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23"/>
  </p:notesMasterIdLst>
  <p:handoutMasterIdLst>
    <p:handoutMasterId r:id="rId24"/>
  </p:handoutMasterIdLst>
  <p:sldIdLst>
    <p:sldId id="27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3900" autoAdjust="0"/>
  </p:normalViewPr>
  <p:slideViewPr>
    <p:cSldViewPr snapToGrid="0">
      <p:cViewPr varScale="1">
        <p:scale>
          <a:sx n="68" d="100"/>
          <a:sy n="68" d="100"/>
        </p:scale>
        <p:origin x="-1332" y="-108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8/4/2019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7899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7A5E5-D1C7-044C-AA35-09880812B076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7A5E5-D1C7-044C-AA35-09880812B07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7A5E5-D1C7-044C-AA35-09880812B07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7A5E5-D1C7-044C-AA35-09880812B07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7A5E5-D1C7-044C-AA35-09880812B07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7A5E5-D1C7-044C-AA35-09880812B076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7A5E5-D1C7-044C-AA35-09880812B076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7A5E5-D1C7-044C-AA35-09880812B07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7A5E5-D1C7-044C-AA35-09880812B076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7A5E5-D1C7-044C-AA35-09880812B076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7A5E5-D1C7-044C-AA35-09880812B07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F5BD242-36FF-4A70-90A3-E71C5B679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54C3F71B-3698-49B2-9EB7-4207C8B81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16C23254-D599-4086-8DA9-DE3BEECA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DAB5-38E6-4205-BD6B-584342A59426}" type="datetimeFigureOut">
              <a:rPr lang="el-GR" smtClean="0"/>
              <a:pPr/>
              <a:t>4/8/2019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535246F3-BD77-4625-8422-9E4BD7C2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FCF20C29-AA24-40B2-876B-793A2275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48-865A-47C0-8C66-CB0CB03C5A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1168544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4583FAD-26A3-408A-AAF7-4A56C2D8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3A5246FA-54E4-44C2-85F9-8C0F45204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7BB42B83-4645-4AAA-BD2F-9B60FF7F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DAB5-38E6-4205-BD6B-584342A59426}" type="datetimeFigureOut">
              <a:rPr lang="el-GR" smtClean="0"/>
              <a:pPr/>
              <a:t>4/8/2019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32C7EF48-0A76-42EC-B8B8-214A4EC1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CF1AC6BE-A553-47D3-BC6B-AFE9FC41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48-865A-47C0-8C66-CB0CB03C5A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87954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8F294C31-85ED-41A6-8A37-A25A3B492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720DEC8B-9244-4352-A743-1B026882E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4A395FA9-AA81-4968-9FDB-6B151C0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DAB5-38E6-4205-BD6B-584342A59426}" type="datetimeFigureOut">
              <a:rPr lang="el-GR" smtClean="0"/>
              <a:pPr/>
              <a:t>4/8/2019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5BF07190-5492-42BA-92A8-9D5C0895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ABB1803-6113-4948-851E-1A7373E1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48-865A-47C0-8C66-CB0CB03C5A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598186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8318E1A-40EA-4266-860D-D2532FE8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BB7B61F-DE5E-459F-A556-6476E01B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E9A701CB-6536-4799-95DA-63BF34F3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DAB5-38E6-4205-BD6B-584342A59426}" type="datetimeFigureOut">
              <a:rPr lang="el-GR" smtClean="0"/>
              <a:pPr/>
              <a:t>4/8/2019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DAD3F41D-9796-4A41-A46C-1A2BA220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BC19AD7B-664C-4202-8794-A9316DA5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48-865A-47C0-8C66-CB0CB03C5A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3826468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FE400D3-C60C-4682-96EA-19F2AD63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45B59123-5986-4535-9F9F-1443B52E7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DEFE52EA-A0A4-4AF0-AD11-DFB549BA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DAB5-38E6-4205-BD6B-584342A59426}" type="datetimeFigureOut">
              <a:rPr lang="el-GR" smtClean="0"/>
              <a:pPr/>
              <a:t>4/8/2019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9CFF6B7A-DE52-4447-B815-DFBA22CA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56FA82B-C12A-4B03-BD2B-8D24D10A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48-865A-47C0-8C66-CB0CB03C5A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0244812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7223C82-7EF2-41CB-A809-937D15F6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35EA53C-2257-487F-809B-2E99BA939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9A60823D-0C00-412A-967C-712D815E6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6F762894-7F07-492F-BF9F-3D106D10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DAB5-38E6-4205-BD6B-584342A59426}" type="datetimeFigureOut">
              <a:rPr lang="el-GR" smtClean="0"/>
              <a:pPr/>
              <a:t>4/8/2019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B513B9B6-6EC4-4B83-AE7B-2B7607F0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19888571-31D0-473B-AACC-F71A5AE6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48-865A-47C0-8C66-CB0CB03C5A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4049384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461FD2B-8D77-4ED0-A0BE-0494D121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11264E5C-7FDC-4C56-9CBC-9934B6DF2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656FE01E-FF4B-4A58-B5DA-E06251DA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BE0F691F-0B61-4AB3-B04F-573F468AA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1BFA070F-6526-453B-92F1-908C9D58C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785150D8-7C3E-4DF2-90C7-4FF40447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DAB5-38E6-4205-BD6B-584342A59426}" type="datetimeFigureOut">
              <a:rPr lang="el-GR" smtClean="0"/>
              <a:pPr/>
              <a:t>4/8/2019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29E9E9CB-AAC1-4D61-B66B-1AAFA9BB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B7E02A73-B712-48C9-BA92-F562526F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48-865A-47C0-8C66-CB0CB03C5A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4618575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3616A42-D0A5-49D5-8BD6-CC45FC2E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BC40C473-8BED-456F-AE78-BC33FCF7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DAB5-38E6-4205-BD6B-584342A59426}" type="datetimeFigureOut">
              <a:rPr lang="el-GR" smtClean="0"/>
              <a:pPr/>
              <a:t>4/8/2019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8B0D82D5-1BD1-4A21-8062-3E110782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E862A9B-DBA5-40E0-9706-A0ECF689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48-865A-47C0-8C66-CB0CB03C5A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9398653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992C8806-9DFC-4DDD-88F7-30BC8B5E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DAB5-38E6-4205-BD6B-584342A59426}" type="datetimeFigureOut">
              <a:rPr lang="el-GR" smtClean="0"/>
              <a:pPr/>
              <a:t>4/8/2019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F43CF963-293B-4E97-A1A5-D1520DBD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E301BFAC-74E7-45FD-9043-8C2E14DD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48-865A-47C0-8C66-CB0CB03C5A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0381259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32D68C1-A532-4D71-AF0C-8E5F368C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4D7F7E7-B17C-4A6E-B735-D303B976E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AB824D8F-A1F1-4A34-A84A-F5955D260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A1E98D6C-AB66-45F2-9D5F-7E33193F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DAB5-38E6-4205-BD6B-584342A59426}" type="datetimeFigureOut">
              <a:rPr lang="el-GR" smtClean="0"/>
              <a:pPr/>
              <a:t>4/8/2019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8F6389BC-64F9-4E6A-B2AE-B29888BB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572AA446-A54F-40D5-B847-7852A991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48-865A-47C0-8C66-CB0CB03C5A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6159659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87C1139-10EF-426B-91F8-FFF0F523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DE784FAB-355B-4741-9D72-BD90B5C1C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0A7FD1B2-2600-4FD8-AD5F-B051960BA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AFF40832-E99C-43FD-B717-2872553E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EDAB5-38E6-4205-BD6B-584342A59426}" type="datetimeFigureOut">
              <a:rPr lang="el-GR" smtClean="0"/>
              <a:pPr/>
              <a:t>4/8/2019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747406EE-4467-4A65-9CC3-6B426DEA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EF7A4AB9-4043-49AF-A84F-7D99E994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9748-865A-47C0-8C66-CB0CB03C5A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2932787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FD6ECE09-F825-491B-96E6-5C2A0B9A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B8030C2B-83F7-49EE-B4F0-CD4016975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734D3C26-876D-4432-A969-745C04F8E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DAB5-38E6-4205-BD6B-584342A59426}" type="datetimeFigureOut">
              <a:rPr lang="el-GR" smtClean="0"/>
              <a:pPr/>
              <a:t>4/8/2019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4274B61-A07A-4EBB-B362-71549F803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2016 Pearson Education, Inc.</a:t>
            </a:r>
            <a:endParaRPr lang="en-GB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E8081126-0AD6-4FE8-B952-4B2D75E76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E9748-865A-47C0-8C66-CB0CB03C5A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7642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r>
              <a:rPr lang="en-US" altLang="el-GR" sz="3900" dirty="0">
                <a:solidFill>
                  <a:srgbClr val="002060"/>
                </a:solidFill>
              </a:rPr>
              <a:t/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5775" y="1374227"/>
            <a:ext cx="78867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l-GR" sz="2200" dirty="0"/>
              <a:t>Αν δε υπάρχει κάποια </a:t>
            </a:r>
            <a:r>
              <a:rPr lang="el-GR" sz="2200" i="1" dirty="0"/>
              <a:t>εξωτερική </a:t>
            </a:r>
            <a:r>
              <a:rPr lang="el-GR" sz="2200" dirty="0"/>
              <a:t>δύναμη σε ένα σύστημα</a:t>
            </a:r>
            <a:r>
              <a:rPr lang="en-US" sz="2200" dirty="0"/>
              <a:t>, </a:t>
            </a:r>
            <a:r>
              <a:rPr lang="el-GR" sz="2200" dirty="0"/>
              <a:t>η κίνηση του κέντρου μάζας παραμένει αμετάβλητη. Αν βρίσκεται σε ηρεμία, παραμένει ακίνητο</a:t>
            </a:r>
            <a:r>
              <a:rPr lang="en-US" sz="2200" dirty="0"/>
              <a:t> </a:t>
            </a:r>
            <a:r>
              <a:rPr lang="el-GR" sz="2200" dirty="0"/>
              <a:t>– ανεξάρτητα από τις </a:t>
            </a:r>
            <a:r>
              <a:rPr lang="el-GR" sz="2200" i="1" dirty="0"/>
              <a:t>εσωτερικές </a:t>
            </a:r>
            <a:r>
              <a:rPr lang="el-GR" sz="2200" dirty="0"/>
              <a:t>δυνάμεις που μπορεί να επενεργούν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l-GR" sz="2200" dirty="0"/>
              <a:t>Παράδειγμα</a:t>
            </a:r>
            <a:r>
              <a:rPr lang="en-US" sz="2200" dirty="0"/>
              <a:t>: </a:t>
            </a:r>
            <a:r>
              <a:rPr lang="el-GR" sz="2200" dirty="0"/>
              <a:t>Ο Τζάμπο</a:t>
            </a:r>
            <a:r>
              <a:rPr lang="en-US" sz="2200" dirty="0"/>
              <a:t>, </a:t>
            </a:r>
            <a:r>
              <a:rPr lang="el-GR" sz="2200" dirty="0"/>
              <a:t>ένας ελέφαντας</a:t>
            </a:r>
            <a:r>
              <a:rPr lang="en-US" sz="2200" dirty="0"/>
              <a:t> 4</a:t>
            </a:r>
            <a:r>
              <a:rPr lang="el-GR" sz="2200" dirty="0"/>
              <a:t>,</a:t>
            </a:r>
            <a:r>
              <a:rPr lang="en-US" sz="2200" dirty="0"/>
              <a:t>8</a:t>
            </a:r>
            <a:r>
              <a:rPr lang="el-GR" sz="2200" dirty="0"/>
              <a:t> τόνων</a:t>
            </a:r>
            <a:r>
              <a:rPr lang="en-US" sz="2200" dirty="0"/>
              <a:t>, </a:t>
            </a:r>
            <a:r>
              <a:rPr lang="el-GR" sz="2200" dirty="0"/>
              <a:t>προχωρά</a:t>
            </a:r>
            <a:r>
              <a:rPr lang="en-US" sz="2200" dirty="0"/>
              <a:t> 19 m </a:t>
            </a:r>
            <a:r>
              <a:rPr lang="el-GR" sz="2200" dirty="0"/>
              <a:t>προς το ένα άκρο του βαγονιού</a:t>
            </a:r>
            <a:r>
              <a:rPr lang="en-US" sz="2200" dirty="0"/>
              <a:t>, </a:t>
            </a:r>
            <a:r>
              <a:rPr lang="el-GR" sz="2200" dirty="0"/>
              <a:t>αλλά το κέντρο μάζας του</a:t>
            </a:r>
            <a:r>
              <a:rPr lang="en-US" sz="2200" dirty="0"/>
              <a:t>15</a:t>
            </a:r>
            <a:r>
              <a:rPr lang="el-GR" sz="2200" dirty="0"/>
              <a:t> τόνων  βαγονιού</a:t>
            </a:r>
            <a:r>
              <a:rPr lang="en-US" sz="2200" dirty="0"/>
              <a:t> </a:t>
            </a:r>
            <a:r>
              <a:rPr lang="el-GR" sz="2200" dirty="0"/>
              <a:t>και του ελέφαντα δεν κινείται</a:t>
            </a:r>
            <a:r>
              <a:rPr lang="en-US" sz="2200" dirty="0"/>
              <a:t>. </a:t>
            </a:r>
            <a:r>
              <a:rPr lang="el-GR" sz="2200" dirty="0"/>
              <a:t>Αυτό μας επιτρέπει να βρούμε</a:t>
            </a:r>
            <a:r>
              <a:rPr lang="en-US" sz="2200" dirty="0"/>
              <a:t> </a:t>
            </a:r>
            <a:r>
              <a:rPr lang="el-GR" sz="2200" dirty="0"/>
              <a:t>την</a:t>
            </a:r>
            <a:r>
              <a:rPr lang="en-US" sz="2200" dirty="0"/>
              <a:t> </a:t>
            </a:r>
            <a:r>
              <a:rPr lang="el-GR" sz="2200" dirty="0"/>
              <a:t>τελική θέση του</a:t>
            </a:r>
            <a:r>
              <a:rPr lang="en-US" sz="2200" dirty="0"/>
              <a:t> </a:t>
            </a:r>
            <a:r>
              <a:rPr lang="el-GR" sz="2200" dirty="0"/>
              <a:t>βαγονιού </a:t>
            </a:r>
            <a:r>
              <a:rPr lang="en-US" sz="2200" dirty="0"/>
              <a:t>(</a:t>
            </a:r>
            <a:r>
              <a:rPr lang="el-GR" sz="2200" dirty="0"/>
              <a:t>θέτουμε την αρχική θέση του κέντρου μάζας του βαγονιού στην αρχή των αξόνων</a:t>
            </a:r>
            <a:r>
              <a:rPr lang="en-US" sz="2200" dirty="0" smtClean="0"/>
              <a:t>)</a:t>
            </a:r>
            <a:r>
              <a:rPr lang="el-GR" sz="2200" dirty="0" smtClean="0"/>
              <a:t>, ως εξής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l-GR" sz="2200" dirty="0"/>
              <a:t>Επιλύοντας για</a:t>
            </a:r>
            <a:r>
              <a:rPr lang="en-US" sz="2200" dirty="0"/>
              <a:t> </a:t>
            </a:r>
            <a:r>
              <a:rPr lang="el-GR" sz="2200" dirty="0"/>
              <a:t>την τελική θέση του βαγονιού</a:t>
            </a:r>
            <a:r>
              <a:rPr lang="en-US" sz="2200" dirty="0"/>
              <a:t>: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16F73249-1574-48EC-BCC9-E8A3093C9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-25399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Κίνηση του κέντρου μάζας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3819" t="52183" r="43639" b="5945"/>
          <a:stretch>
            <a:fillRect/>
          </a:stretch>
        </p:blipFill>
        <p:spPr bwMode="auto">
          <a:xfrm>
            <a:off x="5809957" y="4211161"/>
            <a:ext cx="3334043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53568" t="75818" r="25024" b="17452"/>
          <a:stretch>
            <a:fillRect/>
          </a:stretch>
        </p:blipFill>
        <p:spPr bwMode="auto">
          <a:xfrm>
            <a:off x="1603714" y="4642337"/>
            <a:ext cx="3869486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l="49351" t="46779" r="47269" b="45540"/>
          <a:stretch>
            <a:fillRect/>
          </a:stretch>
        </p:blipFill>
        <p:spPr bwMode="auto">
          <a:xfrm>
            <a:off x="1139484" y="4600134"/>
            <a:ext cx="506436" cy="64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 l="58347" t="75818" r="40667" b="18898"/>
          <a:stretch>
            <a:fillRect/>
          </a:stretch>
        </p:blipFill>
        <p:spPr bwMode="auto">
          <a:xfrm>
            <a:off x="1645920" y="4639990"/>
            <a:ext cx="168812" cy="50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52876" t="56151" r="29722" b="38690"/>
          <a:stretch>
            <a:fillRect/>
          </a:stretch>
        </p:blipFill>
        <p:spPr bwMode="auto">
          <a:xfrm>
            <a:off x="1351168" y="5894139"/>
            <a:ext cx="3888003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2294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4130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Ορμή και κέντρο μάζας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20850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dirty="0"/>
              <a:t>Το κέντρο μάζας υπακούει στον νόμο του Νεύτωνα που μπορεί να γραφτεί ως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l-GR" dirty="0"/>
              <a:t>όπου</a:t>
            </a:r>
            <a:r>
              <a:rPr lang="en-US" dirty="0"/>
              <a:t>    </a:t>
            </a:r>
            <a:r>
              <a:rPr lang="el-GR" dirty="0"/>
              <a:t>είναι η συνολική ορμή του συστήματος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l-GR" dirty="0"/>
              <a:t>με</a:t>
            </a:r>
            <a:r>
              <a:rPr lang="en-US" dirty="0"/>
              <a:t>     </a:t>
            </a:r>
            <a:r>
              <a:rPr lang="el-GR" dirty="0"/>
              <a:t> την ταχύτητα του κέντρου μάζας και</a:t>
            </a:r>
            <a:r>
              <a:rPr lang="en-US" dirty="0"/>
              <a:t> </a:t>
            </a:r>
          </a:p>
        </p:txBody>
      </p:sp>
      <p:pic>
        <p:nvPicPr>
          <p:cNvPr id="2" name="Picture 1" descr="Slide 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38" y="2290741"/>
            <a:ext cx="2602287" cy="720000"/>
          </a:xfrm>
          <a:prstGeom prst="rect">
            <a:avLst/>
          </a:prstGeom>
        </p:spPr>
      </p:pic>
      <p:pic>
        <p:nvPicPr>
          <p:cNvPr id="4" name="Picture 3" descr="Slide 10.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14" y="4546040"/>
            <a:ext cx="1309691" cy="756000"/>
          </a:xfrm>
          <a:prstGeom prst="rect">
            <a:avLst/>
          </a:prstGeom>
        </p:spPr>
      </p:pic>
      <p:pic>
        <p:nvPicPr>
          <p:cNvPr id="10" name="Picture 9" descr="Slide 10.3equ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83" y="3198150"/>
            <a:ext cx="184800" cy="252000"/>
          </a:xfrm>
          <a:prstGeom prst="rect">
            <a:avLst/>
          </a:prstGeom>
        </p:spPr>
      </p:pic>
      <p:pic>
        <p:nvPicPr>
          <p:cNvPr id="12" name="Picture 11" descr="Slide 10.4equ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84" y="4030843"/>
            <a:ext cx="365538" cy="396000"/>
          </a:xfrm>
          <a:prstGeom prst="rect">
            <a:avLst/>
          </a:prstGeom>
        </p:spPr>
      </p:pic>
      <p:pic>
        <p:nvPicPr>
          <p:cNvPr id="2051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7"/>
          <a:srcRect l="5518" t="8981" r="75014" b="79740"/>
          <a:stretch>
            <a:fillRect/>
          </a:stretch>
        </p:blipFill>
        <p:spPr bwMode="auto">
          <a:xfrm>
            <a:off x="3052689" y="3502855"/>
            <a:ext cx="2518117" cy="590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63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Διατήρηση της ορμή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Όταν η ολική εξωτερική δύναμη είναι μηδέν</a:t>
            </a:r>
            <a:r>
              <a:rPr lang="en-US" dirty="0"/>
              <a:t>,              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</a:t>
            </a:r>
            <a:r>
              <a:rPr lang="el-GR" dirty="0" smtClean="0"/>
              <a:t> </a:t>
            </a:r>
            <a:r>
              <a:rPr lang="el-GR" dirty="0"/>
              <a:t>συνολική ορμή του συστήματος είναι σταθερή</a:t>
            </a:r>
            <a:r>
              <a:rPr lang="en-US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l-GR" dirty="0"/>
          </a:p>
          <a:p>
            <a:pPr marL="0" indent="0">
              <a:lnSpc>
                <a:spcPct val="100000"/>
              </a:lnSpc>
              <a:buNone/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l-GR" dirty="0"/>
              <a:t>Αυτό περιγράφει τη</a:t>
            </a:r>
            <a:r>
              <a:rPr lang="en-US" dirty="0"/>
              <a:t> </a:t>
            </a:r>
            <a:r>
              <a:rPr lang="el-GR" b="1" dirty="0"/>
              <a:t>διατήρηση της γραμμικής ορμής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l-GR" dirty="0"/>
              <a:t>Παράδειγμα</a:t>
            </a:r>
            <a:r>
              <a:rPr lang="en-US" dirty="0"/>
              <a:t>: </a:t>
            </a:r>
            <a:r>
              <a:rPr lang="el-GR" dirty="0"/>
              <a:t>Αν δεν επενεργούν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εξωτερικές δυνάμεις σε έναν πύραυλο</a:t>
            </a:r>
            <a:r>
              <a:rPr lang="en-US" dirty="0"/>
              <a:t>,</a:t>
            </a:r>
            <a:br>
              <a:rPr lang="en-US" dirty="0"/>
            </a:br>
            <a:r>
              <a:rPr lang="el-GR" dirty="0"/>
              <a:t>η συνολική ορμή του πυραύλου και</a:t>
            </a:r>
            <a:r>
              <a:rPr lang="en-US" dirty="0"/>
              <a:t> </a:t>
            </a:r>
            <a:br>
              <a:rPr lang="en-US" dirty="0"/>
            </a:br>
            <a:r>
              <a:rPr lang="el-GR" dirty="0"/>
              <a:t>τα καύσιμά του παραμένουν σταθερά</a:t>
            </a:r>
            <a:endParaRPr lang="en-US" dirty="0"/>
          </a:p>
        </p:txBody>
      </p:sp>
      <p:pic>
        <p:nvPicPr>
          <p:cNvPr id="13" name="Picture 12" descr="Slide 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66" y="1863725"/>
            <a:ext cx="901162" cy="288000"/>
          </a:xfrm>
          <a:prstGeom prst="rect">
            <a:avLst/>
          </a:prstGeom>
        </p:spPr>
      </p:pic>
      <p:pic>
        <p:nvPicPr>
          <p:cNvPr id="14" name="Picture 13" descr="09_Pg153_Un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99" y="3819575"/>
            <a:ext cx="1671215" cy="24840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8A2E1449-E6C2-4586-A84A-C958A0FFA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34" t="19166" r="50000" b="70474"/>
          <a:stretch/>
        </p:blipFill>
        <p:spPr>
          <a:xfrm>
            <a:off x="3497465" y="2763754"/>
            <a:ext cx="1764018" cy="46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222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Κρούσεις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l-GR" sz="2400" dirty="0"/>
              <a:t>Η κρούση είναι μια σύντομη, έντονη αλληλεπίδραση μεταξύ </a:t>
            </a:r>
            <a:r>
              <a:rPr lang="el-GR" sz="2400" dirty="0" smtClean="0"/>
              <a:t>σωμάτων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l-GR" sz="2400" dirty="0"/>
              <a:t>Παραδείγματα</a:t>
            </a:r>
            <a:r>
              <a:rPr lang="en-US" sz="2400" dirty="0"/>
              <a:t>: </a:t>
            </a:r>
            <a:r>
              <a:rPr lang="el-GR" sz="2400" dirty="0"/>
              <a:t>μπάλες στο τραπέζι του μπιλιάρδου</a:t>
            </a:r>
            <a:r>
              <a:rPr lang="en-US" sz="2400" dirty="0"/>
              <a:t>, </a:t>
            </a:r>
            <a:r>
              <a:rPr lang="el-GR" sz="2400" dirty="0"/>
              <a:t>μεταξύ μπάλας του τένις και ρακέτας</a:t>
            </a:r>
            <a:r>
              <a:rPr lang="en-US" sz="2400" dirty="0"/>
              <a:t>, </a:t>
            </a:r>
            <a:r>
              <a:rPr lang="el-GR" sz="2400" dirty="0"/>
              <a:t>μεταξύ μπάλας του μπέιζμπολ και ροπάλου</a:t>
            </a:r>
            <a:r>
              <a:rPr lang="en-US" sz="2400" dirty="0"/>
              <a:t>, </a:t>
            </a:r>
            <a:r>
              <a:rPr lang="el-GR" sz="2400" dirty="0"/>
              <a:t>μεταξύ μπάλας ποδοσφαίρου και ποδιού, μεταξύ ενός αστεροειδούς και ενός πλανήτη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l-GR" sz="2400" dirty="0"/>
              <a:t>Ο χρόνος κρούσης είναι </a:t>
            </a:r>
            <a:r>
              <a:rPr lang="el-GR" sz="2400" dirty="0" smtClean="0"/>
              <a:t>σύντομος </a:t>
            </a:r>
            <a:r>
              <a:rPr lang="el-GR" sz="2400" dirty="0"/>
              <a:t>συγκριτικά με τη διάρκεια της κίνησης των </a:t>
            </a:r>
            <a:r>
              <a:rPr lang="el-GR" sz="2400" dirty="0" smtClean="0"/>
              <a:t>σωμάτων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l-GR" sz="2400" dirty="0"/>
              <a:t>Οι εσωτερικές δυνάμεις στην κρούση είναι τόσο μεγάλες που μπορούμε να θεωρήσουμε αμελητέα κάθε εξωτερική δύναμη που επενεργεί στο σύστημα κατά το μικρό χρονικό διάστημα της κρούσης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l-GR" sz="2400" dirty="0"/>
              <a:t>Επομένως, η </a:t>
            </a:r>
            <a:r>
              <a:rPr lang="el-GR" sz="2400" dirty="0" smtClean="0"/>
              <a:t>συνολική </a:t>
            </a:r>
            <a:r>
              <a:rPr lang="el-GR" sz="2400" dirty="0"/>
              <a:t>ορμή ουσιαστικά διατηρείται κατά τη διάρκεια κρούσεων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6521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8890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Ώθηση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340717"/>
            <a:ext cx="7886700" cy="4836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2200" dirty="0"/>
              <a:t>Αν</a:t>
            </a:r>
            <a:r>
              <a:rPr lang="en-US" sz="2200" dirty="0"/>
              <a:t>    </a:t>
            </a:r>
            <a:r>
              <a:rPr lang="el-GR" sz="2200" dirty="0"/>
              <a:t>είναι η μέση δύναμη</a:t>
            </a:r>
            <a:r>
              <a:rPr lang="en-US" sz="2200" dirty="0"/>
              <a:t> </a:t>
            </a:r>
            <a:r>
              <a:rPr lang="el-GR" sz="2200" dirty="0"/>
              <a:t>που ασκείται σε ένα από τα σώματα</a:t>
            </a:r>
            <a:r>
              <a:rPr lang="en-US" sz="2200" dirty="0"/>
              <a:t> </a:t>
            </a:r>
            <a:r>
              <a:rPr lang="el-GR" sz="2200" dirty="0"/>
              <a:t>κατά τη διάρκεια μιας </a:t>
            </a:r>
            <a:r>
              <a:rPr lang="el-GR" sz="2200" dirty="0" smtClean="0"/>
              <a:t>κρούσης </a:t>
            </a:r>
            <a:r>
              <a:rPr lang="el-GR" sz="2200" dirty="0"/>
              <a:t>που διαρκεί χρόνο</a:t>
            </a:r>
            <a:r>
              <a:rPr lang="en-US" sz="2200" dirty="0"/>
              <a:t> Δ</a:t>
            </a:r>
            <a:r>
              <a:rPr lang="en-US" sz="2200" i="1" dirty="0"/>
              <a:t>t</a:t>
            </a:r>
            <a:r>
              <a:rPr lang="en-US" sz="2200" dirty="0"/>
              <a:t>, </a:t>
            </a:r>
            <a:r>
              <a:rPr lang="el-GR" sz="2200" dirty="0"/>
              <a:t>τότε ο δεύτερος νόμος του Νεύτωνα γράφεται                   ή </a:t>
            </a:r>
            <a:endParaRPr lang="en-US" sz="2200" dirty="0"/>
          </a:p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l-GR" sz="2200" dirty="0"/>
              <a:t>Το γινόμενο της μέσης δύναμης επί τον χρόνο</a:t>
            </a:r>
            <a:r>
              <a:rPr lang="en-US" sz="2200" dirty="0"/>
              <a:t> </a:t>
            </a:r>
            <a:r>
              <a:rPr lang="el-GR" sz="2200" dirty="0"/>
              <a:t>που εμφανίζεται</a:t>
            </a:r>
            <a:r>
              <a:rPr lang="en-US" sz="2200" dirty="0"/>
              <a:t> </a:t>
            </a:r>
            <a:r>
              <a:rPr lang="el-GR" sz="2200" dirty="0"/>
              <a:t>σε αυτή την εξίσωση ονομάζεται </a:t>
            </a:r>
            <a:r>
              <a:rPr lang="el-GR" sz="2200" b="1" dirty="0"/>
              <a:t>ώθηση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l-GR" sz="2200" dirty="0"/>
              <a:t>Η δύναμη σε</a:t>
            </a:r>
            <a:r>
              <a:rPr lang="en-US" sz="2200" dirty="0"/>
              <a:t> </a:t>
            </a:r>
            <a:r>
              <a:rPr lang="el-GR" sz="2200" dirty="0"/>
              <a:t>μια κρούση συνήθως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l-GR" sz="2200" dirty="0"/>
              <a:t>δεν είναι σταθερή</a:t>
            </a:r>
            <a:r>
              <a:rPr lang="en-US" sz="2200" dirty="0"/>
              <a:t> </a:t>
            </a:r>
            <a:r>
              <a:rPr lang="el-GR" sz="2200" dirty="0"/>
              <a:t>και μπορεί να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l-GR" sz="2200" dirty="0" smtClean="0"/>
              <a:t>παρουσιάζει μεγάλες διακυμάνσεις, </a:t>
            </a:r>
          </a:p>
          <a:p>
            <a:pPr>
              <a:lnSpc>
                <a:spcPct val="100000"/>
              </a:lnSpc>
              <a:buNone/>
            </a:pPr>
            <a:r>
              <a:rPr lang="el-GR" sz="2200" dirty="0" smtClean="0"/>
              <a:t>   επομένως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2" name="Picture 1" descr="Slide 12.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25" y="1403466"/>
            <a:ext cx="205715" cy="288000"/>
          </a:xfrm>
          <a:prstGeom prst="rect">
            <a:avLst/>
          </a:prstGeom>
        </p:spPr>
      </p:pic>
      <p:pic>
        <p:nvPicPr>
          <p:cNvPr id="4" name="Picture 3" descr="Slide 12.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5" y="2456730"/>
            <a:ext cx="1117600" cy="419100"/>
          </a:xfrm>
          <a:prstGeom prst="rect">
            <a:avLst/>
          </a:prstGeom>
        </p:spPr>
      </p:pic>
      <p:pic>
        <p:nvPicPr>
          <p:cNvPr id="8" name="Picture 7" descr="Slide13_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42" b="9122"/>
          <a:stretch/>
        </p:blipFill>
        <p:spPr>
          <a:xfrm>
            <a:off x="5438793" y="2040425"/>
            <a:ext cx="1095358" cy="359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81956EA6-A15B-4DAF-9CA0-D70CA34A10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11" t="53749" r="41111" b="36990"/>
          <a:stretch/>
        </p:blipFill>
        <p:spPr>
          <a:xfrm>
            <a:off x="1542858" y="5382344"/>
            <a:ext cx="3010092" cy="900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 l="59298" t="45048" r="11077" b="12644"/>
          <a:stretch>
            <a:fillRect/>
          </a:stretch>
        </p:blipFill>
        <p:spPr bwMode="auto">
          <a:xfrm>
            <a:off x="5289442" y="3390321"/>
            <a:ext cx="3721419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418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Ελαστικές και ανελαστικές κρούσεις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701800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sz="2400" dirty="0"/>
              <a:t>Σε μια</a:t>
            </a:r>
            <a:r>
              <a:rPr lang="en-US" sz="2400" dirty="0"/>
              <a:t> </a:t>
            </a:r>
            <a:r>
              <a:rPr lang="el-GR" sz="2400" b="1" dirty="0"/>
              <a:t>ελαστική κρούση</a:t>
            </a:r>
            <a:r>
              <a:rPr lang="en-US" sz="2400" b="1" dirty="0"/>
              <a:t> </a:t>
            </a:r>
            <a:r>
              <a:rPr lang="el-GR" sz="2400" dirty="0"/>
              <a:t>η κινητική ενέργεια διατηρείται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l-GR" sz="2400" dirty="0"/>
              <a:t>Επομένως, οι εσωτερικές δυνάμεις σε μια ελαστική κρούση πρέπει να είναι </a:t>
            </a:r>
            <a:r>
              <a:rPr lang="el-GR" sz="2400" dirty="0" smtClean="0"/>
              <a:t>διατηρητικές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l-GR" sz="2400" dirty="0"/>
              <a:t>Σε μια</a:t>
            </a:r>
            <a:r>
              <a:rPr lang="en-US" sz="2400" dirty="0"/>
              <a:t> </a:t>
            </a:r>
            <a:r>
              <a:rPr lang="el-GR" sz="2400" b="1" dirty="0" smtClean="0"/>
              <a:t>ανελαστική </a:t>
            </a:r>
            <a:r>
              <a:rPr lang="el-GR" sz="2400" b="1" dirty="0"/>
              <a:t>κρούση</a:t>
            </a:r>
            <a:r>
              <a:rPr lang="en-US" sz="2400" dirty="0"/>
              <a:t> </a:t>
            </a:r>
            <a:r>
              <a:rPr lang="el-GR" sz="2400" dirty="0"/>
              <a:t>δεν είναι όλες οι δυνάμεις </a:t>
            </a:r>
            <a:r>
              <a:rPr lang="el-GR" sz="2400" dirty="0" smtClean="0"/>
              <a:t>διατηρητικές </a:t>
            </a:r>
            <a:r>
              <a:rPr lang="el-GR" sz="2400" dirty="0"/>
              <a:t>και σημειώνεται απώλεια μηχανικής ενέργειας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l-GR" sz="2400" dirty="0"/>
              <a:t>Σε μια</a:t>
            </a:r>
            <a:r>
              <a:rPr lang="en-US" sz="2400" dirty="0"/>
              <a:t> </a:t>
            </a:r>
            <a:r>
              <a:rPr lang="el-GR" sz="2400" b="1" dirty="0"/>
              <a:t>πλαστική (πλήρως ανελαστική) κρούση</a:t>
            </a:r>
            <a:r>
              <a:rPr lang="en-US" sz="2400" dirty="0"/>
              <a:t>, </a:t>
            </a:r>
            <a:r>
              <a:rPr lang="el-GR" sz="2400" dirty="0"/>
              <a:t>τα συγκρουόμενα </a:t>
            </a:r>
            <a:r>
              <a:rPr lang="el-GR" sz="2400" dirty="0" smtClean="0"/>
              <a:t>σώματα </a:t>
            </a:r>
            <a:r>
              <a:rPr lang="el-GR" sz="2400" dirty="0"/>
              <a:t>κολλούν μεταξύ τους για να σχηματίσουν ένα ενιαίο </a:t>
            </a:r>
            <a:r>
              <a:rPr lang="el-GR" sz="2400" dirty="0" smtClean="0"/>
              <a:t>σώμα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l-GR" sz="2400" dirty="0"/>
              <a:t>Αλλά αν η κρούση είναι πλαστική, αυτό δεν σημαίνει απαραίτητα ότι όλη η κινητική ενέργεια χάνεται </a:t>
            </a:r>
            <a:r>
              <a:rPr lang="en-US" sz="2400" dirty="0"/>
              <a:t>(</a:t>
            </a:r>
            <a:r>
              <a:rPr lang="el-GR" sz="2400" dirty="0"/>
              <a:t>εφόσον η ορμή πρέπει ακόμη να διατηρηθεί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44003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Πλαστικές (πλήρως ανελαστικές) κρούσεις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1810" y="1757364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Οι πλαστικές (πλήρως ανελαστικές) κρούσεις καθορίζονται πλήρως από τη διατήρηση της ορμής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</a:pPr>
            <a:r>
              <a:rPr lang="el-GR" sz="2100" dirty="0"/>
              <a:t>Εφόσον τα συγκρουόμενα </a:t>
            </a:r>
            <a:r>
              <a:rPr lang="el-GR" sz="2100" dirty="0" smtClean="0"/>
              <a:t>σώματα </a:t>
            </a:r>
            <a:r>
              <a:rPr lang="el-GR" sz="2100" dirty="0"/>
              <a:t>κολλούν μεταξύ τους για να σχηματίσουν ένα ενιαίο </a:t>
            </a:r>
            <a:r>
              <a:rPr lang="el-GR" sz="2100" dirty="0" smtClean="0"/>
              <a:t>σώμα, </a:t>
            </a:r>
            <a:r>
              <a:rPr lang="el-GR" sz="2100" dirty="0"/>
              <a:t>υπάρχει μόνο μία τελική ταχύτητα</a:t>
            </a:r>
            <a:r>
              <a:rPr lang="en-US" sz="2100" dirty="0"/>
              <a:t>:</a:t>
            </a:r>
          </a:p>
          <a:p>
            <a:pPr lvl="1">
              <a:lnSpc>
                <a:spcPct val="100000"/>
              </a:lnSpc>
            </a:pPr>
            <a:endParaRPr lang="en-US" sz="2100" dirty="0"/>
          </a:p>
          <a:p>
            <a:pPr lvl="1">
              <a:lnSpc>
                <a:spcPct val="100000"/>
              </a:lnSpc>
            </a:pPr>
            <a:endParaRPr lang="en-US" sz="2100" dirty="0"/>
          </a:p>
          <a:p>
            <a:pPr lvl="1">
              <a:lnSpc>
                <a:spcPct val="100000"/>
              </a:lnSpc>
            </a:pPr>
            <a:endParaRPr lang="en-US" sz="2100" dirty="0"/>
          </a:p>
          <a:p>
            <a:pPr marL="342900" lvl="1" indent="0">
              <a:lnSpc>
                <a:spcPct val="100000"/>
              </a:lnSpc>
              <a:buNone/>
            </a:pPr>
            <a:endParaRPr lang="en-US" sz="2100" dirty="0"/>
          </a:p>
          <a:p>
            <a:pPr>
              <a:lnSpc>
                <a:spcPct val="100000"/>
              </a:lnSpc>
            </a:pPr>
            <a:r>
              <a:rPr lang="el-GR" dirty="0"/>
              <a:t>Έτσι, η διατήρηση της ορμής γράφεται</a:t>
            </a:r>
            <a:endParaRPr lang="en-US" dirty="0"/>
          </a:p>
        </p:txBody>
      </p:sp>
      <p:pic>
        <p:nvPicPr>
          <p:cNvPr id="2" name="Picture 1" descr="Slide 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60" y="5466351"/>
            <a:ext cx="3060700" cy="469900"/>
          </a:xfrm>
          <a:prstGeom prst="rect">
            <a:avLst/>
          </a:prstGeom>
        </p:spPr>
      </p:pic>
      <p:pic>
        <p:nvPicPr>
          <p:cNvPr id="3" name="Picture 2" descr="09_ChapSummary0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47"/>
          <a:stretch/>
        </p:blipFill>
        <p:spPr>
          <a:xfrm>
            <a:off x="2362217" y="3429000"/>
            <a:ext cx="3203753" cy="15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544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222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Ελαστικές κρούσεις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95325" y="1416050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Στις ελαστικές κρούσεις διατηρούνται τόσο η ορμή όσο και η κινητική ενέργεια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l-GR" dirty="0"/>
              <a:t>Επομένως, οι νόμοι της διατήρησης γίνονται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Ειδική περίπτωση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δεύτερη μάζα βρίσκεται αρχικά σε ηρεμία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Slide 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2" y="2622551"/>
            <a:ext cx="3851163" cy="900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62804" t="51190" r="14104" b="21032"/>
          <a:stretch>
            <a:fillRect/>
          </a:stretch>
        </p:blipFill>
        <p:spPr bwMode="auto">
          <a:xfrm>
            <a:off x="2896157" y="4110441"/>
            <a:ext cx="3779234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855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7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Ελαστικές κρούσεις σε μία διάσταση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330325"/>
            <a:ext cx="78867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l-GR" sz="2200" dirty="0"/>
              <a:t>Γενικά</a:t>
            </a:r>
            <a:r>
              <a:rPr lang="en-US" sz="2200" dirty="0"/>
              <a:t>, </a:t>
            </a:r>
            <a:r>
              <a:rPr lang="el-GR" sz="2200" dirty="0"/>
              <a:t>οι νόμοι της διατήρησης από μόνοι τους δεν καθορίζουν το αποτέλεσμα μιας ελαστικής κρούσης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l-GR" sz="2200" dirty="0"/>
              <a:t>Ωστόσο, στις μονοδιάστατε κρούσεις</a:t>
            </a:r>
            <a:r>
              <a:rPr lang="en-US" sz="2200" dirty="0"/>
              <a:t>, </a:t>
            </a:r>
            <a:r>
              <a:rPr lang="el-GR" sz="2200" dirty="0"/>
              <a:t>όταν τα σώματα συγκρούονται μετωπικά</a:t>
            </a:r>
            <a:r>
              <a:rPr lang="en-US" sz="2200" dirty="0"/>
              <a:t>, </a:t>
            </a:r>
            <a:r>
              <a:rPr lang="el-GR" sz="2200" dirty="0"/>
              <a:t>οι αρχικές ταχύτητες καθορίζουν το αποτέλεσμα</a:t>
            </a:r>
            <a:r>
              <a:rPr lang="en-US" sz="2200" dirty="0"/>
              <a:t>:</a:t>
            </a:r>
          </a:p>
          <a:p>
            <a:pPr>
              <a:lnSpc>
                <a:spcPct val="110000"/>
              </a:lnSpc>
            </a:pPr>
            <a:endParaRPr lang="en-US" sz="2200" dirty="0"/>
          </a:p>
          <a:p>
            <a:pPr>
              <a:lnSpc>
                <a:spcPct val="110000"/>
              </a:lnSpc>
            </a:pPr>
            <a:endParaRPr lang="en-US" sz="2200" dirty="0"/>
          </a:p>
          <a:p>
            <a:pPr>
              <a:lnSpc>
                <a:spcPct val="110000"/>
              </a:lnSpc>
            </a:pPr>
            <a:endParaRPr lang="en-US" sz="2200" dirty="0"/>
          </a:p>
          <a:p>
            <a:pPr>
              <a:lnSpc>
                <a:spcPct val="110000"/>
              </a:lnSpc>
            </a:pPr>
            <a:endParaRPr lang="en-US" sz="2200" dirty="0"/>
          </a:p>
          <a:p>
            <a:pPr>
              <a:lnSpc>
                <a:spcPct val="110000"/>
              </a:lnSpc>
            </a:pPr>
            <a:endParaRPr lang="en-US" sz="2200" dirty="0"/>
          </a:p>
          <a:p>
            <a:pPr>
              <a:lnSpc>
                <a:spcPct val="110000"/>
              </a:lnSpc>
            </a:pPr>
            <a:r>
              <a:rPr lang="el-GR" sz="2200" dirty="0"/>
              <a:t>Η επίλυση των δύο νόμων της διατήρησης σε αυτή την περίπτωση δίνει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 descr="Slide 1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43" y="5481615"/>
            <a:ext cx="2651813" cy="136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7362" t="50992" r="65642" b="20238"/>
          <a:stretch>
            <a:fillRect/>
          </a:stretch>
        </p:blipFill>
        <p:spPr bwMode="auto">
          <a:xfrm>
            <a:off x="929814" y="2857976"/>
            <a:ext cx="3512457" cy="210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 l="7617" t="54663" r="66218" b="16875"/>
          <a:stretch>
            <a:fillRect/>
          </a:stretch>
        </p:blipFill>
        <p:spPr bwMode="auto">
          <a:xfrm>
            <a:off x="4881485" y="2883877"/>
            <a:ext cx="3404381" cy="20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8193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38100"/>
            <a:ext cx="9144000" cy="1077218"/>
          </a:xfrm>
        </p:spPr>
        <p:txBody>
          <a:bodyPr>
            <a:normAutofit fontScale="90000"/>
          </a:bodyPr>
          <a:lstStyle/>
          <a:p>
            <a:r>
              <a:rPr lang="el-GR" dirty="0"/>
              <a:t>Ειδικές περιπτώσεις</a:t>
            </a:r>
            <a:r>
              <a:rPr lang="en-US" dirty="0"/>
              <a:t>: </a:t>
            </a:r>
            <a:r>
              <a:rPr lang="el-GR" dirty="0"/>
              <a:t>ελαστικές κρούσεις σε μία διάσταση·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m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αρχικά σε ηρεμία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274763"/>
            <a:ext cx="4657452" cy="5418206"/>
          </a:xfrm>
        </p:spPr>
        <p:txBody>
          <a:bodyPr>
            <a:normAutofit fontScale="92500" lnSpcReduction="10000"/>
          </a:bodyPr>
          <a:lstStyle/>
          <a:p>
            <a:pPr marL="512763" indent="-512763">
              <a:lnSpc>
                <a:spcPct val="110000"/>
              </a:lnSpc>
              <a:buClrTx/>
              <a:buNone/>
            </a:pPr>
            <a:r>
              <a:rPr lang="en-US" sz="2400" dirty="0"/>
              <a:t>1)	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&lt;&lt; </a:t>
            </a:r>
            <a:r>
              <a:rPr lang="en-US" sz="2400" i="1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l-GR" sz="2400" dirty="0"/>
              <a:t>Το πρώτο </a:t>
            </a:r>
            <a:r>
              <a:rPr lang="el-GR" sz="2400" dirty="0" smtClean="0"/>
              <a:t>σώμα</a:t>
            </a:r>
            <a:r>
              <a:rPr lang="en-US" sz="2400" dirty="0" smtClean="0"/>
              <a:t> </a:t>
            </a:r>
            <a:r>
              <a:rPr lang="el-GR" sz="2400" dirty="0"/>
              <a:t>αναπηδά</a:t>
            </a:r>
            <a:r>
              <a:rPr lang="en-US" sz="2400" dirty="0"/>
              <a:t> </a:t>
            </a:r>
            <a:r>
              <a:rPr lang="el-GR" sz="2400" dirty="0"/>
              <a:t>ουσιαστικά με την αρχική του ταχύτητα</a:t>
            </a:r>
            <a:r>
              <a:rPr lang="en-US" sz="2400" dirty="0"/>
              <a:t> </a:t>
            </a:r>
          </a:p>
          <a:p>
            <a:pPr marL="512763" indent="-512763">
              <a:lnSpc>
                <a:spcPct val="110000"/>
              </a:lnSpc>
              <a:buClrTx/>
              <a:buNone/>
            </a:pPr>
            <a:r>
              <a:rPr lang="en-US" sz="2400" dirty="0"/>
              <a:t>2)	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l-GR" sz="2400" dirty="0"/>
              <a:t>Το πρώτο </a:t>
            </a:r>
            <a:r>
              <a:rPr lang="el-GR" sz="2400" dirty="0" smtClean="0"/>
              <a:t>σώμα </a:t>
            </a:r>
            <a:r>
              <a:rPr lang="el-GR" sz="2400" dirty="0"/>
              <a:t>σταματά</a:t>
            </a:r>
            <a:r>
              <a:rPr lang="en-US" sz="2400" dirty="0"/>
              <a:t>· </a:t>
            </a:r>
            <a:r>
              <a:rPr lang="el-GR" sz="2400" dirty="0"/>
              <a:t>το δεύτερο </a:t>
            </a:r>
            <a:r>
              <a:rPr lang="el-GR" sz="2400" dirty="0" smtClean="0"/>
              <a:t>σώμα </a:t>
            </a:r>
            <a:r>
              <a:rPr lang="el-GR" sz="2400" dirty="0"/>
              <a:t>απομακρύνεται με αρχική ταχύτητα ίση με την ταχύτητα του πρώτου </a:t>
            </a:r>
            <a:r>
              <a:rPr lang="el-GR" sz="2400" dirty="0" smtClean="0"/>
              <a:t>σώματος</a:t>
            </a:r>
            <a:endParaRPr lang="en-US" sz="2400" dirty="0"/>
          </a:p>
          <a:p>
            <a:pPr marL="512763" indent="-512763">
              <a:lnSpc>
                <a:spcPct val="110000"/>
              </a:lnSpc>
              <a:buClrTx/>
              <a:buNone/>
            </a:pPr>
            <a:r>
              <a:rPr lang="en-US" sz="2400" dirty="0"/>
              <a:t>3)	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&gt;&gt; </a:t>
            </a:r>
            <a:r>
              <a:rPr lang="en-US" sz="2400" i="1" dirty="0"/>
              <a:t>m</a:t>
            </a:r>
            <a:r>
              <a:rPr lang="en-US" sz="2400" baseline="-25000" dirty="0"/>
              <a:t>2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l-GR" sz="2400" dirty="0"/>
              <a:t>Το πρώτο </a:t>
            </a:r>
            <a:r>
              <a:rPr lang="el-GR" sz="2400" dirty="0" smtClean="0"/>
              <a:t>σώμα </a:t>
            </a:r>
            <a:r>
              <a:rPr lang="el-GR" sz="2400" dirty="0"/>
              <a:t>συνεχίζει να κινείται ουσιαστικά με την αρχική του ταχύτητα</a:t>
            </a:r>
            <a:r>
              <a:rPr lang="en-US" sz="2400" dirty="0"/>
              <a:t>· </a:t>
            </a:r>
            <a:r>
              <a:rPr lang="el-GR" sz="2400" dirty="0"/>
              <a:t>το </a:t>
            </a:r>
            <a:r>
              <a:rPr lang="el-GR" sz="2400" dirty="0" smtClean="0"/>
              <a:t>δεύτερο σώμα </a:t>
            </a:r>
            <a:r>
              <a:rPr lang="el-GR" sz="2400" dirty="0"/>
              <a:t>απομακρύνεται με τη διπλάσια ταχύτητα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9681" t="39484" r="19793" b="13077"/>
          <a:stretch>
            <a:fillRect/>
          </a:stretch>
        </p:blipFill>
        <p:spPr bwMode="auto">
          <a:xfrm>
            <a:off x="5050042" y="1439358"/>
            <a:ext cx="3823268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7425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9: </a:t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>
                <a:solidFill>
                  <a:srgbClr val="FFFFFF"/>
                </a:solidFill>
              </a:rPr>
              <a:t>Συστήματα σωματιδίων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3573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98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Σύνοψη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275346"/>
            <a:ext cx="7886700" cy="518561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sz="2000" dirty="0"/>
              <a:t>Ένα σύνθετο σύστημα συμπεριφέρεται σαν να ήταν η μάζα του συγκεντρωμένη στο</a:t>
            </a:r>
            <a:r>
              <a:rPr lang="en-US" sz="2000" dirty="0"/>
              <a:t> </a:t>
            </a:r>
            <a:r>
              <a:rPr lang="el-GR" sz="2000" b="1" dirty="0"/>
              <a:t>κέντρο μάζας</a:t>
            </a:r>
            <a:r>
              <a:rPr lang="en-US" sz="2000" b="1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sz="2000" b="1" dirty="0"/>
              <a:t>                                </a:t>
            </a:r>
            <a:r>
              <a:rPr lang="el-GR" sz="2000" dirty="0"/>
              <a:t>(επιμέρους σωματίδια)                            (συνεχής ύλη)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800" dirty="0"/>
          </a:p>
          <a:p>
            <a:pPr>
              <a:lnSpc>
                <a:spcPct val="110000"/>
              </a:lnSpc>
            </a:pPr>
            <a:r>
              <a:rPr lang="el-GR" sz="2000" dirty="0"/>
              <a:t>Το κέντρο μάζας υπακούει στους νόμους το Νεύτωνα, επομένως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800" dirty="0"/>
          </a:p>
          <a:p>
            <a:pPr>
              <a:lnSpc>
                <a:spcPct val="110000"/>
              </a:lnSpc>
            </a:pPr>
            <a:r>
              <a:rPr lang="el-GR" sz="2000" dirty="0"/>
              <a:t>Απουσία μιας ολικής εξωτερικής δύναμης, η γραμμική ορμή ενός συστήματος διατηρείται</a:t>
            </a:r>
            <a:r>
              <a:rPr lang="en-US" sz="2000" dirty="0"/>
              <a:t>, </a:t>
            </a:r>
            <a:r>
              <a:rPr lang="el-GR" sz="2000" dirty="0"/>
              <a:t>ανεξάρτητα από το τι συμβαίνει εσωτερικά στο σύστημα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l-GR" sz="2000" dirty="0"/>
              <a:t>Οι κρούσεις είναι σύντομες, έντονες αλληλεπιδράσεις που διατηρούν την ορμή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l-GR" sz="2000" dirty="0"/>
              <a:t>Οι ελαστικές κρούσεις διατηρούν επίσης την κινητική ενέργεια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l-GR" sz="2000" dirty="0"/>
              <a:t>Πλαστικές (πλήρως ανελαστικές) κρούσεις προκύπτουν όταν τα συγκρουόμενα </a:t>
            </a:r>
            <a:r>
              <a:rPr lang="el-GR" sz="2000" dirty="0" smtClean="0"/>
              <a:t>σωματίδια </a:t>
            </a:r>
            <a:r>
              <a:rPr lang="el-GR" sz="2000" dirty="0"/>
              <a:t>κολλούν μεταξύ τους για να σχηματίσουν </a:t>
            </a:r>
            <a:r>
              <a:rPr lang="el-GR" sz="2000"/>
              <a:t>ένα </a:t>
            </a:r>
            <a:r>
              <a:rPr lang="el-GR" sz="2000" smtClean="0"/>
              <a:t>συσσωμάτωμα</a:t>
            </a:r>
            <a:endParaRPr lang="en-US" sz="2000" dirty="0"/>
          </a:p>
        </p:txBody>
      </p:sp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391594F5-389A-40C7-9FE4-0216C7C97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9" t="44386" r="64502" b="46432"/>
          <a:stretch/>
        </p:blipFill>
        <p:spPr>
          <a:xfrm>
            <a:off x="956005" y="1875296"/>
            <a:ext cx="1425245" cy="756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0EF9DFFA-A9F4-428B-B130-CBC3D47F43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825" t="43859" r="25219" b="46958"/>
          <a:stretch/>
        </p:blipFill>
        <p:spPr>
          <a:xfrm>
            <a:off x="4714007" y="1720402"/>
            <a:ext cx="1539112" cy="756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3A5C5398-2F27-4BD4-A0E7-BD977F0DEF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84" t="51882" r="40175" b="39252"/>
          <a:stretch/>
        </p:blipFill>
        <p:spPr>
          <a:xfrm>
            <a:off x="3135226" y="2901629"/>
            <a:ext cx="2450499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7054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="" xmlns:a16="http://schemas.microsoft.com/office/drawing/2014/main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="" xmlns:p14="http://schemas.microsoft.com/office/powerpoint/2010/main" val="129463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/>
              <a:t>Τι μαθαίνετε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91490" y="2575034"/>
            <a:ext cx="3840085" cy="346222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defTabSz="914400"/>
            <a:r>
              <a:rPr lang="el-GR" sz="2000" dirty="0"/>
              <a:t>Πώς να αναλύετε συστήματα δύο ή περισσότερων σωματιδίων</a:t>
            </a:r>
            <a:endParaRPr lang="en-US" sz="2000" dirty="0"/>
          </a:p>
          <a:p>
            <a:pPr indent="-228600" defTabSz="914400"/>
            <a:r>
              <a:rPr lang="el-GR" sz="2000" dirty="0"/>
              <a:t>Πώς να βρίσκετε το κέντρο μάζας ενός συστήματος σωματιδίων</a:t>
            </a:r>
            <a:endParaRPr lang="en-US" sz="2000" dirty="0"/>
          </a:p>
          <a:p>
            <a:pPr indent="-228600" defTabSz="914400"/>
            <a:r>
              <a:rPr lang="el-GR" sz="2000" dirty="0"/>
              <a:t>Την αρχή της διατήρησης της ορμής και πώς αυτή εφαρμόζεται σε συστήματα σωματιδίων</a:t>
            </a:r>
            <a:endParaRPr lang="en-US" sz="2000" dirty="0"/>
          </a:p>
          <a:p>
            <a:pPr indent="-228600" defTabSz="914400"/>
            <a:r>
              <a:rPr lang="el-GR" sz="2000" dirty="0"/>
              <a:t>Πώς να αναλύετε τις συγκρούσεις</a:t>
            </a:r>
            <a:endParaRPr lang="en-US" sz="2000" dirty="0"/>
          </a:p>
          <a:p>
            <a:pPr lvl="1" indent="-228600" defTabSz="914400"/>
            <a:r>
              <a:rPr lang="el-GR" sz="2000" dirty="0"/>
              <a:t>Ανελαστικές συγκρούσεις</a:t>
            </a:r>
            <a:endParaRPr lang="en-US" sz="2000" dirty="0"/>
          </a:p>
          <a:p>
            <a:pPr lvl="1" indent="-228600" defTabSz="914400"/>
            <a:r>
              <a:rPr lang="el-GR" sz="2000" dirty="0"/>
              <a:t>Ελαστικές συγκρούσεις</a:t>
            </a:r>
            <a:endParaRPr lang="en-US" sz="2000" dirty="0"/>
          </a:p>
        </p:txBody>
      </p:sp>
      <p:pic>
        <p:nvPicPr>
          <p:cNvPr id="3" name="Picture 2" descr="09_0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99" r="34770" b="-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600075" y="2222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Κέντρο μάζας </a:t>
            </a:r>
            <a:endParaRPr lang="en-US" sz="40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idx="1"/>
          </p:nvPr>
        </p:nvSpPr>
        <p:spPr>
          <a:xfrm>
            <a:off x="428625" y="1398588"/>
            <a:ext cx="8229600" cy="53800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Το</a:t>
            </a:r>
            <a:r>
              <a:rPr lang="en-US" dirty="0"/>
              <a:t> </a:t>
            </a:r>
            <a:r>
              <a:rPr lang="el-GR" b="1" dirty="0"/>
              <a:t>κέντρο μάζας</a:t>
            </a:r>
            <a:r>
              <a:rPr lang="en-US" dirty="0"/>
              <a:t> </a:t>
            </a:r>
            <a:r>
              <a:rPr lang="el-GR" dirty="0"/>
              <a:t>ενός σύνθετου </a:t>
            </a:r>
            <a:r>
              <a:rPr lang="el-GR" dirty="0" smtClean="0"/>
              <a:t>σώματος</a:t>
            </a:r>
            <a:r>
              <a:rPr lang="en-US" dirty="0" smtClean="0"/>
              <a:t> </a:t>
            </a:r>
            <a:r>
              <a:rPr lang="el-GR" dirty="0"/>
              <a:t>ή συστήματος σωματιδίων είναι το σημείο όπου, βάσει το δεύτερου νόμου του Νεύτωνα</a:t>
            </a:r>
            <a:r>
              <a:rPr lang="en-US" dirty="0"/>
              <a:t>, </a:t>
            </a:r>
            <a:r>
              <a:rPr lang="el-GR" dirty="0"/>
              <a:t>η μάζα λειτουργεί σαν να ήταν συγκεντρωμένη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l-GR" dirty="0"/>
              <a:t>Η θέση του κέντρου μάζας </a:t>
            </a:r>
            <a:r>
              <a:rPr lang="el-GR" dirty="0" smtClean="0"/>
              <a:t>είναι</a:t>
            </a:r>
            <a:r>
              <a:rPr lang="en-US" dirty="0" smtClean="0"/>
              <a:t> </a:t>
            </a:r>
            <a:r>
              <a:rPr lang="el-GR" dirty="0"/>
              <a:t>ένας σταθμισμένος μέσος </a:t>
            </a:r>
            <a:r>
              <a:rPr lang="el-GR" dirty="0" smtClean="0"/>
              <a:t>όρος </a:t>
            </a:r>
            <a:r>
              <a:rPr lang="el-GR" dirty="0"/>
              <a:t>τ</a:t>
            </a:r>
            <a:r>
              <a:rPr lang="el-GR" dirty="0" smtClean="0"/>
              <a:t>ων </a:t>
            </a:r>
            <a:r>
              <a:rPr lang="el-GR" dirty="0"/>
              <a:t>θέσεων των επιμέρους σωματιδίων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l-GR" sz="2100" dirty="0"/>
              <a:t>Για ένα σύστημα διακριτών σωματιδίων</a:t>
            </a:r>
            <a:r>
              <a:rPr lang="en-US" sz="2100" dirty="0"/>
              <a:t>,</a:t>
            </a:r>
            <a:br>
              <a:rPr lang="en-US" sz="2100" dirty="0"/>
            </a:br>
            <a:endParaRPr lang="en-US" sz="2100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l-GR" sz="2100" dirty="0"/>
              <a:t>Για μια συνεχή κατανομή μάζας</a:t>
            </a:r>
            <a:r>
              <a:rPr lang="en-US" sz="2100" dirty="0"/>
              <a:t>,</a:t>
            </a:r>
            <a:br>
              <a:rPr lang="en-US" sz="2100" dirty="0"/>
            </a:br>
            <a:endParaRPr lang="en-US" sz="2100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l-GR" sz="2100" dirty="0"/>
              <a:t>Και στις δύο περιπτώσεις</a:t>
            </a:r>
            <a:r>
              <a:rPr lang="en-US" sz="2100" dirty="0"/>
              <a:t>, </a:t>
            </a:r>
            <a:r>
              <a:rPr lang="en-US" sz="2100" i="1" dirty="0"/>
              <a:t>M</a:t>
            </a:r>
            <a:r>
              <a:rPr lang="en-US" sz="2100" dirty="0"/>
              <a:t> </a:t>
            </a:r>
            <a:r>
              <a:rPr lang="el-GR" sz="2100" dirty="0"/>
              <a:t>είναι η συνολική μάζα του συστήματος</a:t>
            </a:r>
            <a:endParaRPr lang="en-US" sz="2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6917" t="53894" r="51082" b="34375"/>
          <a:stretch>
            <a:fillRect/>
          </a:stretch>
        </p:blipFill>
        <p:spPr bwMode="auto">
          <a:xfrm>
            <a:off x="3418462" y="3502851"/>
            <a:ext cx="1441181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/>
          <a:srcRect l="55442" t="50397" r="37307" b="39423"/>
          <a:stretch>
            <a:fillRect/>
          </a:stretch>
        </p:blipFill>
        <p:spPr bwMode="auto">
          <a:xfrm>
            <a:off x="4006166" y="4671367"/>
            <a:ext cx="943429" cy="74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l="36917" t="53894" r="58964" b="34375"/>
          <a:stretch>
            <a:fillRect/>
          </a:stretch>
        </p:blipFill>
        <p:spPr bwMode="auto">
          <a:xfrm>
            <a:off x="3514591" y="4639991"/>
            <a:ext cx="494701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04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69851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Εύρεση του κέντρου μάζας</a:t>
            </a:r>
            <a:endParaRPr lang="en-US" sz="40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idx="1"/>
          </p:nvPr>
        </p:nvSpPr>
        <p:spPr>
          <a:xfrm>
            <a:off x="647700" y="1320800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dirty="0"/>
              <a:t>Παράδειγμα</a:t>
            </a:r>
            <a:r>
              <a:rPr lang="en-US" dirty="0"/>
              <a:t>: </a:t>
            </a:r>
            <a:r>
              <a:rPr lang="el-GR" dirty="0"/>
              <a:t>Ένα σύστημα τριών σωματιδίων σε ένα ισόπλευρο τρίγωνο </a:t>
            </a:r>
            <a:endParaRPr lang="en-US" dirty="0"/>
          </a:p>
        </p:txBody>
      </p:sp>
      <p:pic>
        <p:nvPicPr>
          <p:cNvPr id="3" name="Picture 2" descr="09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74"/>
          <a:stretch/>
        </p:blipFill>
        <p:spPr>
          <a:xfrm>
            <a:off x="2774805" y="1818027"/>
            <a:ext cx="3340245" cy="292014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3C87F52F-F7C2-4D78-B2F3-5D774A7BF8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4" t="8307" r="20485" b="58140"/>
          <a:stretch/>
        </p:blipFill>
        <p:spPr>
          <a:xfrm>
            <a:off x="1804733" y="4920541"/>
            <a:ext cx="4918810" cy="16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514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504825" y="79376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Εύρεση του κέντρου μάζας </a:t>
            </a:r>
            <a:endParaRPr lang="en-US" sz="40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65124" y="1169988"/>
            <a:ext cx="8257281" cy="5106987"/>
          </a:xfrm>
        </p:spPr>
        <p:txBody>
          <a:bodyPr>
            <a:normAutofit/>
          </a:bodyPr>
          <a:lstStyle/>
          <a:p>
            <a:r>
              <a:rPr lang="el-GR" dirty="0"/>
              <a:t>Παράδειγμα</a:t>
            </a:r>
            <a:r>
              <a:rPr lang="en-US" dirty="0"/>
              <a:t>: </a:t>
            </a:r>
            <a:r>
              <a:rPr lang="el-GR" dirty="0"/>
              <a:t>Ένα</a:t>
            </a:r>
            <a:r>
              <a:rPr lang="en-US" dirty="0"/>
              <a:t> </a:t>
            </a:r>
            <a:r>
              <a:rPr lang="el-GR" dirty="0"/>
              <a:t>σύστημα συνεχούς ύλης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142670" cy="5106987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l-GR" dirty="0"/>
              <a:t>Εκφράζουμε τη στοιχειώδη</a:t>
            </a:r>
            <a:r>
              <a:rPr lang="en-US" dirty="0"/>
              <a:t> </a:t>
            </a:r>
            <a:r>
              <a:rPr lang="el-GR" dirty="0"/>
              <a:t>μάζα</a:t>
            </a:r>
            <a:r>
              <a:rPr lang="en-US" dirty="0"/>
              <a:t> </a:t>
            </a:r>
            <a:r>
              <a:rPr lang="en-US" i="1" dirty="0"/>
              <a:t>dm </a:t>
            </a:r>
            <a:r>
              <a:rPr lang="el-GR" dirty="0"/>
              <a:t>σε όρους</a:t>
            </a:r>
            <a:r>
              <a:rPr lang="en-US" dirty="0"/>
              <a:t> </a:t>
            </a:r>
            <a:r>
              <a:rPr lang="el-GR" dirty="0"/>
              <a:t>της γεωμετρικής μεταβλητής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sz="2400" dirty="0"/>
          </a:p>
          <a:p>
            <a:pPr>
              <a:lnSpc>
                <a:spcPct val="100000"/>
              </a:lnSpc>
            </a:pPr>
            <a:r>
              <a:rPr lang="el-GR" dirty="0"/>
              <a:t>Υπολογίζουμε το ολοκλήρωμα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lnSpc>
                <a:spcPct val="50000"/>
              </a:lnSpc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dirty="0"/>
              <a:t>επομένως</a:t>
            </a:r>
            <a:endParaRPr lang="en-US" dirty="0"/>
          </a:p>
        </p:txBody>
      </p:sp>
      <p:pic>
        <p:nvPicPr>
          <p:cNvPr id="6" name="Picture 5" descr="Slide 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87" y="2709818"/>
            <a:ext cx="2756745" cy="648000"/>
          </a:xfrm>
          <a:prstGeom prst="rect">
            <a:avLst/>
          </a:prstGeom>
        </p:spPr>
      </p:pic>
      <p:pic>
        <p:nvPicPr>
          <p:cNvPr id="10" name="Picture 9" descr="Slide9_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883"/>
          <a:stretch/>
        </p:blipFill>
        <p:spPr>
          <a:xfrm>
            <a:off x="4556125" y="4004764"/>
            <a:ext cx="4428201" cy="595398"/>
          </a:xfrm>
          <a:prstGeom prst="rect">
            <a:avLst/>
          </a:prstGeom>
        </p:spPr>
      </p:pic>
      <p:pic>
        <p:nvPicPr>
          <p:cNvPr id="7" name="Picture 6" descr="Slide 5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03" y="5036475"/>
            <a:ext cx="3587912" cy="6515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l="15060" t="37103" r="55156" b="10000"/>
          <a:stretch>
            <a:fillRect/>
          </a:stretch>
        </p:blipFill>
        <p:spPr bwMode="auto">
          <a:xfrm>
            <a:off x="510425" y="1898227"/>
            <a:ext cx="3875314" cy="386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457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377626" y="-113530"/>
            <a:ext cx="7886700" cy="1325563"/>
          </a:xfrm>
        </p:spPr>
        <p:txBody>
          <a:bodyPr/>
          <a:lstStyle/>
          <a:p>
            <a:r>
              <a:rPr lang="el-GR" dirty="0"/>
              <a:t>Περισσότερα για το κέντρο μάζας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65124" y="1179513"/>
            <a:ext cx="4896167" cy="52845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Το κέντρο μάζας ενός </a:t>
            </a:r>
            <a:r>
              <a:rPr lang="el-GR" dirty="0" smtClean="0"/>
              <a:t>σώματος </a:t>
            </a:r>
            <a:r>
              <a:rPr lang="el-GR" dirty="0"/>
              <a:t>δεν βρίσκεται απαραίτητα μέσα στο </a:t>
            </a:r>
            <a:r>
              <a:rPr lang="el-GR" dirty="0" smtClean="0"/>
              <a:t>σώμα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l-GR" dirty="0"/>
              <a:t>Ένας αθλητής του άλματος εις ύψος περνά τη δοκό, αλλά το κέντρο μάζας του δεν την περνά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l-GR" dirty="0"/>
              <a:t>Το κέντρο μάζας του αεροπλάνου βρίσκεται θεωρώντας το φτερό και την άτρακτο ως σημειακά </a:t>
            </a:r>
            <a:r>
              <a:rPr lang="el-GR" dirty="0" smtClean="0"/>
              <a:t>σωματίδια τοποθετημένα </a:t>
            </a:r>
            <a:r>
              <a:rPr lang="el-GR" dirty="0"/>
              <a:t>στα αντίστοιχα κέντρα μάζας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609" t="38492" r="62630" b="19048"/>
          <a:stretch>
            <a:fillRect/>
          </a:stretch>
        </p:blipFill>
        <p:spPr bwMode="auto">
          <a:xfrm>
            <a:off x="5597239" y="3533239"/>
            <a:ext cx="3091543" cy="310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45625" t="43849" r="20909" b="16346"/>
          <a:stretch>
            <a:fillRect/>
          </a:stretch>
        </p:blipFill>
        <p:spPr bwMode="auto">
          <a:xfrm>
            <a:off x="5120400" y="844233"/>
            <a:ext cx="3929911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693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Το κατανοήσετε;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4175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dirty="0"/>
              <a:t>Το κέντρο μάζας βρίσκεται έξω από το ημικυκλικό σύρμα, αλλά ποιο σημείο είναι;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3275" t="48810" r="67650" b="30577"/>
          <a:stretch>
            <a:fillRect/>
          </a:stretch>
        </p:blipFill>
        <p:spPr bwMode="auto">
          <a:xfrm>
            <a:off x="2261783" y="2838977"/>
            <a:ext cx="47402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7590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Κίνηση του κέντρου μάζας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dirty="0"/>
              <a:t>Το κέντρο μάζας υπακούει στον δεύτερο νόμο του Νεύτωνα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l-GR" dirty="0"/>
              <a:t>Τα τμήματα ενός περιστρεφόμενου βλήματος υποβάλλονται σε σύνθετες κινήσεις</a:t>
            </a:r>
            <a:r>
              <a:rPr lang="en-US" dirty="0"/>
              <a:t>, </a:t>
            </a:r>
            <a:r>
              <a:rPr lang="el-GR" dirty="0"/>
              <a:t>αλλά το κέντρο μάζας του ακολουθεί παραβολική τροχιά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lide 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2084361"/>
            <a:ext cx="2199600" cy="46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22447BB1-3EED-433C-A3EF-1C00728920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35" t="9381" r="25819" b="21098"/>
          <a:stretch/>
        </p:blipFill>
        <p:spPr>
          <a:xfrm>
            <a:off x="2476501" y="3371850"/>
            <a:ext cx="3619011" cy="331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552294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934</Words>
  <Application>Microsoft Office PowerPoint</Application>
  <PresentationFormat>Προβολή στην οθόνη (4:3)</PresentationFormat>
  <Paragraphs>137</Paragraphs>
  <Slides>21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Κεφάλαιο 9:  Συστήματα σωματιδίων</vt:lpstr>
      <vt:lpstr>Τι μαθαίνετε</vt:lpstr>
      <vt:lpstr>Κέντρο μάζας </vt:lpstr>
      <vt:lpstr>Εύρεση του κέντρου μάζας</vt:lpstr>
      <vt:lpstr>Εύρεση του κέντρου μάζας </vt:lpstr>
      <vt:lpstr>Περισσότερα για το κέντρο μάζας</vt:lpstr>
      <vt:lpstr>Το κατανοήσετε;</vt:lpstr>
      <vt:lpstr>Κίνηση του κέντρου μάζας</vt:lpstr>
      <vt:lpstr>Κίνηση του κέντρου μάζας</vt:lpstr>
      <vt:lpstr>Ορμή και κέντρο μάζας</vt:lpstr>
      <vt:lpstr>Διατήρηση της ορμή</vt:lpstr>
      <vt:lpstr>Κρούσεις</vt:lpstr>
      <vt:lpstr>Ώθηση</vt:lpstr>
      <vt:lpstr>Ελαστικές και ανελαστικές κρούσεις</vt:lpstr>
      <vt:lpstr>Πλαστικές (πλήρως ανελαστικές) κρούσεις</vt:lpstr>
      <vt:lpstr>Ελαστικές κρούσεις</vt:lpstr>
      <vt:lpstr>Ελαστικές κρούσεις σε μία διάσταση</vt:lpstr>
      <vt:lpstr>Ειδικές περιπτώσεις: ελαστικές κρούσεις σε μία διάσταση· m2 αρχικά σε ηρεμία </vt:lpstr>
      <vt:lpstr>Σύνοψη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ΜΑΓΔΑ ΚΑΡΑΒΙΩΤΗ</dc:creator>
  <cp:lastModifiedBy>admin</cp:lastModifiedBy>
  <cp:revision>69</cp:revision>
  <dcterms:created xsi:type="dcterms:W3CDTF">2019-02-27T14:20:53Z</dcterms:created>
  <dcterms:modified xsi:type="dcterms:W3CDTF">2019-08-04T19:09:09Z</dcterms:modified>
</cp:coreProperties>
</file>