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  <p:sldMasterId id="2147483719" r:id="rId2"/>
  </p:sldMasterIdLst>
  <p:sldIdLst>
    <p:sldId id="43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54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40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89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03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9709" y="1227053"/>
            <a:ext cx="3372484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1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13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944608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8076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5570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8440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15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4035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969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7380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8669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0021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3062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Gujarati, Essentials of Econometrics, Fifth Edition. © 2022 SAGE Publishing.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748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Gujarati, Essentials of Econometrics, Fifth Edition. © 2022 SAGE Publishing.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8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7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2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5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03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43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95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6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60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837DB-5E32-0051-6DBA-C8D4A87C836D}"/>
              </a:ext>
            </a:extLst>
          </p:cNvPr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146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0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agazou@uowm.gr" TargetMode="External"/><Relationship Id="rId2" Type="http://schemas.openxmlformats.org/officeDocument/2006/relationships/hyperlink" Target="https://eclass.uowm.gr/courses/EBDM104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C19E8-82B6-8E7D-3273-D40F327BBE94}"/>
              </a:ext>
            </a:extLst>
          </p:cNvPr>
          <p:cNvSpPr txBox="1"/>
          <p:nvPr/>
        </p:nvSpPr>
        <p:spPr>
          <a:xfrm>
            <a:off x="593268" y="496091"/>
            <a:ext cx="8001003" cy="3675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indent="-228600" algn="ctr" defTabSz="914400">
              <a:spcBef>
                <a:spcPts val="700"/>
              </a:spcBef>
              <a:buClr>
                <a:schemeClr val="tx2"/>
              </a:buClr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Τμήμ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 Διοικητικής Επιστήμης και Τεχνολογίας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Πανεπιστήμιο Δυτικής Μακεδονίας</a:t>
            </a:r>
          </a:p>
          <a:p>
            <a:pPr indent="-228600" algn="ctr" defTabSz="914400">
              <a:spcBef>
                <a:spcPts val="700"/>
              </a:spcBef>
              <a:buClr>
                <a:schemeClr val="tx2"/>
              </a:buClr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algn="ctr" defTabSz="914400">
              <a:spcBef>
                <a:spcPts val="700"/>
              </a:spcBef>
              <a:buClr>
                <a:schemeClr val="tx2"/>
              </a:buClr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algn="ctr" defTabSz="914400">
              <a:spcBef>
                <a:spcPts val="700"/>
              </a:spcBef>
              <a:buClr>
                <a:schemeClr val="tx2"/>
              </a:buClr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Μάθημ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α: </a:t>
            </a:r>
            <a:r>
              <a:rPr lang="el-GR" sz="3600" b="0" i="0" u="none" strike="noStrike" dirty="0">
                <a:solidFill>
                  <a:srgbClr val="4DA1E4"/>
                </a:solidFill>
                <a:effectLst/>
                <a:latin typeface="Roboto" panose="02000000000000000000" pitchFamily="2" charset="0"/>
                <a:hlinkClick r:id="rId2"/>
              </a:rPr>
              <a:t>Έρευνα Αγοράς και Επιστήμη Δεδομένων Ι (Market Research and </a:t>
            </a:r>
            <a:r>
              <a:rPr lang="el-GR" sz="3600" b="0" i="0" u="none" strike="noStrike" dirty="0" err="1">
                <a:solidFill>
                  <a:srgbClr val="4DA1E4"/>
                </a:solidFill>
                <a:effectLst/>
                <a:latin typeface="Roboto" panose="02000000000000000000" pitchFamily="2" charset="0"/>
                <a:hlinkClick r:id="rId2"/>
              </a:rPr>
              <a:t>Data</a:t>
            </a:r>
            <a:r>
              <a:rPr lang="el-GR" sz="3600" b="0" i="0" u="none" strike="noStrike" dirty="0">
                <a:solidFill>
                  <a:srgbClr val="4DA1E4"/>
                </a:solidFill>
                <a:effectLst/>
                <a:latin typeface="Roboto" panose="02000000000000000000" pitchFamily="2" charset="0"/>
                <a:hlinkClick r:id="rId2"/>
              </a:rPr>
              <a:t> </a:t>
            </a:r>
            <a:r>
              <a:rPr lang="el-GR" sz="3600" b="0" i="0" u="none" strike="noStrike" dirty="0" err="1">
                <a:solidFill>
                  <a:srgbClr val="4DA1E4"/>
                </a:solidFill>
                <a:effectLst/>
                <a:latin typeface="Roboto" panose="02000000000000000000" pitchFamily="2" charset="0"/>
                <a:hlinkClick r:id="rId2"/>
              </a:rPr>
              <a:t>Science</a:t>
            </a:r>
            <a:r>
              <a:rPr lang="el-GR" sz="3600" b="0" i="0" u="none" strike="noStrike" dirty="0">
                <a:solidFill>
                  <a:srgbClr val="4DA1E4"/>
                </a:solidFill>
                <a:effectLst/>
                <a:latin typeface="Roboto" panose="02000000000000000000" pitchFamily="2" charset="0"/>
                <a:hlinkClick r:id="rId2"/>
              </a:rPr>
              <a:t> I)</a:t>
            </a:r>
            <a:endParaRPr lang="el-GR" sz="3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indent="-228600" algn="ctr" defTabSz="914400">
              <a:spcBef>
                <a:spcPts val="700"/>
              </a:spcBef>
              <a:buClr>
                <a:schemeClr val="tx2"/>
              </a:buClr>
            </a:pP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Ακαδ.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έτος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2024-2025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Διδ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ασκουσα: Αναπλ. Καθ. Ρα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γάζου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Κωνστ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αντίνα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kragazou@uowm.gr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05052"/>
            <a:ext cx="9143999" cy="638448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0BE58CA-F9ED-9065-F627-0625C3F4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6892" y="4781759"/>
            <a:ext cx="775608" cy="25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B6F15528-21DE-4FAA-801E-634DDDAF4B2B}" type="slidenum"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450"/>
                </a:spcAft>
              </a:pPr>
              <a:t>1</a:t>
            </a:fld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1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100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Προϋποθέσεις</a:t>
            </a:r>
            <a:r>
              <a:rPr sz="2000" b="0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–</a:t>
            </a:r>
            <a:r>
              <a:rPr sz="2000" b="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943735"/>
                </a:solidFill>
                <a:latin typeface="Times New Roman"/>
                <a:cs typeface="Times New Roman"/>
              </a:rPr>
              <a:t>Ορθότητα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386" y="963635"/>
            <a:ext cx="8654415" cy="375666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50"/>
              </a:spcBef>
            </a:pPr>
            <a:r>
              <a:rPr sz="1800" spc="-25" dirty="0">
                <a:latin typeface="Times New Roman"/>
                <a:cs typeface="Times New Roman"/>
              </a:rPr>
              <a:t>Για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να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εκτελέσουμε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ορθά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Παλινδρόμησης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πρέπει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να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ελέγξουμε</a:t>
            </a:r>
            <a:endParaRPr sz="18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1045"/>
              </a:spcBef>
            </a:pP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παρακάτω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σημεία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έτσι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ώστε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ερμηνεία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τους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αξιόπιστα</a:t>
            </a:r>
            <a:endParaRPr sz="1800">
              <a:latin typeface="Times New Roman"/>
              <a:cs typeface="Times New Roman"/>
            </a:endParaRPr>
          </a:p>
          <a:p>
            <a:pPr marL="399415" indent="-343535">
              <a:lnSpc>
                <a:spcPct val="100000"/>
              </a:lnSpc>
              <a:spcBef>
                <a:spcPts val="1035"/>
              </a:spcBef>
              <a:buClr>
                <a:srgbClr val="4F81BC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Συνέχεια</a:t>
            </a:r>
            <a:r>
              <a:rPr sz="1800" b="1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  <a:p>
            <a:pPr marL="685800" lvl="1" indent="-273050">
              <a:lnSpc>
                <a:spcPct val="100000"/>
              </a:lnSpc>
              <a:spcBef>
                <a:spcPts val="1245"/>
              </a:spcBef>
              <a:buClr>
                <a:srgbClr val="244060"/>
              </a:buClr>
              <a:buFont typeface="Wingdings"/>
              <a:buChar char=""/>
              <a:tabLst>
                <a:tab pos="686435" algn="l"/>
              </a:tabLst>
            </a:pPr>
            <a:r>
              <a:rPr sz="1600" spc="-5" dirty="0">
                <a:latin typeface="Times New Roman"/>
                <a:cs typeface="Times New Roman"/>
              </a:rPr>
              <a:t>Οι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μεταβλητές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μπορεί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 ποσοτικές,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είτε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διαστήματος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(interval)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είτε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αναλογίας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(ratio).</a:t>
            </a:r>
            <a:endParaRPr sz="1600">
              <a:latin typeface="Times New Roman"/>
              <a:cs typeface="Times New Roman"/>
            </a:endParaRPr>
          </a:p>
          <a:p>
            <a:pPr marL="685800" lvl="1" indent="-273050">
              <a:lnSpc>
                <a:spcPct val="100000"/>
              </a:lnSpc>
              <a:spcBef>
                <a:spcPts val="1285"/>
              </a:spcBef>
              <a:buClr>
                <a:srgbClr val="244060"/>
              </a:buClr>
              <a:buFont typeface="Wingdings"/>
              <a:buChar char=""/>
              <a:tabLst>
                <a:tab pos="686435" algn="l"/>
              </a:tabLst>
            </a:pPr>
            <a:r>
              <a:rPr sz="1600" spc="-5" dirty="0">
                <a:latin typeface="Times New Roman"/>
                <a:cs typeface="Times New Roman"/>
              </a:rPr>
              <a:t>Οι</a:t>
            </a:r>
            <a:r>
              <a:rPr sz="1600" spc="5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μεταβλητές</a:t>
            </a:r>
            <a:r>
              <a:rPr sz="1600" spc="5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50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συνεχείς</a:t>
            </a:r>
            <a:r>
              <a:rPr sz="1600" spc="5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(Στην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περίπτωση</a:t>
            </a:r>
            <a:r>
              <a:rPr sz="1600" spc="50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κατηγορικών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μεταβλητών</a:t>
            </a:r>
            <a:r>
              <a:rPr sz="1600" spc="5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αυτές</a:t>
            </a:r>
            <a:endParaRPr sz="1600">
              <a:latin typeface="Times New Roman"/>
              <a:cs typeface="Times New Roman"/>
            </a:endParaRPr>
          </a:p>
          <a:p>
            <a:pPr marL="685800">
              <a:lnSpc>
                <a:spcPct val="100000"/>
              </a:lnSpc>
              <a:spcBef>
                <a:spcPts val="1270"/>
              </a:spcBef>
            </a:pPr>
            <a:r>
              <a:rPr sz="1600" spc="-5" dirty="0">
                <a:latin typeface="Times New Roman"/>
                <a:cs typeface="Times New Roman"/>
              </a:rPr>
              <a:t>εισάγονται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στο </a:t>
            </a:r>
            <a:r>
              <a:rPr sz="1600" spc="-10" dirty="0">
                <a:latin typeface="Times New Roman"/>
                <a:cs typeface="Times New Roman"/>
              </a:rPr>
              <a:t>μοντέλο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µε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μορφή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ψευδομεταβλητών)</a:t>
            </a:r>
            <a:endParaRPr sz="1600">
              <a:latin typeface="Times New Roman"/>
              <a:cs typeface="Times New Roman"/>
            </a:endParaRPr>
          </a:p>
          <a:p>
            <a:pPr marL="685800" lvl="1" indent="-273050">
              <a:lnSpc>
                <a:spcPct val="100000"/>
              </a:lnSpc>
              <a:spcBef>
                <a:spcPts val="1285"/>
              </a:spcBef>
              <a:buClr>
                <a:srgbClr val="244060"/>
              </a:buClr>
              <a:buFont typeface="Wingdings"/>
              <a:buChar char=""/>
              <a:tabLst>
                <a:tab pos="686435" algn="l"/>
              </a:tabLst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υπάρχει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στατιστικό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τεστ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για </a:t>
            </a:r>
            <a:r>
              <a:rPr sz="1600" spc="-10" dirty="0">
                <a:latin typeface="Times New Roman"/>
                <a:cs typeface="Times New Roman"/>
              </a:rPr>
              <a:t>τον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έλεγχο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βασίζεται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λογική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66400"/>
              </a:lnSpc>
              <a:spcBef>
                <a:spcPts val="610"/>
              </a:spcBef>
            </a:pP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Υποσημείωση:</a:t>
            </a:r>
            <a:r>
              <a:rPr sz="1600" b="1" spc="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μία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μεταβλητή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είναι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συνεχείς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όταν</a:t>
            </a:r>
            <a:r>
              <a:rPr sz="1600" i="1" spc="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μπορεί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να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λάβει</a:t>
            </a:r>
            <a:r>
              <a:rPr sz="1600" i="1" spc="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κάθε</a:t>
            </a:r>
            <a:r>
              <a:rPr sz="1600" i="1" spc="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πιθανή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τιμή</a:t>
            </a:r>
            <a:r>
              <a:rPr sz="1600" i="1" spc="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μέσα</a:t>
            </a:r>
            <a:r>
              <a:rPr sz="1600" i="1" spc="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σε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ένα </a:t>
            </a:r>
            <a:r>
              <a:rPr sz="1600" i="1" spc="-38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διάστημα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πραγματικών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αριθμών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100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Προϋποθέσεις</a:t>
            </a:r>
            <a:r>
              <a:rPr sz="2000" b="0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–</a:t>
            </a:r>
            <a:r>
              <a:rPr sz="2000" b="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943735"/>
                </a:solidFill>
                <a:latin typeface="Times New Roman"/>
                <a:cs typeface="Times New Roman"/>
              </a:rPr>
              <a:t>Ορθότητα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582" y="1105865"/>
            <a:ext cx="8613140" cy="364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Ανεξαρτησία</a:t>
            </a:r>
            <a:r>
              <a:rPr sz="1800" b="1" spc="-3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5" dirty="0">
                <a:latin typeface="Times New Roman"/>
                <a:cs typeface="Times New Roman"/>
              </a:rPr>
              <a:t> παρατηρήσεων</a:t>
            </a:r>
            <a:endParaRPr sz="1800">
              <a:latin typeface="Times New Roman"/>
              <a:cs typeface="Times New Roman"/>
            </a:endParaRPr>
          </a:p>
          <a:p>
            <a:pPr marL="712470" marR="7620" lvl="1" indent="-343535">
              <a:lnSpc>
                <a:spcPts val="3300"/>
              </a:lnSpc>
              <a:spcBef>
                <a:spcPts val="305"/>
              </a:spcBef>
              <a:buClr>
                <a:srgbClr val="244060"/>
              </a:buClr>
              <a:buFont typeface="Wingdings"/>
              <a:buChar char=""/>
              <a:tabLst>
                <a:tab pos="711835" algn="l"/>
                <a:tab pos="713105" algn="l"/>
              </a:tabLst>
            </a:pPr>
            <a:r>
              <a:rPr sz="1600" spc="-5" dirty="0">
                <a:latin typeface="Times New Roman"/>
                <a:cs typeface="Times New Roman"/>
              </a:rPr>
              <a:t>Οι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παρατηρήσεις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ανεξάρτητες,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δηλαδή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θα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έχει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εξασφαλιστεί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πως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μια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παρατήρηση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ένα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δείγμα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δεν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πρόκειται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ανήκει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άλλο</a:t>
            </a:r>
            <a:endParaRPr sz="1600">
              <a:latin typeface="Times New Roman"/>
              <a:cs typeface="Times New Roman"/>
            </a:endParaRPr>
          </a:p>
          <a:p>
            <a:pPr marL="712470" lvl="1" indent="-344170">
              <a:lnSpc>
                <a:spcPct val="100000"/>
              </a:lnSpc>
              <a:spcBef>
                <a:spcPts val="1040"/>
              </a:spcBef>
              <a:buClr>
                <a:srgbClr val="244060"/>
              </a:buClr>
              <a:buFont typeface="Wingdings"/>
              <a:buChar char=""/>
              <a:tabLst>
                <a:tab pos="711835" algn="l"/>
                <a:tab pos="713105" algn="l"/>
              </a:tabLst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βασίζεται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κάποιο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στατιστικό τεστ,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αλλά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λογική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έρευνας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Clr>
                <a:srgbClr val="4F81BC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Γραμμικότητα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  <a:p>
            <a:pPr marL="551815" lvl="1" indent="-274955">
              <a:lnSpc>
                <a:spcPct val="100000"/>
              </a:lnSpc>
              <a:spcBef>
                <a:spcPts val="1340"/>
              </a:spcBef>
              <a:buClr>
                <a:srgbClr val="244060"/>
              </a:buClr>
              <a:buFont typeface="Wingdings"/>
              <a:buChar char=""/>
              <a:tabLst>
                <a:tab pos="552450" algn="l"/>
              </a:tabLst>
            </a:pPr>
            <a:r>
              <a:rPr sz="1600" spc="-5" dirty="0">
                <a:latin typeface="Times New Roman"/>
                <a:cs typeface="Times New Roman"/>
              </a:rPr>
              <a:t>Πριν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εκτέλεση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γραμμικής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παλινδρόμησης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πρέπει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γίνει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έλεγχος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σχέσης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μεταξύ</a:t>
            </a:r>
            <a:endParaRPr sz="16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1385"/>
              </a:spcBef>
            </a:pP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ανεξάρτητης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εξαρτημένης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μεταβλητής</a:t>
            </a:r>
            <a:endParaRPr sz="1600">
              <a:latin typeface="Times New Roman"/>
              <a:cs typeface="Times New Roman"/>
            </a:endParaRPr>
          </a:p>
          <a:p>
            <a:pPr marL="927100" marR="5715" indent="-285750">
              <a:lnSpc>
                <a:spcPts val="3300"/>
              </a:lnSpc>
              <a:spcBef>
                <a:spcPts val="140"/>
              </a:spcBef>
            </a:pPr>
            <a:r>
              <a:rPr sz="1600" spc="-5" dirty="0">
                <a:solidFill>
                  <a:srgbClr val="244060"/>
                </a:solidFill>
                <a:latin typeface="Courier New"/>
                <a:cs typeface="Courier New"/>
              </a:rPr>
              <a:t>o</a:t>
            </a:r>
            <a:r>
              <a:rPr sz="1600" spc="340" dirty="0">
                <a:solidFill>
                  <a:srgbClr val="244060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έλεγχος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αυτός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γίνεται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μέσω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συντελεστή</a:t>
            </a:r>
            <a:r>
              <a:rPr sz="1600" b="1" spc="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2F9F"/>
                </a:solidFill>
                <a:latin typeface="Times New Roman"/>
                <a:cs typeface="Times New Roman"/>
              </a:rPr>
              <a:t>συσχέτισης</a:t>
            </a:r>
            <a:r>
              <a:rPr sz="1600" b="1" spc="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οποίος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υψηλός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στατιστικά σημαντικός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(από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μενού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επιλέγουμε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</a:t>
            </a:r>
            <a:r>
              <a:rPr sz="1600" spc="2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Correlate</a:t>
            </a:r>
            <a:r>
              <a:rPr sz="1600" spc="3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Bivariate</a:t>
            </a:r>
            <a:r>
              <a:rPr sz="1600" spc="3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259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z="2000" dirty="0">
                <a:solidFill>
                  <a:srgbClr val="943735"/>
                </a:solidFill>
              </a:rPr>
              <a:t>Προϋποθέσεις</a:t>
            </a:r>
            <a:r>
              <a:rPr sz="2000" spc="-2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–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Ορθότητα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59512" y="857888"/>
            <a:ext cx="8881110" cy="34925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270"/>
              </a:spcBef>
              <a:buClr>
                <a:srgbClr val="006FC0"/>
              </a:buClr>
              <a:buAutoNum type="arabicPeriod" startAt="4"/>
              <a:tabLst>
                <a:tab pos="355600" algn="l"/>
              </a:tabLst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Κανονικότητα</a:t>
            </a:r>
            <a:r>
              <a:rPr sz="1800" b="1" spc="-5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  <a:p>
            <a:pPr marL="641985" lvl="1" indent="-274955" algn="just">
              <a:lnSpc>
                <a:spcPct val="100000"/>
              </a:lnSpc>
              <a:spcBef>
                <a:spcPts val="1040"/>
              </a:spcBef>
              <a:buClr>
                <a:srgbClr val="244060"/>
              </a:buClr>
              <a:buFont typeface="Wingdings"/>
              <a:buChar char=""/>
              <a:tabLst>
                <a:tab pos="642620" algn="l"/>
              </a:tabLst>
            </a:pPr>
            <a:r>
              <a:rPr sz="1600" spc="-25" dirty="0">
                <a:latin typeface="Times New Roman"/>
                <a:cs typeface="Times New Roman"/>
              </a:rPr>
              <a:t>Για</a:t>
            </a:r>
            <a:r>
              <a:rPr sz="1600" spc="-5" dirty="0">
                <a:latin typeface="Times New Roman"/>
                <a:cs typeface="Times New Roman"/>
              </a:rPr>
              <a:t> να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ελέγξουμε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κατανομή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μεταβλητών</a:t>
            </a:r>
            <a:endParaRPr sz="1600">
              <a:latin typeface="Times New Roman"/>
              <a:cs typeface="Times New Roman"/>
            </a:endParaRPr>
          </a:p>
          <a:p>
            <a:pPr marL="996950" marR="6985" lvl="2" indent="-265430" algn="just">
              <a:lnSpc>
                <a:spcPct val="156300"/>
              </a:lnSpc>
              <a:spcBef>
                <a:spcPts val="5"/>
              </a:spcBef>
              <a:buClr>
                <a:srgbClr val="244060"/>
              </a:buClr>
              <a:buFont typeface="Wingdings"/>
              <a:buChar char=""/>
              <a:tabLst>
                <a:tab pos="997585" algn="l"/>
              </a:tabLst>
            </a:pPr>
            <a:r>
              <a:rPr sz="1600" spc="-5" dirty="0">
                <a:latin typeface="Times New Roman"/>
                <a:cs typeface="Times New Roman"/>
              </a:rPr>
              <a:t>από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μενού επιλέγουμε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Descriptive Statistics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dirty="0">
                <a:latin typeface="Times New Roman"/>
                <a:cs typeface="Times New Roman"/>
              </a:rPr>
              <a:t>στην συνέχεια </a:t>
            </a:r>
            <a:r>
              <a:rPr sz="1600" spc="-5" dirty="0">
                <a:latin typeface="Times New Roman"/>
                <a:cs typeface="Times New Roman"/>
              </a:rPr>
              <a:t>από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 </a:t>
            </a:r>
            <a:r>
              <a:rPr sz="1600" spc="-5" dirty="0">
                <a:latin typeface="Times New Roman"/>
                <a:cs typeface="Times New Roman"/>
              </a:rPr>
              <a:t>παράθυρο διαλόγου που εμφανίζεται πατώντας </a:t>
            </a:r>
            <a:r>
              <a:rPr sz="1600" spc="-10" dirty="0">
                <a:latin typeface="Times New Roman"/>
                <a:cs typeface="Times New Roman"/>
              </a:rPr>
              <a:t>το </a:t>
            </a:r>
            <a:r>
              <a:rPr sz="1600" spc="-5" dirty="0">
                <a:latin typeface="Times New Roman"/>
                <a:cs typeface="Times New Roman"/>
              </a:rPr>
              <a:t>πλήκτρο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Plots   </a:t>
            </a:r>
            <a:r>
              <a:rPr sz="1600" spc="-5" dirty="0">
                <a:latin typeface="Times New Roman"/>
                <a:cs typeface="Times New Roman"/>
              </a:rPr>
              <a:t>επιλέγουμε </a:t>
            </a:r>
            <a:r>
              <a:rPr sz="1600" dirty="0">
                <a:latin typeface="Times New Roman"/>
                <a:cs typeface="Times New Roman"/>
              </a:rPr>
              <a:t>“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Normality </a:t>
            </a:r>
            <a:r>
              <a:rPr sz="1600" i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600" i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600" i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tests</a:t>
            </a:r>
            <a:r>
              <a:rPr sz="1600" spc="-5" dirty="0">
                <a:latin typeface="Times New Roman"/>
                <a:cs typeface="Times New Roman"/>
              </a:rPr>
              <a:t>”</a:t>
            </a:r>
            <a:endParaRPr sz="1600">
              <a:latin typeface="Times New Roman"/>
              <a:cs typeface="Times New Roman"/>
            </a:endParaRPr>
          </a:p>
          <a:p>
            <a:pPr marL="996950" marR="5080" lvl="2" indent="-265430" algn="just">
              <a:lnSpc>
                <a:spcPct val="156300"/>
              </a:lnSpc>
              <a:buClr>
                <a:srgbClr val="244060"/>
              </a:buClr>
              <a:buFont typeface="Wingdings"/>
              <a:buChar char=""/>
              <a:tabLst>
                <a:tab pos="997585" algn="l"/>
              </a:tabLst>
            </a:pPr>
            <a:r>
              <a:rPr sz="1600" spc="-10" dirty="0">
                <a:latin typeface="Times New Roman"/>
                <a:cs typeface="Times New Roman"/>
              </a:rPr>
              <a:t>Παρατηρούμε τις τιμές στον </a:t>
            </a:r>
            <a:r>
              <a:rPr sz="1600" spc="-5" dirty="0">
                <a:latin typeface="Times New Roman"/>
                <a:cs typeface="Times New Roman"/>
              </a:rPr>
              <a:t>πίνακα </a:t>
            </a:r>
            <a:r>
              <a:rPr sz="1600" spc="-35" dirty="0">
                <a:solidFill>
                  <a:srgbClr val="6F2F9F"/>
                </a:solidFill>
                <a:latin typeface="Times New Roman"/>
                <a:cs typeface="Times New Roman"/>
              </a:rPr>
              <a:t>Test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of Normality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η </a:t>
            </a:r>
            <a:r>
              <a:rPr sz="1600" spc="-10" dirty="0">
                <a:latin typeface="Times New Roman"/>
                <a:cs typeface="Times New Roman"/>
              </a:rPr>
              <a:t>τιμή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p-value </a:t>
            </a:r>
            <a:r>
              <a:rPr sz="1600" spc="-5" dirty="0">
                <a:latin typeface="Times New Roman"/>
                <a:cs typeface="Times New Roman"/>
              </a:rPr>
              <a:t>είναι </a:t>
            </a:r>
            <a:r>
              <a:rPr sz="1600" spc="-10" dirty="0">
                <a:solidFill>
                  <a:srgbClr val="30859C"/>
                </a:solidFill>
                <a:latin typeface="Times New Roman"/>
                <a:cs typeface="Times New Roman"/>
              </a:rPr>
              <a:t>μεγαλύτερη </a:t>
            </a:r>
            <a:r>
              <a:rPr sz="1600" spc="-10" dirty="0">
                <a:latin typeface="Times New Roman"/>
                <a:cs typeface="Times New Roman"/>
              </a:rPr>
              <a:t>του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επιπέδου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στατιστικής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σημαντικότητας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έχουμε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θέση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(0,05)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αποδεχόμαστε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-5" dirty="0">
                <a:latin typeface="Times New Roman"/>
                <a:cs typeface="Times New Roman"/>
              </a:rPr>
              <a:t> μηδενική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υπόθεση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κατά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συνέπεια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αποδεχόμαστε</a:t>
            </a:r>
            <a:r>
              <a:rPr sz="1600" spc="-5" dirty="0">
                <a:latin typeface="Times New Roman"/>
                <a:cs typeface="Times New Roman"/>
              </a:rPr>
              <a:t> ότι</a:t>
            </a:r>
            <a:r>
              <a:rPr sz="1600" dirty="0">
                <a:latin typeface="Times New Roman"/>
                <a:cs typeface="Times New Roman"/>
              </a:rPr>
              <a:t> οι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τιμές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μεταβλητών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υπό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εξέταση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ακολουθούν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-5" dirty="0">
                <a:latin typeface="Times New Roman"/>
                <a:cs typeface="Times New Roman"/>
              </a:rPr>
              <a:t> κανονική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κατανομή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259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z="2000" dirty="0">
                <a:solidFill>
                  <a:srgbClr val="943735"/>
                </a:solidFill>
              </a:rPr>
              <a:t>Προϋποθέσεις</a:t>
            </a:r>
            <a:r>
              <a:rPr sz="2000" spc="-2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–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Ορθότητα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899445"/>
            <a:ext cx="8879205" cy="382016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25"/>
              </a:spcBef>
              <a:buClr>
                <a:srgbClr val="006FC0"/>
              </a:buClr>
              <a:buAutoNum type="arabicPeriod" startAt="5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Ανάλυση</a:t>
            </a:r>
            <a:r>
              <a:rPr sz="1800"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Καταλοίπων</a:t>
            </a: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49452A"/>
                </a:solidFill>
                <a:latin typeface="Times New Roman"/>
                <a:cs typeface="Times New Roman"/>
              </a:rPr>
              <a:t>Residual Analysis</a:t>
            </a:r>
            <a:r>
              <a:rPr sz="1600" spc="-5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641985" lvl="1" indent="-229235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AutoNum type="romanLcPeriod"/>
              <a:tabLst>
                <a:tab pos="642620" algn="l"/>
              </a:tabLst>
            </a:pP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ανονικότητα</a:t>
            </a:r>
            <a:r>
              <a:rPr sz="20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1007744" marR="5080" lvl="2" indent="-268605" algn="just">
              <a:lnSpc>
                <a:spcPct val="150100"/>
              </a:lnSpc>
              <a:spcBef>
                <a:spcPts val="100"/>
              </a:spcBef>
              <a:buClr>
                <a:srgbClr val="244060"/>
              </a:buClr>
              <a:buFont typeface="Wingdings"/>
              <a:buChar char=""/>
              <a:tabLst>
                <a:tab pos="1008380" algn="l"/>
              </a:tabLst>
            </a:pPr>
            <a:r>
              <a:rPr sz="1600" spc="-20" dirty="0">
                <a:latin typeface="Times New Roman"/>
                <a:cs typeface="Times New Roman"/>
              </a:rPr>
              <a:t>Κατά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 διαδικασία</a:t>
            </a:r>
            <a:r>
              <a:rPr sz="1600" spc="-5" dirty="0">
                <a:latin typeface="Times New Roman"/>
                <a:cs typeface="Times New Roman"/>
              </a:rPr>
              <a:t> προσαρμογής </a:t>
            </a:r>
            <a:r>
              <a:rPr sz="1600" dirty="0">
                <a:latin typeface="Times New Roman"/>
                <a:cs typeface="Times New Roman"/>
              </a:rPr>
              <a:t>του </a:t>
            </a:r>
            <a:r>
              <a:rPr sz="1600" spc="-10" dirty="0">
                <a:latin typeface="Times New Roman"/>
                <a:cs typeface="Times New Roman"/>
              </a:rPr>
              <a:t>μοντέλου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spc="-5" dirty="0">
                <a:latin typeface="Times New Roman"/>
                <a:cs typeface="Times New Roman"/>
              </a:rPr>
              <a:t> παλινδρόμησης </a:t>
            </a:r>
            <a:r>
              <a:rPr sz="1600" dirty="0">
                <a:latin typeface="Times New Roman"/>
                <a:cs typeface="Times New Roman"/>
              </a:rPr>
              <a:t>από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-5" dirty="0">
                <a:latin typeface="Times New Roman"/>
                <a:cs typeface="Times New Roman"/>
              </a:rPr>
              <a:t> παράθυρο που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εμφανίζεται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πατώντας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-5" dirty="0">
                <a:latin typeface="Times New Roman"/>
                <a:cs typeface="Times New Roman"/>
              </a:rPr>
              <a:t> πλήκτρο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Save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κουτί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Times New Roman"/>
                <a:cs typeface="Times New Roman"/>
              </a:rPr>
              <a:t>Residuals</a:t>
            </a:r>
            <a:r>
              <a:rPr sz="16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τσεκάρουμε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επιλογές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Standardized</a:t>
            </a:r>
            <a:r>
              <a:rPr sz="1600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Studentized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endParaRPr sz="1600">
              <a:latin typeface="Times New Roman"/>
              <a:cs typeface="Times New Roman"/>
            </a:endParaRPr>
          </a:p>
          <a:p>
            <a:pPr marL="1007744" lvl="2" indent="-269240" algn="just">
              <a:lnSpc>
                <a:spcPct val="100000"/>
              </a:lnSpc>
              <a:spcBef>
                <a:spcPts val="960"/>
              </a:spcBef>
              <a:buClr>
                <a:srgbClr val="244060"/>
              </a:buClr>
              <a:buFont typeface="Wingdings"/>
              <a:buChar char=""/>
              <a:tabLst>
                <a:tab pos="1008380" algn="l"/>
              </a:tabLst>
            </a:pPr>
            <a:r>
              <a:rPr sz="1600" spc="-15" dirty="0">
                <a:latin typeface="Times New Roman"/>
                <a:cs typeface="Times New Roman"/>
              </a:rPr>
              <a:t>Στην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συνέχεια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εκτελούμε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στατιστική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ανάλυση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600" spc="459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για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ελέγξουμε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ύπαρξη</a:t>
            </a:r>
            <a:endParaRPr sz="1600">
              <a:latin typeface="Times New Roman"/>
              <a:cs typeface="Times New Roman"/>
            </a:endParaRPr>
          </a:p>
          <a:p>
            <a:pPr marL="1007744">
              <a:lnSpc>
                <a:spcPct val="100000"/>
              </a:lnSpc>
              <a:spcBef>
                <a:spcPts val="960"/>
              </a:spcBef>
            </a:pP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ακραίων</a:t>
            </a:r>
            <a:r>
              <a:rPr sz="1600" b="1" spc="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τιμών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αν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κατάλοιπα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ακολουθούν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74707"/>
                </a:solidFill>
                <a:latin typeface="Times New Roman"/>
                <a:cs typeface="Times New Roman"/>
              </a:rPr>
              <a:t>κανονική</a:t>
            </a:r>
            <a:r>
              <a:rPr sz="1600" b="1" spc="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κατανομή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επιλέγοντας</a:t>
            </a:r>
            <a:endParaRPr sz="1600">
              <a:latin typeface="Times New Roman"/>
              <a:cs typeface="Times New Roman"/>
            </a:endParaRPr>
          </a:p>
          <a:p>
            <a:pPr marL="1658620" marR="5080" lvl="3" indent="-285115">
              <a:lnSpc>
                <a:spcPct val="150000"/>
              </a:lnSpc>
              <a:buClr>
                <a:srgbClr val="244060"/>
              </a:buClr>
              <a:buFont typeface="Wingdings"/>
              <a:buChar char=""/>
              <a:tabLst>
                <a:tab pos="1708785" algn="l"/>
                <a:tab pos="1709420" algn="l"/>
              </a:tabLst>
            </a:pPr>
            <a:r>
              <a:rPr dirty="0"/>
              <a:t>	</a:t>
            </a:r>
            <a:r>
              <a:rPr sz="1600" spc="-5" dirty="0">
                <a:latin typeface="Times New Roman"/>
                <a:cs typeface="Times New Roman"/>
              </a:rPr>
              <a:t>“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600" i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600" i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600" i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tests</a:t>
            </a:r>
            <a:r>
              <a:rPr sz="1600" dirty="0">
                <a:latin typeface="Times New Roman"/>
                <a:cs typeface="Times New Roman"/>
              </a:rPr>
              <a:t>”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παράθυρο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εμφανίζεται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πατώντας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πλήκτρο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</a:t>
            </a:r>
            <a:endParaRPr sz="1600">
              <a:latin typeface="Times New Roman"/>
              <a:cs typeface="Times New Roman"/>
            </a:endParaRPr>
          </a:p>
          <a:p>
            <a:pPr marL="1658620" lvl="3" indent="-285750">
              <a:lnSpc>
                <a:spcPct val="100000"/>
              </a:lnSpc>
              <a:spcBef>
                <a:spcPts val="960"/>
              </a:spcBef>
              <a:buClr>
                <a:srgbClr val="244060"/>
              </a:buClr>
              <a:buFont typeface="Wingdings"/>
              <a:buChar char=""/>
              <a:tabLst>
                <a:tab pos="1659255" algn="l"/>
              </a:tabLst>
            </a:pPr>
            <a:r>
              <a:rPr sz="1600" dirty="0">
                <a:latin typeface="Times New Roman"/>
                <a:cs typeface="Times New Roman"/>
              </a:rPr>
              <a:t>“</a:t>
            </a:r>
            <a:r>
              <a:rPr sz="1600" i="1" dirty="0">
                <a:solidFill>
                  <a:srgbClr val="00AF50"/>
                </a:solidFill>
                <a:latin typeface="Times New Roman"/>
                <a:cs typeface="Times New Roman"/>
              </a:rPr>
              <a:t>Outliers</a:t>
            </a:r>
            <a:r>
              <a:rPr sz="1600" dirty="0">
                <a:latin typeface="Times New Roman"/>
                <a:cs typeface="Times New Roman"/>
              </a:rPr>
              <a:t>”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παράθυρο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εμφανίζεται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πατώντας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πλήκτρο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Statistics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259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z="2000" dirty="0">
                <a:solidFill>
                  <a:srgbClr val="943735"/>
                </a:solidFill>
              </a:rPr>
              <a:t>Προϋποθέσεις</a:t>
            </a:r>
            <a:r>
              <a:rPr sz="2000" spc="-2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–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Ορθότητα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79551" y="938763"/>
            <a:ext cx="8480425" cy="344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30835" indent="-318770">
              <a:lnSpc>
                <a:spcPct val="100000"/>
              </a:lnSpc>
              <a:spcBef>
                <a:spcPts val="1445"/>
              </a:spcBef>
              <a:buClr>
                <a:srgbClr val="006FC0"/>
              </a:buClr>
              <a:buAutoNum type="romanLcPeriod" startAt="2"/>
              <a:tabLst>
                <a:tab pos="331470" algn="l"/>
              </a:tabLst>
            </a:pPr>
            <a:r>
              <a:rPr sz="20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6F2F9F"/>
                </a:solidFill>
                <a:latin typeface="Times New Roman"/>
                <a:cs typeface="Times New Roman"/>
              </a:rPr>
              <a:t>νεξαρτησία</a:t>
            </a:r>
            <a:r>
              <a:rPr sz="20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690880" marR="5080" lvl="1" indent="-274320" algn="just">
              <a:lnSpc>
                <a:spcPct val="150000"/>
              </a:lnSpc>
              <a:spcBef>
                <a:spcPts val="105"/>
              </a:spcBef>
              <a:buClr>
                <a:srgbClr val="244060"/>
              </a:buClr>
              <a:buFont typeface="Wingdings"/>
              <a:buChar char=""/>
              <a:tabLst>
                <a:tab pos="690880" algn="l"/>
              </a:tabLst>
            </a:pPr>
            <a:r>
              <a:rPr sz="1600" spc="-5" dirty="0">
                <a:latin typeface="Times New Roman"/>
                <a:cs typeface="Times New Roman"/>
              </a:rPr>
              <a:t>από </a:t>
            </a:r>
            <a:r>
              <a:rPr sz="1600" spc="-10" dirty="0">
                <a:latin typeface="Times New Roman"/>
                <a:cs typeface="Times New Roman"/>
              </a:rPr>
              <a:t>το μενού </a:t>
            </a:r>
            <a:r>
              <a:rPr sz="1600" spc="-5" dirty="0">
                <a:latin typeface="Times New Roman"/>
                <a:cs typeface="Times New Roman"/>
              </a:rPr>
              <a:t>επιλέγουμε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Non Parametric </a:t>
            </a:r>
            <a:r>
              <a:rPr sz="1600" spc="-10" dirty="0">
                <a:solidFill>
                  <a:srgbClr val="30859C"/>
                </a:solidFill>
                <a:latin typeface="Times New Roman"/>
                <a:cs typeface="Times New Roman"/>
              </a:rPr>
              <a:t>Tests</a:t>
            </a:r>
            <a:r>
              <a:rPr sz="1600" spc="-10" dirty="0">
                <a:latin typeface="Times New Roman"/>
                <a:cs typeface="Times New Roman"/>
              </a:rPr>
              <a:t>→</a:t>
            </a:r>
            <a:r>
              <a:rPr sz="1600" spc="-10" dirty="0">
                <a:solidFill>
                  <a:srgbClr val="30859C"/>
                </a:solidFill>
                <a:latin typeface="Times New Roman"/>
                <a:cs typeface="Times New Roman"/>
              </a:rPr>
              <a:t>Legacy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Dialogs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Runs</a:t>
            </a:r>
            <a:r>
              <a:rPr sz="1600" dirty="0">
                <a:latin typeface="Times New Roman"/>
                <a:cs typeface="Times New Roman"/>
              </a:rPr>
              <a:t>.   </a:t>
            </a:r>
            <a:r>
              <a:rPr sz="1600" spc="-10" dirty="0">
                <a:latin typeface="Times New Roman"/>
                <a:cs typeface="Times New Roman"/>
              </a:rPr>
              <a:t>Από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p-τιμή </a:t>
            </a:r>
            <a:r>
              <a:rPr sz="1600" spc="-10" dirty="0">
                <a:latin typeface="Times New Roman"/>
                <a:cs typeface="Times New Roman"/>
              </a:rPr>
              <a:t>του ελέγχου αποφασίζουμε </a:t>
            </a:r>
            <a:r>
              <a:rPr sz="1600" spc="5" dirty="0">
                <a:latin typeface="Times New Roman"/>
                <a:cs typeface="Times New Roman"/>
              </a:rPr>
              <a:t>αν </a:t>
            </a:r>
            <a:r>
              <a:rPr sz="1600" spc="-5" dirty="0">
                <a:latin typeface="Times New Roman"/>
                <a:cs typeface="Times New Roman"/>
              </a:rPr>
              <a:t>υπάρχει αυτοσυσχέτιση ή όχι (</a:t>
            </a:r>
            <a:r>
              <a:rPr sz="1600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αν </a:t>
            </a:r>
            <a:r>
              <a:rPr sz="1600" i="1" dirty="0">
                <a:solidFill>
                  <a:srgbClr val="E36C09"/>
                </a:solidFill>
                <a:latin typeface="Times New Roman"/>
                <a:cs typeface="Times New Roman"/>
              </a:rPr>
              <a:t>p-τιμή&gt;0.05 </a:t>
            </a:r>
            <a:r>
              <a:rPr sz="1600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δεν </a:t>
            </a:r>
            <a:r>
              <a:rPr sz="1600" i="1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E36C09"/>
                </a:solidFill>
                <a:latin typeface="Times New Roman"/>
                <a:cs typeface="Times New Roman"/>
              </a:rPr>
              <a:t>υπάρχει αυτοσυσχέτιση</a:t>
            </a:r>
            <a:r>
              <a:rPr sz="1600" spc="-5" dirty="0">
                <a:latin typeface="Times New Roman"/>
                <a:cs typeface="Times New Roman"/>
              </a:rPr>
              <a:t>).</a:t>
            </a:r>
            <a:endParaRPr sz="1600">
              <a:latin typeface="Times New Roman"/>
              <a:cs typeface="Times New Roman"/>
            </a:endParaRPr>
          </a:p>
          <a:p>
            <a:pPr marL="690880" marR="5080" lvl="1" indent="-274320" algn="just">
              <a:lnSpc>
                <a:spcPct val="150000"/>
              </a:lnSpc>
              <a:buFont typeface="Wingdings"/>
              <a:buChar char=""/>
              <a:tabLst>
                <a:tab pos="690880" algn="l"/>
              </a:tabLst>
            </a:pPr>
            <a:r>
              <a:rPr sz="1600" spc="-20" dirty="0">
                <a:latin typeface="Times New Roman"/>
                <a:cs typeface="Times New Roman"/>
              </a:rPr>
              <a:t>Κατά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 διαδικασία εκτέλεσης </a:t>
            </a:r>
            <a:r>
              <a:rPr sz="1600" spc="-10" dirty="0">
                <a:latin typeface="Times New Roman"/>
                <a:cs typeface="Times New Roman"/>
              </a:rPr>
              <a:t>του </a:t>
            </a:r>
            <a:r>
              <a:rPr sz="1600" spc="-5" dirty="0">
                <a:latin typeface="Times New Roman"/>
                <a:cs typeface="Times New Roman"/>
              </a:rPr>
              <a:t>τεστ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απλής παλινδρόμησης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Linear </a:t>
            </a:r>
            <a:r>
              <a:rPr sz="16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Regression</a:t>
            </a:r>
            <a:r>
              <a:rPr sz="1600" spc="-10" dirty="0">
                <a:latin typeface="Times New Roman"/>
                <a:cs typeface="Times New Roman"/>
              </a:rPr>
              <a:t>) </a:t>
            </a:r>
            <a:r>
              <a:rPr sz="1600" dirty="0">
                <a:latin typeface="Times New Roman"/>
                <a:cs typeface="Times New Roman"/>
              </a:rPr>
              <a:t>από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την</a:t>
            </a:r>
            <a:r>
              <a:rPr sz="1600" spc="-5" dirty="0">
                <a:latin typeface="Times New Roman"/>
                <a:cs typeface="Times New Roman"/>
              </a:rPr>
              <a:t> επιλογή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Statistics </a:t>
            </a:r>
            <a:r>
              <a:rPr sz="1600" spc="-5" dirty="0">
                <a:latin typeface="Times New Roman"/>
                <a:cs typeface="Times New Roman"/>
              </a:rPr>
              <a:t>τσεκάρουμε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κουτί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943735"/>
                </a:solidFill>
                <a:latin typeface="Times New Roman"/>
                <a:cs typeface="Times New Roman"/>
              </a:rPr>
              <a:t>Residuals </a:t>
            </a:r>
            <a:r>
              <a:rPr sz="1600" spc="-5" dirty="0">
                <a:latin typeface="Times New Roman"/>
                <a:cs typeface="Times New Roman"/>
              </a:rPr>
              <a:t>την επιλογή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Times New Roman"/>
                <a:cs typeface="Times New Roman"/>
              </a:rPr>
              <a:t>Durbin-Watson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Τιμές </a:t>
            </a:r>
            <a:r>
              <a:rPr sz="1600" spc="-15" dirty="0">
                <a:latin typeface="Times New Roman"/>
                <a:cs typeface="Times New Roman"/>
              </a:rPr>
              <a:t> κοντά </a:t>
            </a:r>
            <a:r>
              <a:rPr sz="1600" spc="-5" dirty="0">
                <a:latin typeface="Times New Roman"/>
                <a:cs typeface="Times New Roman"/>
              </a:rPr>
              <a:t>στο 2 </a:t>
            </a:r>
            <a:r>
              <a:rPr sz="1600" spc="-10" dirty="0">
                <a:latin typeface="Times New Roman"/>
                <a:cs typeface="Times New Roman"/>
              </a:rPr>
              <a:t>υποδηλώνουν </a:t>
            </a:r>
            <a:r>
              <a:rPr sz="1600" spc="-5" dirty="0">
                <a:latin typeface="Times New Roman"/>
                <a:cs typeface="Times New Roman"/>
              </a:rPr>
              <a:t>άριστη προσαρμογή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κατά </a:t>
            </a:r>
            <a:r>
              <a:rPr sz="1600" spc="-10" dirty="0">
                <a:latin typeface="Times New Roman"/>
                <a:cs typeface="Times New Roman"/>
              </a:rPr>
              <a:t>συνέπεια </a:t>
            </a:r>
            <a:r>
              <a:rPr sz="1600" spc="-5" dirty="0">
                <a:latin typeface="Times New Roman"/>
                <a:cs typeface="Times New Roman"/>
              </a:rPr>
              <a:t>μη ύπαρξη αυτοσυσχέτισης.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Ενώ τιμές </a:t>
            </a:r>
            <a:r>
              <a:rPr sz="1600" spc="-10" dirty="0">
                <a:latin typeface="Times New Roman"/>
                <a:cs typeface="Times New Roman"/>
              </a:rPr>
              <a:t>κάτω </a:t>
            </a:r>
            <a:r>
              <a:rPr sz="1600" dirty="0">
                <a:latin typeface="Times New Roman"/>
                <a:cs typeface="Times New Roman"/>
              </a:rPr>
              <a:t>του </a:t>
            </a:r>
            <a:r>
              <a:rPr sz="1600" spc="-5" dirty="0">
                <a:latin typeface="Times New Roman"/>
                <a:cs typeface="Times New Roman"/>
              </a:rPr>
              <a:t>1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πάνω </a:t>
            </a:r>
            <a:r>
              <a:rPr sz="1600" spc="-10" dirty="0">
                <a:latin typeface="Times New Roman"/>
                <a:cs typeface="Times New Roman"/>
              </a:rPr>
              <a:t>του </a:t>
            </a:r>
            <a:r>
              <a:rPr sz="1600" spc="-5" dirty="0">
                <a:latin typeface="Times New Roman"/>
                <a:cs typeface="Times New Roman"/>
              </a:rPr>
              <a:t>τρία </a:t>
            </a:r>
            <a:r>
              <a:rPr sz="1600" spc="-10" dirty="0">
                <a:latin typeface="Times New Roman"/>
                <a:cs typeface="Times New Roman"/>
              </a:rPr>
              <a:t>υποδηλώνουν θετική και </a:t>
            </a:r>
            <a:r>
              <a:rPr sz="1600" spc="-5" dirty="0">
                <a:latin typeface="Times New Roman"/>
                <a:cs typeface="Times New Roman"/>
              </a:rPr>
              <a:t>αρνητική </a:t>
            </a:r>
            <a:r>
              <a:rPr sz="1600" spc="-10" dirty="0">
                <a:latin typeface="Times New Roman"/>
                <a:cs typeface="Times New Roman"/>
              </a:rPr>
              <a:t>αυτοσυσχέτιση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αντίστοιχα και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δεν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πρέπει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συνεχίσουμε</a:t>
            </a:r>
            <a:r>
              <a:rPr sz="1600" spc="-10" dirty="0">
                <a:latin typeface="Times New Roman"/>
                <a:cs typeface="Times New Roman"/>
              </a:rPr>
              <a:t> την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ανάλυση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259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z="2000" dirty="0">
                <a:solidFill>
                  <a:srgbClr val="943735"/>
                </a:solidFill>
              </a:rPr>
              <a:t>Προϋποθέσεις</a:t>
            </a:r>
            <a:r>
              <a:rPr sz="2000" spc="-2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–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Ορθότητα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07772" y="868428"/>
            <a:ext cx="8624570" cy="3805554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421640" indent="-358140">
              <a:lnSpc>
                <a:spcPct val="100000"/>
              </a:lnSpc>
              <a:spcBef>
                <a:spcPts val="1430"/>
              </a:spcBef>
              <a:buClr>
                <a:srgbClr val="006FC0"/>
              </a:buClr>
              <a:buAutoNum type="romanLcPeriod" startAt="3"/>
              <a:tabLst>
                <a:tab pos="421640" algn="l"/>
              </a:tabLst>
            </a:pP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μοσκεδαστικότητα</a:t>
            </a:r>
            <a:r>
              <a:rPr sz="20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871219" lvl="1" indent="-269240">
              <a:lnSpc>
                <a:spcPct val="100000"/>
              </a:lnSpc>
              <a:spcBef>
                <a:spcPts val="1060"/>
              </a:spcBef>
              <a:buClr>
                <a:srgbClr val="244060"/>
              </a:buClr>
              <a:buFont typeface="Wingdings"/>
              <a:buChar char=""/>
              <a:tabLst>
                <a:tab pos="871855" algn="l"/>
              </a:tabLst>
            </a:pPr>
            <a:r>
              <a:rPr sz="1600" spc="-5" dirty="0">
                <a:latin typeface="Times New Roman"/>
                <a:cs typeface="Times New Roman"/>
              </a:rPr>
              <a:t>Βασική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υπόθεση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της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γραμμικής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παλινδρόμησης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ότι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διακύμανση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καταλοίπων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ε</a:t>
            </a:r>
            <a:r>
              <a:rPr sz="1575" spc="7" baseline="-21164" dirty="0">
                <a:latin typeface="Times New Roman"/>
                <a:cs typeface="Times New Roman"/>
              </a:rPr>
              <a:t>i</a:t>
            </a:r>
            <a:endParaRPr sz="1575" baseline="-21164">
              <a:latin typeface="Times New Roman"/>
              <a:cs typeface="Times New Roman"/>
            </a:endParaRPr>
          </a:p>
          <a:p>
            <a:pPr marL="871219" algn="just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Times New Roman"/>
                <a:cs typeface="Times New Roman"/>
              </a:rPr>
              <a:t>παραμένει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σταθερή,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όποιες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εάν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είναι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οι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τιμές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ερμηνευτικών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μεταβλητών.</a:t>
            </a:r>
            <a:endParaRPr sz="1600">
              <a:latin typeface="Times New Roman"/>
              <a:cs typeface="Times New Roman"/>
            </a:endParaRPr>
          </a:p>
          <a:p>
            <a:pPr marL="871219" lvl="1" indent="-268605" algn="just">
              <a:lnSpc>
                <a:spcPct val="100000"/>
              </a:lnSpc>
              <a:spcBef>
                <a:spcPts val="960"/>
              </a:spcBef>
              <a:buClr>
                <a:srgbClr val="244060"/>
              </a:buClr>
              <a:buFont typeface="Wingdings"/>
              <a:buChar char=""/>
              <a:tabLst>
                <a:tab pos="871855" algn="l"/>
              </a:tabLst>
            </a:pPr>
            <a:r>
              <a:rPr sz="1600" spc="-10" dirty="0">
                <a:latin typeface="Times New Roman"/>
                <a:cs typeface="Times New Roman"/>
              </a:rPr>
              <a:t>Οπτική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διάγνωση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ομοσκεδαστικότητας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μπορεί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γίνει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κατά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διαδικασία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προσαρμογής</a:t>
            </a:r>
            <a:endParaRPr sz="1600">
              <a:latin typeface="Times New Roman"/>
              <a:cs typeface="Times New Roman"/>
            </a:endParaRPr>
          </a:p>
          <a:p>
            <a:pPr marL="871219" marR="55880" algn="just">
              <a:lnSpc>
                <a:spcPct val="150000"/>
              </a:lnSpc>
            </a:pPr>
            <a:r>
              <a:rPr sz="1600" spc="-10" dirty="0">
                <a:latin typeface="Times New Roman"/>
                <a:cs typeface="Times New Roman"/>
              </a:rPr>
              <a:t>του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μοντέλου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της</a:t>
            </a:r>
            <a:r>
              <a:rPr sz="1600" spc="-5" dirty="0">
                <a:latin typeface="Times New Roman"/>
                <a:cs typeface="Times New Roman"/>
              </a:rPr>
              <a:t> παλινδρόμησης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επιλογή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ζητούμε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κατασκευή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του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διαγραμμάτος διασποράς </a:t>
            </a:r>
            <a:r>
              <a:rPr sz="1600" spc="-10" dirty="0">
                <a:latin typeface="Times New Roman"/>
                <a:cs typeface="Times New Roman"/>
              </a:rPr>
              <a:t>μεταξύ </a:t>
            </a:r>
            <a:r>
              <a:rPr sz="1600" dirty="0">
                <a:latin typeface="Times New Roman"/>
                <a:cs typeface="Times New Roman"/>
              </a:rPr>
              <a:t>των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Standardized Predicted </a:t>
            </a:r>
            <a:r>
              <a:rPr sz="1600" spc="-35" dirty="0">
                <a:solidFill>
                  <a:srgbClr val="00AF50"/>
                </a:solidFill>
                <a:latin typeface="Times New Roman"/>
                <a:cs typeface="Times New Roman"/>
              </a:rPr>
              <a:t>Values</a:t>
            </a:r>
            <a:r>
              <a:rPr sz="160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 των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Standardized 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Residuals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(μη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τυποποιημένες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εκτιμώμενες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τιμές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μαθητικοποιημένα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υπόλοιπα,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αντίστοιχα).</a:t>
            </a:r>
            <a:endParaRPr sz="1600">
              <a:latin typeface="Times New Roman"/>
              <a:cs typeface="Times New Roman"/>
            </a:endParaRPr>
          </a:p>
          <a:p>
            <a:pPr marL="871219" marR="57785" lvl="1" indent="-268605" algn="just">
              <a:lnSpc>
                <a:spcPct val="150000"/>
              </a:lnSpc>
              <a:buClr>
                <a:srgbClr val="244060"/>
              </a:buClr>
              <a:buFont typeface="Wingdings"/>
              <a:buChar char=""/>
              <a:tabLst>
                <a:tab pos="871855" algn="l"/>
              </a:tabLst>
            </a:pPr>
            <a:r>
              <a:rPr sz="1600" spc="-65" dirty="0">
                <a:latin typeface="Times New Roman"/>
                <a:cs typeface="Times New Roman"/>
              </a:rPr>
              <a:t>Αν </a:t>
            </a:r>
            <a:r>
              <a:rPr sz="1600" spc="-5" dirty="0">
                <a:latin typeface="Times New Roman"/>
                <a:cs typeface="Times New Roman"/>
              </a:rPr>
              <a:t>η διακύμανση είναι σταθερή </a:t>
            </a:r>
            <a:r>
              <a:rPr sz="1600" spc="-10" dirty="0">
                <a:latin typeface="Times New Roman"/>
                <a:cs typeface="Times New Roman"/>
              </a:rPr>
              <a:t>στο </a:t>
            </a:r>
            <a:r>
              <a:rPr sz="1600" spc="-5" dirty="0">
                <a:latin typeface="Times New Roman"/>
                <a:cs typeface="Times New Roman"/>
              </a:rPr>
              <a:t>γράφημα που προκύπτει παρατηρούμε ότι </a:t>
            </a:r>
            <a:r>
              <a:rPr sz="1600" spc="-10" dirty="0">
                <a:latin typeface="Times New Roman"/>
                <a:cs typeface="Times New Roman"/>
              </a:rPr>
              <a:t>τα </a:t>
            </a:r>
            <a:r>
              <a:rPr sz="1600" spc="-5" dirty="0">
                <a:latin typeface="Times New Roman"/>
                <a:cs typeface="Times New Roman"/>
              </a:rPr>
              <a:t>υπόλοιπα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κατανέμονται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τυχαία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γύρω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μία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οριζόντια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γραμμή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περνά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39824"/>
            <a:ext cx="2741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Ο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μοσκεδαστικότητα </a:t>
            </a:r>
            <a:r>
              <a:rPr sz="1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φαλμάτων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5259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z="2000" dirty="0">
                <a:solidFill>
                  <a:srgbClr val="943735"/>
                </a:solidFill>
              </a:rPr>
              <a:t>Προϋποθέσεις</a:t>
            </a:r>
            <a:r>
              <a:rPr sz="2000" spc="-2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–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Ορθότητα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58902" y="868428"/>
            <a:ext cx="8829675" cy="396557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430"/>
              </a:spcBef>
              <a:buClr>
                <a:srgbClr val="006FC0"/>
              </a:buClr>
              <a:buAutoNum type="romanLcPeriod" startAt="3"/>
              <a:tabLst>
                <a:tab pos="370840" algn="l"/>
              </a:tabLst>
            </a:pP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μοσκεδαστικότητα</a:t>
            </a:r>
            <a:r>
              <a:rPr sz="2000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6F2F9F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908685" marR="5715" lvl="1" indent="-358775" algn="just">
              <a:lnSpc>
                <a:spcPct val="150100"/>
              </a:lnSpc>
              <a:spcBef>
                <a:spcPts val="100"/>
              </a:spcBef>
              <a:buClr>
                <a:srgbClr val="244060"/>
              </a:buClr>
              <a:buFont typeface="Wingdings"/>
              <a:buChar char=""/>
              <a:tabLst>
                <a:tab pos="909319" algn="l"/>
              </a:tabLst>
            </a:pPr>
            <a:r>
              <a:rPr sz="1600" spc="-25" dirty="0">
                <a:latin typeface="Times New Roman"/>
                <a:cs typeface="Times New Roman"/>
              </a:rPr>
              <a:t>Για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να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ελέγξουμε</a:t>
            </a:r>
            <a:r>
              <a:rPr sz="1600" spc="-5" dirty="0">
                <a:latin typeface="Times New Roman"/>
                <a:cs typeface="Times New Roman"/>
              </a:rPr>
              <a:t> την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οµοσκεδαστικότητα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των</a:t>
            </a:r>
            <a:r>
              <a:rPr sz="1600" spc="-5" dirty="0">
                <a:latin typeface="Times New Roman"/>
                <a:cs typeface="Times New Roman"/>
              </a:rPr>
              <a:t> σφαλμάτων,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χωρίζουμε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τα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κατάλοιπα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σε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σχεδόν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ισοπληθείς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ομάδες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(ανάλογα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µε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την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τιμή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του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χ,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η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μια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οποίες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θα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προέρχεται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από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 </a:t>
            </a:r>
            <a:r>
              <a:rPr sz="1600" spc="-5" dirty="0">
                <a:latin typeface="Times New Roman"/>
                <a:cs typeface="Times New Roman"/>
              </a:rPr>
              <a:t>«</a:t>
            </a:r>
            <a:r>
              <a:rPr sz="16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μικρές</a:t>
            </a:r>
            <a:r>
              <a:rPr sz="1600" spc="-5" dirty="0">
                <a:latin typeface="Times New Roman"/>
                <a:cs typeface="Times New Roman"/>
              </a:rPr>
              <a:t>» τιμές του χ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η </a:t>
            </a:r>
            <a:r>
              <a:rPr sz="1600" spc="-10" dirty="0">
                <a:latin typeface="Times New Roman"/>
                <a:cs typeface="Times New Roman"/>
              </a:rPr>
              <a:t>άλλη </a:t>
            </a:r>
            <a:r>
              <a:rPr sz="1600" dirty="0">
                <a:latin typeface="Times New Roman"/>
                <a:cs typeface="Times New Roman"/>
              </a:rPr>
              <a:t>από </a:t>
            </a:r>
            <a:r>
              <a:rPr sz="1600" spc="-5" dirty="0">
                <a:latin typeface="Times New Roman"/>
                <a:cs typeface="Times New Roman"/>
              </a:rPr>
              <a:t>τις «</a:t>
            </a:r>
            <a:r>
              <a:rPr sz="16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μεγάλες</a:t>
            </a:r>
            <a:r>
              <a:rPr sz="1600" spc="-5" dirty="0">
                <a:latin typeface="Times New Roman"/>
                <a:cs typeface="Times New Roman"/>
              </a:rPr>
              <a:t>» τιμές </a:t>
            </a:r>
            <a:r>
              <a:rPr sz="1600" spc="-10" dirty="0">
                <a:latin typeface="Times New Roman"/>
                <a:cs typeface="Times New Roman"/>
              </a:rPr>
              <a:t>του </a:t>
            </a:r>
            <a:r>
              <a:rPr sz="1600" spc="-5" dirty="0">
                <a:latin typeface="Times New Roman"/>
                <a:cs typeface="Times New Roman"/>
              </a:rPr>
              <a:t>χ)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 εξετάζουμε </a:t>
            </a:r>
            <a:r>
              <a:rPr sz="1600" spc="5" dirty="0">
                <a:latin typeface="Times New Roman"/>
                <a:cs typeface="Times New Roman"/>
              </a:rPr>
              <a:t>αν </a:t>
            </a:r>
            <a:r>
              <a:rPr sz="1600" dirty="0">
                <a:latin typeface="Times New Roman"/>
                <a:cs typeface="Times New Roman"/>
              </a:rPr>
              <a:t>οι </a:t>
            </a:r>
            <a:r>
              <a:rPr sz="1600" spc="-5" dirty="0">
                <a:latin typeface="Times New Roman"/>
                <a:cs typeface="Times New Roman"/>
              </a:rPr>
              <a:t>ομάδες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προέκυψαν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παρουσιάζουν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στατιστικά </a:t>
            </a:r>
            <a:r>
              <a:rPr sz="1600" spc="-5" dirty="0">
                <a:latin typeface="Times New Roman"/>
                <a:cs typeface="Times New Roman"/>
              </a:rPr>
              <a:t>ίσες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διακυμάνσεις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ή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όχι.</a:t>
            </a:r>
            <a:endParaRPr sz="1600">
              <a:latin typeface="Times New Roman"/>
              <a:cs typeface="Times New Roman"/>
            </a:endParaRPr>
          </a:p>
          <a:p>
            <a:pPr marL="908685" lvl="1" indent="-358775" algn="just">
              <a:lnSpc>
                <a:spcPct val="100000"/>
              </a:lnSpc>
              <a:spcBef>
                <a:spcPts val="960"/>
              </a:spcBef>
              <a:buClr>
                <a:srgbClr val="244060"/>
              </a:buClr>
              <a:buFont typeface="Wingdings"/>
              <a:buChar char=""/>
              <a:tabLst>
                <a:tab pos="909319" algn="l"/>
              </a:tabLst>
            </a:pPr>
            <a:r>
              <a:rPr sz="1600" spc="-5" dirty="0">
                <a:latin typeface="Times New Roman"/>
                <a:cs typeface="Times New Roman"/>
              </a:rPr>
              <a:t>Ο </a:t>
            </a:r>
            <a:r>
              <a:rPr sz="1600" spc="-10" dirty="0">
                <a:latin typeface="Times New Roman"/>
                <a:cs typeface="Times New Roman"/>
              </a:rPr>
              <a:t>έλεγχος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γίνεται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µε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τεστ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E36C09"/>
                </a:solidFill>
                <a:latin typeface="Times New Roman"/>
                <a:cs typeface="Times New Roman"/>
              </a:rPr>
              <a:t>Levene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ελέγχει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ακόλουθες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υποθέσεις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260"/>
              </a:spcBef>
            </a:pPr>
            <a:r>
              <a:rPr sz="1600" spc="-10" dirty="0">
                <a:latin typeface="Times New Roman"/>
                <a:cs typeface="Times New Roman"/>
              </a:rPr>
              <a:t>Ακολουθώντας τη διαδικασία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Compare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means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Independent samples </a:t>
            </a:r>
            <a:r>
              <a:rPr sz="1600" spc="-45" dirty="0">
                <a:solidFill>
                  <a:srgbClr val="30859C"/>
                </a:solidFill>
                <a:latin typeface="Times New Roman"/>
                <a:cs typeface="Times New Roman"/>
              </a:rPr>
              <a:t>T-Test </a:t>
            </a:r>
            <a:r>
              <a:rPr sz="1600" spc="-5" dirty="0">
                <a:latin typeface="Times New Roman"/>
                <a:cs typeface="Times New Roman"/>
              </a:rPr>
              <a:t>χρησιμοποιούμε </a:t>
            </a:r>
            <a:r>
              <a:rPr sz="1600" dirty="0">
                <a:latin typeface="Times New Roman"/>
                <a:cs typeface="Times New Roman"/>
              </a:rPr>
              <a:t> ως </a:t>
            </a:r>
            <a:r>
              <a:rPr sz="1600" spc="-10" dirty="0">
                <a:latin typeface="Times New Roman"/>
                <a:cs typeface="Times New Roman"/>
              </a:rPr>
              <a:t>μεταβλητή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srgbClr val="77923B"/>
                </a:solidFill>
                <a:latin typeface="Times New Roman"/>
                <a:cs typeface="Times New Roman"/>
              </a:rPr>
              <a:t>test variable</a:t>
            </a:r>
            <a:r>
              <a:rPr sz="1600" dirty="0">
                <a:latin typeface="Times New Roman"/>
                <a:cs typeface="Times New Roman"/>
              </a:rPr>
              <a:t>) </a:t>
            </a:r>
            <a:r>
              <a:rPr sz="1600" spc="-10" dirty="0">
                <a:latin typeface="Times New Roman"/>
                <a:cs typeface="Times New Roman"/>
              </a:rPr>
              <a:t>τα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Studentized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residuals. </a:t>
            </a:r>
            <a:r>
              <a:rPr sz="1600" spc="-65" dirty="0">
                <a:latin typeface="Times New Roman"/>
                <a:cs typeface="Times New Roman"/>
              </a:rPr>
              <a:t>Αν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 </a:t>
            </a:r>
            <a:r>
              <a:rPr sz="1600" b="1" spc="-5" dirty="0">
                <a:latin typeface="Times New Roman"/>
                <a:cs typeface="Times New Roman"/>
              </a:rPr>
              <a:t>p − value </a:t>
            </a:r>
            <a:r>
              <a:rPr sz="1600" spc="-5" dirty="0">
                <a:latin typeface="Times New Roman"/>
                <a:cs typeface="Times New Roman"/>
              </a:rPr>
              <a:t>είναι </a:t>
            </a:r>
            <a:r>
              <a:rPr sz="1600" spc="-10" dirty="0">
                <a:latin typeface="Times New Roman"/>
                <a:cs typeface="Times New Roman"/>
              </a:rPr>
              <a:t>μεγαλύτερο του </a:t>
            </a:r>
            <a:r>
              <a:rPr sz="1600" spc="-5" dirty="0">
                <a:latin typeface="Times New Roman"/>
                <a:cs typeface="Times New Roman"/>
              </a:rPr>
              <a:t>0,05 δεν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υπάρχουν </a:t>
            </a:r>
            <a:r>
              <a:rPr sz="1600" spc="-10" dirty="0">
                <a:latin typeface="Times New Roman"/>
                <a:cs typeface="Times New Roman"/>
              </a:rPr>
              <a:t>στατιστικές </a:t>
            </a:r>
            <a:r>
              <a:rPr sz="1600" spc="-5" dirty="0">
                <a:latin typeface="Times New Roman"/>
                <a:cs typeface="Times New Roman"/>
              </a:rPr>
              <a:t>ενδείξεις για την απόρριψη της μηδενικής υπόθεσης </a:t>
            </a:r>
            <a:r>
              <a:rPr sz="1600" spc="-10" dirty="0">
                <a:latin typeface="Times New Roman"/>
                <a:cs typeface="Times New Roman"/>
              </a:rPr>
              <a:t>της οµοσκεδαστικότητας των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σφαλμάτων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(σε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επίπεδο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σημαντικότητας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5%).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531" y="-247650"/>
            <a:ext cx="7886700" cy="994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3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1634744" y="536934"/>
            <a:ext cx="732472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5"/>
              </a:spcBef>
            </a:pP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υπεύθυνος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του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γραφείου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εξυπηρέτησης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πελατών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μιας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εταιρείας,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ενδιαφέρεται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εκτιμήσει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χρόνο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που μεσολαβεί από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παραγγελία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έως την παράδοση (άρα και </a:t>
            </a:r>
            <a:r>
              <a:rPr sz="1600" spc="-15" dirty="0">
                <a:solidFill>
                  <a:srgbClr val="401F00"/>
                </a:solidFill>
                <a:latin typeface="Times New Roman"/>
                <a:cs typeface="Times New Roman"/>
              </a:rPr>
              <a:t>το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αντίστοιχο κόστος αλλά και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ποιότητα εξυπηρέτησης) κάθε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παραγγελίας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ανάλογα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με 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απόσταση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του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πελάτη από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τις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κεντρικές αποθήκες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εταιρείας.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Για το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λόγο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αυτό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πήρε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ένα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τυχαίο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δείγμα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10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παραγγελιών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κατέγραψε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απόσταση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των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εγκαταστάσεων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του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πελάτη (σε χιλιόμετρα) και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τις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ημέρες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που μεσολάβησαν μέχρι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παράδοση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εμπορευμάτων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παράδοσης.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κατασκευαστεί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 ένα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μοντέλο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θα 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βοηθήσει</a:t>
            </a:r>
            <a:r>
              <a:rPr sz="16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τον</a:t>
            </a:r>
            <a:r>
              <a:rPr sz="16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υπεύθυνο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6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εταιρείας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(αρχείο</a:t>
            </a:r>
            <a:r>
              <a:rPr sz="16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δεδομένων</a:t>
            </a:r>
            <a:r>
              <a:rPr sz="1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1F00"/>
                </a:solidFill>
                <a:latin typeface="Times New Roman"/>
                <a:cs typeface="Times New Roman"/>
              </a:rPr>
              <a:t>paradigma_1.sav)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7344" y="3573526"/>
          <a:ext cx="7334248" cy="121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47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Απόσταση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Ημέρες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Απόσταση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Ημέρες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9939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8876665" cy="367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43735"/>
                </a:solidFill>
                <a:latin typeface="Times New Roman"/>
                <a:cs typeface="Times New Roman"/>
              </a:rPr>
              <a:t>Προϋποθέσεις</a:t>
            </a:r>
            <a:r>
              <a:rPr sz="2000" spc="-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943735"/>
                </a:solidFill>
                <a:latin typeface="Times New Roman"/>
                <a:cs typeface="Times New Roman"/>
              </a:rPr>
              <a:t>–</a:t>
            </a:r>
            <a:r>
              <a:rPr sz="2000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43735"/>
                </a:solidFill>
                <a:latin typeface="Times New Roman"/>
                <a:cs typeface="Times New Roman"/>
              </a:rPr>
              <a:t>Ορθότητα</a:t>
            </a:r>
            <a:endParaRPr sz="2000">
              <a:latin typeface="Times New Roman"/>
              <a:cs typeface="Times New Roman"/>
            </a:endParaRPr>
          </a:p>
          <a:p>
            <a:pPr marL="120014" marR="5715" algn="just">
              <a:lnSpc>
                <a:spcPct val="150000"/>
              </a:lnSpc>
              <a:spcBef>
                <a:spcPts val="375"/>
              </a:spcBef>
            </a:pPr>
            <a:r>
              <a:rPr sz="1800" spc="-60" dirty="0">
                <a:latin typeface="Times New Roman"/>
                <a:cs typeface="Times New Roman"/>
              </a:rPr>
              <a:t>Το </a:t>
            </a:r>
            <a:r>
              <a:rPr sz="1800" spc="-5" dirty="0">
                <a:latin typeface="Times New Roman"/>
                <a:cs typeface="Times New Roman"/>
              </a:rPr>
              <a:t>παράδειγμα περιέχει </a:t>
            </a:r>
            <a:r>
              <a:rPr sz="1800" b="1" dirty="0">
                <a:latin typeface="Times New Roman"/>
                <a:cs typeface="Times New Roman"/>
              </a:rPr>
              <a:t>δύο </a:t>
            </a:r>
            <a:r>
              <a:rPr sz="1800" spc="-10" dirty="0">
                <a:latin typeface="Times New Roman"/>
                <a:cs typeface="Times New Roman"/>
              </a:rPr>
              <a:t>μεταβλητές </a:t>
            </a:r>
            <a:r>
              <a:rPr sz="1800" b="1" spc="-5" dirty="0">
                <a:latin typeface="Times New Roman"/>
                <a:cs typeface="Times New Roman"/>
              </a:rPr>
              <a:t>ποσοτικές </a:t>
            </a:r>
            <a:r>
              <a:rPr sz="1800" spc="-5" dirty="0">
                <a:latin typeface="Times New Roman"/>
                <a:cs typeface="Times New Roman"/>
              </a:rPr>
              <a:t>την </a:t>
            </a: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απόσταση </a:t>
            </a:r>
            <a:r>
              <a:rPr sz="1800" spc="-10" dirty="0">
                <a:latin typeface="Times New Roman"/>
                <a:cs typeface="Times New Roman"/>
              </a:rPr>
              <a:t>(ανεξάρτητη) </a:t>
            </a:r>
            <a:r>
              <a:rPr sz="1800" spc="-5" dirty="0">
                <a:latin typeface="Times New Roman"/>
                <a:cs typeface="Times New Roman"/>
              </a:rPr>
              <a:t>και </a:t>
            </a:r>
            <a:r>
              <a:rPr sz="1800" dirty="0">
                <a:latin typeface="Times New Roman"/>
                <a:cs typeface="Times New Roman"/>
              </a:rPr>
              <a:t>τον </a:t>
            </a: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χρόνο </a:t>
            </a:r>
            <a:r>
              <a:rPr sz="1800" b="1" spc="-43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παράδοσης</a:t>
            </a:r>
            <a:r>
              <a:rPr sz="1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(εξαρτημένη).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Αρχικά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ελέγχουμε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ένα</a:t>
            </a:r>
            <a:r>
              <a:rPr sz="1800" spc="-5" dirty="0">
                <a:latin typeface="Times New Roman"/>
                <a:cs typeface="Times New Roman"/>
              </a:rPr>
              <a:t> μοντέλο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απλής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παλινδρόμησης</a:t>
            </a:r>
            <a:r>
              <a:rPr sz="1800" dirty="0">
                <a:latin typeface="Times New Roman"/>
                <a:cs typeface="Times New Roman"/>
              </a:rPr>
              <a:t> είναι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κατάλληλο για </a:t>
            </a:r>
            <a:r>
              <a:rPr sz="1800" spc="-10" dirty="0">
                <a:latin typeface="Times New Roman"/>
                <a:cs typeface="Times New Roman"/>
              </a:rPr>
              <a:t>την </a:t>
            </a:r>
            <a:r>
              <a:rPr sz="1800" spc="-5" dirty="0">
                <a:latin typeface="Times New Roman"/>
                <a:cs typeface="Times New Roman"/>
              </a:rPr>
              <a:t>συγκεκριμένη περίπτωση ελέγχοντας τις προϋποθέσεις ορθότητας χρήσης </a:t>
            </a:r>
            <a:r>
              <a:rPr sz="1800" dirty="0">
                <a:latin typeface="Times New Roman"/>
                <a:cs typeface="Times New Roman"/>
              </a:rPr>
              <a:t> του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μοντέλου</a:t>
            </a:r>
            <a:endParaRPr sz="1800">
              <a:latin typeface="Times New Roman"/>
              <a:cs typeface="Times New Roman"/>
            </a:endParaRPr>
          </a:p>
          <a:p>
            <a:pPr marL="462915" indent="-343535" algn="just">
              <a:lnSpc>
                <a:spcPct val="100000"/>
              </a:lnSpc>
              <a:spcBef>
                <a:spcPts val="1080"/>
              </a:spcBef>
              <a:buClr>
                <a:srgbClr val="8063A1"/>
              </a:buClr>
              <a:buAutoNum type="arabicParenR"/>
              <a:tabLst>
                <a:tab pos="463550" algn="l"/>
              </a:tabLst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Συνέχεια</a:t>
            </a:r>
            <a:r>
              <a:rPr sz="1800" b="1" spc="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προκύπτει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δεδομένα</a:t>
            </a:r>
            <a:endParaRPr sz="1800">
              <a:latin typeface="Times New Roman"/>
              <a:cs typeface="Times New Roman"/>
            </a:endParaRPr>
          </a:p>
          <a:p>
            <a:pPr marL="462915" indent="-343535" algn="just">
              <a:lnSpc>
                <a:spcPct val="100000"/>
              </a:lnSpc>
              <a:spcBef>
                <a:spcPts val="1080"/>
              </a:spcBef>
              <a:buClr>
                <a:srgbClr val="8063A1"/>
              </a:buClr>
              <a:buAutoNum type="arabicParenR"/>
              <a:tabLst>
                <a:tab pos="463550" algn="l"/>
              </a:tabLst>
            </a:pP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Ανεξαρτησία</a:t>
            </a:r>
            <a:r>
              <a:rPr sz="1800" b="1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παρατηρήσεων</a:t>
            </a:r>
            <a:r>
              <a:rPr sz="1800" spc="-5" dirty="0">
                <a:latin typeface="Times New Roman"/>
                <a:cs typeface="Times New Roman"/>
              </a:rPr>
              <a:t> προκύπτει</a:t>
            </a:r>
            <a:r>
              <a:rPr sz="1800" dirty="0">
                <a:latin typeface="Times New Roman"/>
                <a:cs typeface="Times New Roman"/>
              </a:rPr>
              <a:t> από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περιγραφή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παραδείγματος</a:t>
            </a:r>
            <a:endParaRPr sz="1800">
              <a:latin typeface="Times New Roman"/>
              <a:cs typeface="Times New Roman"/>
            </a:endParaRPr>
          </a:p>
          <a:p>
            <a:pPr marL="462915" indent="-343535">
              <a:lnSpc>
                <a:spcPct val="100000"/>
              </a:lnSpc>
              <a:spcBef>
                <a:spcPts val="1080"/>
              </a:spcBef>
              <a:buClr>
                <a:srgbClr val="8063A1"/>
              </a:buClr>
              <a:buAutoNum type="arabicParenR"/>
              <a:tabLst>
                <a:tab pos="462915" algn="l"/>
                <a:tab pos="463550" algn="l"/>
              </a:tabLst>
            </a:pPr>
            <a:r>
              <a:rPr sz="1800" spc="-25" dirty="0">
                <a:latin typeface="Times New Roman"/>
                <a:cs typeface="Times New Roman"/>
              </a:rPr>
              <a:t>Για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Γραμμικότητα</a:t>
            </a:r>
            <a:r>
              <a:rPr sz="1800" b="1" spc="29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μεταξύ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δύο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μεταβλητών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θα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υπολογίσουμε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συντελεστή</a:t>
            </a:r>
            <a:endParaRPr sz="180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4F6128"/>
                </a:solidFill>
                <a:latin typeface="Times New Roman"/>
                <a:cs typeface="Times New Roman"/>
              </a:rPr>
              <a:t>συσχέτισης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79372"/>
            <a:ext cx="8611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Σε</a:t>
            </a:r>
            <a:r>
              <a:rPr sz="1800" spc="3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διάφορα</a:t>
            </a:r>
            <a:r>
              <a:rPr sz="1800" spc="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προβλήματα</a:t>
            </a:r>
            <a:r>
              <a:rPr sz="1800" spc="3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3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Στατιστικής</a:t>
            </a:r>
            <a:r>
              <a:rPr sz="1800" spc="3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ενδιαφέρον</a:t>
            </a:r>
            <a:r>
              <a:rPr sz="1800" spc="3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μας</a:t>
            </a:r>
            <a:r>
              <a:rPr sz="1800" spc="3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εστιάζεται</a:t>
            </a:r>
            <a:r>
              <a:rPr sz="1800" spc="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3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ταυτόχρονη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2039" y="1536572"/>
            <a:ext cx="347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2027555" algn="l"/>
                <a:tab pos="2585085" algn="l"/>
                <a:tab pos="328676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διορίσου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	ποιο	τρόπο	οι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536572"/>
            <a:ext cx="500697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830" algn="l"/>
                <a:tab pos="1285240" algn="l"/>
                <a:tab pos="1553210" algn="l"/>
                <a:tab pos="3009265" algn="l"/>
                <a:tab pos="4339590" algn="l"/>
                <a:tab pos="4772660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μελέ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	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δύ</a:t>
            </a:r>
            <a:r>
              <a:rPr sz="1800" dirty="0">
                <a:solidFill>
                  <a:srgbClr val="5F497A"/>
                </a:solidFill>
                <a:latin typeface="Times New Roman"/>
                <a:cs typeface="Times New Roman"/>
              </a:rPr>
              <a:t>ο	ή	περισσότερων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αβλητών,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endParaRPr sz="1800">
              <a:latin typeface="Times New Roman"/>
              <a:cs typeface="Times New Roman"/>
            </a:endParaRPr>
          </a:p>
          <a:p>
            <a:pPr marL="12700" marR="1081405">
              <a:lnSpc>
                <a:spcPct val="1667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μεταβλητές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αυτές 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σχετίζονται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 τους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Για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παράδειγμα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908249"/>
            <a:ext cx="861123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0" dirty="0">
                <a:solidFill>
                  <a:srgbClr val="375F92"/>
                </a:solidFill>
                <a:latin typeface="Segoe UI Symbol"/>
                <a:cs typeface="Segoe UI Symbol"/>
              </a:rPr>
              <a:t>⮩</a:t>
            </a:r>
            <a:r>
              <a:rPr sz="1600" spc="365" dirty="0">
                <a:solidFill>
                  <a:srgbClr val="375F92"/>
                </a:solidFill>
                <a:latin typeface="Segoe UI Symbol"/>
                <a:cs typeface="Segoe UI Symbol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ηλικία</a:t>
            </a:r>
            <a:r>
              <a:rPr sz="1800" b="1" spc="50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5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βάρος</a:t>
            </a:r>
            <a:r>
              <a:rPr sz="1800" b="1" spc="5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ενός</a:t>
            </a:r>
            <a:r>
              <a:rPr sz="1800" spc="4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παιδιού</a:t>
            </a:r>
            <a:r>
              <a:rPr sz="1800" spc="50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έχουν</a:t>
            </a:r>
            <a:r>
              <a:rPr sz="1800" spc="4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κάποια</a:t>
            </a:r>
            <a:r>
              <a:rPr sz="1800" spc="5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θετική</a:t>
            </a:r>
            <a:r>
              <a:rPr sz="1800" spc="50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</a:t>
            </a:r>
            <a:r>
              <a:rPr sz="1800" spc="50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r>
              <a:rPr sz="1800" spc="5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τους</a:t>
            </a:r>
            <a:r>
              <a:rPr sz="1800" spc="50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όσο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445"/>
              </a:spcBef>
            </a:pP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μεγαλώνει</a:t>
            </a:r>
            <a:r>
              <a:rPr sz="1600" spc="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η</a:t>
            </a:r>
            <a:r>
              <a:rPr sz="16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ηλικία</a:t>
            </a:r>
            <a:r>
              <a:rPr sz="16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του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παιδιού</a:t>
            </a:r>
            <a:r>
              <a:rPr sz="16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μεγαλώνει</a:t>
            </a:r>
            <a:r>
              <a:rPr sz="1600" spc="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και</a:t>
            </a:r>
            <a:r>
              <a:rPr sz="16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το</a:t>
            </a:r>
            <a:r>
              <a:rPr sz="1600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βάρος</a:t>
            </a:r>
            <a:r>
              <a:rPr sz="1600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Times New Roman"/>
                <a:cs typeface="Times New Roman"/>
              </a:rPr>
              <a:t>του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704215" algn="l"/>
                <a:tab pos="1313815" algn="l"/>
                <a:tab pos="1763395" algn="l"/>
                <a:tab pos="2655570" algn="l"/>
                <a:tab pos="3208655" algn="l"/>
                <a:tab pos="4386580" algn="l"/>
                <a:tab pos="4928235" algn="l"/>
                <a:tab pos="5927725" algn="l"/>
                <a:tab pos="6991984" algn="l"/>
                <a:tab pos="7491730" algn="l"/>
                <a:tab pos="7845425" algn="l"/>
              </a:tabLst>
            </a:pPr>
            <a:r>
              <a:rPr sz="1600" spc="-140" dirty="0">
                <a:solidFill>
                  <a:srgbClr val="375F92"/>
                </a:solidFill>
                <a:latin typeface="Segoe UI Symbol"/>
                <a:cs typeface="Segoe UI Symbol"/>
              </a:rPr>
              <a:t>⮩</a:t>
            </a:r>
            <a:r>
              <a:rPr sz="1600" spc="370" dirty="0">
                <a:solidFill>
                  <a:srgbClr val="375F92"/>
                </a:solidFill>
                <a:latin typeface="Segoe UI Symbol"/>
                <a:cs typeface="Segoe UI Symbol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ύψος	της	αμοιβής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ενός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υπαλλήλου	μιας	εταιρείας	εξαρτάται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	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επίπεδο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440"/>
              </a:spcBef>
            </a:pP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μόρφωσης</a:t>
            </a:r>
            <a:r>
              <a:rPr sz="1800" b="1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του,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τα</a:t>
            </a:r>
            <a:r>
              <a:rPr sz="1800" b="1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χρόνια</a:t>
            </a:r>
            <a:r>
              <a:rPr sz="1800" b="1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προϋπηρεσίας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θέση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κατέχει,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κ.λ.π.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4496435" cy="327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ραμμικότητα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 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120014" marR="5080" algn="just">
              <a:lnSpc>
                <a:spcPct val="194700"/>
              </a:lnSpc>
              <a:spcBef>
                <a:spcPts val="24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κεντρικό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μενού</a:t>
            </a:r>
            <a:r>
              <a:rPr sz="1600" spc="-5" dirty="0">
                <a:latin typeface="Times New Roman"/>
                <a:cs typeface="Times New Roman"/>
              </a:rPr>
              <a:t> επιλέγουμε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Correlate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Bivariate</a:t>
            </a:r>
            <a:r>
              <a:rPr sz="16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spc="-5" dirty="0">
                <a:latin typeface="Times New Roman"/>
                <a:cs typeface="Times New Roman"/>
              </a:rPr>
              <a:t> παράθυρο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εμφανίζεται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βάζουμε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r>
              <a:rPr sz="1600" spc="-5" dirty="0">
                <a:latin typeface="Times New Roman"/>
                <a:cs typeface="Times New Roman"/>
              </a:rPr>
              <a:t> δύο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μεταβλητές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κουτί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variables </a:t>
            </a:r>
            <a:r>
              <a:rPr sz="1600" dirty="0">
                <a:latin typeface="Times New Roman"/>
                <a:cs typeface="Times New Roman"/>
              </a:rPr>
              <a:t>(apostasi, </a:t>
            </a:r>
            <a:r>
              <a:rPr sz="1600" spc="-5" dirty="0">
                <a:latin typeface="Times New Roman"/>
                <a:cs typeface="Times New Roman"/>
              </a:rPr>
              <a:t>xronos)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τσεκάρουμε </a:t>
            </a:r>
            <a:r>
              <a:rPr sz="1600" spc="-15" dirty="0">
                <a:latin typeface="Times New Roman"/>
                <a:cs typeface="Times New Roman"/>
              </a:rPr>
              <a:t>το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συντελεστή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συσχέτισης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θέλουμε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να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εκτιμήσουμε.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1452372"/>
            <a:ext cx="3910584" cy="34655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408" y="1557527"/>
            <a:ext cx="4087367" cy="1892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039" y="911097"/>
            <a:ext cx="8983345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ραμμικότητα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 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204470" marR="4523105" algn="just">
              <a:lnSpc>
                <a:spcPct val="150000"/>
              </a:lnSpc>
              <a:spcBef>
                <a:spcPts val="166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αποτελέσματα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ότι</a:t>
            </a:r>
            <a:r>
              <a:rPr sz="1800" dirty="0">
                <a:latin typeface="Times New Roman"/>
                <a:cs typeface="Times New Roman"/>
              </a:rPr>
              <a:t> ο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συντελεστής συσχέτισης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r=0,967</a:t>
            </a:r>
            <a:r>
              <a:rPr sz="1800" dirty="0">
                <a:latin typeface="Times New Roman"/>
                <a:cs typeface="Times New Roman"/>
              </a:rPr>
              <a:t>) είναι </a:t>
            </a:r>
            <a:r>
              <a:rPr sz="1800" spc="-10" dirty="0">
                <a:latin typeface="Times New Roman"/>
                <a:cs typeface="Times New Roman"/>
              </a:rPr>
              <a:t>πολύ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υψηλός</a:t>
            </a:r>
            <a:r>
              <a:rPr sz="1800" dirty="0">
                <a:latin typeface="Times New Roman"/>
                <a:cs typeface="Times New Roman"/>
              </a:rPr>
              <a:t> (όσο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πιο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μεγάλος</a:t>
            </a:r>
            <a:r>
              <a:rPr sz="1800" dirty="0">
                <a:latin typeface="Times New Roman"/>
                <a:cs typeface="Times New Roman"/>
              </a:rPr>
              <a:t> 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δείκτης</a:t>
            </a:r>
            <a:r>
              <a:rPr sz="1800" spc="-5" dirty="0">
                <a:latin typeface="Times New Roman"/>
                <a:cs typeface="Times New Roman"/>
              </a:rPr>
              <a:t> αυτός,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τόσο ισχυρότερη είναι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συσχέτιση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δύο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 (θετική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αρνητική)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σχέση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επίσης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στατιστικά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σημαντική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απορρίπτοντας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μηδενική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Η</a:t>
            </a:r>
            <a:r>
              <a:rPr sz="1800" b="1" spc="-7" baseline="-20833" dirty="0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:ρ=0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δηλαδή</a:t>
            </a:r>
            <a:endParaRPr sz="18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/>
                <a:cs typeface="Times New Roman"/>
              </a:rPr>
              <a:t>παρατηρείται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ισχυρή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(θετική)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γραμμική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συσχέτιση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μεταξύ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δύο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275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4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1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892" y="1354836"/>
            <a:ext cx="2279904" cy="2493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1444752"/>
            <a:ext cx="3267455" cy="23362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04366" y="1369562"/>
            <a:ext cx="1821814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μενού	επιλέγουμε</a:t>
            </a:r>
            <a:endParaRPr sz="18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840"/>
              </a:spcBef>
              <a:tabLst>
                <a:tab pos="753110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902" y="1369562"/>
            <a:ext cx="8515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ist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cs  </a:t>
            </a:r>
            <a:r>
              <a:rPr sz="1800" spc="-5" dirty="0">
                <a:latin typeface="Times New Roman"/>
                <a:cs typeface="Times New Roman"/>
              </a:rPr>
              <a:t>πλαίσιο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579" y="2132903"/>
            <a:ext cx="179514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 algn="r">
              <a:lnSpc>
                <a:spcPct val="139000"/>
              </a:lnSpc>
              <a:spcBef>
                <a:spcPts val="95"/>
              </a:spcBef>
              <a:tabLst>
                <a:tab pos="483234" algn="l"/>
                <a:tab pos="1424940" algn="l"/>
                <a:tab pos="1452245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ore		</a:t>
            </a:r>
            <a:r>
              <a:rPr sz="1800" spc="-5" dirty="0">
                <a:latin typeface="Times New Roman"/>
                <a:cs typeface="Times New Roman"/>
              </a:rPr>
              <a:t>στο 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Dependent	List  </a:t>
            </a:r>
            <a:r>
              <a:rPr sz="1800" dirty="0">
                <a:latin typeface="Times New Roman"/>
                <a:cs typeface="Times New Roman"/>
              </a:rPr>
              <a:t>δύο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902" y="2894838"/>
            <a:ext cx="2004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1748789" algn="l"/>
              </a:tabLst>
            </a:pPr>
            <a:r>
              <a:rPr sz="1800" dirty="0">
                <a:latin typeface="Times New Roman"/>
                <a:cs typeface="Times New Roman"/>
              </a:rPr>
              <a:t>προ</a:t>
            </a:r>
            <a:r>
              <a:rPr sz="1800" spc="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θέτου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5" dirty="0">
                <a:latin typeface="Times New Roman"/>
                <a:cs typeface="Times New Roman"/>
              </a:rPr>
              <a:t>τις  μεταβλητές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850335"/>
            <a:ext cx="89884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  <a:tabLst>
                <a:tab pos="597535" algn="l"/>
                <a:tab pos="1559560" algn="l"/>
                <a:tab pos="2058035" algn="l"/>
                <a:tab pos="2411095" algn="l"/>
                <a:tab pos="3478529" algn="l"/>
                <a:tab pos="4469130" algn="l"/>
                <a:tab pos="4959985" algn="l"/>
                <a:tab pos="6205220" algn="l"/>
                <a:tab pos="7237095" algn="l"/>
                <a:tab pos="7589520" algn="l"/>
                <a:tab pos="851789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spc="-5" dirty="0">
                <a:latin typeface="Times New Roman"/>
                <a:cs typeface="Times New Roman"/>
              </a:rPr>
              <a:t>συνέ</a:t>
            </a:r>
            <a:r>
              <a:rPr sz="1800" dirty="0">
                <a:latin typeface="Times New Roman"/>
                <a:cs typeface="Times New Roman"/>
              </a:rPr>
              <a:t>χεια	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ό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ά</a:t>
            </a:r>
            <a:r>
              <a:rPr sz="1800" spc="5" dirty="0">
                <a:latin typeface="Times New Roman"/>
                <a:cs typeface="Times New Roman"/>
              </a:rPr>
              <a:t>θ</a:t>
            </a:r>
            <a:r>
              <a:rPr sz="1800" spc="-15" dirty="0">
                <a:latin typeface="Times New Roman"/>
                <a:cs typeface="Times New Roman"/>
              </a:rPr>
              <a:t>υ</a:t>
            </a:r>
            <a:r>
              <a:rPr sz="1800" dirty="0">
                <a:latin typeface="Times New Roman"/>
                <a:cs typeface="Times New Roman"/>
              </a:rPr>
              <a:t>ρο	</a:t>
            </a:r>
            <a:r>
              <a:rPr sz="1800" spc="-5" dirty="0">
                <a:latin typeface="Times New Roman"/>
                <a:cs typeface="Times New Roman"/>
              </a:rPr>
              <a:t>δια</a:t>
            </a:r>
            <a:r>
              <a:rPr sz="1800" spc="5" dirty="0">
                <a:latin typeface="Times New Roman"/>
                <a:cs typeface="Times New Roman"/>
              </a:rPr>
              <a:t>λ</a:t>
            </a:r>
            <a:r>
              <a:rPr sz="1800" dirty="0">
                <a:latin typeface="Times New Roman"/>
                <a:cs typeface="Times New Roman"/>
              </a:rPr>
              <a:t>όγου	που	εμ</a:t>
            </a:r>
            <a:r>
              <a:rPr sz="1800" spc="-15" dirty="0">
                <a:latin typeface="Times New Roman"/>
                <a:cs typeface="Times New Roman"/>
              </a:rPr>
              <a:t>φ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ν</a:t>
            </a:r>
            <a:r>
              <a:rPr sz="1800" spc="-5" dirty="0">
                <a:latin typeface="Times New Roman"/>
                <a:cs typeface="Times New Roman"/>
              </a:rPr>
              <a:t>ίζε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αι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τώντας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-10" dirty="0">
                <a:latin typeface="Times New Roman"/>
                <a:cs typeface="Times New Roman"/>
              </a:rPr>
              <a:t>λή</a:t>
            </a:r>
            <a:r>
              <a:rPr sz="1800" dirty="0">
                <a:latin typeface="Times New Roman"/>
                <a:cs typeface="Times New Roman"/>
              </a:rPr>
              <a:t>κτρο	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  </a:t>
            </a:r>
            <a:r>
              <a:rPr sz="1800" spc="-5" dirty="0">
                <a:latin typeface="Times New Roman"/>
                <a:cs typeface="Times New Roman"/>
              </a:rPr>
              <a:t>επιλέγουμε 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800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tests</a:t>
            </a:r>
            <a:r>
              <a:rPr sz="1800" spc="-5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52475" y="3708521"/>
            <a:ext cx="855853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αποτελέσματα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ανάλυσης</a:t>
            </a:r>
            <a:r>
              <a:rPr sz="1800" spc="-5" dirty="0">
                <a:latin typeface="Times New Roman"/>
                <a:cs typeface="Times New Roman"/>
              </a:rPr>
              <a:t> 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ότι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αντίστοιχα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p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values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μεγαλύτερα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στατιστικής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σημαντικότητας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(0,05)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οπότε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8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απορρίπτουμε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υπόθεση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ακολουθίας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κανονικής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κατανομής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καμία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5" dirty="0">
                <a:latin typeface="Times New Roman"/>
                <a:cs typeface="Times New Roman"/>
              </a:rPr>
              <a:t> τις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δύο μεταβλητές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1342644"/>
            <a:ext cx="6565900" cy="2284730"/>
            <a:chOff x="251459" y="1342644"/>
            <a:chExt cx="6565900" cy="2284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757172"/>
              <a:ext cx="6565392" cy="18699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9495" y="1347216"/>
              <a:ext cx="1704975" cy="861060"/>
            </a:xfrm>
            <a:custGeom>
              <a:avLst/>
              <a:gdLst/>
              <a:ahLst/>
              <a:cxnLst/>
              <a:rect l="l" t="t" r="r" b="b"/>
              <a:pathLst>
                <a:path w="1704975" h="861060">
                  <a:moveTo>
                    <a:pt x="16428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58342" y="288036"/>
                  </a:lnTo>
                  <a:lnTo>
                    <a:pt x="1704594" y="860552"/>
                  </a:lnTo>
                  <a:lnTo>
                    <a:pt x="1369060" y="288036"/>
                  </a:lnTo>
                  <a:lnTo>
                    <a:pt x="1642872" y="288036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4F81B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5" y="1347216"/>
              <a:ext cx="1704975" cy="861060"/>
            </a:xfrm>
            <a:custGeom>
              <a:avLst/>
              <a:gdLst/>
              <a:ahLst/>
              <a:cxnLst/>
              <a:rect l="l" t="t" r="r" b="b"/>
              <a:pathLst>
                <a:path w="1704975" h="861060">
                  <a:moveTo>
                    <a:pt x="0" y="0"/>
                  </a:moveTo>
                  <a:lnTo>
                    <a:pt x="958342" y="0"/>
                  </a:lnTo>
                  <a:lnTo>
                    <a:pt x="1369060" y="0"/>
                  </a:lnTo>
                  <a:lnTo>
                    <a:pt x="1642872" y="0"/>
                  </a:lnTo>
                  <a:lnTo>
                    <a:pt x="1642872" y="168021"/>
                  </a:lnTo>
                  <a:lnTo>
                    <a:pt x="1642872" y="240030"/>
                  </a:lnTo>
                  <a:lnTo>
                    <a:pt x="1642872" y="288036"/>
                  </a:lnTo>
                  <a:lnTo>
                    <a:pt x="1369060" y="288036"/>
                  </a:lnTo>
                  <a:lnTo>
                    <a:pt x="1704594" y="860552"/>
                  </a:lnTo>
                  <a:lnTo>
                    <a:pt x="958342" y="288036"/>
                  </a:lnTo>
                  <a:lnTo>
                    <a:pt x="0" y="288036"/>
                  </a:lnTo>
                  <a:lnTo>
                    <a:pt x="0" y="240030"/>
                  </a:lnTo>
                  <a:lnTo>
                    <a:pt x="0" y="16802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556" y="1347216"/>
              <a:ext cx="1643380" cy="862330"/>
            </a:xfrm>
            <a:custGeom>
              <a:avLst/>
              <a:gdLst/>
              <a:ahLst/>
              <a:cxnLst/>
              <a:rect l="l" t="t" r="r" b="b"/>
              <a:pathLst>
                <a:path w="1643379" h="862330">
                  <a:moveTo>
                    <a:pt x="1642872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958342" y="289560"/>
                  </a:lnTo>
                  <a:lnTo>
                    <a:pt x="918845" y="862076"/>
                  </a:lnTo>
                  <a:lnTo>
                    <a:pt x="1369060" y="289560"/>
                  </a:lnTo>
                  <a:lnTo>
                    <a:pt x="1642872" y="289560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4F81B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7556" y="1347216"/>
              <a:ext cx="1643380" cy="862330"/>
            </a:xfrm>
            <a:custGeom>
              <a:avLst/>
              <a:gdLst/>
              <a:ahLst/>
              <a:cxnLst/>
              <a:rect l="l" t="t" r="r" b="b"/>
              <a:pathLst>
                <a:path w="1643379" h="862330">
                  <a:moveTo>
                    <a:pt x="0" y="0"/>
                  </a:moveTo>
                  <a:lnTo>
                    <a:pt x="958342" y="0"/>
                  </a:lnTo>
                  <a:lnTo>
                    <a:pt x="1369060" y="0"/>
                  </a:lnTo>
                  <a:lnTo>
                    <a:pt x="1642872" y="0"/>
                  </a:lnTo>
                  <a:lnTo>
                    <a:pt x="1642872" y="168910"/>
                  </a:lnTo>
                  <a:lnTo>
                    <a:pt x="1642872" y="241300"/>
                  </a:lnTo>
                  <a:lnTo>
                    <a:pt x="1642872" y="289560"/>
                  </a:lnTo>
                  <a:lnTo>
                    <a:pt x="1369060" y="289560"/>
                  </a:lnTo>
                  <a:lnTo>
                    <a:pt x="918845" y="862076"/>
                  </a:lnTo>
                  <a:lnTo>
                    <a:pt x="958342" y="289560"/>
                  </a:lnTo>
                  <a:lnTo>
                    <a:pt x="0" y="289560"/>
                  </a:lnTo>
                  <a:lnTo>
                    <a:pt x="0" y="241300"/>
                  </a:lnTo>
                  <a:lnTo>
                    <a:pt x="0" y="16891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911097"/>
            <a:ext cx="555307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3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  <a:spcBef>
                <a:spcPts val="1495"/>
              </a:spcBef>
              <a:tabLst>
                <a:tab pos="4236720" algn="l"/>
              </a:tabLst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Μεγάλα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Δείγματα	Μικρά</a:t>
            </a:r>
            <a:r>
              <a:rPr sz="1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Δείγματα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pc="-10" dirty="0">
                <a:solidFill>
                  <a:srgbClr val="E36C09"/>
                </a:solidFill>
              </a:rPr>
              <a:t>νάλυση</a:t>
            </a:r>
            <a:r>
              <a:rPr spc="-15" dirty="0">
                <a:solidFill>
                  <a:srgbClr val="E36C09"/>
                </a:solidFill>
              </a:rPr>
              <a:t>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dirty="0">
                <a:solidFill>
                  <a:srgbClr val="E36C09"/>
                </a:solidFill>
              </a:rPr>
              <a:t>αταλοίπων</a:t>
            </a:r>
            <a:r>
              <a:rPr spc="-20" dirty="0">
                <a:solidFill>
                  <a:srgbClr val="E36C09"/>
                </a:solidFill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Κ</a:t>
            </a:r>
            <a:r>
              <a:rPr spc="-5" dirty="0"/>
              <a:t>ανονικότητα</a:t>
            </a:r>
            <a:r>
              <a:rPr spc="-20" dirty="0"/>
              <a:t> </a:t>
            </a:r>
            <a:r>
              <a:rPr b="1" spc="-5" dirty="0">
                <a:latin typeface="Times New Roman"/>
                <a:cs typeface="Times New Roman"/>
              </a:rPr>
              <a:t>Σ</a:t>
            </a:r>
            <a:r>
              <a:rPr spc="-5" dirty="0"/>
              <a:t>φαλμάτων</a:t>
            </a:r>
          </a:p>
          <a:p>
            <a:pPr marL="180975" marR="5080">
              <a:lnSpc>
                <a:spcPct val="138900"/>
              </a:lnSpc>
              <a:spcBef>
                <a:spcPts val="665"/>
              </a:spcBef>
              <a:tabLst>
                <a:tab pos="824230" algn="l"/>
                <a:tab pos="1188720" algn="l"/>
                <a:tab pos="1786255" algn="l"/>
                <a:tab pos="2341245" algn="l"/>
                <a:tab pos="2397125" algn="l"/>
                <a:tab pos="2787650" algn="l"/>
                <a:tab pos="3743325" algn="l"/>
                <a:tab pos="3780154" algn="l"/>
                <a:tab pos="4217035" algn="l"/>
                <a:tab pos="4512945" algn="l"/>
                <a:tab pos="5240020" algn="l"/>
              </a:tabLst>
            </a:pPr>
            <a:r>
              <a:rPr spc="-80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ατά	</a:t>
            </a:r>
            <a:r>
              <a:rPr spc="-5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η	</a:t>
            </a:r>
            <a:r>
              <a:rPr spc="5" dirty="0">
                <a:solidFill>
                  <a:srgbClr val="000000"/>
                </a:solidFill>
              </a:rPr>
              <a:t>δ</a:t>
            </a:r>
            <a:r>
              <a:rPr spc="-5" dirty="0">
                <a:solidFill>
                  <a:srgbClr val="000000"/>
                </a:solidFill>
              </a:rPr>
              <a:t>ι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δ</a:t>
            </a:r>
            <a:r>
              <a:rPr spc="-5" dirty="0">
                <a:solidFill>
                  <a:srgbClr val="000000"/>
                </a:solidFill>
              </a:rPr>
              <a:t>ι</a:t>
            </a:r>
            <a:r>
              <a:rPr spc="-10" dirty="0">
                <a:solidFill>
                  <a:srgbClr val="000000"/>
                </a:solidFill>
              </a:rPr>
              <a:t>κ</a:t>
            </a:r>
            <a:r>
              <a:rPr spc="5" dirty="0">
                <a:solidFill>
                  <a:srgbClr val="000000"/>
                </a:solidFill>
              </a:rPr>
              <a:t>α</a:t>
            </a:r>
            <a:r>
              <a:rPr spc="-5" dirty="0">
                <a:solidFill>
                  <a:srgbClr val="000000"/>
                </a:solidFill>
              </a:rPr>
              <a:t>σί</a:t>
            </a:r>
            <a:r>
              <a:rPr dirty="0">
                <a:solidFill>
                  <a:srgbClr val="000000"/>
                </a:solidFill>
              </a:rPr>
              <a:t>α	προ</a:t>
            </a:r>
            <a:r>
              <a:rPr spc="5" dirty="0">
                <a:solidFill>
                  <a:srgbClr val="000000"/>
                </a:solidFill>
              </a:rPr>
              <a:t>σ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ρ</a:t>
            </a:r>
            <a:r>
              <a:rPr spc="-20" dirty="0">
                <a:solidFill>
                  <a:srgbClr val="000000"/>
                </a:solidFill>
              </a:rPr>
              <a:t>μ</a:t>
            </a:r>
            <a:r>
              <a:rPr dirty="0">
                <a:solidFill>
                  <a:srgbClr val="000000"/>
                </a:solidFill>
              </a:rPr>
              <a:t>ογ</a:t>
            </a:r>
            <a:r>
              <a:rPr spc="-10" dirty="0">
                <a:solidFill>
                  <a:srgbClr val="000000"/>
                </a:solidFill>
              </a:rPr>
              <a:t>ή</a:t>
            </a:r>
            <a:r>
              <a:rPr dirty="0">
                <a:solidFill>
                  <a:srgbClr val="000000"/>
                </a:solidFill>
              </a:rPr>
              <a:t>ς	του	</a:t>
            </a:r>
            <a:r>
              <a:rPr spc="-5" dirty="0">
                <a:solidFill>
                  <a:srgbClr val="000000"/>
                </a:solidFill>
              </a:rPr>
              <a:t>μον</a:t>
            </a:r>
            <a:r>
              <a:rPr dirty="0">
                <a:solidFill>
                  <a:srgbClr val="000000"/>
                </a:solidFill>
              </a:rPr>
              <a:t>τέλου	τ</a:t>
            </a:r>
            <a:r>
              <a:rPr spc="-10" dirty="0">
                <a:solidFill>
                  <a:srgbClr val="000000"/>
                </a:solidFill>
              </a:rPr>
              <a:t>η</a:t>
            </a:r>
            <a:r>
              <a:rPr dirty="0">
                <a:solidFill>
                  <a:srgbClr val="000000"/>
                </a:solidFill>
              </a:rPr>
              <a:t>ς  π</a:t>
            </a:r>
            <a:r>
              <a:rPr spc="5" dirty="0">
                <a:solidFill>
                  <a:srgbClr val="000000"/>
                </a:solidFill>
              </a:rPr>
              <a:t>α</a:t>
            </a:r>
            <a:r>
              <a:rPr spc="-25" dirty="0">
                <a:solidFill>
                  <a:srgbClr val="000000"/>
                </a:solidFill>
              </a:rPr>
              <a:t>λ</a:t>
            </a:r>
            <a:r>
              <a:rPr spc="-5" dirty="0">
                <a:solidFill>
                  <a:srgbClr val="000000"/>
                </a:solidFill>
              </a:rPr>
              <a:t>ινδρόμ</a:t>
            </a:r>
            <a:r>
              <a:rPr spc="-10" dirty="0">
                <a:solidFill>
                  <a:srgbClr val="000000"/>
                </a:solidFill>
              </a:rPr>
              <a:t>η</a:t>
            </a:r>
            <a:r>
              <a:rPr spc="-5" dirty="0">
                <a:solidFill>
                  <a:srgbClr val="000000"/>
                </a:solidFill>
              </a:rPr>
              <a:t>ση</a:t>
            </a:r>
            <a:r>
              <a:rPr dirty="0">
                <a:solidFill>
                  <a:srgbClr val="000000"/>
                </a:solidFill>
              </a:rPr>
              <a:t>ς	</a:t>
            </a:r>
            <a:r>
              <a:rPr spc="-15" dirty="0">
                <a:solidFill>
                  <a:srgbClr val="000000"/>
                </a:solidFill>
              </a:rPr>
              <a:t>(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π</a:t>
            </a:r>
            <a:r>
              <a:rPr dirty="0">
                <a:solidFill>
                  <a:srgbClr val="000000"/>
                </a:solidFill>
              </a:rPr>
              <a:t>ό		</a:t>
            </a:r>
            <a:r>
              <a:rPr spc="-5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ο	κεν</a:t>
            </a:r>
            <a:r>
              <a:rPr spc="-10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ρι</a:t>
            </a:r>
            <a:r>
              <a:rPr spc="-35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ό		</a:t>
            </a:r>
            <a:r>
              <a:rPr spc="-5" dirty="0">
                <a:solidFill>
                  <a:srgbClr val="000000"/>
                </a:solidFill>
              </a:rPr>
              <a:t>μενο</a:t>
            </a:r>
            <a:r>
              <a:rPr dirty="0">
                <a:solidFill>
                  <a:srgbClr val="000000"/>
                </a:solidFill>
              </a:rPr>
              <a:t>ύ	</a:t>
            </a:r>
            <a:r>
              <a:rPr spc="-1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πιλέγου</a:t>
            </a:r>
            <a:r>
              <a:rPr spc="-10" dirty="0">
                <a:solidFill>
                  <a:srgbClr val="000000"/>
                </a:solidFill>
              </a:rPr>
              <a:t>μ</a:t>
            </a:r>
            <a:r>
              <a:rPr dirty="0">
                <a:solidFill>
                  <a:srgbClr val="000000"/>
                </a:solidFill>
              </a:rPr>
              <a:t>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599" y="2073015"/>
            <a:ext cx="367347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946785" algn="l"/>
                <a:tab pos="1347470" algn="l"/>
                <a:tab pos="2534920" algn="l"/>
                <a:tab pos="2933065" algn="l"/>
              </a:tabLst>
            </a:pP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Regression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Linear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1054735" algn="l"/>
                <a:tab pos="1595755" algn="l"/>
                <a:tab pos="2891155" algn="l"/>
              </a:tabLst>
            </a:pPr>
            <a:r>
              <a:rPr sz="1800" spc="-5" dirty="0">
                <a:latin typeface="Times New Roman"/>
                <a:cs typeface="Times New Roman"/>
              </a:rPr>
              <a:t>διαλόγου	</a:t>
            </a:r>
            <a:r>
              <a:rPr sz="1800" dirty="0">
                <a:latin typeface="Times New Roman"/>
                <a:cs typeface="Times New Roman"/>
              </a:rPr>
              <a:t>που	</a:t>
            </a:r>
            <a:r>
              <a:rPr sz="1800" spc="-5" dirty="0">
                <a:latin typeface="Times New Roman"/>
                <a:cs typeface="Times New Roman"/>
              </a:rPr>
              <a:t>εμφανίζεται	</a:t>
            </a:r>
            <a:r>
              <a:rPr sz="1800" spc="-15" dirty="0">
                <a:latin typeface="Times New Roman"/>
                <a:cs typeface="Times New Roman"/>
              </a:rPr>
              <a:t>βάζουμε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761" y="2073015"/>
            <a:ext cx="169354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4"/>
              </a:spcBef>
              <a:tabLst>
                <a:tab pos="246379" algn="l"/>
                <a:tab pos="746125" algn="l"/>
              </a:tabLst>
            </a:pPr>
            <a:r>
              <a:rPr sz="1800" dirty="0">
                <a:latin typeface="Times New Roman"/>
                <a:cs typeface="Times New Roman"/>
              </a:rPr>
              <a:t>)	</a:t>
            </a: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dirty="0">
                <a:latin typeface="Times New Roman"/>
                <a:cs typeface="Times New Roman"/>
              </a:rPr>
              <a:t>ο	πα</a:t>
            </a:r>
            <a:r>
              <a:rPr sz="1800" spc="-10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άθυρο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  <a:tabLst>
                <a:tab pos="438784" algn="l"/>
              </a:tabLst>
            </a:pPr>
            <a:r>
              <a:rPr sz="1800" dirty="0">
                <a:latin typeface="Times New Roman"/>
                <a:cs typeface="Times New Roman"/>
              </a:rPr>
              <a:t>ως	</a:t>
            </a:r>
            <a:r>
              <a:rPr sz="1800" spc="-15" dirty="0">
                <a:solidFill>
                  <a:srgbClr val="4F6128"/>
                </a:solidFill>
                <a:latin typeface="Times New Roman"/>
                <a:cs typeface="Times New Roman"/>
              </a:rPr>
              <a:t>εξαρτημένη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327403"/>
            <a:ext cx="3128772" cy="19065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323" y="3553967"/>
            <a:ext cx="1732787" cy="13243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7599" y="2836356"/>
            <a:ext cx="6406515" cy="193230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spc="-5" dirty="0">
                <a:latin typeface="Times New Roman"/>
                <a:cs typeface="Times New Roman"/>
              </a:rPr>
              <a:t>μεταβλητή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τις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ημέρες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παράδοσης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ανεξάρτητη</a:t>
            </a:r>
            <a:r>
              <a:rPr sz="1800" spc="16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Times New Roman"/>
                <a:cs typeface="Times New Roman"/>
              </a:rPr>
              <a:t>απόσταση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8900"/>
              </a:lnSpc>
              <a:spcBef>
                <a:spcPts val="15"/>
              </a:spcBef>
            </a:pPr>
            <a:r>
              <a:rPr sz="1800" spc="-15" dirty="0">
                <a:latin typeface="Times New Roman"/>
                <a:cs typeface="Times New Roman"/>
              </a:rPr>
              <a:t>Στο </a:t>
            </a:r>
            <a:r>
              <a:rPr sz="1800" spc="-5" dirty="0">
                <a:latin typeface="Times New Roman"/>
                <a:cs typeface="Times New Roman"/>
              </a:rPr>
              <a:t>παράθυρο που εμφανίζεται </a:t>
            </a:r>
            <a:r>
              <a:rPr sz="1800" dirty="0">
                <a:latin typeface="Times New Roman"/>
                <a:cs typeface="Times New Roman"/>
              </a:rPr>
              <a:t>πατώντας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10" dirty="0">
                <a:latin typeface="Times New Roman"/>
                <a:cs typeface="Times New Roman"/>
              </a:rPr>
              <a:t>πλήκτρο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Save </a:t>
            </a:r>
            <a:r>
              <a:rPr sz="1800" spc="-5" dirty="0">
                <a:latin typeface="Times New Roman"/>
                <a:cs typeface="Times New Roman"/>
              </a:rPr>
              <a:t>στο </a:t>
            </a:r>
            <a:r>
              <a:rPr sz="1800" spc="-15" dirty="0">
                <a:latin typeface="Times New Roman"/>
                <a:cs typeface="Times New Roman"/>
              </a:rPr>
              <a:t>κουτί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Residuals </a:t>
            </a:r>
            <a:r>
              <a:rPr sz="1800" spc="-5" dirty="0">
                <a:latin typeface="Times New Roman"/>
                <a:cs typeface="Times New Roman"/>
              </a:rPr>
              <a:t>τσεκάρουμε τις επιλογές 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Standardized </a:t>
            </a:r>
            <a:r>
              <a:rPr sz="1800" spc="-5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Studentized</a:t>
            </a:r>
            <a:r>
              <a:rPr sz="1800" spc="-5" dirty="0">
                <a:latin typeface="Times New Roman"/>
                <a:cs typeface="Times New Roman"/>
              </a:rPr>
              <a:t>, και </a:t>
            </a:r>
            <a:r>
              <a:rPr sz="1800" dirty="0">
                <a:latin typeface="Times New Roman"/>
                <a:cs typeface="Times New Roman"/>
              </a:rPr>
              <a:t> εκτελούμε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1964435"/>
            <a:ext cx="2737104" cy="1967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365" y="3941291"/>
            <a:ext cx="8882380" cy="1132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4500"/>
              </a:lnSpc>
              <a:spcBef>
                <a:spcPts val="95"/>
              </a:spcBef>
            </a:pPr>
            <a:r>
              <a:rPr sz="1800" spc="-5" dirty="0">
                <a:latin typeface="Times New Roman"/>
                <a:cs typeface="Times New Roman"/>
              </a:rPr>
              <a:t>Επιλέγοντας 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outliers</a:t>
            </a:r>
            <a:r>
              <a:rPr sz="1800" spc="-5" dirty="0">
                <a:latin typeface="Times New Roman"/>
                <a:cs typeface="Times New Roman"/>
              </a:rPr>
              <a:t>”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το παράθυρο διαλόγου </a:t>
            </a:r>
            <a:r>
              <a:rPr sz="1800" dirty="0">
                <a:latin typeface="Times New Roman"/>
                <a:cs typeface="Times New Roman"/>
              </a:rPr>
              <a:t>που </a:t>
            </a:r>
            <a:r>
              <a:rPr sz="1800" spc="-5" dirty="0">
                <a:latin typeface="Times New Roman"/>
                <a:cs typeface="Times New Roman"/>
              </a:rPr>
              <a:t>εμφανίζεται </a:t>
            </a:r>
            <a:r>
              <a:rPr sz="1800" dirty="0">
                <a:latin typeface="Times New Roman"/>
                <a:cs typeface="Times New Roman"/>
              </a:rPr>
              <a:t>πατώντας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Statistics </a:t>
            </a:r>
            <a:r>
              <a:rPr sz="1800" spc="-1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 επιλέγοντας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800" i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800" i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800" i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tests</a:t>
            </a:r>
            <a:r>
              <a:rPr sz="1800" spc="-5" dirty="0">
                <a:latin typeface="Times New Roman"/>
                <a:cs typeface="Times New Roman"/>
              </a:rPr>
              <a:t>”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παράθυρο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πατώντας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1952244"/>
            <a:ext cx="2810256" cy="2004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7916" y="1840992"/>
            <a:ext cx="1888235" cy="20772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739" y="856360"/>
            <a:ext cx="8988425" cy="10090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120014" marR="5080">
              <a:lnSpc>
                <a:spcPts val="2700"/>
              </a:lnSpc>
            </a:pP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εκτελούμε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800" b="1" spc="16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ελέγξουμε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κατάλοιπα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ακολουθούν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 </a:t>
            </a:r>
            <a:r>
              <a:rPr sz="1800" spc="-5" dirty="0">
                <a:latin typeface="Times New Roman"/>
                <a:cs typeface="Times New Roman"/>
              </a:rPr>
              <a:t>κανονική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κατανομή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υπάρχουν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ακραίες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τιμές.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875782" y="1243329"/>
            <a:ext cx="9207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686435" algn="l"/>
              </a:tabLst>
            </a:pPr>
            <a:r>
              <a:rPr sz="1800" spc="-5" dirty="0">
                <a:latin typeface="Times New Roman"/>
                <a:cs typeface="Times New Roman"/>
              </a:rPr>
              <a:t>Απ</a:t>
            </a:r>
            <a:r>
              <a:rPr sz="1800" dirty="0">
                <a:latin typeface="Times New Roman"/>
                <a:cs typeface="Times New Roman"/>
              </a:rPr>
              <a:t>ό	</a:t>
            </a:r>
            <a:r>
              <a:rPr sz="1800" spc="-5" dirty="0">
                <a:latin typeface="Times New Roman"/>
                <a:cs typeface="Times New Roman"/>
              </a:rPr>
              <a:t>το  </a:t>
            </a:r>
            <a:r>
              <a:rPr sz="1800" dirty="0">
                <a:latin typeface="Times New Roman"/>
                <a:cs typeface="Times New Roman"/>
              </a:rPr>
              <a:t>ανά</a:t>
            </a:r>
            <a:r>
              <a:rPr sz="1800" spc="-35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υσ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2752" y="1243329"/>
            <a:ext cx="1927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38900"/>
              </a:lnSpc>
              <a:spcBef>
                <a:spcPts val="100"/>
              </a:spcBef>
              <a:tabLst>
                <a:tab pos="1583690" algn="l"/>
                <a:tab pos="1612900" algn="l"/>
              </a:tabLst>
            </a:pP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οτελέσμα</a:t>
            </a:r>
            <a:r>
              <a:rPr sz="1800" spc="-1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	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  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ατηρού</a:t>
            </a:r>
            <a:r>
              <a:rPr sz="1800" spc="-1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782" y="2111705"/>
            <a:ext cx="1179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θηκόγραμμα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8971" y="2111705"/>
            <a:ext cx="1691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6265" algn="l"/>
              </a:tabLst>
            </a:pPr>
            <a:r>
              <a:rPr sz="1800" spc="-20" dirty="0">
                <a:latin typeface="Times New Roman"/>
                <a:cs typeface="Times New Roman"/>
              </a:rPr>
              <a:t>τ</a:t>
            </a:r>
            <a:r>
              <a:rPr sz="1800" spc="-5" dirty="0">
                <a:latin typeface="Times New Roman"/>
                <a:cs typeface="Times New Roman"/>
              </a:rPr>
              <a:t>ω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Stud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n</a:t>
            </a:r>
            <a:r>
              <a:rPr sz="1800" spc="-10" dirty="0">
                <a:solidFill>
                  <a:srgbClr val="205868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z</a:t>
            </a:r>
            <a:r>
              <a:rPr sz="1800" spc="-10" dirty="0">
                <a:solidFill>
                  <a:srgbClr val="205868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5782" y="2493391"/>
            <a:ext cx="1442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6490" algn="l"/>
              </a:tabLst>
            </a:pP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residu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205868"/>
                </a:solidFill>
                <a:latin typeface="Times New Roman"/>
                <a:cs typeface="Times New Roman"/>
              </a:rPr>
              <a:t>ls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Times New Roman"/>
                <a:cs typeface="Times New Roman"/>
              </a:rPr>
              <a:t>μία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5782" y="2386711"/>
            <a:ext cx="30822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5770">
              <a:lnSpc>
                <a:spcPct val="138900"/>
              </a:lnSpc>
              <a:spcBef>
                <a:spcPts val="100"/>
              </a:spcBef>
              <a:tabLst>
                <a:tab pos="1669414" algn="l"/>
                <a:tab pos="2358390" algn="l"/>
                <a:tab pos="2422525" algn="l"/>
              </a:tabLst>
            </a:pP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ι</a:t>
            </a:r>
            <a:r>
              <a:rPr sz="1800" spc="-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ή		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out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e</a:t>
            </a:r>
            <a:r>
              <a:rPr sz="1800" spc="-70" dirty="0">
                <a:solidFill>
                  <a:srgbClr val="205868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,  </a:t>
            </a:r>
            <a:r>
              <a:rPr sz="1800" spc="-5" dirty="0">
                <a:latin typeface="Times New Roman"/>
                <a:cs typeface="Times New Roman"/>
              </a:rPr>
              <a:t>συγκεκ</a:t>
            </a:r>
            <a:r>
              <a:rPr sz="1800" spc="5" dirty="0">
                <a:latin typeface="Times New Roman"/>
                <a:cs typeface="Times New Roman"/>
              </a:rPr>
              <a:t>ρ</a:t>
            </a:r>
            <a:r>
              <a:rPr sz="1800" spc="-5" dirty="0">
                <a:latin typeface="Times New Roman"/>
                <a:cs typeface="Times New Roman"/>
              </a:rPr>
              <a:t>ι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ένα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b="1" spc="-5" dirty="0">
                <a:latin typeface="Times New Roman"/>
                <a:cs typeface="Times New Roman"/>
              </a:rPr>
              <a:t>έβδομη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5782" y="3148045"/>
            <a:ext cx="308165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spc="-5" dirty="0">
                <a:latin typeface="Times New Roman"/>
                <a:cs typeface="Times New Roman"/>
              </a:rPr>
              <a:t>παρατήρηση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οποία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πρέπει </a:t>
            </a:r>
            <a:r>
              <a:rPr sz="1800" spc="-15" dirty="0">
                <a:latin typeface="Times New Roman"/>
                <a:cs typeface="Times New Roman"/>
              </a:rPr>
              <a:t>να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Times New Roman"/>
                <a:cs typeface="Times New Roman"/>
              </a:rPr>
              <a:t>απομακρύνουμε.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258824"/>
            <a:ext cx="5629656" cy="33116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739" y="902334"/>
            <a:ext cx="464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029327" y="1299413"/>
            <a:ext cx="3679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2210435" algn="l"/>
                <a:tab pos="2513330" algn="l"/>
                <a:tab pos="3223895" algn="l"/>
              </a:tabLst>
            </a:pPr>
            <a:r>
              <a:rPr sz="1800" dirty="0">
                <a:latin typeface="Times New Roman"/>
                <a:cs typeface="Times New Roman"/>
              </a:rPr>
              <a:t>έ</a:t>
            </a:r>
            <a:r>
              <a:rPr sz="1800" spc="-10" dirty="0">
                <a:latin typeface="Times New Roman"/>
                <a:cs typeface="Times New Roman"/>
              </a:rPr>
              <a:t>β</a:t>
            </a:r>
            <a:r>
              <a:rPr sz="1800" spc="-5" dirty="0">
                <a:latin typeface="Times New Roman"/>
                <a:cs typeface="Times New Roman"/>
              </a:rPr>
              <a:t>δομ</a:t>
            </a:r>
            <a:r>
              <a:rPr sz="1800" dirty="0">
                <a:latin typeface="Times New Roman"/>
                <a:cs typeface="Times New Roman"/>
              </a:rPr>
              <a:t>η	</a:t>
            </a:r>
            <a:r>
              <a:rPr sz="1800" spc="-1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-10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ατ</a:t>
            </a:r>
            <a:r>
              <a:rPr sz="1800" spc="-10" dirty="0">
                <a:latin typeface="Times New Roman"/>
                <a:cs typeface="Times New Roman"/>
              </a:rPr>
              <a:t>ή</a:t>
            </a:r>
            <a:r>
              <a:rPr sz="1800" dirty="0">
                <a:latin typeface="Times New Roman"/>
                <a:cs typeface="Times New Roman"/>
              </a:rPr>
              <a:t>ρ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η	η	οπο</a:t>
            </a:r>
            <a:r>
              <a:rPr sz="1800" spc="-10" dirty="0">
                <a:latin typeface="Times New Roman"/>
                <a:cs typeface="Times New Roman"/>
              </a:rPr>
              <a:t>ί</a:t>
            </a:r>
            <a:r>
              <a:rPr sz="1800" dirty="0">
                <a:latin typeface="Times New Roman"/>
                <a:cs typeface="Times New Roman"/>
              </a:rPr>
              <a:t>α	ε</a:t>
            </a:r>
            <a:r>
              <a:rPr sz="1800" spc="-10" dirty="0">
                <a:latin typeface="Times New Roman"/>
                <a:cs typeface="Times New Roman"/>
              </a:rPr>
              <a:t>ί</a:t>
            </a:r>
            <a:r>
              <a:rPr sz="1800" spc="-5" dirty="0">
                <a:latin typeface="Times New Roman"/>
                <a:cs typeface="Times New Roman"/>
              </a:rPr>
              <a:t>ναι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2104644"/>
            <a:ext cx="3025140" cy="1141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3215" y="1660729"/>
            <a:ext cx="8707120" cy="30168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latin typeface="Times New Roman"/>
                <a:cs typeface="Times New Roman"/>
              </a:rPr>
              <a:t>απομακρυσμένη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(outlier)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5" dirty="0">
                <a:latin typeface="Times New Roman"/>
                <a:cs typeface="Times New Roman"/>
              </a:rPr>
              <a:t> το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μενού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επιλέγω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data </a:t>
            </a:r>
            <a:r>
              <a:rPr sz="1800" spc="-5" dirty="0">
                <a:latin typeface="Times New Roman"/>
                <a:cs typeface="Times New Roman"/>
              </a:rPr>
              <a:t>και στην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select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 cases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184525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θυρίδα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επιλέγω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if</a:t>
            </a:r>
            <a:r>
              <a:rPr sz="1800" i="1" spc="29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condition</a:t>
            </a:r>
            <a:r>
              <a:rPr sz="1800" i="1" spc="28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5F497A"/>
                </a:solidFill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  <a:p>
            <a:pPr marL="3184525" marR="5080">
              <a:lnSpc>
                <a:spcPct val="125000"/>
              </a:lnSpc>
              <a:spcBef>
                <a:spcPts val="5"/>
              </a:spcBef>
            </a:pP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satisfied</a:t>
            </a:r>
            <a:r>
              <a:rPr sz="1800" i="1" spc="2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..»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dirty="0">
                <a:latin typeface="Times New Roman"/>
                <a:cs typeface="Times New Roman"/>
              </a:rPr>
              <a:t> πατάω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κλικ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if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νέα</a:t>
            </a:r>
            <a:r>
              <a:rPr sz="1800" dirty="0">
                <a:latin typeface="Times New Roman"/>
                <a:cs typeface="Times New Roman"/>
              </a:rPr>
              <a:t> θυρίδα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 </a:t>
            </a:r>
            <a:r>
              <a:rPr sz="1800" spc="-5" dirty="0">
                <a:latin typeface="Times New Roman"/>
                <a:cs typeface="Times New Roman"/>
              </a:rPr>
              <a:t>εμφανίζεται </a:t>
            </a:r>
            <a:r>
              <a:rPr sz="1800" spc="-20" dirty="0">
                <a:latin typeface="Times New Roman"/>
                <a:cs typeface="Times New Roman"/>
              </a:rPr>
              <a:t>βάζω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προϋπόθεση</a:t>
            </a:r>
            <a:r>
              <a:rPr sz="1800" dirty="0">
                <a:latin typeface="Times New Roman"/>
                <a:cs typeface="Times New Roman"/>
              </a:rPr>
              <a:t> (να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μην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λάβω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δείγμα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παρατήρηση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7)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not</a:t>
            </a:r>
            <a:r>
              <a:rPr sz="1800" i="1" spc="17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(a_a=7)</a:t>
            </a:r>
            <a:r>
              <a:rPr sz="1800" i="1" spc="17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πατάω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αρχικά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το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continue</a:t>
            </a:r>
            <a:r>
              <a:rPr sz="1800" b="1" spc="24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Ok</a:t>
            </a:r>
            <a:endParaRPr sz="1800">
              <a:latin typeface="Times New Roman"/>
              <a:cs typeface="Times New Roman"/>
            </a:endParaRPr>
          </a:p>
          <a:p>
            <a:pPr marL="3184525">
              <a:lnSpc>
                <a:spcPct val="100000"/>
              </a:lnSpc>
              <a:spcBef>
                <a:spcPts val="540"/>
              </a:spcBef>
              <a:tabLst>
                <a:tab pos="3903979" algn="l"/>
                <a:tab pos="5012055" algn="l"/>
                <a:tab pos="5431155" algn="l"/>
                <a:tab pos="6179820" algn="l"/>
                <a:tab pos="6707505" algn="l"/>
                <a:tab pos="7374890" algn="l"/>
                <a:tab pos="8571230" algn="l"/>
              </a:tabLst>
            </a:pPr>
            <a:r>
              <a:rPr sz="1800" spc="-5" dirty="0">
                <a:latin typeface="Times New Roman"/>
                <a:cs typeface="Times New Roman"/>
              </a:rPr>
              <a:t>Όπω</a:t>
            </a:r>
            <a:r>
              <a:rPr sz="1800" dirty="0">
                <a:latin typeface="Times New Roman"/>
                <a:cs typeface="Times New Roman"/>
              </a:rPr>
              <a:t>ς	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πορού</a:t>
            </a:r>
            <a:r>
              <a:rPr sz="1800" spc="-1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15" dirty="0">
                <a:latin typeface="Times New Roman"/>
                <a:cs typeface="Times New Roman"/>
              </a:rPr>
              <a:t>ν</a:t>
            </a:r>
            <a:r>
              <a:rPr sz="1800" dirty="0">
                <a:latin typeface="Times New Roman"/>
                <a:cs typeface="Times New Roman"/>
              </a:rPr>
              <a:t>α	</a:t>
            </a:r>
            <a:r>
              <a:rPr sz="1800" spc="-5" dirty="0">
                <a:latin typeface="Times New Roman"/>
                <a:cs typeface="Times New Roman"/>
              </a:rPr>
              <a:t>δού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dirty="0">
                <a:latin typeface="Times New Roman"/>
                <a:cs typeface="Times New Roman"/>
              </a:rPr>
              <a:t>ο	</a:t>
            </a:r>
            <a:r>
              <a:rPr sz="1800" spc="-5" dirty="0">
                <a:latin typeface="Times New Roman"/>
                <a:cs typeface="Times New Roman"/>
              </a:rPr>
              <a:t>φύλ</a:t>
            </a:r>
            <a:r>
              <a:rPr sz="1800" dirty="0">
                <a:latin typeface="Times New Roman"/>
                <a:cs typeface="Times New Roman"/>
              </a:rPr>
              <a:t>ο	</a:t>
            </a:r>
            <a:r>
              <a:rPr sz="1800" spc="-5" dirty="0">
                <a:latin typeface="Times New Roman"/>
                <a:cs typeface="Times New Roman"/>
              </a:rPr>
              <a:t>δ</a:t>
            </a:r>
            <a:r>
              <a:rPr sz="1800" spc="-15" dirty="0">
                <a:latin typeface="Times New Roman"/>
                <a:cs typeface="Times New Roman"/>
              </a:rPr>
              <a:t>ε</a:t>
            </a:r>
            <a:r>
              <a:rPr sz="1800" spc="-10" dirty="0">
                <a:latin typeface="Times New Roman"/>
                <a:cs typeface="Times New Roman"/>
              </a:rPr>
              <a:t>δ</a:t>
            </a: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ένων	η</a:t>
            </a:r>
            <a:endParaRPr sz="1800">
              <a:latin typeface="Times New Roman"/>
              <a:cs typeface="Times New Roman"/>
            </a:endParaRPr>
          </a:p>
          <a:p>
            <a:pPr marL="3184525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Times New Roman"/>
                <a:cs typeface="Times New Roman"/>
              </a:rPr>
              <a:t>παρατήρηση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δεν λαμβάνεται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πλέον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3363467"/>
            <a:ext cx="2714244" cy="12771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4818886"/>
            <a:ext cx="6446520" cy="2575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779740"/>
            <a:ext cx="4791710" cy="81978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970"/>
              </a:spcBef>
              <a:tabLst>
                <a:tab pos="645795" algn="l"/>
                <a:tab pos="1053465" algn="l"/>
                <a:tab pos="2646045" algn="l"/>
                <a:tab pos="4464050" algn="l"/>
              </a:tabLst>
            </a:pPr>
            <a:r>
              <a:rPr sz="1800" spc="-60" dirty="0">
                <a:latin typeface="Times New Roman"/>
                <a:cs typeface="Times New Roman"/>
              </a:rPr>
              <a:t>Γ</a:t>
            </a:r>
            <a:r>
              <a:rPr sz="1800" spc="-5" dirty="0">
                <a:latin typeface="Times New Roman"/>
                <a:cs typeface="Times New Roman"/>
              </a:rPr>
              <a:t>ι</a:t>
            </a:r>
            <a:r>
              <a:rPr sz="1800" dirty="0">
                <a:latin typeface="Times New Roman"/>
                <a:cs typeface="Times New Roman"/>
              </a:rPr>
              <a:t>α	να	απομ</a:t>
            </a:r>
            <a:r>
              <a:rPr sz="1800" spc="-15" dirty="0">
                <a:latin typeface="Times New Roman"/>
                <a:cs typeface="Times New Roman"/>
              </a:rPr>
              <a:t>ο</a:t>
            </a:r>
            <a:r>
              <a:rPr sz="1800" spc="-5" dirty="0">
                <a:latin typeface="Times New Roman"/>
                <a:cs typeface="Times New Roman"/>
              </a:rPr>
              <a:t>νώσου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(απο</a:t>
            </a:r>
            <a:r>
              <a:rPr sz="1800" spc="-1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ρύνο</a:t>
            </a:r>
            <a:r>
              <a:rPr sz="1800" spc="-10" dirty="0">
                <a:latin typeface="Times New Roman"/>
                <a:cs typeface="Times New Roman"/>
              </a:rPr>
              <a:t>υ</a:t>
            </a:r>
            <a:r>
              <a:rPr sz="1800" spc="-2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ε)	τ</a:t>
            </a:r>
            <a:r>
              <a:rPr sz="1800" spc="-15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2334"/>
            <a:ext cx="8886190" cy="408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123189" marR="6350" algn="just">
              <a:lnSpc>
                <a:spcPct val="150000"/>
              </a:lnSpc>
              <a:spcBef>
                <a:spcPts val="600"/>
              </a:spcBef>
            </a:pPr>
            <a:r>
              <a:rPr sz="1800" dirty="0">
                <a:latin typeface="Times New Roman"/>
                <a:cs typeface="Times New Roman"/>
              </a:rPr>
              <a:t>Εφόσον </a:t>
            </a:r>
            <a:r>
              <a:rPr sz="1800" i="1" spc="-5" dirty="0">
                <a:latin typeface="Times New Roman"/>
                <a:cs typeface="Times New Roman"/>
              </a:rPr>
              <a:t>απομακρύναμε </a:t>
            </a:r>
            <a:r>
              <a:rPr sz="1800" spc="-5" dirty="0">
                <a:latin typeface="Times New Roman"/>
                <a:cs typeface="Times New Roman"/>
              </a:rPr>
              <a:t>την απομακρυσμένη τιμή (outlier) εκτελούμε </a:t>
            </a:r>
            <a:r>
              <a:rPr sz="1800" spc="-25" dirty="0">
                <a:latin typeface="Times New Roman"/>
                <a:cs typeface="Times New Roman"/>
              </a:rPr>
              <a:t>ξανά </a:t>
            </a:r>
            <a:r>
              <a:rPr sz="1800" spc="-5" dirty="0">
                <a:latin typeface="Times New Roman"/>
                <a:cs typeface="Times New Roman"/>
              </a:rPr>
              <a:t>την </a:t>
            </a:r>
            <a:r>
              <a:rPr sz="1800" spc="-10" dirty="0">
                <a:latin typeface="Times New Roman"/>
                <a:cs typeface="Times New Roman"/>
              </a:rPr>
              <a:t>παλινδρόμηση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(από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10" dirty="0">
                <a:latin typeface="Times New Roman"/>
                <a:cs typeface="Times New Roman"/>
              </a:rPr>
              <a:t>κεντρικό </a:t>
            </a:r>
            <a:r>
              <a:rPr sz="1800" spc="-5" dirty="0">
                <a:latin typeface="Times New Roman"/>
                <a:cs typeface="Times New Roman"/>
              </a:rPr>
              <a:t>μενού επιλέγουμε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Regression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Linear </a:t>
            </a:r>
            <a:r>
              <a:rPr sz="1800" dirty="0">
                <a:latin typeface="Times New Roman"/>
                <a:cs typeface="Times New Roman"/>
              </a:rPr>
              <a:t>) </a:t>
            </a:r>
            <a:r>
              <a:rPr sz="1800" spc="-5" dirty="0">
                <a:latin typeface="Times New Roman"/>
                <a:cs typeface="Times New Roman"/>
              </a:rPr>
              <a:t>αφήνοντας </a:t>
            </a:r>
            <a:r>
              <a:rPr sz="1800" dirty="0">
                <a:latin typeface="Times New Roman"/>
                <a:cs typeface="Times New Roman"/>
              </a:rPr>
              <a:t>όλες </a:t>
            </a:r>
            <a:r>
              <a:rPr sz="1800" spc="-5" dirty="0">
                <a:latin typeface="Times New Roman"/>
                <a:cs typeface="Times New Roman"/>
              </a:rPr>
              <a:t>τις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ρυθμίσεις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κάναμε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προηγούμενο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βήμα</a:t>
            </a:r>
            <a:r>
              <a:rPr sz="1800" dirty="0">
                <a:latin typeface="Times New Roman"/>
                <a:cs typeface="Times New Roman"/>
              </a:rPr>
              <a:t> πατώντας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ΟΚ</a:t>
            </a:r>
            <a:endParaRPr sz="1800">
              <a:latin typeface="Times New Roman"/>
              <a:cs typeface="Times New Roman"/>
            </a:endParaRPr>
          </a:p>
          <a:p>
            <a:pPr marL="123189" marR="6985" algn="just">
              <a:lnSpc>
                <a:spcPct val="150000"/>
              </a:lnSpc>
            </a:pPr>
            <a:r>
              <a:rPr sz="1800" spc="-5" dirty="0">
                <a:latin typeface="Times New Roman"/>
                <a:cs typeface="Times New Roman"/>
              </a:rPr>
              <a:t>Όπως εμφανίζεται στο φύλο δεδομένων παρατηρούμε </a:t>
            </a:r>
            <a:r>
              <a:rPr sz="1800" dirty="0">
                <a:latin typeface="Times New Roman"/>
                <a:cs typeface="Times New Roman"/>
              </a:rPr>
              <a:t>ότι </a:t>
            </a:r>
            <a:r>
              <a:rPr sz="1800" spc="-5" dirty="0">
                <a:latin typeface="Times New Roman"/>
                <a:cs typeface="Times New Roman"/>
              </a:rPr>
              <a:t>υπολόγισε </a:t>
            </a:r>
            <a:r>
              <a:rPr sz="1800" spc="-20" dirty="0">
                <a:latin typeface="Times New Roman"/>
                <a:cs typeface="Times New Roman"/>
              </a:rPr>
              <a:t>ξανά </a:t>
            </a:r>
            <a:r>
              <a:rPr sz="1800" spc="-5" dirty="0">
                <a:latin typeface="Times New Roman"/>
                <a:cs typeface="Times New Roman"/>
              </a:rPr>
              <a:t>τα κατάλοιπα </a:t>
            </a:r>
            <a:r>
              <a:rPr sz="1800" spc="-15" dirty="0">
                <a:latin typeface="Times New Roman"/>
                <a:cs typeface="Times New Roman"/>
              </a:rPr>
              <a:t>χωρίς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λάβει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</a:t>
            </a:r>
            <a:r>
              <a:rPr sz="1800" dirty="0">
                <a:latin typeface="Times New Roman"/>
                <a:cs typeface="Times New Roman"/>
              </a:rPr>
              <a:t> έβδομη</a:t>
            </a:r>
            <a:r>
              <a:rPr sz="1800" spc="-5" dirty="0">
                <a:latin typeface="Times New Roman"/>
                <a:cs typeface="Times New Roman"/>
              </a:rPr>
              <a:t> παρατήρηση.</a:t>
            </a:r>
            <a:endParaRPr sz="1800">
              <a:latin typeface="Times New Roman"/>
              <a:cs typeface="Times New Roman"/>
            </a:endParaRPr>
          </a:p>
          <a:p>
            <a:pPr marL="123189" marR="5080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Επομένως </a:t>
            </a:r>
            <a:r>
              <a:rPr sz="1800" spc="-5" dirty="0">
                <a:latin typeface="Times New Roman"/>
                <a:cs typeface="Times New Roman"/>
              </a:rPr>
              <a:t>για να </a:t>
            </a:r>
            <a:r>
              <a:rPr sz="1800" spc="-10" dirty="0">
                <a:latin typeface="Times New Roman"/>
                <a:cs typeface="Times New Roman"/>
              </a:rPr>
              <a:t>ελέγξουμε </a:t>
            </a:r>
            <a:r>
              <a:rPr sz="1800" dirty="0">
                <a:latin typeface="Times New Roman"/>
                <a:cs typeface="Times New Roman"/>
              </a:rPr>
              <a:t>αν αυτά </a:t>
            </a:r>
            <a:r>
              <a:rPr sz="1800" spc="-10" dirty="0">
                <a:latin typeface="Times New Roman"/>
                <a:cs typeface="Times New Roman"/>
              </a:rPr>
              <a:t>κατανέμονται κανονικά ελέγχουμε </a:t>
            </a:r>
            <a:r>
              <a:rPr sz="1800" dirty="0">
                <a:latin typeface="Times New Roman"/>
                <a:cs typeface="Times New Roman"/>
              </a:rPr>
              <a:t>πρώτα αν </a:t>
            </a:r>
            <a:r>
              <a:rPr sz="1800" spc="-10" dirty="0">
                <a:latin typeface="Times New Roman"/>
                <a:cs typeface="Times New Roman"/>
              </a:rPr>
              <a:t>υπάρχουν </a:t>
            </a:r>
            <a:r>
              <a:rPr sz="1800" spc="-5" dirty="0">
                <a:latin typeface="Times New Roman"/>
                <a:cs typeface="Times New Roman"/>
              </a:rPr>
              <a:t> απομακρυσμένες τιμές,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το μενού επιλέγουμε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Analyse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Descriptive Statistics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Explore 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επιλέγοντας </a:t>
            </a:r>
            <a:r>
              <a:rPr sz="1800" spc="-5" dirty="0">
                <a:latin typeface="Times New Roman"/>
                <a:cs typeface="Times New Roman"/>
              </a:rPr>
              <a:t>αυτή την φορά SRE_2 </a:t>
            </a:r>
            <a:r>
              <a:rPr sz="1800" dirty="0">
                <a:latin typeface="Times New Roman"/>
                <a:cs typeface="Times New Roman"/>
              </a:rPr>
              <a:t>(studentized residuals_2) </a:t>
            </a:r>
            <a:r>
              <a:rPr sz="1800" spc="-10" dirty="0">
                <a:latin typeface="Times New Roman"/>
                <a:cs typeface="Times New Roman"/>
              </a:rPr>
              <a:t>στην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Dependent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List </a:t>
            </a:r>
            <a:r>
              <a:rPr sz="1800" spc="-5" dirty="0">
                <a:latin typeface="Times New Roman"/>
                <a:cs typeface="Times New Roman"/>
              </a:rPr>
              <a:t>κρατώντας </a:t>
            </a:r>
            <a:r>
              <a:rPr sz="1800" dirty="0">
                <a:latin typeface="Times New Roman"/>
                <a:cs typeface="Times New Roman"/>
              </a:rPr>
              <a:t> όλες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ρυθμίσεις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προηγούμενου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βήματος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235953" y="1476502"/>
            <a:ext cx="272415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αποτελέσματα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ανάλυσης</a:t>
            </a:r>
            <a:r>
              <a:rPr sz="1800" spc="-5" dirty="0">
                <a:latin typeface="Times New Roman"/>
                <a:cs typeface="Times New Roman"/>
              </a:rPr>
              <a:t> 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θηκόγραμμα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05868"/>
                </a:solidFill>
                <a:latin typeface="Times New Roman"/>
                <a:cs typeface="Times New Roman"/>
              </a:rPr>
              <a:t>Studentized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2619883"/>
            <a:ext cx="132270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residuals</a:t>
            </a:r>
            <a:r>
              <a:rPr sz="1800" spc="44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μία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συγκεκριμένα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παρατήρηση,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3091" y="2619883"/>
            <a:ext cx="12484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38900"/>
              </a:lnSpc>
              <a:spcBef>
                <a:spcPts val="100"/>
              </a:spcBef>
              <a:tabLst>
                <a:tab pos="586740" algn="l"/>
                <a:tab pos="701040" algn="l"/>
              </a:tabLst>
            </a:pP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ι</a:t>
            </a:r>
            <a:r>
              <a:rPr sz="1800" spc="-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ή	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out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i</a:t>
            </a:r>
            <a:r>
              <a:rPr sz="1800" spc="5" dirty="0">
                <a:solidFill>
                  <a:srgbClr val="205868"/>
                </a:solidFill>
                <a:latin typeface="Times New Roman"/>
                <a:cs typeface="Times New Roman"/>
              </a:rPr>
              <a:t>e</a:t>
            </a:r>
            <a:r>
              <a:rPr sz="1800" spc="-70" dirty="0">
                <a:solidFill>
                  <a:srgbClr val="205868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,  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	</a:t>
            </a:r>
            <a:r>
              <a:rPr sz="1800" b="1" dirty="0">
                <a:latin typeface="Times New Roman"/>
                <a:cs typeface="Times New Roman"/>
              </a:rPr>
              <a:t>τρίτη</a:t>
            </a:r>
            <a:endParaRPr sz="18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40"/>
              </a:spcBef>
              <a:tabLst>
                <a:tab pos="707390" algn="l"/>
              </a:tabLst>
            </a:pPr>
            <a:r>
              <a:rPr sz="1800" spc="-5" dirty="0">
                <a:latin typeface="Times New Roman"/>
                <a:cs typeface="Times New Roman"/>
              </a:rPr>
              <a:t>την	οποία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5953" y="3869842"/>
            <a:ext cx="250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πρέπει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απομακρύνουμε.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353311"/>
            <a:ext cx="5774436" cy="33131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902334"/>
            <a:ext cx="464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867" y="850369"/>
            <a:ext cx="8662670" cy="40995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21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ανάλυση</a:t>
            </a:r>
            <a:r>
              <a:rPr sz="1800" b="1" spc="7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παλινδρόμησης</a:t>
            </a:r>
            <a:r>
              <a:rPr sz="1800" b="1" spc="7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κλάδος</a:t>
            </a:r>
            <a:r>
              <a:rPr sz="1800" spc="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Στατιστικής</a:t>
            </a:r>
            <a:r>
              <a:rPr sz="1800" spc="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εξετάζει</a:t>
            </a:r>
            <a:r>
              <a:rPr sz="1800" b="1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σχέση</a:t>
            </a:r>
            <a:r>
              <a:rPr sz="1800" spc="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endParaRPr sz="1800">
              <a:latin typeface="Times New Roman"/>
              <a:cs typeface="Times New Roman"/>
            </a:endParaRPr>
          </a:p>
          <a:p>
            <a:pPr marL="38100" marR="33655" algn="just">
              <a:lnSpc>
                <a:spcPts val="3600"/>
              </a:lnSpc>
              <a:spcBef>
                <a:spcPts val="360"/>
              </a:spcBef>
            </a:pP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δύο οι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περισσότερων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 με στόχο την </a:t>
            </a:r>
            <a:r>
              <a:rPr sz="20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πρόβλεψη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τιμή μιας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μίας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πολλών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άλλων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γνωστών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μεταβλητών.</a:t>
            </a:r>
            <a:endParaRPr sz="180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5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1800" spc="6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5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δέχεται</a:t>
            </a:r>
            <a:r>
              <a:rPr sz="1800" spc="5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επίδραση</a:t>
            </a:r>
            <a:r>
              <a:rPr sz="1800" spc="5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5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b="1" spc="6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ονομάζεται</a:t>
            </a:r>
            <a:r>
              <a:rPr sz="1800" spc="5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εξαρτημένη</a:t>
            </a:r>
            <a:r>
              <a:rPr sz="1800" spc="59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endParaRPr sz="1800">
              <a:latin typeface="Times New Roman"/>
              <a:cs typeface="Times New Roman"/>
            </a:endParaRPr>
          </a:p>
          <a:p>
            <a:pPr marL="38100" marR="32384" algn="just">
              <a:lnSpc>
                <a:spcPct val="1667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Response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variable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b="1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ονομάζεται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ανεξάρτητη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ερμηνευτική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Predictor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38100" marR="31750" algn="just">
              <a:lnSpc>
                <a:spcPct val="166700"/>
              </a:lnSpc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σκοπός της μεθόδου είναι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προσαρμοστούν τα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δεδομένα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σε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ένα 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υποθετικό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προβλεπτικό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μοντέλο 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ανάμεσα στις μεταβλητές.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γραφική απεικόνιση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 τιμών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(X</a:t>
            </a:r>
            <a:r>
              <a:rPr sz="1800" spc="-7" baseline="-20833" dirty="0">
                <a:solidFill>
                  <a:srgbClr val="401F00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,Y</a:t>
            </a:r>
            <a:r>
              <a:rPr sz="1800" spc="-7" baseline="-20833" dirty="0">
                <a:solidFill>
                  <a:srgbClr val="401F00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καλείται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διάγραμμα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διασποράς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Scatter</a:t>
            </a:r>
            <a:r>
              <a:rPr sz="1600" i="1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plot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992115" y="1175765"/>
            <a:ext cx="367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1855" algn="l"/>
                <a:tab pos="2210435" algn="l"/>
                <a:tab pos="2513965" algn="l"/>
                <a:tab pos="3223895" algn="l"/>
              </a:tabLst>
            </a:pPr>
            <a:r>
              <a:rPr sz="1800" dirty="0">
                <a:latin typeface="Times New Roman"/>
                <a:cs typeface="Times New Roman"/>
              </a:rPr>
              <a:t>έβδομη	</a:t>
            </a:r>
            <a:r>
              <a:rPr sz="1800" spc="-10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-10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ατήρ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η	η	οποία	είναι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2078735"/>
            <a:ext cx="3025140" cy="11414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334" y="1451990"/>
            <a:ext cx="8775065" cy="34512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1800" spc="-5" dirty="0">
                <a:latin typeface="Times New Roman"/>
                <a:cs typeface="Times New Roman"/>
              </a:rPr>
              <a:t>απομακρυσμένη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(outlier)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5" dirty="0">
                <a:latin typeface="Times New Roman"/>
                <a:cs typeface="Times New Roman"/>
              </a:rPr>
              <a:t> το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μενού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επιλέγω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data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select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 cases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253104" marR="5080" algn="just">
              <a:lnSpc>
                <a:spcPts val="3000"/>
              </a:lnSpc>
              <a:spcBef>
                <a:spcPts val="225"/>
              </a:spcBef>
            </a:pPr>
            <a:r>
              <a:rPr sz="1800" spc="-5" dirty="0">
                <a:latin typeface="Times New Roman"/>
                <a:cs typeface="Times New Roman"/>
              </a:rPr>
              <a:t>Από την </a:t>
            </a:r>
            <a:r>
              <a:rPr sz="1800" dirty="0">
                <a:latin typeface="Times New Roman"/>
                <a:cs typeface="Times New Roman"/>
              </a:rPr>
              <a:t>θυρίδα που </a:t>
            </a:r>
            <a:r>
              <a:rPr sz="1800" spc="-5" dirty="0">
                <a:latin typeface="Times New Roman"/>
                <a:cs typeface="Times New Roman"/>
              </a:rPr>
              <a:t>εμφανίζεται επιλέγω «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if condition is </a:t>
            </a:r>
            <a:r>
              <a:rPr sz="1800" i="1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satisfied</a:t>
            </a:r>
            <a:r>
              <a:rPr sz="1800" i="1" spc="-1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..»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πατάω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κλικ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if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253104" algn="just">
              <a:lnSpc>
                <a:spcPct val="100000"/>
              </a:lnSpc>
              <a:spcBef>
                <a:spcPts val="600"/>
              </a:spcBef>
            </a:pP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νέα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θυρίδα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 </a:t>
            </a:r>
            <a:r>
              <a:rPr sz="1800" spc="-5" dirty="0">
                <a:latin typeface="Times New Roman"/>
                <a:cs typeface="Times New Roman"/>
              </a:rPr>
              <a:t>εμφανίζεται </a:t>
            </a:r>
            <a:r>
              <a:rPr sz="1800" spc="-15" dirty="0">
                <a:latin typeface="Times New Roman"/>
                <a:cs typeface="Times New Roman"/>
              </a:rPr>
              <a:t>βάζω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προϋπόθεση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(να</a:t>
            </a:r>
            <a:endParaRPr sz="1800">
              <a:latin typeface="Times New Roman"/>
              <a:cs typeface="Times New Roman"/>
            </a:endParaRPr>
          </a:p>
          <a:p>
            <a:pPr marL="3253104" marR="5080" algn="just">
              <a:lnSpc>
                <a:spcPct val="138900"/>
              </a:lnSpc>
            </a:pPr>
            <a:r>
              <a:rPr sz="1800" spc="-5" dirty="0">
                <a:latin typeface="Times New Roman"/>
                <a:cs typeface="Times New Roman"/>
              </a:rPr>
              <a:t>μην λάβω στο </a:t>
            </a:r>
            <a:r>
              <a:rPr sz="1800" dirty="0">
                <a:latin typeface="Times New Roman"/>
                <a:cs typeface="Times New Roman"/>
              </a:rPr>
              <a:t>δείγμα </a:t>
            </a:r>
            <a:r>
              <a:rPr sz="1800" spc="-5" dirty="0">
                <a:latin typeface="Times New Roman"/>
                <a:cs typeface="Times New Roman"/>
              </a:rPr>
              <a:t>την παρατήρηση </a:t>
            </a:r>
            <a:r>
              <a:rPr sz="1800" dirty="0">
                <a:latin typeface="Times New Roman"/>
                <a:cs typeface="Times New Roman"/>
              </a:rPr>
              <a:t>7) </a:t>
            </a:r>
            <a:r>
              <a:rPr sz="1800" i="1" dirty="0">
                <a:solidFill>
                  <a:srgbClr val="5F497A"/>
                </a:solidFill>
                <a:latin typeface="Times New Roman"/>
                <a:cs typeface="Times New Roman"/>
              </a:rPr>
              <a:t>not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(a_a=7 or </a:t>
            </a:r>
            <a:r>
              <a:rPr sz="1800" i="1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aa_a=3) </a:t>
            </a:r>
            <a:r>
              <a:rPr sz="1800" spc="-5" dirty="0">
                <a:latin typeface="Times New Roman"/>
                <a:cs typeface="Times New Roman"/>
              </a:rPr>
              <a:t>και πατάω αρχικά το πλήκτρο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continue </a:t>
            </a:r>
            <a:r>
              <a:rPr sz="1800" spc="-1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στην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Ok</a:t>
            </a:r>
            <a:endParaRPr sz="1800">
              <a:latin typeface="Times New Roman"/>
              <a:cs typeface="Times New Roman"/>
            </a:endParaRPr>
          </a:p>
          <a:p>
            <a:pPr marL="3253104" marR="5080" algn="just">
              <a:lnSpc>
                <a:spcPct val="1389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Όπως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μπορούμε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δούμε</a:t>
            </a:r>
            <a:r>
              <a:rPr sz="1800" spc="-5" dirty="0">
                <a:latin typeface="Times New Roman"/>
                <a:cs typeface="Times New Roman"/>
              </a:rPr>
              <a:t> 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φύλο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δεδομένων</a:t>
            </a:r>
            <a:r>
              <a:rPr sz="1800" dirty="0">
                <a:latin typeface="Times New Roman"/>
                <a:cs typeface="Times New Roman"/>
              </a:rPr>
              <a:t> οι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παρατηρήσεις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λαμβάνονται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πλέον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3532632"/>
            <a:ext cx="2712720" cy="12771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739" y="902334"/>
            <a:ext cx="475424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marR="5080" indent="-107950">
              <a:lnSpc>
                <a:spcPct val="100000"/>
              </a:lnSpc>
              <a:spcBef>
                <a:spcPts val="100"/>
              </a:spcBef>
              <a:tabLst>
                <a:tab pos="608965" algn="l"/>
                <a:tab pos="1016000" algn="l"/>
                <a:tab pos="2609215" algn="l"/>
                <a:tab pos="4427220" algn="l"/>
              </a:tabLst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 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Times New Roman"/>
                <a:cs typeface="Times New Roman"/>
              </a:rPr>
              <a:t>Γ</a:t>
            </a:r>
            <a:r>
              <a:rPr sz="1800" spc="-5" dirty="0">
                <a:latin typeface="Times New Roman"/>
                <a:cs typeface="Times New Roman"/>
              </a:rPr>
              <a:t>ι</a:t>
            </a:r>
            <a:r>
              <a:rPr sz="1800" dirty="0">
                <a:latin typeface="Times New Roman"/>
                <a:cs typeface="Times New Roman"/>
              </a:rPr>
              <a:t>α	να	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ομ</a:t>
            </a:r>
            <a:r>
              <a:rPr sz="1800" spc="-20" dirty="0">
                <a:latin typeface="Times New Roman"/>
                <a:cs typeface="Times New Roman"/>
              </a:rPr>
              <a:t>ο</a:t>
            </a:r>
            <a:r>
              <a:rPr sz="1800" spc="-5" dirty="0">
                <a:latin typeface="Times New Roman"/>
                <a:cs typeface="Times New Roman"/>
              </a:rPr>
              <a:t>ν</a:t>
            </a:r>
            <a:r>
              <a:rPr sz="1800" dirty="0">
                <a:latin typeface="Times New Roman"/>
                <a:cs typeface="Times New Roman"/>
              </a:rPr>
              <a:t>ώ</a:t>
            </a:r>
            <a:r>
              <a:rPr sz="1800" spc="-5" dirty="0">
                <a:latin typeface="Times New Roman"/>
                <a:cs typeface="Times New Roman"/>
              </a:rPr>
              <a:t>σου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(απο</a:t>
            </a:r>
            <a:r>
              <a:rPr sz="1800" spc="-1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ρύνου</a:t>
            </a:r>
            <a:r>
              <a:rPr sz="1800" spc="-2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ε)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66063"/>
            <a:ext cx="8863330" cy="413956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1075"/>
              </a:spcBef>
              <a:tabLst>
                <a:tab pos="1007744" algn="l"/>
                <a:tab pos="2522855" algn="l"/>
                <a:tab pos="2995295" algn="l"/>
                <a:tab pos="3489325" algn="l"/>
                <a:tab pos="4458970" algn="l"/>
                <a:tab pos="5287645" algn="l"/>
                <a:tab pos="5861050" algn="l"/>
                <a:tab pos="6789420" algn="l"/>
                <a:tab pos="7922895" algn="l"/>
                <a:tab pos="8536305" algn="l"/>
              </a:tabLst>
            </a:pP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5" dirty="0">
                <a:latin typeface="Times New Roman"/>
                <a:cs typeface="Times New Roman"/>
              </a:rPr>
              <a:t>φ</a:t>
            </a:r>
            <a:r>
              <a:rPr sz="1800" dirty="0">
                <a:latin typeface="Times New Roman"/>
                <a:cs typeface="Times New Roman"/>
              </a:rPr>
              <a:t>όσον	</a:t>
            </a:r>
            <a:r>
              <a:rPr sz="1800" i="1" dirty="0">
                <a:latin typeface="Times New Roman"/>
                <a:cs typeface="Times New Roman"/>
              </a:rPr>
              <a:t>απομακρύ</a:t>
            </a:r>
            <a:r>
              <a:rPr sz="1800" i="1" spc="5" dirty="0">
                <a:latin typeface="Times New Roman"/>
                <a:cs typeface="Times New Roman"/>
              </a:rPr>
              <a:t>ν</a:t>
            </a:r>
            <a:r>
              <a:rPr sz="1800" i="1" dirty="0">
                <a:latin typeface="Times New Roman"/>
                <a:cs typeface="Times New Roman"/>
              </a:rPr>
              <a:t>αμε	</a:t>
            </a:r>
            <a:r>
              <a:rPr sz="1800" spc="-20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αι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b="1" spc="-5" dirty="0">
                <a:latin typeface="Times New Roman"/>
                <a:cs typeface="Times New Roman"/>
              </a:rPr>
              <a:t>δεύτερ</a:t>
            </a:r>
            <a:r>
              <a:rPr sz="1800" b="1" dirty="0">
                <a:latin typeface="Times New Roman"/>
                <a:cs typeface="Times New Roman"/>
              </a:rPr>
              <a:t>η	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κ</a:t>
            </a:r>
            <a:r>
              <a:rPr sz="1800" spc="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αία	τ</a:t>
            </a:r>
            <a:r>
              <a:rPr sz="1800" spc="-10" dirty="0">
                <a:latin typeface="Times New Roman"/>
                <a:cs typeface="Times New Roman"/>
              </a:rPr>
              <a:t>ι</a:t>
            </a:r>
            <a:r>
              <a:rPr sz="1800" spc="-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ή	(out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r)	εκτελο</a:t>
            </a:r>
            <a:r>
              <a:rPr sz="1800" spc="-15" dirty="0">
                <a:latin typeface="Times New Roman"/>
                <a:cs typeface="Times New Roman"/>
              </a:rPr>
              <a:t>ύ</a:t>
            </a:r>
            <a:r>
              <a:rPr sz="1800" spc="-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85" dirty="0">
                <a:latin typeface="Times New Roman"/>
                <a:cs typeface="Times New Roman"/>
              </a:rPr>
              <a:t>ξ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0" dirty="0">
                <a:latin typeface="Times New Roman"/>
                <a:cs typeface="Times New Roman"/>
              </a:rPr>
              <a:t>ν</a:t>
            </a:r>
            <a:r>
              <a:rPr sz="1800" dirty="0">
                <a:latin typeface="Times New Roman"/>
                <a:cs typeface="Times New Roman"/>
              </a:rPr>
              <a:t>ά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  <a:p>
            <a:pPr marL="100965" marR="6350">
              <a:lnSpc>
                <a:spcPct val="150000"/>
              </a:lnSpc>
              <a:tabLst>
                <a:tab pos="1567180" algn="l"/>
                <a:tab pos="2127885" algn="l"/>
                <a:tab pos="2471420" algn="l"/>
                <a:tab pos="3414395" algn="l"/>
                <a:tab pos="4097020" algn="l"/>
                <a:tab pos="5260340" algn="l"/>
                <a:tab pos="6156960" algn="l"/>
                <a:tab pos="6522720" algn="l"/>
                <a:tab pos="7673340" algn="l"/>
                <a:tab pos="8039100" algn="l"/>
                <a:tab pos="8772525" algn="l"/>
              </a:tabLst>
            </a:pPr>
            <a:r>
              <a:rPr sz="1800" dirty="0">
                <a:latin typeface="Times New Roman"/>
                <a:cs typeface="Times New Roman"/>
              </a:rPr>
              <a:t>πα</a:t>
            </a:r>
            <a:r>
              <a:rPr sz="1800" spc="-20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ινδρό</a:t>
            </a:r>
            <a:r>
              <a:rPr sz="1800" spc="-10" dirty="0">
                <a:latin typeface="Times New Roman"/>
                <a:cs typeface="Times New Roman"/>
              </a:rPr>
              <a:t>μη</a:t>
            </a:r>
            <a:r>
              <a:rPr sz="1800" spc="-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η	</a:t>
            </a:r>
            <a:r>
              <a:rPr sz="1800" spc="-15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από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κ</a:t>
            </a:r>
            <a:r>
              <a:rPr sz="1800" spc="-10" dirty="0">
                <a:latin typeface="Times New Roman"/>
                <a:cs typeface="Times New Roman"/>
              </a:rPr>
              <a:t>ε</a:t>
            </a:r>
            <a:r>
              <a:rPr sz="1800" spc="-5" dirty="0">
                <a:latin typeface="Times New Roman"/>
                <a:cs typeface="Times New Roman"/>
              </a:rPr>
              <a:t>ντρ</a:t>
            </a:r>
            <a:r>
              <a:rPr sz="1800" spc="-10" dirty="0">
                <a:latin typeface="Times New Roman"/>
                <a:cs typeface="Times New Roman"/>
              </a:rPr>
              <a:t>ι</a:t>
            </a:r>
            <a:r>
              <a:rPr sz="1800" spc="-35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ό	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ενού	επιλέ</a:t>
            </a:r>
            <a:r>
              <a:rPr sz="1800" spc="-10" dirty="0">
                <a:latin typeface="Times New Roman"/>
                <a:cs typeface="Times New Roman"/>
              </a:rPr>
              <a:t>γ</a:t>
            </a:r>
            <a:r>
              <a:rPr sz="1800" dirty="0">
                <a:latin typeface="Times New Roman"/>
                <a:cs typeface="Times New Roman"/>
              </a:rPr>
              <a:t>ου</a:t>
            </a:r>
            <a:r>
              <a:rPr sz="1800" spc="-15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aly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z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Regres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ion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inear	</a:t>
            </a:r>
            <a:r>
              <a:rPr sz="1800" dirty="0">
                <a:latin typeface="Times New Roman"/>
                <a:cs typeface="Times New Roman"/>
              </a:rPr>
              <a:t>)  </a:t>
            </a:r>
            <a:r>
              <a:rPr sz="1800" spc="-5" dirty="0">
                <a:latin typeface="Times New Roman"/>
                <a:cs typeface="Times New Roman"/>
              </a:rPr>
              <a:t>αφήνοντας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όλες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τις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ρυθμίσεις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5" dirty="0">
                <a:latin typeface="Times New Roman"/>
                <a:cs typeface="Times New Roman"/>
              </a:rPr>
              <a:t> κάναμε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προηγούμενο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βήμα </a:t>
            </a:r>
            <a:r>
              <a:rPr sz="1800" dirty="0">
                <a:latin typeface="Times New Roman"/>
                <a:cs typeface="Times New Roman"/>
              </a:rPr>
              <a:t>πατώντας</a:t>
            </a:r>
            <a:r>
              <a:rPr sz="1800" spc="-5" dirty="0">
                <a:latin typeface="Times New Roman"/>
                <a:cs typeface="Times New Roman"/>
              </a:rPr>
              <a:t> το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ΟΚ 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Όπως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φύλο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δεδομένων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παρατηρούμε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υπολόγισε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ξανά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τα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κατάλοιπα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χωρίς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λάβει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υπόψη τη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έβδομη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τρίτη</a:t>
            </a:r>
            <a:r>
              <a:rPr sz="18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παρατήρηση.</a:t>
            </a:r>
            <a:endParaRPr sz="1800">
              <a:latin typeface="Times New Roman"/>
              <a:cs typeface="Times New Roman"/>
            </a:endParaRPr>
          </a:p>
          <a:p>
            <a:pPr marL="100965" marR="5080" algn="just">
              <a:lnSpc>
                <a:spcPct val="150000"/>
              </a:lnSpc>
            </a:pPr>
            <a:r>
              <a:rPr sz="1800" dirty="0">
                <a:latin typeface="Times New Roman"/>
                <a:cs typeface="Times New Roman"/>
              </a:rPr>
              <a:t>Επομένως </a:t>
            </a:r>
            <a:r>
              <a:rPr sz="1800" spc="-5" dirty="0">
                <a:latin typeface="Times New Roman"/>
                <a:cs typeface="Times New Roman"/>
              </a:rPr>
              <a:t>για να </a:t>
            </a:r>
            <a:r>
              <a:rPr sz="1800" spc="-10" dirty="0">
                <a:latin typeface="Times New Roman"/>
                <a:cs typeface="Times New Roman"/>
              </a:rPr>
              <a:t>ελέγξουμε </a:t>
            </a:r>
            <a:r>
              <a:rPr sz="1800" dirty="0">
                <a:latin typeface="Times New Roman"/>
                <a:cs typeface="Times New Roman"/>
              </a:rPr>
              <a:t>αν αυτά </a:t>
            </a:r>
            <a:r>
              <a:rPr sz="1800" spc="-10" dirty="0">
                <a:latin typeface="Times New Roman"/>
                <a:cs typeface="Times New Roman"/>
              </a:rPr>
              <a:t>κατανέμονται κανονικά ελέγχουμε </a:t>
            </a:r>
            <a:r>
              <a:rPr sz="1800" dirty="0">
                <a:latin typeface="Times New Roman"/>
                <a:cs typeface="Times New Roman"/>
              </a:rPr>
              <a:t>πρώτα αν </a:t>
            </a:r>
            <a:r>
              <a:rPr sz="1800" spc="-10" dirty="0">
                <a:latin typeface="Times New Roman"/>
                <a:cs typeface="Times New Roman"/>
              </a:rPr>
              <a:t>υπάρχουν </a:t>
            </a:r>
            <a:r>
              <a:rPr sz="1800" spc="-5" dirty="0">
                <a:latin typeface="Times New Roman"/>
                <a:cs typeface="Times New Roman"/>
              </a:rPr>
              <a:t> ακραίες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τιμές,</a:t>
            </a:r>
            <a:r>
              <a:rPr sz="1800" dirty="0">
                <a:latin typeface="Times New Roman"/>
                <a:cs typeface="Times New Roman"/>
              </a:rPr>
              <a:t> (από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μενού</a:t>
            </a:r>
            <a:r>
              <a:rPr sz="1800" spc="-5" dirty="0">
                <a:latin typeface="Times New Roman"/>
                <a:cs typeface="Times New Roman"/>
              </a:rPr>
              <a:t> επιλέγουμε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Analyse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Descriptive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Statistics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800" spc="-5" dirty="0">
                <a:latin typeface="Times New Roman"/>
                <a:cs typeface="Times New Roman"/>
              </a:rPr>
              <a:t>) </a:t>
            </a:r>
            <a:r>
              <a:rPr sz="1800" dirty="0">
                <a:latin typeface="Times New Roman"/>
                <a:cs typeface="Times New Roman"/>
              </a:rPr>
              <a:t> επιλέγοντας </a:t>
            </a:r>
            <a:r>
              <a:rPr sz="1800" spc="-5" dirty="0">
                <a:latin typeface="Times New Roman"/>
                <a:cs typeface="Times New Roman"/>
              </a:rPr>
              <a:t>αυτή την φορά </a:t>
            </a:r>
            <a:r>
              <a:rPr sz="1800" spc="-10" dirty="0">
                <a:latin typeface="Times New Roman"/>
                <a:cs typeface="Times New Roman"/>
              </a:rPr>
              <a:t>SRE_3 </a:t>
            </a:r>
            <a:r>
              <a:rPr sz="1800" dirty="0">
                <a:latin typeface="Times New Roman"/>
                <a:cs typeface="Times New Roman"/>
              </a:rPr>
              <a:t>(studentized residuals_3) </a:t>
            </a:r>
            <a:r>
              <a:rPr sz="1800" spc="-5" dirty="0">
                <a:latin typeface="Times New Roman"/>
                <a:cs typeface="Times New Roman"/>
              </a:rPr>
              <a:t>στην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Dependent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List </a:t>
            </a:r>
            <a:r>
              <a:rPr sz="1800" dirty="0">
                <a:latin typeface="Times New Roman"/>
                <a:cs typeface="Times New Roman"/>
              </a:rPr>
              <a:t>κρατώντας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όλες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ρυθμίσεις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" dirty="0">
                <a:latin typeface="Times New Roman"/>
                <a:cs typeface="Times New Roman"/>
              </a:rPr>
              <a:t> προηγούμενου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βήματος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947917" y="1247012"/>
            <a:ext cx="9207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66167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Από	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ανά</a:t>
            </a:r>
            <a:r>
              <a:rPr sz="1800" spc="-35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υσ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9478" y="1247012"/>
            <a:ext cx="1960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38900"/>
              </a:lnSpc>
              <a:spcBef>
                <a:spcPts val="100"/>
              </a:spcBef>
              <a:tabLst>
                <a:tab pos="1407160" algn="l"/>
                <a:tab pos="1646555" algn="l"/>
              </a:tabLst>
            </a:pP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οτελέσ</a:t>
            </a:r>
            <a:r>
              <a:rPr sz="1800" spc="-2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ατα	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  </a:t>
            </a:r>
            <a:r>
              <a:rPr sz="1800" spc="-10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ρ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ρού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πλέ</a:t>
            </a:r>
            <a:r>
              <a:rPr sz="1800" spc="-15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7917" y="2008245"/>
            <a:ext cx="3011805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ακραίες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τιμές</a:t>
            </a:r>
            <a:r>
              <a:rPr sz="1800" dirty="0">
                <a:latin typeface="Times New Roman"/>
                <a:cs typeface="Times New Roman"/>
              </a:rPr>
              <a:t> οπότε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μπορούμε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ελέγξουμε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την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κανονικότητα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καταλοίπων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7703" y="3152648"/>
            <a:ext cx="9213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389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πί</a:t>
            </a:r>
            <a:r>
              <a:rPr sz="1800" spc="-15" dirty="0">
                <a:latin typeface="Times New Roman"/>
                <a:cs typeface="Times New Roman"/>
              </a:rPr>
              <a:t>ν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α  ανά</a:t>
            </a:r>
            <a:r>
              <a:rPr sz="1800" spc="-35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υσ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917" y="3152648"/>
            <a:ext cx="20320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1138555" algn="l"/>
                <a:tab pos="1642110" algn="l"/>
                <a:tab pos="1708785" algn="l"/>
              </a:tabLst>
            </a:pPr>
            <a:r>
              <a:rPr sz="1800" dirty="0">
                <a:latin typeface="Times New Roman"/>
                <a:cs typeface="Times New Roman"/>
              </a:rPr>
              <a:t>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ατηρώντας		τον 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normality	test	</a:t>
            </a:r>
            <a:r>
              <a:rPr sz="1800" spc="-5" dirty="0">
                <a:latin typeface="Times New Roman"/>
                <a:cs typeface="Times New Roman"/>
              </a:rPr>
              <a:t>της </a:t>
            </a:r>
            <a:r>
              <a:rPr sz="1800" dirty="0">
                <a:latin typeface="Times New Roman"/>
                <a:cs typeface="Times New Roman"/>
              </a:rPr>
              <a:t> που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εκτελέσαμε.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491996"/>
            <a:ext cx="5495544" cy="33116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739" y="902334"/>
            <a:ext cx="464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2883535"/>
            <a:ext cx="848487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αποτελέσματα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ανάλυσης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παρατηρούμε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p</a:t>
            </a:r>
            <a:r>
              <a:rPr sz="1800" b="1" spc="17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values</a:t>
            </a:r>
            <a:r>
              <a:rPr sz="1800" b="1" spc="17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μεγαλύτεραη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σημαντικότητας</a:t>
            </a:r>
            <a:r>
              <a:rPr sz="1800" dirty="0">
                <a:latin typeface="Times New Roman"/>
                <a:cs typeface="Times New Roman"/>
              </a:rPr>
              <a:t> (0,05)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οπότε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απορρίπτουμε</a:t>
            </a:r>
            <a:r>
              <a:rPr sz="1800" dirty="0">
                <a:latin typeface="Times New Roman"/>
                <a:cs typeface="Times New Roman"/>
              </a:rPr>
              <a:t> 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μηδενική</a:t>
            </a:r>
            <a:r>
              <a:rPr sz="1800" spc="-5" dirty="0">
                <a:latin typeface="Times New Roman"/>
                <a:cs typeface="Times New Roman"/>
              </a:rPr>
              <a:t> και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αποδεχόμαστε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υπόθεση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κανονικότητας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κατάλοιπα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554480"/>
            <a:ext cx="5190744" cy="1380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902334"/>
            <a:ext cx="464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1810125"/>
            <a:ext cx="430847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46760" algn="l"/>
                <a:tab pos="2344420" algn="l"/>
                <a:tab pos="321183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απλής	</a:t>
            </a:r>
            <a:r>
              <a:rPr sz="1800" spc="-10" dirty="0">
                <a:latin typeface="Times New Roman"/>
                <a:cs typeface="Times New Roman"/>
              </a:rPr>
              <a:t>παλινδρόμησης	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Linear	</a:t>
            </a:r>
            <a:r>
              <a:rPr sz="18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Regression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631190" algn="l"/>
              </a:tabLst>
            </a:pPr>
            <a:r>
              <a:rPr sz="1800" dirty="0">
                <a:latin typeface="Times New Roman"/>
                <a:cs typeface="Times New Roman"/>
              </a:rPr>
              <a:t>από	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2679954"/>
            <a:ext cx="117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οθήκευση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7221" y="2192274"/>
            <a:ext cx="31070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marR="5080" indent="-182245">
              <a:lnSpc>
                <a:spcPct val="138900"/>
              </a:lnSpc>
              <a:spcBef>
                <a:spcPts val="100"/>
              </a:spcBef>
              <a:tabLst>
                <a:tab pos="774700" algn="l"/>
                <a:tab pos="998855" algn="l"/>
                <a:tab pos="1769745" algn="l"/>
                <a:tab pos="2204720" algn="l"/>
                <a:tab pos="2778760" algn="l"/>
              </a:tabLst>
            </a:pP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spc="-5" dirty="0">
                <a:latin typeface="Times New Roman"/>
                <a:cs typeface="Times New Roman"/>
              </a:rPr>
              <a:t>ιλ</a:t>
            </a:r>
            <a:r>
              <a:rPr sz="1800" dirty="0">
                <a:latin typeface="Times New Roman"/>
                <a:cs typeface="Times New Roman"/>
              </a:rPr>
              <a:t>ογή		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Sav</a:t>
            </a:r>
            <a:r>
              <a:rPr sz="1800" spc="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75" dirty="0">
                <a:latin typeface="Times New Roman"/>
                <a:cs typeface="Times New Roman"/>
              </a:rPr>
              <a:t>ζ</a:t>
            </a:r>
            <a:r>
              <a:rPr sz="1800" dirty="0">
                <a:latin typeface="Times New Roman"/>
                <a:cs typeface="Times New Roman"/>
              </a:rPr>
              <a:t>ητούμε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  </a:t>
            </a:r>
            <a:r>
              <a:rPr sz="1800" spc="-20" dirty="0">
                <a:latin typeface="Times New Roman"/>
                <a:cs typeface="Times New Roman"/>
              </a:rPr>
              <a:t>τ</a:t>
            </a:r>
            <a:r>
              <a:rPr sz="1800" spc="-5" dirty="0">
                <a:latin typeface="Times New Roman"/>
                <a:cs typeface="Times New Roman"/>
              </a:rPr>
              <a:t>ω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Stand</a:t>
            </a:r>
            <a:r>
              <a:rPr sz="1800" spc="5" dirty="0">
                <a:solidFill>
                  <a:srgbClr val="943735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rd</a:t>
            </a:r>
            <a:r>
              <a:rPr sz="1800" spc="-10" dirty="0">
                <a:solidFill>
                  <a:srgbClr val="943735"/>
                </a:solidFill>
                <a:latin typeface="Times New Roman"/>
                <a:cs typeface="Times New Roman"/>
              </a:rPr>
              <a:t>iz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ed	Residuals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2954527"/>
            <a:ext cx="430911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(τυποποιημένα υπόλοιπα), στην συνέχεια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κεντρικό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μενού</a:t>
            </a:r>
            <a:r>
              <a:rPr sz="1800" spc="-5" dirty="0">
                <a:latin typeface="Times New Roman"/>
                <a:cs typeface="Times New Roman"/>
              </a:rPr>
              <a:t> επιλέγουμε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</a:t>
            </a:r>
            <a:r>
              <a:rPr sz="1800" spc="44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Non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Parametric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Tests</a:t>
            </a:r>
            <a:r>
              <a:rPr sz="1800" spc="-15" dirty="0">
                <a:latin typeface="Times New Roman"/>
                <a:cs typeface="Times New Roman"/>
              </a:rPr>
              <a:t>→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Legacy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Dialogs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Runs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655" y="1284732"/>
            <a:ext cx="4267200" cy="32857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902334"/>
            <a:ext cx="4507865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ν</a:t>
            </a:r>
            <a:r>
              <a:rPr sz="1800" spc="5" dirty="0">
                <a:solidFill>
                  <a:srgbClr val="E36C09"/>
                </a:solidFill>
                <a:latin typeface="Times New Roman"/>
                <a:cs typeface="Times New Roman"/>
              </a:rPr>
              <a:t>ά</a:t>
            </a:r>
            <a:r>
              <a:rPr sz="1800" spc="-35" dirty="0">
                <a:solidFill>
                  <a:srgbClr val="E36C09"/>
                </a:solidFill>
                <a:latin typeface="Times New Roman"/>
                <a:cs typeface="Times New Roman"/>
              </a:rPr>
              <a:t>λ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υσ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η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1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νε</a:t>
            </a:r>
            <a:r>
              <a:rPr sz="1800" spc="-70" dirty="0">
                <a:solidFill>
                  <a:srgbClr val="4F6128"/>
                </a:solidFill>
                <a:latin typeface="Times New Roman"/>
                <a:cs typeface="Times New Roman"/>
              </a:rPr>
              <a:t>ξ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ρ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λμάτων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Κατά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διαδικασία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εκτέλεσης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τεστ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450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ν</a:t>
            </a:r>
            <a:r>
              <a:rPr sz="1800" spc="5" dirty="0">
                <a:solidFill>
                  <a:srgbClr val="E36C09"/>
                </a:solidFill>
                <a:latin typeface="Times New Roman"/>
                <a:cs typeface="Times New Roman"/>
              </a:rPr>
              <a:t>ά</a:t>
            </a:r>
            <a:r>
              <a:rPr sz="1800" spc="-35" dirty="0">
                <a:solidFill>
                  <a:srgbClr val="E36C09"/>
                </a:solidFill>
                <a:latin typeface="Times New Roman"/>
                <a:cs typeface="Times New Roman"/>
              </a:rPr>
              <a:t>λ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υσ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η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1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νε</a:t>
            </a:r>
            <a:r>
              <a:rPr sz="1800" spc="-70" dirty="0">
                <a:solidFill>
                  <a:srgbClr val="4F6128"/>
                </a:solidFill>
                <a:latin typeface="Times New Roman"/>
                <a:cs typeface="Times New Roman"/>
              </a:rPr>
              <a:t>ξ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ρ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λμάτων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927605"/>
            <a:ext cx="5102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βάση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παραπάνω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οποίο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εμφανίζεται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67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διπλανό πίνακα κα έχει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p-value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0,094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&gt; 0,05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οπότε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 μπορούμε να απορρίψουμε την μηδενική υπόθεση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δηλαδή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κατάλοιπα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τυχαία.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563624"/>
            <a:ext cx="2894076" cy="29519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5007610" cy="300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1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νεξαρτησία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120014" marR="308610" algn="just">
              <a:lnSpc>
                <a:spcPct val="150000"/>
              </a:lnSpc>
              <a:spcBef>
                <a:spcPts val="1630"/>
              </a:spcBef>
            </a:pPr>
            <a:r>
              <a:rPr sz="1800" spc="-20" dirty="0">
                <a:latin typeface="Times New Roman"/>
                <a:cs typeface="Times New Roman"/>
              </a:rPr>
              <a:t>Κατά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διαδικασία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εκτέλεσης</a:t>
            </a:r>
            <a:r>
              <a:rPr sz="1800" dirty="0">
                <a:latin typeface="Times New Roman"/>
                <a:cs typeface="Times New Roman"/>
              </a:rPr>
              <a:t> 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τεστ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απλής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παλινδρόμησης</a:t>
            </a:r>
            <a:r>
              <a:rPr sz="1800" spc="-5" dirty="0">
                <a:latin typeface="Times New Roman"/>
                <a:cs typeface="Times New Roman"/>
              </a:rPr>
              <a:t> (</a:t>
            </a:r>
            <a:r>
              <a:rPr sz="18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Linear</a:t>
            </a:r>
            <a:r>
              <a:rPr sz="18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Regression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dirty="0">
                <a:latin typeface="Times New Roman"/>
                <a:cs typeface="Times New Roman"/>
              </a:rPr>
              <a:t> επιλογή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Statistics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τσεκάρουμε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κουτί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Residuals</a:t>
            </a:r>
            <a:r>
              <a:rPr sz="180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επιλογή </a:t>
            </a:r>
            <a:r>
              <a:rPr sz="1800" spc="-15" dirty="0">
                <a:solidFill>
                  <a:srgbClr val="00AF50"/>
                </a:solidFill>
                <a:latin typeface="Times New Roman"/>
                <a:cs typeface="Times New Roman"/>
              </a:rPr>
              <a:t>Durbin-Watson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0014" marR="310515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δείκτης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πίνακα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model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summary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463039"/>
            <a:ext cx="3429000" cy="30952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5007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1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νεξαρτησία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181959"/>
            <a:ext cx="8627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Durbin</a:t>
            </a:r>
            <a:r>
              <a:rPr sz="1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Watson</a:t>
            </a:r>
            <a:r>
              <a:rPr sz="1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όπως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φαίνεται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στον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διπλανό</a:t>
            </a:r>
            <a:r>
              <a:rPr sz="1800" spc="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πίνακα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2,127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–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οποία υποδεικνύει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άριστη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προσαρμογή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δεδομένων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ανεξαρτησία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 καταλοίπων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8" y="1420367"/>
            <a:ext cx="6272784" cy="165506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3003804"/>
            <a:ext cx="3022092" cy="1152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795649"/>
            <a:ext cx="8804275" cy="29197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81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Χωρίζουμε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αρχικά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δείγμα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σε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δύο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ομάδες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σχεδόν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ίδιο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αριθμό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παρατηρήσεων.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endParaRPr sz="18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επιτύχουμε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βρίσκουμε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διάμεσο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ως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0014" marR="72390">
              <a:lnSpc>
                <a:spcPts val="3240"/>
              </a:lnSpc>
              <a:spcBef>
                <a:spcPts val="29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μενού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επιλέγουμε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Analyse</a:t>
            </a:r>
            <a:r>
              <a:rPr sz="1800" spc="8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Descriptive</a:t>
            </a:r>
            <a:r>
              <a:rPr sz="1800" spc="1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Statistics</a:t>
            </a:r>
            <a:r>
              <a:rPr sz="1800" spc="8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800" spc="9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και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πεδίο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dep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ndent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 </a:t>
            </a:r>
            <a:r>
              <a:rPr sz="1800" dirty="0">
                <a:latin typeface="Times New Roman"/>
                <a:cs typeface="Times New Roman"/>
              </a:rPr>
              <a:t>βά</a:t>
            </a:r>
            <a:r>
              <a:rPr sz="1800" spc="-75" dirty="0">
                <a:latin typeface="Times New Roman"/>
                <a:cs typeface="Times New Roman"/>
              </a:rPr>
              <a:t>ζ</a:t>
            </a:r>
            <a:r>
              <a:rPr sz="1800" dirty="0">
                <a:latin typeface="Times New Roman"/>
                <a:cs typeface="Times New Roman"/>
              </a:rPr>
              <a:t>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αβ</a:t>
            </a:r>
            <a:r>
              <a:rPr sz="1800" spc="-10" dirty="0">
                <a:latin typeface="Times New Roman"/>
                <a:cs typeface="Times New Roman"/>
              </a:rPr>
              <a:t>λη</a:t>
            </a:r>
            <a:r>
              <a:rPr sz="1800" dirty="0">
                <a:latin typeface="Times New Roman"/>
                <a:cs typeface="Times New Roman"/>
              </a:rPr>
              <a:t>τή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Απόστασ</a:t>
            </a:r>
            <a:r>
              <a:rPr sz="1800" dirty="0">
                <a:latin typeface="Times New Roman"/>
                <a:cs typeface="Times New Roman"/>
              </a:rPr>
              <a:t>η.</a:t>
            </a:r>
            <a:endParaRPr sz="1800">
              <a:latin typeface="Times New Roman"/>
              <a:cs typeface="Times New Roman"/>
            </a:endParaRPr>
          </a:p>
          <a:p>
            <a:pPr marL="3368675" marR="5080">
              <a:lnSpc>
                <a:spcPct val="150100"/>
              </a:lnSpc>
              <a:spcBef>
                <a:spcPts val="20"/>
              </a:spcBef>
            </a:pP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πατάω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οκ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εκτελεστεί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τα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παρατηρώ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διάμεσος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635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5784" y="3939540"/>
            <a:ext cx="3011423" cy="9951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7" y="2958083"/>
            <a:ext cx="4210812" cy="18790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795649"/>
            <a:ext cx="8862695" cy="418337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 marR="130810" algn="just">
              <a:lnSpc>
                <a:spcPts val="3240"/>
              </a:lnSpc>
              <a:spcBef>
                <a:spcPts val="2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 χωρίσω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δείγμα δημιουργώ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αρχικά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ποιοτική μεταβλητή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 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θα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καταχωρήσω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μικρότερες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2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μεγαλύτερες 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(635).</a:t>
            </a:r>
            <a:endParaRPr sz="1800">
              <a:latin typeface="Times New Roman"/>
              <a:cs typeface="Times New Roman"/>
            </a:endParaRPr>
          </a:p>
          <a:p>
            <a:pPr marL="120014" algn="just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μενού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επιλέγω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Transform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Recode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into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Different</a:t>
            </a:r>
            <a:r>
              <a:rPr sz="1800" spc="-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0859C"/>
                </a:solidFill>
                <a:latin typeface="Times New Roman"/>
                <a:cs typeface="Times New Roman"/>
              </a:rPr>
              <a:t>Variables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459605" marR="5080" algn="just">
              <a:lnSpc>
                <a:spcPct val="150100"/>
              </a:lnSpc>
              <a:spcBef>
                <a:spcPts val="5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 το παράθυρο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εμφανίζεται βάζω 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«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απόσταση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»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στο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πεδίο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Numeric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0859C"/>
                </a:solidFill>
                <a:latin typeface="Times New Roman"/>
                <a:cs typeface="Times New Roman"/>
              </a:rPr>
              <a:t>Variable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γράφω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όνομα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που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θα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κατασκευάσω 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πεδίο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Name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συνέχεια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πατάω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147953"/>
            <a:ext cx="86118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Απλή</a:t>
            </a:r>
            <a:r>
              <a:rPr sz="1800" b="1" spc="1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ονομάζεται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γραμμική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χρησιμοποιούμε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τις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μίας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μόνο</a:t>
            </a:r>
            <a:r>
              <a:rPr sz="1800" spc="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(ονομάζεται</a:t>
            </a:r>
            <a:r>
              <a:rPr sz="1800" spc="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ερμηνευτική</a:t>
            </a:r>
            <a:r>
              <a:rPr sz="1800" spc="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προβλεπτική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μεταβλητή)</a:t>
            </a:r>
            <a:r>
              <a:rPr sz="1800" spc="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προβλέψουμε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κριτήριο.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Πολλαπλή</a:t>
            </a:r>
            <a:r>
              <a:rPr sz="1800" b="1" spc="1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ονομάζεται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γραμμική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χρησιμοποιούμε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τις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πολλών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προβλεπτικών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 για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προβλέψουμε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 κριτήριο.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95649"/>
            <a:ext cx="8377555" cy="41148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3143885" marR="5715" algn="just">
              <a:lnSpc>
                <a:spcPts val="3240"/>
              </a:lnSpc>
              <a:spcBef>
                <a:spcPts val="2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επιλογή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Range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Lowest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..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(635) και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 </a:t>
            </a:r>
            <a:r>
              <a:rPr sz="1800" spc="-45" dirty="0">
                <a:solidFill>
                  <a:srgbClr val="30859C"/>
                </a:solidFill>
                <a:latin typeface="Times New Roman"/>
                <a:cs typeface="Times New Roman"/>
              </a:rPr>
              <a:t>Value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ενότητας 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value 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3143885" marR="6350" algn="just">
              <a:lnSpc>
                <a:spcPts val="3240"/>
              </a:lnSpc>
              <a:spcBef>
                <a:spcPts val="5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συνέχεια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πατάω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Add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ενότητας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spc="-5" dirty="0">
                <a:solidFill>
                  <a:srgbClr val="30859C"/>
                </a:solidFill>
                <a:latin typeface="Wingdings"/>
                <a:cs typeface="Wingdings"/>
              </a:rPr>
              <a:t>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143885" algn="just">
              <a:lnSpc>
                <a:spcPct val="100000"/>
              </a:lnSpc>
              <a:spcBef>
                <a:spcPts val="79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spc="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επιλέγω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Range</a:t>
            </a:r>
            <a:r>
              <a:rPr sz="1800" spc="18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Highest</a:t>
            </a:r>
            <a:r>
              <a:rPr sz="1800" spc="16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..</a:t>
            </a:r>
            <a:r>
              <a:rPr sz="1800" spc="17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endParaRPr sz="1800">
              <a:latin typeface="Times New Roman"/>
              <a:cs typeface="Times New Roman"/>
            </a:endParaRPr>
          </a:p>
          <a:p>
            <a:pPr marL="3143885" marR="5080" algn="just">
              <a:lnSpc>
                <a:spcPct val="1500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διαμέσου (635) και στο </a:t>
            </a:r>
            <a:r>
              <a:rPr sz="1800" spc="-45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r>
              <a:rPr sz="1800" spc="-4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ενότητας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value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2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πατάω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Add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ενότητας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dirty="0">
                <a:solidFill>
                  <a:srgbClr val="30859C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New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420367"/>
            <a:ext cx="2932176" cy="17038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" y="3323842"/>
            <a:ext cx="2932176" cy="170383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pc="-5" dirty="0"/>
              <a:t>Στο</a:t>
            </a:r>
            <a:r>
              <a:rPr dirty="0"/>
              <a:t> παράθυρο</a:t>
            </a:r>
            <a:r>
              <a:rPr spc="5" dirty="0"/>
              <a:t> </a:t>
            </a:r>
            <a:r>
              <a:rPr spc="-5" dirty="0"/>
              <a:t>διαλόγου</a:t>
            </a:r>
            <a:r>
              <a:rPr spc="445" dirty="0"/>
              <a:t> </a:t>
            </a:r>
            <a:r>
              <a:rPr dirty="0">
                <a:solidFill>
                  <a:srgbClr val="30859C"/>
                </a:solidFill>
              </a:rPr>
              <a:t>Recode </a:t>
            </a:r>
            <a:r>
              <a:rPr spc="-434" dirty="0">
                <a:solidFill>
                  <a:srgbClr val="30859C"/>
                </a:solidFill>
              </a:rPr>
              <a:t> </a:t>
            </a:r>
            <a:r>
              <a:rPr dirty="0">
                <a:solidFill>
                  <a:srgbClr val="30859C"/>
                </a:solidFill>
              </a:rPr>
              <a:t>into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>
                <a:solidFill>
                  <a:srgbClr val="30859C"/>
                </a:solidFill>
              </a:rPr>
              <a:t>Different</a:t>
            </a:r>
            <a:r>
              <a:rPr dirty="0">
                <a:solidFill>
                  <a:srgbClr val="30859C"/>
                </a:solidFill>
              </a:rPr>
              <a:t> </a:t>
            </a:r>
            <a:r>
              <a:rPr spc="-25" dirty="0">
                <a:solidFill>
                  <a:srgbClr val="30859C"/>
                </a:solidFill>
              </a:rPr>
              <a:t>Variable</a:t>
            </a:r>
            <a:r>
              <a:rPr spc="-20" dirty="0">
                <a:solidFill>
                  <a:srgbClr val="30859C"/>
                </a:solidFill>
              </a:rPr>
              <a:t> </a:t>
            </a:r>
            <a:r>
              <a:rPr dirty="0"/>
              <a:t>:</a:t>
            </a:r>
            <a:r>
              <a:rPr spc="5" dirty="0"/>
              <a:t> </a:t>
            </a:r>
            <a:r>
              <a:rPr dirty="0">
                <a:solidFill>
                  <a:srgbClr val="30859C"/>
                </a:solidFill>
              </a:rPr>
              <a:t>Old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dirty="0">
                <a:solidFill>
                  <a:srgbClr val="30859C"/>
                </a:solidFill>
              </a:rPr>
              <a:t>and 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>
                <a:solidFill>
                  <a:srgbClr val="30859C"/>
                </a:solidFill>
              </a:rPr>
              <a:t>News </a:t>
            </a:r>
            <a:r>
              <a:rPr spc="-35" dirty="0">
                <a:solidFill>
                  <a:srgbClr val="30859C"/>
                </a:solidFill>
              </a:rPr>
              <a:t>Values </a:t>
            </a:r>
            <a:r>
              <a:rPr spc="-5" dirty="0"/>
              <a:t>έχουν τοποθετηθεί </a:t>
            </a:r>
            <a:r>
              <a:rPr dirty="0"/>
              <a:t>οι </a:t>
            </a:r>
            <a:r>
              <a:rPr spc="5" dirty="0"/>
              <a:t> </a:t>
            </a:r>
            <a:r>
              <a:rPr spc="-5" dirty="0"/>
              <a:t>τιμές για </a:t>
            </a:r>
            <a:r>
              <a:rPr dirty="0"/>
              <a:t>να </a:t>
            </a:r>
            <a:r>
              <a:rPr spc="-5" dirty="0"/>
              <a:t>μπορέσω να </a:t>
            </a:r>
            <a:r>
              <a:rPr dirty="0"/>
              <a:t>χωρίσω </a:t>
            </a:r>
            <a:r>
              <a:rPr spc="-5" dirty="0"/>
              <a:t>το </a:t>
            </a:r>
            <a:r>
              <a:rPr dirty="0"/>
              <a:t> </a:t>
            </a:r>
            <a:r>
              <a:rPr spc="-5" dirty="0"/>
              <a:t>δείγμα</a:t>
            </a:r>
            <a:r>
              <a:rPr spc="-10" dirty="0"/>
              <a:t> </a:t>
            </a:r>
            <a:r>
              <a:rPr dirty="0"/>
              <a:t>σε</a:t>
            </a:r>
            <a:r>
              <a:rPr spc="-5" dirty="0"/>
              <a:t> δύο</a:t>
            </a:r>
            <a:r>
              <a:rPr spc="-10" dirty="0"/>
              <a:t> </a:t>
            </a:r>
            <a:r>
              <a:rPr spc="-5" dirty="0"/>
              <a:t>σχεδόν</a:t>
            </a:r>
            <a:r>
              <a:rPr spc="-20" dirty="0"/>
              <a:t> </a:t>
            </a:r>
            <a:r>
              <a:rPr spc="-5" dirty="0"/>
              <a:t>ίσες</a:t>
            </a:r>
            <a:r>
              <a:rPr spc="5" dirty="0"/>
              <a:t> </a:t>
            </a:r>
            <a:r>
              <a:rPr spc="-5" dirty="0"/>
              <a:t>ομάδες.</a:t>
            </a:r>
          </a:p>
          <a:p>
            <a:pPr marL="12700" marR="6350" algn="just">
              <a:lnSpc>
                <a:spcPct val="150000"/>
              </a:lnSpc>
            </a:pPr>
            <a:r>
              <a:rPr spc="-5" dirty="0"/>
              <a:t>Πατάω</a:t>
            </a:r>
            <a:r>
              <a:rPr dirty="0"/>
              <a:t> </a:t>
            </a:r>
            <a:r>
              <a:rPr spc="-5" dirty="0"/>
              <a:t>το</a:t>
            </a:r>
            <a:r>
              <a:rPr dirty="0"/>
              <a:t> </a:t>
            </a:r>
            <a:r>
              <a:rPr spc="-5" dirty="0"/>
              <a:t>πλήκτρο</a:t>
            </a:r>
            <a:r>
              <a:rPr dirty="0"/>
              <a:t> </a:t>
            </a:r>
            <a:r>
              <a:rPr dirty="0">
                <a:solidFill>
                  <a:srgbClr val="30859C"/>
                </a:solidFill>
              </a:rPr>
              <a:t>Continue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/>
              <a:t>και </a:t>
            </a:r>
            <a:r>
              <a:rPr dirty="0"/>
              <a:t> </a:t>
            </a:r>
            <a:r>
              <a:rPr spc="-5" dirty="0"/>
              <a:t>στην συνέχεια</a:t>
            </a:r>
            <a:r>
              <a:rPr spc="-20" dirty="0"/>
              <a:t> </a:t>
            </a:r>
            <a:r>
              <a:rPr spc="-5" dirty="0"/>
              <a:t>το πλήκτρο</a:t>
            </a:r>
            <a:r>
              <a:rPr spc="5" dirty="0"/>
              <a:t> </a:t>
            </a:r>
            <a:r>
              <a:rPr dirty="0">
                <a:solidFill>
                  <a:srgbClr val="30859C"/>
                </a:solidFill>
              </a:rPr>
              <a:t>Change</a:t>
            </a: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4511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1367027"/>
            <a:ext cx="4974336" cy="28910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334" y="4511141"/>
            <a:ext cx="528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ολοκληρωθεί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διαδικασία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Οκ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43974"/>
            <a:ext cx="8592185" cy="17430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 marR="5080" algn="just">
              <a:lnSpc>
                <a:spcPct val="150100"/>
              </a:lnSpc>
              <a:spcBef>
                <a:spcPts val="9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να εκτελέσω το Test Levene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το μενού επιλέγω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Compare means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Independent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samples </a:t>
            </a:r>
            <a:r>
              <a:rPr sz="1800" spc="-50" dirty="0">
                <a:solidFill>
                  <a:srgbClr val="30859C"/>
                </a:solidFill>
                <a:latin typeface="Times New Roman"/>
                <a:cs typeface="Times New Roman"/>
              </a:rPr>
              <a:t>T-Test</a:t>
            </a:r>
            <a:r>
              <a:rPr sz="1800" spc="35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χρησιμοποιούμε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 </a:t>
            </a:r>
            <a:r>
              <a:rPr sz="1800" spc="-10" dirty="0">
                <a:latin typeface="Times New Roman"/>
                <a:cs typeface="Times New Roman"/>
              </a:rPr>
              <a:t>μεταβλητή 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77923B"/>
                </a:solidFill>
                <a:latin typeface="Times New Roman"/>
                <a:cs typeface="Times New Roman"/>
              </a:rPr>
              <a:t>test </a:t>
            </a:r>
            <a:r>
              <a:rPr sz="1800" dirty="0">
                <a:solidFill>
                  <a:srgbClr val="77923B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latin typeface="Times New Roman"/>
                <a:cs typeface="Times New Roman"/>
              </a:rPr>
              <a:t>) </a:t>
            </a:r>
            <a:r>
              <a:rPr sz="1800" spc="-10" dirty="0">
                <a:latin typeface="Times New Roman"/>
                <a:cs typeface="Times New Roman"/>
              </a:rPr>
              <a:t>τα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Studentized residuals </a:t>
            </a:r>
            <a:r>
              <a:rPr sz="1800" spc="-1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grouping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variable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τεστ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δημιουργήσαμε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0771" y="3155391"/>
            <a:ext cx="578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Defi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6741" y="2581634"/>
            <a:ext cx="431927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477520" algn="l"/>
                <a:tab pos="852169" algn="l"/>
                <a:tab pos="2221230" algn="l"/>
                <a:tab pos="2492375" algn="l"/>
                <a:tab pos="3642995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ολο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λ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ρωθεί	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δ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ικ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π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άμε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57680" algn="l"/>
                <a:tab pos="2555240" algn="l"/>
                <a:tab pos="3062605" algn="l"/>
                <a:tab pos="4018279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πλήκτρο	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Groups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δηλώνω	τις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0218" y="2581634"/>
            <a:ext cx="10160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796925" algn="l"/>
              </a:tabLst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ρ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ικ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endParaRPr sz="18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1080"/>
              </a:spcBef>
              <a:tabLst>
                <a:tab pos="70104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ιμ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ές	τ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8" y="2679192"/>
            <a:ext cx="3035808" cy="1905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3092" y="3549396"/>
            <a:ext cx="1673352" cy="14188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96741" y="3541521"/>
            <a:ext cx="3526154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test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Continue</a:t>
            </a:r>
            <a:r>
              <a:rPr sz="1600" spc="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0859C"/>
                </a:solidFill>
                <a:latin typeface="Times New Roman"/>
                <a:cs typeface="Times New Roman"/>
              </a:rPr>
              <a:t>Ok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4511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946907"/>
            <a:ext cx="85210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 τα αποτελέσματα μας ενδιαφέρει το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 του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Levene το οποίο ελέγχει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κατάλοιπα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ίσες διακυμάνσεις. Από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 παρατηρούμε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 τιμή p value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είναι μεγαλύτερη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σημαντικότητας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0,05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μπορούμε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να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απορρίψουμε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ίσων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διακυμάνσεων.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υπάρχει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ομοσκεδαστικότητα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κατανομή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καταλοίπων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1327403"/>
            <a:ext cx="8820912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1452372"/>
            <a:ext cx="4971288" cy="15529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67273" y="862330"/>
            <a:ext cx="362902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127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πρώτος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έλεγχος στην ερμηνεία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αποτελεσμάτων γίνεται 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Anova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οποίος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απαντά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πρώτη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: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1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=0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009345"/>
            <a:ext cx="8558530" cy="167258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παράδειγμα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εξετάζουμε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απορρίπτουμε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επειδή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p</a:t>
            </a:r>
            <a:r>
              <a:rPr sz="1800" b="1" spc="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μικρότερη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στατιστικής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σημαντικότητας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0,05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έχουμε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ορίσει.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3240"/>
              </a:lnSpc>
              <a:spcBef>
                <a:spcPts val="10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Γεγονός</a:t>
            </a:r>
            <a:r>
              <a:rPr sz="1800" spc="2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2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σημαίνει</a:t>
            </a:r>
            <a:r>
              <a:rPr sz="1800" spc="2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</a:t>
            </a:r>
            <a:r>
              <a:rPr sz="1800" spc="2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2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</a:t>
            </a:r>
            <a:r>
              <a:rPr sz="1800" spc="2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2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(απόσταση)</a:t>
            </a:r>
            <a:r>
              <a:rPr sz="1800" spc="2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επηρεάζει</a:t>
            </a:r>
            <a:r>
              <a:rPr sz="1800" spc="2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22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στατιστικά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τρόπο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διαμόρφωση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(χρόνος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20" y="1057097"/>
            <a:ext cx="4175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" algn="l"/>
                <a:tab pos="1224280" algn="l"/>
                <a:tab pos="1979930" algn="l"/>
                <a:tab pos="302768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	πίνακ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ς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M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del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u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mm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y	παρουσ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άζει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1330578"/>
            <a:ext cx="8784590" cy="360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1530" marR="5080" algn="just">
              <a:lnSpc>
                <a:spcPct val="129700"/>
              </a:lnSpc>
              <a:spcBef>
                <a:spcPts val="10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τους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δείκτες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συσχέτισης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 της ανεξάρτητης μεταβλητής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 της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endParaRPr sz="1800">
              <a:latin typeface="Times New Roman"/>
              <a:cs typeface="Times New Roman"/>
            </a:endParaRPr>
          </a:p>
          <a:p>
            <a:pPr marL="12700" marR="87630" algn="just">
              <a:lnSpc>
                <a:spcPct val="129800"/>
              </a:lnSpc>
              <a:spcBef>
                <a:spcPts val="13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Εκτός του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 συσχέτισης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R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Adjusted R Square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είναι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οποίος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δηλώνει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πόσο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να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ερμηνεύσει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(προβλέψει)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596265" algn="l"/>
                <a:tab pos="1722755" algn="l"/>
                <a:tab pos="2200910" algn="l"/>
                <a:tab pos="3083560" algn="l"/>
                <a:tab pos="4130675" algn="l"/>
                <a:tab pos="4487545" algn="l"/>
                <a:tab pos="5185410" algn="l"/>
                <a:tab pos="5589270" algn="l"/>
                <a:tab pos="5843905" algn="l"/>
                <a:tab pos="7086600" algn="l"/>
                <a:tab pos="7522209" algn="l"/>
              </a:tabLst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περίπτωση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	εξέταση	μπορούμε	να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πούμε	ότι	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	της	ανεξάρτητης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(απόσταση)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προβλέψει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93,2%</a:t>
            </a:r>
            <a:r>
              <a:rPr sz="1800" b="1" spc="12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endParaRPr sz="1800">
              <a:latin typeface="Times New Roman"/>
              <a:cs typeface="Times New Roman"/>
            </a:endParaRPr>
          </a:p>
          <a:p>
            <a:pPr marL="12700" marR="88900">
              <a:lnSpc>
                <a:spcPct val="129400"/>
              </a:lnSpc>
              <a:spcBef>
                <a:spcPts val="15"/>
              </a:spcBef>
              <a:tabLst>
                <a:tab pos="4952365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(χρόνος</a:t>
            </a:r>
            <a:r>
              <a:rPr sz="1800" spc="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παράδοσης).</a:t>
            </a:r>
            <a:r>
              <a:rPr sz="1800" spc="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Adjusted</a:t>
            </a:r>
            <a:r>
              <a:rPr sz="1800" spc="15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800" spc="15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Square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χρησιμοποιηθεί</a:t>
            </a:r>
            <a:r>
              <a:rPr sz="1800" spc="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ως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μέτρο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καλής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προσαρμογής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πρόβλεψης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επιλογής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μοντέλου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ανάλυσης.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1324355"/>
            <a:ext cx="4331208" cy="110032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00" y="2719577"/>
            <a:ext cx="880491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5880" algn="just">
              <a:lnSpc>
                <a:spcPct val="129700"/>
              </a:lnSpc>
              <a:spcBef>
                <a:spcPts val="9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Τέλος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coefficients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αρχικά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ελέγχουμε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δεύτερη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ανάλυσης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=0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αυτή που </a:t>
            </a:r>
            <a:r>
              <a:rPr sz="1800" spc="-5" dirty="0">
                <a:latin typeface="Times New Roman"/>
                <a:cs typeface="Times New Roman"/>
              </a:rPr>
              <a:t>ελέγχει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κατά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πόσο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στατιστικά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σημαντικός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 </a:t>
            </a:r>
            <a:r>
              <a:rPr sz="1800" spc="-5" dirty="0">
                <a:latin typeface="Times New Roman"/>
                <a:cs typeface="Times New Roman"/>
              </a:rPr>
              <a:t>σταθερός </a:t>
            </a:r>
            <a:r>
              <a:rPr sz="1800" dirty="0">
                <a:latin typeface="Times New Roman"/>
                <a:cs typeface="Times New Roman"/>
              </a:rPr>
              <a:t> όρος του </a:t>
            </a:r>
            <a:r>
              <a:rPr sz="1800" spc="-5" dirty="0">
                <a:latin typeface="Times New Roman"/>
                <a:cs typeface="Times New Roman"/>
              </a:rPr>
              <a:t>μοντέλου.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Γενικά </a:t>
            </a:r>
            <a:r>
              <a:rPr sz="1800" dirty="0">
                <a:latin typeface="Times New Roman"/>
                <a:cs typeface="Times New Roman"/>
              </a:rPr>
              <a:t>ο </a:t>
            </a:r>
            <a:r>
              <a:rPr sz="1800" spc="-5" dirty="0">
                <a:latin typeface="Times New Roman"/>
                <a:cs typeface="Times New Roman"/>
              </a:rPr>
              <a:t>σταθερός </a:t>
            </a:r>
            <a:r>
              <a:rPr sz="1800" dirty="0">
                <a:latin typeface="Times New Roman"/>
                <a:cs typeface="Times New Roman"/>
              </a:rPr>
              <a:t>όρος </a:t>
            </a:r>
            <a:r>
              <a:rPr sz="1800" spc="-5" dirty="0">
                <a:latin typeface="Times New Roman"/>
                <a:cs typeface="Times New Roman"/>
              </a:rPr>
              <a:t>μας δείχνει την τιμή </a:t>
            </a:r>
            <a:r>
              <a:rPr sz="1800" dirty="0">
                <a:latin typeface="Times New Roman"/>
                <a:cs typeface="Times New Roman"/>
              </a:rPr>
              <a:t>της </a:t>
            </a:r>
            <a:r>
              <a:rPr sz="1800" spc="-15" dirty="0">
                <a:latin typeface="Times New Roman"/>
                <a:cs typeface="Times New Roman"/>
              </a:rPr>
              <a:t>εξαρτημένης </a:t>
            </a:r>
            <a:r>
              <a:rPr sz="1800" spc="-5" dirty="0">
                <a:latin typeface="Times New Roman"/>
                <a:cs typeface="Times New Roman"/>
              </a:rPr>
              <a:t>όταν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ανεξάρτητη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παίρνει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63500" marR="59055" algn="just">
              <a:lnSpc>
                <a:spcPts val="2810"/>
              </a:lnSpc>
              <a:spcBef>
                <a:spcPts val="8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περίπτωση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 εξέταση αποδεχόμαστε την μηδενική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υπόθεση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 χρειάζεται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επιπλέον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ερμηνεία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1284732"/>
            <a:ext cx="6342888" cy="139141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04" y="2527807"/>
            <a:ext cx="8754745" cy="251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3020">
              <a:lnSpc>
                <a:spcPct val="129400"/>
              </a:lnSpc>
              <a:spcBef>
                <a:spcPts val="10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παρατηρούμε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όπως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ήταν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αναμενόμενο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στατιστικά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σημαντική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επίδραση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(απόστασης)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(χρόνο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παράδοσης).</a:t>
            </a:r>
            <a:endParaRPr sz="1800">
              <a:latin typeface="Times New Roman"/>
              <a:cs typeface="Times New Roman"/>
            </a:endParaRPr>
          </a:p>
          <a:p>
            <a:pPr marL="38100" marR="30480">
              <a:lnSpc>
                <a:spcPct val="129500"/>
              </a:lnSpc>
              <a:spcBef>
                <a:spcPts val="1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συντελεστή</a:t>
            </a:r>
            <a:r>
              <a:rPr sz="1800" spc="1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εξάρτησης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1</a:t>
            </a:r>
            <a:r>
              <a:rPr sz="1800" b="1" spc="67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&gt;</a:t>
            </a:r>
            <a:r>
              <a:rPr sz="1800" spc="1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</a:t>
            </a:r>
            <a:r>
              <a:rPr sz="1800" spc="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Wingdings"/>
                <a:cs typeface="Wingdings"/>
              </a:rPr>
              <a:t>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συνεπώς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θετική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</a:t>
            </a:r>
            <a:r>
              <a:rPr sz="1800" spc="1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Wingdings"/>
                <a:cs typeface="Wingdings"/>
              </a:rPr>
              <a:t></a:t>
            </a:r>
            <a:r>
              <a:rPr sz="1800" spc="1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όσο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αυξάνει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απόσταση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τόσο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μεγαλώνει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χρόνος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Ερμηνεία:</a:t>
            </a:r>
            <a:r>
              <a:rPr sz="1800" b="1" spc="26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25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κάθε</a:t>
            </a:r>
            <a:r>
              <a:rPr sz="1800" spc="2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επιπλέον</a:t>
            </a:r>
            <a:r>
              <a:rPr sz="1800" spc="2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χιλιόμετρο</a:t>
            </a:r>
            <a:r>
              <a:rPr sz="1800" spc="2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2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αναμενόμενος</a:t>
            </a:r>
            <a:r>
              <a:rPr sz="1800" spc="25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χρόνος</a:t>
            </a:r>
            <a:r>
              <a:rPr sz="1800" spc="25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</a:t>
            </a:r>
            <a:r>
              <a:rPr sz="1800" spc="2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αυξάνει</a:t>
            </a:r>
            <a:r>
              <a:rPr sz="1800" spc="2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endParaRPr sz="1800">
              <a:latin typeface="Times New Roman"/>
              <a:cs typeface="Times New Roman"/>
            </a:endParaRPr>
          </a:p>
          <a:p>
            <a:pPr marL="38100" marR="32384">
              <a:lnSpc>
                <a:spcPct val="129400"/>
              </a:lnSpc>
              <a:spcBef>
                <a:spcPts val="1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0.004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μέρες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(περίπου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5,7</a:t>
            </a:r>
            <a:r>
              <a:rPr sz="1800" spc="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λεπτά)</a:t>
            </a:r>
            <a:r>
              <a:rPr sz="1800" spc="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κάθε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επιπλέον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100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χιλιόμετρα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αναμενόμενος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χρόνος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παράδοσης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αυξάνει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0.4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μέρες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(περίπου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9.6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ώρες)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1284732"/>
            <a:ext cx="5807964" cy="127406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2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15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906684"/>
            <a:ext cx="8700770" cy="7353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4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n</a:t>
            </a:r>
            <a:r>
              <a:rPr sz="1800" spc="4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=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12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γυναίκες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λαμβάνουμε</a:t>
            </a:r>
            <a:r>
              <a:rPr sz="1800" spc="4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τις</a:t>
            </a:r>
            <a:r>
              <a:rPr sz="1800" spc="4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ακόλουθες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45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4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πίεσης</a:t>
            </a:r>
            <a:r>
              <a:rPr sz="1800" spc="4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4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αίματος</a:t>
            </a:r>
            <a:r>
              <a:rPr sz="1800" spc="4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4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ηλικίας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σε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έτη: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4012" y="1684020"/>
          <a:ext cx="7540616" cy="504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8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8096">
                <a:tc>
                  <a:txBody>
                    <a:bodyPr/>
                    <a:lstStyle/>
                    <a:p>
                      <a:pPr marL="127000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Ηλικία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solidFill>
                            <a:srgbClr val="5F497A"/>
                          </a:solidFill>
                          <a:latin typeface="Times New Roman"/>
                          <a:cs typeface="Times New Roman"/>
                        </a:rPr>
                        <a:t>72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65">
                <a:tc>
                  <a:txBody>
                    <a:bodyPr/>
                    <a:lstStyle/>
                    <a:p>
                      <a:pPr marL="127000">
                        <a:lnSpc>
                          <a:spcPts val="1370"/>
                        </a:lnSpc>
                        <a:spcBef>
                          <a:spcPts val="38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Πίεση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spc="-20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spc="-20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3195" algn="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147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2560" algn="r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370"/>
                        </a:lnSpc>
                        <a:spcBef>
                          <a:spcPts val="390"/>
                        </a:spcBef>
                      </a:pPr>
                      <a:r>
                        <a:rPr sz="1200" b="1" dirty="0">
                          <a:solidFill>
                            <a:srgbClr val="30859C"/>
                          </a:solidFill>
                          <a:latin typeface="Times New Roman"/>
                          <a:cs typeface="Times New Roman"/>
                        </a:rPr>
                        <a:t>160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4233" y="2332181"/>
            <a:ext cx="8590280" cy="16732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5"/>
              </a:spcBef>
              <a:buClr>
                <a:srgbClr val="8063A1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Συνέχεια</a:t>
            </a:r>
            <a:r>
              <a:rPr sz="1800" b="1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προκύπτει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δεδομένα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Clr>
                <a:srgbClr val="8063A1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b="1" spc="-25" dirty="0">
                <a:solidFill>
                  <a:srgbClr val="E36C09"/>
                </a:solidFill>
                <a:latin typeface="Times New Roman"/>
                <a:cs typeface="Times New Roman"/>
              </a:rPr>
              <a:t>Ανεξαρτησία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παρατηρήσεων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προκύπτει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περιγραφή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 </a:t>
            </a:r>
            <a:r>
              <a:rPr sz="1800" spc="-5" dirty="0">
                <a:latin typeface="Times New Roman"/>
                <a:cs typeface="Times New Roman"/>
              </a:rPr>
              <a:t>παραδείγματος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40"/>
              </a:lnSpc>
              <a:spcBef>
                <a:spcPts val="100"/>
              </a:spcBef>
              <a:buClr>
                <a:srgbClr val="8063A1"/>
              </a:buClr>
              <a:buAutoNum type="arabicParenR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/>
                <a:cs typeface="Times New Roman"/>
              </a:rPr>
              <a:t>Για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Γραμμικότητα</a:t>
            </a:r>
            <a:r>
              <a:rPr sz="1800" b="1" spc="16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μεταξύ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δύο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μεταβλητών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θα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υπολογίσουμε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τον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συντελεστή </a:t>
            </a:r>
            <a:r>
              <a:rPr sz="1800" b="1" spc="-43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F6128"/>
                </a:solidFill>
                <a:latin typeface="Times New Roman"/>
                <a:cs typeface="Times New Roman"/>
              </a:rPr>
              <a:t>συσχέτισης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2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5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IΙ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4496435" cy="327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ραμμικότητα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 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120014" marR="5080" algn="just">
              <a:lnSpc>
                <a:spcPct val="194700"/>
              </a:lnSpc>
              <a:spcBef>
                <a:spcPts val="24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το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κεντρικό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μενού</a:t>
            </a:r>
            <a:r>
              <a:rPr sz="1600" spc="-5" dirty="0">
                <a:latin typeface="Times New Roman"/>
                <a:cs typeface="Times New Roman"/>
              </a:rPr>
              <a:t> επιλέγουμε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Correlate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→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Bivariate</a:t>
            </a:r>
            <a:r>
              <a:rPr sz="16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</a:t>
            </a:r>
            <a:r>
              <a:rPr sz="1600" spc="-5" dirty="0">
                <a:latin typeface="Times New Roman"/>
                <a:cs typeface="Times New Roman"/>
              </a:rPr>
              <a:t> παράθυρο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εμφανίζεται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βάζουμε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και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τις</a:t>
            </a:r>
            <a:r>
              <a:rPr sz="1600" spc="-5" dirty="0">
                <a:latin typeface="Times New Roman"/>
                <a:cs typeface="Times New Roman"/>
              </a:rPr>
              <a:t> δύο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μεταβλητές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στο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κουτί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variables </a:t>
            </a:r>
            <a:r>
              <a:rPr sz="1600" spc="-10" dirty="0">
                <a:latin typeface="Times New Roman"/>
                <a:cs typeface="Times New Roman"/>
              </a:rPr>
              <a:t>(Ηλικία, </a:t>
            </a:r>
            <a:r>
              <a:rPr sz="1600" spc="-5" dirty="0">
                <a:latin typeface="Times New Roman"/>
                <a:cs typeface="Times New Roman"/>
              </a:rPr>
              <a:t>Πίεση) </a:t>
            </a:r>
            <a:r>
              <a:rPr sz="1600" spc="-10" dirty="0">
                <a:latin typeface="Times New Roman"/>
                <a:cs typeface="Times New Roman"/>
              </a:rPr>
              <a:t>και </a:t>
            </a:r>
            <a:r>
              <a:rPr sz="1600" spc="-5" dirty="0">
                <a:latin typeface="Times New Roman"/>
                <a:cs typeface="Times New Roman"/>
              </a:rPr>
              <a:t>τσεκάρουμε </a:t>
            </a:r>
            <a:r>
              <a:rPr sz="1600" dirty="0">
                <a:latin typeface="Times New Roman"/>
                <a:cs typeface="Times New Roman"/>
              </a:rPr>
              <a:t>το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συντελεστή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συσχέτισης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που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θέλουμε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να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εκτιμήσουμε.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491996"/>
            <a:ext cx="3672840" cy="3285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79372"/>
            <a:ext cx="8611235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</a:t>
            </a:r>
            <a:r>
              <a:rPr sz="1800" spc="48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r>
              <a:rPr sz="1800" spc="4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48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</a:t>
            </a:r>
            <a:r>
              <a:rPr sz="1800" spc="4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b="1" spc="5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4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Υ</a:t>
            </a:r>
            <a:r>
              <a:rPr sz="1800" b="1" spc="48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spc="4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48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συναρτησιακή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1800" spc="4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αλλά</a:t>
            </a:r>
            <a:r>
              <a:rPr sz="1800" spc="4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στατιστική,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δηλαδή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οι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 της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ορίζονται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μονοσήμαντα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τις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αντίστοιχες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67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παράδειγμα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μισθός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ενός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υπαλλήλου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σε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 εταιρεία δεν εξαρτάται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μόνο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 τα χρόνια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προϋπηρεσίας του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υπάλληλου αλλά και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άλλους παράγοντες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όπως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μορφωτικό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επίπεδο,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θέση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κατέχει,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τυχόν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εξειδικεύσεις,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οικογενειακή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κατάσταση,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κ.λ.π.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6700"/>
              </a:lnSpc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περίπτωση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γραμμικής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παλινδρόμησης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μοντέλο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εφαρμόζουμε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είναι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μια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ευθεία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γραμμή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Επομένως,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περιγράφουμε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τη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σχέση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 χρησιμοποιώντας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την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εξίσωση</a:t>
            </a:r>
            <a:r>
              <a:rPr sz="1600" i="1" spc="3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μιας</a:t>
            </a:r>
            <a:r>
              <a:rPr sz="1600" i="1" spc="3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ευθείας </a:t>
            </a:r>
            <a:r>
              <a:rPr sz="16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γραμμής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6039" y="911097"/>
            <a:ext cx="8983345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Γ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ραμμικότητα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 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204470" marR="4523105" algn="just">
              <a:lnSpc>
                <a:spcPct val="150000"/>
              </a:lnSpc>
              <a:spcBef>
                <a:spcPts val="166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αποτελέσματα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ότι</a:t>
            </a:r>
            <a:r>
              <a:rPr sz="1800" dirty="0">
                <a:latin typeface="Times New Roman"/>
                <a:cs typeface="Times New Roman"/>
              </a:rPr>
              <a:t> ο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συντελεστής συσχέτισης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r=0,896</a:t>
            </a:r>
            <a:r>
              <a:rPr sz="1800" dirty="0">
                <a:latin typeface="Times New Roman"/>
                <a:cs typeface="Times New Roman"/>
              </a:rPr>
              <a:t>) είναι </a:t>
            </a:r>
            <a:r>
              <a:rPr sz="1800" spc="-10" dirty="0">
                <a:latin typeface="Times New Roman"/>
                <a:cs typeface="Times New Roman"/>
              </a:rPr>
              <a:t>πολύ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υψηλός</a:t>
            </a:r>
            <a:r>
              <a:rPr sz="1800" dirty="0">
                <a:latin typeface="Times New Roman"/>
                <a:cs typeface="Times New Roman"/>
              </a:rPr>
              <a:t> (όσο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πιο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μεγάλος</a:t>
            </a:r>
            <a:r>
              <a:rPr sz="1800" dirty="0">
                <a:latin typeface="Times New Roman"/>
                <a:cs typeface="Times New Roman"/>
              </a:rPr>
              <a:t> 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δείκτης</a:t>
            </a:r>
            <a:r>
              <a:rPr sz="1800" spc="-5" dirty="0">
                <a:latin typeface="Times New Roman"/>
                <a:cs typeface="Times New Roman"/>
              </a:rPr>
              <a:t> αυτός,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τόσο ισχυρότερη είναι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συσχέτιση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δύο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 (θετική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αρνητική)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σχέση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επίσης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στατιστικά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σημαντική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απορρίπτοντας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μηδενική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Η</a:t>
            </a:r>
            <a:r>
              <a:rPr sz="1800" b="1" spc="-7" baseline="-20833" dirty="0">
                <a:solidFill>
                  <a:srgbClr val="001F5F"/>
                </a:solidFill>
                <a:latin typeface="Times New Roman"/>
                <a:cs typeface="Times New Roman"/>
              </a:rPr>
              <a:t>0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:ρ=0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δηλαδή</a:t>
            </a:r>
            <a:endParaRPr sz="18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Times New Roman"/>
                <a:cs typeface="Times New Roman"/>
              </a:rPr>
              <a:t>παρατηρείται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μια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ισχυρή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(θετική)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γραμμική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συσχέτιση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μεταξύ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spc="-5" dirty="0">
                <a:latin typeface="Times New Roman"/>
                <a:cs typeface="Times New Roman"/>
              </a:rPr>
              <a:t>δύο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408175"/>
            <a:ext cx="3416807" cy="224180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275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4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1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892" y="1354836"/>
            <a:ext cx="2279904" cy="24932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04366" y="1369562"/>
            <a:ext cx="1821814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μενού	επιλέγουμε</a:t>
            </a:r>
            <a:endParaRPr sz="18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840"/>
              </a:spcBef>
              <a:tabLst>
                <a:tab pos="753110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902" y="1369562"/>
            <a:ext cx="8515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ist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cs  </a:t>
            </a:r>
            <a:r>
              <a:rPr sz="1800" spc="-5" dirty="0">
                <a:latin typeface="Times New Roman"/>
                <a:cs typeface="Times New Roman"/>
              </a:rPr>
              <a:t>πλαίσιο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0579" y="2132903"/>
            <a:ext cx="179514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 algn="r">
              <a:lnSpc>
                <a:spcPct val="139000"/>
              </a:lnSpc>
              <a:spcBef>
                <a:spcPts val="95"/>
              </a:spcBef>
              <a:tabLst>
                <a:tab pos="483234" algn="l"/>
                <a:tab pos="1424940" algn="l"/>
                <a:tab pos="1452245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ore		</a:t>
            </a:r>
            <a:r>
              <a:rPr sz="1800" spc="-5" dirty="0">
                <a:latin typeface="Times New Roman"/>
                <a:cs typeface="Times New Roman"/>
              </a:rPr>
              <a:t>στο 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Dependent	List  </a:t>
            </a:r>
            <a:r>
              <a:rPr sz="1800" dirty="0">
                <a:latin typeface="Times New Roman"/>
                <a:cs typeface="Times New Roman"/>
              </a:rPr>
              <a:t>δύο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902" y="2894838"/>
            <a:ext cx="2004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1748789" algn="l"/>
              </a:tabLst>
            </a:pPr>
            <a:r>
              <a:rPr sz="1800" dirty="0">
                <a:latin typeface="Times New Roman"/>
                <a:cs typeface="Times New Roman"/>
              </a:rPr>
              <a:t>προ</a:t>
            </a:r>
            <a:r>
              <a:rPr sz="1800" spc="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θέτου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5" dirty="0">
                <a:latin typeface="Times New Roman"/>
                <a:cs typeface="Times New Roman"/>
              </a:rPr>
              <a:t>τις  μεταβλητές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50335"/>
            <a:ext cx="89884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  <a:tabLst>
                <a:tab pos="597535" algn="l"/>
                <a:tab pos="1559560" algn="l"/>
                <a:tab pos="2058035" algn="l"/>
                <a:tab pos="2411095" algn="l"/>
                <a:tab pos="3478529" algn="l"/>
                <a:tab pos="4469130" algn="l"/>
                <a:tab pos="4959985" algn="l"/>
                <a:tab pos="6205220" algn="l"/>
                <a:tab pos="7237095" algn="l"/>
                <a:tab pos="7589520" algn="l"/>
                <a:tab pos="851789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spc="-5" dirty="0">
                <a:latin typeface="Times New Roman"/>
                <a:cs typeface="Times New Roman"/>
              </a:rPr>
              <a:t>συνέ</a:t>
            </a:r>
            <a:r>
              <a:rPr sz="1800" dirty="0">
                <a:latin typeface="Times New Roman"/>
                <a:cs typeface="Times New Roman"/>
              </a:rPr>
              <a:t>χεια	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ό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ά</a:t>
            </a:r>
            <a:r>
              <a:rPr sz="1800" spc="5" dirty="0">
                <a:latin typeface="Times New Roman"/>
                <a:cs typeface="Times New Roman"/>
              </a:rPr>
              <a:t>θ</a:t>
            </a:r>
            <a:r>
              <a:rPr sz="1800" spc="-15" dirty="0">
                <a:latin typeface="Times New Roman"/>
                <a:cs typeface="Times New Roman"/>
              </a:rPr>
              <a:t>υ</a:t>
            </a:r>
            <a:r>
              <a:rPr sz="1800" dirty="0">
                <a:latin typeface="Times New Roman"/>
                <a:cs typeface="Times New Roman"/>
              </a:rPr>
              <a:t>ρο	</a:t>
            </a:r>
            <a:r>
              <a:rPr sz="1800" spc="-5" dirty="0">
                <a:latin typeface="Times New Roman"/>
                <a:cs typeface="Times New Roman"/>
              </a:rPr>
              <a:t>δια</a:t>
            </a:r>
            <a:r>
              <a:rPr sz="1800" spc="5" dirty="0">
                <a:latin typeface="Times New Roman"/>
                <a:cs typeface="Times New Roman"/>
              </a:rPr>
              <a:t>λ</a:t>
            </a:r>
            <a:r>
              <a:rPr sz="1800" dirty="0">
                <a:latin typeface="Times New Roman"/>
                <a:cs typeface="Times New Roman"/>
              </a:rPr>
              <a:t>όγου	που	εμ</a:t>
            </a:r>
            <a:r>
              <a:rPr sz="1800" spc="-15" dirty="0">
                <a:latin typeface="Times New Roman"/>
                <a:cs typeface="Times New Roman"/>
              </a:rPr>
              <a:t>φ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ν</a:t>
            </a:r>
            <a:r>
              <a:rPr sz="1800" spc="-5" dirty="0">
                <a:latin typeface="Times New Roman"/>
                <a:cs typeface="Times New Roman"/>
              </a:rPr>
              <a:t>ίζε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αι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τώντας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-10" dirty="0">
                <a:latin typeface="Times New Roman"/>
                <a:cs typeface="Times New Roman"/>
              </a:rPr>
              <a:t>λή</a:t>
            </a:r>
            <a:r>
              <a:rPr sz="1800" dirty="0">
                <a:latin typeface="Times New Roman"/>
                <a:cs typeface="Times New Roman"/>
              </a:rPr>
              <a:t>κτρο	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  </a:t>
            </a:r>
            <a:r>
              <a:rPr sz="1800" spc="-5" dirty="0">
                <a:latin typeface="Times New Roman"/>
                <a:cs typeface="Times New Roman"/>
              </a:rPr>
              <a:t>επιλέγουμε 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800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tests</a:t>
            </a:r>
            <a:r>
              <a:rPr sz="1800" spc="-5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2923" y="1385316"/>
            <a:ext cx="2979420" cy="246278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275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4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1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5892" y="1354836"/>
            <a:ext cx="2279904" cy="24932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04366" y="1369562"/>
            <a:ext cx="1821814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μενού	επιλέγουμε</a:t>
            </a:r>
            <a:endParaRPr sz="1800">
              <a:latin typeface="Times New Roman"/>
              <a:cs typeface="Times New Roman"/>
            </a:endParaRPr>
          </a:p>
          <a:p>
            <a:pPr marL="128270">
              <a:lnSpc>
                <a:spcPct val="100000"/>
              </a:lnSpc>
              <a:spcBef>
                <a:spcPts val="840"/>
              </a:spcBef>
              <a:tabLst>
                <a:tab pos="753110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902" y="1369562"/>
            <a:ext cx="8515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ist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cs  </a:t>
            </a:r>
            <a:r>
              <a:rPr sz="1800" spc="-5" dirty="0">
                <a:latin typeface="Times New Roman"/>
                <a:cs typeface="Times New Roman"/>
              </a:rPr>
              <a:t>πλαίσιο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0579" y="2132903"/>
            <a:ext cx="179514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 algn="r">
              <a:lnSpc>
                <a:spcPct val="139000"/>
              </a:lnSpc>
              <a:spcBef>
                <a:spcPts val="95"/>
              </a:spcBef>
              <a:tabLst>
                <a:tab pos="483234" algn="l"/>
                <a:tab pos="1424940" algn="l"/>
                <a:tab pos="1452245" algn="l"/>
              </a:tabLst>
            </a:pP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ore		</a:t>
            </a:r>
            <a:r>
              <a:rPr sz="1800" spc="-5" dirty="0">
                <a:latin typeface="Times New Roman"/>
                <a:cs typeface="Times New Roman"/>
              </a:rPr>
              <a:t>στο  </a:t>
            </a:r>
            <a:r>
              <a:rPr sz="1800" dirty="0">
                <a:solidFill>
                  <a:srgbClr val="00AF50"/>
                </a:solidFill>
                <a:latin typeface="Times New Roman"/>
                <a:cs typeface="Times New Roman"/>
              </a:rPr>
              <a:t>Dependent	List  </a:t>
            </a:r>
            <a:r>
              <a:rPr sz="1800" dirty="0">
                <a:latin typeface="Times New Roman"/>
                <a:cs typeface="Times New Roman"/>
              </a:rPr>
              <a:t>δύο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902" y="2894838"/>
            <a:ext cx="2004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1748789" algn="l"/>
              </a:tabLst>
            </a:pPr>
            <a:r>
              <a:rPr sz="1800" dirty="0">
                <a:latin typeface="Times New Roman"/>
                <a:cs typeface="Times New Roman"/>
              </a:rPr>
              <a:t>προ</a:t>
            </a:r>
            <a:r>
              <a:rPr sz="1800" spc="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θέτου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	</a:t>
            </a:r>
            <a:r>
              <a:rPr sz="1800" spc="-5" dirty="0">
                <a:latin typeface="Times New Roman"/>
                <a:cs typeface="Times New Roman"/>
              </a:rPr>
              <a:t>τις  μεταβλητές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50335"/>
            <a:ext cx="89884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  <a:tabLst>
                <a:tab pos="597535" algn="l"/>
                <a:tab pos="1559560" algn="l"/>
                <a:tab pos="2058035" algn="l"/>
                <a:tab pos="2411095" algn="l"/>
                <a:tab pos="3478529" algn="l"/>
                <a:tab pos="4469130" algn="l"/>
                <a:tab pos="4959985" algn="l"/>
                <a:tab pos="6205220" algn="l"/>
                <a:tab pos="7237095" algn="l"/>
                <a:tab pos="7589520" algn="l"/>
                <a:tab pos="8517890" algn="l"/>
              </a:tabLst>
            </a:pP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spc="-5" dirty="0">
                <a:latin typeface="Times New Roman"/>
                <a:cs typeface="Times New Roman"/>
              </a:rPr>
              <a:t>συνέ</a:t>
            </a:r>
            <a:r>
              <a:rPr sz="1800" dirty="0">
                <a:latin typeface="Times New Roman"/>
                <a:cs typeface="Times New Roman"/>
              </a:rPr>
              <a:t>χεια	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ό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ά</a:t>
            </a:r>
            <a:r>
              <a:rPr sz="1800" spc="5" dirty="0">
                <a:latin typeface="Times New Roman"/>
                <a:cs typeface="Times New Roman"/>
              </a:rPr>
              <a:t>θ</a:t>
            </a:r>
            <a:r>
              <a:rPr sz="1800" spc="-15" dirty="0">
                <a:latin typeface="Times New Roman"/>
                <a:cs typeface="Times New Roman"/>
              </a:rPr>
              <a:t>υ</a:t>
            </a:r>
            <a:r>
              <a:rPr sz="1800" dirty="0">
                <a:latin typeface="Times New Roman"/>
                <a:cs typeface="Times New Roman"/>
              </a:rPr>
              <a:t>ρο	</a:t>
            </a:r>
            <a:r>
              <a:rPr sz="1800" spc="-5" dirty="0">
                <a:latin typeface="Times New Roman"/>
                <a:cs typeface="Times New Roman"/>
              </a:rPr>
              <a:t>δια</a:t>
            </a:r>
            <a:r>
              <a:rPr sz="1800" spc="5" dirty="0">
                <a:latin typeface="Times New Roman"/>
                <a:cs typeface="Times New Roman"/>
              </a:rPr>
              <a:t>λ</a:t>
            </a:r>
            <a:r>
              <a:rPr sz="1800" dirty="0">
                <a:latin typeface="Times New Roman"/>
                <a:cs typeface="Times New Roman"/>
              </a:rPr>
              <a:t>όγου	που	εμ</a:t>
            </a:r>
            <a:r>
              <a:rPr sz="1800" spc="-15" dirty="0">
                <a:latin typeface="Times New Roman"/>
                <a:cs typeface="Times New Roman"/>
              </a:rPr>
              <a:t>φ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ν</a:t>
            </a:r>
            <a:r>
              <a:rPr sz="1800" spc="-5" dirty="0">
                <a:latin typeface="Times New Roman"/>
                <a:cs typeface="Times New Roman"/>
              </a:rPr>
              <a:t>ίζε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αι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τώντας	</a:t>
            </a:r>
            <a:r>
              <a:rPr sz="1800" spc="-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	π</a:t>
            </a:r>
            <a:r>
              <a:rPr sz="1800" spc="-10" dirty="0">
                <a:latin typeface="Times New Roman"/>
                <a:cs typeface="Times New Roman"/>
              </a:rPr>
              <a:t>λή</a:t>
            </a:r>
            <a:r>
              <a:rPr sz="1800" dirty="0">
                <a:latin typeface="Times New Roman"/>
                <a:cs typeface="Times New Roman"/>
              </a:rPr>
              <a:t>κτρο	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  </a:t>
            </a:r>
            <a:r>
              <a:rPr sz="1800" spc="-5" dirty="0">
                <a:latin typeface="Times New Roman"/>
                <a:cs typeface="Times New Roman"/>
              </a:rPr>
              <a:t>επιλέγουμε 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800" i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tests</a:t>
            </a:r>
            <a:r>
              <a:rPr sz="1800" spc="-5" dirty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8228" y="1479803"/>
            <a:ext cx="3314700" cy="238506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52475" y="3708521"/>
            <a:ext cx="855853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αποτελέσματα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ανάλυσης</a:t>
            </a:r>
            <a:r>
              <a:rPr sz="1800" spc="-5" dirty="0">
                <a:latin typeface="Times New Roman"/>
                <a:cs typeface="Times New Roman"/>
              </a:rPr>
              <a:t> 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ότι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αντίστοιχα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p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values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μεγαλύτερα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στατιστικής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σημαντικότητας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(0,05)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οπότε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</a:t>
            </a:r>
            <a:r>
              <a:rPr sz="18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απορρίπτουμε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υπόθεση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ακολουθίας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κανονικής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κατανομής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καμία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-5" dirty="0">
                <a:latin typeface="Times New Roman"/>
                <a:cs typeface="Times New Roman"/>
              </a:rPr>
              <a:t> τις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δύο μεταβλητές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4733" y="1342453"/>
            <a:ext cx="5180965" cy="871855"/>
            <a:chOff x="534733" y="1342453"/>
            <a:chExt cx="5180965" cy="871855"/>
          </a:xfrm>
        </p:grpSpPr>
        <p:sp>
          <p:nvSpPr>
            <p:cNvPr id="5" name="object 5"/>
            <p:cNvSpPr/>
            <p:nvPr/>
          </p:nvSpPr>
          <p:spPr>
            <a:xfrm>
              <a:off x="539495" y="1347216"/>
              <a:ext cx="1704975" cy="861060"/>
            </a:xfrm>
            <a:custGeom>
              <a:avLst/>
              <a:gdLst/>
              <a:ahLst/>
              <a:cxnLst/>
              <a:rect l="l" t="t" r="r" b="b"/>
              <a:pathLst>
                <a:path w="1704975" h="861060">
                  <a:moveTo>
                    <a:pt x="16428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58342" y="288036"/>
                  </a:lnTo>
                  <a:lnTo>
                    <a:pt x="1704594" y="860552"/>
                  </a:lnTo>
                  <a:lnTo>
                    <a:pt x="1369060" y="288036"/>
                  </a:lnTo>
                  <a:lnTo>
                    <a:pt x="1642872" y="288036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4F81B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495" y="1347216"/>
              <a:ext cx="1704975" cy="861060"/>
            </a:xfrm>
            <a:custGeom>
              <a:avLst/>
              <a:gdLst/>
              <a:ahLst/>
              <a:cxnLst/>
              <a:rect l="l" t="t" r="r" b="b"/>
              <a:pathLst>
                <a:path w="1704975" h="861060">
                  <a:moveTo>
                    <a:pt x="0" y="0"/>
                  </a:moveTo>
                  <a:lnTo>
                    <a:pt x="958342" y="0"/>
                  </a:lnTo>
                  <a:lnTo>
                    <a:pt x="1369060" y="0"/>
                  </a:lnTo>
                  <a:lnTo>
                    <a:pt x="1642872" y="0"/>
                  </a:lnTo>
                  <a:lnTo>
                    <a:pt x="1642872" y="168021"/>
                  </a:lnTo>
                  <a:lnTo>
                    <a:pt x="1642872" y="240030"/>
                  </a:lnTo>
                  <a:lnTo>
                    <a:pt x="1642872" y="288036"/>
                  </a:lnTo>
                  <a:lnTo>
                    <a:pt x="1369060" y="288036"/>
                  </a:lnTo>
                  <a:lnTo>
                    <a:pt x="1704594" y="860552"/>
                  </a:lnTo>
                  <a:lnTo>
                    <a:pt x="958342" y="288036"/>
                  </a:lnTo>
                  <a:lnTo>
                    <a:pt x="0" y="288036"/>
                  </a:lnTo>
                  <a:lnTo>
                    <a:pt x="0" y="240030"/>
                  </a:lnTo>
                  <a:lnTo>
                    <a:pt x="0" y="16802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7555" y="1347216"/>
              <a:ext cx="1643380" cy="862330"/>
            </a:xfrm>
            <a:custGeom>
              <a:avLst/>
              <a:gdLst/>
              <a:ahLst/>
              <a:cxnLst/>
              <a:rect l="l" t="t" r="r" b="b"/>
              <a:pathLst>
                <a:path w="1643379" h="862330">
                  <a:moveTo>
                    <a:pt x="1642872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958342" y="289560"/>
                  </a:lnTo>
                  <a:lnTo>
                    <a:pt x="918845" y="862076"/>
                  </a:lnTo>
                  <a:lnTo>
                    <a:pt x="1369060" y="289560"/>
                  </a:lnTo>
                  <a:lnTo>
                    <a:pt x="1642872" y="289560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4F81BC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7555" y="1347216"/>
              <a:ext cx="1643380" cy="862330"/>
            </a:xfrm>
            <a:custGeom>
              <a:avLst/>
              <a:gdLst/>
              <a:ahLst/>
              <a:cxnLst/>
              <a:rect l="l" t="t" r="r" b="b"/>
              <a:pathLst>
                <a:path w="1643379" h="862330">
                  <a:moveTo>
                    <a:pt x="0" y="0"/>
                  </a:moveTo>
                  <a:lnTo>
                    <a:pt x="958342" y="0"/>
                  </a:lnTo>
                  <a:lnTo>
                    <a:pt x="1369060" y="0"/>
                  </a:lnTo>
                  <a:lnTo>
                    <a:pt x="1642872" y="0"/>
                  </a:lnTo>
                  <a:lnTo>
                    <a:pt x="1642872" y="168910"/>
                  </a:lnTo>
                  <a:lnTo>
                    <a:pt x="1642872" y="241300"/>
                  </a:lnTo>
                  <a:lnTo>
                    <a:pt x="1642872" y="289560"/>
                  </a:lnTo>
                  <a:lnTo>
                    <a:pt x="1369060" y="289560"/>
                  </a:lnTo>
                  <a:lnTo>
                    <a:pt x="918845" y="862076"/>
                  </a:lnTo>
                  <a:lnTo>
                    <a:pt x="958342" y="289560"/>
                  </a:lnTo>
                  <a:lnTo>
                    <a:pt x="0" y="289560"/>
                  </a:lnTo>
                  <a:lnTo>
                    <a:pt x="0" y="241300"/>
                  </a:lnTo>
                  <a:lnTo>
                    <a:pt x="0" y="16891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911097"/>
            <a:ext cx="555307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3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Μ</a:t>
            </a:r>
            <a:r>
              <a:rPr sz="1800" spc="-5" dirty="0">
                <a:solidFill>
                  <a:srgbClr val="5F497A"/>
                </a:solidFill>
                <a:latin typeface="Times New Roman"/>
                <a:cs typeface="Times New Roman"/>
              </a:rPr>
              <a:t>εταβλητών</a:t>
            </a:r>
            <a:endParaRPr sz="180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  <a:spcBef>
                <a:spcPts val="1495"/>
              </a:spcBef>
              <a:tabLst>
                <a:tab pos="4236720" algn="l"/>
              </a:tabLst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Μεγάλα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Δείγματα	Μικρά</a:t>
            </a:r>
            <a:r>
              <a:rPr sz="1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Δείγματα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7403" y="2232660"/>
            <a:ext cx="4303776" cy="140969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pc="-10" dirty="0">
                <a:solidFill>
                  <a:srgbClr val="E36C09"/>
                </a:solidFill>
              </a:rPr>
              <a:t>νάλυση</a:t>
            </a:r>
            <a:r>
              <a:rPr spc="-15" dirty="0">
                <a:solidFill>
                  <a:srgbClr val="E36C09"/>
                </a:solidFill>
              </a:rPr>
              <a:t>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dirty="0">
                <a:solidFill>
                  <a:srgbClr val="E36C09"/>
                </a:solidFill>
              </a:rPr>
              <a:t>αταλοίπων</a:t>
            </a:r>
            <a:r>
              <a:rPr spc="-20" dirty="0">
                <a:solidFill>
                  <a:srgbClr val="E36C09"/>
                </a:solidFill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Κ</a:t>
            </a:r>
            <a:r>
              <a:rPr spc="-5" dirty="0"/>
              <a:t>ανονικότητα</a:t>
            </a:r>
            <a:r>
              <a:rPr spc="-20" dirty="0"/>
              <a:t> </a:t>
            </a:r>
            <a:r>
              <a:rPr b="1" spc="-5" dirty="0">
                <a:latin typeface="Times New Roman"/>
                <a:cs typeface="Times New Roman"/>
              </a:rPr>
              <a:t>Σ</a:t>
            </a:r>
            <a:r>
              <a:rPr spc="-5" dirty="0"/>
              <a:t>φαλμάτων</a:t>
            </a:r>
          </a:p>
          <a:p>
            <a:pPr marL="180975" marR="5080">
              <a:lnSpc>
                <a:spcPct val="138900"/>
              </a:lnSpc>
              <a:spcBef>
                <a:spcPts val="665"/>
              </a:spcBef>
              <a:tabLst>
                <a:tab pos="824230" algn="l"/>
                <a:tab pos="1188720" algn="l"/>
                <a:tab pos="1786255" algn="l"/>
                <a:tab pos="2341245" algn="l"/>
                <a:tab pos="2397125" algn="l"/>
                <a:tab pos="2787650" algn="l"/>
                <a:tab pos="3743325" algn="l"/>
                <a:tab pos="3780154" algn="l"/>
                <a:tab pos="4217035" algn="l"/>
                <a:tab pos="4512945" algn="l"/>
                <a:tab pos="5240020" algn="l"/>
              </a:tabLst>
            </a:pPr>
            <a:r>
              <a:rPr spc="-80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ατά	</a:t>
            </a:r>
            <a:r>
              <a:rPr spc="-5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η	</a:t>
            </a:r>
            <a:r>
              <a:rPr spc="5" dirty="0">
                <a:solidFill>
                  <a:srgbClr val="000000"/>
                </a:solidFill>
              </a:rPr>
              <a:t>δ</a:t>
            </a:r>
            <a:r>
              <a:rPr spc="-5" dirty="0">
                <a:solidFill>
                  <a:srgbClr val="000000"/>
                </a:solidFill>
              </a:rPr>
              <a:t>ι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δ</a:t>
            </a:r>
            <a:r>
              <a:rPr spc="-5" dirty="0">
                <a:solidFill>
                  <a:srgbClr val="000000"/>
                </a:solidFill>
              </a:rPr>
              <a:t>ι</a:t>
            </a:r>
            <a:r>
              <a:rPr spc="-10" dirty="0">
                <a:solidFill>
                  <a:srgbClr val="000000"/>
                </a:solidFill>
              </a:rPr>
              <a:t>κ</a:t>
            </a:r>
            <a:r>
              <a:rPr spc="5" dirty="0">
                <a:solidFill>
                  <a:srgbClr val="000000"/>
                </a:solidFill>
              </a:rPr>
              <a:t>α</a:t>
            </a:r>
            <a:r>
              <a:rPr spc="-5" dirty="0">
                <a:solidFill>
                  <a:srgbClr val="000000"/>
                </a:solidFill>
              </a:rPr>
              <a:t>σί</a:t>
            </a:r>
            <a:r>
              <a:rPr dirty="0">
                <a:solidFill>
                  <a:srgbClr val="000000"/>
                </a:solidFill>
              </a:rPr>
              <a:t>α	προ</a:t>
            </a:r>
            <a:r>
              <a:rPr spc="5" dirty="0">
                <a:solidFill>
                  <a:srgbClr val="000000"/>
                </a:solidFill>
              </a:rPr>
              <a:t>σ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ρ</a:t>
            </a:r>
            <a:r>
              <a:rPr spc="-20" dirty="0">
                <a:solidFill>
                  <a:srgbClr val="000000"/>
                </a:solidFill>
              </a:rPr>
              <a:t>μ</a:t>
            </a:r>
            <a:r>
              <a:rPr dirty="0">
                <a:solidFill>
                  <a:srgbClr val="000000"/>
                </a:solidFill>
              </a:rPr>
              <a:t>ογ</a:t>
            </a:r>
            <a:r>
              <a:rPr spc="-10" dirty="0">
                <a:solidFill>
                  <a:srgbClr val="000000"/>
                </a:solidFill>
              </a:rPr>
              <a:t>ή</a:t>
            </a:r>
            <a:r>
              <a:rPr dirty="0">
                <a:solidFill>
                  <a:srgbClr val="000000"/>
                </a:solidFill>
              </a:rPr>
              <a:t>ς	του	</a:t>
            </a:r>
            <a:r>
              <a:rPr spc="-5" dirty="0">
                <a:solidFill>
                  <a:srgbClr val="000000"/>
                </a:solidFill>
              </a:rPr>
              <a:t>μον</a:t>
            </a:r>
            <a:r>
              <a:rPr dirty="0">
                <a:solidFill>
                  <a:srgbClr val="000000"/>
                </a:solidFill>
              </a:rPr>
              <a:t>τέλου	τ</a:t>
            </a:r>
            <a:r>
              <a:rPr spc="-10" dirty="0">
                <a:solidFill>
                  <a:srgbClr val="000000"/>
                </a:solidFill>
              </a:rPr>
              <a:t>η</a:t>
            </a:r>
            <a:r>
              <a:rPr dirty="0">
                <a:solidFill>
                  <a:srgbClr val="000000"/>
                </a:solidFill>
              </a:rPr>
              <a:t>ς  π</a:t>
            </a:r>
            <a:r>
              <a:rPr spc="5" dirty="0">
                <a:solidFill>
                  <a:srgbClr val="000000"/>
                </a:solidFill>
              </a:rPr>
              <a:t>α</a:t>
            </a:r>
            <a:r>
              <a:rPr spc="-25" dirty="0">
                <a:solidFill>
                  <a:srgbClr val="000000"/>
                </a:solidFill>
              </a:rPr>
              <a:t>λ</a:t>
            </a:r>
            <a:r>
              <a:rPr spc="-5" dirty="0">
                <a:solidFill>
                  <a:srgbClr val="000000"/>
                </a:solidFill>
              </a:rPr>
              <a:t>ινδρόμ</a:t>
            </a:r>
            <a:r>
              <a:rPr spc="-10" dirty="0">
                <a:solidFill>
                  <a:srgbClr val="000000"/>
                </a:solidFill>
              </a:rPr>
              <a:t>η</a:t>
            </a:r>
            <a:r>
              <a:rPr spc="-5" dirty="0">
                <a:solidFill>
                  <a:srgbClr val="000000"/>
                </a:solidFill>
              </a:rPr>
              <a:t>ση</a:t>
            </a:r>
            <a:r>
              <a:rPr dirty="0">
                <a:solidFill>
                  <a:srgbClr val="000000"/>
                </a:solidFill>
              </a:rPr>
              <a:t>ς	</a:t>
            </a:r>
            <a:r>
              <a:rPr spc="-15" dirty="0">
                <a:solidFill>
                  <a:srgbClr val="000000"/>
                </a:solidFill>
              </a:rPr>
              <a:t>(</a:t>
            </a:r>
            <a:r>
              <a:rPr dirty="0">
                <a:solidFill>
                  <a:srgbClr val="000000"/>
                </a:solidFill>
              </a:rPr>
              <a:t>α</a:t>
            </a:r>
            <a:r>
              <a:rPr spc="5" dirty="0">
                <a:solidFill>
                  <a:srgbClr val="000000"/>
                </a:solidFill>
              </a:rPr>
              <a:t>π</a:t>
            </a:r>
            <a:r>
              <a:rPr dirty="0">
                <a:solidFill>
                  <a:srgbClr val="000000"/>
                </a:solidFill>
              </a:rPr>
              <a:t>ό		</a:t>
            </a:r>
            <a:r>
              <a:rPr spc="-5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ο	κεν</a:t>
            </a:r>
            <a:r>
              <a:rPr spc="-10" dirty="0">
                <a:solidFill>
                  <a:srgbClr val="000000"/>
                </a:solidFill>
              </a:rPr>
              <a:t>τ</a:t>
            </a:r>
            <a:r>
              <a:rPr dirty="0">
                <a:solidFill>
                  <a:srgbClr val="000000"/>
                </a:solidFill>
              </a:rPr>
              <a:t>ρι</a:t>
            </a:r>
            <a:r>
              <a:rPr spc="-35" dirty="0">
                <a:solidFill>
                  <a:srgbClr val="000000"/>
                </a:solidFill>
              </a:rPr>
              <a:t>κ</a:t>
            </a:r>
            <a:r>
              <a:rPr dirty="0">
                <a:solidFill>
                  <a:srgbClr val="000000"/>
                </a:solidFill>
              </a:rPr>
              <a:t>ό		</a:t>
            </a:r>
            <a:r>
              <a:rPr spc="-5" dirty="0">
                <a:solidFill>
                  <a:srgbClr val="000000"/>
                </a:solidFill>
              </a:rPr>
              <a:t>μενο</a:t>
            </a:r>
            <a:r>
              <a:rPr dirty="0">
                <a:solidFill>
                  <a:srgbClr val="000000"/>
                </a:solidFill>
              </a:rPr>
              <a:t>ύ	</a:t>
            </a:r>
            <a:r>
              <a:rPr spc="-15" dirty="0">
                <a:solidFill>
                  <a:srgbClr val="000000"/>
                </a:solidFill>
              </a:rPr>
              <a:t>ε</a:t>
            </a:r>
            <a:r>
              <a:rPr dirty="0">
                <a:solidFill>
                  <a:srgbClr val="000000"/>
                </a:solidFill>
              </a:rPr>
              <a:t>πιλέγου</a:t>
            </a:r>
            <a:r>
              <a:rPr spc="-10" dirty="0">
                <a:solidFill>
                  <a:srgbClr val="000000"/>
                </a:solidFill>
              </a:rPr>
              <a:t>μ</a:t>
            </a:r>
            <a:r>
              <a:rPr dirty="0">
                <a:solidFill>
                  <a:srgbClr val="000000"/>
                </a:solidFill>
              </a:rPr>
              <a:t>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599" y="2073015"/>
            <a:ext cx="367347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946785" algn="l"/>
                <a:tab pos="1347470" algn="l"/>
                <a:tab pos="2534920" algn="l"/>
                <a:tab pos="2933065" algn="l"/>
              </a:tabLst>
            </a:pP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Regression	</a:t>
            </a:r>
            <a:r>
              <a:rPr sz="1800" dirty="0">
                <a:latin typeface="Times New Roman"/>
                <a:cs typeface="Times New Roman"/>
              </a:rPr>
              <a:t>→	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Linear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1054735" algn="l"/>
                <a:tab pos="1595755" algn="l"/>
                <a:tab pos="2891155" algn="l"/>
              </a:tabLst>
            </a:pPr>
            <a:r>
              <a:rPr sz="1800" spc="-5" dirty="0">
                <a:latin typeface="Times New Roman"/>
                <a:cs typeface="Times New Roman"/>
              </a:rPr>
              <a:t>διαλόγου	</a:t>
            </a:r>
            <a:r>
              <a:rPr sz="1800" dirty="0">
                <a:latin typeface="Times New Roman"/>
                <a:cs typeface="Times New Roman"/>
              </a:rPr>
              <a:t>που	</a:t>
            </a:r>
            <a:r>
              <a:rPr sz="1800" spc="-5" dirty="0">
                <a:latin typeface="Times New Roman"/>
                <a:cs typeface="Times New Roman"/>
              </a:rPr>
              <a:t>εμφανίζεται	</a:t>
            </a:r>
            <a:r>
              <a:rPr sz="1800" spc="-15" dirty="0">
                <a:latin typeface="Times New Roman"/>
                <a:cs typeface="Times New Roman"/>
              </a:rPr>
              <a:t>βάζουμε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761" y="2073015"/>
            <a:ext cx="169354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4"/>
              </a:spcBef>
              <a:tabLst>
                <a:tab pos="246379" algn="l"/>
                <a:tab pos="746125" algn="l"/>
              </a:tabLst>
            </a:pPr>
            <a:r>
              <a:rPr sz="1800" dirty="0">
                <a:latin typeface="Times New Roman"/>
                <a:cs typeface="Times New Roman"/>
              </a:rPr>
              <a:t>)	</a:t>
            </a:r>
            <a:r>
              <a:rPr sz="1800" spc="-5" dirty="0">
                <a:latin typeface="Times New Roman"/>
                <a:cs typeface="Times New Roman"/>
              </a:rPr>
              <a:t>στ</a:t>
            </a:r>
            <a:r>
              <a:rPr sz="1800" dirty="0">
                <a:latin typeface="Times New Roman"/>
                <a:cs typeface="Times New Roman"/>
              </a:rPr>
              <a:t>ο	πα</a:t>
            </a:r>
            <a:r>
              <a:rPr sz="1800" spc="-10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άθυρο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  <a:tabLst>
                <a:tab pos="438784" algn="l"/>
              </a:tabLst>
            </a:pPr>
            <a:r>
              <a:rPr sz="1800" dirty="0">
                <a:latin typeface="Times New Roman"/>
                <a:cs typeface="Times New Roman"/>
              </a:rPr>
              <a:t>ως	</a:t>
            </a:r>
            <a:r>
              <a:rPr sz="1800" spc="-15" dirty="0">
                <a:solidFill>
                  <a:srgbClr val="4F6128"/>
                </a:solidFill>
                <a:latin typeface="Times New Roman"/>
                <a:cs typeface="Times New Roman"/>
              </a:rPr>
              <a:t>εξαρτημένη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3553967"/>
            <a:ext cx="1732787" cy="13243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7599" y="2942589"/>
            <a:ext cx="6406515" cy="182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μεταβλητή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πίεση</a:t>
            </a:r>
            <a:r>
              <a:rPr sz="1800" spc="-5" dirty="0">
                <a:latin typeface="Times New Roman"/>
                <a:cs typeface="Times New Roman"/>
              </a:rPr>
              <a:t> και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ανεξάρτητη</a:t>
            </a:r>
            <a:r>
              <a:rPr sz="1800" spc="-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 </a:t>
            </a:r>
            <a:r>
              <a:rPr sz="1800" spc="-10" dirty="0">
                <a:latin typeface="Times New Roman"/>
                <a:cs typeface="Times New Roman"/>
              </a:rPr>
              <a:t>ηλικία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89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Στο </a:t>
            </a:r>
            <a:r>
              <a:rPr sz="1800" spc="-5" dirty="0">
                <a:latin typeface="Times New Roman"/>
                <a:cs typeface="Times New Roman"/>
              </a:rPr>
              <a:t>παράθυρο που εμφανίζεται </a:t>
            </a:r>
            <a:r>
              <a:rPr sz="1800" dirty="0">
                <a:latin typeface="Times New Roman"/>
                <a:cs typeface="Times New Roman"/>
              </a:rPr>
              <a:t>πατώντας </a:t>
            </a:r>
            <a:r>
              <a:rPr sz="1800" spc="-5" dirty="0">
                <a:latin typeface="Times New Roman"/>
                <a:cs typeface="Times New Roman"/>
              </a:rPr>
              <a:t>το </a:t>
            </a:r>
            <a:r>
              <a:rPr sz="1800" spc="-10" dirty="0">
                <a:latin typeface="Times New Roman"/>
                <a:cs typeface="Times New Roman"/>
              </a:rPr>
              <a:t>πλήκτρο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Save </a:t>
            </a:r>
            <a:r>
              <a:rPr sz="1800" spc="-5" dirty="0">
                <a:latin typeface="Times New Roman"/>
                <a:cs typeface="Times New Roman"/>
              </a:rPr>
              <a:t>στο </a:t>
            </a:r>
            <a:r>
              <a:rPr sz="1800" spc="-15" dirty="0">
                <a:latin typeface="Times New Roman"/>
                <a:cs typeface="Times New Roman"/>
              </a:rPr>
              <a:t>κουτί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Residuals </a:t>
            </a:r>
            <a:r>
              <a:rPr sz="1800" spc="-5" dirty="0">
                <a:latin typeface="Times New Roman"/>
                <a:cs typeface="Times New Roman"/>
              </a:rPr>
              <a:t>τσεκάρουμε τις επιλογές 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Standardized </a:t>
            </a:r>
            <a:r>
              <a:rPr sz="1800" spc="-5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solidFill>
                  <a:srgbClr val="00AF50"/>
                </a:solidFill>
                <a:latin typeface="Times New Roman"/>
                <a:cs typeface="Times New Roman"/>
              </a:rPr>
              <a:t>Studentized</a:t>
            </a:r>
            <a:r>
              <a:rPr sz="1800" spc="-5" dirty="0">
                <a:latin typeface="Times New Roman"/>
                <a:cs typeface="Times New Roman"/>
              </a:rPr>
              <a:t>, και </a:t>
            </a:r>
            <a:r>
              <a:rPr sz="1800" dirty="0">
                <a:latin typeface="Times New Roman"/>
                <a:cs typeface="Times New Roman"/>
              </a:rPr>
              <a:t> εκτελούμε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3871" y="1780032"/>
            <a:ext cx="3140964" cy="132283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07365" y="3941291"/>
            <a:ext cx="8882380" cy="1132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4500"/>
              </a:lnSpc>
              <a:spcBef>
                <a:spcPts val="95"/>
              </a:spcBef>
            </a:pPr>
            <a:r>
              <a:rPr sz="1800" spc="-5" dirty="0">
                <a:latin typeface="Times New Roman"/>
                <a:cs typeface="Times New Roman"/>
              </a:rPr>
              <a:t>Επιλέγοντας 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outliers</a:t>
            </a:r>
            <a:r>
              <a:rPr sz="1800" spc="-5" dirty="0">
                <a:latin typeface="Times New Roman"/>
                <a:cs typeface="Times New Roman"/>
              </a:rPr>
              <a:t>”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το παράθυρο διαλόγου </a:t>
            </a:r>
            <a:r>
              <a:rPr sz="1800" dirty="0">
                <a:latin typeface="Times New Roman"/>
                <a:cs typeface="Times New Roman"/>
              </a:rPr>
              <a:t>που </a:t>
            </a:r>
            <a:r>
              <a:rPr sz="1800" spc="-5" dirty="0">
                <a:latin typeface="Times New Roman"/>
                <a:cs typeface="Times New Roman"/>
              </a:rPr>
              <a:t>εμφανίζεται </a:t>
            </a:r>
            <a:r>
              <a:rPr sz="1800" dirty="0">
                <a:latin typeface="Times New Roman"/>
                <a:cs typeface="Times New Roman"/>
              </a:rPr>
              <a:t>πατώντας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Statistics </a:t>
            </a:r>
            <a:r>
              <a:rPr sz="1800" spc="-1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 επιλέγοντας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“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Normality</a:t>
            </a:r>
            <a:r>
              <a:rPr sz="1800" i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AF50"/>
                </a:solidFill>
                <a:latin typeface="Times New Roman"/>
                <a:cs typeface="Times New Roman"/>
              </a:rPr>
              <a:t>plots</a:t>
            </a:r>
            <a:r>
              <a:rPr sz="1800" i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with</a:t>
            </a:r>
            <a:r>
              <a:rPr sz="1800" i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tests</a:t>
            </a:r>
            <a:r>
              <a:rPr sz="1800" spc="-5" dirty="0">
                <a:latin typeface="Times New Roman"/>
                <a:cs typeface="Times New Roman"/>
              </a:rPr>
              <a:t>”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παράθυρο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πατώντας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πλήκτρο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Plots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1952244"/>
            <a:ext cx="2810256" cy="2004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916" y="1840992"/>
            <a:ext cx="1888235" cy="207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856360"/>
            <a:ext cx="8988425" cy="10090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120014" marR="5080">
              <a:lnSpc>
                <a:spcPts val="2700"/>
              </a:lnSpc>
            </a:pP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εκτελούμε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στατιστική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800" b="1" spc="16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ελέγξουμε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κατάλοιπα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ακολουθούν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την </a:t>
            </a:r>
            <a:r>
              <a:rPr sz="1800" spc="-5" dirty="0">
                <a:latin typeface="Times New Roman"/>
                <a:cs typeface="Times New Roman"/>
              </a:rPr>
              <a:t>κανονική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κατανομή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υπάρχουν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ακραίες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τιμές.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" y="1944623"/>
            <a:ext cx="2887980" cy="207721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443854" y="3255086"/>
            <a:ext cx="1151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1800" dirty="0">
                <a:latin typeface="Times New Roman"/>
                <a:cs typeface="Times New Roman"/>
              </a:rPr>
              <a:t>προς	τ</a:t>
            </a:r>
            <a:r>
              <a:rPr sz="1800" spc="-15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3854" y="3148045"/>
            <a:ext cx="351599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4"/>
              </a:spcBef>
              <a:tabLst>
                <a:tab pos="1641475" algn="l"/>
              </a:tabLst>
            </a:pPr>
            <a:r>
              <a:rPr sz="1800" spc="-10" dirty="0">
                <a:latin typeface="Times New Roman"/>
                <a:cs typeface="Times New Roman"/>
              </a:rPr>
              <a:t>κανονικότητα	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  <a:tabLst>
                <a:tab pos="1465580" algn="l"/>
                <a:tab pos="3180715" algn="l"/>
              </a:tabLst>
            </a:pPr>
            <a:r>
              <a:rPr sz="1800" spc="-10" dirty="0">
                <a:latin typeface="Times New Roman"/>
                <a:cs typeface="Times New Roman"/>
              </a:rPr>
              <a:t>κ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-1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λ</a:t>
            </a:r>
            <a:r>
              <a:rPr sz="1800" dirty="0">
                <a:latin typeface="Times New Roman"/>
                <a:cs typeface="Times New Roman"/>
              </a:rPr>
              <a:t>οίπων	π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spc="-10" dirty="0">
                <a:latin typeface="Times New Roman"/>
                <a:cs typeface="Times New Roman"/>
              </a:rPr>
              <a:t>ρ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τηρώ</a:t>
            </a:r>
            <a:r>
              <a:rPr sz="1800" spc="-5" dirty="0">
                <a:latin typeface="Times New Roman"/>
                <a:cs typeface="Times New Roman"/>
              </a:rPr>
              <a:t>ντ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ς	τον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3854" y="3910685"/>
            <a:ext cx="351472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πίνακα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normality</a:t>
            </a:r>
            <a:r>
              <a:rPr sz="1800" b="1" spc="254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test</a:t>
            </a:r>
            <a:r>
              <a:rPr sz="1800" b="1" spc="23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εκτελέσαμε.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902334"/>
            <a:ext cx="8881110" cy="227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1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  <a:p>
            <a:pPr marL="5377815" marR="5080" algn="just">
              <a:lnSpc>
                <a:spcPct val="138900"/>
              </a:lnSpc>
              <a:spcBef>
                <a:spcPts val="525"/>
              </a:spcBef>
            </a:pPr>
            <a:r>
              <a:rPr sz="1800" spc="-5" dirty="0">
                <a:latin typeface="Times New Roman"/>
                <a:cs typeface="Times New Roman"/>
              </a:rPr>
              <a:t>Από το αποτελέσματα της </a:t>
            </a:r>
            <a:r>
              <a:rPr sz="1800" spc="-10" dirty="0">
                <a:latin typeface="Times New Roman"/>
                <a:cs typeface="Times New Roman"/>
              </a:rPr>
              <a:t>ανάλυσης </a:t>
            </a:r>
            <a:r>
              <a:rPr sz="1800" spc="-5" dirty="0">
                <a:latin typeface="Times New Roman"/>
                <a:cs typeface="Times New Roman"/>
              </a:rPr>
              <a:t> παρατηρούμε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θηκόγραμμα</a:t>
            </a:r>
            <a:r>
              <a:rPr sz="1800" dirty="0">
                <a:latin typeface="Times New Roman"/>
                <a:cs typeface="Times New Roman"/>
              </a:rPr>
              <a:t> των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Studentized </a:t>
            </a:r>
            <a:r>
              <a:rPr sz="1800" spc="-5" dirty="0">
                <a:solidFill>
                  <a:srgbClr val="205868"/>
                </a:solidFill>
                <a:latin typeface="Times New Roman"/>
                <a:cs typeface="Times New Roman"/>
              </a:rPr>
              <a:t>residuals </a:t>
            </a:r>
            <a:r>
              <a:rPr sz="1800" spc="-5" dirty="0">
                <a:latin typeface="Times New Roman"/>
                <a:cs typeface="Times New Roman"/>
              </a:rPr>
              <a:t>ότι δεν υπάρχει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καμία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ακραία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205868"/>
                </a:solidFill>
                <a:latin typeface="Times New Roman"/>
                <a:cs typeface="Times New Roman"/>
              </a:rPr>
              <a:t>outlier), </a:t>
            </a:r>
            <a:r>
              <a:rPr sz="180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επομένως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μπορούμε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ελέγξουμε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ως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258824"/>
            <a:ext cx="4568952" cy="364693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2315966"/>
            <a:ext cx="8628380" cy="269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Επειδή </a:t>
            </a:r>
            <a:r>
              <a:rPr sz="1800" spc="-5" dirty="0">
                <a:latin typeface="Times New Roman"/>
                <a:cs typeface="Times New Roman"/>
              </a:rPr>
              <a:t>το δείγμα μας είναι μικρό </a:t>
            </a:r>
            <a:r>
              <a:rPr sz="1800" spc="-10" dirty="0">
                <a:latin typeface="Times New Roman"/>
                <a:cs typeface="Times New Roman"/>
              </a:rPr>
              <a:t>θα </a:t>
            </a:r>
            <a:r>
              <a:rPr sz="1800" spc="-15" dirty="0">
                <a:latin typeface="Times New Roman"/>
                <a:cs typeface="Times New Roman"/>
              </a:rPr>
              <a:t>κοιτάξουμε </a:t>
            </a:r>
            <a:r>
              <a:rPr sz="1800" spc="-5" dirty="0">
                <a:latin typeface="Times New Roman"/>
                <a:cs typeface="Times New Roman"/>
              </a:rPr>
              <a:t>το τεστ </a:t>
            </a:r>
            <a:r>
              <a:rPr sz="1800" dirty="0">
                <a:latin typeface="Times New Roman"/>
                <a:cs typeface="Times New Roman"/>
              </a:rPr>
              <a:t>των </a:t>
            </a: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Shapiro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- </a:t>
            </a:r>
            <a:r>
              <a:rPr sz="1800"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Wilk </a:t>
            </a:r>
            <a:r>
              <a:rPr sz="1800" spc="-5" dirty="0">
                <a:latin typeface="Times New Roman"/>
                <a:cs typeface="Times New Roman"/>
              </a:rPr>
              <a:t>στο οποίο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παρατηρούμε </a:t>
            </a:r>
            <a:r>
              <a:rPr sz="1800" spc="-10" dirty="0">
                <a:latin typeface="Times New Roman"/>
                <a:cs typeface="Times New Roman"/>
              </a:rPr>
              <a:t>ότι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τιμή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p values </a:t>
            </a:r>
            <a:r>
              <a:rPr sz="1800" dirty="0">
                <a:latin typeface="Times New Roman"/>
                <a:cs typeface="Times New Roman"/>
              </a:rPr>
              <a:t>είναι </a:t>
            </a:r>
            <a:r>
              <a:rPr sz="1800" spc="-10" dirty="0">
                <a:latin typeface="Times New Roman"/>
                <a:cs typeface="Times New Roman"/>
              </a:rPr>
              <a:t>μεγαλύτερη </a:t>
            </a:r>
            <a:r>
              <a:rPr sz="1800" spc="-5" dirty="0">
                <a:latin typeface="Times New Roman"/>
                <a:cs typeface="Times New Roman"/>
              </a:rPr>
              <a:t>της στατιστικής σημαντικότητας </a:t>
            </a:r>
            <a:r>
              <a:rPr sz="1800" dirty="0">
                <a:latin typeface="Times New Roman"/>
                <a:cs typeface="Times New Roman"/>
              </a:rPr>
              <a:t>(0,05)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οπότε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δεν </a:t>
            </a:r>
            <a:r>
              <a:rPr sz="1800" spc="-5" dirty="0">
                <a:latin typeface="Times New Roman"/>
                <a:cs typeface="Times New Roman"/>
              </a:rPr>
              <a:t>απορρίπτουμε την μηδενική </a:t>
            </a:r>
            <a:r>
              <a:rPr sz="1800" spc="-10" dirty="0">
                <a:latin typeface="Times New Roman"/>
                <a:cs typeface="Times New Roman"/>
              </a:rPr>
              <a:t>και αποδεχόμαστε </a:t>
            </a:r>
            <a:r>
              <a:rPr sz="1800" spc="-5" dirty="0">
                <a:latin typeface="Times New Roman"/>
                <a:cs typeface="Times New Roman"/>
              </a:rPr>
              <a:t>την υπόθεση της </a:t>
            </a:r>
            <a:r>
              <a:rPr sz="1800" spc="-10" dirty="0">
                <a:latin typeface="Times New Roman"/>
                <a:cs typeface="Times New Roman"/>
              </a:rPr>
              <a:t>κανονικότητας </a:t>
            </a:r>
            <a:r>
              <a:rPr sz="1800" dirty="0">
                <a:latin typeface="Times New Roman"/>
                <a:cs typeface="Times New Roman"/>
              </a:rPr>
              <a:t>για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τα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κατάλοιπα.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38900"/>
              </a:lnSpc>
            </a:pPr>
            <a:r>
              <a:rPr sz="1800" spc="-70" dirty="0">
                <a:latin typeface="Times New Roman"/>
                <a:cs typeface="Times New Roman"/>
              </a:rPr>
              <a:t>Αν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δείγμα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ήταν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μεγάλο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εξετάζαμε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τεστ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των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Kolmogorov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 –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Smirnov</a:t>
            </a:r>
            <a:r>
              <a:rPr sz="1800" b="1" spc="44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θα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σταματούσαμε την περεταίρω </a:t>
            </a:r>
            <a:r>
              <a:rPr sz="1800" spc="-10" dirty="0">
                <a:latin typeface="Times New Roman"/>
                <a:cs typeface="Times New Roman"/>
              </a:rPr>
              <a:t>ανάλυση </a:t>
            </a:r>
            <a:r>
              <a:rPr sz="1800" spc="-5" dirty="0">
                <a:latin typeface="Times New Roman"/>
                <a:cs typeface="Times New Roman"/>
              </a:rPr>
              <a:t>για τα αποτελέσματα μας κινδύνευαν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αξιοπιστία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εγκυρότητα.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02334"/>
            <a:ext cx="464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Κ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ανονικότητα</a:t>
            </a:r>
            <a:r>
              <a:rPr sz="1800" spc="-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246632"/>
            <a:ext cx="5132832" cy="108508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6334" y="1810125"/>
            <a:ext cx="4308475" cy="78867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746760" algn="l"/>
                <a:tab pos="2344420" algn="l"/>
                <a:tab pos="3211830" algn="l"/>
              </a:tabLst>
            </a:pPr>
            <a:r>
              <a:rPr sz="1800" spc="-5" dirty="0">
                <a:latin typeface="Times New Roman"/>
                <a:cs typeface="Times New Roman"/>
              </a:rPr>
              <a:t>απλής	</a:t>
            </a:r>
            <a:r>
              <a:rPr sz="1800" spc="-10" dirty="0">
                <a:latin typeface="Times New Roman"/>
                <a:cs typeface="Times New Roman"/>
              </a:rPr>
              <a:t>παλινδρόμησης	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Linear	</a:t>
            </a:r>
            <a:r>
              <a:rPr sz="18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Regression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631190" algn="l"/>
              </a:tabLst>
            </a:pPr>
            <a:r>
              <a:rPr sz="1800" dirty="0">
                <a:latin typeface="Times New Roman"/>
                <a:cs typeface="Times New Roman"/>
              </a:rPr>
              <a:t>από	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2679954"/>
            <a:ext cx="117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dirty="0">
                <a:latin typeface="Times New Roman"/>
                <a:cs typeface="Times New Roman"/>
              </a:rPr>
              <a:t>οθήκευση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7221" y="2192274"/>
            <a:ext cx="31070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marR="5080" indent="-182245">
              <a:lnSpc>
                <a:spcPct val="138900"/>
              </a:lnSpc>
              <a:spcBef>
                <a:spcPts val="100"/>
              </a:spcBef>
              <a:tabLst>
                <a:tab pos="774700" algn="l"/>
                <a:tab pos="998855" algn="l"/>
                <a:tab pos="1769745" algn="l"/>
                <a:tab pos="2204720" algn="l"/>
                <a:tab pos="2778760" algn="l"/>
              </a:tabLst>
            </a:pP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5" dirty="0">
                <a:latin typeface="Times New Roman"/>
                <a:cs typeface="Times New Roman"/>
              </a:rPr>
              <a:t>π</a:t>
            </a:r>
            <a:r>
              <a:rPr sz="1800" spc="-5" dirty="0">
                <a:latin typeface="Times New Roman"/>
                <a:cs typeface="Times New Roman"/>
              </a:rPr>
              <a:t>ιλ</a:t>
            </a:r>
            <a:r>
              <a:rPr sz="1800" dirty="0">
                <a:latin typeface="Times New Roman"/>
                <a:cs typeface="Times New Roman"/>
              </a:rPr>
              <a:t>ογή		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Sav</a:t>
            </a:r>
            <a:r>
              <a:rPr sz="1800" spc="5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75" dirty="0">
                <a:latin typeface="Times New Roman"/>
                <a:cs typeface="Times New Roman"/>
              </a:rPr>
              <a:t>ζ</a:t>
            </a:r>
            <a:r>
              <a:rPr sz="1800" dirty="0">
                <a:latin typeface="Times New Roman"/>
                <a:cs typeface="Times New Roman"/>
              </a:rPr>
              <a:t>ητούμε	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  </a:t>
            </a:r>
            <a:r>
              <a:rPr sz="1800" spc="-20" dirty="0">
                <a:latin typeface="Times New Roman"/>
                <a:cs typeface="Times New Roman"/>
              </a:rPr>
              <a:t>τ</a:t>
            </a:r>
            <a:r>
              <a:rPr sz="1800" spc="-5" dirty="0">
                <a:latin typeface="Times New Roman"/>
                <a:cs typeface="Times New Roman"/>
              </a:rPr>
              <a:t>ω</a:t>
            </a:r>
            <a:r>
              <a:rPr sz="1800" dirty="0">
                <a:latin typeface="Times New Roman"/>
                <a:cs typeface="Times New Roman"/>
              </a:rPr>
              <a:t>ν	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Stand</a:t>
            </a:r>
            <a:r>
              <a:rPr sz="1800" spc="5" dirty="0">
                <a:solidFill>
                  <a:srgbClr val="943735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rd</a:t>
            </a:r>
            <a:r>
              <a:rPr sz="1800" spc="-10" dirty="0">
                <a:solidFill>
                  <a:srgbClr val="943735"/>
                </a:solidFill>
                <a:latin typeface="Times New Roman"/>
                <a:cs typeface="Times New Roman"/>
              </a:rPr>
              <a:t>iz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ed	Residuals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2954527"/>
            <a:ext cx="430911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(τυποποιημένα υπόλοιπα), στην συνέχεια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κεντρικό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μενού</a:t>
            </a:r>
            <a:r>
              <a:rPr sz="1800" spc="-5" dirty="0">
                <a:latin typeface="Times New Roman"/>
                <a:cs typeface="Times New Roman"/>
              </a:rPr>
              <a:t> επιλέγουμε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Analyze</a:t>
            </a:r>
            <a:r>
              <a:rPr sz="1800" spc="44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Non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Parametric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Tests</a:t>
            </a:r>
            <a:r>
              <a:rPr sz="1800" spc="-15" dirty="0">
                <a:latin typeface="Times New Roman"/>
                <a:cs typeface="Times New Roman"/>
              </a:rPr>
              <a:t>→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Legacy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Dialogs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Runs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902334"/>
            <a:ext cx="4507865" cy="93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ν</a:t>
            </a:r>
            <a:r>
              <a:rPr sz="1800" spc="5" dirty="0">
                <a:solidFill>
                  <a:srgbClr val="E36C09"/>
                </a:solidFill>
                <a:latin typeface="Times New Roman"/>
                <a:cs typeface="Times New Roman"/>
              </a:rPr>
              <a:t>ά</a:t>
            </a:r>
            <a:r>
              <a:rPr sz="1800" spc="-35" dirty="0">
                <a:solidFill>
                  <a:srgbClr val="E36C09"/>
                </a:solidFill>
                <a:latin typeface="Times New Roman"/>
                <a:cs typeface="Times New Roman"/>
              </a:rPr>
              <a:t>λ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υσ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η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1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νε</a:t>
            </a:r>
            <a:r>
              <a:rPr sz="1800" spc="-70" dirty="0">
                <a:solidFill>
                  <a:srgbClr val="4F6128"/>
                </a:solidFill>
                <a:latin typeface="Times New Roman"/>
                <a:cs typeface="Times New Roman"/>
              </a:rPr>
              <a:t>ξ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ρ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λμάτων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Κατά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διαδικασία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εκτέλεσης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τεστ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1635251"/>
            <a:ext cx="4020312" cy="312877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743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dirty="0">
                <a:solidFill>
                  <a:srgbClr val="943735"/>
                </a:solidFill>
              </a:rPr>
              <a:t>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11097"/>
            <a:ext cx="450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ν</a:t>
            </a:r>
            <a:r>
              <a:rPr sz="1800" spc="5" dirty="0">
                <a:solidFill>
                  <a:srgbClr val="E36C09"/>
                </a:solidFill>
                <a:latin typeface="Times New Roman"/>
                <a:cs typeface="Times New Roman"/>
              </a:rPr>
              <a:t>ά</a:t>
            </a:r>
            <a:r>
              <a:rPr sz="1800" spc="-35" dirty="0">
                <a:solidFill>
                  <a:srgbClr val="E36C09"/>
                </a:solidFill>
                <a:latin typeface="Times New Roman"/>
                <a:cs typeface="Times New Roman"/>
              </a:rPr>
              <a:t>λ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υσ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η</a:t>
            </a:r>
            <a:r>
              <a:rPr sz="1800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1800" spc="-1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νε</a:t>
            </a:r>
            <a:r>
              <a:rPr sz="1800" spc="-70" dirty="0">
                <a:solidFill>
                  <a:srgbClr val="4F6128"/>
                </a:solidFill>
                <a:latin typeface="Times New Roman"/>
                <a:cs typeface="Times New Roman"/>
              </a:rPr>
              <a:t>ξ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ρ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α </a:t>
            </a:r>
            <a:r>
              <a:rPr sz="18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1800" spc="-5" dirty="0">
                <a:solidFill>
                  <a:srgbClr val="4F6128"/>
                </a:solidFill>
                <a:latin typeface="Times New Roman"/>
                <a:cs typeface="Times New Roman"/>
              </a:rPr>
              <a:t>φ</a:t>
            </a:r>
            <a:r>
              <a:rPr sz="1800" spc="5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F6128"/>
                </a:solidFill>
                <a:latin typeface="Times New Roman"/>
                <a:cs typeface="Times New Roman"/>
              </a:rPr>
              <a:t>λμάτων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927605"/>
            <a:ext cx="5102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βάση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παραπάνω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οποίο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εμφανίζεται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67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διπλανό πίνακα κα έχει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p-value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0,094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&gt; 0,05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οπότε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 μπορούμε να απορρίψουμε την μηδενική υπόθεση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δηλαδή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κατάλοιπα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τυχαία.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1784604"/>
            <a:ext cx="2910839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427" y="1379219"/>
            <a:ext cx="3647440" cy="2776855"/>
            <a:chOff x="376427" y="1379219"/>
            <a:chExt cx="3647440" cy="2776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9" y="1399031"/>
              <a:ext cx="3607308" cy="27371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6333" y="1389125"/>
              <a:ext cx="3627120" cy="2757170"/>
            </a:xfrm>
            <a:custGeom>
              <a:avLst/>
              <a:gdLst/>
              <a:ahLst/>
              <a:cxnLst/>
              <a:rect l="l" t="t" r="r" b="b"/>
              <a:pathLst>
                <a:path w="3627120" h="2757170">
                  <a:moveTo>
                    <a:pt x="0" y="2756916"/>
                  </a:moveTo>
                  <a:lnTo>
                    <a:pt x="3627120" y="2756916"/>
                  </a:lnTo>
                  <a:lnTo>
                    <a:pt x="3627120" y="0"/>
                  </a:lnTo>
                  <a:lnTo>
                    <a:pt x="0" y="0"/>
                  </a:lnTo>
                  <a:lnTo>
                    <a:pt x="0" y="275691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2680" y="4400194"/>
            <a:ext cx="2107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3399"/>
                </a:solidFill>
                <a:latin typeface="Times New Roman"/>
                <a:cs typeface="Times New Roman"/>
              </a:rPr>
              <a:t>Γραμμική</a:t>
            </a:r>
            <a:r>
              <a:rPr sz="1600" spc="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Times New Roman"/>
                <a:cs typeface="Times New Roman"/>
              </a:rPr>
              <a:t>Παλινδρόμηση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93564" y="1360932"/>
            <a:ext cx="3691254" cy="2778760"/>
            <a:chOff x="4893564" y="1360932"/>
            <a:chExt cx="3691254" cy="2778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1399032"/>
              <a:ext cx="3614928" cy="27020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12614" y="1379982"/>
              <a:ext cx="3653154" cy="2740660"/>
            </a:xfrm>
            <a:custGeom>
              <a:avLst/>
              <a:gdLst/>
              <a:ahLst/>
              <a:cxnLst/>
              <a:rect l="l" t="t" r="r" b="b"/>
              <a:pathLst>
                <a:path w="3653154" h="2740660">
                  <a:moveTo>
                    <a:pt x="0" y="2740152"/>
                  </a:moveTo>
                  <a:lnTo>
                    <a:pt x="3653028" y="2740152"/>
                  </a:lnTo>
                  <a:lnTo>
                    <a:pt x="3653028" y="0"/>
                  </a:lnTo>
                  <a:lnTo>
                    <a:pt x="0" y="0"/>
                  </a:lnTo>
                  <a:lnTo>
                    <a:pt x="0" y="27401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40426" y="4325823"/>
            <a:ext cx="2513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3399"/>
                </a:solidFill>
                <a:latin typeface="Times New Roman"/>
                <a:cs typeface="Times New Roman"/>
              </a:rPr>
              <a:t>Μη-</a:t>
            </a:r>
            <a:r>
              <a:rPr sz="1600" spc="-1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Times New Roman"/>
                <a:cs typeface="Times New Roman"/>
              </a:rPr>
              <a:t>Γραμμική</a:t>
            </a:r>
            <a:r>
              <a:rPr sz="1600" spc="-10" dirty="0">
                <a:solidFill>
                  <a:srgbClr val="003399"/>
                </a:solidFill>
                <a:latin typeface="Times New Roman"/>
                <a:cs typeface="Times New Roman"/>
              </a:rPr>
              <a:t> Παλινδρόμηση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5007610" cy="300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1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νεξαρτησία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  <a:p>
            <a:pPr marL="120014" marR="308610" algn="just">
              <a:lnSpc>
                <a:spcPct val="150000"/>
              </a:lnSpc>
              <a:spcBef>
                <a:spcPts val="1630"/>
              </a:spcBef>
            </a:pPr>
            <a:r>
              <a:rPr sz="1800" spc="-20" dirty="0">
                <a:latin typeface="Times New Roman"/>
                <a:cs typeface="Times New Roman"/>
              </a:rPr>
              <a:t>Κατά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διαδικασία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εκτέλεσης</a:t>
            </a:r>
            <a:r>
              <a:rPr sz="1800" dirty="0">
                <a:latin typeface="Times New Roman"/>
                <a:cs typeface="Times New Roman"/>
              </a:rPr>
              <a:t> του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τεστ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της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απλής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παλινδρόμησης</a:t>
            </a:r>
            <a:r>
              <a:rPr sz="1800" spc="-5" dirty="0">
                <a:latin typeface="Times New Roman"/>
                <a:cs typeface="Times New Roman"/>
              </a:rPr>
              <a:t> (</a:t>
            </a:r>
            <a:r>
              <a:rPr sz="1800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Linear</a:t>
            </a:r>
            <a:r>
              <a:rPr sz="1800" i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Regression</a:t>
            </a:r>
            <a:r>
              <a:rPr sz="1800" spc="-10" dirty="0">
                <a:latin typeface="Times New Roman"/>
                <a:cs typeface="Times New Roman"/>
              </a:rPr>
              <a:t>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dirty="0">
                <a:latin typeface="Times New Roman"/>
                <a:cs typeface="Times New Roman"/>
              </a:rPr>
              <a:t> επιλογή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Statistics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τσεκάρουμε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κουτί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43735"/>
                </a:solidFill>
                <a:latin typeface="Times New Roman"/>
                <a:cs typeface="Times New Roman"/>
              </a:rPr>
              <a:t>Residuals</a:t>
            </a:r>
            <a:r>
              <a:rPr sz="1800" spc="-1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επιλογή </a:t>
            </a:r>
            <a:r>
              <a:rPr sz="1800" spc="-15" dirty="0">
                <a:solidFill>
                  <a:srgbClr val="00AF50"/>
                </a:solidFill>
                <a:latin typeface="Times New Roman"/>
                <a:cs typeface="Times New Roman"/>
              </a:rPr>
              <a:t>Durbin-Watson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0014" marR="310515" algn="just">
              <a:lnSpc>
                <a:spcPct val="15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δείκτης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εμφανίζεται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πίνακα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model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summary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1463039"/>
            <a:ext cx="3429000" cy="309524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5007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1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4F6128"/>
                </a:solidFill>
                <a:latin typeface="Times New Roman"/>
                <a:cs typeface="Times New Roman"/>
              </a:rPr>
              <a:t>νεξαρτησία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Σ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φαλμάτων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024229"/>
            <a:ext cx="862774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Durbin</a:t>
            </a:r>
            <a:r>
              <a:rPr sz="1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Watson</a:t>
            </a:r>
            <a:r>
              <a:rPr sz="1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όπως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φαίνεται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στον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διπλανό</a:t>
            </a:r>
            <a:r>
              <a:rPr sz="1800" spc="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πίνακα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1,934</a:t>
            </a:r>
            <a:r>
              <a:rPr sz="18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–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υποδεικνύει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άριστη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προσαρμογή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δεδομένων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ανεξαρτησία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 καταλοίπων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420367"/>
            <a:ext cx="5878068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95649"/>
            <a:ext cx="8804275" cy="29197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81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Χωρίζουμε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αρχικά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δείγμα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σε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δύο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ομάδες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σχεδόν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ίδιο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αριθμό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παρατηρήσεων.</a:t>
            </a:r>
            <a:r>
              <a:rPr sz="18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endParaRPr sz="180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επιτύχουμε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βρίσκουμε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διάμεσο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ως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0014" marR="72390">
              <a:lnSpc>
                <a:spcPts val="3240"/>
              </a:lnSpc>
              <a:spcBef>
                <a:spcPts val="290"/>
              </a:spcBef>
            </a:pP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το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μενού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επιλέγουμε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Analyse</a:t>
            </a:r>
            <a:r>
              <a:rPr sz="1800" spc="8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Descriptive</a:t>
            </a:r>
            <a:r>
              <a:rPr sz="1800" spc="1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Statistics</a:t>
            </a:r>
            <a:r>
              <a:rPr sz="1800" spc="8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Explore</a:t>
            </a:r>
            <a:r>
              <a:rPr sz="1800" spc="9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και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στο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πεδίο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dep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ndent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st </a:t>
            </a:r>
            <a:r>
              <a:rPr sz="1800" dirty="0">
                <a:latin typeface="Times New Roman"/>
                <a:cs typeface="Times New Roman"/>
              </a:rPr>
              <a:t>βά</a:t>
            </a:r>
            <a:r>
              <a:rPr sz="1800" spc="-75" dirty="0">
                <a:latin typeface="Times New Roman"/>
                <a:cs typeface="Times New Roman"/>
              </a:rPr>
              <a:t>ζ</a:t>
            </a:r>
            <a:r>
              <a:rPr sz="1800" dirty="0">
                <a:latin typeface="Times New Roman"/>
                <a:cs typeface="Times New Roman"/>
              </a:rPr>
              <a:t>ου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αβ</a:t>
            </a:r>
            <a:r>
              <a:rPr sz="1800" spc="-10" dirty="0">
                <a:latin typeface="Times New Roman"/>
                <a:cs typeface="Times New Roman"/>
              </a:rPr>
              <a:t>λη</a:t>
            </a:r>
            <a:r>
              <a:rPr sz="1800" dirty="0">
                <a:latin typeface="Times New Roman"/>
                <a:cs typeface="Times New Roman"/>
              </a:rPr>
              <a:t>τή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Απόστασ</a:t>
            </a:r>
            <a:r>
              <a:rPr sz="1800" dirty="0">
                <a:latin typeface="Times New Roman"/>
                <a:cs typeface="Times New Roman"/>
              </a:rPr>
              <a:t>η.</a:t>
            </a:r>
            <a:endParaRPr sz="1800">
              <a:latin typeface="Times New Roman"/>
              <a:cs typeface="Times New Roman"/>
            </a:endParaRPr>
          </a:p>
          <a:p>
            <a:pPr marL="3368675" marR="5080">
              <a:lnSpc>
                <a:spcPct val="150100"/>
              </a:lnSpc>
              <a:spcBef>
                <a:spcPts val="20"/>
              </a:spcBef>
            </a:pPr>
            <a:r>
              <a:rPr sz="1800" spc="-15" dirty="0">
                <a:latin typeface="Times New Roman"/>
                <a:cs typeface="Times New Roman"/>
              </a:rPr>
              <a:t>Στην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συνέχεια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πατάω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οκ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εκτελεστεί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ανάλυση.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Από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τα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αποτελέσματα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παρατηρώ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διάμεσος </a:t>
            </a:r>
            <a:r>
              <a:rPr sz="1800" dirty="0">
                <a:latin typeface="Times New Roman"/>
                <a:cs typeface="Times New Roman"/>
              </a:rPr>
              <a:t>είναι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52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3003804"/>
            <a:ext cx="3096768" cy="12893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2671" y="3808474"/>
            <a:ext cx="3857244" cy="124206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95649"/>
            <a:ext cx="8862695" cy="418337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 marR="130810" algn="just">
              <a:lnSpc>
                <a:spcPts val="3240"/>
              </a:lnSpc>
              <a:spcBef>
                <a:spcPts val="2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 χωρίσω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δείγμα δημιουργώ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αρχικά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ποιοτική μεταβλητή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 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θα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καταχωρήσω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μικρότερες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2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μεγαλύτερες 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(52).</a:t>
            </a:r>
            <a:endParaRPr sz="1800">
              <a:latin typeface="Times New Roman"/>
              <a:cs typeface="Times New Roman"/>
            </a:endParaRPr>
          </a:p>
          <a:p>
            <a:pPr marL="120014" algn="just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μενού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επιλέγω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Transform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→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Recode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into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Different</a:t>
            </a:r>
            <a:r>
              <a:rPr sz="1800" spc="-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0859C"/>
                </a:solidFill>
                <a:latin typeface="Times New Roman"/>
                <a:cs typeface="Times New Roman"/>
              </a:rPr>
              <a:t>Variables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459605" marR="5080" algn="just">
              <a:lnSpc>
                <a:spcPct val="150100"/>
              </a:lnSpc>
              <a:spcBef>
                <a:spcPts val="5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 το παράθυρο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εμφανίζεται βάζω 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«</a:t>
            </a:r>
            <a:r>
              <a:rPr sz="1800" i="1" spc="-5" dirty="0">
                <a:solidFill>
                  <a:srgbClr val="5F497A"/>
                </a:solidFill>
                <a:latin typeface="Times New Roman"/>
                <a:cs typeface="Times New Roman"/>
              </a:rPr>
              <a:t>ηλικία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»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πεδίο</a:t>
            </a:r>
            <a:r>
              <a:rPr sz="1800" spc="4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Numeric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0859C"/>
                </a:solidFill>
                <a:latin typeface="Times New Roman"/>
                <a:cs typeface="Times New Roman"/>
              </a:rPr>
              <a:t>Variable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γράφω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όνομα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που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θα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κατασκευάσω 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πεδίο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Name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συνέχεια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πατάω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996183"/>
            <a:ext cx="3407663" cy="196291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95649"/>
            <a:ext cx="8376920" cy="41148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3143885" marR="5080" algn="just">
              <a:lnSpc>
                <a:spcPts val="3240"/>
              </a:lnSpc>
              <a:spcBef>
                <a:spcPts val="2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επιλογή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Range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Lowest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..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(52)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 στο </a:t>
            </a:r>
            <a:r>
              <a:rPr sz="1800" spc="-45" dirty="0">
                <a:solidFill>
                  <a:srgbClr val="30859C"/>
                </a:solidFill>
                <a:latin typeface="Times New Roman"/>
                <a:cs typeface="Times New Roman"/>
              </a:rPr>
              <a:t>Value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ενότητας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value 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3143885" marR="5080" algn="just">
              <a:lnSpc>
                <a:spcPts val="3240"/>
              </a:lnSpc>
              <a:spcBef>
                <a:spcPts val="5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συνέχεια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πατάω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Add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ενότητας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spc="-5" dirty="0">
                <a:solidFill>
                  <a:srgbClr val="30859C"/>
                </a:solidFill>
                <a:latin typeface="Wingdings"/>
                <a:cs typeface="Wingdings"/>
              </a:rPr>
              <a:t></a:t>
            </a:r>
            <a:r>
              <a:rPr sz="1800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143885" algn="just">
              <a:lnSpc>
                <a:spcPct val="100000"/>
              </a:lnSpc>
              <a:spcBef>
                <a:spcPts val="790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spc="1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επιλέγω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Range</a:t>
            </a:r>
            <a:r>
              <a:rPr sz="1800" spc="18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Highest</a:t>
            </a:r>
            <a:r>
              <a:rPr sz="1800" spc="16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..</a:t>
            </a:r>
            <a:r>
              <a:rPr sz="1800" spc="17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spc="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endParaRPr sz="1800">
              <a:latin typeface="Times New Roman"/>
              <a:cs typeface="Times New Roman"/>
            </a:endParaRPr>
          </a:p>
          <a:p>
            <a:pPr marL="3143885" marR="5080" algn="just">
              <a:lnSpc>
                <a:spcPct val="150000"/>
              </a:lnSpc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διαμέσου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(52)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r>
              <a:rPr sz="1800" spc="-4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ενότητας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value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βάζω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2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πατάω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Add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ενότητας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Old</a:t>
            </a:r>
            <a:r>
              <a:rPr sz="1800" dirty="0">
                <a:solidFill>
                  <a:srgbClr val="30859C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New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345691"/>
            <a:ext cx="2948940" cy="17297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1" y="3272028"/>
            <a:ext cx="2927604" cy="171754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pc="-5" dirty="0"/>
              <a:t>Στο</a:t>
            </a:r>
            <a:r>
              <a:rPr dirty="0"/>
              <a:t> παράθυρο</a:t>
            </a:r>
            <a:r>
              <a:rPr spc="5" dirty="0"/>
              <a:t> </a:t>
            </a:r>
            <a:r>
              <a:rPr spc="-5" dirty="0"/>
              <a:t>διαλόγου</a:t>
            </a:r>
            <a:r>
              <a:rPr spc="445" dirty="0"/>
              <a:t> </a:t>
            </a:r>
            <a:r>
              <a:rPr dirty="0">
                <a:solidFill>
                  <a:srgbClr val="30859C"/>
                </a:solidFill>
              </a:rPr>
              <a:t>Recode </a:t>
            </a:r>
            <a:r>
              <a:rPr spc="-434" dirty="0">
                <a:solidFill>
                  <a:srgbClr val="30859C"/>
                </a:solidFill>
              </a:rPr>
              <a:t> </a:t>
            </a:r>
            <a:r>
              <a:rPr dirty="0">
                <a:solidFill>
                  <a:srgbClr val="30859C"/>
                </a:solidFill>
              </a:rPr>
              <a:t>into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>
                <a:solidFill>
                  <a:srgbClr val="30859C"/>
                </a:solidFill>
              </a:rPr>
              <a:t>Different</a:t>
            </a:r>
            <a:r>
              <a:rPr dirty="0">
                <a:solidFill>
                  <a:srgbClr val="30859C"/>
                </a:solidFill>
              </a:rPr>
              <a:t> </a:t>
            </a:r>
            <a:r>
              <a:rPr spc="-25" dirty="0">
                <a:solidFill>
                  <a:srgbClr val="30859C"/>
                </a:solidFill>
              </a:rPr>
              <a:t>Variable</a:t>
            </a:r>
            <a:r>
              <a:rPr spc="-20" dirty="0">
                <a:solidFill>
                  <a:srgbClr val="30859C"/>
                </a:solidFill>
              </a:rPr>
              <a:t> </a:t>
            </a:r>
            <a:r>
              <a:rPr dirty="0"/>
              <a:t>:</a:t>
            </a:r>
            <a:r>
              <a:rPr spc="5" dirty="0"/>
              <a:t> </a:t>
            </a:r>
            <a:r>
              <a:rPr dirty="0">
                <a:solidFill>
                  <a:srgbClr val="30859C"/>
                </a:solidFill>
              </a:rPr>
              <a:t>Old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dirty="0">
                <a:solidFill>
                  <a:srgbClr val="30859C"/>
                </a:solidFill>
              </a:rPr>
              <a:t>and 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>
                <a:solidFill>
                  <a:srgbClr val="30859C"/>
                </a:solidFill>
              </a:rPr>
              <a:t>News </a:t>
            </a:r>
            <a:r>
              <a:rPr spc="-35" dirty="0">
                <a:solidFill>
                  <a:srgbClr val="30859C"/>
                </a:solidFill>
              </a:rPr>
              <a:t>Values </a:t>
            </a:r>
            <a:r>
              <a:rPr spc="-5" dirty="0"/>
              <a:t>έχουν τοποθετηθεί </a:t>
            </a:r>
            <a:r>
              <a:rPr dirty="0"/>
              <a:t>οι </a:t>
            </a:r>
            <a:r>
              <a:rPr spc="5" dirty="0"/>
              <a:t> </a:t>
            </a:r>
            <a:r>
              <a:rPr spc="-5" dirty="0"/>
              <a:t>τιμές για </a:t>
            </a:r>
            <a:r>
              <a:rPr dirty="0"/>
              <a:t>να </a:t>
            </a:r>
            <a:r>
              <a:rPr spc="-5" dirty="0"/>
              <a:t>μπορέσω να </a:t>
            </a:r>
            <a:r>
              <a:rPr dirty="0"/>
              <a:t>χωρίσω </a:t>
            </a:r>
            <a:r>
              <a:rPr spc="-5" dirty="0"/>
              <a:t>το </a:t>
            </a:r>
            <a:r>
              <a:rPr dirty="0"/>
              <a:t> </a:t>
            </a:r>
            <a:r>
              <a:rPr spc="-5" dirty="0"/>
              <a:t>δείγμα</a:t>
            </a:r>
            <a:r>
              <a:rPr spc="-10" dirty="0"/>
              <a:t> </a:t>
            </a:r>
            <a:r>
              <a:rPr dirty="0"/>
              <a:t>σε</a:t>
            </a:r>
            <a:r>
              <a:rPr spc="-5" dirty="0"/>
              <a:t> δύο</a:t>
            </a:r>
            <a:r>
              <a:rPr spc="-10" dirty="0"/>
              <a:t> </a:t>
            </a:r>
            <a:r>
              <a:rPr spc="-5" dirty="0"/>
              <a:t>σχεδόν</a:t>
            </a:r>
            <a:r>
              <a:rPr spc="-20" dirty="0"/>
              <a:t> </a:t>
            </a:r>
            <a:r>
              <a:rPr spc="-5" dirty="0"/>
              <a:t>ίσες</a:t>
            </a:r>
            <a:r>
              <a:rPr spc="5" dirty="0"/>
              <a:t> </a:t>
            </a:r>
            <a:r>
              <a:rPr spc="-5" dirty="0"/>
              <a:t>ομάδες.</a:t>
            </a:r>
          </a:p>
          <a:p>
            <a:pPr marL="12700" marR="6350" algn="just">
              <a:lnSpc>
                <a:spcPct val="150000"/>
              </a:lnSpc>
            </a:pPr>
            <a:r>
              <a:rPr spc="-5" dirty="0"/>
              <a:t>Πατάω</a:t>
            </a:r>
            <a:r>
              <a:rPr dirty="0"/>
              <a:t> </a:t>
            </a:r>
            <a:r>
              <a:rPr spc="-5" dirty="0"/>
              <a:t>το</a:t>
            </a:r>
            <a:r>
              <a:rPr dirty="0"/>
              <a:t> </a:t>
            </a:r>
            <a:r>
              <a:rPr spc="-5" dirty="0"/>
              <a:t>πλήκτρο</a:t>
            </a:r>
            <a:r>
              <a:rPr dirty="0"/>
              <a:t> </a:t>
            </a:r>
            <a:r>
              <a:rPr dirty="0">
                <a:solidFill>
                  <a:srgbClr val="30859C"/>
                </a:solidFill>
              </a:rPr>
              <a:t>Continue</a:t>
            </a:r>
            <a:r>
              <a:rPr spc="5" dirty="0">
                <a:solidFill>
                  <a:srgbClr val="30859C"/>
                </a:solidFill>
              </a:rPr>
              <a:t> </a:t>
            </a:r>
            <a:r>
              <a:rPr spc="-5" dirty="0"/>
              <a:t>και </a:t>
            </a:r>
            <a:r>
              <a:rPr dirty="0"/>
              <a:t> </a:t>
            </a:r>
            <a:r>
              <a:rPr spc="-5" dirty="0"/>
              <a:t>στην συνέχεια</a:t>
            </a:r>
            <a:r>
              <a:rPr spc="-20" dirty="0"/>
              <a:t> </a:t>
            </a:r>
            <a:r>
              <a:rPr spc="-5" dirty="0"/>
              <a:t>το πλήκτρο</a:t>
            </a:r>
            <a:r>
              <a:rPr spc="5" dirty="0"/>
              <a:t> </a:t>
            </a:r>
            <a:r>
              <a:rPr dirty="0">
                <a:solidFill>
                  <a:srgbClr val="30859C"/>
                </a:solidFill>
              </a:rPr>
              <a:t>Change</a:t>
            </a: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4511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4511141"/>
            <a:ext cx="528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ολοκληρωθεί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διαδικασία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πλήκτρο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Οκ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1450847"/>
            <a:ext cx="4663440" cy="273557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743974"/>
            <a:ext cx="8592185" cy="17430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  <a:p>
            <a:pPr marL="120014" marR="5080" algn="just">
              <a:lnSpc>
                <a:spcPct val="150100"/>
              </a:lnSpc>
              <a:spcBef>
                <a:spcPts val="9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να εκτελέσω το Test Levene </a:t>
            </a:r>
            <a:r>
              <a:rPr sz="1800" dirty="0">
                <a:latin typeface="Times New Roman"/>
                <a:cs typeface="Times New Roman"/>
              </a:rPr>
              <a:t>από </a:t>
            </a:r>
            <a:r>
              <a:rPr sz="1800" spc="-5" dirty="0">
                <a:latin typeface="Times New Roman"/>
                <a:cs typeface="Times New Roman"/>
              </a:rPr>
              <a:t>το μενού επιλέγω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Compare means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Independent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samples </a:t>
            </a:r>
            <a:r>
              <a:rPr sz="1800" spc="-50" dirty="0">
                <a:solidFill>
                  <a:srgbClr val="30859C"/>
                </a:solidFill>
                <a:latin typeface="Times New Roman"/>
                <a:cs typeface="Times New Roman"/>
              </a:rPr>
              <a:t>T-Test</a:t>
            </a:r>
            <a:r>
              <a:rPr sz="1800" spc="35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χρησιμοποιούμε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 </a:t>
            </a:r>
            <a:r>
              <a:rPr sz="1800" spc="-10" dirty="0">
                <a:latin typeface="Times New Roman"/>
                <a:cs typeface="Times New Roman"/>
              </a:rPr>
              <a:t>μεταβλητή 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77923B"/>
                </a:solidFill>
                <a:latin typeface="Times New Roman"/>
                <a:cs typeface="Times New Roman"/>
              </a:rPr>
              <a:t>test </a:t>
            </a:r>
            <a:r>
              <a:rPr sz="1800" dirty="0">
                <a:solidFill>
                  <a:srgbClr val="77923B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latin typeface="Times New Roman"/>
                <a:cs typeface="Times New Roman"/>
              </a:rPr>
              <a:t>) </a:t>
            </a:r>
            <a:r>
              <a:rPr sz="1800" spc="-10" dirty="0">
                <a:latin typeface="Times New Roman"/>
                <a:cs typeface="Times New Roman"/>
              </a:rPr>
              <a:t>τα 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Studentized residuals </a:t>
            </a:r>
            <a:r>
              <a:rPr sz="1800" spc="-10" dirty="0">
                <a:latin typeface="Times New Roman"/>
                <a:cs typeface="Times New Roman"/>
              </a:rPr>
              <a:t>και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ως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grouping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variable</a:t>
            </a:r>
            <a:r>
              <a:rPr sz="18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μεταβλητή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τεστ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δημιουργήσαμε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0771" y="3155391"/>
            <a:ext cx="578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Defi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n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6741" y="2581634"/>
            <a:ext cx="431927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477520" algn="l"/>
                <a:tab pos="852169" algn="l"/>
                <a:tab pos="2221230" algn="l"/>
                <a:tab pos="2492375" algn="l"/>
                <a:tab pos="3642995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ολο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λ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ρωθεί	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δ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ικ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σί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π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άμε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757680" algn="l"/>
                <a:tab pos="2555240" algn="l"/>
                <a:tab pos="3062605" algn="l"/>
                <a:tab pos="4018279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πλήκτρο	</a:t>
            </a:r>
            <a:r>
              <a:rPr sz="1600" spc="-5" dirty="0">
                <a:solidFill>
                  <a:srgbClr val="30859C"/>
                </a:solidFill>
                <a:latin typeface="Times New Roman"/>
                <a:cs typeface="Times New Roman"/>
              </a:rPr>
              <a:t>Groups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δηλώνω	τις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0218" y="2581634"/>
            <a:ext cx="10160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796925" algn="l"/>
              </a:tabLst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ρ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χ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ικ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endParaRPr sz="18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1080"/>
              </a:spcBef>
              <a:tabLst>
                <a:tab pos="70104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ιμ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ές	τ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3092" y="3549396"/>
            <a:ext cx="1673352" cy="14188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96741" y="3541521"/>
            <a:ext cx="3526154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test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συνέχεια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0859C"/>
                </a:solidFill>
                <a:latin typeface="Times New Roman"/>
                <a:cs typeface="Times New Roman"/>
              </a:rPr>
              <a:t>Continue</a:t>
            </a:r>
            <a:r>
              <a:rPr sz="1600" spc="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0859C"/>
                </a:solidFill>
                <a:latin typeface="Times New Roman"/>
                <a:cs typeface="Times New Roman"/>
              </a:rPr>
              <a:t>Ok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2752344"/>
            <a:ext cx="2924556" cy="183337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4511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spc="-10" dirty="0">
                <a:solidFill>
                  <a:srgbClr val="E36C09"/>
                </a:solidFill>
                <a:latin typeface="Times New Roman"/>
                <a:cs typeface="Times New Roman"/>
              </a:rPr>
              <a:t>νάλυση</a:t>
            </a:r>
            <a:r>
              <a:rPr sz="2000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Κ</a:t>
            </a:r>
            <a:r>
              <a:rPr sz="2000" spc="-5" dirty="0">
                <a:solidFill>
                  <a:srgbClr val="E36C09"/>
                </a:solidFill>
                <a:latin typeface="Times New Roman"/>
                <a:cs typeface="Times New Roman"/>
              </a:rPr>
              <a:t>αταλοίπων</a:t>
            </a:r>
            <a:r>
              <a:rPr sz="2000" spc="-2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6128"/>
                </a:solidFill>
                <a:latin typeface="Times New Roman"/>
                <a:cs typeface="Times New Roman"/>
              </a:rPr>
              <a:t>Ο</a:t>
            </a:r>
            <a:r>
              <a:rPr sz="2000" spc="-5" dirty="0">
                <a:solidFill>
                  <a:srgbClr val="4F6128"/>
                </a:solidFill>
                <a:latin typeface="Times New Roman"/>
                <a:cs typeface="Times New Roman"/>
              </a:rPr>
              <a:t>μοσκεδαστικότητα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946907"/>
            <a:ext cx="85210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Από τα αποτελέσματα μας ενδιαφέρει το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 του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Levene το οποίο ελέγχει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κατάλοιπα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ίσες διακυμάνσεις. Από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 παρατηρούμε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 τιμή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p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value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μεγαλύτερη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σημαντικότητας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0,05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μπορούμε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να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απορρίψουμε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ίσων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διακυμάνσεων.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υπάρχει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ομοσκεδαστικότητα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κατανομή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καταλοίπων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368552"/>
            <a:ext cx="8604504" cy="146151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273" y="862330"/>
            <a:ext cx="362902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127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πρώτος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έλεγχος στην ερμηνεία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αποτελεσμάτων γίνεται 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Anova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οποίος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απαντά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πρώτη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:</a:t>
            </a:r>
            <a:r>
              <a:rPr sz="1800"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30859C"/>
                </a:solidFill>
                <a:latin typeface="Times New Roman"/>
                <a:cs typeface="Times New Roman"/>
              </a:rPr>
              <a:t>1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=0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τεστ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009345"/>
            <a:ext cx="8556625" cy="167258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παράδειγμα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εξετάζουμε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απορρίπτουμε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επειδή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τιμή</a:t>
            </a:r>
            <a:r>
              <a:rPr sz="18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p</a:t>
            </a:r>
            <a:r>
              <a:rPr sz="1800" b="1" spc="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value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μικρότερη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στατιστικής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σημαντικότητας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0,05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έχουμε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ορίσει.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3240"/>
              </a:lnSpc>
              <a:spcBef>
                <a:spcPts val="10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Γεγονός</a:t>
            </a:r>
            <a:r>
              <a:rPr sz="1800" spc="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σημαίνει</a:t>
            </a:r>
            <a:r>
              <a:rPr sz="1800" spc="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(ηλικία)</a:t>
            </a:r>
            <a:r>
              <a:rPr sz="1800" spc="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επηρεάζει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στατιστικά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τρόπο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διαμόρφωση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(πίεση)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1284732"/>
            <a:ext cx="4904232" cy="162001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20" y="1057097"/>
            <a:ext cx="4175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" algn="l"/>
                <a:tab pos="1224280" algn="l"/>
                <a:tab pos="1979930" algn="l"/>
                <a:tab pos="302768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	πίνακ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ς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M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del	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u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mm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y	παρουσ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άζει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1330578"/>
            <a:ext cx="8784590" cy="360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1530" marR="5080" algn="just">
              <a:lnSpc>
                <a:spcPct val="129700"/>
              </a:lnSpc>
              <a:spcBef>
                <a:spcPts val="10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τους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δείκτες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συσχέτισης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 της ανεξάρτητης μεταβλητής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 της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endParaRPr sz="1800">
              <a:latin typeface="Times New Roman"/>
              <a:cs typeface="Times New Roman"/>
            </a:endParaRPr>
          </a:p>
          <a:p>
            <a:pPr marL="12700" marR="87630" algn="just">
              <a:lnSpc>
                <a:spcPct val="129800"/>
              </a:lnSpc>
              <a:spcBef>
                <a:spcPts val="13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Εκτός του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 συσχέτισης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R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 </a:t>
            </a:r>
            <a:r>
              <a:rPr sz="1800" b="1" spc="-5" dirty="0">
                <a:solidFill>
                  <a:srgbClr val="30859C"/>
                </a:solidFill>
                <a:latin typeface="Times New Roman"/>
                <a:cs typeface="Times New Roman"/>
              </a:rPr>
              <a:t>Adjusted R Square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είναι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οποίος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δηλώνει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πόσο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να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ερμηνεύσει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(προβλέψει)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596265" algn="l"/>
                <a:tab pos="1722755" algn="l"/>
                <a:tab pos="2200910" algn="l"/>
                <a:tab pos="3083560" algn="l"/>
                <a:tab pos="4130675" algn="l"/>
                <a:tab pos="4487545" algn="l"/>
                <a:tab pos="5185410" algn="l"/>
                <a:tab pos="5589270" algn="l"/>
                <a:tab pos="5843905" algn="l"/>
                <a:tab pos="7086600" algn="l"/>
                <a:tab pos="7522209" algn="l"/>
              </a:tabLst>
            </a:pP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περίπτωση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	εξέταση	μπορούμε	να	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πούμε	ότι	η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	της	ανεξάρτητης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(ηλικία)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προβλέψει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3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0859C"/>
                </a:solidFill>
                <a:latin typeface="Times New Roman"/>
                <a:cs typeface="Times New Roman"/>
              </a:rPr>
              <a:t>78,3%</a:t>
            </a:r>
            <a:r>
              <a:rPr sz="1800" b="1" spc="39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διακύμανση</a:t>
            </a:r>
            <a:r>
              <a:rPr sz="1800" spc="4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εξαρτημένης</a:t>
            </a:r>
            <a:endParaRPr sz="1800">
              <a:latin typeface="Times New Roman"/>
              <a:cs typeface="Times New Roman"/>
            </a:endParaRPr>
          </a:p>
          <a:p>
            <a:pPr marL="12700" marR="86995">
              <a:lnSpc>
                <a:spcPct val="129400"/>
              </a:lnSpc>
              <a:spcBef>
                <a:spcPts val="15"/>
              </a:spcBef>
              <a:tabLst>
                <a:tab pos="4048760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(πίεση).</a:t>
            </a:r>
            <a:r>
              <a:rPr sz="1800" spc="5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5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δείκτης</a:t>
            </a:r>
            <a:r>
              <a:rPr sz="1800" spc="5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Adjusted</a:t>
            </a:r>
            <a:r>
              <a:rPr sz="1800" spc="52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R</a:t>
            </a:r>
            <a:r>
              <a:rPr sz="1800" spc="52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Square	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χρησιμοποιηθεί</a:t>
            </a:r>
            <a:r>
              <a:rPr sz="18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ως</a:t>
            </a:r>
            <a:r>
              <a:rPr sz="18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μέτρο</a:t>
            </a:r>
            <a:r>
              <a:rPr sz="1800" spc="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καλής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προσαρμογής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πρόβλεψης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επιλογής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μοντέλου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ανάλυσης.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1336547"/>
            <a:ext cx="4331208" cy="1161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993140"/>
            <a:ext cx="8568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Χ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1F00"/>
                </a:solidFill>
                <a:latin typeface="Times New Roman"/>
                <a:cs typeface="Times New Roman"/>
              </a:rPr>
              <a:t>Υ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γραμμική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,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υπόδειγμα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είναι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μορφής: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461" y="1422603"/>
            <a:ext cx="2117725" cy="647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710565" algn="l"/>
                <a:tab pos="1919605" algn="l"/>
              </a:tabLst>
            </a:pPr>
            <a:r>
              <a:rPr sz="2000" spc="-70" dirty="0">
                <a:latin typeface="Times New Roman"/>
                <a:cs typeface="Times New Roman"/>
              </a:rPr>
              <a:t>Y</a:t>
            </a:r>
            <a:r>
              <a:rPr sz="1725" spc="-104" baseline="-24154" dirty="0">
                <a:latin typeface="Times New Roman"/>
                <a:cs typeface="Times New Roman"/>
              </a:rPr>
              <a:t>i</a:t>
            </a:r>
            <a:r>
              <a:rPr sz="1725" spc="810" baseline="-24154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=	</a:t>
            </a:r>
            <a:r>
              <a:rPr sz="2000" spc="60" dirty="0">
                <a:latin typeface="Times New Roman"/>
                <a:cs typeface="Times New Roman"/>
              </a:rPr>
              <a:t>β</a:t>
            </a:r>
            <a:r>
              <a:rPr sz="1725" spc="89" baseline="-24154" dirty="0">
                <a:latin typeface="Times New Roman"/>
                <a:cs typeface="Times New Roman"/>
              </a:rPr>
              <a:t>0 </a:t>
            </a:r>
            <a:r>
              <a:rPr sz="1725" spc="262" baseline="-24154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+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β</a:t>
            </a:r>
            <a:r>
              <a:rPr sz="1725" spc="22" baseline="-24154" dirty="0">
                <a:latin typeface="Times New Roman"/>
                <a:cs typeface="Times New Roman"/>
              </a:rPr>
              <a:t>1</a:t>
            </a:r>
            <a:r>
              <a:rPr sz="2000" spc="15" dirty="0">
                <a:latin typeface="Times New Roman"/>
                <a:cs typeface="Times New Roman"/>
              </a:rPr>
              <a:t>X	</a:t>
            </a:r>
            <a:r>
              <a:rPr sz="2000" spc="25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  <a:p>
            <a:pPr marL="551180">
              <a:lnSpc>
                <a:spcPct val="100000"/>
              </a:lnSpc>
              <a:spcBef>
                <a:spcPts val="1090"/>
              </a:spcBef>
            </a:pPr>
            <a:r>
              <a:rPr sz="1150" spc="15" dirty="0">
                <a:latin typeface="Times New Roman"/>
                <a:cs typeface="Times New Roman"/>
              </a:rPr>
              <a:t>όρος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παλινδρόμησης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4404" y="1408429"/>
            <a:ext cx="1076325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90"/>
              </a:spcBef>
            </a:pPr>
            <a:r>
              <a:rPr sz="2150" spc="50" dirty="0">
                <a:latin typeface="Symbol"/>
                <a:cs typeface="Symbol"/>
              </a:rPr>
              <a:t></a:t>
            </a:r>
            <a:r>
              <a:rPr sz="1725" i="1" spc="75" baseline="-24154" dirty="0">
                <a:latin typeface="Times New Roman"/>
                <a:cs typeface="Times New Roman"/>
              </a:rPr>
              <a:t>i</a:t>
            </a:r>
            <a:endParaRPr sz="1725" baseline="-24154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150" spc="15" dirty="0">
                <a:latin typeface="Times New Roman"/>
                <a:cs typeface="Times New Roman"/>
              </a:rPr>
              <a:t>όρος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σφάλματος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503" y="1632613"/>
            <a:ext cx="1402462" cy="2602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9133" y="2059082"/>
            <a:ext cx="8759190" cy="286956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77800" algn="just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6F2F9F"/>
                </a:solidFill>
                <a:latin typeface="Times New Roman"/>
                <a:cs typeface="Times New Roman"/>
              </a:rPr>
              <a:t>0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r>
              <a:rPr sz="1800" spc="1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1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σταθερός</a:t>
            </a:r>
            <a:r>
              <a:rPr sz="1800" spc="17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όρος</a:t>
            </a:r>
            <a:r>
              <a:rPr sz="1800" spc="18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δηλ.</a:t>
            </a:r>
            <a:r>
              <a:rPr sz="1600" i="1" spc="1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600" i="1" spc="1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τιμή</a:t>
            </a:r>
            <a:r>
              <a:rPr sz="1600" i="1" spc="14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του</a:t>
            </a:r>
            <a:r>
              <a:rPr sz="1600" i="1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Υ</a:t>
            </a:r>
            <a:r>
              <a:rPr sz="1600" i="1" spc="1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όταν</a:t>
            </a:r>
            <a:r>
              <a:rPr sz="1600" i="1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το</a:t>
            </a:r>
            <a:r>
              <a:rPr sz="1600" i="1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Χ=0,</a:t>
            </a:r>
            <a:r>
              <a:rPr sz="1600" i="1" spc="1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το</a:t>
            </a:r>
            <a:r>
              <a:rPr sz="1600" i="1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F6128"/>
                </a:solidFill>
                <a:latin typeface="Times New Roman"/>
                <a:cs typeface="Times New Roman"/>
              </a:rPr>
              <a:t>σημείο</a:t>
            </a:r>
            <a:r>
              <a:rPr sz="1600" i="1" spc="14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στο</a:t>
            </a:r>
            <a:r>
              <a:rPr sz="1600" i="1" spc="1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οποίο</a:t>
            </a:r>
            <a:r>
              <a:rPr sz="1600" i="1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600" i="1" spc="13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γραμμή</a:t>
            </a:r>
            <a:r>
              <a:rPr sz="1600" i="1" spc="1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παλινδρόμησης</a:t>
            </a:r>
            <a:endParaRPr sz="1600">
              <a:latin typeface="Times New Roman"/>
              <a:cs typeface="Times New Roman"/>
            </a:endParaRPr>
          </a:p>
          <a:p>
            <a:pPr marL="177800" algn="just">
              <a:lnSpc>
                <a:spcPct val="100000"/>
              </a:lnSpc>
              <a:spcBef>
                <a:spcPts val="635"/>
              </a:spcBef>
            </a:pP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τέμνει 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τον</a:t>
            </a:r>
            <a:r>
              <a:rPr sz="1600" i="1" spc="-1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άξονα</a:t>
            </a:r>
            <a:r>
              <a:rPr sz="1600" i="1" spc="-1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77800" marR="93980" algn="just">
              <a:lnSpc>
                <a:spcPct val="129400"/>
              </a:lnSpc>
              <a:spcBef>
                <a:spcPts val="20"/>
              </a:spcBef>
            </a:pP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6F2F9F"/>
                </a:solidFill>
                <a:latin typeface="Times New Roman"/>
                <a:cs typeface="Times New Roman"/>
              </a:rPr>
              <a:t>1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ο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συντελεστής παλινδρόμησης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για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προβλεπτική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 η 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κλίση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ευθείας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δηλ. η γωνία που σχηματίζει η ευθεία με τον 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άξονα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ψ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)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ή</a:t>
            </a:r>
            <a:r>
              <a:rPr sz="1800" spc="4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κατεύθυνση/δύναμη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σχέσης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εκφράζει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την</a:t>
            </a:r>
            <a:r>
              <a:rPr sz="1600" i="1" spc="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κατά</a:t>
            </a:r>
            <a:r>
              <a:rPr sz="1600" i="1" spc="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μέσον</a:t>
            </a:r>
            <a:r>
              <a:rPr sz="1600" i="1" spc="-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όρο</a:t>
            </a:r>
            <a:r>
              <a:rPr sz="1600" i="1" spc="1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μεταβολή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της</a:t>
            </a:r>
            <a:r>
              <a:rPr sz="1600" i="1" spc="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μεταβλητής</a:t>
            </a:r>
            <a:r>
              <a:rPr sz="1600" i="1" spc="1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Υ</a:t>
            </a:r>
            <a:r>
              <a:rPr sz="1600" i="1" spc="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όταν</a:t>
            </a:r>
            <a:r>
              <a:rPr sz="1600" i="1" spc="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η</a:t>
            </a:r>
            <a:r>
              <a:rPr sz="1600" i="1" spc="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Χ</a:t>
            </a:r>
            <a:r>
              <a:rPr sz="1600" i="1" spc="1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4F6128"/>
                </a:solidFill>
                <a:latin typeface="Times New Roman"/>
                <a:cs typeface="Times New Roman"/>
              </a:rPr>
              <a:t>μεταβάλλεται κατά μία</a:t>
            </a:r>
            <a:r>
              <a:rPr sz="1600" i="1" spc="1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4F6128"/>
                </a:solidFill>
                <a:latin typeface="Times New Roman"/>
                <a:cs typeface="Times New Roman"/>
              </a:rPr>
              <a:t>μονάδα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77800" marR="95885" algn="just">
              <a:lnSpc>
                <a:spcPct val="129400"/>
              </a:lnSpc>
              <a:spcBef>
                <a:spcPts val="15"/>
              </a:spcBef>
            </a:pP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ε</a:t>
            </a:r>
            <a:r>
              <a:rPr sz="1800" b="1" spc="-7" baseline="-20833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Όρος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σφάλματος,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εκφράζει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απόκλιση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τιμών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γύρω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από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4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ευθεία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παλινδρόμησης.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όρος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σφάλματος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περιλαμβάνεται,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διότι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υπόδειγμα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είναι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μία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προσέγγιση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πραγματικής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σχέσης μεταξύ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00" y="2719577"/>
            <a:ext cx="8804910" cy="1802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5880" algn="just">
              <a:lnSpc>
                <a:spcPct val="129600"/>
              </a:lnSpc>
              <a:spcBef>
                <a:spcPts val="9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Τέλος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coefficients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αρχικά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ελέγχουμε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δεύτερη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μηδενική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ανάλυσης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=0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αυτή που </a:t>
            </a:r>
            <a:r>
              <a:rPr sz="1800" spc="-5" dirty="0">
                <a:latin typeface="Times New Roman"/>
                <a:cs typeface="Times New Roman"/>
              </a:rPr>
              <a:t>ελέγχει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κατά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πόσο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είναι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στατιστικά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σημαντικός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 </a:t>
            </a:r>
            <a:r>
              <a:rPr sz="1800" spc="-5" dirty="0">
                <a:latin typeface="Times New Roman"/>
                <a:cs typeface="Times New Roman"/>
              </a:rPr>
              <a:t>σταθερός </a:t>
            </a:r>
            <a:r>
              <a:rPr sz="1800" dirty="0">
                <a:latin typeface="Times New Roman"/>
                <a:cs typeface="Times New Roman"/>
              </a:rPr>
              <a:t> όρος του </a:t>
            </a:r>
            <a:r>
              <a:rPr sz="1800" spc="-5" dirty="0">
                <a:latin typeface="Times New Roman"/>
                <a:cs typeface="Times New Roman"/>
              </a:rPr>
              <a:t>μοντέλου.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Γενικά </a:t>
            </a:r>
            <a:r>
              <a:rPr sz="1800" dirty="0">
                <a:latin typeface="Times New Roman"/>
                <a:cs typeface="Times New Roman"/>
              </a:rPr>
              <a:t>ο </a:t>
            </a:r>
            <a:r>
              <a:rPr sz="1800" spc="-5" dirty="0">
                <a:latin typeface="Times New Roman"/>
                <a:cs typeface="Times New Roman"/>
              </a:rPr>
              <a:t>σταθερός </a:t>
            </a:r>
            <a:r>
              <a:rPr sz="1800" dirty="0">
                <a:latin typeface="Times New Roman"/>
                <a:cs typeface="Times New Roman"/>
              </a:rPr>
              <a:t>όρος </a:t>
            </a:r>
            <a:r>
              <a:rPr sz="1800" spc="-5" dirty="0">
                <a:latin typeface="Times New Roman"/>
                <a:cs typeface="Times New Roman"/>
              </a:rPr>
              <a:t>μας δείχνει την τιμή </a:t>
            </a:r>
            <a:r>
              <a:rPr sz="1800" dirty="0">
                <a:latin typeface="Times New Roman"/>
                <a:cs typeface="Times New Roman"/>
              </a:rPr>
              <a:t>της </a:t>
            </a:r>
            <a:r>
              <a:rPr sz="1800" spc="-15" dirty="0">
                <a:latin typeface="Times New Roman"/>
                <a:cs typeface="Times New Roman"/>
              </a:rPr>
              <a:t>εξαρτημένης </a:t>
            </a:r>
            <a:r>
              <a:rPr sz="1800" spc="-5" dirty="0">
                <a:latin typeface="Times New Roman"/>
                <a:cs typeface="Times New Roman"/>
              </a:rPr>
              <a:t>όταν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ανεξάρτητη </a:t>
            </a:r>
            <a:r>
              <a:rPr sz="1800" spc="-5" dirty="0">
                <a:latin typeface="Times New Roman"/>
                <a:cs typeface="Times New Roman"/>
              </a:rPr>
              <a:t>παίρνει την τιμή </a:t>
            </a:r>
            <a:r>
              <a:rPr sz="1800" dirty="0">
                <a:latin typeface="Times New Roman"/>
                <a:cs typeface="Times New Roman"/>
              </a:rPr>
              <a:t>0.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περίπτωση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 εξέταση απορρίπτουμε την μηδενική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υπόθεση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επομένως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σταθερός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όρος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στατιστικά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284732"/>
            <a:ext cx="4981956" cy="138226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821" y="1001394"/>
            <a:ext cx="466661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9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 ερμηνεία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 σταθερού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όρου λέμε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ένα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άτομο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ηλικίας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αναμένεται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 έχει πίεση 80. Η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ερμηνεία</a:t>
            </a:r>
            <a:r>
              <a:rPr sz="1800" spc="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έχει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λογική</a:t>
            </a:r>
            <a:r>
              <a:rPr sz="1800" spc="3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εξήγηση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οπότε</a:t>
            </a:r>
            <a:r>
              <a:rPr sz="1800" spc="3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πρέπει </a:t>
            </a:r>
            <a:r>
              <a:rPr sz="1800" spc="-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γίνει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στάθμιση.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284732"/>
            <a:ext cx="3924300" cy="10881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3363467"/>
            <a:ext cx="3646932" cy="1447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128" y="2473101"/>
            <a:ext cx="9040495" cy="24326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κάνουμε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στάθμιση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δημιουργούμε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</a:t>
            </a:r>
            <a:r>
              <a:rPr sz="1800" spc="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ηλικία_1</a:t>
            </a:r>
            <a:r>
              <a:rPr sz="1800" spc="1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spc="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προκύπτει</a:t>
            </a:r>
            <a:r>
              <a:rPr sz="1800" spc="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ηλικία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μείον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διάμεσο.</a:t>
            </a:r>
            <a:endParaRPr sz="1800">
              <a:latin typeface="Times New Roman"/>
              <a:cs typeface="Times New Roman"/>
            </a:endParaRPr>
          </a:p>
          <a:p>
            <a:pPr marL="4024629" algn="just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νέα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δημιουργηθεί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επιλέγοντας</a:t>
            </a:r>
            <a:endParaRPr sz="1800">
              <a:latin typeface="Times New Roman"/>
              <a:cs typeface="Times New Roman"/>
            </a:endParaRPr>
          </a:p>
          <a:p>
            <a:pPr marL="4024629" algn="just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μενού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Transform</a:t>
            </a:r>
            <a:r>
              <a:rPr sz="1800" spc="1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Compute</a:t>
            </a:r>
            <a:r>
              <a:rPr sz="1800" spc="12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Βάζουμε</a:t>
            </a:r>
            <a:endParaRPr sz="1800">
              <a:latin typeface="Times New Roman"/>
              <a:cs typeface="Times New Roman"/>
            </a:endParaRPr>
          </a:p>
          <a:p>
            <a:pPr marL="4024629" marR="5715" algn="just">
              <a:lnSpc>
                <a:spcPct val="129400"/>
              </a:lnSpc>
              <a:spcBef>
                <a:spcPts val="1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πεδίο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target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όνομα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μεταβλητής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πεδίο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Numeric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Expression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τύπο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υπολογισμού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οκ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0821" y="1001394"/>
            <a:ext cx="4666615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9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 ερμηνεία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 σταθερού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όρου λέμε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ότι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ένα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άτομο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ηλικίας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αναμένεται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 έχει πίεση 80. Η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ερμηνεία</a:t>
            </a:r>
            <a:r>
              <a:rPr sz="1800" spc="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έχει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λογική</a:t>
            </a:r>
            <a:r>
              <a:rPr sz="1800" spc="3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εξήγηση</a:t>
            </a:r>
            <a:r>
              <a:rPr sz="1800" spc="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οπότε</a:t>
            </a:r>
            <a:r>
              <a:rPr sz="1800" spc="3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πρέπει </a:t>
            </a:r>
            <a:r>
              <a:rPr sz="1800" spc="-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γίνει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στάθμιση.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1284732"/>
            <a:ext cx="3924300" cy="10881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3363467"/>
            <a:ext cx="3646932" cy="14478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128" y="2473101"/>
            <a:ext cx="9040495" cy="243268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κάνουμε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στάθμιση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δημιουργούμε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μια</a:t>
            </a:r>
            <a:r>
              <a:rPr sz="1800" spc="1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</a:t>
            </a:r>
            <a:r>
              <a:rPr sz="18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ηλικία_1</a:t>
            </a:r>
            <a:r>
              <a:rPr sz="1800" spc="1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spc="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προκύπτει</a:t>
            </a:r>
            <a:r>
              <a:rPr sz="1800" spc="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ηλικία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μείον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διάμεσο.</a:t>
            </a:r>
            <a:endParaRPr sz="1800">
              <a:latin typeface="Times New Roman"/>
              <a:cs typeface="Times New Roman"/>
            </a:endParaRPr>
          </a:p>
          <a:p>
            <a:pPr marL="4024629" algn="just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νέα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μπορεί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δημιουργηθεί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επιλέγοντας</a:t>
            </a:r>
            <a:endParaRPr sz="1800">
              <a:latin typeface="Times New Roman"/>
              <a:cs typeface="Times New Roman"/>
            </a:endParaRPr>
          </a:p>
          <a:p>
            <a:pPr marL="4024629" algn="just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11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μενού</a:t>
            </a:r>
            <a:r>
              <a:rPr sz="18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Transform</a:t>
            </a:r>
            <a:r>
              <a:rPr sz="1800" spc="1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Compute</a:t>
            </a:r>
            <a:r>
              <a:rPr sz="1800" spc="12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r>
              <a:rPr sz="18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Βάζουμε</a:t>
            </a:r>
            <a:endParaRPr sz="1800">
              <a:latin typeface="Times New Roman"/>
              <a:cs typeface="Times New Roman"/>
            </a:endParaRPr>
          </a:p>
          <a:p>
            <a:pPr marL="4024629" marR="5715" algn="just">
              <a:lnSpc>
                <a:spcPct val="129400"/>
              </a:lnSpc>
              <a:spcBef>
                <a:spcPts val="1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πεδίο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target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Variable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όνομα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νέας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μεταβλητής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πεδίο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Numeric</a:t>
            </a:r>
            <a:r>
              <a:rPr sz="1800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859C"/>
                </a:solidFill>
                <a:latin typeface="Times New Roman"/>
                <a:cs typeface="Times New Roman"/>
              </a:rPr>
              <a:t>Expression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τύπο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υπολογισμού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πατάμε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0859C"/>
                </a:solidFill>
                <a:latin typeface="Times New Roman"/>
                <a:cs typeface="Times New Roman"/>
              </a:rPr>
              <a:t>οκ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067" y="3357731"/>
            <a:ext cx="8723630" cy="15119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Εκτελούμε</a:t>
            </a:r>
            <a:r>
              <a:rPr sz="1800" spc="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παλινδρόμηση</a:t>
            </a:r>
            <a:r>
              <a:rPr sz="1800" spc="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επιλέγοντας</a:t>
            </a:r>
            <a:r>
              <a:rPr sz="1800" spc="1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αυτή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φορά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σαν</a:t>
            </a:r>
            <a:r>
              <a:rPr sz="1800" spc="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νέα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που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δημιουργήσαμε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«ηλικία_1).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ερμηνεία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σταθεράς</a:t>
            </a:r>
            <a:r>
              <a:rPr sz="1800" spc="1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πλέον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μεταβάλλεται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γιατί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μας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δείχνει</a:t>
            </a:r>
            <a:r>
              <a:rPr sz="1800" spc="1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αναμενόμενη</a:t>
            </a:r>
            <a:r>
              <a:rPr sz="1800" spc="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πίεση</a:t>
            </a:r>
            <a:r>
              <a:rPr sz="1800" spc="1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ενός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ατόμου ηλικίας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52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ετών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(η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διάμεσος του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δείγματος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οποία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αφαίρεσα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 ηλικία)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1284732"/>
            <a:ext cx="7408164" cy="19354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202768"/>
            <a:ext cx="4841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8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15" dirty="0"/>
              <a:t> </a:t>
            </a:r>
            <a:r>
              <a:rPr dirty="0"/>
              <a:t>– </a:t>
            </a:r>
            <a:r>
              <a:rPr sz="2000" spc="-5" dirty="0">
                <a:solidFill>
                  <a:srgbClr val="943735"/>
                </a:solidFill>
              </a:rPr>
              <a:t>Παράδειγμα</a:t>
            </a:r>
            <a:r>
              <a:rPr sz="2000" spc="-20" dirty="0">
                <a:solidFill>
                  <a:srgbClr val="943735"/>
                </a:solidFill>
              </a:rPr>
              <a:t> </a:t>
            </a:r>
            <a:r>
              <a:rPr sz="2000" spc="-5" dirty="0">
                <a:solidFill>
                  <a:srgbClr val="943735"/>
                </a:solidFill>
              </a:rPr>
              <a:t>ΙΙ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909574"/>
            <a:ext cx="2735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Ε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ρμηνεία</a:t>
            </a:r>
            <a:r>
              <a:rPr sz="2000" spc="-12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E36C09"/>
                </a:solidFill>
                <a:latin typeface="Times New Roman"/>
                <a:cs typeface="Times New Roman"/>
              </a:rPr>
              <a:t>Α</a:t>
            </a:r>
            <a:r>
              <a:rPr sz="2000" dirty="0">
                <a:solidFill>
                  <a:srgbClr val="E36C09"/>
                </a:solidFill>
                <a:latin typeface="Times New Roman"/>
                <a:cs typeface="Times New Roman"/>
              </a:rPr>
              <a:t>ποτελεσμάτων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09" y="2509773"/>
            <a:ext cx="8826500" cy="251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2545" algn="just">
              <a:lnSpc>
                <a:spcPct val="129600"/>
              </a:lnSpc>
              <a:spcBef>
                <a:spcPts val="95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Όπως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φαίνεται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από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παραπάνω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πίνακα,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οι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αντίστοιχες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τιμές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p-value</a:t>
            </a:r>
            <a:r>
              <a:rPr sz="1800" spc="4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συντελεστή εξάρτησης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καθώς και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την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σταθερά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είναι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σχεδόν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0 επομένως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απορρίπτουμε τις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αντίστοιχες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μηδενικές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υποθέσεις (ότι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b</a:t>
            </a:r>
            <a:r>
              <a:rPr sz="1800" baseline="-20833" dirty="0">
                <a:solidFill>
                  <a:srgbClr val="401F00"/>
                </a:solidFill>
                <a:latin typeface="Times New Roman"/>
                <a:cs typeface="Times New Roman"/>
              </a:rPr>
              <a:t>1</a:t>
            </a:r>
            <a:r>
              <a:rPr sz="1800" spc="7" baseline="-20833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0, b</a:t>
            </a:r>
            <a:r>
              <a:rPr sz="1800" spc="-7" baseline="-20833" dirty="0">
                <a:solidFill>
                  <a:srgbClr val="401F00"/>
                </a:solidFill>
                <a:latin typeface="Times New Roman"/>
                <a:cs typeface="Times New Roman"/>
              </a:rPr>
              <a:t>0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0) και καταλήγουμε στο συμπέρασμα ότι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 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συντελεστής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εξάρτησης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και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σταθερά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επιδρούν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στατιστικά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σημαντικό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τρόπο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διαμόρφωση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ανεξάρτητης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μεταβλητής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 επομένως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θέση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στο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μοντέλο.</a:t>
            </a:r>
            <a:endParaRPr sz="18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Σαν</a:t>
            </a:r>
            <a:r>
              <a:rPr sz="1800" spc="3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ερμηνεία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μπορούμε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να</a:t>
            </a:r>
            <a:r>
              <a:rPr sz="1800" spc="3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πούμε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ότι</a:t>
            </a:r>
            <a:r>
              <a:rPr sz="1800" spc="3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κάθε</a:t>
            </a:r>
            <a:r>
              <a:rPr sz="1800" spc="3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έτος</a:t>
            </a:r>
            <a:r>
              <a:rPr sz="1800" spc="3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μεταβολής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spc="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ηλικία</a:t>
            </a:r>
            <a:r>
              <a:rPr sz="1800" spc="3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ενός</a:t>
            </a:r>
            <a:r>
              <a:rPr sz="1800" spc="3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ατόμου</a:t>
            </a:r>
            <a:endParaRPr sz="18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έχουμε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αντίστοιχη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μεταβολή</a:t>
            </a:r>
            <a:r>
              <a:rPr sz="18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κατά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1,138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στην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πίεση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του.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84" y="1284732"/>
            <a:ext cx="4721352" cy="1234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01" y="820480"/>
            <a:ext cx="8653780" cy="409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5473700" indent="-72390">
              <a:lnSpc>
                <a:spcPct val="1406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F497A"/>
                </a:solidFill>
                <a:latin typeface="Times New Roman"/>
                <a:cs typeface="Times New Roman"/>
              </a:rPr>
              <a:t>Έλεγχοι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υποθέσεων 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&amp; </a:t>
            </a:r>
            <a:r>
              <a:rPr sz="18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Ερμηνεία </a:t>
            </a:r>
            <a:r>
              <a:rPr sz="1800" b="1" spc="-434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Κύριος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έλεγχος</a:t>
            </a:r>
            <a:endParaRPr sz="18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548ED4"/>
                </a:solidFill>
                <a:latin typeface="Times New Roman"/>
                <a:cs typeface="Times New Roman"/>
              </a:rPr>
              <a:t>1</a:t>
            </a:r>
            <a:r>
              <a:rPr sz="18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=0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έναντι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εναλλακτικής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548ED4"/>
                </a:solidFill>
                <a:latin typeface="Times New Roman"/>
                <a:cs typeface="Times New Roman"/>
              </a:rPr>
              <a:t>1</a:t>
            </a:r>
            <a:r>
              <a:rPr sz="1800" b="1" spc="225" baseline="-20833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≠</a:t>
            </a:r>
            <a:r>
              <a:rPr sz="1800" b="1" spc="-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440055" indent="-343535">
              <a:lnSpc>
                <a:spcPct val="100000"/>
              </a:lnSpc>
              <a:spcBef>
                <a:spcPts val="1080"/>
              </a:spcBef>
              <a:buClr>
                <a:srgbClr val="94B3D6"/>
              </a:buClr>
              <a:buSzPct val="88888"/>
              <a:buFont typeface="Wingdings"/>
              <a:buChar char=""/>
              <a:tabLst>
                <a:tab pos="440055" algn="l"/>
                <a:tab pos="440690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ισοδύναμο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τον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έλεγχο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συσχέτιση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Χ</a:t>
            </a:r>
            <a:r>
              <a:rPr sz="1800" b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Υ</a:t>
            </a:r>
            <a:endParaRPr sz="1800">
              <a:latin typeface="Times New Roman"/>
              <a:cs typeface="Times New Roman"/>
            </a:endParaRPr>
          </a:p>
          <a:p>
            <a:pPr marL="440055" marR="17780" indent="-342900">
              <a:lnSpc>
                <a:spcPct val="150000"/>
              </a:lnSpc>
              <a:spcBef>
                <a:spcPts val="5"/>
              </a:spcBef>
              <a:buClr>
                <a:srgbClr val="94B3D6"/>
              </a:buClr>
              <a:buSzPct val="88888"/>
              <a:buFont typeface="Wingdings"/>
              <a:buChar char=""/>
              <a:tabLst>
                <a:tab pos="440055" algn="l"/>
                <a:tab pos="440690" algn="l"/>
              </a:tabLst>
            </a:pP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Δίνει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κλίση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ευθείας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Μας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ενδιαφέρει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για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ερμηνεία</a:t>
            </a:r>
            <a:r>
              <a:rPr sz="1800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αιτιολογικών</a:t>
            </a:r>
            <a:r>
              <a:rPr sz="18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σχέσεων </a:t>
            </a:r>
            <a:r>
              <a:rPr sz="1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μεταξύ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φαινομένων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–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μεταβλητών</a:t>
            </a:r>
            <a:endParaRPr sz="18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Ερμηνεία:</a:t>
            </a:r>
            <a:endParaRPr sz="18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Εξετάζει πόσο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αναμένουμε να αυξηθεί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με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μία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μονάδα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αύξησης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της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Χ</a:t>
            </a:r>
            <a:endParaRPr sz="1800">
              <a:latin typeface="Times New Roman"/>
              <a:cs typeface="Times New Roman"/>
            </a:endParaRPr>
          </a:p>
          <a:p>
            <a:pPr marL="440055" indent="-343535">
              <a:lnSpc>
                <a:spcPct val="100000"/>
              </a:lnSpc>
              <a:spcBef>
                <a:spcPts val="1080"/>
              </a:spcBef>
              <a:buClr>
                <a:srgbClr val="94B3D6"/>
              </a:buClr>
              <a:buSzPct val="88888"/>
              <a:buFont typeface="Wingdings"/>
              <a:buChar char=""/>
              <a:tabLst>
                <a:tab pos="440055" algn="l"/>
                <a:tab pos="44069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Η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τιμή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548ED4"/>
                </a:solidFill>
                <a:latin typeface="Times New Roman"/>
                <a:cs typeface="Times New Roman"/>
              </a:rPr>
              <a:t>1</a:t>
            </a:r>
            <a:r>
              <a:rPr sz="1800" b="1" spc="209" baseline="-20833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επηρεάζεται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από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την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κλίμακα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(μονάδες</a:t>
            </a:r>
            <a:r>
              <a:rPr sz="18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μέτρησης)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των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Χ</a:t>
            </a:r>
            <a:r>
              <a:rPr sz="1800" b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&amp;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Υ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40055" indent="-343535">
              <a:lnSpc>
                <a:spcPct val="100000"/>
              </a:lnSpc>
              <a:spcBef>
                <a:spcPts val="1080"/>
              </a:spcBef>
              <a:buClr>
                <a:srgbClr val="94B3D6"/>
              </a:buClr>
              <a:buSzPct val="88888"/>
              <a:buFont typeface="Wingdings"/>
              <a:buChar char=""/>
              <a:tabLst>
                <a:tab pos="440055" algn="l"/>
                <a:tab pos="440690" algn="l"/>
              </a:tabLst>
            </a:pP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Το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548ED4"/>
                </a:solidFill>
                <a:latin typeface="Times New Roman"/>
                <a:cs typeface="Times New Roman"/>
              </a:rPr>
              <a:t>ρ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(και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r)</a:t>
            </a:r>
            <a:r>
              <a:rPr sz="18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και</a:t>
            </a:r>
            <a:r>
              <a:rPr sz="18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ο</a:t>
            </a:r>
            <a:r>
              <a:rPr sz="18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αντίστοιχος</a:t>
            </a:r>
            <a:r>
              <a:rPr sz="18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έλεγχος</a:t>
            </a:r>
            <a:r>
              <a:rPr sz="18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1F00"/>
                </a:solidFill>
                <a:latin typeface="Times New Roman"/>
                <a:cs typeface="Times New Roman"/>
              </a:rPr>
              <a:t>δεν </a:t>
            </a:r>
            <a:r>
              <a:rPr sz="1800" dirty="0">
                <a:solidFill>
                  <a:srgbClr val="401F00"/>
                </a:solidFill>
                <a:latin typeface="Times New Roman"/>
                <a:cs typeface="Times New Roman"/>
              </a:rPr>
              <a:t>επηρεάζονται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34" y="961623"/>
            <a:ext cx="8752840" cy="372935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75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Δευτερεύον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Έλεγχος: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=0 </a:t>
            </a:r>
            <a:r>
              <a:rPr sz="1800" dirty="0">
                <a:latin typeface="Times New Roman"/>
                <a:cs typeface="Times New Roman"/>
              </a:rPr>
              <a:t>έναντι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εναλλακτικής</a:t>
            </a:r>
            <a:r>
              <a:rPr sz="1800" b="1" spc="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1800" b="1" baseline="-20833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β</a:t>
            </a:r>
            <a:r>
              <a:rPr sz="1800" b="1" spc="-7" baseline="-20833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sz="1800" b="1" spc="202" baseline="-20833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≠</a:t>
            </a:r>
            <a:r>
              <a:rPr sz="1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Ερμηνεία: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Η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αναμενόμενη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τιμή του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Υ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όταν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Χ=0</a:t>
            </a:r>
            <a:endParaRPr sz="1800">
              <a:latin typeface="Times New Roman"/>
              <a:cs typeface="Times New Roman"/>
            </a:endParaRPr>
          </a:p>
          <a:p>
            <a:pPr marL="504190" indent="-285115">
              <a:lnSpc>
                <a:spcPct val="100000"/>
              </a:lnSpc>
              <a:spcBef>
                <a:spcPts val="1080"/>
              </a:spcBef>
              <a:buClr>
                <a:srgbClr val="244060"/>
              </a:buClr>
              <a:buFont typeface="Wingdings"/>
              <a:buChar char=""/>
              <a:tabLst>
                <a:tab pos="504825" algn="l"/>
              </a:tabLst>
            </a:pPr>
            <a:r>
              <a:rPr sz="1800" spc="-5" dirty="0">
                <a:latin typeface="Times New Roman"/>
                <a:cs typeface="Times New Roman"/>
              </a:rPr>
              <a:t>Πολλές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φορές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αυτή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δεν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έχει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ερμηνεία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(διότι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τιμή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Χ=0</a:t>
            </a:r>
            <a:r>
              <a:rPr sz="1800" spc="19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δεν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παρατηρείται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ποτέ</a:t>
            </a:r>
            <a:endParaRPr sz="1800">
              <a:latin typeface="Times New Roman"/>
              <a:cs typeface="Times New Roman"/>
            </a:endParaRPr>
          </a:p>
          <a:p>
            <a:pPr marL="504190" marR="30480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στην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πράξη).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Άλλες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φορές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θέτουμε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β</a:t>
            </a:r>
            <a:r>
              <a:rPr sz="1800" spc="-7" baseline="-20833" dirty="0">
                <a:solidFill>
                  <a:srgbClr val="E36C09"/>
                </a:solidFill>
                <a:latin typeface="Times New Roman"/>
                <a:cs typeface="Times New Roman"/>
              </a:rPr>
              <a:t>0</a:t>
            </a:r>
            <a:r>
              <a:rPr sz="1800" spc="-5" dirty="0">
                <a:solidFill>
                  <a:srgbClr val="E36C09"/>
                </a:solidFill>
                <a:latin typeface="Times New Roman"/>
                <a:cs typeface="Times New Roman"/>
              </a:rPr>
              <a:t>=0</a:t>
            </a:r>
            <a:r>
              <a:rPr sz="180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εκ-των-προτέρων </a:t>
            </a:r>
            <a:r>
              <a:rPr sz="1800" spc="-10" dirty="0">
                <a:latin typeface="Times New Roman"/>
                <a:cs typeface="Times New Roman"/>
              </a:rPr>
              <a:t>και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ανεξαρτήτως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ελέγχου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λόγω </a:t>
            </a:r>
            <a:r>
              <a:rPr sz="1800" spc="-10" dirty="0">
                <a:latin typeface="Times New Roman"/>
                <a:cs typeface="Times New Roman"/>
              </a:rPr>
              <a:t>κοινής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λογικής</a:t>
            </a:r>
            <a:endParaRPr sz="1800">
              <a:latin typeface="Times New Roman"/>
              <a:cs typeface="Times New Roman"/>
            </a:endParaRPr>
          </a:p>
          <a:p>
            <a:pPr marL="504190" marR="31115" indent="-285115">
              <a:lnSpc>
                <a:spcPct val="150000"/>
              </a:lnSpc>
              <a:buClr>
                <a:srgbClr val="244060"/>
              </a:buClr>
              <a:buFont typeface="Wingdings"/>
              <a:buChar char=""/>
              <a:tabLst>
                <a:tab pos="504825" algn="l"/>
              </a:tabLst>
            </a:pPr>
            <a:r>
              <a:rPr sz="1800" spc="-5" dirty="0">
                <a:latin typeface="Times New Roman"/>
                <a:cs typeface="Times New Roman"/>
              </a:rPr>
              <a:t>Πολλές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φορές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«βολεύει»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για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λόγους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ερμηνείας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αντί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Χ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να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χρησιμοποιήσουμε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την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στάθμευση.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31190"/>
            <a:ext cx="4210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F243E"/>
                </a:solidFill>
              </a:rPr>
              <a:t>Α</a:t>
            </a:r>
            <a:r>
              <a:rPr dirty="0"/>
              <a:t>πλή</a:t>
            </a:r>
            <a:r>
              <a:rPr spc="170" dirty="0"/>
              <a:t> </a:t>
            </a:r>
            <a:r>
              <a:rPr sz="3200" spc="-5" dirty="0">
                <a:solidFill>
                  <a:srgbClr val="0F243E"/>
                </a:solidFill>
              </a:rPr>
              <a:t>Π</a:t>
            </a:r>
            <a:r>
              <a:rPr spc="-5" dirty="0"/>
              <a:t>αλινδρόμηση</a:t>
            </a:r>
            <a:r>
              <a:rPr spc="-25" dirty="0"/>
              <a:t> </a:t>
            </a:r>
            <a:r>
              <a:rPr b="0" dirty="0">
                <a:latin typeface="Times New Roman"/>
                <a:cs typeface="Times New Roman"/>
              </a:rPr>
              <a:t>-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943735"/>
                </a:solidFill>
                <a:latin typeface="Times New Roman"/>
                <a:cs typeface="Times New Roman"/>
              </a:rPr>
              <a:t>Εισαγωγή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Office 2013 - 2022">
  <a:themeElements>
    <a:clrScheme name="Θέμα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5655</Words>
  <Application>Microsoft Office PowerPoint</Application>
  <PresentationFormat>Προβολή στην οθόνη (16:9)</PresentationFormat>
  <Paragraphs>526</Paragraphs>
  <Slides>74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74</vt:i4>
      </vt:variant>
    </vt:vector>
  </HeadingPairs>
  <TitlesOfParts>
    <vt:vector size="88" baseType="lpstr">
      <vt:lpstr>Arial</vt:lpstr>
      <vt:lpstr>Calibri</vt:lpstr>
      <vt:lpstr>Calibri Light</vt:lpstr>
      <vt:lpstr>Corbel</vt:lpstr>
      <vt:lpstr>Courier New</vt:lpstr>
      <vt:lpstr>Gill Sans MT</vt:lpstr>
      <vt:lpstr>Impact</vt:lpstr>
      <vt:lpstr>Roboto</vt:lpstr>
      <vt:lpstr>Segoe UI Symbol</vt:lpstr>
      <vt:lpstr>Symbol</vt:lpstr>
      <vt:lpstr>Times New Roman</vt:lpstr>
      <vt:lpstr>Wingdings</vt:lpstr>
      <vt:lpstr>Θέμα Office 2013 - 2022</vt:lpstr>
      <vt:lpstr>Κάρτα</vt:lpstr>
      <vt:lpstr>Παρουσίαση του PowerPoint</vt:lpstr>
      <vt:lpstr>Απλή Παλινδρόμηση - Εισαγωγή</vt:lpstr>
      <vt:lpstr>Απλή Παλινδρόμηση - Εισαγωγή</vt:lpstr>
      <vt:lpstr>Απλή Παλινδρόμηση - Εισαγωγή</vt:lpstr>
      <vt:lpstr>Απλή Παλινδρόμηση - Εισαγωγή</vt:lpstr>
      <vt:lpstr>Απλή Παλινδρόμηση - Εισαγωγή</vt:lpstr>
      <vt:lpstr>Απλή Παλινδρόμηση - Εισαγωγή</vt:lpstr>
      <vt:lpstr>Απλή Παλινδρόμηση - Εισαγωγή</vt:lpstr>
      <vt:lpstr>Απλή Παλινδρόμηση - Εισαγωγή</vt:lpstr>
      <vt:lpstr>Παλινδρόμηση – Προϋποθέσεις – Ορθότητα</vt:lpstr>
      <vt:lpstr>Παλινδρόμηση – Προϋποθέσεις – Ορθότητα</vt:lpstr>
      <vt:lpstr>Παλινδρόμηση – Προϋποθέσεις – Ορθότητα</vt:lpstr>
      <vt:lpstr>Παλινδρόμηση – Προϋποθέσεις – Ορθότητα</vt:lpstr>
      <vt:lpstr>Παλινδρόμηση – Προϋποθέσεις – Ορθότητα</vt:lpstr>
      <vt:lpstr>Παλινδρόμηση – Προϋποθέσεις – Ορθότητα</vt:lpstr>
      <vt:lpstr>Παρουσίαση του PowerPoint</vt:lpstr>
      <vt:lpstr>Παλινδρόμηση – Προϋποθέσεις – Ορθότητα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</vt:lpstr>
      <vt:lpstr>Απλή Παλινδρόμηση – Παράδειγμα ΙΙ</vt:lpstr>
      <vt:lpstr>Απλή Παλινδρόμηση – Παράδειγμα IΙ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  <vt:lpstr>Απλή Παλινδρόμηση – Παράδειγμα ΙΙ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2</cp:revision>
  <dcterms:created xsi:type="dcterms:W3CDTF">2024-10-29T10:38:04Z</dcterms:created>
  <dcterms:modified xsi:type="dcterms:W3CDTF">2025-01-08T13:42:45Z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2024-10-29T00:00:00Z</vt:filetime>
  </property>
</Properties>
</file>