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5" autoAdjust="0"/>
    <p:restoredTop sz="86364" autoAdjust="0"/>
  </p:normalViewPr>
  <p:slideViewPr>
    <p:cSldViewPr snapToGrid="0">
      <p:cViewPr varScale="1">
        <p:scale>
          <a:sx n="112" d="100"/>
          <a:sy n="112" d="100"/>
        </p:scale>
        <p:origin x="576"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4/10/2024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253892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4/10/2024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560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4/10/2024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40334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4/10/2024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03021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A603B5-5132-450E-8BD0-117DC5D5A330}" type="datetimeFigureOut">
              <a:rPr lang="el-GR" smtClean="0"/>
              <a:t>4/10/2024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80030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DA603B5-5132-450E-8BD0-117DC5D5A330}" type="datetimeFigureOut">
              <a:rPr lang="el-GR" smtClean="0"/>
              <a:t>4/10/2024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246133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DA603B5-5132-450E-8BD0-117DC5D5A330}" type="datetimeFigureOut">
              <a:rPr lang="el-GR" smtClean="0"/>
              <a:t>4/10/2024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7863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DA603B5-5132-450E-8BD0-117DC5D5A330}" type="datetimeFigureOut">
              <a:rPr lang="el-GR" smtClean="0"/>
              <a:t>4/10/2024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101326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03B5-5132-450E-8BD0-117DC5D5A330}" type="datetimeFigureOut">
              <a:rPr lang="el-GR" smtClean="0"/>
              <a:t>4/10/2024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113967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A603B5-5132-450E-8BD0-117DC5D5A330}" type="datetimeFigureOut">
              <a:rPr lang="el-GR" smtClean="0"/>
              <a:t>4/10/2024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0426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A603B5-5132-450E-8BD0-117DC5D5A330}" type="datetimeFigureOut">
              <a:rPr lang="el-GR" smtClean="0"/>
              <a:t>4/10/2024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9658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603B5-5132-450E-8BD0-117DC5D5A330}" type="datetimeFigureOut">
              <a:rPr lang="el-GR" smtClean="0"/>
              <a:t>4/10/2024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6D051-BA9B-46B8-858B-253C6AC1E8F2}" type="slidenum">
              <a:rPr lang="el-GR" smtClean="0"/>
              <a:t>‹#›</a:t>
            </a:fld>
            <a:endParaRPr lang="el-GR"/>
          </a:p>
        </p:txBody>
      </p:sp>
    </p:spTree>
    <p:extLst>
      <p:ext uri="{BB962C8B-B14F-4D97-AF65-F5344CB8AC3E}">
        <p14:creationId xmlns:p14="http://schemas.microsoft.com/office/powerpoint/2010/main" val="113682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ntl/en/policies/privacy/" TargetMode="External"/><Relationship Id="rId2" Type="http://schemas.openxmlformats.org/officeDocument/2006/relationships/hyperlink" Target="http://www.google.com/intl/en/policies/terms/"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gmail.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du.gcfglobal.org/en/googleaccou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mail.com/"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p:cNvSpPr>
            <a:spLocks noGrp="1"/>
          </p:cNvSpPr>
          <p:nvPr>
            <p:ph type="ctrTitle"/>
          </p:nvPr>
        </p:nvSpPr>
        <p:spPr>
          <a:xfrm>
            <a:off x="4038600" y="1939159"/>
            <a:ext cx="7644627" cy="2751086"/>
          </a:xfrm>
        </p:spPr>
        <p:txBody>
          <a:bodyPr>
            <a:normAutofit/>
          </a:bodyPr>
          <a:lstStyle/>
          <a:p>
            <a:pPr algn="r"/>
            <a:r>
              <a:rPr lang="el-GR"/>
              <a:t>Μάθημα 1ο</a:t>
            </a:r>
          </a:p>
        </p:txBody>
      </p:sp>
      <p:sp>
        <p:nvSpPr>
          <p:cNvPr id="5" name="Subtitle 4"/>
          <p:cNvSpPr>
            <a:spLocks noGrp="1"/>
          </p:cNvSpPr>
          <p:nvPr>
            <p:ph type="subTitle" idx="1"/>
          </p:nvPr>
        </p:nvSpPr>
        <p:spPr>
          <a:xfrm>
            <a:off x="4038600" y="4782320"/>
            <a:ext cx="7644627" cy="1329443"/>
          </a:xfrm>
        </p:spPr>
        <p:txBody>
          <a:bodyPr>
            <a:normAutofit lnSpcReduction="10000"/>
          </a:bodyPr>
          <a:lstStyle/>
          <a:p>
            <a:pPr algn="r"/>
            <a:r>
              <a:rPr lang="el-GR" dirty="0"/>
              <a:t>Δευτέρα 9</a:t>
            </a:r>
            <a:r>
              <a:rPr lang="en-US" dirty="0"/>
              <a:t>-11:00</a:t>
            </a:r>
          </a:p>
          <a:p>
            <a:pPr algn="r"/>
            <a:r>
              <a:rPr lang="el-GR" dirty="0"/>
              <a:t>Γκούτζιος Στέφανος</a:t>
            </a:r>
          </a:p>
          <a:p>
            <a:pPr algn="r"/>
            <a:r>
              <a:rPr lang="en-US" dirty="0" err="1"/>
              <a:t>Email:sgoutzios@g.uowm.gr</a:t>
            </a:r>
            <a:endParaRPr lang="el-GR" dirty="0"/>
          </a:p>
        </p:txBody>
      </p:sp>
    </p:spTree>
    <p:extLst>
      <p:ext uri="{BB962C8B-B14F-4D97-AF65-F5344CB8AC3E}">
        <p14:creationId xmlns:p14="http://schemas.microsoft.com/office/powerpoint/2010/main" val="396009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04949" y="393952"/>
            <a:ext cx="11978639" cy="646331"/>
          </a:xfrm>
          <a:prstGeom prst="rect">
            <a:avLst/>
          </a:prstGeom>
        </p:spPr>
        <p:txBody>
          <a:bodyPr wrap="square">
            <a:spAutoFit/>
          </a:bodyPr>
          <a:lstStyle/>
          <a:p>
            <a:r>
              <a:rPr lang="el-GR" dirty="0"/>
              <a:t>Στη συνέχεια, θα δείτε μια φόρμα για να καταχωρίσετε μερικά από τα προσωπικά σας στοιχεία, όπως το όνομά σας και τα γενέθλιά σας. </a:t>
            </a:r>
          </a:p>
        </p:txBody>
      </p:sp>
      <p:sp>
        <p:nvSpPr>
          <p:cNvPr id="3" name="Rectangle 2"/>
          <p:cNvSpPr/>
          <p:nvPr/>
        </p:nvSpPr>
        <p:spPr>
          <a:xfrm>
            <a:off x="404949" y="1917115"/>
            <a:ext cx="11482251" cy="369332"/>
          </a:xfrm>
          <a:prstGeom prst="rect">
            <a:avLst/>
          </a:prstGeom>
        </p:spPr>
        <p:txBody>
          <a:bodyPr wrap="square">
            <a:spAutoFit/>
          </a:bodyPr>
          <a:lstStyle/>
          <a:p>
            <a:r>
              <a:rPr lang="el-GR" dirty="0"/>
              <a:t>Ελέγξτε </a:t>
            </a:r>
            <a:r>
              <a:rPr lang="el-GR" dirty="0">
                <a:hlinkClick r:id="rId2"/>
              </a:rPr>
              <a:t>τους Όρους Παροχής Υπηρεσιών</a:t>
            </a:r>
            <a:r>
              <a:rPr lang="el-GR" dirty="0"/>
              <a:t> και την </a:t>
            </a:r>
            <a:r>
              <a:rPr lang="el-GR" dirty="0">
                <a:hlinkClick r:id="rId3"/>
              </a:rPr>
              <a:t>Πολιτική Απορρήτου</a:t>
            </a:r>
            <a:r>
              <a:rPr lang="el-GR" dirty="0"/>
              <a:t> </a:t>
            </a:r>
            <a:r>
              <a:rPr lang="el-GR" dirty="0">
                <a:hlinkClick r:id="rId2"/>
              </a:rPr>
              <a:t>της Google</a:t>
            </a:r>
            <a:r>
              <a:rPr lang="el-GR" dirty="0"/>
              <a:t> και κάντε κλικ στην επιλογή Συμφωνώ.</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622" y="2534194"/>
            <a:ext cx="5251538" cy="4062548"/>
          </a:xfrm>
          <a:prstGeom prst="rect">
            <a:avLst/>
          </a:prstGeom>
        </p:spPr>
      </p:pic>
    </p:spTree>
    <p:extLst>
      <p:ext uri="{BB962C8B-B14F-4D97-AF65-F5344CB8AC3E}">
        <p14:creationId xmlns:p14="http://schemas.microsoft.com/office/powerpoint/2010/main" val="348021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31519" y="592574"/>
            <a:ext cx="11773989" cy="369332"/>
          </a:xfrm>
          <a:prstGeom prst="rect">
            <a:avLst/>
          </a:prstGeom>
        </p:spPr>
        <p:txBody>
          <a:bodyPr wrap="square">
            <a:spAutoFit/>
          </a:bodyPr>
          <a:lstStyle/>
          <a:p>
            <a:r>
              <a:rPr lang="el-GR" dirty="0"/>
              <a:t>Ο λογαριασμός σας θα δημιουργηθεί.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729030"/>
            <a:ext cx="6582047" cy="3418008"/>
          </a:xfrm>
          <a:prstGeom prst="rect">
            <a:avLst/>
          </a:prstGeom>
          <a:solidFill>
            <a:schemeClr val="bg1"/>
          </a:solidFill>
        </p:spPr>
      </p:pic>
      <p:sp>
        <p:nvSpPr>
          <p:cNvPr id="4" name="Rectangle 3"/>
          <p:cNvSpPr/>
          <p:nvPr/>
        </p:nvSpPr>
        <p:spPr>
          <a:xfrm>
            <a:off x="6008914" y="2416629"/>
            <a:ext cx="1737360" cy="757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2505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78675" y="417398"/>
            <a:ext cx="11913325" cy="1200329"/>
          </a:xfrm>
          <a:prstGeom prst="rect">
            <a:avLst/>
          </a:prstGeom>
        </p:spPr>
        <p:txBody>
          <a:bodyPr wrap="square">
            <a:spAutoFit/>
          </a:bodyPr>
          <a:lstStyle/>
          <a:p>
            <a:r>
              <a:rPr lang="el-GR" b="1" dirty="0"/>
              <a:t>Για να συνδεθείτε:</a:t>
            </a:r>
          </a:p>
          <a:p>
            <a:pPr>
              <a:buFont typeface="+mj-lt"/>
              <a:buAutoNum type="arabicPeriod"/>
            </a:pPr>
            <a:r>
              <a:rPr lang="el-GR" dirty="0"/>
              <a:t>Πηγαίνετε στο </a:t>
            </a:r>
            <a:r>
              <a:rPr lang="el-GR" dirty="0">
                <a:hlinkClick r:id="rId2"/>
              </a:rPr>
              <a:t>www.gmail.com</a:t>
            </a:r>
            <a:r>
              <a:rPr lang="el-GR" dirty="0"/>
              <a:t> .</a:t>
            </a:r>
          </a:p>
          <a:p>
            <a:pPr>
              <a:buFont typeface="+mj-lt"/>
              <a:buAutoNum type="arabicPeriod"/>
            </a:pPr>
            <a:r>
              <a:rPr lang="el-GR" dirty="0"/>
              <a:t>Πληκτρολογήστε το όνομα χρήστη (τη διεύθυνση ηλεκτρονικού ταχυδρομείου σας) και τον κωδικό πρόσβασης και στη συνέχεια κάντε κλικ στο κουμπί Επόμενο.</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938" y="1836344"/>
            <a:ext cx="4544331" cy="5021656"/>
          </a:xfrm>
          <a:prstGeom prst="rect">
            <a:avLst/>
          </a:prstGeom>
          <a:solidFill>
            <a:schemeClr val="bg1"/>
          </a:solidFill>
        </p:spPr>
      </p:pic>
      <p:sp>
        <p:nvSpPr>
          <p:cNvPr id="4" name="Rectangle 3"/>
          <p:cNvSpPr/>
          <p:nvPr/>
        </p:nvSpPr>
        <p:spPr>
          <a:xfrm>
            <a:off x="3775166" y="2677886"/>
            <a:ext cx="3135085" cy="94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0309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626580"/>
            <a:ext cx="12055366" cy="1200329"/>
          </a:xfrm>
          <a:prstGeom prst="rect">
            <a:avLst/>
          </a:prstGeom>
        </p:spPr>
        <p:txBody>
          <a:bodyPr wrap="square">
            <a:spAutoFit/>
          </a:bodyPr>
          <a:lstStyle/>
          <a:p>
            <a:r>
              <a:rPr lang="el-GR" b="1" dirty="0"/>
              <a:t>Προσθήκη επαφών</a:t>
            </a:r>
          </a:p>
          <a:p>
            <a:r>
              <a:rPr lang="el-GR" dirty="0"/>
              <a:t>Όπως όλοι οι μεγάλοι πάροχοι ηλεκτρονικού ταχυδρομείου, το Gmail σάς επιτρέπει να διατηρείτε ένα βιβλίο διευθύνσεων επαφών, ώστε να μην χρειάζεται να απομνημονεύετε τις διευθύνσεις ηλεκτρονικού ταχυδρομείου όλων. Μπορείτε επίσης να προσθέσετε άλλες πληροφορίες επαφών, όπως αριθμούς τηλεφώνου, γενέθλια και φυσικές διευθύνσεις.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088" y="2226387"/>
            <a:ext cx="2929595" cy="1421812"/>
          </a:xfrm>
          <a:prstGeom prst="rect">
            <a:avLst/>
          </a:prstGeom>
        </p:spPr>
      </p:pic>
      <p:sp>
        <p:nvSpPr>
          <p:cNvPr id="4" name="Rectangle 3"/>
          <p:cNvSpPr/>
          <p:nvPr/>
        </p:nvSpPr>
        <p:spPr>
          <a:xfrm>
            <a:off x="136299" y="4047677"/>
            <a:ext cx="5718297" cy="369332"/>
          </a:xfrm>
          <a:prstGeom prst="rect">
            <a:avLst/>
          </a:prstGeom>
        </p:spPr>
        <p:txBody>
          <a:bodyPr wrap="none">
            <a:spAutoFit/>
          </a:bodyPr>
          <a:lstStyle/>
          <a:p>
            <a:r>
              <a:rPr lang="el-GR" dirty="0"/>
              <a:t>Κάντε κλικ στο κουμπί Επαφές στο αναπτυσσόμενο μενού.</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414" y="3053982"/>
            <a:ext cx="3325352" cy="3635851"/>
          </a:xfrm>
          <a:prstGeom prst="rect">
            <a:avLst/>
          </a:prstGeom>
        </p:spPr>
      </p:pic>
      <p:sp>
        <p:nvSpPr>
          <p:cNvPr id="6" name="Rectangle 5"/>
          <p:cNvSpPr/>
          <p:nvPr/>
        </p:nvSpPr>
        <p:spPr>
          <a:xfrm>
            <a:off x="10825655" y="3058510"/>
            <a:ext cx="588579" cy="589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1518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p:cNvSpPr/>
          <p:nvPr/>
        </p:nvSpPr>
        <p:spPr>
          <a:xfrm>
            <a:off x="874815" y="798703"/>
            <a:ext cx="5221185" cy="30720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chemeClr val="tx1"/>
                </a:solidFill>
                <a:ea typeface="+mj-ea"/>
                <a:cs typeface="+mj-cs"/>
              </a:rPr>
              <a:t>Θα </a:t>
            </a:r>
            <a:r>
              <a:rPr lang="en-US" sz="2400" kern="1200" dirty="0" err="1">
                <a:solidFill>
                  <a:schemeClr val="tx1"/>
                </a:solidFill>
                <a:ea typeface="+mj-ea"/>
                <a:cs typeface="+mj-cs"/>
              </a:rPr>
              <a:t>εμφ</a:t>
            </a:r>
            <a:r>
              <a:rPr lang="en-US" sz="2400" kern="1200" dirty="0">
                <a:solidFill>
                  <a:schemeClr val="tx1"/>
                </a:solidFill>
                <a:ea typeface="+mj-ea"/>
                <a:cs typeface="+mj-cs"/>
              </a:rPr>
              <a:t>ανιστεί η οθόνη επαφών σας. </a:t>
            </a:r>
            <a:r>
              <a:rPr lang="en-US" sz="2400" kern="1200" dirty="0" err="1">
                <a:solidFill>
                  <a:schemeClr val="tx1"/>
                </a:solidFill>
                <a:ea typeface="+mj-ea"/>
                <a:cs typeface="+mj-cs"/>
              </a:rPr>
              <a:t>Κάντε</a:t>
            </a:r>
            <a:r>
              <a:rPr lang="en-US" sz="2400" kern="1200" dirty="0">
                <a:solidFill>
                  <a:schemeClr val="tx1"/>
                </a:solidFill>
                <a:ea typeface="+mj-ea"/>
                <a:cs typeface="+mj-cs"/>
              </a:rPr>
              <a:t> </a:t>
            </a:r>
            <a:r>
              <a:rPr lang="en-US" sz="2400" kern="1200" dirty="0" err="1">
                <a:solidFill>
                  <a:schemeClr val="tx1"/>
                </a:solidFill>
                <a:ea typeface="+mj-ea"/>
                <a:cs typeface="+mj-cs"/>
              </a:rPr>
              <a:t>κλικ</a:t>
            </a:r>
            <a:r>
              <a:rPr lang="en-US" sz="2400" kern="1200" dirty="0">
                <a:solidFill>
                  <a:schemeClr val="tx1"/>
                </a:solidFill>
                <a:ea typeface="+mj-ea"/>
                <a:cs typeface="+mj-cs"/>
              </a:rPr>
              <a:t> </a:t>
            </a:r>
            <a:r>
              <a:rPr lang="en-US" sz="2400" kern="1200" dirty="0" err="1">
                <a:solidFill>
                  <a:schemeClr val="tx1"/>
                </a:solidFill>
                <a:ea typeface="+mj-ea"/>
                <a:cs typeface="+mj-cs"/>
              </a:rPr>
              <a:t>στο</a:t>
            </a:r>
            <a:r>
              <a:rPr lang="en-US" sz="2400" kern="1200" dirty="0">
                <a:solidFill>
                  <a:schemeClr val="tx1"/>
                </a:solidFill>
                <a:ea typeface="+mj-ea"/>
                <a:cs typeface="+mj-cs"/>
              </a:rPr>
              <a:t> </a:t>
            </a:r>
            <a:r>
              <a:rPr lang="en-US" sz="2400" kern="1200" dirty="0" err="1">
                <a:solidFill>
                  <a:schemeClr val="tx1"/>
                </a:solidFill>
                <a:ea typeface="+mj-ea"/>
                <a:cs typeface="+mj-cs"/>
              </a:rPr>
              <a:t>κουμ</a:t>
            </a:r>
            <a:r>
              <a:rPr lang="en-US" sz="2400" kern="1200" dirty="0">
                <a:solidFill>
                  <a:schemeClr val="tx1"/>
                </a:solidFill>
                <a:ea typeface="+mj-ea"/>
                <a:cs typeface="+mj-cs"/>
              </a:rPr>
              <a:t>πί Προσθήκη νέας επαφής στην κάτω δεξιά γωνία.</a:t>
            </a:r>
          </a:p>
        </p:txBody>
      </p:sp>
      <p:sp>
        <p:nvSpPr>
          <p:cNvPr id="4" name="Rectangle 3"/>
          <p:cNvSpPr/>
          <p:nvPr/>
        </p:nvSpPr>
        <p:spPr>
          <a:xfrm>
            <a:off x="870148" y="3962792"/>
            <a:ext cx="5221185" cy="2102108"/>
          </a:xfrm>
          <a:prstGeom prst="rect">
            <a:avLst/>
          </a:prstGeom>
        </p:spPr>
        <p:txBody>
          <a:bodyPr vert="horz" lIns="91440" tIns="45720" rIns="91440" bIns="45720" rtlCol="0" anchor="t">
            <a:normAutofit/>
          </a:bodyPr>
          <a:lstStyle/>
          <a:p>
            <a:pPr algn="ctr">
              <a:lnSpc>
                <a:spcPct val="90000"/>
              </a:lnSpc>
              <a:spcBef>
                <a:spcPts val="1000"/>
              </a:spcBef>
            </a:pPr>
            <a:r>
              <a:rPr lang="en-US" sz="2400" kern="1200">
                <a:solidFill>
                  <a:schemeClr val="tx1"/>
                </a:solidFill>
                <a:latin typeface="+mn-lt"/>
                <a:ea typeface="+mn-ea"/>
                <a:cs typeface="+mn-cs"/>
              </a:rPr>
              <a:t>Καταχωρίστε τα στοιχεία επικοινωνίας και στη συνέχεια κάντε κλικ στην επιλογή Αποθήκευση.</a:t>
            </a:r>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709" y="1209578"/>
            <a:ext cx="4210571"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6976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Αποστολή μηνυμάτων ηλεκτρονικού ταχυδρομείου (Sending Email)</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Rectangle 2"/>
          <p:cNvSpPr/>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Εισαγωγή</a:t>
            </a:r>
          </a:p>
          <a:p>
            <a:pPr indent="-228600">
              <a:lnSpc>
                <a:spcPct val="90000"/>
              </a:lnSpc>
              <a:spcAft>
                <a:spcPts val="600"/>
              </a:spcAft>
              <a:buFont typeface="Arial" panose="020B0604020202020204" pitchFamily="34" charset="0"/>
              <a:buChar char="•"/>
            </a:pPr>
            <a:r>
              <a:rPr lang="en-US"/>
              <a:t>Τώρα που έχετε δημιουργήσει ένα λογαριασμό Gmail, μπορείτε να ξεκινήσετε την αποστολή μηνυμάτων email. Η σύνταξη ενός μηνύματος ηλεκτρονικού ταχυδρομείου μπορεί να είναι τόσο απλή όσο και η πληκτρολόγηση ενός μηνύματος ή μπορείτε να χρησιμοποιήσετε μορφοποίηση κειμένου, συνημμένα και υπογραφή για να εξατομικεύσετε το μήνυμά σας.</a:t>
            </a:r>
          </a:p>
          <a:p>
            <a:pPr indent="-228600">
              <a:lnSpc>
                <a:spcPct val="90000"/>
              </a:lnSpc>
              <a:spcAft>
                <a:spcPts val="600"/>
              </a:spcAft>
              <a:buFont typeface="Arial" panose="020B0604020202020204" pitchFamily="34" charset="0"/>
              <a:buChar char="•"/>
            </a:pPr>
            <a:r>
              <a:rPr lang="en-US"/>
              <a:t>Σε αυτό το μάθημα θα σας δείξουμε πώς να συντάξετε ένα μήνυμα ηλεκτρονικού ταχυδρομείου, να προσθέσετε ένα συνημμένο και να δημιουργήσετε μια υπογραφή που θα εμφανίζεται σε όλα τα μηνύματα που στέλνετε.</a:t>
            </a:r>
          </a:p>
        </p:txBody>
      </p:sp>
      <p:sp>
        <p:nvSpPr>
          <p:cNvPr id="4" name="Rectangle 3"/>
          <p:cNvSpPr/>
          <p:nvPr/>
        </p:nvSpPr>
        <p:spPr>
          <a:xfrm>
            <a:off x="4924323" y="4889564"/>
            <a:ext cx="6096000" cy="923330"/>
          </a:xfrm>
          <a:prstGeom prst="rect">
            <a:avLst/>
          </a:prstGeom>
        </p:spPr>
        <p:txBody>
          <a:bodyPr>
            <a:spAutoFit/>
          </a:bodyPr>
          <a:lstStyle/>
          <a:p>
            <a:pPr>
              <a:spcAft>
                <a:spcPts val="600"/>
              </a:spcAft>
            </a:pPr>
            <a:r>
              <a:rPr lang="el-GR" dirty="0"/>
              <a:t>Παρακολουθήστε το παρακάτω βίντεο για να μάθετε περισσότερα σχετικά με την αποστολή μηνυμάτων ηλεκτρονικού ταχυδρομείου στο Gmail.</a:t>
            </a:r>
          </a:p>
        </p:txBody>
      </p:sp>
      <p:sp>
        <p:nvSpPr>
          <p:cNvPr id="5" name="Rectangle 4"/>
          <p:cNvSpPr/>
          <p:nvPr/>
        </p:nvSpPr>
        <p:spPr>
          <a:xfrm>
            <a:off x="5382724" y="5917430"/>
            <a:ext cx="3041602" cy="369332"/>
          </a:xfrm>
          <a:prstGeom prst="rect">
            <a:avLst/>
          </a:prstGeom>
        </p:spPr>
        <p:txBody>
          <a:bodyPr wrap="none">
            <a:spAutoFit/>
          </a:bodyPr>
          <a:lstStyle/>
          <a:p>
            <a:pPr>
              <a:spcAft>
                <a:spcPts val="600"/>
              </a:spcAft>
            </a:pPr>
            <a:r>
              <a:rPr lang="en-US" dirty="0">
                <a:solidFill>
                  <a:srgbClr val="FF0000"/>
                </a:solidFill>
              </a:rPr>
              <a:t>https://youtu.be/2eH0JbEE-6k</a:t>
            </a:r>
            <a:endParaRPr lang="el-GR" dirty="0">
              <a:solidFill>
                <a:srgbClr val="FF0000"/>
              </a:solidFill>
            </a:endParaRPr>
          </a:p>
        </p:txBody>
      </p:sp>
    </p:spTree>
    <p:extLst>
      <p:ext uri="{BB962C8B-B14F-4D97-AF65-F5344CB8AC3E}">
        <p14:creationId xmlns:p14="http://schemas.microsoft.com/office/powerpoint/2010/main" val="134653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p:cNvSpPr/>
          <p:nvPr/>
        </p:nvSpPr>
        <p:spPr>
          <a:xfrm>
            <a:off x="874815" y="2322864"/>
            <a:ext cx="549109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a:solidFill>
                  <a:schemeClr val="tx1"/>
                </a:solidFill>
                <a:latin typeface="+mj-lt"/>
                <a:ea typeface="+mj-ea"/>
                <a:cs typeface="+mj-cs"/>
              </a:rPr>
              <a:t>Ενέργειες σε email</a:t>
            </a:r>
          </a:p>
        </p:txBody>
      </p:sp>
      <p:pic>
        <p:nvPicPr>
          <p:cNvPr id="3" name="Picture 2"/>
          <p:cNvPicPr>
            <a:picLocks noChangeAspect="1"/>
          </p:cNvPicPr>
          <p:nvPr/>
        </p:nvPicPr>
        <p:blipFill>
          <a:blip r:embed="rId2"/>
          <a:stretch>
            <a:fillRect/>
          </a:stretch>
        </p:blipFill>
        <p:spPr>
          <a:xfrm>
            <a:off x="6417733" y="654567"/>
            <a:ext cx="5169282" cy="1002995"/>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35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783582" y="741765"/>
            <a:ext cx="2095445" cy="369332"/>
          </a:xfrm>
          <a:prstGeom prst="rect">
            <a:avLst/>
          </a:prstGeom>
        </p:spPr>
        <p:txBody>
          <a:bodyPr wrap="none">
            <a:spAutoFit/>
          </a:bodyPr>
          <a:lstStyle/>
          <a:p>
            <a:r>
              <a:rPr lang="el-GR" dirty="0">
                <a:solidFill>
                  <a:srgbClr val="91C326"/>
                </a:solidFill>
                <a:latin typeface="TrebuchetMS"/>
              </a:rPr>
              <a:t>Ενέργειες σε </a:t>
            </a:r>
            <a:r>
              <a:rPr lang="en-US" dirty="0">
                <a:solidFill>
                  <a:srgbClr val="91C326"/>
                </a:solidFill>
                <a:latin typeface="TrebuchetMS"/>
              </a:rPr>
              <a:t>email</a:t>
            </a:r>
            <a:endParaRPr lang="el-GR" dirty="0"/>
          </a:p>
        </p:txBody>
      </p:sp>
      <p:pic>
        <p:nvPicPr>
          <p:cNvPr id="3" name="Picture 2"/>
          <p:cNvPicPr>
            <a:picLocks noChangeAspect="1"/>
          </p:cNvPicPr>
          <p:nvPr/>
        </p:nvPicPr>
        <p:blipFill>
          <a:blip r:embed="rId2"/>
          <a:stretch>
            <a:fillRect/>
          </a:stretch>
        </p:blipFill>
        <p:spPr>
          <a:xfrm>
            <a:off x="1155032" y="1348030"/>
            <a:ext cx="9938083" cy="3712800"/>
          </a:xfrm>
          <a:prstGeom prst="rect">
            <a:avLst/>
          </a:prstGeom>
        </p:spPr>
      </p:pic>
      <p:sp>
        <p:nvSpPr>
          <p:cNvPr id="4" name="Rectangle 3"/>
          <p:cNvSpPr/>
          <p:nvPr/>
        </p:nvSpPr>
        <p:spPr>
          <a:xfrm>
            <a:off x="5831304" y="5297763"/>
            <a:ext cx="6096000" cy="923330"/>
          </a:xfrm>
          <a:prstGeom prst="rect">
            <a:avLst/>
          </a:prstGeom>
        </p:spPr>
        <p:txBody>
          <a:bodyPr>
            <a:spAutoFit/>
          </a:bodyPr>
          <a:lstStyle/>
          <a:p>
            <a:r>
              <a:rPr lang="el-GR" dirty="0">
                <a:solidFill>
                  <a:srgbClr val="404040"/>
                </a:solidFill>
                <a:latin typeface="TrebuchetMS"/>
              </a:rPr>
              <a:t>Μετακίνηση</a:t>
            </a:r>
          </a:p>
          <a:p>
            <a:r>
              <a:rPr lang="en-US" dirty="0">
                <a:solidFill>
                  <a:srgbClr val="404040"/>
                </a:solidFill>
                <a:latin typeface="TrebuchetMS"/>
              </a:rPr>
              <a:t>email </a:t>
            </a:r>
            <a:r>
              <a:rPr lang="el-GR" dirty="0">
                <a:solidFill>
                  <a:srgbClr val="404040"/>
                </a:solidFill>
                <a:latin typeface="TrebuchetMS"/>
              </a:rPr>
              <a:t>σε κάποιον</a:t>
            </a:r>
          </a:p>
          <a:p>
            <a:r>
              <a:rPr lang="el-GR" dirty="0">
                <a:solidFill>
                  <a:srgbClr val="404040"/>
                </a:solidFill>
                <a:latin typeface="TrebuchetMS"/>
              </a:rPr>
              <a:t>φάκελο</a:t>
            </a:r>
            <a:endParaRPr lang="el-GR" dirty="0"/>
          </a:p>
        </p:txBody>
      </p:sp>
      <p:sp>
        <p:nvSpPr>
          <p:cNvPr id="7" name="Right Arrow 6"/>
          <p:cNvSpPr/>
          <p:nvPr/>
        </p:nvSpPr>
        <p:spPr>
          <a:xfrm rot="16200000">
            <a:off x="4766513" y="3097679"/>
            <a:ext cx="2897041" cy="10292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211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2894"/>
            <a:ext cx="11653075" cy="3712800"/>
          </a:xfrm>
          <a:prstGeom prst="rect">
            <a:avLst/>
          </a:prstGeom>
        </p:spPr>
      </p:pic>
      <p:sp>
        <p:nvSpPr>
          <p:cNvPr id="3" name="Rectangle 2"/>
          <p:cNvSpPr/>
          <p:nvPr/>
        </p:nvSpPr>
        <p:spPr>
          <a:xfrm>
            <a:off x="8029073" y="5621576"/>
            <a:ext cx="6096000" cy="1200329"/>
          </a:xfrm>
          <a:prstGeom prst="rect">
            <a:avLst/>
          </a:prstGeom>
        </p:spPr>
        <p:txBody>
          <a:bodyPr>
            <a:spAutoFit/>
          </a:bodyPr>
          <a:lstStyle/>
          <a:p>
            <a:r>
              <a:rPr lang="el-GR" dirty="0">
                <a:solidFill>
                  <a:srgbClr val="404040"/>
                </a:solidFill>
                <a:latin typeface="TrebuchetMS"/>
              </a:rPr>
              <a:t>Πατώντας το</a:t>
            </a:r>
          </a:p>
          <a:p>
            <a:r>
              <a:rPr lang="el-GR" dirty="0">
                <a:solidFill>
                  <a:srgbClr val="404040"/>
                </a:solidFill>
                <a:latin typeface="TrebuchetMS"/>
              </a:rPr>
              <a:t>αστέρι το μήνυμα</a:t>
            </a:r>
          </a:p>
          <a:p>
            <a:r>
              <a:rPr lang="el-GR" dirty="0">
                <a:solidFill>
                  <a:srgbClr val="404040"/>
                </a:solidFill>
                <a:latin typeface="TrebuchetMS"/>
              </a:rPr>
              <a:t>θα γίνει</a:t>
            </a:r>
          </a:p>
          <a:p>
            <a:r>
              <a:rPr lang="el-GR" dirty="0">
                <a:solidFill>
                  <a:srgbClr val="404040"/>
                </a:solidFill>
                <a:latin typeface="TrebuchetMS"/>
              </a:rPr>
              <a:t>σημαντικό</a:t>
            </a:r>
            <a:endParaRPr lang="el-GR" dirty="0"/>
          </a:p>
        </p:txBody>
      </p:sp>
      <p:sp>
        <p:nvSpPr>
          <p:cNvPr id="4" name="Down Arrow 3"/>
          <p:cNvSpPr/>
          <p:nvPr/>
        </p:nvSpPr>
        <p:spPr>
          <a:xfrm rot="12729711">
            <a:off x="9384632" y="3540605"/>
            <a:ext cx="890337" cy="19972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0A3F4FE8-5043-E149-04B9-1EEE6EB0E660}"/>
              </a:ext>
            </a:extLst>
          </p:cNvPr>
          <p:cNvSpPr/>
          <p:nvPr/>
        </p:nvSpPr>
        <p:spPr>
          <a:xfrm>
            <a:off x="4270248" y="3017520"/>
            <a:ext cx="2020824" cy="3291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33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126" y="1356031"/>
            <a:ext cx="10794822" cy="3712800"/>
          </a:xfrm>
          <a:prstGeom prst="rect">
            <a:avLst/>
          </a:prstGeom>
        </p:spPr>
      </p:pic>
      <p:sp>
        <p:nvSpPr>
          <p:cNvPr id="3" name="Rectangle 2"/>
          <p:cNvSpPr/>
          <p:nvPr/>
        </p:nvSpPr>
        <p:spPr>
          <a:xfrm>
            <a:off x="7692190" y="5656529"/>
            <a:ext cx="6096000" cy="646331"/>
          </a:xfrm>
          <a:prstGeom prst="rect">
            <a:avLst/>
          </a:prstGeom>
        </p:spPr>
        <p:txBody>
          <a:bodyPr>
            <a:spAutoFit/>
          </a:bodyPr>
          <a:lstStyle/>
          <a:p>
            <a:r>
              <a:rPr lang="el-GR" dirty="0">
                <a:solidFill>
                  <a:srgbClr val="404040"/>
                </a:solidFill>
                <a:latin typeface="TrebuchetMS"/>
              </a:rPr>
              <a:t>Απάντηση στο</a:t>
            </a:r>
          </a:p>
          <a:p>
            <a:r>
              <a:rPr lang="en-US" dirty="0">
                <a:solidFill>
                  <a:srgbClr val="404040"/>
                </a:solidFill>
                <a:latin typeface="TrebuchetMS"/>
              </a:rPr>
              <a:t>email</a:t>
            </a:r>
            <a:endParaRPr lang="el-GR" dirty="0"/>
          </a:p>
        </p:txBody>
      </p:sp>
      <p:sp>
        <p:nvSpPr>
          <p:cNvPr id="4" name="Down Arrow 3"/>
          <p:cNvSpPr/>
          <p:nvPr/>
        </p:nvSpPr>
        <p:spPr>
          <a:xfrm rot="2032594">
            <a:off x="10019945" y="3671259"/>
            <a:ext cx="720767" cy="2303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a:extLst>
              <a:ext uri="{FF2B5EF4-FFF2-40B4-BE49-F238E27FC236}">
                <a16:creationId xmlns:a16="http://schemas.microsoft.com/office/drawing/2014/main" id="{2197B93E-4270-6C11-99EE-894F6FC1B524}"/>
              </a:ext>
            </a:extLst>
          </p:cNvPr>
          <p:cNvSpPr/>
          <p:nvPr/>
        </p:nvSpPr>
        <p:spPr>
          <a:xfrm>
            <a:off x="4835769" y="3429000"/>
            <a:ext cx="2136698" cy="5011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49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p:cNvSpPr/>
          <p:nvPr/>
        </p:nvSpPr>
        <p:spPr>
          <a:xfrm>
            <a:off x="838200" y="1825625"/>
            <a:ext cx="5393361"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err="1"/>
              <a:t>Εισ</a:t>
            </a:r>
            <a:r>
              <a:rPr lang="en-US" b="1" dirty="0"/>
              <a:t>αγωγή</a:t>
            </a:r>
          </a:p>
          <a:p>
            <a:pPr algn="just">
              <a:lnSpc>
                <a:spcPct val="90000"/>
              </a:lnSpc>
              <a:spcAft>
                <a:spcPts val="600"/>
              </a:spcAft>
            </a:pPr>
            <a:r>
              <a:rPr lang="en-US" dirty="0"/>
              <a:t> </a:t>
            </a:r>
            <a:r>
              <a:rPr lang="en-US" dirty="0" err="1"/>
              <a:t>Το</a:t>
            </a:r>
            <a:r>
              <a:rPr lang="en-US" dirty="0"/>
              <a:t> Gmail </a:t>
            </a:r>
            <a:r>
              <a:rPr lang="en-US" dirty="0" err="1"/>
              <a:t>είν</a:t>
            </a:r>
            <a:r>
              <a:rPr lang="en-US" dirty="0"/>
              <a:t>αι μια δωρεάν υπηρεσία ηλεκτρονικού ταχυδρομείου που παρέχεται από την Google. </a:t>
            </a:r>
            <a:r>
              <a:rPr lang="en-US" dirty="0" err="1"/>
              <a:t>Με</a:t>
            </a:r>
            <a:r>
              <a:rPr lang="en-US" dirty="0"/>
              <a:t> π</a:t>
            </a:r>
            <a:r>
              <a:rPr lang="en-US" dirty="0" err="1"/>
              <a:t>ολλούς</a:t>
            </a:r>
            <a:r>
              <a:rPr lang="en-US" dirty="0"/>
              <a:t> </a:t>
            </a:r>
            <a:r>
              <a:rPr lang="en-US" dirty="0" err="1"/>
              <a:t>τρό</a:t>
            </a:r>
            <a:r>
              <a:rPr lang="en-US" dirty="0"/>
              <a:t>πους, το Gmail είναι όπως κάθε άλλη υπηρεσία ηλεκτρονικού ταχυδρομείου: Μπορείτε να στέλνετε και να λαμβάνετε μηνύματα ηλεκτρονικού ταχυδρομείου, να αποκλείετε ανεπιθύμητα μηνύματα, να δημιουργείτε ένα βιβλίο διευθύνσεων και να εκτελείτε άλλες βασικές εργασίες ηλεκτρονικού ταχυδρομείου. </a:t>
            </a:r>
            <a:r>
              <a:rPr lang="en-US" dirty="0" err="1"/>
              <a:t>Αλλά</a:t>
            </a:r>
            <a:r>
              <a:rPr lang="en-US" dirty="0"/>
              <a:t> </a:t>
            </a:r>
            <a:r>
              <a:rPr lang="en-US" dirty="0" err="1"/>
              <a:t>έχει</a:t>
            </a:r>
            <a:r>
              <a:rPr lang="en-US" dirty="0"/>
              <a:t> επ</a:t>
            </a:r>
            <a:r>
              <a:rPr lang="en-US" dirty="0" err="1"/>
              <a:t>ίσης</a:t>
            </a:r>
            <a:r>
              <a:rPr lang="en-US" dirty="0"/>
              <a:t> </a:t>
            </a:r>
            <a:r>
              <a:rPr lang="en-US" dirty="0" err="1"/>
              <a:t>μερικά</a:t>
            </a:r>
            <a:r>
              <a:rPr lang="en-US" dirty="0"/>
              <a:t> π</a:t>
            </a:r>
            <a:r>
              <a:rPr lang="en-US" dirty="0" err="1"/>
              <a:t>ιο</a:t>
            </a:r>
            <a:r>
              <a:rPr lang="en-US" dirty="0"/>
              <a:t> </a:t>
            </a:r>
            <a:r>
              <a:rPr lang="en-US" dirty="0" err="1"/>
              <a:t>μον</a:t>
            </a:r>
            <a:r>
              <a:rPr lang="en-US" dirty="0"/>
              <a:t>αδικά χαρακτηριστικά που βοηθούν να γίνει μια από τις πιο δημοφιλείς online υπηρεσίες ηλεκτρονικού ταχυδρομείου.</a:t>
            </a:r>
          </a:p>
          <a:p>
            <a:pPr algn="just">
              <a:lnSpc>
                <a:spcPct val="90000"/>
              </a:lnSpc>
              <a:spcAft>
                <a:spcPts val="600"/>
              </a:spcAft>
            </a:pPr>
            <a:r>
              <a:rPr lang="en-US" dirty="0" err="1"/>
              <a:t>Σε</a:t>
            </a:r>
            <a:r>
              <a:rPr lang="en-US" dirty="0"/>
              <a:t> α</a:t>
            </a:r>
            <a:r>
              <a:rPr lang="en-US" dirty="0" err="1"/>
              <a:t>υτό</a:t>
            </a:r>
            <a:r>
              <a:rPr lang="en-US" dirty="0"/>
              <a:t> </a:t>
            </a:r>
            <a:r>
              <a:rPr lang="en-US" dirty="0" err="1"/>
              <a:t>το</a:t>
            </a:r>
            <a:r>
              <a:rPr lang="en-US" dirty="0"/>
              <a:t> </a:t>
            </a:r>
            <a:r>
              <a:rPr lang="en-US" dirty="0" err="1"/>
              <a:t>μάθημ</a:t>
            </a:r>
            <a:r>
              <a:rPr lang="en-US" dirty="0"/>
              <a:t>α, θα μιλήσουμε για μερικά από τα χαρακτηριστικά και τα πλεονεκτήματα του Gmail και θα δούμε μια γενική εικόνα του παραθύρου του Gmail.</a:t>
            </a:r>
          </a:p>
        </p:txBody>
      </p:sp>
      <p:pic>
        <p:nvPicPr>
          <p:cNvPr id="6" name="Picture 5" descr="A white envelope with a red letter&#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l="17025" r="16224"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4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2" name="Rectangle 1"/>
          <p:cNvSpPr/>
          <p:nvPr/>
        </p:nvSpPr>
        <p:spPr>
          <a:xfrm>
            <a:off x="3371794" y="549261"/>
            <a:ext cx="5287025" cy="461665"/>
          </a:xfrm>
          <a:prstGeom prst="rect">
            <a:avLst/>
          </a:prstGeom>
        </p:spPr>
        <p:txBody>
          <a:bodyPr wrap="none">
            <a:spAutoFit/>
          </a:bodyPr>
          <a:lstStyle/>
          <a:p>
            <a:r>
              <a:rPr lang="el-GR" sz="2400" dirty="0">
                <a:solidFill>
                  <a:schemeClr val="accent1">
                    <a:lumMod val="75000"/>
                  </a:schemeClr>
                </a:solidFill>
                <a:latin typeface="TrebuchetMS"/>
              </a:rPr>
              <a:t>Δημιουργία </a:t>
            </a:r>
            <a:r>
              <a:rPr lang="en-US" sz="2400" dirty="0">
                <a:solidFill>
                  <a:schemeClr val="accent1">
                    <a:lumMod val="75000"/>
                  </a:schemeClr>
                </a:solidFill>
                <a:latin typeface="TrebuchetMS"/>
              </a:rPr>
              <a:t>email </a:t>
            </a:r>
            <a:r>
              <a:rPr lang="el-GR" sz="2400" dirty="0">
                <a:solidFill>
                  <a:schemeClr val="accent1">
                    <a:lumMod val="75000"/>
                  </a:schemeClr>
                </a:solidFill>
                <a:latin typeface="TrebuchetMS"/>
              </a:rPr>
              <a:t>με επισυναπτόμενο</a:t>
            </a:r>
            <a:endParaRPr lang="el-GR" sz="24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465704" y="1010926"/>
            <a:ext cx="7533917" cy="5521089"/>
          </a:xfrm>
          <a:prstGeom prst="rect">
            <a:avLst/>
          </a:prstGeom>
        </p:spPr>
      </p:pic>
      <p:sp>
        <p:nvSpPr>
          <p:cNvPr id="5" name="Rectangle 4"/>
          <p:cNvSpPr/>
          <p:nvPr/>
        </p:nvSpPr>
        <p:spPr>
          <a:xfrm>
            <a:off x="2565375" y="1704292"/>
            <a:ext cx="3114892" cy="369332"/>
          </a:xfrm>
          <a:prstGeom prst="rect">
            <a:avLst/>
          </a:prstGeom>
        </p:spPr>
        <p:txBody>
          <a:bodyPr wrap="none">
            <a:spAutoFit/>
          </a:bodyPr>
          <a:lstStyle/>
          <a:p>
            <a:r>
              <a:rPr lang="en-US" dirty="0">
                <a:solidFill>
                  <a:srgbClr val="FF0000"/>
                </a:solidFill>
                <a:latin typeface="TrebuchetMS"/>
              </a:rPr>
              <a:t>Email </a:t>
            </a:r>
            <a:r>
              <a:rPr lang="el-GR" dirty="0">
                <a:solidFill>
                  <a:srgbClr val="FF0000"/>
                </a:solidFill>
                <a:latin typeface="TrebuchetMS"/>
              </a:rPr>
              <a:t>διεύθυνση παραλήπτη</a:t>
            </a:r>
            <a:endParaRPr lang="el-GR" dirty="0"/>
          </a:p>
        </p:txBody>
      </p:sp>
      <p:sp>
        <p:nvSpPr>
          <p:cNvPr id="6" name="Rectangle 5"/>
          <p:cNvSpPr/>
          <p:nvPr/>
        </p:nvSpPr>
        <p:spPr>
          <a:xfrm>
            <a:off x="2748727" y="2165957"/>
            <a:ext cx="1374094" cy="369332"/>
          </a:xfrm>
          <a:prstGeom prst="rect">
            <a:avLst/>
          </a:prstGeom>
        </p:spPr>
        <p:txBody>
          <a:bodyPr wrap="none">
            <a:spAutoFit/>
          </a:bodyPr>
          <a:lstStyle/>
          <a:p>
            <a:r>
              <a:rPr lang="el-GR" dirty="0">
                <a:solidFill>
                  <a:srgbClr val="FF0000"/>
                </a:solidFill>
                <a:latin typeface="TrebuchetMS"/>
              </a:rPr>
              <a:t>Θέμα </a:t>
            </a:r>
            <a:r>
              <a:rPr lang="en-US" dirty="0">
                <a:solidFill>
                  <a:srgbClr val="FF0000"/>
                </a:solidFill>
                <a:latin typeface="TrebuchetMS"/>
              </a:rPr>
              <a:t>Email</a:t>
            </a:r>
            <a:endParaRPr lang="el-GR" dirty="0"/>
          </a:p>
        </p:txBody>
      </p:sp>
      <p:sp>
        <p:nvSpPr>
          <p:cNvPr id="7" name="Rectangle 6"/>
          <p:cNvSpPr/>
          <p:nvPr/>
        </p:nvSpPr>
        <p:spPr>
          <a:xfrm>
            <a:off x="4645368" y="3055455"/>
            <a:ext cx="2069797" cy="369332"/>
          </a:xfrm>
          <a:prstGeom prst="rect">
            <a:avLst/>
          </a:prstGeom>
        </p:spPr>
        <p:txBody>
          <a:bodyPr wrap="none">
            <a:spAutoFit/>
          </a:bodyPr>
          <a:lstStyle/>
          <a:p>
            <a:r>
              <a:rPr lang="el-GR" dirty="0">
                <a:solidFill>
                  <a:srgbClr val="FF0000"/>
                </a:solidFill>
                <a:latin typeface="TrebuchetMS"/>
              </a:rPr>
              <a:t>Κύριο σώμα </a:t>
            </a:r>
            <a:r>
              <a:rPr lang="en-US" dirty="0">
                <a:solidFill>
                  <a:srgbClr val="FF0000"/>
                </a:solidFill>
                <a:latin typeface="TrebuchetMS"/>
              </a:rPr>
              <a:t>Email</a:t>
            </a:r>
            <a:endParaRPr lang="el-GR" dirty="0"/>
          </a:p>
        </p:txBody>
      </p:sp>
      <p:sp>
        <p:nvSpPr>
          <p:cNvPr id="8" name="Rectangle 7"/>
          <p:cNvSpPr/>
          <p:nvPr/>
        </p:nvSpPr>
        <p:spPr>
          <a:xfrm>
            <a:off x="1465704" y="3392905"/>
            <a:ext cx="2432528" cy="37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Straight Arrow Connector 9"/>
          <p:cNvCxnSpPr/>
          <p:nvPr/>
        </p:nvCxnSpPr>
        <p:spPr>
          <a:xfrm>
            <a:off x="6715165" y="1888958"/>
            <a:ext cx="2717593" cy="1503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99621" y="3428706"/>
            <a:ext cx="3078407" cy="369332"/>
          </a:xfrm>
          <a:prstGeom prst="rect">
            <a:avLst/>
          </a:prstGeom>
        </p:spPr>
        <p:txBody>
          <a:bodyPr wrap="none">
            <a:spAutoFit/>
          </a:bodyPr>
          <a:lstStyle/>
          <a:p>
            <a:r>
              <a:rPr lang="el-GR" dirty="0">
                <a:solidFill>
                  <a:srgbClr val="FF0000"/>
                </a:solidFill>
                <a:latin typeface="TrebuchetMS"/>
              </a:rPr>
              <a:t>Κοινοποίηση και άλλο άτομο</a:t>
            </a:r>
            <a:endParaRPr lang="el-GR" dirty="0"/>
          </a:p>
        </p:txBody>
      </p:sp>
      <p:sp>
        <p:nvSpPr>
          <p:cNvPr id="12" name="Rectangle 11"/>
          <p:cNvSpPr/>
          <p:nvPr/>
        </p:nvSpPr>
        <p:spPr>
          <a:xfrm>
            <a:off x="9472542" y="1567480"/>
            <a:ext cx="6096000" cy="646331"/>
          </a:xfrm>
          <a:prstGeom prst="rect">
            <a:avLst/>
          </a:prstGeom>
        </p:spPr>
        <p:txBody>
          <a:bodyPr>
            <a:spAutoFit/>
          </a:bodyPr>
          <a:lstStyle/>
          <a:p>
            <a:r>
              <a:rPr lang="el-GR" dirty="0">
                <a:solidFill>
                  <a:srgbClr val="FF0000"/>
                </a:solidFill>
                <a:latin typeface="TrebuchetMS"/>
              </a:rPr>
              <a:t>Κρυφή Κοινοποίηση και</a:t>
            </a:r>
          </a:p>
          <a:p>
            <a:r>
              <a:rPr lang="el-GR" dirty="0">
                <a:solidFill>
                  <a:srgbClr val="FF0000"/>
                </a:solidFill>
                <a:latin typeface="TrebuchetMS"/>
              </a:rPr>
              <a:t>άλλο άτομο</a:t>
            </a:r>
            <a:endParaRPr lang="el-GR" dirty="0"/>
          </a:p>
        </p:txBody>
      </p:sp>
      <p:cxnSp>
        <p:nvCxnSpPr>
          <p:cNvPr id="14" name="Straight Arrow Connector 13"/>
          <p:cNvCxnSpPr/>
          <p:nvPr/>
        </p:nvCxnSpPr>
        <p:spPr>
          <a:xfrm flipV="1">
            <a:off x="7750064" y="1888957"/>
            <a:ext cx="16141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364210" y="5012933"/>
            <a:ext cx="6096000" cy="646331"/>
          </a:xfrm>
          <a:prstGeom prst="rect">
            <a:avLst/>
          </a:prstGeom>
        </p:spPr>
        <p:txBody>
          <a:bodyPr>
            <a:spAutoFit/>
          </a:bodyPr>
          <a:lstStyle/>
          <a:p>
            <a:r>
              <a:rPr lang="el-GR" dirty="0">
                <a:solidFill>
                  <a:srgbClr val="FF0000"/>
                </a:solidFill>
                <a:latin typeface="TrebuchetMS"/>
              </a:rPr>
              <a:t>Επισύναψη αρχείου</a:t>
            </a:r>
          </a:p>
          <a:p>
            <a:r>
              <a:rPr lang="el-GR" dirty="0">
                <a:solidFill>
                  <a:srgbClr val="FF0000"/>
                </a:solidFill>
                <a:latin typeface="TrebuchetMS"/>
              </a:rPr>
              <a:t>Πχ εικόνα ή αρχείο</a:t>
            </a:r>
            <a:endParaRPr lang="el-GR" dirty="0"/>
          </a:p>
        </p:txBody>
      </p:sp>
      <p:cxnSp>
        <p:nvCxnSpPr>
          <p:cNvPr id="19" name="Straight Arrow Connector 18"/>
          <p:cNvCxnSpPr/>
          <p:nvPr/>
        </p:nvCxnSpPr>
        <p:spPr>
          <a:xfrm flipH="1">
            <a:off x="4453247" y="5659264"/>
            <a:ext cx="4546375" cy="42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7774" y="4356231"/>
            <a:ext cx="6096000" cy="923330"/>
          </a:xfrm>
          <a:prstGeom prst="rect">
            <a:avLst/>
          </a:prstGeom>
        </p:spPr>
        <p:txBody>
          <a:bodyPr>
            <a:spAutoFit/>
          </a:bodyPr>
          <a:lstStyle/>
          <a:p>
            <a:r>
              <a:rPr lang="el-GR" dirty="0">
                <a:solidFill>
                  <a:srgbClr val="FF0000"/>
                </a:solidFill>
                <a:latin typeface="TrebuchetMS"/>
              </a:rPr>
              <a:t>Αποστολή για να σταλεί το</a:t>
            </a:r>
          </a:p>
          <a:p>
            <a:r>
              <a:rPr lang="en-US" dirty="0">
                <a:solidFill>
                  <a:srgbClr val="FF0000"/>
                </a:solidFill>
                <a:latin typeface="TrebuchetMS"/>
              </a:rPr>
              <a:t>email </a:t>
            </a:r>
            <a:r>
              <a:rPr lang="el-GR" dirty="0">
                <a:solidFill>
                  <a:srgbClr val="FF0000"/>
                </a:solidFill>
                <a:latin typeface="TrebuchetMS"/>
              </a:rPr>
              <a:t>στη διεύθυνση που</a:t>
            </a:r>
          </a:p>
          <a:p>
            <a:r>
              <a:rPr lang="el-GR" dirty="0">
                <a:solidFill>
                  <a:srgbClr val="FF0000"/>
                </a:solidFill>
                <a:latin typeface="TrebuchetMS"/>
              </a:rPr>
              <a:t>εισήχθη</a:t>
            </a:r>
            <a:endParaRPr lang="el-GR" dirty="0"/>
          </a:p>
        </p:txBody>
      </p:sp>
      <p:cxnSp>
        <p:nvCxnSpPr>
          <p:cNvPr id="23" name="Straight Arrow Connector 22"/>
          <p:cNvCxnSpPr/>
          <p:nvPr/>
        </p:nvCxnSpPr>
        <p:spPr>
          <a:xfrm>
            <a:off x="992783" y="5336098"/>
            <a:ext cx="669762" cy="47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9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Εργασία 1</a:t>
            </a:r>
          </a:p>
        </p:txBody>
      </p:sp>
      <p:sp>
        <p:nvSpPr>
          <p:cNvPr id="3" name="Rectangle 2"/>
          <p:cNvSpPr/>
          <p:nvPr/>
        </p:nvSpPr>
        <p:spPr>
          <a:xfrm>
            <a:off x="4810259" y="649480"/>
            <a:ext cx="7214101" cy="5546047"/>
          </a:xfrm>
          <a:prstGeom prst="rect">
            <a:avLst/>
          </a:prstGeom>
        </p:spPr>
        <p:txBody>
          <a:bodyPr vert="horz" lIns="91440" tIns="45720" rIns="91440" bIns="45720" rtlCol="0" anchor="ctr">
            <a:normAutofit/>
          </a:bodyPr>
          <a:lstStyle/>
          <a:p>
            <a:pPr marL="57150" algn="just">
              <a:lnSpc>
                <a:spcPct val="150000"/>
              </a:lnSpc>
              <a:spcAft>
                <a:spcPts val="600"/>
              </a:spcAft>
            </a:pPr>
            <a:r>
              <a:rPr lang="en-US" sz="1200" dirty="0">
                <a:latin typeface="Arial" panose="020B0604020202020204" pitchFamily="34" charset="0"/>
                <a:cs typeface="Arial" panose="020B0604020202020204" pitchFamily="34" charset="0"/>
              </a:rPr>
              <a:t>1) </a:t>
            </a:r>
            <a:r>
              <a:rPr lang="en-US" sz="1200" dirty="0" err="1">
                <a:latin typeface="Arial" panose="020B0604020202020204" pitchFamily="34" charset="0"/>
                <a:cs typeface="Arial" panose="020B0604020202020204" pitchFamily="34" charset="0"/>
              </a:rPr>
              <a:t>Δημιουργήστε</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έν</a:t>
            </a:r>
            <a:r>
              <a:rPr lang="en-US" sz="1200" dirty="0">
                <a:latin typeface="Arial" panose="020B0604020202020204" pitchFamily="34" charset="0"/>
                <a:cs typeface="Arial" panose="020B0604020202020204" pitchFamily="34" charset="0"/>
              </a:rPr>
              <a:t>α email και αποστείλετέ το σε εμένα (sgoutzios@g.uowm.gr) κάνοντας κοινοποίηση και σε έναν φίλο σας.</a:t>
            </a:r>
          </a:p>
          <a:p>
            <a:pPr marL="57150" algn="just">
              <a:spcAft>
                <a:spcPts val="600"/>
              </a:spcAft>
            </a:pPr>
            <a:r>
              <a:rPr lang="en-US" sz="1200" dirty="0" err="1">
                <a:latin typeface="Arial" panose="020B0604020202020204" pitchFamily="34" charset="0"/>
                <a:cs typeface="Arial" panose="020B0604020202020204" pitchFamily="34" charset="0"/>
              </a:rPr>
              <a:t>Το</a:t>
            </a:r>
            <a:r>
              <a:rPr lang="en-US" sz="1200" dirty="0">
                <a:latin typeface="Arial" panose="020B0604020202020204" pitchFamily="34" charset="0"/>
                <a:cs typeface="Arial" panose="020B0604020202020204" pitchFamily="34" charset="0"/>
              </a:rPr>
              <a:t> email θα π</a:t>
            </a:r>
            <a:r>
              <a:rPr lang="en-US" sz="1200" dirty="0" err="1">
                <a:latin typeface="Arial" panose="020B0604020202020204" pitchFamily="34" charset="0"/>
                <a:cs typeface="Arial" panose="020B0604020202020204" pitchFamily="34" charset="0"/>
              </a:rPr>
              <a:t>ρέ</a:t>
            </a:r>
            <a:r>
              <a:rPr lang="en-US" sz="1200" dirty="0">
                <a:latin typeface="Arial" panose="020B0604020202020204" pitchFamily="34" charset="0"/>
                <a:cs typeface="Arial" panose="020B0604020202020204" pitchFamily="34" charset="0"/>
              </a:rPr>
              <a:t>πει να:</a:t>
            </a:r>
          </a:p>
          <a:p>
            <a:pPr marL="285750" indent="-2857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Είν</a:t>
            </a:r>
            <a:r>
              <a:rPr lang="en-US" sz="1200" dirty="0">
                <a:latin typeface="Arial" panose="020B0604020202020204" pitchFamily="34" charset="0"/>
                <a:cs typeface="Arial" panose="020B0604020202020204" pitchFamily="34" charset="0"/>
              </a:rPr>
              <a:t>αι σωστά γραμμένο (σωστή χρήση της γλώσσας και   αναφορά στα στοιχεία σας).</a:t>
            </a:r>
          </a:p>
          <a:p>
            <a:pPr marL="285750" indent="-2857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Έχει</a:t>
            </a:r>
            <a:r>
              <a:rPr lang="en-US" sz="1200" dirty="0">
                <a:latin typeface="Arial" panose="020B0604020202020204" pitchFamily="34" charset="0"/>
                <a:cs typeface="Arial" panose="020B0604020202020204" pitchFamily="34" charset="0"/>
              </a:rPr>
              <a:t> επ</a:t>
            </a:r>
            <a:r>
              <a:rPr lang="en-US" sz="1200" dirty="0" err="1">
                <a:latin typeface="Arial" panose="020B0604020202020204" pitchFamily="34" charset="0"/>
                <a:cs typeface="Arial" panose="020B0604020202020204" pitchFamily="34" charset="0"/>
              </a:rPr>
              <a:t>ισυν</a:t>
            </a:r>
            <a:r>
              <a:rPr lang="en-US" sz="1200" dirty="0">
                <a:latin typeface="Arial" panose="020B0604020202020204" pitchFamily="34" charset="0"/>
                <a:cs typeface="Arial" panose="020B0604020202020204" pitchFamily="34" charset="0"/>
              </a:rPr>
              <a:t>απτόμενο αρχείο μία εικόνα</a:t>
            </a:r>
          </a:p>
          <a:p>
            <a:pPr marL="342900" indent="-285750" algn="just">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Το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θέμ</a:t>
            </a:r>
            <a:r>
              <a:rPr lang="en-US" sz="1200" dirty="0">
                <a:latin typeface="Arial" panose="020B0604020202020204" pitchFamily="34" charset="0"/>
                <a:cs typeface="Arial" panose="020B0604020202020204" pitchFamily="34" charset="0"/>
              </a:rPr>
              <a:t>α του email να είναι: ΟΝΟΜΑΤΕΠΩΝΥΜΟ-AM</a:t>
            </a:r>
          </a:p>
        </p:txBody>
      </p:sp>
    </p:spTree>
    <p:extLst>
      <p:ext uri="{BB962C8B-B14F-4D97-AF65-F5344CB8AC3E}">
        <p14:creationId xmlns:p14="http://schemas.microsoft.com/office/powerpoint/2010/main" val="28520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406" y="0"/>
            <a:ext cx="2043794" cy="13625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79" y="1538953"/>
            <a:ext cx="11338560" cy="4489541"/>
          </a:xfrm>
          <a:prstGeom prst="rect">
            <a:avLst/>
          </a:prstGeom>
        </p:spPr>
      </p:pic>
      <p:sp>
        <p:nvSpPr>
          <p:cNvPr id="3" name="Rectangle 2"/>
          <p:cNvSpPr/>
          <p:nvPr/>
        </p:nvSpPr>
        <p:spPr>
          <a:xfrm>
            <a:off x="509451" y="5150069"/>
            <a:ext cx="1445473" cy="283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962400" y="3289738"/>
            <a:ext cx="1597572" cy="231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720662" y="3605048"/>
            <a:ext cx="1681655" cy="178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3962400" y="4130566"/>
            <a:ext cx="1187669"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678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6" name="Group 7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77" name="Freeform: Shape 7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ectangle 1"/>
          <p:cNvSpPr/>
          <p:nvPr/>
        </p:nvSpPr>
        <p:spPr>
          <a:xfrm>
            <a:off x="6295606" y="921507"/>
            <a:ext cx="5306084" cy="5230634"/>
          </a:xfrm>
          <a:prstGeom prst="rect">
            <a:avLst/>
          </a:prstGeom>
          <a:noFill/>
          <a:ln>
            <a:noFill/>
          </a:ln>
        </p:spPr>
        <p:txBody>
          <a:bodyPr vert="horz" lIns="91440" tIns="45720" rIns="91440" bIns="45720" rtlCol="0" anchor="ctr">
            <a:normAutofit fontScale="85000" lnSpcReduction="10000"/>
          </a:bodyPr>
          <a:lstStyle/>
          <a:p>
            <a:pPr indent="-228600">
              <a:lnSpc>
                <a:spcPct val="90000"/>
              </a:lnSpc>
              <a:spcAft>
                <a:spcPts val="600"/>
              </a:spcAft>
              <a:buFont typeface="Arial" panose="020B0604020202020204" pitchFamily="34" charset="0"/>
              <a:buChar char="•"/>
            </a:pPr>
            <a:r>
              <a:rPr lang="en-US" b="1" dirty="0" err="1">
                <a:solidFill>
                  <a:schemeClr val="tx2"/>
                </a:solidFill>
              </a:rPr>
              <a:t>Λογ</a:t>
            </a:r>
            <a:r>
              <a:rPr lang="en-US" b="1" dirty="0">
                <a:solidFill>
                  <a:schemeClr val="tx2"/>
                </a:solidFill>
              </a:rPr>
              <a:t>αριασμοί Google</a:t>
            </a:r>
          </a:p>
          <a:p>
            <a:pPr algn="just">
              <a:lnSpc>
                <a:spcPct val="110000"/>
              </a:lnSpc>
              <a:spcAft>
                <a:spcPts val="600"/>
              </a:spcAft>
            </a:pPr>
            <a:r>
              <a:rPr lang="en-US" dirty="0">
                <a:solidFill>
                  <a:schemeClr val="tx2"/>
                </a:solidFill>
              </a:rPr>
              <a:t>Η </a:t>
            </a:r>
            <a:r>
              <a:rPr lang="en-US" dirty="0" err="1">
                <a:solidFill>
                  <a:schemeClr val="tx2"/>
                </a:solidFill>
              </a:rPr>
              <a:t>δημιουργί</a:t>
            </a:r>
            <a:r>
              <a:rPr lang="en-US" dirty="0">
                <a:solidFill>
                  <a:schemeClr val="tx2"/>
                </a:solidFill>
              </a:rPr>
              <a:t>α ενός λογαριασμού Google είναι απαραίτητη για την πρόσβαση στο Gmail, επειδή είναι μια από τις πολλές υπηρεσίες που προσφέρει η Google σε εγγεγραμμένους χρήστες. Η </a:t>
            </a:r>
            <a:r>
              <a:rPr lang="en-US" dirty="0" err="1">
                <a:solidFill>
                  <a:schemeClr val="tx2"/>
                </a:solidFill>
              </a:rPr>
              <a:t>εγγρ</a:t>
            </a:r>
            <a:r>
              <a:rPr lang="en-US" dirty="0">
                <a:solidFill>
                  <a:schemeClr val="tx2"/>
                </a:solidFill>
              </a:rPr>
              <a:t>αφή για ένα λογαριασμό Google είναι δωρεάν και εύκολη και το να δώσετε ένα όνομα στη νέα σας διεύθυνση Gmail αποτελεί μέρος της διαδικασίας εγραφής. </a:t>
            </a:r>
            <a:r>
              <a:rPr lang="en-US" dirty="0" err="1">
                <a:solidFill>
                  <a:schemeClr val="tx2"/>
                </a:solidFill>
              </a:rPr>
              <a:t>Αυτό</a:t>
            </a:r>
            <a:r>
              <a:rPr lang="en-US" dirty="0">
                <a:solidFill>
                  <a:schemeClr val="tx2"/>
                </a:solidFill>
              </a:rPr>
              <a:t> </a:t>
            </a:r>
            <a:r>
              <a:rPr lang="en-US" dirty="0" err="1">
                <a:solidFill>
                  <a:schemeClr val="tx2"/>
                </a:solidFill>
              </a:rPr>
              <a:t>σημ</a:t>
            </a:r>
            <a:r>
              <a:rPr lang="en-US" dirty="0">
                <a:solidFill>
                  <a:schemeClr val="tx2"/>
                </a:solidFill>
              </a:rPr>
              <a:t>αίνει ότι κάθε φορά που είστε συνδεδεμένοι στο Gmail, θα είστε αυτόματα συνδεδεμένοι και στο λογαριασμό σας Google. Θα </a:t>
            </a:r>
            <a:r>
              <a:rPr lang="en-US" dirty="0" err="1">
                <a:solidFill>
                  <a:schemeClr val="tx2"/>
                </a:solidFill>
              </a:rPr>
              <a:t>έχετε</a:t>
            </a:r>
            <a:r>
              <a:rPr lang="en-US" dirty="0">
                <a:solidFill>
                  <a:schemeClr val="tx2"/>
                </a:solidFill>
              </a:rPr>
              <a:t> </a:t>
            </a:r>
            <a:r>
              <a:rPr lang="en-US" dirty="0" err="1">
                <a:solidFill>
                  <a:schemeClr val="tx2"/>
                </a:solidFill>
              </a:rPr>
              <a:t>εύκολη</a:t>
            </a:r>
            <a:r>
              <a:rPr lang="en-US" dirty="0">
                <a:solidFill>
                  <a:schemeClr val="tx2"/>
                </a:solidFill>
              </a:rPr>
              <a:t> π</a:t>
            </a:r>
            <a:r>
              <a:rPr lang="en-US" dirty="0" err="1">
                <a:solidFill>
                  <a:schemeClr val="tx2"/>
                </a:solidFill>
              </a:rPr>
              <a:t>ρόσ</a:t>
            </a:r>
            <a:r>
              <a:rPr lang="en-US" dirty="0">
                <a:solidFill>
                  <a:schemeClr val="tx2"/>
                </a:solidFill>
              </a:rPr>
              <a:t>βαση σε άλλες υπηρεσίες Google, όπως τα Έγγραφα Google, το Ημερολόγιο και το YouTube.</a:t>
            </a:r>
          </a:p>
          <a:p>
            <a:pPr algn="just">
              <a:lnSpc>
                <a:spcPct val="110000"/>
              </a:lnSpc>
              <a:spcAft>
                <a:spcPts val="600"/>
              </a:spcAft>
            </a:pPr>
            <a:r>
              <a:rPr lang="en-US" dirty="0" err="1">
                <a:solidFill>
                  <a:schemeClr val="tx2"/>
                </a:solidFill>
              </a:rPr>
              <a:t>Φυσικά</a:t>
            </a:r>
            <a:r>
              <a:rPr lang="en-US" dirty="0">
                <a:solidFill>
                  <a:schemeClr val="tx2"/>
                </a:solidFill>
              </a:rPr>
              <a:t>, </a:t>
            </a:r>
            <a:r>
              <a:rPr lang="en-US" dirty="0" err="1">
                <a:solidFill>
                  <a:schemeClr val="tx2"/>
                </a:solidFill>
              </a:rPr>
              <a:t>δεν</a:t>
            </a:r>
            <a:r>
              <a:rPr lang="en-US" dirty="0">
                <a:solidFill>
                  <a:schemeClr val="tx2"/>
                </a:solidFill>
              </a:rPr>
              <a:t> </a:t>
            </a:r>
            <a:r>
              <a:rPr lang="en-US" dirty="0" err="1">
                <a:solidFill>
                  <a:schemeClr val="tx2"/>
                </a:solidFill>
              </a:rPr>
              <a:t>είν</a:t>
            </a:r>
            <a:r>
              <a:rPr lang="en-US" dirty="0">
                <a:solidFill>
                  <a:schemeClr val="tx2"/>
                </a:solidFill>
              </a:rPr>
              <a:t>αι απαραίτητο να χρησιμοποιήσετε οπωσδήποτε κάποια από αυτές τις λειτουργίες. Μπ</a:t>
            </a:r>
            <a:r>
              <a:rPr lang="en-US" dirty="0" err="1">
                <a:solidFill>
                  <a:schemeClr val="tx2"/>
                </a:solidFill>
              </a:rPr>
              <a:t>ορεί</a:t>
            </a:r>
            <a:r>
              <a:rPr lang="en-US" dirty="0">
                <a:solidFill>
                  <a:schemeClr val="tx2"/>
                </a:solidFill>
              </a:rPr>
              <a:t> απ</a:t>
            </a:r>
            <a:r>
              <a:rPr lang="en-US" dirty="0" err="1">
                <a:solidFill>
                  <a:schemeClr val="tx2"/>
                </a:solidFill>
              </a:rPr>
              <a:t>λώς</a:t>
            </a:r>
            <a:r>
              <a:rPr lang="en-US" dirty="0">
                <a:solidFill>
                  <a:schemeClr val="tx2"/>
                </a:solidFill>
              </a:rPr>
              <a:t> να </a:t>
            </a:r>
            <a:r>
              <a:rPr lang="en-US" dirty="0" err="1">
                <a:solidFill>
                  <a:schemeClr val="tx2"/>
                </a:solidFill>
              </a:rPr>
              <a:t>θέλετε</a:t>
            </a:r>
            <a:r>
              <a:rPr lang="en-US" dirty="0">
                <a:solidFill>
                  <a:schemeClr val="tx2"/>
                </a:solidFill>
              </a:rPr>
              <a:t> να επ</a:t>
            </a:r>
            <a:r>
              <a:rPr lang="en-US" dirty="0" err="1">
                <a:solidFill>
                  <a:schemeClr val="tx2"/>
                </a:solidFill>
              </a:rPr>
              <a:t>ικεντρωθείτε</a:t>
            </a:r>
            <a:r>
              <a:rPr lang="en-US" dirty="0">
                <a:solidFill>
                  <a:schemeClr val="tx2"/>
                </a:solidFill>
              </a:rPr>
              <a:t> </a:t>
            </a:r>
            <a:r>
              <a:rPr lang="en-US" dirty="0" err="1">
                <a:solidFill>
                  <a:schemeClr val="tx2"/>
                </a:solidFill>
              </a:rPr>
              <a:t>στο</a:t>
            </a:r>
            <a:r>
              <a:rPr lang="en-US" dirty="0">
                <a:solidFill>
                  <a:schemeClr val="tx2"/>
                </a:solidFill>
              </a:rPr>
              <a:t> </a:t>
            </a:r>
            <a:r>
              <a:rPr lang="en-US" dirty="0" err="1">
                <a:solidFill>
                  <a:schemeClr val="tx2"/>
                </a:solidFill>
              </a:rPr>
              <a:t>ηλεκτρονικό</a:t>
            </a:r>
            <a:r>
              <a:rPr lang="en-US" dirty="0">
                <a:solidFill>
                  <a:schemeClr val="tx2"/>
                </a:solidFill>
              </a:rPr>
              <a:t> τα</a:t>
            </a:r>
            <a:r>
              <a:rPr lang="en-US" dirty="0" err="1">
                <a:solidFill>
                  <a:schemeClr val="tx2"/>
                </a:solidFill>
              </a:rPr>
              <a:t>χυδρομείο</a:t>
            </a:r>
            <a:r>
              <a:rPr lang="en-US" dirty="0">
                <a:solidFill>
                  <a:schemeClr val="tx2"/>
                </a:solidFill>
              </a:rPr>
              <a:t> </a:t>
            </a:r>
            <a:r>
              <a:rPr lang="en-US" dirty="0" err="1">
                <a:solidFill>
                  <a:schemeClr val="tx2"/>
                </a:solidFill>
              </a:rPr>
              <a:t>γι</a:t>
            </a:r>
            <a:r>
              <a:rPr lang="en-US" dirty="0">
                <a:solidFill>
                  <a:schemeClr val="tx2"/>
                </a:solidFill>
              </a:rPr>
              <a:t>α τώρα. </a:t>
            </a:r>
            <a:r>
              <a:rPr lang="en-US" dirty="0" err="1">
                <a:solidFill>
                  <a:schemeClr val="tx2"/>
                </a:solidFill>
              </a:rPr>
              <a:t>Ωστόσο</a:t>
            </a:r>
            <a:r>
              <a:rPr lang="en-US" dirty="0">
                <a:solidFill>
                  <a:schemeClr val="tx2"/>
                </a:solidFill>
              </a:rPr>
              <a:t>, αν </a:t>
            </a:r>
            <a:r>
              <a:rPr lang="en-US" dirty="0" err="1">
                <a:solidFill>
                  <a:schemeClr val="tx2"/>
                </a:solidFill>
              </a:rPr>
              <a:t>θέλετε</a:t>
            </a:r>
            <a:r>
              <a:rPr lang="en-US" dirty="0">
                <a:solidFill>
                  <a:schemeClr val="tx2"/>
                </a:solidFill>
              </a:rPr>
              <a:t> π</a:t>
            </a:r>
            <a:r>
              <a:rPr lang="en-US" dirty="0" err="1">
                <a:solidFill>
                  <a:schemeClr val="tx2"/>
                </a:solidFill>
              </a:rPr>
              <a:t>ερισσότερες</a:t>
            </a:r>
            <a:r>
              <a:rPr lang="en-US" dirty="0">
                <a:solidFill>
                  <a:schemeClr val="tx2"/>
                </a:solidFill>
              </a:rPr>
              <a:t> π</a:t>
            </a:r>
            <a:r>
              <a:rPr lang="en-US" dirty="0" err="1">
                <a:solidFill>
                  <a:schemeClr val="tx2"/>
                </a:solidFill>
              </a:rPr>
              <a:t>ληροφορίες</a:t>
            </a:r>
            <a:r>
              <a:rPr lang="en-US" dirty="0">
                <a:solidFill>
                  <a:schemeClr val="tx2"/>
                </a:solidFill>
              </a:rPr>
              <a:t>, μπ</a:t>
            </a:r>
            <a:r>
              <a:rPr lang="en-US" dirty="0" err="1">
                <a:solidFill>
                  <a:schemeClr val="tx2"/>
                </a:solidFill>
              </a:rPr>
              <a:t>ορείτε</a:t>
            </a:r>
            <a:r>
              <a:rPr lang="en-US" dirty="0">
                <a:solidFill>
                  <a:schemeClr val="tx2"/>
                </a:solidFill>
              </a:rPr>
              <a:t> να παρα</a:t>
            </a:r>
            <a:r>
              <a:rPr lang="en-US" dirty="0" err="1">
                <a:solidFill>
                  <a:schemeClr val="tx2"/>
                </a:solidFill>
              </a:rPr>
              <a:t>κολουθήσετε</a:t>
            </a:r>
            <a:r>
              <a:rPr lang="en-US" dirty="0">
                <a:solidFill>
                  <a:schemeClr val="tx2"/>
                </a:solidFill>
              </a:rPr>
              <a:t> </a:t>
            </a:r>
            <a:r>
              <a:rPr lang="en-US" dirty="0" err="1">
                <a:solidFill>
                  <a:schemeClr val="tx2"/>
                </a:solidFill>
              </a:rPr>
              <a:t>το</a:t>
            </a:r>
            <a:r>
              <a:rPr lang="en-US" dirty="0">
                <a:solidFill>
                  <a:schemeClr val="tx2"/>
                </a:solidFill>
              </a:rPr>
              <a:t> </a:t>
            </a:r>
            <a:r>
              <a:rPr lang="en-US" dirty="0" err="1">
                <a:solidFill>
                  <a:schemeClr val="tx2"/>
                </a:solidFill>
              </a:rPr>
              <a:t>εκ</a:t>
            </a:r>
            <a:r>
              <a:rPr lang="en-US" dirty="0">
                <a:solidFill>
                  <a:schemeClr val="tx2"/>
                </a:solidFill>
              </a:rPr>
              <a:t>παιδευτικό του </a:t>
            </a:r>
            <a:r>
              <a:rPr lang="en-US" dirty="0">
                <a:solidFill>
                  <a:schemeClr val="tx2"/>
                </a:solidFill>
                <a:hlinkClick r:id="rId2" tooltip="Εκπαιδευτικό Λογαριασμών Google"/>
              </a:rPr>
              <a:t>λογαριασμού Google</a:t>
            </a:r>
            <a:r>
              <a:rPr lang="en-US" dirty="0">
                <a:solidFill>
                  <a:schemeClr val="tx2"/>
                </a:solidFill>
              </a:rPr>
              <a:t>, όπου μιλάμε για ορισμένες από τις διαφορετικές υπηρεσίες που προσφέρει η Google και για το πώς θα αλλάξετε τις ρυθμίσεις απορρήτου σας.</a:t>
            </a:r>
          </a:p>
        </p:txBody>
      </p:sp>
      <p:sp>
        <p:nvSpPr>
          <p:cNvPr id="3" name="Rectangle 2"/>
          <p:cNvSpPr/>
          <p:nvPr/>
        </p:nvSpPr>
        <p:spPr>
          <a:xfrm>
            <a:off x="764366" y="402564"/>
            <a:ext cx="4930358" cy="6140142"/>
          </a:xfrm>
          <a:prstGeom prst="rect">
            <a:avLst/>
          </a:prstGeom>
        </p:spPr>
        <p:txBody>
          <a:bodyPr wrap="square">
            <a:spAutoFit/>
          </a:bodyPr>
          <a:lstStyle/>
          <a:p>
            <a:pPr>
              <a:spcAft>
                <a:spcPts val="600"/>
              </a:spcAft>
            </a:pPr>
            <a:r>
              <a:rPr lang="el-GR" b="1" dirty="0"/>
              <a:t>Οι λειτουργίες του Gmail</a:t>
            </a:r>
          </a:p>
          <a:p>
            <a:pPr>
              <a:spcAft>
                <a:spcPts val="600"/>
              </a:spcAft>
            </a:pPr>
            <a:r>
              <a:rPr lang="el-GR" dirty="0"/>
              <a:t>Το Gmail προσφέρει πολλές χρήσιμες λειτουργίες για να κάνει την εμπειρία του ηλεκτρονικού σας ταχυδρομείου όσο το δυνατόν πιο ομαλή, όπως:</a:t>
            </a:r>
          </a:p>
          <a:p>
            <a:pPr>
              <a:spcAft>
                <a:spcPts val="600"/>
              </a:spcAft>
              <a:buFont typeface="Arial" panose="020B0604020202020204" pitchFamily="34" charset="0"/>
              <a:buChar char="•"/>
            </a:pPr>
            <a:r>
              <a:rPr lang="el-GR" dirty="0"/>
              <a:t>Ανίχνευση spam. Το Spam είναι ένα άλλο όνομα για τα μηνύματα ανεπιθύμητης αλληλογραφίας. Το Gmail χρησιμοποιεί προηγμένες τεχνολογίες για να κρατήσει το spam έξω από τα εισερχόμενά σας. Τα περισσότερα spam στέλνονται αυτόματα σε ξεχωριστό φάκελο ανεπιθύμητης αλληλογραφίας και μετά από 30 ημέρες διαγράφονται.</a:t>
            </a:r>
          </a:p>
          <a:p>
            <a:pPr>
              <a:spcAft>
                <a:spcPts val="600"/>
              </a:spcAft>
              <a:buFont typeface="Arial" panose="020B0604020202020204" pitchFamily="34" charset="0"/>
              <a:buChar char="•"/>
            </a:pPr>
            <a:r>
              <a:rPr lang="el-GR" dirty="0"/>
              <a:t>Προβολή συνομιλίας. Συνομιλία μέσω ηλεκτρονικού ταχυδρομείου προκύπτει κάθε φορά που στέλνετε μηνύματα ηλεκτρονικού ταχυδρομείου εμπρός και πίσω με ένα άλλο άτομο (ή μια ομάδα ανθρώπων), συχνά σχετικά με ένα συγκεκριμένο θέμα ή γεγονός. Το Gmail ομαδοποιεί αυτά τα μηνύματα ηλεκτρονικού ταχυδρομείου από προεπιλογή, γεγονός που κρατά τα εισερχόμενά σας πιο οργανωμένα.</a:t>
            </a:r>
          </a:p>
        </p:txBody>
      </p:sp>
    </p:spTree>
    <p:extLst>
      <p:ext uri="{BB962C8B-B14F-4D97-AF65-F5344CB8AC3E}">
        <p14:creationId xmlns:p14="http://schemas.microsoft.com/office/powerpoint/2010/main" val="44453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22515" y="357111"/>
            <a:ext cx="11560628" cy="2308324"/>
          </a:xfrm>
          <a:prstGeom prst="rect">
            <a:avLst/>
          </a:prstGeom>
        </p:spPr>
        <p:txBody>
          <a:bodyPr wrap="square">
            <a:spAutoFit/>
          </a:bodyPr>
          <a:lstStyle/>
          <a:p>
            <a:r>
              <a:rPr lang="el-GR" b="1" dirty="0"/>
              <a:t>Γνωρίστε τη διεπαφή του Gmail</a:t>
            </a:r>
            <a:endParaRPr lang="en-US" b="1" dirty="0"/>
          </a:p>
          <a:p>
            <a:endParaRPr lang="el-GR" b="1" dirty="0"/>
          </a:p>
          <a:p>
            <a:r>
              <a:rPr lang="el-GR" dirty="0"/>
              <a:t>Όταν εργάζεστε με το Gmail, περισσότερο θα χρησιμοποιείτε την κύρια διεπαφή του Gmail. Αυτό το παράθυρο περιέχει τα εισερχόμενά σας και σας επιτρέπει να περιηγηθείτε στις επαφές σας, τις ρυθμίσεις αλληλογραφίας και άλλα. Επίσης, αν χρησιμοποιείτε άλλες υπηρεσίες Google, όπως το YouTube ή το Ημερολόγιο, θα έχετε πρόσβαση σε αυτές από το πάνω μερος του παραθύρου Gmail.</a:t>
            </a:r>
          </a:p>
          <a:p>
            <a:r>
              <a:rPr lang="el-GR" dirty="0"/>
              <a:t>Κάντε κλικ στα κουμπιά της διαδραστικής διάταξης παρακάτω, για να μάθετε σχετικά με τα διάφορα μέρη της διασύνδεσης του Gmail.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805" y="2746330"/>
            <a:ext cx="7723027" cy="3847964"/>
          </a:xfrm>
          <a:prstGeom prst="rect">
            <a:avLst/>
          </a:prstGeom>
        </p:spPr>
      </p:pic>
      <p:sp>
        <p:nvSpPr>
          <p:cNvPr id="4" name="Rectangle 3"/>
          <p:cNvSpPr/>
          <p:nvPr/>
        </p:nvSpPr>
        <p:spPr>
          <a:xfrm>
            <a:off x="1839310" y="5675586"/>
            <a:ext cx="1597573" cy="73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298731" y="3804746"/>
            <a:ext cx="13453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4199423" y="5379332"/>
            <a:ext cx="1040524" cy="210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105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Freeform: Shape 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053" y="681152"/>
            <a:ext cx="4777381" cy="532298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2" name="Arc 1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p:cNvSpPr/>
          <p:nvPr/>
        </p:nvSpPr>
        <p:spPr>
          <a:xfrm>
            <a:off x="873565" y="1143194"/>
            <a:ext cx="5257800" cy="4754685"/>
          </a:xfrm>
          <a:prstGeom prst="rect">
            <a:avLst/>
          </a:prstGeom>
        </p:spPr>
        <p:txBody>
          <a:bodyPr vert="horz" lIns="91440" tIns="45720" rIns="91440" bIns="45720" rtlCol="0">
            <a:normAutofit fontScale="85000" lnSpcReduction="10000"/>
          </a:bodyPr>
          <a:lstStyle/>
          <a:p>
            <a:pPr algn="just">
              <a:lnSpc>
                <a:spcPct val="90000"/>
              </a:lnSpc>
              <a:spcAft>
                <a:spcPts val="600"/>
              </a:spcAft>
            </a:pPr>
            <a:endParaRPr lang="en-US" sz="1100" dirty="0"/>
          </a:p>
          <a:p>
            <a:pPr algn="just">
              <a:lnSpc>
                <a:spcPct val="90000"/>
              </a:lnSpc>
              <a:spcAft>
                <a:spcPts val="600"/>
              </a:spcAft>
            </a:pPr>
            <a:r>
              <a:rPr lang="en-US" b="1" dirty="0" err="1"/>
              <a:t>Εισ</a:t>
            </a:r>
            <a:r>
              <a:rPr lang="en-US" b="1" dirty="0"/>
              <a:t>αγωγή</a:t>
            </a:r>
          </a:p>
          <a:p>
            <a:pPr algn="just">
              <a:lnSpc>
                <a:spcPct val="90000"/>
              </a:lnSpc>
              <a:spcAft>
                <a:spcPts val="600"/>
              </a:spcAft>
            </a:pPr>
            <a:r>
              <a:rPr lang="en-US" dirty="0" err="1"/>
              <a:t>Το</a:t>
            </a:r>
            <a:r>
              <a:rPr lang="en-US" dirty="0"/>
              <a:t> να α</a:t>
            </a:r>
            <a:r>
              <a:rPr lang="en-US" dirty="0" err="1"/>
              <a:t>νοίξετε</a:t>
            </a:r>
            <a:r>
              <a:rPr lang="en-US" dirty="0"/>
              <a:t> </a:t>
            </a:r>
            <a:r>
              <a:rPr lang="en-US" dirty="0" err="1"/>
              <a:t>έν</a:t>
            </a:r>
            <a:r>
              <a:rPr lang="en-US" dirty="0"/>
              <a:t>α λογαριασμό Gmail είναι εύκολο. Θα </a:t>
            </a:r>
            <a:r>
              <a:rPr lang="en-US" dirty="0" err="1"/>
              <a:t>ξεκινήσετε</a:t>
            </a:r>
            <a:r>
              <a:rPr lang="en-US" dirty="0"/>
              <a:t> </a:t>
            </a:r>
            <a:r>
              <a:rPr lang="en-US" dirty="0" err="1"/>
              <a:t>δημιουργώντ</a:t>
            </a:r>
            <a:r>
              <a:rPr lang="en-US" dirty="0"/>
              <a:t>ας έναν λογαριασμό Google και κατά τη διάρκεια της γρήγορης διαδικασίας εγγραφής θα επιλέξετε το όνομα του λογαριασμού σας Gmail. </a:t>
            </a:r>
            <a:r>
              <a:rPr lang="en-US" dirty="0" err="1"/>
              <a:t>Στο</a:t>
            </a:r>
            <a:r>
              <a:rPr lang="en-US" dirty="0"/>
              <a:t> </a:t>
            </a:r>
            <a:r>
              <a:rPr lang="en-US" dirty="0" err="1"/>
              <a:t>μάθημ</a:t>
            </a:r>
            <a:r>
              <a:rPr lang="en-US" dirty="0"/>
              <a:t>α αυτό θα σας δείξουμε πώς να ρυθμίσετε το λογαριασμό σας στο Google για το Gmail, να προσθέσετε και να επεξεργαστείτε επαφές και να επεξεργαστείτε τις ρυθμίσεις αλληλογραφίας σας.</a:t>
            </a:r>
          </a:p>
          <a:p>
            <a:pPr algn="just">
              <a:lnSpc>
                <a:spcPct val="90000"/>
              </a:lnSpc>
              <a:spcAft>
                <a:spcPts val="600"/>
              </a:spcAft>
            </a:pPr>
            <a:r>
              <a:rPr lang="en-US" b="1" dirty="0" err="1"/>
              <a:t>Πώς</a:t>
            </a:r>
            <a:r>
              <a:rPr lang="en-US" b="1" dirty="0"/>
              <a:t> να α</a:t>
            </a:r>
            <a:r>
              <a:rPr lang="en-US" b="1" dirty="0" err="1"/>
              <a:t>νοίξετε</a:t>
            </a:r>
            <a:r>
              <a:rPr lang="en-US" b="1" dirty="0"/>
              <a:t> </a:t>
            </a:r>
            <a:r>
              <a:rPr lang="en-US" b="1" dirty="0" err="1"/>
              <a:t>έν</a:t>
            </a:r>
            <a:r>
              <a:rPr lang="en-US" b="1" dirty="0"/>
              <a:t>α λογαριασμό Gmail</a:t>
            </a:r>
          </a:p>
          <a:p>
            <a:pPr algn="just">
              <a:lnSpc>
                <a:spcPct val="90000"/>
              </a:lnSpc>
              <a:spcAft>
                <a:spcPts val="600"/>
              </a:spcAft>
            </a:pPr>
            <a:r>
              <a:rPr lang="en-US" dirty="0" err="1"/>
              <a:t>Γι</a:t>
            </a:r>
            <a:r>
              <a:rPr lang="en-US" dirty="0"/>
              <a:t>α να δημιουργήσετε μια διεύθυνση Gmail, θα πρέπει πρώτα να δημιουργήσετε έναν λογαριασμό Google. </a:t>
            </a:r>
            <a:r>
              <a:rPr lang="en-US" dirty="0" err="1"/>
              <a:t>Το</a:t>
            </a:r>
            <a:r>
              <a:rPr lang="en-US" dirty="0"/>
              <a:t> Gmail θα σας ανακα</a:t>
            </a:r>
            <a:r>
              <a:rPr lang="en-US" dirty="0" err="1"/>
              <a:t>τευθύνει</a:t>
            </a:r>
            <a:r>
              <a:rPr lang="en-US" dirty="0"/>
              <a:t> </a:t>
            </a:r>
            <a:r>
              <a:rPr lang="en-US" dirty="0" err="1"/>
              <a:t>στη</a:t>
            </a:r>
            <a:r>
              <a:rPr lang="en-US" dirty="0"/>
              <a:t> </a:t>
            </a:r>
            <a:r>
              <a:rPr lang="en-US" dirty="0" err="1"/>
              <a:t>σελίδ</a:t>
            </a:r>
            <a:r>
              <a:rPr lang="en-US" dirty="0"/>
              <a:t>α εγγραφής λογαριασμού Google. Θα </a:t>
            </a:r>
            <a:r>
              <a:rPr lang="en-US" dirty="0" err="1"/>
              <a:t>χρει</a:t>
            </a:r>
            <a:r>
              <a:rPr lang="en-US" dirty="0"/>
              <a:t>αστεί να δώσετε κάποιες βασικές πληροφορίες όπως το όνομά σας, ημερομηνία γέννησης, φύλο και τοποθεσία. Θα </a:t>
            </a:r>
            <a:r>
              <a:rPr lang="en-US" dirty="0" err="1"/>
              <a:t>χρει</a:t>
            </a:r>
            <a:r>
              <a:rPr lang="en-US" dirty="0"/>
              <a:t>αστεί επίσης να επιλέξετε ένα όνομα για τη νέα σας διεύθυνση Gmail. </a:t>
            </a:r>
            <a:r>
              <a:rPr lang="en-US" dirty="0" err="1"/>
              <a:t>Αφού</a:t>
            </a:r>
            <a:r>
              <a:rPr lang="en-US" dirty="0"/>
              <a:t> </a:t>
            </a:r>
            <a:r>
              <a:rPr lang="en-US" dirty="0" err="1"/>
              <a:t>δημιουργήσετε</a:t>
            </a:r>
            <a:r>
              <a:rPr lang="en-US" dirty="0"/>
              <a:t> </a:t>
            </a:r>
            <a:r>
              <a:rPr lang="en-US" dirty="0" err="1"/>
              <a:t>το</a:t>
            </a:r>
            <a:r>
              <a:rPr lang="en-US" dirty="0"/>
              <a:t> </a:t>
            </a:r>
            <a:r>
              <a:rPr lang="en-US" dirty="0" err="1"/>
              <a:t>λογ</a:t>
            </a:r>
            <a:r>
              <a:rPr lang="en-US" dirty="0"/>
              <a:t>αριασμό, μπορείτε να ξεκινήσετε την προσθήκη επαφών και να προσαρμόσετε τις ρυθμίσεις αλληλογραφίας σας.</a:t>
            </a:r>
          </a:p>
          <a:p>
            <a:pPr algn="just">
              <a:lnSpc>
                <a:spcPct val="90000"/>
              </a:lnSpc>
              <a:spcAft>
                <a:spcPts val="600"/>
              </a:spcAft>
            </a:pPr>
            <a:r>
              <a:rPr lang="en-US" b="1" dirty="0" err="1"/>
              <a:t>Γι</a:t>
            </a:r>
            <a:r>
              <a:rPr lang="en-US" b="1" dirty="0"/>
              <a:t>α να δημιουργήσετε έναν λογαριασμό:</a:t>
            </a:r>
          </a:p>
          <a:p>
            <a:pPr algn="just">
              <a:lnSpc>
                <a:spcPct val="90000"/>
              </a:lnSpc>
              <a:spcAft>
                <a:spcPts val="600"/>
              </a:spcAft>
            </a:pPr>
            <a:r>
              <a:rPr lang="en-US" dirty="0" err="1"/>
              <a:t>Πηγ</a:t>
            </a:r>
            <a:r>
              <a:rPr lang="en-US" dirty="0"/>
              <a:t>αίνετε στο </a:t>
            </a:r>
            <a:r>
              <a:rPr lang="en-US" dirty="0">
                <a:hlinkClick r:id="rId3"/>
              </a:rPr>
              <a:t>www.gmail.com</a:t>
            </a:r>
            <a:r>
              <a:rPr lang="en-US" dirty="0"/>
              <a:t> .</a:t>
            </a:r>
          </a:p>
          <a:p>
            <a:pPr algn="just">
              <a:lnSpc>
                <a:spcPct val="90000"/>
              </a:lnSpc>
              <a:spcAft>
                <a:spcPts val="600"/>
              </a:spcAft>
            </a:pPr>
            <a:r>
              <a:rPr lang="en-US" dirty="0" err="1"/>
              <a:t>Κάντε</a:t>
            </a:r>
            <a:r>
              <a:rPr lang="en-US" dirty="0"/>
              <a:t> </a:t>
            </a:r>
            <a:r>
              <a:rPr lang="en-US" dirty="0" err="1"/>
              <a:t>κλικ</a:t>
            </a:r>
            <a:r>
              <a:rPr lang="en-US" dirty="0"/>
              <a:t> </a:t>
            </a:r>
            <a:r>
              <a:rPr lang="en-US" dirty="0" err="1"/>
              <a:t>στην</a:t>
            </a:r>
            <a:r>
              <a:rPr lang="en-US" dirty="0"/>
              <a:t> επ</a:t>
            </a:r>
            <a:r>
              <a:rPr lang="en-US" dirty="0" err="1"/>
              <a:t>ιλογή</a:t>
            </a:r>
            <a:r>
              <a:rPr lang="en-US" dirty="0"/>
              <a:t> </a:t>
            </a:r>
            <a:r>
              <a:rPr lang="en-US" dirty="0" err="1"/>
              <a:t>Δημιουργί</a:t>
            </a:r>
            <a:r>
              <a:rPr lang="en-US" dirty="0"/>
              <a:t>α λογαριασμού.</a:t>
            </a:r>
          </a:p>
        </p:txBody>
      </p:sp>
    </p:spTree>
    <p:extLst>
      <p:ext uri="{BB962C8B-B14F-4D97-AF65-F5344CB8AC3E}">
        <p14:creationId xmlns:p14="http://schemas.microsoft.com/office/powerpoint/2010/main" val="165753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96686" y="427950"/>
            <a:ext cx="11099074" cy="369332"/>
          </a:xfrm>
          <a:prstGeom prst="rect">
            <a:avLst/>
          </a:prstGeom>
        </p:spPr>
        <p:txBody>
          <a:bodyPr wrap="square">
            <a:spAutoFit/>
          </a:bodyPr>
          <a:lstStyle/>
          <a:p>
            <a:r>
              <a:rPr lang="el-GR" dirty="0"/>
              <a:t>Θα εμφανιστεί η φόρμα εγγραφής. Ακολουθήστε τις οδηγίες και εισάγετε τις απαιτούμενες πληροφορίες.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124" y="1057742"/>
            <a:ext cx="6944372" cy="5800258"/>
          </a:xfrm>
          <a:prstGeom prst="rect">
            <a:avLst/>
          </a:prstGeom>
          <a:solidFill>
            <a:schemeClr val="accent2"/>
          </a:solidFill>
        </p:spPr>
      </p:pic>
      <p:sp>
        <p:nvSpPr>
          <p:cNvPr id="4" name="Rectangle 3"/>
          <p:cNvSpPr/>
          <p:nvPr/>
        </p:nvSpPr>
        <p:spPr>
          <a:xfrm>
            <a:off x="2194560" y="2743200"/>
            <a:ext cx="1254034"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140926" y="2743200"/>
            <a:ext cx="862148"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2416629" y="3500847"/>
            <a:ext cx="1332411"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3968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81" y="0"/>
            <a:ext cx="10232438" cy="6335486"/>
          </a:xfrm>
          <a:prstGeom prst="rect">
            <a:avLst/>
          </a:prstGeom>
        </p:spPr>
      </p:pic>
      <p:sp>
        <p:nvSpPr>
          <p:cNvPr id="3" name="Rectangle 2"/>
          <p:cNvSpPr/>
          <p:nvPr/>
        </p:nvSpPr>
        <p:spPr>
          <a:xfrm>
            <a:off x="1410789" y="3331029"/>
            <a:ext cx="273013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8349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31520" y="446204"/>
            <a:ext cx="10881360" cy="646331"/>
          </a:xfrm>
          <a:prstGeom prst="rect">
            <a:avLst/>
          </a:prstGeom>
        </p:spPr>
        <p:txBody>
          <a:bodyPr wrap="square">
            <a:spAutoFit/>
          </a:bodyPr>
          <a:lstStyle/>
          <a:p>
            <a:r>
              <a:rPr lang="el-GR" dirty="0"/>
              <a:t>Θα λάβετε ένα μήνυμα κειμένου από την Google με έναν κωδικό επαλήθευσης. Καταχωρίστε τον κωδικό για να ολοκληρώσετε την επαλήθευση λογαριασμού.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69" y="1453093"/>
            <a:ext cx="6812266" cy="4595010"/>
          </a:xfrm>
          <a:prstGeom prst="rect">
            <a:avLst/>
          </a:prstGeom>
        </p:spPr>
      </p:pic>
      <p:sp>
        <p:nvSpPr>
          <p:cNvPr id="4" name="Rectangle 3"/>
          <p:cNvSpPr/>
          <p:nvPr/>
        </p:nvSpPr>
        <p:spPr>
          <a:xfrm>
            <a:off x="1515291" y="3448594"/>
            <a:ext cx="1724298"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7509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1139</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TrebuchetMS</vt:lpstr>
      <vt:lpstr>Office Theme</vt:lpstr>
      <vt:lpstr>Μάθημα 1ο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1ο</dc:title>
  <dc:creator>user</dc:creator>
  <cp:lastModifiedBy>STEFANOS GKOUTZIOS</cp:lastModifiedBy>
  <cp:revision>50</cp:revision>
  <dcterms:created xsi:type="dcterms:W3CDTF">2020-10-17T04:36:28Z</dcterms:created>
  <dcterms:modified xsi:type="dcterms:W3CDTF">2024-10-04T08:07:02Z</dcterms:modified>
</cp:coreProperties>
</file>