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sldIdLst>
    <p:sldId id="256" r:id="rId2"/>
    <p:sldId id="365" r:id="rId3"/>
    <p:sldId id="318" r:id="rId4"/>
    <p:sldId id="319" r:id="rId5"/>
    <p:sldId id="320" r:id="rId6"/>
    <p:sldId id="321" r:id="rId7"/>
    <p:sldId id="350" r:id="rId8"/>
    <p:sldId id="351" r:id="rId9"/>
    <p:sldId id="352" r:id="rId10"/>
    <p:sldId id="354" r:id="rId11"/>
    <p:sldId id="353" r:id="rId12"/>
    <p:sldId id="355" r:id="rId13"/>
    <p:sldId id="363" r:id="rId14"/>
    <p:sldId id="364" r:id="rId15"/>
    <p:sldId id="357" r:id="rId16"/>
    <p:sldId id="356" r:id="rId17"/>
    <p:sldId id="358" r:id="rId18"/>
    <p:sldId id="359" r:id="rId19"/>
    <p:sldId id="322" r:id="rId20"/>
    <p:sldId id="323" r:id="rId21"/>
    <p:sldId id="324" r:id="rId22"/>
    <p:sldId id="325" r:id="rId23"/>
    <p:sldId id="326" r:id="rId24"/>
    <p:sldId id="327" r:id="rId25"/>
    <p:sldId id="328" r:id="rId26"/>
    <p:sldId id="360" r:id="rId27"/>
    <p:sldId id="361" r:id="rId28"/>
    <p:sldId id="362" r:id="rId29"/>
    <p:sldId id="329" r:id="rId30"/>
    <p:sldId id="330" r:id="rId31"/>
    <p:sldId id="331" r:id="rId32"/>
    <p:sldId id="332" r:id="rId33"/>
    <p:sldId id="333" r:id="rId34"/>
    <p:sldId id="334" r:id="rId35"/>
    <p:sldId id="335" r:id="rId36"/>
    <p:sldId id="338" r:id="rId37"/>
    <p:sldId id="340" r:id="rId38"/>
    <p:sldId id="341" r:id="rId39"/>
    <p:sldId id="342" r:id="rId40"/>
    <p:sldId id="343" r:id="rId41"/>
    <p:sldId id="314" r:id="rId42"/>
    <p:sldId id="316" r:id="rId43"/>
    <p:sldId id="279" r:id="rId44"/>
    <p:sldId id="280" r:id="rId45"/>
    <p:sldId id="281" r:id="rId46"/>
    <p:sldId id="282" r:id="rId47"/>
    <p:sldId id="283" r:id="rId48"/>
    <p:sldId id="344" r:id="rId49"/>
    <p:sldId id="345" r:id="rId50"/>
    <p:sldId id="346" r:id="rId51"/>
    <p:sldId id="347" r:id="rId52"/>
    <p:sldId id="348" r:id="rId53"/>
    <p:sldId id="349"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07420-7D7C-429D-8CBC-4CFF9D4AD990}" type="datetimeFigureOut">
              <a:rPr lang="el-GR" smtClean="0"/>
              <a:pPr/>
              <a:t>24/10/2022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5230-D922-4C24-8DE7-9B15B0749B2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7435230-D922-4C24-8DE7-9B15B0749B27}" type="slidenum">
              <a:rPr lang="el-GR" smtClean="0"/>
              <a:pPr/>
              <a:t>49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4A17AC4-187E-481D-B2EE-D98D20E9B0CC}" type="datetimeFigureOut">
              <a:rPr lang="el-GR" smtClean="0"/>
              <a:pPr/>
              <a:t>24/10/2022</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54224E2-6670-4873-A56A-CF80C4F06BC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54224E2-6670-4873-A56A-CF80C4F06BC9}"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4224E2-6670-4873-A56A-CF80C4F06BC9}"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17AC4-187E-481D-B2EE-D98D20E9B0CC}" type="datetimeFigureOut">
              <a:rPr lang="el-GR" smtClean="0"/>
              <a:pPr/>
              <a:t>24/10/2022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C4A17AC4-187E-481D-B2EE-D98D20E9B0CC}" type="datetimeFigureOut">
              <a:rPr lang="el-GR" smtClean="0"/>
              <a:pPr/>
              <a:t>24/10/2022</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F54224E2-6670-4873-A56A-CF80C4F06BC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C4A17AC4-187E-481D-B2EE-D98D20E9B0CC}" type="datetimeFigureOut">
              <a:rPr lang="el-GR" smtClean="0"/>
              <a:pPr/>
              <a:t>24/10/2022</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F54224E2-6670-4873-A56A-CF80C4F06BC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4A17AC4-187E-481D-B2EE-D98D20E9B0CC}" type="datetimeFigureOut">
              <a:rPr lang="el-GR" smtClean="0"/>
              <a:pPr/>
              <a:t>24/10/2022</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54224E2-6670-4873-A56A-CF80C4F06BC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www.fredericadelaguna.com/photogallery/boaz.jpg&amp;imgrefurl=http://www.fredericadelaguna.com/biographies/memory1.html&amp;h=600&amp;w=476&amp;sz=147&amp;hl=en&amp;start=7&amp;um=1&amp;usg=__yrVVYi09TMhDzY84CckDOPniYds=&amp;tbnid=k3ItEt4I-ryb1M:&amp;tbnh=135&amp;tbnw=107&amp;prev=/images?q=Franz+Boas&amp;um=1&amp;hl=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upload.wikimedia.org/wikipedia/commons/thumb/6/62/FranzBoas.jpg/180px-FranzBoas.jpg&amp;imgrefurl=http://kulkul.xahoihoctap.net/simple-english.html?view=mediawiki&amp;article=Anthropologist&amp;h=235&amp;w=180&amp;sz=7&amp;hl=en&amp;start=20&amp;um=1&amp;usg=__OirMXwPytyXlu4BbBom2-0Kh7_8=&amp;tbnid=Pg2p6tjKOL92kM:&amp;tbnh=109&amp;tbnw=83&amp;prev=/images?q=Bronislav+Malinowski&amp;um=1&amp;hl=en&amp;s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2800" dirty="0" smtClean="0"/>
              <a:t>ΠΟΛΙΤΙΣΜΙΚΗ ΕΚΠΑΙΔΕΥΣΗ ΚΑΙ ΔΙΑΧΕΙΡΙΣΗ ΤΗΣ ΕΤΕΡΟΤΗΤΑΣ</a:t>
            </a:r>
            <a:r>
              <a:rPr lang="el-GR" sz="4000" dirty="0" smtClean="0"/>
              <a:t/>
            </a:r>
            <a:br>
              <a:rPr lang="el-GR" sz="4000" dirty="0" smtClean="0"/>
            </a:br>
            <a:r>
              <a:rPr lang="el-GR" sz="4000" dirty="0" smtClean="0">
                <a:solidFill>
                  <a:srgbClr val="FF0000"/>
                </a:solidFill>
              </a:rPr>
              <a:t>μέρος 1</a:t>
            </a:r>
            <a:endParaRPr lang="el-GR" sz="4000" dirty="0">
              <a:solidFill>
                <a:srgbClr val="FF0000"/>
              </a:solidFill>
            </a:endParaRPr>
          </a:p>
        </p:txBody>
      </p:sp>
      <p:sp>
        <p:nvSpPr>
          <p:cNvPr id="3" name="Υπότιτλος 2"/>
          <p:cNvSpPr>
            <a:spLocks noGrp="1"/>
          </p:cNvSpPr>
          <p:nvPr>
            <p:ph type="subTitle" idx="1"/>
          </p:nvPr>
        </p:nvSpPr>
        <p:spPr/>
        <p:txBody>
          <a:bodyPr>
            <a:normAutofit fontScale="92500" lnSpcReduction="10000"/>
          </a:bodyPr>
          <a:lstStyle/>
          <a:p>
            <a:endParaRPr lang="en-US" dirty="0" smtClean="0"/>
          </a:p>
          <a:p>
            <a:r>
              <a:rPr lang="el-GR" dirty="0"/>
              <a:t>Δόμνα Μιχαήλ</a:t>
            </a:r>
          </a:p>
          <a:p>
            <a:r>
              <a:rPr lang="el-GR" dirty="0" smtClean="0"/>
              <a:t>Καθηγήτρια </a:t>
            </a:r>
            <a:endParaRPr lang="el-GR" dirty="0"/>
          </a:p>
          <a:p>
            <a:r>
              <a:rPr lang="el-GR" dirty="0"/>
              <a:t>Κοινωνικής Ανθρωπολογίας</a:t>
            </a:r>
          </a:p>
          <a:p>
            <a:endParaRPr lang="el-GR" dirty="0"/>
          </a:p>
        </p:txBody>
      </p:sp>
    </p:spTree>
    <p:extLst>
      <p:ext uri="{BB962C8B-B14F-4D97-AF65-F5344CB8AC3E}">
        <p14:creationId xmlns="" xmlns:p14="http://schemas.microsoft.com/office/powerpoint/2010/main" val="3401778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785794"/>
            <a:ext cx="6965245" cy="1202485"/>
          </a:xfrm>
        </p:spPr>
        <p:txBody>
          <a:bodyPr>
            <a:normAutofit/>
          </a:bodyPr>
          <a:lstStyle/>
          <a:p>
            <a:r>
              <a:rPr lang="en-US" sz="3200" i="1" dirty="0" smtClean="0"/>
              <a:t>Sir </a:t>
            </a:r>
            <a:r>
              <a:rPr lang="el-GR" sz="3200" i="1" dirty="0" err="1" smtClean="0"/>
              <a:t>James</a:t>
            </a:r>
            <a:r>
              <a:rPr lang="el-GR" sz="3200" i="1" dirty="0" smtClean="0"/>
              <a:t> </a:t>
            </a:r>
            <a:r>
              <a:rPr lang="el-GR" sz="3200" i="1" dirty="0" err="1" smtClean="0"/>
              <a:t>George</a:t>
            </a:r>
            <a:r>
              <a:rPr lang="el-GR" sz="3200" i="1" dirty="0" smtClean="0"/>
              <a:t> </a:t>
            </a:r>
            <a:r>
              <a:rPr lang="el-GR" sz="3200" i="1" dirty="0" err="1" smtClean="0"/>
              <a:t>Frazer</a:t>
            </a:r>
            <a:r>
              <a:rPr lang="en-US" sz="3200" i="1" dirty="0" smtClean="0"/>
              <a:t> (1854-1941)</a:t>
            </a:r>
            <a:r>
              <a:rPr lang="el-GR" sz="3200" i="1" dirty="0" smtClean="0"/>
              <a:t/>
            </a:r>
            <a:br>
              <a:rPr lang="el-GR" sz="3200" i="1" dirty="0" smtClean="0"/>
            </a:br>
            <a:r>
              <a:rPr lang="el-GR" sz="3200" i="1" dirty="0" smtClean="0"/>
              <a:t>εκπρόσωπος του εξελικτισμού</a:t>
            </a:r>
            <a:endParaRPr lang="el-GR" sz="3200" dirty="0"/>
          </a:p>
        </p:txBody>
      </p:sp>
      <p:pic>
        <p:nvPicPr>
          <p:cNvPr id="4" name="3 - Θέση περιεχομένου" descr="JamesGeorgeFrazer.jpg"/>
          <p:cNvPicPr>
            <a:picLocks noGrp="1" noChangeAspect="1"/>
          </p:cNvPicPr>
          <p:nvPr>
            <p:ph idx="1"/>
          </p:nvPr>
        </p:nvPicPr>
        <p:blipFill>
          <a:blip r:embed="rId2" cstate="print"/>
          <a:stretch>
            <a:fillRect/>
          </a:stretch>
        </p:blipFill>
        <p:spPr>
          <a:xfrm>
            <a:off x="3120231" y="2119313"/>
            <a:ext cx="2882900" cy="36036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i="1" dirty="0" smtClean="0"/>
              <a:t>Sir </a:t>
            </a:r>
            <a:r>
              <a:rPr lang="el-GR" sz="3200" i="1" dirty="0" err="1" smtClean="0"/>
              <a:t>James</a:t>
            </a:r>
            <a:r>
              <a:rPr lang="el-GR" sz="3200" i="1" dirty="0" smtClean="0"/>
              <a:t> </a:t>
            </a:r>
            <a:r>
              <a:rPr lang="el-GR" sz="3200" i="1" dirty="0" err="1" smtClean="0"/>
              <a:t>George</a:t>
            </a:r>
            <a:r>
              <a:rPr lang="el-GR" sz="3200" i="1" dirty="0" smtClean="0"/>
              <a:t> </a:t>
            </a:r>
            <a:r>
              <a:rPr lang="el-GR" sz="3200" i="1" dirty="0" err="1" smtClean="0"/>
              <a:t>Frazer</a:t>
            </a:r>
            <a:r>
              <a:rPr lang="en-US" sz="3200" i="1" dirty="0" smtClean="0"/>
              <a:t> (1854-1941)</a:t>
            </a:r>
            <a:r>
              <a:rPr lang="el-GR" sz="3200" i="1" dirty="0" smtClean="0"/>
              <a:t/>
            </a:r>
            <a:br>
              <a:rPr lang="el-GR" sz="3200" i="1" dirty="0" smtClean="0"/>
            </a:br>
            <a:r>
              <a:rPr lang="el-GR" sz="3200" i="1" dirty="0" smtClean="0"/>
              <a:t>εκπρόσωπος του εξελικτισμού</a:t>
            </a:r>
            <a:endParaRPr lang="el-GR" sz="3200" dirty="0"/>
          </a:p>
        </p:txBody>
      </p:sp>
      <p:sp>
        <p:nvSpPr>
          <p:cNvPr id="3" name="2 - Θέση περιεχομένου"/>
          <p:cNvSpPr>
            <a:spLocks noGrp="1"/>
          </p:cNvSpPr>
          <p:nvPr>
            <p:ph idx="1"/>
          </p:nvPr>
        </p:nvSpPr>
        <p:spPr/>
        <p:txBody>
          <a:bodyPr>
            <a:normAutofit lnSpcReduction="10000"/>
          </a:bodyPr>
          <a:lstStyle/>
          <a:p>
            <a:r>
              <a:rPr lang="el-GR" dirty="0" smtClean="0"/>
              <a:t>O </a:t>
            </a:r>
            <a:r>
              <a:rPr lang="el-GR" b="1" dirty="0" smtClean="0"/>
              <a:t>σερ Τζέιμς Τζωρτζ Φρέιζερ</a:t>
            </a:r>
            <a:r>
              <a:rPr lang="el-GR" dirty="0" smtClean="0"/>
              <a:t> (</a:t>
            </a:r>
            <a:r>
              <a:rPr lang="el-GR" i="1" dirty="0" err="1" smtClean="0"/>
              <a:t>James</a:t>
            </a:r>
            <a:r>
              <a:rPr lang="el-GR" i="1" dirty="0" smtClean="0"/>
              <a:t> </a:t>
            </a:r>
            <a:r>
              <a:rPr lang="el-GR" i="1" dirty="0" err="1" smtClean="0"/>
              <a:t>George</a:t>
            </a:r>
            <a:r>
              <a:rPr lang="el-GR" i="1" dirty="0" smtClean="0"/>
              <a:t> </a:t>
            </a:r>
            <a:r>
              <a:rPr lang="el-GR" i="1" dirty="0" err="1" smtClean="0"/>
              <a:t>Frazer</a:t>
            </a:r>
            <a:r>
              <a:rPr lang="el-GR" dirty="0" smtClean="0"/>
              <a:t>,  Μέλος της Βασιλικής Εταιρείας, Μέλος της Βασιλικής Εταιρείας του Εδιμβούργου, Μέλος της Βασιλικής Ακαδημίας, Μέλος του Τάγματος της Αξίας ήταν Σκωτσέζος Ανθρωπολόγος και συγγραφέας πολλών έργων, που έγινε γνωστός κυρίως για το </a:t>
            </a:r>
            <a:r>
              <a:rPr lang="el-GR" dirty="0" err="1" smtClean="0"/>
              <a:t>δωδεκάτομο</a:t>
            </a:r>
            <a:r>
              <a:rPr lang="el-GR" dirty="0" smtClean="0"/>
              <a:t> έργο του </a:t>
            </a:r>
            <a:r>
              <a:rPr lang="el-GR" b="1" dirty="0" err="1" smtClean="0"/>
              <a:t>The</a:t>
            </a:r>
            <a:r>
              <a:rPr lang="el-GR" b="1" dirty="0" smtClean="0"/>
              <a:t> </a:t>
            </a:r>
            <a:r>
              <a:rPr lang="el-GR" b="1" dirty="0" err="1" smtClean="0"/>
              <a:t>Golden</a:t>
            </a:r>
            <a:r>
              <a:rPr lang="el-GR" b="1" dirty="0" smtClean="0"/>
              <a:t> </a:t>
            </a:r>
            <a:r>
              <a:rPr lang="el-GR" b="1" dirty="0" err="1" smtClean="0"/>
              <a:t>Bough</a:t>
            </a:r>
            <a:r>
              <a:rPr lang="el-GR" dirty="0" smtClean="0"/>
              <a:t> (Ο χρυσός κλώνος, 1890-1915)</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Η </a:t>
            </a:r>
            <a:r>
              <a:rPr lang="el-GR" sz="3200" b="1" dirty="0" smtClean="0"/>
              <a:t>θεωρία της εξέλιξης</a:t>
            </a:r>
            <a:r>
              <a:rPr lang="el-GR" sz="3200" dirty="0" smtClean="0"/>
              <a:t>, ο </a:t>
            </a:r>
            <a:r>
              <a:rPr lang="el-GR" sz="3200" b="1" dirty="0" smtClean="0"/>
              <a:t>αποικιακός επεκτατισμός</a:t>
            </a:r>
            <a:r>
              <a:rPr lang="el-GR" sz="3200" dirty="0" smtClean="0"/>
              <a:t> και η </a:t>
            </a:r>
            <a:r>
              <a:rPr lang="el-GR" sz="3200" dirty="0" smtClean="0">
                <a:solidFill>
                  <a:srgbClr val="FF0000"/>
                </a:solidFill>
              </a:rPr>
              <a:t>εικόνα του άλλου</a:t>
            </a:r>
            <a:endParaRPr lang="el-GR" sz="3200" dirty="0">
              <a:solidFill>
                <a:srgbClr val="FF0000"/>
              </a:solidFill>
            </a:endParaRPr>
          </a:p>
        </p:txBody>
      </p:sp>
      <p:sp>
        <p:nvSpPr>
          <p:cNvPr id="3" name="2 - Θέση περιεχομένου"/>
          <p:cNvSpPr>
            <a:spLocks noGrp="1"/>
          </p:cNvSpPr>
          <p:nvPr>
            <p:ph idx="1"/>
          </p:nvPr>
        </p:nvSpPr>
        <p:spPr/>
        <p:txBody>
          <a:bodyPr/>
          <a:lstStyle/>
          <a:p>
            <a:r>
              <a:rPr lang="el-GR" dirty="0" smtClean="0"/>
              <a:t>Νομιμοποίηση της αποικιοκρατίας</a:t>
            </a:r>
          </a:p>
          <a:p>
            <a:endParaRPr lang="el-GR" dirty="0" smtClean="0"/>
          </a:p>
          <a:p>
            <a:r>
              <a:rPr lang="el-GR" dirty="0" smtClean="0"/>
              <a:t>Πολιτισμική σταυροφορία</a:t>
            </a:r>
          </a:p>
          <a:p>
            <a:endParaRPr lang="el-GR" dirty="0" smtClean="0"/>
          </a:p>
          <a:p>
            <a:r>
              <a:rPr lang="el-GR" dirty="0" smtClean="0"/>
              <a:t>Θεοκρατικοί ιεραπόστολοι &amp; ορθολογιστές τεχνοκράτες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Boas</a:t>
            </a:r>
            <a:endParaRPr lang="el-GR" smtClean="0"/>
          </a:p>
        </p:txBody>
      </p:sp>
      <p:sp>
        <p:nvSpPr>
          <p:cNvPr id="35843" name="Rectangle 3"/>
          <p:cNvSpPr>
            <a:spLocks noGrp="1" noChangeArrowheads="1"/>
          </p:cNvSpPr>
          <p:nvPr>
            <p:ph type="body" idx="1"/>
          </p:nvPr>
        </p:nvSpPr>
        <p:spPr/>
        <p:txBody>
          <a:bodyPr/>
          <a:lstStyle/>
          <a:p>
            <a:pPr eaLnBrk="1" hangingPunct="1">
              <a:defRPr/>
            </a:pPr>
            <a:r>
              <a:rPr lang="el-GR" sz="1200" i="1" smtClean="0"/>
              <a:t>Franz Boas dressed as 'Eskimo' ice fisher</a:t>
            </a:r>
            <a:r>
              <a:rPr lang="el-GR" sz="1200" smtClean="0"/>
              <a:t> </a:t>
            </a:r>
            <a:r>
              <a:rPr lang="en-US" sz="1200" smtClean="0"/>
              <a:t> and </a:t>
            </a:r>
            <a:r>
              <a:rPr lang="el-GR" sz="1200" i="1" smtClean="0"/>
              <a:t>Franz Boas and Thomas Hunt Morgan, ca.1920s</a:t>
            </a:r>
            <a:r>
              <a:rPr lang="el-GR" smtClean="0"/>
              <a:t> </a:t>
            </a:r>
          </a:p>
        </p:txBody>
      </p:sp>
      <p:pic>
        <p:nvPicPr>
          <p:cNvPr id="28676" name="Picture 4" descr="Franz Boas dressed as 'Eskimo' ice fisher"/>
          <p:cNvPicPr>
            <a:picLocks noChangeAspect="1" noChangeArrowheads="1"/>
          </p:cNvPicPr>
          <p:nvPr/>
        </p:nvPicPr>
        <p:blipFill>
          <a:blip r:embed="rId2" cstate="print"/>
          <a:srcRect/>
          <a:stretch>
            <a:fillRect/>
          </a:stretch>
        </p:blipFill>
        <p:spPr bwMode="auto">
          <a:xfrm>
            <a:off x="1042988" y="2420938"/>
            <a:ext cx="2619375" cy="3600450"/>
          </a:xfrm>
          <a:prstGeom prst="rect">
            <a:avLst/>
          </a:prstGeom>
          <a:noFill/>
          <a:ln w="9525">
            <a:noFill/>
            <a:miter lim="800000"/>
            <a:headEnd/>
            <a:tailEnd/>
          </a:ln>
        </p:spPr>
      </p:pic>
      <p:pic>
        <p:nvPicPr>
          <p:cNvPr id="28677" name="Picture 5" descr="Franz Boas and Thomas Hunt Morgan, ca.1920s"/>
          <p:cNvPicPr>
            <a:picLocks noChangeAspect="1" noChangeArrowheads="1"/>
          </p:cNvPicPr>
          <p:nvPr/>
        </p:nvPicPr>
        <p:blipFill>
          <a:blip r:embed="rId3" cstate="print"/>
          <a:srcRect/>
          <a:stretch>
            <a:fillRect/>
          </a:stretch>
        </p:blipFill>
        <p:spPr bwMode="auto">
          <a:xfrm>
            <a:off x="3995738" y="2349500"/>
            <a:ext cx="2590800"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defRPr/>
            </a:pPr>
            <a:r>
              <a:rPr lang="el-GR" sz="3200" smtClean="0"/>
              <a:t>Αμερική – </a:t>
            </a:r>
            <a:r>
              <a:rPr lang="en-US" sz="3200" smtClean="0"/>
              <a:t>Franz Boas</a:t>
            </a:r>
            <a:br>
              <a:rPr lang="en-US" sz="3200" smtClean="0"/>
            </a:br>
            <a:r>
              <a:rPr lang="el-GR" sz="3200" smtClean="0"/>
              <a:t/>
            </a:r>
            <a:br>
              <a:rPr lang="el-GR" sz="3200" smtClean="0"/>
            </a:br>
            <a:endParaRPr lang="el-GR" sz="3200" smtClean="0"/>
          </a:p>
        </p:txBody>
      </p:sp>
      <p:pic>
        <p:nvPicPr>
          <p:cNvPr id="29699" name="Picture 3" descr="boaz">
            <a:hlinkClick r:id="rId2"/>
          </p:cNvPr>
          <p:cNvPicPr>
            <a:picLocks noGrp="1" noChangeAspect="1" noChangeArrowheads="1"/>
          </p:cNvPicPr>
          <p:nvPr>
            <p:ph type="body" idx="1"/>
          </p:nvPr>
        </p:nvPicPr>
        <p:blipFill>
          <a:blip r:embed="rId3" cstate="print"/>
          <a:srcRect/>
          <a:stretch>
            <a:fillRect/>
          </a:stretch>
        </p:blipFill>
        <p:spPr>
          <a:xfrm>
            <a:off x="2916238" y="1412875"/>
            <a:ext cx="3538537" cy="446405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Πολιτισμικός σχετικισμός</a:t>
            </a:r>
            <a:br>
              <a:rPr lang="el-GR" dirty="0" smtClean="0">
                <a:solidFill>
                  <a:srgbClr val="FF0000"/>
                </a:solidFill>
              </a:rPr>
            </a:br>
            <a:r>
              <a:rPr lang="en-US" dirty="0" smtClean="0">
                <a:solidFill>
                  <a:srgbClr val="FF0000"/>
                </a:solidFill>
              </a:rPr>
              <a:t>F Boas (1858-1942)</a:t>
            </a:r>
            <a:endParaRPr lang="el-GR" dirty="0"/>
          </a:p>
        </p:txBody>
      </p:sp>
      <p:pic>
        <p:nvPicPr>
          <p:cNvPr id="4" name="3 - Θέση περιεχομένου" descr="FranzBoas.jpg"/>
          <p:cNvPicPr>
            <a:picLocks noGrp="1" noChangeAspect="1"/>
          </p:cNvPicPr>
          <p:nvPr>
            <p:ph idx="1"/>
          </p:nvPr>
        </p:nvPicPr>
        <p:blipFill>
          <a:blip r:embed="rId2" cstate="print"/>
          <a:stretch>
            <a:fillRect/>
          </a:stretch>
        </p:blipFill>
        <p:spPr>
          <a:xfrm>
            <a:off x="3124134" y="2119313"/>
            <a:ext cx="2875094" cy="36036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Πολιτισμικός σχετικισμός</a:t>
            </a:r>
            <a:br>
              <a:rPr lang="el-GR" dirty="0" smtClean="0">
                <a:solidFill>
                  <a:srgbClr val="FF0000"/>
                </a:solidFill>
              </a:rPr>
            </a:br>
            <a:r>
              <a:rPr lang="en-US" dirty="0" smtClean="0">
                <a:solidFill>
                  <a:srgbClr val="FF0000"/>
                </a:solidFill>
              </a:rPr>
              <a:t>F</a:t>
            </a:r>
            <a:r>
              <a:rPr lang="el-GR" dirty="0" smtClean="0">
                <a:solidFill>
                  <a:srgbClr val="FF0000"/>
                </a:solidFill>
              </a:rPr>
              <a:t>.</a:t>
            </a:r>
            <a:r>
              <a:rPr lang="en-US" dirty="0" smtClean="0">
                <a:solidFill>
                  <a:srgbClr val="FF0000"/>
                </a:solidFill>
              </a:rPr>
              <a:t> Boas (1858-1942)</a:t>
            </a:r>
            <a:endParaRPr lang="el-GR" dirty="0">
              <a:solidFill>
                <a:srgbClr val="FF0000"/>
              </a:solidFill>
            </a:endParaRPr>
          </a:p>
        </p:txBody>
      </p:sp>
      <p:sp>
        <p:nvSpPr>
          <p:cNvPr id="3" name="2 - Θέση περιεχομένου"/>
          <p:cNvSpPr>
            <a:spLocks noGrp="1"/>
          </p:cNvSpPr>
          <p:nvPr>
            <p:ph idx="1"/>
          </p:nvPr>
        </p:nvSpPr>
        <p:spPr/>
        <p:txBody>
          <a:bodyPr/>
          <a:lstStyle/>
          <a:p>
            <a:pPr>
              <a:buNone/>
            </a:pPr>
            <a:r>
              <a:rPr lang="el-GR" dirty="0" smtClean="0"/>
              <a:t>Ο </a:t>
            </a:r>
            <a:r>
              <a:rPr lang="el-GR" b="1" dirty="0" smtClean="0"/>
              <a:t>Φραντς Ούρι </a:t>
            </a:r>
            <a:r>
              <a:rPr lang="el-GR" b="1" dirty="0" err="1" smtClean="0"/>
              <a:t>Μποάζ</a:t>
            </a:r>
            <a:r>
              <a:rPr lang="el-GR" dirty="0" smtClean="0"/>
              <a:t> (</a:t>
            </a:r>
            <a:r>
              <a:rPr lang="el-GR" i="1" dirty="0" err="1" smtClean="0"/>
              <a:t>Franz</a:t>
            </a:r>
            <a:r>
              <a:rPr lang="el-GR" i="1" dirty="0" smtClean="0"/>
              <a:t> </a:t>
            </a:r>
            <a:r>
              <a:rPr lang="el-GR" i="1" dirty="0" err="1" smtClean="0"/>
              <a:t>Uri</a:t>
            </a:r>
            <a:r>
              <a:rPr lang="el-GR" i="1" dirty="0" smtClean="0"/>
              <a:t> </a:t>
            </a:r>
            <a:r>
              <a:rPr lang="el-GR" i="1" dirty="0" err="1" smtClean="0"/>
              <a:t>Boas</a:t>
            </a:r>
            <a:r>
              <a:rPr lang="el-GR" dirty="0" smtClean="0"/>
              <a:t>,  ήταν </a:t>
            </a:r>
            <a:r>
              <a:rPr lang="el-GR" dirty="0" err="1" smtClean="0"/>
              <a:t>Γερμανοαμερικανός</a:t>
            </a:r>
            <a:r>
              <a:rPr lang="el-GR" dirty="0" smtClean="0"/>
              <a:t> </a:t>
            </a:r>
          </a:p>
          <a:p>
            <a:pPr>
              <a:buNone/>
            </a:pPr>
            <a:r>
              <a:rPr lang="el-GR" dirty="0" smtClean="0"/>
              <a:t> ανθρωπολόγος και πρωτοπόρος της σύγχρονης ανθρωπολογίας αποκαλούμενος και «πατέρας της αμερικανικής ανθρωπολογίας»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0000"/>
                </a:solidFill>
              </a:rPr>
              <a:t>F</a:t>
            </a:r>
            <a:r>
              <a:rPr lang="el-GR" dirty="0" smtClean="0">
                <a:solidFill>
                  <a:srgbClr val="FF0000"/>
                </a:solidFill>
              </a:rPr>
              <a:t>.</a:t>
            </a:r>
            <a:r>
              <a:rPr lang="en-US" dirty="0" smtClean="0">
                <a:solidFill>
                  <a:srgbClr val="FF0000"/>
                </a:solidFill>
              </a:rPr>
              <a:t> Boas</a:t>
            </a:r>
            <a:r>
              <a:rPr lang="el-GR" dirty="0" smtClean="0">
                <a:solidFill>
                  <a:srgbClr val="FF0000"/>
                </a:solidFill>
              </a:rPr>
              <a:t> και αμερικανική πολιτισμική </a:t>
            </a:r>
            <a:r>
              <a:rPr lang="el-GR" dirty="0" err="1" smtClean="0">
                <a:solidFill>
                  <a:srgbClr val="FF0000"/>
                </a:solidFill>
              </a:rPr>
              <a:t>ανθρωπολογια</a:t>
            </a:r>
            <a:endParaRPr lang="el-GR" dirty="0"/>
          </a:p>
        </p:txBody>
      </p:sp>
      <p:sp>
        <p:nvSpPr>
          <p:cNvPr id="3" name="2 - Θέση περιεχομένου"/>
          <p:cNvSpPr>
            <a:spLocks noGrp="1"/>
          </p:cNvSpPr>
          <p:nvPr>
            <p:ph idx="1"/>
          </p:nvPr>
        </p:nvSpPr>
        <p:spPr/>
        <p:txBody>
          <a:bodyPr/>
          <a:lstStyle/>
          <a:p>
            <a:r>
              <a:rPr lang="el-GR" dirty="0" smtClean="0"/>
              <a:t>Θέτει ως σκοπό του να </a:t>
            </a:r>
            <a:r>
              <a:rPr lang="el-GR" dirty="0" err="1" smtClean="0"/>
              <a:t>αποδομήσει</a:t>
            </a:r>
            <a:r>
              <a:rPr lang="el-GR" dirty="0" smtClean="0"/>
              <a:t> την έννοια της φυλής</a:t>
            </a:r>
          </a:p>
          <a:p>
            <a:r>
              <a:rPr lang="el-GR" dirty="0" smtClean="0"/>
              <a:t>Διατυπώνει ότι η «κουλτούρα» είναι επίκτητη κι όχι έμφυτη</a:t>
            </a:r>
          </a:p>
          <a:p>
            <a:r>
              <a:rPr lang="el-GR" dirty="0" smtClean="0"/>
              <a:t>Προσανατολίζει τη σκέψη του προς τη «διαφορετικότητα»</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0000"/>
                </a:solidFill>
              </a:rPr>
              <a:t>F</a:t>
            </a:r>
            <a:r>
              <a:rPr lang="el-GR" dirty="0" smtClean="0">
                <a:solidFill>
                  <a:srgbClr val="FF0000"/>
                </a:solidFill>
              </a:rPr>
              <a:t>.</a:t>
            </a:r>
            <a:r>
              <a:rPr lang="en-US" dirty="0" smtClean="0">
                <a:solidFill>
                  <a:srgbClr val="FF0000"/>
                </a:solidFill>
              </a:rPr>
              <a:t> Boas</a:t>
            </a:r>
            <a:r>
              <a:rPr lang="el-GR" dirty="0" smtClean="0">
                <a:solidFill>
                  <a:srgbClr val="FF0000"/>
                </a:solidFill>
              </a:rPr>
              <a:t> και «διαφορετικότητα»</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r>
              <a:rPr lang="el-GR" dirty="0" smtClean="0"/>
              <a:t>« Η θεμελιώδης διαφορά μεταξύ των ανθρώπων είναι πολιτισμικής και όχι φυλετικής τάξης»</a:t>
            </a:r>
          </a:p>
          <a:p>
            <a:pPr>
              <a:buNone/>
            </a:pPr>
            <a:endParaRPr lang="el-GR" dirty="0" smtClean="0"/>
          </a:p>
          <a:p>
            <a:r>
              <a:rPr lang="el-GR" b="1" dirty="0" smtClean="0"/>
              <a:t>Απορρίπτει τον εξελικτισμό</a:t>
            </a:r>
          </a:p>
          <a:p>
            <a:r>
              <a:rPr lang="el-GR" dirty="0" smtClean="0"/>
              <a:t>Ορίζει την έννοια του </a:t>
            </a:r>
            <a:r>
              <a:rPr lang="el-GR" b="1" dirty="0" smtClean="0"/>
              <a:t>πολιτισμικού σχετικισμού</a:t>
            </a:r>
            <a:endParaRPr lang="el-G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Πολιτισμικός σχετικισμός </a:t>
            </a:r>
            <a:r>
              <a:rPr lang="en-US" dirty="0" err="1" smtClean="0"/>
              <a:t>vs</a:t>
            </a:r>
            <a:r>
              <a:rPr lang="en-US" dirty="0" smtClean="0"/>
              <a:t> </a:t>
            </a:r>
            <a:br>
              <a:rPr lang="en-US" dirty="0" smtClean="0"/>
            </a:br>
            <a:r>
              <a:rPr lang="el-GR" dirty="0" smtClean="0"/>
              <a:t>εθνοκεντρισμός</a:t>
            </a:r>
            <a:endParaRPr lang="el-GR" dirty="0"/>
          </a:p>
        </p:txBody>
      </p:sp>
      <p:sp>
        <p:nvSpPr>
          <p:cNvPr id="3" name="2 - Θέση περιεχομένου"/>
          <p:cNvSpPr>
            <a:spLocks noGrp="1"/>
          </p:cNvSpPr>
          <p:nvPr>
            <p:ph idx="1"/>
          </p:nvPr>
        </p:nvSpPr>
        <p:spPr/>
        <p:txBody>
          <a:bodyPr/>
          <a:lstStyle/>
          <a:p>
            <a:r>
              <a:rPr lang="el-GR" dirty="0" smtClean="0"/>
              <a:t>Η ιδέα της προόδου έχασε έδαφος στην προοπτική της σχετικιστικής αντίληψης που θεωρούσε ότι οι πρακτικές και τα πιστεύω κάθε κοινωνίας μπορούσαν να κριθούν μόνο με βάση τις αξίες αυτής της ίδιας της κοινωνίας.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Ετερότητα &amp; ανθρωπολογία</a:t>
            </a:r>
            <a:endParaRPr lang="el-GR" dirty="0"/>
          </a:p>
        </p:txBody>
      </p:sp>
      <p:sp>
        <p:nvSpPr>
          <p:cNvPr id="3" name="2 - Θέση περιεχομένου"/>
          <p:cNvSpPr>
            <a:spLocks noGrp="1"/>
          </p:cNvSpPr>
          <p:nvPr>
            <p:ph idx="1"/>
          </p:nvPr>
        </p:nvSpPr>
        <p:spPr/>
        <p:txBody>
          <a:bodyPr>
            <a:normAutofit/>
          </a:bodyPr>
          <a:lstStyle/>
          <a:p>
            <a:r>
              <a:rPr lang="el-GR" dirty="0" smtClean="0"/>
              <a:t>Οι προσεγγίσεις της πολιτισμικής πολυμορφίας στην ανθρωπολογία επικεντρώνονται στις μελέτες των αγώνων των ιθαγενών, στα σχολικά προγράμματα στη Βόρεια Αμερική, στον κοσμοπολιτισμό και στην ξενοφοβία στην Ευρώπη </a:t>
            </a:r>
            <a:r>
              <a:rPr lang="es-ES" dirty="0" smtClean="0"/>
              <a:t>(Eriksen, 2015).</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Από τον «</a:t>
            </a:r>
            <a:r>
              <a:rPr lang="el-GR" dirty="0" smtClean="0">
                <a:solidFill>
                  <a:srgbClr val="FF0000"/>
                </a:solidFill>
              </a:rPr>
              <a:t>Πολιτισμό</a:t>
            </a:r>
            <a:r>
              <a:rPr lang="el-GR" dirty="0" smtClean="0"/>
              <a:t>» στις «</a:t>
            </a:r>
            <a:r>
              <a:rPr lang="el-GR" dirty="0" smtClean="0">
                <a:solidFill>
                  <a:srgbClr val="FF0000"/>
                </a:solidFill>
              </a:rPr>
              <a:t>κουλτούρες</a:t>
            </a:r>
            <a:r>
              <a:rPr lang="el-GR" dirty="0" smtClean="0"/>
              <a:t>»</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r>
              <a:rPr lang="el-GR" dirty="0" smtClean="0"/>
              <a:t>	Έτσι, αρχής γενομένης από τους σχετικιστές ανθρωπολόγους, αρχίσαμε να μιλάμε για «κουλτούρες» σε πληθυντικό αριθμό αντί για μια παγκόσμια ευρύτερη «κουλτούρα»</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r>
              <a:rPr lang="el-GR" dirty="0" smtClean="0">
                <a:solidFill>
                  <a:srgbClr val="FF0000"/>
                </a:solidFill>
              </a:rPr>
              <a:t>κουλτούρα</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Κάθε κουλτούρα λοιπόν, θεωρήθηκε ότι αντιπροσωπεύει έναν παραδοσιακό τρόπο ζωής ενσωματωμένο σε ένα σύνολο εθιμικής συμπεριφοράς, θεσμών και δημιουργικής έκφρασης μεταδιδόμενο κοινωνικά.</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Γενετική προδιάθεση για δημιουργία κουλτούρας</a:t>
            </a:r>
            <a:endParaRPr lang="el-GR" dirty="0"/>
          </a:p>
        </p:txBody>
      </p:sp>
      <p:sp>
        <p:nvSpPr>
          <p:cNvPr id="3" name="2 - Θέση περιεχομένου"/>
          <p:cNvSpPr>
            <a:spLocks noGrp="1"/>
          </p:cNvSpPr>
          <p:nvPr>
            <p:ph idx="1"/>
          </p:nvPr>
        </p:nvSpPr>
        <p:spPr/>
        <p:txBody>
          <a:bodyPr/>
          <a:lstStyle/>
          <a:p>
            <a:endParaRPr lang="el-GR" dirty="0" smtClean="0"/>
          </a:p>
          <a:p>
            <a:r>
              <a:rPr lang="el-GR" dirty="0" smtClean="0"/>
              <a:t>Η ικανότητα του ανθρώπου να δημιουργεί κουλτούρα για κάποιους μελετητές ενέχει γενετική προδιάθεση κοινή σε όλους τους ανθρώπους. </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Πολιτισμική μεταβίβαση</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ικανότητα απόκτησης κουλτούρας ή πολιτισμού μπορεί λοιπόν να αποτελεί κάποια γενετική προϋπόθεση ταυτόσημη για ολόκληρη την ανθρωπότητα», ενώ ταυτόχρονα αυτή η ικανότητα δεν προδικάζει ποια ακριβώς κουλτούρα θα αποκτήσουν οι άνθρωποι». Πάντως, «όποιοι κι αν είναι οι νόμοι</a:t>
            </a:r>
            <a:r>
              <a:rPr lang="en-US" dirty="0" smtClean="0"/>
              <a:t> </a:t>
            </a:r>
            <a:r>
              <a:rPr lang="el-GR" dirty="0" smtClean="0"/>
              <a:t>της πολιτισμικής μετάδοσης, είναι σαφώς πολύ διαφορετικοί από τους νόμους της γενετικής μεταβίβασης» (</a:t>
            </a:r>
            <a:r>
              <a:rPr lang="el-GR" b="1" dirty="0" smtClean="0">
                <a:solidFill>
                  <a:srgbClr val="FF0000"/>
                </a:solidFill>
              </a:rPr>
              <a:t>Ε. </a:t>
            </a:r>
            <a:r>
              <a:rPr lang="en-US" b="1" dirty="0" err="1" smtClean="0">
                <a:solidFill>
                  <a:srgbClr val="FF0000"/>
                </a:solidFill>
              </a:rPr>
              <a:t>Gellner</a:t>
            </a:r>
            <a:r>
              <a:rPr lang="en-US" dirty="0" smtClean="0"/>
              <a:t>)</a:t>
            </a:r>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έννοια «κουλτούρα»</a:t>
            </a:r>
            <a:endParaRPr lang="el-GR" dirty="0"/>
          </a:p>
        </p:txBody>
      </p:sp>
      <p:sp>
        <p:nvSpPr>
          <p:cNvPr id="3" name="2 - Θέση περιεχομένου"/>
          <p:cNvSpPr>
            <a:spLocks noGrp="1"/>
          </p:cNvSpPr>
          <p:nvPr>
            <p:ph idx="1"/>
          </p:nvPr>
        </p:nvSpPr>
        <p:spPr/>
        <p:txBody>
          <a:bodyPr/>
          <a:lstStyle/>
          <a:p>
            <a:pPr>
              <a:defRPr/>
            </a:pPr>
            <a:r>
              <a:rPr lang="el-GR" dirty="0" smtClean="0"/>
              <a:t>Η έννοια αυτή καθ’ εαυτή είναι ασαφής.</a:t>
            </a:r>
          </a:p>
          <a:p>
            <a:pPr>
              <a:defRPr/>
            </a:pPr>
            <a:r>
              <a:rPr lang="el-GR" dirty="0" smtClean="0"/>
              <a:t>Με άλλα λόγια, η «κουλτούρα» δεν είναι κάτι απτό και δεδομένο, οι συνέπειες όμως της μεταβίβασής της στην κοινωνική ζωή είναι η δημιουργία μιας ανεξάντλητης ποικιλομορφίας και μιας δυναμικής που οδηγεί σε μετασχηματισμούς και αλλαγές.</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Κουλτούρα και ανθρώπινες κοινωνίες</a:t>
            </a:r>
            <a:endParaRPr lang="el-GR" dirty="0"/>
          </a:p>
        </p:txBody>
      </p:sp>
      <p:sp>
        <p:nvSpPr>
          <p:cNvPr id="3" name="2 - Θέση περιεχομένου"/>
          <p:cNvSpPr>
            <a:spLocks noGrp="1"/>
          </p:cNvSpPr>
          <p:nvPr>
            <p:ph idx="1"/>
          </p:nvPr>
        </p:nvSpPr>
        <p:spPr/>
        <p:txBody>
          <a:bodyPr/>
          <a:lstStyle/>
          <a:p>
            <a:r>
              <a:rPr lang="el-GR" dirty="0" smtClean="0"/>
              <a:t>Στην προσπάθειά μας ν’ αντιληφθούμε τον όρο και το νόημα του όρου «κουλτούρα» συναντάμε ανθρώπινες κοινωνίες σε ένα ταξίδι στο χώρο και το χρόνο μέσα σε περιβάλλοντα γεμάτα νόημα γι’ αυτούς οι οποίοι χρησιμοποιούν λέξεις και αντικείμενα για να επικοινωνήσουν μεταξύ τους, να δημιουργήσουν και να μεταδώσουν συμβολικές αναπαραστάσεις.</a:t>
            </a:r>
            <a:endParaRPr lang="el-GR" smtClean="0"/>
          </a:p>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Ηθικός σχετικισμός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Δεν υπάρχουν οικουμενικοί ηθικοί κανόνες</a:t>
            </a:r>
          </a:p>
          <a:p>
            <a:r>
              <a:rPr lang="el-GR" dirty="0" smtClean="0"/>
              <a:t>Οι ηθικοί κανόνες προσδιορίζονται πολιτισμικά </a:t>
            </a:r>
          </a:p>
          <a:p>
            <a:endParaRPr lang="el-GR" dirty="0" smtClean="0"/>
          </a:p>
          <a:p>
            <a:pPr>
              <a:buNone/>
            </a:pPr>
            <a:r>
              <a:rPr lang="el-GR" dirty="0" smtClean="0"/>
              <a:t>«οι διαφορετικές κουλτούρες έχουν διαφορετικές ηθικές αξίες, αλλά όλες οι κουλτούρες έχουν αξίες. Επομένως χρειάζεται να βρούμε ποιες αξίες είναι </a:t>
            </a:r>
            <a:r>
              <a:rPr lang="el-GR" dirty="0" err="1" smtClean="0"/>
              <a:t>οικουμενικες</a:t>
            </a:r>
            <a:r>
              <a:rPr lang="el-GR" dirty="0" smtClean="0"/>
              <a:t> (</a:t>
            </a:r>
            <a:r>
              <a:rPr lang="en-US" dirty="0" smtClean="0"/>
              <a:t>Clyde </a:t>
            </a:r>
            <a:r>
              <a:rPr lang="en-US" dirty="0" err="1" smtClean="0"/>
              <a:t>Kluckhohn</a:t>
            </a:r>
            <a:r>
              <a:rPr lang="en-US" dirty="0" smtClean="0"/>
              <a:t> </a:t>
            </a:r>
            <a:r>
              <a:rPr lang="el-GR" dirty="0" smtClean="0"/>
              <a:t>μαθητής του </a:t>
            </a:r>
            <a:r>
              <a:rPr lang="en-US" dirty="0" smtClean="0"/>
              <a:t>Boas)</a:t>
            </a:r>
            <a:r>
              <a:rPr lang="el-GR" dirty="0" smtClean="0"/>
              <a:t>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FF0000"/>
                </a:solidFill>
              </a:rPr>
              <a:t>Αμερικανική Πολιτισμική Ανθρωπολογική σχολή</a:t>
            </a:r>
            <a:endParaRPr lang="el-GR" sz="3200" dirty="0">
              <a:solidFill>
                <a:srgbClr val="FF0000"/>
              </a:solidFill>
            </a:endParaRPr>
          </a:p>
        </p:txBody>
      </p:sp>
      <p:sp>
        <p:nvSpPr>
          <p:cNvPr id="3" name="2 - Θέση περιεχομένου"/>
          <p:cNvSpPr>
            <a:spLocks noGrp="1"/>
          </p:cNvSpPr>
          <p:nvPr>
            <p:ph idx="1"/>
          </p:nvPr>
        </p:nvSpPr>
        <p:spPr/>
        <p:txBody>
          <a:bodyPr>
            <a:normAutofit/>
          </a:bodyPr>
          <a:lstStyle/>
          <a:p>
            <a:pPr>
              <a:buNone/>
            </a:pPr>
            <a:r>
              <a:rPr lang="el-GR" dirty="0" err="1" smtClean="0"/>
              <a:t>κουλτουραλιστές</a:t>
            </a:r>
            <a:endParaRPr lang="el-GR" dirty="0" smtClean="0"/>
          </a:p>
          <a:p>
            <a:r>
              <a:rPr lang="en-US" sz="1700" b="1" dirty="0" smtClean="0"/>
              <a:t>Alfred Kroeber</a:t>
            </a:r>
            <a:r>
              <a:rPr lang="el-GR" sz="1700" b="1" dirty="0" smtClean="0"/>
              <a:t> </a:t>
            </a:r>
            <a:r>
              <a:rPr lang="el-GR" sz="1700" dirty="0" smtClean="0"/>
              <a:t>(1876-1960) </a:t>
            </a:r>
            <a:r>
              <a:rPr lang="en-US" sz="1700" dirty="0" smtClean="0"/>
              <a:t>Am. </a:t>
            </a:r>
            <a:r>
              <a:rPr lang="en-US" sz="1700" dirty="0" err="1" smtClean="0"/>
              <a:t>Anth</a:t>
            </a:r>
            <a:r>
              <a:rPr lang="en-US" sz="1700" dirty="0" smtClean="0"/>
              <a:t>-Western Tribes Native American</a:t>
            </a:r>
          </a:p>
          <a:p>
            <a:r>
              <a:rPr lang="en-US" sz="1700" b="1" dirty="0" smtClean="0"/>
              <a:t>Robert Lowie  </a:t>
            </a:r>
            <a:r>
              <a:rPr lang="en-US" sz="1700" dirty="0" smtClean="0"/>
              <a:t>(1883-1957) </a:t>
            </a:r>
            <a:r>
              <a:rPr lang="en-US" sz="1700" dirty="0" err="1" smtClean="0"/>
              <a:t>Aust</a:t>
            </a:r>
            <a:r>
              <a:rPr lang="en-US" sz="1700" dirty="0" smtClean="0"/>
              <a:t>-Am </a:t>
            </a:r>
            <a:r>
              <a:rPr lang="en-US" sz="1700" dirty="0" err="1" smtClean="0"/>
              <a:t>Anth</a:t>
            </a:r>
            <a:r>
              <a:rPr lang="en-US" sz="1700" dirty="0" smtClean="0"/>
              <a:t>-North Am Tribes</a:t>
            </a:r>
          </a:p>
          <a:p>
            <a:r>
              <a:rPr lang="en-US" sz="1700" b="1" dirty="0" smtClean="0"/>
              <a:t>Margaret Mead </a:t>
            </a:r>
            <a:r>
              <a:rPr lang="en-US" sz="1700" dirty="0" smtClean="0"/>
              <a:t>(1901-1978) Am </a:t>
            </a:r>
            <a:r>
              <a:rPr lang="en-US" sz="1700" dirty="0" err="1" smtClean="0"/>
              <a:t>Anth</a:t>
            </a:r>
            <a:r>
              <a:rPr lang="en-US" sz="1700" dirty="0" smtClean="0"/>
              <a:t>-Samoa-Papua New Guinea</a:t>
            </a:r>
          </a:p>
          <a:p>
            <a:r>
              <a:rPr lang="en-US" sz="1700" b="1" dirty="0" smtClean="0"/>
              <a:t>Ruth Benedict</a:t>
            </a:r>
            <a:r>
              <a:rPr lang="el-GR" sz="1700" b="1" dirty="0" smtClean="0"/>
              <a:t> </a:t>
            </a:r>
            <a:r>
              <a:rPr lang="el-GR" sz="1700" dirty="0" smtClean="0"/>
              <a:t>(1887-1948)</a:t>
            </a:r>
            <a:r>
              <a:rPr lang="en-US" sz="1700" dirty="0" smtClean="0"/>
              <a:t> Am. </a:t>
            </a:r>
            <a:r>
              <a:rPr lang="en-US" sz="1700" dirty="0" err="1" smtClean="0"/>
              <a:t>Anth</a:t>
            </a:r>
            <a:r>
              <a:rPr lang="en-US" sz="1700" dirty="0" smtClean="0"/>
              <a:t>-native American</a:t>
            </a:r>
            <a:r>
              <a:rPr lang="el-GR" sz="1700" dirty="0" smtClean="0"/>
              <a:t> </a:t>
            </a:r>
            <a:endParaRPr lang="en-US" sz="1700" dirty="0" smtClean="0"/>
          </a:p>
          <a:p>
            <a:r>
              <a:rPr lang="en-US" sz="1700" b="1" dirty="0" smtClean="0"/>
              <a:t>Abram </a:t>
            </a:r>
            <a:r>
              <a:rPr lang="en-US" sz="1700" b="1" dirty="0" err="1" smtClean="0"/>
              <a:t>Kardiner</a:t>
            </a:r>
            <a:r>
              <a:rPr lang="en-US" sz="1700" b="1" dirty="0" smtClean="0"/>
              <a:t> </a:t>
            </a:r>
            <a:r>
              <a:rPr lang="en-US" sz="1700" dirty="0" smtClean="0"/>
              <a:t>(1881-1981) Am. </a:t>
            </a:r>
            <a:r>
              <a:rPr lang="en-US" sz="1700" dirty="0" err="1" smtClean="0"/>
              <a:t>Psy</a:t>
            </a:r>
            <a:endParaRPr lang="en-US" sz="1700" dirty="0" smtClean="0"/>
          </a:p>
          <a:p>
            <a:r>
              <a:rPr lang="en-US" sz="1800" b="1" dirty="0" smtClean="0"/>
              <a:t>E. Sapir </a:t>
            </a:r>
            <a:r>
              <a:rPr lang="en-US" sz="1600" dirty="0" smtClean="0"/>
              <a:t>(</a:t>
            </a:r>
            <a:r>
              <a:rPr lang="el-GR" sz="1600" dirty="0" smtClean="0"/>
              <a:t>γλωσσολόγος με βαθιές επιδράσεις από την ανθρωπολογική θεωρία)</a:t>
            </a:r>
          </a:p>
          <a:p>
            <a:r>
              <a:rPr lang="el-GR" sz="1600" dirty="0" smtClean="0"/>
              <a:t>έως τον </a:t>
            </a:r>
            <a:r>
              <a:rPr lang="en-US" sz="2000" dirty="0" smtClean="0"/>
              <a:t>Clifford </a:t>
            </a:r>
            <a:r>
              <a:rPr lang="en-US" sz="2000" dirty="0" err="1" smtClean="0"/>
              <a:t>Geertz</a:t>
            </a:r>
            <a:r>
              <a:rPr lang="el-GR" sz="2000" dirty="0" smtClean="0"/>
              <a:t> και τον </a:t>
            </a:r>
            <a:r>
              <a:rPr lang="en-US" sz="2000" dirty="0" smtClean="0"/>
              <a:t>Levi Strauss</a:t>
            </a:r>
            <a:endParaRPr lang="el-GR" sz="2000" dirty="0" smtClean="0"/>
          </a:p>
          <a:p>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solidFill>
                  <a:srgbClr val="FF0000"/>
                </a:solidFill>
              </a:rPr>
              <a:t>Boas </a:t>
            </a:r>
            <a:r>
              <a:rPr lang="el-GR" sz="3600" dirty="0" smtClean="0">
                <a:solidFill>
                  <a:srgbClr val="FF0000"/>
                </a:solidFill>
              </a:rPr>
              <a:t>και μαχητικός εμπειρισμός</a:t>
            </a:r>
            <a:endParaRPr lang="el-GR" sz="3600" dirty="0">
              <a:solidFill>
                <a:srgbClr val="FF0000"/>
              </a:solidFill>
            </a:endParaRPr>
          </a:p>
        </p:txBody>
      </p:sp>
      <p:sp>
        <p:nvSpPr>
          <p:cNvPr id="3" name="2 - Θέση περιεχομένου"/>
          <p:cNvSpPr>
            <a:spLocks noGrp="1"/>
          </p:cNvSpPr>
          <p:nvPr>
            <p:ph idx="1"/>
          </p:nvPr>
        </p:nvSpPr>
        <p:spPr/>
        <p:txBody>
          <a:bodyPr>
            <a:normAutofit lnSpcReduction="10000"/>
          </a:bodyPr>
          <a:lstStyle/>
          <a:p>
            <a:r>
              <a:rPr lang="el-GR" dirty="0" smtClean="0"/>
              <a:t>Αποστροφή για τις «ολοκληρωμένες» θεωρίες σε ότι αφορά τον ανθρώπινο πολιτισμό: η έννοια του «πολιτισμού» και της «προόδου» ήταν γι’ αυτόν αμφισβητήσιμες.</a:t>
            </a:r>
          </a:p>
          <a:p>
            <a:r>
              <a:rPr lang="el-GR" dirty="0" smtClean="0"/>
              <a:t>Η φιλελεύθερη οπτική του αντιδρούσε στην εθνικιστική, ρατσιστική ιδεολογία του Βίσμαρκ, που προωθούσε έναν εξελικτικό, ντετερμινισμό που βασίζονταν σε εκλαϊκευμένες μορφές δαρβινισμού.</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Συνιστώσες της κοινωνικής ζωής: κουλτούρα και οργάνωση</a:t>
            </a:r>
            <a:endParaRPr lang="el-GR" dirty="0"/>
          </a:p>
        </p:txBody>
      </p:sp>
      <p:sp>
        <p:nvSpPr>
          <p:cNvPr id="3" name="2 - Θέση περιεχομένου"/>
          <p:cNvSpPr>
            <a:spLocks noGrp="1"/>
          </p:cNvSpPr>
          <p:nvPr>
            <p:ph idx="1"/>
          </p:nvPr>
        </p:nvSpPr>
        <p:spPr/>
        <p:txBody>
          <a:bodyPr/>
          <a:lstStyle/>
          <a:p>
            <a:pPr>
              <a:defRPr/>
            </a:pPr>
            <a:r>
              <a:rPr lang="el-GR" dirty="0" smtClean="0"/>
              <a:t>Οργάνωση κοινωνικής ζωής</a:t>
            </a:r>
          </a:p>
          <a:p>
            <a:pPr>
              <a:defRPr/>
            </a:pPr>
            <a:r>
              <a:rPr lang="el-GR" dirty="0" smtClean="0"/>
              <a:t>Τρόποι παραγωγής</a:t>
            </a:r>
          </a:p>
          <a:p>
            <a:pPr>
              <a:defRPr/>
            </a:pPr>
            <a:r>
              <a:rPr lang="el-GR" dirty="0" smtClean="0"/>
              <a:t>Απόδοση δικαιοσύνης</a:t>
            </a:r>
          </a:p>
          <a:p>
            <a:pPr>
              <a:defRPr/>
            </a:pPr>
            <a:r>
              <a:rPr lang="el-GR" dirty="0" smtClean="0"/>
              <a:t>Διευθέτηση διαφορών</a:t>
            </a:r>
          </a:p>
          <a:p>
            <a:pPr>
              <a:defRPr/>
            </a:pPr>
            <a:r>
              <a:rPr lang="el-GR" dirty="0" smtClean="0"/>
              <a:t>Παροχή προνομίων &amp; αξιωμάτων</a:t>
            </a:r>
          </a:p>
          <a:p>
            <a:pPr>
              <a:defRPr/>
            </a:pPr>
            <a:r>
              <a:rPr lang="el-GR" dirty="0" smtClean="0"/>
              <a:t>Κοινωνική θέση και διαφοροποίηση με βάση την ηλικία, το φύλο, τα καθήκοντα και τις υποχρεώσεις</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Πολιτισμός &amp; πολιτισμός (κουλτούρα)</a:t>
            </a:r>
            <a:endParaRPr lang="el-GR" dirty="0"/>
          </a:p>
        </p:txBody>
      </p:sp>
      <p:sp>
        <p:nvSpPr>
          <p:cNvPr id="3" name="2 - Θέση περιεχομένου"/>
          <p:cNvSpPr>
            <a:spLocks noGrp="1"/>
          </p:cNvSpPr>
          <p:nvPr>
            <p:ph idx="1"/>
          </p:nvPr>
        </p:nvSpPr>
        <p:spPr/>
        <p:txBody>
          <a:bodyPr/>
          <a:lstStyle/>
          <a:p>
            <a:pPr>
              <a:defRPr/>
            </a:pPr>
            <a:r>
              <a:rPr lang="el-GR" dirty="0" smtClean="0"/>
              <a:t>Πολιτισμός=</a:t>
            </a:r>
            <a:r>
              <a:rPr lang="en-US" dirty="0" smtClean="0"/>
              <a:t>Civilization</a:t>
            </a:r>
          </a:p>
          <a:p>
            <a:pPr>
              <a:defRPr/>
            </a:pPr>
            <a:endParaRPr lang="en-US" dirty="0" smtClean="0"/>
          </a:p>
          <a:p>
            <a:pPr>
              <a:defRPr/>
            </a:pPr>
            <a:r>
              <a:rPr lang="el-GR" dirty="0" smtClean="0"/>
              <a:t>πολιτισμός=</a:t>
            </a:r>
            <a:r>
              <a:rPr lang="en-US" dirty="0" smtClean="0"/>
              <a:t>culture</a:t>
            </a:r>
            <a:endParaRPr lang="el-GR" dirty="0" smtClean="0"/>
          </a:p>
          <a:p>
            <a:pPr>
              <a:defRPr/>
            </a:pPr>
            <a:endParaRPr lang="el-GR" dirty="0" smtClean="0"/>
          </a:p>
          <a:p>
            <a:pPr>
              <a:lnSpc>
                <a:spcPct val="90000"/>
              </a:lnSpc>
              <a:defRPr/>
            </a:pPr>
            <a:endParaRPr lang="el-GR" dirty="0"/>
          </a:p>
        </p:txBody>
      </p:sp>
      <p:pic>
        <p:nvPicPr>
          <p:cNvPr id="4" name="Picture 4" descr="faces"/>
          <p:cNvPicPr>
            <a:picLocks noChangeAspect="1" noChangeArrowheads="1"/>
          </p:cNvPicPr>
          <p:nvPr/>
        </p:nvPicPr>
        <p:blipFill>
          <a:blip r:embed="rId2" cstate="print"/>
          <a:srcRect/>
          <a:stretch>
            <a:fillRect/>
          </a:stretch>
        </p:blipFill>
        <p:spPr bwMode="auto">
          <a:xfrm>
            <a:off x="2258879" y="3460381"/>
            <a:ext cx="3465248" cy="2848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«Δυτική κουλτούρα» ή δυτικός Πολιτισμός</a:t>
            </a:r>
            <a:endParaRPr lang="el-GR" dirty="0"/>
          </a:p>
        </p:txBody>
      </p:sp>
      <p:sp>
        <p:nvSpPr>
          <p:cNvPr id="3" name="2 - Θέση περιεχομένου"/>
          <p:cNvSpPr>
            <a:spLocks noGrp="1"/>
          </p:cNvSpPr>
          <p:nvPr>
            <p:ph idx="1"/>
          </p:nvPr>
        </p:nvSpPr>
        <p:spPr/>
        <p:txBody>
          <a:bodyPr/>
          <a:lstStyle/>
          <a:p>
            <a:pPr>
              <a:defRPr/>
            </a:pPr>
            <a:r>
              <a:rPr lang="el-GR" dirty="0" smtClean="0"/>
              <a:t>«Εμείς» οι Δυτικοί και οι «άλλοι πολιτισμοί» </a:t>
            </a:r>
          </a:p>
          <a:p>
            <a:pPr>
              <a:defRPr/>
            </a:pPr>
            <a:r>
              <a:rPr lang="el-GR" dirty="0" smtClean="0"/>
              <a:t>Γκάντι</a:t>
            </a:r>
          </a:p>
          <a:p>
            <a:pPr>
              <a:defRPr/>
            </a:pPr>
            <a:r>
              <a:rPr lang="el-GR" dirty="0" smtClean="0"/>
              <a:t>Πολιτισμική διαφορά-πολιτισμική </a:t>
            </a:r>
            <a:r>
              <a:rPr lang="el-GR" dirty="0" err="1" smtClean="0"/>
              <a:t>ομογενοποίηση</a:t>
            </a:r>
            <a:endParaRPr lang="el-GR" dirty="0" smtClean="0"/>
          </a:p>
          <a:p>
            <a:pPr>
              <a:defRPr/>
            </a:pPr>
            <a:r>
              <a:rPr lang="el-GR" dirty="0" err="1" smtClean="0"/>
              <a:t>Επιπολιτισμός</a:t>
            </a:r>
            <a:endParaRPr lang="el-GR" dirty="0" smtClean="0"/>
          </a:p>
          <a:p>
            <a:pPr>
              <a:defRPr/>
            </a:pPr>
            <a:endParaRPr lang="el-GR" dirty="0" smtClean="0"/>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Πολιτισμοί (</a:t>
            </a:r>
            <a:r>
              <a:rPr lang="en-US" dirty="0" smtClean="0"/>
              <a:t>cultures)</a:t>
            </a:r>
            <a:endParaRPr lang="el-GR" dirty="0"/>
          </a:p>
        </p:txBody>
      </p:sp>
      <p:sp>
        <p:nvSpPr>
          <p:cNvPr id="3" name="2 - Θέση περιεχομένου"/>
          <p:cNvSpPr>
            <a:spLocks noGrp="1"/>
          </p:cNvSpPr>
          <p:nvPr>
            <p:ph idx="1"/>
          </p:nvPr>
        </p:nvSpPr>
        <p:spPr/>
        <p:txBody>
          <a:bodyPr/>
          <a:lstStyle/>
          <a:p>
            <a:r>
              <a:rPr lang="el-GR" dirty="0" smtClean="0"/>
              <a:t>Από τους 6.000 περίπου πολιτισμού που απαντώνται στον πλανήτη οι 4.000 είναι ιθαγενείς. Στο σύνολό τους αυτοί απαριθμούν 300 εκατομμύρια ανθρώπων</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Native, indigenous, tribal</a:t>
            </a:r>
            <a:endParaRPr lang="el-GR" dirty="0"/>
          </a:p>
        </p:txBody>
      </p:sp>
      <p:sp>
        <p:nvSpPr>
          <p:cNvPr id="3" name="2 - Θέση περιεχομένου"/>
          <p:cNvSpPr>
            <a:spLocks noGrp="1"/>
          </p:cNvSpPr>
          <p:nvPr>
            <p:ph idx="1"/>
          </p:nvPr>
        </p:nvSpPr>
        <p:spPr/>
        <p:txBody>
          <a:bodyPr/>
          <a:lstStyle/>
          <a:p>
            <a:pPr>
              <a:defRPr/>
            </a:pPr>
            <a:r>
              <a:rPr lang="el-GR" dirty="0" smtClean="0"/>
              <a:t>Είναι οι αρχικοί κάτοικοι μιας περιοχής που αργότερα καταλήφθηκε από αποίκους.</a:t>
            </a:r>
          </a:p>
          <a:p>
            <a:pPr>
              <a:defRPr/>
            </a:pPr>
            <a:r>
              <a:rPr lang="el-GR" dirty="0" smtClean="0"/>
              <a:t>Οι αυτόχθονες πληθυσμοί μη ευρωπαϊκών εδαφών, παρουσιάζουν τεράστια πολιτισμική ποικιλότητα</a:t>
            </a:r>
          </a:p>
          <a:p>
            <a:pPr>
              <a:defRPr/>
            </a:pPr>
            <a:r>
              <a:rPr lang="el-GR" dirty="0" smtClean="0"/>
              <a:t>Θα ήταν λάθος να ισχυριστούμε ότι υπήρξαν πολιτισμοί που έζησαν σε πλήρη απομόνωση από άλλους πολιτισμούς. </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Πολιτισμική επαφή </a:t>
            </a:r>
            <a:r>
              <a:rPr lang="en-US" dirty="0" smtClean="0"/>
              <a:t/>
            </a:r>
            <a:br>
              <a:rPr lang="en-US" dirty="0" smtClean="0"/>
            </a:br>
            <a:r>
              <a:rPr lang="el-GR" dirty="0" smtClean="0"/>
              <a:t>(</a:t>
            </a:r>
            <a:r>
              <a:rPr lang="en-US" dirty="0" smtClean="0"/>
              <a:t>cultural contact)</a:t>
            </a:r>
            <a:endParaRPr lang="el-GR" dirty="0"/>
          </a:p>
        </p:txBody>
      </p:sp>
      <p:sp>
        <p:nvSpPr>
          <p:cNvPr id="3" name="2 - Θέση περιεχομένου"/>
          <p:cNvSpPr>
            <a:spLocks noGrp="1"/>
          </p:cNvSpPr>
          <p:nvPr>
            <p:ph idx="1"/>
          </p:nvPr>
        </p:nvSpPr>
        <p:spPr/>
        <p:txBody>
          <a:bodyPr/>
          <a:lstStyle/>
          <a:p>
            <a:pPr>
              <a:defRPr/>
            </a:pPr>
            <a:r>
              <a:rPr lang="el-GR" dirty="0" smtClean="0"/>
              <a:t>Στην πραγματικότητα, το φαινόμενο της πολιτισμικής επαφής και οι επακόλουθες αλλαγές είναι συνηθισμένο και συνεχές.</a:t>
            </a:r>
          </a:p>
          <a:p>
            <a:pPr>
              <a:defRPr/>
            </a:pPr>
            <a:r>
              <a:rPr lang="el-GR" dirty="0" smtClean="0"/>
              <a:t>Άρα είναι σημαντικό να μελετάμε τους πολιτισμούς μέσα στην ιστορικότητά τους. Δηλαδή να μελετάμε τις επιδράσεις που έχουν οι διάφοροι πολιτισμοί ο ένας στον άλλο.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Πολιτισμική οικολογία</a:t>
            </a:r>
            <a:br>
              <a:rPr lang="el-GR" dirty="0" smtClean="0"/>
            </a:br>
            <a:r>
              <a:rPr lang="en-US" dirty="0" smtClean="0"/>
              <a:t>Cultural ecology</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Εξετάζει τη σχέση μεταξύ ανθρώπινων πολιτισμών και περιβάλλοντος. Αναζητάει στοιχεία για την περιβαλλοντική προσαρμογή κάθε ανθρώπινης κοινωνίας και πολιτισμού και προσπαθεί να την εξηγήσει. Οι ανθρωπολόγοι της Πολιτισμικής Οικολογίας μοιράζονται την άποψη ότι οι ανθρώπινοι πολιτισμοί είναι «προσαρμόσιμα συστήματα» (</a:t>
            </a:r>
            <a:r>
              <a:rPr lang="en-US" dirty="0" smtClean="0"/>
              <a:t>adaptive systems) </a:t>
            </a:r>
            <a:r>
              <a:rPr lang="el-GR" dirty="0" smtClean="0"/>
              <a:t>καταλήγοντας συχνά σε έναν περιβαλλοντικό ντετερμινισμό. </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Πολιτισμικός σχετικισμός (</a:t>
            </a:r>
            <a:r>
              <a:rPr lang="en-US" dirty="0" smtClean="0"/>
              <a:t>cultural relativism)</a:t>
            </a:r>
            <a:endParaRPr lang="el-GR" dirty="0"/>
          </a:p>
        </p:txBody>
      </p:sp>
      <p:sp>
        <p:nvSpPr>
          <p:cNvPr id="3" name="2 - Θέση περιεχομένου"/>
          <p:cNvSpPr>
            <a:spLocks noGrp="1"/>
          </p:cNvSpPr>
          <p:nvPr>
            <p:ph idx="1"/>
          </p:nvPr>
        </p:nvSpPr>
        <p:spPr/>
        <p:txBody>
          <a:bodyPr>
            <a:normAutofit fontScale="92500"/>
          </a:bodyPr>
          <a:lstStyle/>
          <a:p>
            <a:pPr>
              <a:lnSpc>
                <a:spcPct val="90000"/>
              </a:lnSpc>
              <a:defRPr/>
            </a:pPr>
            <a:r>
              <a:rPr lang="el-GR" dirty="0" smtClean="0"/>
              <a:t>Θεωρία στην ανθρωπολογία που ξεκίνησε από τον </a:t>
            </a:r>
            <a:r>
              <a:rPr lang="en-US" dirty="0" smtClean="0"/>
              <a:t>F. Boas </a:t>
            </a:r>
            <a:r>
              <a:rPr lang="el-GR" dirty="0" smtClean="0"/>
              <a:t>στην β. Αμερική στις αρχές του 20</a:t>
            </a:r>
            <a:r>
              <a:rPr lang="el-GR" baseline="30000" dirty="0" smtClean="0"/>
              <a:t>ου</a:t>
            </a:r>
            <a:r>
              <a:rPr lang="el-GR" dirty="0" smtClean="0"/>
              <a:t>  αιώνα αλλά αμφισβητήθηκε αργότερα από την σύγχρονη ανθρωπολογική θεωρία. </a:t>
            </a:r>
          </a:p>
          <a:p>
            <a:pPr>
              <a:lnSpc>
                <a:spcPct val="90000"/>
              </a:lnSpc>
              <a:defRPr/>
            </a:pPr>
            <a:r>
              <a:rPr lang="el-GR" dirty="0" smtClean="0"/>
              <a:t>Αρχικά ήλθε ως αντίδραση στην εξελικτική θεωρία του 19</a:t>
            </a:r>
            <a:r>
              <a:rPr lang="el-GR" baseline="30000" dirty="0" smtClean="0"/>
              <a:t>ου</a:t>
            </a:r>
            <a:r>
              <a:rPr lang="el-GR" dirty="0" smtClean="0"/>
              <a:t> αιώνα.</a:t>
            </a:r>
          </a:p>
          <a:p>
            <a:pPr>
              <a:lnSpc>
                <a:spcPct val="90000"/>
              </a:lnSpc>
              <a:defRPr/>
            </a:pPr>
            <a:r>
              <a:rPr lang="el-GR" dirty="0" smtClean="0"/>
              <a:t>Οι σχετικιστές τόνιζαν την ανάγκη για προσεκτική, ολιστική μελέτη των ξεχωριστών χαρακτηριστικών κάθε πολιτισμού ενάντια στις εξελικτικές γενικεύσεις.</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l-GR" sz="4000" smtClean="0"/>
              <a:t>Δομο</a:t>
            </a:r>
            <a:r>
              <a:rPr lang="en-US" sz="4000" smtClean="0"/>
              <a:t>-</a:t>
            </a:r>
            <a:r>
              <a:rPr lang="el-GR" sz="4000" smtClean="0"/>
              <a:t>λειτουργισμός </a:t>
            </a:r>
            <a:r>
              <a:rPr lang="en-US" sz="4000" smtClean="0"/>
              <a:t/>
            </a:r>
            <a:br>
              <a:rPr lang="en-US" sz="4000" smtClean="0"/>
            </a:br>
            <a:r>
              <a:rPr lang="el-GR" sz="4000" smtClean="0"/>
              <a:t>(</a:t>
            </a:r>
            <a:r>
              <a:rPr lang="en-US" sz="4000" smtClean="0"/>
              <a:t>structural functionalism)</a:t>
            </a:r>
            <a:endParaRPr lang="el-GR" sz="4000" smtClean="0"/>
          </a:p>
        </p:txBody>
      </p:sp>
      <p:sp>
        <p:nvSpPr>
          <p:cNvPr id="33795" name="Rectangle 3"/>
          <p:cNvSpPr>
            <a:spLocks noGrp="1" noChangeArrowheads="1"/>
          </p:cNvSpPr>
          <p:nvPr>
            <p:ph type="body" idx="1"/>
          </p:nvPr>
        </p:nvSpPr>
        <p:spPr/>
        <p:txBody>
          <a:bodyPr/>
          <a:lstStyle/>
          <a:p>
            <a:pPr eaLnBrk="1" hangingPunct="1">
              <a:defRPr/>
            </a:pPr>
            <a:r>
              <a:rPr lang="el-GR" smtClean="0"/>
              <a:t>Παράδοση στη Βρετανική σχολή ανθρωπολογίας που οδήγησε σε μια αυξανόμενη έμφαση στη συστημική φύση των πολιτισμών και των κοινωνιών και την ανάγκη του/της ανθρωπολόγου ως εθνογράφου να διεισδύσει στην εσωτερική λογική, πραγματικότητα και κοσμοθεωρία του κάθε κοινωνικού συστήματος.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smtClean="0"/>
              <a:t>Malinowski</a:t>
            </a:r>
            <a:endParaRPr lang="el-GR" dirty="0" smtClean="0"/>
          </a:p>
        </p:txBody>
      </p:sp>
      <p:sp>
        <p:nvSpPr>
          <p:cNvPr id="36867" name="Rectangle 3"/>
          <p:cNvSpPr>
            <a:spLocks noGrp="1" noChangeArrowheads="1"/>
          </p:cNvSpPr>
          <p:nvPr>
            <p:ph type="body" idx="1"/>
          </p:nvPr>
        </p:nvSpPr>
        <p:spPr/>
        <p:txBody>
          <a:bodyPr/>
          <a:lstStyle/>
          <a:p>
            <a:pPr eaLnBrk="1" hangingPunct="1">
              <a:buNone/>
              <a:defRPr/>
            </a:pPr>
            <a:r>
              <a:rPr lang="el-GR" dirty="0" smtClean="0"/>
              <a:t>Ο πρώτος εκπρόσωπος</a:t>
            </a:r>
          </a:p>
          <a:p>
            <a:pPr eaLnBrk="1" hangingPunct="1">
              <a:buNone/>
              <a:defRPr/>
            </a:pPr>
            <a:r>
              <a:rPr lang="el-GR" dirty="0" smtClean="0"/>
              <a:t>της </a:t>
            </a:r>
            <a:r>
              <a:rPr lang="el-GR" dirty="0" err="1" smtClean="0"/>
              <a:t>δομο</a:t>
            </a:r>
            <a:r>
              <a:rPr lang="el-GR" dirty="0" smtClean="0"/>
              <a:t>-λειτουργικής </a:t>
            </a:r>
          </a:p>
          <a:p>
            <a:pPr eaLnBrk="1" hangingPunct="1">
              <a:buNone/>
              <a:defRPr/>
            </a:pPr>
            <a:r>
              <a:rPr lang="el-GR" dirty="0" smtClean="0"/>
              <a:t>σχολής καθιέρωσε την </a:t>
            </a:r>
          </a:p>
          <a:p>
            <a:pPr eaLnBrk="1" hangingPunct="1">
              <a:buNone/>
              <a:defRPr/>
            </a:pPr>
            <a:r>
              <a:rPr lang="el-GR" dirty="0" smtClean="0"/>
              <a:t>ανθρωπολογική </a:t>
            </a:r>
          </a:p>
          <a:p>
            <a:pPr eaLnBrk="1" hangingPunct="1">
              <a:buNone/>
              <a:defRPr/>
            </a:pPr>
            <a:r>
              <a:rPr lang="el-GR" dirty="0" smtClean="0"/>
              <a:t>έρευνα πεδίου. </a:t>
            </a:r>
          </a:p>
          <a:p>
            <a:pPr eaLnBrk="1" hangingPunct="1">
              <a:defRPr/>
            </a:pPr>
            <a:endParaRPr lang="el-GR" dirty="0" smtClean="0"/>
          </a:p>
        </p:txBody>
      </p:sp>
      <p:pic>
        <p:nvPicPr>
          <p:cNvPr id="4" name="Picture 4" descr="180px-FranzBoas">
            <a:hlinkClick r:id="rId2"/>
          </p:cNvPr>
          <p:cNvPicPr>
            <a:picLocks noChangeAspect="1" noChangeArrowheads="1"/>
          </p:cNvPicPr>
          <p:nvPr/>
        </p:nvPicPr>
        <p:blipFill>
          <a:blip r:embed="rId3" cstate="print"/>
          <a:srcRect/>
          <a:stretch>
            <a:fillRect/>
          </a:stretch>
        </p:blipFill>
        <p:spPr bwMode="auto">
          <a:xfrm>
            <a:off x="5148064" y="2276871"/>
            <a:ext cx="3312367" cy="403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defRPr/>
            </a:pPr>
            <a:r>
              <a:rPr lang="el-GR" sz="4000" dirty="0" smtClean="0"/>
              <a:t>Εθνοκεντρισμός και Ρατσισμός του 19</a:t>
            </a:r>
            <a:r>
              <a:rPr lang="el-GR" sz="4000" baseline="30000" dirty="0" smtClean="0"/>
              <a:t>ου</a:t>
            </a:r>
            <a:r>
              <a:rPr lang="el-GR" sz="4000" dirty="0" smtClean="0"/>
              <a:t> αιώνα</a:t>
            </a:r>
          </a:p>
        </p:txBody>
      </p:sp>
      <p:sp>
        <p:nvSpPr>
          <p:cNvPr id="43011" name="Rectangle 3"/>
          <p:cNvSpPr>
            <a:spLocks noGrp="1" noChangeArrowheads="1"/>
          </p:cNvSpPr>
          <p:nvPr>
            <p:ph type="body" idx="1"/>
          </p:nvPr>
        </p:nvSpPr>
        <p:spPr/>
        <p:txBody>
          <a:bodyPr>
            <a:noAutofit/>
          </a:bodyPr>
          <a:lstStyle/>
          <a:p>
            <a:pPr eaLnBrk="1" hangingPunct="1">
              <a:buNone/>
              <a:defRPr/>
            </a:pPr>
            <a:r>
              <a:rPr lang="el-GR" dirty="0" smtClean="0"/>
              <a:t>Απαρχής γενομένης της Βρετανικής σχολής, ανθρωπολόγοι από τις δυο πλευρές του Ατλαντικού, υποστηρίζουν ιθαγενείς πληθυσμούς ενάντια εθνοκεντρικών και ρατσιστικών παραδοχών της ανθρωπολογίας του 19</a:t>
            </a:r>
            <a:r>
              <a:rPr lang="el-GR" baseline="30000" dirty="0" smtClean="0"/>
              <a:t>ου</a:t>
            </a:r>
            <a:r>
              <a:rPr lang="el-GR" dirty="0" smtClean="0"/>
              <a:t> αιώνα. Έτσι με «σημαία» τον «</a:t>
            </a:r>
            <a:r>
              <a:rPr lang="el-GR" b="1" dirty="0" smtClean="0"/>
              <a:t>πολιτισμικό σχετικισμό</a:t>
            </a:r>
            <a:r>
              <a:rPr lang="el-GR" dirty="0" smtClean="0"/>
              <a:t>» υποστήριξαν ότι κάθε κουλτούρα έχει τη δική της λογική και συνοχή και σε αυτή τη βάση θα πρέπει να επιχειρείται η ερμηνεία της.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l-GR" smtClean="0"/>
              <a:t>σχετικιστές</a:t>
            </a:r>
          </a:p>
        </p:txBody>
      </p:sp>
      <p:sp>
        <p:nvSpPr>
          <p:cNvPr id="45059" name="Rectangle 3"/>
          <p:cNvSpPr>
            <a:spLocks noGrp="1" noChangeArrowheads="1"/>
          </p:cNvSpPr>
          <p:nvPr>
            <p:ph type="body" idx="1"/>
          </p:nvPr>
        </p:nvSpPr>
        <p:spPr/>
        <p:txBody>
          <a:bodyPr/>
          <a:lstStyle/>
          <a:p>
            <a:pPr eaLnBrk="1" hangingPunct="1">
              <a:lnSpc>
                <a:spcPct val="90000"/>
              </a:lnSpc>
              <a:defRPr/>
            </a:pPr>
            <a:r>
              <a:rPr lang="el-GR" smtClean="0"/>
              <a:t>Η θέση των σχετικιστών είναι ότι θα πρέπει να προσπαθούμε να καταλάβουμε το εθνογραφικό υλικό με τους όρους των πληροφορητών δηλαδή μέσα από τα «ημικά» μοντέλα, και άρα γενικεύσεις σε σχέση με τις κουλτούρες δεν είναι δυνατές και το περισσότερο που μπορεί η ανθρωπολογία να κατακτήσει είναι να περιγράψει και να ερμηνεύσει τις κουλτούρες.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κουλτούρα;</a:t>
            </a:r>
            <a:endParaRPr lang="el-GR" dirty="0"/>
          </a:p>
        </p:txBody>
      </p:sp>
      <p:sp>
        <p:nvSpPr>
          <p:cNvPr id="3" name="2 - Θέση περιεχομένου"/>
          <p:cNvSpPr>
            <a:spLocks noGrp="1"/>
          </p:cNvSpPr>
          <p:nvPr>
            <p:ph idx="1"/>
          </p:nvPr>
        </p:nvSpPr>
        <p:spPr/>
        <p:txBody>
          <a:bodyPr/>
          <a:lstStyle/>
          <a:p>
            <a:r>
              <a:rPr lang="el-GR" dirty="0" smtClean="0"/>
              <a:t>Το πλήθος των μορφών με τις οποίες οι άνθρωποι σε διάφορα μέρη του πλανήτη βιώνουν τη φύση τους</a:t>
            </a:r>
            <a:r>
              <a:rPr lang="en-US" dirty="0" smtClean="0"/>
              <a:t> (</a:t>
            </a:r>
            <a:r>
              <a:rPr lang="en-US" dirty="0" err="1" smtClean="0"/>
              <a:t>Ingold</a:t>
            </a:r>
            <a:r>
              <a:rPr lang="en-US" dirty="0" smtClean="0"/>
              <a:t>, 1996)</a:t>
            </a:r>
            <a:r>
              <a:rPr lang="el-GR" dirty="0" smtClean="0"/>
              <a:t>.</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l-GR" dirty="0" smtClean="0"/>
              <a:t>Πέρα από το σχετικισμό…</a:t>
            </a:r>
          </a:p>
        </p:txBody>
      </p:sp>
      <p:sp>
        <p:nvSpPr>
          <p:cNvPr id="46083" name="Rectangle 3"/>
          <p:cNvSpPr>
            <a:spLocks noGrp="1" noChangeArrowheads="1"/>
          </p:cNvSpPr>
          <p:nvPr>
            <p:ph type="body" idx="1"/>
          </p:nvPr>
        </p:nvSpPr>
        <p:spPr/>
        <p:txBody>
          <a:bodyPr>
            <a:normAutofit fontScale="85000" lnSpcReduction="20000"/>
          </a:bodyPr>
          <a:lstStyle/>
          <a:p>
            <a:pPr eaLnBrk="1" hangingPunct="1">
              <a:defRPr/>
            </a:pPr>
            <a:r>
              <a:rPr lang="el-GR" sz="2800" dirty="0" smtClean="0"/>
              <a:t>Υπάρχει κι ένα ζήτημα στο «πολιτισμικό σχετικισμό» που προβληματίζει ιδιαίτερα κάποιους ανθρωπολόγους:</a:t>
            </a:r>
          </a:p>
          <a:p>
            <a:pPr eaLnBrk="1" hangingPunct="1">
              <a:buFontTx/>
              <a:buNone/>
              <a:defRPr/>
            </a:pPr>
            <a:r>
              <a:rPr lang="el-GR" sz="2800" dirty="0" smtClean="0"/>
              <a:t>«</a:t>
            </a:r>
            <a:r>
              <a:rPr lang="el-GR" sz="2800" b="1" dirty="0" smtClean="0"/>
              <a:t>ότι αν δεχθούμε σχετικά με τις κουλτούρες μια απόλυτα σχετικιστική αντίληψη τότε ποια θέση (ηθική) παίρνει ο ανθρωπολόγος σε σχέση με κοινωνίες όπου κάποιοι άνθρωποι καταπιέζονται ή τους εκμεταλλεύονται, ακρωτηριάζονται ή εκτελούνται (βρεφοκτονία)?»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9632" y="980728"/>
            <a:ext cx="6840760" cy="4968552"/>
          </a:xfrm>
        </p:spPr>
      </p:pic>
    </p:spTree>
    <p:extLst>
      <p:ext uri="{BB962C8B-B14F-4D97-AF65-F5344CB8AC3E}">
        <p14:creationId xmlns="" xmlns:p14="http://schemas.microsoft.com/office/powerpoint/2010/main" val="2626396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43608" y="692696"/>
            <a:ext cx="7344816" cy="5400600"/>
          </a:xfrm>
        </p:spPr>
      </p:pic>
    </p:spTree>
    <p:extLst>
      <p:ext uri="{BB962C8B-B14F-4D97-AF65-F5344CB8AC3E}">
        <p14:creationId xmlns="" xmlns:p14="http://schemas.microsoft.com/office/powerpoint/2010/main" val="2609263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9632" y="1196752"/>
            <a:ext cx="6408712" cy="4680520"/>
          </a:xfrm>
        </p:spPr>
      </p:pic>
    </p:spTree>
    <p:extLst>
      <p:ext uri="{BB962C8B-B14F-4D97-AF65-F5344CB8AC3E}">
        <p14:creationId xmlns="" xmlns:p14="http://schemas.microsoft.com/office/powerpoint/2010/main" val="823927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5696" y="1196751"/>
            <a:ext cx="5379665" cy="4752527"/>
          </a:xfrm>
          <a:prstGeom prst="rect">
            <a:avLst/>
          </a:prstGeom>
        </p:spPr>
      </p:pic>
    </p:spTree>
    <p:extLst>
      <p:ext uri="{BB962C8B-B14F-4D97-AF65-F5344CB8AC3E}">
        <p14:creationId xmlns="" xmlns:p14="http://schemas.microsoft.com/office/powerpoint/2010/main" val="3482818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1556792"/>
            <a:ext cx="5184576" cy="4248471"/>
          </a:xfrm>
          <a:prstGeom prst="rect">
            <a:avLst/>
          </a:prstGeom>
        </p:spPr>
      </p:pic>
    </p:spTree>
    <p:extLst>
      <p:ext uri="{BB962C8B-B14F-4D97-AF65-F5344CB8AC3E}">
        <p14:creationId xmlns="" xmlns:p14="http://schemas.microsoft.com/office/powerpoint/2010/main" val="2312498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1268760"/>
            <a:ext cx="5544616" cy="4464496"/>
          </a:xfrm>
          <a:prstGeom prst="rect">
            <a:avLst/>
          </a:prstGeom>
        </p:spPr>
      </p:pic>
    </p:spTree>
    <p:extLst>
      <p:ext uri="{BB962C8B-B14F-4D97-AF65-F5344CB8AC3E}">
        <p14:creationId xmlns="" xmlns:p14="http://schemas.microsoft.com/office/powerpoint/2010/main" val="69356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712" y="1052736"/>
            <a:ext cx="5112567" cy="4536504"/>
          </a:xfrm>
          <a:prstGeom prst="rect">
            <a:avLst/>
          </a:prstGeom>
        </p:spPr>
      </p:pic>
    </p:spTree>
    <p:extLst>
      <p:ext uri="{BB962C8B-B14F-4D97-AF65-F5344CB8AC3E}">
        <p14:creationId xmlns="" xmlns:p14="http://schemas.microsoft.com/office/powerpoint/2010/main" val="2453446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l-GR" sz="4000" smtClean="0"/>
              <a:t>Πολιτισμική ποικιλότητα </a:t>
            </a:r>
            <a:r>
              <a:rPr lang="en-US" sz="4000" smtClean="0"/>
              <a:t/>
            </a:r>
            <a:br>
              <a:rPr lang="en-US" sz="4000" smtClean="0"/>
            </a:br>
            <a:r>
              <a:rPr lang="el-GR" sz="4000" smtClean="0"/>
              <a:t>(</a:t>
            </a:r>
            <a:r>
              <a:rPr lang="en-US" sz="4000" smtClean="0"/>
              <a:t>cultural diversity)</a:t>
            </a:r>
            <a:endParaRPr lang="el-GR" sz="4000" smtClean="0"/>
          </a:p>
        </p:txBody>
      </p:sp>
      <p:sp>
        <p:nvSpPr>
          <p:cNvPr id="47107" name="Rectangle 3"/>
          <p:cNvSpPr>
            <a:spLocks noGrp="1" noChangeArrowheads="1"/>
          </p:cNvSpPr>
          <p:nvPr>
            <p:ph type="body" idx="1"/>
          </p:nvPr>
        </p:nvSpPr>
        <p:spPr/>
        <p:txBody>
          <a:bodyPr/>
          <a:lstStyle/>
          <a:p>
            <a:pPr eaLnBrk="1" hangingPunct="1">
              <a:lnSpc>
                <a:spcPct val="90000"/>
              </a:lnSpc>
              <a:defRPr/>
            </a:pPr>
            <a:r>
              <a:rPr lang="el-GR" dirty="0" smtClean="0"/>
              <a:t>Η ανθρωπολογία ως η πιο «ανθρωπιστική» επιστήμη όλων των Ανθρωπιστικών επιστημών, μας διδάσκει για την </a:t>
            </a:r>
            <a:r>
              <a:rPr lang="el-GR" dirty="0" smtClean="0">
                <a:solidFill>
                  <a:srgbClr val="FF0000"/>
                </a:solidFill>
              </a:rPr>
              <a:t>πολιτισμική ποικιλότητα</a:t>
            </a:r>
            <a:r>
              <a:rPr lang="el-GR" dirty="0" smtClean="0"/>
              <a:t>. </a:t>
            </a:r>
          </a:p>
          <a:p>
            <a:pPr eaLnBrk="1" hangingPunct="1">
              <a:lnSpc>
                <a:spcPct val="90000"/>
              </a:lnSpc>
              <a:defRPr/>
            </a:pPr>
            <a:r>
              <a:rPr lang="el-GR" dirty="0" smtClean="0"/>
              <a:t>Μας διδάσκει επίσης ότι η προσαρμοστική ικανότητα  (</a:t>
            </a:r>
            <a:r>
              <a:rPr lang="el-GR" dirty="0" smtClean="0">
                <a:solidFill>
                  <a:srgbClr val="FF0000"/>
                </a:solidFill>
              </a:rPr>
              <a:t>κοινωνική προσαρμογή</a:t>
            </a:r>
            <a:r>
              <a:rPr lang="el-GR" dirty="0" smtClean="0"/>
              <a:t>) των ανθρώπων μπορεί να είναι πιο ευέλικτη από αυτή των άλλων ειδών καθώς ο άνθρωπος διαθέτει </a:t>
            </a:r>
            <a:r>
              <a:rPr lang="el-GR" dirty="0" err="1" smtClean="0"/>
              <a:t>κοινωνικο</a:t>
            </a:r>
            <a:r>
              <a:rPr lang="el-GR" dirty="0" smtClean="0"/>
              <a:t>-πολιτισμικά μέσα προσαρμογής.</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defRPr/>
            </a:pPr>
            <a:r>
              <a:rPr lang="el-GR" dirty="0" err="1" smtClean="0">
                <a:solidFill>
                  <a:srgbClr val="FF0000"/>
                </a:solidFill>
              </a:rPr>
              <a:t>Επιπολιτισμός</a:t>
            </a:r>
            <a:r>
              <a:rPr lang="el-GR" dirty="0" smtClean="0">
                <a:solidFill>
                  <a:srgbClr val="FF0000"/>
                </a:solidFill>
              </a:rPr>
              <a:t> </a:t>
            </a:r>
            <a:r>
              <a:rPr lang="el-GR" dirty="0" smtClean="0"/>
              <a:t>(</a:t>
            </a:r>
            <a:r>
              <a:rPr lang="en-US" dirty="0" smtClean="0"/>
              <a:t>acculturation)</a:t>
            </a:r>
            <a:endParaRPr lang="el-GR" dirty="0" smtClean="0"/>
          </a:p>
        </p:txBody>
      </p:sp>
      <p:sp>
        <p:nvSpPr>
          <p:cNvPr id="52227" name="Rectangle 3"/>
          <p:cNvSpPr>
            <a:spLocks noGrp="1" noChangeArrowheads="1"/>
          </p:cNvSpPr>
          <p:nvPr>
            <p:ph type="body" idx="1"/>
          </p:nvPr>
        </p:nvSpPr>
        <p:spPr/>
        <p:txBody>
          <a:bodyPr>
            <a:normAutofit fontScale="85000" lnSpcReduction="20000"/>
          </a:bodyPr>
          <a:lstStyle/>
          <a:p>
            <a:pPr eaLnBrk="1" hangingPunct="1">
              <a:lnSpc>
                <a:spcPct val="90000"/>
              </a:lnSpc>
              <a:defRPr/>
            </a:pPr>
            <a:r>
              <a:rPr lang="el-GR" sz="2800" dirty="0" smtClean="0"/>
              <a:t>Ο όρος </a:t>
            </a:r>
            <a:r>
              <a:rPr lang="el-GR" sz="2800" dirty="0" err="1" smtClean="0"/>
              <a:t>πρωτοχρησιμοποιήθηκε</a:t>
            </a:r>
            <a:r>
              <a:rPr lang="el-GR" sz="2800" dirty="0" smtClean="0"/>
              <a:t> τον 19</a:t>
            </a:r>
            <a:r>
              <a:rPr lang="el-GR" sz="2800" baseline="30000" dirty="0" smtClean="0"/>
              <a:t>ο</a:t>
            </a:r>
            <a:r>
              <a:rPr lang="el-GR" sz="2800" dirty="0" smtClean="0"/>
              <a:t> αιώνα για να περιγράψει διαδικασίες προσαρμογής </a:t>
            </a:r>
            <a:r>
              <a:rPr lang="en-US" sz="2800" dirty="0" smtClean="0"/>
              <a:t>(</a:t>
            </a:r>
            <a:r>
              <a:rPr lang="en-US" sz="2800" dirty="0" err="1" smtClean="0">
                <a:solidFill>
                  <a:srgbClr val="FF0000"/>
                </a:solidFill>
              </a:rPr>
              <a:t>accomodation</a:t>
            </a:r>
            <a:r>
              <a:rPr lang="en-US" sz="2800" dirty="0" smtClean="0">
                <a:solidFill>
                  <a:srgbClr val="FF0000"/>
                </a:solidFill>
              </a:rPr>
              <a:t>)</a:t>
            </a:r>
            <a:r>
              <a:rPr lang="en-US" sz="2800" dirty="0" smtClean="0"/>
              <a:t> </a:t>
            </a:r>
            <a:r>
              <a:rPr lang="el-GR" sz="2800" dirty="0" smtClean="0"/>
              <a:t>και αλλαγής</a:t>
            </a:r>
            <a:r>
              <a:rPr lang="en-US" sz="2800" dirty="0" smtClean="0"/>
              <a:t> (</a:t>
            </a:r>
            <a:r>
              <a:rPr lang="en-US" sz="2800" dirty="0" smtClean="0">
                <a:solidFill>
                  <a:srgbClr val="FF0000"/>
                </a:solidFill>
              </a:rPr>
              <a:t>change</a:t>
            </a:r>
            <a:r>
              <a:rPr lang="en-US" sz="2800" dirty="0" smtClean="0"/>
              <a:t>) </a:t>
            </a:r>
            <a:r>
              <a:rPr lang="el-GR" sz="2800" dirty="0" smtClean="0"/>
              <a:t>στην πολιτισμική επαφή. </a:t>
            </a:r>
          </a:p>
          <a:p>
            <a:pPr eaLnBrk="1" hangingPunct="1">
              <a:lnSpc>
                <a:spcPct val="90000"/>
              </a:lnSpc>
              <a:defRPr/>
            </a:pPr>
            <a:r>
              <a:rPr lang="el-GR" sz="2800" dirty="0" smtClean="0"/>
              <a:t>Αργότερα, μετά το 1930, ιδιαίτερα στην Αμερική οι ανθρωπολόγοι όρισαν τον «</a:t>
            </a:r>
            <a:r>
              <a:rPr lang="el-GR" sz="2800" dirty="0" err="1" smtClean="0">
                <a:solidFill>
                  <a:srgbClr val="FF0000"/>
                </a:solidFill>
              </a:rPr>
              <a:t>επι</a:t>
            </a:r>
            <a:r>
              <a:rPr lang="el-GR" sz="2800" dirty="0" smtClean="0">
                <a:solidFill>
                  <a:srgbClr val="FF0000"/>
                </a:solidFill>
              </a:rPr>
              <a:t>-πολιτισμό</a:t>
            </a:r>
            <a:r>
              <a:rPr lang="el-GR" sz="2800" dirty="0" smtClean="0"/>
              <a:t>» ως αυτό το φαινόμενο που προκύπτει όταν ομάδες ανθρώπων με διαφορετικές κουλτούρες έρχονται σε πρώτη επαφή, με συνέπεια να προκύπτουν αλλαγές στους πολιτισμούς και των δύο αυτών ομάδων.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O</a:t>
            </a:r>
            <a:r>
              <a:rPr lang="el-GR" dirty="0" err="1" smtClean="0"/>
              <a:t>ρισμός</a:t>
            </a:r>
            <a:r>
              <a:rPr lang="el-GR" dirty="0" smtClean="0"/>
              <a:t> του</a:t>
            </a:r>
            <a:r>
              <a:rPr lang="en-US" dirty="0" smtClean="0"/>
              <a:t> </a:t>
            </a:r>
            <a:r>
              <a:rPr lang="en-US" dirty="0" err="1" smtClean="0"/>
              <a:t>Tylor</a:t>
            </a:r>
            <a:r>
              <a:rPr lang="en-US" dirty="0" smtClean="0"/>
              <a:t> (1871)</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«Κουλτούρα ή πολιτισμός στην ευρεία εθνογραφική της έννοια είναι αυτό το περίπλοκο σύνολο που περιλαμβάνει γνώση, πίστη, τέχνη, ηθική, νόμους, έθιμα και κάθε άλλη ικανότητα και συνήθειες που αποκτούν οι άνθρωποι ως μέλη μιας κοινωνίας» (</a:t>
            </a:r>
            <a:r>
              <a:rPr lang="en-US" dirty="0" err="1" smtClean="0"/>
              <a:t>Tylor</a:t>
            </a:r>
            <a:r>
              <a:rPr lang="en-US" dirty="0" smtClean="0"/>
              <a:t>, 1871) </a:t>
            </a:r>
            <a:r>
              <a:rPr lang="en-US" i="1" dirty="0" smtClean="0"/>
              <a:t>Primitive Culture</a:t>
            </a:r>
            <a:endParaRPr lang="el-GR" dirty="0" smtClean="0"/>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l-GR" sz="4000" smtClean="0"/>
              <a:t>Πολιτισμικός δανεισμός</a:t>
            </a:r>
            <a:br>
              <a:rPr lang="el-GR" sz="4000" smtClean="0"/>
            </a:br>
            <a:r>
              <a:rPr lang="en-US" sz="4000" smtClean="0"/>
              <a:t>(cultural borrowing</a:t>
            </a:r>
            <a:r>
              <a:rPr lang="el-GR" sz="4000" smtClean="0"/>
              <a:t>,</a:t>
            </a:r>
            <a:r>
              <a:rPr lang="en-US" sz="4000" smtClean="0"/>
              <a:t> diffusion</a:t>
            </a:r>
            <a:r>
              <a:rPr lang="el-GR" sz="4000" smtClean="0"/>
              <a:t> </a:t>
            </a:r>
            <a:r>
              <a:rPr lang="en-US" sz="4000" smtClean="0"/>
              <a:t>)</a:t>
            </a:r>
            <a:endParaRPr lang="el-GR" sz="4000" smtClean="0"/>
          </a:p>
        </p:txBody>
      </p:sp>
      <p:sp>
        <p:nvSpPr>
          <p:cNvPr id="53251" name="Rectangle 3"/>
          <p:cNvSpPr>
            <a:spLocks noGrp="1" noChangeArrowheads="1"/>
          </p:cNvSpPr>
          <p:nvPr>
            <p:ph type="body" idx="1"/>
          </p:nvPr>
        </p:nvSpPr>
        <p:spPr/>
        <p:txBody>
          <a:bodyPr/>
          <a:lstStyle/>
          <a:p>
            <a:pPr eaLnBrk="1" hangingPunct="1">
              <a:defRPr/>
            </a:pPr>
            <a:r>
              <a:rPr lang="el-GR" dirty="0" smtClean="0"/>
              <a:t>Ο πολιτισμικός δανεισμός μπορεί να συμβεί με ή και χωρίς άμεση επαφή δύο ομάδων.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l-GR" smtClean="0"/>
              <a:t>ΒΙΒΛΙΟΓΡΑΦΙΑ</a:t>
            </a:r>
          </a:p>
        </p:txBody>
      </p:sp>
      <p:sp>
        <p:nvSpPr>
          <p:cNvPr id="59395" name="Rectangle 3"/>
          <p:cNvSpPr>
            <a:spLocks noGrp="1" noChangeArrowheads="1"/>
          </p:cNvSpPr>
          <p:nvPr>
            <p:ph type="body" idx="1"/>
          </p:nvPr>
        </p:nvSpPr>
        <p:spPr/>
        <p:txBody>
          <a:bodyPr>
            <a:normAutofit fontScale="85000" lnSpcReduction="10000"/>
          </a:bodyPr>
          <a:lstStyle/>
          <a:p>
            <a:pPr eaLnBrk="1" hangingPunct="1">
              <a:lnSpc>
                <a:spcPct val="80000"/>
              </a:lnSpc>
              <a:defRPr/>
            </a:pPr>
            <a:r>
              <a:rPr lang="el-GR" sz="2000" smtClean="0"/>
              <a:t>ΜΙΧΑΗΛ Δ. 2003. Κόσμοι που χάνονται: Μια ανθρωπογεωγραφία των ιθαγενών λαών. Θεσσαλονίκη: Αντ. Σταμούλης.</a:t>
            </a:r>
          </a:p>
          <a:p>
            <a:pPr eaLnBrk="1" hangingPunct="1">
              <a:lnSpc>
                <a:spcPct val="80000"/>
              </a:lnSpc>
              <a:defRPr/>
            </a:pPr>
            <a:r>
              <a:rPr lang="en-US" sz="2000" smtClean="0"/>
              <a:t>DANFORTH Loring</a:t>
            </a:r>
            <a:r>
              <a:rPr lang="el-GR" sz="2000" smtClean="0"/>
              <a:t> 1999. </a:t>
            </a:r>
            <a:r>
              <a:rPr lang="el-GR" sz="2000" i="1" smtClean="0"/>
              <a:t>Η Μακεδονική Διαμάχη: Ο Eθνικισμός σε έναν </a:t>
            </a:r>
            <a:r>
              <a:rPr lang="en-US" sz="2000" i="1" smtClean="0"/>
              <a:t>Y</a:t>
            </a:r>
            <a:r>
              <a:rPr lang="el-GR" sz="2000" i="1" smtClean="0"/>
              <a:t>περεθνικό </a:t>
            </a:r>
            <a:r>
              <a:rPr lang="en-US" sz="2000" i="1" smtClean="0"/>
              <a:t>K</a:t>
            </a:r>
            <a:r>
              <a:rPr lang="el-GR" sz="2000" i="1" smtClean="0"/>
              <a:t>όσμο. </a:t>
            </a:r>
            <a:r>
              <a:rPr lang="el-GR" sz="2000" smtClean="0"/>
              <a:t>Εκδόσεις Αλεξάνδρεια </a:t>
            </a:r>
          </a:p>
          <a:p>
            <a:pPr eaLnBrk="1" hangingPunct="1">
              <a:lnSpc>
                <a:spcPct val="80000"/>
              </a:lnSpc>
              <a:defRPr/>
            </a:pPr>
            <a:r>
              <a:rPr lang="el-GR" sz="2000" smtClean="0"/>
              <a:t>ΜΙΧΑΗΛ Δ. 2003. Έθνος, Εθνικισμός και Εθνική Συνείδηση: Μια ανθρωπολογική προσέγγιση. Θεσσαλονίκη: Αντ. Σταμούλης. </a:t>
            </a:r>
          </a:p>
          <a:p>
            <a:pPr eaLnBrk="1" hangingPunct="1">
              <a:lnSpc>
                <a:spcPct val="80000"/>
              </a:lnSpc>
              <a:defRPr/>
            </a:pPr>
            <a:r>
              <a:rPr lang="en-US" sz="2000" smtClean="0"/>
              <a:t>KEDOURIE Elie</a:t>
            </a:r>
            <a:r>
              <a:rPr lang="el-GR" sz="2000" smtClean="0"/>
              <a:t>, 1999</a:t>
            </a:r>
            <a:r>
              <a:rPr lang="el-GR" sz="2000" i="1" smtClean="0"/>
              <a:t>. Ο Εθνικισμός</a:t>
            </a:r>
            <a:r>
              <a:rPr lang="el-GR" sz="2000" smtClean="0"/>
              <a:t> Αθήνα: Κατάρτι.</a:t>
            </a:r>
            <a:endParaRPr lang="en-US" sz="2000" smtClean="0"/>
          </a:p>
          <a:p>
            <a:pPr eaLnBrk="1" hangingPunct="1">
              <a:lnSpc>
                <a:spcPct val="80000"/>
              </a:lnSpc>
              <a:defRPr/>
            </a:pPr>
            <a:r>
              <a:rPr lang="en-US" sz="2000" smtClean="0"/>
              <a:t>GELLNER Ernest</a:t>
            </a:r>
            <a:r>
              <a:rPr lang="el-GR" sz="2000" smtClean="0"/>
              <a:t>, 1997</a:t>
            </a:r>
            <a:r>
              <a:rPr lang="el-GR" sz="2000" i="1" smtClean="0"/>
              <a:t>. Εθνικισμός.</a:t>
            </a:r>
            <a:r>
              <a:rPr lang="el-GR" sz="2000" u="sng" smtClean="0"/>
              <a:t> </a:t>
            </a:r>
            <a:r>
              <a:rPr lang="el-GR" sz="2000" smtClean="0"/>
              <a:t>Αθήνα: Αλεξάνδρεια. </a:t>
            </a:r>
          </a:p>
          <a:p>
            <a:pPr eaLnBrk="1" hangingPunct="1">
              <a:lnSpc>
                <a:spcPct val="80000"/>
              </a:lnSpc>
              <a:defRPr/>
            </a:pPr>
            <a:r>
              <a:rPr lang="el-GR" sz="2000" smtClean="0"/>
              <a:t>ΜΟΥΖΕΛΗΣ Νίκος, 1994. </a:t>
            </a:r>
            <a:r>
              <a:rPr lang="el-GR" sz="2000" i="1" smtClean="0"/>
              <a:t>Ο Εθνικισμός στην Ύστερη Ανάπτυξη.</a:t>
            </a:r>
            <a:r>
              <a:rPr lang="el-GR" sz="2000" smtClean="0"/>
              <a:t> Αθήνα: Θεμέλιο.</a:t>
            </a:r>
          </a:p>
          <a:p>
            <a:pPr eaLnBrk="1" hangingPunct="1">
              <a:lnSpc>
                <a:spcPct val="80000"/>
              </a:lnSpc>
              <a:defRPr/>
            </a:pPr>
            <a:r>
              <a:rPr lang="el-GR" sz="2000" smtClean="0"/>
              <a:t>ΛΕΚΚΑΣ Παντελής. 1996</a:t>
            </a:r>
            <a:r>
              <a:rPr lang="el-GR" sz="2000" i="1" smtClean="0"/>
              <a:t>. Η Εθνικιστική Ιδεολογία.</a:t>
            </a:r>
            <a:r>
              <a:rPr lang="el-GR" sz="2000" u="sng" smtClean="0"/>
              <a:t> </a:t>
            </a:r>
            <a:r>
              <a:rPr lang="el-GR" sz="2000" smtClean="0"/>
              <a:t>Αθήνα: Κατάρτι</a:t>
            </a:r>
            <a:endParaRPr lang="en-US" sz="2000" smtClean="0"/>
          </a:p>
          <a:p>
            <a:pPr eaLnBrk="1" hangingPunct="1">
              <a:lnSpc>
                <a:spcPct val="80000"/>
              </a:lnSpc>
              <a:defRPr/>
            </a:pPr>
            <a:r>
              <a:rPr lang="en-US" sz="2000" smtClean="0"/>
              <a:t>CHOMSKY Noam</a:t>
            </a:r>
            <a:r>
              <a:rPr lang="el-GR" sz="2000" smtClean="0"/>
              <a:t>. 1997</a:t>
            </a:r>
            <a:r>
              <a:rPr lang="el-GR" sz="2000" i="1" smtClean="0"/>
              <a:t>. Πολιτικός Λόγος και Προπαγάνδα</a:t>
            </a:r>
            <a:r>
              <a:rPr lang="el-GR" sz="2000" smtClean="0"/>
              <a:t>. Αθήνα: Ελευθεριακή Κουλτούρα.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l-GR" smtClean="0"/>
              <a:t>…</a:t>
            </a:r>
          </a:p>
        </p:txBody>
      </p:sp>
      <p:sp>
        <p:nvSpPr>
          <p:cNvPr id="60419" name="Rectangle 3"/>
          <p:cNvSpPr>
            <a:spLocks noGrp="1" noChangeArrowheads="1"/>
          </p:cNvSpPr>
          <p:nvPr>
            <p:ph type="body" idx="1"/>
          </p:nvPr>
        </p:nvSpPr>
        <p:spPr/>
        <p:txBody>
          <a:bodyPr>
            <a:normAutofit fontScale="85000" lnSpcReduction="20000"/>
          </a:bodyPr>
          <a:lstStyle/>
          <a:p>
            <a:pPr algn="just" eaLnBrk="1" hangingPunct="1">
              <a:lnSpc>
                <a:spcPct val="80000"/>
              </a:lnSpc>
              <a:buFont typeface="Symbol" pitchFamily="18" charset="2"/>
              <a:buChar char=""/>
              <a:defRPr/>
            </a:pPr>
            <a:r>
              <a:rPr lang="el-GR" sz="2400" dirty="0" smtClean="0"/>
              <a:t>ΤΣΙΟΥΜΗΣ, </a:t>
            </a:r>
            <a:r>
              <a:rPr lang="en-US" sz="2400" dirty="0" smtClean="0"/>
              <a:t>K</a:t>
            </a:r>
            <a:r>
              <a:rPr lang="el-GR" sz="2400" dirty="0" smtClean="0"/>
              <a:t>. &amp; ΜΙΧΑΗΛ, Δ. 2005. “Το Ζήτημα της Ταυτότητας των Πομάκων: Ιστορική και Ανθρωπολογική προσέγγιση</a:t>
            </a:r>
            <a:r>
              <a:rPr lang="el-GR" sz="2400" i="1" dirty="0" smtClean="0"/>
              <a:t>”</a:t>
            </a:r>
            <a:r>
              <a:rPr lang="el-GR" sz="2400" dirty="0" smtClean="0"/>
              <a:t> </a:t>
            </a:r>
            <a:r>
              <a:rPr lang="el-GR" sz="2400" i="1" dirty="0" smtClean="0"/>
              <a:t>Περί Θράκης,</a:t>
            </a:r>
            <a:r>
              <a:rPr lang="el-GR" sz="2400" dirty="0" smtClean="0"/>
              <a:t> 4.</a:t>
            </a:r>
          </a:p>
          <a:p>
            <a:pPr eaLnBrk="1" hangingPunct="1">
              <a:lnSpc>
                <a:spcPct val="80000"/>
              </a:lnSpc>
              <a:defRPr/>
            </a:pPr>
            <a:r>
              <a:rPr lang="en-US" sz="2400" dirty="0" smtClean="0"/>
              <a:t>COWAN Jane</a:t>
            </a:r>
            <a:r>
              <a:rPr lang="el-GR" sz="2400" dirty="0" smtClean="0"/>
              <a:t>, 1998. Ιδιώματα του </a:t>
            </a:r>
            <a:r>
              <a:rPr lang="el-GR" sz="2400" dirty="0" err="1" smtClean="0"/>
              <a:t>Ανήκειν</a:t>
            </a:r>
            <a:r>
              <a:rPr lang="el-GR" sz="2400" dirty="0" smtClean="0"/>
              <a:t>: </a:t>
            </a:r>
            <a:r>
              <a:rPr lang="el-GR" sz="2400" dirty="0" err="1" smtClean="0"/>
              <a:t>Πολυγλωσσικές</a:t>
            </a:r>
            <a:r>
              <a:rPr lang="el-GR" sz="2400" dirty="0" smtClean="0"/>
              <a:t> (Συν)αρθρώσεις της Τοπικής Ταυτότητας σε μια Ελληνική Κωμόπολη της Μακεδονίας. Στο: </a:t>
            </a:r>
            <a:r>
              <a:rPr lang="el-GR" sz="2400" dirty="0" err="1" smtClean="0"/>
              <a:t>Γκέφου</a:t>
            </a:r>
            <a:r>
              <a:rPr lang="el-GR" sz="2400" dirty="0" smtClean="0"/>
              <a:t>-</a:t>
            </a:r>
            <a:r>
              <a:rPr lang="el-GR" sz="2400" dirty="0" err="1" smtClean="0"/>
              <a:t>Μαδιανού</a:t>
            </a:r>
            <a:r>
              <a:rPr lang="el-GR" sz="2400" dirty="0" smtClean="0"/>
              <a:t> Δήμητρα (</a:t>
            </a:r>
            <a:r>
              <a:rPr lang="el-GR" sz="2400" dirty="0" err="1" smtClean="0"/>
              <a:t>επιμ</a:t>
            </a:r>
            <a:r>
              <a:rPr lang="el-GR" sz="2400" dirty="0" smtClean="0"/>
              <a:t>.) </a:t>
            </a:r>
            <a:r>
              <a:rPr lang="el-GR" sz="2400" i="1" dirty="0" smtClean="0"/>
              <a:t>Ανθρωπολογική Θεωρία και Εθνογραφία</a:t>
            </a:r>
            <a:r>
              <a:rPr lang="el-GR" sz="2400" dirty="0" smtClean="0"/>
              <a:t>. Ελληνικά Γράμματα, </a:t>
            </a:r>
            <a:r>
              <a:rPr lang="el-GR" sz="2400" dirty="0" err="1" smtClean="0"/>
              <a:t>σσ</a:t>
            </a:r>
            <a:r>
              <a:rPr lang="el-GR" sz="2400" dirty="0" smtClean="0"/>
              <a:t>. 583-618. </a:t>
            </a:r>
          </a:p>
          <a:p>
            <a:pPr eaLnBrk="1" hangingPunct="1">
              <a:lnSpc>
                <a:spcPct val="80000"/>
              </a:lnSpc>
              <a:buFont typeface="Symbol" pitchFamily="18" charset="2"/>
              <a:buChar char=""/>
              <a:defRPr/>
            </a:pPr>
            <a:r>
              <a:rPr lang="el-GR" sz="2400" dirty="0" err="1" smtClean="0"/>
              <a:t>Τάχου</a:t>
            </a:r>
            <a:r>
              <a:rPr lang="el-GR" sz="2400" dirty="0" smtClean="0"/>
              <a:t> Σ. &amp; Μιχαήλ, Δ. 2010. «Συγκρότηση ταυτοτήτων την εποχή του εθνικισμού: Η περίπτωση των Βλάχων της </a:t>
            </a:r>
            <a:r>
              <a:rPr lang="el-GR" sz="2400" dirty="0" err="1" smtClean="0"/>
              <a:t>Πελαγονίας</a:t>
            </a:r>
            <a:r>
              <a:rPr lang="el-GR" sz="2400" dirty="0" smtClean="0"/>
              <a:t>» Πρακτικά Συνεδρίου: Ανακοίνωση στο Λ’ Πανελλήνιο Ιστορικό Συνέδριο, Θεσσαλονίκη, 2009.</a:t>
            </a:r>
          </a:p>
          <a:p>
            <a:pPr algn="just" eaLnBrk="1" hangingPunct="1">
              <a:lnSpc>
                <a:spcPct val="80000"/>
              </a:lnSpc>
              <a:buFont typeface="Symbol" pitchFamily="18" charset="2"/>
              <a:buChar char=""/>
              <a:defRPr/>
            </a:pPr>
            <a:r>
              <a:rPr lang="el-GR" sz="2400" dirty="0" smtClean="0"/>
              <a:t>ΓΚΙΝΤΕΝΣ, </a:t>
            </a:r>
            <a:r>
              <a:rPr lang="el-GR" sz="2400" dirty="0" err="1" smtClean="0"/>
              <a:t>Άντονυ</a:t>
            </a:r>
            <a:r>
              <a:rPr lang="el-GR" sz="2400" dirty="0" smtClean="0"/>
              <a:t>, 2001</a:t>
            </a:r>
            <a:r>
              <a:rPr lang="el-GR" sz="2400" i="1" dirty="0" smtClean="0"/>
              <a:t>. Ο Κόσμος των Ραγδαίων Αλλαγών.</a:t>
            </a:r>
            <a:r>
              <a:rPr lang="el-GR" sz="2400" dirty="0" smtClean="0"/>
              <a:t> Αθήνα: Μεταίχμιο.</a:t>
            </a:r>
          </a:p>
          <a:p>
            <a:pPr eaLnBrk="1" hangingPunct="1">
              <a:lnSpc>
                <a:spcPct val="80000"/>
              </a:lnSpc>
              <a:buFont typeface="Symbol" pitchFamily="18" charset="2"/>
              <a:buChar char=""/>
              <a:defRPr/>
            </a:pPr>
            <a:endParaRPr lang="el-GR" sz="2400" dirty="0" smtClean="0"/>
          </a:p>
          <a:p>
            <a:pPr eaLnBrk="1" hangingPunct="1">
              <a:lnSpc>
                <a:spcPct val="80000"/>
              </a:lnSpc>
              <a:defRPr/>
            </a:pPr>
            <a:endParaRPr lang="el-GR" sz="24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l-GR" smtClean="0"/>
          </a:p>
        </p:txBody>
      </p:sp>
      <p:sp>
        <p:nvSpPr>
          <p:cNvPr id="62467" name="Rectangle 3"/>
          <p:cNvSpPr>
            <a:spLocks noGrp="1" noChangeArrowheads="1"/>
          </p:cNvSpPr>
          <p:nvPr>
            <p:ph type="body" idx="1"/>
          </p:nvPr>
        </p:nvSpPr>
        <p:spPr/>
        <p:txBody>
          <a:bodyPr>
            <a:normAutofit fontScale="92500" lnSpcReduction="20000"/>
          </a:bodyPr>
          <a:lstStyle/>
          <a:p>
            <a:pPr eaLnBrk="1" hangingPunct="1">
              <a:lnSpc>
                <a:spcPct val="80000"/>
              </a:lnSpc>
              <a:defRPr/>
            </a:pPr>
            <a:r>
              <a:rPr lang="el-GR" sz="2000" dirty="0" smtClean="0"/>
              <a:t>Μιχαήλ Δ. 2005. “Η στάση των Πομάκων της Ορεινής Ξάνθης στην Ελληνόφωνη Εκπαίδευση στο τέλος του 20ου αιώνα”. Πρακτικά επιστημονικού Συνεδρίου: </a:t>
            </a:r>
            <a:r>
              <a:rPr lang="el-GR" sz="2000" i="1" dirty="0" smtClean="0"/>
              <a:t>Η ελληνική Παιδεία από τον 18ο ως τον 20ο αιώνα. Ερευνητικές συνιστώσες. </a:t>
            </a:r>
            <a:r>
              <a:rPr lang="el-GR" sz="2000" dirty="0" smtClean="0"/>
              <a:t>Παιδαγωγική Σχολή Φλώρινας, Πανεπιστήμιο Δυτικής Μακεδονίας, Φλώρινα 12-13/4/2005. </a:t>
            </a:r>
          </a:p>
          <a:p>
            <a:pPr eaLnBrk="1" hangingPunct="1">
              <a:lnSpc>
                <a:spcPct val="80000"/>
              </a:lnSpc>
              <a:defRPr/>
            </a:pPr>
            <a:endParaRPr lang="el-GR" sz="2000" dirty="0" smtClean="0"/>
          </a:p>
          <a:p>
            <a:pPr eaLnBrk="1" hangingPunct="1">
              <a:lnSpc>
                <a:spcPct val="80000"/>
              </a:lnSpc>
              <a:defRPr/>
            </a:pPr>
            <a:r>
              <a:rPr lang="en-GB" sz="2000" dirty="0" smtClean="0"/>
              <a:t>Michail D.2009. “Working here, investing here and there: present economic practices, strategies of social inclusion and future plans for return amongst Albanian immigrants in a Greek-Albanian border town” </a:t>
            </a:r>
            <a:r>
              <a:rPr lang="en-GB" sz="2000" i="1" dirty="0" smtClean="0"/>
              <a:t>Journal of Southern European and Black Sea Studies</a:t>
            </a:r>
            <a:r>
              <a:rPr lang="en-GB" sz="2000" dirty="0" smtClean="0"/>
              <a:t>, 9(4). </a:t>
            </a:r>
            <a:endParaRPr lang="el-GR" sz="2000" dirty="0" smtClean="0"/>
          </a:p>
          <a:p>
            <a:pPr eaLnBrk="1" hangingPunct="1">
              <a:lnSpc>
                <a:spcPct val="80000"/>
              </a:lnSpc>
              <a:defRPr/>
            </a:pPr>
            <a:endParaRPr lang="el-GR" sz="2000" dirty="0" smtClean="0"/>
          </a:p>
          <a:p>
            <a:pPr eaLnBrk="1" hangingPunct="1">
              <a:lnSpc>
                <a:spcPct val="80000"/>
              </a:lnSpc>
              <a:defRPr/>
            </a:pPr>
            <a:r>
              <a:rPr lang="el-GR" sz="2000" dirty="0" smtClean="0"/>
              <a:t>Μιχαήλ, Δ. (2010) «Γλωσσική διατήρηση/μετατόπιση στην δεύτερη γενιά Αλβανών μεταναστών στην Ελλάδα: Κοινωνική ενσωμάτωση και κινητικότητα». </a:t>
            </a:r>
            <a:r>
              <a:rPr lang="el-GR" sz="2000" i="1" dirty="0" smtClean="0"/>
              <a:t>Εθνολογία,</a:t>
            </a:r>
            <a:r>
              <a:rPr lang="el-GR" sz="2000" dirty="0" smtClean="0"/>
              <a:t> 14.</a:t>
            </a:r>
          </a:p>
          <a:p>
            <a:pPr eaLnBrk="1" hangingPunct="1">
              <a:lnSpc>
                <a:spcPct val="80000"/>
              </a:lnSpc>
              <a:defRPr/>
            </a:pPr>
            <a:endParaRPr lang="el-GR" sz="2000" dirty="0" smtClean="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Παλαιότερα…(εξελικτισμός)</a:t>
            </a:r>
            <a:endParaRPr lang="el-GR" dirty="0"/>
          </a:p>
        </p:txBody>
      </p:sp>
      <p:sp>
        <p:nvSpPr>
          <p:cNvPr id="3" name="2 - Θέση περιεχομένου"/>
          <p:cNvSpPr>
            <a:spLocks noGrp="1"/>
          </p:cNvSpPr>
          <p:nvPr>
            <p:ph idx="1"/>
          </p:nvPr>
        </p:nvSpPr>
        <p:spPr/>
        <p:txBody>
          <a:bodyPr/>
          <a:lstStyle/>
          <a:p>
            <a:endParaRPr lang="en-US" dirty="0" smtClean="0"/>
          </a:p>
          <a:p>
            <a:endParaRPr lang="en-US" dirty="0" smtClean="0"/>
          </a:p>
          <a:p>
            <a:r>
              <a:rPr lang="el-GR" dirty="0" smtClean="0"/>
              <a:t>Η έννοια της «κουλτούρας» ταυτίζονταν με την έννοια του «Πολιτισμού» (</a:t>
            </a:r>
            <a:r>
              <a:rPr lang="en-US" dirty="0" smtClean="0"/>
              <a:t>civilization).</a:t>
            </a:r>
            <a:r>
              <a:rPr lang="el-GR" dirty="0" smtClean="0"/>
              <a:t> </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a:t>
            </a:r>
            <a:r>
              <a:rPr lang="el-GR" dirty="0" smtClean="0">
                <a:solidFill>
                  <a:srgbClr val="FF0000"/>
                </a:solidFill>
              </a:rPr>
              <a:t>θεωρία της εξέλιξης </a:t>
            </a:r>
            <a:r>
              <a:rPr lang="el-GR" dirty="0" smtClean="0"/>
              <a:t>(19</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p:txBody>
          <a:bodyPr/>
          <a:lstStyle/>
          <a:p>
            <a:r>
              <a:rPr lang="el-GR" dirty="0" smtClean="0"/>
              <a:t>Συνάγει συμπεράσματα για την ιστορική εξέλιξη τόσο του ανθρώπου όσο και των κοινωνιών</a:t>
            </a:r>
          </a:p>
          <a:p>
            <a:r>
              <a:rPr lang="el-GR" dirty="0" smtClean="0"/>
              <a:t>Διατυπώνει ένα σχήμα γραμμικής εξέλιξης των κοινωνιών</a:t>
            </a:r>
          </a:p>
          <a:p>
            <a:r>
              <a:rPr lang="el-GR" dirty="0" smtClean="0"/>
              <a:t>Κατατάσσει τους διάφορους πολιτισμούς σε </a:t>
            </a:r>
            <a:r>
              <a:rPr lang="el-GR" dirty="0" smtClean="0">
                <a:solidFill>
                  <a:srgbClr val="FF0000"/>
                </a:solidFill>
              </a:rPr>
              <a:t>3 στάδια εξέλιξης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Στάδια εξέλιξης </a:t>
            </a:r>
            <a:r>
              <a:rPr lang="el-GR" dirty="0" smtClean="0"/>
              <a:t>στον εξελικτισμό του 19</a:t>
            </a:r>
            <a:r>
              <a:rPr lang="el-GR" baseline="30000" dirty="0" smtClean="0"/>
              <a:t>ου</a:t>
            </a:r>
            <a:r>
              <a:rPr lang="el-GR" dirty="0" smtClean="0"/>
              <a:t> αιώνα</a:t>
            </a:r>
            <a:endParaRPr lang="el-GR" dirty="0"/>
          </a:p>
        </p:txBody>
      </p:sp>
      <p:sp>
        <p:nvSpPr>
          <p:cNvPr id="3" name="2 - Θέση περιεχομένου"/>
          <p:cNvSpPr>
            <a:spLocks noGrp="1"/>
          </p:cNvSpPr>
          <p:nvPr>
            <p:ph idx="1"/>
          </p:nvPr>
        </p:nvSpPr>
        <p:spPr/>
        <p:txBody>
          <a:bodyPr/>
          <a:lstStyle/>
          <a:p>
            <a:endParaRPr lang="el-GR" dirty="0" smtClean="0"/>
          </a:p>
          <a:p>
            <a:r>
              <a:rPr lang="el-GR" dirty="0" smtClean="0"/>
              <a:t>Αγριότητα</a:t>
            </a:r>
          </a:p>
          <a:p>
            <a:r>
              <a:rPr lang="el-GR" dirty="0" smtClean="0"/>
              <a:t>Βαρβαρότητα</a:t>
            </a:r>
          </a:p>
          <a:p>
            <a:r>
              <a:rPr lang="el-GR" dirty="0" smtClean="0"/>
              <a:t>Δυτικός Πολιτισμός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Άλλοθι στον ε</a:t>
            </a:r>
            <a:r>
              <a:rPr lang="el-GR" dirty="0" smtClean="0">
                <a:solidFill>
                  <a:srgbClr val="FF0000"/>
                </a:solidFill>
              </a:rPr>
              <a:t>θνοκεντρισμό</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Η θεωρία του εξελικτισμού δίνει άλλοθι στον ευρωπαϊκό εθνοκεντρισμό ώστε μαζί με την αποικιοκρατική πολιτική της Δύσης να διευκολύνει την εκμετάλλευση των «πρωτόγονων» λαών.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8033</TotalTime>
  <Words>1889</Words>
  <Application>Microsoft Office PowerPoint</Application>
  <PresentationFormat>Προβολή στην οθόνη (4:3)</PresentationFormat>
  <Paragraphs>160</Paragraphs>
  <Slides>53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Πινέζα</vt:lpstr>
      <vt:lpstr>ΠΟΛΙΤΙΣΜΙΚΗ ΕΚΠΑΙΔΕΥΣΗ ΚΑΙ ΔΙΑΧΕΙΡΙΣΗ ΤΗΣ ΕΤΕΡΟΤΗΤΑΣ μέρος 1</vt:lpstr>
      <vt:lpstr>Ετερότητα &amp; ανθρωπολογία</vt:lpstr>
      <vt:lpstr>Πολιτισμός &amp; πολιτισμός (κουλτούρα)</vt:lpstr>
      <vt:lpstr>Τι είναι κουλτούρα;</vt:lpstr>
      <vt:lpstr>Oρισμός του Tylor (1871) </vt:lpstr>
      <vt:lpstr>Παλαιότερα…(εξελικτισμός)</vt:lpstr>
      <vt:lpstr>Η θεωρία της εξέλιξης (19ος αιώνας)</vt:lpstr>
      <vt:lpstr>Στάδια εξέλιξης στον εξελικτισμό του 19ου αιώνα</vt:lpstr>
      <vt:lpstr>Άλλοθι στον εθνοκεντρισμό</vt:lpstr>
      <vt:lpstr>Sir James George Frazer (1854-1941) εκπρόσωπος του εξελικτισμού</vt:lpstr>
      <vt:lpstr>Sir James George Frazer (1854-1941) εκπρόσωπος του εξελικτισμού</vt:lpstr>
      <vt:lpstr>Η θεωρία της εξέλιξης, ο αποικιακός επεκτατισμός και η εικόνα του άλλου</vt:lpstr>
      <vt:lpstr>Boas</vt:lpstr>
      <vt:lpstr>Αμερική – Franz Boas  </vt:lpstr>
      <vt:lpstr>Πολιτισμικός σχετικισμός F Boas (1858-1942)</vt:lpstr>
      <vt:lpstr>Πολιτισμικός σχετικισμός F. Boas (1858-1942)</vt:lpstr>
      <vt:lpstr>F. Boas και αμερικανική πολιτισμική ανθρωπολογια</vt:lpstr>
      <vt:lpstr>F. Boas και «διαφορετικότητα»</vt:lpstr>
      <vt:lpstr>Πολιτισμικός σχετικισμός vs  εθνοκεντρισμός</vt:lpstr>
      <vt:lpstr>Από τον «Πολιτισμό» στις «κουλτούρες»</vt:lpstr>
      <vt:lpstr>«κουλτούρα»</vt:lpstr>
      <vt:lpstr>Γενετική προδιάθεση για δημιουργία κουλτούρας</vt:lpstr>
      <vt:lpstr>Πολιτισμική μεταβίβαση</vt:lpstr>
      <vt:lpstr>Η έννοια «κουλτούρα»</vt:lpstr>
      <vt:lpstr>Κουλτούρα και ανθρώπινες κοινωνίες</vt:lpstr>
      <vt:lpstr>Ηθικός σχετικισμός</vt:lpstr>
      <vt:lpstr>Αμερικανική Πολιτισμική Ανθρωπολογική σχολή</vt:lpstr>
      <vt:lpstr>Boas και μαχητικός εμπειρισμός</vt:lpstr>
      <vt:lpstr>Συνιστώσες της κοινωνικής ζωής: κουλτούρα και οργάνωση</vt:lpstr>
      <vt:lpstr>«Δυτική κουλτούρα» ή δυτικός Πολιτισμός</vt:lpstr>
      <vt:lpstr>Πολιτισμοί (cultures)</vt:lpstr>
      <vt:lpstr>Native, indigenous, tribal</vt:lpstr>
      <vt:lpstr>Πολιτισμική επαφή  (cultural contact)</vt:lpstr>
      <vt:lpstr>Πολιτισμική οικολογία Cultural ecology</vt:lpstr>
      <vt:lpstr>Πολιτισμικός σχετικισμός (cultural relativism)</vt:lpstr>
      <vt:lpstr>Δομο-λειτουργισμός  (structural functionalism)</vt:lpstr>
      <vt:lpstr>Malinowski</vt:lpstr>
      <vt:lpstr>Εθνοκεντρισμός και Ρατσισμός του 19ου αιώνα</vt:lpstr>
      <vt:lpstr>σχετικιστές</vt:lpstr>
      <vt:lpstr>Πέρα από το σχετικισμό…</vt:lpstr>
      <vt:lpstr>Διαφάνεια 41</vt:lpstr>
      <vt:lpstr>Διαφάνεια 42</vt:lpstr>
      <vt:lpstr>Διαφάνεια 43</vt:lpstr>
      <vt:lpstr>Διαφάνεια 44</vt:lpstr>
      <vt:lpstr>Διαφάνεια 45</vt:lpstr>
      <vt:lpstr>Διαφάνεια 46</vt:lpstr>
      <vt:lpstr>Διαφάνεια 47</vt:lpstr>
      <vt:lpstr>Πολιτισμική ποικιλότητα  (cultural diversity)</vt:lpstr>
      <vt:lpstr>Επιπολιτισμός (acculturation)</vt:lpstr>
      <vt:lpstr>Πολιτισμικός δανεισμός (cultural borrowing, diffusion )</vt:lpstr>
      <vt:lpstr>ΒΙΒΛΙΟΓΡΑΦΙΑ</vt:lpstr>
      <vt:lpstr>…</vt:lpstr>
      <vt:lpstr>Διαφάνεια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Domna Michail</dc:creator>
  <cp:lastModifiedBy>HP</cp:lastModifiedBy>
  <cp:revision>84</cp:revision>
  <dcterms:created xsi:type="dcterms:W3CDTF">2015-05-10T07:11:43Z</dcterms:created>
  <dcterms:modified xsi:type="dcterms:W3CDTF">2022-10-24T08:06:37Z</dcterms:modified>
</cp:coreProperties>
</file>