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8"/>
  </p:notesMasterIdLst>
  <p:handoutMasterIdLst>
    <p:handoutMasterId r:id="rId19"/>
  </p:handoutMasterIdLst>
  <p:sldIdLst>
    <p:sldId id="276"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7"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ΜΑΓΔΑ ΚΑΡΑΒΙΩΤΗ" initials="ΜΚ" lastIdx="1" clrIdx="0">
    <p:extLst>
      <p:ext uri="{19B8F6BF-5375-455C-9EA6-DF929625EA0E}">
        <p15:presenceInfo xmlns="" xmlns:p15="http://schemas.microsoft.com/office/powerpoint/2012/main" userId="ΜΑΓΔΑ ΚΑΡΑΒΙΩΤ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15FA5"/>
    <a:srgbClr val="F57024"/>
    <a:srgbClr val="F50C24"/>
    <a:srgbClr val="AF3D92"/>
    <a:srgbClr val="C74C2D"/>
    <a:srgbClr val="4D92BC"/>
    <a:srgbClr val="6A733D"/>
    <a:srgbClr val="4E6273"/>
    <a:srgbClr val="E3E709"/>
    <a:srgbClr val="BE2A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3900" autoAdjust="0"/>
  </p:normalViewPr>
  <p:slideViewPr>
    <p:cSldViewPr snapToGrid="0">
      <p:cViewPr varScale="1">
        <p:scale>
          <a:sx n="68" d="100"/>
          <a:sy n="68" d="100"/>
        </p:scale>
        <p:origin x="-1446" y="-108"/>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pPr/>
              <a:t>7/29/2019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pPr/>
              <a:t>‹#›</a:t>
            </a:fld>
            <a:endParaRPr lang="en-US"/>
          </a:p>
        </p:txBody>
      </p:sp>
    </p:spTree>
    <p:extLst>
      <p:ext uri="{BB962C8B-B14F-4D97-AF65-F5344CB8AC3E}">
        <p14:creationId xmlns=""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2</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335282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C03A37A-9DDE-F240-BFA8-ACED39A2D7C4}" type="slidenum">
              <a:rPr lang="en-US" sz="1200"/>
              <a:pPr/>
              <a:t>12</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292546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05F102A4-D06D-F44C-B950-1FC36B249274}" type="slidenum">
              <a:rPr lang="en-US" sz="1200"/>
              <a:pPr/>
              <a:t>15</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366926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6A3524A6-8913-4F4E-9CCF-D6F8033CB60B}" type="slidenum">
              <a:rPr lang="en-US" sz="1200"/>
              <a:pPr/>
              <a:t>3</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137056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8EF57F4A-D682-6B43-B621-1238DE4EFFA2}" type="slidenum">
              <a:rPr lang="en-US" sz="1200"/>
              <a:pPr/>
              <a:t>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ndParaRPr>
          </a:p>
        </p:txBody>
      </p:sp>
    </p:spTree>
    <p:extLst>
      <p:ext uri="{BB962C8B-B14F-4D97-AF65-F5344CB8AC3E}">
        <p14:creationId xmlns="" xmlns:p14="http://schemas.microsoft.com/office/powerpoint/2010/main" val="241647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8582C2F6-5C0C-E54F-B1CA-4ECA8A80F823}" type="slidenum">
              <a:rPr lang="en-US" sz="1200"/>
              <a:pPr/>
              <a:t>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13667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65C78F7-BBF5-BC4A-8D96-3236C3E2A062}" type="slidenum">
              <a:rPr lang="en-US" sz="1200"/>
              <a:pPr/>
              <a:t>7</a:t>
            </a:fld>
            <a:endParaRPr lang="en-US" sz="12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3983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2A53DAE-E617-7044-A2CA-880C88CEF390}" type="slidenum">
              <a:rPr lang="en-US" sz="1200"/>
              <a:pPr/>
              <a:t>8</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181308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EB3074CC-F596-0A43-9281-EFC8912387C9}" type="slidenum">
              <a:rPr lang="en-US" sz="1200"/>
              <a:pPr/>
              <a:t>9</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232825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2F898110-B55A-DB4F-A3FF-833C70C7A98C}" type="slidenum">
              <a:rPr lang="en-US" sz="1200"/>
              <a:pPr/>
              <a:t>10</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424235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6000">
                <a:solidFill>
                  <a:schemeClr val="tx1"/>
                </a:solidFill>
                <a:latin typeface="Times New Roman" charset="0"/>
                <a:ea typeface="ＭＳ Ｐゴシック" charset="0"/>
                <a:cs typeface="ＭＳ Ｐゴシック" charset="0"/>
              </a:defRPr>
            </a:lvl1pPr>
            <a:lvl2pPr marL="742950" indent="-285750">
              <a:defRPr sz="6000">
                <a:solidFill>
                  <a:schemeClr val="tx1"/>
                </a:solidFill>
                <a:latin typeface="Times New Roman" charset="0"/>
                <a:ea typeface="ＭＳ Ｐゴシック" charset="0"/>
              </a:defRPr>
            </a:lvl2pPr>
            <a:lvl3pPr marL="1143000" indent="-228600">
              <a:defRPr sz="6000">
                <a:solidFill>
                  <a:schemeClr val="tx1"/>
                </a:solidFill>
                <a:latin typeface="Times New Roman" charset="0"/>
                <a:ea typeface="ＭＳ Ｐゴシック" charset="0"/>
              </a:defRPr>
            </a:lvl3pPr>
            <a:lvl4pPr marL="1600200" indent="-228600">
              <a:defRPr sz="6000">
                <a:solidFill>
                  <a:schemeClr val="tx1"/>
                </a:solidFill>
                <a:latin typeface="Times New Roman" charset="0"/>
                <a:ea typeface="ＭＳ Ｐゴシック" charset="0"/>
              </a:defRPr>
            </a:lvl4pPr>
            <a:lvl5pPr marL="2057400" indent="-228600">
              <a:defRPr sz="6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6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6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6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6000">
                <a:solidFill>
                  <a:schemeClr val="tx1"/>
                </a:solidFill>
                <a:latin typeface="Times New Roman" charset="0"/>
                <a:ea typeface="ＭＳ Ｐゴシック" charset="0"/>
              </a:defRPr>
            </a:lvl9pPr>
          </a:lstStyle>
          <a:p>
            <a:fld id="{7B8CCAB6-BAF3-4142-8224-4CC774E2AD0C}" type="slidenum">
              <a:rPr lang="en-US" sz="1200"/>
              <a:pPr/>
              <a:t>11</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 xmlns:p14="http://schemas.microsoft.com/office/powerpoint/2010/main" val="278308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1F56E51-63B2-4AE2-A6E5-0EB0BAA7D719}" type="datetimeFigureOut">
              <a:rPr lang="el-GR" smtClean="0"/>
              <a:pPr/>
              <a:t>29/7/2019</a:t>
            </a:fld>
            <a:endParaRPr lang="el-GR"/>
          </a:p>
        </p:txBody>
      </p:sp>
      <p:sp>
        <p:nvSpPr>
          <p:cNvPr id="5" name="Footer Placeholder 4"/>
          <p:cNvSpPr>
            <a:spLocks noGrp="1"/>
          </p:cNvSpPr>
          <p:nvPr>
            <p:ph type="ftr" sz="quarter" idx="11"/>
          </p:nvPr>
        </p:nvSpPr>
        <p:spPr/>
        <p:txBody>
          <a:bodyPr/>
          <a:lstStyle/>
          <a:p>
            <a:r>
              <a:rPr lang="en-GB"/>
              <a:t>© 2016 Pearson Education, Inc.</a:t>
            </a:r>
            <a:endParaRPr lang="en-GB" dirty="0"/>
          </a:p>
        </p:txBody>
      </p:sp>
      <p:sp>
        <p:nvSpPr>
          <p:cNvPr id="6" name="Slide Number Placeholder 5"/>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120305994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F56E51-63B2-4AE2-A6E5-0EB0BAA7D719}" type="datetimeFigureOut">
              <a:rPr lang="el-GR" smtClean="0"/>
              <a:pPr/>
              <a:t>29/7/2019</a:t>
            </a:fld>
            <a:endParaRPr lang="el-GR"/>
          </a:p>
        </p:txBody>
      </p:sp>
      <p:sp>
        <p:nvSpPr>
          <p:cNvPr id="5" name="Footer Placeholder 4"/>
          <p:cNvSpPr>
            <a:spLocks noGrp="1"/>
          </p:cNvSpPr>
          <p:nvPr>
            <p:ph type="ftr" sz="quarter" idx="11"/>
          </p:nvPr>
        </p:nvSpPr>
        <p:spPr/>
        <p:txBody>
          <a:bodyPr/>
          <a:lstStyle/>
          <a:p>
            <a:r>
              <a:rPr lang="en-GB"/>
              <a:t>© 2016 Pearson Education, Inc.</a:t>
            </a:r>
            <a:endParaRPr lang="en-GB" dirty="0"/>
          </a:p>
        </p:txBody>
      </p:sp>
      <p:sp>
        <p:nvSpPr>
          <p:cNvPr id="6" name="Slide Number Placeholder 5"/>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338692147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F56E51-63B2-4AE2-A6E5-0EB0BAA7D719}" type="datetimeFigureOut">
              <a:rPr lang="el-GR" smtClean="0"/>
              <a:pPr/>
              <a:t>29/7/2019</a:t>
            </a:fld>
            <a:endParaRPr lang="el-GR"/>
          </a:p>
        </p:txBody>
      </p:sp>
      <p:sp>
        <p:nvSpPr>
          <p:cNvPr id="5" name="Footer Placeholder 4"/>
          <p:cNvSpPr>
            <a:spLocks noGrp="1"/>
          </p:cNvSpPr>
          <p:nvPr>
            <p:ph type="ftr" sz="quarter" idx="11"/>
          </p:nvPr>
        </p:nvSpPr>
        <p:spPr/>
        <p:txBody>
          <a:bodyPr/>
          <a:lstStyle/>
          <a:p>
            <a:r>
              <a:rPr lang="en-GB"/>
              <a:t>© 2016 Pearson Education, Inc.</a:t>
            </a:r>
            <a:endParaRPr lang="en-GB" dirty="0"/>
          </a:p>
        </p:txBody>
      </p:sp>
      <p:sp>
        <p:nvSpPr>
          <p:cNvPr id="6" name="Slide Number Placeholder 5"/>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134278936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F1F56E51-63B2-4AE2-A6E5-0EB0BAA7D719}" type="datetimeFigureOut">
              <a:rPr lang="el-GR" smtClean="0"/>
              <a:pPr/>
              <a:t>29/7/2019</a:t>
            </a:fld>
            <a:endParaRPr lang="el-GR"/>
          </a:p>
        </p:txBody>
      </p:sp>
      <p:sp>
        <p:nvSpPr>
          <p:cNvPr id="5" name="Footer Placeholder 4"/>
          <p:cNvSpPr>
            <a:spLocks noGrp="1"/>
          </p:cNvSpPr>
          <p:nvPr>
            <p:ph type="ftr" sz="quarter" idx="11"/>
          </p:nvPr>
        </p:nvSpPr>
        <p:spPr/>
        <p:txBody>
          <a:bodyPr/>
          <a:lstStyle/>
          <a:p>
            <a:r>
              <a:rPr lang="en-GB"/>
              <a:t>© 2016 Pearson Education, Inc.</a:t>
            </a:r>
            <a:endParaRPr lang="en-GB" dirty="0"/>
          </a:p>
        </p:txBody>
      </p:sp>
      <p:sp>
        <p:nvSpPr>
          <p:cNvPr id="6" name="Slide Number Placeholder 5"/>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393326285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F1F56E51-63B2-4AE2-A6E5-0EB0BAA7D719}" type="datetimeFigureOut">
              <a:rPr lang="el-GR" smtClean="0"/>
              <a:pPr/>
              <a:t>29/7/2019</a:t>
            </a:fld>
            <a:endParaRPr lang="el-GR"/>
          </a:p>
        </p:txBody>
      </p:sp>
      <p:sp>
        <p:nvSpPr>
          <p:cNvPr id="5" name="Footer Placeholder 4"/>
          <p:cNvSpPr>
            <a:spLocks noGrp="1"/>
          </p:cNvSpPr>
          <p:nvPr>
            <p:ph type="ftr" sz="quarter" idx="11"/>
          </p:nvPr>
        </p:nvSpPr>
        <p:spPr/>
        <p:txBody>
          <a:bodyPr/>
          <a:lstStyle/>
          <a:p>
            <a:r>
              <a:rPr lang="en-GB"/>
              <a:t>© 2016 Pearson Education, Inc.</a:t>
            </a:r>
            <a:endParaRPr lang="en-GB" dirty="0"/>
          </a:p>
        </p:txBody>
      </p:sp>
      <p:sp>
        <p:nvSpPr>
          <p:cNvPr id="6" name="Slide Number Placeholder 5"/>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310203129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1F56E51-63B2-4AE2-A6E5-0EB0BAA7D719}" type="datetimeFigureOut">
              <a:rPr lang="el-GR" smtClean="0"/>
              <a:pPr/>
              <a:t>29/7/2019</a:t>
            </a:fld>
            <a:endParaRPr lang="el-GR"/>
          </a:p>
        </p:txBody>
      </p:sp>
      <p:sp>
        <p:nvSpPr>
          <p:cNvPr id="6" name="Footer Placeholder 5"/>
          <p:cNvSpPr>
            <a:spLocks noGrp="1"/>
          </p:cNvSpPr>
          <p:nvPr>
            <p:ph type="ftr" sz="quarter" idx="11"/>
          </p:nvPr>
        </p:nvSpPr>
        <p:spPr/>
        <p:txBody>
          <a:bodyPr/>
          <a:lstStyle/>
          <a:p>
            <a:r>
              <a:rPr lang="en-GB"/>
              <a:t>© 2016 Pearson Education, Inc.</a:t>
            </a:r>
            <a:endParaRPr lang="en-GB" dirty="0"/>
          </a:p>
        </p:txBody>
      </p:sp>
      <p:sp>
        <p:nvSpPr>
          <p:cNvPr id="7" name="Slide Number Placeholder 6"/>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207636105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1F56E51-63B2-4AE2-A6E5-0EB0BAA7D719}" type="datetimeFigureOut">
              <a:rPr lang="el-GR" smtClean="0"/>
              <a:pPr/>
              <a:t>29/7/2019</a:t>
            </a:fld>
            <a:endParaRPr lang="el-GR"/>
          </a:p>
        </p:txBody>
      </p:sp>
      <p:sp>
        <p:nvSpPr>
          <p:cNvPr id="8" name="Footer Placeholder 7"/>
          <p:cNvSpPr>
            <a:spLocks noGrp="1"/>
          </p:cNvSpPr>
          <p:nvPr>
            <p:ph type="ftr" sz="quarter" idx="11"/>
          </p:nvPr>
        </p:nvSpPr>
        <p:spPr/>
        <p:txBody>
          <a:bodyPr/>
          <a:lstStyle/>
          <a:p>
            <a:r>
              <a:rPr lang="en-GB"/>
              <a:t>© 2016 Pearson Education, Inc.</a:t>
            </a:r>
            <a:endParaRPr lang="en-GB" dirty="0"/>
          </a:p>
        </p:txBody>
      </p:sp>
      <p:sp>
        <p:nvSpPr>
          <p:cNvPr id="9" name="Slide Number Placeholder 8"/>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162134401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1F56E51-63B2-4AE2-A6E5-0EB0BAA7D719}" type="datetimeFigureOut">
              <a:rPr lang="el-GR" smtClean="0"/>
              <a:pPr/>
              <a:t>29/7/2019</a:t>
            </a:fld>
            <a:endParaRPr lang="el-GR"/>
          </a:p>
        </p:txBody>
      </p:sp>
      <p:sp>
        <p:nvSpPr>
          <p:cNvPr id="4" name="Footer Placeholder 3"/>
          <p:cNvSpPr>
            <a:spLocks noGrp="1"/>
          </p:cNvSpPr>
          <p:nvPr>
            <p:ph type="ftr" sz="quarter" idx="11"/>
          </p:nvPr>
        </p:nvSpPr>
        <p:spPr/>
        <p:txBody>
          <a:bodyPr/>
          <a:lstStyle/>
          <a:p>
            <a:r>
              <a:rPr lang="en-GB"/>
              <a:t>© 2016 Pearson Education, Inc.</a:t>
            </a:r>
            <a:endParaRPr lang="en-GB" dirty="0"/>
          </a:p>
        </p:txBody>
      </p:sp>
      <p:sp>
        <p:nvSpPr>
          <p:cNvPr id="5" name="Slide Number Placeholder 4"/>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118653531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56E51-63B2-4AE2-A6E5-0EB0BAA7D719}" type="datetimeFigureOut">
              <a:rPr lang="el-GR" smtClean="0"/>
              <a:pPr/>
              <a:t>29/7/2019</a:t>
            </a:fld>
            <a:endParaRPr lang="el-GR"/>
          </a:p>
        </p:txBody>
      </p:sp>
      <p:sp>
        <p:nvSpPr>
          <p:cNvPr id="3" name="Footer Placeholder 2"/>
          <p:cNvSpPr>
            <a:spLocks noGrp="1"/>
          </p:cNvSpPr>
          <p:nvPr>
            <p:ph type="ftr" sz="quarter" idx="11"/>
          </p:nvPr>
        </p:nvSpPr>
        <p:spPr/>
        <p:txBody>
          <a:bodyPr/>
          <a:lstStyle/>
          <a:p>
            <a:r>
              <a:rPr lang="en-GB"/>
              <a:t>© 2016 Pearson Education, Inc.</a:t>
            </a:r>
            <a:endParaRPr lang="en-GB" dirty="0"/>
          </a:p>
        </p:txBody>
      </p:sp>
      <p:sp>
        <p:nvSpPr>
          <p:cNvPr id="4" name="Slide Number Placeholder 3"/>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3595654048"/>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1F56E51-63B2-4AE2-A6E5-0EB0BAA7D719}" type="datetimeFigureOut">
              <a:rPr lang="el-GR" smtClean="0"/>
              <a:pPr/>
              <a:t>29/7/2019</a:t>
            </a:fld>
            <a:endParaRPr lang="el-GR"/>
          </a:p>
        </p:txBody>
      </p:sp>
      <p:sp>
        <p:nvSpPr>
          <p:cNvPr id="6" name="Footer Placeholder 5"/>
          <p:cNvSpPr>
            <a:spLocks noGrp="1"/>
          </p:cNvSpPr>
          <p:nvPr>
            <p:ph type="ftr" sz="quarter" idx="11"/>
          </p:nvPr>
        </p:nvSpPr>
        <p:spPr/>
        <p:txBody>
          <a:bodyPr/>
          <a:lstStyle/>
          <a:p>
            <a:r>
              <a:rPr lang="en-GB"/>
              <a:t>© 2016 Pearson Education, Inc.</a:t>
            </a:r>
            <a:endParaRPr lang="en-GB" dirty="0"/>
          </a:p>
        </p:txBody>
      </p:sp>
      <p:sp>
        <p:nvSpPr>
          <p:cNvPr id="7" name="Slide Number Placeholder 6"/>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135681377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F1F56E51-63B2-4AE2-A6E5-0EB0BAA7D719}" type="datetimeFigureOut">
              <a:rPr lang="el-GR" smtClean="0"/>
              <a:pPr/>
              <a:t>29/7/2019</a:t>
            </a:fld>
            <a:endParaRPr lang="el-GR"/>
          </a:p>
        </p:txBody>
      </p:sp>
      <p:sp>
        <p:nvSpPr>
          <p:cNvPr id="6" name="Footer Placeholder 5"/>
          <p:cNvSpPr>
            <a:spLocks noGrp="1"/>
          </p:cNvSpPr>
          <p:nvPr>
            <p:ph type="ftr" sz="quarter" idx="11"/>
          </p:nvPr>
        </p:nvSpPr>
        <p:spPr/>
        <p:txBody>
          <a:bodyPr/>
          <a:lstStyle/>
          <a:p>
            <a:r>
              <a:rPr lang="en-GB"/>
              <a:t>© 2016 Pearson Education, Inc.</a:t>
            </a:r>
            <a:endParaRPr lang="en-GB" dirty="0"/>
          </a:p>
        </p:txBody>
      </p:sp>
      <p:sp>
        <p:nvSpPr>
          <p:cNvPr id="7" name="Slide Number Placeholder 6"/>
          <p:cNvSpPr>
            <a:spLocks noGrp="1"/>
          </p:cNvSpPr>
          <p:nvPr>
            <p:ph type="sldNum" sz="quarter" idx="12"/>
          </p:nvPr>
        </p:nvSpPr>
        <p:spPr/>
        <p:txBody>
          <a:body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268050595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56E51-63B2-4AE2-A6E5-0EB0BAA7D719}" type="datetimeFigureOut">
              <a:rPr lang="el-GR" smtClean="0"/>
              <a:pPr/>
              <a:t>29/7/2019</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2016 Pearson Education, Inc.</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118DA-2E70-4EA9-82DF-A06D28B9D0C4}" type="slidenum">
              <a:rPr lang="el-GR" smtClean="0"/>
              <a:pPr/>
              <a:t>‹#›</a:t>
            </a:fld>
            <a:endParaRPr lang="el-GR"/>
          </a:p>
        </p:txBody>
      </p:sp>
    </p:spTree>
    <p:extLst>
      <p:ext uri="{BB962C8B-B14F-4D97-AF65-F5344CB8AC3E}">
        <p14:creationId xmlns="" xmlns:p14="http://schemas.microsoft.com/office/powerpoint/2010/main" val="28891805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 xmlns:a16="http://schemas.microsoft.com/office/drawing/2014/main" id="{966B3739-74C3-4F28-A167-1AA4CDBCF08D}"/>
              </a:ext>
            </a:extLst>
          </p:cNvPr>
          <p:cNvPicPr>
            <a:picLocks noChangeAspect="1"/>
          </p:cNvPicPr>
          <p:nvPr/>
        </p:nvPicPr>
        <p:blipFill>
          <a:blip r:embed="rId2"/>
          <a:stretch>
            <a:fillRect/>
          </a:stretch>
        </p:blipFill>
        <p:spPr>
          <a:xfrm>
            <a:off x="548000" y="1081841"/>
            <a:ext cx="3517712" cy="4860000"/>
          </a:xfrm>
          <a:prstGeom prst="rect">
            <a:avLst/>
          </a:prstGeom>
          <a:solidFill>
            <a:srgbClr val="FFFFFF">
              <a:shade val="85000"/>
            </a:srgbClr>
          </a:solidFill>
          <a:ln w="3175"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a:extLst>
              <a:ext uri="{FF2B5EF4-FFF2-40B4-BE49-F238E27FC236}">
                <a16:creationId xmlns="" xmlns:a16="http://schemas.microsoft.com/office/drawing/2014/main" id="{3D3B9E79-418C-4DBB-A16E-F10C917E5D8C}"/>
              </a:ext>
            </a:extLst>
          </p:cNvPr>
          <p:cNvSpPr txBox="1">
            <a:spLocks noChangeArrowheads="1"/>
          </p:cNvSpPr>
          <p:nvPr/>
        </p:nvSpPr>
        <p:spPr>
          <a:xfrm>
            <a:off x="4533900" y="2047874"/>
            <a:ext cx="4441825" cy="2333625"/>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l-GR" sz="2900" dirty="0">
                <a:solidFill>
                  <a:srgbClr val="002060"/>
                </a:solidFill>
              </a:rPr>
              <a:t>Richard Wolfson</a:t>
            </a:r>
            <a:endParaRPr lang="el-GR" altLang="el-GR" sz="2900" dirty="0">
              <a:solidFill>
                <a:srgbClr val="002060"/>
              </a:solidFill>
            </a:endParaRPr>
          </a:p>
          <a:p>
            <a:pPr algn="ctr"/>
            <a:r>
              <a:rPr lang="en-US" altLang="el-GR" sz="2900" dirty="0">
                <a:solidFill>
                  <a:srgbClr val="002060"/>
                </a:solidFill>
              </a:rPr>
              <a:t> </a:t>
            </a:r>
            <a:r>
              <a:rPr lang="en-US" altLang="el-GR" sz="3900" dirty="0">
                <a:solidFill>
                  <a:srgbClr val="002060"/>
                </a:solidFill>
              </a:rPr>
              <a:t/>
            </a:r>
            <a:br>
              <a:rPr lang="en-US" altLang="el-GR" sz="3900" dirty="0">
                <a:solidFill>
                  <a:srgbClr val="002060"/>
                </a:solidFill>
              </a:rPr>
            </a:br>
            <a:r>
              <a:rPr lang="el-GR" altLang="el-GR" sz="4000" dirty="0">
                <a:solidFill>
                  <a:srgbClr val="002060"/>
                </a:solidFill>
              </a:rPr>
              <a:t>ΘΕΜΕΛΙΩΔΗΣ ΠΑΝΕΠΙΣΤΗΜΙΑΚΗ ΦΥΣΙΚΗ </a:t>
            </a:r>
            <a:endParaRPr lang="en-US" altLang="el-GR" sz="3900" b="1" dirty="0">
              <a:solidFill>
                <a:schemeClr val="bg1"/>
              </a:solidFill>
            </a:endParaRPr>
          </a:p>
        </p:txBody>
      </p:sp>
      <p:pic>
        <p:nvPicPr>
          <p:cNvPr id="8" name="Εικόνα 7">
            <a:extLst>
              <a:ext uri="{FF2B5EF4-FFF2-40B4-BE49-F238E27FC236}">
                <a16:creationId xmlns="" xmlns:a16="http://schemas.microsoft.com/office/drawing/2014/main" id="{571C1617-A855-4020-85DD-ECB37DD7AF4A}"/>
              </a:ext>
            </a:extLst>
          </p:cNvPr>
          <p:cNvPicPr>
            <a:picLocks noChangeAspect="1"/>
          </p:cNvPicPr>
          <p:nvPr/>
        </p:nvPicPr>
        <p:blipFill>
          <a:blip r:embed="rId3"/>
          <a:stretch>
            <a:fillRect/>
          </a:stretch>
        </p:blipFill>
        <p:spPr>
          <a:xfrm>
            <a:off x="6911635" y="5941841"/>
            <a:ext cx="1969179" cy="646232"/>
          </a:xfrm>
          <a:prstGeom prst="rect">
            <a:avLst/>
          </a:prstGeom>
        </p:spPr>
      </p:pic>
    </p:spTree>
    <p:extLst>
      <p:ext uri="{BB962C8B-B14F-4D97-AF65-F5344CB8AC3E}">
        <p14:creationId xmlns="" xmlns:p14="http://schemas.microsoft.com/office/powerpoint/2010/main" val="426773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61975" y="-6349"/>
            <a:ext cx="7886700" cy="1325563"/>
          </a:xfrm>
        </p:spPr>
        <p:txBody>
          <a:bodyPr>
            <a:normAutofit/>
          </a:bodyPr>
          <a:lstStyle/>
          <a:p>
            <a:r>
              <a:rPr lang="el-GR" sz="4000" dirty="0"/>
              <a:t>Παραδείγματα</a:t>
            </a:r>
            <a:endParaRPr lang="en-US" sz="4000" dirty="0"/>
          </a:p>
        </p:txBody>
      </p:sp>
      <p:sp>
        <p:nvSpPr>
          <p:cNvPr id="19458" name="Rectangle 3"/>
          <p:cNvSpPr>
            <a:spLocks noGrp="1" noChangeArrowheads="1"/>
          </p:cNvSpPr>
          <p:nvPr>
            <p:ph sz="half" idx="1"/>
          </p:nvPr>
        </p:nvSpPr>
        <p:spPr>
          <a:xfrm>
            <a:off x="628650" y="996649"/>
            <a:ext cx="3886200" cy="5861351"/>
          </a:xfrm>
        </p:spPr>
        <p:txBody>
          <a:bodyPr>
            <a:normAutofit fontScale="92500" lnSpcReduction="20000"/>
          </a:bodyPr>
          <a:lstStyle/>
          <a:p>
            <a:pPr>
              <a:lnSpc>
                <a:spcPct val="120000"/>
              </a:lnSpc>
            </a:pPr>
            <a:r>
              <a:rPr lang="el-GR" sz="2100" dirty="0"/>
              <a:t>Ένα πιστόλι ελατηρίου με βέλη</a:t>
            </a:r>
            <a:endParaRPr lang="en-US" sz="2100" dirty="0"/>
          </a:p>
          <a:p>
            <a:pPr lvl="1">
              <a:lnSpc>
                <a:spcPct val="120000"/>
              </a:lnSpc>
            </a:pPr>
            <a:r>
              <a:rPr lang="el-GR" altLang="ja-JP" sz="2100" dirty="0"/>
              <a:t>Ποια είναι η ταχύτητα του βέλους;</a:t>
            </a:r>
            <a:endParaRPr lang="en-US" altLang="ja-JP" sz="2100" dirty="0"/>
          </a:p>
          <a:p>
            <a:endParaRPr lang="en-US" sz="2300" i="1" dirty="0"/>
          </a:p>
          <a:p>
            <a:endParaRPr lang="en-US" sz="2300" i="1" dirty="0"/>
          </a:p>
          <a:p>
            <a:endParaRPr lang="en-US" sz="2000" i="1" dirty="0"/>
          </a:p>
          <a:p>
            <a:endParaRPr lang="en-US" sz="2000" i="1" dirty="0"/>
          </a:p>
          <a:p>
            <a:endParaRPr lang="en-US" sz="2000" i="1" dirty="0"/>
          </a:p>
          <a:p>
            <a:endParaRPr lang="en-US" sz="2000" i="1" dirty="0"/>
          </a:p>
          <a:p>
            <a:endParaRPr lang="en-US" sz="2000" i="1" dirty="0"/>
          </a:p>
          <a:p>
            <a:pPr marL="0" indent="0">
              <a:buNone/>
            </a:pPr>
            <a:endParaRPr lang="en-US" sz="2000" i="1" dirty="0"/>
          </a:p>
          <a:p>
            <a:r>
              <a:rPr lang="en-US" sz="2000" i="1" dirty="0"/>
              <a:t>K + U = K</a:t>
            </a:r>
            <a:r>
              <a:rPr lang="en-US" sz="2000" baseline="-25000" dirty="0"/>
              <a:t>0</a:t>
            </a:r>
            <a:r>
              <a:rPr lang="en-US" sz="2000" i="1" dirty="0"/>
              <a:t> + U</a:t>
            </a:r>
            <a:r>
              <a:rPr lang="en-US" sz="2000" baseline="-25000" dirty="0"/>
              <a:t>0</a:t>
            </a:r>
            <a:r>
              <a:rPr lang="en-US" sz="2000" dirty="0"/>
              <a:t> </a:t>
            </a:r>
            <a:r>
              <a:rPr lang="el-GR" sz="2000" dirty="0"/>
              <a:t>γίνεται</a:t>
            </a:r>
            <a:endParaRPr lang="en-US" sz="2000" dirty="0"/>
          </a:p>
          <a:p>
            <a:endParaRPr lang="el-GR" sz="2000" dirty="0"/>
          </a:p>
          <a:p>
            <a:endParaRPr lang="en-US" sz="2000" dirty="0"/>
          </a:p>
          <a:p>
            <a:pPr>
              <a:lnSpc>
                <a:spcPct val="120000"/>
              </a:lnSpc>
            </a:pPr>
            <a:r>
              <a:rPr lang="el-GR" sz="2000" dirty="0"/>
              <a:t>Επομένως, </a:t>
            </a:r>
            <a:r>
              <a:rPr lang="en-US" sz="2000" dirty="0"/>
              <a:t> </a:t>
            </a:r>
            <a:r>
              <a:rPr lang="el-GR" sz="2000" dirty="0"/>
              <a:t>                        όπου</a:t>
            </a:r>
            <a:r>
              <a:rPr lang="en-US" sz="2000" dirty="0"/>
              <a:t> </a:t>
            </a:r>
            <a:r>
              <a:rPr lang="en-US" sz="2000" i="1" dirty="0"/>
              <a:t>x</a:t>
            </a:r>
            <a:r>
              <a:rPr lang="en-US" sz="2000" dirty="0"/>
              <a:t> </a:t>
            </a:r>
            <a:r>
              <a:rPr lang="el-GR" sz="2000" dirty="0"/>
              <a:t>είναι η αρχική συμπίεση του ελατηρίου </a:t>
            </a:r>
            <a:endParaRPr lang="en-US" sz="2000" dirty="0"/>
          </a:p>
        </p:txBody>
      </p:sp>
      <p:sp>
        <p:nvSpPr>
          <p:cNvPr id="19459" name="Rectangle 4"/>
          <p:cNvSpPr>
            <a:spLocks noGrp="1" noChangeArrowheads="1"/>
          </p:cNvSpPr>
          <p:nvPr>
            <p:ph sz="half" idx="2"/>
          </p:nvPr>
        </p:nvSpPr>
        <p:spPr>
          <a:xfrm>
            <a:off x="4629150" y="1128682"/>
            <a:ext cx="3886200" cy="5048281"/>
          </a:xfrm>
        </p:spPr>
        <p:txBody>
          <a:bodyPr>
            <a:normAutofit fontScale="92500" lnSpcReduction="20000"/>
          </a:bodyPr>
          <a:lstStyle/>
          <a:p>
            <a:pPr>
              <a:lnSpc>
                <a:spcPct val="120000"/>
              </a:lnSpc>
            </a:pPr>
            <a:r>
              <a:rPr lang="el-GR" sz="2000" dirty="0"/>
              <a:t>Ένα ελατήριο και η βαρύτητα</a:t>
            </a:r>
            <a:endParaRPr lang="en-US" sz="2000" dirty="0"/>
          </a:p>
          <a:p>
            <a:pPr lvl="1">
              <a:lnSpc>
                <a:spcPct val="120000"/>
              </a:lnSpc>
            </a:pPr>
            <a:r>
              <a:rPr lang="el-GR" sz="2000" dirty="0"/>
              <a:t>Πόσο ψηλά φτάνει το κιβώτιο;</a:t>
            </a:r>
            <a:endParaRPr lang="en-US" sz="2000" dirty="0"/>
          </a:p>
          <a:p>
            <a:pPr>
              <a:lnSpc>
                <a:spcPct val="120000"/>
              </a:lnSpc>
            </a:pPr>
            <a:endParaRPr lang="en-US" sz="2000" i="1" dirty="0"/>
          </a:p>
          <a:p>
            <a:pPr>
              <a:lnSpc>
                <a:spcPct val="120000"/>
              </a:lnSpc>
            </a:pPr>
            <a:endParaRPr lang="en-US" sz="2000" i="1" dirty="0"/>
          </a:p>
          <a:p>
            <a:endParaRPr lang="en-US" sz="2000" i="1" dirty="0"/>
          </a:p>
          <a:p>
            <a:endParaRPr lang="en-US" sz="2000" i="1" dirty="0"/>
          </a:p>
          <a:p>
            <a:endParaRPr lang="en-US" sz="2000" i="1" dirty="0"/>
          </a:p>
          <a:p>
            <a:endParaRPr lang="en-US" sz="2000" i="1" dirty="0"/>
          </a:p>
          <a:p>
            <a:pPr marL="0" indent="0">
              <a:buNone/>
            </a:pPr>
            <a:endParaRPr lang="el-GR" sz="2000" i="1" dirty="0"/>
          </a:p>
          <a:p>
            <a:pPr marL="0" indent="0">
              <a:buNone/>
            </a:pPr>
            <a:endParaRPr lang="en-US" sz="2000" i="1" dirty="0"/>
          </a:p>
          <a:p>
            <a:r>
              <a:rPr lang="en-US" sz="2000" i="1" dirty="0"/>
              <a:t>K + U = K</a:t>
            </a:r>
            <a:r>
              <a:rPr lang="en-US" sz="2000" baseline="-25000" dirty="0"/>
              <a:t>0</a:t>
            </a:r>
            <a:r>
              <a:rPr lang="en-US" sz="2000" i="1" dirty="0"/>
              <a:t> + U</a:t>
            </a:r>
            <a:r>
              <a:rPr lang="en-US" sz="2000" baseline="-25000" dirty="0"/>
              <a:t>0</a:t>
            </a:r>
            <a:r>
              <a:rPr lang="en-US" sz="2000" dirty="0"/>
              <a:t> </a:t>
            </a:r>
            <a:r>
              <a:rPr lang="el-GR" sz="2000" dirty="0"/>
              <a:t>γίνεται</a:t>
            </a:r>
            <a:endParaRPr lang="en-US" sz="2000" dirty="0"/>
          </a:p>
          <a:p>
            <a:endParaRPr lang="en-US" sz="2000" dirty="0"/>
          </a:p>
          <a:p>
            <a:endParaRPr lang="en-US" sz="2000" dirty="0"/>
          </a:p>
          <a:p>
            <a:r>
              <a:rPr lang="el-GR" sz="2000" dirty="0"/>
              <a:t>Επομένως</a:t>
            </a:r>
            <a:endParaRPr lang="en-US" sz="2000" dirty="0"/>
          </a:p>
        </p:txBody>
      </p:sp>
      <p:sp>
        <p:nvSpPr>
          <p:cNvPr id="19463" name="Rectangle 11"/>
          <p:cNvSpPr>
            <a:spLocks noChangeArrowheads="1"/>
          </p:cNvSpPr>
          <p:nvPr/>
        </p:nvSpPr>
        <p:spPr bwMode="auto">
          <a:xfrm>
            <a:off x="4619625" y="5329208"/>
            <a:ext cx="4318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342900" indent="-342900" eaLnBrk="1" hangingPunct="1">
              <a:spcBef>
                <a:spcPct val="20000"/>
              </a:spcBef>
              <a:buFontTx/>
              <a:buChar char="•"/>
            </a:pPr>
            <a:endParaRPr lang="en-US" sz="2000" dirty="0">
              <a:latin typeface="Arial" charset="0"/>
            </a:endParaRPr>
          </a:p>
        </p:txBody>
      </p:sp>
      <p:pic>
        <p:nvPicPr>
          <p:cNvPr id="14" name="Picture 13" descr="Slide_9_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42893" y="5103161"/>
            <a:ext cx="2017776" cy="396240"/>
          </a:xfrm>
          <a:prstGeom prst="rect">
            <a:avLst/>
          </a:prstGeom>
        </p:spPr>
      </p:pic>
      <p:pic>
        <p:nvPicPr>
          <p:cNvPr id="26" name="Picture 25" descr="Slide_9_2.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133260" y="5663231"/>
            <a:ext cx="1194816" cy="408432"/>
          </a:xfrm>
          <a:prstGeom prst="rect">
            <a:avLst/>
          </a:prstGeom>
        </p:spPr>
      </p:pic>
      <p:pic>
        <p:nvPicPr>
          <p:cNvPr id="15" name="Picture 14" descr="Slide_9_3.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332617" y="5034862"/>
            <a:ext cx="1908048" cy="396240"/>
          </a:xfrm>
          <a:prstGeom prst="rect">
            <a:avLst/>
          </a:prstGeom>
        </p:spPr>
      </p:pic>
      <p:pic>
        <p:nvPicPr>
          <p:cNvPr id="16" name="Picture 15" descr="Slide_9_4.jp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051804" y="5467169"/>
            <a:ext cx="926592" cy="725424"/>
          </a:xfrm>
          <a:prstGeom prst="rect">
            <a:avLst/>
          </a:prstGeom>
        </p:spPr>
      </p:pic>
      <p:pic>
        <p:nvPicPr>
          <p:cNvPr id="2" name="Εικόνα 1">
            <a:extLst>
              <a:ext uri="{FF2B5EF4-FFF2-40B4-BE49-F238E27FC236}">
                <a16:creationId xmlns="" xmlns:a16="http://schemas.microsoft.com/office/drawing/2014/main" id="{8BBB3372-E068-4827-B607-6701C3F784FC}"/>
              </a:ext>
            </a:extLst>
          </p:cNvPr>
          <p:cNvPicPr>
            <a:picLocks noChangeAspect="1"/>
          </p:cNvPicPr>
          <p:nvPr/>
        </p:nvPicPr>
        <p:blipFill rotWithShape="1">
          <a:blip r:embed="rId7"/>
          <a:srcRect l="10154" t="32410" r="49375" b="31334"/>
          <a:stretch/>
        </p:blipFill>
        <p:spPr>
          <a:xfrm>
            <a:off x="640733" y="2115182"/>
            <a:ext cx="3700682" cy="2486480"/>
          </a:xfrm>
          <a:prstGeom prst="rect">
            <a:avLst/>
          </a:prstGeom>
        </p:spPr>
      </p:pic>
      <p:pic>
        <p:nvPicPr>
          <p:cNvPr id="3" name="Εικόνα 2">
            <a:extLst>
              <a:ext uri="{FF2B5EF4-FFF2-40B4-BE49-F238E27FC236}">
                <a16:creationId xmlns="" xmlns:a16="http://schemas.microsoft.com/office/drawing/2014/main" id="{142C9470-155A-420D-BBE6-5EB4A4A7C9E0}"/>
              </a:ext>
            </a:extLst>
          </p:cNvPr>
          <p:cNvPicPr>
            <a:picLocks noChangeAspect="1"/>
          </p:cNvPicPr>
          <p:nvPr/>
        </p:nvPicPr>
        <p:blipFill rotWithShape="1">
          <a:blip r:embed="rId8"/>
          <a:srcRect l="30308" t="35786" r="35067" b="20806"/>
          <a:stretch/>
        </p:blipFill>
        <p:spPr>
          <a:xfrm>
            <a:off x="5336223" y="1827039"/>
            <a:ext cx="2986575" cy="2808000"/>
          </a:xfrm>
          <a:prstGeom prst="rect">
            <a:avLst/>
          </a:prstGeom>
        </p:spPr>
      </p:pic>
    </p:spTree>
    <p:extLst>
      <p:ext uri="{BB962C8B-B14F-4D97-AF65-F5344CB8AC3E}">
        <p14:creationId xmlns="" xmlns:p14="http://schemas.microsoft.com/office/powerpoint/2010/main" val="279600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85775" y="22226"/>
            <a:ext cx="7886700" cy="1325563"/>
          </a:xfrm>
        </p:spPr>
        <p:txBody>
          <a:bodyPr>
            <a:normAutofit/>
          </a:bodyPr>
          <a:lstStyle/>
          <a:p>
            <a:r>
              <a:rPr lang="el-GR" sz="4000" dirty="0"/>
              <a:t>Καμπύλες δυναμικής ενέργειας</a:t>
            </a:r>
            <a:endParaRPr lang="en-US" sz="4000" dirty="0"/>
          </a:p>
        </p:txBody>
      </p:sp>
      <p:sp>
        <p:nvSpPr>
          <p:cNvPr id="21506" name="Rectangle 3"/>
          <p:cNvSpPr>
            <a:spLocks noGrp="1" noChangeArrowheads="1"/>
          </p:cNvSpPr>
          <p:nvPr>
            <p:ph sz="half" idx="1"/>
          </p:nvPr>
        </p:nvSpPr>
        <p:spPr>
          <a:xfrm>
            <a:off x="365124" y="1322388"/>
            <a:ext cx="4273300" cy="5424973"/>
          </a:xfrm>
        </p:spPr>
        <p:txBody>
          <a:bodyPr>
            <a:normAutofit fontScale="92500" lnSpcReduction="20000"/>
          </a:bodyPr>
          <a:lstStyle/>
          <a:p>
            <a:pPr>
              <a:lnSpc>
                <a:spcPct val="110000"/>
              </a:lnSpc>
            </a:pPr>
            <a:r>
              <a:rPr lang="el-GR" sz="2200" dirty="0"/>
              <a:t>Οι καμπύλες δυναμικής ενέργειας αναπαριστάνουν τη δυναμική ενέργεια ενός συστήματος  ως συνάρτηση της θέσης και άλλων ποσοτήτων που αντιπροσωπεύουν τη διαμόρφωση του συστήματος</a:t>
            </a:r>
            <a:endParaRPr lang="en-US" sz="2200" dirty="0"/>
          </a:p>
          <a:p>
            <a:pPr>
              <a:lnSpc>
                <a:spcPct val="110000"/>
              </a:lnSpc>
            </a:pPr>
            <a:r>
              <a:rPr lang="el-GR" sz="2200" dirty="0"/>
              <a:t>Ένα </a:t>
            </a:r>
            <a:r>
              <a:rPr lang="el-GR" sz="2200" dirty="0" smtClean="0"/>
              <a:t>σώμα</a:t>
            </a:r>
            <a:r>
              <a:rPr lang="el-GR" sz="2200" dirty="0" smtClean="0"/>
              <a:t> </a:t>
            </a:r>
            <a:r>
              <a:rPr lang="el-GR" sz="2200" dirty="0"/>
              <a:t>με μια δεδομένη συνολική ενέργεια μπορεί να είναι «παγιδευμένο» σε ένα «πηγάδι δυναμικού» που δημιουργείται από τα σημεία στα οποία η συνολική ενέργεια είναι ίση με τη δυναμική ενέργεια</a:t>
            </a:r>
            <a:endParaRPr lang="en-US" sz="2200" dirty="0"/>
          </a:p>
          <a:p>
            <a:pPr>
              <a:lnSpc>
                <a:spcPct val="110000"/>
              </a:lnSpc>
            </a:pPr>
            <a:r>
              <a:rPr lang="el-GR" sz="2200" dirty="0"/>
              <a:t>Αυτά τα σημεία είναι</a:t>
            </a:r>
            <a:r>
              <a:rPr lang="en-US" sz="2200" dirty="0"/>
              <a:t> </a:t>
            </a:r>
            <a:r>
              <a:rPr lang="el-GR" sz="2200" b="1" dirty="0"/>
              <a:t>σημεία αναστροφής</a:t>
            </a:r>
            <a:r>
              <a:rPr lang="en-US" sz="2200" dirty="0"/>
              <a:t>, </a:t>
            </a:r>
            <a:r>
              <a:rPr lang="el-GR" sz="2200" dirty="0"/>
              <a:t>πέρα από τα οποία ένα </a:t>
            </a:r>
            <a:r>
              <a:rPr lang="el-GR" sz="2200" dirty="0" smtClean="0"/>
              <a:t>σώμα</a:t>
            </a:r>
            <a:r>
              <a:rPr lang="el-GR" sz="2200" dirty="0" smtClean="0"/>
              <a:t> </a:t>
            </a:r>
            <a:r>
              <a:rPr lang="el-GR" sz="2200" dirty="0"/>
              <a:t>δεν μπορεί να κινηθεί δεδομένης της σταθερής συνολικής του ενέργειας</a:t>
            </a:r>
            <a:endParaRPr lang="en-US" sz="2200" dirty="0"/>
          </a:p>
        </p:txBody>
      </p:sp>
      <p:sp>
        <p:nvSpPr>
          <p:cNvPr id="11" name="Content Placeholder 10"/>
          <p:cNvSpPr>
            <a:spLocks noGrp="1"/>
          </p:cNvSpPr>
          <p:nvPr>
            <p:ph sz="half" idx="2"/>
          </p:nvPr>
        </p:nvSpPr>
        <p:spPr>
          <a:xfrm>
            <a:off x="4556125" y="1360488"/>
            <a:ext cx="4322330" cy="5106987"/>
          </a:xfrm>
        </p:spPr>
        <p:txBody>
          <a:bodyPr>
            <a:normAutofit fontScale="92500" lnSpcReduction="20000"/>
          </a:bodyPr>
          <a:lstStyle/>
          <a:p>
            <a:pPr>
              <a:lnSpc>
                <a:spcPct val="120000"/>
              </a:lnSpc>
            </a:pPr>
            <a:r>
              <a:rPr lang="el-GR" sz="2200" dirty="0"/>
              <a:t>Καμπύλες δυναμικής ενέργειας για το βαγόνι ενός τρένου </a:t>
            </a:r>
            <a:r>
              <a:rPr lang="el-GR" sz="2200" dirty="0" err="1"/>
              <a:t>λούνα</a:t>
            </a:r>
            <a:r>
              <a:rPr lang="el-GR" sz="2200" dirty="0"/>
              <a:t> </a:t>
            </a:r>
            <a:r>
              <a:rPr lang="el-GR" sz="2200" dirty="0" err="1"/>
              <a:t>παρκ</a:t>
            </a:r>
            <a:r>
              <a:rPr lang="el-GR" sz="2200" dirty="0"/>
              <a:t> με τρεις διαφορετικές συνολικές ενέργειες</a:t>
            </a:r>
            <a:r>
              <a:rPr lang="en-US" sz="2200" dirty="0"/>
              <a:t>:</a:t>
            </a:r>
          </a:p>
        </p:txBody>
      </p:sp>
      <p:pic>
        <p:nvPicPr>
          <p:cNvPr id="2050" name="Picture 2"/>
          <p:cNvPicPr>
            <a:picLocks noChangeAspect="1" noChangeArrowheads="1"/>
          </p:cNvPicPr>
          <p:nvPr/>
        </p:nvPicPr>
        <p:blipFill>
          <a:blip r:embed="rId3"/>
          <a:srcRect l="28111" t="36111" r="51586" b="9038"/>
          <a:stretch>
            <a:fillRect/>
          </a:stretch>
        </p:blipFill>
        <p:spPr bwMode="auto">
          <a:xfrm>
            <a:off x="5669280" y="2613464"/>
            <a:ext cx="2641600" cy="4012418"/>
          </a:xfrm>
          <a:prstGeom prst="rect">
            <a:avLst/>
          </a:prstGeom>
          <a:noFill/>
          <a:ln w="9525">
            <a:noFill/>
            <a:miter lim="800000"/>
            <a:headEnd/>
            <a:tailEnd/>
          </a:ln>
        </p:spPr>
      </p:pic>
    </p:spTree>
    <p:extLst>
      <p:ext uri="{BB962C8B-B14F-4D97-AF65-F5344CB8AC3E}">
        <p14:creationId xmlns="" xmlns:p14="http://schemas.microsoft.com/office/powerpoint/2010/main" val="109293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43523" y="13054"/>
            <a:ext cx="7886700" cy="1325563"/>
          </a:xfrm>
        </p:spPr>
        <p:txBody>
          <a:bodyPr>
            <a:normAutofit/>
          </a:bodyPr>
          <a:lstStyle/>
          <a:p>
            <a:r>
              <a:rPr lang="el-GR" sz="4000" dirty="0"/>
              <a:t>Καμπύλες δυναμικής ενέργειας για ένα μόριο</a:t>
            </a:r>
            <a:endParaRPr lang="en-US" sz="4000" dirty="0"/>
          </a:p>
        </p:txBody>
      </p:sp>
      <p:sp>
        <p:nvSpPr>
          <p:cNvPr id="23554" name="Rectangle 3"/>
          <p:cNvSpPr>
            <a:spLocks noGrp="1" noChangeArrowheads="1"/>
          </p:cNvSpPr>
          <p:nvPr>
            <p:ph sz="half" idx="1"/>
          </p:nvPr>
        </p:nvSpPr>
        <p:spPr>
          <a:xfrm>
            <a:off x="327025" y="1331913"/>
            <a:ext cx="8065098" cy="5106987"/>
          </a:xfrm>
        </p:spPr>
        <p:txBody>
          <a:bodyPr>
            <a:normAutofit fontScale="92500" lnSpcReduction="10000"/>
          </a:bodyPr>
          <a:lstStyle/>
          <a:p>
            <a:pPr>
              <a:lnSpc>
                <a:spcPct val="110000"/>
              </a:lnSpc>
            </a:pPr>
            <a:r>
              <a:rPr lang="el-GR" sz="2200" dirty="0"/>
              <a:t>Οι καμπύλες δυναμικής ενέργειας μας βοηθούν να προσδιορίσουμε τη δομή συστημάτων, από μόρια μέχρι μηχανικά συστήματα ή πλανήτες</a:t>
            </a:r>
            <a:r>
              <a:rPr lang="en-US" sz="2200" dirty="0"/>
              <a:t>.</a:t>
            </a:r>
          </a:p>
          <a:p>
            <a:pPr>
              <a:lnSpc>
                <a:spcPct val="110000"/>
              </a:lnSpc>
            </a:pPr>
            <a:r>
              <a:rPr lang="el-GR" sz="2200" dirty="0"/>
              <a:t>Η καμπύλη δυναμικής ενέργεια για ένα ζεύγος ατόμων υδρογόνου αναπαριστάνει τη δυναμική ενέργεια ως συνάρτηση της ατομικής απόστασής τους</a:t>
            </a:r>
            <a:endParaRPr lang="en-US" sz="2200" dirty="0"/>
          </a:p>
          <a:p>
            <a:pPr lvl="1">
              <a:lnSpc>
                <a:spcPct val="110000"/>
              </a:lnSpc>
            </a:pPr>
            <a:r>
              <a:rPr lang="el-GR" sz="2200" dirty="0"/>
              <a:t>Το ελάχιστο στο γράφημα δείχνει</a:t>
            </a:r>
            <a:r>
              <a:rPr lang="en-US" sz="2200" dirty="0"/>
              <a:t/>
            </a:r>
            <a:br>
              <a:rPr lang="en-US" sz="2200" dirty="0"/>
            </a:br>
            <a:r>
              <a:rPr lang="el-GR" sz="2200" dirty="0"/>
              <a:t>την ενέργεια διαχωρισμού του</a:t>
            </a:r>
            <a:r>
              <a:rPr lang="en-US" sz="2200" dirty="0"/>
              <a:t/>
            </a:r>
            <a:br>
              <a:rPr lang="en-US" sz="2200" dirty="0"/>
            </a:br>
            <a:r>
              <a:rPr lang="el-GR" sz="2200" dirty="0"/>
              <a:t>μορίου</a:t>
            </a:r>
            <a:r>
              <a:rPr lang="en-US" sz="2200" dirty="0"/>
              <a:t> H</a:t>
            </a:r>
            <a:r>
              <a:rPr lang="en-US" sz="2200" baseline="-25000" dirty="0"/>
              <a:t>2</a:t>
            </a:r>
            <a:r>
              <a:rPr lang="en-US" sz="2200" dirty="0"/>
              <a:t> </a:t>
            </a:r>
          </a:p>
          <a:p>
            <a:pPr lvl="1">
              <a:lnSpc>
                <a:spcPct val="110000"/>
              </a:lnSpc>
            </a:pPr>
            <a:r>
              <a:rPr lang="el-GR" sz="2200" dirty="0"/>
              <a:t>Είναι πρακτικό να ορίσουμε</a:t>
            </a:r>
            <a:r>
              <a:rPr lang="en-US" sz="2200" dirty="0"/>
              <a:t/>
            </a:r>
            <a:br>
              <a:rPr lang="en-US" sz="2200" dirty="0"/>
            </a:br>
            <a:r>
              <a:rPr lang="el-GR" sz="2200" dirty="0"/>
              <a:t>τη μηδενική δυναμική ενέργεια</a:t>
            </a:r>
            <a:r>
              <a:rPr lang="en-US" sz="2200" dirty="0"/>
              <a:t> </a:t>
            </a:r>
            <a:br>
              <a:rPr lang="en-US" sz="2200" dirty="0"/>
            </a:br>
            <a:r>
              <a:rPr lang="el-GR" sz="2200" dirty="0"/>
              <a:t>όταν τα άτομα είναι απείρως μακριά</a:t>
            </a:r>
            <a:endParaRPr lang="en-US" sz="2200" dirty="0"/>
          </a:p>
          <a:p>
            <a:pPr lvl="1">
              <a:lnSpc>
                <a:spcPct val="110000"/>
              </a:lnSpc>
            </a:pPr>
            <a:r>
              <a:rPr lang="el-GR" sz="2200" dirty="0"/>
              <a:t>Τότε οι αρνητικές ενέργειες</a:t>
            </a:r>
            <a:r>
              <a:rPr lang="en-US" sz="2200" dirty="0"/>
              <a:t/>
            </a:r>
            <a:br>
              <a:rPr lang="en-US" sz="2200" dirty="0"/>
            </a:br>
            <a:r>
              <a:rPr lang="el-GR" sz="2200" dirty="0"/>
              <a:t>αναπαριστάνουν δέσμια συστήματα</a:t>
            </a:r>
            <a:r>
              <a:rPr lang="en-US" sz="2200" dirty="0"/>
              <a:t/>
            </a:r>
            <a:br>
              <a:rPr lang="en-US" sz="2200" dirty="0"/>
            </a:br>
            <a:r>
              <a:rPr lang="el-GR" sz="2200" dirty="0"/>
              <a:t>του μορίου του υδρογόνου</a:t>
            </a:r>
            <a:r>
              <a:rPr lang="en-US" sz="2200" dirty="0"/>
              <a:t>.</a:t>
            </a:r>
          </a:p>
          <a:p>
            <a:pPr lvl="1">
              <a:lnSpc>
                <a:spcPct val="110000"/>
              </a:lnSpc>
            </a:pPr>
            <a:r>
              <a:rPr lang="el-GR" sz="2200" dirty="0"/>
              <a:t>Οι θετικές αναπαριστάνουν διαχωρισμένα άτομα υδρογόνου</a:t>
            </a:r>
            <a:endParaRPr lang="en-US" sz="2200" dirty="0"/>
          </a:p>
        </p:txBody>
      </p:sp>
      <p:pic>
        <p:nvPicPr>
          <p:cNvPr id="3074" name="Picture 2"/>
          <p:cNvPicPr>
            <a:picLocks noChangeAspect="1" noChangeArrowheads="1"/>
          </p:cNvPicPr>
          <p:nvPr/>
        </p:nvPicPr>
        <p:blipFill>
          <a:blip r:embed="rId3"/>
          <a:srcRect l="25516" t="50992" r="41212" b="17262"/>
          <a:stretch>
            <a:fillRect/>
          </a:stretch>
        </p:blipFill>
        <p:spPr bwMode="auto">
          <a:xfrm>
            <a:off x="4937796" y="2759479"/>
            <a:ext cx="4160748" cy="2232000"/>
          </a:xfrm>
          <a:prstGeom prst="rect">
            <a:avLst/>
          </a:prstGeom>
          <a:noFill/>
          <a:ln w="9525">
            <a:noFill/>
            <a:miter lim="800000"/>
            <a:headEnd/>
            <a:tailEnd/>
          </a:ln>
        </p:spPr>
      </p:pic>
    </p:spTree>
    <p:extLst>
      <p:ext uri="{BB962C8B-B14F-4D97-AF65-F5344CB8AC3E}">
        <p14:creationId xmlns="" xmlns:p14="http://schemas.microsoft.com/office/powerpoint/2010/main" val="421237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28650" y="184151"/>
            <a:ext cx="7886700" cy="1325563"/>
          </a:xfrm>
        </p:spPr>
        <p:txBody>
          <a:bodyPr>
            <a:normAutofit/>
          </a:bodyPr>
          <a:lstStyle/>
          <a:p>
            <a:r>
              <a:rPr lang="el-GR" sz="4000" dirty="0"/>
              <a:t>Δύναμη και δυναμική ενέργεια</a:t>
            </a:r>
            <a:endParaRPr lang="en-US" sz="4000" dirty="0"/>
          </a:p>
        </p:txBody>
      </p:sp>
      <p:sp>
        <p:nvSpPr>
          <p:cNvPr id="25602" name="Rectangle 3"/>
          <p:cNvSpPr>
            <a:spLocks noGrp="1" noChangeArrowheads="1"/>
          </p:cNvSpPr>
          <p:nvPr>
            <p:ph idx="1"/>
          </p:nvPr>
        </p:nvSpPr>
        <p:spPr>
          <a:xfrm>
            <a:off x="504825" y="1377950"/>
            <a:ext cx="7886700" cy="4351338"/>
          </a:xfrm>
        </p:spPr>
        <p:txBody>
          <a:bodyPr>
            <a:normAutofit/>
          </a:bodyPr>
          <a:lstStyle/>
          <a:p>
            <a:pPr>
              <a:lnSpc>
                <a:spcPct val="100000"/>
              </a:lnSpc>
            </a:pPr>
            <a:r>
              <a:rPr lang="el-GR" sz="2100" dirty="0"/>
              <a:t>Η δύναμη είναι μεγαλύτερη στα σημεία όπου το γράφημα είναι απότομο –δηλαδή εκεί όπου η δυναμική ενέργεια μεταβάλλεται ταχύτερα</a:t>
            </a:r>
            <a:endParaRPr lang="en-US" sz="2100" dirty="0"/>
          </a:p>
          <a:p>
            <a:pPr>
              <a:lnSpc>
                <a:spcPct val="100000"/>
              </a:lnSpc>
            </a:pPr>
            <a:r>
              <a:rPr lang="el-GR" sz="2100" dirty="0"/>
              <a:t>Μαθηματικά</a:t>
            </a:r>
            <a:r>
              <a:rPr lang="en-US" sz="2100" dirty="0"/>
              <a:t>, </a:t>
            </a:r>
            <a:r>
              <a:rPr lang="el-GR" sz="2100" dirty="0"/>
              <a:t>η συνιστώσα της δύναμης σε μια δεδομένη κατεύθυνση είναι η αρνητική παράγωγος της δυναμικής ενέργειας ως προς τη θέση σε αυτή την κατεύθυνση</a:t>
            </a:r>
            <a:r>
              <a:rPr lang="en-US" sz="2100" dirty="0"/>
              <a:t>:</a:t>
            </a:r>
          </a:p>
        </p:txBody>
      </p:sp>
      <p:pic>
        <p:nvPicPr>
          <p:cNvPr id="9" name="Picture 8" descr="Slide_12_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68513" y="3503121"/>
            <a:ext cx="1322832" cy="762000"/>
          </a:xfrm>
          <a:prstGeom prst="rect">
            <a:avLst/>
          </a:prstGeom>
        </p:spPr>
      </p:pic>
      <p:pic>
        <p:nvPicPr>
          <p:cNvPr id="4098" name="Picture 2"/>
          <p:cNvPicPr>
            <a:picLocks noChangeAspect="1" noChangeArrowheads="1"/>
          </p:cNvPicPr>
          <p:nvPr/>
        </p:nvPicPr>
        <p:blipFill>
          <a:blip r:embed="rId3"/>
          <a:srcRect l="59681" t="54167" r="13658" b="12115"/>
          <a:stretch>
            <a:fillRect/>
          </a:stretch>
        </p:blipFill>
        <p:spPr bwMode="auto">
          <a:xfrm>
            <a:off x="4627979" y="3596631"/>
            <a:ext cx="4101037" cy="2916000"/>
          </a:xfrm>
          <a:prstGeom prst="rect">
            <a:avLst/>
          </a:prstGeom>
          <a:noFill/>
          <a:ln w="9525">
            <a:noFill/>
            <a:miter lim="800000"/>
            <a:headEnd/>
            <a:tailEnd/>
          </a:ln>
        </p:spPr>
      </p:pic>
    </p:spTree>
    <p:extLst>
      <p:ext uri="{BB962C8B-B14F-4D97-AF65-F5344CB8AC3E}">
        <p14:creationId xmlns="" xmlns:p14="http://schemas.microsoft.com/office/powerpoint/2010/main" val="191345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28650" y="184151"/>
            <a:ext cx="7886700" cy="1325563"/>
          </a:xfrm>
        </p:spPr>
        <p:txBody>
          <a:bodyPr>
            <a:normAutofit/>
          </a:bodyPr>
          <a:lstStyle/>
          <a:p>
            <a:r>
              <a:rPr lang="el-GR" sz="4000" dirty="0"/>
              <a:t>Το κατανοήσατε;</a:t>
            </a:r>
            <a:endParaRPr lang="en-US" sz="4000" dirty="0"/>
          </a:p>
        </p:txBody>
      </p:sp>
      <p:sp>
        <p:nvSpPr>
          <p:cNvPr id="26626" name="Rectangle 3"/>
          <p:cNvSpPr>
            <a:spLocks noGrp="1" noChangeArrowheads="1"/>
          </p:cNvSpPr>
          <p:nvPr>
            <p:ph idx="1"/>
          </p:nvPr>
        </p:nvSpPr>
        <p:spPr>
          <a:xfrm>
            <a:off x="628650" y="1520825"/>
            <a:ext cx="7886700" cy="4351338"/>
          </a:xfrm>
        </p:spPr>
        <p:txBody>
          <a:bodyPr>
            <a:normAutofit/>
          </a:bodyPr>
          <a:lstStyle/>
          <a:p>
            <a:pPr>
              <a:lnSpc>
                <a:spcPct val="100000"/>
              </a:lnSpc>
            </a:pPr>
            <a:r>
              <a:rPr lang="el-GR" sz="2100" dirty="0"/>
              <a:t>Το σχήμα δείχνει τη δυναμική ενέργεια που σχετίζεται με ένα ηλεκτρόνιο σε μια μικροηλεκτρονική συσκευή</a:t>
            </a:r>
            <a:r>
              <a:rPr lang="en-US" sz="2100" dirty="0"/>
              <a:t>. </a:t>
            </a:r>
            <a:r>
              <a:rPr lang="el-GR" sz="2100" dirty="0"/>
              <a:t>Σε ποιο από τα σημεία που έχουν επισημανθεί</a:t>
            </a:r>
            <a:r>
              <a:rPr lang="en-US" sz="2100" dirty="0"/>
              <a:t> </a:t>
            </a:r>
            <a:r>
              <a:rPr lang="el-GR" sz="2100" dirty="0"/>
              <a:t>η δύναμη επί του ηλεκτρονίου</a:t>
            </a:r>
            <a:r>
              <a:rPr lang="en-US" sz="2100" dirty="0"/>
              <a:t> </a:t>
            </a:r>
            <a:r>
              <a:rPr lang="el-GR" sz="2100" dirty="0"/>
              <a:t>είναι μεγαλύτερη; </a:t>
            </a:r>
            <a:endParaRPr lang="en-US" sz="2100" dirty="0"/>
          </a:p>
        </p:txBody>
      </p:sp>
      <p:pic>
        <p:nvPicPr>
          <p:cNvPr id="1026" name="Picture 2"/>
          <p:cNvPicPr>
            <a:picLocks noChangeAspect="1" noChangeArrowheads="1"/>
          </p:cNvPicPr>
          <p:nvPr/>
        </p:nvPicPr>
        <p:blipFill>
          <a:blip r:embed="rId2"/>
          <a:srcRect l="22868" t="44444" r="24925" b="12308"/>
          <a:stretch>
            <a:fillRect/>
          </a:stretch>
        </p:blipFill>
        <p:spPr bwMode="auto">
          <a:xfrm>
            <a:off x="1174725" y="3251200"/>
            <a:ext cx="6792685" cy="3163668"/>
          </a:xfrm>
          <a:prstGeom prst="rect">
            <a:avLst/>
          </a:prstGeom>
          <a:noFill/>
          <a:ln w="9525">
            <a:noFill/>
            <a:miter lim="800000"/>
            <a:headEnd/>
            <a:tailEnd/>
          </a:ln>
        </p:spPr>
      </p:pic>
    </p:spTree>
    <p:extLst>
      <p:ext uri="{BB962C8B-B14F-4D97-AF65-F5344CB8AC3E}">
        <p14:creationId xmlns="" xmlns:p14="http://schemas.microsoft.com/office/powerpoint/2010/main" val="409565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28650" y="-111124"/>
            <a:ext cx="7886700" cy="1325563"/>
          </a:xfrm>
        </p:spPr>
        <p:txBody>
          <a:bodyPr>
            <a:normAutofit/>
          </a:bodyPr>
          <a:lstStyle/>
          <a:p>
            <a:r>
              <a:rPr lang="el-GR" sz="4000" dirty="0"/>
              <a:t>Σύνοψη</a:t>
            </a:r>
            <a:endParaRPr lang="en-US" sz="4000" dirty="0"/>
          </a:p>
        </p:txBody>
      </p:sp>
      <p:sp>
        <p:nvSpPr>
          <p:cNvPr id="27649" name="Rectangle 3"/>
          <p:cNvSpPr>
            <a:spLocks noGrp="1" noChangeArrowheads="1"/>
          </p:cNvSpPr>
          <p:nvPr>
            <p:ph idx="1"/>
          </p:nvPr>
        </p:nvSpPr>
        <p:spPr>
          <a:xfrm>
            <a:off x="365125" y="885824"/>
            <a:ext cx="8229600" cy="5972175"/>
          </a:xfrm>
        </p:spPr>
        <p:txBody>
          <a:bodyPr>
            <a:normAutofit fontScale="92500" lnSpcReduction="20000"/>
          </a:bodyPr>
          <a:lstStyle/>
          <a:p>
            <a:pPr>
              <a:lnSpc>
                <a:spcPct val="110000"/>
              </a:lnSpc>
            </a:pPr>
            <a:r>
              <a:rPr lang="el-GR" sz="2000" dirty="0"/>
              <a:t>Η </a:t>
            </a:r>
            <a:r>
              <a:rPr lang="el-GR" sz="2000" b="1" dirty="0"/>
              <a:t>δυναμική ενέργεια</a:t>
            </a:r>
            <a:r>
              <a:rPr lang="en-US" sz="2000" dirty="0"/>
              <a:t> </a:t>
            </a:r>
            <a:r>
              <a:rPr lang="el-GR" sz="2000" dirty="0"/>
              <a:t>είναι αποθηκευμένη ενέργεια που μπορεί να μετατραπεί σε κινητική ενέργεια</a:t>
            </a:r>
            <a:endParaRPr lang="en-US" sz="2000" dirty="0"/>
          </a:p>
          <a:p>
            <a:pPr>
              <a:lnSpc>
                <a:spcPct val="110000"/>
              </a:lnSpc>
            </a:pPr>
            <a:r>
              <a:rPr lang="el-GR" sz="2000" dirty="0"/>
              <a:t>Η μεταβολή στη δυναμική ενέργεια είναι το αρνητικό έργο που παράγεται από μια διατηρητική δύναμη, καθώς ένα </a:t>
            </a:r>
            <a:r>
              <a:rPr lang="el-GR" sz="2000" dirty="0" smtClean="0"/>
              <a:t>σώμα</a:t>
            </a:r>
            <a:r>
              <a:rPr lang="el-GR" sz="2000" dirty="0" smtClean="0"/>
              <a:t> </a:t>
            </a:r>
            <a:r>
              <a:rPr lang="el-GR" sz="2000" dirty="0"/>
              <a:t>κινείται σε οποιαδήποτε διαδρομή μεταξύ δύο σημείων</a:t>
            </a:r>
            <a:r>
              <a:rPr lang="en-US" sz="2000" dirty="0"/>
              <a:t>:</a:t>
            </a:r>
          </a:p>
          <a:p>
            <a:pPr>
              <a:lnSpc>
                <a:spcPct val="110000"/>
              </a:lnSpc>
            </a:pPr>
            <a:endParaRPr lang="en-US" sz="2000" dirty="0"/>
          </a:p>
          <a:p>
            <a:pPr>
              <a:lnSpc>
                <a:spcPct val="110000"/>
              </a:lnSpc>
            </a:pPr>
            <a:r>
              <a:rPr lang="el-GR" sz="2000" dirty="0"/>
              <a:t>Όταν δρουν μόνο διατηρητικές δυνάμεις, η συνολική μηχανική ενέργεια </a:t>
            </a:r>
            <a:r>
              <a:rPr lang="en-US" sz="2000" i="1" dirty="0"/>
              <a:t>K</a:t>
            </a:r>
            <a:r>
              <a:rPr lang="en-US" sz="2000" dirty="0"/>
              <a:t> + </a:t>
            </a:r>
            <a:r>
              <a:rPr lang="en-US" sz="2000" i="1" dirty="0"/>
              <a:t>U</a:t>
            </a:r>
            <a:r>
              <a:rPr lang="en-US" sz="2000" dirty="0"/>
              <a:t> </a:t>
            </a:r>
            <a:r>
              <a:rPr lang="el-GR" sz="2000" dirty="0"/>
              <a:t>διατηρείται</a:t>
            </a:r>
            <a:r>
              <a:rPr lang="en-US" sz="2000" dirty="0"/>
              <a:t>:</a:t>
            </a:r>
          </a:p>
          <a:p>
            <a:pPr>
              <a:lnSpc>
                <a:spcPct val="110000"/>
              </a:lnSpc>
            </a:pPr>
            <a:endParaRPr lang="en-US" sz="2000" dirty="0"/>
          </a:p>
          <a:p>
            <a:pPr>
              <a:lnSpc>
                <a:spcPct val="110000"/>
              </a:lnSpc>
            </a:pPr>
            <a:endParaRPr lang="en-US" sz="2000" dirty="0"/>
          </a:p>
          <a:p>
            <a:pPr>
              <a:lnSpc>
                <a:spcPct val="110000"/>
              </a:lnSpc>
            </a:pPr>
            <a:endParaRPr lang="en-US" sz="2000" dirty="0"/>
          </a:p>
          <a:p>
            <a:pPr>
              <a:lnSpc>
                <a:spcPct val="110000"/>
              </a:lnSpc>
            </a:pPr>
            <a:endParaRPr lang="en-US" sz="2000" dirty="0"/>
          </a:p>
          <a:p>
            <a:pPr>
              <a:lnSpc>
                <a:spcPct val="110000"/>
              </a:lnSpc>
            </a:pPr>
            <a:endParaRPr lang="en-US" sz="2000" dirty="0"/>
          </a:p>
          <a:p>
            <a:pPr>
              <a:lnSpc>
                <a:spcPct val="110000"/>
              </a:lnSpc>
            </a:pPr>
            <a:r>
              <a:rPr lang="el-GR" sz="2000" dirty="0"/>
              <a:t>Οι </a:t>
            </a:r>
            <a:r>
              <a:rPr lang="el-GR" sz="2000" b="1" dirty="0"/>
              <a:t>καμπύλες δυναμικής ενέργειας</a:t>
            </a:r>
            <a:r>
              <a:rPr lang="en-US" sz="2000" dirty="0"/>
              <a:t> </a:t>
            </a:r>
            <a:r>
              <a:rPr lang="el-GR" sz="2000" dirty="0"/>
              <a:t>περιγράφουν τη δυναμική ενέργεια ως συνάρτηση της θέσης</a:t>
            </a:r>
            <a:r>
              <a:rPr lang="en-US" sz="2000" dirty="0"/>
              <a:t> </a:t>
            </a:r>
            <a:r>
              <a:rPr lang="el-GR" sz="2000" dirty="0"/>
              <a:t>και άλλων ποσοτήτων που αντιπροσωπεύουν τη διαμόρφωση του συστήματος</a:t>
            </a:r>
            <a:endParaRPr lang="en-US" sz="2000" dirty="0"/>
          </a:p>
          <a:p>
            <a:pPr>
              <a:lnSpc>
                <a:spcPct val="110000"/>
              </a:lnSpc>
            </a:pPr>
            <a:r>
              <a:rPr lang="el-GR" sz="2000" dirty="0"/>
              <a:t>Η </a:t>
            </a:r>
            <a:r>
              <a:rPr lang="el-GR" sz="2000" b="1" dirty="0"/>
              <a:t>δύναμη</a:t>
            </a:r>
            <a:r>
              <a:rPr lang="en-US" sz="2000" dirty="0"/>
              <a:t> </a:t>
            </a:r>
            <a:r>
              <a:rPr lang="el-GR" sz="2000" dirty="0"/>
              <a:t>είναι η αρνητική παράγωγος της</a:t>
            </a:r>
            <a:r>
              <a:rPr lang="en-US" sz="2000" dirty="0"/>
              <a:t> </a:t>
            </a:r>
            <a:r>
              <a:rPr lang="el-GR" sz="2000" dirty="0"/>
              <a:t>δυναμικής ενέργειας</a:t>
            </a:r>
            <a:r>
              <a:rPr lang="en-US" sz="2000" dirty="0"/>
              <a:t>:</a:t>
            </a:r>
            <a:endParaRPr lang="en-US" sz="2000" i="1" dirty="0"/>
          </a:p>
        </p:txBody>
      </p:sp>
      <p:pic>
        <p:nvPicPr>
          <p:cNvPr id="16" name="Picture 15" descr="Slide_14_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27704" y="2369339"/>
            <a:ext cx="1688592" cy="530352"/>
          </a:xfrm>
          <a:prstGeom prst="rect">
            <a:avLst/>
          </a:prstGeom>
        </p:spPr>
      </p:pic>
      <p:pic>
        <p:nvPicPr>
          <p:cNvPr id="3" name="Picture 2" descr="Slide_14_2.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31558" y="6351081"/>
            <a:ext cx="1383792" cy="304800"/>
          </a:xfrm>
          <a:prstGeom prst="rect">
            <a:avLst/>
          </a:prstGeom>
        </p:spPr>
      </p:pic>
      <p:pic>
        <p:nvPicPr>
          <p:cNvPr id="2050" name="Picture 2"/>
          <p:cNvPicPr>
            <a:picLocks noChangeAspect="1" noChangeArrowheads="1"/>
          </p:cNvPicPr>
          <p:nvPr/>
        </p:nvPicPr>
        <p:blipFill>
          <a:blip r:embed="rId5"/>
          <a:srcRect l="2343" t="36111" b="14484"/>
          <a:stretch>
            <a:fillRect/>
          </a:stretch>
        </p:blipFill>
        <p:spPr bwMode="auto">
          <a:xfrm>
            <a:off x="970704" y="3387204"/>
            <a:ext cx="7214456" cy="2052000"/>
          </a:xfrm>
          <a:prstGeom prst="rect">
            <a:avLst/>
          </a:prstGeom>
          <a:noFill/>
          <a:ln w="9525">
            <a:noFill/>
            <a:miter lim="800000"/>
            <a:headEnd/>
            <a:tailEnd/>
          </a:ln>
        </p:spPr>
      </p:pic>
    </p:spTree>
    <p:extLst>
      <p:ext uri="{BB962C8B-B14F-4D97-AF65-F5344CB8AC3E}">
        <p14:creationId xmlns="" xmlns:p14="http://schemas.microsoft.com/office/powerpoint/2010/main" val="313592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TextBox">
            <a:extLst>
              <a:ext uri="{FF2B5EF4-FFF2-40B4-BE49-F238E27FC236}">
                <a16:creationId xmlns="" xmlns:a16="http://schemas.microsoft.com/office/drawing/2014/main" id="{76506D9A-56FB-4ADE-954C-A4F3F0E7E17E}"/>
              </a:ext>
            </a:extLst>
          </p:cNvPr>
          <p:cNvSpPr txBox="1"/>
          <p:nvPr/>
        </p:nvSpPr>
        <p:spPr>
          <a:xfrm>
            <a:off x="1027113" y="2362200"/>
            <a:ext cx="7010400" cy="1323439"/>
          </a:xfrm>
          <a:prstGeom prst="rect">
            <a:avLst/>
          </a:prstGeom>
          <a:noFill/>
          <a:ln>
            <a:solidFill>
              <a:srgbClr val="FF0000"/>
            </a:solidFill>
          </a:ln>
        </p:spPr>
        <p:txBody>
          <a:bodyPr>
            <a:spAutoFit/>
          </a:bodyPr>
          <a:lstStyle/>
          <a:p>
            <a:pPr algn="ctr">
              <a:defRPr/>
            </a:pPr>
            <a:r>
              <a:rPr lang="el-GR" sz="2000" dirty="0">
                <a:cs typeface="Arial"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000" dirty="0">
                <a:cs typeface="Arial" charset="0"/>
              </a:rPr>
              <a:t>(που έχει κυρωθεί με τον Ν. 100/1975)</a:t>
            </a:r>
          </a:p>
        </p:txBody>
      </p:sp>
    </p:spTree>
    <p:extLst>
      <p:ext uri="{BB962C8B-B14F-4D97-AF65-F5344CB8AC3E}">
        <p14:creationId xmlns="" xmlns:p14="http://schemas.microsoft.com/office/powerpoint/2010/main" val="129463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 xmlns:a16="http://schemas.microsoft.com/office/drawing/2014/main" id="{86197D16-FE75-4A0E-A0C9-28C0F04A43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 xmlns:a16="http://schemas.microsoft.com/office/drawing/2014/main" id="{FA8FCEC6-4B30-4FF2-8B32-504BEAEA3A1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091" name="Rectangle 43"/>
          <p:cNvSpPr>
            <a:spLocks noGrp="1" noChangeArrowheads="1"/>
          </p:cNvSpPr>
          <p:nvPr>
            <p:ph type="ctrTitle"/>
          </p:nvPr>
        </p:nvSpPr>
        <p:spPr>
          <a:xfrm>
            <a:off x="603363" y="1191796"/>
            <a:ext cx="7516084" cy="2976344"/>
          </a:xfrm>
        </p:spPr>
        <p:txBody>
          <a:bodyPr anchor="ctr">
            <a:normAutofit/>
          </a:bodyPr>
          <a:lstStyle/>
          <a:p>
            <a:pPr algn="l"/>
            <a:r>
              <a:rPr lang="el-GR" sz="5700" dirty="0">
                <a:solidFill>
                  <a:srgbClr val="FFFFFF"/>
                </a:solidFill>
              </a:rPr>
              <a:t>Κεφάλαιο</a:t>
            </a:r>
            <a:r>
              <a:rPr lang="en-US" sz="5700" dirty="0">
                <a:solidFill>
                  <a:srgbClr val="FFFFFF"/>
                </a:solidFill>
              </a:rPr>
              <a:t> 7: </a:t>
            </a:r>
            <a:br>
              <a:rPr lang="en-US" sz="5700" dirty="0">
                <a:solidFill>
                  <a:srgbClr val="FFFFFF"/>
                </a:solidFill>
              </a:rPr>
            </a:br>
            <a:r>
              <a:rPr lang="el-GR" sz="5700" dirty="0">
                <a:solidFill>
                  <a:srgbClr val="FFFFFF"/>
                </a:solidFill>
              </a:rPr>
              <a:t>Διατήρηση της ενέργειας</a:t>
            </a:r>
            <a:endParaRPr lang="en-US" sz="5700" dirty="0">
              <a:solidFill>
                <a:srgbClr val="FFFFFF"/>
              </a:solidFill>
            </a:endParaRP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extLst>
      <p:ext uri="{BB962C8B-B14F-4D97-AF65-F5344CB8AC3E}">
        <p14:creationId xmlns="" xmlns:p14="http://schemas.microsoft.com/office/powerpoint/2010/main" val="414241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491490" y="365125"/>
            <a:ext cx="3840085" cy="1692794"/>
          </a:xfrm>
        </p:spPr>
        <p:txBody>
          <a:bodyPr vert="horz" lIns="91440" tIns="45720" rIns="91440" bIns="45720" rtlCol="0" anchor="ctr">
            <a:normAutofit/>
          </a:bodyPr>
          <a:lstStyle/>
          <a:p>
            <a:r>
              <a:rPr lang="el-GR" dirty="0"/>
              <a:t>Τι μαθαίνετε</a:t>
            </a:r>
            <a:endParaRPr lang="en-US" dirty="0"/>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146" name="Rectangle 3"/>
          <p:cNvSpPr>
            <a:spLocks noGrp="1" noChangeArrowheads="1"/>
          </p:cNvSpPr>
          <p:nvPr>
            <p:ph sz="half" idx="1"/>
          </p:nvPr>
        </p:nvSpPr>
        <p:spPr>
          <a:xfrm>
            <a:off x="405765" y="2460734"/>
            <a:ext cx="3840085" cy="3462228"/>
          </a:xfrm>
        </p:spPr>
        <p:txBody>
          <a:bodyPr vert="horz" lIns="91440" tIns="45720" rIns="91440" bIns="45720" rtlCol="0">
            <a:noAutofit/>
          </a:bodyPr>
          <a:lstStyle/>
          <a:p>
            <a:pPr>
              <a:lnSpc>
                <a:spcPct val="100000"/>
              </a:lnSpc>
            </a:pPr>
            <a:r>
              <a:rPr lang="el-GR" sz="1800" dirty="0"/>
              <a:t>Τη διαφορά μεταξύ διατηρητικών δυνάμεων και μη διατηρητικών δυνάμεων</a:t>
            </a:r>
            <a:endParaRPr lang="en-US" sz="1800" dirty="0"/>
          </a:p>
          <a:p>
            <a:pPr>
              <a:lnSpc>
                <a:spcPct val="100000"/>
              </a:lnSpc>
            </a:pPr>
            <a:r>
              <a:rPr lang="el-GR" sz="1800" dirty="0"/>
              <a:t>Την έννοια της δυναμικής ενέργειας</a:t>
            </a:r>
            <a:r>
              <a:rPr lang="en-US" sz="1800" dirty="0"/>
              <a:t> </a:t>
            </a:r>
          </a:p>
          <a:p>
            <a:pPr lvl="1">
              <a:lnSpc>
                <a:spcPct val="100000"/>
              </a:lnSpc>
            </a:pPr>
            <a:r>
              <a:rPr lang="el-GR" sz="1800" dirty="0"/>
              <a:t>Πώς να υπολογίζετε τη δυναμική ενέργεια</a:t>
            </a:r>
            <a:endParaRPr lang="en-US" sz="1800" dirty="0"/>
          </a:p>
          <a:p>
            <a:pPr>
              <a:lnSpc>
                <a:spcPct val="100000"/>
              </a:lnSpc>
            </a:pPr>
            <a:r>
              <a:rPr lang="el-GR" sz="1800" dirty="0"/>
              <a:t>Τη διατήρηση της μηχανικής ενέργειας</a:t>
            </a:r>
            <a:endParaRPr lang="en-US" sz="1800" dirty="0"/>
          </a:p>
          <a:p>
            <a:pPr lvl="1">
              <a:lnSpc>
                <a:spcPct val="100000"/>
              </a:lnSpc>
            </a:pPr>
            <a:r>
              <a:rPr lang="el-GR" sz="1800" dirty="0"/>
              <a:t>Πώς να λύνετε ευκολότερα προβλήματα μηχανικής</a:t>
            </a:r>
            <a:endParaRPr lang="en-US" sz="1800" dirty="0"/>
          </a:p>
          <a:p>
            <a:pPr>
              <a:lnSpc>
                <a:spcPct val="100000"/>
              </a:lnSpc>
            </a:pPr>
            <a:r>
              <a:rPr lang="el-GR" sz="1800" dirty="0"/>
              <a:t>Τις καμπύλες δυναμικής ενέργειας </a:t>
            </a:r>
            <a:endParaRPr lang="en-US" sz="1800" dirty="0"/>
          </a:p>
        </p:txBody>
      </p:sp>
      <p:pic>
        <p:nvPicPr>
          <p:cNvPr id="2" name="Picture 1" descr="07_00_Figure.jpg"/>
          <p:cNvPicPr>
            <a:picLocks noChangeAspect="1"/>
          </p:cNvPicPr>
          <p:nvPr/>
        </p:nvPicPr>
        <p:blipFill rotWithShape="1">
          <a:blip r:embed="rId3">
            <a:extLst>
              <a:ext uri="{28A0092B-C50C-407E-A947-70E740481C1C}">
                <a14:useLocalDpi xmlns="" xmlns:a14="http://schemas.microsoft.com/office/drawing/2010/main" val="0"/>
              </a:ext>
            </a:extLst>
          </a:blip>
          <a:srcRect r="9750"/>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 xmlns:p14="http://schemas.microsoft.com/office/powerpoint/2010/main" val="407787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628650" y="193676"/>
            <a:ext cx="7886700" cy="1325563"/>
          </a:xfrm>
        </p:spPr>
        <p:txBody>
          <a:bodyPr>
            <a:normAutofit/>
          </a:bodyPr>
          <a:lstStyle/>
          <a:p>
            <a:r>
              <a:rPr lang="el-GR" sz="4000" dirty="0"/>
              <a:t>Διατηρητικές και μη διατηρητικές δυνάμεις</a:t>
            </a:r>
            <a:endParaRPr lang="en-US" sz="4000" dirty="0"/>
          </a:p>
        </p:txBody>
      </p:sp>
      <p:sp>
        <p:nvSpPr>
          <p:cNvPr id="8194" name="Rectangle 21"/>
          <p:cNvSpPr>
            <a:spLocks noGrp="1" noChangeArrowheads="1"/>
          </p:cNvSpPr>
          <p:nvPr>
            <p:ph sz="half" idx="1"/>
          </p:nvPr>
        </p:nvSpPr>
        <p:spPr>
          <a:xfrm>
            <a:off x="365124" y="1519239"/>
            <a:ext cx="8164171" cy="5338761"/>
          </a:xfrm>
        </p:spPr>
        <p:txBody>
          <a:bodyPr>
            <a:normAutofit fontScale="85000" lnSpcReduction="20000"/>
          </a:bodyPr>
          <a:lstStyle/>
          <a:p>
            <a:pPr>
              <a:lnSpc>
                <a:spcPct val="110000"/>
              </a:lnSpc>
            </a:pPr>
            <a:r>
              <a:rPr lang="el-GR" sz="2200" b="1" dirty="0"/>
              <a:t>Διατηρητική δύναμη</a:t>
            </a:r>
            <a:r>
              <a:rPr lang="en-US" sz="2200" dirty="0"/>
              <a:t> </a:t>
            </a:r>
            <a:r>
              <a:rPr lang="el-GR" sz="2200" dirty="0"/>
              <a:t>είναι μια δύναμη που «επιστρέφει» την ενέργεια η οποία μεταφέρθηκε κατά την παραγωγή έργου</a:t>
            </a:r>
            <a:endParaRPr lang="en-US" altLang="ja-JP" sz="2200" dirty="0"/>
          </a:p>
          <a:p>
            <a:pPr>
              <a:lnSpc>
                <a:spcPct val="110000"/>
              </a:lnSpc>
            </a:pPr>
            <a:r>
              <a:rPr lang="el-GR" sz="2200" dirty="0"/>
              <a:t>Για μια διατηρητική δύναμη</a:t>
            </a:r>
            <a:r>
              <a:rPr lang="en-US" sz="2200" dirty="0"/>
              <a:t>, </a:t>
            </a:r>
            <a:r>
              <a:rPr lang="el-GR" sz="2200" dirty="0"/>
              <a:t>το έργο που παράγεται κατά τη μετακίνηση μεταξύ δύο σημείων είναι ανεξάρτητο από τη διαδρομή που ακολουθείται</a:t>
            </a:r>
            <a:r>
              <a:rPr lang="en-US" sz="2200" dirty="0"/>
              <a:t>:</a:t>
            </a:r>
          </a:p>
          <a:p>
            <a:pPr>
              <a:lnSpc>
                <a:spcPct val="110000"/>
              </a:lnSpc>
            </a:pPr>
            <a:endParaRPr lang="en-US" sz="2200" dirty="0"/>
          </a:p>
          <a:p>
            <a:pPr>
              <a:lnSpc>
                <a:spcPct val="110000"/>
              </a:lnSpc>
            </a:pPr>
            <a:endParaRPr lang="en-US" sz="2200" dirty="0"/>
          </a:p>
          <a:p>
            <a:pPr>
              <a:lnSpc>
                <a:spcPct val="110000"/>
              </a:lnSpc>
            </a:pPr>
            <a:endParaRPr lang="en-US" sz="2200" dirty="0"/>
          </a:p>
          <a:p>
            <a:pPr>
              <a:lnSpc>
                <a:spcPct val="110000"/>
              </a:lnSpc>
            </a:pPr>
            <a:endParaRPr lang="en-US" sz="2200" dirty="0"/>
          </a:p>
          <a:p>
            <a:pPr>
              <a:lnSpc>
                <a:spcPct val="110000"/>
              </a:lnSpc>
            </a:pPr>
            <a:endParaRPr lang="en-US" sz="2200" dirty="0"/>
          </a:p>
          <a:p>
            <a:pPr>
              <a:lnSpc>
                <a:spcPct val="110000"/>
              </a:lnSpc>
            </a:pPr>
            <a:endParaRPr lang="en-US" sz="2200" dirty="0"/>
          </a:p>
          <a:p>
            <a:pPr>
              <a:lnSpc>
                <a:spcPct val="110000"/>
              </a:lnSpc>
            </a:pPr>
            <a:endParaRPr lang="en-US" sz="2200" b="1" dirty="0"/>
          </a:p>
          <a:p>
            <a:pPr>
              <a:lnSpc>
                <a:spcPct val="110000"/>
              </a:lnSpc>
            </a:pPr>
            <a:endParaRPr lang="en-US" sz="2200" b="1" dirty="0"/>
          </a:p>
          <a:p>
            <a:pPr>
              <a:lnSpc>
                <a:spcPct val="110000"/>
              </a:lnSpc>
            </a:pPr>
            <a:r>
              <a:rPr lang="el-GR" sz="2200" dirty="0"/>
              <a:t>Οι </a:t>
            </a:r>
            <a:r>
              <a:rPr lang="el-GR" sz="2200" b="1" dirty="0"/>
              <a:t>μη διατηρητικές</a:t>
            </a:r>
            <a:r>
              <a:rPr lang="en-US" sz="2200" dirty="0"/>
              <a:t> </a:t>
            </a:r>
            <a:r>
              <a:rPr lang="el-GR" sz="2200" b="1" dirty="0"/>
              <a:t>δυνάμεις</a:t>
            </a:r>
            <a:r>
              <a:rPr lang="en-US" sz="2200" dirty="0"/>
              <a:t> </a:t>
            </a:r>
            <a:r>
              <a:rPr lang="el-GR" sz="2200" dirty="0"/>
              <a:t>μετατρέπουν</a:t>
            </a:r>
            <a:r>
              <a:rPr lang="en-US" sz="2200" dirty="0"/>
              <a:t> (</a:t>
            </a:r>
            <a:r>
              <a:rPr lang="el-GR" sz="2200" dirty="0"/>
              <a:t>μακροσκοπικά</a:t>
            </a:r>
            <a:r>
              <a:rPr lang="en-US" sz="2200" dirty="0"/>
              <a:t>) </a:t>
            </a:r>
            <a:r>
              <a:rPr lang="el-GR" sz="2200" dirty="0"/>
              <a:t>τη μηχανική ενέργεια σε</a:t>
            </a:r>
            <a:r>
              <a:rPr lang="en-US" sz="2200" dirty="0"/>
              <a:t> (</a:t>
            </a:r>
            <a:r>
              <a:rPr lang="el-GR" sz="2200" dirty="0"/>
              <a:t>μικροσκοπικά</a:t>
            </a:r>
            <a:r>
              <a:rPr lang="en-US" sz="2200" dirty="0"/>
              <a:t>) </a:t>
            </a:r>
            <a:r>
              <a:rPr lang="el-GR" sz="2200" dirty="0"/>
              <a:t>εσωτερική ενέργεια</a:t>
            </a:r>
            <a:endParaRPr lang="en-US" sz="2200" dirty="0"/>
          </a:p>
        </p:txBody>
      </p:sp>
      <p:sp>
        <p:nvSpPr>
          <p:cNvPr id="10" name="Content Placeholder 9"/>
          <p:cNvSpPr>
            <a:spLocks noGrp="1"/>
          </p:cNvSpPr>
          <p:nvPr>
            <p:ph sz="half" idx="2"/>
          </p:nvPr>
        </p:nvSpPr>
        <p:spPr>
          <a:xfrm>
            <a:off x="4556125" y="3133947"/>
            <a:ext cx="4038600" cy="3600228"/>
          </a:xfrm>
        </p:spPr>
        <p:txBody>
          <a:bodyPr>
            <a:normAutofit fontScale="85000" lnSpcReduction="20000"/>
          </a:bodyPr>
          <a:lstStyle/>
          <a:p>
            <a:pPr>
              <a:lnSpc>
                <a:spcPct val="120000"/>
              </a:lnSpc>
            </a:pPr>
            <a:r>
              <a:rPr lang="el-GR" sz="2200" dirty="0"/>
              <a:t>Επειδή το έργο που παράγεται από μια διατηρητική δύναμη είναι ανεξάρτητο από τη διαδρομή</a:t>
            </a:r>
            <a:r>
              <a:rPr lang="en-US" sz="2200" dirty="0"/>
              <a:t>, </a:t>
            </a:r>
            <a:r>
              <a:rPr lang="el-GR" sz="2200" dirty="0"/>
              <a:t>το έργο που παράγεται κατά τη μετακίνηση σε μια </a:t>
            </a:r>
            <a:r>
              <a:rPr lang="el-GR" sz="2200" i="1" dirty="0"/>
              <a:t>κλειστή</a:t>
            </a:r>
            <a:r>
              <a:rPr lang="el-GR" sz="2200" dirty="0"/>
              <a:t> </a:t>
            </a:r>
            <a:r>
              <a:rPr lang="el-GR" sz="2200" i="1" dirty="0"/>
              <a:t>διαδρομή</a:t>
            </a:r>
            <a:r>
              <a:rPr lang="en-US" sz="2200" dirty="0"/>
              <a:t> </a:t>
            </a:r>
            <a:r>
              <a:rPr lang="el-GR" sz="2200" dirty="0"/>
              <a:t>είναι ίσο με μηδέν</a:t>
            </a:r>
            <a:r>
              <a:rPr lang="en-US" sz="2200" dirty="0"/>
              <a:t>:</a:t>
            </a:r>
          </a:p>
        </p:txBody>
      </p:sp>
      <p:pic>
        <p:nvPicPr>
          <p:cNvPr id="13" name="Picture 12" descr="Slide_3_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40439" y="5132679"/>
            <a:ext cx="1304544" cy="481584"/>
          </a:xfrm>
          <a:prstGeom prst="rect">
            <a:avLst/>
          </a:prstGeom>
        </p:spPr>
      </p:pic>
      <p:pic>
        <p:nvPicPr>
          <p:cNvPr id="1026" name="Picture 2"/>
          <p:cNvPicPr>
            <a:picLocks noChangeAspect="1" noChangeArrowheads="1"/>
          </p:cNvPicPr>
          <p:nvPr/>
        </p:nvPicPr>
        <p:blipFill>
          <a:blip r:embed="rId4"/>
          <a:srcRect l="61800" t="46825" r="20240" b="11539"/>
          <a:stretch>
            <a:fillRect/>
          </a:stretch>
        </p:blipFill>
        <p:spPr bwMode="auto">
          <a:xfrm>
            <a:off x="1358761" y="2792323"/>
            <a:ext cx="2430580" cy="3168000"/>
          </a:xfrm>
          <a:prstGeom prst="rect">
            <a:avLst/>
          </a:prstGeom>
          <a:noFill/>
          <a:ln w="9525">
            <a:noFill/>
            <a:miter lim="800000"/>
            <a:headEnd/>
            <a:tailEnd/>
          </a:ln>
        </p:spPr>
      </p:pic>
    </p:spTree>
    <p:extLst>
      <p:ext uri="{BB962C8B-B14F-4D97-AF65-F5344CB8AC3E}">
        <p14:creationId xmlns="" xmlns:p14="http://schemas.microsoft.com/office/powerpoint/2010/main" val="366913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normAutofit/>
          </a:bodyPr>
          <a:lstStyle/>
          <a:p>
            <a:r>
              <a:rPr lang="el-GR" altLang="zh-TW" sz="2100" dirty="0"/>
              <a:t>Παραδείγματα διατηρητικών δυνάμεων</a:t>
            </a:r>
            <a:endParaRPr lang="en-US" altLang="zh-TW" sz="2100" dirty="0"/>
          </a:p>
          <a:p>
            <a:pPr lvl="1"/>
            <a:r>
              <a:rPr lang="el-GR" altLang="zh-TW" sz="2100" dirty="0"/>
              <a:t>Βαρύτητα</a:t>
            </a:r>
            <a:endParaRPr lang="en-US" altLang="zh-TW" sz="2100" dirty="0"/>
          </a:p>
          <a:p>
            <a:pPr lvl="1"/>
            <a:r>
              <a:rPr lang="el-GR" sz="2100" dirty="0"/>
              <a:t>Στατική ηλεκτρική δύναμη</a:t>
            </a:r>
            <a:endParaRPr lang="en-US" sz="2100" dirty="0"/>
          </a:p>
          <a:p>
            <a:pPr lvl="1"/>
            <a:r>
              <a:rPr lang="el-GR" sz="2100" dirty="0"/>
              <a:t>Η δύναμη ενός ιδανικού ελατηρίου</a:t>
            </a:r>
            <a:endParaRPr lang="en-US" sz="2100" dirty="0"/>
          </a:p>
          <a:p>
            <a:r>
              <a:rPr lang="el-GR" sz="2100" dirty="0"/>
              <a:t>Παραδείγματα μη διατηρητικών δυνάμεων</a:t>
            </a:r>
            <a:endParaRPr lang="en-US" sz="2100" dirty="0"/>
          </a:p>
          <a:p>
            <a:pPr lvl="1"/>
            <a:r>
              <a:rPr lang="el-GR" sz="2100" dirty="0"/>
              <a:t>Τριβή</a:t>
            </a:r>
            <a:endParaRPr lang="en-US" sz="2100" dirty="0"/>
          </a:p>
          <a:p>
            <a:pPr lvl="1"/>
            <a:r>
              <a:rPr lang="el-GR" sz="2100" dirty="0"/>
              <a:t>Η ηλεκτρική δύναμη παρουσία χρονικά μεταβαλλόμενων μαγνητικών φαινομένων</a:t>
            </a:r>
            <a:endParaRPr lang="en-US" sz="2100" dirty="0"/>
          </a:p>
        </p:txBody>
      </p:sp>
      <p:sp>
        <p:nvSpPr>
          <p:cNvPr id="7" name="Rectangle 2">
            <a:extLst>
              <a:ext uri="{FF2B5EF4-FFF2-40B4-BE49-F238E27FC236}">
                <a16:creationId xmlns="" xmlns:a16="http://schemas.microsoft.com/office/drawing/2014/main" id="{16B5CB40-48AF-40BC-A727-D1F6BB6C5DB8}"/>
              </a:ext>
            </a:extLst>
          </p:cNvPr>
          <p:cNvSpPr>
            <a:spLocks noGrp="1" noChangeArrowheads="1"/>
          </p:cNvSpPr>
          <p:nvPr>
            <p:ph type="title"/>
          </p:nvPr>
        </p:nvSpPr>
        <p:spPr>
          <a:xfrm>
            <a:off x="628650" y="193676"/>
            <a:ext cx="7886700" cy="1325563"/>
          </a:xfrm>
        </p:spPr>
        <p:txBody>
          <a:bodyPr>
            <a:normAutofit/>
          </a:bodyPr>
          <a:lstStyle/>
          <a:p>
            <a:r>
              <a:rPr lang="el-GR" sz="4000" dirty="0"/>
              <a:t>Διατηρητικές και μη διατηρητικές δυνάμεις</a:t>
            </a:r>
            <a:endParaRPr lang="en-US" sz="4000" dirty="0"/>
          </a:p>
        </p:txBody>
      </p:sp>
    </p:spTree>
    <p:extLst>
      <p:ext uri="{BB962C8B-B14F-4D97-AF65-F5344CB8AC3E}">
        <p14:creationId xmlns="" xmlns:p14="http://schemas.microsoft.com/office/powerpoint/2010/main" val="275640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628650" y="-187324"/>
            <a:ext cx="7886700" cy="1325563"/>
          </a:xfrm>
        </p:spPr>
        <p:txBody>
          <a:bodyPr>
            <a:normAutofit/>
          </a:bodyPr>
          <a:lstStyle/>
          <a:p>
            <a:r>
              <a:rPr lang="el-GR" altLang="zh-TW" sz="4000" dirty="0"/>
              <a:t>Δυναμική ενέργεια</a:t>
            </a:r>
            <a:endParaRPr lang="en-US" altLang="zh-TW" sz="4000" dirty="0"/>
          </a:p>
        </p:txBody>
      </p:sp>
      <p:sp>
        <p:nvSpPr>
          <p:cNvPr id="12290" name="Rectangle 3"/>
          <p:cNvSpPr>
            <a:spLocks noGrp="1" noChangeArrowheads="1"/>
          </p:cNvSpPr>
          <p:nvPr>
            <p:ph idx="1"/>
          </p:nvPr>
        </p:nvSpPr>
        <p:spPr>
          <a:xfrm>
            <a:off x="365125" y="1236663"/>
            <a:ext cx="8229600" cy="5370928"/>
          </a:xfrm>
        </p:spPr>
        <p:txBody>
          <a:bodyPr>
            <a:normAutofit lnSpcReduction="10000"/>
          </a:bodyPr>
          <a:lstStyle/>
          <a:p>
            <a:pPr>
              <a:lnSpc>
                <a:spcPct val="100000"/>
              </a:lnSpc>
            </a:pPr>
            <a:r>
              <a:rPr lang="el-GR" sz="2200" dirty="0"/>
              <a:t>Το</a:t>
            </a:r>
            <a:r>
              <a:rPr lang="en-US" sz="2200" dirty="0"/>
              <a:t> </a:t>
            </a:r>
            <a:r>
              <a:rPr lang="el-GR" sz="2200" dirty="0"/>
              <a:t>«αποθηκευμένο έργο» που σχετίζεται</a:t>
            </a:r>
            <a:r>
              <a:rPr lang="en-US" altLang="ja-JP" sz="2200" dirty="0"/>
              <a:t> </a:t>
            </a:r>
            <a:r>
              <a:rPr lang="el-GR" altLang="ja-JP" sz="2200" dirty="0"/>
              <a:t>με μια διατηρητική δύναμη ονομάζεται</a:t>
            </a:r>
            <a:r>
              <a:rPr lang="en-US" altLang="ja-JP" sz="2200" dirty="0"/>
              <a:t> </a:t>
            </a:r>
            <a:r>
              <a:rPr lang="el-GR" altLang="ja-JP" sz="2200" b="1" dirty="0"/>
              <a:t>δυναμική ενέργεια</a:t>
            </a:r>
            <a:endParaRPr lang="en-US" altLang="zh-TW" sz="2200" dirty="0"/>
          </a:p>
          <a:p>
            <a:pPr lvl="1">
              <a:lnSpc>
                <a:spcPct val="100000"/>
              </a:lnSpc>
            </a:pPr>
            <a:r>
              <a:rPr lang="el-GR" sz="2200" dirty="0"/>
              <a:t>Η δυναμική ενέργεια είναι αποθηκευμένη ενέργεια που μπορεί να ελευθερωθεί ως κινητική ενέργεια</a:t>
            </a:r>
            <a:endParaRPr lang="en-US" altLang="zh-TW" sz="2200" dirty="0"/>
          </a:p>
          <a:p>
            <a:pPr>
              <a:lnSpc>
                <a:spcPct val="100000"/>
              </a:lnSpc>
            </a:pPr>
            <a:r>
              <a:rPr lang="el-GR" sz="2200" dirty="0"/>
              <a:t>Η μεταβολή της δυναμικής ενέργειας ορίζεται ως το αρνητικό έργο που παράγεται από μια διατηρητική δύναμη η οποία δρα σε οποιαδήποτε διαδρομή μεταξύ δύο σημείων</a:t>
            </a:r>
            <a:r>
              <a:rPr lang="en-US" sz="2200" dirty="0"/>
              <a:t>:</a:t>
            </a:r>
          </a:p>
          <a:p>
            <a:pPr>
              <a:lnSpc>
                <a:spcPct val="100000"/>
              </a:lnSpc>
            </a:pPr>
            <a:endParaRPr lang="en-US" altLang="zh-TW" sz="2200" dirty="0"/>
          </a:p>
          <a:p>
            <a:pPr>
              <a:lnSpc>
                <a:spcPct val="100000"/>
              </a:lnSpc>
            </a:pPr>
            <a:endParaRPr lang="en-US" altLang="zh-TW" sz="2200" dirty="0"/>
          </a:p>
          <a:p>
            <a:pPr lvl="1">
              <a:lnSpc>
                <a:spcPct val="100000"/>
              </a:lnSpc>
            </a:pPr>
            <a:r>
              <a:rPr lang="el-GR" sz="2200" dirty="0"/>
              <a:t>Η μεταβολή της δυναμικής ενέργειας είναι ανεξάρτητη από τη διαδρομή που ακολουθείται</a:t>
            </a:r>
            <a:endParaRPr lang="en-US" altLang="zh-TW" sz="2200" dirty="0"/>
          </a:p>
          <a:p>
            <a:pPr lvl="1">
              <a:lnSpc>
                <a:spcPct val="100000"/>
              </a:lnSpc>
            </a:pPr>
            <a:r>
              <a:rPr lang="el-GR" sz="2200" dirty="0"/>
              <a:t>Μόνο οι</a:t>
            </a:r>
            <a:r>
              <a:rPr lang="en-US" sz="2200" dirty="0"/>
              <a:t> </a:t>
            </a:r>
            <a:r>
              <a:rPr lang="el-GR" sz="2200" i="1" dirty="0"/>
              <a:t>μεταβολές</a:t>
            </a:r>
            <a:r>
              <a:rPr lang="en-US" sz="2200" dirty="0"/>
              <a:t> </a:t>
            </a:r>
            <a:r>
              <a:rPr lang="el-GR" sz="2200" dirty="0"/>
              <a:t>στη δυναμική ενέργεια έχουν σημασία</a:t>
            </a:r>
            <a:endParaRPr lang="en-US" altLang="zh-TW" sz="2200" dirty="0"/>
          </a:p>
          <a:p>
            <a:pPr lvl="1">
              <a:lnSpc>
                <a:spcPct val="100000"/>
              </a:lnSpc>
            </a:pPr>
            <a:r>
              <a:rPr lang="el-GR" sz="2200" dirty="0"/>
              <a:t>Μπορούμε να ορίσουμε τη δυναμική ενέργεια μηδενική σε οποιοδήποτε σημείο μας εξυπηρετεί</a:t>
            </a:r>
            <a:endParaRPr lang="en-US" sz="2200" dirty="0"/>
          </a:p>
        </p:txBody>
      </p:sp>
      <p:pic>
        <p:nvPicPr>
          <p:cNvPr id="3" name="Picture 2" descr="Slide_5_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62909" y="3639999"/>
            <a:ext cx="2084832" cy="585216"/>
          </a:xfrm>
          <a:prstGeom prst="rect">
            <a:avLst/>
          </a:prstGeom>
        </p:spPr>
      </p:pic>
    </p:spTree>
    <p:extLst>
      <p:ext uri="{BB962C8B-B14F-4D97-AF65-F5344CB8AC3E}">
        <p14:creationId xmlns="" xmlns:p14="http://schemas.microsoft.com/office/powerpoint/2010/main" val="14622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60326"/>
            <a:ext cx="7886700" cy="1325563"/>
          </a:xfrm>
        </p:spPr>
        <p:txBody>
          <a:bodyPr>
            <a:normAutofit/>
          </a:bodyPr>
          <a:lstStyle/>
          <a:p>
            <a:r>
              <a:rPr lang="el-GR" sz="4000" dirty="0"/>
              <a:t>Δύο κοινές μορφές δυναμικής ενέργειας </a:t>
            </a:r>
            <a:endParaRPr lang="en-US" sz="4000" dirty="0"/>
          </a:p>
        </p:txBody>
      </p:sp>
      <p:sp>
        <p:nvSpPr>
          <p:cNvPr id="9" name="Content Placeholder 8"/>
          <p:cNvSpPr>
            <a:spLocks noGrp="1"/>
          </p:cNvSpPr>
          <p:nvPr>
            <p:ph idx="1"/>
          </p:nvPr>
        </p:nvSpPr>
        <p:spPr>
          <a:xfrm>
            <a:off x="365124" y="1484313"/>
            <a:ext cx="5264031" cy="5424973"/>
          </a:xfrm>
        </p:spPr>
        <p:txBody>
          <a:bodyPr>
            <a:normAutofit fontScale="92500" lnSpcReduction="20000"/>
          </a:bodyPr>
          <a:lstStyle/>
          <a:p>
            <a:pPr>
              <a:lnSpc>
                <a:spcPct val="110000"/>
              </a:lnSpc>
            </a:pPr>
            <a:r>
              <a:rPr lang="el-GR" sz="2000" dirty="0"/>
              <a:t>Η </a:t>
            </a:r>
            <a:r>
              <a:rPr lang="el-GR" sz="2000" b="1" dirty="0" err="1"/>
              <a:t>βαρυτική</a:t>
            </a:r>
            <a:r>
              <a:rPr lang="el-GR" sz="2000" b="1" dirty="0"/>
              <a:t> δυναμική ενέργεια</a:t>
            </a:r>
            <a:r>
              <a:rPr lang="en-US" sz="2000" dirty="0"/>
              <a:t> </a:t>
            </a:r>
            <a:r>
              <a:rPr lang="el-GR" sz="2000" dirty="0"/>
              <a:t>αποθηκεύει το έργο που παράγεται κόντρα στη βαρύτητα</a:t>
            </a:r>
            <a:r>
              <a:rPr lang="en-US" sz="2000" dirty="0"/>
              <a:t>:</a:t>
            </a:r>
          </a:p>
          <a:p>
            <a:pPr>
              <a:lnSpc>
                <a:spcPct val="110000"/>
              </a:lnSpc>
            </a:pPr>
            <a:endParaRPr lang="en-US" sz="2000" dirty="0"/>
          </a:p>
          <a:p>
            <a:pPr lvl="1">
              <a:lnSpc>
                <a:spcPct val="110000"/>
              </a:lnSpc>
            </a:pPr>
            <a:r>
              <a:rPr lang="el-GR" sz="2000" dirty="0"/>
              <a:t>Η </a:t>
            </a:r>
            <a:r>
              <a:rPr lang="el-GR" sz="2000" dirty="0" err="1"/>
              <a:t>βαρυτική</a:t>
            </a:r>
            <a:r>
              <a:rPr lang="el-GR" sz="2000" dirty="0"/>
              <a:t> δυναμική ενέργεια αυξάνεται γραμμικά με το ύψος </a:t>
            </a:r>
            <a:r>
              <a:rPr lang="en-US" sz="2000" i="1" dirty="0"/>
              <a:t>y</a:t>
            </a:r>
            <a:endParaRPr lang="en-US" sz="2000" dirty="0"/>
          </a:p>
          <a:p>
            <a:pPr lvl="1">
              <a:lnSpc>
                <a:spcPct val="110000"/>
              </a:lnSpc>
            </a:pPr>
            <a:r>
              <a:rPr lang="el-GR" sz="2000" dirty="0"/>
              <a:t>Αυτό αντικατοπτρίζει τη</a:t>
            </a:r>
            <a:r>
              <a:rPr lang="en-US" sz="2000" dirty="0"/>
              <a:t> </a:t>
            </a:r>
            <a:r>
              <a:rPr lang="el-GR" sz="2000" i="1" dirty="0"/>
              <a:t>σταθερή </a:t>
            </a:r>
            <a:r>
              <a:rPr lang="el-GR" sz="2000" dirty="0" err="1"/>
              <a:t>βαρυτική</a:t>
            </a:r>
            <a:r>
              <a:rPr lang="el-GR" sz="2000" dirty="0"/>
              <a:t> δύναμη κοντά στην επιφάνεια της Γης</a:t>
            </a:r>
            <a:endParaRPr lang="en-US" sz="2000" dirty="0"/>
          </a:p>
          <a:p>
            <a:pPr>
              <a:lnSpc>
                <a:spcPct val="110000"/>
              </a:lnSpc>
            </a:pPr>
            <a:r>
              <a:rPr lang="el-GR" sz="2000" dirty="0"/>
              <a:t>Η</a:t>
            </a:r>
            <a:r>
              <a:rPr lang="el-GR" sz="2000" b="1" dirty="0"/>
              <a:t> ελαστική δυναμική ενέργεια</a:t>
            </a:r>
            <a:r>
              <a:rPr lang="en-US" sz="2000" dirty="0"/>
              <a:t> </a:t>
            </a:r>
            <a:r>
              <a:rPr lang="el-GR" sz="2000" dirty="0"/>
              <a:t>αποθηκεύει το έργο που παράγεται κατά την επιμήκυνση ή τη συμπίεση ενός ελατηρίου ή άλλων ελαστικών συστημάτων</a:t>
            </a:r>
            <a:r>
              <a:rPr lang="en-US" sz="2000" dirty="0"/>
              <a:t>:</a:t>
            </a:r>
          </a:p>
          <a:p>
            <a:pPr lvl="1">
              <a:lnSpc>
                <a:spcPct val="110000"/>
              </a:lnSpc>
            </a:pPr>
            <a:endParaRPr lang="en-US" sz="2000" dirty="0"/>
          </a:p>
          <a:p>
            <a:pPr lvl="1">
              <a:lnSpc>
                <a:spcPct val="110000"/>
              </a:lnSpc>
            </a:pPr>
            <a:r>
              <a:rPr lang="el-GR" sz="2000" dirty="0"/>
              <a:t>Η ελαστική δυναμική ενέργεια αυξάνεται</a:t>
            </a:r>
            <a:r>
              <a:rPr lang="en-US" sz="2000" i="1" dirty="0"/>
              <a:t> </a:t>
            </a:r>
            <a:r>
              <a:rPr lang="el-GR" sz="2000" i="1" dirty="0"/>
              <a:t>τετραγωνικά</a:t>
            </a:r>
            <a:r>
              <a:rPr lang="el-GR" sz="2000" dirty="0"/>
              <a:t> με την επιμήκυνση ή συμπίεση </a:t>
            </a:r>
            <a:r>
              <a:rPr lang="en-US" sz="2000" i="1" dirty="0"/>
              <a:t>x</a:t>
            </a:r>
            <a:r>
              <a:rPr lang="en-US" sz="2000" dirty="0"/>
              <a:t> </a:t>
            </a:r>
          </a:p>
          <a:p>
            <a:pPr lvl="1">
              <a:lnSpc>
                <a:spcPct val="110000"/>
              </a:lnSpc>
            </a:pPr>
            <a:r>
              <a:rPr lang="el-GR" sz="2000" dirty="0"/>
              <a:t>Αυτό αντικατοπτρίζει τη </a:t>
            </a:r>
            <a:r>
              <a:rPr lang="el-GR" sz="2000" i="1" dirty="0"/>
              <a:t>γραμμική αύξηση </a:t>
            </a:r>
            <a:r>
              <a:rPr lang="el-GR" sz="2000" dirty="0"/>
              <a:t>της δύναμης του ελατηρίου</a:t>
            </a:r>
            <a:endParaRPr lang="en-US" sz="2000" dirty="0"/>
          </a:p>
        </p:txBody>
      </p:sp>
      <p:pic>
        <p:nvPicPr>
          <p:cNvPr id="39" name="Picture 38" descr="Slide_6_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03638" y="2157101"/>
            <a:ext cx="1243584" cy="292608"/>
          </a:xfrm>
          <a:prstGeom prst="rect">
            <a:avLst/>
          </a:prstGeom>
        </p:spPr>
      </p:pic>
      <p:pic>
        <p:nvPicPr>
          <p:cNvPr id="10" name="Picture 9" descr="Slide_6_2.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446099" y="4676165"/>
            <a:ext cx="950976" cy="390144"/>
          </a:xfrm>
          <a:prstGeom prst="rect">
            <a:avLst/>
          </a:prstGeom>
        </p:spPr>
      </p:pic>
      <p:pic>
        <p:nvPicPr>
          <p:cNvPr id="2" name="Εικόνα 1">
            <a:extLst>
              <a:ext uri="{FF2B5EF4-FFF2-40B4-BE49-F238E27FC236}">
                <a16:creationId xmlns="" xmlns:a16="http://schemas.microsoft.com/office/drawing/2014/main" id="{FAA8E152-7001-4F7B-9ADB-230C10F74777}"/>
              </a:ext>
            </a:extLst>
          </p:cNvPr>
          <p:cNvPicPr>
            <a:picLocks noChangeAspect="1"/>
          </p:cNvPicPr>
          <p:nvPr/>
        </p:nvPicPr>
        <p:blipFill rotWithShape="1">
          <a:blip r:embed="rId5"/>
          <a:srcRect l="37151" t="29474" r="31403" b="29540"/>
          <a:stretch/>
        </p:blipFill>
        <p:spPr>
          <a:xfrm>
            <a:off x="5748549" y="883709"/>
            <a:ext cx="3093410" cy="3024000"/>
          </a:xfrm>
          <a:prstGeom prst="rect">
            <a:avLst/>
          </a:prstGeom>
        </p:spPr>
      </p:pic>
      <p:pic>
        <p:nvPicPr>
          <p:cNvPr id="3" name="Εικόνα 2">
            <a:extLst>
              <a:ext uri="{FF2B5EF4-FFF2-40B4-BE49-F238E27FC236}">
                <a16:creationId xmlns="" xmlns:a16="http://schemas.microsoft.com/office/drawing/2014/main" id="{1BD61BDE-17B5-459E-8ECF-B95765CA843B}"/>
              </a:ext>
            </a:extLst>
          </p:cNvPr>
          <p:cNvPicPr>
            <a:picLocks noChangeAspect="1"/>
          </p:cNvPicPr>
          <p:nvPr/>
        </p:nvPicPr>
        <p:blipFill rotWithShape="1">
          <a:blip r:embed="rId6"/>
          <a:srcRect l="9272" t="24795" r="64912" b="45173"/>
          <a:stretch/>
        </p:blipFill>
        <p:spPr>
          <a:xfrm>
            <a:off x="5873035" y="4025674"/>
            <a:ext cx="3053288" cy="2664000"/>
          </a:xfrm>
          <a:prstGeom prst="rect">
            <a:avLst/>
          </a:prstGeom>
        </p:spPr>
      </p:pic>
    </p:spTree>
    <p:extLst>
      <p:ext uri="{BB962C8B-B14F-4D97-AF65-F5344CB8AC3E}">
        <p14:creationId xmlns="" xmlns:p14="http://schemas.microsoft.com/office/powerpoint/2010/main" val="193023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28650" y="117476"/>
            <a:ext cx="7886700" cy="1325563"/>
          </a:xfrm>
        </p:spPr>
        <p:txBody>
          <a:bodyPr>
            <a:normAutofit/>
          </a:bodyPr>
          <a:lstStyle/>
          <a:p>
            <a:r>
              <a:rPr lang="el-GR" sz="4000" dirty="0"/>
              <a:t>Διατήρηση της μηχανικής ενέργειας</a:t>
            </a:r>
            <a:endParaRPr lang="en-US" sz="4000" dirty="0"/>
          </a:p>
        </p:txBody>
      </p:sp>
      <p:sp>
        <p:nvSpPr>
          <p:cNvPr id="15362" name="Rectangle 3"/>
          <p:cNvSpPr>
            <a:spLocks noGrp="1" noChangeArrowheads="1"/>
          </p:cNvSpPr>
          <p:nvPr>
            <p:ph idx="1"/>
          </p:nvPr>
        </p:nvSpPr>
        <p:spPr>
          <a:xfrm>
            <a:off x="365125" y="1379538"/>
            <a:ext cx="8229600" cy="5334899"/>
          </a:xfrm>
        </p:spPr>
        <p:txBody>
          <a:bodyPr>
            <a:normAutofit fontScale="92500" lnSpcReduction="10000"/>
          </a:bodyPr>
          <a:lstStyle/>
          <a:p>
            <a:pPr>
              <a:lnSpc>
                <a:spcPct val="100000"/>
              </a:lnSpc>
            </a:pPr>
            <a:r>
              <a:rPr lang="el-GR" sz="2400" dirty="0"/>
              <a:t>Σύμφωνα με το θεώρημα έργου-ενέργειας</a:t>
            </a:r>
            <a:r>
              <a:rPr lang="en-US" sz="2400" dirty="0"/>
              <a:t>, </a:t>
            </a:r>
            <a:r>
              <a:rPr lang="el-GR" sz="2400" dirty="0"/>
              <a:t>η μεταβολή στην κινητική ενέργεια ενός σώματος ισούται με το ολικό έργο που παράγεται σε αυτό</a:t>
            </a:r>
            <a:r>
              <a:rPr lang="en-US" altLang="ja-JP" sz="2400" dirty="0"/>
              <a:t>:</a:t>
            </a:r>
          </a:p>
          <a:p>
            <a:pPr>
              <a:lnSpc>
                <a:spcPct val="100000"/>
              </a:lnSpc>
            </a:pPr>
            <a:endParaRPr lang="en-US" sz="2400" dirty="0"/>
          </a:p>
          <a:p>
            <a:pPr>
              <a:lnSpc>
                <a:spcPct val="100000"/>
              </a:lnSpc>
            </a:pPr>
            <a:r>
              <a:rPr lang="el-GR" sz="2400" dirty="0"/>
              <a:t>Όταν επιδρούν μόνο διατηρητικές δυνάμεις</a:t>
            </a:r>
            <a:r>
              <a:rPr lang="en-US" sz="2400" dirty="0"/>
              <a:t>, </a:t>
            </a:r>
            <a:r>
              <a:rPr lang="el-GR" sz="2400" dirty="0"/>
              <a:t>το ολικό έργο είναι η αρνητική μεταβολή της δυναμικής ενέργειας</a:t>
            </a:r>
            <a:r>
              <a:rPr lang="en-US" sz="2400" dirty="0"/>
              <a:t>: </a:t>
            </a:r>
            <a:r>
              <a:rPr lang="en-US" sz="2400" i="1" dirty="0"/>
              <a:t>W</a:t>
            </a:r>
            <a:r>
              <a:rPr lang="en-US" sz="2400" baseline="-25000" dirty="0"/>
              <a:t>net</a:t>
            </a:r>
            <a:r>
              <a:rPr lang="en-US" sz="2400" dirty="0"/>
              <a:t> = </a:t>
            </a:r>
            <a:r>
              <a:rPr lang="en-US" sz="2400" i="1" dirty="0"/>
              <a:t>–∆U</a:t>
            </a:r>
          </a:p>
          <a:p>
            <a:pPr>
              <a:lnSpc>
                <a:spcPct val="100000"/>
              </a:lnSpc>
            </a:pPr>
            <a:r>
              <a:rPr lang="el-GR" sz="2400" dirty="0"/>
              <a:t>Επομένως, όταν επιδρούν μόνο διατηρητικές δυνάμεις</a:t>
            </a:r>
            <a:r>
              <a:rPr lang="en-US" sz="2400" dirty="0"/>
              <a:t>, </a:t>
            </a:r>
            <a:r>
              <a:rPr lang="el-GR" sz="2400" dirty="0"/>
              <a:t>κάθε μεταβολή στη δυναμική ενέργεια αντισταθμίζεται από μια αντίθετη μεταβολή στην κινητική ενέργεια</a:t>
            </a:r>
            <a:r>
              <a:rPr lang="en-US" sz="2400" dirty="0"/>
              <a:t>:</a:t>
            </a:r>
          </a:p>
          <a:p>
            <a:pPr>
              <a:lnSpc>
                <a:spcPct val="100000"/>
              </a:lnSpc>
            </a:pPr>
            <a:endParaRPr lang="en-US" sz="2400" dirty="0"/>
          </a:p>
          <a:p>
            <a:pPr>
              <a:lnSpc>
                <a:spcPct val="100000"/>
              </a:lnSpc>
            </a:pPr>
            <a:r>
              <a:rPr lang="el-GR" sz="2400" dirty="0"/>
              <a:t>Ισοδύναμα</a:t>
            </a:r>
            <a:r>
              <a:rPr lang="en-US" sz="2400" dirty="0"/>
              <a:t>,</a:t>
            </a:r>
          </a:p>
          <a:p>
            <a:pPr>
              <a:lnSpc>
                <a:spcPct val="100000"/>
              </a:lnSpc>
            </a:pPr>
            <a:endParaRPr lang="en-US" sz="2400" dirty="0"/>
          </a:p>
          <a:p>
            <a:pPr>
              <a:lnSpc>
                <a:spcPct val="100000"/>
              </a:lnSpc>
            </a:pPr>
            <a:r>
              <a:rPr lang="el-GR" sz="2400" dirty="0"/>
              <a:t>Και οι δύο αυτές εξισώσεις αποτελούν εκφράσεις του νόμου της </a:t>
            </a:r>
            <a:r>
              <a:rPr lang="el-GR" sz="2400" b="1" dirty="0"/>
              <a:t>διατήρησης της μηχανικής ενέργειας</a:t>
            </a:r>
            <a:endParaRPr lang="en-US" sz="2400" dirty="0"/>
          </a:p>
        </p:txBody>
      </p:sp>
      <p:pic>
        <p:nvPicPr>
          <p:cNvPr id="9" name="Picture 8" descr="Slide_7_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65448" y="2390424"/>
            <a:ext cx="1213104" cy="353568"/>
          </a:xfrm>
          <a:prstGeom prst="rect">
            <a:avLst/>
          </a:prstGeom>
        </p:spPr>
      </p:pic>
      <p:pic>
        <p:nvPicPr>
          <p:cNvPr id="10" name="Picture 9" descr="Slide_7_2.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752088" y="4672115"/>
            <a:ext cx="1639824" cy="280416"/>
          </a:xfrm>
          <a:prstGeom prst="rect">
            <a:avLst/>
          </a:prstGeom>
        </p:spPr>
      </p:pic>
      <p:pic>
        <p:nvPicPr>
          <p:cNvPr id="4" name="Εικόνα 3">
            <a:extLst>
              <a:ext uri="{FF2B5EF4-FFF2-40B4-BE49-F238E27FC236}">
                <a16:creationId xmlns="" xmlns:a16="http://schemas.microsoft.com/office/drawing/2014/main" id="{98A5495F-A18E-487F-AE74-8AA5E2449A4D}"/>
              </a:ext>
            </a:extLst>
          </p:cNvPr>
          <p:cNvPicPr>
            <a:picLocks noChangeAspect="1"/>
          </p:cNvPicPr>
          <p:nvPr/>
        </p:nvPicPr>
        <p:blipFill rotWithShape="1">
          <a:blip r:embed="rId5"/>
          <a:srcRect l="10032" t="5544" r="43360" b="86640"/>
          <a:stretch/>
        </p:blipFill>
        <p:spPr>
          <a:xfrm>
            <a:off x="2914649" y="5326062"/>
            <a:ext cx="3409951" cy="457200"/>
          </a:xfrm>
          <a:prstGeom prst="rect">
            <a:avLst/>
          </a:prstGeom>
        </p:spPr>
      </p:pic>
    </p:spTree>
    <p:extLst>
      <p:ext uri="{BB962C8B-B14F-4D97-AF65-F5344CB8AC3E}">
        <p14:creationId xmlns="" xmlns:p14="http://schemas.microsoft.com/office/powerpoint/2010/main" val="79519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57175" y="104775"/>
            <a:ext cx="9144000" cy="1077218"/>
          </a:xfrm>
        </p:spPr>
        <p:txBody>
          <a:bodyPr>
            <a:noAutofit/>
          </a:bodyPr>
          <a:lstStyle/>
          <a:p>
            <a:r>
              <a:rPr lang="el-GR" sz="3800" dirty="0"/>
              <a:t>Επίλυση προβλημάτων που αφορούν τη διατήρηση της μηχανικής ενέργειας </a:t>
            </a:r>
            <a:endParaRPr lang="en-US" sz="3800" dirty="0"/>
          </a:p>
        </p:txBody>
      </p:sp>
      <p:sp>
        <p:nvSpPr>
          <p:cNvPr id="17410" name="Rectangle 3"/>
          <p:cNvSpPr>
            <a:spLocks noGrp="1" noChangeArrowheads="1"/>
          </p:cNvSpPr>
          <p:nvPr>
            <p:ph idx="1"/>
          </p:nvPr>
        </p:nvSpPr>
        <p:spPr>
          <a:xfrm>
            <a:off x="317500" y="1255712"/>
            <a:ext cx="8229600" cy="5678487"/>
          </a:xfrm>
        </p:spPr>
        <p:txBody>
          <a:bodyPr>
            <a:normAutofit fontScale="92500" lnSpcReduction="10000"/>
          </a:bodyPr>
          <a:lstStyle/>
          <a:p>
            <a:pPr>
              <a:lnSpc>
                <a:spcPct val="110000"/>
              </a:lnSpc>
            </a:pPr>
            <a:r>
              <a:rPr lang="el-GR" sz="2200" b="1" dirty="0"/>
              <a:t>Ερμηνεύστε </a:t>
            </a:r>
            <a:r>
              <a:rPr lang="el-GR" sz="2200" dirty="0"/>
              <a:t>το πρόβλημα για να βεβαιωθείτε ότι όλες οι δυνάμεις διατηρητικές, επομένως η μηχανική ενέργεια διατηρείται. Προσδιορίσετε την ποσότητα που ζητά το πρόβλημα, η οποία μπορεί να είναι η ίδια η ενέργεια ή μια άλλη σχετική ποσότητα</a:t>
            </a:r>
          </a:p>
          <a:p>
            <a:pPr>
              <a:lnSpc>
                <a:spcPct val="110000"/>
              </a:lnSpc>
            </a:pPr>
            <a:r>
              <a:rPr lang="el-GR" sz="2200" b="1" dirty="0"/>
              <a:t>Αναπτύξτε</a:t>
            </a:r>
            <a:r>
              <a:rPr lang="en-US" sz="2200" dirty="0"/>
              <a:t> </a:t>
            </a:r>
            <a:r>
              <a:rPr lang="el-GR" sz="2200" dirty="0"/>
              <a:t>το σχέδιό σας για την επίλυση του προβλήματος σχεδιάζοντας το σώμα σε μια κατάσταση στην οποία μπορείτε να προσδιορίσετε τόσο την κινητική όσο και τη δυναμική ενέργεια και στη συνέχεια στην κατάσταση στην οποία μία ποσότητα είναι άγνωστη</a:t>
            </a:r>
            <a:r>
              <a:rPr lang="en-US" sz="2200" dirty="0"/>
              <a:t>. </a:t>
            </a:r>
            <a:r>
              <a:rPr lang="el-GR" sz="2200" dirty="0"/>
              <a:t>Σχεδιάστε επίσης απλά </a:t>
            </a:r>
            <a:r>
              <a:rPr lang="el-GR" sz="2200" dirty="0" err="1"/>
              <a:t>ραβδογράμματα</a:t>
            </a:r>
            <a:r>
              <a:rPr lang="el-GR" sz="2200" dirty="0"/>
              <a:t> που υποδεικνύουν τα σχετικά μεγέθη των ποικίλων μορφών ενέργειας</a:t>
            </a:r>
            <a:endParaRPr lang="en-US" sz="2200" dirty="0"/>
          </a:p>
          <a:p>
            <a:pPr lvl="1">
              <a:lnSpc>
                <a:spcPct val="110000"/>
              </a:lnSpc>
            </a:pPr>
            <a:r>
              <a:rPr lang="el-GR" sz="2200" dirty="0"/>
              <a:t>Γράψτε την εξίσωση</a:t>
            </a:r>
            <a:r>
              <a:rPr lang="en-US" sz="2200" dirty="0"/>
              <a:t> </a:t>
            </a:r>
            <a:r>
              <a:rPr lang="en-US" sz="2200" i="1" dirty="0"/>
              <a:t>K + U = K</a:t>
            </a:r>
            <a:r>
              <a:rPr lang="en-US" sz="2200" baseline="-25000" dirty="0"/>
              <a:t>0</a:t>
            </a:r>
            <a:r>
              <a:rPr lang="en-US" sz="2200" i="1" dirty="0"/>
              <a:t> + U</a:t>
            </a:r>
            <a:r>
              <a:rPr lang="en-US" sz="2200" baseline="-25000" dirty="0"/>
              <a:t>0</a:t>
            </a:r>
          </a:p>
          <a:p>
            <a:pPr>
              <a:lnSpc>
                <a:spcPct val="110000"/>
              </a:lnSpc>
            </a:pPr>
            <a:r>
              <a:rPr lang="el-GR" sz="2200" b="1" dirty="0"/>
              <a:t>Υπολογίστε</a:t>
            </a:r>
            <a:r>
              <a:rPr lang="en-US" sz="2200" dirty="0"/>
              <a:t> </a:t>
            </a:r>
            <a:r>
              <a:rPr lang="el-GR" sz="2200" dirty="0"/>
              <a:t>για να επιλύσετε για την άγνωστη ποσότητα, η οποία μπορεί να είναι κάποια ενέργεια, η επιμήκυνση ενός ελατηρίου, η ταχύτητα κ.λπ.</a:t>
            </a:r>
            <a:endParaRPr lang="en-US" sz="2200" dirty="0"/>
          </a:p>
          <a:p>
            <a:pPr>
              <a:lnSpc>
                <a:spcPct val="110000"/>
              </a:lnSpc>
            </a:pPr>
            <a:r>
              <a:rPr lang="el-GR" sz="2200" b="1" dirty="0"/>
              <a:t>Αξιολογήστε</a:t>
            </a:r>
            <a:r>
              <a:rPr lang="en-US" sz="2200" dirty="0"/>
              <a:t> </a:t>
            </a:r>
            <a:r>
              <a:rPr lang="el-GR" sz="2200" dirty="0"/>
              <a:t>τη λύση σας για να διαπιστώσετε ότι η απάντησή σας είναι λογική</a:t>
            </a:r>
            <a:r>
              <a:rPr lang="en-US" sz="2200" dirty="0"/>
              <a:t>, </a:t>
            </a:r>
            <a:r>
              <a:rPr lang="el-GR" sz="2200" dirty="0"/>
              <a:t>ότι περιλαμβάνει τις κατάλληλες μονάδες και ότι είναι σύμφωνη με τα </a:t>
            </a:r>
            <a:r>
              <a:rPr lang="el-GR" sz="2200" dirty="0" err="1"/>
              <a:t>ραβδογράμματά</a:t>
            </a:r>
            <a:r>
              <a:rPr lang="el-GR" sz="2200" dirty="0"/>
              <a:t> σας</a:t>
            </a:r>
            <a:endParaRPr lang="en-US" sz="2200" dirty="0"/>
          </a:p>
        </p:txBody>
      </p:sp>
    </p:spTree>
    <p:extLst>
      <p:ext uri="{BB962C8B-B14F-4D97-AF65-F5344CB8AC3E}">
        <p14:creationId xmlns="" xmlns:p14="http://schemas.microsoft.com/office/powerpoint/2010/main" val="1700933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1049</TotalTime>
  <Words>1011</Words>
  <Application>Microsoft Office PowerPoint</Application>
  <PresentationFormat>Προβολή στην οθόνη (4:3)</PresentationFormat>
  <Paragraphs>135</Paragraphs>
  <Slides>16</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Office Theme</vt:lpstr>
      <vt:lpstr>Διαφάνεια 1</vt:lpstr>
      <vt:lpstr>Κεφάλαιο 7:  Διατήρηση της ενέργειας</vt:lpstr>
      <vt:lpstr>Τι μαθαίνετε</vt:lpstr>
      <vt:lpstr>Διατηρητικές και μη διατηρητικές δυνάμεις</vt:lpstr>
      <vt:lpstr>Διατηρητικές και μη διατηρητικές δυνάμεις</vt:lpstr>
      <vt:lpstr>Δυναμική ενέργεια</vt:lpstr>
      <vt:lpstr>Δύο κοινές μορφές δυναμικής ενέργειας </vt:lpstr>
      <vt:lpstr>Διατήρηση της μηχανικής ενέργειας</vt:lpstr>
      <vt:lpstr>Επίλυση προβλημάτων που αφορούν τη διατήρηση της μηχανικής ενέργειας </vt:lpstr>
      <vt:lpstr>Παραδείγματα</vt:lpstr>
      <vt:lpstr>Καμπύλες δυναμικής ενέργειας</vt:lpstr>
      <vt:lpstr>Καμπύλες δυναμικής ενέργειας για ένα μόριο</vt:lpstr>
      <vt:lpstr>Δύναμη και δυναμική ενέργεια</vt:lpstr>
      <vt:lpstr>Το κατανοήσατε;</vt:lpstr>
      <vt:lpstr>Σύνοψη</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Conservation of Energy</dc:title>
  <dc:creator>ΜΑΓΔΑ ΚΑΡΑΒΙΩΤΗ</dc:creator>
  <cp:lastModifiedBy>admin</cp:lastModifiedBy>
  <cp:revision>59</cp:revision>
  <dcterms:created xsi:type="dcterms:W3CDTF">2019-02-21T08:00:32Z</dcterms:created>
  <dcterms:modified xsi:type="dcterms:W3CDTF">2019-07-29T14:13:50Z</dcterms:modified>
</cp:coreProperties>
</file>