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6"/>
  </p:notesMasterIdLst>
  <p:handoutMasterIdLst>
    <p:handoutMasterId r:id="rId27"/>
  </p:handoutMasterIdLst>
  <p:sldIdLst>
    <p:sldId id="257" r:id="rId2"/>
    <p:sldId id="270" r:id="rId3"/>
    <p:sldId id="262" r:id="rId4"/>
    <p:sldId id="263" r:id="rId5"/>
    <p:sldId id="264" r:id="rId6"/>
    <p:sldId id="265" r:id="rId7"/>
    <p:sldId id="266" r:id="rId8"/>
    <p:sldId id="267" r:id="rId9"/>
    <p:sldId id="268" r:id="rId10"/>
    <p:sldId id="269" r:id="rId11"/>
    <p:sldId id="272" r:id="rId12"/>
    <p:sldId id="274" r:id="rId13"/>
    <p:sldId id="276" r:id="rId14"/>
    <p:sldId id="277" r:id="rId15"/>
    <p:sldId id="278" r:id="rId16"/>
    <p:sldId id="271" r:id="rId17"/>
    <p:sldId id="280" r:id="rId18"/>
    <p:sldId id="281" r:id="rId19"/>
    <p:sldId id="282" r:id="rId20"/>
    <p:sldId id="283" r:id="rId21"/>
    <p:sldId id="284" r:id="rId22"/>
    <p:sldId id="285" r:id="rId23"/>
    <p:sldId id="286" r:id="rId24"/>
    <p:sldId id="287" r:id="rId25"/>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440" autoAdjust="0"/>
  </p:normalViewPr>
  <p:slideViewPr>
    <p:cSldViewPr snapToGrid="0">
      <p:cViewPr varScale="1">
        <p:scale>
          <a:sx n="67" d="100"/>
          <a:sy n="67" d="100"/>
        </p:scale>
        <p:origin x="644"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86E5F-E1AF-46CC-B285-A64C13DE08D9}"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78367513-7111-4702-9006-ED6684B71AF4}">
      <dgm:prSet/>
      <dgm:spPr/>
      <dgm:t>
        <a:bodyPr/>
        <a:lstStyle/>
        <a:p>
          <a:r>
            <a:rPr lang="el-GR"/>
            <a:t>Ακόμη δεν λείπουν και οι περιπτώσεις γυναικών που υπογράφουν τα έργα τους με ανδρική υπογραφή ώστε να εξασφαλίσουν δικαιότερη μεταχείριση στην καλλιτεχνική τους πορεία. </a:t>
          </a:r>
          <a:endParaRPr lang="en-US"/>
        </a:p>
      </dgm:t>
    </dgm:pt>
    <dgm:pt modelId="{776E3E76-CF89-4E3F-A22C-140DFC9E200F}" type="parTrans" cxnId="{6E84E346-7374-4237-AE8F-27A880A39E59}">
      <dgm:prSet/>
      <dgm:spPr/>
      <dgm:t>
        <a:bodyPr/>
        <a:lstStyle/>
        <a:p>
          <a:endParaRPr lang="en-US"/>
        </a:p>
      </dgm:t>
    </dgm:pt>
    <dgm:pt modelId="{1927F3D5-ABB1-4C91-97B1-ED6E32E8D53D}" type="sibTrans" cxnId="{6E84E346-7374-4237-AE8F-27A880A39E59}">
      <dgm:prSet/>
      <dgm:spPr/>
      <dgm:t>
        <a:bodyPr/>
        <a:lstStyle/>
        <a:p>
          <a:endParaRPr lang="en-US"/>
        </a:p>
      </dgm:t>
    </dgm:pt>
    <dgm:pt modelId="{E52DFACD-D088-4CBE-AE4C-53650FBC0499}">
      <dgm:prSet/>
      <dgm:spPr/>
      <dgm:t>
        <a:bodyPr/>
        <a:lstStyle/>
        <a:p>
          <a:r>
            <a:rPr lang="el-GR"/>
            <a:t>Στις περιπτώσεις αυτές μπορούμε να συμπεριλάβουμε και την Ελληνίδα ζωγράφο Ελένη Μπούκουρα – Αλταμούρα, η οποία θα σπουδάσει στη Ρώμη μεταμφιεσμένη ως άντρας καθώς η ακαδημία ζωγραφικής δέχεται μονάχα άνδρες φοιτητές.  </a:t>
          </a:r>
          <a:endParaRPr lang="en-US"/>
        </a:p>
      </dgm:t>
    </dgm:pt>
    <dgm:pt modelId="{0A7EF1E6-8D6A-4F33-B17B-FAE17BB7D1FD}" type="parTrans" cxnId="{16D86815-44A4-4835-B746-36368A07F0EC}">
      <dgm:prSet/>
      <dgm:spPr/>
      <dgm:t>
        <a:bodyPr/>
        <a:lstStyle/>
        <a:p>
          <a:endParaRPr lang="en-US"/>
        </a:p>
      </dgm:t>
    </dgm:pt>
    <dgm:pt modelId="{39DD3854-A06A-42A8-9E9C-7FC331242CEC}" type="sibTrans" cxnId="{16D86815-44A4-4835-B746-36368A07F0EC}">
      <dgm:prSet/>
      <dgm:spPr/>
      <dgm:t>
        <a:bodyPr/>
        <a:lstStyle/>
        <a:p>
          <a:endParaRPr lang="en-US"/>
        </a:p>
      </dgm:t>
    </dgm:pt>
    <dgm:pt modelId="{AFE7E23E-67F3-45FD-B178-976C24C36AF4}" type="pres">
      <dgm:prSet presAssocID="{3D586E5F-E1AF-46CC-B285-A64C13DE08D9}" presName="hierChild1" presStyleCnt="0">
        <dgm:presLayoutVars>
          <dgm:chPref val="1"/>
          <dgm:dir/>
          <dgm:animOne val="branch"/>
          <dgm:animLvl val="lvl"/>
          <dgm:resizeHandles/>
        </dgm:presLayoutVars>
      </dgm:prSet>
      <dgm:spPr/>
    </dgm:pt>
    <dgm:pt modelId="{27749A54-527B-4A86-B5FB-F0D30D4FB2C2}" type="pres">
      <dgm:prSet presAssocID="{78367513-7111-4702-9006-ED6684B71AF4}" presName="hierRoot1" presStyleCnt="0"/>
      <dgm:spPr/>
    </dgm:pt>
    <dgm:pt modelId="{71C1D7EF-C5E9-42DE-9424-CE433B8893FB}" type="pres">
      <dgm:prSet presAssocID="{78367513-7111-4702-9006-ED6684B71AF4}" presName="composite" presStyleCnt="0"/>
      <dgm:spPr/>
    </dgm:pt>
    <dgm:pt modelId="{4D0125DF-AEA9-4D73-8AD9-C0AF65C3BC96}" type="pres">
      <dgm:prSet presAssocID="{78367513-7111-4702-9006-ED6684B71AF4}" presName="background" presStyleLbl="node0" presStyleIdx="0" presStyleCnt="2"/>
      <dgm:spPr/>
    </dgm:pt>
    <dgm:pt modelId="{A44AD09B-AE96-4963-9D57-89ED6688C465}" type="pres">
      <dgm:prSet presAssocID="{78367513-7111-4702-9006-ED6684B71AF4}" presName="text" presStyleLbl="fgAcc0" presStyleIdx="0" presStyleCnt="2">
        <dgm:presLayoutVars>
          <dgm:chPref val="3"/>
        </dgm:presLayoutVars>
      </dgm:prSet>
      <dgm:spPr/>
    </dgm:pt>
    <dgm:pt modelId="{6CB7E984-AC4B-4FD7-8188-4E1E58DFEC90}" type="pres">
      <dgm:prSet presAssocID="{78367513-7111-4702-9006-ED6684B71AF4}" presName="hierChild2" presStyleCnt="0"/>
      <dgm:spPr/>
    </dgm:pt>
    <dgm:pt modelId="{CAB9D650-8738-4687-91FC-1287836DC5AC}" type="pres">
      <dgm:prSet presAssocID="{E52DFACD-D088-4CBE-AE4C-53650FBC0499}" presName="hierRoot1" presStyleCnt="0"/>
      <dgm:spPr/>
    </dgm:pt>
    <dgm:pt modelId="{3F166493-A3C2-4D3C-BAF0-E77CEB54FAB8}" type="pres">
      <dgm:prSet presAssocID="{E52DFACD-D088-4CBE-AE4C-53650FBC0499}" presName="composite" presStyleCnt="0"/>
      <dgm:spPr/>
    </dgm:pt>
    <dgm:pt modelId="{5C9EA5D9-0D41-4E74-A8AA-DB0680FD0BD2}" type="pres">
      <dgm:prSet presAssocID="{E52DFACD-D088-4CBE-AE4C-53650FBC0499}" presName="background" presStyleLbl="node0" presStyleIdx="1" presStyleCnt="2"/>
      <dgm:spPr/>
    </dgm:pt>
    <dgm:pt modelId="{1C35BE8A-9BE1-46CF-A882-A2937788CA96}" type="pres">
      <dgm:prSet presAssocID="{E52DFACD-D088-4CBE-AE4C-53650FBC0499}" presName="text" presStyleLbl="fgAcc0" presStyleIdx="1" presStyleCnt="2">
        <dgm:presLayoutVars>
          <dgm:chPref val="3"/>
        </dgm:presLayoutVars>
      </dgm:prSet>
      <dgm:spPr/>
    </dgm:pt>
    <dgm:pt modelId="{39854C98-E525-49B5-8F16-23AC739F8944}" type="pres">
      <dgm:prSet presAssocID="{E52DFACD-D088-4CBE-AE4C-53650FBC0499}" presName="hierChild2" presStyleCnt="0"/>
      <dgm:spPr/>
    </dgm:pt>
  </dgm:ptLst>
  <dgm:cxnLst>
    <dgm:cxn modelId="{A9644B11-465F-4CDB-8FA5-A3C7545DEFE5}" type="presOf" srcId="{78367513-7111-4702-9006-ED6684B71AF4}" destId="{A44AD09B-AE96-4963-9D57-89ED6688C465}" srcOrd="0" destOrd="0" presId="urn:microsoft.com/office/officeart/2005/8/layout/hierarchy1"/>
    <dgm:cxn modelId="{16D86815-44A4-4835-B746-36368A07F0EC}" srcId="{3D586E5F-E1AF-46CC-B285-A64C13DE08D9}" destId="{E52DFACD-D088-4CBE-AE4C-53650FBC0499}" srcOrd="1" destOrd="0" parTransId="{0A7EF1E6-8D6A-4F33-B17B-FAE17BB7D1FD}" sibTransId="{39DD3854-A06A-42A8-9E9C-7FC331242CEC}"/>
    <dgm:cxn modelId="{6E84E346-7374-4237-AE8F-27A880A39E59}" srcId="{3D586E5F-E1AF-46CC-B285-A64C13DE08D9}" destId="{78367513-7111-4702-9006-ED6684B71AF4}" srcOrd="0" destOrd="0" parTransId="{776E3E76-CF89-4E3F-A22C-140DFC9E200F}" sibTransId="{1927F3D5-ABB1-4C91-97B1-ED6E32E8D53D}"/>
    <dgm:cxn modelId="{E5743BA3-61D3-4F28-8BD8-A820D273BA19}" type="presOf" srcId="{E52DFACD-D088-4CBE-AE4C-53650FBC0499}" destId="{1C35BE8A-9BE1-46CF-A882-A2937788CA96}" srcOrd="0" destOrd="0" presId="urn:microsoft.com/office/officeart/2005/8/layout/hierarchy1"/>
    <dgm:cxn modelId="{733EBAF6-4469-4757-A4C0-27941A30F0BD}" type="presOf" srcId="{3D586E5F-E1AF-46CC-B285-A64C13DE08D9}" destId="{AFE7E23E-67F3-45FD-B178-976C24C36AF4}" srcOrd="0" destOrd="0" presId="urn:microsoft.com/office/officeart/2005/8/layout/hierarchy1"/>
    <dgm:cxn modelId="{9B49E5A0-F850-4BC9-A2B2-88CBA25457EC}" type="presParOf" srcId="{AFE7E23E-67F3-45FD-B178-976C24C36AF4}" destId="{27749A54-527B-4A86-B5FB-F0D30D4FB2C2}" srcOrd="0" destOrd="0" presId="urn:microsoft.com/office/officeart/2005/8/layout/hierarchy1"/>
    <dgm:cxn modelId="{8130536F-63A6-4DAC-B6A6-C758AE93A310}" type="presParOf" srcId="{27749A54-527B-4A86-B5FB-F0D30D4FB2C2}" destId="{71C1D7EF-C5E9-42DE-9424-CE433B8893FB}" srcOrd="0" destOrd="0" presId="urn:microsoft.com/office/officeart/2005/8/layout/hierarchy1"/>
    <dgm:cxn modelId="{2DD105B2-B778-4282-B612-CEECAC2AFE37}" type="presParOf" srcId="{71C1D7EF-C5E9-42DE-9424-CE433B8893FB}" destId="{4D0125DF-AEA9-4D73-8AD9-C0AF65C3BC96}" srcOrd="0" destOrd="0" presId="urn:microsoft.com/office/officeart/2005/8/layout/hierarchy1"/>
    <dgm:cxn modelId="{A6B795FB-68AF-4D1A-9A12-1910C9429C0F}" type="presParOf" srcId="{71C1D7EF-C5E9-42DE-9424-CE433B8893FB}" destId="{A44AD09B-AE96-4963-9D57-89ED6688C465}" srcOrd="1" destOrd="0" presId="urn:microsoft.com/office/officeart/2005/8/layout/hierarchy1"/>
    <dgm:cxn modelId="{1E248779-1726-4B3F-9B0A-7372F53F0DF3}" type="presParOf" srcId="{27749A54-527B-4A86-B5FB-F0D30D4FB2C2}" destId="{6CB7E984-AC4B-4FD7-8188-4E1E58DFEC90}" srcOrd="1" destOrd="0" presId="urn:microsoft.com/office/officeart/2005/8/layout/hierarchy1"/>
    <dgm:cxn modelId="{948CB2BC-30AE-421B-8A72-52321286FE9F}" type="presParOf" srcId="{AFE7E23E-67F3-45FD-B178-976C24C36AF4}" destId="{CAB9D650-8738-4687-91FC-1287836DC5AC}" srcOrd="1" destOrd="0" presId="urn:microsoft.com/office/officeart/2005/8/layout/hierarchy1"/>
    <dgm:cxn modelId="{28480834-6426-4029-8D26-B8A60174C2C9}" type="presParOf" srcId="{CAB9D650-8738-4687-91FC-1287836DC5AC}" destId="{3F166493-A3C2-4D3C-BAF0-E77CEB54FAB8}" srcOrd="0" destOrd="0" presId="urn:microsoft.com/office/officeart/2005/8/layout/hierarchy1"/>
    <dgm:cxn modelId="{84F47AB5-A4F7-4560-80F4-08F3BBA4AD6C}" type="presParOf" srcId="{3F166493-A3C2-4D3C-BAF0-E77CEB54FAB8}" destId="{5C9EA5D9-0D41-4E74-A8AA-DB0680FD0BD2}" srcOrd="0" destOrd="0" presId="urn:microsoft.com/office/officeart/2005/8/layout/hierarchy1"/>
    <dgm:cxn modelId="{60C2D4AF-D9B3-4E8E-91F4-B5973F069B13}" type="presParOf" srcId="{3F166493-A3C2-4D3C-BAF0-E77CEB54FAB8}" destId="{1C35BE8A-9BE1-46CF-A882-A2937788CA96}" srcOrd="1" destOrd="0" presId="urn:microsoft.com/office/officeart/2005/8/layout/hierarchy1"/>
    <dgm:cxn modelId="{72166ABF-5CE5-4CE6-8546-E26C97C5C0D2}" type="presParOf" srcId="{CAB9D650-8738-4687-91FC-1287836DC5AC}" destId="{39854C98-E525-49B5-8F16-23AC739F894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125DF-AEA9-4D73-8AD9-C0AF65C3BC96}">
      <dsp:nvSpPr>
        <dsp:cNvPr id="0" name=""/>
        <dsp:cNvSpPr/>
      </dsp:nvSpPr>
      <dsp:spPr>
        <a:xfrm>
          <a:off x="1227" y="329029"/>
          <a:ext cx="4309690" cy="273665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44AD09B-AE96-4963-9D57-89ED6688C465}">
      <dsp:nvSpPr>
        <dsp:cNvPr id="0" name=""/>
        <dsp:cNvSpPr/>
      </dsp:nvSpPr>
      <dsp:spPr>
        <a:xfrm>
          <a:off x="480082" y="78394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Ακόμη δεν λείπουν και οι περιπτώσεις γυναικών που υπογράφουν τα έργα τους με ανδρική υπογραφή ώστε να εξασφαλίσουν δικαιότερη μεταχείριση στην καλλιτεχνική τους πορεία. </a:t>
          </a:r>
          <a:endParaRPr lang="en-US" sz="2000" kern="1200"/>
        </a:p>
      </dsp:txBody>
      <dsp:txXfrm>
        <a:off x="560236" y="864095"/>
        <a:ext cx="4149382" cy="2576345"/>
      </dsp:txXfrm>
    </dsp:sp>
    <dsp:sp modelId="{5C9EA5D9-0D41-4E74-A8AA-DB0680FD0BD2}">
      <dsp:nvSpPr>
        <dsp:cNvPr id="0" name=""/>
        <dsp:cNvSpPr/>
      </dsp:nvSpPr>
      <dsp:spPr>
        <a:xfrm>
          <a:off x="5268627" y="329029"/>
          <a:ext cx="4309690" cy="273665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C35BE8A-9BE1-46CF-A882-A2937788CA96}">
      <dsp:nvSpPr>
        <dsp:cNvPr id="0" name=""/>
        <dsp:cNvSpPr/>
      </dsp:nvSpPr>
      <dsp:spPr>
        <a:xfrm>
          <a:off x="5747481" y="78394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Στις περιπτώσεις αυτές μπορούμε να συμπεριλάβουμε και την Ελληνίδα ζωγράφο Ελένη Μπούκουρα – Αλταμούρα, η οποία θα σπουδάσει στη Ρώμη μεταμφιεσμένη ως άντρας καθώς η ακαδημία ζωγραφικής δέχεται μονάχα άνδρες φοιτητές.  </a:t>
          </a:r>
          <a:endParaRPr lang="en-US" sz="2000" kern="1200"/>
        </a:p>
      </dsp:txBody>
      <dsp:txXfrm>
        <a:off x="5827635" y="864095"/>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D40BE5-F188-4B90-8D25-FBCE85B41EF8}" type="datetime1">
              <a:rPr lang="el-GR" smtClean="0"/>
              <a:t>20/11/2021</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7A8100-2D96-4CBC-9A09-B5A1A3AE53A6}" type="datetime1">
              <a:rPr lang="el-GR" smtClean="0"/>
              <a:t>20/11/2021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useBgFill="1">
        <p:nvSpPr>
          <p:cNvPr id="10" name="Ορθογώνιο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Ορθογώνιο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Ορθογώνιο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Ομάδα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Ευθεία γραμμή σύνδεσης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Τίτλος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Κάντε κλικ για να επεξεργαστείτε τον υπότιτλο του υποδείγματος</a:t>
            </a:r>
            <a:endParaRPr lang="en-US" dirty="0"/>
          </a:p>
        </p:txBody>
      </p:sp>
      <p:sp>
        <p:nvSpPr>
          <p:cNvPr id="20" name="Θέση ημερομηνίας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C71C264D-C0A2-4845-B03C-DEB4FF68BDB8}" type="datetime1">
              <a:rPr lang="el-GR" smtClean="0"/>
              <a:t>20/11/2021</a:t>
            </a:fld>
            <a:endParaRPr lang="en-US" dirty="0"/>
          </a:p>
        </p:txBody>
      </p:sp>
      <p:sp>
        <p:nvSpPr>
          <p:cNvPr id="21" name="Σύμβολο κράτησης θέσης υποσέλιδου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22" name="Σύμβολο κράτησης θέσης αριθμού διαφάνειας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45598D92-8F34-4B63-81A0-6F258440B286}" type="datetime1">
              <a:rPr lang="el-GR" smtClean="0"/>
              <a:t>20/11/2021</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991600" y="762000"/>
            <a:ext cx="2362200" cy="5257800"/>
          </a:xfrm>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a:xfrm>
            <a:off x="838200" y="762000"/>
            <a:ext cx="8077200" cy="5257800"/>
          </a:xfrm>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1C0DA57F-A696-4650-BF26-36BD05691E9F}" type="datetime1">
              <a:rPr lang="el-GR" smtClean="0"/>
              <a:t>20/11/2021</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5D179434-7293-40E0-98A7-69F3C10321FD}" type="datetime1">
              <a:rPr lang="el-GR" smtClean="0"/>
              <a:t>20/11/2021</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useBgFill="1">
        <p:nvSpPr>
          <p:cNvPr id="23" name="Ορθογώνιο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Ορθογώνιο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Ορθογώνιο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1629156" y="2275165"/>
            <a:ext cx="8933688" cy="2406895"/>
          </a:xfrm>
        </p:spPr>
        <p:txBody>
          <a:bodyPr rtlCol="0" anchor="ctr">
            <a:noAutofit/>
          </a:bodyPr>
          <a:lstStyle>
            <a:lvl1pPr algn="ctr">
              <a:lnSpc>
                <a:spcPct val="83000"/>
              </a:lnSpc>
              <a:defRPr lang="en-US" sz="6000" kern="1200" cap="all" spc="-10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grpSp>
        <p:nvGrpSpPr>
          <p:cNvPr id="16" name="Ομάδα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Ευθεία γραμμή σύνδεσης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Θέση κειμένου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latin typeface="Tahoma" panose="020B0604030504040204" pitchFamily="34" charset="0"/>
                <a:ea typeface="Tahoma" panose="020B0604030504040204" pitchFamily="34" charset="0"/>
                <a:cs typeface="Tahoma" panose="020B0604030504040204" pitchFamily="34" charset="0"/>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4" name="Θέση ημερομηνίας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659D29F7-5CBA-4408-9DA4-0BE9487C52BA}" type="datetime1">
              <a:rPr lang="el-GR" smtClean="0"/>
              <a:t>20/11/2021</a:t>
            </a:fld>
            <a:endParaRPr dirty="0"/>
          </a:p>
        </p:txBody>
      </p:sp>
      <p:sp>
        <p:nvSpPr>
          <p:cNvPr id="5" name="Θέση υποσέλιδου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Θέση αριθμού διαφάνειας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Τίτλος 7"/>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sz="half" idx="1"/>
          </p:nvPr>
        </p:nvSpPr>
        <p:spPr>
          <a:xfrm>
            <a:off x="1066800" y="2103120"/>
            <a:ext cx="4663440" cy="3749040"/>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περιεχομένου 3"/>
          <p:cNvSpPr>
            <a:spLocks noGrp="1"/>
          </p:cNvSpPr>
          <p:nvPr>
            <p:ph sz="half" idx="2"/>
          </p:nvPr>
        </p:nvSpPr>
        <p:spPr>
          <a:xfrm>
            <a:off x="6461760" y="2103120"/>
            <a:ext cx="4663440" cy="3749040"/>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ημερομηνίας 4"/>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020C962E-969A-49B6-9474-121940DF033D}" type="datetime1">
              <a:rPr lang="el-GR" smtClean="0"/>
              <a:t>20/11/2021</a:t>
            </a:fld>
            <a:endParaRPr lang="en-US"/>
          </a:p>
        </p:txBody>
      </p:sp>
      <p:sp>
        <p:nvSpPr>
          <p:cNvPr id="6" name="Θέση υποσέλιδου 5"/>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Θέση αριθμού διαφάνειας 6"/>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069848" y="2792472"/>
            <a:ext cx="4663440" cy="3163825"/>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
          </a:p>
        </p:txBody>
      </p:sp>
      <p:sp>
        <p:nvSpPr>
          <p:cNvPr id="5" name="Θέση κειμένου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458712" y="2792471"/>
            <a:ext cx="4663440" cy="3164509"/>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
          </a:p>
        </p:txBody>
      </p:sp>
      <p:sp>
        <p:nvSpPr>
          <p:cNvPr id="7" name="Θέση ημερομηνίας 6"/>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EC5CC67F-1D3F-482B-B40D-B9513136EE0E}" type="datetime1">
              <a:rPr lang="el-GR" smtClean="0"/>
              <a:t>20/11/2021</a:t>
            </a:fld>
            <a:endParaRPr lang="en-US"/>
          </a:p>
        </p:txBody>
      </p:sp>
      <p:sp>
        <p:nvSpPr>
          <p:cNvPr id="8" name="Θέση υποσέλιδου 7"/>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9" name="Θέση αριθμού διαφάνειας 8"/>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ημερομηνίας 2"/>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02F16B12-7CBF-4CDF-89FA-F8A36048EF63}" type="datetime1">
              <a:rPr lang="el-GR" smtClean="0"/>
              <a:t>20/11/2021</a:t>
            </a:fld>
            <a:endParaRPr lang="en-US"/>
          </a:p>
        </p:txBody>
      </p:sp>
      <p:sp>
        <p:nvSpPr>
          <p:cNvPr id="4" name="Θέση υποσέλιδου 3"/>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5" name="Θέση αριθμού διαφάνειας 4"/>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9919D905-D926-4C7C-8880-7B55EA2B77E6}" type="datetime1">
              <a:rPr lang="el-GR" smtClean="0"/>
              <a:t>20/11/2021</a:t>
            </a:fld>
            <a:endParaRPr lang="en-US"/>
          </a:p>
        </p:txBody>
      </p:sp>
      <p:sp>
        <p:nvSpPr>
          <p:cNvPr id="3" name="Θέση υποσέλιδου 2"/>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4" name="Θέση αριθμού διαφάνειας 3"/>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Ορθογώνιο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2600" b="0" kern="1200" cap="none" spc="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a:xfrm>
            <a:off x="685800" y="609600"/>
            <a:ext cx="6858000" cy="5334000"/>
          </a:xfrm>
        </p:spPr>
        <p:txBody>
          <a:bodyPr rtlCol="0"/>
          <a:lstStyle>
            <a:lvl1pPr>
              <a:defRPr sz="19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κειμένου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8" name="Θέση ημερομηνίας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90E49723-07F5-4196-B746-D4577DEF9F35}" type="datetime1">
              <a:rPr lang="el-GR" smtClean="0"/>
              <a:t>20/11/2021</a:t>
            </a:fld>
            <a:endParaRPr lang="en-US"/>
          </a:p>
        </p:txBody>
      </p:sp>
      <p:sp>
        <p:nvSpPr>
          <p:cNvPr id="9" name="Θέση υποσέλιδου 8"/>
          <p:cNvSpPr>
            <a:spLocks noGrp="1"/>
          </p:cNvSpPr>
          <p:nvPr>
            <p:ph type="ftr" sz="quarter" idx="11"/>
          </p:nvPr>
        </p:nvSpPr>
        <p:spPr>
          <a:xfrm>
            <a:off x="685801" y="6035040"/>
            <a:ext cx="4584700" cy="365760"/>
          </a:xfrm>
        </p:spPr>
        <p:txBody>
          <a:bodyPr rtlCol="0"/>
          <a:lstStyle>
            <a:lvl1pPr algn="l">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1" name="Θέση αριθμού διαφάνειας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Θέση εικόνας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 dirty="0"/>
              <a:t>Κάντε κλικ στο εικονίδιο για</a:t>
            </a:r>
            <a:r>
              <a:rPr lang="en-US" dirty="0"/>
              <a:t> </a:t>
            </a:r>
            <a:r>
              <a:rPr lang="el" dirty="0"/>
              <a:t>να</a:t>
            </a:r>
            <a:r>
              <a:rPr lang="en-US" dirty="0"/>
              <a:t> </a:t>
            </a:r>
            <a:r>
              <a:rPr lang="el" dirty="0"/>
              <a:t>προσθέσετε μια εικόνα</a:t>
            </a:r>
            <a:endParaRPr lang="en-US" dirty="0"/>
          </a:p>
        </p:txBody>
      </p:sp>
      <p:sp>
        <p:nvSpPr>
          <p:cNvPr id="5" name="Θέση ημερομηνίας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fld id="{7DBC2A1D-E707-49C4-802A-804FFACFEA1A}" type="datetime1">
              <a:rPr lang="el-GR" smtClean="0"/>
              <a:t>20/11/2021</a:t>
            </a:fld>
            <a:endParaRPr lang="en-US" dirty="0"/>
          </a:p>
        </p:txBody>
      </p:sp>
      <p:sp>
        <p:nvSpPr>
          <p:cNvPr id="6" name="Θέση υποσέλιδου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endParaRPr lang="el-GR"/>
          </a:p>
        </p:txBody>
      </p:sp>
      <p:sp>
        <p:nvSpPr>
          <p:cNvPr id="7" name="Θέση αριθμού διαφάνειας 6"/>
          <p:cNvSpPr>
            <a:spLocks noGrp="1"/>
          </p:cNvSpPr>
          <p:nvPr>
            <p:ph type="sldNum" sz="quarter" idx="12"/>
          </p:nvPr>
        </p:nvSpPr>
        <p:spPr>
          <a:xfrm>
            <a:off x="10396728" y="6035040"/>
            <a:ext cx="1225296" cy="365760"/>
          </a:xfrm>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
        <p:nvSpPr>
          <p:cNvPr id="12" name="Ορθογώνιο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8477250" y="603504"/>
            <a:ext cx="3144774" cy="1645920"/>
          </a:xfrm>
        </p:spPr>
        <p:txBody>
          <a:bodyPr rtlCol="0" anchor="b">
            <a:noAutofit/>
          </a:bodyPr>
          <a:lstStyle>
            <a:lvl1pPr algn="l">
              <a:lnSpc>
                <a:spcPct val="100000"/>
              </a:lnSpc>
              <a:defRPr sz="26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4" name="Θέση κειμένου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Ορθογώνιο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Ορθογώνιο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Ορθογώνιο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Θέση τίτλου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l"/>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10BF56E-831B-45E4-8E39-FD5C7E7805B5}" type="datetime1">
              <a:rPr lang="el-GR" smtClean="0"/>
              <a:t>20/11/2021</a:t>
            </a:fld>
            <a:endParaRPr lang="en-US" dirty="0"/>
          </a:p>
        </p:txBody>
      </p:sp>
      <p:sp>
        <p:nvSpPr>
          <p:cNvPr id="5" name="Θέση υποσέλιδου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Θέση αριθμού διαφάνειας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Εικόνα 5" descr="Ένα κοντινό πλάνο σε λογότυπο&#10;&#10;Αυτόματη δημιουργία περιγραφής">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Ορθογώνιο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Ορθογώνιο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Τίτλος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rtl="0"/>
            <a:r>
              <a:rPr lang="el-GR" sz="4400" dirty="0">
                <a:solidFill>
                  <a:schemeClr val="tx1"/>
                </a:solidFill>
              </a:rPr>
              <a:t>Η</a:t>
            </a:r>
            <a:r>
              <a:rPr lang="el" sz="4400" dirty="0">
                <a:solidFill>
                  <a:schemeClr val="tx1"/>
                </a:solidFill>
              </a:rPr>
              <a:t> γυναικα στην τεχνη</a:t>
            </a:r>
          </a:p>
        </p:txBody>
      </p:sp>
      <p:sp>
        <p:nvSpPr>
          <p:cNvPr id="3" name="Υπότιτλος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endParaRPr lang="el"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7ADEE9-626C-4BB8-96BA-748492B9CA4D}"/>
              </a:ext>
            </a:extLst>
          </p:cNvPr>
          <p:cNvSpPr>
            <a:spLocks noGrp="1"/>
          </p:cNvSpPr>
          <p:nvPr>
            <p:ph type="title"/>
          </p:nvPr>
        </p:nvSpPr>
        <p:spPr>
          <a:xfrm>
            <a:off x="1066800" y="642594"/>
            <a:ext cx="10058400" cy="652806"/>
          </a:xfrm>
        </p:spPr>
        <p:txBody>
          <a:bodyPr/>
          <a:lstStyle/>
          <a:p>
            <a:endParaRPr lang="el-GR" dirty="0"/>
          </a:p>
        </p:txBody>
      </p:sp>
      <p:sp>
        <p:nvSpPr>
          <p:cNvPr id="3" name="Θέση περιεχομένου 2">
            <a:extLst>
              <a:ext uri="{FF2B5EF4-FFF2-40B4-BE49-F238E27FC236}">
                <a16:creationId xmlns:a16="http://schemas.microsoft.com/office/drawing/2014/main" id="{CE3D6F41-953B-4C2B-8DF5-62C8B517B691}"/>
              </a:ext>
            </a:extLst>
          </p:cNvPr>
          <p:cNvSpPr>
            <a:spLocks noGrp="1"/>
          </p:cNvSpPr>
          <p:nvPr>
            <p:ph idx="1"/>
          </p:nvPr>
        </p:nvSpPr>
        <p:spPr>
          <a:xfrm>
            <a:off x="1066800" y="1438275"/>
            <a:ext cx="10058400" cy="4514469"/>
          </a:xfrm>
        </p:spPr>
        <p:txBody>
          <a:bodyPr/>
          <a:lstStyle/>
          <a:p>
            <a:pPr algn="just">
              <a:lnSpc>
                <a:spcPct val="150000"/>
              </a:lnSpc>
            </a:pPr>
            <a:r>
              <a:rPr lang="el-GR" sz="2000" dirty="0"/>
              <a:t>Σε άλλες περιπτώσεις, σε έργα τέχνης γυναικών παράλληλης τεχνοτροπίας αλλά και ίσης καλλιτεχνικής αξίας με αντίστοιχα ανδρών καλλιτεχνών, τα έργα αυτά αποδόθηκαν ως προς τη δημιουργία τους στους γνωστούς άνδρες καλλιτέχνες της εποχής γεγονός που αναβίβαζε όχι μόνο την καλλιτεχνική αξία των έργων αλλά και τη χρηματική.</a:t>
            </a:r>
            <a:endParaRPr lang="en-US" sz="2000" dirty="0"/>
          </a:p>
          <a:p>
            <a:endParaRPr lang="el-GR" dirty="0"/>
          </a:p>
        </p:txBody>
      </p:sp>
      <p:sp>
        <p:nvSpPr>
          <p:cNvPr id="4" name="Θέση ημερομηνίας 3">
            <a:extLst>
              <a:ext uri="{FF2B5EF4-FFF2-40B4-BE49-F238E27FC236}">
                <a16:creationId xmlns:a16="http://schemas.microsoft.com/office/drawing/2014/main" id="{EDA53A57-4A9A-4A07-BB18-5DA46632F286}"/>
              </a:ext>
            </a:extLst>
          </p:cNvPr>
          <p:cNvSpPr>
            <a:spLocks noGrp="1"/>
          </p:cNvSpPr>
          <p:nvPr>
            <p:ph type="dt" sz="half" idx="10"/>
          </p:nvPr>
        </p:nvSpPr>
        <p:spPr/>
        <p:txBody>
          <a:bodyPr/>
          <a:lstStyle/>
          <a:p>
            <a:fld id="{5D179434-7293-40E0-98A7-69F3C10321FD}" type="datetime1">
              <a:rPr lang="el-GR" smtClean="0"/>
              <a:t>20/11/2021</a:t>
            </a:fld>
            <a:endParaRPr lang="en-US"/>
          </a:p>
        </p:txBody>
      </p:sp>
    </p:spTree>
    <p:extLst>
      <p:ext uri="{BB962C8B-B14F-4D97-AF65-F5344CB8AC3E}">
        <p14:creationId xmlns:p14="http://schemas.microsoft.com/office/powerpoint/2010/main" val="308842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εικόνας 8" descr="Εικόνα που περιέχει κείμενο&#10;&#10;Περιγραφή που δημιουργήθηκε αυτόματα">
            <a:extLst>
              <a:ext uri="{FF2B5EF4-FFF2-40B4-BE49-F238E27FC236}">
                <a16:creationId xmlns:a16="http://schemas.microsoft.com/office/drawing/2014/main" id="{D8293574-CD3B-49D2-BB3D-8292623D0FF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873" b="10873"/>
          <a:stretch>
            <a:fillRect/>
          </a:stretch>
        </p:blipFill>
        <p:spPr>
          <a:xfrm>
            <a:off x="281151" y="84503"/>
            <a:ext cx="7696201" cy="6382512"/>
          </a:xfrm>
        </p:spPr>
      </p:pic>
      <p:sp>
        <p:nvSpPr>
          <p:cNvPr id="3" name="Θέση ημερομηνίας 2">
            <a:extLst>
              <a:ext uri="{FF2B5EF4-FFF2-40B4-BE49-F238E27FC236}">
                <a16:creationId xmlns:a16="http://schemas.microsoft.com/office/drawing/2014/main" id="{89CAD957-9BDE-47C9-9C13-B5CD96156403}"/>
              </a:ext>
            </a:extLst>
          </p:cNvPr>
          <p:cNvSpPr>
            <a:spLocks noGrp="1"/>
          </p:cNvSpPr>
          <p:nvPr>
            <p:ph type="dt" sz="half" idx="10"/>
          </p:nvPr>
        </p:nvSpPr>
        <p:spPr>
          <a:xfrm>
            <a:off x="3972911" y="6449148"/>
            <a:ext cx="3761390" cy="498190"/>
          </a:xfrm>
        </p:spPr>
        <p:txBody>
          <a:bodyPr/>
          <a:lstStyle/>
          <a:p>
            <a:r>
              <a:rPr lang="el-GR" dirty="0"/>
              <a:t> </a:t>
            </a:r>
            <a:endParaRPr lang="en-US" dirty="0"/>
          </a:p>
        </p:txBody>
      </p:sp>
      <p:sp>
        <p:nvSpPr>
          <p:cNvPr id="4" name="Τίτλος 3">
            <a:extLst>
              <a:ext uri="{FF2B5EF4-FFF2-40B4-BE49-F238E27FC236}">
                <a16:creationId xmlns:a16="http://schemas.microsoft.com/office/drawing/2014/main" id="{A3DD404F-8FD9-4C87-82BB-1865A19DE27D}"/>
              </a:ext>
            </a:extLst>
          </p:cNvPr>
          <p:cNvSpPr>
            <a:spLocks noGrp="1"/>
          </p:cNvSpPr>
          <p:nvPr>
            <p:ph type="title"/>
          </p:nvPr>
        </p:nvSpPr>
        <p:spPr>
          <a:xfrm>
            <a:off x="8477250" y="603504"/>
            <a:ext cx="3144774" cy="900831"/>
          </a:xfrm>
        </p:spPr>
        <p:txBody>
          <a:bodyPr/>
          <a:lstStyle/>
          <a:p>
            <a:r>
              <a:rPr lang="el-GR" dirty="0" err="1"/>
              <a:t>Γιούντιτ</a:t>
            </a:r>
            <a:r>
              <a:rPr lang="el-GR" dirty="0"/>
              <a:t> </a:t>
            </a:r>
            <a:r>
              <a:rPr lang="el-GR" dirty="0" err="1"/>
              <a:t>Λέιστερ</a:t>
            </a:r>
            <a:br>
              <a:rPr lang="el-GR" dirty="0"/>
            </a:br>
            <a:endParaRPr lang="el-GR" dirty="0"/>
          </a:p>
        </p:txBody>
      </p:sp>
      <p:sp>
        <p:nvSpPr>
          <p:cNvPr id="5" name="Θέση κειμένου 4">
            <a:extLst>
              <a:ext uri="{FF2B5EF4-FFF2-40B4-BE49-F238E27FC236}">
                <a16:creationId xmlns:a16="http://schemas.microsoft.com/office/drawing/2014/main" id="{CAB6C385-41A8-4447-921C-68CA8398FA8D}"/>
              </a:ext>
            </a:extLst>
          </p:cNvPr>
          <p:cNvSpPr>
            <a:spLocks noGrp="1"/>
          </p:cNvSpPr>
          <p:nvPr>
            <p:ph type="body" sz="half" idx="2"/>
          </p:nvPr>
        </p:nvSpPr>
        <p:spPr>
          <a:xfrm>
            <a:off x="8477250" y="1170039"/>
            <a:ext cx="3144774" cy="5279109"/>
          </a:xfrm>
        </p:spPr>
        <p:txBody>
          <a:bodyPr/>
          <a:lstStyle/>
          <a:p>
            <a:r>
              <a:rPr lang="el-GR" dirty="0"/>
              <a:t>Η περίπτωση της </a:t>
            </a:r>
            <a:r>
              <a:rPr lang="el-GR" dirty="0" err="1"/>
              <a:t>Γιούντιτ</a:t>
            </a:r>
            <a:r>
              <a:rPr lang="el-GR" dirty="0"/>
              <a:t> </a:t>
            </a:r>
            <a:r>
              <a:rPr lang="el-GR" dirty="0" err="1"/>
              <a:t>Λέιστερμ</a:t>
            </a:r>
            <a:r>
              <a:rPr lang="el-GR" dirty="0"/>
              <a:t> της ολλανδής καλλιτέχνιδας που έζησε τον 18</a:t>
            </a:r>
            <a:r>
              <a:rPr lang="el-GR" baseline="30000" dirty="0"/>
              <a:t>ο</a:t>
            </a:r>
            <a:r>
              <a:rPr lang="el-GR" dirty="0"/>
              <a:t> αιώνα είναι χαρακτηριστική για τον τρόπο με τον οποίο τα έργα της πέρασαν στην ιστορία της τέχνης και καταχωρήθηκαν αρχικά κάτω από την υπογραφή ενός άνδρα καλλιτέχνη της εποχής. Τα έργα της βρέθηκαν σε σημαντικά μουσεία και όσο είχαν την ανδρική τους υπογραφή διατηρούσαν μια ιδιαίτερα υψηλή τιμή. </a:t>
            </a:r>
          </a:p>
        </p:txBody>
      </p:sp>
    </p:spTree>
    <p:extLst>
      <p:ext uri="{BB962C8B-B14F-4D97-AF65-F5344CB8AC3E}">
        <p14:creationId xmlns:p14="http://schemas.microsoft.com/office/powerpoint/2010/main" val="43785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44212E-60F3-4C0C-B9DD-DA1AF84D366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106BFD1-D200-435A-B6E6-2DA1A8CBFD38}"/>
              </a:ext>
            </a:extLst>
          </p:cNvPr>
          <p:cNvSpPr>
            <a:spLocks noGrp="1"/>
          </p:cNvSpPr>
          <p:nvPr>
            <p:ph idx="1"/>
          </p:nvPr>
        </p:nvSpPr>
        <p:spPr/>
        <p:txBody>
          <a:bodyPr>
            <a:normAutofit/>
          </a:bodyPr>
          <a:lstStyle/>
          <a:p>
            <a:pPr algn="just">
              <a:lnSpc>
                <a:spcPct val="150000"/>
              </a:lnSpc>
            </a:pPr>
            <a:r>
              <a:rPr lang="el-GR" sz="2000" dirty="0"/>
              <a:t>Ο εύθυμος πότης είναι ένα έργο της </a:t>
            </a:r>
            <a:r>
              <a:rPr lang="el-GR" sz="2000" dirty="0" err="1"/>
              <a:t>Λέιστερ</a:t>
            </a:r>
            <a:r>
              <a:rPr lang="el-GR" sz="2000" dirty="0"/>
              <a:t> το οποίο αρχικά έφερε την υπογραφή ενός άνδρα καλλιτέχνη και οι έμποροι που το διαχειρίστηκαν παραποίησαν το μονόγραμμα που υπήρχε στο πίσω μέρος του έργου έτσι ώστε να φαίνεται ότι είναι ενός ολλανδού καλλιτέχνη καθώς οι δύο καλλιτέχνες είχαν μια ομοιομορφία στην καλλιτεχνική γραφή.  Έπειτα από καιρό η ιστορία έφερε στο προσκήνιο ένα σώμα έργων το οποίο καταχωρήθηκε με το όνομα της καλλιτέχνιδας και με αυτόν τον τρόπο τοποθετήθηκε και αυτή στην ιστορία της τέχνης και </a:t>
            </a:r>
            <a:r>
              <a:rPr lang="el-GR" sz="2000" dirty="0" err="1"/>
              <a:t>αναγνωρίζτηκε</a:t>
            </a:r>
            <a:r>
              <a:rPr lang="el-GR" sz="2000" dirty="0"/>
              <a:t> το έργο της.</a:t>
            </a:r>
          </a:p>
        </p:txBody>
      </p:sp>
      <p:sp>
        <p:nvSpPr>
          <p:cNvPr id="4" name="Θέση ημερομηνίας 3">
            <a:extLst>
              <a:ext uri="{FF2B5EF4-FFF2-40B4-BE49-F238E27FC236}">
                <a16:creationId xmlns:a16="http://schemas.microsoft.com/office/drawing/2014/main" id="{A4B86589-74ED-4357-B234-593A3EB861F9}"/>
              </a:ext>
            </a:extLst>
          </p:cNvPr>
          <p:cNvSpPr>
            <a:spLocks noGrp="1"/>
          </p:cNvSpPr>
          <p:nvPr>
            <p:ph type="dt" sz="half" idx="10"/>
          </p:nvPr>
        </p:nvSpPr>
        <p:spPr/>
        <p:txBody>
          <a:bodyPr/>
          <a:lstStyle/>
          <a:p>
            <a:fld id="{5D179434-7293-40E0-98A7-69F3C10321FD}" type="datetime1">
              <a:rPr lang="el-GR" smtClean="0"/>
              <a:t>20/11/2021</a:t>
            </a:fld>
            <a:endParaRPr lang="en-US"/>
          </a:p>
        </p:txBody>
      </p:sp>
    </p:spTree>
    <p:extLst>
      <p:ext uri="{BB962C8B-B14F-4D97-AF65-F5344CB8AC3E}">
        <p14:creationId xmlns:p14="http://schemas.microsoft.com/office/powerpoint/2010/main" val="786939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3EE6BAF-67C9-4AA2-953E-8A19931BDBFC}"/>
              </a:ext>
            </a:extLst>
          </p:cNvPr>
          <p:cNvSpPr>
            <a:spLocks noGrp="1"/>
          </p:cNvSpPr>
          <p:nvPr>
            <p:ph type="title"/>
          </p:nvPr>
        </p:nvSpPr>
        <p:spPr>
          <a:xfrm>
            <a:off x="1066800" y="642594"/>
            <a:ext cx="10058400" cy="1371600"/>
          </a:xfrm>
        </p:spPr>
        <p:txBody>
          <a:bodyPr/>
          <a:lstStyle/>
          <a:p>
            <a:endParaRPr lang="en-US"/>
          </a:p>
        </p:txBody>
      </p:sp>
      <p:sp>
        <p:nvSpPr>
          <p:cNvPr id="4" name="Θέση ημερομηνίας 3">
            <a:extLst>
              <a:ext uri="{FF2B5EF4-FFF2-40B4-BE49-F238E27FC236}">
                <a16:creationId xmlns:a16="http://schemas.microsoft.com/office/drawing/2014/main" id="{0D47A28F-0B97-471B-BDFF-B39364FCDAE8}"/>
              </a:ext>
            </a:extLst>
          </p:cNvPr>
          <p:cNvSpPr>
            <a:spLocks noGrp="1"/>
          </p:cNvSpPr>
          <p:nvPr>
            <p:ph type="dt" sz="half" idx="10"/>
          </p:nvPr>
        </p:nvSpPr>
        <p:spPr>
          <a:xfrm>
            <a:off x="7256794" y="6035040"/>
            <a:ext cx="2893045" cy="365760"/>
          </a:xfrm>
        </p:spPr>
        <p:txBody>
          <a:bodyPr anchor="b">
            <a:normAutofit/>
          </a:bodyPr>
          <a:lstStyle/>
          <a:p>
            <a:pPr>
              <a:spcAft>
                <a:spcPts val="600"/>
              </a:spcAft>
            </a:pPr>
            <a:fld id="{5D179434-7293-40E0-98A7-69F3C10321FD}" type="datetime1">
              <a:rPr lang="el-GR" smtClean="0"/>
              <a:pPr>
                <a:spcAft>
                  <a:spcPts val="600"/>
                </a:spcAft>
              </a:pPr>
              <a:t>20/11/2021</a:t>
            </a:fld>
            <a:endParaRPr lang="en-US"/>
          </a:p>
        </p:txBody>
      </p:sp>
      <p:graphicFrame>
        <p:nvGraphicFramePr>
          <p:cNvPr id="6" name="Θέση περιεχομένου 2">
            <a:extLst>
              <a:ext uri="{FF2B5EF4-FFF2-40B4-BE49-F238E27FC236}">
                <a16:creationId xmlns:a16="http://schemas.microsoft.com/office/drawing/2014/main" id="{D3B5924A-EAE1-41F7-9E09-973F8E5F3D9C}"/>
              </a:ext>
            </a:extLst>
          </p:cNvPr>
          <p:cNvGraphicFramePr>
            <a:graphicFrameLocks noGrp="1"/>
          </p:cNvGraphicFramePr>
          <p:nvPr>
            <p:ph idx="1"/>
            <p:extLst>
              <p:ext uri="{D42A27DB-BD31-4B8C-83A1-F6EECF244321}">
                <p14:modId xmlns:p14="http://schemas.microsoft.com/office/powerpoint/2010/main" val="4012348669"/>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68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εικόνας 5" descr="Εικόνα που περιέχει κείμενο, βιβλίο&#10;&#10;Περιγραφή που δημιουργήθηκε αυτόματα">
            <a:extLst>
              <a:ext uri="{FF2B5EF4-FFF2-40B4-BE49-F238E27FC236}">
                <a16:creationId xmlns:a16="http://schemas.microsoft.com/office/drawing/2014/main" id="{A6F8E318-F0E8-4FC7-B8E5-2E134ECA609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6868" b="16868"/>
          <a:stretch>
            <a:fillRect/>
          </a:stretch>
        </p:blipFill>
        <p:spPr>
          <a:xfrm>
            <a:off x="228600" y="378372"/>
            <a:ext cx="7696200" cy="6157366"/>
          </a:xfrm>
        </p:spPr>
      </p:pic>
      <p:sp>
        <p:nvSpPr>
          <p:cNvPr id="4" name="Θέση ημερομηνίας 3">
            <a:extLst>
              <a:ext uri="{FF2B5EF4-FFF2-40B4-BE49-F238E27FC236}">
                <a16:creationId xmlns:a16="http://schemas.microsoft.com/office/drawing/2014/main" id="{9805E59E-FE4B-4F90-A877-31EC757B503F}"/>
              </a:ext>
            </a:extLst>
          </p:cNvPr>
          <p:cNvSpPr>
            <a:spLocks noGrp="1"/>
          </p:cNvSpPr>
          <p:nvPr>
            <p:ph type="dt" sz="half" idx="10"/>
          </p:nvPr>
        </p:nvSpPr>
        <p:spPr>
          <a:xfrm>
            <a:off x="5662337" y="6035040"/>
            <a:ext cx="2071963" cy="365760"/>
          </a:xfrm>
        </p:spPr>
        <p:txBody>
          <a:bodyPr anchor="b">
            <a:normAutofit/>
          </a:bodyPr>
          <a:lstStyle/>
          <a:p>
            <a:pPr>
              <a:spcAft>
                <a:spcPts val="600"/>
              </a:spcAft>
            </a:pPr>
            <a:fld id="{5D179434-7293-40E0-98A7-69F3C10321FD}" type="datetime1">
              <a:rPr lang="el-GR" smtClean="0"/>
              <a:pPr>
                <a:spcAft>
                  <a:spcPts val="600"/>
                </a:spcAft>
              </a:pPr>
              <a:t>20/11/2021</a:t>
            </a:fld>
            <a:endParaRPr lang="en-US"/>
          </a:p>
        </p:txBody>
      </p:sp>
      <p:sp>
        <p:nvSpPr>
          <p:cNvPr id="11" name="Title 3">
            <a:extLst>
              <a:ext uri="{FF2B5EF4-FFF2-40B4-BE49-F238E27FC236}">
                <a16:creationId xmlns:a16="http://schemas.microsoft.com/office/drawing/2014/main" id="{5DEA2D3C-7FF5-4D16-A260-DB849096D0DE}"/>
              </a:ext>
            </a:extLst>
          </p:cNvPr>
          <p:cNvSpPr>
            <a:spLocks noGrp="1"/>
          </p:cNvSpPr>
          <p:nvPr>
            <p:ph type="title"/>
          </p:nvPr>
        </p:nvSpPr>
        <p:spPr>
          <a:xfrm>
            <a:off x="8477250" y="603504"/>
            <a:ext cx="3144774" cy="710289"/>
          </a:xfrm>
        </p:spPr>
        <p:txBody>
          <a:bodyPr/>
          <a:lstStyle/>
          <a:p>
            <a:r>
              <a:rPr lang="el-GR" dirty="0"/>
              <a:t>Ελένη </a:t>
            </a:r>
            <a:r>
              <a:rPr lang="el-GR" dirty="0" err="1"/>
              <a:t>Μπούκουρα</a:t>
            </a:r>
            <a:r>
              <a:rPr lang="el-GR" dirty="0"/>
              <a:t>- Αλταμούρα</a:t>
            </a:r>
            <a:endParaRPr lang="en-US" dirty="0"/>
          </a:p>
        </p:txBody>
      </p:sp>
      <p:sp>
        <p:nvSpPr>
          <p:cNvPr id="13" name="Text Placeholder 4">
            <a:extLst>
              <a:ext uri="{FF2B5EF4-FFF2-40B4-BE49-F238E27FC236}">
                <a16:creationId xmlns:a16="http://schemas.microsoft.com/office/drawing/2014/main" id="{57EDF709-9E18-41AF-A250-FA35E848EAE6}"/>
              </a:ext>
            </a:extLst>
          </p:cNvPr>
          <p:cNvSpPr>
            <a:spLocks noGrp="1"/>
          </p:cNvSpPr>
          <p:nvPr>
            <p:ph type="body" sz="half" idx="2"/>
          </p:nvPr>
        </p:nvSpPr>
        <p:spPr>
          <a:xfrm>
            <a:off x="8477250" y="1387366"/>
            <a:ext cx="3144774" cy="4867130"/>
          </a:xfrm>
        </p:spPr>
        <p:txBody>
          <a:bodyPr/>
          <a:lstStyle/>
          <a:p>
            <a:r>
              <a:rPr lang="el-GR" dirty="0"/>
              <a:t>Γεννημένη στις Σπέτσες το 1821, ήταν η πρώτη Ελληνίδα ζωγράφος που δίδαξε στο Αρσάκειο. </a:t>
            </a:r>
            <a:endParaRPr lang="en-US" dirty="0"/>
          </a:p>
        </p:txBody>
      </p:sp>
    </p:spTree>
    <p:extLst>
      <p:ext uri="{BB962C8B-B14F-4D97-AF65-F5344CB8AC3E}">
        <p14:creationId xmlns:p14="http://schemas.microsoft.com/office/powerpoint/2010/main" val="316524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FB732D8-E408-4081-9592-B0F4D3AF4838}"/>
              </a:ext>
            </a:extLst>
          </p:cNvPr>
          <p:cNvSpPr>
            <a:spLocks noGrp="1"/>
          </p:cNvSpPr>
          <p:nvPr>
            <p:ph type="title"/>
          </p:nvPr>
        </p:nvSpPr>
        <p:spPr>
          <a:xfrm>
            <a:off x="1066800" y="642594"/>
            <a:ext cx="10058400" cy="503034"/>
          </a:xfrm>
        </p:spPr>
        <p:txBody>
          <a:bodyPr>
            <a:normAutofit fontScale="90000"/>
          </a:bodyPr>
          <a:lstStyle/>
          <a:p>
            <a:endParaRPr lang="en-US" dirty="0"/>
          </a:p>
        </p:txBody>
      </p:sp>
      <p:pic>
        <p:nvPicPr>
          <p:cNvPr id="7" name="Θέση περιεχομένου 6" descr="Εικόνα που περιέχει κείμενο, βιβλίο, ζωγραφική, παλιός&#10;&#10;Περιγραφή που δημιουργήθηκε αυτόματα">
            <a:extLst>
              <a:ext uri="{FF2B5EF4-FFF2-40B4-BE49-F238E27FC236}">
                <a16:creationId xmlns:a16="http://schemas.microsoft.com/office/drawing/2014/main" id="{B78F310B-FC81-4B50-B039-57BF696682F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13490" y="1555531"/>
            <a:ext cx="3972910" cy="4845269"/>
          </a:xfrm>
          <a:noFill/>
        </p:spPr>
      </p:pic>
      <p:sp>
        <p:nvSpPr>
          <p:cNvPr id="14" name="Content Placeholder 3">
            <a:extLst>
              <a:ext uri="{FF2B5EF4-FFF2-40B4-BE49-F238E27FC236}">
                <a16:creationId xmlns:a16="http://schemas.microsoft.com/office/drawing/2014/main" id="{ABA496BB-4BD7-47A8-B17D-23FE0D2574B0}"/>
              </a:ext>
            </a:extLst>
          </p:cNvPr>
          <p:cNvSpPr>
            <a:spLocks noGrp="1"/>
          </p:cNvSpPr>
          <p:nvPr>
            <p:ph sz="half" idx="2"/>
          </p:nvPr>
        </p:nvSpPr>
        <p:spPr>
          <a:xfrm>
            <a:off x="6461760" y="2103120"/>
            <a:ext cx="4663440" cy="3749040"/>
          </a:xfrm>
        </p:spPr>
        <p:txBody>
          <a:bodyPr>
            <a:normAutofit/>
          </a:bodyPr>
          <a:lstStyle/>
          <a:p>
            <a:pPr marL="0" indent="0">
              <a:buNone/>
            </a:pPr>
            <a:r>
              <a:rPr lang="el-GR" sz="2000" i="1" dirty="0"/>
              <a:t>«Απελπισία»</a:t>
            </a:r>
          </a:p>
          <a:p>
            <a:pPr marL="0" indent="0">
              <a:buNone/>
            </a:pPr>
            <a:r>
              <a:rPr lang="el-GR" sz="2000" i="1" dirty="0"/>
              <a:t>Ελένη </a:t>
            </a:r>
            <a:r>
              <a:rPr lang="el-GR" sz="2000" i="1" dirty="0" err="1"/>
              <a:t>Μπούκουρα</a:t>
            </a:r>
            <a:r>
              <a:rPr lang="el-GR" sz="2000" i="1" dirty="0"/>
              <a:t>- Αλταμούρα</a:t>
            </a:r>
            <a:endParaRPr lang="en-US" sz="2000" i="1" dirty="0"/>
          </a:p>
        </p:txBody>
      </p:sp>
      <p:sp>
        <p:nvSpPr>
          <p:cNvPr id="5" name="Θέση ημερομηνίας 4">
            <a:extLst>
              <a:ext uri="{FF2B5EF4-FFF2-40B4-BE49-F238E27FC236}">
                <a16:creationId xmlns:a16="http://schemas.microsoft.com/office/drawing/2014/main" id="{6E097B1A-ABA2-4A33-AE67-B4272AA8791E}"/>
              </a:ext>
            </a:extLst>
          </p:cNvPr>
          <p:cNvSpPr>
            <a:spLocks noGrp="1"/>
          </p:cNvSpPr>
          <p:nvPr>
            <p:ph type="dt" sz="half" idx="10"/>
          </p:nvPr>
        </p:nvSpPr>
        <p:spPr>
          <a:xfrm>
            <a:off x="7256794" y="6035040"/>
            <a:ext cx="2893045" cy="365760"/>
          </a:xfrm>
        </p:spPr>
        <p:txBody>
          <a:bodyPr anchor="b">
            <a:normAutofit/>
          </a:bodyPr>
          <a:lstStyle/>
          <a:p>
            <a:pPr>
              <a:spcAft>
                <a:spcPts val="600"/>
              </a:spcAft>
            </a:pPr>
            <a:fld id="{90E49723-07F5-4196-B746-D4577DEF9F35}" type="datetime1">
              <a:rPr lang="el-GR" smtClean="0"/>
              <a:pPr>
                <a:spcAft>
                  <a:spcPts val="600"/>
                </a:spcAft>
              </a:pPr>
              <a:t>20/11/2021</a:t>
            </a:fld>
            <a:endParaRPr lang="en-US"/>
          </a:p>
        </p:txBody>
      </p:sp>
    </p:spTree>
    <p:extLst>
      <p:ext uri="{BB962C8B-B14F-4D97-AF65-F5344CB8AC3E}">
        <p14:creationId xmlns:p14="http://schemas.microsoft.com/office/powerpoint/2010/main" val="366141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descr="Εικόνα που περιέχει κείμενο, αρκετά&#10;&#10;Περιγραφή που δημιουργήθηκε αυτόματα">
            <a:extLst>
              <a:ext uri="{FF2B5EF4-FFF2-40B4-BE49-F238E27FC236}">
                <a16:creationId xmlns:a16="http://schemas.microsoft.com/office/drawing/2014/main" id="{14319586-7074-44AC-B142-DFAEE0BA621B}"/>
              </a:ext>
            </a:extLst>
          </p:cNvPr>
          <p:cNvPicPr>
            <a:picLocks noChangeAspect="1"/>
          </p:cNvPicPr>
          <p:nvPr/>
        </p:nvPicPr>
        <p:blipFill rotWithShape="1">
          <a:blip r:embed="rId2">
            <a:extLst>
              <a:ext uri="{28A0092B-C50C-407E-A947-70E740481C1C}">
                <a14:useLocalDpi xmlns:a14="http://schemas.microsoft.com/office/drawing/2010/main" val="0"/>
              </a:ext>
            </a:extLst>
          </a:blip>
          <a:srcRect r="3" b="12476"/>
          <a:stretch/>
        </p:blipFill>
        <p:spPr>
          <a:xfrm>
            <a:off x="228599" y="237744"/>
            <a:ext cx="7696201" cy="6382512"/>
          </a:xfrm>
          <a:prstGeom prst="rect">
            <a:avLst/>
          </a:prstGeom>
          <a:noFill/>
          <a:ln>
            <a:noFill/>
          </a:ln>
        </p:spPr>
      </p:pic>
      <p:sp>
        <p:nvSpPr>
          <p:cNvPr id="4" name="Θέση ημερομηνίας 3">
            <a:extLst>
              <a:ext uri="{FF2B5EF4-FFF2-40B4-BE49-F238E27FC236}">
                <a16:creationId xmlns:a16="http://schemas.microsoft.com/office/drawing/2014/main" id="{E6B36360-B478-46C8-989C-77E5DBEC6E58}"/>
              </a:ext>
            </a:extLst>
          </p:cNvPr>
          <p:cNvSpPr>
            <a:spLocks noGrp="1"/>
          </p:cNvSpPr>
          <p:nvPr>
            <p:ph type="dt" sz="half" idx="10"/>
          </p:nvPr>
        </p:nvSpPr>
        <p:spPr>
          <a:xfrm>
            <a:off x="5662337" y="6035040"/>
            <a:ext cx="2071963" cy="365760"/>
          </a:xfrm>
        </p:spPr>
        <p:txBody>
          <a:bodyPr anchor="b">
            <a:normAutofit/>
          </a:bodyPr>
          <a:lstStyle/>
          <a:p>
            <a:pPr>
              <a:spcAft>
                <a:spcPts val="600"/>
              </a:spcAft>
            </a:pPr>
            <a:fld id="{5D179434-7293-40E0-98A7-69F3C10321FD}" type="datetime1">
              <a:rPr lang="el-GR" smtClean="0"/>
              <a:pPr>
                <a:spcAft>
                  <a:spcPts val="600"/>
                </a:spcAft>
              </a:pPr>
              <a:t>20/11/2021</a:t>
            </a:fld>
            <a:endParaRPr lang="en-US"/>
          </a:p>
        </p:txBody>
      </p:sp>
      <p:sp>
        <p:nvSpPr>
          <p:cNvPr id="11" name="Title 3">
            <a:extLst>
              <a:ext uri="{FF2B5EF4-FFF2-40B4-BE49-F238E27FC236}">
                <a16:creationId xmlns:a16="http://schemas.microsoft.com/office/drawing/2014/main" id="{A591DDEE-C00C-48BC-8C3B-AE56C6A15911}"/>
              </a:ext>
            </a:extLst>
          </p:cNvPr>
          <p:cNvSpPr>
            <a:spLocks noGrp="1"/>
          </p:cNvSpPr>
          <p:nvPr>
            <p:ph type="title"/>
          </p:nvPr>
        </p:nvSpPr>
        <p:spPr>
          <a:xfrm>
            <a:off x="8477250" y="603504"/>
            <a:ext cx="3144774" cy="1141213"/>
          </a:xfrm>
        </p:spPr>
        <p:txBody>
          <a:bodyPr/>
          <a:lstStyle/>
          <a:p>
            <a:r>
              <a:rPr lang="el-GR" dirty="0" err="1"/>
              <a:t>Γκρέις</a:t>
            </a:r>
            <a:r>
              <a:rPr lang="el-GR" dirty="0"/>
              <a:t> </a:t>
            </a:r>
            <a:r>
              <a:rPr lang="el-GR" dirty="0" err="1"/>
              <a:t>Χάρτιγκαν</a:t>
            </a:r>
            <a:r>
              <a:rPr lang="el-GR" dirty="0"/>
              <a:t> </a:t>
            </a:r>
            <a:endParaRPr lang="en-US" dirty="0"/>
          </a:p>
        </p:txBody>
      </p:sp>
      <p:sp>
        <p:nvSpPr>
          <p:cNvPr id="3" name="Θέση περιεχομένου 2">
            <a:extLst>
              <a:ext uri="{FF2B5EF4-FFF2-40B4-BE49-F238E27FC236}">
                <a16:creationId xmlns:a16="http://schemas.microsoft.com/office/drawing/2014/main" id="{88B9A4B2-711D-4D3C-9DAE-B89F2FA118ED}"/>
              </a:ext>
            </a:extLst>
          </p:cNvPr>
          <p:cNvSpPr>
            <a:spLocks noGrp="1"/>
          </p:cNvSpPr>
          <p:nvPr>
            <p:ph type="body" sz="half" idx="2"/>
          </p:nvPr>
        </p:nvSpPr>
        <p:spPr>
          <a:xfrm>
            <a:off x="8477250" y="1986455"/>
            <a:ext cx="3144774" cy="3911425"/>
          </a:xfrm>
        </p:spPr>
        <p:txBody>
          <a:bodyPr>
            <a:normAutofit/>
          </a:bodyPr>
          <a:lstStyle/>
          <a:p>
            <a:pPr>
              <a:lnSpc>
                <a:spcPct val="100000"/>
              </a:lnSpc>
            </a:pPr>
            <a:r>
              <a:rPr lang="el-GR" sz="1500" dirty="0"/>
              <a:t>Η </a:t>
            </a:r>
            <a:r>
              <a:rPr lang="el-GR" sz="1500" dirty="0" err="1"/>
              <a:t>Grace</a:t>
            </a:r>
            <a:r>
              <a:rPr lang="el-GR" sz="1500" dirty="0"/>
              <a:t> </a:t>
            </a:r>
            <a:r>
              <a:rPr lang="el-GR" sz="1500" dirty="0" err="1"/>
              <a:t>Hartigan</a:t>
            </a:r>
            <a:r>
              <a:rPr lang="el-GR" sz="1500" dirty="0"/>
              <a:t> , (γεννημένη στις 28 Μαρτίου 1922, </a:t>
            </a:r>
            <a:r>
              <a:rPr lang="el-GR" sz="1500" dirty="0" err="1"/>
              <a:t>Newark</a:t>
            </a:r>
            <a:r>
              <a:rPr lang="el-GR" sz="1500" dirty="0"/>
              <a:t> , NJ, ΗΠΑ - πέθανε στις 15 Νοεμβρίου 2008, Βαλτιμόρη , MD.), </a:t>
            </a:r>
          </a:p>
        </p:txBody>
      </p:sp>
    </p:spTree>
    <p:extLst>
      <p:ext uri="{BB962C8B-B14F-4D97-AF65-F5344CB8AC3E}">
        <p14:creationId xmlns:p14="http://schemas.microsoft.com/office/powerpoint/2010/main" val="407679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900DB6-1AB4-4D86-BEAF-CD1EA56639C7}"/>
              </a:ext>
            </a:extLst>
          </p:cNvPr>
          <p:cNvSpPr>
            <a:spLocks noGrp="1"/>
          </p:cNvSpPr>
          <p:nvPr>
            <p:ph type="title"/>
          </p:nvPr>
        </p:nvSpPr>
        <p:spPr>
          <a:xfrm>
            <a:off x="1066800" y="457199"/>
            <a:ext cx="10058400" cy="5756787"/>
          </a:xfrm>
        </p:spPr>
        <p:txBody>
          <a:bodyPr>
            <a:normAutofit fontScale="90000"/>
          </a:bodyPr>
          <a:lstStyle/>
          <a:p>
            <a:pPr algn="just">
              <a:lnSpc>
                <a:spcPct val="150000"/>
              </a:lnSpc>
            </a:pPr>
            <a:r>
              <a:rPr lang="el-GR" dirty="0" err="1"/>
              <a:t>Γκρέις</a:t>
            </a:r>
            <a:r>
              <a:rPr lang="el-GR" dirty="0"/>
              <a:t> </a:t>
            </a:r>
            <a:r>
              <a:rPr lang="el-GR" dirty="0" err="1"/>
              <a:t>Χάρτιγκαν</a:t>
            </a:r>
            <a:r>
              <a:rPr lang="el-GR" dirty="0"/>
              <a:t> </a:t>
            </a:r>
            <a:br>
              <a:rPr lang="el-GR" dirty="0"/>
            </a:br>
            <a:br>
              <a:rPr lang="el-GR" dirty="0"/>
            </a:br>
            <a:br>
              <a:rPr lang="el-GR" sz="2000" dirty="0"/>
            </a:br>
            <a:br>
              <a:rPr lang="el-GR" sz="2000" dirty="0"/>
            </a:br>
            <a:br>
              <a:rPr lang="el-GR" sz="2000" dirty="0"/>
            </a:br>
            <a:br>
              <a:rPr lang="el-GR" sz="2000" dirty="0"/>
            </a:br>
            <a:br>
              <a:rPr lang="el-GR" sz="2000" dirty="0"/>
            </a:br>
            <a:r>
              <a:rPr lang="el-GR" sz="2200" dirty="0">
                <a:solidFill>
                  <a:prstClr val="black"/>
                </a:solidFill>
              </a:rPr>
              <a:t>Η Α</a:t>
            </a:r>
            <a:r>
              <a:rPr kumimoji="0" lang="el-GR"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μερικανίδα</a:t>
            </a:r>
            <a:r>
              <a:rPr kumimoji="0" lang="el-GR"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ζωγράφος είναι γνωστή για τα αφηρημένα εξπρεσιονιστικά της έργα της δεκαετίας του 1950, που σταδιακά ενσωμάτωσαν αναγνωρίσιμες εικόνες. Οι μετέπειτα πίνακές της ταυτίζονταν μερικές φορές με την </a:t>
            </a:r>
            <a:r>
              <a:rPr kumimoji="0" lang="el-GR"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Pop</a:t>
            </a:r>
            <a:r>
              <a:rPr kumimoji="0" lang="el-GR"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l-GR"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a:t>
            </a:r>
            <a:r>
              <a:rPr kumimoji="0" lang="el-GR"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παρά την αδιαφορία της για αυτό το στυλ. Η </a:t>
            </a:r>
            <a:r>
              <a:rPr kumimoji="0" lang="el-GR"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Χάρτγκαν</a:t>
            </a:r>
            <a:r>
              <a:rPr kumimoji="0" lang="el-GR"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υπέγραφε τα πρώτα έργα της ως </a:t>
            </a:r>
            <a:r>
              <a:rPr kumimoji="0" lang="el-GR"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Τζ</a:t>
            </a:r>
            <a:r>
              <a:rPr lang="el-GR" sz="2200" dirty="0" err="1">
                <a:solidFill>
                  <a:prstClr val="black"/>
                </a:solidFill>
              </a:rPr>
              <a:t>ώρτζ</a:t>
            </a:r>
            <a:r>
              <a:rPr lang="el-GR" sz="2200" dirty="0">
                <a:solidFill>
                  <a:prstClr val="black"/>
                </a:solidFill>
              </a:rPr>
              <a:t> </a:t>
            </a:r>
            <a:r>
              <a:rPr lang="el-GR" sz="2200" dirty="0" err="1">
                <a:solidFill>
                  <a:prstClr val="black"/>
                </a:solidFill>
              </a:rPr>
              <a:t>Χάρτιγκαν</a:t>
            </a:r>
            <a:r>
              <a:rPr lang="el-GR" sz="2200" dirty="0">
                <a:solidFill>
                  <a:prstClr val="black"/>
                </a:solidFill>
              </a:rPr>
              <a:t>, καθώς η ίδια πίστευε πως κατά αυτόν τον τρόπο το έργο της θα αποσπούσε μεγαλύτερη προσοχή από τις γκαλερί και πως θα μπορούσε να συμμετέχει σε περισσότερες εκθέσεις.  </a:t>
            </a:r>
            <a:br>
              <a:rPr lang="el-GR" sz="2200" dirty="0"/>
            </a:br>
            <a:br>
              <a:rPr lang="el-GR" sz="2000" dirty="0"/>
            </a:br>
            <a:br>
              <a:rPr lang="el-GR" dirty="0"/>
            </a:br>
            <a:br>
              <a:rPr lang="el-GR" dirty="0"/>
            </a:br>
            <a:br>
              <a:rPr lang="el-GR" dirty="0"/>
            </a:br>
            <a:br>
              <a:rPr lang="el-GR" dirty="0"/>
            </a:br>
            <a:endParaRPr lang="el-GR" dirty="0"/>
          </a:p>
        </p:txBody>
      </p:sp>
      <p:sp>
        <p:nvSpPr>
          <p:cNvPr id="3" name="Θέση ημερομηνίας 2">
            <a:extLst>
              <a:ext uri="{FF2B5EF4-FFF2-40B4-BE49-F238E27FC236}">
                <a16:creationId xmlns:a16="http://schemas.microsoft.com/office/drawing/2014/main" id="{A861E07D-2326-41DA-B765-88CC76ABD722}"/>
              </a:ext>
            </a:extLst>
          </p:cNvPr>
          <p:cNvSpPr>
            <a:spLocks noGrp="1"/>
          </p:cNvSpPr>
          <p:nvPr>
            <p:ph type="dt" sz="half" idx="10"/>
          </p:nvPr>
        </p:nvSpPr>
        <p:spPr/>
        <p:txBody>
          <a:bodyPr/>
          <a:lstStyle/>
          <a:p>
            <a:fld id="{02F16B12-7CBF-4CDF-89FA-F8A36048EF63}" type="datetime1">
              <a:rPr lang="el-GR" smtClean="0"/>
              <a:t>20/11/2021</a:t>
            </a:fld>
            <a:endParaRPr lang="en-US"/>
          </a:p>
        </p:txBody>
      </p:sp>
    </p:spTree>
    <p:extLst>
      <p:ext uri="{BB962C8B-B14F-4D97-AF65-F5344CB8AC3E}">
        <p14:creationId xmlns:p14="http://schemas.microsoft.com/office/powerpoint/2010/main" val="3095048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7E6BDD-333B-4BA8-921A-F5B6FB742D9B}"/>
              </a:ext>
            </a:extLst>
          </p:cNvPr>
          <p:cNvSpPr>
            <a:spLocks noGrp="1"/>
          </p:cNvSpPr>
          <p:nvPr>
            <p:ph type="title"/>
          </p:nvPr>
        </p:nvSpPr>
        <p:spPr>
          <a:xfrm>
            <a:off x="1066800" y="642594"/>
            <a:ext cx="10058400" cy="755282"/>
          </a:xfrm>
        </p:spPr>
        <p:txBody>
          <a:bodyPr/>
          <a:lstStyle/>
          <a:p>
            <a:endParaRPr lang="el-GR" dirty="0"/>
          </a:p>
        </p:txBody>
      </p:sp>
      <p:sp>
        <p:nvSpPr>
          <p:cNvPr id="3" name="Θέση περιεχομένου 2">
            <a:extLst>
              <a:ext uri="{FF2B5EF4-FFF2-40B4-BE49-F238E27FC236}">
                <a16:creationId xmlns:a16="http://schemas.microsoft.com/office/drawing/2014/main" id="{32DC7FAD-03CB-4D3D-A2AA-817CAF28067C}"/>
              </a:ext>
            </a:extLst>
          </p:cNvPr>
          <p:cNvSpPr>
            <a:spLocks noGrp="1"/>
          </p:cNvSpPr>
          <p:nvPr>
            <p:ph idx="1"/>
          </p:nvPr>
        </p:nvSpPr>
        <p:spPr>
          <a:xfrm>
            <a:off x="1066800" y="1397876"/>
            <a:ext cx="10058400" cy="4554868"/>
          </a:xfrm>
        </p:spPr>
        <p:txBody>
          <a:bodyPr>
            <a:normAutofit/>
          </a:bodyPr>
          <a:lstStyle/>
          <a:p>
            <a:pPr algn="just">
              <a:lnSpc>
                <a:spcPct val="150000"/>
              </a:lnSpc>
            </a:pPr>
            <a:r>
              <a:rPr lang="el-GR" sz="2000" dirty="0"/>
              <a:t>Μόλις το 1970 στα πλαίσια του φεμινιστικού κινήματος τα ζητήματα της απουσίας των γυναικών δημιουργών από το κυρίαρχο σώμα της ιστορίας της τέχνης και κριτικής καθώς και της ελλιπούς δημόσιας προβολής των έργων τους, έγιναν καίρια ερωτήματα για τη διαμόρφωση ενός διακριτού επιστημονικού πεδίου διερεύνησης, της φεμινιστικής  ιστορίας και κριτικής της τέχνης.</a:t>
            </a:r>
          </a:p>
          <a:p>
            <a:pPr algn="just">
              <a:lnSpc>
                <a:spcPct val="150000"/>
              </a:lnSpc>
            </a:pPr>
            <a:r>
              <a:rPr lang="el-GR" sz="2000" dirty="0"/>
              <a:t>Σημείο απαρχής αυτής της αναζήτησης είναι το ιστορικά πλέον αναγνωρισμένο κείμενο της Λίντα </a:t>
            </a:r>
            <a:r>
              <a:rPr lang="el-GR" sz="2000" dirty="0" err="1"/>
              <a:t>Νόχλιν</a:t>
            </a:r>
            <a:r>
              <a:rPr lang="el-GR" sz="2000" dirty="0"/>
              <a:t> με τίτλο «Γιατί δεν υπήρξαν σπουδαίες γυναίκες καλλιτέχνιδες;» γραμμένο το 1971 με έναν σκωπτικό τίτλο αφού σπουδαίες γυναίκες καλλιτέχνιδες υπήρξαν. Παρόλα αυτά δεν καταγράφηκαν. </a:t>
            </a:r>
          </a:p>
        </p:txBody>
      </p:sp>
      <p:sp>
        <p:nvSpPr>
          <p:cNvPr id="4" name="Θέση ημερομηνίας 3">
            <a:extLst>
              <a:ext uri="{FF2B5EF4-FFF2-40B4-BE49-F238E27FC236}">
                <a16:creationId xmlns:a16="http://schemas.microsoft.com/office/drawing/2014/main" id="{AED88E73-C6B9-4823-B0B7-6394E266EF1A}"/>
              </a:ext>
            </a:extLst>
          </p:cNvPr>
          <p:cNvSpPr>
            <a:spLocks noGrp="1"/>
          </p:cNvSpPr>
          <p:nvPr>
            <p:ph type="dt" sz="half" idx="10"/>
          </p:nvPr>
        </p:nvSpPr>
        <p:spPr/>
        <p:txBody>
          <a:bodyPr/>
          <a:lstStyle/>
          <a:p>
            <a:fld id="{5D179434-7293-40E0-98A7-69F3C10321FD}" type="datetime1">
              <a:rPr lang="el-GR" smtClean="0"/>
              <a:t>20/11/2021</a:t>
            </a:fld>
            <a:endParaRPr lang="en-US"/>
          </a:p>
        </p:txBody>
      </p:sp>
    </p:spTree>
    <p:extLst>
      <p:ext uri="{BB962C8B-B14F-4D97-AF65-F5344CB8AC3E}">
        <p14:creationId xmlns:p14="http://schemas.microsoft.com/office/powerpoint/2010/main" val="55751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E8C3E4-0BAA-4765-9CEF-B63C241E91FA}"/>
              </a:ext>
            </a:extLst>
          </p:cNvPr>
          <p:cNvSpPr>
            <a:spLocks noGrp="1"/>
          </p:cNvSpPr>
          <p:nvPr>
            <p:ph type="title"/>
          </p:nvPr>
        </p:nvSpPr>
        <p:spPr>
          <a:xfrm>
            <a:off x="1066800" y="511215"/>
            <a:ext cx="10058400" cy="1371600"/>
          </a:xfrm>
        </p:spPr>
        <p:txBody>
          <a:bodyPr/>
          <a:lstStyle/>
          <a:p>
            <a:r>
              <a:rPr lang="en-US" dirty="0"/>
              <a:t>Why have there been no great female artists?</a:t>
            </a:r>
            <a:endParaRPr lang="el-GR" dirty="0"/>
          </a:p>
        </p:txBody>
      </p:sp>
      <p:pic>
        <p:nvPicPr>
          <p:cNvPr id="6" name="Θέση περιεχομένου 5" descr="Εικόνα που περιέχει κείμενο&#10;&#10;Περιγραφή που δημιουργήθηκε αυτόματα">
            <a:extLst>
              <a:ext uri="{FF2B5EF4-FFF2-40B4-BE49-F238E27FC236}">
                <a16:creationId xmlns:a16="http://schemas.microsoft.com/office/drawing/2014/main" id="{39593195-86C9-4B12-BEFC-590ECDE479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780" y="2620869"/>
            <a:ext cx="4498427" cy="3594537"/>
          </a:xfrm>
        </p:spPr>
      </p:pic>
      <p:sp>
        <p:nvSpPr>
          <p:cNvPr id="4" name="Θέση ημερομηνίας 3">
            <a:extLst>
              <a:ext uri="{FF2B5EF4-FFF2-40B4-BE49-F238E27FC236}">
                <a16:creationId xmlns:a16="http://schemas.microsoft.com/office/drawing/2014/main" id="{5494F3A6-5D38-4935-998E-12EBE91F03E3}"/>
              </a:ext>
            </a:extLst>
          </p:cNvPr>
          <p:cNvSpPr>
            <a:spLocks noGrp="1"/>
          </p:cNvSpPr>
          <p:nvPr>
            <p:ph type="dt" sz="half" idx="10"/>
          </p:nvPr>
        </p:nvSpPr>
        <p:spPr/>
        <p:txBody>
          <a:bodyPr/>
          <a:lstStyle/>
          <a:p>
            <a:fld id="{5D179434-7293-40E0-98A7-69F3C10321FD}" type="datetime1">
              <a:rPr lang="el-GR" smtClean="0"/>
              <a:t>20/11/2021</a:t>
            </a:fld>
            <a:endParaRPr lang="en-US"/>
          </a:p>
        </p:txBody>
      </p:sp>
      <p:pic>
        <p:nvPicPr>
          <p:cNvPr id="8" name="Εικόνα 7" descr="Εικόνα που περιέχει άτομο, υπαίθριος, ακορντεόν&#10;&#10;Περιγραφή που δημιουργήθηκε αυτόματα">
            <a:extLst>
              <a:ext uri="{FF2B5EF4-FFF2-40B4-BE49-F238E27FC236}">
                <a16:creationId xmlns:a16="http://schemas.microsoft.com/office/drawing/2014/main" id="{E74462A8-E692-4D4D-A77D-5A2D9110C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903" y="2014194"/>
            <a:ext cx="5129049" cy="4386606"/>
          </a:xfrm>
          <a:prstGeom prst="rect">
            <a:avLst/>
          </a:prstGeom>
        </p:spPr>
      </p:pic>
    </p:spTree>
    <p:extLst>
      <p:ext uri="{BB962C8B-B14F-4D97-AF65-F5344CB8AC3E}">
        <p14:creationId xmlns:p14="http://schemas.microsoft.com/office/powerpoint/2010/main" val="179063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που περιέχει κείμενο&#10;&#10;Περιγραφή που δημιουργήθηκε αυτόματα">
            <a:extLst>
              <a:ext uri="{FF2B5EF4-FFF2-40B4-BE49-F238E27FC236}">
                <a16:creationId xmlns:a16="http://schemas.microsoft.com/office/drawing/2014/main" id="{DC33DC22-27B0-4068-AE2A-A3AE5BDF123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228599" y="1909000"/>
            <a:ext cx="7696201" cy="3039999"/>
          </a:xfrm>
          <a:noFill/>
        </p:spPr>
      </p:pic>
      <p:sp>
        <p:nvSpPr>
          <p:cNvPr id="4" name="Θέση ημερομηνίας 3">
            <a:extLst>
              <a:ext uri="{FF2B5EF4-FFF2-40B4-BE49-F238E27FC236}">
                <a16:creationId xmlns:a16="http://schemas.microsoft.com/office/drawing/2014/main" id="{A421A2CE-F954-49A6-A5AE-E2334AF86ECB}"/>
              </a:ext>
            </a:extLst>
          </p:cNvPr>
          <p:cNvSpPr>
            <a:spLocks noGrp="1"/>
          </p:cNvSpPr>
          <p:nvPr>
            <p:ph type="dt" sz="half" idx="10"/>
          </p:nvPr>
        </p:nvSpPr>
        <p:spPr>
          <a:xfrm>
            <a:off x="5662337" y="6035040"/>
            <a:ext cx="2071963" cy="365760"/>
          </a:xfrm>
        </p:spPr>
        <p:txBody>
          <a:bodyPr anchor="b">
            <a:normAutofit/>
          </a:bodyPr>
          <a:lstStyle/>
          <a:p>
            <a:pPr>
              <a:spcAft>
                <a:spcPts val="600"/>
              </a:spcAft>
            </a:pPr>
            <a:fld id="{5D179434-7293-40E0-98A7-69F3C10321FD}" type="datetime1">
              <a:rPr lang="el-GR" smtClean="0"/>
              <a:pPr>
                <a:spcAft>
                  <a:spcPts val="600"/>
                </a:spcAft>
              </a:pPr>
              <a:t>20/11/2021</a:t>
            </a:fld>
            <a:endParaRPr lang="en-US"/>
          </a:p>
        </p:txBody>
      </p:sp>
      <p:sp>
        <p:nvSpPr>
          <p:cNvPr id="11" name="Title 3">
            <a:extLst>
              <a:ext uri="{FF2B5EF4-FFF2-40B4-BE49-F238E27FC236}">
                <a16:creationId xmlns:a16="http://schemas.microsoft.com/office/drawing/2014/main" id="{B41348D7-0BC4-4DCA-B7B6-7F2EF8A1D4A6}"/>
              </a:ext>
            </a:extLst>
          </p:cNvPr>
          <p:cNvSpPr>
            <a:spLocks noGrp="1"/>
          </p:cNvSpPr>
          <p:nvPr>
            <p:ph type="title"/>
          </p:nvPr>
        </p:nvSpPr>
        <p:spPr>
          <a:xfrm>
            <a:off x="8477250" y="603504"/>
            <a:ext cx="3144774" cy="1645920"/>
          </a:xfrm>
        </p:spPr>
        <p:txBody>
          <a:bodyPr/>
          <a:lstStyle/>
          <a:p>
            <a:endParaRPr lang="en-US"/>
          </a:p>
        </p:txBody>
      </p:sp>
      <p:sp>
        <p:nvSpPr>
          <p:cNvPr id="13" name="Text Placeholder 4">
            <a:extLst>
              <a:ext uri="{FF2B5EF4-FFF2-40B4-BE49-F238E27FC236}">
                <a16:creationId xmlns:a16="http://schemas.microsoft.com/office/drawing/2014/main" id="{1732486A-096D-4937-B88B-2835141262A2}"/>
              </a:ext>
            </a:extLst>
          </p:cNvPr>
          <p:cNvSpPr>
            <a:spLocks noGrp="1"/>
          </p:cNvSpPr>
          <p:nvPr>
            <p:ph type="body" sz="half" idx="2"/>
          </p:nvPr>
        </p:nvSpPr>
        <p:spPr>
          <a:xfrm>
            <a:off x="8477250" y="2386584"/>
            <a:ext cx="3144774" cy="3511296"/>
          </a:xfrm>
        </p:spPr>
        <p:txBody>
          <a:bodyPr>
            <a:normAutofit lnSpcReduction="10000"/>
          </a:bodyPr>
          <a:lstStyle/>
          <a:p>
            <a:pPr algn="just">
              <a:lnSpc>
                <a:spcPct val="150000"/>
              </a:lnSpc>
            </a:pPr>
            <a:r>
              <a:rPr lang="el-GR" dirty="0"/>
              <a:t>Αυτή είναι μια από τις 30 αφίσες που δημοσιεύτηκε στο </a:t>
            </a:r>
            <a:r>
              <a:rPr lang="el-GR" dirty="0" err="1"/>
              <a:t>πορτφόλιο</a:t>
            </a:r>
            <a:r>
              <a:rPr lang="el-GR" dirty="0"/>
              <a:t> με τίτλο «</a:t>
            </a:r>
            <a:r>
              <a:rPr lang="en-US" dirty="0"/>
              <a:t>Guerrilla girls talk back</a:t>
            </a:r>
            <a:r>
              <a:rPr lang="el-GR" dirty="0"/>
              <a:t>» από το γκρουπ των ανώνυμων Αμερικανίδων </a:t>
            </a:r>
            <a:r>
              <a:rPr lang="el-GR" dirty="0" err="1"/>
              <a:t>καλλιτέχνιδων</a:t>
            </a:r>
            <a:r>
              <a:rPr lang="el-GR" dirty="0"/>
              <a:t> γυναικών οι οποίες αυτοαποκαλούνται </a:t>
            </a:r>
            <a:r>
              <a:rPr lang="en-US" dirty="0"/>
              <a:t>“The Guerilla girls”.</a:t>
            </a:r>
          </a:p>
        </p:txBody>
      </p:sp>
    </p:spTree>
    <p:extLst>
      <p:ext uri="{BB962C8B-B14F-4D97-AF65-F5344CB8AC3E}">
        <p14:creationId xmlns:p14="http://schemas.microsoft.com/office/powerpoint/2010/main" val="677275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7FEE50F-4B30-44EF-8C2A-28C9E2C849B6}"/>
              </a:ext>
            </a:extLst>
          </p:cNvPr>
          <p:cNvSpPr>
            <a:spLocks noGrp="1"/>
          </p:cNvSpPr>
          <p:nvPr>
            <p:ph type="title"/>
          </p:nvPr>
        </p:nvSpPr>
        <p:spPr>
          <a:xfrm>
            <a:off x="672663" y="642594"/>
            <a:ext cx="10930758" cy="891916"/>
          </a:xfrm>
        </p:spPr>
        <p:txBody>
          <a:bodyPr>
            <a:normAutofit fontScale="90000"/>
          </a:bodyPr>
          <a:lstStyle/>
          <a:p>
            <a:r>
              <a:rPr lang="el-GR" dirty="0"/>
              <a:t>Αναπτύχθηκαν δύο σχολές φεμινιστικής της τέχνης</a:t>
            </a:r>
            <a:endParaRPr lang="en-US" dirty="0"/>
          </a:p>
        </p:txBody>
      </p:sp>
      <p:sp>
        <p:nvSpPr>
          <p:cNvPr id="11" name="Content Placeholder 2">
            <a:extLst>
              <a:ext uri="{FF2B5EF4-FFF2-40B4-BE49-F238E27FC236}">
                <a16:creationId xmlns:a16="http://schemas.microsoft.com/office/drawing/2014/main" id="{0AA53628-4AE5-4ED3-8135-48125B031001}"/>
              </a:ext>
            </a:extLst>
          </p:cNvPr>
          <p:cNvSpPr>
            <a:spLocks noGrp="1"/>
          </p:cNvSpPr>
          <p:nvPr>
            <p:ph sz="half" idx="1"/>
          </p:nvPr>
        </p:nvSpPr>
        <p:spPr>
          <a:xfrm>
            <a:off x="1066800" y="1450429"/>
            <a:ext cx="4663440" cy="5044964"/>
          </a:xfrm>
        </p:spPr>
        <p:txBody>
          <a:bodyPr>
            <a:normAutofit/>
          </a:bodyPr>
          <a:lstStyle/>
          <a:p>
            <a:pPr marL="0" indent="0" algn="just">
              <a:buNone/>
            </a:pPr>
            <a:r>
              <a:rPr lang="el-GR" dirty="0"/>
              <a:t>Η πρώτη κατά τη δεκαετία του 1960 και κατά τη διάρκεια της δεκαετίας του 1970 με επίκεντρο της Ηνωμένες Πολιτείες Αμερικής. Οι γυναίκες ιστορικοί τέχνης που ασχολούνται με την ανάδειξη των </a:t>
            </a:r>
            <a:r>
              <a:rPr lang="el-GR" dirty="0" err="1"/>
              <a:t>καλλιτέχνιδων</a:t>
            </a:r>
            <a:r>
              <a:rPr lang="el-GR" dirty="0"/>
              <a:t> που  έχουν χαθεί από τη ιστορία της τέχνης δημιουργούν έναν νέο τύπο εκθέσεων τα λεγόμενα </a:t>
            </a:r>
            <a:r>
              <a:rPr lang="en-US" dirty="0"/>
              <a:t>“All women shows”</a:t>
            </a:r>
          </a:p>
          <a:p>
            <a:pPr marL="0" indent="0" algn="just">
              <a:buNone/>
            </a:pPr>
            <a:r>
              <a:rPr lang="el-GR" dirty="0"/>
              <a:t>Εκθέσεις που περιλαμβάνουν μόνο γυναίκες καλλιτέχνιδες από διάφορες ιστορικές περιόδους προκειμένου να εμφανιστούν τα έργα τους.</a:t>
            </a:r>
            <a:endParaRPr lang="en-US" dirty="0"/>
          </a:p>
          <a:p>
            <a:pPr marL="0" indent="0" algn="just">
              <a:buNone/>
            </a:pPr>
            <a:r>
              <a:rPr lang="el-GR" dirty="0"/>
              <a:t>Ιδιαιτέρως γνωστή η έκθεση </a:t>
            </a:r>
            <a:r>
              <a:rPr lang="en-US" dirty="0"/>
              <a:t>‘Women artist 1550-1950’ </a:t>
            </a:r>
            <a:r>
              <a:rPr lang="el-GR" dirty="0"/>
              <a:t>στο μουσείο του </a:t>
            </a:r>
            <a:r>
              <a:rPr lang="en-US" dirty="0"/>
              <a:t>Brooklyn.</a:t>
            </a:r>
          </a:p>
        </p:txBody>
      </p:sp>
      <p:pic>
        <p:nvPicPr>
          <p:cNvPr id="6" name="Θέση περιεχομένου 5" descr="Εικόνα που περιέχει τοίχος, εσωτερικό, σκηνή, οροφή&#10;&#10;Περιγραφή που δημιουργήθηκε αυτόματα">
            <a:extLst>
              <a:ext uri="{FF2B5EF4-FFF2-40B4-BE49-F238E27FC236}">
                <a16:creationId xmlns:a16="http://schemas.microsoft.com/office/drawing/2014/main" id="{40BC4ABE-7913-4F04-B848-22AEFB5433F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1762" y="1652643"/>
            <a:ext cx="4664075" cy="3552713"/>
          </a:xfrm>
        </p:spPr>
      </p:pic>
      <p:sp>
        <p:nvSpPr>
          <p:cNvPr id="4" name="Θέση ημερομηνίας 3">
            <a:extLst>
              <a:ext uri="{FF2B5EF4-FFF2-40B4-BE49-F238E27FC236}">
                <a16:creationId xmlns:a16="http://schemas.microsoft.com/office/drawing/2014/main" id="{A9179D55-2305-4253-9945-BF97852F2389}"/>
              </a:ext>
            </a:extLst>
          </p:cNvPr>
          <p:cNvSpPr>
            <a:spLocks noGrp="1"/>
          </p:cNvSpPr>
          <p:nvPr>
            <p:ph type="dt" sz="half" idx="10"/>
          </p:nvPr>
        </p:nvSpPr>
        <p:spPr>
          <a:xfrm>
            <a:off x="7256794" y="6035040"/>
            <a:ext cx="2893045" cy="365760"/>
          </a:xfrm>
        </p:spPr>
        <p:txBody>
          <a:bodyPr anchor="b">
            <a:normAutofit/>
          </a:bodyPr>
          <a:lstStyle/>
          <a:p>
            <a:pPr>
              <a:spcAft>
                <a:spcPts val="600"/>
              </a:spcAft>
            </a:pPr>
            <a:fld id="{5D179434-7293-40E0-98A7-69F3C10321FD}" type="datetime1">
              <a:rPr lang="el-GR" smtClean="0"/>
              <a:pPr>
                <a:spcAft>
                  <a:spcPts val="600"/>
                </a:spcAft>
              </a:pPr>
              <a:t>20/11/2021</a:t>
            </a:fld>
            <a:endParaRPr lang="en-US"/>
          </a:p>
        </p:txBody>
      </p:sp>
    </p:spTree>
    <p:extLst>
      <p:ext uri="{BB962C8B-B14F-4D97-AF65-F5344CB8AC3E}">
        <p14:creationId xmlns:p14="http://schemas.microsoft.com/office/powerpoint/2010/main" val="778830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8E0761-E822-4C50-B3BC-785C9175E5CE}"/>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46D65082-5F92-42EC-A2DE-9498075C839E}"/>
              </a:ext>
            </a:extLst>
          </p:cNvPr>
          <p:cNvSpPr>
            <a:spLocks noGrp="1"/>
          </p:cNvSpPr>
          <p:nvPr>
            <p:ph sz="half" idx="1"/>
          </p:nvPr>
        </p:nvSpPr>
        <p:spPr/>
        <p:txBody>
          <a:bodyPr/>
          <a:lstStyle/>
          <a:p>
            <a:pPr algn="just"/>
            <a:r>
              <a:rPr lang="el-GR" dirty="0"/>
              <a:t>Η δεύτερη τη δεκαετία του 1980 και τη δεκαετία του 1990 στη Μεγάλη Βρετανία</a:t>
            </a:r>
            <a:r>
              <a:rPr lang="en-US" dirty="0"/>
              <a:t>. </a:t>
            </a:r>
            <a:r>
              <a:rPr lang="el-GR" dirty="0"/>
              <a:t>Η συζήτηση που άνοιξαν οι εκθέσεις αυτές είχαν να κάνουν με το κατά πόσο προβάλλονται οι γυναίκες καλλιτέχνιδες σε εκθέσεις που περιοριστικά περιλαμβάνουν μόνο γυναίκες, δημιουργούσε την αίσθηση ότι ξαναγραφόταν η ιστορία της τέχνης, όχι με ίσους όρους αλλά με ένα καινούργιο βιβλίο της τέχνης που θα περιλαμβάνει μόνο τις γυναίκες. Σαν μια διαφορετική κατηγορία. </a:t>
            </a:r>
          </a:p>
          <a:p>
            <a:endParaRPr lang="el-GR" dirty="0"/>
          </a:p>
        </p:txBody>
      </p:sp>
      <p:sp>
        <p:nvSpPr>
          <p:cNvPr id="4" name="Θέση περιεχομένου 3">
            <a:extLst>
              <a:ext uri="{FF2B5EF4-FFF2-40B4-BE49-F238E27FC236}">
                <a16:creationId xmlns:a16="http://schemas.microsoft.com/office/drawing/2014/main" id="{1D61CE23-5762-4589-9FD0-600C2491CDF5}"/>
              </a:ext>
            </a:extLst>
          </p:cNvPr>
          <p:cNvSpPr>
            <a:spLocks noGrp="1"/>
          </p:cNvSpPr>
          <p:nvPr>
            <p:ph sz="half" idx="2"/>
          </p:nvPr>
        </p:nvSpPr>
        <p:spPr/>
        <p:txBody>
          <a:bodyPr/>
          <a:lstStyle/>
          <a:p>
            <a:pPr marL="0" indent="0" algn="just">
              <a:lnSpc>
                <a:spcPct val="150000"/>
              </a:lnSpc>
              <a:buNone/>
            </a:pPr>
            <a:r>
              <a:rPr lang="el-GR" dirty="0"/>
              <a:t>Έτσι από την επόμενη δεκαετία εξελικτικά οι βρετανίδες μετατόπισαν το ενδιαφέρον τους από την αποκατάσταση των γυναικών </a:t>
            </a:r>
            <a:r>
              <a:rPr lang="el-GR" dirty="0" err="1"/>
              <a:t>καλλιτέχνιδων</a:t>
            </a:r>
            <a:r>
              <a:rPr lang="el-GR" dirty="0"/>
              <a:t> στο ήδη καθορισμένο σχήμα της ιστορίας, στην ανάδειξη της διαφορετικότητας και στη μελέτη του συστήματος της αναπαράστασης, της διαμόρφωσης και της κατανάλωσης </a:t>
            </a:r>
            <a:r>
              <a:rPr lang="el-GR" dirty="0" err="1"/>
              <a:t>τςη</a:t>
            </a:r>
            <a:r>
              <a:rPr lang="el-GR" dirty="0"/>
              <a:t> γυναικείας εικόνας. </a:t>
            </a:r>
          </a:p>
        </p:txBody>
      </p:sp>
      <p:sp>
        <p:nvSpPr>
          <p:cNvPr id="5" name="Θέση ημερομηνίας 4">
            <a:extLst>
              <a:ext uri="{FF2B5EF4-FFF2-40B4-BE49-F238E27FC236}">
                <a16:creationId xmlns:a16="http://schemas.microsoft.com/office/drawing/2014/main" id="{15FF48E7-515E-48FF-AD83-406E9C903902}"/>
              </a:ext>
            </a:extLst>
          </p:cNvPr>
          <p:cNvSpPr>
            <a:spLocks noGrp="1"/>
          </p:cNvSpPr>
          <p:nvPr>
            <p:ph type="dt" sz="half" idx="10"/>
          </p:nvPr>
        </p:nvSpPr>
        <p:spPr/>
        <p:txBody>
          <a:bodyPr/>
          <a:lstStyle/>
          <a:p>
            <a:fld id="{020C962E-969A-49B6-9474-121940DF033D}" type="datetime1">
              <a:rPr lang="el-GR" smtClean="0"/>
              <a:t>20/11/2021</a:t>
            </a:fld>
            <a:endParaRPr lang="en-US"/>
          </a:p>
        </p:txBody>
      </p:sp>
    </p:spTree>
    <p:extLst>
      <p:ext uri="{BB962C8B-B14F-4D97-AF65-F5344CB8AC3E}">
        <p14:creationId xmlns:p14="http://schemas.microsoft.com/office/powerpoint/2010/main" val="3158810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a:extLst>
              <a:ext uri="{FF2B5EF4-FFF2-40B4-BE49-F238E27FC236}">
                <a16:creationId xmlns:a16="http://schemas.microsoft.com/office/drawing/2014/main" id="{C2C8913E-3F36-41D1-AE79-AD84A0A5A71C}"/>
              </a:ext>
            </a:extLst>
          </p:cNvPr>
          <p:cNvSpPr>
            <a:spLocks noGrp="1"/>
          </p:cNvSpPr>
          <p:nvPr>
            <p:ph type="title"/>
          </p:nvPr>
        </p:nvSpPr>
        <p:spPr/>
        <p:txBody>
          <a:bodyPr/>
          <a:lstStyle/>
          <a:p>
            <a:r>
              <a:rPr lang="el-GR" dirty="0"/>
              <a:t>Πού βρίσκονται οι γυναίκες καλλιτέχνιδες;</a:t>
            </a:r>
          </a:p>
        </p:txBody>
      </p:sp>
      <p:sp>
        <p:nvSpPr>
          <p:cNvPr id="11" name="Θέση περιεχομένου 10">
            <a:extLst>
              <a:ext uri="{FF2B5EF4-FFF2-40B4-BE49-F238E27FC236}">
                <a16:creationId xmlns:a16="http://schemas.microsoft.com/office/drawing/2014/main" id="{43230EBB-DF00-4195-8A08-0BD3309D1D5F}"/>
              </a:ext>
            </a:extLst>
          </p:cNvPr>
          <p:cNvSpPr>
            <a:spLocks noGrp="1"/>
          </p:cNvSpPr>
          <p:nvPr>
            <p:ph idx="1"/>
          </p:nvPr>
        </p:nvSpPr>
        <p:spPr/>
        <p:txBody>
          <a:bodyPr>
            <a:normAutofit/>
          </a:bodyPr>
          <a:lstStyle/>
          <a:p>
            <a:pPr algn="just">
              <a:lnSpc>
                <a:spcPct val="150000"/>
              </a:lnSpc>
            </a:pPr>
            <a:r>
              <a:rPr lang="el-GR" sz="2000" dirty="0"/>
              <a:t>Κάθε χρόνο το </a:t>
            </a:r>
            <a:r>
              <a:rPr lang="en-US" sz="2000" dirty="0"/>
              <a:t>National Museum of Women in Arts, </a:t>
            </a:r>
            <a:r>
              <a:rPr lang="el-GR" sz="2000" dirty="0"/>
              <a:t>κατά τον μήνα της ιστορίας των γυναικών, πραγματοποιεί μία διαδικτυακή καμπάνια με #5</a:t>
            </a:r>
            <a:r>
              <a:rPr lang="en-US" sz="2000" dirty="0" err="1"/>
              <a:t>womenartists</a:t>
            </a:r>
            <a:r>
              <a:rPr lang="en-US" sz="2000" dirty="0"/>
              <a:t>. </a:t>
            </a:r>
            <a:r>
              <a:rPr lang="el-GR" sz="2000" dirty="0"/>
              <a:t>Τα τελευταία τρία χρόνια με τη συμμετοχή περισσότερων από 1500 ιδρυμάτων σε 54 χώρες, τίθεται το ερώτημα στις συμμετέχουσες και στους συμμετέχοντες να απαριθμήσουν πέντε γυναίκες καλλιτέχνιδες .</a:t>
            </a:r>
          </a:p>
          <a:p>
            <a:pPr algn="just">
              <a:lnSpc>
                <a:spcPct val="150000"/>
              </a:lnSpc>
            </a:pPr>
            <a:r>
              <a:rPr lang="el-GR" sz="2000" dirty="0"/>
              <a:t>Η απάντηση για τους περισσότερους και τις περισσότερες δε φαίνεται να είναι εύκολη και πολλές φορές ακόμη και αδύνατη.</a:t>
            </a:r>
          </a:p>
        </p:txBody>
      </p:sp>
      <p:sp>
        <p:nvSpPr>
          <p:cNvPr id="5" name="Θέση ημερομηνίας 4">
            <a:extLst>
              <a:ext uri="{FF2B5EF4-FFF2-40B4-BE49-F238E27FC236}">
                <a16:creationId xmlns:a16="http://schemas.microsoft.com/office/drawing/2014/main" id="{EB22A5E1-4C77-452F-A13B-D2EFDE0DC055}"/>
              </a:ext>
            </a:extLst>
          </p:cNvPr>
          <p:cNvSpPr>
            <a:spLocks noGrp="1"/>
          </p:cNvSpPr>
          <p:nvPr>
            <p:ph type="dt" sz="half" idx="10"/>
          </p:nvPr>
        </p:nvSpPr>
        <p:spPr/>
        <p:txBody>
          <a:bodyPr/>
          <a:lstStyle/>
          <a:p>
            <a:fld id="{020C962E-969A-49B6-9474-121940DF033D}" type="datetime1">
              <a:rPr lang="el-GR" smtClean="0"/>
              <a:pPr/>
              <a:t>20/11/2021</a:t>
            </a:fld>
            <a:endParaRPr lang="en-US"/>
          </a:p>
        </p:txBody>
      </p:sp>
    </p:spTree>
    <p:extLst>
      <p:ext uri="{BB962C8B-B14F-4D97-AF65-F5344CB8AC3E}">
        <p14:creationId xmlns:p14="http://schemas.microsoft.com/office/powerpoint/2010/main" val="424495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DD2274-E097-4ACC-87E4-4451BEB17E64}"/>
              </a:ext>
            </a:extLst>
          </p:cNvPr>
          <p:cNvSpPr>
            <a:spLocks noGrp="1"/>
          </p:cNvSpPr>
          <p:nvPr>
            <p:ph type="title"/>
          </p:nvPr>
        </p:nvSpPr>
        <p:spPr/>
        <p:txBody>
          <a:bodyPr/>
          <a:lstStyle/>
          <a:p>
            <a:r>
              <a:rPr lang="el-GR" dirty="0"/>
              <a:t>Πού βρίσκονται οι γυναίκες καλλιτέχνιδες;</a:t>
            </a:r>
          </a:p>
        </p:txBody>
      </p:sp>
      <p:sp>
        <p:nvSpPr>
          <p:cNvPr id="3" name="Θέση περιεχομένου 2">
            <a:extLst>
              <a:ext uri="{FF2B5EF4-FFF2-40B4-BE49-F238E27FC236}">
                <a16:creationId xmlns:a16="http://schemas.microsoft.com/office/drawing/2014/main" id="{BEC3CF8F-830E-48AB-96ED-6DBCDBB2238D}"/>
              </a:ext>
            </a:extLst>
          </p:cNvPr>
          <p:cNvSpPr>
            <a:spLocks noGrp="1"/>
          </p:cNvSpPr>
          <p:nvPr>
            <p:ph idx="1"/>
          </p:nvPr>
        </p:nvSpPr>
        <p:spPr/>
        <p:txBody>
          <a:bodyPr>
            <a:normAutofit/>
          </a:bodyPr>
          <a:lstStyle/>
          <a:p>
            <a:pPr algn="just">
              <a:lnSpc>
                <a:spcPct val="150000"/>
              </a:lnSpc>
            </a:pPr>
            <a:r>
              <a:rPr lang="el-GR" sz="2000" dirty="0"/>
              <a:t>Η έλλειψη της καλλιέργειας και της υστεροφημίας του έργου των γυναικών εικαστικών από μεγάλα μουσεία φαίνεται να είναι ένας από τους λόγους αυτής της υστέρησης.</a:t>
            </a:r>
          </a:p>
          <a:p>
            <a:pPr algn="just">
              <a:lnSpc>
                <a:spcPct val="150000"/>
              </a:lnSpc>
            </a:pPr>
            <a:r>
              <a:rPr lang="el-GR" sz="2000" dirty="0"/>
              <a:t>Ενώ άνδρες καλλιτέχνες παρουσιάζουν σε αναδρομικές εκθέσεις την εξέλιξη της εικαστικής πορείας τους με τακτικότητα, οι γυναίκες εξακολουθούν να </a:t>
            </a:r>
            <a:r>
              <a:rPr lang="el-GR" sz="2000" dirty="0" err="1"/>
              <a:t>προσπερνούνται</a:t>
            </a:r>
            <a:r>
              <a:rPr lang="el-GR" sz="2000" dirty="0"/>
              <a:t>. Από τα πιο ενδεικτικά παραδείγματα αυτής της παραδοχής είναι το γεγονός ότι χρειάστηκε περισσότερα από 197 χρόνια από την ίδρυση του μουσείου </a:t>
            </a:r>
            <a:r>
              <a:rPr lang="el-GR" sz="2000" dirty="0" err="1"/>
              <a:t>Πράδο</a:t>
            </a:r>
            <a:r>
              <a:rPr lang="el-GR" sz="2000" dirty="0"/>
              <a:t> (Μαδρίτη), προκυμμένου να οργανώσει το 2016 την πρώτη αφιερωματική έκθεση σε γυναίκα ζωγράφο. </a:t>
            </a:r>
          </a:p>
        </p:txBody>
      </p:sp>
      <p:sp>
        <p:nvSpPr>
          <p:cNvPr id="4" name="Θέση ημερομηνίας 3">
            <a:extLst>
              <a:ext uri="{FF2B5EF4-FFF2-40B4-BE49-F238E27FC236}">
                <a16:creationId xmlns:a16="http://schemas.microsoft.com/office/drawing/2014/main" id="{3C0F8873-78C9-4FD7-AB6E-D031750AD8A5}"/>
              </a:ext>
            </a:extLst>
          </p:cNvPr>
          <p:cNvSpPr>
            <a:spLocks noGrp="1"/>
          </p:cNvSpPr>
          <p:nvPr>
            <p:ph type="dt" sz="half" idx="10"/>
          </p:nvPr>
        </p:nvSpPr>
        <p:spPr/>
        <p:txBody>
          <a:bodyPr/>
          <a:lstStyle/>
          <a:p>
            <a:fld id="{5D179434-7293-40E0-98A7-69F3C10321FD}" type="datetime1">
              <a:rPr lang="el-GR" smtClean="0"/>
              <a:t>20/11/2021</a:t>
            </a:fld>
            <a:endParaRPr lang="en-US"/>
          </a:p>
        </p:txBody>
      </p:sp>
    </p:spTree>
    <p:extLst>
      <p:ext uri="{BB962C8B-B14F-4D97-AF65-F5344CB8AC3E}">
        <p14:creationId xmlns:p14="http://schemas.microsoft.com/office/powerpoint/2010/main" val="1647634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177521-FC2C-483E-8309-12B8A09D58CE}"/>
              </a:ext>
            </a:extLst>
          </p:cNvPr>
          <p:cNvSpPr>
            <a:spLocks noGrp="1"/>
          </p:cNvSpPr>
          <p:nvPr>
            <p:ph type="title"/>
          </p:nvPr>
        </p:nvSpPr>
        <p:spPr>
          <a:xfrm>
            <a:off x="1066800" y="642594"/>
            <a:ext cx="10058400" cy="481356"/>
          </a:xfrm>
        </p:spPr>
        <p:txBody>
          <a:bodyPr>
            <a:normAutofit fontScale="90000"/>
          </a:bodyPr>
          <a:lstStyle/>
          <a:p>
            <a:r>
              <a:rPr lang="el-GR"/>
              <a:t>Βιβλιογραφία  </a:t>
            </a:r>
            <a:endParaRPr lang="el-GR" dirty="0"/>
          </a:p>
        </p:txBody>
      </p:sp>
      <p:sp>
        <p:nvSpPr>
          <p:cNvPr id="3" name="Θέση περιεχομένου 2">
            <a:extLst>
              <a:ext uri="{FF2B5EF4-FFF2-40B4-BE49-F238E27FC236}">
                <a16:creationId xmlns:a16="http://schemas.microsoft.com/office/drawing/2014/main" id="{3E69AAEE-6C8A-46E8-8192-0D9D14A2F453}"/>
              </a:ext>
            </a:extLst>
          </p:cNvPr>
          <p:cNvSpPr>
            <a:spLocks noGrp="1"/>
          </p:cNvSpPr>
          <p:nvPr>
            <p:ph idx="1"/>
          </p:nvPr>
        </p:nvSpPr>
        <p:spPr>
          <a:xfrm>
            <a:off x="1066800" y="1219200"/>
            <a:ext cx="10058400" cy="5181600"/>
          </a:xfrm>
        </p:spPr>
        <p:txBody>
          <a:bodyPr>
            <a:normAutofit/>
          </a:bodyPr>
          <a:lstStyle/>
          <a:p>
            <a:r>
              <a:rPr lang="en-US" dirty="0"/>
              <a:t>Bade, Patrick. Femme Fatale: Images of evil and fascinating women. New York: Mayflower</a:t>
            </a:r>
            <a:r>
              <a:rPr lang="el-GR" dirty="0"/>
              <a:t> </a:t>
            </a:r>
            <a:r>
              <a:rPr lang="en-US" dirty="0"/>
              <a:t>Books, 1979.</a:t>
            </a:r>
          </a:p>
          <a:p>
            <a:r>
              <a:rPr lang="en-US" dirty="0" err="1"/>
              <a:t>Barasch</a:t>
            </a:r>
            <a:r>
              <a:rPr lang="en-US" dirty="0"/>
              <a:t>, Moshe. Modern Theories of Art 2: From Impressionism to Kandinsky. New York:</a:t>
            </a:r>
            <a:r>
              <a:rPr lang="el-GR" dirty="0"/>
              <a:t> </a:t>
            </a:r>
            <a:r>
              <a:rPr lang="en-US" dirty="0"/>
              <a:t>NYU Press, 1998.</a:t>
            </a:r>
          </a:p>
          <a:p>
            <a:r>
              <a:rPr lang="en-US" dirty="0"/>
              <a:t>Berger, Stefan. «Introduction». A Companion to Nineteenth-Century Europe. </a:t>
            </a:r>
            <a:r>
              <a:rPr lang="el-GR" dirty="0" err="1"/>
              <a:t>Επιμ</a:t>
            </a:r>
            <a:r>
              <a:rPr lang="el-GR" dirty="0"/>
              <a:t>. </a:t>
            </a:r>
            <a:r>
              <a:rPr lang="en-US" dirty="0"/>
              <a:t>Stefan</a:t>
            </a:r>
            <a:r>
              <a:rPr lang="el-GR" dirty="0"/>
              <a:t> </a:t>
            </a:r>
            <a:r>
              <a:rPr lang="en-US" dirty="0"/>
              <a:t>Berger. </a:t>
            </a:r>
            <a:r>
              <a:rPr lang="en-US" dirty="0" err="1"/>
              <a:t>Chicester</a:t>
            </a:r>
            <a:r>
              <a:rPr lang="en-US" dirty="0"/>
              <a:t>: Blackwell, 2006. 3-10.</a:t>
            </a:r>
          </a:p>
          <a:p>
            <a:r>
              <a:rPr lang="en-US" dirty="0" err="1"/>
              <a:t>Bla</a:t>
            </a:r>
            <a:r>
              <a:rPr lang="en-US" dirty="0"/>
              <a:t> t, </a:t>
            </a:r>
            <a:r>
              <a:rPr lang="en-US" dirty="0" err="1"/>
              <a:t>ames</a:t>
            </a:r>
            <a:r>
              <a:rPr lang="en-US" dirty="0"/>
              <a:t> </a:t>
            </a:r>
            <a:r>
              <a:rPr lang="el-GR" dirty="0"/>
              <a:t>Μ. </a:t>
            </a:r>
            <a:r>
              <a:rPr lang="en-US" dirty="0"/>
              <a:t>The Colonizer's Model of the World: Geographical Diffusionism and</a:t>
            </a:r>
            <a:r>
              <a:rPr lang="el-GR" dirty="0"/>
              <a:t> </a:t>
            </a:r>
            <a:r>
              <a:rPr lang="en-US" dirty="0"/>
              <a:t>Eurocentric History. New York: The Guilford Press, 1993.</a:t>
            </a:r>
          </a:p>
          <a:p>
            <a:r>
              <a:rPr lang="en-US" dirty="0"/>
              <a:t>Burnett, David. «Paul Klee: The Romantic Landscape». Art Journal 36.4 (1977): 322-326.</a:t>
            </a:r>
          </a:p>
          <a:p>
            <a:r>
              <a:rPr lang="en-US" dirty="0" err="1"/>
              <a:t>Cassano</a:t>
            </a:r>
            <a:r>
              <a:rPr lang="en-US" dirty="0"/>
              <a:t>, Franco. «Against All Fundamentalism: The New Mediterranean» &amp; «Thinking the</a:t>
            </a:r>
            <a:r>
              <a:rPr lang="el-GR" dirty="0"/>
              <a:t> </a:t>
            </a:r>
            <a:r>
              <a:rPr lang="en-US" dirty="0"/>
              <a:t>Mediterranean». Southern Thought, and Other Essays on the Mediterranean. </a:t>
            </a:r>
            <a:r>
              <a:rPr lang="el-GR" dirty="0" err="1"/>
              <a:t>Επιμ</a:t>
            </a:r>
            <a:r>
              <a:rPr lang="el-GR" dirty="0"/>
              <a:t>. Και </a:t>
            </a:r>
            <a:r>
              <a:rPr lang="el-GR" dirty="0" err="1"/>
              <a:t>μεταφρ</a:t>
            </a:r>
            <a:r>
              <a:rPr lang="el-GR" dirty="0"/>
              <a:t>. </a:t>
            </a:r>
            <a:r>
              <a:rPr lang="en-US" dirty="0"/>
              <a:t>N </a:t>
            </a:r>
            <a:r>
              <a:rPr lang="en-US" dirty="0" err="1"/>
              <a:t>rma</a:t>
            </a:r>
            <a:r>
              <a:rPr lang="en-US" dirty="0"/>
              <a:t> B chard </a:t>
            </a:r>
            <a:r>
              <a:rPr lang="el-GR" dirty="0"/>
              <a:t>και </a:t>
            </a:r>
            <a:r>
              <a:rPr lang="en-US" dirty="0"/>
              <a:t>Valeri </a:t>
            </a:r>
            <a:r>
              <a:rPr lang="en-US" dirty="0" err="1"/>
              <a:t>Ferme</a:t>
            </a:r>
            <a:r>
              <a:rPr lang="en-US" dirty="0"/>
              <a:t>. New Y </a:t>
            </a:r>
            <a:r>
              <a:rPr lang="en-US" dirty="0" err="1"/>
              <a:t>rk</a:t>
            </a:r>
            <a:r>
              <a:rPr lang="en-US" dirty="0"/>
              <a:t>: F </a:t>
            </a:r>
            <a:r>
              <a:rPr lang="en-US" dirty="0" err="1"/>
              <a:t>rdham</a:t>
            </a:r>
            <a:r>
              <a:rPr lang="en-US" dirty="0"/>
              <a:t> University Press, 2012.</a:t>
            </a:r>
            <a:r>
              <a:rPr lang="el-GR" dirty="0"/>
              <a:t> </a:t>
            </a:r>
            <a:r>
              <a:rPr lang="en-US" dirty="0"/>
              <a:t>125-141 &amp; 142-153.</a:t>
            </a:r>
            <a:endParaRPr lang="el-GR" dirty="0"/>
          </a:p>
          <a:p>
            <a:r>
              <a:rPr lang="en-US" dirty="0" err="1"/>
              <a:t>Facos</a:t>
            </a:r>
            <a:r>
              <a:rPr lang="en-US" dirty="0"/>
              <a:t>, Michelle. Symbolist Art in Context. Berkeley: University of California Press, 2009.</a:t>
            </a:r>
          </a:p>
          <a:p>
            <a:r>
              <a:rPr lang="en-US" dirty="0" err="1"/>
              <a:t>Facos</a:t>
            </a:r>
            <a:r>
              <a:rPr lang="en-US" dirty="0"/>
              <a:t>, Michelle. An introduction to nineteenth century art. New York: Routledge, 2011.</a:t>
            </a:r>
          </a:p>
          <a:p>
            <a:r>
              <a:rPr lang="en-US" dirty="0"/>
              <a:t>Feldman, Edmund B. «Some Lessons from Art History for Art-Educational Research». The</a:t>
            </a:r>
            <a:r>
              <a:rPr lang="el-GR" dirty="0"/>
              <a:t> </a:t>
            </a:r>
            <a:r>
              <a:rPr lang="en-US" dirty="0"/>
              <a:t>Journal of Aesthetic Education 14:3 (1980): 81-90.</a:t>
            </a:r>
          </a:p>
          <a:p>
            <a:endParaRPr lang="el-GR" dirty="0"/>
          </a:p>
        </p:txBody>
      </p:sp>
      <p:sp>
        <p:nvSpPr>
          <p:cNvPr id="4" name="Θέση ημερομηνίας 3">
            <a:extLst>
              <a:ext uri="{FF2B5EF4-FFF2-40B4-BE49-F238E27FC236}">
                <a16:creationId xmlns:a16="http://schemas.microsoft.com/office/drawing/2014/main" id="{FA2F5934-C4A4-4647-9A09-A161C52BE5FE}"/>
              </a:ext>
            </a:extLst>
          </p:cNvPr>
          <p:cNvSpPr>
            <a:spLocks noGrp="1"/>
          </p:cNvSpPr>
          <p:nvPr>
            <p:ph type="dt" sz="half" idx="10"/>
          </p:nvPr>
        </p:nvSpPr>
        <p:spPr/>
        <p:txBody>
          <a:bodyPr/>
          <a:lstStyle/>
          <a:p>
            <a:fld id="{5D179434-7293-40E0-98A7-69F3C10321FD}" type="datetime1">
              <a:rPr lang="el-GR" smtClean="0"/>
              <a:t>20/11/2021</a:t>
            </a:fld>
            <a:endParaRPr lang="en-US"/>
          </a:p>
        </p:txBody>
      </p:sp>
    </p:spTree>
    <p:extLst>
      <p:ext uri="{BB962C8B-B14F-4D97-AF65-F5344CB8AC3E}">
        <p14:creationId xmlns:p14="http://schemas.microsoft.com/office/powerpoint/2010/main" val="354995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A4382E-34F5-48F2-BE1A-60BB231625D8}"/>
              </a:ext>
            </a:extLst>
          </p:cNvPr>
          <p:cNvSpPr>
            <a:spLocks noGrp="1"/>
          </p:cNvSpPr>
          <p:nvPr>
            <p:ph type="title"/>
          </p:nvPr>
        </p:nvSpPr>
        <p:spPr>
          <a:xfrm>
            <a:off x="1066800" y="642594"/>
            <a:ext cx="10058400" cy="433731"/>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1E72252E-35E3-4287-BA00-677192E0A6A7}"/>
              </a:ext>
            </a:extLst>
          </p:cNvPr>
          <p:cNvSpPr>
            <a:spLocks noGrp="1"/>
          </p:cNvSpPr>
          <p:nvPr>
            <p:ph idx="1"/>
          </p:nvPr>
        </p:nvSpPr>
        <p:spPr>
          <a:xfrm>
            <a:off x="1066800" y="1162051"/>
            <a:ext cx="10058400" cy="5238750"/>
          </a:xfrm>
        </p:spPr>
        <p:txBody>
          <a:bodyPr>
            <a:noAutofit/>
          </a:bodyPr>
          <a:lstStyle/>
          <a:p>
            <a:pPr algn="just">
              <a:lnSpc>
                <a:spcPct val="150000"/>
              </a:lnSpc>
            </a:pPr>
            <a:r>
              <a:rPr lang="el-GR" sz="2000" dirty="0"/>
              <a:t>Γυναίκες καλλιτέχνιδες υπήρχαν από τότε που υπήρχε η τέχνη. Ωστόσο μέχρι τον 16</a:t>
            </a:r>
            <a:r>
              <a:rPr lang="el-GR" sz="2000" baseline="30000" dirty="0"/>
              <a:t>ο</a:t>
            </a:r>
            <a:r>
              <a:rPr lang="el-GR" sz="2000" dirty="0"/>
              <a:t> αιώνα η παρουσία και συνεισφορά των γυναικών στο καλλιτεχνικό πλαίσιο και στην ιστορία της τέχνης είναι αόρατη και ο λόγος είναι πως η ζωή των γυναικών ήταν συνυφασμένη αποκλειστικά με την οικιακή ζωή, τη φροντίδα και την ανατροφή των παιδιών. Το γεγονός αυτό τις εμπόδιζε να ακολουθήσουν και να καλλιεργήσουν το ταλέντο τους αλλά και να ασχοληθούν επαγγελματικά με τις τέχνες. </a:t>
            </a:r>
          </a:p>
          <a:p>
            <a:pPr algn="just">
              <a:lnSpc>
                <a:spcPct val="150000"/>
              </a:lnSpc>
            </a:pPr>
            <a:r>
              <a:rPr lang="el-GR" sz="2000" dirty="0"/>
              <a:t>Από την Αναγέννηση και μετά θα δούμε να καταγράφονται γυναίκες καλλιτέχνιδες στην ιστορία της τέχνης. Σε όλες τις περιπτώσεις δεν έχουμε συγκεντρωτικές πληροφορίες σχετικά με το έργο και τη ζωή επειδή η αναγνώριση αυτών ήταν περιορισμένη στο γεωγραφικό πλαίσιο που ζούσαν. </a:t>
            </a:r>
          </a:p>
        </p:txBody>
      </p:sp>
      <p:sp>
        <p:nvSpPr>
          <p:cNvPr id="4" name="Θέση ημερομηνίας 3">
            <a:extLst>
              <a:ext uri="{FF2B5EF4-FFF2-40B4-BE49-F238E27FC236}">
                <a16:creationId xmlns:a16="http://schemas.microsoft.com/office/drawing/2014/main" id="{A9C9054C-BE78-4507-AE84-AEE694D8F56D}"/>
              </a:ext>
            </a:extLst>
          </p:cNvPr>
          <p:cNvSpPr>
            <a:spLocks noGrp="1"/>
          </p:cNvSpPr>
          <p:nvPr>
            <p:ph type="dt" sz="half" idx="10"/>
          </p:nvPr>
        </p:nvSpPr>
        <p:spPr/>
        <p:txBody>
          <a:bodyPr/>
          <a:lstStyle/>
          <a:p>
            <a:fld id="{5D179434-7293-40E0-98A7-69F3C10321FD}" type="datetime1">
              <a:rPr lang="el-GR" smtClean="0"/>
              <a:t>20/11/2021</a:t>
            </a:fld>
            <a:endParaRPr lang="en-US"/>
          </a:p>
        </p:txBody>
      </p:sp>
    </p:spTree>
    <p:extLst>
      <p:ext uri="{BB962C8B-B14F-4D97-AF65-F5344CB8AC3E}">
        <p14:creationId xmlns:p14="http://schemas.microsoft.com/office/powerpoint/2010/main" val="84054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09C5C8-CAFA-4F53-B4A7-C600B68527A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6787C57-CDF2-4229-9CBF-D028F3126794}"/>
              </a:ext>
            </a:extLst>
          </p:cNvPr>
          <p:cNvSpPr>
            <a:spLocks noGrp="1"/>
          </p:cNvSpPr>
          <p:nvPr>
            <p:ph idx="1"/>
          </p:nvPr>
        </p:nvSpPr>
        <p:spPr/>
        <p:txBody>
          <a:bodyPr/>
          <a:lstStyle/>
          <a:p>
            <a:pPr algn="just">
              <a:lnSpc>
                <a:spcPct val="150000"/>
              </a:lnSpc>
            </a:pPr>
            <a:r>
              <a:rPr lang="el-GR" sz="2000" dirty="0"/>
              <a:t>Η κοινωνικά κατοχυρωμένη θέση εξουσίας για τους άνδρες, όριζε το έργο της γυναίκας καλλιτέχνη συγκριτικά κατώτερο ως προς την πρωτοτυπία του, καθώς η γυναίκα θεωρούνταν ότι στερούνταν εκφραστικής μεγαλοφυίας, αλλά και ως προς τη δημιουργικότητα του καθώς η ενασχόληση με την καλλιτεχνία δεν αποτελούσε παρά προέκταση των οικιακών καθηκόντων, ερασιτεχνική απασχόληση ή χειροτεχνία στο πλαίσιο μιας διευρυμένης καλλιέργειας. </a:t>
            </a:r>
          </a:p>
          <a:p>
            <a:pPr algn="just">
              <a:lnSpc>
                <a:spcPct val="150000"/>
              </a:lnSpc>
            </a:pPr>
            <a:endParaRPr lang="el-GR" dirty="0"/>
          </a:p>
        </p:txBody>
      </p:sp>
      <p:sp>
        <p:nvSpPr>
          <p:cNvPr id="4" name="Θέση ημερομηνίας 3">
            <a:extLst>
              <a:ext uri="{FF2B5EF4-FFF2-40B4-BE49-F238E27FC236}">
                <a16:creationId xmlns:a16="http://schemas.microsoft.com/office/drawing/2014/main" id="{A0E3B211-32D2-441E-B116-8FA71764ED7E}"/>
              </a:ext>
            </a:extLst>
          </p:cNvPr>
          <p:cNvSpPr>
            <a:spLocks noGrp="1"/>
          </p:cNvSpPr>
          <p:nvPr>
            <p:ph type="dt" sz="half" idx="10"/>
          </p:nvPr>
        </p:nvSpPr>
        <p:spPr/>
        <p:txBody>
          <a:bodyPr/>
          <a:lstStyle/>
          <a:p>
            <a:fld id="{5D179434-7293-40E0-98A7-69F3C10321FD}" type="datetime1">
              <a:rPr lang="el-GR" smtClean="0"/>
              <a:t>20/11/2021</a:t>
            </a:fld>
            <a:endParaRPr lang="en-US"/>
          </a:p>
        </p:txBody>
      </p:sp>
    </p:spTree>
    <p:extLst>
      <p:ext uri="{BB962C8B-B14F-4D97-AF65-F5344CB8AC3E}">
        <p14:creationId xmlns:p14="http://schemas.microsoft.com/office/powerpoint/2010/main" val="147582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D706E78-4AAE-4B19-BD63-9118A25C63B4}"/>
              </a:ext>
            </a:extLst>
          </p:cNvPr>
          <p:cNvSpPr>
            <a:spLocks noGrp="1"/>
          </p:cNvSpPr>
          <p:nvPr>
            <p:ph type="title"/>
          </p:nvPr>
        </p:nvSpPr>
        <p:spPr>
          <a:xfrm>
            <a:off x="1066800" y="642594"/>
            <a:ext cx="10058400" cy="690906"/>
          </a:xfrm>
        </p:spPr>
        <p:txBody>
          <a:bodyPr/>
          <a:lstStyle/>
          <a:p>
            <a:r>
              <a:rPr lang="en-US" dirty="0"/>
              <a:t>Marie Denise Villers</a:t>
            </a:r>
          </a:p>
        </p:txBody>
      </p:sp>
      <p:pic>
        <p:nvPicPr>
          <p:cNvPr id="6" name="Θέση περιεχομένου 5" descr="Εικόνα που περιέχει κείμενο&#10;&#10;Περιγραφή που δημιουργήθηκε αυτόματα">
            <a:extLst>
              <a:ext uri="{FF2B5EF4-FFF2-40B4-BE49-F238E27FC236}">
                <a16:creationId xmlns:a16="http://schemas.microsoft.com/office/drawing/2014/main" id="{C19C0893-5DEE-479C-8207-45D577D294B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0316" r="-1" b="15306"/>
          <a:stretch/>
        </p:blipFill>
        <p:spPr>
          <a:xfrm>
            <a:off x="1066800" y="1717040"/>
            <a:ext cx="4856480" cy="4683760"/>
          </a:xfrm>
          <a:noFill/>
        </p:spPr>
      </p:pic>
      <p:sp>
        <p:nvSpPr>
          <p:cNvPr id="13" name="Content Placeholder 3">
            <a:extLst>
              <a:ext uri="{FF2B5EF4-FFF2-40B4-BE49-F238E27FC236}">
                <a16:creationId xmlns:a16="http://schemas.microsoft.com/office/drawing/2014/main" id="{340DAF1D-75E3-45D5-8429-2173284A535D}"/>
              </a:ext>
            </a:extLst>
          </p:cNvPr>
          <p:cNvSpPr>
            <a:spLocks noGrp="1"/>
          </p:cNvSpPr>
          <p:nvPr>
            <p:ph sz="half" idx="2"/>
          </p:nvPr>
        </p:nvSpPr>
        <p:spPr>
          <a:xfrm>
            <a:off x="6461760" y="1000125"/>
            <a:ext cx="4663440" cy="4852035"/>
          </a:xfrm>
        </p:spPr>
        <p:txBody>
          <a:bodyPr>
            <a:normAutofit fontScale="92500" lnSpcReduction="10000"/>
          </a:bodyPr>
          <a:lstStyle/>
          <a:p>
            <a:pPr algn="just">
              <a:lnSpc>
                <a:spcPct val="150000"/>
              </a:lnSpc>
            </a:pPr>
            <a:r>
              <a:rPr lang="el-GR" dirty="0"/>
              <a:t>Τα έργα των γυναικών καλλιτεχνίδων έφταναν στους ιδιοκτήτες τους μετά από ανταλλαγές ή μετά από δωρεές χωρίς να υπογράφονται από τις δημιουργούς τους.</a:t>
            </a:r>
          </a:p>
          <a:p>
            <a:pPr marL="0" indent="0" algn="just">
              <a:lnSpc>
                <a:spcPct val="150000"/>
              </a:lnSpc>
              <a:buNone/>
            </a:pPr>
            <a:endParaRPr lang="el-GR" dirty="0"/>
          </a:p>
          <a:p>
            <a:pPr algn="just">
              <a:lnSpc>
                <a:spcPct val="150000"/>
              </a:lnSpc>
            </a:pPr>
            <a:r>
              <a:rPr lang="el-GR" dirty="0"/>
              <a:t>Το πορτρέτο του Charlotte </a:t>
            </a:r>
            <a:r>
              <a:rPr lang="el-GR" dirty="0" err="1"/>
              <a:t>du</a:t>
            </a:r>
            <a:r>
              <a:rPr lang="el-GR" dirty="0"/>
              <a:t> </a:t>
            </a:r>
            <a:r>
              <a:rPr lang="el-GR" dirty="0" err="1"/>
              <a:t>Val</a:t>
            </a:r>
            <a:r>
              <a:rPr lang="el-GR" dirty="0"/>
              <a:t> </a:t>
            </a:r>
            <a:r>
              <a:rPr lang="el-GR" dirty="0" err="1"/>
              <a:t>d'Ognes</a:t>
            </a:r>
            <a:r>
              <a:rPr lang="el-GR" dirty="0"/>
              <a:t> είναι μια ζωγραφική του 1801 της </a:t>
            </a:r>
            <a:r>
              <a:rPr lang="el-GR" dirty="0" err="1"/>
              <a:t>Marie-Denise</a:t>
            </a:r>
            <a:r>
              <a:rPr lang="el-GR" dirty="0"/>
              <a:t> </a:t>
            </a:r>
            <a:r>
              <a:rPr lang="el-GR" dirty="0" err="1"/>
              <a:t>Villers</a:t>
            </a:r>
            <a:r>
              <a:rPr lang="el-GR" dirty="0"/>
              <a:t>. Βρίσκεται στη συλλογή του Μητροπολιτικού Μουσείου Τέχνης. Ο πίνακας αποκτήθηκε για πρώτη φορά από το μουσείο το 1922 και αποδόθηκε στον </a:t>
            </a:r>
            <a:r>
              <a:rPr lang="el-GR" dirty="0" err="1"/>
              <a:t>Jacques</a:t>
            </a:r>
            <a:r>
              <a:rPr lang="el-GR" dirty="0"/>
              <a:t> </a:t>
            </a:r>
            <a:r>
              <a:rPr lang="el-GR" dirty="0" err="1"/>
              <a:t>Louis</a:t>
            </a:r>
            <a:r>
              <a:rPr lang="el-GR" dirty="0"/>
              <a:t> </a:t>
            </a:r>
            <a:r>
              <a:rPr lang="el-GR" dirty="0" err="1"/>
              <a:t>David</a:t>
            </a:r>
            <a:r>
              <a:rPr lang="el-GR" dirty="0"/>
              <a:t>.</a:t>
            </a:r>
            <a:endParaRPr lang="en-US" dirty="0"/>
          </a:p>
        </p:txBody>
      </p:sp>
      <p:sp>
        <p:nvSpPr>
          <p:cNvPr id="4" name="Θέση ημερομηνίας 3">
            <a:extLst>
              <a:ext uri="{FF2B5EF4-FFF2-40B4-BE49-F238E27FC236}">
                <a16:creationId xmlns:a16="http://schemas.microsoft.com/office/drawing/2014/main" id="{C3953865-2F5A-4BA8-AD6C-9A6003AB5768}"/>
              </a:ext>
            </a:extLst>
          </p:cNvPr>
          <p:cNvSpPr>
            <a:spLocks noGrp="1"/>
          </p:cNvSpPr>
          <p:nvPr>
            <p:ph type="dt" sz="half" idx="10"/>
          </p:nvPr>
        </p:nvSpPr>
        <p:spPr>
          <a:xfrm>
            <a:off x="7256794" y="6035040"/>
            <a:ext cx="2893045" cy="365760"/>
          </a:xfrm>
        </p:spPr>
        <p:txBody>
          <a:bodyPr anchor="b">
            <a:normAutofit/>
          </a:bodyPr>
          <a:lstStyle/>
          <a:p>
            <a:pPr>
              <a:spcAft>
                <a:spcPts val="600"/>
              </a:spcAft>
            </a:pPr>
            <a:fld id="{5D179434-7293-40E0-98A7-69F3C10321FD}" type="datetime1">
              <a:rPr lang="el-GR" smtClean="0"/>
              <a:pPr>
                <a:spcAft>
                  <a:spcPts val="600"/>
                </a:spcAft>
              </a:pPr>
              <a:t>20/11/2021</a:t>
            </a:fld>
            <a:endParaRPr lang="en-US"/>
          </a:p>
        </p:txBody>
      </p:sp>
    </p:spTree>
    <p:extLst>
      <p:ext uri="{BB962C8B-B14F-4D97-AF65-F5344CB8AC3E}">
        <p14:creationId xmlns:p14="http://schemas.microsoft.com/office/powerpoint/2010/main" val="199840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23A5F1-6A31-46D2-B87E-99001725A7D5}"/>
              </a:ext>
            </a:extLst>
          </p:cNvPr>
          <p:cNvSpPr>
            <a:spLocks noGrp="1"/>
          </p:cNvSpPr>
          <p:nvPr>
            <p:ph type="title"/>
          </p:nvPr>
        </p:nvSpPr>
        <p:spPr>
          <a:xfrm>
            <a:off x="1066800" y="642594"/>
            <a:ext cx="10058400" cy="452781"/>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C51D9039-1BE7-47D5-83DF-1A295B90F488}"/>
              </a:ext>
            </a:extLst>
          </p:cNvPr>
          <p:cNvSpPr>
            <a:spLocks noGrp="1"/>
          </p:cNvSpPr>
          <p:nvPr>
            <p:ph idx="1"/>
          </p:nvPr>
        </p:nvSpPr>
        <p:spPr>
          <a:xfrm>
            <a:off x="1066800" y="1409700"/>
            <a:ext cx="10058400" cy="4543044"/>
          </a:xfrm>
        </p:spPr>
        <p:txBody>
          <a:bodyPr>
            <a:normAutofit/>
          </a:bodyPr>
          <a:lstStyle/>
          <a:p>
            <a:pPr algn="just">
              <a:lnSpc>
                <a:spcPct val="150000"/>
              </a:lnSpc>
            </a:pPr>
            <a:r>
              <a:rPr lang="el-GR" sz="2000" dirty="0"/>
              <a:t>Στην πορεία της ιστορίας, με την καλλιτεχνική παραγωγή τους να θεωρείται ελάσσονος σημασίας πολλές γυναίκες καλλιτέχνιδες αξιολογήθηκαν για το έργο τους ως ποιοτικά κατώτερες από τους άνδρες καλλιτέχνες και εικαστικούς.</a:t>
            </a:r>
          </a:p>
          <a:p>
            <a:pPr algn="just">
              <a:lnSpc>
                <a:spcPct val="150000"/>
              </a:lnSpc>
            </a:pPr>
            <a:r>
              <a:rPr lang="el-GR" sz="2000" dirty="0"/>
              <a:t>Δεν κατοχυρώθηκαν στην ιστορία της τέχνης ως αξιοσημείωτες παρουσίες μιας συγκεκριμένης περιόδου ή συγκεκριμένης τάσης, ενώ όσες βρέθηκαν στο πλευρό κάποιου άνδρα καλλιτέχνη, ακόμη και αν εργάστηκαν παράλληλα με εκείνον, χαρακτηρίστηκαν ως βοηθοί, μούσες, σύντροφοί ή μοντέλα των καλλιτεχνών αυτών. </a:t>
            </a:r>
          </a:p>
        </p:txBody>
      </p:sp>
      <p:sp>
        <p:nvSpPr>
          <p:cNvPr id="4" name="Θέση ημερομηνίας 3">
            <a:extLst>
              <a:ext uri="{FF2B5EF4-FFF2-40B4-BE49-F238E27FC236}">
                <a16:creationId xmlns:a16="http://schemas.microsoft.com/office/drawing/2014/main" id="{9B36008A-6FB2-4D64-B72C-D2D92B12CDCB}"/>
              </a:ext>
            </a:extLst>
          </p:cNvPr>
          <p:cNvSpPr>
            <a:spLocks noGrp="1"/>
          </p:cNvSpPr>
          <p:nvPr>
            <p:ph type="dt" sz="half" idx="10"/>
          </p:nvPr>
        </p:nvSpPr>
        <p:spPr/>
        <p:txBody>
          <a:bodyPr/>
          <a:lstStyle/>
          <a:p>
            <a:fld id="{5D179434-7293-40E0-98A7-69F3C10321FD}" type="datetime1">
              <a:rPr lang="el-GR" smtClean="0"/>
              <a:t>20/11/2021</a:t>
            </a:fld>
            <a:endParaRPr lang="en-US"/>
          </a:p>
        </p:txBody>
      </p:sp>
    </p:spTree>
    <p:extLst>
      <p:ext uri="{BB962C8B-B14F-4D97-AF65-F5344CB8AC3E}">
        <p14:creationId xmlns:p14="http://schemas.microsoft.com/office/powerpoint/2010/main" val="421519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B148F8-75CB-43B0-9D0A-9B8795870BE6}"/>
              </a:ext>
            </a:extLst>
          </p:cNvPr>
          <p:cNvSpPr>
            <a:spLocks noGrp="1"/>
          </p:cNvSpPr>
          <p:nvPr>
            <p:ph type="title"/>
          </p:nvPr>
        </p:nvSpPr>
        <p:spPr/>
        <p:txBody>
          <a:bodyPr/>
          <a:lstStyle/>
          <a:p>
            <a:r>
              <a:rPr lang="el-GR" dirty="0"/>
              <a:t>Σόνια </a:t>
            </a:r>
            <a:r>
              <a:rPr lang="el-GR" dirty="0" err="1"/>
              <a:t>Ντελωναί</a:t>
            </a:r>
            <a:endParaRPr lang="el-GR" dirty="0"/>
          </a:p>
        </p:txBody>
      </p:sp>
      <p:pic>
        <p:nvPicPr>
          <p:cNvPr id="6" name="Θέση περιεχομένου 5" descr="Εικόνα που περιέχει κείμενο, άτομο, εσωτερικό&#10;&#10;Περιγραφή που δημιουργήθηκε αυτόματα">
            <a:extLst>
              <a:ext uri="{FF2B5EF4-FFF2-40B4-BE49-F238E27FC236}">
                <a16:creationId xmlns:a16="http://schemas.microsoft.com/office/drawing/2014/main" id="{921E7B0F-7202-4BD2-AA1A-1729D6BB4B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128" y="2099773"/>
            <a:ext cx="5173151" cy="3849687"/>
          </a:xfrm>
        </p:spPr>
      </p:pic>
      <p:sp>
        <p:nvSpPr>
          <p:cNvPr id="4" name="Θέση ημερομηνίας 3">
            <a:extLst>
              <a:ext uri="{FF2B5EF4-FFF2-40B4-BE49-F238E27FC236}">
                <a16:creationId xmlns:a16="http://schemas.microsoft.com/office/drawing/2014/main" id="{B55E32CA-0FC4-4D74-8535-5E15BDE45112}"/>
              </a:ext>
            </a:extLst>
          </p:cNvPr>
          <p:cNvSpPr>
            <a:spLocks noGrp="1"/>
          </p:cNvSpPr>
          <p:nvPr>
            <p:ph type="dt" sz="half" idx="10"/>
          </p:nvPr>
        </p:nvSpPr>
        <p:spPr/>
        <p:txBody>
          <a:bodyPr/>
          <a:lstStyle/>
          <a:p>
            <a:fld id="{5D179434-7293-40E0-98A7-69F3C10321FD}" type="datetime1">
              <a:rPr lang="el-GR" smtClean="0"/>
              <a:t>20/11/2021</a:t>
            </a:fld>
            <a:endParaRPr lang="en-US"/>
          </a:p>
        </p:txBody>
      </p:sp>
      <p:sp>
        <p:nvSpPr>
          <p:cNvPr id="9" name="TextBox 8">
            <a:extLst>
              <a:ext uri="{FF2B5EF4-FFF2-40B4-BE49-F238E27FC236}">
                <a16:creationId xmlns:a16="http://schemas.microsoft.com/office/drawing/2014/main" id="{3CC3E452-2083-4843-A9E4-43E546B8366D}"/>
              </a:ext>
            </a:extLst>
          </p:cNvPr>
          <p:cNvSpPr txBox="1"/>
          <p:nvPr/>
        </p:nvSpPr>
        <p:spPr>
          <a:xfrm>
            <a:off x="6684580" y="2099773"/>
            <a:ext cx="4712292" cy="923330"/>
          </a:xfrm>
          <a:prstGeom prst="rect">
            <a:avLst/>
          </a:prstGeom>
          <a:noFill/>
        </p:spPr>
        <p:txBody>
          <a:bodyPr wrap="square" rtlCol="0">
            <a:spAutoFit/>
          </a:bodyPr>
          <a:lstStyle/>
          <a:p>
            <a:r>
              <a:rPr lang="el-GR" b="0" i="0" dirty="0">
                <a:solidFill>
                  <a:srgbClr val="0F0F0F"/>
                </a:solidFill>
                <a:effectLst/>
                <a:latin typeface="FedraSansBook"/>
              </a:rPr>
              <a:t>Η Σόνια </a:t>
            </a:r>
            <a:r>
              <a:rPr lang="el-GR" b="0" i="0" dirty="0" err="1">
                <a:solidFill>
                  <a:srgbClr val="0F0F0F"/>
                </a:solidFill>
                <a:effectLst/>
                <a:latin typeface="FedraSansBook"/>
              </a:rPr>
              <a:t>Ντελωναί</a:t>
            </a:r>
            <a:r>
              <a:rPr lang="el-GR" b="0" i="0" dirty="0">
                <a:solidFill>
                  <a:srgbClr val="0F0F0F"/>
                </a:solidFill>
                <a:effectLst/>
                <a:latin typeface="FedraSansBook"/>
              </a:rPr>
              <a:t>, πρόσωπο κλειδί της Γαλλικής </a:t>
            </a:r>
            <a:r>
              <a:rPr lang="el-GR" b="0" i="0" dirty="0" err="1">
                <a:solidFill>
                  <a:srgbClr val="0F0F0F"/>
                </a:solidFill>
                <a:effectLst/>
                <a:latin typeface="FedraSansBook"/>
              </a:rPr>
              <a:t>αβάν</a:t>
            </a:r>
            <a:r>
              <a:rPr lang="el-GR" b="0" i="0" dirty="0">
                <a:solidFill>
                  <a:srgbClr val="0F0F0F"/>
                </a:solidFill>
                <a:effectLst/>
                <a:latin typeface="FedraSansBook"/>
              </a:rPr>
              <a:t>-γκαρντ σημάδεψε μαζί με τον σύζυγό της </a:t>
            </a:r>
            <a:r>
              <a:rPr lang="el-GR" b="0" i="0" dirty="0" err="1">
                <a:solidFill>
                  <a:srgbClr val="0F0F0F"/>
                </a:solidFill>
                <a:effectLst/>
                <a:latin typeface="FedraSansBook"/>
              </a:rPr>
              <a:t>Ρομπέρ</a:t>
            </a:r>
            <a:r>
              <a:rPr lang="el-GR" b="0" i="0" dirty="0">
                <a:solidFill>
                  <a:srgbClr val="0F0F0F"/>
                </a:solidFill>
                <a:effectLst/>
                <a:latin typeface="FedraSansBook"/>
              </a:rPr>
              <a:t> </a:t>
            </a:r>
            <a:r>
              <a:rPr lang="el-GR" b="0" i="0" dirty="0" err="1">
                <a:solidFill>
                  <a:srgbClr val="0F0F0F"/>
                </a:solidFill>
                <a:effectLst/>
                <a:latin typeface="FedraSansBook"/>
              </a:rPr>
              <a:t>Ντελωναί</a:t>
            </a:r>
            <a:r>
              <a:rPr lang="el-GR" b="0" i="0" dirty="0">
                <a:solidFill>
                  <a:srgbClr val="0F0F0F"/>
                </a:solidFill>
                <a:effectLst/>
                <a:latin typeface="FedraSansBook"/>
              </a:rPr>
              <a:t>, την αφηρημένη τέχνη.</a:t>
            </a:r>
            <a:endParaRPr lang="el-GR" dirty="0"/>
          </a:p>
        </p:txBody>
      </p:sp>
    </p:spTree>
    <p:extLst>
      <p:ext uri="{BB962C8B-B14F-4D97-AF65-F5344CB8AC3E}">
        <p14:creationId xmlns:p14="http://schemas.microsoft.com/office/powerpoint/2010/main" val="144416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D07133-F349-4389-A9D7-1A18615A084A}"/>
              </a:ext>
            </a:extLst>
          </p:cNvPr>
          <p:cNvSpPr>
            <a:spLocks noGrp="1"/>
          </p:cNvSpPr>
          <p:nvPr>
            <p:ph type="title"/>
          </p:nvPr>
        </p:nvSpPr>
        <p:spPr/>
        <p:txBody>
          <a:bodyPr/>
          <a:lstStyle/>
          <a:p>
            <a:r>
              <a:rPr lang="el-GR" dirty="0"/>
              <a:t>Υ</a:t>
            </a:r>
            <a:r>
              <a:rPr lang="en-US" dirty="0" err="1"/>
              <a:t>oung</a:t>
            </a:r>
            <a:r>
              <a:rPr lang="en-US" dirty="0"/>
              <a:t> girl asleep 1907</a:t>
            </a:r>
            <a:r>
              <a:rPr lang="el-GR" dirty="0"/>
              <a:t> – Σόνια </a:t>
            </a:r>
            <a:r>
              <a:rPr lang="el-GR" dirty="0" err="1"/>
              <a:t>Ντενωλαί</a:t>
            </a:r>
            <a:endParaRPr lang="el-GR" dirty="0"/>
          </a:p>
        </p:txBody>
      </p:sp>
      <p:pic>
        <p:nvPicPr>
          <p:cNvPr id="6" name="Θέση περιεχομένου 5" descr="Εικόνα που περιέχει κείμενο&#10;&#10;Περιγραφή που δημιουργήθηκε αυτόματα">
            <a:extLst>
              <a:ext uri="{FF2B5EF4-FFF2-40B4-BE49-F238E27FC236}">
                <a16:creationId xmlns:a16="http://schemas.microsoft.com/office/drawing/2014/main" id="{8E089B28-D284-43C5-A4DE-9F27B74FCD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014194"/>
            <a:ext cx="4684886" cy="3849687"/>
          </a:xfrm>
        </p:spPr>
      </p:pic>
      <p:sp>
        <p:nvSpPr>
          <p:cNvPr id="4" name="Θέση ημερομηνίας 3">
            <a:extLst>
              <a:ext uri="{FF2B5EF4-FFF2-40B4-BE49-F238E27FC236}">
                <a16:creationId xmlns:a16="http://schemas.microsoft.com/office/drawing/2014/main" id="{E601C183-4F09-4A36-8D54-3951A54990DD}"/>
              </a:ext>
            </a:extLst>
          </p:cNvPr>
          <p:cNvSpPr>
            <a:spLocks noGrp="1"/>
          </p:cNvSpPr>
          <p:nvPr>
            <p:ph type="dt" sz="half" idx="10"/>
          </p:nvPr>
        </p:nvSpPr>
        <p:spPr/>
        <p:txBody>
          <a:bodyPr/>
          <a:lstStyle/>
          <a:p>
            <a:fld id="{5D179434-7293-40E0-98A7-69F3C10321FD}" type="datetime1">
              <a:rPr lang="el-GR" smtClean="0"/>
              <a:t>20/11/2021</a:t>
            </a:fld>
            <a:endParaRPr lang="en-US"/>
          </a:p>
        </p:txBody>
      </p:sp>
    </p:spTree>
    <p:extLst>
      <p:ext uri="{BB962C8B-B14F-4D97-AF65-F5344CB8AC3E}">
        <p14:creationId xmlns:p14="http://schemas.microsoft.com/office/powerpoint/2010/main" val="126950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326703-F7E1-42C5-901B-849CAEDCBFF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E0D13C4-4F1D-4A4F-B951-558C7D257FCE}"/>
              </a:ext>
            </a:extLst>
          </p:cNvPr>
          <p:cNvSpPr>
            <a:spLocks noGrp="1"/>
          </p:cNvSpPr>
          <p:nvPr>
            <p:ph idx="1"/>
          </p:nvPr>
        </p:nvSpPr>
        <p:spPr/>
        <p:txBody>
          <a:bodyPr>
            <a:normAutofit/>
          </a:bodyPr>
          <a:lstStyle/>
          <a:p>
            <a:pPr algn="just"/>
            <a:r>
              <a:rPr lang="el-GR" sz="2000" dirty="0"/>
              <a:t>Η </a:t>
            </a:r>
            <a:r>
              <a:rPr lang="en-US" sz="2000" b="0" i="0" dirty="0">
                <a:effectLst/>
              </a:rPr>
              <a:t>Sonia Delaunay</a:t>
            </a:r>
            <a:r>
              <a:rPr lang="el-GR" sz="2000" b="0" i="0" dirty="0">
                <a:effectLst/>
              </a:rPr>
              <a:t> γεννήθηκε ως  Σάρα </a:t>
            </a:r>
            <a:r>
              <a:rPr lang="el-GR" sz="2000" b="0" i="0" dirty="0" err="1">
                <a:effectLst/>
              </a:rPr>
              <a:t>Ilinichna</a:t>
            </a:r>
            <a:r>
              <a:rPr lang="el-GR" sz="2000" b="0" i="0" dirty="0">
                <a:effectLst/>
              </a:rPr>
              <a:t> </a:t>
            </a:r>
            <a:r>
              <a:rPr lang="el-GR" sz="2000" b="0" i="0" dirty="0" err="1">
                <a:effectLst/>
              </a:rPr>
              <a:t>Stern</a:t>
            </a:r>
            <a:r>
              <a:rPr lang="el-GR" sz="2000" b="0" i="0" dirty="0">
                <a:effectLst/>
              </a:rPr>
              <a:t> γεννήθηκε στις 14 Νοεμβρίου 1885 στη Ρωσία, σε μια περιοχή της σημερινής Ουκρανίας. Στα 18 της χρόνια στάλθηκε στη Γερμανία, όπου φοίτησε στην Ακαδημία Καλών Τεχνών στην </a:t>
            </a:r>
            <a:r>
              <a:rPr lang="el-GR" sz="2000" b="0" i="0" dirty="0" err="1">
                <a:effectLst/>
              </a:rPr>
              <a:t>Καρλσρούη</a:t>
            </a:r>
            <a:r>
              <a:rPr lang="el-GR" sz="2000" b="0" i="0" dirty="0">
                <a:effectLst/>
              </a:rPr>
              <a:t>. Σπούδασε στη Γερμανία μέχρι το 1905, όταν αποφάσισε να μετακομίσει στο Παρίσι.</a:t>
            </a:r>
          </a:p>
          <a:p>
            <a:pPr algn="just"/>
            <a:r>
              <a:rPr lang="el-GR" sz="2000" dirty="0"/>
              <a:t>Η πρώτη της αναδρομική έκθεση των έργων της πραγματοποιήθηκε το 2015.</a:t>
            </a:r>
          </a:p>
        </p:txBody>
      </p:sp>
      <p:sp>
        <p:nvSpPr>
          <p:cNvPr id="4" name="Θέση ημερομηνίας 3">
            <a:extLst>
              <a:ext uri="{FF2B5EF4-FFF2-40B4-BE49-F238E27FC236}">
                <a16:creationId xmlns:a16="http://schemas.microsoft.com/office/drawing/2014/main" id="{DADE2A61-8394-4E2B-B4F5-D1658CB6A359}"/>
              </a:ext>
            </a:extLst>
          </p:cNvPr>
          <p:cNvSpPr>
            <a:spLocks noGrp="1"/>
          </p:cNvSpPr>
          <p:nvPr>
            <p:ph type="dt" sz="half" idx="10"/>
          </p:nvPr>
        </p:nvSpPr>
        <p:spPr/>
        <p:txBody>
          <a:bodyPr/>
          <a:lstStyle/>
          <a:p>
            <a:fld id="{5D179434-7293-40E0-98A7-69F3C10321FD}" type="datetime1">
              <a:rPr lang="el-GR" smtClean="0"/>
              <a:t>20/11/2021</a:t>
            </a:fld>
            <a:endParaRPr lang="en-US"/>
          </a:p>
        </p:txBody>
      </p:sp>
    </p:spTree>
    <p:extLst>
      <p:ext uri="{BB962C8B-B14F-4D97-AF65-F5344CB8AC3E}">
        <p14:creationId xmlns:p14="http://schemas.microsoft.com/office/powerpoint/2010/main" val="1120375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794_TF78438558" id="{4C793B3E-94FC-460F-8DB6-81BAA90A6624}" vid="{0DBEB6CE-59DB-4D4E-8602-FA1B0F1F623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{A17DAD8A-0609-42EE-A2D7-780CA76C99BC}tf78438558_win32</Template>
  <TotalTime>5547</TotalTime>
  <Words>1635</Words>
  <Application>Microsoft Office PowerPoint</Application>
  <PresentationFormat>Ευρεία οθόνη</PresentationFormat>
  <Paragraphs>77</Paragraphs>
  <Slides>24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24</vt:i4>
      </vt:variant>
    </vt:vector>
  </HeadingPairs>
  <TitlesOfParts>
    <vt:vector size="30" baseType="lpstr">
      <vt:lpstr>Calibri</vt:lpstr>
      <vt:lpstr>Century Gothic</vt:lpstr>
      <vt:lpstr>FedraSansBook</vt:lpstr>
      <vt:lpstr>Garamond</vt:lpstr>
      <vt:lpstr>Tahoma</vt:lpstr>
      <vt:lpstr>SavonVTI</vt:lpstr>
      <vt:lpstr>Η γυναικα στην τεχνη</vt:lpstr>
      <vt:lpstr>Παρουσίαση του PowerPoint</vt:lpstr>
      <vt:lpstr>Παρουσίαση του PowerPoint</vt:lpstr>
      <vt:lpstr>Παρουσίαση του PowerPoint</vt:lpstr>
      <vt:lpstr>Marie Denise Villers</vt:lpstr>
      <vt:lpstr>Παρουσίαση του PowerPoint</vt:lpstr>
      <vt:lpstr>Σόνια Ντελωναί</vt:lpstr>
      <vt:lpstr>Υoung girl asleep 1907 – Σόνια Ντενωλαί</vt:lpstr>
      <vt:lpstr>Παρουσίαση του PowerPoint</vt:lpstr>
      <vt:lpstr>Παρουσίαση του PowerPoint</vt:lpstr>
      <vt:lpstr>Γιούντιτ Λέιστερ </vt:lpstr>
      <vt:lpstr>Παρουσίαση του PowerPoint</vt:lpstr>
      <vt:lpstr>Παρουσίαση του PowerPoint</vt:lpstr>
      <vt:lpstr>Ελένη Μπούκουρα- Αλταμούρα</vt:lpstr>
      <vt:lpstr>Παρουσίαση του PowerPoint</vt:lpstr>
      <vt:lpstr>Γκρέις Χάρτιγκαν </vt:lpstr>
      <vt:lpstr>Γκρέις Χάρτιγκαν        Η Αμερικανίδα ζωγράφος είναι γνωστή για τα αφηρημένα εξπρεσιονιστικά της έργα της δεκαετίας του 1950, που σταδιακά ενσωμάτωσαν αναγνωρίσιμες εικόνες. Οι μετέπειτα πίνακές της ταυτίζονταν μερικές φορές με την Pop art παρά την αδιαφορία της για αυτό το στυλ. Η Χάρτγκαν υπέγραφε τα πρώτα έργα της ως Τζώρτζ Χάρτιγκαν, καθώς η ίδια πίστευε πως κατά αυτόν τον τρόπο το έργο της θα αποσπούσε μεγαλύτερη προσοχή από τις γκαλερί και πως θα μπορούσε να συμμετέχει σε περισσότερες εκθέσεις.        </vt:lpstr>
      <vt:lpstr>Παρουσίαση του PowerPoint</vt:lpstr>
      <vt:lpstr>Why have there been no great female artists?</vt:lpstr>
      <vt:lpstr>Αναπτύχθηκαν δύο σχολές φεμινιστικής της τέχνης</vt:lpstr>
      <vt:lpstr>Παρουσίαση του PowerPoint</vt:lpstr>
      <vt:lpstr>Πού βρίσκονται οι γυναίκες καλλιτέχνιδες;</vt:lpstr>
      <vt:lpstr>Πού βρίσκονται οι γυναίκες καλλιτέχνιδες;</vt:lpstr>
      <vt:lpstr>Βιβλιογραφία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Next Gen</dc:creator>
  <cp:lastModifiedBy>Next Gen</cp:lastModifiedBy>
  <cp:revision>48</cp:revision>
  <dcterms:created xsi:type="dcterms:W3CDTF">2021-11-12T10:03:23Z</dcterms:created>
  <dcterms:modified xsi:type="dcterms:W3CDTF">2021-11-20T18:36:10Z</dcterms:modified>
</cp:coreProperties>
</file>