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8"/>
  </p:notesMasterIdLst>
  <p:handoutMasterIdLst>
    <p:handoutMasterId r:id="rId19"/>
  </p:handoutMasterIdLst>
  <p:sldIdLst>
    <p:sldId id="1285" r:id="rId2"/>
    <p:sldId id="443" r:id="rId3"/>
    <p:sldId id="498" r:id="rId4"/>
    <p:sldId id="1276" r:id="rId5"/>
    <p:sldId id="1277" r:id="rId6"/>
    <p:sldId id="1286" r:id="rId7"/>
    <p:sldId id="1282" r:id="rId8"/>
    <p:sldId id="1283" r:id="rId9"/>
    <p:sldId id="1284" r:id="rId10"/>
    <p:sldId id="1269" r:id="rId11"/>
    <p:sldId id="1287" r:id="rId12"/>
    <p:sldId id="1270" r:id="rId13"/>
    <p:sldId id="1279" r:id="rId14"/>
    <p:sldId id="1281" r:id="rId15"/>
    <p:sldId id="490" r:id="rId16"/>
    <p:sldId id="1288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Cunneen" initials="MC" lastIdx="1" clrIdx="0">
    <p:extLst>
      <p:ext uri="{19B8F6BF-5375-455C-9EA6-DF929625EA0E}">
        <p15:presenceInfo xmlns:p15="http://schemas.microsoft.com/office/powerpoint/2012/main" xmlns="" userId="S::Martha.Cunneen@sagepub.co.uk::ffab473e-b3ff-407e-9819-99f7328db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0598"/>
    <a:srgbClr val="002395"/>
    <a:srgbClr val="65B65A"/>
    <a:srgbClr val="5A2359"/>
    <a:srgbClr val="F0536A"/>
    <a:srgbClr val="F2F2F2"/>
    <a:srgbClr val="000000"/>
    <a:srgbClr val="708DEA"/>
    <a:srgbClr val="90AAF4"/>
    <a:srgbClr val="AFC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2319" autoAdjust="0"/>
  </p:normalViewPr>
  <p:slideViewPr>
    <p:cSldViewPr snapToGrid="0">
      <p:cViewPr varScale="1">
        <p:scale>
          <a:sx n="80" d="100"/>
          <a:sy n="80" d="100"/>
        </p:scale>
        <p:origin x="-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</a:rPr>
              <a:t>Permission currently being cleared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356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esig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5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66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733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1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2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8120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8119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00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581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0240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37339"/>
            <a:ext cx="3868340" cy="3406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0239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37327"/>
            <a:ext cx="3887391" cy="3406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43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91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9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1" y="1808793"/>
            <a:ext cx="8229600" cy="36004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211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71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0388"/>
            <a:ext cx="7886700" cy="41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7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90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794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3476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19A7340-37FA-48D9-B467-A5635021EF2F}"/>
              </a:ext>
            </a:extLst>
          </p:cNvPr>
          <p:cNvSpPr txBox="1">
            <a:spLocks/>
          </p:cNvSpPr>
          <p:nvPr/>
        </p:nvSpPr>
        <p:spPr>
          <a:xfrm>
            <a:off x="4530951" y="2006354"/>
            <a:ext cx="3716416" cy="1622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None/>
            </a:pPr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ΣΧΕΔΙΑΣΜΟΣ, ΣΤΡΑΤΗΓΙΚΕΣ ΚΑΙ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ΠΡΑΚΤΙΚΕΣ </a:t>
            </a:r>
            <a:endParaRPr lang="en-US" sz="3200" b="1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600"/>
              </a:spcAft>
              <a:buNone/>
            </a:pPr>
            <a:r>
              <a:rPr lang="el-GR" sz="3200" b="1" smtClean="0">
                <a:solidFill>
                  <a:schemeClr val="bg1">
                    <a:lumMod val="50000"/>
                  </a:schemeClr>
                </a:solidFill>
              </a:rPr>
              <a:t>Κεφάλαιο 7</a:t>
            </a:r>
            <a:endParaRPr lang="el-G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D6AB90-8818-D13D-ADE0-3CEB207A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7" y="1743959"/>
            <a:ext cx="4208953" cy="38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5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F50775-A9DE-2841-4BE5-865E7497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5" y="273755"/>
            <a:ext cx="6760723" cy="64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7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6FAEF8-6A6D-D20C-63F6-16139521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400720"/>
            <a:ext cx="5978948" cy="63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7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568B9F-E6C4-1CD8-23E9-3AC1A366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25" y="173933"/>
            <a:ext cx="6267695" cy="6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98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B33777-A029-23A4-F149-31DAB052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47" y="1118680"/>
            <a:ext cx="7135510" cy="43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1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922BE5-EA2F-BB68-640F-12EF00B4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79" y="147759"/>
            <a:ext cx="5875507" cy="65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6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Αυτό το κεφάλαιο διερεύνησε:</a:t>
            </a:r>
          </a:p>
          <a:p>
            <a:pPr lvl="1"/>
            <a:r>
              <a:rPr lang="el-GR" dirty="0"/>
              <a:t>Τον ρόλο των κινητών και των wearable στο μάρκετινγκ.</a:t>
            </a:r>
          </a:p>
          <a:p>
            <a:pPr lvl="1"/>
            <a:r>
              <a:rPr lang="el-GR" dirty="0"/>
              <a:t>Πώς μπορείτε να εφαρμόσετε το πλαίσιο των 5P για εξατομικευμένο marketing μέσω κινητών.</a:t>
            </a:r>
          </a:p>
          <a:p>
            <a:pPr lvl="1"/>
            <a:r>
              <a:rPr lang="el-GR" dirty="0"/>
              <a:t>Τους παράγοντες που πρέπει να λάβετε υπόψη όσον αφορά τα κινητά προϊόντα.</a:t>
            </a:r>
          </a:p>
          <a:p>
            <a:pPr lvl="1"/>
            <a:r>
              <a:rPr lang="el-GR" dirty="0"/>
              <a:t>Τις επιπτώσεις του μάρκετινγκ μέσω κινητών συσκευών για τους οργανισμούς.</a:t>
            </a:r>
          </a:p>
          <a:p>
            <a:pPr lvl="1"/>
            <a:r>
              <a:rPr lang="el-GR" dirty="0"/>
              <a:t>Τις προκλήσεις του μάρκετινγκ μέσω κινητών για τους καταναλωτές.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84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781299" y="1555668"/>
            <a:ext cx="63523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ΒΙΒΛΙΟΓΡΑΦΙΑ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dirty="0" smtClean="0"/>
              <a:t>Ψηφιακό Μάρκετινγκ-Σχεδιασμός, Στρατηγικές και Πρακτικές</a:t>
            </a:r>
          </a:p>
          <a:p>
            <a:r>
              <a:rPr lang="el-GR" dirty="0" err="1" smtClean="0"/>
              <a:t>Hanlon</a:t>
            </a:r>
            <a:r>
              <a:rPr lang="el-GR" dirty="0" smtClean="0"/>
              <a:t> </a:t>
            </a:r>
            <a:r>
              <a:rPr lang="el-GR" dirty="0" err="1" smtClean="0"/>
              <a:t>Annmarie</a:t>
            </a:r>
            <a:r>
              <a:rPr lang="en-US" dirty="0" smtClean="0"/>
              <a:t> </a:t>
            </a:r>
            <a:r>
              <a:rPr lang="el-GR" dirty="0" smtClean="0"/>
              <a:t>ISBN: 9789925350698</a:t>
            </a:r>
          </a:p>
          <a:p>
            <a:r>
              <a:rPr lang="en-US" dirty="0" smtClean="0"/>
              <a:t>BROKEN HILL PUBLISHERS LTD</a:t>
            </a:r>
            <a:endParaRPr lang="el-GR" smtClean="0"/>
          </a:p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3A28-2A6B-488E-BEAD-942BC13C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44" y="2309214"/>
            <a:ext cx="7139312" cy="195150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4000" dirty="0"/>
              <a:t>Κεφάλαιο</a:t>
            </a:r>
            <a:r>
              <a:rPr lang="en-GB" sz="4000" dirty="0"/>
              <a:t> 7</a:t>
            </a:r>
            <a:br>
              <a:rPr lang="en-GB" sz="4000" dirty="0"/>
            </a:br>
            <a:r>
              <a:rPr lang="el-GR" sz="4000" dirty="0"/>
              <a:t>Μάρκετινγκ μέσω Κινητών</a:t>
            </a:r>
            <a:br>
              <a:rPr lang="el-GR" sz="4000" dirty="0"/>
            </a:br>
            <a:r>
              <a:rPr lang="el-GR" sz="4000" dirty="0"/>
              <a:t>Συσκευών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103370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D3C5A-1836-4445-8EF0-F8B97C92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ΜΑΘΗΣΙΑΚΑ ΑΠΟΤΕΛΕΣΜΑΤΑ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7F49C-E439-437B-A3F4-76275B3A1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 την ολοκλήρωση της μελέτης αυτού του κεφαλαίου, θα είστε σε θέση να:</a:t>
            </a:r>
          </a:p>
          <a:p>
            <a:pPr lvl="1"/>
            <a:r>
              <a:rPr lang="el-GR" dirty="0"/>
              <a:t>Κατανοήσετε τους παράγοντες του μάρκετινγκ μέσω κινητών συσκευών</a:t>
            </a:r>
          </a:p>
          <a:p>
            <a:pPr lvl="1"/>
            <a:r>
              <a:rPr lang="el-GR" dirty="0"/>
              <a:t>Εφαρμόσετε το πλαίσιο των 5P για εξατομικευμένο μάρκετινγκ μέσω κινητών συσκευών</a:t>
            </a:r>
          </a:p>
          <a:p>
            <a:pPr lvl="1"/>
            <a:r>
              <a:rPr lang="el-GR" dirty="0"/>
              <a:t>Αναλύσετε τα μειονεκτήματα της φορετής (wearable) τεχνολογίας</a:t>
            </a:r>
          </a:p>
          <a:p>
            <a:pPr lvl="1"/>
            <a:r>
              <a:rPr lang="el-GR" dirty="0"/>
              <a:t>Αξιολογήσετε τοπικές, χρονικές ή προσωπικές ειδοποιήσεις</a:t>
            </a:r>
          </a:p>
          <a:p>
            <a:pPr lvl="1"/>
            <a:r>
              <a:rPr lang="el-GR" dirty="0"/>
              <a:t>Δημιουργήσετε ένα προσχέδιο ιστοσελίδας (</a:t>
            </a:r>
            <a:r>
              <a:rPr lang="el-GR" dirty="0" err="1"/>
              <a:t>wireframe</a:t>
            </a:r>
            <a:r>
              <a:rPr lang="el-GR" dirty="0"/>
              <a:t>) για μια εφαρμογή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782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50BE6F-9C0F-80D1-77AA-97CA431B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05" y="460374"/>
            <a:ext cx="5866189" cy="60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0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0B9BD6-1E38-8ED3-20FD-38723021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5" y="1692613"/>
            <a:ext cx="7128690" cy="40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06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818A0E-EF57-DA20-2BBD-B745DAD6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" y="466927"/>
            <a:ext cx="6966789" cy="56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0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CA3C8-66EF-4CCF-961A-A52BA171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893"/>
            <a:ext cx="7886700" cy="691533"/>
          </a:xfrm>
        </p:spPr>
        <p:txBody>
          <a:bodyPr/>
          <a:lstStyle/>
          <a:p>
            <a:r>
              <a:rPr lang="el-GR" dirty="0"/>
              <a:t>ΚΙΝΗΤΑ ΠΟΡΤΟΦΟΛΙΑ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648C09-A7C5-4A72-910A-389AC13B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71" y="1222720"/>
            <a:ext cx="7886700" cy="4152952"/>
          </a:xfrm>
        </p:spPr>
        <p:txBody>
          <a:bodyPr>
            <a:normAutofit fontScale="92500" lnSpcReduction="20000"/>
          </a:bodyPr>
          <a:lstStyle/>
          <a:p>
            <a:r>
              <a:rPr lang="el-GR" sz="2000" b="1" dirty="0"/>
              <a:t>Κινητό Πορτοφόλι </a:t>
            </a:r>
            <a:r>
              <a:rPr lang="el-GR" sz="2000" dirty="0"/>
              <a:t>που επαναφορτίζει μια πιστωτική κάρτα, όπως </a:t>
            </a:r>
            <a:r>
              <a:rPr lang="en-US" sz="2000" dirty="0"/>
              <a:t>Google</a:t>
            </a:r>
            <a:r>
              <a:rPr lang="el-GR" sz="2000" dirty="0"/>
              <a:t> </a:t>
            </a:r>
            <a:r>
              <a:rPr lang="en-US" sz="2000" dirty="0"/>
              <a:t>Wallet, Apple Pay, Samsung Pay, WeChat Pay </a:t>
            </a:r>
            <a:r>
              <a:rPr lang="el-GR" sz="2000" dirty="0"/>
              <a:t>και </a:t>
            </a:r>
            <a:r>
              <a:rPr lang="en-US" sz="2000" dirty="0"/>
              <a:t>Microsoft Wallet.</a:t>
            </a:r>
            <a:endParaRPr lang="el-GR" sz="2000" dirty="0"/>
          </a:p>
          <a:p>
            <a:endParaRPr lang="el-GR" sz="2000" dirty="0"/>
          </a:p>
          <a:p>
            <a:r>
              <a:rPr lang="el-GR" sz="2000" b="1" dirty="0"/>
              <a:t>Κινητό σύστημα </a:t>
            </a:r>
            <a:r>
              <a:rPr lang="el-GR" sz="2000" dirty="0"/>
              <a:t>πληρωμών </a:t>
            </a:r>
            <a:r>
              <a:rPr lang="en-US" sz="2000" dirty="0"/>
              <a:t>peer-to-peer </a:t>
            </a:r>
            <a:r>
              <a:rPr lang="el-GR" sz="2000" dirty="0"/>
              <a:t>με υπηρεσίες όπως </a:t>
            </a:r>
            <a:r>
              <a:rPr lang="en-US" sz="2000" dirty="0"/>
              <a:t>Venmo,</a:t>
            </a:r>
            <a:r>
              <a:rPr lang="el-GR" sz="2000" dirty="0"/>
              <a:t> </a:t>
            </a:r>
            <a:r>
              <a:rPr lang="en-US" sz="2000" dirty="0"/>
              <a:t>Facebook Messenger, Paym.</a:t>
            </a:r>
            <a:endParaRPr lang="el-GR" sz="2000" dirty="0"/>
          </a:p>
          <a:p>
            <a:endParaRPr lang="el-GR" sz="2000" dirty="0"/>
          </a:p>
          <a:p>
            <a:r>
              <a:rPr lang="el-GR" sz="2000" b="1" dirty="0"/>
              <a:t>Προφορτωμένες πιστωτικές κάρτες</a:t>
            </a:r>
            <a:r>
              <a:rPr lang="el-GR" sz="2000" dirty="0"/>
              <a:t>, που χρησιμοποιούνται συνήθως για εφαρμογές ευκολίας, όπως ταξίδια –για πρόσβαση σε λεωφορεία, τρένα ή τρόφιμα– για την κατανάλωση τσαγιού και καφέ εκτός καταστήματος.</a:t>
            </a:r>
          </a:p>
          <a:p>
            <a:endParaRPr lang="el-GR" sz="2000" dirty="0"/>
          </a:p>
          <a:p>
            <a:r>
              <a:rPr lang="el-GR" sz="2000" b="1" dirty="0"/>
              <a:t>Αποστολή μηνύματος για πληρωμή</a:t>
            </a:r>
            <a:r>
              <a:rPr lang="el-GR" sz="2000" dirty="0"/>
              <a:t>, το οποίο χρησιμοποιείται συχνά για τη συγκέντρωση χρημάτων για φιλανθρωπικούς σκοπούς, όπου ο χρήστης καλείται να «στείλτε £ 5 στο XXXX».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0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1D249-8935-43B3-B314-D9B86ACF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ΕΦΑΡΜΟΓΕΣ ΓΙΑ ΚΙΝΗΤΑ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293DF-8415-4DFE-8777-B39B0ED6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8901"/>
            <a:ext cx="7886700" cy="4424439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ΕΓΓΕΝΕΙΣ ΕΦΑΡΜΟΓΕΣ</a:t>
            </a:r>
            <a:r>
              <a:rPr lang="en-GB" dirty="0"/>
              <a:t>: </a:t>
            </a:r>
            <a:r>
              <a:rPr lang="el-GR" dirty="0"/>
              <a:t>Αυτές αναπτύσσονται για χρήση σε μια συγκεκριμένη πλατφόρμα, όπως το iOS ή το Android, και για εργασία εκτός σύνδεσης</a:t>
            </a:r>
          </a:p>
          <a:p>
            <a:pPr marL="796925" lvl="2" indent="-334963">
              <a:buFont typeface="Arial" panose="020B0604020202020204" pitchFamily="34" charset="0"/>
              <a:buChar char="•"/>
            </a:pPr>
            <a:r>
              <a:rPr lang="el-GR" dirty="0"/>
              <a:t>Για παράδειγμα ,</a:t>
            </a:r>
            <a:r>
              <a:rPr lang="en-US" dirty="0"/>
              <a:t> Facebook, Shazam, PayByPhone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ΠΡΟΟΔΕΥΤΙΚΕΣ ΕΦΑΡΜΟΓΕΣ ΙΣΤΟΥ (</a:t>
            </a:r>
            <a:r>
              <a:rPr lang="en-US" dirty="0"/>
              <a:t>PWAS): </a:t>
            </a:r>
            <a:r>
              <a:rPr lang="el-GR" dirty="0"/>
              <a:t>είναι εφαρμογές ιστού που μοιάζουν και λειτουργούν όπως μια εγγενής εφαρμογή</a:t>
            </a:r>
          </a:p>
          <a:p>
            <a:pPr marL="796925" lvl="2" indent="-334963">
              <a:buFont typeface="Arial" panose="020B0604020202020204" pitchFamily="34" charset="0"/>
              <a:buChar char="•"/>
            </a:pPr>
            <a:r>
              <a:rPr lang="el-GR" dirty="0"/>
              <a:t>όπως το Trip Advisor® ή οι ιστότοποι ηλεκτρονικού εμπορίου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ΥΒΡΙΔΙΚΕΣ ΕΦΑΡΜΟΓΕΣ</a:t>
            </a:r>
            <a:r>
              <a:rPr lang="en-US" dirty="0"/>
              <a:t>: </a:t>
            </a:r>
            <a:r>
              <a:rPr lang="el-GR" dirty="0"/>
              <a:t>λειτουργούν σε διαφορετικές πλατφόρμες και ένα μέρος τους αποτελεί εγγενή εφαρμογή και ένα άλλο εφαρμογή ιστού.</a:t>
            </a:r>
          </a:p>
          <a:p>
            <a:pPr marL="796925" lvl="2" indent="-334963">
              <a:buFont typeface="Arial" panose="020B0604020202020204" pitchFamily="34" charset="0"/>
              <a:buChar char="•"/>
            </a:pPr>
            <a:r>
              <a:rPr lang="el-GR" dirty="0"/>
              <a:t>Για παράδειγμα, οι Evernote, Twitter και Gmail είναι υβριδικές εφαρμογές.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3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EC623-308E-431C-9AF9-133E9722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 ανάπτυξης εφαρμογών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B431DE-812B-436E-805B-D9176D34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Σκοπός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Κοινό - Στόχος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Σχεδίαση Εφαρμογής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Ανάπτυξη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Σχεδιασμός και Ανάπτυξη διεπαφής Χρήστη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Έλεγχος</a:t>
            </a:r>
            <a:r>
              <a:rPr lang="en-GB" dirty="0"/>
              <a:t> 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Τοποθέτηση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Προώθηση</a:t>
            </a:r>
            <a:r>
              <a:rPr lang="en-GB" dirty="0"/>
              <a:t> 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Ενημερώσεις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Μέτρηση Αποτελεσμάτων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633924"/>
      </p:ext>
    </p:extLst>
  </p:cSld>
  <p:clrMapOvr>
    <a:masterClrMapping/>
  </p:clrMapOvr>
</p:sld>
</file>

<file path=ppt/theme/theme1.xml><?xml version="1.0" encoding="utf-8"?>
<a:theme xmlns:a="http://schemas.openxmlformats.org/drawingml/2006/main" name="CDC PPT mast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DC PPT master theme" id="{54717623-23ED-4358-9C73-6518671C19EC}" vid="{8348790F-27F1-4F39-885D-2376FA45C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CW_TEMPLATE_PPTX</Template>
  <TotalTime>175</TotalTime>
  <Words>377</Words>
  <Application>Microsoft Office PowerPoint</Application>
  <PresentationFormat>Προβολή στην οθόνη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CDC PPT master theme</vt:lpstr>
      <vt:lpstr>Διαφάνεια 1</vt:lpstr>
      <vt:lpstr>Κεφάλαιο 7 Μάρκετινγκ μέσω Κινητών Συσκευών</vt:lpstr>
      <vt:lpstr>ΜΑΘΗΣΙΑΚΑ ΑΠΟΤΕΛΕΣΜΑΤΑ</vt:lpstr>
      <vt:lpstr>Διαφάνεια 4</vt:lpstr>
      <vt:lpstr>Διαφάνεια 5</vt:lpstr>
      <vt:lpstr>Διαφάνεια 6</vt:lpstr>
      <vt:lpstr>ΚΙΝΗΤΑ ΠΟΡΤΟΦΟΛΙΑ</vt:lpstr>
      <vt:lpstr>ΕΦΑΡΜΟΓΕΣ ΓΙΑ ΚΙΝΗΤΑ</vt:lpstr>
      <vt:lpstr>Η διαδικασία ανάπτυξης εφαρμογών </vt:lpstr>
      <vt:lpstr>Διαφάνεια 10</vt:lpstr>
      <vt:lpstr>Διαφάνεια 11</vt:lpstr>
      <vt:lpstr>Διαφάνεια 12</vt:lpstr>
      <vt:lpstr>Διαφάνεια 13</vt:lpstr>
      <vt:lpstr>Διαφάνεια 14</vt:lpstr>
      <vt:lpstr>Περίληψη</vt:lpstr>
      <vt:lpstr>Διαφάνεια 16</vt:lpstr>
    </vt:vector>
  </TitlesOfParts>
  <Company>SAGE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Guyaz, Stephanie</dc:creator>
  <cp:lastModifiedBy>ΑΡΧΟΝΤΟΥΛΑ</cp:lastModifiedBy>
  <cp:revision>196</cp:revision>
  <dcterms:created xsi:type="dcterms:W3CDTF">2016-10-10T13:09:11Z</dcterms:created>
  <dcterms:modified xsi:type="dcterms:W3CDTF">2024-03-24T19:09:28Z</dcterms:modified>
</cp:coreProperties>
</file>