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6"/>
  </p:notesMasterIdLst>
  <p:sldIdLst>
    <p:sldId id="256" r:id="rId2"/>
    <p:sldId id="257" r:id="rId3"/>
    <p:sldId id="258" r:id="rId4"/>
    <p:sldId id="259" r:id="rId5"/>
  </p:sldIdLst>
  <p:sldSz cx="12192000" cy="6858000"/>
  <p:notesSz cx="6858000"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22323"/>
    <a:srgbClr val="2F528F"/>
    <a:srgbClr val="AE5A21"/>
    <a:srgbClr val="EE82EE"/>
    <a:srgbClr val="CA8A8A"/>
    <a:srgbClr val="1313FF"/>
    <a:srgbClr val="47927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250" autoAdjust="0"/>
    <p:restoredTop sz="94660"/>
  </p:normalViewPr>
  <p:slideViewPr>
    <p:cSldViewPr snapToGrid="0">
      <p:cViewPr varScale="1">
        <p:scale>
          <a:sx n="119" d="100"/>
          <a:sy n="119" d="100"/>
        </p:scale>
        <p:origin x="283" y="96"/>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3" d="100"/>
          <a:sy n="83" d="100"/>
        </p:scale>
        <p:origin x="4238" y="8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98056"/>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98056"/>
          </a:xfrm>
          <a:prstGeom prst="rect">
            <a:avLst/>
          </a:prstGeom>
        </p:spPr>
        <p:txBody>
          <a:bodyPr vert="horz" lIns="91440" tIns="45720" rIns="91440" bIns="45720" rtlCol="0"/>
          <a:lstStyle>
            <a:lvl1pPr algn="r">
              <a:defRPr sz="1200"/>
            </a:lvl1pPr>
          </a:lstStyle>
          <a:p>
            <a:fld id="{D57599FE-F8EB-4EEC-AF22-6304FEA8D88B}" type="datetimeFigureOut">
              <a:rPr lang="el-GR" smtClean="0"/>
              <a:t>27/12/2024</a:t>
            </a:fld>
            <a:endParaRPr lang="el-GR"/>
          </a:p>
        </p:txBody>
      </p:sp>
      <p:sp>
        <p:nvSpPr>
          <p:cNvPr id="4" name="Θέση εικόνας διαφάνειας 3"/>
          <p:cNvSpPr>
            <a:spLocks noGrp="1" noRot="1" noChangeAspect="1"/>
          </p:cNvSpPr>
          <p:nvPr>
            <p:ph type="sldImg" idx="2"/>
          </p:nvPr>
        </p:nvSpPr>
        <p:spPr>
          <a:xfrm>
            <a:off x="452438" y="1241425"/>
            <a:ext cx="5953125" cy="3349625"/>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777194"/>
            <a:ext cx="5486400" cy="3908614"/>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9428584"/>
            <a:ext cx="2971800" cy="498055"/>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9428584"/>
            <a:ext cx="2971800" cy="498055"/>
          </a:xfrm>
          <a:prstGeom prst="rect">
            <a:avLst/>
          </a:prstGeom>
        </p:spPr>
        <p:txBody>
          <a:bodyPr vert="horz" lIns="91440" tIns="45720" rIns="91440" bIns="45720" rtlCol="0" anchor="b"/>
          <a:lstStyle>
            <a:lvl1pPr algn="r">
              <a:defRPr sz="1200"/>
            </a:lvl1pPr>
          </a:lstStyle>
          <a:p>
            <a:fld id="{48D03D71-3710-4AE5-B9DF-3CABEAC14F80}" type="slidenum">
              <a:rPr lang="el-GR" smtClean="0"/>
              <a:t>‹#›</a:t>
            </a:fld>
            <a:endParaRPr lang="el-GR"/>
          </a:p>
        </p:txBody>
      </p:sp>
    </p:spTree>
    <p:extLst>
      <p:ext uri="{BB962C8B-B14F-4D97-AF65-F5344CB8AC3E}">
        <p14:creationId xmlns:p14="http://schemas.microsoft.com/office/powerpoint/2010/main" val="3391832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48D03D71-3710-4AE5-B9DF-3CABEAC14F80}" type="slidenum">
              <a:rPr lang="el-GR" smtClean="0"/>
              <a:t>1</a:t>
            </a:fld>
            <a:endParaRPr lang="el-GR"/>
          </a:p>
        </p:txBody>
      </p:sp>
    </p:spTree>
    <p:extLst>
      <p:ext uri="{BB962C8B-B14F-4D97-AF65-F5344CB8AC3E}">
        <p14:creationId xmlns:p14="http://schemas.microsoft.com/office/powerpoint/2010/main" val="15175273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7" name="Date Placeholder 6"/>
          <p:cNvSpPr>
            <a:spLocks noGrp="1"/>
          </p:cNvSpPr>
          <p:nvPr>
            <p:ph type="dt" sz="half" idx="10"/>
          </p:nvPr>
        </p:nvSpPr>
        <p:spPr/>
        <p:txBody>
          <a:bodyPr/>
          <a:lstStyle/>
          <a:p>
            <a:fld id="{1417F3EC-D847-497D-AFA3-CB7664EFBF59}" type="datetimeFigureOut">
              <a:rPr lang="en-US" smtClean="0"/>
              <a:t>12/27/2024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911821-57A4-4420-95F2-2AE7D8526F8E}" type="slidenum">
              <a:rPr lang="en-US" smtClean="0"/>
              <a:t>‹#›</a:t>
            </a:fld>
            <a:endParaRPr lang="en-US"/>
          </a:p>
        </p:txBody>
      </p:sp>
    </p:spTree>
    <p:extLst>
      <p:ext uri="{BB962C8B-B14F-4D97-AF65-F5344CB8AC3E}">
        <p14:creationId xmlns:p14="http://schemas.microsoft.com/office/powerpoint/2010/main" val="7935417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1417F3EC-D847-497D-AFA3-CB7664EFBF59}" type="datetimeFigureOut">
              <a:rPr lang="en-US" smtClean="0"/>
              <a:t>12/27/2024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911821-57A4-4420-95F2-2AE7D8526F8E}" type="slidenum">
              <a:rPr lang="en-US" smtClean="0"/>
              <a:t>‹#›</a:t>
            </a:fld>
            <a:endParaRPr lang="en-US"/>
          </a:p>
        </p:txBody>
      </p:sp>
    </p:spTree>
    <p:extLst>
      <p:ext uri="{BB962C8B-B14F-4D97-AF65-F5344CB8AC3E}">
        <p14:creationId xmlns:p14="http://schemas.microsoft.com/office/powerpoint/2010/main" val="22546723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1417F3EC-D847-497D-AFA3-CB7664EFBF59}" type="datetimeFigureOut">
              <a:rPr lang="en-US" smtClean="0"/>
              <a:t>12/27/2024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911821-57A4-4420-95F2-2AE7D8526F8E}" type="slidenum">
              <a:rPr lang="en-US" smtClean="0"/>
              <a:t>‹#›</a:t>
            </a:fld>
            <a:endParaRPr lang="en-US"/>
          </a:p>
        </p:txBody>
      </p:sp>
    </p:spTree>
    <p:extLst>
      <p:ext uri="{BB962C8B-B14F-4D97-AF65-F5344CB8AC3E}">
        <p14:creationId xmlns:p14="http://schemas.microsoft.com/office/powerpoint/2010/main" val="37104128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l-GR"/>
              <a:t>Κάντε κλικ για να επεξεργαστείτε τον τίτλο υποδείγματος</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1417F3EC-D847-497D-AFA3-CB7664EFBF59}" type="datetimeFigureOut">
              <a:rPr lang="en-US" smtClean="0"/>
              <a:t>12/27/2024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911821-57A4-4420-95F2-2AE7D8526F8E}" type="slidenum">
              <a:rPr lang="en-US" smtClean="0"/>
              <a:t>‹#›</a:t>
            </a:fld>
            <a:endParaRPr lang="en-US"/>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394490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1417F3EC-D847-497D-AFA3-CB7664EFBF59}" type="datetimeFigureOut">
              <a:rPr lang="en-US" smtClean="0"/>
              <a:t>12/27/2024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911821-57A4-4420-95F2-2AE7D8526F8E}" type="slidenum">
              <a:rPr lang="en-US" smtClean="0"/>
              <a:t>‹#›</a:t>
            </a:fld>
            <a:endParaRPr lang="en-US"/>
          </a:p>
        </p:txBody>
      </p:sp>
    </p:spTree>
    <p:extLst>
      <p:ext uri="{BB962C8B-B14F-4D97-AF65-F5344CB8AC3E}">
        <p14:creationId xmlns:p14="http://schemas.microsoft.com/office/powerpoint/2010/main" val="22961843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l-GR"/>
              <a:t>Κάντε κλικ για να επεξεργαστείτε τον τίτλο υποδείγματος</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l-GR"/>
              <a:t>Στυλ κειμένου υποδείγματος</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l-GR"/>
              <a:t>Στυλ κειμένου υποδείγματος</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1417F3EC-D847-497D-AFA3-CB7664EFBF59}" type="datetimeFigureOut">
              <a:rPr lang="en-US" smtClean="0"/>
              <a:t>12/27/2024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911821-57A4-4420-95F2-2AE7D8526F8E}" type="slidenum">
              <a:rPr lang="en-US" smtClean="0"/>
              <a:t>‹#›</a:t>
            </a:fld>
            <a:endParaRPr lang="en-US"/>
          </a:p>
        </p:txBody>
      </p:sp>
    </p:spTree>
    <p:extLst>
      <p:ext uri="{BB962C8B-B14F-4D97-AF65-F5344CB8AC3E}">
        <p14:creationId xmlns:p14="http://schemas.microsoft.com/office/powerpoint/2010/main" val="21235907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l-GR"/>
              <a:t>Κάντε κλικ για να επεξεργαστείτε τον τίτλο υποδείγματος</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1417F3EC-D847-497D-AFA3-CB7664EFBF59}" type="datetimeFigureOut">
              <a:rPr lang="en-US" smtClean="0"/>
              <a:t>12/27/2024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911821-57A4-4420-95F2-2AE7D8526F8E}" type="slidenum">
              <a:rPr lang="en-US" smtClean="0"/>
              <a:t>‹#›</a:t>
            </a:fld>
            <a:endParaRPr lang="en-US"/>
          </a:p>
        </p:txBody>
      </p:sp>
    </p:spTree>
    <p:extLst>
      <p:ext uri="{BB962C8B-B14F-4D97-AF65-F5344CB8AC3E}">
        <p14:creationId xmlns:p14="http://schemas.microsoft.com/office/powerpoint/2010/main" val="3705000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1417F3EC-D847-497D-AFA3-CB7664EFBF59}" type="datetimeFigureOut">
              <a:rPr lang="en-US" smtClean="0"/>
              <a:t>12/27/2024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911821-57A4-4420-95F2-2AE7D8526F8E}" type="slidenum">
              <a:rPr lang="en-US" smtClean="0"/>
              <a:t>‹#›</a:t>
            </a:fld>
            <a:endParaRPr lang="en-US"/>
          </a:p>
        </p:txBody>
      </p:sp>
    </p:spTree>
    <p:extLst>
      <p:ext uri="{BB962C8B-B14F-4D97-AF65-F5344CB8AC3E}">
        <p14:creationId xmlns:p14="http://schemas.microsoft.com/office/powerpoint/2010/main" val="28431813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1417F3EC-D847-497D-AFA3-CB7664EFBF59}" type="datetimeFigureOut">
              <a:rPr lang="en-US" smtClean="0"/>
              <a:t>12/27/2024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911821-57A4-4420-95F2-2AE7D8526F8E}" type="slidenum">
              <a:rPr lang="en-US" smtClean="0"/>
              <a:t>‹#›</a:t>
            </a:fld>
            <a:endParaRPr lang="en-US"/>
          </a:p>
        </p:txBody>
      </p:sp>
    </p:spTree>
    <p:extLst>
      <p:ext uri="{BB962C8B-B14F-4D97-AF65-F5344CB8AC3E}">
        <p14:creationId xmlns:p14="http://schemas.microsoft.com/office/powerpoint/2010/main" val="10559257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8" name="Title 1"/>
          <p:cNvSpPr>
            <a:spLocks noGrp="1"/>
          </p:cNvSpPr>
          <p:nvPr>
            <p:ph type="title"/>
          </p:nvPr>
        </p:nvSpPr>
        <p:spPr>
          <a:xfrm>
            <a:off x="838200" y="435233"/>
            <a:ext cx="10515600" cy="1325563"/>
          </a:xfrm>
        </p:spPr>
        <p:txBody>
          <a:bodyPr/>
          <a:lstStyle>
            <a:lvl1pPr>
              <a:defRPr>
                <a:solidFill>
                  <a:schemeClr val="accent2">
                    <a:lumMod val="60000"/>
                    <a:lumOff val="40000"/>
                  </a:schemeClr>
                </a:solidFill>
              </a:defRPr>
            </a:lvl1pPr>
          </a:lstStyle>
          <a:p>
            <a:r>
              <a:rPr lang="el-GR" dirty="0"/>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l-GR" dirty="0"/>
              <a:t>Στυλ κειμένου υποδείγματος</a:t>
            </a:r>
          </a:p>
          <a:p>
            <a:pPr lvl="1"/>
            <a:r>
              <a:rPr lang="el-GR" dirty="0"/>
              <a:t>Δεύτερο επίπεδο</a:t>
            </a:r>
          </a:p>
          <a:p>
            <a:pPr lvl="2"/>
            <a:r>
              <a:rPr lang="el-GR" dirty="0"/>
              <a:t>Τρίτο επίπεδο</a:t>
            </a:r>
          </a:p>
          <a:p>
            <a:pPr lvl="3"/>
            <a:r>
              <a:rPr lang="el-GR" dirty="0"/>
              <a:t>Τέταρτο επίπεδο</a:t>
            </a:r>
          </a:p>
          <a:p>
            <a:pPr lvl="4"/>
            <a:r>
              <a:rPr lang="el-GR" dirty="0"/>
              <a:t>Πέμπτο επίπεδο</a:t>
            </a:r>
            <a:endParaRPr lang="en-US" dirty="0"/>
          </a:p>
        </p:txBody>
      </p:sp>
      <p:sp>
        <p:nvSpPr>
          <p:cNvPr id="4" name="Date Placeholder 3"/>
          <p:cNvSpPr>
            <a:spLocks noGrp="1"/>
          </p:cNvSpPr>
          <p:nvPr>
            <p:ph type="dt" sz="half" idx="10"/>
          </p:nvPr>
        </p:nvSpPr>
        <p:spPr/>
        <p:txBody>
          <a:bodyPr/>
          <a:lstStyle/>
          <a:p>
            <a:fld id="{1417F3EC-D847-497D-AFA3-CB7664EFBF59}" type="datetimeFigureOut">
              <a:rPr lang="en-US" smtClean="0"/>
              <a:t>12/27/2024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911821-57A4-4420-95F2-2AE7D8526F8E}" type="slidenum">
              <a:rPr lang="en-US" smtClean="0"/>
              <a:t>‹#›</a:t>
            </a:fld>
            <a:endParaRPr lang="en-US"/>
          </a:p>
        </p:txBody>
      </p:sp>
      <p:sp>
        <p:nvSpPr>
          <p:cNvPr id="7" name="TextBox 6">
            <a:extLst>
              <a:ext uri="{FF2B5EF4-FFF2-40B4-BE49-F238E27FC236}">
                <a16:creationId xmlns:a16="http://schemas.microsoft.com/office/drawing/2014/main" id="{96FE2472-EF54-739F-1B33-372E96595228}"/>
              </a:ext>
            </a:extLst>
          </p:cNvPr>
          <p:cNvSpPr txBox="1"/>
          <p:nvPr userDrawn="1"/>
        </p:nvSpPr>
        <p:spPr>
          <a:xfrm>
            <a:off x="0" y="1072"/>
            <a:ext cx="12192000" cy="369332"/>
          </a:xfrm>
          <a:prstGeom prst="rect">
            <a:avLst/>
          </a:prstGeom>
          <a:noFill/>
        </p:spPr>
        <p:txBody>
          <a:bodyPr wrap="square">
            <a:spAutoFit/>
          </a:bodyPr>
          <a:lstStyle/>
          <a:p>
            <a:pPr algn="ctr"/>
            <a:r>
              <a:rPr lang="el-GR" sz="1800" spc="300" dirty="0">
                <a:solidFill>
                  <a:schemeClr val="accent6">
                    <a:lumMod val="40000"/>
                    <a:lumOff val="60000"/>
                  </a:schemeClr>
                </a:solidFill>
                <a:latin typeface="Cera Pro" panose="00000400000000000000" pitchFamily="2" charset="0"/>
              </a:rPr>
              <a:t>Εφαρμογές Τεχνητής Νοημοσύνης στη Μηχανική Ορυκτών Πόρων</a:t>
            </a:r>
            <a:endParaRPr lang="el-GR" dirty="0">
              <a:solidFill>
                <a:schemeClr val="accent6">
                  <a:lumMod val="40000"/>
                  <a:lumOff val="60000"/>
                </a:schemeClr>
              </a:solidFill>
              <a:latin typeface="Cera Pro" panose="00000400000000000000" pitchFamily="2" charset="0"/>
            </a:endParaRPr>
          </a:p>
        </p:txBody>
      </p:sp>
    </p:spTree>
    <p:extLst>
      <p:ext uri="{BB962C8B-B14F-4D97-AF65-F5344CB8AC3E}">
        <p14:creationId xmlns:p14="http://schemas.microsoft.com/office/powerpoint/2010/main" val="4600410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l-GR"/>
              <a:t>Κάντε κλικ για να επεξεργαστείτε τον τίτλο υποδείγματος</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1417F3EC-D847-497D-AFA3-CB7664EFBF59}" type="datetimeFigureOut">
              <a:rPr lang="en-US" smtClean="0"/>
              <a:t>12/27/2024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911821-57A4-4420-95F2-2AE7D8526F8E}" type="slidenum">
              <a:rPr lang="en-US" smtClean="0"/>
              <a:t>‹#›</a:t>
            </a:fld>
            <a:endParaRPr lang="en-US"/>
          </a:p>
        </p:txBody>
      </p:sp>
    </p:spTree>
    <p:extLst>
      <p:ext uri="{BB962C8B-B14F-4D97-AF65-F5344CB8AC3E}">
        <p14:creationId xmlns:p14="http://schemas.microsoft.com/office/powerpoint/2010/main" val="2934340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1417F3EC-D847-497D-AFA3-CB7664EFBF59}" type="datetimeFigureOut">
              <a:rPr lang="en-US" smtClean="0"/>
              <a:t>12/27/2024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911821-57A4-4420-95F2-2AE7D8526F8E}" type="slidenum">
              <a:rPr lang="en-US" smtClean="0"/>
              <a:t>‹#›</a:t>
            </a:fld>
            <a:endParaRPr lang="en-US"/>
          </a:p>
        </p:txBody>
      </p:sp>
    </p:spTree>
    <p:extLst>
      <p:ext uri="{BB962C8B-B14F-4D97-AF65-F5344CB8AC3E}">
        <p14:creationId xmlns:p14="http://schemas.microsoft.com/office/powerpoint/2010/main" val="33701784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120000" y="2505075"/>
            <a:ext cx="5025216"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l-GR"/>
              <a:t>Στυλ κειμένου υποδείγματος</a:t>
            </a:r>
          </a:p>
        </p:txBody>
      </p:sp>
      <p:sp>
        <p:nvSpPr>
          <p:cNvPr id="6" name="Content Placeholder 5"/>
          <p:cNvSpPr>
            <a:spLocks noGrp="1"/>
          </p:cNvSpPr>
          <p:nvPr>
            <p:ph sz="quarter" idx="4"/>
          </p:nvPr>
        </p:nvSpPr>
        <p:spPr>
          <a:xfrm>
            <a:off x="6319840" y="2505075"/>
            <a:ext cx="503554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1417F3EC-D847-497D-AFA3-CB7664EFBF59}" type="datetimeFigureOut">
              <a:rPr lang="en-US" smtClean="0"/>
              <a:t>12/27/2024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911821-57A4-4420-95F2-2AE7D8526F8E}" type="slidenum">
              <a:rPr lang="en-US" smtClean="0"/>
              <a:t>‹#›</a:t>
            </a:fld>
            <a:endParaRPr lang="en-US"/>
          </a:p>
        </p:txBody>
      </p:sp>
    </p:spTree>
    <p:extLst>
      <p:ext uri="{BB962C8B-B14F-4D97-AF65-F5344CB8AC3E}">
        <p14:creationId xmlns:p14="http://schemas.microsoft.com/office/powerpoint/2010/main" val="38672731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1417F3EC-D847-497D-AFA3-CB7664EFBF59}" type="datetimeFigureOut">
              <a:rPr lang="en-US" smtClean="0"/>
              <a:t>12/27/2024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911821-57A4-4420-95F2-2AE7D8526F8E}" type="slidenum">
              <a:rPr lang="en-US" smtClean="0"/>
              <a:t>‹#›</a:t>
            </a:fld>
            <a:endParaRPr lang="en-US"/>
          </a:p>
        </p:txBody>
      </p:sp>
    </p:spTree>
    <p:extLst>
      <p:ext uri="{BB962C8B-B14F-4D97-AF65-F5344CB8AC3E}">
        <p14:creationId xmlns:p14="http://schemas.microsoft.com/office/powerpoint/2010/main" val="2668756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17F3EC-D847-497D-AFA3-CB7664EFBF59}" type="datetimeFigureOut">
              <a:rPr lang="en-US" smtClean="0"/>
              <a:t>12/27/2024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911821-57A4-4420-95F2-2AE7D8526F8E}" type="slidenum">
              <a:rPr lang="en-US" smtClean="0"/>
              <a:t>‹#›</a:t>
            </a:fld>
            <a:endParaRPr lang="en-US"/>
          </a:p>
        </p:txBody>
      </p:sp>
    </p:spTree>
    <p:extLst>
      <p:ext uri="{BB962C8B-B14F-4D97-AF65-F5344CB8AC3E}">
        <p14:creationId xmlns:p14="http://schemas.microsoft.com/office/powerpoint/2010/main" val="2802591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1417F3EC-D847-497D-AFA3-CB7664EFBF59}" type="datetimeFigureOut">
              <a:rPr lang="en-US" smtClean="0"/>
              <a:t>12/27/2024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911821-57A4-4420-95F2-2AE7D8526F8E}" type="slidenum">
              <a:rPr lang="en-US" smtClean="0"/>
              <a:t>‹#›</a:t>
            </a:fld>
            <a:endParaRPr lang="en-US"/>
          </a:p>
        </p:txBody>
      </p:sp>
    </p:spTree>
    <p:extLst>
      <p:ext uri="{BB962C8B-B14F-4D97-AF65-F5344CB8AC3E}">
        <p14:creationId xmlns:p14="http://schemas.microsoft.com/office/powerpoint/2010/main" val="2929190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1417F3EC-D847-497D-AFA3-CB7664EFBF59}" type="datetimeFigureOut">
              <a:rPr lang="en-US" smtClean="0"/>
              <a:t>12/27/2024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911821-57A4-4420-95F2-2AE7D8526F8E}" type="slidenum">
              <a:rPr lang="en-US" smtClean="0"/>
              <a:t>‹#›</a:t>
            </a:fld>
            <a:endParaRPr lang="en-US"/>
          </a:p>
        </p:txBody>
      </p:sp>
    </p:spTree>
    <p:extLst>
      <p:ext uri="{BB962C8B-B14F-4D97-AF65-F5344CB8AC3E}">
        <p14:creationId xmlns:p14="http://schemas.microsoft.com/office/powerpoint/2010/main" val="15051365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3.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1417F3EC-D847-497D-AFA3-CB7664EFBF59}" type="datetimeFigureOut">
              <a:rPr lang="en-US" smtClean="0"/>
              <a:t>12/27/2024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00911821-57A4-4420-95F2-2AE7D8526F8E}" type="slidenum">
              <a:rPr lang="en-US" smtClean="0"/>
              <a:t>‹#›</a:t>
            </a:fld>
            <a:endParaRPr lang="en-US"/>
          </a:p>
        </p:txBody>
      </p:sp>
      <p:pic>
        <p:nvPicPr>
          <p:cNvPr id="7170" name="Picture 2">
            <a:extLst>
              <a:ext uri="{FF2B5EF4-FFF2-40B4-BE49-F238E27FC236}">
                <a16:creationId xmlns:a16="http://schemas.microsoft.com/office/drawing/2014/main" id="{DB47B6E8-9CC0-0AC6-7D26-BA6582234CA1}"/>
              </a:ext>
            </a:extLst>
          </p:cNvPr>
          <p:cNvPicPr>
            <a:picLocks noChangeAspect="1" noChangeArrowheads="1"/>
          </p:cNvPicPr>
          <p:nvPr userDrawn="1"/>
        </p:nvPicPr>
        <p:blipFill>
          <a:blip r:embed="rId20">
            <a:extLst>
              <a:ext uri="{28A0092B-C50C-407E-A947-70E740481C1C}">
                <a14:useLocalDpi xmlns:a14="http://schemas.microsoft.com/office/drawing/2010/main" val="0"/>
              </a:ext>
            </a:extLst>
          </a:blip>
          <a:srcRect/>
          <a:stretch>
            <a:fillRect/>
          </a:stretch>
        </p:blipFill>
        <p:spPr bwMode="auto">
          <a:xfrm>
            <a:off x="127821" y="6106958"/>
            <a:ext cx="3539612" cy="612058"/>
          </a:xfrm>
          <a:prstGeom prst="rect">
            <a:avLst/>
          </a:prstGeom>
          <a:noFill/>
          <a:extLst>
            <a:ext uri="{909E8E84-426E-40DD-AFC4-6F175D3DCCD1}">
              <a14:hiddenFill xmlns:a14="http://schemas.microsoft.com/office/drawing/2010/main">
                <a:solidFill>
                  <a:srgbClr val="FFFFFF"/>
                </a:solidFill>
              </a14:hiddenFill>
            </a:ext>
          </a:extLst>
        </p:spPr>
      </p:pic>
      <p:pic>
        <p:nvPicPr>
          <p:cNvPr id="7" name="Εικόνα 6">
            <a:extLst>
              <a:ext uri="{FF2B5EF4-FFF2-40B4-BE49-F238E27FC236}">
                <a16:creationId xmlns:a16="http://schemas.microsoft.com/office/drawing/2014/main" id="{1C4CFE76-B533-5EEF-16D2-DB99BF77E800}"/>
              </a:ext>
            </a:extLst>
          </p:cNvPr>
          <p:cNvPicPr>
            <a:picLocks noChangeAspect="1"/>
          </p:cNvPicPr>
          <p:nvPr userDrawn="1"/>
        </p:nvPicPr>
        <p:blipFill>
          <a:blip r:embed="rId21"/>
          <a:stretch>
            <a:fillRect/>
          </a:stretch>
        </p:blipFill>
        <p:spPr>
          <a:xfrm>
            <a:off x="11344780" y="6038491"/>
            <a:ext cx="714578" cy="715249"/>
          </a:xfrm>
          <a:prstGeom prst="rect">
            <a:avLst/>
          </a:prstGeom>
        </p:spPr>
      </p:pic>
      <p:sp>
        <p:nvSpPr>
          <p:cNvPr id="8" name="TextBox 7">
            <a:extLst>
              <a:ext uri="{FF2B5EF4-FFF2-40B4-BE49-F238E27FC236}">
                <a16:creationId xmlns:a16="http://schemas.microsoft.com/office/drawing/2014/main" id="{3A9C649C-FD68-00E0-7341-E03289EA504C}"/>
              </a:ext>
            </a:extLst>
          </p:cNvPr>
          <p:cNvSpPr txBox="1"/>
          <p:nvPr userDrawn="1"/>
        </p:nvSpPr>
        <p:spPr>
          <a:xfrm>
            <a:off x="7254801" y="6122737"/>
            <a:ext cx="4088921" cy="646331"/>
          </a:xfrm>
          <a:prstGeom prst="rect">
            <a:avLst/>
          </a:prstGeom>
          <a:noFill/>
        </p:spPr>
        <p:txBody>
          <a:bodyPr wrap="square" rtlCol="0">
            <a:spAutoFit/>
          </a:bodyPr>
          <a:lstStyle/>
          <a:p>
            <a:pPr algn="r"/>
            <a:r>
              <a:rPr lang="el-GR" b="1" dirty="0">
                <a:solidFill>
                  <a:srgbClr val="686566"/>
                </a:solidFill>
                <a:latin typeface="Cera Pro" panose="00000400000000000000" pitchFamily="2" charset="0"/>
              </a:rPr>
              <a:t>ΤΜΗΜΑ </a:t>
            </a:r>
            <a:br>
              <a:rPr lang="el-GR" b="1" dirty="0">
                <a:solidFill>
                  <a:srgbClr val="686566"/>
                </a:solidFill>
                <a:latin typeface="Cera Pro" panose="00000400000000000000" pitchFamily="2" charset="0"/>
              </a:rPr>
            </a:br>
            <a:r>
              <a:rPr lang="el-GR" b="1" dirty="0">
                <a:solidFill>
                  <a:srgbClr val="686566"/>
                </a:solidFill>
                <a:latin typeface="Cera Pro" panose="00000400000000000000" pitchFamily="2" charset="0"/>
              </a:rPr>
              <a:t>ΜΗΧΑΝΙΚΩΝ ΟΡΥΚΤΩΝ ΠΟΡΩΝ</a:t>
            </a:r>
            <a:endParaRPr lang="en-US" b="1" dirty="0">
              <a:solidFill>
                <a:srgbClr val="686566"/>
              </a:solidFill>
              <a:latin typeface="Cera Pro" panose="00000400000000000000" pitchFamily="2" charset="0"/>
            </a:endParaRPr>
          </a:p>
        </p:txBody>
      </p:sp>
      <p:sp>
        <p:nvSpPr>
          <p:cNvPr id="9" name="TextBox 8">
            <a:extLst>
              <a:ext uri="{FF2B5EF4-FFF2-40B4-BE49-F238E27FC236}">
                <a16:creationId xmlns:a16="http://schemas.microsoft.com/office/drawing/2014/main" id="{E366C5C7-D02A-C271-D28C-8594F697BCBF}"/>
              </a:ext>
            </a:extLst>
          </p:cNvPr>
          <p:cNvSpPr txBox="1"/>
          <p:nvPr userDrawn="1"/>
        </p:nvSpPr>
        <p:spPr>
          <a:xfrm>
            <a:off x="0" y="1072"/>
            <a:ext cx="12192000" cy="369332"/>
          </a:xfrm>
          <a:prstGeom prst="rect">
            <a:avLst/>
          </a:prstGeom>
          <a:noFill/>
        </p:spPr>
        <p:txBody>
          <a:bodyPr wrap="square">
            <a:spAutoFit/>
          </a:bodyPr>
          <a:lstStyle/>
          <a:p>
            <a:pPr algn="ctr"/>
            <a:r>
              <a:rPr lang="el-GR" sz="1800" spc="300" dirty="0">
                <a:solidFill>
                  <a:schemeClr val="accent6">
                    <a:lumMod val="40000"/>
                    <a:lumOff val="60000"/>
                  </a:schemeClr>
                </a:solidFill>
                <a:latin typeface="Cera Pro" panose="00000400000000000000" pitchFamily="2" charset="0"/>
              </a:rPr>
              <a:t>Εφαρμογές Τεχνητής Νοημοσύνης στη Μηχανική Ορυκτών Πόρων</a:t>
            </a:r>
            <a:endParaRPr lang="el-GR" dirty="0">
              <a:solidFill>
                <a:schemeClr val="accent6">
                  <a:lumMod val="40000"/>
                  <a:lumOff val="60000"/>
                </a:schemeClr>
              </a:solidFill>
              <a:latin typeface="Cera Pro" panose="00000400000000000000" pitchFamily="2" charset="0"/>
            </a:endParaRPr>
          </a:p>
        </p:txBody>
      </p:sp>
    </p:spTree>
    <p:extLst>
      <p:ext uri="{BB962C8B-B14F-4D97-AF65-F5344CB8AC3E}">
        <p14:creationId xmlns:p14="http://schemas.microsoft.com/office/powerpoint/2010/main" val="2453662720"/>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A31DEAB-F42A-1F13-4409-FDAE7E6993AA}"/>
              </a:ext>
            </a:extLst>
          </p:cNvPr>
          <p:cNvSpPr>
            <a:spLocks noGrp="1"/>
          </p:cNvSpPr>
          <p:nvPr>
            <p:ph type="title"/>
          </p:nvPr>
        </p:nvSpPr>
        <p:spPr>
          <a:xfrm>
            <a:off x="1520780" y="486749"/>
            <a:ext cx="9150439" cy="530682"/>
          </a:xfrm>
          <a:solidFill>
            <a:schemeClr val="accent2">
              <a:lumMod val="50000"/>
            </a:schemeClr>
          </a:solidFill>
        </p:spPr>
        <p:txBody>
          <a:bodyPr>
            <a:normAutofit/>
          </a:bodyPr>
          <a:lstStyle/>
          <a:p>
            <a:pPr algn="ctr"/>
            <a:r>
              <a:rPr lang="en-US" sz="3100" spc="300" dirty="0"/>
              <a:t>Time Lagged Feedforward Network (TLFN)</a:t>
            </a:r>
          </a:p>
        </p:txBody>
      </p:sp>
      <p:sp>
        <p:nvSpPr>
          <p:cNvPr id="3" name="Υπότιτλος 2">
            <a:extLst>
              <a:ext uri="{FF2B5EF4-FFF2-40B4-BE49-F238E27FC236}">
                <a16:creationId xmlns:a16="http://schemas.microsoft.com/office/drawing/2014/main" id="{2C0C8EA4-560A-D75D-F6C7-1591CC00AD5A}"/>
              </a:ext>
            </a:extLst>
          </p:cNvPr>
          <p:cNvSpPr>
            <a:spLocks noGrp="1"/>
          </p:cNvSpPr>
          <p:nvPr>
            <p:ph idx="1"/>
          </p:nvPr>
        </p:nvSpPr>
        <p:spPr>
          <a:xfrm>
            <a:off x="341290" y="1275008"/>
            <a:ext cx="11384924" cy="4901955"/>
          </a:xfrm>
        </p:spPr>
        <p:txBody>
          <a:bodyPr>
            <a:normAutofit/>
          </a:bodyPr>
          <a:lstStyle/>
          <a:p>
            <a:pPr algn="l"/>
            <a:r>
              <a:rPr lang="el-GR" sz="2000" dirty="0">
                <a:latin typeface="Bahnschrift Light" panose="020B0502040204020203" pitchFamily="34" charset="0"/>
              </a:rPr>
              <a:t>Τα </a:t>
            </a:r>
            <a:r>
              <a:rPr lang="el-GR" sz="2000" dirty="0" err="1">
                <a:latin typeface="Bahnschrift Light" panose="020B0502040204020203" pitchFamily="34" charset="0"/>
              </a:rPr>
              <a:t>Νευρωνικά</a:t>
            </a:r>
            <a:r>
              <a:rPr lang="el-GR" sz="2000" dirty="0">
                <a:latin typeface="Bahnschrift Light" panose="020B0502040204020203" pitchFamily="34" charset="0"/>
              </a:rPr>
              <a:t> Δίκτυα Προώθησης με Χρονική Υστέρηση αποτελούν μία παραλλαγή των </a:t>
            </a:r>
            <a:r>
              <a:rPr lang="el-GR" sz="2000" dirty="0" err="1">
                <a:latin typeface="Bahnschrift Light" panose="020B0502040204020203" pitchFamily="34" charset="0"/>
              </a:rPr>
              <a:t>νευρωνικών</a:t>
            </a:r>
            <a:r>
              <a:rPr lang="el-GR" sz="2000" dirty="0">
                <a:latin typeface="Bahnschrift Light" panose="020B0502040204020203" pitchFamily="34" charset="0"/>
              </a:rPr>
              <a:t> δικτύων προώθησης, ειδικά σχεδιασμένα για τη μοντελοποίηση </a:t>
            </a:r>
            <a:r>
              <a:rPr lang="el-GR" sz="2000" dirty="0" err="1">
                <a:latin typeface="Bahnschrift Light" panose="020B0502040204020203" pitchFamily="34" charset="0"/>
              </a:rPr>
              <a:t>χρονοσειρών</a:t>
            </a:r>
            <a:r>
              <a:rPr lang="el-GR" sz="2000" dirty="0">
                <a:latin typeface="Bahnschrift Light" panose="020B0502040204020203" pitchFamily="34" charset="0"/>
              </a:rPr>
              <a:t>.</a:t>
            </a:r>
          </a:p>
          <a:p>
            <a:pPr algn="l"/>
            <a:r>
              <a:rPr lang="el-GR" sz="2000" dirty="0">
                <a:latin typeface="Bahnschrift Light" panose="020B0502040204020203" pitchFamily="34" charset="0"/>
              </a:rPr>
              <a:t>Μπορούν να βοηθήσουν στην αναγνώριση χρονικών μοτίβων, δίνοντας απαντήσεις που δεν βασίζονται μόνο στις τρέχουσες τιμές εισόδου αλλά και σε προηγούμενες.</a:t>
            </a:r>
          </a:p>
          <a:p>
            <a:pPr algn="l"/>
            <a:r>
              <a:rPr lang="el-GR" sz="2000" dirty="0">
                <a:latin typeface="Bahnschrift Light" panose="020B0502040204020203" pitchFamily="34" charset="0"/>
              </a:rPr>
              <a:t>Βασίζονται στη χρήση ενός </a:t>
            </a:r>
            <a:r>
              <a:rPr lang="el-GR" sz="2000" dirty="0" err="1">
                <a:latin typeface="Bahnschrift Light" panose="020B0502040204020203" pitchFamily="34" charset="0"/>
              </a:rPr>
              <a:t>χωροχρονικού</a:t>
            </a:r>
            <a:r>
              <a:rPr lang="el-GR" sz="2000" dirty="0">
                <a:latin typeface="Bahnschrift Light" panose="020B0502040204020203" pitchFamily="34" charset="0"/>
              </a:rPr>
              <a:t> μοντέλου νευρώνα, δηλαδή ενός φίλτρου νευρώνα με πολλαπλές εισόδους ή κατανεμημένου </a:t>
            </a:r>
            <a:r>
              <a:rPr lang="el-GR" sz="2000" dirty="0" err="1">
                <a:latin typeface="Bahnschrift Light" panose="020B0502040204020203" pitchFamily="34" charset="0"/>
              </a:rPr>
              <a:t>νευρωνικού</a:t>
            </a:r>
            <a:r>
              <a:rPr lang="el-GR" sz="2000" dirty="0">
                <a:latin typeface="Bahnschrift Light" panose="020B0502040204020203" pitchFamily="34" charset="0"/>
              </a:rPr>
              <a:t> φίλτρου.</a:t>
            </a:r>
          </a:p>
          <a:p>
            <a:pPr algn="l"/>
            <a:r>
              <a:rPr lang="el-GR" sz="2000" dirty="0">
                <a:latin typeface="Bahnschrift Light" panose="020B0502040204020203" pitchFamily="34" charset="0"/>
              </a:rPr>
              <a:t>Το κατανεμημένο </a:t>
            </a:r>
            <a:r>
              <a:rPr lang="el-GR" sz="2000" dirty="0" err="1">
                <a:latin typeface="Bahnschrift Light" panose="020B0502040204020203" pitchFamily="34" charset="0"/>
              </a:rPr>
              <a:t>νευρωνικό</a:t>
            </a:r>
            <a:r>
              <a:rPr lang="el-GR" sz="2000" dirty="0">
                <a:latin typeface="Bahnschrift Light" panose="020B0502040204020203" pitchFamily="34" charset="0"/>
              </a:rPr>
              <a:t> φίλτρο βασίζεται στην υπολογιστική ισχύ του φίλτρου πεπερασμένης διάρκειας κρουστικής απόκρισης (FIR) τάξης p.</a:t>
            </a:r>
          </a:p>
          <a:p>
            <a:pPr algn="l"/>
            <a:endParaRPr lang="el-GR" sz="2000" dirty="0">
              <a:latin typeface="Bahnschrift Light" panose="020B0502040204020203" pitchFamily="34" charset="0"/>
            </a:endParaRPr>
          </a:p>
        </p:txBody>
      </p:sp>
      <p:pic>
        <p:nvPicPr>
          <p:cNvPr id="7" name="Εικόνα 6" descr="Εικόνα που περιέχει κείμενο, διάγραμμα, γραμμή, στιγμιότυπο οθόνης&#10;&#10;Περιγραφή που δημιουργήθηκε αυτόματα">
            <a:extLst>
              <a:ext uri="{FF2B5EF4-FFF2-40B4-BE49-F238E27FC236}">
                <a16:creationId xmlns:a16="http://schemas.microsoft.com/office/drawing/2014/main" id="{6918A664-1FD0-7015-EEDF-7510546C0253}"/>
              </a:ext>
            </a:extLst>
          </p:cNvPr>
          <p:cNvPicPr>
            <a:picLocks noChangeAspect="1"/>
          </p:cNvPicPr>
          <p:nvPr/>
        </p:nvPicPr>
        <p:blipFill rotWithShape="1">
          <a:blip r:embed="rId4"/>
          <a:srcRect b="8176"/>
          <a:stretch/>
        </p:blipFill>
        <p:spPr bwMode="auto">
          <a:xfrm>
            <a:off x="3061952" y="4288146"/>
            <a:ext cx="5943600" cy="2029460"/>
          </a:xfrm>
          <a:prstGeom prst="rect">
            <a:avLst/>
          </a:prstGeom>
          <a:ln>
            <a:noFill/>
          </a:ln>
          <a:extLst>
            <a:ext uri="{53640926-AAD7-44D8-BBD7-CCE9431645EC}">
              <a14:shadowObscured xmlns:a14="http://schemas.microsoft.com/office/drawing/2010/main"/>
            </a:ext>
          </a:extLst>
        </p:spPr>
      </p:pic>
      <p:sp>
        <p:nvSpPr>
          <p:cNvPr id="8" name="TextBox 7">
            <a:extLst>
              <a:ext uri="{FF2B5EF4-FFF2-40B4-BE49-F238E27FC236}">
                <a16:creationId xmlns:a16="http://schemas.microsoft.com/office/drawing/2014/main" id="{9DCC3358-A203-8735-D93B-795B9B547A40}"/>
              </a:ext>
            </a:extLst>
          </p:cNvPr>
          <p:cNvSpPr txBox="1"/>
          <p:nvPr/>
        </p:nvSpPr>
        <p:spPr>
          <a:xfrm>
            <a:off x="11512156" y="0"/>
            <a:ext cx="677108" cy="2101540"/>
          </a:xfrm>
          <a:prstGeom prst="rect">
            <a:avLst/>
          </a:prstGeom>
          <a:solidFill>
            <a:srgbClr val="A22323"/>
          </a:solidFill>
        </p:spPr>
        <p:txBody>
          <a:bodyPr vert="vert270" wrap="square" rtlCol="0">
            <a:spAutoFit/>
          </a:bodyPr>
          <a:lstStyle/>
          <a:p>
            <a:pPr algn="ctr"/>
            <a:r>
              <a:rPr lang="el-GR" sz="3200" b="1" dirty="0"/>
              <a:t>Γενικά</a:t>
            </a:r>
          </a:p>
        </p:txBody>
      </p:sp>
    </p:spTree>
    <p:extLst>
      <p:ext uri="{BB962C8B-B14F-4D97-AF65-F5344CB8AC3E}">
        <p14:creationId xmlns:p14="http://schemas.microsoft.com/office/powerpoint/2010/main" val="1758570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55643853-B4B4-5F82-67C5-7D0E2487DA80}"/>
              </a:ext>
            </a:extLst>
          </p:cNvPr>
          <p:cNvSpPr>
            <a:spLocks noGrp="1"/>
          </p:cNvSpPr>
          <p:nvPr>
            <p:ph idx="1"/>
          </p:nvPr>
        </p:nvSpPr>
        <p:spPr>
          <a:xfrm>
            <a:off x="398783" y="1124605"/>
            <a:ext cx="11282355" cy="3848183"/>
          </a:xfrm>
        </p:spPr>
        <p:txBody>
          <a:bodyPr>
            <a:normAutofit/>
          </a:bodyPr>
          <a:lstStyle/>
          <a:p>
            <a:pPr algn="l"/>
            <a:r>
              <a:rPr lang="el-GR" sz="2000" dirty="0">
                <a:latin typeface="Bahnschrift Light" panose="020B0502040204020203" pitchFamily="34" charset="0"/>
              </a:rPr>
              <a:t>Ο νευρώνας διαθέτει m</a:t>
            </a:r>
            <a:r>
              <a:rPr lang="el-GR" sz="2000" baseline="-25000" dirty="0">
                <a:latin typeface="Bahnschrift Light" panose="020B0502040204020203" pitchFamily="34" charset="0"/>
              </a:rPr>
              <a:t>0</a:t>
            </a:r>
            <a:r>
              <a:rPr lang="el-GR" sz="2000" dirty="0">
                <a:latin typeface="Bahnschrift Light" panose="020B0502040204020203" pitchFamily="34" charset="0"/>
              </a:rPr>
              <a:t> κύριες συνάψεις, καθεμία από τις οποίες αποτελείται από ένα γραμμικό διακριτό φίλτρο χρόνου που υλοποιείται με τη μορφή φίλτρου FIR τάξης p. </a:t>
            </a:r>
          </a:p>
          <a:p>
            <a:pPr algn="l"/>
            <a:r>
              <a:rPr lang="el-GR" sz="2000" dirty="0">
                <a:latin typeface="Bahnschrift Light" panose="020B0502040204020203" pitchFamily="34" charset="0"/>
              </a:rPr>
              <a:t>Οι κύριες συνάψεις αντιπροσωπεύουν τη χωρική διάσταση της επεξεργασίας σήματος. </a:t>
            </a:r>
          </a:p>
          <a:p>
            <a:pPr algn="l"/>
            <a:r>
              <a:rPr lang="el-GR" sz="2000" dirty="0">
                <a:latin typeface="Bahnschrift Light" panose="020B0502040204020203" pitchFamily="34" charset="0"/>
              </a:rPr>
              <a:t>Κάθε κύρια σύναψη διαθέτει (p + 1) δευτερεύουσες συνάψεις, οι οποίες συνδέονται με την αντίστοιχη είσοδό της και με τις χρονικές καταγραφές μνήμης (memory </a:t>
            </a:r>
            <a:r>
              <a:rPr lang="el-GR" sz="2000" dirty="0" err="1">
                <a:latin typeface="Bahnschrift Light" panose="020B0502040204020203" pitchFamily="34" charset="0"/>
              </a:rPr>
              <a:t>taps</a:t>
            </a:r>
            <a:r>
              <a:rPr lang="el-GR" sz="2000" dirty="0">
                <a:latin typeface="Bahnschrift Light" panose="020B0502040204020203" pitchFamily="34" charset="0"/>
              </a:rPr>
              <a:t>) του φίλτρου FIR, λαμβάνοντας έτσι υπόψη τη χρονική διάσταση της επεξεργασίας σήματος.</a:t>
            </a:r>
          </a:p>
          <a:p>
            <a:endParaRPr lang="el-GR" sz="2000" dirty="0"/>
          </a:p>
        </p:txBody>
      </p:sp>
      <p:pic>
        <p:nvPicPr>
          <p:cNvPr id="4" name="Εικόνα 3" descr="Εικόνα που περιέχει κείμενο, διάγραμμα, στιγμιότυπο οθόνης, γραμμή&#10;&#10;Περιγραφή που δημιουργήθηκε αυτόματα">
            <a:extLst>
              <a:ext uri="{FF2B5EF4-FFF2-40B4-BE49-F238E27FC236}">
                <a16:creationId xmlns:a16="http://schemas.microsoft.com/office/drawing/2014/main" id="{54FCF2B6-9A94-5A69-8648-4CC4958C9F28}"/>
              </a:ext>
            </a:extLst>
          </p:cNvPr>
          <p:cNvPicPr>
            <a:picLocks noChangeAspect="1"/>
          </p:cNvPicPr>
          <p:nvPr/>
        </p:nvPicPr>
        <p:blipFill rotWithShape="1">
          <a:blip r:embed="rId2"/>
          <a:srcRect b="4668"/>
          <a:stretch/>
        </p:blipFill>
        <p:spPr bwMode="auto">
          <a:xfrm>
            <a:off x="599300" y="3659949"/>
            <a:ext cx="4936232" cy="2321126"/>
          </a:xfrm>
          <a:prstGeom prst="rect">
            <a:avLst/>
          </a:prstGeom>
          <a:ln>
            <a:noFill/>
          </a:ln>
          <a:extLst>
            <a:ext uri="{53640926-AAD7-44D8-BBD7-CCE9431645EC}">
              <a14:shadowObscured xmlns:a14="http://schemas.microsoft.com/office/drawing/2010/main"/>
            </a:ext>
          </a:extLst>
        </p:spPr>
      </p:pic>
      <p:pic>
        <p:nvPicPr>
          <p:cNvPr id="5" name="Εικόνα 4">
            <a:extLst>
              <a:ext uri="{FF2B5EF4-FFF2-40B4-BE49-F238E27FC236}">
                <a16:creationId xmlns:a16="http://schemas.microsoft.com/office/drawing/2014/main" id="{2C797685-BB94-2637-8995-74929E7DC46C}"/>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86339" y="4971342"/>
            <a:ext cx="4428521" cy="1011179"/>
          </a:xfrm>
          <a:prstGeom prst="rect">
            <a:avLst/>
          </a:prstGeom>
          <a:noFill/>
          <a:ln>
            <a:noFill/>
          </a:ln>
        </p:spPr>
      </p:pic>
      <p:sp>
        <p:nvSpPr>
          <p:cNvPr id="7" name="TextBox 6">
            <a:extLst>
              <a:ext uri="{FF2B5EF4-FFF2-40B4-BE49-F238E27FC236}">
                <a16:creationId xmlns:a16="http://schemas.microsoft.com/office/drawing/2014/main" id="{D2072042-38E0-73BB-4C6D-76B24BC84A83}"/>
              </a:ext>
            </a:extLst>
          </p:cNvPr>
          <p:cNvSpPr txBox="1"/>
          <p:nvPr/>
        </p:nvSpPr>
        <p:spPr>
          <a:xfrm>
            <a:off x="5906756" y="3757275"/>
            <a:ext cx="6097248" cy="923330"/>
          </a:xfrm>
          <a:prstGeom prst="rect">
            <a:avLst/>
          </a:prstGeom>
          <a:noFill/>
        </p:spPr>
        <p:txBody>
          <a:bodyPr wrap="square">
            <a:spAutoFit/>
          </a:bodyPr>
          <a:lstStyle/>
          <a:p>
            <a:r>
              <a:rPr lang="el-GR" sz="1800" dirty="0">
                <a:solidFill>
                  <a:srgbClr val="FFFF00"/>
                </a:solidFill>
                <a:effectLst/>
                <a:latin typeface="Bahnschrift Light" panose="020B0502040204020203" pitchFamily="34" charset="0"/>
                <a:ea typeface="Aptos" panose="020B0004020202020204" pitchFamily="34" charset="0"/>
                <a:cs typeface="Arial" panose="020B0604020202020204" pitchFamily="34" charset="0"/>
              </a:rPr>
              <a:t>Η </a:t>
            </a:r>
            <a:r>
              <a:rPr lang="el-GR" sz="1800" dirty="0" err="1">
                <a:solidFill>
                  <a:srgbClr val="FFFF00"/>
                </a:solidFill>
                <a:effectLst/>
                <a:latin typeface="Bahnschrift Light" panose="020B0502040204020203" pitchFamily="34" charset="0"/>
                <a:ea typeface="Aptos" panose="020B0004020202020204" pitchFamily="34" charset="0"/>
                <a:cs typeface="Arial" panose="020B0604020202020204" pitchFamily="34" charset="0"/>
              </a:rPr>
              <a:t>χωροχρονική</a:t>
            </a:r>
            <a:r>
              <a:rPr lang="el-GR" sz="1800" dirty="0">
                <a:solidFill>
                  <a:srgbClr val="FFFF00"/>
                </a:solidFill>
                <a:effectLst/>
                <a:latin typeface="Bahnschrift Light" panose="020B0502040204020203" pitchFamily="34" charset="0"/>
                <a:ea typeface="Aptos" panose="020B0004020202020204" pitchFamily="34" charset="0"/>
                <a:cs typeface="Arial" panose="020B0604020202020204" pitchFamily="34" charset="0"/>
              </a:rPr>
              <a:t> επεξεργασία που πραγματοποιείται από το </a:t>
            </a:r>
            <a:r>
              <a:rPr lang="el-GR" sz="1800" dirty="0" err="1">
                <a:solidFill>
                  <a:srgbClr val="FFFF00"/>
                </a:solidFill>
                <a:effectLst/>
                <a:latin typeface="Bahnschrift Light" panose="020B0502040204020203" pitchFamily="34" charset="0"/>
                <a:ea typeface="Aptos" panose="020B0004020202020204" pitchFamily="34" charset="0"/>
                <a:cs typeface="Arial" panose="020B0604020202020204" pitchFamily="34" charset="0"/>
              </a:rPr>
              <a:t>νευρωνικό</a:t>
            </a:r>
            <a:r>
              <a:rPr lang="el-GR" sz="1800" dirty="0">
                <a:solidFill>
                  <a:srgbClr val="FFFF00"/>
                </a:solidFill>
                <a:effectLst/>
                <a:latin typeface="Bahnschrift Light" panose="020B0502040204020203" pitchFamily="34" charset="0"/>
                <a:ea typeface="Aptos" panose="020B0004020202020204" pitchFamily="34" charset="0"/>
                <a:cs typeface="Arial" panose="020B0604020202020204" pitchFamily="34" charset="0"/>
              </a:rPr>
              <a:t> φίλτρο μπορεί να εκφραστεί μαθηματικά με βάση την έξοδό του, </a:t>
            </a:r>
            <a:r>
              <a:rPr lang="el-GR" sz="1800" i="1" dirty="0" err="1">
                <a:solidFill>
                  <a:srgbClr val="FFFF00"/>
                </a:solidFill>
                <a:effectLst/>
                <a:latin typeface="Bahnschrift Light" panose="020B0502040204020203" pitchFamily="34" charset="0"/>
                <a:ea typeface="Aptos" panose="020B0004020202020204" pitchFamily="34" charset="0"/>
                <a:cs typeface="Arial" panose="020B0604020202020204" pitchFamily="34" charset="0"/>
              </a:rPr>
              <a:t>y</a:t>
            </a:r>
            <a:r>
              <a:rPr lang="el-GR" sz="1800" i="1" baseline="-25000" dirty="0" err="1">
                <a:solidFill>
                  <a:srgbClr val="FFFF00"/>
                </a:solidFill>
                <a:effectLst/>
                <a:latin typeface="Bahnschrift Light" panose="020B0502040204020203" pitchFamily="34" charset="0"/>
                <a:ea typeface="Aptos" panose="020B0004020202020204" pitchFamily="34" charset="0"/>
                <a:cs typeface="Arial" panose="020B0604020202020204" pitchFamily="34" charset="0"/>
              </a:rPr>
              <a:t>j</a:t>
            </a:r>
            <a:r>
              <a:rPr lang="el-GR" sz="1800" i="1" dirty="0">
                <a:solidFill>
                  <a:srgbClr val="FFFF00"/>
                </a:solidFill>
                <a:effectLst/>
                <a:latin typeface="Bahnschrift Light" panose="020B0502040204020203" pitchFamily="34" charset="0"/>
                <a:ea typeface="Aptos" panose="020B0004020202020204" pitchFamily="34" charset="0"/>
                <a:cs typeface="Arial" panose="020B0604020202020204" pitchFamily="34" charset="0"/>
              </a:rPr>
              <a:t>(n)</a:t>
            </a:r>
            <a:r>
              <a:rPr lang="el-GR" sz="1800" dirty="0">
                <a:solidFill>
                  <a:srgbClr val="FFFF00"/>
                </a:solidFill>
                <a:effectLst/>
                <a:latin typeface="Bahnschrift Light" panose="020B0502040204020203" pitchFamily="34" charset="0"/>
                <a:ea typeface="Aptos" panose="020B0004020202020204" pitchFamily="34" charset="0"/>
                <a:cs typeface="Arial" panose="020B0604020202020204" pitchFamily="34" charset="0"/>
              </a:rPr>
              <a:t>, ως εξής:</a:t>
            </a:r>
          </a:p>
        </p:txBody>
      </p:sp>
      <p:sp>
        <p:nvSpPr>
          <p:cNvPr id="8" name="TextBox 7">
            <a:extLst>
              <a:ext uri="{FF2B5EF4-FFF2-40B4-BE49-F238E27FC236}">
                <a16:creationId xmlns:a16="http://schemas.microsoft.com/office/drawing/2014/main" id="{BF930F53-6FDB-66FE-FDB4-E7D96FA10433}"/>
              </a:ext>
            </a:extLst>
          </p:cNvPr>
          <p:cNvSpPr txBox="1"/>
          <p:nvPr/>
        </p:nvSpPr>
        <p:spPr>
          <a:xfrm>
            <a:off x="11512156" y="0"/>
            <a:ext cx="677108" cy="2747542"/>
          </a:xfrm>
          <a:prstGeom prst="rect">
            <a:avLst/>
          </a:prstGeom>
          <a:solidFill>
            <a:srgbClr val="A22323"/>
          </a:solidFill>
        </p:spPr>
        <p:txBody>
          <a:bodyPr vert="vert270" wrap="square" rtlCol="0">
            <a:spAutoFit/>
          </a:bodyPr>
          <a:lstStyle/>
          <a:p>
            <a:pPr algn="ctr"/>
            <a:r>
              <a:rPr lang="el-GR" sz="3200" b="1" dirty="0"/>
              <a:t>Αρχιτεκτονική</a:t>
            </a:r>
          </a:p>
        </p:txBody>
      </p:sp>
    </p:spTree>
    <p:extLst>
      <p:ext uri="{BB962C8B-B14F-4D97-AF65-F5344CB8AC3E}">
        <p14:creationId xmlns:p14="http://schemas.microsoft.com/office/powerpoint/2010/main" val="4074537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C5AF23DA-217E-A8C8-8FEF-F15F84911CDE}"/>
              </a:ext>
            </a:extLst>
          </p:cNvPr>
          <p:cNvSpPr>
            <a:spLocks noGrp="1"/>
          </p:cNvSpPr>
          <p:nvPr>
            <p:ph idx="1"/>
          </p:nvPr>
        </p:nvSpPr>
        <p:spPr>
          <a:xfrm>
            <a:off x="457200" y="573110"/>
            <a:ext cx="11054956" cy="5603853"/>
          </a:xfrm>
        </p:spPr>
        <p:txBody>
          <a:bodyPr>
            <a:normAutofit/>
          </a:bodyPr>
          <a:lstStyle/>
          <a:p>
            <a:r>
              <a:rPr lang="el-GR" sz="2000" dirty="0">
                <a:effectLst/>
                <a:latin typeface="Calibri" panose="020F0502020204030204" pitchFamily="34" charset="0"/>
                <a:ea typeface="Aptos" panose="020B0004020202020204" pitchFamily="34" charset="0"/>
                <a:cs typeface="Arial" panose="020B0604020202020204" pitchFamily="34" charset="0"/>
              </a:rPr>
              <a:t>Για την εκπαίδευση ενός κατανεμημένου δικτύου TLFN απαιτείται ένας αλγόριθμος επιβλεπόμενης μάθησης, όπου η πραγματική απόκριση κάθε νευρώνα στο στρώμα εξόδου συγκρίνεται με την επιθυμητή απόκριση σε κάθε χρονική στιγμή. </a:t>
            </a:r>
          </a:p>
          <a:p>
            <a:r>
              <a:rPr lang="el-GR" sz="2000" dirty="0">
                <a:effectLst/>
                <a:latin typeface="Calibri" panose="020F0502020204030204" pitchFamily="34" charset="0"/>
                <a:ea typeface="Aptos" panose="020B0004020202020204" pitchFamily="34" charset="0"/>
                <a:cs typeface="Arial" panose="020B0604020202020204" pitchFamily="34" charset="0"/>
              </a:rPr>
              <a:t>Ο αλγόριθμος χρονικής </a:t>
            </a:r>
            <a:r>
              <a:rPr lang="el-GR" sz="2000" dirty="0" err="1">
                <a:effectLst/>
                <a:latin typeface="Calibri" panose="020F0502020204030204" pitchFamily="34" charset="0"/>
                <a:ea typeface="Aptos" panose="020B0004020202020204" pitchFamily="34" charset="0"/>
                <a:cs typeface="Arial" panose="020B0604020202020204" pitchFamily="34" charset="0"/>
              </a:rPr>
              <a:t>οπισθοδιάδοσης</a:t>
            </a:r>
            <a:r>
              <a:rPr lang="el-GR" sz="2000" dirty="0">
                <a:effectLst/>
                <a:latin typeface="Calibri" panose="020F0502020204030204" pitchFamily="34" charset="0"/>
                <a:ea typeface="Aptos" panose="020B0004020202020204" pitchFamily="34" charset="0"/>
                <a:cs typeface="Arial" panose="020B0604020202020204" pitchFamily="34" charset="0"/>
              </a:rPr>
              <a:t> (</a:t>
            </a:r>
            <a:r>
              <a:rPr lang="el-GR" sz="2000" dirty="0" err="1">
                <a:effectLst/>
                <a:latin typeface="Calibri" panose="020F0502020204030204" pitchFamily="34" charset="0"/>
                <a:ea typeface="Aptos" panose="020B0004020202020204" pitchFamily="34" charset="0"/>
                <a:cs typeface="Arial" panose="020B0604020202020204" pitchFamily="34" charset="0"/>
              </a:rPr>
              <a:t>temporal</a:t>
            </a:r>
            <a:r>
              <a:rPr lang="el-GR" sz="2000" dirty="0">
                <a:effectLst/>
                <a:latin typeface="Calibri" panose="020F0502020204030204" pitchFamily="34" charset="0"/>
                <a:ea typeface="Aptos" panose="020B0004020202020204" pitchFamily="34" charset="0"/>
                <a:cs typeface="Arial" panose="020B0604020202020204" pitchFamily="34" charset="0"/>
              </a:rPr>
              <a:t> </a:t>
            </a:r>
            <a:r>
              <a:rPr lang="el-GR" sz="2000" dirty="0" err="1">
                <a:effectLst/>
                <a:latin typeface="Calibri" panose="020F0502020204030204" pitchFamily="34" charset="0"/>
                <a:ea typeface="Aptos" panose="020B0004020202020204" pitchFamily="34" charset="0"/>
                <a:cs typeface="Arial" panose="020B0604020202020204" pitchFamily="34" charset="0"/>
              </a:rPr>
              <a:t>back</a:t>
            </a:r>
            <a:r>
              <a:rPr lang="el-GR" sz="2000" dirty="0">
                <a:effectLst/>
                <a:latin typeface="Calibri" panose="020F0502020204030204" pitchFamily="34" charset="0"/>
                <a:ea typeface="Aptos" panose="020B0004020202020204" pitchFamily="34" charset="0"/>
                <a:cs typeface="Arial" panose="020B0604020202020204" pitchFamily="34" charset="0"/>
              </a:rPr>
              <a:t> </a:t>
            </a:r>
            <a:r>
              <a:rPr lang="el-GR" sz="2000" dirty="0" err="1">
                <a:effectLst/>
                <a:latin typeface="Calibri" panose="020F0502020204030204" pitchFamily="34" charset="0"/>
                <a:ea typeface="Aptos" panose="020B0004020202020204" pitchFamily="34" charset="0"/>
                <a:cs typeface="Arial" panose="020B0604020202020204" pitchFamily="34" charset="0"/>
              </a:rPr>
              <a:t>propagation</a:t>
            </a:r>
            <a:r>
              <a:rPr lang="el-GR" sz="2000" dirty="0">
                <a:effectLst/>
                <a:latin typeface="Calibri" panose="020F0502020204030204" pitchFamily="34" charset="0"/>
                <a:ea typeface="Aptos" panose="020B0004020202020204" pitchFamily="34" charset="0"/>
                <a:cs typeface="Arial" panose="020B0604020202020204" pitchFamily="34" charset="0"/>
              </a:rPr>
              <a:t>) χρησιμοποιείται συχνά για την εκπαίδευση των δικτύων TLFN.</a:t>
            </a:r>
          </a:p>
          <a:p>
            <a:r>
              <a:rPr lang="el-GR" sz="2000" dirty="0"/>
              <a:t>Ο αλγόριθμος αυτός προσαρμόζει τα βάρη ενός κατανεμημένου </a:t>
            </a:r>
            <a:r>
              <a:rPr lang="el-GR" sz="2000" dirty="0" err="1"/>
              <a:t>νευρωνικού</a:t>
            </a:r>
            <a:r>
              <a:rPr lang="el-GR" sz="2000" dirty="0"/>
              <a:t> δικτύου (όπως το TLFN) με βάση τις αποκρίσεις του δικτύου σε διαφορετικές χρονικές στιγμές, συγκρίνοντας τις προβλέψεις του με τις επιθυμητές αποκρίσεις. </a:t>
            </a:r>
          </a:p>
          <a:p>
            <a:pPr marL="0" indent="0">
              <a:buNone/>
            </a:pPr>
            <a:endParaRPr lang="el-GR" sz="2000" dirty="0"/>
          </a:p>
          <a:p>
            <a:pPr marL="0" indent="0">
              <a:buNone/>
            </a:pPr>
            <a:r>
              <a:rPr lang="el-GR" sz="2000" b="1" dirty="0">
                <a:solidFill>
                  <a:srgbClr val="FF0000"/>
                </a:solidFill>
              </a:rPr>
              <a:t>Βήματα αλγόριθμου:</a:t>
            </a:r>
          </a:p>
          <a:p>
            <a:pPr marL="457200" indent="-457200">
              <a:buFont typeface="+mj-lt"/>
              <a:buAutoNum type="arabicPeriod"/>
            </a:pPr>
            <a:r>
              <a:rPr lang="el-GR" sz="2000" dirty="0">
                <a:solidFill>
                  <a:srgbClr val="FFFF00"/>
                </a:solidFill>
              </a:rPr>
              <a:t>Προώθηση σήματος</a:t>
            </a:r>
          </a:p>
          <a:p>
            <a:pPr marL="457200" indent="-457200">
              <a:buFont typeface="+mj-lt"/>
              <a:buAutoNum type="arabicPeriod"/>
            </a:pPr>
            <a:r>
              <a:rPr lang="el-GR" sz="2000" dirty="0">
                <a:solidFill>
                  <a:srgbClr val="FFFF00"/>
                </a:solidFill>
              </a:rPr>
              <a:t>Υπολογισμός του σφάλματος</a:t>
            </a:r>
          </a:p>
          <a:p>
            <a:pPr marL="457200" indent="-457200">
              <a:buFont typeface="+mj-lt"/>
              <a:buAutoNum type="arabicPeriod"/>
            </a:pPr>
            <a:r>
              <a:rPr lang="el-GR" sz="2000" dirty="0" err="1">
                <a:solidFill>
                  <a:srgbClr val="FFFF00"/>
                </a:solidFill>
              </a:rPr>
              <a:t>Οπισθοδιάδωση</a:t>
            </a:r>
            <a:r>
              <a:rPr lang="el-GR" sz="2000" dirty="0">
                <a:solidFill>
                  <a:srgbClr val="FFFF00"/>
                </a:solidFill>
              </a:rPr>
              <a:t> σφάλματος (και χρονική)</a:t>
            </a:r>
          </a:p>
        </p:txBody>
      </p:sp>
      <p:pic>
        <p:nvPicPr>
          <p:cNvPr id="4" name="Εικόνα 3">
            <a:extLst>
              <a:ext uri="{FF2B5EF4-FFF2-40B4-BE49-F238E27FC236}">
                <a16:creationId xmlns:a16="http://schemas.microsoft.com/office/drawing/2014/main" id="{009E0B52-3CA9-8FEC-C7D8-50F21709359A}"/>
              </a:ext>
            </a:extLst>
          </p:cNvPr>
          <p:cNvPicPr>
            <a:picLocks noChangeAspect="1"/>
          </p:cNvPicPr>
          <p:nvPr/>
        </p:nvPicPr>
        <p:blipFill rotWithShape="1">
          <a:blip r:embed="rId2"/>
          <a:srcRect b="4437"/>
          <a:stretch/>
        </p:blipFill>
        <p:spPr bwMode="auto">
          <a:xfrm>
            <a:off x="7212706" y="3177325"/>
            <a:ext cx="4610100" cy="2667000"/>
          </a:xfrm>
          <a:prstGeom prst="rect">
            <a:avLst/>
          </a:prstGeom>
          <a:ln>
            <a:noFill/>
          </a:ln>
          <a:extLst>
            <a:ext uri="{53640926-AAD7-44D8-BBD7-CCE9431645EC}">
              <a14:shadowObscured xmlns:a14="http://schemas.microsoft.com/office/drawing/2010/main"/>
            </a:ext>
          </a:extLst>
        </p:spPr>
      </p:pic>
      <p:sp>
        <p:nvSpPr>
          <p:cNvPr id="5" name="TextBox 4">
            <a:extLst>
              <a:ext uri="{FF2B5EF4-FFF2-40B4-BE49-F238E27FC236}">
                <a16:creationId xmlns:a16="http://schemas.microsoft.com/office/drawing/2014/main" id="{C631A927-7950-5F5F-8AD5-0717ADA20380}"/>
              </a:ext>
            </a:extLst>
          </p:cNvPr>
          <p:cNvSpPr txBox="1"/>
          <p:nvPr/>
        </p:nvSpPr>
        <p:spPr>
          <a:xfrm>
            <a:off x="11512156" y="-1"/>
            <a:ext cx="677108" cy="2781837"/>
          </a:xfrm>
          <a:prstGeom prst="rect">
            <a:avLst/>
          </a:prstGeom>
          <a:solidFill>
            <a:srgbClr val="A22323"/>
          </a:solidFill>
        </p:spPr>
        <p:txBody>
          <a:bodyPr vert="vert270" wrap="square" rtlCol="0">
            <a:spAutoFit/>
          </a:bodyPr>
          <a:lstStyle/>
          <a:p>
            <a:pPr algn="ctr"/>
            <a:r>
              <a:rPr lang="el-GR" sz="3200" b="1" dirty="0"/>
              <a:t>Εκπαίδευση</a:t>
            </a:r>
          </a:p>
        </p:txBody>
      </p:sp>
    </p:spTree>
    <p:extLst>
      <p:ext uri="{BB962C8B-B14F-4D97-AF65-F5344CB8AC3E}">
        <p14:creationId xmlns:p14="http://schemas.microsoft.com/office/powerpoint/2010/main" val="36927786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BC18D881-D924-A4EE-B5F8-DB836A6E853B}"/>
              </a:ext>
            </a:extLst>
          </p:cNvPr>
          <p:cNvSpPr>
            <a:spLocks noGrp="1"/>
          </p:cNvSpPr>
          <p:nvPr>
            <p:ph idx="1"/>
          </p:nvPr>
        </p:nvSpPr>
        <p:spPr>
          <a:xfrm>
            <a:off x="457200" y="528034"/>
            <a:ext cx="10896600" cy="5648929"/>
          </a:xfrm>
        </p:spPr>
        <p:txBody>
          <a:bodyPr>
            <a:normAutofit lnSpcReduction="10000"/>
          </a:bodyPr>
          <a:lstStyle/>
          <a:p>
            <a:pPr marL="0" indent="0">
              <a:buNone/>
            </a:pPr>
            <a:r>
              <a:rPr lang="el-GR" sz="2000" b="1" dirty="0">
                <a:solidFill>
                  <a:srgbClr val="FFFF00"/>
                </a:solidFill>
              </a:rPr>
              <a:t>Υπάρχουσα Εφαρμογή</a:t>
            </a:r>
          </a:p>
          <a:p>
            <a:r>
              <a:rPr lang="el-GR" sz="2000" dirty="0"/>
              <a:t>Οι Kapageridis και Triantafyllou (2004) σε εργασία τους ανέπτυξαν ένα προσαρμοστικό σύστημα βασισμένο σε TLFN με γενετικά βελτιστοποιημένη τοπολογία και παραμέτρους εκμάθησης, το οποίο επιτρέπει την πρόβλεψη της μέγιστης κινούμενης μέσης τιμής 24 ωρών της συγκέντρωσης PM10. </a:t>
            </a:r>
          </a:p>
          <a:p>
            <a:r>
              <a:rPr lang="el-GR" sz="2000" dirty="0"/>
              <a:t>Το δίκτυο εκπαιδεύεται και αξιολογείται με ωριαία δεδομένα που συλλέχθηκαν από δύο σταθμούς παρακολούθησης ατμοσφαιρικών ρύπων, σε μια αστική και μια κοντινή βιομηχανική περιοχή στη βόρεια Ελλάδα. </a:t>
            </a:r>
          </a:p>
          <a:p>
            <a:pPr marL="0" indent="0">
              <a:buNone/>
            </a:pPr>
            <a:r>
              <a:rPr lang="el-GR" sz="2000" b="1" dirty="0">
                <a:solidFill>
                  <a:srgbClr val="FFFF00"/>
                </a:solidFill>
              </a:rPr>
              <a:t>Πρόταση Εφαρμογής</a:t>
            </a:r>
          </a:p>
          <a:p>
            <a:r>
              <a:rPr lang="el-GR" sz="2000" dirty="0"/>
              <a:t>Τα TLFN θα μπορούσαν να χρησιμοποιηθούν σε εργοστάσια εμπλουτισμού μεταλλευμάτων για τη δυναμική πρόβλεψη και βελτιστοποίηση της απόδοσης των διεργασιών εμπλουτισμού.</a:t>
            </a:r>
          </a:p>
          <a:p>
            <a:r>
              <a:rPr lang="el-GR" sz="2000" dirty="0"/>
              <a:t> Χρησιμοποιώντας δεδομένα εισόδου από αισθητήρες, τα TLFN μπορούν να προβλέψουν την ποιότητα του προϊόντος και να εντοπίσουν αποκλίσεις από τις βέλτιστες συνθήκες λειτουργίας, επιτρέποντας την έγκαιρη προσαρμογή παραμέτρων για μέγιστη αποδοτικότητα. </a:t>
            </a:r>
          </a:p>
          <a:p>
            <a:r>
              <a:rPr lang="el-GR" sz="2000" dirty="0"/>
              <a:t>Επιπλέον, μπορούν να συμβάλουν στη διαχείριση της ανακύκλωσης υπολειμμάτων (</a:t>
            </a:r>
            <a:r>
              <a:rPr lang="el-GR" sz="2000" dirty="0" err="1"/>
              <a:t>tailings</a:t>
            </a:r>
            <a:r>
              <a:rPr lang="el-GR" sz="2000" dirty="0"/>
              <a:t>), στη μείωση της κατανάλωσης ενέργειας και πόρων, καθώς και στην πρόβλεψη φθοράς εξοπλισμού, υποστηρίζοντας έτσι πιο αποδοτική και βιώσιμη λειτουργία του εργοστασίου.</a:t>
            </a:r>
          </a:p>
        </p:txBody>
      </p:sp>
      <p:sp>
        <p:nvSpPr>
          <p:cNvPr id="4" name="TextBox 3">
            <a:extLst>
              <a:ext uri="{FF2B5EF4-FFF2-40B4-BE49-F238E27FC236}">
                <a16:creationId xmlns:a16="http://schemas.microsoft.com/office/drawing/2014/main" id="{AF2992EA-718C-4C1D-1E84-776DAD223943}"/>
              </a:ext>
            </a:extLst>
          </p:cNvPr>
          <p:cNvSpPr txBox="1"/>
          <p:nvPr/>
        </p:nvSpPr>
        <p:spPr>
          <a:xfrm>
            <a:off x="11512156" y="-1"/>
            <a:ext cx="677108" cy="2781837"/>
          </a:xfrm>
          <a:prstGeom prst="rect">
            <a:avLst/>
          </a:prstGeom>
          <a:solidFill>
            <a:srgbClr val="A22323"/>
          </a:solidFill>
        </p:spPr>
        <p:txBody>
          <a:bodyPr vert="vert270" wrap="square" rtlCol="0">
            <a:spAutoFit/>
          </a:bodyPr>
          <a:lstStyle/>
          <a:p>
            <a:pPr algn="ctr"/>
            <a:r>
              <a:rPr lang="el-GR" sz="3200" b="1" dirty="0"/>
              <a:t>Εφαρμογές</a:t>
            </a:r>
          </a:p>
        </p:txBody>
      </p:sp>
    </p:spTree>
    <p:extLst>
      <p:ext uri="{BB962C8B-B14F-4D97-AF65-F5344CB8AC3E}">
        <p14:creationId xmlns:p14="http://schemas.microsoft.com/office/powerpoint/2010/main" val="1414702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Βάθος">
  <a:themeElements>
    <a:clrScheme name="Βάθος">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Βάθος">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Βάθος">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Βάθος</Template>
  <TotalTime>3365</TotalTime>
  <Words>474</Words>
  <Application>Microsoft Office PowerPoint</Application>
  <PresentationFormat>Ευρεία οθόνη</PresentationFormat>
  <Paragraphs>29</Paragraphs>
  <Slides>4</Slides>
  <Notes>1</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4</vt:i4>
      </vt:variant>
    </vt:vector>
  </HeadingPairs>
  <TitlesOfParts>
    <vt:vector size="10" baseType="lpstr">
      <vt:lpstr>Arial</vt:lpstr>
      <vt:lpstr>Bahnschrift Light</vt:lpstr>
      <vt:lpstr>Calibri</vt:lpstr>
      <vt:lpstr>Cera Pro</vt:lpstr>
      <vt:lpstr>Corbel</vt:lpstr>
      <vt:lpstr>Βάθος</vt:lpstr>
      <vt:lpstr>Time Lagged Feedforward Network (TLFN)</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Εφαρμογές  Τεχνητής Νοημοσύνης στη  Μηχανική Ορυκτών Πόρων</dc:title>
  <dc:creator>IOANNIS KAPAGERIDIS</dc:creator>
  <cp:lastModifiedBy>ΚΑΠΑΓΕΡΙΔΗΣ ΙΩΑΝΝΗΣ</cp:lastModifiedBy>
  <cp:revision>182</cp:revision>
  <dcterms:created xsi:type="dcterms:W3CDTF">2023-08-05T09:36:49Z</dcterms:created>
  <dcterms:modified xsi:type="dcterms:W3CDTF">2024-12-27T09:39:00Z</dcterms:modified>
</cp:coreProperties>
</file>