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5"/>
  </p:notesMasterIdLst>
  <p:sldIdLst>
    <p:sldId id="312" r:id="rId2"/>
    <p:sldId id="264" r:id="rId3"/>
    <p:sldId id="305" r:id="rId4"/>
    <p:sldId id="266" r:id="rId5"/>
    <p:sldId id="267" r:id="rId6"/>
    <p:sldId id="268" r:id="rId7"/>
    <p:sldId id="304"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306" r:id="rId24"/>
    <p:sldId id="307" r:id="rId25"/>
    <p:sldId id="30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256" r:id="rId42"/>
    <p:sldId id="257" r:id="rId43"/>
    <p:sldId id="258" r:id="rId44"/>
    <p:sldId id="261" r:id="rId45"/>
    <p:sldId id="262" r:id="rId46"/>
    <p:sldId id="263" r:id="rId47"/>
    <p:sldId id="311" r:id="rId48"/>
    <p:sldId id="260" r:id="rId49"/>
    <p:sldId id="259" r:id="rId50"/>
    <p:sldId id="309" r:id="rId51"/>
    <p:sldId id="310" r:id="rId52"/>
    <p:sldId id="313" r:id="rId53"/>
    <p:sldId id="314"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7" autoAdjust="0"/>
    <p:restoredTop sz="94660"/>
  </p:normalViewPr>
  <p:slideViewPr>
    <p:cSldViewPr>
      <p:cViewPr>
        <p:scale>
          <a:sx n="66" d="100"/>
          <a:sy n="66" d="100"/>
        </p:scale>
        <p:origin x="-1620"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A186D8-8260-4C6A-B761-FACE4C3776E1}" type="doc">
      <dgm:prSet loTypeId="urn:microsoft.com/office/officeart/2005/8/layout/hierarchy3" loCatId="list" qsTypeId="urn:microsoft.com/office/officeart/2005/8/quickstyle/simple5" qsCatId="simple" csTypeId="urn:microsoft.com/office/officeart/2005/8/colors/accent1_2" csCatId="accent1" phldr="1"/>
      <dgm:spPr/>
      <dgm:t>
        <a:bodyPr/>
        <a:lstStyle/>
        <a:p>
          <a:endParaRPr lang="el-GR"/>
        </a:p>
      </dgm:t>
    </dgm:pt>
    <dgm:pt modelId="{8C597D96-DE92-4763-B91B-01DF0C5B8D76}">
      <dgm:prSet phldrT="[Κείμενο]" custT="1"/>
      <dgm:spPr/>
      <dgm:t>
        <a:bodyPr/>
        <a:lstStyle/>
        <a:p>
          <a:r>
            <a:rPr lang="el-GR" sz="2800" dirty="0">
              <a:latin typeface="Calibri" pitchFamily="34" charset="0"/>
            </a:rPr>
            <a:t>Μινιμαλιστική προσέγγιση.</a:t>
          </a:r>
        </a:p>
      </dgm:t>
    </dgm:pt>
    <dgm:pt modelId="{177FCF80-3EBD-43D4-A4FD-601E0B0D5306}" type="parTrans" cxnId="{2507B271-5875-46DD-B92F-5A3C046D25ED}">
      <dgm:prSet/>
      <dgm:spPr/>
      <dgm:t>
        <a:bodyPr/>
        <a:lstStyle/>
        <a:p>
          <a:endParaRPr lang="el-GR">
            <a:latin typeface="Calibri" pitchFamily="34" charset="0"/>
          </a:endParaRPr>
        </a:p>
      </dgm:t>
    </dgm:pt>
    <dgm:pt modelId="{0B858D41-D29B-4143-A935-BA9D29F45812}" type="sibTrans" cxnId="{2507B271-5875-46DD-B92F-5A3C046D25ED}">
      <dgm:prSet/>
      <dgm:spPr/>
      <dgm:t>
        <a:bodyPr/>
        <a:lstStyle/>
        <a:p>
          <a:endParaRPr lang="el-GR">
            <a:latin typeface="Calibri" pitchFamily="34" charset="0"/>
          </a:endParaRPr>
        </a:p>
      </dgm:t>
    </dgm:pt>
    <dgm:pt modelId="{5CC4546A-CEE6-413D-AB3D-E1067D852673}">
      <dgm:prSet phldrT="[Κείμενο]" custT="1"/>
      <dgm:spPr/>
      <dgm:t>
        <a:bodyPr/>
        <a:lstStyle/>
        <a:p>
          <a:pPr algn="ctr"/>
          <a:r>
            <a:rPr lang="el-GR" sz="2200" dirty="0">
              <a:latin typeface="Calibri" pitchFamily="34" charset="0"/>
            </a:rPr>
            <a:t>Τα συναισθήματα </a:t>
          </a:r>
          <a:r>
            <a:rPr lang="el-GR" sz="2200" dirty="0" err="1" smtClean="0">
              <a:latin typeface="Calibri" pitchFamily="34" charset="0"/>
            </a:rPr>
            <a:t>κατ’ουσίαν</a:t>
          </a:r>
          <a:r>
            <a:rPr lang="el-GR" sz="2200" dirty="0" smtClean="0">
              <a:latin typeface="Calibri" pitchFamily="34" charset="0"/>
            </a:rPr>
            <a:t> </a:t>
          </a:r>
          <a:r>
            <a:rPr lang="el-GR" sz="2200" dirty="0">
              <a:latin typeface="Calibri" pitchFamily="34" charset="0"/>
            </a:rPr>
            <a:t>παραμένουν ίδια στις διάφορες περιόδους.</a:t>
          </a:r>
        </a:p>
      </dgm:t>
    </dgm:pt>
    <dgm:pt modelId="{2FFBB879-088D-4920-905B-143D9089F05E}" type="parTrans" cxnId="{E9245488-4387-482A-8821-8A9C4587BEE1}">
      <dgm:prSet/>
      <dgm:spPr/>
      <dgm:t>
        <a:bodyPr/>
        <a:lstStyle/>
        <a:p>
          <a:endParaRPr lang="el-GR" dirty="0">
            <a:latin typeface="Calibri" pitchFamily="34" charset="0"/>
          </a:endParaRPr>
        </a:p>
      </dgm:t>
    </dgm:pt>
    <dgm:pt modelId="{0D69208D-FEB6-4324-9771-78199C390977}" type="sibTrans" cxnId="{E9245488-4387-482A-8821-8A9C4587BEE1}">
      <dgm:prSet/>
      <dgm:spPr/>
      <dgm:t>
        <a:bodyPr/>
        <a:lstStyle/>
        <a:p>
          <a:endParaRPr lang="el-GR">
            <a:latin typeface="Calibri" pitchFamily="34" charset="0"/>
          </a:endParaRPr>
        </a:p>
      </dgm:t>
    </dgm:pt>
    <dgm:pt modelId="{FF7873A4-AF74-4854-95CB-C9AB625B7B86}">
      <dgm:prSet phldrT="[Κείμενο]" custT="1"/>
      <dgm:spPr/>
      <dgm:t>
        <a:bodyPr/>
        <a:lstStyle/>
        <a:p>
          <a:pPr algn="ctr"/>
          <a:r>
            <a:rPr lang="el-GR" sz="2200" dirty="0">
              <a:latin typeface="Calibri" pitchFamily="34" charset="0"/>
            </a:rPr>
            <a:t>Αναγκάζονται να περιοριστούν στην μελέτη συνειδητών στάσεων και αντιλήψεων ως προς τα συναισθήματα. Η ιστορία που γράφουν είναι ακριβής και διανοητική αλλά δεν είναι ιστορία των συναισθημάτων αυτών κάθε αυτών.</a:t>
          </a:r>
        </a:p>
      </dgm:t>
    </dgm:pt>
    <dgm:pt modelId="{4D845B27-7686-43EF-97CA-3A85DCFC025F}" type="parTrans" cxnId="{181C157E-3ECF-4750-98C7-F15C8A8A31BB}">
      <dgm:prSet/>
      <dgm:spPr/>
      <dgm:t>
        <a:bodyPr/>
        <a:lstStyle/>
        <a:p>
          <a:endParaRPr lang="el-GR">
            <a:latin typeface="Calibri" pitchFamily="34" charset="0"/>
          </a:endParaRPr>
        </a:p>
      </dgm:t>
    </dgm:pt>
    <dgm:pt modelId="{3A7BCA96-E76F-4CEC-80EE-70B01B54B41F}" type="sibTrans" cxnId="{181C157E-3ECF-4750-98C7-F15C8A8A31BB}">
      <dgm:prSet/>
      <dgm:spPr/>
      <dgm:t>
        <a:bodyPr/>
        <a:lstStyle/>
        <a:p>
          <a:endParaRPr lang="el-GR">
            <a:latin typeface="Calibri" pitchFamily="34" charset="0"/>
          </a:endParaRPr>
        </a:p>
      </dgm:t>
    </dgm:pt>
    <dgm:pt modelId="{B8B9D63E-C2CF-43E7-B0B5-09F63005FBD2}">
      <dgm:prSet phldrT="[Κείμενο]" custT="1"/>
      <dgm:spPr/>
      <dgm:t>
        <a:bodyPr/>
        <a:lstStyle/>
        <a:p>
          <a:r>
            <a:rPr lang="el-GR" sz="2800" dirty="0">
              <a:latin typeface="Calibri" pitchFamily="34" charset="0"/>
            </a:rPr>
            <a:t>Μαξιμαλιστική προσέγγιση</a:t>
          </a:r>
        </a:p>
      </dgm:t>
    </dgm:pt>
    <dgm:pt modelId="{0A50C73B-3B3A-4596-A962-DE3BCE275EE6}" type="parTrans" cxnId="{776564D8-6630-4C6B-B54F-1F46F7F51852}">
      <dgm:prSet/>
      <dgm:spPr/>
      <dgm:t>
        <a:bodyPr/>
        <a:lstStyle/>
        <a:p>
          <a:endParaRPr lang="el-GR">
            <a:latin typeface="Calibri" pitchFamily="34" charset="0"/>
          </a:endParaRPr>
        </a:p>
      </dgm:t>
    </dgm:pt>
    <dgm:pt modelId="{2A14253F-0834-4B43-BEE1-0250230B0950}" type="sibTrans" cxnId="{776564D8-6630-4C6B-B54F-1F46F7F51852}">
      <dgm:prSet/>
      <dgm:spPr/>
      <dgm:t>
        <a:bodyPr/>
        <a:lstStyle/>
        <a:p>
          <a:endParaRPr lang="el-GR">
            <a:latin typeface="Calibri" pitchFamily="34" charset="0"/>
          </a:endParaRPr>
        </a:p>
      </dgm:t>
    </dgm:pt>
    <dgm:pt modelId="{2BBFD394-EBBE-4478-9EEF-86A5550BE64D}">
      <dgm:prSet phldrT="[Κείμενο]" custT="1"/>
      <dgm:spPr/>
      <dgm:t>
        <a:bodyPr/>
        <a:lstStyle/>
        <a:p>
          <a:pPr algn="ctr"/>
          <a:r>
            <a:rPr lang="el-GR" sz="2200" dirty="0">
              <a:latin typeface="Calibri" pitchFamily="34" charset="0"/>
            </a:rPr>
            <a:t>Συγκεκριμένα συναισθήματα ή ολόκληρο το εύρος των συναισθημάτων σε δεδομένη κουλτούρα υφίστανται θεμελιώδεις αλλαγές με την πάροδο του χρόνου. </a:t>
          </a:r>
        </a:p>
      </dgm:t>
    </dgm:pt>
    <dgm:pt modelId="{848101D1-B649-4656-BE20-583EB49D7461}" type="parTrans" cxnId="{F5242C56-67E4-4B1F-A534-E6C56A7A17BB}">
      <dgm:prSet/>
      <dgm:spPr/>
      <dgm:t>
        <a:bodyPr/>
        <a:lstStyle/>
        <a:p>
          <a:endParaRPr lang="el-GR">
            <a:latin typeface="Calibri" pitchFamily="34" charset="0"/>
          </a:endParaRPr>
        </a:p>
      </dgm:t>
    </dgm:pt>
    <dgm:pt modelId="{567841F1-7C08-4042-9269-9A31981933C6}" type="sibTrans" cxnId="{F5242C56-67E4-4B1F-A534-E6C56A7A17BB}">
      <dgm:prSet/>
      <dgm:spPr/>
      <dgm:t>
        <a:bodyPr/>
        <a:lstStyle/>
        <a:p>
          <a:endParaRPr lang="el-GR">
            <a:latin typeface="Calibri" pitchFamily="34" charset="0"/>
          </a:endParaRPr>
        </a:p>
      </dgm:t>
    </dgm:pt>
    <dgm:pt modelId="{3CD55D68-E205-4E06-9DE9-A6C32B103EF3}">
      <dgm:prSet phldrT="[Κείμενο]" custT="1"/>
      <dgm:spPr/>
      <dgm:t>
        <a:bodyPr/>
        <a:lstStyle/>
        <a:p>
          <a:pPr algn="ctr"/>
          <a:r>
            <a:rPr lang="el-GR" sz="2200" dirty="0">
              <a:latin typeface="Calibri" pitchFamily="34" charset="0"/>
            </a:rPr>
            <a:t>Είναι πιο καινοτόμοι. Τα συμπεράσματα τους υποστηρίζονται δυσκολότερα γιατί βασίζονται πολύ περισσότερο σε υποθέσεις και εκτιμήσεις.</a:t>
          </a:r>
        </a:p>
      </dgm:t>
    </dgm:pt>
    <dgm:pt modelId="{D7C197D1-3B1E-4347-A842-882CCDC1198F}" type="parTrans" cxnId="{DC2AB6EA-0199-45E0-99AD-8D03260EBEA0}">
      <dgm:prSet/>
      <dgm:spPr/>
      <dgm:t>
        <a:bodyPr/>
        <a:lstStyle/>
        <a:p>
          <a:endParaRPr lang="el-GR">
            <a:latin typeface="Calibri" pitchFamily="34" charset="0"/>
          </a:endParaRPr>
        </a:p>
      </dgm:t>
    </dgm:pt>
    <dgm:pt modelId="{D3B32C7F-2FD8-4CA1-AA5D-7A265ADA7ABE}" type="sibTrans" cxnId="{DC2AB6EA-0199-45E0-99AD-8D03260EBEA0}">
      <dgm:prSet/>
      <dgm:spPr/>
      <dgm:t>
        <a:bodyPr/>
        <a:lstStyle/>
        <a:p>
          <a:endParaRPr lang="el-GR">
            <a:latin typeface="Calibri" pitchFamily="34" charset="0"/>
          </a:endParaRPr>
        </a:p>
      </dgm:t>
    </dgm:pt>
    <dgm:pt modelId="{9FFFEF56-756A-47E8-8F20-CEB5DB1C20B4}" type="pres">
      <dgm:prSet presAssocID="{53A186D8-8260-4C6A-B761-FACE4C3776E1}" presName="diagram" presStyleCnt="0">
        <dgm:presLayoutVars>
          <dgm:chPref val="1"/>
          <dgm:dir/>
          <dgm:animOne val="branch"/>
          <dgm:animLvl val="lvl"/>
          <dgm:resizeHandles/>
        </dgm:presLayoutVars>
      </dgm:prSet>
      <dgm:spPr/>
      <dgm:t>
        <a:bodyPr/>
        <a:lstStyle/>
        <a:p>
          <a:endParaRPr lang="el-GR"/>
        </a:p>
      </dgm:t>
    </dgm:pt>
    <dgm:pt modelId="{EC08812E-427D-4A91-B35A-E84CA898CA1A}" type="pres">
      <dgm:prSet presAssocID="{8C597D96-DE92-4763-B91B-01DF0C5B8D76}" presName="root" presStyleCnt="0"/>
      <dgm:spPr/>
      <dgm:t>
        <a:bodyPr/>
        <a:lstStyle/>
        <a:p>
          <a:endParaRPr lang="el-GR"/>
        </a:p>
      </dgm:t>
    </dgm:pt>
    <dgm:pt modelId="{E9E2510B-DABB-4F97-84BD-B0BB07131806}" type="pres">
      <dgm:prSet presAssocID="{8C597D96-DE92-4763-B91B-01DF0C5B8D76}" presName="rootComposite" presStyleCnt="0"/>
      <dgm:spPr/>
      <dgm:t>
        <a:bodyPr/>
        <a:lstStyle/>
        <a:p>
          <a:endParaRPr lang="el-GR"/>
        </a:p>
      </dgm:t>
    </dgm:pt>
    <dgm:pt modelId="{F6301DA8-4EAD-4AB2-BA75-F66F852554FC}" type="pres">
      <dgm:prSet presAssocID="{8C597D96-DE92-4763-B91B-01DF0C5B8D76}" presName="rootText" presStyleLbl="node1" presStyleIdx="0" presStyleCnt="2" custScaleX="112991" custScaleY="132610" custLinFactNeighborX="-173" custLinFactNeighborY="-40651"/>
      <dgm:spPr/>
      <dgm:t>
        <a:bodyPr/>
        <a:lstStyle/>
        <a:p>
          <a:endParaRPr lang="el-GR"/>
        </a:p>
      </dgm:t>
    </dgm:pt>
    <dgm:pt modelId="{2BB0E208-EB3A-4CC2-9A21-FA1FEA3CDE85}" type="pres">
      <dgm:prSet presAssocID="{8C597D96-DE92-4763-B91B-01DF0C5B8D76}" presName="rootConnector" presStyleLbl="node1" presStyleIdx="0" presStyleCnt="2"/>
      <dgm:spPr/>
      <dgm:t>
        <a:bodyPr/>
        <a:lstStyle/>
        <a:p>
          <a:endParaRPr lang="el-GR"/>
        </a:p>
      </dgm:t>
    </dgm:pt>
    <dgm:pt modelId="{EE3D0CD9-2B5B-4188-893D-64832952E4DB}" type="pres">
      <dgm:prSet presAssocID="{8C597D96-DE92-4763-B91B-01DF0C5B8D76}" presName="childShape" presStyleCnt="0"/>
      <dgm:spPr/>
      <dgm:t>
        <a:bodyPr/>
        <a:lstStyle/>
        <a:p>
          <a:endParaRPr lang="el-GR"/>
        </a:p>
      </dgm:t>
    </dgm:pt>
    <dgm:pt modelId="{AF0CDDD5-BE84-457F-A74B-BFD22613244D}" type="pres">
      <dgm:prSet presAssocID="{2FFBB879-088D-4920-905B-143D9089F05E}" presName="Name13" presStyleLbl="parChTrans1D2" presStyleIdx="0" presStyleCnt="4"/>
      <dgm:spPr/>
      <dgm:t>
        <a:bodyPr/>
        <a:lstStyle/>
        <a:p>
          <a:endParaRPr lang="el-GR"/>
        </a:p>
      </dgm:t>
    </dgm:pt>
    <dgm:pt modelId="{BF42647A-077A-4EA9-9F62-E910B60E7EE7}" type="pres">
      <dgm:prSet presAssocID="{5CC4546A-CEE6-413D-AB3D-E1067D852673}" presName="childText" presStyleLbl="bgAcc1" presStyleIdx="0" presStyleCnt="4" custScaleX="194398" custScaleY="131226" custLinFactNeighborX="-9071" custLinFactNeighborY="-19440">
        <dgm:presLayoutVars>
          <dgm:bulletEnabled val="1"/>
        </dgm:presLayoutVars>
      </dgm:prSet>
      <dgm:spPr/>
      <dgm:t>
        <a:bodyPr/>
        <a:lstStyle/>
        <a:p>
          <a:endParaRPr lang="el-GR"/>
        </a:p>
      </dgm:t>
    </dgm:pt>
    <dgm:pt modelId="{05905B28-3C62-40C0-BEE7-93F4AFB84124}" type="pres">
      <dgm:prSet presAssocID="{4D845B27-7686-43EF-97CA-3A85DCFC025F}" presName="Name13" presStyleLbl="parChTrans1D2" presStyleIdx="1" presStyleCnt="4"/>
      <dgm:spPr/>
      <dgm:t>
        <a:bodyPr/>
        <a:lstStyle/>
        <a:p>
          <a:endParaRPr lang="el-GR"/>
        </a:p>
      </dgm:t>
    </dgm:pt>
    <dgm:pt modelId="{2CADB0A2-DF5E-4195-9A08-745D3F80461E}" type="pres">
      <dgm:prSet presAssocID="{FF7873A4-AF74-4854-95CB-C9AB625B7B86}" presName="childText" presStyleLbl="bgAcc1" presStyleIdx="1" presStyleCnt="4" custScaleX="252509" custScaleY="269803" custLinFactNeighborX="-5630" custLinFactNeighborY="-23526">
        <dgm:presLayoutVars>
          <dgm:bulletEnabled val="1"/>
        </dgm:presLayoutVars>
      </dgm:prSet>
      <dgm:spPr/>
      <dgm:t>
        <a:bodyPr/>
        <a:lstStyle/>
        <a:p>
          <a:endParaRPr lang="el-GR"/>
        </a:p>
      </dgm:t>
    </dgm:pt>
    <dgm:pt modelId="{8924CEDB-625B-4C7B-AFCA-962FEB5B8423}" type="pres">
      <dgm:prSet presAssocID="{B8B9D63E-C2CF-43E7-B0B5-09F63005FBD2}" presName="root" presStyleCnt="0"/>
      <dgm:spPr/>
      <dgm:t>
        <a:bodyPr/>
        <a:lstStyle/>
        <a:p>
          <a:endParaRPr lang="el-GR"/>
        </a:p>
      </dgm:t>
    </dgm:pt>
    <dgm:pt modelId="{0DD044A8-4CF6-4E77-88E4-373CB3142FAB}" type="pres">
      <dgm:prSet presAssocID="{B8B9D63E-C2CF-43E7-B0B5-09F63005FBD2}" presName="rootComposite" presStyleCnt="0"/>
      <dgm:spPr/>
      <dgm:t>
        <a:bodyPr/>
        <a:lstStyle/>
        <a:p>
          <a:endParaRPr lang="el-GR"/>
        </a:p>
      </dgm:t>
    </dgm:pt>
    <dgm:pt modelId="{21F8B001-AE7F-4D6B-9622-230EC00F5100}" type="pres">
      <dgm:prSet presAssocID="{B8B9D63E-C2CF-43E7-B0B5-09F63005FBD2}" presName="rootText" presStyleLbl="node1" presStyleIdx="1" presStyleCnt="2" custScaleX="120061" custScaleY="126665" custLinFactNeighborX="5889" custLinFactNeighborY="-40651"/>
      <dgm:spPr/>
      <dgm:t>
        <a:bodyPr/>
        <a:lstStyle/>
        <a:p>
          <a:endParaRPr lang="el-GR"/>
        </a:p>
      </dgm:t>
    </dgm:pt>
    <dgm:pt modelId="{D1FAFCCC-8D2F-4A78-B042-22E8F94DDD45}" type="pres">
      <dgm:prSet presAssocID="{B8B9D63E-C2CF-43E7-B0B5-09F63005FBD2}" presName="rootConnector" presStyleLbl="node1" presStyleIdx="1" presStyleCnt="2"/>
      <dgm:spPr/>
      <dgm:t>
        <a:bodyPr/>
        <a:lstStyle/>
        <a:p>
          <a:endParaRPr lang="el-GR"/>
        </a:p>
      </dgm:t>
    </dgm:pt>
    <dgm:pt modelId="{7B98E416-A3BF-4105-9B74-31A92CB0EC59}" type="pres">
      <dgm:prSet presAssocID="{B8B9D63E-C2CF-43E7-B0B5-09F63005FBD2}" presName="childShape" presStyleCnt="0"/>
      <dgm:spPr/>
      <dgm:t>
        <a:bodyPr/>
        <a:lstStyle/>
        <a:p>
          <a:endParaRPr lang="el-GR"/>
        </a:p>
      </dgm:t>
    </dgm:pt>
    <dgm:pt modelId="{DFF4BDA1-F936-47ED-9529-5EEBB55A8D43}" type="pres">
      <dgm:prSet presAssocID="{848101D1-B649-4656-BE20-583EB49D7461}" presName="Name13" presStyleLbl="parChTrans1D2" presStyleIdx="2" presStyleCnt="4"/>
      <dgm:spPr/>
      <dgm:t>
        <a:bodyPr/>
        <a:lstStyle/>
        <a:p>
          <a:endParaRPr lang="el-GR"/>
        </a:p>
      </dgm:t>
    </dgm:pt>
    <dgm:pt modelId="{DA8C4B1D-B57B-4228-A337-726EDABBBAFC}" type="pres">
      <dgm:prSet presAssocID="{2BBFD394-EBBE-4478-9EEF-86A5550BE64D}" presName="childText" presStyleLbl="bgAcc1" presStyleIdx="2" presStyleCnt="4" custScaleX="216086" custScaleY="194160" custLinFactNeighborX="1832" custLinFactNeighborY="-13495">
        <dgm:presLayoutVars>
          <dgm:bulletEnabled val="1"/>
        </dgm:presLayoutVars>
      </dgm:prSet>
      <dgm:spPr/>
      <dgm:t>
        <a:bodyPr/>
        <a:lstStyle/>
        <a:p>
          <a:endParaRPr lang="el-GR"/>
        </a:p>
      </dgm:t>
    </dgm:pt>
    <dgm:pt modelId="{57942070-067E-4C3D-8FCC-B0DA428D8FD3}" type="pres">
      <dgm:prSet presAssocID="{D7C197D1-3B1E-4347-A842-882CCDC1198F}" presName="Name13" presStyleLbl="parChTrans1D2" presStyleIdx="3" presStyleCnt="4"/>
      <dgm:spPr/>
      <dgm:t>
        <a:bodyPr/>
        <a:lstStyle/>
        <a:p>
          <a:endParaRPr lang="el-GR"/>
        </a:p>
      </dgm:t>
    </dgm:pt>
    <dgm:pt modelId="{C26E423B-8118-487E-A089-3A19181866E3}" type="pres">
      <dgm:prSet presAssocID="{3CD55D68-E205-4E06-9DE9-A6C32B103EF3}" presName="childText" presStyleLbl="bgAcc1" presStyleIdx="3" presStyleCnt="4" custScaleX="224661" custScaleY="184319" custLinFactNeighborX="5610" custLinFactNeighborY="-20841">
        <dgm:presLayoutVars>
          <dgm:bulletEnabled val="1"/>
        </dgm:presLayoutVars>
      </dgm:prSet>
      <dgm:spPr/>
      <dgm:t>
        <a:bodyPr/>
        <a:lstStyle/>
        <a:p>
          <a:endParaRPr lang="el-GR"/>
        </a:p>
      </dgm:t>
    </dgm:pt>
  </dgm:ptLst>
  <dgm:cxnLst>
    <dgm:cxn modelId="{E2D7AC13-E994-428F-9216-F86D0C3C0987}" type="presOf" srcId="{B8B9D63E-C2CF-43E7-B0B5-09F63005FBD2}" destId="{D1FAFCCC-8D2F-4A78-B042-22E8F94DDD45}" srcOrd="1" destOrd="0" presId="urn:microsoft.com/office/officeart/2005/8/layout/hierarchy3"/>
    <dgm:cxn modelId="{A89A2ABE-14F1-47FD-90F4-783C2B9B218D}" type="presOf" srcId="{3CD55D68-E205-4E06-9DE9-A6C32B103EF3}" destId="{C26E423B-8118-487E-A089-3A19181866E3}" srcOrd="0" destOrd="0" presId="urn:microsoft.com/office/officeart/2005/8/layout/hierarchy3"/>
    <dgm:cxn modelId="{48EB3EED-42B3-4AD4-B690-EB0A907F45BA}" type="presOf" srcId="{B8B9D63E-C2CF-43E7-B0B5-09F63005FBD2}" destId="{21F8B001-AE7F-4D6B-9622-230EC00F5100}" srcOrd="0" destOrd="0" presId="urn:microsoft.com/office/officeart/2005/8/layout/hierarchy3"/>
    <dgm:cxn modelId="{F5242C56-67E4-4B1F-A534-E6C56A7A17BB}" srcId="{B8B9D63E-C2CF-43E7-B0B5-09F63005FBD2}" destId="{2BBFD394-EBBE-4478-9EEF-86A5550BE64D}" srcOrd="0" destOrd="0" parTransId="{848101D1-B649-4656-BE20-583EB49D7461}" sibTransId="{567841F1-7C08-4042-9269-9A31981933C6}"/>
    <dgm:cxn modelId="{E79A1E88-3AED-4F0A-ADDF-AC6360E1B1C5}" type="presOf" srcId="{848101D1-B649-4656-BE20-583EB49D7461}" destId="{DFF4BDA1-F936-47ED-9529-5EEBB55A8D43}" srcOrd="0" destOrd="0" presId="urn:microsoft.com/office/officeart/2005/8/layout/hierarchy3"/>
    <dgm:cxn modelId="{DC2AB6EA-0199-45E0-99AD-8D03260EBEA0}" srcId="{B8B9D63E-C2CF-43E7-B0B5-09F63005FBD2}" destId="{3CD55D68-E205-4E06-9DE9-A6C32B103EF3}" srcOrd="1" destOrd="0" parTransId="{D7C197D1-3B1E-4347-A842-882CCDC1198F}" sibTransId="{D3B32C7F-2FD8-4CA1-AA5D-7A265ADA7ABE}"/>
    <dgm:cxn modelId="{132BB1A3-CAA6-428D-82AC-B15738022884}" type="presOf" srcId="{8C597D96-DE92-4763-B91B-01DF0C5B8D76}" destId="{F6301DA8-4EAD-4AB2-BA75-F66F852554FC}" srcOrd="0" destOrd="0" presId="urn:microsoft.com/office/officeart/2005/8/layout/hierarchy3"/>
    <dgm:cxn modelId="{776564D8-6630-4C6B-B54F-1F46F7F51852}" srcId="{53A186D8-8260-4C6A-B761-FACE4C3776E1}" destId="{B8B9D63E-C2CF-43E7-B0B5-09F63005FBD2}" srcOrd="1" destOrd="0" parTransId="{0A50C73B-3B3A-4596-A962-DE3BCE275EE6}" sibTransId="{2A14253F-0834-4B43-BEE1-0250230B0950}"/>
    <dgm:cxn modelId="{97FAF888-979D-48CF-A3BB-9D83B3397389}" type="presOf" srcId="{4D845B27-7686-43EF-97CA-3A85DCFC025F}" destId="{05905B28-3C62-40C0-BEE7-93F4AFB84124}" srcOrd="0" destOrd="0" presId="urn:microsoft.com/office/officeart/2005/8/layout/hierarchy3"/>
    <dgm:cxn modelId="{E9245488-4387-482A-8821-8A9C4587BEE1}" srcId="{8C597D96-DE92-4763-B91B-01DF0C5B8D76}" destId="{5CC4546A-CEE6-413D-AB3D-E1067D852673}" srcOrd="0" destOrd="0" parTransId="{2FFBB879-088D-4920-905B-143D9089F05E}" sibTransId="{0D69208D-FEB6-4324-9771-78199C390977}"/>
    <dgm:cxn modelId="{683DDA01-5E55-4F0F-91E8-BBAE095AE9B8}" type="presOf" srcId="{D7C197D1-3B1E-4347-A842-882CCDC1198F}" destId="{57942070-067E-4C3D-8FCC-B0DA428D8FD3}" srcOrd="0" destOrd="0" presId="urn:microsoft.com/office/officeart/2005/8/layout/hierarchy3"/>
    <dgm:cxn modelId="{2507B271-5875-46DD-B92F-5A3C046D25ED}" srcId="{53A186D8-8260-4C6A-B761-FACE4C3776E1}" destId="{8C597D96-DE92-4763-B91B-01DF0C5B8D76}" srcOrd="0" destOrd="0" parTransId="{177FCF80-3EBD-43D4-A4FD-601E0B0D5306}" sibTransId="{0B858D41-D29B-4143-A935-BA9D29F45812}"/>
    <dgm:cxn modelId="{A19391A5-38F4-4175-A75A-EE25DC95156A}" type="presOf" srcId="{FF7873A4-AF74-4854-95CB-C9AB625B7B86}" destId="{2CADB0A2-DF5E-4195-9A08-745D3F80461E}" srcOrd="0" destOrd="0" presId="urn:microsoft.com/office/officeart/2005/8/layout/hierarchy3"/>
    <dgm:cxn modelId="{0F1D0B8F-0A88-4B92-AB03-BB570DCF32A4}" type="presOf" srcId="{5CC4546A-CEE6-413D-AB3D-E1067D852673}" destId="{BF42647A-077A-4EA9-9F62-E910B60E7EE7}" srcOrd="0" destOrd="0" presId="urn:microsoft.com/office/officeart/2005/8/layout/hierarchy3"/>
    <dgm:cxn modelId="{181C157E-3ECF-4750-98C7-F15C8A8A31BB}" srcId="{8C597D96-DE92-4763-B91B-01DF0C5B8D76}" destId="{FF7873A4-AF74-4854-95CB-C9AB625B7B86}" srcOrd="1" destOrd="0" parTransId="{4D845B27-7686-43EF-97CA-3A85DCFC025F}" sibTransId="{3A7BCA96-E76F-4CEC-80EE-70B01B54B41F}"/>
    <dgm:cxn modelId="{25EF83E4-09A5-4BEF-A500-A9E03AAD7289}" type="presOf" srcId="{53A186D8-8260-4C6A-B761-FACE4C3776E1}" destId="{9FFFEF56-756A-47E8-8F20-CEB5DB1C20B4}" srcOrd="0" destOrd="0" presId="urn:microsoft.com/office/officeart/2005/8/layout/hierarchy3"/>
    <dgm:cxn modelId="{091CD1D4-1453-4A06-8F45-CEF4C87DE0A4}" type="presOf" srcId="{2BBFD394-EBBE-4478-9EEF-86A5550BE64D}" destId="{DA8C4B1D-B57B-4228-A337-726EDABBBAFC}" srcOrd="0" destOrd="0" presId="urn:microsoft.com/office/officeart/2005/8/layout/hierarchy3"/>
    <dgm:cxn modelId="{D78E15BC-8693-4B15-AB18-8FCB931E749A}" type="presOf" srcId="{2FFBB879-088D-4920-905B-143D9089F05E}" destId="{AF0CDDD5-BE84-457F-A74B-BFD22613244D}" srcOrd="0" destOrd="0" presId="urn:microsoft.com/office/officeart/2005/8/layout/hierarchy3"/>
    <dgm:cxn modelId="{F4EF2FDB-2F48-4C4A-AB28-E451D3A34E3B}" type="presOf" srcId="{8C597D96-DE92-4763-B91B-01DF0C5B8D76}" destId="{2BB0E208-EB3A-4CC2-9A21-FA1FEA3CDE85}" srcOrd="1" destOrd="0" presId="urn:microsoft.com/office/officeart/2005/8/layout/hierarchy3"/>
    <dgm:cxn modelId="{587C0A8C-55BE-4DA5-8EB1-CBDB9B9431E8}" type="presParOf" srcId="{9FFFEF56-756A-47E8-8F20-CEB5DB1C20B4}" destId="{EC08812E-427D-4A91-B35A-E84CA898CA1A}" srcOrd="0" destOrd="0" presId="urn:microsoft.com/office/officeart/2005/8/layout/hierarchy3"/>
    <dgm:cxn modelId="{933BACFB-FDFA-4D94-A208-0B6AA7EA37F2}" type="presParOf" srcId="{EC08812E-427D-4A91-B35A-E84CA898CA1A}" destId="{E9E2510B-DABB-4F97-84BD-B0BB07131806}" srcOrd="0" destOrd="0" presId="urn:microsoft.com/office/officeart/2005/8/layout/hierarchy3"/>
    <dgm:cxn modelId="{68F94C96-B428-4B4D-A8D2-5EF82D4D78FC}" type="presParOf" srcId="{E9E2510B-DABB-4F97-84BD-B0BB07131806}" destId="{F6301DA8-4EAD-4AB2-BA75-F66F852554FC}" srcOrd="0" destOrd="0" presId="urn:microsoft.com/office/officeart/2005/8/layout/hierarchy3"/>
    <dgm:cxn modelId="{12DBEDF0-4926-4C55-904B-402A8479C72F}" type="presParOf" srcId="{E9E2510B-DABB-4F97-84BD-B0BB07131806}" destId="{2BB0E208-EB3A-4CC2-9A21-FA1FEA3CDE85}" srcOrd="1" destOrd="0" presId="urn:microsoft.com/office/officeart/2005/8/layout/hierarchy3"/>
    <dgm:cxn modelId="{0F146889-2627-4BA3-95AF-2DD5A03754AD}" type="presParOf" srcId="{EC08812E-427D-4A91-B35A-E84CA898CA1A}" destId="{EE3D0CD9-2B5B-4188-893D-64832952E4DB}" srcOrd="1" destOrd="0" presId="urn:microsoft.com/office/officeart/2005/8/layout/hierarchy3"/>
    <dgm:cxn modelId="{A4700C98-6016-402D-868D-41CB444C078A}" type="presParOf" srcId="{EE3D0CD9-2B5B-4188-893D-64832952E4DB}" destId="{AF0CDDD5-BE84-457F-A74B-BFD22613244D}" srcOrd="0" destOrd="0" presId="urn:microsoft.com/office/officeart/2005/8/layout/hierarchy3"/>
    <dgm:cxn modelId="{0A997AC9-1595-4B09-8F4E-2A78DD0738E3}" type="presParOf" srcId="{EE3D0CD9-2B5B-4188-893D-64832952E4DB}" destId="{BF42647A-077A-4EA9-9F62-E910B60E7EE7}" srcOrd="1" destOrd="0" presId="urn:microsoft.com/office/officeart/2005/8/layout/hierarchy3"/>
    <dgm:cxn modelId="{4044DA36-8259-48F5-A418-4DE86D6A0710}" type="presParOf" srcId="{EE3D0CD9-2B5B-4188-893D-64832952E4DB}" destId="{05905B28-3C62-40C0-BEE7-93F4AFB84124}" srcOrd="2" destOrd="0" presId="urn:microsoft.com/office/officeart/2005/8/layout/hierarchy3"/>
    <dgm:cxn modelId="{9D1588FB-B286-4DFC-8ADD-02497EBBB44B}" type="presParOf" srcId="{EE3D0CD9-2B5B-4188-893D-64832952E4DB}" destId="{2CADB0A2-DF5E-4195-9A08-745D3F80461E}" srcOrd="3" destOrd="0" presId="urn:microsoft.com/office/officeart/2005/8/layout/hierarchy3"/>
    <dgm:cxn modelId="{F8FEAB56-E533-43B6-9EEA-986C8A914A88}" type="presParOf" srcId="{9FFFEF56-756A-47E8-8F20-CEB5DB1C20B4}" destId="{8924CEDB-625B-4C7B-AFCA-962FEB5B8423}" srcOrd="1" destOrd="0" presId="urn:microsoft.com/office/officeart/2005/8/layout/hierarchy3"/>
    <dgm:cxn modelId="{F9E79D74-76F4-4773-99CA-FB4C3E20972E}" type="presParOf" srcId="{8924CEDB-625B-4C7B-AFCA-962FEB5B8423}" destId="{0DD044A8-4CF6-4E77-88E4-373CB3142FAB}" srcOrd="0" destOrd="0" presId="urn:microsoft.com/office/officeart/2005/8/layout/hierarchy3"/>
    <dgm:cxn modelId="{B06413C7-3DB1-4B93-9CF8-CFD500DEE9A3}" type="presParOf" srcId="{0DD044A8-4CF6-4E77-88E4-373CB3142FAB}" destId="{21F8B001-AE7F-4D6B-9622-230EC00F5100}" srcOrd="0" destOrd="0" presId="urn:microsoft.com/office/officeart/2005/8/layout/hierarchy3"/>
    <dgm:cxn modelId="{9E0AA5CE-FF12-41A5-A623-4B468B98C907}" type="presParOf" srcId="{0DD044A8-4CF6-4E77-88E4-373CB3142FAB}" destId="{D1FAFCCC-8D2F-4A78-B042-22E8F94DDD45}" srcOrd="1" destOrd="0" presId="urn:microsoft.com/office/officeart/2005/8/layout/hierarchy3"/>
    <dgm:cxn modelId="{50710C3F-4FFA-4EDD-BCEA-B658463BC0AE}" type="presParOf" srcId="{8924CEDB-625B-4C7B-AFCA-962FEB5B8423}" destId="{7B98E416-A3BF-4105-9B74-31A92CB0EC59}" srcOrd="1" destOrd="0" presId="urn:microsoft.com/office/officeart/2005/8/layout/hierarchy3"/>
    <dgm:cxn modelId="{D3FCC0DE-5370-4C40-A531-B560B99D85BE}" type="presParOf" srcId="{7B98E416-A3BF-4105-9B74-31A92CB0EC59}" destId="{DFF4BDA1-F936-47ED-9529-5EEBB55A8D43}" srcOrd="0" destOrd="0" presId="urn:microsoft.com/office/officeart/2005/8/layout/hierarchy3"/>
    <dgm:cxn modelId="{FF44DA56-067C-4753-AF2B-A472DF2DB85F}" type="presParOf" srcId="{7B98E416-A3BF-4105-9B74-31A92CB0EC59}" destId="{DA8C4B1D-B57B-4228-A337-726EDABBBAFC}" srcOrd="1" destOrd="0" presId="urn:microsoft.com/office/officeart/2005/8/layout/hierarchy3"/>
    <dgm:cxn modelId="{97DBF342-63F7-47BC-937C-98DCF56F13BF}" type="presParOf" srcId="{7B98E416-A3BF-4105-9B74-31A92CB0EC59}" destId="{57942070-067E-4C3D-8FCC-B0DA428D8FD3}" srcOrd="2" destOrd="0" presId="urn:microsoft.com/office/officeart/2005/8/layout/hierarchy3"/>
    <dgm:cxn modelId="{AFF641CA-3BF0-4A5F-86B8-58AB0A6357D5}" type="presParOf" srcId="{7B98E416-A3BF-4105-9B74-31A92CB0EC59}" destId="{C26E423B-8118-487E-A089-3A19181866E3}"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935F0A-E252-4BBB-959C-544B53F04905}"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l-GR"/>
        </a:p>
      </dgm:t>
    </dgm:pt>
    <dgm:pt modelId="{BAA4A826-B907-414D-8DE2-91A25BB76696}">
      <dgm:prSet phldrT="[Κείμενο]" custT="1"/>
      <dgm:spPr/>
      <dgm:t>
        <a:bodyPr/>
        <a:lstStyle/>
        <a:p>
          <a:pPr algn="ctr"/>
          <a:r>
            <a:rPr lang="el-GR" sz="3000" dirty="0" smtClean="0"/>
            <a:t>Αν παραλληλιστεί με ταλαντώσεις του εκκρεμούς, τόσο συχνές στην Ιστορία</a:t>
          </a:r>
          <a:endParaRPr lang="el-GR" sz="3000" dirty="0"/>
        </a:p>
      </dgm:t>
    </dgm:pt>
    <dgm:pt modelId="{8D275172-5C32-482E-AF87-C8D1F4E82CB4}" type="parTrans" cxnId="{6B8960DF-DCCF-45BC-8298-02C4E96709D9}">
      <dgm:prSet/>
      <dgm:spPr/>
      <dgm:t>
        <a:bodyPr/>
        <a:lstStyle/>
        <a:p>
          <a:endParaRPr lang="el-GR"/>
        </a:p>
      </dgm:t>
    </dgm:pt>
    <dgm:pt modelId="{7BCC7C81-E19F-45B8-B476-76536A3E1BF3}" type="sibTrans" cxnId="{6B8960DF-DCCF-45BC-8298-02C4E96709D9}">
      <dgm:prSet/>
      <dgm:spPr/>
      <dgm:t>
        <a:bodyPr/>
        <a:lstStyle/>
        <a:p>
          <a:endParaRPr lang="el-GR"/>
        </a:p>
      </dgm:t>
    </dgm:pt>
    <dgm:pt modelId="{D06C3058-97E2-492D-84E1-2A1A7DC10D63}">
      <dgm:prSet phldrT="[Κείμενο]" custT="1"/>
      <dgm:spPr/>
      <dgm:t>
        <a:bodyPr/>
        <a:lstStyle/>
        <a:p>
          <a:pPr algn="ctr"/>
          <a:r>
            <a:rPr lang="el-GR" sz="3000" dirty="0" smtClean="0"/>
            <a:t>Ανάγκη νέας γενιάς μελετητών να αυτοπροσδιοριστούν έναντι μιας παλιότερης γενιάς</a:t>
          </a:r>
          <a:endParaRPr lang="el-GR" sz="3000" dirty="0"/>
        </a:p>
      </dgm:t>
    </dgm:pt>
    <dgm:pt modelId="{422CECAE-C742-48E0-9F2B-A8CB45AB0085}" type="parTrans" cxnId="{CF9BD7A9-C3F6-43DA-B004-269020A4F9CB}">
      <dgm:prSet/>
      <dgm:spPr/>
      <dgm:t>
        <a:bodyPr/>
        <a:lstStyle/>
        <a:p>
          <a:endParaRPr lang="el-GR"/>
        </a:p>
      </dgm:t>
    </dgm:pt>
    <dgm:pt modelId="{C5F181DF-95DA-484B-BC51-0E55D2479667}" type="sibTrans" cxnId="{CF9BD7A9-C3F6-43DA-B004-269020A4F9CB}">
      <dgm:prSet/>
      <dgm:spPr/>
      <dgm:t>
        <a:bodyPr/>
        <a:lstStyle/>
        <a:p>
          <a:endParaRPr lang="el-GR"/>
        </a:p>
      </dgm:t>
    </dgm:pt>
    <dgm:pt modelId="{AFBECD83-A51E-4FAC-8F21-48CC9314134F}" type="pres">
      <dgm:prSet presAssocID="{41935F0A-E252-4BBB-959C-544B53F04905}" presName="diagram" presStyleCnt="0">
        <dgm:presLayoutVars>
          <dgm:dir/>
          <dgm:resizeHandles val="exact"/>
        </dgm:presLayoutVars>
      </dgm:prSet>
      <dgm:spPr/>
      <dgm:t>
        <a:bodyPr/>
        <a:lstStyle/>
        <a:p>
          <a:endParaRPr lang="el-GR"/>
        </a:p>
      </dgm:t>
    </dgm:pt>
    <dgm:pt modelId="{6E708A48-5F9F-4958-A2BE-B4673B8CA488}" type="pres">
      <dgm:prSet presAssocID="{BAA4A826-B907-414D-8DE2-91A25BB76696}" presName="node" presStyleLbl="node1" presStyleIdx="0" presStyleCnt="2" custLinFactNeighborX="1029" custLinFactNeighborY="-7289">
        <dgm:presLayoutVars>
          <dgm:bulletEnabled val="1"/>
        </dgm:presLayoutVars>
      </dgm:prSet>
      <dgm:spPr/>
      <dgm:t>
        <a:bodyPr/>
        <a:lstStyle/>
        <a:p>
          <a:endParaRPr lang="el-GR"/>
        </a:p>
      </dgm:t>
    </dgm:pt>
    <dgm:pt modelId="{E4F4BDC8-D40B-4416-A891-E0BBC370DA1D}" type="pres">
      <dgm:prSet presAssocID="{7BCC7C81-E19F-45B8-B476-76536A3E1BF3}" presName="sibTrans" presStyleCnt="0"/>
      <dgm:spPr/>
      <dgm:t>
        <a:bodyPr/>
        <a:lstStyle/>
        <a:p>
          <a:endParaRPr lang="el-GR"/>
        </a:p>
      </dgm:t>
    </dgm:pt>
    <dgm:pt modelId="{6B25BB90-A1F8-4A04-872A-837BE30B80BB}" type="pres">
      <dgm:prSet presAssocID="{D06C3058-97E2-492D-84E1-2A1A7DC10D63}" presName="node" presStyleLbl="node1" presStyleIdx="1" presStyleCnt="2" custLinFactNeighborX="-1544" custLinFactNeighborY="-7718">
        <dgm:presLayoutVars>
          <dgm:bulletEnabled val="1"/>
        </dgm:presLayoutVars>
      </dgm:prSet>
      <dgm:spPr/>
      <dgm:t>
        <a:bodyPr/>
        <a:lstStyle/>
        <a:p>
          <a:endParaRPr lang="el-GR"/>
        </a:p>
      </dgm:t>
    </dgm:pt>
  </dgm:ptLst>
  <dgm:cxnLst>
    <dgm:cxn modelId="{6E2659AD-E32C-4C54-ACF5-D7A17817E879}" type="presOf" srcId="{D06C3058-97E2-492D-84E1-2A1A7DC10D63}" destId="{6B25BB90-A1F8-4A04-872A-837BE30B80BB}" srcOrd="0" destOrd="0" presId="urn:microsoft.com/office/officeart/2005/8/layout/default#1"/>
    <dgm:cxn modelId="{6B8960DF-DCCF-45BC-8298-02C4E96709D9}" srcId="{41935F0A-E252-4BBB-959C-544B53F04905}" destId="{BAA4A826-B907-414D-8DE2-91A25BB76696}" srcOrd="0" destOrd="0" parTransId="{8D275172-5C32-482E-AF87-C8D1F4E82CB4}" sibTransId="{7BCC7C81-E19F-45B8-B476-76536A3E1BF3}"/>
    <dgm:cxn modelId="{288675C2-B963-4334-9010-E907044C4CE4}" type="presOf" srcId="{41935F0A-E252-4BBB-959C-544B53F04905}" destId="{AFBECD83-A51E-4FAC-8F21-48CC9314134F}" srcOrd="0" destOrd="0" presId="urn:microsoft.com/office/officeart/2005/8/layout/default#1"/>
    <dgm:cxn modelId="{5F763EF5-23A8-44EF-B315-57C0EFB050FB}" type="presOf" srcId="{BAA4A826-B907-414D-8DE2-91A25BB76696}" destId="{6E708A48-5F9F-4958-A2BE-B4673B8CA488}" srcOrd="0" destOrd="0" presId="urn:microsoft.com/office/officeart/2005/8/layout/default#1"/>
    <dgm:cxn modelId="{CF9BD7A9-C3F6-43DA-B004-269020A4F9CB}" srcId="{41935F0A-E252-4BBB-959C-544B53F04905}" destId="{D06C3058-97E2-492D-84E1-2A1A7DC10D63}" srcOrd="1" destOrd="0" parTransId="{422CECAE-C742-48E0-9F2B-A8CB45AB0085}" sibTransId="{C5F181DF-95DA-484B-BC51-0E55D2479667}"/>
    <dgm:cxn modelId="{858750CC-08DB-4B59-800D-5493829074D2}" type="presParOf" srcId="{AFBECD83-A51E-4FAC-8F21-48CC9314134F}" destId="{6E708A48-5F9F-4958-A2BE-B4673B8CA488}" srcOrd="0" destOrd="0" presId="urn:microsoft.com/office/officeart/2005/8/layout/default#1"/>
    <dgm:cxn modelId="{D94A9F59-A6F1-4A5D-9AF6-900723EEEB04}" type="presParOf" srcId="{AFBECD83-A51E-4FAC-8F21-48CC9314134F}" destId="{E4F4BDC8-D40B-4416-A891-E0BBC370DA1D}" srcOrd="1" destOrd="0" presId="urn:microsoft.com/office/officeart/2005/8/layout/default#1"/>
    <dgm:cxn modelId="{D566A520-6EFE-41B9-910A-1D2DD79CBBC1}" type="presParOf" srcId="{AFBECD83-A51E-4FAC-8F21-48CC9314134F}" destId="{6B25BB90-A1F8-4A04-872A-837BE30B80BB}" srcOrd="2"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56B25C-1AC8-4EA2-A1AE-7DF9337AAF83}"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AE2EBC20-C698-4802-90BC-2A1EB6274DF6}">
      <dgm:prSet phldrT="[Κείμενο]" custT="1"/>
      <dgm:spPr>
        <a:solidFill>
          <a:srgbClr val="002060"/>
        </a:solidFill>
      </dgm:spPr>
      <dgm:t>
        <a:bodyPr/>
        <a:lstStyle/>
        <a:p>
          <a:r>
            <a:rPr lang="el-GR" sz="2400" dirty="0" smtClean="0"/>
            <a:t>Εκδίκηση της κοινωνικής ιστορίας</a:t>
          </a:r>
          <a:endParaRPr lang="el-GR" sz="2400" dirty="0"/>
        </a:p>
      </dgm:t>
    </dgm:pt>
    <dgm:pt modelId="{345A7B02-2557-4D02-897B-27956245E08A}" type="parTrans" cxnId="{0E72B3C9-7146-4D26-A936-A08F682328F9}">
      <dgm:prSet/>
      <dgm:spPr/>
      <dgm:t>
        <a:bodyPr/>
        <a:lstStyle/>
        <a:p>
          <a:endParaRPr lang="el-GR"/>
        </a:p>
      </dgm:t>
    </dgm:pt>
    <dgm:pt modelId="{D57EE1D2-DB60-48D7-A4F9-2F750C8AC66B}" type="sibTrans" cxnId="{0E72B3C9-7146-4D26-A936-A08F682328F9}">
      <dgm:prSet/>
      <dgm:spPr/>
      <dgm:t>
        <a:bodyPr/>
        <a:lstStyle/>
        <a:p>
          <a:endParaRPr lang="el-GR"/>
        </a:p>
      </dgm:t>
    </dgm:pt>
    <dgm:pt modelId="{973BA589-6CB4-43C9-BE88-26E06049846E}">
      <dgm:prSet phldrT="[Κείμενο]" custT="1"/>
      <dgm:spPr/>
      <dgm:t>
        <a:bodyPr/>
        <a:lstStyle/>
        <a:p>
          <a:r>
            <a:rPr lang="el-GR" sz="2400" dirty="0" smtClean="0"/>
            <a:t>Ορισμός της κουλτούρας</a:t>
          </a:r>
          <a:endParaRPr lang="el-GR" sz="2400" dirty="0"/>
        </a:p>
      </dgm:t>
    </dgm:pt>
    <dgm:pt modelId="{2443F1BE-EC62-444C-A99E-BF13C963133A}" type="parTrans" cxnId="{B65C7FC2-8A06-41B8-AF20-D682026AEDB6}">
      <dgm:prSet/>
      <dgm:spPr/>
      <dgm:t>
        <a:bodyPr/>
        <a:lstStyle/>
        <a:p>
          <a:endParaRPr lang="el-GR"/>
        </a:p>
      </dgm:t>
    </dgm:pt>
    <dgm:pt modelId="{28BC6767-D3EE-49FB-B72F-D90831202532}" type="sibTrans" cxnId="{B65C7FC2-8A06-41B8-AF20-D682026AEDB6}">
      <dgm:prSet/>
      <dgm:spPr/>
      <dgm:t>
        <a:bodyPr/>
        <a:lstStyle/>
        <a:p>
          <a:endParaRPr lang="el-GR"/>
        </a:p>
      </dgm:t>
    </dgm:pt>
    <dgm:pt modelId="{FEF55D86-9831-487B-BF9E-D17806F09B3A}">
      <dgm:prSet phldrT="[Κείμενο]" custT="1"/>
      <dgm:spPr/>
      <dgm:t>
        <a:bodyPr/>
        <a:lstStyle/>
        <a:p>
          <a:r>
            <a:rPr lang="el-GR" sz="2400" dirty="0" smtClean="0"/>
            <a:t>Μέθοδοι</a:t>
          </a:r>
          <a:r>
            <a:rPr lang="el-GR" sz="2800" dirty="0" smtClean="0"/>
            <a:t> της ΝΠΙ</a:t>
          </a:r>
          <a:endParaRPr lang="el-GR" sz="2800" dirty="0"/>
        </a:p>
      </dgm:t>
    </dgm:pt>
    <dgm:pt modelId="{94529864-74FA-4684-BA9F-EEB33302294E}" type="parTrans" cxnId="{3D49EA8B-D636-4F16-8045-8E07119C17D5}">
      <dgm:prSet/>
      <dgm:spPr/>
      <dgm:t>
        <a:bodyPr/>
        <a:lstStyle/>
        <a:p>
          <a:endParaRPr lang="el-GR"/>
        </a:p>
      </dgm:t>
    </dgm:pt>
    <dgm:pt modelId="{DA210545-B328-48BE-9D8F-C29E75B84042}" type="sibTrans" cxnId="{3D49EA8B-D636-4F16-8045-8E07119C17D5}">
      <dgm:prSet/>
      <dgm:spPr/>
      <dgm:t>
        <a:bodyPr/>
        <a:lstStyle/>
        <a:p>
          <a:endParaRPr lang="el-GR"/>
        </a:p>
      </dgm:t>
    </dgm:pt>
    <dgm:pt modelId="{2D5D06C5-C541-474D-B0BD-B5DBE2D97BC3}">
      <dgm:prSet phldrT="[Κείμενο]" custT="1"/>
      <dgm:spPr/>
      <dgm:t>
        <a:bodyPr/>
        <a:lstStyle/>
        <a:p>
          <a:r>
            <a:rPr lang="el-GR" sz="2400" dirty="0" smtClean="0"/>
            <a:t>Κίνδυνος κατακερματισμού</a:t>
          </a:r>
          <a:endParaRPr lang="el-GR" sz="2400" dirty="0"/>
        </a:p>
      </dgm:t>
    </dgm:pt>
    <dgm:pt modelId="{DE34534B-FFE0-47FA-B873-1C4D6B1917CA}" type="parTrans" cxnId="{F557571D-91FF-4425-BF9C-D06F3682B4C6}">
      <dgm:prSet/>
      <dgm:spPr/>
      <dgm:t>
        <a:bodyPr/>
        <a:lstStyle/>
        <a:p>
          <a:endParaRPr lang="el-GR"/>
        </a:p>
      </dgm:t>
    </dgm:pt>
    <dgm:pt modelId="{A9FC20CF-8BD8-40B8-A125-6F924C906E6A}" type="sibTrans" cxnId="{F557571D-91FF-4425-BF9C-D06F3682B4C6}">
      <dgm:prSet/>
      <dgm:spPr/>
      <dgm:t>
        <a:bodyPr/>
        <a:lstStyle/>
        <a:p>
          <a:endParaRPr lang="el-GR"/>
        </a:p>
      </dgm:t>
    </dgm:pt>
    <dgm:pt modelId="{DB41A8BF-B011-4BD6-ADFD-15766863AF24}">
      <dgm:prSet/>
      <dgm:spPr/>
      <dgm:t>
        <a:bodyPr/>
        <a:lstStyle/>
        <a:p>
          <a:endParaRPr lang="el-GR"/>
        </a:p>
      </dgm:t>
    </dgm:pt>
    <dgm:pt modelId="{DCDFE55B-3EE9-4985-845D-ACC21C58D6A8}" type="parTrans" cxnId="{BD525FEC-DAED-4AC3-8A8C-49685FBDBAC6}">
      <dgm:prSet/>
      <dgm:spPr/>
      <dgm:t>
        <a:bodyPr/>
        <a:lstStyle/>
        <a:p>
          <a:endParaRPr lang="el-GR"/>
        </a:p>
      </dgm:t>
    </dgm:pt>
    <dgm:pt modelId="{82B57050-32AC-409C-9DF8-D59FF313730C}" type="sibTrans" cxnId="{BD525FEC-DAED-4AC3-8A8C-49685FBDBAC6}">
      <dgm:prSet/>
      <dgm:spPr/>
      <dgm:t>
        <a:bodyPr/>
        <a:lstStyle/>
        <a:p>
          <a:endParaRPr lang="el-GR"/>
        </a:p>
      </dgm:t>
    </dgm:pt>
    <dgm:pt modelId="{80E0D211-952B-4B27-943B-D7DED2AA5359}" type="pres">
      <dgm:prSet presAssocID="{DA56B25C-1AC8-4EA2-A1AE-7DF9337AAF83}" presName="cycle" presStyleCnt="0">
        <dgm:presLayoutVars>
          <dgm:chMax val="1"/>
          <dgm:dir/>
          <dgm:animLvl val="ctr"/>
          <dgm:resizeHandles val="exact"/>
        </dgm:presLayoutVars>
      </dgm:prSet>
      <dgm:spPr/>
      <dgm:t>
        <a:bodyPr/>
        <a:lstStyle/>
        <a:p>
          <a:endParaRPr lang="el-GR"/>
        </a:p>
      </dgm:t>
    </dgm:pt>
    <dgm:pt modelId="{9D2B059B-0753-40FD-8144-F0FD0BD714B5}" type="pres">
      <dgm:prSet presAssocID="{AE2EBC20-C698-4802-90BC-2A1EB6274DF6}" presName="centerShape" presStyleLbl="node0" presStyleIdx="0" presStyleCnt="1"/>
      <dgm:spPr/>
      <dgm:t>
        <a:bodyPr/>
        <a:lstStyle/>
        <a:p>
          <a:endParaRPr lang="el-GR"/>
        </a:p>
      </dgm:t>
    </dgm:pt>
    <dgm:pt modelId="{5E7FCD63-CA3B-4EB2-B1BA-9AEA3EBE245A}" type="pres">
      <dgm:prSet presAssocID="{2443F1BE-EC62-444C-A99E-BF13C963133A}" presName="parTrans" presStyleLbl="bgSibTrans2D1" presStyleIdx="0" presStyleCnt="3"/>
      <dgm:spPr/>
      <dgm:t>
        <a:bodyPr/>
        <a:lstStyle/>
        <a:p>
          <a:endParaRPr lang="el-GR"/>
        </a:p>
      </dgm:t>
    </dgm:pt>
    <dgm:pt modelId="{8E114567-3446-4AE6-AC18-4575283739F1}" type="pres">
      <dgm:prSet presAssocID="{973BA589-6CB4-43C9-BE88-26E06049846E}" presName="node" presStyleLbl="node1" presStyleIdx="0" presStyleCnt="3">
        <dgm:presLayoutVars>
          <dgm:bulletEnabled val="1"/>
        </dgm:presLayoutVars>
      </dgm:prSet>
      <dgm:spPr/>
      <dgm:t>
        <a:bodyPr/>
        <a:lstStyle/>
        <a:p>
          <a:endParaRPr lang="el-GR"/>
        </a:p>
      </dgm:t>
    </dgm:pt>
    <dgm:pt modelId="{313C582B-A19F-4EA2-AE7C-8FA24FABC88C}" type="pres">
      <dgm:prSet presAssocID="{94529864-74FA-4684-BA9F-EEB33302294E}" presName="parTrans" presStyleLbl="bgSibTrans2D1" presStyleIdx="1" presStyleCnt="3"/>
      <dgm:spPr/>
      <dgm:t>
        <a:bodyPr/>
        <a:lstStyle/>
        <a:p>
          <a:endParaRPr lang="el-GR"/>
        </a:p>
      </dgm:t>
    </dgm:pt>
    <dgm:pt modelId="{7C388D83-9B14-44A7-9EFD-4FC3A3F1B58C}" type="pres">
      <dgm:prSet presAssocID="{FEF55D86-9831-487B-BF9E-D17806F09B3A}" presName="node" presStyleLbl="node1" presStyleIdx="1" presStyleCnt="3">
        <dgm:presLayoutVars>
          <dgm:bulletEnabled val="1"/>
        </dgm:presLayoutVars>
      </dgm:prSet>
      <dgm:spPr/>
      <dgm:t>
        <a:bodyPr/>
        <a:lstStyle/>
        <a:p>
          <a:endParaRPr lang="el-GR"/>
        </a:p>
      </dgm:t>
    </dgm:pt>
    <dgm:pt modelId="{ED4FA669-7D5C-4829-94D2-A880C36F3D47}" type="pres">
      <dgm:prSet presAssocID="{DE34534B-FFE0-47FA-B873-1C4D6B1917CA}" presName="parTrans" presStyleLbl="bgSibTrans2D1" presStyleIdx="2" presStyleCnt="3"/>
      <dgm:spPr/>
      <dgm:t>
        <a:bodyPr/>
        <a:lstStyle/>
        <a:p>
          <a:endParaRPr lang="el-GR"/>
        </a:p>
      </dgm:t>
    </dgm:pt>
    <dgm:pt modelId="{0869BC26-6DD7-4976-9BCD-E1B8FE5B27DD}" type="pres">
      <dgm:prSet presAssocID="{2D5D06C5-C541-474D-B0BD-B5DBE2D97BC3}" presName="node" presStyleLbl="node1" presStyleIdx="2" presStyleCnt="3" custScaleX="111201">
        <dgm:presLayoutVars>
          <dgm:bulletEnabled val="1"/>
        </dgm:presLayoutVars>
      </dgm:prSet>
      <dgm:spPr/>
      <dgm:t>
        <a:bodyPr/>
        <a:lstStyle/>
        <a:p>
          <a:endParaRPr lang="el-GR"/>
        </a:p>
      </dgm:t>
    </dgm:pt>
  </dgm:ptLst>
  <dgm:cxnLst>
    <dgm:cxn modelId="{0E72B3C9-7146-4D26-A936-A08F682328F9}" srcId="{DA56B25C-1AC8-4EA2-A1AE-7DF9337AAF83}" destId="{AE2EBC20-C698-4802-90BC-2A1EB6274DF6}" srcOrd="0" destOrd="0" parTransId="{345A7B02-2557-4D02-897B-27956245E08A}" sibTransId="{D57EE1D2-DB60-48D7-A4F9-2F750C8AC66B}"/>
    <dgm:cxn modelId="{C9E63B0E-A32B-4934-A02C-DDFA1A79ACFF}" type="presOf" srcId="{AE2EBC20-C698-4802-90BC-2A1EB6274DF6}" destId="{9D2B059B-0753-40FD-8144-F0FD0BD714B5}" srcOrd="0" destOrd="0" presId="urn:microsoft.com/office/officeart/2005/8/layout/radial4"/>
    <dgm:cxn modelId="{F557571D-91FF-4425-BF9C-D06F3682B4C6}" srcId="{AE2EBC20-C698-4802-90BC-2A1EB6274DF6}" destId="{2D5D06C5-C541-474D-B0BD-B5DBE2D97BC3}" srcOrd="2" destOrd="0" parTransId="{DE34534B-FFE0-47FA-B873-1C4D6B1917CA}" sibTransId="{A9FC20CF-8BD8-40B8-A125-6F924C906E6A}"/>
    <dgm:cxn modelId="{6E9F00CD-2324-4369-BB03-97630CB3BED0}" type="presOf" srcId="{DE34534B-FFE0-47FA-B873-1C4D6B1917CA}" destId="{ED4FA669-7D5C-4829-94D2-A880C36F3D47}" srcOrd="0" destOrd="0" presId="urn:microsoft.com/office/officeart/2005/8/layout/radial4"/>
    <dgm:cxn modelId="{C4EB7503-FFC4-4096-8B90-AB5B41520222}" type="presOf" srcId="{973BA589-6CB4-43C9-BE88-26E06049846E}" destId="{8E114567-3446-4AE6-AC18-4575283739F1}" srcOrd="0" destOrd="0" presId="urn:microsoft.com/office/officeart/2005/8/layout/radial4"/>
    <dgm:cxn modelId="{82D207E2-1B44-4D51-BE47-27DDDAB08B03}" type="presOf" srcId="{2D5D06C5-C541-474D-B0BD-B5DBE2D97BC3}" destId="{0869BC26-6DD7-4976-9BCD-E1B8FE5B27DD}" srcOrd="0" destOrd="0" presId="urn:microsoft.com/office/officeart/2005/8/layout/radial4"/>
    <dgm:cxn modelId="{930EC0C3-7152-4605-BA42-FE88CFA6AADA}" type="presOf" srcId="{DA56B25C-1AC8-4EA2-A1AE-7DF9337AAF83}" destId="{80E0D211-952B-4B27-943B-D7DED2AA5359}" srcOrd="0" destOrd="0" presId="urn:microsoft.com/office/officeart/2005/8/layout/radial4"/>
    <dgm:cxn modelId="{BD525FEC-DAED-4AC3-8A8C-49685FBDBAC6}" srcId="{DA56B25C-1AC8-4EA2-A1AE-7DF9337AAF83}" destId="{DB41A8BF-B011-4BD6-ADFD-15766863AF24}" srcOrd="1" destOrd="0" parTransId="{DCDFE55B-3EE9-4985-845D-ACC21C58D6A8}" sibTransId="{82B57050-32AC-409C-9DF8-D59FF313730C}"/>
    <dgm:cxn modelId="{B65C7FC2-8A06-41B8-AF20-D682026AEDB6}" srcId="{AE2EBC20-C698-4802-90BC-2A1EB6274DF6}" destId="{973BA589-6CB4-43C9-BE88-26E06049846E}" srcOrd="0" destOrd="0" parTransId="{2443F1BE-EC62-444C-A99E-BF13C963133A}" sibTransId="{28BC6767-D3EE-49FB-B72F-D90831202532}"/>
    <dgm:cxn modelId="{3D49EA8B-D636-4F16-8045-8E07119C17D5}" srcId="{AE2EBC20-C698-4802-90BC-2A1EB6274DF6}" destId="{FEF55D86-9831-487B-BF9E-D17806F09B3A}" srcOrd="1" destOrd="0" parTransId="{94529864-74FA-4684-BA9F-EEB33302294E}" sibTransId="{DA210545-B328-48BE-9D8F-C29E75B84042}"/>
    <dgm:cxn modelId="{5C70964E-EE05-41F0-91A0-8A23968ED504}" type="presOf" srcId="{FEF55D86-9831-487B-BF9E-D17806F09B3A}" destId="{7C388D83-9B14-44A7-9EFD-4FC3A3F1B58C}" srcOrd="0" destOrd="0" presId="urn:microsoft.com/office/officeart/2005/8/layout/radial4"/>
    <dgm:cxn modelId="{63C1DF17-484B-4D85-BA6B-3F6EED4FCE7A}" type="presOf" srcId="{94529864-74FA-4684-BA9F-EEB33302294E}" destId="{313C582B-A19F-4EA2-AE7C-8FA24FABC88C}" srcOrd="0" destOrd="0" presId="urn:microsoft.com/office/officeart/2005/8/layout/radial4"/>
    <dgm:cxn modelId="{2E9BB01C-427F-4554-9C64-33FCF57AA399}" type="presOf" srcId="{2443F1BE-EC62-444C-A99E-BF13C963133A}" destId="{5E7FCD63-CA3B-4EB2-B1BA-9AEA3EBE245A}" srcOrd="0" destOrd="0" presId="urn:microsoft.com/office/officeart/2005/8/layout/radial4"/>
    <dgm:cxn modelId="{158082DB-4CC8-420F-BC72-DA5DAEA7B1B3}" type="presParOf" srcId="{80E0D211-952B-4B27-943B-D7DED2AA5359}" destId="{9D2B059B-0753-40FD-8144-F0FD0BD714B5}" srcOrd="0" destOrd="0" presId="urn:microsoft.com/office/officeart/2005/8/layout/radial4"/>
    <dgm:cxn modelId="{802B8974-BB72-4650-A943-7ADA99D9DF41}" type="presParOf" srcId="{80E0D211-952B-4B27-943B-D7DED2AA5359}" destId="{5E7FCD63-CA3B-4EB2-B1BA-9AEA3EBE245A}" srcOrd="1" destOrd="0" presId="urn:microsoft.com/office/officeart/2005/8/layout/radial4"/>
    <dgm:cxn modelId="{10E955B8-7ABD-4A5A-8448-768AEB6524A5}" type="presParOf" srcId="{80E0D211-952B-4B27-943B-D7DED2AA5359}" destId="{8E114567-3446-4AE6-AC18-4575283739F1}" srcOrd="2" destOrd="0" presId="urn:microsoft.com/office/officeart/2005/8/layout/radial4"/>
    <dgm:cxn modelId="{9108314B-5ABA-437D-9826-3B4165214939}" type="presParOf" srcId="{80E0D211-952B-4B27-943B-D7DED2AA5359}" destId="{313C582B-A19F-4EA2-AE7C-8FA24FABC88C}" srcOrd="3" destOrd="0" presId="urn:microsoft.com/office/officeart/2005/8/layout/radial4"/>
    <dgm:cxn modelId="{122138A3-15C3-4556-B721-CD1727858460}" type="presParOf" srcId="{80E0D211-952B-4B27-943B-D7DED2AA5359}" destId="{7C388D83-9B14-44A7-9EFD-4FC3A3F1B58C}" srcOrd="4" destOrd="0" presId="urn:microsoft.com/office/officeart/2005/8/layout/radial4"/>
    <dgm:cxn modelId="{0F01173D-B38F-4368-906A-998DB73F0353}" type="presParOf" srcId="{80E0D211-952B-4B27-943B-D7DED2AA5359}" destId="{ED4FA669-7D5C-4829-94D2-A880C36F3D47}" srcOrd="5" destOrd="0" presId="urn:microsoft.com/office/officeart/2005/8/layout/radial4"/>
    <dgm:cxn modelId="{33A1F524-19BF-4891-BE13-B03F5D7D5C76}" type="presParOf" srcId="{80E0D211-952B-4B27-943B-D7DED2AA5359}" destId="{0869BC26-6DD7-4976-9BCD-E1B8FE5B27DD}"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6EECAF-F537-4526-B6A9-5C87CDDC6548}" type="doc">
      <dgm:prSet loTypeId="urn:microsoft.com/office/officeart/2005/8/layout/hierarchy6" loCatId="hierarchy" qsTypeId="urn:microsoft.com/office/officeart/2005/8/quickstyle/simple5" qsCatId="simple" csTypeId="urn:microsoft.com/office/officeart/2005/8/colors/accent1_2" csCatId="accent1" phldr="1"/>
      <dgm:spPr/>
      <dgm:t>
        <a:bodyPr/>
        <a:lstStyle/>
        <a:p>
          <a:endParaRPr lang="el-GR"/>
        </a:p>
      </dgm:t>
    </dgm:pt>
    <dgm:pt modelId="{685D9205-D77E-4688-B9AC-DBC5F9B93751}">
      <dgm:prSet phldrT="[Κείμενο]" custT="1"/>
      <dgm:spPr/>
      <dgm:t>
        <a:bodyPr/>
        <a:lstStyle/>
        <a:p>
          <a:pPr algn="ctr"/>
          <a:r>
            <a:rPr lang="el-GR" sz="2200" dirty="0" smtClean="0">
              <a:latin typeface="Calibri" pitchFamily="34" charset="0"/>
            </a:rPr>
            <a:t>Διάκριση</a:t>
          </a:r>
          <a:endParaRPr lang="el-GR" sz="2200" dirty="0">
            <a:latin typeface="Calibri" pitchFamily="34" charset="0"/>
          </a:endParaRPr>
        </a:p>
      </dgm:t>
    </dgm:pt>
    <dgm:pt modelId="{7189A26E-33DB-4751-8345-72D47537006F}" type="parTrans" cxnId="{6218E101-EFA9-41E6-B064-31565E102CF9}">
      <dgm:prSet/>
      <dgm:spPr/>
      <dgm:t>
        <a:bodyPr/>
        <a:lstStyle/>
        <a:p>
          <a:endParaRPr lang="el-GR"/>
        </a:p>
      </dgm:t>
    </dgm:pt>
    <dgm:pt modelId="{E182C899-2961-4E09-9807-1D6AC9418964}" type="sibTrans" cxnId="{6218E101-EFA9-41E6-B064-31565E102CF9}">
      <dgm:prSet/>
      <dgm:spPr/>
      <dgm:t>
        <a:bodyPr/>
        <a:lstStyle/>
        <a:p>
          <a:endParaRPr lang="el-GR"/>
        </a:p>
      </dgm:t>
    </dgm:pt>
    <dgm:pt modelId="{BCA84CD2-1310-4F32-AABE-5F7E225C14DD}">
      <dgm:prSet phldrT="[Κείμενο]" custT="1"/>
      <dgm:spPr/>
      <dgm:t>
        <a:bodyPr/>
        <a:lstStyle/>
        <a:p>
          <a:pPr algn="ctr"/>
          <a:r>
            <a:rPr lang="el-GR" sz="2200" dirty="0" smtClean="0">
              <a:latin typeface="Calibri" pitchFamily="34" charset="0"/>
            </a:rPr>
            <a:t>Λειτουργίας των πολιτισμικών συνόρων</a:t>
          </a:r>
          <a:endParaRPr lang="el-GR" sz="2200" dirty="0">
            <a:latin typeface="Calibri" pitchFamily="34" charset="0"/>
          </a:endParaRPr>
        </a:p>
      </dgm:t>
    </dgm:pt>
    <dgm:pt modelId="{F3134A5C-D1EF-4307-BE2B-A489E6003462}" type="parTrans" cxnId="{418657AA-6125-4567-8B1B-28876D30A167}">
      <dgm:prSet/>
      <dgm:spPr/>
      <dgm:t>
        <a:bodyPr/>
        <a:lstStyle/>
        <a:p>
          <a:endParaRPr lang="el-GR"/>
        </a:p>
      </dgm:t>
    </dgm:pt>
    <dgm:pt modelId="{2DDC1F98-3F8F-4CAB-AD87-4E682E0FE690}" type="sibTrans" cxnId="{418657AA-6125-4567-8B1B-28876D30A167}">
      <dgm:prSet/>
      <dgm:spPr/>
      <dgm:t>
        <a:bodyPr/>
        <a:lstStyle/>
        <a:p>
          <a:endParaRPr lang="el-GR"/>
        </a:p>
      </dgm:t>
    </dgm:pt>
    <dgm:pt modelId="{9030CEB1-1CD5-412D-B4EA-AFE070249F89}">
      <dgm:prSet phldrT="[Κείμενο]" custT="1"/>
      <dgm:spPr/>
      <dgm:t>
        <a:bodyPr/>
        <a:lstStyle/>
        <a:p>
          <a:pPr algn="ctr"/>
          <a:r>
            <a:rPr lang="el-GR" sz="2200" dirty="0" smtClean="0">
              <a:latin typeface="Calibri" pitchFamily="34" charset="0"/>
            </a:rPr>
            <a:t>Φράγματα </a:t>
          </a:r>
          <a:endParaRPr lang="el-GR" sz="2200" dirty="0">
            <a:latin typeface="Calibri" pitchFamily="34" charset="0"/>
          </a:endParaRPr>
        </a:p>
      </dgm:t>
    </dgm:pt>
    <dgm:pt modelId="{F49A22B4-E6BE-40E7-AD12-FA8237BEE15A}" type="parTrans" cxnId="{7614CC2B-5154-4E87-B3E2-4928D804EFD5}">
      <dgm:prSet/>
      <dgm:spPr/>
      <dgm:t>
        <a:bodyPr/>
        <a:lstStyle/>
        <a:p>
          <a:endParaRPr lang="el-GR"/>
        </a:p>
      </dgm:t>
    </dgm:pt>
    <dgm:pt modelId="{788E5C05-044B-4121-B3BF-8454AB422781}" type="sibTrans" cxnId="{7614CC2B-5154-4E87-B3E2-4928D804EFD5}">
      <dgm:prSet/>
      <dgm:spPr/>
      <dgm:t>
        <a:bodyPr/>
        <a:lstStyle/>
        <a:p>
          <a:endParaRPr lang="el-GR"/>
        </a:p>
      </dgm:t>
    </dgm:pt>
    <dgm:pt modelId="{1C7240C3-4EF7-4EC2-8201-2BB042DDD84B}">
      <dgm:prSet phldrT="[Κείμενο]" custT="1"/>
      <dgm:spPr/>
      <dgm:t>
        <a:bodyPr/>
        <a:lstStyle/>
        <a:p>
          <a:pPr algn="ctr"/>
          <a:r>
            <a:rPr lang="el-GR" sz="2200" dirty="0" smtClean="0">
              <a:latin typeface="Calibri" pitchFamily="34" charset="0"/>
            </a:rPr>
            <a:t>Τόποι συνάντησης</a:t>
          </a:r>
          <a:endParaRPr lang="el-GR" sz="2200" dirty="0">
            <a:latin typeface="Calibri" pitchFamily="34" charset="0"/>
          </a:endParaRPr>
        </a:p>
      </dgm:t>
    </dgm:pt>
    <dgm:pt modelId="{94277352-2F1D-4D59-BD9B-73CEA6583A4B}" type="parTrans" cxnId="{D5180115-E17F-4787-B986-844B6029F021}">
      <dgm:prSet/>
      <dgm:spPr/>
      <dgm:t>
        <a:bodyPr/>
        <a:lstStyle/>
        <a:p>
          <a:endParaRPr lang="el-GR"/>
        </a:p>
      </dgm:t>
    </dgm:pt>
    <dgm:pt modelId="{F58AEA9D-A2C1-4250-BB48-481950A38F17}" type="sibTrans" cxnId="{D5180115-E17F-4787-B986-844B6029F021}">
      <dgm:prSet/>
      <dgm:spPr/>
      <dgm:t>
        <a:bodyPr/>
        <a:lstStyle/>
        <a:p>
          <a:endParaRPr lang="el-GR"/>
        </a:p>
      </dgm:t>
    </dgm:pt>
    <dgm:pt modelId="{AA038602-E254-4950-9723-B9F43CB394C2}">
      <dgm:prSet phldrT="[Κείμενο]" custT="1"/>
      <dgm:spPr/>
      <dgm:t>
        <a:bodyPr/>
        <a:lstStyle/>
        <a:p>
          <a:pPr algn="ctr"/>
          <a:r>
            <a:rPr lang="el-GR" sz="2200" dirty="0" smtClean="0">
              <a:latin typeface="Calibri" pitchFamily="34" charset="0"/>
            </a:rPr>
            <a:t>Συνόρων μεταξύ των μέσα και των έξω</a:t>
          </a:r>
          <a:endParaRPr lang="el-GR" sz="2200" dirty="0">
            <a:latin typeface="Calibri" pitchFamily="34" charset="0"/>
          </a:endParaRPr>
        </a:p>
      </dgm:t>
    </dgm:pt>
    <dgm:pt modelId="{F0FAF968-BD5C-4F29-B4FB-0761FBB4095B}" type="parTrans" cxnId="{D0B0784E-A3DC-47CA-9245-08F7B7323DA8}">
      <dgm:prSet/>
      <dgm:spPr/>
      <dgm:t>
        <a:bodyPr/>
        <a:lstStyle/>
        <a:p>
          <a:endParaRPr lang="el-GR"/>
        </a:p>
      </dgm:t>
    </dgm:pt>
    <dgm:pt modelId="{2270856B-6DBA-48AF-A383-DF7A21701615}" type="sibTrans" cxnId="{D0B0784E-A3DC-47CA-9245-08F7B7323DA8}">
      <dgm:prSet/>
      <dgm:spPr/>
      <dgm:t>
        <a:bodyPr/>
        <a:lstStyle/>
        <a:p>
          <a:endParaRPr lang="el-GR"/>
        </a:p>
      </dgm:t>
    </dgm:pt>
    <dgm:pt modelId="{E149CA3A-C5BF-414E-A6A8-96174E5ED5B2}" type="pres">
      <dgm:prSet presAssocID="{956EECAF-F537-4526-B6A9-5C87CDDC6548}" presName="mainComposite" presStyleCnt="0">
        <dgm:presLayoutVars>
          <dgm:chPref val="1"/>
          <dgm:dir/>
          <dgm:animOne val="branch"/>
          <dgm:animLvl val="lvl"/>
          <dgm:resizeHandles val="exact"/>
        </dgm:presLayoutVars>
      </dgm:prSet>
      <dgm:spPr/>
      <dgm:t>
        <a:bodyPr/>
        <a:lstStyle/>
        <a:p>
          <a:endParaRPr lang="el-GR"/>
        </a:p>
      </dgm:t>
    </dgm:pt>
    <dgm:pt modelId="{17B35CBD-DB23-4A04-A474-2800EF3D3E30}" type="pres">
      <dgm:prSet presAssocID="{956EECAF-F537-4526-B6A9-5C87CDDC6548}" presName="hierFlow" presStyleCnt="0"/>
      <dgm:spPr/>
      <dgm:t>
        <a:bodyPr/>
        <a:lstStyle/>
        <a:p>
          <a:endParaRPr lang="el-GR"/>
        </a:p>
      </dgm:t>
    </dgm:pt>
    <dgm:pt modelId="{FD794FF9-C9D6-4BAB-9752-492605DBE723}" type="pres">
      <dgm:prSet presAssocID="{956EECAF-F537-4526-B6A9-5C87CDDC6548}" presName="hierChild1" presStyleCnt="0">
        <dgm:presLayoutVars>
          <dgm:chPref val="1"/>
          <dgm:animOne val="branch"/>
          <dgm:animLvl val="lvl"/>
        </dgm:presLayoutVars>
      </dgm:prSet>
      <dgm:spPr/>
      <dgm:t>
        <a:bodyPr/>
        <a:lstStyle/>
        <a:p>
          <a:endParaRPr lang="el-GR"/>
        </a:p>
      </dgm:t>
    </dgm:pt>
    <dgm:pt modelId="{C2941260-7725-454B-ADDB-06BF3667AFB3}" type="pres">
      <dgm:prSet presAssocID="{685D9205-D77E-4688-B9AC-DBC5F9B93751}" presName="Name14" presStyleCnt="0"/>
      <dgm:spPr/>
      <dgm:t>
        <a:bodyPr/>
        <a:lstStyle/>
        <a:p>
          <a:endParaRPr lang="el-GR"/>
        </a:p>
      </dgm:t>
    </dgm:pt>
    <dgm:pt modelId="{3852746F-1060-4342-8FEA-0572562155E0}" type="pres">
      <dgm:prSet presAssocID="{685D9205-D77E-4688-B9AC-DBC5F9B93751}" presName="level1Shape" presStyleLbl="node0" presStyleIdx="0" presStyleCnt="1" custScaleX="88389" custScaleY="73321" custLinFactY="-9688" custLinFactNeighborX="-1573" custLinFactNeighborY="-100000">
        <dgm:presLayoutVars>
          <dgm:chPref val="3"/>
        </dgm:presLayoutVars>
      </dgm:prSet>
      <dgm:spPr/>
      <dgm:t>
        <a:bodyPr/>
        <a:lstStyle/>
        <a:p>
          <a:endParaRPr lang="el-GR"/>
        </a:p>
      </dgm:t>
    </dgm:pt>
    <dgm:pt modelId="{0B0F4EA8-2B49-424E-A433-D9166BA913AC}" type="pres">
      <dgm:prSet presAssocID="{685D9205-D77E-4688-B9AC-DBC5F9B93751}" presName="hierChild2" presStyleCnt="0"/>
      <dgm:spPr/>
      <dgm:t>
        <a:bodyPr/>
        <a:lstStyle/>
        <a:p>
          <a:endParaRPr lang="el-GR"/>
        </a:p>
      </dgm:t>
    </dgm:pt>
    <dgm:pt modelId="{21EEFD36-AA0C-4047-A587-ED9E7A983193}" type="pres">
      <dgm:prSet presAssocID="{F3134A5C-D1EF-4307-BE2B-A489E6003462}" presName="Name19" presStyleLbl="parChTrans1D2" presStyleIdx="0" presStyleCnt="2"/>
      <dgm:spPr/>
      <dgm:t>
        <a:bodyPr/>
        <a:lstStyle/>
        <a:p>
          <a:endParaRPr lang="el-GR"/>
        </a:p>
      </dgm:t>
    </dgm:pt>
    <dgm:pt modelId="{74BD9F1D-F6C4-45DA-8CAB-61A8CA204DFE}" type="pres">
      <dgm:prSet presAssocID="{BCA84CD2-1310-4F32-AABE-5F7E225C14DD}" presName="Name21" presStyleCnt="0"/>
      <dgm:spPr/>
      <dgm:t>
        <a:bodyPr/>
        <a:lstStyle/>
        <a:p>
          <a:endParaRPr lang="el-GR"/>
        </a:p>
      </dgm:t>
    </dgm:pt>
    <dgm:pt modelId="{7B10F462-D553-4481-9D09-E0696F5D5A6B}" type="pres">
      <dgm:prSet presAssocID="{BCA84CD2-1310-4F32-AABE-5F7E225C14DD}" presName="level2Shape" presStyleLbl="node2" presStyleIdx="0" presStyleCnt="2" custScaleX="90356" custScaleY="75644"/>
      <dgm:spPr/>
      <dgm:t>
        <a:bodyPr/>
        <a:lstStyle/>
        <a:p>
          <a:endParaRPr lang="el-GR"/>
        </a:p>
      </dgm:t>
    </dgm:pt>
    <dgm:pt modelId="{FFCA6628-B594-439B-8F3C-FAE82098C4E2}" type="pres">
      <dgm:prSet presAssocID="{BCA84CD2-1310-4F32-AABE-5F7E225C14DD}" presName="hierChild3" presStyleCnt="0"/>
      <dgm:spPr/>
      <dgm:t>
        <a:bodyPr/>
        <a:lstStyle/>
        <a:p>
          <a:endParaRPr lang="el-GR"/>
        </a:p>
      </dgm:t>
    </dgm:pt>
    <dgm:pt modelId="{B51F197F-2D81-4161-9F39-258FA0CBAF0A}" type="pres">
      <dgm:prSet presAssocID="{F49A22B4-E6BE-40E7-AD12-FA8237BEE15A}" presName="Name19" presStyleLbl="parChTrans1D3" presStyleIdx="0" presStyleCnt="2"/>
      <dgm:spPr/>
      <dgm:t>
        <a:bodyPr/>
        <a:lstStyle/>
        <a:p>
          <a:endParaRPr lang="el-GR"/>
        </a:p>
      </dgm:t>
    </dgm:pt>
    <dgm:pt modelId="{3E52ED3B-18A6-4EBF-84AD-116018A7E6D6}" type="pres">
      <dgm:prSet presAssocID="{9030CEB1-1CD5-412D-B4EA-AFE070249F89}" presName="Name21" presStyleCnt="0"/>
      <dgm:spPr/>
      <dgm:t>
        <a:bodyPr/>
        <a:lstStyle/>
        <a:p>
          <a:endParaRPr lang="el-GR"/>
        </a:p>
      </dgm:t>
    </dgm:pt>
    <dgm:pt modelId="{B73AD2F5-E9C9-4191-B335-F13C05ABF899}" type="pres">
      <dgm:prSet presAssocID="{9030CEB1-1CD5-412D-B4EA-AFE070249F89}" presName="level2Shape" presStyleLbl="node3" presStyleIdx="0" presStyleCnt="2" custScaleX="95414" custScaleY="75270"/>
      <dgm:spPr/>
      <dgm:t>
        <a:bodyPr/>
        <a:lstStyle/>
        <a:p>
          <a:endParaRPr lang="el-GR"/>
        </a:p>
      </dgm:t>
    </dgm:pt>
    <dgm:pt modelId="{8E6E1235-DCF6-4F9F-8057-4A93F4D5EE7D}" type="pres">
      <dgm:prSet presAssocID="{9030CEB1-1CD5-412D-B4EA-AFE070249F89}" presName="hierChild3" presStyleCnt="0"/>
      <dgm:spPr/>
      <dgm:t>
        <a:bodyPr/>
        <a:lstStyle/>
        <a:p>
          <a:endParaRPr lang="el-GR"/>
        </a:p>
      </dgm:t>
    </dgm:pt>
    <dgm:pt modelId="{7FB55D29-7E2C-4926-94BE-D0A807B19DAC}" type="pres">
      <dgm:prSet presAssocID="{94277352-2F1D-4D59-BD9B-73CEA6583A4B}" presName="Name19" presStyleLbl="parChTrans1D3" presStyleIdx="1" presStyleCnt="2"/>
      <dgm:spPr/>
      <dgm:t>
        <a:bodyPr/>
        <a:lstStyle/>
        <a:p>
          <a:endParaRPr lang="el-GR"/>
        </a:p>
      </dgm:t>
    </dgm:pt>
    <dgm:pt modelId="{20A48F23-8AA1-4D8A-82F9-4D5E60D8EE2D}" type="pres">
      <dgm:prSet presAssocID="{1C7240C3-4EF7-4EC2-8201-2BB042DDD84B}" presName="Name21" presStyleCnt="0"/>
      <dgm:spPr/>
      <dgm:t>
        <a:bodyPr/>
        <a:lstStyle/>
        <a:p>
          <a:endParaRPr lang="el-GR"/>
        </a:p>
      </dgm:t>
    </dgm:pt>
    <dgm:pt modelId="{5E9F9315-458B-4A47-8D29-B55928083341}" type="pres">
      <dgm:prSet presAssocID="{1C7240C3-4EF7-4EC2-8201-2BB042DDD84B}" presName="level2Shape" presStyleLbl="node3" presStyleIdx="1" presStyleCnt="2" custScaleX="91831" custScaleY="77153" custLinFactNeighborX="3008" custLinFactNeighborY="644"/>
      <dgm:spPr/>
      <dgm:t>
        <a:bodyPr/>
        <a:lstStyle/>
        <a:p>
          <a:endParaRPr lang="el-GR"/>
        </a:p>
      </dgm:t>
    </dgm:pt>
    <dgm:pt modelId="{F1502712-91C3-466D-8382-8410CA7E920C}" type="pres">
      <dgm:prSet presAssocID="{1C7240C3-4EF7-4EC2-8201-2BB042DDD84B}" presName="hierChild3" presStyleCnt="0"/>
      <dgm:spPr/>
      <dgm:t>
        <a:bodyPr/>
        <a:lstStyle/>
        <a:p>
          <a:endParaRPr lang="el-GR"/>
        </a:p>
      </dgm:t>
    </dgm:pt>
    <dgm:pt modelId="{5809812D-D771-4B1F-A4A5-97563C525E06}" type="pres">
      <dgm:prSet presAssocID="{F0FAF968-BD5C-4F29-B4FB-0761FBB4095B}" presName="Name19" presStyleLbl="parChTrans1D2" presStyleIdx="1" presStyleCnt="2"/>
      <dgm:spPr/>
      <dgm:t>
        <a:bodyPr/>
        <a:lstStyle/>
        <a:p>
          <a:endParaRPr lang="el-GR"/>
        </a:p>
      </dgm:t>
    </dgm:pt>
    <dgm:pt modelId="{A4BD87E2-2224-46CC-98BF-1A2E5AF33804}" type="pres">
      <dgm:prSet presAssocID="{AA038602-E254-4950-9723-B9F43CB394C2}" presName="Name21" presStyleCnt="0"/>
      <dgm:spPr/>
      <dgm:t>
        <a:bodyPr/>
        <a:lstStyle/>
        <a:p>
          <a:endParaRPr lang="el-GR"/>
        </a:p>
      </dgm:t>
    </dgm:pt>
    <dgm:pt modelId="{D6012ADB-B1DC-43C8-99A2-C530E3B5FFBE}" type="pres">
      <dgm:prSet presAssocID="{AA038602-E254-4950-9723-B9F43CB394C2}" presName="level2Shape" presStyleLbl="node2" presStyleIdx="1" presStyleCnt="2" custScaleX="98671" custScaleY="73131"/>
      <dgm:spPr/>
      <dgm:t>
        <a:bodyPr/>
        <a:lstStyle/>
        <a:p>
          <a:endParaRPr lang="el-GR"/>
        </a:p>
      </dgm:t>
    </dgm:pt>
    <dgm:pt modelId="{3B160C10-969B-469A-B5BE-0C9376440608}" type="pres">
      <dgm:prSet presAssocID="{AA038602-E254-4950-9723-B9F43CB394C2}" presName="hierChild3" presStyleCnt="0"/>
      <dgm:spPr/>
      <dgm:t>
        <a:bodyPr/>
        <a:lstStyle/>
        <a:p>
          <a:endParaRPr lang="el-GR"/>
        </a:p>
      </dgm:t>
    </dgm:pt>
    <dgm:pt modelId="{351C9397-9C88-4251-9602-73BCEE7169D4}" type="pres">
      <dgm:prSet presAssocID="{956EECAF-F537-4526-B6A9-5C87CDDC6548}" presName="bgShapesFlow" presStyleCnt="0"/>
      <dgm:spPr/>
      <dgm:t>
        <a:bodyPr/>
        <a:lstStyle/>
        <a:p>
          <a:endParaRPr lang="el-GR"/>
        </a:p>
      </dgm:t>
    </dgm:pt>
  </dgm:ptLst>
  <dgm:cxnLst>
    <dgm:cxn modelId="{EBCC850F-7F11-42DE-B43E-49C32A6ED96D}" type="presOf" srcId="{F49A22B4-E6BE-40E7-AD12-FA8237BEE15A}" destId="{B51F197F-2D81-4161-9F39-258FA0CBAF0A}" srcOrd="0" destOrd="0" presId="urn:microsoft.com/office/officeart/2005/8/layout/hierarchy6"/>
    <dgm:cxn modelId="{D93A4BC6-DA09-49C8-8B10-3F405BEC12C7}" type="presOf" srcId="{9030CEB1-1CD5-412D-B4EA-AFE070249F89}" destId="{B73AD2F5-E9C9-4191-B335-F13C05ABF899}" srcOrd="0" destOrd="0" presId="urn:microsoft.com/office/officeart/2005/8/layout/hierarchy6"/>
    <dgm:cxn modelId="{2352C9E8-D5BA-4B01-A911-52172547D452}" type="presOf" srcId="{BCA84CD2-1310-4F32-AABE-5F7E225C14DD}" destId="{7B10F462-D553-4481-9D09-E0696F5D5A6B}" srcOrd="0" destOrd="0" presId="urn:microsoft.com/office/officeart/2005/8/layout/hierarchy6"/>
    <dgm:cxn modelId="{D5180115-E17F-4787-B986-844B6029F021}" srcId="{BCA84CD2-1310-4F32-AABE-5F7E225C14DD}" destId="{1C7240C3-4EF7-4EC2-8201-2BB042DDD84B}" srcOrd="1" destOrd="0" parTransId="{94277352-2F1D-4D59-BD9B-73CEA6583A4B}" sibTransId="{F58AEA9D-A2C1-4250-BB48-481950A38F17}"/>
    <dgm:cxn modelId="{395B4AFF-1818-49FA-B4FC-9681A98DECAF}" type="presOf" srcId="{F3134A5C-D1EF-4307-BE2B-A489E6003462}" destId="{21EEFD36-AA0C-4047-A587-ED9E7A983193}" srcOrd="0" destOrd="0" presId="urn:microsoft.com/office/officeart/2005/8/layout/hierarchy6"/>
    <dgm:cxn modelId="{418657AA-6125-4567-8B1B-28876D30A167}" srcId="{685D9205-D77E-4688-B9AC-DBC5F9B93751}" destId="{BCA84CD2-1310-4F32-AABE-5F7E225C14DD}" srcOrd="0" destOrd="0" parTransId="{F3134A5C-D1EF-4307-BE2B-A489E6003462}" sibTransId="{2DDC1F98-3F8F-4CAB-AD87-4E682E0FE690}"/>
    <dgm:cxn modelId="{D0B0784E-A3DC-47CA-9245-08F7B7323DA8}" srcId="{685D9205-D77E-4688-B9AC-DBC5F9B93751}" destId="{AA038602-E254-4950-9723-B9F43CB394C2}" srcOrd="1" destOrd="0" parTransId="{F0FAF968-BD5C-4F29-B4FB-0761FBB4095B}" sibTransId="{2270856B-6DBA-48AF-A383-DF7A21701615}"/>
    <dgm:cxn modelId="{F2B1E705-E88B-4F14-AB51-6DACAA8D5229}" type="presOf" srcId="{AA038602-E254-4950-9723-B9F43CB394C2}" destId="{D6012ADB-B1DC-43C8-99A2-C530E3B5FFBE}" srcOrd="0" destOrd="0" presId="urn:microsoft.com/office/officeart/2005/8/layout/hierarchy6"/>
    <dgm:cxn modelId="{641D88E9-5C0D-438A-A375-2558B780C197}" type="presOf" srcId="{F0FAF968-BD5C-4F29-B4FB-0761FBB4095B}" destId="{5809812D-D771-4B1F-A4A5-97563C525E06}" srcOrd="0" destOrd="0" presId="urn:microsoft.com/office/officeart/2005/8/layout/hierarchy6"/>
    <dgm:cxn modelId="{7614CC2B-5154-4E87-B3E2-4928D804EFD5}" srcId="{BCA84CD2-1310-4F32-AABE-5F7E225C14DD}" destId="{9030CEB1-1CD5-412D-B4EA-AFE070249F89}" srcOrd="0" destOrd="0" parTransId="{F49A22B4-E6BE-40E7-AD12-FA8237BEE15A}" sibTransId="{788E5C05-044B-4121-B3BF-8454AB422781}"/>
    <dgm:cxn modelId="{A7031AF0-4665-4942-879D-9D65FF814707}" type="presOf" srcId="{94277352-2F1D-4D59-BD9B-73CEA6583A4B}" destId="{7FB55D29-7E2C-4926-94BE-D0A807B19DAC}" srcOrd="0" destOrd="0" presId="urn:microsoft.com/office/officeart/2005/8/layout/hierarchy6"/>
    <dgm:cxn modelId="{B9901AA1-188E-4FB7-8FC2-ECBD9FB75B38}" type="presOf" srcId="{1C7240C3-4EF7-4EC2-8201-2BB042DDD84B}" destId="{5E9F9315-458B-4A47-8D29-B55928083341}" srcOrd="0" destOrd="0" presId="urn:microsoft.com/office/officeart/2005/8/layout/hierarchy6"/>
    <dgm:cxn modelId="{6218E101-EFA9-41E6-B064-31565E102CF9}" srcId="{956EECAF-F537-4526-B6A9-5C87CDDC6548}" destId="{685D9205-D77E-4688-B9AC-DBC5F9B93751}" srcOrd="0" destOrd="0" parTransId="{7189A26E-33DB-4751-8345-72D47537006F}" sibTransId="{E182C899-2961-4E09-9807-1D6AC9418964}"/>
    <dgm:cxn modelId="{B2FC9F21-78B0-4E01-B7F5-C0CB1726B029}" type="presOf" srcId="{685D9205-D77E-4688-B9AC-DBC5F9B93751}" destId="{3852746F-1060-4342-8FEA-0572562155E0}" srcOrd="0" destOrd="0" presId="urn:microsoft.com/office/officeart/2005/8/layout/hierarchy6"/>
    <dgm:cxn modelId="{EDD91248-1D5B-45EA-A122-66E8C37CC913}" type="presOf" srcId="{956EECAF-F537-4526-B6A9-5C87CDDC6548}" destId="{E149CA3A-C5BF-414E-A6A8-96174E5ED5B2}" srcOrd="0" destOrd="0" presId="urn:microsoft.com/office/officeart/2005/8/layout/hierarchy6"/>
    <dgm:cxn modelId="{DD979A28-A2E1-4C7F-BBF9-C365A711F58F}" type="presParOf" srcId="{E149CA3A-C5BF-414E-A6A8-96174E5ED5B2}" destId="{17B35CBD-DB23-4A04-A474-2800EF3D3E30}" srcOrd="0" destOrd="0" presId="urn:microsoft.com/office/officeart/2005/8/layout/hierarchy6"/>
    <dgm:cxn modelId="{D05EE08B-29B7-4A1C-A20B-2FC5D3452159}" type="presParOf" srcId="{17B35CBD-DB23-4A04-A474-2800EF3D3E30}" destId="{FD794FF9-C9D6-4BAB-9752-492605DBE723}" srcOrd="0" destOrd="0" presId="urn:microsoft.com/office/officeart/2005/8/layout/hierarchy6"/>
    <dgm:cxn modelId="{A853A593-8ACB-4DE7-B2ED-6477C4AC074C}" type="presParOf" srcId="{FD794FF9-C9D6-4BAB-9752-492605DBE723}" destId="{C2941260-7725-454B-ADDB-06BF3667AFB3}" srcOrd="0" destOrd="0" presId="urn:microsoft.com/office/officeart/2005/8/layout/hierarchy6"/>
    <dgm:cxn modelId="{1328E3DA-3111-4B1D-B00A-C3EACC93FCB4}" type="presParOf" srcId="{C2941260-7725-454B-ADDB-06BF3667AFB3}" destId="{3852746F-1060-4342-8FEA-0572562155E0}" srcOrd="0" destOrd="0" presId="urn:microsoft.com/office/officeart/2005/8/layout/hierarchy6"/>
    <dgm:cxn modelId="{40C9BFD4-F57E-4CC1-8B81-7F619E9FAE3F}" type="presParOf" srcId="{C2941260-7725-454B-ADDB-06BF3667AFB3}" destId="{0B0F4EA8-2B49-424E-A433-D9166BA913AC}" srcOrd="1" destOrd="0" presId="urn:microsoft.com/office/officeart/2005/8/layout/hierarchy6"/>
    <dgm:cxn modelId="{32459A09-516F-48B6-99AE-D0B3DB13D580}" type="presParOf" srcId="{0B0F4EA8-2B49-424E-A433-D9166BA913AC}" destId="{21EEFD36-AA0C-4047-A587-ED9E7A983193}" srcOrd="0" destOrd="0" presId="urn:microsoft.com/office/officeart/2005/8/layout/hierarchy6"/>
    <dgm:cxn modelId="{D1BF0956-6CF8-4682-A3D8-5E2672D693F2}" type="presParOf" srcId="{0B0F4EA8-2B49-424E-A433-D9166BA913AC}" destId="{74BD9F1D-F6C4-45DA-8CAB-61A8CA204DFE}" srcOrd="1" destOrd="0" presId="urn:microsoft.com/office/officeart/2005/8/layout/hierarchy6"/>
    <dgm:cxn modelId="{2D2DB34E-8B57-48B3-A61F-50EAD5E2BFF9}" type="presParOf" srcId="{74BD9F1D-F6C4-45DA-8CAB-61A8CA204DFE}" destId="{7B10F462-D553-4481-9D09-E0696F5D5A6B}" srcOrd="0" destOrd="0" presId="urn:microsoft.com/office/officeart/2005/8/layout/hierarchy6"/>
    <dgm:cxn modelId="{557637B7-BBE8-435D-9523-DAC480460100}" type="presParOf" srcId="{74BD9F1D-F6C4-45DA-8CAB-61A8CA204DFE}" destId="{FFCA6628-B594-439B-8F3C-FAE82098C4E2}" srcOrd="1" destOrd="0" presId="urn:microsoft.com/office/officeart/2005/8/layout/hierarchy6"/>
    <dgm:cxn modelId="{C21E61BD-65BE-4BF7-B94E-0CAAB59A8369}" type="presParOf" srcId="{FFCA6628-B594-439B-8F3C-FAE82098C4E2}" destId="{B51F197F-2D81-4161-9F39-258FA0CBAF0A}" srcOrd="0" destOrd="0" presId="urn:microsoft.com/office/officeart/2005/8/layout/hierarchy6"/>
    <dgm:cxn modelId="{8A899CEC-DAFD-4789-823A-3E90E52431C7}" type="presParOf" srcId="{FFCA6628-B594-439B-8F3C-FAE82098C4E2}" destId="{3E52ED3B-18A6-4EBF-84AD-116018A7E6D6}" srcOrd="1" destOrd="0" presId="urn:microsoft.com/office/officeart/2005/8/layout/hierarchy6"/>
    <dgm:cxn modelId="{971E405E-8126-4DE5-9222-9E921473E1D3}" type="presParOf" srcId="{3E52ED3B-18A6-4EBF-84AD-116018A7E6D6}" destId="{B73AD2F5-E9C9-4191-B335-F13C05ABF899}" srcOrd="0" destOrd="0" presId="urn:microsoft.com/office/officeart/2005/8/layout/hierarchy6"/>
    <dgm:cxn modelId="{C9A6A8B7-92E2-4A01-A60F-943EC68BF264}" type="presParOf" srcId="{3E52ED3B-18A6-4EBF-84AD-116018A7E6D6}" destId="{8E6E1235-DCF6-4F9F-8057-4A93F4D5EE7D}" srcOrd="1" destOrd="0" presId="urn:microsoft.com/office/officeart/2005/8/layout/hierarchy6"/>
    <dgm:cxn modelId="{9C5CFC6F-5033-48FD-8426-8535037A3A2F}" type="presParOf" srcId="{FFCA6628-B594-439B-8F3C-FAE82098C4E2}" destId="{7FB55D29-7E2C-4926-94BE-D0A807B19DAC}" srcOrd="2" destOrd="0" presId="urn:microsoft.com/office/officeart/2005/8/layout/hierarchy6"/>
    <dgm:cxn modelId="{F5CE96E4-7C3C-4323-B17A-8541C6546532}" type="presParOf" srcId="{FFCA6628-B594-439B-8F3C-FAE82098C4E2}" destId="{20A48F23-8AA1-4D8A-82F9-4D5E60D8EE2D}" srcOrd="3" destOrd="0" presId="urn:microsoft.com/office/officeart/2005/8/layout/hierarchy6"/>
    <dgm:cxn modelId="{FD900E78-ECB4-4312-95BF-57667E86E913}" type="presParOf" srcId="{20A48F23-8AA1-4D8A-82F9-4D5E60D8EE2D}" destId="{5E9F9315-458B-4A47-8D29-B55928083341}" srcOrd="0" destOrd="0" presId="urn:microsoft.com/office/officeart/2005/8/layout/hierarchy6"/>
    <dgm:cxn modelId="{8AFD266E-B7F0-4252-BDF0-CFDB518F2773}" type="presParOf" srcId="{20A48F23-8AA1-4D8A-82F9-4D5E60D8EE2D}" destId="{F1502712-91C3-466D-8382-8410CA7E920C}" srcOrd="1" destOrd="0" presId="urn:microsoft.com/office/officeart/2005/8/layout/hierarchy6"/>
    <dgm:cxn modelId="{079FA394-30CB-473F-B429-9A35F2B76ED0}" type="presParOf" srcId="{0B0F4EA8-2B49-424E-A433-D9166BA913AC}" destId="{5809812D-D771-4B1F-A4A5-97563C525E06}" srcOrd="2" destOrd="0" presId="urn:microsoft.com/office/officeart/2005/8/layout/hierarchy6"/>
    <dgm:cxn modelId="{85A69CA5-E02F-40A7-82E4-9309986772A2}" type="presParOf" srcId="{0B0F4EA8-2B49-424E-A433-D9166BA913AC}" destId="{A4BD87E2-2224-46CC-98BF-1A2E5AF33804}" srcOrd="3" destOrd="0" presId="urn:microsoft.com/office/officeart/2005/8/layout/hierarchy6"/>
    <dgm:cxn modelId="{675FF939-E9FF-450D-B82B-C66F1F876701}" type="presParOf" srcId="{A4BD87E2-2224-46CC-98BF-1A2E5AF33804}" destId="{D6012ADB-B1DC-43C8-99A2-C530E3B5FFBE}" srcOrd="0" destOrd="0" presId="urn:microsoft.com/office/officeart/2005/8/layout/hierarchy6"/>
    <dgm:cxn modelId="{A11702D9-7C0C-4DE0-AF75-D67FD1FA46ED}" type="presParOf" srcId="{A4BD87E2-2224-46CC-98BF-1A2E5AF33804}" destId="{3B160C10-969B-469A-B5BE-0C9376440608}" srcOrd="1" destOrd="0" presId="urn:microsoft.com/office/officeart/2005/8/layout/hierarchy6"/>
    <dgm:cxn modelId="{6968450C-1619-4C62-AE24-B7DC3E1B418D}" type="presParOf" srcId="{E149CA3A-C5BF-414E-A6A8-96174E5ED5B2}" destId="{351C9397-9C88-4251-9602-73BCEE7169D4}"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C412E8-6163-4E01-A5A5-F3E5EEAD249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7D3F95D0-D14D-40CB-BB5B-FC539B20236C}">
      <dgm:prSet phldrT="[Κείμενο]"/>
      <dgm:spPr/>
      <dgm:t>
        <a:bodyPr/>
        <a:lstStyle/>
        <a:p>
          <a:r>
            <a:rPr lang="el-GR" dirty="0" smtClean="0"/>
            <a:t>Πολιτισμικές επαφές</a:t>
          </a:r>
          <a:endParaRPr lang="el-GR" dirty="0"/>
        </a:p>
      </dgm:t>
    </dgm:pt>
    <dgm:pt modelId="{E721BA54-640D-4AA3-8CE9-1E42A0C631ED}" type="parTrans" cxnId="{9A4A48D5-BED6-4A44-8575-101D7F629F3D}">
      <dgm:prSet/>
      <dgm:spPr/>
      <dgm:t>
        <a:bodyPr/>
        <a:lstStyle/>
        <a:p>
          <a:endParaRPr lang="el-GR"/>
        </a:p>
      </dgm:t>
    </dgm:pt>
    <dgm:pt modelId="{106DDDEA-0525-4995-87C9-44FFF5B59415}" type="sibTrans" cxnId="{9A4A48D5-BED6-4A44-8575-101D7F629F3D}">
      <dgm:prSet/>
      <dgm:spPr/>
      <dgm:t>
        <a:bodyPr/>
        <a:lstStyle/>
        <a:p>
          <a:endParaRPr lang="el-GR"/>
        </a:p>
      </dgm:t>
    </dgm:pt>
    <dgm:pt modelId="{A898C97F-3800-4EA3-9593-423948B6E3CC}">
      <dgm:prSet phldrT="[Κείμενο]"/>
      <dgm:spPr/>
      <dgm:t>
        <a:bodyPr/>
        <a:lstStyle/>
        <a:p>
          <a:r>
            <a:rPr lang="el-GR" dirty="0" smtClean="0"/>
            <a:t>μετάφραση</a:t>
          </a:r>
          <a:endParaRPr lang="el-GR" dirty="0"/>
        </a:p>
      </dgm:t>
    </dgm:pt>
    <dgm:pt modelId="{3B9A01A2-2639-4A40-813F-951072E8E087}" type="parTrans" cxnId="{43B3A1D6-063A-4B5E-A1DB-D258AD05D410}">
      <dgm:prSet/>
      <dgm:spPr/>
      <dgm:t>
        <a:bodyPr/>
        <a:lstStyle/>
        <a:p>
          <a:endParaRPr lang="el-GR"/>
        </a:p>
      </dgm:t>
    </dgm:pt>
    <dgm:pt modelId="{9DFFA83E-5B7F-466E-89B7-4F3E97E5A200}" type="sibTrans" cxnId="{43B3A1D6-063A-4B5E-A1DB-D258AD05D410}">
      <dgm:prSet/>
      <dgm:spPr/>
      <dgm:t>
        <a:bodyPr/>
        <a:lstStyle/>
        <a:p>
          <a:endParaRPr lang="el-GR"/>
        </a:p>
      </dgm:t>
    </dgm:pt>
    <dgm:pt modelId="{382D591D-76C6-4255-B3B0-BB9B8C27359E}">
      <dgm:prSet phldrT="[Κείμενο]"/>
      <dgm:spPr/>
      <dgm:t>
        <a:bodyPr/>
        <a:lstStyle/>
        <a:p>
          <a:r>
            <a:rPr lang="el-GR" dirty="0" smtClean="0"/>
            <a:t>υβριδικότητα</a:t>
          </a:r>
          <a:endParaRPr lang="el-GR" dirty="0"/>
        </a:p>
      </dgm:t>
    </dgm:pt>
    <dgm:pt modelId="{13ECA36B-3FBB-44C9-BFD6-085697893C19}" type="parTrans" cxnId="{71F66427-DEA8-47E2-8F80-15403EADF992}">
      <dgm:prSet/>
      <dgm:spPr/>
      <dgm:t>
        <a:bodyPr/>
        <a:lstStyle/>
        <a:p>
          <a:endParaRPr lang="el-GR"/>
        </a:p>
      </dgm:t>
    </dgm:pt>
    <dgm:pt modelId="{2A5E0E05-6733-4ED9-80A8-C795D333AD1C}" type="sibTrans" cxnId="{71F66427-DEA8-47E2-8F80-15403EADF992}">
      <dgm:prSet/>
      <dgm:spPr/>
      <dgm:t>
        <a:bodyPr/>
        <a:lstStyle/>
        <a:p>
          <a:endParaRPr lang="el-GR"/>
        </a:p>
      </dgm:t>
    </dgm:pt>
    <dgm:pt modelId="{46611F81-C8D7-449D-951B-B17B037A964C}">
      <dgm:prSet/>
      <dgm:spPr/>
      <dgm:t>
        <a:bodyPr/>
        <a:lstStyle/>
        <a:p>
          <a:endParaRPr lang="el-GR" dirty="0"/>
        </a:p>
      </dgm:t>
    </dgm:pt>
    <dgm:pt modelId="{9A6E8D56-754F-472F-89DB-4B630B88D7A7}" type="parTrans" cxnId="{C2D857AE-4140-4605-AF18-003482B3FBA3}">
      <dgm:prSet/>
      <dgm:spPr/>
      <dgm:t>
        <a:bodyPr/>
        <a:lstStyle/>
        <a:p>
          <a:endParaRPr lang="el-GR"/>
        </a:p>
      </dgm:t>
    </dgm:pt>
    <dgm:pt modelId="{17A31A60-5EF6-447F-BE9E-EFF44703DBD5}" type="sibTrans" cxnId="{C2D857AE-4140-4605-AF18-003482B3FBA3}">
      <dgm:prSet/>
      <dgm:spPr/>
      <dgm:t>
        <a:bodyPr/>
        <a:lstStyle/>
        <a:p>
          <a:endParaRPr lang="el-GR"/>
        </a:p>
      </dgm:t>
    </dgm:pt>
    <dgm:pt modelId="{703308AB-2C98-49F3-B442-28CC3C7BAEEC}" type="pres">
      <dgm:prSet presAssocID="{C2C412E8-6163-4E01-A5A5-F3E5EEAD249C}" presName="hierChild1" presStyleCnt="0">
        <dgm:presLayoutVars>
          <dgm:chPref val="1"/>
          <dgm:dir/>
          <dgm:animOne val="branch"/>
          <dgm:animLvl val="lvl"/>
          <dgm:resizeHandles/>
        </dgm:presLayoutVars>
      </dgm:prSet>
      <dgm:spPr/>
      <dgm:t>
        <a:bodyPr/>
        <a:lstStyle/>
        <a:p>
          <a:endParaRPr lang="el-GR"/>
        </a:p>
      </dgm:t>
    </dgm:pt>
    <dgm:pt modelId="{7FF9C056-62C1-43B6-BCB6-314C0F68BE75}" type="pres">
      <dgm:prSet presAssocID="{7D3F95D0-D14D-40CB-BB5B-FC539B20236C}" presName="hierRoot1" presStyleCnt="0"/>
      <dgm:spPr/>
      <dgm:t>
        <a:bodyPr/>
        <a:lstStyle/>
        <a:p>
          <a:endParaRPr lang="el-GR"/>
        </a:p>
      </dgm:t>
    </dgm:pt>
    <dgm:pt modelId="{6AD9D9E1-8B5E-4ED1-A86F-33BF82825948}" type="pres">
      <dgm:prSet presAssocID="{7D3F95D0-D14D-40CB-BB5B-FC539B20236C}" presName="composite" presStyleCnt="0"/>
      <dgm:spPr/>
      <dgm:t>
        <a:bodyPr/>
        <a:lstStyle/>
        <a:p>
          <a:endParaRPr lang="el-GR"/>
        </a:p>
      </dgm:t>
    </dgm:pt>
    <dgm:pt modelId="{1F54FDEC-06B3-4BEC-AF45-5ABEFE653B6D}" type="pres">
      <dgm:prSet presAssocID="{7D3F95D0-D14D-40CB-BB5B-FC539B20236C}" presName="background" presStyleLbl="node0" presStyleIdx="0" presStyleCnt="1"/>
      <dgm:spPr/>
      <dgm:t>
        <a:bodyPr/>
        <a:lstStyle/>
        <a:p>
          <a:endParaRPr lang="el-GR"/>
        </a:p>
      </dgm:t>
    </dgm:pt>
    <dgm:pt modelId="{DE6C4199-A094-4303-96D9-AC8C82A46CE0}" type="pres">
      <dgm:prSet presAssocID="{7D3F95D0-D14D-40CB-BB5B-FC539B20236C}" presName="text" presStyleLbl="fgAcc0" presStyleIdx="0" presStyleCnt="1">
        <dgm:presLayoutVars>
          <dgm:chPref val="3"/>
        </dgm:presLayoutVars>
      </dgm:prSet>
      <dgm:spPr/>
      <dgm:t>
        <a:bodyPr/>
        <a:lstStyle/>
        <a:p>
          <a:endParaRPr lang="el-GR"/>
        </a:p>
      </dgm:t>
    </dgm:pt>
    <dgm:pt modelId="{4ABBB5DD-32F0-4DAC-97A6-EA6AF7979796}" type="pres">
      <dgm:prSet presAssocID="{7D3F95D0-D14D-40CB-BB5B-FC539B20236C}" presName="hierChild2" presStyleCnt="0"/>
      <dgm:spPr/>
      <dgm:t>
        <a:bodyPr/>
        <a:lstStyle/>
        <a:p>
          <a:endParaRPr lang="el-GR"/>
        </a:p>
      </dgm:t>
    </dgm:pt>
    <dgm:pt modelId="{3A265AE0-4A2B-4B82-AF59-C356B28D82FE}" type="pres">
      <dgm:prSet presAssocID="{3B9A01A2-2639-4A40-813F-951072E8E087}" presName="Name10" presStyleLbl="parChTrans1D2" presStyleIdx="0" presStyleCnt="3"/>
      <dgm:spPr/>
      <dgm:t>
        <a:bodyPr/>
        <a:lstStyle/>
        <a:p>
          <a:endParaRPr lang="el-GR"/>
        </a:p>
      </dgm:t>
    </dgm:pt>
    <dgm:pt modelId="{E8C2456E-2FE3-4DB6-88B9-48007E328D79}" type="pres">
      <dgm:prSet presAssocID="{A898C97F-3800-4EA3-9593-423948B6E3CC}" presName="hierRoot2" presStyleCnt="0"/>
      <dgm:spPr/>
      <dgm:t>
        <a:bodyPr/>
        <a:lstStyle/>
        <a:p>
          <a:endParaRPr lang="el-GR"/>
        </a:p>
      </dgm:t>
    </dgm:pt>
    <dgm:pt modelId="{54F875BF-EAAB-4986-A8CB-ACD76995967B}" type="pres">
      <dgm:prSet presAssocID="{A898C97F-3800-4EA3-9593-423948B6E3CC}" presName="composite2" presStyleCnt="0"/>
      <dgm:spPr/>
      <dgm:t>
        <a:bodyPr/>
        <a:lstStyle/>
        <a:p>
          <a:endParaRPr lang="el-GR"/>
        </a:p>
      </dgm:t>
    </dgm:pt>
    <dgm:pt modelId="{9AFC9152-13B8-433A-9D0C-84E18D210942}" type="pres">
      <dgm:prSet presAssocID="{A898C97F-3800-4EA3-9593-423948B6E3CC}" presName="background2" presStyleLbl="node2" presStyleIdx="0" presStyleCnt="3"/>
      <dgm:spPr/>
      <dgm:t>
        <a:bodyPr/>
        <a:lstStyle/>
        <a:p>
          <a:endParaRPr lang="el-GR"/>
        </a:p>
      </dgm:t>
    </dgm:pt>
    <dgm:pt modelId="{EB7EED9B-0640-4452-A46F-B701054EED90}" type="pres">
      <dgm:prSet presAssocID="{A898C97F-3800-4EA3-9593-423948B6E3CC}" presName="text2" presStyleLbl="fgAcc2" presStyleIdx="0" presStyleCnt="3">
        <dgm:presLayoutVars>
          <dgm:chPref val="3"/>
        </dgm:presLayoutVars>
      </dgm:prSet>
      <dgm:spPr/>
      <dgm:t>
        <a:bodyPr/>
        <a:lstStyle/>
        <a:p>
          <a:endParaRPr lang="el-GR"/>
        </a:p>
      </dgm:t>
    </dgm:pt>
    <dgm:pt modelId="{E56F44A5-6D1C-4146-8792-38FE16FDFCF4}" type="pres">
      <dgm:prSet presAssocID="{A898C97F-3800-4EA3-9593-423948B6E3CC}" presName="hierChild3" presStyleCnt="0"/>
      <dgm:spPr/>
      <dgm:t>
        <a:bodyPr/>
        <a:lstStyle/>
        <a:p>
          <a:endParaRPr lang="el-GR"/>
        </a:p>
      </dgm:t>
    </dgm:pt>
    <dgm:pt modelId="{1CF672CD-A9CE-414D-A3CA-16335EC8AB81}" type="pres">
      <dgm:prSet presAssocID="{13ECA36B-3FBB-44C9-BFD6-085697893C19}" presName="Name10" presStyleLbl="parChTrans1D2" presStyleIdx="1" presStyleCnt="3"/>
      <dgm:spPr/>
      <dgm:t>
        <a:bodyPr/>
        <a:lstStyle/>
        <a:p>
          <a:endParaRPr lang="el-GR"/>
        </a:p>
      </dgm:t>
    </dgm:pt>
    <dgm:pt modelId="{4EEAFB12-DC91-4686-B88F-41A49F402D78}" type="pres">
      <dgm:prSet presAssocID="{382D591D-76C6-4255-B3B0-BB9B8C27359E}" presName="hierRoot2" presStyleCnt="0"/>
      <dgm:spPr/>
      <dgm:t>
        <a:bodyPr/>
        <a:lstStyle/>
        <a:p>
          <a:endParaRPr lang="el-GR"/>
        </a:p>
      </dgm:t>
    </dgm:pt>
    <dgm:pt modelId="{D6CA1A7D-19C4-47F7-869C-E78FD5564CD3}" type="pres">
      <dgm:prSet presAssocID="{382D591D-76C6-4255-B3B0-BB9B8C27359E}" presName="composite2" presStyleCnt="0"/>
      <dgm:spPr/>
      <dgm:t>
        <a:bodyPr/>
        <a:lstStyle/>
        <a:p>
          <a:endParaRPr lang="el-GR"/>
        </a:p>
      </dgm:t>
    </dgm:pt>
    <dgm:pt modelId="{363BEE51-BD24-4B2F-BA54-2EF62DA2E99A}" type="pres">
      <dgm:prSet presAssocID="{382D591D-76C6-4255-B3B0-BB9B8C27359E}" presName="background2" presStyleLbl="node2" presStyleIdx="1" presStyleCnt="3"/>
      <dgm:spPr/>
      <dgm:t>
        <a:bodyPr/>
        <a:lstStyle/>
        <a:p>
          <a:endParaRPr lang="el-GR"/>
        </a:p>
      </dgm:t>
    </dgm:pt>
    <dgm:pt modelId="{CDF20D2B-7F8C-4901-AF79-A2125AD3A8FF}" type="pres">
      <dgm:prSet presAssocID="{382D591D-76C6-4255-B3B0-BB9B8C27359E}" presName="text2" presStyleLbl="fgAcc2" presStyleIdx="1" presStyleCnt="3">
        <dgm:presLayoutVars>
          <dgm:chPref val="3"/>
        </dgm:presLayoutVars>
      </dgm:prSet>
      <dgm:spPr/>
      <dgm:t>
        <a:bodyPr/>
        <a:lstStyle/>
        <a:p>
          <a:endParaRPr lang="el-GR"/>
        </a:p>
      </dgm:t>
    </dgm:pt>
    <dgm:pt modelId="{8C367E70-6CD8-4A70-B02A-EDF5056B1AC5}" type="pres">
      <dgm:prSet presAssocID="{382D591D-76C6-4255-B3B0-BB9B8C27359E}" presName="hierChild3" presStyleCnt="0"/>
      <dgm:spPr/>
      <dgm:t>
        <a:bodyPr/>
        <a:lstStyle/>
        <a:p>
          <a:endParaRPr lang="el-GR"/>
        </a:p>
      </dgm:t>
    </dgm:pt>
    <dgm:pt modelId="{90162917-DE62-4D34-ABE7-C8F9FEB41799}" type="pres">
      <dgm:prSet presAssocID="{9A6E8D56-754F-472F-89DB-4B630B88D7A7}" presName="Name10" presStyleLbl="parChTrans1D2" presStyleIdx="2" presStyleCnt="3"/>
      <dgm:spPr/>
      <dgm:t>
        <a:bodyPr/>
        <a:lstStyle/>
        <a:p>
          <a:endParaRPr lang="el-GR"/>
        </a:p>
      </dgm:t>
    </dgm:pt>
    <dgm:pt modelId="{FA9A2820-6156-4B9F-9755-39CCAD0CA1EC}" type="pres">
      <dgm:prSet presAssocID="{46611F81-C8D7-449D-951B-B17B037A964C}" presName="hierRoot2" presStyleCnt="0"/>
      <dgm:spPr/>
      <dgm:t>
        <a:bodyPr/>
        <a:lstStyle/>
        <a:p>
          <a:endParaRPr lang="el-GR"/>
        </a:p>
      </dgm:t>
    </dgm:pt>
    <dgm:pt modelId="{B6E127BA-B248-4AEE-B69E-816FD86C57F4}" type="pres">
      <dgm:prSet presAssocID="{46611F81-C8D7-449D-951B-B17B037A964C}" presName="composite2" presStyleCnt="0"/>
      <dgm:spPr/>
      <dgm:t>
        <a:bodyPr/>
        <a:lstStyle/>
        <a:p>
          <a:endParaRPr lang="el-GR"/>
        </a:p>
      </dgm:t>
    </dgm:pt>
    <dgm:pt modelId="{1F6E89AD-F490-42CE-AC20-FF32D3D52FD3}" type="pres">
      <dgm:prSet presAssocID="{46611F81-C8D7-449D-951B-B17B037A964C}" presName="background2" presStyleLbl="node2" presStyleIdx="2" presStyleCnt="3"/>
      <dgm:spPr/>
      <dgm:t>
        <a:bodyPr/>
        <a:lstStyle/>
        <a:p>
          <a:endParaRPr lang="el-GR"/>
        </a:p>
      </dgm:t>
    </dgm:pt>
    <dgm:pt modelId="{10F80880-1D15-4C09-9431-EA90DF12C46C}" type="pres">
      <dgm:prSet presAssocID="{46611F81-C8D7-449D-951B-B17B037A964C}" presName="text2" presStyleLbl="fgAcc2" presStyleIdx="2" presStyleCnt="3">
        <dgm:presLayoutVars>
          <dgm:chPref val="3"/>
        </dgm:presLayoutVars>
      </dgm:prSet>
      <dgm:spPr/>
      <dgm:t>
        <a:bodyPr/>
        <a:lstStyle/>
        <a:p>
          <a:endParaRPr lang="el-GR"/>
        </a:p>
      </dgm:t>
    </dgm:pt>
    <dgm:pt modelId="{A5170910-32B1-4E10-BB60-DDCA83DEAD2E}" type="pres">
      <dgm:prSet presAssocID="{46611F81-C8D7-449D-951B-B17B037A964C}" presName="hierChild3" presStyleCnt="0"/>
      <dgm:spPr/>
      <dgm:t>
        <a:bodyPr/>
        <a:lstStyle/>
        <a:p>
          <a:endParaRPr lang="el-GR"/>
        </a:p>
      </dgm:t>
    </dgm:pt>
  </dgm:ptLst>
  <dgm:cxnLst>
    <dgm:cxn modelId="{C2D857AE-4140-4605-AF18-003482B3FBA3}" srcId="{7D3F95D0-D14D-40CB-BB5B-FC539B20236C}" destId="{46611F81-C8D7-449D-951B-B17B037A964C}" srcOrd="2" destOrd="0" parTransId="{9A6E8D56-754F-472F-89DB-4B630B88D7A7}" sibTransId="{17A31A60-5EF6-447F-BE9E-EFF44703DBD5}"/>
    <dgm:cxn modelId="{289DECF3-176E-478A-AC3D-234446664B04}" type="presOf" srcId="{382D591D-76C6-4255-B3B0-BB9B8C27359E}" destId="{CDF20D2B-7F8C-4901-AF79-A2125AD3A8FF}" srcOrd="0" destOrd="0" presId="urn:microsoft.com/office/officeart/2005/8/layout/hierarchy1"/>
    <dgm:cxn modelId="{6E5D9DF8-B8AC-4CA5-BB9D-8D093C95F7FA}" type="presOf" srcId="{3B9A01A2-2639-4A40-813F-951072E8E087}" destId="{3A265AE0-4A2B-4B82-AF59-C356B28D82FE}" srcOrd="0" destOrd="0" presId="urn:microsoft.com/office/officeart/2005/8/layout/hierarchy1"/>
    <dgm:cxn modelId="{43B3A1D6-063A-4B5E-A1DB-D258AD05D410}" srcId="{7D3F95D0-D14D-40CB-BB5B-FC539B20236C}" destId="{A898C97F-3800-4EA3-9593-423948B6E3CC}" srcOrd="0" destOrd="0" parTransId="{3B9A01A2-2639-4A40-813F-951072E8E087}" sibTransId="{9DFFA83E-5B7F-466E-89B7-4F3E97E5A200}"/>
    <dgm:cxn modelId="{0B42135F-3019-43EA-8250-D05E815BBDAC}" type="presOf" srcId="{46611F81-C8D7-449D-951B-B17B037A964C}" destId="{10F80880-1D15-4C09-9431-EA90DF12C46C}" srcOrd="0" destOrd="0" presId="urn:microsoft.com/office/officeart/2005/8/layout/hierarchy1"/>
    <dgm:cxn modelId="{6D2946BD-774D-443D-A672-65F509EDAAA6}" type="presOf" srcId="{9A6E8D56-754F-472F-89DB-4B630B88D7A7}" destId="{90162917-DE62-4D34-ABE7-C8F9FEB41799}" srcOrd="0" destOrd="0" presId="urn:microsoft.com/office/officeart/2005/8/layout/hierarchy1"/>
    <dgm:cxn modelId="{9A4A48D5-BED6-4A44-8575-101D7F629F3D}" srcId="{C2C412E8-6163-4E01-A5A5-F3E5EEAD249C}" destId="{7D3F95D0-D14D-40CB-BB5B-FC539B20236C}" srcOrd="0" destOrd="0" parTransId="{E721BA54-640D-4AA3-8CE9-1E42A0C631ED}" sibTransId="{106DDDEA-0525-4995-87C9-44FFF5B59415}"/>
    <dgm:cxn modelId="{73FBB71D-7CE4-4619-B8F7-987B5B133E02}" type="presOf" srcId="{C2C412E8-6163-4E01-A5A5-F3E5EEAD249C}" destId="{703308AB-2C98-49F3-B442-28CC3C7BAEEC}" srcOrd="0" destOrd="0" presId="urn:microsoft.com/office/officeart/2005/8/layout/hierarchy1"/>
    <dgm:cxn modelId="{0F1C945A-D1D3-4B9D-96AE-4869D1C19BBD}" type="presOf" srcId="{7D3F95D0-D14D-40CB-BB5B-FC539B20236C}" destId="{DE6C4199-A094-4303-96D9-AC8C82A46CE0}" srcOrd="0" destOrd="0" presId="urn:microsoft.com/office/officeart/2005/8/layout/hierarchy1"/>
    <dgm:cxn modelId="{71F66427-DEA8-47E2-8F80-15403EADF992}" srcId="{7D3F95D0-D14D-40CB-BB5B-FC539B20236C}" destId="{382D591D-76C6-4255-B3B0-BB9B8C27359E}" srcOrd="1" destOrd="0" parTransId="{13ECA36B-3FBB-44C9-BFD6-085697893C19}" sibTransId="{2A5E0E05-6733-4ED9-80A8-C795D333AD1C}"/>
    <dgm:cxn modelId="{F34BD640-FC75-434F-B0FC-EEE0F3FFC682}" type="presOf" srcId="{A898C97F-3800-4EA3-9593-423948B6E3CC}" destId="{EB7EED9B-0640-4452-A46F-B701054EED90}" srcOrd="0" destOrd="0" presId="urn:microsoft.com/office/officeart/2005/8/layout/hierarchy1"/>
    <dgm:cxn modelId="{B7F38AF3-08E3-47AD-8A6E-BE076C525A20}" type="presOf" srcId="{13ECA36B-3FBB-44C9-BFD6-085697893C19}" destId="{1CF672CD-A9CE-414D-A3CA-16335EC8AB81}" srcOrd="0" destOrd="0" presId="urn:microsoft.com/office/officeart/2005/8/layout/hierarchy1"/>
    <dgm:cxn modelId="{26B20289-0160-4DF6-99EB-423EA558EB5A}" type="presParOf" srcId="{703308AB-2C98-49F3-B442-28CC3C7BAEEC}" destId="{7FF9C056-62C1-43B6-BCB6-314C0F68BE75}" srcOrd="0" destOrd="0" presId="urn:microsoft.com/office/officeart/2005/8/layout/hierarchy1"/>
    <dgm:cxn modelId="{0153DD96-0E6E-489F-9CE9-69374FBE2B06}" type="presParOf" srcId="{7FF9C056-62C1-43B6-BCB6-314C0F68BE75}" destId="{6AD9D9E1-8B5E-4ED1-A86F-33BF82825948}" srcOrd="0" destOrd="0" presId="urn:microsoft.com/office/officeart/2005/8/layout/hierarchy1"/>
    <dgm:cxn modelId="{A6DB1510-E300-46F8-94F9-7992543427AD}" type="presParOf" srcId="{6AD9D9E1-8B5E-4ED1-A86F-33BF82825948}" destId="{1F54FDEC-06B3-4BEC-AF45-5ABEFE653B6D}" srcOrd="0" destOrd="0" presId="urn:microsoft.com/office/officeart/2005/8/layout/hierarchy1"/>
    <dgm:cxn modelId="{77333EF9-7D59-4FEC-A569-2F7DB47158BF}" type="presParOf" srcId="{6AD9D9E1-8B5E-4ED1-A86F-33BF82825948}" destId="{DE6C4199-A094-4303-96D9-AC8C82A46CE0}" srcOrd="1" destOrd="0" presId="urn:microsoft.com/office/officeart/2005/8/layout/hierarchy1"/>
    <dgm:cxn modelId="{F4F480C4-0302-4E25-846F-2CD6E514E088}" type="presParOf" srcId="{7FF9C056-62C1-43B6-BCB6-314C0F68BE75}" destId="{4ABBB5DD-32F0-4DAC-97A6-EA6AF7979796}" srcOrd="1" destOrd="0" presId="urn:microsoft.com/office/officeart/2005/8/layout/hierarchy1"/>
    <dgm:cxn modelId="{981875C9-9B8D-4E25-A616-FB1D9FF0B9B6}" type="presParOf" srcId="{4ABBB5DD-32F0-4DAC-97A6-EA6AF7979796}" destId="{3A265AE0-4A2B-4B82-AF59-C356B28D82FE}" srcOrd="0" destOrd="0" presId="urn:microsoft.com/office/officeart/2005/8/layout/hierarchy1"/>
    <dgm:cxn modelId="{5B65852C-F238-4B89-AF96-4E62B6EC02C3}" type="presParOf" srcId="{4ABBB5DD-32F0-4DAC-97A6-EA6AF7979796}" destId="{E8C2456E-2FE3-4DB6-88B9-48007E328D79}" srcOrd="1" destOrd="0" presId="urn:microsoft.com/office/officeart/2005/8/layout/hierarchy1"/>
    <dgm:cxn modelId="{A20BAEBA-FC70-4F0A-A0CC-E52B420C83C0}" type="presParOf" srcId="{E8C2456E-2FE3-4DB6-88B9-48007E328D79}" destId="{54F875BF-EAAB-4986-A8CB-ACD76995967B}" srcOrd="0" destOrd="0" presId="urn:microsoft.com/office/officeart/2005/8/layout/hierarchy1"/>
    <dgm:cxn modelId="{FE372579-F35E-4E14-A017-9DF8E6F60D67}" type="presParOf" srcId="{54F875BF-EAAB-4986-A8CB-ACD76995967B}" destId="{9AFC9152-13B8-433A-9D0C-84E18D210942}" srcOrd="0" destOrd="0" presId="urn:microsoft.com/office/officeart/2005/8/layout/hierarchy1"/>
    <dgm:cxn modelId="{D6EAC987-F395-4869-83A1-6A066013D2E1}" type="presParOf" srcId="{54F875BF-EAAB-4986-A8CB-ACD76995967B}" destId="{EB7EED9B-0640-4452-A46F-B701054EED90}" srcOrd="1" destOrd="0" presId="urn:microsoft.com/office/officeart/2005/8/layout/hierarchy1"/>
    <dgm:cxn modelId="{5D743B6E-D0D0-43FE-B797-9878DB6285C6}" type="presParOf" srcId="{E8C2456E-2FE3-4DB6-88B9-48007E328D79}" destId="{E56F44A5-6D1C-4146-8792-38FE16FDFCF4}" srcOrd="1" destOrd="0" presId="urn:microsoft.com/office/officeart/2005/8/layout/hierarchy1"/>
    <dgm:cxn modelId="{5A6A969D-840F-4A7B-B8C2-092D815A0AB2}" type="presParOf" srcId="{4ABBB5DD-32F0-4DAC-97A6-EA6AF7979796}" destId="{1CF672CD-A9CE-414D-A3CA-16335EC8AB81}" srcOrd="2" destOrd="0" presId="urn:microsoft.com/office/officeart/2005/8/layout/hierarchy1"/>
    <dgm:cxn modelId="{67CD31D4-5F01-41AE-955D-D30ABDCBD523}" type="presParOf" srcId="{4ABBB5DD-32F0-4DAC-97A6-EA6AF7979796}" destId="{4EEAFB12-DC91-4686-B88F-41A49F402D78}" srcOrd="3" destOrd="0" presId="urn:microsoft.com/office/officeart/2005/8/layout/hierarchy1"/>
    <dgm:cxn modelId="{609B873D-747B-489E-AE36-39DC93B8D2BD}" type="presParOf" srcId="{4EEAFB12-DC91-4686-B88F-41A49F402D78}" destId="{D6CA1A7D-19C4-47F7-869C-E78FD5564CD3}" srcOrd="0" destOrd="0" presId="urn:microsoft.com/office/officeart/2005/8/layout/hierarchy1"/>
    <dgm:cxn modelId="{237F44BD-D984-4F43-9135-DB85925CB612}" type="presParOf" srcId="{D6CA1A7D-19C4-47F7-869C-E78FD5564CD3}" destId="{363BEE51-BD24-4B2F-BA54-2EF62DA2E99A}" srcOrd="0" destOrd="0" presId="urn:microsoft.com/office/officeart/2005/8/layout/hierarchy1"/>
    <dgm:cxn modelId="{1AF043AC-E783-4C55-B0E4-787E31A1FB23}" type="presParOf" srcId="{D6CA1A7D-19C4-47F7-869C-E78FD5564CD3}" destId="{CDF20D2B-7F8C-4901-AF79-A2125AD3A8FF}" srcOrd="1" destOrd="0" presId="urn:microsoft.com/office/officeart/2005/8/layout/hierarchy1"/>
    <dgm:cxn modelId="{CDC84111-9287-4EF3-988F-1F50600C7F75}" type="presParOf" srcId="{4EEAFB12-DC91-4686-B88F-41A49F402D78}" destId="{8C367E70-6CD8-4A70-B02A-EDF5056B1AC5}" srcOrd="1" destOrd="0" presId="urn:microsoft.com/office/officeart/2005/8/layout/hierarchy1"/>
    <dgm:cxn modelId="{D38A92B3-CB75-48AE-81C9-5A172CE0AAD2}" type="presParOf" srcId="{4ABBB5DD-32F0-4DAC-97A6-EA6AF7979796}" destId="{90162917-DE62-4D34-ABE7-C8F9FEB41799}" srcOrd="4" destOrd="0" presId="urn:microsoft.com/office/officeart/2005/8/layout/hierarchy1"/>
    <dgm:cxn modelId="{25C92E22-0B4B-4624-8230-58CE631E07E5}" type="presParOf" srcId="{4ABBB5DD-32F0-4DAC-97A6-EA6AF7979796}" destId="{FA9A2820-6156-4B9F-9755-39CCAD0CA1EC}" srcOrd="5" destOrd="0" presId="urn:microsoft.com/office/officeart/2005/8/layout/hierarchy1"/>
    <dgm:cxn modelId="{488661A4-DB38-4E89-9AA3-8F994F1C80C6}" type="presParOf" srcId="{FA9A2820-6156-4B9F-9755-39CCAD0CA1EC}" destId="{B6E127BA-B248-4AEE-B69E-816FD86C57F4}" srcOrd="0" destOrd="0" presId="urn:microsoft.com/office/officeart/2005/8/layout/hierarchy1"/>
    <dgm:cxn modelId="{C9D53E43-F87A-4B23-BD2D-30E2E93E789A}" type="presParOf" srcId="{B6E127BA-B248-4AEE-B69E-816FD86C57F4}" destId="{1F6E89AD-F490-42CE-AC20-FF32D3D52FD3}" srcOrd="0" destOrd="0" presId="urn:microsoft.com/office/officeart/2005/8/layout/hierarchy1"/>
    <dgm:cxn modelId="{F17BD497-F47B-45BF-9C4D-95D0372DE7AE}" type="presParOf" srcId="{B6E127BA-B248-4AEE-B69E-816FD86C57F4}" destId="{10F80880-1D15-4C09-9431-EA90DF12C46C}" srcOrd="1" destOrd="0" presId="urn:microsoft.com/office/officeart/2005/8/layout/hierarchy1"/>
    <dgm:cxn modelId="{A9464066-7EDD-4F1A-842B-B6886FC3446B}" type="presParOf" srcId="{FA9A2820-6156-4B9F-9755-39CCAD0CA1EC}" destId="{A5170910-32B1-4E10-BB60-DDCA83DEAD2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770B63-DCD6-4F93-825D-2F43CA3D368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l-GR"/>
        </a:p>
      </dgm:t>
    </dgm:pt>
    <dgm:pt modelId="{3535D665-5319-4E5A-8354-E73F04B12957}">
      <dgm:prSet phldrT="[Κείμενο]" custT="1"/>
      <dgm:spPr>
        <a:solidFill>
          <a:schemeClr val="accent3">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a:r>
            <a:rPr lang="el-GR" sz="2100" b="1" dirty="0" smtClean="0">
              <a:latin typeface="Calibri" pitchFamily="34" charset="0"/>
            </a:rPr>
            <a:t>Συναφείς</a:t>
          </a:r>
        </a:p>
        <a:p>
          <a:pPr algn="ctr"/>
          <a:r>
            <a:rPr lang="el-GR" sz="2100" b="1" dirty="0" smtClean="0">
              <a:latin typeface="Calibri" pitchFamily="34" charset="0"/>
            </a:rPr>
            <a:t>Κλάδοι</a:t>
          </a:r>
        </a:p>
        <a:p>
          <a:pPr algn="ctr"/>
          <a:r>
            <a:rPr lang="el-GR" sz="2100" b="1" dirty="0" smtClean="0">
              <a:latin typeface="Calibri" pitchFamily="34" charset="0"/>
            </a:rPr>
            <a:t>Πολιτισμικής  Ιστορίας</a:t>
          </a:r>
          <a:endParaRPr lang="el-GR" sz="2100" b="1" dirty="0">
            <a:latin typeface="Calibri" pitchFamily="34" charset="0"/>
          </a:endParaRPr>
        </a:p>
      </dgm:t>
    </dgm:pt>
    <dgm:pt modelId="{D78260CB-8E21-462D-A885-67E1ACF7B430}" type="parTrans" cxnId="{5875AA8C-2297-4B71-A3A0-675B6C45CAB2}">
      <dgm:prSet/>
      <dgm:spPr/>
      <dgm:t>
        <a:bodyPr/>
        <a:lstStyle/>
        <a:p>
          <a:endParaRPr lang="el-GR" sz="2400">
            <a:solidFill>
              <a:schemeClr val="bg1"/>
            </a:solidFill>
            <a:latin typeface="Calibri" pitchFamily="34" charset="0"/>
          </a:endParaRPr>
        </a:p>
      </dgm:t>
    </dgm:pt>
    <dgm:pt modelId="{E0B11EFE-758F-49F0-A97B-2C7B6A9E1E52}" type="sibTrans" cxnId="{5875AA8C-2297-4B71-A3A0-675B6C45CAB2}">
      <dgm:prSet/>
      <dgm:spPr/>
      <dgm:t>
        <a:bodyPr/>
        <a:lstStyle/>
        <a:p>
          <a:endParaRPr lang="el-GR" sz="2400">
            <a:solidFill>
              <a:schemeClr val="bg1"/>
            </a:solidFill>
            <a:latin typeface="Calibri" pitchFamily="34" charset="0"/>
          </a:endParaRPr>
        </a:p>
      </dgm:t>
    </dgm:pt>
    <dgm:pt modelId="{CD4E3245-C937-4550-A798-588FCEE6ED14}">
      <dgm:prSet phldrT="[Κείμενο]"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Ανθρωπολογία</a:t>
          </a:r>
          <a:endParaRPr lang="el-GR" sz="2400" dirty="0">
            <a:latin typeface="Calibri" pitchFamily="34" charset="0"/>
          </a:endParaRPr>
        </a:p>
      </dgm:t>
    </dgm:pt>
    <dgm:pt modelId="{2E708217-F79F-47BB-8E48-E99646AB057E}" type="parTrans" cxnId="{ED51E7A9-4FC5-4096-8FEB-0E2AA4102C26}">
      <dgm:prSet custT="1"/>
      <dgm:spPr/>
      <dgm:t>
        <a:bodyPr/>
        <a:lstStyle/>
        <a:p>
          <a:endParaRPr lang="el-GR" sz="2400">
            <a:solidFill>
              <a:schemeClr val="bg1"/>
            </a:solidFill>
            <a:latin typeface="Calibri" pitchFamily="34" charset="0"/>
          </a:endParaRPr>
        </a:p>
      </dgm:t>
    </dgm:pt>
    <dgm:pt modelId="{C340690B-ACAB-4DD5-A5FB-F68F8D8A162B}" type="sibTrans" cxnId="{ED51E7A9-4FC5-4096-8FEB-0E2AA4102C26}">
      <dgm:prSet/>
      <dgm:spPr/>
      <dgm:t>
        <a:bodyPr/>
        <a:lstStyle/>
        <a:p>
          <a:endParaRPr lang="el-GR" sz="2400">
            <a:solidFill>
              <a:schemeClr val="bg1"/>
            </a:solidFill>
            <a:latin typeface="Calibri" pitchFamily="34" charset="0"/>
          </a:endParaRPr>
        </a:p>
      </dgm:t>
    </dgm:pt>
    <dgm:pt modelId="{CF701EA4-1EAF-4821-9E01-3000EBC01095}">
      <dgm:prSet phldrT="[Κείμενο]"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Λογοτεχνική ιστορία</a:t>
          </a:r>
          <a:endParaRPr lang="el-GR" sz="2400" dirty="0">
            <a:latin typeface="Calibri" pitchFamily="34" charset="0"/>
          </a:endParaRPr>
        </a:p>
      </dgm:t>
    </dgm:pt>
    <dgm:pt modelId="{4A62A3F2-62B8-4A80-8069-C295516167A7}" type="parTrans" cxnId="{F2609DB9-9024-4CE3-91AC-3BAC5FE572F9}">
      <dgm:prSet custT="1"/>
      <dgm:spPr/>
      <dgm:t>
        <a:bodyPr/>
        <a:lstStyle/>
        <a:p>
          <a:endParaRPr lang="el-GR" sz="2400">
            <a:solidFill>
              <a:schemeClr val="bg1"/>
            </a:solidFill>
            <a:latin typeface="Calibri" pitchFamily="34" charset="0"/>
          </a:endParaRPr>
        </a:p>
      </dgm:t>
    </dgm:pt>
    <dgm:pt modelId="{BAFAF4EF-3F41-4707-B296-09449C7B6326}" type="sibTrans" cxnId="{F2609DB9-9024-4CE3-91AC-3BAC5FE572F9}">
      <dgm:prSet/>
      <dgm:spPr/>
      <dgm:t>
        <a:bodyPr/>
        <a:lstStyle/>
        <a:p>
          <a:endParaRPr lang="el-GR" sz="2400">
            <a:solidFill>
              <a:schemeClr val="bg1"/>
            </a:solidFill>
            <a:latin typeface="Calibri" pitchFamily="34" charset="0"/>
          </a:endParaRPr>
        </a:p>
      </dgm:t>
    </dgm:pt>
    <dgm:pt modelId="{0CE579B1-CFD1-4ADB-BB8E-A51032369D44}">
      <dgm:prSet phldrT="[Κείμενο]"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Ιστορία της τέχνης</a:t>
          </a:r>
          <a:endParaRPr lang="el-GR" sz="2400" dirty="0">
            <a:latin typeface="Calibri" pitchFamily="34" charset="0"/>
          </a:endParaRPr>
        </a:p>
      </dgm:t>
    </dgm:pt>
    <dgm:pt modelId="{D11365BE-B304-4082-B8C6-AC0C38604A36}" type="parTrans" cxnId="{85E8CFCB-6F42-420B-A914-84DF2AF06E9C}">
      <dgm:prSet custT="1"/>
      <dgm:spPr/>
      <dgm:t>
        <a:bodyPr/>
        <a:lstStyle/>
        <a:p>
          <a:endParaRPr lang="el-GR" sz="2400">
            <a:solidFill>
              <a:schemeClr val="bg1"/>
            </a:solidFill>
            <a:latin typeface="Calibri" pitchFamily="34" charset="0"/>
          </a:endParaRPr>
        </a:p>
      </dgm:t>
    </dgm:pt>
    <dgm:pt modelId="{2F5F996B-F676-4A0D-B571-8B336701B491}" type="sibTrans" cxnId="{85E8CFCB-6F42-420B-A914-84DF2AF06E9C}">
      <dgm:prSet/>
      <dgm:spPr/>
      <dgm:t>
        <a:bodyPr/>
        <a:lstStyle/>
        <a:p>
          <a:endParaRPr lang="el-GR" sz="2400">
            <a:solidFill>
              <a:schemeClr val="bg1"/>
            </a:solidFill>
            <a:latin typeface="Calibri" pitchFamily="34" charset="0"/>
          </a:endParaRPr>
        </a:p>
      </dgm:t>
    </dgm:pt>
    <dgm:pt modelId="{49B0B7C5-F634-465F-99FA-0D8507CF2985}">
      <dgm:prSet phldrT="[Κείμενο]"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Κοινωνιολογία</a:t>
          </a:r>
          <a:endParaRPr lang="el-GR" sz="2400" dirty="0">
            <a:latin typeface="Calibri" pitchFamily="34" charset="0"/>
          </a:endParaRPr>
        </a:p>
      </dgm:t>
    </dgm:pt>
    <dgm:pt modelId="{70F2B814-145E-4EE3-9A12-D044A02A59DF}" type="parTrans" cxnId="{2D88FBAE-608E-460A-8AA0-7C123E7024AB}">
      <dgm:prSet custT="1"/>
      <dgm:spPr/>
      <dgm:t>
        <a:bodyPr/>
        <a:lstStyle/>
        <a:p>
          <a:endParaRPr lang="el-GR" sz="2400">
            <a:solidFill>
              <a:schemeClr val="bg1"/>
            </a:solidFill>
            <a:latin typeface="Calibri" pitchFamily="34" charset="0"/>
          </a:endParaRPr>
        </a:p>
      </dgm:t>
    </dgm:pt>
    <dgm:pt modelId="{7E894F26-14FD-468F-B82C-24AAB66CE4F8}" type="sibTrans" cxnId="{2D88FBAE-608E-460A-8AA0-7C123E7024AB}">
      <dgm:prSet/>
      <dgm:spPr/>
      <dgm:t>
        <a:bodyPr/>
        <a:lstStyle/>
        <a:p>
          <a:endParaRPr lang="el-GR" sz="2400">
            <a:solidFill>
              <a:schemeClr val="bg1"/>
            </a:solidFill>
            <a:latin typeface="Calibri" pitchFamily="34" charset="0"/>
          </a:endParaRPr>
        </a:p>
      </dgm:t>
    </dgm:pt>
    <dgm:pt modelId="{B261A3CA-3197-43D5-B097-884B0BBB3B61}">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Λαογραφία</a:t>
          </a:r>
          <a:endParaRPr lang="el-GR" sz="2400" dirty="0">
            <a:latin typeface="Calibri" pitchFamily="34" charset="0"/>
          </a:endParaRPr>
        </a:p>
      </dgm:t>
    </dgm:pt>
    <dgm:pt modelId="{0DB8058B-9706-443E-99FF-05482C942D03}" type="parTrans" cxnId="{2DA6A8AB-29AD-4B08-9CA4-B09249C72293}">
      <dgm:prSet custT="1"/>
      <dgm:spPr/>
      <dgm:t>
        <a:bodyPr/>
        <a:lstStyle/>
        <a:p>
          <a:endParaRPr lang="el-GR" sz="2400">
            <a:solidFill>
              <a:schemeClr val="bg1"/>
            </a:solidFill>
            <a:latin typeface="Calibri" pitchFamily="34" charset="0"/>
          </a:endParaRPr>
        </a:p>
      </dgm:t>
    </dgm:pt>
    <dgm:pt modelId="{336F29D6-3F7B-4F43-A5A6-736451265518}" type="sibTrans" cxnId="{2DA6A8AB-29AD-4B08-9CA4-B09249C72293}">
      <dgm:prSet/>
      <dgm:spPr/>
      <dgm:t>
        <a:bodyPr/>
        <a:lstStyle/>
        <a:p>
          <a:endParaRPr lang="el-GR" sz="2400">
            <a:solidFill>
              <a:schemeClr val="bg1"/>
            </a:solidFill>
            <a:latin typeface="Calibri" pitchFamily="34" charset="0"/>
          </a:endParaRPr>
        </a:p>
      </dgm:t>
    </dgm:pt>
    <dgm:pt modelId="{B006F9A2-ED3B-4D22-BE64-E9E316D46D58}">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Βιβλιογραφία</a:t>
          </a:r>
          <a:endParaRPr lang="el-GR" sz="2400" dirty="0">
            <a:latin typeface="Calibri" pitchFamily="34" charset="0"/>
          </a:endParaRPr>
        </a:p>
      </dgm:t>
    </dgm:pt>
    <dgm:pt modelId="{8F12B836-CF50-4312-8AB8-457F52ABE881}" type="parTrans" cxnId="{A114BF3B-C003-4235-8A9C-EC47A93B40E1}">
      <dgm:prSet custT="1"/>
      <dgm:spPr/>
      <dgm:t>
        <a:bodyPr/>
        <a:lstStyle/>
        <a:p>
          <a:endParaRPr lang="el-GR" sz="2400">
            <a:solidFill>
              <a:schemeClr val="bg1"/>
            </a:solidFill>
            <a:latin typeface="Calibri" pitchFamily="34" charset="0"/>
          </a:endParaRPr>
        </a:p>
      </dgm:t>
    </dgm:pt>
    <dgm:pt modelId="{98B8155C-7980-48C9-9FBB-9DBCA81366DF}" type="sibTrans" cxnId="{A114BF3B-C003-4235-8A9C-EC47A93B40E1}">
      <dgm:prSet/>
      <dgm:spPr/>
      <dgm:t>
        <a:bodyPr/>
        <a:lstStyle/>
        <a:p>
          <a:endParaRPr lang="el-GR" sz="2400">
            <a:solidFill>
              <a:schemeClr val="bg1"/>
            </a:solidFill>
            <a:latin typeface="Calibri" pitchFamily="34" charset="0"/>
          </a:endParaRPr>
        </a:p>
      </dgm:t>
    </dgm:pt>
    <dgm:pt modelId="{5EA98EDC-BFD4-440E-B3C8-EA027D5E60AF}">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Γεωγραφία</a:t>
          </a:r>
          <a:endParaRPr lang="el-GR" sz="2400" dirty="0">
            <a:latin typeface="Calibri" pitchFamily="34" charset="0"/>
          </a:endParaRPr>
        </a:p>
      </dgm:t>
    </dgm:pt>
    <dgm:pt modelId="{910D0EBD-A720-4A00-9B2E-D4EAB06E3B93}" type="parTrans" cxnId="{01D24B38-2F72-4EBC-B325-022A61E8F9F1}">
      <dgm:prSet custT="1"/>
      <dgm:spPr/>
      <dgm:t>
        <a:bodyPr/>
        <a:lstStyle/>
        <a:p>
          <a:endParaRPr lang="el-GR" sz="2400">
            <a:solidFill>
              <a:schemeClr val="bg1"/>
            </a:solidFill>
            <a:latin typeface="Calibri" pitchFamily="34" charset="0"/>
          </a:endParaRPr>
        </a:p>
      </dgm:t>
    </dgm:pt>
    <dgm:pt modelId="{92912069-3B00-4ECD-89BE-1FE587AF13F3}" type="sibTrans" cxnId="{01D24B38-2F72-4EBC-B325-022A61E8F9F1}">
      <dgm:prSet/>
      <dgm:spPr/>
      <dgm:t>
        <a:bodyPr/>
        <a:lstStyle/>
        <a:p>
          <a:endParaRPr lang="el-GR" sz="2400">
            <a:solidFill>
              <a:schemeClr val="bg1"/>
            </a:solidFill>
            <a:latin typeface="Calibri" pitchFamily="34" charset="0"/>
          </a:endParaRPr>
        </a:p>
      </dgm:t>
    </dgm:pt>
    <dgm:pt modelId="{3A321B41-BAFB-47C3-81B0-5903F420FD40}">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Αρχαιολογία</a:t>
          </a:r>
          <a:endParaRPr lang="el-GR" sz="2400" dirty="0">
            <a:latin typeface="Calibri" pitchFamily="34" charset="0"/>
          </a:endParaRPr>
        </a:p>
      </dgm:t>
    </dgm:pt>
    <dgm:pt modelId="{241FDB38-A649-40B3-98F5-9CE4D200F3B7}" type="parTrans" cxnId="{AC0AC407-0721-44F0-8F48-363C0805A019}">
      <dgm:prSet custT="1"/>
      <dgm:spPr/>
      <dgm:t>
        <a:bodyPr/>
        <a:lstStyle/>
        <a:p>
          <a:endParaRPr lang="el-GR" sz="2400">
            <a:solidFill>
              <a:schemeClr val="bg1"/>
            </a:solidFill>
            <a:latin typeface="Calibri" pitchFamily="34" charset="0"/>
          </a:endParaRPr>
        </a:p>
      </dgm:t>
    </dgm:pt>
    <dgm:pt modelId="{A1613BBF-0D01-49BB-A243-4E79C8EBD8A4}" type="sibTrans" cxnId="{AC0AC407-0721-44F0-8F48-363C0805A019}">
      <dgm:prSet/>
      <dgm:spPr/>
      <dgm:t>
        <a:bodyPr/>
        <a:lstStyle/>
        <a:p>
          <a:endParaRPr lang="el-GR" sz="2400">
            <a:solidFill>
              <a:schemeClr val="bg1"/>
            </a:solidFill>
            <a:latin typeface="Calibri" pitchFamily="34" charset="0"/>
          </a:endParaRPr>
        </a:p>
      </dgm:t>
    </dgm:pt>
    <dgm:pt modelId="{0A28967F-3175-4FA4-A889-F26EDD142046}">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dirty="0" smtClean="0">
              <a:latin typeface="Calibri" pitchFamily="34" charset="0"/>
            </a:rPr>
            <a:t>Οικολογία</a:t>
          </a:r>
          <a:endParaRPr lang="el-GR" sz="2400" dirty="0">
            <a:latin typeface="Calibri" pitchFamily="34" charset="0"/>
          </a:endParaRPr>
        </a:p>
      </dgm:t>
    </dgm:pt>
    <dgm:pt modelId="{6593115B-514D-4289-A772-72939B2E8473}" type="parTrans" cxnId="{26428062-F8EA-4A29-BCB4-FDF9CD8528B9}">
      <dgm:prSet custT="1"/>
      <dgm:spPr/>
      <dgm:t>
        <a:bodyPr/>
        <a:lstStyle/>
        <a:p>
          <a:endParaRPr lang="el-GR" sz="2400">
            <a:solidFill>
              <a:schemeClr val="bg1"/>
            </a:solidFill>
            <a:latin typeface="Calibri" pitchFamily="34" charset="0"/>
          </a:endParaRPr>
        </a:p>
      </dgm:t>
    </dgm:pt>
    <dgm:pt modelId="{9FEB40B2-5238-4E34-865C-CCE5F9B38891}" type="sibTrans" cxnId="{26428062-F8EA-4A29-BCB4-FDF9CD8528B9}">
      <dgm:prSet/>
      <dgm:spPr/>
      <dgm:t>
        <a:bodyPr/>
        <a:lstStyle/>
        <a:p>
          <a:endParaRPr lang="el-GR" sz="2400">
            <a:solidFill>
              <a:schemeClr val="bg1"/>
            </a:solidFill>
            <a:latin typeface="Calibri" pitchFamily="34" charset="0"/>
          </a:endParaRPr>
        </a:p>
      </dgm:t>
    </dgm:pt>
    <dgm:pt modelId="{958B6737-E3C6-43C9-9753-9948252612C4}">
      <dgm:prSet custT="1"/>
      <dgm:spPr>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l-GR" sz="2400" smtClean="0">
              <a:latin typeface="Calibri" pitchFamily="34" charset="0"/>
            </a:rPr>
            <a:t>Βιολογία</a:t>
          </a:r>
          <a:endParaRPr lang="el-GR" sz="2400" dirty="0">
            <a:latin typeface="Calibri" pitchFamily="34" charset="0"/>
          </a:endParaRPr>
        </a:p>
      </dgm:t>
    </dgm:pt>
    <dgm:pt modelId="{24AC79AA-19AD-42B2-AEA6-ADB85D1E3667}" type="parTrans" cxnId="{9E1306C9-8F40-42F0-9ECC-521E04E40C8F}">
      <dgm:prSet custT="1"/>
      <dgm:spPr/>
      <dgm:t>
        <a:bodyPr/>
        <a:lstStyle/>
        <a:p>
          <a:endParaRPr lang="el-GR" sz="2400">
            <a:solidFill>
              <a:schemeClr val="bg1"/>
            </a:solidFill>
            <a:latin typeface="Calibri" pitchFamily="34" charset="0"/>
          </a:endParaRPr>
        </a:p>
      </dgm:t>
    </dgm:pt>
    <dgm:pt modelId="{EBC309CC-B35E-4F93-82A8-80526F5CDA05}" type="sibTrans" cxnId="{9E1306C9-8F40-42F0-9ECC-521E04E40C8F}">
      <dgm:prSet/>
      <dgm:spPr/>
      <dgm:t>
        <a:bodyPr/>
        <a:lstStyle/>
        <a:p>
          <a:endParaRPr lang="el-GR" sz="2400">
            <a:solidFill>
              <a:schemeClr val="bg1"/>
            </a:solidFill>
            <a:latin typeface="Calibri" pitchFamily="34" charset="0"/>
          </a:endParaRPr>
        </a:p>
      </dgm:t>
    </dgm:pt>
    <dgm:pt modelId="{4E0D45B4-12CC-4DFA-8967-9358FBA1A5FE}" type="pres">
      <dgm:prSet presAssocID="{46770B63-DCD6-4F93-825D-2F43CA3D368C}" presName="cycle" presStyleCnt="0">
        <dgm:presLayoutVars>
          <dgm:chMax val="1"/>
          <dgm:dir/>
          <dgm:animLvl val="ctr"/>
          <dgm:resizeHandles val="exact"/>
        </dgm:presLayoutVars>
      </dgm:prSet>
      <dgm:spPr/>
      <dgm:t>
        <a:bodyPr/>
        <a:lstStyle/>
        <a:p>
          <a:endParaRPr lang="el-GR"/>
        </a:p>
      </dgm:t>
    </dgm:pt>
    <dgm:pt modelId="{BBCFCF3D-2E3A-432C-A55B-9E39A172E418}" type="pres">
      <dgm:prSet presAssocID="{3535D665-5319-4E5A-8354-E73F04B12957}" presName="centerShape" presStyleLbl="node0" presStyleIdx="0" presStyleCnt="1" custScaleX="165584" custScaleY="154544"/>
      <dgm:spPr/>
      <dgm:t>
        <a:bodyPr/>
        <a:lstStyle/>
        <a:p>
          <a:endParaRPr lang="el-GR"/>
        </a:p>
      </dgm:t>
    </dgm:pt>
    <dgm:pt modelId="{9B2A554E-16BF-4C4F-810B-55A2633F1D62}" type="pres">
      <dgm:prSet presAssocID="{2E708217-F79F-47BB-8E48-E99646AB057E}" presName="Name9" presStyleLbl="parChTrans1D2" presStyleIdx="0" presStyleCnt="10"/>
      <dgm:spPr/>
      <dgm:t>
        <a:bodyPr/>
        <a:lstStyle/>
        <a:p>
          <a:endParaRPr lang="el-GR"/>
        </a:p>
      </dgm:t>
    </dgm:pt>
    <dgm:pt modelId="{035177D5-468A-4841-B6B2-1500771DE7FB}" type="pres">
      <dgm:prSet presAssocID="{2E708217-F79F-47BB-8E48-E99646AB057E}" presName="connTx" presStyleLbl="parChTrans1D2" presStyleIdx="0" presStyleCnt="10"/>
      <dgm:spPr/>
      <dgm:t>
        <a:bodyPr/>
        <a:lstStyle/>
        <a:p>
          <a:endParaRPr lang="el-GR"/>
        </a:p>
      </dgm:t>
    </dgm:pt>
    <dgm:pt modelId="{7E3D412A-7626-4E84-9DDE-E33CBA1E2F24}" type="pres">
      <dgm:prSet presAssocID="{CD4E3245-C937-4550-A798-588FCEE6ED14}" presName="node" presStyleLbl="node1" presStyleIdx="0" presStyleCnt="10" custScaleX="168939" custScaleY="52942" custRadScaleRad="100914" custRadScaleInc="1100">
        <dgm:presLayoutVars>
          <dgm:bulletEnabled val="1"/>
        </dgm:presLayoutVars>
      </dgm:prSet>
      <dgm:spPr>
        <a:prstGeom prst="roundRect">
          <a:avLst/>
        </a:prstGeom>
      </dgm:spPr>
      <dgm:t>
        <a:bodyPr/>
        <a:lstStyle/>
        <a:p>
          <a:endParaRPr lang="el-GR"/>
        </a:p>
      </dgm:t>
    </dgm:pt>
    <dgm:pt modelId="{0EB7A5FC-3319-4B0D-93B5-7411366E705A}" type="pres">
      <dgm:prSet presAssocID="{4A62A3F2-62B8-4A80-8069-C295516167A7}" presName="Name9" presStyleLbl="parChTrans1D2" presStyleIdx="1" presStyleCnt="10"/>
      <dgm:spPr/>
      <dgm:t>
        <a:bodyPr/>
        <a:lstStyle/>
        <a:p>
          <a:endParaRPr lang="el-GR"/>
        </a:p>
      </dgm:t>
    </dgm:pt>
    <dgm:pt modelId="{C7A2A6EB-3BD7-42E8-8739-4B781C3D2C4F}" type="pres">
      <dgm:prSet presAssocID="{4A62A3F2-62B8-4A80-8069-C295516167A7}" presName="connTx" presStyleLbl="parChTrans1D2" presStyleIdx="1" presStyleCnt="10"/>
      <dgm:spPr/>
      <dgm:t>
        <a:bodyPr/>
        <a:lstStyle/>
        <a:p>
          <a:endParaRPr lang="el-GR"/>
        </a:p>
      </dgm:t>
    </dgm:pt>
    <dgm:pt modelId="{D42D0552-E9F0-473D-9CB2-F85B63F4704B}" type="pres">
      <dgm:prSet presAssocID="{CF701EA4-1EAF-4821-9E01-3000EBC01095}" presName="node" presStyleLbl="node1" presStyleIdx="1" presStyleCnt="10" custScaleX="168939" custScaleY="52942" custRadScaleRad="110383" custRadScaleInc="66567">
        <dgm:presLayoutVars>
          <dgm:bulletEnabled val="1"/>
        </dgm:presLayoutVars>
      </dgm:prSet>
      <dgm:spPr>
        <a:prstGeom prst="roundRect">
          <a:avLst/>
        </a:prstGeom>
      </dgm:spPr>
      <dgm:t>
        <a:bodyPr/>
        <a:lstStyle/>
        <a:p>
          <a:endParaRPr lang="el-GR"/>
        </a:p>
      </dgm:t>
    </dgm:pt>
    <dgm:pt modelId="{8E7E860C-3AB2-4590-844E-7D1142952041}" type="pres">
      <dgm:prSet presAssocID="{D11365BE-B304-4082-B8C6-AC0C38604A36}" presName="Name9" presStyleLbl="parChTrans1D2" presStyleIdx="2" presStyleCnt="10"/>
      <dgm:spPr/>
      <dgm:t>
        <a:bodyPr/>
        <a:lstStyle/>
        <a:p>
          <a:endParaRPr lang="el-GR"/>
        </a:p>
      </dgm:t>
    </dgm:pt>
    <dgm:pt modelId="{AFCF0F5F-A6C5-440B-BBEF-4C2C7C081C7E}" type="pres">
      <dgm:prSet presAssocID="{D11365BE-B304-4082-B8C6-AC0C38604A36}" presName="connTx" presStyleLbl="parChTrans1D2" presStyleIdx="2" presStyleCnt="10"/>
      <dgm:spPr/>
      <dgm:t>
        <a:bodyPr/>
        <a:lstStyle/>
        <a:p>
          <a:endParaRPr lang="el-GR"/>
        </a:p>
      </dgm:t>
    </dgm:pt>
    <dgm:pt modelId="{24DF62ED-B7C4-4C76-93B8-0F79AA3E84A1}" type="pres">
      <dgm:prSet presAssocID="{0CE579B1-CFD1-4ADB-BB8E-A51032369D44}" presName="node" presStyleLbl="node1" presStyleIdx="2" presStyleCnt="10" custScaleX="168939" custScaleY="52942" custRadScaleRad="100617" custRadScaleInc="-2406">
        <dgm:presLayoutVars>
          <dgm:bulletEnabled val="1"/>
        </dgm:presLayoutVars>
      </dgm:prSet>
      <dgm:spPr>
        <a:prstGeom prst="roundRect">
          <a:avLst/>
        </a:prstGeom>
      </dgm:spPr>
      <dgm:t>
        <a:bodyPr/>
        <a:lstStyle/>
        <a:p>
          <a:endParaRPr lang="el-GR"/>
        </a:p>
      </dgm:t>
    </dgm:pt>
    <dgm:pt modelId="{3F19CA79-1E6A-46AA-8324-8773C4244CDE}" type="pres">
      <dgm:prSet presAssocID="{70F2B814-145E-4EE3-9A12-D044A02A59DF}" presName="Name9" presStyleLbl="parChTrans1D2" presStyleIdx="3" presStyleCnt="10"/>
      <dgm:spPr/>
      <dgm:t>
        <a:bodyPr/>
        <a:lstStyle/>
        <a:p>
          <a:endParaRPr lang="el-GR"/>
        </a:p>
      </dgm:t>
    </dgm:pt>
    <dgm:pt modelId="{2E1B80C2-7CCC-42B2-8E86-C23CB4C167B5}" type="pres">
      <dgm:prSet presAssocID="{70F2B814-145E-4EE3-9A12-D044A02A59DF}" presName="connTx" presStyleLbl="parChTrans1D2" presStyleIdx="3" presStyleCnt="10"/>
      <dgm:spPr/>
      <dgm:t>
        <a:bodyPr/>
        <a:lstStyle/>
        <a:p>
          <a:endParaRPr lang="el-GR"/>
        </a:p>
      </dgm:t>
    </dgm:pt>
    <dgm:pt modelId="{011A8972-6E2F-49E2-997C-0CB473803013}" type="pres">
      <dgm:prSet presAssocID="{49B0B7C5-F634-465F-99FA-0D8507CF2985}" presName="node" presStyleLbl="node1" presStyleIdx="3" presStyleCnt="10" custScaleX="168939" custScaleY="52942" custRadScaleRad="101039" custRadScaleInc="-18258">
        <dgm:presLayoutVars>
          <dgm:bulletEnabled val="1"/>
        </dgm:presLayoutVars>
      </dgm:prSet>
      <dgm:spPr>
        <a:prstGeom prst="roundRect">
          <a:avLst/>
        </a:prstGeom>
      </dgm:spPr>
      <dgm:t>
        <a:bodyPr/>
        <a:lstStyle/>
        <a:p>
          <a:endParaRPr lang="el-GR"/>
        </a:p>
      </dgm:t>
    </dgm:pt>
    <dgm:pt modelId="{96FE61D5-55AB-49B4-BE39-5458CAB32014}" type="pres">
      <dgm:prSet presAssocID="{0DB8058B-9706-443E-99FF-05482C942D03}" presName="Name9" presStyleLbl="parChTrans1D2" presStyleIdx="4" presStyleCnt="10"/>
      <dgm:spPr/>
      <dgm:t>
        <a:bodyPr/>
        <a:lstStyle/>
        <a:p>
          <a:endParaRPr lang="el-GR"/>
        </a:p>
      </dgm:t>
    </dgm:pt>
    <dgm:pt modelId="{28870835-FCC3-4C1D-9B36-FC3C25DF3F28}" type="pres">
      <dgm:prSet presAssocID="{0DB8058B-9706-443E-99FF-05482C942D03}" presName="connTx" presStyleLbl="parChTrans1D2" presStyleIdx="4" presStyleCnt="10"/>
      <dgm:spPr/>
      <dgm:t>
        <a:bodyPr/>
        <a:lstStyle/>
        <a:p>
          <a:endParaRPr lang="el-GR"/>
        </a:p>
      </dgm:t>
    </dgm:pt>
    <dgm:pt modelId="{C14080AE-CAB3-4D48-A8EB-39A8E1116030}" type="pres">
      <dgm:prSet presAssocID="{B261A3CA-3197-43D5-B097-884B0BBB3B61}" presName="node" presStyleLbl="node1" presStyleIdx="4" presStyleCnt="10" custScaleX="168939" custScaleY="52942" custRadScaleRad="107948" custRadScaleInc="-74649">
        <dgm:presLayoutVars>
          <dgm:bulletEnabled val="1"/>
        </dgm:presLayoutVars>
      </dgm:prSet>
      <dgm:spPr>
        <a:prstGeom prst="roundRect">
          <a:avLst/>
        </a:prstGeom>
      </dgm:spPr>
      <dgm:t>
        <a:bodyPr/>
        <a:lstStyle/>
        <a:p>
          <a:endParaRPr lang="el-GR"/>
        </a:p>
      </dgm:t>
    </dgm:pt>
    <dgm:pt modelId="{E42EFE60-D287-40D2-85B2-204BC4BF91FE}" type="pres">
      <dgm:prSet presAssocID="{8F12B836-CF50-4312-8AB8-457F52ABE881}" presName="Name9" presStyleLbl="parChTrans1D2" presStyleIdx="5" presStyleCnt="10"/>
      <dgm:spPr/>
      <dgm:t>
        <a:bodyPr/>
        <a:lstStyle/>
        <a:p>
          <a:endParaRPr lang="el-GR"/>
        </a:p>
      </dgm:t>
    </dgm:pt>
    <dgm:pt modelId="{B51BA420-2435-449C-9A29-BBE57547DD46}" type="pres">
      <dgm:prSet presAssocID="{8F12B836-CF50-4312-8AB8-457F52ABE881}" presName="connTx" presStyleLbl="parChTrans1D2" presStyleIdx="5" presStyleCnt="10"/>
      <dgm:spPr/>
      <dgm:t>
        <a:bodyPr/>
        <a:lstStyle/>
        <a:p>
          <a:endParaRPr lang="el-GR"/>
        </a:p>
      </dgm:t>
    </dgm:pt>
    <dgm:pt modelId="{E55568AF-268B-4630-9547-4F0AC1CBFCBE}" type="pres">
      <dgm:prSet presAssocID="{B006F9A2-ED3B-4D22-BE64-E9E316D46D58}" presName="node" presStyleLbl="node1" presStyleIdx="5" presStyleCnt="10" custScaleX="168939" custScaleY="52942" custRadScaleRad="99088" custRadScaleInc="-1120">
        <dgm:presLayoutVars>
          <dgm:bulletEnabled val="1"/>
        </dgm:presLayoutVars>
      </dgm:prSet>
      <dgm:spPr>
        <a:prstGeom prst="roundRect">
          <a:avLst/>
        </a:prstGeom>
      </dgm:spPr>
      <dgm:t>
        <a:bodyPr/>
        <a:lstStyle/>
        <a:p>
          <a:endParaRPr lang="el-GR"/>
        </a:p>
      </dgm:t>
    </dgm:pt>
    <dgm:pt modelId="{4C124F7E-A415-4608-BEAD-1A4A24971D44}" type="pres">
      <dgm:prSet presAssocID="{910D0EBD-A720-4A00-9B2E-D4EAB06E3B93}" presName="Name9" presStyleLbl="parChTrans1D2" presStyleIdx="6" presStyleCnt="10"/>
      <dgm:spPr/>
      <dgm:t>
        <a:bodyPr/>
        <a:lstStyle/>
        <a:p>
          <a:endParaRPr lang="el-GR"/>
        </a:p>
      </dgm:t>
    </dgm:pt>
    <dgm:pt modelId="{83FFFFC2-99D6-4E8A-A1BF-CE568F0B2780}" type="pres">
      <dgm:prSet presAssocID="{910D0EBD-A720-4A00-9B2E-D4EAB06E3B93}" presName="connTx" presStyleLbl="parChTrans1D2" presStyleIdx="6" presStyleCnt="10"/>
      <dgm:spPr/>
      <dgm:t>
        <a:bodyPr/>
        <a:lstStyle/>
        <a:p>
          <a:endParaRPr lang="el-GR"/>
        </a:p>
      </dgm:t>
    </dgm:pt>
    <dgm:pt modelId="{6901625E-C98C-4DE8-9620-6482B056E27B}" type="pres">
      <dgm:prSet presAssocID="{5EA98EDC-BFD4-440E-B3C8-EA027D5E60AF}" presName="node" presStyleLbl="node1" presStyleIdx="6" presStyleCnt="10" custScaleX="168939" custScaleY="52942" custRadScaleRad="104784" custRadScaleInc="66326">
        <dgm:presLayoutVars>
          <dgm:bulletEnabled val="1"/>
        </dgm:presLayoutVars>
      </dgm:prSet>
      <dgm:spPr>
        <a:prstGeom prst="roundRect">
          <a:avLst/>
        </a:prstGeom>
      </dgm:spPr>
      <dgm:t>
        <a:bodyPr/>
        <a:lstStyle/>
        <a:p>
          <a:endParaRPr lang="el-GR"/>
        </a:p>
      </dgm:t>
    </dgm:pt>
    <dgm:pt modelId="{CF77A959-DECD-49EC-B4AE-1EBE775703B1}" type="pres">
      <dgm:prSet presAssocID="{241FDB38-A649-40B3-98F5-9CE4D200F3B7}" presName="Name9" presStyleLbl="parChTrans1D2" presStyleIdx="7" presStyleCnt="10"/>
      <dgm:spPr/>
      <dgm:t>
        <a:bodyPr/>
        <a:lstStyle/>
        <a:p>
          <a:endParaRPr lang="el-GR"/>
        </a:p>
      </dgm:t>
    </dgm:pt>
    <dgm:pt modelId="{A694ABC2-D451-43EE-8D7A-69403C2A03A2}" type="pres">
      <dgm:prSet presAssocID="{241FDB38-A649-40B3-98F5-9CE4D200F3B7}" presName="connTx" presStyleLbl="parChTrans1D2" presStyleIdx="7" presStyleCnt="10"/>
      <dgm:spPr/>
      <dgm:t>
        <a:bodyPr/>
        <a:lstStyle/>
        <a:p>
          <a:endParaRPr lang="el-GR"/>
        </a:p>
      </dgm:t>
    </dgm:pt>
    <dgm:pt modelId="{5C3BD39C-9011-41C3-9EEC-A87492B17F8F}" type="pres">
      <dgm:prSet presAssocID="{3A321B41-BAFB-47C3-81B0-5903F420FD40}" presName="node" presStyleLbl="node1" presStyleIdx="7" presStyleCnt="10" custScaleX="168939" custScaleY="52942" custRadScaleRad="96970" custRadScaleInc="14746">
        <dgm:presLayoutVars>
          <dgm:bulletEnabled val="1"/>
        </dgm:presLayoutVars>
      </dgm:prSet>
      <dgm:spPr>
        <a:prstGeom prst="roundRect">
          <a:avLst/>
        </a:prstGeom>
      </dgm:spPr>
      <dgm:t>
        <a:bodyPr/>
        <a:lstStyle/>
        <a:p>
          <a:endParaRPr lang="el-GR"/>
        </a:p>
      </dgm:t>
    </dgm:pt>
    <dgm:pt modelId="{00DAEF37-6BA3-4876-A8B5-B869633A18CF}" type="pres">
      <dgm:prSet presAssocID="{6593115B-514D-4289-A772-72939B2E8473}" presName="Name9" presStyleLbl="parChTrans1D2" presStyleIdx="8" presStyleCnt="10"/>
      <dgm:spPr/>
      <dgm:t>
        <a:bodyPr/>
        <a:lstStyle/>
        <a:p>
          <a:endParaRPr lang="el-GR"/>
        </a:p>
      </dgm:t>
    </dgm:pt>
    <dgm:pt modelId="{D6ED268F-3C6F-41AE-B293-A4CB2F48E352}" type="pres">
      <dgm:prSet presAssocID="{6593115B-514D-4289-A772-72939B2E8473}" presName="connTx" presStyleLbl="parChTrans1D2" presStyleIdx="8" presStyleCnt="10"/>
      <dgm:spPr/>
      <dgm:t>
        <a:bodyPr/>
        <a:lstStyle/>
        <a:p>
          <a:endParaRPr lang="el-GR"/>
        </a:p>
      </dgm:t>
    </dgm:pt>
    <dgm:pt modelId="{D9A77D05-B932-4FFD-B145-3F90CA72366A}" type="pres">
      <dgm:prSet presAssocID="{0A28967F-3175-4FA4-A889-F26EDD142046}" presName="node" presStyleLbl="node1" presStyleIdx="8" presStyleCnt="10" custScaleX="168939" custScaleY="52942" custRadScaleRad="99955" custRadScaleInc="3108">
        <dgm:presLayoutVars>
          <dgm:bulletEnabled val="1"/>
        </dgm:presLayoutVars>
      </dgm:prSet>
      <dgm:spPr>
        <a:prstGeom prst="roundRect">
          <a:avLst/>
        </a:prstGeom>
      </dgm:spPr>
      <dgm:t>
        <a:bodyPr/>
        <a:lstStyle/>
        <a:p>
          <a:endParaRPr lang="el-GR"/>
        </a:p>
      </dgm:t>
    </dgm:pt>
    <dgm:pt modelId="{037168D4-9CAD-467F-883A-2F51B97BCCED}" type="pres">
      <dgm:prSet presAssocID="{24AC79AA-19AD-42B2-AEA6-ADB85D1E3667}" presName="Name9" presStyleLbl="parChTrans1D2" presStyleIdx="9" presStyleCnt="10"/>
      <dgm:spPr/>
      <dgm:t>
        <a:bodyPr/>
        <a:lstStyle/>
        <a:p>
          <a:endParaRPr lang="el-GR"/>
        </a:p>
      </dgm:t>
    </dgm:pt>
    <dgm:pt modelId="{F77B3778-B0AD-4147-93F9-2E8000DF354D}" type="pres">
      <dgm:prSet presAssocID="{24AC79AA-19AD-42B2-AEA6-ADB85D1E3667}" presName="connTx" presStyleLbl="parChTrans1D2" presStyleIdx="9" presStyleCnt="10"/>
      <dgm:spPr/>
      <dgm:t>
        <a:bodyPr/>
        <a:lstStyle/>
        <a:p>
          <a:endParaRPr lang="el-GR"/>
        </a:p>
      </dgm:t>
    </dgm:pt>
    <dgm:pt modelId="{FBCAD60D-B345-4053-825B-F65BC07D70B2}" type="pres">
      <dgm:prSet presAssocID="{958B6737-E3C6-43C9-9753-9948252612C4}" presName="node" presStyleLbl="node1" presStyleIdx="9" presStyleCnt="10" custScaleX="168939" custScaleY="52942" custRadScaleRad="112906" custRadScaleInc="-63018">
        <dgm:presLayoutVars>
          <dgm:bulletEnabled val="1"/>
        </dgm:presLayoutVars>
      </dgm:prSet>
      <dgm:spPr>
        <a:prstGeom prst="roundRect">
          <a:avLst/>
        </a:prstGeom>
      </dgm:spPr>
      <dgm:t>
        <a:bodyPr/>
        <a:lstStyle/>
        <a:p>
          <a:endParaRPr lang="el-GR"/>
        </a:p>
      </dgm:t>
    </dgm:pt>
  </dgm:ptLst>
  <dgm:cxnLst>
    <dgm:cxn modelId="{1B988E06-83E8-4471-AAFD-D78109B1F87A}" type="presOf" srcId="{958B6737-E3C6-43C9-9753-9948252612C4}" destId="{FBCAD60D-B345-4053-825B-F65BC07D70B2}" srcOrd="0" destOrd="0" presId="urn:microsoft.com/office/officeart/2005/8/layout/radial1"/>
    <dgm:cxn modelId="{BF735D02-2FE5-4016-9426-21BDF9B175FD}" type="presOf" srcId="{910D0EBD-A720-4A00-9B2E-D4EAB06E3B93}" destId="{4C124F7E-A415-4608-BEAD-1A4A24971D44}" srcOrd="0" destOrd="0" presId="urn:microsoft.com/office/officeart/2005/8/layout/radial1"/>
    <dgm:cxn modelId="{2D88FBAE-608E-460A-8AA0-7C123E7024AB}" srcId="{3535D665-5319-4E5A-8354-E73F04B12957}" destId="{49B0B7C5-F634-465F-99FA-0D8507CF2985}" srcOrd="3" destOrd="0" parTransId="{70F2B814-145E-4EE3-9A12-D044A02A59DF}" sibTransId="{7E894F26-14FD-468F-B82C-24AAB66CE4F8}"/>
    <dgm:cxn modelId="{1018979B-51A8-4D2A-8299-D794AE2003EE}" type="presOf" srcId="{49B0B7C5-F634-465F-99FA-0D8507CF2985}" destId="{011A8972-6E2F-49E2-997C-0CB473803013}" srcOrd="0" destOrd="0" presId="urn:microsoft.com/office/officeart/2005/8/layout/radial1"/>
    <dgm:cxn modelId="{3CB01AB1-1AC1-4973-97AA-84A1F45698CE}" type="presOf" srcId="{0CE579B1-CFD1-4ADB-BB8E-A51032369D44}" destId="{24DF62ED-B7C4-4C76-93B8-0F79AA3E84A1}" srcOrd="0" destOrd="0" presId="urn:microsoft.com/office/officeart/2005/8/layout/radial1"/>
    <dgm:cxn modelId="{A797F13A-F2DC-46FA-93AE-34E3DF0BB92F}" type="presOf" srcId="{0DB8058B-9706-443E-99FF-05482C942D03}" destId="{96FE61D5-55AB-49B4-BE39-5458CAB32014}" srcOrd="0" destOrd="0" presId="urn:microsoft.com/office/officeart/2005/8/layout/radial1"/>
    <dgm:cxn modelId="{96D8B7D3-D082-4B5C-8E88-2C638090A9F4}" type="presOf" srcId="{8F12B836-CF50-4312-8AB8-457F52ABE881}" destId="{E42EFE60-D287-40D2-85B2-204BC4BF91FE}" srcOrd="0" destOrd="0" presId="urn:microsoft.com/office/officeart/2005/8/layout/radial1"/>
    <dgm:cxn modelId="{2DA6A8AB-29AD-4B08-9CA4-B09249C72293}" srcId="{3535D665-5319-4E5A-8354-E73F04B12957}" destId="{B261A3CA-3197-43D5-B097-884B0BBB3B61}" srcOrd="4" destOrd="0" parTransId="{0DB8058B-9706-443E-99FF-05482C942D03}" sibTransId="{336F29D6-3F7B-4F43-A5A6-736451265518}"/>
    <dgm:cxn modelId="{2793681A-4C17-4858-B721-F0CA851B3E6E}" type="presOf" srcId="{2E708217-F79F-47BB-8E48-E99646AB057E}" destId="{035177D5-468A-4841-B6B2-1500771DE7FB}" srcOrd="1" destOrd="0" presId="urn:microsoft.com/office/officeart/2005/8/layout/radial1"/>
    <dgm:cxn modelId="{01D24B38-2F72-4EBC-B325-022A61E8F9F1}" srcId="{3535D665-5319-4E5A-8354-E73F04B12957}" destId="{5EA98EDC-BFD4-440E-B3C8-EA027D5E60AF}" srcOrd="6" destOrd="0" parTransId="{910D0EBD-A720-4A00-9B2E-D4EAB06E3B93}" sibTransId="{92912069-3B00-4ECD-89BE-1FE587AF13F3}"/>
    <dgm:cxn modelId="{89D96893-D466-48D3-BBFE-AFDBF45EED43}" type="presOf" srcId="{6593115B-514D-4289-A772-72939B2E8473}" destId="{D6ED268F-3C6F-41AE-B293-A4CB2F48E352}" srcOrd="1" destOrd="0" presId="urn:microsoft.com/office/officeart/2005/8/layout/radial1"/>
    <dgm:cxn modelId="{F2F2CE8C-0DBE-4373-8B21-F4565ED14E6C}" type="presOf" srcId="{24AC79AA-19AD-42B2-AEA6-ADB85D1E3667}" destId="{037168D4-9CAD-467F-883A-2F51B97BCCED}" srcOrd="0" destOrd="0" presId="urn:microsoft.com/office/officeart/2005/8/layout/radial1"/>
    <dgm:cxn modelId="{41F3BA35-C111-419C-9E6A-DF4E62DD1075}" type="presOf" srcId="{70F2B814-145E-4EE3-9A12-D044A02A59DF}" destId="{3F19CA79-1E6A-46AA-8324-8773C4244CDE}" srcOrd="0" destOrd="0" presId="urn:microsoft.com/office/officeart/2005/8/layout/radial1"/>
    <dgm:cxn modelId="{19745E54-1E2D-43E6-B1B6-A864527CA688}" type="presOf" srcId="{2E708217-F79F-47BB-8E48-E99646AB057E}" destId="{9B2A554E-16BF-4C4F-810B-55A2633F1D62}" srcOrd="0" destOrd="0" presId="urn:microsoft.com/office/officeart/2005/8/layout/radial1"/>
    <dgm:cxn modelId="{73C1634E-9948-423B-9353-F130561F21B2}" type="presOf" srcId="{0DB8058B-9706-443E-99FF-05482C942D03}" destId="{28870835-FCC3-4C1D-9B36-FC3C25DF3F28}" srcOrd="1" destOrd="0" presId="urn:microsoft.com/office/officeart/2005/8/layout/radial1"/>
    <dgm:cxn modelId="{31799163-2A50-4BD4-BE49-D27D95B642A8}" type="presOf" srcId="{D11365BE-B304-4082-B8C6-AC0C38604A36}" destId="{8E7E860C-3AB2-4590-844E-7D1142952041}" srcOrd="0" destOrd="0" presId="urn:microsoft.com/office/officeart/2005/8/layout/radial1"/>
    <dgm:cxn modelId="{8ABE3631-7904-4941-BFF6-98BA5A9B1BE8}" type="presOf" srcId="{46770B63-DCD6-4F93-825D-2F43CA3D368C}" destId="{4E0D45B4-12CC-4DFA-8967-9358FBA1A5FE}" srcOrd="0" destOrd="0" presId="urn:microsoft.com/office/officeart/2005/8/layout/radial1"/>
    <dgm:cxn modelId="{7C46C154-EFD2-4DC6-B43C-AB9BA1015C21}" type="presOf" srcId="{CF701EA4-1EAF-4821-9E01-3000EBC01095}" destId="{D42D0552-E9F0-473D-9CB2-F85B63F4704B}" srcOrd="0" destOrd="0" presId="urn:microsoft.com/office/officeart/2005/8/layout/radial1"/>
    <dgm:cxn modelId="{A4CA418B-C4FA-4CAF-A31D-E249CA290CC5}" type="presOf" srcId="{B261A3CA-3197-43D5-B097-884B0BBB3B61}" destId="{C14080AE-CAB3-4D48-A8EB-39A8E1116030}" srcOrd="0" destOrd="0" presId="urn:microsoft.com/office/officeart/2005/8/layout/radial1"/>
    <dgm:cxn modelId="{869FCDB6-0C8C-450E-957A-5A1986B9C3E6}" type="presOf" srcId="{4A62A3F2-62B8-4A80-8069-C295516167A7}" destId="{0EB7A5FC-3319-4B0D-93B5-7411366E705A}" srcOrd="0" destOrd="0" presId="urn:microsoft.com/office/officeart/2005/8/layout/radial1"/>
    <dgm:cxn modelId="{AC0AC407-0721-44F0-8F48-363C0805A019}" srcId="{3535D665-5319-4E5A-8354-E73F04B12957}" destId="{3A321B41-BAFB-47C3-81B0-5903F420FD40}" srcOrd="7" destOrd="0" parTransId="{241FDB38-A649-40B3-98F5-9CE4D200F3B7}" sibTransId="{A1613BBF-0D01-49BB-A243-4E79C8EBD8A4}"/>
    <dgm:cxn modelId="{AB8EE4A2-F23F-44D7-82DC-3A7458E1DB4E}" type="presOf" srcId="{B006F9A2-ED3B-4D22-BE64-E9E316D46D58}" destId="{E55568AF-268B-4630-9547-4F0AC1CBFCBE}" srcOrd="0" destOrd="0" presId="urn:microsoft.com/office/officeart/2005/8/layout/radial1"/>
    <dgm:cxn modelId="{A114BF3B-C003-4235-8A9C-EC47A93B40E1}" srcId="{3535D665-5319-4E5A-8354-E73F04B12957}" destId="{B006F9A2-ED3B-4D22-BE64-E9E316D46D58}" srcOrd="5" destOrd="0" parTransId="{8F12B836-CF50-4312-8AB8-457F52ABE881}" sibTransId="{98B8155C-7980-48C9-9FBB-9DBCA81366DF}"/>
    <dgm:cxn modelId="{6485ECDB-1DF9-45A4-9828-AE9F4FA2CD4E}" type="presOf" srcId="{3535D665-5319-4E5A-8354-E73F04B12957}" destId="{BBCFCF3D-2E3A-432C-A55B-9E39A172E418}" srcOrd="0" destOrd="0" presId="urn:microsoft.com/office/officeart/2005/8/layout/radial1"/>
    <dgm:cxn modelId="{61B51A21-9E95-4B74-AF24-45239C7DD480}" type="presOf" srcId="{4A62A3F2-62B8-4A80-8069-C295516167A7}" destId="{C7A2A6EB-3BD7-42E8-8739-4B781C3D2C4F}" srcOrd="1" destOrd="0" presId="urn:microsoft.com/office/officeart/2005/8/layout/radial1"/>
    <dgm:cxn modelId="{7E951864-F8CA-482C-B58A-1D8B3B073A16}" type="presOf" srcId="{241FDB38-A649-40B3-98F5-9CE4D200F3B7}" destId="{CF77A959-DECD-49EC-B4AE-1EBE775703B1}" srcOrd="0" destOrd="0" presId="urn:microsoft.com/office/officeart/2005/8/layout/radial1"/>
    <dgm:cxn modelId="{7D95F0FB-BE69-48B0-852A-42BE553562AA}" type="presOf" srcId="{3A321B41-BAFB-47C3-81B0-5903F420FD40}" destId="{5C3BD39C-9011-41C3-9EEC-A87492B17F8F}" srcOrd="0" destOrd="0" presId="urn:microsoft.com/office/officeart/2005/8/layout/radial1"/>
    <dgm:cxn modelId="{5875AA8C-2297-4B71-A3A0-675B6C45CAB2}" srcId="{46770B63-DCD6-4F93-825D-2F43CA3D368C}" destId="{3535D665-5319-4E5A-8354-E73F04B12957}" srcOrd="0" destOrd="0" parTransId="{D78260CB-8E21-462D-A885-67E1ACF7B430}" sibTransId="{E0B11EFE-758F-49F0-A97B-2C7B6A9E1E52}"/>
    <dgm:cxn modelId="{6678C7CD-9F4C-46E5-B2D1-EC09656AABDC}" type="presOf" srcId="{24AC79AA-19AD-42B2-AEA6-ADB85D1E3667}" destId="{F77B3778-B0AD-4147-93F9-2E8000DF354D}" srcOrd="1" destOrd="0" presId="urn:microsoft.com/office/officeart/2005/8/layout/radial1"/>
    <dgm:cxn modelId="{9855FB48-AB00-49D7-8188-916E2229F331}" type="presOf" srcId="{241FDB38-A649-40B3-98F5-9CE4D200F3B7}" destId="{A694ABC2-D451-43EE-8D7A-69403C2A03A2}" srcOrd="1" destOrd="0" presId="urn:microsoft.com/office/officeart/2005/8/layout/radial1"/>
    <dgm:cxn modelId="{9E1306C9-8F40-42F0-9ECC-521E04E40C8F}" srcId="{3535D665-5319-4E5A-8354-E73F04B12957}" destId="{958B6737-E3C6-43C9-9753-9948252612C4}" srcOrd="9" destOrd="0" parTransId="{24AC79AA-19AD-42B2-AEA6-ADB85D1E3667}" sibTransId="{EBC309CC-B35E-4F93-82A8-80526F5CDA05}"/>
    <dgm:cxn modelId="{6DB89211-5091-4DFB-A8BB-449476E8F3BD}" type="presOf" srcId="{6593115B-514D-4289-A772-72939B2E8473}" destId="{00DAEF37-6BA3-4876-A8B5-B869633A18CF}" srcOrd="0" destOrd="0" presId="urn:microsoft.com/office/officeart/2005/8/layout/radial1"/>
    <dgm:cxn modelId="{019DB417-9D9D-48D4-8EF6-992352BA7035}" type="presOf" srcId="{0A28967F-3175-4FA4-A889-F26EDD142046}" destId="{D9A77D05-B932-4FFD-B145-3F90CA72366A}" srcOrd="0" destOrd="0" presId="urn:microsoft.com/office/officeart/2005/8/layout/radial1"/>
    <dgm:cxn modelId="{ED51E7A9-4FC5-4096-8FEB-0E2AA4102C26}" srcId="{3535D665-5319-4E5A-8354-E73F04B12957}" destId="{CD4E3245-C937-4550-A798-588FCEE6ED14}" srcOrd="0" destOrd="0" parTransId="{2E708217-F79F-47BB-8E48-E99646AB057E}" sibTransId="{C340690B-ACAB-4DD5-A5FB-F68F8D8A162B}"/>
    <dgm:cxn modelId="{7D662288-6EB5-4C03-8D75-F1A84EAF5D17}" type="presOf" srcId="{D11365BE-B304-4082-B8C6-AC0C38604A36}" destId="{AFCF0F5F-A6C5-440B-BBEF-4C2C7C081C7E}" srcOrd="1" destOrd="0" presId="urn:microsoft.com/office/officeart/2005/8/layout/radial1"/>
    <dgm:cxn modelId="{FEA59151-1563-4C27-AC64-FDCB07D713BD}" type="presOf" srcId="{910D0EBD-A720-4A00-9B2E-D4EAB06E3B93}" destId="{83FFFFC2-99D6-4E8A-A1BF-CE568F0B2780}" srcOrd="1" destOrd="0" presId="urn:microsoft.com/office/officeart/2005/8/layout/radial1"/>
    <dgm:cxn modelId="{26428062-F8EA-4A29-BCB4-FDF9CD8528B9}" srcId="{3535D665-5319-4E5A-8354-E73F04B12957}" destId="{0A28967F-3175-4FA4-A889-F26EDD142046}" srcOrd="8" destOrd="0" parTransId="{6593115B-514D-4289-A772-72939B2E8473}" sibTransId="{9FEB40B2-5238-4E34-865C-CCE5F9B38891}"/>
    <dgm:cxn modelId="{F2609DB9-9024-4CE3-91AC-3BAC5FE572F9}" srcId="{3535D665-5319-4E5A-8354-E73F04B12957}" destId="{CF701EA4-1EAF-4821-9E01-3000EBC01095}" srcOrd="1" destOrd="0" parTransId="{4A62A3F2-62B8-4A80-8069-C295516167A7}" sibTransId="{BAFAF4EF-3F41-4707-B296-09449C7B6326}"/>
    <dgm:cxn modelId="{20E8DD65-5829-4D79-984D-BC44BB7E1888}" type="presOf" srcId="{CD4E3245-C937-4550-A798-588FCEE6ED14}" destId="{7E3D412A-7626-4E84-9DDE-E33CBA1E2F24}" srcOrd="0" destOrd="0" presId="urn:microsoft.com/office/officeart/2005/8/layout/radial1"/>
    <dgm:cxn modelId="{419AA6DD-7767-433F-A133-F971F4FDF42E}" type="presOf" srcId="{70F2B814-145E-4EE3-9A12-D044A02A59DF}" destId="{2E1B80C2-7CCC-42B2-8E86-C23CB4C167B5}" srcOrd="1" destOrd="0" presId="urn:microsoft.com/office/officeart/2005/8/layout/radial1"/>
    <dgm:cxn modelId="{85E8CFCB-6F42-420B-A914-84DF2AF06E9C}" srcId="{3535D665-5319-4E5A-8354-E73F04B12957}" destId="{0CE579B1-CFD1-4ADB-BB8E-A51032369D44}" srcOrd="2" destOrd="0" parTransId="{D11365BE-B304-4082-B8C6-AC0C38604A36}" sibTransId="{2F5F996B-F676-4A0D-B571-8B336701B491}"/>
    <dgm:cxn modelId="{02DA0283-7FD8-4A54-9F24-EFB6E974DC9E}" type="presOf" srcId="{8F12B836-CF50-4312-8AB8-457F52ABE881}" destId="{B51BA420-2435-449C-9A29-BBE57547DD46}" srcOrd="1" destOrd="0" presId="urn:microsoft.com/office/officeart/2005/8/layout/radial1"/>
    <dgm:cxn modelId="{D86A77B1-6D12-4A9E-AFFD-F54572C94A0A}" type="presOf" srcId="{5EA98EDC-BFD4-440E-B3C8-EA027D5E60AF}" destId="{6901625E-C98C-4DE8-9620-6482B056E27B}" srcOrd="0" destOrd="0" presId="urn:microsoft.com/office/officeart/2005/8/layout/radial1"/>
    <dgm:cxn modelId="{6142827E-1EF2-4E47-9BD8-37C2A1D4ABDA}" type="presParOf" srcId="{4E0D45B4-12CC-4DFA-8967-9358FBA1A5FE}" destId="{BBCFCF3D-2E3A-432C-A55B-9E39A172E418}" srcOrd="0" destOrd="0" presId="urn:microsoft.com/office/officeart/2005/8/layout/radial1"/>
    <dgm:cxn modelId="{D24E8DB9-9B17-4134-99E6-11CF59814732}" type="presParOf" srcId="{4E0D45B4-12CC-4DFA-8967-9358FBA1A5FE}" destId="{9B2A554E-16BF-4C4F-810B-55A2633F1D62}" srcOrd="1" destOrd="0" presId="urn:microsoft.com/office/officeart/2005/8/layout/radial1"/>
    <dgm:cxn modelId="{9B41E29C-F2DB-4BDD-845A-74D346F0590F}" type="presParOf" srcId="{9B2A554E-16BF-4C4F-810B-55A2633F1D62}" destId="{035177D5-468A-4841-B6B2-1500771DE7FB}" srcOrd="0" destOrd="0" presId="urn:microsoft.com/office/officeart/2005/8/layout/radial1"/>
    <dgm:cxn modelId="{32332690-E466-4657-9C92-80D6D02CABD6}" type="presParOf" srcId="{4E0D45B4-12CC-4DFA-8967-9358FBA1A5FE}" destId="{7E3D412A-7626-4E84-9DDE-E33CBA1E2F24}" srcOrd="2" destOrd="0" presId="urn:microsoft.com/office/officeart/2005/8/layout/radial1"/>
    <dgm:cxn modelId="{9954A4EF-655B-478D-8E25-07E8029216FE}" type="presParOf" srcId="{4E0D45B4-12CC-4DFA-8967-9358FBA1A5FE}" destId="{0EB7A5FC-3319-4B0D-93B5-7411366E705A}" srcOrd="3" destOrd="0" presId="urn:microsoft.com/office/officeart/2005/8/layout/radial1"/>
    <dgm:cxn modelId="{EB79B67E-E7D1-4C2B-9621-36B6D5CCB254}" type="presParOf" srcId="{0EB7A5FC-3319-4B0D-93B5-7411366E705A}" destId="{C7A2A6EB-3BD7-42E8-8739-4B781C3D2C4F}" srcOrd="0" destOrd="0" presId="urn:microsoft.com/office/officeart/2005/8/layout/radial1"/>
    <dgm:cxn modelId="{C74C45F9-0A8D-4132-8CF3-D60AE09CB640}" type="presParOf" srcId="{4E0D45B4-12CC-4DFA-8967-9358FBA1A5FE}" destId="{D42D0552-E9F0-473D-9CB2-F85B63F4704B}" srcOrd="4" destOrd="0" presId="urn:microsoft.com/office/officeart/2005/8/layout/radial1"/>
    <dgm:cxn modelId="{D14D6B3F-B396-4F45-8589-4A33AE36F698}" type="presParOf" srcId="{4E0D45B4-12CC-4DFA-8967-9358FBA1A5FE}" destId="{8E7E860C-3AB2-4590-844E-7D1142952041}" srcOrd="5" destOrd="0" presId="urn:microsoft.com/office/officeart/2005/8/layout/radial1"/>
    <dgm:cxn modelId="{F6682D2F-A55B-421F-B591-D8E31B696249}" type="presParOf" srcId="{8E7E860C-3AB2-4590-844E-7D1142952041}" destId="{AFCF0F5F-A6C5-440B-BBEF-4C2C7C081C7E}" srcOrd="0" destOrd="0" presId="urn:microsoft.com/office/officeart/2005/8/layout/radial1"/>
    <dgm:cxn modelId="{972E8AB8-97C9-4E32-B6D2-041F4CB31F11}" type="presParOf" srcId="{4E0D45B4-12CC-4DFA-8967-9358FBA1A5FE}" destId="{24DF62ED-B7C4-4C76-93B8-0F79AA3E84A1}" srcOrd="6" destOrd="0" presId="urn:microsoft.com/office/officeart/2005/8/layout/radial1"/>
    <dgm:cxn modelId="{4B12E94B-1A05-4C9D-A087-63BA835949EE}" type="presParOf" srcId="{4E0D45B4-12CC-4DFA-8967-9358FBA1A5FE}" destId="{3F19CA79-1E6A-46AA-8324-8773C4244CDE}" srcOrd="7" destOrd="0" presId="urn:microsoft.com/office/officeart/2005/8/layout/radial1"/>
    <dgm:cxn modelId="{E26F273C-8A7B-4991-AEA1-552B5E1B6FAA}" type="presParOf" srcId="{3F19CA79-1E6A-46AA-8324-8773C4244CDE}" destId="{2E1B80C2-7CCC-42B2-8E86-C23CB4C167B5}" srcOrd="0" destOrd="0" presId="urn:microsoft.com/office/officeart/2005/8/layout/radial1"/>
    <dgm:cxn modelId="{0CC49E34-4D55-4E17-96E9-F928376AE024}" type="presParOf" srcId="{4E0D45B4-12CC-4DFA-8967-9358FBA1A5FE}" destId="{011A8972-6E2F-49E2-997C-0CB473803013}" srcOrd="8" destOrd="0" presId="urn:microsoft.com/office/officeart/2005/8/layout/radial1"/>
    <dgm:cxn modelId="{A33FCD3A-5F00-4156-B5DC-6E669C2B1A13}" type="presParOf" srcId="{4E0D45B4-12CC-4DFA-8967-9358FBA1A5FE}" destId="{96FE61D5-55AB-49B4-BE39-5458CAB32014}" srcOrd="9" destOrd="0" presId="urn:microsoft.com/office/officeart/2005/8/layout/radial1"/>
    <dgm:cxn modelId="{B414AF6F-8670-4385-A14F-7038EABA7EBE}" type="presParOf" srcId="{96FE61D5-55AB-49B4-BE39-5458CAB32014}" destId="{28870835-FCC3-4C1D-9B36-FC3C25DF3F28}" srcOrd="0" destOrd="0" presId="urn:microsoft.com/office/officeart/2005/8/layout/radial1"/>
    <dgm:cxn modelId="{B3A66728-03C9-44BD-BFE1-000108FA07CC}" type="presParOf" srcId="{4E0D45B4-12CC-4DFA-8967-9358FBA1A5FE}" destId="{C14080AE-CAB3-4D48-A8EB-39A8E1116030}" srcOrd="10" destOrd="0" presId="urn:microsoft.com/office/officeart/2005/8/layout/radial1"/>
    <dgm:cxn modelId="{AE0E16E9-DD80-4094-99B0-A7E53FCBE889}" type="presParOf" srcId="{4E0D45B4-12CC-4DFA-8967-9358FBA1A5FE}" destId="{E42EFE60-D287-40D2-85B2-204BC4BF91FE}" srcOrd="11" destOrd="0" presId="urn:microsoft.com/office/officeart/2005/8/layout/radial1"/>
    <dgm:cxn modelId="{95E6E4F2-1AE7-4BC6-8B83-1CCCFC330AF9}" type="presParOf" srcId="{E42EFE60-D287-40D2-85B2-204BC4BF91FE}" destId="{B51BA420-2435-449C-9A29-BBE57547DD46}" srcOrd="0" destOrd="0" presId="urn:microsoft.com/office/officeart/2005/8/layout/radial1"/>
    <dgm:cxn modelId="{B250C468-3D74-4C52-A20C-A5DB4FE8A1EA}" type="presParOf" srcId="{4E0D45B4-12CC-4DFA-8967-9358FBA1A5FE}" destId="{E55568AF-268B-4630-9547-4F0AC1CBFCBE}" srcOrd="12" destOrd="0" presId="urn:microsoft.com/office/officeart/2005/8/layout/radial1"/>
    <dgm:cxn modelId="{403AC9D3-0431-457E-8CB0-1DEFCEDC1AB0}" type="presParOf" srcId="{4E0D45B4-12CC-4DFA-8967-9358FBA1A5FE}" destId="{4C124F7E-A415-4608-BEAD-1A4A24971D44}" srcOrd="13" destOrd="0" presId="urn:microsoft.com/office/officeart/2005/8/layout/radial1"/>
    <dgm:cxn modelId="{7A653128-811E-4F25-B78E-D2BE5AE037BD}" type="presParOf" srcId="{4C124F7E-A415-4608-BEAD-1A4A24971D44}" destId="{83FFFFC2-99D6-4E8A-A1BF-CE568F0B2780}" srcOrd="0" destOrd="0" presId="urn:microsoft.com/office/officeart/2005/8/layout/radial1"/>
    <dgm:cxn modelId="{85FD39EA-E429-409B-911F-09ADFC05276E}" type="presParOf" srcId="{4E0D45B4-12CC-4DFA-8967-9358FBA1A5FE}" destId="{6901625E-C98C-4DE8-9620-6482B056E27B}" srcOrd="14" destOrd="0" presId="urn:microsoft.com/office/officeart/2005/8/layout/radial1"/>
    <dgm:cxn modelId="{8EE71296-5510-4BED-A64F-7B84C91B93D5}" type="presParOf" srcId="{4E0D45B4-12CC-4DFA-8967-9358FBA1A5FE}" destId="{CF77A959-DECD-49EC-B4AE-1EBE775703B1}" srcOrd="15" destOrd="0" presId="urn:microsoft.com/office/officeart/2005/8/layout/radial1"/>
    <dgm:cxn modelId="{94A7DED1-73D6-41BD-B28C-9A054BC0DD83}" type="presParOf" srcId="{CF77A959-DECD-49EC-B4AE-1EBE775703B1}" destId="{A694ABC2-D451-43EE-8D7A-69403C2A03A2}" srcOrd="0" destOrd="0" presId="urn:microsoft.com/office/officeart/2005/8/layout/radial1"/>
    <dgm:cxn modelId="{599531FE-ACD0-4948-AEB0-6AB69604FF66}" type="presParOf" srcId="{4E0D45B4-12CC-4DFA-8967-9358FBA1A5FE}" destId="{5C3BD39C-9011-41C3-9EEC-A87492B17F8F}" srcOrd="16" destOrd="0" presId="urn:microsoft.com/office/officeart/2005/8/layout/radial1"/>
    <dgm:cxn modelId="{95562875-2D7A-4D05-81D0-74A79C22DB9D}" type="presParOf" srcId="{4E0D45B4-12CC-4DFA-8967-9358FBA1A5FE}" destId="{00DAEF37-6BA3-4876-A8B5-B869633A18CF}" srcOrd="17" destOrd="0" presId="urn:microsoft.com/office/officeart/2005/8/layout/radial1"/>
    <dgm:cxn modelId="{9AC31F66-57A3-423D-8B26-1E82331FD0BC}" type="presParOf" srcId="{00DAEF37-6BA3-4876-A8B5-B869633A18CF}" destId="{D6ED268F-3C6F-41AE-B293-A4CB2F48E352}" srcOrd="0" destOrd="0" presId="urn:microsoft.com/office/officeart/2005/8/layout/radial1"/>
    <dgm:cxn modelId="{C24B90C7-1D1A-451A-8363-B10BB05A47DC}" type="presParOf" srcId="{4E0D45B4-12CC-4DFA-8967-9358FBA1A5FE}" destId="{D9A77D05-B932-4FFD-B145-3F90CA72366A}" srcOrd="18" destOrd="0" presId="urn:microsoft.com/office/officeart/2005/8/layout/radial1"/>
    <dgm:cxn modelId="{549D393C-9230-4432-8FC1-E4462A342EAA}" type="presParOf" srcId="{4E0D45B4-12CC-4DFA-8967-9358FBA1A5FE}" destId="{037168D4-9CAD-467F-883A-2F51B97BCCED}" srcOrd="19" destOrd="0" presId="urn:microsoft.com/office/officeart/2005/8/layout/radial1"/>
    <dgm:cxn modelId="{F8AA354F-CAAD-4603-AC7C-46B786312339}" type="presParOf" srcId="{037168D4-9CAD-467F-883A-2F51B97BCCED}" destId="{F77B3778-B0AD-4147-93F9-2E8000DF354D}" srcOrd="0" destOrd="0" presId="urn:microsoft.com/office/officeart/2005/8/layout/radial1"/>
    <dgm:cxn modelId="{5E2A0886-C92C-474C-B57A-2A0D5BB096DE}" type="presParOf" srcId="{4E0D45B4-12CC-4DFA-8967-9358FBA1A5FE}" destId="{FBCAD60D-B345-4053-825B-F65BC07D70B2}" srcOrd="20" destOrd="0" presId="urn:microsoft.com/office/officeart/2005/8/layout/radial1"/>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2C3469-54AC-40B4-A4F7-B3575F5870EF}" type="doc">
      <dgm:prSet loTypeId="urn:microsoft.com/office/officeart/2005/8/layout/process2" loCatId="process" qsTypeId="urn:microsoft.com/office/officeart/2005/8/quickstyle/simple5" qsCatId="simple" csTypeId="urn:microsoft.com/office/officeart/2005/8/colors/accent1_2" csCatId="accent1" phldr="1"/>
      <dgm:spPr/>
    </dgm:pt>
    <dgm:pt modelId="{60126D37-47A7-4F64-ACB7-A18C87A8D09A}">
      <dgm:prSet phldrT="[Κείμενο]" custT="1"/>
      <dgm:spPr>
        <a:solidFill>
          <a:schemeClr val="accent1">
            <a:lumMod val="60000"/>
            <a:lumOff val="40000"/>
          </a:schemeClr>
        </a:solidFill>
      </dgm:spPr>
      <dgm:t>
        <a:bodyPr/>
        <a:lstStyle/>
        <a:p>
          <a:pPr algn="ctr">
            <a:lnSpc>
              <a:spcPct val="100000"/>
            </a:lnSpc>
          </a:pPr>
          <a:r>
            <a:rPr lang="el-GR" sz="2400" b="1" dirty="0" smtClean="0">
              <a:solidFill>
                <a:schemeClr val="tx1"/>
              </a:solidFill>
            </a:rPr>
            <a:t>Απειλούν:</a:t>
          </a:r>
        </a:p>
        <a:p>
          <a:pPr algn="ctr">
            <a:lnSpc>
              <a:spcPct val="100000"/>
            </a:lnSpc>
          </a:pPr>
          <a:r>
            <a:rPr lang="el-GR" sz="2000" dirty="0" smtClean="0">
              <a:solidFill>
                <a:schemeClr val="tx1"/>
              </a:solidFill>
            </a:rPr>
            <a:t>1. Λογοτεχνία                                                                           2. Ιστορία της τέχνης                                                               3. Ανθρωπολογία</a:t>
          </a:r>
        </a:p>
      </dgm:t>
    </dgm:pt>
    <dgm:pt modelId="{F0BF75E9-3096-419A-AD89-7027A0F47D4D}" type="parTrans" cxnId="{567BD74E-2915-4CB3-BC70-9E1A75BBF026}">
      <dgm:prSet/>
      <dgm:spPr/>
      <dgm:t>
        <a:bodyPr/>
        <a:lstStyle/>
        <a:p>
          <a:pPr algn="ctr"/>
          <a:endParaRPr lang="el-GR"/>
        </a:p>
      </dgm:t>
    </dgm:pt>
    <dgm:pt modelId="{4BDFD1C3-29B6-460B-8600-462CE73DD8B9}" type="sibTrans" cxnId="{567BD74E-2915-4CB3-BC70-9E1A75BBF026}">
      <dgm:prSet/>
      <dgm:spPr/>
      <dgm:t>
        <a:bodyPr/>
        <a:lstStyle/>
        <a:p>
          <a:pPr algn="ctr"/>
          <a:endParaRPr lang="el-GR"/>
        </a:p>
      </dgm:t>
    </dgm:pt>
    <dgm:pt modelId="{E39265BE-F3E8-4E1E-9E2D-9816DCE08EDE}">
      <dgm:prSet phldrT="[Κείμενο]" custT="1"/>
      <dgm:spPr>
        <a:solidFill>
          <a:schemeClr val="accent3"/>
        </a:solidFill>
      </dgm:spPr>
      <dgm:t>
        <a:bodyPr/>
        <a:lstStyle/>
        <a:p>
          <a:pPr algn="ctr"/>
          <a:r>
            <a:rPr lang="el-GR" sz="2800" b="1" dirty="0" smtClean="0"/>
            <a:t>Πολιτισμικές Σπουδές</a:t>
          </a:r>
          <a:endParaRPr lang="el-GR" sz="2800" b="1" dirty="0"/>
        </a:p>
      </dgm:t>
    </dgm:pt>
    <dgm:pt modelId="{2504B7BC-605C-4D5B-8A37-BF002D1642A2}" type="parTrans" cxnId="{3DAE08F4-AC03-4D71-96FA-24850564135C}">
      <dgm:prSet/>
      <dgm:spPr/>
      <dgm:t>
        <a:bodyPr/>
        <a:lstStyle/>
        <a:p>
          <a:pPr algn="ctr"/>
          <a:endParaRPr lang="el-GR"/>
        </a:p>
      </dgm:t>
    </dgm:pt>
    <dgm:pt modelId="{8EF9C961-4730-43D9-911D-99DCAC6BCE0E}" type="sibTrans" cxnId="{3DAE08F4-AC03-4D71-96FA-24850564135C}">
      <dgm:prSet/>
      <dgm:spPr/>
      <dgm:t>
        <a:bodyPr/>
        <a:lstStyle/>
        <a:p>
          <a:pPr algn="ctr"/>
          <a:endParaRPr lang="el-GR"/>
        </a:p>
      </dgm:t>
    </dgm:pt>
    <dgm:pt modelId="{89A1B497-7389-4466-8075-704F8928E630}">
      <dgm:prSet phldrT="[Κείμενο]" custT="1"/>
      <dgm:spPr>
        <a:solidFill>
          <a:schemeClr val="accent1">
            <a:lumMod val="60000"/>
            <a:lumOff val="40000"/>
          </a:schemeClr>
        </a:solidFill>
      </dgm:spPr>
      <dgm:t>
        <a:bodyPr/>
        <a:lstStyle/>
        <a:p>
          <a:pPr algn="ctr"/>
          <a:endParaRPr lang="el-GR" sz="1800" b="1" dirty="0" smtClean="0"/>
        </a:p>
        <a:p>
          <a:pPr algn="ctr"/>
          <a:r>
            <a:rPr lang="el-GR" sz="2400" b="1" dirty="0" smtClean="0">
              <a:solidFill>
                <a:schemeClr val="tx1"/>
              </a:solidFill>
            </a:rPr>
            <a:t>Απειλούνται και ενισχύονται από:</a:t>
          </a:r>
        </a:p>
        <a:p>
          <a:pPr algn="ctr"/>
          <a:r>
            <a:rPr lang="el-GR" sz="2000" dirty="0" smtClean="0">
              <a:solidFill>
                <a:schemeClr val="tx1"/>
              </a:solidFill>
            </a:rPr>
            <a:t>Την αύξηση των απογόνων τους:                      Σπουδών: 1. φύλου 2. μετά-αποικιακών               3. μνήμης 4. μεταφραστικών 5. μόδας</a:t>
          </a:r>
          <a:endParaRPr lang="el-GR" sz="1800" dirty="0" smtClean="0">
            <a:solidFill>
              <a:schemeClr val="tx1"/>
            </a:solidFill>
          </a:endParaRPr>
        </a:p>
        <a:p>
          <a:pPr algn="ctr"/>
          <a:endParaRPr lang="el-GR" sz="1800" dirty="0" smtClean="0"/>
        </a:p>
      </dgm:t>
    </dgm:pt>
    <dgm:pt modelId="{41FB73BB-98D9-4AB3-810E-0E97FDB044A6}" type="parTrans" cxnId="{0EB92564-8D3C-4056-A6F3-0363AFB5DE99}">
      <dgm:prSet/>
      <dgm:spPr/>
      <dgm:t>
        <a:bodyPr/>
        <a:lstStyle/>
        <a:p>
          <a:pPr algn="ctr"/>
          <a:endParaRPr lang="el-GR"/>
        </a:p>
      </dgm:t>
    </dgm:pt>
    <dgm:pt modelId="{DFA9D956-516B-4C8E-B87A-E61C71D60FDE}" type="sibTrans" cxnId="{0EB92564-8D3C-4056-A6F3-0363AFB5DE99}">
      <dgm:prSet/>
      <dgm:spPr/>
      <dgm:t>
        <a:bodyPr/>
        <a:lstStyle/>
        <a:p>
          <a:pPr algn="ctr"/>
          <a:endParaRPr lang="el-GR"/>
        </a:p>
      </dgm:t>
    </dgm:pt>
    <dgm:pt modelId="{AB80B62D-F7FF-4880-B37A-46C8AACCF842}" type="pres">
      <dgm:prSet presAssocID="{6F2C3469-54AC-40B4-A4F7-B3575F5870EF}" presName="linearFlow" presStyleCnt="0">
        <dgm:presLayoutVars>
          <dgm:resizeHandles val="exact"/>
        </dgm:presLayoutVars>
      </dgm:prSet>
      <dgm:spPr/>
    </dgm:pt>
    <dgm:pt modelId="{38801917-A8F5-4871-8A13-F1B927457330}" type="pres">
      <dgm:prSet presAssocID="{60126D37-47A7-4F64-ACB7-A18C87A8D09A}" presName="node" presStyleLbl="node1" presStyleIdx="0" presStyleCnt="3" custScaleX="65378" custScaleY="73215">
        <dgm:presLayoutVars>
          <dgm:bulletEnabled val="1"/>
        </dgm:presLayoutVars>
      </dgm:prSet>
      <dgm:spPr/>
      <dgm:t>
        <a:bodyPr/>
        <a:lstStyle/>
        <a:p>
          <a:endParaRPr lang="el-GR"/>
        </a:p>
      </dgm:t>
    </dgm:pt>
    <dgm:pt modelId="{07AA8894-B07D-4D2B-BD12-CAF2ABEFB8AA}" type="pres">
      <dgm:prSet presAssocID="{4BDFD1C3-29B6-460B-8600-462CE73DD8B9}" presName="sibTrans" presStyleLbl="sibTrans2D1" presStyleIdx="0" presStyleCnt="2" custAng="10800000"/>
      <dgm:spPr/>
      <dgm:t>
        <a:bodyPr/>
        <a:lstStyle/>
        <a:p>
          <a:endParaRPr lang="el-GR"/>
        </a:p>
      </dgm:t>
    </dgm:pt>
    <dgm:pt modelId="{15B81757-175A-4F16-B5EC-D99A991CCEEC}" type="pres">
      <dgm:prSet presAssocID="{4BDFD1C3-29B6-460B-8600-462CE73DD8B9}" presName="connectorText" presStyleLbl="sibTrans2D1" presStyleIdx="0" presStyleCnt="2"/>
      <dgm:spPr/>
      <dgm:t>
        <a:bodyPr/>
        <a:lstStyle/>
        <a:p>
          <a:endParaRPr lang="el-GR"/>
        </a:p>
      </dgm:t>
    </dgm:pt>
    <dgm:pt modelId="{3AAFCF6B-203A-4584-92AC-4666E246DBDA}" type="pres">
      <dgm:prSet presAssocID="{E39265BE-F3E8-4E1E-9E2D-9816DCE08EDE}" presName="node" presStyleLbl="node1" presStyleIdx="1" presStyleCnt="3" custScaleX="45179" custScaleY="60681">
        <dgm:presLayoutVars>
          <dgm:bulletEnabled val="1"/>
        </dgm:presLayoutVars>
      </dgm:prSet>
      <dgm:spPr/>
      <dgm:t>
        <a:bodyPr/>
        <a:lstStyle/>
        <a:p>
          <a:endParaRPr lang="el-GR"/>
        </a:p>
      </dgm:t>
    </dgm:pt>
    <dgm:pt modelId="{8F0EABF2-B02F-4B76-93B9-5A3A18A5EA97}" type="pres">
      <dgm:prSet presAssocID="{8EF9C961-4730-43D9-911D-99DCAC6BCE0E}" presName="sibTrans" presStyleLbl="sibTrans2D1" presStyleIdx="1" presStyleCnt="2"/>
      <dgm:spPr/>
      <dgm:t>
        <a:bodyPr/>
        <a:lstStyle/>
        <a:p>
          <a:endParaRPr lang="el-GR"/>
        </a:p>
      </dgm:t>
    </dgm:pt>
    <dgm:pt modelId="{890B97CC-1C7C-4522-80F2-4C7CB134F884}" type="pres">
      <dgm:prSet presAssocID="{8EF9C961-4730-43D9-911D-99DCAC6BCE0E}" presName="connectorText" presStyleLbl="sibTrans2D1" presStyleIdx="1" presStyleCnt="2"/>
      <dgm:spPr/>
      <dgm:t>
        <a:bodyPr/>
        <a:lstStyle/>
        <a:p>
          <a:endParaRPr lang="el-GR"/>
        </a:p>
      </dgm:t>
    </dgm:pt>
    <dgm:pt modelId="{D8215C0C-9D30-46AC-8597-7221DFB94D83}" type="pres">
      <dgm:prSet presAssocID="{89A1B497-7389-4466-8075-704F8928E630}" presName="node" presStyleLbl="node1" presStyleIdx="2" presStyleCnt="3" custScaleX="67194" custScaleY="73152">
        <dgm:presLayoutVars>
          <dgm:bulletEnabled val="1"/>
        </dgm:presLayoutVars>
      </dgm:prSet>
      <dgm:spPr/>
      <dgm:t>
        <a:bodyPr/>
        <a:lstStyle/>
        <a:p>
          <a:endParaRPr lang="el-GR"/>
        </a:p>
      </dgm:t>
    </dgm:pt>
  </dgm:ptLst>
  <dgm:cxnLst>
    <dgm:cxn modelId="{0EB92564-8D3C-4056-A6F3-0363AFB5DE99}" srcId="{6F2C3469-54AC-40B4-A4F7-B3575F5870EF}" destId="{89A1B497-7389-4466-8075-704F8928E630}" srcOrd="2" destOrd="0" parTransId="{41FB73BB-98D9-4AB3-810E-0E97FDB044A6}" sibTransId="{DFA9D956-516B-4C8E-B87A-E61C71D60FDE}"/>
    <dgm:cxn modelId="{7A23AC85-33E5-4A4B-8DE9-5DA34AD4DA46}" type="presOf" srcId="{89A1B497-7389-4466-8075-704F8928E630}" destId="{D8215C0C-9D30-46AC-8597-7221DFB94D83}" srcOrd="0" destOrd="0" presId="urn:microsoft.com/office/officeart/2005/8/layout/process2"/>
    <dgm:cxn modelId="{7EA8CCE7-1033-41D7-A370-299ED3B351E8}" type="presOf" srcId="{8EF9C961-4730-43D9-911D-99DCAC6BCE0E}" destId="{890B97CC-1C7C-4522-80F2-4C7CB134F884}" srcOrd="1" destOrd="0" presId="urn:microsoft.com/office/officeart/2005/8/layout/process2"/>
    <dgm:cxn modelId="{436E1726-ECC7-497B-B22C-0F7278082E58}" type="presOf" srcId="{E39265BE-F3E8-4E1E-9E2D-9816DCE08EDE}" destId="{3AAFCF6B-203A-4584-92AC-4666E246DBDA}" srcOrd="0" destOrd="0" presId="urn:microsoft.com/office/officeart/2005/8/layout/process2"/>
    <dgm:cxn modelId="{3DAE08F4-AC03-4D71-96FA-24850564135C}" srcId="{6F2C3469-54AC-40B4-A4F7-B3575F5870EF}" destId="{E39265BE-F3E8-4E1E-9E2D-9816DCE08EDE}" srcOrd="1" destOrd="0" parTransId="{2504B7BC-605C-4D5B-8A37-BF002D1642A2}" sibTransId="{8EF9C961-4730-43D9-911D-99DCAC6BCE0E}"/>
    <dgm:cxn modelId="{567BD74E-2915-4CB3-BC70-9E1A75BBF026}" srcId="{6F2C3469-54AC-40B4-A4F7-B3575F5870EF}" destId="{60126D37-47A7-4F64-ACB7-A18C87A8D09A}" srcOrd="0" destOrd="0" parTransId="{F0BF75E9-3096-419A-AD89-7027A0F47D4D}" sibTransId="{4BDFD1C3-29B6-460B-8600-462CE73DD8B9}"/>
    <dgm:cxn modelId="{0C988C83-DE56-4A02-9221-088ACA24F446}" type="presOf" srcId="{4BDFD1C3-29B6-460B-8600-462CE73DD8B9}" destId="{15B81757-175A-4F16-B5EC-D99A991CCEEC}" srcOrd="1" destOrd="0" presId="urn:microsoft.com/office/officeart/2005/8/layout/process2"/>
    <dgm:cxn modelId="{59ED9F6B-AFC6-4EAD-9C8F-E6AE23B3EFF8}" type="presOf" srcId="{60126D37-47A7-4F64-ACB7-A18C87A8D09A}" destId="{38801917-A8F5-4871-8A13-F1B927457330}" srcOrd="0" destOrd="0" presId="urn:microsoft.com/office/officeart/2005/8/layout/process2"/>
    <dgm:cxn modelId="{9C80B346-02D4-497A-A85B-E2F3CDD213EF}" type="presOf" srcId="{6F2C3469-54AC-40B4-A4F7-B3575F5870EF}" destId="{AB80B62D-F7FF-4880-B37A-46C8AACCF842}" srcOrd="0" destOrd="0" presId="urn:microsoft.com/office/officeart/2005/8/layout/process2"/>
    <dgm:cxn modelId="{34AE6383-5DCB-4CFC-BCAB-681D7BD5F06F}" type="presOf" srcId="{8EF9C961-4730-43D9-911D-99DCAC6BCE0E}" destId="{8F0EABF2-B02F-4B76-93B9-5A3A18A5EA97}" srcOrd="0" destOrd="0" presId="urn:microsoft.com/office/officeart/2005/8/layout/process2"/>
    <dgm:cxn modelId="{0F5253BE-36B9-464C-BA56-BAA571E834C0}" type="presOf" srcId="{4BDFD1C3-29B6-460B-8600-462CE73DD8B9}" destId="{07AA8894-B07D-4D2B-BD12-CAF2ABEFB8AA}" srcOrd="0" destOrd="0" presId="urn:microsoft.com/office/officeart/2005/8/layout/process2"/>
    <dgm:cxn modelId="{8BBF1FDD-609C-40B7-8648-593BDD311600}" type="presParOf" srcId="{AB80B62D-F7FF-4880-B37A-46C8AACCF842}" destId="{38801917-A8F5-4871-8A13-F1B927457330}" srcOrd="0" destOrd="0" presId="urn:microsoft.com/office/officeart/2005/8/layout/process2"/>
    <dgm:cxn modelId="{2D5BB099-424E-4773-B1FC-7365F33338CF}" type="presParOf" srcId="{AB80B62D-F7FF-4880-B37A-46C8AACCF842}" destId="{07AA8894-B07D-4D2B-BD12-CAF2ABEFB8AA}" srcOrd="1" destOrd="0" presId="urn:microsoft.com/office/officeart/2005/8/layout/process2"/>
    <dgm:cxn modelId="{25D2D705-C0EB-430C-B0B7-BFBBE6996427}" type="presParOf" srcId="{07AA8894-B07D-4D2B-BD12-CAF2ABEFB8AA}" destId="{15B81757-175A-4F16-B5EC-D99A991CCEEC}" srcOrd="0" destOrd="0" presId="urn:microsoft.com/office/officeart/2005/8/layout/process2"/>
    <dgm:cxn modelId="{B787E3CF-BD37-4D2D-9B25-D661571BAFEE}" type="presParOf" srcId="{AB80B62D-F7FF-4880-B37A-46C8AACCF842}" destId="{3AAFCF6B-203A-4584-92AC-4666E246DBDA}" srcOrd="2" destOrd="0" presId="urn:microsoft.com/office/officeart/2005/8/layout/process2"/>
    <dgm:cxn modelId="{43771B6B-4EBC-4C4D-A4B3-6BDB8507982B}" type="presParOf" srcId="{AB80B62D-F7FF-4880-B37A-46C8AACCF842}" destId="{8F0EABF2-B02F-4B76-93B9-5A3A18A5EA97}" srcOrd="3" destOrd="0" presId="urn:microsoft.com/office/officeart/2005/8/layout/process2"/>
    <dgm:cxn modelId="{A8E0580B-E6A1-463A-8F09-F376695C449D}" type="presParOf" srcId="{8F0EABF2-B02F-4B76-93B9-5A3A18A5EA97}" destId="{890B97CC-1C7C-4522-80F2-4C7CB134F884}" srcOrd="0" destOrd="0" presId="urn:microsoft.com/office/officeart/2005/8/layout/process2"/>
    <dgm:cxn modelId="{B2717773-79B0-402D-AF1E-4B66ACBCC6DA}" type="presParOf" srcId="{AB80B62D-F7FF-4880-B37A-46C8AACCF842}" destId="{D8215C0C-9D30-46AC-8597-7221DFB94D83}"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301DA8-4EAD-4AB2-BA75-F66F852554FC}">
      <dsp:nvSpPr>
        <dsp:cNvPr id="0" name=""/>
        <dsp:cNvSpPr/>
      </dsp:nvSpPr>
      <dsp:spPr>
        <a:xfrm>
          <a:off x="0" y="0"/>
          <a:ext cx="2381554" cy="1397536"/>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l-GR" sz="2800" kern="1200" dirty="0">
              <a:latin typeface="Calibri" pitchFamily="34" charset="0"/>
            </a:rPr>
            <a:t>Μινιμαλιστική προσέγγιση.</a:t>
          </a:r>
        </a:p>
      </dsp:txBody>
      <dsp:txXfrm>
        <a:off x="0" y="0"/>
        <a:ext cx="2381554" cy="1397536"/>
      </dsp:txXfrm>
    </dsp:sp>
    <dsp:sp modelId="{AF0CDDD5-BE84-457F-A74B-BFD22613244D}">
      <dsp:nvSpPr>
        <dsp:cNvPr id="0" name=""/>
        <dsp:cNvSpPr/>
      </dsp:nvSpPr>
      <dsp:spPr>
        <a:xfrm>
          <a:off x="192435" y="1397536"/>
          <a:ext cx="91440" cy="828691"/>
        </a:xfrm>
        <a:custGeom>
          <a:avLst/>
          <a:gdLst/>
          <a:ahLst/>
          <a:cxnLst/>
          <a:rect l="0" t="0" r="0" b="0"/>
          <a:pathLst>
            <a:path>
              <a:moveTo>
                <a:pt x="45720" y="0"/>
              </a:moveTo>
              <a:lnTo>
                <a:pt x="45720" y="828691"/>
              </a:lnTo>
              <a:lnTo>
                <a:pt x="131088" y="8286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42647A-077A-4EA9-9F62-E910B60E7EE7}">
      <dsp:nvSpPr>
        <dsp:cNvPr id="0" name=""/>
        <dsp:cNvSpPr/>
      </dsp:nvSpPr>
      <dsp:spPr>
        <a:xfrm>
          <a:off x="323524" y="1534752"/>
          <a:ext cx="3277921" cy="138295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lt1">
              <a:alpha val="90000"/>
              <a:hueOff val="0"/>
              <a:satOff val="0"/>
              <a:lumOff val="0"/>
              <a:alphaOff val="0"/>
              <a:shade val="80000"/>
            </a:schemeClr>
          </a:contourClr>
        </a:sp3d>
      </dsp:spPr>
      <dsp:style>
        <a:lnRef idx="1">
          <a:scrgbClr r="0" g="0" b="0"/>
        </a:lnRef>
        <a:fillRef idx="1">
          <a:scrgbClr r="0" g="0" b="0"/>
        </a:fillRef>
        <a:effectRef idx="2">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l-GR" sz="2200" kern="1200" dirty="0">
              <a:latin typeface="Calibri" pitchFamily="34" charset="0"/>
            </a:rPr>
            <a:t>Τα συναισθήματα </a:t>
          </a:r>
          <a:r>
            <a:rPr lang="el-GR" sz="2200" kern="1200" dirty="0" err="1" smtClean="0">
              <a:latin typeface="Calibri" pitchFamily="34" charset="0"/>
            </a:rPr>
            <a:t>κατ’ουσίαν</a:t>
          </a:r>
          <a:r>
            <a:rPr lang="el-GR" sz="2200" kern="1200" dirty="0" smtClean="0">
              <a:latin typeface="Calibri" pitchFamily="34" charset="0"/>
            </a:rPr>
            <a:t> </a:t>
          </a:r>
          <a:r>
            <a:rPr lang="el-GR" sz="2200" kern="1200" dirty="0">
              <a:latin typeface="Calibri" pitchFamily="34" charset="0"/>
            </a:rPr>
            <a:t>παραμένουν ίδια στις διάφορες περιόδους.</a:t>
          </a:r>
        </a:p>
      </dsp:txBody>
      <dsp:txXfrm>
        <a:off x="323524" y="1534752"/>
        <a:ext cx="3277921" cy="1382950"/>
      </dsp:txXfrm>
    </dsp:sp>
    <dsp:sp modelId="{05905B28-3C62-40C0-BEE7-93F4AFB84124}">
      <dsp:nvSpPr>
        <dsp:cNvPr id="0" name=""/>
        <dsp:cNvSpPr/>
      </dsp:nvSpPr>
      <dsp:spPr>
        <a:xfrm>
          <a:off x="238155" y="1397536"/>
          <a:ext cx="143390" cy="3162258"/>
        </a:xfrm>
        <a:custGeom>
          <a:avLst/>
          <a:gdLst/>
          <a:ahLst/>
          <a:cxnLst/>
          <a:rect l="0" t="0" r="0" b="0"/>
          <a:pathLst>
            <a:path>
              <a:moveTo>
                <a:pt x="0" y="0"/>
              </a:moveTo>
              <a:lnTo>
                <a:pt x="0" y="3162258"/>
              </a:lnTo>
              <a:lnTo>
                <a:pt x="143390" y="3162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DB0A2-DF5E-4195-9A08-745D3F80461E}">
      <dsp:nvSpPr>
        <dsp:cNvPr id="0" name=""/>
        <dsp:cNvSpPr/>
      </dsp:nvSpPr>
      <dsp:spPr>
        <a:xfrm>
          <a:off x="381546" y="3138108"/>
          <a:ext cx="4257783" cy="28433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lt1">
              <a:alpha val="90000"/>
              <a:hueOff val="0"/>
              <a:satOff val="0"/>
              <a:lumOff val="0"/>
              <a:alphaOff val="0"/>
              <a:shade val="80000"/>
            </a:schemeClr>
          </a:contourClr>
        </a:sp3d>
      </dsp:spPr>
      <dsp:style>
        <a:lnRef idx="1">
          <a:scrgbClr r="0" g="0" b="0"/>
        </a:lnRef>
        <a:fillRef idx="1">
          <a:scrgbClr r="0" g="0" b="0"/>
        </a:fillRef>
        <a:effectRef idx="2">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l-GR" sz="2200" kern="1200" dirty="0">
              <a:latin typeface="Calibri" pitchFamily="34" charset="0"/>
            </a:rPr>
            <a:t>Αναγκάζονται να περιοριστούν στην μελέτη συνειδητών στάσεων και αντιλήψεων ως προς τα συναισθήματα. Η ιστορία που γράφουν είναι ακριβής και διανοητική αλλά δεν είναι ιστορία των συναισθημάτων αυτών κάθε αυτών.</a:t>
          </a:r>
        </a:p>
      </dsp:txBody>
      <dsp:txXfrm>
        <a:off x="381546" y="3138108"/>
        <a:ext cx="4257783" cy="2843371"/>
      </dsp:txXfrm>
    </dsp:sp>
    <dsp:sp modelId="{21F8B001-AE7F-4D6B-9622-230EC00F5100}">
      <dsp:nvSpPr>
        <dsp:cNvPr id="0" name=""/>
        <dsp:cNvSpPr/>
      </dsp:nvSpPr>
      <dsp:spPr>
        <a:xfrm>
          <a:off x="4879207" y="0"/>
          <a:ext cx="2530572" cy="1334883"/>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l-GR" sz="2800" kern="1200" dirty="0">
              <a:latin typeface="Calibri" pitchFamily="34" charset="0"/>
            </a:rPr>
            <a:t>Μαξιμαλιστική προσέγγιση</a:t>
          </a:r>
        </a:p>
      </dsp:txBody>
      <dsp:txXfrm>
        <a:off x="4879207" y="0"/>
        <a:ext cx="2530572" cy="1334883"/>
      </dsp:txXfrm>
    </dsp:sp>
    <dsp:sp modelId="{DFF4BDA1-F936-47ED-9529-5EEBB55A8D43}">
      <dsp:nvSpPr>
        <dsp:cNvPr id="0" name=""/>
        <dsp:cNvSpPr/>
      </dsp:nvSpPr>
      <dsp:spPr>
        <a:xfrm>
          <a:off x="5132264" y="1334883"/>
          <a:ext cx="159823" cy="1222964"/>
        </a:xfrm>
        <a:custGeom>
          <a:avLst/>
          <a:gdLst/>
          <a:ahLst/>
          <a:cxnLst/>
          <a:rect l="0" t="0" r="0" b="0"/>
          <a:pathLst>
            <a:path>
              <a:moveTo>
                <a:pt x="0" y="0"/>
              </a:moveTo>
              <a:lnTo>
                <a:pt x="0" y="1222964"/>
              </a:lnTo>
              <a:lnTo>
                <a:pt x="159823" y="12229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8C4B1D-B57B-4228-A337-726EDABBBAFC}">
      <dsp:nvSpPr>
        <dsp:cNvPr id="0" name=""/>
        <dsp:cNvSpPr/>
      </dsp:nvSpPr>
      <dsp:spPr>
        <a:xfrm>
          <a:off x="5292088" y="1534752"/>
          <a:ext cx="3643622" cy="204619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lt1">
              <a:alpha val="90000"/>
              <a:hueOff val="0"/>
              <a:satOff val="0"/>
              <a:lumOff val="0"/>
              <a:alphaOff val="0"/>
              <a:shade val="80000"/>
            </a:schemeClr>
          </a:contourClr>
        </a:sp3d>
      </dsp:spPr>
      <dsp:style>
        <a:lnRef idx="1">
          <a:scrgbClr r="0" g="0" b="0"/>
        </a:lnRef>
        <a:fillRef idx="1">
          <a:scrgbClr r="0" g="0" b="0"/>
        </a:fillRef>
        <a:effectRef idx="2">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l-GR" sz="2200" kern="1200" dirty="0">
              <a:latin typeface="Calibri" pitchFamily="34" charset="0"/>
            </a:rPr>
            <a:t>Συγκεκριμένα συναισθήματα ή ολόκληρο το εύρος των συναισθημάτων σε δεδομένη κουλτούρα υφίστανται θεμελιώδεις αλλαγές με την πάροδο του χρόνου. </a:t>
          </a:r>
        </a:p>
      </dsp:txBody>
      <dsp:txXfrm>
        <a:off x="5292088" y="1534752"/>
        <a:ext cx="3643622" cy="2046192"/>
      </dsp:txXfrm>
    </dsp:sp>
    <dsp:sp modelId="{57942070-067E-4C3D-8FCC-B0DA428D8FD3}">
      <dsp:nvSpPr>
        <dsp:cNvPr id="0" name=""/>
        <dsp:cNvSpPr/>
      </dsp:nvSpPr>
      <dsp:spPr>
        <a:xfrm>
          <a:off x="5132264" y="1334883"/>
          <a:ext cx="129100" cy="3403351"/>
        </a:xfrm>
        <a:custGeom>
          <a:avLst/>
          <a:gdLst/>
          <a:ahLst/>
          <a:cxnLst/>
          <a:rect l="0" t="0" r="0" b="0"/>
          <a:pathLst>
            <a:path>
              <a:moveTo>
                <a:pt x="0" y="0"/>
              </a:moveTo>
              <a:lnTo>
                <a:pt x="0" y="3403351"/>
              </a:lnTo>
              <a:lnTo>
                <a:pt x="129100" y="34033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6E423B-8118-487E-A089-3A19181866E3}">
      <dsp:nvSpPr>
        <dsp:cNvPr id="0" name=""/>
        <dsp:cNvSpPr/>
      </dsp:nvSpPr>
      <dsp:spPr>
        <a:xfrm>
          <a:off x="5261364" y="3766994"/>
          <a:ext cx="3788213" cy="19424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lt1">
              <a:alpha val="90000"/>
              <a:hueOff val="0"/>
              <a:satOff val="0"/>
              <a:lumOff val="0"/>
              <a:alphaOff val="0"/>
              <a:shade val="80000"/>
            </a:schemeClr>
          </a:contourClr>
        </a:sp3d>
      </dsp:spPr>
      <dsp:style>
        <a:lnRef idx="1">
          <a:scrgbClr r="0" g="0" b="0"/>
        </a:lnRef>
        <a:fillRef idx="1">
          <a:scrgbClr r="0" g="0" b="0"/>
        </a:fillRef>
        <a:effectRef idx="2">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l-GR" sz="2200" kern="1200" dirty="0">
              <a:latin typeface="Calibri" pitchFamily="34" charset="0"/>
            </a:rPr>
            <a:t>Είναι πιο καινοτόμοι. Τα συμπεράσματα τους υποστηρίζονται δυσκολότερα γιατί βασίζονται πολύ περισσότερο σε υποθέσεις και εκτιμήσεις.</a:t>
          </a:r>
        </a:p>
      </dsp:txBody>
      <dsp:txXfrm>
        <a:off x="5261364" y="3766994"/>
        <a:ext cx="3788213" cy="19424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708A48-5F9F-4958-A2BE-B4673B8CA488}">
      <dsp:nvSpPr>
        <dsp:cNvPr id="0" name=""/>
        <dsp:cNvSpPr/>
      </dsp:nvSpPr>
      <dsp:spPr>
        <a:xfrm>
          <a:off x="39598" y="885066"/>
          <a:ext cx="3754654" cy="2252792"/>
        </a:xfrm>
        <a:prstGeom prst="rect">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l-GR" sz="3000" kern="1200" dirty="0" smtClean="0"/>
            <a:t>Αν παραλληλιστεί με ταλαντώσεις του εκκρεμούς, τόσο συχνές στην Ιστορία</a:t>
          </a:r>
          <a:endParaRPr lang="el-GR" sz="3000" kern="1200" dirty="0"/>
        </a:p>
      </dsp:txBody>
      <dsp:txXfrm>
        <a:off x="39598" y="885066"/>
        <a:ext cx="3754654" cy="2252792"/>
      </dsp:txXfrm>
    </dsp:sp>
    <dsp:sp modelId="{6B25BB90-A1F8-4A04-872A-837BE30B80BB}">
      <dsp:nvSpPr>
        <dsp:cNvPr id="0" name=""/>
        <dsp:cNvSpPr/>
      </dsp:nvSpPr>
      <dsp:spPr>
        <a:xfrm>
          <a:off x="4073110" y="875402"/>
          <a:ext cx="3754654" cy="2252792"/>
        </a:xfrm>
        <a:prstGeom prst="rect">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l-GR" sz="3000" kern="1200" dirty="0" smtClean="0"/>
            <a:t>Ανάγκη νέας γενιάς μελετητών να αυτοπροσδιοριστούν έναντι μιας παλιότερης γενιάς</a:t>
          </a:r>
          <a:endParaRPr lang="el-GR" sz="3000" kern="1200" dirty="0"/>
        </a:p>
      </dsp:txBody>
      <dsp:txXfrm>
        <a:off x="4073110" y="875402"/>
        <a:ext cx="3754654" cy="225279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52746F-1060-4342-8FEA-0572562155E0}">
      <dsp:nvSpPr>
        <dsp:cNvPr id="0" name=""/>
        <dsp:cNvSpPr/>
      </dsp:nvSpPr>
      <dsp:spPr>
        <a:xfrm>
          <a:off x="3864886" y="0"/>
          <a:ext cx="2299077" cy="1271429"/>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Calibri" pitchFamily="34" charset="0"/>
            </a:rPr>
            <a:t>Διάκριση</a:t>
          </a:r>
          <a:endParaRPr lang="el-GR" sz="2200" kern="1200" dirty="0">
            <a:latin typeface="Calibri" pitchFamily="34" charset="0"/>
          </a:endParaRPr>
        </a:p>
      </dsp:txBody>
      <dsp:txXfrm>
        <a:off x="3864886" y="0"/>
        <a:ext cx="2299077" cy="1271429"/>
      </dsp:txXfrm>
    </dsp:sp>
    <dsp:sp modelId="{21EEFD36-AA0C-4047-A587-ED9E7A983193}">
      <dsp:nvSpPr>
        <dsp:cNvPr id="0" name=""/>
        <dsp:cNvSpPr/>
      </dsp:nvSpPr>
      <dsp:spPr>
        <a:xfrm>
          <a:off x="3381916" y="1271429"/>
          <a:ext cx="1632508" cy="919809"/>
        </a:xfrm>
        <a:custGeom>
          <a:avLst/>
          <a:gdLst/>
          <a:ahLst/>
          <a:cxnLst/>
          <a:rect l="0" t="0" r="0" b="0"/>
          <a:pathLst>
            <a:path>
              <a:moveTo>
                <a:pt x="1632508" y="0"/>
              </a:moveTo>
              <a:lnTo>
                <a:pt x="1632508" y="459904"/>
              </a:lnTo>
              <a:lnTo>
                <a:pt x="0" y="459904"/>
              </a:lnTo>
              <a:lnTo>
                <a:pt x="0" y="9198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10F462-D553-4481-9D09-E0696F5D5A6B}">
      <dsp:nvSpPr>
        <dsp:cNvPr id="0" name=""/>
        <dsp:cNvSpPr/>
      </dsp:nvSpPr>
      <dsp:spPr>
        <a:xfrm>
          <a:off x="2206795" y="2191239"/>
          <a:ext cx="2350240" cy="1311712"/>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Calibri" pitchFamily="34" charset="0"/>
            </a:rPr>
            <a:t>Λειτουργίας των πολιτισμικών συνόρων</a:t>
          </a:r>
          <a:endParaRPr lang="el-GR" sz="2200" kern="1200" dirty="0">
            <a:latin typeface="Calibri" pitchFamily="34" charset="0"/>
          </a:endParaRPr>
        </a:p>
      </dsp:txBody>
      <dsp:txXfrm>
        <a:off x="2206795" y="2191239"/>
        <a:ext cx="2350240" cy="1311712"/>
      </dsp:txXfrm>
    </dsp:sp>
    <dsp:sp modelId="{B51F197F-2D81-4161-9F39-258FA0CBAF0A}">
      <dsp:nvSpPr>
        <dsp:cNvPr id="0" name=""/>
        <dsp:cNvSpPr/>
      </dsp:nvSpPr>
      <dsp:spPr>
        <a:xfrm>
          <a:off x="1797449" y="3502951"/>
          <a:ext cx="1584466" cy="693623"/>
        </a:xfrm>
        <a:custGeom>
          <a:avLst/>
          <a:gdLst/>
          <a:ahLst/>
          <a:cxnLst/>
          <a:rect l="0" t="0" r="0" b="0"/>
          <a:pathLst>
            <a:path>
              <a:moveTo>
                <a:pt x="1584466" y="0"/>
              </a:moveTo>
              <a:lnTo>
                <a:pt x="1584466" y="346811"/>
              </a:lnTo>
              <a:lnTo>
                <a:pt x="0" y="346811"/>
              </a:lnTo>
              <a:lnTo>
                <a:pt x="0" y="6936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3AD2F5-E9C9-4191-B335-F13C05ABF899}">
      <dsp:nvSpPr>
        <dsp:cNvPr id="0" name=""/>
        <dsp:cNvSpPr/>
      </dsp:nvSpPr>
      <dsp:spPr>
        <a:xfrm>
          <a:off x="556547" y="4196575"/>
          <a:ext cx="2481803" cy="1305226"/>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Calibri" pitchFamily="34" charset="0"/>
            </a:rPr>
            <a:t>Φράγματα </a:t>
          </a:r>
          <a:endParaRPr lang="el-GR" sz="2200" kern="1200" dirty="0">
            <a:latin typeface="Calibri" pitchFamily="34" charset="0"/>
          </a:endParaRPr>
        </a:p>
      </dsp:txBody>
      <dsp:txXfrm>
        <a:off x="556547" y="4196575"/>
        <a:ext cx="2481803" cy="1305226"/>
      </dsp:txXfrm>
    </dsp:sp>
    <dsp:sp modelId="{7FB55D29-7E2C-4926-94BE-D0A807B19DAC}">
      <dsp:nvSpPr>
        <dsp:cNvPr id="0" name=""/>
        <dsp:cNvSpPr/>
      </dsp:nvSpPr>
      <dsp:spPr>
        <a:xfrm>
          <a:off x="3381916" y="3502951"/>
          <a:ext cx="1709306" cy="704791"/>
        </a:xfrm>
        <a:custGeom>
          <a:avLst/>
          <a:gdLst/>
          <a:ahLst/>
          <a:cxnLst/>
          <a:rect l="0" t="0" r="0" b="0"/>
          <a:pathLst>
            <a:path>
              <a:moveTo>
                <a:pt x="0" y="0"/>
              </a:moveTo>
              <a:lnTo>
                <a:pt x="0" y="352395"/>
              </a:lnTo>
              <a:lnTo>
                <a:pt x="1709306" y="352395"/>
              </a:lnTo>
              <a:lnTo>
                <a:pt x="1709306" y="7047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F9315-458B-4A47-8D29-B55928083341}">
      <dsp:nvSpPr>
        <dsp:cNvPr id="0" name=""/>
        <dsp:cNvSpPr/>
      </dsp:nvSpPr>
      <dsp:spPr>
        <a:xfrm>
          <a:off x="3896918" y="4207742"/>
          <a:ext cx="2388606" cy="1337879"/>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Calibri" pitchFamily="34" charset="0"/>
            </a:rPr>
            <a:t>Τόποι συνάντησης</a:t>
          </a:r>
          <a:endParaRPr lang="el-GR" sz="2200" kern="1200" dirty="0">
            <a:latin typeface="Calibri" pitchFamily="34" charset="0"/>
          </a:endParaRPr>
        </a:p>
      </dsp:txBody>
      <dsp:txXfrm>
        <a:off x="3896918" y="4207742"/>
        <a:ext cx="2388606" cy="1337879"/>
      </dsp:txXfrm>
    </dsp:sp>
    <dsp:sp modelId="{5809812D-D771-4B1F-A4A5-97563C525E06}">
      <dsp:nvSpPr>
        <dsp:cNvPr id="0" name=""/>
        <dsp:cNvSpPr/>
      </dsp:nvSpPr>
      <dsp:spPr>
        <a:xfrm>
          <a:off x="5014425" y="1271429"/>
          <a:ext cx="1606198" cy="919809"/>
        </a:xfrm>
        <a:custGeom>
          <a:avLst/>
          <a:gdLst/>
          <a:ahLst/>
          <a:cxnLst/>
          <a:rect l="0" t="0" r="0" b="0"/>
          <a:pathLst>
            <a:path>
              <a:moveTo>
                <a:pt x="0" y="0"/>
              </a:moveTo>
              <a:lnTo>
                <a:pt x="0" y="459904"/>
              </a:lnTo>
              <a:lnTo>
                <a:pt x="1606198" y="459904"/>
              </a:lnTo>
              <a:lnTo>
                <a:pt x="1606198" y="9198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012ADB-B1DC-43C8-99A2-C530E3B5FFBE}">
      <dsp:nvSpPr>
        <dsp:cNvPr id="0" name=""/>
        <dsp:cNvSpPr/>
      </dsp:nvSpPr>
      <dsp:spPr>
        <a:xfrm>
          <a:off x="5337363" y="2191239"/>
          <a:ext cx="2566521" cy="1268135"/>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l-GR" sz="2200" kern="1200" dirty="0" smtClean="0">
              <a:latin typeface="Calibri" pitchFamily="34" charset="0"/>
            </a:rPr>
            <a:t>Συνόρων μεταξύ των μέσα και των έξω</a:t>
          </a:r>
          <a:endParaRPr lang="el-GR" sz="2200" kern="1200" dirty="0">
            <a:latin typeface="Calibri" pitchFamily="34" charset="0"/>
          </a:endParaRPr>
        </a:p>
      </dsp:txBody>
      <dsp:txXfrm>
        <a:off x="5337363" y="2191239"/>
        <a:ext cx="2566521" cy="126813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162917-DE62-4D34-ABE7-C8F9FEB41799}">
      <dsp:nvSpPr>
        <dsp:cNvPr id="0" name=""/>
        <dsp:cNvSpPr/>
      </dsp:nvSpPr>
      <dsp:spPr>
        <a:xfrm>
          <a:off x="3880727" y="2546490"/>
          <a:ext cx="2754064" cy="655342"/>
        </a:xfrm>
        <a:custGeom>
          <a:avLst/>
          <a:gdLst/>
          <a:ahLst/>
          <a:cxnLst/>
          <a:rect l="0" t="0" r="0" b="0"/>
          <a:pathLst>
            <a:path>
              <a:moveTo>
                <a:pt x="0" y="0"/>
              </a:moveTo>
              <a:lnTo>
                <a:pt x="0" y="446596"/>
              </a:lnTo>
              <a:lnTo>
                <a:pt x="2754064" y="446596"/>
              </a:lnTo>
              <a:lnTo>
                <a:pt x="2754064" y="6553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F672CD-A9CE-414D-A3CA-16335EC8AB81}">
      <dsp:nvSpPr>
        <dsp:cNvPr id="0" name=""/>
        <dsp:cNvSpPr/>
      </dsp:nvSpPr>
      <dsp:spPr>
        <a:xfrm>
          <a:off x="3835007" y="2546490"/>
          <a:ext cx="91440" cy="655342"/>
        </a:xfrm>
        <a:custGeom>
          <a:avLst/>
          <a:gdLst/>
          <a:ahLst/>
          <a:cxnLst/>
          <a:rect l="0" t="0" r="0" b="0"/>
          <a:pathLst>
            <a:path>
              <a:moveTo>
                <a:pt x="45720" y="0"/>
              </a:moveTo>
              <a:lnTo>
                <a:pt x="45720" y="6553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265AE0-4A2B-4B82-AF59-C356B28D82FE}">
      <dsp:nvSpPr>
        <dsp:cNvPr id="0" name=""/>
        <dsp:cNvSpPr/>
      </dsp:nvSpPr>
      <dsp:spPr>
        <a:xfrm>
          <a:off x="1126662" y="2546490"/>
          <a:ext cx="2754064" cy="655342"/>
        </a:xfrm>
        <a:custGeom>
          <a:avLst/>
          <a:gdLst/>
          <a:ahLst/>
          <a:cxnLst/>
          <a:rect l="0" t="0" r="0" b="0"/>
          <a:pathLst>
            <a:path>
              <a:moveTo>
                <a:pt x="2754064" y="0"/>
              </a:moveTo>
              <a:lnTo>
                <a:pt x="2754064" y="446596"/>
              </a:lnTo>
              <a:lnTo>
                <a:pt x="0" y="446596"/>
              </a:lnTo>
              <a:lnTo>
                <a:pt x="0" y="6553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54FDEC-06B3-4BEC-AF45-5ABEFE653B6D}">
      <dsp:nvSpPr>
        <dsp:cNvPr id="0" name=""/>
        <dsp:cNvSpPr/>
      </dsp:nvSpPr>
      <dsp:spPr>
        <a:xfrm>
          <a:off x="2754064" y="1115628"/>
          <a:ext cx="2253325" cy="14308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6C4199-A094-4303-96D9-AC8C82A46CE0}">
      <dsp:nvSpPr>
        <dsp:cNvPr id="0" name=""/>
        <dsp:cNvSpPr/>
      </dsp:nvSpPr>
      <dsp:spPr>
        <a:xfrm>
          <a:off x="3004434" y="1353479"/>
          <a:ext cx="2253325" cy="14308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l-GR" sz="2700" kern="1200" dirty="0" smtClean="0"/>
            <a:t>Πολιτισμικές επαφές</a:t>
          </a:r>
          <a:endParaRPr lang="el-GR" sz="2700" kern="1200" dirty="0"/>
        </a:p>
      </dsp:txBody>
      <dsp:txXfrm>
        <a:off x="3004434" y="1353479"/>
        <a:ext cx="2253325" cy="1430861"/>
      </dsp:txXfrm>
    </dsp:sp>
    <dsp:sp modelId="{9AFC9152-13B8-433A-9D0C-84E18D210942}">
      <dsp:nvSpPr>
        <dsp:cNvPr id="0" name=""/>
        <dsp:cNvSpPr/>
      </dsp:nvSpPr>
      <dsp:spPr>
        <a:xfrm>
          <a:off x="0" y="3201832"/>
          <a:ext cx="2253325" cy="14308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7EED9B-0640-4452-A46F-B701054EED90}">
      <dsp:nvSpPr>
        <dsp:cNvPr id="0" name=""/>
        <dsp:cNvSpPr/>
      </dsp:nvSpPr>
      <dsp:spPr>
        <a:xfrm>
          <a:off x="250369" y="3439683"/>
          <a:ext cx="2253325" cy="14308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l-GR" sz="2700" kern="1200" dirty="0" smtClean="0"/>
            <a:t>μετάφραση</a:t>
          </a:r>
          <a:endParaRPr lang="el-GR" sz="2700" kern="1200" dirty="0"/>
        </a:p>
      </dsp:txBody>
      <dsp:txXfrm>
        <a:off x="250369" y="3439683"/>
        <a:ext cx="2253325" cy="1430861"/>
      </dsp:txXfrm>
    </dsp:sp>
    <dsp:sp modelId="{363BEE51-BD24-4B2F-BA54-2EF62DA2E99A}">
      <dsp:nvSpPr>
        <dsp:cNvPr id="0" name=""/>
        <dsp:cNvSpPr/>
      </dsp:nvSpPr>
      <dsp:spPr>
        <a:xfrm>
          <a:off x="2754064" y="3201832"/>
          <a:ext cx="2253325" cy="14308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F20D2B-7F8C-4901-AF79-A2125AD3A8FF}">
      <dsp:nvSpPr>
        <dsp:cNvPr id="0" name=""/>
        <dsp:cNvSpPr/>
      </dsp:nvSpPr>
      <dsp:spPr>
        <a:xfrm>
          <a:off x="3004433" y="3439683"/>
          <a:ext cx="2253325" cy="14308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l-GR" sz="2700" kern="1200" dirty="0" smtClean="0"/>
            <a:t>υβριδικότητα</a:t>
          </a:r>
          <a:endParaRPr lang="el-GR" sz="2700" kern="1200" dirty="0"/>
        </a:p>
      </dsp:txBody>
      <dsp:txXfrm>
        <a:off x="3004433" y="3439683"/>
        <a:ext cx="2253325" cy="1430861"/>
      </dsp:txXfrm>
    </dsp:sp>
    <dsp:sp modelId="{1F6E89AD-F490-42CE-AC20-FF32D3D52FD3}">
      <dsp:nvSpPr>
        <dsp:cNvPr id="0" name=""/>
        <dsp:cNvSpPr/>
      </dsp:nvSpPr>
      <dsp:spPr>
        <a:xfrm>
          <a:off x="5508129" y="3201832"/>
          <a:ext cx="2253325" cy="14308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F80880-1D15-4C09-9431-EA90DF12C46C}">
      <dsp:nvSpPr>
        <dsp:cNvPr id="0" name=""/>
        <dsp:cNvSpPr/>
      </dsp:nvSpPr>
      <dsp:spPr>
        <a:xfrm>
          <a:off x="5758498" y="3439683"/>
          <a:ext cx="2253325" cy="143086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endParaRPr lang="el-GR" sz="2700" kern="1200" dirty="0"/>
        </a:p>
      </dsp:txBody>
      <dsp:txXfrm>
        <a:off x="5758498" y="3439683"/>
        <a:ext cx="2253325" cy="143086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D2424B-D309-46B9-9490-18CE11BC45FF}" type="datetimeFigureOut">
              <a:rPr lang="el-GR" smtClean="0"/>
              <a:pPr/>
              <a:t>22/12/2016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7E9BED-6193-44CC-808C-2BB285AF3E2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Π.χ. Ιατρική –Ιστορίες</a:t>
            </a:r>
            <a:r>
              <a:rPr lang="el-GR" baseline="0" dirty="0" smtClean="0"/>
              <a:t> ασθενειών για τις αρρώστιες και τις θεραπείες τους</a:t>
            </a:r>
          </a:p>
          <a:p>
            <a:r>
              <a:rPr lang="el-GR" baseline="0" dirty="0" smtClean="0"/>
              <a:t>Νομική -1980 ΗΠΑ δημιουργήθηκε από λευκούς δικηγόρους το «νομικό κίνημα αφήγησης ιστοριών». Δεν ήθελαν τα συμφέροντα των </a:t>
            </a:r>
            <a:r>
              <a:rPr lang="el-GR" baseline="0" dirty="0" err="1" smtClean="0"/>
              <a:t>άλλωνκοινωνικών</a:t>
            </a:r>
            <a:r>
              <a:rPr lang="el-GR" baseline="0" dirty="0" smtClean="0"/>
              <a:t> ομάδων καθώς και τις ανάγκες τους.</a:t>
            </a:r>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b="1" dirty="0" smtClean="0"/>
              <a:t>Πολιτισμικές συγκρούσεις</a:t>
            </a:r>
            <a:r>
              <a:rPr lang="el-GR" dirty="0" smtClean="0"/>
              <a:t>:</a:t>
            </a:r>
            <a:r>
              <a:rPr lang="el-GR" baseline="0" dirty="0" smtClean="0"/>
              <a:t> αφηγηματική ιστορία με μια σειρά αντιπαραθέσεων και συγκρούσεων. Οι σύνθετες αφηγήσεις κάνουν τη σύγκρουση πιο κατανοητή</a:t>
            </a:r>
            <a:endParaRPr lang="el-GR" dirty="0"/>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b="1" dirty="0" smtClean="0"/>
              <a:t>Πουριτανική επανάσταση</a:t>
            </a:r>
            <a:r>
              <a:rPr lang="el-GR" dirty="0" smtClean="0"/>
              <a:t>:</a:t>
            </a:r>
            <a:r>
              <a:rPr lang="el-GR" baseline="0" dirty="0" smtClean="0"/>
              <a:t> ονόματα όπως </a:t>
            </a:r>
            <a:r>
              <a:rPr lang="en-US" baseline="0" dirty="0" smtClean="0"/>
              <a:t>Praise- God (</a:t>
            </a:r>
            <a:r>
              <a:rPr lang="el-GR" baseline="0" dirty="0" smtClean="0"/>
              <a:t>δόξα το θεό) συμβόλιζαν την προσκόλληση των γονέων στα νέα θρησκευτικά ιδανικά</a:t>
            </a:r>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t>Επανάσταση Μπολσεβίκων: εκστρατεία πολιτισμού. π.χ. Λεόν Τρότσκι, ασχολήθηκε με τον καλλιεργημένο προφορικό λόγο για την απαγόρευση της ύβρις και να πείσει τους αξιωματικούς του στρατού να χρησιμοποιεί ευγενείς προσφωνήσεις.</a:t>
            </a:r>
            <a:endParaRPr lang="el-GR" dirty="0"/>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30</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Δεν πρέπει να επιστρέψουμε το μέλλον της ιστορικής μελέτης και αναζήτησης στην ακριβολογία</a:t>
            </a:r>
            <a:endParaRPr lang="el-GR" dirty="0"/>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31</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Αντίθεση </a:t>
            </a:r>
            <a:r>
              <a:rPr lang="el-GR" dirty="0" err="1" smtClean="0"/>
              <a:t>Βορειομαερικανικής</a:t>
            </a:r>
            <a:r>
              <a:rPr lang="el-GR" dirty="0" smtClean="0"/>
              <a:t> έμφασης στην κουλτούρα και της βρετανικής έμφασης στην κοινωνία συνδέοντας με την αμερικανική</a:t>
            </a:r>
            <a:r>
              <a:rPr lang="el-GR" baseline="0" dirty="0" smtClean="0"/>
              <a:t> τάση με τη ρευστότητα και την αστάθεια μιας κοινωνίας μεταναστών στην οποία η γεωγραφική και κοινωνική κινητικότητα είναι υψηλές και σχετίζονται με τη </a:t>
            </a:r>
            <a:r>
              <a:rPr lang="el-GR" baseline="0" dirty="0" err="1" smtClean="0"/>
              <a:t>βρατανική</a:t>
            </a:r>
            <a:r>
              <a:rPr lang="el-GR" baseline="0" dirty="0" smtClean="0"/>
              <a:t> </a:t>
            </a:r>
            <a:r>
              <a:rPr lang="el-GR" baseline="0" dirty="0" err="1" smtClean="0"/>
              <a:t>τάσξ</a:t>
            </a:r>
            <a:r>
              <a:rPr lang="el-GR" baseline="0" dirty="0" smtClean="0"/>
              <a:t> με μια πιο σταθερή κοινωνία και με μια κουλτούρα που θα την ονομάζαμε «κουλτούρα της εμπειριοκρατίας»</a:t>
            </a:r>
            <a:endParaRPr lang="el-GR" dirty="0" smtClean="0"/>
          </a:p>
          <a:p>
            <a:endParaRPr lang="el-GR" dirty="0"/>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32</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Οι </a:t>
            </a:r>
            <a:r>
              <a:rPr lang="el-GR" dirty="0" err="1" smtClean="0"/>
              <a:t>μεσοαστές</a:t>
            </a:r>
            <a:r>
              <a:rPr lang="el-GR" dirty="0" smtClean="0"/>
              <a:t> Αμερικανίδες</a:t>
            </a:r>
            <a:r>
              <a:rPr lang="el-GR" baseline="0" dirty="0" smtClean="0"/>
              <a:t> δίδαξαν τα δικά τους πρότυπα καθαριότητας σε ιταλούς ή πολωνούς μετανάστες ως μέρος του αμερικάνικου τρόπου ζωής..</a:t>
            </a:r>
            <a:endParaRPr lang="el-GR" dirty="0"/>
          </a:p>
        </p:txBody>
      </p:sp>
      <p:sp>
        <p:nvSpPr>
          <p:cNvPr id="4" name="3 - Θέση αριθμού διαφάνειας"/>
          <p:cNvSpPr>
            <a:spLocks noGrp="1"/>
          </p:cNvSpPr>
          <p:nvPr>
            <p:ph type="sldNum" sz="quarter" idx="10"/>
          </p:nvPr>
        </p:nvSpPr>
        <p:spPr/>
        <p:txBody>
          <a:bodyPr/>
          <a:lstStyle/>
          <a:p>
            <a:fld id="{5B203052-914A-490C-ACB0-7C9883473E5B}" type="slidenum">
              <a:rPr lang="el-GR" smtClean="0"/>
              <a:pPr/>
              <a:t>34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22/12/2016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dirty="0" err="1" smtClean="0"/>
              <a:t>Kλικ</a:t>
            </a:r>
            <a:r>
              <a:rPr kumimoji="0" lang="el-GR" dirty="0" smtClean="0"/>
              <a:t> για επεξεργασία του τίτλου</a:t>
            </a:r>
            <a:endParaRPr kumimoji="0" lang="en-US" dirty="0"/>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dirty="0" err="1" smtClean="0"/>
              <a:t>Kλικ</a:t>
            </a:r>
            <a:r>
              <a:rPr kumimoji="0" lang="el-GR" dirty="0" smtClean="0"/>
              <a:t> για επεξεργασία των στυλ του υποδείγματος</a:t>
            </a:r>
          </a:p>
          <a:p>
            <a:pPr lvl="1" eaLnBrk="1" latinLnBrk="0" hangingPunct="1"/>
            <a:r>
              <a:rPr kumimoji="0" lang="el-GR" dirty="0" smtClean="0"/>
              <a:t>Δεύτερου επιπέδου</a:t>
            </a:r>
          </a:p>
          <a:p>
            <a:pPr lvl="2" eaLnBrk="1" latinLnBrk="0" hangingPunct="1"/>
            <a:r>
              <a:rPr kumimoji="0" lang="el-GR" dirty="0" smtClean="0"/>
              <a:t>Τρίτου επιπέδου</a:t>
            </a:r>
          </a:p>
          <a:p>
            <a:pPr lvl="3" eaLnBrk="1" latinLnBrk="0" hangingPunct="1"/>
            <a:r>
              <a:rPr kumimoji="0" lang="el-GR" dirty="0" smtClean="0"/>
              <a:t>Τέταρτου επιπέδου</a:t>
            </a:r>
          </a:p>
          <a:p>
            <a:pPr lvl="4" eaLnBrk="1" latinLnBrk="0" hangingPunct="1"/>
            <a:r>
              <a:rPr kumimoji="0" lang="el-GR" dirty="0" smtClean="0"/>
              <a:t>Πέμπτου επιπέδου</a:t>
            </a:r>
            <a:endParaRPr kumimoji="0" lang="en-US" dirty="0"/>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42CEA3-3058-4D43-AE35-B3DA76CB4003}" type="datetimeFigureOut">
              <a:rPr lang="el-GR" smtClean="0"/>
              <a:pPr/>
              <a:t>22/12/2016</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Calibri" pitchFamily="34" charset="0"/>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Calibri" pitchFamily="34" charset="0"/>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Calibri" pitchFamily="34" charset="0"/>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Calibri" pitchFamily="34" charset="0"/>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Calibri" pitchFamily="34" charset="0"/>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1331640" y="1268760"/>
            <a:ext cx="7406640" cy="1472184"/>
          </a:xfrm>
        </p:spPr>
        <p:txBody>
          <a:bodyPr>
            <a:normAutofit/>
          </a:bodyPr>
          <a:lstStyle/>
          <a:p>
            <a:r>
              <a:rPr lang="el-GR" dirty="0" smtClean="0"/>
              <a:t>Τι είναι πολιτισμική ιστορία; </a:t>
            </a:r>
            <a:r>
              <a:rPr lang="en-US" dirty="0" smtClean="0"/>
              <a:t/>
            </a:r>
            <a:br>
              <a:rPr lang="en-US" dirty="0" smtClean="0"/>
            </a:br>
            <a:r>
              <a:rPr lang="en-US" dirty="0" smtClean="0"/>
              <a:t>Peter Burke (2009)</a:t>
            </a:r>
            <a:endParaRPr lang="el-GR" dirty="0"/>
          </a:p>
        </p:txBody>
      </p:sp>
      <p:sp>
        <p:nvSpPr>
          <p:cNvPr id="5" name="4 - Υπότιτλος"/>
          <p:cNvSpPr>
            <a:spLocks noGrp="1"/>
          </p:cNvSpPr>
          <p:nvPr>
            <p:ph type="subTitle" idx="1"/>
          </p:nvPr>
        </p:nvSpPr>
        <p:spPr>
          <a:xfrm>
            <a:off x="1259632" y="2780928"/>
            <a:ext cx="7406640" cy="1296144"/>
          </a:xfrm>
        </p:spPr>
        <p:txBody>
          <a:bodyPr>
            <a:normAutofit lnSpcReduction="10000"/>
          </a:bodyPr>
          <a:lstStyle/>
          <a:p>
            <a:r>
              <a:rPr lang="el-GR" dirty="0" smtClean="0"/>
              <a:t>Κεφάλαιο 6: Πέρα από την πολιτισμική στροφή;</a:t>
            </a:r>
          </a:p>
          <a:p>
            <a:r>
              <a:rPr lang="el-GR" dirty="0" smtClean="0"/>
              <a:t>Συμπεράσματα – Επίλογος: Πολιτισμική ιστορία στον 21 αιώνα</a:t>
            </a:r>
          </a:p>
          <a:p>
            <a:endParaRPr lang="el-GR" dirty="0" smtClean="0"/>
          </a:p>
          <a:p>
            <a:endParaRPr lang="el-GR" dirty="0"/>
          </a:p>
        </p:txBody>
      </p:sp>
      <p:pic>
        <p:nvPicPr>
          <p:cNvPr id="6" name="5 - Εικόνα" descr="uowm-logo_1.png"/>
          <p:cNvPicPr>
            <a:picLocks noChangeAspect="1"/>
          </p:cNvPicPr>
          <p:nvPr/>
        </p:nvPicPr>
        <p:blipFill>
          <a:blip r:embed="rId2" cstate="print"/>
          <a:srcRect l="26058" r="25254" b="32865"/>
          <a:stretch>
            <a:fillRect/>
          </a:stretch>
        </p:blipFill>
        <p:spPr>
          <a:xfrm>
            <a:off x="179512" y="0"/>
            <a:ext cx="860075" cy="836712"/>
          </a:xfrm>
          <a:prstGeom prst="rect">
            <a:avLst/>
          </a:prstGeom>
        </p:spPr>
      </p:pic>
      <p:sp>
        <p:nvSpPr>
          <p:cNvPr id="7" name="6 - TextBox"/>
          <p:cNvSpPr txBox="1"/>
          <p:nvPr/>
        </p:nvSpPr>
        <p:spPr>
          <a:xfrm>
            <a:off x="1043608" y="0"/>
            <a:ext cx="6264696" cy="923330"/>
          </a:xfrm>
          <a:prstGeom prst="rect">
            <a:avLst/>
          </a:prstGeom>
          <a:noFill/>
        </p:spPr>
        <p:txBody>
          <a:bodyPr wrap="square" rtlCol="0">
            <a:spAutoFit/>
          </a:bodyPr>
          <a:lstStyle/>
          <a:p>
            <a:r>
              <a:rPr lang="el-GR" dirty="0" smtClean="0">
                <a:latin typeface="Calibri" pitchFamily="34" charset="0"/>
              </a:rPr>
              <a:t>Πανεπιστήμιο Δυτικής Μακεδονίας</a:t>
            </a:r>
          </a:p>
          <a:p>
            <a:r>
              <a:rPr lang="el-GR" dirty="0" smtClean="0">
                <a:latin typeface="Calibri" pitchFamily="34" charset="0"/>
              </a:rPr>
              <a:t>Παιδαγωγική Σχολή</a:t>
            </a:r>
          </a:p>
          <a:p>
            <a:r>
              <a:rPr lang="el-GR" dirty="0" smtClean="0">
                <a:latin typeface="Calibri" pitchFamily="34" charset="0"/>
              </a:rPr>
              <a:t>Τμήμα Δημοτικής Εκπαίδευσης</a:t>
            </a:r>
            <a:endParaRPr lang="el-GR" dirty="0">
              <a:latin typeface="Calibri" pitchFamily="34" charset="0"/>
            </a:endParaRPr>
          </a:p>
        </p:txBody>
      </p:sp>
      <p:sp>
        <p:nvSpPr>
          <p:cNvPr id="8" name="7 - TextBox"/>
          <p:cNvSpPr txBox="1"/>
          <p:nvPr/>
        </p:nvSpPr>
        <p:spPr>
          <a:xfrm>
            <a:off x="1115616" y="4293096"/>
            <a:ext cx="6840760" cy="2246769"/>
          </a:xfrm>
          <a:prstGeom prst="rect">
            <a:avLst/>
          </a:prstGeom>
          <a:noFill/>
        </p:spPr>
        <p:txBody>
          <a:bodyPr wrap="square" rtlCol="0">
            <a:spAutoFit/>
          </a:bodyPr>
          <a:lstStyle/>
          <a:p>
            <a:r>
              <a:rPr lang="el-GR" sz="2000" dirty="0" smtClean="0">
                <a:latin typeface="Calibri" pitchFamily="34" charset="0"/>
              </a:rPr>
              <a:t>Διδάσκων: Ανδρέας Ανδρέου</a:t>
            </a:r>
          </a:p>
          <a:p>
            <a:r>
              <a:rPr lang="el-GR" sz="2000" dirty="0" smtClean="0">
                <a:latin typeface="Calibri" pitchFamily="34" charset="0"/>
              </a:rPr>
              <a:t>Μάθημα: </a:t>
            </a:r>
            <a:r>
              <a:rPr lang="en-US" sz="2000" dirty="0" smtClean="0">
                <a:latin typeface="Calibri" pitchFamily="34" charset="0"/>
              </a:rPr>
              <a:t> </a:t>
            </a:r>
            <a:r>
              <a:rPr lang="el-GR" sz="2000" dirty="0" smtClean="0">
                <a:latin typeface="Calibri" pitchFamily="34" charset="0"/>
              </a:rPr>
              <a:t>Ιστορία και Πολιτισμός στην Εκπαίδευση</a:t>
            </a:r>
          </a:p>
          <a:p>
            <a:r>
              <a:rPr lang="el-GR" sz="2000" dirty="0" smtClean="0">
                <a:latin typeface="Calibri" pitchFamily="34" charset="0"/>
              </a:rPr>
              <a:t>Φοιτήτριες:</a:t>
            </a:r>
          </a:p>
          <a:p>
            <a:r>
              <a:rPr lang="el-GR" sz="2000" dirty="0" smtClean="0">
                <a:latin typeface="Calibri" pitchFamily="34" charset="0"/>
              </a:rPr>
              <a:t>Δαγρέ Ελένη 3559</a:t>
            </a:r>
          </a:p>
          <a:p>
            <a:r>
              <a:rPr lang="el-GR" sz="2000" dirty="0" err="1" smtClean="0">
                <a:latin typeface="Calibri" pitchFamily="34" charset="0"/>
              </a:rPr>
              <a:t>Καγκελίδου</a:t>
            </a:r>
            <a:r>
              <a:rPr lang="el-GR" sz="2000" dirty="0" smtClean="0">
                <a:latin typeface="Calibri" pitchFamily="34" charset="0"/>
              </a:rPr>
              <a:t> Ζωή 3574</a:t>
            </a:r>
          </a:p>
          <a:p>
            <a:r>
              <a:rPr lang="el-GR" sz="2000" dirty="0" err="1" smtClean="0">
                <a:latin typeface="Calibri" pitchFamily="34" charset="0"/>
              </a:rPr>
              <a:t>Νικολαΐδου</a:t>
            </a:r>
            <a:r>
              <a:rPr lang="el-GR" sz="2000" dirty="0" smtClean="0">
                <a:latin typeface="Calibri" pitchFamily="34" charset="0"/>
              </a:rPr>
              <a:t> Αντωνία 3610</a:t>
            </a:r>
          </a:p>
          <a:p>
            <a:r>
              <a:rPr lang="el-GR" sz="2000" dirty="0" smtClean="0">
                <a:latin typeface="Calibri" pitchFamily="34" charset="0"/>
              </a:rPr>
              <a:t>Παπαδοπούλου Χριστιάνα 3616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8650" y="1"/>
            <a:ext cx="7886700" cy="1052735"/>
          </a:xfrm>
        </p:spPr>
        <p:txBody>
          <a:bodyPr>
            <a:normAutofit/>
          </a:bodyPr>
          <a:lstStyle/>
          <a:p>
            <a:pPr algn="ctr"/>
            <a:r>
              <a:rPr lang="el-GR" dirty="0"/>
              <a:t>Η πολιτισμική ιστορία της </a:t>
            </a:r>
            <a:r>
              <a:rPr lang="el-GR" dirty="0" smtClean="0"/>
              <a:t>βίας</a:t>
            </a:r>
            <a:endParaRPr lang="el-GR" dirty="0"/>
          </a:p>
        </p:txBody>
      </p:sp>
      <p:sp>
        <p:nvSpPr>
          <p:cNvPr id="3" name="Θέση περιεχομένου 2"/>
          <p:cNvSpPr>
            <a:spLocks noGrp="1"/>
          </p:cNvSpPr>
          <p:nvPr>
            <p:ph idx="1"/>
          </p:nvPr>
        </p:nvSpPr>
        <p:spPr>
          <a:xfrm>
            <a:off x="628650" y="1099931"/>
            <a:ext cx="8263830" cy="5077033"/>
          </a:xfrm>
        </p:spPr>
        <p:txBody>
          <a:bodyPr/>
          <a:lstStyle/>
          <a:p>
            <a:pPr marL="0" indent="0">
              <a:buNone/>
            </a:pPr>
            <a:r>
              <a:rPr lang="el-GR" sz="2800" b="1" dirty="0"/>
              <a:t>Ιστορικοί των </a:t>
            </a:r>
            <a:r>
              <a:rPr lang="el-GR" sz="2800" b="1" dirty="0" smtClean="0"/>
              <a:t>κάστρων</a:t>
            </a:r>
            <a:endParaRPr lang="el-GR" sz="2800" b="1" dirty="0"/>
          </a:p>
          <a:p>
            <a:r>
              <a:rPr lang="el-GR" sz="2800" dirty="0"/>
              <a:t>Ενδιαφέρονται για την κουλτούρα.</a:t>
            </a:r>
          </a:p>
          <a:p>
            <a:r>
              <a:rPr lang="el-GR" sz="2800" dirty="0"/>
              <a:t>Δεν δίνουν σημασία στην στρατιωτική αιτιολογία του κτισίματος ενός κάστρου για άμυνα αλλά στην σημασία επίδειξης του πλούτου και της φιλοξενίας.</a:t>
            </a:r>
          </a:p>
          <a:p>
            <a:pPr marL="0" indent="0">
              <a:buNone/>
            </a:pPr>
            <a:endParaRPr lang="en-US" sz="2800" i="1" dirty="0" smtClean="0"/>
          </a:p>
          <a:p>
            <a:pPr marL="0" indent="0">
              <a:buNone/>
            </a:pPr>
            <a:r>
              <a:rPr lang="en-US" sz="2800" i="1" dirty="0" smtClean="0"/>
              <a:t>Davis </a:t>
            </a:r>
            <a:r>
              <a:rPr lang="en-US" sz="2800" i="1" dirty="0"/>
              <a:t>– Crouzet</a:t>
            </a:r>
          </a:p>
          <a:p>
            <a:r>
              <a:rPr lang="el-GR" sz="2800" dirty="0"/>
              <a:t>Εξετάζουν τη θρησκευτική σημασία των γεγονότων βίας.</a:t>
            </a:r>
          </a:p>
          <a:p>
            <a:pPr marL="0" indent="0">
              <a:buNone/>
            </a:pPr>
            <a:endParaRPr lang="el-GR" dirty="0"/>
          </a:p>
        </p:txBody>
      </p:sp>
    </p:spTree>
    <p:extLst>
      <p:ext uri="{BB962C8B-B14F-4D97-AF65-F5344CB8AC3E}">
        <p14:creationId xmlns:p14="http://schemas.microsoft.com/office/powerpoint/2010/main" xmlns="" val="1231576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9144000" cy="980728"/>
          </a:xfrm>
        </p:spPr>
        <p:txBody>
          <a:bodyPr>
            <a:normAutofit fontScale="90000"/>
          </a:bodyPr>
          <a:lstStyle/>
          <a:p>
            <a:pPr algn="ctr"/>
            <a:r>
              <a:rPr lang="el-GR" dirty="0"/>
              <a:t>Η πολιτισμική ιστορία των </a:t>
            </a:r>
            <a:r>
              <a:rPr lang="el-GR" dirty="0" smtClean="0"/>
              <a:t>συναισθημάτων</a:t>
            </a:r>
            <a:endParaRPr lang="el-GR" dirty="0"/>
          </a:p>
        </p:txBody>
      </p:sp>
      <p:sp>
        <p:nvSpPr>
          <p:cNvPr id="3" name="Θέση περιεχομένου 2"/>
          <p:cNvSpPr>
            <a:spLocks noGrp="1"/>
          </p:cNvSpPr>
          <p:nvPr>
            <p:ph idx="1"/>
          </p:nvPr>
        </p:nvSpPr>
        <p:spPr>
          <a:xfrm>
            <a:off x="251520" y="1124744"/>
            <a:ext cx="8712968" cy="5537343"/>
          </a:xfrm>
        </p:spPr>
        <p:txBody>
          <a:bodyPr>
            <a:normAutofit/>
          </a:bodyPr>
          <a:lstStyle/>
          <a:p>
            <a:r>
              <a:rPr lang="el-GR" sz="2800" dirty="0"/>
              <a:t>Ο </a:t>
            </a:r>
            <a:r>
              <a:rPr lang="en-US" sz="2800" i="1" dirty="0"/>
              <a:t>Burckhardt</a:t>
            </a:r>
            <a:r>
              <a:rPr lang="en-US" sz="2800" dirty="0"/>
              <a:t> </a:t>
            </a:r>
            <a:r>
              <a:rPr lang="el-GR" sz="2800" dirty="0"/>
              <a:t>έκανε αναφορές στη ζήλια, το θυμό και στην αγάπη</a:t>
            </a:r>
            <a:r>
              <a:rPr lang="el-GR" sz="2800" dirty="0" smtClean="0"/>
              <a:t>.</a:t>
            </a:r>
            <a:endParaRPr lang="en-US" sz="2800" dirty="0" smtClean="0"/>
          </a:p>
          <a:p>
            <a:pPr>
              <a:buNone/>
            </a:pPr>
            <a:endParaRPr lang="el-GR" sz="2800" dirty="0"/>
          </a:p>
          <a:p>
            <a:r>
              <a:rPr lang="el-GR" sz="2800" i="1" dirty="0"/>
              <a:t>Ιστορία των δακρύων: </a:t>
            </a:r>
            <a:r>
              <a:rPr lang="el-GR" sz="2800" dirty="0"/>
              <a:t>Συγκινησιακή επανάσταση του ύστερου 18</a:t>
            </a:r>
            <a:r>
              <a:rPr lang="el-GR" sz="2800" baseline="30000" dirty="0"/>
              <a:t>ου</a:t>
            </a:r>
            <a:r>
              <a:rPr lang="el-GR" sz="2800" dirty="0"/>
              <a:t> αιώνα που ήταν και το περιβάλλον των δακρυσμένων αναγνωστών του Ρουσσώ</a:t>
            </a:r>
            <a:r>
              <a:rPr lang="el-GR" sz="2800" dirty="0" smtClean="0"/>
              <a:t>.</a:t>
            </a:r>
            <a:endParaRPr lang="en-US" sz="2800" dirty="0" smtClean="0"/>
          </a:p>
          <a:p>
            <a:pPr>
              <a:buNone/>
            </a:pPr>
            <a:endParaRPr lang="el-GR" sz="2800" dirty="0"/>
          </a:p>
          <a:p>
            <a:r>
              <a:rPr lang="en-US" sz="2800" i="1" dirty="0"/>
              <a:t>Carol</a:t>
            </a:r>
            <a:r>
              <a:rPr lang="en-US" sz="2800" dirty="0"/>
              <a:t> </a:t>
            </a:r>
            <a:r>
              <a:rPr lang="el-GR" sz="2800" dirty="0"/>
              <a:t>και </a:t>
            </a:r>
            <a:r>
              <a:rPr lang="en-US" sz="2800" i="1" dirty="0"/>
              <a:t>Peter Stearns </a:t>
            </a:r>
            <a:r>
              <a:rPr lang="el-GR" sz="2800" dirty="0"/>
              <a:t>και </a:t>
            </a:r>
            <a:r>
              <a:rPr lang="en-US" sz="2800" i="1" dirty="0"/>
              <a:t>Reddy</a:t>
            </a:r>
            <a:r>
              <a:rPr lang="en-US" sz="2800" dirty="0"/>
              <a:t>: </a:t>
            </a:r>
            <a:r>
              <a:rPr lang="el-GR" sz="2800" dirty="0"/>
              <a:t>δίνουν έμφαση στη διαχείριση των συναισθημάτων ή όπως την αποκαλούσε ο </a:t>
            </a:r>
            <a:r>
              <a:rPr lang="en-US" sz="2800" i="1" dirty="0"/>
              <a:t>Reddy</a:t>
            </a:r>
            <a:r>
              <a:rPr lang="en-US" sz="2800" dirty="0"/>
              <a:t> </a:t>
            </a:r>
            <a:r>
              <a:rPr lang="el-GR" sz="2800" dirty="0" smtClean="0"/>
              <a:t>«πλοήγηση» </a:t>
            </a:r>
            <a:r>
              <a:rPr lang="el-GR" sz="2800" dirty="0"/>
              <a:t>σε ατομικό και κοινωνικό επίπεδο. </a:t>
            </a:r>
            <a:endParaRPr lang="en-US" sz="2800" dirty="0"/>
          </a:p>
        </p:txBody>
      </p:sp>
    </p:spTree>
    <p:extLst>
      <p:ext uri="{BB962C8B-B14F-4D97-AF65-F5344CB8AC3E}">
        <p14:creationId xmlns:p14="http://schemas.microsoft.com/office/powerpoint/2010/main" xmlns="" val="3703052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9144000" cy="742122"/>
          </a:xfrm>
        </p:spPr>
        <p:txBody>
          <a:bodyPr>
            <a:normAutofit/>
          </a:bodyPr>
          <a:lstStyle/>
          <a:p>
            <a:pPr algn="ctr"/>
            <a:r>
              <a:rPr lang="el-GR" sz="3600" dirty="0"/>
              <a:t>Ιστορικοί των </a:t>
            </a:r>
            <a:r>
              <a:rPr lang="el-GR" sz="3600" dirty="0" smtClean="0"/>
              <a:t>συναισθημάτων</a:t>
            </a:r>
            <a:endParaRPr lang="el-GR" sz="3600" dirty="0"/>
          </a:p>
        </p:txBody>
      </p:sp>
      <p:graphicFrame>
        <p:nvGraphicFramePr>
          <p:cNvPr id="8" name="Θέση περιεχομένου 7"/>
          <p:cNvGraphicFramePr>
            <a:graphicFrameLocks noGrp="1"/>
          </p:cNvGraphicFramePr>
          <p:nvPr>
            <p:ph idx="1"/>
            <p:extLst>
              <p:ext uri="{D42A27DB-BD31-4B8C-83A1-F6EECF244321}">
                <p14:modId xmlns:p14="http://schemas.microsoft.com/office/powerpoint/2010/main" xmlns="" val="2487523212"/>
              </p:ext>
            </p:extLst>
          </p:nvPr>
        </p:nvGraphicFramePr>
        <p:xfrm>
          <a:off x="0" y="742123"/>
          <a:ext cx="9049578" cy="6308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27732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93185"/>
            <a:ext cx="7704856" cy="859552"/>
          </a:xfrm>
        </p:spPr>
        <p:txBody>
          <a:bodyPr>
            <a:normAutofit/>
          </a:bodyPr>
          <a:lstStyle/>
          <a:p>
            <a:pPr algn="ctr"/>
            <a:r>
              <a:rPr lang="el-GR" sz="3600" dirty="0"/>
              <a:t>Πολιτική ιστορία της αντίληψης</a:t>
            </a:r>
          </a:p>
        </p:txBody>
      </p:sp>
      <p:sp>
        <p:nvSpPr>
          <p:cNvPr id="3" name="Θέση περιεχομένου 2"/>
          <p:cNvSpPr>
            <a:spLocks noGrp="1"/>
          </p:cNvSpPr>
          <p:nvPr>
            <p:ph idx="1"/>
          </p:nvPr>
        </p:nvSpPr>
        <p:spPr>
          <a:xfrm>
            <a:off x="683568" y="1268760"/>
            <a:ext cx="8250120" cy="4752528"/>
          </a:xfrm>
        </p:spPr>
        <p:txBody>
          <a:bodyPr>
            <a:noAutofit/>
          </a:bodyPr>
          <a:lstStyle/>
          <a:p>
            <a:r>
              <a:rPr lang="el-GR" sz="2600" dirty="0"/>
              <a:t>Το ενδιαφέρον για την </a:t>
            </a:r>
            <a:r>
              <a:rPr lang="el-GR" sz="2600" dirty="0" smtClean="0"/>
              <a:t>ιστορία της αντίληψης </a:t>
            </a:r>
            <a:r>
              <a:rPr lang="el-GR" sz="2600" dirty="0"/>
              <a:t>εκδηλώνεται παράλληλα με αυτό των συναισθημάτων.</a:t>
            </a:r>
          </a:p>
          <a:p>
            <a:r>
              <a:rPr lang="el-GR" sz="2600" dirty="0"/>
              <a:t>Ιδιαίτερη σημασία έχει η ιστορία που γράφεται να είναι των αισθήσεων.</a:t>
            </a:r>
          </a:p>
          <a:p>
            <a:r>
              <a:rPr lang="el-GR" sz="2600" dirty="0"/>
              <a:t>Σήμερα γίνονται προσπάθειες γραφής που αναφέρονται με κάποια λεπτομέρεια σε όλες τις αισθήσεις</a:t>
            </a:r>
            <a:r>
              <a:rPr lang="el-GR" sz="2600" dirty="0" smtClean="0"/>
              <a:t>.</a:t>
            </a:r>
            <a:endParaRPr lang="el-GR" sz="2600" dirty="0"/>
          </a:p>
        </p:txBody>
      </p:sp>
    </p:spTree>
    <p:extLst>
      <p:ext uri="{BB962C8B-B14F-4D97-AF65-F5344CB8AC3E}">
        <p14:creationId xmlns:p14="http://schemas.microsoft.com/office/powerpoint/2010/main" xmlns="" val="83117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0" y="0"/>
            <a:ext cx="9144000" cy="1143000"/>
          </a:xfrm>
        </p:spPr>
        <p:txBody>
          <a:bodyPr>
            <a:normAutofit fontScale="90000"/>
          </a:bodyPr>
          <a:lstStyle/>
          <a:p>
            <a:pPr algn="ctr"/>
            <a:r>
              <a:rPr lang="el-GR" dirty="0" smtClean="0"/>
              <a:t>Εναλλακτικό σενάριο </a:t>
            </a:r>
            <a:br>
              <a:rPr lang="el-GR" dirty="0" smtClean="0"/>
            </a:br>
            <a:r>
              <a:rPr lang="el-GR" dirty="0" smtClean="0"/>
              <a:t>στην επέκταση της ΝΠΙ</a:t>
            </a:r>
            <a:endParaRPr lang="el-GR" dirty="0"/>
          </a:p>
        </p:txBody>
      </p:sp>
      <p:sp>
        <p:nvSpPr>
          <p:cNvPr id="3" name="Θέση περιεχομένου 2"/>
          <p:cNvSpPr>
            <a:spLocks noGrp="1"/>
          </p:cNvSpPr>
          <p:nvPr>
            <p:ph idx="1"/>
          </p:nvPr>
        </p:nvSpPr>
        <p:spPr>
          <a:xfrm>
            <a:off x="755576" y="1447800"/>
            <a:ext cx="8178112" cy="4800600"/>
          </a:xfrm>
        </p:spPr>
        <p:txBody>
          <a:bodyPr>
            <a:normAutofit/>
          </a:bodyPr>
          <a:lstStyle/>
          <a:p>
            <a:pPr marL="0" indent="0" algn="ctr">
              <a:buNone/>
            </a:pPr>
            <a:endParaRPr lang="el-GR" sz="2800" dirty="0" smtClean="0"/>
          </a:p>
          <a:p>
            <a:r>
              <a:rPr lang="el-GR" sz="2800" dirty="0" smtClean="0"/>
              <a:t>Η αντίδραση στην ΝΠΙ </a:t>
            </a:r>
          </a:p>
          <a:p>
            <a:r>
              <a:rPr lang="el-GR" sz="2800" dirty="0" smtClean="0"/>
              <a:t>Η ΝΠΙ είναι υπερεκτιμημένη</a:t>
            </a:r>
          </a:p>
          <a:p>
            <a:r>
              <a:rPr lang="el-GR" sz="2800" dirty="0" smtClean="0"/>
              <a:t>Πρόσφατη μελέτη υποστηρίζει την ανάπτυξη μιας </a:t>
            </a:r>
            <a:r>
              <a:rPr lang="el-GR" sz="2800" dirty="0" err="1" smtClean="0"/>
              <a:t>μετακοινωνικής</a:t>
            </a:r>
            <a:r>
              <a:rPr lang="el-GR" sz="2800" dirty="0" smtClean="0"/>
              <a:t> ιστορίας</a:t>
            </a:r>
          </a:p>
          <a:p>
            <a:endParaRPr lang="el-GR" sz="2800" dirty="0" smtClean="0"/>
          </a:p>
          <a:p>
            <a:pPr marL="0" indent="0">
              <a:buNone/>
            </a:pPr>
            <a:endParaRPr lang="el-GR" sz="2800" dirty="0"/>
          </a:p>
        </p:txBody>
      </p:sp>
    </p:spTree>
    <p:extLst>
      <p:ext uri="{BB962C8B-B14F-4D97-AF65-F5344CB8AC3E}">
        <p14:creationId xmlns:p14="http://schemas.microsoft.com/office/powerpoint/2010/main" xmlns="" val="2426169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15616" y="188640"/>
            <a:ext cx="8028384" cy="936104"/>
          </a:xfrm>
        </p:spPr>
        <p:txBody>
          <a:bodyPr>
            <a:noAutofit/>
          </a:bodyPr>
          <a:lstStyle/>
          <a:p>
            <a:pPr algn="ctr"/>
            <a:r>
              <a:rPr lang="el-GR" sz="4400" dirty="0" smtClean="0"/>
              <a:t>Η αντίδραση μπορεί να εξηγηθεί</a:t>
            </a:r>
            <a:endParaRPr lang="el-GR" sz="4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996250021"/>
              </p:ext>
            </p:extLst>
          </p:nvPr>
        </p:nvGraphicFramePr>
        <p:xfrm>
          <a:off x="1043608" y="1556792"/>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TextBox"/>
          <p:cNvSpPr txBox="1"/>
          <p:nvPr/>
        </p:nvSpPr>
        <p:spPr>
          <a:xfrm>
            <a:off x="971600" y="5445224"/>
            <a:ext cx="8172400" cy="830997"/>
          </a:xfrm>
          <a:prstGeom prst="rect">
            <a:avLst/>
          </a:prstGeom>
          <a:noFill/>
        </p:spPr>
        <p:txBody>
          <a:bodyPr wrap="square" rtlCol="0">
            <a:spAutoFit/>
          </a:bodyPr>
          <a:lstStyle/>
          <a:p>
            <a:pPr>
              <a:buFont typeface="Wingdings" pitchFamily="2" charset="2"/>
              <a:buChar char="ü"/>
            </a:pPr>
            <a:r>
              <a:rPr lang="el-GR" sz="2400" dirty="0" smtClean="0">
                <a:latin typeface="Calibri" pitchFamily="34" charset="0"/>
              </a:rPr>
              <a:t> Η αντίδραση οφείλεται σε αδυναμίες στο πρόγραμμα της ΝΠΙ</a:t>
            </a:r>
          </a:p>
          <a:p>
            <a:endParaRPr lang="el-GR" sz="2400" dirty="0">
              <a:latin typeface="Calibri" pitchFamily="34" charset="0"/>
            </a:endParaRPr>
          </a:p>
        </p:txBody>
      </p:sp>
    </p:spTree>
    <p:extLst>
      <p:ext uri="{BB962C8B-B14F-4D97-AF65-F5344CB8AC3E}">
        <p14:creationId xmlns:p14="http://schemas.microsoft.com/office/powerpoint/2010/main" xmlns="" val="1256254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0"/>
            <a:ext cx="7692347" cy="662781"/>
          </a:xfrm>
        </p:spPr>
        <p:txBody>
          <a:bodyPr>
            <a:noAutofit/>
          </a:bodyPr>
          <a:lstStyle/>
          <a:p>
            <a:pPr algn="ctr"/>
            <a:r>
              <a:rPr lang="el-GR" sz="4000" dirty="0" smtClean="0"/>
              <a:t>Εναλλακτικό σενάριο</a:t>
            </a:r>
            <a:endParaRPr lang="el-GR" sz="40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279338727"/>
              </p:ext>
            </p:extLst>
          </p:nvPr>
        </p:nvGraphicFramePr>
        <p:xfrm>
          <a:off x="683568" y="764704"/>
          <a:ext cx="8117782"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38923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274638"/>
            <a:ext cx="7498080" cy="706090"/>
          </a:xfrm>
        </p:spPr>
        <p:txBody>
          <a:bodyPr>
            <a:noAutofit/>
          </a:bodyPr>
          <a:lstStyle/>
          <a:p>
            <a:pPr algn="ctr"/>
            <a:r>
              <a:rPr lang="el-GR" sz="4400" dirty="0"/>
              <a:t>Α) Ορισμός της </a:t>
            </a:r>
            <a:r>
              <a:rPr lang="el-GR" sz="4400" dirty="0" smtClean="0"/>
              <a:t>κουλτούρας</a:t>
            </a:r>
            <a:endParaRPr lang="el-GR" sz="4400" dirty="0"/>
          </a:p>
        </p:txBody>
      </p:sp>
      <p:sp>
        <p:nvSpPr>
          <p:cNvPr id="3" name="Θέση περιεχομένου 2"/>
          <p:cNvSpPr>
            <a:spLocks noGrp="1"/>
          </p:cNvSpPr>
          <p:nvPr>
            <p:ph idx="1"/>
          </p:nvPr>
        </p:nvSpPr>
        <p:spPr>
          <a:xfrm>
            <a:off x="683568" y="1268760"/>
            <a:ext cx="8280920" cy="5184576"/>
          </a:xfrm>
        </p:spPr>
        <p:txBody>
          <a:bodyPr>
            <a:noAutofit/>
          </a:bodyPr>
          <a:lstStyle/>
          <a:p>
            <a:pPr marL="367200" indent="-284400"/>
            <a:r>
              <a:rPr lang="el-GR" sz="2600" dirty="0" smtClean="0"/>
              <a:t>Σήμερα </a:t>
            </a:r>
            <a:r>
              <a:rPr lang="el-GR" sz="2600" dirty="0"/>
              <a:t>ο ορισμός είναι ευρύς και περιεκτικός. </a:t>
            </a:r>
            <a:endParaRPr lang="el-GR" sz="2600" dirty="0" smtClean="0"/>
          </a:p>
          <a:p>
            <a:pPr marL="367200" indent="-284400"/>
            <a:r>
              <a:rPr lang="el-GR" sz="2600" dirty="0" smtClean="0"/>
              <a:t>Υπάρχει </a:t>
            </a:r>
            <a:r>
              <a:rPr lang="el-GR" sz="2600" dirty="0"/>
              <a:t>μια προβληματική σχέση μεταξύ κοινωνικής και πολιτισμικής ιστορίας. Αποτελεί όμως κοινή αξία η φράση κοινωνικο-πολιτισμική ιστορία. </a:t>
            </a:r>
            <a:endParaRPr lang="el-GR" sz="2600" dirty="0" smtClean="0"/>
          </a:p>
          <a:p>
            <a:pPr marL="367200" indent="-284400"/>
            <a:r>
              <a:rPr lang="el-GR" sz="2600" dirty="0" smtClean="0"/>
              <a:t>Ο </a:t>
            </a:r>
            <a:r>
              <a:rPr lang="el-GR" sz="2600" dirty="0"/>
              <a:t>Σύλλογος  Κοινωνικής Ιστορίας  στη Βρετανία αναδιατύπωσε τον ορισμό των ενδιαφερόντων προκειμένου να συμπεριλάβει και την κουλτούρα. </a:t>
            </a:r>
            <a:endParaRPr lang="el-GR" sz="2600" dirty="0" smtClean="0"/>
          </a:p>
          <a:p>
            <a:pPr marL="367200" indent="-284400"/>
            <a:r>
              <a:rPr lang="el-GR" sz="2600" dirty="0" smtClean="0"/>
              <a:t>Το </a:t>
            </a:r>
            <a:r>
              <a:rPr lang="el-GR" sz="2600" dirty="0"/>
              <a:t>υβριδικό είδος ιστορίας </a:t>
            </a:r>
            <a:r>
              <a:rPr lang="el-GR" sz="2600" dirty="0" smtClean="0"/>
              <a:t>υπηρετείται </a:t>
            </a:r>
            <a:r>
              <a:rPr lang="el-GR" sz="2600" dirty="0"/>
              <a:t>με διαφορετικό </a:t>
            </a:r>
            <a:r>
              <a:rPr lang="el-GR" sz="2600" dirty="0" smtClean="0"/>
              <a:t>τρόπο. Οι </a:t>
            </a:r>
            <a:r>
              <a:rPr lang="el-GR" sz="2600" dirty="0"/>
              <a:t>ιστορικοί δίνουν έμφαση σε αυτό που τους ενδιαφέρει.</a:t>
            </a:r>
          </a:p>
          <a:p>
            <a:endParaRPr lang="el-GR" sz="2600" dirty="0"/>
          </a:p>
        </p:txBody>
      </p:sp>
    </p:spTree>
    <p:extLst>
      <p:ext uri="{BB962C8B-B14F-4D97-AF65-F5344CB8AC3E}">
        <p14:creationId xmlns:p14="http://schemas.microsoft.com/office/powerpoint/2010/main" xmlns="" val="3901139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822960" y="274638"/>
            <a:ext cx="7498080" cy="850106"/>
          </a:xfrm>
        </p:spPr>
        <p:txBody>
          <a:bodyPr/>
          <a:lstStyle/>
          <a:p>
            <a:pPr algn="ctr"/>
            <a:r>
              <a:rPr lang="el-GR" sz="4400" dirty="0" smtClean="0"/>
              <a:t>Α) Ορισμός της κουλτούρας</a:t>
            </a:r>
            <a:endParaRPr lang="el-GR" dirty="0"/>
          </a:p>
        </p:txBody>
      </p:sp>
      <p:sp>
        <p:nvSpPr>
          <p:cNvPr id="3" name="Θέση περιεχομένου 2"/>
          <p:cNvSpPr>
            <a:spLocks noGrp="1"/>
          </p:cNvSpPr>
          <p:nvPr>
            <p:ph idx="1"/>
          </p:nvPr>
        </p:nvSpPr>
        <p:spPr>
          <a:xfrm>
            <a:off x="971600" y="1412776"/>
            <a:ext cx="8172400" cy="5040560"/>
          </a:xfrm>
        </p:spPr>
        <p:txBody>
          <a:bodyPr>
            <a:noAutofit/>
          </a:bodyPr>
          <a:lstStyle/>
          <a:p>
            <a:pPr marL="0" indent="0">
              <a:buNone/>
            </a:pPr>
            <a:r>
              <a:rPr lang="el-GR" sz="2400" dirty="0" smtClean="0"/>
              <a:t>Ο </a:t>
            </a:r>
            <a:r>
              <a:rPr lang="en-US" sz="2400" i="1" dirty="0" smtClean="0"/>
              <a:t>P.</a:t>
            </a:r>
            <a:r>
              <a:rPr lang="el-GR" sz="2400" i="1" dirty="0"/>
              <a:t> </a:t>
            </a:r>
            <a:r>
              <a:rPr lang="en-US" sz="2400" i="1" dirty="0" smtClean="0"/>
              <a:t>Burke  </a:t>
            </a:r>
            <a:r>
              <a:rPr lang="el-GR" sz="2400" dirty="0" smtClean="0"/>
              <a:t>χρησιμοποιεί τον όρο πολιτισμική για την ιστορία φαινομένων που μοιάζουν φυσικά όπως όνειρα, μνήμη, χρόνος. Η γλώσσα, το χιούμορ είναι πολιτισμικά τεχνήματα. Φαίνεται όμως πιο ορθό να χρησιμοποιηθεί ο όρος κοινωνικός αναφερόμενοι σε μια συγκεκριμένη προσέγγιση στην ιστορία τους.</a:t>
            </a:r>
          </a:p>
          <a:p>
            <a:pPr marL="0" indent="0">
              <a:buNone/>
            </a:pPr>
            <a:endParaRPr lang="el-GR" sz="2400" dirty="0" smtClean="0"/>
          </a:p>
          <a:p>
            <a:pPr marL="0" indent="0">
              <a:buNone/>
            </a:pPr>
            <a:r>
              <a:rPr lang="el-GR" sz="2400" dirty="0" smtClean="0"/>
              <a:t>Η κονστρουκτιβιστική μελέτη στην πολιτισμική ιστορία της κοινωνίας είναι σημαντική αλλά όχι υποκατάστατο της κοινωνικής ιστορίας της κουλτούρας. Η </a:t>
            </a:r>
            <a:r>
              <a:rPr lang="en-US" sz="2400" i="1" dirty="0" smtClean="0"/>
              <a:t>Victoria Bonnell </a:t>
            </a:r>
            <a:r>
              <a:rPr lang="el-GR" sz="2400" dirty="0" smtClean="0"/>
              <a:t>και η </a:t>
            </a:r>
            <a:r>
              <a:rPr lang="en-US" sz="2400" i="1" dirty="0" smtClean="0"/>
              <a:t>Lynn Hunt</a:t>
            </a:r>
            <a:r>
              <a:rPr lang="en-US" sz="2400" dirty="0" smtClean="0"/>
              <a:t> </a:t>
            </a:r>
            <a:r>
              <a:rPr lang="el-GR" sz="2400" dirty="0" smtClean="0"/>
              <a:t>υποστηρίζουν ότι η ιδέα του κοινωνικού δεν πρέπει να εγκαταλείπεται αλλά να αναδιαμορφώνεται και να αναδιατυπώνεται.</a:t>
            </a:r>
          </a:p>
          <a:p>
            <a:pPr marL="0" indent="0">
              <a:buNone/>
            </a:pPr>
            <a:endParaRPr lang="el-GR" sz="2400" dirty="0"/>
          </a:p>
        </p:txBody>
      </p:sp>
    </p:spTree>
    <p:extLst>
      <p:ext uri="{BB962C8B-B14F-4D97-AF65-F5344CB8AC3E}">
        <p14:creationId xmlns:p14="http://schemas.microsoft.com/office/powerpoint/2010/main" xmlns="" val="196527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274638"/>
            <a:ext cx="7498080" cy="706090"/>
          </a:xfrm>
        </p:spPr>
        <p:txBody>
          <a:bodyPr>
            <a:noAutofit/>
          </a:bodyPr>
          <a:lstStyle/>
          <a:p>
            <a:pPr algn="ctr"/>
            <a:r>
              <a:rPr lang="el-GR" sz="4400" dirty="0" smtClean="0"/>
              <a:t>Β) Μέθοδοι της ΝΠΙ</a:t>
            </a:r>
            <a:endParaRPr lang="el-GR" sz="4400" dirty="0"/>
          </a:p>
        </p:txBody>
      </p:sp>
      <p:sp>
        <p:nvSpPr>
          <p:cNvPr id="3" name="Θέση περιεχομένου 2"/>
          <p:cNvSpPr>
            <a:spLocks noGrp="1"/>
          </p:cNvSpPr>
          <p:nvPr>
            <p:ph idx="1"/>
          </p:nvPr>
        </p:nvSpPr>
        <p:spPr>
          <a:xfrm>
            <a:off x="971600" y="1268760"/>
            <a:ext cx="7962088" cy="4979640"/>
          </a:xfrm>
        </p:spPr>
        <p:txBody>
          <a:bodyPr>
            <a:normAutofit/>
          </a:bodyPr>
          <a:lstStyle/>
          <a:p>
            <a:pPr marL="0" indent="0">
              <a:buNone/>
            </a:pPr>
            <a:endParaRPr lang="el-GR" sz="2400" dirty="0" smtClean="0"/>
          </a:p>
          <a:p>
            <a:pPr marL="0" indent="0">
              <a:buNone/>
            </a:pPr>
            <a:r>
              <a:rPr lang="el-GR" sz="2400" dirty="0" smtClean="0"/>
              <a:t>Οι αντιπαραθέσεις σχετικά με τους ορισμούς συνδέονται με αντιπαραθέσεις στο επίπεδου της μεθόδου. Δεν μπορεί να υπάρξει μόνο μια μέθοδος  για την πολιτισμική ιστορία. </a:t>
            </a:r>
          </a:p>
          <a:p>
            <a:pPr marL="0" indent="0">
              <a:buNone/>
            </a:pPr>
            <a:endParaRPr lang="el-GR" sz="2400" dirty="0" smtClean="0"/>
          </a:p>
          <a:p>
            <a:pPr marL="0" indent="0">
              <a:buNone/>
            </a:pPr>
            <a:r>
              <a:rPr lang="el-GR" sz="2400" dirty="0" smtClean="0"/>
              <a:t>Οι παραδοσιακές πηγές δεν είναι επαρκείς. Χρειάζονται νέα είδη πηγών από πεζογραφία μέχρι εικόνες. Οι νέες πηγές όμως απαιτούν ιδιαίτερες μορφές κριτικής και αξιολόγησης</a:t>
            </a:r>
            <a:r>
              <a:rPr lang="en-US" sz="2400" dirty="0" smtClean="0"/>
              <a:t>.</a:t>
            </a:r>
            <a:endParaRPr lang="el-GR" sz="2400" dirty="0"/>
          </a:p>
        </p:txBody>
      </p:sp>
    </p:spTree>
    <p:extLst>
      <p:ext uri="{BB962C8B-B14F-4D97-AF65-F5344CB8AC3E}">
        <p14:creationId xmlns:p14="http://schemas.microsoft.com/office/powerpoint/2010/main" xmlns="" val="848856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1" y="132521"/>
            <a:ext cx="7275443" cy="978798"/>
          </a:xfrm>
        </p:spPr>
        <p:txBody>
          <a:bodyPr>
            <a:normAutofit/>
          </a:bodyPr>
          <a:lstStyle/>
          <a:p>
            <a:r>
              <a:rPr lang="el-GR" dirty="0"/>
              <a:t>ΝΕΑ ΠΟΛΙΤΙΣΜΙΚΗ ΙΣΤΟΡΙΑ</a:t>
            </a:r>
          </a:p>
        </p:txBody>
      </p:sp>
      <p:sp>
        <p:nvSpPr>
          <p:cNvPr id="3" name="Υπότιτλος 2"/>
          <p:cNvSpPr>
            <a:spLocks noGrp="1"/>
          </p:cNvSpPr>
          <p:nvPr>
            <p:ph type="subTitle" idx="1"/>
          </p:nvPr>
        </p:nvSpPr>
        <p:spPr>
          <a:xfrm>
            <a:off x="827584" y="1412777"/>
            <a:ext cx="8064896" cy="4948266"/>
          </a:xfrm>
        </p:spPr>
        <p:txBody>
          <a:bodyPr>
            <a:normAutofit/>
          </a:bodyPr>
          <a:lstStyle/>
          <a:p>
            <a:pPr marL="342900" indent="-342900" algn="l">
              <a:buFont typeface="Arial" panose="020B0604020202020204" pitchFamily="34" charset="0"/>
              <a:buChar char="•"/>
            </a:pPr>
            <a:r>
              <a:rPr lang="el-GR" dirty="0">
                <a:solidFill>
                  <a:schemeClr val="tx1"/>
                </a:solidFill>
              </a:rPr>
              <a:t>Άρχισε να αναπτύσσεται μετά το τέλος του Β’ Παγκοσμίου πολέμου.</a:t>
            </a:r>
          </a:p>
          <a:p>
            <a:pPr marL="342900" indent="-342900" algn="l">
              <a:buFont typeface="Arial" panose="020B0604020202020204" pitchFamily="34" charset="0"/>
              <a:buChar char="•"/>
            </a:pPr>
            <a:r>
              <a:rPr lang="el-GR" dirty="0">
                <a:solidFill>
                  <a:schemeClr val="tx1"/>
                </a:solidFill>
              </a:rPr>
              <a:t>Ο λαός απέκτησε μια νέα οικονομική, κοινωνική, πολιτική και πολιτισμική σημασία.</a:t>
            </a:r>
          </a:p>
          <a:p>
            <a:pPr marL="342900" indent="-342900" algn="l">
              <a:buFont typeface="Arial" panose="020B0604020202020204" pitchFamily="34" charset="0"/>
              <a:buChar char="•"/>
            </a:pPr>
            <a:r>
              <a:rPr lang="el-GR" dirty="0">
                <a:solidFill>
                  <a:schemeClr val="tx1"/>
                </a:solidFill>
              </a:rPr>
              <a:t>Οι ιστορικοί άρχισαν να δίνουν μεγαλύτερη έμφαση στις έννοιες του πολιτισμού και της κουλτούρας.</a:t>
            </a:r>
          </a:p>
          <a:p>
            <a:pPr marL="342900" indent="-342900">
              <a:buFont typeface="Arial" panose="020B0604020202020204" pitchFamily="34" charset="0"/>
              <a:buChar char="•"/>
            </a:pPr>
            <a:r>
              <a:rPr lang="el-GR" dirty="0" smtClean="0">
                <a:solidFill>
                  <a:schemeClr val="tx1"/>
                </a:solidFill>
              </a:rPr>
              <a:t>Έγινε αντικείμενο σοβαρών επικρίσεων.</a:t>
            </a:r>
          </a:p>
          <a:p>
            <a:pPr marL="342900" indent="-342900" algn="l">
              <a:buFont typeface="Arial" panose="020B0604020202020204" pitchFamily="34" charset="0"/>
              <a:buChar char="•"/>
            </a:pPr>
            <a:r>
              <a:rPr lang="el-GR" dirty="0" smtClean="0">
                <a:solidFill>
                  <a:schemeClr val="tx1"/>
                </a:solidFill>
              </a:rPr>
              <a:t>Πολιτισμική </a:t>
            </a:r>
            <a:r>
              <a:rPr lang="el-GR" dirty="0">
                <a:solidFill>
                  <a:schemeClr val="tx1"/>
                </a:solidFill>
              </a:rPr>
              <a:t>στροφή μέσω της συνάντησης με άλλες επιστήμες </a:t>
            </a:r>
            <a:r>
              <a:rPr lang="el-GR" dirty="0" smtClean="0">
                <a:solidFill>
                  <a:schemeClr val="tx1"/>
                </a:solidFill>
              </a:rPr>
              <a:t>όπως:</a:t>
            </a:r>
            <a:endParaRPr lang="en-US" dirty="0" smtClean="0">
              <a:solidFill>
                <a:schemeClr val="tx1"/>
              </a:solidFill>
            </a:endParaRPr>
          </a:p>
          <a:p>
            <a:pPr marL="342900" indent="-342900" algn="l">
              <a:buFont typeface="Wingdings" pitchFamily="2" charset="2"/>
              <a:buChar char="q"/>
            </a:pPr>
            <a:r>
              <a:rPr lang="el-GR" dirty="0" smtClean="0">
                <a:solidFill>
                  <a:schemeClr val="tx1"/>
                </a:solidFill>
              </a:rPr>
              <a:t>Κοινωνιολογία</a:t>
            </a:r>
            <a:r>
              <a:rPr lang="el-GR" dirty="0">
                <a:solidFill>
                  <a:schemeClr val="tx1"/>
                </a:solidFill>
              </a:rPr>
              <a:t>, οικονομικά, ψυχολογία, ανθρωπολογία, πολιτική, πολιτισμική γεωγραφία</a:t>
            </a:r>
          </a:p>
          <a:p>
            <a:pPr marL="342900" indent="-342900">
              <a:buFont typeface="Arial" panose="020B0604020202020204" pitchFamily="34" charset="0"/>
              <a:buChar char="•"/>
            </a:pPr>
            <a:endParaRPr lang="el-GR" dirty="0"/>
          </a:p>
        </p:txBody>
      </p:sp>
    </p:spTree>
    <p:extLst>
      <p:ext uri="{BB962C8B-B14F-4D97-AF65-F5344CB8AC3E}">
        <p14:creationId xmlns:p14="http://schemas.microsoft.com/office/powerpoint/2010/main" xmlns="" val="3506235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188640"/>
            <a:ext cx="7498080" cy="1143000"/>
          </a:xfrm>
        </p:spPr>
        <p:txBody>
          <a:bodyPr>
            <a:normAutofit/>
          </a:bodyPr>
          <a:lstStyle/>
          <a:p>
            <a:pPr algn="ctr"/>
            <a:r>
              <a:rPr lang="el-GR" sz="4400" dirty="0" smtClean="0"/>
              <a:t>Γ)Κίνδυνος κατακερματισμού</a:t>
            </a:r>
            <a:endParaRPr lang="el-GR" sz="4400" dirty="0"/>
          </a:p>
        </p:txBody>
      </p:sp>
      <p:sp>
        <p:nvSpPr>
          <p:cNvPr id="3" name="Θέση περιεχομένου 2"/>
          <p:cNvSpPr>
            <a:spLocks noGrp="1"/>
          </p:cNvSpPr>
          <p:nvPr>
            <p:ph idx="1"/>
          </p:nvPr>
        </p:nvSpPr>
        <p:spPr>
          <a:xfrm>
            <a:off x="1043608" y="1447800"/>
            <a:ext cx="8100392" cy="4800600"/>
          </a:xfrm>
        </p:spPr>
        <p:txBody>
          <a:bodyPr>
            <a:noAutofit/>
          </a:bodyPr>
          <a:lstStyle/>
          <a:p>
            <a:pPr marL="0" indent="0">
              <a:buNone/>
            </a:pPr>
            <a:r>
              <a:rPr lang="el-GR" sz="2600" dirty="0" smtClean="0"/>
              <a:t>Η κουλτούρα φαίνεται να δρα ως δύναμη που προάγει τον κατακερματισμό είτε στις ΗΠΑ είτε στην Ιρλανδία είτε στα Βαλκάνια. </a:t>
            </a:r>
          </a:p>
          <a:p>
            <a:pPr marL="0" indent="0">
              <a:buNone/>
            </a:pPr>
            <a:endParaRPr lang="el-GR" sz="2600" dirty="0" smtClean="0"/>
          </a:p>
          <a:p>
            <a:pPr marL="0" indent="0">
              <a:buNone/>
            </a:pPr>
            <a:r>
              <a:rPr lang="el-GR" sz="2600" dirty="0" smtClean="0"/>
              <a:t>Αντίθετα μερικοί διακεκριμένοι πολιτισμικοί ιστορικοί υποστήριξαν ότι η πολιτισμική προσέγγιση αποτελεί μέσο αντιμετώπισης του κατακερματισμού. </a:t>
            </a:r>
          </a:p>
          <a:p>
            <a:pPr marL="0" indent="0">
              <a:buNone/>
            </a:pPr>
            <a:endParaRPr lang="el-GR" sz="2600" dirty="0" smtClean="0"/>
          </a:p>
          <a:p>
            <a:pPr marL="0" indent="0">
              <a:buNone/>
            </a:pPr>
            <a:r>
              <a:rPr lang="el-GR" sz="2600" dirty="0" smtClean="0"/>
              <a:t>Η εμφάνιση του διανοητικού κινήματος της συμπτωσιοκρατίας υποδηλώνει την κατακερματισμένη αντίληψη των κοινωνικών ομάδων.</a:t>
            </a:r>
          </a:p>
          <a:p>
            <a:pPr marL="0" indent="0">
              <a:buNone/>
            </a:pPr>
            <a:endParaRPr lang="el-GR" sz="2600" dirty="0"/>
          </a:p>
          <a:p>
            <a:pPr marL="0" indent="0">
              <a:buNone/>
            </a:pPr>
            <a:endParaRPr lang="el-GR" sz="2600" dirty="0" smtClean="0"/>
          </a:p>
        </p:txBody>
      </p:sp>
    </p:spTree>
    <p:extLst>
      <p:ext uri="{BB962C8B-B14F-4D97-AF65-F5344CB8AC3E}">
        <p14:creationId xmlns:p14="http://schemas.microsoft.com/office/powerpoint/2010/main" xmlns="" val="1689491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400" dirty="0" smtClean="0"/>
              <a:t>Σύνορα και αντιπαραθέσεις</a:t>
            </a:r>
            <a:endParaRPr lang="el-GR" sz="4400" dirty="0"/>
          </a:p>
        </p:txBody>
      </p:sp>
      <p:sp>
        <p:nvSpPr>
          <p:cNvPr id="3" name="Θέση περιεχομένου 2"/>
          <p:cNvSpPr>
            <a:spLocks noGrp="1"/>
          </p:cNvSpPr>
          <p:nvPr>
            <p:ph idx="1"/>
          </p:nvPr>
        </p:nvSpPr>
        <p:spPr>
          <a:xfrm>
            <a:off x="899592" y="1447800"/>
            <a:ext cx="8034096" cy="4800600"/>
          </a:xfrm>
        </p:spPr>
        <p:txBody>
          <a:bodyPr>
            <a:normAutofit/>
          </a:bodyPr>
          <a:lstStyle/>
          <a:p>
            <a:pPr marL="0" indent="0">
              <a:buNone/>
            </a:pPr>
            <a:r>
              <a:rPr lang="en-US" sz="2400" dirty="0" smtClean="0"/>
              <a:t>O </a:t>
            </a:r>
            <a:r>
              <a:rPr lang="el-GR" sz="2400" dirty="0" smtClean="0"/>
              <a:t>όρος πολιτισμικά σύνορα διαδόθηκε πρόσφατα στις διάφορες γλώσσες ίσως επειδή παρέχει ένα μέσο αντιμετώπισης του κατακερματισμού στους πολιτισμικούς ιστορικούς. </a:t>
            </a:r>
          </a:p>
          <a:p>
            <a:pPr marL="0" indent="0">
              <a:buNone/>
            </a:pPr>
            <a:endParaRPr lang="el-GR" sz="2400" dirty="0" smtClean="0"/>
          </a:p>
          <a:p>
            <a:pPr marL="0" indent="0">
              <a:buNone/>
            </a:pPr>
            <a:r>
              <a:rPr lang="el-GR" sz="2400" dirty="0" smtClean="0"/>
              <a:t>Η ιδέα ενός πολιτισμικού συνόρου είναι ελκυστική γιατί μπορεί να ωθεί τους χρήστες να περάσουν από κυριολεκτικές σε μεταφορικές χρήσεις του όρου.</a:t>
            </a:r>
            <a:endParaRPr lang="el-GR" sz="2400" dirty="0"/>
          </a:p>
        </p:txBody>
      </p:sp>
    </p:spTree>
    <p:extLst>
      <p:ext uri="{BB962C8B-B14F-4D97-AF65-F5344CB8AC3E}">
        <p14:creationId xmlns:p14="http://schemas.microsoft.com/office/powerpoint/2010/main" xmlns="" val="1343655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3092299040"/>
              </p:ext>
            </p:extLst>
          </p:nvPr>
        </p:nvGraphicFramePr>
        <p:xfrm>
          <a:off x="683568" y="908720"/>
          <a:ext cx="8460432"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Τίτλος 1"/>
          <p:cNvSpPr>
            <a:spLocks noGrp="1"/>
          </p:cNvSpPr>
          <p:nvPr>
            <p:ph type="title"/>
          </p:nvPr>
        </p:nvSpPr>
        <p:spPr>
          <a:xfrm>
            <a:off x="1403648" y="0"/>
            <a:ext cx="7498080" cy="778098"/>
          </a:xfrm>
        </p:spPr>
        <p:txBody>
          <a:bodyPr>
            <a:normAutofit/>
          </a:bodyPr>
          <a:lstStyle/>
          <a:p>
            <a:pPr algn="ctr"/>
            <a:r>
              <a:rPr lang="el-GR" sz="4000" dirty="0" smtClean="0"/>
              <a:t>Σύνορα και αντιπαραθέσεις</a:t>
            </a:r>
            <a:endParaRPr lang="el-GR" sz="4000" dirty="0"/>
          </a:p>
        </p:txBody>
      </p:sp>
    </p:spTree>
    <p:extLst>
      <p:ext uri="{BB962C8B-B14F-4D97-AF65-F5344CB8AC3E}">
        <p14:creationId xmlns:p14="http://schemas.microsoft.com/office/powerpoint/2010/main" xmlns="" val="2307366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4278864649"/>
              </p:ext>
            </p:extLst>
          </p:nvPr>
        </p:nvGraphicFramePr>
        <p:xfrm>
          <a:off x="1043608" y="404664"/>
          <a:ext cx="8011824" cy="5986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6892816" y="4293096"/>
            <a:ext cx="2251184" cy="507831"/>
          </a:xfrm>
          <a:prstGeom prst="rect">
            <a:avLst/>
          </a:prstGeom>
          <a:noFill/>
        </p:spPr>
        <p:txBody>
          <a:bodyPr wrap="square" rtlCol="0">
            <a:spAutoFit/>
          </a:bodyPr>
          <a:lstStyle/>
          <a:p>
            <a:r>
              <a:rPr lang="el-GR" sz="2700" dirty="0"/>
              <a:t>γ</a:t>
            </a:r>
            <a:r>
              <a:rPr lang="el-GR" sz="2700" dirty="0" smtClean="0"/>
              <a:t>λωσσολογία</a:t>
            </a:r>
            <a:endParaRPr lang="el-GR" sz="2700" dirty="0"/>
          </a:p>
        </p:txBody>
      </p:sp>
      <p:pic>
        <p:nvPicPr>
          <p:cNvPr id="3" name="Εικόνα 2"/>
          <p:cNvPicPr>
            <a:picLocks noChangeAspect="1"/>
          </p:cNvPicPr>
          <p:nvPr/>
        </p:nvPicPr>
        <p:blipFill>
          <a:blip r:embed="rId7" cstate="print"/>
          <a:stretch>
            <a:fillRect/>
          </a:stretch>
        </p:blipFill>
        <p:spPr>
          <a:xfrm>
            <a:off x="699647" y="116632"/>
            <a:ext cx="8699746" cy="1140051"/>
          </a:xfrm>
          <a:prstGeom prst="rect">
            <a:avLst/>
          </a:prstGeom>
        </p:spPr>
      </p:pic>
    </p:spTree>
    <p:extLst>
      <p:ext uri="{BB962C8B-B14F-4D97-AF65-F5344CB8AC3E}">
        <p14:creationId xmlns:p14="http://schemas.microsoft.com/office/powerpoint/2010/main" xmlns="" val="1054763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3880" y="188640"/>
            <a:ext cx="8250120" cy="864096"/>
          </a:xfrm>
        </p:spPr>
        <p:txBody>
          <a:bodyPr>
            <a:noAutofit/>
          </a:bodyPr>
          <a:lstStyle/>
          <a:p>
            <a:pPr algn="ctr"/>
            <a:r>
              <a:rPr lang="el-GR" sz="4000" dirty="0" smtClean="0"/>
              <a:t>Ερμηνεύοντας τις πολιτισμικές επαφές</a:t>
            </a:r>
            <a:endParaRPr lang="el-GR" sz="4000" dirty="0"/>
          </a:p>
        </p:txBody>
      </p:sp>
      <p:sp>
        <p:nvSpPr>
          <p:cNvPr id="3" name="Θέση περιεχομένου 2"/>
          <p:cNvSpPr>
            <a:spLocks noGrp="1"/>
          </p:cNvSpPr>
          <p:nvPr>
            <p:ph idx="1"/>
          </p:nvPr>
        </p:nvSpPr>
        <p:spPr/>
        <p:txBody>
          <a:bodyPr>
            <a:normAutofit/>
          </a:bodyPr>
          <a:lstStyle/>
          <a:p>
            <a:pPr marL="0" indent="0">
              <a:buNone/>
            </a:pPr>
            <a:r>
              <a:rPr lang="el-GR" sz="2400" dirty="0" smtClean="0"/>
              <a:t>Ο λόγος επιβίωσης της πολιτισμικής ιστορίας είναι η σημασία των πολιτισμικών επαφών της εποχής μας και η ανάγκη κατανόησης στο παρελθόν. Ο όρος σχετίζεται με τις νέες αντιλήψεις στην ιστορία.</a:t>
            </a:r>
          </a:p>
          <a:p>
            <a:pPr marL="0" indent="0">
              <a:buNone/>
            </a:pPr>
            <a:endParaRPr lang="el-GR" sz="2400" dirty="0" smtClean="0"/>
          </a:p>
          <a:p>
            <a:pPr marL="0" indent="0">
              <a:buNone/>
            </a:pPr>
            <a:r>
              <a:rPr lang="el-GR" sz="2400" dirty="0" smtClean="0"/>
              <a:t>Ιστορικές μελέτες κεντρίζουν το ενδιαφέρον τους στην πολιτισμική μετάφραση. Η </a:t>
            </a:r>
            <a:r>
              <a:rPr lang="el-GR" sz="2400" dirty="0"/>
              <a:t>διαδικασία της μετάφρασης απαιτούσε τόσο παραλήπτες όσο δότες.</a:t>
            </a:r>
          </a:p>
        </p:txBody>
      </p:sp>
    </p:spTree>
    <p:extLst>
      <p:ext uri="{BB962C8B-B14F-4D97-AF65-F5344CB8AC3E}">
        <p14:creationId xmlns:p14="http://schemas.microsoft.com/office/powerpoint/2010/main" xmlns="" val="3394880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15616" y="1190713"/>
            <a:ext cx="7886700" cy="5832648"/>
          </a:xfrm>
        </p:spPr>
        <p:txBody>
          <a:bodyPr>
            <a:normAutofit/>
          </a:bodyPr>
          <a:lstStyle/>
          <a:p>
            <a:pPr marL="0" indent="0">
              <a:buNone/>
            </a:pPr>
            <a:r>
              <a:rPr lang="el-GR" sz="2400" dirty="0" smtClean="0"/>
              <a:t>Η πολιτισμική υβριδικότητα αποτελεί υπολογίσιμη διάδοση τις τελευταίες δύο δεκαετίες.</a:t>
            </a:r>
          </a:p>
          <a:p>
            <a:pPr marL="0" indent="0">
              <a:buNone/>
            </a:pPr>
            <a:endParaRPr lang="el-GR" sz="2400" dirty="0"/>
          </a:p>
          <a:p>
            <a:pPr marL="0" indent="0">
              <a:buNone/>
            </a:pPr>
            <a:r>
              <a:rPr lang="el-GR" sz="2400" dirty="0" smtClean="0"/>
              <a:t>Οι γλωσσολόγοι εκδηλώνουν το ενδιαφέρον τους για την σύγκλιση δύο γλωσσών που δημιουργούν μια τρίτη γλώσσα. Οι πολιτισμικοί ιστορικοί βρίσκουν χρήσιμη αυτή την ιδέα καθώς αναλύουν τις συνέπειες των επαφών στις περιοχές της θρησκείας, μουσικής, κουζίνας κ.τ.λ.</a:t>
            </a:r>
            <a:endParaRPr lang="el-GR" sz="2400" dirty="0"/>
          </a:p>
          <a:p>
            <a:pPr marL="0" indent="0">
              <a:buNone/>
            </a:pPr>
            <a:endParaRPr lang="el-GR" sz="2400" dirty="0" smtClean="0"/>
          </a:p>
        </p:txBody>
      </p:sp>
      <p:pic>
        <p:nvPicPr>
          <p:cNvPr id="2" name="Εικόνα 1"/>
          <p:cNvPicPr>
            <a:picLocks noChangeAspect="1"/>
          </p:cNvPicPr>
          <p:nvPr/>
        </p:nvPicPr>
        <p:blipFill>
          <a:blip r:embed="rId2" cstate="print"/>
          <a:stretch>
            <a:fillRect/>
          </a:stretch>
        </p:blipFill>
        <p:spPr>
          <a:xfrm>
            <a:off x="709093" y="50662"/>
            <a:ext cx="8699746" cy="1140051"/>
          </a:xfrm>
          <a:prstGeom prst="rect">
            <a:avLst/>
          </a:prstGeom>
        </p:spPr>
      </p:pic>
    </p:spTree>
    <p:extLst>
      <p:ext uri="{BB962C8B-B14F-4D97-AF65-F5344CB8AC3E}">
        <p14:creationId xmlns:p14="http://schemas.microsoft.com/office/powerpoint/2010/main" xmlns="" val="2454988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836712"/>
          </a:xfrm>
        </p:spPr>
        <p:txBody>
          <a:bodyPr>
            <a:normAutofit/>
          </a:bodyPr>
          <a:lstStyle/>
          <a:p>
            <a:pPr algn="ctr"/>
            <a:r>
              <a:rPr lang="el-GR" sz="4000" dirty="0" smtClean="0"/>
              <a:t>Η αφήγηση στην αφηγηματική ιστορία  1/5</a:t>
            </a:r>
            <a:endParaRPr lang="el-GR" sz="4000" dirty="0"/>
          </a:p>
        </p:txBody>
      </p:sp>
      <p:sp>
        <p:nvSpPr>
          <p:cNvPr id="5" name="4 - Ορθογώνιο"/>
          <p:cNvSpPr/>
          <p:nvPr/>
        </p:nvSpPr>
        <p:spPr>
          <a:xfrm>
            <a:off x="899592" y="1592796"/>
            <a:ext cx="7272808" cy="3672408"/>
          </a:xfrm>
          <a:prstGeom prst="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buFont typeface="Arial" pitchFamily="34" charset="0"/>
              <a:buChar char="•"/>
            </a:pPr>
            <a:r>
              <a:rPr lang="en-US" sz="2800" i="1" dirty="0" smtClean="0">
                <a:solidFill>
                  <a:schemeClr val="tx1"/>
                </a:solidFill>
                <a:latin typeface="Calibri" pitchFamily="34" charset="0"/>
              </a:rPr>
              <a:t>Laurence Stone </a:t>
            </a:r>
            <a:r>
              <a:rPr lang="en-US" sz="2800" dirty="0" smtClean="0">
                <a:solidFill>
                  <a:schemeClr val="tx1"/>
                </a:solidFill>
                <a:latin typeface="Calibri" pitchFamily="34" charset="0"/>
              </a:rPr>
              <a:t>(</a:t>
            </a:r>
            <a:r>
              <a:rPr lang="el-GR" sz="2800" dirty="0" smtClean="0">
                <a:solidFill>
                  <a:schemeClr val="tx1"/>
                </a:solidFill>
                <a:latin typeface="Calibri" pitchFamily="34" charset="0"/>
              </a:rPr>
              <a:t>κοινωνικός ιστορικός): θλίψη για την αναβίωση της αφήγησης.</a:t>
            </a:r>
          </a:p>
          <a:p>
            <a:pPr algn="ctr">
              <a:buFont typeface="Arial" pitchFamily="34" charset="0"/>
              <a:buChar char="•"/>
            </a:pPr>
            <a:r>
              <a:rPr lang="el-GR" sz="2800" dirty="0" smtClean="0">
                <a:solidFill>
                  <a:schemeClr val="tx1"/>
                </a:solidFill>
                <a:latin typeface="Calibri" pitchFamily="34" charset="0"/>
              </a:rPr>
              <a:t>Ανάγκη μελέτης της πολιτισμικής και κοινωνικής ιστορίας μέσα από την αφήγηση</a:t>
            </a:r>
          </a:p>
          <a:p>
            <a:pPr algn="ctr"/>
            <a:endParaRPr lang="el-GR" dirty="0">
              <a:latin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836712"/>
          </a:xfrm>
        </p:spPr>
        <p:txBody>
          <a:bodyPr>
            <a:noAutofit/>
          </a:bodyPr>
          <a:lstStyle/>
          <a:p>
            <a:r>
              <a:rPr lang="el-GR" sz="4000" dirty="0" smtClean="0"/>
              <a:t>Η αφήγηση στην αφηγηματική ιστορία 2/5</a:t>
            </a:r>
            <a:endParaRPr lang="el-GR" sz="4000" dirty="0"/>
          </a:p>
        </p:txBody>
      </p:sp>
      <p:sp>
        <p:nvSpPr>
          <p:cNvPr id="8" name="7 - Ορθογώνιο"/>
          <p:cNvSpPr/>
          <p:nvPr/>
        </p:nvSpPr>
        <p:spPr>
          <a:xfrm>
            <a:off x="3059832" y="980728"/>
            <a:ext cx="2736304" cy="936104"/>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800" dirty="0" smtClean="0">
                <a:latin typeface="Calibri" pitchFamily="34" charset="0"/>
              </a:rPr>
              <a:t>Αφήγηση στο παρελθόν</a:t>
            </a:r>
            <a:endParaRPr lang="el-GR" sz="2800" dirty="0">
              <a:latin typeface="Calibri" pitchFamily="34" charset="0"/>
            </a:endParaRPr>
          </a:p>
        </p:txBody>
      </p:sp>
      <p:sp>
        <p:nvSpPr>
          <p:cNvPr id="9" name="8 - Ορθογώνιο"/>
          <p:cNvSpPr/>
          <p:nvPr/>
        </p:nvSpPr>
        <p:spPr>
          <a:xfrm>
            <a:off x="395536" y="2708920"/>
            <a:ext cx="2808312" cy="1080120"/>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dirty="0" smtClean="0">
                <a:latin typeface="Calibri" pitchFamily="34" charset="0"/>
              </a:rPr>
              <a:t>Ριζοσπάστες κοινωνικοί ιστορικοί</a:t>
            </a:r>
            <a:endParaRPr lang="el-GR" sz="2400" dirty="0">
              <a:latin typeface="Calibri" pitchFamily="34" charset="0"/>
            </a:endParaRPr>
          </a:p>
        </p:txBody>
      </p:sp>
      <p:sp>
        <p:nvSpPr>
          <p:cNvPr id="10" name="9 - Ορθογώνιο"/>
          <p:cNvSpPr/>
          <p:nvPr/>
        </p:nvSpPr>
        <p:spPr>
          <a:xfrm>
            <a:off x="5220072" y="2708920"/>
            <a:ext cx="2736304" cy="1080120"/>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dirty="0" smtClean="0">
                <a:latin typeface="Calibri" pitchFamily="34" charset="0"/>
              </a:rPr>
              <a:t>Απλοί άνθρωποι</a:t>
            </a:r>
            <a:endParaRPr lang="el-GR" sz="2400" dirty="0">
              <a:latin typeface="Calibri" pitchFamily="34" charset="0"/>
            </a:endParaRPr>
          </a:p>
        </p:txBody>
      </p:sp>
      <p:sp>
        <p:nvSpPr>
          <p:cNvPr id="11" name="10 - Ορθογώνιο"/>
          <p:cNvSpPr/>
          <p:nvPr/>
        </p:nvSpPr>
        <p:spPr>
          <a:xfrm>
            <a:off x="395536" y="4941168"/>
            <a:ext cx="3528392" cy="1584176"/>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dirty="0" smtClean="0">
                <a:latin typeface="Calibri" pitchFamily="34" charset="0"/>
              </a:rPr>
              <a:t>Απόρριψη αφήγησης: έμφαση σε πολιτικούς και στρατιωτικούς ηγέτες</a:t>
            </a:r>
            <a:endParaRPr lang="el-GR" sz="2400" dirty="0">
              <a:latin typeface="Calibri" pitchFamily="34" charset="0"/>
            </a:endParaRPr>
          </a:p>
        </p:txBody>
      </p:sp>
      <p:sp>
        <p:nvSpPr>
          <p:cNvPr id="12" name="11 - Ορθογώνιο"/>
          <p:cNvSpPr/>
          <p:nvPr/>
        </p:nvSpPr>
        <p:spPr>
          <a:xfrm>
            <a:off x="5148064" y="4941168"/>
            <a:ext cx="3672408" cy="1584176"/>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b="1" dirty="0" smtClean="0">
                <a:latin typeface="Calibri" pitchFamily="34" charset="0"/>
              </a:rPr>
              <a:t>Ανάδειξη</a:t>
            </a:r>
            <a:r>
              <a:rPr lang="el-GR" sz="2400" dirty="0" smtClean="0">
                <a:latin typeface="Calibri" pitchFamily="34" charset="0"/>
              </a:rPr>
              <a:t>: βιώματα, ζωές,</a:t>
            </a:r>
          </a:p>
          <a:p>
            <a:pPr algn="ctr"/>
            <a:r>
              <a:rPr lang="el-GR" sz="2400" dirty="0">
                <a:latin typeface="Calibri" pitchFamily="34" charset="0"/>
              </a:rPr>
              <a:t>τ</a:t>
            </a:r>
            <a:r>
              <a:rPr lang="el-GR" sz="2400" dirty="0" smtClean="0">
                <a:latin typeface="Calibri" pitchFamily="34" charset="0"/>
              </a:rPr>
              <a:t>ον κόσμο τους</a:t>
            </a:r>
            <a:endParaRPr lang="el-GR" sz="2400" dirty="0">
              <a:latin typeface="Calibri" pitchFamily="34" charset="0"/>
            </a:endParaRPr>
          </a:p>
        </p:txBody>
      </p:sp>
      <p:cxnSp>
        <p:nvCxnSpPr>
          <p:cNvPr id="16" name="15 - Ευθύγραμμο βέλος σύνδεσης"/>
          <p:cNvCxnSpPr/>
          <p:nvPr/>
        </p:nvCxnSpPr>
        <p:spPr>
          <a:xfrm flipH="1">
            <a:off x="2051720" y="1916832"/>
            <a:ext cx="2304256"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a:off x="4355976" y="1916832"/>
            <a:ext cx="2232248"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p:nvPr/>
        </p:nvCxnSpPr>
        <p:spPr>
          <a:xfrm>
            <a:off x="1691680" y="3861048"/>
            <a:ext cx="0" cy="9361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6732240" y="3789040"/>
            <a:ext cx="0" cy="9361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836712"/>
          </a:xfrm>
        </p:spPr>
        <p:txBody>
          <a:bodyPr>
            <a:normAutofit/>
          </a:bodyPr>
          <a:lstStyle/>
          <a:p>
            <a:pPr algn="ctr"/>
            <a:r>
              <a:rPr lang="el-GR" sz="4000" dirty="0" smtClean="0"/>
              <a:t>Η αφήγηση στην αφηγηματική ιστορία 3/5</a:t>
            </a:r>
            <a:endParaRPr lang="el-GR" sz="4000" dirty="0"/>
          </a:p>
        </p:txBody>
      </p:sp>
      <p:sp>
        <p:nvSpPr>
          <p:cNvPr id="3" name="2 - Θέση περιεχομένου"/>
          <p:cNvSpPr>
            <a:spLocks noGrp="1"/>
          </p:cNvSpPr>
          <p:nvPr>
            <p:ph idx="1"/>
          </p:nvPr>
        </p:nvSpPr>
        <p:spPr>
          <a:xfrm>
            <a:off x="0" y="692696"/>
            <a:ext cx="8964488" cy="6165304"/>
          </a:xfrm>
        </p:spPr>
        <p:txBody>
          <a:bodyPr>
            <a:normAutofit/>
          </a:bodyPr>
          <a:lstStyle/>
          <a:p>
            <a:endParaRPr lang="el-GR" sz="2800" b="1" dirty="0" smtClean="0"/>
          </a:p>
          <a:p>
            <a:r>
              <a:rPr lang="el-GR" sz="2400" b="1" dirty="0" smtClean="0"/>
              <a:t>Πολιτισμική αφήγηση</a:t>
            </a:r>
            <a:r>
              <a:rPr lang="el-GR" sz="2400" dirty="0" smtClean="0"/>
              <a:t>: σημαντικά στοιχεία για τον κόσμο στον οποίο λέγονταν.</a:t>
            </a:r>
            <a:endParaRPr lang="el-GR" sz="2800" dirty="0" smtClean="0"/>
          </a:p>
          <a:p>
            <a:r>
              <a:rPr lang="el-GR" sz="2400" b="1" dirty="0" smtClean="0"/>
              <a:t>Αφήγηση ως ξεχωριστή δύναμη</a:t>
            </a:r>
            <a:r>
              <a:rPr lang="el-GR" sz="2400" dirty="0" smtClean="0"/>
              <a:t>: </a:t>
            </a:r>
            <a:r>
              <a:rPr lang="en-US" sz="2400" i="1" dirty="0" smtClean="0"/>
              <a:t>Lynn Hunt </a:t>
            </a:r>
            <a:r>
              <a:rPr lang="en-US" sz="2400" dirty="0" smtClean="0"/>
              <a:t>(</a:t>
            </a:r>
            <a:r>
              <a:rPr lang="el-GR" sz="2400" dirty="0" smtClean="0"/>
              <a:t>Γαλλική Επανάσταση) εξέτασε τις δομές της αφήγησης       μετάβαση από το παλιό καθεστώς στη νέα τάξη πραγμάτων.</a:t>
            </a:r>
            <a:endParaRPr lang="el-GR" sz="2800" dirty="0" smtClean="0"/>
          </a:p>
          <a:p>
            <a:r>
              <a:rPr lang="el-GR" sz="2400" b="1" dirty="0" smtClean="0"/>
              <a:t>Αφηγηματική επίθεση</a:t>
            </a:r>
            <a:r>
              <a:rPr lang="el-GR" sz="2400" dirty="0" smtClean="0"/>
              <a:t>: </a:t>
            </a:r>
            <a:r>
              <a:rPr lang="en-US" sz="2400" i="1" dirty="0" smtClean="0"/>
              <a:t>Ronnie Hsia </a:t>
            </a:r>
            <a:r>
              <a:rPr lang="el-GR" sz="2400" i="1" dirty="0" smtClean="0"/>
              <a:t>και </a:t>
            </a:r>
            <a:r>
              <a:rPr lang="en-US" sz="2400" i="1" dirty="0" err="1" smtClean="0"/>
              <a:t>Miri</a:t>
            </a:r>
            <a:r>
              <a:rPr lang="en-US" sz="2400" i="1" dirty="0" smtClean="0"/>
              <a:t> Rubin     </a:t>
            </a:r>
            <a:r>
              <a:rPr lang="el-GR" sz="2400" i="1" dirty="0" smtClean="0"/>
              <a:t>  </a:t>
            </a:r>
            <a:r>
              <a:rPr lang="el-GR" sz="2400" dirty="0" smtClean="0"/>
              <a:t>μελέτη ιστοριών για φημολογίες κατά των Εβραίων που συνέβαλαν στον καθορισμό της χριστιανικής ταυτότητας.</a:t>
            </a:r>
            <a:endParaRPr lang="el-GR" sz="2800" dirty="0" smtClean="0"/>
          </a:p>
          <a:p>
            <a:r>
              <a:rPr lang="el-GR" sz="2400" b="1" dirty="0" smtClean="0"/>
              <a:t>Αφηγηματικές προκλήσεις</a:t>
            </a:r>
            <a:r>
              <a:rPr lang="el-GR" sz="2400" dirty="0" smtClean="0"/>
              <a:t>:</a:t>
            </a:r>
            <a:r>
              <a:rPr lang="el-GR" sz="2800" dirty="0" smtClean="0"/>
              <a:t> </a:t>
            </a:r>
            <a:r>
              <a:rPr lang="en-US" sz="2400" i="1" dirty="0" smtClean="0"/>
              <a:t>Judith </a:t>
            </a:r>
            <a:r>
              <a:rPr lang="en-US" sz="2400" i="1" dirty="0" err="1" smtClean="0"/>
              <a:t>Walkowitz</a:t>
            </a:r>
            <a:r>
              <a:rPr lang="el-GR" sz="2400" i="1" dirty="0" smtClean="0"/>
              <a:t>       </a:t>
            </a:r>
            <a:r>
              <a:rPr lang="el-GR" sz="2400" dirty="0" smtClean="0"/>
              <a:t>έκθεση παιδικής πορνείας, ρεπορτάζ φόνων, αφηγήσεις σεξουαλικού κινδύνου      στοιχεία συγκεκριμένου πολιτισμικού ρεπερτορίου, επηρεασμός στις αντιλήψεις αναγνωστών.</a:t>
            </a:r>
            <a:endParaRPr lang="el-GR" sz="2800" dirty="0"/>
          </a:p>
        </p:txBody>
      </p:sp>
      <p:cxnSp>
        <p:nvCxnSpPr>
          <p:cNvPr id="6" name="5 - Ευθύγραμμο βέλος σύνδεσης"/>
          <p:cNvCxnSpPr/>
          <p:nvPr/>
        </p:nvCxnSpPr>
        <p:spPr>
          <a:xfrm>
            <a:off x="4644008" y="2636912"/>
            <a:ext cx="28803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6804248" y="3429000"/>
            <a:ext cx="28803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6228184" y="4653136"/>
            <a:ext cx="28803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8316416" y="5085184"/>
            <a:ext cx="28803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836712"/>
          </a:xfrm>
        </p:spPr>
        <p:txBody>
          <a:bodyPr>
            <a:normAutofit/>
          </a:bodyPr>
          <a:lstStyle/>
          <a:p>
            <a:pPr algn="ctr"/>
            <a:r>
              <a:rPr lang="el-GR" sz="4000" dirty="0" smtClean="0"/>
              <a:t>Η αφήγηση στην αφηγηματική ιστορία 4/5</a:t>
            </a:r>
            <a:endParaRPr lang="el-GR" sz="4000" dirty="0"/>
          </a:p>
        </p:txBody>
      </p:sp>
      <p:sp>
        <p:nvSpPr>
          <p:cNvPr id="3" name="2 - Θέση περιεχομένου"/>
          <p:cNvSpPr>
            <a:spLocks noGrp="1"/>
          </p:cNvSpPr>
          <p:nvPr>
            <p:ph idx="1"/>
          </p:nvPr>
        </p:nvSpPr>
        <p:spPr>
          <a:xfrm>
            <a:off x="0" y="836712"/>
            <a:ext cx="9144000" cy="5760640"/>
          </a:xfrm>
        </p:spPr>
        <p:txBody>
          <a:bodyPr>
            <a:normAutofit/>
          </a:bodyPr>
          <a:lstStyle/>
          <a:p>
            <a:r>
              <a:rPr lang="en-US" sz="2600" i="1" dirty="0" smtClean="0"/>
              <a:t>Marshall </a:t>
            </a:r>
            <a:r>
              <a:rPr lang="en-US" sz="2600" i="1" dirty="0" err="1" smtClean="0"/>
              <a:t>Sahlins</a:t>
            </a:r>
            <a:r>
              <a:rPr lang="el-GR" sz="2600" i="1" dirty="0" smtClean="0"/>
              <a:t> </a:t>
            </a:r>
            <a:r>
              <a:rPr lang="el-GR" sz="2600" dirty="0" smtClean="0"/>
              <a:t>(ανθρωπολόγος): Είναι εφικτή η γραφή πολιτισμικής ιστορίας σε αφηγηματική μορφή, χωρίς θριαμβολογίες και τον τραγικό νοσταλγικό τρόπο ιστορίας της απώλειας.</a:t>
            </a:r>
          </a:p>
          <a:p>
            <a:r>
              <a:rPr lang="el-GR" sz="2600" b="1" dirty="0" smtClean="0"/>
              <a:t>Πολιτισμικές συγκρούσεις</a:t>
            </a:r>
            <a:r>
              <a:rPr lang="el-GR" sz="2600" dirty="0" smtClean="0"/>
              <a:t>: π.χ. Εμφύλιοι πόλεμοι Βρετανία 17</a:t>
            </a:r>
            <a:r>
              <a:rPr lang="el-GR" sz="2600" baseline="30000" dirty="0" smtClean="0"/>
              <a:t>ο</a:t>
            </a:r>
            <a:r>
              <a:rPr lang="el-GR" sz="2600" dirty="0" smtClean="0"/>
              <a:t> αι. και ΗΠΑ 19</a:t>
            </a:r>
            <a:r>
              <a:rPr lang="el-GR" sz="2600" baseline="30000" dirty="0" smtClean="0"/>
              <a:t>ο</a:t>
            </a:r>
            <a:r>
              <a:rPr lang="el-GR" sz="2600" dirty="0" smtClean="0"/>
              <a:t> αι.</a:t>
            </a:r>
          </a:p>
          <a:p>
            <a:r>
              <a:rPr lang="el-GR" sz="2600" b="1" dirty="0" smtClean="0"/>
              <a:t>Πολιτισμικές επαναστάσεις</a:t>
            </a:r>
            <a:r>
              <a:rPr lang="el-GR" sz="2600" dirty="0" smtClean="0"/>
              <a:t>: π.χ. Κίνα 1960, έχουμε ανάπτυξη νέα πολιτικής κουλτούρας (περίπτωση Γαλλίας 1789). </a:t>
            </a:r>
          </a:p>
          <a:p>
            <a:pPr>
              <a:buNone/>
            </a:pPr>
            <a:r>
              <a:rPr lang="el-GR" sz="2600" dirty="0" smtClean="0"/>
              <a:t>α) Επιβολή ομοιογένειας στην ενδυμασία καταργώντας τους ιεραρχικούς κώδικες Παλαιού καθεστώτος.</a:t>
            </a:r>
          </a:p>
          <a:p>
            <a:pPr>
              <a:buNone/>
            </a:pPr>
            <a:r>
              <a:rPr lang="el-GR" sz="2600" dirty="0" smtClean="0"/>
              <a:t>β) Αντικατάσταση στο πεδίο της γλώσσας με σκοπό τη δημιουργία μιας εθνικής  μάζας.</a:t>
            </a:r>
            <a:endParaRPr lang="el-GR"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2" cstate="print"/>
          <a:stretch>
            <a:fillRect/>
          </a:stretch>
        </p:blipFill>
        <p:spPr>
          <a:xfrm>
            <a:off x="323528" y="206229"/>
            <a:ext cx="8640960" cy="6560803"/>
          </a:xfrm>
          <a:prstGeom prst="rect">
            <a:avLst/>
          </a:prstGeom>
        </p:spPr>
      </p:pic>
    </p:spTree>
    <p:extLst>
      <p:ext uri="{BB962C8B-B14F-4D97-AF65-F5344CB8AC3E}">
        <p14:creationId xmlns:p14="http://schemas.microsoft.com/office/powerpoint/2010/main" xmlns="" val="16521315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836712"/>
          </a:xfrm>
        </p:spPr>
        <p:txBody>
          <a:bodyPr>
            <a:noAutofit/>
          </a:bodyPr>
          <a:lstStyle/>
          <a:p>
            <a:pPr algn="ctr"/>
            <a:r>
              <a:rPr lang="el-GR" sz="4000" dirty="0" smtClean="0"/>
              <a:t>Η αφήγηση στην αφηγηματική ιστορία 5/5</a:t>
            </a:r>
            <a:endParaRPr lang="el-GR" sz="4000" dirty="0"/>
          </a:p>
        </p:txBody>
      </p:sp>
      <p:sp>
        <p:nvSpPr>
          <p:cNvPr id="3" name="2 - Θέση περιεχομένου"/>
          <p:cNvSpPr>
            <a:spLocks noGrp="1"/>
          </p:cNvSpPr>
          <p:nvPr>
            <p:ph idx="1"/>
          </p:nvPr>
        </p:nvSpPr>
        <p:spPr>
          <a:xfrm>
            <a:off x="0" y="1268760"/>
            <a:ext cx="9144000" cy="5589240"/>
          </a:xfrm>
        </p:spPr>
        <p:txBody>
          <a:bodyPr>
            <a:normAutofit/>
          </a:bodyPr>
          <a:lstStyle/>
          <a:p>
            <a:r>
              <a:rPr lang="el-GR" sz="2400" dirty="0" smtClean="0"/>
              <a:t> </a:t>
            </a:r>
            <a:r>
              <a:rPr lang="el-GR" sz="2400" b="1" dirty="0" smtClean="0"/>
              <a:t>Πουριτανική επανάσταση</a:t>
            </a:r>
            <a:r>
              <a:rPr lang="el-GR" sz="2400" dirty="0" smtClean="0"/>
              <a:t>: Θέατρα κλειστά, νέες πρακτικές επιλογής ονομάτων.</a:t>
            </a:r>
          </a:p>
          <a:p>
            <a:pPr>
              <a:buNone/>
            </a:pPr>
            <a:endParaRPr lang="el-GR" sz="2400" dirty="0" smtClean="0"/>
          </a:p>
          <a:p>
            <a:r>
              <a:rPr lang="el-GR" sz="2400" b="1" dirty="0" smtClean="0"/>
              <a:t>Επανάσταση Μπολσεβίκων: </a:t>
            </a:r>
            <a:r>
              <a:rPr lang="el-GR" sz="2400" dirty="0" smtClean="0"/>
              <a:t>εκστρατεία πολιτισμού. π.χ. </a:t>
            </a:r>
            <a:r>
              <a:rPr lang="el-GR" sz="2400" i="1" dirty="0" smtClean="0"/>
              <a:t>Λεόν Τρότσκι, </a:t>
            </a:r>
            <a:r>
              <a:rPr lang="el-GR" sz="2400" dirty="0" smtClean="0"/>
              <a:t>ασχολήθηκε με τον καλλιεργημένο προφορικό λόγο για την απαγόρευση της ύβρις.</a:t>
            </a:r>
          </a:p>
          <a:p>
            <a:pPr>
              <a:buNone/>
            </a:pPr>
            <a:endParaRPr lang="el-GR" sz="2400" dirty="0" smtClean="0"/>
          </a:p>
          <a:p>
            <a:r>
              <a:rPr lang="el-GR" sz="2400" b="1" dirty="0" smtClean="0"/>
              <a:t>«</a:t>
            </a:r>
            <a:r>
              <a:rPr lang="el-GR" sz="2400" b="1" dirty="0" err="1" smtClean="0"/>
              <a:t>Επανεκτελέσεις</a:t>
            </a:r>
            <a:r>
              <a:rPr lang="el-GR" sz="2400" b="1" dirty="0" smtClean="0"/>
              <a:t>»: </a:t>
            </a:r>
          </a:p>
          <a:p>
            <a:pPr marL="539496" indent="-457200">
              <a:buFont typeface="+mj-lt"/>
              <a:buAutoNum type="arabicPeriod"/>
            </a:pPr>
            <a:r>
              <a:rPr lang="el-GR" sz="2400" dirty="0" smtClean="0"/>
              <a:t>Αναβίωση των επαναστάσεων. </a:t>
            </a:r>
          </a:p>
          <a:p>
            <a:pPr marL="539496" indent="-457200">
              <a:buFont typeface="+mj-lt"/>
              <a:buAutoNum type="arabicPeriod"/>
            </a:pPr>
            <a:r>
              <a:rPr lang="el-GR" sz="2400" dirty="0" smtClean="0"/>
              <a:t>Αναβίωση χριστιανικής κουλτούρας</a:t>
            </a:r>
          </a:p>
          <a:p>
            <a:pPr>
              <a:buNone/>
            </a:pPr>
            <a:endParaRPr lang="el-GR" sz="2800" dirty="0" smtClean="0"/>
          </a:p>
          <a:p>
            <a:endParaRPr lang="el-GR"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0364" y="0"/>
            <a:ext cx="8363272" cy="692696"/>
          </a:xfrm>
        </p:spPr>
        <p:txBody>
          <a:bodyPr>
            <a:noAutofit/>
          </a:bodyPr>
          <a:lstStyle/>
          <a:p>
            <a:pPr algn="ctr"/>
            <a:r>
              <a:rPr lang="el-GR" sz="4000" dirty="0" smtClean="0"/>
              <a:t>Συμπέρασμα</a:t>
            </a:r>
            <a:endParaRPr lang="el-GR" sz="4000" dirty="0"/>
          </a:p>
        </p:txBody>
      </p:sp>
      <p:sp>
        <p:nvSpPr>
          <p:cNvPr id="3" name="2 - Θέση περιεχομένου"/>
          <p:cNvSpPr>
            <a:spLocks noGrp="1"/>
          </p:cNvSpPr>
          <p:nvPr>
            <p:ph idx="1"/>
          </p:nvPr>
        </p:nvSpPr>
        <p:spPr>
          <a:xfrm>
            <a:off x="0" y="764704"/>
            <a:ext cx="9144000" cy="6093296"/>
          </a:xfrm>
        </p:spPr>
        <p:txBody>
          <a:bodyPr>
            <a:normAutofit/>
          </a:bodyPr>
          <a:lstStyle/>
          <a:p>
            <a:r>
              <a:rPr lang="el-GR" sz="2600" dirty="0" smtClean="0"/>
              <a:t>ΝΠΙ  βρίσκεται σε εξέλιξη.</a:t>
            </a:r>
          </a:p>
          <a:p>
            <a:r>
              <a:rPr lang="el-GR" sz="2600" dirty="0" smtClean="0"/>
              <a:t>Πολιτισμική ιστορία της γλώσσας βρίσκεται σε εξέλιξη.</a:t>
            </a:r>
          </a:p>
          <a:p>
            <a:r>
              <a:rPr lang="el-GR" sz="2600" dirty="0" smtClean="0"/>
              <a:t>Υπάρχουν ζητήματα άλυτα.</a:t>
            </a:r>
          </a:p>
          <a:p>
            <a:pPr marL="514350" indent="-514350">
              <a:buNone/>
            </a:pPr>
            <a:r>
              <a:rPr lang="el-GR" sz="2600" b="1" dirty="0" smtClean="0"/>
              <a:t>Πολιτισμική ιστορία</a:t>
            </a:r>
            <a:r>
              <a:rPr lang="el-GR" sz="2600" dirty="0" smtClean="0"/>
              <a:t>: </a:t>
            </a:r>
          </a:p>
          <a:p>
            <a:pPr marL="514350" indent="-514350">
              <a:buFont typeface="+mj-lt"/>
              <a:buAutoNum type="arabicPeriod"/>
            </a:pPr>
            <a:r>
              <a:rPr lang="el-GR" sz="2600" dirty="0" smtClean="0"/>
              <a:t>έδωσε κάποιο περιεχόμενο με τις διάφορες έννοιες του όρου στην ιστορική μέθοδο </a:t>
            </a:r>
            <a:r>
              <a:rPr lang="el-GR" sz="2600" b="1" dirty="0" smtClean="0"/>
              <a:t>όμως</a:t>
            </a:r>
            <a:r>
              <a:rPr lang="el-GR" sz="2600" dirty="0" smtClean="0"/>
              <a:t> δεν είναι μια σημαντική μορφή ιστορίας αλλά ένα απαραίτητο τμήμα συλλογικού εγχειρήματος.</a:t>
            </a:r>
          </a:p>
          <a:p>
            <a:pPr marL="514350" indent="-514350">
              <a:buFont typeface="+mj-lt"/>
              <a:buAutoNum type="arabicPeriod"/>
            </a:pPr>
            <a:r>
              <a:rPr lang="el-GR" sz="2600" dirty="0" smtClean="0"/>
              <a:t>Μια μόδα η οποία κάποια στιγμή φθίνει.</a:t>
            </a:r>
          </a:p>
          <a:p>
            <a:pPr marL="514350" indent="-514350">
              <a:buFont typeface="+mj-lt"/>
              <a:buAutoNum type="arabicPeriod"/>
            </a:pPr>
            <a:r>
              <a:rPr lang="el-GR" sz="2600" dirty="0" smtClean="0"/>
              <a:t>Αντίδραση εναντίον της «κουλτούρας».</a:t>
            </a:r>
          </a:p>
          <a:p>
            <a:pPr marL="514350" indent="-514350">
              <a:buFont typeface="+mj-lt"/>
              <a:buAutoNum type="arabicPeriod"/>
            </a:pPr>
            <a:r>
              <a:rPr lang="el-GR" sz="2600" dirty="0" smtClean="0"/>
              <a:t>Ιστορικοί, εμπειρικοί ή θετικιστές: μεταχειρίστηκαν τα ιστορικά ντοκουμέντα ως κάτι προφανές </a:t>
            </a:r>
          </a:p>
          <a:p>
            <a:pPr marL="514350" indent="-514350">
              <a:buNone/>
            </a:pPr>
            <a:endParaRPr lang="el-GR" sz="26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2372" y="0"/>
            <a:ext cx="8219256" cy="692696"/>
          </a:xfrm>
        </p:spPr>
        <p:txBody>
          <a:bodyPr>
            <a:noAutofit/>
          </a:bodyPr>
          <a:lstStyle/>
          <a:p>
            <a:pPr algn="ctr"/>
            <a:r>
              <a:rPr lang="el-GR" sz="4000" dirty="0" smtClean="0"/>
              <a:t>Επίλογος</a:t>
            </a:r>
            <a:endParaRPr lang="el-GR" sz="4000" dirty="0"/>
          </a:p>
        </p:txBody>
      </p:sp>
      <p:sp>
        <p:nvSpPr>
          <p:cNvPr id="3" name="2 - Θέση περιεχομένου"/>
          <p:cNvSpPr>
            <a:spLocks noGrp="1"/>
          </p:cNvSpPr>
          <p:nvPr>
            <p:ph idx="1"/>
          </p:nvPr>
        </p:nvSpPr>
        <p:spPr>
          <a:xfrm>
            <a:off x="179512" y="764704"/>
            <a:ext cx="8784976" cy="5832648"/>
          </a:xfrm>
        </p:spPr>
        <p:txBody>
          <a:bodyPr>
            <a:normAutofit/>
          </a:bodyPr>
          <a:lstStyle/>
          <a:p>
            <a:pPr marL="514350" indent="-514350"/>
            <a:r>
              <a:rPr lang="el-GR" sz="2600" b="1" dirty="0" smtClean="0"/>
              <a:t>Παραδόσεις πολιτισμικής ιστορίας</a:t>
            </a:r>
          </a:p>
          <a:p>
            <a:pPr marL="514350" indent="-514350">
              <a:buFont typeface="+mj-lt"/>
              <a:buAutoNum type="arabicPeriod"/>
            </a:pPr>
            <a:r>
              <a:rPr lang="el-GR" sz="2600" dirty="0" smtClean="0"/>
              <a:t>Ολλανδία, Γερμανία, Γαλλία</a:t>
            </a:r>
          </a:p>
          <a:p>
            <a:pPr marL="514350" indent="-514350">
              <a:buFont typeface="+mj-lt"/>
              <a:buAutoNum type="arabicPeriod"/>
            </a:pPr>
            <a:r>
              <a:rPr lang="el-GR" sz="2600" dirty="0" smtClean="0"/>
              <a:t>Αγγλία: αντίσταση κατά της πολιτισμικής ιστορίας, ασύμβατη με τα αντικειμενικά γεγονότα</a:t>
            </a:r>
            <a:r>
              <a:rPr lang="en-US" sz="2600" dirty="0" smtClean="0"/>
              <a:t>.</a:t>
            </a:r>
            <a:endParaRPr lang="el-GR" sz="2600" dirty="0" smtClean="0"/>
          </a:p>
          <a:p>
            <a:pPr marL="514350" indent="-514350">
              <a:buFont typeface="+mj-lt"/>
              <a:buAutoNum type="arabicPeriod"/>
            </a:pPr>
            <a:r>
              <a:rPr lang="el-GR" sz="2600" dirty="0" smtClean="0"/>
              <a:t>Δανία: παρόμοια κατάσταση με την Αγγλία παρά την συμβολή του </a:t>
            </a:r>
            <a:r>
              <a:rPr lang="en-US" sz="2600" i="1" dirty="0" err="1" smtClean="0"/>
              <a:t>Troels</a:t>
            </a:r>
            <a:r>
              <a:rPr lang="en-US" sz="2600" i="1" dirty="0" smtClean="0"/>
              <a:t>-Lund.</a:t>
            </a:r>
            <a:endParaRPr lang="el-GR" sz="2600" i="1" dirty="0" smtClean="0"/>
          </a:p>
          <a:p>
            <a:pPr marL="514350" indent="-514350">
              <a:buFont typeface="+mj-lt"/>
              <a:buAutoNum type="arabicPeriod"/>
            </a:pPr>
            <a:r>
              <a:rPr lang="el-GR" sz="2600" dirty="0" smtClean="0"/>
              <a:t>ΗΠΑ: ευδοκίμηση πολιτισμικής ιστορίας, γεωγραφίας και ανθρωπολογίας.</a:t>
            </a:r>
          </a:p>
          <a:p>
            <a:pPr marL="514350" indent="-514350">
              <a:buNone/>
            </a:pPr>
            <a:endParaRPr lang="el-GR" sz="2600" dirty="0" smtClean="0"/>
          </a:p>
          <a:p>
            <a:pPr marL="514350" indent="-514350"/>
            <a:r>
              <a:rPr lang="el-GR" sz="2600" b="1" dirty="0" smtClean="0"/>
              <a:t>Αντίθεση </a:t>
            </a:r>
            <a:r>
              <a:rPr lang="el-GR" sz="2600" b="1" dirty="0" err="1" smtClean="0"/>
              <a:t>Βορειομαερικανικής</a:t>
            </a:r>
            <a:r>
              <a:rPr lang="el-GR" sz="2600" b="1" dirty="0" smtClean="0"/>
              <a:t> έμφασης στην κουλτούρα και της βρετανικής έμφασης στην κοινωνία</a:t>
            </a:r>
          </a:p>
          <a:p>
            <a:pPr marL="514350" indent="-514350">
              <a:buNone/>
            </a:pPr>
            <a:r>
              <a:rPr lang="el-GR" sz="2600" dirty="0" smtClean="0"/>
              <a:t>                     «Κουλτούρα της εμπειριοκρατίας»</a:t>
            </a:r>
          </a:p>
          <a:p>
            <a:endParaRPr lang="el-GR" sz="2600" dirty="0" smtClean="0"/>
          </a:p>
          <a:p>
            <a:pPr>
              <a:buNone/>
            </a:pPr>
            <a:endParaRPr lang="el-GR" sz="2600" dirty="0"/>
          </a:p>
        </p:txBody>
      </p:sp>
      <p:cxnSp>
        <p:nvCxnSpPr>
          <p:cNvPr id="4" name="3 - Ευθύγραμμο βέλος σύνδεσης"/>
          <p:cNvCxnSpPr/>
          <p:nvPr/>
        </p:nvCxnSpPr>
        <p:spPr>
          <a:xfrm>
            <a:off x="1115616" y="5949280"/>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1/8</a:t>
            </a:r>
            <a:endParaRPr lang="el-GR" sz="4000" dirty="0"/>
          </a:p>
        </p:txBody>
      </p:sp>
      <p:sp>
        <p:nvSpPr>
          <p:cNvPr id="5" name="4 - Ορθογώνιο"/>
          <p:cNvSpPr/>
          <p:nvPr/>
        </p:nvSpPr>
        <p:spPr>
          <a:xfrm>
            <a:off x="1799692" y="908720"/>
            <a:ext cx="5544616" cy="1512168"/>
          </a:xfrm>
          <a:prstGeom prst="rect">
            <a:avLst/>
          </a:prstGeom>
          <a:ln>
            <a:noFill/>
          </a:ln>
          <a:effectLst>
            <a:glow rad="63500">
              <a:schemeClr val="accent1">
                <a:satMod val="175000"/>
                <a:alpha val="40000"/>
              </a:schemeClr>
            </a:glow>
            <a:outerShdw blurRad="63500" dist="25400" dir="5400000" rotWithShape="0">
              <a:srgbClr val="000000">
                <a:alpha val="43137"/>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l-GR" sz="2800" dirty="0" smtClean="0">
                <a:latin typeface="Calibri" pitchFamily="34" charset="0"/>
              </a:rPr>
              <a:t>Η </a:t>
            </a:r>
            <a:r>
              <a:rPr lang="el-GR" sz="2800" b="1" dirty="0" smtClean="0">
                <a:latin typeface="Calibri" pitchFamily="34" charset="0"/>
              </a:rPr>
              <a:t>πολιτισμική ιστορία </a:t>
            </a:r>
            <a:r>
              <a:rPr lang="el-GR" sz="2800" dirty="0" smtClean="0">
                <a:latin typeface="Calibri" pitchFamily="34" charset="0"/>
              </a:rPr>
              <a:t>δείχνει ενδιαφέρον σε ορισμένες θεματικές περιοχές</a:t>
            </a:r>
            <a:endParaRPr lang="el-GR" sz="2800" dirty="0">
              <a:latin typeface="Calibri" pitchFamily="34" charset="0"/>
            </a:endParaRPr>
          </a:p>
        </p:txBody>
      </p:sp>
      <p:sp>
        <p:nvSpPr>
          <p:cNvPr id="7" name="6 - Έλλειψη"/>
          <p:cNvSpPr/>
          <p:nvPr/>
        </p:nvSpPr>
        <p:spPr>
          <a:xfrm>
            <a:off x="179512" y="3789040"/>
            <a:ext cx="2699792" cy="1332000"/>
          </a:xfrm>
          <a:prstGeom prst="ellipse">
            <a:avLst/>
          </a:prstGeom>
          <a:ln>
            <a:noFill/>
          </a:ln>
          <a:effectLst>
            <a:glow rad="63500">
              <a:schemeClr val="accent1">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600" dirty="0" smtClean="0">
                <a:latin typeface="Calibri" pitchFamily="34" charset="0"/>
              </a:rPr>
              <a:t>Το σώμα</a:t>
            </a:r>
            <a:endParaRPr lang="el-GR" sz="2600" dirty="0">
              <a:latin typeface="Calibri" pitchFamily="34" charset="0"/>
            </a:endParaRPr>
          </a:p>
        </p:txBody>
      </p:sp>
      <p:sp>
        <p:nvSpPr>
          <p:cNvPr id="8" name="7 - Έλλειψη"/>
          <p:cNvSpPr/>
          <p:nvPr/>
        </p:nvSpPr>
        <p:spPr>
          <a:xfrm>
            <a:off x="3167844" y="3717032"/>
            <a:ext cx="2808312" cy="1332000"/>
          </a:xfrm>
          <a:prstGeom prst="ellipse">
            <a:avLst/>
          </a:prstGeom>
          <a:ln>
            <a:noFill/>
          </a:ln>
          <a:effectLst>
            <a:glow rad="63500">
              <a:schemeClr val="accent1">
                <a:satMod val="175000"/>
                <a:alpha val="40000"/>
              </a:schemeClr>
            </a:glow>
            <a:outerShdw blurRad="63500" dist="25400" dir="5400000" rotWithShape="0">
              <a:srgbClr val="000000">
                <a:alpha val="43137"/>
              </a:srgb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600" dirty="0" smtClean="0">
                <a:latin typeface="Calibri" pitchFamily="34" charset="0"/>
              </a:rPr>
              <a:t>Η εθνική ταυτότητα</a:t>
            </a:r>
            <a:endParaRPr lang="el-GR" sz="2600" dirty="0">
              <a:latin typeface="Calibri" pitchFamily="34" charset="0"/>
            </a:endParaRPr>
          </a:p>
        </p:txBody>
      </p:sp>
      <p:sp>
        <p:nvSpPr>
          <p:cNvPr id="9" name="8 - Έλλειψη"/>
          <p:cNvSpPr/>
          <p:nvPr/>
        </p:nvSpPr>
        <p:spPr>
          <a:xfrm>
            <a:off x="6156176" y="3789040"/>
            <a:ext cx="2987824" cy="1332000"/>
          </a:xfrm>
          <a:prstGeom prst="ellipse">
            <a:avLst/>
          </a:prstGeom>
          <a:ln>
            <a:noFill/>
          </a:ln>
          <a:effectLst>
            <a:glow rad="63500">
              <a:schemeClr val="accent1">
                <a:satMod val="175000"/>
                <a:alpha val="40000"/>
              </a:schemeClr>
            </a:glow>
            <a:outerShdw blurRad="63500" dist="25400" dir="5400000" rotWithShape="0">
              <a:srgbClr val="000000">
                <a:alpha val="43137"/>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2600" dirty="0" smtClean="0">
                <a:latin typeface="Calibri" pitchFamily="34" charset="0"/>
              </a:rPr>
              <a:t>Πολιτισμική ιστορία των ιδεών</a:t>
            </a:r>
            <a:endParaRPr lang="el-GR" sz="2600" dirty="0">
              <a:latin typeface="Calibri" pitchFamily="34" charset="0"/>
            </a:endParaRPr>
          </a:p>
        </p:txBody>
      </p:sp>
      <p:cxnSp>
        <p:nvCxnSpPr>
          <p:cNvPr id="11" name="10 - Ευθύγραμμο βέλος σύνδεσης"/>
          <p:cNvCxnSpPr>
            <a:stCxn id="5" idx="2"/>
            <a:endCxn id="7" idx="0"/>
          </p:cNvCxnSpPr>
          <p:nvPr/>
        </p:nvCxnSpPr>
        <p:spPr>
          <a:xfrm flipH="1">
            <a:off x="1529408" y="2420888"/>
            <a:ext cx="3042592" cy="136815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stCxn id="5" idx="2"/>
            <a:endCxn id="8" idx="0"/>
          </p:cNvCxnSpPr>
          <p:nvPr/>
        </p:nvCxnSpPr>
        <p:spPr>
          <a:xfrm>
            <a:off x="4572000" y="2420888"/>
            <a:ext cx="0" cy="12961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a:stCxn id="5" idx="2"/>
            <a:endCxn id="9" idx="0"/>
          </p:cNvCxnSpPr>
          <p:nvPr/>
        </p:nvCxnSpPr>
        <p:spPr>
          <a:xfrm>
            <a:off x="4572000" y="2420888"/>
            <a:ext cx="3078088" cy="136815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2/8</a:t>
            </a:r>
            <a:endParaRPr lang="el-GR" sz="4000" dirty="0"/>
          </a:p>
        </p:txBody>
      </p:sp>
      <p:sp>
        <p:nvSpPr>
          <p:cNvPr id="3" name="2 - Θέση περιεχομένου"/>
          <p:cNvSpPr>
            <a:spLocks noGrp="1"/>
          </p:cNvSpPr>
          <p:nvPr>
            <p:ph idx="1"/>
          </p:nvPr>
        </p:nvSpPr>
        <p:spPr>
          <a:xfrm>
            <a:off x="179512" y="836712"/>
            <a:ext cx="8712968" cy="5616624"/>
          </a:xfrm>
        </p:spPr>
        <p:txBody>
          <a:bodyPr>
            <a:normAutofit lnSpcReduction="10000"/>
          </a:bodyPr>
          <a:lstStyle/>
          <a:p>
            <a:pPr marL="514350" indent="-514350">
              <a:buNone/>
            </a:pPr>
            <a:endParaRPr lang="el-GR" sz="2600" dirty="0" smtClean="0"/>
          </a:p>
          <a:p>
            <a:pPr marL="514350" indent="-514350">
              <a:buNone/>
            </a:pPr>
            <a:r>
              <a:rPr lang="el-GR" sz="2600" dirty="0" smtClean="0"/>
              <a:t>1.  Η </a:t>
            </a:r>
            <a:r>
              <a:rPr lang="el-GR" sz="2600" b="1" dirty="0" smtClean="0"/>
              <a:t>ιστορία του σώματος </a:t>
            </a:r>
            <a:r>
              <a:rPr lang="el-GR" sz="2600" dirty="0" smtClean="0"/>
              <a:t>είναι κομμάτι της ΝΠΙ.</a:t>
            </a:r>
          </a:p>
          <a:p>
            <a:pPr marL="514350" indent="-514350">
              <a:buNone/>
            </a:pPr>
            <a:endParaRPr lang="el-GR" sz="2600" b="1" dirty="0" smtClean="0"/>
          </a:p>
          <a:p>
            <a:pPr marL="514350" indent="-514350">
              <a:buNone/>
            </a:pPr>
            <a:r>
              <a:rPr lang="el-GR" sz="2600" b="1" dirty="0" smtClean="0"/>
              <a:t>Θέματα</a:t>
            </a:r>
            <a:r>
              <a:rPr lang="el-GR" sz="2600" dirty="0" smtClean="0"/>
              <a:t> είναι:</a:t>
            </a:r>
          </a:p>
          <a:p>
            <a:pPr marL="514350" indent="-514350"/>
            <a:r>
              <a:rPr lang="el-GR" sz="2600" dirty="0" smtClean="0"/>
              <a:t>η «ιστορία της καθαριότητας».</a:t>
            </a:r>
          </a:p>
          <a:p>
            <a:pPr marL="514350" indent="-514350">
              <a:buNone/>
            </a:pPr>
            <a:endParaRPr lang="el-GR" sz="2600" i="1" dirty="0" smtClean="0"/>
          </a:p>
          <a:p>
            <a:pPr marL="514350" indent="-514350">
              <a:buNone/>
            </a:pPr>
            <a:r>
              <a:rPr lang="en-US" sz="2600" i="1" dirty="0" smtClean="0"/>
              <a:t>Mary Douglas</a:t>
            </a:r>
            <a:r>
              <a:rPr lang="el-GR" sz="2600" dirty="0" smtClean="0"/>
              <a:t>: κώδικες καθαριότητας που ποικίλουν από κουλτούρα σε κουλτούρα.</a:t>
            </a:r>
          </a:p>
          <a:p>
            <a:pPr marL="514350" indent="-514350"/>
            <a:r>
              <a:rPr lang="el-GR" sz="2600" dirty="0" smtClean="0"/>
              <a:t>Πολυχρησιμοποιημένη μεταφορά καθαριότητας ή αγνότητας-πνευματική αγνότητα, εθνική κάθαρση, καθαρότητα της γλώσσας.</a:t>
            </a:r>
          </a:p>
          <a:p>
            <a:pPr marL="514350" indent="-514350"/>
            <a:r>
              <a:rPr lang="el-GR" sz="2600" dirty="0" smtClean="0"/>
              <a:t>Σύνδεση εννοιών καθαριότητας με εθνική ταυτότητα</a:t>
            </a:r>
          </a:p>
          <a:p>
            <a:pPr marL="514350" indent="-514350">
              <a:buNone/>
            </a:pPr>
            <a:r>
              <a:rPr lang="el-GR" sz="2600" dirty="0" smtClean="0"/>
              <a:t>π.χ. </a:t>
            </a:r>
            <a:r>
              <a:rPr lang="el-GR" sz="2600" dirty="0" err="1" smtClean="0"/>
              <a:t>μεσοαστές</a:t>
            </a:r>
            <a:r>
              <a:rPr lang="el-GR" sz="2600" dirty="0" smtClean="0"/>
              <a:t> Αμερικανίδες.</a:t>
            </a:r>
            <a:endParaRPr lang="el-GR"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3/8</a:t>
            </a:r>
            <a:endParaRPr lang="el-GR" sz="4000" dirty="0"/>
          </a:p>
        </p:txBody>
      </p:sp>
      <p:sp>
        <p:nvSpPr>
          <p:cNvPr id="3" name="2 - Θέση περιεχομένου"/>
          <p:cNvSpPr>
            <a:spLocks noGrp="1"/>
          </p:cNvSpPr>
          <p:nvPr>
            <p:ph idx="1"/>
          </p:nvPr>
        </p:nvSpPr>
        <p:spPr>
          <a:xfrm>
            <a:off x="251520" y="764704"/>
            <a:ext cx="8892480" cy="6093296"/>
          </a:xfrm>
        </p:spPr>
        <p:txBody>
          <a:bodyPr>
            <a:normAutofit/>
          </a:bodyPr>
          <a:lstStyle/>
          <a:p>
            <a:pPr marL="514350" indent="-514350">
              <a:buNone/>
            </a:pPr>
            <a:endParaRPr lang="el-GR" sz="2600" dirty="0" smtClean="0"/>
          </a:p>
          <a:p>
            <a:pPr marL="514350" indent="-514350">
              <a:buNone/>
            </a:pPr>
            <a:r>
              <a:rPr lang="el-GR" sz="2600" dirty="0" smtClean="0"/>
              <a:t>2. Η </a:t>
            </a:r>
            <a:r>
              <a:rPr lang="el-GR" sz="2600" b="1" dirty="0" smtClean="0"/>
              <a:t>εθνική ταυτότητα </a:t>
            </a:r>
            <a:r>
              <a:rPr lang="el-GR" sz="2600" dirty="0" smtClean="0"/>
              <a:t>αποτελεί κεντρικό θέμα στις μελέτες της πολιτισμικής ιστορίας.</a:t>
            </a:r>
          </a:p>
          <a:p>
            <a:pPr marL="514350" indent="-514350">
              <a:buNone/>
            </a:pPr>
            <a:endParaRPr lang="el-GR" sz="2600" dirty="0" smtClean="0"/>
          </a:p>
          <a:p>
            <a:pPr marL="514350" indent="-514350">
              <a:buNone/>
            </a:pPr>
            <a:r>
              <a:rPr lang="el-GR" sz="2600" dirty="0" smtClean="0"/>
              <a:t>π.χ. «έκρηξη» μελετών συλλογικής μνήμης: τονίζει την εθνική μνήμη που μεταδίδεται από γενιά σε γενιά.</a:t>
            </a:r>
          </a:p>
          <a:p>
            <a:pPr marL="514350" indent="-514350"/>
            <a:r>
              <a:rPr lang="en-US" sz="2600" i="1" dirty="0" smtClean="0"/>
              <a:t>Maurice </a:t>
            </a:r>
            <a:r>
              <a:rPr lang="en-US" sz="2600" i="1" dirty="0" err="1" smtClean="0"/>
              <a:t>Agulhon</a:t>
            </a:r>
            <a:r>
              <a:rPr lang="el-GR" sz="2600" i="1" dirty="0" smtClean="0"/>
              <a:t> </a:t>
            </a:r>
            <a:r>
              <a:rPr lang="el-GR" sz="2600" dirty="0" smtClean="0"/>
              <a:t>(Γάλλος ιστορικός,</a:t>
            </a:r>
            <a:r>
              <a:rPr lang="en-US" sz="2600" dirty="0" smtClean="0"/>
              <a:t> </a:t>
            </a:r>
            <a:r>
              <a:rPr lang="en-US" sz="2600" i="1" dirty="0" smtClean="0"/>
              <a:t>Marianne 1979</a:t>
            </a:r>
            <a:r>
              <a:rPr lang="el-GR" sz="2600" i="1" dirty="0" smtClean="0"/>
              <a:t> </a:t>
            </a:r>
            <a:r>
              <a:rPr lang="el-GR" sz="2600" dirty="0" smtClean="0"/>
              <a:t>): μελέτη εθνικών συμβόλων όπως μνημεία, σημαίες ή παρθένες</a:t>
            </a:r>
            <a:r>
              <a:rPr lang="en-US" sz="2600" dirty="0" smtClean="0"/>
              <a:t>.</a:t>
            </a:r>
          </a:p>
          <a:p>
            <a:pPr marL="514350" indent="-514350"/>
            <a:r>
              <a:rPr lang="en-US" sz="2600" i="1" dirty="0" smtClean="0"/>
              <a:t>Benedict Anderson </a:t>
            </a:r>
            <a:r>
              <a:rPr lang="el-GR" sz="2600" dirty="0" smtClean="0"/>
              <a:t>και </a:t>
            </a:r>
            <a:r>
              <a:rPr lang="en-US" sz="2600" i="1" dirty="0" smtClean="0"/>
              <a:t>Eric </a:t>
            </a:r>
            <a:r>
              <a:rPr lang="en-US" sz="2600" i="1" dirty="0" err="1" smtClean="0"/>
              <a:t>Hobsbawm</a:t>
            </a:r>
            <a:r>
              <a:rPr lang="el-GR" sz="2600" dirty="0" smtClean="0"/>
              <a:t>: παραγωγή σειράς βιβλίων με θέμα την επινόηση των εθνών.</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67544" y="0"/>
            <a:ext cx="8208912" cy="692696"/>
          </a:xfrm>
        </p:spPr>
        <p:txBody>
          <a:bodyPr>
            <a:noAutofit/>
          </a:bodyPr>
          <a:lstStyle/>
          <a:p>
            <a:r>
              <a:rPr lang="el-GR" sz="4000" dirty="0" smtClean="0"/>
              <a:t>      Μια μεταβαλλόμενη σκηνή 4/8</a:t>
            </a:r>
            <a:endParaRPr lang="el-GR" sz="4000" dirty="0"/>
          </a:p>
        </p:txBody>
      </p:sp>
      <p:sp>
        <p:nvSpPr>
          <p:cNvPr id="3" name="2 - Θέση περιεχομένου"/>
          <p:cNvSpPr>
            <a:spLocks noGrp="1"/>
          </p:cNvSpPr>
          <p:nvPr>
            <p:ph idx="1"/>
          </p:nvPr>
        </p:nvSpPr>
        <p:spPr>
          <a:xfrm>
            <a:off x="179512" y="1340768"/>
            <a:ext cx="8964488" cy="4968552"/>
          </a:xfrm>
        </p:spPr>
        <p:txBody>
          <a:bodyPr>
            <a:normAutofit/>
          </a:bodyPr>
          <a:lstStyle/>
          <a:p>
            <a:pPr marL="514350" indent="-514350"/>
            <a:r>
              <a:rPr lang="el-GR" sz="2800" dirty="0" smtClean="0"/>
              <a:t>Μελέτες με θέμα την </a:t>
            </a:r>
            <a:r>
              <a:rPr lang="el-GR" sz="2800" i="1" dirty="0" smtClean="0"/>
              <a:t>ιστορία της γλώσσας</a:t>
            </a:r>
            <a:r>
              <a:rPr lang="el-GR" sz="2800" dirty="0" smtClean="0"/>
              <a:t>, ειδικότερα τη «κατασκευή εθνικών γλωσσών»: προκάλεσε ενδιαφέρον για τους ιστορικούς πίνακες ζωγραφικής τον 19</a:t>
            </a:r>
            <a:r>
              <a:rPr lang="el-GR" sz="2800" baseline="30000" dirty="0" smtClean="0"/>
              <a:t>ο</a:t>
            </a:r>
            <a:r>
              <a:rPr lang="el-GR" sz="2800" dirty="0" smtClean="0"/>
              <a:t> αι.</a:t>
            </a:r>
          </a:p>
          <a:p>
            <a:pPr marL="514350" indent="-514350"/>
            <a:r>
              <a:rPr lang="en-US" sz="2800" dirty="0" smtClean="0"/>
              <a:t>Giuseppe Mazzini</a:t>
            </a:r>
            <a:r>
              <a:rPr lang="el-GR" sz="2800" dirty="0" smtClean="0"/>
              <a:t>: οι ιστορικοί πίνακες ζωγραφικής συνέβαλαν στο χτίσιμο του έθνους. </a:t>
            </a:r>
          </a:p>
          <a:p>
            <a:pPr marL="514350" indent="-514350"/>
            <a:r>
              <a:rPr lang="el-GR" sz="2800" dirty="0" smtClean="0"/>
              <a:t>Οι πίνακες ζωγραφικής ήταν μια διαδικασία που ονομάζεται «</a:t>
            </a:r>
            <a:r>
              <a:rPr lang="el-GR" sz="2800" b="1" dirty="0" smtClean="0"/>
              <a:t>εθνικοποίηση του παρελθόντος</a:t>
            </a:r>
            <a:r>
              <a:rPr lang="el-GR" sz="2800" dirty="0" smtClean="0"/>
              <a:t>».</a:t>
            </a:r>
          </a:p>
          <a:p>
            <a:endParaRPr lang="el-GR"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5/8</a:t>
            </a:r>
            <a:endParaRPr lang="el-GR" sz="4000" dirty="0"/>
          </a:p>
        </p:txBody>
      </p:sp>
      <p:sp>
        <p:nvSpPr>
          <p:cNvPr id="3" name="2 - Θέση περιεχομένου"/>
          <p:cNvSpPr>
            <a:spLocks noGrp="1"/>
          </p:cNvSpPr>
          <p:nvPr>
            <p:ph idx="1"/>
          </p:nvPr>
        </p:nvSpPr>
        <p:spPr>
          <a:xfrm>
            <a:off x="251520" y="1124744"/>
            <a:ext cx="8892480" cy="5544616"/>
          </a:xfrm>
        </p:spPr>
        <p:txBody>
          <a:bodyPr>
            <a:normAutofit lnSpcReduction="10000"/>
          </a:bodyPr>
          <a:lstStyle/>
          <a:p>
            <a:pPr>
              <a:buNone/>
            </a:pPr>
            <a:r>
              <a:rPr lang="el-GR" sz="2600" dirty="0" smtClean="0"/>
              <a:t>3. Η πολιτισμική ιστορία των εθνών είναι παράδειγμα της «</a:t>
            </a:r>
            <a:r>
              <a:rPr lang="el-GR" sz="2600" b="1" dirty="0" smtClean="0"/>
              <a:t>πολιτισμικής ιστορίας των ιδεών».</a:t>
            </a:r>
          </a:p>
          <a:p>
            <a:pPr>
              <a:buNone/>
            </a:pPr>
            <a:endParaRPr lang="el-GR" sz="2600" b="1" dirty="0" smtClean="0"/>
          </a:p>
          <a:p>
            <a:r>
              <a:rPr lang="el-GR" sz="2600" dirty="0" smtClean="0"/>
              <a:t>Η ιστορία των ιδεών και η πολιτισμική ιστορία έχουν διαφορετικές κατευθύνσεις αλλά τα σύνορα τους παραβιάζονται. π.χ. υβριδική πολιτισμική ιστορία των ιδεών.</a:t>
            </a:r>
          </a:p>
          <a:p>
            <a:r>
              <a:rPr lang="el-GR" sz="2600" dirty="0" smtClean="0"/>
              <a:t>3 ακαδημαϊκοί: </a:t>
            </a:r>
            <a:r>
              <a:rPr lang="en-US" sz="2600" dirty="0" smtClean="0"/>
              <a:t>Francoise </a:t>
            </a:r>
            <a:r>
              <a:rPr lang="en-US" sz="2600" dirty="0" err="1" smtClean="0"/>
              <a:t>Waquet</a:t>
            </a:r>
            <a:r>
              <a:rPr lang="en-US" sz="2600" dirty="0" smtClean="0"/>
              <a:t> (</a:t>
            </a:r>
            <a:r>
              <a:rPr lang="el-GR" sz="2600" dirty="0"/>
              <a:t>Γ</a:t>
            </a:r>
            <a:r>
              <a:rPr lang="el-GR" sz="2600" dirty="0" smtClean="0"/>
              <a:t>αλλία), </a:t>
            </a:r>
            <a:r>
              <a:rPr lang="en-US" sz="2600" dirty="0" smtClean="0"/>
              <a:t>Martin </a:t>
            </a:r>
            <a:r>
              <a:rPr lang="en-US" sz="2600" dirty="0" err="1" smtClean="0"/>
              <a:t>Mulsow</a:t>
            </a:r>
            <a:r>
              <a:rPr lang="en-US" sz="2600" dirty="0" smtClean="0"/>
              <a:t> (</a:t>
            </a:r>
            <a:r>
              <a:rPr lang="el-GR" sz="2600" dirty="0"/>
              <a:t>Γ</a:t>
            </a:r>
            <a:r>
              <a:rPr lang="el-GR" sz="2600" dirty="0" smtClean="0"/>
              <a:t>ερμανία), </a:t>
            </a:r>
            <a:r>
              <a:rPr lang="en-US" sz="2600" dirty="0" smtClean="0"/>
              <a:t>William Clark (</a:t>
            </a:r>
            <a:r>
              <a:rPr lang="el-GR" sz="2600" dirty="0" smtClean="0"/>
              <a:t>ΗΠΑ)</a:t>
            </a:r>
          </a:p>
          <a:p>
            <a:pPr>
              <a:buNone/>
            </a:pPr>
            <a:r>
              <a:rPr lang="el-GR" sz="2600" dirty="0"/>
              <a:t> </a:t>
            </a:r>
            <a:r>
              <a:rPr lang="el-GR" sz="2600" dirty="0" smtClean="0"/>
              <a:t>       </a:t>
            </a:r>
          </a:p>
          <a:p>
            <a:pPr>
              <a:buNone/>
            </a:pPr>
            <a:r>
              <a:rPr lang="el-GR" sz="2600" dirty="0" smtClean="0"/>
              <a:t>		Επιδίωξη σύνδεσης της ιστορίας των ιδεών με τις πολιτισμικές εξελίξεις συμπεριλαμβάνοντας μεταβολές στα μέσα επικοινωνίας.</a:t>
            </a:r>
          </a:p>
          <a:p>
            <a:pPr>
              <a:buNone/>
            </a:pPr>
            <a:r>
              <a:rPr lang="el-GR" sz="2600" dirty="0"/>
              <a:t> </a:t>
            </a:r>
            <a:r>
              <a:rPr lang="el-GR" sz="2600" dirty="0" smtClean="0"/>
              <a:t>                                </a:t>
            </a:r>
          </a:p>
        </p:txBody>
      </p:sp>
      <p:cxnSp>
        <p:nvCxnSpPr>
          <p:cNvPr id="5" name="4 - Ευθύγραμμο βέλος σύνδεσης"/>
          <p:cNvCxnSpPr/>
          <p:nvPr/>
        </p:nvCxnSpPr>
        <p:spPr>
          <a:xfrm>
            <a:off x="611560" y="4941168"/>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6/8</a:t>
            </a:r>
            <a:endParaRPr lang="el-GR" sz="4000" dirty="0"/>
          </a:p>
        </p:txBody>
      </p:sp>
      <p:sp>
        <p:nvSpPr>
          <p:cNvPr id="3" name="2 - Θέση περιεχομένου"/>
          <p:cNvSpPr>
            <a:spLocks noGrp="1"/>
          </p:cNvSpPr>
          <p:nvPr>
            <p:ph idx="1"/>
          </p:nvPr>
        </p:nvSpPr>
        <p:spPr>
          <a:xfrm>
            <a:off x="323528" y="1196752"/>
            <a:ext cx="8820472" cy="5184576"/>
          </a:xfrm>
        </p:spPr>
        <p:txBody>
          <a:bodyPr>
            <a:normAutofit/>
          </a:bodyPr>
          <a:lstStyle/>
          <a:p>
            <a:r>
              <a:rPr lang="el-GR" sz="2600" dirty="0" smtClean="0"/>
              <a:t>«</a:t>
            </a:r>
            <a:r>
              <a:rPr lang="el-GR" sz="2600" b="1" dirty="0" smtClean="0"/>
              <a:t>Κουλτούρα γνώσης</a:t>
            </a:r>
            <a:r>
              <a:rPr lang="el-GR" sz="2600" dirty="0" smtClean="0"/>
              <a:t>»: ιστορία πολιτισμικών πρακτικών, ιστορία ακαδημαϊκών ιεροτελεστιών μετάβασης και ιστορία υλικής κουλτούρας της εκπαίδευσης.</a:t>
            </a:r>
          </a:p>
          <a:p>
            <a:endParaRPr lang="el-GR" sz="2600" dirty="0" smtClean="0"/>
          </a:p>
          <a:p>
            <a:pPr>
              <a:buNone/>
            </a:pPr>
            <a:r>
              <a:rPr lang="el-GR" sz="2600" dirty="0" smtClean="0"/>
              <a:t>        3 μελέτες: επιβίωση προφορικής κουλτούρας με τη μορφή διαλέξεων, σεμιναρίων και προφορικών εξετάσεων.</a:t>
            </a:r>
          </a:p>
          <a:p>
            <a:pPr>
              <a:buNone/>
            </a:pPr>
            <a:endParaRPr lang="el-GR" sz="2600" dirty="0" smtClean="0"/>
          </a:p>
          <a:p>
            <a:r>
              <a:rPr lang="el-GR" sz="2600" dirty="0" smtClean="0"/>
              <a:t>«</a:t>
            </a:r>
            <a:r>
              <a:rPr lang="el-GR" sz="2600" b="1" dirty="0" smtClean="0"/>
              <a:t>Κουλτούρα του βιβλίου</a:t>
            </a:r>
            <a:r>
              <a:rPr lang="el-GR" sz="2600" dirty="0" smtClean="0"/>
              <a:t>»: έρχεται σε συγκριτική άποψη με τις πρακτικές ανάγνωσης καθώς και την αντίθεση μεταξύ συστημάτων γραφής και τεχνολογιών εκτύπωσης στην Ευρώπη και Ανατολική Ασία.</a:t>
            </a:r>
            <a:endParaRPr lang="el-GR" sz="2600" dirty="0"/>
          </a:p>
        </p:txBody>
      </p:sp>
      <p:cxnSp>
        <p:nvCxnSpPr>
          <p:cNvPr id="5" name="4 - Ευθύγραμμο βέλος σύνδεσης"/>
          <p:cNvCxnSpPr/>
          <p:nvPr/>
        </p:nvCxnSpPr>
        <p:spPr>
          <a:xfrm>
            <a:off x="539552" y="3212976"/>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Autofit/>
          </a:bodyPr>
          <a:lstStyle/>
          <a:p>
            <a:pPr algn="ctr"/>
            <a:r>
              <a:rPr lang="el-GR" sz="4000" dirty="0" smtClean="0"/>
              <a:t>Μια μεταβαλλόμενη σκηνή 7/8</a:t>
            </a:r>
            <a:endParaRPr lang="el-GR" sz="4000" dirty="0"/>
          </a:p>
        </p:txBody>
      </p:sp>
      <p:sp>
        <p:nvSpPr>
          <p:cNvPr id="3" name="2 - Θέση περιεχομένου"/>
          <p:cNvSpPr>
            <a:spLocks noGrp="1"/>
          </p:cNvSpPr>
          <p:nvPr>
            <p:ph idx="1"/>
          </p:nvPr>
        </p:nvSpPr>
        <p:spPr>
          <a:xfrm>
            <a:off x="395536" y="908720"/>
            <a:ext cx="8568952" cy="5688632"/>
          </a:xfrm>
        </p:spPr>
        <p:txBody>
          <a:bodyPr>
            <a:normAutofit/>
          </a:bodyPr>
          <a:lstStyle/>
          <a:p>
            <a:endParaRPr lang="el-GR" sz="2600" dirty="0" smtClean="0"/>
          </a:p>
          <a:p>
            <a:endParaRPr lang="el-GR" sz="2600" dirty="0" smtClean="0"/>
          </a:p>
          <a:p>
            <a:r>
              <a:rPr lang="el-GR" sz="2600" dirty="0" smtClean="0"/>
              <a:t>Θέμα στην ιστορία της «</a:t>
            </a:r>
            <a:r>
              <a:rPr lang="el-GR" sz="2600" b="1" dirty="0" smtClean="0"/>
              <a:t>επικοινωνιακής ή ερμηνευτικής λήψης</a:t>
            </a:r>
            <a:r>
              <a:rPr lang="el-GR" sz="2600" dirty="0" smtClean="0"/>
              <a:t>» </a:t>
            </a:r>
          </a:p>
          <a:p>
            <a:pPr>
              <a:buNone/>
            </a:pPr>
            <a:endParaRPr lang="el-GR" sz="2600" dirty="0" smtClean="0"/>
          </a:p>
          <a:p>
            <a:pPr indent="0">
              <a:buNone/>
            </a:pPr>
            <a:r>
              <a:rPr lang="el-GR" sz="2600" b="1" dirty="0" smtClean="0"/>
              <a:t>«</a:t>
            </a:r>
            <a:r>
              <a:rPr lang="el-GR" sz="2600" b="1" i="1" dirty="0" smtClean="0"/>
              <a:t>Διπλή επαφή</a:t>
            </a:r>
            <a:r>
              <a:rPr lang="el-GR" sz="2600" b="1" dirty="0" smtClean="0"/>
              <a:t>»: </a:t>
            </a:r>
            <a:r>
              <a:rPr lang="el-GR" sz="2600" dirty="0" smtClean="0"/>
              <a:t>μία κυκλική κίνηση, δηλαδή αυτό που αρχικά μεταμορφώθηκε και έγινε αντικείμενο ιδιοποίησης και σφετερισμού τώρα επιστρέφει στην χώρα από την οποία κατάγεται.</a:t>
            </a:r>
            <a:endParaRPr lang="el-GR"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08238" y="1"/>
            <a:ext cx="6527524" cy="855801"/>
          </a:xfrm>
        </p:spPr>
        <p:txBody>
          <a:bodyPr>
            <a:normAutofit/>
          </a:bodyPr>
          <a:lstStyle/>
          <a:p>
            <a:pPr marL="742950" indent="-742950" algn="ctr"/>
            <a:r>
              <a:rPr lang="el-GR" dirty="0"/>
              <a:t>Επιστροφή του </a:t>
            </a:r>
            <a:r>
              <a:rPr lang="en-US" dirty="0"/>
              <a:t>Burckhardt</a:t>
            </a:r>
            <a:endParaRPr lang="el-GR" dirty="0"/>
          </a:p>
        </p:txBody>
      </p:sp>
      <p:sp>
        <p:nvSpPr>
          <p:cNvPr id="3" name="Θέση περιεχομένου 2"/>
          <p:cNvSpPr>
            <a:spLocks noGrp="1"/>
          </p:cNvSpPr>
          <p:nvPr>
            <p:ph idx="1"/>
          </p:nvPr>
        </p:nvSpPr>
        <p:spPr>
          <a:xfrm>
            <a:off x="129209" y="715618"/>
            <a:ext cx="8825948" cy="6215269"/>
          </a:xfrm>
        </p:spPr>
        <p:txBody>
          <a:bodyPr>
            <a:normAutofit/>
          </a:bodyPr>
          <a:lstStyle/>
          <a:p>
            <a:pPr indent="0">
              <a:buNone/>
            </a:pPr>
            <a:r>
              <a:rPr lang="el-GR" sz="2400" dirty="0"/>
              <a:t>Ασχολήθηκε με την υψηλή κουλτούρα και κυρίως την εποχή </a:t>
            </a:r>
            <a:r>
              <a:rPr lang="el-GR" sz="2400" dirty="0" smtClean="0"/>
              <a:t>της</a:t>
            </a:r>
            <a:r>
              <a:rPr lang="en-US" sz="2400" dirty="0" smtClean="0"/>
              <a:t> </a:t>
            </a:r>
            <a:r>
              <a:rPr lang="el-GR" sz="2400" dirty="0" smtClean="0"/>
              <a:t>Αναγέννησης</a:t>
            </a:r>
            <a:r>
              <a:rPr lang="el-GR" sz="2400" dirty="0"/>
              <a:t>.</a:t>
            </a:r>
          </a:p>
          <a:p>
            <a:pPr marL="0" indent="0">
              <a:buNone/>
            </a:pPr>
            <a:r>
              <a:rPr lang="el-GR" sz="2400" dirty="0"/>
              <a:t>  </a:t>
            </a:r>
            <a:r>
              <a:rPr lang="el-GR" sz="2400" b="1" dirty="0"/>
              <a:t>Υψηλή κουλτούρα:</a:t>
            </a:r>
          </a:p>
          <a:p>
            <a:r>
              <a:rPr lang="el-GR" sz="2400" dirty="0"/>
              <a:t>Έμεινε πίσω στον ανταγωνισμό για ακαδημαϊκούς πόρους.</a:t>
            </a:r>
          </a:p>
          <a:p>
            <a:r>
              <a:rPr lang="el-GR" sz="2400" dirty="0"/>
              <a:t>Δεν έχει μελετηθεί και δεν αποτελεί αντικείμενο διδασκαλίας.</a:t>
            </a:r>
          </a:p>
          <a:p>
            <a:r>
              <a:rPr lang="el-GR" sz="2400" dirty="0"/>
              <a:t>Αν μπορούσε να ειδωθεί από ένα νέο πλαίσιο όπως από διάφορες κοινωνικές ομάδες τότε μπορεί να έχανε και το ενδιαφέρον της.</a:t>
            </a:r>
          </a:p>
          <a:p>
            <a:endParaRPr lang="el-GR" sz="2400" dirty="0"/>
          </a:p>
          <a:p>
            <a:pPr marL="0" indent="0">
              <a:buNone/>
            </a:pPr>
            <a:r>
              <a:rPr lang="el-GR" sz="2400" b="1" dirty="0"/>
              <a:t>Λαϊκή κουλτούρα:</a:t>
            </a:r>
          </a:p>
          <a:p>
            <a:r>
              <a:rPr lang="el-GR" sz="2400" dirty="0"/>
              <a:t>Αναπτύχθηκε στις δεκαετίες του ‘70 και ’80.</a:t>
            </a:r>
          </a:p>
          <a:p>
            <a:r>
              <a:rPr lang="el-GR" sz="2400" dirty="0"/>
              <a:t>Η έννοια είναι πλέον αντικείμενο αμφισβήτησης. </a:t>
            </a:r>
          </a:p>
          <a:p>
            <a:r>
              <a:rPr lang="el-GR" sz="2400" dirty="0"/>
              <a:t>Τα δύο είδη  συνυπάρχουν και αλληλοεπιδρούν.</a:t>
            </a:r>
          </a:p>
          <a:p>
            <a:pPr>
              <a:buFont typeface="Wingdings" panose="05000000000000000000" pitchFamily="2" charset="2"/>
              <a:buChar char="v"/>
            </a:pPr>
            <a:r>
              <a:rPr lang="el-GR" sz="2400" dirty="0" smtClean="0"/>
              <a:t>Αν </a:t>
            </a:r>
            <a:r>
              <a:rPr lang="el-GR" sz="2400" dirty="0"/>
              <a:t>γινόταν  αυτή η προσπάθεια επιστροφής στο παρελθόν τότε θα παρήγαγε κάτι νέο γιατί το συγκείμενο είναι διαφορετικό. </a:t>
            </a:r>
            <a:endParaRPr lang="el-GR" dirty="0"/>
          </a:p>
          <a:p>
            <a:endParaRPr lang="el-GR" dirty="0"/>
          </a:p>
        </p:txBody>
      </p:sp>
    </p:spTree>
    <p:extLst>
      <p:ext uri="{BB962C8B-B14F-4D97-AF65-F5344CB8AC3E}">
        <p14:creationId xmlns:p14="http://schemas.microsoft.com/office/powerpoint/2010/main" xmlns="" val="29547810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354360" y="0"/>
            <a:ext cx="8435280" cy="692696"/>
          </a:xfrm>
        </p:spPr>
        <p:txBody>
          <a:bodyPr>
            <a:normAutofit/>
          </a:bodyPr>
          <a:lstStyle/>
          <a:p>
            <a:pPr algn="ctr"/>
            <a:r>
              <a:rPr lang="el-GR" sz="3600" dirty="0" smtClean="0"/>
              <a:t>Μια μεταβαλλόμενη σκηνή 8/8</a:t>
            </a:r>
            <a:endParaRPr lang="el-GR" sz="3600" dirty="0"/>
          </a:p>
        </p:txBody>
      </p:sp>
      <p:sp>
        <p:nvSpPr>
          <p:cNvPr id="3" name="2 - Θέση περιεχομένου"/>
          <p:cNvSpPr>
            <a:spLocks noGrp="1"/>
          </p:cNvSpPr>
          <p:nvPr>
            <p:ph idx="1"/>
          </p:nvPr>
        </p:nvSpPr>
        <p:spPr>
          <a:xfrm>
            <a:off x="395536" y="980728"/>
            <a:ext cx="8496944" cy="5472608"/>
          </a:xfrm>
        </p:spPr>
        <p:txBody>
          <a:bodyPr>
            <a:normAutofit/>
          </a:bodyPr>
          <a:lstStyle/>
          <a:p>
            <a:r>
              <a:rPr lang="el-GR" sz="2600" dirty="0" smtClean="0"/>
              <a:t>Μελέτη του </a:t>
            </a:r>
            <a:r>
              <a:rPr lang="el-GR" sz="2600" b="1" dirty="0" smtClean="0"/>
              <a:t>κενού</a:t>
            </a:r>
            <a:r>
              <a:rPr lang="el-GR" sz="2600" dirty="0" smtClean="0"/>
              <a:t> ανάμεσα στη επικοινωνιακή μετάδοση και λήψη: ανάλυση μεταφράσεων και τον τρόπο που θεμελιώδεις ιδέες άλλαξαν τη διαδικασία μετάφρασης τους σε άλλες γλώσσες. π.χ. βιβλίο</a:t>
            </a:r>
            <a:r>
              <a:rPr lang="en-US" sz="2600" dirty="0" smtClean="0"/>
              <a:t> John Stuart Mill </a:t>
            </a:r>
            <a:r>
              <a:rPr lang="el-GR" sz="2600" dirty="0" smtClean="0"/>
              <a:t>με τίτλο </a:t>
            </a:r>
            <a:r>
              <a:rPr lang="en-US" sz="2600" dirty="0" smtClean="0"/>
              <a:t>On Liberty (</a:t>
            </a:r>
            <a:r>
              <a:rPr lang="el-GR" sz="2600" dirty="0" smtClean="0"/>
              <a:t>Περί ελευθερίας).</a:t>
            </a:r>
          </a:p>
          <a:p>
            <a:endParaRPr lang="el-GR" sz="2600" dirty="0" smtClean="0"/>
          </a:p>
          <a:p>
            <a:r>
              <a:rPr lang="el-GR" sz="2600" dirty="0" smtClean="0"/>
              <a:t>Ιστορία της «</a:t>
            </a:r>
            <a:r>
              <a:rPr lang="el-GR" sz="2600" b="1" dirty="0" smtClean="0"/>
              <a:t>πολιτισμική μετάφρασης</a:t>
            </a:r>
            <a:r>
              <a:rPr lang="el-GR" sz="2600" dirty="0" smtClean="0"/>
              <a:t>»</a:t>
            </a:r>
          </a:p>
          <a:p>
            <a:pPr>
              <a:buNone/>
            </a:pPr>
            <a:r>
              <a:rPr lang="el-GR" sz="2600" dirty="0" smtClean="0"/>
              <a:t>        Είναι χρήσιμη για τους πολιτισμικούς ανθρώπους και για τους ανθρωπολόγους οι οποίοι την επινόησαν και την πρωτοχρησιμοποίησαν γιατί προσαρμόζεται το δανεισμένο αντικείμενο στις ανάγκες και τους στόχους της κάθε κουλτούρας.</a:t>
            </a:r>
            <a:endParaRPr lang="el-GR" sz="2600" dirty="0"/>
          </a:p>
        </p:txBody>
      </p:sp>
      <p:cxnSp>
        <p:nvCxnSpPr>
          <p:cNvPr id="5" name="4 - Ευθύγραμμο βέλος σύνδεσης"/>
          <p:cNvCxnSpPr/>
          <p:nvPr/>
        </p:nvCxnSpPr>
        <p:spPr>
          <a:xfrm>
            <a:off x="467544" y="4221088"/>
            <a:ext cx="57606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0"/>
            <a:ext cx="7498080" cy="836712"/>
          </a:xfrm>
        </p:spPr>
        <p:txBody>
          <a:bodyPr>
            <a:normAutofit/>
          </a:bodyPr>
          <a:lstStyle/>
          <a:p>
            <a:pPr algn="ctr"/>
            <a:r>
              <a:rPr lang="el-GR" sz="4000" dirty="0" smtClean="0"/>
              <a:t>Πολιτισμική ιστορία</a:t>
            </a:r>
            <a:endParaRPr lang="el-GR" sz="4000" dirty="0"/>
          </a:p>
        </p:txBody>
      </p:sp>
      <p:sp>
        <p:nvSpPr>
          <p:cNvPr id="3" name="2 - Θέση περιεχομένου"/>
          <p:cNvSpPr>
            <a:spLocks noGrp="1"/>
          </p:cNvSpPr>
          <p:nvPr>
            <p:ph idx="1"/>
          </p:nvPr>
        </p:nvSpPr>
        <p:spPr>
          <a:xfrm>
            <a:off x="539552" y="980728"/>
            <a:ext cx="8394136" cy="5616624"/>
          </a:xfrm>
        </p:spPr>
        <p:txBody>
          <a:bodyPr>
            <a:noAutofit/>
          </a:bodyPr>
          <a:lstStyle/>
          <a:p>
            <a:r>
              <a:rPr lang="el-GR" sz="2600" dirty="0" smtClean="0"/>
              <a:t>Πολυεπιστημονική και διεπιστημονική</a:t>
            </a:r>
          </a:p>
          <a:p>
            <a:r>
              <a:rPr lang="el-GR" sz="2600" dirty="0" smtClean="0"/>
              <a:t>Εκκινεί από διαφορετικούς τόπους, διαφορετικές πανεπιστημιακές σχολές, οι μελετητές της δραστηριοποιούνται και εκτός της ακαδημαϊκής κοινότητας.</a:t>
            </a:r>
          </a:p>
          <a:p>
            <a:endParaRPr lang="el-GR" sz="2600" dirty="0" smtClean="0"/>
          </a:p>
          <a:p>
            <a:r>
              <a:rPr lang="el-GR" sz="2600" i="1" dirty="0" smtClean="0"/>
              <a:t>Αναπάντητο ερώτημα: </a:t>
            </a:r>
            <a:r>
              <a:rPr lang="el-GR" sz="2600" dirty="0" smtClean="0"/>
              <a:t>Τι είναι πολιτισμική ιστορία;</a:t>
            </a:r>
          </a:p>
          <a:p>
            <a:endParaRPr lang="el-GR" sz="2600" dirty="0" smtClean="0"/>
          </a:p>
          <a:p>
            <a:pPr>
              <a:buFont typeface="Wingdings" pitchFamily="2" charset="2"/>
              <a:buChar char="ü"/>
            </a:pPr>
            <a:r>
              <a:rPr lang="el-GR" sz="2600" dirty="0" smtClean="0"/>
              <a:t>Ο τρόπος για να ορίσει κανείς την </a:t>
            </a:r>
            <a:r>
              <a:rPr lang="el-GR" sz="2600" b="1" dirty="0" smtClean="0"/>
              <a:t>ταυτότητα</a:t>
            </a:r>
            <a:r>
              <a:rPr lang="el-GR" sz="2600" dirty="0" smtClean="0"/>
              <a:t> του είναι σε αντιπαράθεση με τους άλλους στην προκειμένη περίπτωση με τους συναφείς κλάδους.</a:t>
            </a:r>
            <a:endParaRPr lang="el-GR" sz="26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0"/>
            <a:ext cx="7498080" cy="922114"/>
          </a:xfrm>
        </p:spPr>
        <p:txBody>
          <a:bodyPr>
            <a:normAutofit/>
          </a:bodyPr>
          <a:lstStyle/>
          <a:p>
            <a:pPr algn="ctr"/>
            <a:r>
              <a:rPr lang="el-GR" sz="4000" dirty="0" smtClean="0"/>
              <a:t>Συναφείς κλάδοι</a:t>
            </a:r>
            <a:endParaRPr lang="el-GR" sz="4000" dirty="0"/>
          </a:p>
        </p:txBody>
      </p:sp>
      <p:sp>
        <p:nvSpPr>
          <p:cNvPr id="3" name="2 - Θέση περιεχομένου"/>
          <p:cNvSpPr>
            <a:spLocks noGrp="1"/>
          </p:cNvSpPr>
          <p:nvPr>
            <p:ph idx="1"/>
          </p:nvPr>
        </p:nvSpPr>
        <p:spPr>
          <a:xfrm>
            <a:off x="395536" y="1447800"/>
            <a:ext cx="8538152" cy="4800600"/>
          </a:xfrm>
        </p:spPr>
        <p:txBody>
          <a:bodyPr>
            <a:normAutofit/>
          </a:bodyPr>
          <a:lstStyle/>
          <a:p>
            <a:r>
              <a:rPr lang="el-GR" sz="2800" dirty="0" smtClean="0"/>
              <a:t>Οι πολιτισμικοί ιστορικοί μαθαίνουν από τον κάθε κλάδο και κάτι διαφορετικό:</a:t>
            </a:r>
          </a:p>
          <a:p>
            <a:pPr>
              <a:buNone/>
            </a:pPr>
            <a:endParaRPr lang="el-GR" sz="2800" dirty="0" smtClean="0"/>
          </a:p>
          <a:p>
            <a:pPr marL="514350" indent="-514350">
              <a:buFont typeface="+mj-lt"/>
              <a:buAutoNum type="arabicPeriod"/>
            </a:pPr>
            <a:r>
              <a:rPr lang="el-GR" sz="2400" dirty="0" smtClean="0"/>
              <a:t>Οι </a:t>
            </a:r>
            <a:r>
              <a:rPr lang="el-GR" sz="2400" b="1" dirty="0" smtClean="0"/>
              <a:t>ανθρωπολόγοι</a:t>
            </a:r>
            <a:r>
              <a:rPr lang="el-GR" sz="2400" dirty="0" smtClean="0"/>
              <a:t> βοηθούν τους ιστορικούς να «διαβάζουν» ολόκληρους πολιτισμούς.</a:t>
            </a:r>
          </a:p>
          <a:p>
            <a:pPr marL="514350" indent="-514350">
              <a:buFont typeface="+mj-lt"/>
              <a:buAutoNum type="arabicPeriod"/>
            </a:pPr>
            <a:r>
              <a:rPr lang="el-GR" sz="2400" dirty="0" smtClean="0"/>
              <a:t>Οι </a:t>
            </a:r>
            <a:r>
              <a:rPr lang="el-GR" sz="2400" b="1" dirty="0" smtClean="0"/>
              <a:t>λογοτεχνικοί κριτικοί </a:t>
            </a:r>
            <a:r>
              <a:rPr lang="el-GR" sz="2400" dirty="0" smtClean="0"/>
              <a:t>τους μαθαίνουν  τη «στενή ανάγνωση» των κειμένων.</a:t>
            </a:r>
          </a:p>
          <a:p>
            <a:pPr marL="514350" indent="-514350">
              <a:buFont typeface="+mj-lt"/>
              <a:buAutoNum type="arabicPeriod"/>
            </a:pPr>
            <a:r>
              <a:rPr lang="el-GR" sz="2400" dirty="0" smtClean="0"/>
              <a:t>Οι </a:t>
            </a:r>
            <a:r>
              <a:rPr lang="el-GR" sz="2400" b="1" dirty="0" smtClean="0"/>
              <a:t>ιστορικοί τέχνης </a:t>
            </a:r>
            <a:r>
              <a:rPr lang="el-GR" sz="2400" dirty="0" smtClean="0"/>
              <a:t>τους μαθαίνουν την «ανάγνωση των εικόνων».</a:t>
            </a:r>
          </a:p>
          <a:p>
            <a:pPr marL="514350" indent="-514350">
              <a:buNone/>
            </a:pPr>
            <a:endParaRPr lang="el-GR" sz="24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0"/>
            <a:ext cx="7498080" cy="980728"/>
          </a:xfrm>
        </p:spPr>
        <p:txBody>
          <a:bodyPr>
            <a:normAutofit/>
          </a:bodyPr>
          <a:lstStyle/>
          <a:p>
            <a:pPr algn="ctr"/>
            <a:r>
              <a:rPr lang="el-GR" sz="4000" dirty="0" smtClean="0"/>
              <a:t>Συναφείς κλάδοι</a:t>
            </a:r>
            <a:endParaRPr lang="el-GR" sz="4000" dirty="0"/>
          </a:p>
        </p:txBody>
      </p:sp>
      <p:sp>
        <p:nvSpPr>
          <p:cNvPr id="3" name="2 - Θέση περιεχομένου"/>
          <p:cNvSpPr>
            <a:spLocks noGrp="1"/>
          </p:cNvSpPr>
          <p:nvPr>
            <p:ph idx="1"/>
          </p:nvPr>
        </p:nvSpPr>
        <p:spPr>
          <a:xfrm>
            <a:off x="0" y="1268760"/>
            <a:ext cx="9144000" cy="5589240"/>
          </a:xfrm>
        </p:spPr>
        <p:txBody>
          <a:bodyPr>
            <a:normAutofit/>
          </a:bodyPr>
          <a:lstStyle/>
          <a:p>
            <a:r>
              <a:rPr lang="el-GR" sz="2400" b="1" dirty="0" smtClean="0"/>
              <a:t>Πολιτισμική κοινωνιολογία: </a:t>
            </a:r>
            <a:r>
              <a:rPr lang="el-GR" sz="2400" dirty="0" smtClean="0"/>
              <a:t>φέρνει πιο κοντά τους κοινωνιολόγους με τους ανθρωπολόγους δίνοντας έμφαση στα νοήματα, στη συμβολική δράση και στην πολιτισμική πραγματολογία (μελέτη των πρακτικών).</a:t>
            </a:r>
          </a:p>
          <a:p>
            <a:pPr>
              <a:buNone/>
            </a:pPr>
            <a:endParaRPr lang="el-GR" sz="2400" dirty="0" smtClean="0"/>
          </a:p>
          <a:p>
            <a:r>
              <a:rPr lang="el-GR" sz="2400" b="1" dirty="0" smtClean="0"/>
              <a:t>Λαογραφία: </a:t>
            </a:r>
            <a:r>
              <a:rPr lang="el-GR" sz="2400" dirty="0" smtClean="0"/>
              <a:t>η σχέση της με την πολιτισμική ιστορία είχε σκαμπανεβάσματα. Ύστερα από μια περίοδο αρμονίας και μια καχυποψίας, έφτασε στη σημερινή εποχή της επαναπροσέγγισης και της αποκατάστασης όπου έλαβε ώθηση από την ανακάλυψη της λαϊκής κουλτούρας από τους ιστορικούς.</a:t>
            </a:r>
          </a:p>
          <a:p>
            <a:pPr>
              <a:buNone/>
            </a:pPr>
            <a:r>
              <a:rPr lang="el-GR" sz="2400" dirty="0" smtClean="0"/>
              <a:t>	Οι λαογράφοι χρησιμοποίησαν την έννοια της παράδοσης ή της κληρονομιάς.</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0"/>
            <a:ext cx="7498080" cy="1143000"/>
          </a:xfrm>
        </p:spPr>
        <p:txBody>
          <a:bodyPr>
            <a:normAutofit/>
          </a:bodyPr>
          <a:lstStyle/>
          <a:p>
            <a:pPr algn="ctr"/>
            <a:r>
              <a:rPr lang="el-GR" sz="4000" dirty="0" smtClean="0"/>
              <a:t>Συναφείς κλάδοι</a:t>
            </a:r>
            <a:endParaRPr lang="el-GR" sz="4000" dirty="0"/>
          </a:p>
        </p:txBody>
      </p:sp>
      <p:sp>
        <p:nvSpPr>
          <p:cNvPr id="3" name="2 - Θέση περιεχομένου"/>
          <p:cNvSpPr>
            <a:spLocks noGrp="1"/>
          </p:cNvSpPr>
          <p:nvPr>
            <p:ph idx="1"/>
          </p:nvPr>
        </p:nvSpPr>
        <p:spPr>
          <a:xfrm>
            <a:off x="0" y="1196752"/>
            <a:ext cx="9144000" cy="5661248"/>
          </a:xfrm>
        </p:spPr>
        <p:txBody>
          <a:bodyPr>
            <a:normAutofit/>
          </a:bodyPr>
          <a:lstStyle/>
          <a:p>
            <a:r>
              <a:rPr lang="el-GR" sz="2400" b="1" dirty="0" smtClean="0"/>
              <a:t>Βιβλιογραφία: </a:t>
            </a:r>
            <a:r>
              <a:rPr lang="el-GR" sz="2400" dirty="0" smtClean="0"/>
              <a:t>εστίαση σε βιβλία και όχι σε ανθρώπους και επικέντρωση στην ιστορία του βιβλίου αυτή καθαυτή και όχι ως μέσο.</a:t>
            </a:r>
          </a:p>
          <a:p>
            <a:pPr>
              <a:buNone/>
            </a:pPr>
            <a:endParaRPr lang="el-GR" sz="2400" dirty="0" smtClean="0"/>
          </a:p>
          <a:p>
            <a:r>
              <a:rPr lang="el-GR" sz="2400" b="1" dirty="0" smtClean="0"/>
              <a:t>Γεωγραφία:</a:t>
            </a:r>
            <a:r>
              <a:rPr lang="el-GR" sz="2400" dirty="0" smtClean="0"/>
              <a:t> οι νέοι πολιτισμικοί γεωγράφοι ασχολούνται με:</a:t>
            </a:r>
          </a:p>
          <a:p>
            <a:pPr marL="539496" indent="-457200">
              <a:buFont typeface="+mj-lt"/>
              <a:buAutoNum type="arabicPeriod"/>
            </a:pPr>
            <a:r>
              <a:rPr lang="el-GR" sz="2400" dirty="0" smtClean="0"/>
              <a:t>τις πρακτικές χώρου (πως η ανθρώπινη κατοχή αλλάζει ένα τοπίο)</a:t>
            </a:r>
          </a:p>
          <a:p>
            <a:pPr marL="539496" indent="-457200">
              <a:buFont typeface="+mj-lt"/>
              <a:buAutoNum type="arabicPeriod"/>
            </a:pPr>
            <a:r>
              <a:rPr lang="el-GR" sz="2400" dirty="0" smtClean="0"/>
              <a:t> τη φαντασιακή γεωγραφία (πίνακες, ταινίες κτλ).</a:t>
            </a:r>
          </a:p>
          <a:p>
            <a:pPr>
              <a:buNone/>
            </a:pPr>
            <a:endParaRPr lang="el-GR" sz="2400" dirty="0" smtClean="0"/>
          </a:p>
          <a:p>
            <a:r>
              <a:rPr lang="el-GR" sz="2400" b="1" dirty="0" smtClean="0"/>
              <a:t>Αρχαιολογία:</a:t>
            </a:r>
            <a:r>
              <a:rPr lang="el-GR" sz="2400" dirty="0" smtClean="0"/>
              <a:t> 21</a:t>
            </a:r>
            <a:r>
              <a:rPr lang="el-GR" sz="2400" baseline="30000" dirty="0" smtClean="0"/>
              <a:t>ος</a:t>
            </a:r>
            <a:r>
              <a:rPr lang="el-GR" sz="2400" dirty="0" smtClean="0"/>
              <a:t> αιώνας: ενασχόληση με την πολιτισμική θεωρία. Η νέα τάση είναι η «πολιτισμική αρχαιολογία» να ενημερώνεται και να εμπλουτίζεται από τις αντιπαραθέσεις των πολιτισμικών ιστορικών.</a:t>
            </a:r>
            <a:endParaRPr lang="el-G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2960" y="274638"/>
            <a:ext cx="7498080" cy="1143000"/>
          </a:xfrm>
        </p:spPr>
        <p:txBody>
          <a:bodyPr/>
          <a:lstStyle/>
          <a:p>
            <a:pPr algn="ctr"/>
            <a:r>
              <a:rPr lang="el-GR" dirty="0" smtClean="0"/>
              <a:t>Συναφείς </a:t>
            </a:r>
            <a:r>
              <a:rPr lang="el-GR" sz="4000" dirty="0" smtClean="0"/>
              <a:t>κλάδοι</a:t>
            </a:r>
            <a:endParaRPr lang="el-GR" dirty="0"/>
          </a:p>
        </p:txBody>
      </p:sp>
      <p:sp>
        <p:nvSpPr>
          <p:cNvPr id="3" name="2 - Θέση περιεχομένου"/>
          <p:cNvSpPr>
            <a:spLocks noGrp="1"/>
          </p:cNvSpPr>
          <p:nvPr>
            <p:ph idx="1"/>
          </p:nvPr>
        </p:nvSpPr>
        <p:spPr>
          <a:xfrm>
            <a:off x="323528" y="1412776"/>
            <a:ext cx="8496944" cy="4800600"/>
          </a:xfrm>
        </p:spPr>
        <p:txBody>
          <a:bodyPr>
            <a:normAutofit/>
          </a:bodyPr>
          <a:lstStyle/>
          <a:p>
            <a:r>
              <a:rPr lang="el-GR" sz="2400" b="1" dirty="0" smtClean="0"/>
              <a:t>Βιολογία: </a:t>
            </a:r>
            <a:r>
              <a:rPr lang="el-GR" sz="2400" dirty="0" smtClean="0"/>
              <a:t>είναι συναφής κλάδος με την πολιτισμική ιστορία: α) λόγω της κουλτούρας των ζώων που μοιράζονται πράγματα μέσω της εκμάθησης, β) αναλογίες μεταξύ της βιολογικής και κοινωνικό-πολιτισμικής εξέλιξης.</a:t>
            </a:r>
          </a:p>
          <a:p>
            <a:pPr>
              <a:buNone/>
            </a:pPr>
            <a:endParaRPr lang="el-GR" sz="2400" dirty="0" smtClean="0"/>
          </a:p>
          <a:p>
            <a:r>
              <a:rPr lang="el-GR" sz="2400" b="1" dirty="0" smtClean="0"/>
              <a:t>Οικολογία: </a:t>
            </a:r>
            <a:r>
              <a:rPr lang="el-GR" sz="2400" dirty="0" smtClean="0"/>
              <a:t>είναι κλάδος διότι το περιβάλλον διαμορφώνει την κουλτούρα κάποιου και οι ιστορικοί ιδιοποιούνται λέξεις τις οικολογίας.</a:t>
            </a:r>
            <a:endParaRPr lang="el-GR"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0"/>
            <a:ext cx="8682168" cy="980728"/>
          </a:xfrm>
        </p:spPr>
        <p:txBody>
          <a:bodyPr>
            <a:normAutofit/>
          </a:bodyPr>
          <a:lstStyle/>
          <a:p>
            <a:pPr algn="ctr"/>
            <a:r>
              <a:rPr lang="el-GR" sz="4000" dirty="0" smtClean="0"/>
              <a:t>Πολιτισμικές σπουδές</a:t>
            </a:r>
            <a:endParaRPr lang="el-GR" sz="4000" dirty="0"/>
          </a:p>
        </p:txBody>
      </p:sp>
      <p:sp>
        <p:nvSpPr>
          <p:cNvPr id="3" name="2 - Θέση περιεχομένου"/>
          <p:cNvSpPr>
            <a:spLocks noGrp="1"/>
          </p:cNvSpPr>
          <p:nvPr>
            <p:ph idx="1"/>
          </p:nvPr>
        </p:nvSpPr>
        <p:spPr>
          <a:xfrm>
            <a:off x="251520" y="1268760"/>
            <a:ext cx="8568952" cy="4979640"/>
          </a:xfrm>
        </p:spPr>
        <p:txBody>
          <a:bodyPr>
            <a:normAutofit lnSpcReduction="10000"/>
          </a:bodyPr>
          <a:lstStyle/>
          <a:p>
            <a:r>
              <a:rPr lang="el-GR" sz="2400" dirty="0" smtClean="0"/>
              <a:t>Η ανάπτυξη των πολιτισμικών σπουδών εμφανίστηκε στη </a:t>
            </a:r>
            <a:r>
              <a:rPr lang="el-GR" sz="2400" i="1" dirty="0" smtClean="0"/>
              <a:t>Βρετανία</a:t>
            </a:r>
            <a:r>
              <a:rPr lang="el-GR" sz="2400" dirty="0" smtClean="0"/>
              <a:t> με κύριο συνεργάτη της τη λογοτεχνία, μοντέλο που ακολούθησε η </a:t>
            </a:r>
            <a:r>
              <a:rPr lang="el-GR" sz="2400" i="1" dirty="0" smtClean="0"/>
              <a:t>Αυστραλία</a:t>
            </a:r>
            <a:r>
              <a:rPr lang="el-GR" sz="2400" dirty="0" smtClean="0"/>
              <a:t> αργότερα. Ένα παρόμοιο κίνημα εμφανίστηκε μια δεκαετία πριν στις </a:t>
            </a:r>
            <a:r>
              <a:rPr lang="el-GR" sz="2400" i="1" dirty="0" smtClean="0"/>
              <a:t>ΗΠΑ</a:t>
            </a:r>
            <a:r>
              <a:rPr lang="el-GR" sz="2400" dirty="0" smtClean="0"/>
              <a:t>. Στη </a:t>
            </a:r>
            <a:r>
              <a:rPr lang="el-GR" sz="2400" i="1" dirty="0" smtClean="0"/>
              <a:t>Γερμανία</a:t>
            </a:r>
            <a:r>
              <a:rPr lang="el-GR" sz="2400" dirty="0" smtClean="0"/>
              <a:t> πραγματοποιείται μέσω των τοπικών παραδόσεων ενώ στη </a:t>
            </a:r>
            <a:r>
              <a:rPr lang="el-GR" sz="2400" i="1" dirty="0" smtClean="0"/>
              <a:t>Γαλλία</a:t>
            </a:r>
            <a:r>
              <a:rPr lang="el-GR" sz="2400" dirty="0" smtClean="0"/>
              <a:t> είναι ακόμα ξένη έννοια.</a:t>
            </a:r>
          </a:p>
          <a:p>
            <a:pPr>
              <a:buNone/>
            </a:pPr>
            <a:endParaRPr lang="el-GR" sz="2400" dirty="0" smtClean="0"/>
          </a:p>
          <a:p>
            <a:r>
              <a:rPr lang="el-GR" sz="2400" dirty="0" smtClean="0"/>
              <a:t>Ύστερα από σχετικά ερωτήματα για τις ΠΣ της Βρετανίας συμπεραίνεται ότι είναι αρκετά απομονωμένες αφού χρειάζονται επίμονες συγκρίσεις με άλλες κουλτούρες για να οριστεί τι είναι βρετανικό, δεν είναι αρκετά ιστορικές και είναι υπερβολικά περιορισμένες καθιστώντας ειρωνικό ότι εμφανίστηκαν ως διαμαρτυρία εναντίον ενός αποκλεισμού.</a:t>
            </a:r>
            <a:endParaRPr lang="el-GR"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normAutofit/>
          </a:bodyPr>
          <a:lstStyle/>
          <a:p>
            <a:pPr algn="ctr"/>
            <a:r>
              <a:rPr lang="el-GR" sz="4000" dirty="0" smtClean="0"/>
              <a:t>Λόγοι ίδρυσης των πολιτισμικών σπουδών</a:t>
            </a:r>
            <a:endParaRPr lang="el-GR" sz="4000" dirty="0"/>
          </a:p>
        </p:txBody>
      </p:sp>
      <p:sp>
        <p:nvSpPr>
          <p:cNvPr id="3" name="2 - Θέση περιεχομένου"/>
          <p:cNvSpPr>
            <a:spLocks noGrp="1"/>
          </p:cNvSpPr>
          <p:nvPr>
            <p:ph idx="1"/>
          </p:nvPr>
        </p:nvSpPr>
        <p:spPr>
          <a:xfrm>
            <a:off x="611560" y="1447800"/>
            <a:ext cx="8322128" cy="4800600"/>
          </a:xfrm>
        </p:spPr>
        <p:txBody>
          <a:bodyPr>
            <a:normAutofit/>
          </a:bodyPr>
          <a:lstStyle/>
          <a:p>
            <a:pPr marL="514350" indent="-514350">
              <a:buFont typeface="+mj-lt"/>
              <a:buAutoNum type="arabicPeriod"/>
            </a:pPr>
            <a:r>
              <a:rPr lang="el-GR" sz="3000" dirty="0" smtClean="0"/>
              <a:t>Άσκηση κριτικής στην έμφαση που έδιναν στα σχολεία και στα πανεπιστήμια στην παραδοσιακή υψηλή κουλτούρα.</a:t>
            </a:r>
          </a:p>
          <a:p>
            <a:pPr marL="514350" indent="-514350">
              <a:buFont typeface="+mj-lt"/>
              <a:buAutoNum type="arabicPeriod"/>
            </a:pPr>
            <a:endParaRPr lang="el-GR" sz="3000" dirty="0" smtClean="0"/>
          </a:p>
          <a:p>
            <a:pPr marL="514350" indent="-514350">
              <a:buFont typeface="+mj-lt"/>
              <a:buAutoNum type="arabicPeriod"/>
            </a:pPr>
            <a:r>
              <a:rPr lang="el-GR" sz="3000" dirty="0" smtClean="0"/>
              <a:t>Ανάγκη κατανόησης κουλτούρων και υποκουλτούρων εφήβων και των μεταναστών, καθώς και του κόσμου, των εμπορευμάτων, της διαφήμισης και της τηλεόρασης.</a:t>
            </a:r>
            <a:endParaRPr lang="el-GR" sz="3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093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 TextBox"/>
          <p:cNvSpPr txBox="1"/>
          <p:nvPr/>
        </p:nvSpPr>
        <p:spPr>
          <a:xfrm>
            <a:off x="389604" y="6211669"/>
            <a:ext cx="8364790" cy="707886"/>
          </a:xfrm>
          <a:prstGeom prst="rect">
            <a:avLst/>
          </a:prstGeom>
          <a:noFill/>
        </p:spPr>
        <p:txBody>
          <a:bodyPr wrap="none" rtlCol="0">
            <a:spAutoFit/>
          </a:bodyPr>
          <a:lstStyle/>
          <a:p>
            <a:pPr algn="ctr"/>
            <a:r>
              <a:rPr lang="el-GR" sz="2000" dirty="0" smtClean="0"/>
              <a:t>Κλάδοι και Πολιτισμικές σπουδές: συμπληρωματικές - πνευματικής άποψης</a:t>
            </a:r>
          </a:p>
          <a:p>
            <a:pPr algn="ctr"/>
            <a:r>
              <a:rPr lang="el-GR" sz="2000" dirty="0" smtClean="0"/>
              <a:t>                                                              ανταγωνίστριες – κοινωνικής άποψης</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3" y="0"/>
            <a:ext cx="7344815" cy="1066110"/>
          </a:xfrm>
        </p:spPr>
        <p:txBody>
          <a:bodyPr>
            <a:normAutofit/>
          </a:bodyPr>
          <a:lstStyle/>
          <a:p>
            <a:pPr algn="ctr"/>
            <a:r>
              <a:rPr lang="el-GR" sz="3600" dirty="0"/>
              <a:t>Επέκταση της ΝΠΙ σε άλλες περιοχές.</a:t>
            </a:r>
          </a:p>
        </p:txBody>
      </p:sp>
      <p:sp>
        <p:nvSpPr>
          <p:cNvPr id="3" name="Θέση περιεχομένου 2"/>
          <p:cNvSpPr>
            <a:spLocks noGrp="1"/>
          </p:cNvSpPr>
          <p:nvPr>
            <p:ph idx="1"/>
          </p:nvPr>
        </p:nvSpPr>
        <p:spPr>
          <a:xfrm>
            <a:off x="1115616" y="1351992"/>
            <a:ext cx="7839541" cy="4154016"/>
          </a:xfrm>
        </p:spPr>
        <p:txBody>
          <a:bodyPr>
            <a:normAutofit fontScale="92500"/>
          </a:bodyPr>
          <a:lstStyle/>
          <a:p>
            <a:pPr marL="0" indent="0">
              <a:buNone/>
            </a:pPr>
            <a:r>
              <a:rPr lang="el-GR" sz="3000" b="1" dirty="0"/>
              <a:t>Η πολιτισμική ιστορία της </a:t>
            </a:r>
            <a:r>
              <a:rPr lang="el-GR" sz="3000" b="1" dirty="0" smtClean="0"/>
              <a:t>πολιτικής</a:t>
            </a:r>
            <a:endParaRPr lang="el-GR" sz="3000" b="1" dirty="0"/>
          </a:p>
          <a:p>
            <a:pPr marL="0" indent="0">
              <a:buNone/>
            </a:pPr>
            <a:r>
              <a:rPr lang="el-GR" sz="2800" dirty="0"/>
              <a:t>Σύνδεση πολιτικής και κουλτούρας.</a:t>
            </a:r>
          </a:p>
          <a:p>
            <a:pPr marL="0" indent="0">
              <a:buNone/>
            </a:pPr>
            <a:r>
              <a:rPr lang="el-GR" sz="2800" dirty="0"/>
              <a:t>Προσεγγίζει την πολιτική μέσα από πολιτισμικό πλαίσιο.</a:t>
            </a:r>
          </a:p>
          <a:p>
            <a:r>
              <a:rPr lang="el-GR" sz="2800" dirty="0"/>
              <a:t>Η δημοσιότητα που δίνεται στις συλλογές των ηγετών θεωρούνται ένδειξη μεγαλείου και πλούτου.</a:t>
            </a:r>
          </a:p>
          <a:p>
            <a:r>
              <a:rPr lang="el-GR" sz="2800" dirty="0"/>
              <a:t>Παρουσιάζει τους εθνικιστικούς λόγους ίδρυσης μουσείων.</a:t>
            </a:r>
          </a:p>
          <a:p>
            <a:pPr marL="0" indent="0">
              <a:buNone/>
            </a:pPr>
            <a:r>
              <a:rPr lang="el-GR" dirty="0" smtClean="0"/>
              <a:t> </a:t>
            </a:r>
            <a:endParaRPr lang="el-GR" dirty="0"/>
          </a:p>
          <a:p>
            <a:pPr marL="0" indent="0">
              <a:buNone/>
            </a:pPr>
            <a:endParaRPr lang="el-GR" dirty="0"/>
          </a:p>
        </p:txBody>
      </p:sp>
    </p:spTree>
    <p:extLst>
      <p:ext uri="{BB962C8B-B14F-4D97-AF65-F5344CB8AC3E}">
        <p14:creationId xmlns:p14="http://schemas.microsoft.com/office/powerpoint/2010/main" xmlns="" val="38031868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74932" y="274638"/>
            <a:ext cx="8394136" cy="778098"/>
          </a:xfrm>
        </p:spPr>
        <p:txBody>
          <a:bodyPr>
            <a:normAutofit/>
          </a:bodyPr>
          <a:lstStyle/>
          <a:p>
            <a:pPr algn="ctr"/>
            <a:r>
              <a:rPr lang="el-GR" sz="4000" dirty="0" smtClean="0"/>
              <a:t>Η κουλτούρα υπό αμφισβήτηση</a:t>
            </a:r>
            <a:endParaRPr lang="el-GR" sz="4000" dirty="0"/>
          </a:p>
        </p:txBody>
      </p:sp>
      <p:sp>
        <p:nvSpPr>
          <p:cNvPr id="3" name="2 - Θέση περιεχομένου"/>
          <p:cNvSpPr>
            <a:spLocks noGrp="1"/>
          </p:cNvSpPr>
          <p:nvPr>
            <p:ph idx="1"/>
          </p:nvPr>
        </p:nvSpPr>
        <p:spPr>
          <a:xfrm>
            <a:off x="467544" y="1447800"/>
            <a:ext cx="8676456" cy="5410200"/>
          </a:xfrm>
        </p:spPr>
        <p:txBody>
          <a:bodyPr>
            <a:normAutofit/>
          </a:bodyPr>
          <a:lstStyle/>
          <a:p>
            <a:r>
              <a:rPr lang="el-GR" sz="2400" dirty="0" smtClean="0"/>
              <a:t>Κανόνας= κουλτούρα (υψηλή ή κλασσική) </a:t>
            </a:r>
          </a:p>
          <a:p>
            <a:r>
              <a:rPr lang="el-GR" sz="2400" i="1" dirty="0" smtClean="0"/>
              <a:t>Πολυπολιτισμικότητα</a:t>
            </a:r>
          </a:p>
          <a:p>
            <a:pPr marL="596646" indent="-514350">
              <a:buFont typeface="+mj-lt"/>
              <a:buAutoNum type="arabicPeriod"/>
            </a:pPr>
            <a:r>
              <a:rPr lang="el-GR" sz="2400" dirty="0" smtClean="0"/>
              <a:t>Περιγραφική έννοια: η αναφορά στη συνύπαρξη των ανθρώπων από διαφορετικές κουλτούρες στον ίδιο χώρο έχει αποκτήσει ιδιαίτερη σημασία.</a:t>
            </a:r>
          </a:p>
          <a:p>
            <a:pPr marL="596646" indent="-514350">
              <a:buFont typeface="+mj-lt"/>
              <a:buAutoNum type="arabicPeriod"/>
            </a:pPr>
            <a:r>
              <a:rPr lang="el-GR" sz="2400" dirty="0" smtClean="0"/>
              <a:t>Κανονιστική έννοια: ο όρος αναφέρεται στην πολιτική που ενθαρρύνει τους νεοφερμένους να διατηρήσουν τις πολιτισμικές τους ταυτότητες αντί να ενσωματωθούν στην νέα κουλτούρα.</a:t>
            </a:r>
            <a:endParaRPr lang="el-GR"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38928" y="0"/>
            <a:ext cx="8466144" cy="908720"/>
          </a:xfrm>
        </p:spPr>
        <p:txBody>
          <a:bodyPr>
            <a:normAutofit/>
          </a:bodyPr>
          <a:lstStyle/>
          <a:p>
            <a:pPr algn="ctr"/>
            <a:r>
              <a:rPr lang="el-GR" sz="4000" dirty="0" smtClean="0"/>
              <a:t>Η κουλτούρα υπό αμφισβήτηση</a:t>
            </a:r>
            <a:endParaRPr lang="el-GR" sz="4000" dirty="0"/>
          </a:p>
        </p:txBody>
      </p:sp>
      <p:sp>
        <p:nvSpPr>
          <p:cNvPr id="3" name="2 - Θέση περιεχομένου"/>
          <p:cNvSpPr>
            <a:spLocks noGrp="1"/>
          </p:cNvSpPr>
          <p:nvPr>
            <p:ph idx="1"/>
          </p:nvPr>
        </p:nvSpPr>
        <p:spPr>
          <a:xfrm>
            <a:off x="0" y="836712"/>
            <a:ext cx="9144000" cy="6021288"/>
          </a:xfrm>
        </p:spPr>
        <p:txBody>
          <a:bodyPr>
            <a:normAutofit/>
          </a:bodyPr>
          <a:lstStyle/>
          <a:p>
            <a:pPr>
              <a:buNone/>
            </a:pPr>
            <a:r>
              <a:rPr lang="el-GR" sz="2600" i="1" dirty="0" smtClean="0"/>
              <a:t>Ερωτήματα:</a:t>
            </a:r>
          </a:p>
          <a:p>
            <a:r>
              <a:rPr lang="el-GR" sz="2400" dirty="0" smtClean="0"/>
              <a:t>Είναι οι κουλτούρες ομοιογενείς ή επιτρέπουν στους κόλπους τους την ποικιλομορφία, την ανομοιότητα, ακόμα και τη σύγκρουση;</a:t>
            </a:r>
          </a:p>
          <a:p>
            <a:r>
              <a:rPr lang="el-GR" sz="2400" dirty="0" smtClean="0"/>
              <a:t>Που βρίσκονται τα σύνορα που διαχωρίζουν τις κουλτούρες και πόσο αποτελεσματικά είναι;</a:t>
            </a:r>
          </a:p>
          <a:p>
            <a:pPr>
              <a:buNone/>
            </a:pPr>
            <a:endParaRPr lang="el-GR" sz="2400" dirty="0" smtClean="0"/>
          </a:p>
          <a:p>
            <a:pPr>
              <a:buFont typeface="Wingdings" pitchFamily="2" charset="2"/>
              <a:buChar char="ü"/>
            </a:pPr>
            <a:r>
              <a:rPr lang="el-GR" sz="2400" dirty="0" smtClean="0"/>
              <a:t>Συνετή προσέγγιση τέτοιων ερωτημάτων στη βάση του λίγο ή πολύ και όχι στη βάση του έτσι ή αλλιώς.</a:t>
            </a:r>
          </a:p>
          <a:p>
            <a:pPr>
              <a:buNone/>
            </a:pPr>
            <a:endParaRPr lang="el-GR" sz="2400" dirty="0" smtClean="0"/>
          </a:p>
          <a:p>
            <a:pPr>
              <a:buNone/>
            </a:pPr>
            <a:r>
              <a:rPr lang="el-GR" sz="2500" i="1" dirty="0" smtClean="0"/>
              <a:t>Συμπέρασμα αντιπαράθεσης κανόνων και πολυπολιτισμικότητας: </a:t>
            </a:r>
          </a:p>
          <a:p>
            <a:pPr indent="0">
              <a:buNone/>
            </a:pPr>
            <a:r>
              <a:rPr lang="el-GR" sz="2400" dirty="0" smtClean="0"/>
              <a:t>η μελέτη της πολιτισμικής ιστορίας μπορεί να βοηθήσει ώστε οι άνθρωποι να δουν καθαρότερα → ένας τρόπος να συμφιλιωθούν οι άνθρωποι.</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Κριτική</a:t>
            </a:r>
            <a:endParaRPr lang="el-GR" dirty="0"/>
          </a:p>
        </p:txBody>
      </p:sp>
      <p:sp>
        <p:nvSpPr>
          <p:cNvPr id="3" name="2 - Θέση περιεχομένου"/>
          <p:cNvSpPr>
            <a:spLocks noGrp="1"/>
          </p:cNvSpPr>
          <p:nvPr>
            <p:ph idx="1"/>
          </p:nvPr>
        </p:nvSpPr>
        <p:spPr>
          <a:xfrm>
            <a:off x="1043608" y="1447800"/>
            <a:ext cx="8100392" cy="4800600"/>
          </a:xfrm>
        </p:spPr>
        <p:txBody>
          <a:bodyPr>
            <a:normAutofit/>
          </a:bodyPr>
          <a:lstStyle/>
          <a:p>
            <a:pPr>
              <a:buFont typeface="Wingdings" pitchFamily="2" charset="2"/>
              <a:buChar char="ü"/>
            </a:pPr>
            <a:r>
              <a:rPr lang="el-GR" sz="2800" dirty="0" smtClean="0"/>
              <a:t>Όλα αυτά που μελετήσαμε είναι υποθετικά, το μόνο σίγουρο είναι ότι υπάρχει μια συνεχής μεταβολή των πραγμάτων σαν μια φυσική εξέλιξη της κοινωνίας.</a:t>
            </a:r>
          </a:p>
          <a:p>
            <a:pPr>
              <a:buNone/>
            </a:pPr>
            <a:endParaRPr lang="el-GR" sz="2400" dirty="0" smtClean="0"/>
          </a:p>
          <a:p>
            <a:pPr>
              <a:buFont typeface="Wingdings" pitchFamily="2" charset="2"/>
              <a:buChar char="ü"/>
            </a:pPr>
            <a:r>
              <a:rPr lang="el-GR" sz="2800" dirty="0" smtClean="0"/>
              <a:t>Τέλος, καταλαβαίνουμε ότι για να μελετηθεί ένα αντικείμενο χρειάζεται πολύπλευρη ερμηνεία για να οδηγηθούμε στο πιο ορθό συμπέρασμα.</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1432560" y="2132856"/>
            <a:ext cx="7406640" cy="1685817"/>
          </a:xfrm>
        </p:spPr>
        <p:txBody>
          <a:bodyPr>
            <a:normAutofit/>
          </a:bodyPr>
          <a:lstStyle/>
          <a:p>
            <a:pPr algn="ctr"/>
            <a:r>
              <a:rPr lang="el-GR" sz="8000" dirty="0" smtClean="0"/>
              <a:t>Ευχαριστούμε !</a:t>
            </a:r>
            <a:endParaRPr lang="el-GR" sz="8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2134" y="0"/>
            <a:ext cx="8199732" cy="809328"/>
          </a:xfrm>
        </p:spPr>
        <p:txBody>
          <a:bodyPr>
            <a:noAutofit/>
          </a:bodyPr>
          <a:lstStyle/>
          <a:p>
            <a:pPr algn="ctr"/>
            <a:r>
              <a:rPr lang="el-GR" sz="3600" dirty="0" smtClean="0">
                <a:effectLst>
                  <a:outerShdw blurRad="38100" dist="38100" dir="2700000" algn="tl">
                    <a:srgbClr val="000000">
                      <a:alpha val="43137"/>
                    </a:srgbClr>
                  </a:outerShdw>
                </a:effectLst>
              </a:rPr>
              <a:t>Η πολιτισμική </a:t>
            </a:r>
            <a:r>
              <a:rPr lang="el-GR" sz="3600" dirty="0">
                <a:effectLst>
                  <a:outerShdw blurRad="38100" dist="38100" dir="2700000" algn="tl">
                    <a:srgbClr val="000000">
                      <a:alpha val="43137"/>
                    </a:srgbClr>
                  </a:outerShdw>
                </a:effectLst>
              </a:rPr>
              <a:t>ιστορία της </a:t>
            </a:r>
            <a:r>
              <a:rPr lang="el-GR" sz="3600" dirty="0" smtClean="0">
                <a:effectLst>
                  <a:outerShdw blurRad="38100" dist="38100" dir="2700000" algn="tl">
                    <a:srgbClr val="000000">
                      <a:alpha val="43137"/>
                    </a:srgbClr>
                  </a:outerShdw>
                </a:effectLst>
              </a:rPr>
              <a:t>πολιτικής</a:t>
            </a:r>
            <a:endParaRPr lang="el-GR" sz="3600" dirty="0"/>
          </a:p>
        </p:txBody>
      </p:sp>
      <p:sp>
        <p:nvSpPr>
          <p:cNvPr id="3" name="Θέση περιεχομένου 2"/>
          <p:cNvSpPr>
            <a:spLocks noGrp="1"/>
          </p:cNvSpPr>
          <p:nvPr>
            <p:ph idx="1"/>
          </p:nvPr>
        </p:nvSpPr>
        <p:spPr>
          <a:xfrm>
            <a:off x="395535" y="848139"/>
            <a:ext cx="8559621" cy="5830957"/>
          </a:xfrm>
        </p:spPr>
        <p:txBody>
          <a:bodyPr>
            <a:normAutofit lnSpcReduction="10000"/>
          </a:bodyPr>
          <a:lstStyle/>
          <a:p>
            <a:pPr marL="0" indent="0">
              <a:buNone/>
            </a:pPr>
            <a:r>
              <a:rPr lang="el-GR" sz="2800" b="1" dirty="0" smtClean="0"/>
              <a:t>Κουλτούρα της πολιτικής</a:t>
            </a:r>
          </a:p>
          <a:p>
            <a:pPr marL="367200" indent="-284400"/>
            <a:r>
              <a:rPr lang="el-GR" sz="3000" dirty="0" smtClean="0"/>
              <a:t>Η πολιτική πάντα είχε θέση στην παραδοσιακή πολιτισμική ιστορία.</a:t>
            </a:r>
          </a:p>
          <a:p>
            <a:pPr marL="367200" indent="-284400"/>
            <a:r>
              <a:rPr lang="el-GR" sz="3000" dirty="0" smtClean="0"/>
              <a:t>Πολλοί μελετητές παρουσίασαν στα έργα τους διάφορα πολιτικά τελετουργικά (στέψεις, επίσημες εισόδους πολιτικών, κηδείες πολιτικών).</a:t>
            </a:r>
            <a:r>
              <a:rPr lang="el-GR" dirty="0" smtClean="0"/>
              <a:t> </a:t>
            </a:r>
          </a:p>
          <a:p>
            <a:pPr marL="0" indent="0">
              <a:buNone/>
            </a:pPr>
            <a:r>
              <a:rPr lang="el-GR" sz="2800" b="1" dirty="0" smtClean="0"/>
              <a:t>Πολιτική κουλτούρα</a:t>
            </a:r>
            <a:endParaRPr lang="el-GR" sz="2800" b="1" dirty="0"/>
          </a:p>
          <a:p>
            <a:r>
              <a:rPr lang="el-GR" sz="3000" dirty="0"/>
              <a:t>Η φράση χρησιμοποιήθηκε από πολιτικούς επιστήμονες τη δεκαετία του 1960 και στα τέλη του 1980.</a:t>
            </a:r>
          </a:p>
          <a:p>
            <a:r>
              <a:rPr lang="el-GR" sz="3000" dirty="0"/>
              <a:t>Εστιάζει στις πολιτικές στάσεις ή εικασίες διαφόρων κοινωνικών ομάδων.</a:t>
            </a:r>
          </a:p>
          <a:p>
            <a:pPr marL="0" indent="0">
              <a:buNone/>
            </a:pPr>
            <a:endParaRPr lang="el-GR" dirty="0"/>
          </a:p>
        </p:txBody>
      </p:sp>
    </p:spTree>
    <p:extLst>
      <p:ext uri="{BB962C8B-B14F-4D97-AF65-F5344CB8AC3E}">
        <p14:creationId xmlns:p14="http://schemas.microsoft.com/office/powerpoint/2010/main" xmlns="" val="1896093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2960" y="332656"/>
            <a:ext cx="7498080" cy="850106"/>
          </a:xfrm>
        </p:spPr>
        <p:txBody>
          <a:bodyPr>
            <a:normAutofit/>
          </a:bodyPr>
          <a:lstStyle/>
          <a:p>
            <a:pPr algn="ctr"/>
            <a:r>
              <a:rPr lang="el-GR" dirty="0" smtClean="0"/>
              <a:t>Ομάδα Υπάλληλων Σπουδών</a:t>
            </a:r>
            <a:endParaRPr lang="el-GR" dirty="0"/>
          </a:p>
        </p:txBody>
      </p:sp>
      <p:sp>
        <p:nvSpPr>
          <p:cNvPr id="3" name="2 - Θέση περιεχομένου"/>
          <p:cNvSpPr>
            <a:spLocks noGrp="1"/>
          </p:cNvSpPr>
          <p:nvPr>
            <p:ph idx="1"/>
          </p:nvPr>
        </p:nvSpPr>
        <p:spPr>
          <a:xfrm>
            <a:off x="323528" y="1340768"/>
            <a:ext cx="8610160" cy="4907632"/>
          </a:xfrm>
        </p:spPr>
        <p:txBody>
          <a:bodyPr>
            <a:normAutofit lnSpcReduction="10000"/>
          </a:bodyPr>
          <a:lstStyle/>
          <a:p>
            <a:r>
              <a:rPr lang="el-GR" dirty="0" smtClean="0"/>
              <a:t>Έχει ως βάση την Ινδία.</a:t>
            </a:r>
          </a:p>
          <a:p>
            <a:r>
              <a:rPr lang="el-GR" i="1" dirty="0" smtClean="0"/>
              <a:t>Σκοπός</a:t>
            </a:r>
            <a:r>
              <a:rPr lang="el-GR" dirty="0" smtClean="0"/>
              <a:t>: να ξαναγράψει την ινδική ιστορία και ειδικά την ιστορία του κινήματος ανεξαρτησίας πριν από το 1947.</a:t>
            </a:r>
          </a:p>
          <a:p>
            <a:r>
              <a:rPr lang="el-GR" dirty="0" smtClean="0"/>
              <a:t>Ήθελε να δώσει στις διάφορες κοινωνικές ομάδες θέση δίπλα στις Ελίτ οι οποίες κάλυπταν στην ιστορία το έργο των υπόλοιπων ομάδων.</a:t>
            </a:r>
          </a:p>
          <a:p>
            <a:r>
              <a:rPr lang="el-GR" dirty="0" smtClean="0"/>
              <a:t>Δίνει έμφαση στην πολιτική κουλτούρα και την κουλτούρα που διαμορφώνει για τις </a:t>
            </a:r>
            <a:r>
              <a:rPr lang="en-US" dirty="0" smtClean="0"/>
              <a:t>«</a:t>
            </a:r>
            <a:r>
              <a:rPr lang="el-GR" dirty="0" smtClean="0"/>
              <a:t>κατώτερες ομάδες».  </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9502" y="1"/>
            <a:ext cx="7886700" cy="1325563"/>
          </a:xfrm>
        </p:spPr>
        <p:txBody>
          <a:bodyPr>
            <a:normAutofit/>
          </a:bodyPr>
          <a:lstStyle/>
          <a:p>
            <a:pPr algn="ctr"/>
            <a:r>
              <a:rPr lang="el-GR" dirty="0"/>
              <a:t>Ομάδα Υπάλληλων </a:t>
            </a:r>
            <a:r>
              <a:rPr lang="el-GR" dirty="0" smtClean="0"/>
              <a:t>Σπουδών</a:t>
            </a:r>
            <a:endParaRPr lang="el-GR" dirty="0"/>
          </a:p>
        </p:txBody>
      </p:sp>
      <p:sp>
        <p:nvSpPr>
          <p:cNvPr id="3" name="Θέση περιεχομένου 2"/>
          <p:cNvSpPr>
            <a:spLocks noGrp="1"/>
          </p:cNvSpPr>
          <p:nvPr>
            <p:ph idx="1"/>
          </p:nvPr>
        </p:nvSpPr>
        <p:spPr>
          <a:xfrm>
            <a:off x="489502" y="1643269"/>
            <a:ext cx="8346385" cy="4810067"/>
          </a:xfrm>
        </p:spPr>
        <p:txBody>
          <a:bodyPr/>
          <a:lstStyle/>
          <a:p>
            <a:r>
              <a:rPr lang="el-GR" dirty="0"/>
              <a:t>Αποτελεί παράδειγμα παγκοσμιοποίησης της ιστορικής γραφής.</a:t>
            </a:r>
          </a:p>
          <a:p>
            <a:r>
              <a:rPr lang="el-GR" dirty="0"/>
              <a:t>Διευκρινίζει τρόπους σύνδεσης της κουλτούρας με την πολιτική.</a:t>
            </a:r>
          </a:p>
          <a:p>
            <a:r>
              <a:rPr lang="el-GR" dirty="0"/>
              <a:t>Αναλύει πως υποβάλλονται σε δοκιμή ιδέες στην προσπάθεια να εφαρμοστούν έξω από το πλαίσιο για το οποίο αναπτύχθηκαν αρχικά.</a:t>
            </a:r>
          </a:p>
        </p:txBody>
      </p:sp>
    </p:spTree>
    <p:extLst>
      <p:ext uri="{BB962C8B-B14F-4D97-AF65-F5344CB8AC3E}">
        <p14:creationId xmlns:p14="http://schemas.microsoft.com/office/powerpoint/2010/main" xmlns="" val="2700617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8650" y="100083"/>
            <a:ext cx="7886700" cy="880645"/>
          </a:xfrm>
        </p:spPr>
        <p:txBody>
          <a:bodyPr>
            <a:normAutofit/>
          </a:bodyPr>
          <a:lstStyle/>
          <a:p>
            <a:pPr algn="ctr"/>
            <a:r>
              <a:rPr lang="el-GR" dirty="0"/>
              <a:t>Η πολιτισμική ιστορία της </a:t>
            </a:r>
            <a:r>
              <a:rPr lang="el-GR" dirty="0" smtClean="0"/>
              <a:t>βίας</a:t>
            </a:r>
            <a:endParaRPr lang="el-GR" dirty="0"/>
          </a:p>
        </p:txBody>
      </p:sp>
      <p:sp>
        <p:nvSpPr>
          <p:cNvPr id="3" name="Θέση περιεχομένου 2"/>
          <p:cNvSpPr>
            <a:spLocks noGrp="1"/>
          </p:cNvSpPr>
          <p:nvPr>
            <p:ph idx="1"/>
          </p:nvPr>
        </p:nvSpPr>
        <p:spPr>
          <a:xfrm>
            <a:off x="628650" y="1126435"/>
            <a:ext cx="8335838" cy="5050528"/>
          </a:xfrm>
        </p:spPr>
        <p:txBody>
          <a:bodyPr>
            <a:noAutofit/>
          </a:bodyPr>
          <a:lstStyle/>
          <a:p>
            <a:pPr indent="0">
              <a:buNone/>
            </a:pPr>
            <a:r>
              <a:rPr lang="en-US" sz="2800" i="1" dirty="0"/>
              <a:t>John Keegan:</a:t>
            </a:r>
            <a:r>
              <a:rPr lang="el-GR" sz="2800" i="1" dirty="0"/>
              <a:t> </a:t>
            </a:r>
            <a:r>
              <a:rPr lang="el-GR" sz="2800" dirty="0"/>
              <a:t>Στρατιωτικός ιστορικός που υποστηρίζει ότι ο πόλεμος είναι πολιτισμικό φαινόμενο.</a:t>
            </a:r>
          </a:p>
          <a:p>
            <a:pPr marL="0" indent="0">
              <a:buNone/>
            </a:pPr>
            <a:r>
              <a:rPr lang="el-GR" sz="2800" dirty="0"/>
              <a:t>Ο πόλεμος ως πολιτιστικό φαινόμενο:</a:t>
            </a:r>
          </a:p>
          <a:p>
            <a:r>
              <a:rPr lang="el-GR" sz="2800" dirty="0"/>
              <a:t>Μπορούμε να προσεγγίσουμε τον πόλεμο από την πλευρά της καθημερινής ζωής των απλών ανθρώπων.</a:t>
            </a:r>
          </a:p>
          <a:p>
            <a:r>
              <a:rPr lang="el-GR" sz="2800" dirty="0"/>
              <a:t>Μπορούμε να αναγνωρίσουμε πως η απειλή του πολέμου διαμορφώνει τη γενιά της εποχής. </a:t>
            </a:r>
          </a:p>
          <a:p>
            <a:r>
              <a:rPr lang="el-GR" sz="2800" dirty="0"/>
              <a:t>Σκοπός είναι να ανακαλύψει το νόημα της </a:t>
            </a:r>
            <a:r>
              <a:rPr lang="el-GR" sz="2800" dirty="0" smtClean="0"/>
              <a:t>«άσκοπης» </a:t>
            </a:r>
            <a:r>
              <a:rPr lang="el-GR" sz="2800" dirty="0"/>
              <a:t>βίας και τους κανόνες που διέπουν την άσκηση βίας. </a:t>
            </a:r>
          </a:p>
        </p:txBody>
      </p:sp>
    </p:spTree>
    <p:extLst>
      <p:ext uri="{BB962C8B-B14F-4D97-AF65-F5344CB8AC3E}">
        <p14:creationId xmlns:p14="http://schemas.microsoft.com/office/powerpoint/2010/main" xmlns="" val="29852247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805</TotalTime>
  <Words>3136</Words>
  <Application>Microsoft Office PowerPoint</Application>
  <PresentationFormat>Προβολή στην οθόνη (4:3)</PresentationFormat>
  <Paragraphs>332</Paragraphs>
  <Slides>53</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Ηλιοστάσιο</vt:lpstr>
      <vt:lpstr>Τι είναι πολιτισμική ιστορία;  Peter Burke (2009)</vt:lpstr>
      <vt:lpstr>ΝΕΑ ΠΟΛΙΤΙΣΜΙΚΗ ΙΣΤΟΡΙΑ</vt:lpstr>
      <vt:lpstr>Διαφάνεια 3</vt:lpstr>
      <vt:lpstr>Επιστροφή του Burckhardt</vt:lpstr>
      <vt:lpstr>Επέκταση της ΝΠΙ σε άλλες περιοχές.</vt:lpstr>
      <vt:lpstr>Η πολιτισμική ιστορία της πολιτικής</vt:lpstr>
      <vt:lpstr>Ομάδα Υπάλληλων Σπουδών</vt:lpstr>
      <vt:lpstr>Ομάδα Υπάλληλων Σπουδών</vt:lpstr>
      <vt:lpstr>Η πολιτισμική ιστορία της βίας</vt:lpstr>
      <vt:lpstr>Η πολιτισμική ιστορία της βίας</vt:lpstr>
      <vt:lpstr>Η πολιτισμική ιστορία των συναισθημάτων</vt:lpstr>
      <vt:lpstr>Ιστορικοί των συναισθημάτων</vt:lpstr>
      <vt:lpstr>Πολιτική ιστορία της αντίληψης</vt:lpstr>
      <vt:lpstr>Εναλλακτικό σενάριο  στην επέκταση της ΝΠΙ</vt:lpstr>
      <vt:lpstr>Η αντίδραση μπορεί να εξηγηθεί</vt:lpstr>
      <vt:lpstr>Εναλλακτικό σενάριο</vt:lpstr>
      <vt:lpstr>Α) Ορισμός της κουλτούρας</vt:lpstr>
      <vt:lpstr>Α) Ορισμός της κουλτούρας</vt:lpstr>
      <vt:lpstr>Β) Μέθοδοι της ΝΠΙ</vt:lpstr>
      <vt:lpstr>Γ)Κίνδυνος κατακερματισμού</vt:lpstr>
      <vt:lpstr>Σύνορα και αντιπαραθέσεις</vt:lpstr>
      <vt:lpstr>Σύνορα και αντιπαραθέσεις</vt:lpstr>
      <vt:lpstr>Διαφάνεια 23</vt:lpstr>
      <vt:lpstr>Ερμηνεύοντας τις πολιτισμικές επαφές</vt:lpstr>
      <vt:lpstr>Διαφάνεια 25</vt:lpstr>
      <vt:lpstr>Η αφήγηση στην αφηγηματική ιστορία  1/5</vt:lpstr>
      <vt:lpstr>Η αφήγηση στην αφηγηματική ιστορία 2/5</vt:lpstr>
      <vt:lpstr>Η αφήγηση στην αφηγηματική ιστορία 3/5</vt:lpstr>
      <vt:lpstr>Η αφήγηση στην αφηγηματική ιστορία 4/5</vt:lpstr>
      <vt:lpstr>Η αφήγηση στην αφηγηματική ιστορία 5/5</vt:lpstr>
      <vt:lpstr>Συμπέρασμα</vt:lpstr>
      <vt:lpstr>Επίλογος</vt:lpstr>
      <vt:lpstr>Μια μεταβαλλόμενη σκηνή 1/8</vt:lpstr>
      <vt:lpstr>Μια μεταβαλλόμενη σκηνή 2/8</vt:lpstr>
      <vt:lpstr>Μια μεταβαλλόμενη σκηνή 3/8</vt:lpstr>
      <vt:lpstr>      Μια μεταβαλλόμενη σκηνή 4/8</vt:lpstr>
      <vt:lpstr>Μια μεταβαλλόμενη σκηνή 5/8</vt:lpstr>
      <vt:lpstr>Μια μεταβαλλόμενη σκηνή 6/8</vt:lpstr>
      <vt:lpstr>Μια μεταβαλλόμενη σκηνή 7/8</vt:lpstr>
      <vt:lpstr>Μια μεταβαλλόμενη σκηνή 8/8</vt:lpstr>
      <vt:lpstr>Πολιτισμική ιστορία</vt:lpstr>
      <vt:lpstr>Διαφάνεια 42</vt:lpstr>
      <vt:lpstr>Συναφείς κλάδοι</vt:lpstr>
      <vt:lpstr>Συναφείς κλάδοι</vt:lpstr>
      <vt:lpstr>Συναφείς κλάδοι</vt:lpstr>
      <vt:lpstr>Συναφείς κλάδοι</vt:lpstr>
      <vt:lpstr>Πολιτισμικές σπουδές</vt:lpstr>
      <vt:lpstr>Λόγοι ίδρυσης των πολιτισμικών σπουδών</vt:lpstr>
      <vt:lpstr>Διαφάνεια 49</vt:lpstr>
      <vt:lpstr>Η κουλτούρα υπό αμφισβήτηση</vt:lpstr>
      <vt:lpstr>Η κουλτούρα υπό αμφισβήτηση</vt:lpstr>
      <vt:lpstr>Κριτική</vt:lpstr>
      <vt:lpstr>Ευχαριστούμε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ELENI DAGRE</dc:creator>
  <cp:lastModifiedBy>egw 1</cp:lastModifiedBy>
  <cp:revision>101</cp:revision>
  <dcterms:created xsi:type="dcterms:W3CDTF">2016-12-04T20:30:06Z</dcterms:created>
  <dcterms:modified xsi:type="dcterms:W3CDTF">2016-12-22T16:05:42Z</dcterms:modified>
</cp:coreProperties>
</file>