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7" r:id="rId2"/>
    <p:sldId id="780" r:id="rId3"/>
    <p:sldId id="776" r:id="rId4"/>
    <p:sldId id="783" r:id="rId5"/>
    <p:sldId id="777" r:id="rId6"/>
    <p:sldId id="784" r:id="rId7"/>
    <p:sldId id="785" r:id="rId8"/>
    <p:sldId id="786" r:id="rId9"/>
    <p:sldId id="778" r:id="rId10"/>
    <p:sldId id="787" r:id="rId11"/>
    <p:sldId id="782" r:id="rId12"/>
    <p:sldId id="788" r:id="rId13"/>
    <p:sldId id="789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1107"/>
    <a:srgbClr val="6A002A"/>
    <a:srgbClr val="941100"/>
    <a:srgbClr val="35104A"/>
    <a:srgbClr val="331674"/>
    <a:srgbClr val="527E16"/>
    <a:srgbClr val="E4B22D"/>
    <a:srgbClr val="AD3054"/>
    <a:srgbClr val="D3D4D6"/>
    <a:srgbClr val="44C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0"/>
    <p:restoredTop sz="94509"/>
  </p:normalViewPr>
  <p:slideViewPr>
    <p:cSldViewPr snapToGrid="0" snapToObjects="1">
      <p:cViewPr varScale="1">
        <p:scale>
          <a:sx n="83" d="100"/>
          <a:sy n="83" d="100"/>
        </p:scale>
        <p:origin x="9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629948-714A-B74E-9D3B-18E56EC1E8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EB907B1-E436-CC42-83AF-4F3A94EA2E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0458C39-83D4-6949-9B4D-4416036FE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6/3/23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B0D3B85-E4A4-2A42-B4B9-094929FE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658A4B0-6D23-C545-8C12-984B064D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140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57F0F5-6494-6F4F-B620-E456FCD59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BDBC017-5D2C-7B4C-8E54-B1290FB89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FB6ADCC-8167-A549-93F8-E80CAF6E0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6/3/23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548506D-7116-CF42-9535-8B4F6B04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ABBFD64-F107-754B-915A-CFA6BC8B8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7594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EAF6CDF-E2BB-EC45-8A9C-5C66C0735C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4138670-A410-2342-B6B1-47B742ABD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FFBA9A9-DB72-CE45-AC43-30C759173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6/3/23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6BB4519-A31E-8D4F-A150-FE56CE27E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C12A589-4B05-8E49-9058-31B1E119A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416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3D10B1-EA69-E245-85D2-8F44CAC88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AEB11F-351D-5545-8923-E7AAF2CBB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AB796F-D360-FB47-9267-78A90272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6/3/23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D15BD6-6169-5744-9DEA-EFF81B9E9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9693B1A-66BF-7440-B540-C73E7FBBE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97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91200E-BD6A-8B4E-ADCB-99E05A7B4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CD26551-16D0-7548-A607-D5ADEEC8D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079CE42-2AC1-9D45-9EAA-F5292DB74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6/3/23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30C1471-BE4D-A247-9E5D-6BE8CCFED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4C14D2B-85D8-E74A-8211-5B4D9A479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405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ABB172-40D0-E544-B207-9E93DE5B2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D5EE0AC-522E-434F-AD3A-D19DEF574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4D7B9E5-84CA-564E-A8B8-61E5C86F3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2129775-F62D-0340-A0F5-E0D745C0C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6/3/23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9E80517-A241-6D42-BA85-C06CA4930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C89B22A-E11B-6A46-B87D-4B7F4E952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403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980E3E-4A1F-B445-8692-A1B164E5A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037F46C-88DF-F14E-A10C-19BA3FE44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B0194A4-0CF2-E643-8E9F-FA78B6890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EC2ADC4-77DD-C143-9CAE-00EE923DAC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E9F2C9D-D50A-DD48-9347-DEEF63A9A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DDDF5E92-CF37-AA4B-AABB-7A063D0C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6/3/23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945FA26-3FBD-944F-970F-72497117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049A1B9-E5BA-2342-B7C4-9681B0FC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668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DD55EC-BBCC-DA47-BF95-360BF8315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77883AC-F2D1-C744-A4C9-6BF92C39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6/3/23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689DC81-87AA-F549-91E8-153D5EC4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2194641-62AA-304C-8EEE-C97DC3743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011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7745D3D-ACEB-C74B-BF21-E9C8B34A4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6/3/23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B0D7E72-00DB-C343-BD2B-4E8D85A5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2C54AED-C89D-9746-A242-149254BB7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697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82C537-05EF-5140-A442-3715609B1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08CC50-1B9D-4240-BEC2-8D333E9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8F9B970-FD2A-6446-BD17-0AD096EC1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4E98A16-673A-2349-B2B9-55DF1ECE0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6/3/23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A6D46B5-9963-9840-AA40-5DF3D6BC1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7893761-A673-4142-AE39-27175F97A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658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C9742E-00ED-E845-A9AD-7BFAEA6CF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62A71FB-913D-5246-AA75-16F901BB38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C5483AD-B213-F747-BD3C-323478FFF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40C10FD-4B0C-6249-B435-B75E47D47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6/3/23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017BD79-5502-BF4B-AABF-4557103E9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A675495-F142-D844-8651-F146CBE1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503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AF13F9E-B352-3F4C-8E9C-B6C2FD72B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88E46FF-7910-364A-8075-809DE8D66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68544E9-30D6-DF45-92CE-4BA7FDBF66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C3D7D-4998-394F-9A28-3741526A3E02}" type="datetimeFigureOut">
              <a:rPr lang="el-GR" smtClean="0"/>
              <a:t>6/3/23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7BC4F10-8305-3D48-B25D-1F7F37F5F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9BB7788-F022-944C-8A87-1B615170A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264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778710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ΣΧΕΣΕΙΣ ΜΕ ΜΜΕ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ΨΗΦΙΑΚΗ ΕΠΟΧΗ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799544" y="2788008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4136799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Εργαλεία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διαχείρισης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σχέσεων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με τα ΜΜΕ στο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διαδίκτυο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news release, online newsrooms,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 media release, social media newsroom, newsletter, press kit, online press kit, online news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conferences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n-US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Μέτρηση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αποτελεσματικότητας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σχεδίου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διαχείρισης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σχέσεων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με τα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μέσα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αξιολόγηση</a:t>
            </a: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Ανάλυση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περιπτώσεων</a:t>
            </a: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63472" y="3167390"/>
            <a:ext cx="3502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ΕΝΟΤΗΤΕΣ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659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0"/>
            <a:ext cx="11443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4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ΠΡΟΤΕΙΝΟΜΕΝΑ ΣΥΓΓΡΑΜΜΑΤΑ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3BD4C7B4-5FE1-5A4B-B99C-D3490B10F8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6440" y="1054100"/>
            <a:ext cx="3950081" cy="5595948"/>
          </a:xfrm>
          <a:prstGeom prst="rect">
            <a:avLst/>
          </a:prstGeom>
        </p:spPr>
      </p:pic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2461BD86-7EB8-D94C-B3F8-720E850134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8976" y="922726"/>
            <a:ext cx="42291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955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rgbClr val="6A002A"/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ΑΞΙΟΛΟΓΗΣΗ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1139505" y="2551837"/>
            <a:ext cx="1000932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Γραπτή εξέταση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Παρουσία &amp; συμμετοχή στο μάθημα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71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778710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ΣΧΕΣΕΙΣ ΜΕ ΜΜΕ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ΨΗΦΙΑΚΗ ΕΠΟΧΗ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799544" y="2788008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3606668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430612" y="2136338"/>
            <a:ext cx="1144337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ΤΙ ΕΝΝΟΟΥΜΕ </a:t>
            </a:r>
            <a:b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‘ΣΧΕΣΕΙΣ ΜΕ ΜΜΕ ΣΤΗΝ ΨΗΦΙΑΚΗ ΕΠΟΧΗ’;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9991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rgbClr val="6A002A"/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ΣΚΟΠΟΣ ΤΟΥ ΜΑΘΗΜΑΤΟΣ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1296720" y="1443841"/>
            <a:ext cx="1000932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Σκοπός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του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μαθήματος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είναι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να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παρουσιάσει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τους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τρόπους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με τους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οποίους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τα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στελέχη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δημοσίων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σχέσεων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και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επικοινωνίας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επιχειρήσεων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και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οργανισμών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διαχειρίζονται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τις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σχέσεις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με τα ΜΜΕ και τους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δημοσιογράφους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για την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επίτευξη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θετικής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δημοσιότητας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ή την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ελαχιστοποίηση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της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δημοσίευσης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αρνητικών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ειδήσεων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για τον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οργανισμο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́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535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rgbClr val="6A002A"/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ΣΚΟΠΟΣ ΤΟΥ ΜΑΘΗΜΑΤΟΣ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1296720" y="1042896"/>
            <a:ext cx="1000932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Αναλύονται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οι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θεωρίες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που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καταδεικνύουν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τον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ρόλο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των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δημοσίων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σχέσεων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στην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διαδικασία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επίδρασης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των ΜΜΕ στην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κοινη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́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γνώμη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lvl="0" algn="ctr">
              <a:spcAft>
                <a:spcPts val="0"/>
              </a:spcAft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0"/>
              </a:spcAft>
            </a:pP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Παράλληλα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το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μάθημα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εστιάζει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στις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ενέργειες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και τις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τακτικές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των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στελεχών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για τη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διαχείριση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των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σχέσεων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με τους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δημοσιογράφους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δίνοντας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ιδιαίτερη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έμφαση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στις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νέες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τεχνολογίες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και τα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ψηφιακα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́ </a:t>
            </a:r>
            <a:r>
              <a:rPr lang="el-GR" sz="3600" b="1" dirty="0" err="1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μέσα</a:t>
            </a: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279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009595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ΒΑΣΙΚΑ ΘΕΜΑΤΑ ΚΑΤΑΝΟΗΣΗΣ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469892" y="546909"/>
            <a:ext cx="686574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Το </a:t>
            </a:r>
            <a:r>
              <a:rPr lang="el-GR" sz="3200" b="1" dirty="0" err="1">
                <a:solidFill>
                  <a:srgbClr val="831107"/>
                </a:solidFill>
              </a:rPr>
              <a:t>αναδυόμενο</a:t>
            </a:r>
            <a:r>
              <a:rPr lang="el-GR" sz="3200" b="1" dirty="0">
                <a:solidFill>
                  <a:srgbClr val="831107"/>
                </a:solidFill>
              </a:rPr>
              <a:t> </a:t>
            </a:r>
            <a:r>
              <a:rPr lang="el-GR" sz="3200" b="1" dirty="0" err="1">
                <a:solidFill>
                  <a:srgbClr val="831107"/>
                </a:solidFill>
              </a:rPr>
              <a:t>τοπίο</a:t>
            </a:r>
            <a:r>
              <a:rPr lang="el-GR" sz="3200" b="1" dirty="0">
                <a:solidFill>
                  <a:srgbClr val="831107"/>
                </a:solidFill>
              </a:rPr>
              <a:t> στα </a:t>
            </a:r>
            <a:r>
              <a:rPr lang="el-GR" sz="3200" b="1" dirty="0" err="1">
                <a:solidFill>
                  <a:srgbClr val="831107"/>
                </a:solidFill>
              </a:rPr>
              <a:t>μέσα</a:t>
            </a:r>
            <a:r>
              <a:rPr lang="el-GR" sz="3200" b="1" dirty="0">
                <a:solidFill>
                  <a:srgbClr val="831107"/>
                </a:solidFill>
              </a:rPr>
              <a:t> </a:t>
            </a:r>
            <a:r>
              <a:rPr lang="el-GR" sz="3200" b="1" dirty="0" err="1">
                <a:solidFill>
                  <a:srgbClr val="831107"/>
                </a:solidFill>
              </a:rPr>
              <a:t>μαζικής</a:t>
            </a:r>
            <a:r>
              <a:rPr lang="el-GR" sz="3200" b="1" dirty="0">
                <a:solidFill>
                  <a:srgbClr val="831107"/>
                </a:solidFill>
              </a:rPr>
              <a:t> </a:t>
            </a:r>
            <a:r>
              <a:rPr lang="el-GR" sz="3200" b="1" dirty="0" err="1">
                <a:solidFill>
                  <a:srgbClr val="831107"/>
                </a:solidFill>
              </a:rPr>
              <a:t>ενημέρωσης</a:t>
            </a:r>
            <a:r>
              <a:rPr lang="el-GR" sz="3200" b="1" dirty="0">
                <a:solidFill>
                  <a:srgbClr val="831107"/>
                </a:solidFill>
              </a:rPr>
              <a:t> στην </a:t>
            </a:r>
            <a:r>
              <a:rPr lang="el-GR" sz="3200" b="1" dirty="0" err="1">
                <a:solidFill>
                  <a:srgbClr val="831107"/>
                </a:solidFill>
              </a:rPr>
              <a:t>Ελλάδα</a:t>
            </a:r>
            <a:r>
              <a:rPr lang="el-GR" sz="3200" b="1" dirty="0">
                <a:solidFill>
                  <a:srgbClr val="831107"/>
                </a:solidFill>
              </a:rPr>
              <a:t> και στο </a:t>
            </a:r>
            <a:r>
              <a:rPr lang="el-GR" sz="3200" b="1" dirty="0" err="1">
                <a:solidFill>
                  <a:srgbClr val="831107"/>
                </a:solidFill>
              </a:rPr>
              <a:t>εξωτερικο</a:t>
            </a:r>
            <a:r>
              <a:rPr lang="el-GR" sz="3200" b="1" dirty="0">
                <a:solidFill>
                  <a:srgbClr val="831107"/>
                </a:solidFill>
              </a:rPr>
              <a:t>́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Οι </a:t>
            </a:r>
            <a:r>
              <a:rPr lang="el-GR" sz="3200" b="1" dirty="0" err="1">
                <a:solidFill>
                  <a:srgbClr val="831107"/>
                </a:solidFill>
              </a:rPr>
              <a:t>νέες</a:t>
            </a:r>
            <a:r>
              <a:rPr lang="el-GR" sz="3200" b="1" dirty="0">
                <a:solidFill>
                  <a:srgbClr val="831107"/>
                </a:solidFill>
              </a:rPr>
              <a:t> </a:t>
            </a:r>
            <a:r>
              <a:rPr lang="el-GR" sz="3200" b="1" dirty="0" err="1">
                <a:solidFill>
                  <a:srgbClr val="831107"/>
                </a:solidFill>
              </a:rPr>
              <a:t>τάσεις</a:t>
            </a:r>
            <a:r>
              <a:rPr lang="el-GR" sz="3200" b="1" dirty="0">
                <a:solidFill>
                  <a:srgbClr val="831107"/>
                </a:solidFill>
              </a:rPr>
              <a:t> στη </a:t>
            </a:r>
            <a:r>
              <a:rPr lang="el-GR" sz="3200" b="1" dirty="0" err="1">
                <a:solidFill>
                  <a:srgbClr val="831107"/>
                </a:solidFill>
              </a:rPr>
              <a:t>διαχείριση</a:t>
            </a:r>
            <a:r>
              <a:rPr lang="el-GR" sz="3200" b="1" dirty="0">
                <a:solidFill>
                  <a:srgbClr val="831107"/>
                </a:solidFill>
              </a:rPr>
              <a:t> των </a:t>
            </a:r>
            <a:r>
              <a:rPr lang="el-GR" sz="3200" b="1" dirty="0" err="1">
                <a:solidFill>
                  <a:srgbClr val="831107"/>
                </a:solidFill>
              </a:rPr>
              <a:t>σχέσεων</a:t>
            </a:r>
            <a:r>
              <a:rPr lang="el-GR" sz="3200" b="1" dirty="0">
                <a:solidFill>
                  <a:srgbClr val="831107"/>
                </a:solidFill>
              </a:rPr>
              <a:t> με τα ΜΜΕ και τους </a:t>
            </a:r>
            <a:r>
              <a:rPr lang="el-GR" sz="3200" b="1" dirty="0" err="1">
                <a:solidFill>
                  <a:srgbClr val="831107"/>
                </a:solidFill>
              </a:rPr>
              <a:t>δημοσιογράφους</a:t>
            </a: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Η </a:t>
            </a:r>
            <a:r>
              <a:rPr lang="el-GR" sz="3200" b="1" dirty="0" err="1">
                <a:solidFill>
                  <a:srgbClr val="831107"/>
                </a:solidFill>
              </a:rPr>
              <a:t>θεωρία</a:t>
            </a:r>
            <a:r>
              <a:rPr lang="el-GR" sz="3200" b="1" dirty="0">
                <a:solidFill>
                  <a:srgbClr val="831107"/>
                </a:solidFill>
              </a:rPr>
              <a:t> </a:t>
            </a:r>
            <a:r>
              <a:rPr lang="el-GR" sz="3200" b="1" dirty="0" err="1">
                <a:solidFill>
                  <a:srgbClr val="831107"/>
                </a:solidFill>
              </a:rPr>
              <a:t>οικοδόμησης</a:t>
            </a:r>
            <a:r>
              <a:rPr lang="el-GR" sz="3200" b="1" dirty="0">
                <a:solidFill>
                  <a:srgbClr val="831107"/>
                </a:solidFill>
              </a:rPr>
              <a:t> και </a:t>
            </a:r>
            <a:r>
              <a:rPr lang="el-GR" sz="3200" b="1" dirty="0" err="1">
                <a:solidFill>
                  <a:srgbClr val="831107"/>
                </a:solidFill>
              </a:rPr>
              <a:t>καθορισμου</a:t>
            </a:r>
            <a:r>
              <a:rPr lang="el-GR" sz="3200" b="1" dirty="0">
                <a:solidFill>
                  <a:srgbClr val="831107"/>
                </a:solidFill>
              </a:rPr>
              <a:t>́ </a:t>
            </a:r>
            <a:r>
              <a:rPr lang="el-GR" sz="3200" b="1" dirty="0" err="1">
                <a:solidFill>
                  <a:srgbClr val="831107"/>
                </a:solidFill>
              </a:rPr>
              <a:t>ατζέντας</a:t>
            </a:r>
            <a:r>
              <a:rPr lang="el-GR" sz="3200" b="1" dirty="0">
                <a:solidFill>
                  <a:srgbClr val="831107"/>
                </a:solidFill>
              </a:rPr>
              <a:t> των ΜΜΕ και η </a:t>
            </a:r>
            <a:r>
              <a:rPr lang="el-GR" sz="3200" b="1" dirty="0" err="1">
                <a:solidFill>
                  <a:srgbClr val="831107"/>
                </a:solidFill>
              </a:rPr>
              <a:t>θεωρία</a:t>
            </a:r>
            <a:r>
              <a:rPr lang="el-GR" sz="3200" b="1" dirty="0">
                <a:solidFill>
                  <a:srgbClr val="831107"/>
                </a:solidFill>
              </a:rPr>
              <a:t> της </a:t>
            </a:r>
            <a:r>
              <a:rPr lang="el-GR" sz="3200" b="1" dirty="0" err="1">
                <a:solidFill>
                  <a:srgbClr val="831107"/>
                </a:solidFill>
              </a:rPr>
              <a:t>πλαισίωσης</a:t>
            </a:r>
            <a:endParaRPr lang="el-GR" sz="3200" b="1" dirty="0">
              <a:solidFill>
                <a:srgbClr val="831107"/>
              </a:solidFill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599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009595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ΒΑΣΙΚΑ ΘΕΜΑΤΑ ΚΑΤΑΝΟΗΣΗΣ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469892" y="980862"/>
            <a:ext cx="686574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Τα </a:t>
            </a:r>
            <a:r>
              <a:rPr lang="el-GR" sz="3200" b="1" dirty="0" err="1">
                <a:solidFill>
                  <a:srgbClr val="831107"/>
                </a:solidFill>
              </a:rPr>
              <a:t>νέα</a:t>
            </a:r>
            <a:r>
              <a:rPr lang="el-GR" sz="3200" b="1" dirty="0">
                <a:solidFill>
                  <a:srgbClr val="831107"/>
                </a:solidFill>
              </a:rPr>
              <a:t> </a:t>
            </a:r>
            <a:r>
              <a:rPr lang="el-GR" sz="3200" b="1" dirty="0" err="1">
                <a:solidFill>
                  <a:srgbClr val="831107"/>
                </a:solidFill>
              </a:rPr>
              <a:t>εργαλεία</a:t>
            </a:r>
            <a:r>
              <a:rPr lang="el-GR" sz="3200" b="1" dirty="0">
                <a:solidFill>
                  <a:srgbClr val="831107"/>
                </a:solidFill>
              </a:rPr>
              <a:t> </a:t>
            </a:r>
            <a:r>
              <a:rPr lang="el-GR" sz="3200" b="1" dirty="0" err="1">
                <a:solidFill>
                  <a:srgbClr val="831107"/>
                </a:solidFill>
              </a:rPr>
              <a:t>διαχείρισης</a:t>
            </a:r>
            <a:r>
              <a:rPr lang="el-GR" sz="3200" b="1" dirty="0">
                <a:solidFill>
                  <a:srgbClr val="831107"/>
                </a:solidFill>
              </a:rPr>
              <a:t> των </a:t>
            </a:r>
            <a:r>
              <a:rPr lang="el-GR" sz="3200" b="1" dirty="0" err="1">
                <a:solidFill>
                  <a:srgbClr val="831107"/>
                </a:solidFill>
              </a:rPr>
              <a:t>σχέσεων</a:t>
            </a:r>
            <a:r>
              <a:rPr lang="el-GR" sz="3200" b="1" dirty="0">
                <a:solidFill>
                  <a:srgbClr val="831107"/>
                </a:solidFill>
              </a:rPr>
              <a:t> με τα ΜΜΕ </a:t>
            </a:r>
            <a:r>
              <a:rPr lang="el-GR" sz="3200" b="1" dirty="0" err="1">
                <a:solidFill>
                  <a:srgbClr val="831107"/>
                </a:solidFill>
              </a:rPr>
              <a:t>όπως</a:t>
            </a:r>
            <a:r>
              <a:rPr lang="el-GR" sz="3200" b="1" dirty="0">
                <a:solidFill>
                  <a:srgbClr val="831107"/>
                </a:solidFill>
              </a:rPr>
              <a:t> </a:t>
            </a:r>
            <a:r>
              <a:rPr lang="el-GR" sz="3200" b="1" dirty="0" err="1">
                <a:solidFill>
                  <a:srgbClr val="831107"/>
                </a:solidFill>
              </a:rPr>
              <a:t>διαμορφώνονται</a:t>
            </a:r>
            <a:r>
              <a:rPr lang="el-GR" sz="3200" b="1" dirty="0">
                <a:solidFill>
                  <a:srgbClr val="831107"/>
                </a:solidFill>
              </a:rPr>
              <a:t> </a:t>
            </a:r>
            <a:r>
              <a:rPr lang="el-GR" sz="3200" b="1" dirty="0" err="1">
                <a:solidFill>
                  <a:srgbClr val="831107"/>
                </a:solidFill>
              </a:rPr>
              <a:t>απο</a:t>
            </a:r>
            <a:r>
              <a:rPr lang="el-GR" sz="3200" b="1" dirty="0">
                <a:solidFill>
                  <a:srgbClr val="831107"/>
                </a:solidFill>
              </a:rPr>
              <a:t>́ την </a:t>
            </a:r>
            <a:r>
              <a:rPr lang="el-GR" sz="3200" b="1" dirty="0" err="1">
                <a:solidFill>
                  <a:srgbClr val="831107"/>
                </a:solidFill>
              </a:rPr>
              <a:t>επίδραση</a:t>
            </a:r>
            <a:r>
              <a:rPr lang="el-GR" sz="3200" b="1" dirty="0">
                <a:solidFill>
                  <a:srgbClr val="831107"/>
                </a:solidFill>
              </a:rPr>
              <a:t> των </a:t>
            </a:r>
            <a:r>
              <a:rPr lang="el-GR" sz="3200" b="1" dirty="0" err="1">
                <a:solidFill>
                  <a:srgbClr val="831107"/>
                </a:solidFill>
              </a:rPr>
              <a:t>νέων</a:t>
            </a:r>
            <a:r>
              <a:rPr lang="el-GR" sz="3200" b="1" dirty="0">
                <a:solidFill>
                  <a:srgbClr val="831107"/>
                </a:solidFill>
              </a:rPr>
              <a:t> </a:t>
            </a:r>
            <a:r>
              <a:rPr lang="el-GR" sz="3200" b="1" dirty="0" err="1">
                <a:solidFill>
                  <a:srgbClr val="831107"/>
                </a:solidFill>
              </a:rPr>
              <a:t>τεχνολογιών</a:t>
            </a:r>
            <a:r>
              <a:rPr lang="el-GR" sz="3200" b="1" dirty="0">
                <a:solidFill>
                  <a:srgbClr val="831107"/>
                </a:solidFill>
              </a:rPr>
              <a:t> και των </a:t>
            </a:r>
            <a:r>
              <a:rPr lang="el-GR" sz="3200" b="1" dirty="0" err="1">
                <a:solidFill>
                  <a:srgbClr val="831107"/>
                </a:solidFill>
              </a:rPr>
              <a:t>κοινωνικών</a:t>
            </a:r>
            <a:r>
              <a:rPr lang="el-GR" sz="3200" b="1" dirty="0">
                <a:solidFill>
                  <a:srgbClr val="831107"/>
                </a:solidFill>
              </a:rPr>
              <a:t> </a:t>
            </a:r>
            <a:r>
              <a:rPr lang="el-GR" sz="3200" b="1" dirty="0" err="1">
                <a:solidFill>
                  <a:srgbClr val="831107"/>
                </a:solidFill>
              </a:rPr>
              <a:t>δικτύων</a:t>
            </a: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Τα </a:t>
            </a:r>
            <a:r>
              <a:rPr lang="el-GR" sz="3200" b="1" dirty="0" err="1">
                <a:solidFill>
                  <a:srgbClr val="831107"/>
                </a:solidFill>
              </a:rPr>
              <a:t>ηθικα</a:t>
            </a:r>
            <a:r>
              <a:rPr lang="el-GR" sz="3200" b="1" dirty="0">
                <a:solidFill>
                  <a:srgbClr val="831107"/>
                </a:solidFill>
              </a:rPr>
              <a:t>́ </a:t>
            </a:r>
            <a:r>
              <a:rPr lang="el-GR" sz="3200" b="1" dirty="0" err="1">
                <a:solidFill>
                  <a:srgbClr val="831107"/>
                </a:solidFill>
              </a:rPr>
              <a:t>ζητήματα</a:t>
            </a:r>
            <a:r>
              <a:rPr lang="el-GR" sz="3200" b="1" dirty="0">
                <a:solidFill>
                  <a:srgbClr val="831107"/>
                </a:solidFill>
              </a:rPr>
              <a:t> που </a:t>
            </a:r>
            <a:r>
              <a:rPr lang="el-GR" sz="3200" b="1" dirty="0" err="1">
                <a:solidFill>
                  <a:srgbClr val="831107"/>
                </a:solidFill>
              </a:rPr>
              <a:t>ανακύπτουν</a:t>
            </a:r>
            <a:r>
              <a:rPr lang="el-GR" sz="3200" b="1" dirty="0">
                <a:solidFill>
                  <a:srgbClr val="831107"/>
                </a:solidFill>
              </a:rPr>
              <a:t> </a:t>
            </a:r>
            <a:r>
              <a:rPr lang="el-GR" sz="3200" b="1" dirty="0" err="1">
                <a:solidFill>
                  <a:srgbClr val="831107"/>
                </a:solidFill>
              </a:rPr>
              <a:t>κατα</a:t>
            </a:r>
            <a:r>
              <a:rPr lang="el-GR" sz="3200" b="1" dirty="0">
                <a:solidFill>
                  <a:srgbClr val="831107"/>
                </a:solidFill>
              </a:rPr>
              <a:t>́ τη </a:t>
            </a:r>
            <a:r>
              <a:rPr lang="el-GR" sz="3200" b="1" dirty="0" err="1">
                <a:solidFill>
                  <a:srgbClr val="831107"/>
                </a:solidFill>
              </a:rPr>
              <a:t>διαχείριση</a:t>
            </a:r>
            <a:r>
              <a:rPr lang="el-GR" sz="3200" b="1" dirty="0">
                <a:solidFill>
                  <a:srgbClr val="831107"/>
                </a:solidFill>
              </a:rPr>
              <a:t> των </a:t>
            </a:r>
            <a:r>
              <a:rPr lang="el-GR" sz="3200" b="1" dirty="0" err="1">
                <a:solidFill>
                  <a:srgbClr val="831107"/>
                </a:solidFill>
              </a:rPr>
              <a:t>σχέσεων</a:t>
            </a:r>
            <a:r>
              <a:rPr lang="el-GR" sz="3200" b="1" dirty="0">
                <a:solidFill>
                  <a:srgbClr val="831107"/>
                </a:solidFill>
              </a:rPr>
              <a:t> με τους </a:t>
            </a:r>
            <a:r>
              <a:rPr lang="el-GR" sz="3200" b="1" dirty="0" err="1">
                <a:solidFill>
                  <a:srgbClr val="831107"/>
                </a:solidFill>
              </a:rPr>
              <a:t>δημοσιογράφους</a:t>
            </a:r>
            <a:endParaRPr lang="el-GR" sz="3200" b="1" dirty="0">
              <a:solidFill>
                <a:srgbClr val="831107"/>
              </a:solidFill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75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009595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ΒΑΣΙΚΑ ΘΕΜΑΤΑ ΚΑΤΑΝΟΗΣΗΣ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469892" y="1166842"/>
            <a:ext cx="686574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Σχεδιασμός προγραμμάτων </a:t>
            </a:r>
            <a:r>
              <a:rPr lang="el-GR" sz="3200" b="1" dirty="0" err="1">
                <a:solidFill>
                  <a:srgbClr val="831107"/>
                </a:solidFill>
              </a:rPr>
              <a:t>διαχείρισης</a:t>
            </a:r>
            <a:r>
              <a:rPr lang="el-GR" sz="3200" b="1" dirty="0">
                <a:solidFill>
                  <a:srgbClr val="831107"/>
                </a:solidFill>
              </a:rPr>
              <a:t> </a:t>
            </a:r>
            <a:r>
              <a:rPr lang="el-GR" sz="3200" b="1" dirty="0" err="1">
                <a:solidFill>
                  <a:srgbClr val="831107"/>
                </a:solidFill>
              </a:rPr>
              <a:t>σχέσεων</a:t>
            </a:r>
            <a:r>
              <a:rPr lang="el-GR" sz="3200" b="1" dirty="0">
                <a:solidFill>
                  <a:srgbClr val="831107"/>
                </a:solidFill>
              </a:rPr>
              <a:t> με τα ΜΜΕ </a:t>
            </a:r>
            <a:r>
              <a:rPr lang="el-GR" sz="3200" b="1" dirty="0" err="1">
                <a:solidFill>
                  <a:srgbClr val="831107"/>
                </a:solidFill>
              </a:rPr>
              <a:t>ενσωματώνοντας</a:t>
            </a:r>
            <a:r>
              <a:rPr lang="el-GR" sz="3200" b="1" dirty="0">
                <a:solidFill>
                  <a:srgbClr val="831107"/>
                </a:solidFill>
              </a:rPr>
              <a:t> </a:t>
            </a:r>
            <a:r>
              <a:rPr lang="el-GR" sz="3200" b="1" dirty="0" err="1">
                <a:solidFill>
                  <a:srgbClr val="831107"/>
                </a:solidFill>
              </a:rPr>
              <a:t>μεθόδους</a:t>
            </a:r>
            <a:r>
              <a:rPr lang="el-GR" sz="3200" b="1" dirty="0">
                <a:solidFill>
                  <a:srgbClr val="831107"/>
                </a:solidFill>
              </a:rPr>
              <a:t> </a:t>
            </a:r>
            <a:r>
              <a:rPr lang="el-GR" sz="3200" b="1" dirty="0" err="1">
                <a:solidFill>
                  <a:srgbClr val="831107"/>
                </a:solidFill>
              </a:rPr>
              <a:t>έρευνας</a:t>
            </a:r>
            <a:r>
              <a:rPr lang="el-GR" sz="3200" b="1" dirty="0">
                <a:solidFill>
                  <a:srgbClr val="831107"/>
                </a:solidFill>
              </a:rPr>
              <a:t> και </a:t>
            </a:r>
            <a:r>
              <a:rPr lang="el-GR" sz="3200" b="1" dirty="0" err="1">
                <a:solidFill>
                  <a:srgbClr val="831107"/>
                </a:solidFill>
              </a:rPr>
              <a:t>εργαλεία</a:t>
            </a:r>
            <a:r>
              <a:rPr lang="el-GR" sz="3200" b="1" dirty="0">
                <a:solidFill>
                  <a:srgbClr val="831107"/>
                </a:solidFill>
              </a:rPr>
              <a:t> με τη </a:t>
            </a:r>
            <a:r>
              <a:rPr lang="el-GR" sz="3200" b="1" dirty="0" err="1">
                <a:solidFill>
                  <a:srgbClr val="831107"/>
                </a:solidFill>
              </a:rPr>
              <a:t>χρήση</a:t>
            </a:r>
            <a:r>
              <a:rPr lang="el-GR" sz="3200" b="1" dirty="0">
                <a:solidFill>
                  <a:srgbClr val="831107"/>
                </a:solidFill>
              </a:rPr>
              <a:t> </a:t>
            </a:r>
            <a:r>
              <a:rPr lang="el-GR" sz="3200" b="1" dirty="0" err="1">
                <a:solidFill>
                  <a:srgbClr val="831107"/>
                </a:solidFill>
              </a:rPr>
              <a:t>νέων</a:t>
            </a:r>
            <a:r>
              <a:rPr lang="el-GR" sz="3200" b="1" dirty="0">
                <a:solidFill>
                  <a:srgbClr val="831107"/>
                </a:solidFill>
              </a:rPr>
              <a:t> </a:t>
            </a:r>
            <a:r>
              <a:rPr lang="el-GR" sz="3200" b="1" dirty="0" err="1">
                <a:solidFill>
                  <a:srgbClr val="831107"/>
                </a:solidFill>
              </a:rPr>
              <a:t>τεχνολογιών</a:t>
            </a: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Αξιολόγηση προγραμμάτων και ενεργειών </a:t>
            </a:r>
            <a:r>
              <a:rPr lang="el-GR" sz="3200" b="1" dirty="0" err="1">
                <a:solidFill>
                  <a:srgbClr val="831107"/>
                </a:solidFill>
              </a:rPr>
              <a:t>διαχείρισης</a:t>
            </a:r>
            <a:r>
              <a:rPr lang="el-GR" sz="3200" b="1" dirty="0">
                <a:solidFill>
                  <a:srgbClr val="831107"/>
                </a:solidFill>
              </a:rPr>
              <a:t> των </a:t>
            </a:r>
            <a:r>
              <a:rPr lang="el-GR" sz="3200" b="1" dirty="0" err="1">
                <a:solidFill>
                  <a:srgbClr val="831107"/>
                </a:solidFill>
              </a:rPr>
              <a:t>σχέσεων</a:t>
            </a:r>
            <a:r>
              <a:rPr lang="el-GR" sz="3200" b="1" dirty="0">
                <a:solidFill>
                  <a:srgbClr val="831107"/>
                </a:solidFill>
              </a:rPr>
              <a:t> με τα ΜΜΕ (</a:t>
            </a:r>
            <a:r>
              <a:rPr lang="el-GR" sz="3200" b="1" dirty="0" err="1">
                <a:solidFill>
                  <a:srgbClr val="831107"/>
                </a:solidFill>
              </a:rPr>
              <a:t>συμβατικα</a:t>
            </a:r>
            <a:r>
              <a:rPr lang="el-GR" sz="3200" b="1" dirty="0">
                <a:solidFill>
                  <a:srgbClr val="831107"/>
                </a:solidFill>
              </a:rPr>
              <a:t>́ και </a:t>
            </a:r>
            <a:r>
              <a:rPr lang="el-GR" sz="3200" b="1" dirty="0" err="1">
                <a:solidFill>
                  <a:srgbClr val="831107"/>
                </a:solidFill>
              </a:rPr>
              <a:t>νέα</a:t>
            </a:r>
            <a:r>
              <a:rPr lang="el-GR" sz="3200" b="1" dirty="0">
                <a:solidFill>
                  <a:srgbClr val="831107"/>
                </a:solidFill>
              </a:rPr>
              <a:t>)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637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Σχέσεις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με ΜΜΕ: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αποσαφήνιση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εννοιών</a:t>
            </a: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σχέσεις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μεταξυ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δημοσιογράφου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στελέχους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δημοσίων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σχέσεων-επικοινωνίας</a:t>
            </a: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Νέες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τάσεις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στη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δημοσιογραφία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και τις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δημόσιες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σχέσεις</a:t>
            </a: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Θεωρητικές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Προσεγγίσεις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στις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Σχέσεις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με τα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Μέσα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Θεωρία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Οικοδόμησης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Καθορισμου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ατζέντας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Πλαισίωση</a:t>
            </a: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63472" y="3167390"/>
            <a:ext cx="3502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ΕΝΟΤΗΤΕΣ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787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Σχεδιασμός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Σχέσεων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με τα ΜΜΕ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Μέθοδοι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έρευνας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για τη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διαχείριση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των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Σχέσεων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με ΜΜΕ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Ειδησεογραφικη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αξία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μορφές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ειδήσεων</a:t>
            </a: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Διαμόρφωση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λίστας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επαφών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με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δημοσιογράφους</a:t>
            </a: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63472" y="3167390"/>
            <a:ext cx="3502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ΕΝΟΤΗΤΕΣ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1201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15646</TotalTime>
  <Words>375</Words>
  <Application>Microsoft Macintosh PowerPoint</Application>
  <PresentationFormat>Ευρεία οθόνη</PresentationFormat>
  <Paragraphs>57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YANNIS A</dc:creator>
  <cp:lastModifiedBy>YANNIS A</cp:lastModifiedBy>
  <cp:revision>205</cp:revision>
  <dcterms:created xsi:type="dcterms:W3CDTF">2022-02-27T18:25:10Z</dcterms:created>
  <dcterms:modified xsi:type="dcterms:W3CDTF">2023-03-06T17:05:39Z</dcterms:modified>
</cp:coreProperties>
</file>