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780" r:id="rId3"/>
    <p:sldId id="776" r:id="rId4"/>
    <p:sldId id="783" r:id="rId5"/>
    <p:sldId id="777" r:id="rId6"/>
    <p:sldId id="784" r:id="rId7"/>
    <p:sldId id="785" r:id="rId8"/>
    <p:sldId id="786" r:id="rId9"/>
    <p:sldId id="778" r:id="rId10"/>
    <p:sldId id="787" r:id="rId11"/>
    <p:sldId id="782" r:id="rId12"/>
    <p:sldId id="788" r:id="rId13"/>
    <p:sldId id="78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1107"/>
    <a:srgbClr val="6A002A"/>
    <a:srgbClr val="941100"/>
    <a:srgbClr val="35104A"/>
    <a:srgbClr val="331674"/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/>
    <p:restoredTop sz="94509"/>
  </p:normalViewPr>
  <p:slideViewPr>
    <p:cSldViewPr snapToGrid="0" snapToObjects="1">
      <p:cViewPr varScale="1">
        <p:scale>
          <a:sx n="83" d="100"/>
          <a:sy n="83" d="100"/>
        </p:scale>
        <p:origin x="9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6/3/23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Εργαλεία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διαχείρισης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τα ΜΜΕ στο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διαδίκτυο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news release, online newsrooms,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release, social media newsroom, newsletter, press kit, online press kit, online news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conferences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n-US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Μέτρηση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αποτελεσματικότητας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σχεδίου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διαχείρισης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τα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μέσα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αξιολόγηση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Ανάλυση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περιπτώσεων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3167390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59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0"/>
            <a:ext cx="11443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ΠΡΟΤΕΙΝΟΜΕΝΑ ΣΥΓΓΡΑΜΜΑΤΑ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3BD4C7B4-5FE1-5A4B-B99C-D3490B10F8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6440" y="1054100"/>
            <a:ext cx="3950081" cy="5595948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2461BD86-7EB8-D94C-B3F8-720E850134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976" y="922726"/>
            <a:ext cx="42291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5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139505" y="2551837"/>
            <a:ext cx="10009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Γραπτή εξέταση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Παρουσία &amp; συμμετοχή στο μάθημα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360666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136338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 ΕΝΝΟΟΥΜΕ </a:t>
            </a:r>
            <a:b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‘ΣΧΕΣΕΙΣ ΜΕ ΜΜΕ ΣΤΗΝ ΨΗΦΙΑΚΗ ΕΠΟΧΗ’;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999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ΣΚΟΠΟΣ ΤΟΥ ΜΑΘΗΜΑΤΟΣ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296720" y="1443841"/>
            <a:ext cx="100093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Σκοπός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μαθήματος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είναι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να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παρουσιάσει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τους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τρόπους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τους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οποίους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τα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στελέχη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δημοσίων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σχέσεων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επικοινωνίας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επιχειρήσεων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οργανισμών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διαχειρίζονται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τις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σχέσεις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τα ΜΜΕ και τους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δημοσιογράφους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για την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επίτευξη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θετικής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δημοσιότητας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ή την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ελαχιστοποίηση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της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δημοσίευσης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αρνητικών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ειδήσεων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για τον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οργανισμο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53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ΣΚΟΠΟΣ ΤΟΥ ΜΑΘΗΜΑΤΟΣ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296720" y="1042896"/>
            <a:ext cx="100093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Αναλύονται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οι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θεωρίες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που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καταδεικνύουν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τον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ρόλο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των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δημοσίων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σχέσεων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διαδικασία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επίδρασης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των ΜΜΕ στην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γνώμη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 algn="ctr">
              <a:spcAft>
                <a:spcPts val="0"/>
              </a:spcAft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Παράλληλα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το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μάθημα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εστιάζει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στις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ενέργειες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τις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τακτικές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των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στελεχών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για τη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διαχείριση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των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σχέσεων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με τους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δημοσιογράφους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δίνοντας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ιδιαίτερη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έμφαση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στις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νέες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τεχνολογίες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τα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ψηφιακα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́ </a:t>
            </a:r>
            <a:r>
              <a:rPr lang="el-GR" sz="3600" b="1" dirty="0" err="1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μέσα</a:t>
            </a: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7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546909"/>
            <a:ext cx="68657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Το </a:t>
            </a:r>
            <a:r>
              <a:rPr lang="el-GR" sz="3200" b="1" dirty="0" err="1">
                <a:solidFill>
                  <a:srgbClr val="831107"/>
                </a:solidFill>
              </a:rPr>
              <a:t>αναδυόμενο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τοπίο</a:t>
            </a:r>
            <a:r>
              <a:rPr lang="el-GR" sz="3200" b="1" dirty="0">
                <a:solidFill>
                  <a:srgbClr val="831107"/>
                </a:solidFill>
              </a:rPr>
              <a:t> στα </a:t>
            </a:r>
            <a:r>
              <a:rPr lang="el-GR" sz="3200" b="1" dirty="0" err="1">
                <a:solidFill>
                  <a:srgbClr val="831107"/>
                </a:solidFill>
              </a:rPr>
              <a:t>μέσα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μαζικής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ενημέρωσης</a:t>
            </a:r>
            <a:r>
              <a:rPr lang="el-GR" sz="3200" b="1" dirty="0">
                <a:solidFill>
                  <a:srgbClr val="831107"/>
                </a:solidFill>
              </a:rPr>
              <a:t> στην </a:t>
            </a:r>
            <a:r>
              <a:rPr lang="el-GR" sz="3200" b="1" dirty="0" err="1">
                <a:solidFill>
                  <a:srgbClr val="831107"/>
                </a:solidFill>
              </a:rPr>
              <a:t>Ελλάδα</a:t>
            </a:r>
            <a:r>
              <a:rPr lang="el-GR" sz="3200" b="1" dirty="0">
                <a:solidFill>
                  <a:srgbClr val="831107"/>
                </a:solidFill>
              </a:rPr>
              <a:t> και στο </a:t>
            </a:r>
            <a:r>
              <a:rPr lang="el-GR" sz="3200" b="1" dirty="0" err="1">
                <a:solidFill>
                  <a:srgbClr val="831107"/>
                </a:solidFill>
              </a:rPr>
              <a:t>εξωτερικο</a:t>
            </a:r>
            <a:r>
              <a:rPr lang="el-GR" sz="3200" b="1" dirty="0">
                <a:solidFill>
                  <a:srgbClr val="831107"/>
                </a:solidFill>
              </a:rPr>
              <a:t>́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</a:t>
            </a:r>
            <a:r>
              <a:rPr lang="el-GR" sz="3200" b="1" dirty="0" err="1">
                <a:solidFill>
                  <a:srgbClr val="831107"/>
                </a:solidFill>
              </a:rPr>
              <a:t>νέες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τάσεις</a:t>
            </a:r>
            <a:r>
              <a:rPr lang="el-GR" sz="3200" b="1" dirty="0">
                <a:solidFill>
                  <a:srgbClr val="831107"/>
                </a:solidFill>
              </a:rPr>
              <a:t> στη </a:t>
            </a:r>
            <a:r>
              <a:rPr lang="el-GR" sz="3200" b="1" dirty="0" err="1">
                <a:solidFill>
                  <a:srgbClr val="831107"/>
                </a:solidFill>
              </a:rPr>
              <a:t>διαχείριση</a:t>
            </a:r>
            <a:r>
              <a:rPr lang="el-GR" sz="3200" b="1" dirty="0">
                <a:solidFill>
                  <a:srgbClr val="831107"/>
                </a:solidFill>
              </a:rPr>
              <a:t> των </a:t>
            </a:r>
            <a:r>
              <a:rPr lang="el-GR" sz="3200" b="1" dirty="0" err="1">
                <a:solidFill>
                  <a:srgbClr val="831107"/>
                </a:solidFill>
              </a:rPr>
              <a:t>σχέσεων</a:t>
            </a:r>
            <a:r>
              <a:rPr lang="el-GR" sz="3200" b="1" dirty="0">
                <a:solidFill>
                  <a:srgbClr val="831107"/>
                </a:solidFill>
              </a:rPr>
              <a:t> με τα ΜΜΕ και τους </a:t>
            </a:r>
            <a:r>
              <a:rPr lang="el-GR" sz="3200" b="1" dirty="0" err="1">
                <a:solidFill>
                  <a:srgbClr val="831107"/>
                </a:solidFill>
              </a:rPr>
              <a:t>δημοσιογράφους</a:t>
            </a: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Η </a:t>
            </a:r>
            <a:r>
              <a:rPr lang="el-GR" sz="3200" b="1" dirty="0" err="1">
                <a:solidFill>
                  <a:srgbClr val="831107"/>
                </a:solidFill>
              </a:rPr>
              <a:t>θεωρία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οικοδόμησης</a:t>
            </a:r>
            <a:r>
              <a:rPr lang="el-GR" sz="3200" b="1" dirty="0">
                <a:solidFill>
                  <a:srgbClr val="831107"/>
                </a:solidFill>
              </a:rPr>
              <a:t> και </a:t>
            </a:r>
            <a:r>
              <a:rPr lang="el-GR" sz="3200" b="1" dirty="0" err="1">
                <a:solidFill>
                  <a:srgbClr val="831107"/>
                </a:solidFill>
              </a:rPr>
              <a:t>καθορισμου</a:t>
            </a:r>
            <a:r>
              <a:rPr lang="el-GR" sz="3200" b="1" dirty="0">
                <a:solidFill>
                  <a:srgbClr val="831107"/>
                </a:solidFill>
              </a:rPr>
              <a:t>́ </a:t>
            </a:r>
            <a:r>
              <a:rPr lang="el-GR" sz="3200" b="1" dirty="0" err="1">
                <a:solidFill>
                  <a:srgbClr val="831107"/>
                </a:solidFill>
              </a:rPr>
              <a:t>ατζέντας</a:t>
            </a:r>
            <a:r>
              <a:rPr lang="el-GR" sz="3200" b="1" dirty="0">
                <a:solidFill>
                  <a:srgbClr val="831107"/>
                </a:solidFill>
              </a:rPr>
              <a:t> των ΜΜΕ και η </a:t>
            </a:r>
            <a:r>
              <a:rPr lang="el-GR" sz="3200" b="1" dirty="0" err="1">
                <a:solidFill>
                  <a:srgbClr val="831107"/>
                </a:solidFill>
              </a:rPr>
              <a:t>θεωρία</a:t>
            </a:r>
            <a:r>
              <a:rPr lang="el-GR" sz="3200" b="1" dirty="0">
                <a:solidFill>
                  <a:srgbClr val="831107"/>
                </a:solidFill>
              </a:rPr>
              <a:t> της </a:t>
            </a:r>
            <a:r>
              <a:rPr lang="el-GR" sz="3200" b="1" dirty="0" err="1">
                <a:solidFill>
                  <a:srgbClr val="831107"/>
                </a:solidFill>
              </a:rPr>
              <a:t>πλαισίωσης</a:t>
            </a:r>
            <a:endParaRPr lang="el-GR" sz="3200" b="1" dirty="0">
              <a:solidFill>
                <a:srgbClr val="831107"/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9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980862"/>
            <a:ext cx="6865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Τα </a:t>
            </a:r>
            <a:r>
              <a:rPr lang="el-GR" sz="3200" b="1" dirty="0" err="1">
                <a:solidFill>
                  <a:srgbClr val="831107"/>
                </a:solidFill>
              </a:rPr>
              <a:t>νέα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εργαλεία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διαχείρισης</a:t>
            </a:r>
            <a:r>
              <a:rPr lang="el-GR" sz="3200" b="1" dirty="0">
                <a:solidFill>
                  <a:srgbClr val="831107"/>
                </a:solidFill>
              </a:rPr>
              <a:t> των </a:t>
            </a:r>
            <a:r>
              <a:rPr lang="el-GR" sz="3200" b="1" dirty="0" err="1">
                <a:solidFill>
                  <a:srgbClr val="831107"/>
                </a:solidFill>
              </a:rPr>
              <a:t>σχέσεων</a:t>
            </a:r>
            <a:r>
              <a:rPr lang="el-GR" sz="3200" b="1" dirty="0">
                <a:solidFill>
                  <a:srgbClr val="831107"/>
                </a:solidFill>
              </a:rPr>
              <a:t> με τα ΜΜΕ </a:t>
            </a:r>
            <a:r>
              <a:rPr lang="el-GR" sz="3200" b="1" dirty="0" err="1">
                <a:solidFill>
                  <a:srgbClr val="831107"/>
                </a:solidFill>
              </a:rPr>
              <a:t>όπως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διαμορφώνονται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απο</a:t>
            </a:r>
            <a:r>
              <a:rPr lang="el-GR" sz="3200" b="1" dirty="0">
                <a:solidFill>
                  <a:srgbClr val="831107"/>
                </a:solidFill>
              </a:rPr>
              <a:t>́ την </a:t>
            </a:r>
            <a:r>
              <a:rPr lang="el-GR" sz="3200" b="1" dirty="0" err="1">
                <a:solidFill>
                  <a:srgbClr val="831107"/>
                </a:solidFill>
              </a:rPr>
              <a:t>επίδραση</a:t>
            </a:r>
            <a:r>
              <a:rPr lang="el-GR" sz="3200" b="1" dirty="0">
                <a:solidFill>
                  <a:srgbClr val="831107"/>
                </a:solidFill>
              </a:rPr>
              <a:t> των </a:t>
            </a:r>
            <a:r>
              <a:rPr lang="el-GR" sz="3200" b="1" dirty="0" err="1">
                <a:solidFill>
                  <a:srgbClr val="831107"/>
                </a:solidFill>
              </a:rPr>
              <a:t>νέων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τεχνολογιών</a:t>
            </a:r>
            <a:r>
              <a:rPr lang="el-GR" sz="3200" b="1" dirty="0">
                <a:solidFill>
                  <a:srgbClr val="831107"/>
                </a:solidFill>
              </a:rPr>
              <a:t> και των </a:t>
            </a:r>
            <a:r>
              <a:rPr lang="el-GR" sz="3200" b="1" dirty="0" err="1">
                <a:solidFill>
                  <a:srgbClr val="831107"/>
                </a:solidFill>
              </a:rPr>
              <a:t>κοινωνικών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δικτύων</a:t>
            </a: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Τα </a:t>
            </a:r>
            <a:r>
              <a:rPr lang="el-GR" sz="3200" b="1" dirty="0" err="1">
                <a:solidFill>
                  <a:srgbClr val="831107"/>
                </a:solidFill>
              </a:rPr>
              <a:t>ηθικα</a:t>
            </a:r>
            <a:r>
              <a:rPr lang="el-GR" sz="3200" b="1" dirty="0">
                <a:solidFill>
                  <a:srgbClr val="831107"/>
                </a:solidFill>
              </a:rPr>
              <a:t>́ </a:t>
            </a:r>
            <a:r>
              <a:rPr lang="el-GR" sz="3200" b="1" dirty="0" err="1">
                <a:solidFill>
                  <a:srgbClr val="831107"/>
                </a:solidFill>
              </a:rPr>
              <a:t>ζητήματα</a:t>
            </a:r>
            <a:r>
              <a:rPr lang="el-GR" sz="3200" b="1" dirty="0">
                <a:solidFill>
                  <a:srgbClr val="831107"/>
                </a:solidFill>
              </a:rPr>
              <a:t> που </a:t>
            </a:r>
            <a:r>
              <a:rPr lang="el-GR" sz="3200" b="1" dirty="0" err="1">
                <a:solidFill>
                  <a:srgbClr val="831107"/>
                </a:solidFill>
              </a:rPr>
              <a:t>ανακύπτουν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κατα</a:t>
            </a:r>
            <a:r>
              <a:rPr lang="el-GR" sz="3200" b="1" dirty="0">
                <a:solidFill>
                  <a:srgbClr val="831107"/>
                </a:solidFill>
              </a:rPr>
              <a:t>́ τη </a:t>
            </a:r>
            <a:r>
              <a:rPr lang="el-GR" sz="3200" b="1" dirty="0" err="1">
                <a:solidFill>
                  <a:srgbClr val="831107"/>
                </a:solidFill>
              </a:rPr>
              <a:t>διαχείριση</a:t>
            </a:r>
            <a:r>
              <a:rPr lang="el-GR" sz="3200" b="1" dirty="0">
                <a:solidFill>
                  <a:srgbClr val="831107"/>
                </a:solidFill>
              </a:rPr>
              <a:t> των </a:t>
            </a:r>
            <a:r>
              <a:rPr lang="el-GR" sz="3200" b="1" dirty="0" err="1">
                <a:solidFill>
                  <a:srgbClr val="831107"/>
                </a:solidFill>
              </a:rPr>
              <a:t>σχέσεων</a:t>
            </a:r>
            <a:r>
              <a:rPr lang="el-GR" sz="3200" b="1" dirty="0">
                <a:solidFill>
                  <a:srgbClr val="831107"/>
                </a:solidFill>
              </a:rPr>
              <a:t> με τους </a:t>
            </a:r>
            <a:r>
              <a:rPr lang="el-GR" sz="3200" b="1" dirty="0" err="1">
                <a:solidFill>
                  <a:srgbClr val="831107"/>
                </a:solidFill>
              </a:rPr>
              <a:t>δημοσιογράφους</a:t>
            </a:r>
            <a:endParaRPr lang="el-GR" sz="3200" b="1" dirty="0">
              <a:solidFill>
                <a:srgbClr val="831107"/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ΒΑΣΙΚΑ ΘΕΜΑΤΑ ΚΑΤΑΝΟΗΣΗΣ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1166842"/>
            <a:ext cx="68657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Σχεδιασμός προγραμμάτων </a:t>
            </a:r>
            <a:r>
              <a:rPr lang="el-GR" sz="3200" b="1" dirty="0" err="1">
                <a:solidFill>
                  <a:srgbClr val="831107"/>
                </a:solidFill>
              </a:rPr>
              <a:t>διαχείρισης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σχέσεων</a:t>
            </a:r>
            <a:r>
              <a:rPr lang="el-GR" sz="3200" b="1" dirty="0">
                <a:solidFill>
                  <a:srgbClr val="831107"/>
                </a:solidFill>
              </a:rPr>
              <a:t> με τα ΜΜΕ </a:t>
            </a:r>
            <a:r>
              <a:rPr lang="el-GR" sz="3200" b="1" dirty="0" err="1">
                <a:solidFill>
                  <a:srgbClr val="831107"/>
                </a:solidFill>
              </a:rPr>
              <a:t>ενσωματώνοντας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μεθόδους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έρευνας</a:t>
            </a:r>
            <a:r>
              <a:rPr lang="el-GR" sz="3200" b="1" dirty="0">
                <a:solidFill>
                  <a:srgbClr val="831107"/>
                </a:solidFill>
              </a:rPr>
              <a:t> και </a:t>
            </a:r>
            <a:r>
              <a:rPr lang="el-GR" sz="3200" b="1" dirty="0" err="1">
                <a:solidFill>
                  <a:srgbClr val="831107"/>
                </a:solidFill>
              </a:rPr>
              <a:t>εργαλεία</a:t>
            </a:r>
            <a:r>
              <a:rPr lang="el-GR" sz="3200" b="1" dirty="0">
                <a:solidFill>
                  <a:srgbClr val="831107"/>
                </a:solidFill>
              </a:rPr>
              <a:t> με τη </a:t>
            </a:r>
            <a:r>
              <a:rPr lang="el-GR" sz="3200" b="1" dirty="0" err="1">
                <a:solidFill>
                  <a:srgbClr val="831107"/>
                </a:solidFill>
              </a:rPr>
              <a:t>χρήση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νέων</a:t>
            </a:r>
            <a:r>
              <a:rPr lang="el-GR" sz="3200" b="1" dirty="0">
                <a:solidFill>
                  <a:srgbClr val="831107"/>
                </a:solidFill>
              </a:rPr>
              <a:t> </a:t>
            </a:r>
            <a:r>
              <a:rPr lang="el-GR" sz="3200" b="1" dirty="0" err="1">
                <a:solidFill>
                  <a:srgbClr val="831107"/>
                </a:solidFill>
              </a:rPr>
              <a:t>τεχνολογιών</a:t>
            </a: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Αξιολόγηση προγραμμάτων και ενεργειών </a:t>
            </a:r>
            <a:r>
              <a:rPr lang="el-GR" sz="3200" b="1" dirty="0" err="1">
                <a:solidFill>
                  <a:srgbClr val="831107"/>
                </a:solidFill>
              </a:rPr>
              <a:t>διαχείρισης</a:t>
            </a:r>
            <a:r>
              <a:rPr lang="el-GR" sz="3200" b="1" dirty="0">
                <a:solidFill>
                  <a:srgbClr val="831107"/>
                </a:solidFill>
              </a:rPr>
              <a:t> των </a:t>
            </a:r>
            <a:r>
              <a:rPr lang="el-GR" sz="3200" b="1" dirty="0" err="1">
                <a:solidFill>
                  <a:srgbClr val="831107"/>
                </a:solidFill>
              </a:rPr>
              <a:t>σχέσεων</a:t>
            </a:r>
            <a:r>
              <a:rPr lang="el-GR" sz="3200" b="1" dirty="0">
                <a:solidFill>
                  <a:srgbClr val="831107"/>
                </a:solidFill>
              </a:rPr>
              <a:t> με τα ΜΜΕ (</a:t>
            </a:r>
            <a:r>
              <a:rPr lang="el-GR" sz="3200" b="1" dirty="0" err="1">
                <a:solidFill>
                  <a:srgbClr val="831107"/>
                </a:solidFill>
              </a:rPr>
              <a:t>συμβατικα</a:t>
            </a:r>
            <a:r>
              <a:rPr lang="el-GR" sz="3200" b="1" dirty="0">
                <a:solidFill>
                  <a:srgbClr val="831107"/>
                </a:solidFill>
              </a:rPr>
              <a:t>́ και </a:t>
            </a:r>
            <a:r>
              <a:rPr lang="el-GR" sz="3200" b="1" dirty="0" err="1">
                <a:solidFill>
                  <a:srgbClr val="831107"/>
                </a:solidFill>
              </a:rPr>
              <a:t>νέα</a:t>
            </a:r>
            <a:r>
              <a:rPr lang="el-GR" sz="3200" b="1" dirty="0">
                <a:solidFill>
                  <a:srgbClr val="831107"/>
                </a:solidFill>
              </a:rPr>
              <a:t>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3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ΜΜΕ: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αποσαφήνιση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εννοιών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μεταξυ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δημοσιογράφου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στελέχους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δημοσίων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σχέσεων-επικοινωνίας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Νέες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τάσεις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στη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δημοσιογραφία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τις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δημόσιες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σχέσεις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Θεωρητικές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Προσεγγίσεις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στις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Σχέσεις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τα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Μέσα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Θεωρία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Οικοδόμησης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Καθορισμου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ατζέντας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Πλαισίωση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3167390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78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Σχεδιασμός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τα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Μέθοδοι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έρευνας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για τη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διαχείριση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των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Σχέσεων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Ειδησεογραφικη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αξία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μορφές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ειδήσεων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Διαμόρφωση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λίστας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επαφών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δημοσιογράφους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63472" y="3167390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120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15646</TotalTime>
  <Words>375</Words>
  <Application>Microsoft Macintosh PowerPoint</Application>
  <PresentationFormat>Ευρεία οθόνη</PresentationFormat>
  <Paragraphs>57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205</cp:revision>
  <dcterms:created xsi:type="dcterms:W3CDTF">2022-02-27T18:25:10Z</dcterms:created>
  <dcterms:modified xsi:type="dcterms:W3CDTF">2023-03-06T17:05:39Z</dcterms:modified>
</cp:coreProperties>
</file>