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5"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10/11/2022</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10/11/2022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10/11/2022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10/11/2022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10/11/2022</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10/11/2022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10/11/2022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10/11/2022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10/11/2022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p>
            <a:fld id="{FD0B8D63-E026-4E54-B301-C824E1BD14F3}" type="datetimeFigureOut">
              <a:rPr lang="en-US" dirty="0"/>
              <a:t>10/11/2022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10/11/2022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10/11/2022</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4D1F20-F46D-20B0-583A-6C8CC36931F0}"/>
              </a:ext>
            </a:extLst>
          </p:cNvPr>
          <p:cNvSpPr>
            <a:spLocks noGrp="1"/>
          </p:cNvSpPr>
          <p:nvPr>
            <p:ph type="ctrTitle"/>
          </p:nvPr>
        </p:nvSpPr>
        <p:spPr/>
        <p:txBody>
          <a:bodyPr/>
          <a:lstStyle/>
          <a:p>
            <a:r>
              <a:rPr lang="el-GR" dirty="0" err="1"/>
              <a:t>Εμφυλα</a:t>
            </a:r>
            <a:r>
              <a:rPr lang="el-GR" dirty="0"/>
              <a:t> </a:t>
            </a:r>
            <a:r>
              <a:rPr lang="el-GR" dirty="0" err="1"/>
              <a:t>στερεοτυπα</a:t>
            </a:r>
            <a:endParaRPr lang="el-GR" dirty="0"/>
          </a:p>
        </p:txBody>
      </p:sp>
      <p:sp>
        <p:nvSpPr>
          <p:cNvPr id="3" name="Υπότιτλος 2">
            <a:extLst>
              <a:ext uri="{FF2B5EF4-FFF2-40B4-BE49-F238E27FC236}">
                <a16:creationId xmlns:a16="http://schemas.microsoft.com/office/drawing/2014/main" id="{5249E667-AC6F-4845-1FEB-80EF4F423E77}"/>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1602503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7B702E-A006-40EA-AFAE-30D032B5B1C9}"/>
              </a:ext>
            </a:extLst>
          </p:cNvPr>
          <p:cNvSpPr>
            <a:spLocks noGrp="1"/>
          </p:cNvSpPr>
          <p:nvPr>
            <p:ph type="title"/>
          </p:nvPr>
        </p:nvSpPr>
        <p:spPr>
          <a:xfrm>
            <a:off x="1066800" y="399998"/>
            <a:ext cx="10058400" cy="1176875"/>
          </a:xfrm>
        </p:spPr>
        <p:txBody>
          <a:bodyPr>
            <a:normAutofit fontScale="90000"/>
          </a:bodyPr>
          <a:lstStyle/>
          <a:p>
            <a:r>
              <a:rPr lang="el-GR" dirty="0" err="1"/>
              <a:t>Έμφυλα</a:t>
            </a:r>
            <a:r>
              <a:rPr lang="el-GR" dirty="0"/>
              <a:t> στερεότυπα </a:t>
            </a:r>
            <a:br>
              <a:rPr lang="el-GR" dirty="0"/>
            </a:br>
            <a:r>
              <a:rPr lang="el-GR" dirty="0"/>
              <a:t>είδη</a:t>
            </a:r>
          </a:p>
        </p:txBody>
      </p:sp>
      <p:sp>
        <p:nvSpPr>
          <p:cNvPr id="3" name="Θέση περιεχομένου 2">
            <a:extLst>
              <a:ext uri="{FF2B5EF4-FFF2-40B4-BE49-F238E27FC236}">
                <a16:creationId xmlns:a16="http://schemas.microsoft.com/office/drawing/2014/main" id="{3FBE4D1C-BF10-A12A-063F-582146F176CE}"/>
              </a:ext>
            </a:extLst>
          </p:cNvPr>
          <p:cNvSpPr>
            <a:spLocks noGrp="1"/>
          </p:cNvSpPr>
          <p:nvPr>
            <p:ph idx="1"/>
          </p:nvPr>
        </p:nvSpPr>
        <p:spPr>
          <a:xfrm>
            <a:off x="1066800" y="1502228"/>
            <a:ext cx="10058400" cy="4955773"/>
          </a:xfrm>
        </p:spPr>
        <p:txBody>
          <a:bodyPr/>
          <a:lstStyle/>
          <a:p>
            <a:pPr>
              <a:buFont typeface="Wingdings" panose="05000000000000000000" pitchFamily="2" charset="2"/>
              <a:buChar char="v"/>
            </a:pPr>
            <a:r>
              <a:rPr lang="el-GR" dirty="0"/>
              <a:t> </a:t>
            </a:r>
            <a:r>
              <a:rPr lang="el-GR" b="1" dirty="0"/>
              <a:t>Χαρακτηριστικά της προσωπικότητας</a:t>
            </a:r>
          </a:p>
          <a:p>
            <a:pPr marL="0" indent="0">
              <a:buNone/>
            </a:pPr>
            <a:r>
              <a:rPr lang="el-GR" dirty="0"/>
              <a:t>Για παράδειγμα, οι γυναίκες συχνά αναμένεται να είναι παθητικές και συναισθηματικές, ενώ οι άνδρες συνήθως αναμένεται να διαθέτουν αυτοπεποίθηση και να είναι επιθετικοί.</a:t>
            </a:r>
          </a:p>
          <a:p>
            <a:pPr>
              <a:buFont typeface="Wingdings" panose="05000000000000000000" pitchFamily="2" charset="2"/>
              <a:buChar char="v"/>
            </a:pPr>
            <a:r>
              <a:rPr lang="el-GR" b="1" dirty="0"/>
              <a:t>Συμπεριφορές ρόλου</a:t>
            </a:r>
          </a:p>
          <a:p>
            <a:pPr marL="0" indent="0">
              <a:buNone/>
            </a:pPr>
            <a:r>
              <a:rPr lang="el-GR" dirty="0"/>
              <a:t>Για παράδειγμα, είναι διάχυτη η κοινωνική πεποίθηση ότι οι γυναίκες θα φροντίζουν τα παιδιά, θα μαγειρεύουν και θα καθαρίζουν το σπίτι, ενώ οι άνδρες θα φροντίσουν τα οικονομικά, θα εργάζονται και θα κάνουν τις τεχνικές επισκευές στο σπίτι.</a:t>
            </a:r>
          </a:p>
          <a:p>
            <a:pPr>
              <a:buFont typeface="Wingdings" panose="05000000000000000000" pitchFamily="2" charset="2"/>
              <a:buChar char="v"/>
            </a:pPr>
            <a:r>
              <a:rPr lang="el-GR" b="1" dirty="0"/>
              <a:t>Επαγγέλματα </a:t>
            </a:r>
          </a:p>
          <a:p>
            <a:pPr marL="0" indent="0">
              <a:buNone/>
            </a:pPr>
            <a:r>
              <a:rPr lang="el-GR" dirty="0"/>
              <a:t>Για παράδειγμα οι περισσότερες/οι αναμένουν οι εκπαιδευτικοί και οι νοσηλεύτριες/</a:t>
            </a:r>
            <a:r>
              <a:rPr lang="el-GR" dirty="0" err="1"/>
              <a:t>τές</a:t>
            </a:r>
            <a:r>
              <a:rPr lang="el-GR" dirty="0"/>
              <a:t> είναι γυναίκες και ότι οι πιλότοι, οι γιατροί και οι μηχανικοί είναι άνδρες.</a:t>
            </a:r>
          </a:p>
          <a:p>
            <a:pPr>
              <a:buFont typeface="Wingdings" panose="05000000000000000000" pitchFamily="2" charset="2"/>
              <a:buChar char="v"/>
            </a:pPr>
            <a:r>
              <a:rPr lang="el-GR" b="1" dirty="0"/>
              <a:t>Φυσικά χαρακτηριστικά</a:t>
            </a:r>
          </a:p>
          <a:p>
            <a:pPr marL="0" indent="0">
              <a:buNone/>
            </a:pPr>
            <a:r>
              <a:rPr lang="el-GR" dirty="0"/>
              <a:t>Για παράδειγμα, οι γυναίκες αναμένεται να είναι λεπτές και χαριτωμένες, ενώ οι άνδρες αναμένεται να είναι ψηλοί, με μυϊκή δύναμη μεγαλύτερη από αυτή των γυναικών. </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3902259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B93C24-2471-0316-417E-11467A6BC337}"/>
              </a:ext>
            </a:extLst>
          </p:cNvPr>
          <p:cNvSpPr>
            <a:spLocks noGrp="1"/>
          </p:cNvSpPr>
          <p:nvPr>
            <p:ph type="title"/>
          </p:nvPr>
        </p:nvSpPr>
        <p:spPr/>
        <p:txBody>
          <a:bodyPr/>
          <a:lstStyle/>
          <a:p>
            <a:r>
              <a:rPr lang="el-GR" dirty="0"/>
              <a:t>Πατέρας και γιος </a:t>
            </a:r>
          </a:p>
        </p:txBody>
      </p:sp>
      <p:sp>
        <p:nvSpPr>
          <p:cNvPr id="3" name="Θέση περιεχομένου 2">
            <a:extLst>
              <a:ext uri="{FF2B5EF4-FFF2-40B4-BE49-F238E27FC236}">
                <a16:creationId xmlns:a16="http://schemas.microsoft.com/office/drawing/2014/main" id="{D2FD9961-6936-2705-AD06-A20FB8B852B6}"/>
              </a:ext>
            </a:extLst>
          </p:cNvPr>
          <p:cNvSpPr>
            <a:spLocks noGrp="1"/>
          </p:cNvSpPr>
          <p:nvPr>
            <p:ph idx="1"/>
          </p:nvPr>
        </p:nvSpPr>
        <p:spPr>
          <a:xfrm>
            <a:off x="796212" y="1962513"/>
            <a:ext cx="10058400" cy="4252893"/>
          </a:xfrm>
        </p:spPr>
        <p:txBody>
          <a:bodyPr>
            <a:normAutofit/>
          </a:bodyPr>
          <a:lstStyle/>
          <a:p>
            <a:pPr marL="0" indent="0" algn="just">
              <a:buNone/>
            </a:pPr>
            <a:r>
              <a:rPr lang="el-GR" sz="2800" i="1" dirty="0"/>
              <a:t>Ένας πατέρας και ένας γιος εμπλέκονται σε ένα αυτοκινητιστικό ατύχημα στο οποίο ο πατέρας σκοτώνεται και ο γιος τραυματίζεται σοβαρά. Ο πατέρας διαπιστώνεται ότι είναι νεκρός στον τόπο του δυστυχήματος και το σώμα του μεταφέρεται στο νεκροτομείο. Ο γιος μεταφέρεται με ασθενοφόρο στο κοντινότερο νοσοκομείο και από εκεί μεταφέρεται άμεσα σε χειρουργική αίθουσα για επείγοντα περιστατικά. Καλείται η χειρουργική ομάδα. Το επικεφαλής μέλος της χειρουργικής ομάδας, μόλις βλέπει τον ασθενή φωνάζει</a:t>
            </a:r>
            <a:r>
              <a:rPr lang="en-US" sz="2800" i="1" dirty="0"/>
              <a:t>: </a:t>
            </a:r>
            <a:r>
              <a:rPr lang="el-GR" sz="2800" i="1" dirty="0"/>
              <a:t>«Ω θεέ μου είναι ο γιος μου».</a:t>
            </a:r>
          </a:p>
          <a:p>
            <a:pPr marL="0" indent="0" algn="just">
              <a:buNone/>
            </a:pPr>
            <a:r>
              <a:rPr lang="el-GR" sz="2800" i="1" dirty="0"/>
              <a:t>Μπορείτε να εξηγήσετε τι έχει συμβεί ?</a:t>
            </a:r>
          </a:p>
        </p:txBody>
      </p:sp>
    </p:spTree>
    <p:extLst>
      <p:ext uri="{BB962C8B-B14F-4D97-AF65-F5344CB8AC3E}">
        <p14:creationId xmlns:p14="http://schemas.microsoft.com/office/powerpoint/2010/main" val="2687892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8DB4A0-59BF-9ED1-842A-FB129A88BFED}"/>
              </a:ext>
            </a:extLst>
          </p:cNvPr>
          <p:cNvSpPr>
            <a:spLocks noGrp="1"/>
          </p:cNvSpPr>
          <p:nvPr>
            <p:ph type="title"/>
          </p:nvPr>
        </p:nvSpPr>
        <p:spPr/>
        <p:txBody>
          <a:bodyPr>
            <a:normAutofit fontScale="90000"/>
          </a:bodyPr>
          <a:lstStyle/>
          <a:p>
            <a:r>
              <a:rPr lang="el-GR" dirty="0"/>
              <a:t>Στερεότυπα </a:t>
            </a:r>
            <a:br>
              <a:rPr lang="el-GR" dirty="0"/>
            </a:br>
            <a:r>
              <a:rPr lang="el-GR" dirty="0"/>
              <a:t>ορισμοί</a:t>
            </a:r>
          </a:p>
        </p:txBody>
      </p:sp>
      <p:sp>
        <p:nvSpPr>
          <p:cNvPr id="3" name="Θέση περιεχομένου 2">
            <a:extLst>
              <a:ext uri="{FF2B5EF4-FFF2-40B4-BE49-F238E27FC236}">
                <a16:creationId xmlns:a16="http://schemas.microsoft.com/office/drawing/2014/main" id="{58881BFE-2EB2-1AB9-92AD-698AB66499BC}"/>
              </a:ext>
            </a:extLst>
          </p:cNvPr>
          <p:cNvSpPr>
            <a:spLocks noGrp="1"/>
          </p:cNvSpPr>
          <p:nvPr>
            <p:ph idx="1"/>
          </p:nvPr>
        </p:nvSpPr>
        <p:spPr/>
        <p:txBody>
          <a:bodyPr/>
          <a:lstStyle/>
          <a:p>
            <a:pPr algn="just"/>
            <a:r>
              <a:rPr lang="en-US" sz="2400" dirty="0"/>
              <a:t>Walter Lippmann (1922): </a:t>
            </a:r>
            <a:r>
              <a:rPr lang="el-GR" sz="2400" dirty="0"/>
              <a:t>αποτελούν απλουστευμένες εικόνες του κοινωνικού κόσμου/ τα άτομα συνθέτουν στο μυαλό τους μια απλουστευμένη εικόνα του περιβάλλοντος για να κατανοήσουν τις απαιτήσεις της κοινωνίας.</a:t>
            </a:r>
          </a:p>
          <a:p>
            <a:pPr algn="just"/>
            <a:r>
              <a:rPr lang="en-US" sz="2400" dirty="0"/>
              <a:t>Rupert Brown (1995):</a:t>
            </a:r>
            <a:r>
              <a:rPr lang="el-GR" sz="2400" dirty="0"/>
              <a:t> αποτελούν γενικευμένες και συνηθισμένες υπεραπλουστευμένες εικόνες, απόψεις, στάσεις για μια ομάδα ατόμων.</a:t>
            </a:r>
          </a:p>
          <a:p>
            <a:pPr algn="just"/>
            <a:r>
              <a:rPr lang="en-US" sz="2400" dirty="0"/>
              <a:t>Michael Hogg &amp; Graham Vaughan (1995) : </a:t>
            </a:r>
            <a:r>
              <a:rPr lang="el-GR" sz="2400" dirty="0"/>
              <a:t>ευρέως αποδεκτές και απλουστευμένες αγιολογικές εικόνες μιας κοινωνικής ομάδας και των μελών της. </a:t>
            </a:r>
          </a:p>
          <a:p>
            <a:endParaRPr lang="el-GR" dirty="0"/>
          </a:p>
        </p:txBody>
      </p:sp>
    </p:spTree>
    <p:extLst>
      <p:ext uri="{BB962C8B-B14F-4D97-AF65-F5344CB8AC3E}">
        <p14:creationId xmlns:p14="http://schemas.microsoft.com/office/powerpoint/2010/main" val="1432009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598DC8-6FC4-51FF-4D9B-1AFD727EA9CF}"/>
              </a:ext>
            </a:extLst>
          </p:cNvPr>
          <p:cNvSpPr>
            <a:spLocks noGrp="1"/>
          </p:cNvSpPr>
          <p:nvPr>
            <p:ph type="title"/>
          </p:nvPr>
        </p:nvSpPr>
        <p:spPr>
          <a:xfrm>
            <a:off x="1141445" y="427990"/>
            <a:ext cx="10058400" cy="1371600"/>
          </a:xfrm>
        </p:spPr>
        <p:txBody>
          <a:bodyPr>
            <a:normAutofit fontScale="90000"/>
          </a:bodyPr>
          <a:lstStyle/>
          <a:p>
            <a:r>
              <a:rPr lang="el-GR" dirty="0"/>
              <a:t>Στερεότυπα</a:t>
            </a:r>
            <a:br>
              <a:rPr lang="el-GR" dirty="0"/>
            </a:br>
            <a:r>
              <a:rPr lang="el-GR" dirty="0" err="1"/>
              <a:t>εννοιολόγηση</a:t>
            </a:r>
            <a:r>
              <a:rPr lang="el-GR" dirty="0"/>
              <a:t> </a:t>
            </a:r>
          </a:p>
        </p:txBody>
      </p:sp>
      <p:sp>
        <p:nvSpPr>
          <p:cNvPr id="3" name="Θέση περιεχομένου 2">
            <a:extLst>
              <a:ext uri="{FF2B5EF4-FFF2-40B4-BE49-F238E27FC236}">
                <a16:creationId xmlns:a16="http://schemas.microsoft.com/office/drawing/2014/main" id="{F1FB05D2-C646-B0F9-6049-C0855FC13E6B}"/>
              </a:ext>
            </a:extLst>
          </p:cNvPr>
          <p:cNvSpPr>
            <a:spLocks noGrp="1"/>
          </p:cNvSpPr>
          <p:nvPr>
            <p:ph idx="1"/>
          </p:nvPr>
        </p:nvSpPr>
        <p:spPr>
          <a:xfrm>
            <a:off x="1066800" y="1716833"/>
            <a:ext cx="10058400" cy="4713177"/>
          </a:xfrm>
        </p:spPr>
        <p:txBody>
          <a:bodyPr>
            <a:noAutofit/>
          </a:bodyPr>
          <a:lstStyle/>
          <a:p>
            <a:pPr algn="just"/>
            <a:r>
              <a:rPr lang="el-GR" sz="2200" dirty="0"/>
              <a:t>Θεωρούνται κοινωνικές αναπαραστάσεις με συμβολική, συναισθηματική, πολιτική και ιδεολογική διάσταση.</a:t>
            </a:r>
          </a:p>
          <a:p>
            <a:pPr algn="just"/>
            <a:r>
              <a:rPr lang="el-GR" sz="2200" dirty="0"/>
              <a:t>Αποτελούν πολιτισμικές κατασκευές, διαμορφώνονται μέσω μηχανισμών εξουσίας, προσδίδουν κοινωνικό κύρος και χτίζουν προσδοκίες για την αναμενόμενη συμπεριφορά ατόμων ή ομάδων.</a:t>
            </a:r>
          </a:p>
          <a:p>
            <a:pPr algn="just"/>
            <a:r>
              <a:rPr lang="el-GR" sz="2200" dirty="0"/>
              <a:t>Επηρεάζουν τις αντιλήψεις που σχηματίζουμε για τους άλλους ανθρώπους. </a:t>
            </a:r>
          </a:p>
          <a:p>
            <a:pPr algn="just"/>
            <a:r>
              <a:rPr lang="el-GR" sz="2200" dirty="0"/>
              <a:t>Πρόκειται για τη γενίκευση μιας συγκεκριμένης συμπεριφοράς ενός ατόμου και τοποθέτησής της ως χαρακτηριστικό όλης της ομάδας.</a:t>
            </a:r>
          </a:p>
          <a:p>
            <a:pPr algn="just"/>
            <a:r>
              <a:rPr lang="el-GR" sz="2200" dirty="0"/>
              <a:t>Τα άτομα έχουν την τάση να δημιουργούν αρνητικά στερεότυπα για τα μέλη άλλων ομάδων και τα αντιμετωπίζουν με αυστηρότητα, σε αντίθεση με τη δική τους, για την οποία σχηματίζουν θετικά, λειτουργώντας με μεγαλύτερη ανοχή σε τυχόν αποκλίσεις στην εκδήλωση συμπεριφορών. </a:t>
            </a:r>
          </a:p>
        </p:txBody>
      </p:sp>
    </p:spTree>
    <p:extLst>
      <p:ext uri="{BB962C8B-B14F-4D97-AF65-F5344CB8AC3E}">
        <p14:creationId xmlns:p14="http://schemas.microsoft.com/office/powerpoint/2010/main" val="3272706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65E305-DFE9-E8A0-94BC-48E6A3777D14}"/>
              </a:ext>
            </a:extLst>
          </p:cNvPr>
          <p:cNvSpPr>
            <a:spLocks noGrp="1"/>
          </p:cNvSpPr>
          <p:nvPr>
            <p:ph type="title"/>
          </p:nvPr>
        </p:nvSpPr>
        <p:spPr/>
        <p:txBody>
          <a:bodyPr>
            <a:normAutofit fontScale="90000"/>
          </a:bodyPr>
          <a:lstStyle/>
          <a:p>
            <a:r>
              <a:rPr lang="el-GR" dirty="0"/>
              <a:t>Στερεότυπα </a:t>
            </a:r>
            <a:br>
              <a:rPr lang="el-GR" dirty="0"/>
            </a:br>
            <a:r>
              <a:rPr lang="el-GR" dirty="0"/>
              <a:t>κατηγορίες και μεταβλητές </a:t>
            </a:r>
          </a:p>
        </p:txBody>
      </p:sp>
      <p:sp>
        <p:nvSpPr>
          <p:cNvPr id="3" name="Θέση περιεχομένου 2">
            <a:extLst>
              <a:ext uri="{FF2B5EF4-FFF2-40B4-BE49-F238E27FC236}">
                <a16:creationId xmlns:a16="http://schemas.microsoft.com/office/drawing/2014/main" id="{8B084A6D-89E7-0212-38C2-7B246D63D874}"/>
              </a:ext>
            </a:extLst>
          </p:cNvPr>
          <p:cNvSpPr>
            <a:spLocks noGrp="1"/>
          </p:cNvSpPr>
          <p:nvPr>
            <p:ph idx="1"/>
          </p:nvPr>
        </p:nvSpPr>
        <p:spPr/>
        <p:txBody>
          <a:bodyPr>
            <a:normAutofit/>
          </a:bodyPr>
          <a:lstStyle/>
          <a:p>
            <a:pPr algn="just"/>
            <a:r>
              <a:rPr lang="el-GR" sz="2000" b="1" dirty="0"/>
              <a:t>Βασικές κατηγορίες στερεοτύπων</a:t>
            </a:r>
            <a:r>
              <a:rPr lang="en-US" sz="2000" b="1" dirty="0"/>
              <a:t>:</a:t>
            </a:r>
          </a:p>
          <a:p>
            <a:pPr marL="342900" indent="-342900" algn="just">
              <a:buFont typeface="+mj-lt"/>
              <a:buAutoNum type="arabicPeriod"/>
            </a:pPr>
            <a:r>
              <a:rPr lang="el-GR" sz="2000" dirty="0"/>
              <a:t>Ικανότητα (π.χ. αξιολόγηση ατόμων ως έξυπνα και ικανά </a:t>
            </a:r>
            <a:r>
              <a:rPr lang="en-US" sz="2000" dirty="0"/>
              <a:t>vs</a:t>
            </a:r>
            <a:r>
              <a:rPr lang="el-GR" sz="2000" dirty="0"/>
              <a:t> αξιολόγηση ατόμων ως τεμπέληδες και ανίκανους)</a:t>
            </a:r>
          </a:p>
          <a:p>
            <a:pPr marL="342900" indent="-342900" algn="just">
              <a:buFont typeface="+mj-lt"/>
              <a:buAutoNum type="arabicPeriod"/>
            </a:pPr>
            <a:r>
              <a:rPr lang="el-GR" sz="2000" dirty="0"/>
              <a:t>Συναισθηματική θερμότητα (π.χ. άλλες ομάδες θεωρούνται πιο στοργικές, πιο φιλικές ενώ άλλες πιο ψυχρές και φθονερές)</a:t>
            </a:r>
          </a:p>
          <a:p>
            <a:pPr algn="just"/>
            <a:r>
              <a:rPr lang="el-GR" sz="2000" b="1" dirty="0"/>
              <a:t>Μεταβλητές καθορισμού στερεοτύπων </a:t>
            </a:r>
          </a:p>
          <a:p>
            <a:pPr marL="342900" indent="-342900" algn="just">
              <a:buFont typeface="+mj-lt"/>
              <a:buAutoNum type="arabicPeriod"/>
            </a:pPr>
            <a:r>
              <a:rPr lang="el-GR" sz="2000" dirty="0"/>
              <a:t>Κοινωνική θέση </a:t>
            </a:r>
            <a:r>
              <a:rPr lang="en-US" sz="2000" dirty="0"/>
              <a:t>: </a:t>
            </a:r>
            <a:r>
              <a:rPr lang="el-GR" sz="2000" dirty="0"/>
              <a:t>το άλλο άτομο είναι ανώτερο κατώτερο ή ίσο</a:t>
            </a:r>
          </a:p>
          <a:p>
            <a:pPr marL="342900" indent="-342900" algn="just">
              <a:buFont typeface="+mj-lt"/>
              <a:buAutoNum type="arabicPeriod"/>
            </a:pPr>
            <a:r>
              <a:rPr lang="el-GR" sz="2000" dirty="0"/>
              <a:t>Κοινωνική σχέση </a:t>
            </a:r>
            <a:r>
              <a:rPr lang="en-US" sz="2000" dirty="0"/>
              <a:t>: </a:t>
            </a:r>
            <a:r>
              <a:rPr lang="el-GR" sz="2000" dirty="0"/>
              <a:t>το άλλο άτομο είναι συνεργάτης/</a:t>
            </a:r>
            <a:r>
              <a:rPr lang="el-GR" sz="2000" dirty="0" err="1"/>
              <a:t>ιδα</a:t>
            </a:r>
            <a:r>
              <a:rPr lang="el-GR" sz="2000" dirty="0"/>
              <a:t>, ανταγωνιστής/</a:t>
            </a:r>
            <a:r>
              <a:rPr lang="el-GR" sz="2000" dirty="0" err="1"/>
              <a:t>τρια</a:t>
            </a:r>
            <a:r>
              <a:rPr lang="el-GR" sz="2000" dirty="0"/>
              <a:t> ή προϊστάμενος/η </a:t>
            </a:r>
          </a:p>
        </p:txBody>
      </p:sp>
    </p:spTree>
    <p:extLst>
      <p:ext uri="{BB962C8B-B14F-4D97-AF65-F5344CB8AC3E}">
        <p14:creationId xmlns:p14="http://schemas.microsoft.com/office/powerpoint/2010/main" val="3353641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2F5AA1-9A83-50AC-8C5D-0B96B1E6B28E}"/>
              </a:ext>
            </a:extLst>
          </p:cNvPr>
          <p:cNvSpPr>
            <a:spLocks noGrp="1"/>
          </p:cNvSpPr>
          <p:nvPr>
            <p:ph type="title"/>
          </p:nvPr>
        </p:nvSpPr>
        <p:spPr/>
        <p:txBody>
          <a:bodyPr>
            <a:normAutofit fontScale="90000"/>
          </a:bodyPr>
          <a:lstStyle/>
          <a:p>
            <a:r>
              <a:rPr lang="el-GR" dirty="0"/>
              <a:t>Στερεότυπα </a:t>
            </a:r>
            <a:br>
              <a:rPr lang="el-GR" dirty="0"/>
            </a:br>
            <a:r>
              <a:rPr lang="el-GR" dirty="0"/>
              <a:t>θεωρήσεις </a:t>
            </a:r>
          </a:p>
        </p:txBody>
      </p:sp>
      <p:sp>
        <p:nvSpPr>
          <p:cNvPr id="3" name="Θέση περιεχομένου 2">
            <a:extLst>
              <a:ext uri="{FF2B5EF4-FFF2-40B4-BE49-F238E27FC236}">
                <a16:creationId xmlns:a16="http://schemas.microsoft.com/office/drawing/2014/main" id="{1E1E5897-7367-4159-DA64-A4CCAB269ED0}"/>
              </a:ext>
            </a:extLst>
          </p:cNvPr>
          <p:cNvSpPr>
            <a:spLocks noGrp="1"/>
          </p:cNvSpPr>
          <p:nvPr>
            <p:ph idx="1"/>
          </p:nvPr>
        </p:nvSpPr>
        <p:spPr/>
        <p:txBody>
          <a:bodyPr/>
          <a:lstStyle/>
          <a:p>
            <a:pPr algn="just"/>
            <a:r>
              <a:rPr lang="el-GR" sz="2000" dirty="0"/>
              <a:t>Η </a:t>
            </a:r>
            <a:r>
              <a:rPr lang="el-GR" sz="2000" b="1" dirty="0"/>
              <a:t>ψυχοδυναμική θεωρία </a:t>
            </a:r>
            <a:r>
              <a:rPr lang="el-GR" sz="2000" dirty="0"/>
              <a:t>προσεγγίζει την αιτία των στερεοτύπων μέσω της λειτουργίας των μηχανισμών άμυνας που διαθέτει το άτομο, τη </a:t>
            </a:r>
            <a:r>
              <a:rPr lang="el-GR" sz="2000" b="1" dirty="0"/>
              <a:t>μετατόπιση και την προβολή</a:t>
            </a:r>
            <a:r>
              <a:rPr lang="el-GR" sz="2000" dirty="0"/>
              <a:t>.</a:t>
            </a:r>
          </a:p>
          <a:p>
            <a:pPr algn="just"/>
            <a:r>
              <a:rPr lang="el-GR" sz="2000" dirty="0"/>
              <a:t>Τα στερεότυπα, σύμφωνα με την </a:t>
            </a:r>
            <a:r>
              <a:rPr lang="el-GR" sz="2000" b="1" dirty="0" err="1"/>
              <a:t>κοινωνικοπολιτισμική</a:t>
            </a:r>
            <a:r>
              <a:rPr lang="el-GR" sz="2000" b="1" dirty="0"/>
              <a:t> προσέγγιση, </a:t>
            </a:r>
            <a:r>
              <a:rPr lang="el-GR" sz="2000" dirty="0"/>
              <a:t>δημιουργούνται κατά τη διαδικασία </a:t>
            </a:r>
            <a:r>
              <a:rPr lang="el-GR" sz="2000" b="1" dirty="0"/>
              <a:t>κοινωνικοποίησης</a:t>
            </a:r>
            <a:r>
              <a:rPr lang="el-GR" sz="2000" dirty="0"/>
              <a:t> των ατόμων, μέσω παρατήρησης και μίμησης των κοινωνικών ρόλων της καθημερινής ζωής.</a:t>
            </a:r>
          </a:p>
          <a:p>
            <a:pPr algn="just"/>
            <a:r>
              <a:rPr lang="el-GR" sz="2000" dirty="0"/>
              <a:t>Σύμφωνα με τη </a:t>
            </a:r>
            <a:r>
              <a:rPr lang="el-GR" sz="2000" b="1" dirty="0"/>
              <a:t>γνωστική θεωρία</a:t>
            </a:r>
            <a:r>
              <a:rPr lang="el-GR" sz="2000" dirty="0"/>
              <a:t>, ο ανθρώπινος εγκέφαλος διαθέτει την έμφυτη τάση </a:t>
            </a:r>
            <a:r>
              <a:rPr lang="el-GR" sz="2000" b="1" dirty="0"/>
              <a:t>να κατηγοριοποιεί </a:t>
            </a:r>
            <a:r>
              <a:rPr lang="el-GR" sz="2000" dirty="0"/>
              <a:t>πράγματα και άτομα με βάση τα εξωτερικά και εσωτερικά χαρακτηριστικά, για πιο εύκολο χειρισμό σε μελλοντικές καταστάσεις.</a:t>
            </a:r>
          </a:p>
          <a:p>
            <a:pPr algn="just"/>
            <a:r>
              <a:rPr lang="el-GR" sz="2000" dirty="0"/>
              <a:t>Η θεωρία της </a:t>
            </a:r>
            <a:r>
              <a:rPr lang="el-GR" sz="2000" b="1" dirty="0"/>
              <a:t>ρεαλιστικής σύγκρουσης </a:t>
            </a:r>
            <a:r>
              <a:rPr lang="el-GR" sz="2000" dirty="0"/>
              <a:t>ερμηνεύει τις συγκρούσεις ανάμεσα στις ομάδες, οι οποίες </a:t>
            </a:r>
            <a:r>
              <a:rPr lang="el-GR" sz="2000" b="1" dirty="0"/>
              <a:t>θέτουν στόχους που είναι αμοιβαία </a:t>
            </a:r>
            <a:r>
              <a:rPr lang="el-GR" sz="2000" b="1" dirty="0" err="1"/>
              <a:t>αποκλειόμενοι</a:t>
            </a:r>
            <a:r>
              <a:rPr lang="el-GR" sz="2000" b="1" dirty="0"/>
              <a:t> και ανταγωνιστικοί, </a:t>
            </a:r>
            <a:r>
              <a:rPr lang="el-GR" sz="2000" dirty="0"/>
              <a:t>έτσι αναπτύσσονται στερεότυπα και προκαταλήψεις προς τα μέλη αντίπαλης ομάδας</a:t>
            </a:r>
            <a:r>
              <a:rPr lang="el-GR" dirty="0"/>
              <a:t>. </a:t>
            </a:r>
          </a:p>
        </p:txBody>
      </p:sp>
    </p:spTree>
    <p:extLst>
      <p:ext uri="{BB962C8B-B14F-4D97-AF65-F5344CB8AC3E}">
        <p14:creationId xmlns:p14="http://schemas.microsoft.com/office/powerpoint/2010/main" val="810926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0CE7DC-4722-BCF9-932B-0BC63FF531CF}"/>
              </a:ext>
            </a:extLst>
          </p:cNvPr>
          <p:cNvSpPr>
            <a:spLocks noGrp="1"/>
          </p:cNvSpPr>
          <p:nvPr>
            <p:ph type="title"/>
          </p:nvPr>
        </p:nvSpPr>
        <p:spPr/>
        <p:txBody>
          <a:bodyPr>
            <a:normAutofit fontScale="90000"/>
          </a:bodyPr>
          <a:lstStyle/>
          <a:p>
            <a:r>
              <a:rPr lang="el-GR" dirty="0"/>
              <a:t>Τα </a:t>
            </a:r>
            <a:r>
              <a:rPr lang="el-GR" dirty="0" err="1"/>
              <a:t>έμφυλα</a:t>
            </a:r>
            <a:r>
              <a:rPr lang="el-GR" dirty="0"/>
              <a:t> στερεότυπα</a:t>
            </a:r>
            <a:br>
              <a:rPr lang="el-GR" dirty="0"/>
            </a:br>
            <a:r>
              <a:rPr lang="el-GR" dirty="0"/>
              <a:t>ορισμός</a:t>
            </a:r>
          </a:p>
        </p:txBody>
      </p:sp>
      <p:sp>
        <p:nvSpPr>
          <p:cNvPr id="3" name="Θέση περιεχομένου 2">
            <a:extLst>
              <a:ext uri="{FF2B5EF4-FFF2-40B4-BE49-F238E27FC236}">
                <a16:creationId xmlns:a16="http://schemas.microsoft.com/office/drawing/2014/main" id="{DED94019-A0DA-5ADA-5432-932896AA2A3F}"/>
              </a:ext>
            </a:extLst>
          </p:cNvPr>
          <p:cNvSpPr>
            <a:spLocks noGrp="1"/>
          </p:cNvSpPr>
          <p:nvPr>
            <p:ph idx="1"/>
          </p:nvPr>
        </p:nvSpPr>
        <p:spPr/>
        <p:txBody>
          <a:bodyPr/>
          <a:lstStyle/>
          <a:p>
            <a:pPr marL="0" indent="0" algn="just">
              <a:buNone/>
            </a:pPr>
            <a:r>
              <a:rPr lang="el-GR" sz="2400" dirty="0"/>
              <a:t>Τα </a:t>
            </a:r>
            <a:r>
              <a:rPr lang="el-GR" sz="2400" dirty="0" err="1"/>
              <a:t>έμφυλα</a:t>
            </a:r>
            <a:r>
              <a:rPr lang="el-GR" sz="2400" dirty="0"/>
              <a:t> στερεότυπα (</a:t>
            </a:r>
            <a:r>
              <a:rPr lang="en-US" sz="2400" dirty="0"/>
              <a:t>European Commission, 2010)</a:t>
            </a:r>
          </a:p>
          <a:p>
            <a:pPr algn="just">
              <a:buFont typeface="Wingdings" panose="05000000000000000000" pitchFamily="2" charset="2"/>
              <a:buChar char="Ø"/>
            </a:pPr>
            <a:r>
              <a:rPr lang="el-GR" sz="2400" dirty="0"/>
              <a:t> είναι σχηματικές καθολικές αναπαραστάσεις που αποδίδουν χαρακτηριστικά υποτίθεται «φυσικά» σε κάθε φύλο </a:t>
            </a:r>
          </a:p>
          <a:p>
            <a:pPr algn="just">
              <a:buFont typeface="Wingdings" panose="05000000000000000000" pitchFamily="2" charset="2"/>
              <a:buChar char="Ø"/>
            </a:pPr>
            <a:r>
              <a:rPr lang="el-GR" sz="2400" dirty="0"/>
              <a:t>Καθορίζουν τι είναι και τι δεν είναι οι άνδρες και οι γυναίκες «από τη φύση τους»</a:t>
            </a:r>
          </a:p>
          <a:p>
            <a:pPr algn="just">
              <a:buFont typeface="Wingdings" panose="05000000000000000000" pitchFamily="2" charset="2"/>
              <a:buChar char="Ø"/>
            </a:pPr>
            <a:r>
              <a:rPr lang="el-GR" sz="2400" dirty="0"/>
              <a:t> πεποιθήσεις, οι οποίες έχουν υιοθετηθεί εκ των προτέρων σχετικά με τα χαρακτηριστικά του ανδρικού και του γυναικείου φύλου, χωρίς να λαμβάνονται υπόψη τα μεμονωμένα ατομικά χαρακτηριστικά</a:t>
            </a:r>
          </a:p>
          <a:p>
            <a:pPr algn="just">
              <a:buFont typeface="Wingdings" panose="05000000000000000000" pitchFamily="2" charset="2"/>
              <a:buChar char="Ø"/>
            </a:pPr>
            <a:r>
              <a:rPr lang="el-GR" sz="2400" dirty="0"/>
              <a:t>Είναι απλουστεύσεις για το φύλο, κοινωνικής προέλευσης, επίμονες, υποκειμενικές που μεταδίδονται από γενιά σε γενιά .</a:t>
            </a:r>
            <a:endParaRPr lang="en-US" sz="2400" dirty="0"/>
          </a:p>
          <a:p>
            <a:pPr marL="0" indent="0">
              <a:buNone/>
            </a:pPr>
            <a:endParaRPr lang="el-GR" dirty="0"/>
          </a:p>
        </p:txBody>
      </p:sp>
    </p:spTree>
    <p:extLst>
      <p:ext uri="{BB962C8B-B14F-4D97-AF65-F5344CB8AC3E}">
        <p14:creationId xmlns:p14="http://schemas.microsoft.com/office/powerpoint/2010/main" val="56294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627CE46-5769-0C62-94C8-F68560F0E0D2}"/>
              </a:ext>
            </a:extLst>
          </p:cNvPr>
          <p:cNvSpPr>
            <a:spLocks noGrp="1"/>
          </p:cNvSpPr>
          <p:nvPr>
            <p:ph type="title"/>
          </p:nvPr>
        </p:nvSpPr>
        <p:spPr/>
        <p:txBody>
          <a:bodyPr>
            <a:normAutofit fontScale="90000"/>
          </a:bodyPr>
          <a:lstStyle/>
          <a:p>
            <a:r>
              <a:rPr lang="el-GR" dirty="0" err="1"/>
              <a:t>Έμφυλα</a:t>
            </a:r>
            <a:r>
              <a:rPr lang="el-GR" dirty="0"/>
              <a:t> στερεότυπα </a:t>
            </a:r>
            <a:br>
              <a:rPr lang="el-GR" dirty="0"/>
            </a:br>
            <a:r>
              <a:rPr lang="el-GR" dirty="0"/>
              <a:t>αναπαραγωγή και λειτουργία</a:t>
            </a:r>
          </a:p>
        </p:txBody>
      </p:sp>
      <p:sp>
        <p:nvSpPr>
          <p:cNvPr id="3" name="Θέση περιεχομένου 2">
            <a:extLst>
              <a:ext uri="{FF2B5EF4-FFF2-40B4-BE49-F238E27FC236}">
                <a16:creationId xmlns:a16="http://schemas.microsoft.com/office/drawing/2014/main" id="{BD5C3840-9D1C-FCE7-6A59-23BD00E8E314}"/>
              </a:ext>
            </a:extLst>
          </p:cNvPr>
          <p:cNvSpPr>
            <a:spLocks noGrp="1"/>
          </p:cNvSpPr>
          <p:nvPr>
            <p:ph idx="1"/>
          </p:nvPr>
        </p:nvSpPr>
        <p:spPr/>
        <p:txBody>
          <a:bodyPr>
            <a:normAutofit/>
          </a:bodyPr>
          <a:lstStyle/>
          <a:p>
            <a:pPr algn="just">
              <a:buFont typeface="Wingdings" panose="05000000000000000000" pitchFamily="2" charset="2"/>
              <a:buChar char="Ø"/>
            </a:pPr>
            <a:r>
              <a:rPr lang="el-GR" sz="2000" b="1" dirty="0"/>
              <a:t>Φορείς αναπαραγωγής και διαιώνισης </a:t>
            </a:r>
            <a:r>
              <a:rPr lang="el-GR" sz="2000" dirty="0"/>
              <a:t>είναι η οικογένεια, οι ομάδες ομηλίκων, το σχολείο και ευρύτερα το εκπαιδευτικό σύστημα, τα ΜΜΕ, </a:t>
            </a:r>
            <a:r>
              <a:rPr lang="el-GR" sz="2000" dirty="0" err="1"/>
              <a:t>κλπ</a:t>
            </a:r>
            <a:endParaRPr lang="el-GR" sz="2000" dirty="0"/>
          </a:p>
          <a:p>
            <a:pPr algn="just">
              <a:buFont typeface="Wingdings" panose="05000000000000000000" pitchFamily="2" charset="2"/>
              <a:buChar char="Ø"/>
            </a:pPr>
            <a:r>
              <a:rPr lang="el-GR" sz="2000" b="1" dirty="0"/>
              <a:t>Περιορίζουν την ανάπτυξη των φυσικών ταλέντων και των ικανοτήτων </a:t>
            </a:r>
            <a:r>
              <a:rPr lang="el-GR" sz="2000" dirty="0"/>
              <a:t>των κοριτσιών και των αγοριών, των γυναικών και των ανδρών, καθώς και την εκπαίδευση και επαγγελματική τους εμπειρία και τις ευκαιρίες ζωής εν γένει. </a:t>
            </a:r>
          </a:p>
          <a:p>
            <a:pPr algn="just">
              <a:buFont typeface="Wingdings" panose="05000000000000000000" pitchFamily="2" charset="2"/>
              <a:buChar char="Ø"/>
            </a:pPr>
            <a:r>
              <a:rPr lang="el-GR" sz="2000" dirty="0"/>
              <a:t>Μπορεί να είναι </a:t>
            </a:r>
            <a:r>
              <a:rPr lang="el-GR" sz="2000" b="1" dirty="0"/>
              <a:t>εχθρικά και αρνητικά </a:t>
            </a:r>
            <a:r>
              <a:rPr lang="el-GR" sz="2000" dirty="0"/>
              <a:t>(«πχ οι γυναίκες είναι παράλογες») ή </a:t>
            </a:r>
            <a:r>
              <a:rPr lang="el-GR" sz="2000" b="1" dirty="0"/>
              <a:t>φαινομενικά καλοπροαίρετα</a:t>
            </a:r>
            <a:r>
              <a:rPr lang="el-GR" sz="2000" dirty="0"/>
              <a:t> (πχ «οι γυναίκες είναι εξαιρετικές στη γαλούχηση»).</a:t>
            </a:r>
          </a:p>
          <a:p>
            <a:pPr algn="just">
              <a:buFont typeface="Wingdings" panose="05000000000000000000" pitchFamily="2" charset="2"/>
              <a:buChar char="Ø"/>
            </a:pPr>
            <a:r>
              <a:rPr lang="el-GR" sz="2000" dirty="0"/>
              <a:t>Στην πραγματικότητα περιέχουν ένα </a:t>
            </a:r>
            <a:r>
              <a:rPr lang="el-GR" sz="2000" b="1" dirty="0"/>
              <a:t>στοιχεία κρίσης</a:t>
            </a:r>
            <a:r>
              <a:rPr lang="el-GR" sz="2000" dirty="0"/>
              <a:t>. Ακόμη και όταν όλα φαίνονται θετικά, σχεδόν πάντα έχουν </a:t>
            </a:r>
            <a:r>
              <a:rPr lang="el-GR" sz="2000" b="1" dirty="0"/>
              <a:t>αρνητική οπτική</a:t>
            </a:r>
            <a:r>
              <a:rPr lang="el-GR" sz="2000" dirty="0"/>
              <a:t>. </a:t>
            </a:r>
          </a:p>
          <a:p>
            <a:pPr algn="just">
              <a:buFont typeface="Wingdings" panose="05000000000000000000" pitchFamily="2" charset="2"/>
              <a:buChar char="Ø"/>
            </a:pPr>
            <a:r>
              <a:rPr lang="el-GR" sz="2000" dirty="0"/>
              <a:t>Χαρακτηρίζονται συνήθως από την </a:t>
            </a:r>
            <a:r>
              <a:rPr lang="el-GR" sz="2000" b="1" dirty="0"/>
              <a:t>περιθωριοποίηση</a:t>
            </a:r>
            <a:r>
              <a:rPr lang="el-GR" sz="2000" dirty="0"/>
              <a:t>, των γυναικών στη λήψη αποφάσεων και άλλες μορφές </a:t>
            </a:r>
            <a:r>
              <a:rPr lang="el-GR" sz="2000" b="1" dirty="0"/>
              <a:t>κατανομής εξουσίας </a:t>
            </a:r>
            <a:r>
              <a:rPr lang="el-GR" sz="2000" dirty="0"/>
              <a:t>τόσο στην ιδιωτική όσο και στη δημόσια σφαίρα της ζωής. </a:t>
            </a:r>
          </a:p>
        </p:txBody>
      </p:sp>
    </p:spTree>
    <p:extLst>
      <p:ext uri="{BB962C8B-B14F-4D97-AF65-F5344CB8AC3E}">
        <p14:creationId xmlns:p14="http://schemas.microsoft.com/office/powerpoint/2010/main" val="251466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95EB77-177C-5AC4-185E-92611B55C9F9}"/>
              </a:ext>
            </a:extLst>
          </p:cNvPr>
          <p:cNvSpPr>
            <a:spLocks noGrp="1"/>
          </p:cNvSpPr>
          <p:nvPr>
            <p:ph type="title"/>
          </p:nvPr>
        </p:nvSpPr>
        <p:spPr>
          <a:xfrm>
            <a:off x="1066800" y="372006"/>
            <a:ext cx="10058400" cy="1371600"/>
          </a:xfrm>
        </p:spPr>
        <p:txBody>
          <a:bodyPr>
            <a:normAutofit fontScale="90000"/>
          </a:bodyPr>
          <a:lstStyle/>
          <a:p>
            <a:r>
              <a:rPr lang="el-GR" dirty="0" err="1"/>
              <a:t>Έμφυλα</a:t>
            </a:r>
            <a:r>
              <a:rPr lang="el-GR" dirty="0"/>
              <a:t> στερεότυπα </a:t>
            </a:r>
            <a:br>
              <a:rPr lang="el-GR" dirty="0"/>
            </a:br>
            <a:r>
              <a:rPr lang="el-GR" dirty="0"/>
              <a:t>αναπαραγωγή και λειτουργία</a:t>
            </a:r>
          </a:p>
        </p:txBody>
      </p:sp>
      <p:sp>
        <p:nvSpPr>
          <p:cNvPr id="3" name="Θέση περιεχομένου 2">
            <a:extLst>
              <a:ext uri="{FF2B5EF4-FFF2-40B4-BE49-F238E27FC236}">
                <a16:creationId xmlns:a16="http://schemas.microsoft.com/office/drawing/2014/main" id="{08639735-7428-D86C-E712-D52CD627E4B8}"/>
              </a:ext>
            </a:extLst>
          </p:cNvPr>
          <p:cNvSpPr>
            <a:spLocks noGrp="1"/>
          </p:cNvSpPr>
          <p:nvPr>
            <p:ph idx="1"/>
          </p:nvPr>
        </p:nvSpPr>
        <p:spPr>
          <a:xfrm>
            <a:off x="1066800" y="1670179"/>
            <a:ext cx="10058400" cy="4683967"/>
          </a:xfrm>
        </p:spPr>
        <p:txBody>
          <a:bodyPr>
            <a:normAutofit/>
          </a:bodyPr>
          <a:lstStyle/>
          <a:p>
            <a:pPr algn="just"/>
            <a:r>
              <a:rPr lang="el-GR" sz="2000" b="1" dirty="0"/>
              <a:t>Τι ρόλο εξυπηρετούν </a:t>
            </a:r>
          </a:p>
          <a:p>
            <a:pPr algn="just">
              <a:buFont typeface="Wingdings" panose="05000000000000000000" pitchFamily="2" charset="2"/>
              <a:buChar char="Ø"/>
            </a:pPr>
            <a:r>
              <a:rPr lang="el-GR" sz="2000" b="1" dirty="0"/>
              <a:t>Δικαιολογούν τη συμπεριφορά μας </a:t>
            </a:r>
            <a:r>
              <a:rPr lang="el-GR" sz="2000" dirty="0"/>
              <a:t>και το κοινωνικό σύστημα ή τη συμπεριφορά μιας κοινωνικής ομάδας μέσα στην οποία αναγνωρίζουμε τον εαυτό μας.</a:t>
            </a:r>
          </a:p>
          <a:p>
            <a:pPr algn="just">
              <a:buFont typeface="Wingdings" panose="05000000000000000000" pitchFamily="2" charset="2"/>
              <a:buChar char="Ø"/>
            </a:pPr>
            <a:r>
              <a:rPr lang="el-GR" sz="2000" dirty="0"/>
              <a:t>Παίζουν σημαντικό ρόλο στη ζωή μας</a:t>
            </a:r>
            <a:r>
              <a:rPr lang="en-US" sz="2000" dirty="0"/>
              <a:t>: </a:t>
            </a:r>
            <a:r>
              <a:rPr lang="el-GR" sz="2000" b="1" dirty="0"/>
              <a:t>επηρεάζουν σε μεγάλο βαθμό τον τόπο με τον οποίο αντιλαμβανόμαστε τον κόσμο και τους γύρω μας</a:t>
            </a:r>
            <a:r>
              <a:rPr lang="el-GR" sz="2000" dirty="0"/>
              <a:t>, τον τρόπο που διαμορφώνουμε την κρίση και τη συμπεριφορά μας σε άτομα που ανήκουν σε συγκεκριμένες ομάδες.</a:t>
            </a:r>
          </a:p>
          <a:p>
            <a:pPr algn="just"/>
            <a:r>
              <a:rPr lang="el-GR" sz="2000" b="1" dirty="0"/>
              <a:t>Γιατί είναι αρνητικά</a:t>
            </a:r>
          </a:p>
          <a:p>
            <a:pPr algn="just">
              <a:buFont typeface="Wingdings" panose="05000000000000000000" pitchFamily="2" charset="2"/>
              <a:buChar char="Ø"/>
            </a:pPr>
            <a:r>
              <a:rPr lang="el-GR" sz="2000" dirty="0"/>
              <a:t>Οι γυναίκες και οι άνδρες </a:t>
            </a:r>
            <a:r>
              <a:rPr lang="el-GR" sz="2000" b="1" dirty="0"/>
              <a:t>δεν είναι μια ομοιογενείς ομάδα</a:t>
            </a:r>
          </a:p>
          <a:p>
            <a:pPr algn="just">
              <a:buFont typeface="Wingdings" panose="05000000000000000000" pitchFamily="2" charset="2"/>
              <a:buChar char="Ø"/>
            </a:pPr>
            <a:r>
              <a:rPr lang="el-GR" sz="2000" dirty="0"/>
              <a:t>Συνιστούν μία από τις πιο επίμονες </a:t>
            </a:r>
            <a:r>
              <a:rPr lang="el-GR" sz="2000" b="1" dirty="0"/>
              <a:t>αιτίες  </a:t>
            </a:r>
            <a:r>
              <a:rPr lang="el-GR" sz="2000" b="1" dirty="0" err="1"/>
              <a:t>έμφυλης</a:t>
            </a:r>
            <a:r>
              <a:rPr lang="el-GR" sz="2000" b="1" dirty="0"/>
              <a:t> ανισότητας</a:t>
            </a:r>
            <a:r>
              <a:rPr lang="el-GR" sz="2000" dirty="0"/>
              <a:t> σε όλους τομείς και σε όλα τα στάδια της ζωής μας.</a:t>
            </a:r>
          </a:p>
          <a:p>
            <a:pPr algn="just">
              <a:buFont typeface="Wingdings" panose="05000000000000000000" pitchFamily="2" charset="2"/>
              <a:buChar char="Ø"/>
            </a:pPr>
            <a:r>
              <a:rPr lang="el-GR" sz="2000" dirty="0"/>
              <a:t>Είναι επιβλαβή, </a:t>
            </a:r>
            <a:r>
              <a:rPr lang="el-GR" sz="2000" b="1" dirty="0"/>
              <a:t>δεν επιτρέπουν </a:t>
            </a:r>
            <a:r>
              <a:rPr lang="el-GR" sz="2000" dirty="0"/>
              <a:t>στους ανθρώπους να εκφράζουν πλήρως τα συναισθήματά τους. </a:t>
            </a:r>
          </a:p>
        </p:txBody>
      </p:sp>
    </p:spTree>
    <p:extLst>
      <p:ext uri="{BB962C8B-B14F-4D97-AF65-F5344CB8AC3E}">
        <p14:creationId xmlns:p14="http://schemas.microsoft.com/office/powerpoint/2010/main" val="16702844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απούνι">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TM03457510[[fn=Σαπούνι]]</Template>
  <TotalTime>119</TotalTime>
  <Words>988</Words>
  <Application>Microsoft Office PowerPoint</Application>
  <PresentationFormat>Ευρεία οθόνη</PresentationFormat>
  <Paragraphs>55</Paragraphs>
  <Slides>10</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10</vt:i4>
      </vt:variant>
    </vt:vector>
  </HeadingPairs>
  <TitlesOfParts>
    <vt:vector size="13" baseType="lpstr">
      <vt:lpstr>Garamond</vt:lpstr>
      <vt:lpstr>Wingdings</vt:lpstr>
      <vt:lpstr>Σαπούνι</vt:lpstr>
      <vt:lpstr>Εμφυλα στερεοτυπα</vt:lpstr>
      <vt:lpstr>Πατέρας και γιος </vt:lpstr>
      <vt:lpstr>Στερεότυπα  ορισμοί</vt:lpstr>
      <vt:lpstr>Στερεότυπα εννοιολόγηση </vt:lpstr>
      <vt:lpstr>Στερεότυπα  κατηγορίες και μεταβλητές </vt:lpstr>
      <vt:lpstr>Στερεότυπα  θεωρήσεις </vt:lpstr>
      <vt:lpstr>Τα έμφυλα στερεότυπα ορισμός</vt:lpstr>
      <vt:lpstr>Έμφυλα στερεότυπα  αναπαραγωγή και λειτουργία</vt:lpstr>
      <vt:lpstr>Έμφυλα στερεότυπα  αναπαραγωγή και λειτουργία</vt:lpstr>
      <vt:lpstr>Έμφυλα στερεότυπα  είδη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Εμφυλα στερεοτυπα</dc:title>
  <dc:creator>Next Gen</dc:creator>
  <cp:lastModifiedBy>Next Gen</cp:lastModifiedBy>
  <cp:revision>7</cp:revision>
  <dcterms:created xsi:type="dcterms:W3CDTF">2022-10-11T09:15:39Z</dcterms:created>
  <dcterms:modified xsi:type="dcterms:W3CDTF">2022-10-11T11:15:32Z</dcterms:modified>
</cp:coreProperties>
</file>