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7" r:id="rId3"/>
  </p:sldMasterIdLst>
  <p:sldIdLst>
    <p:sldId id="258" r:id="rId4"/>
    <p:sldId id="422" r:id="rId5"/>
    <p:sldId id="423" r:id="rId6"/>
    <p:sldId id="424" r:id="rId7"/>
    <p:sldId id="426" r:id="rId8"/>
    <p:sldId id="427" r:id="rId9"/>
    <p:sldId id="428" r:id="rId10"/>
    <p:sldId id="431" r:id="rId11"/>
    <p:sldId id="432" r:id="rId12"/>
    <p:sldId id="433" r:id="rId13"/>
    <p:sldId id="434" r:id="rId14"/>
    <p:sldId id="435" r:id="rId15"/>
    <p:sldId id="271" r:id="rId16"/>
    <p:sldId id="274" r:id="rId17"/>
    <p:sldId id="373" r:id="rId18"/>
    <p:sldId id="374" r:id="rId19"/>
    <p:sldId id="375" r:id="rId20"/>
    <p:sldId id="376" r:id="rId21"/>
    <p:sldId id="377" r:id="rId22"/>
    <p:sldId id="378" r:id="rId23"/>
    <p:sldId id="379" r:id="rId24"/>
    <p:sldId id="380" r:id="rId25"/>
    <p:sldId id="381" r:id="rId26"/>
    <p:sldId id="382" r:id="rId27"/>
    <p:sldId id="383" r:id="rId28"/>
    <p:sldId id="385" r:id="rId29"/>
    <p:sldId id="398" r:id="rId30"/>
    <p:sldId id="387" r:id="rId31"/>
    <p:sldId id="384" r:id="rId32"/>
    <p:sldId id="269" r:id="rId33"/>
    <p:sldId id="388" r:id="rId34"/>
    <p:sldId id="287" r:id="rId35"/>
    <p:sldId id="400" r:id="rId36"/>
    <p:sldId id="393" r:id="rId37"/>
    <p:sldId id="395" r:id="rId38"/>
    <p:sldId id="290" r:id="rId39"/>
    <p:sldId id="297" r:id="rId40"/>
    <p:sldId id="401" r:id="rId41"/>
    <p:sldId id="402" r:id="rId42"/>
    <p:sldId id="403" r:id="rId43"/>
    <p:sldId id="446" r:id="rId44"/>
    <p:sldId id="447" r:id="rId45"/>
    <p:sldId id="448" r:id="rId46"/>
    <p:sldId id="449" r:id="rId47"/>
    <p:sldId id="439" r:id="rId48"/>
    <p:sldId id="440" r:id="rId49"/>
    <p:sldId id="441" r:id="rId50"/>
    <p:sldId id="442" r:id="rId51"/>
    <p:sldId id="443" r:id="rId52"/>
    <p:sldId id="445" r:id="rId53"/>
    <p:sldId id="407" r:id="rId5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01923" y="1122363"/>
            <a:ext cx="7588155" cy="2621154"/>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7CA0979-F579-4E9B-A675-1F5ABBFF00DB}" type="datetimeFigureOut">
              <a:rPr lang="en-US" dirty="0"/>
              <a:t>06-Nov-24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2648" y="548640"/>
            <a:ext cx="10515600" cy="1132258"/>
          </a:xfrm>
        </p:spPr>
        <p:txBody>
          <a:bodyPr/>
          <a:lstStyle/>
          <a:p>
            <a:r>
              <a:rPr lang="en-US" dirty="0"/>
              <a:t>Click to edit Master title style</a:t>
            </a:r>
          </a:p>
        </p:txBody>
      </p:sp>
      <p:sp>
        <p:nvSpPr>
          <p:cNvPr id="3" name="Vertical Text Placeholder 2"/>
          <p:cNvSpPr>
            <a:spLocks noGrp="1"/>
          </p:cNvSpPr>
          <p:nvPr>
            <p:ph type="body" orient="vert" idx="1"/>
          </p:nvPr>
        </p:nvSpPr>
        <p:spPr>
          <a:xfrm>
            <a:off x="612648" y="1680898"/>
            <a:ext cx="10515600" cy="44960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E76D0F-5A12-4D0A-80B0-1A6122B61E7B}" type="datetimeFigureOut">
              <a:rPr lang="en-US" dirty="0"/>
              <a:t>06-Nov-24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34888" y="578497"/>
            <a:ext cx="2047037" cy="559846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578497"/>
            <a:ext cx="8796688" cy="55984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9E8C84-89CA-44AB-B0BE-5C91BAF75478}" type="datetimeFigureOut">
              <a:rPr lang="en-US" dirty="0"/>
              <a:t>06-Nov-24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hasCustomPrompt="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06-Nov-24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06-Nov-24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06-Nov-24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hasCustomPrompt="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hasCustomPrompt="1"/>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707C7D8-1A7B-462B-8E48-CA5E8E08BC61}" type="datetimeFigureOut">
              <a:rPr lang="en-US" smtClean="0"/>
              <a:t>06-Nov-24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hasCustomPrompt="1"/>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hasCustomPrompt="1"/>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hasCustomPrompt="1"/>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707C7D8-1A7B-462B-8E48-CA5E8E08BC61}" type="datetimeFigureOut">
              <a:rPr lang="en-US" smtClean="0"/>
              <a:t>06-Nov-24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707C7D8-1A7B-462B-8E48-CA5E8E08BC61}" type="datetimeFigureOut">
              <a:rPr lang="en-US" smtClean="0"/>
              <a:t>06-Nov-24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7C7D8-1A7B-462B-8E48-CA5E8E08BC61}" type="datetimeFigureOut">
              <a:rPr lang="en-US" smtClean="0"/>
              <a:t>06-Nov-24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hasCustomPrompt="1"/>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06-Nov-24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E7156E-175E-4DBA-9D21-B772C320F342}" type="datetimeFigureOut">
              <a:rPr lang="en-US" dirty="0"/>
              <a:t>06-Nov-24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hasCustomPrompt="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06-Nov-24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06-Nov-24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hasCustomPrompt="1"/>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06-Nov-24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06-Nov-24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06-Nov-24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06-Nov-24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06-Nov-24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06-Nov-24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06-Nov-24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4043234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06-Nov-24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56548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381" y="553616"/>
            <a:ext cx="8273140" cy="4008859"/>
          </a:xfrm>
        </p:spPr>
        <p:txBody>
          <a:bodyPr anchor="t">
            <a:normAutofit/>
          </a:bodyPr>
          <a:lstStyle>
            <a:lvl1pPr>
              <a:defRPr sz="5400" cap="all" baseline="0"/>
            </a:lvl1pPr>
          </a:lstStyle>
          <a:p>
            <a:r>
              <a:rPr lang="en-US" dirty="0"/>
              <a:t>Click to edit Master title style</a:t>
            </a:r>
          </a:p>
        </p:txBody>
      </p:sp>
      <p:sp>
        <p:nvSpPr>
          <p:cNvPr id="3" name="Text Placeholder 2"/>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4895F6E-3D02-4292-95D1-C62B3126321B}" type="datetimeFigureOut">
              <a:rPr lang="en-US" dirty="0"/>
              <a:t>06-Nov-24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a:lstStyle/>
          <a:p>
            <a:fld id="{6BBE9F3B-AB5A-400D-AE7C-AA75907FE355}" type="datetimeFigureOut">
              <a:rPr lang="en-US" smtClean="0"/>
              <a:t>06-Nov-24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57205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p:cNvSpPr>
            <a:spLocks noGrp="1"/>
          </p:cNvSpPr>
          <p:nvPr>
            <p:ph type="dt" sz="half" idx="10"/>
          </p:nvPr>
        </p:nvSpPr>
        <p:spPr/>
        <p:txBody>
          <a:bodyPr/>
          <a:lstStyle/>
          <a:p>
            <a:fld id="{6BBE9F3B-AB5A-400D-AE7C-AA75907FE355}" type="datetimeFigureOut">
              <a:rPr lang="en-US" smtClean="0"/>
              <a:t>06-Nov-24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617939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p:cNvSpPr>
            <a:spLocks noGrp="1"/>
          </p:cNvSpPr>
          <p:nvPr>
            <p:ph type="dt" sz="half" idx="10"/>
          </p:nvPr>
        </p:nvSpPr>
        <p:spPr/>
        <p:txBody>
          <a:bodyPr/>
          <a:lstStyle/>
          <a:p>
            <a:fld id="{6BBE9F3B-AB5A-400D-AE7C-AA75907FE355}" type="datetimeFigureOut">
              <a:rPr lang="en-US" smtClean="0"/>
              <a:t>06-Nov-24</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10521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ημερομηνίας 2"/>
          <p:cNvSpPr>
            <a:spLocks noGrp="1"/>
          </p:cNvSpPr>
          <p:nvPr>
            <p:ph type="dt" sz="half" idx="10"/>
          </p:nvPr>
        </p:nvSpPr>
        <p:spPr/>
        <p:txBody>
          <a:bodyPr/>
          <a:lstStyle/>
          <a:p>
            <a:fld id="{6BBE9F3B-AB5A-400D-AE7C-AA75907FE355}" type="datetimeFigureOut">
              <a:rPr lang="en-US" smtClean="0"/>
              <a:t>06-Nov-24</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177983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BBE9F3B-AB5A-400D-AE7C-AA75907FE355}" type="datetimeFigureOut">
              <a:rPr lang="en-US" smtClean="0"/>
              <a:t>06-Nov-24</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608363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06-Nov-24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519254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06-Nov-24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4075384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06-Nov-24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91447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06-Nov-24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87455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548640"/>
            <a:ext cx="10741152" cy="1132258"/>
          </a:xfrm>
        </p:spPr>
        <p:txBody>
          <a:bodyPr/>
          <a:lstStyle/>
          <a:p>
            <a:r>
              <a:rPr lang="en-US" dirty="0"/>
              <a:t>Click to edit Master title style</a:t>
            </a:r>
          </a:p>
        </p:txBody>
      </p:sp>
      <p:sp>
        <p:nvSpPr>
          <p:cNvPr id="3" name="Content Placeholder 2"/>
          <p:cNvSpPr>
            <a:spLocks noGrp="1"/>
          </p:cNvSpPr>
          <p:nvPr>
            <p:ph sz="half" idx="1"/>
          </p:nvPr>
        </p:nvSpPr>
        <p:spPr>
          <a:xfrm>
            <a:off x="612648"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CB5ACB-D10C-44A8-9570-124370F4CB38}" type="datetimeFigureOut">
              <a:rPr lang="en-US" dirty="0"/>
              <a:t>06-Nov-24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47396"/>
            <a:ext cx="10745788" cy="1143292"/>
          </a:xfrm>
        </p:spPr>
        <p:txBody>
          <a:bodyPr/>
          <a:lstStyle/>
          <a:p>
            <a:r>
              <a:rPr lang="en-US" dirty="0"/>
              <a:t>Click to edit Master title style</a:t>
            </a:r>
          </a:p>
        </p:txBody>
      </p:sp>
      <p:sp>
        <p:nvSpPr>
          <p:cNvPr id="3" name="Text Placeholder 2"/>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86894"/>
            <a:ext cx="5157787"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199" y="2386894"/>
            <a:ext cx="5183189"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B8D84F4-0E7A-4BDE-98C6-AE68FB974645}" type="datetimeFigureOut">
              <a:rPr lang="en-US" dirty="0"/>
              <a:t>06-Nov-24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BEFF1D8-9801-4C4B-92F3-66C9A863BD74}" type="datetimeFigureOut">
              <a:rPr lang="en-US" dirty="0"/>
              <a:t>06-Nov-24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FE8FD-B23E-4E1A-83EF-0847EBEA0105}" type="datetimeFigureOut">
              <a:rPr lang="en-US" dirty="0"/>
              <a:t>06-Nov-24</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7160" y="553616"/>
            <a:ext cx="3595634" cy="1757505"/>
          </a:xfrm>
        </p:spPr>
        <p:txBody>
          <a:bodyPr anchor="t">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DDF891E-A7C2-465C-AD39-8EDCB0F58E3C}" type="datetimeFigureOut">
              <a:rPr lang="en-US" dirty="0"/>
              <a:t>06-Nov-24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557784"/>
            <a:ext cx="3595634" cy="2212313"/>
          </a:xfrm>
        </p:spPr>
        <p:txBody>
          <a:bodyPr anchor="t">
            <a:normAutofit/>
          </a:bodyPr>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39F93E5-AFB6-485C-8E3C-32F92A07875F}" type="datetimeFigureOut">
              <a:rPr lang="en-US" dirty="0"/>
              <a:t>06-Nov-24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06-Nov-24</a:t>
            </a:fld>
            <a:endParaRPr lang="en-US" dirty="0"/>
          </a:p>
        </p:txBody>
      </p:sp>
      <p:sp>
        <p:nvSpPr>
          <p:cNvPr id="5" name="Footer Placeholder 4"/>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dirty="0"/>
              <a:t>
              </a:t>
            </a:r>
          </a:p>
        </p:txBody>
      </p:sp>
      <p:sp>
        <p:nvSpPr>
          <p:cNvPr id="6" name="Slide Number Placeholder 5"/>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707C7D8-1A7B-462B-8E48-CA5E8E08BC61}" type="datetimeFigureOut">
              <a:rPr lang="en-US" smtClean="0"/>
              <a:t>06-Nov-24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FE972E0-F013-4266-9434-CACE684EB8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E9F3B-AB5A-400D-AE7C-AA75907FE355}" type="datetimeFigureOut">
              <a:rPr lang="en-US" smtClean="0"/>
              <a:t>06-Nov-24</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22BE8-CE67-43FD-8072-4532538FDAED}" type="slidenum">
              <a:rPr lang="en-US" smtClean="0"/>
              <a:t>‹#›</a:t>
            </a:fld>
            <a:endParaRPr lang="en-US"/>
          </a:p>
        </p:txBody>
      </p:sp>
    </p:spTree>
    <p:extLst>
      <p:ext uri="{BB962C8B-B14F-4D97-AF65-F5344CB8AC3E}">
        <p14:creationId xmlns:p14="http://schemas.microsoft.com/office/powerpoint/2010/main" val="202078282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9.xml"/><Relationship Id="rId1" Type="http://schemas.openxmlformats.org/officeDocument/2006/relationships/video" Target="https://www.youtube.com/embed/LuTEHIJgYGY?start=37&amp;feature=oembed"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kathimerini.gr/columns/" TargetMode="External"/><Relationship Id="rId3" Type="http://schemas.openxmlformats.org/officeDocument/2006/relationships/hyperlink" Target="https://www.kathimerini.gr/society/563280706/kryvomoyn-gia-10-chronia-eiche-ginei-i-skia-moy/" TargetMode="External"/><Relationship Id="rId7" Type="http://schemas.openxmlformats.org/officeDocument/2006/relationships/hyperlink" Target="https://www.kathimerini.gr/opinion/563292085/i-entoli-2/" TargetMode="External"/><Relationship Id="rId2" Type="http://schemas.openxmlformats.org/officeDocument/2006/relationships/hyperlink" Target="https://www.kathimerini.gr/politics/563297146/mitsotakis-se-stainmager-ta-themata-ton-germanikon-epanorthoseon-kai-toy-katochikoy-daneioy-paramenoyn-zontana/" TargetMode="External"/><Relationship Id="rId1" Type="http://schemas.openxmlformats.org/officeDocument/2006/relationships/slideLayout" Target="../slideLayouts/slideLayout13.xml"/><Relationship Id="rId6" Type="http://schemas.openxmlformats.org/officeDocument/2006/relationships/hyperlink" Target="https://www.kathimerini.gr/opinion/interviews/563291122/i-pio-polyploki-domi-sto-sympan/" TargetMode="External"/><Relationship Id="rId5" Type="http://schemas.openxmlformats.org/officeDocument/2006/relationships/hyperlink" Target="https://www.kathimerini.gr/politics/563296318/ektheseis-proodoy-apo-e-e-me-minymata-se-agkyra-kai-skopia/" TargetMode="External"/><Relationship Id="rId4" Type="http://schemas.openxmlformats.org/officeDocument/2006/relationships/hyperlink" Target="https://www.kathimerini.gr/opinion/563293435/ta-kala-kai-ta-kaka-nea-apo-to-chtypima/" TargetMode="External"/><Relationship Id="rId9" Type="http://schemas.openxmlformats.org/officeDocument/2006/relationships/hyperlink" Target="https://www.kathimerini.gr/investigations/special-reports/563193781/min-psachneis-spiti-exo-apo-tin-pyli-toy-panepistimio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44212" y="1514416"/>
            <a:ext cx="3879445" cy="4411808"/>
          </a:xfrm>
        </p:spPr>
        <p:txBody>
          <a:bodyPr vert="horz" lIns="91440" tIns="45720" rIns="91440" bIns="45720" rtlCol="0" anchor="t">
            <a:normAutofit/>
          </a:bodyPr>
          <a:lstStyle/>
          <a:p>
            <a:pPr marL="0" indent="0" algn="ctr">
              <a:buNone/>
            </a:pPr>
            <a:r>
              <a:rPr lang="el-GR" sz="2400" b="1" dirty="0">
                <a:latin typeface="Times New Roman" panose="02020603050405020304"/>
                <a:cs typeface="Times New Roman" panose="02020603050405020304"/>
              </a:rPr>
              <a:t>6ο Μάθημα </a:t>
            </a:r>
            <a:br>
              <a:rPr lang="el-GR" sz="2400" b="1" dirty="0">
                <a:latin typeface="Times New Roman" panose="02020603050405020304"/>
                <a:cs typeface="Times New Roman" panose="02020603050405020304"/>
              </a:rPr>
            </a:br>
            <a:r>
              <a:rPr lang="el-GR" sz="2400" b="1" dirty="0">
                <a:latin typeface="Times New Roman" panose="02020603050405020304"/>
                <a:cs typeface="Times New Roman" panose="02020603050405020304"/>
              </a:rPr>
              <a:t>ΕΙΣΑΓΩΓΗ ΣΤΗ ΔΗΜΟΣΙΟΓΡΑΦΙΑ</a:t>
            </a:r>
            <a:br>
              <a:rPr lang="el-GR" sz="2400" b="1" dirty="0">
                <a:latin typeface="Times New Roman" panose="02020603050405020304"/>
                <a:cs typeface="Times New Roman" panose="02020603050405020304"/>
              </a:rPr>
            </a:br>
            <a:r>
              <a:rPr lang="el-GR" sz="2400" b="1" dirty="0">
                <a:latin typeface="Times New Roman" panose="02020603050405020304"/>
                <a:cs typeface="Times New Roman" panose="02020603050405020304"/>
              </a:rPr>
              <a:t>Προφορική δημοσιογραφία</a:t>
            </a:r>
            <a:endParaRPr lang="el-GR" sz="2400" dirty="0">
              <a:latin typeface="Times New Roman" panose="02020603050405020304"/>
              <a:cs typeface="Times New Roman" panose="02020603050405020304"/>
            </a:endParaRPr>
          </a:p>
          <a:p>
            <a:pPr marL="0" indent="0" algn="ctr">
              <a:buNone/>
            </a:pPr>
            <a:endParaRPr lang="el-GR" sz="2400" b="1" dirty="0">
              <a:latin typeface="Times New Roman" panose="02020603050405020304"/>
              <a:cs typeface="Times New Roman" panose="02020603050405020304"/>
            </a:endParaRPr>
          </a:p>
          <a:p>
            <a:pPr marL="0" indent="0" algn="ctr">
              <a:buNone/>
            </a:pPr>
            <a:r>
              <a:rPr lang="el-GR" sz="2400" dirty="0">
                <a:latin typeface="Times New Roman" panose="02020603050405020304"/>
                <a:cs typeface="Times New Roman" panose="02020603050405020304"/>
              </a:rPr>
              <a:t>Διδάσκουσα:</a:t>
            </a:r>
            <a:endParaRPr lang="en-US" sz="2400" dirty="0">
              <a:latin typeface="Times New Roman" panose="02020603050405020304"/>
              <a:cs typeface="Times New Roman" panose="02020603050405020304"/>
            </a:endParaRPr>
          </a:p>
          <a:p>
            <a:pPr marL="0" indent="0" algn="ctr">
              <a:buNone/>
            </a:pPr>
            <a:r>
              <a:rPr lang="el-GR" sz="2400" dirty="0" err="1">
                <a:latin typeface="Times New Roman" panose="02020603050405020304"/>
                <a:cs typeface="Times New Roman" panose="02020603050405020304"/>
              </a:rPr>
              <a:t>Νάγια</a:t>
            </a:r>
            <a:r>
              <a:rPr lang="el-GR" sz="2400" dirty="0">
                <a:latin typeface="Times New Roman" panose="02020603050405020304"/>
                <a:cs typeface="Times New Roman" panose="02020603050405020304"/>
              </a:rPr>
              <a:t> </a:t>
            </a:r>
            <a:r>
              <a:rPr lang="el-GR" sz="2400" dirty="0" err="1">
                <a:latin typeface="Times New Roman" panose="02020603050405020304"/>
                <a:cs typeface="Times New Roman" panose="02020603050405020304"/>
              </a:rPr>
              <a:t>Καλφέλη</a:t>
            </a:r>
            <a:endParaRPr lang="en-US" sz="2400" dirty="0">
              <a:latin typeface="Times New Roman" panose="02020603050405020304"/>
              <a:cs typeface="Times New Roman" panose="02020603050405020304"/>
            </a:endParaRPr>
          </a:p>
          <a:p>
            <a:pPr marL="0" indent="0" algn="ctr">
              <a:buNone/>
            </a:pPr>
            <a:endParaRPr lang="el-GR" sz="2400" b="1" dirty="0">
              <a:latin typeface="Times New Roman" panose="02020603050405020304"/>
              <a:cs typeface="Times New Roman" panose="02020603050405020304"/>
            </a:endParaRPr>
          </a:p>
          <a:p>
            <a:endParaRPr lang="el-GR" dirty="0"/>
          </a:p>
        </p:txBody>
      </p:sp>
      <p:pic>
        <p:nvPicPr>
          <p:cNvPr id="7" name="Εικόνα 6" descr="24ωρη απεργία των δημοσιογράφων στις 16 Απριλίου • Κανάλι Ένα 90.4"/>
          <p:cNvPicPr>
            <a:picLocks noChangeAspect="1"/>
          </p:cNvPicPr>
          <p:nvPr/>
        </p:nvPicPr>
        <p:blipFill>
          <a:blip r:embed="rId2"/>
          <a:srcRect l="24116" r="-2" b="-2"/>
          <a:stretch>
            <a:fillRect/>
          </a:stretch>
        </p:blipFill>
        <p:spPr>
          <a:xfrm>
            <a:off x="5089243" y="877413"/>
            <a:ext cx="6222628" cy="5043096"/>
          </a:xfrm>
          <a:prstGeom prst="rect">
            <a:avLst/>
          </a:prstGeom>
        </p:spPr>
      </p:pic>
      <p:grpSp>
        <p:nvGrpSpPr>
          <p:cNvPr id="16" name="Group 11"/>
          <p:cNvGrpSpPr>
            <a:grpSpLocks noGrp="1" noUngrp="1" noRot="1" noChangeAspect="1" noMove="1" noResize="1"/>
          </p:cNvGrpSpPr>
          <p:nvPr/>
        </p:nvGrpSpPr>
        <p:grpSpPr>
          <a:xfrm>
            <a:off x="5089243" y="5858828"/>
            <a:ext cx="6226463" cy="123363"/>
            <a:chOff x="7015162" y="5858828"/>
            <a:chExt cx="4300544" cy="123363"/>
          </a:xfrm>
        </p:grpSpPr>
        <p:sp>
          <p:nvSpPr>
            <p:cNvPr id="13" name="Rectangle 12"/>
            <p:cNvSpPr/>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p:cNvSpPr/>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Θέση ημερομηνίας 3"/>
          <p:cNvSpPr>
            <a:spLocks noGrp="1"/>
          </p:cNvSpPr>
          <p:nvPr>
            <p:ph type="dt" sz="half" idx="10"/>
          </p:nvPr>
        </p:nvSpPr>
        <p:spPr>
          <a:xfrm>
            <a:off x="838200" y="6356350"/>
            <a:ext cx="2743200" cy="365125"/>
          </a:xfrm>
        </p:spPr>
        <p:txBody>
          <a:bodyPr>
            <a:normAutofit/>
          </a:bodyPr>
          <a:lstStyle/>
          <a:p>
            <a:pPr>
              <a:spcAft>
                <a:spcPts val="600"/>
              </a:spcAft>
            </a:pPr>
            <a:fld id="{CFE87CC0-096C-48C1-8AD5-2F92880ED64B}" type="datetime1">
              <a:rPr lang="el-GR"/>
              <a:t>6/11/2024</a:t>
            </a:fld>
            <a:endParaRPr lang="en-US"/>
          </a:p>
        </p:txBody>
      </p:sp>
      <p:sp>
        <p:nvSpPr>
          <p:cNvPr id="5" name="Θέση υποσέλιδου 4"/>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700"/>
              <a:t>
              </a:t>
            </a:r>
          </a:p>
        </p:txBody>
      </p:sp>
      <p:sp>
        <p:nvSpPr>
          <p:cNvPr id="6" name="Θέση αριθμού διαφάνειας 5"/>
          <p:cNvSpPr>
            <a:spLocks noGrp="1"/>
          </p:cNvSpPr>
          <p:nvPr>
            <p:ph type="sldNum" sz="quarter" idx="12"/>
          </p:nvPr>
        </p:nvSpPr>
        <p:spPr>
          <a:xfrm>
            <a:off x="8610600" y="6356350"/>
            <a:ext cx="2743200" cy="365125"/>
          </a:xfrm>
        </p:spPr>
        <p:txBody>
          <a:bodyPr>
            <a:normAutofit/>
          </a:bodyPr>
          <a:lstStyle/>
          <a:p>
            <a:pPr>
              <a:spcAft>
                <a:spcPts val="600"/>
              </a:spcAft>
            </a:pPr>
            <a:fld id="{CC057153-B650-4DEB-B370-79DDCFDCE934}" type="slidenum">
              <a:rPr lang="en-US" dirty="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2A4AAAA-B389-5DA0-2441-E1D6D5C8163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017765-698E-5036-9BF3-C7E31799AD2D}"/>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C86A086-57DC-3BFC-E329-0FCFE960D47D}"/>
              </a:ext>
            </a:extLst>
          </p:cNvPr>
          <p:cNvSpPr>
            <a:spLocks noGrp="1"/>
          </p:cNvSpPr>
          <p:nvPr>
            <p:ph type="title"/>
          </p:nvPr>
        </p:nvSpPr>
        <p:spPr>
          <a:xfrm>
            <a:off x="1304812" y="1390681"/>
            <a:ext cx="2456306" cy="662405"/>
          </a:xfrm>
        </p:spPr>
        <p:txBody>
          <a:bodyPr anchor="ctr">
            <a:normAutofit fontScale="90000"/>
          </a:bodyPr>
          <a:lstStyle/>
          <a:p>
            <a:pPr algn="ctr"/>
            <a:r>
              <a:rPr lang="el-GR" dirty="0">
                <a:solidFill>
                  <a:schemeClr val="tx1"/>
                </a:solidFill>
                <a:latin typeface="Aptos" panose="020B0004020202020204" pitchFamily="34" charset="0"/>
                <a:cs typeface="Times New Roman" panose="02020603050405020304" pitchFamily="18" charset="0"/>
              </a:rPr>
              <a:t>Ραδιόφωνο</a:t>
            </a:r>
          </a:p>
        </p:txBody>
      </p:sp>
      <p:sp>
        <p:nvSpPr>
          <p:cNvPr id="10" name="Rectangle 9">
            <a:extLst>
              <a:ext uri="{FF2B5EF4-FFF2-40B4-BE49-F238E27FC236}">
                <a16:creationId xmlns:a16="http://schemas.microsoft.com/office/drawing/2014/main" id="{36C3E133-2C6F-610B-81EB-111B580F2DC2}"/>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57B377BC-D405-6B91-45E7-0C7405AA0E41}"/>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9878F8D-0118-A591-D895-46B8A8519B9A}"/>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CA6EFEFE-C7E4-668B-8E15-12173118FDA8}"/>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9A49BCAD-3090-A179-348C-03951088CFEB}"/>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5C8535EF-A7A6-D624-46A4-CBC838B11596}"/>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DEB58FBB-821D-5A3A-5212-70CA1AC2B6A0}"/>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98EF9122-ED55-2AD3-D012-506DCF101443}"/>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F96B0BA4-4ACD-CF2E-BE6F-8F7BCDE71962}"/>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E20B71C7-A858-BF67-5B97-9EB17B0DB133}"/>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D0FD3695-60EE-F9AF-B28C-3EF9196B4408}"/>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4588B9C2-8FC9-67D8-C9F8-52FEA228B3C7}"/>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62D0D53E-129B-C90A-542C-FFB76B01E8E3}"/>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EC5A5809-70E8-3FA5-FFF2-C41B558E1DB4}"/>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3F250A65-8EA1-5761-CC8E-715E1397D8E8}"/>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7FBE63C5-A079-C506-15DB-7385F8CF0D56}"/>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Δεκαετία του 1890: ο Νίκολα </a:t>
            </a:r>
            <a:r>
              <a:rPr lang="el-GR" sz="2000" dirty="0" err="1">
                <a:solidFill>
                  <a:schemeClr val="tx1"/>
                </a:solidFill>
                <a:latin typeface="Aptos"/>
              </a:rPr>
              <a:t>Τέσλα</a:t>
            </a:r>
            <a:r>
              <a:rPr lang="el-GR" sz="2000" dirty="0">
                <a:solidFill>
                  <a:schemeClr val="tx1"/>
                </a:solidFill>
                <a:latin typeface="Aptos"/>
              </a:rPr>
              <a:t> και ο Γουλιέλμο Μαρκόνι πραγματοποιούν μια σειρά από πειράματα μέσα από τα οποία καταφέρνουν να αποδείξουν ότι ήταν εφικτή η </a:t>
            </a:r>
            <a:r>
              <a:rPr lang="el-GR" sz="2000" dirty="0" err="1">
                <a:solidFill>
                  <a:schemeClr val="tx1"/>
                </a:solidFill>
                <a:latin typeface="Aptos"/>
              </a:rPr>
              <a:t>ραδιομετάδοση</a:t>
            </a:r>
            <a:r>
              <a:rPr lang="el-GR" sz="2000" dirty="0">
                <a:solidFill>
                  <a:schemeClr val="tx1"/>
                </a:solidFill>
                <a:latin typeface="Aptos"/>
              </a:rPr>
              <a:t> (προηγούνται οι Μάξγουελ και </a:t>
            </a:r>
            <a:r>
              <a:rPr lang="el-GR" sz="2000" dirty="0" err="1">
                <a:solidFill>
                  <a:schemeClr val="tx1"/>
                </a:solidFill>
                <a:latin typeface="Aptos"/>
              </a:rPr>
              <a:t>Χερτζ</a:t>
            </a:r>
            <a:r>
              <a:rPr lang="el-GR" sz="2000" dirty="0">
                <a:solidFill>
                  <a:schemeClr val="tx1"/>
                </a:solidFill>
                <a:latin typeface="Aptos"/>
              </a:rPr>
              <a:t>).  </a:t>
            </a:r>
          </a:p>
          <a:p>
            <a:pPr>
              <a:lnSpc>
                <a:spcPct val="150000"/>
              </a:lnSpc>
            </a:pPr>
            <a:r>
              <a:rPr lang="el-GR" sz="2000" dirty="0">
                <a:solidFill>
                  <a:schemeClr val="tx1"/>
                </a:solidFill>
                <a:latin typeface="Aptos"/>
              </a:rPr>
              <a:t>Δεκαετία του 1920: Αφετηρία της λειτουργίας της ραδιοφωνίας με τη μορφή που τη γνωρίζουμε σήμερα (ένας πομπός – πολλοί δέκτες).</a:t>
            </a:r>
          </a:p>
        </p:txBody>
      </p:sp>
      <p:pic>
        <p:nvPicPr>
          <p:cNvPr id="4" name="Εικόνα 3">
            <a:extLst>
              <a:ext uri="{FF2B5EF4-FFF2-40B4-BE49-F238E27FC236}">
                <a16:creationId xmlns:a16="http://schemas.microsoft.com/office/drawing/2014/main" id="{637E6C47-B4AD-2EBE-4223-CC411EE7E874}"/>
              </a:ext>
            </a:extLst>
          </p:cNvPr>
          <p:cNvPicPr>
            <a:picLocks noChangeAspect="1"/>
          </p:cNvPicPr>
          <p:nvPr/>
        </p:nvPicPr>
        <p:blipFill>
          <a:blip r:embed="rId2"/>
          <a:stretch>
            <a:fillRect/>
          </a:stretch>
        </p:blipFill>
        <p:spPr>
          <a:xfrm>
            <a:off x="952108" y="2363636"/>
            <a:ext cx="3278601" cy="2042897"/>
          </a:xfrm>
          <a:prstGeom prst="rect">
            <a:avLst/>
          </a:prstGeom>
        </p:spPr>
      </p:pic>
    </p:spTree>
    <p:extLst>
      <p:ext uri="{BB962C8B-B14F-4D97-AF65-F5344CB8AC3E}">
        <p14:creationId xmlns:p14="http://schemas.microsoft.com/office/powerpoint/2010/main" val="4119061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2AC308E-AE24-7C89-9BBC-1EB6AE2C0F0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362AD99-0ABA-CBAA-F706-BC5A787010EB}"/>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79768F1-2294-4FA0-AC2F-520FE9798369}"/>
              </a:ext>
            </a:extLst>
          </p:cNvPr>
          <p:cNvSpPr>
            <a:spLocks noGrp="1"/>
          </p:cNvSpPr>
          <p:nvPr>
            <p:ph type="title"/>
          </p:nvPr>
        </p:nvSpPr>
        <p:spPr>
          <a:xfrm>
            <a:off x="1304812" y="1390681"/>
            <a:ext cx="2456306" cy="662405"/>
          </a:xfrm>
        </p:spPr>
        <p:txBody>
          <a:bodyPr anchor="ctr">
            <a:normAutofit fontScale="90000"/>
          </a:bodyPr>
          <a:lstStyle/>
          <a:p>
            <a:pPr algn="ctr"/>
            <a:r>
              <a:rPr lang="el-GR" dirty="0">
                <a:solidFill>
                  <a:schemeClr val="tx1"/>
                </a:solidFill>
                <a:latin typeface="Aptos" panose="020B0004020202020204" pitchFamily="34" charset="0"/>
                <a:cs typeface="Times New Roman" panose="02020603050405020304" pitchFamily="18" charset="0"/>
              </a:rPr>
              <a:t>Ραδιόφωνο</a:t>
            </a:r>
          </a:p>
        </p:txBody>
      </p:sp>
      <p:sp>
        <p:nvSpPr>
          <p:cNvPr id="10" name="Rectangle 9">
            <a:extLst>
              <a:ext uri="{FF2B5EF4-FFF2-40B4-BE49-F238E27FC236}">
                <a16:creationId xmlns:a16="http://schemas.microsoft.com/office/drawing/2014/main" id="{99B4F0CA-4BB0-4FE7-45D5-625E7E89DA1C}"/>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0FDCFD13-34A4-38A7-D59B-7DB059FDA552}"/>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533D356-11DA-60FE-13C7-845180E0BC6B}"/>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01A6534D-C7EA-4CE8-FCE5-0F2F74D47E73}"/>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09AC55F8-49A3-C3D5-E87D-C1332799943F}"/>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CD5A85E5-FD8B-2CD2-A826-2BEC0D4B7066}"/>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8B673A99-15C3-ED89-38D8-185BB36E45CB}"/>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E83C4501-AD44-799D-2159-A7576891941C}"/>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B6A467FD-62D6-B7C8-6DB4-2E2244DC92C9}"/>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D7F2D92C-8303-C8C9-0387-06533EDA3890}"/>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E4BF2302-CD64-4A5A-6915-DF6DC017D3EE}"/>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E0DFC532-6868-135E-AB93-B47D2667ACCB}"/>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89D8E3F7-327D-CDF6-4FFD-07AF7F347825}"/>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C0CDFB77-A9DC-9943-8A6C-71ACE1DD46B0}"/>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E97A269C-5EDA-9629-5915-E0BF2059C5E8}"/>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C481354D-E0D8-5404-9F14-54E1FE055563}"/>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Πώς είναι η ζωή πριν από την εφεύρεση του ραδιοφώνου;</a:t>
            </a:r>
          </a:p>
        </p:txBody>
      </p:sp>
      <p:pic>
        <p:nvPicPr>
          <p:cNvPr id="4" name="Εικόνα 3">
            <a:extLst>
              <a:ext uri="{FF2B5EF4-FFF2-40B4-BE49-F238E27FC236}">
                <a16:creationId xmlns:a16="http://schemas.microsoft.com/office/drawing/2014/main" id="{6DB041C1-B356-228A-CBBF-35DBFB601ED9}"/>
              </a:ext>
            </a:extLst>
          </p:cNvPr>
          <p:cNvPicPr>
            <a:picLocks noChangeAspect="1"/>
          </p:cNvPicPr>
          <p:nvPr/>
        </p:nvPicPr>
        <p:blipFill>
          <a:blip r:embed="rId2"/>
          <a:stretch>
            <a:fillRect/>
          </a:stretch>
        </p:blipFill>
        <p:spPr>
          <a:xfrm>
            <a:off x="952108" y="2363636"/>
            <a:ext cx="3278601" cy="2042897"/>
          </a:xfrm>
          <a:prstGeom prst="rect">
            <a:avLst/>
          </a:prstGeom>
        </p:spPr>
      </p:pic>
    </p:spTree>
    <p:extLst>
      <p:ext uri="{BB962C8B-B14F-4D97-AF65-F5344CB8AC3E}">
        <p14:creationId xmlns:p14="http://schemas.microsoft.com/office/powerpoint/2010/main" val="14458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A9BC0C8-65DB-0FFB-5CE8-A225CCA464E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4D5679-5D7A-CD10-03D0-647AF4C8E6A0}"/>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159965E-034C-CD8C-474F-7EA21DB37CAD}"/>
              </a:ext>
            </a:extLst>
          </p:cNvPr>
          <p:cNvSpPr>
            <a:spLocks noGrp="1"/>
          </p:cNvSpPr>
          <p:nvPr>
            <p:ph type="title"/>
          </p:nvPr>
        </p:nvSpPr>
        <p:spPr>
          <a:xfrm>
            <a:off x="1304812" y="1390681"/>
            <a:ext cx="2456306" cy="662405"/>
          </a:xfrm>
        </p:spPr>
        <p:txBody>
          <a:bodyPr anchor="ctr">
            <a:normAutofit fontScale="90000"/>
          </a:bodyPr>
          <a:lstStyle/>
          <a:p>
            <a:pPr algn="ctr"/>
            <a:r>
              <a:rPr lang="el-GR" dirty="0">
                <a:solidFill>
                  <a:schemeClr val="tx1"/>
                </a:solidFill>
                <a:latin typeface="Aptos" panose="020B0004020202020204" pitchFamily="34" charset="0"/>
                <a:cs typeface="Times New Roman" panose="02020603050405020304" pitchFamily="18" charset="0"/>
              </a:rPr>
              <a:t>Ραδιόφωνο</a:t>
            </a:r>
          </a:p>
        </p:txBody>
      </p:sp>
      <p:sp>
        <p:nvSpPr>
          <p:cNvPr id="10" name="Rectangle 9">
            <a:extLst>
              <a:ext uri="{FF2B5EF4-FFF2-40B4-BE49-F238E27FC236}">
                <a16:creationId xmlns:a16="http://schemas.microsoft.com/office/drawing/2014/main" id="{8E09A413-328A-096B-C3E3-499C5BF56724}"/>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23EC5ECA-F899-85C9-0A11-5055093671DF}"/>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69F0D68-FEDF-A3B7-27C5-9CA4FA204A6F}"/>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4DADDABA-B100-6436-CD5D-FB64E51E7BCA}"/>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D8424B22-A0EB-4A53-0048-B4290D6D078F}"/>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8842491E-3DC6-97A2-4D27-C09EDAE83BCF}"/>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2E697DEF-7BBF-A401-E541-93F6B844E9E7}"/>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7ED4DA39-27B7-BAC6-D8A2-1B5395ACC9B2}"/>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69AE9CF7-F0C5-5EE5-1FAD-E1C3201013CB}"/>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F5630373-F268-B809-BD66-48F6CBD045AB}"/>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E31C5183-F794-3A66-729B-D8244AE8E8E5}"/>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24F67541-D224-7CE1-CF4F-E76CAB1EBDB1}"/>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D0CD91CB-7A3A-AC1C-5754-78F5D2F33CCC}"/>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6619DB58-2AE7-18C0-0B4A-CA5D54A8F3F7}"/>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960CBC74-40E7-A8BA-48D9-FA38F6131CB3}"/>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50634DA9-CD1F-02D1-E112-8478BEC4C10B}"/>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Πώς είναι η ζωή πριν από την εφεύρεση του ραδιοφώνου;</a:t>
            </a:r>
          </a:p>
        </p:txBody>
      </p:sp>
      <p:pic>
        <p:nvPicPr>
          <p:cNvPr id="4" name="Εικόνα 3">
            <a:extLst>
              <a:ext uri="{FF2B5EF4-FFF2-40B4-BE49-F238E27FC236}">
                <a16:creationId xmlns:a16="http://schemas.microsoft.com/office/drawing/2014/main" id="{745ADFBF-2C54-AA90-A48E-5FBAA271C5F7}"/>
              </a:ext>
            </a:extLst>
          </p:cNvPr>
          <p:cNvPicPr>
            <a:picLocks noChangeAspect="1"/>
          </p:cNvPicPr>
          <p:nvPr/>
        </p:nvPicPr>
        <p:blipFill>
          <a:blip r:embed="rId2"/>
          <a:stretch>
            <a:fillRect/>
          </a:stretch>
        </p:blipFill>
        <p:spPr>
          <a:xfrm>
            <a:off x="952108" y="2363636"/>
            <a:ext cx="3278601" cy="2042897"/>
          </a:xfrm>
          <a:prstGeom prst="rect">
            <a:avLst/>
          </a:prstGeom>
        </p:spPr>
      </p:pic>
    </p:spTree>
    <p:extLst>
      <p:ext uri="{BB962C8B-B14F-4D97-AF65-F5344CB8AC3E}">
        <p14:creationId xmlns:p14="http://schemas.microsoft.com/office/powerpoint/2010/main" val="1688895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965430" y="629268"/>
            <a:ext cx="6586491" cy="1286160"/>
          </a:xfrm>
        </p:spPr>
        <p:txBody>
          <a:bodyPr anchor="b">
            <a:normAutofit fontScale="90000"/>
          </a:bodyPr>
          <a:lstStyle/>
          <a:p>
            <a:pPr algn="ctr"/>
            <a:br>
              <a:rPr lang="el-GR" sz="4100" dirty="0">
                <a:effectLst/>
                <a:latin typeface="Calibri Light" panose="020F0302020204030204" pitchFamily="34" charset="0"/>
                <a:ea typeface="Times New Roman" panose="02020603050405020304" pitchFamily="18" charset="0"/>
                <a:cs typeface="Times New Roman" panose="02020603050405020304" pitchFamily="18" charset="0"/>
              </a:rPr>
            </a:br>
            <a:r>
              <a:rPr lang="el-GR" sz="4100" dirty="0">
                <a:effectLst/>
                <a:latin typeface="Aptos" panose="020B0004020202020204" pitchFamily="34" charset="0"/>
                <a:ea typeface="Times New Roman" panose="02020603050405020304" pitchFamily="18" charset="0"/>
                <a:cs typeface="Times New Roman" panose="02020603050405020304" pitchFamily="18" charset="0"/>
              </a:rPr>
              <a:t>Χαρακτηριστικά του ραδιοφώνου</a:t>
            </a:r>
            <a:endParaRPr lang="en-US" sz="4100" dirty="0">
              <a:latin typeface="Aptos" panose="020B0004020202020204" pitchFamily="34" charset="0"/>
            </a:endParaRPr>
          </a:p>
        </p:txBody>
      </p:sp>
      <p:sp>
        <p:nvSpPr>
          <p:cNvPr id="3" name="Θέση περιεχομένου 2"/>
          <p:cNvSpPr>
            <a:spLocks noGrp="1"/>
          </p:cNvSpPr>
          <p:nvPr>
            <p:ph idx="1"/>
          </p:nvPr>
        </p:nvSpPr>
        <p:spPr>
          <a:xfrm>
            <a:off x="4965431" y="2142490"/>
            <a:ext cx="6586489" cy="4391660"/>
          </a:xfrm>
        </p:spPr>
        <p:txBody>
          <a:bodyPr>
            <a:noAutofit/>
          </a:bodyPr>
          <a:lstStyle/>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Απευθύνεται σε μαζικό κοινό (ένας πομπός – πολλοί δέκτες)</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Φθάνει σε απομακρυσμένες περιοχές (π.χ. χωριά και επαρχία)</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Σχετικά φθηνό</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Εύκολο στη χρήση</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Δεν χρειάζεται ρεύμα [ούτε διαδίκτυο…]</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Παρέχει δυνατότητα χρήσης από ανθρώπους που δεν γνωρίζουν γραφή και ανάγνωση</a:t>
            </a:r>
          </a:p>
        </p:txBody>
      </p:sp>
      <p:pic>
        <p:nvPicPr>
          <p:cNvPr id="5" name="Εικόνα 4" descr="Εικόνα που περιέχει εσωτερικό, προβολέας&#10;&#10;Περιγραφή που δημιουργήθηκε αυτόματα"/>
          <p:cNvPicPr>
            <a:picLocks noChangeAspect="1"/>
          </p:cNvPicPr>
          <p:nvPr/>
        </p:nvPicPr>
        <p:blipFill rotWithShape="1">
          <a:blip r:embed="rId2">
            <a:extLst>
              <a:ext uri="{28A0092B-C50C-407E-A947-70E740481C1C}">
                <a14:useLocalDpi xmlns:a14="http://schemas.microsoft.com/office/drawing/2010/main" val="0"/>
              </a:ext>
            </a:extLst>
          </a:blip>
          <a:srcRect l="21160" r="32369" b="-1"/>
          <a:stretch>
            <a:fillRect/>
          </a:stretch>
        </p:blipFill>
        <p:spPr>
          <a:xfrm>
            <a:off x="20" y="10"/>
            <a:ext cx="4635571" cy="6857990"/>
          </a:xfrm>
          <a:prstGeom prst="rect">
            <a:avLst/>
          </a:prstGeom>
          <a:effectLst/>
        </p:spPr>
      </p:pic>
      <p:cxnSp>
        <p:nvCxnSpPr>
          <p:cNvPr id="62" name="Straight Connector 61"/>
          <p:cNvCxnSpPr>
            <a:cxnSpLocks noGrp="1" noRot="1" noChangeAspect="1" noMove="1" noResize="1" noEditPoints="1" noAdjustHandles="1" noChangeArrowheads="1" noChangeShapeType="1"/>
          </p:cNvCxnSpPr>
          <p:nvPr/>
        </p:nvCxnSpPr>
        <p:spPr>
          <a:xfrm>
            <a:off x="5080934" y="2115117"/>
            <a:ext cx="6309360" cy="0"/>
          </a:xfrm>
          <a:prstGeom prst="line">
            <a:avLst/>
          </a:prstGeom>
          <a:ln w="19050">
            <a:solidFill>
              <a:srgbClr val="84673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10;&#10;Περιγραφή που δημιουργήθηκε αυτόματα"/>
          <p:cNvPicPr>
            <a:picLocks noChangeAspect="1"/>
          </p:cNvPicPr>
          <p:nvPr/>
        </p:nvPicPr>
        <p:blipFill rotWithShape="1">
          <a:blip r:embed="rId2"/>
          <a:srcRect t="3473" b="23237"/>
          <a:stretch>
            <a:fillRect/>
          </a:stretch>
        </p:blipFill>
        <p:spPr>
          <a:xfrm>
            <a:off x="20" y="10"/>
            <a:ext cx="12191980" cy="6857990"/>
          </a:xfrm>
          <a:prstGeom prst="rect">
            <a:avLst/>
          </a:prstGeom>
        </p:spPr>
      </p:pic>
      <p:sp>
        <p:nvSpPr>
          <p:cNvPr id="4" name="TextBox 3"/>
          <p:cNvSpPr txBox="1"/>
          <p:nvPr/>
        </p:nvSpPr>
        <p:spPr>
          <a:xfrm>
            <a:off x="592455" y="268605"/>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Calibri Light"/>
              <a:ea typeface="+mn-ea"/>
              <a:cs typeface="+mn-cs"/>
            </a:endParaRPr>
          </a:p>
          <a:p>
            <a:pPr marL="0" marR="0" lvl="0" indent="0" algn="ctr" defTabSz="914400" rtl="0" eaLnBrk="1" fontAlgn="auto" latinLnBrk="0" hangingPunct="1">
              <a:lnSpc>
                <a:spcPct val="11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262626"/>
                </a:solidFill>
                <a:effectLst/>
                <a:uLnTx/>
                <a:uFillTx/>
                <a:latin typeface="Aptos" panose="020B0004020202020204" pitchFamily="34" charset="0"/>
              </a:rPr>
              <a:t>Αγροτική</a:t>
            </a:r>
            <a:r>
              <a:rPr kumimoji="0" lang="en-US" sz="2000" b="0" i="0" u="none" strike="noStrike" kern="1200" cap="none" spc="0" normalizeH="0" baseline="0" noProof="0" dirty="0">
                <a:ln>
                  <a:noFill/>
                </a:ln>
                <a:solidFill>
                  <a:srgbClr val="262626"/>
                </a:solidFill>
                <a:effectLst/>
                <a:uLnTx/>
                <a:uFillTx/>
                <a:latin typeface="Aptos" panose="020B0004020202020204" pitchFamily="34" charset="0"/>
              </a:rPr>
              <a:t> </a:t>
            </a:r>
            <a:r>
              <a:rPr kumimoji="0" lang="en-US" sz="2000" b="0" i="0" u="none" strike="noStrike" kern="1200" cap="none" spc="0" normalizeH="0" baseline="0" noProof="0" dirty="0" err="1">
                <a:ln>
                  <a:noFill/>
                </a:ln>
                <a:solidFill>
                  <a:srgbClr val="262626"/>
                </a:solidFill>
                <a:effectLst/>
                <a:uLnTx/>
                <a:uFillTx/>
                <a:latin typeface="Aptos" panose="020B0004020202020204" pitchFamily="34" charset="0"/>
              </a:rPr>
              <a:t>οικογένει</a:t>
            </a:r>
            <a:r>
              <a:rPr kumimoji="0" lang="en-US" sz="2000" b="0" i="0" u="none" strike="noStrike" kern="1200" cap="none" spc="0" normalizeH="0" baseline="0" noProof="0" dirty="0">
                <a:ln>
                  <a:noFill/>
                </a:ln>
                <a:solidFill>
                  <a:srgbClr val="262626"/>
                </a:solidFill>
                <a:effectLst/>
                <a:uLnTx/>
                <a:uFillTx/>
                <a:latin typeface="Aptos" panose="020B0004020202020204" pitchFamily="34" charset="0"/>
              </a:rPr>
              <a:t>α που ακούει ραδιόφωνο (14 Αυγούστου 1926)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Μουσικοί Διαγωνισμοί</a:t>
            </a:r>
            <a:endPar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16880" y="1134142"/>
            <a:ext cx="5770939" cy="4565617"/>
          </a:xfrm>
          <a:prstGeom prst="rect">
            <a:avLst/>
          </a:prstGeom>
          <a:effectLst/>
        </p:spPr>
      </p:pic>
    </p:spTree>
    <p:extLst>
      <p:ext uri="{BB962C8B-B14F-4D97-AF65-F5344CB8AC3E}">
        <p14:creationId xmlns:p14="http://schemas.microsoft.com/office/powerpoint/2010/main" val="202805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n-US" altLang="en-US" sz="3200" b="0" i="0" u="none" strike="noStrike" kern="1200" cap="none" spc="-20" normalizeH="0" baseline="0" noProof="0" dirty="0">
                <a:ln>
                  <a:noFill/>
                </a:ln>
                <a:solidFill>
                  <a:prstClr val="black"/>
                </a:solidFill>
                <a:effectLst/>
                <a:uLnTx/>
                <a:uFillTx/>
                <a:latin typeface="Aptos" panose="020B0004020202020204" pitchFamily="34" charset="0"/>
              </a:rPr>
              <a:t>Talent Shows</a:t>
            </a:r>
            <a:endPar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16880" y="1134142"/>
            <a:ext cx="5770939" cy="4565616"/>
          </a:xfrm>
          <a:prstGeom prst="rect">
            <a:avLst/>
          </a:prstGeom>
          <a:effectLst/>
        </p:spPr>
      </p:pic>
    </p:spTree>
    <p:extLst>
      <p:ext uri="{BB962C8B-B14F-4D97-AF65-F5344CB8AC3E}">
        <p14:creationId xmlns:p14="http://schemas.microsoft.com/office/powerpoint/2010/main" val="23575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Κουίζ και Παιχνίδια</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16880" y="1134142"/>
            <a:ext cx="5770938" cy="4565616"/>
          </a:xfrm>
          <a:prstGeom prst="rect">
            <a:avLst/>
          </a:prstGeom>
          <a:effectLst/>
        </p:spPr>
      </p:pic>
    </p:spTree>
    <p:extLst>
      <p:ext uri="{BB962C8B-B14F-4D97-AF65-F5344CB8AC3E}">
        <p14:creationId xmlns:p14="http://schemas.microsoft.com/office/powerpoint/2010/main" val="425260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Ραδιοφωνικές Σαπουνόπερες</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46276" y="1229032"/>
            <a:ext cx="5770938" cy="4565615"/>
          </a:xfrm>
          <a:prstGeom prst="rect">
            <a:avLst/>
          </a:prstGeom>
          <a:effectLst/>
        </p:spPr>
      </p:pic>
    </p:spTree>
    <p:extLst>
      <p:ext uri="{BB962C8B-B14F-4D97-AF65-F5344CB8AC3E}">
        <p14:creationId xmlns:p14="http://schemas.microsoft.com/office/powerpoint/2010/main" val="25761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Κωμικές Σειρές</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19894"/>
          <a:stretch/>
        </p:blipFill>
        <p:spPr>
          <a:xfrm>
            <a:off x="5628640" y="658414"/>
            <a:ext cx="5588057" cy="5518864"/>
          </a:xfrm>
          <a:prstGeom prst="rect">
            <a:avLst/>
          </a:prstGeom>
          <a:effectLst/>
        </p:spPr>
      </p:pic>
    </p:spTree>
    <p:extLst>
      <p:ext uri="{BB962C8B-B14F-4D97-AF65-F5344CB8AC3E}">
        <p14:creationId xmlns:p14="http://schemas.microsoft.com/office/powerpoint/2010/main" val="131538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6" name="Group 25"/>
          <p:cNvGrpSpPr>
            <a:grpSpLocks noGrp="1" noUngrp="1" noRot="1" noChangeAspect="1" noMove="1" noResize="1"/>
          </p:cNvGrpSpPr>
          <p:nvPr/>
        </p:nvGrpSpPr>
        <p:grpSpPr>
          <a:xfrm>
            <a:off x="4836169" y="228600"/>
            <a:ext cx="2851523" cy="6638625"/>
            <a:chOff x="2487613" y="285750"/>
            <a:chExt cx="2428875" cy="5654676"/>
          </a:xfrm>
        </p:grpSpPr>
        <p:sp>
          <p:nvSpPr>
            <p:cNvPr id="2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0" name="Group 39"/>
          <p:cNvGrpSpPr>
            <a:grpSpLocks noGrp="1" noUngrp="1" noRot="1" noChangeAspect="1" noMove="1" noResize="1"/>
          </p:cNvGrpSpPr>
          <p:nvPr/>
        </p:nvGrpSpPr>
        <p:grpSpPr>
          <a:xfrm>
            <a:off x="4677117" y="-786"/>
            <a:ext cx="2356675" cy="6854040"/>
            <a:chOff x="6627813" y="194833"/>
            <a:chExt cx="1952625" cy="5678918"/>
          </a:xfrm>
        </p:grpSpPr>
        <p:sp>
          <p:nvSpPr>
            <p:cNvPr id="4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4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4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Τίτλος 1"/>
          <p:cNvSpPr>
            <a:spLocks noGrp="1"/>
          </p:cNvSpPr>
          <p:nvPr>
            <p:ph type="title"/>
          </p:nvPr>
        </p:nvSpPr>
        <p:spPr>
          <a:xfrm>
            <a:off x="6483096" y="624110"/>
            <a:ext cx="5021516" cy="1280890"/>
          </a:xfrm>
        </p:spPr>
        <p:txBody>
          <a:bodyPr>
            <a:normAutofit/>
          </a:bodyPr>
          <a:lstStyle/>
          <a:p>
            <a:r>
              <a:rPr lang="el-GR">
                <a:latin typeface="Aptos"/>
              </a:rPr>
              <a:t>Έντυπη Δημοσιογραφία</a:t>
            </a:r>
          </a:p>
        </p:txBody>
      </p:sp>
      <p:sp>
        <p:nvSpPr>
          <p:cNvPr id="54" name="Rectangle 53"/>
          <p:cNvSpPr>
            <a:spLocks noGrp="1" noRot="1" noChangeAspect="1" noMove="1" noResize="1" noEditPoints="1" noAdjustHandles="1" noChangeArrowheads="1" noChangeShapeType="1" noTextEdit="1"/>
          </p:cNvSpPr>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6" name="Freeform 11"/>
          <p:cNvSpPr>
            <a:spLocks noGrp="1" noRot="1" noChangeAspect="1" noMove="1" noResize="1" noEditPoints="1" noAdjustHandles="1" noChangeArrowheads="1" noChangeShapeType="1" noTextEdit="1"/>
          </p:cNvSpPr>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7" name="Θέση περιεχομένου 6" descr="Οι πρώτες προσπάθειες επαγγελματικής οργάνωσης των δημοσιογράφων -  Χανιώτικα Νέα"/>
          <p:cNvPicPr>
            <a:picLocks noChangeAspect="1"/>
          </p:cNvPicPr>
          <p:nvPr/>
        </p:nvPicPr>
        <p:blipFill>
          <a:blip r:embed="rId2"/>
          <a:srcRect l="10519" r="51169"/>
          <a:stretch>
            <a:fillRect/>
          </a:stretch>
        </p:blipFill>
        <p:spPr>
          <a:xfrm>
            <a:off x="-1555" y="1731"/>
            <a:ext cx="4671091" cy="6858000"/>
          </a:xfrm>
          <a:prstGeom prst="rect">
            <a:avLst/>
          </a:prstGeom>
        </p:spPr>
      </p:pic>
      <p:sp>
        <p:nvSpPr>
          <p:cNvPr id="16" name="Content Placeholder 15"/>
          <p:cNvSpPr>
            <a:spLocks noGrp="1"/>
          </p:cNvSpPr>
          <p:nvPr>
            <p:ph idx="1"/>
          </p:nvPr>
        </p:nvSpPr>
        <p:spPr>
          <a:xfrm>
            <a:off x="6438191" y="2133600"/>
            <a:ext cx="5066419" cy="3777622"/>
          </a:xfrm>
        </p:spPr>
        <p:txBody>
          <a:bodyPr vert="horz" lIns="91440" tIns="45720" rIns="91440" bIns="45720" rtlCol="0" anchor="t">
            <a:noAutofit/>
          </a:bodyPr>
          <a:lstStyle/>
          <a:p>
            <a:pPr marL="0" indent="0" algn="just">
              <a:lnSpc>
                <a:spcPct val="150000"/>
              </a:lnSpc>
              <a:buNone/>
            </a:pPr>
            <a:r>
              <a:rPr lang="en-US" sz="1900" dirty="0">
                <a:latin typeface="Aptos"/>
              </a:rPr>
              <a:t>Η </a:t>
            </a:r>
            <a:r>
              <a:rPr lang="en-US" sz="1900" err="1">
                <a:latin typeface="Aptos"/>
              </a:rPr>
              <a:t>έντυ</a:t>
            </a:r>
            <a:r>
              <a:rPr lang="en-US" sz="1900" dirty="0">
                <a:latin typeface="Aptos"/>
              </a:rPr>
              <a:t>πη </a:t>
            </a:r>
            <a:r>
              <a:rPr lang="en-US" sz="1900" err="1">
                <a:latin typeface="Aptos"/>
              </a:rPr>
              <a:t>δημοσιογρ</a:t>
            </a:r>
            <a:r>
              <a:rPr lang="en-US" sz="1900" dirty="0">
                <a:latin typeface="Aptos"/>
              </a:rPr>
              <a:t>α</a:t>
            </a:r>
            <a:r>
              <a:rPr lang="en-US" sz="1900" err="1">
                <a:latin typeface="Aptos"/>
              </a:rPr>
              <a:t>φί</a:t>
            </a:r>
            <a:r>
              <a:rPr lang="en-US" sz="1900" dirty="0">
                <a:latin typeface="Aptos"/>
              </a:rPr>
              <a:t>α α</a:t>
            </a:r>
            <a:r>
              <a:rPr lang="en-US" sz="1900" err="1">
                <a:latin typeface="Aptos"/>
              </a:rPr>
              <a:t>φορά</a:t>
            </a:r>
            <a:r>
              <a:rPr lang="en-US" sz="1900" dirty="0">
                <a:latin typeface="Aptos"/>
              </a:rPr>
              <a:t> </a:t>
            </a:r>
            <a:r>
              <a:rPr lang="en-US" sz="1900" err="1">
                <a:latin typeface="Aptos"/>
              </a:rPr>
              <a:t>τη</a:t>
            </a:r>
            <a:r>
              <a:rPr lang="en-US" sz="1900" dirty="0">
                <a:latin typeface="Aptos"/>
              </a:rPr>
              <a:t> </a:t>
            </a:r>
            <a:r>
              <a:rPr lang="en-US" sz="1900" err="1">
                <a:latin typeface="Aptos"/>
              </a:rPr>
              <a:t>δημοσίευση</a:t>
            </a:r>
            <a:r>
              <a:rPr lang="en-US" sz="1900" dirty="0">
                <a:latin typeface="Aptos"/>
              </a:rPr>
              <a:t> </a:t>
            </a:r>
            <a:r>
              <a:rPr lang="en-US" sz="1900" err="1">
                <a:latin typeface="Aptos"/>
              </a:rPr>
              <a:t>ειδήσεων</a:t>
            </a:r>
            <a:r>
              <a:rPr lang="en-US" sz="1900" dirty="0">
                <a:latin typeface="Aptos"/>
              </a:rPr>
              <a:t>, </a:t>
            </a:r>
            <a:r>
              <a:rPr lang="en-US" sz="1900" err="1">
                <a:latin typeface="Aptos"/>
              </a:rPr>
              <a:t>άρθρων</a:t>
            </a:r>
            <a:r>
              <a:rPr lang="en-US" sz="1900" dirty="0">
                <a:latin typeface="Aptos"/>
              </a:rPr>
              <a:t> και </a:t>
            </a:r>
            <a:r>
              <a:rPr lang="en-US" sz="1900" err="1">
                <a:latin typeface="Aptos"/>
              </a:rPr>
              <a:t>ρε</a:t>
            </a:r>
            <a:r>
              <a:rPr lang="en-US" sz="1900" dirty="0">
                <a:latin typeface="Aptos"/>
              </a:rPr>
              <a:t>π</a:t>
            </a:r>
            <a:r>
              <a:rPr lang="en-US" sz="1900" err="1">
                <a:latin typeface="Aptos"/>
              </a:rPr>
              <a:t>ορτάζ</a:t>
            </a:r>
            <a:r>
              <a:rPr lang="en-US" sz="1900" dirty="0">
                <a:latin typeface="Aptos"/>
              </a:rPr>
              <a:t> </a:t>
            </a:r>
            <a:r>
              <a:rPr lang="en-US" sz="1900" err="1">
                <a:latin typeface="Aptos"/>
              </a:rPr>
              <a:t>σε</a:t>
            </a:r>
            <a:r>
              <a:rPr lang="en-US" sz="1900" dirty="0">
                <a:latin typeface="Aptos"/>
              </a:rPr>
              <a:t> </a:t>
            </a:r>
            <a:r>
              <a:rPr lang="en-US" sz="1900" err="1">
                <a:latin typeface="Aptos"/>
              </a:rPr>
              <a:t>έντυ</a:t>
            </a:r>
            <a:r>
              <a:rPr lang="en-US" sz="1900" dirty="0">
                <a:latin typeface="Aptos"/>
              </a:rPr>
              <a:t>πα </a:t>
            </a:r>
            <a:r>
              <a:rPr lang="en-US" sz="1900" err="1">
                <a:latin typeface="Aptos"/>
              </a:rPr>
              <a:t>μέσ</a:t>
            </a:r>
            <a:r>
              <a:rPr lang="en-US" sz="1900" dirty="0">
                <a:latin typeface="Aptos"/>
              </a:rPr>
              <a:t>α, όπ</a:t>
            </a:r>
            <a:r>
              <a:rPr lang="en-US" sz="1900" err="1">
                <a:latin typeface="Aptos"/>
              </a:rPr>
              <a:t>ως</a:t>
            </a:r>
            <a:r>
              <a:rPr lang="en-US" sz="1900" dirty="0">
                <a:latin typeface="Aptos"/>
              </a:rPr>
              <a:t> </a:t>
            </a:r>
            <a:r>
              <a:rPr lang="en-US" sz="1900" err="1">
                <a:latin typeface="Aptos"/>
              </a:rPr>
              <a:t>εφημερίδες</a:t>
            </a:r>
            <a:r>
              <a:rPr lang="en-US" sz="1900" dirty="0">
                <a:latin typeface="Aptos"/>
              </a:rPr>
              <a:t> και π</a:t>
            </a:r>
            <a:r>
              <a:rPr lang="en-US" sz="1900" err="1">
                <a:latin typeface="Aptos"/>
              </a:rPr>
              <a:t>εριοδικά</a:t>
            </a:r>
            <a:r>
              <a:rPr lang="en-US" sz="1900" dirty="0">
                <a:latin typeface="Aptos"/>
              </a:rPr>
              <a:t>. </a:t>
            </a:r>
            <a:r>
              <a:rPr lang="en-US" sz="1900" err="1">
                <a:latin typeface="Aptos"/>
              </a:rPr>
              <a:t>Πριν</a:t>
            </a:r>
            <a:r>
              <a:rPr lang="en-US" sz="1900" dirty="0">
                <a:latin typeface="Aptos"/>
              </a:rPr>
              <a:t> </a:t>
            </a:r>
            <a:r>
              <a:rPr lang="en-US" sz="1900" err="1">
                <a:latin typeface="Aptos"/>
              </a:rPr>
              <a:t>την</a:t>
            </a:r>
            <a:r>
              <a:rPr lang="en-US" sz="1900" dirty="0">
                <a:latin typeface="Aptos"/>
              </a:rPr>
              <a:t> </a:t>
            </a:r>
            <a:r>
              <a:rPr lang="en-US" sz="1900" err="1">
                <a:latin typeface="Aptos"/>
              </a:rPr>
              <a:t>έλευση</a:t>
            </a:r>
            <a:r>
              <a:rPr lang="en-US" sz="1900" dirty="0">
                <a:latin typeface="Aptos"/>
              </a:rPr>
              <a:t> </a:t>
            </a:r>
            <a:r>
              <a:rPr lang="en-US" sz="1900" err="1">
                <a:latin typeface="Aptos"/>
              </a:rPr>
              <a:t>του</a:t>
            </a:r>
            <a:r>
              <a:rPr lang="en-US" sz="1900" dirty="0">
                <a:latin typeface="Aptos"/>
              </a:rPr>
              <a:t> </a:t>
            </a:r>
            <a:r>
              <a:rPr lang="en-US" sz="1900" err="1">
                <a:latin typeface="Aptos"/>
              </a:rPr>
              <a:t>δι</a:t>
            </a:r>
            <a:r>
              <a:rPr lang="en-US" sz="1900" dirty="0">
                <a:latin typeface="Aptos"/>
              </a:rPr>
              <a:t>α</a:t>
            </a:r>
            <a:r>
              <a:rPr lang="en-US" sz="1900" err="1">
                <a:latin typeface="Aptos"/>
              </a:rPr>
              <a:t>δικτύου</a:t>
            </a:r>
            <a:r>
              <a:rPr lang="en-US" sz="1900" dirty="0">
                <a:latin typeface="Aptos"/>
              </a:rPr>
              <a:t>, η </a:t>
            </a:r>
            <a:r>
              <a:rPr lang="en-US" sz="1900" err="1">
                <a:latin typeface="Aptos"/>
              </a:rPr>
              <a:t>έντυ</a:t>
            </a:r>
            <a:r>
              <a:rPr lang="en-US" sz="1900" dirty="0">
                <a:latin typeface="Aptos"/>
              </a:rPr>
              <a:t>πη </a:t>
            </a:r>
            <a:r>
              <a:rPr lang="en-US" sz="1900" err="1">
                <a:latin typeface="Aptos"/>
              </a:rPr>
              <a:t>δημοσιογρ</a:t>
            </a:r>
            <a:r>
              <a:rPr lang="en-US" sz="1900" dirty="0">
                <a:latin typeface="Aptos"/>
              </a:rPr>
              <a:t>α</a:t>
            </a:r>
            <a:r>
              <a:rPr lang="en-US" sz="1900" err="1">
                <a:latin typeface="Aptos"/>
              </a:rPr>
              <a:t>φί</a:t>
            </a:r>
            <a:r>
              <a:rPr lang="en-US" sz="1900" dirty="0">
                <a:latin typeface="Aptos"/>
              </a:rPr>
              <a:t>α </a:t>
            </a:r>
            <a:r>
              <a:rPr lang="en-US" sz="1900" err="1">
                <a:latin typeface="Aptos"/>
              </a:rPr>
              <a:t>ήτ</a:t>
            </a:r>
            <a:r>
              <a:rPr lang="en-US" sz="1900" dirty="0">
                <a:latin typeface="Aptos"/>
              </a:rPr>
              <a:t>αν η </a:t>
            </a:r>
            <a:r>
              <a:rPr lang="en-US" sz="1900" err="1">
                <a:latin typeface="Aptos"/>
              </a:rPr>
              <a:t>κύρι</a:t>
            </a:r>
            <a:r>
              <a:rPr lang="en-US" sz="1900" dirty="0">
                <a:latin typeface="Aptos"/>
              </a:rPr>
              <a:t>α π</a:t>
            </a:r>
            <a:r>
              <a:rPr lang="en-US" sz="1900" err="1">
                <a:latin typeface="Aptos"/>
              </a:rPr>
              <a:t>ηγή</a:t>
            </a:r>
            <a:r>
              <a:rPr lang="en-US" sz="1900" dirty="0">
                <a:latin typeface="Aptos"/>
              </a:rPr>
              <a:t> </a:t>
            </a:r>
            <a:r>
              <a:rPr lang="en-US" sz="1900" err="1">
                <a:latin typeface="Aptos"/>
              </a:rPr>
              <a:t>ενημέρωσης</a:t>
            </a:r>
            <a:r>
              <a:rPr lang="en-US" sz="1900" dirty="0">
                <a:latin typeface="Aptos"/>
              </a:rPr>
              <a:t> </a:t>
            </a:r>
            <a:r>
              <a:rPr lang="en-US" sz="1900" err="1">
                <a:latin typeface="Aptos"/>
              </a:rPr>
              <a:t>του</a:t>
            </a:r>
            <a:r>
              <a:rPr lang="en-US" sz="1900" dirty="0">
                <a:latin typeface="Aptos"/>
              </a:rPr>
              <a:t> </a:t>
            </a:r>
            <a:r>
              <a:rPr lang="en-US" sz="1900" err="1">
                <a:latin typeface="Aptos"/>
              </a:rPr>
              <a:t>κοινού</a:t>
            </a:r>
            <a:r>
              <a:rPr lang="en-US" sz="1900" dirty="0">
                <a:latin typeface="Aptos"/>
              </a:rPr>
              <a:t>, κα</a:t>
            </a:r>
            <a:r>
              <a:rPr lang="en-US" sz="1900" err="1">
                <a:latin typeface="Aptos"/>
              </a:rPr>
              <a:t>λύ</a:t>
            </a:r>
            <a:r>
              <a:rPr lang="en-US" sz="1900" dirty="0">
                <a:latin typeface="Aptos"/>
              </a:rPr>
              <a:t>π</a:t>
            </a:r>
            <a:r>
              <a:rPr lang="en-US" sz="1900" err="1">
                <a:latin typeface="Aptos"/>
              </a:rPr>
              <a:t>τοντ</a:t>
            </a:r>
            <a:r>
              <a:rPr lang="en-US" sz="1900" dirty="0">
                <a:latin typeface="Aptos"/>
              </a:rPr>
              <a:t>ας </a:t>
            </a:r>
            <a:r>
              <a:rPr lang="en-US" sz="1900" err="1">
                <a:latin typeface="Aptos"/>
              </a:rPr>
              <a:t>θέμ</a:t>
            </a:r>
            <a:r>
              <a:rPr lang="en-US" sz="1900" dirty="0">
                <a:latin typeface="Aptos"/>
              </a:rPr>
              <a:t>ατα από </a:t>
            </a:r>
            <a:r>
              <a:rPr lang="en-US" sz="1900" err="1">
                <a:latin typeface="Aptos"/>
              </a:rPr>
              <a:t>την</a:t>
            </a:r>
            <a:r>
              <a:rPr lang="en-US" sz="1900" dirty="0">
                <a:latin typeface="Aptos"/>
              </a:rPr>
              <a:t> π</a:t>
            </a:r>
            <a:r>
              <a:rPr lang="en-US" sz="1900" err="1">
                <a:latin typeface="Aptos"/>
              </a:rPr>
              <a:t>ολιτική</a:t>
            </a:r>
            <a:r>
              <a:rPr lang="en-US" sz="1900" dirty="0">
                <a:latin typeface="Aptos"/>
              </a:rPr>
              <a:t> και </a:t>
            </a:r>
            <a:r>
              <a:rPr lang="en-US" sz="1900" err="1">
                <a:latin typeface="Aptos"/>
              </a:rPr>
              <a:t>την</a:t>
            </a:r>
            <a:r>
              <a:rPr lang="en-US" sz="1900" dirty="0">
                <a:latin typeface="Aptos"/>
              </a:rPr>
              <a:t> </a:t>
            </a:r>
            <a:r>
              <a:rPr lang="en-US" sz="1900" err="1">
                <a:latin typeface="Aptos"/>
              </a:rPr>
              <a:t>οικονομί</a:t>
            </a:r>
            <a:r>
              <a:rPr lang="en-US" sz="1900" dirty="0">
                <a:latin typeface="Aptos"/>
              </a:rPr>
              <a:t>α </a:t>
            </a:r>
            <a:r>
              <a:rPr lang="en-US" sz="1900" err="1">
                <a:latin typeface="Aptos"/>
              </a:rPr>
              <a:t>έως</a:t>
            </a:r>
            <a:r>
              <a:rPr lang="en-US" sz="1900" dirty="0">
                <a:latin typeface="Aptos"/>
              </a:rPr>
              <a:t> </a:t>
            </a:r>
            <a:r>
              <a:rPr lang="en-US" sz="1900" err="1">
                <a:latin typeface="Aptos"/>
              </a:rPr>
              <a:t>τον</a:t>
            </a:r>
            <a:r>
              <a:rPr lang="en-US" sz="1900" dirty="0">
                <a:latin typeface="Aptos"/>
              </a:rPr>
              <a:t> α</a:t>
            </a:r>
            <a:r>
              <a:rPr lang="en-US" sz="1900" err="1">
                <a:latin typeface="Aptos"/>
              </a:rPr>
              <a:t>θλητισμό</a:t>
            </a:r>
            <a:r>
              <a:rPr lang="en-US" sz="1900" dirty="0">
                <a:latin typeface="Aptos"/>
              </a:rPr>
              <a:t> και </a:t>
            </a:r>
            <a:r>
              <a:rPr lang="en-US" sz="1900" err="1">
                <a:latin typeface="Aptos"/>
              </a:rPr>
              <a:t>την</a:t>
            </a:r>
            <a:r>
              <a:rPr lang="en-US" sz="1900" dirty="0">
                <a:latin typeface="Aptos"/>
              </a:rPr>
              <a:t> </a:t>
            </a:r>
            <a:r>
              <a:rPr lang="en-US" sz="1900" err="1">
                <a:latin typeface="Aptos"/>
              </a:rPr>
              <a:t>ψυχ</a:t>
            </a:r>
            <a:r>
              <a:rPr lang="en-US" sz="1900" dirty="0">
                <a:latin typeface="Aptos"/>
              </a:rPr>
              <a:t>α</a:t>
            </a:r>
            <a:r>
              <a:rPr lang="en-US" sz="1900" err="1">
                <a:latin typeface="Aptos"/>
              </a:rPr>
              <a:t>γωγί</a:t>
            </a:r>
            <a:r>
              <a:rPr lang="en-US" sz="1900" dirty="0">
                <a:latin typeface="Aptos"/>
              </a:rPr>
              <a:t>α.</a:t>
            </a:r>
            <a:endParaRPr lang="el-GR" sz="1900" dirty="0">
              <a:latin typeface="Apto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Γυναικείες εκπομπές (μόδας,</a:t>
            </a:r>
            <a:r>
              <a:rPr kumimoji="0" lang="en-US" altLang="en-US" sz="3200" b="0" i="0" u="none" strike="noStrike" kern="1200" cap="none" spc="-20" normalizeH="0" baseline="0" noProof="0" dirty="0">
                <a:ln>
                  <a:noFill/>
                </a:ln>
                <a:solidFill>
                  <a:prstClr val="black"/>
                </a:solidFill>
                <a:effectLst/>
                <a:uLnTx/>
                <a:uFillTx/>
                <a:latin typeface="Aptos" panose="020B0004020202020204" pitchFamily="34" charset="0"/>
              </a:rPr>
              <a:t> </a:t>
            </a: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ομορφιάς, μαγειρικής, συμβουλευτικής)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18540" r="9947"/>
          <a:stretch/>
        </p:blipFill>
        <p:spPr>
          <a:xfrm>
            <a:off x="6035040" y="796092"/>
            <a:ext cx="4744777" cy="5249106"/>
          </a:xfrm>
          <a:prstGeom prst="rect">
            <a:avLst/>
          </a:prstGeom>
          <a:effectLst/>
        </p:spPr>
      </p:pic>
    </p:spTree>
    <p:extLst>
      <p:ext uri="{BB962C8B-B14F-4D97-AF65-F5344CB8AC3E}">
        <p14:creationId xmlns:p14="http://schemas.microsoft.com/office/powerpoint/2010/main" val="323638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l-G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ptos" panose="020B0004020202020204" pitchFamily="34" charset="0"/>
              </a:rPr>
              <a:t>Αθλητικές</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 </a:t>
            </a:r>
            <a:r>
              <a:rPr kumimoji="0" lang="en-US" sz="3200" b="0" i="0" u="none" strike="noStrike" kern="1200" cap="none" spc="0" normalizeH="0" baseline="0" noProof="0" dirty="0" err="1">
                <a:ln>
                  <a:noFill/>
                </a:ln>
                <a:solidFill>
                  <a:prstClr val="black"/>
                </a:solidFill>
                <a:effectLst/>
                <a:uLnTx/>
                <a:uFillTx/>
                <a:latin typeface="Aptos" panose="020B0004020202020204" pitchFamily="34" charset="0"/>
              </a:rPr>
              <a:t>εκ</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πομπές</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19910" r="14244" b="5831"/>
          <a:stretch/>
        </p:blipFill>
        <p:spPr>
          <a:xfrm>
            <a:off x="6045200" y="773122"/>
            <a:ext cx="4785417" cy="5414318"/>
          </a:xfrm>
          <a:prstGeom prst="rect">
            <a:avLst/>
          </a:prstGeom>
          <a:effectLst/>
        </p:spPr>
      </p:pic>
    </p:spTree>
    <p:extLst>
      <p:ext uri="{BB962C8B-B14F-4D97-AF65-F5344CB8AC3E}">
        <p14:creationId xmlns:p14="http://schemas.microsoft.com/office/powerpoint/2010/main" val="38480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l-G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Aptos" panose="020B0004020202020204" pitchFamily="34" charset="0"/>
              </a:rPr>
              <a:t>Ενημερωτικές</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 </a:t>
            </a:r>
            <a:r>
              <a:rPr kumimoji="0" lang="en-US" sz="3200" b="0" i="0" u="none" strike="noStrike" kern="1200" cap="none" spc="0" normalizeH="0" baseline="0" noProof="0" dirty="0" err="1">
                <a:ln>
                  <a:noFill/>
                </a:ln>
                <a:solidFill>
                  <a:prstClr val="black"/>
                </a:solidFill>
                <a:effectLst/>
                <a:uLnTx/>
                <a:uFillTx/>
                <a:latin typeface="Aptos" panose="020B0004020202020204" pitchFamily="34" charset="0"/>
              </a:rPr>
              <a:t>εκ</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πομπές</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15050" r="15050"/>
          <a:stretch/>
        </p:blipFill>
        <p:spPr>
          <a:xfrm>
            <a:off x="6045200" y="773122"/>
            <a:ext cx="4785417" cy="5414318"/>
          </a:xfrm>
          <a:prstGeom prst="rect">
            <a:avLst/>
          </a:prstGeom>
          <a:effectLst/>
        </p:spPr>
      </p:pic>
    </p:spTree>
    <p:extLst>
      <p:ext uri="{BB962C8B-B14F-4D97-AF65-F5344CB8AC3E}">
        <p14:creationId xmlns:p14="http://schemas.microsoft.com/office/powerpoint/2010/main" val="15082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Aptos" panose="020B0004020202020204" pitchFamily="34" charset="0"/>
              </a:rPr>
              <a:t>Σειρές Δράσης - Γκανγκστερικές</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20547" r="20547"/>
          <a:stretch/>
        </p:blipFill>
        <p:spPr>
          <a:xfrm>
            <a:off x="6228051" y="702002"/>
            <a:ext cx="4785417" cy="5414318"/>
          </a:xfrm>
          <a:prstGeom prst="rect">
            <a:avLst/>
          </a:prstGeom>
          <a:effectLst/>
        </p:spPr>
      </p:pic>
    </p:spTree>
    <p:extLst>
      <p:ext uri="{BB962C8B-B14F-4D97-AF65-F5344CB8AC3E}">
        <p14:creationId xmlns:p14="http://schemas.microsoft.com/office/powerpoint/2010/main" val="12086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dirty="0">
                <a:effectLst/>
                <a:latin typeface="Aptos" panose="020B0004020202020204" pitchFamily="34" charset="0"/>
                <a:ea typeface="Times New Roman" panose="02020603050405020304" pitchFamily="18" charset="0"/>
                <a:cs typeface="Times New Roman" panose="02020603050405020304" pitchFamily="18" charset="0"/>
              </a:rPr>
            </a:br>
            <a:r>
              <a:rPr lang="el-GR" sz="2800"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l-G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Σασπ</a:t>
            </a:r>
            <a:r>
              <a:rPr kumimoji="0" lang="en-US" sz="3200" b="0" i="0" u="none" strike="noStrike" kern="1200" cap="none" spc="0" normalizeH="0" baseline="0" noProof="0" dirty="0" err="1">
                <a:ln>
                  <a:noFill/>
                </a:ln>
                <a:solidFill>
                  <a:prstClr val="black"/>
                </a:solidFill>
                <a:effectLst/>
                <a:uLnTx/>
                <a:uFillTx/>
                <a:latin typeface="Aptos" panose="020B0004020202020204" pitchFamily="34" charset="0"/>
              </a:rPr>
              <a:t>ένς</a:t>
            </a:r>
            <a:endParaRPr kumimoji="0" lang="el-GR" altLang="en-US" sz="1400" b="0" i="0" u="none" strike="noStrike" kern="1200" cap="none" spc="-20" normalizeH="0" baseline="0" noProof="0" dirty="0">
              <a:ln>
                <a:noFill/>
              </a:ln>
              <a:solidFill>
                <a:prstClr val="black"/>
              </a:solidFill>
              <a:effectLst/>
              <a:uLnTx/>
              <a:uFillTx/>
              <a:latin typeface="Aptos" panose="020B0004020202020204" pitchFamily="34" charset="0"/>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22610" t="-1877" r="-7378" b="1877"/>
          <a:stretch/>
        </p:blipFill>
        <p:spPr>
          <a:xfrm>
            <a:off x="5720080" y="702002"/>
            <a:ext cx="5801360" cy="5414318"/>
          </a:xfrm>
          <a:prstGeom prst="rect">
            <a:avLst/>
          </a:prstGeom>
          <a:effectLst/>
        </p:spPr>
      </p:pic>
    </p:spTree>
    <p:extLst>
      <p:ext uri="{BB962C8B-B14F-4D97-AF65-F5344CB8AC3E}">
        <p14:creationId xmlns:p14="http://schemas.microsoft.com/office/powerpoint/2010/main" val="46451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645859" y="640080"/>
            <a:ext cx="3499421" cy="4815839"/>
          </a:xfrm>
          <a:noFill/>
        </p:spPr>
        <p:txBody>
          <a:bodyPr vert="horz" lIns="91440" tIns="45720" rIns="91440" bIns="45720" rtlCol="0" anchor="b">
            <a:normAutofit/>
          </a:bodyPr>
          <a:lstStyle/>
          <a:p>
            <a:pPr algn="ctr">
              <a:lnSpc>
                <a:spcPct val="150000"/>
              </a:lnSpc>
            </a:pPr>
            <a:r>
              <a:rPr lang="en-US" sz="2800" u="sng" kern="1200" dirty="0" err="1">
                <a:solidFill>
                  <a:schemeClr val="tx1"/>
                </a:solidFill>
                <a:latin typeface="Times New Roman" panose="02020603050405020304" pitchFamily="18" charset="0"/>
                <a:cs typeface="Times New Roman" panose="02020603050405020304" pitchFamily="18" charset="0"/>
              </a:rPr>
              <a:t>Τηλεόρ</a:t>
            </a:r>
            <a:r>
              <a:rPr lang="en-US" sz="2800" u="sng" kern="1200" dirty="0">
                <a:solidFill>
                  <a:schemeClr val="tx1"/>
                </a:solidFill>
                <a:latin typeface="Times New Roman" panose="02020603050405020304" pitchFamily="18" charset="0"/>
                <a:cs typeface="Times New Roman" panose="02020603050405020304" pitchFamily="18" charset="0"/>
              </a:rPr>
              <a:t>αση</a:t>
            </a:r>
            <a:br>
              <a:rPr lang="en-US" sz="2800" kern="1200" dirty="0">
                <a:solidFill>
                  <a:schemeClr val="tx1"/>
                </a:solidFill>
                <a:latin typeface="Times New Roman" panose="02020603050405020304" pitchFamily="18" charset="0"/>
                <a:cs typeface="Times New Roman" panose="02020603050405020304" pitchFamily="18" charset="0"/>
              </a:rPr>
            </a:br>
            <a:br>
              <a:rPr lang="en-US" sz="2800" kern="1200" dirty="0">
                <a:solidFill>
                  <a:schemeClr val="tx1"/>
                </a:solidFill>
                <a:latin typeface="Times New Roman" panose="02020603050405020304" pitchFamily="18" charset="0"/>
                <a:cs typeface="Times New Roman" panose="02020603050405020304" pitchFamily="18" charset="0"/>
              </a:rPr>
            </a:br>
            <a:r>
              <a:rPr lang="en-US" sz="2800" kern="1200" dirty="0">
                <a:solidFill>
                  <a:schemeClr val="tx1"/>
                </a:solidFill>
                <a:latin typeface="Times New Roman" panose="02020603050405020304" pitchFamily="18" charset="0"/>
                <a:cs typeface="Times New Roman" panose="02020603050405020304" pitchFamily="18" charset="0"/>
              </a:rPr>
              <a:t>Προς τα τέλη της δεκαετίας του 1940 η τηλεόραση ξεκινά να διανύει τη χρυσή εποχή της.</a:t>
            </a:r>
          </a:p>
        </p:txBody>
      </p:sp>
      <p:sp>
        <p:nvSpPr>
          <p:cNvPr id="14" name="Rectangle 13">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926"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stretch>
            <a:fillRect/>
          </a:stretch>
        </p:blipFill>
        <p:spPr>
          <a:xfrm>
            <a:off x="5441735" y="1459090"/>
            <a:ext cx="5934456" cy="3939819"/>
          </a:xfrm>
          <a:prstGeom prst="rect">
            <a:avLst/>
          </a:prstGeom>
          <a:effectLst/>
        </p:spPr>
      </p:pic>
    </p:spTree>
    <p:extLst>
      <p:ext uri="{BB962C8B-B14F-4D97-AF65-F5344CB8AC3E}">
        <p14:creationId xmlns:p14="http://schemas.microsoft.com/office/powerpoint/2010/main" val="2894082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Το ραδιόφωνο, όμως, δεν αφανίζεται. – Γιατί;</a:t>
            </a:r>
            <a:endPar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a:stretch>
            <a:fillRect/>
          </a:stretch>
        </p:blipFill>
        <p:spPr>
          <a:xfrm>
            <a:off x="5405862" y="1551635"/>
            <a:ext cx="6019331" cy="3751484"/>
          </a:xfrm>
          <a:prstGeom prst="rect">
            <a:avLst/>
          </a:prstGeom>
          <a:effectLst/>
        </p:spPr>
      </p:pic>
    </p:spTree>
    <p:extLst>
      <p:ext uri="{BB962C8B-B14F-4D97-AF65-F5344CB8AC3E}">
        <p14:creationId xmlns:p14="http://schemas.microsoft.com/office/powerpoint/2010/main" val="8179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223521" y="365760"/>
            <a:ext cx="3930904" cy="5858059"/>
          </a:xfrm>
          <a:prstGeom prst="rect">
            <a:avLst/>
          </a:prstGeom>
        </p:spPr>
        <p:txBody>
          <a:bodyPr vert="horz" lIns="91440" tIns="45720" rIns="91440" bIns="45720" rtlCol="0">
            <a:normAutofit fontScale="70000" lnSpcReduction="20000"/>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7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Η ευελιξία/εύκολη </a:t>
            </a:r>
            <a:r>
              <a:rPr kumimoji="0" lang="el-GR" sz="3200" b="0" i="0" u="none" strike="noStrike" kern="1200" cap="none" spc="-20" normalizeH="0" baseline="0" noProof="0" dirty="0" err="1">
                <a:ln>
                  <a:noFill/>
                </a:ln>
                <a:solidFill>
                  <a:prstClr val="black"/>
                </a:solidFill>
                <a:effectLst/>
                <a:uLnTx/>
                <a:uFillTx/>
                <a:latin typeface="Aptos" panose="020B0004020202020204" pitchFamily="34" charset="0"/>
                <a:cs typeface="Times New Roman" panose="02020603050405020304" pitchFamily="18" charset="0"/>
              </a:rPr>
              <a:t>φορητότητα</a:t>
            </a:r>
            <a:r>
              <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 του μέσου και το γεγονός ότι δεν χρειάζεται να δεσμεύει την όρασή μας έχει συμβάλει ώστε το ραδιόφωνο να βρει τη θέση του στο σύγχρονο πεδίο της επικοινωνίας (σήμερα περισσότερο υπό τη μορφή του </a:t>
            </a:r>
            <a:r>
              <a:rPr kumimoji="0" lang="en-US"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web-radio </a:t>
            </a:r>
            <a:r>
              <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και των </a:t>
            </a:r>
            <a:r>
              <a:rPr kumimoji="0" lang="en-US"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podcasts)</a:t>
            </a:r>
            <a:r>
              <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a:t>
            </a: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a:stretch>
            <a:fillRect/>
          </a:stretch>
        </p:blipFill>
        <p:spPr>
          <a:xfrm>
            <a:off x="5405862" y="1551635"/>
            <a:ext cx="6019331" cy="3751484"/>
          </a:xfrm>
          <a:prstGeom prst="rect">
            <a:avLst/>
          </a:prstGeom>
          <a:effectLst/>
        </p:spPr>
      </p:pic>
    </p:spTree>
    <p:extLst>
      <p:ext uri="{BB962C8B-B14F-4D97-AF65-F5344CB8AC3E}">
        <p14:creationId xmlns:p14="http://schemas.microsoft.com/office/powerpoint/2010/main" val="77549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223521" y="365760"/>
            <a:ext cx="3930904" cy="5858059"/>
          </a:xfrm>
          <a:prstGeom prst="rect">
            <a:avLst/>
          </a:prstGeom>
        </p:spPr>
        <p:txBody>
          <a:bodyPr vert="horz" lIns="91440" tIns="45720" rIns="91440" bIns="45720" rtlCol="0">
            <a:normAutofit fontScale="77500" lnSpcReduction="20000"/>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Το ραδιόφωνο είναι ένα «τυφλό», μη οπτικό μέσο. </a:t>
            </a: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Οι δέκτες (ακροατές) δεν μπορούν να δουν τον πομπό ούτε τα μηνύματα. </a:t>
            </a: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Οι κώδικες του ραδιοφώνου είναι </a:t>
            </a:r>
            <a:r>
              <a:rPr kumimoji="0" lang="el-GR" sz="3200" b="0" i="0" u="sng" strike="noStrike" kern="1200" cap="none" spc="-20" normalizeH="0" baseline="0" noProof="0" dirty="0">
                <a:ln>
                  <a:noFill/>
                </a:ln>
                <a:solidFill>
                  <a:prstClr val="black"/>
                </a:solidFill>
                <a:effectLst/>
                <a:uLnTx/>
                <a:uFillTx/>
                <a:latin typeface="Aptos" panose="020B0004020202020204" pitchFamily="34" charset="0"/>
              </a:rPr>
              <a:t>ακουστικοί</a:t>
            </a: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 και μόνο.  </a:t>
            </a: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Αποτελούνται από ομιλία, μουσική, ήχους και σιωπές.</a:t>
            </a: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a:stretch>
            <a:fillRect/>
          </a:stretch>
        </p:blipFill>
        <p:spPr>
          <a:xfrm>
            <a:off x="5405862" y="1551635"/>
            <a:ext cx="6019331" cy="3751484"/>
          </a:xfrm>
          <a:prstGeom prst="rect">
            <a:avLst/>
          </a:prstGeom>
          <a:effectLst/>
        </p:spPr>
      </p:pic>
    </p:spTree>
    <p:extLst>
      <p:ext uri="{BB962C8B-B14F-4D97-AF65-F5344CB8AC3E}">
        <p14:creationId xmlns:p14="http://schemas.microsoft.com/office/powerpoint/2010/main" val="217491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lnSpc>
                <a:spcPct val="120000"/>
              </a:lnSpc>
            </a:pPr>
            <a:r>
              <a:rPr lang="el-GR" sz="2400" kern="1200" dirty="0">
                <a:solidFill>
                  <a:srgbClr val="FFFFFF"/>
                </a:solidFill>
                <a:latin typeface="Aptos" panose="020B0004020202020204" pitchFamily="34" charset="0"/>
              </a:rPr>
              <a:t>Η τηλεόραση είναι εικόνα </a:t>
            </a:r>
            <a:r>
              <a:rPr lang="el-GR" sz="2400" i="1" kern="1200" dirty="0">
                <a:solidFill>
                  <a:srgbClr val="FFFFFF"/>
                </a:solidFill>
                <a:latin typeface="Aptos" panose="020B0004020202020204" pitchFamily="34" charset="0"/>
              </a:rPr>
              <a:t>και</a:t>
            </a:r>
            <a:r>
              <a:rPr lang="el-GR" sz="2400" kern="1200" dirty="0">
                <a:solidFill>
                  <a:srgbClr val="FFFFFF"/>
                </a:solidFill>
                <a:latin typeface="Aptos" panose="020B0004020202020204" pitchFamily="34" charset="0"/>
              </a:rPr>
              <a:t> ήχος. </a:t>
            </a:r>
            <a:endParaRPr lang="en-US" sz="2400" kern="1200" dirty="0">
              <a:solidFill>
                <a:srgbClr val="FFFFFF"/>
              </a:solidFill>
              <a:latin typeface="Aptos" panose="020B0004020202020204" pitchFamily="34" charset="0"/>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stretch>
            <a:fillRect/>
          </a:stretch>
        </p:blipFill>
        <p:spPr>
          <a:xfrm>
            <a:off x="5153822" y="1257558"/>
            <a:ext cx="6553545" cy="4350825"/>
          </a:xfrm>
          <a:prstGeom prst="rect">
            <a:avLst/>
          </a:prstGeom>
        </p:spPr>
      </p:pic>
    </p:spTree>
    <p:extLst>
      <p:ext uri="{BB962C8B-B14F-4D97-AF65-F5344CB8AC3E}">
        <p14:creationId xmlns:p14="http://schemas.microsoft.com/office/powerpoint/2010/main" val="3049506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046019" y="942108"/>
            <a:ext cx="3256550" cy="4969113"/>
          </a:xfrm>
        </p:spPr>
        <p:txBody>
          <a:bodyPr anchor="ctr">
            <a:normAutofit/>
          </a:bodyPr>
          <a:lstStyle/>
          <a:p>
            <a:pPr>
              <a:lnSpc>
                <a:spcPct val="150000"/>
              </a:lnSpc>
            </a:pPr>
            <a:r>
              <a:rPr lang="el-GR" sz="2800" dirty="0">
                <a:solidFill>
                  <a:schemeClr val="tx2">
                    <a:lumMod val="75000"/>
                  </a:schemeClr>
                </a:solidFill>
                <a:latin typeface="Aptos"/>
              </a:rPr>
              <a:t>Κατηγοριοποίηση εφημερίδων</a:t>
            </a:r>
            <a:endParaRPr lang="el-GR"/>
          </a:p>
          <a:p>
            <a:endParaRPr lang="el-GR" sz="2800">
              <a:solidFill>
                <a:schemeClr val="tx2">
                  <a:lumMod val="75000"/>
                </a:schemeClr>
              </a:solidFill>
            </a:endParaRPr>
          </a:p>
        </p:txBody>
      </p:sp>
      <p:sp>
        <p:nvSpPr>
          <p:cNvPr id="10" name="Rectangle 9"/>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p:cNvSpPr>
            <a:spLocks noGrp="1"/>
          </p:cNvSpPr>
          <p:nvPr>
            <p:ph idx="1"/>
          </p:nvPr>
        </p:nvSpPr>
        <p:spPr>
          <a:xfrm>
            <a:off x="5049062" y="942108"/>
            <a:ext cx="6455549" cy="4969114"/>
          </a:xfrm>
        </p:spPr>
        <p:txBody>
          <a:bodyPr vert="horz" lIns="91440" tIns="45720" rIns="91440" bIns="45720" rtlCol="0" anchor="ctr">
            <a:normAutofit/>
          </a:bodyPr>
          <a:lstStyle/>
          <a:p>
            <a:pPr>
              <a:lnSpc>
                <a:spcPct val="150000"/>
              </a:lnSpc>
            </a:pPr>
            <a:r>
              <a:rPr lang="el-GR" sz="2000" dirty="0">
                <a:solidFill>
                  <a:schemeClr val="tx2">
                    <a:lumMod val="75000"/>
                  </a:schemeClr>
                </a:solidFill>
                <a:latin typeface="Aptos"/>
              </a:rPr>
              <a:t>Πρωινές – Απογευματινές (ανάλογα με την ώρα κυκλοφορίας) </a:t>
            </a:r>
            <a:endParaRPr lang="el-GR" sz="2000">
              <a:solidFill>
                <a:schemeClr val="tx2">
                  <a:lumMod val="75000"/>
                </a:schemeClr>
              </a:solidFill>
            </a:endParaRPr>
          </a:p>
          <a:p>
            <a:pPr>
              <a:lnSpc>
                <a:spcPct val="150000"/>
              </a:lnSpc>
            </a:pPr>
            <a:r>
              <a:rPr lang="el-GR" sz="2000" dirty="0">
                <a:solidFill>
                  <a:schemeClr val="tx2">
                    <a:lumMod val="75000"/>
                  </a:schemeClr>
                </a:solidFill>
                <a:latin typeface="Aptos"/>
              </a:rPr>
              <a:t>Ημερήσια – Εβδομαδιαία/Κυριακάτικη ή Σαββατοκύριακου</a:t>
            </a:r>
          </a:p>
          <a:p>
            <a:pPr>
              <a:lnSpc>
                <a:spcPct val="150000"/>
              </a:lnSpc>
            </a:pPr>
            <a:r>
              <a:rPr lang="el-GR" sz="2000" dirty="0">
                <a:solidFill>
                  <a:schemeClr val="tx2">
                    <a:lumMod val="75000"/>
                  </a:schemeClr>
                </a:solidFill>
                <a:latin typeface="Aptos"/>
              </a:rPr>
              <a:t>Πανελλαδική – Τοπική/Περιφερειακή </a:t>
            </a:r>
          </a:p>
          <a:p>
            <a:pPr>
              <a:lnSpc>
                <a:spcPct val="150000"/>
              </a:lnSpc>
            </a:pPr>
            <a:r>
              <a:rPr lang="el-GR" sz="2000" dirty="0">
                <a:solidFill>
                  <a:schemeClr val="tx2">
                    <a:lumMod val="75000"/>
                  </a:schemeClr>
                </a:solidFill>
                <a:latin typeface="Aptos"/>
              </a:rPr>
              <a:t>Ποικίλης ύλης/Θεματική (αθλητική, οικονομική κτλ.) </a:t>
            </a:r>
          </a:p>
          <a:p>
            <a:pPr>
              <a:lnSpc>
                <a:spcPct val="150000"/>
              </a:lnSpc>
            </a:pPr>
            <a:endParaRPr lang="el-GR" sz="2000" dirty="0">
              <a:solidFill>
                <a:schemeClr val="tx2">
                  <a:lumMod val="75000"/>
                </a:schemeClr>
              </a:solidFill>
              <a:latin typeface="Apto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742950" y="742951"/>
            <a:ext cx="3476625" cy="4962524"/>
          </a:xfrm>
        </p:spPr>
        <p:txBody>
          <a:bodyPr vert="horz" lIns="91440" tIns="45720" rIns="91440" bIns="45720" rtlCol="0" anchor="ctr">
            <a:normAutofit fontScale="90000"/>
          </a:bodyPr>
          <a:lstStyle/>
          <a:p>
            <a:pPr algn="ctr">
              <a:lnSpc>
                <a:spcPct val="200000"/>
              </a:lnSpc>
            </a:pPr>
            <a:br>
              <a:rPr lang="el-GR" sz="2400" kern="1200" dirty="0">
                <a:solidFill>
                  <a:srgbClr val="FFFFFF"/>
                </a:solidFill>
                <a:latin typeface="Candara" panose="020E0502030303020204" pitchFamily="34" charset="0"/>
              </a:rPr>
            </a:br>
            <a:r>
              <a:rPr lang="el-GR" sz="2400" kern="1200" dirty="0">
                <a:solidFill>
                  <a:srgbClr val="FFFFFF"/>
                </a:solidFill>
                <a:latin typeface="Aptos" panose="020B0004020202020204" pitchFamily="34" charset="0"/>
              </a:rPr>
              <a:t>Τι περιλαμβάνει η εικόνα;</a:t>
            </a:r>
            <a:br>
              <a:rPr lang="el-GR" sz="2400" kern="1200" dirty="0">
                <a:solidFill>
                  <a:srgbClr val="FFFFFF"/>
                </a:solidFill>
                <a:latin typeface="Aptos" panose="020B0004020202020204" pitchFamily="34" charset="0"/>
              </a:rPr>
            </a:b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Βίντεο</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Φωτογραφία</a:t>
            </a:r>
            <a:r>
              <a:rPr lang="en-US" sz="2400" kern="1200" dirty="0">
                <a:solidFill>
                  <a:srgbClr val="FFFFFF"/>
                </a:solidFill>
                <a:latin typeface="Aptos" panose="020B0004020202020204" pitchFamily="34" charset="0"/>
              </a:rPr>
              <a:t> / </a:t>
            </a:r>
            <a:r>
              <a:rPr lang="el-GR" sz="2400" kern="1200" dirty="0">
                <a:solidFill>
                  <a:srgbClr val="FFFFFF"/>
                </a:solidFill>
                <a:latin typeface="Aptos" panose="020B0004020202020204" pitchFamily="34" charset="0"/>
              </a:rPr>
              <a:t>Σκίτσο</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Γραπτό Κείμενο</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Γραφικά</a:t>
            </a:r>
            <a:br>
              <a:rPr lang="el-GR" sz="2400" kern="1200" dirty="0">
                <a:solidFill>
                  <a:srgbClr val="FFFFFF"/>
                </a:solidFill>
                <a:latin typeface="Aptos" panose="020B0004020202020204" pitchFamily="34" charset="0"/>
              </a:rPr>
            </a:br>
            <a:br>
              <a:rPr lang="el-GR" sz="2400" kern="1200" dirty="0">
                <a:solidFill>
                  <a:srgbClr val="FFFFFF"/>
                </a:solidFill>
                <a:latin typeface="Candara" panose="020E0502030303020204" pitchFamily="34" charset="0"/>
              </a:rPr>
            </a:br>
            <a:endParaRPr lang="en-US" sz="2400" kern="1200" dirty="0">
              <a:solidFill>
                <a:srgbClr val="FFFFFF"/>
              </a:solidFill>
              <a:latin typeface="Candara" panose="020E0502030303020204" pitchFamily="34" charset="0"/>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stretch>
            <a:fillRect/>
          </a:stretch>
        </p:blipFill>
        <p:spPr>
          <a:xfrm>
            <a:off x="5153822" y="1257558"/>
            <a:ext cx="6553545" cy="4350825"/>
          </a:xfrm>
          <a:prstGeom prst="rect">
            <a:avLst/>
          </a:prstGeom>
        </p:spPr>
      </p:pic>
    </p:spTree>
    <p:extLst>
      <p:ext uri="{BB962C8B-B14F-4D97-AF65-F5344CB8AC3E}">
        <p14:creationId xmlns:p14="http://schemas.microsoft.com/office/powerpoint/2010/main" val="305596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742950" y="742951"/>
            <a:ext cx="3476625" cy="4962524"/>
          </a:xfrm>
        </p:spPr>
        <p:txBody>
          <a:bodyPr vert="horz" lIns="91440" tIns="45720" rIns="91440" bIns="45720" rtlCol="0" anchor="ctr">
            <a:normAutofit fontScale="90000"/>
          </a:bodyPr>
          <a:lstStyle/>
          <a:p>
            <a:pPr algn="ctr">
              <a:lnSpc>
                <a:spcPct val="200000"/>
              </a:lnSpc>
            </a:pPr>
            <a:br>
              <a:rPr lang="el-GR" sz="2400" kern="1200" dirty="0">
                <a:solidFill>
                  <a:srgbClr val="FFFFFF"/>
                </a:solidFill>
                <a:latin typeface="Candara" panose="020E0502030303020204" pitchFamily="34" charset="0"/>
              </a:rPr>
            </a:br>
            <a:r>
              <a:rPr lang="el-GR" sz="2400" kern="1200" dirty="0">
                <a:solidFill>
                  <a:srgbClr val="FFFFFF"/>
                </a:solidFill>
                <a:latin typeface="Aptos" panose="020B0004020202020204" pitchFamily="34" charset="0"/>
              </a:rPr>
              <a:t>Τι περιλαμβάνει ο ήχος;</a:t>
            </a:r>
            <a:br>
              <a:rPr lang="el-GR" sz="2400" kern="1200" dirty="0">
                <a:solidFill>
                  <a:srgbClr val="FFFFFF"/>
                </a:solidFill>
                <a:latin typeface="Aptos" panose="020B0004020202020204" pitchFamily="34" charset="0"/>
              </a:rPr>
            </a:br>
            <a:br>
              <a:rPr lang="el-GR" sz="2400" kern="12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Ομιλία</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Μουσική</a:t>
            </a:r>
            <a:br>
              <a:rPr lang="el-GR" sz="2400" kern="12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Ήχοι</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Σιωπές</a:t>
            </a:r>
            <a:br>
              <a:rPr lang="el-GR" sz="2400" kern="1200" dirty="0">
                <a:solidFill>
                  <a:srgbClr val="FFFFFF"/>
                </a:solidFill>
                <a:latin typeface="Aptos" panose="020B0004020202020204" pitchFamily="34" charset="0"/>
              </a:rPr>
            </a:br>
            <a:br>
              <a:rPr lang="el-GR" sz="2400" kern="1200" dirty="0">
                <a:solidFill>
                  <a:srgbClr val="FFFFFF"/>
                </a:solidFill>
                <a:latin typeface="Candara" panose="020E0502030303020204" pitchFamily="34" charset="0"/>
              </a:rPr>
            </a:br>
            <a:endParaRPr lang="en-US" sz="2400" kern="1200" dirty="0">
              <a:solidFill>
                <a:srgbClr val="FFFFFF"/>
              </a:solidFill>
              <a:latin typeface="Candara" panose="020E0502030303020204" pitchFamily="34" charset="0"/>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stretch>
            <a:fillRect/>
          </a:stretch>
        </p:blipFill>
        <p:spPr>
          <a:xfrm>
            <a:off x="5153822" y="1257558"/>
            <a:ext cx="6553545" cy="4350825"/>
          </a:xfrm>
          <a:prstGeom prst="rect">
            <a:avLst/>
          </a:prstGeom>
        </p:spPr>
      </p:pic>
    </p:spTree>
    <p:extLst>
      <p:ext uri="{BB962C8B-B14F-4D97-AF65-F5344CB8AC3E}">
        <p14:creationId xmlns:p14="http://schemas.microsoft.com/office/powerpoint/2010/main" val="128433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742950" y="742950"/>
            <a:ext cx="3615690" cy="5424169"/>
          </a:xfrm>
        </p:spPr>
        <p:txBody>
          <a:bodyPr vert="horz" lIns="91440" tIns="45720" rIns="91440" bIns="45720" rtlCol="0" anchor="ctr">
            <a:normAutofit fontScale="90000"/>
          </a:bodyPr>
          <a:lstStyle/>
          <a:p>
            <a:pPr algn="ctr">
              <a:lnSpc>
                <a:spcPct val="150000"/>
              </a:lnSpc>
            </a:pPr>
            <a:r>
              <a:rPr lang="el-GR" sz="2400" kern="1200" dirty="0">
                <a:solidFill>
                  <a:srgbClr val="FFFFFF"/>
                </a:solidFill>
                <a:latin typeface="Aptos" panose="020B0004020202020204" pitchFamily="34" charset="0"/>
              </a:rPr>
              <a:t>Ο ραδιοφωνικός/</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τηλεοπτικός δημοσιογράφος:</a:t>
            </a:r>
            <a:br>
              <a:rPr lang="el-GR" sz="2400" kern="12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α) ποιοτικό και ελκυστικό περιεχόμενο / έρευνα</a:t>
            </a:r>
            <a:br>
              <a:rPr lang="el-GR" sz="24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β) άρτιος δημοσιογραφικός λόγος</a:t>
            </a:r>
            <a:br>
              <a:rPr lang="el-GR" sz="24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γ) σωστή εκφορά του λόγου / σωστή παρουσία</a:t>
            </a:r>
            <a:r>
              <a:rPr lang="en-US" sz="2400" dirty="0">
                <a:solidFill>
                  <a:srgbClr val="FFFFFF"/>
                </a:solidFill>
                <a:latin typeface="Aptos" panose="020B0004020202020204" pitchFamily="34" charset="0"/>
              </a:rPr>
              <a:t> (</a:t>
            </a:r>
            <a:r>
              <a:rPr lang="el-GR" sz="2400" dirty="0">
                <a:solidFill>
                  <a:srgbClr val="FFFFFF"/>
                </a:solidFill>
                <a:latin typeface="Aptos" panose="020B0004020202020204" pitchFamily="34" charset="0"/>
              </a:rPr>
              <a:t>στην τηλεόραση)</a:t>
            </a:r>
            <a:endParaRPr lang="en-US" sz="2400" kern="1200" dirty="0">
              <a:solidFill>
                <a:srgbClr val="FFFFFF"/>
              </a:solidFill>
              <a:latin typeface="Aptos" panose="020B0004020202020204" pitchFamily="34" charset="0"/>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882963" y="1257558"/>
            <a:ext cx="5095262" cy="4350825"/>
          </a:xfrm>
          <a:prstGeom prst="rect">
            <a:avLst/>
          </a:prstGeom>
        </p:spPr>
      </p:pic>
    </p:spTree>
    <p:extLst>
      <p:ext uri="{BB962C8B-B14F-4D97-AF65-F5344CB8AC3E}">
        <p14:creationId xmlns:p14="http://schemas.microsoft.com/office/powerpoint/2010/main" val="30400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Πίνακας 4">
            <a:extLst>
              <a:ext uri="{FF2B5EF4-FFF2-40B4-BE49-F238E27FC236}">
                <a16:creationId xmlns:a16="http://schemas.microsoft.com/office/drawing/2014/main" id="{57DD730C-1276-A108-FC01-EA0AAA119C09}"/>
              </a:ext>
            </a:extLst>
          </p:cNvPr>
          <p:cNvGraphicFramePr>
            <a:graphicFrameLocks noGrp="1"/>
          </p:cNvGraphicFramePr>
          <p:nvPr>
            <p:ph idx="1"/>
            <p:extLst>
              <p:ext uri="{D42A27DB-BD31-4B8C-83A1-F6EECF244321}">
                <p14:modId xmlns:p14="http://schemas.microsoft.com/office/powerpoint/2010/main" val="2225005358"/>
              </p:ext>
            </p:extLst>
          </p:nvPr>
        </p:nvGraphicFramePr>
        <p:xfrm>
          <a:off x="182880" y="1727201"/>
          <a:ext cx="11866880" cy="4592319"/>
        </p:xfrm>
        <a:graphic>
          <a:graphicData uri="http://schemas.openxmlformats.org/drawingml/2006/table">
            <a:tbl>
              <a:tblPr firstRow="1" bandRow="1">
                <a:noFill/>
                <a:tableStyleId>{5C22544A-7EE6-4342-B048-85BDC9FD1C3A}</a:tableStyleId>
              </a:tblPr>
              <a:tblGrid>
                <a:gridCol w="3587048">
                  <a:extLst>
                    <a:ext uri="{9D8B030D-6E8A-4147-A177-3AD203B41FA5}">
                      <a16:colId xmlns:a16="http://schemas.microsoft.com/office/drawing/2014/main" val="2250959316"/>
                    </a:ext>
                  </a:extLst>
                </a:gridCol>
                <a:gridCol w="4068842">
                  <a:extLst>
                    <a:ext uri="{9D8B030D-6E8A-4147-A177-3AD203B41FA5}">
                      <a16:colId xmlns:a16="http://schemas.microsoft.com/office/drawing/2014/main" val="1689284102"/>
                    </a:ext>
                  </a:extLst>
                </a:gridCol>
                <a:gridCol w="4210990">
                  <a:extLst>
                    <a:ext uri="{9D8B030D-6E8A-4147-A177-3AD203B41FA5}">
                      <a16:colId xmlns:a16="http://schemas.microsoft.com/office/drawing/2014/main" val="378585617"/>
                    </a:ext>
                  </a:extLst>
                </a:gridCol>
              </a:tblGrid>
              <a:tr h="458309">
                <a:tc>
                  <a:txBody>
                    <a:bodyPr/>
                    <a:lstStyle/>
                    <a:p>
                      <a:pPr algn="ctr"/>
                      <a:r>
                        <a:rPr lang="el-GR" sz="1400" b="1" dirty="0">
                          <a:solidFill>
                            <a:schemeClr val="tx1">
                              <a:lumMod val="75000"/>
                              <a:lumOff val="25000"/>
                            </a:schemeClr>
                          </a:solidFill>
                          <a:latin typeface="Aptos" panose="020B0004020202020204" pitchFamily="34" charset="0"/>
                        </a:rPr>
                        <a:t>Έντυπος Τύπος</a:t>
                      </a:r>
                    </a:p>
                  </a:txBody>
                  <a:tcPr marL="153092" marR="76546" marT="76546" marB="76546">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dirty="0">
                          <a:solidFill>
                            <a:schemeClr val="tx1">
                              <a:lumMod val="75000"/>
                              <a:lumOff val="25000"/>
                            </a:schemeClr>
                          </a:solidFill>
                          <a:latin typeface="Aptos" panose="020B0004020202020204" pitchFamily="34" charset="0"/>
                        </a:rPr>
                        <a:t>Ραδιόφωνο</a:t>
                      </a:r>
                    </a:p>
                  </a:txBody>
                  <a:tcPr marL="153092" marR="76546" marT="76546" marB="76546">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r>
                        <a:rPr lang="el-GR" sz="1400" b="1" dirty="0">
                          <a:solidFill>
                            <a:schemeClr val="tx1">
                              <a:lumMod val="75000"/>
                              <a:lumOff val="25000"/>
                            </a:schemeClr>
                          </a:solidFill>
                          <a:latin typeface="Aptos" panose="020B0004020202020204" pitchFamily="34" charset="0"/>
                        </a:rPr>
                        <a:t>Τηλεόραση</a:t>
                      </a:r>
                      <a:endParaRPr lang="en-US" sz="1400" b="1" dirty="0">
                        <a:solidFill>
                          <a:schemeClr val="tx1">
                            <a:lumMod val="75000"/>
                            <a:lumOff val="25000"/>
                          </a:schemeClr>
                        </a:solidFill>
                        <a:latin typeface="Aptos" panose="020B0004020202020204" pitchFamily="34" charset="0"/>
                      </a:endParaRPr>
                    </a:p>
                  </a:txBody>
                  <a:tcPr marL="153092" marR="76546" marT="76546" marB="76546">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4252881991"/>
                  </a:ext>
                </a:extLst>
              </a:tr>
              <a:tr h="1461613">
                <a:tc>
                  <a:txBody>
                    <a:bodyPr/>
                    <a:lstStyle/>
                    <a:p>
                      <a:pPr algn="ctr"/>
                      <a:r>
                        <a:rPr lang="el-GR" sz="1600" kern="1200" dirty="0">
                          <a:solidFill>
                            <a:schemeClr val="tx1">
                              <a:lumMod val="75000"/>
                              <a:lumOff val="25000"/>
                            </a:schemeClr>
                          </a:solidFill>
                          <a:latin typeface="Aptos" panose="020B0004020202020204" pitchFamily="34" charset="0"/>
                          <a:ea typeface="+mn-ea"/>
                          <a:cs typeface="+mn-cs"/>
                        </a:rPr>
                        <a:t>Ένα γραπτό κείμενο συμπληρώνεται και με άλλους κώδικες, όπως εικόνες, γραφήματα, σκίτσα.</a:t>
                      </a:r>
                      <a:endParaRPr lang="en-US" sz="1600" kern="1200" dirty="0">
                        <a:solidFill>
                          <a:schemeClr val="tx1">
                            <a:lumMod val="75000"/>
                            <a:lumOff val="25000"/>
                          </a:schemeClr>
                        </a:solidFill>
                        <a:latin typeface="Aptos" panose="020B0004020202020204" pitchFamily="34" charset="0"/>
                        <a:ea typeface="+mn-ea"/>
                        <a:cs typeface="+mn-cs"/>
                      </a:endParaRP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Ο κώδικας του ραδιοφώνου είναι αποκλειστικά ακουστικός. </a:t>
                      </a:r>
                    </a:p>
                    <a:p>
                      <a:endParaRPr lang="en-US" sz="1600" dirty="0">
                        <a:solidFill>
                          <a:schemeClr val="tx1">
                            <a:lumMod val="75000"/>
                            <a:lumOff val="25000"/>
                          </a:schemeClr>
                        </a:solidFill>
                        <a:latin typeface="Aptos" panose="020B0004020202020204" pitchFamily="34" charset="0"/>
                      </a:endParaRP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Οι δέκτες μπορούν να δουν και να ακούσουν τον πομπό. Επιπλέον, ο κώδικας της ομιλίας συμπληρώνεται με διάφορους άλλους κώδικες [εικόνα και βίντεο, κείμενο (τίτλοι, σούπερ κτλ.)]</a:t>
                      </a: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4818974"/>
                  </a:ext>
                </a:extLst>
              </a:tr>
              <a:tr h="959960">
                <a:tc>
                  <a:txBody>
                    <a:bodyPr/>
                    <a:lstStyle/>
                    <a:p>
                      <a:pPr algn="ctr"/>
                      <a:r>
                        <a:rPr lang="el-GR" sz="1600" kern="1200" dirty="0">
                          <a:solidFill>
                            <a:schemeClr val="tx1">
                              <a:lumMod val="75000"/>
                              <a:lumOff val="25000"/>
                            </a:schemeClr>
                          </a:solidFill>
                          <a:latin typeface="Aptos" panose="020B0004020202020204" pitchFamily="34" charset="0"/>
                          <a:ea typeface="+mn-ea"/>
                          <a:cs typeface="+mn-cs"/>
                        </a:rPr>
                        <a:t>Το μήνυμα έχει μονιμότητα.</a:t>
                      </a:r>
                      <a:endParaRPr lang="en-US" sz="1600" kern="1200" dirty="0">
                        <a:solidFill>
                          <a:schemeClr val="tx1">
                            <a:lumMod val="75000"/>
                            <a:lumOff val="25000"/>
                          </a:schemeClr>
                        </a:solidFill>
                        <a:latin typeface="Aptos" panose="020B0004020202020204" pitchFamily="34" charset="0"/>
                        <a:ea typeface="+mn-ea"/>
                        <a:cs typeface="+mn-cs"/>
                      </a:endParaRPr>
                    </a:p>
                  </a:txBody>
                  <a:tcPr marL="153092" marR="76546" marT="76546" marB="7654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Στο ραδιόφωνο, το μήνυμα δεν έχει μονιμότητα. Η αποκωδικοποίηση του μηνύματος πρέπει να είναι χρονικά άμεση. </a:t>
                      </a:r>
                    </a:p>
                  </a:txBody>
                  <a:tcPr marL="153092" marR="76546" marT="76546" marB="7654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Στην τηλεόραση, το μήνυμα δεν έχει μονιμότητα. Η αποκωδικοποίηση του μηνύματος πρέπει να είναι χρονικά άμεση. </a:t>
                      </a:r>
                      <a:endParaRPr lang="en-US" sz="1600" dirty="0">
                        <a:solidFill>
                          <a:schemeClr val="tx1">
                            <a:lumMod val="75000"/>
                            <a:lumOff val="25000"/>
                          </a:schemeClr>
                        </a:solidFill>
                        <a:latin typeface="Aptos" panose="020B0004020202020204" pitchFamily="34" charset="0"/>
                      </a:endParaRPr>
                    </a:p>
                  </a:txBody>
                  <a:tcPr marL="153092" marR="76546" marT="76546" marB="7654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765909299"/>
                  </a:ext>
                </a:extLst>
              </a:tr>
              <a:tr h="1712437">
                <a:tc>
                  <a:txBody>
                    <a:bodyPr/>
                    <a:lstStyle/>
                    <a:p>
                      <a:pPr algn="ctr"/>
                      <a:r>
                        <a:rPr lang="el-GR" sz="1600" kern="1200" dirty="0">
                          <a:solidFill>
                            <a:schemeClr val="tx1">
                              <a:lumMod val="75000"/>
                              <a:lumOff val="25000"/>
                            </a:schemeClr>
                          </a:solidFill>
                          <a:latin typeface="Aptos" panose="020B0004020202020204" pitchFamily="34" charset="0"/>
                          <a:ea typeface="+mn-ea"/>
                          <a:cs typeface="+mn-cs"/>
                        </a:rPr>
                        <a:t>Ιεράρχηση </a:t>
                      </a:r>
                      <a:r>
                        <a:rPr lang="el-GR" sz="1600" u="none" kern="1200" dirty="0">
                          <a:solidFill>
                            <a:schemeClr val="tx1">
                              <a:lumMod val="75000"/>
                              <a:lumOff val="25000"/>
                            </a:schemeClr>
                          </a:solidFill>
                          <a:latin typeface="Aptos" panose="020B0004020202020204" pitchFamily="34" charset="0"/>
                          <a:ea typeface="+mn-ea"/>
                          <a:cs typeface="+mn-cs"/>
                        </a:rPr>
                        <a:t>της είδησης με βάση τη θέση (π.χ. πρωτοσέλιδο) ή την έκταση (π.χ. σαλόνι) του δημοσιεύματος.</a:t>
                      </a:r>
                      <a:endParaRPr lang="en-US" sz="1600" u="none" kern="1200" dirty="0">
                        <a:solidFill>
                          <a:schemeClr val="tx1">
                            <a:lumMod val="75000"/>
                            <a:lumOff val="25000"/>
                          </a:schemeClr>
                        </a:solidFill>
                        <a:latin typeface="Aptos" panose="020B0004020202020204" pitchFamily="34" charset="0"/>
                        <a:ea typeface="+mn-ea"/>
                        <a:cs typeface="+mn-cs"/>
                      </a:endParaRP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Ιεράρχηση της είδησης με βάση τη χρονική σειρά: Στο ραδιόφωνο, ο δημοσιογράφος τοποθετεί τη σημαντική είδηση στην αρχή του δελτίου ή της εκπομπής </a:t>
                      </a:r>
                      <a:r>
                        <a:rPr lang="el-GR" sz="1600" kern="1200" dirty="0">
                          <a:solidFill>
                            <a:schemeClr val="tx1">
                              <a:lumMod val="75000"/>
                              <a:lumOff val="25000"/>
                            </a:schemeClr>
                          </a:solidFill>
                          <a:latin typeface="Aptos" panose="020B0004020202020204" pitchFamily="34" charset="0"/>
                          <a:ea typeface="+mn-ea"/>
                          <a:cs typeface="+mn-cs"/>
                        </a:rPr>
                        <a:t>του.</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chemeClr val="tx1">
                              <a:lumMod val="75000"/>
                              <a:lumOff val="25000"/>
                            </a:schemeClr>
                          </a:solidFill>
                          <a:latin typeface="Aptos" panose="020B0004020202020204" pitchFamily="34" charset="0"/>
                          <a:ea typeface="+mn-ea"/>
                          <a:cs typeface="+mn-cs"/>
                        </a:rPr>
                        <a:t>Επίσης, αφιερώνει περισσότερο χρόνο </a:t>
                      </a:r>
                      <a:r>
                        <a:rPr lang="en-US" sz="1600" kern="1200" dirty="0">
                          <a:solidFill>
                            <a:schemeClr val="tx1">
                              <a:lumMod val="75000"/>
                              <a:lumOff val="25000"/>
                            </a:schemeClr>
                          </a:solidFill>
                          <a:latin typeface="Aptos" panose="020B0004020202020204" pitchFamily="34" charset="0"/>
                          <a:ea typeface="+mn-ea"/>
                          <a:cs typeface="+mn-cs"/>
                        </a:rPr>
                        <a:t>(</a:t>
                      </a:r>
                      <a:r>
                        <a:rPr lang="el-GR" sz="1600" kern="1200" dirty="0">
                          <a:solidFill>
                            <a:schemeClr val="tx1">
                              <a:lumMod val="75000"/>
                              <a:lumOff val="25000"/>
                            </a:schemeClr>
                          </a:solidFill>
                          <a:latin typeface="Aptos" panose="020B0004020202020204" pitchFamily="34" charset="0"/>
                          <a:ea typeface="+mn-ea"/>
                          <a:cs typeface="+mn-cs"/>
                        </a:rPr>
                        <a:t>διάρκεια) στη σημαντική είδηση.</a:t>
                      </a: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Ιεράρχηση της είδησης με βάση τη χρονική σειρά: Στην τηλεόραση, ο δημοσιογράφος τοποθετεί τη σημαντική είδηση στην αρχή του δελτίου ή της εκπομπής </a:t>
                      </a:r>
                      <a:r>
                        <a:rPr lang="el-GR" sz="1600" kern="1200" dirty="0">
                          <a:solidFill>
                            <a:schemeClr val="tx1">
                              <a:lumMod val="75000"/>
                              <a:lumOff val="25000"/>
                            </a:schemeClr>
                          </a:solidFill>
                          <a:latin typeface="Aptos" panose="020B0004020202020204" pitchFamily="34" charset="0"/>
                          <a:ea typeface="+mn-ea"/>
                          <a:cs typeface="+mn-cs"/>
                        </a:rPr>
                        <a:t>του.</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chemeClr val="tx1">
                              <a:lumMod val="75000"/>
                              <a:lumOff val="25000"/>
                            </a:schemeClr>
                          </a:solidFill>
                          <a:latin typeface="Aptos" panose="020B0004020202020204" pitchFamily="34" charset="0"/>
                          <a:ea typeface="+mn-ea"/>
                          <a:cs typeface="+mn-cs"/>
                        </a:rPr>
                        <a:t>Επίσης, αφιερώνει περισσότερο χρόνο στη σημαντική είδηση.</a:t>
                      </a: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915492152"/>
                  </a:ext>
                </a:extLst>
              </a:tr>
            </a:tbl>
          </a:graphicData>
        </a:graphic>
      </p:graphicFrame>
    </p:spTree>
    <p:extLst>
      <p:ext uri="{BB962C8B-B14F-4D97-AF65-F5344CB8AC3E}">
        <p14:creationId xmlns:p14="http://schemas.microsoft.com/office/powerpoint/2010/main" val="2907286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7721600" y="1818640"/>
            <a:ext cx="4257040" cy="4338320"/>
          </a:xfrm>
        </p:spPr>
        <p:txBody>
          <a:bodyPr vert="horz" lIns="91440" tIns="45720" rIns="91440" bIns="45720" rtlCol="0" anchor="ctr">
            <a:noAutofit/>
          </a:bodyPr>
          <a:lstStyle/>
          <a:p>
            <a:pPr algn="ctr">
              <a:lnSpc>
                <a:spcPct val="120000"/>
              </a:lnSpc>
            </a:pPr>
            <a:r>
              <a:rPr lang="el-GR" sz="2200" dirty="0">
                <a:latin typeface="Aptos" panose="020B0004020202020204" pitchFamily="34" charset="0"/>
              </a:rPr>
              <a:t>Σε αντίθεση με την τηλεόραση όπου το περίφημο «</a:t>
            </a:r>
            <a:r>
              <a:rPr lang="el-GR" sz="2200" dirty="0" err="1">
                <a:latin typeface="Aptos" panose="020B0004020202020204" pitchFamily="34" charset="0"/>
              </a:rPr>
              <a:t>prime</a:t>
            </a:r>
            <a:r>
              <a:rPr lang="el-GR" sz="2200" dirty="0">
                <a:latin typeface="Aptos" panose="020B0004020202020204" pitchFamily="34" charset="0"/>
              </a:rPr>
              <a:t> </a:t>
            </a:r>
            <a:r>
              <a:rPr lang="el-GR" sz="2200" dirty="0" err="1">
                <a:latin typeface="Aptos" panose="020B0004020202020204" pitchFamily="34" charset="0"/>
              </a:rPr>
              <a:t>time</a:t>
            </a:r>
            <a:r>
              <a:rPr lang="el-GR" sz="2200" dirty="0">
                <a:latin typeface="Aptos" panose="020B0004020202020204" pitchFamily="34" charset="0"/>
              </a:rPr>
              <a:t>» (20.00-23.00), η ζώνη υψηλής τηλεθέασης δηλαδή, είναι τις βραδινές ώρες, στο ραδιόφωνο συμβαίνει το ανάποδο. Οι ακροατές συντονίζονται κυρίως στις πρωινές ώρες και τις πρώτες μεσημεριανές.</a:t>
            </a:r>
            <a:endParaRPr lang="en-US" sz="2200" dirty="0">
              <a:latin typeface="Aptos" panose="020B0004020202020204" pitchFamily="34" charset="0"/>
            </a:endParaRPr>
          </a:p>
        </p:txBody>
      </p:sp>
      <p:sp>
        <p:nvSpPr>
          <p:cNvPr id="56" name="Rectangle 55"/>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ounded Rectangle 9"/>
          <p:cNvSpPr>
            <a:spLocks noGrp="1" noRot="1" noChangeAspect="1" noMove="1" noResize="1" noEditPoints="1" noAdjustHandles="1" noChangeArrowheads="1" noChangeShapeType="1" noTextEdit="1"/>
          </p:cNvSpPr>
          <p:nvPr/>
        </p:nvSpPr>
        <p:spPr>
          <a:xfrm>
            <a:off x="474208" y="484632"/>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Θέση περιεχομένου 4"/>
          <p:cNvPicPr>
            <a:picLocks noChangeAspect="1"/>
          </p:cNvPicPr>
          <p:nvPr/>
        </p:nvPicPr>
        <p:blipFill rotWithShape="1">
          <a:blip r:embed="rId2">
            <a:extLst>
              <a:ext uri="{28A0092B-C50C-407E-A947-70E740481C1C}">
                <a14:useLocalDpi xmlns:a14="http://schemas.microsoft.com/office/drawing/2010/main" val="0"/>
              </a:ext>
            </a:extLst>
          </a:blip>
          <a:srcRect t="7314" b="7314"/>
          <a:stretch/>
        </p:blipFill>
        <p:spPr>
          <a:xfrm>
            <a:off x="951882" y="965595"/>
            <a:ext cx="5632217" cy="4808332"/>
          </a:xfrm>
          <a:prstGeom prst="rect">
            <a:avLst/>
          </a:prstGeom>
          <a:effectLst/>
        </p:spPr>
      </p:pic>
      <p:sp>
        <p:nvSpPr>
          <p:cNvPr id="4" name="TextBox 3">
            <a:extLst>
              <a:ext uri="{FF2B5EF4-FFF2-40B4-BE49-F238E27FC236}">
                <a16:creationId xmlns:a16="http://schemas.microsoft.com/office/drawing/2014/main" id="{BF02B97F-F2D9-B449-639F-3FA1CF738692}"/>
              </a:ext>
            </a:extLst>
          </p:cNvPr>
          <p:cNvSpPr txBox="1"/>
          <p:nvPr/>
        </p:nvSpPr>
        <p:spPr>
          <a:xfrm>
            <a:off x="8168640" y="548640"/>
            <a:ext cx="32918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Aptos" panose="020B0004020202020204" pitchFamily="34" charset="0"/>
              </a:rPr>
              <a:t>Δημοφιλείς Ζώνες</a:t>
            </a: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ndParaRPr>
          </a:p>
        </p:txBody>
      </p:sp>
    </p:spTree>
    <p:extLst>
      <p:ext uri="{BB962C8B-B14F-4D97-AF65-F5344CB8AC3E}">
        <p14:creationId xmlns:p14="http://schemas.microsoft.com/office/powerpoint/2010/main" val="1679561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42606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400" spc="-20" dirty="0">
                <a:latin typeface="Aptos" panose="020B0004020202020204" pitchFamily="34" charset="0"/>
                <a:ea typeface="+mn-ea"/>
                <a:cs typeface="+mn-cs"/>
              </a:rPr>
              <a:t>Γλώσσα – Ραδιοφωνική/Τηλεοπτική «Γραφή» (Α΄)</a:t>
            </a:r>
            <a:endParaRPr lang="en-US" sz="2400"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60640" y="1981200"/>
            <a:ext cx="4409440" cy="48768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Το περιεχόμενο ενός ραδιοφωνικού/ τηλεοπτικού ενημερωτικού προγράμματος είναι «προσχεδιασμένος» προφορικός λόγος. – Τι σημαίνει αυτό;</a:t>
            </a:r>
          </a:p>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l-GR"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Αντίθετα με αυτό που συχνά φαίνεται, πολλά από όσα βλέπουμε και ακούμε στο ραδιόφωνο και στην τηλεόραση έχουν προηγουμένως γραφτεί (</a:t>
            </a:r>
            <a:r>
              <a:rPr kumimoji="0" lang="en-US" sz="2000" b="0" i="0" u="none" strike="noStrike" kern="1200" cap="none" spc="-20" normalizeH="0" baseline="0" noProof="0" dirty="0">
                <a:ln>
                  <a:noFill/>
                </a:ln>
                <a:solidFill>
                  <a:prstClr val="black"/>
                </a:solidFill>
                <a:effectLst/>
                <a:uLnTx/>
                <a:uFillTx/>
                <a:latin typeface="Aptos" panose="020B0004020202020204" pitchFamily="34" charset="0"/>
              </a:rPr>
              <a:t>script). </a:t>
            </a:r>
            <a:endParaRPr kumimoji="0" lang="el-GR"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l-GR"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US"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extLst>
      <p:ext uri="{BB962C8B-B14F-4D97-AF65-F5344CB8AC3E}">
        <p14:creationId xmlns:p14="http://schemas.microsoft.com/office/powerpoint/2010/main" val="279584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p:cNvPicPr>
            <a:picLocks noGrp="1" noChangeAspect="1"/>
          </p:cNvPicPr>
          <p:nvPr>
            <p:ph idx="1"/>
          </p:nvPr>
        </p:nvPicPr>
        <p:blipFill rotWithShape="1">
          <a:blip r:embed="rId2"/>
          <a:srcRect l="9700" t="7779" r="9767" b="6283"/>
          <a:stretch>
            <a:fillRect/>
          </a:stretch>
        </p:blipFill>
        <p:spPr>
          <a:xfrm>
            <a:off x="4054537" y="91784"/>
            <a:ext cx="4479863" cy="676621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13142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000" spc="-20" dirty="0">
                <a:latin typeface="Aptos" panose="020B0004020202020204" pitchFamily="34" charset="0"/>
                <a:ea typeface="+mn-ea"/>
                <a:cs typeface="+mn-cs"/>
              </a:rPr>
              <a:t>Γλώσσα – Ραδιοφωνική/Τηλεοπτική «Γραφή» (</a:t>
            </a:r>
            <a:r>
              <a:rPr lang="en-US" sz="2000" spc="-20" dirty="0">
                <a:latin typeface="Aptos" panose="020B0004020202020204" pitchFamily="34" charset="0"/>
                <a:ea typeface="+mn-ea"/>
                <a:cs typeface="+mn-cs"/>
              </a:rPr>
              <a:t>B</a:t>
            </a:r>
            <a:r>
              <a:rPr lang="el-GR" sz="2000" spc="-20" dirty="0">
                <a:latin typeface="Aptos" panose="020B0004020202020204" pitchFamily="34" charset="0"/>
                <a:ea typeface="+mn-ea"/>
                <a:cs typeface="+mn-cs"/>
              </a:rPr>
              <a:t>΄)</a:t>
            </a:r>
            <a:endParaRPr lang="en-US" sz="2000"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23314" y="1490871"/>
            <a:ext cx="4492486" cy="4283765"/>
          </a:xfrm>
          <a:prstGeom prst="rect">
            <a:avLst/>
          </a:prstGeom>
        </p:spPr>
        <p:txBody>
          <a:bodyPr vert="horz" lIns="91440" tIns="45720" rIns="91440" bIns="45720" rtlCol="0">
            <a:no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Τα πάντα οφείλουν να είναι απολύτως ξεκάθαρα από το πρώτο άκουσμα  / δεν υπάρχει δεύτερο.</a:t>
            </a:r>
          </a:p>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l-GR"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l-GR" sz="2000" b="0" i="0" u="sng" strike="noStrike" kern="1200" cap="none" spc="-20" normalizeH="0" baseline="0" noProof="0" dirty="0">
                <a:ln>
                  <a:noFill/>
                </a:ln>
                <a:solidFill>
                  <a:prstClr val="black"/>
                </a:solidFill>
                <a:effectLst/>
                <a:uLnTx/>
                <a:uFillTx/>
                <a:latin typeface="Aptos" panose="020B0004020202020204" pitchFamily="34" charset="0"/>
              </a:rPr>
              <a:t>Μικρές προτάσεις</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 – Οι ακροατές/ τηλεθεατές δεν μπορούν να παρακολουθήσουν</a:t>
            </a:r>
            <a:r>
              <a:rPr kumimoji="0" lang="en-US" sz="2000" b="0" i="0" u="none" strike="noStrike" kern="1200" cap="none" spc="-20" normalizeH="0" baseline="0" noProof="0" dirty="0">
                <a:ln>
                  <a:noFill/>
                </a:ln>
                <a:solidFill>
                  <a:prstClr val="black"/>
                </a:solidFill>
                <a:effectLst/>
                <a:uLnTx/>
                <a:uFillTx/>
                <a:latin typeface="Aptos" panose="020B0004020202020204" pitchFamily="34" charset="0"/>
              </a:rPr>
              <a:t> </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μακροσκελείς</a:t>
            </a:r>
            <a:r>
              <a:rPr kumimoji="0" lang="el-GR" sz="2000" b="0" i="0" u="none" strike="noStrike" kern="1200" cap="none" spc="-20" normalizeH="0" noProof="0" dirty="0">
                <a:ln>
                  <a:noFill/>
                </a:ln>
                <a:solidFill>
                  <a:prstClr val="black"/>
                </a:solidFill>
                <a:effectLst/>
                <a:uLnTx/>
                <a:uFillTx/>
                <a:latin typeface="Aptos" panose="020B0004020202020204" pitchFamily="34" charset="0"/>
              </a:rPr>
              <a:t> προτάσεις</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 και δεν θέλουμε να τελειώσει ο αέρας που έχουμε πάρει γιατί έτσι θα χρειαστεί να πάρουμε ανάσα.</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13142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000" spc="-20" dirty="0">
                <a:latin typeface="Aptos" panose="020B0004020202020204" pitchFamily="34" charset="0"/>
                <a:ea typeface="+mn-ea"/>
                <a:cs typeface="+mn-cs"/>
              </a:rPr>
              <a:t>Γλώσσα – Ραδιοφωνική/Τηλεοπτική «Γραφή» (Γ΄)</a:t>
            </a:r>
            <a:endParaRPr lang="en-US" sz="2000"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23314" y="1490871"/>
            <a:ext cx="4497566" cy="5367129"/>
          </a:xfrm>
          <a:prstGeom prst="rect">
            <a:avLst/>
          </a:prstGeom>
        </p:spPr>
        <p:txBody>
          <a:bodyPr vert="horz" lIns="91440" tIns="45720" rIns="91440" bIns="45720" rtlCol="0">
            <a:noAutofit/>
          </a:bodyPr>
          <a:lstStyle/>
          <a:p>
            <a:pPr marL="0" marR="0" lvl="0" indent="0" algn="ctr" defTabSz="914400" rtl="0" eaLnBrk="1" fontAlgn="auto" latinLnBrk="0" hangingPunct="1">
              <a:spcBef>
                <a:spcPts val="0"/>
              </a:spcBef>
              <a:spcAft>
                <a:spcPts val="0"/>
              </a:spcAft>
              <a:buClrTx/>
              <a:buSzTx/>
              <a:buFontTx/>
              <a:buNone/>
              <a:tabLst/>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Αποφεύγουμε τις πολλές διαδοχικές γενικές πτώσεις. </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Παράδειγμα: «Έκτακτα μέτρα έλαβαν χθες οι ευρωπαϊκές χώρες για τον πόλεμο στην Ουκρανία ύστερα από απόφαση των Υπουργών Εξωτερικών των κρατών μελών της Ευρωπαϊκής Ένωσης». </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Αλλά: «Οι Υπουργοί Εξωτερικών</a:t>
            </a:r>
            <a:r>
              <a:rPr kumimoji="0" lang="en-US" sz="2000" b="0" i="0" u="none" strike="noStrike" kern="1200" cap="none" spc="-20" normalizeH="0" baseline="0" noProof="0" dirty="0">
                <a:ln>
                  <a:noFill/>
                </a:ln>
                <a:solidFill>
                  <a:prstClr val="black"/>
                </a:solidFill>
                <a:effectLst/>
                <a:uLnTx/>
                <a:uFillTx/>
                <a:latin typeface="Aptos" panose="020B0004020202020204" pitchFamily="34" charset="0"/>
              </a:rPr>
              <a:t> </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των κρατών μελών της </a:t>
            </a:r>
            <a:r>
              <a:rPr kumimoji="0" lang="el-GR" sz="2000" b="0" i="0" u="none" strike="noStrike" kern="1200" cap="none" spc="-20" normalizeH="0" baseline="0" noProof="0" dirty="0" err="1">
                <a:ln>
                  <a:noFill/>
                </a:ln>
                <a:solidFill>
                  <a:prstClr val="black"/>
                </a:solidFill>
                <a:effectLst/>
                <a:uLnTx/>
                <a:uFillTx/>
                <a:latin typeface="Aptos" panose="020B0004020202020204" pitchFamily="34" charset="0"/>
              </a:rPr>
              <a:t>Ευρ</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 Ένωσης αποφάσισαν χθες τη λήψη έκτακτων μέτρων για τον πόλεμο στην Ουκρανία».</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extLst>
      <p:ext uri="{BB962C8B-B14F-4D97-AF65-F5344CB8AC3E}">
        <p14:creationId xmlns:p14="http://schemas.microsoft.com/office/powerpoint/2010/main" val="338064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13142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000" spc="-20" dirty="0">
                <a:latin typeface="Aptos" panose="020B0004020202020204" pitchFamily="34" charset="0"/>
                <a:ea typeface="+mn-ea"/>
                <a:cs typeface="+mn-cs"/>
              </a:rPr>
              <a:t>Γλώσσα – Ραδιοφωνική/Τηλεοπτική «Γραφή» (Δ΄)</a:t>
            </a:r>
            <a:endParaRPr lang="en-US" sz="2000"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40320" y="1778000"/>
            <a:ext cx="4399280" cy="48768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l-GR" sz="2200" b="0" i="0" u="none" strike="noStrike" kern="1200" cap="none" spc="-20" normalizeH="0" baseline="0" noProof="0" dirty="0">
                <a:ln>
                  <a:noFill/>
                </a:ln>
                <a:solidFill>
                  <a:prstClr val="black"/>
                </a:solidFill>
                <a:effectLst/>
                <a:uLnTx/>
                <a:uFillTx/>
                <a:latin typeface="Aptos" panose="020B0004020202020204" pitchFamily="34" charset="0"/>
              </a:rPr>
              <a:t>Αποφεύγουμε τις πολλές διαδοχικές δευτερεύουσες προτάσεις [π.χ. αναφορικές προτάσεις, ο οποίος, η οποία].</a:t>
            </a:r>
            <a:br>
              <a:rPr kumimoji="0" lang="el-GR" sz="2200" b="0" i="0" u="none" strike="noStrike" kern="1200" cap="none" spc="-20" normalizeH="0" baseline="0" noProof="0" dirty="0">
                <a:ln>
                  <a:noFill/>
                </a:ln>
                <a:solidFill>
                  <a:prstClr val="black"/>
                </a:solidFill>
                <a:effectLst/>
                <a:uLnTx/>
                <a:uFillTx/>
                <a:latin typeface="Aptos" panose="020B0004020202020204" pitchFamily="34" charset="0"/>
              </a:rPr>
            </a:br>
            <a:endParaRPr kumimoji="0" lang="el-GR" sz="22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l-GR" sz="2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l-GR" sz="2200" b="0" i="0" u="none" strike="noStrike" kern="1200" cap="none" spc="-20" normalizeH="0" baseline="0" noProof="0" dirty="0">
                <a:ln>
                  <a:noFill/>
                </a:ln>
                <a:solidFill>
                  <a:prstClr val="black"/>
                </a:solidFill>
                <a:effectLst/>
                <a:uLnTx/>
                <a:uFillTx/>
                <a:latin typeface="Aptos" panose="020B0004020202020204" pitchFamily="34" charset="0"/>
              </a:rPr>
              <a:t>Αποφεύγουμε να συμπεριλάβουμε υπερβολικά πολλά ονόματα, ημερομηνίες και αριθμούς. </a:t>
            </a:r>
            <a:endParaRPr kumimoji="0" lang="en-US" sz="2200"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extLst>
      <p:ext uri="{BB962C8B-B14F-4D97-AF65-F5344CB8AC3E}">
        <p14:creationId xmlns:p14="http://schemas.microsoft.com/office/powerpoint/2010/main" val="331283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046019" y="942108"/>
            <a:ext cx="3256550" cy="4969113"/>
          </a:xfrm>
        </p:spPr>
        <p:txBody>
          <a:bodyPr anchor="ctr">
            <a:normAutofit/>
          </a:bodyPr>
          <a:lstStyle/>
          <a:p>
            <a:pPr>
              <a:lnSpc>
                <a:spcPct val="150000"/>
              </a:lnSpc>
            </a:pPr>
            <a:r>
              <a:rPr lang="el-GR" sz="2800" dirty="0">
                <a:solidFill>
                  <a:schemeClr val="tx2">
                    <a:lumMod val="75000"/>
                  </a:schemeClr>
                </a:solidFill>
                <a:latin typeface="Aptos"/>
              </a:rPr>
              <a:t>Ανατομία μιας εφημερίδας</a:t>
            </a:r>
            <a:endParaRPr lang="el-GR" dirty="0">
              <a:solidFill>
                <a:schemeClr val="tx2">
                  <a:lumMod val="75000"/>
                </a:schemeClr>
              </a:solidFill>
            </a:endParaRPr>
          </a:p>
          <a:p>
            <a:endParaRPr lang="el-GR" sz="2800">
              <a:solidFill>
                <a:schemeClr val="tx2">
                  <a:lumMod val="75000"/>
                </a:schemeClr>
              </a:solidFill>
            </a:endParaRPr>
          </a:p>
        </p:txBody>
      </p:sp>
      <p:sp>
        <p:nvSpPr>
          <p:cNvPr id="10" name="Rectangle 9"/>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p:cNvSpPr>
            <a:spLocks noGrp="1"/>
          </p:cNvSpPr>
          <p:nvPr>
            <p:ph idx="1"/>
          </p:nvPr>
        </p:nvSpPr>
        <p:spPr>
          <a:xfrm>
            <a:off x="5049062" y="942108"/>
            <a:ext cx="6455549" cy="4969114"/>
          </a:xfrm>
        </p:spPr>
        <p:txBody>
          <a:bodyPr vert="horz" lIns="91440" tIns="45720" rIns="91440" bIns="45720" rtlCol="0" anchor="ctr">
            <a:normAutofit/>
          </a:bodyPr>
          <a:lstStyle/>
          <a:p>
            <a:pPr>
              <a:lnSpc>
                <a:spcPct val="150000"/>
              </a:lnSpc>
            </a:pPr>
            <a:r>
              <a:rPr lang="el-GR" sz="2000" dirty="0">
                <a:solidFill>
                  <a:schemeClr val="tx2">
                    <a:lumMod val="75000"/>
                  </a:schemeClr>
                </a:solidFill>
                <a:latin typeface="Aptos"/>
              </a:rPr>
              <a:t>Πρωτοσέλιδο</a:t>
            </a:r>
          </a:p>
          <a:p>
            <a:pPr>
              <a:lnSpc>
                <a:spcPct val="150000"/>
              </a:lnSpc>
            </a:pPr>
            <a:r>
              <a:rPr lang="el-GR" sz="2000" dirty="0">
                <a:solidFill>
                  <a:schemeClr val="tx2">
                    <a:lumMod val="75000"/>
                  </a:schemeClr>
                </a:solidFill>
                <a:latin typeface="Aptos"/>
              </a:rPr>
              <a:t>Οπισθόφυλλο/Τελευταία Σελίδα</a:t>
            </a:r>
          </a:p>
          <a:p>
            <a:pPr>
              <a:lnSpc>
                <a:spcPct val="150000"/>
              </a:lnSpc>
            </a:pPr>
            <a:r>
              <a:rPr lang="el-GR" sz="2000" dirty="0">
                <a:solidFill>
                  <a:schemeClr val="tx2">
                    <a:lumMod val="75000"/>
                  </a:schemeClr>
                </a:solidFill>
                <a:latin typeface="Aptos"/>
              </a:rPr>
              <a:t>Κυρίως Σώμα</a:t>
            </a:r>
          </a:p>
          <a:p>
            <a:pPr>
              <a:lnSpc>
                <a:spcPct val="150000"/>
              </a:lnSpc>
            </a:pPr>
            <a:r>
              <a:rPr lang="el-GR" sz="2000" dirty="0">
                <a:solidFill>
                  <a:schemeClr val="tx2">
                    <a:lumMod val="75000"/>
                  </a:schemeClr>
                </a:solidFill>
                <a:latin typeface="Aptos"/>
              </a:rPr>
              <a:t>Ολοσέλιδο</a:t>
            </a:r>
          </a:p>
          <a:p>
            <a:pPr>
              <a:lnSpc>
                <a:spcPct val="150000"/>
              </a:lnSpc>
            </a:pPr>
            <a:r>
              <a:rPr lang="el-GR" sz="2000" dirty="0">
                <a:solidFill>
                  <a:schemeClr val="tx2">
                    <a:lumMod val="75000"/>
                  </a:schemeClr>
                </a:solidFill>
                <a:latin typeface="Aptos"/>
              </a:rPr>
              <a:t>Δισέλιδο/Σαλόνι</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13142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000" spc="-20" dirty="0">
                <a:latin typeface="Aptos" panose="020B0004020202020204" pitchFamily="34" charset="0"/>
                <a:ea typeface="+mn-ea"/>
                <a:cs typeface="+mn-cs"/>
              </a:rPr>
              <a:t>Γλώσσα – Ραδιοφωνική/Τηλεοπτική «Γραφή» (Ε΄)</a:t>
            </a:r>
            <a:endParaRPr lang="en-US" sz="2000"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04809" y="1520547"/>
            <a:ext cx="4399280" cy="4876800"/>
          </a:xfrm>
          <a:prstGeom prst="rect">
            <a:avLst/>
          </a:prstGeom>
        </p:spPr>
        <p:txBody>
          <a:bodyPr vert="horz" lIns="91440" tIns="45720" rIns="91440" bIns="45720" rtlCol="0">
            <a:noAutofit/>
          </a:bodyPr>
          <a:lstStyle/>
          <a:p>
            <a:pPr lvl="1" algn="ctr">
              <a:lnSpc>
                <a:spcPct val="120000"/>
              </a:lnSpc>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Απλές προτάσεις, όχι λέξεις που μας δυσκολεύουν. Αν δούμε ότι μια λέξη περιπλέκει την εκφορά του λόγου μας</a:t>
            </a:r>
            <a:r>
              <a:rPr kumimoji="0" lang="en-US" sz="2000" b="0" i="0" u="none" strike="noStrike" kern="1200" cap="none" spc="-20" normalizeH="0" baseline="0" noProof="0" dirty="0">
                <a:ln>
                  <a:noFill/>
                </a:ln>
                <a:solidFill>
                  <a:prstClr val="black"/>
                </a:solidFill>
                <a:effectLst/>
                <a:uLnTx/>
                <a:uFillTx/>
                <a:latin typeface="Aptos" panose="020B0004020202020204" pitchFamily="34" charset="0"/>
              </a:rPr>
              <a:t> (</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και</a:t>
            </a:r>
            <a:r>
              <a:rPr kumimoji="0" lang="el-GR" sz="2000" b="0" i="0" u="none" strike="noStrike" kern="1200" cap="none" spc="-20" normalizeH="0" noProof="0" dirty="0">
                <a:ln>
                  <a:noFill/>
                </a:ln>
                <a:solidFill>
                  <a:prstClr val="black"/>
                </a:solidFill>
                <a:effectLst/>
                <a:uLnTx/>
                <a:uFillTx/>
                <a:latin typeface="Aptos" panose="020B0004020202020204" pitchFamily="34" charset="0"/>
              </a:rPr>
              <a:t> δεν είναι αναγκαίο να τη χρησιμοποιήσουμε)</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 απλοποιούμε. </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Η σύνταξή μας να έχει συγκεκριμένη δομή [υποκείμενο – ρήμα – αντικείμενο]. </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Προτιμάμε την ενεργητική σύνταξη και όχι την παθητική. </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endParaRPr kumimoji="0" lang="en-US"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extLst>
      <p:ext uri="{BB962C8B-B14F-4D97-AF65-F5344CB8AC3E}">
        <p14:creationId xmlns:p14="http://schemas.microsoft.com/office/powerpoint/2010/main" val="426381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6AA09E0-F12D-3D70-8056-0B1F0D0C46F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1BB2C4D-6B80-DF63-E9EB-28F52F4CA7C4}"/>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ED7009BA-D63A-8661-DE45-1383522A4975}"/>
              </a:ext>
            </a:extLst>
          </p:cNvPr>
          <p:cNvSpPr>
            <a:spLocks noGrp="1"/>
          </p:cNvSpPr>
          <p:nvPr>
            <p:ph type="title"/>
          </p:nvPr>
        </p:nvSpPr>
        <p:spPr>
          <a:xfrm>
            <a:off x="1046019" y="942108"/>
            <a:ext cx="3256550" cy="4969113"/>
          </a:xfrm>
        </p:spPr>
        <p:txBody>
          <a:bodyPr anchor="ctr">
            <a:normAutofit/>
          </a:bodyPr>
          <a:lstStyle/>
          <a:p>
            <a:pPr algn="ctr"/>
            <a:r>
              <a:rPr lang="el-GR" sz="3600" b="1" dirty="0">
                <a:latin typeface="Aptos" panose="020B0004020202020204" pitchFamily="34" charset="0"/>
              </a:rPr>
              <a:t>Ρεπορτάζ</a:t>
            </a:r>
            <a:endParaRPr lang="el-GR" dirty="0">
              <a:solidFill>
                <a:schemeClr val="tx1"/>
              </a:solidFill>
              <a:latin typeface="Aptos"/>
            </a:endParaRPr>
          </a:p>
        </p:txBody>
      </p:sp>
      <p:sp>
        <p:nvSpPr>
          <p:cNvPr id="10" name="Rectangle 9">
            <a:extLst>
              <a:ext uri="{FF2B5EF4-FFF2-40B4-BE49-F238E27FC236}">
                <a16:creationId xmlns:a16="http://schemas.microsoft.com/office/drawing/2014/main" id="{A3B97ACE-222C-A32C-462F-C09EE2AA8E24}"/>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425C9895-FE0F-28F5-5162-8340BC0986E1}"/>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0A8E910-1619-E231-E888-ECD40E24231C}"/>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EFDAC240-B660-F7A5-6EF4-DD26FD882008}"/>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AD380A50-828F-176B-69DD-1DAB30C7953C}"/>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4796203A-9DC1-75F4-1E41-174C53063A79}"/>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3CE81FCC-A9D6-86BF-5B0C-8CE99E08EB19}"/>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D4872E2F-BA6C-DB4A-3FF8-40981B0F4673}"/>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32CC5632-F323-1D52-E84A-B215ED5D9298}"/>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CFF9A677-1CFD-25CE-73BC-1E6C4A051289}"/>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0F65E282-5C65-F1BF-2850-AD5EC1A41F36}"/>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79EF7718-F1C5-182F-A3EA-B273FEC80E41}"/>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B24CF51E-81E6-2140-4BC2-92AD3743A74B}"/>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017D6B1B-436B-D8EB-074B-AB29AFDB4E6E}"/>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E32ECD53-273E-F5A2-731A-3BD6CD655368}"/>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AC0B2A55-1D13-E074-5141-657079EE0266}"/>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Τι είναι το ρεπορτάζ;</a:t>
            </a:r>
          </a:p>
          <a:p>
            <a:pPr>
              <a:lnSpc>
                <a:spcPct val="150000"/>
              </a:lnSpc>
            </a:pPr>
            <a:r>
              <a:rPr lang="el-GR" sz="2000" dirty="0">
                <a:latin typeface="Aptos" panose="020B0004020202020204" pitchFamily="34" charset="0"/>
              </a:rPr>
              <a:t>Η έρευνα και συλλογή ειδήσεων και πληροφοριών γύρω από ένα (επίκαιρο) θέμα ή γεγονός και η παρουσίασή του στο Διαδίκτυο, σε εφημερίδα ή περιοδικό, στην τηλεόραση ή στο ραδιόφωνο.</a:t>
            </a:r>
            <a:br>
              <a:rPr lang="el-GR" sz="2000" dirty="0">
                <a:latin typeface="Aptos" panose="020B0004020202020204" pitchFamily="34" charset="0"/>
              </a:rPr>
            </a:br>
            <a:br>
              <a:rPr lang="el-GR" sz="2000" b="1" dirty="0">
                <a:latin typeface="Aptos" panose="020B0004020202020204" pitchFamily="34" charset="0"/>
              </a:rPr>
            </a:br>
            <a:r>
              <a:rPr lang="el-GR" sz="2000" b="1" dirty="0">
                <a:latin typeface="Aptos" panose="020B0004020202020204" pitchFamily="34" charset="0"/>
              </a:rPr>
              <a:t>Η λέξη-κλειδί για το ρεπορτάζ είναι η «έρευνα».</a:t>
            </a:r>
            <a:endParaRPr lang="el-GR" sz="2000" dirty="0">
              <a:solidFill>
                <a:schemeClr val="tx1"/>
              </a:solidFill>
              <a:latin typeface="Aptos"/>
            </a:endParaRPr>
          </a:p>
        </p:txBody>
      </p:sp>
    </p:spTree>
    <p:extLst>
      <p:ext uri="{BB962C8B-B14F-4D97-AF65-F5344CB8AC3E}">
        <p14:creationId xmlns:p14="http://schemas.microsoft.com/office/powerpoint/2010/main" val="288933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D897B4C-731B-717F-1BFE-8A1F1CE536A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AF3AED2-6BA8-240F-DCE5-B19F479F5F64}"/>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1E88B568-815C-DBF8-1331-5E956C7FDBA7}"/>
              </a:ext>
            </a:extLst>
          </p:cNvPr>
          <p:cNvSpPr>
            <a:spLocks noGrp="1"/>
          </p:cNvSpPr>
          <p:nvPr>
            <p:ph type="title"/>
          </p:nvPr>
        </p:nvSpPr>
        <p:spPr>
          <a:xfrm>
            <a:off x="1046019" y="942108"/>
            <a:ext cx="3256550" cy="4969113"/>
          </a:xfrm>
        </p:spPr>
        <p:txBody>
          <a:bodyPr anchor="ctr">
            <a:normAutofit/>
          </a:bodyPr>
          <a:lstStyle/>
          <a:p>
            <a:pPr algn="ctr">
              <a:lnSpc>
                <a:spcPct val="150000"/>
              </a:lnSpc>
            </a:pPr>
            <a:r>
              <a:rPr lang="el-GR" sz="2200" b="1" dirty="0">
                <a:latin typeface="Aptos" panose="020B0004020202020204" pitchFamily="34" charset="0"/>
              </a:rPr>
              <a:t>Δεξιότητες / Χαρακτηριστικά ενός Ρεπόρτερ</a:t>
            </a:r>
            <a:endParaRPr lang="el-GR" sz="2200" dirty="0">
              <a:solidFill>
                <a:schemeClr val="tx1"/>
              </a:solidFill>
              <a:latin typeface="Aptos"/>
            </a:endParaRPr>
          </a:p>
        </p:txBody>
      </p:sp>
      <p:sp>
        <p:nvSpPr>
          <p:cNvPr id="10" name="Rectangle 9">
            <a:extLst>
              <a:ext uri="{FF2B5EF4-FFF2-40B4-BE49-F238E27FC236}">
                <a16:creationId xmlns:a16="http://schemas.microsoft.com/office/drawing/2014/main" id="{6D9CF593-8AFC-5E91-02E3-9FF10A36CA02}"/>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91338DED-141E-491C-7D3C-05696B134EC1}"/>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F5A1792-A30E-992A-8105-0B2578BBA47F}"/>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965B365D-1D3F-157F-522E-801ED7E3ABA3}"/>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96669AC1-6973-DF15-7C42-84D6E9D29BFE}"/>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75143386-ED49-FE6C-C834-BFED937D4B16}"/>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6E5EA730-00A6-F470-6227-02071C6B7C03}"/>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01BADB3B-C931-0501-B3D7-7F7C2DAEC4EC}"/>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78BB3420-8699-8884-6A36-A899EF4ECB2B}"/>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398C39B9-13AF-AA89-43EF-F3E15C6FB65B}"/>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527CFAB9-7FA2-A9D3-2A00-7D10E37BA9CC}"/>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D0DD510F-2862-3A24-1887-86C7C1CA9CC3}"/>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35B51A14-C1E5-1518-1272-61227DD6BBB9}"/>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BA1C1E5C-10DB-E907-3F90-4BC05F48DD24}"/>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D77F6D40-4301-87EC-841A-09468EDEBB92}"/>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19EB3503-D5E1-8EC6-8447-78BDFBB31FFB}"/>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Να έχει περιέργεια - να κάνει ερωτήσεις.</a:t>
            </a:r>
          </a:p>
          <a:p>
            <a:pPr>
              <a:lnSpc>
                <a:spcPct val="150000"/>
              </a:lnSpc>
            </a:pPr>
            <a:r>
              <a:rPr lang="el-GR" sz="2000" dirty="0">
                <a:solidFill>
                  <a:schemeClr val="tx1"/>
                </a:solidFill>
                <a:latin typeface="Aptos"/>
              </a:rPr>
              <a:t>Να αμφισβητεί.</a:t>
            </a:r>
          </a:p>
          <a:p>
            <a:pPr>
              <a:lnSpc>
                <a:spcPct val="150000"/>
              </a:lnSpc>
            </a:pPr>
            <a:r>
              <a:rPr lang="el-GR" sz="2000" dirty="0">
                <a:solidFill>
                  <a:schemeClr val="tx1"/>
                </a:solidFill>
                <a:latin typeface="Aptos"/>
              </a:rPr>
              <a:t>Να προσπαθεί να αναδείξει την πολυπλοκότητα των θεμάτων.</a:t>
            </a:r>
          </a:p>
        </p:txBody>
      </p:sp>
    </p:spTree>
    <p:extLst>
      <p:ext uri="{BB962C8B-B14F-4D97-AF65-F5344CB8AC3E}">
        <p14:creationId xmlns:p14="http://schemas.microsoft.com/office/powerpoint/2010/main" val="24154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BC9E043-42F3-B015-6973-8186E051218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6DF57F1-83B8-CBAC-33CE-54AC28A92F40}"/>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DCEA4756-32A4-1316-27E2-1808AE99E279}"/>
              </a:ext>
            </a:extLst>
          </p:cNvPr>
          <p:cNvSpPr>
            <a:spLocks noGrp="1"/>
          </p:cNvSpPr>
          <p:nvPr>
            <p:ph type="title"/>
          </p:nvPr>
        </p:nvSpPr>
        <p:spPr>
          <a:xfrm>
            <a:off x="1046019" y="942108"/>
            <a:ext cx="3256550" cy="4969113"/>
          </a:xfrm>
        </p:spPr>
        <p:txBody>
          <a:bodyPr anchor="ctr">
            <a:normAutofit/>
          </a:bodyPr>
          <a:lstStyle/>
          <a:p>
            <a:pPr algn="ctr">
              <a:lnSpc>
                <a:spcPct val="150000"/>
              </a:lnSpc>
            </a:pPr>
            <a:r>
              <a:rPr lang="el-GR" sz="2200" b="1" dirty="0">
                <a:latin typeface="Aptos" panose="020B0004020202020204" pitchFamily="34" charset="0"/>
              </a:rPr>
              <a:t>Είδη ρεπορτάζ</a:t>
            </a:r>
            <a:endParaRPr lang="el-GR" sz="2200" dirty="0">
              <a:solidFill>
                <a:schemeClr val="tx1"/>
              </a:solidFill>
              <a:latin typeface="Aptos"/>
            </a:endParaRPr>
          </a:p>
        </p:txBody>
      </p:sp>
      <p:sp>
        <p:nvSpPr>
          <p:cNvPr id="10" name="Rectangle 9">
            <a:extLst>
              <a:ext uri="{FF2B5EF4-FFF2-40B4-BE49-F238E27FC236}">
                <a16:creationId xmlns:a16="http://schemas.microsoft.com/office/drawing/2014/main" id="{0D176204-862F-F87E-023A-FF4C188CA5CE}"/>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DB85654A-D7FB-6871-8538-E2B29182E471}"/>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D02894B6-3B03-D8BB-21F1-6A9AEC5A1D00}"/>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9F929D13-079D-EAD3-72E3-7FF439998A31}"/>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3A57CE09-7065-B7B9-EB91-9872AF2DED93}"/>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9EAB70D3-4DD8-F984-2A47-6D2215A891DE}"/>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38660F7C-EA0C-3418-4402-32717BC59A2F}"/>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00B4AED7-54AE-FB1B-9362-426BC2FFCC17}"/>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3F6045F2-84EB-72EA-D2A8-4247CEBC4D14}"/>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C78FA83E-D313-725D-9F4F-788CAFA9DBBA}"/>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D17088AD-D3DD-86BE-569E-D84703693F13}"/>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FBA9C795-726E-907D-5D0C-12A084ADBD1A}"/>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783756FD-6DCB-86F8-FA9E-B0A914E3B800}"/>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81E49B39-CB33-A44E-ED54-8D82514CB348}"/>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BF2C7321-5249-DC6D-6837-8E644262F6CB}"/>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C0DEE2AB-BC65-BEBF-03A8-E41E26EF5F00}"/>
              </a:ext>
            </a:extLst>
          </p:cNvPr>
          <p:cNvSpPr>
            <a:spLocks noGrp="1"/>
          </p:cNvSpPr>
          <p:nvPr>
            <p:ph idx="1"/>
          </p:nvPr>
        </p:nvSpPr>
        <p:spPr>
          <a:xfrm>
            <a:off x="5049062" y="942108"/>
            <a:ext cx="6657524" cy="5226174"/>
          </a:xfrm>
        </p:spPr>
        <p:txBody>
          <a:bodyPr vert="horz" lIns="91440" tIns="45720" rIns="91440" bIns="45720" rtlCol="0" anchor="ctr">
            <a:noAutofit/>
          </a:bodyPr>
          <a:lstStyle/>
          <a:p>
            <a:r>
              <a:rPr lang="el-GR" sz="2000" dirty="0">
                <a:solidFill>
                  <a:schemeClr val="tx1"/>
                </a:solidFill>
                <a:latin typeface="Aptos"/>
              </a:rPr>
              <a:t>Πολιτικό ρεπορτάζ</a:t>
            </a:r>
          </a:p>
          <a:p>
            <a:r>
              <a:rPr lang="el-GR" sz="2000" dirty="0">
                <a:solidFill>
                  <a:schemeClr val="tx1"/>
                </a:solidFill>
                <a:latin typeface="Aptos"/>
              </a:rPr>
              <a:t>Κοινοβουλευτικό ρεπορτάζ </a:t>
            </a:r>
          </a:p>
          <a:p>
            <a:r>
              <a:rPr lang="el-GR" sz="2000" dirty="0">
                <a:solidFill>
                  <a:schemeClr val="tx1"/>
                </a:solidFill>
                <a:latin typeface="Aptos"/>
              </a:rPr>
              <a:t>Οικονομικό ρεπορτάζ</a:t>
            </a:r>
          </a:p>
          <a:p>
            <a:r>
              <a:rPr lang="el-GR" sz="2000" dirty="0">
                <a:solidFill>
                  <a:schemeClr val="tx1"/>
                </a:solidFill>
                <a:latin typeface="Aptos"/>
              </a:rPr>
              <a:t>Αστυνομικό ρεπορτάζ</a:t>
            </a:r>
          </a:p>
          <a:p>
            <a:r>
              <a:rPr lang="el-GR" sz="2000" dirty="0">
                <a:solidFill>
                  <a:schemeClr val="tx1"/>
                </a:solidFill>
                <a:latin typeface="Aptos"/>
              </a:rPr>
              <a:t>Δικαστικό ρεπορτάζ</a:t>
            </a:r>
          </a:p>
          <a:p>
            <a:r>
              <a:rPr lang="el-GR" sz="2000" dirty="0">
                <a:solidFill>
                  <a:schemeClr val="tx1"/>
                </a:solidFill>
                <a:latin typeface="Aptos"/>
              </a:rPr>
              <a:t>Αθλητικό ρεπορτάζ</a:t>
            </a:r>
          </a:p>
          <a:p>
            <a:r>
              <a:rPr lang="el-GR" sz="2000" dirty="0">
                <a:solidFill>
                  <a:schemeClr val="tx1"/>
                </a:solidFill>
                <a:latin typeface="Aptos"/>
              </a:rPr>
              <a:t>Πολιτιστικό ρεπορτάζ</a:t>
            </a:r>
          </a:p>
          <a:p>
            <a:r>
              <a:rPr lang="el-GR" sz="2000" dirty="0">
                <a:solidFill>
                  <a:schemeClr val="tx1"/>
                </a:solidFill>
                <a:latin typeface="Aptos"/>
              </a:rPr>
              <a:t>Ρεπορτάζ τοπικής αυτοδιοίκησης</a:t>
            </a:r>
          </a:p>
          <a:p>
            <a:r>
              <a:rPr lang="el-GR" sz="2000" dirty="0">
                <a:solidFill>
                  <a:schemeClr val="tx1"/>
                </a:solidFill>
                <a:latin typeface="Aptos"/>
              </a:rPr>
              <a:t>Ρεπορτάζ υγείας</a:t>
            </a:r>
          </a:p>
          <a:p>
            <a:r>
              <a:rPr lang="el-GR" sz="2000" dirty="0">
                <a:solidFill>
                  <a:schemeClr val="tx1"/>
                </a:solidFill>
                <a:latin typeface="Aptos"/>
              </a:rPr>
              <a:t>Ελεύθερο ρεπορτάζ: είναι η ζωή και το νεύρο ενός μέσου. </a:t>
            </a:r>
          </a:p>
        </p:txBody>
      </p:sp>
    </p:spTree>
    <p:extLst>
      <p:ext uri="{BB962C8B-B14F-4D97-AF65-F5344CB8AC3E}">
        <p14:creationId xmlns:p14="http://schemas.microsoft.com/office/powerpoint/2010/main" val="1412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DB423E9-E6F6-861C-06D5-827FA1DC9B3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BE0842-4A5F-0678-0D0B-DE174A79FCB2}"/>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B3245C09-79D0-2D83-FCD9-BA5B6F20ECD0}"/>
              </a:ext>
            </a:extLst>
          </p:cNvPr>
          <p:cNvSpPr>
            <a:spLocks noGrp="1"/>
          </p:cNvSpPr>
          <p:nvPr>
            <p:ph type="title"/>
          </p:nvPr>
        </p:nvSpPr>
        <p:spPr>
          <a:xfrm>
            <a:off x="1046019" y="942108"/>
            <a:ext cx="3256550" cy="4969113"/>
          </a:xfrm>
        </p:spPr>
        <p:txBody>
          <a:bodyPr anchor="ctr">
            <a:normAutofit/>
          </a:bodyPr>
          <a:lstStyle/>
          <a:p>
            <a:pPr algn="ctr">
              <a:lnSpc>
                <a:spcPct val="150000"/>
              </a:lnSpc>
            </a:pPr>
            <a:r>
              <a:rPr lang="el-GR" sz="2200" b="1" dirty="0">
                <a:latin typeface="Aptos" panose="020B0004020202020204" pitchFamily="34" charset="0"/>
              </a:rPr>
              <a:t>Οπτική Γωνία</a:t>
            </a:r>
            <a:endParaRPr lang="el-GR" sz="2200" dirty="0">
              <a:solidFill>
                <a:schemeClr val="tx1"/>
              </a:solidFill>
              <a:latin typeface="Aptos"/>
            </a:endParaRPr>
          </a:p>
        </p:txBody>
      </p:sp>
      <p:sp>
        <p:nvSpPr>
          <p:cNvPr id="10" name="Rectangle 9">
            <a:extLst>
              <a:ext uri="{FF2B5EF4-FFF2-40B4-BE49-F238E27FC236}">
                <a16:creationId xmlns:a16="http://schemas.microsoft.com/office/drawing/2014/main" id="{61E8B3E4-6FF9-01AD-5FFB-F6036153FC04}"/>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C8A2D267-3F1A-0E75-A70A-45265DB4957F}"/>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C8044EF-920E-3238-534C-30FF51CE2896}"/>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BD1A4117-4CD0-2251-B5A1-FA16673ACF7B}"/>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2D26EC68-E0B0-15D9-49F2-4FF07CE0E705}"/>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75390C45-937E-E854-43F2-6DBE09DC0F1C}"/>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7BFF845D-A4CA-7255-AEFE-3B049897A51C}"/>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7BC5A1C2-F437-F90E-443F-A0E1E7D2D6A7}"/>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8F7DBD3F-28FE-4572-7F15-CEF1F706C692}"/>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070EA43A-4687-24FA-4793-EDDE97716823}"/>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B23A7BDE-AB60-C76B-C508-21B6C57B4541}"/>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0A9504AA-DA93-4DC2-E8DD-023D57736272}"/>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D31160FE-86FF-83F5-5140-65F594A9F6BD}"/>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7E42533B-2428-88F3-6D4F-9B41172372CC}"/>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7A6B03AD-F0D1-E528-62C2-1C3440EC78D9}"/>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8E0267FD-3B96-2A3F-0854-9E03CE402BB0}"/>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Τι είναι η οπτική γωνία στο ρεπορτάζ;</a:t>
            </a:r>
            <a:br>
              <a:rPr lang="el-GR" sz="2000" dirty="0">
                <a:solidFill>
                  <a:schemeClr val="tx1"/>
                </a:solidFill>
                <a:latin typeface="Aptos"/>
              </a:rPr>
            </a:br>
            <a:r>
              <a:rPr lang="el-GR" sz="2000" dirty="0">
                <a:solidFill>
                  <a:schemeClr val="tx1"/>
                </a:solidFill>
                <a:latin typeface="Aptos"/>
              </a:rPr>
              <a:t>Η οπτική γωνία στο ρεπορτάζ είναι η συγκεκριμένη </a:t>
            </a:r>
            <a:r>
              <a:rPr lang="el-GR" sz="2000" b="1" dirty="0">
                <a:solidFill>
                  <a:schemeClr val="tx1"/>
                </a:solidFill>
                <a:latin typeface="Aptos"/>
              </a:rPr>
              <a:t>οπτική</a:t>
            </a:r>
            <a:r>
              <a:rPr lang="el-GR" sz="2000" dirty="0">
                <a:solidFill>
                  <a:schemeClr val="tx1"/>
                </a:solidFill>
                <a:latin typeface="Aptos"/>
              </a:rPr>
              <a:t> ή </a:t>
            </a:r>
            <a:r>
              <a:rPr lang="el-GR" sz="2000" b="1" dirty="0">
                <a:solidFill>
                  <a:schemeClr val="tx1"/>
                </a:solidFill>
                <a:latin typeface="Aptos"/>
              </a:rPr>
              <a:t>προσέγγιση</a:t>
            </a:r>
            <a:r>
              <a:rPr lang="el-GR" sz="2000" dirty="0">
                <a:solidFill>
                  <a:schemeClr val="tx1"/>
                </a:solidFill>
                <a:latin typeface="Aptos"/>
              </a:rPr>
              <a:t> που </a:t>
            </a:r>
            <a:r>
              <a:rPr lang="el-GR" sz="2000" b="1" dirty="0">
                <a:solidFill>
                  <a:schemeClr val="tx1"/>
                </a:solidFill>
                <a:latin typeface="Aptos"/>
              </a:rPr>
              <a:t>επιλέγει</a:t>
            </a:r>
            <a:r>
              <a:rPr lang="el-GR" sz="2000" dirty="0">
                <a:solidFill>
                  <a:schemeClr val="tx1"/>
                </a:solidFill>
                <a:latin typeface="Aptos"/>
              </a:rPr>
              <a:t> ο δημοσιογράφος για να παρουσιάσει ένα θέμα. Αυτή η οπτική καθορίζει τον </a:t>
            </a:r>
            <a:r>
              <a:rPr lang="el-GR" sz="2000" b="1" dirty="0">
                <a:solidFill>
                  <a:schemeClr val="tx1"/>
                </a:solidFill>
                <a:latin typeface="Aptos"/>
              </a:rPr>
              <a:t>τρόπο</a:t>
            </a:r>
            <a:r>
              <a:rPr lang="el-GR" sz="2000" dirty="0">
                <a:solidFill>
                  <a:schemeClr val="tx1"/>
                </a:solidFill>
                <a:latin typeface="Aptos"/>
              </a:rPr>
              <a:t> με τον οποίο θα διηγηθεί την ιστορία, ποιες </a:t>
            </a:r>
            <a:r>
              <a:rPr lang="el-GR" sz="2000" b="1" dirty="0">
                <a:solidFill>
                  <a:schemeClr val="tx1"/>
                </a:solidFill>
                <a:latin typeface="Aptos"/>
              </a:rPr>
              <a:t>πτυχές</a:t>
            </a:r>
            <a:r>
              <a:rPr lang="el-GR" sz="2000" dirty="0">
                <a:solidFill>
                  <a:schemeClr val="tx1"/>
                </a:solidFill>
                <a:latin typeface="Aptos"/>
              </a:rPr>
              <a:t> θα αναδείξει και πώς θα τοποθετήσει το θέμα στο πλαίσιο που το κάνει πιο κατανοητό για το κοινό.</a:t>
            </a:r>
          </a:p>
        </p:txBody>
      </p:sp>
    </p:spTree>
    <p:extLst>
      <p:ext uri="{BB962C8B-B14F-4D97-AF65-F5344CB8AC3E}">
        <p14:creationId xmlns:p14="http://schemas.microsoft.com/office/powerpoint/2010/main" val="173436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8858978-F230-123E-6C27-687B2C59392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B78C78-13D9-AC3B-6B8E-9041BBD32A01}"/>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B010AA85-1E57-E9C8-5A27-EBD58B7BD490}"/>
              </a:ext>
            </a:extLst>
          </p:cNvPr>
          <p:cNvSpPr>
            <a:spLocks noGrp="1"/>
          </p:cNvSpPr>
          <p:nvPr>
            <p:ph type="title"/>
          </p:nvPr>
        </p:nvSpPr>
        <p:spPr>
          <a:xfrm>
            <a:off x="1046019" y="942108"/>
            <a:ext cx="3256550" cy="4969113"/>
          </a:xfrm>
        </p:spPr>
        <p:txBody>
          <a:bodyPr anchor="ctr">
            <a:normAutofit/>
          </a:bodyPr>
          <a:lstStyle/>
          <a:p>
            <a:pPr algn="ctr"/>
            <a:r>
              <a:rPr lang="el-GR" sz="3600" b="1" dirty="0">
                <a:latin typeface="Aptos" panose="020B0004020202020204" pitchFamily="34" charset="0"/>
              </a:rPr>
              <a:t>Οπτική Γωνία</a:t>
            </a:r>
            <a:br>
              <a:rPr lang="el-GR" sz="3600" b="1" dirty="0">
                <a:latin typeface="Aptos" panose="020B0004020202020204" pitchFamily="34" charset="0"/>
              </a:rPr>
            </a:br>
            <a:r>
              <a:rPr lang="el-GR" sz="3600" b="1" dirty="0">
                <a:latin typeface="Aptos" panose="020B0004020202020204" pitchFamily="34" charset="0"/>
              </a:rPr>
              <a:t>(ενδεικτικά)</a:t>
            </a:r>
            <a:endParaRPr lang="el-GR" dirty="0">
              <a:solidFill>
                <a:schemeClr val="tx1"/>
              </a:solidFill>
              <a:latin typeface="Aptos"/>
            </a:endParaRPr>
          </a:p>
        </p:txBody>
      </p:sp>
      <p:sp>
        <p:nvSpPr>
          <p:cNvPr id="10" name="Rectangle 9">
            <a:extLst>
              <a:ext uri="{FF2B5EF4-FFF2-40B4-BE49-F238E27FC236}">
                <a16:creationId xmlns:a16="http://schemas.microsoft.com/office/drawing/2014/main" id="{0770D559-77E4-C7E0-F0BF-B89F04781596}"/>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DE610FAE-01E7-AB78-260E-8581FE5818EF}"/>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8FF9EE9-B193-C843-49A8-2C049CFB9536}"/>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5E18F9AA-36AA-5DA3-0AAF-8B39DAC7DA80}"/>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322C771B-6BB7-5755-089C-61E566C87F79}"/>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5B881EF7-6426-5375-F639-08B0BEBFF229}"/>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DD51B63E-8762-6340-2D17-314F1D607A50}"/>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2B617356-7CCA-8E76-6095-57459D39C481}"/>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BF99512C-AE35-C5CC-1815-077CE05081E8}"/>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6E2DD819-B30A-6502-D822-CAC2B2905007}"/>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6849572C-CEB8-A603-E768-A0E59C5DFB51}"/>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DFC06BF7-7AEF-5B44-D4C1-FFCBD2BB844E}"/>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D2562A9F-F2BD-0E19-5224-63459A6B1F5A}"/>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417C1568-5707-6754-4639-19F141C95F61}"/>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B5D58F30-D499-B13E-D029-4FAFC07ED72B}"/>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D7B9A3E5-495F-7CBD-AB17-2748354DA93A}"/>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Σενάριο: Ανοίγει ένα νέο πάρκο στην πόλη.</a:t>
            </a:r>
          </a:p>
          <a:p>
            <a:pPr>
              <a:lnSpc>
                <a:spcPct val="150000"/>
              </a:lnSpc>
            </a:pPr>
            <a:r>
              <a:rPr lang="el-GR" sz="2000" dirty="0">
                <a:solidFill>
                  <a:schemeClr val="tx1"/>
                </a:solidFill>
                <a:latin typeface="Aptos"/>
              </a:rPr>
              <a:t>Κοινωνική διάσταση [εστίαση στα οφέλη για την κοινότητα]</a:t>
            </a:r>
          </a:p>
          <a:p>
            <a:pPr>
              <a:lnSpc>
                <a:spcPct val="150000"/>
              </a:lnSpc>
            </a:pPr>
            <a:r>
              <a:rPr lang="el-GR" sz="2000" dirty="0">
                <a:solidFill>
                  <a:schemeClr val="tx1"/>
                </a:solidFill>
                <a:latin typeface="Aptos"/>
              </a:rPr>
              <a:t>Οικονομική διάσταση [εστίαση στα έξοδα και τα οικονομικά οφέλη για την πόλη].</a:t>
            </a:r>
          </a:p>
          <a:p>
            <a:pPr>
              <a:lnSpc>
                <a:spcPct val="150000"/>
              </a:lnSpc>
            </a:pPr>
            <a:r>
              <a:rPr lang="el-GR" sz="2000" dirty="0">
                <a:solidFill>
                  <a:schemeClr val="tx1"/>
                </a:solidFill>
                <a:latin typeface="Aptos"/>
              </a:rPr>
              <a:t>Περιβαλλοντική διάσταση [εστίαση στον αντίκτυπο στο περιβάλλον].</a:t>
            </a:r>
          </a:p>
        </p:txBody>
      </p:sp>
    </p:spTree>
    <p:extLst>
      <p:ext uri="{BB962C8B-B14F-4D97-AF65-F5344CB8AC3E}">
        <p14:creationId xmlns:p14="http://schemas.microsoft.com/office/powerpoint/2010/main" val="7757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28EB42E-5EA2-C985-A944-0231CECD86A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1818E90-A0CD-E7EC-FC5B-04B05DBC5858}"/>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E6AB8505-8308-4B8D-200F-27441F0BC6DA}"/>
              </a:ext>
            </a:extLst>
          </p:cNvPr>
          <p:cNvSpPr>
            <a:spLocks noGrp="1"/>
          </p:cNvSpPr>
          <p:nvPr>
            <p:ph type="title"/>
          </p:nvPr>
        </p:nvSpPr>
        <p:spPr>
          <a:xfrm>
            <a:off x="1046019" y="942108"/>
            <a:ext cx="3256550" cy="4969113"/>
          </a:xfrm>
        </p:spPr>
        <p:txBody>
          <a:bodyPr anchor="ctr">
            <a:normAutofit/>
          </a:bodyPr>
          <a:lstStyle/>
          <a:p>
            <a:pPr algn="ctr"/>
            <a:r>
              <a:rPr lang="el-GR" sz="3600" b="1" dirty="0">
                <a:latin typeface="Aptos" panose="020B0004020202020204" pitchFamily="34" charset="0"/>
              </a:rPr>
              <a:t>Οπτική Γωνία</a:t>
            </a:r>
            <a:br>
              <a:rPr lang="el-GR" sz="3600" b="1" dirty="0">
                <a:latin typeface="Aptos" panose="020B0004020202020204" pitchFamily="34" charset="0"/>
              </a:rPr>
            </a:br>
            <a:r>
              <a:rPr lang="el-GR" sz="3600" b="1" dirty="0">
                <a:latin typeface="Aptos" panose="020B0004020202020204" pitchFamily="34" charset="0"/>
              </a:rPr>
              <a:t>(ενδεικτικά)</a:t>
            </a:r>
            <a:endParaRPr lang="el-GR" dirty="0">
              <a:solidFill>
                <a:schemeClr val="tx1"/>
              </a:solidFill>
              <a:latin typeface="Aptos"/>
            </a:endParaRPr>
          </a:p>
        </p:txBody>
      </p:sp>
      <p:sp>
        <p:nvSpPr>
          <p:cNvPr id="10" name="Rectangle 9">
            <a:extLst>
              <a:ext uri="{FF2B5EF4-FFF2-40B4-BE49-F238E27FC236}">
                <a16:creationId xmlns:a16="http://schemas.microsoft.com/office/drawing/2014/main" id="{780AD456-13B2-F666-8E7C-0B191E3454EF}"/>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D54F621A-3D08-2FE7-DA3D-FE92F54019FE}"/>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22CEEAE-3306-AC59-E06A-D28EA837E53F}"/>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41C4BE5C-46E3-423A-9655-76FA1C8AF226}"/>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7EF9A2FB-F785-F2A6-8AE7-63DBDA2A5C46}"/>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288446E0-DB2B-8145-DBB7-8E4AFE93B41B}"/>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EBA5EA59-95C6-DDD0-267F-250D70C65C71}"/>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A15A7275-CD6B-7AC9-398E-0B25F7ACD10E}"/>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D7A134F5-7FE8-3474-3017-D3B0360A4463}"/>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AD98A52F-3834-5A6C-0186-D2C736C01750}"/>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A5A0BCB5-8EC3-897F-1ACE-B07B30529FF0}"/>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F1BC1794-762A-2865-D739-80DEB58AF155}"/>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02D12ED9-8831-3461-E3CA-4BCFF5200CA4}"/>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6D509BE8-9920-4118-6C24-690F860ADC24}"/>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B831D79F-8A5E-49AD-6085-B15955DB8C2C}"/>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065D6B76-4A96-0CA4-AF62-3ED34602B66C}"/>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Η περιγραφή και καταγραφή των γεγονότων.</a:t>
            </a:r>
          </a:p>
          <a:p>
            <a:pPr>
              <a:lnSpc>
                <a:spcPct val="150000"/>
              </a:lnSpc>
            </a:pPr>
            <a:r>
              <a:rPr lang="el-GR" sz="2000" dirty="0">
                <a:solidFill>
                  <a:schemeClr val="tx1"/>
                </a:solidFill>
                <a:latin typeface="Aptos"/>
              </a:rPr>
              <a:t>Η μαρτυρία.</a:t>
            </a:r>
          </a:p>
          <a:p>
            <a:pPr>
              <a:lnSpc>
                <a:spcPct val="150000"/>
              </a:lnSpc>
            </a:pPr>
            <a:r>
              <a:rPr lang="el-GR" sz="2000" dirty="0">
                <a:solidFill>
                  <a:schemeClr val="tx1"/>
                </a:solidFill>
                <a:latin typeface="Aptos"/>
              </a:rPr>
              <a:t>Το πορτραίτο. </a:t>
            </a:r>
          </a:p>
          <a:p>
            <a:pPr>
              <a:lnSpc>
                <a:spcPct val="150000"/>
              </a:lnSpc>
            </a:pPr>
            <a:r>
              <a:rPr lang="el-GR" sz="2000" dirty="0">
                <a:solidFill>
                  <a:schemeClr val="tx1"/>
                </a:solidFill>
                <a:latin typeface="Aptos"/>
              </a:rPr>
              <a:t>Η ανάλυση.</a:t>
            </a:r>
            <a:br>
              <a:rPr lang="el-GR" sz="2000" dirty="0">
                <a:solidFill>
                  <a:schemeClr val="tx1"/>
                </a:solidFill>
                <a:latin typeface="Aptos"/>
              </a:rPr>
            </a:br>
            <a:endParaRPr lang="el-GR" sz="2000" dirty="0">
              <a:solidFill>
                <a:schemeClr val="tx1"/>
              </a:solidFill>
              <a:latin typeface="Aptos"/>
            </a:endParaRPr>
          </a:p>
        </p:txBody>
      </p:sp>
    </p:spTree>
    <p:extLst>
      <p:ext uri="{BB962C8B-B14F-4D97-AF65-F5344CB8AC3E}">
        <p14:creationId xmlns:p14="http://schemas.microsoft.com/office/powerpoint/2010/main" val="3665256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909CFA9-B940-7842-FFD1-805F5A9A39A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3E72BB8-3DC8-736F-4E0F-055072954A7F}"/>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47513F3D-1DD0-BEB3-D3F9-1F3080E82EA8}"/>
              </a:ext>
            </a:extLst>
          </p:cNvPr>
          <p:cNvSpPr>
            <a:spLocks noGrp="1"/>
          </p:cNvSpPr>
          <p:nvPr>
            <p:ph type="title"/>
          </p:nvPr>
        </p:nvSpPr>
        <p:spPr>
          <a:xfrm>
            <a:off x="1046019" y="942108"/>
            <a:ext cx="3256550" cy="4969113"/>
          </a:xfrm>
        </p:spPr>
        <p:txBody>
          <a:bodyPr anchor="ctr">
            <a:normAutofit/>
          </a:bodyPr>
          <a:lstStyle/>
          <a:p>
            <a:pPr algn="ctr"/>
            <a:r>
              <a:rPr lang="el-GR" sz="2500" b="1" dirty="0">
                <a:latin typeface="Aptos" panose="020B0004020202020204" pitchFamily="34" charset="0"/>
              </a:rPr>
              <a:t>Πώς είναι οι συνθήκες στις Μονάδες Εντατικής Θεραπείας;</a:t>
            </a:r>
            <a:endParaRPr lang="el-GR" sz="2500" dirty="0">
              <a:solidFill>
                <a:schemeClr val="tx1"/>
              </a:solidFill>
              <a:latin typeface="Aptos"/>
            </a:endParaRPr>
          </a:p>
        </p:txBody>
      </p:sp>
      <p:sp>
        <p:nvSpPr>
          <p:cNvPr id="10" name="Rectangle 9">
            <a:extLst>
              <a:ext uri="{FF2B5EF4-FFF2-40B4-BE49-F238E27FC236}">
                <a16:creationId xmlns:a16="http://schemas.microsoft.com/office/drawing/2014/main" id="{EEA28C27-9DE7-C3EC-5C42-FA350CA2B1A0}"/>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B18E692C-E62B-B56C-6C04-D725E250DE35}"/>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802DECF-33E5-36A9-45F6-8691514240A4}"/>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97445775-0CB0-9D7A-5641-DB1512D1A3D2}"/>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C2ED2495-988A-60DB-5789-D5646934F4D8}"/>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51590A96-983F-3752-2039-6D9DB3ADC95F}"/>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8233A26F-5B24-8352-F749-F9A64CB7FEF9}"/>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B647F238-E721-AF9A-21D7-E08B78A87ACC}"/>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E3ACD7EE-1F00-30FC-1CCB-A272B3AB8F2B}"/>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79CCA5F6-4189-1AB8-3B0D-986ABB6C5DA2}"/>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279F9F2C-113D-338A-C960-9D7CF9C4493D}"/>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8768D104-00B3-F094-DD4F-95172C78247F}"/>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C3ED9B50-FF59-62D2-C6D7-FED4E7AC3183}"/>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C05917AB-0F52-6CC6-E513-DDC4E2EE712F}"/>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7431910F-7511-4992-A439-130C8DED198A}"/>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2E561B01-2E9B-4D0A-982D-80820784B697}"/>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Πρώτη οπτική γωνία: Η περιγραφή και καταγραφή των γεγονότων.</a:t>
            </a:r>
          </a:p>
          <a:p>
            <a:r>
              <a:rPr lang="el-GR" sz="2000" dirty="0">
                <a:solidFill>
                  <a:schemeClr val="tx1"/>
                </a:solidFill>
                <a:latin typeface="Aptos"/>
              </a:rPr>
              <a:t>Παραμονή για 24 ώρες σε μια ΜΕΘ.</a:t>
            </a:r>
            <a:br>
              <a:rPr lang="el-GR" sz="2000" dirty="0">
                <a:solidFill>
                  <a:schemeClr val="tx1"/>
                </a:solidFill>
                <a:latin typeface="Aptos"/>
              </a:rPr>
            </a:br>
            <a:r>
              <a:rPr lang="el-GR" sz="2000" b="1" dirty="0">
                <a:solidFill>
                  <a:schemeClr val="tx1"/>
                </a:solidFill>
                <a:latin typeface="Aptos"/>
              </a:rPr>
              <a:t>Ο άξονας που οδηγεί είναι η ώρα</a:t>
            </a:r>
            <a:r>
              <a:rPr lang="el-GR" sz="2000" dirty="0">
                <a:solidFill>
                  <a:schemeClr val="tx1"/>
                </a:solidFill>
                <a:latin typeface="Aptos"/>
              </a:rPr>
              <a:t>. Το ρεπορτάζ μας θα δώσει προτεραιότητα στη </a:t>
            </a:r>
            <a:r>
              <a:rPr lang="el-GR" sz="2000" b="1" dirty="0">
                <a:solidFill>
                  <a:schemeClr val="tx1"/>
                </a:solidFill>
                <a:latin typeface="Aptos"/>
              </a:rPr>
              <a:t>δράση</a:t>
            </a:r>
            <a:r>
              <a:rPr lang="el-GR" sz="2000" dirty="0">
                <a:solidFill>
                  <a:schemeClr val="tx1"/>
                </a:solidFill>
                <a:latin typeface="Aptos"/>
              </a:rPr>
              <a:t>. Μπορεί το ρεπορτάζ μας να ξεκινάει με το ηχητικό και οπτικό σήμα ενός ασθενοφόρου που φτάνει ή με τον ήχο που κάνει ο παλμογράφος [</a:t>
            </a:r>
            <a:r>
              <a:rPr lang="el-GR" sz="2000" dirty="0" err="1">
                <a:solidFill>
                  <a:schemeClr val="tx1"/>
                </a:solidFill>
                <a:latin typeface="Aptos"/>
              </a:rPr>
              <a:t>μπιπ</a:t>
            </a:r>
            <a:r>
              <a:rPr lang="el-GR" sz="2000" dirty="0">
                <a:solidFill>
                  <a:schemeClr val="tx1"/>
                </a:solidFill>
                <a:latin typeface="Aptos"/>
              </a:rPr>
              <a:t>, </a:t>
            </a:r>
            <a:r>
              <a:rPr lang="el-GR" sz="2000" dirty="0" err="1">
                <a:solidFill>
                  <a:schemeClr val="tx1"/>
                </a:solidFill>
                <a:latin typeface="Aptos"/>
              </a:rPr>
              <a:t>μπιπ</a:t>
            </a:r>
            <a:r>
              <a:rPr lang="el-GR" sz="2000" dirty="0">
                <a:solidFill>
                  <a:schemeClr val="tx1"/>
                </a:solidFill>
                <a:latin typeface="Aptos"/>
              </a:rPr>
              <a:t>]. Εδώ θα επιχειρήσουμε να πάρουμε συνεντεύξεις από όλους όσοι συμμετέχουν στη δράση. Οι ερωτήσεις θα επικεντρωθούν για τον καθένα σε σημαντικά θέματα όπως ο αριθμός των ασθενών, ο αριθμός των γιατρών, η κούραση, ο τεχνικός εξοπλισμός, η κ.ά. </a:t>
            </a:r>
          </a:p>
        </p:txBody>
      </p:sp>
    </p:spTree>
    <p:extLst>
      <p:ext uri="{BB962C8B-B14F-4D97-AF65-F5344CB8AC3E}">
        <p14:creationId xmlns:p14="http://schemas.microsoft.com/office/powerpoint/2010/main" val="395694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0B00569-2730-B118-C9AA-4DFCB6A2ABC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8B382A-9956-4515-24C4-2C8D97CAA133}"/>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37B678B7-3A63-5A16-0ADE-5D021827FD4B}"/>
              </a:ext>
            </a:extLst>
          </p:cNvPr>
          <p:cNvSpPr>
            <a:spLocks noGrp="1"/>
          </p:cNvSpPr>
          <p:nvPr>
            <p:ph type="title"/>
          </p:nvPr>
        </p:nvSpPr>
        <p:spPr>
          <a:xfrm>
            <a:off x="1046019" y="942108"/>
            <a:ext cx="3256550" cy="4969113"/>
          </a:xfrm>
        </p:spPr>
        <p:txBody>
          <a:bodyPr anchor="ctr">
            <a:normAutofit/>
          </a:bodyPr>
          <a:lstStyle/>
          <a:p>
            <a:pPr algn="ctr"/>
            <a:r>
              <a:rPr lang="el-GR" sz="2500" b="1" dirty="0">
                <a:latin typeface="Aptos" panose="020B0004020202020204" pitchFamily="34" charset="0"/>
              </a:rPr>
              <a:t>Πώς είναι οι συνθήκες στις Μονάδες Εντατικής Θεραπείας;</a:t>
            </a:r>
            <a:endParaRPr lang="el-GR" sz="2500" dirty="0">
              <a:solidFill>
                <a:schemeClr val="tx1"/>
              </a:solidFill>
              <a:latin typeface="Aptos"/>
            </a:endParaRPr>
          </a:p>
        </p:txBody>
      </p:sp>
      <p:sp>
        <p:nvSpPr>
          <p:cNvPr id="10" name="Rectangle 9">
            <a:extLst>
              <a:ext uri="{FF2B5EF4-FFF2-40B4-BE49-F238E27FC236}">
                <a16:creationId xmlns:a16="http://schemas.microsoft.com/office/drawing/2014/main" id="{469C1AA1-AE7D-F255-9B44-AB2761ED839D}"/>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896367E8-398D-4CC4-4CF8-F8BC692D6F24}"/>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BE7E078-2EA9-886C-DCC0-9A4C14B33D52}"/>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DFA20259-B89F-9635-CB25-1C5DF8C6CA57}"/>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D4890BA8-C461-2456-CE09-F521CF3B0ADC}"/>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2A38D913-FB36-2CDD-0E55-D8FB2EF0C303}"/>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44625CC2-2008-60A1-7F8F-63EAC404633C}"/>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F3390C23-DEC5-F07F-CA1B-E5257C2D49A5}"/>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CC25F72C-7025-7082-2B71-8D578FF2543B}"/>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CE43F2A7-B7FE-7A89-421F-FA7A8576335B}"/>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48EA76CB-DE7B-D3A5-A2A3-D2D0F546E87E}"/>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4AC6255C-F523-11C7-68FD-107D5A252934}"/>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6C2254B6-F915-4C82-9292-D5110F35830F}"/>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27B69BA7-4525-7FE2-FC65-0195D8BE6417}"/>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B693AFEE-D199-F706-9C41-7C012862C780}"/>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8CF3D69E-7A32-7311-E1D5-492A03576EDD}"/>
              </a:ext>
            </a:extLst>
          </p:cNvPr>
          <p:cNvSpPr>
            <a:spLocks noGrp="1"/>
          </p:cNvSpPr>
          <p:nvPr>
            <p:ph idx="1"/>
          </p:nvPr>
        </p:nvSpPr>
        <p:spPr>
          <a:xfrm>
            <a:off x="5049062" y="942108"/>
            <a:ext cx="6657524" cy="5226174"/>
          </a:xfrm>
        </p:spPr>
        <p:txBody>
          <a:bodyPr vert="horz" lIns="91440" tIns="45720" rIns="91440" bIns="45720" rtlCol="0" anchor="ctr">
            <a:noAutofit/>
          </a:bodyPr>
          <a:lstStyle/>
          <a:p>
            <a:r>
              <a:rPr lang="el-GR" sz="2000" dirty="0">
                <a:solidFill>
                  <a:schemeClr val="tx1"/>
                </a:solidFill>
                <a:latin typeface="Aptos"/>
              </a:rPr>
              <a:t>Δεύτερη οπτική γωνία: η μαρτυρία.</a:t>
            </a:r>
          </a:p>
          <a:p>
            <a:r>
              <a:rPr lang="el-GR" sz="2000" dirty="0">
                <a:solidFill>
                  <a:schemeClr val="tx1"/>
                </a:solidFill>
                <a:latin typeface="Aptos"/>
              </a:rPr>
              <a:t>Ακολουθούμε έναν ασθενή [μπορεί να είναι από την άφιξή του στα επείγοντα περιστατικά] και διάφορες μέρες ή ώρες κατά την παραμονή του εκεί.</a:t>
            </a:r>
            <a:br>
              <a:rPr lang="el-GR" sz="2000" dirty="0">
                <a:solidFill>
                  <a:schemeClr val="tx1"/>
                </a:solidFill>
                <a:latin typeface="Aptos"/>
              </a:rPr>
            </a:br>
            <a:r>
              <a:rPr lang="el-GR" sz="2000" dirty="0">
                <a:solidFill>
                  <a:schemeClr val="tx1"/>
                </a:solidFill>
                <a:latin typeface="Aptos"/>
              </a:rPr>
              <a:t>Εδώ η οπτική μας γωνία είναι μια </a:t>
            </a:r>
            <a:r>
              <a:rPr lang="el-GR" sz="2000" b="1" dirty="0">
                <a:solidFill>
                  <a:schemeClr val="tx1"/>
                </a:solidFill>
                <a:latin typeface="Aptos"/>
              </a:rPr>
              <a:t>μαρτυρία</a:t>
            </a:r>
            <a:r>
              <a:rPr lang="el-GR" sz="2000" dirty="0">
                <a:solidFill>
                  <a:schemeClr val="tx1"/>
                </a:solidFill>
                <a:latin typeface="Aptos"/>
              </a:rPr>
              <a:t>. Μπορεί να ξεκινήσει με την άφιξη του ασθενούς και να ακολουθήσει διάφορες φάσεις της νοσηλείας του. Θα υποβληθούν ερωτήματα και σε άλλες πηγές που έχουν ενεργό ρόλο (γιατροί, νοσηλευτές, συγγενείς </a:t>
            </a:r>
            <a:r>
              <a:rPr lang="el-GR" sz="2000" dirty="0" err="1">
                <a:solidFill>
                  <a:schemeClr val="tx1"/>
                </a:solidFill>
                <a:latin typeface="Aptos"/>
              </a:rPr>
              <a:t>κτλ</a:t>
            </a:r>
            <a:r>
              <a:rPr lang="el-GR" sz="2000" dirty="0">
                <a:solidFill>
                  <a:schemeClr val="tx1"/>
                </a:solidFill>
                <a:latin typeface="Aptos"/>
              </a:rPr>
              <a:t>) και μπορούν να περιγράψουν τις φάσεις που περνάει ο ασθενής μέσα στη ΜΕΘ.</a:t>
            </a:r>
          </a:p>
        </p:txBody>
      </p:sp>
    </p:spTree>
    <p:extLst>
      <p:ext uri="{BB962C8B-B14F-4D97-AF65-F5344CB8AC3E}">
        <p14:creationId xmlns:p14="http://schemas.microsoft.com/office/powerpoint/2010/main" val="13527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DAC079D-B6B7-6AE5-F4CE-CF2D26245FD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524E833-C416-6CB4-5690-1227E08DB004}"/>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4B887F7D-162B-3E9C-83B3-1A00900D8F4E}"/>
              </a:ext>
            </a:extLst>
          </p:cNvPr>
          <p:cNvSpPr>
            <a:spLocks noGrp="1"/>
          </p:cNvSpPr>
          <p:nvPr>
            <p:ph type="title"/>
          </p:nvPr>
        </p:nvSpPr>
        <p:spPr>
          <a:xfrm>
            <a:off x="1046019" y="942108"/>
            <a:ext cx="3256550" cy="4969113"/>
          </a:xfrm>
        </p:spPr>
        <p:txBody>
          <a:bodyPr anchor="ctr">
            <a:normAutofit/>
          </a:bodyPr>
          <a:lstStyle/>
          <a:p>
            <a:pPr algn="ctr"/>
            <a:r>
              <a:rPr lang="el-GR" sz="2500" b="1" dirty="0">
                <a:latin typeface="Aptos" panose="020B0004020202020204" pitchFamily="34" charset="0"/>
              </a:rPr>
              <a:t>Πώς είναι οι συνθήκες στις Μονάδες Εντατικής Θεραπείας;</a:t>
            </a:r>
            <a:endParaRPr lang="el-GR" sz="2500" dirty="0">
              <a:solidFill>
                <a:schemeClr val="tx1"/>
              </a:solidFill>
              <a:latin typeface="Aptos"/>
            </a:endParaRPr>
          </a:p>
        </p:txBody>
      </p:sp>
      <p:sp>
        <p:nvSpPr>
          <p:cNvPr id="10" name="Rectangle 9">
            <a:extLst>
              <a:ext uri="{FF2B5EF4-FFF2-40B4-BE49-F238E27FC236}">
                <a16:creationId xmlns:a16="http://schemas.microsoft.com/office/drawing/2014/main" id="{D996383A-807D-F206-4C65-DD54FF620995}"/>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B6A071B2-646C-6F53-FDEA-FD0FBEA88F62}"/>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883D18B-849F-9A92-89EF-A2499699EC3A}"/>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E7F44222-104D-5FC7-BCE4-F348B96FAEEB}"/>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623DE252-1418-4FED-26FF-9A992786D794}"/>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19EC4ED8-990D-FE3A-180B-C4F25F3B1EF0}"/>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FE8B9D3B-48A5-188C-34B8-E81769334B8D}"/>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82941DBC-674C-137E-6F5C-43191DF9AFA8}"/>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042A28B4-0483-2AB1-3205-A1E57D6B9E21}"/>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0C588B6A-968B-E886-EA49-0D2DE537524A}"/>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0A4C0444-20A3-5E96-3845-6E530936F39E}"/>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E2DE575A-A549-4655-D5A0-A2857A541FEA}"/>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5363AC67-E693-F38A-F1C1-36BFFC616F77}"/>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30919E95-0A9B-523B-D28D-4D5739190648}"/>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B7CF04EC-4488-7D57-0467-D1268ED3FEF8}"/>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8115F53D-2718-51B4-D781-64E2B1F1E968}"/>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Τρίτη οπτική γωνία: Το πορτραίτο.</a:t>
            </a:r>
          </a:p>
          <a:p>
            <a:r>
              <a:rPr lang="el-GR" sz="2000" dirty="0">
                <a:solidFill>
                  <a:schemeClr val="tx1"/>
                </a:solidFill>
                <a:latin typeface="Aptos"/>
              </a:rPr>
              <a:t>Ακολουθούμε έναν γιατρό που εργάζεται σε ΜΕΘ.</a:t>
            </a:r>
            <a:br>
              <a:rPr lang="el-GR" sz="2000" dirty="0">
                <a:solidFill>
                  <a:schemeClr val="tx1"/>
                </a:solidFill>
                <a:latin typeface="Aptos"/>
              </a:rPr>
            </a:br>
            <a:r>
              <a:rPr lang="el-GR" sz="2000" dirty="0">
                <a:solidFill>
                  <a:schemeClr val="tx1"/>
                </a:solidFill>
                <a:latin typeface="Aptos"/>
              </a:rPr>
              <a:t>Αυτή η τρίτη οπτική γωνία συνιστά ένα πορτραίτο. Ο άξονας που οδηγεί είναι ο γιατρός. Το ρεπορτάζ θα κινείται γύρω από τον γιατρό [μπορεί να μας δείχνει την προετοιμασία για τη βάρδια και διάφορες εικόνες και γεγονότα μέσα από τις ΜΕΘ, επικοινωνία με τους ασθενείς, συνέντευξη με τη διεύθυνση του νοσοκομείου, περιστατικά, περιγραφή των συνθηκών </a:t>
            </a:r>
            <a:r>
              <a:rPr lang="el-GR" sz="2000" dirty="0" err="1">
                <a:solidFill>
                  <a:schemeClr val="tx1"/>
                </a:solidFill>
                <a:latin typeface="Aptos"/>
              </a:rPr>
              <a:t>κτλ</a:t>
            </a:r>
            <a:r>
              <a:rPr lang="el-GR" sz="2000" dirty="0">
                <a:solidFill>
                  <a:schemeClr val="tx1"/>
                </a:solidFill>
                <a:latin typeface="Aptos"/>
              </a:rPr>
              <a:t>]. Μπορεί οι ερωτήσεις να είναι ίδιες / παρόμοιες με τις προηγούμενες οπτικές γωνίες αλλά η διαφορά είναι ότι εδώ υποβάλλονται κυρίως στο ίδιο πρόσωπο [ίσως και στη διεύθυνση του νοσοκομείου επικουρικά].</a:t>
            </a:r>
          </a:p>
        </p:txBody>
      </p:sp>
    </p:spTree>
    <p:extLst>
      <p:ext uri="{BB962C8B-B14F-4D97-AF65-F5344CB8AC3E}">
        <p14:creationId xmlns:p14="http://schemas.microsoft.com/office/powerpoint/2010/main" val="82722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49224" y="645106"/>
            <a:ext cx="3650279" cy="1259894"/>
          </a:xfrm>
        </p:spPr>
        <p:txBody>
          <a:bodyPr>
            <a:normAutofit/>
          </a:bodyPr>
          <a:lstStyle/>
          <a:p>
            <a:r>
              <a:rPr lang="el-GR">
                <a:latin typeface="Aptos"/>
              </a:rPr>
              <a:t>Διαδικτυακή Δημοσιογραφία</a:t>
            </a:r>
          </a:p>
          <a:p>
            <a:endParaRPr lang="el-GR" dirty="0"/>
          </a:p>
        </p:txBody>
      </p:sp>
      <p:sp>
        <p:nvSpPr>
          <p:cNvPr id="13" name="Rectangle 12"/>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Θέση περιεχομένου 2"/>
          <p:cNvSpPr>
            <a:spLocks noGrp="1"/>
          </p:cNvSpPr>
          <p:nvPr>
            <p:ph idx="1"/>
          </p:nvPr>
        </p:nvSpPr>
        <p:spPr>
          <a:xfrm>
            <a:off x="649225" y="2133600"/>
            <a:ext cx="3742085" cy="3915325"/>
          </a:xfrm>
        </p:spPr>
        <p:txBody>
          <a:bodyPr vert="horz" lIns="91440" tIns="45720" rIns="91440" bIns="45720" rtlCol="0" anchor="t">
            <a:noAutofit/>
          </a:bodyPr>
          <a:lstStyle/>
          <a:p>
            <a:r>
              <a:rPr lang="el-GR" sz="1700" dirty="0">
                <a:latin typeface="Aptos"/>
              </a:rPr>
              <a:t>Στη διαδικτυακή δημοσιογραφία υπάρχει πρωτοσέλιδο; Πώς ξεχωρίζει ένα σημαντικό θέμα;</a:t>
            </a:r>
            <a:endParaRPr lang="en-US" sz="1700">
              <a:latin typeface="Aptos"/>
            </a:endParaRPr>
          </a:p>
          <a:p>
            <a:r>
              <a:rPr lang="el-GR" sz="1700" dirty="0">
                <a:latin typeface="Aptos"/>
              </a:rPr>
              <a:t>Υπάρχουν διαφορές ανάμεσα στον έντυπο και στον διαδικτυακό τύπο [π.χ. λιγότεροι περιορισμοί στην έκταση, αναφορά στη διάρκεια ανάγνωσης, δυνατότητα ακρόασης, δυνατότητες παροχής πρόσθετου περιεχομένου (π.χ. </a:t>
            </a:r>
            <a:r>
              <a:rPr lang="el-GR" sz="1700" dirty="0" err="1">
                <a:latin typeface="Aptos"/>
              </a:rPr>
              <a:t>υπερσύνδεσμοι</a:t>
            </a:r>
            <a:r>
              <a:rPr lang="el-GR" sz="1700" dirty="0">
                <a:latin typeface="Aptos"/>
              </a:rPr>
              <a:t>, δυνατότητα </a:t>
            </a:r>
            <a:r>
              <a:rPr lang="el-GR" sz="1700" dirty="0" err="1">
                <a:latin typeface="Aptos"/>
              </a:rPr>
              <a:t>update</a:t>
            </a:r>
            <a:r>
              <a:rPr lang="el-GR" sz="1700" dirty="0">
                <a:latin typeface="Aptos"/>
              </a:rPr>
              <a:t> στο άρθρο κτλ.), σχολιασμού, κοινοποίησης στα ΜΚΔ, παρόμοια άρθρα;]</a:t>
            </a:r>
            <a:endParaRPr lang="en-US" sz="1700" dirty="0">
              <a:latin typeface="Aptos"/>
            </a:endParaRPr>
          </a:p>
          <a:p>
            <a:endParaRPr lang="el-GR" dirty="0"/>
          </a:p>
        </p:txBody>
      </p:sp>
      <p:pic>
        <p:nvPicPr>
          <p:cNvPr id="6" name="Θέση περιεχομένου 4" descr="Εικόνα που περιέχει κείμενο, στιγμιότυπο οθόνης, τοποθεσία web, ιστοσελίδα&#10;&#10;Περιγραφή που δημιουργήθηκε αυτόματα"/>
          <p:cNvPicPr>
            <a:picLocks noChangeAspect="1"/>
          </p:cNvPicPr>
          <p:nvPr/>
        </p:nvPicPr>
        <p:blipFill>
          <a:blip r:embed="rId2"/>
          <a:srcRect l="6983" r="12430" b="5000"/>
          <a:stretch>
            <a:fillRect/>
          </a:stretch>
        </p:blipFill>
        <p:spPr>
          <a:xfrm>
            <a:off x="4619543" y="1319626"/>
            <a:ext cx="6953577" cy="3893681"/>
          </a:xfrm>
          <a:prstGeom prst="rect">
            <a:avLst/>
          </a:prstGeom>
        </p:spPr>
      </p:pic>
      <p:sp>
        <p:nvSpPr>
          <p:cNvPr id="15" name="Freeform 11"/>
          <p:cNvSpPr>
            <a:spLocks noGrp="1" noRot="1" noChangeAspect="1" noMove="1" noResize="1" noEditPoints="1" noAdjustHandles="1" noChangeArrowheads="1" noChangeShapeType="1" noTextEdit="1"/>
          </p:cNvSpPr>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DB7211D-3A4B-11D8-98F3-FE6E4F26CE4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BA625A-3072-3C16-4061-104F4DEE6971}"/>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D8E1AAE8-AD52-AAFA-34B6-D5FB3CB78964}"/>
              </a:ext>
            </a:extLst>
          </p:cNvPr>
          <p:cNvSpPr>
            <a:spLocks noGrp="1"/>
          </p:cNvSpPr>
          <p:nvPr>
            <p:ph type="title"/>
          </p:nvPr>
        </p:nvSpPr>
        <p:spPr>
          <a:xfrm>
            <a:off x="1046019" y="942108"/>
            <a:ext cx="3256550" cy="4969113"/>
          </a:xfrm>
        </p:spPr>
        <p:txBody>
          <a:bodyPr anchor="ctr">
            <a:normAutofit/>
          </a:bodyPr>
          <a:lstStyle/>
          <a:p>
            <a:pPr algn="ctr"/>
            <a:r>
              <a:rPr lang="el-GR" sz="2500" b="1" dirty="0">
                <a:latin typeface="Aptos" panose="020B0004020202020204" pitchFamily="34" charset="0"/>
              </a:rPr>
              <a:t>Πώς είναι οι συνθήκες στις Μονάδες Εντατικής Θεραπείας;</a:t>
            </a:r>
            <a:endParaRPr lang="el-GR" sz="2500" dirty="0">
              <a:solidFill>
                <a:schemeClr val="tx1"/>
              </a:solidFill>
              <a:latin typeface="Aptos"/>
            </a:endParaRPr>
          </a:p>
        </p:txBody>
      </p:sp>
      <p:sp>
        <p:nvSpPr>
          <p:cNvPr id="10" name="Rectangle 9">
            <a:extLst>
              <a:ext uri="{FF2B5EF4-FFF2-40B4-BE49-F238E27FC236}">
                <a16:creationId xmlns:a16="http://schemas.microsoft.com/office/drawing/2014/main" id="{32798DE8-E776-4C5E-5939-F76410FDE933}"/>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CC397872-1679-4B7B-E066-0726DC029326}"/>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0037039-B8AC-2ACC-B508-98D42B3FDB7A}"/>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920457EF-20C3-B1D9-73B5-2985E34A6FD4}"/>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AAFACC9C-E02D-F899-EE34-3A2AA882FCD6}"/>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928A7A4C-4BF3-9508-A419-E0946CD6D0CF}"/>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5267CED8-0F7F-4CD8-7A64-327BCDB0A9FC}"/>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724B397C-8CC1-02CE-1599-8D2F91BF021C}"/>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0C4AFE66-A69D-C7E3-9DEA-33E0C374F177}"/>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6A557FA7-C9C9-A83A-BD45-61E4C792081D}"/>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13C3ABF9-7FAB-DC6E-75A5-319E847AF7FB}"/>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D746F1C7-1345-1AD0-2C61-C2E3051C1151}"/>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63082BB6-631A-0715-04FE-BB147DAB2677}"/>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DCD634A3-45BE-0C14-262C-E02D391C8412}"/>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FDD7043A-9D0A-DC5F-F5A1-45E3081C1DAE}"/>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D197C0FC-F1D5-FC0C-7515-A487CE0A5911}"/>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Τέταρτη οπτική γωνία: Η ανάλυση.</a:t>
            </a:r>
          </a:p>
          <a:p>
            <a:r>
              <a:rPr lang="el-GR" sz="2000" dirty="0">
                <a:solidFill>
                  <a:schemeClr val="tx1"/>
                </a:solidFill>
                <a:latin typeface="Aptos"/>
              </a:rPr>
              <a:t>Η τέταρτη οπτική γωνία θα μπορούσε να είναι μια </a:t>
            </a:r>
            <a:r>
              <a:rPr lang="el-GR" sz="2000" b="1" dirty="0">
                <a:solidFill>
                  <a:schemeClr val="tx1"/>
                </a:solidFill>
                <a:latin typeface="Aptos"/>
              </a:rPr>
              <a:t>ανάλυση</a:t>
            </a:r>
            <a:r>
              <a:rPr lang="el-GR" sz="2000" dirty="0">
                <a:solidFill>
                  <a:schemeClr val="tx1"/>
                </a:solidFill>
                <a:latin typeface="Aptos"/>
              </a:rPr>
              <a:t>. Θα ήταν πολύ λιγότερο φορτισμένη με συναισθήματα. Θα επιχειρούσε να δώσει στατιστικά στοιχεία με συνοχή για να ακολουθήσει μια λογική εξήγηση. [Πόσοι μπαίνουν σε ΜΕΘ, πόσοι βγαίνουν από τις ΜΕΘ, τι συμβαίνει με τους </a:t>
            </a:r>
            <a:r>
              <a:rPr lang="el-GR" sz="2000" dirty="0" err="1">
                <a:solidFill>
                  <a:schemeClr val="tx1"/>
                </a:solidFill>
                <a:latin typeface="Aptos"/>
              </a:rPr>
              <a:t>διασωληνωμένους</a:t>
            </a:r>
            <a:r>
              <a:rPr lang="el-GR" sz="2000" dirty="0">
                <a:solidFill>
                  <a:schemeClr val="tx1"/>
                </a:solidFill>
                <a:latin typeface="Aptos"/>
              </a:rPr>
              <a:t> εκτός ΜΕΘ…] </a:t>
            </a:r>
            <a:br>
              <a:rPr lang="el-GR" sz="2000" dirty="0">
                <a:solidFill>
                  <a:schemeClr val="tx1"/>
                </a:solidFill>
                <a:latin typeface="Aptos"/>
              </a:rPr>
            </a:br>
            <a:r>
              <a:rPr lang="el-GR" sz="2000" dirty="0">
                <a:solidFill>
                  <a:schemeClr val="tx1"/>
                </a:solidFill>
                <a:latin typeface="Aptos"/>
              </a:rPr>
              <a:t>Εδώ θα μπορούσε να γίνει μια ανάλυση των συνθηκών στις ΜΕΘ των νοσοκομείων με συνεντεύξεις όλων των ενδιαφερομένων πλευρών: γιατρούς, ασθενείς, διευθυντή νοσοκομείου, Διεύθυνση Δημόσιας Υγείας κλπ. – Η διαφορά από την πρώτη οπτική γωνία είναι ότι εδώ άξονας δεν είναι η ώρα και η δράση. Είναι μια οπτική γωνία λιγότερο φορτισμένη με συναισθήματα.</a:t>
            </a:r>
          </a:p>
        </p:txBody>
      </p:sp>
    </p:spTree>
    <p:extLst>
      <p:ext uri="{BB962C8B-B14F-4D97-AF65-F5344CB8AC3E}">
        <p14:creationId xmlns:p14="http://schemas.microsoft.com/office/powerpoint/2010/main" val="355788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Ηλεκτρονικά πολυμέσα 5" title="Στη ΜΕΘ του &quot;Σωτηρία&quot;, την επομένη των 105 νεκρών">
            <a:hlinkClick r:id="" action="ppaction://media"/>
            <a:extLst>
              <a:ext uri="{FF2B5EF4-FFF2-40B4-BE49-F238E27FC236}">
                <a16:creationId xmlns:a16="http://schemas.microsoft.com/office/drawing/2014/main" id="{2AEDDE8B-98AC-5548-AC53-5E20F807D1E9}"/>
              </a:ext>
            </a:extLst>
          </p:cNvPr>
          <p:cNvPicPr>
            <a:picLocks noRot="1" noChangeAspect="1"/>
          </p:cNvPicPr>
          <p:nvPr>
            <a:videoFile r:link="rId1"/>
          </p:nvPr>
        </p:nvPicPr>
        <p:blipFill>
          <a:blip r:embed="rId3"/>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38303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046019" y="942108"/>
            <a:ext cx="3256550" cy="4969113"/>
          </a:xfrm>
        </p:spPr>
        <p:txBody>
          <a:bodyPr anchor="ctr">
            <a:normAutofit/>
          </a:bodyPr>
          <a:lstStyle/>
          <a:p>
            <a:r>
              <a:rPr lang="el-GR" sz="3000" dirty="0">
                <a:solidFill>
                  <a:schemeClr val="tx2">
                    <a:lumMod val="75000"/>
                  </a:schemeClr>
                </a:solidFill>
                <a:latin typeface="Aptos"/>
              </a:rPr>
              <a:t>Είδη Δημοσιογραφικών Κειμένων</a:t>
            </a:r>
          </a:p>
        </p:txBody>
      </p:sp>
      <p:sp>
        <p:nvSpPr>
          <p:cNvPr id="10" name="Rectangle 9"/>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p:cNvSpPr>
            <a:spLocks noGrp="1"/>
          </p:cNvSpPr>
          <p:nvPr>
            <p:ph idx="1"/>
          </p:nvPr>
        </p:nvSpPr>
        <p:spPr>
          <a:xfrm>
            <a:off x="4617570" y="767675"/>
            <a:ext cx="7336896" cy="5409787"/>
          </a:xfrm>
        </p:spPr>
        <p:txBody>
          <a:bodyPr anchor="ctr">
            <a:normAutofit fontScale="85000" lnSpcReduction="20000"/>
          </a:bodyPr>
          <a:lstStyle/>
          <a:p>
            <a:pPr indent="0">
              <a:lnSpc>
                <a:spcPct val="120000"/>
              </a:lnSpc>
              <a:spcBef>
                <a:spcPts val="0"/>
              </a:spcBef>
              <a:buChar char="•"/>
            </a:pPr>
            <a:r>
              <a:rPr lang="el-GR" dirty="0">
                <a:solidFill>
                  <a:schemeClr val="tx1"/>
                </a:solidFill>
                <a:latin typeface="Aptos"/>
                <a:cs typeface="Calibri" panose="020F0502020204030204"/>
                <a:hlinkClick r:id="rId2"/>
              </a:rPr>
              <a:t>Ειδησεογραφικό άρθρο</a:t>
            </a:r>
            <a:r>
              <a:rPr lang="el-GR" dirty="0">
                <a:solidFill>
                  <a:schemeClr val="tx1"/>
                </a:solidFill>
                <a:latin typeface="Aptos"/>
                <a:cs typeface="Calibri" panose="020F0502020204030204"/>
              </a:rPr>
              <a:t>: Αναφέρει τα γεγονότα με απλό και αντικειμενικό τρόπο, δίνοντας απαντήσεις στις βασικές ερωτήσεις (ποιος, τι, πότε, πού, γιατί και πώς). Συνήθως, ακολουθεί τη δομή της ανεστραμμένης πυραμίδας για να δοθεί η πιο σημαντική πληροφορία στην αρχή.</a:t>
            </a:r>
            <a:endParaRPr lang="en-US" dirty="0">
              <a:solidFill>
                <a:schemeClr val="tx1"/>
              </a:solidFill>
              <a:latin typeface="Aptos"/>
              <a:cs typeface="Calibri" panose="020F0502020204030204"/>
            </a:endParaRPr>
          </a:p>
          <a:p>
            <a:pPr indent="0">
              <a:lnSpc>
                <a:spcPct val="120000"/>
              </a:lnSpc>
              <a:spcBef>
                <a:spcPts val="0"/>
              </a:spcBef>
              <a:buChar char="•"/>
            </a:pPr>
            <a:r>
              <a:rPr lang="el-GR" dirty="0">
                <a:solidFill>
                  <a:schemeClr val="tx1"/>
                </a:solidFill>
                <a:latin typeface="Aptos"/>
                <a:cs typeface="Calibri" panose="020F0502020204030204"/>
                <a:hlinkClick r:id="rId3"/>
              </a:rPr>
              <a:t>Αφηγηματικό άρθρο</a:t>
            </a:r>
            <a:r>
              <a:rPr lang="el-GR" dirty="0">
                <a:solidFill>
                  <a:schemeClr val="tx1"/>
                </a:solidFill>
                <a:latin typeface="Aptos"/>
                <a:cs typeface="Calibri" panose="020F0502020204030204"/>
              </a:rPr>
              <a:t>: Αναπτύσσει ένα θέμα με λεπτομέρειες και βαθύτερη ανάλυση, δίνοντας έμφαση στο ανθρώπινο στοιχείο και συχνά στην αφήγηση.</a:t>
            </a:r>
            <a:endParaRPr lang="en-US">
              <a:solidFill>
                <a:schemeClr val="tx1"/>
              </a:solidFill>
              <a:latin typeface="Aptos"/>
              <a:cs typeface="Calibri" panose="020F0502020204030204"/>
            </a:endParaRPr>
          </a:p>
          <a:p>
            <a:pPr indent="0">
              <a:lnSpc>
                <a:spcPct val="120000"/>
              </a:lnSpc>
              <a:spcBef>
                <a:spcPts val="0"/>
              </a:spcBef>
              <a:buFont typeface="'Wingdings 3',Sans-Serif" charset="2"/>
              <a:buChar char="•"/>
            </a:pPr>
            <a:r>
              <a:rPr lang="el-GR" dirty="0">
                <a:solidFill>
                  <a:schemeClr val="tx1"/>
                </a:solidFill>
                <a:latin typeface="Aptos"/>
                <a:cs typeface="Calibri" panose="020F0502020204030204"/>
                <a:hlinkClick r:id="rId4"/>
              </a:rPr>
              <a:t> Άρθρο γνώμης</a:t>
            </a:r>
            <a:r>
              <a:rPr lang="el-GR" dirty="0">
                <a:solidFill>
                  <a:schemeClr val="tx1"/>
                </a:solidFill>
                <a:latin typeface="Aptos"/>
                <a:cs typeface="Calibri" panose="020F0502020204030204"/>
              </a:rPr>
              <a:t>: Εκφράζει την προσωπική άποψη του συγγραφέα πάνω σε ένα ζήτημα της επικαιρότητας ή ένα κοινωνικό θέμα. Το ύφος είναι συχνά προσωπικό και λιγότερο τυπικό και συχνά περιλαμβάνει επιχειρηματολογία και κριτική.</a:t>
            </a:r>
            <a:endParaRPr lang="en-US" dirty="0">
              <a:solidFill>
                <a:schemeClr val="tx1"/>
              </a:solidFill>
              <a:latin typeface="Aptos"/>
              <a:cs typeface="Calibri" panose="020F0502020204030204"/>
            </a:endParaRPr>
          </a:p>
          <a:p>
            <a:pPr indent="0">
              <a:lnSpc>
                <a:spcPct val="120000"/>
              </a:lnSpc>
              <a:spcBef>
                <a:spcPts val="0"/>
              </a:spcBef>
              <a:buFont typeface="'Wingdings 3',Sans-Serif" charset="2"/>
              <a:buChar char="•"/>
            </a:pPr>
            <a:r>
              <a:rPr lang="el-GR" dirty="0">
                <a:solidFill>
                  <a:schemeClr val="tx1"/>
                </a:solidFill>
                <a:latin typeface="Aptos"/>
                <a:cs typeface="Calibri" panose="020F0502020204030204"/>
                <a:hlinkClick r:id="rId5"/>
              </a:rPr>
              <a:t> Ανταπόκριση</a:t>
            </a:r>
            <a:r>
              <a:rPr lang="el-GR" dirty="0">
                <a:solidFill>
                  <a:schemeClr val="tx1"/>
                </a:solidFill>
                <a:latin typeface="Aptos"/>
                <a:cs typeface="Calibri" panose="020F0502020204030204"/>
              </a:rPr>
              <a:t>: Μεταφέρει το ρεπορτάζ του δημοσιογράφου από ένα γεγονός ή μια κατάσταση, όπως πολεμικές ζώνες, πολιτικές εξελίξεις, ή καταστροφές.</a:t>
            </a:r>
            <a:endParaRPr lang="en-US" dirty="0">
              <a:solidFill>
                <a:schemeClr val="tx1"/>
              </a:solidFill>
              <a:latin typeface="Aptos"/>
              <a:cs typeface="Calibri" panose="020F0502020204030204"/>
            </a:endParaRPr>
          </a:p>
          <a:p>
            <a:pPr indent="0">
              <a:lnSpc>
                <a:spcPct val="120000"/>
              </a:lnSpc>
              <a:spcBef>
                <a:spcPts val="0"/>
              </a:spcBef>
              <a:buChar char="•"/>
            </a:pPr>
            <a:r>
              <a:rPr lang="el-GR" dirty="0">
                <a:solidFill>
                  <a:schemeClr val="tx1"/>
                </a:solidFill>
                <a:latin typeface="Aptos"/>
                <a:cs typeface="Calibri" panose="020F0502020204030204"/>
                <a:hlinkClick r:id="rId6"/>
              </a:rPr>
              <a:t>Συνέντευξη</a:t>
            </a:r>
            <a:r>
              <a:rPr lang="el-GR" dirty="0">
                <a:solidFill>
                  <a:schemeClr val="tx1"/>
                </a:solidFill>
                <a:latin typeface="Aptos"/>
                <a:cs typeface="Calibri" panose="020F0502020204030204"/>
              </a:rPr>
              <a:t>: Παρουσιάζει τις απόψεις, τις εμπειρίες ή την προσωπικότητα ενός ατόμου μέσα από ερωτήσεις και απαντήσεις.</a:t>
            </a:r>
            <a:endParaRPr lang="en-US" dirty="0">
              <a:solidFill>
                <a:schemeClr val="tx1"/>
              </a:solidFill>
              <a:latin typeface="Aptos"/>
              <a:cs typeface="Calibri" panose="020F0502020204030204"/>
            </a:endParaRPr>
          </a:p>
          <a:p>
            <a:pPr indent="0">
              <a:lnSpc>
                <a:spcPct val="120000"/>
              </a:lnSpc>
              <a:spcBef>
                <a:spcPts val="0"/>
              </a:spcBef>
              <a:buChar char="•"/>
            </a:pPr>
            <a:r>
              <a:rPr lang="el-GR" dirty="0">
                <a:solidFill>
                  <a:schemeClr val="tx1"/>
                </a:solidFill>
                <a:latin typeface="Aptos"/>
                <a:cs typeface="Calibri" panose="020F0502020204030204"/>
                <a:hlinkClick r:id="rId7"/>
              </a:rPr>
              <a:t>Σημείωμα εκδότη</a:t>
            </a:r>
            <a:r>
              <a:rPr lang="el-GR" dirty="0">
                <a:solidFill>
                  <a:schemeClr val="tx1"/>
                </a:solidFill>
                <a:latin typeface="Aptos"/>
                <a:cs typeface="Calibri" panose="020F0502020204030204"/>
              </a:rPr>
              <a:t>: Εκφράζει τη στάση της εφημερίδας ή του μέσου πάνω σε ένα ζήτημα. Τα σχόλια είναι συνήθως ανυπόγραφα, αντικατοπτρίζοντας την επίσημη θέση του μέσου.</a:t>
            </a:r>
            <a:endParaRPr lang="en-US" dirty="0">
              <a:solidFill>
                <a:schemeClr val="tx1"/>
              </a:solidFill>
              <a:latin typeface="Aptos"/>
              <a:cs typeface="Calibri" panose="020F0502020204030204"/>
            </a:endParaRPr>
          </a:p>
          <a:p>
            <a:pPr indent="0">
              <a:lnSpc>
                <a:spcPct val="120000"/>
              </a:lnSpc>
              <a:spcBef>
                <a:spcPts val="0"/>
              </a:spcBef>
              <a:buChar char="•"/>
            </a:pPr>
            <a:r>
              <a:rPr lang="el-GR" dirty="0">
                <a:solidFill>
                  <a:schemeClr val="tx1"/>
                </a:solidFill>
                <a:latin typeface="Aptos"/>
                <a:cs typeface="Calibri" panose="020F0502020204030204"/>
                <a:hlinkClick r:id="rId8"/>
              </a:rPr>
              <a:t>Στήλη</a:t>
            </a:r>
            <a:r>
              <a:rPr lang="el-GR" dirty="0">
                <a:solidFill>
                  <a:schemeClr val="tx1"/>
                </a:solidFill>
                <a:latin typeface="Aptos"/>
                <a:cs typeface="Calibri" panose="020F0502020204030204"/>
              </a:rPr>
              <a:t>: Ένα επαναλαμβανόμενο κείμενο από συγκεκριμένο συγγραφέα, που συχνά σχολιάζει την επικαιρότητα ή άλλα θέματα με προσωπικό ύφος. Οι αναγνώστες τη συνδέουν με το ύφος και τις απόψεις του συγγραφέα.</a:t>
            </a:r>
            <a:endParaRPr lang="en-US" dirty="0">
              <a:solidFill>
                <a:schemeClr val="tx1"/>
              </a:solidFill>
              <a:latin typeface="Aptos"/>
              <a:cs typeface="Calibri" panose="020F0502020204030204"/>
            </a:endParaRPr>
          </a:p>
          <a:p>
            <a:pPr indent="0">
              <a:lnSpc>
                <a:spcPct val="120000"/>
              </a:lnSpc>
              <a:spcBef>
                <a:spcPts val="0"/>
              </a:spcBef>
              <a:buChar char="•"/>
            </a:pPr>
            <a:r>
              <a:rPr lang="el-GR" dirty="0">
                <a:solidFill>
                  <a:schemeClr val="tx1"/>
                </a:solidFill>
                <a:latin typeface="Aptos"/>
                <a:cs typeface="Calibri" panose="020F0502020204030204"/>
                <a:hlinkClick r:id="rId9"/>
              </a:rPr>
              <a:t>Έρευνα</a:t>
            </a:r>
            <a:r>
              <a:rPr lang="el-GR" dirty="0">
                <a:solidFill>
                  <a:schemeClr val="tx1"/>
                </a:solidFill>
                <a:latin typeface="Aptos"/>
                <a:cs typeface="Calibri" panose="020F0502020204030204"/>
              </a:rPr>
              <a:t>: Πρόκειται για έρευνα σε βάθος που αποκαλύπτει άγνωστες πτυχές ενός θέματος, σκάνδαλα ή παρατυπίες. Απαιτεί εκτενή έρευνα και έλεγχο των πηγών, συνήθως με μακροχρόνια ενασχόληση με το θέμα.</a:t>
            </a:r>
            <a:endParaRPr lang="el-GR" dirty="0">
              <a:solidFill>
                <a:schemeClr val="tx1"/>
              </a:solidFill>
              <a:latin typeface="Apto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046019" y="942108"/>
            <a:ext cx="3256550" cy="4969113"/>
          </a:xfrm>
        </p:spPr>
        <p:txBody>
          <a:bodyPr anchor="ctr">
            <a:normAutofit/>
          </a:bodyPr>
          <a:lstStyle/>
          <a:p>
            <a:r>
              <a:rPr lang="el-GR" dirty="0">
                <a:solidFill>
                  <a:schemeClr val="tx1"/>
                </a:solidFill>
                <a:latin typeface="Aptos"/>
              </a:rPr>
              <a:t>Αφηγηματικό άρθρο (</a:t>
            </a:r>
            <a:r>
              <a:rPr lang="el-GR" err="1">
                <a:solidFill>
                  <a:schemeClr val="tx1"/>
                </a:solidFill>
                <a:latin typeface="Aptos"/>
              </a:rPr>
              <a:t>feature</a:t>
            </a:r>
            <a:r>
              <a:rPr lang="el-GR" dirty="0">
                <a:solidFill>
                  <a:schemeClr val="tx1"/>
                </a:solidFill>
                <a:latin typeface="Aptos"/>
              </a:rPr>
              <a:t>)</a:t>
            </a:r>
          </a:p>
        </p:txBody>
      </p:sp>
      <p:sp>
        <p:nvSpPr>
          <p:cNvPr id="10" name="Rectangle 9"/>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p:cNvSpPr>
            <a:spLocks noGrp="1"/>
          </p:cNvSpPr>
          <p:nvPr>
            <p:ph idx="1"/>
          </p:nvPr>
        </p:nvSpPr>
        <p:spPr>
          <a:xfrm>
            <a:off x="5049062" y="942108"/>
            <a:ext cx="6657524" cy="5226174"/>
          </a:xfrm>
        </p:spPr>
        <p:txBody>
          <a:bodyPr vert="horz" lIns="91440" tIns="45720" rIns="91440" bIns="45720" rtlCol="0" anchor="ctr">
            <a:noAutofit/>
          </a:bodyPr>
          <a:lstStyle/>
          <a:p>
            <a:r>
              <a:rPr lang="el-GR" sz="1700" dirty="0">
                <a:solidFill>
                  <a:schemeClr val="tx1"/>
                </a:solidFill>
                <a:latin typeface="Aptos"/>
              </a:rPr>
              <a:t>Σε αντίθεση με </a:t>
            </a:r>
            <a:r>
              <a:rPr lang="el-GR" sz="1700" dirty="0" err="1">
                <a:solidFill>
                  <a:schemeClr val="tx1"/>
                </a:solidFill>
                <a:latin typeface="Aptos"/>
              </a:rPr>
              <a:t>τo</a:t>
            </a:r>
            <a:r>
              <a:rPr lang="el-GR" sz="1700" dirty="0">
                <a:solidFill>
                  <a:schemeClr val="tx1"/>
                </a:solidFill>
                <a:latin typeface="Aptos"/>
              </a:rPr>
              <a:t> ειδησεογραφικό άρθρο, το αφηγηματικό άρθρο παρουσιάζει τα γεγονότα μέσα από ένα αφηγηματικό μοτίβο, με πλοκή και χαρακτήρες. Διαφέρει από ένα διήγημα στο ότι το περιεχόμενο δεν είναι προϊόν μυθοπλασίας. Απαιτεί, ωστόσο, δημιουργικότητα. </a:t>
            </a:r>
            <a:endParaRPr lang="el-GR" dirty="0">
              <a:solidFill>
                <a:schemeClr val="tx1"/>
              </a:solidFill>
            </a:endParaRPr>
          </a:p>
          <a:p>
            <a:r>
              <a:rPr lang="el-GR" sz="1700" dirty="0">
                <a:solidFill>
                  <a:schemeClr val="tx1"/>
                </a:solidFill>
                <a:latin typeface="Aptos"/>
              </a:rPr>
              <a:t>Τα αφηγηματικά άρθρα έχουν συνήθως ζωντάνια και παραστατικότητα. Πολύ συχνά, χρησιμοποιούν περιγραφές. </a:t>
            </a:r>
          </a:p>
          <a:p>
            <a:r>
              <a:rPr lang="el-GR" sz="1700" dirty="0">
                <a:solidFill>
                  <a:schemeClr val="tx1"/>
                </a:solidFill>
                <a:latin typeface="Aptos"/>
              </a:rPr>
              <a:t>Πολλές φορές παρουσιάζουν θέματα που έχουν διάρκεια στο χρόνο, όχι μόνο θέματα της άμεσης επικαιρότητας.</a:t>
            </a:r>
          </a:p>
          <a:p>
            <a:r>
              <a:rPr lang="el-GR" sz="1700" dirty="0">
                <a:solidFill>
                  <a:schemeClr val="tx1"/>
                </a:solidFill>
                <a:latin typeface="Aptos"/>
              </a:rPr>
              <a:t>Συνήθως έχουν μεγαλύτερη έκταση (φθάνουν τις 1.000-2.000 λέξεις). </a:t>
            </a:r>
          </a:p>
          <a:p>
            <a:r>
              <a:rPr lang="el-GR" sz="1700" dirty="0">
                <a:solidFill>
                  <a:schemeClr val="tx1"/>
                </a:solidFill>
                <a:latin typeface="Aptos"/>
              </a:rPr>
              <a:t>Πολύ συχνά πρόκειται για άρθρα ανθρώπινου ενδιαφέροντος.</a:t>
            </a:r>
            <a:endParaRPr lang="el-GR" sz="1700">
              <a:solidFill>
                <a:schemeClr val="tx1"/>
              </a:solidFill>
            </a:endParaRPr>
          </a:p>
          <a:p>
            <a:r>
              <a:rPr lang="el-GR" sz="1700" dirty="0">
                <a:solidFill>
                  <a:schemeClr val="tx1"/>
                </a:solidFill>
                <a:latin typeface="Aptos"/>
              </a:rPr>
              <a:t>Συνδυάζουν γεγονότα και απόψεις.</a:t>
            </a:r>
          </a:p>
          <a:p>
            <a:r>
              <a:rPr lang="el-GR" sz="1700" dirty="0">
                <a:solidFill>
                  <a:schemeClr val="tx1"/>
                </a:solidFill>
                <a:latin typeface="Aptos"/>
              </a:rPr>
              <a:t>Πολλές φορές παρουσιάζουν μια συγκεκριμένη οπτική γωνία για το θέμα ή το ζήτημα.</a:t>
            </a:r>
            <a:endParaRPr lang="el-GR" sz="1700">
              <a:solidFill>
                <a:schemeClr val="tx1"/>
              </a:solidFill>
              <a:latin typeface="Century Gothic" panose="020B0502020202020204"/>
            </a:endParaRPr>
          </a:p>
          <a:p>
            <a:r>
              <a:rPr lang="el-GR" sz="1700" dirty="0">
                <a:solidFill>
                  <a:schemeClr val="tx1"/>
                </a:solidFill>
                <a:latin typeface="Aptos"/>
              </a:rPr>
              <a:t>Περιλαμβάνουν ελκυστικά χαρακτηριστικά (π.χ. έναν ελκυστικό τίτλο, εικόνες κτλ.).</a:t>
            </a:r>
            <a:endParaRPr lang="el-GR" sz="170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B042720-BC87-4C90-30BD-60DFD3F6743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1B716C-F817-60D6-E0B2-29325CB44804}"/>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2ED2F94-C9FC-B895-4E74-DD50ECFE78B8}"/>
              </a:ext>
            </a:extLst>
          </p:cNvPr>
          <p:cNvSpPr>
            <a:spLocks noGrp="1"/>
          </p:cNvSpPr>
          <p:nvPr>
            <p:ph type="title"/>
          </p:nvPr>
        </p:nvSpPr>
        <p:spPr>
          <a:xfrm>
            <a:off x="1046019" y="942108"/>
            <a:ext cx="3256550" cy="4969113"/>
          </a:xfrm>
        </p:spPr>
        <p:txBody>
          <a:bodyPr anchor="ctr">
            <a:normAutofit/>
          </a:bodyPr>
          <a:lstStyle/>
          <a:p>
            <a:pPr algn="ctr"/>
            <a:r>
              <a:rPr lang="el-GR" dirty="0">
                <a:solidFill>
                  <a:schemeClr val="tx1"/>
                </a:solidFill>
                <a:latin typeface="Aptos"/>
              </a:rPr>
              <a:t>ΑΣΚΗΣΗ ΣΤΗΝ ΑΙΘΟΥΣΑ</a:t>
            </a:r>
          </a:p>
        </p:txBody>
      </p:sp>
      <p:sp>
        <p:nvSpPr>
          <p:cNvPr id="10" name="Rectangle 9">
            <a:extLst>
              <a:ext uri="{FF2B5EF4-FFF2-40B4-BE49-F238E27FC236}">
                <a16:creationId xmlns:a16="http://schemas.microsoft.com/office/drawing/2014/main" id="{BF076131-02BC-C609-3CC3-7C4E9E76C397}"/>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E47B99CC-B007-9B8D-1855-97B09F915944}"/>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2E713FB-2637-AE38-517C-C668CFCEDA4C}"/>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EA0D7BBE-689F-78BB-CA66-5956F0F5871A}"/>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1DC36D86-9909-7AA1-AEFF-1D04DD8D4B2A}"/>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34DF874A-C51C-85F2-B224-60579BC2F2AE}"/>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B064BEFD-E8A2-B65E-F225-C15958DB7538}"/>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3F40CF11-B253-6206-F94F-66EC4085C2C8}"/>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EC1C3ADA-4715-C8F0-2501-494C0C1B99B5}"/>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71D88C47-B8A2-430D-50E3-98CEE6FC3CC3}"/>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E6A89308-3443-C0A0-E160-1C4EBEB91B38}"/>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0A868DF0-D5A1-56A5-04D5-EDCA60536FF7}"/>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D448031D-6343-D1EA-42D3-2F40B20F8BD8}"/>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74C3DF20-86AB-3765-51D5-49BDE971066A}"/>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CD2EB16A-8322-50C8-255F-276E5C68DD88}"/>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1C0642CB-3360-7DEB-75A8-4D22607EFE4F}"/>
              </a:ext>
            </a:extLst>
          </p:cNvPr>
          <p:cNvSpPr>
            <a:spLocks noGrp="1"/>
          </p:cNvSpPr>
          <p:nvPr>
            <p:ph idx="1"/>
          </p:nvPr>
        </p:nvSpPr>
        <p:spPr>
          <a:xfrm>
            <a:off x="5049062" y="942108"/>
            <a:ext cx="6657524" cy="5226174"/>
          </a:xfrm>
        </p:spPr>
        <p:txBody>
          <a:bodyPr vert="horz" lIns="91440" tIns="45720" rIns="91440" bIns="45720" rtlCol="0" anchor="ctr">
            <a:noAutofit/>
          </a:bodyPr>
          <a:lstStyle/>
          <a:p>
            <a:r>
              <a:rPr lang="el-GR" sz="1700" dirty="0">
                <a:solidFill>
                  <a:schemeClr val="tx1"/>
                </a:solidFill>
                <a:latin typeface="Aptos"/>
              </a:rPr>
              <a:t>Διαβάστε προσεκτικά τα παρακάτω δύο αποσπάσματα δημοσιογραφικών κειμένων. Στη συνέχεια, εξηγήστε -και κατόπιν συζητήστε στην αίθουσα- αν τα κείμενα αυτά εμπίπτουν στην κατηγορία του αφηγηματικού άρθρου ανάλυσης (</a:t>
            </a:r>
            <a:r>
              <a:rPr lang="el-GR" sz="1700" dirty="0" err="1">
                <a:solidFill>
                  <a:schemeClr val="tx1"/>
                </a:solidFill>
                <a:latin typeface="Aptos"/>
              </a:rPr>
              <a:t>feature</a:t>
            </a:r>
            <a:r>
              <a:rPr lang="el-GR" sz="1700" dirty="0">
                <a:solidFill>
                  <a:schemeClr val="tx1"/>
                </a:solidFill>
                <a:latin typeface="Aptos"/>
              </a:rPr>
              <a:t> </a:t>
            </a:r>
            <a:r>
              <a:rPr lang="el-GR" sz="1700" dirty="0" err="1">
                <a:solidFill>
                  <a:schemeClr val="tx1"/>
                </a:solidFill>
                <a:latin typeface="Aptos"/>
              </a:rPr>
              <a:t>article</a:t>
            </a:r>
            <a:r>
              <a:rPr lang="el-GR" sz="1700" dirty="0">
                <a:solidFill>
                  <a:schemeClr val="tx1"/>
                </a:solidFill>
                <a:latin typeface="Aptos"/>
              </a:rPr>
              <a:t>) ή του ειδησεογραφικού άρθρου υπό τη μορφή της ανεστραμμένης πυραμίδας (</a:t>
            </a:r>
            <a:r>
              <a:rPr lang="el-GR" sz="1700" dirty="0" err="1">
                <a:solidFill>
                  <a:schemeClr val="tx1"/>
                </a:solidFill>
                <a:latin typeface="Aptos"/>
              </a:rPr>
              <a:t>inverted</a:t>
            </a:r>
            <a:r>
              <a:rPr lang="el-GR" sz="1700" dirty="0">
                <a:solidFill>
                  <a:schemeClr val="tx1"/>
                </a:solidFill>
                <a:latin typeface="Aptos"/>
              </a:rPr>
              <a:t> </a:t>
            </a:r>
            <a:r>
              <a:rPr lang="el-GR" sz="1700" dirty="0" err="1">
                <a:solidFill>
                  <a:schemeClr val="tx1"/>
                </a:solidFill>
                <a:latin typeface="Aptos"/>
              </a:rPr>
              <a:t>pyramid</a:t>
            </a:r>
            <a:r>
              <a:rPr lang="el-GR" sz="1700" dirty="0">
                <a:solidFill>
                  <a:schemeClr val="tx1"/>
                </a:solidFill>
                <a:latin typeface="Aptos"/>
              </a:rPr>
              <a:t>). Τεκμηριώστε την απάντησή σας. Ποια στοιχεία του κάθε κειμένου το καθιστούν παράδειγμα του κάθε είδους; Σχολιάστε ιδίως την εισαγωγική παράγραφο αλλά και άλλα στοιχεία του κάθε κειμένου (τίτλους, εικόνες κτλ.). </a:t>
            </a:r>
            <a:endParaRPr lang="el-GR" sz="1700" dirty="0">
              <a:solidFill>
                <a:schemeClr val="tx1"/>
              </a:solidFill>
            </a:endParaRPr>
          </a:p>
        </p:txBody>
      </p:sp>
    </p:spTree>
    <p:extLst>
      <p:ext uri="{BB962C8B-B14F-4D97-AF65-F5344CB8AC3E}">
        <p14:creationId xmlns:p14="http://schemas.microsoft.com/office/powerpoint/2010/main" val="2026503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963B75E-C72E-8823-5DC7-68BCE7BBE82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4DA0A8-1E80-38FD-53FE-A238404B7655}"/>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4612A80-7108-362B-52AB-2457D881DC24}"/>
              </a:ext>
            </a:extLst>
          </p:cNvPr>
          <p:cNvSpPr>
            <a:spLocks noGrp="1"/>
          </p:cNvSpPr>
          <p:nvPr>
            <p:ph type="title"/>
          </p:nvPr>
        </p:nvSpPr>
        <p:spPr>
          <a:xfrm>
            <a:off x="1046019" y="942108"/>
            <a:ext cx="3256550" cy="4969113"/>
          </a:xfrm>
        </p:spPr>
        <p:txBody>
          <a:bodyPr anchor="ctr">
            <a:normAutofit/>
          </a:bodyPr>
          <a:lstStyle/>
          <a:p>
            <a:pPr algn="ctr"/>
            <a:r>
              <a:rPr lang="el-GR" dirty="0">
                <a:solidFill>
                  <a:schemeClr val="tx1"/>
                </a:solidFill>
                <a:latin typeface="Aptos"/>
              </a:rPr>
              <a:t>Στο σημερινό μάθημα…</a:t>
            </a:r>
          </a:p>
        </p:txBody>
      </p:sp>
      <p:sp>
        <p:nvSpPr>
          <p:cNvPr id="10" name="Rectangle 9">
            <a:extLst>
              <a:ext uri="{FF2B5EF4-FFF2-40B4-BE49-F238E27FC236}">
                <a16:creationId xmlns:a16="http://schemas.microsoft.com/office/drawing/2014/main" id="{A7DA36B7-6BEE-28AD-F7AF-2ACC0176A07C}"/>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2ECC1BA1-2A8D-9EE0-52B6-FED93FF72ED0}"/>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981204A-CC5D-2546-BE15-06E5F9703676}"/>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EC7BA1CD-1B91-2778-F3C1-0D4DF465A7FC}"/>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754D6849-DE00-0B2F-FD97-2E4E29BDA4FA}"/>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C4A8EE72-2125-6A70-3D15-ED2C64DC71BB}"/>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4C21F7F4-C527-1A6B-9A7D-576438C3AC9D}"/>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3760AC71-C559-D9A3-3A6F-082E6C492B26}"/>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7165FDF6-FDA2-191C-08B0-7C4E6E4F11E1}"/>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E6C14ACD-AF24-9DFD-40BB-A540A0EEA85E}"/>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BC222785-5C39-584D-F920-D7D111AA2657}"/>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A229A9CF-F0FA-C49F-4241-6DC7BF8EC70A}"/>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DACAAB1D-CD0C-094C-E1E6-A788C14D619F}"/>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119B942F-1144-E907-AEB8-540F4BADF3CE}"/>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098B3445-D647-1EBD-5CD8-F88D62CE8E4D}"/>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6F0B403A-A721-ADF3-C666-530293D8F7A7}"/>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dirty="0">
                <a:solidFill>
                  <a:schemeClr val="tx1"/>
                </a:solidFill>
                <a:latin typeface="Aptos"/>
              </a:rPr>
              <a:t>…συζητάμε για την προφορική - ραδιοφωνική και τηλεοπτική - δημοσιογραφία.</a:t>
            </a:r>
            <a:endParaRPr lang="el-GR" sz="2000" dirty="0">
              <a:solidFill>
                <a:schemeClr val="tx1"/>
              </a:solidFill>
            </a:endParaRPr>
          </a:p>
        </p:txBody>
      </p:sp>
    </p:spTree>
    <p:extLst>
      <p:ext uri="{BB962C8B-B14F-4D97-AF65-F5344CB8AC3E}">
        <p14:creationId xmlns:p14="http://schemas.microsoft.com/office/powerpoint/2010/main" val="3841260237"/>
      </p:ext>
    </p:extLst>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2420</Words>
  <Application>Microsoft Office PowerPoint</Application>
  <PresentationFormat>Ευρεία οθόνη</PresentationFormat>
  <Paragraphs>204</Paragraphs>
  <Slides>51</Slides>
  <Notes>0</Notes>
  <HiddenSlides>0</HiddenSlides>
  <MMClips>1</MMClips>
  <ScaleCrop>false</ScaleCrop>
  <HeadingPairs>
    <vt:vector size="6" baseType="variant">
      <vt:variant>
        <vt:lpstr>Γραμματοσειρές που χρησιμοποιούνται</vt:lpstr>
      </vt:variant>
      <vt:variant>
        <vt:i4>10</vt:i4>
      </vt:variant>
      <vt:variant>
        <vt:lpstr>Θέμα</vt:lpstr>
      </vt:variant>
      <vt:variant>
        <vt:i4>3</vt:i4>
      </vt:variant>
      <vt:variant>
        <vt:lpstr>Τίτλοι διαφανειών</vt:lpstr>
      </vt:variant>
      <vt:variant>
        <vt:i4>51</vt:i4>
      </vt:variant>
    </vt:vector>
  </HeadingPairs>
  <TitlesOfParts>
    <vt:vector size="64" baseType="lpstr">
      <vt:lpstr>Aptos</vt:lpstr>
      <vt:lpstr>Arial</vt:lpstr>
      <vt:lpstr>Calibri</vt:lpstr>
      <vt:lpstr>Calibri Light</vt:lpstr>
      <vt:lpstr>Candara</vt:lpstr>
      <vt:lpstr>Century Gothic</vt:lpstr>
      <vt:lpstr>Neue Haas Grotesk Text Pro</vt:lpstr>
      <vt:lpstr>Times New Roman</vt:lpstr>
      <vt:lpstr>Wingdings 3</vt:lpstr>
      <vt:lpstr>'Wingdings 3',Sans-Serif</vt:lpstr>
      <vt:lpstr>VanillaVTI</vt:lpstr>
      <vt:lpstr>Θρόισμα</vt:lpstr>
      <vt:lpstr>Θέμα του Office</vt:lpstr>
      <vt:lpstr>Παρουσίαση του PowerPoint</vt:lpstr>
      <vt:lpstr>Έντυπη Δημοσιογραφία</vt:lpstr>
      <vt:lpstr>Κατηγοριοποίηση εφημερίδων </vt:lpstr>
      <vt:lpstr>Ανατομία μιας εφημερίδας </vt:lpstr>
      <vt:lpstr>Διαδικτυακή Δημοσιογραφία </vt:lpstr>
      <vt:lpstr>Είδη Δημοσιογραφικών Κειμένων</vt:lpstr>
      <vt:lpstr>Αφηγηματικό άρθρο (feature)</vt:lpstr>
      <vt:lpstr>ΑΣΚΗΣΗ ΣΤΗΝ ΑΙΘΟΥΣΑ</vt:lpstr>
      <vt:lpstr>Στο σημερινό μάθημα…</vt:lpstr>
      <vt:lpstr>Ραδιόφωνο</vt:lpstr>
      <vt:lpstr>Ραδιόφωνο</vt:lpstr>
      <vt:lpstr>Ραδιόφωνο</vt:lpstr>
      <vt:lpstr> Χαρακτηριστικά του ραδιοφώνου</vt:lpstr>
      <vt:lpstr>Παρουσίαση του PowerPoint</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Τηλεόραση  Προς τα τέλη της δεκαετίας του 1940 η τηλεόραση ξεκινά να διανύει τη χρυσή εποχή της.</vt:lpstr>
      <vt:lpstr>Παρουσίαση του PowerPoint</vt:lpstr>
      <vt:lpstr>Παρουσίαση του PowerPoint</vt:lpstr>
      <vt:lpstr>Παρουσίαση του PowerPoint</vt:lpstr>
      <vt:lpstr>Η τηλεόραση είναι εικόνα και ήχος. </vt:lpstr>
      <vt:lpstr> Τι περιλαμβάνει η εικόνα;  Βίντεο Φωτογραφία / Σκίτσο Γραπτό Κείμενο Γραφικά  </vt:lpstr>
      <vt:lpstr> Τι περιλαμβάνει ο ήχος;  Ομιλία Μουσική Ήχοι Σιωπές  </vt:lpstr>
      <vt:lpstr>Ο ραδιοφωνικός/ τηλεοπτικός δημοσιογράφος: α) ποιοτικό και ελκυστικό περιεχόμενο / έρευνα β) άρτιος δημοσιογραφικός λόγος γ) σωστή εκφορά του λόγου / σωστή παρουσία (στην τηλεόραση)</vt:lpstr>
      <vt:lpstr>Παρουσίαση του PowerPoint</vt:lpstr>
      <vt:lpstr>Σε αντίθεση με την τηλεόραση όπου το περίφημο «prime time» (20.00-23.00), η ζώνη υψηλής τηλεθέασης δηλαδή, είναι τις βραδινές ώρες, στο ραδιόφωνο συμβαίνει το ανάποδο. Οι ακροατές συντονίζονται κυρίως στις πρωινές ώρες και τις πρώτες μεσημεριανές.</vt:lpstr>
      <vt:lpstr>Γλώσσα – Ραδιοφωνική/Τηλεοπτική «Γραφή» (Α΄)</vt:lpstr>
      <vt:lpstr>Παρουσίαση του PowerPoint</vt:lpstr>
      <vt:lpstr>Γλώσσα – Ραδιοφωνική/Τηλεοπτική «Γραφή» (B΄)</vt:lpstr>
      <vt:lpstr>Γλώσσα – Ραδιοφωνική/Τηλεοπτική «Γραφή» (Γ΄)</vt:lpstr>
      <vt:lpstr>Γλώσσα – Ραδιοφωνική/Τηλεοπτική «Γραφή» (Δ΄)</vt:lpstr>
      <vt:lpstr>Γλώσσα – Ραδιοφωνική/Τηλεοπτική «Γραφή» (Ε΄)</vt:lpstr>
      <vt:lpstr>Ρεπορτάζ</vt:lpstr>
      <vt:lpstr>Δεξιότητες / Χαρακτηριστικά ενός Ρεπόρτερ</vt:lpstr>
      <vt:lpstr>Είδη ρεπορτάζ</vt:lpstr>
      <vt:lpstr>Οπτική Γωνία</vt:lpstr>
      <vt:lpstr>Οπτική Γωνία (ενδεικτικά)</vt:lpstr>
      <vt:lpstr>Οπτική Γωνία (ενδεικτικά)</vt:lpstr>
      <vt:lpstr>Πώς είναι οι συνθήκες στις Μονάδες Εντατικής Θεραπείας;</vt:lpstr>
      <vt:lpstr>Πώς είναι οι συνθήκες στις Μονάδες Εντατικής Θεραπείας;</vt:lpstr>
      <vt:lpstr>Πώς είναι οι συνθήκες στις Μονάδες Εντατικής Θεραπείας;</vt:lpstr>
      <vt:lpstr>Πώς είναι οι συνθήκες στις Μονάδες Εντατικής Θεραπείας;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Nayia Kalfeli</dc:creator>
  <cp:lastModifiedBy>Panagiota Kalfeli</cp:lastModifiedBy>
  <cp:revision>331</cp:revision>
  <dcterms:created xsi:type="dcterms:W3CDTF">2024-10-30T12:33:00Z</dcterms:created>
  <dcterms:modified xsi:type="dcterms:W3CDTF">2024-11-06T17:43:43Z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A914DA5AC90D42CF81FA2B447AA82D34_13</vt:lpwstr>
  </property>
  <property fmtid="{D5CDD505-2E9C-101B-9397-08002B2CF9AE}" pid="3" name="KSOProductBuildVer">
    <vt:lpwstr>1033-12.2.0.18607</vt:lpwstr>
  </property>
</Properties>
</file>