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5" r:id="rId3"/>
    <p:sldId id="310" r:id="rId4"/>
    <p:sldId id="306" r:id="rId5"/>
    <p:sldId id="308" r:id="rId6"/>
    <p:sldId id="309" r:id="rId7"/>
    <p:sldId id="312" r:id="rId8"/>
    <p:sldId id="257" r:id="rId9"/>
    <p:sldId id="258" r:id="rId10"/>
    <p:sldId id="291" r:id="rId11"/>
    <p:sldId id="259" r:id="rId12"/>
    <p:sldId id="311" r:id="rId13"/>
    <p:sldId id="261" r:id="rId14"/>
    <p:sldId id="292" r:id="rId15"/>
    <p:sldId id="263" r:id="rId16"/>
    <p:sldId id="264" r:id="rId17"/>
    <p:sldId id="293" r:id="rId18"/>
    <p:sldId id="278" r:id="rId19"/>
    <p:sldId id="294" r:id="rId20"/>
    <p:sldId id="313" r:id="rId21"/>
    <p:sldId id="265" r:id="rId22"/>
    <p:sldId id="266" r:id="rId23"/>
    <p:sldId id="295" r:id="rId24"/>
    <p:sldId id="288" r:id="rId25"/>
    <p:sldId id="267" r:id="rId26"/>
    <p:sldId id="268" r:id="rId27"/>
    <p:sldId id="289" r:id="rId28"/>
    <p:sldId id="273" r:id="rId29"/>
    <p:sldId id="290" r:id="rId30"/>
    <p:sldId id="279" r:id="rId31"/>
    <p:sldId id="280" r:id="rId32"/>
    <p:sldId id="281" r:id="rId33"/>
    <p:sldId id="318" r:id="rId34"/>
    <p:sldId id="319" r:id="rId35"/>
    <p:sldId id="320" r:id="rId36"/>
    <p:sldId id="321" r:id="rId37"/>
    <p:sldId id="322" r:id="rId38"/>
    <p:sldId id="323" r:id="rId39"/>
    <p:sldId id="330" r:id="rId40"/>
    <p:sldId id="325" r:id="rId41"/>
    <p:sldId id="327" r:id="rId42"/>
    <p:sldId id="328" r:id="rId43"/>
    <p:sldId id="329" r:id="rId44"/>
    <p:sldId id="276" r:id="rId45"/>
    <p:sldId id="269" r:id="rId46"/>
    <p:sldId id="272" r:id="rId47"/>
    <p:sldId id="304" r:id="rId48"/>
    <p:sldId id="271"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1" autoAdjust="0"/>
    <p:restoredTop sz="94660"/>
  </p:normalViewPr>
  <p:slideViewPr>
    <p:cSldViewPr>
      <p:cViewPr varScale="1">
        <p:scale>
          <a:sx n="83" d="100"/>
          <a:sy n="83" d="100"/>
        </p:scale>
        <p:origin x="-1421"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6CB2D-7E77-4A62-9927-35867C2208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EB343C04-991B-45C9-85F9-54ADED905D86}">
      <dgm:prSet phldrT="[Κείμενο]" custT="1"/>
      <dgm:spPr/>
      <dgm:t>
        <a:bodyPr/>
        <a:lstStyle/>
        <a:p>
          <a:r>
            <a:rPr lang="el-GR" sz="2800" dirty="0" smtClean="0"/>
            <a:t>Επαγγέλματα με υψηλή θέση στην «ψυχοδυναμική ισορροπία του εαυτού»</a:t>
          </a:r>
          <a:endParaRPr lang="el-GR" sz="2800" dirty="0"/>
        </a:p>
      </dgm:t>
    </dgm:pt>
    <dgm:pt modelId="{E1AA6F7A-20FC-4985-B485-608CBFA7959C}" type="parTrans" cxnId="{48AEEE31-607D-46C2-BF3F-B739CB19A584}">
      <dgm:prSet/>
      <dgm:spPr/>
      <dgm:t>
        <a:bodyPr/>
        <a:lstStyle/>
        <a:p>
          <a:endParaRPr lang="el-GR"/>
        </a:p>
      </dgm:t>
    </dgm:pt>
    <dgm:pt modelId="{09F784D2-69C9-4713-AD94-76919E960FA9}" type="sibTrans" cxnId="{48AEEE31-607D-46C2-BF3F-B739CB19A584}">
      <dgm:prSet/>
      <dgm:spPr/>
      <dgm:t>
        <a:bodyPr/>
        <a:lstStyle/>
        <a:p>
          <a:endParaRPr lang="el-GR"/>
        </a:p>
      </dgm:t>
    </dgm:pt>
    <dgm:pt modelId="{B4019923-0129-45CB-95B4-2F9410DDE046}">
      <dgm:prSet phldrT="[Κείμενο]" custT="1"/>
      <dgm:spPr/>
      <dgm:t>
        <a:bodyPr/>
        <a:lstStyle/>
        <a:p>
          <a:r>
            <a:rPr lang="el-GR" sz="3200" dirty="0" smtClean="0"/>
            <a:t>Επιστημονικά + καλλιτεχνικά</a:t>
          </a:r>
          <a:endParaRPr lang="el-GR" sz="3200" dirty="0"/>
        </a:p>
      </dgm:t>
    </dgm:pt>
    <dgm:pt modelId="{84CEA8F9-EACC-49CC-BC0F-4A4C5F1A48FC}" type="parTrans" cxnId="{EDEB6036-4E32-4C71-8AC3-847A684AC483}">
      <dgm:prSet/>
      <dgm:spPr/>
      <dgm:t>
        <a:bodyPr/>
        <a:lstStyle/>
        <a:p>
          <a:endParaRPr lang="el-GR"/>
        </a:p>
      </dgm:t>
    </dgm:pt>
    <dgm:pt modelId="{CCB89B0B-33DE-4C02-95F3-6BBAFEB71E9E}" type="sibTrans" cxnId="{EDEB6036-4E32-4C71-8AC3-847A684AC483}">
      <dgm:prSet/>
      <dgm:spPr/>
      <dgm:t>
        <a:bodyPr/>
        <a:lstStyle/>
        <a:p>
          <a:endParaRPr lang="el-GR"/>
        </a:p>
      </dgm:t>
    </dgm:pt>
    <dgm:pt modelId="{BEED58FC-59FE-4287-ADA8-3C5030577329}">
      <dgm:prSet phldrT="[Κείμενο]" custT="1"/>
      <dgm:spPr/>
      <dgm:t>
        <a:bodyPr/>
        <a:lstStyle/>
        <a:p>
          <a:r>
            <a:rPr lang="el-GR" sz="2800" dirty="0" smtClean="0"/>
            <a:t>Επαγγέλματα με περιφερειακή θέση στην «ψυχοδυναμική του εαυτού»</a:t>
          </a:r>
          <a:endParaRPr lang="el-GR" sz="2800" dirty="0"/>
        </a:p>
      </dgm:t>
    </dgm:pt>
    <dgm:pt modelId="{CA0C0952-B7A8-4ADD-BFC0-96326BE05166}" type="parTrans" cxnId="{FC7106DC-EC27-4614-8566-0D4BF126DB9C}">
      <dgm:prSet/>
      <dgm:spPr/>
      <dgm:t>
        <a:bodyPr/>
        <a:lstStyle/>
        <a:p>
          <a:endParaRPr lang="el-GR"/>
        </a:p>
      </dgm:t>
    </dgm:pt>
    <dgm:pt modelId="{271676F2-1BB2-437F-A97B-FDB7273AD866}" type="sibTrans" cxnId="{FC7106DC-EC27-4614-8566-0D4BF126DB9C}">
      <dgm:prSet/>
      <dgm:spPr/>
      <dgm:t>
        <a:bodyPr/>
        <a:lstStyle/>
        <a:p>
          <a:endParaRPr lang="el-GR"/>
        </a:p>
      </dgm:t>
    </dgm:pt>
    <dgm:pt modelId="{DEEC6B83-0967-4613-9E07-04F4C6DB3A3C}">
      <dgm:prSet phldrT="[Κείμενο]" custT="1"/>
      <dgm:spPr/>
      <dgm:t>
        <a:bodyPr/>
        <a:lstStyle/>
        <a:p>
          <a:r>
            <a:rPr lang="el-GR" sz="2800" dirty="0" smtClean="0"/>
            <a:t>Χειρωνακτική εργασία</a:t>
          </a:r>
          <a:endParaRPr lang="el-GR" sz="2800" dirty="0"/>
        </a:p>
      </dgm:t>
    </dgm:pt>
    <dgm:pt modelId="{032CDE1A-1EB2-4FF3-AE9C-6771F2CC6913}" type="parTrans" cxnId="{1366147D-39B0-460E-885B-D0C417A48A91}">
      <dgm:prSet/>
      <dgm:spPr/>
      <dgm:t>
        <a:bodyPr/>
        <a:lstStyle/>
        <a:p>
          <a:endParaRPr lang="el-GR"/>
        </a:p>
      </dgm:t>
    </dgm:pt>
    <dgm:pt modelId="{12AE0140-D779-4402-931C-2A080EDDA3C0}" type="sibTrans" cxnId="{1366147D-39B0-460E-885B-D0C417A48A91}">
      <dgm:prSet/>
      <dgm:spPr/>
      <dgm:t>
        <a:bodyPr/>
        <a:lstStyle/>
        <a:p>
          <a:endParaRPr lang="el-GR"/>
        </a:p>
      </dgm:t>
    </dgm:pt>
    <dgm:pt modelId="{2F44F9A1-6F6A-4D17-85E0-F01299840552}" type="pres">
      <dgm:prSet presAssocID="{9516CB2D-7E77-4A62-9927-35867C220835}" presName="linear" presStyleCnt="0">
        <dgm:presLayoutVars>
          <dgm:animLvl val="lvl"/>
          <dgm:resizeHandles val="exact"/>
        </dgm:presLayoutVars>
      </dgm:prSet>
      <dgm:spPr/>
      <dgm:t>
        <a:bodyPr/>
        <a:lstStyle/>
        <a:p>
          <a:endParaRPr lang="el-GR"/>
        </a:p>
      </dgm:t>
    </dgm:pt>
    <dgm:pt modelId="{8FDDD9F3-34E5-4D62-9BFD-B178134DF95F}" type="pres">
      <dgm:prSet presAssocID="{EB343C04-991B-45C9-85F9-54ADED905D86}" presName="parentText" presStyleLbl="node1" presStyleIdx="0" presStyleCnt="2" custLinFactNeighborX="-18371" custLinFactNeighborY="4514">
        <dgm:presLayoutVars>
          <dgm:chMax val="0"/>
          <dgm:bulletEnabled val="1"/>
        </dgm:presLayoutVars>
      </dgm:prSet>
      <dgm:spPr/>
      <dgm:t>
        <a:bodyPr/>
        <a:lstStyle/>
        <a:p>
          <a:endParaRPr lang="el-GR"/>
        </a:p>
      </dgm:t>
    </dgm:pt>
    <dgm:pt modelId="{7801AA20-9E36-4E4A-91BE-9BA679173B49}" type="pres">
      <dgm:prSet presAssocID="{EB343C04-991B-45C9-85F9-54ADED905D86}" presName="childText" presStyleLbl="revTx" presStyleIdx="0" presStyleCnt="2">
        <dgm:presLayoutVars>
          <dgm:bulletEnabled val="1"/>
        </dgm:presLayoutVars>
      </dgm:prSet>
      <dgm:spPr/>
      <dgm:t>
        <a:bodyPr/>
        <a:lstStyle/>
        <a:p>
          <a:endParaRPr lang="el-GR"/>
        </a:p>
      </dgm:t>
    </dgm:pt>
    <dgm:pt modelId="{72B9BB28-DD1D-4BE8-8EF2-86236822A474}" type="pres">
      <dgm:prSet presAssocID="{BEED58FC-59FE-4287-ADA8-3C5030577329}" presName="parentText" presStyleLbl="node1" presStyleIdx="1" presStyleCnt="2">
        <dgm:presLayoutVars>
          <dgm:chMax val="0"/>
          <dgm:bulletEnabled val="1"/>
        </dgm:presLayoutVars>
      </dgm:prSet>
      <dgm:spPr/>
      <dgm:t>
        <a:bodyPr/>
        <a:lstStyle/>
        <a:p>
          <a:endParaRPr lang="el-GR"/>
        </a:p>
      </dgm:t>
    </dgm:pt>
    <dgm:pt modelId="{73BC51B1-9911-4F38-87B0-AD6921067398}" type="pres">
      <dgm:prSet presAssocID="{BEED58FC-59FE-4287-ADA8-3C5030577329}" presName="childText" presStyleLbl="revTx" presStyleIdx="1" presStyleCnt="2">
        <dgm:presLayoutVars>
          <dgm:bulletEnabled val="1"/>
        </dgm:presLayoutVars>
      </dgm:prSet>
      <dgm:spPr/>
      <dgm:t>
        <a:bodyPr/>
        <a:lstStyle/>
        <a:p>
          <a:endParaRPr lang="el-GR"/>
        </a:p>
      </dgm:t>
    </dgm:pt>
  </dgm:ptLst>
  <dgm:cxnLst>
    <dgm:cxn modelId="{EDEB6036-4E32-4C71-8AC3-847A684AC483}" srcId="{EB343C04-991B-45C9-85F9-54ADED905D86}" destId="{B4019923-0129-45CB-95B4-2F9410DDE046}" srcOrd="0" destOrd="0" parTransId="{84CEA8F9-EACC-49CC-BC0F-4A4C5F1A48FC}" sibTransId="{CCB89B0B-33DE-4C02-95F3-6BBAFEB71E9E}"/>
    <dgm:cxn modelId="{1366147D-39B0-460E-885B-D0C417A48A91}" srcId="{BEED58FC-59FE-4287-ADA8-3C5030577329}" destId="{DEEC6B83-0967-4613-9E07-04F4C6DB3A3C}" srcOrd="0" destOrd="0" parTransId="{032CDE1A-1EB2-4FF3-AE9C-6771F2CC6913}" sibTransId="{12AE0140-D779-4402-931C-2A080EDDA3C0}"/>
    <dgm:cxn modelId="{3028E7D4-313E-49A8-BD63-4BB04E791EB1}" type="presOf" srcId="{EB343C04-991B-45C9-85F9-54ADED905D86}" destId="{8FDDD9F3-34E5-4D62-9BFD-B178134DF95F}" srcOrd="0" destOrd="0" presId="urn:microsoft.com/office/officeart/2005/8/layout/vList2"/>
    <dgm:cxn modelId="{30B43890-CFB2-425D-91BC-A15A9BF14053}" type="presOf" srcId="{DEEC6B83-0967-4613-9E07-04F4C6DB3A3C}" destId="{73BC51B1-9911-4F38-87B0-AD6921067398}" srcOrd="0" destOrd="0" presId="urn:microsoft.com/office/officeart/2005/8/layout/vList2"/>
    <dgm:cxn modelId="{FC7106DC-EC27-4614-8566-0D4BF126DB9C}" srcId="{9516CB2D-7E77-4A62-9927-35867C220835}" destId="{BEED58FC-59FE-4287-ADA8-3C5030577329}" srcOrd="1" destOrd="0" parTransId="{CA0C0952-B7A8-4ADD-BFC0-96326BE05166}" sibTransId="{271676F2-1BB2-437F-A97B-FDB7273AD866}"/>
    <dgm:cxn modelId="{68C817D3-4FF3-468B-8257-A0BD7513DEBF}" type="presOf" srcId="{B4019923-0129-45CB-95B4-2F9410DDE046}" destId="{7801AA20-9E36-4E4A-91BE-9BA679173B49}" srcOrd="0" destOrd="0" presId="urn:microsoft.com/office/officeart/2005/8/layout/vList2"/>
    <dgm:cxn modelId="{F3DC3BF2-CC7B-4349-8CEA-2F2BFA5E5E7B}" type="presOf" srcId="{9516CB2D-7E77-4A62-9927-35867C220835}" destId="{2F44F9A1-6F6A-4D17-85E0-F01299840552}" srcOrd="0" destOrd="0" presId="urn:microsoft.com/office/officeart/2005/8/layout/vList2"/>
    <dgm:cxn modelId="{9E9EEF49-6D7D-44A1-B7D3-5254B81DC10B}" type="presOf" srcId="{BEED58FC-59FE-4287-ADA8-3C5030577329}" destId="{72B9BB28-DD1D-4BE8-8EF2-86236822A474}" srcOrd="0" destOrd="0" presId="urn:microsoft.com/office/officeart/2005/8/layout/vList2"/>
    <dgm:cxn modelId="{48AEEE31-607D-46C2-BF3F-B739CB19A584}" srcId="{9516CB2D-7E77-4A62-9927-35867C220835}" destId="{EB343C04-991B-45C9-85F9-54ADED905D86}" srcOrd="0" destOrd="0" parTransId="{E1AA6F7A-20FC-4985-B485-608CBFA7959C}" sibTransId="{09F784D2-69C9-4713-AD94-76919E960FA9}"/>
    <dgm:cxn modelId="{D941FE10-FD2E-4C41-B9C8-8CA7E71DB507}" type="presParOf" srcId="{2F44F9A1-6F6A-4D17-85E0-F01299840552}" destId="{8FDDD9F3-34E5-4D62-9BFD-B178134DF95F}" srcOrd="0" destOrd="0" presId="urn:microsoft.com/office/officeart/2005/8/layout/vList2"/>
    <dgm:cxn modelId="{0B002127-64B1-4A41-BCB9-040014CBE26B}" type="presParOf" srcId="{2F44F9A1-6F6A-4D17-85E0-F01299840552}" destId="{7801AA20-9E36-4E4A-91BE-9BA679173B49}" srcOrd="1" destOrd="0" presId="urn:microsoft.com/office/officeart/2005/8/layout/vList2"/>
    <dgm:cxn modelId="{39122A75-DFCE-4587-8E1A-663FCF0C250E}" type="presParOf" srcId="{2F44F9A1-6F6A-4D17-85E0-F01299840552}" destId="{72B9BB28-DD1D-4BE8-8EF2-86236822A474}" srcOrd="2" destOrd="0" presId="urn:microsoft.com/office/officeart/2005/8/layout/vList2"/>
    <dgm:cxn modelId="{40F9A589-01D7-489A-9D59-DBFB0569FA60}" type="presParOf" srcId="{2F44F9A1-6F6A-4D17-85E0-F01299840552}" destId="{73BC51B1-9911-4F38-87B0-AD692106739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1436B-0C27-42D6-A98B-405824B7293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A9870A49-B659-47AE-B4A2-592223ADFD4A}">
      <dgm:prSet phldrT="[Κείμενο]" custT="1"/>
      <dgm:spPr/>
      <dgm:t>
        <a:bodyPr/>
        <a:lstStyle/>
        <a:p>
          <a:r>
            <a:rPr lang="el-GR" sz="1400" dirty="0" smtClean="0"/>
            <a:t>Επαγγελματική ταυτότητα</a:t>
          </a:r>
          <a:endParaRPr lang="el-GR" sz="1400" dirty="0"/>
        </a:p>
      </dgm:t>
    </dgm:pt>
    <dgm:pt modelId="{4DD03F8B-244A-4262-92B6-3C1128980B9A}" type="parTrans" cxnId="{09FEDC7F-0C5D-46D3-BB43-FFE4ED0961F4}">
      <dgm:prSet/>
      <dgm:spPr/>
      <dgm:t>
        <a:bodyPr/>
        <a:lstStyle/>
        <a:p>
          <a:endParaRPr lang="el-GR"/>
        </a:p>
      </dgm:t>
    </dgm:pt>
    <dgm:pt modelId="{899FD18E-D760-4341-8E66-0E2E3F698A20}" type="sibTrans" cxnId="{09FEDC7F-0C5D-46D3-BB43-FFE4ED0961F4}">
      <dgm:prSet/>
      <dgm:spPr/>
      <dgm:t>
        <a:bodyPr/>
        <a:lstStyle/>
        <a:p>
          <a:endParaRPr lang="el-GR"/>
        </a:p>
      </dgm:t>
    </dgm:pt>
    <dgm:pt modelId="{E4ACA2F4-EC67-4F14-92BE-2A556669CD65}">
      <dgm:prSet phldrT="[Κείμενο]"/>
      <dgm:spPr/>
      <dgm:t>
        <a:bodyPr/>
        <a:lstStyle/>
        <a:p>
          <a:r>
            <a:rPr lang="el-GR" dirty="0" smtClean="0"/>
            <a:t>υποκείμενο</a:t>
          </a:r>
          <a:endParaRPr lang="el-GR" dirty="0"/>
        </a:p>
      </dgm:t>
    </dgm:pt>
    <dgm:pt modelId="{873FC936-B889-47DA-8D2A-7E96BEEC8AF2}" type="parTrans" cxnId="{3CD2DADD-2162-45D5-9F89-58FCC0A5DE97}">
      <dgm:prSet/>
      <dgm:spPr/>
      <dgm:t>
        <a:bodyPr/>
        <a:lstStyle/>
        <a:p>
          <a:endParaRPr lang="el-GR"/>
        </a:p>
      </dgm:t>
    </dgm:pt>
    <dgm:pt modelId="{0984503A-67CF-4ADA-B998-AE76941EE4B4}" type="sibTrans" cxnId="{3CD2DADD-2162-45D5-9F89-58FCC0A5DE97}">
      <dgm:prSet/>
      <dgm:spPr/>
      <dgm:t>
        <a:bodyPr/>
        <a:lstStyle/>
        <a:p>
          <a:endParaRPr lang="el-GR"/>
        </a:p>
      </dgm:t>
    </dgm:pt>
    <dgm:pt modelId="{CA01CA75-9446-4DA8-95C0-9AFEF19D26E9}">
      <dgm:prSet phldrT="[Κείμενο]"/>
      <dgm:spPr/>
      <dgm:t>
        <a:bodyPr/>
        <a:lstStyle/>
        <a:p>
          <a:r>
            <a:rPr lang="el-GR" dirty="0" smtClean="0"/>
            <a:t>Κοινωνικό συγκείμενο</a:t>
          </a:r>
          <a:endParaRPr lang="el-GR" dirty="0"/>
        </a:p>
      </dgm:t>
    </dgm:pt>
    <dgm:pt modelId="{6FF5397A-51C6-4DA5-A52B-24F3BD43D227}" type="parTrans" cxnId="{66F3E74C-78CD-4B8E-BA2B-BB3C23276FCD}">
      <dgm:prSet/>
      <dgm:spPr/>
      <dgm:t>
        <a:bodyPr/>
        <a:lstStyle/>
        <a:p>
          <a:endParaRPr lang="el-GR"/>
        </a:p>
      </dgm:t>
    </dgm:pt>
    <dgm:pt modelId="{634E24B6-A08E-45D0-8F38-3CC5172B8190}" type="sibTrans" cxnId="{66F3E74C-78CD-4B8E-BA2B-BB3C23276FCD}">
      <dgm:prSet/>
      <dgm:spPr/>
      <dgm:t>
        <a:bodyPr/>
        <a:lstStyle/>
        <a:p>
          <a:endParaRPr lang="el-GR"/>
        </a:p>
      </dgm:t>
    </dgm:pt>
    <dgm:pt modelId="{5D2DCF46-F6B9-42DF-9B82-25EA8D8E5DBE}">
      <dgm:prSet phldrT="[Κείμενο]"/>
      <dgm:spPr/>
      <dgm:t>
        <a:bodyPr/>
        <a:lstStyle/>
        <a:p>
          <a:r>
            <a:rPr lang="el-GR" dirty="0" smtClean="0"/>
            <a:t>Στο σχολείο δεν υπάρχει  μόνο μια κουλτούρα διδασκαλίας</a:t>
          </a:r>
          <a:endParaRPr lang="el-GR" dirty="0"/>
        </a:p>
      </dgm:t>
    </dgm:pt>
    <dgm:pt modelId="{16AD7609-2973-45E8-BFB0-AE5A4940DF67}" type="parTrans" cxnId="{7ABDE190-AA0B-44CC-9F4B-14A12040A2F4}">
      <dgm:prSet/>
      <dgm:spPr/>
      <dgm:t>
        <a:bodyPr/>
        <a:lstStyle/>
        <a:p>
          <a:endParaRPr lang="el-GR"/>
        </a:p>
      </dgm:t>
    </dgm:pt>
    <dgm:pt modelId="{E8936A05-E8CD-4E63-8E50-14B10FA7EE90}" type="sibTrans" cxnId="{7ABDE190-AA0B-44CC-9F4B-14A12040A2F4}">
      <dgm:prSet/>
      <dgm:spPr/>
      <dgm:t>
        <a:bodyPr/>
        <a:lstStyle/>
        <a:p>
          <a:endParaRPr lang="el-GR"/>
        </a:p>
      </dgm:t>
    </dgm:pt>
    <dgm:pt modelId="{36E8CFC0-8B5B-408A-9EEA-7EF71B0E63F4}">
      <dgm:prSet phldrT="[Κείμενο]"/>
      <dgm:spPr/>
      <dgm:t>
        <a:bodyPr/>
        <a:lstStyle/>
        <a:p>
          <a:r>
            <a:rPr lang="el-GR" dirty="0" smtClean="0"/>
            <a:t>Ο εκπαιδευτικός αναπτύσσει και τη δική του εκπαιδευτική κουλτούρα</a:t>
          </a:r>
          <a:endParaRPr lang="el-GR" dirty="0"/>
        </a:p>
      </dgm:t>
    </dgm:pt>
    <dgm:pt modelId="{0C527196-9A73-43FA-8896-3FA0C4643C37}" type="parTrans" cxnId="{925D2A26-C768-4A10-9D1D-CDC0C39EFDA6}">
      <dgm:prSet/>
      <dgm:spPr/>
      <dgm:t>
        <a:bodyPr/>
        <a:lstStyle/>
        <a:p>
          <a:endParaRPr lang="el-GR"/>
        </a:p>
      </dgm:t>
    </dgm:pt>
    <dgm:pt modelId="{28FE55A5-D493-483D-8D12-FCAE5D777DDC}" type="sibTrans" cxnId="{925D2A26-C768-4A10-9D1D-CDC0C39EFDA6}">
      <dgm:prSet/>
      <dgm:spPr/>
      <dgm:t>
        <a:bodyPr/>
        <a:lstStyle/>
        <a:p>
          <a:endParaRPr lang="el-GR"/>
        </a:p>
      </dgm:t>
    </dgm:pt>
    <dgm:pt modelId="{64869DA8-C8AE-4FBD-B71C-7B28A9D18C3B}" type="pres">
      <dgm:prSet presAssocID="{DB01436B-0C27-42D6-A98B-405824B72939}" presName="cycle" presStyleCnt="0">
        <dgm:presLayoutVars>
          <dgm:dir/>
          <dgm:resizeHandles val="exact"/>
        </dgm:presLayoutVars>
      </dgm:prSet>
      <dgm:spPr/>
      <dgm:t>
        <a:bodyPr/>
        <a:lstStyle/>
        <a:p>
          <a:endParaRPr lang="el-GR"/>
        </a:p>
      </dgm:t>
    </dgm:pt>
    <dgm:pt modelId="{268CB3F2-8B29-4B26-9A18-144E7B51A23D}" type="pres">
      <dgm:prSet presAssocID="{A9870A49-B659-47AE-B4A2-592223ADFD4A}" presName="node" presStyleLbl="node1" presStyleIdx="0" presStyleCnt="5">
        <dgm:presLayoutVars>
          <dgm:bulletEnabled val="1"/>
        </dgm:presLayoutVars>
      </dgm:prSet>
      <dgm:spPr/>
      <dgm:t>
        <a:bodyPr/>
        <a:lstStyle/>
        <a:p>
          <a:endParaRPr lang="el-GR"/>
        </a:p>
      </dgm:t>
    </dgm:pt>
    <dgm:pt modelId="{4596E37E-3A78-441A-8317-E88D3C788A37}" type="pres">
      <dgm:prSet presAssocID="{899FD18E-D760-4341-8E66-0E2E3F698A20}" presName="sibTrans" presStyleLbl="sibTrans2D1" presStyleIdx="0" presStyleCnt="5"/>
      <dgm:spPr/>
      <dgm:t>
        <a:bodyPr/>
        <a:lstStyle/>
        <a:p>
          <a:endParaRPr lang="el-GR"/>
        </a:p>
      </dgm:t>
    </dgm:pt>
    <dgm:pt modelId="{8F5A4DB2-FB75-4F5E-A05B-611B2855CDF5}" type="pres">
      <dgm:prSet presAssocID="{899FD18E-D760-4341-8E66-0E2E3F698A20}" presName="connectorText" presStyleLbl="sibTrans2D1" presStyleIdx="0" presStyleCnt="5"/>
      <dgm:spPr/>
      <dgm:t>
        <a:bodyPr/>
        <a:lstStyle/>
        <a:p>
          <a:endParaRPr lang="el-GR"/>
        </a:p>
      </dgm:t>
    </dgm:pt>
    <dgm:pt modelId="{0188AD64-1A59-4D15-B05C-4094FA820473}" type="pres">
      <dgm:prSet presAssocID="{E4ACA2F4-EC67-4F14-92BE-2A556669CD65}" presName="node" presStyleLbl="node1" presStyleIdx="1" presStyleCnt="5">
        <dgm:presLayoutVars>
          <dgm:bulletEnabled val="1"/>
        </dgm:presLayoutVars>
      </dgm:prSet>
      <dgm:spPr/>
      <dgm:t>
        <a:bodyPr/>
        <a:lstStyle/>
        <a:p>
          <a:endParaRPr lang="el-GR"/>
        </a:p>
      </dgm:t>
    </dgm:pt>
    <dgm:pt modelId="{9415B2FD-9A34-44E2-957A-6F818B39BAD9}" type="pres">
      <dgm:prSet presAssocID="{0984503A-67CF-4ADA-B998-AE76941EE4B4}" presName="sibTrans" presStyleLbl="sibTrans2D1" presStyleIdx="1" presStyleCnt="5"/>
      <dgm:spPr/>
      <dgm:t>
        <a:bodyPr/>
        <a:lstStyle/>
        <a:p>
          <a:endParaRPr lang="el-GR"/>
        </a:p>
      </dgm:t>
    </dgm:pt>
    <dgm:pt modelId="{55A8A3D3-9A7F-49C0-B7AF-0E56434C899F}" type="pres">
      <dgm:prSet presAssocID="{0984503A-67CF-4ADA-B998-AE76941EE4B4}" presName="connectorText" presStyleLbl="sibTrans2D1" presStyleIdx="1" presStyleCnt="5"/>
      <dgm:spPr/>
      <dgm:t>
        <a:bodyPr/>
        <a:lstStyle/>
        <a:p>
          <a:endParaRPr lang="el-GR"/>
        </a:p>
      </dgm:t>
    </dgm:pt>
    <dgm:pt modelId="{21E938A9-1A52-4B9C-A897-66C1F2B3623D}" type="pres">
      <dgm:prSet presAssocID="{CA01CA75-9446-4DA8-95C0-9AFEF19D26E9}" presName="node" presStyleLbl="node1" presStyleIdx="2" presStyleCnt="5">
        <dgm:presLayoutVars>
          <dgm:bulletEnabled val="1"/>
        </dgm:presLayoutVars>
      </dgm:prSet>
      <dgm:spPr/>
      <dgm:t>
        <a:bodyPr/>
        <a:lstStyle/>
        <a:p>
          <a:endParaRPr lang="el-GR"/>
        </a:p>
      </dgm:t>
    </dgm:pt>
    <dgm:pt modelId="{56423A03-1754-43F4-BD67-B0CAE1938E0C}" type="pres">
      <dgm:prSet presAssocID="{634E24B6-A08E-45D0-8F38-3CC5172B8190}" presName="sibTrans" presStyleLbl="sibTrans2D1" presStyleIdx="2" presStyleCnt="5"/>
      <dgm:spPr/>
      <dgm:t>
        <a:bodyPr/>
        <a:lstStyle/>
        <a:p>
          <a:endParaRPr lang="el-GR"/>
        </a:p>
      </dgm:t>
    </dgm:pt>
    <dgm:pt modelId="{A2152185-4B14-43F2-9D71-C7B6AD831B47}" type="pres">
      <dgm:prSet presAssocID="{634E24B6-A08E-45D0-8F38-3CC5172B8190}" presName="connectorText" presStyleLbl="sibTrans2D1" presStyleIdx="2" presStyleCnt="5"/>
      <dgm:spPr/>
      <dgm:t>
        <a:bodyPr/>
        <a:lstStyle/>
        <a:p>
          <a:endParaRPr lang="el-GR"/>
        </a:p>
      </dgm:t>
    </dgm:pt>
    <dgm:pt modelId="{B5684ABA-5E79-4B8A-8CD2-0FC18A18822C}" type="pres">
      <dgm:prSet presAssocID="{5D2DCF46-F6B9-42DF-9B82-25EA8D8E5DBE}" presName="node" presStyleLbl="node1" presStyleIdx="3" presStyleCnt="5">
        <dgm:presLayoutVars>
          <dgm:bulletEnabled val="1"/>
        </dgm:presLayoutVars>
      </dgm:prSet>
      <dgm:spPr/>
      <dgm:t>
        <a:bodyPr/>
        <a:lstStyle/>
        <a:p>
          <a:endParaRPr lang="el-GR"/>
        </a:p>
      </dgm:t>
    </dgm:pt>
    <dgm:pt modelId="{9013590B-F2E6-4813-96FB-735FAAC8FB67}" type="pres">
      <dgm:prSet presAssocID="{E8936A05-E8CD-4E63-8E50-14B10FA7EE90}" presName="sibTrans" presStyleLbl="sibTrans2D1" presStyleIdx="3" presStyleCnt="5"/>
      <dgm:spPr/>
      <dgm:t>
        <a:bodyPr/>
        <a:lstStyle/>
        <a:p>
          <a:endParaRPr lang="el-GR"/>
        </a:p>
      </dgm:t>
    </dgm:pt>
    <dgm:pt modelId="{931F55BA-6BA7-4F96-B2E9-72C9A22B1FB3}" type="pres">
      <dgm:prSet presAssocID="{E8936A05-E8CD-4E63-8E50-14B10FA7EE90}" presName="connectorText" presStyleLbl="sibTrans2D1" presStyleIdx="3" presStyleCnt="5"/>
      <dgm:spPr/>
      <dgm:t>
        <a:bodyPr/>
        <a:lstStyle/>
        <a:p>
          <a:endParaRPr lang="el-GR"/>
        </a:p>
      </dgm:t>
    </dgm:pt>
    <dgm:pt modelId="{AF555C8E-57D5-4006-8BBF-1FF612903EC1}" type="pres">
      <dgm:prSet presAssocID="{36E8CFC0-8B5B-408A-9EEA-7EF71B0E63F4}" presName="node" presStyleLbl="node1" presStyleIdx="4" presStyleCnt="5">
        <dgm:presLayoutVars>
          <dgm:bulletEnabled val="1"/>
        </dgm:presLayoutVars>
      </dgm:prSet>
      <dgm:spPr/>
      <dgm:t>
        <a:bodyPr/>
        <a:lstStyle/>
        <a:p>
          <a:endParaRPr lang="el-GR"/>
        </a:p>
      </dgm:t>
    </dgm:pt>
    <dgm:pt modelId="{7357F026-970D-4DD7-9A94-11FADF1B7281}" type="pres">
      <dgm:prSet presAssocID="{28FE55A5-D493-483D-8D12-FCAE5D777DDC}" presName="sibTrans" presStyleLbl="sibTrans2D1" presStyleIdx="4" presStyleCnt="5"/>
      <dgm:spPr/>
      <dgm:t>
        <a:bodyPr/>
        <a:lstStyle/>
        <a:p>
          <a:endParaRPr lang="el-GR"/>
        </a:p>
      </dgm:t>
    </dgm:pt>
    <dgm:pt modelId="{0CA47C3A-9811-488E-960A-B2DFE6C41BAD}" type="pres">
      <dgm:prSet presAssocID="{28FE55A5-D493-483D-8D12-FCAE5D777DDC}" presName="connectorText" presStyleLbl="sibTrans2D1" presStyleIdx="4" presStyleCnt="5"/>
      <dgm:spPr/>
      <dgm:t>
        <a:bodyPr/>
        <a:lstStyle/>
        <a:p>
          <a:endParaRPr lang="el-GR"/>
        </a:p>
      </dgm:t>
    </dgm:pt>
  </dgm:ptLst>
  <dgm:cxnLst>
    <dgm:cxn modelId="{82C083CF-5ADF-42AA-9F66-F4F4E28BCF7E}" type="presOf" srcId="{28FE55A5-D493-483D-8D12-FCAE5D777DDC}" destId="{0CA47C3A-9811-488E-960A-B2DFE6C41BAD}" srcOrd="1" destOrd="0" presId="urn:microsoft.com/office/officeart/2005/8/layout/cycle2"/>
    <dgm:cxn modelId="{E59033FA-8183-4C94-90B2-6DAC900C2C40}" type="presOf" srcId="{A9870A49-B659-47AE-B4A2-592223ADFD4A}" destId="{268CB3F2-8B29-4B26-9A18-144E7B51A23D}" srcOrd="0" destOrd="0" presId="urn:microsoft.com/office/officeart/2005/8/layout/cycle2"/>
    <dgm:cxn modelId="{A9E1D870-36DD-4EEE-A4A3-DEE5590F6866}" type="presOf" srcId="{36E8CFC0-8B5B-408A-9EEA-7EF71B0E63F4}" destId="{AF555C8E-57D5-4006-8BBF-1FF612903EC1}" srcOrd="0" destOrd="0" presId="urn:microsoft.com/office/officeart/2005/8/layout/cycle2"/>
    <dgm:cxn modelId="{3CD2DADD-2162-45D5-9F89-58FCC0A5DE97}" srcId="{DB01436B-0C27-42D6-A98B-405824B72939}" destId="{E4ACA2F4-EC67-4F14-92BE-2A556669CD65}" srcOrd="1" destOrd="0" parTransId="{873FC936-B889-47DA-8D2A-7E96BEEC8AF2}" sibTransId="{0984503A-67CF-4ADA-B998-AE76941EE4B4}"/>
    <dgm:cxn modelId="{14DE7323-B093-4BC5-9602-3F3AACC020F9}" type="presOf" srcId="{634E24B6-A08E-45D0-8F38-3CC5172B8190}" destId="{A2152185-4B14-43F2-9D71-C7B6AD831B47}" srcOrd="1" destOrd="0" presId="urn:microsoft.com/office/officeart/2005/8/layout/cycle2"/>
    <dgm:cxn modelId="{1FAE48FB-248D-482B-8AB1-F2E3B0E1B713}" type="presOf" srcId="{E8936A05-E8CD-4E63-8E50-14B10FA7EE90}" destId="{931F55BA-6BA7-4F96-B2E9-72C9A22B1FB3}" srcOrd="1" destOrd="0" presId="urn:microsoft.com/office/officeart/2005/8/layout/cycle2"/>
    <dgm:cxn modelId="{E1A05230-CFF3-4373-BD94-B53B2C2168AB}" type="presOf" srcId="{899FD18E-D760-4341-8E66-0E2E3F698A20}" destId="{8F5A4DB2-FB75-4F5E-A05B-611B2855CDF5}" srcOrd="1" destOrd="0" presId="urn:microsoft.com/office/officeart/2005/8/layout/cycle2"/>
    <dgm:cxn modelId="{BF3124DE-199D-4B42-8199-9F9033A5212E}" type="presOf" srcId="{E8936A05-E8CD-4E63-8E50-14B10FA7EE90}" destId="{9013590B-F2E6-4813-96FB-735FAAC8FB67}" srcOrd="0" destOrd="0" presId="urn:microsoft.com/office/officeart/2005/8/layout/cycle2"/>
    <dgm:cxn modelId="{6C54FD1C-5E34-48B5-BB43-9C82958FC30E}" type="presOf" srcId="{0984503A-67CF-4ADA-B998-AE76941EE4B4}" destId="{55A8A3D3-9A7F-49C0-B7AF-0E56434C899F}" srcOrd="1" destOrd="0" presId="urn:microsoft.com/office/officeart/2005/8/layout/cycle2"/>
    <dgm:cxn modelId="{535A9B72-A865-40E2-8640-761066711E1E}" type="presOf" srcId="{28FE55A5-D493-483D-8D12-FCAE5D777DDC}" destId="{7357F026-970D-4DD7-9A94-11FADF1B7281}" srcOrd="0" destOrd="0" presId="urn:microsoft.com/office/officeart/2005/8/layout/cycle2"/>
    <dgm:cxn modelId="{2ABDFB78-B7F1-4A28-8CAF-6150592DD67F}" type="presOf" srcId="{5D2DCF46-F6B9-42DF-9B82-25EA8D8E5DBE}" destId="{B5684ABA-5E79-4B8A-8CD2-0FC18A18822C}" srcOrd="0" destOrd="0" presId="urn:microsoft.com/office/officeart/2005/8/layout/cycle2"/>
    <dgm:cxn modelId="{3BD4E72D-4140-4EEA-8ADD-C70124A70BBC}" type="presOf" srcId="{DB01436B-0C27-42D6-A98B-405824B72939}" destId="{64869DA8-C8AE-4FBD-B71C-7B28A9D18C3B}" srcOrd="0" destOrd="0" presId="urn:microsoft.com/office/officeart/2005/8/layout/cycle2"/>
    <dgm:cxn modelId="{B466EA3F-4CF2-4B0E-8A8D-0E3AA7487370}" type="presOf" srcId="{634E24B6-A08E-45D0-8F38-3CC5172B8190}" destId="{56423A03-1754-43F4-BD67-B0CAE1938E0C}" srcOrd="0" destOrd="0" presId="urn:microsoft.com/office/officeart/2005/8/layout/cycle2"/>
    <dgm:cxn modelId="{66F3E74C-78CD-4B8E-BA2B-BB3C23276FCD}" srcId="{DB01436B-0C27-42D6-A98B-405824B72939}" destId="{CA01CA75-9446-4DA8-95C0-9AFEF19D26E9}" srcOrd="2" destOrd="0" parTransId="{6FF5397A-51C6-4DA5-A52B-24F3BD43D227}" sibTransId="{634E24B6-A08E-45D0-8F38-3CC5172B8190}"/>
    <dgm:cxn modelId="{09FEDC7F-0C5D-46D3-BB43-FFE4ED0961F4}" srcId="{DB01436B-0C27-42D6-A98B-405824B72939}" destId="{A9870A49-B659-47AE-B4A2-592223ADFD4A}" srcOrd="0" destOrd="0" parTransId="{4DD03F8B-244A-4262-92B6-3C1128980B9A}" sibTransId="{899FD18E-D760-4341-8E66-0E2E3F698A20}"/>
    <dgm:cxn modelId="{A2061A18-DC62-468A-9078-12EFB93F3AFB}" type="presOf" srcId="{CA01CA75-9446-4DA8-95C0-9AFEF19D26E9}" destId="{21E938A9-1A52-4B9C-A897-66C1F2B3623D}" srcOrd="0" destOrd="0" presId="urn:microsoft.com/office/officeart/2005/8/layout/cycle2"/>
    <dgm:cxn modelId="{D962E3EE-680A-4998-8EC4-36918566113E}" type="presOf" srcId="{0984503A-67CF-4ADA-B998-AE76941EE4B4}" destId="{9415B2FD-9A34-44E2-957A-6F818B39BAD9}" srcOrd="0" destOrd="0" presId="urn:microsoft.com/office/officeart/2005/8/layout/cycle2"/>
    <dgm:cxn modelId="{1A074A43-130C-49ED-9BD2-4A7FF57268F9}" type="presOf" srcId="{899FD18E-D760-4341-8E66-0E2E3F698A20}" destId="{4596E37E-3A78-441A-8317-E88D3C788A37}" srcOrd="0" destOrd="0" presId="urn:microsoft.com/office/officeart/2005/8/layout/cycle2"/>
    <dgm:cxn modelId="{5B479EC3-3EF1-467F-A480-0DCC616EE241}" type="presOf" srcId="{E4ACA2F4-EC67-4F14-92BE-2A556669CD65}" destId="{0188AD64-1A59-4D15-B05C-4094FA820473}" srcOrd="0" destOrd="0" presId="urn:microsoft.com/office/officeart/2005/8/layout/cycle2"/>
    <dgm:cxn modelId="{925D2A26-C768-4A10-9D1D-CDC0C39EFDA6}" srcId="{DB01436B-0C27-42D6-A98B-405824B72939}" destId="{36E8CFC0-8B5B-408A-9EEA-7EF71B0E63F4}" srcOrd="4" destOrd="0" parTransId="{0C527196-9A73-43FA-8896-3FA0C4643C37}" sibTransId="{28FE55A5-D493-483D-8D12-FCAE5D777DDC}"/>
    <dgm:cxn modelId="{7ABDE190-AA0B-44CC-9F4B-14A12040A2F4}" srcId="{DB01436B-0C27-42D6-A98B-405824B72939}" destId="{5D2DCF46-F6B9-42DF-9B82-25EA8D8E5DBE}" srcOrd="3" destOrd="0" parTransId="{16AD7609-2973-45E8-BFB0-AE5A4940DF67}" sibTransId="{E8936A05-E8CD-4E63-8E50-14B10FA7EE90}"/>
    <dgm:cxn modelId="{928D01B6-8A5E-47DF-BB83-2EA4AC09F14A}" type="presParOf" srcId="{64869DA8-C8AE-4FBD-B71C-7B28A9D18C3B}" destId="{268CB3F2-8B29-4B26-9A18-144E7B51A23D}" srcOrd="0" destOrd="0" presId="urn:microsoft.com/office/officeart/2005/8/layout/cycle2"/>
    <dgm:cxn modelId="{4A0FD787-8270-4149-8FAD-7639AA69778B}" type="presParOf" srcId="{64869DA8-C8AE-4FBD-B71C-7B28A9D18C3B}" destId="{4596E37E-3A78-441A-8317-E88D3C788A37}" srcOrd="1" destOrd="0" presId="urn:microsoft.com/office/officeart/2005/8/layout/cycle2"/>
    <dgm:cxn modelId="{CCC3F6E8-FD6E-4F66-9547-4E9FC6224D15}" type="presParOf" srcId="{4596E37E-3A78-441A-8317-E88D3C788A37}" destId="{8F5A4DB2-FB75-4F5E-A05B-611B2855CDF5}" srcOrd="0" destOrd="0" presId="urn:microsoft.com/office/officeart/2005/8/layout/cycle2"/>
    <dgm:cxn modelId="{2908A731-A533-49B2-990A-3F4F7DB3EE02}" type="presParOf" srcId="{64869DA8-C8AE-4FBD-B71C-7B28A9D18C3B}" destId="{0188AD64-1A59-4D15-B05C-4094FA820473}" srcOrd="2" destOrd="0" presId="urn:microsoft.com/office/officeart/2005/8/layout/cycle2"/>
    <dgm:cxn modelId="{5C7D446F-D81C-4B99-B6C9-EA8E6E59686C}" type="presParOf" srcId="{64869DA8-C8AE-4FBD-B71C-7B28A9D18C3B}" destId="{9415B2FD-9A34-44E2-957A-6F818B39BAD9}" srcOrd="3" destOrd="0" presId="urn:microsoft.com/office/officeart/2005/8/layout/cycle2"/>
    <dgm:cxn modelId="{534EFF1B-9735-4FE4-814A-CBA8FCA7C889}" type="presParOf" srcId="{9415B2FD-9A34-44E2-957A-6F818B39BAD9}" destId="{55A8A3D3-9A7F-49C0-B7AF-0E56434C899F}" srcOrd="0" destOrd="0" presId="urn:microsoft.com/office/officeart/2005/8/layout/cycle2"/>
    <dgm:cxn modelId="{1D53BF3F-515B-40D2-9A88-2EAC8EEFE13F}" type="presParOf" srcId="{64869DA8-C8AE-4FBD-B71C-7B28A9D18C3B}" destId="{21E938A9-1A52-4B9C-A897-66C1F2B3623D}" srcOrd="4" destOrd="0" presId="urn:microsoft.com/office/officeart/2005/8/layout/cycle2"/>
    <dgm:cxn modelId="{A977B93E-8BAB-400E-8EF1-CE0116C63E39}" type="presParOf" srcId="{64869DA8-C8AE-4FBD-B71C-7B28A9D18C3B}" destId="{56423A03-1754-43F4-BD67-B0CAE1938E0C}" srcOrd="5" destOrd="0" presId="urn:microsoft.com/office/officeart/2005/8/layout/cycle2"/>
    <dgm:cxn modelId="{3C755FE0-6672-4BF8-9C30-CC2554537FAD}" type="presParOf" srcId="{56423A03-1754-43F4-BD67-B0CAE1938E0C}" destId="{A2152185-4B14-43F2-9D71-C7B6AD831B47}" srcOrd="0" destOrd="0" presId="urn:microsoft.com/office/officeart/2005/8/layout/cycle2"/>
    <dgm:cxn modelId="{A21F0ADE-ADC6-4CB2-BA85-78F3645CB2A8}" type="presParOf" srcId="{64869DA8-C8AE-4FBD-B71C-7B28A9D18C3B}" destId="{B5684ABA-5E79-4B8A-8CD2-0FC18A18822C}" srcOrd="6" destOrd="0" presId="urn:microsoft.com/office/officeart/2005/8/layout/cycle2"/>
    <dgm:cxn modelId="{A86E26F6-5EE3-4DF8-8CC2-1C4914D08DC5}" type="presParOf" srcId="{64869DA8-C8AE-4FBD-B71C-7B28A9D18C3B}" destId="{9013590B-F2E6-4813-96FB-735FAAC8FB67}" srcOrd="7" destOrd="0" presId="urn:microsoft.com/office/officeart/2005/8/layout/cycle2"/>
    <dgm:cxn modelId="{401C3E52-9316-4434-9964-5CB18AE6370B}" type="presParOf" srcId="{9013590B-F2E6-4813-96FB-735FAAC8FB67}" destId="{931F55BA-6BA7-4F96-B2E9-72C9A22B1FB3}" srcOrd="0" destOrd="0" presId="urn:microsoft.com/office/officeart/2005/8/layout/cycle2"/>
    <dgm:cxn modelId="{D63F2F99-66D1-403A-9A3C-B81B733AAE36}" type="presParOf" srcId="{64869DA8-C8AE-4FBD-B71C-7B28A9D18C3B}" destId="{AF555C8E-57D5-4006-8BBF-1FF612903EC1}" srcOrd="8" destOrd="0" presId="urn:microsoft.com/office/officeart/2005/8/layout/cycle2"/>
    <dgm:cxn modelId="{08438AA3-C2D0-4251-9498-42F699F77415}" type="presParOf" srcId="{64869DA8-C8AE-4FBD-B71C-7B28A9D18C3B}" destId="{7357F026-970D-4DD7-9A94-11FADF1B7281}" srcOrd="9" destOrd="0" presId="urn:microsoft.com/office/officeart/2005/8/layout/cycle2"/>
    <dgm:cxn modelId="{7A2F172C-CB4D-4D67-AED1-0EAFD3BFC1AC}" type="presParOf" srcId="{7357F026-970D-4DD7-9A94-11FADF1B7281}" destId="{0CA47C3A-9811-488E-960A-B2DFE6C41BA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3D5D75-A5AE-4A0F-9363-6359D3C7703F}"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l-GR"/>
        </a:p>
      </dgm:t>
    </dgm:pt>
    <dgm:pt modelId="{831C4EAF-6F56-48DA-93F6-E0BF833954A5}">
      <dgm:prSet phldrT="[Κείμενο]" custT="1"/>
      <dgm:spPr/>
      <dgm:t>
        <a:bodyPr/>
        <a:lstStyle/>
        <a:p>
          <a:r>
            <a:rPr lang="el-GR" sz="2000" dirty="0" smtClean="0"/>
            <a:t>Κοινωνική δικαιοσύνη</a:t>
          </a:r>
          <a:endParaRPr lang="el-GR" sz="2000" dirty="0"/>
        </a:p>
      </dgm:t>
    </dgm:pt>
    <dgm:pt modelId="{CBA93D9C-6984-47DE-970D-34C2772F8408}" type="parTrans" cxnId="{F2A1A8EA-F52F-48DD-902F-E8C0BF08D69E}">
      <dgm:prSet/>
      <dgm:spPr/>
      <dgm:t>
        <a:bodyPr/>
        <a:lstStyle/>
        <a:p>
          <a:endParaRPr lang="el-GR"/>
        </a:p>
      </dgm:t>
    </dgm:pt>
    <dgm:pt modelId="{ED2BA093-90EE-484F-A9A5-B548F0E4CF22}" type="sibTrans" cxnId="{F2A1A8EA-F52F-48DD-902F-E8C0BF08D69E}">
      <dgm:prSet/>
      <dgm:spPr/>
      <dgm:t>
        <a:bodyPr/>
        <a:lstStyle/>
        <a:p>
          <a:endParaRPr lang="el-GR"/>
        </a:p>
      </dgm:t>
    </dgm:pt>
    <dgm:pt modelId="{7A6A4628-D5B8-4733-B5E7-DF9596410836}">
      <dgm:prSet phldrT="[Κείμενο]" custT="1"/>
      <dgm:spPr/>
      <dgm:t>
        <a:bodyPr/>
        <a:lstStyle/>
        <a:p>
          <a:r>
            <a:rPr lang="el-GR" sz="1200" dirty="0" smtClean="0"/>
            <a:t>Ηθική και </a:t>
          </a:r>
          <a:r>
            <a:rPr lang="el-GR" sz="1200" dirty="0" err="1" smtClean="0"/>
            <a:t>αξιακή</a:t>
          </a:r>
          <a:r>
            <a:rPr lang="el-GR" sz="1200" dirty="0" smtClean="0"/>
            <a:t> βάση με προσήλωση στη δικαιοσύνη και τις ίσες ευκαιρίες</a:t>
          </a:r>
          <a:endParaRPr lang="el-GR" sz="1200" dirty="0"/>
        </a:p>
      </dgm:t>
    </dgm:pt>
    <dgm:pt modelId="{B0D24A35-70A7-4E87-98C3-3F9E29AD224C}" type="parTrans" cxnId="{7F15B4E5-07DD-4339-BB5E-E9A390EF78D9}">
      <dgm:prSet/>
      <dgm:spPr/>
      <dgm:t>
        <a:bodyPr/>
        <a:lstStyle/>
        <a:p>
          <a:endParaRPr lang="el-GR"/>
        </a:p>
      </dgm:t>
    </dgm:pt>
    <dgm:pt modelId="{F3D3C0BD-6394-409B-9A9D-D0F77A3EAC35}" type="sibTrans" cxnId="{7F15B4E5-07DD-4339-BB5E-E9A390EF78D9}">
      <dgm:prSet/>
      <dgm:spPr/>
      <dgm:t>
        <a:bodyPr/>
        <a:lstStyle/>
        <a:p>
          <a:endParaRPr lang="el-GR"/>
        </a:p>
      </dgm:t>
    </dgm:pt>
    <dgm:pt modelId="{DEC2C35C-2948-4694-82C7-5374FF6E2E2D}">
      <dgm:prSet phldrT="[Κείμενο]"/>
      <dgm:spPr/>
      <dgm:t>
        <a:bodyPr/>
        <a:lstStyle/>
        <a:p>
          <a:r>
            <a:rPr lang="el-GR" dirty="0" smtClean="0"/>
            <a:t>Έμφαση στην δράση στο πεδίο του σχολείου και σε πραγματικές συνθήκες</a:t>
          </a:r>
          <a:endParaRPr lang="el-GR" dirty="0"/>
        </a:p>
      </dgm:t>
    </dgm:pt>
    <dgm:pt modelId="{09DD3198-C672-4418-98D5-50B7706FEF34}" type="parTrans" cxnId="{88EF63ED-A683-47F0-A38D-D83421AE11C7}">
      <dgm:prSet/>
      <dgm:spPr/>
      <dgm:t>
        <a:bodyPr/>
        <a:lstStyle/>
        <a:p>
          <a:endParaRPr lang="el-GR"/>
        </a:p>
      </dgm:t>
    </dgm:pt>
    <dgm:pt modelId="{9857ED4A-4990-4352-8476-385FF8D57807}" type="sibTrans" cxnId="{88EF63ED-A683-47F0-A38D-D83421AE11C7}">
      <dgm:prSet/>
      <dgm:spPr/>
      <dgm:t>
        <a:bodyPr/>
        <a:lstStyle/>
        <a:p>
          <a:endParaRPr lang="el-GR"/>
        </a:p>
      </dgm:t>
    </dgm:pt>
    <dgm:pt modelId="{CAF3701B-FBC4-4290-8562-EDA3A47E2F35}">
      <dgm:prSet phldrT="[Κείμενο]"/>
      <dgm:spPr/>
      <dgm:t>
        <a:bodyPr/>
        <a:lstStyle/>
        <a:p>
          <a:r>
            <a:rPr lang="el-GR" dirty="0" smtClean="0"/>
            <a:t>Σύνδεση εκπαιδευτικής δράσης με δεδομένα ευρύτερης κοινότητας και κυρίως της οικογένειας</a:t>
          </a:r>
          <a:endParaRPr lang="el-GR" dirty="0"/>
        </a:p>
      </dgm:t>
    </dgm:pt>
    <dgm:pt modelId="{1FD53CD1-F5E2-4803-86F2-885C6CB59D33}" type="parTrans" cxnId="{14FBC8CD-DCDD-4384-B8F4-DBC638A32ECD}">
      <dgm:prSet/>
      <dgm:spPr/>
      <dgm:t>
        <a:bodyPr/>
        <a:lstStyle/>
        <a:p>
          <a:endParaRPr lang="el-GR"/>
        </a:p>
      </dgm:t>
    </dgm:pt>
    <dgm:pt modelId="{2D26DA12-FAE0-4801-9956-FE3E159C4313}" type="sibTrans" cxnId="{14FBC8CD-DCDD-4384-B8F4-DBC638A32ECD}">
      <dgm:prSet/>
      <dgm:spPr/>
      <dgm:t>
        <a:bodyPr/>
        <a:lstStyle/>
        <a:p>
          <a:endParaRPr lang="el-GR"/>
        </a:p>
      </dgm:t>
    </dgm:pt>
    <dgm:pt modelId="{4F6139B1-3D33-4DEF-AC6D-15D72B268A64}" type="pres">
      <dgm:prSet presAssocID="{053D5D75-A5AE-4A0F-9363-6359D3C7703F}" presName="compositeShape" presStyleCnt="0">
        <dgm:presLayoutVars>
          <dgm:chMax val="9"/>
          <dgm:dir/>
          <dgm:resizeHandles val="exact"/>
        </dgm:presLayoutVars>
      </dgm:prSet>
      <dgm:spPr/>
      <dgm:t>
        <a:bodyPr/>
        <a:lstStyle/>
        <a:p>
          <a:endParaRPr lang="el-GR"/>
        </a:p>
      </dgm:t>
    </dgm:pt>
    <dgm:pt modelId="{31132F90-3C92-4B2E-93D7-38EA69F98236}" type="pres">
      <dgm:prSet presAssocID="{053D5D75-A5AE-4A0F-9363-6359D3C7703F}" presName="triangle1" presStyleLbl="node1" presStyleIdx="0" presStyleCnt="4">
        <dgm:presLayoutVars>
          <dgm:bulletEnabled val="1"/>
        </dgm:presLayoutVars>
      </dgm:prSet>
      <dgm:spPr/>
      <dgm:t>
        <a:bodyPr/>
        <a:lstStyle/>
        <a:p>
          <a:endParaRPr lang="el-GR"/>
        </a:p>
      </dgm:t>
    </dgm:pt>
    <dgm:pt modelId="{FB3B49FD-18C1-4CA6-86B2-C50B2FE2CBC1}" type="pres">
      <dgm:prSet presAssocID="{053D5D75-A5AE-4A0F-9363-6359D3C7703F}" presName="triangle2" presStyleLbl="node1" presStyleIdx="1" presStyleCnt="4">
        <dgm:presLayoutVars>
          <dgm:bulletEnabled val="1"/>
        </dgm:presLayoutVars>
      </dgm:prSet>
      <dgm:spPr/>
      <dgm:t>
        <a:bodyPr/>
        <a:lstStyle/>
        <a:p>
          <a:endParaRPr lang="el-GR"/>
        </a:p>
      </dgm:t>
    </dgm:pt>
    <dgm:pt modelId="{D11E459C-F897-4F28-8F63-AAD46E46E5C0}" type="pres">
      <dgm:prSet presAssocID="{053D5D75-A5AE-4A0F-9363-6359D3C7703F}" presName="triangle3" presStyleLbl="node1" presStyleIdx="2" presStyleCnt="4" custLinFactNeighborX="399" custLinFactNeighborY="2094">
        <dgm:presLayoutVars>
          <dgm:bulletEnabled val="1"/>
        </dgm:presLayoutVars>
      </dgm:prSet>
      <dgm:spPr/>
      <dgm:t>
        <a:bodyPr/>
        <a:lstStyle/>
        <a:p>
          <a:endParaRPr lang="el-GR"/>
        </a:p>
      </dgm:t>
    </dgm:pt>
    <dgm:pt modelId="{481902CA-9FC3-4B2C-BFB8-A8C29A94C50F}" type="pres">
      <dgm:prSet presAssocID="{053D5D75-A5AE-4A0F-9363-6359D3C7703F}" presName="triangle4" presStyleLbl="node1" presStyleIdx="3" presStyleCnt="4">
        <dgm:presLayoutVars>
          <dgm:bulletEnabled val="1"/>
        </dgm:presLayoutVars>
      </dgm:prSet>
      <dgm:spPr/>
      <dgm:t>
        <a:bodyPr/>
        <a:lstStyle/>
        <a:p>
          <a:endParaRPr lang="el-GR"/>
        </a:p>
      </dgm:t>
    </dgm:pt>
  </dgm:ptLst>
  <dgm:cxnLst>
    <dgm:cxn modelId="{F2A1A8EA-F52F-48DD-902F-E8C0BF08D69E}" srcId="{053D5D75-A5AE-4A0F-9363-6359D3C7703F}" destId="{831C4EAF-6F56-48DA-93F6-E0BF833954A5}" srcOrd="0" destOrd="0" parTransId="{CBA93D9C-6984-47DE-970D-34C2772F8408}" sibTransId="{ED2BA093-90EE-484F-A9A5-B548F0E4CF22}"/>
    <dgm:cxn modelId="{88EF63ED-A683-47F0-A38D-D83421AE11C7}" srcId="{053D5D75-A5AE-4A0F-9363-6359D3C7703F}" destId="{DEC2C35C-2948-4694-82C7-5374FF6E2E2D}" srcOrd="2" destOrd="0" parTransId="{09DD3198-C672-4418-98D5-50B7706FEF34}" sibTransId="{9857ED4A-4990-4352-8476-385FF8D57807}"/>
    <dgm:cxn modelId="{925D17CA-164D-4805-9AD4-6BEED288447E}" type="presOf" srcId="{7A6A4628-D5B8-4733-B5E7-DF9596410836}" destId="{FB3B49FD-18C1-4CA6-86B2-C50B2FE2CBC1}" srcOrd="0" destOrd="0" presId="urn:microsoft.com/office/officeart/2005/8/layout/pyramid4"/>
    <dgm:cxn modelId="{0D35CBBB-BC49-418B-AAFC-F64E914E926C}" type="presOf" srcId="{CAF3701B-FBC4-4290-8562-EDA3A47E2F35}" destId="{481902CA-9FC3-4B2C-BFB8-A8C29A94C50F}" srcOrd="0" destOrd="0" presId="urn:microsoft.com/office/officeart/2005/8/layout/pyramid4"/>
    <dgm:cxn modelId="{3B450A02-8ACF-4DC6-8A5D-3B28A6292708}" type="presOf" srcId="{053D5D75-A5AE-4A0F-9363-6359D3C7703F}" destId="{4F6139B1-3D33-4DEF-AC6D-15D72B268A64}" srcOrd="0" destOrd="0" presId="urn:microsoft.com/office/officeart/2005/8/layout/pyramid4"/>
    <dgm:cxn modelId="{BF5B0999-E87E-48D2-9576-39A0AD1ED6D4}" type="presOf" srcId="{831C4EAF-6F56-48DA-93F6-E0BF833954A5}" destId="{31132F90-3C92-4B2E-93D7-38EA69F98236}" srcOrd="0" destOrd="0" presId="urn:microsoft.com/office/officeart/2005/8/layout/pyramid4"/>
    <dgm:cxn modelId="{14FBC8CD-DCDD-4384-B8F4-DBC638A32ECD}" srcId="{053D5D75-A5AE-4A0F-9363-6359D3C7703F}" destId="{CAF3701B-FBC4-4290-8562-EDA3A47E2F35}" srcOrd="3" destOrd="0" parTransId="{1FD53CD1-F5E2-4803-86F2-885C6CB59D33}" sibTransId="{2D26DA12-FAE0-4801-9956-FE3E159C4313}"/>
    <dgm:cxn modelId="{7F15B4E5-07DD-4339-BB5E-E9A390EF78D9}" srcId="{053D5D75-A5AE-4A0F-9363-6359D3C7703F}" destId="{7A6A4628-D5B8-4733-B5E7-DF9596410836}" srcOrd="1" destOrd="0" parTransId="{B0D24A35-70A7-4E87-98C3-3F9E29AD224C}" sibTransId="{F3D3C0BD-6394-409B-9A9D-D0F77A3EAC35}"/>
    <dgm:cxn modelId="{462FF36C-5C81-4006-B2D2-C8E41C8052D7}" type="presOf" srcId="{DEC2C35C-2948-4694-82C7-5374FF6E2E2D}" destId="{D11E459C-F897-4F28-8F63-AAD46E46E5C0}" srcOrd="0" destOrd="0" presId="urn:microsoft.com/office/officeart/2005/8/layout/pyramid4"/>
    <dgm:cxn modelId="{AC978633-494A-458D-B256-DD83486F7B06}" type="presParOf" srcId="{4F6139B1-3D33-4DEF-AC6D-15D72B268A64}" destId="{31132F90-3C92-4B2E-93D7-38EA69F98236}" srcOrd="0" destOrd="0" presId="urn:microsoft.com/office/officeart/2005/8/layout/pyramid4"/>
    <dgm:cxn modelId="{AE52CD53-7717-46E2-A308-D6CF8AAB396C}" type="presParOf" srcId="{4F6139B1-3D33-4DEF-AC6D-15D72B268A64}" destId="{FB3B49FD-18C1-4CA6-86B2-C50B2FE2CBC1}" srcOrd="1" destOrd="0" presId="urn:microsoft.com/office/officeart/2005/8/layout/pyramid4"/>
    <dgm:cxn modelId="{F97853D2-A699-41D7-808B-439CF8848879}" type="presParOf" srcId="{4F6139B1-3D33-4DEF-AC6D-15D72B268A64}" destId="{D11E459C-F897-4F28-8F63-AAD46E46E5C0}" srcOrd="2" destOrd="0" presId="urn:microsoft.com/office/officeart/2005/8/layout/pyramid4"/>
    <dgm:cxn modelId="{E9F6A8F6-135C-434F-91FA-1342FEE85A18}" type="presParOf" srcId="{4F6139B1-3D33-4DEF-AC6D-15D72B268A64}" destId="{481902CA-9FC3-4B2C-BFB8-A8C29A94C50F}"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D9F3-34E5-4D62-9BFD-B178134DF95F}">
      <dsp:nvSpPr>
        <dsp:cNvPr id="0" name=""/>
        <dsp:cNvSpPr/>
      </dsp:nvSpPr>
      <dsp:spPr>
        <a:xfrm>
          <a:off x="0" y="75921"/>
          <a:ext cx="8504238" cy="1198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smtClean="0"/>
            <a:t>Επαγγέλματα με υψηλή θέση στην «ψυχοδυναμική ισορροπία του εαυτού»</a:t>
          </a:r>
          <a:endParaRPr lang="el-GR" sz="2800" kern="1200" dirty="0"/>
        </a:p>
      </dsp:txBody>
      <dsp:txXfrm>
        <a:off x="58485" y="134406"/>
        <a:ext cx="8387268" cy="1081110"/>
      </dsp:txXfrm>
    </dsp:sp>
    <dsp:sp modelId="{7801AA20-9E36-4E4A-91BE-9BA679173B49}">
      <dsp:nvSpPr>
        <dsp:cNvPr id="0" name=""/>
        <dsp:cNvSpPr/>
      </dsp:nvSpPr>
      <dsp:spPr>
        <a:xfrm>
          <a:off x="0" y="1226160"/>
          <a:ext cx="85042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l-GR" sz="3200" kern="1200" dirty="0" smtClean="0"/>
            <a:t>Επιστημονικά + καλλιτεχνικά</a:t>
          </a:r>
          <a:endParaRPr lang="el-GR" sz="3200" kern="1200" dirty="0"/>
        </a:p>
      </dsp:txBody>
      <dsp:txXfrm>
        <a:off x="0" y="1226160"/>
        <a:ext cx="8504238" cy="1059840"/>
      </dsp:txXfrm>
    </dsp:sp>
    <dsp:sp modelId="{72B9BB28-DD1D-4BE8-8EF2-86236822A474}">
      <dsp:nvSpPr>
        <dsp:cNvPr id="0" name=""/>
        <dsp:cNvSpPr/>
      </dsp:nvSpPr>
      <dsp:spPr>
        <a:xfrm>
          <a:off x="0" y="2286000"/>
          <a:ext cx="8504238" cy="11980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smtClean="0"/>
            <a:t>Επαγγέλματα με περιφερειακή θέση στην «ψυχοδυναμική του εαυτού»</a:t>
          </a:r>
          <a:endParaRPr lang="el-GR" sz="2800" kern="1200" dirty="0"/>
        </a:p>
      </dsp:txBody>
      <dsp:txXfrm>
        <a:off x="58485" y="2344485"/>
        <a:ext cx="8387268" cy="1081110"/>
      </dsp:txXfrm>
    </dsp:sp>
    <dsp:sp modelId="{73BC51B1-9911-4F38-87B0-AD6921067398}">
      <dsp:nvSpPr>
        <dsp:cNvPr id="0" name=""/>
        <dsp:cNvSpPr/>
      </dsp:nvSpPr>
      <dsp:spPr>
        <a:xfrm>
          <a:off x="0" y="3484080"/>
          <a:ext cx="85042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l-GR" sz="2800" kern="1200" dirty="0" smtClean="0"/>
            <a:t>Χειρωνακτική εργασία</a:t>
          </a:r>
          <a:endParaRPr lang="el-GR" sz="2800" kern="1200" dirty="0"/>
        </a:p>
      </dsp:txBody>
      <dsp:txXfrm>
        <a:off x="0" y="3484080"/>
        <a:ext cx="8504238" cy="105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CB3F2-8B29-4B26-9A18-144E7B51A23D}">
      <dsp:nvSpPr>
        <dsp:cNvPr id="0" name=""/>
        <dsp:cNvSpPr/>
      </dsp:nvSpPr>
      <dsp:spPr>
        <a:xfrm>
          <a:off x="3561772" y="1544"/>
          <a:ext cx="1380692" cy="13806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t>Επαγγελματική ταυτότητα</a:t>
          </a:r>
          <a:endParaRPr lang="el-GR" sz="1400" kern="1200" dirty="0"/>
        </a:p>
      </dsp:txBody>
      <dsp:txXfrm>
        <a:off x="3763970" y="203742"/>
        <a:ext cx="976296" cy="976296"/>
      </dsp:txXfrm>
    </dsp:sp>
    <dsp:sp modelId="{4596E37E-3A78-441A-8317-E88D3C788A37}">
      <dsp:nvSpPr>
        <dsp:cNvPr id="0" name=""/>
        <dsp:cNvSpPr/>
      </dsp:nvSpPr>
      <dsp:spPr>
        <a:xfrm rot="2160000">
          <a:off x="4898653" y="1061700"/>
          <a:ext cx="366302" cy="4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a:off x="4909147" y="1122601"/>
        <a:ext cx="256411" cy="279589"/>
      </dsp:txXfrm>
    </dsp:sp>
    <dsp:sp modelId="{0188AD64-1A59-4D15-B05C-4094FA820473}">
      <dsp:nvSpPr>
        <dsp:cNvPr id="0" name=""/>
        <dsp:cNvSpPr/>
      </dsp:nvSpPr>
      <dsp:spPr>
        <a:xfrm>
          <a:off x="5237918" y="1219335"/>
          <a:ext cx="1380692" cy="13806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υποκείμενο</a:t>
          </a:r>
          <a:endParaRPr lang="el-GR" sz="1100" kern="1200" dirty="0"/>
        </a:p>
      </dsp:txBody>
      <dsp:txXfrm>
        <a:off x="5440116" y="1421533"/>
        <a:ext cx="976296" cy="976296"/>
      </dsp:txXfrm>
    </dsp:sp>
    <dsp:sp modelId="{9415B2FD-9A34-44E2-957A-6F818B39BAD9}">
      <dsp:nvSpPr>
        <dsp:cNvPr id="0" name=""/>
        <dsp:cNvSpPr/>
      </dsp:nvSpPr>
      <dsp:spPr>
        <a:xfrm rot="6480000">
          <a:off x="5428201" y="2652043"/>
          <a:ext cx="366302" cy="4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rot="10800000">
        <a:off x="5500126" y="2692984"/>
        <a:ext cx="256411" cy="279589"/>
      </dsp:txXfrm>
    </dsp:sp>
    <dsp:sp modelId="{21E938A9-1A52-4B9C-A897-66C1F2B3623D}">
      <dsp:nvSpPr>
        <dsp:cNvPr id="0" name=""/>
        <dsp:cNvSpPr/>
      </dsp:nvSpPr>
      <dsp:spPr>
        <a:xfrm>
          <a:off x="4597687" y="3189762"/>
          <a:ext cx="1380692" cy="13806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Κοινωνικό συγκείμενο</a:t>
          </a:r>
          <a:endParaRPr lang="el-GR" sz="1100" kern="1200" dirty="0"/>
        </a:p>
      </dsp:txBody>
      <dsp:txXfrm>
        <a:off x="4799885" y="3391960"/>
        <a:ext cx="976296" cy="976296"/>
      </dsp:txXfrm>
    </dsp:sp>
    <dsp:sp modelId="{56423A03-1754-43F4-BD67-B0CAE1938E0C}">
      <dsp:nvSpPr>
        <dsp:cNvPr id="0" name=""/>
        <dsp:cNvSpPr/>
      </dsp:nvSpPr>
      <dsp:spPr>
        <a:xfrm rot="10800000">
          <a:off x="4079334" y="3647117"/>
          <a:ext cx="366302" cy="4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rot="10800000">
        <a:off x="4189225" y="3740314"/>
        <a:ext cx="256411" cy="279589"/>
      </dsp:txXfrm>
    </dsp:sp>
    <dsp:sp modelId="{B5684ABA-5E79-4B8A-8CD2-0FC18A18822C}">
      <dsp:nvSpPr>
        <dsp:cNvPr id="0" name=""/>
        <dsp:cNvSpPr/>
      </dsp:nvSpPr>
      <dsp:spPr>
        <a:xfrm>
          <a:off x="2525857" y="3189762"/>
          <a:ext cx="1380692" cy="13806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Στο σχολείο δεν υπάρχει  μόνο μια κουλτούρα διδασκαλίας</a:t>
          </a:r>
          <a:endParaRPr lang="el-GR" sz="1100" kern="1200" dirty="0"/>
        </a:p>
      </dsp:txBody>
      <dsp:txXfrm>
        <a:off x="2728055" y="3391960"/>
        <a:ext cx="976296" cy="976296"/>
      </dsp:txXfrm>
    </dsp:sp>
    <dsp:sp modelId="{9013590B-F2E6-4813-96FB-735FAAC8FB67}">
      <dsp:nvSpPr>
        <dsp:cNvPr id="0" name=""/>
        <dsp:cNvSpPr/>
      </dsp:nvSpPr>
      <dsp:spPr>
        <a:xfrm rot="15120000">
          <a:off x="2716141" y="2671763"/>
          <a:ext cx="366302" cy="4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rot="10800000">
        <a:off x="2788066" y="2817216"/>
        <a:ext cx="256411" cy="279589"/>
      </dsp:txXfrm>
    </dsp:sp>
    <dsp:sp modelId="{AF555C8E-57D5-4006-8BBF-1FF612903EC1}">
      <dsp:nvSpPr>
        <dsp:cNvPr id="0" name=""/>
        <dsp:cNvSpPr/>
      </dsp:nvSpPr>
      <dsp:spPr>
        <a:xfrm>
          <a:off x="1885626" y="1219335"/>
          <a:ext cx="1380692" cy="13806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Ο εκπαιδευτικός αναπτύσσει και τη δική του εκπαιδευτική κουλτούρα</a:t>
          </a:r>
          <a:endParaRPr lang="el-GR" sz="1100" kern="1200" dirty="0"/>
        </a:p>
      </dsp:txBody>
      <dsp:txXfrm>
        <a:off x="2087824" y="1421533"/>
        <a:ext cx="976296" cy="976296"/>
      </dsp:txXfrm>
    </dsp:sp>
    <dsp:sp modelId="{7357F026-970D-4DD7-9A94-11FADF1B7281}">
      <dsp:nvSpPr>
        <dsp:cNvPr id="0" name=""/>
        <dsp:cNvSpPr/>
      </dsp:nvSpPr>
      <dsp:spPr>
        <a:xfrm rot="19440000">
          <a:off x="3222507" y="1073888"/>
          <a:ext cx="366302" cy="46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a:off x="3233001" y="1199381"/>
        <a:ext cx="256411" cy="279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32F90-3C92-4B2E-93D7-38EA69F98236}">
      <dsp:nvSpPr>
        <dsp:cNvPr id="0" name=""/>
        <dsp:cNvSpPr/>
      </dsp:nvSpPr>
      <dsp:spPr>
        <a:xfrm>
          <a:off x="3109119" y="0"/>
          <a:ext cx="2286000" cy="2286000"/>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Κοινωνική δικαιοσύνη</a:t>
          </a:r>
          <a:endParaRPr lang="el-GR" sz="2000" kern="1200" dirty="0"/>
        </a:p>
      </dsp:txBody>
      <dsp:txXfrm>
        <a:off x="3680619" y="1143000"/>
        <a:ext cx="1143000" cy="1143000"/>
      </dsp:txXfrm>
    </dsp:sp>
    <dsp:sp modelId="{FB3B49FD-18C1-4CA6-86B2-C50B2FE2CBC1}">
      <dsp:nvSpPr>
        <dsp:cNvPr id="0" name=""/>
        <dsp:cNvSpPr/>
      </dsp:nvSpPr>
      <dsp:spPr>
        <a:xfrm>
          <a:off x="1966119" y="2286000"/>
          <a:ext cx="2286000" cy="2286000"/>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Ηθική και </a:t>
          </a:r>
          <a:r>
            <a:rPr lang="el-GR" sz="1200" kern="1200" dirty="0" err="1" smtClean="0"/>
            <a:t>αξιακή</a:t>
          </a:r>
          <a:r>
            <a:rPr lang="el-GR" sz="1200" kern="1200" dirty="0" smtClean="0"/>
            <a:t> βάση με προσήλωση στη δικαιοσύνη και τις ίσες ευκαιρίες</a:t>
          </a:r>
          <a:endParaRPr lang="el-GR" sz="1200" kern="1200" dirty="0"/>
        </a:p>
      </dsp:txBody>
      <dsp:txXfrm>
        <a:off x="2537619" y="3429000"/>
        <a:ext cx="1143000" cy="1143000"/>
      </dsp:txXfrm>
    </dsp:sp>
    <dsp:sp modelId="{D11E459C-F897-4F28-8F63-AAD46E46E5C0}">
      <dsp:nvSpPr>
        <dsp:cNvPr id="0" name=""/>
        <dsp:cNvSpPr/>
      </dsp:nvSpPr>
      <dsp:spPr>
        <a:xfrm rot="10800000">
          <a:off x="3118240" y="2286000"/>
          <a:ext cx="2286000" cy="2286000"/>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Έμφαση στην δράση στο πεδίο του σχολείου και σε πραγματικές συνθήκες</a:t>
          </a:r>
          <a:endParaRPr lang="el-GR" sz="1000" kern="1200" dirty="0"/>
        </a:p>
      </dsp:txBody>
      <dsp:txXfrm rot="10800000">
        <a:off x="3689740" y="2286000"/>
        <a:ext cx="1143000" cy="1143000"/>
      </dsp:txXfrm>
    </dsp:sp>
    <dsp:sp modelId="{481902CA-9FC3-4B2C-BFB8-A8C29A94C50F}">
      <dsp:nvSpPr>
        <dsp:cNvPr id="0" name=""/>
        <dsp:cNvSpPr/>
      </dsp:nvSpPr>
      <dsp:spPr>
        <a:xfrm>
          <a:off x="4252119" y="2286000"/>
          <a:ext cx="2286000" cy="2286000"/>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Σύνδεση εκπαιδευτικής δράσης με δεδομένα ευρύτερης κοινότητας και κυρίως της οικογένειας</a:t>
          </a:r>
          <a:endParaRPr lang="el-GR" sz="1000" kern="1200" dirty="0"/>
        </a:p>
      </dsp:txBody>
      <dsp:txXfrm>
        <a:off x="4823619" y="3429000"/>
        <a:ext cx="1143000"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1588E4-9B53-4231-8EF0-3989BDE0EE87}"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1588E4-9B53-4231-8EF0-3989BDE0EE8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351588E4-9B53-4231-8EF0-3989BDE0EE87}"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a:t>Kλικ για επεξεργασία του τίτλου</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351588E4-9B53-4231-8EF0-3989BDE0EE87}"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1588E4-9B53-4231-8EF0-3989BDE0EE87}"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8F7D935D-2C1C-4606-B5FC-3AD9C13E8A9E}" type="datetimeFigureOut">
              <a:rPr lang="el-GR" smtClean="0"/>
              <a:pPr/>
              <a:t>11/12/2021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1588E4-9B53-4231-8EF0-3989BDE0EE87}"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351588E4-9B53-4231-8EF0-3989BDE0EE87}"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351588E4-9B53-4231-8EF0-3989BDE0EE8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351588E4-9B53-4231-8EF0-3989BDE0EE8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51588E4-9B53-4231-8EF0-3989BDE0EE87}"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8F7D935D-2C1C-4606-B5FC-3AD9C13E8A9E}" type="datetimeFigureOut">
              <a:rPr lang="el-GR" smtClean="0"/>
              <a:pPr/>
              <a:t>11/12/2021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351588E4-9B53-4231-8EF0-3989BDE0EE87}"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8F7D935D-2C1C-4606-B5FC-3AD9C13E8A9E}" type="datetimeFigureOut">
              <a:rPr lang="el-GR" smtClean="0"/>
              <a:pPr/>
              <a:t>11/12/2021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7D935D-2C1C-4606-B5FC-3AD9C13E8A9E}" type="datetimeFigureOut">
              <a:rPr lang="el-GR" smtClean="0"/>
              <a:pPr/>
              <a:t>11/12/2021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1588E4-9B53-4231-8EF0-3989BDE0EE87}"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indik.de/Aktuelles/papers/Notes_on_the_Measurement___1_.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diapolis.auth.gr/epimorfotiko_uliko/index.php/2014-09-05-15-40-12/2014-09-05-16-28-22/99-odigies-simopoulos?showall=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827584" y="620688"/>
            <a:ext cx="7848872" cy="5760640"/>
          </a:xfrm>
        </p:spPr>
        <p:txBody>
          <a:bodyPr>
            <a:normAutofit/>
          </a:bodyPr>
          <a:lstStyle/>
          <a:p>
            <a:r>
              <a:rPr lang="el-GR" sz="1800" b="1" dirty="0">
                <a:solidFill>
                  <a:schemeClr val="tx1"/>
                </a:solidFill>
                <a:latin typeface="Garamond" pitchFamily="18" charset="0"/>
              </a:rPr>
              <a:t>ΠΑΝΕΠΙΣΤΗΜΙΟ ΔΥΤΙΚΗΣ ΜΑΚΕΔΟΝΙΑΣ</a:t>
            </a:r>
            <a:endParaRPr lang="el-GR" sz="1800" dirty="0">
              <a:solidFill>
                <a:schemeClr val="tx1"/>
              </a:solidFill>
              <a:latin typeface="Garamond" pitchFamily="18" charset="0"/>
            </a:endParaRPr>
          </a:p>
          <a:p>
            <a:pPr algn="r"/>
            <a:r>
              <a:rPr lang="el-GR" sz="2000" b="1" dirty="0" err="1">
                <a:solidFill>
                  <a:schemeClr val="tx1"/>
                </a:solidFill>
                <a:latin typeface="Garamond" pitchFamily="18" charset="0"/>
              </a:rPr>
              <a:t>Επαγγελματικη</a:t>
            </a:r>
            <a:r>
              <a:rPr lang="el-GR" sz="2000" b="1" dirty="0">
                <a:solidFill>
                  <a:schemeClr val="tx1"/>
                </a:solidFill>
                <a:latin typeface="Garamond" pitchFamily="18" charset="0"/>
              </a:rPr>
              <a:t> </a:t>
            </a:r>
            <a:r>
              <a:rPr lang="el-GR" sz="2000" b="1" dirty="0" err="1">
                <a:solidFill>
                  <a:schemeClr val="tx1"/>
                </a:solidFill>
                <a:latin typeface="Garamond" pitchFamily="18" charset="0"/>
              </a:rPr>
              <a:t>ταυτοτητα</a:t>
            </a:r>
            <a:r>
              <a:rPr lang="el-GR" sz="2000" b="1" dirty="0">
                <a:solidFill>
                  <a:schemeClr val="tx1"/>
                </a:solidFill>
                <a:latin typeface="Garamond" pitchFamily="18" charset="0"/>
              </a:rPr>
              <a:t> </a:t>
            </a:r>
            <a:r>
              <a:rPr lang="el-GR" sz="2000" b="1" dirty="0" err="1">
                <a:solidFill>
                  <a:schemeClr val="tx1"/>
                </a:solidFill>
                <a:latin typeface="Garamond" pitchFamily="18" charset="0"/>
              </a:rPr>
              <a:t>εκπαιδευτικων</a:t>
            </a:r>
            <a:r>
              <a:rPr lang="el-GR" sz="2000" b="1" dirty="0">
                <a:solidFill>
                  <a:schemeClr val="tx1"/>
                </a:solidFill>
                <a:latin typeface="Garamond" pitchFamily="18" charset="0"/>
              </a:rPr>
              <a:t> </a:t>
            </a:r>
            <a:r>
              <a:rPr lang="el-GR" sz="2000" b="1" dirty="0" smtClean="0">
                <a:solidFill>
                  <a:schemeClr val="tx1"/>
                </a:solidFill>
                <a:latin typeface="Garamond" pitchFamily="18" charset="0"/>
              </a:rPr>
              <a:t>και </a:t>
            </a:r>
            <a:r>
              <a:rPr lang="el-GR" sz="2000" b="1" dirty="0" err="1" smtClean="0">
                <a:solidFill>
                  <a:schemeClr val="tx1"/>
                </a:solidFill>
                <a:latin typeface="Garamond" pitchFamily="18" charset="0"/>
              </a:rPr>
              <a:t>διαπολιτισμικέσ</a:t>
            </a:r>
            <a:r>
              <a:rPr lang="el-GR" sz="2000" b="1" dirty="0" smtClean="0">
                <a:solidFill>
                  <a:schemeClr val="tx1"/>
                </a:solidFill>
                <a:latin typeface="Garamond" pitchFamily="18" charset="0"/>
              </a:rPr>
              <a:t> </a:t>
            </a:r>
            <a:r>
              <a:rPr lang="el-GR" sz="2000" b="1" dirty="0" err="1" smtClean="0">
                <a:solidFill>
                  <a:schemeClr val="tx1"/>
                </a:solidFill>
                <a:latin typeface="Garamond" pitchFamily="18" charset="0"/>
              </a:rPr>
              <a:t>δεξιοτητεσ</a:t>
            </a:r>
            <a:endParaRPr lang="el-GR" sz="2000" dirty="0">
              <a:solidFill>
                <a:schemeClr val="tx1"/>
              </a:solidFill>
              <a:latin typeface="Garamond" pitchFamily="18" charset="0"/>
            </a:endParaRPr>
          </a:p>
          <a:p>
            <a:pPr algn="r"/>
            <a:endParaRPr lang="el-GR" sz="2000" b="1" dirty="0">
              <a:solidFill>
                <a:schemeClr val="tx1"/>
              </a:solidFill>
              <a:latin typeface="Garamond" pitchFamily="18" charset="0"/>
            </a:endParaRPr>
          </a:p>
          <a:p>
            <a:pPr algn="r"/>
            <a:endParaRPr lang="el-GR" sz="2000" b="1" dirty="0">
              <a:solidFill>
                <a:schemeClr val="tx1"/>
              </a:solidFill>
              <a:latin typeface="Garamond" pitchFamily="18" charset="0"/>
            </a:endParaRPr>
          </a:p>
          <a:p>
            <a:pPr algn="r"/>
            <a:r>
              <a:rPr lang="el-GR" sz="2000" b="1" dirty="0">
                <a:solidFill>
                  <a:schemeClr val="tx1"/>
                </a:solidFill>
                <a:latin typeface="Garamond" pitchFamily="18" charset="0"/>
              </a:rPr>
              <a:t>Ευμορφία </a:t>
            </a:r>
            <a:r>
              <a:rPr lang="el-GR" sz="2000" b="1" dirty="0" err="1">
                <a:solidFill>
                  <a:schemeClr val="tx1"/>
                </a:solidFill>
                <a:latin typeface="Garamond" pitchFamily="18" charset="0"/>
              </a:rPr>
              <a:t>Κηπουροπούλου</a:t>
            </a:r>
            <a:endParaRPr lang="en-US" sz="2000" b="1" dirty="0">
              <a:solidFill>
                <a:schemeClr val="tx1"/>
              </a:solidFill>
              <a:latin typeface="Garamond" pitchFamily="18" charset="0"/>
            </a:endParaRPr>
          </a:p>
          <a:p>
            <a:pPr algn="r"/>
            <a:r>
              <a:rPr lang="el-GR" sz="2000" b="1" dirty="0">
                <a:solidFill>
                  <a:schemeClr val="tx1"/>
                </a:solidFill>
                <a:latin typeface="Garamond" pitchFamily="18" charset="0"/>
              </a:rPr>
              <a:t>Δρ. Παιδαγωγικής</a:t>
            </a:r>
            <a:r>
              <a:rPr lang="en-US" sz="2000" b="1" dirty="0">
                <a:solidFill>
                  <a:schemeClr val="tx1"/>
                </a:solidFill>
                <a:latin typeface="Garamond" pitchFamily="18" charset="0"/>
              </a:rPr>
              <a:t> </a:t>
            </a:r>
            <a:r>
              <a:rPr lang="el-GR" sz="2000" b="1" dirty="0">
                <a:solidFill>
                  <a:schemeClr val="tx1"/>
                </a:solidFill>
                <a:latin typeface="Garamond" pitchFamily="18" charset="0"/>
              </a:rPr>
              <a:t>Α.Π.Θ.</a:t>
            </a:r>
          </a:p>
          <a:p>
            <a:pPr algn="r"/>
            <a:r>
              <a:rPr lang="el-GR" sz="2000" b="1" dirty="0" err="1">
                <a:solidFill>
                  <a:schemeClr val="tx1"/>
                </a:solidFill>
                <a:latin typeface="Garamond" pitchFamily="18" charset="0"/>
              </a:rPr>
              <a:t>Μεταδιδάκτωρ</a:t>
            </a:r>
            <a:r>
              <a:rPr lang="en-US" sz="2000" b="1" dirty="0">
                <a:solidFill>
                  <a:schemeClr val="tx1"/>
                </a:solidFill>
                <a:latin typeface="Garamond" pitchFamily="18" charset="0"/>
              </a:rPr>
              <a:t> </a:t>
            </a:r>
            <a:r>
              <a:rPr lang="el-GR" sz="2000" b="1" dirty="0">
                <a:solidFill>
                  <a:schemeClr val="tx1"/>
                </a:solidFill>
                <a:latin typeface="Garamond" pitchFamily="18" charset="0"/>
              </a:rPr>
              <a:t>Παιδαγωγικής Α.Π.Θ</a:t>
            </a:r>
          </a:p>
          <a:p>
            <a:pPr algn="r"/>
            <a:r>
              <a:rPr lang="el-GR" sz="2000" dirty="0">
                <a:solidFill>
                  <a:schemeClr val="tx1"/>
                </a:solidFill>
                <a:latin typeface="Garamond" pitchFamily="18" charset="0"/>
              </a:rPr>
              <a:t>Ειδική </a:t>
            </a:r>
            <a:r>
              <a:rPr lang="el-GR" sz="2000" dirty="0" err="1">
                <a:solidFill>
                  <a:schemeClr val="tx1"/>
                </a:solidFill>
                <a:latin typeface="Garamond" pitchFamily="18" charset="0"/>
              </a:rPr>
              <a:t>επιστημων</a:t>
            </a:r>
            <a:r>
              <a:rPr lang="el-GR" sz="2000" dirty="0">
                <a:solidFill>
                  <a:schemeClr val="tx1"/>
                </a:solidFill>
                <a:latin typeface="Garamond" pitchFamily="18" charset="0"/>
              </a:rPr>
              <a:t> </a:t>
            </a:r>
            <a:r>
              <a:rPr lang="el-GR" sz="2000" dirty="0" err="1">
                <a:solidFill>
                  <a:schemeClr val="tx1"/>
                </a:solidFill>
                <a:latin typeface="Garamond" pitchFamily="18" charset="0"/>
              </a:rPr>
              <a:t>πτδε</a:t>
            </a:r>
            <a:r>
              <a:rPr lang="el-GR" sz="2000" dirty="0">
                <a:solidFill>
                  <a:schemeClr val="tx1"/>
                </a:solidFill>
                <a:latin typeface="Garamond" pitchFamily="18" charset="0"/>
              </a:rPr>
              <a:t> παν/</a:t>
            </a:r>
            <a:r>
              <a:rPr lang="el-GR" sz="2000" dirty="0" err="1">
                <a:solidFill>
                  <a:schemeClr val="tx1"/>
                </a:solidFill>
                <a:latin typeface="Garamond" pitchFamily="18" charset="0"/>
              </a:rPr>
              <a:t>μιου</a:t>
            </a:r>
            <a:r>
              <a:rPr lang="el-GR" sz="2000" dirty="0">
                <a:solidFill>
                  <a:schemeClr val="tx1"/>
                </a:solidFill>
                <a:latin typeface="Garamond" pitchFamily="18" charset="0"/>
              </a:rPr>
              <a:t> </a:t>
            </a:r>
            <a:r>
              <a:rPr lang="el-GR" sz="2000" dirty="0" err="1">
                <a:solidFill>
                  <a:schemeClr val="tx1"/>
                </a:solidFill>
                <a:latin typeface="Garamond" pitchFamily="18" charset="0"/>
              </a:rPr>
              <a:t>δυτ</a:t>
            </a:r>
            <a:r>
              <a:rPr lang="el-GR" sz="2000" dirty="0">
                <a:solidFill>
                  <a:schemeClr val="tx1"/>
                </a:solidFill>
                <a:latin typeface="Garamond" pitchFamily="18" charset="0"/>
              </a:rPr>
              <a:t>. </a:t>
            </a:r>
            <a:r>
              <a:rPr lang="el-GR" sz="2000" dirty="0" err="1">
                <a:solidFill>
                  <a:schemeClr val="tx1"/>
                </a:solidFill>
                <a:latin typeface="Garamond" pitchFamily="18" charset="0"/>
              </a:rPr>
              <a:t>μακεδονιασ</a:t>
            </a:r>
            <a:endParaRPr lang="el-GR" sz="2000" dirty="0">
              <a:solidFill>
                <a:schemeClr val="tx1"/>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0B806E-045A-408F-B34A-3FB88FBEAA0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53DC3057-C303-4BE5-A396-3E4450E7AF08}"/>
              </a:ext>
            </a:extLst>
          </p:cNvPr>
          <p:cNvSpPr>
            <a:spLocks noGrp="1"/>
          </p:cNvSpPr>
          <p:nvPr>
            <p:ph sz="quarter" idx="1"/>
          </p:nvPr>
        </p:nvSpPr>
        <p:spPr/>
        <p:txBody>
          <a:bodyPr/>
          <a:lstStyle/>
          <a:p>
            <a:r>
              <a:rPr lang="el-GR" dirty="0"/>
              <a:t> Η επαγγελματική ταυτότητα αφορά την επίδραση των αντιλήψεων και των προσδοκιών των άλλων</a:t>
            </a:r>
          </a:p>
          <a:p>
            <a:r>
              <a:rPr lang="el-GR" dirty="0"/>
              <a:t>Αφορά και στις αντιλήψεις των ίδιων των εκπαιδευτικών σχετικά με το τι θεωρούν σημαντικό στην επαγγελματική τους δραστηριότητα και </a:t>
            </a:r>
            <a:r>
              <a:rPr lang="el-GR" dirty="0" smtClean="0"/>
              <a:t>ζωή</a:t>
            </a:r>
            <a:endParaRPr lang="el-GR" dirty="0"/>
          </a:p>
        </p:txBody>
      </p:sp>
    </p:spTree>
    <p:extLst>
      <p:ext uri="{BB962C8B-B14F-4D97-AF65-F5344CB8AC3E}">
        <p14:creationId xmlns:p14="http://schemas.microsoft.com/office/powerpoint/2010/main" xmlns="" val="17822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marL="0" indent="0" algn="ctr">
              <a:buNone/>
            </a:pPr>
            <a:r>
              <a:rPr lang="el-GR" dirty="0"/>
              <a:t>Είναι μια διαρκής διαδικασία ερμηνείας των εμπειριών, καθώς συνδέεται με την εξέλιξη του εκπαιδευτικού σε όλη τη διάρκεια της ζωής του. </a:t>
            </a:r>
          </a:p>
          <a:p>
            <a:pPr marL="0" indent="0" algn="ctr">
              <a:buNone/>
            </a:pPr>
            <a:r>
              <a:rPr lang="el-GR" dirty="0"/>
              <a:t>Είναι δυναμική και όχι στατική. </a:t>
            </a:r>
          </a:p>
          <a:p>
            <a:pPr marL="0" indent="0" algn="ctr">
              <a:buNone/>
            </a:pPr>
            <a:r>
              <a:rPr lang="el-GR" dirty="0"/>
              <a:t>Ο προσδιορισμός της επαγγελματικής ταυτότητας δεν προκύπτει μόνο μέσω του ερωτήματος </a:t>
            </a:r>
            <a:r>
              <a:rPr lang="el-GR" i="1" dirty="0"/>
              <a:t>«ποιος είμαι αυτή τη στιγμή;»</a:t>
            </a:r>
            <a:r>
              <a:rPr lang="el-GR" dirty="0"/>
              <a:t> αλλά και μέσω του ερωτήματος </a:t>
            </a:r>
            <a:r>
              <a:rPr lang="el-GR" i="1" dirty="0"/>
              <a:t>«ποιος θα ήθελα να γίνω;».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xmlns="" val="3871939829"/>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7405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normAutofit/>
          </a:bodyPr>
          <a:lstStyle/>
          <a:p>
            <a:pPr algn="ctr"/>
            <a:r>
              <a:rPr lang="el-GR" dirty="0"/>
              <a:t>Η επαγγελματική ταυτότητα των εκπαιδευτικών προκύπτει </a:t>
            </a:r>
          </a:p>
          <a:p>
            <a:pPr algn="ctr"/>
            <a:endParaRPr lang="el-GR" dirty="0"/>
          </a:p>
          <a:p>
            <a:pPr algn="ctr">
              <a:buFont typeface="Wingdings" pitchFamily="2" charset="2"/>
              <a:buChar char="Ø"/>
            </a:pPr>
            <a:r>
              <a:rPr lang="el-GR" dirty="0"/>
              <a:t>μέσω του τρόπου με τον οποίο οι εκπαιδευτικοί αντιμετωπίζουν τον εαυτό τους στη διάρκεια της </a:t>
            </a:r>
            <a:r>
              <a:rPr lang="el-GR" dirty="0" err="1"/>
              <a:t>διάδρασής</a:t>
            </a:r>
            <a:r>
              <a:rPr lang="el-GR" dirty="0"/>
              <a:t> τους στο πλαίσιο της εργασίας τους. Σ’ αυτή τη </a:t>
            </a:r>
            <a:r>
              <a:rPr lang="el-GR" dirty="0" err="1"/>
              <a:t>διάδραση</a:t>
            </a:r>
            <a:r>
              <a:rPr lang="el-GR" dirty="0"/>
              <a:t> εμπλέκονται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A8EEB1-B384-41E2-878F-657ABDC02709}"/>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xmlns="" id="{3048D010-8A14-4517-B423-A47F7C488643}"/>
              </a:ext>
            </a:extLst>
          </p:cNvPr>
          <p:cNvSpPr>
            <a:spLocks noGrp="1"/>
          </p:cNvSpPr>
          <p:nvPr>
            <p:ph sz="quarter" idx="1"/>
          </p:nvPr>
        </p:nvSpPr>
        <p:spPr/>
        <p:txBody>
          <a:bodyPr/>
          <a:lstStyle/>
          <a:p>
            <a:r>
              <a:rPr lang="el-GR" dirty="0"/>
              <a:t>η ικανοποίηση που αντλούν από το επάγγελμά τους</a:t>
            </a:r>
            <a:r>
              <a:rPr lang="el-GR" dirty="0" smtClean="0"/>
              <a:t>,</a:t>
            </a:r>
          </a:p>
          <a:p>
            <a:endParaRPr lang="el-GR" dirty="0" smtClean="0"/>
          </a:p>
          <a:p>
            <a:r>
              <a:rPr lang="el-GR" dirty="0" smtClean="0"/>
              <a:t> </a:t>
            </a:r>
            <a:r>
              <a:rPr lang="el-GR" dirty="0"/>
              <a:t>η επαγγελματική τους δέσμευση</a:t>
            </a:r>
            <a:r>
              <a:rPr lang="el-GR" dirty="0" smtClean="0"/>
              <a:t>,</a:t>
            </a:r>
          </a:p>
          <a:p>
            <a:pPr marL="0" indent="0">
              <a:buNone/>
            </a:pPr>
            <a:endParaRPr lang="el-GR" dirty="0"/>
          </a:p>
          <a:p>
            <a:r>
              <a:rPr lang="el-GR" dirty="0"/>
              <a:t> η ικανότητά τους και τα κίνητρα. </a:t>
            </a:r>
          </a:p>
        </p:txBody>
      </p:sp>
    </p:spTree>
    <p:extLst>
      <p:ext uri="{BB962C8B-B14F-4D97-AF65-F5344CB8AC3E}">
        <p14:creationId xmlns:p14="http://schemas.microsoft.com/office/powerpoint/2010/main" xmlns="" val="35391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algn="ctr"/>
            <a:r>
              <a:rPr lang="el-GR" dirty="0"/>
              <a:t>Στην πλειοψηφία των ερευνών δίνεται έμφαση στην επαγγελματική διάστασή της και λιγότερο σε μια ολιστική  μελέτη της ταυτότητας, καθώς η ταυτότητα των εκπαιδευτικών αντανακλά όχι μόνο τις επαγγελματικές, εκπαιδευτικές και παιδαγωγικές διαστάσεις αλλά</a:t>
            </a:r>
          </a:p>
          <a:p>
            <a:pPr algn="ctr"/>
            <a:r>
              <a:rPr lang="el-GR" dirty="0"/>
              <a:t> κυρίως την επίδραση των πολυσύνθετων προσωπικών ερμηνειών αλλά και των εμπειριών του εκπαιδευτικού ως υποκειμένου στη διάρκεια της ζωής </a:t>
            </a:r>
            <a:r>
              <a:rPr lang="el-GR" dirty="0" smtClean="0"/>
              <a:t>του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a:xfrm>
            <a:off x="301752" y="1124744"/>
            <a:ext cx="8503920" cy="4974304"/>
          </a:xfrm>
        </p:spPr>
        <p:txBody>
          <a:bodyPr>
            <a:normAutofit/>
          </a:bodyPr>
          <a:lstStyle/>
          <a:p>
            <a:pPr algn="ctr"/>
            <a:endParaRPr lang="el-GR" dirty="0"/>
          </a:p>
          <a:p>
            <a:pPr algn="ctr"/>
            <a:r>
              <a:rPr lang="el-GR" dirty="0"/>
              <a:t>Πρέπει να μελετώνται οι πολλαπλές διαστάσεις της ανάπτυξης του εκπαιδευτικού:</a:t>
            </a:r>
          </a:p>
          <a:p>
            <a:pPr algn="ctr">
              <a:buFont typeface="Wingdings" pitchFamily="2" charset="2"/>
              <a:buChar char="Ø"/>
            </a:pPr>
            <a:r>
              <a:rPr lang="el-GR" dirty="0"/>
              <a:t>τεχνικές ικανότητες, </a:t>
            </a:r>
            <a:endParaRPr lang="el-GR" dirty="0" smtClean="0"/>
          </a:p>
          <a:p>
            <a:pPr marL="0" indent="0" algn="ctr">
              <a:buNone/>
            </a:pPr>
            <a:endParaRPr lang="el-GR" dirty="0"/>
          </a:p>
          <a:p>
            <a:pPr algn="ctr">
              <a:buFont typeface="Wingdings" pitchFamily="2" charset="2"/>
              <a:buChar char="Ø"/>
            </a:pPr>
            <a:r>
              <a:rPr lang="el-GR" dirty="0"/>
              <a:t>ηθική και συναισθηματική διάσταση αλλά και </a:t>
            </a:r>
            <a:endParaRPr lang="el-GR" dirty="0" smtClean="0"/>
          </a:p>
          <a:p>
            <a:pPr marL="0" indent="0" algn="ctr">
              <a:buNone/>
            </a:pPr>
            <a:endParaRPr lang="el-GR" dirty="0"/>
          </a:p>
          <a:p>
            <a:pPr algn="ctr">
              <a:buFont typeface="Wingdings" pitchFamily="2" charset="2"/>
              <a:buChar char="Ø"/>
            </a:pPr>
            <a:r>
              <a:rPr lang="el-GR" dirty="0"/>
              <a:t>πολιτική επίγνωση της θέσης </a:t>
            </a:r>
            <a:r>
              <a:rPr lang="el-GR" dirty="0" smtClean="0"/>
              <a:t>του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78F2837-5047-494B-B49D-ADE98A1B3908}"/>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xmlns="" id="{D3F9AF73-B721-4659-A977-8F242AEADE61}"/>
              </a:ext>
            </a:extLst>
          </p:cNvPr>
          <p:cNvSpPr>
            <a:spLocks noGrp="1"/>
          </p:cNvSpPr>
          <p:nvPr>
            <p:ph sz="quarter" idx="1"/>
          </p:nvPr>
        </p:nvSpPr>
        <p:spPr/>
        <p:txBody>
          <a:bodyPr/>
          <a:lstStyle/>
          <a:p>
            <a:pPr algn="ctr"/>
            <a:r>
              <a:rPr lang="el-GR" dirty="0"/>
              <a:t>Πρόκειται, σύμφωνα με τους </a:t>
            </a:r>
            <a:r>
              <a:rPr lang="el-GR" dirty="0" err="1"/>
              <a:t>Pillen</a:t>
            </a:r>
            <a:r>
              <a:rPr lang="el-GR" dirty="0"/>
              <a:t>, </a:t>
            </a:r>
            <a:r>
              <a:rPr lang="el-GR" dirty="0" err="1"/>
              <a:t>Beijaard</a:t>
            </a:r>
            <a:r>
              <a:rPr lang="el-GR" dirty="0"/>
              <a:t> &amp; </a:t>
            </a:r>
            <a:r>
              <a:rPr lang="el-GR" dirty="0" err="1"/>
              <a:t>den</a:t>
            </a:r>
            <a:r>
              <a:rPr lang="el-GR" dirty="0"/>
              <a:t> </a:t>
            </a:r>
            <a:r>
              <a:rPr lang="el-GR" dirty="0" err="1" smtClean="0"/>
              <a:t>Brock</a:t>
            </a:r>
            <a:r>
              <a:rPr lang="el-GR" dirty="0" smtClean="0"/>
              <a:t> </a:t>
            </a:r>
            <a:r>
              <a:rPr lang="el-GR" dirty="0"/>
              <a:t>για «μία πάλη» στη διαδικασία διαμόρφωσης της επαγγελματικής τους ταυτότητας, καθώς </a:t>
            </a:r>
            <a:r>
              <a:rPr lang="el-GR" dirty="0" smtClean="0"/>
              <a:t>έρχονται </a:t>
            </a:r>
            <a:r>
              <a:rPr lang="el-GR" dirty="0"/>
              <a:t>αντιμέτωποι με διλήμματα τόσο σε επιστημολογικό επίπεδο όσο και στο επίπεδο της εκπαιδευτικής πρακτικής αλλά και σε επίπεδο ιδεολογίας. </a:t>
            </a:r>
          </a:p>
          <a:p>
            <a:endParaRPr lang="el-GR" dirty="0"/>
          </a:p>
        </p:txBody>
      </p:sp>
    </p:spTree>
    <p:extLst>
      <p:ext uri="{BB962C8B-B14F-4D97-AF65-F5344CB8AC3E}">
        <p14:creationId xmlns:p14="http://schemas.microsoft.com/office/powerpoint/2010/main" xmlns="" val="1166092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a:buNone/>
            </a:pPr>
            <a:r>
              <a:rPr lang="el-GR" dirty="0"/>
              <a:t>Σε ένα πολυπολιτισμικό εκπαιδευτικό πλαίσιο χρειάζεται να αναπτύξουν  διαπολιτισμικές ικανότητες οι οποίες: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8FCD937-CC23-4BC5-852E-EC2B8F67682E}"/>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xmlns="" id="{0604DA08-8C8F-4864-B963-7B93B18EA539}"/>
              </a:ext>
            </a:extLst>
          </p:cNvPr>
          <p:cNvSpPr>
            <a:spLocks noGrp="1"/>
          </p:cNvSpPr>
          <p:nvPr>
            <p:ph sz="quarter" idx="1"/>
          </p:nvPr>
        </p:nvSpPr>
        <p:spPr/>
        <p:txBody>
          <a:bodyPr/>
          <a:lstStyle/>
          <a:p>
            <a:r>
              <a:rPr lang="el-GR" dirty="0"/>
              <a:t>Θα αποτελούν ένδειξη της </a:t>
            </a:r>
            <a:r>
              <a:rPr lang="el-GR" dirty="0" err="1"/>
              <a:t>ανοιχτότητάς</a:t>
            </a:r>
            <a:r>
              <a:rPr lang="el-GR" dirty="0"/>
              <a:t> τους  στον πειραματισμό και την αναθεώρηση παγιωμένων παραδοχών τους για τη διδασκαλία</a:t>
            </a:r>
          </a:p>
          <a:p>
            <a:r>
              <a:rPr lang="el-GR" dirty="0"/>
              <a:t>Θα οδηγήσουν στον </a:t>
            </a:r>
            <a:r>
              <a:rPr lang="el-GR" dirty="0" err="1"/>
              <a:t>αναστοχασμό</a:t>
            </a:r>
            <a:r>
              <a:rPr lang="el-GR" dirty="0"/>
              <a:t> σχετικά με τις πρακτικές τους και </a:t>
            </a:r>
          </a:p>
          <a:p>
            <a:r>
              <a:rPr lang="el-GR" dirty="0"/>
              <a:t>Στον αναπροσδιορισμό της επαγγελματικής τους ταυτότητας</a:t>
            </a:r>
          </a:p>
          <a:p>
            <a:endParaRPr lang="el-GR" dirty="0"/>
          </a:p>
        </p:txBody>
      </p:sp>
    </p:spTree>
    <p:extLst>
      <p:ext uri="{BB962C8B-B14F-4D97-AF65-F5344CB8AC3E}">
        <p14:creationId xmlns:p14="http://schemas.microsoft.com/office/powerpoint/2010/main" xmlns="" val="30149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p:cNvSpPr>
            <a:spLocks noGrp="1"/>
          </p:cNvSpPr>
          <p:nvPr>
            <p:ph sz="quarter" idx="1"/>
          </p:nvPr>
        </p:nvSpPr>
        <p:spPr/>
        <p:txBody>
          <a:bodyPr>
            <a:normAutofit/>
          </a:bodyPr>
          <a:lstStyle/>
          <a:p>
            <a:r>
              <a:rPr lang="el-GR" dirty="0"/>
              <a:t>Το ερευνητικό ενδιαφέρον για τη μελέτη της </a:t>
            </a:r>
            <a:r>
              <a:rPr lang="el-GR" dirty="0" smtClean="0"/>
              <a:t>επαγγελματικής ταυτότητας </a:t>
            </a:r>
            <a:r>
              <a:rPr lang="el-GR" dirty="0"/>
              <a:t>των </a:t>
            </a:r>
            <a:r>
              <a:rPr lang="el-GR" dirty="0" smtClean="0"/>
              <a:t>εκπαιδευτικών: μετά </a:t>
            </a:r>
            <a:r>
              <a:rPr lang="el-GR" dirty="0"/>
              <a:t>στη δεκαετία </a:t>
            </a:r>
            <a:r>
              <a:rPr lang="el-GR" dirty="0" smtClean="0"/>
              <a:t>1990-2000</a:t>
            </a:r>
            <a:r>
              <a:rPr lang="el-GR" dirty="0"/>
              <a:t>. </a:t>
            </a:r>
            <a:endParaRPr lang="el-GR" dirty="0" smtClean="0"/>
          </a:p>
          <a:p>
            <a:r>
              <a:rPr lang="el-GR" dirty="0" smtClean="0"/>
              <a:t>Το </a:t>
            </a:r>
            <a:r>
              <a:rPr lang="el-GR" dirty="0"/>
              <a:t>επάγγελμα, αν και αποτελεί μία από τις βασικές </a:t>
            </a:r>
            <a:r>
              <a:rPr lang="el-GR" dirty="0" smtClean="0"/>
              <a:t>διαστάσεις </a:t>
            </a:r>
            <a:r>
              <a:rPr lang="el-GR" dirty="0"/>
              <a:t>της προσωπικότητας των ατόμων, </a:t>
            </a:r>
            <a:r>
              <a:rPr lang="el-GR" dirty="0" smtClean="0"/>
              <a:t/>
            </a:r>
            <a:br>
              <a:rPr lang="el-GR" dirty="0" smtClean="0"/>
            </a:br>
            <a:r>
              <a:rPr lang="el-GR" dirty="0" smtClean="0"/>
              <a:t>διαφέρει σημαντικά </a:t>
            </a:r>
            <a:r>
              <a:rPr lang="el-GR" dirty="0"/>
              <a:t>όσον αφορά στην υποκειμενική σημασία που έχει για </a:t>
            </a:r>
            <a:r>
              <a:rPr lang="el-GR" dirty="0" smtClean="0"/>
              <a:t>τα άτομα</a:t>
            </a:r>
            <a:r>
              <a:rPr lang="el-GR" dirty="0"/>
              <a:t>. </a:t>
            </a:r>
            <a:endParaRPr lang="el-GR" dirty="0" smtClean="0"/>
          </a:p>
        </p:txBody>
      </p:sp>
    </p:spTree>
    <p:extLst>
      <p:ext uri="{BB962C8B-B14F-4D97-AF65-F5344CB8AC3E}">
        <p14:creationId xmlns:p14="http://schemas.microsoft.com/office/powerpoint/2010/main" xmlns="" val="27074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normAutofit lnSpcReduction="10000"/>
          </a:bodyPr>
          <a:lstStyle/>
          <a:p>
            <a:r>
              <a:rPr lang="el-GR" dirty="0"/>
              <a:t>Ο </a:t>
            </a:r>
            <a:r>
              <a:rPr lang="el-GR" dirty="0" smtClean="0"/>
              <a:t>προσδιορισμός του πώς οι εκπαιδευτικοί αντιλαμβάνονται την έννοια των διαπολιτισμικών δεξιοτήτων είναι σημαντικός :</a:t>
            </a:r>
            <a:endParaRPr lang="el-GR" dirty="0"/>
          </a:p>
          <a:p>
            <a:r>
              <a:rPr lang="el-GR" dirty="0" smtClean="0"/>
              <a:t>Αποτελεί το πρώτο βήμα </a:t>
            </a:r>
            <a:r>
              <a:rPr lang="el-GR" dirty="0"/>
              <a:t>στην ανάπτυξη </a:t>
            </a:r>
            <a:r>
              <a:rPr lang="el-GR" dirty="0" smtClean="0"/>
              <a:t>διαπολιτισμικών πρακτικών </a:t>
            </a:r>
            <a:r>
              <a:rPr lang="el-GR" dirty="0"/>
              <a:t>για την </a:t>
            </a:r>
            <a:r>
              <a:rPr lang="el-GR" dirty="0" smtClean="0"/>
              <a:t>τάξη και</a:t>
            </a:r>
          </a:p>
          <a:p>
            <a:r>
              <a:rPr lang="el-GR" dirty="0" smtClean="0"/>
              <a:t>Ο προσδιορισμός του πώς οι </a:t>
            </a:r>
            <a:r>
              <a:rPr lang="el-GR" dirty="0"/>
              <a:t>εκπαιδευτικοί πιστεύουν ότι </a:t>
            </a:r>
            <a:r>
              <a:rPr lang="el-GR" dirty="0" smtClean="0"/>
              <a:t>εντάσσουν </a:t>
            </a:r>
            <a:r>
              <a:rPr lang="el-GR" dirty="0" err="1" smtClean="0"/>
              <a:t>διαπολιτιστικές</a:t>
            </a:r>
            <a:r>
              <a:rPr lang="el-GR" dirty="0" smtClean="0"/>
              <a:t>  πρακτικές στη διδασκαλία τους, </a:t>
            </a:r>
            <a:r>
              <a:rPr lang="el-GR" dirty="0"/>
              <a:t>είναι σημαντικό </a:t>
            </a:r>
            <a:endParaRPr lang="el-GR" dirty="0" smtClean="0"/>
          </a:p>
          <a:p>
            <a:r>
              <a:rPr lang="el-GR" dirty="0" smtClean="0"/>
              <a:t>Στο να κατανοήσουμε ποια ζητήματα είναι πολιτισμικά σημαντικά για τους ίδιους ώστε να </a:t>
            </a:r>
            <a:r>
              <a:rPr lang="el-GR" dirty="0" err="1" smtClean="0"/>
              <a:t>ενταχθουν</a:t>
            </a:r>
            <a:r>
              <a:rPr lang="el-GR" dirty="0" smtClean="0"/>
              <a:t> στη μαθησιακή διαδικασία</a:t>
            </a:r>
            <a:endParaRPr lang="el-GR" dirty="0"/>
          </a:p>
        </p:txBody>
      </p:sp>
    </p:spTree>
    <p:extLst>
      <p:ext uri="{BB962C8B-B14F-4D97-AF65-F5344CB8AC3E}">
        <p14:creationId xmlns:p14="http://schemas.microsoft.com/office/powerpoint/2010/main" xmlns="" val="28516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p:txBody>
          <a:bodyPr>
            <a:normAutofit/>
          </a:bodyPr>
          <a:lstStyle/>
          <a:p>
            <a:pPr algn="ctr"/>
            <a:r>
              <a:rPr lang="el-GR" dirty="0"/>
              <a:t>Για να καταστεί ικανός ο εκπαιδευτικός να διαχειριστεί ζητήματα ετερότητας σε μια σχολική τάξη </a:t>
            </a:r>
          </a:p>
          <a:p>
            <a:pPr algn="ctr"/>
            <a:r>
              <a:rPr lang="el-GR" dirty="0"/>
              <a:t>διαχείριση ζητημάτων της προσωπικής του θεωρίας,</a:t>
            </a:r>
          </a:p>
          <a:p>
            <a:pPr algn="ctr"/>
            <a:r>
              <a:rPr lang="el-GR" dirty="0"/>
              <a:t> των ρητών ή άρρητων παραδοχών και νοητικών του συνηθειών, με την υποστήριξη κατάλληλα σχεδιασμένων πρακτικών επαγγελματικής ανάπτυξης και με τη βοήθεια μιας ομάδας συναδέλφων και «κριτικών φίλων»  </a:t>
            </a:r>
          </a:p>
          <a:p>
            <a:pPr algn="ctr">
              <a:buNone/>
            </a:pPr>
            <a:r>
              <a:rPr lang="el-GR" dirty="0"/>
              <a:t>Στοχαζόμενος επαγγελματίας</a:t>
            </a:r>
          </a:p>
        </p:txBody>
      </p:sp>
      <p:sp>
        <p:nvSpPr>
          <p:cNvPr id="5" name="4 - Καμπύλο αριστερό βέλος"/>
          <p:cNvSpPr/>
          <p:nvPr/>
        </p:nvSpPr>
        <p:spPr>
          <a:xfrm>
            <a:off x="5652120" y="2492896"/>
            <a:ext cx="731520" cy="504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5 - Δεξιό βέλος"/>
          <p:cNvSpPr/>
          <p:nvPr/>
        </p:nvSpPr>
        <p:spPr>
          <a:xfrm>
            <a:off x="755576"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διαπολιτισμική ικανότητα</a:t>
            </a:r>
          </a:p>
        </p:txBody>
      </p:sp>
      <p:sp>
        <p:nvSpPr>
          <p:cNvPr id="3" name="2 - Θέση περιεχομένου"/>
          <p:cNvSpPr>
            <a:spLocks noGrp="1"/>
          </p:cNvSpPr>
          <p:nvPr>
            <p:ph sz="quarter" idx="1"/>
          </p:nvPr>
        </p:nvSpPr>
        <p:spPr/>
        <p:txBody>
          <a:bodyPr>
            <a:normAutofit/>
          </a:bodyPr>
          <a:lstStyle/>
          <a:p>
            <a:r>
              <a:rPr lang="el-GR" dirty="0" smtClean="0"/>
              <a:t>Στάσεις </a:t>
            </a:r>
            <a:r>
              <a:rPr lang="el-GR" dirty="0"/>
              <a:t>ετοιμότητας </a:t>
            </a:r>
            <a:r>
              <a:rPr lang="el-GR" dirty="0" err="1"/>
              <a:t>σχετικοποίησης</a:t>
            </a:r>
            <a:r>
              <a:rPr lang="el-GR" dirty="0"/>
              <a:t> του εαυτού: να αποβάλουμε την καχυποψία σχετικά με τους άλλους πολιτισμούς και την άκριτη πίστη στον «δικό μας»</a:t>
            </a:r>
          </a:p>
          <a:p>
            <a:r>
              <a:rPr lang="el-GR" dirty="0"/>
              <a:t>γνώσεις σχετικά με τις κοινωνικές ομάδες, τα πολιτισμικά τους προϊόντα, τις πρακτικές τους και τις διαδικασίες κοινωνικής και διαπροσωπικής αλληλεπίδρασης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75E30B-6EAE-41EC-A343-1EDF36E3D679}"/>
              </a:ext>
            </a:extLst>
          </p:cNvPr>
          <p:cNvSpPr>
            <a:spLocks noGrp="1"/>
          </p:cNvSpPr>
          <p:nvPr>
            <p:ph type="title"/>
          </p:nvPr>
        </p:nvSpPr>
        <p:spPr/>
        <p:txBody>
          <a:bodyPr/>
          <a:lstStyle/>
          <a:p>
            <a:r>
              <a:rPr lang="el-GR" dirty="0"/>
              <a:t>διαπολιτισμική ικανότητα</a:t>
            </a:r>
          </a:p>
        </p:txBody>
      </p:sp>
      <p:sp>
        <p:nvSpPr>
          <p:cNvPr id="3" name="Θέση περιεχομένου 2">
            <a:extLst>
              <a:ext uri="{FF2B5EF4-FFF2-40B4-BE49-F238E27FC236}">
                <a16:creationId xmlns:a16="http://schemas.microsoft.com/office/drawing/2014/main" xmlns="" id="{396A8D59-294A-4F20-B4A0-4096B058ADE4}"/>
              </a:ext>
            </a:extLst>
          </p:cNvPr>
          <p:cNvSpPr>
            <a:spLocks noGrp="1"/>
          </p:cNvSpPr>
          <p:nvPr>
            <p:ph sz="quarter" idx="1"/>
          </p:nvPr>
        </p:nvSpPr>
        <p:spPr/>
        <p:txBody>
          <a:bodyPr/>
          <a:lstStyle/>
          <a:p>
            <a:r>
              <a:rPr lang="el-GR" dirty="0"/>
              <a:t>ικανότητες ερμηνείας και συσχέτισης </a:t>
            </a:r>
            <a:r>
              <a:rPr lang="el-GR" dirty="0" smtClean="0"/>
              <a:t>«πολιτισμικών προϊόντων</a:t>
            </a:r>
            <a:r>
              <a:rPr lang="el-GR" dirty="0"/>
              <a:t>» από την «άλλη» και την «οικεία» κουλτούρα</a:t>
            </a:r>
          </a:p>
          <a:p>
            <a:endParaRPr lang="el-GR" dirty="0"/>
          </a:p>
          <a:p>
            <a:r>
              <a:rPr lang="el-GR" dirty="0"/>
              <a:t>δεξιότητες ανακάλυψης και αλληλεπίδρασης σε πραγματικές συνθήκες</a:t>
            </a:r>
          </a:p>
          <a:p>
            <a:endParaRPr lang="el-GR" dirty="0"/>
          </a:p>
          <a:p>
            <a:endParaRPr lang="el-GR" dirty="0"/>
          </a:p>
        </p:txBody>
      </p:sp>
    </p:spTree>
    <p:extLst>
      <p:ext uri="{BB962C8B-B14F-4D97-AF65-F5344CB8AC3E}">
        <p14:creationId xmlns:p14="http://schemas.microsoft.com/office/powerpoint/2010/main" xmlns="" val="25028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B907422-3173-4634-9227-4DFF3B65C8BE}"/>
              </a:ext>
            </a:extLst>
          </p:cNvPr>
          <p:cNvSpPr>
            <a:spLocks noGrp="1"/>
          </p:cNvSpPr>
          <p:nvPr>
            <p:ph sz="quarter" idx="1"/>
          </p:nvPr>
        </p:nvSpPr>
        <p:spPr>
          <a:xfrm>
            <a:off x="301752" y="908720"/>
            <a:ext cx="8503920" cy="5190328"/>
          </a:xfrm>
        </p:spPr>
        <p:txBody>
          <a:bodyPr/>
          <a:lstStyle/>
          <a:p>
            <a:endParaRPr lang="el-GR" dirty="0"/>
          </a:p>
          <a:p>
            <a:endParaRPr lang="el-GR" dirty="0"/>
          </a:p>
          <a:p>
            <a:r>
              <a:rPr lang="el-GR" dirty="0"/>
              <a:t>ικανότητες εντοπισμού και ερμηνείας εθνοκεντρικών οπτικών, πολιτισμικών παρεξηγήσεων ή δυσλειτουργιών και διαμεσολάβησης ανάμεσα σε αντιτιθέμενες ερμηνείες φαινομένων</a:t>
            </a:r>
          </a:p>
          <a:p>
            <a:endParaRPr lang="el-GR" dirty="0"/>
          </a:p>
        </p:txBody>
      </p:sp>
    </p:spTree>
    <p:extLst>
      <p:ext uri="{BB962C8B-B14F-4D97-AF65-F5344CB8AC3E}">
        <p14:creationId xmlns:p14="http://schemas.microsoft.com/office/powerpoint/2010/main" xmlns="" val="15931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p:txBody>
          <a:bodyPr>
            <a:normAutofit lnSpcReduction="10000"/>
          </a:bodyPr>
          <a:lstStyle/>
          <a:p>
            <a:pPr algn="ctr">
              <a:buFont typeface="Wingdings" pitchFamily="2" charset="2"/>
              <a:buChar char="Ø"/>
            </a:pPr>
            <a:r>
              <a:rPr lang="el-GR" dirty="0"/>
              <a:t>Σύμφωνα με τον </a:t>
            </a:r>
            <a:r>
              <a:rPr lang="el-GR" dirty="0" err="1"/>
              <a:t>Le</a:t>
            </a:r>
            <a:r>
              <a:rPr lang="el-GR" dirty="0"/>
              <a:t> </a:t>
            </a:r>
            <a:r>
              <a:rPr lang="el-GR" dirty="0" err="1"/>
              <a:t>Roux</a:t>
            </a:r>
            <a:r>
              <a:rPr lang="el-GR" dirty="0"/>
              <a:t> (2002) ένας </a:t>
            </a:r>
            <a:r>
              <a:rPr lang="el-GR" dirty="0" smtClean="0"/>
              <a:t>διαπολιτισμικά έτοιμος </a:t>
            </a:r>
            <a:r>
              <a:rPr lang="el-GR" dirty="0"/>
              <a:t>εκπαιδευτικός </a:t>
            </a:r>
          </a:p>
          <a:p>
            <a:pPr algn="ctr">
              <a:buFont typeface="Wingdings" pitchFamily="2" charset="2"/>
              <a:buChar char="Ø"/>
            </a:pPr>
            <a:r>
              <a:rPr lang="el-GR" dirty="0"/>
              <a:t>σέβεται τα άτομα που προέρχονται από άλλους πολιτισμούς, </a:t>
            </a:r>
          </a:p>
          <a:p>
            <a:pPr algn="ctr">
              <a:buFont typeface="Wingdings" pitchFamily="2" charset="2"/>
              <a:buChar char="Ø"/>
            </a:pPr>
            <a:r>
              <a:rPr lang="el-GR" dirty="0"/>
              <a:t>έχει </a:t>
            </a:r>
            <a:r>
              <a:rPr lang="el-GR" dirty="0" err="1"/>
              <a:t>ενσυναίσθηση</a:t>
            </a:r>
            <a:r>
              <a:rPr lang="el-GR" dirty="0"/>
              <a:t>, </a:t>
            </a:r>
          </a:p>
          <a:p>
            <a:pPr algn="ctr">
              <a:buFont typeface="Wingdings" pitchFamily="2" charset="2"/>
              <a:buChar char="Ø"/>
            </a:pPr>
            <a:r>
              <a:rPr lang="el-GR" dirty="0"/>
              <a:t>είναι ανοικτός σε νέα μάθηση, </a:t>
            </a:r>
          </a:p>
          <a:p>
            <a:pPr algn="ctr">
              <a:buFont typeface="Wingdings" pitchFamily="2" charset="2"/>
              <a:buChar char="Ø"/>
            </a:pPr>
            <a:r>
              <a:rPr lang="el-GR" dirty="0"/>
              <a:t>είναι ευέλικτος, </a:t>
            </a:r>
          </a:p>
          <a:p>
            <a:pPr algn="ctr">
              <a:buFont typeface="Wingdings" pitchFamily="2" charset="2"/>
              <a:buChar char="Ø"/>
            </a:pPr>
            <a:r>
              <a:rPr lang="el-GR" dirty="0"/>
              <a:t>μπορεί να διακρίνει τις δικές του προκαταλήψεις, </a:t>
            </a:r>
          </a:p>
          <a:p>
            <a:pPr algn="ctr">
              <a:buFont typeface="Wingdings" pitchFamily="2" charset="2"/>
              <a:buChar char="Ø"/>
            </a:pPr>
            <a:r>
              <a:rPr lang="el-GR" dirty="0"/>
              <a:t>βλέπει τη διαφορετικότητα ως ευκαιρία μάθησης </a:t>
            </a:r>
          </a:p>
          <a:p>
            <a:pPr algn="ctr">
              <a:buFont typeface="Wingdings" pitchFamily="2" charset="2"/>
              <a:buChar char="Ø"/>
            </a:pPr>
            <a:r>
              <a:rPr lang="el-GR" dirty="0"/>
              <a:t>αμφισβητεί τη θεωρία του πολιτισμικού ελλείμματος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a:xfrm>
            <a:off x="301752" y="1196752"/>
            <a:ext cx="8503920" cy="4902296"/>
          </a:xfrm>
        </p:spPr>
        <p:txBody>
          <a:bodyPr>
            <a:normAutofit/>
          </a:bodyPr>
          <a:lstStyle/>
          <a:p>
            <a:r>
              <a:rPr lang="el-GR" dirty="0"/>
              <a:t>Σύμφωνα με τον Μάγο (2005), η διαπολιτισμική ικανότητα:</a:t>
            </a:r>
          </a:p>
          <a:p>
            <a:r>
              <a:rPr lang="el-GR" dirty="0"/>
              <a:t>«δεν αφορά μόνο στην ικανότητα επικοινωνίας με άτομα διαφορετικής </a:t>
            </a:r>
            <a:r>
              <a:rPr lang="el-GR" dirty="0" err="1"/>
              <a:t>εθνοπολιτισμικής</a:t>
            </a:r>
            <a:r>
              <a:rPr lang="el-GR" dirty="0"/>
              <a:t> ταυτότητας αλλά και στην ικανότητα διαχείρισης της μεγάλης ποικιλίας διαφορών, οι οποίες χαρακτηρίζουν μια ανθρώπινη ομάδα, ακόμη κι αν τα μέλη της έχουν κοινή </a:t>
            </a:r>
            <a:r>
              <a:rPr lang="el-GR" dirty="0" err="1"/>
              <a:t>εθνοπολιτισμική</a:t>
            </a:r>
            <a:r>
              <a:rPr lang="el-GR" dirty="0"/>
              <a:t> προέλευση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7F86AB6-9AC9-4C6B-9552-D47F0C4A9529}"/>
              </a:ext>
            </a:extLst>
          </p:cNvPr>
          <p:cNvSpPr>
            <a:spLocks noGrp="1"/>
          </p:cNvSpPr>
          <p:nvPr>
            <p:ph sz="quarter" idx="1"/>
          </p:nvPr>
        </p:nvSpPr>
        <p:spPr/>
        <p:txBody>
          <a:bodyPr/>
          <a:lstStyle/>
          <a:p>
            <a:r>
              <a:rPr lang="el-GR" dirty="0"/>
              <a:t>[...], συνδέεται τελικά με την ικανότητα μετατόπισης των ορίων της ατομικότητας στον χώρο και στον χρόνο με στόχο την κατανόηση, την αποδοχή αλλά και την αξιοποίηση γνώσεων, δεξιοτήτων και στάσεων που μέχρι τότε θεωρούνταν άγνωστες και ως τέτοιες συχνά απορρίπτονταν» (Μάγος 2005: 3</a:t>
            </a:r>
            <a:r>
              <a:rPr lang="el-GR" dirty="0" smtClean="0"/>
              <a:t>).</a:t>
            </a:r>
          </a:p>
          <a:p>
            <a:endParaRPr lang="el-GR" dirty="0"/>
          </a:p>
          <a:p>
            <a:r>
              <a:rPr lang="el-GR" dirty="0" err="1" smtClean="0"/>
              <a:t>Διατομικότητα</a:t>
            </a:r>
            <a:r>
              <a:rPr lang="el-GR" dirty="0" smtClean="0"/>
              <a:t> (Μιχάλης </a:t>
            </a:r>
            <a:r>
              <a:rPr lang="el-GR" dirty="0" err="1" smtClean="0"/>
              <a:t>Μπαρτσίδης</a:t>
            </a:r>
            <a:r>
              <a:rPr lang="el-GR" dirty="0" smtClean="0"/>
              <a:t>)</a:t>
            </a:r>
            <a:endParaRPr lang="el-GR" dirty="0"/>
          </a:p>
          <a:p>
            <a:endParaRPr lang="el-GR" dirty="0"/>
          </a:p>
        </p:txBody>
      </p:sp>
      <p:cxnSp>
        <p:nvCxnSpPr>
          <p:cNvPr id="4" name="Ευθύγραμμο βέλος σύνδεσης 3"/>
          <p:cNvCxnSpPr/>
          <p:nvPr/>
        </p:nvCxnSpPr>
        <p:spPr>
          <a:xfrm flipH="1">
            <a:off x="3203848" y="2348880"/>
            <a:ext cx="1512168"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9960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normAutofit fontScale="92500" lnSpcReduction="10000"/>
          </a:bodyPr>
          <a:lstStyle/>
          <a:p>
            <a:r>
              <a:rPr lang="en-US" b="1" dirty="0"/>
              <a:t>M</a:t>
            </a:r>
            <a:r>
              <a:rPr lang="el-GR" b="1" dirty="0" err="1"/>
              <a:t>οντέλο</a:t>
            </a:r>
            <a:r>
              <a:rPr lang="el-GR" b="1" dirty="0"/>
              <a:t> της εκπαιδευτικής δράσης για κοινωνική δικαιοσύνη </a:t>
            </a:r>
            <a:r>
              <a:rPr lang="el-GR" dirty="0"/>
              <a:t>(</a:t>
            </a:r>
            <a:r>
              <a:rPr lang="en-US" dirty="0" err="1"/>
              <a:t>Pantic</a:t>
            </a:r>
            <a:r>
              <a:rPr lang="en-US" dirty="0"/>
              <a:t> 2015, </a:t>
            </a:r>
            <a:r>
              <a:rPr lang="en-US" dirty="0" err="1"/>
              <a:t>Pantic</a:t>
            </a:r>
            <a:r>
              <a:rPr lang="en-US" dirty="0"/>
              <a:t>´, N (2015). A model for study of teacher agency for social justice. Teachers and Teaching: Theory and Practice, 21(6), 759-778</a:t>
            </a:r>
            <a:endParaRPr lang="el-GR" dirty="0" smtClean="0"/>
          </a:p>
          <a:p>
            <a:endParaRPr lang="el-GR" dirty="0"/>
          </a:p>
          <a:p>
            <a:r>
              <a:rPr lang="el-GR" dirty="0" smtClean="0"/>
              <a:t>Νέες </a:t>
            </a:r>
            <a:r>
              <a:rPr lang="el-GR" dirty="0"/>
              <a:t>εκπαιδευτικές πολιτικές:  Ο ρόλος του δασκάλου ως «φορέα αλλαγής», ο οποίος καλείται</a:t>
            </a:r>
          </a:p>
          <a:p>
            <a:pPr>
              <a:buFont typeface="Wingdings" pitchFamily="2" charset="2"/>
              <a:buChar char="Ø"/>
            </a:pPr>
            <a:endParaRPr lang="el-GR" dirty="0" smtClean="0"/>
          </a:p>
          <a:p>
            <a:pPr>
              <a:buFont typeface="Wingdings" pitchFamily="2" charset="2"/>
              <a:buChar char="Ø"/>
            </a:pPr>
            <a:r>
              <a:rPr lang="el-GR" dirty="0" smtClean="0"/>
              <a:t>να </a:t>
            </a:r>
            <a:r>
              <a:rPr lang="el-GR" dirty="0"/>
              <a:t>δημιουργήσει ένα κλίμα ισονομίας μέσα στην τάξη, με χαρακτηριστικό γνώρισμα την ίση μεταχείριση και αντιμετώπιση όλων των μαθητών, </a:t>
            </a:r>
          </a:p>
          <a:p>
            <a:endParaRPr lang="el-GR" dirty="0"/>
          </a:p>
        </p:txBody>
      </p:sp>
      <p:sp>
        <p:nvSpPr>
          <p:cNvPr id="7" name="6 - Οδοντωτό δεξιό βέλος"/>
          <p:cNvSpPr/>
          <p:nvPr/>
        </p:nvSpPr>
        <p:spPr>
          <a:xfrm>
            <a:off x="6084168" y="3789040"/>
            <a:ext cx="1008112"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53F5F0-EFD8-47B9-AF5C-4761301E830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DB02ECE8-9D30-479D-917F-43CB873982CD}"/>
              </a:ext>
            </a:extLst>
          </p:cNvPr>
          <p:cNvSpPr>
            <a:spLocks noGrp="1"/>
          </p:cNvSpPr>
          <p:nvPr>
            <p:ph sz="quarter" idx="1"/>
          </p:nvPr>
        </p:nvSpPr>
        <p:spPr/>
        <p:txBody>
          <a:bodyPr/>
          <a:lstStyle/>
          <a:p>
            <a:r>
              <a:rPr lang="el-GR" dirty="0"/>
              <a:t>Να διαχειρίζεται και να μειώνει τυχόν εκπαιδευτικές ανισότητες μεταξύ του μαθητικού πληθυσμού. </a:t>
            </a:r>
          </a:p>
          <a:p>
            <a:endParaRPr lang="el-GR" dirty="0"/>
          </a:p>
          <a:p>
            <a:endParaRPr lang="el-GR" dirty="0"/>
          </a:p>
          <a:p>
            <a:r>
              <a:rPr lang="el-GR" dirty="0"/>
              <a:t>Επίγνωση του όρου «κοινωνική δικαιοσύνη</a:t>
            </a:r>
            <a:r>
              <a:rPr lang="el-GR" dirty="0" smtClean="0"/>
              <a:t>»</a:t>
            </a:r>
            <a:endParaRPr lang="el-GR" dirty="0"/>
          </a:p>
        </p:txBody>
      </p:sp>
    </p:spTree>
    <p:extLst>
      <p:ext uri="{BB962C8B-B14F-4D97-AF65-F5344CB8AC3E}">
        <p14:creationId xmlns:p14="http://schemas.microsoft.com/office/powerpoint/2010/main" xmlns="" val="4459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xmlns="" val="195151286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2291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Με την παιδαγωγική της συμπερίληψης , η προσοχή του εκπαιδευτικού μετατοπίζεται από τους «μερικούς» ή τους «περισσότερους», σε «όλους» τους μαθητές, ενθαρρύνοντας με τον τρόπο αυτόν τις απόψεις όλων, αλλά και τις δυνατότητες μάθησής τους.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Η κεντρική ιδέα είναι:</a:t>
            </a:r>
          </a:p>
          <a:p>
            <a:pPr>
              <a:buFont typeface="Wingdings" pitchFamily="2" charset="2"/>
              <a:buChar char="Ø"/>
            </a:pPr>
            <a:r>
              <a:rPr lang="el-GR" dirty="0"/>
              <a:t>Η μείωση των εκπαιδευτικών ανισοτήτων</a:t>
            </a:r>
          </a:p>
          <a:p>
            <a:pPr>
              <a:buNone/>
            </a:pPr>
            <a:r>
              <a:rPr lang="el-GR" dirty="0"/>
              <a:t>Ο ρόλος των εκπαιδευτικών καίριος στην απόδοση των μαθητών</a:t>
            </a:r>
          </a:p>
          <a:p>
            <a:pPr>
              <a:buFont typeface="Wingdings" pitchFamily="2" charset="2"/>
              <a:buChar char="Ø"/>
            </a:pPr>
            <a:r>
              <a:rPr lang="el-GR" dirty="0"/>
              <a:t>Η εκπαίδευση των εκπαιδευτικών ως φορέων κοινωνικής αλλαγής</a:t>
            </a:r>
          </a:p>
        </p:txBody>
      </p:sp>
      <p:sp>
        <p:nvSpPr>
          <p:cNvPr id="4" name="3 - Λυγισμένο βέλος"/>
          <p:cNvSpPr/>
          <p:nvPr/>
        </p:nvSpPr>
        <p:spPr>
          <a:xfrm>
            <a:off x="7164288" y="1844824"/>
            <a:ext cx="813816" cy="6480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pPr>
              <a:buNone/>
            </a:pPr>
            <a:r>
              <a:rPr lang="el-GR" b="1" dirty="0"/>
              <a:t>Διακριτικό γνώρισμα</a:t>
            </a:r>
            <a:r>
              <a:rPr lang="el-GR" dirty="0"/>
              <a:t>:</a:t>
            </a:r>
          </a:p>
          <a:p>
            <a:r>
              <a:rPr lang="el-GR" dirty="0"/>
              <a:t>Αποδέχεται τις ατομικές διαφορές χωρίς να βασίζεται κυρίως σε εξατομικευμένες προσεγγίσεις</a:t>
            </a:r>
          </a:p>
          <a:p>
            <a:r>
              <a:rPr lang="el-GR" dirty="0"/>
              <a:t>Πρόκειται για μια διαδικασία επέκτασης των ήδη διαθέσιμων προσεγγίσεων, πρακτικών κτλ χωρίς να εφαρμόζουμε κάτι «πρόσθετο».</a:t>
            </a:r>
          </a:p>
          <a:p>
            <a:r>
              <a:rPr lang="el-GR" dirty="0"/>
              <a:t>Απόρριψη της ιεραρχίας των «πολλών» και των «κάποιων» εκπαιδευόμενων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normAutofit/>
          </a:bodyPr>
          <a:lstStyle/>
          <a:p>
            <a:pPr>
              <a:buNone/>
            </a:pPr>
            <a:r>
              <a:rPr lang="en-US" sz="2000" dirty="0" smtClean="0"/>
              <a:t>.</a:t>
            </a:r>
            <a:endParaRPr lang="el-GR" sz="2000" dirty="0"/>
          </a:p>
          <a:p>
            <a:pPr>
              <a:buFont typeface="Wingdings" pitchFamily="2" charset="2"/>
              <a:buChar char="Ø"/>
            </a:pPr>
            <a:r>
              <a:rPr lang="el-GR" dirty="0"/>
              <a:t>Συνέπεια στον στόχο τους ως φορέων δράσης και επίγνωση της έννοιας της κοινωνικής δικαιοσύνης</a:t>
            </a:r>
          </a:p>
          <a:p>
            <a:pPr>
              <a:buFont typeface="Wingdings" pitchFamily="2" charset="2"/>
              <a:buChar char="Ø"/>
            </a:pPr>
            <a:r>
              <a:rPr lang="el-GR" dirty="0"/>
              <a:t>Ικανότητα αναγνώρισης της χαμηλής επίδοσης και του αποκλεισμού</a:t>
            </a:r>
          </a:p>
          <a:p>
            <a:pPr>
              <a:buFont typeface="Wingdings" pitchFamily="2" charset="2"/>
              <a:buChar char="Ø"/>
            </a:pPr>
            <a:r>
              <a:rPr lang="el-GR" dirty="0"/>
              <a:t>Αυτονομία-συνεργασία με άλλους φορείς ενσωματωμένη στην πρακτική (συναδέλφους εκπαιδευτικούς, κοινωνικές υπηρεσίες, οικογένειες μαθητών)</a:t>
            </a:r>
          </a:p>
          <a:p>
            <a:pPr>
              <a:buFont typeface="Wingdings" pitchFamily="2" charset="2"/>
              <a:buChar char="Ø"/>
            </a:pPr>
            <a:r>
              <a:rPr lang="el-GR" dirty="0" err="1"/>
              <a:t>Αναστοχασμός</a:t>
            </a:r>
            <a:endParaRPr lang="el-GR" dirty="0"/>
          </a:p>
        </p:txBody>
      </p:sp>
    </p:spTree>
    <p:extLst>
      <p:ext uri="{BB962C8B-B14F-4D97-AF65-F5344CB8AC3E}">
        <p14:creationId xmlns:p14="http://schemas.microsoft.com/office/powerpoint/2010/main" xmlns="" val="119951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824136"/>
          </a:xfrm>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16384" y="1340768"/>
            <a:ext cx="8204088" cy="4968552"/>
          </a:xfrm>
          <a:prstGeom prst="rect">
            <a:avLst/>
          </a:prstGeom>
          <a:noFill/>
          <a:ln w="9525">
            <a:noFill/>
            <a:miter lim="800000"/>
            <a:headEnd/>
            <a:tailEnd/>
          </a:ln>
        </p:spPr>
      </p:pic>
    </p:spTree>
    <p:extLst>
      <p:ext uri="{BB962C8B-B14F-4D97-AF65-F5344CB8AC3E}">
        <p14:creationId xmlns:p14="http://schemas.microsoft.com/office/powerpoint/2010/main" xmlns="" val="3267505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cstate="print"/>
          <a:srcRect/>
          <a:stretch>
            <a:fillRect/>
          </a:stretch>
        </p:blipFill>
        <p:spPr bwMode="auto">
          <a:xfrm>
            <a:off x="1598612" y="188912"/>
            <a:ext cx="6285755" cy="6669087"/>
          </a:xfrm>
          <a:prstGeom prst="rect">
            <a:avLst/>
          </a:prstGeom>
          <a:noFill/>
          <a:ln w="9525">
            <a:noFill/>
            <a:miter lim="800000"/>
            <a:headEnd/>
            <a:tailEnd/>
          </a:ln>
        </p:spPr>
      </p:pic>
    </p:spTree>
    <p:extLst>
      <p:ext uri="{BB962C8B-B14F-4D97-AF65-F5344CB8AC3E}">
        <p14:creationId xmlns:p14="http://schemas.microsoft.com/office/powerpoint/2010/main" xmlns="" val="360606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Επίγνωση ότι οι πρακτικές ένταξης δεν είναι απομονωμένες από τα θεσμικά και πολιτισμικά πλαίσια του χώρου εργασίας και ότι επιδρούν στην ενθάρρυνση ή στην παρεμπόδιση των ίδιων των πρακτικών. Επιθυμητό αποτέλεσμα:</a:t>
            </a:r>
          </a:p>
          <a:p>
            <a:r>
              <a:rPr lang="el-GR" dirty="0"/>
              <a:t>Ο σταδιακός μετασχηματισμός αυτών των περιοριστικών ενίοτε δομών μέσα από την καθημερινή δράση στο πλαίσιο των ίδιων των δομών (σχολείο)                κοινωνική αλλαγή </a:t>
            </a:r>
          </a:p>
          <a:p>
            <a:endParaRPr lang="el-GR" dirty="0"/>
          </a:p>
        </p:txBody>
      </p:sp>
      <p:sp>
        <p:nvSpPr>
          <p:cNvPr id="4" name="3 - Δεξιό βέλος"/>
          <p:cNvSpPr/>
          <p:nvPr/>
        </p:nvSpPr>
        <p:spPr>
          <a:xfrm>
            <a:off x="2267744" y="4941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xmlns="" val="26954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D2BA4A-E744-4635-94AB-DFFB6AAE4BF7}"/>
              </a:ext>
            </a:extLst>
          </p:cNvPr>
          <p:cNvSpPr>
            <a:spLocks noGrp="1"/>
          </p:cNvSpPr>
          <p:nvPr>
            <p:ph type="title"/>
          </p:nvPr>
        </p:nvSpPr>
        <p:spPr/>
        <p:txBody>
          <a:bodyPr/>
          <a:lstStyle/>
          <a:p>
            <a:r>
              <a:rPr lang="el-GR" dirty="0"/>
              <a:t>Κοινωνική δικαιοσύνη</a:t>
            </a:r>
          </a:p>
        </p:txBody>
      </p:sp>
      <p:sp>
        <p:nvSpPr>
          <p:cNvPr id="3" name="Θέση περιεχομένου 2">
            <a:extLst>
              <a:ext uri="{FF2B5EF4-FFF2-40B4-BE49-F238E27FC236}">
                <a16:creationId xmlns:a16="http://schemas.microsoft.com/office/drawing/2014/main" xmlns="" id="{18790D5F-989F-4536-919A-D675199EA38E}"/>
              </a:ext>
            </a:extLst>
          </p:cNvPr>
          <p:cNvSpPr>
            <a:spLocks noGrp="1"/>
          </p:cNvSpPr>
          <p:nvPr>
            <p:ph sz="quarter" idx="1"/>
          </p:nvPr>
        </p:nvSpPr>
        <p:spPr/>
        <p:txBody>
          <a:bodyPr>
            <a:normAutofit/>
          </a:bodyPr>
          <a:lstStyle/>
          <a:p>
            <a:r>
              <a:rPr lang="el-GR" dirty="0"/>
              <a:t>Το αίτημα όλων των ανθρώπων ενάντια στην κοινωνική αδικία, μέσω του οποίου απαιτούν να καταργηθούν τα προνόμια, να προστατευθούν τα δικαιώματα του πολίτη.</a:t>
            </a:r>
          </a:p>
          <a:p>
            <a:r>
              <a:rPr lang="el-GR" dirty="0"/>
              <a:t>Όλοι οι πολίτες να έχουν ως κεκτημένα τα εξής: ισονομία, κοινωνική ισότητα, αξιοκρατία, ελευθερία, δικαιοσύνη.</a:t>
            </a:r>
          </a:p>
          <a:p>
            <a:r>
              <a:rPr lang="el-GR" dirty="0"/>
              <a:t>Οι κανόνες που προσδιορίζουν τη διανομή  </a:t>
            </a:r>
            <a:r>
              <a:rPr lang="el-GR" dirty="0" smtClean="0"/>
              <a:t>προνομίων και υποχρεώσεων </a:t>
            </a:r>
            <a:r>
              <a:rPr lang="el-GR" dirty="0"/>
              <a:t>μεταξύ των μελών μιας οργανωμένης κοινωνίας (Ελευθεράκης, 2008:2)</a:t>
            </a:r>
          </a:p>
          <a:p>
            <a:endParaRPr lang="el-GR" dirty="0"/>
          </a:p>
        </p:txBody>
      </p:sp>
    </p:spTree>
    <p:extLst>
      <p:ext uri="{BB962C8B-B14F-4D97-AF65-F5344CB8AC3E}">
        <p14:creationId xmlns:p14="http://schemas.microsoft.com/office/powerpoint/2010/main" xmlns="" val="5885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FAAF82-9ADD-40C9-AB9B-D19A104C206A}"/>
              </a:ext>
            </a:extLst>
          </p:cNvPr>
          <p:cNvSpPr>
            <a:spLocks noGrp="1"/>
          </p:cNvSpPr>
          <p:nvPr>
            <p:ph type="title"/>
          </p:nvPr>
        </p:nvSpPr>
        <p:spPr/>
        <p:txBody>
          <a:bodyPr/>
          <a:lstStyle/>
          <a:p>
            <a:r>
              <a:rPr lang="el-GR" dirty="0"/>
              <a:t>Κοινωνική δικαιοσύνη</a:t>
            </a:r>
          </a:p>
        </p:txBody>
      </p:sp>
      <p:sp>
        <p:nvSpPr>
          <p:cNvPr id="3" name="Θέση περιεχομένου 2">
            <a:extLst>
              <a:ext uri="{FF2B5EF4-FFF2-40B4-BE49-F238E27FC236}">
                <a16:creationId xmlns:a16="http://schemas.microsoft.com/office/drawing/2014/main" xmlns="" id="{3CC02E76-5EA5-4A47-B65C-1C578346AF0F}"/>
              </a:ext>
            </a:extLst>
          </p:cNvPr>
          <p:cNvSpPr>
            <a:spLocks noGrp="1"/>
          </p:cNvSpPr>
          <p:nvPr>
            <p:ph sz="quarter" idx="1"/>
          </p:nvPr>
        </p:nvSpPr>
        <p:spPr/>
        <p:txBody>
          <a:bodyPr/>
          <a:lstStyle/>
          <a:p>
            <a:r>
              <a:rPr lang="el-GR" dirty="0"/>
              <a:t>Συνδέεται στενά με την έννοια της δημοκρατίας, ενώ η απουσία της προσδιορίζεται ως ανισότητα, παραγνώριση της διαφοράς, περιθωριοποίηση και </a:t>
            </a:r>
            <a:r>
              <a:rPr lang="el-GR" dirty="0" err="1" smtClean="0"/>
              <a:t>αποκλεισμό(Νάστος</a:t>
            </a:r>
            <a:r>
              <a:rPr lang="el-GR" dirty="0"/>
              <a:t>, 2011:1)</a:t>
            </a:r>
          </a:p>
          <a:p>
            <a:r>
              <a:rPr lang="el-GR" dirty="0"/>
              <a:t>Παροχή εκπαίδευσης σε όλους και εξασφάλιση ίσων μορφωτικών ευκαιριών(Ελευθεράκης,2008:2).</a:t>
            </a:r>
          </a:p>
          <a:p>
            <a:endParaRPr lang="el-GR" dirty="0"/>
          </a:p>
          <a:p>
            <a:endParaRPr lang="el-GR" dirty="0"/>
          </a:p>
        </p:txBody>
      </p:sp>
    </p:spTree>
    <p:extLst>
      <p:ext uri="{BB962C8B-B14F-4D97-AF65-F5344CB8AC3E}">
        <p14:creationId xmlns:p14="http://schemas.microsoft.com/office/powerpoint/2010/main" xmlns="" val="11441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Τρεις πυλώνες δράσης της κοινωνικής δικαιοσύνης</a:t>
            </a:r>
            <a:endParaRPr lang="el-GR" dirty="0"/>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xmlns="" val="228625613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886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p:cNvSpPr>
            <a:spLocks noGrp="1"/>
          </p:cNvSpPr>
          <p:nvPr>
            <p:ph sz="quarter" idx="1"/>
          </p:nvPr>
        </p:nvSpPr>
        <p:spPr/>
        <p:txBody>
          <a:bodyPr>
            <a:normAutofit/>
          </a:bodyPr>
          <a:lstStyle/>
          <a:p>
            <a:r>
              <a:rPr lang="el-GR" dirty="0"/>
              <a:t>Στη </a:t>
            </a:r>
            <a:r>
              <a:rPr lang="el-GR" dirty="0" smtClean="0"/>
              <a:t>Βρετανία </a:t>
            </a:r>
            <a:r>
              <a:rPr lang="el-GR" dirty="0"/>
              <a:t>έχει </a:t>
            </a:r>
            <a:r>
              <a:rPr lang="el-GR" dirty="0" smtClean="0"/>
              <a:t>επικρατήσει </a:t>
            </a:r>
            <a:r>
              <a:rPr lang="el-GR" dirty="0"/>
              <a:t>στην εκπαίδευση το μοντέλο του ορθολογικού, </a:t>
            </a:r>
            <a:r>
              <a:rPr lang="el-GR" dirty="0" smtClean="0"/>
              <a:t>παραγωγικού </a:t>
            </a:r>
            <a:r>
              <a:rPr lang="el-GR" dirty="0"/>
              <a:t>και καταναλωτικά προσανατολισμένου </a:t>
            </a:r>
            <a:r>
              <a:rPr lang="el-GR" dirty="0" smtClean="0"/>
              <a:t>εκπαιδευτικού:</a:t>
            </a:r>
          </a:p>
          <a:p>
            <a:r>
              <a:rPr lang="el-GR" dirty="0" smtClean="0"/>
              <a:t>μοντέλο στο πλαίσιο </a:t>
            </a:r>
            <a:r>
              <a:rPr lang="el-GR" dirty="0"/>
              <a:t>ενός νεοφιλελεύθερου </a:t>
            </a:r>
            <a:r>
              <a:rPr lang="el-GR" dirty="0" smtClean="0"/>
              <a:t>ορθολογισμού                           </a:t>
            </a:r>
          </a:p>
          <a:p>
            <a:r>
              <a:rPr lang="el-GR" dirty="0" smtClean="0"/>
              <a:t> η </a:t>
            </a:r>
            <a:r>
              <a:rPr lang="el-GR" dirty="0"/>
              <a:t>εκπαίδευση είναι πιο αποτελεσματική μέσα στον χώρο της </a:t>
            </a:r>
            <a:r>
              <a:rPr lang="el-GR" dirty="0" smtClean="0"/>
              <a:t>καπιταλιστικής </a:t>
            </a:r>
            <a:r>
              <a:rPr lang="el-GR" dirty="0"/>
              <a:t>ιεραρχίας και με στόχο τη διαμόρφωση μιας </a:t>
            </a:r>
            <a:r>
              <a:rPr lang="el-GR" dirty="0" smtClean="0"/>
              <a:t>επιτυχημένης </a:t>
            </a:r>
            <a:r>
              <a:rPr lang="el-GR" dirty="0"/>
              <a:t>εκπαίδευσης στην αγορά εργασίας</a:t>
            </a:r>
          </a:p>
        </p:txBody>
      </p:sp>
      <p:sp>
        <p:nvSpPr>
          <p:cNvPr id="4" name="Δεξιό βέλος 3"/>
          <p:cNvSpPr/>
          <p:nvPr/>
        </p:nvSpPr>
        <p:spPr>
          <a:xfrm>
            <a:off x="3131840" y="3284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6053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47F27E-05D6-427F-9F4A-BCBDCC8FE1E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AB667464-D0F9-4B78-A9A7-960AC19535DC}"/>
              </a:ext>
            </a:extLst>
          </p:cNvPr>
          <p:cNvSpPr>
            <a:spLocks noGrp="1"/>
          </p:cNvSpPr>
          <p:nvPr>
            <p:ph sz="quarter" idx="1"/>
          </p:nvPr>
        </p:nvSpPr>
        <p:spPr/>
        <p:txBody>
          <a:bodyPr/>
          <a:lstStyle/>
          <a:p>
            <a:r>
              <a:rPr lang="el-GR" dirty="0"/>
              <a:t>Η επιτυχία της εφαρμογής της κοινωνικής δικαιοσύνης στο σχολείο καθορίζεται από το τρίπτυχο οικογενειακό υπόβαθρο, ιδιαιτερότητα - ετοιμότητα παιδιού και σχολικές δομές.  </a:t>
            </a:r>
          </a:p>
          <a:p>
            <a:r>
              <a:rPr lang="el-GR" dirty="0"/>
              <a:t>Η δράση κοινωνικής δικαιοσύνης βρίσκεται αντιμέτωπη με ένα εύρος μορφών </a:t>
            </a:r>
            <a:r>
              <a:rPr lang="el-GR" dirty="0" smtClean="0"/>
              <a:t>αντίστασης: </a:t>
            </a:r>
          </a:p>
          <a:p>
            <a:r>
              <a:rPr lang="el-GR" dirty="0" smtClean="0"/>
              <a:t>από </a:t>
            </a:r>
            <a:r>
              <a:rPr lang="el-GR" dirty="0"/>
              <a:t>τις αντιλήψεις και τις στάσεις των εκπαιδευτικών, </a:t>
            </a:r>
            <a:endParaRPr lang="el-GR" dirty="0" smtClean="0"/>
          </a:p>
          <a:p>
            <a:r>
              <a:rPr lang="el-GR" dirty="0" smtClean="0"/>
              <a:t>το </a:t>
            </a:r>
            <a:r>
              <a:rPr lang="el-GR" dirty="0"/>
              <a:t>θεσμικό πλαίσιο λειτουργίας των σχολείων και </a:t>
            </a:r>
            <a:endParaRPr lang="el-GR" dirty="0" smtClean="0"/>
          </a:p>
          <a:p>
            <a:r>
              <a:rPr lang="el-GR" dirty="0" smtClean="0"/>
              <a:t>τις </a:t>
            </a:r>
            <a:r>
              <a:rPr lang="el-GR" dirty="0"/>
              <a:t>δυσκολίες των παιδιών(Μιχαήλ, 2014:iii-iv). </a:t>
            </a:r>
          </a:p>
          <a:p>
            <a:endParaRPr lang="el-GR" dirty="0"/>
          </a:p>
        </p:txBody>
      </p:sp>
    </p:spTree>
    <p:extLst>
      <p:ext uri="{BB962C8B-B14F-4D97-AF65-F5344CB8AC3E}">
        <p14:creationId xmlns:p14="http://schemas.microsoft.com/office/powerpoint/2010/main" xmlns="" val="13902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9F009A7-6714-4E3B-9A0B-32188BF007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33DB024D-0E01-4C82-B550-497470E17780}"/>
              </a:ext>
            </a:extLst>
          </p:cNvPr>
          <p:cNvSpPr>
            <a:spLocks noGrp="1"/>
          </p:cNvSpPr>
          <p:nvPr>
            <p:ph sz="quarter" idx="1"/>
          </p:nvPr>
        </p:nvSpPr>
        <p:spPr/>
        <p:txBody>
          <a:bodyPr>
            <a:normAutofit/>
          </a:bodyPr>
          <a:lstStyle/>
          <a:p>
            <a:r>
              <a:rPr lang="el-GR" dirty="0"/>
              <a:t>Σημαντικός είναι και  ο ρόλος της σχολικής ηγεσίας στην υιοθέτηση από τη σχολική μονάδα μιας ενεργητικής προσέγγισης σε θέματα κοινωνικής δικαιοσύνης και </a:t>
            </a:r>
            <a:r>
              <a:rPr lang="el-GR" dirty="0" err="1"/>
              <a:t>πολυπολιτισμικότητας</a:t>
            </a:r>
            <a:r>
              <a:rPr lang="el-GR" dirty="0"/>
              <a:t>, αλλά και </a:t>
            </a:r>
            <a:endParaRPr lang="el-GR" dirty="0" smtClean="0"/>
          </a:p>
          <a:p>
            <a:r>
              <a:rPr lang="el-GR" dirty="0" smtClean="0"/>
              <a:t>στην </a:t>
            </a:r>
            <a:r>
              <a:rPr lang="el-GR" dirty="0"/>
              <a:t>καλλιέργεια της κουλτούρας του σχολείου που συνάδει με  τις αξίες της κοινωνικής δικαιοσύνης</a:t>
            </a:r>
          </a:p>
          <a:p>
            <a:endParaRPr lang="el-GR" dirty="0"/>
          </a:p>
        </p:txBody>
      </p:sp>
    </p:spTree>
    <p:extLst>
      <p:ext uri="{BB962C8B-B14F-4D97-AF65-F5344CB8AC3E}">
        <p14:creationId xmlns:p14="http://schemas.microsoft.com/office/powerpoint/2010/main" xmlns="" val="250187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C831D3-D3AD-409A-9612-6A2BB658358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FAA24320-4034-4BF2-90A4-8A25AB3EE292}"/>
              </a:ext>
            </a:extLst>
          </p:cNvPr>
          <p:cNvSpPr>
            <a:spLocks noGrp="1"/>
          </p:cNvSpPr>
          <p:nvPr>
            <p:ph sz="quarter" idx="1"/>
          </p:nvPr>
        </p:nvSpPr>
        <p:spPr/>
        <p:txBody>
          <a:bodyPr>
            <a:normAutofit fontScale="92500" lnSpcReduction="10000"/>
          </a:bodyPr>
          <a:lstStyle/>
          <a:p>
            <a:r>
              <a:rPr lang="el-GR" dirty="0"/>
              <a:t>Αναγκαιότητα διεύρυνσης της επαγγελματικής μάθησης των διευθυντών και των εκπαιδευτικών με συμπερίληψη θεμάτων που αφορούν τη φιλοσοφία της  κοινωνικής δικαιοσύνης σε πρακτικό επίπεδο , όπως</a:t>
            </a:r>
          </a:p>
          <a:p>
            <a:r>
              <a:rPr lang="el-GR" dirty="0"/>
              <a:t> με την εμπλοκή γονέων, </a:t>
            </a:r>
          </a:p>
          <a:p>
            <a:r>
              <a:rPr lang="el-GR" dirty="0"/>
              <a:t>τη διαμόρφωση και μετάδοση σαφούς οράματος,</a:t>
            </a:r>
          </a:p>
          <a:p>
            <a:r>
              <a:rPr lang="el-GR" dirty="0"/>
              <a:t> την ενασχόληση με μεθόδους και καλές πρακτικές της παιδαγωγικής ένταξης &amp; συμπερίληψης και </a:t>
            </a:r>
          </a:p>
          <a:p>
            <a:r>
              <a:rPr lang="el-GR" dirty="0"/>
              <a:t>την ανάπτυξη στρατηγικών για την ομαλή ενσωμάτωση  </a:t>
            </a:r>
            <a:r>
              <a:rPr lang="el-GR" dirty="0" smtClean="0"/>
              <a:t>των μαθητών με πολιτισμική ετερότητα </a:t>
            </a:r>
            <a:r>
              <a:rPr lang="el-GR" dirty="0"/>
              <a:t>στο ελληνικό σχολείο.</a:t>
            </a:r>
          </a:p>
          <a:p>
            <a:endParaRPr lang="el-GR" dirty="0"/>
          </a:p>
        </p:txBody>
      </p:sp>
    </p:spTree>
    <p:extLst>
      <p:ext uri="{BB962C8B-B14F-4D97-AF65-F5344CB8AC3E}">
        <p14:creationId xmlns:p14="http://schemas.microsoft.com/office/powerpoint/2010/main" xmlns="" val="24495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6EE4DE1-AD68-4E4C-86B9-A2AB397E5F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D63D2AD3-B141-4E14-A70C-A2EDDC5DAA03}"/>
              </a:ext>
            </a:extLst>
          </p:cNvPr>
          <p:cNvSpPr>
            <a:spLocks noGrp="1"/>
          </p:cNvSpPr>
          <p:nvPr>
            <p:ph sz="quarter" idx="1"/>
          </p:nvPr>
        </p:nvSpPr>
        <p:spPr/>
        <p:txBody>
          <a:bodyPr/>
          <a:lstStyle/>
          <a:p>
            <a:endParaRPr lang="el-GR" dirty="0"/>
          </a:p>
        </p:txBody>
      </p:sp>
      <p:sp>
        <p:nvSpPr>
          <p:cNvPr id="5" name="Οβάλ 4">
            <a:extLst>
              <a:ext uri="{FF2B5EF4-FFF2-40B4-BE49-F238E27FC236}">
                <a16:creationId xmlns:a16="http://schemas.microsoft.com/office/drawing/2014/main" xmlns="" id="{76BC6EB4-7E03-45B0-A7AD-3D0255CA80A5}"/>
              </a:ext>
            </a:extLst>
          </p:cNvPr>
          <p:cNvSpPr/>
          <p:nvPr/>
        </p:nvSpPr>
        <p:spPr>
          <a:xfrm>
            <a:off x="683568" y="758952"/>
            <a:ext cx="7848872" cy="526233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«Με την κοινωνική δικαιοσύνη έρχεσαι αντιμέτωπος κάθε μέρα. Είναι η ικανότητα να ανατρέφεις τα παιδιά σου, να τα στέλνεις σχολείο, ενώ η εκπαίδευση που θα λαμβάνουν θα ενισχύει τη γνώση τους για την πολιτισμική τους κληρονομιά. Είναι η προοπτική για ανθρώπινες συνθήκες εργασίας και υγεία. Μία ζωή πλήρης από επιλογές και ευκαιρίες, απελευθερωμένη από διακρίσεις». (</a:t>
            </a:r>
            <a:r>
              <a:rPr lang="el-GR" sz="2000" dirty="0" err="1">
                <a:solidFill>
                  <a:prstClr val="black"/>
                </a:solidFill>
              </a:rPr>
              <a:t>Dodson</a:t>
            </a:r>
            <a:r>
              <a:rPr lang="el-GR" sz="2000" dirty="0">
                <a:solidFill>
                  <a:prstClr val="black"/>
                </a:solidFill>
              </a:rPr>
              <a:t>, 1993, p. 1)</a:t>
            </a:r>
          </a:p>
        </p:txBody>
      </p:sp>
    </p:spTree>
    <p:extLst>
      <p:ext uri="{BB962C8B-B14F-4D97-AF65-F5344CB8AC3E}">
        <p14:creationId xmlns:p14="http://schemas.microsoft.com/office/powerpoint/2010/main" xmlns="" val="724009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algn="ctr">
              <a:buNone/>
            </a:pPr>
            <a:endParaRPr lang="el-GR" dirty="0"/>
          </a:p>
          <a:p>
            <a:pPr algn="ctr">
              <a:buNone/>
            </a:pPr>
            <a:endParaRPr lang="el-GR" dirty="0"/>
          </a:p>
          <a:p>
            <a:pPr algn="ctr">
              <a:buNone/>
            </a:pPr>
            <a:endParaRPr lang="el-GR" dirty="0"/>
          </a:p>
          <a:p>
            <a:pPr algn="ctr">
              <a:buNone/>
            </a:pPr>
            <a:r>
              <a:rPr lang="el-GR" dirty="0"/>
              <a:t>ΕΥΧΑΡΙΣΤΩ</a:t>
            </a:r>
          </a:p>
          <a:p>
            <a:pPr algn="ctr">
              <a:buNone/>
            </a:pP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Ενδεικτική βιβλιογραφία</a:t>
            </a:r>
          </a:p>
        </p:txBody>
      </p:sp>
      <p:sp>
        <p:nvSpPr>
          <p:cNvPr id="3" name="2 - Θέση περιεχομένου"/>
          <p:cNvSpPr>
            <a:spLocks noGrp="1"/>
          </p:cNvSpPr>
          <p:nvPr>
            <p:ph sz="quarter" idx="1"/>
          </p:nvPr>
        </p:nvSpPr>
        <p:spPr/>
        <p:txBody>
          <a:bodyPr>
            <a:normAutofit fontScale="70000" lnSpcReduction="20000"/>
          </a:bodyPr>
          <a:lstStyle/>
          <a:p>
            <a:r>
              <a:rPr lang="en-US" i="1" dirty="0"/>
              <a:t>Bennett, </a:t>
            </a:r>
            <a:r>
              <a:rPr lang="el-GR" i="1" dirty="0"/>
              <a:t>Μ. (1998). </a:t>
            </a:r>
            <a:r>
              <a:rPr lang="en-US" i="1" dirty="0"/>
              <a:t>Intercultural communication: a current perspective. In M.J. Bennett (Eds.), Basic concepts of intercultural communication: selected Readings. Yarmouth, Maine, USA: Intercultural Press, 1-35</a:t>
            </a:r>
          </a:p>
          <a:p>
            <a:r>
              <a:rPr lang="en-US" i="1" dirty="0"/>
              <a:t>Bennett, </a:t>
            </a:r>
            <a:r>
              <a:rPr lang="el-GR" i="1" dirty="0"/>
              <a:t>Μ. (2004). </a:t>
            </a:r>
            <a:r>
              <a:rPr lang="en-US" i="1" dirty="0"/>
              <a:t>Notes on the measurement of cultural and intercultural phenomena. </a:t>
            </a:r>
            <a:r>
              <a:rPr lang="el-GR" i="1" dirty="0"/>
              <a:t>Διαθέσιμο: </a:t>
            </a:r>
            <a:r>
              <a:rPr lang="en-US" i="1" dirty="0">
                <a:hlinkClick r:id="rId2"/>
              </a:rPr>
              <a:t>http://www.indik.de/Aktuelles/papers/Notes_on_the_Measurement___1_.pdf</a:t>
            </a:r>
            <a:endParaRPr lang="en-US" i="1" dirty="0"/>
          </a:p>
          <a:p>
            <a:r>
              <a:rPr lang="en-US" i="1" dirty="0" err="1"/>
              <a:t>Byram</a:t>
            </a:r>
            <a:r>
              <a:rPr lang="en-US" i="1" dirty="0"/>
              <a:t>, M. (1997). Teaching and assessing intercultural communicative competence. U.K.: Multilingual Matters.</a:t>
            </a:r>
          </a:p>
          <a:p>
            <a:r>
              <a:rPr lang="en-US" i="1" dirty="0" err="1"/>
              <a:t>Byram</a:t>
            </a:r>
            <a:r>
              <a:rPr lang="en-US" i="1" dirty="0"/>
              <a:t>, M. (2008). From foreign language education to education for intercultural citizenship. </a:t>
            </a:r>
            <a:r>
              <a:rPr lang="en-US" i="1" dirty="0" err="1"/>
              <a:t>Clevedon</a:t>
            </a:r>
            <a:r>
              <a:rPr lang="en-US" i="1" dirty="0"/>
              <a:t>: Multilingual Matters Ltd.</a:t>
            </a:r>
          </a:p>
          <a:p>
            <a:r>
              <a:rPr lang="en-US" i="1" dirty="0" err="1"/>
              <a:t>Byram</a:t>
            </a:r>
            <a:r>
              <a:rPr lang="en-US" i="1" dirty="0"/>
              <a:t>, M., </a:t>
            </a:r>
            <a:r>
              <a:rPr lang="en-US" i="1" dirty="0" err="1"/>
              <a:t>Gribkova</a:t>
            </a:r>
            <a:r>
              <a:rPr lang="en-US" i="1" dirty="0"/>
              <a:t>, B. &amp; Starkey, H. (2002). Developing the intercultural dimension in language teaching. A practical introduction for teachers. Strasbourg. Council of Europe.</a:t>
            </a:r>
          </a:p>
          <a:p>
            <a:r>
              <a:rPr lang="en-US" i="1" dirty="0" err="1"/>
              <a:t>Byram</a:t>
            </a:r>
            <a:r>
              <a:rPr lang="en-US" i="1" dirty="0"/>
              <a:t>, M., Nichols, A. &amp; Stevens, D. (2001). Developing intercultural competence in practice. </a:t>
            </a:r>
            <a:r>
              <a:rPr lang="en-US" i="1" dirty="0" err="1"/>
              <a:t>Clevedon</a:t>
            </a:r>
            <a:r>
              <a:rPr lang="en-US" i="1" dirty="0"/>
              <a:t>: Multilingual Matters LTD.</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62500" lnSpcReduction="20000"/>
          </a:bodyPr>
          <a:lstStyle/>
          <a:p>
            <a:r>
              <a:rPr lang="en-US" dirty="0">
                <a:hlinkClick r:id="rId2"/>
              </a:rPr>
              <a:t>http://www.diapolis.auth.gr/epimorfotiko_uliko/index.php/2014-09-05-15-40-12/2014-09-05-16-28-22/99-odigies-simopoulos?showall=1</a:t>
            </a:r>
            <a:endParaRPr lang="el-GR" dirty="0"/>
          </a:p>
          <a:p>
            <a:r>
              <a:rPr lang="en-GB" dirty="0" err="1"/>
              <a:t>Canrinusa</a:t>
            </a:r>
            <a:r>
              <a:rPr lang="en-GB" dirty="0"/>
              <a:t> </a:t>
            </a:r>
            <a:r>
              <a:rPr lang="el-GR" dirty="0"/>
              <a:t>Τ</a:t>
            </a:r>
            <a:r>
              <a:rPr lang="en-US" dirty="0"/>
              <a:t>. </a:t>
            </a:r>
            <a:r>
              <a:rPr lang="en-GB" dirty="0"/>
              <a:t>Esther</a:t>
            </a:r>
            <a:r>
              <a:rPr lang="en-US" dirty="0"/>
              <a:t>, </a:t>
            </a:r>
            <a:r>
              <a:rPr lang="en-GB" dirty="0"/>
              <a:t>Helms</a:t>
            </a:r>
            <a:r>
              <a:rPr lang="en-US" dirty="0"/>
              <a:t>-</a:t>
            </a:r>
            <a:r>
              <a:rPr lang="en-GB" dirty="0" err="1"/>
              <a:t>Lorenza</a:t>
            </a:r>
            <a:r>
              <a:rPr lang="en-GB" dirty="0"/>
              <a:t> Michelle</a:t>
            </a:r>
            <a:r>
              <a:rPr lang="en-US" dirty="0"/>
              <a:t>, </a:t>
            </a:r>
            <a:r>
              <a:rPr lang="en-GB" dirty="0" err="1"/>
              <a:t>Beijaardb</a:t>
            </a:r>
            <a:r>
              <a:rPr lang="en-GB" dirty="0"/>
              <a:t> </a:t>
            </a:r>
            <a:r>
              <a:rPr lang="en-GB" dirty="0" err="1"/>
              <a:t>Douwe</a:t>
            </a:r>
            <a:r>
              <a:rPr lang="en-US" dirty="0"/>
              <a:t>, </a:t>
            </a:r>
            <a:r>
              <a:rPr lang="en-GB" dirty="0" err="1"/>
              <a:t>Buitinka</a:t>
            </a:r>
            <a:r>
              <a:rPr lang="en-GB" dirty="0"/>
              <a:t> </a:t>
            </a:r>
            <a:r>
              <a:rPr lang="en-GB" dirty="0" err="1"/>
              <a:t>Jaap</a:t>
            </a:r>
            <a:r>
              <a:rPr lang="en-US" dirty="0"/>
              <a:t> &amp; </a:t>
            </a:r>
            <a:r>
              <a:rPr lang="en-GB" dirty="0" err="1"/>
              <a:t>Hofmana</a:t>
            </a:r>
            <a:r>
              <a:rPr lang="en-GB" dirty="0"/>
              <a:t> </a:t>
            </a:r>
            <a:r>
              <a:rPr lang="en-GB" dirty="0" err="1"/>
              <a:t>Adriaan</a:t>
            </a:r>
            <a:r>
              <a:rPr lang="en-US" dirty="0"/>
              <a:t> (2011). “</a:t>
            </a:r>
            <a:r>
              <a:rPr lang="en-GB" dirty="0"/>
              <a:t>Profiling teachers’ sense of professional </a:t>
            </a:r>
            <a:r>
              <a:rPr lang="en-GB" dirty="0" err="1"/>
              <a:t>idenity</a:t>
            </a:r>
            <a:r>
              <a:rPr lang="en-GB" dirty="0"/>
              <a:t>”</a:t>
            </a:r>
            <a:r>
              <a:rPr lang="en-US" dirty="0"/>
              <a:t>, </a:t>
            </a:r>
            <a:r>
              <a:rPr lang="en-US" i="1" dirty="0"/>
              <a:t>Educational Studies</a:t>
            </a:r>
            <a:r>
              <a:rPr lang="en-US" dirty="0"/>
              <a:t>, 37(5), 593-608</a:t>
            </a:r>
            <a:r>
              <a:rPr lang="en-GB" dirty="0"/>
              <a:t>.</a:t>
            </a:r>
          </a:p>
          <a:p>
            <a:r>
              <a:rPr lang="en-GB" dirty="0"/>
              <a:t>Dodson M.(1993). Annual Report of </a:t>
            </a:r>
            <a:r>
              <a:rPr lang="en-GB" dirty="0" err="1"/>
              <a:t>thw</a:t>
            </a:r>
            <a:r>
              <a:rPr lang="en-GB" dirty="0"/>
              <a:t> Aboriginal and Torres Straight Islander Social Justice </a:t>
            </a:r>
            <a:r>
              <a:rPr lang="en-GB" dirty="0" err="1"/>
              <a:t>Commisioner</a:t>
            </a:r>
            <a:r>
              <a:rPr lang="en-GB" dirty="0"/>
              <a:t>, https://www.humanrights.gov.au/our-work/aboriginal-and-torres-strait-islander-social-justice/publications/social-justice-reports</a:t>
            </a:r>
            <a:endParaRPr lang="el-GR" dirty="0"/>
          </a:p>
          <a:p>
            <a:r>
              <a:rPr lang="de-DE" dirty="0" err="1"/>
              <a:t>Douwe</a:t>
            </a:r>
            <a:r>
              <a:rPr lang="de-DE" dirty="0"/>
              <a:t> </a:t>
            </a:r>
            <a:r>
              <a:rPr lang="de-DE" dirty="0" err="1"/>
              <a:t>Beijaard</a:t>
            </a:r>
            <a:r>
              <a:rPr lang="de-DE" dirty="0"/>
              <a:t>, </a:t>
            </a:r>
            <a:r>
              <a:rPr lang="de-DE" dirty="0" err="1"/>
              <a:t>Paulien</a:t>
            </a:r>
            <a:r>
              <a:rPr lang="de-DE" dirty="0"/>
              <a:t> C. Meijer, Nico </a:t>
            </a:r>
            <a:r>
              <a:rPr lang="de-DE" dirty="0" err="1"/>
              <a:t>Verloop</a:t>
            </a:r>
            <a:r>
              <a:rPr lang="de-DE" dirty="0"/>
              <a:t>, (2004).</a:t>
            </a:r>
            <a:r>
              <a:rPr lang="de-DE" b="1" dirty="0"/>
              <a:t> </a:t>
            </a:r>
            <a:r>
              <a:rPr lang="en-US" dirty="0"/>
              <a:t>“Reconsidering research on teachers</a:t>
            </a:r>
            <a:r>
              <a:rPr lang="en-GB" dirty="0"/>
              <a:t>’ </a:t>
            </a:r>
            <a:r>
              <a:rPr lang="en-US" dirty="0"/>
              <a:t>professional identity”</a:t>
            </a:r>
            <a:r>
              <a:rPr lang="en-GB" dirty="0"/>
              <a:t>, </a:t>
            </a:r>
            <a:r>
              <a:rPr lang="en-US" i="1" dirty="0"/>
              <a:t>Teaching and Teacher Education</a:t>
            </a:r>
            <a:r>
              <a:rPr lang="en-US" dirty="0"/>
              <a:t>, 20, 107-128.</a:t>
            </a:r>
            <a:endParaRPr lang="el-GR" dirty="0"/>
          </a:p>
          <a:p>
            <a:r>
              <a:rPr lang="en-US" dirty="0" err="1"/>
              <a:t>Pantić</a:t>
            </a:r>
            <a:r>
              <a:rPr lang="en-US" dirty="0"/>
              <a:t> </a:t>
            </a:r>
            <a:r>
              <a:rPr lang="en-US" dirty="0" err="1"/>
              <a:t>Nataša</a:t>
            </a:r>
            <a:r>
              <a:rPr lang="en-US" dirty="0"/>
              <a:t> &amp; </a:t>
            </a:r>
            <a:r>
              <a:rPr lang="en-US" dirty="0" err="1"/>
              <a:t>Lani</a:t>
            </a:r>
            <a:r>
              <a:rPr lang="en-US" dirty="0"/>
              <a:t> </a:t>
            </a:r>
            <a:r>
              <a:rPr lang="en-US" dirty="0" err="1"/>
              <a:t>Florian</a:t>
            </a:r>
            <a:r>
              <a:rPr lang="el-GR" dirty="0"/>
              <a:t> (2015) </a:t>
            </a:r>
            <a:r>
              <a:rPr lang="en-US" dirty="0"/>
              <a:t>Developing teachers as agents of inclusion and</a:t>
            </a:r>
            <a:r>
              <a:rPr lang="el-GR" dirty="0"/>
              <a:t> </a:t>
            </a:r>
            <a:r>
              <a:rPr lang="en-US" dirty="0"/>
              <a:t>social justice</a:t>
            </a:r>
            <a:r>
              <a:rPr lang="el-GR" dirty="0"/>
              <a:t>, </a:t>
            </a:r>
            <a:r>
              <a:rPr lang="en-US" dirty="0"/>
              <a:t>Education Inquiry, </a:t>
            </a:r>
            <a:r>
              <a:rPr lang="en-US" dirty="0" err="1"/>
              <a:t>Vol</a:t>
            </a:r>
            <a:r>
              <a:rPr lang="en-US" dirty="0"/>
              <a:t> 6. 332-351.</a:t>
            </a:r>
            <a:endParaRPr lang="el-GR" dirty="0"/>
          </a:p>
          <a:p>
            <a:r>
              <a:rPr lang="de-DE" dirty="0" err="1"/>
              <a:t>Tredea</a:t>
            </a:r>
            <a:r>
              <a:rPr lang="de-DE" dirty="0"/>
              <a:t> Franziska, </a:t>
            </a:r>
            <a:r>
              <a:rPr lang="de-DE" dirty="0" err="1"/>
              <a:t>Macklinb</a:t>
            </a:r>
            <a:r>
              <a:rPr lang="de-DE" dirty="0"/>
              <a:t> Rob &amp; Bridges Donna (2011). </a:t>
            </a:r>
            <a:r>
              <a:rPr lang="en-GB" dirty="0"/>
              <a:t>“Professional identity development: a review of the higher education literature”, </a:t>
            </a:r>
            <a:r>
              <a:rPr lang="en-GB" i="1" dirty="0"/>
              <a:t>Studies in Higher Education</a:t>
            </a:r>
            <a:r>
              <a:rPr lang="en-GB" dirty="0"/>
              <a:t>, 1-20</a:t>
            </a:r>
            <a:r>
              <a:rPr lang="en-GB" dirty="0" smtClean="0"/>
              <a:t>.</a:t>
            </a:r>
            <a:endParaRPr lang="el-GR" dirty="0" smtClean="0"/>
          </a:p>
          <a:p>
            <a:r>
              <a:rPr lang="en-US" dirty="0"/>
              <a:t>PILLEN, M., BEIJAARD, D., and DEN BROK, P. (2013). Professional</a:t>
            </a:r>
          </a:p>
          <a:p>
            <a:r>
              <a:rPr lang="en-US" dirty="0"/>
              <a:t>Identity Tensions of Beginning Teachers, Teachers and Teaching-</a:t>
            </a:r>
          </a:p>
          <a:p>
            <a:r>
              <a:rPr lang="en-US" dirty="0"/>
              <a:t>Theory and Practice, 19 (6), 659-678.</a:t>
            </a:r>
            <a:endParaRPr lang="el-GR" dirty="0"/>
          </a:p>
          <a:p>
            <a:endParaRPr lang="el-GR" dirty="0"/>
          </a:p>
          <a:p>
            <a:endParaRPr lang="el-GR" dirty="0"/>
          </a:p>
          <a:p>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D3DBB3-A055-45A4-9CAF-C1066E7F1E1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51CFDD76-690E-4454-A221-7A485EF4E98D}"/>
              </a:ext>
            </a:extLst>
          </p:cNvPr>
          <p:cNvSpPr>
            <a:spLocks noGrp="1"/>
          </p:cNvSpPr>
          <p:nvPr>
            <p:ph sz="quarter" idx="1"/>
          </p:nvPr>
        </p:nvSpPr>
        <p:spPr/>
        <p:txBody>
          <a:bodyPr>
            <a:normAutofit fontScale="85000" lnSpcReduction="20000"/>
          </a:bodyPr>
          <a:lstStyle/>
          <a:p>
            <a:r>
              <a:rPr lang="el-GR" dirty="0"/>
              <a:t>Ελευθεράκης, Θ. (2008). Παιδαγωγικές αντιλήψεις και κοινωνική δικαιοσύνη: Από τη Σχολική Κοινότητα του </a:t>
            </a:r>
            <a:r>
              <a:rPr lang="el-GR" dirty="0" err="1"/>
              <a:t>Μαρασλείου</a:t>
            </a:r>
            <a:r>
              <a:rPr lang="el-GR" dirty="0"/>
              <a:t> Διδασκαλείου (1923-26) στις Μαθητικές Κοινότητες του σύγχρονου Ελληνικού Σχολείου. Εισήγηση στο 5ο Διεθνές Επιστημονικό Συνέδριο Ιστορίας της Εκπαίδευσης: «ΕΚΠΑΙΔΕΥΣΗ ΚΑΙ ΚΟΙΝΩΝΙΚΗ ΔΙΚΑΙΟΣΥΝΗ», στις 4-5 Οκτωβρίου 2008). Διάθεση </a:t>
            </a:r>
            <a:r>
              <a:rPr lang="el-GR" dirty="0" err="1"/>
              <a:t>στo</a:t>
            </a:r>
            <a:r>
              <a:rPr lang="el-GR" dirty="0"/>
              <a:t>: http://www.eriande.elemedu.upatras.gr/index.php?setion=985&amp;language=el_GR&amp;page706=1&amp;itemid70</a:t>
            </a:r>
          </a:p>
          <a:p>
            <a:r>
              <a:rPr lang="el-GR" dirty="0"/>
              <a:t>Ευαγγέλου, Ο. &amp; Μουλά, Ε.(2016).  Συγκριτική θεώρηση της διαπολιτισμικής και της συμπεριληπτικής  εκπαίδευσης. Έρκυνα, Επιθεώρηση Εκπαιδευτικών– Επιστημονικών Θεμάτων, Τεύχος 10ο, 155-165.   </a:t>
            </a:r>
          </a:p>
          <a:p>
            <a:endParaRPr lang="el-GR" dirty="0"/>
          </a:p>
        </p:txBody>
      </p:sp>
    </p:spTree>
    <p:extLst>
      <p:ext uri="{BB962C8B-B14F-4D97-AF65-F5344CB8AC3E}">
        <p14:creationId xmlns:p14="http://schemas.microsoft.com/office/powerpoint/2010/main" xmlns="" val="3094021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Ενδεικτική βιβλιογραφία</a:t>
            </a:r>
          </a:p>
        </p:txBody>
      </p:sp>
      <p:sp>
        <p:nvSpPr>
          <p:cNvPr id="3" name="2 - Θέση περιεχομένου"/>
          <p:cNvSpPr>
            <a:spLocks noGrp="1"/>
          </p:cNvSpPr>
          <p:nvPr>
            <p:ph sz="quarter" idx="1"/>
          </p:nvPr>
        </p:nvSpPr>
        <p:spPr/>
        <p:txBody>
          <a:bodyPr>
            <a:normAutofit fontScale="85000" lnSpcReduction="20000"/>
          </a:bodyPr>
          <a:lstStyle/>
          <a:p>
            <a:r>
              <a:rPr lang="el-GR" i="1" dirty="0" err="1" smtClean="0"/>
              <a:t>Κηπουροπούλου</a:t>
            </a:r>
            <a:r>
              <a:rPr lang="el-GR" i="1" dirty="0" smtClean="0"/>
              <a:t> Ε. (2018).Καλλιτέχνης, Εκπαιδευτικός Εικαστικών ή και τα δύο;  Η διαπραγμάτευση της καλλιτεχνικής και επαγγελματικής ταυτότητας στο πλαίσιο της Εκπαίδευσης Εκπαιδευτικών. Αθήνα: </a:t>
            </a:r>
            <a:r>
              <a:rPr lang="el-GR" i="1" dirty="0" err="1" smtClean="0"/>
              <a:t>Οσελότος</a:t>
            </a:r>
            <a:endParaRPr lang="el-GR" i="1" dirty="0" smtClean="0"/>
          </a:p>
          <a:p>
            <a:r>
              <a:rPr lang="el-GR" i="1" dirty="0" smtClean="0"/>
              <a:t>Μάγος</a:t>
            </a:r>
            <a:r>
              <a:rPr lang="el-GR" i="1" dirty="0"/>
              <a:t>, Κ. (2005). Προσεγγίζοντας τον Άλλο: εκπαίδευση ενηλίκων και διαπολιτισμική ικανότητα. Στο Επιστημονική Ένωση Εκπαίδευσης Ενηλίκων: 2ο Διεθνές Συνέδριο: Εκπαίδευση ενηλίκων και κοινωνικές δεξιότητες. Αθήνα: Επιστημονική Ένωσης Εκπαίδευσης Ενηλίκων, 199-209.</a:t>
            </a:r>
          </a:p>
          <a:p>
            <a:r>
              <a:rPr lang="el-GR" i="1" dirty="0"/>
              <a:t>Μάγος, Κ. &amp; </a:t>
            </a:r>
            <a:r>
              <a:rPr lang="el-GR" i="1" dirty="0" err="1"/>
              <a:t>Σιμόπουλος</a:t>
            </a:r>
            <a:r>
              <a:rPr lang="el-GR" i="1" dirty="0"/>
              <a:t>, Γ. (2010). Εκπαίδευση ενηλίκων και διαπολιτισμική ικανότητα. Μια έρευνα στις τάξεις διδασκαλίας της ελληνικής γλώσσας σε μετανάστες. Στο Δ. </a:t>
            </a:r>
            <a:r>
              <a:rPr lang="el-GR" i="1" dirty="0" err="1"/>
              <a:t>Βργίδης</a:t>
            </a:r>
            <a:r>
              <a:rPr lang="el-GR" i="1" dirty="0"/>
              <a:t>, &amp; Α. Κόκκος, (</a:t>
            </a:r>
            <a:r>
              <a:rPr lang="el-GR" i="1" dirty="0" err="1"/>
              <a:t>Επιμ</a:t>
            </a:r>
            <a:r>
              <a:rPr lang="el-GR" i="1" dirty="0"/>
              <a:t>.), Εκπαίδευση ενηλίκων: διεθνείς προσεγγίσεις και ελληνικές διαδρομές. Αθήνα: Μεταίχμιο, 215-240.</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p:cNvSpPr>
            <a:spLocks noGrp="1"/>
          </p:cNvSpPr>
          <p:nvPr>
            <p:ph sz="quarter" idx="1"/>
          </p:nvPr>
        </p:nvSpPr>
        <p:spPr/>
        <p:txBody>
          <a:bodyPr/>
          <a:lstStyle/>
          <a:p>
            <a:r>
              <a:rPr lang="el-GR" dirty="0"/>
              <a:t>Η επαγγελματική </a:t>
            </a:r>
            <a:r>
              <a:rPr lang="el-GR" dirty="0" smtClean="0"/>
              <a:t>αυτή ταυτότητα </a:t>
            </a:r>
            <a:r>
              <a:rPr lang="el-GR"/>
              <a:t>των </a:t>
            </a:r>
            <a:r>
              <a:rPr lang="el-GR" smtClean="0"/>
              <a:t>εκπαιδευτικών </a:t>
            </a:r>
            <a:r>
              <a:rPr lang="el-GR" dirty="0"/>
              <a:t>που επιδιώκεται να </a:t>
            </a:r>
            <a:r>
              <a:rPr lang="el-GR" dirty="0" smtClean="0"/>
              <a:t>διαμορφωθεί θεσμικά </a:t>
            </a:r>
            <a:r>
              <a:rPr lang="el-GR" dirty="0"/>
              <a:t>ορίζεται από την Υπηρεσία Εκπαίδευσης </a:t>
            </a:r>
            <a:r>
              <a:rPr lang="el-GR" dirty="0" smtClean="0"/>
              <a:t>Εκπαιδευτικών της </a:t>
            </a:r>
            <a:r>
              <a:rPr lang="el-GR" dirty="0"/>
              <a:t>Βρετανίας (</a:t>
            </a:r>
            <a:r>
              <a:rPr lang="el-GR" dirty="0" err="1"/>
              <a:t>Teacher</a:t>
            </a:r>
            <a:r>
              <a:rPr lang="el-GR" dirty="0"/>
              <a:t> </a:t>
            </a:r>
            <a:r>
              <a:rPr lang="el-GR" dirty="0" err="1"/>
              <a:t>Training</a:t>
            </a:r>
            <a:r>
              <a:rPr lang="el-GR" dirty="0"/>
              <a:t> </a:t>
            </a:r>
            <a:r>
              <a:rPr lang="el-GR" dirty="0" err="1"/>
              <a:t>Agency</a:t>
            </a:r>
            <a:r>
              <a:rPr lang="el-GR" dirty="0"/>
              <a:t>) ως </a:t>
            </a:r>
            <a:r>
              <a:rPr lang="el-GR" dirty="0" smtClean="0"/>
              <a:t>εξής:</a:t>
            </a:r>
            <a:endParaRPr lang="el-GR" dirty="0"/>
          </a:p>
        </p:txBody>
      </p:sp>
    </p:spTree>
    <p:extLst>
      <p:ext uri="{BB962C8B-B14F-4D97-AF65-F5344CB8AC3E}">
        <p14:creationId xmlns:p14="http://schemas.microsoft.com/office/powerpoint/2010/main" xmlns="" val="298368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p:cNvSpPr>
            <a:spLocks noGrp="1"/>
          </p:cNvSpPr>
          <p:nvPr>
            <p:ph sz="quarter" idx="1"/>
          </p:nvPr>
        </p:nvSpPr>
        <p:spPr/>
        <p:txBody>
          <a:bodyPr/>
          <a:lstStyle/>
          <a:p>
            <a:pPr algn="just"/>
            <a:r>
              <a:rPr lang="el-GR" dirty="0"/>
              <a:t>«είναι η ορθολογική ικανότητα του εκπαιδευτικού να </a:t>
            </a:r>
            <a:r>
              <a:rPr lang="el-GR" dirty="0" smtClean="0"/>
              <a:t>συμπεριφέρεται </a:t>
            </a:r>
            <a:r>
              <a:rPr lang="el-GR" dirty="0"/>
              <a:t>με δεξιότητα με στόχο τα μαθησιακά επιτεύγματα και </a:t>
            </a:r>
            <a:r>
              <a:rPr lang="el-GR" dirty="0" smtClean="0"/>
              <a:t>την κοινωνική </a:t>
            </a:r>
            <a:r>
              <a:rPr lang="el-GR" dirty="0"/>
              <a:t>και οικονομική αλλαγή, προσδιορίζοντας έτσι την </a:t>
            </a:r>
            <a:r>
              <a:rPr lang="el-GR" dirty="0" smtClean="0"/>
              <a:t>εκπαιδευτική </a:t>
            </a:r>
            <a:r>
              <a:rPr lang="el-GR" dirty="0"/>
              <a:t>διαδικασία με τεχνοκρατικούς όρους και τον </a:t>
            </a:r>
            <a:r>
              <a:rPr lang="el-GR" dirty="0" smtClean="0"/>
              <a:t>εκπαιδευτικό </a:t>
            </a:r>
            <a:r>
              <a:rPr lang="el-GR" dirty="0"/>
              <a:t>ως “εργαλείο</a:t>
            </a:r>
            <a:r>
              <a:rPr lang="el-GR" dirty="0" smtClean="0"/>
              <a:t>”».</a:t>
            </a:r>
            <a:endParaRPr lang="el-GR" dirty="0"/>
          </a:p>
        </p:txBody>
      </p:sp>
    </p:spTree>
    <p:extLst>
      <p:ext uri="{BB962C8B-B14F-4D97-AF65-F5344CB8AC3E}">
        <p14:creationId xmlns:p14="http://schemas.microsoft.com/office/powerpoint/2010/main" xmlns="" val="290380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r>
              <a:rPr lang="el-GR" dirty="0" smtClean="0"/>
              <a:t>Οι εκπαιδευτικοί αναπτύσσουν </a:t>
            </a:r>
            <a:r>
              <a:rPr lang="el-GR" dirty="0"/>
              <a:t>μια επαγγελματική ταυτότητα που δεν μπορεί να γίνει κατανοητή χωρίς να λαμβάνεται υπόψη το </a:t>
            </a:r>
            <a:r>
              <a:rPr lang="el-GR" b="1" dirty="0"/>
              <a:t>πλαίσιο </a:t>
            </a:r>
            <a:r>
              <a:rPr lang="el-GR" dirty="0"/>
              <a:t>στο οποίο διαμορφώνεται και ο </a:t>
            </a:r>
            <a:r>
              <a:rPr lang="el-GR" b="1" dirty="0"/>
              <a:t>τρόπος με τον οποίο το άτομο κατανοεί αυτό το περιβάλλον </a:t>
            </a:r>
          </a:p>
        </p:txBody>
      </p:sp>
    </p:spTree>
    <p:extLst>
      <p:ext uri="{BB962C8B-B14F-4D97-AF65-F5344CB8AC3E}">
        <p14:creationId xmlns:p14="http://schemas.microsoft.com/office/powerpoint/2010/main" xmlns="" val="3285632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normAutofit lnSpcReduction="10000"/>
          </a:bodyPr>
          <a:lstStyle/>
          <a:p>
            <a:pPr algn="ctr"/>
            <a:r>
              <a:rPr lang="el-GR" dirty="0"/>
              <a:t>Η έννοια της επαγγελματικής ταυτότητας χρησιμοποιείται σε διαφορετικά συγκείμενα: αυτά που περιλαμβάνουν </a:t>
            </a:r>
          </a:p>
          <a:p>
            <a:pPr algn="ctr">
              <a:buFont typeface="Wingdings" pitchFamily="2" charset="2"/>
              <a:buChar char="Ø"/>
            </a:pPr>
            <a:r>
              <a:rPr lang="el-GR" dirty="0"/>
              <a:t>την επαγγελματική ανάπτυξη, </a:t>
            </a:r>
          </a:p>
          <a:p>
            <a:pPr algn="ctr">
              <a:buFont typeface="Wingdings" pitchFamily="2" charset="2"/>
              <a:buChar char="Ø"/>
            </a:pPr>
            <a:r>
              <a:rPr lang="el-GR" dirty="0"/>
              <a:t>την κοινωνικοποίηση, </a:t>
            </a:r>
          </a:p>
          <a:p>
            <a:pPr algn="ctr">
              <a:buFont typeface="Wingdings" pitchFamily="2" charset="2"/>
              <a:buChar char="Ø"/>
            </a:pPr>
            <a:r>
              <a:rPr lang="el-GR" dirty="0"/>
              <a:t>την εκπαίδευση, </a:t>
            </a:r>
          </a:p>
          <a:p>
            <a:pPr algn="ctr">
              <a:buFont typeface="Wingdings" pitchFamily="2" charset="2"/>
              <a:buChar char="Ø"/>
            </a:pPr>
            <a:r>
              <a:rPr lang="el-GR" dirty="0"/>
              <a:t>τη γνώση, </a:t>
            </a:r>
          </a:p>
          <a:p>
            <a:pPr algn="ctr">
              <a:buFont typeface="Wingdings" pitchFamily="2" charset="2"/>
              <a:buChar char="Ø"/>
            </a:pPr>
            <a:r>
              <a:rPr lang="el-GR" dirty="0"/>
              <a:t>την ταυτότητα, </a:t>
            </a:r>
          </a:p>
          <a:p>
            <a:pPr algn="ctr">
              <a:buFont typeface="Wingdings" pitchFamily="2" charset="2"/>
              <a:buChar char="Ø"/>
            </a:pPr>
            <a:r>
              <a:rPr lang="el-GR" dirty="0"/>
              <a:t>την απόκτηση τεχνικών δεξιοτήτων, την επίγνωση των ευθυνών.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a:xfrm>
            <a:off x="301752" y="1268760"/>
            <a:ext cx="8503920" cy="4968552"/>
          </a:xfrm>
        </p:spPr>
        <p:txBody>
          <a:bodyPr>
            <a:normAutofit/>
          </a:bodyPr>
          <a:lstStyle/>
          <a:p>
            <a:endParaRPr lang="el-GR" dirty="0"/>
          </a:p>
          <a:p>
            <a:r>
              <a:rPr lang="el-GR" dirty="0"/>
              <a:t>Σχετίζεται με τις εικόνες του εαυτού, οι οποίες καθορίζουν </a:t>
            </a:r>
          </a:p>
          <a:p>
            <a:pPr>
              <a:buFont typeface="Wingdings" pitchFamily="2" charset="2"/>
              <a:buChar char="Ø"/>
            </a:pPr>
            <a:r>
              <a:rPr lang="el-GR" dirty="0"/>
              <a:t>τον τρόπο διδασκαλίας των εκπαιδευτικών,</a:t>
            </a:r>
          </a:p>
          <a:p>
            <a:pPr>
              <a:buFont typeface="Wingdings" pitchFamily="2" charset="2"/>
              <a:buChar char="Ø"/>
            </a:pPr>
            <a:r>
              <a:rPr lang="el-GR" dirty="0"/>
              <a:t> τον τρόπο με τον οποίο αναπτύσσονται ως δάσκαλοι και </a:t>
            </a:r>
          </a:p>
          <a:p>
            <a:pPr>
              <a:buFont typeface="Wingdings" pitchFamily="2" charset="2"/>
              <a:buChar char="Ø"/>
            </a:pPr>
            <a:r>
              <a:rPr lang="el-GR" dirty="0"/>
              <a:t>τον τρόπο με τον οποίο αντιμετωπίζουν τις εκπαιδευτικές αλλαγές.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1665</TotalTime>
  <Words>2341</Words>
  <Application>Microsoft Office PowerPoint</Application>
  <PresentationFormat>Προβολή στην οθόνη (4:3)</PresentationFormat>
  <Paragraphs>198</Paragraphs>
  <Slides>48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Δημοτικός</vt:lpstr>
      <vt:lpstr>Διαφάνεια 1</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Διαφάνεια 7</vt:lpstr>
      <vt:lpstr>Επαγγελματική ταυτότητα εκπαιδευτικών</vt:lpstr>
      <vt:lpstr>Επαγγελματική ταυτότητα εκπαιδευτικών</vt:lpstr>
      <vt:lpstr>Διαφάνεια 10</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Διαφάνεια 20</vt:lpstr>
      <vt:lpstr>Ανάπτυξη διαπολιτισμικών δεξιοτήτων και διαπολιτισμική ικανότητα</vt:lpstr>
      <vt:lpstr>διαπολιτισμική ικανότητα</vt:lpstr>
      <vt:lpstr>διαπολιτισμική ικανότητα</vt:lpstr>
      <vt:lpstr>Διαφάνεια 24</vt:lpstr>
      <vt:lpstr>Ανάπτυξη διαπολιτισμικών δεξιοτήτων και διαπολιτισμική ικανότητα</vt:lpstr>
      <vt:lpstr>Ανάπτυξη διαπολιτισμικών δεξιοτήτων και διαπολιτισμική ικανότητα</vt:lpstr>
      <vt:lpstr>Διαφάνεια 27</vt:lpstr>
      <vt:lpstr>Ο εκπαιδευτικός ως ενεργητικός φορέας ένταξης και κοινωνικής δικαιοσύνης στο πλαίσιο μιας Παιδαγωγικής της Ένταξης</vt:lpstr>
      <vt:lpstr>Διαφάνεια 29</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Διαφάνεια 35</vt:lpstr>
      <vt:lpstr>Ο εκπαιδευτικός ως ενεργητικός φορέας ένταξης και κοινωνικής δικαιοσύνης στο πλαίσιο μιας Παιδαγωγικής της Ένταξης</vt:lpstr>
      <vt:lpstr>Κοινωνική δικαιοσύνη</vt:lpstr>
      <vt:lpstr>Κοινωνική δικαιοσύνη</vt:lpstr>
      <vt:lpstr>Τρεις πυλώνες δράσης της κοινωνικής δικαιοσύνης</vt:lpstr>
      <vt:lpstr>Διαφάνεια 40</vt:lpstr>
      <vt:lpstr>Διαφάνεια 41</vt:lpstr>
      <vt:lpstr>Διαφάνεια 42</vt:lpstr>
      <vt:lpstr>Διαφάνεια 43</vt:lpstr>
      <vt:lpstr>Διαφάνεια 44</vt:lpstr>
      <vt:lpstr>Ενδεικτική βιβλιογραφία</vt:lpstr>
      <vt:lpstr>Διαφάνεια 46</vt:lpstr>
      <vt:lpstr>Διαφάνεια 47</vt:lpstr>
      <vt:lpstr>Ενδεικτική 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Efi Kipouropoulou</dc:creator>
  <cp:lastModifiedBy>User</cp:lastModifiedBy>
  <cp:revision>77</cp:revision>
  <dcterms:created xsi:type="dcterms:W3CDTF">2018-03-05T18:53:54Z</dcterms:created>
  <dcterms:modified xsi:type="dcterms:W3CDTF">2021-12-11T07:08:04Z</dcterms:modified>
</cp:coreProperties>
</file>