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4"/>
  </p:notesMasterIdLst>
  <p:sldIdLst>
    <p:sldId id="256" r:id="rId2"/>
    <p:sldId id="257" r:id="rId3"/>
    <p:sldId id="283"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84" r:id="rId19"/>
    <p:sldId id="272" r:id="rId20"/>
    <p:sldId id="273" r:id="rId21"/>
    <p:sldId id="274" r:id="rId22"/>
    <p:sldId id="275" r:id="rId23"/>
    <p:sldId id="276" r:id="rId24"/>
    <p:sldId id="285" r:id="rId25"/>
    <p:sldId id="277" r:id="rId26"/>
    <p:sldId id="278" r:id="rId27"/>
    <p:sldId id="279" r:id="rId28"/>
    <p:sldId id="286" r:id="rId29"/>
    <p:sldId id="280" r:id="rId30"/>
    <p:sldId id="281" r:id="rId31"/>
    <p:sldId id="287" r:id="rId32"/>
    <p:sldId id="282" r:id="rId3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snapVertSplitter="1" vertBarState="minimized" horzBarState="maximized">
    <p:restoredLeft sz="14587" autoAdjust="0"/>
    <p:restoredTop sz="94660"/>
  </p:normalViewPr>
  <p:slideViewPr>
    <p:cSldViewPr>
      <p:cViewPr>
        <p:scale>
          <a:sx n="60" d="100"/>
          <a:sy n="60" d="100"/>
        </p:scale>
        <p:origin x="-2280" y="-3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1626E3-4E85-4330-B071-73861CE185BD}" type="datetimeFigureOut">
              <a:rPr lang="el-GR" smtClean="0"/>
              <a:pPr/>
              <a:t>4/5/2016</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80DCE7-46D6-4B29-939F-1FA469320CCE}"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C80DCE7-46D6-4B29-939F-1FA469320CCE}" type="slidenum">
              <a:rPr lang="el-GR" smtClean="0"/>
              <a:pPr/>
              <a:t>1</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C80DCE7-46D6-4B29-939F-1FA469320CCE}" type="slidenum">
              <a:rPr lang="el-GR" smtClean="0"/>
              <a:pPr/>
              <a:t>2</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AC80DCE7-46D6-4B29-939F-1FA469320CCE}" type="slidenum">
              <a:rPr lang="el-GR" smtClean="0"/>
              <a:pPr/>
              <a:t>5</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AC80DCE7-46D6-4B29-939F-1FA469320CCE}" type="slidenum">
              <a:rPr lang="el-GR" smtClean="0"/>
              <a:pPr/>
              <a:t>8</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3199208" y="1752600"/>
            <a:ext cx="5143502" cy="1828800"/>
          </a:xfrm>
        </p:spPr>
        <p:txBody>
          <a:bodyPr anchor="b">
            <a:normAutofit/>
          </a:bodyPr>
          <a:lstStyle>
            <a:lvl1pPr algn="l" latinLnBrk="0">
              <a:defRPr lang="el-GR" sz="5400"/>
            </a:lvl1pPr>
          </a:lstStyle>
          <a:p>
            <a:r>
              <a:rPr lang="el-GR" smtClean="0"/>
              <a:t>Kλικ για επεξεργασία του τίτλου</a:t>
            </a:r>
            <a:endParaRPr lang="el-GR" dirty="0"/>
          </a:p>
        </p:txBody>
      </p:sp>
      <p:sp>
        <p:nvSpPr>
          <p:cNvPr id="3" name="Υπότιτλος 2"/>
          <p:cNvSpPr>
            <a:spLocks noGrp="1"/>
          </p:cNvSpPr>
          <p:nvPr>
            <p:ph type="subTitle" idx="1"/>
          </p:nvPr>
        </p:nvSpPr>
        <p:spPr>
          <a:xfrm>
            <a:off x="3199207" y="3733800"/>
            <a:ext cx="5143502" cy="914400"/>
          </a:xfrm>
        </p:spPr>
        <p:txBody>
          <a:bodyPr/>
          <a:lstStyle>
            <a:lvl1pPr marL="0" indent="0" algn="l" latinLnBrk="0">
              <a:spcBef>
                <a:spcPts val="0"/>
              </a:spcBef>
              <a:buNone/>
              <a:defRPr lang="el-GR" sz="2400"/>
            </a:lvl1pPr>
            <a:lvl2pPr marL="457200" indent="0" algn="ctr" latinLnBrk="0">
              <a:buNone/>
              <a:defRPr lang="el-GR" sz="2000"/>
            </a:lvl2pPr>
            <a:lvl3pPr marL="914400" indent="0" algn="ctr" latinLnBrk="0">
              <a:buNone/>
              <a:defRPr lang="el-GR" sz="1800"/>
            </a:lvl3pPr>
            <a:lvl4pPr marL="1371600" indent="0" algn="ctr" latinLnBrk="0">
              <a:buNone/>
              <a:defRPr lang="el-GR" sz="1600"/>
            </a:lvl4pPr>
            <a:lvl5pPr marL="1828800" indent="0" algn="ctr" latinLnBrk="0">
              <a:buNone/>
              <a:defRPr lang="el-GR" sz="1600"/>
            </a:lvl5pPr>
            <a:lvl6pPr marL="2286000" indent="0" algn="ctr" latinLnBrk="0">
              <a:buNone/>
              <a:defRPr lang="el-GR" sz="1600"/>
            </a:lvl6pPr>
            <a:lvl7pPr marL="2743200" indent="0" algn="ctr" latinLnBrk="0">
              <a:buNone/>
              <a:defRPr lang="el-GR" sz="1600"/>
            </a:lvl7pPr>
            <a:lvl8pPr marL="3200400" indent="0" algn="ctr" latinLnBrk="0">
              <a:buNone/>
              <a:defRPr lang="el-GR" sz="1600"/>
            </a:lvl8pPr>
            <a:lvl9pPr marL="3657600" indent="0" algn="ctr" latinLnBrk="0">
              <a:buNone/>
              <a:defRPr lang="el-GR" sz="1600"/>
            </a:lvl9pPr>
          </a:lstStyle>
          <a:p>
            <a:r>
              <a:rPr lang="el-GR" smtClean="0"/>
              <a:t>Κάντε κλικ για να επεξεργαστείτε τον υπότιτλο του υποδείγματος</a:t>
            </a:r>
            <a:endParaRPr lang="el-GR"/>
          </a:p>
        </p:txBody>
      </p:sp>
    </p:spTree>
    <p:extLst>
      <p:ext uri="{BB962C8B-B14F-4D97-AF65-F5344CB8AC3E}">
        <p14:creationId xmlns="" xmlns:p14="http://schemas.microsoft.com/office/powerpoint/2010/main" val="298120363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Τρεις εικόνες με λεζάντες">
    <p:spTree>
      <p:nvGrpSpPr>
        <p:cNvPr id="1" name=""/>
        <p:cNvGrpSpPr/>
        <p:nvPr/>
      </p:nvGrpSpPr>
      <p:grpSpPr>
        <a:xfrm>
          <a:off x="0" y="0"/>
          <a:ext cx="0" cy="0"/>
          <a:chOff x="0" y="0"/>
          <a:chExt cx="0" cy="0"/>
        </a:xfrm>
      </p:grpSpPr>
      <p:sp>
        <p:nvSpPr>
          <p:cNvPr id="6" name="Σύμβολο κράτησης θέσης ημερομηνίας 5"/>
          <p:cNvSpPr>
            <a:spLocks noGrp="1"/>
          </p:cNvSpPr>
          <p:nvPr>
            <p:ph type="dt" sz="half" idx="10"/>
          </p:nvPr>
        </p:nvSpPr>
        <p:spPr/>
        <p:txBody>
          <a:bodyPr/>
          <a:lstStyle/>
          <a:p>
            <a:endParaRPr lang="el-GR"/>
          </a:p>
        </p:txBody>
      </p:sp>
      <p:sp>
        <p:nvSpPr>
          <p:cNvPr id="7" name="Σύμβολο κράτησης θέσης υποσέλιδου 6"/>
          <p:cNvSpPr>
            <a:spLocks noGrp="1"/>
          </p:cNvSpPr>
          <p:nvPr>
            <p:ph type="ftr" sz="quarter" idx="11"/>
          </p:nvPr>
        </p:nvSpPr>
        <p:spPr/>
        <p:txBody>
          <a:bodyPr/>
          <a:lstStyle/>
          <a:p>
            <a:r>
              <a:rPr lang="el-GR" smtClean="0"/>
              <a:t>9ο Πανελλήνιο Συνέδριο Παιδαγωγικής Εταιρείας "Ελληνική Παιδαγωγική και Εκπαιδευτική Έρευνα", 28-30/11/2014</a:t>
            </a:r>
            <a:endParaRPr lang="el-GR"/>
          </a:p>
        </p:txBody>
      </p:sp>
      <p:sp>
        <p:nvSpPr>
          <p:cNvPr id="8" name="Σύμβολο κράτησης θέσης αριθμού διαφάνειας 7"/>
          <p:cNvSpPr>
            <a:spLocks noGrp="1"/>
          </p:cNvSpPr>
          <p:nvPr>
            <p:ph type="sldNum" sz="quarter" idx="12"/>
          </p:nvPr>
        </p:nvSpPr>
        <p:spPr/>
        <p:txBody>
          <a:bodyPr/>
          <a:lstStyle/>
          <a:p>
            <a:fld id="{D3F1D1C4-C2D9-4231-9FB2-B2D9D97AA41D}" type="slidenum">
              <a:rPr lang="el-GR" smtClean="0"/>
              <a:pPr/>
              <a:t>‹#›</a:t>
            </a:fld>
            <a:endParaRPr lang="el-GR"/>
          </a:p>
        </p:txBody>
      </p:sp>
      <p:grpSp>
        <p:nvGrpSpPr>
          <p:cNvPr id="2" name="Ομάδα 83"/>
          <p:cNvGrpSpPr>
            <a:grpSpLocks noChangeAspect="1"/>
          </p:cNvGrpSpPr>
          <p:nvPr/>
        </p:nvGrpSpPr>
        <p:grpSpPr>
          <a:xfrm rot="16200000" flipV="1">
            <a:off x="-425972" y="1653786"/>
            <a:ext cx="5053664" cy="3308889"/>
            <a:chOff x="895350" y="3313113"/>
            <a:chExt cx="3613151" cy="2790825"/>
          </a:xfrm>
          <a:solidFill>
            <a:schemeClr val="tx1">
              <a:lumMod val="50000"/>
            </a:schemeClr>
          </a:solidFill>
        </p:grpSpPr>
        <p:sp>
          <p:nvSpPr>
            <p:cNvPr id="85" name="Ελεύθερη σχεδίαση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86" name="Ελεύθερη σχεδίαση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87" name="Ελεύθερη σχεδίαση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88" name="Ελεύθερη σχεδίαση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89" name="Ελεύθερη σχεδίαση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90" name="Ελεύθερη σχεδίαση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91" name="Ελεύθερη σχεδίαση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92" name="Ελεύθερη σχεδίαση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93" name="Ελεύθερη σχεδίαση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94" name="Ελεύθερη σχεδίαση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95" name="Ελεύθερη σχεδίαση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96" name="Ελεύθερη σχεδίαση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grpSp>
      <p:sp>
        <p:nvSpPr>
          <p:cNvPr id="97" name="Σύμβολο κράτησης θέσης εικόνας 33"/>
          <p:cNvSpPr>
            <a:spLocks noGrp="1"/>
          </p:cNvSpPr>
          <p:nvPr>
            <p:ph type="pic" sz="quarter" idx="17"/>
          </p:nvPr>
        </p:nvSpPr>
        <p:spPr>
          <a:xfrm>
            <a:off x="630596" y="1020193"/>
            <a:ext cx="2914650" cy="4572000"/>
          </a:xfrm>
          <a:solidFill>
            <a:schemeClr val="bg2"/>
          </a:solidFill>
          <a:ln w="38100">
            <a:solidFill>
              <a:schemeClr val="bg1"/>
            </a:solidFill>
          </a:ln>
        </p:spPr>
        <p:txBody>
          <a:bodyPr/>
          <a:lstStyle>
            <a:lvl1pPr marL="0" indent="0" algn="ctr" latinLnBrk="0">
              <a:buNone/>
              <a:defRPr lang="el-GR"/>
            </a:lvl1pPr>
          </a:lstStyle>
          <a:p>
            <a:r>
              <a:rPr lang="el-GR" smtClean="0"/>
              <a:t>Κάντε κλικ στο εικονίδιο για να προσθέσετε μια εικόνα</a:t>
            </a:r>
            <a:endParaRPr lang="el-GR"/>
          </a:p>
        </p:txBody>
      </p:sp>
      <p:grpSp>
        <p:nvGrpSpPr>
          <p:cNvPr id="3" name="Ομάδα 97"/>
          <p:cNvGrpSpPr/>
          <p:nvPr/>
        </p:nvGrpSpPr>
        <p:grpSpPr>
          <a:xfrm>
            <a:off x="3991867" y="319177"/>
            <a:ext cx="2542205" cy="2710838"/>
            <a:chOff x="895350" y="3313113"/>
            <a:chExt cx="3613151" cy="2790825"/>
          </a:xfrm>
          <a:solidFill>
            <a:schemeClr val="tx1">
              <a:lumMod val="50000"/>
            </a:schemeClr>
          </a:solidFill>
        </p:grpSpPr>
        <p:sp>
          <p:nvSpPr>
            <p:cNvPr id="99" name="Ελεύθερη σχεδίαση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00" name="Ελεύθερη σχεδίαση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01" name="Ελεύθερη σχεδίαση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02" name="Ελεύθερη σχεδίαση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03" name="Ελεύθερη σχεδίαση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04" name="Ελεύθερη σχεδίαση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05" name="Ελεύθερη σχεδίαση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06" name="Ελεύθερη σχεδίαση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07" name="Ελεύθερη σχεδίαση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08" name="Ελεύθερη σχεδίαση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09" name="Ελεύθερη σχεδίαση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10" name="Ελεύθερη σχεδίαση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grpSp>
      <p:sp>
        <p:nvSpPr>
          <p:cNvPr id="111" name="Σύμβολο κράτησης θέσης εικόνας 33"/>
          <p:cNvSpPr>
            <a:spLocks noGrp="1" noChangeAspect="1"/>
          </p:cNvSpPr>
          <p:nvPr>
            <p:ph type="pic" sz="quarter" idx="18"/>
          </p:nvPr>
        </p:nvSpPr>
        <p:spPr>
          <a:xfrm>
            <a:off x="4160085" y="529603"/>
            <a:ext cx="2245025" cy="2305338"/>
          </a:xfrm>
          <a:solidFill>
            <a:schemeClr val="bg2"/>
          </a:solidFill>
          <a:ln w="38100">
            <a:solidFill>
              <a:schemeClr val="bg1"/>
            </a:solidFill>
          </a:ln>
        </p:spPr>
        <p:txBody>
          <a:bodyPr/>
          <a:lstStyle>
            <a:lvl1pPr marL="0" indent="0" algn="ctr" latinLnBrk="0">
              <a:buNone/>
              <a:defRPr lang="el-GR"/>
            </a:lvl1pPr>
          </a:lstStyle>
          <a:p>
            <a:r>
              <a:rPr lang="el-GR" smtClean="0"/>
              <a:t>Κάντε κλικ στο εικονίδιο για να προσθέσετε μια εικόνα</a:t>
            </a:r>
            <a:endParaRPr lang="el-GR"/>
          </a:p>
        </p:txBody>
      </p:sp>
      <p:grpSp>
        <p:nvGrpSpPr>
          <p:cNvPr id="4" name="Ομάδα 111"/>
          <p:cNvGrpSpPr/>
          <p:nvPr/>
        </p:nvGrpSpPr>
        <p:grpSpPr>
          <a:xfrm>
            <a:off x="3991867" y="3436140"/>
            <a:ext cx="2542205" cy="2710838"/>
            <a:chOff x="895350" y="3313113"/>
            <a:chExt cx="3613151" cy="2790825"/>
          </a:xfrm>
          <a:solidFill>
            <a:schemeClr val="tx1">
              <a:lumMod val="50000"/>
            </a:schemeClr>
          </a:solidFill>
        </p:grpSpPr>
        <p:sp>
          <p:nvSpPr>
            <p:cNvPr id="113" name="Ελεύθερη σχεδίαση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14" name="Ελεύθερη σχεδίαση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15" name="Ελεύθερη σχεδίαση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16" name="Ελεύθερη σχεδίαση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17" name="Ελεύθερη σχεδίαση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18" name="Ελεύθερη σχεδίαση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19" name="Ελεύθερη σχεδίαση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20" name="Ελεύθερη σχεδίαση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21" name="Ελεύθερη σχεδίαση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22" name="Ελεύθερη σχεδίαση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23" name="Ελεύθερη σχεδίαση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24" name="Ελεύθερη σχεδίαση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grpSp>
      <p:sp>
        <p:nvSpPr>
          <p:cNvPr id="125" name="Σύμβολο κράτησης θέσης εικόνας 33"/>
          <p:cNvSpPr>
            <a:spLocks noGrp="1" noChangeAspect="1"/>
          </p:cNvSpPr>
          <p:nvPr>
            <p:ph type="pic" sz="quarter" idx="19"/>
          </p:nvPr>
        </p:nvSpPr>
        <p:spPr>
          <a:xfrm>
            <a:off x="4160085" y="3646566"/>
            <a:ext cx="2245025" cy="2305338"/>
          </a:xfrm>
          <a:solidFill>
            <a:schemeClr val="bg2"/>
          </a:solidFill>
          <a:ln w="38100">
            <a:solidFill>
              <a:schemeClr val="bg1"/>
            </a:solidFill>
          </a:ln>
        </p:spPr>
        <p:txBody>
          <a:bodyPr/>
          <a:lstStyle>
            <a:lvl1pPr marL="0" indent="0" algn="ctr" latinLnBrk="0">
              <a:buNone/>
              <a:defRPr lang="el-GR"/>
            </a:lvl1pPr>
          </a:lstStyle>
          <a:p>
            <a:r>
              <a:rPr lang="el-GR" smtClean="0"/>
              <a:t>Κάντε κλικ στο εικονίδιο για να προσθέσετε μια εικόνα</a:t>
            </a:r>
            <a:endParaRPr lang="el-GR"/>
          </a:p>
        </p:txBody>
      </p:sp>
      <p:sp>
        <p:nvSpPr>
          <p:cNvPr id="126" name="Σύμβολο κράτησης θέσης κειμένου 3"/>
          <p:cNvSpPr>
            <a:spLocks noGrp="1"/>
          </p:cNvSpPr>
          <p:nvPr>
            <p:ph type="body" sz="half" idx="21"/>
          </p:nvPr>
        </p:nvSpPr>
        <p:spPr>
          <a:xfrm>
            <a:off x="6799661" y="2048894"/>
            <a:ext cx="1714500" cy="2514599"/>
          </a:xfrm>
        </p:spPr>
        <p:txBody>
          <a:bodyPr anchor="ctr">
            <a:normAutofit/>
          </a:bodyPr>
          <a:lstStyle>
            <a:lvl1pPr marL="0" indent="0" latinLnBrk="0">
              <a:spcBef>
                <a:spcPts val="1600"/>
              </a:spcBef>
              <a:buNone/>
              <a:defRPr lang="el-GR" sz="1600"/>
            </a:lvl1pPr>
            <a:lvl2pPr marL="457200" indent="0" latinLnBrk="0">
              <a:buNone/>
              <a:defRPr lang="el-GR" sz="1400"/>
            </a:lvl2pPr>
            <a:lvl3pPr marL="914400" indent="0" latinLnBrk="0">
              <a:buNone/>
              <a:defRPr lang="el-GR" sz="1200"/>
            </a:lvl3pPr>
            <a:lvl4pPr marL="1371600" indent="0" latinLnBrk="0">
              <a:buNone/>
              <a:defRPr lang="el-GR" sz="1000"/>
            </a:lvl4pPr>
            <a:lvl5pPr marL="1828800" indent="0" latinLnBrk="0">
              <a:buNone/>
              <a:defRPr lang="el-GR" sz="1000"/>
            </a:lvl5pPr>
            <a:lvl6pPr marL="2286000" indent="0" latinLnBrk="0">
              <a:buNone/>
              <a:defRPr lang="el-GR" sz="1000"/>
            </a:lvl6pPr>
            <a:lvl7pPr marL="2743200" indent="0" latinLnBrk="0">
              <a:buNone/>
              <a:defRPr lang="el-GR" sz="1000"/>
            </a:lvl7pPr>
            <a:lvl8pPr marL="3200400" indent="0" latinLnBrk="0">
              <a:buNone/>
              <a:defRPr lang="el-GR" sz="1000"/>
            </a:lvl8pPr>
            <a:lvl9pPr marL="3657600" indent="0" latinLnBrk="0">
              <a:buNone/>
              <a:defRPr lang="el-GR" sz="1000"/>
            </a:lvl9pPr>
          </a:lstStyle>
          <a:p>
            <a:pPr lvl="0"/>
            <a:r>
              <a:rPr lang="el-GR" smtClean="0"/>
              <a:t>Kλικ για επεξεργασία των στυλ του υποδείγματος</a:t>
            </a:r>
          </a:p>
        </p:txBody>
      </p:sp>
    </p:spTree>
    <p:extLst>
      <p:ext uri="{BB962C8B-B14F-4D97-AF65-F5344CB8AC3E}">
        <p14:creationId xmlns="" xmlns:p14="http://schemas.microsoft.com/office/powerpoint/2010/main" val="78742514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5633799" y="1330347"/>
            <a:ext cx="2880360" cy="2103120"/>
          </a:xfrm>
        </p:spPr>
        <p:txBody>
          <a:bodyPr anchor="b">
            <a:normAutofit/>
          </a:bodyPr>
          <a:lstStyle>
            <a:lvl1pPr latinLnBrk="0">
              <a:defRPr lang="el-GR" sz="3600"/>
            </a:lvl1pPr>
          </a:lstStyle>
          <a:p>
            <a:r>
              <a:rPr lang="el-GR" smtClean="0"/>
              <a:t>Kλικ για επεξεργασία του τίτλου</a:t>
            </a:r>
            <a:endParaRPr lang="el-GR"/>
          </a:p>
        </p:txBody>
      </p:sp>
      <p:sp>
        <p:nvSpPr>
          <p:cNvPr id="3" name="Σύμβολο κράτησης θέσης περιεχομένου 2"/>
          <p:cNvSpPr>
            <a:spLocks noGrp="1"/>
          </p:cNvSpPr>
          <p:nvPr>
            <p:ph idx="1"/>
          </p:nvPr>
        </p:nvSpPr>
        <p:spPr>
          <a:xfrm>
            <a:off x="627460" y="914400"/>
            <a:ext cx="4629151" cy="5029200"/>
          </a:xfrm>
        </p:spPr>
        <p:txBody>
          <a:bodyPr>
            <a:normAutofit/>
          </a:bodyPr>
          <a:lstStyle>
            <a:lvl1pPr latinLnBrk="0">
              <a:defRPr lang="el-GR" sz="2400"/>
            </a:lvl1pPr>
            <a:lvl2pPr latinLnBrk="0">
              <a:defRPr lang="el-GR" sz="2000"/>
            </a:lvl2pPr>
            <a:lvl3pPr latinLnBrk="0">
              <a:defRPr lang="el-GR" sz="1800"/>
            </a:lvl3pPr>
            <a:lvl4pPr latinLnBrk="0">
              <a:defRPr lang="el-GR" sz="1600"/>
            </a:lvl4pPr>
            <a:lvl5pPr latinLnBrk="0">
              <a:defRPr lang="el-GR" sz="1600"/>
            </a:lvl5pPr>
            <a:lvl6pPr latinLnBrk="0">
              <a:defRPr lang="el-GR" sz="2000"/>
            </a:lvl6pPr>
            <a:lvl7pPr latinLnBrk="0">
              <a:defRPr lang="el-GR" sz="2000"/>
            </a:lvl7pPr>
            <a:lvl8pPr latinLnBrk="0">
              <a:defRPr lang="el-GR" sz="2000"/>
            </a:lvl8pPr>
            <a:lvl9pPr latinLnBrk="0">
              <a:defRPr lang="el-G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Σύμβολο κράτησης θέσης κειμένου 3"/>
          <p:cNvSpPr>
            <a:spLocks noGrp="1"/>
          </p:cNvSpPr>
          <p:nvPr>
            <p:ph type="body" sz="half" idx="2"/>
          </p:nvPr>
        </p:nvSpPr>
        <p:spPr>
          <a:xfrm>
            <a:off x="5633799" y="3555523"/>
            <a:ext cx="2880360" cy="2388077"/>
          </a:xfrm>
        </p:spPr>
        <p:txBody>
          <a:bodyPr>
            <a:normAutofit/>
          </a:bodyPr>
          <a:lstStyle>
            <a:lvl1pPr marL="0" indent="0" latinLnBrk="0">
              <a:buNone/>
              <a:defRPr lang="el-GR" sz="1800"/>
            </a:lvl1pPr>
            <a:lvl2pPr marL="457200" indent="0" latinLnBrk="0">
              <a:buNone/>
              <a:defRPr lang="el-GR" sz="1400"/>
            </a:lvl2pPr>
            <a:lvl3pPr marL="914400" indent="0" latinLnBrk="0">
              <a:buNone/>
              <a:defRPr lang="el-GR" sz="1200"/>
            </a:lvl3pPr>
            <a:lvl4pPr marL="1371600" indent="0" latinLnBrk="0">
              <a:buNone/>
              <a:defRPr lang="el-GR" sz="1000"/>
            </a:lvl4pPr>
            <a:lvl5pPr marL="1828800" indent="0" latinLnBrk="0">
              <a:buNone/>
              <a:defRPr lang="el-GR" sz="1000"/>
            </a:lvl5pPr>
            <a:lvl6pPr marL="2286000" indent="0" latinLnBrk="0">
              <a:buNone/>
              <a:defRPr lang="el-GR" sz="1000"/>
            </a:lvl6pPr>
            <a:lvl7pPr marL="2743200" indent="0" latinLnBrk="0">
              <a:buNone/>
              <a:defRPr lang="el-GR" sz="1000"/>
            </a:lvl7pPr>
            <a:lvl8pPr marL="3200400" indent="0" latinLnBrk="0">
              <a:buNone/>
              <a:defRPr lang="el-GR" sz="1000"/>
            </a:lvl8pPr>
            <a:lvl9pPr marL="3657600" indent="0" latinLnBrk="0">
              <a:buNone/>
              <a:defRPr lang="el-GR" sz="1000"/>
            </a:lvl9pPr>
          </a:lstStyle>
          <a:p>
            <a:pPr lvl="0"/>
            <a:r>
              <a:rPr lang="el-GR" smtClean="0"/>
              <a:t>Kλικ για επεξεργασία των στυλ του υποδείγματος</a:t>
            </a:r>
          </a:p>
        </p:txBody>
      </p:sp>
      <p:sp>
        <p:nvSpPr>
          <p:cNvPr id="5" name="Σύμβολο κράτησης θέσης ημερομηνίας 4"/>
          <p:cNvSpPr>
            <a:spLocks noGrp="1"/>
          </p:cNvSpPr>
          <p:nvPr>
            <p:ph type="dt" sz="half" idx="10"/>
          </p:nvPr>
        </p:nvSpPr>
        <p:spPr>
          <a:xfrm>
            <a:off x="6056708" y="6019801"/>
            <a:ext cx="1047195" cy="228600"/>
          </a:xfrm>
        </p:spPr>
        <p:txBody>
          <a:bodyPr/>
          <a:lstStyle/>
          <a:p>
            <a:endParaRPr lang="el-GR"/>
          </a:p>
        </p:txBody>
      </p:sp>
      <p:sp>
        <p:nvSpPr>
          <p:cNvPr id="6" name="Σύμβολο κράτησης θέσης υποσέλιδου 5"/>
          <p:cNvSpPr>
            <a:spLocks noGrp="1"/>
          </p:cNvSpPr>
          <p:nvPr>
            <p:ph type="ftr" sz="quarter" idx="11"/>
          </p:nvPr>
        </p:nvSpPr>
        <p:spPr/>
        <p:txBody>
          <a:bodyPr/>
          <a:lstStyle/>
          <a:p>
            <a:r>
              <a:rPr lang="el-GR" smtClean="0"/>
              <a:t>9ο Πανελλήνιο Συνέδριο Παιδαγωγικής Εταιρείας "Ελληνική Παιδαγωγική και Εκπαιδευτική Έρευνα", 28-30/11/2014</a:t>
            </a:r>
            <a:endParaRPr lang="el-GR"/>
          </a:p>
        </p:txBody>
      </p:sp>
      <p:sp>
        <p:nvSpPr>
          <p:cNvPr id="7" name="Σύμβολο κράτησης θέσης αριθμού διαφάνειας 6"/>
          <p:cNvSpPr>
            <a:spLocks noGrp="1"/>
          </p:cNvSpPr>
          <p:nvPr>
            <p:ph type="sldNum" sz="quarter" idx="12"/>
          </p:nvPr>
        </p:nvSpPr>
        <p:spPr>
          <a:xfrm>
            <a:off x="798910" y="6019801"/>
            <a:ext cx="571500" cy="228600"/>
          </a:xfrm>
        </p:spPr>
        <p:txBody>
          <a:bodyPr/>
          <a:lstStyle>
            <a:lvl1pPr algn="l" latinLnBrk="0">
              <a:defRPr lang="el-GR"/>
            </a:lvl1pPr>
          </a:lstStyle>
          <a:p>
            <a:fld id="{D3F1D1C4-C2D9-4231-9FB2-B2D9D97AA41D}" type="slidenum">
              <a:rPr lang="el-GR" smtClean="0"/>
              <a:pPr/>
              <a:t>‹#›</a:t>
            </a:fld>
            <a:endParaRPr lang="el-GR"/>
          </a:p>
        </p:txBody>
      </p:sp>
    </p:spTree>
    <p:extLst>
      <p:ext uri="{BB962C8B-B14F-4D97-AF65-F5344CB8AC3E}">
        <p14:creationId xmlns="" xmlns:p14="http://schemas.microsoft.com/office/powerpoint/2010/main" val="123976265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grpSp>
        <p:nvGrpSpPr>
          <p:cNvPr id="8" name="Ομάδα 7"/>
          <p:cNvGrpSpPr/>
          <p:nvPr/>
        </p:nvGrpSpPr>
        <p:grpSpPr>
          <a:xfrm>
            <a:off x="446659" y="781399"/>
            <a:ext cx="4825049" cy="5053665"/>
            <a:chOff x="5162444" y="781398"/>
            <a:chExt cx="6433398" cy="5053665"/>
          </a:xfrm>
        </p:grpSpPr>
        <p:sp>
          <p:nvSpPr>
            <p:cNvPr id="9" name="Ελεύθερη σχεδίαση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l-GR"/>
            </a:p>
          </p:txBody>
        </p:sp>
        <p:sp>
          <p:nvSpPr>
            <p:cNvPr id="10" name="Ελεύθερη σχεδίαση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l-GR"/>
            </a:p>
          </p:txBody>
        </p:sp>
        <p:grpSp>
          <p:nvGrpSpPr>
            <p:cNvPr id="11" name="Ομάδα 10"/>
            <p:cNvGrpSpPr/>
            <p:nvPr/>
          </p:nvGrpSpPr>
          <p:grpSpPr>
            <a:xfrm>
              <a:off x="5814205" y="859113"/>
              <a:ext cx="5129146" cy="4880471"/>
              <a:chOff x="7856559" y="859113"/>
              <a:chExt cx="3086791" cy="4880471"/>
            </a:xfrm>
          </p:grpSpPr>
          <p:sp>
            <p:nvSpPr>
              <p:cNvPr id="20" name="Ελεύθερη σχεδίαση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l-GR"/>
              </a:p>
            </p:txBody>
          </p:sp>
          <p:sp>
            <p:nvSpPr>
              <p:cNvPr id="21" name="Ελεύθερη σχεδίαση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l-GR"/>
              </a:p>
            </p:txBody>
          </p:sp>
        </p:grpSp>
        <p:sp>
          <p:nvSpPr>
            <p:cNvPr id="12" name="Ελεύθερη σχεδίαση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l-GR"/>
            </a:p>
          </p:txBody>
        </p:sp>
        <p:sp>
          <p:nvSpPr>
            <p:cNvPr id="13" name="Ελεύθερη σχεδίαση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l-GR"/>
            </a:p>
          </p:txBody>
        </p:sp>
        <p:sp>
          <p:nvSpPr>
            <p:cNvPr id="14" name="Ελεύθερη σχεδίαση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l-GR"/>
            </a:p>
          </p:txBody>
        </p:sp>
        <p:sp>
          <p:nvSpPr>
            <p:cNvPr id="15" name="Ελεύθερη σχεδίαση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l-GR"/>
            </a:p>
          </p:txBody>
        </p:sp>
        <p:sp>
          <p:nvSpPr>
            <p:cNvPr id="16" name="Ελεύθερη σχεδίαση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l-GR"/>
            </a:p>
          </p:txBody>
        </p:sp>
        <p:sp>
          <p:nvSpPr>
            <p:cNvPr id="17" name="Ελεύθερη σχεδίαση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l-GR"/>
            </a:p>
          </p:txBody>
        </p:sp>
        <p:sp>
          <p:nvSpPr>
            <p:cNvPr id="18" name="Ελεύθερη σχεδίαση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l-GR"/>
            </a:p>
          </p:txBody>
        </p:sp>
        <p:sp>
          <p:nvSpPr>
            <p:cNvPr id="19" name="Ελεύθερη σχεδίαση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l-GR"/>
            </a:p>
          </p:txBody>
        </p:sp>
      </p:grpSp>
      <p:sp>
        <p:nvSpPr>
          <p:cNvPr id="2" name="Τίτλος 1"/>
          <p:cNvSpPr>
            <a:spLocks noGrp="1"/>
          </p:cNvSpPr>
          <p:nvPr>
            <p:ph type="title"/>
          </p:nvPr>
        </p:nvSpPr>
        <p:spPr>
          <a:xfrm>
            <a:off x="5619668" y="1330347"/>
            <a:ext cx="2880360" cy="2103120"/>
          </a:xfrm>
        </p:spPr>
        <p:txBody>
          <a:bodyPr anchor="b">
            <a:normAutofit/>
          </a:bodyPr>
          <a:lstStyle>
            <a:lvl1pPr latinLnBrk="0">
              <a:defRPr lang="el-GR" sz="3600"/>
            </a:lvl1pPr>
          </a:lstStyle>
          <a:p>
            <a:r>
              <a:rPr lang="el-GR" smtClean="0"/>
              <a:t>Kλικ για επεξεργασία του τίτλου</a:t>
            </a:r>
            <a:endParaRPr lang="el-GR"/>
          </a:p>
        </p:txBody>
      </p:sp>
      <p:sp>
        <p:nvSpPr>
          <p:cNvPr id="3" name="Σύμβολο κράτησης θέσης εικόνας 2"/>
          <p:cNvSpPr>
            <a:spLocks noGrp="1"/>
          </p:cNvSpPr>
          <p:nvPr>
            <p:ph type="pic" idx="1"/>
          </p:nvPr>
        </p:nvSpPr>
        <p:spPr>
          <a:xfrm>
            <a:off x="627460" y="1031195"/>
            <a:ext cx="4457700" cy="4572000"/>
          </a:xfrm>
          <a:solidFill>
            <a:schemeClr val="accent2">
              <a:lumMod val="40000"/>
              <a:lumOff val="60000"/>
            </a:schemeClr>
          </a:solidFill>
          <a:ln w="38100">
            <a:solidFill>
              <a:schemeClr val="bg1"/>
            </a:solidFill>
          </a:ln>
        </p:spPr>
        <p:txBody>
          <a:bodyPr/>
          <a:lstStyle>
            <a:lvl1pPr marL="0" indent="0" latinLnBrk="0">
              <a:buNone/>
              <a:defRPr lang="el-GR" sz="3200"/>
            </a:lvl1pPr>
            <a:lvl2pPr marL="457200" indent="0" latinLnBrk="0">
              <a:buNone/>
              <a:defRPr lang="el-GR" sz="2800"/>
            </a:lvl2pPr>
            <a:lvl3pPr marL="914400" indent="0" latinLnBrk="0">
              <a:buNone/>
              <a:defRPr lang="el-GR" sz="2400"/>
            </a:lvl3pPr>
            <a:lvl4pPr marL="1371600" indent="0" latinLnBrk="0">
              <a:buNone/>
              <a:defRPr lang="el-GR" sz="2000"/>
            </a:lvl4pPr>
            <a:lvl5pPr marL="1828800" indent="0" latinLnBrk="0">
              <a:buNone/>
              <a:defRPr lang="el-GR" sz="2000"/>
            </a:lvl5pPr>
            <a:lvl6pPr marL="2286000" indent="0" latinLnBrk="0">
              <a:buNone/>
              <a:defRPr lang="el-GR" sz="2000"/>
            </a:lvl6pPr>
            <a:lvl7pPr marL="2743200" indent="0" latinLnBrk="0">
              <a:buNone/>
              <a:defRPr lang="el-GR" sz="2000"/>
            </a:lvl7pPr>
            <a:lvl8pPr marL="3200400" indent="0" latinLnBrk="0">
              <a:buNone/>
              <a:defRPr lang="el-GR" sz="2000"/>
            </a:lvl8pPr>
            <a:lvl9pPr marL="3657600" indent="0" latinLnBrk="0">
              <a:buNone/>
              <a:defRPr lang="el-GR" sz="2000"/>
            </a:lvl9pPr>
          </a:lstStyle>
          <a:p>
            <a:r>
              <a:rPr lang="el-GR" smtClean="0"/>
              <a:t>Κάντε κλικ στο εικονίδιο για να προσθέσετε μια εικόνα</a:t>
            </a:r>
            <a:endParaRPr lang="el-GR"/>
          </a:p>
        </p:txBody>
      </p:sp>
      <p:sp>
        <p:nvSpPr>
          <p:cNvPr id="4" name="Σύμβολο κράτησης θέσης κειμένου 3"/>
          <p:cNvSpPr>
            <a:spLocks noGrp="1"/>
          </p:cNvSpPr>
          <p:nvPr>
            <p:ph type="body" sz="half" idx="2"/>
          </p:nvPr>
        </p:nvSpPr>
        <p:spPr>
          <a:xfrm>
            <a:off x="5619668" y="3555522"/>
            <a:ext cx="2880360" cy="2168517"/>
          </a:xfrm>
        </p:spPr>
        <p:txBody>
          <a:bodyPr>
            <a:normAutofit/>
          </a:bodyPr>
          <a:lstStyle>
            <a:lvl1pPr marL="0" indent="0" latinLnBrk="0">
              <a:buNone/>
              <a:defRPr lang="el-GR" sz="1800"/>
            </a:lvl1pPr>
            <a:lvl2pPr marL="457200" indent="0" latinLnBrk="0">
              <a:buNone/>
              <a:defRPr lang="el-GR" sz="1400"/>
            </a:lvl2pPr>
            <a:lvl3pPr marL="914400" indent="0" latinLnBrk="0">
              <a:buNone/>
              <a:defRPr lang="el-GR" sz="1200"/>
            </a:lvl3pPr>
            <a:lvl4pPr marL="1371600" indent="0" latinLnBrk="0">
              <a:buNone/>
              <a:defRPr lang="el-GR" sz="1000"/>
            </a:lvl4pPr>
            <a:lvl5pPr marL="1828800" indent="0" latinLnBrk="0">
              <a:buNone/>
              <a:defRPr lang="el-GR" sz="1000"/>
            </a:lvl5pPr>
            <a:lvl6pPr marL="2286000" indent="0" latinLnBrk="0">
              <a:buNone/>
              <a:defRPr lang="el-GR" sz="1000"/>
            </a:lvl6pPr>
            <a:lvl7pPr marL="2743200" indent="0" latinLnBrk="0">
              <a:buNone/>
              <a:defRPr lang="el-GR" sz="1000"/>
            </a:lvl7pPr>
            <a:lvl8pPr marL="3200400" indent="0" latinLnBrk="0">
              <a:buNone/>
              <a:defRPr lang="el-GR" sz="1000"/>
            </a:lvl8pPr>
            <a:lvl9pPr marL="3657600" indent="0" latinLnBrk="0">
              <a:buNone/>
              <a:defRPr lang="el-GR" sz="1000"/>
            </a:lvl9pPr>
          </a:lstStyle>
          <a:p>
            <a:pPr lvl="0"/>
            <a:r>
              <a:rPr lang="el-GR" smtClean="0"/>
              <a:t>Kλικ για επεξεργασία των στυλ του υποδείγματος</a:t>
            </a:r>
          </a:p>
        </p:txBody>
      </p:sp>
      <p:sp>
        <p:nvSpPr>
          <p:cNvPr id="5" name="Σύμβολο κράτησης θέσης ημερομηνίας 4"/>
          <p:cNvSpPr>
            <a:spLocks noGrp="1"/>
          </p:cNvSpPr>
          <p:nvPr>
            <p:ph type="dt" sz="half" idx="10"/>
          </p:nvPr>
        </p:nvSpPr>
        <p:spPr/>
        <p:txBody>
          <a:bodyPr/>
          <a:lstStyle/>
          <a:p>
            <a:endParaRPr lang="el-GR"/>
          </a:p>
        </p:txBody>
      </p:sp>
      <p:sp>
        <p:nvSpPr>
          <p:cNvPr id="6" name="Σύμβολο κράτησης θέσης υποσέλιδου 5"/>
          <p:cNvSpPr>
            <a:spLocks noGrp="1"/>
          </p:cNvSpPr>
          <p:nvPr>
            <p:ph type="ftr" sz="quarter" idx="11"/>
          </p:nvPr>
        </p:nvSpPr>
        <p:spPr/>
        <p:txBody>
          <a:bodyPr/>
          <a:lstStyle/>
          <a:p>
            <a:r>
              <a:rPr lang="el-GR" smtClean="0"/>
              <a:t>9ο Πανελλήνιο Συνέδριο Παιδαγωγικής Εταιρείας "Ελληνική Παιδαγωγική και Εκπαιδευτική Έρευνα", 28-30/11/2014</a:t>
            </a:r>
            <a:endParaRPr lang="el-GR"/>
          </a:p>
        </p:txBody>
      </p:sp>
      <p:sp>
        <p:nvSpPr>
          <p:cNvPr id="7" name="Σύμβολο κράτησης θέσης αριθμού διαφάνειας 6"/>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 xmlns:p14="http://schemas.microsoft.com/office/powerpoint/2010/main" val="265957580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Kλικ για επεξεργασία του τίτλου</a:t>
            </a:r>
            <a:endParaRPr lang="el-GR"/>
          </a:p>
        </p:txBody>
      </p:sp>
      <p:sp>
        <p:nvSpPr>
          <p:cNvPr id="3" name="Σύμβολο κράτησης θέσης κατακόρυφου κειμένου 2"/>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Σύμβολο κράτησης θέσης ημερομηνίας 3"/>
          <p:cNvSpPr>
            <a:spLocks noGrp="1"/>
          </p:cNvSpPr>
          <p:nvPr>
            <p:ph type="dt" sz="half" idx="10"/>
          </p:nvPr>
        </p:nvSpPr>
        <p:spPr/>
        <p:txBody>
          <a:bodyPr/>
          <a:lstStyle/>
          <a:p>
            <a:endParaRPr lang="el-GR"/>
          </a:p>
        </p:txBody>
      </p:sp>
      <p:sp>
        <p:nvSpPr>
          <p:cNvPr id="5" name="Σύμβολο κράτησης θέσης υποσέλιδου 4"/>
          <p:cNvSpPr>
            <a:spLocks noGrp="1"/>
          </p:cNvSpPr>
          <p:nvPr>
            <p:ph type="ftr" sz="quarter" idx="11"/>
          </p:nvPr>
        </p:nvSpPr>
        <p:spPr/>
        <p:txBody>
          <a:bodyPr/>
          <a:lstStyle/>
          <a:p>
            <a:r>
              <a:rPr lang="el-GR" smtClean="0"/>
              <a:t>9ο Πανελλήνιο Συνέδριο Παιδαγωγικής Εταιρείας "Ελληνική Παιδαγωγική και Εκπαιδευτική Έρευνα", 28-30/11/2014</a:t>
            </a:r>
            <a:endParaRPr lang="el-GR"/>
          </a:p>
        </p:txBody>
      </p:sp>
      <p:sp>
        <p:nvSpPr>
          <p:cNvPr id="6" name="Σύμβολο κράτησης θέσης αριθμού διαφάνειας 5"/>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 xmlns:p14="http://schemas.microsoft.com/office/powerpoint/2010/main" val="244793621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7218202" y="304800"/>
            <a:ext cx="1297148" cy="5676900"/>
          </a:xfrm>
        </p:spPr>
        <p:txBody>
          <a:bodyPr vert="eaVert"/>
          <a:lstStyle/>
          <a:p>
            <a:r>
              <a:rPr lang="el-GR" smtClean="0"/>
              <a:t>Kλικ για επεξεργασία του τίτλου</a:t>
            </a:r>
            <a:endParaRPr lang="el-GR"/>
          </a:p>
        </p:txBody>
      </p:sp>
      <p:sp>
        <p:nvSpPr>
          <p:cNvPr id="3" name="Σύμβολο κράτησης θέσης κατακόρυφου κειμένου 2"/>
          <p:cNvSpPr>
            <a:spLocks noGrp="1"/>
          </p:cNvSpPr>
          <p:nvPr>
            <p:ph type="body" orient="vert" idx="1"/>
          </p:nvPr>
        </p:nvSpPr>
        <p:spPr>
          <a:xfrm>
            <a:off x="628650" y="304800"/>
            <a:ext cx="6475253" cy="56769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Σύμβολο κράτησης θέσης ημερομηνίας 3"/>
          <p:cNvSpPr>
            <a:spLocks noGrp="1"/>
          </p:cNvSpPr>
          <p:nvPr>
            <p:ph type="dt" sz="half" idx="10"/>
          </p:nvPr>
        </p:nvSpPr>
        <p:spPr/>
        <p:txBody>
          <a:bodyPr/>
          <a:lstStyle/>
          <a:p>
            <a:endParaRPr lang="el-GR"/>
          </a:p>
        </p:txBody>
      </p:sp>
      <p:sp>
        <p:nvSpPr>
          <p:cNvPr id="5" name="Σύμβολο κράτησης θέσης υποσέλιδου 4"/>
          <p:cNvSpPr>
            <a:spLocks noGrp="1"/>
          </p:cNvSpPr>
          <p:nvPr>
            <p:ph type="ftr" sz="quarter" idx="11"/>
          </p:nvPr>
        </p:nvSpPr>
        <p:spPr/>
        <p:txBody>
          <a:bodyPr/>
          <a:lstStyle/>
          <a:p>
            <a:r>
              <a:rPr lang="el-GR" smtClean="0"/>
              <a:t>9ο Πανελλήνιο Συνέδριο Παιδαγωγικής Εταιρείας "Ελληνική Παιδαγωγική και Εκπαιδευτική Έρευνα", 28-30/11/2014</a:t>
            </a:r>
            <a:endParaRPr lang="el-GR"/>
          </a:p>
        </p:txBody>
      </p:sp>
      <p:sp>
        <p:nvSpPr>
          <p:cNvPr id="6" name="Σύμβολο κράτησης θέσης αριθμού διαφάνειας 5"/>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 xmlns:p14="http://schemas.microsoft.com/office/powerpoint/2010/main" val="42058033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Kλικ για επεξεργασία του τίτλου</a:t>
            </a:r>
            <a:endParaRPr lang="el-GR"/>
          </a:p>
        </p:txBody>
      </p:sp>
      <p:sp>
        <p:nvSpPr>
          <p:cNvPr id="3" name="Σύμβολο κράτησης θέσης περιεχομένου 2"/>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Σύμβολο κράτησης θέσης ημερομηνίας 3"/>
          <p:cNvSpPr>
            <a:spLocks noGrp="1"/>
          </p:cNvSpPr>
          <p:nvPr>
            <p:ph type="dt" sz="half" idx="10"/>
          </p:nvPr>
        </p:nvSpPr>
        <p:spPr/>
        <p:txBody>
          <a:bodyPr/>
          <a:lstStyle/>
          <a:p>
            <a:endParaRPr lang="el-GR"/>
          </a:p>
        </p:txBody>
      </p:sp>
      <p:sp>
        <p:nvSpPr>
          <p:cNvPr id="5" name="Σύμβολο κράτησης θέσης υποσέλιδου 4"/>
          <p:cNvSpPr>
            <a:spLocks noGrp="1"/>
          </p:cNvSpPr>
          <p:nvPr>
            <p:ph type="ftr" sz="quarter" idx="11"/>
          </p:nvPr>
        </p:nvSpPr>
        <p:spPr/>
        <p:txBody>
          <a:bodyPr/>
          <a:lstStyle/>
          <a:p>
            <a:r>
              <a:rPr lang="el-GR" smtClean="0"/>
              <a:t>9ο Πανελλήνιο Συνέδριο Παιδαγωγικής Εταιρείας "Ελληνική Παιδαγωγική και Εκπαιδευτική Έρευνα", 28-30/11/2014</a:t>
            </a:r>
            <a:endParaRPr lang="el-GR"/>
          </a:p>
        </p:txBody>
      </p:sp>
      <p:sp>
        <p:nvSpPr>
          <p:cNvPr id="6" name="Σύμβολο κράτησης θέσης αριθμού διαφάνειας 5"/>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 xmlns:p14="http://schemas.microsoft.com/office/powerpoint/2010/main" val="3396309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3199210" y="1828800"/>
            <a:ext cx="5143502" cy="1828800"/>
          </a:xfrm>
        </p:spPr>
        <p:txBody>
          <a:bodyPr anchor="b">
            <a:normAutofit/>
          </a:bodyPr>
          <a:lstStyle>
            <a:lvl1pPr latinLnBrk="0">
              <a:defRPr lang="el-GR" sz="4400"/>
            </a:lvl1pPr>
          </a:lstStyle>
          <a:p>
            <a:r>
              <a:rPr lang="el-GR" smtClean="0"/>
              <a:t>Kλικ για επεξεργασία του τίτλου</a:t>
            </a:r>
            <a:endParaRPr lang="el-GR"/>
          </a:p>
        </p:txBody>
      </p:sp>
      <p:sp>
        <p:nvSpPr>
          <p:cNvPr id="3" name="Σύμβολο κράτησης θέσης κειμένου 2"/>
          <p:cNvSpPr>
            <a:spLocks noGrp="1"/>
          </p:cNvSpPr>
          <p:nvPr>
            <p:ph type="body" idx="1"/>
          </p:nvPr>
        </p:nvSpPr>
        <p:spPr>
          <a:xfrm>
            <a:off x="3199207" y="3733800"/>
            <a:ext cx="5143502" cy="914400"/>
          </a:xfrm>
        </p:spPr>
        <p:txBody>
          <a:bodyPr/>
          <a:lstStyle>
            <a:lvl1pPr marL="0" indent="0" latinLnBrk="0">
              <a:spcBef>
                <a:spcPts val="0"/>
              </a:spcBef>
              <a:buNone/>
              <a:defRPr lang="el-GR" sz="2400">
                <a:solidFill>
                  <a:schemeClr val="tx1"/>
                </a:solidFill>
              </a:defRPr>
            </a:lvl1pPr>
            <a:lvl2pPr marL="457200" indent="0" latinLnBrk="0">
              <a:buNone/>
              <a:defRPr lang="el-GR" sz="2000">
                <a:solidFill>
                  <a:schemeClr val="tx1">
                    <a:tint val="75000"/>
                  </a:schemeClr>
                </a:solidFill>
              </a:defRPr>
            </a:lvl2pPr>
            <a:lvl3pPr marL="914400" indent="0" latinLnBrk="0">
              <a:buNone/>
              <a:defRPr lang="el-GR" sz="1800">
                <a:solidFill>
                  <a:schemeClr val="tx1">
                    <a:tint val="75000"/>
                  </a:schemeClr>
                </a:solidFill>
              </a:defRPr>
            </a:lvl3pPr>
            <a:lvl4pPr marL="1371600" indent="0" latinLnBrk="0">
              <a:buNone/>
              <a:defRPr lang="el-GR" sz="1600">
                <a:solidFill>
                  <a:schemeClr val="tx1">
                    <a:tint val="75000"/>
                  </a:schemeClr>
                </a:solidFill>
              </a:defRPr>
            </a:lvl4pPr>
            <a:lvl5pPr marL="1828800" indent="0" latinLnBrk="0">
              <a:buNone/>
              <a:defRPr lang="el-GR" sz="1600">
                <a:solidFill>
                  <a:schemeClr val="tx1">
                    <a:tint val="75000"/>
                  </a:schemeClr>
                </a:solidFill>
              </a:defRPr>
            </a:lvl5pPr>
            <a:lvl6pPr marL="2286000" indent="0" latinLnBrk="0">
              <a:buNone/>
              <a:defRPr lang="el-GR" sz="1600">
                <a:solidFill>
                  <a:schemeClr val="tx1">
                    <a:tint val="75000"/>
                  </a:schemeClr>
                </a:solidFill>
              </a:defRPr>
            </a:lvl6pPr>
            <a:lvl7pPr marL="2743200" indent="0" latinLnBrk="0">
              <a:buNone/>
              <a:defRPr lang="el-GR" sz="1600">
                <a:solidFill>
                  <a:schemeClr val="tx1">
                    <a:tint val="75000"/>
                  </a:schemeClr>
                </a:solidFill>
              </a:defRPr>
            </a:lvl7pPr>
            <a:lvl8pPr marL="3200400" indent="0" latinLnBrk="0">
              <a:buNone/>
              <a:defRPr lang="el-GR" sz="1600">
                <a:solidFill>
                  <a:schemeClr val="tx1">
                    <a:tint val="75000"/>
                  </a:schemeClr>
                </a:solidFill>
              </a:defRPr>
            </a:lvl8pPr>
            <a:lvl9pPr marL="3657600" indent="0" latinLnBrk="0">
              <a:buNone/>
              <a:defRPr lang="el-GR" sz="1600">
                <a:solidFill>
                  <a:schemeClr val="tx1">
                    <a:tint val="75000"/>
                  </a:schemeClr>
                </a:solidFill>
              </a:defRPr>
            </a:lvl9pPr>
          </a:lstStyle>
          <a:p>
            <a:pPr lvl="0"/>
            <a:r>
              <a:rPr lang="el-GR" smtClean="0"/>
              <a:t>Kλικ για επεξεργασία των στυλ του υποδείγματος</a:t>
            </a:r>
          </a:p>
        </p:txBody>
      </p:sp>
    </p:spTree>
    <p:extLst>
      <p:ext uri="{BB962C8B-B14F-4D97-AF65-F5344CB8AC3E}">
        <p14:creationId xmlns="" xmlns:p14="http://schemas.microsoft.com/office/powerpoint/2010/main" val="12292579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Kλικ για επεξεργασία του τίτλου</a:t>
            </a:r>
            <a:endParaRPr lang="el-GR"/>
          </a:p>
        </p:txBody>
      </p:sp>
      <p:sp>
        <p:nvSpPr>
          <p:cNvPr id="3" name="Σύμβολο κράτησης θέσης περιεχομένου 2"/>
          <p:cNvSpPr>
            <a:spLocks noGrp="1"/>
          </p:cNvSpPr>
          <p:nvPr>
            <p:ph sz="half" idx="1"/>
          </p:nvPr>
        </p:nvSpPr>
        <p:spPr>
          <a:xfrm>
            <a:off x="798909" y="1825625"/>
            <a:ext cx="3715941" cy="4187952"/>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Σύμβολο κράτησης θέσης περιεχομένου 3"/>
          <p:cNvSpPr>
            <a:spLocks noGrp="1"/>
          </p:cNvSpPr>
          <p:nvPr>
            <p:ph sz="half" idx="2"/>
          </p:nvPr>
        </p:nvSpPr>
        <p:spPr>
          <a:xfrm>
            <a:off x="4629150" y="1825625"/>
            <a:ext cx="3713561" cy="4187952"/>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Σύμβολο κράτησης θέσης ημερομηνίας 4"/>
          <p:cNvSpPr>
            <a:spLocks noGrp="1"/>
          </p:cNvSpPr>
          <p:nvPr>
            <p:ph type="dt" sz="half" idx="10"/>
          </p:nvPr>
        </p:nvSpPr>
        <p:spPr/>
        <p:txBody>
          <a:bodyPr/>
          <a:lstStyle/>
          <a:p>
            <a:endParaRPr lang="el-GR"/>
          </a:p>
        </p:txBody>
      </p:sp>
      <p:sp>
        <p:nvSpPr>
          <p:cNvPr id="6" name="Σύμβολο κράτησης θέσης υποσέλιδου 5"/>
          <p:cNvSpPr>
            <a:spLocks noGrp="1"/>
          </p:cNvSpPr>
          <p:nvPr>
            <p:ph type="ftr" sz="quarter" idx="11"/>
          </p:nvPr>
        </p:nvSpPr>
        <p:spPr/>
        <p:txBody>
          <a:bodyPr/>
          <a:lstStyle/>
          <a:p>
            <a:r>
              <a:rPr lang="el-GR" smtClean="0"/>
              <a:t>9ο Πανελλήνιο Συνέδριο Παιδαγωγικής Εταιρείας "Ελληνική Παιδαγωγική και Εκπαιδευτική Έρευνα", 28-30/11/2014</a:t>
            </a:r>
            <a:endParaRPr lang="el-GR"/>
          </a:p>
        </p:txBody>
      </p:sp>
      <p:sp>
        <p:nvSpPr>
          <p:cNvPr id="7" name="Σύμβολο κράτησης θέσης αριθμού διαφάνειας 6"/>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 xmlns:p14="http://schemas.microsoft.com/office/powerpoint/2010/main" val="297275519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Kλικ για επεξεργασία του τίτλου</a:t>
            </a:r>
            <a:endParaRPr lang="el-GR"/>
          </a:p>
        </p:txBody>
      </p:sp>
      <p:sp>
        <p:nvSpPr>
          <p:cNvPr id="3" name="Σύμβολο κράτησης θέσης κειμένου 2"/>
          <p:cNvSpPr>
            <a:spLocks noGrp="1"/>
          </p:cNvSpPr>
          <p:nvPr>
            <p:ph type="body" idx="1"/>
          </p:nvPr>
        </p:nvSpPr>
        <p:spPr>
          <a:xfrm>
            <a:off x="802386" y="1681163"/>
            <a:ext cx="3717036" cy="823912"/>
          </a:xfrm>
        </p:spPr>
        <p:txBody>
          <a:bodyPr anchor="b"/>
          <a:lstStyle>
            <a:lvl1pPr marL="0" indent="0" latinLnBrk="0">
              <a:spcBef>
                <a:spcPts val="0"/>
              </a:spcBef>
              <a:buNone/>
              <a:defRPr lang="el-GR" sz="2400" b="1"/>
            </a:lvl1pPr>
            <a:lvl2pPr marL="457200" indent="0" latinLnBrk="0">
              <a:buNone/>
              <a:defRPr lang="el-GR" sz="2000" b="1"/>
            </a:lvl2pPr>
            <a:lvl3pPr marL="914400" indent="0" latinLnBrk="0">
              <a:buNone/>
              <a:defRPr lang="el-GR" sz="1800" b="1"/>
            </a:lvl3pPr>
            <a:lvl4pPr marL="1371600" indent="0" latinLnBrk="0">
              <a:buNone/>
              <a:defRPr lang="el-GR" sz="1600" b="1"/>
            </a:lvl4pPr>
            <a:lvl5pPr marL="1828800" indent="0" latinLnBrk="0">
              <a:buNone/>
              <a:defRPr lang="el-GR" sz="1600" b="1"/>
            </a:lvl5pPr>
            <a:lvl6pPr marL="2286000" indent="0" latinLnBrk="0">
              <a:buNone/>
              <a:defRPr lang="el-GR" sz="1600" b="1"/>
            </a:lvl6pPr>
            <a:lvl7pPr marL="2743200" indent="0" latinLnBrk="0">
              <a:buNone/>
              <a:defRPr lang="el-GR" sz="1600" b="1"/>
            </a:lvl7pPr>
            <a:lvl8pPr marL="3200400" indent="0" latinLnBrk="0">
              <a:buNone/>
              <a:defRPr lang="el-GR" sz="1600" b="1"/>
            </a:lvl8pPr>
            <a:lvl9pPr marL="3657600" indent="0" latinLnBrk="0">
              <a:buNone/>
              <a:defRPr lang="el-GR" sz="1600" b="1"/>
            </a:lvl9pPr>
          </a:lstStyle>
          <a:p>
            <a:pPr lvl="0"/>
            <a:r>
              <a:rPr lang="el-GR" smtClean="0"/>
              <a:t>Kλικ για επεξεργασία των στυλ του υποδείγματος</a:t>
            </a:r>
          </a:p>
        </p:txBody>
      </p:sp>
      <p:sp>
        <p:nvSpPr>
          <p:cNvPr id="4" name="Σύμβολο κράτησης θέσης περιεχομένου 3"/>
          <p:cNvSpPr>
            <a:spLocks noGrp="1"/>
          </p:cNvSpPr>
          <p:nvPr>
            <p:ph sz="half" idx="2"/>
          </p:nvPr>
        </p:nvSpPr>
        <p:spPr>
          <a:xfrm>
            <a:off x="802386" y="2505076"/>
            <a:ext cx="3717036" cy="34766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Σύμβολο κράτησης θέσης κειμένου 4"/>
          <p:cNvSpPr>
            <a:spLocks noGrp="1"/>
          </p:cNvSpPr>
          <p:nvPr>
            <p:ph type="body" sz="quarter" idx="3"/>
          </p:nvPr>
        </p:nvSpPr>
        <p:spPr>
          <a:xfrm>
            <a:off x="4629150" y="1681163"/>
            <a:ext cx="3717036" cy="823912"/>
          </a:xfrm>
        </p:spPr>
        <p:txBody>
          <a:bodyPr anchor="b"/>
          <a:lstStyle>
            <a:lvl1pPr marL="0" indent="0" latinLnBrk="0">
              <a:spcBef>
                <a:spcPts val="0"/>
              </a:spcBef>
              <a:buNone/>
              <a:defRPr lang="el-GR" sz="2400" b="1"/>
            </a:lvl1pPr>
            <a:lvl2pPr marL="457200" indent="0" latinLnBrk="0">
              <a:buNone/>
              <a:defRPr lang="el-GR" sz="2000" b="1"/>
            </a:lvl2pPr>
            <a:lvl3pPr marL="914400" indent="0" latinLnBrk="0">
              <a:buNone/>
              <a:defRPr lang="el-GR" sz="1800" b="1"/>
            </a:lvl3pPr>
            <a:lvl4pPr marL="1371600" indent="0" latinLnBrk="0">
              <a:buNone/>
              <a:defRPr lang="el-GR" sz="1600" b="1"/>
            </a:lvl4pPr>
            <a:lvl5pPr marL="1828800" indent="0" latinLnBrk="0">
              <a:buNone/>
              <a:defRPr lang="el-GR" sz="1600" b="1"/>
            </a:lvl5pPr>
            <a:lvl6pPr marL="2286000" indent="0" latinLnBrk="0">
              <a:buNone/>
              <a:defRPr lang="el-GR" sz="1600" b="1"/>
            </a:lvl6pPr>
            <a:lvl7pPr marL="2743200" indent="0" latinLnBrk="0">
              <a:buNone/>
              <a:defRPr lang="el-GR" sz="1600" b="1"/>
            </a:lvl7pPr>
            <a:lvl8pPr marL="3200400" indent="0" latinLnBrk="0">
              <a:buNone/>
              <a:defRPr lang="el-GR" sz="1600" b="1"/>
            </a:lvl8pPr>
            <a:lvl9pPr marL="3657600" indent="0" latinLnBrk="0">
              <a:buNone/>
              <a:defRPr lang="el-GR" sz="1600" b="1"/>
            </a:lvl9pPr>
          </a:lstStyle>
          <a:p>
            <a:pPr lvl="0"/>
            <a:r>
              <a:rPr lang="el-GR" smtClean="0"/>
              <a:t>Kλικ για επεξεργασία των στυλ του υποδείγματος</a:t>
            </a:r>
          </a:p>
        </p:txBody>
      </p:sp>
      <p:sp>
        <p:nvSpPr>
          <p:cNvPr id="6" name="Σύμβολο κράτησης θέσης περιεχομένου 5"/>
          <p:cNvSpPr>
            <a:spLocks noGrp="1"/>
          </p:cNvSpPr>
          <p:nvPr>
            <p:ph sz="quarter" idx="4"/>
          </p:nvPr>
        </p:nvSpPr>
        <p:spPr>
          <a:xfrm>
            <a:off x="4629150" y="2505076"/>
            <a:ext cx="3717036" cy="34766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Σύμβολο κράτησης θέσης ημερομηνίας 6"/>
          <p:cNvSpPr>
            <a:spLocks noGrp="1"/>
          </p:cNvSpPr>
          <p:nvPr>
            <p:ph type="dt" sz="half" idx="10"/>
          </p:nvPr>
        </p:nvSpPr>
        <p:spPr/>
        <p:txBody>
          <a:bodyPr/>
          <a:lstStyle/>
          <a:p>
            <a:endParaRPr lang="el-GR"/>
          </a:p>
        </p:txBody>
      </p:sp>
      <p:sp>
        <p:nvSpPr>
          <p:cNvPr id="8" name="Σύμβολο κράτησης θέσης υποσέλιδου 7"/>
          <p:cNvSpPr>
            <a:spLocks noGrp="1"/>
          </p:cNvSpPr>
          <p:nvPr>
            <p:ph type="ftr" sz="quarter" idx="11"/>
          </p:nvPr>
        </p:nvSpPr>
        <p:spPr/>
        <p:txBody>
          <a:bodyPr/>
          <a:lstStyle/>
          <a:p>
            <a:r>
              <a:rPr lang="el-GR" smtClean="0"/>
              <a:t>9ο Πανελλήνιο Συνέδριο Παιδαγωγικής Εταιρείας "Ελληνική Παιδαγωγική και Εκπαιδευτική Έρευνα", 28-30/11/2014</a:t>
            </a:r>
            <a:endParaRPr lang="el-GR"/>
          </a:p>
        </p:txBody>
      </p:sp>
      <p:sp>
        <p:nvSpPr>
          <p:cNvPr id="9" name="Σύμβολο κράτησης θέσης αριθμού διαφάνειας 8"/>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 xmlns:p14="http://schemas.microsoft.com/office/powerpoint/2010/main" val="231857164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Kλικ για επεξεργασία του τίτλου</a:t>
            </a:r>
            <a:endParaRPr lang="el-GR"/>
          </a:p>
        </p:txBody>
      </p:sp>
      <p:sp>
        <p:nvSpPr>
          <p:cNvPr id="3" name="Σύμβολο κράτησης θέσης ημερομηνίας 2"/>
          <p:cNvSpPr>
            <a:spLocks noGrp="1"/>
          </p:cNvSpPr>
          <p:nvPr>
            <p:ph type="dt" sz="half" idx="10"/>
          </p:nvPr>
        </p:nvSpPr>
        <p:spPr/>
        <p:txBody>
          <a:bodyPr/>
          <a:lstStyle/>
          <a:p>
            <a:endParaRPr lang="el-GR"/>
          </a:p>
        </p:txBody>
      </p:sp>
      <p:sp>
        <p:nvSpPr>
          <p:cNvPr id="4" name="Σύμβολο κράτησης θέσης υποσέλιδου 3"/>
          <p:cNvSpPr>
            <a:spLocks noGrp="1"/>
          </p:cNvSpPr>
          <p:nvPr>
            <p:ph type="ftr" sz="quarter" idx="11"/>
          </p:nvPr>
        </p:nvSpPr>
        <p:spPr/>
        <p:txBody>
          <a:bodyPr/>
          <a:lstStyle/>
          <a:p>
            <a:r>
              <a:rPr lang="el-GR" smtClean="0"/>
              <a:t>9ο Πανελλήνιο Συνέδριο Παιδαγωγικής Εταιρείας "Ελληνική Παιδαγωγική και Εκπαιδευτική Έρευνα", 28-30/11/2014</a:t>
            </a:r>
            <a:endParaRPr lang="el-GR"/>
          </a:p>
        </p:txBody>
      </p:sp>
      <p:sp>
        <p:nvSpPr>
          <p:cNvPr id="5" name="Σύμβολο κράτησης θέσης αριθμού διαφάνειας 4"/>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 xmlns:p14="http://schemas.microsoft.com/office/powerpoint/2010/main" val="35128164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Σύμβολο κράτησης θέσης ημερομηνίας 1"/>
          <p:cNvSpPr>
            <a:spLocks noGrp="1"/>
          </p:cNvSpPr>
          <p:nvPr>
            <p:ph type="dt" sz="half" idx="10"/>
          </p:nvPr>
        </p:nvSpPr>
        <p:spPr/>
        <p:txBody>
          <a:bodyPr/>
          <a:lstStyle/>
          <a:p>
            <a:endParaRPr lang="el-GR"/>
          </a:p>
        </p:txBody>
      </p:sp>
      <p:sp>
        <p:nvSpPr>
          <p:cNvPr id="3" name="Σύμβολο κράτησης θέσης υποσέλιδου 2"/>
          <p:cNvSpPr>
            <a:spLocks noGrp="1"/>
          </p:cNvSpPr>
          <p:nvPr>
            <p:ph type="ftr" sz="quarter" idx="11"/>
          </p:nvPr>
        </p:nvSpPr>
        <p:spPr/>
        <p:txBody>
          <a:bodyPr/>
          <a:lstStyle/>
          <a:p>
            <a:r>
              <a:rPr lang="el-GR" smtClean="0"/>
              <a:t>9ο Πανελλήνιο Συνέδριο Παιδαγωγικής Εταιρείας "Ελληνική Παιδαγωγική και Εκπαιδευτική Έρευνα", 28-30/11/2014</a:t>
            </a:r>
            <a:endParaRPr lang="el-GR"/>
          </a:p>
        </p:txBody>
      </p:sp>
      <p:sp>
        <p:nvSpPr>
          <p:cNvPr id="4" name="Σύμβολο κράτησης θέσης αριθμού διαφάνειας 3"/>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 xmlns:p14="http://schemas.microsoft.com/office/powerpoint/2010/main" val="84787487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Δύο εικόνες με λεζάντες">
    <p:spTree>
      <p:nvGrpSpPr>
        <p:cNvPr id="1" name=""/>
        <p:cNvGrpSpPr/>
        <p:nvPr/>
      </p:nvGrpSpPr>
      <p:grpSpPr>
        <a:xfrm>
          <a:off x="0" y="0"/>
          <a:ext cx="0" cy="0"/>
          <a:chOff x="0" y="0"/>
          <a:chExt cx="0" cy="0"/>
        </a:xfrm>
      </p:grpSpPr>
      <p:sp>
        <p:nvSpPr>
          <p:cNvPr id="6" name="Σύμβολο κράτησης θέσης ημερομηνίας 5"/>
          <p:cNvSpPr>
            <a:spLocks noGrp="1"/>
          </p:cNvSpPr>
          <p:nvPr>
            <p:ph type="dt" sz="half" idx="10"/>
          </p:nvPr>
        </p:nvSpPr>
        <p:spPr/>
        <p:txBody>
          <a:bodyPr/>
          <a:lstStyle/>
          <a:p>
            <a:endParaRPr lang="el-GR"/>
          </a:p>
        </p:txBody>
      </p:sp>
      <p:sp>
        <p:nvSpPr>
          <p:cNvPr id="7" name="Σύμβολο κράτησης θέσης υποσέλιδου 6"/>
          <p:cNvSpPr>
            <a:spLocks noGrp="1"/>
          </p:cNvSpPr>
          <p:nvPr>
            <p:ph type="ftr" sz="quarter" idx="11"/>
          </p:nvPr>
        </p:nvSpPr>
        <p:spPr/>
        <p:txBody>
          <a:bodyPr/>
          <a:lstStyle/>
          <a:p>
            <a:r>
              <a:rPr lang="el-GR" smtClean="0"/>
              <a:t>9ο Πανελλήνιο Συνέδριο Παιδαγωγικής Εταιρείας "Ελληνική Παιδαγωγική και Εκπαιδευτική Έρευνα", 28-30/11/2014</a:t>
            </a:r>
            <a:endParaRPr lang="el-GR"/>
          </a:p>
        </p:txBody>
      </p:sp>
      <p:sp>
        <p:nvSpPr>
          <p:cNvPr id="8" name="Σύμβολο κράτησης θέσης αριθμού διαφάνειας 7"/>
          <p:cNvSpPr>
            <a:spLocks noGrp="1"/>
          </p:cNvSpPr>
          <p:nvPr>
            <p:ph type="sldNum" sz="quarter" idx="12"/>
          </p:nvPr>
        </p:nvSpPr>
        <p:spPr/>
        <p:txBody>
          <a:bodyPr/>
          <a:lstStyle/>
          <a:p>
            <a:fld id="{D3F1D1C4-C2D9-4231-9FB2-B2D9D97AA41D}" type="slidenum">
              <a:rPr lang="el-GR" smtClean="0"/>
              <a:pPr/>
              <a:t>‹#›</a:t>
            </a:fld>
            <a:endParaRPr lang="el-GR"/>
          </a:p>
        </p:txBody>
      </p:sp>
      <p:grpSp>
        <p:nvGrpSpPr>
          <p:cNvPr id="2" name="Ομάδα 8"/>
          <p:cNvGrpSpPr/>
          <p:nvPr/>
        </p:nvGrpSpPr>
        <p:grpSpPr>
          <a:xfrm>
            <a:off x="430824" y="724620"/>
            <a:ext cx="3989234" cy="3795623"/>
            <a:chOff x="895350" y="3313113"/>
            <a:chExt cx="3613151" cy="2790825"/>
          </a:xfrm>
          <a:solidFill>
            <a:schemeClr val="tx1">
              <a:lumMod val="50000"/>
            </a:schemeClr>
          </a:solidFill>
        </p:grpSpPr>
        <p:sp>
          <p:nvSpPr>
            <p:cNvPr id="10" name="Ελεύθερη σχεδίαση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1" name="Ελεύθερη σχεδίαση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2" name="Ελεύθερη σχεδίαση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3" name="Ελεύθερη σχεδίαση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4" name="Ελεύθερη σχεδίαση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5" name="Ελεύθερη σχεδίαση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6" name="Ελεύθερη σχεδίαση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7" name="Ελεύθερη σχεδίαση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8" name="Ελεύθερη σχεδίαση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9" name="Ελεύθερη σχεδίαση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20" name="Ελεύθερη σχεδίαση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21" name="Ελεύθερη σχεδίαση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grpSp>
      <p:grpSp>
        <p:nvGrpSpPr>
          <p:cNvPr id="3" name="Ομάδα 21"/>
          <p:cNvGrpSpPr/>
          <p:nvPr/>
        </p:nvGrpSpPr>
        <p:grpSpPr>
          <a:xfrm>
            <a:off x="4713841" y="724620"/>
            <a:ext cx="3989234" cy="3795623"/>
            <a:chOff x="895350" y="3313113"/>
            <a:chExt cx="3613151" cy="2790825"/>
          </a:xfrm>
          <a:solidFill>
            <a:schemeClr val="tx1">
              <a:lumMod val="50000"/>
            </a:schemeClr>
          </a:solidFill>
        </p:grpSpPr>
        <p:sp>
          <p:nvSpPr>
            <p:cNvPr id="23" name="Ελεύθερη σχεδίαση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24" name="Ελεύθερη σχεδίαση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25" name="Ελεύθερη σχεδίαση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26" name="Ελεύθερη σχεδίαση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27" name="Ελεύθερη σχεδίαση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28" name="Ελεύθερη σχεδίαση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29" name="Ελεύθερη σχεδίαση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30" name="Ελεύθερη σχεδίαση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31" name="Ελεύθερη σχεδίαση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32" name="Ελεύθερη σχεδίαση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33" name="Ελεύθερη σχεδίαση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34" name="Ελεύθερη σχεδίαση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grpSp>
      <p:sp>
        <p:nvSpPr>
          <p:cNvPr id="36" name="Σύμβολο κράτησης θέσης εικόνας 33"/>
          <p:cNvSpPr>
            <a:spLocks noGrp="1" noChangeAspect="1"/>
          </p:cNvSpPr>
          <p:nvPr>
            <p:ph type="pic" sz="quarter" idx="17"/>
          </p:nvPr>
        </p:nvSpPr>
        <p:spPr>
          <a:xfrm>
            <a:off x="625215" y="1020195"/>
            <a:ext cx="3600451" cy="3200400"/>
          </a:xfrm>
          <a:solidFill>
            <a:schemeClr val="bg2"/>
          </a:solidFill>
          <a:ln w="38100">
            <a:solidFill>
              <a:schemeClr val="bg1"/>
            </a:solidFill>
          </a:ln>
        </p:spPr>
        <p:txBody>
          <a:bodyPr/>
          <a:lstStyle>
            <a:lvl1pPr marL="0" indent="0" algn="ctr" latinLnBrk="0">
              <a:buNone/>
              <a:defRPr lang="el-GR"/>
            </a:lvl1pPr>
          </a:lstStyle>
          <a:p>
            <a:r>
              <a:rPr lang="el-GR" smtClean="0"/>
              <a:t>Κάντε κλικ στο εικονίδιο για να προσθέσετε μια εικόνα</a:t>
            </a:r>
            <a:endParaRPr lang="el-GR"/>
          </a:p>
        </p:txBody>
      </p:sp>
      <p:sp>
        <p:nvSpPr>
          <p:cNvPr id="37" name="Σύμβολο κράτησης θέσης εικόνας 33"/>
          <p:cNvSpPr>
            <a:spLocks noGrp="1" noChangeAspect="1"/>
          </p:cNvSpPr>
          <p:nvPr>
            <p:ph type="pic" sz="quarter" idx="18"/>
          </p:nvPr>
        </p:nvSpPr>
        <p:spPr>
          <a:xfrm>
            <a:off x="4908232" y="1020195"/>
            <a:ext cx="3600451" cy="3200400"/>
          </a:xfrm>
          <a:solidFill>
            <a:schemeClr val="bg2"/>
          </a:solidFill>
          <a:ln w="38100">
            <a:solidFill>
              <a:schemeClr val="bg1"/>
            </a:solidFill>
          </a:ln>
        </p:spPr>
        <p:txBody>
          <a:bodyPr/>
          <a:lstStyle>
            <a:lvl1pPr marL="0" indent="0" algn="ctr" latinLnBrk="0">
              <a:buNone/>
              <a:defRPr lang="el-GR"/>
            </a:lvl1pPr>
          </a:lstStyle>
          <a:p>
            <a:r>
              <a:rPr lang="el-GR" smtClean="0"/>
              <a:t>Κάντε κλικ στο εικονίδιο για να προσθέσετε μια εικόνα</a:t>
            </a:r>
            <a:endParaRPr lang="el-GR"/>
          </a:p>
        </p:txBody>
      </p:sp>
      <p:sp>
        <p:nvSpPr>
          <p:cNvPr id="39" name="Σύμβολο κράτησης θέσης κειμένου 3"/>
          <p:cNvSpPr>
            <a:spLocks noGrp="1"/>
          </p:cNvSpPr>
          <p:nvPr>
            <p:ph type="body" sz="half" idx="2"/>
          </p:nvPr>
        </p:nvSpPr>
        <p:spPr>
          <a:xfrm>
            <a:off x="789317" y="4648200"/>
            <a:ext cx="3276735" cy="1295400"/>
          </a:xfrm>
        </p:spPr>
        <p:txBody>
          <a:bodyPr>
            <a:normAutofit/>
          </a:bodyPr>
          <a:lstStyle>
            <a:lvl1pPr marL="0" indent="0" latinLnBrk="0">
              <a:spcBef>
                <a:spcPts val="1600"/>
              </a:spcBef>
              <a:buNone/>
              <a:defRPr lang="el-GR" sz="1600"/>
            </a:lvl1pPr>
            <a:lvl2pPr marL="457200" indent="0" latinLnBrk="0">
              <a:buNone/>
              <a:defRPr lang="el-GR" sz="1400"/>
            </a:lvl2pPr>
            <a:lvl3pPr marL="914400" indent="0" latinLnBrk="0">
              <a:buNone/>
              <a:defRPr lang="el-GR" sz="1200"/>
            </a:lvl3pPr>
            <a:lvl4pPr marL="1371600" indent="0" latinLnBrk="0">
              <a:buNone/>
              <a:defRPr lang="el-GR" sz="1000"/>
            </a:lvl4pPr>
            <a:lvl5pPr marL="1828800" indent="0" latinLnBrk="0">
              <a:buNone/>
              <a:defRPr lang="el-GR" sz="1000"/>
            </a:lvl5pPr>
            <a:lvl6pPr marL="2286000" indent="0" latinLnBrk="0">
              <a:buNone/>
              <a:defRPr lang="el-GR" sz="1000"/>
            </a:lvl6pPr>
            <a:lvl7pPr marL="2743200" indent="0" latinLnBrk="0">
              <a:buNone/>
              <a:defRPr lang="el-GR" sz="1000"/>
            </a:lvl7pPr>
            <a:lvl8pPr marL="3200400" indent="0" latinLnBrk="0">
              <a:buNone/>
              <a:defRPr lang="el-GR" sz="1000"/>
            </a:lvl8pPr>
            <a:lvl9pPr marL="3657600" indent="0" latinLnBrk="0">
              <a:buNone/>
              <a:defRPr lang="el-GR" sz="1000"/>
            </a:lvl9pPr>
          </a:lstStyle>
          <a:p>
            <a:pPr lvl="0"/>
            <a:r>
              <a:rPr lang="el-GR" smtClean="0"/>
              <a:t>Kλικ για επεξεργασία των στυλ του υποδείγματος</a:t>
            </a:r>
          </a:p>
        </p:txBody>
      </p:sp>
      <p:sp>
        <p:nvSpPr>
          <p:cNvPr id="40" name="Σύμβολο κράτησης θέσης κειμένου 3"/>
          <p:cNvSpPr>
            <a:spLocks noGrp="1"/>
          </p:cNvSpPr>
          <p:nvPr>
            <p:ph type="body" sz="half" idx="19"/>
          </p:nvPr>
        </p:nvSpPr>
        <p:spPr>
          <a:xfrm>
            <a:off x="5057181" y="4648200"/>
            <a:ext cx="3276735" cy="1295400"/>
          </a:xfrm>
        </p:spPr>
        <p:txBody>
          <a:bodyPr>
            <a:normAutofit/>
          </a:bodyPr>
          <a:lstStyle>
            <a:lvl1pPr marL="0" indent="0" latinLnBrk="0">
              <a:spcBef>
                <a:spcPts val="1600"/>
              </a:spcBef>
              <a:buNone/>
              <a:defRPr lang="el-GR" sz="1600"/>
            </a:lvl1pPr>
            <a:lvl2pPr marL="457200" indent="0" latinLnBrk="0">
              <a:buNone/>
              <a:defRPr lang="el-GR" sz="1400"/>
            </a:lvl2pPr>
            <a:lvl3pPr marL="914400" indent="0" latinLnBrk="0">
              <a:buNone/>
              <a:defRPr lang="el-GR" sz="1200"/>
            </a:lvl3pPr>
            <a:lvl4pPr marL="1371600" indent="0" latinLnBrk="0">
              <a:buNone/>
              <a:defRPr lang="el-GR" sz="1000"/>
            </a:lvl4pPr>
            <a:lvl5pPr marL="1828800" indent="0" latinLnBrk="0">
              <a:buNone/>
              <a:defRPr lang="el-GR" sz="1000"/>
            </a:lvl5pPr>
            <a:lvl6pPr marL="2286000" indent="0" latinLnBrk="0">
              <a:buNone/>
              <a:defRPr lang="el-GR" sz="1000"/>
            </a:lvl6pPr>
            <a:lvl7pPr marL="2743200" indent="0" latinLnBrk="0">
              <a:buNone/>
              <a:defRPr lang="el-GR" sz="1000"/>
            </a:lvl7pPr>
            <a:lvl8pPr marL="3200400" indent="0" latinLnBrk="0">
              <a:buNone/>
              <a:defRPr lang="el-GR" sz="1000"/>
            </a:lvl8pPr>
            <a:lvl9pPr marL="3657600" indent="0" latinLnBrk="0">
              <a:buNone/>
              <a:defRPr lang="el-GR" sz="1000"/>
            </a:lvl9pPr>
          </a:lstStyle>
          <a:p>
            <a:pPr lvl="0"/>
            <a:r>
              <a:rPr lang="el-GR" smtClean="0"/>
              <a:t>Kλικ για επεξεργασία των στυλ του υποδείγματος</a:t>
            </a:r>
          </a:p>
        </p:txBody>
      </p:sp>
    </p:spTree>
    <p:extLst>
      <p:ext uri="{BB962C8B-B14F-4D97-AF65-F5344CB8AC3E}">
        <p14:creationId xmlns="" xmlns:p14="http://schemas.microsoft.com/office/powerpoint/2010/main" val="116827480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Τρεις εικόνες με λεζάντες">
    <p:spTree>
      <p:nvGrpSpPr>
        <p:cNvPr id="1" name=""/>
        <p:cNvGrpSpPr/>
        <p:nvPr/>
      </p:nvGrpSpPr>
      <p:grpSpPr>
        <a:xfrm>
          <a:off x="0" y="0"/>
          <a:ext cx="0" cy="0"/>
          <a:chOff x="0" y="0"/>
          <a:chExt cx="0" cy="0"/>
        </a:xfrm>
      </p:grpSpPr>
      <p:sp>
        <p:nvSpPr>
          <p:cNvPr id="6" name="Σύμβολο κράτησης θέσης ημερομηνίας 5"/>
          <p:cNvSpPr>
            <a:spLocks noGrp="1"/>
          </p:cNvSpPr>
          <p:nvPr>
            <p:ph type="dt" sz="half" idx="10"/>
          </p:nvPr>
        </p:nvSpPr>
        <p:spPr/>
        <p:txBody>
          <a:bodyPr/>
          <a:lstStyle/>
          <a:p>
            <a:endParaRPr lang="el-GR"/>
          </a:p>
        </p:txBody>
      </p:sp>
      <p:sp>
        <p:nvSpPr>
          <p:cNvPr id="7" name="Σύμβολο κράτησης θέσης υποσέλιδου 6"/>
          <p:cNvSpPr>
            <a:spLocks noGrp="1"/>
          </p:cNvSpPr>
          <p:nvPr>
            <p:ph type="ftr" sz="quarter" idx="11"/>
          </p:nvPr>
        </p:nvSpPr>
        <p:spPr/>
        <p:txBody>
          <a:bodyPr/>
          <a:lstStyle/>
          <a:p>
            <a:r>
              <a:rPr lang="el-GR" smtClean="0"/>
              <a:t>9ο Πανελλήνιο Συνέδριο Παιδαγωγικής Εταιρείας "Ελληνική Παιδαγωγική και Εκπαιδευτική Έρευνα", 28-30/11/2014</a:t>
            </a:r>
            <a:endParaRPr lang="el-GR"/>
          </a:p>
        </p:txBody>
      </p:sp>
      <p:sp>
        <p:nvSpPr>
          <p:cNvPr id="8" name="Σύμβολο κράτησης θέσης αριθμού διαφάνειας 7"/>
          <p:cNvSpPr>
            <a:spLocks noGrp="1"/>
          </p:cNvSpPr>
          <p:nvPr>
            <p:ph type="sldNum" sz="quarter" idx="12"/>
          </p:nvPr>
        </p:nvSpPr>
        <p:spPr/>
        <p:txBody>
          <a:bodyPr/>
          <a:lstStyle/>
          <a:p>
            <a:fld id="{D3F1D1C4-C2D9-4231-9FB2-B2D9D97AA41D}" type="slidenum">
              <a:rPr lang="el-GR" smtClean="0"/>
              <a:pPr/>
              <a:t>‹#›</a:t>
            </a:fld>
            <a:endParaRPr lang="el-GR"/>
          </a:p>
        </p:txBody>
      </p:sp>
      <p:grpSp>
        <p:nvGrpSpPr>
          <p:cNvPr id="2" name="Ομάδα 34"/>
          <p:cNvGrpSpPr>
            <a:grpSpLocks noChangeAspect="1"/>
          </p:cNvGrpSpPr>
          <p:nvPr/>
        </p:nvGrpSpPr>
        <p:grpSpPr>
          <a:xfrm rot="5400000">
            <a:off x="2508625" y="1070637"/>
            <a:ext cx="4116828" cy="2537460"/>
            <a:chOff x="895350" y="3313113"/>
            <a:chExt cx="3613151" cy="2790825"/>
          </a:xfrm>
          <a:solidFill>
            <a:schemeClr val="tx1">
              <a:lumMod val="50000"/>
            </a:schemeClr>
          </a:solidFill>
        </p:grpSpPr>
        <p:sp>
          <p:nvSpPr>
            <p:cNvPr id="38" name="Ελεύθερη σχεδίαση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41" name="Ελεύθερη σχεδίαση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42" name="Ελεύθερη σχεδίαση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43" name="Ελεύθερη σχεδίαση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44" name="Ελεύθερη σχεδίαση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45" name="Ελεύθερη σχεδίαση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46" name="Ελεύθερη σχεδίαση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47" name="Ελεύθερη σχεδίαση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48" name="Ελεύθερη σχεδίαση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49" name="Ελεύθερη σχεδίαση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50" name="Ελεύθερη σχεδίαση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51" name="Ελεύθερη σχεδίαση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grpSp>
      <p:grpSp>
        <p:nvGrpSpPr>
          <p:cNvPr id="3" name="Ομάδα 51"/>
          <p:cNvGrpSpPr>
            <a:grpSpLocks noChangeAspect="1"/>
          </p:cNvGrpSpPr>
          <p:nvPr/>
        </p:nvGrpSpPr>
        <p:grpSpPr>
          <a:xfrm rot="5400000">
            <a:off x="-317047" y="1550435"/>
            <a:ext cx="4114800" cy="2536211"/>
            <a:chOff x="895350" y="3313113"/>
            <a:chExt cx="3613151" cy="2790825"/>
          </a:xfrm>
          <a:solidFill>
            <a:schemeClr val="tx1">
              <a:lumMod val="50000"/>
            </a:schemeClr>
          </a:solidFill>
        </p:grpSpPr>
        <p:sp>
          <p:nvSpPr>
            <p:cNvPr id="53" name="Ελεύθερη σχεδίαση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54" name="Ελεύθερη σχεδίαση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55" name="Ελεύθερη σχεδίαση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56" name="Ελεύθερη σχεδίαση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57" name="Ελεύθερη σχεδίαση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58" name="Ελεύθερη σχεδίαση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59" name="Ελεύθερη σχεδίαση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60" name="Ελεύθερη σχεδίαση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61" name="Ελεύθερη σχεδίαση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62" name="Ελεύθερη σχεδίαση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63" name="Ελεύθερη σχεδίαση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64" name="Ελεύθερη σχεδίαση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grpSp>
      <p:grpSp>
        <p:nvGrpSpPr>
          <p:cNvPr id="4" name="Ομάδα 64"/>
          <p:cNvGrpSpPr>
            <a:grpSpLocks noChangeAspect="1"/>
          </p:cNvGrpSpPr>
          <p:nvPr/>
        </p:nvGrpSpPr>
        <p:grpSpPr>
          <a:xfrm rot="5400000">
            <a:off x="5338579" y="1550440"/>
            <a:ext cx="4114800" cy="2536210"/>
            <a:chOff x="895350" y="3313113"/>
            <a:chExt cx="3613151" cy="2790825"/>
          </a:xfrm>
          <a:solidFill>
            <a:schemeClr val="tx1">
              <a:lumMod val="50000"/>
            </a:schemeClr>
          </a:solidFill>
        </p:grpSpPr>
        <p:sp>
          <p:nvSpPr>
            <p:cNvPr id="66" name="Ελεύθερη σχεδίαση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67" name="Ελεύθερη σχεδίαση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68" name="Ελεύθερη σχεδίαση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69" name="Ελεύθερη σχεδίαση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70" name="Ελεύθερη σχεδίαση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71" name="Ελεύθερη σχεδίαση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72" name="Ελεύθερη σχεδίαση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73" name="Ελεύθερη σχεδίαση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74" name="Ελεύθερη σχεδίαση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75" name="Ελεύθερη σχεδίαση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76" name="Ελεύθερη σχεδίαση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77" name="Ελεύθερη σχεδίαση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grpSp>
      <p:sp>
        <p:nvSpPr>
          <p:cNvPr id="78" name="Σύμβολο κράτησης θέσης εικόνας 33"/>
          <p:cNvSpPr>
            <a:spLocks noGrp="1"/>
          </p:cNvSpPr>
          <p:nvPr>
            <p:ph type="pic" sz="quarter" idx="18"/>
          </p:nvPr>
        </p:nvSpPr>
        <p:spPr>
          <a:xfrm>
            <a:off x="3449914" y="533400"/>
            <a:ext cx="2228850" cy="3657600"/>
          </a:xfrm>
          <a:solidFill>
            <a:schemeClr val="bg2"/>
          </a:solidFill>
          <a:ln w="38100">
            <a:solidFill>
              <a:schemeClr val="bg1"/>
            </a:solidFill>
          </a:ln>
        </p:spPr>
        <p:txBody>
          <a:bodyPr/>
          <a:lstStyle>
            <a:lvl1pPr marL="0" indent="0" algn="ctr" latinLnBrk="0">
              <a:buNone/>
              <a:defRPr lang="el-GR"/>
            </a:lvl1pPr>
          </a:lstStyle>
          <a:p>
            <a:r>
              <a:rPr lang="el-GR" smtClean="0"/>
              <a:t>Κάντε κλικ στο εικονίδιο για να προσθέσετε μια εικόνα</a:t>
            </a:r>
            <a:endParaRPr lang="el-GR"/>
          </a:p>
        </p:txBody>
      </p:sp>
      <p:sp>
        <p:nvSpPr>
          <p:cNvPr id="79" name="Σύμβολο κράτησης θέσης εικόνας 33"/>
          <p:cNvSpPr>
            <a:spLocks noGrp="1"/>
          </p:cNvSpPr>
          <p:nvPr>
            <p:ph type="pic" sz="quarter" idx="19"/>
          </p:nvPr>
        </p:nvSpPr>
        <p:spPr>
          <a:xfrm>
            <a:off x="625928" y="1013590"/>
            <a:ext cx="2228850" cy="3657600"/>
          </a:xfrm>
          <a:solidFill>
            <a:schemeClr val="bg2"/>
          </a:solidFill>
          <a:ln w="38100">
            <a:solidFill>
              <a:schemeClr val="bg1"/>
            </a:solidFill>
          </a:ln>
        </p:spPr>
        <p:txBody>
          <a:bodyPr/>
          <a:lstStyle>
            <a:lvl1pPr marL="0" indent="0" algn="ctr" latinLnBrk="0">
              <a:buNone/>
              <a:defRPr lang="el-GR"/>
            </a:lvl1pPr>
          </a:lstStyle>
          <a:p>
            <a:r>
              <a:rPr lang="el-GR" smtClean="0"/>
              <a:t>Κάντε κλικ στο εικονίδιο για να προσθέσετε μια εικόνα</a:t>
            </a:r>
            <a:endParaRPr lang="el-GR"/>
          </a:p>
        </p:txBody>
      </p:sp>
      <p:sp>
        <p:nvSpPr>
          <p:cNvPr id="80" name="Σύμβολο κράτησης θέσης εικόνας 33"/>
          <p:cNvSpPr>
            <a:spLocks noGrp="1"/>
          </p:cNvSpPr>
          <p:nvPr>
            <p:ph type="pic" sz="quarter" idx="20"/>
          </p:nvPr>
        </p:nvSpPr>
        <p:spPr>
          <a:xfrm>
            <a:off x="6281554" y="1013591"/>
            <a:ext cx="2228850" cy="3657600"/>
          </a:xfrm>
          <a:solidFill>
            <a:schemeClr val="bg2"/>
          </a:solidFill>
          <a:ln w="38100">
            <a:solidFill>
              <a:schemeClr val="bg1"/>
            </a:solidFill>
          </a:ln>
        </p:spPr>
        <p:txBody>
          <a:bodyPr/>
          <a:lstStyle>
            <a:lvl1pPr marL="0" indent="0" algn="ctr" latinLnBrk="0">
              <a:buNone/>
              <a:defRPr lang="el-GR"/>
            </a:lvl1pPr>
          </a:lstStyle>
          <a:p>
            <a:r>
              <a:rPr lang="el-GR" smtClean="0"/>
              <a:t>Κάντε κλικ στο εικονίδιο για να προσθέσετε μια εικόνα</a:t>
            </a:r>
            <a:endParaRPr lang="el-GR"/>
          </a:p>
        </p:txBody>
      </p:sp>
      <p:sp>
        <p:nvSpPr>
          <p:cNvPr id="81" name="Σύμβολο κράτησης θέσης κειμένου 3"/>
          <p:cNvSpPr>
            <a:spLocks noGrp="1"/>
          </p:cNvSpPr>
          <p:nvPr>
            <p:ph type="body" sz="half" idx="2"/>
          </p:nvPr>
        </p:nvSpPr>
        <p:spPr>
          <a:xfrm>
            <a:off x="711653" y="5018002"/>
            <a:ext cx="2057400" cy="914400"/>
          </a:xfrm>
        </p:spPr>
        <p:txBody>
          <a:bodyPr>
            <a:normAutofit/>
          </a:bodyPr>
          <a:lstStyle>
            <a:lvl1pPr marL="0" indent="0" latinLnBrk="0">
              <a:spcBef>
                <a:spcPts val="1600"/>
              </a:spcBef>
              <a:buNone/>
              <a:defRPr lang="el-GR" sz="1600"/>
            </a:lvl1pPr>
            <a:lvl2pPr marL="457200" indent="0" latinLnBrk="0">
              <a:buNone/>
              <a:defRPr lang="el-GR" sz="1400"/>
            </a:lvl2pPr>
            <a:lvl3pPr marL="914400" indent="0" latinLnBrk="0">
              <a:buNone/>
              <a:defRPr lang="el-GR" sz="1200"/>
            </a:lvl3pPr>
            <a:lvl4pPr marL="1371600" indent="0" latinLnBrk="0">
              <a:buNone/>
              <a:defRPr lang="el-GR" sz="1000"/>
            </a:lvl4pPr>
            <a:lvl5pPr marL="1828800" indent="0" latinLnBrk="0">
              <a:buNone/>
              <a:defRPr lang="el-GR" sz="1000"/>
            </a:lvl5pPr>
            <a:lvl6pPr marL="2286000" indent="0" latinLnBrk="0">
              <a:buNone/>
              <a:defRPr lang="el-GR" sz="1000"/>
            </a:lvl6pPr>
            <a:lvl7pPr marL="2743200" indent="0" latinLnBrk="0">
              <a:buNone/>
              <a:defRPr lang="el-GR" sz="1000"/>
            </a:lvl7pPr>
            <a:lvl8pPr marL="3200400" indent="0" latinLnBrk="0">
              <a:buNone/>
              <a:defRPr lang="el-GR" sz="1000"/>
            </a:lvl8pPr>
            <a:lvl9pPr marL="3657600" indent="0" latinLnBrk="0">
              <a:buNone/>
              <a:defRPr lang="el-GR" sz="1000"/>
            </a:lvl9pPr>
          </a:lstStyle>
          <a:p>
            <a:pPr lvl="0"/>
            <a:r>
              <a:rPr lang="el-GR" smtClean="0"/>
              <a:t>Kλικ για επεξεργασία των στυλ του υποδείγματος</a:t>
            </a:r>
          </a:p>
        </p:txBody>
      </p:sp>
      <p:sp>
        <p:nvSpPr>
          <p:cNvPr id="82" name="Σύμβολο κράτησης θέσης κειμένου 3"/>
          <p:cNvSpPr>
            <a:spLocks noGrp="1"/>
          </p:cNvSpPr>
          <p:nvPr>
            <p:ph type="body" sz="half" idx="21"/>
          </p:nvPr>
        </p:nvSpPr>
        <p:spPr>
          <a:xfrm>
            <a:off x="3530406" y="4582378"/>
            <a:ext cx="2057400" cy="914400"/>
          </a:xfrm>
        </p:spPr>
        <p:txBody>
          <a:bodyPr>
            <a:normAutofit/>
          </a:bodyPr>
          <a:lstStyle>
            <a:lvl1pPr marL="0" indent="0" latinLnBrk="0">
              <a:spcBef>
                <a:spcPts val="1600"/>
              </a:spcBef>
              <a:buNone/>
              <a:defRPr lang="el-GR" sz="1600"/>
            </a:lvl1pPr>
            <a:lvl2pPr marL="457200" indent="0" latinLnBrk="0">
              <a:buNone/>
              <a:defRPr lang="el-GR" sz="1400"/>
            </a:lvl2pPr>
            <a:lvl3pPr marL="914400" indent="0" latinLnBrk="0">
              <a:buNone/>
              <a:defRPr lang="el-GR" sz="1200"/>
            </a:lvl3pPr>
            <a:lvl4pPr marL="1371600" indent="0" latinLnBrk="0">
              <a:buNone/>
              <a:defRPr lang="el-GR" sz="1000"/>
            </a:lvl4pPr>
            <a:lvl5pPr marL="1828800" indent="0" latinLnBrk="0">
              <a:buNone/>
              <a:defRPr lang="el-GR" sz="1000"/>
            </a:lvl5pPr>
            <a:lvl6pPr marL="2286000" indent="0" latinLnBrk="0">
              <a:buNone/>
              <a:defRPr lang="el-GR" sz="1000"/>
            </a:lvl6pPr>
            <a:lvl7pPr marL="2743200" indent="0" latinLnBrk="0">
              <a:buNone/>
              <a:defRPr lang="el-GR" sz="1000"/>
            </a:lvl7pPr>
            <a:lvl8pPr marL="3200400" indent="0" latinLnBrk="0">
              <a:buNone/>
              <a:defRPr lang="el-GR" sz="1000"/>
            </a:lvl8pPr>
            <a:lvl9pPr marL="3657600" indent="0" latinLnBrk="0">
              <a:buNone/>
              <a:defRPr lang="el-GR" sz="1000"/>
            </a:lvl9pPr>
          </a:lstStyle>
          <a:p>
            <a:pPr lvl="0"/>
            <a:r>
              <a:rPr lang="el-GR" smtClean="0"/>
              <a:t>Kλικ για επεξεργασία των στυλ του υποδείγματος</a:t>
            </a:r>
          </a:p>
        </p:txBody>
      </p:sp>
      <p:sp>
        <p:nvSpPr>
          <p:cNvPr id="83" name="Σύμβολο κράτησης θέσης κειμένου 3"/>
          <p:cNvSpPr>
            <a:spLocks noGrp="1"/>
          </p:cNvSpPr>
          <p:nvPr>
            <p:ph type="body" sz="half" idx="22"/>
          </p:nvPr>
        </p:nvSpPr>
        <p:spPr>
          <a:xfrm>
            <a:off x="6367279" y="5018002"/>
            <a:ext cx="2057400" cy="914400"/>
          </a:xfrm>
        </p:spPr>
        <p:txBody>
          <a:bodyPr>
            <a:normAutofit/>
          </a:bodyPr>
          <a:lstStyle>
            <a:lvl1pPr marL="0" indent="0" latinLnBrk="0">
              <a:spcBef>
                <a:spcPts val="1600"/>
              </a:spcBef>
              <a:buNone/>
              <a:defRPr lang="el-GR" sz="1600"/>
            </a:lvl1pPr>
            <a:lvl2pPr marL="457200" indent="0" latinLnBrk="0">
              <a:buNone/>
              <a:defRPr lang="el-GR" sz="1400"/>
            </a:lvl2pPr>
            <a:lvl3pPr marL="914400" indent="0" latinLnBrk="0">
              <a:buNone/>
              <a:defRPr lang="el-GR" sz="1200"/>
            </a:lvl3pPr>
            <a:lvl4pPr marL="1371600" indent="0" latinLnBrk="0">
              <a:buNone/>
              <a:defRPr lang="el-GR" sz="1000"/>
            </a:lvl4pPr>
            <a:lvl5pPr marL="1828800" indent="0" latinLnBrk="0">
              <a:buNone/>
              <a:defRPr lang="el-GR" sz="1000"/>
            </a:lvl5pPr>
            <a:lvl6pPr marL="2286000" indent="0" latinLnBrk="0">
              <a:buNone/>
              <a:defRPr lang="el-GR" sz="1000"/>
            </a:lvl6pPr>
            <a:lvl7pPr marL="2743200" indent="0" latinLnBrk="0">
              <a:buNone/>
              <a:defRPr lang="el-GR" sz="1000"/>
            </a:lvl7pPr>
            <a:lvl8pPr marL="3200400" indent="0" latinLnBrk="0">
              <a:buNone/>
              <a:defRPr lang="el-GR" sz="1000"/>
            </a:lvl8pPr>
            <a:lvl9pPr marL="3657600" indent="0" latinLnBrk="0">
              <a:buNone/>
              <a:defRPr lang="el-GR" sz="1000"/>
            </a:lvl9pPr>
          </a:lstStyle>
          <a:p>
            <a:pPr lvl="0"/>
            <a:r>
              <a:rPr lang="el-GR" smtClean="0"/>
              <a:t>Kλικ για επεξεργασία των στυλ του υποδείγματος</a:t>
            </a:r>
          </a:p>
        </p:txBody>
      </p:sp>
    </p:spTree>
    <p:extLst>
      <p:ext uri="{BB962C8B-B14F-4D97-AF65-F5344CB8AC3E}">
        <p14:creationId xmlns="" xmlns:p14="http://schemas.microsoft.com/office/powerpoint/2010/main" val="16819350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
        <p:nvSpPr>
          <p:cNvPr id="2" name="Σύμβολο κράτησης θέσης τίτλου 1"/>
          <p:cNvSpPr>
            <a:spLocks noGrp="1"/>
          </p:cNvSpPr>
          <p:nvPr>
            <p:ph type="title"/>
          </p:nvPr>
        </p:nvSpPr>
        <p:spPr>
          <a:xfrm>
            <a:off x="798909" y="304800"/>
            <a:ext cx="7543802" cy="1219200"/>
          </a:xfrm>
          <a:prstGeom prst="rect">
            <a:avLst/>
          </a:prstGeom>
        </p:spPr>
        <p:txBody>
          <a:bodyPr vert="horz" lIns="91440" tIns="45720" rIns="91440" bIns="45720" rtlCol="0" anchor="b">
            <a:normAutofit/>
          </a:bodyPr>
          <a:lstStyle/>
          <a:p>
            <a:r>
              <a:rPr lang="el-GR"/>
              <a:t>Κάντε κλικ για να επεξεργαστείτε το στυλ υποδείγματος τίτλου</a:t>
            </a:r>
          </a:p>
        </p:txBody>
      </p:sp>
      <p:sp>
        <p:nvSpPr>
          <p:cNvPr id="3" name="Σύμβολο κράτησης θέσης κειμένου 2"/>
          <p:cNvSpPr>
            <a:spLocks noGrp="1"/>
          </p:cNvSpPr>
          <p:nvPr>
            <p:ph type="body" idx="1"/>
          </p:nvPr>
        </p:nvSpPr>
        <p:spPr>
          <a:xfrm>
            <a:off x="798910" y="1752600"/>
            <a:ext cx="7543800" cy="4229100"/>
          </a:xfrm>
          <a:prstGeom prst="rect">
            <a:avLst/>
          </a:prstGeom>
        </p:spPr>
        <p:txBody>
          <a:bodyPr vert="horz" lIns="91440" tIns="45720" rIns="91440" bIns="45720" rtlCol="0">
            <a:normAutofit/>
          </a:bodyPr>
          <a:lstStyle/>
          <a:p>
            <a:pPr lvl="0"/>
            <a:r>
              <a:rPr lang="el-GR"/>
              <a:t>Κάντε κλικ για να επεξεργαστείτε τα στυλ υποδείγματος κειμένου</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Σύμβολο κράτησης θέσης ημερομηνίας 3"/>
          <p:cNvSpPr>
            <a:spLocks noGrp="1"/>
          </p:cNvSpPr>
          <p:nvPr>
            <p:ph type="dt" sz="half" idx="2"/>
          </p:nvPr>
        </p:nvSpPr>
        <p:spPr>
          <a:xfrm>
            <a:off x="6056708" y="6019801"/>
            <a:ext cx="1047195" cy="228600"/>
          </a:xfrm>
          <a:prstGeom prst="rect">
            <a:avLst/>
          </a:prstGeom>
        </p:spPr>
        <p:txBody>
          <a:bodyPr vert="horz" lIns="91440" tIns="45720" rIns="91440" bIns="45720" rtlCol="0" anchor="ctr"/>
          <a:lstStyle>
            <a:lvl1pPr algn="l" latinLnBrk="0">
              <a:defRPr lang="el-GR" sz="1000">
                <a:solidFill>
                  <a:schemeClr val="tx1"/>
                </a:solidFill>
              </a:defRPr>
            </a:lvl1pPr>
          </a:lstStyle>
          <a:p>
            <a:endParaRPr lang="el-GR"/>
          </a:p>
        </p:txBody>
      </p:sp>
      <p:sp>
        <p:nvSpPr>
          <p:cNvPr id="5" name="Σύμβολο κράτησης θέσης υποσέλιδου 4"/>
          <p:cNvSpPr>
            <a:spLocks noGrp="1"/>
          </p:cNvSpPr>
          <p:nvPr>
            <p:ph type="ftr" sz="quarter" idx="3"/>
          </p:nvPr>
        </p:nvSpPr>
        <p:spPr>
          <a:xfrm>
            <a:off x="1484710" y="6019801"/>
            <a:ext cx="4457700" cy="228600"/>
          </a:xfrm>
          <a:prstGeom prst="rect">
            <a:avLst/>
          </a:prstGeom>
        </p:spPr>
        <p:txBody>
          <a:bodyPr vert="horz" lIns="91440" tIns="45720" rIns="91440" bIns="45720" rtlCol="0" anchor="ctr"/>
          <a:lstStyle>
            <a:lvl1pPr algn="l" latinLnBrk="0">
              <a:defRPr lang="el-GR" sz="1000">
                <a:solidFill>
                  <a:schemeClr val="tx1"/>
                </a:solidFill>
              </a:defRPr>
            </a:lvl1pPr>
          </a:lstStyle>
          <a:p>
            <a:r>
              <a:rPr lang="el-GR" smtClean="0"/>
              <a:t>9ο Πανελλήνιο Συνέδριο Παιδαγωγικής Εταιρείας "Ελληνική Παιδαγωγική και Εκπαιδευτική Έρευνα", 28-30/11/2014</a:t>
            </a:r>
            <a:endParaRPr lang="el-GR"/>
          </a:p>
        </p:txBody>
      </p:sp>
      <p:sp>
        <p:nvSpPr>
          <p:cNvPr id="6" name="Σύμβολο κράτησης θέσης αριθμού διαφάνειας 5"/>
          <p:cNvSpPr>
            <a:spLocks noGrp="1"/>
          </p:cNvSpPr>
          <p:nvPr>
            <p:ph type="sldNum" sz="quarter" idx="4"/>
          </p:nvPr>
        </p:nvSpPr>
        <p:spPr>
          <a:xfrm>
            <a:off x="798910" y="6019801"/>
            <a:ext cx="571500" cy="228600"/>
          </a:xfrm>
          <a:prstGeom prst="rect">
            <a:avLst/>
          </a:prstGeom>
        </p:spPr>
        <p:txBody>
          <a:bodyPr vert="horz" lIns="91440" tIns="45720" rIns="91440" bIns="45720" rtlCol="0" anchor="ctr"/>
          <a:lstStyle>
            <a:lvl1pPr algn="l" latinLnBrk="0">
              <a:defRPr lang="el-GR" sz="1000">
                <a:solidFill>
                  <a:schemeClr val="tx1"/>
                </a:solidFill>
              </a:defRPr>
            </a:lvl1pPr>
          </a:lstStyle>
          <a:p>
            <a:fld id="{D3F1D1C4-C2D9-4231-9FB2-B2D9D97AA41D}" type="slidenum">
              <a:rPr lang="el-GR" smtClean="0"/>
              <a:pPr/>
              <a:t>‹#›</a:t>
            </a:fld>
            <a:endParaRPr lang="el-GR"/>
          </a:p>
        </p:txBody>
      </p:sp>
    </p:spTree>
    <p:extLst>
      <p:ext uri="{BB962C8B-B14F-4D97-AF65-F5344CB8AC3E}">
        <p14:creationId xmlns=""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hf hdr="0" dt="0"/>
  <p:txStyles>
    <p:titleStyle>
      <a:lvl1pPr algn="l" defTabSz="914400" rtl="0" eaLnBrk="1" latinLnBrk="0" hangingPunct="1">
        <a:lnSpc>
          <a:spcPct val="90000"/>
        </a:lnSpc>
        <a:spcBef>
          <a:spcPct val="0"/>
        </a:spcBef>
        <a:buNone/>
        <a:defRPr lang="el-G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lang="el-G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lang="el-G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lang="el-G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lang="el-G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lang="el-G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lang="el-G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lang="el-G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lang="el-G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lang="el-GR" sz="1600" kern="1200" baseline="0">
          <a:solidFill>
            <a:schemeClr val="tx1"/>
          </a:solidFill>
          <a:latin typeface="+mn-lt"/>
          <a:ea typeface="+mn-ea"/>
          <a:cs typeface="+mn-cs"/>
        </a:defRPr>
      </a:lvl9pPr>
    </p:bodyStyle>
    <p:otherStyle>
      <a:defPPr>
        <a:defRPr lang="el-GR"/>
      </a:defPPr>
      <a:lvl1pPr marL="0" algn="l" defTabSz="914400" rtl="0" eaLnBrk="1" latinLnBrk="0" hangingPunct="1">
        <a:defRPr lang="el-GR" sz="1800" kern="1200">
          <a:solidFill>
            <a:schemeClr val="tx1"/>
          </a:solidFill>
          <a:latin typeface="+mn-lt"/>
          <a:ea typeface="+mn-ea"/>
          <a:cs typeface="+mn-cs"/>
        </a:defRPr>
      </a:lvl1pPr>
      <a:lvl2pPr marL="457200" algn="l" defTabSz="914400" rtl="0" eaLnBrk="1" latinLnBrk="0" hangingPunct="1">
        <a:defRPr lang="el-GR" sz="1800" kern="1200">
          <a:solidFill>
            <a:schemeClr val="tx1"/>
          </a:solidFill>
          <a:latin typeface="+mn-lt"/>
          <a:ea typeface="+mn-ea"/>
          <a:cs typeface="+mn-cs"/>
        </a:defRPr>
      </a:lvl2pPr>
      <a:lvl3pPr marL="914400" algn="l" defTabSz="914400" rtl="0" eaLnBrk="1" latinLnBrk="0" hangingPunct="1">
        <a:defRPr lang="el-GR" sz="1800" kern="1200">
          <a:solidFill>
            <a:schemeClr val="tx1"/>
          </a:solidFill>
          <a:latin typeface="+mn-lt"/>
          <a:ea typeface="+mn-ea"/>
          <a:cs typeface="+mn-cs"/>
        </a:defRPr>
      </a:lvl3pPr>
      <a:lvl4pPr marL="1371600" algn="l" defTabSz="914400" rtl="0" eaLnBrk="1" latinLnBrk="0" hangingPunct="1">
        <a:defRPr lang="el-GR" sz="1800" kern="1200">
          <a:solidFill>
            <a:schemeClr val="tx1"/>
          </a:solidFill>
          <a:latin typeface="+mn-lt"/>
          <a:ea typeface="+mn-ea"/>
          <a:cs typeface="+mn-cs"/>
        </a:defRPr>
      </a:lvl4pPr>
      <a:lvl5pPr marL="1828800" algn="l" defTabSz="914400" rtl="0" eaLnBrk="1" latinLnBrk="0" hangingPunct="1">
        <a:defRPr lang="el-GR" sz="1800" kern="1200">
          <a:solidFill>
            <a:schemeClr val="tx1"/>
          </a:solidFill>
          <a:latin typeface="+mn-lt"/>
          <a:ea typeface="+mn-ea"/>
          <a:cs typeface="+mn-cs"/>
        </a:defRPr>
      </a:lvl5pPr>
      <a:lvl6pPr marL="2286000" algn="l" defTabSz="914400" rtl="0" eaLnBrk="1" latinLnBrk="0" hangingPunct="1">
        <a:defRPr lang="el-GR" sz="1800" kern="1200">
          <a:solidFill>
            <a:schemeClr val="tx1"/>
          </a:solidFill>
          <a:latin typeface="+mn-lt"/>
          <a:ea typeface="+mn-ea"/>
          <a:cs typeface="+mn-cs"/>
        </a:defRPr>
      </a:lvl6pPr>
      <a:lvl7pPr marL="2743200" algn="l" defTabSz="914400" rtl="0" eaLnBrk="1" latinLnBrk="0" hangingPunct="1">
        <a:defRPr lang="el-GR" sz="1800" kern="1200">
          <a:solidFill>
            <a:schemeClr val="tx1"/>
          </a:solidFill>
          <a:latin typeface="+mn-lt"/>
          <a:ea typeface="+mn-ea"/>
          <a:cs typeface="+mn-cs"/>
        </a:defRPr>
      </a:lvl7pPr>
      <a:lvl8pPr marL="3200400" algn="l" defTabSz="914400" rtl="0" eaLnBrk="1" latinLnBrk="0" hangingPunct="1">
        <a:defRPr lang="el-GR" sz="1800" kern="1200">
          <a:solidFill>
            <a:schemeClr val="tx1"/>
          </a:solidFill>
          <a:latin typeface="+mn-lt"/>
          <a:ea typeface="+mn-ea"/>
          <a:cs typeface="+mn-cs"/>
        </a:defRPr>
      </a:lvl8pPr>
      <a:lvl9pPr marL="3657600" algn="l" defTabSz="914400" rtl="0" eaLnBrk="1" latinLnBrk="0" hangingPunct="1">
        <a:defRPr lang="el-G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556866" y="1556792"/>
            <a:ext cx="7587134" cy="2304256"/>
          </a:xfrm>
        </p:spPr>
        <p:txBody>
          <a:bodyPr>
            <a:normAutofit/>
          </a:bodyPr>
          <a:lstStyle/>
          <a:p>
            <a:pPr algn="ctr"/>
            <a:r>
              <a:rPr lang="el-GR" sz="2800" b="1" dirty="0" smtClean="0"/>
              <a:t>ΟΙ ΑΝΑΓΝΩΣΤΙΚΕΣ ΠΡΟΤΙΜΗΣΕΙΣ ΤΩΝ ΠΑΙΔΙΩΝ ΣΧΟΛΙΚΗΣ ΗΛΙΚΙΑΣ ΣΧΕΤΙΚΑ ΜΕ ΤΑ ΘΕΜΑΤΑ ΚΑΙ ΤΟΥΣ ΧΑΡΑΚΤΗΡΕΣ ΕΡΓΩΝ ΠΑΙΔΙΚΗΣ ΛΟΓΟΤΕΧΝΙΑΣ</a:t>
            </a:r>
            <a:endParaRPr lang="el-GR" sz="2800" dirty="0"/>
          </a:p>
        </p:txBody>
      </p:sp>
      <p:sp>
        <p:nvSpPr>
          <p:cNvPr id="3" name="2 - Υπότιτλος"/>
          <p:cNvSpPr>
            <a:spLocks noGrp="1"/>
          </p:cNvSpPr>
          <p:nvPr>
            <p:ph type="subTitle" idx="1"/>
          </p:nvPr>
        </p:nvSpPr>
        <p:spPr>
          <a:xfrm>
            <a:off x="251520" y="5678488"/>
            <a:ext cx="8604448" cy="1179512"/>
          </a:xfrm>
        </p:spPr>
        <p:txBody>
          <a:bodyPr>
            <a:normAutofit fontScale="25000" lnSpcReduction="20000"/>
          </a:bodyPr>
          <a:lstStyle/>
          <a:p>
            <a:pPr algn="ctr">
              <a:lnSpc>
                <a:spcPct val="120000"/>
              </a:lnSpc>
            </a:pPr>
            <a:r>
              <a:rPr lang="el-GR" sz="7200" b="1" dirty="0" smtClean="0">
                <a:solidFill>
                  <a:schemeClr val="tx2"/>
                </a:solidFill>
              </a:rPr>
              <a:t>Αλέξα</a:t>
            </a:r>
            <a:r>
              <a:rPr lang="el-GR" sz="8000" b="1" dirty="0" smtClean="0">
                <a:solidFill>
                  <a:schemeClr val="tx2"/>
                </a:solidFill>
              </a:rPr>
              <a:t>νδρος </a:t>
            </a:r>
            <a:r>
              <a:rPr lang="el-GR" sz="8000" b="1" dirty="0" err="1" smtClean="0">
                <a:solidFill>
                  <a:schemeClr val="tx2"/>
                </a:solidFill>
              </a:rPr>
              <a:t>Ακριτόπουλος</a:t>
            </a:r>
            <a:r>
              <a:rPr lang="el-GR" sz="8000" b="1" dirty="0" smtClean="0">
                <a:solidFill>
                  <a:schemeClr val="tx2"/>
                </a:solidFill>
              </a:rPr>
              <a:t>, </a:t>
            </a:r>
            <a:r>
              <a:rPr lang="el-GR" sz="8000" b="1" i="1" dirty="0" smtClean="0">
                <a:solidFill>
                  <a:schemeClr val="tx2"/>
                </a:solidFill>
              </a:rPr>
              <a:t>Αναπληρωτής Καθηγητής ΠΔΜ / ΠΤΔΕ</a:t>
            </a:r>
            <a:endParaRPr lang="el-GR" sz="8000" b="1" dirty="0" smtClean="0">
              <a:solidFill>
                <a:schemeClr val="tx2"/>
              </a:solidFill>
            </a:endParaRPr>
          </a:p>
          <a:p>
            <a:pPr algn="ctr">
              <a:lnSpc>
                <a:spcPct val="120000"/>
              </a:lnSpc>
            </a:pPr>
            <a:r>
              <a:rPr lang="el-GR" sz="8000" b="1" dirty="0" smtClean="0">
                <a:solidFill>
                  <a:schemeClr val="tx2"/>
                </a:solidFill>
              </a:rPr>
              <a:t>Ασημίνα </a:t>
            </a:r>
            <a:r>
              <a:rPr lang="el-GR" sz="8000" b="1" dirty="0" err="1" smtClean="0">
                <a:solidFill>
                  <a:schemeClr val="tx2"/>
                </a:solidFill>
              </a:rPr>
              <a:t>Ανδρίκου</a:t>
            </a:r>
            <a:r>
              <a:rPr lang="el-GR" sz="8000" b="1" dirty="0" smtClean="0">
                <a:solidFill>
                  <a:schemeClr val="tx2"/>
                </a:solidFill>
              </a:rPr>
              <a:t>, </a:t>
            </a:r>
            <a:r>
              <a:rPr lang="el-GR" sz="8000" b="1" i="1" dirty="0" smtClean="0">
                <a:solidFill>
                  <a:schemeClr val="tx2"/>
                </a:solidFill>
              </a:rPr>
              <a:t>Πτυχιούχος ΠΤΔΕ Φλώρινας</a:t>
            </a:r>
            <a:endParaRPr lang="el-GR" sz="8000" b="1" dirty="0" smtClean="0">
              <a:solidFill>
                <a:schemeClr val="tx2"/>
              </a:solidFill>
            </a:endParaRPr>
          </a:p>
          <a:p>
            <a:pPr algn="ctr"/>
            <a:r>
              <a:rPr lang="el-GR" sz="4800" dirty="0" smtClean="0"/>
              <a:t> </a:t>
            </a:r>
          </a:p>
          <a:p>
            <a:pPr algn="ctr"/>
            <a:endParaRPr lang="el-GR"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27584" y="404664"/>
            <a:ext cx="7543802" cy="1075184"/>
          </a:xfrm>
        </p:spPr>
        <p:txBody>
          <a:bodyPr>
            <a:normAutofit fontScale="90000"/>
          </a:bodyPr>
          <a:lstStyle/>
          <a:p>
            <a:pPr algn="ctr"/>
            <a:r>
              <a:rPr lang="el-GR" dirty="0" smtClean="0"/>
              <a:t>Ποιοι είναι οι χαρακτήρες – ήρωες της Παιδικής Λογοτεχνίας;</a:t>
            </a:r>
            <a:endParaRPr lang="el-GR" dirty="0"/>
          </a:p>
        </p:txBody>
      </p:sp>
      <p:sp>
        <p:nvSpPr>
          <p:cNvPr id="3" name="2 - Θέση περιεχομένου"/>
          <p:cNvSpPr>
            <a:spLocks noGrp="1"/>
          </p:cNvSpPr>
          <p:nvPr>
            <p:ph idx="1"/>
          </p:nvPr>
        </p:nvSpPr>
        <p:spPr>
          <a:xfrm>
            <a:off x="251520" y="1772816"/>
            <a:ext cx="8712968" cy="4536504"/>
          </a:xfrm>
        </p:spPr>
        <p:txBody>
          <a:bodyPr>
            <a:noAutofit/>
          </a:bodyPr>
          <a:lstStyle/>
          <a:p>
            <a:pPr algn="just">
              <a:spcBef>
                <a:spcPts val="0"/>
              </a:spcBef>
            </a:pPr>
            <a:r>
              <a:rPr lang="el-GR" sz="2600" dirty="0" smtClean="0"/>
              <a:t>Συμβάλλουν σημαντικά στην ανέλιξη της πλοκής των μυθιστορημάτων και είναι φορείς ιδεών, αντιλήψεων, θέσεων, απόψεων που κυριαρχούν στην κοινωνία στην οποία απευθύνονται.</a:t>
            </a:r>
          </a:p>
          <a:p>
            <a:pPr algn="just">
              <a:spcBef>
                <a:spcPts val="0"/>
              </a:spcBef>
            </a:pPr>
            <a:endParaRPr lang="el-GR" sz="1000" dirty="0" smtClean="0"/>
          </a:p>
          <a:p>
            <a:pPr algn="just">
              <a:spcBef>
                <a:spcPts val="0"/>
              </a:spcBef>
            </a:pPr>
            <a:r>
              <a:rPr lang="el-GR" sz="2600" dirty="0" smtClean="0"/>
              <a:t>Ανταποκρίνονται στο μοντέλο παιδιού που η κοινωνική πραγματικότητα της εποχής έχει επιβάλει κι έτσι το παιδί συχνά ταυτίζεται μαζί τους, καθώς αναγνωρίζει σ’ αυτούς χαρακτηριστικά του εαυτού του.</a:t>
            </a:r>
          </a:p>
        </p:txBody>
      </p:sp>
      <p:sp>
        <p:nvSpPr>
          <p:cNvPr id="4" name="3 - Θέση αριθμού διαφάνειας"/>
          <p:cNvSpPr>
            <a:spLocks noGrp="1"/>
          </p:cNvSpPr>
          <p:nvPr>
            <p:ph type="sldNum" sz="quarter" idx="12"/>
          </p:nvPr>
        </p:nvSpPr>
        <p:spPr>
          <a:xfrm>
            <a:off x="8244408" y="6381328"/>
            <a:ext cx="571500" cy="228600"/>
          </a:xfrm>
        </p:spPr>
        <p:txBody>
          <a:bodyPr/>
          <a:lstStyle/>
          <a:p>
            <a:fld id="{D3F1D1C4-C2D9-4231-9FB2-B2D9D97AA41D}" type="slidenum">
              <a:rPr lang="el-GR" sz="1800" smtClean="0">
                <a:solidFill>
                  <a:schemeClr val="tx1">
                    <a:lumMod val="75000"/>
                  </a:schemeClr>
                </a:solidFill>
              </a:rPr>
              <a:pPr/>
              <a:t>10</a:t>
            </a:fld>
            <a:endParaRPr lang="el-GR" sz="1800" dirty="0">
              <a:solidFill>
                <a:schemeClr val="tx1">
                  <a:lumMod val="75000"/>
                </a:schemeClr>
              </a:solidFill>
            </a:endParaRPr>
          </a:p>
        </p:txBody>
      </p:sp>
      <p:sp>
        <p:nvSpPr>
          <p:cNvPr id="6" name="4 - Θέση υποσέλιδου"/>
          <p:cNvSpPr txBox="1">
            <a:spLocks/>
          </p:cNvSpPr>
          <p:nvPr/>
        </p:nvSpPr>
        <p:spPr>
          <a:xfrm>
            <a:off x="0" y="6309320"/>
            <a:ext cx="7884368" cy="54868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smtClean="0">
                <a:ln>
                  <a:noFill/>
                </a:ln>
                <a:solidFill>
                  <a:schemeClr val="tx1">
                    <a:lumMod val="75000"/>
                  </a:schemeClr>
                </a:solidFill>
                <a:effectLst/>
                <a:uLnTx/>
                <a:uFillTx/>
                <a:latin typeface="+mn-lt"/>
                <a:ea typeface="+mn-ea"/>
                <a:cs typeface="+mn-cs"/>
              </a:rPr>
              <a:t>9ο Πανελλήνιο Συνέδριο Παιδαγωγικής Εταιρείας "Ελληνική Παιδαγωγική και Εκπαιδευτική Έρευνα", 28-30/11/2014</a:t>
            </a:r>
            <a:endParaRPr kumimoji="0" lang="el-GR" sz="1800" b="0" i="0" u="none" strike="noStrike" kern="1200" cap="none" spc="0" normalizeH="0" baseline="0" noProof="0" dirty="0">
              <a:ln>
                <a:noFill/>
              </a:ln>
              <a:solidFill>
                <a:schemeClr val="tx1">
                  <a:lumMod val="75000"/>
                </a:schemeClr>
              </a:solidFill>
              <a:effectLst/>
              <a:uLnTx/>
              <a:uFillTx/>
              <a:latin typeface="+mn-lt"/>
              <a:ea typeface="+mn-ea"/>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59832" y="2420888"/>
            <a:ext cx="5143502" cy="1524744"/>
          </a:xfrm>
        </p:spPr>
        <p:txBody>
          <a:bodyPr>
            <a:normAutofit/>
          </a:bodyPr>
          <a:lstStyle/>
          <a:p>
            <a:pPr algn="ctr"/>
            <a:r>
              <a:rPr lang="el-GR" sz="3200" dirty="0" smtClean="0"/>
              <a:t>Χαρακτηριστικά της έρευνας</a:t>
            </a:r>
            <a:endParaRPr lang="el-GR" sz="3200" dirty="0"/>
          </a:p>
        </p:txBody>
      </p:sp>
      <p:sp>
        <p:nvSpPr>
          <p:cNvPr id="4" name="4 - Θέση υποσέλιδου"/>
          <p:cNvSpPr txBox="1">
            <a:spLocks/>
          </p:cNvSpPr>
          <p:nvPr/>
        </p:nvSpPr>
        <p:spPr>
          <a:xfrm>
            <a:off x="0" y="6309320"/>
            <a:ext cx="7884368" cy="54868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smtClean="0">
                <a:ln>
                  <a:noFill/>
                </a:ln>
                <a:solidFill>
                  <a:schemeClr val="tx1">
                    <a:lumMod val="75000"/>
                  </a:schemeClr>
                </a:solidFill>
                <a:effectLst/>
                <a:uLnTx/>
                <a:uFillTx/>
                <a:latin typeface="+mn-lt"/>
                <a:ea typeface="+mn-ea"/>
                <a:cs typeface="+mn-cs"/>
              </a:rPr>
              <a:t>9ο Πανελλήνιο Συνέδριο Παιδαγωγικής Εταιρείας "Ελληνική Παιδαγωγική και Εκπαιδευτική Έρευνα", 28-30/11/2014</a:t>
            </a:r>
            <a:endParaRPr kumimoji="0" lang="el-GR" sz="1800" b="0" i="0" u="none" strike="noStrike" kern="1200" cap="none" spc="0" normalizeH="0" baseline="0" noProof="0" dirty="0">
              <a:ln>
                <a:noFill/>
              </a:ln>
              <a:solidFill>
                <a:schemeClr val="tx1">
                  <a:lumMod val="75000"/>
                </a:schemeClr>
              </a:solidFill>
              <a:effectLst/>
              <a:uLnTx/>
              <a:uFillTx/>
              <a:latin typeface="+mn-lt"/>
              <a:ea typeface="+mn-ea"/>
              <a:cs typeface="+mn-cs"/>
            </a:endParaRPr>
          </a:p>
        </p:txBody>
      </p:sp>
      <p:sp>
        <p:nvSpPr>
          <p:cNvPr id="5" name="3 - Θέση αριθμού διαφάνειας"/>
          <p:cNvSpPr txBox="1">
            <a:spLocks/>
          </p:cNvSpPr>
          <p:nvPr/>
        </p:nvSpPr>
        <p:spPr>
          <a:xfrm>
            <a:off x="8244408" y="6381328"/>
            <a:ext cx="571500" cy="2286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3F1D1C4-C2D9-4231-9FB2-B2D9D97AA41D}" type="slidenum">
              <a:rPr kumimoji="0" lang="el-GR" sz="1800" b="0" i="0" u="none" strike="noStrike" kern="1200" cap="none" spc="0" normalizeH="0" baseline="0" noProof="0" smtClean="0">
                <a:ln>
                  <a:noFill/>
                </a:ln>
                <a:solidFill>
                  <a:schemeClr val="tx1">
                    <a:lumMod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l-GR" sz="1800" b="0" i="0" u="none" strike="noStrike" kern="1200" cap="none" spc="0" normalizeH="0" baseline="0" noProof="0" dirty="0">
              <a:ln>
                <a:noFill/>
              </a:ln>
              <a:solidFill>
                <a:schemeClr val="tx1">
                  <a:lumMod val="75000"/>
                </a:schemeClr>
              </a:solidFill>
              <a:effectLst/>
              <a:uLnTx/>
              <a:uFillTx/>
              <a:latin typeface="+mn-lt"/>
              <a:ea typeface="+mn-ea"/>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27584" y="476672"/>
            <a:ext cx="7543802" cy="1075184"/>
          </a:xfrm>
        </p:spPr>
        <p:txBody>
          <a:bodyPr>
            <a:normAutofit/>
          </a:bodyPr>
          <a:lstStyle/>
          <a:p>
            <a:pPr algn="ctr"/>
            <a:r>
              <a:rPr lang="el-GR" sz="3200" dirty="0" smtClean="0"/>
              <a:t>Σκοπός και πλαίσιο αναφοράς της έρευνας</a:t>
            </a:r>
          </a:p>
        </p:txBody>
      </p:sp>
      <p:sp>
        <p:nvSpPr>
          <p:cNvPr id="3" name="2 - Θέση περιεχομένου"/>
          <p:cNvSpPr>
            <a:spLocks noGrp="1"/>
          </p:cNvSpPr>
          <p:nvPr>
            <p:ph idx="1"/>
          </p:nvPr>
        </p:nvSpPr>
        <p:spPr>
          <a:xfrm>
            <a:off x="251520" y="1844824"/>
            <a:ext cx="8568952" cy="3528392"/>
          </a:xfrm>
        </p:spPr>
        <p:txBody>
          <a:bodyPr>
            <a:noAutofit/>
          </a:bodyPr>
          <a:lstStyle/>
          <a:p>
            <a:pPr algn="just">
              <a:spcBef>
                <a:spcPts val="0"/>
              </a:spcBef>
            </a:pPr>
            <a:r>
              <a:rPr lang="el-GR" sz="2600" dirty="0" smtClean="0"/>
              <a:t>Η διερεύνηση των αναγνωστικών προτιμήσεων των μαθητών του Δημοτικού σχετικά με τα θέματα και τους χαρακτήρες– ήρωες της Παιδικής Λογοτεχνίας. </a:t>
            </a:r>
          </a:p>
          <a:p>
            <a:pPr algn="just">
              <a:spcBef>
                <a:spcPts val="0"/>
              </a:spcBef>
            </a:pPr>
            <a:endParaRPr lang="el-GR" sz="1000" dirty="0" smtClean="0"/>
          </a:p>
          <a:p>
            <a:pPr algn="just">
              <a:spcBef>
                <a:spcPts val="0"/>
              </a:spcBef>
            </a:pPr>
            <a:r>
              <a:rPr lang="el-GR" sz="2600" dirty="0" smtClean="0"/>
              <a:t>Η συγκεκριμένη έρευνα είναι διαφορετική από άλλες</a:t>
            </a:r>
            <a:r>
              <a:rPr lang="en-US" sz="2600" dirty="0" smtClean="0"/>
              <a:t> </a:t>
            </a:r>
            <a:r>
              <a:rPr lang="el-GR" sz="2600" dirty="0" smtClean="0"/>
              <a:t>παρόμοιες του χώρου ως προς το θέμα και μάλιστα λαμβάνει χώρα στη Δυτική Μακεδονία, πράγμα πρωτόγνωρο.</a:t>
            </a:r>
          </a:p>
          <a:p>
            <a:endParaRPr lang="el-GR" sz="1800" dirty="0"/>
          </a:p>
        </p:txBody>
      </p:sp>
      <p:sp>
        <p:nvSpPr>
          <p:cNvPr id="4" name="3 - Θέση αριθμού διαφάνειας"/>
          <p:cNvSpPr>
            <a:spLocks noGrp="1"/>
          </p:cNvSpPr>
          <p:nvPr>
            <p:ph type="sldNum" sz="quarter" idx="12"/>
          </p:nvPr>
        </p:nvSpPr>
        <p:spPr>
          <a:xfrm>
            <a:off x="8172400" y="6381328"/>
            <a:ext cx="571500" cy="228600"/>
          </a:xfrm>
        </p:spPr>
        <p:txBody>
          <a:bodyPr/>
          <a:lstStyle/>
          <a:p>
            <a:fld id="{D3F1D1C4-C2D9-4231-9FB2-B2D9D97AA41D}" type="slidenum">
              <a:rPr lang="el-GR" sz="1800" smtClean="0">
                <a:solidFill>
                  <a:schemeClr val="tx1">
                    <a:lumMod val="75000"/>
                  </a:schemeClr>
                </a:solidFill>
              </a:rPr>
              <a:pPr/>
              <a:t>12</a:t>
            </a:fld>
            <a:endParaRPr lang="el-GR" sz="1800" dirty="0">
              <a:solidFill>
                <a:schemeClr val="tx1">
                  <a:lumMod val="75000"/>
                </a:schemeClr>
              </a:solidFill>
            </a:endParaRPr>
          </a:p>
        </p:txBody>
      </p:sp>
      <p:sp>
        <p:nvSpPr>
          <p:cNvPr id="6" name="4 - Θέση υποσέλιδου"/>
          <p:cNvSpPr txBox="1">
            <a:spLocks/>
          </p:cNvSpPr>
          <p:nvPr/>
        </p:nvSpPr>
        <p:spPr>
          <a:xfrm>
            <a:off x="0" y="6309320"/>
            <a:ext cx="7884368" cy="54868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smtClean="0">
                <a:ln>
                  <a:noFill/>
                </a:ln>
                <a:solidFill>
                  <a:schemeClr val="tx1">
                    <a:lumMod val="75000"/>
                  </a:schemeClr>
                </a:solidFill>
                <a:effectLst/>
                <a:uLnTx/>
                <a:uFillTx/>
                <a:latin typeface="+mn-lt"/>
                <a:ea typeface="+mn-ea"/>
                <a:cs typeface="+mn-cs"/>
              </a:rPr>
              <a:t>9ο Πανελλήνιο Συνέδριο Παιδαγωγικής Εταιρείας "Ελληνική Παιδαγωγική και Εκπαιδευτική Έρευνα", 28-30/11/2014</a:t>
            </a:r>
            <a:endParaRPr kumimoji="0" lang="el-GR" sz="1800" b="0" i="0" u="none" strike="noStrike" kern="1200" cap="none" spc="0" normalizeH="0" baseline="0" noProof="0" dirty="0">
              <a:ln>
                <a:noFill/>
              </a:ln>
              <a:solidFill>
                <a:schemeClr val="tx1">
                  <a:lumMod val="75000"/>
                </a:schemeClr>
              </a:solidFill>
              <a:effectLst/>
              <a:uLnTx/>
              <a:uFillTx/>
              <a:latin typeface="+mn-lt"/>
              <a:ea typeface="+mn-ea"/>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55576" y="476672"/>
            <a:ext cx="7543802" cy="759296"/>
          </a:xfrm>
        </p:spPr>
        <p:txBody>
          <a:bodyPr/>
          <a:lstStyle/>
          <a:p>
            <a:pPr algn="ctr"/>
            <a:r>
              <a:rPr lang="el-GR" sz="3200" dirty="0" smtClean="0"/>
              <a:t>Συμμετέχοντες</a:t>
            </a:r>
            <a:endParaRPr lang="el-GR" sz="3200" dirty="0"/>
          </a:p>
        </p:txBody>
      </p:sp>
      <p:sp>
        <p:nvSpPr>
          <p:cNvPr id="3" name="2 - Θέση περιεχομένου"/>
          <p:cNvSpPr>
            <a:spLocks noGrp="1"/>
          </p:cNvSpPr>
          <p:nvPr>
            <p:ph idx="1"/>
          </p:nvPr>
        </p:nvSpPr>
        <p:spPr>
          <a:xfrm>
            <a:off x="395536" y="1484784"/>
            <a:ext cx="8352928" cy="1388368"/>
          </a:xfrm>
        </p:spPr>
        <p:txBody>
          <a:bodyPr>
            <a:normAutofit/>
          </a:bodyPr>
          <a:lstStyle/>
          <a:p>
            <a:pPr marL="0" indent="361950" algn="just">
              <a:buNone/>
            </a:pPr>
            <a:r>
              <a:rPr lang="el-GR" sz="2600" dirty="0" smtClean="0"/>
              <a:t>Η παρούσα έρευνα πραγματοποιήθηκε σε δείγμα 761 μαθητών. Από αυτούς οι 386 ήταν αγόρια και οι 375 κορίτσια. </a:t>
            </a:r>
            <a:endParaRPr lang="el-GR" sz="2600" dirty="0"/>
          </a:p>
        </p:txBody>
      </p:sp>
      <p:pic>
        <p:nvPicPr>
          <p:cNvPr id="4" name="4 - Εικόνα" descr="Φύλο.png"/>
          <p:cNvPicPr/>
          <p:nvPr/>
        </p:nvPicPr>
        <p:blipFill>
          <a:blip r:embed="rId2" cstate="print"/>
          <a:stretch>
            <a:fillRect/>
          </a:stretch>
        </p:blipFill>
        <p:spPr>
          <a:xfrm>
            <a:off x="3707904" y="3068960"/>
            <a:ext cx="4896544" cy="3168352"/>
          </a:xfrm>
          <a:prstGeom prst="rect">
            <a:avLst/>
          </a:prstGeom>
        </p:spPr>
      </p:pic>
      <p:sp>
        <p:nvSpPr>
          <p:cNvPr id="5" name="4 - Θέση αριθμού διαφάνειας"/>
          <p:cNvSpPr>
            <a:spLocks noGrp="1"/>
          </p:cNvSpPr>
          <p:nvPr>
            <p:ph type="sldNum" sz="quarter" idx="12"/>
          </p:nvPr>
        </p:nvSpPr>
        <p:spPr>
          <a:xfrm>
            <a:off x="8172400" y="6381328"/>
            <a:ext cx="571500" cy="228600"/>
          </a:xfrm>
        </p:spPr>
        <p:txBody>
          <a:bodyPr/>
          <a:lstStyle/>
          <a:p>
            <a:fld id="{D3F1D1C4-C2D9-4231-9FB2-B2D9D97AA41D}" type="slidenum">
              <a:rPr lang="el-GR" sz="1800" smtClean="0">
                <a:solidFill>
                  <a:schemeClr val="tx1">
                    <a:lumMod val="75000"/>
                  </a:schemeClr>
                </a:solidFill>
              </a:rPr>
              <a:pPr/>
              <a:t>13</a:t>
            </a:fld>
            <a:endParaRPr lang="el-GR" sz="1800" dirty="0">
              <a:solidFill>
                <a:schemeClr val="tx1">
                  <a:lumMod val="75000"/>
                </a:schemeClr>
              </a:solidFill>
            </a:endParaRPr>
          </a:p>
        </p:txBody>
      </p:sp>
      <p:sp>
        <p:nvSpPr>
          <p:cNvPr id="7" name="4 - Θέση υποσέλιδου"/>
          <p:cNvSpPr txBox="1">
            <a:spLocks/>
          </p:cNvSpPr>
          <p:nvPr/>
        </p:nvSpPr>
        <p:spPr>
          <a:xfrm>
            <a:off x="0" y="6309320"/>
            <a:ext cx="7884368" cy="54868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smtClean="0">
                <a:ln>
                  <a:noFill/>
                </a:ln>
                <a:solidFill>
                  <a:schemeClr val="tx1">
                    <a:lumMod val="75000"/>
                  </a:schemeClr>
                </a:solidFill>
                <a:effectLst/>
                <a:uLnTx/>
                <a:uFillTx/>
                <a:latin typeface="+mn-lt"/>
                <a:ea typeface="+mn-ea"/>
                <a:cs typeface="+mn-cs"/>
              </a:rPr>
              <a:t>9ο Πανελλήνιο Συνέδριο Παιδαγωγικής Εταιρείας "Ελληνική Παιδαγωγική και Εκπαιδευτική Έρευνα", 28-30/11/2014</a:t>
            </a:r>
            <a:endParaRPr kumimoji="0" lang="el-GR" sz="1800" b="0" i="0" u="none" strike="noStrike" kern="1200" cap="none" spc="0" normalizeH="0" baseline="0" noProof="0" dirty="0">
              <a:ln>
                <a:noFill/>
              </a:ln>
              <a:solidFill>
                <a:schemeClr val="tx1">
                  <a:lumMod val="75000"/>
                </a:schemeClr>
              </a:solidFill>
              <a:effectLst/>
              <a:uLnTx/>
              <a:uFillTx/>
              <a:latin typeface="+mn-lt"/>
              <a:ea typeface="+mn-ea"/>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55576" y="188640"/>
            <a:ext cx="7543802" cy="615280"/>
          </a:xfrm>
        </p:spPr>
        <p:txBody>
          <a:bodyPr/>
          <a:lstStyle/>
          <a:p>
            <a:pPr algn="ctr"/>
            <a:r>
              <a:rPr lang="el-GR" sz="3200" dirty="0" smtClean="0"/>
              <a:t>Συμμετέχοντες</a:t>
            </a:r>
            <a:endParaRPr lang="el-GR" sz="3200" dirty="0"/>
          </a:p>
        </p:txBody>
      </p:sp>
      <p:sp>
        <p:nvSpPr>
          <p:cNvPr id="3" name="2 - Θέση περιεχομένου"/>
          <p:cNvSpPr>
            <a:spLocks noGrp="1"/>
          </p:cNvSpPr>
          <p:nvPr>
            <p:ph idx="1"/>
          </p:nvPr>
        </p:nvSpPr>
        <p:spPr>
          <a:xfrm>
            <a:off x="251520" y="836712"/>
            <a:ext cx="8640960" cy="2808312"/>
          </a:xfrm>
        </p:spPr>
        <p:txBody>
          <a:bodyPr>
            <a:noAutofit/>
          </a:bodyPr>
          <a:lstStyle/>
          <a:p>
            <a:pPr marL="0" indent="361950" algn="just">
              <a:buNone/>
            </a:pPr>
            <a:r>
              <a:rPr lang="el-GR" sz="2600" dirty="0" smtClean="0"/>
              <a:t>Τα παιδιά που πήραν μέρος στην έρευνα ήταν ηλικίας Δ΄, Ε΄ και </a:t>
            </a:r>
            <a:r>
              <a:rPr lang="el-GR" sz="2600" dirty="0" err="1" smtClean="0"/>
              <a:t>Στ΄</a:t>
            </a:r>
            <a:r>
              <a:rPr lang="el-GR" sz="2600" dirty="0" smtClean="0"/>
              <a:t> Δημοτικού, καθώς θεωρήθηκε ότι τα παιδιά μικρότερης ηλικίας δεν θα μπορούσαν με σαφήνεια να απαντήσουν στα ερωτήματα τα σχετικά με τους ήρωες και τα θέματα εκτενών ιστοριών (νουβέλες, μυθιστορήματα).</a:t>
            </a:r>
            <a:endParaRPr lang="el-GR" sz="2600" dirty="0"/>
          </a:p>
        </p:txBody>
      </p:sp>
      <p:pic>
        <p:nvPicPr>
          <p:cNvPr id="5" name="3 - Εικόνα" descr="Τάξη.png"/>
          <p:cNvPicPr/>
          <p:nvPr/>
        </p:nvPicPr>
        <p:blipFill>
          <a:blip r:embed="rId2" cstate="print"/>
          <a:stretch>
            <a:fillRect/>
          </a:stretch>
        </p:blipFill>
        <p:spPr>
          <a:xfrm>
            <a:off x="3419872" y="3284984"/>
            <a:ext cx="5544616" cy="3096344"/>
          </a:xfrm>
          <a:prstGeom prst="rect">
            <a:avLst/>
          </a:prstGeom>
        </p:spPr>
      </p:pic>
      <p:sp>
        <p:nvSpPr>
          <p:cNvPr id="7" name="6 - Θέση αριθμού διαφάνειας"/>
          <p:cNvSpPr>
            <a:spLocks noGrp="1"/>
          </p:cNvSpPr>
          <p:nvPr>
            <p:ph type="sldNum" sz="quarter" idx="12"/>
          </p:nvPr>
        </p:nvSpPr>
        <p:spPr>
          <a:xfrm>
            <a:off x="8172400" y="6453336"/>
            <a:ext cx="571500" cy="228600"/>
          </a:xfrm>
        </p:spPr>
        <p:txBody>
          <a:bodyPr/>
          <a:lstStyle/>
          <a:p>
            <a:fld id="{D3F1D1C4-C2D9-4231-9FB2-B2D9D97AA41D}" type="slidenum">
              <a:rPr lang="el-GR" sz="1800" smtClean="0">
                <a:solidFill>
                  <a:schemeClr val="tx1">
                    <a:lumMod val="75000"/>
                  </a:schemeClr>
                </a:solidFill>
              </a:rPr>
              <a:pPr/>
              <a:t>14</a:t>
            </a:fld>
            <a:endParaRPr lang="el-GR" sz="1800" dirty="0">
              <a:solidFill>
                <a:schemeClr val="tx1">
                  <a:lumMod val="75000"/>
                </a:schemeClr>
              </a:solidFill>
            </a:endParaRPr>
          </a:p>
        </p:txBody>
      </p:sp>
      <p:sp>
        <p:nvSpPr>
          <p:cNvPr id="9" name="4 - Θέση υποσέλιδου"/>
          <p:cNvSpPr txBox="1">
            <a:spLocks/>
          </p:cNvSpPr>
          <p:nvPr/>
        </p:nvSpPr>
        <p:spPr>
          <a:xfrm>
            <a:off x="0" y="6309320"/>
            <a:ext cx="7884368" cy="54868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smtClean="0">
                <a:ln>
                  <a:noFill/>
                </a:ln>
                <a:solidFill>
                  <a:schemeClr val="tx1">
                    <a:lumMod val="75000"/>
                  </a:schemeClr>
                </a:solidFill>
                <a:effectLst/>
                <a:uLnTx/>
                <a:uFillTx/>
                <a:latin typeface="+mn-lt"/>
                <a:ea typeface="+mn-ea"/>
                <a:cs typeface="+mn-cs"/>
              </a:rPr>
              <a:t>9ο Πανελλήνιο Συνέδριο Παιδαγωγικής Εταιρείας "Ελληνική Παιδαγωγική και Εκπαιδευτική Έρευνα", 28-30/11/2014</a:t>
            </a:r>
            <a:endParaRPr kumimoji="0" lang="el-GR" sz="1800" b="0" i="0" u="none" strike="noStrike" kern="1200" cap="none" spc="0" normalizeH="0" baseline="0" noProof="0" dirty="0">
              <a:ln>
                <a:noFill/>
              </a:ln>
              <a:solidFill>
                <a:schemeClr val="tx1">
                  <a:lumMod val="75000"/>
                </a:schemeClr>
              </a:solidFill>
              <a:effectLst/>
              <a:uLnTx/>
              <a:uFillTx/>
              <a:latin typeface="+mn-lt"/>
              <a:ea typeface="+mn-ea"/>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55576" y="332656"/>
            <a:ext cx="7543802" cy="759296"/>
          </a:xfrm>
        </p:spPr>
        <p:txBody>
          <a:bodyPr/>
          <a:lstStyle/>
          <a:p>
            <a:pPr algn="ctr"/>
            <a:r>
              <a:rPr lang="el-GR" sz="3200" dirty="0" smtClean="0"/>
              <a:t>Συμμετέχοντες</a:t>
            </a:r>
            <a:endParaRPr lang="el-GR" sz="3200" dirty="0"/>
          </a:p>
        </p:txBody>
      </p:sp>
      <p:sp>
        <p:nvSpPr>
          <p:cNvPr id="3" name="2 - Θέση περιεχομένου"/>
          <p:cNvSpPr>
            <a:spLocks noGrp="1"/>
          </p:cNvSpPr>
          <p:nvPr>
            <p:ph idx="1"/>
          </p:nvPr>
        </p:nvSpPr>
        <p:spPr>
          <a:xfrm>
            <a:off x="323528" y="1268760"/>
            <a:ext cx="8352928" cy="1368152"/>
          </a:xfrm>
        </p:spPr>
        <p:txBody>
          <a:bodyPr>
            <a:normAutofit/>
          </a:bodyPr>
          <a:lstStyle/>
          <a:p>
            <a:pPr marL="0" indent="361950" algn="just">
              <a:buNone/>
            </a:pPr>
            <a:r>
              <a:rPr lang="el-GR" sz="2600" dirty="0" smtClean="0"/>
              <a:t>Η έρευνα πραγματοποιήθηκε στη Δυτική Μακεδονία και επιλέχτηκαν οι νομοί Φλώρινας, Καστοριάς και Κοζάνης</a:t>
            </a:r>
            <a:r>
              <a:rPr lang="el-GR" sz="2800" dirty="0" smtClean="0"/>
              <a:t>. </a:t>
            </a:r>
            <a:endParaRPr lang="el-GR" sz="2800" dirty="0"/>
          </a:p>
        </p:txBody>
      </p:sp>
      <p:pic>
        <p:nvPicPr>
          <p:cNvPr id="5" name="11 - Εικόνα" descr="Nomoi.png"/>
          <p:cNvPicPr/>
          <p:nvPr/>
        </p:nvPicPr>
        <p:blipFill>
          <a:blip r:embed="rId2" cstate="print"/>
          <a:stretch>
            <a:fillRect/>
          </a:stretch>
        </p:blipFill>
        <p:spPr>
          <a:xfrm>
            <a:off x="251520" y="2708920"/>
            <a:ext cx="8712968" cy="3168352"/>
          </a:xfrm>
          <a:prstGeom prst="rect">
            <a:avLst/>
          </a:prstGeom>
        </p:spPr>
      </p:pic>
      <p:sp>
        <p:nvSpPr>
          <p:cNvPr id="6" name="5 - Θέση αριθμού διαφάνειας"/>
          <p:cNvSpPr>
            <a:spLocks noGrp="1"/>
          </p:cNvSpPr>
          <p:nvPr>
            <p:ph type="sldNum" sz="quarter" idx="12"/>
          </p:nvPr>
        </p:nvSpPr>
        <p:spPr>
          <a:xfrm>
            <a:off x="8244408" y="6381328"/>
            <a:ext cx="571500" cy="228600"/>
          </a:xfrm>
        </p:spPr>
        <p:txBody>
          <a:bodyPr/>
          <a:lstStyle/>
          <a:p>
            <a:fld id="{D3F1D1C4-C2D9-4231-9FB2-B2D9D97AA41D}" type="slidenum">
              <a:rPr lang="el-GR" sz="1800" smtClean="0">
                <a:solidFill>
                  <a:schemeClr val="tx1">
                    <a:lumMod val="75000"/>
                  </a:schemeClr>
                </a:solidFill>
              </a:rPr>
              <a:pPr/>
              <a:t>15</a:t>
            </a:fld>
            <a:endParaRPr lang="el-GR" sz="1800">
              <a:solidFill>
                <a:schemeClr val="tx1">
                  <a:lumMod val="75000"/>
                </a:schemeClr>
              </a:solidFill>
            </a:endParaRPr>
          </a:p>
        </p:txBody>
      </p:sp>
      <p:sp>
        <p:nvSpPr>
          <p:cNvPr id="8" name="4 - Θέση υποσέλιδου"/>
          <p:cNvSpPr txBox="1">
            <a:spLocks/>
          </p:cNvSpPr>
          <p:nvPr/>
        </p:nvSpPr>
        <p:spPr>
          <a:xfrm>
            <a:off x="0" y="6309320"/>
            <a:ext cx="7884368" cy="54868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smtClean="0">
                <a:ln>
                  <a:noFill/>
                </a:ln>
                <a:solidFill>
                  <a:schemeClr val="tx1">
                    <a:lumMod val="75000"/>
                  </a:schemeClr>
                </a:solidFill>
                <a:effectLst/>
                <a:uLnTx/>
                <a:uFillTx/>
                <a:latin typeface="+mn-lt"/>
                <a:ea typeface="+mn-ea"/>
                <a:cs typeface="+mn-cs"/>
              </a:rPr>
              <a:t>9ο Πανελλήνιο Συνέδριο Παιδαγωγικής Εταιρείας "Ελληνική Παιδαγωγική και Εκπαιδευτική Έρευνα", 28-30/11/2014</a:t>
            </a:r>
            <a:endParaRPr kumimoji="0" lang="el-GR" sz="1800" b="0" i="0" u="none" strike="noStrike" kern="1200" cap="none" spc="0" normalizeH="0" baseline="0" noProof="0" dirty="0">
              <a:ln>
                <a:noFill/>
              </a:ln>
              <a:solidFill>
                <a:schemeClr val="tx1">
                  <a:lumMod val="75000"/>
                </a:schemeClr>
              </a:solidFill>
              <a:effectLst/>
              <a:uLnTx/>
              <a:uFillTx/>
              <a:latin typeface="+mn-lt"/>
              <a:ea typeface="+mn-ea"/>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27584" y="620688"/>
            <a:ext cx="7543802" cy="1047328"/>
          </a:xfrm>
        </p:spPr>
        <p:txBody>
          <a:bodyPr>
            <a:normAutofit/>
          </a:bodyPr>
          <a:lstStyle/>
          <a:p>
            <a:pPr algn="ctr"/>
            <a:r>
              <a:rPr lang="el-GR" sz="3200" dirty="0" smtClean="0"/>
              <a:t>Μέσα και διαδικασία συλλογής δεδομένων</a:t>
            </a:r>
            <a:endParaRPr lang="el-GR" sz="3200" dirty="0"/>
          </a:p>
        </p:txBody>
      </p:sp>
      <p:sp>
        <p:nvSpPr>
          <p:cNvPr id="3" name="2 - Θέση περιεχομένου"/>
          <p:cNvSpPr>
            <a:spLocks noGrp="1"/>
          </p:cNvSpPr>
          <p:nvPr>
            <p:ph idx="1"/>
          </p:nvPr>
        </p:nvSpPr>
        <p:spPr>
          <a:xfrm>
            <a:off x="251520" y="1844824"/>
            <a:ext cx="8640960" cy="4032448"/>
          </a:xfrm>
        </p:spPr>
        <p:txBody>
          <a:bodyPr>
            <a:noAutofit/>
          </a:bodyPr>
          <a:lstStyle/>
          <a:p>
            <a:pPr marL="0" indent="361950" algn="just">
              <a:spcBef>
                <a:spcPts val="0"/>
              </a:spcBef>
            </a:pPr>
            <a:r>
              <a:rPr lang="el-GR" sz="2600" dirty="0" smtClean="0"/>
              <a:t>Το διερευνητικό εργαλείο ήταν ένα ερωτηματολόγιο με απαντήσεις περιορισμένων επιλογών.</a:t>
            </a:r>
          </a:p>
          <a:p>
            <a:pPr marL="0" indent="361950" algn="just">
              <a:spcBef>
                <a:spcPts val="0"/>
              </a:spcBef>
            </a:pPr>
            <a:endParaRPr lang="el-GR" sz="1000" dirty="0" smtClean="0"/>
          </a:p>
          <a:p>
            <a:pPr marL="0" indent="361950" algn="just">
              <a:spcBef>
                <a:spcPts val="0"/>
              </a:spcBef>
            </a:pPr>
            <a:r>
              <a:rPr lang="el-GR" sz="2600" dirty="0" smtClean="0"/>
              <a:t>Η συλλογή των δεδομένων διήρκησε περίπου δύο μήνες, καθώς οι αποστάσεις σε τρεις νομούς δεν ήταν εύκολο να καλυφθούν.</a:t>
            </a:r>
          </a:p>
          <a:p>
            <a:pPr marL="0" indent="361950" algn="just">
              <a:spcBef>
                <a:spcPts val="0"/>
              </a:spcBef>
            </a:pPr>
            <a:endParaRPr lang="el-GR" sz="1000" dirty="0" smtClean="0"/>
          </a:p>
          <a:p>
            <a:pPr marL="0" indent="361950" algn="just">
              <a:spcBef>
                <a:spcPts val="0"/>
              </a:spcBef>
            </a:pPr>
            <a:r>
              <a:rPr lang="el-GR" sz="2600" dirty="0" smtClean="0"/>
              <a:t>Η διανομή των ερωτηματολογίων πραγματοποιήθηκε μετά το πέρας των σχολικών μαθημάτων.</a:t>
            </a:r>
            <a:endParaRPr lang="el-GR" sz="2600" dirty="0"/>
          </a:p>
        </p:txBody>
      </p:sp>
      <p:sp>
        <p:nvSpPr>
          <p:cNvPr id="5" name="4 - Θέση αριθμού διαφάνειας"/>
          <p:cNvSpPr>
            <a:spLocks noGrp="1"/>
          </p:cNvSpPr>
          <p:nvPr>
            <p:ph type="sldNum" sz="quarter" idx="12"/>
          </p:nvPr>
        </p:nvSpPr>
        <p:spPr>
          <a:xfrm>
            <a:off x="8172400" y="6381328"/>
            <a:ext cx="571500" cy="228600"/>
          </a:xfrm>
        </p:spPr>
        <p:txBody>
          <a:bodyPr/>
          <a:lstStyle/>
          <a:p>
            <a:fld id="{D3F1D1C4-C2D9-4231-9FB2-B2D9D97AA41D}" type="slidenum">
              <a:rPr lang="el-GR" sz="1800" smtClean="0">
                <a:solidFill>
                  <a:schemeClr val="tx1">
                    <a:lumMod val="75000"/>
                  </a:schemeClr>
                </a:solidFill>
              </a:rPr>
              <a:pPr/>
              <a:t>16</a:t>
            </a:fld>
            <a:endParaRPr lang="el-GR" sz="1800">
              <a:solidFill>
                <a:schemeClr val="tx1">
                  <a:lumMod val="75000"/>
                </a:schemeClr>
              </a:solidFill>
            </a:endParaRPr>
          </a:p>
        </p:txBody>
      </p:sp>
      <p:sp>
        <p:nvSpPr>
          <p:cNvPr id="7" name="4 - Θέση υποσέλιδου"/>
          <p:cNvSpPr txBox="1">
            <a:spLocks/>
          </p:cNvSpPr>
          <p:nvPr/>
        </p:nvSpPr>
        <p:spPr>
          <a:xfrm>
            <a:off x="0" y="6309320"/>
            <a:ext cx="7884368" cy="54868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smtClean="0">
                <a:ln>
                  <a:noFill/>
                </a:ln>
                <a:solidFill>
                  <a:schemeClr val="tx1">
                    <a:lumMod val="75000"/>
                  </a:schemeClr>
                </a:solidFill>
                <a:effectLst/>
                <a:uLnTx/>
                <a:uFillTx/>
                <a:latin typeface="+mn-lt"/>
                <a:ea typeface="+mn-ea"/>
                <a:cs typeface="+mn-cs"/>
              </a:rPr>
              <a:t>9ο Πανελλήνιο Συνέδριο Παιδαγωγικής Εταιρείας "Ελληνική Παιδαγωγική και Εκπαιδευτική Έρευνα", 28-30/11/2014</a:t>
            </a:r>
            <a:endParaRPr kumimoji="0" lang="el-GR" sz="1800" b="0" i="0" u="none" strike="noStrike" kern="1200" cap="none" spc="0" normalizeH="0" baseline="0" noProof="0" dirty="0">
              <a:ln>
                <a:noFill/>
              </a:ln>
              <a:solidFill>
                <a:schemeClr val="tx1">
                  <a:lumMod val="75000"/>
                </a:schemeClr>
              </a:solidFill>
              <a:effectLst/>
              <a:uLnTx/>
              <a:uFillTx/>
              <a:latin typeface="+mn-lt"/>
              <a:ea typeface="+mn-ea"/>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8 - Εικόνα" descr="Ερωτηματολόγιο 1.png"/>
          <p:cNvPicPr/>
          <p:nvPr/>
        </p:nvPicPr>
        <p:blipFill>
          <a:blip r:embed="rId2" cstate="print"/>
          <a:srcRect r="1455"/>
          <a:stretch>
            <a:fillRect/>
          </a:stretch>
        </p:blipFill>
        <p:spPr>
          <a:xfrm>
            <a:off x="0" y="0"/>
            <a:ext cx="9144000" cy="6858000"/>
          </a:xfrm>
          <a:prstGeom prst="rect">
            <a:avLst/>
          </a:prstGeom>
        </p:spPr>
      </p:pic>
      <p:sp>
        <p:nvSpPr>
          <p:cNvPr id="6" name="5 - Θέση αριθμού διαφάνειας"/>
          <p:cNvSpPr>
            <a:spLocks noGrp="1"/>
          </p:cNvSpPr>
          <p:nvPr>
            <p:ph type="sldNum" sz="quarter" idx="12"/>
          </p:nvPr>
        </p:nvSpPr>
        <p:spPr>
          <a:xfrm>
            <a:off x="7884368" y="6309320"/>
            <a:ext cx="571500" cy="228600"/>
          </a:xfrm>
        </p:spPr>
        <p:txBody>
          <a:bodyPr/>
          <a:lstStyle/>
          <a:p>
            <a:fld id="{D3F1D1C4-C2D9-4231-9FB2-B2D9D97AA41D}" type="slidenum">
              <a:rPr lang="el-GR" sz="1800" smtClean="0">
                <a:solidFill>
                  <a:schemeClr val="tx1">
                    <a:lumMod val="75000"/>
                  </a:schemeClr>
                </a:solidFill>
              </a:rPr>
              <a:pPr/>
              <a:t>17</a:t>
            </a:fld>
            <a:endParaRPr lang="el-GR" sz="1800" dirty="0">
              <a:solidFill>
                <a:schemeClr val="tx1">
                  <a:lumMod val="75000"/>
                </a:schemeClr>
              </a:solidFill>
            </a:endParaRP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7 - Εικόνα" descr="Ερωτηματολόγιο 2.png"/>
          <p:cNvPicPr/>
          <p:nvPr/>
        </p:nvPicPr>
        <p:blipFill>
          <a:blip r:embed="rId2" cstate="print"/>
          <a:srcRect l="1116"/>
          <a:stretch>
            <a:fillRect/>
          </a:stretch>
        </p:blipFill>
        <p:spPr>
          <a:xfrm>
            <a:off x="0" y="0"/>
            <a:ext cx="9144000" cy="6858000"/>
          </a:xfrm>
          <a:prstGeom prst="rect">
            <a:avLst/>
          </a:prstGeom>
        </p:spPr>
      </p:pic>
      <p:sp>
        <p:nvSpPr>
          <p:cNvPr id="6" name="5 - Θέση αριθμού διαφάνειας"/>
          <p:cNvSpPr>
            <a:spLocks noGrp="1"/>
          </p:cNvSpPr>
          <p:nvPr>
            <p:ph type="sldNum" sz="quarter" idx="12"/>
          </p:nvPr>
        </p:nvSpPr>
        <p:spPr>
          <a:xfrm>
            <a:off x="7956376" y="6309320"/>
            <a:ext cx="571500" cy="299121"/>
          </a:xfrm>
        </p:spPr>
        <p:txBody>
          <a:bodyPr/>
          <a:lstStyle/>
          <a:p>
            <a:fld id="{D3F1D1C4-C2D9-4231-9FB2-B2D9D97AA41D}" type="slidenum">
              <a:rPr lang="el-GR" sz="1800" smtClean="0">
                <a:solidFill>
                  <a:schemeClr val="tx1">
                    <a:lumMod val="75000"/>
                  </a:schemeClr>
                </a:solidFill>
              </a:rPr>
              <a:pPr/>
              <a:t>18</a:t>
            </a:fld>
            <a:endParaRPr lang="el-GR" sz="1800" dirty="0">
              <a:solidFill>
                <a:schemeClr val="tx1">
                  <a:lumMod val="75000"/>
                </a:schemeClr>
              </a:solidFill>
            </a:endParaRP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3568" y="404664"/>
            <a:ext cx="7831834" cy="687288"/>
          </a:xfrm>
        </p:spPr>
        <p:txBody>
          <a:bodyPr>
            <a:normAutofit/>
          </a:bodyPr>
          <a:lstStyle/>
          <a:p>
            <a:pPr algn="ctr"/>
            <a:r>
              <a:rPr lang="el-GR" sz="3200" dirty="0" smtClean="0"/>
              <a:t>Αποτελέσματα και Συμπεράσματα</a:t>
            </a:r>
            <a:endParaRPr lang="el-GR" sz="3200" dirty="0"/>
          </a:p>
        </p:txBody>
      </p:sp>
      <p:sp>
        <p:nvSpPr>
          <p:cNvPr id="3" name="2 - Θέση περιεχομένου"/>
          <p:cNvSpPr>
            <a:spLocks noGrp="1"/>
          </p:cNvSpPr>
          <p:nvPr>
            <p:ph idx="1"/>
          </p:nvPr>
        </p:nvSpPr>
        <p:spPr>
          <a:xfrm>
            <a:off x="395536" y="1196752"/>
            <a:ext cx="8496944" cy="1440160"/>
          </a:xfrm>
        </p:spPr>
        <p:txBody>
          <a:bodyPr>
            <a:normAutofit/>
          </a:bodyPr>
          <a:lstStyle/>
          <a:p>
            <a:pPr marL="0" indent="361950" algn="just">
              <a:buNone/>
            </a:pPr>
            <a:r>
              <a:rPr lang="el-GR" sz="2600" dirty="0" smtClean="0"/>
              <a:t>Κοντά στους μισούς μαθητές του δείγματος (47%) δεν αρέσει η ανάγνωση Παιδικής Λογοτεχνίας.</a:t>
            </a:r>
            <a:endParaRPr lang="el-GR" sz="2600" dirty="0"/>
          </a:p>
        </p:txBody>
      </p:sp>
      <p:pic>
        <p:nvPicPr>
          <p:cNvPr id="4" name="29 - Εικόνα" descr="Αναγνωστική Προτίμηση.png"/>
          <p:cNvPicPr/>
          <p:nvPr/>
        </p:nvPicPr>
        <p:blipFill>
          <a:blip r:embed="rId2" cstate="print"/>
          <a:stretch>
            <a:fillRect/>
          </a:stretch>
        </p:blipFill>
        <p:spPr>
          <a:xfrm>
            <a:off x="2195736" y="2636912"/>
            <a:ext cx="5040560" cy="3528392"/>
          </a:xfrm>
          <a:prstGeom prst="rect">
            <a:avLst/>
          </a:prstGeom>
        </p:spPr>
      </p:pic>
      <p:sp>
        <p:nvSpPr>
          <p:cNvPr id="5" name="4 - Θέση αριθμού διαφάνειας"/>
          <p:cNvSpPr>
            <a:spLocks noGrp="1"/>
          </p:cNvSpPr>
          <p:nvPr>
            <p:ph type="sldNum" sz="quarter" idx="12"/>
          </p:nvPr>
        </p:nvSpPr>
        <p:spPr>
          <a:xfrm>
            <a:off x="8172400" y="6381328"/>
            <a:ext cx="571500" cy="228600"/>
          </a:xfrm>
        </p:spPr>
        <p:txBody>
          <a:bodyPr/>
          <a:lstStyle/>
          <a:p>
            <a:fld id="{D3F1D1C4-C2D9-4231-9FB2-B2D9D97AA41D}" type="slidenum">
              <a:rPr lang="el-GR" sz="1800" smtClean="0">
                <a:solidFill>
                  <a:schemeClr val="tx1">
                    <a:lumMod val="75000"/>
                  </a:schemeClr>
                </a:solidFill>
              </a:rPr>
              <a:pPr/>
              <a:t>19</a:t>
            </a:fld>
            <a:endParaRPr lang="el-GR" sz="1800">
              <a:solidFill>
                <a:schemeClr val="tx1">
                  <a:lumMod val="75000"/>
                </a:schemeClr>
              </a:solidFill>
            </a:endParaRPr>
          </a:p>
        </p:txBody>
      </p:sp>
      <p:sp>
        <p:nvSpPr>
          <p:cNvPr id="7" name="4 - Θέση υποσέλιδου"/>
          <p:cNvSpPr txBox="1">
            <a:spLocks/>
          </p:cNvSpPr>
          <p:nvPr/>
        </p:nvSpPr>
        <p:spPr>
          <a:xfrm>
            <a:off x="0" y="6309320"/>
            <a:ext cx="7884368" cy="54868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smtClean="0">
                <a:ln>
                  <a:noFill/>
                </a:ln>
                <a:solidFill>
                  <a:schemeClr val="tx1">
                    <a:lumMod val="75000"/>
                  </a:schemeClr>
                </a:solidFill>
                <a:effectLst/>
                <a:uLnTx/>
                <a:uFillTx/>
                <a:latin typeface="+mn-lt"/>
                <a:ea typeface="+mn-ea"/>
                <a:cs typeface="+mn-cs"/>
              </a:rPr>
              <a:t>9ο Πανελλήνιο Συνέδριο Παιδαγωγικής Εταιρείας "Ελληνική Παιδαγωγική και Εκπαιδευτική Έρευνα", 28-30/11/2014</a:t>
            </a:r>
            <a:endParaRPr kumimoji="0" lang="el-GR" sz="1800" b="0" i="0" u="none" strike="noStrike" kern="1200" cap="none" spc="0" normalizeH="0" baseline="0" noProof="0" dirty="0">
              <a:ln>
                <a:noFill/>
              </a:ln>
              <a:solidFill>
                <a:schemeClr val="tx1">
                  <a:lumMod val="75000"/>
                </a:schemeClr>
              </a:solidFill>
              <a:effectLst/>
              <a:uLnTx/>
              <a:uFillTx/>
              <a:latin typeface="+mn-lt"/>
              <a:ea typeface="+mn-ea"/>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27584" y="692696"/>
            <a:ext cx="7543802" cy="759296"/>
          </a:xfrm>
        </p:spPr>
        <p:txBody>
          <a:bodyPr>
            <a:normAutofit/>
          </a:bodyPr>
          <a:lstStyle/>
          <a:p>
            <a:pPr algn="ctr"/>
            <a:r>
              <a:rPr lang="el-GR" sz="3200" dirty="0" smtClean="0"/>
              <a:t>Τι είναι η Παιδική Λογοτεχνία;</a:t>
            </a:r>
            <a:endParaRPr lang="el-GR" sz="3200" dirty="0"/>
          </a:p>
        </p:txBody>
      </p:sp>
      <p:sp>
        <p:nvSpPr>
          <p:cNvPr id="3" name="2 - Θέση περιεχομένου"/>
          <p:cNvSpPr>
            <a:spLocks noGrp="1"/>
          </p:cNvSpPr>
          <p:nvPr>
            <p:ph idx="1"/>
          </p:nvPr>
        </p:nvSpPr>
        <p:spPr>
          <a:xfrm>
            <a:off x="179512" y="1844824"/>
            <a:ext cx="8712968" cy="2016224"/>
          </a:xfrm>
        </p:spPr>
        <p:txBody>
          <a:bodyPr>
            <a:noAutofit/>
          </a:bodyPr>
          <a:lstStyle/>
          <a:p>
            <a:pPr algn="just">
              <a:spcBef>
                <a:spcPts val="0"/>
              </a:spcBef>
            </a:pPr>
            <a:r>
              <a:rPr lang="el-GR" sz="2600" dirty="0" smtClean="0"/>
              <a:t>Ο προσδιορισμός της σχετίζεται τόσο με τους δημιουργούς των λογοτεχνικών κειμένων, που κατά κύριο λόγο είναι οι μεγάλοι, όσο και με τους αναγνώστες τους, που είναι βέβαια τα παιδιά και δευτερευόντως οι μεγάλοι.</a:t>
            </a:r>
          </a:p>
          <a:p>
            <a:pPr algn="just">
              <a:spcBef>
                <a:spcPts val="0"/>
              </a:spcBef>
            </a:pPr>
            <a:endParaRPr lang="el-GR" sz="2600" dirty="0" smtClean="0"/>
          </a:p>
        </p:txBody>
      </p:sp>
      <p:sp>
        <p:nvSpPr>
          <p:cNvPr id="5" name="4 - Θέση αριθμού διαφάνειας"/>
          <p:cNvSpPr>
            <a:spLocks noGrp="1"/>
          </p:cNvSpPr>
          <p:nvPr>
            <p:ph type="sldNum" sz="quarter" idx="12"/>
          </p:nvPr>
        </p:nvSpPr>
        <p:spPr>
          <a:xfrm>
            <a:off x="8244408" y="6453336"/>
            <a:ext cx="571500" cy="228600"/>
          </a:xfrm>
        </p:spPr>
        <p:txBody>
          <a:bodyPr/>
          <a:lstStyle/>
          <a:p>
            <a:fld id="{D3F1D1C4-C2D9-4231-9FB2-B2D9D97AA41D}" type="slidenum">
              <a:rPr lang="el-GR" sz="1800" smtClean="0">
                <a:solidFill>
                  <a:schemeClr val="tx1">
                    <a:lumMod val="75000"/>
                  </a:schemeClr>
                </a:solidFill>
              </a:rPr>
              <a:pPr/>
              <a:t>2</a:t>
            </a:fld>
            <a:endParaRPr lang="el-GR" sz="1800" dirty="0">
              <a:solidFill>
                <a:schemeClr val="tx1">
                  <a:lumMod val="75000"/>
                </a:schemeClr>
              </a:solidFill>
            </a:endParaRPr>
          </a:p>
        </p:txBody>
      </p:sp>
      <p:sp>
        <p:nvSpPr>
          <p:cNvPr id="6" name="5 - Θέση υποσέλιδου"/>
          <p:cNvSpPr>
            <a:spLocks noGrp="1"/>
          </p:cNvSpPr>
          <p:nvPr>
            <p:ph type="ftr" sz="quarter" idx="11"/>
          </p:nvPr>
        </p:nvSpPr>
        <p:spPr>
          <a:xfrm>
            <a:off x="0" y="6381328"/>
            <a:ext cx="7740352" cy="476672"/>
          </a:xfrm>
        </p:spPr>
        <p:txBody>
          <a:bodyPr/>
          <a:lstStyle/>
          <a:p>
            <a:r>
              <a:rPr lang="el-GR" sz="1800" dirty="0" smtClean="0">
                <a:solidFill>
                  <a:schemeClr val="tx1">
                    <a:lumMod val="75000"/>
                  </a:schemeClr>
                </a:solidFill>
              </a:rPr>
              <a:t>9ο Πανελλήνιο Συνέδριο Παιδαγωγικής Εταιρείας "Ελληνική Παιδαγωγική και Εκπαιδευτική Έρευνα", 28-30/11/2014</a:t>
            </a:r>
            <a:endParaRPr lang="el-GR" sz="1800" dirty="0">
              <a:solidFill>
                <a:schemeClr val="tx1">
                  <a:lumMod val="75000"/>
                </a:schemeClr>
              </a:solidFill>
            </a:endParaRPr>
          </a:p>
        </p:txBody>
      </p:sp>
      <p:sp>
        <p:nvSpPr>
          <p:cNvPr id="7" name="6 - TextBox"/>
          <p:cNvSpPr txBox="1"/>
          <p:nvPr/>
        </p:nvSpPr>
        <p:spPr>
          <a:xfrm>
            <a:off x="179512" y="4005064"/>
            <a:ext cx="8568952" cy="1569660"/>
          </a:xfrm>
          <a:prstGeom prst="rect">
            <a:avLst/>
          </a:prstGeom>
          <a:noFill/>
        </p:spPr>
        <p:txBody>
          <a:bodyPr wrap="square" rtlCol="0">
            <a:spAutoFit/>
          </a:bodyPr>
          <a:lstStyle/>
          <a:p>
            <a:pPr marL="347472" lvl="0" indent="-347472" algn="just">
              <a:buFont typeface="Arial" panose="020B0604020202020204" pitchFamily="34" charset="0"/>
              <a:buChar char="•"/>
            </a:pPr>
            <a:r>
              <a:rPr lang="el-GR" sz="2600" dirty="0" smtClean="0">
                <a:solidFill>
                  <a:srgbClr val="9A5315"/>
                </a:solidFill>
              </a:rPr>
              <a:t>Το παιδικό λογοτέχνημα δε χρειάζεται απαραίτητα να έχει ως θέμα του το παιδί.</a:t>
            </a:r>
          </a:p>
          <a:p>
            <a:pPr marL="347472" lvl="0" indent="-347472" algn="r"/>
            <a:endParaRPr lang="el-GR" sz="2400" dirty="0" smtClean="0">
              <a:solidFill>
                <a:srgbClr val="9A5315"/>
              </a:solidFill>
            </a:endParaRPr>
          </a:p>
          <a:p>
            <a:pPr marL="347472" lvl="0" indent="-347472" algn="r"/>
            <a:r>
              <a:rPr lang="el-GR" sz="2000" dirty="0" smtClean="0">
                <a:solidFill>
                  <a:srgbClr val="9A5315"/>
                </a:solidFill>
              </a:rPr>
              <a:t>(Σακελλαρίου, 2009)</a:t>
            </a:r>
            <a:endParaRPr lang="el-GR" sz="2000" dirty="0">
              <a:solidFill>
                <a:srgbClr val="9A5315"/>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7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3568" y="0"/>
            <a:ext cx="7831834" cy="687288"/>
          </a:xfrm>
        </p:spPr>
        <p:txBody>
          <a:bodyPr>
            <a:normAutofit/>
          </a:bodyPr>
          <a:lstStyle/>
          <a:p>
            <a:pPr algn="ctr"/>
            <a:r>
              <a:rPr lang="el-GR" sz="3200" dirty="0" smtClean="0"/>
              <a:t>Αποτελέσματα και Συμπεράσματα</a:t>
            </a:r>
            <a:endParaRPr lang="el-GR" sz="3200" dirty="0"/>
          </a:p>
        </p:txBody>
      </p:sp>
      <p:sp>
        <p:nvSpPr>
          <p:cNvPr id="3" name="2 - Θέση περιεχομένου"/>
          <p:cNvSpPr>
            <a:spLocks noGrp="1"/>
          </p:cNvSpPr>
          <p:nvPr>
            <p:ph idx="1"/>
          </p:nvPr>
        </p:nvSpPr>
        <p:spPr>
          <a:xfrm>
            <a:off x="323528" y="620688"/>
            <a:ext cx="8533456" cy="2160240"/>
          </a:xfrm>
        </p:spPr>
        <p:txBody>
          <a:bodyPr>
            <a:noAutofit/>
          </a:bodyPr>
          <a:lstStyle/>
          <a:p>
            <a:pPr marL="0" indent="361950" algn="just">
              <a:buNone/>
            </a:pPr>
            <a:r>
              <a:rPr lang="el-GR" sz="2600" dirty="0" smtClean="0"/>
              <a:t>Οι περισσότεροι απάντησαν ότι αισθάνονται όμορφα όταν διαβάζουν Παιδική Λογοτεχνία. Δε λείπει, όμως, και το σημαντικό ποσοστό του δείγματος που δηλώνει ότι δεν αισθάνεται ευχάριστα.</a:t>
            </a:r>
            <a:endParaRPr lang="el-GR" sz="2600" dirty="0"/>
          </a:p>
        </p:txBody>
      </p:sp>
      <p:pic>
        <p:nvPicPr>
          <p:cNvPr id="5" name="26 - Εικόνα" descr="Συναισθήματα και σκέψεις.png"/>
          <p:cNvPicPr/>
          <p:nvPr/>
        </p:nvPicPr>
        <p:blipFill>
          <a:blip r:embed="rId2" cstate="print"/>
          <a:stretch>
            <a:fillRect/>
          </a:stretch>
        </p:blipFill>
        <p:spPr>
          <a:xfrm>
            <a:off x="251520" y="2564904"/>
            <a:ext cx="8712968" cy="3744416"/>
          </a:xfrm>
          <a:prstGeom prst="rect">
            <a:avLst/>
          </a:prstGeom>
        </p:spPr>
      </p:pic>
      <p:sp>
        <p:nvSpPr>
          <p:cNvPr id="6" name="5 - Θέση αριθμού διαφάνειας"/>
          <p:cNvSpPr>
            <a:spLocks noGrp="1"/>
          </p:cNvSpPr>
          <p:nvPr>
            <p:ph type="sldNum" sz="quarter" idx="12"/>
          </p:nvPr>
        </p:nvSpPr>
        <p:spPr>
          <a:xfrm>
            <a:off x="8244408" y="6453336"/>
            <a:ext cx="571500" cy="228600"/>
          </a:xfrm>
        </p:spPr>
        <p:txBody>
          <a:bodyPr/>
          <a:lstStyle/>
          <a:p>
            <a:fld id="{D3F1D1C4-C2D9-4231-9FB2-B2D9D97AA41D}" type="slidenum">
              <a:rPr lang="el-GR" sz="1800" smtClean="0">
                <a:solidFill>
                  <a:schemeClr val="tx1">
                    <a:lumMod val="75000"/>
                  </a:schemeClr>
                </a:solidFill>
              </a:rPr>
              <a:pPr/>
              <a:t>20</a:t>
            </a:fld>
            <a:endParaRPr lang="el-GR" sz="1800" dirty="0">
              <a:solidFill>
                <a:schemeClr val="tx1">
                  <a:lumMod val="75000"/>
                </a:schemeClr>
              </a:solidFill>
            </a:endParaRPr>
          </a:p>
        </p:txBody>
      </p:sp>
      <p:sp>
        <p:nvSpPr>
          <p:cNvPr id="8" name="4 - Θέση υποσέλιδου"/>
          <p:cNvSpPr txBox="1">
            <a:spLocks/>
          </p:cNvSpPr>
          <p:nvPr/>
        </p:nvSpPr>
        <p:spPr>
          <a:xfrm>
            <a:off x="0" y="6309320"/>
            <a:ext cx="7884368" cy="54868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smtClean="0">
                <a:ln>
                  <a:noFill/>
                </a:ln>
                <a:solidFill>
                  <a:schemeClr val="tx1">
                    <a:lumMod val="75000"/>
                  </a:schemeClr>
                </a:solidFill>
                <a:effectLst/>
                <a:uLnTx/>
                <a:uFillTx/>
                <a:latin typeface="+mn-lt"/>
                <a:ea typeface="+mn-ea"/>
                <a:cs typeface="+mn-cs"/>
              </a:rPr>
              <a:t>9ο Πανελλήνιο Συνέδριο Παιδαγωγικής Εταιρείας "Ελληνική Παιδαγωγική και Εκπαιδευτική Έρευνα", 28-30/11/2014</a:t>
            </a:r>
            <a:endParaRPr kumimoji="0" lang="el-GR" sz="1800" b="0" i="0" u="none" strike="noStrike" kern="1200" cap="none" spc="0" normalizeH="0" baseline="0" noProof="0" dirty="0">
              <a:ln>
                <a:noFill/>
              </a:ln>
              <a:solidFill>
                <a:schemeClr val="tx1">
                  <a:lumMod val="75000"/>
                </a:schemeClr>
              </a:solidFill>
              <a:effectLst/>
              <a:uLnTx/>
              <a:uFillTx/>
              <a:latin typeface="+mn-lt"/>
              <a:ea typeface="+mn-ea"/>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55576" y="0"/>
            <a:ext cx="7831834" cy="687288"/>
          </a:xfrm>
        </p:spPr>
        <p:txBody>
          <a:bodyPr>
            <a:normAutofit/>
          </a:bodyPr>
          <a:lstStyle/>
          <a:p>
            <a:pPr algn="ctr"/>
            <a:r>
              <a:rPr lang="el-GR" sz="3200" dirty="0" smtClean="0"/>
              <a:t>Αποτελέσματα και Συμπεράσματα</a:t>
            </a:r>
            <a:endParaRPr lang="el-GR" sz="3200" dirty="0"/>
          </a:p>
        </p:txBody>
      </p:sp>
      <p:sp>
        <p:nvSpPr>
          <p:cNvPr id="3" name="2 - Θέση περιεχομένου"/>
          <p:cNvSpPr>
            <a:spLocks noGrp="1"/>
          </p:cNvSpPr>
          <p:nvPr>
            <p:ph idx="1"/>
          </p:nvPr>
        </p:nvSpPr>
        <p:spPr>
          <a:xfrm>
            <a:off x="395536" y="692696"/>
            <a:ext cx="8496944" cy="1872208"/>
          </a:xfrm>
        </p:spPr>
        <p:txBody>
          <a:bodyPr>
            <a:noAutofit/>
          </a:bodyPr>
          <a:lstStyle/>
          <a:p>
            <a:pPr marL="0" indent="361950" algn="just">
              <a:buNone/>
            </a:pPr>
            <a:r>
              <a:rPr lang="el-GR" sz="2600" dirty="0" smtClean="0"/>
              <a:t>Ιδιαίτερο ενδιαφέρον παρουσιάζουν οι απαντήσεις των παιδιών σχετικά με την πηγή παρότρυνσής τους για την ενασχόληση με την Παιδική Λογοτεχνία.</a:t>
            </a:r>
            <a:endParaRPr lang="el-GR" sz="2600" dirty="0"/>
          </a:p>
        </p:txBody>
      </p:sp>
      <p:pic>
        <p:nvPicPr>
          <p:cNvPr id="5" name="0 - Εικόνα" descr="Χωρίς τίτλο.png"/>
          <p:cNvPicPr/>
          <p:nvPr/>
        </p:nvPicPr>
        <p:blipFill>
          <a:blip r:embed="rId2" cstate="print"/>
          <a:stretch>
            <a:fillRect/>
          </a:stretch>
        </p:blipFill>
        <p:spPr>
          <a:xfrm>
            <a:off x="1187624" y="2348880"/>
            <a:ext cx="6624736" cy="3816424"/>
          </a:xfrm>
          <a:prstGeom prst="rect">
            <a:avLst/>
          </a:prstGeom>
        </p:spPr>
      </p:pic>
      <p:sp>
        <p:nvSpPr>
          <p:cNvPr id="6" name="5 - Θέση αριθμού διαφάνειας"/>
          <p:cNvSpPr>
            <a:spLocks noGrp="1"/>
          </p:cNvSpPr>
          <p:nvPr>
            <p:ph type="sldNum" sz="quarter" idx="12"/>
          </p:nvPr>
        </p:nvSpPr>
        <p:spPr>
          <a:xfrm>
            <a:off x="8172400" y="6381328"/>
            <a:ext cx="571500" cy="228600"/>
          </a:xfrm>
        </p:spPr>
        <p:txBody>
          <a:bodyPr/>
          <a:lstStyle/>
          <a:p>
            <a:fld id="{D3F1D1C4-C2D9-4231-9FB2-B2D9D97AA41D}" type="slidenum">
              <a:rPr lang="el-GR" sz="1800" smtClean="0">
                <a:solidFill>
                  <a:schemeClr val="tx1">
                    <a:lumMod val="75000"/>
                  </a:schemeClr>
                </a:solidFill>
              </a:rPr>
              <a:pPr/>
              <a:t>21</a:t>
            </a:fld>
            <a:endParaRPr lang="el-GR" sz="1800">
              <a:solidFill>
                <a:schemeClr val="tx1">
                  <a:lumMod val="75000"/>
                </a:schemeClr>
              </a:solidFill>
            </a:endParaRPr>
          </a:p>
        </p:txBody>
      </p:sp>
      <p:sp>
        <p:nvSpPr>
          <p:cNvPr id="8" name="4 - Θέση υποσέλιδου"/>
          <p:cNvSpPr txBox="1">
            <a:spLocks/>
          </p:cNvSpPr>
          <p:nvPr/>
        </p:nvSpPr>
        <p:spPr>
          <a:xfrm>
            <a:off x="0" y="6309320"/>
            <a:ext cx="7884368" cy="54868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smtClean="0">
                <a:ln>
                  <a:noFill/>
                </a:ln>
                <a:solidFill>
                  <a:schemeClr val="tx1">
                    <a:lumMod val="75000"/>
                  </a:schemeClr>
                </a:solidFill>
                <a:effectLst/>
                <a:uLnTx/>
                <a:uFillTx/>
                <a:latin typeface="+mn-lt"/>
                <a:ea typeface="+mn-ea"/>
                <a:cs typeface="+mn-cs"/>
              </a:rPr>
              <a:t>9ο Πανελλήνιο Συνέδριο Παιδαγωγικής Εταιρείας "Ελληνική Παιδαγωγική και Εκπαιδευτική Έρευνα", 28-30/11/2014</a:t>
            </a:r>
            <a:endParaRPr kumimoji="0" lang="el-GR" sz="1800" b="0" i="0" u="none" strike="noStrike" kern="1200" cap="none" spc="0" normalizeH="0" baseline="0" noProof="0" dirty="0">
              <a:ln>
                <a:noFill/>
              </a:ln>
              <a:solidFill>
                <a:schemeClr val="tx1">
                  <a:lumMod val="75000"/>
                </a:schemeClr>
              </a:solidFill>
              <a:effectLst/>
              <a:uLnTx/>
              <a:uFillTx/>
              <a:latin typeface="+mn-lt"/>
              <a:ea typeface="+mn-ea"/>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3568" y="404664"/>
            <a:ext cx="7831834" cy="687288"/>
          </a:xfrm>
        </p:spPr>
        <p:txBody>
          <a:bodyPr>
            <a:normAutofit/>
          </a:bodyPr>
          <a:lstStyle/>
          <a:p>
            <a:pPr algn="ctr"/>
            <a:r>
              <a:rPr lang="el-GR" sz="3200" dirty="0" smtClean="0"/>
              <a:t>Αποτελέσματα και Συμπεράσματα</a:t>
            </a:r>
            <a:endParaRPr lang="el-GR" sz="3200" dirty="0"/>
          </a:p>
        </p:txBody>
      </p:sp>
      <p:sp>
        <p:nvSpPr>
          <p:cNvPr id="3" name="2 - Θέση περιεχομένου"/>
          <p:cNvSpPr>
            <a:spLocks noGrp="1"/>
          </p:cNvSpPr>
          <p:nvPr>
            <p:ph idx="1"/>
          </p:nvPr>
        </p:nvSpPr>
        <p:spPr>
          <a:xfrm>
            <a:off x="251520" y="1124744"/>
            <a:ext cx="8496944" cy="1728192"/>
          </a:xfrm>
        </p:spPr>
        <p:txBody>
          <a:bodyPr>
            <a:normAutofit fontScale="92500" lnSpcReduction="10000"/>
          </a:bodyPr>
          <a:lstStyle/>
          <a:p>
            <a:pPr marL="0" indent="361950" algn="just">
              <a:lnSpc>
                <a:spcPct val="110000"/>
              </a:lnSpc>
              <a:buNone/>
            </a:pPr>
            <a:r>
              <a:rPr lang="el-GR" sz="2800" dirty="0" smtClean="0"/>
              <a:t>Οι μαθητές έδειξαν και έμπρακτα τις απόψεις τους συμπληρώνοντας τον αριθμό των βιβλίων της Παιδικής Λογοτεχνίας που διαβάζουν ετησίως.</a:t>
            </a:r>
            <a:endParaRPr lang="el-GR" sz="2800" dirty="0"/>
          </a:p>
        </p:txBody>
      </p:sp>
      <p:pic>
        <p:nvPicPr>
          <p:cNvPr id="5" name="25 - Εικόνα" descr="Ετήσιος αριθμός βιβλίων.png"/>
          <p:cNvPicPr/>
          <p:nvPr/>
        </p:nvPicPr>
        <p:blipFill>
          <a:blip r:embed="rId2" cstate="print"/>
          <a:stretch>
            <a:fillRect/>
          </a:stretch>
        </p:blipFill>
        <p:spPr>
          <a:xfrm>
            <a:off x="2627784" y="2852936"/>
            <a:ext cx="5672460" cy="3456384"/>
          </a:xfrm>
          <a:prstGeom prst="rect">
            <a:avLst/>
          </a:prstGeom>
        </p:spPr>
      </p:pic>
      <p:sp>
        <p:nvSpPr>
          <p:cNvPr id="6" name="5 - Θέση αριθμού διαφάνειας"/>
          <p:cNvSpPr>
            <a:spLocks noGrp="1"/>
          </p:cNvSpPr>
          <p:nvPr>
            <p:ph type="sldNum" sz="quarter" idx="12"/>
          </p:nvPr>
        </p:nvSpPr>
        <p:spPr>
          <a:xfrm>
            <a:off x="8172400" y="6453336"/>
            <a:ext cx="571500" cy="228600"/>
          </a:xfrm>
        </p:spPr>
        <p:txBody>
          <a:bodyPr/>
          <a:lstStyle/>
          <a:p>
            <a:fld id="{D3F1D1C4-C2D9-4231-9FB2-B2D9D97AA41D}" type="slidenum">
              <a:rPr lang="el-GR" sz="1800" smtClean="0">
                <a:solidFill>
                  <a:schemeClr val="tx1">
                    <a:lumMod val="75000"/>
                  </a:schemeClr>
                </a:solidFill>
              </a:rPr>
              <a:pPr/>
              <a:t>22</a:t>
            </a:fld>
            <a:endParaRPr lang="el-GR" sz="1800">
              <a:solidFill>
                <a:schemeClr val="tx1">
                  <a:lumMod val="75000"/>
                </a:schemeClr>
              </a:solidFill>
            </a:endParaRPr>
          </a:p>
        </p:txBody>
      </p:sp>
      <p:sp>
        <p:nvSpPr>
          <p:cNvPr id="8" name="4 - Θέση υποσέλιδου"/>
          <p:cNvSpPr txBox="1">
            <a:spLocks/>
          </p:cNvSpPr>
          <p:nvPr/>
        </p:nvSpPr>
        <p:spPr>
          <a:xfrm>
            <a:off x="0" y="6309320"/>
            <a:ext cx="7884368" cy="54868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smtClean="0">
                <a:ln>
                  <a:noFill/>
                </a:ln>
                <a:solidFill>
                  <a:schemeClr val="tx1">
                    <a:lumMod val="75000"/>
                  </a:schemeClr>
                </a:solidFill>
                <a:effectLst/>
                <a:uLnTx/>
                <a:uFillTx/>
                <a:latin typeface="+mn-lt"/>
                <a:ea typeface="+mn-ea"/>
                <a:cs typeface="+mn-cs"/>
              </a:rPr>
              <a:t>9ο Πανελλήνιο Συνέδριο Παιδαγωγικής Εταιρείας "Ελληνική Παιδαγωγική και Εκπαιδευτική Έρευνα", 28-30/11/2014</a:t>
            </a:r>
            <a:endParaRPr kumimoji="0" lang="el-GR" sz="1800" b="0" i="0" u="none" strike="noStrike" kern="1200" cap="none" spc="0" normalizeH="0" baseline="0" noProof="0" dirty="0">
              <a:ln>
                <a:noFill/>
              </a:ln>
              <a:solidFill>
                <a:schemeClr val="tx1">
                  <a:lumMod val="75000"/>
                </a:schemeClr>
              </a:solidFill>
              <a:effectLst/>
              <a:uLnTx/>
              <a:uFillTx/>
              <a:latin typeface="+mn-lt"/>
              <a:ea typeface="+mn-ea"/>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3568" y="0"/>
            <a:ext cx="7831834" cy="687288"/>
          </a:xfrm>
        </p:spPr>
        <p:txBody>
          <a:bodyPr>
            <a:normAutofit/>
          </a:bodyPr>
          <a:lstStyle/>
          <a:p>
            <a:pPr algn="ctr"/>
            <a:r>
              <a:rPr lang="el-GR" sz="3200" dirty="0" smtClean="0"/>
              <a:t>Αποτελέσματα και Συμπεράσματα</a:t>
            </a:r>
            <a:endParaRPr lang="el-GR" sz="3200" dirty="0"/>
          </a:p>
        </p:txBody>
      </p:sp>
      <p:sp>
        <p:nvSpPr>
          <p:cNvPr id="3" name="2 - Θέση περιεχομένου"/>
          <p:cNvSpPr>
            <a:spLocks noGrp="1"/>
          </p:cNvSpPr>
          <p:nvPr>
            <p:ph idx="1"/>
          </p:nvPr>
        </p:nvSpPr>
        <p:spPr>
          <a:xfrm>
            <a:off x="179512" y="620688"/>
            <a:ext cx="8496944" cy="1584176"/>
          </a:xfrm>
        </p:spPr>
        <p:txBody>
          <a:bodyPr>
            <a:noAutofit/>
          </a:bodyPr>
          <a:lstStyle/>
          <a:p>
            <a:pPr marL="0" indent="361950" algn="just">
              <a:buNone/>
            </a:pPr>
            <a:r>
              <a:rPr lang="el-GR" sz="2600" dirty="0" smtClean="0"/>
              <a:t>Μπορεί τα παιδιά να μην επιλέγουν την ενασχόληση με την Παιδική Λογοτεχνία, αλλά μπορούν και κατανοούν τη σημασία που έχει η Παιδική Λογοτεχνία γι’ αυτά.</a:t>
            </a:r>
            <a:endParaRPr lang="el-GR" sz="2600" dirty="0"/>
          </a:p>
        </p:txBody>
      </p:sp>
      <p:pic>
        <p:nvPicPr>
          <p:cNvPr id="6" name="27 - Εικόνα" descr="Σημασία Παιδικής Λογοτεχνίας.png"/>
          <p:cNvPicPr/>
          <p:nvPr/>
        </p:nvPicPr>
        <p:blipFill>
          <a:blip r:embed="rId2" cstate="print"/>
          <a:stretch>
            <a:fillRect/>
          </a:stretch>
        </p:blipFill>
        <p:spPr>
          <a:xfrm>
            <a:off x="971600" y="2204864"/>
            <a:ext cx="7128792" cy="4032448"/>
          </a:xfrm>
          <a:prstGeom prst="rect">
            <a:avLst/>
          </a:prstGeom>
        </p:spPr>
      </p:pic>
      <p:sp>
        <p:nvSpPr>
          <p:cNvPr id="8" name="7 - Θέση αριθμού διαφάνειας"/>
          <p:cNvSpPr>
            <a:spLocks noGrp="1"/>
          </p:cNvSpPr>
          <p:nvPr>
            <p:ph type="sldNum" sz="quarter" idx="12"/>
          </p:nvPr>
        </p:nvSpPr>
        <p:spPr>
          <a:xfrm>
            <a:off x="8172400" y="6381328"/>
            <a:ext cx="571500" cy="228600"/>
          </a:xfrm>
        </p:spPr>
        <p:txBody>
          <a:bodyPr/>
          <a:lstStyle/>
          <a:p>
            <a:fld id="{D3F1D1C4-C2D9-4231-9FB2-B2D9D97AA41D}" type="slidenum">
              <a:rPr lang="el-GR" sz="1800" smtClean="0">
                <a:solidFill>
                  <a:schemeClr val="tx1">
                    <a:lumMod val="75000"/>
                  </a:schemeClr>
                </a:solidFill>
              </a:rPr>
              <a:pPr/>
              <a:t>23</a:t>
            </a:fld>
            <a:endParaRPr lang="el-GR" sz="1800" dirty="0">
              <a:solidFill>
                <a:schemeClr val="tx1">
                  <a:lumMod val="75000"/>
                </a:schemeClr>
              </a:solidFill>
            </a:endParaRPr>
          </a:p>
        </p:txBody>
      </p:sp>
      <p:sp>
        <p:nvSpPr>
          <p:cNvPr id="10" name="4 - Θέση υποσέλιδου"/>
          <p:cNvSpPr txBox="1">
            <a:spLocks/>
          </p:cNvSpPr>
          <p:nvPr/>
        </p:nvSpPr>
        <p:spPr>
          <a:xfrm>
            <a:off x="0" y="6309320"/>
            <a:ext cx="7884368" cy="54868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smtClean="0">
                <a:ln>
                  <a:noFill/>
                </a:ln>
                <a:solidFill>
                  <a:schemeClr val="tx1">
                    <a:lumMod val="75000"/>
                  </a:schemeClr>
                </a:solidFill>
                <a:effectLst/>
                <a:uLnTx/>
                <a:uFillTx/>
                <a:latin typeface="+mn-lt"/>
                <a:ea typeface="+mn-ea"/>
                <a:cs typeface="+mn-cs"/>
              </a:rPr>
              <a:t>9ο Πανελλήνιο Συνέδριο Παιδαγωγικής Εταιρείας "Ελληνική Παιδαγωγική και Εκπαιδευτική Έρευνα", 28-30/11/2014</a:t>
            </a:r>
            <a:endParaRPr kumimoji="0" lang="el-GR" sz="1800" b="0" i="0" u="none" strike="noStrike" kern="1200" cap="none" spc="0" normalizeH="0" baseline="0" noProof="0" dirty="0">
              <a:ln>
                <a:noFill/>
              </a:ln>
              <a:solidFill>
                <a:schemeClr val="tx1">
                  <a:lumMod val="75000"/>
                </a:schemeClr>
              </a:solidFill>
              <a:effectLst/>
              <a:uLnTx/>
              <a:uFillTx/>
              <a:latin typeface="+mn-lt"/>
              <a:ea typeface="+mn-ea"/>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3568" y="0"/>
            <a:ext cx="7831834" cy="687288"/>
          </a:xfrm>
        </p:spPr>
        <p:txBody>
          <a:bodyPr>
            <a:normAutofit/>
          </a:bodyPr>
          <a:lstStyle/>
          <a:p>
            <a:pPr algn="ctr"/>
            <a:r>
              <a:rPr lang="el-GR" sz="3200" dirty="0" smtClean="0"/>
              <a:t>Αποτελέσματα και Συμπεράσματα</a:t>
            </a:r>
            <a:endParaRPr lang="el-GR" sz="3200" dirty="0"/>
          </a:p>
        </p:txBody>
      </p:sp>
      <p:sp>
        <p:nvSpPr>
          <p:cNvPr id="3" name="2 - Θέση περιεχομένου"/>
          <p:cNvSpPr>
            <a:spLocks noGrp="1"/>
          </p:cNvSpPr>
          <p:nvPr>
            <p:ph idx="1"/>
          </p:nvPr>
        </p:nvSpPr>
        <p:spPr>
          <a:xfrm>
            <a:off x="179512" y="764704"/>
            <a:ext cx="8496944" cy="1584176"/>
          </a:xfrm>
        </p:spPr>
        <p:txBody>
          <a:bodyPr>
            <a:noAutofit/>
          </a:bodyPr>
          <a:lstStyle/>
          <a:p>
            <a:pPr marL="0" indent="361950" algn="just">
              <a:buNone/>
            </a:pPr>
            <a:r>
              <a:rPr lang="el-GR" sz="2600" dirty="0" smtClean="0"/>
              <a:t>Μπορεί τα παιδιά να μην επιλέγουν την ενασχόληση με την Παιδική Λογοτεχνία, αλλά μπορούν και κατανοούν τη σημασία που έχει η Παιδική Λογοτεχνία γι’ αυτά.</a:t>
            </a:r>
            <a:endParaRPr lang="el-GR" sz="2600" dirty="0"/>
          </a:p>
        </p:txBody>
      </p:sp>
      <p:pic>
        <p:nvPicPr>
          <p:cNvPr id="7" name="28 - Εικόνα" descr="Άλλο σημασίας.png"/>
          <p:cNvPicPr/>
          <p:nvPr/>
        </p:nvPicPr>
        <p:blipFill>
          <a:blip r:embed="rId2" cstate="print"/>
          <a:stretch>
            <a:fillRect/>
          </a:stretch>
        </p:blipFill>
        <p:spPr>
          <a:xfrm>
            <a:off x="539552" y="2492896"/>
            <a:ext cx="8064896" cy="3816424"/>
          </a:xfrm>
          <a:prstGeom prst="rect">
            <a:avLst/>
          </a:prstGeom>
        </p:spPr>
      </p:pic>
      <p:sp>
        <p:nvSpPr>
          <p:cNvPr id="8" name="7 - Θέση αριθμού διαφάνειας"/>
          <p:cNvSpPr>
            <a:spLocks noGrp="1"/>
          </p:cNvSpPr>
          <p:nvPr>
            <p:ph type="sldNum" sz="quarter" idx="12"/>
          </p:nvPr>
        </p:nvSpPr>
        <p:spPr>
          <a:xfrm>
            <a:off x="8100392" y="6453336"/>
            <a:ext cx="571500" cy="228600"/>
          </a:xfrm>
        </p:spPr>
        <p:txBody>
          <a:bodyPr/>
          <a:lstStyle/>
          <a:p>
            <a:fld id="{D3F1D1C4-C2D9-4231-9FB2-B2D9D97AA41D}" type="slidenum">
              <a:rPr lang="el-GR" sz="1800" smtClean="0">
                <a:solidFill>
                  <a:schemeClr val="tx1">
                    <a:lumMod val="75000"/>
                  </a:schemeClr>
                </a:solidFill>
              </a:rPr>
              <a:pPr/>
              <a:t>24</a:t>
            </a:fld>
            <a:endParaRPr lang="el-GR" sz="1800" dirty="0">
              <a:solidFill>
                <a:schemeClr val="tx1">
                  <a:lumMod val="75000"/>
                </a:schemeClr>
              </a:solidFill>
            </a:endParaRPr>
          </a:p>
        </p:txBody>
      </p:sp>
      <p:sp>
        <p:nvSpPr>
          <p:cNvPr id="10" name="4 - Θέση υποσέλιδου"/>
          <p:cNvSpPr txBox="1">
            <a:spLocks/>
          </p:cNvSpPr>
          <p:nvPr/>
        </p:nvSpPr>
        <p:spPr>
          <a:xfrm>
            <a:off x="0" y="6309320"/>
            <a:ext cx="7884368" cy="54868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smtClean="0">
                <a:ln>
                  <a:noFill/>
                </a:ln>
                <a:solidFill>
                  <a:schemeClr val="tx1">
                    <a:lumMod val="75000"/>
                  </a:schemeClr>
                </a:solidFill>
                <a:effectLst/>
                <a:uLnTx/>
                <a:uFillTx/>
                <a:latin typeface="+mn-lt"/>
                <a:ea typeface="+mn-ea"/>
                <a:cs typeface="+mn-cs"/>
              </a:rPr>
              <a:t>9ο Πανελλήνιο Συνέδριο Παιδαγωγικής Εταιρείας "Ελληνική Παιδαγωγική και Εκπαιδευτική Έρευνα", 28-30/11/2014</a:t>
            </a:r>
            <a:endParaRPr kumimoji="0" lang="el-GR" sz="1800" b="0" i="0" u="none" strike="noStrike" kern="1200" cap="none" spc="0" normalizeH="0" baseline="0" noProof="0" dirty="0">
              <a:ln>
                <a:noFill/>
              </a:ln>
              <a:solidFill>
                <a:schemeClr val="tx1">
                  <a:lumMod val="75000"/>
                </a:schemeClr>
              </a:solidFill>
              <a:effectLst/>
              <a:uLnTx/>
              <a:uFillTx/>
              <a:latin typeface="+mn-lt"/>
              <a:ea typeface="+mn-ea"/>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3568" y="188640"/>
            <a:ext cx="7831834" cy="615280"/>
          </a:xfrm>
        </p:spPr>
        <p:txBody>
          <a:bodyPr>
            <a:normAutofit/>
          </a:bodyPr>
          <a:lstStyle/>
          <a:p>
            <a:pPr algn="ctr"/>
            <a:r>
              <a:rPr lang="el-GR" sz="3200" dirty="0" smtClean="0"/>
              <a:t>Αποτελέσματα και Συμπεράσματα</a:t>
            </a:r>
            <a:endParaRPr lang="el-GR" sz="3200" dirty="0"/>
          </a:p>
        </p:txBody>
      </p:sp>
      <p:sp>
        <p:nvSpPr>
          <p:cNvPr id="3" name="2 - Θέση περιεχομένου"/>
          <p:cNvSpPr>
            <a:spLocks noGrp="1"/>
          </p:cNvSpPr>
          <p:nvPr>
            <p:ph idx="1"/>
          </p:nvPr>
        </p:nvSpPr>
        <p:spPr>
          <a:xfrm>
            <a:off x="251520" y="836712"/>
            <a:ext cx="8640960" cy="1728192"/>
          </a:xfrm>
        </p:spPr>
        <p:txBody>
          <a:bodyPr>
            <a:noAutofit/>
          </a:bodyPr>
          <a:lstStyle/>
          <a:p>
            <a:pPr marL="0" indent="361950" algn="just">
              <a:buNone/>
            </a:pPr>
            <a:r>
              <a:rPr lang="el-GR" sz="2600" dirty="0" smtClean="0"/>
              <a:t>Όσον αφορά στο είδος της παιδικής λογοτεχνίας, τα παιδιά από τις διάφορες κατηγορίες επέλεξαν τα βιβλία περιπέτειας και τα βιβλία φαντασίας στο μεγαλύτερο βαθμό.</a:t>
            </a:r>
            <a:endParaRPr lang="el-GR" sz="2600" dirty="0"/>
          </a:p>
        </p:txBody>
      </p:sp>
      <p:pic>
        <p:nvPicPr>
          <p:cNvPr id="6" name="30 - Εικόνα" descr="Είδη Παιδικής Λογοτεχνίας.png"/>
          <p:cNvPicPr/>
          <p:nvPr/>
        </p:nvPicPr>
        <p:blipFill>
          <a:blip r:embed="rId2" cstate="print"/>
          <a:stretch>
            <a:fillRect/>
          </a:stretch>
        </p:blipFill>
        <p:spPr>
          <a:xfrm>
            <a:off x="539552" y="2564904"/>
            <a:ext cx="8064896" cy="3672408"/>
          </a:xfrm>
          <a:prstGeom prst="rect">
            <a:avLst/>
          </a:prstGeom>
        </p:spPr>
      </p:pic>
      <p:sp>
        <p:nvSpPr>
          <p:cNvPr id="7" name="6 - Θέση αριθμού διαφάνειας"/>
          <p:cNvSpPr>
            <a:spLocks noGrp="1"/>
          </p:cNvSpPr>
          <p:nvPr>
            <p:ph type="sldNum" sz="quarter" idx="12"/>
          </p:nvPr>
        </p:nvSpPr>
        <p:spPr>
          <a:xfrm>
            <a:off x="8172400" y="6381328"/>
            <a:ext cx="571500" cy="228600"/>
          </a:xfrm>
        </p:spPr>
        <p:txBody>
          <a:bodyPr/>
          <a:lstStyle/>
          <a:p>
            <a:fld id="{D3F1D1C4-C2D9-4231-9FB2-B2D9D97AA41D}" type="slidenum">
              <a:rPr lang="el-GR" sz="1800" smtClean="0">
                <a:solidFill>
                  <a:schemeClr val="tx1">
                    <a:lumMod val="75000"/>
                  </a:schemeClr>
                </a:solidFill>
              </a:rPr>
              <a:pPr/>
              <a:t>25</a:t>
            </a:fld>
            <a:endParaRPr lang="el-GR" sz="1800" dirty="0">
              <a:solidFill>
                <a:schemeClr val="tx1">
                  <a:lumMod val="75000"/>
                </a:schemeClr>
              </a:solidFill>
            </a:endParaRPr>
          </a:p>
        </p:txBody>
      </p:sp>
      <p:sp>
        <p:nvSpPr>
          <p:cNvPr id="9" name="4 - Θέση υποσέλιδου"/>
          <p:cNvSpPr txBox="1">
            <a:spLocks/>
          </p:cNvSpPr>
          <p:nvPr/>
        </p:nvSpPr>
        <p:spPr>
          <a:xfrm>
            <a:off x="0" y="6309320"/>
            <a:ext cx="7884368" cy="54868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smtClean="0">
                <a:ln>
                  <a:noFill/>
                </a:ln>
                <a:solidFill>
                  <a:schemeClr val="tx1">
                    <a:lumMod val="75000"/>
                  </a:schemeClr>
                </a:solidFill>
                <a:effectLst/>
                <a:uLnTx/>
                <a:uFillTx/>
                <a:latin typeface="+mn-lt"/>
                <a:ea typeface="+mn-ea"/>
                <a:cs typeface="+mn-cs"/>
              </a:rPr>
              <a:t>9ο Πανελλήνιο Συνέδριο Παιδαγωγικής Εταιρείας "Ελληνική Παιδαγωγική και Εκπαιδευτική Έρευνα", 28-30/11/2014</a:t>
            </a:r>
            <a:endParaRPr kumimoji="0" lang="el-GR" sz="1800" b="0" i="0" u="none" strike="noStrike" kern="1200" cap="none" spc="0" normalizeH="0" baseline="0" noProof="0" dirty="0">
              <a:ln>
                <a:noFill/>
              </a:ln>
              <a:solidFill>
                <a:schemeClr val="tx1">
                  <a:lumMod val="75000"/>
                </a:schemeClr>
              </a:solidFill>
              <a:effectLst/>
              <a:uLnTx/>
              <a:uFillTx/>
              <a:latin typeface="+mn-lt"/>
              <a:ea typeface="+mn-ea"/>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3568" y="0"/>
            <a:ext cx="7831834" cy="687288"/>
          </a:xfrm>
        </p:spPr>
        <p:txBody>
          <a:bodyPr>
            <a:normAutofit/>
          </a:bodyPr>
          <a:lstStyle/>
          <a:p>
            <a:pPr algn="ctr"/>
            <a:r>
              <a:rPr lang="el-GR" sz="3200" dirty="0" smtClean="0"/>
              <a:t>Αποτελέσματα και Συμπεράσματα</a:t>
            </a:r>
            <a:endParaRPr lang="el-GR" sz="3200" dirty="0"/>
          </a:p>
        </p:txBody>
      </p:sp>
      <p:sp>
        <p:nvSpPr>
          <p:cNvPr id="3" name="2 - Θέση περιεχομένου"/>
          <p:cNvSpPr>
            <a:spLocks noGrp="1"/>
          </p:cNvSpPr>
          <p:nvPr>
            <p:ph idx="1"/>
          </p:nvPr>
        </p:nvSpPr>
        <p:spPr>
          <a:xfrm>
            <a:off x="251520" y="692696"/>
            <a:ext cx="8496944" cy="3456384"/>
          </a:xfrm>
        </p:spPr>
        <p:txBody>
          <a:bodyPr>
            <a:normAutofit/>
          </a:bodyPr>
          <a:lstStyle/>
          <a:p>
            <a:pPr marL="0" indent="361950" algn="just">
              <a:buNone/>
            </a:pPr>
            <a:r>
              <a:rPr lang="el-GR" sz="2600" dirty="0" smtClean="0"/>
              <a:t>Πρώτα στις προτιμήσεις των παιδιών ήταν τα εξής βιβλία:</a:t>
            </a:r>
          </a:p>
          <a:p>
            <a:pPr marL="173038" lvl="0" indent="-173038">
              <a:spcBef>
                <a:spcPts val="0"/>
              </a:spcBef>
            </a:pPr>
            <a:r>
              <a:rPr lang="el-GR" sz="2600" dirty="0" smtClean="0"/>
              <a:t>Το ημερολόγιο ενός σπασίκλα </a:t>
            </a:r>
          </a:p>
          <a:p>
            <a:pPr marL="173038" lvl="0" indent="-173038">
              <a:spcBef>
                <a:spcPts val="0"/>
              </a:spcBef>
            </a:pPr>
            <a:r>
              <a:rPr lang="el-GR" sz="2600" dirty="0" smtClean="0"/>
              <a:t>Το ημερολόγιο μιας ξενέρωτης</a:t>
            </a:r>
          </a:p>
          <a:p>
            <a:pPr marL="173038" indent="-173038">
              <a:spcBef>
                <a:spcPts val="0"/>
              </a:spcBef>
            </a:pPr>
            <a:r>
              <a:rPr lang="el-GR" sz="2600" dirty="0" smtClean="0"/>
              <a:t>Ο μικρός πρίγκιπας</a:t>
            </a:r>
          </a:p>
          <a:p>
            <a:pPr marL="173038" lvl="0" indent="-173038">
              <a:spcBef>
                <a:spcPts val="0"/>
              </a:spcBef>
            </a:pPr>
            <a:r>
              <a:rPr lang="el-GR" sz="2600" dirty="0" smtClean="0"/>
              <a:t>Ο μικρός Νικόλας</a:t>
            </a:r>
          </a:p>
          <a:p>
            <a:pPr marL="173038" lvl="0" indent="-173038">
              <a:spcBef>
                <a:spcPts val="0"/>
              </a:spcBef>
            </a:pPr>
            <a:r>
              <a:rPr lang="el-GR" sz="2600" dirty="0" smtClean="0"/>
              <a:t>Η Οδύσσεια</a:t>
            </a:r>
          </a:p>
          <a:p>
            <a:pPr marL="173038" lvl="0" indent="-173038">
              <a:spcBef>
                <a:spcPts val="0"/>
              </a:spcBef>
            </a:pPr>
            <a:r>
              <a:rPr lang="el-GR" sz="2600" dirty="0" smtClean="0"/>
              <a:t>Ο Χάρι </a:t>
            </a:r>
            <a:r>
              <a:rPr lang="el-GR" sz="2600" dirty="0" err="1" smtClean="0"/>
              <a:t>Πότερ</a:t>
            </a:r>
            <a:endParaRPr lang="el-GR" sz="2600" dirty="0"/>
          </a:p>
        </p:txBody>
      </p:sp>
      <p:pic>
        <p:nvPicPr>
          <p:cNvPr id="6" name="31 - Εικόνα" descr="Κατηγορίες Βιβλίων.png"/>
          <p:cNvPicPr/>
          <p:nvPr/>
        </p:nvPicPr>
        <p:blipFill>
          <a:blip r:embed="rId2" cstate="print"/>
          <a:stretch>
            <a:fillRect/>
          </a:stretch>
        </p:blipFill>
        <p:spPr>
          <a:xfrm>
            <a:off x="2915816" y="3140968"/>
            <a:ext cx="6228184" cy="3168352"/>
          </a:xfrm>
          <a:prstGeom prst="rect">
            <a:avLst/>
          </a:prstGeom>
        </p:spPr>
      </p:pic>
      <p:sp>
        <p:nvSpPr>
          <p:cNvPr id="7" name="6 - Θέση αριθμού διαφάνειας"/>
          <p:cNvSpPr>
            <a:spLocks noGrp="1"/>
          </p:cNvSpPr>
          <p:nvPr>
            <p:ph type="sldNum" sz="quarter" idx="12"/>
          </p:nvPr>
        </p:nvSpPr>
        <p:spPr>
          <a:xfrm>
            <a:off x="8244408" y="6381328"/>
            <a:ext cx="571500" cy="228600"/>
          </a:xfrm>
        </p:spPr>
        <p:txBody>
          <a:bodyPr/>
          <a:lstStyle/>
          <a:p>
            <a:fld id="{D3F1D1C4-C2D9-4231-9FB2-B2D9D97AA41D}" type="slidenum">
              <a:rPr lang="el-GR" sz="1800" smtClean="0">
                <a:solidFill>
                  <a:schemeClr val="tx1">
                    <a:lumMod val="75000"/>
                  </a:schemeClr>
                </a:solidFill>
              </a:rPr>
              <a:pPr/>
              <a:t>26</a:t>
            </a:fld>
            <a:endParaRPr lang="el-GR" sz="1800" dirty="0">
              <a:solidFill>
                <a:schemeClr val="tx1">
                  <a:lumMod val="75000"/>
                </a:schemeClr>
              </a:solidFill>
            </a:endParaRPr>
          </a:p>
        </p:txBody>
      </p:sp>
      <p:sp>
        <p:nvSpPr>
          <p:cNvPr id="9" name="4 - Θέση υποσέλιδου"/>
          <p:cNvSpPr txBox="1">
            <a:spLocks/>
          </p:cNvSpPr>
          <p:nvPr/>
        </p:nvSpPr>
        <p:spPr>
          <a:xfrm>
            <a:off x="0" y="6309320"/>
            <a:ext cx="7884368" cy="54868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smtClean="0">
                <a:ln>
                  <a:noFill/>
                </a:ln>
                <a:solidFill>
                  <a:schemeClr val="tx1">
                    <a:lumMod val="75000"/>
                  </a:schemeClr>
                </a:solidFill>
                <a:effectLst/>
                <a:uLnTx/>
                <a:uFillTx/>
                <a:latin typeface="+mn-lt"/>
                <a:ea typeface="+mn-ea"/>
                <a:cs typeface="+mn-cs"/>
              </a:rPr>
              <a:t>9ο Πανελλήνιο Συνέδριο Παιδαγωγικής Εταιρείας "Ελληνική Παιδαγωγική και Εκπαιδευτική Έρευνα", 28-30/11/2014</a:t>
            </a:r>
            <a:endParaRPr kumimoji="0" lang="el-GR" sz="1800" b="0" i="0" u="none" strike="noStrike" kern="1200" cap="none" spc="0" normalizeH="0" baseline="0" noProof="0" dirty="0">
              <a:ln>
                <a:noFill/>
              </a:ln>
              <a:solidFill>
                <a:schemeClr val="tx1">
                  <a:lumMod val="75000"/>
                </a:schemeClr>
              </a:solidFill>
              <a:effectLst/>
              <a:uLnTx/>
              <a:uFillTx/>
              <a:latin typeface="+mn-lt"/>
              <a:ea typeface="+mn-ea"/>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3" presetClass="entr" presetSubtype="16"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p:cTn id="56" dur="500" fill="hold"/>
                                        <p:tgtEl>
                                          <p:spTgt spid="6"/>
                                        </p:tgtEl>
                                        <p:attrNameLst>
                                          <p:attrName>ppt_w</p:attrName>
                                        </p:attrNameLst>
                                      </p:cBhvr>
                                      <p:tavLst>
                                        <p:tav tm="0">
                                          <p:val>
                                            <p:fltVal val="0"/>
                                          </p:val>
                                        </p:tav>
                                        <p:tav tm="100000">
                                          <p:val>
                                            <p:strVal val="#ppt_w"/>
                                          </p:val>
                                        </p:tav>
                                      </p:tavLst>
                                    </p:anim>
                                    <p:anim calcmode="lin" valueType="num">
                                      <p:cBhvr>
                                        <p:cTn id="57"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3568" y="188640"/>
            <a:ext cx="7831834" cy="687288"/>
          </a:xfrm>
        </p:spPr>
        <p:txBody>
          <a:bodyPr>
            <a:normAutofit/>
          </a:bodyPr>
          <a:lstStyle/>
          <a:p>
            <a:pPr algn="ctr"/>
            <a:r>
              <a:rPr lang="el-GR" sz="3200" dirty="0" smtClean="0"/>
              <a:t>Αποτελέσματα και Συμπεράσματα</a:t>
            </a:r>
            <a:endParaRPr lang="el-GR" sz="3200" dirty="0"/>
          </a:p>
        </p:txBody>
      </p:sp>
      <p:sp>
        <p:nvSpPr>
          <p:cNvPr id="3" name="2 - Θέση περιεχομένου"/>
          <p:cNvSpPr>
            <a:spLocks noGrp="1"/>
          </p:cNvSpPr>
          <p:nvPr>
            <p:ph idx="1"/>
          </p:nvPr>
        </p:nvSpPr>
        <p:spPr>
          <a:xfrm>
            <a:off x="395536" y="908720"/>
            <a:ext cx="8496944" cy="4392488"/>
          </a:xfrm>
        </p:spPr>
        <p:txBody>
          <a:bodyPr>
            <a:noAutofit/>
          </a:bodyPr>
          <a:lstStyle/>
          <a:p>
            <a:pPr marL="0" indent="361950" algn="just">
              <a:spcBef>
                <a:spcPts val="0"/>
              </a:spcBef>
              <a:buNone/>
            </a:pPr>
            <a:r>
              <a:rPr lang="el-GR" sz="2600" dirty="0" smtClean="0"/>
              <a:t>Πρώτοι στις προτιμήσεις των παιδιών ήταν οι εξής πρωταγωνιστές - ήρωες:</a:t>
            </a:r>
          </a:p>
          <a:p>
            <a:pPr marL="173038" lvl="0" indent="-173038">
              <a:spcBef>
                <a:spcPts val="0"/>
              </a:spcBef>
            </a:pPr>
            <a:r>
              <a:rPr lang="el-GR" sz="2600" dirty="0" smtClean="0"/>
              <a:t>Ο </a:t>
            </a:r>
            <a:r>
              <a:rPr lang="el-GR" sz="2600" dirty="0" err="1" smtClean="0"/>
              <a:t>Γκρεγκ</a:t>
            </a:r>
            <a:r>
              <a:rPr lang="el-GR" sz="2600" dirty="0" smtClean="0"/>
              <a:t> </a:t>
            </a:r>
            <a:r>
              <a:rPr lang="el-GR" sz="2600" dirty="0" err="1" smtClean="0"/>
              <a:t>Χέφλι</a:t>
            </a:r>
            <a:r>
              <a:rPr lang="el-GR" sz="2600" dirty="0" smtClean="0"/>
              <a:t>, από το «Ημερολόγιο ενός Σπασίκλα»</a:t>
            </a:r>
          </a:p>
          <a:p>
            <a:pPr marL="173038" lvl="0" indent="-173038">
              <a:spcBef>
                <a:spcPts val="0"/>
              </a:spcBef>
            </a:pPr>
            <a:r>
              <a:rPr lang="el-GR" sz="2600" dirty="0" smtClean="0"/>
              <a:t>Η </a:t>
            </a:r>
            <a:r>
              <a:rPr lang="el-GR" sz="2600" dirty="0" err="1" smtClean="0"/>
              <a:t>Νίκι</a:t>
            </a:r>
            <a:r>
              <a:rPr lang="el-GR" sz="2600" dirty="0" smtClean="0"/>
              <a:t> Μάξουελ, από το «Ημερολόγιο μιας Ξενέρωτης»</a:t>
            </a:r>
          </a:p>
          <a:p>
            <a:pPr marL="173038" lvl="0" indent="-173038">
              <a:spcBef>
                <a:spcPts val="0"/>
              </a:spcBef>
            </a:pPr>
            <a:r>
              <a:rPr lang="el-GR" sz="2600" dirty="0" smtClean="0"/>
              <a:t>Ο Οδυσσέας</a:t>
            </a:r>
          </a:p>
          <a:p>
            <a:pPr marL="173038" lvl="0" indent="-173038">
              <a:spcBef>
                <a:spcPts val="0"/>
              </a:spcBef>
            </a:pPr>
            <a:r>
              <a:rPr lang="el-GR" sz="2600" dirty="0" smtClean="0"/>
              <a:t>Η </a:t>
            </a:r>
            <a:r>
              <a:rPr lang="en-US" sz="2600" dirty="0" smtClean="0"/>
              <a:t>Barbie</a:t>
            </a:r>
            <a:endParaRPr lang="el-GR" sz="2600" dirty="0" smtClean="0"/>
          </a:p>
          <a:p>
            <a:pPr marL="173038" lvl="0" indent="-173038">
              <a:spcBef>
                <a:spcPts val="0"/>
              </a:spcBef>
            </a:pPr>
            <a:r>
              <a:rPr lang="el-GR" sz="2600" dirty="0" smtClean="0"/>
              <a:t>Ο </a:t>
            </a:r>
            <a:r>
              <a:rPr lang="en-US" sz="2600" dirty="0" smtClean="0"/>
              <a:t>Batman</a:t>
            </a:r>
            <a:endParaRPr lang="el-GR" sz="2600" dirty="0" smtClean="0"/>
          </a:p>
          <a:p>
            <a:pPr marL="173038" lvl="0" indent="-173038">
              <a:spcBef>
                <a:spcPts val="0"/>
              </a:spcBef>
            </a:pPr>
            <a:r>
              <a:rPr lang="el-GR" sz="2600" dirty="0" smtClean="0"/>
              <a:t>Ο </a:t>
            </a:r>
            <a:r>
              <a:rPr lang="en-US" sz="2600" dirty="0" smtClean="0"/>
              <a:t>Superman</a:t>
            </a:r>
            <a:endParaRPr lang="el-GR" sz="2600" dirty="0" smtClean="0"/>
          </a:p>
          <a:p>
            <a:pPr marL="173038" lvl="0" indent="-173038">
              <a:spcBef>
                <a:spcPts val="0"/>
              </a:spcBef>
            </a:pPr>
            <a:r>
              <a:rPr lang="el-GR" sz="2600" dirty="0" smtClean="0"/>
              <a:t>Ο </a:t>
            </a:r>
            <a:r>
              <a:rPr lang="en-US" sz="2600" dirty="0" smtClean="0"/>
              <a:t>Spiderman</a:t>
            </a:r>
            <a:endParaRPr lang="el-GR" sz="2600" dirty="0"/>
          </a:p>
        </p:txBody>
      </p:sp>
      <p:pic>
        <p:nvPicPr>
          <p:cNvPr id="5" name="32 - Εικόνα" descr="Κατηγορίες ηρώων.png"/>
          <p:cNvPicPr/>
          <p:nvPr/>
        </p:nvPicPr>
        <p:blipFill>
          <a:blip r:embed="rId2" cstate="print"/>
          <a:stretch>
            <a:fillRect/>
          </a:stretch>
        </p:blipFill>
        <p:spPr>
          <a:xfrm>
            <a:off x="2915816" y="2924944"/>
            <a:ext cx="6012160" cy="3384376"/>
          </a:xfrm>
          <a:prstGeom prst="rect">
            <a:avLst/>
          </a:prstGeom>
        </p:spPr>
      </p:pic>
      <p:sp>
        <p:nvSpPr>
          <p:cNvPr id="7" name="6 - Θέση αριθμού διαφάνειας"/>
          <p:cNvSpPr>
            <a:spLocks noGrp="1"/>
          </p:cNvSpPr>
          <p:nvPr>
            <p:ph type="sldNum" sz="quarter" idx="12"/>
          </p:nvPr>
        </p:nvSpPr>
        <p:spPr>
          <a:xfrm>
            <a:off x="8028384" y="6381328"/>
            <a:ext cx="571500" cy="228600"/>
          </a:xfrm>
        </p:spPr>
        <p:txBody>
          <a:bodyPr/>
          <a:lstStyle/>
          <a:p>
            <a:fld id="{D3F1D1C4-C2D9-4231-9FB2-B2D9D97AA41D}" type="slidenum">
              <a:rPr lang="el-GR" sz="1800" smtClean="0">
                <a:solidFill>
                  <a:schemeClr val="tx1">
                    <a:lumMod val="75000"/>
                  </a:schemeClr>
                </a:solidFill>
              </a:rPr>
              <a:pPr/>
              <a:t>27</a:t>
            </a:fld>
            <a:endParaRPr lang="el-GR" sz="1800" dirty="0">
              <a:solidFill>
                <a:schemeClr val="tx1">
                  <a:lumMod val="75000"/>
                </a:schemeClr>
              </a:solidFill>
            </a:endParaRPr>
          </a:p>
        </p:txBody>
      </p:sp>
      <p:sp>
        <p:nvSpPr>
          <p:cNvPr id="9" name="4 - Θέση υποσέλιδου"/>
          <p:cNvSpPr txBox="1">
            <a:spLocks/>
          </p:cNvSpPr>
          <p:nvPr/>
        </p:nvSpPr>
        <p:spPr>
          <a:xfrm>
            <a:off x="0" y="6309320"/>
            <a:ext cx="7884368" cy="54868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smtClean="0">
                <a:ln>
                  <a:noFill/>
                </a:ln>
                <a:solidFill>
                  <a:schemeClr val="tx1">
                    <a:lumMod val="75000"/>
                  </a:schemeClr>
                </a:solidFill>
                <a:effectLst/>
                <a:uLnTx/>
                <a:uFillTx/>
                <a:latin typeface="+mn-lt"/>
                <a:ea typeface="+mn-ea"/>
                <a:cs typeface="+mn-cs"/>
              </a:rPr>
              <a:t>9ο Πανελλήνιο Συνέδριο Παιδαγωγικής Εταιρείας "Ελληνική Παιδαγωγική και Εκπαιδευτική Έρευνα", 28-30/11/2014</a:t>
            </a:r>
            <a:endParaRPr kumimoji="0" lang="el-GR" sz="1800" b="0" i="0" u="none" strike="noStrike" kern="1200" cap="none" spc="0" normalizeH="0" baseline="0" noProof="0" dirty="0">
              <a:ln>
                <a:noFill/>
              </a:ln>
              <a:solidFill>
                <a:schemeClr val="tx1">
                  <a:lumMod val="75000"/>
                </a:schemeClr>
              </a:solidFill>
              <a:effectLst/>
              <a:uLnTx/>
              <a:uFillTx/>
              <a:latin typeface="+mn-lt"/>
              <a:ea typeface="+mn-ea"/>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57"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3" presetClass="entr" presetSubtype="16" fill="hold" nodeType="click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500" fill="hold"/>
                                        <p:tgtEl>
                                          <p:spTgt spid="5"/>
                                        </p:tgtEl>
                                        <p:attrNameLst>
                                          <p:attrName>ppt_w</p:attrName>
                                        </p:attrNameLst>
                                      </p:cBhvr>
                                      <p:tavLst>
                                        <p:tav tm="0">
                                          <p:val>
                                            <p:fltVal val="0"/>
                                          </p:val>
                                        </p:tav>
                                        <p:tav tm="100000">
                                          <p:val>
                                            <p:strVal val="#ppt_w"/>
                                          </p:val>
                                        </p:tav>
                                      </p:tavLst>
                                    </p:anim>
                                    <p:anim calcmode="lin" valueType="num">
                                      <p:cBhvr>
                                        <p:cTn id="6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3568" y="260648"/>
            <a:ext cx="7831834" cy="687288"/>
          </a:xfrm>
        </p:spPr>
        <p:txBody>
          <a:bodyPr>
            <a:normAutofit/>
          </a:bodyPr>
          <a:lstStyle/>
          <a:p>
            <a:pPr algn="ctr"/>
            <a:r>
              <a:rPr lang="el-GR" sz="3200" dirty="0" smtClean="0"/>
              <a:t>Αποτελέσματα και Συμπεράσματα</a:t>
            </a:r>
            <a:endParaRPr lang="el-GR" sz="3200" dirty="0"/>
          </a:p>
        </p:txBody>
      </p:sp>
      <p:sp>
        <p:nvSpPr>
          <p:cNvPr id="3" name="2 - Θέση περιεχομένου"/>
          <p:cNvSpPr>
            <a:spLocks noGrp="1"/>
          </p:cNvSpPr>
          <p:nvPr>
            <p:ph idx="1"/>
          </p:nvPr>
        </p:nvSpPr>
        <p:spPr>
          <a:xfrm>
            <a:off x="395536" y="980728"/>
            <a:ext cx="8496944" cy="1296144"/>
          </a:xfrm>
        </p:spPr>
        <p:txBody>
          <a:bodyPr>
            <a:noAutofit/>
          </a:bodyPr>
          <a:lstStyle/>
          <a:p>
            <a:pPr marL="0" indent="361950" algn="just">
              <a:buNone/>
            </a:pPr>
            <a:r>
              <a:rPr lang="el-GR" sz="2600" dirty="0" smtClean="0"/>
              <a:t>Τέλος, οι μαθητές κατέδειξαν και τον τρόπο με τον οποίο επιλέγουν ένα βιβλίο για να το διαβάσουν. </a:t>
            </a:r>
            <a:endParaRPr lang="el-GR" sz="2600" dirty="0"/>
          </a:p>
        </p:txBody>
      </p:sp>
      <p:pic>
        <p:nvPicPr>
          <p:cNvPr id="5" name="1 - Εικόνα" descr="Τρόπος Επιλογής Βιβλίων.png"/>
          <p:cNvPicPr/>
          <p:nvPr/>
        </p:nvPicPr>
        <p:blipFill>
          <a:blip r:embed="rId2" cstate="print"/>
          <a:stretch>
            <a:fillRect/>
          </a:stretch>
        </p:blipFill>
        <p:spPr>
          <a:xfrm>
            <a:off x="827584" y="2276872"/>
            <a:ext cx="7704856" cy="3960440"/>
          </a:xfrm>
          <a:prstGeom prst="rect">
            <a:avLst/>
          </a:prstGeom>
        </p:spPr>
      </p:pic>
      <p:sp>
        <p:nvSpPr>
          <p:cNvPr id="6" name="5 - Θέση αριθμού διαφάνειας"/>
          <p:cNvSpPr>
            <a:spLocks noGrp="1"/>
          </p:cNvSpPr>
          <p:nvPr>
            <p:ph type="sldNum" sz="quarter" idx="12"/>
          </p:nvPr>
        </p:nvSpPr>
        <p:spPr>
          <a:xfrm>
            <a:off x="8244408" y="6381328"/>
            <a:ext cx="571500" cy="228600"/>
          </a:xfrm>
        </p:spPr>
        <p:txBody>
          <a:bodyPr/>
          <a:lstStyle/>
          <a:p>
            <a:fld id="{D3F1D1C4-C2D9-4231-9FB2-B2D9D97AA41D}" type="slidenum">
              <a:rPr lang="el-GR" sz="1800" smtClean="0">
                <a:solidFill>
                  <a:schemeClr val="tx1">
                    <a:lumMod val="75000"/>
                  </a:schemeClr>
                </a:solidFill>
              </a:rPr>
              <a:pPr/>
              <a:t>28</a:t>
            </a:fld>
            <a:endParaRPr lang="el-GR" sz="1800" dirty="0">
              <a:solidFill>
                <a:schemeClr val="tx1">
                  <a:lumMod val="75000"/>
                </a:schemeClr>
              </a:solidFill>
            </a:endParaRPr>
          </a:p>
        </p:txBody>
      </p:sp>
      <p:sp>
        <p:nvSpPr>
          <p:cNvPr id="9" name="4 - Θέση υποσέλιδου"/>
          <p:cNvSpPr txBox="1">
            <a:spLocks/>
          </p:cNvSpPr>
          <p:nvPr/>
        </p:nvSpPr>
        <p:spPr>
          <a:xfrm>
            <a:off x="0" y="6309320"/>
            <a:ext cx="7884368" cy="54868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smtClean="0">
                <a:ln>
                  <a:noFill/>
                </a:ln>
                <a:solidFill>
                  <a:schemeClr val="tx1">
                    <a:lumMod val="75000"/>
                  </a:schemeClr>
                </a:solidFill>
                <a:effectLst/>
                <a:uLnTx/>
                <a:uFillTx/>
                <a:latin typeface="+mn-lt"/>
                <a:ea typeface="+mn-ea"/>
                <a:cs typeface="+mn-cs"/>
              </a:rPr>
              <a:t>9ο Πανελλήνιο Συνέδριο Παιδαγωγικής Εταιρείας "Ελληνική Παιδαγωγική και Εκπαιδευτική Έρευνα", 28-30/11/2014</a:t>
            </a:r>
            <a:endParaRPr kumimoji="0" lang="el-GR" sz="1800" b="0" i="0" u="none" strike="noStrike" kern="1200" cap="none" spc="0" normalizeH="0" baseline="0" noProof="0" dirty="0">
              <a:ln>
                <a:noFill/>
              </a:ln>
              <a:solidFill>
                <a:schemeClr val="tx1">
                  <a:lumMod val="75000"/>
                </a:schemeClr>
              </a:solidFill>
              <a:effectLst/>
              <a:uLnTx/>
              <a:uFillTx/>
              <a:latin typeface="+mn-lt"/>
              <a:ea typeface="+mn-ea"/>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3568" y="188640"/>
            <a:ext cx="7831834" cy="687288"/>
          </a:xfrm>
        </p:spPr>
        <p:txBody>
          <a:bodyPr>
            <a:normAutofit/>
          </a:bodyPr>
          <a:lstStyle/>
          <a:p>
            <a:pPr algn="ctr"/>
            <a:r>
              <a:rPr lang="el-GR" sz="3200" dirty="0" smtClean="0"/>
              <a:t>Αποτελέσματα και Συμπεράσματα</a:t>
            </a:r>
            <a:endParaRPr lang="el-GR" sz="3200" dirty="0"/>
          </a:p>
        </p:txBody>
      </p:sp>
      <p:sp>
        <p:nvSpPr>
          <p:cNvPr id="3" name="2 - Θέση περιεχομένου"/>
          <p:cNvSpPr>
            <a:spLocks noGrp="1"/>
          </p:cNvSpPr>
          <p:nvPr>
            <p:ph idx="1"/>
          </p:nvPr>
        </p:nvSpPr>
        <p:spPr>
          <a:xfrm>
            <a:off x="467544" y="908720"/>
            <a:ext cx="8496944" cy="1224136"/>
          </a:xfrm>
        </p:spPr>
        <p:txBody>
          <a:bodyPr>
            <a:noAutofit/>
          </a:bodyPr>
          <a:lstStyle/>
          <a:p>
            <a:pPr marL="0" indent="361950" algn="just">
              <a:buNone/>
            </a:pPr>
            <a:r>
              <a:rPr lang="el-GR" sz="2600" dirty="0" smtClean="0"/>
              <a:t>Τέλος, οι μαθητές κατέδειξαν και τον τρόπο με τον οποίο επιλέγουν ένα βιβλίο για να το διαβάσουν. </a:t>
            </a:r>
            <a:endParaRPr lang="el-GR" sz="2600" dirty="0"/>
          </a:p>
        </p:txBody>
      </p:sp>
      <p:pic>
        <p:nvPicPr>
          <p:cNvPr id="7" name="2 - Εικόνα" descr="Άλλο Τρόπος Επιλογής.png"/>
          <p:cNvPicPr/>
          <p:nvPr/>
        </p:nvPicPr>
        <p:blipFill>
          <a:blip r:embed="rId2" cstate="print"/>
          <a:stretch>
            <a:fillRect/>
          </a:stretch>
        </p:blipFill>
        <p:spPr>
          <a:xfrm>
            <a:off x="611560" y="2132856"/>
            <a:ext cx="8064896" cy="4104456"/>
          </a:xfrm>
          <a:prstGeom prst="rect">
            <a:avLst/>
          </a:prstGeom>
        </p:spPr>
      </p:pic>
      <p:sp>
        <p:nvSpPr>
          <p:cNvPr id="8" name="7 - Θέση αριθμού διαφάνειας"/>
          <p:cNvSpPr>
            <a:spLocks noGrp="1"/>
          </p:cNvSpPr>
          <p:nvPr>
            <p:ph type="sldNum" sz="quarter" idx="12"/>
          </p:nvPr>
        </p:nvSpPr>
        <p:spPr>
          <a:xfrm>
            <a:off x="8244408" y="6453336"/>
            <a:ext cx="571500" cy="228600"/>
          </a:xfrm>
        </p:spPr>
        <p:txBody>
          <a:bodyPr/>
          <a:lstStyle/>
          <a:p>
            <a:fld id="{D3F1D1C4-C2D9-4231-9FB2-B2D9D97AA41D}" type="slidenum">
              <a:rPr lang="el-GR" sz="1800" smtClean="0">
                <a:solidFill>
                  <a:schemeClr val="tx1">
                    <a:lumMod val="75000"/>
                  </a:schemeClr>
                </a:solidFill>
              </a:rPr>
              <a:pPr/>
              <a:t>29</a:t>
            </a:fld>
            <a:endParaRPr lang="el-GR" sz="1800" dirty="0">
              <a:solidFill>
                <a:schemeClr val="tx1">
                  <a:lumMod val="75000"/>
                </a:schemeClr>
              </a:solidFill>
            </a:endParaRPr>
          </a:p>
        </p:txBody>
      </p:sp>
      <p:sp>
        <p:nvSpPr>
          <p:cNvPr id="10" name="4 - Θέση υποσέλιδου"/>
          <p:cNvSpPr txBox="1">
            <a:spLocks/>
          </p:cNvSpPr>
          <p:nvPr/>
        </p:nvSpPr>
        <p:spPr>
          <a:xfrm>
            <a:off x="0" y="6309320"/>
            <a:ext cx="7884368" cy="54868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smtClean="0">
                <a:ln>
                  <a:noFill/>
                </a:ln>
                <a:solidFill>
                  <a:schemeClr val="tx1">
                    <a:lumMod val="75000"/>
                  </a:schemeClr>
                </a:solidFill>
                <a:effectLst/>
                <a:uLnTx/>
                <a:uFillTx/>
                <a:latin typeface="+mn-lt"/>
                <a:ea typeface="+mn-ea"/>
                <a:cs typeface="+mn-cs"/>
              </a:rPr>
              <a:t>9ο Πανελλήνιο Συνέδριο Παιδαγωγικής Εταιρείας "Ελληνική Παιδαγωγική και Εκπαιδευτική Έρευνα", 28-30/11/2014</a:t>
            </a:r>
            <a:endParaRPr kumimoji="0" lang="el-GR" sz="1800" b="0" i="0" u="none" strike="noStrike" kern="1200" cap="none" spc="0" normalizeH="0" baseline="0" noProof="0" dirty="0">
              <a:ln>
                <a:noFill/>
              </a:ln>
              <a:solidFill>
                <a:schemeClr val="tx1">
                  <a:lumMod val="75000"/>
                </a:schemeClr>
              </a:solidFill>
              <a:effectLst/>
              <a:uLnTx/>
              <a:uFillTx/>
              <a:latin typeface="+mn-lt"/>
              <a:ea typeface="+mn-ea"/>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27584" y="476672"/>
            <a:ext cx="7543802" cy="759296"/>
          </a:xfrm>
        </p:spPr>
        <p:txBody>
          <a:bodyPr>
            <a:normAutofit/>
          </a:bodyPr>
          <a:lstStyle/>
          <a:p>
            <a:pPr algn="ctr"/>
            <a:r>
              <a:rPr lang="el-GR" sz="3200" dirty="0" smtClean="0"/>
              <a:t>Τι είναι η Παιδική Λογοτεχνία;</a:t>
            </a:r>
            <a:endParaRPr lang="el-GR" sz="3200" dirty="0"/>
          </a:p>
        </p:txBody>
      </p:sp>
      <p:sp>
        <p:nvSpPr>
          <p:cNvPr id="3" name="2 - Θέση περιεχομένου"/>
          <p:cNvSpPr>
            <a:spLocks noGrp="1"/>
          </p:cNvSpPr>
          <p:nvPr>
            <p:ph idx="1"/>
          </p:nvPr>
        </p:nvSpPr>
        <p:spPr>
          <a:xfrm>
            <a:off x="179512" y="1412776"/>
            <a:ext cx="8712968" cy="2448272"/>
          </a:xfrm>
        </p:spPr>
        <p:txBody>
          <a:bodyPr>
            <a:noAutofit/>
          </a:bodyPr>
          <a:lstStyle/>
          <a:p>
            <a:pPr algn="just">
              <a:spcBef>
                <a:spcPts val="0"/>
              </a:spcBef>
            </a:pPr>
            <a:r>
              <a:rPr lang="el-GR" sz="2600" dirty="0" smtClean="0"/>
              <a:t>Είναι ανάγκη να ανταποκρίνεται «στη βαθμίδα ψυχικής και πνευματικής ανάπτυξης κάθε παιδιού». Έτσι, «δεν υπάρχει μια και μόνη Παιδική Λογοτεχνία, αλλά τόσες όσες και οι βαθμίδες που περνά στην εξέλιξή του το παιδί». </a:t>
            </a:r>
          </a:p>
          <a:p>
            <a:pPr algn="just">
              <a:spcBef>
                <a:spcPts val="0"/>
              </a:spcBef>
            </a:pPr>
            <a:endParaRPr lang="el-GR" sz="2600" dirty="0" smtClean="0"/>
          </a:p>
        </p:txBody>
      </p:sp>
      <p:sp>
        <p:nvSpPr>
          <p:cNvPr id="4" name="3 - Θέση αριθμού διαφάνειας"/>
          <p:cNvSpPr>
            <a:spLocks noGrp="1"/>
          </p:cNvSpPr>
          <p:nvPr>
            <p:ph type="sldNum" sz="quarter" idx="12"/>
          </p:nvPr>
        </p:nvSpPr>
        <p:spPr>
          <a:xfrm>
            <a:off x="8316416" y="6381328"/>
            <a:ext cx="571500" cy="228600"/>
          </a:xfrm>
        </p:spPr>
        <p:txBody>
          <a:bodyPr/>
          <a:lstStyle/>
          <a:p>
            <a:fld id="{D3F1D1C4-C2D9-4231-9FB2-B2D9D97AA41D}" type="slidenum">
              <a:rPr lang="el-GR" sz="1800" smtClean="0">
                <a:solidFill>
                  <a:schemeClr val="tx1">
                    <a:lumMod val="75000"/>
                  </a:schemeClr>
                </a:solidFill>
              </a:rPr>
              <a:pPr/>
              <a:t>3</a:t>
            </a:fld>
            <a:endParaRPr lang="el-GR" sz="1800" dirty="0">
              <a:solidFill>
                <a:schemeClr val="tx1">
                  <a:lumMod val="75000"/>
                </a:schemeClr>
              </a:solidFill>
            </a:endParaRPr>
          </a:p>
        </p:txBody>
      </p:sp>
      <p:sp>
        <p:nvSpPr>
          <p:cNvPr id="5" name="4 - Θέση υποσέλιδου"/>
          <p:cNvSpPr>
            <a:spLocks noGrp="1"/>
          </p:cNvSpPr>
          <p:nvPr>
            <p:ph type="ftr" sz="quarter" idx="11"/>
          </p:nvPr>
        </p:nvSpPr>
        <p:spPr>
          <a:xfrm>
            <a:off x="0" y="6381328"/>
            <a:ext cx="7776864" cy="476672"/>
          </a:xfrm>
        </p:spPr>
        <p:txBody>
          <a:bodyPr vert="horz" lIns="91440" tIns="45720" rIns="91440" bIns="45720" rtlCol="0" anchor="ctr"/>
          <a:lstStyle/>
          <a:p>
            <a:r>
              <a:rPr lang="el-GR" sz="1800" dirty="0" smtClean="0">
                <a:solidFill>
                  <a:schemeClr val="tx1">
                    <a:lumMod val="75000"/>
                  </a:schemeClr>
                </a:solidFill>
              </a:rPr>
              <a:t>9ο Πανελλήνιο Συνέδριο Παιδαγωγικής Εταιρείας "Ελληνική Παιδαγωγική και Εκπαιδευτική Έρευνα", 28-30/11/2014</a:t>
            </a:r>
            <a:endParaRPr lang="el-GR" sz="1800" dirty="0">
              <a:solidFill>
                <a:schemeClr val="tx1">
                  <a:lumMod val="75000"/>
                </a:schemeClr>
              </a:solidFill>
            </a:endParaRPr>
          </a:p>
        </p:txBody>
      </p:sp>
      <p:sp>
        <p:nvSpPr>
          <p:cNvPr id="6" name="5 - TextBox"/>
          <p:cNvSpPr txBox="1"/>
          <p:nvPr/>
        </p:nvSpPr>
        <p:spPr>
          <a:xfrm>
            <a:off x="251520" y="3933056"/>
            <a:ext cx="8640960" cy="2000548"/>
          </a:xfrm>
          <a:prstGeom prst="rect">
            <a:avLst/>
          </a:prstGeom>
          <a:noFill/>
        </p:spPr>
        <p:txBody>
          <a:bodyPr wrap="square" rtlCol="0">
            <a:spAutoFit/>
          </a:bodyPr>
          <a:lstStyle/>
          <a:p>
            <a:pPr marL="347472" indent="-347472" algn="just">
              <a:buFont typeface="Arial" panose="020B0604020202020204" pitchFamily="34" charset="0"/>
              <a:buChar char="•"/>
            </a:pPr>
            <a:r>
              <a:rPr lang="el-GR" sz="2600" dirty="0" smtClean="0"/>
              <a:t>Τα έργα της οφείλουν να είναι κατάλληλα αναγνώσματα από γνωστική και συναισθηματική άποψη για κάθε παιδική και εφηβική ηλικία. </a:t>
            </a:r>
          </a:p>
          <a:p>
            <a:pPr marL="347472" indent="-347472" algn="r"/>
            <a:r>
              <a:rPr lang="el-GR" sz="2000" dirty="0" smtClean="0"/>
              <a:t>(Σακελλαρίου, 2009)</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3568" y="332656"/>
            <a:ext cx="7831834" cy="687288"/>
          </a:xfrm>
        </p:spPr>
        <p:txBody>
          <a:bodyPr>
            <a:normAutofit/>
          </a:bodyPr>
          <a:lstStyle/>
          <a:p>
            <a:pPr algn="ctr"/>
            <a:r>
              <a:rPr lang="el-GR" sz="3200" dirty="0" smtClean="0"/>
              <a:t>Βιβλιογραφία</a:t>
            </a:r>
            <a:endParaRPr lang="el-GR" sz="3200" dirty="0"/>
          </a:p>
        </p:txBody>
      </p:sp>
      <p:sp>
        <p:nvSpPr>
          <p:cNvPr id="3" name="2 - Θέση περιεχομένου"/>
          <p:cNvSpPr>
            <a:spLocks noGrp="1"/>
          </p:cNvSpPr>
          <p:nvPr>
            <p:ph idx="1"/>
          </p:nvPr>
        </p:nvSpPr>
        <p:spPr>
          <a:xfrm>
            <a:off x="323528" y="1412776"/>
            <a:ext cx="8533456" cy="4320480"/>
          </a:xfrm>
        </p:spPr>
        <p:txBody>
          <a:bodyPr>
            <a:noAutofit/>
          </a:bodyPr>
          <a:lstStyle/>
          <a:p>
            <a:pPr marL="0" indent="361950" algn="just">
              <a:buNone/>
            </a:pPr>
            <a:r>
              <a:rPr lang="el-GR" dirty="0" err="1" smtClean="0"/>
              <a:t>Ακριτόπουλος</a:t>
            </a:r>
            <a:r>
              <a:rPr lang="el-GR" dirty="0" smtClean="0"/>
              <a:t>, Α. (1993). Η ποίηση για παιδιά και νέους. Έρευνα, Μελέτη και Διδασκαλία. Αθήνα: Ηρόδοτος.</a:t>
            </a:r>
            <a:endParaRPr lang="en-US" dirty="0" smtClean="0"/>
          </a:p>
          <a:p>
            <a:pPr marL="0" indent="361950" algn="just">
              <a:buNone/>
            </a:pPr>
            <a:r>
              <a:rPr lang="el-GR" dirty="0" err="1" smtClean="0"/>
              <a:t>Ακριτόπουλος</a:t>
            </a:r>
            <a:r>
              <a:rPr lang="el-GR" dirty="0" smtClean="0"/>
              <a:t>, Α. (2011). Το νεοελληνικό λαϊκό παραμύθι ως λογοτέχνημα. Τα παραμύθια της </a:t>
            </a:r>
            <a:r>
              <a:rPr lang="el-GR" dirty="0" err="1" smtClean="0"/>
              <a:t>Χαλδίας</a:t>
            </a:r>
            <a:r>
              <a:rPr lang="el-GR" dirty="0" smtClean="0"/>
              <a:t>. Αθήνα: Ηρόδοτος.</a:t>
            </a:r>
          </a:p>
          <a:p>
            <a:pPr marL="0" indent="361950" algn="just">
              <a:buNone/>
            </a:pPr>
            <a:r>
              <a:rPr lang="el-GR" dirty="0" err="1" smtClean="0"/>
              <a:t>Ακριτόπουλος</a:t>
            </a:r>
            <a:r>
              <a:rPr lang="el-GR" dirty="0" smtClean="0"/>
              <a:t>, Α. (2013). Τέρψεις και ιστορίες. Κριτικές, φιλολογικές και παιδαγωγικές προσεγγίσεις της λογοτεχνίας του παραμυθιού. Θεσσαλονίκη: Εκδόσεις Γράφημα.</a:t>
            </a:r>
          </a:p>
        </p:txBody>
      </p:sp>
      <p:sp>
        <p:nvSpPr>
          <p:cNvPr id="6" name="5 - Θέση αριθμού διαφάνειας"/>
          <p:cNvSpPr>
            <a:spLocks noGrp="1"/>
          </p:cNvSpPr>
          <p:nvPr>
            <p:ph type="sldNum" sz="quarter" idx="12"/>
          </p:nvPr>
        </p:nvSpPr>
        <p:spPr>
          <a:xfrm>
            <a:off x="8172400" y="6381328"/>
            <a:ext cx="571500" cy="228600"/>
          </a:xfrm>
        </p:spPr>
        <p:txBody>
          <a:bodyPr/>
          <a:lstStyle/>
          <a:p>
            <a:fld id="{D3F1D1C4-C2D9-4231-9FB2-B2D9D97AA41D}" type="slidenum">
              <a:rPr lang="el-GR" sz="1800" smtClean="0">
                <a:solidFill>
                  <a:schemeClr val="tx1">
                    <a:lumMod val="75000"/>
                  </a:schemeClr>
                </a:solidFill>
              </a:rPr>
              <a:pPr/>
              <a:t>30</a:t>
            </a:fld>
            <a:endParaRPr lang="el-GR" sz="1800" dirty="0">
              <a:solidFill>
                <a:schemeClr val="tx1">
                  <a:lumMod val="75000"/>
                </a:schemeClr>
              </a:solidFill>
            </a:endParaRPr>
          </a:p>
        </p:txBody>
      </p:sp>
      <p:sp>
        <p:nvSpPr>
          <p:cNvPr id="8" name="4 - Θέση υποσέλιδου"/>
          <p:cNvSpPr txBox="1">
            <a:spLocks/>
          </p:cNvSpPr>
          <p:nvPr/>
        </p:nvSpPr>
        <p:spPr>
          <a:xfrm>
            <a:off x="0" y="6309320"/>
            <a:ext cx="7884368" cy="54868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smtClean="0">
                <a:ln>
                  <a:noFill/>
                </a:ln>
                <a:solidFill>
                  <a:schemeClr val="tx1">
                    <a:lumMod val="75000"/>
                  </a:schemeClr>
                </a:solidFill>
                <a:effectLst/>
                <a:uLnTx/>
                <a:uFillTx/>
                <a:latin typeface="+mn-lt"/>
                <a:ea typeface="+mn-ea"/>
                <a:cs typeface="+mn-cs"/>
              </a:rPr>
              <a:t>9ο Πανελλήνιο Συνέδριο Παιδαγωγικής Εταιρείας "Ελληνική Παιδαγωγική και Εκπαιδευτική Έρευνα", 28-30/11/2014</a:t>
            </a:r>
            <a:endParaRPr kumimoji="0" lang="el-GR" sz="1800" b="0" i="0" u="none" strike="noStrike" kern="1200" cap="none" spc="0" normalizeH="0" baseline="0" noProof="0" dirty="0">
              <a:ln>
                <a:noFill/>
              </a:ln>
              <a:solidFill>
                <a:schemeClr val="tx1">
                  <a:lumMod val="75000"/>
                </a:schemeClr>
              </a:solidFill>
              <a:effectLst/>
              <a:uLnTx/>
              <a:uFillTx/>
              <a:latin typeface="+mn-lt"/>
              <a:ea typeface="+mn-ea"/>
              <a:cs typeface="+mn-cs"/>
            </a:endParaRP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3568" y="332656"/>
            <a:ext cx="7831834" cy="687288"/>
          </a:xfrm>
        </p:spPr>
        <p:txBody>
          <a:bodyPr>
            <a:normAutofit/>
          </a:bodyPr>
          <a:lstStyle/>
          <a:p>
            <a:pPr algn="ctr"/>
            <a:r>
              <a:rPr lang="el-GR" sz="3200" dirty="0" smtClean="0"/>
              <a:t>Βιβλιογραφία</a:t>
            </a:r>
            <a:endParaRPr lang="el-GR" sz="3200" dirty="0"/>
          </a:p>
        </p:txBody>
      </p:sp>
      <p:sp>
        <p:nvSpPr>
          <p:cNvPr id="3" name="2 - Θέση περιεχομένου"/>
          <p:cNvSpPr>
            <a:spLocks noGrp="1"/>
          </p:cNvSpPr>
          <p:nvPr>
            <p:ph idx="1"/>
          </p:nvPr>
        </p:nvSpPr>
        <p:spPr>
          <a:xfrm>
            <a:off x="323528" y="1412776"/>
            <a:ext cx="8533456" cy="4464496"/>
          </a:xfrm>
        </p:spPr>
        <p:txBody>
          <a:bodyPr>
            <a:noAutofit/>
          </a:bodyPr>
          <a:lstStyle/>
          <a:p>
            <a:pPr marL="0" indent="361950">
              <a:buNone/>
            </a:pPr>
            <a:r>
              <a:rPr lang="el-GR" dirty="0" smtClean="0"/>
              <a:t>Οράτιος. (1934). </a:t>
            </a:r>
            <a:r>
              <a:rPr lang="en-US" dirty="0" err="1" smtClean="0"/>
              <a:t>Ars</a:t>
            </a:r>
            <a:r>
              <a:rPr lang="en-US" dirty="0" smtClean="0"/>
              <a:t> </a:t>
            </a:r>
            <a:r>
              <a:rPr lang="en-US" dirty="0" err="1" smtClean="0"/>
              <a:t>Poetica</a:t>
            </a:r>
            <a:r>
              <a:rPr lang="el-GR" dirty="0" smtClean="0"/>
              <a:t>, μετάφραση Μ. </a:t>
            </a:r>
            <a:r>
              <a:rPr lang="el-GR" dirty="0" err="1" smtClean="0"/>
              <a:t>Μινωτού</a:t>
            </a:r>
            <a:r>
              <a:rPr lang="el-GR" dirty="0" smtClean="0"/>
              <a:t>. Αθήνα: Ανεξάρτητος.</a:t>
            </a:r>
            <a:endParaRPr lang="en-US" dirty="0" smtClean="0"/>
          </a:p>
          <a:p>
            <a:pPr marL="0" indent="361950">
              <a:buNone/>
            </a:pPr>
            <a:r>
              <a:rPr lang="el-GR" dirty="0" smtClean="0"/>
              <a:t>Σακελλαρίου Χ. (2009). Ιστορία της Παιδικής Λογοτεχνίας. Αθήνα: Νόηση.</a:t>
            </a:r>
          </a:p>
          <a:p>
            <a:pPr marL="0" indent="361950">
              <a:buNone/>
            </a:pPr>
            <a:r>
              <a:rPr lang="fr-FR" dirty="0" smtClean="0"/>
              <a:t>Belinski V</a:t>
            </a:r>
            <a:r>
              <a:rPr lang="el-GR" dirty="0" smtClean="0"/>
              <a:t>. (1970). Ανάλεκτα, Αθήνα: Κάλβος</a:t>
            </a:r>
            <a:r>
              <a:rPr lang="en-US" dirty="0" smtClean="0"/>
              <a:t>.</a:t>
            </a:r>
            <a:endParaRPr lang="el-GR" dirty="0" smtClean="0"/>
          </a:p>
          <a:p>
            <a:pPr marL="0" indent="361950">
              <a:buNone/>
            </a:pPr>
            <a:r>
              <a:rPr lang="fr-FR" dirty="0" smtClean="0"/>
              <a:t>Cole M. </a:t>
            </a:r>
            <a:r>
              <a:rPr lang="el-GR" dirty="0" smtClean="0"/>
              <a:t>και</a:t>
            </a:r>
            <a:r>
              <a:rPr lang="fr-FR" dirty="0" smtClean="0"/>
              <a:t> Cole S. (2001). </a:t>
            </a:r>
            <a:r>
              <a:rPr lang="el-GR" dirty="0" smtClean="0"/>
              <a:t>Η ανάπτυξη των παιδιών, τόμος Β΄, Αθήνα, </a:t>
            </a:r>
            <a:r>
              <a:rPr lang="el-GR" dirty="0" err="1" smtClean="0"/>
              <a:t>Τυπωθήτω</a:t>
            </a:r>
            <a:endParaRPr lang="el-GR" dirty="0" smtClean="0"/>
          </a:p>
          <a:p>
            <a:pPr marL="0" indent="361950">
              <a:buNone/>
            </a:pPr>
            <a:r>
              <a:rPr lang="fr-FR" dirty="0" smtClean="0"/>
              <a:t>Soriano </a:t>
            </a:r>
            <a:r>
              <a:rPr lang="el-GR" dirty="0" smtClean="0"/>
              <a:t>Μ. (1975). </a:t>
            </a:r>
            <a:r>
              <a:rPr lang="fr-FR" dirty="0" smtClean="0"/>
              <a:t>Guide de Littérature pour la Jeunesse </a:t>
            </a:r>
            <a:r>
              <a:rPr lang="el-GR" dirty="0" smtClean="0"/>
              <a:t>του </a:t>
            </a:r>
            <a:r>
              <a:rPr lang="fr-FR" dirty="0" smtClean="0"/>
              <a:t>Marc, Paris: Flammarion.</a:t>
            </a:r>
            <a:endParaRPr lang="el-GR" dirty="0"/>
          </a:p>
        </p:txBody>
      </p:sp>
      <p:sp>
        <p:nvSpPr>
          <p:cNvPr id="6" name="5 - Θέση αριθμού διαφάνειας"/>
          <p:cNvSpPr>
            <a:spLocks noGrp="1"/>
          </p:cNvSpPr>
          <p:nvPr>
            <p:ph type="sldNum" sz="quarter" idx="12"/>
          </p:nvPr>
        </p:nvSpPr>
        <p:spPr>
          <a:xfrm>
            <a:off x="8172400" y="6381328"/>
            <a:ext cx="571500" cy="228600"/>
          </a:xfrm>
        </p:spPr>
        <p:txBody>
          <a:bodyPr/>
          <a:lstStyle/>
          <a:p>
            <a:fld id="{D3F1D1C4-C2D9-4231-9FB2-B2D9D97AA41D}" type="slidenum">
              <a:rPr lang="el-GR" sz="1800" smtClean="0">
                <a:solidFill>
                  <a:schemeClr val="tx1">
                    <a:lumMod val="75000"/>
                  </a:schemeClr>
                </a:solidFill>
              </a:rPr>
              <a:pPr/>
              <a:t>31</a:t>
            </a:fld>
            <a:endParaRPr lang="el-GR" sz="1800" dirty="0">
              <a:solidFill>
                <a:schemeClr val="tx1">
                  <a:lumMod val="75000"/>
                </a:schemeClr>
              </a:solidFill>
            </a:endParaRPr>
          </a:p>
        </p:txBody>
      </p:sp>
      <p:sp>
        <p:nvSpPr>
          <p:cNvPr id="8" name="4 - Θέση υποσέλιδου"/>
          <p:cNvSpPr txBox="1">
            <a:spLocks/>
          </p:cNvSpPr>
          <p:nvPr/>
        </p:nvSpPr>
        <p:spPr>
          <a:xfrm>
            <a:off x="0" y="6309320"/>
            <a:ext cx="7884368" cy="54868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smtClean="0">
                <a:ln>
                  <a:noFill/>
                </a:ln>
                <a:solidFill>
                  <a:schemeClr val="tx1">
                    <a:lumMod val="75000"/>
                  </a:schemeClr>
                </a:solidFill>
                <a:effectLst/>
                <a:uLnTx/>
                <a:uFillTx/>
                <a:latin typeface="+mn-lt"/>
                <a:ea typeface="+mn-ea"/>
                <a:cs typeface="+mn-cs"/>
              </a:rPr>
              <a:t>9ο Πανελλήνιο Συνέδριο Παιδαγωγικής Εταιρείας "Ελληνική Παιδαγωγική και Εκπαιδευτική Έρευνα", 28-30/11/2014</a:t>
            </a:r>
            <a:endParaRPr kumimoji="0" lang="el-GR" sz="1800" b="0" i="0" u="none" strike="noStrike" kern="1200" cap="none" spc="0" normalizeH="0" baseline="0" noProof="0" dirty="0">
              <a:ln>
                <a:noFill/>
              </a:ln>
              <a:solidFill>
                <a:schemeClr val="tx1">
                  <a:lumMod val="75000"/>
                </a:schemeClr>
              </a:solidFill>
              <a:effectLst/>
              <a:uLnTx/>
              <a:uFillTx/>
              <a:latin typeface="+mn-lt"/>
              <a:ea typeface="+mn-ea"/>
              <a:cs typeface="+mn-cs"/>
            </a:endParaRP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1381887_578294845541586_1661613471_n.jpg"/>
          <p:cNvPicPr>
            <a:picLocks noChangeAspect="1"/>
          </p:cNvPicPr>
          <p:nvPr/>
        </p:nvPicPr>
        <p:blipFill>
          <a:blip r:embed="rId2" cstate="print"/>
          <a:stretch>
            <a:fillRect/>
          </a:stretch>
        </p:blipFill>
        <p:spPr>
          <a:xfrm>
            <a:off x="0" y="0"/>
            <a:ext cx="5580112" cy="6858000"/>
          </a:xfrm>
          <a:prstGeom prst="rect">
            <a:avLst/>
          </a:prstGeom>
        </p:spPr>
      </p:pic>
      <p:sp>
        <p:nvSpPr>
          <p:cNvPr id="3" name="2 - TextBox"/>
          <p:cNvSpPr txBox="1"/>
          <p:nvPr/>
        </p:nvSpPr>
        <p:spPr>
          <a:xfrm>
            <a:off x="5652120" y="2492896"/>
            <a:ext cx="3240360" cy="2062103"/>
          </a:xfrm>
          <a:prstGeom prst="rect">
            <a:avLst/>
          </a:prstGeom>
          <a:noFill/>
        </p:spPr>
        <p:txBody>
          <a:bodyPr wrap="square" rtlCol="0">
            <a:spAutoFit/>
          </a:bodyPr>
          <a:lstStyle/>
          <a:p>
            <a:pPr algn="ctr"/>
            <a:r>
              <a:rPr lang="el-GR" sz="3200" b="1" smtClean="0"/>
              <a:t>Ευχαριστούμε </a:t>
            </a:r>
            <a:r>
              <a:rPr lang="el-GR" sz="3200" b="1" dirty="0" smtClean="0"/>
              <a:t>για </a:t>
            </a:r>
          </a:p>
          <a:p>
            <a:pPr algn="ctr"/>
            <a:r>
              <a:rPr lang="el-GR" sz="3200" b="1" dirty="0" smtClean="0"/>
              <a:t>την προσοχή σας!</a:t>
            </a:r>
          </a:p>
        </p:txBody>
      </p:sp>
      <p:sp>
        <p:nvSpPr>
          <p:cNvPr id="4" name="3 - Θέση αριθμού διαφάνειας"/>
          <p:cNvSpPr>
            <a:spLocks noGrp="1"/>
          </p:cNvSpPr>
          <p:nvPr>
            <p:ph type="sldNum" sz="quarter" idx="12"/>
          </p:nvPr>
        </p:nvSpPr>
        <p:spPr>
          <a:xfrm>
            <a:off x="8244408" y="6381328"/>
            <a:ext cx="571500" cy="228600"/>
          </a:xfrm>
        </p:spPr>
        <p:txBody>
          <a:bodyPr/>
          <a:lstStyle/>
          <a:p>
            <a:fld id="{D3F1D1C4-C2D9-4231-9FB2-B2D9D97AA41D}" type="slidenum">
              <a:rPr lang="el-GR" sz="1800" smtClean="0">
                <a:solidFill>
                  <a:schemeClr val="tx1">
                    <a:lumMod val="75000"/>
                  </a:schemeClr>
                </a:solidFill>
              </a:rPr>
              <a:pPr/>
              <a:t>32</a:t>
            </a:fld>
            <a:endParaRPr lang="el-GR" sz="1800" dirty="0">
              <a:solidFill>
                <a:schemeClr val="tx1">
                  <a:lumMod val="75000"/>
                </a:schemeClr>
              </a:solidFill>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27584" y="188640"/>
            <a:ext cx="7543802" cy="1047328"/>
          </a:xfrm>
        </p:spPr>
        <p:txBody>
          <a:bodyPr>
            <a:normAutofit fontScale="90000"/>
          </a:bodyPr>
          <a:lstStyle/>
          <a:p>
            <a:pPr algn="ctr"/>
            <a:r>
              <a:rPr lang="el-GR" dirty="0" smtClean="0"/>
              <a:t>Ποια είναι η παιδαγωγική αξία της Παιδικής Λογοτεχνίας;</a:t>
            </a:r>
            <a:endParaRPr lang="el-GR" dirty="0"/>
          </a:p>
        </p:txBody>
      </p:sp>
      <p:sp>
        <p:nvSpPr>
          <p:cNvPr id="3" name="2 - Θέση περιεχομένου"/>
          <p:cNvSpPr>
            <a:spLocks noGrp="1"/>
          </p:cNvSpPr>
          <p:nvPr>
            <p:ph idx="1"/>
          </p:nvPr>
        </p:nvSpPr>
        <p:spPr>
          <a:xfrm>
            <a:off x="179512" y="1700808"/>
            <a:ext cx="8712968" cy="2016224"/>
          </a:xfrm>
        </p:spPr>
        <p:txBody>
          <a:bodyPr>
            <a:noAutofit/>
          </a:bodyPr>
          <a:lstStyle/>
          <a:p>
            <a:pPr algn="just">
              <a:spcBef>
                <a:spcPts val="0"/>
              </a:spcBef>
            </a:pPr>
            <a:r>
              <a:rPr lang="el-GR" sz="2600" dirty="0" smtClean="0"/>
              <a:t>Δεν εξαπατούν το παιδί περιγράφοντας έναν εξιδανικευμένο και μαγευτικό κόσμο με τέτοιο τρόπο, ώστε να υπάρχει διάσταση ανάμεσα στον κόσμο αυτό και στην πραγματικότητα.</a:t>
            </a:r>
          </a:p>
        </p:txBody>
      </p:sp>
      <p:sp>
        <p:nvSpPr>
          <p:cNvPr id="4" name="3 - Θέση αριθμού διαφάνειας"/>
          <p:cNvSpPr>
            <a:spLocks noGrp="1"/>
          </p:cNvSpPr>
          <p:nvPr>
            <p:ph type="sldNum" sz="quarter" idx="12"/>
          </p:nvPr>
        </p:nvSpPr>
        <p:spPr>
          <a:xfrm>
            <a:off x="8244408" y="6381328"/>
            <a:ext cx="571500" cy="228600"/>
          </a:xfrm>
        </p:spPr>
        <p:txBody>
          <a:bodyPr/>
          <a:lstStyle/>
          <a:p>
            <a:fld id="{D3F1D1C4-C2D9-4231-9FB2-B2D9D97AA41D}" type="slidenum">
              <a:rPr lang="el-GR" sz="1800" smtClean="0">
                <a:solidFill>
                  <a:schemeClr val="tx1">
                    <a:lumMod val="75000"/>
                  </a:schemeClr>
                </a:solidFill>
              </a:rPr>
              <a:pPr/>
              <a:t>4</a:t>
            </a:fld>
            <a:endParaRPr lang="el-GR" sz="1800" dirty="0">
              <a:solidFill>
                <a:schemeClr val="tx1">
                  <a:lumMod val="75000"/>
                </a:schemeClr>
              </a:solidFill>
            </a:endParaRPr>
          </a:p>
        </p:txBody>
      </p:sp>
      <p:sp>
        <p:nvSpPr>
          <p:cNvPr id="5" name="4 - Θέση υποσέλιδου"/>
          <p:cNvSpPr>
            <a:spLocks noGrp="1"/>
          </p:cNvSpPr>
          <p:nvPr>
            <p:ph type="ftr" sz="quarter" idx="11"/>
          </p:nvPr>
        </p:nvSpPr>
        <p:spPr>
          <a:xfrm>
            <a:off x="0" y="6381328"/>
            <a:ext cx="7740352" cy="476672"/>
          </a:xfrm>
        </p:spPr>
        <p:txBody>
          <a:bodyPr vert="horz" lIns="91440" tIns="45720" rIns="91440" bIns="45720" rtlCol="0" anchor="ctr"/>
          <a:lstStyle/>
          <a:p>
            <a:r>
              <a:rPr lang="el-GR" sz="1800" dirty="0" smtClean="0">
                <a:solidFill>
                  <a:schemeClr val="tx1">
                    <a:lumMod val="75000"/>
                  </a:schemeClr>
                </a:solidFill>
              </a:rPr>
              <a:t>9ο Πανελλήνιο Συνέδριο Παιδαγωγικής Εταιρείας "Ελληνική Παιδαγωγική και Εκπαιδευτική Έρευνα", 28-30/11/2014</a:t>
            </a:r>
            <a:endParaRPr lang="el-GR" sz="1800" dirty="0">
              <a:solidFill>
                <a:schemeClr val="tx1">
                  <a:lumMod val="75000"/>
                </a:schemeClr>
              </a:solidFill>
            </a:endParaRPr>
          </a:p>
        </p:txBody>
      </p:sp>
      <p:sp>
        <p:nvSpPr>
          <p:cNvPr id="7" name="6 - TextBox"/>
          <p:cNvSpPr txBox="1"/>
          <p:nvPr/>
        </p:nvSpPr>
        <p:spPr>
          <a:xfrm>
            <a:off x="179512" y="4005064"/>
            <a:ext cx="8712968" cy="1692771"/>
          </a:xfrm>
          <a:prstGeom prst="rect">
            <a:avLst/>
          </a:prstGeom>
          <a:noFill/>
        </p:spPr>
        <p:txBody>
          <a:bodyPr wrap="square" rtlCol="0">
            <a:spAutoFit/>
          </a:bodyPr>
          <a:lstStyle/>
          <a:p>
            <a:pPr marL="347472" indent="-347472" algn="just">
              <a:buFont typeface="Arial" panose="020B0604020202020204" pitchFamily="34" charset="0"/>
              <a:buChar char="•"/>
            </a:pPr>
            <a:r>
              <a:rPr lang="el-GR" sz="2600" dirty="0" smtClean="0"/>
              <a:t>Βοηθούν το παιδί να ξεπερνά τα φοβικά σύνδρομα και το χιμαιρικό είδος ελπίδας που δεν το προετοιμάζουν να βλέπει κατάματα την πραγματικότητα.</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7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99592" y="332656"/>
            <a:ext cx="7543802" cy="1047328"/>
          </a:xfrm>
        </p:spPr>
        <p:txBody>
          <a:bodyPr>
            <a:normAutofit fontScale="90000"/>
          </a:bodyPr>
          <a:lstStyle/>
          <a:p>
            <a:pPr algn="ctr"/>
            <a:r>
              <a:rPr lang="el-GR" dirty="0" smtClean="0"/>
              <a:t>Ποια είναι η παιδαγωγική αξία της Παιδικής Λογοτεχνίας;</a:t>
            </a:r>
            <a:endParaRPr lang="el-GR" dirty="0"/>
          </a:p>
        </p:txBody>
      </p:sp>
      <p:sp>
        <p:nvSpPr>
          <p:cNvPr id="3" name="2 - Θέση περιεχομένου"/>
          <p:cNvSpPr>
            <a:spLocks noGrp="1"/>
          </p:cNvSpPr>
          <p:nvPr>
            <p:ph idx="1"/>
          </p:nvPr>
        </p:nvSpPr>
        <p:spPr>
          <a:xfrm>
            <a:off x="251520" y="1700808"/>
            <a:ext cx="8605464" cy="1296144"/>
          </a:xfrm>
        </p:spPr>
        <p:txBody>
          <a:bodyPr>
            <a:noAutofit/>
          </a:bodyPr>
          <a:lstStyle/>
          <a:p>
            <a:pPr algn="just">
              <a:spcBef>
                <a:spcPts val="0"/>
              </a:spcBef>
            </a:pPr>
            <a:r>
              <a:rPr lang="el-GR" sz="2600" dirty="0" smtClean="0"/>
              <a:t>Συμβάλλουν ώστε το παιδί να συνειδητοποιήσει το αναπόφευκτο των οριακών καταστάσεων.</a:t>
            </a:r>
          </a:p>
        </p:txBody>
      </p:sp>
      <p:sp>
        <p:nvSpPr>
          <p:cNvPr id="4" name="3 - Θέση αριθμού διαφάνειας"/>
          <p:cNvSpPr>
            <a:spLocks noGrp="1"/>
          </p:cNvSpPr>
          <p:nvPr>
            <p:ph type="sldNum" sz="quarter" idx="12"/>
          </p:nvPr>
        </p:nvSpPr>
        <p:spPr>
          <a:xfrm>
            <a:off x="8244408" y="6381328"/>
            <a:ext cx="571500" cy="228600"/>
          </a:xfrm>
        </p:spPr>
        <p:txBody>
          <a:bodyPr/>
          <a:lstStyle/>
          <a:p>
            <a:fld id="{D3F1D1C4-C2D9-4231-9FB2-B2D9D97AA41D}" type="slidenum">
              <a:rPr lang="el-GR" sz="1800" smtClean="0">
                <a:solidFill>
                  <a:schemeClr val="tx1">
                    <a:lumMod val="75000"/>
                  </a:schemeClr>
                </a:solidFill>
              </a:rPr>
              <a:pPr/>
              <a:t>5</a:t>
            </a:fld>
            <a:endParaRPr lang="el-GR" sz="1800" dirty="0">
              <a:solidFill>
                <a:schemeClr val="tx1">
                  <a:lumMod val="75000"/>
                </a:schemeClr>
              </a:solidFill>
            </a:endParaRPr>
          </a:p>
        </p:txBody>
      </p:sp>
      <p:sp>
        <p:nvSpPr>
          <p:cNvPr id="5" name="4 - Θέση υποσέλιδου"/>
          <p:cNvSpPr>
            <a:spLocks noGrp="1"/>
          </p:cNvSpPr>
          <p:nvPr>
            <p:ph type="ftr" sz="quarter" idx="11"/>
          </p:nvPr>
        </p:nvSpPr>
        <p:spPr>
          <a:xfrm>
            <a:off x="0" y="6381328"/>
            <a:ext cx="7884368" cy="476672"/>
          </a:xfrm>
        </p:spPr>
        <p:txBody>
          <a:bodyPr/>
          <a:lstStyle/>
          <a:p>
            <a:r>
              <a:rPr lang="el-GR" sz="1800" dirty="0" smtClean="0">
                <a:solidFill>
                  <a:schemeClr val="tx1">
                    <a:lumMod val="75000"/>
                  </a:schemeClr>
                </a:solidFill>
              </a:rPr>
              <a:t>9ο Πανελλήνιο Συνέδριο Παιδαγωγικής Εταιρείας "Ελληνική Παιδαγωγική και Εκπαιδευτική Έρευνα", 28-30/11/2014</a:t>
            </a:r>
            <a:endParaRPr lang="el-GR" sz="1800" dirty="0">
              <a:solidFill>
                <a:schemeClr val="tx1">
                  <a:lumMod val="75000"/>
                </a:schemeClr>
              </a:solidFill>
            </a:endParaRPr>
          </a:p>
        </p:txBody>
      </p:sp>
      <p:sp>
        <p:nvSpPr>
          <p:cNvPr id="6" name="5 - TextBox"/>
          <p:cNvSpPr txBox="1"/>
          <p:nvPr/>
        </p:nvSpPr>
        <p:spPr>
          <a:xfrm>
            <a:off x="179512" y="4005064"/>
            <a:ext cx="8640960" cy="2092881"/>
          </a:xfrm>
          <a:prstGeom prst="rect">
            <a:avLst/>
          </a:prstGeom>
          <a:noFill/>
        </p:spPr>
        <p:txBody>
          <a:bodyPr wrap="square" rtlCol="0">
            <a:spAutoFit/>
          </a:bodyPr>
          <a:lstStyle/>
          <a:p>
            <a:pPr marL="347472" lvl="0" indent="-347472" algn="just">
              <a:buFont typeface="Arial" panose="020B0604020202020204" pitchFamily="34" charset="0"/>
              <a:buChar char="•"/>
            </a:pPr>
            <a:r>
              <a:rPr lang="el-GR" sz="2600" dirty="0" smtClean="0">
                <a:solidFill>
                  <a:srgbClr val="9A5315"/>
                </a:solidFill>
              </a:rPr>
              <a:t>Βοηθούν το παιδί να αντιλαμβάνεται ότι υπάρχουν διαχρονικές αξίες, που επιβιώνουν ανεξάρτητα από το χώρο και το χρόνο και δε χαρίζονται, αλλά κερδίζονται έπειτα από πάλη και αναζήτηση.</a:t>
            </a:r>
          </a:p>
        </p:txBody>
      </p:sp>
      <p:sp>
        <p:nvSpPr>
          <p:cNvPr id="7" name="6 - TextBox"/>
          <p:cNvSpPr txBox="1"/>
          <p:nvPr/>
        </p:nvSpPr>
        <p:spPr>
          <a:xfrm>
            <a:off x="179512" y="2996952"/>
            <a:ext cx="8640960" cy="892552"/>
          </a:xfrm>
          <a:prstGeom prst="rect">
            <a:avLst/>
          </a:prstGeom>
          <a:noFill/>
        </p:spPr>
        <p:txBody>
          <a:bodyPr wrap="square" rtlCol="0">
            <a:spAutoFit/>
          </a:bodyPr>
          <a:lstStyle/>
          <a:p>
            <a:pPr marL="347472" indent="-347472" algn="just">
              <a:buFont typeface="Arial" panose="020B0604020202020204" pitchFamily="34" charset="0"/>
              <a:buChar char="•"/>
            </a:pPr>
            <a:r>
              <a:rPr lang="el-GR" sz="2600" dirty="0" smtClean="0"/>
              <a:t>Εκφράζουν την κατάφαση της ζωής παρά τις αντιξοότητες.</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7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0.70"/>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κειμένου"/>
          <p:cNvSpPr>
            <a:spLocks noGrp="1"/>
          </p:cNvSpPr>
          <p:nvPr>
            <p:ph type="body" idx="1"/>
          </p:nvPr>
        </p:nvSpPr>
        <p:spPr>
          <a:xfrm>
            <a:off x="2411760" y="1628800"/>
            <a:ext cx="6048672" cy="4176464"/>
          </a:xfrm>
        </p:spPr>
        <p:txBody>
          <a:bodyPr>
            <a:noAutofit/>
          </a:bodyPr>
          <a:lstStyle/>
          <a:p>
            <a:pPr algn="ctr"/>
            <a:r>
              <a:rPr lang="el-GR" sz="2600" dirty="0" smtClean="0"/>
              <a:t>«Τα παιδικά βιβλία γράφονται όχι μόνο για την πνευματική και αισθητική καλλιέργεια των παιδιών, αλλά και για να μορφώνουν χαρακτήρες. Έτσι, τα βοηθούν να βρουν το δρόμο για τον αληθινό προορισμό του ανθρώπου.»</a:t>
            </a:r>
          </a:p>
          <a:p>
            <a:pPr algn="ctr"/>
            <a:endParaRPr lang="el-GR" sz="2600" dirty="0" smtClean="0"/>
          </a:p>
          <a:p>
            <a:pPr algn="r"/>
            <a:r>
              <a:rPr lang="en-US" sz="2600" dirty="0" smtClean="0"/>
              <a:t>V</a:t>
            </a:r>
            <a:r>
              <a:rPr lang="el-GR" sz="2600" dirty="0" smtClean="0"/>
              <a:t>. </a:t>
            </a:r>
            <a:r>
              <a:rPr lang="en-US" sz="2600" dirty="0" smtClean="0"/>
              <a:t>Belinski</a:t>
            </a:r>
            <a:endParaRPr lang="el-GR" sz="2600" dirty="0"/>
          </a:p>
        </p:txBody>
      </p:sp>
      <p:sp>
        <p:nvSpPr>
          <p:cNvPr id="4" name="4 - Θέση υποσέλιδου"/>
          <p:cNvSpPr txBox="1">
            <a:spLocks/>
          </p:cNvSpPr>
          <p:nvPr/>
        </p:nvSpPr>
        <p:spPr>
          <a:xfrm>
            <a:off x="0" y="6309320"/>
            <a:ext cx="7884368" cy="54868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smtClean="0">
                <a:ln>
                  <a:noFill/>
                </a:ln>
                <a:solidFill>
                  <a:schemeClr val="tx1">
                    <a:lumMod val="75000"/>
                  </a:schemeClr>
                </a:solidFill>
                <a:effectLst/>
                <a:uLnTx/>
                <a:uFillTx/>
                <a:latin typeface="+mn-lt"/>
                <a:ea typeface="+mn-ea"/>
                <a:cs typeface="+mn-cs"/>
              </a:rPr>
              <a:t>9ο Πανελλήνιο Συνέδριο Παιδαγωγικής Εταιρείας "Ελληνική Παιδαγωγική και Εκπαιδευτική Έρευνα", 28-30/11/2014</a:t>
            </a:r>
            <a:endParaRPr kumimoji="0" lang="el-GR" sz="1800" b="0" i="0" u="none" strike="noStrike" kern="1200" cap="none" spc="0" normalizeH="0" baseline="0" noProof="0" dirty="0">
              <a:ln>
                <a:noFill/>
              </a:ln>
              <a:solidFill>
                <a:schemeClr val="tx1">
                  <a:lumMod val="75000"/>
                </a:schemeClr>
              </a:solidFill>
              <a:effectLst/>
              <a:uLnTx/>
              <a:uFillTx/>
              <a:latin typeface="+mn-lt"/>
              <a:ea typeface="+mn-ea"/>
              <a:cs typeface="+mn-cs"/>
            </a:endParaRPr>
          </a:p>
        </p:txBody>
      </p:sp>
      <p:sp>
        <p:nvSpPr>
          <p:cNvPr id="5" name="3 - Θέση αριθμού διαφάνειας"/>
          <p:cNvSpPr txBox="1">
            <a:spLocks/>
          </p:cNvSpPr>
          <p:nvPr/>
        </p:nvSpPr>
        <p:spPr>
          <a:xfrm>
            <a:off x="8244408" y="6381328"/>
            <a:ext cx="571500" cy="2286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3F1D1C4-C2D9-4231-9FB2-B2D9D97AA41D}" type="slidenum">
              <a:rPr kumimoji="0" lang="el-GR" sz="1800" b="0" i="0" u="none" strike="noStrike" kern="1200" cap="none" spc="0" normalizeH="0" baseline="0" noProof="0" smtClean="0">
                <a:ln>
                  <a:noFill/>
                </a:ln>
                <a:solidFill>
                  <a:schemeClr val="tx1">
                    <a:lumMod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l-GR" sz="1800" b="0" i="0" u="none" strike="noStrike" kern="1200" cap="none" spc="0" normalizeH="0" baseline="0" noProof="0" dirty="0">
              <a:ln>
                <a:noFill/>
              </a:ln>
              <a:solidFill>
                <a:schemeClr val="tx1">
                  <a:lumMod val="75000"/>
                </a:schemeClr>
              </a:solidFill>
              <a:effectLst/>
              <a:uLnTx/>
              <a:uFillTx/>
              <a:latin typeface="+mn-lt"/>
              <a:ea typeface="+mn-ea"/>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27584" y="692696"/>
            <a:ext cx="7543802" cy="1524000"/>
          </a:xfrm>
        </p:spPr>
        <p:txBody>
          <a:bodyPr>
            <a:normAutofit fontScale="90000"/>
          </a:bodyPr>
          <a:lstStyle/>
          <a:p>
            <a:pPr algn="ctr"/>
            <a:r>
              <a:rPr lang="el-GR" dirty="0" smtClean="0"/>
              <a:t>Ποιοι είναι οι παράγοντες που επηρεάζουν την ενασχόληση με την Παιδική Λογοτεχνία;</a:t>
            </a:r>
            <a:endParaRPr lang="el-GR" dirty="0"/>
          </a:p>
        </p:txBody>
      </p:sp>
      <p:sp>
        <p:nvSpPr>
          <p:cNvPr id="9" name="8 - Θέση αριθμού διαφάνειας"/>
          <p:cNvSpPr>
            <a:spLocks noGrp="1"/>
          </p:cNvSpPr>
          <p:nvPr>
            <p:ph type="sldNum" sz="quarter" idx="12"/>
          </p:nvPr>
        </p:nvSpPr>
        <p:spPr>
          <a:xfrm>
            <a:off x="8244408" y="6381328"/>
            <a:ext cx="571500" cy="228600"/>
          </a:xfrm>
        </p:spPr>
        <p:txBody>
          <a:bodyPr/>
          <a:lstStyle/>
          <a:p>
            <a:fld id="{D3F1D1C4-C2D9-4231-9FB2-B2D9D97AA41D}" type="slidenum">
              <a:rPr lang="el-GR" sz="1800" smtClean="0">
                <a:solidFill>
                  <a:schemeClr val="tx1">
                    <a:lumMod val="75000"/>
                  </a:schemeClr>
                </a:solidFill>
              </a:rPr>
              <a:pPr/>
              <a:t>7</a:t>
            </a:fld>
            <a:endParaRPr lang="el-GR" sz="1800" dirty="0">
              <a:solidFill>
                <a:schemeClr val="tx1">
                  <a:lumMod val="75000"/>
                </a:schemeClr>
              </a:solidFill>
            </a:endParaRPr>
          </a:p>
        </p:txBody>
      </p:sp>
      <p:sp>
        <p:nvSpPr>
          <p:cNvPr id="11" name="4 - Θέση υποσέλιδου"/>
          <p:cNvSpPr>
            <a:spLocks noGrp="1"/>
          </p:cNvSpPr>
          <p:nvPr>
            <p:ph type="ftr" sz="quarter" idx="11"/>
          </p:nvPr>
        </p:nvSpPr>
        <p:spPr>
          <a:xfrm>
            <a:off x="0" y="6381328"/>
            <a:ext cx="7884368" cy="476672"/>
          </a:xfrm>
        </p:spPr>
        <p:txBody>
          <a:bodyPr/>
          <a:lstStyle/>
          <a:p>
            <a:r>
              <a:rPr lang="el-GR" sz="1800" dirty="0" smtClean="0">
                <a:solidFill>
                  <a:schemeClr val="tx1">
                    <a:lumMod val="75000"/>
                  </a:schemeClr>
                </a:solidFill>
              </a:rPr>
              <a:t>9ο Πανελλήνιο Συνέδριο Παιδαγωγικής Εταιρείας "Ελληνική Παιδαγωγική και Εκπαιδευτική Έρευνα", 28-30/11/2014</a:t>
            </a:r>
            <a:endParaRPr lang="el-GR" sz="1800" dirty="0">
              <a:solidFill>
                <a:schemeClr val="tx1">
                  <a:lumMod val="75000"/>
                </a:schemeClr>
              </a:solidFill>
            </a:endParaRPr>
          </a:p>
        </p:txBody>
      </p:sp>
      <p:sp>
        <p:nvSpPr>
          <p:cNvPr id="10" name="9 - TextBox"/>
          <p:cNvSpPr txBox="1"/>
          <p:nvPr/>
        </p:nvSpPr>
        <p:spPr>
          <a:xfrm>
            <a:off x="611560" y="2636912"/>
            <a:ext cx="7992888" cy="892552"/>
          </a:xfrm>
          <a:prstGeom prst="rect">
            <a:avLst/>
          </a:prstGeom>
          <a:noFill/>
        </p:spPr>
        <p:txBody>
          <a:bodyPr wrap="square" rtlCol="0">
            <a:spAutoFit/>
          </a:bodyPr>
          <a:lstStyle/>
          <a:p>
            <a:pPr marL="347472" indent="-347472" algn="just">
              <a:buFont typeface="Arial" panose="020B0604020202020204" pitchFamily="34" charset="0"/>
              <a:buChar char="•"/>
            </a:pPr>
            <a:r>
              <a:rPr lang="el-GR" sz="2600" dirty="0" smtClean="0"/>
              <a:t>Οι παραδοσιακά θεσμικοί παράγοντες, όπως η οικογένεια και το σχολείο. </a:t>
            </a:r>
          </a:p>
        </p:txBody>
      </p:sp>
      <p:sp>
        <p:nvSpPr>
          <p:cNvPr id="12" name="11 - TextBox"/>
          <p:cNvSpPr txBox="1"/>
          <p:nvPr/>
        </p:nvSpPr>
        <p:spPr>
          <a:xfrm>
            <a:off x="611560" y="3645024"/>
            <a:ext cx="7992888" cy="1446550"/>
          </a:xfrm>
          <a:prstGeom prst="rect">
            <a:avLst/>
          </a:prstGeom>
          <a:noFill/>
        </p:spPr>
        <p:txBody>
          <a:bodyPr wrap="square" rtlCol="0">
            <a:spAutoFit/>
          </a:bodyPr>
          <a:lstStyle/>
          <a:p>
            <a:pPr marL="347472" indent="-347472" algn="just">
              <a:buFont typeface="Arial" panose="020B0604020202020204" pitchFamily="34" charset="0"/>
              <a:buChar char="•"/>
            </a:pPr>
            <a:endParaRPr lang="el-GR" sz="1000" dirty="0" smtClean="0"/>
          </a:p>
          <a:p>
            <a:pPr marL="347472" indent="-347472" algn="just">
              <a:buFont typeface="Arial" panose="020B0604020202020204" pitchFamily="34" charset="0"/>
              <a:buChar char="•"/>
            </a:pPr>
            <a:r>
              <a:rPr lang="el-GR" sz="2600" dirty="0" smtClean="0"/>
              <a:t>Οι κοινωνικοί παράγοντες, όπως οι εκδόσεις, οι οργανώσεις, οι σύλλογοι, οι λέσχες ανάγνωσης, οι συγγραφείς.</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strVal val="#ppt_w*0.70"/>
                                          </p:val>
                                        </p:tav>
                                        <p:tav tm="100000">
                                          <p:val>
                                            <p:strVal val="#ppt_w"/>
                                          </p:val>
                                        </p:tav>
                                      </p:tavLst>
                                    </p:anim>
                                    <p:anim calcmode="lin" valueType="num">
                                      <p:cBhvr>
                                        <p:cTn id="15" dur="1000" fill="hold"/>
                                        <p:tgtEl>
                                          <p:spTgt spid="12"/>
                                        </p:tgtEl>
                                        <p:attrNameLst>
                                          <p:attrName>ppt_h</p:attrName>
                                        </p:attrNameLst>
                                      </p:cBhvr>
                                      <p:tavLst>
                                        <p:tav tm="0">
                                          <p:val>
                                            <p:strVal val="#ppt_h"/>
                                          </p:val>
                                        </p:tav>
                                        <p:tav tm="100000">
                                          <p:val>
                                            <p:strVal val="#ppt_h"/>
                                          </p:val>
                                        </p:tav>
                                      </p:tavLst>
                                    </p:anim>
                                    <p:animEffect transition="in" filter="fade">
                                      <p:cBhvr>
                                        <p:cTn id="1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27584" y="260648"/>
            <a:ext cx="7543802" cy="1219200"/>
          </a:xfrm>
        </p:spPr>
        <p:txBody>
          <a:bodyPr>
            <a:normAutofit fontScale="90000"/>
          </a:bodyPr>
          <a:lstStyle/>
          <a:p>
            <a:pPr algn="ctr"/>
            <a:r>
              <a:rPr lang="el-GR" dirty="0" smtClean="0"/>
              <a:t>Ποια είναι τα είδη του παιδικού-εφηβικού μυθιστορήματος ;</a:t>
            </a:r>
            <a:endParaRPr lang="el-GR" dirty="0"/>
          </a:p>
        </p:txBody>
      </p:sp>
      <p:sp>
        <p:nvSpPr>
          <p:cNvPr id="3" name="2 - Θέση περιεχομένου"/>
          <p:cNvSpPr>
            <a:spLocks noGrp="1"/>
          </p:cNvSpPr>
          <p:nvPr>
            <p:ph idx="1"/>
          </p:nvPr>
        </p:nvSpPr>
        <p:spPr>
          <a:xfrm>
            <a:off x="251520" y="1700808"/>
            <a:ext cx="8712968" cy="4320480"/>
          </a:xfrm>
        </p:spPr>
        <p:txBody>
          <a:bodyPr>
            <a:noAutofit/>
          </a:bodyPr>
          <a:lstStyle/>
          <a:p>
            <a:pPr marL="0" indent="361950" algn="just">
              <a:spcBef>
                <a:spcPts val="0"/>
              </a:spcBef>
              <a:buNone/>
            </a:pPr>
            <a:r>
              <a:rPr lang="el-GR" sz="2600" dirty="0" smtClean="0"/>
              <a:t>Ένα ταξίδι στον κόσμο του παιδικού βιβλίου επιτρέπει τη δημιουργία ενός καταλόγου με τα βασικά είδη του παιδικού-εφηβικού μυθιστορήματος : </a:t>
            </a:r>
          </a:p>
          <a:p>
            <a:pPr marL="0" lvl="0" indent="361950" algn="just">
              <a:spcBef>
                <a:spcPts val="0"/>
              </a:spcBef>
              <a:buNone/>
            </a:pPr>
            <a:endParaRPr lang="el-GR" sz="1000" b="1" dirty="0" smtClean="0"/>
          </a:p>
          <a:p>
            <a:pPr lvl="0" algn="just">
              <a:spcBef>
                <a:spcPts val="0"/>
              </a:spcBef>
            </a:pPr>
            <a:r>
              <a:rPr lang="el-GR" sz="2600" b="1" dirty="0" smtClean="0"/>
              <a:t>Αστυνομικό μυθιστόρημα</a:t>
            </a:r>
            <a:endParaRPr lang="el-GR" sz="2600" dirty="0" smtClean="0"/>
          </a:p>
          <a:p>
            <a:pPr lvl="0" algn="just">
              <a:spcBef>
                <a:spcPts val="0"/>
              </a:spcBef>
            </a:pPr>
            <a:r>
              <a:rPr lang="el-GR" sz="2600" b="1" dirty="0" smtClean="0"/>
              <a:t>Μυθιστόρημα περιπέτειας</a:t>
            </a:r>
            <a:endParaRPr lang="el-GR" sz="2600" dirty="0" smtClean="0"/>
          </a:p>
          <a:p>
            <a:pPr lvl="0" algn="just">
              <a:spcBef>
                <a:spcPts val="0"/>
              </a:spcBef>
            </a:pPr>
            <a:r>
              <a:rPr lang="el-GR" sz="2600" b="1" dirty="0" smtClean="0"/>
              <a:t>Το κοινωνικό μυθιστόρημα</a:t>
            </a:r>
            <a:endParaRPr lang="el-GR" sz="2600" dirty="0" smtClean="0"/>
          </a:p>
          <a:p>
            <a:pPr lvl="0" algn="just">
              <a:spcBef>
                <a:spcPts val="0"/>
              </a:spcBef>
            </a:pPr>
            <a:r>
              <a:rPr lang="el-GR" sz="2600" b="1" dirty="0" smtClean="0"/>
              <a:t>Το ιστορικό μυθιστόρημα</a:t>
            </a:r>
            <a:endParaRPr lang="el-GR" sz="2600" dirty="0" smtClean="0"/>
          </a:p>
          <a:p>
            <a:pPr lvl="0" algn="just">
              <a:spcBef>
                <a:spcPts val="0"/>
              </a:spcBef>
            </a:pPr>
            <a:r>
              <a:rPr lang="el-GR" sz="2600" b="1" dirty="0" smtClean="0"/>
              <a:t>Μυθιστόρημα οικολογικού περιεχομένου</a:t>
            </a:r>
            <a:endParaRPr lang="el-GR" sz="2600" dirty="0" smtClean="0"/>
          </a:p>
          <a:p>
            <a:pPr lvl="0" algn="just">
              <a:spcBef>
                <a:spcPts val="0"/>
              </a:spcBef>
            </a:pPr>
            <a:r>
              <a:rPr lang="el-GR" sz="2600" b="1" dirty="0" smtClean="0"/>
              <a:t>Μυθιστόρημα επιστημονικής φαντασίας</a:t>
            </a:r>
            <a:endParaRPr lang="el-GR" sz="2600" dirty="0" smtClean="0"/>
          </a:p>
          <a:p>
            <a:pPr algn="just"/>
            <a:endParaRPr lang="el-GR" sz="1800" dirty="0"/>
          </a:p>
        </p:txBody>
      </p:sp>
      <p:sp>
        <p:nvSpPr>
          <p:cNvPr id="4" name="3 - Θέση αριθμού διαφάνειας"/>
          <p:cNvSpPr>
            <a:spLocks noGrp="1"/>
          </p:cNvSpPr>
          <p:nvPr>
            <p:ph type="sldNum" sz="quarter" idx="12"/>
          </p:nvPr>
        </p:nvSpPr>
        <p:spPr>
          <a:xfrm>
            <a:off x="8172400" y="6381328"/>
            <a:ext cx="571500" cy="228600"/>
          </a:xfrm>
        </p:spPr>
        <p:txBody>
          <a:bodyPr/>
          <a:lstStyle/>
          <a:p>
            <a:fld id="{D3F1D1C4-C2D9-4231-9FB2-B2D9D97AA41D}" type="slidenum">
              <a:rPr lang="el-GR" sz="1800" smtClean="0">
                <a:solidFill>
                  <a:schemeClr val="tx1">
                    <a:lumMod val="75000"/>
                  </a:schemeClr>
                </a:solidFill>
              </a:rPr>
              <a:pPr/>
              <a:t>8</a:t>
            </a:fld>
            <a:endParaRPr lang="el-GR" sz="1800">
              <a:solidFill>
                <a:schemeClr val="tx1">
                  <a:lumMod val="75000"/>
                </a:schemeClr>
              </a:solidFill>
            </a:endParaRPr>
          </a:p>
        </p:txBody>
      </p:sp>
      <p:sp>
        <p:nvSpPr>
          <p:cNvPr id="6" name="4 - Θέση υποσέλιδου"/>
          <p:cNvSpPr txBox="1">
            <a:spLocks/>
          </p:cNvSpPr>
          <p:nvPr/>
        </p:nvSpPr>
        <p:spPr>
          <a:xfrm>
            <a:off x="0" y="6309320"/>
            <a:ext cx="7884368" cy="54868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smtClean="0">
                <a:ln>
                  <a:noFill/>
                </a:ln>
                <a:solidFill>
                  <a:schemeClr val="tx1">
                    <a:lumMod val="75000"/>
                  </a:schemeClr>
                </a:solidFill>
                <a:effectLst/>
                <a:uLnTx/>
                <a:uFillTx/>
                <a:latin typeface="+mn-lt"/>
                <a:ea typeface="+mn-ea"/>
                <a:cs typeface="+mn-cs"/>
              </a:rPr>
              <a:t>9ο Πανελλήνιο Συνέδριο Παιδαγωγικής Εταιρείας "Ελληνική Παιδαγωγική και Εκπαιδευτική Έρευνα", 28-30/11/2014</a:t>
            </a:r>
            <a:endParaRPr kumimoji="0" lang="el-GR" sz="1800" b="0" i="0" u="none" strike="noStrike" kern="1200" cap="none" spc="0" normalizeH="0" baseline="0" noProof="0" dirty="0">
              <a:ln>
                <a:noFill/>
              </a:ln>
              <a:solidFill>
                <a:schemeClr val="tx1">
                  <a:lumMod val="75000"/>
                </a:schemeClr>
              </a:solidFill>
              <a:effectLst/>
              <a:uLnTx/>
              <a:uFillTx/>
              <a:latin typeface="+mn-lt"/>
              <a:ea typeface="+mn-ea"/>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99592" y="404664"/>
            <a:ext cx="7543802" cy="1075184"/>
          </a:xfrm>
        </p:spPr>
        <p:txBody>
          <a:bodyPr>
            <a:normAutofit fontScale="90000"/>
          </a:bodyPr>
          <a:lstStyle/>
          <a:p>
            <a:pPr algn="ctr"/>
            <a:r>
              <a:rPr lang="el-GR" dirty="0" smtClean="0"/>
              <a:t>Ποιοι είναι οι χαρακτήρες – ήρωες της Παιδικής Λογοτεχνίας;</a:t>
            </a:r>
            <a:endParaRPr lang="el-GR" dirty="0"/>
          </a:p>
        </p:txBody>
      </p:sp>
      <p:sp>
        <p:nvSpPr>
          <p:cNvPr id="3" name="2 - Θέση περιεχομένου"/>
          <p:cNvSpPr>
            <a:spLocks noGrp="1"/>
          </p:cNvSpPr>
          <p:nvPr>
            <p:ph idx="1"/>
          </p:nvPr>
        </p:nvSpPr>
        <p:spPr>
          <a:xfrm>
            <a:off x="251520" y="1700808"/>
            <a:ext cx="8640960" cy="4536504"/>
          </a:xfrm>
        </p:spPr>
        <p:txBody>
          <a:bodyPr>
            <a:noAutofit/>
          </a:bodyPr>
          <a:lstStyle/>
          <a:p>
            <a:pPr algn="just">
              <a:spcBef>
                <a:spcPts val="0"/>
              </a:spcBef>
            </a:pPr>
            <a:r>
              <a:rPr lang="el-GR" sz="2600" dirty="0" smtClean="0"/>
              <a:t>Οι κεντρικοί πρωταγωνιστές, καθώς και οι δευτεραγωνιστές μπορεί να είναι σφαιρικοί ή επίπεδοι, δυναμικοί ή στατικοί ή πολύπλευροι. </a:t>
            </a:r>
          </a:p>
          <a:p>
            <a:pPr algn="just">
              <a:spcBef>
                <a:spcPts val="0"/>
              </a:spcBef>
            </a:pPr>
            <a:endParaRPr lang="el-GR" sz="1000" dirty="0" smtClean="0"/>
          </a:p>
          <a:p>
            <a:pPr algn="just">
              <a:spcBef>
                <a:spcPts val="0"/>
              </a:spcBef>
            </a:pPr>
            <a:r>
              <a:rPr lang="el-GR" sz="2600" dirty="0" smtClean="0"/>
              <a:t>Αντιπροσωπεύουν κάποια συγκεκριμένη κοινωνική ομάδα ή έχουν κοινά χαρακτηριστικά με πραγματικούς ανθρώπους, καθώς αποτελούν  δημιούργημα πολιτισμικών και κοινωνικών παραγόντων.</a:t>
            </a:r>
          </a:p>
          <a:p>
            <a:pPr algn="just"/>
            <a:endParaRPr lang="el-GR" sz="1800" dirty="0" smtClean="0"/>
          </a:p>
        </p:txBody>
      </p:sp>
      <p:sp>
        <p:nvSpPr>
          <p:cNvPr id="4" name="3 - Θέση αριθμού διαφάνειας"/>
          <p:cNvSpPr>
            <a:spLocks noGrp="1"/>
          </p:cNvSpPr>
          <p:nvPr>
            <p:ph type="sldNum" sz="quarter" idx="12"/>
          </p:nvPr>
        </p:nvSpPr>
        <p:spPr>
          <a:xfrm>
            <a:off x="8172400" y="6381328"/>
            <a:ext cx="571500" cy="228600"/>
          </a:xfrm>
        </p:spPr>
        <p:txBody>
          <a:bodyPr/>
          <a:lstStyle/>
          <a:p>
            <a:fld id="{D3F1D1C4-C2D9-4231-9FB2-B2D9D97AA41D}" type="slidenum">
              <a:rPr lang="el-GR" sz="1800" smtClean="0">
                <a:solidFill>
                  <a:schemeClr val="tx1">
                    <a:lumMod val="75000"/>
                  </a:schemeClr>
                </a:solidFill>
              </a:rPr>
              <a:pPr/>
              <a:t>9</a:t>
            </a:fld>
            <a:endParaRPr lang="el-GR" sz="1800">
              <a:solidFill>
                <a:schemeClr val="tx1">
                  <a:lumMod val="75000"/>
                </a:schemeClr>
              </a:solidFill>
            </a:endParaRPr>
          </a:p>
        </p:txBody>
      </p:sp>
      <p:sp>
        <p:nvSpPr>
          <p:cNvPr id="6" name="4 - Θέση υποσέλιδου"/>
          <p:cNvSpPr txBox="1">
            <a:spLocks/>
          </p:cNvSpPr>
          <p:nvPr/>
        </p:nvSpPr>
        <p:spPr>
          <a:xfrm>
            <a:off x="0" y="6309320"/>
            <a:ext cx="7884368" cy="54868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smtClean="0">
                <a:ln>
                  <a:noFill/>
                </a:ln>
                <a:solidFill>
                  <a:schemeClr val="tx1">
                    <a:lumMod val="75000"/>
                  </a:schemeClr>
                </a:solidFill>
                <a:effectLst/>
                <a:uLnTx/>
                <a:uFillTx/>
                <a:latin typeface="+mn-lt"/>
                <a:ea typeface="+mn-ea"/>
                <a:cs typeface="+mn-cs"/>
              </a:rPr>
              <a:t>9ο Πανελλήνιο Συνέδριο Παιδαγωγικής Εταιρείας "Ελληνική Παιδαγωγική και Εκπαιδευτική Έρευνα", 28-30/11/2014</a:t>
            </a:r>
            <a:endParaRPr kumimoji="0" lang="el-GR" sz="1800" b="0" i="0" u="none" strike="noStrike" kern="1200" cap="none" spc="0" normalizeH="0" baseline="0" noProof="0" dirty="0">
              <a:ln>
                <a:noFill/>
              </a:ln>
              <a:solidFill>
                <a:schemeClr val="tx1">
                  <a:lumMod val="75000"/>
                </a:schemeClr>
              </a:solidFill>
              <a:effectLst/>
              <a:uLnTx/>
              <a:uFillTx/>
              <a:latin typeface="+mn-lt"/>
              <a:ea typeface="+mn-ea"/>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TS103431377</Template>
  <TotalTime>298</TotalTime>
  <Words>1604</Words>
  <Application>Microsoft Office PowerPoint</Application>
  <PresentationFormat>Προβολή στην οθόνη (4:3)</PresentationFormat>
  <Paragraphs>171</Paragraphs>
  <Slides>32</Slides>
  <Notes>4</Notes>
  <HiddenSlides>0</HiddenSlides>
  <MMClips>0</MMClips>
  <ScaleCrop>false</ScaleCrop>
  <HeadingPairs>
    <vt:vector size="4" baseType="variant">
      <vt:variant>
        <vt:lpstr>Θέμα</vt:lpstr>
      </vt:variant>
      <vt:variant>
        <vt:i4>1</vt:i4>
      </vt:variant>
      <vt:variant>
        <vt:lpstr>Τίτλοι διαφανειών</vt:lpstr>
      </vt:variant>
      <vt:variant>
        <vt:i4>32</vt:i4>
      </vt:variant>
    </vt:vector>
  </HeadingPairs>
  <TitlesOfParts>
    <vt:vector size="33" baseType="lpstr">
      <vt:lpstr>Nature Illustration 16x9</vt:lpstr>
      <vt:lpstr>ΟΙ ΑΝΑΓΝΩΣΤΙΚΕΣ ΠΡΟΤΙΜΗΣΕΙΣ ΤΩΝ ΠΑΙΔΙΩΝ ΣΧΟΛΙΚΗΣ ΗΛΙΚΙΑΣ ΣΧΕΤΙΚΑ ΜΕ ΤΑ ΘΕΜΑΤΑ ΚΑΙ ΤΟΥΣ ΧΑΡΑΚΤΗΡΕΣ ΕΡΓΩΝ ΠΑΙΔΙΚΗΣ ΛΟΓΟΤΕΧΝΙΑΣ</vt:lpstr>
      <vt:lpstr>Τι είναι η Παιδική Λογοτεχνία;</vt:lpstr>
      <vt:lpstr>Τι είναι η Παιδική Λογοτεχνία;</vt:lpstr>
      <vt:lpstr>Ποια είναι η παιδαγωγική αξία της Παιδικής Λογοτεχνίας;</vt:lpstr>
      <vt:lpstr>Ποια είναι η παιδαγωγική αξία της Παιδικής Λογοτεχνίας;</vt:lpstr>
      <vt:lpstr>Διαφάνεια 6</vt:lpstr>
      <vt:lpstr>Ποιοι είναι οι παράγοντες που επηρεάζουν την ενασχόληση με την Παιδική Λογοτεχνία;</vt:lpstr>
      <vt:lpstr>Ποια είναι τα είδη του παιδικού-εφηβικού μυθιστορήματος ;</vt:lpstr>
      <vt:lpstr>Ποιοι είναι οι χαρακτήρες – ήρωες της Παιδικής Λογοτεχνίας;</vt:lpstr>
      <vt:lpstr>Ποιοι είναι οι χαρακτήρες – ήρωες της Παιδικής Λογοτεχνίας;</vt:lpstr>
      <vt:lpstr>Χαρακτηριστικά της έρευνας</vt:lpstr>
      <vt:lpstr>Σκοπός και πλαίσιο αναφοράς της έρευνας</vt:lpstr>
      <vt:lpstr>Συμμετέχοντες</vt:lpstr>
      <vt:lpstr>Συμμετέχοντες</vt:lpstr>
      <vt:lpstr>Συμμετέχοντες</vt:lpstr>
      <vt:lpstr>Μέσα και διαδικασία συλλογής δεδομένων</vt:lpstr>
      <vt:lpstr>Διαφάνεια 17</vt:lpstr>
      <vt:lpstr>Διαφάνεια 18</vt:lpstr>
      <vt:lpstr>Αποτελέσματα και Συμπεράσματα</vt:lpstr>
      <vt:lpstr>Αποτελέσματα και Συμπεράσματα</vt:lpstr>
      <vt:lpstr>Αποτελέσματα και Συμπεράσματα</vt:lpstr>
      <vt:lpstr>Αποτελέσματα και Συμπεράσματα</vt:lpstr>
      <vt:lpstr>Αποτελέσματα και Συμπεράσματα</vt:lpstr>
      <vt:lpstr>Αποτελέσματα και Συμπεράσματα</vt:lpstr>
      <vt:lpstr>Αποτελέσματα και Συμπεράσματα</vt:lpstr>
      <vt:lpstr>Αποτελέσματα και Συμπεράσματα</vt:lpstr>
      <vt:lpstr>Αποτελέσματα και Συμπεράσματα</vt:lpstr>
      <vt:lpstr>Αποτελέσματα και Συμπεράσματα</vt:lpstr>
      <vt:lpstr>Αποτελέσματα και Συμπεράσματα</vt:lpstr>
      <vt:lpstr>Βιβλιογραφία</vt:lpstr>
      <vt:lpstr>Βιβλιογραφία</vt:lpstr>
      <vt:lpstr>Διαφάνεια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ΟΙ ΑΝΑΓΝΩΣΤΙΚΕΣ ΠΡΟΤΙΜΗΣΕΙΣ ΤΩΝ ΠΑΙΔΙΩΝ ΣΧΟΛΙΚΗΣ ΗΛΙΚΙΑΣ ΣΧΕΤΙΚΑ ΜΕ ΤΑ ΘΕΜΑΤΑ ΚΑΙ ΤΟΥΣ ΧΑΡΑΚΤΗΡΕΣ ΕΡΓΩΝ ΠΑΙΔΙΚΗΣ ΛΟΓΟΤΕΧΝΙΑΣ</dc:title>
  <dc:creator>Mina</dc:creator>
  <cp:lastModifiedBy>alex</cp:lastModifiedBy>
  <cp:revision>56</cp:revision>
  <dcterms:created xsi:type="dcterms:W3CDTF">2014-11-06T11:35:11Z</dcterms:created>
  <dcterms:modified xsi:type="dcterms:W3CDTF">2016-05-04T18:20:21Z</dcterms:modified>
</cp:coreProperties>
</file>