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57" r:id="rId3"/>
    <p:sldId id="258" r:id="rId4"/>
    <p:sldId id="272" r:id="rId5"/>
    <p:sldId id="259" r:id="rId6"/>
    <p:sldId id="260" r:id="rId7"/>
    <p:sldId id="271" r:id="rId8"/>
    <p:sldId id="276" r:id="rId9"/>
    <p:sldId id="274" r:id="rId10"/>
    <p:sldId id="275" r:id="rId11"/>
    <p:sldId id="277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50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rina Flora" userId="0bff18ccddee29f8" providerId="LiveId" clId="{1BB98E4A-1CFC-4ADC-A353-82FB6B4D7111}"/>
    <pc:docChg chg="modSld">
      <pc:chgData name="Katerina Flora" userId="0bff18ccddee29f8" providerId="LiveId" clId="{1BB98E4A-1CFC-4ADC-A353-82FB6B4D7111}" dt="2022-06-09T09:04:29.925" v="407" actId="20577"/>
      <pc:docMkLst>
        <pc:docMk/>
      </pc:docMkLst>
      <pc:sldChg chg="modSp mod">
        <pc:chgData name="Katerina Flora" userId="0bff18ccddee29f8" providerId="LiveId" clId="{1BB98E4A-1CFC-4ADC-A353-82FB6B4D7111}" dt="2022-03-14T20:57:01.460" v="402" actId="20577"/>
        <pc:sldMkLst>
          <pc:docMk/>
          <pc:sldMk cId="3494522637" sldId="268"/>
        </pc:sldMkLst>
        <pc:spChg chg="mod">
          <ac:chgData name="Katerina Flora" userId="0bff18ccddee29f8" providerId="LiveId" clId="{1BB98E4A-1CFC-4ADC-A353-82FB6B4D7111}" dt="2022-03-14T20:57:01.460" v="402" actId="20577"/>
          <ac:spMkLst>
            <pc:docMk/>
            <pc:sldMk cId="3494522637" sldId="268"/>
            <ac:spMk id="2" creationId="{00000000-0000-0000-0000-000000000000}"/>
          </ac:spMkLst>
        </pc:spChg>
        <pc:spChg chg="mod">
          <ac:chgData name="Katerina Flora" userId="0bff18ccddee29f8" providerId="LiveId" clId="{1BB98E4A-1CFC-4ADC-A353-82FB6B4D7111}" dt="2022-03-14T20:52:37.089" v="40" actId="20577"/>
          <ac:spMkLst>
            <pc:docMk/>
            <pc:sldMk cId="3494522637" sldId="268"/>
            <ac:spMk id="3" creationId="{00000000-0000-0000-0000-000000000000}"/>
          </ac:spMkLst>
        </pc:spChg>
      </pc:sldChg>
      <pc:sldChg chg="modSp mod">
        <pc:chgData name="Katerina Flora" userId="0bff18ccddee29f8" providerId="LiveId" clId="{1BB98E4A-1CFC-4ADC-A353-82FB6B4D7111}" dt="2022-06-09T09:04:29.925" v="407" actId="20577"/>
        <pc:sldMkLst>
          <pc:docMk/>
          <pc:sldMk cId="533810278" sldId="269"/>
        </pc:sldMkLst>
        <pc:spChg chg="mod">
          <ac:chgData name="Katerina Flora" userId="0bff18ccddee29f8" providerId="LiveId" clId="{1BB98E4A-1CFC-4ADC-A353-82FB6B4D7111}" dt="2022-06-09T09:04:29.925" v="407" actId="20577"/>
          <ac:spMkLst>
            <pc:docMk/>
            <pc:sldMk cId="533810278" sldId="269"/>
            <ac:spMk id="2" creationId="{00000000-0000-0000-0000-000000000000}"/>
          </ac:spMkLst>
        </pc:spChg>
        <pc:spChg chg="mod">
          <ac:chgData name="Katerina Flora" userId="0bff18ccddee29f8" providerId="LiveId" clId="{1BB98E4A-1CFC-4ADC-A353-82FB6B4D7111}" dt="2022-02-27T21:31:39.358" v="1" actId="20577"/>
          <ac:spMkLst>
            <pc:docMk/>
            <pc:sldMk cId="533810278" sldId="269"/>
            <ac:spMk id="3" creationId="{00000000-0000-0000-0000-000000000000}"/>
          </ac:spMkLst>
        </pc:spChg>
      </pc:sldChg>
    </pc:docChg>
  </pc:docChgLst>
  <pc:docChgLst>
    <pc:chgData name="Katerina Flora" userId="0bff18ccddee29f8" providerId="LiveId" clId="{D2149AD2-E4FD-4E42-AE42-CEDD17A80743}"/>
    <pc:docChg chg="modSld sldOrd">
      <pc:chgData name="Katerina Flora" userId="0bff18ccddee29f8" providerId="LiveId" clId="{D2149AD2-E4FD-4E42-AE42-CEDD17A80743}" dt="2021-03-09T09:08:25.742" v="21" actId="20577"/>
      <pc:docMkLst>
        <pc:docMk/>
      </pc:docMkLst>
      <pc:sldChg chg="ord">
        <pc:chgData name="Katerina Flora" userId="0bff18ccddee29f8" providerId="LiveId" clId="{D2149AD2-E4FD-4E42-AE42-CEDD17A80743}" dt="2021-03-08T21:06:14.498" v="1"/>
        <pc:sldMkLst>
          <pc:docMk/>
          <pc:sldMk cId="355007643" sldId="272"/>
        </pc:sldMkLst>
      </pc:sldChg>
      <pc:sldChg chg="modSp mod">
        <pc:chgData name="Katerina Flora" userId="0bff18ccddee29f8" providerId="LiveId" clId="{D2149AD2-E4FD-4E42-AE42-CEDD17A80743}" dt="2021-03-09T09:08:25.742" v="21" actId="20577"/>
        <pc:sldMkLst>
          <pc:docMk/>
          <pc:sldMk cId="1268521694" sldId="274"/>
        </pc:sldMkLst>
        <pc:spChg chg="mod">
          <ac:chgData name="Katerina Flora" userId="0bff18ccddee29f8" providerId="LiveId" clId="{D2149AD2-E4FD-4E42-AE42-CEDD17A80743}" dt="2021-03-09T09:08:07.042" v="19" actId="20577"/>
          <ac:spMkLst>
            <pc:docMk/>
            <pc:sldMk cId="1268521694" sldId="274"/>
            <ac:spMk id="2" creationId="{00000000-0000-0000-0000-000000000000}"/>
          </ac:spMkLst>
        </pc:spChg>
        <pc:spChg chg="mod">
          <ac:chgData name="Katerina Flora" userId="0bff18ccddee29f8" providerId="LiveId" clId="{D2149AD2-E4FD-4E42-AE42-CEDD17A80743}" dt="2021-03-09T09:08:25.742" v="21" actId="20577"/>
          <ac:spMkLst>
            <pc:docMk/>
            <pc:sldMk cId="1268521694" sldId="274"/>
            <ac:spMk id="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0C3F-14E7-4D33-9426-76805209C8EC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ACECA4A-C0DE-4313-9406-B8116B0A50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198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0C3F-14E7-4D33-9426-76805209C8EC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ACECA4A-C0DE-4313-9406-B8116B0A50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126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0C3F-14E7-4D33-9426-76805209C8EC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ACECA4A-C0DE-4313-9406-B8116B0A50A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538191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0C3F-14E7-4D33-9426-76805209C8EC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CECA4A-C0DE-4313-9406-B8116B0A50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0473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0C3F-14E7-4D33-9426-76805209C8EC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CECA4A-C0DE-4313-9406-B8116B0A50A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757434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0C3F-14E7-4D33-9426-76805209C8EC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CECA4A-C0DE-4313-9406-B8116B0A50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9607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0C3F-14E7-4D33-9426-76805209C8EC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ECA4A-C0DE-4313-9406-B8116B0A50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6588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0C3F-14E7-4D33-9426-76805209C8EC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ECA4A-C0DE-4313-9406-B8116B0A50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716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0C3F-14E7-4D33-9426-76805209C8EC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ECA4A-C0DE-4313-9406-B8116B0A50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280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0C3F-14E7-4D33-9426-76805209C8EC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ACECA4A-C0DE-4313-9406-B8116B0A50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30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0C3F-14E7-4D33-9426-76805209C8EC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ACECA4A-C0DE-4313-9406-B8116B0A50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819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0C3F-14E7-4D33-9426-76805209C8EC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ACECA4A-C0DE-4313-9406-B8116B0A50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082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0C3F-14E7-4D33-9426-76805209C8EC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ECA4A-C0DE-4313-9406-B8116B0A50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931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0C3F-14E7-4D33-9426-76805209C8EC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ECA4A-C0DE-4313-9406-B8116B0A50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226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0C3F-14E7-4D33-9426-76805209C8EC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ECA4A-C0DE-4313-9406-B8116B0A50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358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0C3F-14E7-4D33-9426-76805209C8EC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ACECA4A-C0DE-4313-9406-B8116B0A50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585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20C3F-14E7-4D33-9426-76805209C8EC}" type="datetimeFigureOut">
              <a:rPr lang="en-US" smtClean="0"/>
              <a:t>3/3/2025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ACECA4A-C0DE-4313-9406-B8116B0A50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226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46809"/>
            <a:ext cx="9144000" cy="2982191"/>
          </a:xfrm>
        </p:spPr>
        <p:txBody>
          <a:bodyPr>
            <a:normAutofit/>
          </a:bodyPr>
          <a:lstStyle/>
          <a:p>
            <a:pPr algn="ctr"/>
            <a:r>
              <a:rPr lang="el-GR" dirty="0"/>
              <a:t>Εργαστήριο στην Κλινική Ψυχολογία- </a:t>
            </a:r>
            <a:r>
              <a:rPr lang="el-GR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ΥΕ 504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40138"/>
            <a:ext cx="9144000" cy="1655762"/>
          </a:xfrm>
        </p:spPr>
        <p:txBody>
          <a:bodyPr>
            <a:normAutofit/>
          </a:bodyPr>
          <a:lstStyle/>
          <a:p>
            <a:r>
              <a:rPr lang="el-GR" sz="3200" dirty="0"/>
              <a:t>Κατερίνα Φλωρά</a:t>
            </a:r>
          </a:p>
          <a:p>
            <a:r>
              <a:rPr lang="el-GR" sz="3200" dirty="0"/>
              <a:t>Εαρινό Εξάμηνο </a:t>
            </a:r>
            <a:r>
              <a:rPr lang="en-US" sz="3200" dirty="0"/>
              <a:t>202</a:t>
            </a:r>
            <a:r>
              <a:rPr lang="el-GR" sz="3200" dirty="0"/>
              <a:t>5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33810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Θεραπευτικοί στόχοι στη συστημική θεραπεία και τρόπος που επέρχεται η αλλαγή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Δημιουργία σχέσης θεραπευτή με το σύστημα-ο ίδιος μέλος του. </a:t>
            </a:r>
          </a:p>
          <a:p>
            <a:r>
              <a:rPr lang="el-GR" dirty="0"/>
              <a:t>Παρατήρηση τρόπου αλληλεπίδρασης των μελών</a:t>
            </a:r>
          </a:p>
          <a:p>
            <a:r>
              <a:rPr lang="el-GR" dirty="0"/>
              <a:t>Διάγνωση δομής του συστήματος και αναγνώριση δυσπροσαρμοστικών αλληλεπιδράσεων</a:t>
            </a:r>
          </a:p>
          <a:p>
            <a:r>
              <a:rPr lang="el-GR" dirty="0"/>
              <a:t>Εδώ και τώρα</a:t>
            </a:r>
          </a:p>
          <a:p>
            <a:r>
              <a:rPr lang="el-GR" dirty="0"/>
              <a:t>Διάφορες επιμέρους προσεγγίσεις, κοινά στοιχεία και διαφορές μεταξύ τους</a:t>
            </a:r>
          </a:p>
          <a:p>
            <a:r>
              <a:rPr lang="el-GR" dirty="0"/>
              <a:t>Κύρια κοινά χαρακτηριστικά: </a:t>
            </a:r>
          </a:p>
          <a:p>
            <a:pPr marL="0" indent="0">
              <a:buNone/>
            </a:pPr>
            <a:r>
              <a:rPr lang="el-GR" dirty="0"/>
              <a:t>η κατανόηση της οικογένειας και της παθολογίας με τα εννοιολογικά εργαλεία των θεωριών της επικοινωνίας και των συστημάτων</a:t>
            </a:r>
          </a:p>
          <a:p>
            <a:pPr marL="0" indent="0">
              <a:buNone/>
            </a:pPr>
            <a:r>
              <a:rPr lang="el-GR" dirty="0"/>
              <a:t>η ανάπτυξη λειτουργικών μορφών συμπεριφοράς</a:t>
            </a:r>
          </a:p>
          <a:p>
            <a:pPr marL="0" indent="0">
              <a:buNone/>
            </a:pPr>
            <a:r>
              <a:rPr lang="el-GR" dirty="0"/>
              <a:t>η εγκαθίδρυση σαφών ορίων και ιεραρχίας μέσα στο σύστημα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92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Εκπαίδευση σε Θεραπεία Μέσω Τέχνης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Δραματοθεραπεία</a:t>
            </a:r>
            <a:endParaRPr lang="el-GR" dirty="0"/>
          </a:p>
          <a:p>
            <a:r>
              <a:rPr lang="el-GR" dirty="0"/>
              <a:t> Μουσικοθεραπεία</a:t>
            </a:r>
          </a:p>
          <a:p>
            <a:r>
              <a:rPr lang="el-GR" dirty="0"/>
              <a:t> Εικαστική Ψυχοθεραπεία</a:t>
            </a:r>
          </a:p>
          <a:p>
            <a:r>
              <a:rPr lang="el-GR" dirty="0" err="1"/>
              <a:t>Χοροθεραπεία</a:t>
            </a:r>
            <a:endParaRPr lang="el-GR" dirty="0"/>
          </a:p>
          <a:p>
            <a:endParaRPr lang="el-GR" dirty="0"/>
          </a:p>
          <a:p>
            <a:r>
              <a:rPr lang="el-GR" dirty="0"/>
              <a:t>Συνήθως ψυχοδυναμικής προέλευσης</a:t>
            </a:r>
          </a:p>
          <a:p>
            <a:r>
              <a:rPr lang="el-GR" dirty="0"/>
              <a:t>4ετής</a:t>
            </a:r>
            <a:r>
              <a:rPr lang="el-GR"/>
              <a:t>, θεωρία, </a:t>
            </a:r>
            <a:r>
              <a:rPr lang="el-GR" dirty="0"/>
              <a:t>ατομική θεραπεία, πρακτική άσκηση, εποπτεία</a:t>
            </a:r>
          </a:p>
          <a:p>
            <a:r>
              <a:rPr lang="el-GR" dirty="0"/>
              <a:t> Προτείνεται η πρότερη ενασχόληση με το αντικείμενο της τέχνης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665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Παράγοντες επιλογής θεωρίας και θεραπευτικής προσέγγισης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93800" y="2133600"/>
            <a:ext cx="10310812" cy="4394200"/>
          </a:xfrm>
        </p:spPr>
        <p:txBody>
          <a:bodyPr>
            <a:normAutofit/>
          </a:bodyPr>
          <a:lstStyle/>
          <a:p>
            <a:r>
              <a:rPr lang="el-GR" dirty="0"/>
              <a:t>Σε έρευνα των </a:t>
            </a:r>
            <a:r>
              <a:rPr lang="en-US" dirty="0"/>
              <a:t>Norcross &amp; Prochaska</a:t>
            </a:r>
            <a:endParaRPr lang="el-GR" dirty="0"/>
          </a:p>
          <a:p>
            <a:pPr lvl="1"/>
            <a:r>
              <a:rPr lang="el-GR" dirty="0"/>
              <a:t>Κλινική εμπειρία</a:t>
            </a:r>
          </a:p>
          <a:p>
            <a:pPr lvl="1"/>
            <a:r>
              <a:rPr lang="el-GR" dirty="0"/>
              <a:t>Προσωπικές αξίες και η φιλοσοφία του κλινικού</a:t>
            </a:r>
          </a:p>
          <a:p>
            <a:pPr lvl="1"/>
            <a:r>
              <a:rPr lang="el-GR" dirty="0"/>
              <a:t>Η προ και μεταπτυχιακή εκπαίδευση</a:t>
            </a:r>
          </a:p>
          <a:p>
            <a:pPr lvl="1"/>
            <a:r>
              <a:rPr lang="el-GR" dirty="0"/>
              <a:t>Εμπειρίες από τη ζωή</a:t>
            </a:r>
          </a:p>
          <a:p>
            <a:pPr lvl="1"/>
            <a:r>
              <a:rPr lang="el-GR" dirty="0"/>
              <a:t>Εμπειρία από την πρακτική άσκηση</a:t>
            </a:r>
          </a:p>
          <a:p>
            <a:r>
              <a:rPr lang="el-GR" dirty="0"/>
              <a:t>Περαιτέρω παράγοντες</a:t>
            </a:r>
          </a:p>
          <a:p>
            <a:pPr lvl="1"/>
            <a:r>
              <a:rPr lang="el-GR" dirty="0"/>
              <a:t>Κατεύθυνση του θεραπευτή του ψυχολόγου</a:t>
            </a:r>
          </a:p>
          <a:p>
            <a:pPr lvl="1"/>
            <a:r>
              <a:rPr lang="el-GR" dirty="0"/>
              <a:t>Αυτοαντίληψη του θεραπευτή</a:t>
            </a:r>
          </a:p>
          <a:p>
            <a:pPr lvl="1"/>
            <a:r>
              <a:rPr lang="el-GR" dirty="0"/>
              <a:t>Θεωρητικός προσανατολισμός του πιο σημαντικού καθηγητή</a:t>
            </a:r>
          </a:p>
          <a:p>
            <a:pPr lvl="1"/>
            <a:r>
              <a:rPr lang="el-GR" dirty="0"/>
              <a:t>Ποιος εποπτεύει το θεραπευτή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8909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Περαιτέρω Σκέψεις για τις Θεωρίες και τις Θεραπευτικές Προσεγγίσεις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2266951"/>
            <a:ext cx="10515600" cy="5372100"/>
          </a:xfrm>
        </p:spPr>
        <p:txBody>
          <a:bodyPr>
            <a:normAutofit/>
          </a:bodyPr>
          <a:lstStyle/>
          <a:p>
            <a:r>
              <a:rPr lang="el-GR" dirty="0"/>
              <a:t>Το φαινόμενο του μεγάλου ηγέτη (και όχι απαραίτητα ισχυρής εμπειρικής θεμελίωσης) </a:t>
            </a:r>
          </a:p>
          <a:p>
            <a:r>
              <a:rPr lang="el-GR" dirty="0"/>
              <a:t>Επίδραση των μοντέλων στην εκπαίδευση και στην εξάσκηση (αφού ακολουθούν μια θεωρητική προσέγγιση)</a:t>
            </a:r>
          </a:p>
          <a:p>
            <a:r>
              <a:rPr lang="el-GR" dirty="0"/>
              <a:t>Δεν βοηθάει να είμαστε απόλυτοι και δογματικοί αναφορικά με τα θεωρητικά και θεραπευτικά μοντέλα</a:t>
            </a:r>
          </a:p>
          <a:p>
            <a:r>
              <a:rPr lang="el-GR" dirty="0"/>
              <a:t>Οι μέθοδοι αξιολόγησης πρέπει να είναι ανεξάρτητες από τις θεωρητικές θέσεις αυτές καθαυτές. </a:t>
            </a:r>
          </a:p>
          <a:p>
            <a:r>
              <a:rPr lang="el-GR" dirty="0"/>
              <a:t>Δεν υπάρχει θεωρία που να εξηγεί τα πάντα (σφαιρική θεωρία). Η κλινική ψυχολογία πρέπει να επικεντρωθεί στη διατύπωση θεωριών που θα εξηγούν συγκεκριμένα φαινόμενα</a:t>
            </a:r>
          </a:p>
          <a:p>
            <a:r>
              <a:rPr lang="el-GR" dirty="0"/>
              <a:t>Είναι εξίσου σημαντικό να κατανοήσουμε τις αιτίες και την εξέλιξη των διαφόρων μορφών παθολογικής συμπεριφοράς παράλληλα με την αξιολόγηση των μεθόδων θεραπείας.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522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Εκπαίδευση στην Κλινική Ψυχολογία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96292"/>
            <a:ext cx="10515600" cy="5133108"/>
          </a:xfrm>
        </p:spPr>
        <p:txBody>
          <a:bodyPr>
            <a:normAutofit/>
          </a:bodyPr>
          <a:lstStyle/>
          <a:p>
            <a:r>
              <a:rPr lang="el-GR" dirty="0"/>
              <a:t>Μεταπτυχιακό Δίπλωμα Ειδίκευσης (</a:t>
            </a:r>
            <a:r>
              <a:rPr lang="en-US" dirty="0"/>
              <a:t>MSc)</a:t>
            </a:r>
            <a:endParaRPr lang="el-GR" dirty="0"/>
          </a:p>
          <a:p>
            <a:r>
              <a:rPr lang="el-GR" dirty="0"/>
              <a:t>Διδακτορικό </a:t>
            </a:r>
            <a:r>
              <a:rPr lang="el-GR" dirty="0" err="1"/>
              <a:t>προσατ</a:t>
            </a:r>
            <a:r>
              <a:rPr lang="en-US" dirty="0"/>
              <a:t>o</a:t>
            </a:r>
            <a:r>
              <a:rPr lang="el-GR" dirty="0" err="1"/>
              <a:t>λισμένο</a:t>
            </a:r>
            <a:r>
              <a:rPr lang="el-GR" dirty="0"/>
              <a:t> στην κλινική εμπειρία (</a:t>
            </a:r>
            <a:r>
              <a:rPr lang="en-US" dirty="0" err="1"/>
              <a:t>PsyD</a:t>
            </a:r>
            <a:r>
              <a:rPr lang="en-US" dirty="0"/>
              <a:t>)</a:t>
            </a:r>
          </a:p>
          <a:p>
            <a:r>
              <a:rPr lang="el-GR" dirty="0"/>
              <a:t>Εκπαίδευση σε συγκεκριμένη θεραπευτική προσέγγιση</a:t>
            </a:r>
          </a:p>
          <a:p>
            <a:endParaRPr lang="el-GR" dirty="0"/>
          </a:p>
          <a:p>
            <a:r>
              <a:rPr lang="el-GR" dirty="0"/>
              <a:t>Σημαντική η επιλογή κατάλληλης μετεκπαίδευσης ανάλογα με τους στόχους και τις προτεραιότητες</a:t>
            </a:r>
          </a:p>
          <a:p>
            <a:r>
              <a:rPr lang="el-GR" dirty="0"/>
              <a:t>Πληθώρα προγραμμάτων-όχι πάντα ανάλογης ποιότητας</a:t>
            </a:r>
          </a:p>
          <a:p>
            <a:r>
              <a:rPr lang="el-GR" dirty="0"/>
              <a:t>Λόγοι επιλογής Κλινικής έναντι άλλων κοντινών κλάδων (π.χ. Συμβουλευτική)</a:t>
            </a:r>
          </a:p>
          <a:p>
            <a:pPr marL="0" indent="0">
              <a:buNone/>
            </a:pPr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47168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Κλινική Πρακτική Άσκηση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27809" y="1236518"/>
            <a:ext cx="10515600" cy="528334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l-GR" dirty="0"/>
          </a:p>
          <a:p>
            <a:r>
              <a:rPr lang="el-GR" dirty="0"/>
              <a:t>Το κλειδί για την απόκτηση κλινικής εμπειρίας</a:t>
            </a:r>
          </a:p>
          <a:p>
            <a:r>
              <a:rPr lang="el-GR" dirty="0"/>
              <a:t>Διάγνωση-Θεραπευτική Αντιμετώπιση-Πρόληψη</a:t>
            </a:r>
          </a:p>
          <a:p>
            <a:r>
              <a:rPr lang="el-GR" dirty="0"/>
              <a:t>Σημαντικό η μεταπτυχιακή εκπαίδευση να παρέχει επαρκή κλινική κατάρτιση</a:t>
            </a:r>
          </a:p>
          <a:p>
            <a:endParaRPr lang="el-GR" dirty="0"/>
          </a:p>
          <a:p>
            <a:r>
              <a:rPr lang="el-GR" dirty="0"/>
              <a:t>Σημαντικά χαρακτηριστικά: επαρκείς ώρες, θεωρητικός προσανατολισμός, πρόσβαση σε ποικίλα κλινικά πλαίσια, ατομική-ομαδική εργασία, «κλινικός» </a:t>
            </a:r>
            <a:r>
              <a:rPr lang="en-US" dirty="0"/>
              <a:t>vs </a:t>
            </a:r>
            <a:r>
              <a:rPr lang="el-GR" dirty="0"/>
              <a:t>ψυχοκοινωνικός προσανατολισμός, εποπτεία. 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Προσοχή στα προγράμματα που προσφέρουν ελλιπή κλινική εμπειρία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6437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Εκπαίδευση στην Κλινική-Κοινοτική Ψυχολογία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Η Κλινική Ψυχολογία στην κοινότητα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dirty="0"/>
              <a:t>Κλινικά Κοινοτικά Πλαίσια (</a:t>
            </a:r>
            <a:r>
              <a:rPr lang="el-GR" dirty="0" err="1"/>
              <a:t>πχ.σχολεία</a:t>
            </a:r>
            <a:r>
              <a:rPr lang="el-GR" dirty="0"/>
              <a:t>, κέντρα απεξάρτησης, ΜΚΟ)</a:t>
            </a:r>
            <a:endParaRPr lang="en-US" dirty="0"/>
          </a:p>
          <a:p>
            <a:endParaRPr lang="el-GR" dirty="0"/>
          </a:p>
          <a:p>
            <a:r>
              <a:rPr lang="el-GR" dirty="0"/>
              <a:t>Κοινοτική εργασία</a:t>
            </a:r>
          </a:p>
          <a:p>
            <a:endParaRPr lang="el-GR" dirty="0"/>
          </a:p>
          <a:p>
            <a:r>
              <a:rPr lang="el-GR" dirty="0"/>
              <a:t>Ομαδική-ατομική εποπτεία</a:t>
            </a:r>
          </a:p>
          <a:p>
            <a:endParaRPr lang="el-GR" dirty="0"/>
          </a:p>
          <a:p>
            <a:r>
              <a:rPr lang="el-GR" dirty="0"/>
              <a:t>Προσεγγίσεις που πλαισιώνουν την Κλινική Κοινοτική Ψυχολογία (ΓΣΘ, Συστημική Ψυχοθεραπεία)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07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Εκπαίδευση με ψυχοδυναμικό προσανατολισμό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l-GR" dirty="0"/>
              <a:t>Η εκπαίδευση (4 + ετών συνήθως) περιλαμβάνει:</a:t>
            </a:r>
          </a:p>
          <a:p>
            <a:pPr fontAlgn="base"/>
            <a:r>
              <a:rPr lang="el-GR" dirty="0"/>
              <a:t>προσωπική ανάλυση συχνότητας τουλάχιστον τριών φορών την εβδομάδα </a:t>
            </a:r>
          </a:p>
          <a:p>
            <a:pPr fontAlgn="base"/>
            <a:r>
              <a:rPr lang="el-GR" dirty="0"/>
              <a:t>θεωρητικά και κλινικά σεμινάρια </a:t>
            </a:r>
          </a:p>
          <a:p>
            <a:pPr fontAlgn="base"/>
            <a:r>
              <a:rPr lang="el-GR" dirty="0"/>
              <a:t>δύο τουλάχιστον εποπτείες ψυχαναλυτικών θεραπειών</a:t>
            </a:r>
          </a:p>
          <a:p>
            <a:pPr fontAlgn="base"/>
            <a:r>
              <a:rPr lang="el-GR" dirty="0"/>
              <a:t>ομαδικές εποπτείες κλινικών περιπτώσεων</a:t>
            </a:r>
          </a:p>
          <a:p>
            <a:pPr fontAlgn="base"/>
            <a:r>
              <a:rPr lang="el-GR" dirty="0"/>
              <a:t>ομαδική εποπτεία ψυχαναλυτικής ψυχοθεραπείας σε παιδιά και εφήβους</a:t>
            </a:r>
          </a:p>
          <a:p>
            <a:pPr fontAlgn="base"/>
            <a:r>
              <a:rPr lang="el-GR" dirty="0"/>
              <a:t>ειδικά σεμινάρια επικεντρωμένα σε ψυχαναλυτικά θέματα, τα οποία διοργανώνονται παράλληλα με τη βασική θεωρητική εκπαίδευση</a:t>
            </a:r>
          </a:p>
          <a:p>
            <a:pPr fontAlgn="base"/>
            <a:r>
              <a:rPr lang="el-GR" dirty="0"/>
              <a:t>συγγραφή και παρουσίαση τουλάχιστον δύο κλινικών εργασιών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8217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Εκπαίδευση με γνωστικό-συμπεριφοριστικό (ΓΣ) προσανατολισμό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86685" y="1734257"/>
            <a:ext cx="10515600" cy="554874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l-GR" dirty="0"/>
              <a:t>Η εκπαίδευση (έως 4 ετών συνήθως) περιλαμβάνει:</a:t>
            </a:r>
          </a:p>
          <a:p>
            <a:pPr fontAlgn="base"/>
            <a:r>
              <a:rPr lang="el-GR" dirty="0"/>
              <a:t>Θεωρητικά και κλινικά σεμινάρια και εξοικείωση με την ΓΣ συλλογιστική για κάθε διαταραχή  </a:t>
            </a:r>
          </a:p>
          <a:p>
            <a:pPr fontAlgn="base"/>
            <a:r>
              <a:rPr lang="el-GR" dirty="0"/>
              <a:t>Τέσσερα τουλάχιστον περιστατικά ΓΣ θεραπειών με εποπτεία</a:t>
            </a:r>
          </a:p>
          <a:p>
            <a:pPr fontAlgn="base"/>
            <a:r>
              <a:rPr lang="el-GR" dirty="0"/>
              <a:t>Ομαδικές εποπτείες κλινικών περιπτώσεων</a:t>
            </a:r>
          </a:p>
          <a:p>
            <a:pPr fontAlgn="base"/>
            <a:r>
              <a:rPr lang="el-GR" dirty="0"/>
              <a:t>ΓΣΘ σε παιδιά και εφήβους</a:t>
            </a:r>
          </a:p>
          <a:p>
            <a:pPr fontAlgn="base"/>
            <a:r>
              <a:rPr lang="el-GR" dirty="0"/>
              <a:t>Ειδικά σεμινάρια επικεντρωμένα σε εξειδικευμένα θέματα π.χ. νέα μοντέλα, θεραπευτική σχέση,  τα οποία διοργανώνονται παράλληλα με τη βασική θεωρητική εκπαίδευση</a:t>
            </a:r>
          </a:p>
          <a:p>
            <a:pPr fontAlgn="base"/>
            <a:r>
              <a:rPr lang="el-GR" dirty="0"/>
              <a:t>συγγραφή και παρουσίαση κλινικών εργασιών</a:t>
            </a:r>
          </a:p>
          <a:p>
            <a:pPr fontAlgn="base"/>
            <a:r>
              <a:rPr lang="el-GR" dirty="0"/>
              <a:t>Προαιρετική ατομική (ή ομαδική) ψυχοθεραπεία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737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Εκπαίδευση με </a:t>
            </a:r>
            <a:r>
              <a:rPr lang="el-GR" dirty="0" err="1"/>
              <a:t>προσωποκεντρικό</a:t>
            </a:r>
            <a:r>
              <a:rPr lang="el-GR" dirty="0"/>
              <a:t> προσανατολισμό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2434" y="1905000"/>
            <a:ext cx="9662933" cy="4919729"/>
          </a:xfrm>
        </p:spPr>
        <p:txBody>
          <a:bodyPr>
            <a:normAutofit fontScale="92500" lnSpcReduction="20000"/>
          </a:bodyPr>
          <a:lstStyle/>
          <a:p>
            <a:r>
              <a:rPr lang="el-GR" dirty="0"/>
              <a:t> Θεωρητική εκπαίδευση και κατάρτιση στις </a:t>
            </a:r>
            <a:r>
              <a:rPr lang="el-GR" b="1" dirty="0"/>
              <a:t>Αρχές της </a:t>
            </a:r>
            <a:r>
              <a:rPr lang="el-GR" b="1" dirty="0" err="1"/>
              <a:t>Προσωποκεντρικής</a:t>
            </a:r>
            <a:r>
              <a:rPr lang="el-GR" dirty="0"/>
              <a:t> και στην φιλοσοφία που διέπει </a:t>
            </a:r>
            <a:r>
              <a:rPr lang="el-GR" b="1" dirty="0"/>
              <a:t>τη Θεωρία Θεραπείας και Θεωρία Προσωπικότητας</a:t>
            </a:r>
            <a:r>
              <a:rPr lang="el-GR" dirty="0"/>
              <a:t>.</a:t>
            </a:r>
          </a:p>
          <a:p>
            <a:r>
              <a:rPr lang="el-GR" dirty="0"/>
              <a:t>Τη διευρυμένη και συγχρόνως </a:t>
            </a:r>
            <a:r>
              <a:rPr lang="el-GR" dirty="0" err="1"/>
              <a:t>στοχευμένη</a:t>
            </a:r>
            <a:r>
              <a:rPr lang="el-GR" dirty="0"/>
              <a:t> </a:t>
            </a:r>
            <a:r>
              <a:rPr lang="el-GR" b="1" dirty="0"/>
              <a:t>προσωπική ανάπτυξη</a:t>
            </a:r>
            <a:r>
              <a:rPr lang="el-GR" dirty="0"/>
              <a:t> του κάθε μέλους της εκπαιδευτικής ομάδας, με </a:t>
            </a:r>
            <a:r>
              <a:rPr lang="el-GR" b="1" dirty="0"/>
              <a:t>απώτερο σκοπό την προετοιμασία για την άσκηση του επαγγέλματος</a:t>
            </a:r>
            <a:r>
              <a:rPr lang="el-GR" dirty="0"/>
              <a:t>.</a:t>
            </a:r>
          </a:p>
          <a:p>
            <a:r>
              <a:rPr lang="el-GR" dirty="0"/>
              <a:t>Την </a:t>
            </a:r>
            <a:r>
              <a:rPr lang="el-GR" b="1" dirty="0"/>
              <a:t>εφαρμοσμένη βιωματική εκπαίδευση</a:t>
            </a:r>
            <a:r>
              <a:rPr lang="el-GR" dirty="0"/>
              <a:t> στην </a:t>
            </a:r>
            <a:r>
              <a:rPr lang="el-GR" b="1" dirty="0"/>
              <a:t>τέχνη της Συμβουλευτικής και Ψυχοθεραπείας</a:t>
            </a:r>
            <a:r>
              <a:rPr lang="el-GR" dirty="0"/>
              <a:t> και στην εφαρμογή των μεθόδων της </a:t>
            </a:r>
            <a:r>
              <a:rPr lang="el-GR" dirty="0" err="1"/>
              <a:t>Προσωποκεντρικής</a:t>
            </a:r>
            <a:r>
              <a:rPr lang="el-GR" dirty="0"/>
              <a:t>.</a:t>
            </a:r>
          </a:p>
          <a:p>
            <a:r>
              <a:rPr lang="el-GR" dirty="0"/>
              <a:t>Εντατική εκπαίδευση στην </a:t>
            </a:r>
            <a:r>
              <a:rPr lang="el-GR" b="1" dirty="0" err="1"/>
              <a:t>διαφοροδιάγνωση</a:t>
            </a:r>
            <a:r>
              <a:rPr lang="el-GR" b="1" dirty="0"/>
              <a:t> και ψυχοπαθολογία παιδιών και ενηλίκων</a:t>
            </a:r>
            <a:r>
              <a:rPr lang="el-GR" dirty="0"/>
              <a:t>.</a:t>
            </a:r>
          </a:p>
          <a:p>
            <a:r>
              <a:rPr lang="el-GR" dirty="0"/>
              <a:t>Την εκπαίδευση στην </a:t>
            </a:r>
            <a:r>
              <a:rPr lang="el-GR" b="1" dirty="0"/>
              <a:t>ενσωμάτωση</a:t>
            </a:r>
            <a:r>
              <a:rPr lang="el-GR" dirty="0"/>
              <a:t> και </a:t>
            </a:r>
            <a:r>
              <a:rPr lang="el-GR" b="1" dirty="0"/>
              <a:t>αποτελεσματική χρήση</a:t>
            </a:r>
            <a:r>
              <a:rPr lang="el-GR" dirty="0"/>
              <a:t> της </a:t>
            </a:r>
            <a:r>
              <a:rPr lang="el-GR" b="1" dirty="0"/>
              <a:t>εποπτείας</a:t>
            </a:r>
            <a:r>
              <a:rPr lang="el-GR" dirty="0"/>
              <a:t> στην καθημερινότητα του επαγγελματία συμβούλου/ψυχοθεραπευτή.</a:t>
            </a:r>
          </a:p>
          <a:p>
            <a:r>
              <a:rPr lang="el-GR" b="1" dirty="0"/>
              <a:t>Ηθικά, επαγγελματικά και νομικά ζητήματα</a:t>
            </a:r>
            <a:r>
              <a:rPr lang="el-GR" dirty="0"/>
              <a:t> στην εφαρμογή της Συμβουλευτικής και Ψυχοθεραπείας.</a:t>
            </a:r>
          </a:p>
          <a:p>
            <a:r>
              <a:rPr lang="el-GR" dirty="0"/>
              <a:t>Τη </a:t>
            </a:r>
            <a:r>
              <a:rPr lang="el-GR" b="1" dirty="0"/>
              <a:t>θεωρητική και εφαρμοσμένη σύγκριση</a:t>
            </a:r>
            <a:r>
              <a:rPr lang="el-GR" dirty="0"/>
              <a:t> μεταξύ των </a:t>
            </a:r>
            <a:r>
              <a:rPr lang="el-GR" b="1" dirty="0"/>
              <a:t>κυρίαρχων προσεγγίσεων</a:t>
            </a:r>
            <a:r>
              <a:rPr lang="el-GR" dirty="0"/>
              <a:t> και την απόκτηση ανεπτυγμένων δεξιοτήτων στη κατανόηση της προσφοράς της κάθε προσέγγισης.</a:t>
            </a:r>
          </a:p>
          <a:p>
            <a:r>
              <a:rPr lang="el-GR" dirty="0"/>
              <a:t>Την </a:t>
            </a:r>
            <a:r>
              <a:rPr lang="el-GR" b="1" dirty="0"/>
              <a:t>άρτια επιστημονική κατάρτιση</a:t>
            </a:r>
            <a:r>
              <a:rPr lang="el-GR" dirty="0"/>
              <a:t> με σκοπό την επιτυχημένη </a:t>
            </a:r>
            <a:r>
              <a:rPr lang="el-GR" b="1" dirty="0"/>
              <a:t>μελλοντική συνεργασία σε διεπιστημονικό πλαίσιο</a:t>
            </a:r>
            <a:r>
              <a:rPr lang="el-GR" dirty="0"/>
              <a:t> (π.χ. συνεργασία με ψυχιάτρους, εκπαιδευτικούς, κοινωνικούς λειτουργούς κτλ.).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429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Θεραπεία </a:t>
            </a:r>
            <a:r>
              <a:rPr lang="en-US" dirty="0"/>
              <a:t>Gestalt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3493" y="1661375"/>
            <a:ext cx="10281119" cy="5035639"/>
          </a:xfrm>
        </p:spPr>
        <p:txBody>
          <a:bodyPr>
            <a:normAutofit fontScale="92500" lnSpcReduction="10000"/>
          </a:bodyPr>
          <a:lstStyle/>
          <a:p>
            <a:endParaRPr lang="el-GR" dirty="0"/>
          </a:p>
          <a:p>
            <a:r>
              <a:rPr lang="el-GR" dirty="0"/>
              <a:t>4ετής συνήθως εκπαίδευση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Παράδειγμα: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b="1" dirty="0"/>
              <a:t>600</a:t>
            </a:r>
            <a:r>
              <a:rPr lang="el-GR" dirty="0"/>
              <a:t> ώρες θεωρίας, μεθοδολογίας και εμπειρίας</a:t>
            </a:r>
          </a:p>
          <a:p>
            <a:r>
              <a:rPr lang="el-GR" b="1" dirty="0"/>
              <a:t>150</a:t>
            </a:r>
            <a:r>
              <a:rPr lang="el-GR" dirty="0"/>
              <a:t> ώρες εποπτείας</a:t>
            </a:r>
          </a:p>
          <a:p>
            <a:r>
              <a:rPr lang="el-GR" b="1" dirty="0"/>
              <a:t>300</a:t>
            </a:r>
            <a:r>
              <a:rPr lang="el-GR" dirty="0"/>
              <a:t> ώρες προσωπικής ανάπτυξης</a:t>
            </a:r>
          </a:p>
          <a:p>
            <a:r>
              <a:rPr lang="el-GR" b="1" dirty="0"/>
              <a:t>400</a:t>
            </a:r>
            <a:r>
              <a:rPr lang="el-GR" dirty="0"/>
              <a:t> ώρες κλινικής άσκησης</a:t>
            </a:r>
          </a:p>
          <a:p>
            <a:endParaRPr lang="el-GR" dirty="0"/>
          </a:p>
          <a:p>
            <a:r>
              <a:rPr lang="el-GR" dirty="0"/>
              <a:t>Η θεραπεία εστιάζεται στο εδώ και τώρα</a:t>
            </a:r>
          </a:p>
          <a:p>
            <a:r>
              <a:rPr lang="el-GR" dirty="0"/>
              <a:t>Όλες οι τεχνικές </a:t>
            </a:r>
            <a:r>
              <a:rPr lang="en-US" dirty="0"/>
              <a:t>Gestalt</a:t>
            </a:r>
            <a:r>
              <a:rPr lang="el-GR" dirty="0"/>
              <a:t> αφορούν</a:t>
            </a:r>
            <a:r>
              <a:rPr lang="en-US" dirty="0"/>
              <a:t> </a:t>
            </a:r>
            <a:r>
              <a:rPr lang="el-GR" dirty="0"/>
              <a:t>στην επικέντρωση σε μια δήλωση, σε ένα αντικείμενο ή σε ένα πρόσωπο που αναφέρει ο πελάτης. </a:t>
            </a:r>
          </a:p>
          <a:p>
            <a:r>
              <a:rPr lang="el-GR" dirty="0"/>
              <a:t>Έχουν τη μορφή ασκήσεων</a:t>
            </a:r>
          </a:p>
        </p:txBody>
      </p:sp>
    </p:spTree>
    <p:extLst>
      <p:ext uri="{BB962C8B-B14F-4D97-AF65-F5344CB8AC3E}">
        <p14:creationId xmlns:p14="http://schemas.microsoft.com/office/powerpoint/2010/main" val="3597872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Συστημικές θεραπευτικές προσεγγίσεις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l-GR" dirty="0"/>
          </a:p>
          <a:p>
            <a:r>
              <a:rPr lang="el-GR" dirty="0"/>
              <a:t>Σύστημα</a:t>
            </a:r>
          </a:p>
          <a:p>
            <a:r>
              <a:rPr lang="el-GR" dirty="0"/>
              <a:t>Ομοιόσταση</a:t>
            </a:r>
          </a:p>
          <a:p>
            <a:r>
              <a:rPr lang="el-GR" dirty="0"/>
              <a:t>Δυσλειτουργία συστήματος</a:t>
            </a:r>
          </a:p>
          <a:p>
            <a:r>
              <a:rPr lang="el-GR" dirty="0"/>
              <a:t>Στόχοι, αξίες, όρια και κανόνες συστήματος</a:t>
            </a:r>
          </a:p>
          <a:p>
            <a:r>
              <a:rPr lang="el-GR" dirty="0"/>
              <a:t>Θεραπευτικό πλαίσιο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l-GR" dirty="0"/>
              <a:t>4ετής συνήθως εκπαίδευση. Παράδειγμα: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32105" y="2545737"/>
            <a:ext cx="4573526" cy="4138397"/>
          </a:xfrm>
        </p:spPr>
        <p:txBody>
          <a:bodyPr>
            <a:normAutofit fontScale="92500" lnSpcReduction="20000"/>
          </a:bodyPr>
          <a:lstStyle/>
          <a:p>
            <a:pPr fontAlgn="base"/>
            <a:r>
              <a:rPr lang="el-GR" b="1" dirty="0"/>
              <a:t>Περιεχόμενο του εκπαιδευτικού προγράμματος</a:t>
            </a:r>
            <a:br>
              <a:rPr lang="el-GR" dirty="0"/>
            </a:br>
            <a:r>
              <a:rPr lang="el-GR" u="sng" dirty="0"/>
              <a:t>Θεωρητική και πρακτική κατάρτιση</a:t>
            </a:r>
            <a:br>
              <a:rPr lang="el-GR" dirty="0"/>
            </a:br>
            <a:r>
              <a:rPr lang="el-GR" dirty="0"/>
              <a:t> </a:t>
            </a:r>
          </a:p>
          <a:p>
            <a:pPr fontAlgn="base"/>
            <a:r>
              <a:rPr lang="el-GR" u="sng" dirty="0"/>
              <a:t>Προσωπική θεραπευτική εμπειρία του εκπαιδευόμενου</a:t>
            </a:r>
            <a:br>
              <a:rPr lang="el-GR" dirty="0"/>
            </a:br>
            <a:r>
              <a:rPr lang="el-GR" dirty="0"/>
              <a:t>Ψυχοθεραπεία σε ομάδα ή ατομικά.</a:t>
            </a:r>
            <a:br>
              <a:rPr lang="el-GR" dirty="0"/>
            </a:br>
            <a:r>
              <a:rPr lang="el-GR" dirty="0" err="1"/>
              <a:t>Γενεόγραμμα</a:t>
            </a:r>
            <a:r>
              <a:rPr lang="el-GR" dirty="0"/>
              <a:t> εκπαιδευόμενου.</a:t>
            </a:r>
            <a:br>
              <a:rPr lang="el-GR" dirty="0"/>
            </a:br>
            <a:r>
              <a:rPr lang="el-GR" dirty="0" err="1"/>
              <a:t>Αυτοαναφορά</a:t>
            </a:r>
            <a:r>
              <a:rPr lang="el-GR" dirty="0"/>
              <a:t> σε βιωματικές ασκήσεις και ομάδες εποπτείας.</a:t>
            </a:r>
          </a:p>
          <a:p>
            <a:pPr marL="0" indent="0" fontAlgn="base">
              <a:buNone/>
            </a:pPr>
            <a:endParaRPr lang="el-GR" dirty="0"/>
          </a:p>
          <a:p>
            <a:pPr fontAlgn="base"/>
            <a:r>
              <a:rPr lang="el-GR" u="sng" dirty="0"/>
              <a:t>Κλινική εμπειρία </a:t>
            </a:r>
            <a:br>
              <a:rPr lang="el-GR" dirty="0"/>
            </a:br>
            <a:r>
              <a:rPr lang="el-GR" dirty="0"/>
              <a:t>Συμμετοχή ως μέλος </a:t>
            </a:r>
            <a:r>
              <a:rPr lang="el-GR" dirty="0" err="1"/>
              <a:t>αναστοχαστικής</a:t>
            </a:r>
            <a:r>
              <a:rPr lang="el-GR" dirty="0"/>
              <a:t> ομάδας.</a:t>
            </a:r>
            <a:br>
              <a:rPr lang="el-GR" dirty="0"/>
            </a:br>
            <a:r>
              <a:rPr lang="el-GR" dirty="0"/>
              <a:t>Συμμετοχή ως </a:t>
            </a:r>
            <a:r>
              <a:rPr lang="el-GR" dirty="0" err="1"/>
              <a:t>συνθεραπευτής</a:t>
            </a:r>
            <a:r>
              <a:rPr lang="el-GR" dirty="0"/>
              <a:t>.</a:t>
            </a:r>
            <a:br>
              <a:rPr lang="el-GR" dirty="0"/>
            </a:br>
            <a:r>
              <a:rPr lang="el-GR" dirty="0"/>
              <a:t>Εποπτεία (άμεση και έμμεση).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21694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1530</TotalTime>
  <Words>897</Words>
  <Application>Microsoft Office PowerPoint</Application>
  <PresentationFormat>Ευρεία οθόνη</PresentationFormat>
  <Paragraphs>122</Paragraphs>
  <Slides>13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8" baseType="lpstr">
      <vt:lpstr>Arial</vt:lpstr>
      <vt:lpstr>Calibri</vt:lpstr>
      <vt:lpstr>Century Gothic</vt:lpstr>
      <vt:lpstr>Wingdings 3</vt:lpstr>
      <vt:lpstr>Wisp</vt:lpstr>
      <vt:lpstr>Εργαστήριο στην Κλινική Ψυχολογία- ΥΕ 504</vt:lpstr>
      <vt:lpstr>Εκπαίδευση στην Κλινική Ψυχολογία</vt:lpstr>
      <vt:lpstr>Κλινική Πρακτική Άσκηση</vt:lpstr>
      <vt:lpstr>Εκπαίδευση στην Κλινική-Κοινοτική Ψυχολογία</vt:lpstr>
      <vt:lpstr>Εκπαίδευση με ψυχοδυναμικό προσανατολισμό</vt:lpstr>
      <vt:lpstr>Εκπαίδευση με γνωστικό-συμπεριφοριστικό (ΓΣ) προσανατολισμό</vt:lpstr>
      <vt:lpstr>Εκπαίδευση με προσωποκεντρικό προσανατολισμό</vt:lpstr>
      <vt:lpstr>Θεραπεία Gestalt</vt:lpstr>
      <vt:lpstr>Συστημικές θεραπευτικές προσεγγίσεις</vt:lpstr>
      <vt:lpstr>Θεραπευτικοί στόχοι στη συστημική θεραπεία και τρόπος που επέρχεται η αλλαγή</vt:lpstr>
      <vt:lpstr>Εκπαίδευση σε Θεραπεία Μέσω Τέχνης</vt:lpstr>
      <vt:lpstr>Παράγοντες επιλογής θεωρίας και θεραπευτικής προσέγγισης</vt:lpstr>
      <vt:lpstr>Περαιτέρω Σκέψεις για τις Θεωρίες και τις Θεραπευτικές Προσεγγίσεις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Κεφ. 2 Θεωρητικά Μοντέλα</dc:title>
  <dc:creator>Flora Katerina</dc:creator>
  <cp:lastModifiedBy>Katerina Flora</cp:lastModifiedBy>
  <cp:revision>45</cp:revision>
  <dcterms:created xsi:type="dcterms:W3CDTF">2016-02-18T19:13:37Z</dcterms:created>
  <dcterms:modified xsi:type="dcterms:W3CDTF">2025-03-03T19:55:02Z</dcterms:modified>
</cp:coreProperties>
</file>