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35"/>
  </p:notesMasterIdLst>
  <p:handoutMasterIdLst>
    <p:handoutMasterId r:id="rId36"/>
  </p:handoutMasterIdLst>
  <p:sldIdLst>
    <p:sldId id="333" r:id="rId2"/>
    <p:sldId id="298" r:id="rId3"/>
    <p:sldId id="300" r:id="rId4"/>
    <p:sldId id="301" r:id="rId5"/>
    <p:sldId id="302" r:id="rId6"/>
    <p:sldId id="334" r:id="rId7"/>
    <p:sldId id="299" r:id="rId8"/>
    <p:sldId id="278" r:id="rId9"/>
    <p:sldId id="264" r:id="rId10"/>
    <p:sldId id="265" r:id="rId11"/>
    <p:sldId id="303" r:id="rId12"/>
    <p:sldId id="304" r:id="rId13"/>
    <p:sldId id="305" r:id="rId14"/>
    <p:sldId id="335" r:id="rId15"/>
    <p:sldId id="336" r:id="rId16"/>
    <p:sldId id="306" r:id="rId17"/>
    <p:sldId id="313" r:id="rId18"/>
    <p:sldId id="314" r:id="rId19"/>
    <p:sldId id="315" r:id="rId20"/>
    <p:sldId id="319" r:id="rId21"/>
    <p:sldId id="320" r:id="rId22"/>
    <p:sldId id="321" r:id="rId23"/>
    <p:sldId id="322" r:id="rId24"/>
    <p:sldId id="316" r:id="rId25"/>
    <p:sldId id="323" r:id="rId26"/>
    <p:sldId id="324" r:id="rId27"/>
    <p:sldId id="325" r:id="rId28"/>
    <p:sldId id="326" r:id="rId29"/>
    <p:sldId id="327" r:id="rId30"/>
    <p:sldId id="328" r:id="rId31"/>
    <p:sldId id="329" r:id="rId32"/>
    <p:sldId id="330" r:id="rId33"/>
    <p:sldId id="331" r:id="rId34"/>
  </p:sldIdLst>
  <p:sldSz cx="9144000" cy="5143500" type="screen16x9"/>
  <p:notesSz cx="6794500" cy="990600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19" autoAdjust="0"/>
    <p:restoredTop sz="94709" autoAdjust="0"/>
  </p:normalViewPr>
  <p:slideViewPr>
    <p:cSldViewPr>
      <p:cViewPr varScale="1">
        <p:scale>
          <a:sx n="136" d="100"/>
          <a:sy n="136" d="100"/>
        </p:scale>
        <p:origin x="-84" y="-7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75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13" Type="http://schemas.openxmlformats.org/officeDocument/2006/relationships/slide" Target="slides/slide16.xml"/><Relationship Id="rId18" Type="http://schemas.openxmlformats.org/officeDocument/2006/relationships/slide" Target="slides/slide21.xml"/><Relationship Id="rId26" Type="http://schemas.openxmlformats.org/officeDocument/2006/relationships/slide" Target="slides/slide29.xml"/><Relationship Id="rId3" Type="http://schemas.openxmlformats.org/officeDocument/2006/relationships/slide" Target="slides/slide3.xml"/><Relationship Id="rId21" Type="http://schemas.openxmlformats.org/officeDocument/2006/relationships/slide" Target="slides/slide24.xml"/><Relationship Id="rId7" Type="http://schemas.openxmlformats.org/officeDocument/2006/relationships/slide" Target="slides/slide8.xml"/><Relationship Id="rId12" Type="http://schemas.openxmlformats.org/officeDocument/2006/relationships/slide" Target="slides/slide13.xml"/><Relationship Id="rId17" Type="http://schemas.openxmlformats.org/officeDocument/2006/relationships/slide" Target="slides/slide20.xml"/><Relationship Id="rId25" Type="http://schemas.openxmlformats.org/officeDocument/2006/relationships/slide" Target="slides/slide28.xml"/><Relationship Id="rId2" Type="http://schemas.openxmlformats.org/officeDocument/2006/relationships/slide" Target="slides/slide2.xml"/><Relationship Id="rId16" Type="http://schemas.openxmlformats.org/officeDocument/2006/relationships/slide" Target="slides/slide19.xml"/><Relationship Id="rId20" Type="http://schemas.openxmlformats.org/officeDocument/2006/relationships/slide" Target="slides/slide23.xml"/><Relationship Id="rId29" Type="http://schemas.openxmlformats.org/officeDocument/2006/relationships/slide" Target="slides/slide32.xml"/><Relationship Id="rId1" Type="http://schemas.openxmlformats.org/officeDocument/2006/relationships/slide" Target="slides/slide1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24" Type="http://schemas.openxmlformats.org/officeDocument/2006/relationships/slide" Target="slides/slide27.xml"/><Relationship Id="rId5" Type="http://schemas.openxmlformats.org/officeDocument/2006/relationships/slide" Target="slides/slide5.xml"/><Relationship Id="rId15" Type="http://schemas.openxmlformats.org/officeDocument/2006/relationships/slide" Target="slides/slide18.xml"/><Relationship Id="rId23" Type="http://schemas.openxmlformats.org/officeDocument/2006/relationships/slide" Target="slides/slide26.xml"/><Relationship Id="rId28" Type="http://schemas.openxmlformats.org/officeDocument/2006/relationships/slide" Target="slides/slide31.xml"/><Relationship Id="rId10" Type="http://schemas.openxmlformats.org/officeDocument/2006/relationships/slide" Target="slides/slide11.xml"/><Relationship Id="rId19" Type="http://schemas.openxmlformats.org/officeDocument/2006/relationships/slide" Target="slides/slide22.xml"/><Relationship Id="rId4" Type="http://schemas.openxmlformats.org/officeDocument/2006/relationships/slide" Target="slides/slide4.xml"/><Relationship Id="rId9" Type="http://schemas.openxmlformats.org/officeDocument/2006/relationships/slide" Target="slides/slide10.xml"/><Relationship Id="rId14" Type="http://schemas.openxmlformats.org/officeDocument/2006/relationships/slide" Target="slides/slide17.xml"/><Relationship Id="rId22" Type="http://schemas.openxmlformats.org/officeDocument/2006/relationships/slide" Target="slides/slide25.xml"/><Relationship Id="rId27" Type="http://schemas.openxmlformats.org/officeDocument/2006/relationships/slide" Target="slides/slide3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024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476" y="0"/>
            <a:ext cx="2945024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226"/>
            <a:ext cx="2945024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476" y="9410226"/>
            <a:ext cx="2945024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D4891777-7409-489B-8AD2-8D958110FB93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024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476" y="0"/>
            <a:ext cx="2945024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" y="742950"/>
            <a:ext cx="6604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039" y="4705905"/>
            <a:ext cx="4982422" cy="44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226"/>
            <a:ext cx="2945024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476" y="9410226"/>
            <a:ext cx="2945024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79F2AEB9-F17D-486A-8107-F4CEF70317BE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696C4A-2E34-4541-A1BB-33B97DB6E877}" type="slidenum">
              <a:rPr lang="el-GR"/>
              <a:pPr/>
              <a:t>1</a:t>
            </a:fld>
            <a:endParaRPr lang="el-GR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A704E4-7942-48F8-B0DF-C3B5A2EAFF7B}" type="slidenum">
              <a:rPr lang="el-GR"/>
              <a:pPr/>
              <a:t>10</a:t>
            </a:fld>
            <a:endParaRPr lang="el-GR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E6F46A-828A-4CB9-9BAB-AE868B430996}" type="slidenum">
              <a:rPr lang="el-GR"/>
              <a:pPr/>
              <a:t>11</a:t>
            </a:fld>
            <a:endParaRPr lang="el-GR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30A742-AE20-4EB7-B78C-E0834AB84287}" type="slidenum">
              <a:rPr lang="el-GR"/>
              <a:pPr/>
              <a:t>12</a:t>
            </a:fld>
            <a:endParaRPr lang="el-GR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l-GR" smtClean="0"/>
              <a:t>Θέτει σε κίνδυνο την αρχή της συνέχειας των δραστηριοτήτων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3A68E5-BB1D-47A7-9701-1D9447DA4624}" type="slidenum">
              <a:rPr lang="el-GR"/>
              <a:pPr/>
              <a:t>13</a:t>
            </a:fld>
            <a:endParaRPr lang="el-GR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4FAF9B-A0DF-4F6B-ACB8-21D62FCDADDD}" type="slidenum">
              <a:rPr lang="el-GR"/>
              <a:pPr/>
              <a:t>16</a:t>
            </a:fld>
            <a:endParaRPr lang="el-GR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3C9752-70F3-4394-B2A4-E4E286783003}" type="slidenum">
              <a:rPr lang="el-GR"/>
              <a:pPr/>
              <a:t>17</a:t>
            </a:fld>
            <a:endParaRPr lang="el-GR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6D3FF9-740C-4361-BD1A-1066C3AC02A5}" type="slidenum">
              <a:rPr lang="el-GR"/>
              <a:pPr/>
              <a:t>18</a:t>
            </a:fld>
            <a:endParaRPr lang="el-GR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F6645F-25E9-4DBE-B577-5B44B33E9E0E}" type="slidenum">
              <a:rPr lang="el-GR"/>
              <a:pPr/>
              <a:t>19</a:t>
            </a:fld>
            <a:endParaRPr lang="el-GR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3A1973-E6A8-4B33-A643-142817D36D01}" type="slidenum">
              <a:rPr lang="el-GR"/>
              <a:pPr/>
              <a:t>20</a:t>
            </a:fld>
            <a:endParaRPr lang="el-GR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21D64A-722C-4A15-B248-8E0E53F678BF}" type="slidenum">
              <a:rPr lang="el-GR"/>
              <a:pPr/>
              <a:t>21</a:t>
            </a:fld>
            <a:endParaRPr lang="el-GR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A615FD-5B33-48ED-9776-813AC4CCDB77}" type="slidenum">
              <a:rPr lang="el-GR"/>
              <a:pPr/>
              <a:t>2</a:t>
            </a:fld>
            <a:endParaRPr lang="el-GR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1F10F5-6837-4C5E-AE08-315BF31D2270}" type="slidenum">
              <a:rPr lang="el-GR"/>
              <a:pPr/>
              <a:t>22</a:t>
            </a:fld>
            <a:endParaRPr lang="el-GR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8C3EF2-C36E-4421-BD0D-CD69EC9D4DEB}" type="slidenum">
              <a:rPr lang="el-GR"/>
              <a:pPr/>
              <a:t>23</a:t>
            </a:fld>
            <a:endParaRPr lang="el-GR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6A6496-2411-4234-9092-02278B4F4C6F}" type="slidenum">
              <a:rPr lang="el-GR"/>
              <a:pPr/>
              <a:t>24</a:t>
            </a:fld>
            <a:endParaRPr lang="el-GR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E17DB8-8EE3-4ADE-AEE1-A139351CD6A6}" type="slidenum">
              <a:rPr lang="el-GR"/>
              <a:pPr/>
              <a:t>25</a:t>
            </a:fld>
            <a:endParaRPr lang="el-GR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268F17-70C9-45CB-BF47-B0D3C421C3E7}" type="slidenum">
              <a:rPr lang="el-GR"/>
              <a:pPr/>
              <a:t>26</a:t>
            </a:fld>
            <a:endParaRPr lang="el-GR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9F423D-C23C-41A8-8AC1-AC1740246A49}" type="slidenum">
              <a:rPr lang="el-GR"/>
              <a:pPr/>
              <a:t>27</a:t>
            </a:fld>
            <a:endParaRPr lang="el-GR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B7C302-447F-4ACF-AF17-8F6203288C79}" type="slidenum">
              <a:rPr lang="el-GR"/>
              <a:pPr/>
              <a:t>28</a:t>
            </a:fld>
            <a:endParaRPr lang="el-GR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AD4488-D96E-45D0-B3B1-F8FCA2D7C9AF}" type="slidenum">
              <a:rPr lang="el-GR"/>
              <a:pPr/>
              <a:t>29</a:t>
            </a:fld>
            <a:endParaRPr lang="el-GR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54604B-A271-4C85-A535-881BCAD536A5}" type="slidenum">
              <a:rPr lang="el-GR"/>
              <a:pPr/>
              <a:t>30</a:t>
            </a:fld>
            <a:endParaRPr lang="el-GR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522D77-C6C7-4865-95C7-A14A9AE08C4F}" type="slidenum">
              <a:rPr lang="el-GR"/>
              <a:pPr/>
              <a:t>31</a:t>
            </a:fld>
            <a:endParaRPr lang="el-GR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B90A2F-1C8E-432D-9ECF-8A9DD50FA997}" type="slidenum">
              <a:rPr lang="el-GR"/>
              <a:pPr/>
              <a:t>3</a:t>
            </a:fld>
            <a:endParaRPr lang="el-GR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125154-0FE3-45EB-97AC-497141818FEE}" type="slidenum">
              <a:rPr lang="el-GR"/>
              <a:pPr/>
              <a:t>32</a:t>
            </a:fld>
            <a:endParaRPr lang="el-GR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6E2C91-E8CE-4C8F-AD43-2BF101163CC1}" type="slidenum">
              <a:rPr lang="el-GR"/>
              <a:pPr/>
              <a:t>33</a:t>
            </a:fld>
            <a:endParaRPr lang="el-GR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9B72CA-7057-4CB6-BA9D-D6C7CCADBF14}" type="slidenum">
              <a:rPr lang="el-GR"/>
              <a:pPr/>
              <a:t>4</a:t>
            </a:fld>
            <a:endParaRPr lang="el-GR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2EB02C-8692-4462-808A-3669DB122AB1}" type="slidenum">
              <a:rPr lang="el-GR"/>
              <a:pPr/>
              <a:t>5</a:t>
            </a:fld>
            <a:endParaRPr lang="el-GR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103428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204524-DFBB-4F1F-B1B1-DE61C63BDA4B}" type="slidenum">
              <a:rPr lang="el-GR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603F8A-D390-46C2-83F6-94D32A0505B4}" type="slidenum">
              <a:rPr lang="el-GR"/>
              <a:pPr/>
              <a:t>7</a:t>
            </a:fld>
            <a:endParaRPr lang="el-GR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54DD96-B54C-449B-B9FA-AB47338EBB06}" type="slidenum">
              <a:rPr lang="el-GR"/>
              <a:pPr/>
              <a:t>8</a:t>
            </a:fld>
            <a:endParaRPr lang="el-GR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EED782-AAE4-4D17-9295-30F448EDCDF0}" type="slidenum">
              <a:rPr lang="el-GR"/>
              <a:pPr/>
              <a:t>9</a:t>
            </a:fld>
            <a:endParaRPr lang="el-GR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9C4FAF-B42C-43AA-BC73-AEC122EE432E}" type="datetime1">
              <a:rPr lang="el-GR" smtClean="0"/>
              <a:pPr>
                <a:defRPr/>
              </a:pPr>
              <a:t>31/3/2024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B44D4-35D0-4F65-8C05-31C759BD57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0629E-34EB-4CC2-BD09-9A29B8C3DB35}" type="datetime1">
              <a:rPr lang="el-GR" smtClean="0"/>
              <a:pPr>
                <a:defRPr/>
              </a:pPr>
              <a:t>31/3/2024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4D63-E740-4A63-8266-4C7794EEA7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78104C-A1A4-4B6E-9A29-A0F072CB56E4}" type="datetime1">
              <a:rPr lang="el-GR" smtClean="0"/>
              <a:pPr>
                <a:defRPr/>
              </a:pPr>
              <a:t>31/3/2024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F8CD-36B7-4AA3-968D-9C1BE29D88D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12BC33-3063-4910-BB6D-DDF6A4659F06}" type="datetime1">
              <a:rPr lang="el-GR" smtClean="0"/>
              <a:pPr>
                <a:defRPr/>
              </a:pPr>
              <a:t>31/3/2024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F8A3B-7991-426B-AFED-1EAC7B3EB7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6DDDA6-3245-4BFB-BD77-0AE625509B10}" type="datetime1">
              <a:rPr lang="el-GR" smtClean="0"/>
              <a:pPr>
                <a:defRPr/>
              </a:pPr>
              <a:t>31/3/2024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383E7-534D-4BDD-B865-830807B7E2A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B16097-691B-48F7-BF60-08E60ABEA224}" type="datetime1">
              <a:rPr lang="el-GR" smtClean="0"/>
              <a:pPr>
                <a:defRPr/>
              </a:pPr>
              <a:t>31/3/2024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7C287-0E8F-4BF8-882A-9CAA2C3330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0D6048-5382-4939-B4CB-6D2A8AC9B4A6}" type="datetime1">
              <a:rPr lang="el-GR" smtClean="0"/>
              <a:pPr>
                <a:defRPr/>
              </a:pPr>
              <a:t>31/3/2024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37A5-154E-40F4-8D8A-0C42A6ED43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9FB1B6-0E4D-41C4-9D43-EBECCF88E5A6}" type="datetime1">
              <a:rPr lang="el-GR" smtClean="0"/>
              <a:pPr>
                <a:defRPr/>
              </a:pPr>
              <a:t>31/3/2024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D5DF0-90E0-49CB-8E43-2CD59D814F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F8784C-9967-4E69-A96E-D406C52EC173}" type="datetime1">
              <a:rPr lang="el-GR" smtClean="0"/>
              <a:pPr>
                <a:defRPr/>
              </a:pPr>
              <a:t>31/3/2024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1A3F-72D6-4599-BB85-F951317072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76CD64-BF27-45FE-A105-C6E91350CAC2}" type="datetime1">
              <a:rPr lang="el-GR" smtClean="0"/>
              <a:pPr>
                <a:defRPr/>
              </a:pPr>
              <a:t>31/3/2024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DA55-FEF7-4241-BBDB-45DBABB886E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CC8657-C7AE-470E-8A43-44BC2CAFAAA6}" type="datetime1">
              <a:rPr lang="el-GR" smtClean="0"/>
              <a:pPr>
                <a:defRPr/>
              </a:pPr>
              <a:t>31/3/2024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8C397E04-C178-4CCE-BF37-9BF3D552E1C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512BC33-3063-4910-BB6D-DDF6A4659F06}" type="datetime1">
              <a:rPr lang="el-GR" smtClean="0"/>
              <a:pPr>
                <a:defRPr/>
              </a:pPr>
              <a:t>31/3/2024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4F8A3B-7991-426B-AFED-1EAC7B3EB7D5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l-GR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483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25BBA0A-D9B8-4C24-93AA-50866E43D655}" type="slidenum">
              <a:rPr lang="el-GR" sz="1400">
                <a:solidFill>
                  <a:schemeClr val="tx1"/>
                </a:solidFill>
              </a:rPr>
              <a:pPr/>
              <a:t>1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371600" y="571500"/>
            <a:ext cx="7772400" cy="1423988"/>
          </a:xfrm>
        </p:spPr>
        <p:txBody>
          <a:bodyPr lIns="92075" tIns="46038" rIns="92075" bIns="46038" rtlCol="0" anchor="b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ΠΑΝΕΠΙΣΤΗΜΙΟ </a:t>
            </a:r>
            <a:b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ΔΥΤΙΚΗΣ ΜΑΚΕΔΟΝΙΑΣ</a:t>
            </a:r>
            <a:b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ΤΜΗΜΑ ΔΙΕΘΝΩΝ ΚΑΙ ΕΥΡΩΠΑΙΚΩΝ ΟΙΚΟΝΟΜΙΚΩΝ ΣΠΟΥΔΩΝ</a:t>
            </a:r>
            <a:b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l-GR" sz="24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2393950"/>
            <a:ext cx="8147050" cy="1446213"/>
          </a:xfrm>
        </p:spPr>
        <p:txBody>
          <a:bodyPr lIns="92075" tIns="46038" rIns="92075" bIns="46038" anchor="ctr">
            <a:normAutofit fontScale="92500" lnSpcReduction="20000"/>
          </a:bodyPr>
          <a:lstStyle/>
          <a:p>
            <a:pPr marL="0" indent="0" algn="ctr" fontAlgn="auto">
              <a:spcAft>
                <a:spcPts val="0"/>
              </a:spcAft>
              <a:buFontTx/>
              <a:buNone/>
              <a:defRPr/>
            </a:pPr>
            <a:r>
              <a:rPr lang="el-GR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ΑΝΑΛΥΣΗ ΧΡΗΜΑΤΟΟΙΚΟΝΟΜΙΚΩΝ ΚΑΤΑΣΤΑΣΕΩΝ</a:t>
            </a:r>
          </a:p>
          <a:p>
            <a:pPr marL="0" indent="0" algn="ctr"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Tx/>
              <a:buNone/>
              <a:defRPr/>
            </a:pPr>
            <a:r>
              <a:rPr lang="el-GR" sz="28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Δρ. ΝΙΚΟΛΑΟΣ ΚΑΡΤΑΛΗΣ</a:t>
            </a:r>
          </a:p>
          <a:p>
            <a:pPr marL="0" indent="0" algn="ctr" fontAlgn="auto">
              <a:spcAft>
                <a:spcPts val="0"/>
              </a:spcAft>
              <a:buFontTx/>
              <a:buNone/>
              <a:defRPr/>
            </a:pPr>
            <a:r>
              <a:rPr lang="el-GR" sz="28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ΚΑΘΗΓΗΤΗΣ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 autoUpdateAnimBg="0"/>
      <p:bldP spid="95235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10595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45577CC-EF58-4893-850B-800B242A8A60}" type="slidenum">
              <a:rPr lang="el-GR" sz="1400">
                <a:solidFill>
                  <a:schemeClr val="tx1"/>
                </a:solidFill>
              </a:rPr>
              <a:pPr/>
              <a:t>10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ΤΙ ΠΡΟΚΑΛΕΙ ΜΕΤΑΒΟΛΕΣ ΣΤΟΥΣ ΔΕΙΚΤΕΣ ΡΕΥΣΤΟΤΗΤΑΣ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>
            <a:normAutofit lnSpcReduction="10000"/>
          </a:bodyPr>
          <a:lstStyle/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Τι κάνει τους αριθμοδείκτες Ρευστότητας να αυξάνονται;</a:t>
            </a: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09600" indent="-609600" fontAlgn="auto"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Αύξηση των Αποθεμάτων</a:t>
            </a:r>
          </a:p>
          <a:p>
            <a:pPr marL="609600" indent="-609600" fontAlgn="auto"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Αύξηση Χρεωστών</a:t>
            </a:r>
          </a:p>
          <a:p>
            <a:pPr marL="609600" indent="-609600" fontAlgn="auto"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Αύξηση Μετρητών </a:t>
            </a:r>
          </a:p>
          <a:p>
            <a:pPr marL="609600" indent="-609600" fontAlgn="auto"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Μείωση Πιστωτών</a:t>
            </a:r>
          </a:p>
          <a:p>
            <a:pPr marL="609600" indent="-609600" fontAlgn="auto"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Το αντίστροφο των ανωτέρω προκαλεί μείωση των δεικτών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12643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D3B5D4D-AC15-4B20-8630-292196061841}" type="slidenum">
              <a:rPr lang="el-GR" sz="1400">
                <a:solidFill>
                  <a:schemeClr val="tx1"/>
                </a:solidFill>
              </a:rPr>
              <a:pPr/>
              <a:t>11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ΑΠΑΙΤΟΥΝ ΠΡΟΣΟΧΗ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85900"/>
            <a:ext cx="8763000" cy="3086100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Η ύπαρξη τραπεζικής υπερανάλυψης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Η ύπαρξη πολλών μετρητών σε σχέση με το σύνολο των κυκλοφοριακών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Μικρά ποσά άλλων πιστωτών σε σχέση με τους εμπορικούς πιστωτές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hlink"/>
                </a:solidFill>
              </a:rPr>
              <a:t>Σημείωση:</a:t>
            </a: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Θα πρέπει πάντοτε τόσο τα κυκλοφοριακά όσο και οι    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βραχυχρόνιες υποχρεώσεις να ευθυγραμμίζονται με τις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πωλήσεις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 autoUpdateAnimBg="0"/>
      <p:bldP spid="6144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14691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DCEE02E-59D0-48FE-B98A-E71B829D9C64}" type="slidenum">
              <a:rPr lang="el-GR" sz="1400">
                <a:solidFill>
                  <a:schemeClr val="tx1"/>
                </a:solidFill>
              </a:rPr>
              <a:pPr/>
              <a:t>12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1146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ΑΡΙΘΜΟΔΕΙΚΤΕΣ ΔΡΑΣΤΗΡΙΟΤΗΤΑΣ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Η διαχρονική ανάλυση τάσης στους συγκεκριμένους δείκτες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αναδεικνύει προβλήματα: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Ταμειακών Ροών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Ρευστότητας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Επιβίωσης 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hlink"/>
                </a:solidFill>
              </a:rPr>
              <a:t>Θα πρέπει να εξετάζονται παράλληλα ο πίνακας ταμειακών ροών καθώς και τα ταμειακά και τραπεζικά υπόλοιπα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16739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C0110E-4CA8-40AC-A57F-D8EF9852EBCE}" type="slidenum">
              <a:rPr lang="el-GR" sz="1400">
                <a:solidFill>
                  <a:schemeClr val="tx1"/>
                </a:solidFill>
              </a:rPr>
              <a:pPr/>
              <a:t>13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ΕΡΩΤΗΜΑΤΑ ΣΤΗΝ ΑΝΑΛΥΣΗ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Οι πωλήσεις αυξάνονται ή μειώνονται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Τα περιθώρια κέρδους αυξάνονται ή μειώνονται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Η επιχείρηση αυξάνεται ή συστέλλεται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Τι συμβαίνει γενικότερα στην οικονομία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Τι συμβαίνει ειδικότερα στον κλάδο παραγωγής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 autoUpdateAnimBg="0"/>
      <p:bldP spid="6349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1A3F-72D6-4599-BB85-F951317072F0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ΠΩΛΗΣΕΙΣ           200000                            250000                            </a:t>
            </a:r>
          </a:p>
          <a:p>
            <a:r>
              <a:rPr lang="el-GR" dirty="0" smtClean="0"/>
              <a:t>-ΚΟΣΤΟΣ ΠΩΛ   -100000                             </a:t>
            </a:r>
            <a:r>
              <a:rPr lang="el-GR" dirty="0" err="1" smtClean="0"/>
              <a:t>-100000</a:t>
            </a:r>
            <a:endParaRPr lang="el-GR" dirty="0" smtClean="0"/>
          </a:p>
          <a:p>
            <a:r>
              <a:rPr lang="el-GR" dirty="0" smtClean="0"/>
              <a:t>ΑΚΑΘΑΡΙΣΤΟ ΚΕΡ   100000                        150000</a:t>
            </a:r>
          </a:p>
          <a:p>
            <a:r>
              <a:rPr lang="el-GR" dirty="0" smtClean="0"/>
              <a:t>-ΕΞΟΔΑ ΔΙΟΙΚΗΣΗΣ   -20000                    -60000 </a:t>
            </a:r>
          </a:p>
          <a:p>
            <a:r>
              <a:rPr lang="el-GR" dirty="0" smtClean="0"/>
              <a:t>-ΕΞΟΔΑ ΜΚΤ              -10000                       - 25000</a:t>
            </a:r>
          </a:p>
          <a:p>
            <a:r>
              <a:rPr lang="el-GR" dirty="0" smtClean="0"/>
              <a:t>-ΔΙΑΦ ΕΞΟΔΑ              -10000                      -25000</a:t>
            </a:r>
          </a:p>
          <a:p>
            <a:r>
              <a:rPr lang="el-GR" dirty="0" smtClean="0"/>
              <a:t>ΚΑΘΑΡΟ ΚΕΡΔΟΣ          60000                      40000                   </a:t>
            </a:r>
            <a:endParaRPr lang="el-GR" dirty="0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1A3F-72D6-4599-BB85-F951317072F0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18787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054E6DD-E426-45DF-97FF-5A22F1A6E0D6}" type="slidenum">
              <a:rPr lang="el-GR" sz="1400">
                <a:solidFill>
                  <a:schemeClr val="tx1"/>
                </a:solidFill>
              </a:rPr>
              <a:pPr/>
              <a:t>16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ΟΙ ΑΡΙΘΜΟΔΕΙΚΤΕΣ ΠΟΥ ΘΑ ΕΞΕΤΑΣΤΟΥΝ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1200150"/>
            <a:ext cx="8229600" cy="339407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l-GR" sz="2800" smtClean="0"/>
              <a:t>Κυκλοφοριακή Ταχύτητα Αποθεμάτων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sz="2800" smtClean="0"/>
              <a:t>Περίοδος Πιστώσεων προς τους Χρεώστες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sz="2800" smtClean="0"/>
              <a:t>Περίοδος Πιστώσεων από τους Πιστωτές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sz="2800" smtClean="0"/>
              <a:t>Λειτουργικός Κύκλος Μετρητών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sz="2800" smtClean="0"/>
              <a:t>Κυκλοφοριακή Ταχύτητα Ενεργητικών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 autoUpdateAnimBg="0"/>
      <p:bldP spid="64515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20835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0AB006E-2D5B-486B-9457-2AF7D69876AF}" type="slidenum">
              <a:rPr lang="el-GR" sz="1400">
                <a:solidFill>
                  <a:schemeClr val="tx1"/>
                </a:solidFill>
              </a:rPr>
              <a:pPr/>
              <a:t>17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ΔΕΙΚΤΗΣ ΚΥΚΛΟΦΟΡΙΑΚΗΣ ΤΑΧΥΤΗΤΑΣ ΑΠΟΘΕΜΑΤΩΝ 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485900"/>
            <a:ext cx="8153400" cy="3086100"/>
          </a:xfrm>
        </p:spPr>
        <p:txBody>
          <a:bodyPr/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Κυκλοφοριακή Ταχύτητα Αποθεμάτων = </a:t>
            </a:r>
            <a:r>
              <a:rPr lang="el-GR" sz="1800" u="sng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Κόστος Πωληθέντων</a:t>
            </a:r>
            <a:endParaRPr lang="el-GR" sz="18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                                        Μέσα Αποθέματα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Þ"/>
              <a:defRPr/>
            </a:pPr>
            <a:r>
              <a:rPr lang="el-GR" sz="1600" smtClean="0">
                <a:solidFill>
                  <a:schemeClr val="tx1">
                    <a:lumMod val="75000"/>
                    <a:lumOff val="25000"/>
                  </a:schemeClr>
                </a:solidFill>
                <a:sym typeface="Symbol" panose="05050102010706020507" pitchFamily="18" charset="2"/>
              </a:rPr>
              <a:t>Πόσες φορές κυκλοφορούν τα αποθέματα ανά έτος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None/>
              <a:defRPr/>
            </a:pPr>
            <a:r>
              <a:rPr lang="el-GR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Δηλ. αν ο δείκτης μας δείξει 6 φορές αυτό σημαίνει ότι η επιχ/ση κρατάει τα αποθέματα για 2 μήνες. Αν μας δείξει  4 φορές σημαίνει ότι τα κρατάει 3 μήνες κλπ</a:t>
            </a: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 autoUpdateAnimBg="0"/>
      <p:bldP spid="7270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22883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F1D3A9-67AB-4E72-9C3F-5382F9CB382B}" type="slidenum">
              <a:rPr lang="el-GR" sz="1400">
                <a:solidFill>
                  <a:schemeClr val="tx1"/>
                </a:solidFill>
              </a:rPr>
              <a:pPr/>
              <a:t>18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ΜΕΙΩΣΗ ΤΟΥ ΔΕΙΚΤΗ ΣΗΜΑΙΝΕΙ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1200150"/>
            <a:ext cx="8229600" cy="339407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 sz="2400" smtClean="0"/>
              <a:t>Δυσκολίες στην πώληση των προϊόντων</a:t>
            </a:r>
          </a:p>
          <a:p>
            <a:endParaRPr lang="el-GR" sz="2400" smtClean="0"/>
          </a:p>
          <a:p>
            <a:r>
              <a:rPr lang="el-GR" sz="2400" smtClean="0"/>
              <a:t>Ελλιπής έλεγχος αποθεμάτων</a:t>
            </a:r>
          </a:p>
          <a:p>
            <a:endParaRPr lang="el-GR" sz="2400" smtClean="0"/>
          </a:p>
          <a:p>
            <a:r>
              <a:rPr lang="el-GR" sz="2400" smtClean="0"/>
              <a:t>Υψηλά αποθέματα λόγω συγκεκριμένου σκοπού</a:t>
            </a:r>
          </a:p>
          <a:p>
            <a:endParaRPr lang="el-GR" sz="2400" smtClean="0"/>
          </a:p>
          <a:p>
            <a:r>
              <a:rPr lang="el-GR" sz="2400" smtClean="0"/>
              <a:t>Υψηλά αποθέματα λόγω συγκυρίας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 autoUpdateAnimBg="0"/>
      <p:bldP spid="7373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24931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06CD340-47F0-4E26-96FE-000CC75E5F04}" type="slidenum">
              <a:rPr lang="el-GR" sz="1400">
                <a:solidFill>
                  <a:schemeClr val="tx1"/>
                </a:solidFill>
              </a:rPr>
              <a:pPr/>
              <a:t>19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ΠΟΙΟΣ ΕΙΝΑΙ ΚΑΛΟΣ ΔΕΙΚΤΗΣ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485900"/>
            <a:ext cx="8153400" cy="3086100"/>
          </a:xfrm>
        </p:spPr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 δείκτης εξαρτάται από κλάδο σε κλάδο από επιχ/ση 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σε επιχ/ση και λαμβάνουμε πάντα υπόψη μας πιθανή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Εποχικότητα των προϊόντων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800" smtClean="0">
                <a:solidFill>
                  <a:schemeClr val="hlink"/>
                </a:solidFill>
              </a:rPr>
              <a:t>Πολλοί Αναλυτές χρησιμοποιούν το δείκτη αντεστραμμένο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800" u="sng" smtClean="0">
                <a:solidFill>
                  <a:schemeClr val="hlink"/>
                </a:solidFill>
              </a:rPr>
              <a:t>   Μέσα αποθέματα   </a:t>
            </a:r>
            <a:r>
              <a:rPr lang="en-US" sz="1800" smtClean="0">
                <a:solidFill>
                  <a:schemeClr val="hlink"/>
                </a:solidFill>
              </a:rPr>
              <a:t>x 365 = </a:t>
            </a:r>
            <a:r>
              <a:rPr lang="el-GR" sz="1800" smtClean="0">
                <a:solidFill>
                  <a:schemeClr val="hlink"/>
                </a:solidFill>
              </a:rPr>
              <a:t>αριθμός ημερών που κυκλοφορούν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800" smtClean="0">
                <a:solidFill>
                  <a:schemeClr val="hlink"/>
                </a:solidFill>
              </a:rPr>
              <a:t>Κόστος Πωληθέντων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u="sng" smtClean="0">
              <a:solidFill>
                <a:schemeClr val="hlink"/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3" dur="500"/>
                                        <p:tgtEl>
                                          <p:spTgt spid="74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 autoUpdateAnimBg="0"/>
      <p:bldP spid="7475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94211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F4F655F-14F9-4007-BB42-EAEFAB49DD62}" type="slidenum">
              <a:rPr lang="el-GR" sz="1400">
                <a:solidFill>
                  <a:schemeClr val="tx1"/>
                </a:solidFill>
              </a:rPr>
              <a:pPr/>
              <a:t>2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ΔΕΙΚΤΗΣ ΑΠΟΔΟΣΗΣ ΣΕ ΕΠΕΝΔΥΜΕΝΑ ΚΕΦΑΛΑΙΑ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485900"/>
            <a:ext cx="8077200" cy="3086100"/>
          </a:xfrm>
        </p:spPr>
        <p:txBody>
          <a:bodyPr/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Απόδοση σε Επενδυμένα Κεφάλαια = </a:t>
            </a:r>
            <a:r>
              <a:rPr lang="el-GR" sz="1600" u="sng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Καθαρό Κέρδος προ Φόρων + Τόκοι</a:t>
            </a:r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x 100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                                        </a:t>
            </a:r>
            <a:r>
              <a:rPr lang="el-GR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Καθαρά Ενεργητικά</a:t>
            </a:r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endParaRPr lang="el-GR" sz="16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0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Όπου: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Καθαρά Ενεργητικά = Πάγια + Κεφάλαιο = Κεφάλαιο + Αποθεματικά + 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        Μακροχρόνιες Υποχρεώσεις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autoUpdateAnimBg="0"/>
      <p:bldP spid="56323" grpId="0" build="p" bldLvl="5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26979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E0B1FA0-D4D6-423D-8C9A-9C32A6FAB5C9}" type="slidenum">
              <a:rPr lang="el-GR" sz="1400">
                <a:solidFill>
                  <a:schemeClr val="tx1"/>
                </a:solidFill>
              </a:rPr>
              <a:pPr/>
              <a:t>20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ΛΟΓΟΙ ΕΠΙΜΗΚΥΝΣΗΣ και ΣΜΙΚΡΥΝΣΗΣ ΤΟΥ ΔΕΙΚΤΗ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1200150"/>
            <a:ext cx="8229600" cy="339407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 sz="2400" smtClean="0"/>
              <a:t>Επέκταση της επιχειρηματικής δραστηριότητας</a:t>
            </a:r>
          </a:p>
          <a:p>
            <a:r>
              <a:rPr lang="el-GR" sz="2400" smtClean="0"/>
              <a:t>Μείωση Πωλήσεων</a:t>
            </a:r>
          </a:p>
          <a:p>
            <a:r>
              <a:rPr lang="el-GR" sz="2400" smtClean="0"/>
              <a:t>Ύπαρξη αγορών κινούμενων αποθεμάτων</a:t>
            </a:r>
          </a:p>
          <a:p>
            <a:r>
              <a:rPr lang="el-GR" sz="2400" smtClean="0"/>
              <a:t>Αλλαγές στη διοίκηση αποθεμάτων</a:t>
            </a:r>
          </a:p>
          <a:p>
            <a:endParaRPr lang="el-GR" sz="2400" smtClean="0"/>
          </a:p>
          <a:p>
            <a:r>
              <a:rPr lang="el-GR" sz="2400" smtClean="0">
                <a:solidFill>
                  <a:schemeClr val="hlink"/>
                </a:solidFill>
              </a:rPr>
              <a:t>Βελτιώσεις στη διοίκηση Αποθεμάτων</a:t>
            </a:r>
          </a:p>
          <a:p>
            <a:r>
              <a:rPr lang="el-GR" sz="2400" smtClean="0">
                <a:solidFill>
                  <a:schemeClr val="hlink"/>
                </a:solidFill>
              </a:rPr>
              <a:t>Μείωση της Παραγωγής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 autoUpdateAnimBg="0"/>
      <p:bldP spid="78851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29027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8498A94-3647-4875-9165-A823056DB4E9}" type="slidenum">
              <a:rPr lang="el-GR" sz="1400">
                <a:solidFill>
                  <a:schemeClr val="tx1"/>
                </a:solidFill>
              </a:rPr>
              <a:pPr/>
              <a:t>21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ΔΕΙΚΤΗΣ ΠΕΡΙΟΔΟΥ ΠΙΣΤΩΣΕΩΝ ΠΡΟΣ ΧΡΕΩΣΤΕΣ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914400" y="1485900"/>
            <a:ext cx="8229600" cy="30861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l-GR" sz="2400" smtClean="0"/>
          </a:p>
          <a:p>
            <a:pPr>
              <a:buFontTx/>
              <a:buNone/>
            </a:pPr>
            <a:endParaRPr lang="el-GR" sz="2400" smtClean="0"/>
          </a:p>
          <a:p>
            <a:pPr>
              <a:buFontTx/>
              <a:buNone/>
            </a:pPr>
            <a:r>
              <a:rPr lang="el-GR" sz="2000" smtClean="0"/>
              <a:t>Περίοδος Πιστώσεων προς Χρεώστες =  </a:t>
            </a:r>
            <a:r>
              <a:rPr lang="el-GR" sz="2000" u="sng" smtClean="0"/>
              <a:t>Μέσοι Χρεώστες    </a:t>
            </a:r>
            <a:r>
              <a:rPr lang="en-US" sz="2000" smtClean="0"/>
              <a:t>x 365</a:t>
            </a:r>
          </a:p>
          <a:p>
            <a:pPr>
              <a:buFontTx/>
              <a:buNone/>
            </a:pPr>
            <a:r>
              <a:rPr lang="en-US" sz="2000" smtClean="0"/>
              <a:t>                                                                  </a:t>
            </a:r>
            <a:r>
              <a:rPr lang="el-GR" sz="2000" smtClean="0"/>
              <a:t>Ετήσιες Πωλήσεις με Πίστωση   </a:t>
            </a:r>
          </a:p>
          <a:p>
            <a:pPr>
              <a:buFontTx/>
              <a:buNone/>
            </a:pPr>
            <a:endParaRPr lang="el-GR" sz="2000" smtClean="0"/>
          </a:p>
          <a:p>
            <a:pPr>
              <a:buFont typeface="Symbol" pitchFamily="18" charset="2"/>
              <a:buChar char="Þ"/>
            </a:pPr>
            <a:r>
              <a:rPr lang="el-GR" sz="2000" smtClean="0">
                <a:sym typeface="Symbol" pitchFamily="18" charset="2"/>
              </a:rPr>
              <a:t>Αριθμός ημερών χορηγημένης Εμπορικής Πίστωσης</a:t>
            </a:r>
          </a:p>
          <a:p>
            <a:pPr>
              <a:buFont typeface="Symbol" pitchFamily="18" charset="2"/>
              <a:buNone/>
            </a:pPr>
            <a:endParaRPr lang="el-GR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 autoUpdateAnimBg="0"/>
      <p:bldP spid="79875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31075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B9861FE-AB36-484A-A36D-0ED3485A9312}" type="slidenum">
              <a:rPr lang="el-GR" sz="1400">
                <a:solidFill>
                  <a:schemeClr val="tx1"/>
                </a:solidFill>
              </a:rPr>
              <a:pPr/>
              <a:t>22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ΔΕΙΚΤΗΣ ΜΕ ΔΙΑΧΡΟΝΙΚΗ ΣΤΑΘΕΡΟΤΗΤΑ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Υπάρχουν καθιερωμένες νόρμες στον κλάδο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Συγκεκριμένη πολιτική πιστώσεων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Αποτελεσματική είσπραξη χρημάτων στον καθορισμένο χρόνο από πλευράς πολιτικής πιστώσεων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Δεν αυξάνονται ή μειώνονται διαχρονικά οι επισφάλειες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 autoUpdateAnimBg="0"/>
      <p:bldP spid="80899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33123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FBE26D2-33A2-4247-929B-04AE27E42541}" type="slidenum">
              <a:rPr lang="el-GR" sz="1400">
                <a:solidFill>
                  <a:schemeClr val="tx1"/>
                </a:solidFill>
              </a:rPr>
              <a:pPr/>
              <a:t>23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ΔΙΑΧΡΟΝΙΚΗ ΑΥΞΗΣΗ Ή ΜΕΙΩΣΗ ΤΟΥ ΔΕΙΚΤΗ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>
            <a:normAutofit fontScale="92500" lnSpcReduction="2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sz="2000" smtClean="0">
                <a:solidFill>
                  <a:schemeClr val="hlink"/>
                </a:solidFill>
              </a:rPr>
              <a:t>Μείωση: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Συρρίκνωση των εμπορικών πιστώσεων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Σχετική διαπραγματευτική δύναμη προς τους πελάτες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Ύπαρξη μονοπωλιακού ανταγωνισμού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l-GR" sz="20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sz="2000" smtClean="0">
                <a:solidFill>
                  <a:schemeClr val="hlink"/>
                </a:solidFill>
              </a:rPr>
              <a:t>Αύξηση: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Αλλαγή στις καθιερωμένες νόρμες εμπορικής πίστωσης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Αδυναμία είσπραξης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Απώλεια σχετικής διαπραγματευτικής δύναμης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Δυσκολίες προώθησης των προϊόντων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Προσπάθειες προώθησης πωλήσεων και διείσδυσης στην αγορά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Οι κυριότεροι πελάτες αργούν να πληρώσουν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3" dur="500"/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8" dur="500"/>
                                        <p:tgtEl>
                                          <p:spTgt spid="81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3" dur="500"/>
                                        <p:tgtEl>
                                          <p:spTgt spid="81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8" dur="500"/>
                                        <p:tgtEl>
                                          <p:spTgt spid="81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3" dur="500"/>
                                        <p:tgtEl>
                                          <p:spTgt spid="819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 autoUpdateAnimBg="0"/>
      <p:bldP spid="81923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35171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A1F0B14-1A94-4712-8B4D-3212DED37B4A}" type="slidenum">
              <a:rPr lang="el-GR" sz="1400">
                <a:solidFill>
                  <a:schemeClr val="tx1"/>
                </a:solidFill>
              </a:rPr>
              <a:pPr/>
              <a:t>24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1187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ΔΕΙΚΤΗΣ ΠΕΡΙΟΔΟΥ ΠΙΣΤΩΣΕΩΝ ΑΠΟ ΤΟΥΣ ΠΙΣΤΩΤΕΣ</a:t>
            </a:r>
          </a:p>
        </p:txBody>
      </p:sp>
      <p:sp>
        <p:nvSpPr>
          <p:cNvPr id="13517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33400" y="1485900"/>
            <a:ext cx="8610600" cy="30861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l-GR" sz="2400" smtClean="0"/>
          </a:p>
          <a:p>
            <a:pPr>
              <a:buFontTx/>
              <a:buNone/>
            </a:pPr>
            <a:endParaRPr lang="el-GR" sz="2400" smtClean="0"/>
          </a:p>
          <a:p>
            <a:pPr>
              <a:buFontTx/>
              <a:buNone/>
            </a:pPr>
            <a:endParaRPr lang="el-GR" sz="2400" smtClean="0"/>
          </a:p>
          <a:p>
            <a:pPr>
              <a:buFontTx/>
              <a:buNone/>
            </a:pPr>
            <a:r>
              <a:rPr lang="el-GR" sz="1600" smtClean="0"/>
              <a:t>Περίοδος Πιστώσεων από τους Πιστωτές = </a:t>
            </a:r>
            <a:r>
              <a:rPr lang="el-GR" sz="1600" u="sng" smtClean="0"/>
              <a:t>Μέσοι Εμπορικοί  Πιστωτές</a:t>
            </a:r>
            <a:r>
              <a:rPr lang="el-GR" sz="1600" smtClean="0"/>
              <a:t>   </a:t>
            </a:r>
            <a:r>
              <a:rPr lang="en-US" sz="1600" smtClean="0"/>
              <a:t>x </a:t>
            </a:r>
            <a:r>
              <a:rPr lang="el-GR" sz="1600" smtClean="0"/>
              <a:t>365</a:t>
            </a:r>
          </a:p>
          <a:p>
            <a:pPr>
              <a:buFontTx/>
              <a:buNone/>
            </a:pPr>
            <a:r>
              <a:rPr lang="el-GR" sz="1600" smtClean="0"/>
              <a:t>                                                                       Ετήσιες Αγορές με Πίστωση</a:t>
            </a:r>
          </a:p>
          <a:p>
            <a:pPr>
              <a:buFontTx/>
              <a:buNone/>
            </a:pPr>
            <a:endParaRPr lang="el-GR" sz="2000" smtClean="0"/>
          </a:p>
          <a:p>
            <a:pPr>
              <a:buFontTx/>
              <a:buNone/>
            </a:pPr>
            <a:r>
              <a:rPr lang="el-GR" sz="2000" smtClean="0">
                <a:sym typeface="Symbol" pitchFamily="18" charset="2"/>
              </a:rPr>
              <a:t> Αριθμός Λαμβανόμενης Εμπορικής Πίστης</a:t>
            </a:r>
            <a:endParaRPr lang="el-G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37219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03CC837-DCA2-490C-8642-0A058974B9FA}" type="slidenum">
              <a:rPr lang="el-GR" sz="1400">
                <a:solidFill>
                  <a:schemeClr val="tx1"/>
                </a:solidFill>
              </a:rPr>
              <a:pPr/>
              <a:t>25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ΔΕΙΚΤΗΣ ΜΕ ΔΙΑΧΡΟΝΙΚΗ ΣΤΑΘΕΡΟΤΗΤΑ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>
            <a:normAutofit fontScale="92500"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Υπάρχουν καθιερωμένες νόρμες στον κλάδο σχετικά με την πολιτική των εμπορικών πιστώσεων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Συγκεκριμένη πολιτική πιστώσεων από τους πιστωτές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Αποτελεσματική πολιτική αγορών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Μη συμπτωματικές και απροσχεδίαστες αγορές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Μακροχρόνιες σχέσεις με τους προμηθευτές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82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 autoUpdateAnimBg="0"/>
      <p:bldP spid="82947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39267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B22C965-E098-44F8-A564-12BA82016664}" type="slidenum">
              <a:rPr lang="el-GR" sz="1400">
                <a:solidFill>
                  <a:schemeClr val="tx1"/>
                </a:solidFill>
              </a:rPr>
              <a:pPr/>
              <a:t>26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ΔΙΑΧΡΟΝΙΚΗ ΑΥΞΗΣΗ ΚΑΙ ΜΕΙΩΣΗ ΤΟΥ ΔΕΙΚΤΗ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>
            <a:norm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hlink"/>
                </a:solidFill>
              </a:rPr>
              <a:t>Αύξηση: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Ελαστικότερες οι πολιτικές πιστώσεων στον κλάδο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Σχετική διαπραγματευτική δύναμη προς του προμηθευτές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Έντονος ανταγωνισμός μεταξύ των προμηθευτών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Οι προμηθευτές χρηματοδοτούν περισσότερο την επιχ/ση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hlink"/>
                </a:solidFill>
              </a:rPr>
              <a:t>Μείωση: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Περιορίζονται οι εμπορικές πιστώσεις στον κλάδο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Οι προμηθευτές αποκτούν σχετική διαπραγματευτική δύναμη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3" dur="500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8" dur="500"/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3" dur="500"/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 autoUpdateAnimBg="0"/>
      <p:bldP spid="83971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41315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2557FD2-145C-49F3-9AD3-65D116AA0104}" type="slidenum">
              <a:rPr lang="el-GR" sz="1400">
                <a:solidFill>
                  <a:schemeClr val="tx1"/>
                </a:solidFill>
              </a:rPr>
              <a:pPr/>
              <a:t>27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ΔΕΙΚΤΗΣ ΛΕΙΤΟΥΡΓΙΚΟΥ ΚΥΚΛΟΥ ΜΕΤΡΗΤΩΝ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 συγκεκριμένος δείκτης περιλαμβάνει: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Κυκλοφοριακή Ταχύτητα Αποθεμάτων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Περίοδος Πιστώσεων σε Χρεώστες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Περίοδος Πιστώσεων σε Πιστωτές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hlink"/>
                </a:solidFill>
              </a:rPr>
              <a:t>Και συνδέονται με την σχέση:</a:t>
            </a: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hlink"/>
              </a:solidFill>
            </a:endParaRP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Α+Β+Γ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 autoUpdateAnimBg="0"/>
      <p:bldP spid="84995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43363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CDECE1F-A579-46C5-90CF-A0EB19D8EDCF}" type="slidenum">
              <a:rPr lang="el-GR" sz="1400">
                <a:solidFill>
                  <a:schemeClr val="tx1"/>
                </a:solidFill>
              </a:rPr>
              <a:pPr/>
              <a:t>28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ΔΕΙΚΤΗΣ ΚΥΚΛΟΦΟΡΙΑΚΗΣ ΤΑΧΥΤΗΤΑΣ ΕΝΕΡΓΗΤΙΚΟΥ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485900"/>
            <a:ext cx="8077200" cy="30861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800" smtClean="0">
                <a:solidFill>
                  <a:schemeClr val="hlink"/>
                </a:solidFill>
              </a:rPr>
              <a:t>Κυκλοφοριακή Ταχύτητα Ενεργητικών = </a:t>
            </a:r>
            <a:r>
              <a:rPr lang="el-GR" sz="1800" u="sng" smtClean="0">
                <a:solidFill>
                  <a:schemeClr val="hlink"/>
                </a:solidFill>
              </a:rPr>
              <a:t>Πωλήσεις    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800" smtClean="0">
                <a:solidFill>
                  <a:schemeClr val="hlink"/>
                </a:solidFill>
              </a:rPr>
              <a:t>                                                                   Σύνολο Ενεργητικού 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hlink"/>
              </a:solidFill>
            </a:endParaRP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Μας δείχνει πόσο αποτελεσματικά χρησιμοποιούνται τα ενεργητικά στοιχεία της επιχείρησης.</a:t>
            </a: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Όσο μεγαλύτερος ο δείκτης τόσο υψηλότερη η αποτελεσματικότητα χρήσης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 autoUpdateAnimBg="0"/>
      <p:bldP spid="86019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45411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0F8D287-3D90-4922-924D-EDCAF2BCE7AB}" type="slidenum">
              <a:rPr lang="el-GR" sz="1400">
                <a:solidFill>
                  <a:schemeClr val="tx1"/>
                </a:solidFill>
              </a:rPr>
              <a:pPr/>
              <a:t>29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ΑΡΙΘΜΟΔΕΙΚΤΕΣ ΚΕΦΑΛΑΙΑΚΗΣ ΔΙΑΡΘΡΩΣΗΣ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Φανερώνουν τη σχέση μεταξύ </a:t>
            </a:r>
            <a:r>
              <a:rPr lang="el-GR" sz="2400" smtClean="0">
                <a:solidFill>
                  <a:schemeClr val="hlink"/>
                </a:solidFill>
              </a:rPr>
              <a:t>Ιδίων και Ξένων κεφαλαίων</a:t>
            </a: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καθορίζοντας τον βαθμό χρηματοοικονομικού κινδύνου των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Ιδίων κεφαλαίων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Θα αναλύσουμε: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Δείκτης Κεφαλαιακής Διάρθρωσης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Δείκτης Κάλυψης Επιτοκίου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 autoUpdateAnimBg="0"/>
      <p:bldP spid="8704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96259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3C6D392-5F5E-473C-AD90-18041E2058E3}" type="slidenum">
              <a:rPr lang="el-GR" sz="1400">
                <a:solidFill>
                  <a:schemeClr val="tx1"/>
                </a:solidFill>
              </a:rPr>
              <a:pPr/>
              <a:t>3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ΑΝΑΛΥΣΗ ΤΟΥ ΔΕΙΚΤΗ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 δείκτης συγκρίνεται με το επιτόκιο δανεισμού για να: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Διαπιστωθεί κατά πόσο η επιχ/ση κάνει αποδοτική χρήση των ενεργητικών της στοιχείων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Κατά πόσο η επιχ/ση είναι κερδοφόρα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Κατά πόσο κάνει αποδοτική χρήση των κεφαλαίων της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hlink"/>
                </a:solidFill>
              </a:rPr>
              <a:t>Συμπέρασμα: Φανερώνει την ικανότητα της επιχ/σης να 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hlink"/>
                </a:solidFill>
              </a:rPr>
              <a:t>                       δημιουργεί κέρδη στους κεφαλαιούχους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 autoUpdateAnimBg="0"/>
      <p:bldP spid="58371" grpId="0" build="p" bldLvl="5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47459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B01375A-35EC-41B4-A307-20463EE2FB79}" type="slidenum">
              <a:rPr lang="el-GR" sz="1400">
                <a:solidFill>
                  <a:schemeClr val="tx1"/>
                </a:solidFill>
              </a:rPr>
              <a:pPr/>
              <a:t>30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ΔΕΙΚΤΗΣ ΚΕΦΑΛΑΙΑΚΗΣ ΔΙΑΡΘΡΩΣΗΣ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1200150"/>
            <a:ext cx="8229600" cy="339407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>
              <a:buFontTx/>
              <a:buNone/>
            </a:pPr>
            <a:endParaRPr lang="el-GR" sz="2000" smtClean="0"/>
          </a:p>
          <a:p>
            <a:pPr algn="ctr">
              <a:buFontTx/>
              <a:buNone/>
            </a:pPr>
            <a:endParaRPr lang="el-GR" sz="2000" smtClean="0"/>
          </a:p>
          <a:p>
            <a:pPr algn="ctr">
              <a:buFontTx/>
              <a:buNone/>
            </a:pPr>
            <a:endParaRPr lang="el-GR" sz="2000" smtClean="0"/>
          </a:p>
          <a:p>
            <a:pPr algn="ctr">
              <a:buFontTx/>
              <a:buNone/>
            </a:pPr>
            <a:r>
              <a:rPr lang="el-GR" sz="2000" smtClean="0"/>
              <a:t>Δείκτης Κεφαλαιακής Διάρθρωσης = </a:t>
            </a:r>
          </a:p>
          <a:p>
            <a:pPr algn="ctr">
              <a:buFontTx/>
              <a:buNone/>
            </a:pPr>
            <a:endParaRPr lang="el-GR" sz="2000" smtClean="0"/>
          </a:p>
          <a:p>
            <a:pPr algn="ctr">
              <a:buFontTx/>
              <a:buNone/>
            </a:pPr>
            <a:r>
              <a:rPr lang="el-GR" sz="2000" u="sng" smtClean="0"/>
              <a:t>Προνομιούχες Μετοχές + Μακροχρόνια Δάνεια + Ομολογίες</a:t>
            </a:r>
            <a:r>
              <a:rPr lang="el-GR" sz="2000" smtClean="0"/>
              <a:t>  </a:t>
            </a:r>
            <a:r>
              <a:rPr lang="en-US" sz="2000" smtClean="0"/>
              <a:t>x 100 =</a:t>
            </a:r>
          </a:p>
          <a:p>
            <a:pPr algn="ctr">
              <a:buFontTx/>
              <a:buNone/>
            </a:pPr>
            <a:r>
              <a:rPr lang="el-GR" sz="2000" smtClean="0"/>
              <a:t>Κοινές Μετοχές  + Αποθεματικά</a:t>
            </a:r>
          </a:p>
          <a:p>
            <a:pPr>
              <a:buFontTx/>
              <a:buNone/>
            </a:pPr>
            <a:endParaRPr lang="el-GR" sz="2000" smtClean="0"/>
          </a:p>
          <a:p>
            <a:pPr>
              <a:buFontTx/>
              <a:buNone/>
            </a:pPr>
            <a:endParaRPr lang="el-GR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 autoUpdateAnimBg="0"/>
      <p:bldP spid="88067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49507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07F1019-F260-4E06-9CC9-9BC27CD2EEA6}" type="slidenum">
              <a:rPr lang="el-GR" sz="1400">
                <a:solidFill>
                  <a:schemeClr val="tx1"/>
                </a:solidFill>
              </a:rPr>
              <a:pPr/>
              <a:t>31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ΥΨΗΛΟΣ ΚΑΙ ΧΑΜΗΛΟΣ ΔΕΙΚΤΗΣ ΚΕΦΑΛΑΙΑΚΗΣ ΔΙΑΡΘΡΩΣΗΣ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hlink"/>
                </a:solidFill>
              </a:rPr>
              <a:t>Υψηλός Δείκτης: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Πιθανότητα δυσκολιών επιπλέον εξωτερικής χρηματοδότησης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Οι εξωτερικοί επενδυτές αναμένουν τους κοινούς μετόχους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να χρηματοδοτήσουν πρώτοι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hlink"/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hlink"/>
                </a:solidFill>
              </a:rPr>
              <a:t>Χαμηλός Δείκτης: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Διευκόλυνση στην εξωτερική χρηματοδότηση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Το μεγαλύτερο μέρος των κερδών παραμένει στους κοινούς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μετόχους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3" dur="500"/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8" dur="500"/>
                                        <p:tgtEl>
                                          <p:spTgt spid="89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 autoUpdateAnimBg="0"/>
      <p:bldP spid="89091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51555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D2EF767-82A0-45A6-AA8A-77F757B351CA}" type="slidenum">
              <a:rPr lang="el-GR" sz="1400">
                <a:solidFill>
                  <a:schemeClr val="tx1"/>
                </a:solidFill>
              </a:rPr>
              <a:pPr/>
              <a:t>32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ΔΕΙΚΤΗΣ ΚΑΛΥΨΗΣ ΕΠΙΤΟΚΙΟΥ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000" smtClean="0">
                <a:solidFill>
                  <a:schemeClr val="tx2"/>
                </a:solidFill>
              </a:rPr>
              <a:t>Δείκτης Κάλυψης Επιτοκίου = </a:t>
            </a:r>
            <a:r>
              <a:rPr lang="el-GR" sz="2000" u="sng" smtClean="0">
                <a:solidFill>
                  <a:schemeClr val="tx2"/>
                </a:solidFill>
              </a:rPr>
              <a:t>Καθαρά Κέρδη προ Φόρων + Τόκοι</a:t>
            </a:r>
            <a:r>
              <a:rPr lang="el-GR" sz="2000" smtClean="0">
                <a:solidFill>
                  <a:schemeClr val="tx2"/>
                </a:solidFill>
              </a:rPr>
              <a:t> 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000" smtClean="0">
                <a:solidFill>
                  <a:schemeClr val="tx2"/>
                </a:solidFill>
              </a:rPr>
              <a:t>                                                               Τόκοι Πληρωτέοι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0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Όσο μεγαλύτερος είναι ο δείκτης τόσο πιο ασφαλής είναι η </a:t>
            </a: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πληρωμή των τόκων.</a:t>
            </a: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Επιπλέον οι χρηματοοικονομικοί οργανισμοί είναι διατεθειμένοι να δανείσουν την  επιχείρηση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 autoUpdateAnimBg="0"/>
      <p:bldP spid="90115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53603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2E88881-87A9-47B4-8D84-2519F84CD03C}" type="slidenum">
              <a:rPr lang="el-GR" sz="1400">
                <a:solidFill>
                  <a:schemeClr val="tx1"/>
                </a:solidFill>
              </a:rPr>
              <a:pPr/>
              <a:t>33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ΤΕΛΟΣ ΠΑΡΟΥΣΙΑΣΗΣ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98307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11DC4C8-8E00-4F0B-9103-FE57BF4E8C44}" type="slidenum">
              <a:rPr lang="el-GR" sz="1400">
                <a:solidFill>
                  <a:schemeClr val="tx1"/>
                </a:solidFill>
              </a:rPr>
              <a:pPr/>
              <a:t>4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ΑΝΑΛΥΣΗ ΣΥΜΠΕΡΑΣΜΑΤΟΣ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485900"/>
            <a:ext cx="8382000" cy="3086100"/>
          </a:xfrm>
        </p:spPr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 δείκτης Απόδοσης σε Επενδυμένα Κεφάλαια αποτελείται από τα εξής συστατικά μέρη: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0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Απόδοση σε Επενδυμένα Κεφάλαια = </a:t>
            </a:r>
            <a:r>
              <a:rPr lang="el-GR" sz="1600" u="sng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Καθαρά Κέρδη προ Φόρων + Τόκοι </a:t>
            </a:r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 100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                                               </a:t>
            </a:r>
            <a:r>
              <a:rPr lang="el-GR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Καθαρά Ενεργητικά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6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Symbol" panose="05050102010706020507" pitchFamily="18" charset="2"/>
              <a:buChar char="Þ"/>
              <a:defRPr/>
            </a:pPr>
            <a:r>
              <a:rPr lang="el-GR" sz="1600" u="sng" smtClean="0">
                <a:solidFill>
                  <a:schemeClr val="tx1">
                    <a:lumMod val="75000"/>
                    <a:lumOff val="25000"/>
                  </a:schemeClr>
                </a:solidFill>
                <a:sym typeface="Symbol" panose="05050102010706020507" pitchFamily="18" charset="2"/>
              </a:rPr>
              <a:t>Καθαρά Κέρδη προ Φόρων +Τόκοι</a:t>
            </a:r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  <a:sym typeface="Symbol" panose="05050102010706020507" pitchFamily="18" charset="2"/>
              </a:rPr>
              <a:t> x </a:t>
            </a:r>
            <a:r>
              <a:rPr lang="el-GR" sz="1600" u="sng" smtClean="0">
                <a:solidFill>
                  <a:schemeClr val="tx1">
                    <a:lumMod val="75000"/>
                    <a:lumOff val="25000"/>
                  </a:schemeClr>
                </a:solidFill>
                <a:sym typeface="Symbol" panose="05050102010706020507" pitchFamily="18" charset="2"/>
              </a:rPr>
              <a:t>        Πωλήσεις         </a:t>
            </a:r>
            <a:r>
              <a:rPr lang="el-GR" sz="1600" smtClean="0">
                <a:solidFill>
                  <a:schemeClr val="tx1">
                    <a:lumMod val="75000"/>
                    <a:lumOff val="25000"/>
                  </a:schemeClr>
                </a:solidFill>
                <a:sym typeface="Symbol" panose="05050102010706020507" pitchFamily="18" charset="2"/>
              </a:rPr>
              <a:t>  </a:t>
            </a:r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  <a:sym typeface="Symbol" panose="05050102010706020507" pitchFamily="18" charset="2"/>
              </a:rPr>
              <a:t>x 100</a:t>
            </a:r>
          </a:p>
          <a:p>
            <a:pPr fontAlgn="auto">
              <a:spcAft>
                <a:spcPts val="0"/>
              </a:spcAft>
              <a:buFont typeface="Symbol" panose="05050102010706020507" pitchFamily="18" charset="2"/>
              <a:buNone/>
              <a:defRPr/>
            </a:pPr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</a:t>
            </a:r>
            <a:r>
              <a:rPr lang="el-GR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l-GR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Πωλήσεις</a:t>
            </a:r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l-GR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Καθαρά Ενεργητικά</a:t>
            </a:r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endParaRPr lang="el-GR" sz="16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Symbol" panose="05050102010706020507" pitchFamily="18" charset="2"/>
              <a:buNone/>
              <a:defRPr/>
            </a:pPr>
            <a:endParaRPr lang="el-GR" sz="16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Symbol" panose="05050102010706020507" pitchFamily="18" charset="2"/>
              <a:buChar char="Þ"/>
              <a:defRPr/>
            </a:pPr>
            <a:r>
              <a:rPr lang="el-GR" sz="1600" smtClean="0">
                <a:solidFill>
                  <a:schemeClr val="tx1">
                    <a:lumMod val="75000"/>
                    <a:lumOff val="25000"/>
                  </a:schemeClr>
                </a:solidFill>
                <a:sym typeface="Symbol" panose="05050102010706020507" pitchFamily="18" charset="2"/>
              </a:rPr>
              <a:t>  Περιθώριο Λειτουργικού Κέρδους </a:t>
            </a:r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  <a:sym typeface="Symbol" panose="05050102010706020507" pitchFamily="18" charset="2"/>
              </a:rPr>
              <a:t>x </a:t>
            </a:r>
            <a:r>
              <a:rPr lang="el-GR" sz="1600" smtClean="0">
                <a:solidFill>
                  <a:schemeClr val="tx1">
                    <a:lumMod val="75000"/>
                    <a:lumOff val="25000"/>
                  </a:schemeClr>
                </a:solidFill>
                <a:sym typeface="Symbol" panose="05050102010706020507" pitchFamily="18" charset="2"/>
              </a:rPr>
              <a:t>Κυκλοφοριακή Ταχύτητα Καθαρού ενεργητικού</a:t>
            </a:r>
          </a:p>
          <a:p>
            <a:pPr fontAlgn="auto">
              <a:spcAft>
                <a:spcPts val="0"/>
              </a:spcAft>
              <a:buFont typeface="Symbol" panose="05050102010706020507" pitchFamily="18" charset="2"/>
              <a:buNone/>
              <a:defRPr/>
            </a:pPr>
            <a:r>
              <a:rPr lang="el-GR" sz="1600" smtClean="0">
                <a:solidFill>
                  <a:schemeClr val="tx1">
                    <a:lumMod val="75000"/>
                    <a:lumOff val="25000"/>
                  </a:schemeClr>
                </a:solidFill>
                <a:sym typeface="Symbol" panose="05050102010706020507" pitchFamily="18" charset="2"/>
              </a:rPr>
              <a:t>Άρα: Το μεν Περ. Λειτ. Κέρδους = δυνατότητα δημιουργίας κερδών</a:t>
            </a:r>
          </a:p>
          <a:p>
            <a:pPr fontAlgn="auto">
              <a:spcAft>
                <a:spcPts val="0"/>
              </a:spcAft>
              <a:buFont typeface="Symbol" panose="05050102010706020507" pitchFamily="18" charset="2"/>
              <a:buNone/>
              <a:defRPr/>
            </a:pPr>
            <a:r>
              <a:rPr lang="el-GR" sz="1600" smtClean="0">
                <a:solidFill>
                  <a:schemeClr val="tx1">
                    <a:lumMod val="75000"/>
                    <a:lumOff val="25000"/>
                  </a:schemeClr>
                </a:solidFill>
                <a:sym typeface="Symbol" panose="05050102010706020507" pitchFamily="18" charset="2"/>
              </a:rPr>
              <a:t>         Η δε Κυκλ. Ταχυτ. Καθ. Ενεργητικού=αποτελεσματική και αποδοτική χρήση των ενεργητικών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3" dur="500"/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8" dur="500"/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 autoUpdateAnimBg="0"/>
      <p:bldP spid="59395" grpId="0" build="p" bldLvl="5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00355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FD1F935-820F-4B25-93C1-945269B1261E}" type="slidenum">
              <a:rPr lang="el-GR" sz="1400">
                <a:solidFill>
                  <a:schemeClr val="tx1"/>
                </a:solidFill>
              </a:rPr>
              <a:pPr/>
              <a:t>5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ΔΕΙΚΤΕΣ ΠΟΥ ΕΠΗΡΕΑΖΟΥΝ ΤΑ ΚΕΡΔΗ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066800" y="1485900"/>
            <a:ext cx="8077200" cy="30861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l-GR" sz="3600" smtClean="0">
                <a:solidFill>
                  <a:schemeClr val="hlink"/>
                </a:solidFill>
              </a:rPr>
              <a:t>Πληθωρισμός:</a:t>
            </a:r>
          </a:p>
          <a:p>
            <a:pPr lvl="1">
              <a:lnSpc>
                <a:spcPct val="90000"/>
              </a:lnSpc>
            </a:pPr>
            <a:r>
              <a:rPr lang="el-GR" smtClean="0"/>
              <a:t> Επηρεάζει τις πωλήσεις και τα κέρδη</a:t>
            </a:r>
          </a:p>
          <a:p>
            <a:pPr lvl="1">
              <a:lnSpc>
                <a:spcPct val="90000"/>
              </a:lnSpc>
            </a:pPr>
            <a:r>
              <a:rPr lang="el-GR" smtClean="0"/>
              <a:t>Δεν επηρεάζουν τους αριθμοδείκτες κέρδους </a:t>
            </a:r>
          </a:p>
          <a:p>
            <a:pPr>
              <a:lnSpc>
                <a:spcPct val="90000"/>
              </a:lnSpc>
            </a:pPr>
            <a:r>
              <a:rPr lang="el-GR" sz="3600" smtClean="0">
                <a:solidFill>
                  <a:schemeClr val="hlink"/>
                </a:solidFill>
              </a:rPr>
              <a:t>Αύξηση όγκου πωλήσεων:</a:t>
            </a:r>
          </a:p>
          <a:p>
            <a:pPr lvl="1">
              <a:lnSpc>
                <a:spcPct val="90000"/>
              </a:lnSpc>
            </a:pPr>
            <a:r>
              <a:rPr lang="el-GR" smtClean="0"/>
              <a:t> Επηρεάζει τις πωλήσεις και τα κέρδη</a:t>
            </a:r>
          </a:p>
          <a:p>
            <a:pPr lvl="1">
              <a:lnSpc>
                <a:spcPct val="90000"/>
              </a:lnSpc>
            </a:pPr>
            <a:r>
              <a:rPr lang="el-GR" smtClean="0"/>
              <a:t>Επηρεάζει το περιθώριο Λειτουργικού Κέρδους</a:t>
            </a:r>
          </a:p>
          <a:p>
            <a:pPr lvl="1">
              <a:lnSpc>
                <a:spcPct val="90000"/>
              </a:lnSpc>
            </a:pPr>
            <a:r>
              <a:rPr lang="el-GR" smtClean="0"/>
              <a:t>Δεν επηρεάζει το περιθώριο Ακαθάριστου Κέρδους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3" dur="500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 autoUpdateAnimBg="0"/>
      <p:bldP spid="60419" grpId="0" build="p" bldLvl="5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02403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FBF9A44-16DD-45F9-956D-8C7CDDCACD09}" type="slidenum">
              <a:rPr lang="el-GR" sz="1400">
                <a:solidFill>
                  <a:schemeClr val="tx1"/>
                </a:solidFill>
              </a:rPr>
              <a:pPr/>
              <a:t>6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8602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hlink"/>
                </a:solidFill>
              </a:rPr>
              <a:t>Μέθοδοι  χρηματοδότησης: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Επηρεάζει μόνον το Περιθώριο Καθαρού Κέρδους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hlink"/>
                </a:solidFill>
              </a:rPr>
              <a:t>Μέθοδοι Αξιολόγησης Αποθεμάτων: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Επηρεάζουν το Περιθώριο Λειτουργικού Κέρδους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hlink"/>
                </a:solidFill>
              </a:rPr>
              <a:t>Πολιτική Αποσβέσεων: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Επηρεάζει την Απόδοση στα Επενδυμένα  Κεφάλαια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l-GR" sz="28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04451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DE78057-1140-4ABF-9782-EAC3F3E0654D}" type="slidenum">
              <a:rPr lang="el-GR" sz="1400">
                <a:solidFill>
                  <a:schemeClr val="tx1"/>
                </a:solidFill>
              </a:rPr>
              <a:pPr/>
              <a:t>7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ΑΡΙΘΜΟΔΕΙΚΤΕΣ ΡΕΥΣΤΟΤΗΤΑΣ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>
            <a:normAutofit/>
          </a:bodyPr>
          <a:lstStyle/>
          <a:p>
            <a:pPr marL="609600" indent="-609600" algn="ctr"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Οι Αριθμοδείκτες Ρευστότητας αποτελούν μέρος του</a:t>
            </a:r>
          </a:p>
          <a:p>
            <a:pPr marL="609600" indent="-609600" algn="ctr"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Κεφαλαίου Κίνησης και δείχνουν την ικανότητα της επιχ/σης </a:t>
            </a:r>
          </a:p>
          <a:p>
            <a:pPr marL="609600" indent="-609600" algn="ctr"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να εκπληρώνει της βραχυχρόνιες υποχρεώσεις της από τα κυκλοφοριακά στοιχεία </a:t>
            </a: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hlink"/>
                </a:solidFill>
              </a:rPr>
              <a:t>Κύριοι Αριθμοδείκτες:</a:t>
            </a:r>
          </a:p>
          <a:p>
            <a:pPr marL="609600" indent="-609600" fontAlgn="auto"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Αριθμοδείκτης Γενικής Ρευστότητας</a:t>
            </a:r>
          </a:p>
          <a:p>
            <a:pPr marL="609600" indent="-609600" fontAlgn="auto"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Αριθμοδείκτης Ειδικής Ρευστότητας</a:t>
            </a: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 autoUpdateAnimBg="0"/>
      <p:bldP spid="5734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06499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3B21FF-497D-41F9-8CFC-5C591B15223A}" type="slidenum">
              <a:rPr lang="el-GR" sz="1400">
                <a:solidFill>
                  <a:schemeClr val="tx1"/>
                </a:solidFill>
              </a:rPr>
              <a:pPr/>
              <a:t>8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ΑΡΙΘΜΟΔΕΙΚΤΗΣ ΓΕΝΙΚΗΣ ΡΕΥΣΤΟΤΗΤΑΣ</a:t>
            </a:r>
            <a:endParaRPr lang="en-US" sz="3600" b="1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485900"/>
            <a:ext cx="8534400" cy="3086100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Αριθμοδείκτης Γενικής Ρευστότητας =  </a:t>
            </a:r>
            <a:r>
              <a:rPr lang="el-GR" sz="18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Κυκλοφοριακό  </a:t>
            </a:r>
            <a:r>
              <a:rPr lang="en-US" sz="18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(X</a:t>
            </a:r>
            <a:r>
              <a:rPr lang="el-GR" sz="18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Ρ.ΔΙΑΘ+ΑΠΌ+ΑΠΑΙΤ+ΧΡΕ       .         </a:t>
            </a:r>
            <a:endParaRPr lang="el-GR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                                   Βραχυχρόνιες Υποχρεώσεις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l-G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Συγκρίνει τις υποχρεώσεις που είναι πληρωτέες σε 12 μήνες με τα ενεργητικά που είτε είναι είτε θα γίνουν ρευστά στην ίδια χρονική περίοδο</a:t>
            </a:r>
            <a:endParaRPr lang="el-GR" sz="2400" u="sng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3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8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3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utoUpdateAnimBg="0"/>
      <p:bldP spid="2969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08547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E99CF84-DE80-424A-9B17-F0A4A18F893E}" type="slidenum">
              <a:rPr lang="el-GR" sz="1400">
                <a:solidFill>
                  <a:schemeClr val="tx1"/>
                </a:solidFill>
              </a:rPr>
              <a:pPr/>
              <a:t>9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ΑΡΙΘΜΟΔΕΙΚΤΗΣ ΕΙΔΙΚΗΣ ΡΕΥΣΤΟΤΗΤΑΣ</a:t>
            </a:r>
            <a:endParaRPr lang="en-US" sz="3600" b="1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85900"/>
            <a:ext cx="8686800" cy="3086100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Αριθμοδείκτης Ειδικής Ρευστότητας = </a:t>
            </a:r>
            <a:r>
              <a:rPr lang="el-GR" sz="1800" u="sng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Κυκλοφοριακό – Αποθέματα</a:t>
            </a:r>
            <a:endParaRPr lang="el-GR" sz="18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                                   Βραχυχρόνιες Υποχρεώσεις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Αποτελεί πιο αυστηρό τεστ καθώς περιλαμβάνει κυκλοφοριακά στοιχεία που είτε είναι είτε μπορούν να μετασχηματιστούν σε μετρητά σχετικά εύκολα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hlink"/>
                </a:solidFill>
              </a:rPr>
              <a:t>Παρατήρηση: Δεν περιλαμβάνει τα Αποθέματα γιατί δεν είναι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hlink"/>
                </a:solidFill>
              </a:rPr>
              <a:t>                       εύκολο να μετατραπούν σε μετρητά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2557</TotalTime>
  <Words>1287</Words>
  <Application>Microsoft Office PowerPoint</Application>
  <PresentationFormat>Προβολή στην οθόνη (16:9)</PresentationFormat>
  <Paragraphs>356</Paragraphs>
  <Slides>33</Slides>
  <Notes>31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33</vt:i4>
      </vt:variant>
    </vt:vector>
  </HeadingPairs>
  <TitlesOfParts>
    <vt:vector size="34" baseType="lpstr">
      <vt:lpstr>Ροή</vt:lpstr>
      <vt:lpstr>ΠΑΝΕΠΙΣΤΗΜΙΟ  ΔΥΤΙΚΗΣ ΜΑΚΕΔΟΝΙΑΣ ΤΜΗΜΑ ΔΙΕΘΝΩΝ ΚΑΙ ΕΥΡΩΠΑΙΚΩΝ ΟΙΚΟΝΟΜΙΚΩΝ ΣΠΟΥΔΩΝ </vt:lpstr>
      <vt:lpstr>ΔΕΙΚΤΗΣ ΑΠΟΔΟΣΗΣ ΣΕ ΕΠΕΝΔΥΜΕΝΑ ΚΕΦΑΛΑΙΑ</vt:lpstr>
      <vt:lpstr>ΑΝΑΛΥΣΗ ΤΟΥ ΔΕΙΚΤΗ</vt:lpstr>
      <vt:lpstr>ΑΝΑΛΥΣΗ ΣΥΜΠΕΡΑΣΜΑΤΟΣ</vt:lpstr>
      <vt:lpstr>ΔΕΙΚΤΕΣ ΠΟΥ ΕΠΗΡΕΑΖΟΥΝ ΤΑ ΚΕΡΔΗ</vt:lpstr>
      <vt:lpstr>Διαφάνεια 6</vt:lpstr>
      <vt:lpstr>ΑΡΙΘΜΟΔΕΙΚΤΕΣ ΡΕΥΣΤΟΤΗΤΑΣ</vt:lpstr>
      <vt:lpstr>ΑΡΙΘΜΟΔΕΙΚΤΗΣ ΓΕΝΙΚΗΣ ΡΕΥΣΤΟΤΗΤΑΣ</vt:lpstr>
      <vt:lpstr>ΑΡΙΘΜΟΔΕΙΚΤΗΣ ΕΙΔΙΚΗΣ ΡΕΥΣΤΟΤΗΤΑΣ</vt:lpstr>
      <vt:lpstr>ΤΙ ΠΡΟΚΑΛΕΙ ΜΕΤΑΒΟΛΕΣ ΣΤΟΥΣ ΔΕΙΚΤΕΣ ΡΕΥΣΤΟΤΗΤΑΣ</vt:lpstr>
      <vt:lpstr>ΑΠΑΙΤΟΥΝ ΠΡΟΣΟΧΗ</vt:lpstr>
      <vt:lpstr>ΑΡΙΘΜΟΔΕΙΚΤΕΣ ΔΡΑΣΤΗΡΙΟΤΗΤΑΣ</vt:lpstr>
      <vt:lpstr>ΕΡΩΤΗΜΑΤΑ ΣΤΗΝ ΑΝΑΛΥΣΗ</vt:lpstr>
      <vt:lpstr>Διαφάνεια 14</vt:lpstr>
      <vt:lpstr>Διαφάνεια 15</vt:lpstr>
      <vt:lpstr>ΟΙ ΑΡΙΘΜΟΔΕΙΚΤΕΣ ΠΟΥ ΘΑ ΕΞΕΤΑΣΤΟΥΝ</vt:lpstr>
      <vt:lpstr>ΔΕΙΚΤΗΣ ΚΥΚΛΟΦΟΡΙΑΚΗΣ ΤΑΧΥΤΗΤΑΣ ΑΠΟΘΕΜΑΤΩΝ </vt:lpstr>
      <vt:lpstr>ΜΕΙΩΣΗ ΤΟΥ ΔΕΙΚΤΗ ΣΗΜΑΙΝΕΙ</vt:lpstr>
      <vt:lpstr>ΠΟΙΟΣ ΕΙΝΑΙ ΚΑΛΟΣ ΔΕΙΚΤΗΣ</vt:lpstr>
      <vt:lpstr>ΛΟΓΟΙ ΕΠΙΜΗΚΥΝΣΗΣ και ΣΜΙΚΡΥΝΣΗΣ ΤΟΥ ΔΕΙΚΤΗ</vt:lpstr>
      <vt:lpstr>ΔΕΙΚΤΗΣ ΠΕΡΙΟΔΟΥ ΠΙΣΤΩΣΕΩΝ ΠΡΟΣ ΧΡΕΩΣΤΕΣ</vt:lpstr>
      <vt:lpstr>ΔΕΙΚΤΗΣ ΜΕ ΔΙΑΧΡΟΝΙΚΗ ΣΤΑΘΕΡΟΤΗΤΑ</vt:lpstr>
      <vt:lpstr>ΔΙΑΧΡΟΝΙΚΗ ΑΥΞΗΣΗ Ή ΜΕΙΩΣΗ ΤΟΥ ΔΕΙΚΤΗ</vt:lpstr>
      <vt:lpstr>ΔΕΙΚΤΗΣ ΠΕΡΙΟΔΟΥ ΠΙΣΤΩΣΕΩΝ ΑΠΟ ΤΟΥΣ ΠΙΣΤΩΤΕΣ</vt:lpstr>
      <vt:lpstr>ΔΕΙΚΤΗΣ ΜΕ ΔΙΑΧΡΟΝΙΚΗ ΣΤΑΘΕΡΟΤΗΤΑ</vt:lpstr>
      <vt:lpstr>ΔΙΑΧΡΟΝΙΚΗ ΑΥΞΗΣΗ ΚΑΙ ΜΕΙΩΣΗ ΤΟΥ ΔΕΙΚΤΗ</vt:lpstr>
      <vt:lpstr>ΔΕΙΚΤΗΣ ΛΕΙΤΟΥΡΓΙΚΟΥ ΚΥΚΛΟΥ ΜΕΤΡΗΤΩΝ</vt:lpstr>
      <vt:lpstr>ΔΕΙΚΤΗΣ ΚΥΚΛΟΦΟΡΙΑΚΗΣ ΤΑΧΥΤΗΤΑΣ ΕΝΕΡΓΗΤΙΚΟΥ</vt:lpstr>
      <vt:lpstr>ΑΡΙΘΜΟΔΕΙΚΤΕΣ ΚΕΦΑΛΑΙΑΚΗΣ ΔΙΑΡΘΡΩΣΗΣ</vt:lpstr>
      <vt:lpstr>ΔΕΙΚΤΗΣ ΚΕΦΑΛΑΙΑΚΗΣ ΔΙΑΡΘΡΩΣΗΣ</vt:lpstr>
      <vt:lpstr>ΥΨΗΛΟΣ ΚΑΙ ΧΑΜΗΛΟΣ ΔΕΙΚΤΗΣ ΚΕΦΑΛΑΙΑΚΗΣ ΔΙΑΡΘΡΩΣΗΣ</vt:lpstr>
      <vt:lpstr>ΔΕΙΚΤΗΣ ΚΑΛΥΨΗΣ ΕΠΙΤΟΚΙΟΥ</vt:lpstr>
      <vt:lpstr>        ΤΕΛΟΣ ΠΑΡΟΥΣΙΑΣΗΣ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ΤΕΙ ΣΕΡΡΩΝ</dc:title>
  <dc:creator>-</dc:creator>
  <cp:lastModifiedBy>User</cp:lastModifiedBy>
  <cp:revision>52</cp:revision>
  <cp:lastPrinted>2020-09-08T09:48:04Z</cp:lastPrinted>
  <dcterms:created xsi:type="dcterms:W3CDTF">2002-11-16T16:50:39Z</dcterms:created>
  <dcterms:modified xsi:type="dcterms:W3CDTF">2024-03-31T15:12:15Z</dcterms:modified>
</cp:coreProperties>
</file>