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0" r:id="rId5"/>
    <p:sldId id="261" r:id="rId6"/>
    <p:sldId id="276" r:id="rId7"/>
    <p:sldId id="277" r:id="rId8"/>
    <p:sldId id="280" r:id="rId9"/>
    <p:sldId id="281" r:id="rId10"/>
    <p:sldId id="282" r:id="rId11"/>
    <p:sldId id="279" r:id="rId12"/>
    <p:sldId id="278" r:id="rId13"/>
    <p:sldId id="267" r:id="rId14"/>
    <p:sldId id="269" r:id="rId15"/>
    <p:sldId id="266" r:id="rId16"/>
    <p:sldId id="271" r:id="rId17"/>
    <p:sldId id="275" r:id="rId18"/>
    <p:sldId id="272" r:id="rId19"/>
    <p:sldId id="273" r:id="rId20"/>
    <p:sldId id="274" r:id="rId2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4" autoAdjust="0"/>
    <p:restoredTop sz="94624" autoAdjust="0"/>
  </p:normalViewPr>
  <p:slideViewPr>
    <p:cSldViewPr>
      <p:cViewPr>
        <p:scale>
          <a:sx n="90" d="100"/>
          <a:sy n="90" d="100"/>
        </p:scale>
        <p:origin x="-804" y="63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3A328739-7A92-4AB0-8D50-29FB86293C2B}" type="datetimeFigureOut">
              <a:rPr lang="el-GR" smtClean="0"/>
              <a:pPr/>
              <a:t>20/2/2017</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5ECE071D-E36A-411D-AEDC-BF92FF33A250}" type="slidenum">
              <a:rPr lang="el-GR" smtClean="0"/>
              <a:pPr/>
              <a:t>‹#›</a:t>
            </a:fld>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A328739-7A92-4AB0-8D50-29FB86293C2B}" type="datetimeFigureOut">
              <a:rPr lang="el-GR" smtClean="0"/>
              <a:pPr/>
              <a:t>20/2/2017</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5ECE071D-E36A-411D-AEDC-BF92FF33A250}"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A328739-7A92-4AB0-8D50-29FB86293C2B}" type="datetimeFigureOut">
              <a:rPr lang="el-GR" smtClean="0"/>
              <a:pPr/>
              <a:t>20/2/2017</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5ECE071D-E36A-411D-AEDC-BF92FF33A250}"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A328739-7A92-4AB0-8D50-29FB86293C2B}" type="datetimeFigureOut">
              <a:rPr lang="el-GR" smtClean="0"/>
              <a:pPr/>
              <a:t>20/2/2017</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5ECE071D-E36A-411D-AEDC-BF92FF33A250}"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3A328739-7A92-4AB0-8D50-29FB86293C2B}" type="datetimeFigureOut">
              <a:rPr lang="el-GR" smtClean="0"/>
              <a:pPr/>
              <a:t>20/2/2017</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5ECE071D-E36A-411D-AEDC-BF92FF33A250}" type="slidenum">
              <a:rPr lang="el-GR" smtClean="0"/>
              <a:pPr/>
              <a:t>‹#›</a:t>
            </a:fld>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3A328739-7A92-4AB0-8D50-29FB86293C2B}" type="datetimeFigureOut">
              <a:rPr lang="el-GR" smtClean="0"/>
              <a:pPr/>
              <a:t>20/2/2017</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5ECE071D-E36A-411D-AEDC-BF92FF33A250}"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3A328739-7A92-4AB0-8D50-29FB86293C2B}" type="datetimeFigureOut">
              <a:rPr lang="el-GR" smtClean="0"/>
              <a:pPr/>
              <a:t>20/2/2017</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5ECE071D-E36A-411D-AEDC-BF92FF33A250}" type="slidenum">
              <a:rPr lang="el-GR" smtClean="0"/>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3A328739-7A92-4AB0-8D50-29FB86293C2B}" type="datetimeFigureOut">
              <a:rPr lang="el-GR" smtClean="0"/>
              <a:pPr/>
              <a:t>20/2/2017</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5ECE071D-E36A-411D-AEDC-BF92FF33A250}"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3A328739-7A92-4AB0-8D50-29FB86293C2B}" type="datetimeFigureOut">
              <a:rPr lang="el-GR" smtClean="0"/>
              <a:pPr/>
              <a:t>20/2/2017</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5ECE071D-E36A-411D-AEDC-BF92FF33A250}"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A328739-7A92-4AB0-8D50-29FB86293C2B}" type="datetimeFigureOut">
              <a:rPr lang="el-GR" smtClean="0"/>
              <a:pPr/>
              <a:t>20/2/2017</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5ECE071D-E36A-411D-AEDC-BF92FF33A250}"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A328739-7A92-4AB0-8D50-29FB86293C2B}" type="datetimeFigureOut">
              <a:rPr lang="el-GR" smtClean="0"/>
              <a:pPr/>
              <a:t>20/2/2017</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5ECE071D-E36A-411D-AEDC-BF92FF33A250}" type="slidenum">
              <a:rPr lang="el-GR" smtClean="0"/>
              <a:pPr/>
              <a:t>‹#›</a:t>
            </a:fld>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328739-7A92-4AB0-8D50-29FB86293C2B}" type="datetimeFigureOut">
              <a:rPr lang="el-GR" smtClean="0"/>
              <a:pPr/>
              <a:t>20/2/2017</a:t>
            </a:fld>
            <a:endParaRPr lang="el-GR" dirty="0"/>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dirty="0"/>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CE071D-E36A-411D-AEDC-BF92FF33A250}" type="slidenum">
              <a:rPr lang="el-GR" smtClean="0"/>
              <a:pPr/>
              <a:t>‹#›</a:t>
            </a:fld>
            <a:endParaRPr lang="el-GR" dirty="0"/>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ekebi.gr/appdata/writers/1935/large/ZEIALKI_gr.JPG" TargetMode="External"/><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857224" y="428604"/>
            <a:ext cx="7572428" cy="5786478"/>
          </a:xfrm>
        </p:spPr>
        <p:txBody>
          <a:bodyPr>
            <a:noAutofit/>
          </a:bodyPr>
          <a:lstStyle/>
          <a:p>
            <a:r>
              <a:rPr lang="el-GR" dirty="0" smtClean="0"/>
              <a:t/>
            </a:r>
            <a:br>
              <a:rPr lang="el-GR" dirty="0" smtClean="0"/>
            </a:br>
            <a:r>
              <a:rPr lang="el-GR" dirty="0"/>
              <a:t/>
            </a:r>
            <a:br>
              <a:rPr lang="el-GR" dirty="0"/>
            </a:br>
            <a:r>
              <a:rPr lang="el-GR" dirty="0" smtClean="0"/>
              <a:t>Η  διδασκαλία της λογοτεχνίας με τη μέθοδο της λογοτεχνικής δικτύωσης: δικτύωση γύρω από τη θεματική ενότητα «οι πρόσφυγες»</a:t>
            </a:r>
            <a:br>
              <a:rPr lang="el-GR" dirty="0" smtClean="0"/>
            </a:br>
            <a:r>
              <a:rPr lang="el-GR" sz="4800" dirty="0"/>
              <a:t/>
            </a:r>
            <a:br>
              <a:rPr lang="el-GR" sz="4800" dirty="0"/>
            </a:br>
            <a:endParaRPr lang="el-GR"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85720" y="285729"/>
            <a:ext cx="8715436" cy="1071569"/>
          </a:xfrm>
        </p:spPr>
        <p:txBody>
          <a:bodyPr>
            <a:noAutofit/>
          </a:bodyPr>
          <a:lstStyle/>
          <a:p>
            <a:r>
              <a:rPr lang="el-GR" sz="3200" b="1" dirty="0" smtClean="0"/>
              <a:t>Η δημιουργία ενός λογοτεχνικού δικτύου</a:t>
            </a:r>
            <a:r>
              <a:rPr lang="el-GR" sz="3200" dirty="0" smtClean="0"/>
              <a:t> </a:t>
            </a:r>
            <a:endParaRPr lang="el-GR" sz="3200" dirty="0"/>
          </a:p>
        </p:txBody>
      </p:sp>
      <p:sp>
        <p:nvSpPr>
          <p:cNvPr id="3" name="2 - Υπότιτλος"/>
          <p:cNvSpPr>
            <a:spLocks noGrp="1"/>
          </p:cNvSpPr>
          <p:nvPr>
            <p:ph type="subTitle" idx="1"/>
          </p:nvPr>
        </p:nvSpPr>
        <p:spPr>
          <a:xfrm>
            <a:off x="214282" y="1285860"/>
            <a:ext cx="8572560" cy="5281634"/>
          </a:xfrm>
        </p:spPr>
        <p:txBody>
          <a:bodyPr>
            <a:normAutofit fontScale="55000" lnSpcReduction="20000"/>
          </a:bodyPr>
          <a:lstStyle/>
          <a:p>
            <a:pPr algn="just"/>
            <a:r>
              <a:rPr lang="el-GR" b="1" dirty="0" smtClean="0"/>
              <a:t>Η δημιουργία ενός λογοτεχνικού δικτύου</a:t>
            </a:r>
            <a:r>
              <a:rPr lang="el-GR" dirty="0" smtClean="0"/>
              <a:t> είναι μια σύνθετη διαδικασία κατά την οποία είναι αναγκαίο, από παιδαγωγική και εκπαιδευτική άποψη, να αναρωτηθούμε: τι περισσότερο φέρνει αυτή η </a:t>
            </a:r>
            <a:r>
              <a:rPr lang="el-GR" b="1" dirty="0" smtClean="0"/>
              <a:t>λογοτεχνική δικτύωση</a:t>
            </a:r>
            <a:r>
              <a:rPr lang="el-GR" dirty="0" smtClean="0"/>
              <a:t> από μια ανάγνωση των έργων αυτών αν διαβάζονταν ξεχωριστά και απομονωμένα.</a:t>
            </a:r>
          </a:p>
          <a:p>
            <a:pPr algn="just"/>
            <a:endParaRPr lang="el-GR" b="1" dirty="0" smtClean="0"/>
          </a:p>
          <a:p>
            <a:pPr algn="just"/>
            <a:endParaRPr lang="el-GR" b="1" dirty="0" smtClean="0"/>
          </a:p>
          <a:p>
            <a:pPr algn="just"/>
            <a:r>
              <a:rPr lang="el-GR" b="1" dirty="0" smtClean="0"/>
              <a:t>Η εκκίνηση για τη δημιουργία ενός λογοτεχνικού δικτύου</a:t>
            </a:r>
          </a:p>
          <a:p>
            <a:pPr algn="just"/>
            <a:r>
              <a:rPr lang="el-GR" b="1" dirty="0" smtClean="0"/>
              <a:t>Κριτήρια  επιλογής κατά τη δημιουργία ενός λογοτεχνικού δικτύου</a:t>
            </a:r>
            <a:endParaRPr lang="el-GR" dirty="0" smtClean="0"/>
          </a:p>
          <a:p>
            <a:pPr algn="just"/>
            <a:endParaRPr lang="el-GR" dirty="0" smtClean="0"/>
          </a:p>
          <a:p>
            <a:pPr algn="just"/>
            <a:r>
              <a:rPr lang="el-GR" dirty="0" smtClean="0"/>
              <a:t>-Επιλογή του τύπου της δικτύωσης και προσδιορισμός του στόχου του</a:t>
            </a:r>
          </a:p>
          <a:p>
            <a:pPr algn="just"/>
            <a:r>
              <a:rPr lang="el-GR" dirty="0" smtClean="0"/>
              <a:t>-Επιλογή έργων που θα μας επιτρέψουν να απαντήσουμε στη στόχευση της δικτύωσης</a:t>
            </a:r>
          </a:p>
          <a:p>
            <a:pPr algn="just"/>
            <a:r>
              <a:rPr lang="el-GR" dirty="0" smtClean="0"/>
              <a:t>-Προβληματισμός γύρω από τη σειρά με την οποία θα παρουσιαστούν τα έργα</a:t>
            </a:r>
          </a:p>
          <a:p>
            <a:pPr algn="just"/>
            <a:r>
              <a:rPr lang="el-GR" dirty="0" smtClean="0"/>
              <a:t>-Πρόταση/εις διαφορετικών μηχανισμών (στην ανάγνωση και τη γραφή) για να εκμεταλλευτούμε  τα διαφορετικά έργα της δικτύωσης και σκέψεις για τα μέσα εγκατάστασης συνδέσεων μεταξύ των διαφορετικών έργων (παράδειγμα. πραγματοποίηση συγκριτικών πινάκων)</a:t>
            </a:r>
          </a:p>
          <a:p>
            <a:pPr algn="just"/>
            <a:r>
              <a:rPr lang="el-GR" dirty="0" smtClean="0"/>
              <a:t>Επιλογή έργων που ρέπουν/συγκλίνουν γύρω από αυτήν τη δικτύωση (παράδειγμα : ίδια θεματική, ίδιος συγγραφέας, κλπ)</a:t>
            </a:r>
          </a:p>
          <a:p>
            <a:pPr algn="just"/>
            <a:endParaRPr lang="el-GR" dirty="0" smtClean="0"/>
          </a:p>
          <a:p>
            <a:pPr algn="just"/>
            <a:endParaRPr lang="el-GR" dirty="0" smtClean="0"/>
          </a:p>
          <a:p>
            <a:endParaRPr lang="el-GR" dirty="0" smtClean="0"/>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1"/>
            <a:ext cx="7772400" cy="1285859"/>
          </a:xfrm>
        </p:spPr>
        <p:txBody>
          <a:bodyPr>
            <a:normAutofit fontScale="90000"/>
          </a:bodyPr>
          <a:lstStyle/>
          <a:p>
            <a:r>
              <a:rPr lang="el-GR" dirty="0" smtClean="0"/>
              <a:t>Το ενοποιητικό θέμα/θεματική ενότητα: «οι πρόσφυγες»</a:t>
            </a:r>
            <a:endParaRPr lang="el-GR" dirty="0"/>
          </a:p>
        </p:txBody>
      </p:sp>
      <p:sp>
        <p:nvSpPr>
          <p:cNvPr id="3" name="2 - Υπότιτλος"/>
          <p:cNvSpPr>
            <a:spLocks noGrp="1"/>
          </p:cNvSpPr>
          <p:nvPr>
            <p:ph type="subTitle" idx="1"/>
          </p:nvPr>
        </p:nvSpPr>
        <p:spPr>
          <a:xfrm>
            <a:off x="642910" y="1714488"/>
            <a:ext cx="8072494" cy="4786346"/>
          </a:xfrm>
        </p:spPr>
        <p:txBody>
          <a:bodyPr>
            <a:normAutofit fontScale="62500" lnSpcReduction="20000"/>
          </a:bodyPr>
          <a:lstStyle/>
          <a:p>
            <a:pPr algn="just"/>
            <a:r>
              <a:rPr lang="el-GR" b="1" dirty="0" smtClean="0"/>
              <a:t>Η κοινωνική κατάσταση που βιώνουν οι άνθρωποι: η προσφυγιά</a:t>
            </a:r>
          </a:p>
          <a:p>
            <a:pPr algn="just"/>
            <a:endParaRPr lang="el-GR" b="1" dirty="0" smtClean="0"/>
          </a:p>
          <a:p>
            <a:pPr algn="just"/>
            <a:r>
              <a:rPr lang="el-GR" b="1" dirty="0" smtClean="0"/>
              <a:t>Οι κοινωνικές αιτίες της μετανάστευσης ή της προσφυγιάς είναι πολλές: ο πόλεμος, διάφορες κοινωνικές συγκρούσεις και κρίσεις, οικονομική, πολιτική, κλπ.</a:t>
            </a:r>
          </a:p>
          <a:p>
            <a:pPr algn="just"/>
            <a:endParaRPr lang="el-GR" b="1" dirty="0" smtClean="0"/>
          </a:p>
          <a:p>
            <a:pPr algn="just"/>
            <a:r>
              <a:rPr lang="el-GR" b="1" dirty="0" smtClean="0"/>
              <a:t>Οι μορφές της προσφυγιάς (αναγκαστική και βίαιη έξοδος από τον γενέθλιο τόπο), είναι πολλές στην παγκόσμια ιστορία, υπήρξαν δε γνωστές και εκμεταλλεύσιμες από τη λογοτεχνία.</a:t>
            </a:r>
          </a:p>
          <a:p>
            <a:pPr algn="just"/>
            <a:endParaRPr lang="el-GR" dirty="0" smtClean="0"/>
          </a:p>
          <a:p>
            <a:pPr algn="just"/>
            <a:r>
              <a:rPr lang="el-GR" b="1" dirty="0" smtClean="0"/>
              <a:t>Γύρω από το βραβευμένο και μεταφρασμένο βιβλίο </a:t>
            </a:r>
            <a:r>
              <a:rPr lang="el-GR" b="1" i="1" dirty="0" smtClean="0"/>
              <a:t>Τα κοριτσάκια με τα ναυτικά</a:t>
            </a:r>
            <a:r>
              <a:rPr lang="el-GR" b="1" dirty="0" smtClean="0"/>
              <a:t> της Ελένης Δικαίου, που είναι ένα νεανικό μυθιστόρημα και έχει κεντρικό θέμα τους πρόσφυγες της Ιωνίας (Μικρασιατική Καταστροφή, 1922), η δικτύωση  είναι δυνατό να εξακτινωθεί  και σε άλλους συγγραφείς, Έλληνες και ξένους, και σε άλλα λογοτεχνικά είδη και βιβλία που πραγματεύονται το ίδια θέμα.</a:t>
            </a:r>
            <a:r>
              <a:rPr lang="en-US" b="1" dirty="0" smtClean="0"/>
              <a:t> </a:t>
            </a:r>
            <a:endParaRPr lang="el-GR" b="1" dirty="0" smtClean="0"/>
          </a:p>
          <a:p>
            <a:pPr algn="just"/>
            <a:endParaRPr lang="el-GR" dirty="0" smtClean="0"/>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1"/>
            <a:ext cx="7772400" cy="571479"/>
          </a:xfrm>
        </p:spPr>
        <p:txBody>
          <a:bodyPr>
            <a:normAutofit/>
          </a:bodyPr>
          <a:lstStyle/>
          <a:p>
            <a:r>
              <a:rPr lang="el-GR" sz="2000" b="1" dirty="0" smtClean="0"/>
              <a:t>Ένα συναφές ενοποιητικό θέμα: οι πολιτικοί πρόσφυγες</a:t>
            </a:r>
            <a:endParaRPr lang="el-GR" sz="2000" dirty="0"/>
          </a:p>
        </p:txBody>
      </p:sp>
      <p:sp>
        <p:nvSpPr>
          <p:cNvPr id="3" name="2 - Υπότιτλος"/>
          <p:cNvSpPr>
            <a:spLocks noGrp="1"/>
          </p:cNvSpPr>
          <p:nvPr>
            <p:ph type="subTitle" idx="1"/>
          </p:nvPr>
        </p:nvSpPr>
        <p:spPr>
          <a:xfrm>
            <a:off x="428596" y="571480"/>
            <a:ext cx="8501122" cy="6286520"/>
          </a:xfrm>
        </p:spPr>
        <p:txBody>
          <a:bodyPr>
            <a:normAutofit/>
          </a:bodyPr>
          <a:lstStyle/>
          <a:p>
            <a:pPr algn="just"/>
            <a:r>
              <a:rPr lang="el-GR" sz="1600" b="1" dirty="0" smtClean="0"/>
              <a:t>Οι μορφές της εξορίας, αιτία της προσφυγιάς, είναι πολλές, γνωστές και εκμεταλλεύσιμες από τη λογοτεχνία:</a:t>
            </a:r>
            <a:endParaRPr lang="en-US" sz="1600" b="1" dirty="0" smtClean="0"/>
          </a:p>
          <a:p>
            <a:pPr algn="just"/>
            <a:r>
              <a:rPr lang="el-GR" sz="1600" b="1" dirty="0" smtClean="0"/>
              <a:t>Η εξορία: το να ζει κανείς έξω και μακριά από τον γενέθλιο τόπο , την πατρίδα, ως πρόσφυγας εξ αιτίας μιας κοινωνικής, οικονομικής κρίσης, ενός πολέμου.</a:t>
            </a:r>
          </a:p>
          <a:p>
            <a:pPr algn="just"/>
            <a:endParaRPr lang="en-US" sz="1600" b="1" dirty="0" smtClean="0"/>
          </a:p>
          <a:p>
            <a:pPr marL="252000" algn="just"/>
            <a:r>
              <a:rPr lang="en-US" sz="1600" b="1" dirty="0" smtClean="0"/>
              <a:t>1. </a:t>
            </a:r>
            <a:r>
              <a:rPr lang="el-GR" sz="1600" b="1" dirty="0" smtClean="0"/>
              <a:t>Η αναγκαστική εξορία (έξοδος). Καλύπτει διάφορα καθεστώτα: ο οστρακισμός (Αθηναίοι) </a:t>
            </a:r>
            <a:r>
              <a:rPr lang="en-US" sz="1600" b="1" dirty="0" smtClean="0"/>
              <a:t>a) la r</a:t>
            </a:r>
            <a:r>
              <a:rPr lang="en-US" sz="1600" b="1" i="1" dirty="0" smtClean="0"/>
              <a:t>elégation</a:t>
            </a:r>
            <a:r>
              <a:rPr lang="en-US" sz="1600" b="1" dirty="0" smtClean="0"/>
              <a:t>, b) l’</a:t>
            </a:r>
            <a:r>
              <a:rPr lang="en-US" sz="1600" b="1" i="1" dirty="0" smtClean="0"/>
              <a:t>assignation </a:t>
            </a:r>
            <a:r>
              <a:rPr lang="en-US" sz="1600" b="1" dirty="0" smtClean="0"/>
              <a:t>c) le </a:t>
            </a:r>
            <a:r>
              <a:rPr lang="en-US" sz="1600" b="1" i="1" dirty="0" smtClean="0"/>
              <a:t>bannissement</a:t>
            </a:r>
            <a:r>
              <a:rPr lang="en-US" sz="1600" b="1" dirty="0" smtClean="0"/>
              <a:t>, </a:t>
            </a:r>
            <a:r>
              <a:rPr lang="el-GR" sz="1600" b="1" dirty="0" smtClean="0"/>
              <a:t>που δείχνουν τη στέρηση των πολιτικών δικαιωμάτων, τη δυσφήμηση/διαπόμπευση, την απαγόρευση βασικών αγαθών, τη δήμευση της περιουσίας</a:t>
            </a:r>
            <a:r>
              <a:rPr lang="en-US" sz="1600" b="1" dirty="0" smtClean="0"/>
              <a:t>qui impliquait la privation des droits civiques, l’infamie, l’</a:t>
            </a:r>
            <a:r>
              <a:rPr lang="en-US" sz="1600" b="1" i="1" dirty="0" smtClean="0"/>
              <a:t>interdictio ignis et aquae </a:t>
            </a:r>
            <a:r>
              <a:rPr lang="en-US" sz="1600" b="1" dirty="0" smtClean="0"/>
              <a:t>et la confiscation des </a:t>
            </a:r>
            <a:r>
              <a:rPr lang="en-US" sz="1600" b="1" dirty="0" err="1" smtClean="0"/>
              <a:t>biens</a:t>
            </a:r>
            <a:r>
              <a:rPr lang="en-US" sz="1600" b="1" dirty="0" smtClean="0"/>
              <a:t>; d) </a:t>
            </a:r>
            <a:r>
              <a:rPr lang="el-GR" sz="1600" b="1" dirty="0" smtClean="0"/>
              <a:t>την εξορία (Ρωμαίοι)</a:t>
            </a:r>
            <a:r>
              <a:rPr lang="en-US" sz="1600" b="1" i="1" dirty="0" smtClean="0"/>
              <a:t>)</a:t>
            </a:r>
            <a:r>
              <a:rPr lang="en-US" sz="1600" b="1" dirty="0" smtClean="0"/>
              <a:t>, </a:t>
            </a:r>
            <a:r>
              <a:rPr lang="el-GR" sz="1600" b="1" dirty="0" smtClean="0"/>
              <a:t>τη διαταγή εξορίας, τον εκτοπισμό </a:t>
            </a:r>
            <a:r>
              <a:rPr lang="en-US" sz="1600" b="1" dirty="0" smtClean="0"/>
              <a:t>l’</a:t>
            </a:r>
            <a:r>
              <a:rPr lang="en-US" sz="1600" b="1" i="1" dirty="0" smtClean="0"/>
              <a:t>ordre d’exil</a:t>
            </a:r>
            <a:r>
              <a:rPr lang="en-US" sz="1600" b="1" dirty="0" smtClean="0"/>
              <a:t>, la </a:t>
            </a:r>
            <a:r>
              <a:rPr lang="en-US" sz="1600" b="1" i="1" dirty="0" smtClean="0"/>
              <a:t>déportation (</a:t>
            </a:r>
            <a:r>
              <a:rPr lang="el-GR" sz="1600" b="1" i="1" dirty="0" smtClean="0"/>
              <a:t>Ελλάδα, Δικτατορία Μεταξά, Επταετία, κ. ά., Γαλλία, Παλιό Καθεστώς, Αυτοκρατορία)</a:t>
            </a:r>
          </a:p>
          <a:p>
            <a:pPr marL="252000" algn="just"/>
            <a:r>
              <a:rPr lang="en-US" sz="1600" b="1" i="1" dirty="0" smtClean="0"/>
              <a:t>2.</a:t>
            </a:r>
            <a:r>
              <a:rPr lang="en-US" sz="1600" b="1" dirty="0" smtClean="0"/>
              <a:t> </a:t>
            </a:r>
            <a:r>
              <a:rPr lang="el-GR" sz="1600" b="1" dirty="0" smtClean="0"/>
              <a:t>Η εθελουσία εξορία (έξοδος).</a:t>
            </a:r>
            <a:r>
              <a:rPr lang="en-US" sz="1600" b="1" dirty="0" smtClean="0"/>
              <a:t> </a:t>
            </a:r>
            <a:r>
              <a:rPr lang="el-GR" sz="1600" b="1" dirty="0" smtClean="0"/>
              <a:t>Δεν επισύρει νομικές ποινές γιατί προηγείται της καταδίκης, και την εσωτερικεύει. Μεταμφιέζει την απαγόρευση του λόγου, την έμπρακτη απέλαση και τη βίαιη απομάκρυνση. Η περιπλάνηση και η μετανάστευση (προσφυγιά) βιώνονται ως μια αδικία, επιβεβλημένη όπως μια αναγκαστική εξορία.</a:t>
            </a:r>
            <a:endParaRPr lang="en-US" sz="1600" b="1" dirty="0" smtClean="0"/>
          </a:p>
          <a:p>
            <a:pPr marL="252000" algn="just"/>
            <a:r>
              <a:rPr lang="en-US" sz="1600" b="1" dirty="0" smtClean="0"/>
              <a:t>3. </a:t>
            </a:r>
            <a:r>
              <a:rPr lang="el-GR" sz="1600" b="1" dirty="0" smtClean="0"/>
              <a:t>Η μεταφορική εξορία. Είναι πανταχού παρούσα, είτε η μεταφορά εκπονείται στη βάση της πραγματικής εμπειρίας είτε στη βιωμένη εμπειρία που γίνεται το σύμβολο της ανθρώπινης συνθήκης. </a:t>
            </a:r>
          </a:p>
          <a:p>
            <a:pPr marL="252000" algn="just"/>
            <a:r>
              <a:rPr lang="el-GR" sz="1600" b="1" dirty="0" smtClean="0"/>
              <a:t>Γύρω από το μυθιστόρημα της Άλκης Ζέη, </a:t>
            </a:r>
            <a:r>
              <a:rPr lang="el-GR" sz="1600" b="1" i="1" dirty="0" smtClean="0"/>
              <a:t>Η αρραβωνιαστικιά του Αχιλλέα</a:t>
            </a:r>
            <a:r>
              <a:rPr lang="el-GR" sz="1600" b="1" dirty="0" smtClean="0"/>
              <a:t>,</a:t>
            </a:r>
            <a:r>
              <a:rPr lang="el-GR" sz="1600" b="1" i="1" dirty="0" smtClean="0"/>
              <a:t> </a:t>
            </a:r>
            <a:r>
              <a:rPr lang="el-GR" sz="1600" b="1" dirty="0" smtClean="0"/>
              <a:t>η δικτύωση  είναι δυνατό να εξακτινωθεί  και σε άλλους συγγραφείς, Έλληνες και ξένους, και σε άλλα λογοτεχνικά είδη και βιβλία που πραγματεύονται το ίδια θέμα.</a:t>
            </a:r>
            <a:r>
              <a:rPr lang="en-US" sz="1600" b="1" dirty="0" smtClean="0"/>
              <a:t> </a:t>
            </a:r>
            <a:endParaRPr lang="el-GR" sz="1600" b="1" dirty="0" smtClean="0"/>
          </a:p>
          <a:p>
            <a:pPr marL="252000" algn="just"/>
            <a:endParaRPr lang="el-GR" sz="1600" dirty="0" smtClean="0"/>
          </a:p>
          <a:p>
            <a:endParaRPr lang="el-GR" sz="1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4291"/>
            <a:ext cx="7772400" cy="1143007"/>
          </a:xfrm>
        </p:spPr>
        <p:txBody>
          <a:bodyPr>
            <a:normAutofit fontScale="90000"/>
          </a:bodyPr>
          <a:lstStyle/>
          <a:p>
            <a:r>
              <a:rPr lang="en-US" dirty="0" smtClean="0"/>
              <a:t>ELENI DIKAIOY: BIOGRAPHIE-LIVRES-HONNEURS</a:t>
            </a:r>
            <a:endParaRPr lang="el-GR" dirty="0"/>
          </a:p>
        </p:txBody>
      </p:sp>
      <p:sp>
        <p:nvSpPr>
          <p:cNvPr id="3" name="2 - Υπότιτλος"/>
          <p:cNvSpPr>
            <a:spLocks noGrp="1"/>
          </p:cNvSpPr>
          <p:nvPr>
            <p:ph type="subTitle" idx="1"/>
          </p:nvPr>
        </p:nvSpPr>
        <p:spPr>
          <a:xfrm>
            <a:off x="357158" y="1714488"/>
            <a:ext cx="8215370" cy="4786346"/>
          </a:xfrm>
        </p:spPr>
        <p:txBody>
          <a:bodyPr>
            <a:normAutofit fontScale="62500" lnSpcReduction="20000"/>
          </a:bodyPr>
          <a:lstStyle/>
          <a:p>
            <a:pPr marL="342900" indent="-342900" algn="just"/>
            <a:r>
              <a:rPr lang="fr-FR" b="1" dirty="0" smtClean="0"/>
              <a:t>1952</a:t>
            </a:r>
            <a:r>
              <a:rPr lang="fr-FR" dirty="0" smtClean="0"/>
              <a:t>. Eleni Dikaiou est née à  Nouvelle </a:t>
            </a:r>
            <a:r>
              <a:rPr lang="fr-FR" dirty="0" err="1" smtClean="0"/>
              <a:t>Ionia</a:t>
            </a:r>
            <a:r>
              <a:rPr lang="fr-FR" dirty="0" smtClean="0"/>
              <a:t> de la ville de Volos (ville port au centre de la Grèce (ville natale du peintre Italien Giorgio de Chirico)</a:t>
            </a:r>
          </a:p>
          <a:p>
            <a:pPr marL="342900" indent="-342900" algn="just"/>
            <a:r>
              <a:rPr lang="fr-FR" dirty="0" smtClean="0"/>
              <a:t>Elle a commencé à écrire de sa jeunesse pour les enfants a la revue </a:t>
            </a:r>
            <a:r>
              <a:rPr lang="fr-FR" i="1" dirty="0" smtClean="0"/>
              <a:t>Diaplasis ton Paidon</a:t>
            </a:r>
            <a:endParaRPr lang="fr-FR" b="1" dirty="0" smtClean="0"/>
          </a:p>
          <a:p>
            <a:pPr marL="342900" indent="-342900" algn="just"/>
            <a:r>
              <a:rPr lang="fr-FR" dirty="0" smtClean="0"/>
              <a:t>En 1991 a écrit son première roman pour les enfants</a:t>
            </a:r>
          </a:p>
          <a:p>
            <a:pPr marL="342900" indent="-342900" algn="just"/>
            <a:r>
              <a:rPr lang="fr-FR" b="1" dirty="0" smtClean="0"/>
              <a:t>1991</a:t>
            </a:r>
            <a:r>
              <a:rPr lang="fr-FR" dirty="0" smtClean="0"/>
              <a:t>. Prix  de l’ Association de Smyrniotes  pour son livre </a:t>
            </a:r>
            <a:r>
              <a:rPr lang="fr-FR" i="1" dirty="0" smtClean="0"/>
              <a:t>Ta koritsakia me ta naftika</a:t>
            </a:r>
            <a:r>
              <a:rPr lang="fr-FR" dirty="0" smtClean="0"/>
              <a:t>   (</a:t>
            </a:r>
            <a:r>
              <a:rPr lang="fr-FR" i="1" dirty="0" smtClean="0"/>
              <a:t>Que demain soit un jour de bonheur</a:t>
            </a:r>
            <a:r>
              <a:rPr lang="fr-FR" dirty="0" smtClean="0"/>
              <a:t>)</a:t>
            </a:r>
          </a:p>
          <a:p>
            <a:pPr marL="342900" indent="-342900" algn="just"/>
            <a:r>
              <a:rPr lang="fr-FR" b="1" dirty="0" smtClean="0"/>
              <a:t>1992.</a:t>
            </a:r>
            <a:r>
              <a:rPr lang="fr-FR" dirty="0" smtClean="0"/>
              <a:t> Honneur de Université de Pandova (Premio Europeo Pier Paolo Vergerio pour son  livre  </a:t>
            </a:r>
            <a:r>
              <a:rPr lang="fr-FR" i="1" dirty="0" smtClean="0"/>
              <a:t>Anazitontas tous chamenous iroes</a:t>
            </a:r>
          </a:p>
          <a:p>
            <a:pPr marL="342900" indent="-342900" algn="just"/>
            <a:r>
              <a:rPr lang="fr-FR" b="1" dirty="0" smtClean="0"/>
              <a:t>1992</a:t>
            </a:r>
            <a:r>
              <a:rPr lang="fr-FR" dirty="0" smtClean="0"/>
              <a:t>. Honneur de IBBY section grecque  pour son livre </a:t>
            </a:r>
            <a:r>
              <a:rPr lang="fr-FR" i="1" dirty="0" smtClean="0"/>
              <a:t>Mou mauainete na xamogelv, sas parakalo? </a:t>
            </a:r>
          </a:p>
          <a:p>
            <a:pPr marL="342900" indent="-342900" algn="just"/>
            <a:r>
              <a:rPr lang="fr-FR" b="1" dirty="0" smtClean="0"/>
              <a:t>1996</a:t>
            </a:r>
            <a:r>
              <a:rPr lang="fr-FR" dirty="0" smtClean="0"/>
              <a:t>. Marie-Christine Anastasiadi traduit son roman en français </a:t>
            </a:r>
            <a:r>
              <a:rPr lang="fr-FR" i="1" dirty="0" smtClean="0"/>
              <a:t>Que demain soit un jour de bonheur </a:t>
            </a:r>
          </a:p>
          <a:p>
            <a:pPr marL="342900" indent="-342900" algn="just"/>
            <a:r>
              <a:rPr lang="fr-FR" b="1" dirty="0" smtClean="0"/>
              <a:t>2004</a:t>
            </a:r>
            <a:r>
              <a:rPr lang="fr-FR" dirty="0" smtClean="0"/>
              <a:t>.  Prix National pour son livre </a:t>
            </a:r>
            <a:r>
              <a:rPr lang="fr-FR" i="1" dirty="0" smtClean="0"/>
              <a:t>To megalo taxidi tou Odyssea</a:t>
            </a:r>
          </a:p>
          <a:p>
            <a:pPr marL="342900" indent="-342900" algn="just"/>
            <a:r>
              <a:rPr lang="fr-FR" b="1" dirty="0" smtClean="0"/>
              <a:t>2006. </a:t>
            </a:r>
            <a:r>
              <a:rPr lang="fr-FR" dirty="0" smtClean="0"/>
              <a:t>Prix de IBBY section grecque pour son livre </a:t>
            </a:r>
            <a:r>
              <a:rPr lang="fr-FR" i="1" dirty="0" smtClean="0"/>
              <a:t>H kilada me tis petaloudes</a:t>
            </a:r>
          </a:p>
          <a:p>
            <a:pPr marL="342900" indent="-342900" algn="just"/>
            <a:r>
              <a:rPr lang="fr-FR" b="1" dirty="0" smtClean="0"/>
              <a:t>2016</a:t>
            </a:r>
            <a:r>
              <a:rPr lang="fr-FR" dirty="0" smtClean="0"/>
              <a:t>. Candidate pour le Prix Hans Christian Andersen</a:t>
            </a:r>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Οι συγγραφείς:  Άλκη Ζέη-Ελένη Δικαίου</a:t>
            </a:r>
            <a:endParaRPr lang="el-GR" sz="3200" dirty="0"/>
          </a:p>
        </p:txBody>
      </p:sp>
      <p:sp>
        <p:nvSpPr>
          <p:cNvPr id="3" name="2 - Θέση περιεχομένου"/>
          <p:cNvSpPr>
            <a:spLocks noGrp="1"/>
          </p:cNvSpPr>
          <p:nvPr>
            <p:ph sz="half" idx="1"/>
          </p:nvPr>
        </p:nvSpPr>
        <p:spPr/>
        <p:txBody>
          <a:bodyPr/>
          <a:lstStyle/>
          <a:p>
            <a:r>
              <a:rPr lang="el-GR" dirty="0" smtClean="0"/>
              <a:t>Άλκη Ζέη</a:t>
            </a:r>
            <a:endParaRPr lang="el-GR" dirty="0"/>
          </a:p>
        </p:txBody>
      </p:sp>
      <p:sp>
        <p:nvSpPr>
          <p:cNvPr id="4" name="3 - Θέση περιεχομένου"/>
          <p:cNvSpPr>
            <a:spLocks noGrp="1"/>
          </p:cNvSpPr>
          <p:nvPr>
            <p:ph sz="half" idx="2"/>
          </p:nvPr>
        </p:nvSpPr>
        <p:spPr>
          <a:xfrm>
            <a:off x="4648200" y="1524000"/>
            <a:ext cx="4059936" cy="4548206"/>
          </a:xfrm>
        </p:spPr>
        <p:txBody>
          <a:bodyPr/>
          <a:lstStyle/>
          <a:p>
            <a:r>
              <a:rPr lang="el-GR" dirty="0" smtClean="0"/>
              <a:t>Ελένη Δικαίου</a:t>
            </a:r>
            <a:endParaRPr lang="el-GR" dirty="0"/>
          </a:p>
        </p:txBody>
      </p:sp>
      <p:pic>
        <p:nvPicPr>
          <p:cNvPr id="5" name="4 - Εικόνα" descr="http://www.ekebi.gr/appdata/writers/1935/small/ZEIALKI_gr.JPG">
            <a:hlinkClick r:id="rId2" tooltip="&quot;Πηγή: Λογοτεχνικό Ημερολόγιο των εκδόσεων Γαβριηλίδη &quot;"/>
          </p:cNvPr>
          <p:cNvPicPr/>
          <p:nvPr/>
        </p:nvPicPr>
        <p:blipFill>
          <a:blip r:embed="rId3"/>
          <a:srcRect/>
          <a:stretch>
            <a:fillRect/>
          </a:stretch>
        </p:blipFill>
        <p:spPr bwMode="auto">
          <a:xfrm>
            <a:off x="428596" y="2000240"/>
            <a:ext cx="3643338" cy="4071966"/>
          </a:xfrm>
          <a:prstGeom prst="rect">
            <a:avLst/>
          </a:prstGeom>
          <a:noFill/>
          <a:ln w="9525">
            <a:noFill/>
            <a:miter lim="800000"/>
            <a:headEnd/>
            <a:tailEnd/>
          </a:ln>
        </p:spPr>
      </p:pic>
      <p:sp>
        <p:nvSpPr>
          <p:cNvPr id="1026" name="AutoShape 2" descr="dikaiou390"/>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dirty="0"/>
          </a:p>
        </p:txBody>
      </p:sp>
      <p:sp>
        <p:nvSpPr>
          <p:cNvPr id="1028" name="AutoShape 4" descr="dikaiou390"/>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dirty="0"/>
          </a:p>
        </p:txBody>
      </p:sp>
      <p:pic>
        <p:nvPicPr>
          <p:cNvPr id="6" name="Picture 2" descr="C:\Users\alex\Desktop\eleni_dikaiou.jpg"/>
          <p:cNvPicPr>
            <a:picLocks noChangeAspect="1" noChangeArrowheads="1"/>
          </p:cNvPicPr>
          <p:nvPr/>
        </p:nvPicPr>
        <p:blipFill>
          <a:blip r:embed="rId4"/>
          <a:srcRect/>
          <a:stretch>
            <a:fillRect/>
          </a:stretch>
        </p:blipFill>
        <p:spPr bwMode="auto">
          <a:xfrm>
            <a:off x="4929190" y="2053107"/>
            <a:ext cx="3571900" cy="4192198"/>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space réservé du contenu 6"/>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285720" y="642918"/>
            <a:ext cx="1143000" cy="1609725"/>
          </a:xfrm>
          <a:prstGeom prst="rect">
            <a:avLst/>
          </a:prstGeom>
        </p:spPr>
      </p:pic>
      <p:pic>
        <p:nvPicPr>
          <p:cNvPr id="3" name="Picture 2" descr="E:\MISSIONS FLORINA\2016\Alékos\img_pres_long_424.jpg"/>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1571604" y="1214422"/>
            <a:ext cx="1440160" cy="2193474"/>
          </a:xfrm>
          <a:prstGeom prst="rect">
            <a:avLst/>
          </a:prstGeom>
          <a:noFill/>
          <a:extLst>
            <a:ext uri="{909E8E84-426E-40DD-AFC4-6F175D3DCCD1}">
              <a14:hiddenFill xmlns="" xmlns:a14="http://schemas.microsoft.com/office/drawing/2010/main">
                <a:solidFill>
                  <a:srgbClr val="FFFFFF"/>
                </a:solidFill>
              </a14:hiddenFill>
            </a:ext>
          </a:extLst>
        </p:spPr>
      </p:pic>
      <p:pic>
        <p:nvPicPr>
          <p:cNvPr id="4" name="Picture 3" descr="E:\MISSIONS FLORINA\2016\Alékos\begagagens.jpg"/>
          <p:cNvPicPr>
            <a:picLocks noChangeAspect="1" noChangeArrowheads="1"/>
          </p:cNvPicPr>
          <p:nvPr/>
        </p:nvPicPr>
        <p:blipFill>
          <a:blip r:embed="rId4">
            <a:extLst>
              <a:ext uri="{28A0092B-C50C-407E-A947-70E740481C1C}">
                <a14:useLocalDpi xmlns="" xmlns:a14="http://schemas.microsoft.com/office/drawing/2010/main" val="0"/>
              </a:ext>
            </a:extLst>
          </a:blip>
          <a:srcRect/>
          <a:stretch>
            <a:fillRect/>
          </a:stretch>
        </p:blipFill>
        <p:spPr bwMode="auto">
          <a:xfrm>
            <a:off x="357158" y="3929066"/>
            <a:ext cx="1143000" cy="1962150"/>
          </a:xfrm>
          <a:prstGeom prst="rect">
            <a:avLst/>
          </a:prstGeom>
          <a:noFill/>
          <a:extLst>
            <a:ext uri="{909E8E84-426E-40DD-AFC4-6F175D3DCCD1}">
              <a14:hiddenFill xmlns="" xmlns:a14="http://schemas.microsoft.com/office/drawing/2010/main">
                <a:solidFill>
                  <a:srgbClr val="FFFFFF"/>
                </a:solidFill>
              </a14:hiddenFill>
            </a:ext>
          </a:extLst>
        </p:spPr>
      </p:pic>
      <p:pic>
        <p:nvPicPr>
          <p:cNvPr id="5" name="Picture 4" descr="E:\MISSIONS FLORINA\2016\Alékos\smadjaescarg.jpg"/>
          <p:cNvPicPr>
            <a:picLocks noChangeAspect="1" noChangeArrowheads="1"/>
          </p:cNvPicPr>
          <p:nvPr/>
        </p:nvPicPr>
        <p:blipFill>
          <a:blip r:embed="rId5">
            <a:extLst>
              <a:ext uri="{28A0092B-C50C-407E-A947-70E740481C1C}">
                <a14:useLocalDpi xmlns="" xmlns:a14="http://schemas.microsoft.com/office/drawing/2010/main" val="0"/>
              </a:ext>
            </a:extLst>
          </a:blip>
          <a:srcRect/>
          <a:stretch>
            <a:fillRect/>
          </a:stretch>
        </p:blipFill>
        <p:spPr bwMode="auto">
          <a:xfrm>
            <a:off x="3500430" y="3571876"/>
            <a:ext cx="1143000" cy="1733550"/>
          </a:xfrm>
          <a:prstGeom prst="rect">
            <a:avLst/>
          </a:prstGeom>
          <a:noFill/>
          <a:extLst>
            <a:ext uri="{909E8E84-426E-40DD-AFC4-6F175D3DCCD1}">
              <a14:hiddenFill xmlns="" xmlns:a14="http://schemas.microsoft.com/office/drawing/2010/main">
                <a:solidFill>
                  <a:srgbClr val="FFFFFF"/>
                </a:solidFill>
              </a14:hiddenFill>
            </a:ext>
          </a:extLst>
        </p:spPr>
      </p:pic>
      <p:pic>
        <p:nvPicPr>
          <p:cNvPr id="6" name="Picture 5" descr="E:\MISSIONS FLORINA\2016\Alékos\Les premiers jours.jpg"/>
          <p:cNvPicPr>
            <a:picLocks noChangeAspect="1" noChangeArrowheads="1"/>
          </p:cNvPicPr>
          <p:nvPr/>
        </p:nvPicPr>
        <p:blipFill>
          <a:blip r:embed="rId6">
            <a:extLst>
              <a:ext uri="{28A0092B-C50C-407E-A947-70E740481C1C}">
                <a14:useLocalDpi xmlns="" xmlns:a14="http://schemas.microsoft.com/office/drawing/2010/main" val="0"/>
              </a:ext>
            </a:extLst>
          </a:blip>
          <a:srcRect/>
          <a:stretch>
            <a:fillRect/>
          </a:stretch>
        </p:blipFill>
        <p:spPr bwMode="auto">
          <a:xfrm>
            <a:off x="2143108" y="4286256"/>
            <a:ext cx="1152128" cy="1697873"/>
          </a:xfrm>
          <a:prstGeom prst="rect">
            <a:avLst/>
          </a:prstGeom>
          <a:noFill/>
          <a:extLst>
            <a:ext uri="{909E8E84-426E-40DD-AFC4-6F175D3DCCD1}">
              <a14:hiddenFill xmlns="" xmlns:a14="http://schemas.microsoft.com/office/drawing/2010/main">
                <a:solidFill>
                  <a:srgbClr val="FFFFFF"/>
                </a:solidFill>
              </a14:hiddenFill>
            </a:ext>
          </a:extLst>
        </p:spPr>
      </p:pic>
      <p:sp>
        <p:nvSpPr>
          <p:cNvPr id="7" name="6 - Ορθογώνιο"/>
          <p:cNvSpPr/>
          <p:nvPr/>
        </p:nvSpPr>
        <p:spPr>
          <a:xfrm>
            <a:off x="5214942" y="357166"/>
            <a:ext cx="3929058" cy="1077218"/>
          </a:xfrm>
          <a:prstGeom prst="rect">
            <a:avLst/>
          </a:prstGeom>
        </p:spPr>
        <p:txBody>
          <a:bodyPr wrap="square">
            <a:spAutoFit/>
          </a:bodyPr>
          <a:lstStyle/>
          <a:p>
            <a:r>
              <a:rPr lang="el-GR" sz="3200" b="1" dirty="0" smtClean="0"/>
              <a:t>Δικτύωση γύρω από ένα ενοποιητικό θέμα</a:t>
            </a:r>
            <a:endParaRPr lang="el-GR" sz="3200" b="1" dirty="0"/>
          </a:p>
        </p:txBody>
      </p:sp>
      <p:sp>
        <p:nvSpPr>
          <p:cNvPr id="8" name="7 - Ορθογώνιο"/>
          <p:cNvSpPr/>
          <p:nvPr/>
        </p:nvSpPr>
        <p:spPr>
          <a:xfrm>
            <a:off x="5072066" y="2967334"/>
            <a:ext cx="4071934" cy="1200329"/>
          </a:xfrm>
          <a:prstGeom prst="rect">
            <a:avLst/>
          </a:prstGeom>
        </p:spPr>
        <p:txBody>
          <a:bodyPr wrap="square">
            <a:spAutoFit/>
          </a:bodyPr>
          <a:lstStyle/>
          <a:p>
            <a:r>
              <a:rPr lang="el-GR" dirty="0" smtClean="0"/>
              <a:t>Επιλέγομε έργα γύρω από ένα θέμα με στόχο να απαντήσουμε σε έναν στόχο ανάγνωσης</a:t>
            </a:r>
            <a:endParaRPr lang="fr-FR" dirty="0" smtClean="0"/>
          </a:p>
          <a:p>
            <a:r>
              <a:rPr lang="el-GR" dirty="0" smtClean="0"/>
              <a:t>Παράδειγμα : Οι πρόσφυγες</a:t>
            </a:r>
            <a:endParaRPr lang="el-GR" dirty="0"/>
          </a:p>
        </p:txBody>
      </p:sp>
      <p:pic>
        <p:nvPicPr>
          <p:cNvPr id="11" name="10 - Εικόνα" descr="Αποτέλεσμα εικόνας για Τα κοριτσάκια με τα ναυτικά Ελένη Δικαίου"/>
          <p:cNvPicPr/>
          <p:nvPr/>
        </p:nvPicPr>
        <p:blipFill>
          <a:blip r:embed="rId7"/>
          <a:srcRect/>
          <a:stretch>
            <a:fillRect/>
          </a:stretch>
        </p:blipFill>
        <p:spPr bwMode="auto">
          <a:xfrm>
            <a:off x="3071802" y="714356"/>
            <a:ext cx="2071702" cy="2714644"/>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428596" y="0"/>
            <a:ext cx="8715404" cy="1285859"/>
          </a:xfrm>
        </p:spPr>
        <p:txBody>
          <a:bodyPr>
            <a:normAutofit fontScale="90000"/>
          </a:bodyPr>
          <a:lstStyle/>
          <a:p>
            <a:r>
              <a:rPr lang="el-GR" sz="3200" b="1" i="1" dirty="0" smtClean="0">
                <a:solidFill>
                  <a:schemeClr val="tx2"/>
                </a:solidFill>
              </a:rPr>
              <a:t>Τα κοριτσάκια με τα ναυτικά</a:t>
            </a:r>
            <a:r>
              <a:rPr lang="fr-FR" sz="3200" b="1" i="1" dirty="0" smtClean="0">
                <a:solidFill>
                  <a:schemeClr val="tx2"/>
                </a:solidFill>
              </a:rPr>
              <a:t> (1994) </a:t>
            </a:r>
            <a:r>
              <a:rPr lang="el-GR" sz="3200" b="1" i="1" dirty="0" smtClean="0">
                <a:solidFill>
                  <a:schemeClr val="tx2"/>
                </a:solidFill>
              </a:rPr>
              <a:t/>
            </a:r>
            <a:br>
              <a:rPr lang="el-GR" sz="3200" b="1" i="1" dirty="0" smtClean="0">
                <a:solidFill>
                  <a:schemeClr val="tx2"/>
                </a:solidFill>
              </a:rPr>
            </a:br>
            <a:r>
              <a:rPr lang="fr-FR" sz="3200" b="1" i="1" dirty="0" smtClean="0">
                <a:solidFill>
                  <a:schemeClr val="tx2"/>
                </a:solidFill>
              </a:rPr>
              <a:t>Que demain soit un jour de bonheur </a:t>
            </a:r>
            <a:r>
              <a:rPr lang="fr-FR" sz="3200" i="1" dirty="0" smtClean="0">
                <a:solidFill>
                  <a:schemeClr val="tx2"/>
                </a:solidFill>
              </a:rPr>
              <a:t/>
            </a:r>
            <a:br>
              <a:rPr lang="fr-FR" sz="3200" i="1" dirty="0" smtClean="0">
                <a:solidFill>
                  <a:schemeClr val="tx2"/>
                </a:solidFill>
              </a:rPr>
            </a:br>
            <a:r>
              <a:rPr lang="el-GR" sz="3200" i="1" dirty="0" smtClean="0">
                <a:solidFill>
                  <a:schemeClr val="tx2"/>
                </a:solidFill>
              </a:rPr>
              <a:t>της  Ελένης Δικαίου</a:t>
            </a:r>
            <a:endParaRPr lang="el-GR" sz="3200" dirty="0"/>
          </a:p>
        </p:txBody>
      </p:sp>
      <p:sp>
        <p:nvSpPr>
          <p:cNvPr id="3" name="2 - Υπότιτλος"/>
          <p:cNvSpPr>
            <a:spLocks noGrp="1"/>
          </p:cNvSpPr>
          <p:nvPr>
            <p:ph type="subTitle" idx="1"/>
          </p:nvPr>
        </p:nvSpPr>
        <p:spPr>
          <a:xfrm>
            <a:off x="357158" y="1428736"/>
            <a:ext cx="8143932" cy="5214974"/>
          </a:xfrm>
        </p:spPr>
        <p:txBody>
          <a:bodyPr>
            <a:normAutofit fontScale="25000" lnSpcReduction="20000"/>
          </a:bodyPr>
          <a:lstStyle/>
          <a:p>
            <a:pPr algn="just"/>
            <a:endParaRPr lang="el-GR" b="1" dirty="0" smtClean="0"/>
          </a:p>
          <a:p>
            <a:pPr algn="just"/>
            <a:r>
              <a:rPr lang="el-GR" sz="11200" b="1" dirty="0" smtClean="0"/>
              <a:t>Ιδιαιτερότητες αυτού του κειμένου</a:t>
            </a:r>
            <a:endParaRPr lang="el-GR" sz="11200" dirty="0" smtClean="0"/>
          </a:p>
          <a:p>
            <a:pPr algn="just"/>
            <a:r>
              <a:rPr lang="el-GR" sz="11200" dirty="0" smtClean="0"/>
              <a:t>Ιστορικός ρεαλισμός, η αφήγηση και η πλοκή ακολουθούν τα ιστορικά γεγονότα. </a:t>
            </a:r>
          </a:p>
          <a:p>
            <a:pPr algn="just"/>
            <a:r>
              <a:rPr lang="el-GR" sz="11200" dirty="0" smtClean="0"/>
              <a:t>Αφήγηση σε τρίτο πρόσωπο, εστίαση στις σκέψεις των μικρών διδύμων, Κατινάκι και Μαρίτσα.</a:t>
            </a:r>
          </a:p>
          <a:p>
            <a:pPr algn="just"/>
            <a:r>
              <a:rPr lang="el-GR" sz="11200" dirty="0" smtClean="0"/>
              <a:t>Ανάγνωση του βιβλίου </a:t>
            </a:r>
            <a:r>
              <a:rPr lang="el-GR" sz="11200" b="1" dirty="0" smtClean="0"/>
              <a:t>ως μυθιστορήματος μαθητείας</a:t>
            </a:r>
            <a:r>
              <a:rPr lang="el-GR" sz="11200" dirty="0" smtClean="0"/>
              <a:t>, με πρωταγωνίστριες τις δίδυμες Κατινάκι και Μαρίτσα. </a:t>
            </a:r>
          </a:p>
          <a:p>
            <a:pPr algn="just"/>
            <a:r>
              <a:rPr lang="el-GR" sz="11200" dirty="0" smtClean="0"/>
              <a:t>Η μεγάλη αλλαγή της ζωής των πρωταγωνιστών του μυθιστορήματος που είναι τα πρόσωπα μιας οικογένειας: χάνουν την περιουσία τους, πέφτουν στην έσχατη φτώχεια και την ανυποληψία και παλεύουν για  τη ζωή και την υπόληψή τους.</a:t>
            </a:r>
          </a:p>
          <a:p>
            <a:pPr algn="just"/>
            <a:endParaRPr lang="el-GR" sz="11200" dirty="0" smtClean="0"/>
          </a:p>
          <a:p>
            <a:pPr algn="just"/>
            <a:endParaRPr lang="el-GR" sz="11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0" y="1000108"/>
            <a:ext cx="8858280" cy="5857892"/>
          </a:xfrm>
        </p:spPr>
        <p:txBody>
          <a:bodyPr>
            <a:normAutofit fontScale="77500" lnSpcReduction="20000"/>
          </a:bodyPr>
          <a:lstStyle/>
          <a:p>
            <a:pPr algn="just"/>
            <a:endParaRPr lang="el-GR" sz="1200" dirty="0" smtClean="0"/>
          </a:p>
          <a:p>
            <a:pPr algn="just"/>
            <a:r>
              <a:rPr lang="el-GR" sz="2600" dirty="0" smtClean="0"/>
              <a:t>Μυθιστορήματα:</a:t>
            </a:r>
          </a:p>
          <a:p>
            <a:pPr algn="just"/>
            <a:endParaRPr lang="fr-FR" sz="2600" dirty="0" smtClean="0"/>
          </a:p>
          <a:p>
            <a:pPr algn="just"/>
            <a:r>
              <a:rPr lang="el-GR" sz="2600" b="1" dirty="0" smtClean="0"/>
              <a:t>Διδώ Σωτηρίου, </a:t>
            </a:r>
            <a:r>
              <a:rPr lang="el-GR" sz="2600" b="1" i="1" dirty="0" smtClean="0"/>
              <a:t>Οι νεκροί περιμένουν</a:t>
            </a:r>
          </a:p>
          <a:p>
            <a:pPr algn="just"/>
            <a:r>
              <a:rPr lang="el-GR" sz="2600" dirty="0" smtClean="0"/>
              <a:t>Διδώ Σωτηρίου, </a:t>
            </a:r>
            <a:r>
              <a:rPr lang="el-GR" sz="2600" i="1" dirty="0" smtClean="0"/>
              <a:t>Ματωμένα χώματα</a:t>
            </a:r>
            <a:r>
              <a:rPr lang="el-GR" sz="2600" dirty="0" smtClean="0"/>
              <a:t>, Κέδρος, Α. Ε., 1962, </a:t>
            </a:r>
            <a:r>
              <a:rPr lang="el-GR" sz="2600" baseline="30000" dirty="0" smtClean="0"/>
              <a:t>85</a:t>
            </a:r>
            <a:r>
              <a:rPr lang="el-GR" sz="2600" dirty="0" smtClean="0"/>
              <a:t>2007</a:t>
            </a:r>
            <a:endParaRPr lang="el-GR" sz="2600" b="1" dirty="0" smtClean="0"/>
          </a:p>
          <a:p>
            <a:pPr algn="just"/>
            <a:r>
              <a:rPr lang="el-GR" sz="2600" b="1" i="1" dirty="0" smtClean="0"/>
              <a:t> </a:t>
            </a:r>
            <a:r>
              <a:rPr lang="el-GR" sz="2600" b="1" dirty="0" smtClean="0"/>
              <a:t>Ηλία Βενέζη, </a:t>
            </a:r>
            <a:r>
              <a:rPr lang="el-GR" sz="2600" b="1" i="1" dirty="0" smtClean="0"/>
              <a:t>Γαλήνη</a:t>
            </a:r>
            <a:endParaRPr lang="el-GR" sz="2600" b="1" dirty="0" smtClean="0"/>
          </a:p>
          <a:p>
            <a:pPr algn="just"/>
            <a:r>
              <a:rPr lang="el-GR" sz="2400" dirty="0" smtClean="0"/>
              <a:t>Τόνια Χιώνη, </a:t>
            </a:r>
            <a:r>
              <a:rPr lang="el-GR" sz="2400" i="1" dirty="0" smtClean="0"/>
              <a:t>Φαίδρα. Η Βουρλιώτισσα</a:t>
            </a:r>
            <a:r>
              <a:rPr lang="el-GR" sz="2400" dirty="0" smtClean="0"/>
              <a:t>, Εκδόσεις Εντός, Αθήνα, </a:t>
            </a:r>
            <a:r>
              <a:rPr lang="el-GR" sz="2400" baseline="30000" dirty="0" smtClean="0"/>
              <a:t>4</a:t>
            </a:r>
            <a:r>
              <a:rPr lang="el-GR" sz="2400" dirty="0" smtClean="0"/>
              <a:t>2004.</a:t>
            </a:r>
          </a:p>
          <a:p>
            <a:pPr algn="just"/>
            <a:endParaRPr lang="el-GR" sz="2600" b="1" dirty="0" smtClean="0"/>
          </a:p>
          <a:p>
            <a:pPr algn="just"/>
            <a:r>
              <a:rPr lang="el-GR" sz="2600" b="1" dirty="0" smtClean="0"/>
              <a:t>Διηγήματα:</a:t>
            </a:r>
          </a:p>
          <a:p>
            <a:pPr algn="just"/>
            <a:r>
              <a:rPr lang="el-GR" sz="2600" b="1" dirty="0" smtClean="0"/>
              <a:t>Γαλάτεια Γρηγοριάδου – Σουρέλη, </a:t>
            </a:r>
            <a:r>
              <a:rPr lang="el-GR" sz="2600" dirty="0" smtClean="0"/>
              <a:t>«</a:t>
            </a:r>
            <a:r>
              <a:rPr lang="el-GR" sz="2600" b="1" dirty="0" smtClean="0"/>
              <a:t>Η προσφυγιά του Αγίου»</a:t>
            </a:r>
          </a:p>
          <a:p>
            <a:pPr algn="just"/>
            <a:endParaRPr lang="el-GR" sz="1200" dirty="0" smtClean="0"/>
          </a:p>
          <a:p>
            <a:pPr algn="just"/>
            <a:endParaRPr lang="el-GR" sz="1200" dirty="0" smtClean="0"/>
          </a:p>
          <a:p>
            <a:pPr algn="just"/>
            <a:endParaRPr lang="fr-FR" sz="1200" dirty="0" smtClean="0"/>
          </a:p>
          <a:p>
            <a:pPr algn="l"/>
            <a:r>
              <a:rPr lang="el-GR" sz="2100" b="1" dirty="0" smtClean="0"/>
              <a:t>Τοποθέτηση στο δίκτυο γαλλόφωνων μυθιστορημάτων που πραγματεύονται την προσφυγιά</a:t>
            </a:r>
          </a:p>
          <a:p>
            <a:pPr algn="l"/>
            <a:endParaRPr lang="fr-FR" sz="1200" dirty="0" smtClean="0"/>
          </a:p>
          <a:p>
            <a:pPr algn="just"/>
            <a:r>
              <a:rPr lang="en-US" sz="2800" b="1" dirty="0" smtClean="0"/>
              <a:t>Allain Glykos, </a:t>
            </a:r>
            <a:r>
              <a:rPr lang="en-US" sz="2800" b="1" i="1" dirty="0" smtClean="0"/>
              <a:t>Manolis de Vourla </a:t>
            </a:r>
            <a:r>
              <a:rPr lang="en-US" sz="2800" b="1" dirty="0" smtClean="0"/>
              <a:t>(2005),  à partir  de 14 ans</a:t>
            </a:r>
            <a:r>
              <a:rPr lang="el-GR" sz="2800" b="1" dirty="0" smtClean="0"/>
              <a:t>.  Το ίδιο έργο κυκλοφορεί και με τη μορφή  </a:t>
            </a:r>
            <a:r>
              <a:rPr lang="en-US" sz="2800" b="1" dirty="0" smtClean="0"/>
              <a:t>graphic novel</a:t>
            </a:r>
            <a:endParaRPr lang="fr-FR" sz="2800" dirty="0" smtClean="0"/>
          </a:p>
          <a:p>
            <a:pPr algn="just"/>
            <a:r>
              <a:rPr lang="en-US" sz="2800" b="1" dirty="0" smtClean="0"/>
              <a:t>Azouz Begag, </a:t>
            </a:r>
            <a:r>
              <a:rPr lang="el-GR" sz="2800" b="1" i="1" dirty="0" smtClean="0"/>
              <a:t>L’</a:t>
            </a:r>
            <a:r>
              <a:rPr lang="en-US" sz="2800" b="1" i="1" dirty="0" smtClean="0"/>
              <a:t> </a:t>
            </a:r>
            <a:r>
              <a:rPr lang="el-GR" sz="2800" b="1" i="1" dirty="0" smtClean="0"/>
              <a:t>île des gens d’</a:t>
            </a:r>
            <a:r>
              <a:rPr lang="en-US" sz="2800" b="1" i="1" dirty="0" smtClean="0"/>
              <a:t> </a:t>
            </a:r>
            <a:r>
              <a:rPr lang="el-GR" sz="2800" b="1" i="1" dirty="0" smtClean="0"/>
              <a:t>ici</a:t>
            </a:r>
            <a:r>
              <a:rPr lang="en-US" sz="2800" b="1" i="1" dirty="0" smtClean="0"/>
              <a:t> </a:t>
            </a:r>
            <a:r>
              <a:rPr lang="en-US" sz="2800" b="1" dirty="0" smtClean="0"/>
              <a:t>(2006 ) à partir  de 13 ans</a:t>
            </a:r>
            <a:endParaRPr lang="el-GR" sz="2800" dirty="0" smtClean="0"/>
          </a:p>
          <a:p>
            <a:pPr algn="just"/>
            <a:r>
              <a:rPr lang="fr-FR" sz="2800" b="1" dirty="0" smtClean="0"/>
              <a:t>Eglal Errera, </a:t>
            </a:r>
            <a:r>
              <a:rPr lang="fr-FR" sz="2800" b="1" i="1" dirty="0" smtClean="0"/>
              <a:t>Les premiers jours </a:t>
            </a:r>
            <a:r>
              <a:rPr lang="fr-FR" sz="2800" b="1" dirty="0" smtClean="0"/>
              <a:t>(2002 ) </a:t>
            </a:r>
            <a:r>
              <a:rPr lang="en-US" sz="2800" b="1" dirty="0" smtClean="0"/>
              <a:t>à partir  de 9 ans</a:t>
            </a:r>
            <a:endParaRPr lang="fr-FR" sz="2800" i="1" dirty="0" smtClean="0"/>
          </a:p>
          <a:p>
            <a:pPr algn="just"/>
            <a:r>
              <a:rPr lang="en-US" sz="2800" b="1" dirty="0" smtClean="0"/>
              <a:t>Brigitte Smadja, </a:t>
            </a:r>
            <a:r>
              <a:rPr lang="en-US" sz="2800" b="1" i="1" dirty="0" smtClean="0"/>
              <a:t>La tarte aux escargots </a:t>
            </a:r>
            <a:r>
              <a:rPr lang="en-US" sz="2800" b="1" dirty="0" smtClean="0"/>
              <a:t>(2007) à partir  de 9 ans</a:t>
            </a:r>
            <a:endParaRPr lang="el-GR" sz="2800" b="1" dirty="0" smtClean="0"/>
          </a:p>
          <a:p>
            <a:endParaRPr lang="el-GR" dirty="0"/>
          </a:p>
        </p:txBody>
      </p:sp>
      <p:sp>
        <p:nvSpPr>
          <p:cNvPr id="4" name="2 - Υπότιτλος"/>
          <p:cNvSpPr>
            <a:spLocks noGrp="1"/>
          </p:cNvSpPr>
          <p:nvPr>
            <p:ph type="ctrTitle"/>
          </p:nvPr>
        </p:nvSpPr>
        <p:spPr>
          <a:xfrm>
            <a:off x="571472" y="214290"/>
            <a:ext cx="7700962" cy="500066"/>
          </a:xfrm>
        </p:spPr>
        <p:txBody>
          <a:bodyPr>
            <a:normAutofit fontScale="90000"/>
          </a:bodyPr>
          <a:lstStyle/>
          <a:p>
            <a:pPr algn="just"/>
            <a:endParaRPr lang="el-GR" sz="1300" dirty="0" smtClean="0"/>
          </a:p>
          <a:p>
            <a:r>
              <a:rPr lang="el-GR" sz="1800" b="1" dirty="0" smtClean="0"/>
              <a:t>Τοποθέτηση στο δίκτυο  λογοτεχνημάτων που πραγματεύονται την προσφυγιά</a:t>
            </a:r>
            <a:endParaRPr lang="el-GR" sz="1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1500173"/>
          </a:xfrm>
        </p:spPr>
        <p:txBody>
          <a:bodyPr>
            <a:normAutofit/>
          </a:bodyPr>
          <a:lstStyle/>
          <a:p>
            <a:r>
              <a:rPr lang="el-GR" sz="2400" b="1" dirty="0" smtClean="0"/>
              <a:t>Μελέτη γύρω από τη χώρα καταγωγής- χώρα εγκατάστασης</a:t>
            </a:r>
            <a:br>
              <a:rPr lang="el-GR" sz="2400" b="1" dirty="0" smtClean="0"/>
            </a:br>
            <a:r>
              <a:rPr lang="fr-FR" sz="2400" b="1" dirty="0" smtClean="0"/>
              <a:t> (</a:t>
            </a:r>
            <a:r>
              <a:rPr lang="el-GR" sz="2400" b="1" dirty="0" smtClean="0"/>
              <a:t>προσέγγιση της περιπλάνησης: το «εδώ» και το «αλλού»)</a:t>
            </a:r>
            <a:endParaRPr lang="el-GR" sz="2400" dirty="0"/>
          </a:p>
        </p:txBody>
      </p:sp>
      <p:sp>
        <p:nvSpPr>
          <p:cNvPr id="3" name="2 - Υπότιτλος"/>
          <p:cNvSpPr>
            <a:spLocks noGrp="1"/>
          </p:cNvSpPr>
          <p:nvPr>
            <p:ph type="subTitle" idx="1"/>
          </p:nvPr>
        </p:nvSpPr>
        <p:spPr>
          <a:xfrm>
            <a:off x="428596" y="1285860"/>
            <a:ext cx="8429684" cy="5214974"/>
          </a:xfrm>
        </p:spPr>
        <p:txBody>
          <a:bodyPr>
            <a:normAutofit fontScale="77500" lnSpcReduction="20000"/>
          </a:bodyPr>
          <a:lstStyle/>
          <a:p>
            <a:pPr algn="just"/>
            <a:r>
              <a:rPr lang="el-GR" dirty="0" smtClean="0"/>
              <a:t>Σύνδεση/επικέντρωση γύρω από τις περιπέτειες/περιπλανήσεις του ήρωα/ηρωίδας, τις σκέψεις του γύρω την από καταγωγή, τις διαφορές, τις αναμνήσεις γύρω από την παιδική ηλικία, τους δεσμούς με το παρελθόν:</a:t>
            </a:r>
            <a:endParaRPr lang="fr-FR" dirty="0" smtClean="0"/>
          </a:p>
          <a:p>
            <a:pPr algn="just"/>
            <a:r>
              <a:rPr lang="el-GR" dirty="0" smtClean="0"/>
              <a:t>Ο Μανώλης</a:t>
            </a:r>
            <a:r>
              <a:rPr lang="fr-FR" dirty="0" smtClean="0"/>
              <a:t> (</a:t>
            </a:r>
            <a:r>
              <a:rPr lang="el-GR" i="1" dirty="0" smtClean="0"/>
              <a:t>Ο Μανώλης από τα Βουρλά/</a:t>
            </a:r>
            <a:r>
              <a:rPr lang="fr-FR" i="1" dirty="0" smtClean="0"/>
              <a:t>Manolis de Vourla) : </a:t>
            </a:r>
            <a:r>
              <a:rPr lang="el-GR" i="1" dirty="0" smtClean="0"/>
              <a:t>Βουρλά Σμύρνης (Τουρκία)-Ναύπλιο-Κρήτη-</a:t>
            </a:r>
            <a:r>
              <a:rPr lang="el-GR" i="1" dirty="0" err="1" smtClean="0"/>
              <a:t>Μπορντώ</a:t>
            </a:r>
            <a:r>
              <a:rPr lang="el-GR" i="1" dirty="0" smtClean="0"/>
              <a:t>  (Γαλλία). </a:t>
            </a:r>
            <a:endParaRPr lang="fr-FR" dirty="0" smtClean="0"/>
          </a:p>
          <a:p>
            <a:pPr algn="just"/>
            <a:r>
              <a:rPr lang="el-GR" dirty="0" smtClean="0"/>
              <a:t>Οι δίδυμες Κατινάκι και Μαρίτσα (</a:t>
            </a:r>
            <a:r>
              <a:rPr lang="el-GR" i="1" dirty="0" smtClean="0"/>
              <a:t>Τα κοριτσάκια με τα ναυτικά</a:t>
            </a:r>
            <a:r>
              <a:rPr lang="el-GR" dirty="0" smtClean="0"/>
              <a:t>) Σμύρνη (Τουρκία)- Βόλος (Ελλάδα). </a:t>
            </a:r>
            <a:endParaRPr lang="fr-FR" dirty="0" smtClean="0">
              <a:solidFill>
                <a:schemeClr val="tx2"/>
              </a:solidFill>
            </a:endParaRPr>
          </a:p>
          <a:p>
            <a:pPr algn="just"/>
            <a:r>
              <a:rPr lang="el-GR" dirty="0" smtClean="0"/>
              <a:t>Ο Μιχάλης</a:t>
            </a:r>
            <a:r>
              <a:rPr lang="fr-FR" dirty="0" smtClean="0"/>
              <a:t> (</a:t>
            </a:r>
            <a:r>
              <a:rPr lang="el-GR" i="1" dirty="0" smtClean="0"/>
              <a:t>Το νησί των ανθρώπων του εδώ/</a:t>
            </a:r>
            <a:r>
              <a:rPr lang="fr-FR" i="1" dirty="0" smtClean="0"/>
              <a:t>L’ île des gens d’ici</a:t>
            </a:r>
            <a:r>
              <a:rPr lang="fr-FR" dirty="0" smtClean="0"/>
              <a:t>) </a:t>
            </a:r>
            <a:r>
              <a:rPr lang="el-GR" dirty="0" smtClean="0"/>
              <a:t>με καταγωγή από το νησί Κεσάντ</a:t>
            </a:r>
            <a:r>
              <a:rPr lang="fr-FR" dirty="0" smtClean="0"/>
              <a:t>,</a:t>
            </a:r>
            <a:r>
              <a:rPr lang="el-GR" dirty="0" smtClean="0"/>
              <a:t> μια </a:t>
            </a:r>
            <a:r>
              <a:rPr lang="fr-FR" dirty="0" smtClean="0"/>
              <a:t>« </a:t>
            </a:r>
            <a:r>
              <a:rPr lang="el-GR" dirty="0" smtClean="0"/>
              <a:t>μακρινή χώρα</a:t>
            </a:r>
            <a:r>
              <a:rPr lang="fr-FR" dirty="0" smtClean="0"/>
              <a:t>» </a:t>
            </a:r>
            <a:r>
              <a:rPr lang="el-GR" dirty="0" smtClean="0"/>
              <a:t>κατοικεί στη νότια Γαλλία.</a:t>
            </a:r>
            <a:endParaRPr lang="fr-FR" dirty="0" smtClean="0"/>
          </a:p>
          <a:p>
            <a:pPr algn="just"/>
            <a:r>
              <a:rPr lang="el-GR" dirty="0" smtClean="0"/>
              <a:t>Η Ρεβέκκα</a:t>
            </a:r>
            <a:r>
              <a:rPr lang="fr-FR" dirty="0" smtClean="0"/>
              <a:t>, (</a:t>
            </a:r>
            <a:r>
              <a:rPr lang="el-GR" i="1" dirty="0" smtClean="0"/>
              <a:t>Η τάρτα με σαλιγκάρια/</a:t>
            </a:r>
            <a:r>
              <a:rPr lang="fr-FR" i="1" dirty="0" smtClean="0"/>
              <a:t>La tarte aux escargots</a:t>
            </a:r>
            <a:r>
              <a:rPr lang="fr-FR" dirty="0" smtClean="0"/>
              <a:t>) </a:t>
            </a:r>
            <a:r>
              <a:rPr lang="el-GR" dirty="0" smtClean="0"/>
              <a:t>Αλεξάνδρεια (Αίγυπτος) – Παρίσι (Γαλλία).</a:t>
            </a:r>
            <a:endParaRPr lang="fr-FR" dirty="0" smtClean="0"/>
          </a:p>
          <a:p>
            <a:pPr algn="just"/>
            <a:r>
              <a:rPr lang="el-GR" dirty="0" smtClean="0"/>
              <a:t>Η Λιλή</a:t>
            </a:r>
            <a:r>
              <a:rPr lang="fr-FR" dirty="0" smtClean="0"/>
              <a:t>, (</a:t>
            </a:r>
            <a:r>
              <a:rPr lang="el-GR" i="1" dirty="0" smtClean="0"/>
              <a:t>Οι πρώτες μέρες/</a:t>
            </a:r>
            <a:r>
              <a:rPr lang="fr-FR" i="1" dirty="0" smtClean="0"/>
              <a:t>Les premiers jours) </a:t>
            </a:r>
            <a:r>
              <a:rPr lang="fr-FR" dirty="0" smtClean="0"/>
              <a:t>(</a:t>
            </a:r>
            <a:r>
              <a:rPr lang="el-GR" dirty="0" smtClean="0"/>
              <a:t>Τυνησία</a:t>
            </a:r>
            <a:r>
              <a:rPr lang="fr-FR" dirty="0" smtClean="0"/>
              <a:t>)-</a:t>
            </a:r>
            <a:r>
              <a:rPr lang="el-GR" dirty="0" smtClean="0"/>
              <a:t>Παρίσι (Γαλλία). </a:t>
            </a:r>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85786" y="214291"/>
            <a:ext cx="7643866" cy="1143007"/>
          </a:xfrm>
        </p:spPr>
        <p:txBody>
          <a:bodyPr>
            <a:normAutofit fontScale="90000"/>
          </a:bodyPr>
          <a:lstStyle/>
          <a:p>
            <a:r>
              <a:rPr lang="el-GR" sz="3100" b="1" dirty="0" smtClean="0"/>
              <a:t>Μελέτη για τη σύγκρουση των πολιτισμών </a:t>
            </a:r>
            <a:r>
              <a:rPr lang="fr-FR" sz="3100" b="1" dirty="0" smtClean="0"/>
              <a:t/>
            </a:r>
            <a:br>
              <a:rPr lang="fr-FR" sz="3100" b="1" dirty="0" smtClean="0"/>
            </a:br>
            <a:r>
              <a:rPr lang="fr-FR" sz="3100" b="1" dirty="0" smtClean="0"/>
              <a:t>(</a:t>
            </a:r>
            <a:r>
              <a:rPr lang="el-GR" sz="3100" b="1" dirty="0" smtClean="0"/>
              <a:t>διαπολιτισμική προσέγγιση)</a:t>
            </a:r>
            <a:r>
              <a:rPr lang="fr-FR" sz="3200" b="1" dirty="0" smtClean="0"/>
              <a:t/>
            </a:r>
            <a:br>
              <a:rPr lang="fr-FR" sz="3200" b="1" dirty="0" smtClean="0"/>
            </a:br>
            <a:endParaRPr lang="el-GR" dirty="0"/>
          </a:p>
        </p:txBody>
      </p:sp>
      <p:sp>
        <p:nvSpPr>
          <p:cNvPr id="3" name="2 - Υπότιτλος"/>
          <p:cNvSpPr>
            <a:spLocks noGrp="1"/>
          </p:cNvSpPr>
          <p:nvPr>
            <p:ph type="subTitle" idx="1"/>
          </p:nvPr>
        </p:nvSpPr>
        <p:spPr>
          <a:xfrm>
            <a:off x="214282" y="1214422"/>
            <a:ext cx="8501122" cy="5643578"/>
          </a:xfrm>
        </p:spPr>
        <p:txBody>
          <a:bodyPr>
            <a:normAutofit/>
          </a:bodyPr>
          <a:lstStyle/>
          <a:p>
            <a:pPr algn="just"/>
            <a:r>
              <a:rPr lang="el-GR" sz="2400" dirty="0" smtClean="0"/>
              <a:t>Δεσμός/σύνδεση γύρω από τις διαφορές, το «εδώ και τώρα» των προσώπων στη χώρα υποδοχής, την κατάσταση, τις κοινωνικές τάξεις, την κατοικία/διαμονή, τη σχολική εκπαίδευση, την κοινωνική διάκριση. </a:t>
            </a:r>
            <a:endParaRPr lang="fr-FR" sz="2400" dirty="0" smtClean="0"/>
          </a:p>
          <a:p>
            <a:pPr algn="just"/>
            <a:r>
              <a:rPr lang="el-GR" sz="2400" dirty="0" smtClean="0"/>
              <a:t>α</a:t>
            </a:r>
            <a:r>
              <a:rPr lang="fr-FR" sz="2400" dirty="0" smtClean="0"/>
              <a:t>) </a:t>
            </a:r>
            <a:r>
              <a:rPr lang="el-GR" sz="2400" i="1" dirty="0" smtClean="0"/>
              <a:t>Τα κοριτσάκια με τα ναυτικά</a:t>
            </a:r>
            <a:r>
              <a:rPr lang="el-GR" sz="2400" dirty="0" smtClean="0"/>
              <a:t>: Οι παράγκες των προσφύγων δίπλα στο λιμάνι του Βόλου γίνονται εμπορικό κέντρο των Σμυρνιωτών, αλλά καίγονται από τους ντόπιους Βολιώτες. </a:t>
            </a:r>
            <a:endParaRPr lang="fr-FR" sz="2400" dirty="0" smtClean="0"/>
          </a:p>
          <a:p>
            <a:pPr algn="just"/>
            <a:r>
              <a:rPr lang="el-GR" sz="2400" dirty="0" smtClean="0"/>
              <a:t>β</a:t>
            </a:r>
            <a:r>
              <a:rPr lang="fr-FR" sz="2400" dirty="0" smtClean="0"/>
              <a:t>)</a:t>
            </a:r>
            <a:r>
              <a:rPr lang="fr-FR" sz="2400" i="1" dirty="0" smtClean="0"/>
              <a:t> </a:t>
            </a:r>
            <a:r>
              <a:rPr lang="el-GR" sz="2400" i="1" dirty="0" smtClean="0"/>
              <a:t>Η τάρτα με σαλιγκάρια</a:t>
            </a:r>
            <a:r>
              <a:rPr lang="fr-FR" sz="2400" i="1" dirty="0" smtClean="0"/>
              <a:t>:</a:t>
            </a:r>
            <a:r>
              <a:rPr lang="fr-FR" sz="2400" dirty="0" smtClean="0"/>
              <a:t> </a:t>
            </a:r>
            <a:r>
              <a:rPr lang="el-GR" sz="2400" dirty="0" smtClean="0"/>
              <a:t>Γιατί οι μικρές Γαλλίδες, όπως η Ιρέν και η Λετίσια, έχουν/κρατούν προσωπικό ημερολόγιο; Είναι αλήθεια ότι οι Γάλλοι τρώνε βατράχια και σαλιγκάρια; </a:t>
            </a:r>
            <a:endParaRPr lang="fr-FR" sz="2400" dirty="0" smtClean="0"/>
          </a:p>
          <a:p>
            <a:pPr algn="just"/>
            <a:r>
              <a:rPr lang="el-GR" sz="2400" dirty="0" smtClean="0"/>
              <a:t>γ</a:t>
            </a:r>
            <a:r>
              <a:rPr lang="fr-FR" sz="2400" dirty="0" smtClean="0"/>
              <a:t>) </a:t>
            </a:r>
            <a:r>
              <a:rPr lang="el-GR" sz="2400" i="1" dirty="0" smtClean="0"/>
              <a:t>Οι πρώτες μέρες: </a:t>
            </a:r>
            <a:r>
              <a:rPr lang="el-GR" sz="2400" dirty="0" smtClean="0"/>
              <a:t>οι πρώτες εντυπώσεις της Ρεβέκκας μετά την άφιξή της στο Παρίσι, η πόλη ντυμένη στο χιόνι, το κρύο. </a:t>
            </a:r>
            <a:endParaRPr lang="fr-FR" sz="2400" dirty="0" smtClean="0"/>
          </a:p>
          <a:p>
            <a:pPr marL="365760" lvl="1" algn="just"/>
            <a:r>
              <a:rPr lang="el-GR" sz="2400" dirty="0" smtClean="0"/>
              <a:t>Αποσπάσματα κειμένων για μελέτη μέσα στην τάξη </a:t>
            </a:r>
            <a:r>
              <a:rPr lang="fr-FR" sz="2400" dirty="0" smtClean="0"/>
              <a:t>:</a:t>
            </a:r>
          </a:p>
          <a:p>
            <a:pPr marL="365760" lvl="1" algn="just"/>
            <a:r>
              <a:rPr lang="el-GR" sz="2400" i="1" dirty="0" smtClean="0"/>
              <a:t>Τα κοριτσάκια με τα ναυτικά</a:t>
            </a:r>
            <a:r>
              <a:rPr lang="fr-FR" sz="2400" i="1" dirty="0" smtClean="0"/>
              <a:t>, </a:t>
            </a:r>
            <a:r>
              <a:rPr lang="el-GR" sz="2400" i="1" dirty="0" smtClean="0"/>
              <a:t>σ</a:t>
            </a:r>
            <a:r>
              <a:rPr lang="fr-FR" sz="2400" dirty="0" smtClean="0"/>
              <a:t>. 131-144</a:t>
            </a:r>
            <a:r>
              <a:rPr lang="fr-FR" sz="2400" i="1" dirty="0" smtClean="0"/>
              <a:t>, </a:t>
            </a:r>
            <a:r>
              <a:rPr lang="el-GR" sz="2400" i="1" dirty="0" smtClean="0"/>
              <a:t>κεφ.</a:t>
            </a:r>
            <a:r>
              <a:rPr lang="fr-FR" sz="2400" i="1" dirty="0" smtClean="0"/>
              <a:t> « </a:t>
            </a:r>
            <a:r>
              <a:rPr lang="el-GR" sz="2400" i="1" dirty="0" smtClean="0"/>
              <a:t>Οι παράγκες</a:t>
            </a:r>
            <a:r>
              <a:rPr lang="fr-FR" sz="2400" i="1" dirty="0" smtClean="0"/>
              <a:t>»</a:t>
            </a:r>
            <a:endParaRPr lang="fr-FR" sz="2400" dirty="0" smtClean="0"/>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1"/>
            <a:ext cx="7772400" cy="1500173"/>
          </a:xfrm>
        </p:spPr>
        <p:txBody>
          <a:bodyPr/>
          <a:lstStyle/>
          <a:p>
            <a:r>
              <a:rPr lang="el-GR" b="1" dirty="0" smtClean="0"/>
              <a:t>Εισαγωγή</a:t>
            </a:r>
            <a:r>
              <a:rPr lang="el-GR" dirty="0" smtClean="0"/>
              <a:t/>
            </a:r>
            <a:br>
              <a:rPr lang="el-GR" dirty="0" smtClean="0"/>
            </a:br>
            <a:endParaRPr lang="el-GR" dirty="0"/>
          </a:p>
        </p:txBody>
      </p:sp>
      <p:sp>
        <p:nvSpPr>
          <p:cNvPr id="3" name="2 - Υπότιτλος"/>
          <p:cNvSpPr>
            <a:spLocks noGrp="1"/>
          </p:cNvSpPr>
          <p:nvPr>
            <p:ph type="subTitle" idx="1"/>
          </p:nvPr>
        </p:nvSpPr>
        <p:spPr>
          <a:xfrm>
            <a:off x="428596" y="1000108"/>
            <a:ext cx="8429684" cy="5143536"/>
          </a:xfrm>
        </p:spPr>
        <p:txBody>
          <a:bodyPr>
            <a:normAutofit fontScale="62500" lnSpcReduction="20000"/>
          </a:bodyPr>
          <a:lstStyle/>
          <a:p>
            <a:pPr algn="just"/>
            <a:r>
              <a:rPr lang="el-GR" sz="4600" dirty="0" smtClean="0"/>
              <a:t>Στη χώρα μας και καθώς διανύουμε τη δεύτερη δεκαετία του 21</a:t>
            </a:r>
            <a:r>
              <a:rPr lang="el-GR" sz="4600" baseline="30000" dirty="0" smtClean="0"/>
              <a:t>ου </a:t>
            </a:r>
            <a:r>
              <a:rPr lang="el-GR" sz="4600" dirty="0" smtClean="0"/>
              <a:t>αιώνα, η σύγχρονη διδασκαλία της λογοτεχνίας στην Εκπαίδευση οφείλει να απαγκιστρωθεί πλέον από την ανάγνωση του ενός κειμένου ή του ενός αποσπασματικού κειμένου όπως και από την υπαγωγή του μαθήματος της Λογοτεχνίας στη λογική ενός εβδομαδιαίου ωρολογίου προγράμματος, όπως γινόταν και εξακολουθεί σε γενικές γραμμές να γίνεται μέχρι σήμερα. Αντίθετα, πρέπει να οργανωθεί έτσι ώστε να συμβάλει αποτελεσματικότερα στη διαμόρφωση της λογοτεχνικής παιδείας και παράλληλα, με το άνοιγμα στον πολιτισμό, στην καλλιέργεια της διαπολιτισμικής παιδείας των νέων πολιτών.</a:t>
            </a:r>
          </a:p>
          <a:p>
            <a:pPr algn="just"/>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1"/>
            <a:ext cx="7243786" cy="857231"/>
          </a:xfrm>
        </p:spPr>
        <p:txBody>
          <a:bodyPr/>
          <a:lstStyle/>
          <a:p>
            <a:r>
              <a:rPr lang="el-GR" dirty="0" smtClean="0"/>
              <a:t>ΒΙΒΛΙΟΓΡΑΦΙΑ</a:t>
            </a:r>
            <a:endParaRPr lang="el-GR" dirty="0"/>
          </a:p>
        </p:txBody>
      </p:sp>
      <p:sp>
        <p:nvSpPr>
          <p:cNvPr id="3" name="2 - Υπότιτλος"/>
          <p:cNvSpPr>
            <a:spLocks noGrp="1"/>
          </p:cNvSpPr>
          <p:nvPr>
            <p:ph type="subTitle" idx="1"/>
          </p:nvPr>
        </p:nvSpPr>
        <p:spPr>
          <a:xfrm>
            <a:off x="500034" y="714356"/>
            <a:ext cx="8501122" cy="6143644"/>
          </a:xfrm>
        </p:spPr>
        <p:txBody>
          <a:bodyPr>
            <a:normAutofit fontScale="40000" lnSpcReduction="20000"/>
          </a:bodyPr>
          <a:lstStyle/>
          <a:p>
            <a:pPr algn="just"/>
            <a:r>
              <a:rPr lang="en-US" b="1" dirty="0" smtClean="0"/>
              <a:t>Christine Plu, (</a:t>
            </a:r>
            <a:r>
              <a:rPr lang="en-US" dirty="0" smtClean="0"/>
              <a:t>2016), </a:t>
            </a:r>
            <a:r>
              <a:rPr lang="en-US" b="1" dirty="0" smtClean="0"/>
              <a:t>“Chronique « littérature de jeunesse ». Enjeux et modalités d’un enseignement de la littérature à l’ école (1)” (</a:t>
            </a:r>
            <a:r>
              <a:rPr lang="en-US" dirty="0" smtClean="0"/>
              <a:t>IUFM de Versailles) Document téléchargé depuis www.cairn.info - - 79.103.223.70 - 06/04/2016 19h41. </a:t>
            </a:r>
            <a:r>
              <a:rPr lang="el-GR" dirty="0" smtClean="0"/>
              <a:t>© Armand Colin</a:t>
            </a:r>
            <a:r>
              <a:rPr lang="en-US" dirty="0" smtClean="0"/>
              <a:t>.</a:t>
            </a:r>
            <a:endParaRPr lang="el-GR" dirty="0" smtClean="0"/>
          </a:p>
          <a:p>
            <a:pPr algn="just"/>
            <a:r>
              <a:rPr lang="fr-FR" b="1" dirty="0" smtClean="0"/>
              <a:t>Claudette Oriol-Boyer,(1998), « Interactions de l’ écriture et de la lecture », </a:t>
            </a:r>
            <a:r>
              <a:rPr lang="fr-FR" b="1" i="1" dirty="0" smtClean="0"/>
              <a:t>Actes de lecture</a:t>
            </a:r>
            <a:r>
              <a:rPr lang="fr-FR" b="1" dirty="0" smtClean="0"/>
              <a:t>, (Association française pour la lecture), N° 21 Mars 1988. </a:t>
            </a:r>
          </a:p>
          <a:p>
            <a:pPr algn="just"/>
            <a:r>
              <a:rPr lang="fr-FR" b="1" dirty="0" smtClean="0"/>
              <a:t>C. Tauveron,</a:t>
            </a:r>
            <a:r>
              <a:rPr lang="en-US" b="1" dirty="0" smtClean="0"/>
              <a:t> (2002), </a:t>
            </a:r>
            <a:r>
              <a:rPr lang="en-US" b="1" i="1" dirty="0" smtClean="0"/>
              <a:t>Lire la littérature à l‘ école</a:t>
            </a:r>
            <a:r>
              <a:rPr lang="en-US" b="1" dirty="0" smtClean="0"/>
              <a:t>, 2002</a:t>
            </a:r>
          </a:p>
          <a:p>
            <a:pPr algn="just"/>
            <a:r>
              <a:rPr lang="en-US" b="1" dirty="0" smtClean="0"/>
              <a:t>Isabele Montesinos-Gelet et Marie Dupin de Saint-Andre, </a:t>
            </a:r>
            <a:r>
              <a:rPr lang="el-GR" b="1" dirty="0" smtClean="0"/>
              <a:t>(2014</a:t>
            </a:r>
            <a:r>
              <a:rPr lang="en-US" b="1" dirty="0" smtClean="0"/>
              <a:t>), “Lire et écrire a partir de reseaux littèraires, </a:t>
            </a:r>
            <a:r>
              <a:rPr lang="en-US" b="1" i="1" dirty="0" smtClean="0"/>
              <a:t>AQEP.</a:t>
            </a:r>
            <a:r>
              <a:rPr lang="en-US" b="1" dirty="0" smtClean="0"/>
              <a:t> </a:t>
            </a:r>
          </a:p>
          <a:p>
            <a:pPr algn="just"/>
            <a:r>
              <a:rPr lang="en-US" b="1" dirty="0" smtClean="0"/>
              <a:t>Petruta Spânu, (2005), “Exil et littèrature” </a:t>
            </a:r>
            <a:r>
              <a:rPr lang="en-US" b="1" i="1" dirty="0" smtClean="0"/>
              <a:t>Acta Iassyensia Comparationis, </a:t>
            </a:r>
            <a:r>
              <a:rPr lang="en-US" b="1" dirty="0" smtClean="0"/>
              <a:t>3/2005: 164-171.</a:t>
            </a:r>
          </a:p>
          <a:p>
            <a:pPr algn="just"/>
            <a:r>
              <a:rPr lang="en-US" b="1" dirty="0" smtClean="0"/>
              <a:t>Elisabeth Lesne,(2010),</a:t>
            </a:r>
            <a:r>
              <a:rPr lang="fr-FR" b="1" dirty="0" smtClean="0"/>
              <a:t> «Un prix littéraire sur l’exil», </a:t>
            </a:r>
            <a:r>
              <a:rPr lang="fr-FR" b="1" i="1" dirty="0" smtClean="0"/>
              <a:t>Hommes &amp; Libertés, </a:t>
            </a:r>
            <a:r>
              <a:rPr lang="fr-FR" b="1" dirty="0" smtClean="0"/>
              <a:t>N° 151,  juillet/août/septembre, 2010: 60-61.</a:t>
            </a:r>
          </a:p>
          <a:p>
            <a:pPr lvl="0" algn="just"/>
            <a:r>
              <a:rPr lang="en-US" b="1" dirty="0" smtClean="0"/>
              <a:t>Actes de la DESCO (2004), </a:t>
            </a:r>
            <a:r>
              <a:rPr lang="en-US" b="1" i="1" dirty="0" smtClean="0"/>
              <a:t>La Lecture et la culture au cycle des approfondissements </a:t>
            </a:r>
            <a:r>
              <a:rPr lang="en-US" b="1" dirty="0" smtClean="0"/>
              <a:t>(Actes de l’ université d’ automne Clermont-Ferrand &amp; Royat 28-31 Octobre 2002), Sceren-Académie de Versailles.</a:t>
            </a:r>
            <a:endParaRPr lang="el-GR" b="1" dirty="0" smtClean="0"/>
          </a:p>
          <a:p>
            <a:pPr lvl="0" algn="just"/>
            <a:r>
              <a:rPr lang="en-US" b="1" dirty="0" smtClean="0"/>
              <a:t>Crinon J., Marin B. &amp; Lallias J.-C. (2006), </a:t>
            </a:r>
            <a:r>
              <a:rPr lang="en-US" b="1" i="1" dirty="0" smtClean="0"/>
              <a:t>Enseigner la littérature</a:t>
            </a:r>
            <a:r>
              <a:rPr lang="en-US" b="1" dirty="0" smtClean="0"/>
              <a:t>, Paris, Nathan, coll. </a:t>
            </a:r>
            <a:r>
              <a:rPr lang="el-GR" b="1" dirty="0" smtClean="0"/>
              <a:t>« Les repères pédagogiques ».</a:t>
            </a:r>
          </a:p>
          <a:p>
            <a:pPr lvl="0" algn="just"/>
            <a:r>
              <a:rPr lang="en-US" b="1" dirty="0" smtClean="0"/>
              <a:t>Gion M.-L. (dir.) (2003), </a:t>
            </a:r>
            <a:r>
              <a:rPr lang="en-US" b="1" i="1" dirty="0" smtClean="0"/>
              <a:t>Les Chemins de la littérature au cycle 3</a:t>
            </a:r>
            <a:r>
              <a:rPr lang="en-US" b="1" dirty="0" smtClean="0"/>
              <a:t>, Sceren-Académie de Créteil, coll. </a:t>
            </a:r>
            <a:r>
              <a:rPr lang="el-GR" b="1" dirty="0" smtClean="0"/>
              <a:t>« Argos-</a:t>
            </a:r>
            <a:r>
              <a:rPr lang="en-US" b="1" dirty="0" smtClean="0"/>
              <a:t> </a:t>
            </a:r>
            <a:r>
              <a:rPr lang="el-GR" b="1" dirty="0" smtClean="0"/>
              <a:t>démarches ».</a:t>
            </a:r>
          </a:p>
          <a:p>
            <a:pPr lvl="0" algn="just"/>
            <a:r>
              <a:rPr lang="en-US" b="1" dirty="0" smtClean="0"/>
              <a:t>Nières-Chevrel I. (dir.) (2005), </a:t>
            </a:r>
            <a:r>
              <a:rPr lang="en-US" b="1" i="1" dirty="0" smtClean="0"/>
              <a:t>Littérature de jeunesse, incertaines frontières</a:t>
            </a:r>
            <a:r>
              <a:rPr lang="en-US" b="1" dirty="0" smtClean="0"/>
              <a:t>, (Actes du colloque de Cerisy-la-Salle de juin 2005), Paris, Gallimard « Jeunesse ».</a:t>
            </a:r>
            <a:endParaRPr lang="el-GR" b="1" dirty="0" smtClean="0"/>
          </a:p>
          <a:p>
            <a:pPr algn="just"/>
            <a:r>
              <a:rPr lang="en-US" dirty="0" smtClean="0"/>
              <a:t>Jean-Marie Schaeffer, </a:t>
            </a:r>
            <a:r>
              <a:rPr lang="en-US" i="1" dirty="0" smtClean="0"/>
              <a:t>Qu’ est-ce qu’ un genre littéraire ?</a:t>
            </a:r>
            <a:r>
              <a:rPr lang="en-US" dirty="0" smtClean="0"/>
              <a:t> </a:t>
            </a:r>
            <a:r>
              <a:rPr lang="el-GR" dirty="0" smtClean="0"/>
              <a:t>É</a:t>
            </a:r>
            <a:r>
              <a:rPr lang="en-US" dirty="0" smtClean="0"/>
              <a:t>ditions du Seuil</a:t>
            </a:r>
            <a:r>
              <a:rPr lang="el-GR" dirty="0" smtClean="0"/>
              <a:t>, </a:t>
            </a:r>
            <a:r>
              <a:rPr lang="en-US" dirty="0" smtClean="0"/>
              <a:t>Paris</a:t>
            </a:r>
            <a:r>
              <a:rPr lang="el-GR" dirty="0" smtClean="0"/>
              <a:t>, 1989,  Τι είναι ένα λογοτεχνικό είδος, μετάφραση από τα γαλλικά, Αλέξανδρος Ν. Ακριτόπουλος, Ηρόδοτος, Αθήνα, </a:t>
            </a:r>
            <a:r>
              <a:rPr lang="el-GR" baseline="30000" dirty="0" smtClean="0"/>
              <a:t>2</a:t>
            </a:r>
            <a:r>
              <a:rPr lang="el-GR" dirty="0" smtClean="0"/>
              <a:t>2014. </a:t>
            </a:r>
          </a:p>
          <a:p>
            <a:pPr algn="just"/>
            <a:r>
              <a:rPr lang="el-GR" dirty="0" smtClean="0"/>
              <a:t> </a:t>
            </a:r>
          </a:p>
          <a:p>
            <a:pPr algn="just"/>
            <a:r>
              <a:rPr lang="el-GR" dirty="0" smtClean="0"/>
              <a:t> </a:t>
            </a:r>
          </a:p>
          <a:p>
            <a:pPr algn="just"/>
            <a:r>
              <a:rPr lang="el-GR" dirty="0" smtClean="0"/>
              <a:t> </a:t>
            </a:r>
            <a:r>
              <a:rPr lang="el-GR" b="1" dirty="0" smtClean="0"/>
              <a:t>ΠΡΟΓΡΑΜΜΑ ΣΠΟΥΔΩΝ ΓΙΑ ΤΗ ΔΙΔΑΣΚΑΛΙΑ </a:t>
            </a:r>
            <a:endParaRPr lang="el-GR" dirty="0" smtClean="0"/>
          </a:p>
          <a:p>
            <a:pPr algn="just"/>
            <a:r>
              <a:rPr lang="el-GR" b="1" dirty="0" smtClean="0"/>
              <a:t>ΤΗΣ ΝΕΟΕΛΛΗΝΙΚΗΣ ΓΛΩΣΣΑΣ &amp; ΤΗΣ ΛΟΓΟΤΕΧΝΙΑΣ </a:t>
            </a:r>
            <a:endParaRPr lang="el-GR" dirty="0" smtClean="0"/>
          </a:p>
          <a:p>
            <a:pPr algn="just"/>
            <a:r>
              <a:rPr lang="el-GR" b="1" dirty="0" smtClean="0"/>
              <a:t>ΣΤΟ ΓΥΜΝΑΣΙΟ, </a:t>
            </a:r>
            <a:endParaRPr lang="el-GR" dirty="0" smtClean="0"/>
          </a:p>
          <a:p>
            <a:pPr algn="just"/>
            <a:r>
              <a:rPr lang="el-GR" dirty="0" smtClean="0"/>
              <a:t> </a:t>
            </a:r>
            <a:r>
              <a:rPr lang="el-GR" b="1" dirty="0" smtClean="0"/>
              <a:t>ΕΣΠΑ 2007-13\Ε.Π. Ε&amp;ΔΒΜ\Α.Π. 1-2-3 </a:t>
            </a:r>
            <a:endParaRPr lang="el-GR" dirty="0" smtClean="0"/>
          </a:p>
          <a:p>
            <a:pPr algn="just"/>
            <a:r>
              <a:rPr lang="el-GR" b="1" dirty="0" smtClean="0"/>
              <a:t>«ΝΕΟ ΣΧΟΛΕΙΟ (Σχολείο 21ου αιώνα) – Νέο Πρόγραμμα Σπουδών , Οριζόντια Πράξη» MIS: 295450 </a:t>
            </a:r>
            <a:endParaRPr lang="el-GR" dirty="0" smtClean="0"/>
          </a:p>
          <a:p>
            <a:pPr algn="just"/>
            <a:r>
              <a:rPr lang="el-GR" b="1" dirty="0" smtClean="0"/>
              <a:t>Με την συγχρηματοδότηση της Ελλάδας και της Ευρωπαϊκής Ένωσης (Ε. Κ. Τ.) </a:t>
            </a:r>
            <a:endParaRPr lang="el-GR" dirty="0" smtClean="0"/>
          </a:p>
          <a:p>
            <a:pPr algn="just"/>
            <a:r>
              <a:rPr lang="el-GR" dirty="0" smtClean="0"/>
              <a:t> </a:t>
            </a:r>
          </a:p>
          <a:p>
            <a:pPr algn="just"/>
            <a:r>
              <a:rPr lang="el-GR" dirty="0" smtClean="0"/>
              <a:t>Βενετία Αποστολίδου, «Το Νέο Πρόγραμμα Σπουδών για τη διδασκαλία της λογοτεχνίας στην υποχρεωτική Εκπαίδευση και στην Α' Λυκείου. Θεωρητικές προϋποθέσεις και η δημόσια συζήτηση», στο </a:t>
            </a:r>
            <a:r>
              <a:rPr lang="el-GR" i="1" dirty="0" smtClean="0"/>
              <a:t>Η νεοελληνική λογοτεχνία σήμερα. Κοινωνία και Εκπαίδευση</a:t>
            </a:r>
            <a:r>
              <a:rPr lang="el-GR" dirty="0" smtClean="0"/>
              <a:t>. Πρακτικά Επιστημονικού Συνεδρίου,</a:t>
            </a:r>
            <a:r>
              <a:rPr lang="en-US" dirty="0" smtClean="0"/>
              <a:t>pdf</a:t>
            </a:r>
            <a:r>
              <a:rPr lang="el-GR" dirty="0" smtClean="0"/>
              <a:t>, Αθήνα, 28-30 Νοεμβρίου 2013, σ. 79-103.</a:t>
            </a:r>
          </a:p>
          <a:p>
            <a:pPr algn="just"/>
            <a:endParaRPr lang="el-GR" b="1" dirty="0" smtClean="0"/>
          </a:p>
          <a:p>
            <a:pPr lvl="0" algn="just"/>
            <a:endParaRPr lang="el-GR" b="1"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1"/>
            <a:ext cx="7743852" cy="1714487"/>
          </a:xfrm>
        </p:spPr>
        <p:txBody>
          <a:bodyPr/>
          <a:lstStyle/>
          <a:p>
            <a:r>
              <a:rPr lang="el-GR" b="1" dirty="0"/>
              <a:t>Νέο πρόγραμμα </a:t>
            </a:r>
            <a:r>
              <a:rPr lang="el-GR" b="1" dirty="0" smtClean="0"/>
              <a:t>Σπουδών</a:t>
            </a:r>
            <a:endParaRPr lang="el-GR" dirty="0"/>
          </a:p>
        </p:txBody>
      </p:sp>
      <p:sp>
        <p:nvSpPr>
          <p:cNvPr id="3" name="2 - Υπότιτλος"/>
          <p:cNvSpPr>
            <a:spLocks noGrp="1"/>
          </p:cNvSpPr>
          <p:nvPr>
            <p:ph type="subTitle" idx="1"/>
          </p:nvPr>
        </p:nvSpPr>
        <p:spPr>
          <a:xfrm>
            <a:off x="642910" y="1857364"/>
            <a:ext cx="8286808" cy="4714908"/>
          </a:xfrm>
        </p:spPr>
        <p:txBody>
          <a:bodyPr>
            <a:normAutofit fontScale="70000" lnSpcReduction="20000"/>
          </a:bodyPr>
          <a:lstStyle/>
          <a:p>
            <a:pPr algn="just">
              <a:lnSpc>
                <a:spcPct val="120000"/>
              </a:lnSpc>
            </a:pPr>
            <a:r>
              <a:rPr lang="el-GR" dirty="0"/>
              <a:t>Τα </a:t>
            </a:r>
            <a:r>
              <a:rPr lang="el-GR" b="1" dirty="0"/>
              <a:t>νέα αναλυτικά προγράμματα</a:t>
            </a:r>
            <a:r>
              <a:rPr lang="el-GR" dirty="0"/>
              <a:t> (Νέο Σχολείο </a:t>
            </a:r>
            <a:r>
              <a:rPr lang="el-GR" dirty="0" smtClean="0"/>
              <a:t>/ Σχολείο </a:t>
            </a:r>
            <a:r>
              <a:rPr lang="el-GR" dirty="0"/>
              <a:t>21ου αιώνα-</a:t>
            </a:r>
            <a:r>
              <a:rPr lang="el-GR" b="1" dirty="0"/>
              <a:t>Νέο πρόγραμμα Σπουδών</a:t>
            </a:r>
            <a:r>
              <a:rPr lang="el-GR" dirty="0"/>
              <a:t>, ΕΣΠΑ 2007-2013) καθορίζουν την αναγκαιότητα ενός παρόμοιου μεθοδολογικού πλαισίου, που στηρίζεται στις παρακάτω </a:t>
            </a:r>
            <a:r>
              <a:rPr lang="el-GR" b="1" dirty="0"/>
              <a:t>μεθοδολογικές αρχές</a:t>
            </a:r>
            <a:r>
              <a:rPr lang="el-GR" dirty="0"/>
              <a:t>:</a:t>
            </a:r>
          </a:p>
          <a:p>
            <a:endParaRPr lang="el-GR" dirty="0" smtClean="0"/>
          </a:p>
          <a:p>
            <a:r>
              <a:rPr lang="el-GR" sz="3600" b="1" dirty="0" smtClean="0"/>
              <a:t>Ομαδοσυνεργατική διδασκαλία</a:t>
            </a:r>
            <a:endParaRPr lang="el-GR" sz="3600" b="1" dirty="0"/>
          </a:p>
          <a:p>
            <a:r>
              <a:rPr lang="el-GR" sz="3600" b="1" dirty="0" smtClean="0"/>
              <a:t>Οργάνωση </a:t>
            </a:r>
            <a:r>
              <a:rPr lang="el-GR" sz="3600" b="1" dirty="0"/>
              <a:t>του μαθήματος σε διδακτικές ενότητες</a:t>
            </a:r>
          </a:p>
          <a:p>
            <a:r>
              <a:rPr lang="el-GR" sz="3600" b="1" dirty="0" smtClean="0"/>
              <a:t>Αξιοποίηση </a:t>
            </a:r>
            <a:r>
              <a:rPr lang="el-GR" sz="3600" b="1" dirty="0"/>
              <a:t>των ΤΠΕ</a:t>
            </a:r>
          </a:p>
          <a:p>
            <a:r>
              <a:rPr lang="el-GR" dirty="0"/>
              <a:t> </a:t>
            </a:r>
          </a:p>
          <a:p>
            <a:r>
              <a:rPr lang="el-GR" b="1" dirty="0"/>
              <a:t>Η οργάνωση του μαθήματος γίνεται σε διδακτικές ενότητες με βάση σενάρια διδασκαλίας και θεματικές ενότητες ανά τάξη σε όλες τις τάξεις της υποχρεωτικής εκπαίδευσης</a:t>
            </a:r>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4290"/>
            <a:ext cx="7772400" cy="1000132"/>
          </a:xfrm>
        </p:spPr>
        <p:txBody>
          <a:bodyPr>
            <a:noAutofit/>
          </a:bodyPr>
          <a:lstStyle/>
          <a:p>
            <a:r>
              <a:rPr lang="el-GR" sz="2800" b="1" dirty="0"/>
              <a:t>Ο πολιτισμός - Η διδασκαλία της λογοτεχνίας- Η αγωγή και η εκπαίδευση</a:t>
            </a:r>
            <a:r>
              <a:rPr lang="el-GR" sz="2800" dirty="0"/>
              <a:t/>
            </a:r>
            <a:br>
              <a:rPr lang="el-GR" sz="2800" dirty="0"/>
            </a:br>
            <a:endParaRPr lang="el-GR" sz="2800" dirty="0"/>
          </a:p>
        </p:txBody>
      </p:sp>
      <p:sp>
        <p:nvSpPr>
          <p:cNvPr id="3" name="2 - Υπότιτλος"/>
          <p:cNvSpPr>
            <a:spLocks noGrp="1"/>
          </p:cNvSpPr>
          <p:nvPr>
            <p:ph type="subTitle" idx="1"/>
          </p:nvPr>
        </p:nvSpPr>
        <p:spPr>
          <a:xfrm>
            <a:off x="0" y="1071546"/>
            <a:ext cx="9144000" cy="6429420"/>
          </a:xfrm>
        </p:spPr>
        <p:txBody>
          <a:bodyPr>
            <a:normAutofit/>
          </a:bodyPr>
          <a:lstStyle/>
          <a:p>
            <a:pPr algn="just"/>
            <a:r>
              <a:rPr lang="el-GR" sz="3000" dirty="0"/>
              <a:t> </a:t>
            </a:r>
            <a:r>
              <a:rPr lang="el-GR" sz="2400" b="1" dirty="0" smtClean="0"/>
              <a:t>Ο βασικός </a:t>
            </a:r>
            <a:r>
              <a:rPr lang="el-GR" sz="2400" b="1" dirty="0"/>
              <a:t>σκοπός της διδασκαλίας της λογοτεχνίας</a:t>
            </a:r>
            <a:r>
              <a:rPr lang="el-GR" sz="2400" dirty="0"/>
              <a:t> </a:t>
            </a:r>
            <a:r>
              <a:rPr lang="el-GR" sz="2400" dirty="0" smtClean="0"/>
              <a:t>που είναι </a:t>
            </a:r>
            <a:r>
              <a:rPr lang="el-GR" sz="2400" dirty="0"/>
              <a:t>«</a:t>
            </a:r>
            <a:r>
              <a:rPr lang="el-GR" sz="2400" b="1" dirty="0"/>
              <a:t>η κριτική αγωγή στον σύγχρονο πολιτισμό»</a:t>
            </a:r>
            <a:r>
              <a:rPr lang="el-GR" sz="2400" dirty="0"/>
              <a:t> αντιμετωπίζει τη λογοτεχνία ως σύνθετο πολιτισμικό </a:t>
            </a:r>
            <a:r>
              <a:rPr lang="el-GR" sz="2400" dirty="0" smtClean="0"/>
              <a:t>φαινόμενο το οποίο </a:t>
            </a:r>
            <a:r>
              <a:rPr lang="el-GR" sz="2400" dirty="0"/>
              <a:t>χαρακτηρίζεται από την ιστορικότητα του συγγραφέα, την ιστορικότητα του </a:t>
            </a:r>
            <a:r>
              <a:rPr lang="el-GR" sz="2400" dirty="0">
                <a:solidFill>
                  <a:schemeClr val="tx1"/>
                </a:solidFill>
              </a:rPr>
              <a:t>κειμένου </a:t>
            </a:r>
            <a:r>
              <a:rPr lang="el-GR" sz="2400" dirty="0" smtClean="0">
                <a:solidFill>
                  <a:schemeClr val="tx1"/>
                </a:solidFill>
              </a:rPr>
              <a:t>αλλά και την ιστορικότητα </a:t>
            </a:r>
            <a:r>
              <a:rPr lang="el-GR" sz="2400" dirty="0">
                <a:solidFill>
                  <a:schemeClr val="tx1"/>
                </a:solidFill>
              </a:rPr>
              <a:t>των αναγνωστών του, εκπαιδευτικών και μαθητών</a:t>
            </a:r>
            <a:r>
              <a:rPr lang="el-GR" sz="2400" dirty="0" smtClean="0"/>
              <a:t>.</a:t>
            </a:r>
            <a:r>
              <a:rPr lang="el-GR" sz="2400" dirty="0" smtClean="0">
                <a:solidFill>
                  <a:schemeClr val="tx1"/>
                </a:solidFill>
              </a:rPr>
              <a:t> Βέβαια, το ίδιο το λογοτεχνικό έργο είναι ένα σύνθετο σημειωτικό αντικείμενο, Ζαν-Μαρί Σεφφέρ: 2014:81-124). </a:t>
            </a:r>
            <a:endParaRPr lang="el-GR" sz="2400" dirty="0"/>
          </a:p>
          <a:p>
            <a:pPr algn="just"/>
            <a:r>
              <a:rPr lang="el-GR" sz="2400" dirty="0"/>
              <a:t>Η </a:t>
            </a:r>
            <a:r>
              <a:rPr lang="el-GR" sz="2400" dirty="0" smtClean="0"/>
              <a:t> Βενετία  Αποστολίδου, μία από τους συντάκτες του ΝΠΣ, </a:t>
            </a:r>
            <a:r>
              <a:rPr lang="el-GR" sz="2400" dirty="0"/>
              <a:t>απαντώντας σε αρνητικές κριτικές σχετικές με τον βασικό σκοπό της διδασκαλίας της λογοτεχνίας </a:t>
            </a:r>
            <a:r>
              <a:rPr lang="el-GR" sz="2400" dirty="0" smtClean="0"/>
              <a:t>στο </a:t>
            </a:r>
            <a:r>
              <a:rPr lang="el-GR" sz="2400" dirty="0"/>
              <a:t>ΝΠΣ 2011-13, διευκρινίζει ότι η λογοτεχνία ως τέχνη «συνδέεται με τις αξίες και τις πρακτικές που διέπουν τη ζωή μας και μας οδηγεί σε τρόπους ζωής. Αυτό την καθιστά πολύτιμη για οποιοδήποτε σύστημα αγωγής και εκπαίδευσης</a:t>
            </a:r>
            <a:r>
              <a:rPr lang="el-GR" sz="2400" dirty="0" smtClean="0"/>
              <a:t>» </a:t>
            </a:r>
            <a:r>
              <a:rPr lang="el-GR" sz="2400" dirty="0"/>
              <a:t>(Αποστολίδου: </a:t>
            </a:r>
            <a:r>
              <a:rPr lang="el-GR" sz="2400" dirty="0" smtClean="0"/>
              <a:t>2015: </a:t>
            </a:r>
            <a:r>
              <a:rPr lang="el-GR" sz="2400" dirty="0"/>
              <a:t>83</a:t>
            </a:r>
            <a:r>
              <a:rPr lang="el-GR" sz="2400" dirty="0" smtClean="0"/>
              <a:t>).</a:t>
            </a:r>
            <a:endParaRPr lang="el-GR" sz="2400" dirty="0"/>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85728"/>
            <a:ext cx="7772400" cy="785818"/>
          </a:xfrm>
        </p:spPr>
        <p:txBody>
          <a:bodyPr>
            <a:noAutofit/>
          </a:bodyPr>
          <a:lstStyle/>
          <a:p>
            <a:r>
              <a:rPr lang="el-GR" sz="3200" b="1" dirty="0"/>
              <a:t>Τι είναι η «λογοτεχνική δικτύωση»;</a:t>
            </a:r>
            <a:r>
              <a:rPr lang="el-GR" sz="2800" dirty="0"/>
              <a:t/>
            </a:r>
            <a:br>
              <a:rPr lang="el-GR" sz="2800" dirty="0"/>
            </a:br>
            <a:endParaRPr lang="el-GR" sz="2800" dirty="0"/>
          </a:p>
        </p:txBody>
      </p:sp>
      <p:sp>
        <p:nvSpPr>
          <p:cNvPr id="3" name="2 - Υπότιτλος"/>
          <p:cNvSpPr>
            <a:spLocks noGrp="1"/>
          </p:cNvSpPr>
          <p:nvPr>
            <p:ph type="subTitle" idx="1"/>
          </p:nvPr>
        </p:nvSpPr>
        <p:spPr>
          <a:xfrm>
            <a:off x="285720" y="857232"/>
            <a:ext cx="8358246" cy="5715040"/>
          </a:xfrm>
        </p:spPr>
        <p:txBody>
          <a:bodyPr>
            <a:normAutofit fontScale="25000" lnSpcReduction="20000"/>
          </a:bodyPr>
          <a:lstStyle/>
          <a:p>
            <a:pPr algn="just"/>
            <a:endParaRPr lang="el-GR" sz="4200" dirty="0" smtClean="0"/>
          </a:p>
          <a:p>
            <a:pPr algn="just"/>
            <a:r>
              <a:rPr lang="el-GR" sz="8000" dirty="0" smtClean="0"/>
              <a:t>Μια </a:t>
            </a:r>
            <a:r>
              <a:rPr lang="el-GR" sz="8000" dirty="0"/>
              <a:t>ενδιαφέρουσα </a:t>
            </a:r>
            <a:r>
              <a:rPr lang="el-GR" sz="8000" b="1" dirty="0"/>
              <a:t>μέθοδος διδασκαλίας της λογοτεχνίας</a:t>
            </a:r>
            <a:r>
              <a:rPr lang="el-GR" sz="8000" dirty="0"/>
              <a:t> στη σύγχρονη γαλλική εκπαιδευτική πραγματικότητα που καλλιεργεί την κριτική σκέψη, την καλλιτεχνική συνείδηση και την κοινωνική ευαισθησία των μαθητών είναι αυτή που θα ορίζαμε ως </a:t>
            </a:r>
            <a:r>
              <a:rPr lang="el-GR" sz="8000" b="1" dirty="0"/>
              <a:t>«ανάγνωση μέσω λογοτεχνικής δικτύωσης</a:t>
            </a:r>
            <a:r>
              <a:rPr lang="el-GR" sz="8000" b="1" dirty="0" smtClean="0"/>
              <a:t>».</a:t>
            </a:r>
          </a:p>
          <a:p>
            <a:pPr algn="just"/>
            <a:r>
              <a:rPr lang="el-GR" sz="8000" b="1" dirty="0" smtClean="0"/>
              <a:t>Η  λέξη «δίκτυο» (</a:t>
            </a:r>
            <a:r>
              <a:rPr lang="en-US" sz="8000" b="1" dirty="0" smtClean="0"/>
              <a:t>réseau)</a:t>
            </a:r>
            <a:r>
              <a:rPr lang="el-GR" sz="8000" b="1" dirty="0" smtClean="0"/>
              <a:t> σημαίνει τους υπό κατασκευή και αποσαφήνιση δεσμούς/συσχετίσεις/συνδέσεις μεταξύ λογοτεχνικών έργων (</a:t>
            </a:r>
            <a:r>
              <a:rPr lang="en-US" sz="8000" b="1" dirty="0" smtClean="0"/>
              <a:t>réseau litteraire)</a:t>
            </a:r>
            <a:r>
              <a:rPr lang="el-GR" sz="8000" b="1" dirty="0" smtClean="0"/>
              <a:t> που γίνονται από κοινού με τους μαθητές.</a:t>
            </a:r>
          </a:p>
          <a:p>
            <a:pPr algn="just"/>
            <a:r>
              <a:rPr lang="el-GR" sz="8000" b="1" dirty="0" smtClean="0"/>
              <a:t>Η  ανάγνωση μέσω δικτύωσης</a:t>
            </a:r>
            <a:r>
              <a:rPr lang="en-US" sz="8000" b="1" dirty="0" smtClean="0"/>
              <a:t> (lecture en réseau)</a:t>
            </a:r>
            <a:r>
              <a:rPr lang="el-GR" sz="8000" b="1" dirty="0" smtClean="0"/>
              <a:t> θέτει τα κείμενα  σε μια</a:t>
            </a:r>
            <a:r>
              <a:rPr lang="en-US" sz="8000" b="1" dirty="0" smtClean="0"/>
              <a:t> </a:t>
            </a:r>
            <a:r>
              <a:rPr lang="el-GR" sz="8000" b="1" dirty="0" smtClean="0"/>
              <a:t>συνανάγνωση (συμπόρευση / συνήχηση) γύρω  από  μία κοινά στοχευμένη διερεύνηση που εκπονείται από τον δάσκαλο/καθηγητή ή διαμορφώνεται στην τάξη κατά τη διάρκεια μιας συνεδρίας  μάθησης (μαθήματος). </a:t>
            </a:r>
          </a:p>
          <a:p>
            <a:pPr algn="just"/>
            <a:r>
              <a:rPr lang="el-GR" sz="8000" b="1" dirty="0" smtClean="0"/>
              <a:t>Η  ανάγνωση μέσω δικτύωσης διερευνά ένα σώμα κειμένων που έχουν  συσχετιστεί/συνδεθεί μεταξύ τους για να ρίξουν φως σε μια στοχευμένη διερεύνηση για έναν συγγραφέα, έναν χαρακτήρα, μια λογοτεχνική τεχνοτροπία, ένα λογοτεχνικό είδος, μια συλλογή έργων, τη διακειμενικότητα  (</a:t>
            </a:r>
            <a:r>
              <a:rPr lang="en-US" sz="8000" b="1" dirty="0" smtClean="0"/>
              <a:t>Boutevin et Richard-Principalli, 2008</a:t>
            </a:r>
            <a:r>
              <a:rPr lang="el-GR" sz="8000" b="1" dirty="0" smtClean="0"/>
              <a:t>:</a:t>
            </a:r>
            <a:r>
              <a:rPr lang="en-US" sz="8000" b="1" dirty="0" smtClean="0"/>
              <a:t> 226).</a:t>
            </a:r>
            <a:endParaRPr lang="el-GR" sz="8000" dirty="0" smtClean="0"/>
          </a:p>
          <a:p>
            <a:pPr algn="just"/>
            <a:r>
              <a:rPr lang="el-GR" sz="8000" dirty="0" smtClean="0"/>
              <a:t>Επομένως, η  </a:t>
            </a:r>
            <a:r>
              <a:rPr lang="el-GR" sz="8000" dirty="0"/>
              <a:t>λογική της </a:t>
            </a:r>
            <a:r>
              <a:rPr lang="el-GR" sz="8000" b="1" dirty="0"/>
              <a:t>ως αναγνωστικής μεθόδου </a:t>
            </a:r>
            <a:r>
              <a:rPr lang="el-GR" sz="8000" b="1" dirty="0" smtClean="0"/>
              <a:t>της λογοτεχνίας </a:t>
            </a:r>
            <a:r>
              <a:rPr lang="el-GR" sz="8000" dirty="0" smtClean="0"/>
              <a:t>υπερβαίνει </a:t>
            </a:r>
            <a:r>
              <a:rPr lang="el-GR" sz="8000" dirty="0"/>
              <a:t>την απλή </a:t>
            </a:r>
            <a:r>
              <a:rPr lang="el-GR" sz="8000" b="1" dirty="0"/>
              <a:t>κειμενικότητα</a:t>
            </a:r>
            <a:r>
              <a:rPr lang="el-GR" sz="8000" dirty="0"/>
              <a:t> (ένας συγγραφέας-ένα κείμενο) και ανοίγεται στη </a:t>
            </a:r>
            <a:r>
              <a:rPr lang="el-GR" sz="8000" b="1" dirty="0"/>
              <a:t>διακειμενικότητα</a:t>
            </a:r>
            <a:r>
              <a:rPr lang="el-GR" sz="8000" dirty="0"/>
              <a:t> (διάφοροι συγγραφείς-πολλά κείμενα) και τη </a:t>
            </a:r>
            <a:r>
              <a:rPr lang="el-GR" sz="8000" b="1" dirty="0"/>
              <a:t>διαθεματικότητα</a:t>
            </a:r>
            <a:r>
              <a:rPr lang="el-GR" sz="8000" dirty="0"/>
              <a:t> αγκαλιάζοντας έτσι τη </a:t>
            </a:r>
            <a:r>
              <a:rPr lang="el-GR" sz="8000" b="1" dirty="0"/>
              <a:t>διαπολιτισμικότητα</a:t>
            </a:r>
            <a:r>
              <a:rPr lang="el-GR" sz="8000" dirty="0"/>
              <a:t> (διάφορα άτομα-κοινωνίες-πολιτισμοί). </a:t>
            </a:r>
          </a:p>
          <a:p>
            <a:pPr algn="just"/>
            <a:endParaRPr lang="el-GR" sz="8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1"/>
            <a:ext cx="7772400" cy="1643049"/>
          </a:xfrm>
        </p:spPr>
        <p:txBody>
          <a:bodyPr/>
          <a:lstStyle/>
          <a:p>
            <a:r>
              <a:rPr lang="el-GR" dirty="0" smtClean="0"/>
              <a:t>Τα είδη της λογοτεχνικής δικτύωσης</a:t>
            </a:r>
            <a:endParaRPr lang="el-GR" dirty="0"/>
          </a:p>
        </p:txBody>
      </p:sp>
      <p:sp>
        <p:nvSpPr>
          <p:cNvPr id="3" name="2 - Υπότιτλος"/>
          <p:cNvSpPr>
            <a:spLocks noGrp="1"/>
          </p:cNvSpPr>
          <p:nvPr>
            <p:ph type="subTitle" idx="1"/>
          </p:nvPr>
        </p:nvSpPr>
        <p:spPr>
          <a:xfrm>
            <a:off x="571472" y="1500174"/>
            <a:ext cx="8143932" cy="5072098"/>
          </a:xfrm>
        </p:spPr>
        <p:txBody>
          <a:bodyPr>
            <a:normAutofit fontScale="92500" lnSpcReduction="10000"/>
          </a:bodyPr>
          <a:lstStyle/>
          <a:p>
            <a:pPr algn="just"/>
            <a:r>
              <a:rPr lang="el-GR" sz="4000" dirty="0" smtClean="0"/>
              <a:t>Η </a:t>
            </a:r>
            <a:r>
              <a:rPr lang="el-GR" sz="4000" b="1" dirty="0" smtClean="0"/>
              <a:t>λογοτεχνική δικτύωση</a:t>
            </a:r>
            <a:r>
              <a:rPr lang="el-GR" sz="4000" dirty="0" smtClean="0"/>
              <a:t> </a:t>
            </a:r>
            <a:r>
              <a:rPr lang="el-GR" b="1" dirty="0" smtClean="0"/>
              <a:t>γίνεται αντιληπτή:</a:t>
            </a:r>
          </a:p>
          <a:p>
            <a:pPr algn="just"/>
            <a:r>
              <a:rPr lang="el-GR" b="1" dirty="0" smtClean="0"/>
              <a:t>είτε ως ειδολογική δικτύωση, όπως λόγου χάριν θα ήταν γύρω από ένα  λογοτεχνικό είδος, «σονέτο», «μυθοπλαστική βιογραφία» κλπ, </a:t>
            </a:r>
          </a:p>
          <a:p>
            <a:pPr algn="just"/>
            <a:r>
              <a:rPr lang="el-GR" b="1" dirty="0" smtClean="0"/>
              <a:t>είτε ως δικτύωση γύρω από ένα ενοποιητικό θέμα, δηλαδή μια επιλογή έργων γύρω από ένα θέμα με στόχο να απαντήσουμε σε έναν προσχεδιασμένο στόχο ανάγνωσης, όπως είναι «οι μετανάστες» ή  «οι πρόσφυγες», «οι καλλιτέχνες στη λογοτεχνία», κ. ά.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71472" y="1"/>
            <a:ext cx="7886728" cy="1071545"/>
          </a:xfrm>
        </p:spPr>
        <p:txBody>
          <a:bodyPr>
            <a:normAutofit fontScale="90000"/>
          </a:bodyPr>
          <a:lstStyle/>
          <a:p>
            <a:pPr algn="just"/>
            <a:r>
              <a:rPr lang="el-GR" b="1" dirty="0" smtClean="0"/>
              <a:t> </a:t>
            </a:r>
            <a:r>
              <a:rPr lang="el-GR" sz="2200" b="1" dirty="0" smtClean="0"/>
              <a:t>Η δικτύωση γύρω από ένα ενοποιητικό θέμα-θεματική ενότητα</a:t>
            </a:r>
            <a:endParaRPr lang="el-GR" sz="2200" dirty="0"/>
          </a:p>
        </p:txBody>
      </p:sp>
      <p:sp>
        <p:nvSpPr>
          <p:cNvPr id="3" name="2 - Υπότιτλος"/>
          <p:cNvSpPr>
            <a:spLocks noGrp="1"/>
          </p:cNvSpPr>
          <p:nvPr>
            <p:ph type="subTitle" idx="1"/>
          </p:nvPr>
        </p:nvSpPr>
        <p:spPr>
          <a:xfrm>
            <a:off x="285720" y="1214422"/>
            <a:ext cx="8643998" cy="5643578"/>
          </a:xfrm>
        </p:spPr>
        <p:txBody>
          <a:bodyPr>
            <a:normAutofit fontScale="85000" lnSpcReduction="20000"/>
          </a:bodyPr>
          <a:lstStyle/>
          <a:p>
            <a:pPr algn="just"/>
            <a:r>
              <a:rPr lang="el-GR" sz="3100" dirty="0" smtClean="0"/>
              <a:t>Τι είναι ένα </a:t>
            </a:r>
            <a:r>
              <a:rPr lang="el-GR" sz="3100" b="1" dirty="0" smtClean="0"/>
              <a:t>ενοποιητικό θέμα</a:t>
            </a:r>
            <a:r>
              <a:rPr lang="el-GR" sz="3100" dirty="0" smtClean="0"/>
              <a:t>; </a:t>
            </a:r>
          </a:p>
          <a:p>
            <a:pPr algn="just"/>
            <a:endParaRPr lang="el-GR" sz="3100" dirty="0" smtClean="0"/>
          </a:p>
          <a:p>
            <a:pPr algn="just"/>
            <a:r>
              <a:rPr lang="el-GR" sz="3100" dirty="0" smtClean="0"/>
              <a:t>Ένα </a:t>
            </a:r>
            <a:r>
              <a:rPr lang="el-GR" sz="3100" b="1" dirty="0" smtClean="0"/>
              <a:t>ενοποιητικό θέμα </a:t>
            </a:r>
            <a:r>
              <a:rPr lang="el-GR" sz="3100" dirty="0" smtClean="0"/>
              <a:t>σηματοδοτεί μια κοινωνική κατάσταση της ανθρώπινης συνθήκης που οι άνθρωποι βιώνουν με διάφορες μορφές, όπως λ.χ.  «οι πρόσφυγες».</a:t>
            </a:r>
          </a:p>
          <a:p>
            <a:pPr algn="just"/>
            <a:r>
              <a:rPr lang="el-GR" sz="3100" b="1" dirty="0" smtClean="0"/>
              <a:t>Για τη διδασκαλία της λογοτεχνίας, «δικτύωση γύρω από ένα ενοποιητικό θέμα» σημαίνει επιλογή έργων γύρω από το θέμα αυτό με  σκοπό να  απαντηθεί ένας προσχεδιασμένος στόχος ανάγνωσης, όπως λόγου χάριν «οι μετανάστες» ή  «οι πρόσφυγες», «οι καλλιτέχνες στη λογοτεχνία», κ. ά.</a:t>
            </a:r>
          </a:p>
          <a:p>
            <a:pPr algn="just"/>
            <a:r>
              <a:rPr lang="el-GR" sz="3100" dirty="0" smtClean="0"/>
              <a:t>Ποια είναι η σχέση της </a:t>
            </a:r>
            <a:r>
              <a:rPr lang="el-GR" sz="3100" b="1" dirty="0" smtClean="0"/>
              <a:t>δικτύωσης γύρω από ένα ενοποιητικό θέμα</a:t>
            </a:r>
            <a:r>
              <a:rPr lang="el-GR" sz="3100" dirty="0" smtClean="0"/>
              <a:t> και της </a:t>
            </a:r>
            <a:r>
              <a:rPr lang="el-GR" sz="3100" b="1" dirty="0" smtClean="0"/>
              <a:t>«θεματικής ενότητας» </a:t>
            </a:r>
            <a:r>
              <a:rPr lang="el-GR" sz="3100" dirty="0" smtClean="0"/>
              <a:t>των ΝΠΣ;</a:t>
            </a:r>
          </a:p>
          <a:p>
            <a:pPr algn="just"/>
            <a:r>
              <a:rPr lang="el-GR" sz="3100" dirty="0" smtClean="0"/>
              <a:t>Όπως προκύπτει από τον ορισμό και την περιγραφή των μεθοδολογικών αρχών τους, η σχέση τους, αναφορικά  με τη διδασκαλία της λογοτεχνίας, είναι ομόλογη, έχει πολλά κοινά στοιχεία.</a:t>
            </a:r>
          </a:p>
          <a:p>
            <a:pPr algn="just"/>
            <a:endParaRPr lang="el-GR" sz="3100" b="1" dirty="0" smtClean="0"/>
          </a:p>
          <a:p>
            <a:pPr algn="just"/>
            <a:endParaRPr lang="el-GR" b="1" dirty="0" smtClean="0"/>
          </a:p>
          <a:p>
            <a:pPr algn="just"/>
            <a:endParaRPr lang="el-GR" dirty="0" smtClean="0"/>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85720" y="1"/>
            <a:ext cx="8172480" cy="1643050"/>
          </a:xfrm>
        </p:spPr>
        <p:txBody>
          <a:bodyPr>
            <a:normAutofit fontScale="90000"/>
          </a:bodyPr>
          <a:lstStyle/>
          <a:p>
            <a:r>
              <a:rPr lang="el-GR" sz="3100" b="1" dirty="0" smtClean="0"/>
              <a:t>Λογοτεχνική δικτύωση </a:t>
            </a:r>
            <a:br>
              <a:rPr lang="el-GR" sz="3100" b="1" dirty="0" smtClean="0"/>
            </a:br>
            <a:r>
              <a:rPr lang="el-GR" sz="3100" b="1" dirty="0" smtClean="0"/>
              <a:t>και Κριτικός Γραμματισμός</a:t>
            </a:r>
            <a:r>
              <a:rPr lang="el-GR" dirty="0" smtClean="0"/>
              <a:t/>
            </a:r>
            <a:br>
              <a:rPr lang="el-GR" dirty="0" smtClean="0"/>
            </a:br>
            <a:endParaRPr lang="el-GR" dirty="0"/>
          </a:p>
        </p:txBody>
      </p:sp>
      <p:sp>
        <p:nvSpPr>
          <p:cNvPr id="3" name="2 - Υπότιτλος"/>
          <p:cNvSpPr>
            <a:spLocks noGrp="1"/>
          </p:cNvSpPr>
          <p:nvPr>
            <p:ph type="subTitle" idx="1"/>
          </p:nvPr>
        </p:nvSpPr>
        <p:spPr>
          <a:xfrm>
            <a:off x="142844" y="1214422"/>
            <a:ext cx="8643998" cy="5643578"/>
          </a:xfrm>
        </p:spPr>
        <p:txBody>
          <a:bodyPr>
            <a:normAutofit fontScale="32500" lnSpcReduction="20000"/>
          </a:bodyPr>
          <a:lstStyle/>
          <a:p>
            <a:pPr algn="just"/>
            <a:endParaRPr lang="el-GR" dirty="0" smtClean="0"/>
          </a:p>
          <a:p>
            <a:pPr algn="just"/>
            <a:r>
              <a:rPr lang="el-GR" sz="6000" b="1" dirty="0" smtClean="0"/>
              <a:t>Ως εκπαιδευτική, διδακτική και μαθησιακή, διαδικασία στηρίζει τόσο την ανάγνωση όσο και τη γραφή στην Εκπαίδευση, τόσο στην Πρωτοβάθμια όσο και στη Δευτεροβάθμια, βασίζεται στη μεθοδολογία των σχεδίων εργασίας (</a:t>
            </a:r>
            <a:r>
              <a:rPr lang="en-US" sz="6000" b="1" dirty="0" smtClean="0"/>
              <a:t>project</a:t>
            </a:r>
            <a:r>
              <a:rPr lang="el-GR" sz="6000" b="1" dirty="0" smtClean="0"/>
              <a:t>), των διδακτικών σεναρίων, και των θεματικών ενοτήτων, που απαιτούν συμμετοχική μάθηση και συνεργατικό πνεύμα. </a:t>
            </a:r>
          </a:p>
          <a:p>
            <a:pPr algn="just"/>
            <a:endParaRPr lang="el-GR" sz="6000" b="1" dirty="0" smtClean="0"/>
          </a:p>
          <a:p>
            <a:pPr algn="just"/>
            <a:endParaRPr lang="el-GR" sz="6000" b="1" dirty="0" smtClean="0"/>
          </a:p>
          <a:p>
            <a:pPr algn="just"/>
            <a:r>
              <a:rPr lang="el-GR" sz="6000" b="1" dirty="0" smtClean="0"/>
              <a:t>«Ως διαθέσιμος μηχανισμός/ εργαλείο που πολλαπλασιάζει τις φωνές πρόσβασης στο κείμενο [η δικτύωση επιτρέπει] να διεισδύσουμε σ' αυτό με περισσότερη λεπτότητα/ακρίβεια, να ανακαλύψουμε σ’ αυτό πεδία που διαφορετικά θα ήταν απροσπέλαστα, να φωτίσουμε ζώνες που διαφορετικά θα παρέμεναν στο σκοτάδι» (</a:t>
            </a:r>
            <a:r>
              <a:rPr lang="en-US" sz="6000" b="1" dirty="0" smtClean="0"/>
              <a:t>Tauveron</a:t>
            </a:r>
            <a:r>
              <a:rPr lang="el-GR" sz="6000" b="1" dirty="0" smtClean="0"/>
              <a:t>, 2002, </a:t>
            </a:r>
            <a:r>
              <a:rPr lang="en-US" sz="6000" b="1" dirty="0" smtClean="0"/>
              <a:t>s</a:t>
            </a:r>
            <a:r>
              <a:rPr lang="el-GR" sz="6000" b="1" dirty="0" smtClean="0"/>
              <a:t>. 145)</a:t>
            </a:r>
          </a:p>
          <a:p>
            <a:pPr algn="just"/>
            <a:endParaRPr lang="el-GR" sz="6000" b="1" dirty="0" smtClean="0"/>
          </a:p>
          <a:p>
            <a:pPr algn="just"/>
            <a:endParaRPr lang="el-GR" sz="6000" b="1" dirty="0" smtClean="0"/>
          </a:p>
          <a:p>
            <a:pPr algn="just"/>
            <a:r>
              <a:rPr lang="el-GR" sz="6000" b="1" dirty="0" smtClean="0"/>
              <a:t>Επομένως,  ως μέθοδος διδασκαλίας τόσο στην παιδαγωγική και εκπαιδευτική της φιλοσοφία όσο και στη διδακτική της πρακτική, όντας ομόλογη, συμπλέει με την αντίστοιχη  της διδασκαλίας της λογοτεχνίας του ΝΠΣ.</a:t>
            </a:r>
          </a:p>
          <a:p>
            <a:pPr algn="just"/>
            <a:r>
              <a:rPr lang="en-US" sz="6000" b="1" dirty="0" smtClean="0"/>
              <a:t> </a:t>
            </a:r>
            <a:endParaRPr lang="el-GR" sz="6000" b="1" dirty="0" smtClean="0"/>
          </a:p>
          <a:p>
            <a:pPr algn="just"/>
            <a:r>
              <a:rPr lang="en-US" sz="6000" b="1" dirty="0" smtClean="0"/>
              <a:t> </a:t>
            </a:r>
            <a:endParaRPr lang="el-GR" sz="60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1"/>
            <a:ext cx="7772400" cy="1857364"/>
          </a:xfrm>
        </p:spPr>
        <p:txBody>
          <a:bodyPr>
            <a:normAutofit fontScale="90000"/>
          </a:bodyPr>
          <a:lstStyle/>
          <a:p>
            <a:r>
              <a:rPr lang="el-GR" b="1" dirty="0" smtClean="0"/>
              <a:t>Το παιδαγωγικό και  εκπαιδευτικό ενδιαφέρον της λογοτεχνικής δικτύωσης</a:t>
            </a:r>
            <a:endParaRPr lang="el-GR" dirty="0"/>
          </a:p>
        </p:txBody>
      </p:sp>
      <p:sp>
        <p:nvSpPr>
          <p:cNvPr id="3" name="2 - Υπότιτλος"/>
          <p:cNvSpPr>
            <a:spLocks noGrp="1"/>
          </p:cNvSpPr>
          <p:nvPr>
            <p:ph type="subTitle" idx="1"/>
          </p:nvPr>
        </p:nvSpPr>
        <p:spPr>
          <a:xfrm>
            <a:off x="214282" y="2071678"/>
            <a:ext cx="8715436" cy="4786322"/>
          </a:xfrm>
        </p:spPr>
        <p:txBody>
          <a:bodyPr>
            <a:normAutofit fontScale="77500" lnSpcReduction="20000"/>
          </a:bodyPr>
          <a:lstStyle/>
          <a:p>
            <a:pPr algn="just"/>
            <a:r>
              <a:rPr lang="el-GR" sz="3600" b="1" dirty="0" smtClean="0"/>
              <a:t>Το παιδαγωγικό και  εκπαιδευτικό ενδιαφέρον της λογοτεχνικής δικτύωσης έγκειται στο γεγονός ότι επιτρέπει τους μαθητές:</a:t>
            </a:r>
            <a:r>
              <a:rPr lang="el-GR" sz="3600" dirty="0" smtClean="0"/>
              <a:t> </a:t>
            </a:r>
            <a:r>
              <a:rPr lang="el-GR" dirty="0" smtClean="0"/>
              <a:t>  </a:t>
            </a:r>
          </a:p>
          <a:p>
            <a:pPr algn="l"/>
            <a:r>
              <a:rPr lang="el-GR" dirty="0" smtClean="0"/>
              <a:t>(α) να συγκρίνουν λογοτεχνικά κείμενα και να περιγράψουν /ταυτοποιήσουν τα ιδιαίτερα χαρακτηριστικά των έργων αυτών και στη συνέχεια να προσδιορίσουν τη μοναδικότητά τους</a:t>
            </a:r>
          </a:p>
          <a:p>
            <a:pPr algn="l"/>
            <a:r>
              <a:rPr lang="el-GR" dirty="0" smtClean="0"/>
              <a:t>(β) να ανακαλύψουν εμβληματκές και επίκαιρες πολιτισμικές αναφορές</a:t>
            </a:r>
          </a:p>
          <a:p>
            <a:pPr algn="l"/>
            <a:r>
              <a:rPr lang="el-GR" dirty="0" smtClean="0"/>
              <a:t> (γ) να πραγματοποιήσουν μια ξεκάθαρη/στοχευμένη επιλογή </a:t>
            </a:r>
          </a:p>
          <a:p>
            <a:pPr algn="l"/>
            <a:r>
              <a:rPr lang="el-GR" dirty="0" smtClean="0"/>
              <a:t>(δ) να διαμορφώσουν/οικοδομήσουν πρακτικές ανάγνωσης και γραφής</a:t>
            </a:r>
          </a:p>
          <a:p>
            <a:pPr algn="l"/>
            <a:r>
              <a:rPr lang="el-GR" dirty="0" smtClean="0"/>
              <a:t> (ε) να ενσωματώσουν εκπαιδευτικό/λογοτεχνικό υλικό</a:t>
            </a:r>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Κλασικό Office">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812</TotalTime>
  <Words>2265</Words>
  <Application>Microsoft Office PowerPoint</Application>
  <PresentationFormat>Προβολή στην οθόνη (4:3)</PresentationFormat>
  <Paragraphs>163</Paragraphs>
  <Slides>20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20</vt:i4>
      </vt:variant>
    </vt:vector>
  </HeadingPairs>
  <TitlesOfParts>
    <vt:vector size="21" baseType="lpstr">
      <vt:lpstr>Θέμα του Office</vt:lpstr>
      <vt:lpstr>  Η  διδασκαλία της λογοτεχνίας με τη μέθοδο της λογοτεχνικής δικτύωσης: δικτύωση γύρω από τη θεματική ενότητα «οι πρόσφυγες»  </vt:lpstr>
      <vt:lpstr>Εισαγωγή </vt:lpstr>
      <vt:lpstr>Νέο πρόγραμμα Σπουδών</vt:lpstr>
      <vt:lpstr>Ο πολιτισμός - Η διδασκαλία της λογοτεχνίας- Η αγωγή και η εκπαίδευση </vt:lpstr>
      <vt:lpstr>Τι είναι η «λογοτεχνική δικτύωση»; </vt:lpstr>
      <vt:lpstr>Τα είδη της λογοτεχνικής δικτύωσης</vt:lpstr>
      <vt:lpstr> Η δικτύωση γύρω από ένα ενοποιητικό θέμα-θεματική ενότητα</vt:lpstr>
      <vt:lpstr>Λογοτεχνική δικτύωση  και Κριτικός Γραμματισμός </vt:lpstr>
      <vt:lpstr>Το παιδαγωγικό και  εκπαιδευτικό ενδιαφέρον της λογοτεχνικής δικτύωσης</vt:lpstr>
      <vt:lpstr>Η δημιουργία ενός λογοτεχνικού δικτύου </vt:lpstr>
      <vt:lpstr>Το ενοποιητικό θέμα/θεματική ενότητα: «οι πρόσφυγες»</vt:lpstr>
      <vt:lpstr>Ένα συναφές ενοποιητικό θέμα: οι πολιτικοί πρόσφυγες</vt:lpstr>
      <vt:lpstr>ELENI DIKAIOY: BIOGRAPHIE-LIVRES-HONNEURS</vt:lpstr>
      <vt:lpstr>Οι συγγραφείς:  Άλκη Ζέη-Ελένη Δικαίου</vt:lpstr>
      <vt:lpstr>Διαφάνεια 15</vt:lpstr>
      <vt:lpstr>Τα κοριτσάκια με τα ναυτικά (1994)  Que demain soit un jour de bonheur  της  Ελένης Δικαίου</vt:lpstr>
      <vt:lpstr> Τοποθέτηση στο δίκτυο  λογοτεχνημάτων που πραγματεύονται την προσφυγιά</vt:lpstr>
      <vt:lpstr>Μελέτη γύρω από τη χώρα καταγωγής- χώρα εγκατάστασης  (προσέγγιση της περιπλάνησης: το «εδώ» και το «αλλού»)</vt:lpstr>
      <vt:lpstr>Μελέτη για τη σύγκρουση των πολιτισμών  (διαπολιτισμική προσέγγιση) </vt:lpstr>
      <vt:lpstr>ΒΙΒΛΙΟΓΡΑΦΙΑ</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διδασκαλία της λογοτεχνίας  με τη μέθοδο της λογοτεχνικής δικτύωσης: δικτύωση γύρω από τη θεματική ενότητα  «οι πρόσφυγες»</dc:title>
  <dc:creator>alex</dc:creator>
  <cp:lastModifiedBy>alex</cp:lastModifiedBy>
  <cp:revision>41</cp:revision>
  <dcterms:created xsi:type="dcterms:W3CDTF">2016-10-14T08:39:49Z</dcterms:created>
  <dcterms:modified xsi:type="dcterms:W3CDTF">2017-02-20T16:06:01Z</dcterms:modified>
</cp:coreProperties>
</file>