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79" r:id="rId21"/>
    <p:sldId id="282" r:id="rId22"/>
    <p:sldId id="322" r:id="rId23"/>
    <p:sldId id="283" r:id="rId24"/>
    <p:sldId id="28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8" r:id="rId35"/>
    <p:sldId id="300" r:id="rId36"/>
    <p:sldId id="301" r:id="rId37"/>
    <p:sldId id="299" r:id="rId38"/>
    <p:sldId id="302" r:id="rId39"/>
    <p:sldId id="317" r:id="rId40"/>
    <p:sldId id="304" r:id="rId41"/>
    <p:sldId id="303" r:id="rId42"/>
    <p:sldId id="306" r:id="rId43"/>
    <p:sldId id="305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8" r:id="rId53"/>
    <p:sldId id="319" r:id="rId54"/>
    <p:sldId id="320" r:id="rId55"/>
    <p:sldId id="321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1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3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B5F1-6003-4790-8FB9-CE1A5735395D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g/url?sa=i&amp;rct=j&amp;q=&amp;esrc=s&amp;source=images&amp;cd=&amp;cad=rja&amp;uact=8&amp;ved=0CAcQjRxqFQoTCJqVxuT00scCFQtZLAodoV0A-Q&amp;url=https://www.rpi.edu/dept/bcbp/molbiochem/MBWeb/mb2/part1/lipoprot.htm&amp;ei=iRHkVdqsA4uysQGhu4HIDw&amp;psig=AFQjCNE4O8dIKNoqkmVrARSsZmRVheRMog&amp;ust=1441096366853263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bg/url?sa=i&amp;rct=j&amp;q=&amp;esrc=s&amp;source=images&amp;cd=&amp;cad=rja&amp;uact=8&amp;ved=0CAcQjRxqFQoTCLTUrPKG08cCFQqKLAodTzcCQA&amp;url=http://www.worthington-biochem.com:8080/enzyme-manual/AP/&amp;ei=hSTkVfT9MoqUsgHP7oiABA&amp;psig=AFQjCNGu-C2j8jZzXwl3OA9aLsFZHLklSw&amp;ust=144110129777289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bg/url?sa=i&amp;rct=j&amp;q=&amp;esrc=s&amp;source=images&amp;cd=&amp;cad=rja&amp;uact=8&amp;ved=0CAcQjRxqFQoTCPTsocKf08cCFUsHLAodELUHuA&amp;url=http://theartofmed.tumblr.com/post/127907950222/bacterial-taxonomy-2-classification-of-bacteria&amp;ei=Vz7kVbTlNcuOsAGQ6p7ACw&amp;psig=AFQjCNGs2Ryeq9_JWuKgg5uHwbQeJmHBOQ&amp;ust=144110789543556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g/url?sa=i&amp;rct=j&amp;q=&amp;esrc=s&amp;source=images&amp;cd=&amp;cad=rja&amp;uact=8&amp;ved=0CAcQjRxqFQoTCJSzmJ_d0scCFcddFAodgkoIBA&amp;url=http://www.suggestkeyword.com/ZmlicmluICBjbG90/&amp;ei=2fjjVdTiI8e7UYKVoSA&amp;psig=AFQjCNHMHcbbmzXEkfXVH_Elu14S2fAIXQ&amp;ust=144109013500226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91349"/>
            <a:ext cx="790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Lecture 11.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Biochemical alteration of food during postharvest and storage.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6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696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PLASMIN ACTIVITY IN MILK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4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with  casein as a substrate demonstrate that that there is sufficient plasmin  in milk to cause substantial proteolysis. Does not account the presence of plasmin inhibitors.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is thermostable.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and plasminogen accompany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casein micelles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coagulation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in cheese making.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remains active even after milk cooking at high temperature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hydrolyzes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caseins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polypeptides.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proteolysis alters three-dimensional protein network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cheese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form a less firm and less elastic cheese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1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15" y="1412776"/>
            <a:ext cx="83623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is considered responsible for some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changes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rheological properties (flavor, texture) of cheese.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polypeptides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have a direct impact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 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substrate for the proteases associated with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starter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nonstarter bacteria. However, if the primary proteolysis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extensive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bitter peptides, with a high percentage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hydrophobic amino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acids predominate.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activity may contribute to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gelation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ultra-high-temperature processed milk produced from high-quality raw milk (no bacterial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involved).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yields of cheese and casein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resulted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plasmin proteolytic activity are soluble at pH 4.6 and are not incorporated into acid-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-produced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casein curd.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778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PLASMIN ACTIVITY IN MILK Cont.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76200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proteinase (optimum pH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4.0).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relatively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labile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(inactivated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70°C for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least some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indigenous acid proteinase is incorporated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into cheese curd.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all,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 activity is similar to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very poor milk clotting activity.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may contribute to proteolysis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cheese, but its activity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overshadowed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present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level in cheese.</a:t>
            </a:r>
          </a:p>
        </p:txBody>
      </p:sp>
    </p:spTree>
    <p:extLst>
      <p:ext uri="{BB962C8B-B14F-4D97-AF65-F5344CB8AC3E}">
        <p14:creationId xmlns:p14="http://schemas.microsoft.com/office/powerpoint/2010/main" val="39843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lipase is lipoprotein.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catalyzes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breakdown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lipids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process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4997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Lipase action produces free fatty acids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but also diacylglycerol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</a:rPr>
              <a:t>monoacylglycerol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. 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97524"/>
            <a:ext cx="2808312" cy="28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rpi.edu/dept/bcbp/molbiochem/MBWeb/mb2/part1/images/diacylg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48245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chain acids (i.e. butyric (C4),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caproic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(C6),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caprylic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(C8) have strong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flavors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low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thresholds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lead to flavor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rancid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unpleasant smell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taste), astringent, „bitter‟.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impart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cheeses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parmesan.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glycerides (and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surface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cause steam foaming problems in cappuccino coffee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for dairy industry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990600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lipase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568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blood.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all raw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pasteurization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causes no lipolysis in milk or dairy products after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pasteurization.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Raw milk contains enough lipase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hydrolyze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fat in milk (~ 1 mg can be isolated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L). 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happen.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not?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attack fat in intact milk fat globules (due to protection of the milk fat globule membrane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activators: as a “lipoprotein lipase”, it is activated by lipoproteins as found in the blood – this can be demonstrated by adding some blood serum to raw milk; lipolysis proceeds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rapidly.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substances which inhibit lipase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85800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lipase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raw milk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56357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lipolysis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milk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cows just by cooling to &lt;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10°C.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type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cooling, lipolysis occurs during refrigerated storage and reaches a maximum after 12-16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hrs.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mostly in milk of 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late lactation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poor feed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certain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cows only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Spontaneous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lipolysis is greatly reduced when „spontaneous‟ milk is mixed with „normal‟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334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 in raw milk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401" y="572835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phosphomonoesterase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(phosphatase)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335" y="106680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phosphatase is found free in skim milk,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 material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skim milk and in the fat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globule membrane.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optimum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temperature, long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(LT) pasteurization (63°C, 30 min)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10–20%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Full inactivation at 88°C, 30 min.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of 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is only  2% that of alkaline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catalysis the hydrolysis of phosphoric acid esters.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worthington-biochem.com:8080/resources/images/enzyme-manual/AP/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4400"/>
            <a:ext cx="8210550" cy="21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050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Although acid phosphatase is present in milk at a much lower level than alkaline phosphatase, </a:t>
            </a:r>
            <a:r>
              <a:rPr lang="en-US" sz="2400" dirty="0" smtClean="0">
                <a:solidFill>
                  <a:srgbClr val="FF0000"/>
                </a:solidFill>
              </a:rPr>
              <a:t>its greater heat stability and lower pH optimum </a:t>
            </a:r>
            <a:r>
              <a:rPr lang="en-US" sz="2400" dirty="0" smtClean="0"/>
              <a:t>may make it technologically significant.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Dephosphorization of casein reduces </a:t>
            </a:r>
            <a:r>
              <a:rPr lang="en-US" sz="2400" dirty="0"/>
              <a:t>its ability to bind </a:t>
            </a:r>
            <a:r>
              <a:rPr lang="en-US" sz="2400" dirty="0" smtClean="0"/>
              <a:t>Ca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ions and form micelles.</a:t>
            </a:r>
          </a:p>
          <a:p>
            <a:endParaRPr lang="en-US" sz="2400" dirty="0" smtClean="0"/>
          </a:p>
          <a:p>
            <a:r>
              <a:rPr lang="en-US" sz="2400" dirty="0" smtClean="0"/>
              <a:t>Dephosphorization </a:t>
            </a:r>
            <a:r>
              <a:rPr lang="en-US" sz="2400" dirty="0"/>
              <a:t>may be rate </a:t>
            </a:r>
            <a:r>
              <a:rPr lang="en-US" sz="2400" dirty="0" smtClean="0"/>
              <a:t>limiting for </a:t>
            </a:r>
            <a:r>
              <a:rPr lang="en-US" sz="2400" dirty="0"/>
              <a:t>proteolysis in cheese ripening since most </a:t>
            </a:r>
            <a:r>
              <a:rPr lang="en-US" sz="2400" dirty="0" smtClean="0"/>
              <a:t>proteinases and </a:t>
            </a:r>
            <a:r>
              <a:rPr lang="en-US" sz="2400" dirty="0"/>
              <a:t>peptidases are inactive on </a:t>
            </a:r>
            <a:r>
              <a:rPr lang="en-US" sz="2400" dirty="0" smtClean="0"/>
              <a:t>phosphoproteins or </a:t>
            </a:r>
            <a:r>
              <a:rPr lang="en-US" sz="2400" dirty="0" err="1"/>
              <a:t>phosphopeptides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81200" y="980420"/>
            <a:ext cx="434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significance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32430"/>
            <a:ext cx="4562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Indigenous </a:t>
            </a:r>
            <a:r>
              <a:rPr lang="en-US" sz="2800" dirty="0">
                <a:solidFill>
                  <a:srgbClr val="FF0000"/>
                </a:solidFill>
              </a:rPr>
              <a:t>Enzymes in Milk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914" y="1600200"/>
            <a:ext cx="858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overview: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60 indigenous enzymes have been reported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normal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bovine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Physiological role of most of them unknown.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indigenous enzymes are constituents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milk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excreted.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them are inactive due to lack of substrate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unsuitable environmental conditions such 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514" y="6324600"/>
            <a:ext cx="8206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Handbook of Food Enzymology. 2003. Whitaker J.R., </a:t>
            </a:r>
            <a:r>
              <a:rPr lang="en-US" sz="1600" dirty="0" err="1" smtClean="0"/>
              <a:t>Voragen</a:t>
            </a:r>
            <a:r>
              <a:rPr lang="en-US" sz="1600" dirty="0" smtClean="0"/>
              <a:t> A.G.J. , Wong D.W.S. (Eds.)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4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8580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preservation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371600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(LPD)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880" y="3552257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most heat-stable enzymes in milk.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Its inactivation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 an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Super-High Temperature Short-Time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pasteurization, e.g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., temperatures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 76°C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15 sec.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680" y="2286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Catalytic function: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oxidation of inorganic and organic substrates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hydrogen peroxide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an oxidizing agent.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29317"/>
            <a:ext cx="719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Bactericidal effect of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(LPD)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16820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based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peroxidation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which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nontoxic to mammalian cells but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kill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 the growth of many species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microorganisms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13" y="3257947"/>
            <a:ext cx="6000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5556" y="44863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 naturally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 , a product of the enzymatic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hydrolysis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-glycosides.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61207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Handbook of Food Enzymology. 2003. Whitaker J.R., </a:t>
            </a:r>
            <a:r>
              <a:rPr lang="en-US" sz="1600" dirty="0" err="1"/>
              <a:t>Voragen</a:t>
            </a:r>
            <a:r>
              <a:rPr lang="en-US" sz="1600" dirty="0"/>
              <a:t> A.G.J. , Wong D.W.S. (Eds.) </a:t>
            </a:r>
          </a:p>
        </p:txBody>
      </p:sp>
    </p:spTree>
    <p:extLst>
      <p:ext uri="{BB962C8B-B14F-4D97-AF65-F5344CB8AC3E}">
        <p14:creationId xmlns:p14="http://schemas.microsoft.com/office/powerpoint/2010/main" val="23642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does not contain indigenous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can be generated metabolically 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catalase-negative bacteria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produced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action of exogenous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oxidase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glucose which may be added to milk.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4087090"/>
            <a:ext cx="718011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28429"/>
            <a:ext cx="89154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5972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757" y="12192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Microbial membranes are permeable for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OSCN.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OSCN oxidizes sulfhydryl groups: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715000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reaction involving a sulfhydryl group, e.g.,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thiol enzymes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will be inhibited by this oxidation.</a:t>
            </a:r>
          </a:p>
        </p:txBody>
      </p:sp>
    </p:spTree>
    <p:extLst>
      <p:ext uri="{BB962C8B-B14F-4D97-AF65-F5344CB8AC3E}">
        <p14:creationId xmlns:p14="http://schemas.microsoft.com/office/powerpoint/2010/main" val="7682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1.media.tumblr.com/c443a150e69524da9b2bff917046c181/tumblr_inline_ntvijb33nk1sv92o6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43" y="2620362"/>
            <a:ext cx="56886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490" y="171089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Superoxide dismutase (SOD) scavenges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superoxide radicals 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the reaction: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3881" y="470859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formed may be reduced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catalase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peroxidase or suitable reducing agents.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37" y="580526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Superoxide radicals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produced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by-product of oxygen metabolism and, if not regulated, causes many types of cell damage.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3167" y="1039183"/>
            <a:ext cx="4862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Superoxide dismutase (SOD)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Milk contains trace amounts of SOD which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exclusively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skim milk fraction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 inhibits lipid oxidation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model systems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Exogenous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retard or inhibit lipid oxidation in dairy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products. Improvement 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oxidative stability of milk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containing high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linoleic acid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achieved by adding low levels of SOD.</a:t>
            </a:r>
          </a:p>
        </p:txBody>
      </p:sp>
    </p:spTree>
    <p:extLst>
      <p:ext uri="{BB962C8B-B14F-4D97-AF65-F5344CB8AC3E}">
        <p14:creationId xmlns:p14="http://schemas.microsoft.com/office/powerpoint/2010/main" val="20903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632" y="2514600"/>
            <a:ext cx="4702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ndigenous </a:t>
            </a:r>
            <a:r>
              <a:rPr lang="en-US" sz="2800" dirty="0">
                <a:solidFill>
                  <a:srgbClr val="FF0000"/>
                </a:solidFill>
              </a:rPr>
              <a:t>Enzymes in </a:t>
            </a:r>
            <a:r>
              <a:rPr lang="en-US" sz="2800" dirty="0" smtClean="0">
                <a:solidFill>
                  <a:srgbClr val="FF0000"/>
                </a:solidFill>
              </a:rPr>
              <a:t>Meat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31" y="5877272"/>
            <a:ext cx="6486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418" y="838200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Proteolysis: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Proteases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9457"/>
            <a:ext cx="4176464" cy="45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032" y="15294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Proteases are characterized by their ability to degrade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(peptide bonds).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Endoproteases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proteinases,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they are able to hydrolyze internal peptide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Exopeptidases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when they hydrolyze external peptide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bonds, either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amino termini or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carboxyl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termini.</a:t>
            </a:r>
          </a:p>
        </p:txBody>
      </p:sp>
    </p:spTree>
    <p:extLst>
      <p:ext uri="{BB962C8B-B14F-4D97-AF65-F5344CB8AC3E}">
        <p14:creationId xmlns:p14="http://schemas.microsoft.com/office/powerpoint/2010/main" val="8030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endogenous proteolytic enzymes cease their functions shortly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animal death.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remain active throughout the entire postmortem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ageing process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contribute either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(exopeptidases) or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tenderness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(endopeptidases) of meat.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well-studied enzyme systems that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implicated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meat tenderization are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8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calcium-dependent protease located around the myofibrils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two forms, i.e.,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µ-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 designated due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micromolar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(M)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millimolar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range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calcium concentration requirements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maximal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m-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high degree of sequence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concentration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cytosol is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micromolar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range, only 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play a significant role in the degradation of the specific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myofibrillar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hence, meat tenderization.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9582" y="626561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5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1440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 are indigenous milk enzymes technologically significant?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proteinase, lipase,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xanthine oxidase) 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sulfhydryl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oxidase, superoxide dismutase)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milk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thermal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milk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include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alkaline phosphatase,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glutamyl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transpeptidase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perhaps others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indicators  of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mastitic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enzymes increases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mastitic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infection, especially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catalase,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acid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activity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such as lysozyme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commercial source of enzymes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ribonuclease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9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 peripheral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structure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myofibrils but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affect myosin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7.0±7.2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enzyme still retains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significant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amount of activity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post-rigor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pH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5.5±5.6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Regardless, meat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subjected to a normal postmortem ageing process rarely becomes mushy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The reason: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susceptible to autolysis and is regulated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by its endogenous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inhibitor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calpastatin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pH condition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(pH 5.5±5.6)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post-rigor muscle 	tissue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also limit the activity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enzymes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9397" y="762000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of action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811" y="1219200"/>
            <a:ext cx="177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Cathepsins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acidic proteases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located in the lysosomes.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 system,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believed to be involved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postmortem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degradation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myofibrillar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These proteases are capable of degrading most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substrates affected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they are active against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collagen, myosin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(as shown in model systems).</a:t>
            </a:r>
          </a:p>
        </p:txBody>
      </p:sp>
    </p:spTree>
    <p:extLst>
      <p:ext uri="{BB962C8B-B14F-4D97-AF65-F5344CB8AC3E}">
        <p14:creationId xmlns:p14="http://schemas.microsoft.com/office/powerpoint/2010/main" val="27847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56357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role of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meat postmortem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ageing is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because: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intact muscle tissue are confined within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lysosomal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membrane, i.e., they are not in direct contact with myofibrils.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these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proteases have a very low pH requirement for optimal activity (1 to 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 units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postrigor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meat pH).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electrophoresis of aged meat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show any appreciable change in myosin nor in actin, both of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favored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substrates 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shown in model systems.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perhaps the strongest indication of minimal involvement of this group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enzymes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4300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postmortem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lysosomal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membrane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rupture, and the released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would then diffuse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intermyofilamental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space to initiate protein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degradation.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disruption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lysosome compartment appears to be a prerequisite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activity.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supported by the findings that in surimi,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crude protein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concentrate prepared by washing macerated fish muscle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tissue,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B, L, and an L-like protease are highly active, causing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myosin, actin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myofibrillar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thereby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weakening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surimi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gels.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743" y="1676400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Fruits/Vegetables are high value crops, with high consumer demand and high export potential.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 postharvest and storage conditions fruit and vegetable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may alter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are responsible for most of the reactions determining the quality of fresh fruit and vegetables.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Enzymes which are endogenous to plant tissues can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exert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consequences.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397" y="917200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08" y="1467653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physiological processes that occur during handling and storage of fruit and vegetables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71" y="3121967"/>
            <a:ext cx="562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FRUIT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RIPENING AND SOFTENING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62373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Food biochemistry and food processing. 2012. Simpson B.K. (Ed.)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3351" y="419350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Fruit ripening is a physiological event that results from a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complex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interrelated biochemical changes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 occur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fruits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7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23" y="473028"/>
            <a:ext cx="88108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Ethylene production</a:t>
            </a:r>
          </a:p>
          <a:p>
            <a:endParaRPr lang="en-US" sz="2400" dirty="0" smtClean="0"/>
          </a:p>
          <a:p>
            <a:r>
              <a:rPr lang="en-US" sz="2400" dirty="0"/>
              <a:t>A key initiator of the ripening process is the gaseous </a:t>
            </a:r>
            <a:r>
              <a:rPr lang="en-US" sz="2400" dirty="0" smtClean="0">
                <a:solidFill>
                  <a:srgbClr val="FF0000"/>
                </a:solidFill>
              </a:rPr>
              <a:t>plant hormone </a:t>
            </a:r>
            <a:r>
              <a:rPr lang="en-US" sz="2400" dirty="0">
                <a:solidFill>
                  <a:srgbClr val="FF0000"/>
                </a:solidFill>
              </a:rPr>
              <a:t>ethylene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general, all plant tissues produce a </a:t>
            </a:r>
            <a:r>
              <a:rPr lang="en-US" sz="2400" dirty="0" smtClean="0"/>
              <a:t>low, basal</a:t>
            </a:r>
            <a:r>
              <a:rPr lang="en-US" sz="2400" dirty="0"/>
              <a:t>, level of ethylene.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Based </a:t>
            </a:r>
            <a:r>
              <a:rPr lang="en-US" sz="2400" dirty="0"/>
              <a:t>on the pattern of ethylene </a:t>
            </a:r>
            <a:r>
              <a:rPr lang="en-US" sz="2400" dirty="0" smtClean="0"/>
              <a:t>production and </a:t>
            </a:r>
            <a:r>
              <a:rPr lang="en-US" sz="2400" dirty="0"/>
              <a:t>responsiveness to externally added ethylene, fruits </a:t>
            </a:r>
            <a:r>
              <a:rPr lang="en-US" sz="2400" dirty="0" smtClean="0"/>
              <a:t>are generally categorized </a:t>
            </a:r>
            <a:r>
              <a:rPr lang="en-US" sz="2400" dirty="0"/>
              <a:t>into climacteric and non-climacteric fruits.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/>
              <a:t>ripening, </a:t>
            </a:r>
            <a:r>
              <a:rPr lang="en-US" sz="2400" dirty="0">
                <a:solidFill>
                  <a:srgbClr val="FF0000"/>
                </a:solidFill>
              </a:rPr>
              <a:t>the climacteric fruits </a:t>
            </a:r>
            <a:r>
              <a:rPr lang="en-US" sz="2400" dirty="0"/>
              <a:t>(apple, pear, banana, tomato, avocado, etc</a:t>
            </a:r>
            <a:r>
              <a:rPr lang="en-US" sz="2400" dirty="0" smtClean="0"/>
              <a:t>.) show </a:t>
            </a:r>
            <a:r>
              <a:rPr lang="en-US" sz="2400" dirty="0"/>
              <a:t>a burst in </a:t>
            </a:r>
            <a:r>
              <a:rPr lang="en-US" sz="2400" dirty="0" smtClean="0"/>
              <a:t>ethylene production</a:t>
            </a:r>
            <a:r>
              <a:rPr lang="en-US" sz="2400" dirty="0"/>
              <a:t> </a:t>
            </a:r>
            <a:r>
              <a:rPr lang="en-US" sz="2400" dirty="0" smtClean="0"/>
              <a:t>(30–500 ppm) </a:t>
            </a:r>
            <a:r>
              <a:rPr lang="en-US" sz="2400" dirty="0"/>
              <a:t>and respiration (CO</a:t>
            </a:r>
            <a:r>
              <a:rPr lang="en-US" sz="2400" baseline="-25000" dirty="0"/>
              <a:t>2</a:t>
            </a:r>
            <a:r>
              <a:rPr lang="en-US" sz="2400" dirty="0"/>
              <a:t> production).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Non-climacteric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fruits </a:t>
            </a:r>
            <a:r>
              <a:rPr lang="en-US" sz="2400" dirty="0"/>
              <a:t>(</a:t>
            </a:r>
            <a:r>
              <a:rPr lang="en-US" sz="2400" dirty="0" smtClean="0"/>
              <a:t>orange, lemon</a:t>
            </a:r>
            <a:r>
              <a:rPr lang="en-US" sz="2400" dirty="0"/>
              <a:t>, strawberry, pineapple, etc.) </a:t>
            </a:r>
            <a:r>
              <a:rPr lang="en-US" sz="2400" dirty="0" smtClean="0"/>
              <a:t>show </a:t>
            </a:r>
            <a:r>
              <a:rPr lang="en-US" sz="2400" dirty="0"/>
              <a:t>a considerably low level of ethylene </a:t>
            </a:r>
            <a:r>
              <a:rPr lang="en-US" sz="2400" dirty="0" smtClean="0"/>
              <a:t>production (0.1–0.5 ppm). </a:t>
            </a:r>
          </a:p>
        </p:txBody>
      </p:sp>
    </p:spTree>
    <p:extLst>
      <p:ext uri="{BB962C8B-B14F-4D97-AF65-F5344CB8AC3E}">
        <p14:creationId xmlns:p14="http://schemas.microsoft.com/office/powerpoint/2010/main" val="21181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Ethylene biosynthesis.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series of reactions.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amino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 methionine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as a precursor.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step of ethylene production is catalyzed by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requires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oxygen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ethylene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atmosphere with very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oxygen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(1–3%)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storage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fruits such as apples to reduce the 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ethylene.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Cell Wall </a:t>
            </a:r>
            <a:r>
              <a:rPr lang="en-US" sz="2400" b="1" dirty="0" smtClean="0"/>
              <a:t>Degradation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Cell wall degradation </a:t>
            </a:r>
            <a:r>
              <a:rPr lang="en-US" sz="2400" dirty="0"/>
              <a:t>is the major factor that causes </a:t>
            </a:r>
            <a:r>
              <a:rPr lang="en-US" sz="2400" dirty="0" smtClean="0"/>
              <a:t>softening of </a:t>
            </a:r>
            <a:r>
              <a:rPr lang="en-US" sz="2400" dirty="0"/>
              <a:t>several fruits.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involves the degradation of </a:t>
            </a:r>
            <a:r>
              <a:rPr lang="en-US" sz="2400" dirty="0" smtClean="0">
                <a:solidFill>
                  <a:srgbClr val="FF0000"/>
                </a:solidFill>
              </a:rPr>
              <a:t>cellulose components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pectin components </a:t>
            </a:r>
            <a:r>
              <a:rPr lang="en-US" sz="2400" dirty="0"/>
              <a:t>or both. </a:t>
            </a:r>
            <a:r>
              <a:rPr lang="en-US" sz="2400" dirty="0" smtClean="0"/>
              <a:t>Degradation </a:t>
            </a:r>
            <a:r>
              <a:rPr lang="en-US" sz="2400" dirty="0"/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hemicelluloses</a:t>
            </a:r>
            <a:r>
              <a:rPr lang="en-US" sz="2400" dirty="0" smtClean="0"/>
              <a:t> (xyloglucans</a:t>
            </a:r>
            <a:r>
              <a:rPr lang="en-US" sz="2400" dirty="0"/>
              <a:t>, </a:t>
            </a:r>
            <a:r>
              <a:rPr lang="en-US" sz="2400" dirty="0" err="1"/>
              <a:t>glucomannans</a:t>
            </a:r>
            <a:r>
              <a:rPr lang="en-US" sz="2400" dirty="0"/>
              <a:t> and </a:t>
            </a:r>
            <a:r>
              <a:rPr lang="en-US" sz="2400" dirty="0" err="1"/>
              <a:t>galactoglucomannans</a:t>
            </a:r>
            <a:r>
              <a:rPr lang="en-US" sz="2400" dirty="0"/>
              <a:t>) is </a:t>
            </a:r>
            <a:r>
              <a:rPr lang="en-US" sz="2400" dirty="0" smtClean="0"/>
              <a:t>also considered </a:t>
            </a:r>
            <a:r>
              <a:rPr lang="en-US" sz="2400" dirty="0"/>
              <a:t>an important feature that leads to fruit </a:t>
            </a:r>
            <a:r>
              <a:rPr lang="en-US" sz="2400" dirty="0" smtClean="0"/>
              <a:t>softening.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343056" cy="29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9675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Examples:</a:t>
            </a:r>
          </a:p>
          <a:p>
            <a:endParaRPr lang="en-US" sz="2800" dirty="0"/>
          </a:p>
          <a:p>
            <a:r>
              <a:rPr lang="en-US" sz="2800" dirty="0" smtClean="0"/>
              <a:t>Both </a:t>
            </a:r>
            <a:r>
              <a:rPr lang="en-US" sz="2800" dirty="0" err="1">
                <a:solidFill>
                  <a:srgbClr val="FF0000"/>
                </a:solidFill>
              </a:rPr>
              <a:t>cellulase</a:t>
            </a:r>
            <a:r>
              <a:rPr lang="en-US" sz="2800" dirty="0">
                <a:solidFill>
                  <a:srgbClr val="FF0000"/>
                </a:solidFill>
              </a:rPr>
              <a:t> and pectinase </a:t>
            </a:r>
            <a:r>
              <a:rPr lang="en-US" sz="2800" dirty="0"/>
              <a:t>activities have been </a:t>
            </a:r>
            <a:r>
              <a:rPr lang="en-US" sz="2800" dirty="0" smtClean="0"/>
              <a:t>observed to </a:t>
            </a:r>
            <a:r>
              <a:rPr lang="en-US" sz="2800" dirty="0"/>
              <a:t>increase during ripening of </a:t>
            </a:r>
            <a:r>
              <a:rPr lang="en-US" sz="2800" dirty="0">
                <a:solidFill>
                  <a:srgbClr val="FF0000"/>
                </a:solidFill>
              </a:rPr>
              <a:t>avocado fruit </a:t>
            </a:r>
            <a:r>
              <a:rPr lang="en-US" sz="2800" dirty="0"/>
              <a:t>(an example).</a:t>
            </a:r>
          </a:p>
          <a:p>
            <a:endParaRPr lang="en-US" sz="2800" dirty="0"/>
          </a:p>
          <a:p>
            <a:r>
              <a:rPr lang="en-US" sz="2800" dirty="0" err="1"/>
              <a:t>Polygalacturonase</a:t>
            </a:r>
            <a:r>
              <a:rPr lang="en-US" sz="2800" dirty="0"/>
              <a:t> (pectin </a:t>
            </a:r>
            <a:r>
              <a:rPr lang="en-US" sz="2800" dirty="0" err="1"/>
              <a:t>depolymerase</a:t>
            </a:r>
            <a:r>
              <a:rPr lang="en-US" sz="2800" dirty="0"/>
              <a:t>) are major enzymes involved in softening of </a:t>
            </a:r>
            <a:r>
              <a:rPr lang="en-US" sz="2800" dirty="0">
                <a:solidFill>
                  <a:srgbClr val="FF0000"/>
                </a:solidFill>
              </a:rPr>
              <a:t>tomato </a:t>
            </a:r>
            <a:r>
              <a:rPr lang="en-US" sz="2800" dirty="0"/>
              <a:t>(an example). </a:t>
            </a:r>
          </a:p>
        </p:txBody>
      </p:sp>
    </p:spTree>
    <p:extLst>
      <p:ext uri="{BB962C8B-B14F-4D97-AF65-F5344CB8AC3E}">
        <p14:creationId xmlns:p14="http://schemas.microsoft.com/office/powerpoint/2010/main" val="36552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5"/>
            <a:ext cx="9036496" cy="583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3232" y="6273225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Handbook of Food Enzymology. 2003. Whitaker J.R., </a:t>
            </a:r>
            <a:r>
              <a:rPr lang="en-US" sz="1600" dirty="0" err="1" smtClean="0"/>
              <a:t>Voragen</a:t>
            </a:r>
            <a:r>
              <a:rPr lang="en-US" sz="1600" dirty="0" smtClean="0"/>
              <a:t> A.G.J. , Wong D.W.S. (Eds.)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0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83522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Cellulose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partially degraded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enzyme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cellulase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endo-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-1,4-glucanase.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591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6340563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cellulolytic complex</a:t>
            </a:r>
          </a:p>
        </p:txBody>
      </p:sp>
    </p:spTree>
    <p:extLst>
      <p:ext uri="{BB962C8B-B14F-4D97-AF65-F5344CB8AC3E}">
        <p14:creationId xmlns:p14="http://schemas.microsoft.com/office/powerpoint/2010/main" val="1234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5193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Pectins</a:t>
            </a:r>
            <a:r>
              <a:rPr lang="en-US" sz="2400" dirty="0"/>
              <a:t> are complex branched </a:t>
            </a:r>
            <a:r>
              <a:rPr lang="en-US" sz="2400" dirty="0" err="1"/>
              <a:t>heteropolysaccharides</a:t>
            </a:r>
            <a:r>
              <a:rPr lang="en-US" sz="2400" dirty="0"/>
              <a:t> primarily containing an α-(1-4)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polygalacturonic</a:t>
            </a:r>
            <a:r>
              <a:rPr lang="en-US" sz="2400" dirty="0"/>
              <a:t> acid backbone which can be randomly acetylated and methylated.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9" y="3717032"/>
            <a:ext cx="7416824" cy="19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563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330"/>
            <a:ext cx="3851920" cy="44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pectin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degradation involves the enzymes: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Pectin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methylesterase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0475" y="995402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Pectinase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1329"/>
            <a:ext cx="4680520" cy="44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The degradation </a:t>
            </a:r>
            <a:r>
              <a:rPr lang="en-US" sz="2800" dirty="0"/>
              <a:t>of cell wall can be reduced by the application </a:t>
            </a:r>
            <a:r>
              <a:rPr lang="en-US" sz="2800" dirty="0" smtClean="0"/>
              <a:t>of calcium </a:t>
            </a:r>
            <a:r>
              <a:rPr lang="en-US" sz="2800" dirty="0"/>
              <a:t>as a </a:t>
            </a:r>
            <a:r>
              <a:rPr lang="en-US" sz="2800" dirty="0" smtClean="0"/>
              <a:t>spray.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Calcium binds and </a:t>
            </a:r>
            <a:r>
              <a:rPr lang="en-US" sz="2800" dirty="0"/>
              <a:t>cross-links the free carboxylic groups of </a:t>
            </a:r>
            <a:r>
              <a:rPr lang="en-US" sz="2800" dirty="0" err="1" smtClean="0"/>
              <a:t>polygalacturonic</a:t>
            </a:r>
            <a:r>
              <a:rPr lang="en-US" sz="2800" dirty="0" smtClean="0"/>
              <a:t> acid </a:t>
            </a:r>
            <a:r>
              <a:rPr lang="en-US" sz="2800" dirty="0"/>
              <a:t>components in pectin.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Calcium </a:t>
            </a:r>
            <a:r>
              <a:rPr lang="en-US" sz="2800" dirty="0"/>
              <a:t>treatment, therefore, </a:t>
            </a:r>
            <a:r>
              <a:rPr lang="en-US" sz="2800" dirty="0" smtClean="0"/>
              <a:t>also enhances </a:t>
            </a:r>
            <a:r>
              <a:rPr lang="en-US" sz="2800" dirty="0"/>
              <a:t>the firmness of the fruits.</a:t>
            </a:r>
          </a:p>
        </p:txBody>
      </p:sp>
    </p:spTree>
    <p:extLst>
      <p:ext uri="{BB962C8B-B14F-4D97-AF65-F5344CB8AC3E}">
        <p14:creationId xmlns:p14="http://schemas.microsoft.com/office/powerpoint/2010/main" val="14731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1920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Starch is the major storage form of carbohydrates.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ripening, starch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catabolized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into glucose and fructose,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metabolic pool where they are used as respiratory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substrates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converted to 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fruits such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banana and mango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breakdown of starch into simple sugars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associated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fruit softening. </a:t>
            </a:r>
          </a:p>
        </p:txBody>
      </p:sp>
    </p:spTree>
    <p:extLst>
      <p:ext uri="{BB962C8B-B14F-4D97-AF65-F5344CB8AC3E}">
        <p14:creationId xmlns:p14="http://schemas.microsoft.com/office/powerpoint/2010/main" val="2731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42713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There are several enzymes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involved 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catabolism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starch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amylolytic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enzymes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-amylase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hydrolyses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amylose molecules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cleaving the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-1,4-linkages between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sugars providing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smaller chains of amylose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termed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dextrins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-amylase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another enzyme that acts upon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chain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releasing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maltose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which is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diglucoside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dextrins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well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maltose can be further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catabolised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simple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units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action of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glucosidase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glucose).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Glucoamylase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product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glucose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61277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Starch </a:t>
            </a:r>
            <a:r>
              <a:rPr lang="en-US" sz="2400" dirty="0" smtClean="0">
                <a:solidFill>
                  <a:srgbClr val="FF0000"/>
                </a:solidFill>
              </a:rPr>
              <a:t>phosphorylase </a:t>
            </a:r>
            <a:r>
              <a:rPr lang="en-US" sz="2400" dirty="0"/>
              <a:t>is another enzyme, which mediates the </a:t>
            </a:r>
            <a:r>
              <a:rPr lang="en-US" sz="2400" dirty="0" err="1" smtClean="0"/>
              <a:t>phosphorolytic</a:t>
            </a:r>
            <a:r>
              <a:rPr lang="en-US" sz="2400" dirty="0" smtClean="0"/>
              <a:t> </a:t>
            </a:r>
            <a:r>
              <a:rPr lang="en-US" sz="2400" dirty="0"/>
              <a:t>cleavage of terminal glucose units at the non-reducing end of the starch molecule using inorganic phosphate, thus releasing glucose-1-phosphate.</a:t>
            </a:r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9767"/>
            <a:ext cx="59046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682" y="121920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Degradation of amylopectin molecule is not only degraded in a similar manner to amylose but also involves the action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de-branching enzymes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which cleaves the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-1,6-linkages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amylopectin and releases linear units of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chain.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8494"/>
            <a:ext cx="6248400" cy="31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Proteolysis and Structure </a:t>
            </a:r>
            <a:r>
              <a:rPr lang="en-US" sz="2400" b="1" dirty="0" smtClean="0"/>
              <a:t>Breakdown in </a:t>
            </a:r>
            <a:r>
              <a:rPr lang="en-US" sz="2400" b="1" dirty="0"/>
              <a:t>Chloroplasts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During senescence, the chloroplast structure is gradually </a:t>
            </a:r>
            <a:r>
              <a:rPr lang="en-US" sz="2400" dirty="0" smtClean="0"/>
              <a:t>disassembled with </a:t>
            </a:r>
            <a:r>
              <a:rPr lang="en-US" sz="2400" dirty="0"/>
              <a:t>a decline in chlorophyll </a:t>
            </a:r>
            <a:r>
              <a:rPr lang="en-US" sz="2400" dirty="0" smtClean="0"/>
              <a:t>levels.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smtClean="0"/>
              <a:t>degradation of </a:t>
            </a:r>
            <a:r>
              <a:rPr lang="en-US" sz="2400" dirty="0"/>
              <a:t>chloroplasts and chlorophyll result in the unmasking of </a:t>
            </a:r>
            <a:r>
              <a:rPr lang="en-US" sz="2400" dirty="0" smtClean="0"/>
              <a:t>other</a:t>
            </a:r>
            <a:r>
              <a:rPr lang="en-US" sz="2400" dirty="0"/>
              <a:t> </a:t>
            </a:r>
            <a:r>
              <a:rPr lang="en-US" sz="2400" dirty="0" smtClean="0"/>
              <a:t>colored pigments. Decrease in the intensity of green vegetables such as green bean, peas is not well accepted by customers. </a:t>
            </a:r>
          </a:p>
          <a:p>
            <a:endParaRPr lang="en-US" sz="2400" dirty="0"/>
          </a:p>
          <a:p>
            <a:r>
              <a:rPr lang="en-US" sz="2400" dirty="0"/>
              <a:t>Chlorophyll degradation is initiated by the </a:t>
            </a:r>
            <a:r>
              <a:rPr lang="en-US" sz="2400" dirty="0" smtClean="0"/>
              <a:t>enzyme </a:t>
            </a:r>
            <a:r>
              <a:rPr lang="en-US" sz="2400" dirty="0" err="1" smtClean="0">
                <a:solidFill>
                  <a:srgbClr val="FF0000"/>
                </a:solidFill>
              </a:rPr>
              <a:t>chlorophyllase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which </a:t>
            </a:r>
            <a:r>
              <a:rPr lang="en-US" sz="2400" dirty="0"/>
              <a:t>splits chlorophyll into </a:t>
            </a:r>
            <a:r>
              <a:rPr lang="en-US" sz="2400" dirty="0" err="1"/>
              <a:t>chlorophyllide</a:t>
            </a:r>
            <a:r>
              <a:rPr lang="en-US" sz="2400" dirty="0"/>
              <a:t> and </a:t>
            </a:r>
            <a:r>
              <a:rPr lang="en-US" sz="2400" dirty="0" smtClean="0"/>
              <a:t>the phytol </a:t>
            </a:r>
            <a:r>
              <a:rPr lang="en-US" sz="2400" dirty="0"/>
              <a:t>chain.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26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223" y="1397631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oxidase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responsible for oxidative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browning, also called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enzymatic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bi-functional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copper-containing oxidase.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70832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oxidase (PPO)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6" y="5301208"/>
            <a:ext cx="4010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67000"/>
            <a:ext cx="5544616" cy="25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3" y="266700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reactions catalyzed: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Hydroxylation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13633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With a few exceptions (e.g., lysozyme and </a:t>
            </a:r>
            <a:r>
              <a:rPr lang="en-US" sz="2800" dirty="0" err="1"/>
              <a:t>lactoperoxidase</a:t>
            </a:r>
            <a:r>
              <a:rPr lang="en-US" sz="2800" dirty="0" smtClean="0"/>
              <a:t>), the </a:t>
            </a:r>
            <a:r>
              <a:rPr lang="en-US" sz="2800" dirty="0"/>
              <a:t>indigenous milk enzymes </a:t>
            </a:r>
            <a:r>
              <a:rPr lang="en-US" sz="2800" dirty="0">
                <a:solidFill>
                  <a:srgbClr val="FF0000"/>
                </a:solidFill>
              </a:rPr>
              <a:t>do not have </a:t>
            </a:r>
            <a:r>
              <a:rPr lang="en-US" sz="2800" dirty="0" smtClean="0">
                <a:solidFill>
                  <a:srgbClr val="FF0000"/>
                </a:solidFill>
              </a:rPr>
              <a:t>a beneficial </a:t>
            </a:r>
            <a:r>
              <a:rPr lang="en-US" sz="2800" dirty="0">
                <a:solidFill>
                  <a:srgbClr val="FF0000"/>
                </a:solidFill>
              </a:rPr>
              <a:t>effect on the nutritional or </a:t>
            </a:r>
            <a:r>
              <a:rPr lang="en-US" sz="2800" dirty="0" smtClean="0">
                <a:solidFill>
                  <a:srgbClr val="FF0000"/>
                </a:solidFill>
              </a:rPr>
              <a:t>organoleptic attributes </a:t>
            </a:r>
            <a:r>
              <a:rPr lang="en-US" sz="2800" dirty="0">
                <a:solidFill>
                  <a:srgbClr val="FF0000"/>
                </a:solidFill>
              </a:rPr>
              <a:t>of milk</a:t>
            </a:r>
            <a:r>
              <a:rPr lang="en-US" sz="2800" dirty="0"/>
              <a:t>, and hence their destruction </a:t>
            </a:r>
            <a:r>
              <a:rPr lang="en-US" sz="2800" dirty="0" smtClean="0"/>
              <a:t>by heat </a:t>
            </a:r>
            <a:r>
              <a:rPr lang="en-US" sz="2800" dirty="0"/>
              <a:t>is one of the objectives of many dairy processes.</a:t>
            </a:r>
          </a:p>
        </p:txBody>
      </p:sp>
    </p:spTree>
    <p:extLst>
      <p:ext uri="{BB962C8B-B14F-4D97-AF65-F5344CB8AC3E}">
        <p14:creationId xmlns:p14="http://schemas.microsoft.com/office/powerpoint/2010/main" val="3405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229" y="1371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PPO is normally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compartmentalized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tissue such that oxygen is unavailable.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Injury or cutting of plant material, especially apples, bananas, pears and lettuce, results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decompartmentalization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making O2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for the reaction.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of PPO can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various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products, such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raisins, prunes, dates, cider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salads, potatoes etc.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0136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enzymatic browning.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most widespread anti-browning treatment used by the food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industry was the addition of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sulfiting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sulfur dioxide, sodium sulfate, sodium and potassium bisulfites,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metabisulfites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however, due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safety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concerns (e.g. allergenic-type reactions), other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methods 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been developed, including the use of other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(ascorbic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acid and analogues,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Cys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glutathione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helating agents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(phosphates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EDTA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interact with Cu –ions of the active site of the enzyme.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cidulants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(citric acid, phosphoric acid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pH &lt; 4.5 sharply reduce the activity of PPO.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inhibitors (sodium benzoate)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compete with the substrate for the active site of PPO.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these PPO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inhibitors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strictly regulated in different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581" y="522258"/>
            <a:ext cx="578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ndigenous </a:t>
            </a:r>
            <a:r>
              <a:rPr lang="en-US" sz="2800" dirty="0">
                <a:solidFill>
                  <a:srgbClr val="FF0000"/>
                </a:solidFill>
              </a:rPr>
              <a:t>Enzymes in </a:t>
            </a:r>
            <a:r>
              <a:rPr lang="en-US" sz="2800" dirty="0" smtClean="0">
                <a:solidFill>
                  <a:srgbClr val="FF0000"/>
                </a:solidFill>
              </a:rPr>
              <a:t>Cereal Seeds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183926"/>
            <a:ext cx="8807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proteins,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components, e.g., lipids and starch, in the cereal seeds are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mobilized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protein bodies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low amount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cellular section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different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 inhibitors.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germination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enzymatic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 starts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work and the protein composition of the seed changes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enzymes present in the cereal kernel are necessary for seed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also play a role 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processing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are responsible for reactions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correlated with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cereal products.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912" y="648161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</p:spTree>
    <p:extLst>
      <p:ext uri="{BB962C8B-B14F-4D97-AF65-F5344CB8AC3E}">
        <p14:creationId xmlns:p14="http://schemas.microsoft.com/office/powerpoint/2010/main" val="3566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57200"/>
            <a:ext cx="90677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-amylases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present in all cereals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Associated with starch degradation.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mature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kernels,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amount of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lower, while 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abruptly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sprouting or germination. In wheat and rye amylases have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role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produce sugars from starch for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yeast in bread making,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their presence must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controlled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Unfavorable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harvest conditions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sprouting, the amount of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rises and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the wheat decreases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Higher amounts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enzyme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an extensive starch degradation during baking that produces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sticky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poor development of the baked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the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-amylases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wheat flour is associated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glutenins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-amylases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triticale higher amylase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often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protease activity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reported. These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partially responsible for the limited use of this cereal in bread-making.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67640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all cereals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lipases and lipoxygenases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present and are located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germ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in the bran.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 significant levels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other cereal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activation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lipoxygenases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pasta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produces an oxidation of carotenoids and lead to a loss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yellow color.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phosphorus in wheat is bound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(Ca/Mg salts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phytic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acid).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nutritionally desirable since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inhibits the intestinal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iron and calcium 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8864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Phytase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6" y="3501008"/>
            <a:ext cx="7965865" cy="32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57300"/>
            <a:ext cx="8515350" cy="4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246604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Proteins in food processing. 2004. Yada R. Y. (Ed.)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40466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70856"/>
            <a:ext cx="404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DETERIORATION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133600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PROTEINASES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82883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 major indigenous proteinases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(alkaline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milk proteinase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 (acid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proteinase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8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745540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(alkaline milk proteinase)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918" y="15240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physiological function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is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dissolve blood clots.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is secreted as  plasminogen which is the inactive plasmin precursor 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milk, there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about four times as much plasminogen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plasmin. </a:t>
            </a:r>
          </a:p>
        </p:txBody>
      </p:sp>
      <p:pic>
        <p:nvPicPr>
          <p:cNvPr id="1026" name="Picture 2" descr="https://classconnection.s3.amazonaws.com/711/flashcards/524711/jpg/fibrinolysis13617375718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4685080"/>
            <a:ext cx="8210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972" y="243840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Plasmin is a serine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high specificity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peptide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bonds to which lysine or arginine supplies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carboxyl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-casein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most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milk protein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action.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-casein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solution is also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hydrolyzed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rapidly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60020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activity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0020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contains several Lys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residues but it is quite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plasmin, probably due to its secondary and tertiary structures.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Whey proteins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quite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plasmin, probably due to their compact, globular structures.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fact, </a:t>
            </a:r>
            <a:r>
              <a:rPr lang="el-G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lactoglobulin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especially when denatured, inhibits plasmin, presumably via sulfhydryl-disulfide interactions which rupture the structurally important elements.</a:t>
            </a:r>
          </a:p>
        </p:txBody>
      </p:sp>
    </p:spTree>
    <p:extLst>
      <p:ext uri="{BB962C8B-B14F-4D97-AF65-F5344CB8AC3E}">
        <p14:creationId xmlns:p14="http://schemas.microsoft.com/office/powerpoint/2010/main" val="879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3505</Words>
  <Application>Microsoft Office PowerPoint</Application>
  <PresentationFormat>On-screen Show (4:3)</PresentationFormat>
  <Paragraphs>349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Vesela</cp:lastModifiedBy>
  <cp:revision>134</cp:revision>
  <dcterms:created xsi:type="dcterms:W3CDTF">2015-08-28T12:44:23Z</dcterms:created>
  <dcterms:modified xsi:type="dcterms:W3CDTF">2018-12-14T10:39:29Z</dcterms:modified>
</cp:coreProperties>
</file>