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42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343" r:id="rId46"/>
    <p:sldId id="344" r:id="rId47"/>
    <p:sldId id="300" r:id="rId48"/>
    <p:sldId id="301" r:id="rId49"/>
    <p:sldId id="302" r:id="rId50"/>
    <p:sldId id="303" r:id="rId51"/>
    <p:sldId id="345" r:id="rId52"/>
    <p:sldId id="346" r:id="rId53"/>
    <p:sldId id="347" r:id="rId54"/>
    <p:sldId id="348" r:id="rId55"/>
    <p:sldId id="349" r:id="rId56"/>
    <p:sldId id="350" r:id="rId57"/>
    <p:sldId id="351" r:id="rId58"/>
    <p:sldId id="352" r:id="rId59"/>
    <p:sldId id="353" r:id="rId60"/>
    <p:sldId id="354" r:id="rId61"/>
    <p:sldId id="355" r:id="rId62"/>
    <p:sldId id="356" r:id="rId63"/>
    <p:sldId id="304" r:id="rId64"/>
    <p:sldId id="305" r:id="rId65"/>
    <p:sldId id="306" r:id="rId66"/>
    <p:sldId id="307" r:id="rId67"/>
    <p:sldId id="308" r:id="rId68"/>
    <p:sldId id="357" r:id="rId69"/>
    <p:sldId id="358" r:id="rId70"/>
    <p:sldId id="315" r:id="rId71"/>
    <p:sldId id="316" r:id="rId72"/>
    <p:sldId id="317" r:id="rId73"/>
    <p:sldId id="318" r:id="rId74"/>
    <p:sldId id="319" r:id="rId75"/>
    <p:sldId id="320" r:id="rId76"/>
    <p:sldId id="321" r:id="rId77"/>
    <p:sldId id="322" r:id="rId78"/>
    <p:sldId id="323" r:id="rId79"/>
    <p:sldId id="324" r:id="rId80"/>
    <p:sldId id="325" r:id="rId81"/>
    <p:sldId id="326" r:id="rId82"/>
    <p:sldId id="327" r:id="rId83"/>
    <p:sldId id="328" r:id="rId84"/>
    <p:sldId id="329" r:id="rId8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948" y="-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ABF3F-80D0-4049-8310-D655674ABB10}" type="datetimeFigureOut">
              <a:rPr lang="el-GR" smtClean="0"/>
              <a:pPr/>
              <a:t>9/12/2018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84A56-B5CD-4C3C-8BED-702B14FC7AA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ABF3F-80D0-4049-8310-D655674ABB10}" type="datetimeFigureOut">
              <a:rPr lang="el-GR" smtClean="0"/>
              <a:pPr/>
              <a:t>9/12/2018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84A56-B5CD-4C3C-8BED-702B14FC7AA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ABF3F-80D0-4049-8310-D655674ABB10}" type="datetimeFigureOut">
              <a:rPr lang="el-GR" smtClean="0"/>
              <a:pPr/>
              <a:t>9/12/2018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84A56-B5CD-4C3C-8BED-702B14FC7AA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ABF3F-80D0-4049-8310-D655674ABB10}" type="datetimeFigureOut">
              <a:rPr lang="el-GR" smtClean="0"/>
              <a:pPr/>
              <a:t>9/12/2018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84A56-B5CD-4C3C-8BED-702B14FC7AA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ABF3F-80D0-4049-8310-D655674ABB10}" type="datetimeFigureOut">
              <a:rPr lang="el-GR" smtClean="0"/>
              <a:pPr/>
              <a:t>9/12/2018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84A56-B5CD-4C3C-8BED-702B14FC7AA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ABF3F-80D0-4049-8310-D655674ABB10}" type="datetimeFigureOut">
              <a:rPr lang="el-GR" smtClean="0"/>
              <a:pPr/>
              <a:t>9/12/2018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84A56-B5CD-4C3C-8BED-702B14FC7AA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ABF3F-80D0-4049-8310-D655674ABB10}" type="datetimeFigureOut">
              <a:rPr lang="el-GR" smtClean="0"/>
              <a:pPr/>
              <a:t>9/12/2018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84A56-B5CD-4C3C-8BED-702B14FC7AA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ABF3F-80D0-4049-8310-D655674ABB10}" type="datetimeFigureOut">
              <a:rPr lang="el-GR" smtClean="0"/>
              <a:pPr/>
              <a:t>9/12/2018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84A56-B5CD-4C3C-8BED-702B14FC7AA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ABF3F-80D0-4049-8310-D655674ABB10}" type="datetimeFigureOut">
              <a:rPr lang="el-GR" smtClean="0"/>
              <a:pPr/>
              <a:t>9/12/2018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84A56-B5CD-4C3C-8BED-702B14FC7AA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ABF3F-80D0-4049-8310-D655674ABB10}" type="datetimeFigureOut">
              <a:rPr lang="el-GR" smtClean="0"/>
              <a:pPr/>
              <a:t>9/12/2018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84A56-B5CD-4C3C-8BED-702B14FC7AA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ABF3F-80D0-4049-8310-D655674ABB10}" type="datetimeFigureOut">
              <a:rPr lang="el-GR" smtClean="0"/>
              <a:pPr/>
              <a:t>9/12/2018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84A56-B5CD-4C3C-8BED-702B14FC7AA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3ABF3F-80D0-4049-8310-D655674ABB10}" type="datetimeFigureOut">
              <a:rPr lang="el-GR" smtClean="0"/>
              <a:pPr/>
              <a:t>9/12/2018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484A56-B5CD-4C3C-8BED-702B14FC7AAF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emf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emf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emf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emf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emf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emf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5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6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emf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emf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emf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50.png"/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7.png"/><Relationship Id="rId2" Type="http://schemas.openxmlformats.org/officeDocument/2006/relationships/image" Target="../media/image760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9.png"/><Relationship Id="rId4" Type="http://schemas.openxmlformats.org/officeDocument/2006/relationships/image" Target="../media/image78.png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emf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emf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emf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emf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emf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emf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7.png"/><Relationship Id="rId2" Type="http://schemas.openxmlformats.org/officeDocument/2006/relationships/image" Target="../media/image86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8.png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2.png"/><Relationship Id="rId2" Type="http://schemas.openxmlformats.org/officeDocument/2006/relationships/image" Target="../media/image8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84.png"/><Relationship Id="rId4" Type="http://schemas.openxmlformats.org/officeDocument/2006/relationships/image" Target="../media/image83.png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5.emf"/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6.emf"/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7.emf"/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8.emf"/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9.emf"/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9.png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emf"/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1.emf"/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2.emf"/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3.emf"/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4.emf"/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5.emf"/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6.emf"/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7.emf"/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8.emf"/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9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0.emf"/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1.emf"/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2.emf"/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3.emf"/><Relationship Id="rId1" Type="http://schemas.openxmlformats.org/officeDocument/2006/relationships/slideLayout" Target="../slideLayouts/slideLayout7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4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Μαθηματικά 10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cap="small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Παράγωγοι</a:t>
            </a:r>
            <a:endParaRPr lang="el-GR" dirty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71480"/>
            <a:ext cx="9144000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785850" y="0"/>
            <a:ext cx="1042994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3286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7266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- Δεξιό βέλος"/>
          <p:cNvSpPr/>
          <p:nvPr/>
        </p:nvSpPr>
        <p:spPr>
          <a:xfrm>
            <a:off x="7929586" y="614364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- Δεξιό βέλος"/>
          <p:cNvSpPr/>
          <p:nvPr/>
        </p:nvSpPr>
        <p:spPr>
          <a:xfrm>
            <a:off x="8072462" y="614364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644098" cy="4500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57166"/>
            <a:ext cx="9144000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- Δεξιό βέλος"/>
          <p:cNvSpPr/>
          <p:nvPr/>
        </p:nvSpPr>
        <p:spPr>
          <a:xfrm>
            <a:off x="7929586" y="621508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Παράγωγος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4713387"/>
          </a:xfrm>
        </p:spPr>
        <p:txBody>
          <a:bodyPr/>
          <a:lstStyle/>
          <a:p>
            <a:pPr algn="just"/>
            <a:r>
              <a:rPr lang="el-GR" dirty="0"/>
              <a:t>Η παράγωγος </a:t>
            </a:r>
            <a:r>
              <a:rPr lang="el-GR" dirty="0" smtClean="0"/>
              <a:t>εκφράζει </a:t>
            </a:r>
            <a:r>
              <a:rPr lang="el-GR" dirty="0"/>
              <a:t>τη μεταβολή της τιμής </a:t>
            </a:r>
            <a:r>
              <a:rPr lang="el-GR" dirty="0" smtClean="0"/>
              <a:t>μιας </a:t>
            </a:r>
            <a:r>
              <a:rPr lang="el-GR" dirty="0"/>
              <a:t>συνάρτησης </a:t>
            </a:r>
            <a:r>
              <a:rPr lang="el-GR" dirty="0" smtClean="0"/>
              <a:t>σε σχέση με μια άλλη μεταβλητή.</a:t>
            </a:r>
          </a:p>
          <a:p>
            <a:pPr algn="just"/>
            <a:r>
              <a:rPr lang="el-GR" dirty="0" smtClean="0"/>
              <a:t>Η παράγωγος </a:t>
            </a:r>
            <a:r>
              <a:rPr lang="el-GR" dirty="0"/>
              <a:t>της θέσης ενός </a:t>
            </a:r>
            <a:r>
              <a:rPr lang="el-GR" dirty="0" smtClean="0"/>
              <a:t>αυτοκινήτου (εξαρτημένη μεταβλητή – συνάρτηση – </a:t>
            </a:r>
            <a:r>
              <a:rPr lang="en-US" dirty="0" smtClean="0"/>
              <a:t>y</a:t>
            </a:r>
            <a:r>
              <a:rPr lang="el-GR" dirty="0" smtClean="0"/>
              <a:t>=</a:t>
            </a:r>
            <a:r>
              <a:rPr lang="en-US" dirty="0" smtClean="0"/>
              <a:t>f</a:t>
            </a:r>
            <a:r>
              <a:rPr lang="el-GR" dirty="0" smtClean="0"/>
              <a:t>(</a:t>
            </a:r>
            <a:r>
              <a:rPr lang="en-US" dirty="0" smtClean="0"/>
              <a:t>x</a:t>
            </a:r>
            <a:r>
              <a:rPr lang="el-GR" dirty="0" smtClean="0"/>
              <a:t>) </a:t>
            </a:r>
            <a:r>
              <a:rPr lang="el-GR" dirty="0"/>
              <a:t>σε σχέση με το </a:t>
            </a:r>
            <a:r>
              <a:rPr lang="el-GR" dirty="0" smtClean="0"/>
              <a:t>χρόνο</a:t>
            </a:r>
            <a:r>
              <a:rPr lang="en-US" dirty="0" smtClean="0"/>
              <a:t> (</a:t>
            </a:r>
            <a:r>
              <a:rPr lang="el-GR" dirty="0" smtClean="0"/>
              <a:t>ανεξάρτητη μεταβλητή – </a:t>
            </a:r>
            <a:r>
              <a:rPr lang="en-US" dirty="0" smtClean="0"/>
              <a:t>x</a:t>
            </a:r>
            <a:r>
              <a:rPr lang="el-GR" dirty="0" smtClean="0"/>
              <a:t>) </a:t>
            </a:r>
            <a:r>
              <a:rPr lang="el-GR" dirty="0"/>
              <a:t>είναι η ταχύτητα του </a:t>
            </a:r>
            <a:r>
              <a:rPr lang="el-GR" dirty="0" smtClean="0"/>
              <a:t>αντικειμένου</a:t>
            </a:r>
            <a:r>
              <a:rPr lang="en-US" dirty="0" smtClean="0"/>
              <a:t>.</a:t>
            </a:r>
          </a:p>
          <a:p>
            <a:pPr algn="just"/>
            <a:r>
              <a:rPr lang="el-GR" dirty="0" smtClean="0"/>
              <a:t>Δεύτερη Παράγωγος είναι η μεταβολή της μεταβολής </a:t>
            </a:r>
          </a:p>
          <a:p>
            <a:pPr lvl="1" algn="just"/>
            <a:r>
              <a:rPr lang="el-GR" dirty="0" smtClean="0"/>
              <a:t>Στην περίπτωση του αυτοκινήτου είναι η επιτάχυνση 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011388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3071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5572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- Δεξιό βέλος"/>
          <p:cNvSpPr/>
          <p:nvPr/>
        </p:nvSpPr>
        <p:spPr>
          <a:xfrm>
            <a:off x="7858148" y="600076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4357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27860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5357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- Δεξιό βέλος"/>
          <p:cNvSpPr/>
          <p:nvPr/>
        </p:nvSpPr>
        <p:spPr>
          <a:xfrm>
            <a:off x="7500958" y="592933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414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3214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- Δεξιό βέλος"/>
          <p:cNvSpPr/>
          <p:nvPr/>
        </p:nvSpPr>
        <p:spPr>
          <a:xfrm>
            <a:off x="8072462" y="614364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el-GR" sz="2800" b="1" dirty="0"/>
              <a:t>Συμβολισμοί και ορισμοί των παραγώγων σε σημείο</a:t>
            </a:r>
            <a:r>
              <a:rPr lang="el-GR" sz="1400" dirty="0"/>
              <a:t/>
            </a:r>
            <a:br>
              <a:rPr lang="el-GR" sz="1400" dirty="0"/>
            </a:br>
            <a:endParaRPr lang="el-G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857364"/>
            <a:ext cx="9144000" cy="5000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214422"/>
            <a:ext cx="12642629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785794"/>
            <a:ext cx="13696178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071566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- Δεξιό βέλος"/>
          <p:cNvSpPr/>
          <p:nvPr/>
        </p:nvSpPr>
        <p:spPr>
          <a:xfrm>
            <a:off x="8072462" y="635795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85728"/>
            <a:ext cx="9144000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3643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- Δεξιό βέλος"/>
          <p:cNvSpPr/>
          <p:nvPr/>
        </p:nvSpPr>
        <p:spPr>
          <a:xfrm>
            <a:off x="8072462" y="614364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7266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71472" y="0"/>
            <a:ext cx="8229600" cy="714356"/>
          </a:xfrm>
        </p:spPr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el-GR" sz="3600" b="1" dirty="0"/>
              <a:t>Κανόνες </a:t>
            </a:r>
            <a:r>
              <a:rPr lang="el-GR" sz="3600" b="1" dirty="0" err="1"/>
              <a:t>παραγώγισης</a:t>
            </a:r>
            <a:r>
              <a:rPr lang="el-GR" sz="1400" dirty="0"/>
              <a:t/>
            </a:r>
            <a:br>
              <a:rPr lang="el-GR" sz="1400" dirty="0"/>
            </a:br>
            <a:endParaRPr lang="el-GR" dirty="0"/>
          </a:p>
        </p:txBody>
      </p:sp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785850" y="642918"/>
            <a:ext cx="10858576" cy="6786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r>
              <a:rPr lang="el-GR" dirty="0"/>
              <a:t>Κανόνες </a:t>
            </a:r>
            <a:r>
              <a:rPr lang="el-GR" dirty="0" err="1"/>
              <a:t>παραγώγισης</a:t>
            </a:r>
            <a:endParaRPr lang="el-GR" dirty="0"/>
          </a:p>
        </p:txBody>
      </p:sp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500098" y="1214423"/>
            <a:ext cx="10072758" cy="5643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071602" y="357166"/>
            <a:ext cx="107157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000108"/>
            <a:ext cx="11001420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1500174"/>
            <a:ext cx="11001420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928670"/>
            <a:ext cx="13040968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Αστέρι 5 ακτινών 1"/>
          <p:cNvSpPr/>
          <p:nvPr/>
        </p:nvSpPr>
        <p:spPr>
          <a:xfrm>
            <a:off x="7812360" y="692696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286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00042"/>
            <a:ext cx="11358262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0122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Θέση περιεχομένου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l-GR" b="1" i="1" dirty="0">
                    <a:solidFill>
                      <a:srgbClr val="0000FF"/>
                    </a:solidFill>
                  </a:rPr>
                  <a:t>Να βρεθεί η παράγωγος </a:t>
                </a:r>
                <a:endParaRPr lang="el-GR" b="1" dirty="0">
                  <a:solidFill>
                    <a:srgbClr val="0000FF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el-GR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l-GR" i="1">
                            <a:latin typeface="Cambria Math"/>
                          </a:rPr>
                        </m:ctrlPr>
                      </m:dPr>
                      <m:e>
                        <m:r>
                          <a:rPr lang="el-GR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l-GR" i="1">
                        <a:latin typeface="Cambria Math"/>
                      </a:rPr>
                      <m:t>=</m:t>
                    </m:r>
                    <m:r>
                      <a:rPr lang="el-GR" i="1">
                        <a:latin typeface="Cambria Math"/>
                      </a:rPr>
                      <m:t>𝑥𝑙𝑛𝑥</m:t>
                    </m:r>
                    <m:r>
                      <a:rPr lang="el-GR" i="1">
                        <a:latin typeface="Cambria Math"/>
                      </a:rPr>
                      <m:t>−</m:t>
                    </m:r>
                    <m:r>
                      <a:rPr lang="el-GR" i="1">
                        <a:latin typeface="Cambria Math"/>
                      </a:rPr>
                      <m:t>𝑥</m:t>
                    </m:r>
                  </m:oMath>
                </a14:m>
                <a:endParaRPr lang="el-GR" dirty="0"/>
              </a:p>
              <a:p>
                <a:endParaRPr lang="el-GR" dirty="0"/>
              </a:p>
            </p:txBody>
          </p:sp>
        </mc:Choice>
        <mc:Fallback xmlns="">
          <p:sp>
            <p:nvSpPr>
              <p:cNvPr id="3" name="Θέση περιεχομένου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Αστέρι 5 ακτινών 3"/>
          <p:cNvSpPr/>
          <p:nvPr/>
        </p:nvSpPr>
        <p:spPr>
          <a:xfrm>
            <a:off x="7524328" y="1412776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6494989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Θέση περιεχομένου 2"/>
              <p:cNvSpPr>
                <a:spLocks noGrp="1"/>
              </p:cNvSpPr>
              <p:nvPr>
                <p:ph idx="1"/>
              </p:nvPr>
            </p:nvSpPr>
            <p:spPr>
              <a:xfrm>
                <a:off x="0" y="188640"/>
                <a:ext cx="9144000" cy="5937523"/>
              </a:xfrm>
            </p:spPr>
            <p:txBody>
              <a:bodyPr/>
              <a:lstStyle/>
              <a:p>
                <a:r>
                  <a:rPr lang="el-GR" i="1" dirty="0" smtClean="0"/>
                  <a:t>Να βρεθεί η παράγωγος </a:t>
                </a:r>
                <a:endParaRPr lang="el-GR" dirty="0"/>
              </a:p>
              <a:p>
                <a14:m>
                  <m:oMath xmlns:m="http://schemas.openxmlformats.org/officeDocument/2006/math">
                    <m:r>
                      <a:rPr lang="el-GR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l-GR" i="1">
                            <a:latin typeface="Cambria Math"/>
                          </a:rPr>
                        </m:ctrlPr>
                      </m:dPr>
                      <m:e>
                        <m:r>
                          <a:rPr lang="el-GR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l-GR" i="1">
                        <a:latin typeface="Cambria Math"/>
                      </a:rPr>
                      <m:t>=</m:t>
                    </m:r>
                    <m:r>
                      <a:rPr lang="el-GR" i="1">
                        <a:latin typeface="Cambria Math"/>
                      </a:rPr>
                      <m:t>𝑥𝑙𝑛𝑥</m:t>
                    </m:r>
                    <m:r>
                      <a:rPr lang="el-GR" i="1">
                        <a:latin typeface="Cambria Math"/>
                      </a:rPr>
                      <m:t>−</m:t>
                    </m:r>
                    <m:r>
                      <a:rPr lang="el-GR" i="1">
                        <a:latin typeface="Cambria Math"/>
                      </a:rPr>
                      <m:t>𝑥</m:t>
                    </m:r>
                  </m:oMath>
                </a14:m>
                <a:endParaRPr lang="el-GR" dirty="0"/>
              </a:p>
              <a:p>
                <a:r>
                  <a:rPr lang="el-GR" i="1" dirty="0"/>
                  <a:t>Λύση </a:t>
                </a:r>
                <a:endParaRPr lang="el-GR" dirty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l-GR" i="1">
                            <a:latin typeface="Cambria Math"/>
                          </a:rPr>
                        </m:ctrlPr>
                      </m:sSupPr>
                      <m:e>
                        <m:r>
                          <a:rPr lang="el-GR" i="1">
                            <a:latin typeface="Cambria Math"/>
                          </a:rPr>
                          <m:t>𝑓</m:t>
                        </m:r>
                      </m:e>
                      <m:sup>
                        <m:r>
                          <a:rPr lang="el-GR" i="1">
                            <a:latin typeface="Cambria Math"/>
                          </a:rPr>
                          <m:t>′</m:t>
                        </m:r>
                      </m:sup>
                    </m:sSup>
                    <m:r>
                      <a:rPr lang="el-GR" i="1">
                        <a:latin typeface="Cambria Math"/>
                      </a:rPr>
                      <m:t>(</m:t>
                    </m:r>
                    <m:r>
                      <a:rPr lang="el-GR" i="1">
                        <a:latin typeface="Cambria Math"/>
                      </a:rPr>
                      <m:t>𝑥</m:t>
                    </m:r>
                    <m:r>
                      <a:rPr lang="el-GR" i="1">
                        <a:latin typeface="Cambria Math"/>
                      </a:rPr>
                      <m:t>)=</m:t>
                    </m:r>
                    <m:sSup>
                      <m:sSupPr>
                        <m:ctrlPr>
                          <a:rPr lang="el-GR" i="1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l-GR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l-GR" i="1">
                                <a:latin typeface="Cambria Math"/>
                              </a:rPr>
                              <m:t>𝑥𝑙𝑛𝑥</m:t>
                            </m:r>
                            <m:r>
                              <a:rPr lang="el-GR" i="1">
                                <a:latin typeface="Cambria Math"/>
                              </a:rPr>
                              <m:t>−</m:t>
                            </m:r>
                            <m:r>
                              <a:rPr lang="el-GR" i="1">
                                <a:latin typeface="Cambria Math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l-GR" i="1">
                            <a:latin typeface="Cambria Math"/>
                          </a:rPr>
                          <m:t>′</m:t>
                        </m:r>
                      </m:sup>
                    </m:sSup>
                    <m:r>
                      <a:rPr lang="el-GR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l-GR" i="1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l-GR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l-GR" i="1">
                                <a:latin typeface="Cambria Math"/>
                              </a:rPr>
                              <m:t>𝑥𝑙𝑛𝑥</m:t>
                            </m:r>
                          </m:e>
                        </m:d>
                      </m:e>
                      <m:sup>
                        <m:r>
                          <a:rPr lang="el-GR" i="1">
                            <a:latin typeface="Cambria Math"/>
                          </a:rPr>
                          <m:t>′</m:t>
                        </m:r>
                      </m:sup>
                    </m:sSup>
                    <m:r>
                      <a:rPr lang="el-GR" i="1">
                        <a:latin typeface="Cambria Math"/>
                      </a:rPr>
                      <m:t>−</m:t>
                    </m:r>
                    <m:sSup>
                      <m:sSupPr>
                        <m:ctrlPr>
                          <a:rPr lang="el-GR" i="1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l-GR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l-GR" i="1">
                                <a:latin typeface="Cambria Math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l-GR" i="1">
                            <a:latin typeface="Cambria Math"/>
                          </a:rPr>
                          <m:t>′</m:t>
                        </m:r>
                      </m:sup>
                    </m:sSup>
                    <m:r>
                      <a:rPr lang="el-GR" i="1">
                        <a:latin typeface="Cambria Math"/>
                      </a:rPr>
                      <m:t>=</m:t>
                    </m:r>
                  </m:oMath>
                </a14:m>
                <a:endParaRPr lang="el-GR" i="1" dirty="0" smtClean="0"/>
              </a:p>
              <a:p>
                <a:pPr marL="0" indent="0">
                  <a:buNone/>
                </a:pPr>
                <a:endParaRPr lang="el-GR" i="1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0" i="1" smtClean="0">
                          <a:latin typeface="Cambria Math"/>
                        </a:rPr>
                        <m:t>=</m:t>
                      </m:r>
                      <m:r>
                        <a:rPr lang="el-GR" i="1">
                          <a:latin typeface="Cambria Math"/>
                        </a:rPr>
                        <m:t>𝑥</m:t>
                      </m:r>
                      <m:sSup>
                        <m:sSupPr>
                          <m:ctrlPr>
                            <a:rPr lang="el-GR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l-GR" i="1">
                              <a:latin typeface="Cambria Math"/>
                            </a:rPr>
                            <m:t>𝑙𝑛𝑥</m:t>
                          </m:r>
                        </m:e>
                        <m:sup>
                          <m:r>
                            <a:rPr lang="el-GR" i="1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l-GR" i="1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l-GR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l-GR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l-GR" i="1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l-GR" i="1">
                          <a:latin typeface="Cambria Math"/>
                        </a:rPr>
                        <m:t>𝑙𝑛𝑥</m:t>
                      </m:r>
                      <m:r>
                        <a:rPr lang="el-GR" i="1">
                          <a:latin typeface="Cambria Math"/>
                        </a:rPr>
                        <m:t>−1=</m:t>
                      </m:r>
                      <m:r>
                        <a:rPr lang="el-GR" i="1">
                          <a:latin typeface="Cambria Math"/>
                        </a:rPr>
                        <m:t>𝑥</m:t>
                      </m:r>
                      <m:f>
                        <m:fPr>
                          <m:ctrlPr>
                            <a:rPr lang="el-GR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l-GR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l-GR" i="1">
                              <a:latin typeface="Cambria Math"/>
                            </a:rPr>
                            <m:t>𝑥</m:t>
                          </m:r>
                        </m:den>
                      </m:f>
                      <m:r>
                        <a:rPr lang="el-GR" i="1">
                          <a:latin typeface="Cambria Math"/>
                        </a:rPr>
                        <m:t>+</m:t>
                      </m:r>
                      <m:r>
                        <a:rPr lang="el-GR" i="1">
                          <a:latin typeface="Cambria Math"/>
                        </a:rPr>
                        <m:t>𝑙𝑛𝑥</m:t>
                      </m:r>
                      <m:r>
                        <a:rPr lang="el-GR" i="1">
                          <a:latin typeface="Cambria Math"/>
                        </a:rPr>
                        <m:t>−1=</m:t>
                      </m:r>
                      <m:r>
                        <a:rPr lang="el-GR" i="1">
                          <a:latin typeface="Cambria Math"/>
                        </a:rPr>
                        <m:t>𝑙𝑛𝑥</m:t>
                      </m:r>
                    </m:oMath>
                  </m:oMathPara>
                </a14:m>
                <a:endParaRPr lang="el-GR" dirty="0"/>
              </a:p>
              <a:p>
                <a:endParaRPr lang="el-GR" dirty="0"/>
              </a:p>
            </p:txBody>
          </p:sp>
        </mc:Choice>
        <mc:Fallback xmlns="">
          <p:sp>
            <p:nvSpPr>
              <p:cNvPr id="3" name="Θέση περιεχομένου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88640"/>
                <a:ext cx="9144000" cy="5937523"/>
              </a:xfrm>
              <a:blipFill rotWithShape="1">
                <a:blip r:embed="rId2"/>
                <a:stretch>
                  <a:fillRect l="-1467" t="-133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768858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285860"/>
            <a:ext cx="9858444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1571612"/>
            <a:ext cx="9429784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- Δεξιό βέλος"/>
          <p:cNvSpPr/>
          <p:nvPr/>
        </p:nvSpPr>
        <p:spPr>
          <a:xfrm>
            <a:off x="7643834" y="514351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- Δεξιό βέλος"/>
          <p:cNvSpPr/>
          <p:nvPr/>
        </p:nvSpPr>
        <p:spPr>
          <a:xfrm>
            <a:off x="8165592" y="637336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5" name="4 - Ευθεία γραμμή σύνδεσης"/>
          <p:cNvCxnSpPr/>
          <p:nvPr/>
        </p:nvCxnSpPr>
        <p:spPr>
          <a:xfrm rot="16200000" flipH="1">
            <a:off x="2214546" y="6072206"/>
            <a:ext cx="500066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- Ευθεία γραμμή σύνδεσης"/>
          <p:cNvCxnSpPr/>
          <p:nvPr/>
        </p:nvCxnSpPr>
        <p:spPr>
          <a:xfrm rot="16200000" flipH="1">
            <a:off x="2571736" y="5786454"/>
            <a:ext cx="285752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>
                <a:solidFill>
                  <a:srgbClr val="0000FF"/>
                </a:solidFill>
              </a:rPr>
              <a:t>Να βρεθεί η παράγωγος της συνάρτησης </a:t>
            </a:r>
            <a:endParaRPr lang="el-GR" b="1" dirty="0">
              <a:solidFill>
                <a:srgbClr val="0000FF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Ορθογώνιο 2"/>
              <p:cNvSpPr/>
              <p:nvPr/>
            </p:nvSpPr>
            <p:spPr>
              <a:xfrm>
                <a:off x="2260501" y="2060848"/>
                <a:ext cx="2907014" cy="7057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/>
                        </a:rPr>
                        <m:t>𝑦</m:t>
                      </m:r>
                      <m:r>
                        <a:rPr lang="en-US" sz="3200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l-GR" sz="32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3200" i="1">
                              <a:latin typeface="Cambria Math"/>
                            </a:rPr>
                            <m:t>(3</m:t>
                          </m:r>
                          <m:sSup>
                            <m:sSupPr>
                              <m:ctrlPr>
                                <a:rPr lang="el-GR" sz="32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3200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32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3200" i="1">
                              <a:latin typeface="Cambria Math"/>
                            </a:rPr>
                            <m:t>+1)</m:t>
                          </m:r>
                        </m:e>
                        <m:sup>
                          <m:r>
                            <a:rPr lang="en-US" sz="3200" i="1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l-GR" sz="3200" dirty="0"/>
              </a:p>
            </p:txBody>
          </p:sp>
        </mc:Choice>
        <mc:Fallback xmlns="">
          <p:sp>
            <p:nvSpPr>
              <p:cNvPr id="3" name="Ορθογώνιο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0501" y="2060848"/>
                <a:ext cx="2907014" cy="70570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Αστέρι 5 ακτινών 3"/>
          <p:cNvSpPr/>
          <p:nvPr/>
        </p:nvSpPr>
        <p:spPr>
          <a:xfrm>
            <a:off x="7859216" y="1081676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7259366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Να βρεθεί η παράγωγος της συνάρτησης 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Ορθογώνιο 2"/>
              <p:cNvSpPr/>
              <p:nvPr/>
            </p:nvSpPr>
            <p:spPr>
              <a:xfrm>
                <a:off x="2260501" y="2060848"/>
                <a:ext cx="2907014" cy="7057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/>
                        </a:rPr>
                        <m:t>𝑦</m:t>
                      </m:r>
                      <m:r>
                        <a:rPr lang="en-US" sz="3200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l-GR" sz="32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3200" i="1">
                              <a:latin typeface="Cambria Math"/>
                            </a:rPr>
                            <m:t>(3</m:t>
                          </m:r>
                          <m:sSup>
                            <m:sSupPr>
                              <m:ctrlPr>
                                <a:rPr lang="el-GR" sz="32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3200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32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3200" i="1">
                              <a:latin typeface="Cambria Math"/>
                            </a:rPr>
                            <m:t>+1)</m:t>
                          </m:r>
                        </m:e>
                        <m:sup>
                          <m:r>
                            <a:rPr lang="en-US" sz="3200" i="1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l-GR" sz="3200" dirty="0"/>
              </a:p>
            </p:txBody>
          </p:sp>
        </mc:Choice>
        <mc:Fallback xmlns="">
          <p:sp>
            <p:nvSpPr>
              <p:cNvPr id="3" name="Ορθογώνιο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0501" y="2060848"/>
                <a:ext cx="2907014" cy="70570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Ορθογώνιο 3"/>
              <p:cNvSpPr/>
              <p:nvPr/>
            </p:nvSpPr>
            <p:spPr>
              <a:xfrm>
                <a:off x="2316639" y="3236972"/>
                <a:ext cx="2407454" cy="5959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/>
                        </a:rPr>
                        <m:t>𝑔</m:t>
                      </m:r>
                      <m:r>
                        <a:rPr lang="en-US" sz="3200" i="1">
                          <a:latin typeface="Cambria Math"/>
                        </a:rPr>
                        <m:t>=3</m:t>
                      </m:r>
                      <m:sSup>
                        <m:sSupPr>
                          <m:ctrlPr>
                            <a:rPr lang="el-GR" sz="32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3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32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3200" i="1">
                          <a:latin typeface="Cambria Math"/>
                        </a:rPr>
                        <m:t>+1</m:t>
                      </m:r>
                    </m:oMath>
                  </m:oMathPara>
                </a14:m>
                <a:endParaRPr lang="el-GR" sz="3200" dirty="0"/>
              </a:p>
            </p:txBody>
          </p:sp>
        </mc:Choice>
        <mc:Fallback xmlns="">
          <p:sp>
            <p:nvSpPr>
              <p:cNvPr id="4" name="Ορθογώνιο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6639" y="3236972"/>
                <a:ext cx="2407454" cy="5959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Ορθογώνιο 5"/>
              <p:cNvSpPr/>
              <p:nvPr/>
            </p:nvSpPr>
            <p:spPr>
              <a:xfrm>
                <a:off x="-20865" y="4192148"/>
                <a:ext cx="9036496" cy="77258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l-GR" sz="32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3200" i="1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US" sz="3200" i="1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US" sz="3200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l-GR" sz="3200" i="1">
                              <a:latin typeface="Cambria Math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el-GR" sz="32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3200" i="1">
                                  <a:latin typeface="Cambria Math"/>
                                </a:rPr>
                                <m:t>𝑔</m:t>
                              </m:r>
                            </m:e>
                            <m:sup>
                              <m:r>
                                <a:rPr lang="en-US" sz="3200" i="1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e>
                        <m:sup>
                          <m:r>
                            <a:rPr lang="en-US" sz="3200" i="1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US" sz="3200" i="1">
                          <a:latin typeface="Cambria Math"/>
                        </a:rPr>
                        <m:t>=3</m:t>
                      </m:r>
                      <m:sSup>
                        <m:sSupPr>
                          <m:ctrlPr>
                            <a:rPr lang="el-GR" sz="32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3200" i="1">
                              <a:latin typeface="Cambria Math"/>
                            </a:rPr>
                            <m:t>𝑔</m:t>
                          </m:r>
                        </m:e>
                        <m:sup>
                          <m:r>
                            <a:rPr lang="en-US" sz="3200" i="1">
                              <a:latin typeface="Cambria Math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l-GR" sz="32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3200" i="1">
                              <a:latin typeface="Cambria Math"/>
                            </a:rPr>
                            <m:t>𝑔</m:t>
                          </m:r>
                        </m:e>
                        <m:sup>
                          <m:r>
                            <a:rPr lang="en-US" sz="3200" i="1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US" sz="3200" i="1">
                          <a:latin typeface="Cambria Math"/>
                        </a:rPr>
                        <m:t>⟺3</m:t>
                      </m:r>
                      <m:sSup>
                        <m:sSupPr>
                          <m:ctrlPr>
                            <a:rPr lang="el-GR" sz="3200" i="1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l-GR" sz="320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3200" i="1">
                                  <a:latin typeface="Cambria Math"/>
                                </a:rPr>
                                <m:t>3</m:t>
                              </m:r>
                              <m:sSup>
                                <m:sSupPr>
                                  <m:ctrlPr>
                                    <a:rPr lang="el-GR" sz="3200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32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32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3200" i="1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US" sz="3200" i="1">
                              <a:latin typeface="Cambria Math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l-GR" sz="32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3200" i="1">
                              <a:latin typeface="Cambria Math"/>
                            </a:rPr>
                            <m:t>(3</m:t>
                          </m:r>
                          <m:sSup>
                            <m:sSupPr>
                              <m:ctrlPr>
                                <a:rPr lang="el-GR" sz="32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3200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32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3200" i="1">
                              <a:latin typeface="Cambria Math"/>
                            </a:rPr>
                            <m:t>+1)</m:t>
                          </m:r>
                        </m:e>
                        <m:sup>
                          <m:r>
                            <a:rPr lang="en-US" sz="3200" i="1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US" sz="3200" i="1">
                          <a:latin typeface="Cambria Math"/>
                        </a:rPr>
                        <m:t>⟺</m:t>
                      </m:r>
                    </m:oMath>
                  </m:oMathPara>
                </a14:m>
                <a:endParaRPr lang="el-GR" sz="3200" dirty="0"/>
              </a:p>
            </p:txBody>
          </p:sp>
        </mc:Choice>
        <mc:Fallback xmlns="">
          <p:sp>
            <p:nvSpPr>
              <p:cNvPr id="6" name="Ορθογώνιο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0865" y="4192148"/>
                <a:ext cx="9036496" cy="77258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Ορθογώνιο 6"/>
              <p:cNvSpPr/>
              <p:nvPr/>
            </p:nvSpPr>
            <p:spPr>
              <a:xfrm>
                <a:off x="1610964" y="5373216"/>
                <a:ext cx="4206088" cy="7579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/>
                        </a:rPr>
                        <m:t>⟺3</m:t>
                      </m:r>
                      <m:sSup>
                        <m:sSupPr>
                          <m:ctrlPr>
                            <a:rPr lang="el-GR" sz="3200" i="1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l-GR" sz="320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3200" i="1">
                                  <a:latin typeface="Cambria Math"/>
                                </a:rPr>
                                <m:t>3</m:t>
                              </m:r>
                              <m:sSup>
                                <m:sSupPr>
                                  <m:ctrlPr>
                                    <a:rPr lang="el-GR" sz="3200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32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32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3200" i="1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US" sz="32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3200" i="1">
                          <a:latin typeface="Cambria Math"/>
                        </a:rPr>
                        <m:t>∗6∗</m:t>
                      </m:r>
                      <m:r>
                        <a:rPr lang="en-US" sz="3200" i="1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l-GR" sz="3200" dirty="0"/>
              </a:p>
            </p:txBody>
          </p:sp>
        </mc:Choice>
        <mc:Fallback xmlns="">
          <p:sp>
            <p:nvSpPr>
              <p:cNvPr id="7" name="Ορθογώνιο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0964" y="5373216"/>
                <a:ext cx="4206088" cy="75796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9430190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688" y="714356"/>
            <a:ext cx="9929914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08633150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14422"/>
            <a:ext cx="9144000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- Δεξιό βέλος"/>
          <p:cNvSpPr/>
          <p:nvPr/>
        </p:nvSpPr>
        <p:spPr>
          <a:xfrm>
            <a:off x="7786710" y="607220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0979083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- Δεξιό βέλος"/>
          <p:cNvSpPr/>
          <p:nvPr/>
        </p:nvSpPr>
        <p:spPr>
          <a:xfrm>
            <a:off x="7715272" y="592933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745148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55056026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01254" cy="6429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- Δεξιό βέλος"/>
          <p:cNvSpPr/>
          <p:nvPr/>
        </p:nvSpPr>
        <p:spPr>
          <a:xfrm>
            <a:off x="8001024" y="628652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3453409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6763032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>
                <a:solidFill>
                  <a:srgbClr val="0000FF"/>
                </a:solidFill>
              </a:rPr>
              <a:t>Να βρεθεί η παράγωγος της συνάρτησης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Ορθογώνιο 6"/>
              <p:cNvSpPr/>
              <p:nvPr/>
            </p:nvSpPr>
            <p:spPr>
              <a:xfrm>
                <a:off x="2627784" y="1916832"/>
                <a:ext cx="2202847" cy="10930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/>
                        </a:rPr>
                        <m:t>𝑦</m:t>
                      </m:r>
                      <m:r>
                        <a:rPr lang="en-US" sz="3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l-GR" sz="3200" i="1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l-GR" sz="32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3200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32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3200" i="1">
                              <a:latin typeface="Cambria Math"/>
                            </a:rPr>
                            <m:t>+1</m:t>
                          </m:r>
                        </m:num>
                        <m:den>
                          <m:r>
                            <a:rPr lang="en-US" sz="3200" i="1">
                              <a:latin typeface="Cambria Math"/>
                            </a:rPr>
                            <m:t>5</m:t>
                          </m:r>
                          <m:r>
                            <a:rPr lang="en-US" sz="3200" i="1">
                              <a:latin typeface="Cambria Math"/>
                            </a:rPr>
                            <m:t>𝑥</m:t>
                          </m:r>
                          <m:r>
                            <a:rPr lang="en-US" sz="3200" i="1">
                              <a:latin typeface="Cambria Math"/>
                            </a:rPr>
                            <m:t>−3</m:t>
                          </m:r>
                        </m:den>
                      </m:f>
                    </m:oMath>
                  </m:oMathPara>
                </a14:m>
                <a:endParaRPr lang="el-GR" sz="3200" dirty="0"/>
              </a:p>
            </p:txBody>
          </p:sp>
        </mc:Choice>
        <mc:Fallback xmlns="">
          <p:sp>
            <p:nvSpPr>
              <p:cNvPr id="7" name="Ορθογώνιο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7784" y="1916832"/>
                <a:ext cx="2202847" cy="109305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Αστέρι 5 ακτινών 2"/>
          <p:cNvSpPr/>
          <p:nvPr/>
        </p:nvSpPr>
        <p:spPr>
          <a:xfrm>
            <a:off x="8172400" y="1124744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594327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5715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5152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/>
              <a:t>Να βρεθεί η παράγωγος της συνάρτησης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Ορθογώνιο 6"/>
              <p:cNvSpPr/>
              <p:nvPr/>
            </p:nvSpPr>
            <p:spPr>
              <a:xfrm>
                <a:off x="0" y="1268760"/>
                <a:ext cx="2202847" cy="10930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/>
                        </a:rPr>
                        <m:t>𝑦</m:t>
                      </m:r>
                      <m:r>
                        <a:rPr lang="en-US" sz="3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l-GR" sz="3200" i="1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l-GR" sz="32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3200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32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3200" i="1">
                              <a:latin typeface="Cambria Math"/>
                            </a:rPr>
                            <m:t>+1</m:t>
                          </m:r>
                        </m:num>
                        <m:den>
                          <m:r>
                            <a:rPr lang="en-US" sz="3200" i="1">
                              <a:latin typeface="Cambria Math"/>
                            </a:rPr>
                            <m:t>5</m:t>
                          </m:r>
                          <m:r>
                            <a:rPr lang="en-US" sz="3200" i="1">
                              <a:latin typeface="Cambria Math"/>
                            </a:rPr>
                            <m:t>𝑥</m:t>
                          </m:r>
                          <m:r>
                            <a:rPr lang="en-US" sz="3200" i="1">
                              <a:latin typeface="Cambria Math"/>
                            </a:rPr>
                            <m:t>−3</m:t>
                          </m:r>
                        </m:den>
                      </m:f>
                    </m:oMath>
                  </m:oMathPara>
                </a14:m>
                <a:endParaRPr lang="el-GR" sz="3200" dirty="0"/>
              </a:p>
            </p:txBody>
          </p:sp>
        </mc:Choice>
        <mc:Fallback xmlns="">
          <p:sp>
            <p:nvSpPr>
              <p:cNvPr id="7" name="Ορθογώνιο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268760"/>
                <a:ext cx="2202847" cy="109305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Ορθογώνιο 2"/>
              <p:cNvSpPr/>
              <p:nvPr/>
            </p:nvSpPr>
            <p:spPr>
              <a:xfrm>
                <a:off x="0" y="2545270"/>
                <a:ext cx="9144000" cy="261950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l-GR" sz="32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3200" i="1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US" sz="3200" i="1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US" sz="3200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l-GR" sz="3200" i="1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3200" i="1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l-GR" sz="32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l-GR" sz="3200" i="1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3200" i="1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3200" i="1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3200" i="1">
                                      <a:latin typeface="Cambria Math"/>
                                    </a:rPr>
                                    <m:t>+1</m:t>
                                  </m:r>
                                </m:num>
                                <m:den>
                                  <m:r>
                                    <a:rPr lang="en-US" sz="3200" i="1">
                                      <a:latin typeface="Cambria Math"/>
                                    </a:rPr>
                                    <m:t>5</m:t>
                                  </m:r>
                                  <m:r>
                                    <a:rPr lang="en-US" sz="3200" i="1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sz="3200" i="1">
                                      <a:latin typeface="Cambria Math"/>
                                    </a:rPr>
                                    <m:t>−3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l-GR" sz="3200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US" sz="3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l-GR" sz="3200" i="1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l-GR" sz="3200" i="1">
                                  <a:latin typeface="Cambria Math"/>
                                </a:rPr>
                              </m:ctrlPr>
                            </m:sSupPr>
                            <m:e>
                              <m:sSup>
                                <m:sSupPr>
                                  <m:ctrlPr>
                                    <a:rPr lang="el-GR" sz="3200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3200" i="1">
                                      <a:latin typeface="Cambria Math"/>
                                    </a:rPr>
                                    <m:t>(</m:t>
                                  </m:r>
                                  <m:r>
                                    <a:rPr lang="en-US" sz="32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32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3200" i="1">
                                  <a:latin typeface="Cambria Math"/>
                                </a:rPr>
                                <m:t>+1)</m:t>
                              </m:r>
                            </m:e>
                            <m:sup>
                              <m:r>
                                <a:rPr lang="en-US" sz="3200" i="1">
                                  <a:latin typeface="Cambria Math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sz="3200" i="1">
                              <a:latin typeface="Cambria Math"/>
                            </a:rPr>
                            <m:t>∗</m:t>
                          </m:r>
                          <m:d>
                            <m:dPr>
                              <m:ctrlPr>
                                <a:rPr lang="el-GR" sz="320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3200" i="1">
                                  <a:latin typeface="Cambria Math"/>
                                </a:rPr>
                                <m:t>5</m:t>
                              </m:r>
                              <m:r>
                                <a:rPr lang="en-US" sz="320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3200" i="1">
                                  <a:latin typeface="Cambria Math"/>
                                </a:rPr>
                                <m:t>−3</m:t>
                              </m:r>
                            </m:e>
                          </m:d>
                          <m:r>
                            <a:rPr lang="en-US" sz="3200" i="1">
                              <a:latin typeface="Cambria Math"/>
                            </a:rPr>
                            <m:t>−</m:t>
                          </m:r>
                          <m:d>
                            <m:dPr>
                              <m:ctrlPr>
                                <a:rPr lang="el-GR" sz="3200" i="1">
                                  <a:latin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l-GR" sz="3200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32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32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3200" i="1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  <m:r>
                            <a:rPr lang="en-US" sz="3200" i="1">
                              <a:latin typeface="Cambria Math"/>
                            </a:rPr>
                            <m:t>∗</m:t>
                          </m:r>
                          <m:sSup>
                            <m:sSupPr>
                              <m:ctrlPr>
                                <a:rPr lang="el-GR" sz="3200" i="1"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l-GR" sz="3200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3200" i="1">
                                      <a:latin typeface="Cambria Math"/>
                                    </a:rPr>
                                    <m:t>5</m:t>
                                  </m:r>
                                  <m:r>
                                    <a:rPr lang="en-US" sz="3200" i="1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sz="3200" i="1">
                                      <a:latin typeface="Cambria Math"/>
                                    </a:rPr>
                                    <m:t>−3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3200" i="1">
                                  <a:latin typeface="Cambria Math"/>
                                </a:rPr>
                                <m:t>′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l-GR" sz="3200" i="1"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l-GR" sz="3200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3200" i="1">
                                      <a:latin typeface="Cambria Math"/>
                                    </a:rPr>
                                    <m:t>5</m:t>
                                  </m:r>
                                  <m:r>
                                    <a:rPr lang="en-US" sz="3200" i="1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sz="3200" i="1">
                                      <a:latin typeface="Cambria Math"/>
                                    </a:rPr>
                                    <m:t>−3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32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l-GR" sz="3200" dirty="0"/>
              </a:p>
            </p:txBody>
          </p:sp>
        </mc:Choice>
        <mc:Fallback xmlns="">
          <p:sp>
            <p:nvSpPr>
              <p:cNvPr id="3" name="Ορθογώνιο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545270"/>
                <a:ext cx="9144000" cy="261950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Ορθογώνιο 3"/>
              <p:cNvSpPr/>
              <p:nvPr/>
            </p:nvSpPr>
            <p:spPr>
              <a:xfrm>
                <a:off x="1356619" y="5589049"/>
                <a:ext cx="6430761" cy="117820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/>
                        </a:rPr>
                        <m:t>⟺</m:t>
                      </m:r>
                      <m:f>
                        <m:fPr>
                          <m:ctrlPr>
                            <a:rPr lang="el-GR" sz="32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i="1">
                              <a:latin typeface="Cambria Math"/>
                            </a:rPr>
                            <m:t>2</m:t>
                          </m:r>
                          <m:r>
                            <a:rPr lang="en-US" sz="3200" i="1">
                              <a:latin typeface="Cambria Math"/>
                            </a:rPr>
                            <m:t>𝑥</m:t>
                          </m:r>
                          <m:r>
                            <a:rPr lang="en-US" sz="3200" i="1">
                              <a:latin typeface="Cambria Math"/>
                            </a:rPr>
                            <m:t>∗</m:t>
                          </m:r>
                          <m:d>
                            <m:dPr>
                              <m:ctrlPr>
                                <a:rPr lang="el-GR" sz="320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3200" i="1">
                                  <a:latin typeface="Cambria Math"/>
                                </a:rPr>
                                <m:t>5</m:t>
                              </m:r>
                              <m:r>
                                <a:rPr lang="en-US" sz="320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3200" i="1">
                                  <a:latin typeface="Cambria Math"/>
                                </a:rPr>
                                <m:t>−3</m:t>
                              </m:r>
                            </m:e>
                          </m:d>
                          <m:r>
                            <a:rPr lang="en-US" sz="3200" i="1">
                              <a:latin typeface="Cambria Math"/>
                            </a:rPr>
                            <m:t>−</m:t>
                          </m:r>
                          <m:d>
                            <m:dPr>
                              <m:ctrlPr>
                                <a:rPr lang="el-GR" sz="3200" i="1">
                                  <a:latin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l-GR" sz="3200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32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32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3200" i="1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  <m:r>
                            <a:rPr lang="en-US" sz="3200" i="1">
                              <a:latin typeface="Cambria Math"/>
                            </a:rPr>
                            <m:t>∗5</m:t>
                          </m:r>
                        </m:num>
                        <m:den>
                          <m:sSup>
                            <m:sSupPr>
                              <m:ctrlPr>
                                <a:rPr lang="el-GR" sz="3200" i="1"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l-GR" sz="3200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3200" i="1">
                                      <a:latin typeface="Cambria Math"/>
                                    </a:rPr>
                                    <m:t>5</m:t>
                                  </m:r>
                                  <m:r>
                                    <a:rPr lang="en-US" sz="3200" i="1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sz="3200" i="1">
                                      <a:latin typeface="Cambria Math"/>
                                    </a:rPr>
                                    <m:t>−3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32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l-GR" sz="3200" dirty="0"/>
              </a:p>
            </p:txBody>
          </p:sp>
        </mc:Choice>
        <mc:Fallback xmlns="">
          <p:sp>
            <p:nvSpPr>
              <p:cNvPr id="4" name="Ορθογώνιο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6619" y="5589049"/>
                <a:ext cx="6430761" cy="1178208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48413271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>
                <a:solidFill>
                  <a:srgbClr val="0000FF"/>
                </a:solidFill>
              </a:rPr>
              <a:t>Να βρεθεί η παράγωγος της συνάρτησης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Ορθογώνιο 2"/>
              <p:cNvSpPr/>
              <p:nvPr/>
            </p:nvSpPr>
            <p:spPr>
              <a:xfrm>
                <a:off x="2339752" y="1988840"/>
                <a:ext cx="3404330" cy="70237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/>
                        </a:rPr>
                        <m:t>𝑦</m:t>
                      </m:r>
                      <m:r>
                        <a:rPr lang="en-US" sz="3200" i="1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l-GR" sz="3200" i="1">
                              <a:latin typeface="Cambria Math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l-GR" sz="32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3200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3200" i="1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3200" i="1">
                              <a:latin typeface="Cambria Math"/>
                            </a:rPr>
                            <m:t>+2</m:t>
                          </m:r>
                          <m:r>
                            <a:rPr lang="en-US" sz="3200" i="1">
                              <a:latin typeface="Cambria Math"/>
                            </a:rPr>
                            <m:t>𝑥</m:t>
                          </m:r>
                          <m:r>
                            <a:rPr lang="en-US" sz="3200" i="1">
                              <a:latin typeface="Cambria Math"/>
                            </a:rPr>
                            <m:t>+1</m:t>
                          </m:r>
                        </m:e>
                      </m:rad>
                    </m:oMath>
                  </m:oMathPara>
                </a14:m>
                <a:endParaRPr lang="el-GR" sz="3200" dirty="0"/>
              </a:p>
            </p:txBody>
          </p:sp>
        </mc:Choice>
        <mc:Fallback xmlns="">
          <p:sp>
            <p:nvSpPr>
              <p:cNvPr id="3" name="Ορθογώνιο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9752" y="1988840"/>
                <a:ext cx="3404330" cy="70237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Αστέρι 5 ακτινών 3"/>
          <p:cNvSpPr/>
          <p:nvPr/>
        </p:nvSpPr>
        <p:spPr>
          <a:xfrm>
            <a:off x="8028384" y="1268760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2132524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23528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/>
              <a:t>Να βρεθεί η παράγωγος της συνάρτησης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Ορθογώνιο 2"/>
              <p:cNvSpPr/>
              <p:nvPr/>
            </p:nvSpPr>
            <p:spPr>
              <a:xfrm>
                <a:off x="2339752" y="1286468"/>
                <a:ext cx="3404330" cy="70237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/>
                        </a:rPr>
                        <m:t>𝑦</m:t>
                      </m:r>
                      <m:r>
                        <a:rPr lang="en-US" sz="3200" i="1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l-GR" sz="3200" i="1">
                              <a:latin typeface="Cambria Math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l-GR" sz="32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3200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3200" i="1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3200" i="1">
                              <a:latin typeface="Cambria Math"/>
                            </a:rPr>
                            <m:t>+2</m:t>
                          </m:r>
                          <m:r>
                            <a:rPr lang="en-US" sz="3200" i="1">
                              <a:latin typeface="Cambria Math"/>
                            </a:rPr>
                            <m:t>𝑥</m:t>
                          </m:r>
                          <m:r>
                            <a:rPr lang="en-US" sz="3200" i="1">
                              <a:latin typeface="Cambria Math"/>
                            </a:rPr>
                            <m:t>+1</m:t>
                          </m:r>
                        </m:e>
                      </m:rad>
                    </m:oMath>
                  </m:oMathPara>
                </a14:m>
                <a:endParaRPr lang="el-GR" sz="3200" dirty="0"/>
              </a:p>
            </p:txBody>
          </p:sp>
        </mc:Choice>
        <mc:Fallback xmlns="">
          <p:sp>
            <p:nvSpPr>
              <p:cNvPr id="3" name="Ορθογώνιο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9752" y="1286468"/>
                <a:ext cx="3404330" cy="70237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Ορθογώνιο 3"/>
              <p:cNvSpPr/>
              <p:nvPr/>
            </p:nvSpPr>
            <p:spPr>
              <a:xfrm>
                <a:off x="2725264" y="2204864"/>
                <a:ext cx="1562223" cy="58637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/>
                        </a:rPr>
                        <m:t>𝑦</m:t>
                      </m:r>
                      <m:r>
                        <a:rPr lang="en-US" sz="3200" i="1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l-GR" sz="3200" i="1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3200" i="1">
                              <a:latin typeface="Cambria Math"/>
                            </a:rPr>
                            <m:t>𝑔</m:t>
                          </m:r>
                        </m:e>
                      </m:rad>
                    </m:oMath>
                  </m:oMathPara>
                </a14:m>
                <a:endParaRPr lang="el-GR" sz="3200" dirty="0"/>
              </a:p>
            </p:txBody>
          </p:sp>
        </mc:Choice>
        <mc:Fallback xmlns="">
          <p:sp>
            <p:nvSpPr>
              <p:cNvPr id="4" name="Ορθογώνιο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5264" y="2204864"/>
                <a:ext cx="1562223" cy="58637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Ορθογώνιο 4"/>
              <p:cNvSpPr/>
              <p:nvPr/>
            </p:nvSpPr>
            <p:spPr>
              <a:xfrm>
                <a:off x="0" y="2996952"/>
                <a:ext cx="9144000" cy="214975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l-GR" sz="32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3200" i="1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US" sz="3200" i="1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US" sz="3200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l-GR" sz="3200" i="1">
                              <a:latin typeface="Cambria Math"/>
                            </a:rPr>
                          </m:ctrlPr>
                        </m:sSupPr>
                        <m:e>
                          <m:rad>
                            <m:radPr>
                              <m:degHide m:val="on"/>
                              <m:ctrlPr>
                                <a:rPr lang="el-GR" sz="3200" i="1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3200" i="1">
                                  <a:latin typeface="Cambria Math"/>
                                </a:rPr>
                                <m:t>𝑔</m:t>
                              </m:r>
                            </m:e>
                          </m:rad>
                        </m:e>
                        <m:sup>
                          <m:r>
                            <a:rPr lang="en-US" sz="3200" i="1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US" sz="3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l-GR" sz="32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3200" i="1">
                              <a:latin typeface="Cambria Math"/>
                            </a:rPr>
                            <m:t>2</m:t>
                          </m:r>
                          <m:rad>
                            <m:radPr>
                              <m:degHide m:val="on"/>
                              <m:ctrlPr>
                                <a:rPr lang="el-GR" sz="3200" i="1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3200" i="1">
                                  <a:latin typeface="Cambria Math"/>
                                </a:rPr>
                                <m:t>𝑔</m:t>
                              </m:r>
                            </m:e>
                          </m:rad>
                        </m:den>
                      </m:f>
                      <m:sSup>
                        <m:sSupPr>
                          <m:ctrlPr>
                            <a:rPr lang="el-GR" sz="32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3200" i="1">
                              <a:latin typeface="Cambria Math"/>
                            </a:rPr>
                            <m:t>𝑔</m:t>
                          </m:r>
                        </m:e>
                        <m:sup>
                          <m:r>
                            <a:rPr lang="en-US" sz="3200" i="1">
                              <a:latin typeface="Cambria Math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en-US" sz="3200" i="1" dirty="0" smtClean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/>
                        </a:rPr>
                        <m:t>⟺</m:t>
                      </m:r>
                      <m:f>
                        <m:fPr>
                          <m:ctrlPr>
                            <a:rPr lang="el-GR" sz="32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3200" i="1">
                              <a:latin typeface="Cambria Math"/>
                            </a:rPr>
                            <m:t>2</m:t>
                          </m:r>
                          <m:rad>
                            <m:radPr>
                              <m:degHide m:val="on"/>
                              <m:ctrlPr>
                                <a:rPr lang="el-GR" sz="3200" i="1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l-GR" sz="3200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32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3200" i="1"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sz="3200" i="1">
                                  <a:latin typeface="Cambria Math"/>
                                </a:rPr>
                                <m:t>+2</m:t>
                              </m:r>
                              <m:r>
                                <a:rPr lang="en-US" sz="320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3200" i="1">
                                  <a:latin typeface="Cambria Math"/>
                                </a:rPr>
                                <m:t>+1</m:t>
                              </m:r>
                            </m:e>
                          </m:rad>
                        </m:den>
                      </m:f>
                      <m:sSup>
                        <m:sSupPr>
                          <m:ctrlPr>
                            <a:rPr lang="el-GR" sz="32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3200" i="1">
                              <a:latin typeface="Cambria Math"/>
                            </a:rPr>
                            <m:t>(</m:t>
                          </m:r>
                          <m:sSup>
                            <m:sSupPr>
                              <m:ctrlPr>
                                <a:rPr lang="el-GR" sz="32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3200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3200" i="1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3200" i="1">
                              <a:latin typeface="Cambria Math"/>
                            </a:rPr>
                            <m:t>+2</m:t>
                          </m:r>
                          <m:r>
                            <a:rPr lang="en-US" sz="3200" i="1">
                              <a:latin typeface="Cambria Math"/>
                            </a:rPr>
                            <m:t>𝑥</m:t>
                          </m:r>
                          <m:r>
                            <a:rPr lang="en-US" sz="3200" i="1">
                              <a:latin typeface="Cambria Math"/>
                            </a:rPr>
                            <m:t>+1)</m:t>
                          </m:r>
                        </m:e>
                        <m:sup>
                          <m:r>
                            <a:rPr lang="en-US" sz="3200" i="1">
                              <a:latin typeface="Cambria Math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el-GR" sz="3200" dirty="0"/>
              </a:p>
            </p:txBody>
          </p:sp>
        </mc:Choice>
        <mc:Fallback xmlns="">
          <p:sp>
            <p:nvSpPr>
              <p:cNvPr id="5" name="Ορθογώνιο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996952"/>
                <a:ext cx="9144000" cy="214975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Ορθογώνιο 5"/>
              <p:cNvSpPr/>
              <p:nvPr/>
            </p:nvSpPr>
            <p:spPr>
              <a:xfrm>
                <a:off x="1691680" y="5445224"/>
                <a:ext cx="5191614" cy="110966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/>
                        </a:rPr>
                        <m:t>⟺</m:t>
                      </m:r>
                      <m:f>
                        <m:fPr>
                          <m:ctrlPr>
                            <a:rPr lang="el-GR" sz="32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3200" i="1">
                              <a:latin typeface="Cambria Math"/>
                            </a:rPr>
                            <m:t>2</m:t>
                          </m:r>
                          <m:rad>
                            <m:radPr>
                              <m:degHide m:val="on"/>
                              <m:ctrlPr>
                                <a:rPr lang="el-GR" sz="3200" i="1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l-GR" sz="3200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32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3200" i="1"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sz="3200" i="1">
                                  <a:latin typeface="Cambria Math"/>
                                </a:rPr>
                                <m:t>+2</m:t>
                              </m:r>
                              <m:r>
                                <a:rPr lang="en-US" sz="320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3200" i="1">
                                  <a:latin typeface="Cambria Math"/>
                                </a:rPr>
                                <m:t>+1</m:t>
                              </m:r>
                            </m:e>
                          </m:rad>
                        </m:den>
                      </m:f>
                      <m:r>
                        <a:rPr lang="en-US" sz="3200" i="1">
                          <a:latin typeface="Cambria Math"/>
                        </a:rPr>
                        <m:t>(3</m:t>
                      </m:r>
                      <m:sSup>
                        <m:sSupPr>
                          <m:ctrlPr>
                            <a:rPr lang="el-GR" sz="32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3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32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3200" i="1">
                          <a:latin typeface="Cambria Math"/>
                        </a:rPr>
                        <m:t>+2)</m:t>
                      </m:r>
                    </m:oMath>
                  </m:oMathPara>
                </a14:m>
                <a:endParaRPr lang="el-GR" sz="3200" dirty="0"/>
              </a:p>
            </p:txBody>
          </p:sp>
        </mc:Choice>
        <mc:Fallback xmlns="">
          <p:sp>
            <p:nvSpPr>
              <p:cNvPr id="6" name="Ορθογώνιο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1680" y="5445224"/>
                <a:ext cx="5191614" cy="1109663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5528356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42918"/>
            <a:ext cx="15111149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785794"/>
            <a:ext cx="9143999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- Δεξιό βέλος"/>
          <p:cNvSpPr/>
          <p:nvPr/>
        </p:nvSpPr>
        <p:spPr>
          <a:xfrm>
            <a:off x="7000892" y="535782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57166"/>
            <a:ext cx="9144000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- Δεξιό βέλος"/>
          <p:cNvSpPr/>
          <p:nvPr/>
        </p:nvSpPr>
        <p:spPr>
          <a:xfrm>
            <a:off x="7786710" y="571501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4357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- Δεξιό βέλος"/>
          <p:cNvSpPr/>
          <p:nvPr/>
        </p:nvSpPr>
        <p:spPr>
          <a:xfrm>
            <a:off x="7715272" y="592933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Θέση περιεχομένου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l-GR" b="1" i="1" dirty="0">
                    <a:solidFill>
                      <a:srgbClr val="0000FF"/>
                    </a:solidFill>
                  </a:rPr>
                  <a:t>Να βρεθεί η παράγωγος </a:t>
                </a:r>
                <a:endParaRPr lang="el-GR" b="1" dirty="0">
                  <a:solidFill>
                    <a:srgbClr val="0000FF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el-GR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l-GR" i="1">
                            <a:latin typeface="Cambria Math"/>
                          </a:rPr>
                        </m:ctrlPr>
                      </m:dPr>
                      <m:e>
                        <m:r>
                          <a:rPr lang="el-GR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l-GR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l-GR" i="1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l-GR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l-GR" i="1">
                                <a:latin typeface="Cambria Math"/>
                              </a:rPr>
                              <m:t>𝑒</m:t>
                            </m:r>
                          </m:e>
                          <m:sup>
                            <m:r>
                              <a:rPr lang="el-GR" i="1">
                                <a:latin typeface="Cambria Math"/>
                              </a:rPr>
                              <m:t>𝑥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l-GR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l-GR" i="1">
                                <a:latin typeface="Cambria Math"/>
                              </a:rPr>
                              <m:t>𝑒</m:t>
                            </m:r>
                          </m:e>
                          <m:sup>
                            <m:r>
                              <a:rPr lang="el-GR" i="1">
                                <a:latin typeface="Cambria Math"/>
                              </a:rPr>
                              <m:t>𝑥</m:t>
                            </m:r>
                          </m:sup>
                        </m:sSup>
                        <m:r>
                          <a:rPr lang="el-GR" i="1">
                            <a:latin typeface="Cambria Math"/>
                          </a:rPr>
                          <m:t>−1</m:t>
                        </m:r>
                      </m:den>
                    </m:f>
                  </m:oMath>
                </a14:m>
                <a:endParaRPr lang="el-GR" dirty="0"/>
              </a:p>
              <a:p>
                <a:endParaRPr lang="el-GR" dirty="0"/>
              </a:p>
            </p:txBody>
          </p:sp>
        </mc:Choice>
        <mc:Fallback xmlns="">
          <p:sp>
            <p:nvSpPr>
              <p:cNvPr id="3" name="Θέση περιεχομένου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Αστέρι 5 ακτινών 1"/>
          <p:cNvSpPr/>
          <p:nvPr/>
        </p:nvSpPr>
        <p:spPr>
          <a:xfrm>
            <a:off x="6732240" y="1268760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01073279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Θέση περιεχομένου 2"/>
              <p:cNvSpPr>
                <a:spLocks noGrp="1"/>
              </p:cNvSpPr>
              <p:nvPr>
                <p:ph idx="1"/>
              </p:nvPr>
            </p:nvSpPr>
            <p:spPr>
              <a:xfrm>
                <a:off x="0" y="0"/>
                <a:ext cx="9144000" cy="6858000"/>
              </a:xfrm>
            </p:spPr>
            <p:txBody>
              <a:bodyPr>
                <a:normAutofit/>
              </a:bodyPr>
              <a:lstStyle/>
              <a:p>
                <a:r>
                  <a:rPr lang="el-GR" i="1" dirty="0" smtClean="0"/>
                  <a:t>Να βρεθεί η παράγωγος </a:t>
                </a:r>
                <a:endParaRPr lang="el-GR" dirty="0"/>
              </a:p>
              <a:p>
                <a14:m>
                  <m:oMath xmlns:m="http://schemas.openxmlformats.org/officeDocument/2006/math">
                    <m:r>
                      <a:rPr lang="el-GR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l-GR" i="1">
                            <a:latin typeface="Cambria Math"/>
                          </a:rPr>
                        </m:ctrlPr>
                      </m:dPr>
                      <m:e>
                        <m:r>
                          <a:rPr lang="el-GR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l-GR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l-GR" i="1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l-GR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l-GR" i="1">
                                <a:latin typeface="Cambria Math"/>
                              </a:rPr>
                              <m:t>𝑒</m:t>
                            </m:r>
                          </m:e>
                          <m:sup>
                            <m:r>
                              <a:rPr lang="el-GR" i="1">
                                <a:latin typeface="Cambria Math"/>
                              </a:rPr>
                              <m:t>𝑥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l-GR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l-GR" i="1">
                                <a:latin typeface="Cambria Math"/>
                              </a:rPr>
                              <m:t>𝑒</m:t>
                            </m:r>
                          </m:e>
                          <m:sup>
                            <m:r>
                              <a:rPr lang="el-GR" i="1">
                                <a:latin typeface="Cambria Math"/>
                              </a:rPr>
                              <m:t>𝑥</m:t>
                            </m:r>
                          </m:sup>
                        </m:sSup>
                        <m:r>
                          <a:rPr lang="el-GR" i="1">
                            <a:latin typeface="Cambria Math"/>
                          </a:rPr>
                          <m:t>−1</m:t>
                        </m:r>
                      </m:den>
                    </m:f>
                  </m:oMath>
                </a14:m>
                <a:r>
                  <a:rPr lang="el-GR" dirty="0" smtClean="0"/>
                  <a:t>                       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l-GR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  <m:t>(</m:t>
                        </m:r>
                        <m:f>
                          <m:fPr>
                            <m:ctrlPr>
                              <a:rPr lang="el-GR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𝑓</m:t>
                            </m:r>
                          </m:num>
                          <m:den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𝑔</m:t>
                            </m:r>
                          </m:den>
                        </m:f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  <m:t>)</m:t>
                        </m:r>
                      </m:e>
                      <m:sup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  <m:t>′</m:t>
                        </m:r>
                      </m:sup>
                    </m:sSup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l-GR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l-GR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𝑓</m:t>
                            </m:r>
                          </m:e>
                          <m:sup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′</m:t>
                            </m:r>
                          </m:sup>
                        </m:sSup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𝑔</m:t>
                        </m:r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𝑓</m:t>
                        </m:r>
                        <m:sSup>
                          <m:sSupPr>
                            <m:ctrlPr>
                              <a:rPr lang="el-GR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𝑔</m:t>
                            </m:r>
                          </m:e>
                          <m:sup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′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l-GR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𝑔</m:t>
                            </m:r>
                          </m:e>
                          <m:sup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l-GR" dirty="0" smtClean="0"/>
                  <a:t>            </a:t>
                </a:r>
                <a:endParaRPr lang="el-GR" dirty="0"/>
              </a:p>
              <a:p>
                <a:r>
                  <a:rPr lang="el-GR" i="1" dirty="0"/>
                  <a:t>Λύση </a:t>
                </a:r>
                <a:endParaRPr lang="el-GR" dirty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l-GR" i="1">
                            <a:latin typeface="Cambria Math"/>
                          </a:rPr>
                        </m:ctrlPr>
                      </m:sSupPr>
                      <m:e>
                        <m:r>
                          <a:rPr lang="el-GR" i="1">
                            <a:latin typeface="Cambria Math"/>
                          </a:rPr>
                          <m:t>𝑓</m:t>
                        </m:r>
                      </m:e>
                      <m:sup>
                        <m:r>
                          <a:rPr lang="el-GR" i="1">
                            <a:latin typeface="Cambria Math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l-GR" i="1">
                            <a:latin typeface="Cambria Math"/>
                          </a:rPr>
                        </m:ctrlPr>
                      </m:dPr>
                      <m:e>
                        <m:r>
                          <a:rPr lang="el-GR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l-GR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l-GR" i="1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l-GR" i="1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l-GR" i="1">
                                    <a:latin typeface="Cambria Math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l-GR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l-GR" i="1">
                                        <a:latin typeface="Cambria Math"/>
                                      </a:rPr>
                                      <m:t>𝑒</m:t>
                                    </m:r>
                                  </m:e>
                                  <m:sup>
                                    <m:r>
                                      <a:rPr lang="el-GR" i="1">
                                        <a:latin typeface="Cambria Math"/>
                                      </a:rPr>
                                      <m:t>𝑥</m:t>
                                    </m:r>
                                  </m:sup>
                                </m:sSup>
                              </m:num>
                              <m:den>
                                <m:sSup>
                                  <m:sSupPr>
                                    <m:ctrlPr>
                                      <a:rPr lang="el-GR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l-GR" i="1">
                                        <a:latin typeface="Cambria Math"/>
                                      </a:rPr>
                                      <m:t>𝑒</m:t>
                                    </m:r>
                                  </m:e>
                                  <m:sup>
                                    <m:r>
                                      <a:rPr lang="el-GR" i="1">
                                        <a:latin typeface="Cambria Math"/>
                                      </a:rPr>
                                      <m:t>𝑥</m:t>
                                    </m:r>
                                  </m:sup>
                                </m:sSup>
                                <m:r>
                                  <a:rPr lang="el-GR" i="1">
                                    <a:latin typeface="Cambria Math"/>
                                  </a:rPr>
                                  <m:t>−1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l-GR" i="1">
                            <a:latin typeface="Cambria Math"/>
                          </a:rPr>
                          <m:t>′</m:t>
                        </m:r>
                      </m:sup>
                    </m:sSup>
                    <m:r>
                      <a:rPr lang="el-GR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l-GR" i="1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l-GR" i="1">
                                <a:latin typeface="Cambria Math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l-GR" i="1">
                                    <a:latin typeface="Cambria Math"/>
                                  </a:rPr>
                                </m:ctrlPr>
                              </m:dPr>
                              <m:e>
                                <m:sSup>
                                  <m:sSupPr>
                                    <m:ctrlPr>
                                      <a:rPr lang="el-GR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l-GR" i="1">
                                        <a:latin typeface="Cambria Math"/>
                                      </a:rPr>
                                      <m:t>𝑒</m:t>
                                    </m:r>
                                  </m:e>
                                  <m:sup>
                                    <m:r>
                                      <a:rPr lang="el-GR" i="1">
                                        <a:latin typeface="Cambria Math"/>
                                      </a:rPr>
                                      <m:t>𝑥</m:t>
                                    </m:r>
                                  </m:sup>
                                </m:sSup>
                              </m:e>
                            </m:d>
                          </m:e>
                          <m:sup>
                            <m:r>
                              <a:rPr lang="el-GR" i="1">
                                <a:latin typeface="Cambria Math"/>
                              </a:rPr>
                              <m:t>′</m:t>
                            </m:r>
                          </m:sup>
                        </m:sSup>
                        <m:sSup>
                          <m:sSupPr>
                            <m:ctrlPr>
                              <a:rPr lang="el-GR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l-GR" i="1">
                                <a:latin typeface="Cambria Math"/>
                              </a:rPr>
                              <m:t>(</m:t>
                            </m:r>
                            <m:r>
                              <a:rPr lang="el-GR" i="1">
                                <a:latin typeface="Cambria Math"/>
                              </a:rPr>
                              <m:t>𝑒</m:t>
                            </m:r>
                          </m:e>
                          <m:sup>
                            <m:r>
                              <a:rPr lang="el-GR" i="1">
                                <a:latin typeface="Cambria Math"/>
                              </a:rPr>
                              <m:t>𝑥</m:t>
                            </m:r>
                          </m:sup>
                        </m:sSup>
                        <m:r>
                          <a:rPr lang="el-GR" i="1">
                            <a:latin typeface="Cambria Math"/>
                          </a:rPr>
                          <m:t>−1)−(</m:t>
                        </m:r>
                        <m:sSup>
                          <m:sSupPr>
                            <m:ctrlPr>
                              <a:rPr lang="el-GR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l-GR" i="1">
                                <a:latin typeface="Cambria Math"/>
                              </a:rPr>
                              <m:t>𝑒</m:t>
                            </m:r>
                          </m:e>
                          <m:sup>
                            <m:r>
                              <a:rPr lang="el-GR" i="1">
                                <a:latin typeface="Cambria Math"/>
                              </a:rPr>
                              <m:t>𝑥</m:t>
                            </m:r>
                          </m:sup>
                        </m:sSup>
                        <m:r>
                          <a:rPr lang="el-GR" i="1">
                            <a:latin typeface="Cambria Math"/>
                          </a:rPr>
                          <m:t>)</m:t>
                        </m:r>
                        <m:sSup>
                          <m:sSupPr>
                            <m:ctrlPr>
                              <a:rPr lang="el-GR" i="1">
                                <a:latin typeface="Cambria Math"/>
                              </a:rPr>
                            </m:ctrlPr>
                          </m:sSupPr>
                          <m:e>
                            <m:sSup>
                              <m:sSupPr>
                                <m:ctrlPr>
                                  <a:rPr lang="el-GR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l-GR" i="1">
                                    <a:latin typeface="Cambria Math"/>
                                  </a:rPr>
                                  <m:t>(</m:t>
                                </m:r>
                                <m:r>
                                  <a:rPr lang="el-GR" i="1">
                                    <a:latin typeface="Cambria Math"/>
                                  </a:rPr>
                                  <m:t>𝑒</m:t>
                                </m:r>
                              </m:e>
                              <m:sup>
                                <m:r>
                                  <a:rPr lang="el-GR" i="1">
                                    <a:latin typeface="Cambria Math"/>
                                  </a:rPr>
                                  <m:t>𝑥</m:t>
                                </m:r>
                              </m:sup>
                            </m:sSup>
                            <m:r>
                              <a:rPr lang="el-GR" i="1">
                                <a:latin typeface="Cambria Math"/>
                              </a:rPr>
                              <m:t>−1)</m:t>
                            </m:r>
                          </m:e>
                          <m:sup>
                            <m:r>
                              <a:rPr lang="el-GR" i="1">
                                <a:latin typeface="Cambria Math"/>
                              </a:rPr>
                              <m:t>′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l-GR" i="1">
                                <a:latin typeface="Cambria Math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l-GR" i="1">
                                    <a:latin typeface="Cambria Math"/>
                                  </a:rPr>
                                </m:ctrlPr>
                              </m:dPr>
                              <m:e>
                                <m:sSup>
                                  <m:sSupPr>
                                    <m:ctrlPr>
                                      <a:rPr lang="el-GR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l-GR" i="1">
                                        <a:latin typeface="Cambria Math"/>
                                      </a:rPr>
                                      <m:t>𝑒</m:t>
                                    </m:r>
                                  </m:e>
                                  <m:sup>
                                    <m:r>
                                      <a:rPr lang="el-GR" i="1">
                                        <a:latin typeface="Cambria Math"/>
                                      </a:rPr>
                                      <m:t>𝑥</m:t>
                                    </m:r>
                                  </m:sup>
                                </m:sSup>
                                <m:r>
                                  <a:rPr lang="el-GR" i="1">
                                    <a:latin typeface="Cambria Math"/>
                                  </a:rPr>
                                  <m:t>−1</m:t>
                                </m:r>
                              </m:e>
                            </m:d>
                          </m:e>
                          <m:sup>
                            <m:r>
                              <a:rPr lang="el-GR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l-GR" i="1">
                        <a:latin typeface="Cambria Math"/>
                      </a:rPr>
                      <m:t>=</m:t>
                    </m:r>
                  </m:oMath>
                </a14:m>
                <a:endParaRPr lang="el-GR" i="1" dirty="0" smtClean="0"/>
              </a:p>
              <a:p>
                <a:endParaRPr lang="el-GR" b="0" i="1" dirty="0" smtClean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l-GR" i="1">
                              <a:latin typeface="Cambria Math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l-GR" i="1">
                                  <a:latin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l-GR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l-GR" i="1">
                                      <a:latin typeface="Cambria Math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l-GR" i="1">
                                      <a:latin typeface="Cambria Math"/>
                                    </a:rPr>
                                    <m:t>𝑥</m:t>
                                  </m:r>
                                </m:sup>
                              </m:sSup>
                            </m:e>
                          </m:d>
                          <m:sSup>
                            <m:sSupPr>
                              <m:ctrlPr>
                                <a:rPr lang="el-GR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l-GR" i="1">
                                  <a:latin typeface="Cambria Math"/>
                                </a:rPr>
                                <m:t>(</m:t>
                              </m:r>
                              <m:r>
                                <a:rPr lang="el-GR" i="1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l-GR" i="1">
                                  <a:latin typeface="Cambria Math"/>
                                </a:rPr>
                                <m:t>𝑥</m:t>
                              </m:r>
                            </m:sup>
                          </m:sSup>
                          <m:r>
                            <a:rPr lang="el-GR" i="1">
                              <a:latin typeface="Cambria Math"/>
                            </a:rPr>
                            <m:t>−1)−</m:t>
                          </m:r>
                          <m:sSup>
                            <m:sSupPr>
                              <m:ctrlPr>
                                <a:rPr lang="el-GR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l-GR" i="1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l-GR" i="1">
                                  <a:latin typeface="Cambria Math"/>
                                </a:rPr>
                                <m:t>𝑥</m:t>
                              </m:r>
                            </m:sup>
                          </m:sSup>
                          <m:r>
                            <a:rPr lang="el-GR" i="1">
                              <a:latin typeface="Cambria Math"/>
                            </a:rPr>
                            <m:t>∗</m:t>
                          </m:r>
                          <m:sSup>
                            <m:sSupPr>
                              <m:ctrlPr>
                                <a:rPr lang="el-GR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l-GR" i="1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l-GR" i="1">
                                  <a:latin typeface="Cambria Math"/>
                                </a:rPr>
                                <m:t>𝑥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l-GR" i="1"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l-GR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l-GR" i="1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l-GR" i="1">
                                          <a:latin typeface="Cambria Math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el-GR" i="1">
                                          <a:latin typeface="Cambria Math"/>
                                        </a:rPr>
                                        <m:t>𝑥</m:t>
                                      </m:r>
                                    </m:sup>
                                  </m:sSup>
                                  <m:r>
                                    <a:rPr lang="el-GR" i="1">
                                      <a:latin typeface="Cambria Math"/>
                                    </a:rPr>
                                    <m:t>−1</m:t>
                                  </m:r>
                                </m:e>
                              </m:d>
                            </m:e>
                            <m:sup>
                              <m:r>
                                <a:rPr lang="el-GR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l-GR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l-GR" dirty="0"/>
              </a:p>
              <a:p>
                <a:pPr marL="0" indent="0">
                  <a:buNone/>
                </a:pPr>
                <a:endParaRPr lang="el-GR" i="1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l-GR" i="1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l-GR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l-GR" i="1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l-GR" i="1">
                                  <a:latin typeface="Cambria Math"/>
                                </a:rPr>
                                <m:t>𝑥</m:t>
                              </m:r>
                            </m:sup>
                          </m:sSup>
                          <m:r>
                            <a:rPr lang="el-GR" i="1">
                              <a:latin typeface="Cambria Math"/>
                            </a:rPr>
                            <m:t>∗</m:t>
                          </m:r>
                          <m:sSup>
                            <m:sSupPr>
                              <m:ctrlPr>
                                <a:rPr lang="el-GR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l-GR" i="1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l-GR" i="1">
                                  <a:latin typeface="Cambria Math"/>
                                </a:rPr>
                                <m:t>𝑥</m:t>
                              </m:r>
                            </m:sup>
                          </m:sSup>
                          <m:r>
                            <a:rPr lang="el-GR" i="1"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l-GR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l-GR" i="1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l-GR" i="1">
                                  <a:latin typeface="Cambria Math"/>
                                </a:rPr>
                                <m:t>𝑥</m:t>
                              </m:r>
                            </m:sup>
                          </m:sSup>
                          <m:r>
                            <a:rPr lang="el-GR" i="1"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l-GR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l-GR" i="1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l-GR" i="1">
                                  <a:latin typeface="Cambria Math"/>
                                </a:rPr>
                                <m:t>𝑥</m:t>
                              </m:r>
                            </m:sup>
                          </m:sSup>
                          <m:r>
                            <a:rPr lang="el-GR" i="1">
                              <a:latin typeface="Cambria Math"/>
                            </a:rPr>
                            <m:t>∗</m:t>
                          </m:r>
                          <m:sSup>
                            <m:sSupPr>
                              <m:ctrlPr>
                                <a:rPr lang="el-GR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l-GR" i="1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l-GR" i="1">
                                  <a:latin typeface="Cambria Math"/>
                                </a:rPr>
                                <m:t>𝑥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l-GR" i="1"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l-GR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l-GR" i="1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l-GR" i="1">
                                          <a:latin typeface="Cambria Math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el-GR" i="1">
                                          <a:latin typeface="Cambria Math"/>
                                        </a:rPr>
                                        <m:t>𝑥</m:t>
                                      </m:r>
                                    </m:sup>
                                  </m:sSup>
                                  <m:r>
                                    <a:rPr lang="el-GR" i="1">
                                      <a:latin typeface="Cambria Math"/>
                                    </a:rPr>
                                    <m:t>−1</m:t>
                                  </m:r>
                                </m:e>
                              </m:d>
                            </m:e>
                            <m:sup>
                              <m:r>
                                <a:rPr lang="el-GR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l-GR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l-GR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l-GR" i="1"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l-GR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l-GR" i="1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l-GR" i="1">
                                  <a:latin typeface="Cambria Math"/>
                                </a:rPr>
                                <m:t>𝑥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l-GR" i="1"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l-GR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l-GR" i="1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l-GR" i="1">
                                          <a:latin typeface="Cambria Math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el-GR" i="1">
                                          <a:latin typeface="Cambria Math"/>
                                        </a:rPr>
                                        <m:t>𝑥</m:t>
                                      </m:r>
                                    </m:sup>
                                  </m:sSup>
                                  <m:r>
                                    <a:rPr lang="el-GR" i="1">
                                      <a:latin typeface="Cambria Math"/>
                                    </a:rPr>
                                    <m:t>−1</m:t>
                                  </m:r>
                                </m:e>
                              </m:d>
                            </m:e>
                            <m:sup>
                              <m:r>
                                <a:rPr lang="el-GR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l-GR" dirty="0"/>
              </a:p>
              <a:p>
                <a:pPr marL="0" indent="0">
                  <a:buNone/>
                </a:pPr>
                <a:endParaRPr lang="el-GR" dirty="0"/>
              </a:p>
              <a:p>
                <a:endParaRPr lang="el-GR" dirty="0"/>
              </a:p>
              <a:p>
                <a:endParaRPr lang="el-GR" dirty="0"/>
              </a:p>
            </p:txBody>
          </p:sp>
        </mc:Choice>
        <mc:Fallback xmlns="">
          <p:sp>
            <p:nvSpPr>
              <p:cNvPr id="3" name="Θέση περιεχομένου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0"/>
                <a:ext cx="9144000" cy="6858000"/>
              </a:xfrm>
              <a:blipFill rotWithShape="1">
                <a:blip r:embed="rId2"/>
                <a:stretch>
                  <a:fillRect l="-1467" t="-115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411464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4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85794"/>
            <a:ext cx="9144000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0122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4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715536" cy="3286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500" name="Picture 1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8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929850" cy="27860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8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85728"/>
            <a:ext cx="9144000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3 - Δεξιό βέλος"/>
          <p:cNvSpPr/>
          <p:nvPr/>
        </p:nvSpPr>
        <p:spPr>
          <a:xfrm>
            <a:off x="8072462" y="600076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8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9298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89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0215602" cy="2500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9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00042"/>
            <a:ext cx="9144000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57166"/>
            <a:ext cx="9144000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9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9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- Δεξιό βέλος"/>
          <p:cNvSpPr/>
          <p:nvPr/>
        </p:nvSpPr>
        <p:spPr>
          <a:xfrm>
            <a:off x="8165592" y="637336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0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0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2500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0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5786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57166"/>
            <a:ext cx="9144000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2237</TotalTime>
  <Words>676</Words>
  <Application>Microsoft Office PowerPoint</Application>
  <PresentationFormat>Προβολή στην οθόνη (4:3)</PresentationFormat>
  <Paragraphs>50</Paragraphs>
  <Slides>84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84</vt:i4>
      </vt:variant>
    </vt:vector>
  </HeadingPairs>
  <TitlesOfParts>
    <vt:vector size="85" baseType="lpstr">
      <vt:lpstr>Θέμα του Office</vt:lpstr>
      <vt:lpstr>Μαθηματικά 10</vt:lpstr>
      <vt:lpstr>Παράγωγος </vt:lpstr>
      <vt:lpstr>Συμβολισμοί και ορισμοί των παραγώγων σε σημείο 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Κανόνες παραγώγισης </vt:lpstr>
      <vt:lpstr>Παρουσίαση του PowerPoint</vt:lpstr>
      <vt:lpstr>Κανόνες παραγώγισης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Να βρεθεί η παράγωγος της συνάρτησης </vt:lpstr>
      <vt:lpstr>Να βρεθεί η παράγωγος της συνάρτησης 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Να βρεθεί η παράγωγος της συνάρτησης </vt:lpstr>
      <vt:lpstr>Να βρεθεί η παράγωγος της συνάρτησης </vt:lpstr>
      <vt:lpstr>Να βρεθεί η παράγωγος της συνάρτησης </vt:lpstr>
      <vt:lpstr>Να βρεθεί η παράγωγος της συνάρτησης 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Μαθηματικά 10</dc:title>
  <dc:creator>admin</dc:creator>
  <cp:lastModifiedBy>nikos</cp:lastModifiedBy>
  <cp:revision>75</cp:revision>
  <dcterms:created xsi:type="dcterms:W3CDTF">2011-11-19T14:38:50Z</dcterms:created>
  <dcterms:modified xsi:type="dcterms:W3CDTF">2018-12-09T16:25:46Z</dcterms:modified>
</cp:coreProperties>
</file>