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7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71" r:id="rId11"/>
    <p:sldId id="269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421A04-8EBB-4B40-9F66-AC4E29E4D903}" v="4" dt="2022-05-09T14:29:45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7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AA3B-7C1C-41CD-956A-3ECA7AC7483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B9E7-BB81-4C64-B8C1-013FE97867F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73101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AA3B-7C1C-41CD-956A-3ECA7AC7483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B9E7-BB81-4C64-B8C1-013FE978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35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AA3B-7C1C-41CD-956A-3ECA7AC7483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B9E7-BB81-4C64-B8C1-013FE978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86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AA3B-7C1C-41CD-956A-3ECA7AC7483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B9E7-BB81-4C64-B8C1-013FE978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94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AA3B-7C1C-41CD-956A-3ECA7AC7483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B9E7-BB81-4C64-B8C1-013FE97867F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029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AA3B-7C1C-41CD-956A-3ECA7AC7483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B9E7-BB81-4C64-B8C1-013FE978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6832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AA3B-7C1C-41CD-956A-3ECA7AC7483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B9E7-BB81-4C64-B8C1-013FE978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500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AA3B-7C1C-41CD-956A-3ECA7AC7483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B9E7-BB81-4C64-B8C1-013FE978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20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AA3B-7C1C-41CD-956A-3ECA7AC7483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B9E7-BB81-4C64-B8C1-013FE978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4190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CCCAA3B-7C1C-41CD-956A-3ECA7AC7483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B9E7-BB81-4C64-B8C1-013FE978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904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AA3B-7C1C-41CD-956A-3ECA7AC7483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B9E7-BB81-4C64-B8C1-013FE978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08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CCCAA3B-7C1C-41CD-956A-3ECA7AC7483A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A98B9E7-BB81-4C64-B8C1-013FE97867F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1291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8" r:id="rId1"/>
    <p:sldLayoutId id="2147484039" r:id="rId2"/>
    <p:sldLayoutId id="2147484040" r:id="rId3"/>
    <p:sldLayoutId id="2147484041" r:id="rId4"/>
    <p:sldLayoutId id="2147484042" r:id="rId5"/>
    <p:sldLayoutId id="2147484043" r:id="rId6"/>
    <p:sldLayoutId id="2147484044" r:id="rId7"/>
    <p:sldLayoutId id="2147484045" r:id="rId8"/>
    <p:sldLayoutId id="2147484046" r:id="rId9"/>
    <p:sldLayoutId id="2147484047" r:id="rId10"/>
    <p:sldLayoutId id="214748404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46809"/>
            <a:ext cx="9144000" cy="2982191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Κλινική Ψυχολογία Ι</a:t>
            </a:r>
            <a:b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Y007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40138"/>
            <a:ext cx="9144000" cy="1655762"/>
          </a:xfrm>
        </p:spPr>
        <p:txBody>
          <a:bodyPr>
            <a:normAutofit/>
          </a:bodyPr>
          <a:lstStyle/>
          <a:p>
            <a:r>
              <a:rPr lang="el-GR" sz="3200" dirty="0"/>
              <a:t>ΚατερΙΝΑ ΦλωρΑ</a:t>
            </a:r>
          </a:p>
          <a:p>
            <a:r>
              <a:rPr lang="el-GR" sz="3200" dirty="0" err="1"/>
              <a:t>Εαρινο</a:t>
            </a:r>
            <a:r>
              <a:rPr lang="el-GR" sz="3200" dirty="0"/>
              <a:t> </a:t>
            </a:r>
            <a:r>
              <a:rPr lang="el-GR" sz="3200" dirty="0" err="1"/>
              <a:t>ΕξΑμηνο</a:t>
            </a:r>
            <a:r>
              <a:rPr lang="el-GR" sz="3200" dirty="0"/>
              <a:t> </a:t>
            </a:r>
            <a:r>
              <a:rPr lang="en-US" sz="3200" dirty="0"/>
              <a:t>202</a:t>
            </a:r>
            <a:r>
              <a:rPr lang="el-GR" sz="3200" dirty="0"/>
              <a:t>5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58363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3A9750-B4FC-B83C-F6BE-F1E3183FC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98" y="758952"/>
            <a:ext cx="10058400" cy="356616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4F6CE91-99EF-40B8-3EE6-51A59D3263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 descr="Διαβάστε αναλυτικά στοιχεία και λεπτομέρεις για το τεστ MMPI-2 που κρίνει  την ικανότητα οπλοφορίας των αστυνομικών - Επίκειται διαταγή - Ποιοι θα  εξεταστούν">
            <a:extLst>
              <a:ext uri="{FF2B5EF4-FFF2-40B4-BE49-F238E27FC236}">
                <a16:creationId xmlns:a16="http://schemas.microsoft.com/office/drawing/2014/main" id="{94BEB995-1E53-1616-1E09-24FA5729B0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28" y="0"/>
            <a:ext cx="50323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Διαβάστε αναλυτικά στοιχεία και λεπτομέρεις για το τεστ MMPI-2 που κρίνει  την ικανότητα οπλοφορίας των αστυνομικών - Επίκειται διαταγή - Ποιοι θα  εξεταστούν">
            <a:extLst>
              <a:ext uri="{FF2B5EF4-FFF2-40B4-BE49-F238E27FC236}">
                <a16:creationId xmlns:a16="http://schemas.microsoft.com/office/drawing/2014/main" id="{628A7946-4E93-F89C-F483-7F8BF5DCBC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703" y="0"/>
            <a:ext cx="50276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1834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Κλίμακες ΜΜΡΙ-2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Κλίμακες εγκυρότητας</a:t>
            </a:r>
            <a:r>
              <a:rPr lang="el-GR" dirty="0"/>
              <a:t>: Δεν μπορώ να πω, Ψεύδος, Σπανιότητα, Αμυντική Στάση, Ασυνέπεια μεταβλητής απάντησης (τυχαία)</a:t>
            </a:r>
          </a:p>
          <a:p>
            <a:r>
              <a:rPr lang="el-GR" b="1" dirty="0"/>
              <a:t>Κλινικές κλίμακες</a:t>
            </a:r>
            <a:r>
              <a:rPr lang="el-GR" dirty="0"/>
              <a:t>: Υποχονδρία, Κατάθλιψη, Υστερία, Ψυχοπαθητική εκτροπή, Παράνοια, Αρρενωπότητα-Θηλυκότητα, Ψυχασθένεια, Σχιζοφρένεια, </a:t>
            </a:r>
            <a:r>
              <a:rPr lang="el-GR" dirty="0" err="1"/>
              <a:t>Υπομανία</a:t>
            </a:r>
            <a:r>
              <a:rPr lang="el-GR" dirty="0"/>
              <a:t>, Κοινωνική </a:t>
            </a:r>
            <a:r>
              <a:rPr lang="el-GR" dirty="0" err="1"/>
              <a:t>Ενδοστρέφεια</a:t>
            </a:r>
            <a:endParaRPr lang="el-GR" dirty="0"/>
          </a:p>
          <a:p>
            <a:r>
              <a:rPr lang="el-GR" b="1" dirty="0"/>
              <a:t>Κλίμακες Περιεχομένου</a:t>
            </a:r>
            <a:r>
              <a:rPr lang="el-GR" dirty="0"/>
              <a:t>: Άγχος, Φόβοι, Ιδεοληψίες, Κατάθλιψη, Ανησυχίες για την Υγεία, Ιδιόρρυθμη Σκέψη, Οργή-Θυμός, Κυνισμός, Αντικοινωνικές Πρακτικές, Συμπεριφορά τύπου Α (ανταγωνιστικό, ευέξαπτο εχθρικό άτομο), Χαμηλή Αυτοεκτίμηση, Κοινωνική Δυσφορία, Οικογενειακά Προβλήματα, Παρεμβολές στην Επαγγελματική Ζωή, Αρνητικοί Δείκτες Θεραπείας  </a:t>
            </a: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873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Μέσα Μέτρησης Μη Φυσιολογικής Λειτουργίας της Προσωπικότητας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0080" y="1922318"/>
            <a:ext cx="10515600" cy="5278581"/>
          </a:xfrm>
        </p:spPr>
        <p:txBody>
          <a:bodyPr>
            <a:normAutofit/>
          </a:bodyPr>
          <a:lstStyle/>
          <a:p>
            <a:r>
              <a:rPr lang="el-GR" sz="3200" b="1" dirty="0"/>
              <a:t>Κλινικό </a:t>
            </a:r>
            <a:r>
              <a:rPr lang="el-GR" sz="3200" b="1" dirty="0" err="1"/>
              <a:t>Πολυαξονικό</a:t>
            </a:r>
            <a:r>
              <a:rPr lang="el-GR" sz="3200" b="1" dirty="0"/>
              <a:t> Ερωτηματολόγιο του </a:t>
            </a:r>
            <a:r>
              <a:rPr lang="el-GR" sz="3200" b="1" dirty="0" err="1"/>
              <a:t>Millon</a:t>
            </a:r>
            <a:r>
              <a:rPr lang="el-GR" sz="3200" b="1" dirty="0"/>
              <a:t> </a:t>
            </a:r>
            <a:r>
              <a:rPr lang="el-GR" sz="3200" dirty="0"/>
              <a:t>(</a:t>
            </a:r>
            <a:r>
              <a:rPr lang="el-GR" sz="3200" dirty="0" err="1"/>
              <a:t>Millon</a:t>
            </a:r>
            <a:r>
              <a:rPr lang="el-GR" sz="3200" dirty="0"/>
              <a:t> </a:t>
            </a:r>
            <a:r>
              <a:rPr lang="el-GR" sz="3200" dirty="0" err="1"/>
              <a:t>Clinical</a:t>
            </a:r>
            <a:r>
              <a:rPr lang="el-GR" sz="3200" dirty="0"/>
              <a:t> </a:t>
            </a:r>
            <a:r>
              <a:rPr lang="el-GR" sz="3200" dirty="0" err="1"/>
              <a:t>Multiaxial</a:t>
            </a:r>
            <a:r>
              <a:rPr lang="el-GR" sz="3200" dirty="0"/>
              <a:t> </a:t>
            </a:r>
            <a:r>
              <a:rPr lang="el-GR" sz="3200" dirty="0" err="1"/>
              <a:t>Inventory</a:t>
            </a:r>
            <a:r>
              <a:rPr lang="el-GR" sz="3200" dirty="0"/>
              <a:t>) - με στόχο τον πιο μικρό αριθμό θεμάτων για ευρεία χρήση αλλά αρκετά για να μετρά πολλά πράγματα. 175 θέματα και αξιολογεί 22 κλίμακες. Υπάρχει και στη δεύτερη και τρίτη έκδοση σήμερα</a:t>
            </a:r>
            <a:r>
              <a:rPr lang="en-US" sz="3200" dirty="0"/>
              <a:t>. </a:t>
            </a:r>
            <a:r>
              <a:rPr lang="el-GR" sz="3200" dirty="0"/>
              <a:t>Κατάλληλο για μη κλινικά πλαίσια</a:t>
            </a:r>
          </a:p>
          <a:p>
            <a:r>
              <a:rPr lang="el-GR" sz="3200" b="1" dirty="0"/>
              <a:t>Ερωτηματολόγιο Αξιολόγησης της Προσωπικότητας </a:t>
            </a:r>
            <a:r>
              <a:rPr lang="el-GR" sz="3200" dirty="0"/>
              <a:t>(</a:t>
            </a:r>
            <a:r>
              <a:rPr lang="el-GR" sz="3200" dirty="0" err="1"/>
              <a:t>Personality</a:t>
            </a:r>
            <a:r>
              <a:rPr lang="el-GR" sz="3200" dirty="0"/>
              <a:t> </a:t>
            </a:r>
            <a:r>
              <a:rPr lang="el-GR" sz="3200" dirty="0" err="1"/>
              <a:t>Assessment</a:t>
            </a:r>
            <a:r>
              <a:rPr lang="el-GR" sz="3200" dirty="0"/>
              <a:t> </a:t>
            </a:r>
            <a:r>
              <a:rPr lang="el-GR" sz="3200" dirty="0" err="1"/>
              <a:t>Inventory</a:t>
            </a:r>
            <a:r>
              <a:rPr lang="el-GR" sz="3200" dirty="0"/>
              <a:t>). 344 θέματα σε 22 κλίμακες (4 εγκυρότητας, 11 κλινικές, 5 για ζητήματα σχετικά με τη θεραπεία και 2 για διαπροσωπική λειτουργία).</a:t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36645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Μετρήσεις Φυσιολογικής Συμπεριφοράς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0080" y="2103582"/>
            <a:ext cx="10515600" cy="5541818"/>
          </a:xfrm>
        </p:spPr>
        <p:txBody>
          <a:bodyPr>
            <a:normAutofit/>
          </a:bodyPr>
          <a:lstStyle/>
          <a:p>
            <a:r>
              <a:rPr lang="el-GR" b="1" dirty="0"/>
              <a:t>Πολυδιάστατο Ερωτηματολόγιο Προσωπικότητας του </a:t>
            </a:r>
            <a:r>
              <a:rPr lang="el-GR" b="1" dirty="0" err="1"/>
              <a:t>Tellegen</a:t>
            </a:r>
            <a:r>
              <a:rPr lang="el-GR" b="1" dirty="0"/>
              <a:t> (11 κλίμακες</a:t>
            </a:r>
            <a:r>
              <a:rPr lang="en-GB" b="1" dirty="0"/>
              <a:t>)</a:t>
            </a:r>
            <a:br>
              <a:rPr lang="el-GR" dirty="0"/>
            </a:br>
            <a:endParaRPr lang="el-GR" dirty="0"/>
          </a:p>
          <a:p>
            <a:r>
              <a:rPr lang="el-GR" b="1" dirty="0"/>
              <a:t>Ψυχολογικό Ερωτηματολόγιο της Καλιφόρνια </a:t>
            </a:r>
            <a:r>
              <a:rPr lang="el-GR" dirty="0"/>
              <a:t>(</a:t>
            </a:r>
            <a:r>
              <a:rPr lang="el-GR" dirty="0" err="1"/>
              <a:t>California</a:t>
            </a:r>
            <a:r>
              <a:rPr lang="el-GR" dirty="0"/>
              <a:t> </a:t>
            </a:r>
            <a:r>
              <a:rPr lang="el-GR" dirty="0" err="1"/>
              <a:t>Psychological</a:t>
            </a:r>
            <a:r>
              <a:rPr lang="el-GR" dirty="0"/>
              <a:t> </a:t>
            </a:r>
            <a:r>
              <a:rPr lang="el-GR" dirty="0" err="1"/>
              <a:t>Inventory</a:t>
            </a:r>
            <a:r>
              <a:rPr lang="el-GR" dirty="0"/>
              <a:t>). Κατασκευάστηκε με βάση τη μέθοδο του εξωτερικού κριτηρίου. 462 θέματα μορφής Σωστό ή Λάθος με 20 κλίμακες για διάφορες πλευρές της λειτουργικότητας της προσωπικότητας. Είναι το πιο ευρέως διερευνημένο τεστ από όλα της αξιολόγησης της φυσιολογικής συμπεριφοράς. </a:t>
            </a:r>
          </a:p>
          <a:p>
            <a:r>
              <a:rPr lang="el-GR" b="1" dirty="0"/>
              <a:t>Ερωτηματολόγιο των 16 Παραγόντων της Προσωπικότητας</a:t>
            </a:r>
            <a:r>
              <a:rPr lang="en-US" b="1" dirty="0"/>
              <a:t> (</a:t>
            </a:r>
            <a:r>
              <a:rPr lang="en-US" b="1" dirty="0" err="1"/>
              <a:t>Cattell</a:t>
            </a:r>
            <a:r>
              <a:rPr lang="en-US" b="1" dirty="0"/>
              <a:t>)</a:t>
            </a:r>
            <a:r>
              <a:rPr lang="el-GR" b="1" dirty="0"/>
              <a:t> </a:t>
            </a:r>
            <a:r>
              <a:rPr lang="el-GR" dirty="0"/>
              <a:t>(16 </a:t>
            </a:r>
            <a:r>
              <a:rPr lang="el-GR" dirty="0" err="1"/>
              <a:t>Personality</a:t>
            </a:r>
            <a:r>
              <a:rPr lang="el-GR" dirty="0"/>
              <a:t> </a:t>
            </a:r>
            <a:r>
              <a:rPr lang="el-GR" dirty="0" err="1"/>
              <a:t>Factor</a:t>
            </a:r>
            <a:r>
              <a:rPr lang="el-GR" dirty="0"/>
              <a:t> </a:t>
            </a:r>
            <a:r>
              <a:rPr lang="el-GR" dirty="0" err="1"/>
              <a:t>Questionnaire</a:t>
            </a:r>
            <a:r>
              <a:rPr lang="el-GR" dirty="0"/>
              <a:t>). Χρησιμοποιείται συχνά στην επαγγελματική συμβουλευτική αλλά όχι για κλινικές εκτιμήσεις. </a:t>
            </a:r>
          </a:p>
          <a:p>
            <a:r>
              <a:rPr lang="el-GR" b="1" dirty="0"/>
              <a:t>ΝΕΟ Ερωτηματολόγιο Προσωπικότητας – </a:t>
            </a:r>
            <a:r>
              <a:rPr lang="en-US" b="1" dirty="0"/>
              <a:t>A</a:t>
            </a:r>
            <a:r>
              <a:rPr lang="el-GR" b="1" dirty="0" err="1"/>
              <a:t>ναθεωρημένο</a:t>
            </a:r>
            <a:r>
              <a:rPr lang="el-GR" dirty="0"/>
              <a:t> (NEO </a:t>
            </a:r>
            <a:r>
              <a:rPr lang="el-GR" dirty="0" err="1"/>
              <a:t>Personality</a:t>
            </a:r>
            <a:r>
              <a:rPr lang="el-GR" dirty="0"/>
              <a:t> </a:t>
            </a:r>
            <a:r>
              <a:rPr lang="el-GR" dirty="0" err="1"/>
              <a:t>Inventory</a:t>
            </a:r>
            <a:r>
              <a:rPr lang="el-GR" dirty="0"/>
              <a:t> - </a:t>
            </a:r>
            <a:r>
              <a:rPr lang="el-GR" dirty="0" err="1"/>
              <a:t>Revised</a:t>
            </a:r>
            <a:r>
              <a:rPr lang="el-GR" dirty="0"/>
              <a:t>). Το μοντέλο των 5 παραγόντων της προσωπικότητας που περιγράφονται ως </a:t>
            </a:r>
            <a:r>
              <a:rPr lang="el-GR" dirty="0" err="1"/>
              <a:t>Νευρωτισμός</a:t>
            </a:r>
            <a:r>
              <a:rPr lang="el-GR" dirty="0"/>
              <a:t>, Εξωστρέφεια, Δεκτικότητα σε Εμπειρίες, Προσήνεια και Ευσυνειδησία. 243 θέματα. Διαφορετικές νόρμες για διαφορετικούς πληθυσμούς. </a:t>
            </a:r>
          </a:p>
        </p:txBody>
      </p:sp>
    </p:spTree>
    <p:extLst>
      <p:ext uri="{BB962C8B-B14F-4D97-AF65-F5344CB8AC3E}">
        <p14:creationId xmlns:p14="http://schemas.microsoft.com/office/powerpoint/2010/main" val="2972229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Ηλεκτρονική Χορήγηση και Βαθμολόγηση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Πλεονεκτήματα </a:t>
            </a:r>
            <a:br>
              <a:rPr lang="el-GR" sz="3200" dirty="0"/>
            </a:br>
            <a:r>
              <a:rPr lang="el-GR" sz="3200" dirty="0"/>
              <a:t>1. Ταχύτερη χορήγηση του τεστ</a:t>
            </a:r>
            <a:br>
              <a:rPr lang="el-GR" sz="3200" dirty="0"/>
            </a:br>
            <a:r>
              <a:rPr lang="el-GR" sz="3200" dirty="0"/>
              <a:t>2. Μεγαλύτερη ακρίβεια στη χορήγηση </a:t>
            </a:r>
            <a:br>
              <a:rPr lang="el-GR" sz="3200" dirty="0"/>
            </a:br>
            <a:r>
              <a:rPr lang="el-GR" sz="3200" dirty="0"/>
              <a:t>3. Άμεση Βαθμολόγηση </a:t>
            </a:r>
            <a:br>
              <a:rPr lang="el-GR" sz="3200" dirty="0"/>
            </a:br>
            <a:r>
              <a:rPr lang="el-GR" sz="3200" dirty="0"/>
              <a:t>4. Μεγαλύτερη ακρίβεια στη βαθμολόγηση </a:t>
            </a:r>
            <a:endParaRPr lang="en-US" sz="3200" dirty="0"/>
          </a:p>
          <a:p>
            <a:r>
              <a:rPr lang="el-GR" sz="3200" dirty="0"/>
              <a:t>Ερμηνεία των τεστ με τη βοήθεια των ηλεκτρονικών υπολογιστών.</a:t>
            </a:r>
            <a:r>
              <a:rPr lang="en-GB" sz="3200" dirty="0"/>
              <a:t> </a:t>
            </a:r>
            <a:r>
              <a:rPr lang="el-GR" sz="3200" dirty="0"/>
              <a:t>Κριτική;</a:t>
            </a:r>
          </a:p>
          <a:p>
            <a:pPr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80425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51875" y="0"/>
            <a:ext cx="10364451" cy="1596177"/>
          </a:xfrm>
        </p:spPr>
        <p:txBody>
          <a:bodyPr>
            <a:normAutofit/>
          </a:bodyPr>
          <a:lstStyle/>
          <a:p>
            <a:r>
              <a:rPr lang="el-GR" dirty="0"/>
              <a:t> Αξιολόγηση της προσωπικότητας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7701" y="687897"/>
            <a:ext cx="10962408" cy="6170103"/>
          </a:xfrm>
        </p:spPr>
        <p:txBody>
          <a:bodyPr>
            <a:normAutofit fontScale="92500" lnSpcReduction="10000"/>
          </a:bodyPr>
          <a:lstStyle/>
          <a:p>
            <a:endParaRPr lang="en-US" sz="3500" dirty="0"/>
          </a:p>
          <a:p>
            <a:endParaRPr lang="el-GR" sz="3500" dirty="0"/>
          </a:p>
          <a:p>
            <a:r>
              <a:rPr lang="el-GR" sz="3500" dirty="0"/>
              <a:t>Η χρήση ψυχολογικών τεστ για την άντληση πληροφοριών σχετικά με τη δομή και τη λειτουργία της προσωπικότητας. </a:t>
            </a:r>
          </a:p>
          <a:p>
            <a:r>
              <a:rPr lang="el-GR" sz="3500" dirty="0"/>
              <a:t>Στόχος είναι ο ψυχολόγος να εντοπίσει παθολογικά χαρακτηριστικά της προσωπικότητας ή συμπεριφορές και συμπτώματα που μπορεί να σχετίζονται με διάφορες ψυχολογικές ή ψυχιατρικές διαταραχές. </a:t>
            </a:r>
            <a:br>
              <a:rPr lang="el-GR" sz="3500" dirty="0"/>
            </a:br>
            <a:r>
              <a:rPr lang="el-GR" sz="3500" dirty="0"/>
              <a:t>Τα αντικειμενικά τεστ προσωπικότητας είναι αυτά τα οποία έχουν σταθμιστεί. Είναι δηλαδή δομημένα χωρίς πιθανά λάθη στη χορήγηση ή ερμηνεία των αποτελεσμάτων. </a:t>
            </a:r>
          </a:p>
          <a:p>
            <a:r>
              <a:rPr lang="el-GR" sz="3500" dirty="0"/>
              <a:t>Χρήση επίσης προβολικών τεστ (πιο ευέλικτα)</a:t>
            </a:r>
            <a:br>
              <a:rPr lang="el-GR" sz="32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168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Γενική Θεώρηση Ψυχολογικών Τεστ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Δείκτες Αξιοπιστίας (συνέπεια και σταθερότητα των αποτελεσμάτων του).</a:t>
            </a:r>
          </a:p>
          <a:p>
            <a:r>
              <a:rPr lang="el-GR" dirty="0"/>
              <a:t>Πχ. (επαναληπτικών μετρήσεων, ισοδύναμων τύπων, μεταξύ βαθμολογητών)</a:t>
            </a:r>
          </a:p>
          <a:p>
            <a:r>
              <a:rPr lang="el-GR" dirty="0"/>
              <a:t>Εγκυρότητα (βαθμός στον οποίο ένα τεστ μέτρα πράγματι αυτό που λέει ότι μετρά) </a:t>
            </a:r>
            <a:endParaRPr lang="en-GB" dirty="0"/>
          </a:p>
          <a:p>
            <a:r>
              <a:rPr lang="el-GR" dirty="0"/>
              <a:t>Πρότυποι ή τυπικοί βαθμοί (νόρμες) μέσος όρος και τυπική απόκλιση </a:t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54685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Ιστορική Αναδρομή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8680" y="2149764"/>
            <a:ext cx="10515600" cy="5444835"/>
          </a:xfrm>
        </p:spPr>
        <p:txBody>
          <a:bodyPr>
            <a:normAutofit/>
          </a:bodyPr>
          <a:lstStyle/>
          <a:p>
            <a:r>
              <a:rPr lang="el-GR" dirty="0"/>
              <a:t>Πρώτος που μίλησε για αξιολόγηση "ψυχικών χαρακτηριστικών" ήταν ο </a:t>
            </a:r>
            <a:r>
              <a:rPr lang="el-GR" dirty="0" err="1"/>
              <a:t>Francis</a:t>
            </a:r>
            <a:r>
              <a:rPr lang="el-GR" dirty="0"/>
              <a:t> </a:t>
            </a:r>
            <a:r>
              <a:rPr lang="el-GR" dirty="0" err="1"/>
              <a:t>Galton</a:t>
            </a:r>
            <a:r>
              <a:rPr lang="el-GR" dirty="0"/>
              <a:t>. Μετά, οι Ολλανδοί </a:t>
            </a:r>
            <a:r>
              <a:rPr lang="el-GR" dirty="0" err="1"/>
              <a:t>Heymans</a:t>
            </a:r>
            <a:r>
              <a:rPr lang="el-GR" dirty="0"/>
              <a:t> και </a:t>
            </a:r>
            <a:r>
              <a:rPr lang="el-GR" dirty="0" err="1"/>
              <a:t>Wiersma</a:t>
            </a:r>
            <a:r>
              <a:rPr lang="el-GR" dirty="0"/>
              <a:t> δημοσίευσαν δομημένη κλίμακα με 90 θέματα. Χρησιμοποίησαν τις απαντήσεις και με στατιστική ανάλυση βρήκαν τάσεις συμπεριφοράς. </a:t>
            </a:r>
          </a:p>
          <a:p>
            <a:r>
              <a:rPr lang="el-GR" dirty="0"/>
              <a:t>Έτσι, τέθηκαν οι βάσεις για κατασκευή του Φύλλου Προσωπικών Δεδομένων του </a:t>
            </a:r>
            <a:r>
              <a:rPr lang="el-GR" dirty="0" err="1"/>
              <a:t>Woodworth</a:t>
            </a:r>
            <a:r>
              <a:rPr lang="el-GR" dirty="0"/>
              <a:t>, προδρόμου όλων των </a:t>
            </a:r>
            <a:r>
              <a:rPr lang="el-GR" dirty="0" err="1"/>
              <a:t>αυτοσυμπληρούμενων</a:t>
            </a:r>
            <a:r>
              <a:rPr lang="el-GR" dirty="0"/>
              <a:t> ερωτηματολογίων προσωπικότητας. </a:t>
            </a:r>
          </a:p>
          <a:p>
            <a:r>
              <a:rPr lang="el-GR" dirty="0"/>
              <a:t>Αν και δημιουργήθηκε για την αξιολόγηση ατόμων για εισαγωγή στις ένοπλες δυνάμεις, τελείωσε ο πόλεμος μέχρι την ολοκλήρωση του. </a:t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78609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5680" y="0"/>
            <a:ext cx="10058400" cy="1450757"/>
          </a:xfrm>
        </p:spPr>
        <p:txBody>
          <a:bodyPr>
            <a:normAutofit/>
          </a:bodyPr>
          <a:lstStyle/>
          <a:p>
            <a:r>
              <a:rPr lang="el-GR" dirty="0"/>
              <a:t>Ιστορικό της αντικειμενικής αξιολόγησης της προσωπικότητας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2780" y="1320800"/>
            <a:ext cx="10515600" cy="533400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Δημιουργία του Πολυφασικού Ερωτηματολογίου Προσωπικότητας της Μινεσότα (</a:t>
            </a:r>
            <a:r>
              <a:rPr lang="el-GR" dirty="0" err="1"/>
              <a:t>Minnesota</a:t>
            </a:r>
            <a:r>
              <a:rPr lang="el-GR" dirty="0"/>
              <a:t>  </a:t>
            </a:r>
            <a:r>
              <a:rPr lang="el-GR" dirty="0" err="1"/>
              <a:t>Multiphasic</a:t>
            </a:r>
            <a:r>
              <a:rPr lang="el-GR" dirty="0"/>
              <a:t> </a:t>
            </a:r>
            <a:r>
              <a:rPr lang="el-GR" dirty="0" err="1"/>
              <a:t>Personality</a:t>
            </a:r>
            <a:r>
              <a:rPr lang="el-GR" dirty="0"/>
              <a:t> </a:t>
            </a:r>
            <a:r>
              <a:rPr lang="el-GR" dirty="0" err="1"/>
              <a:t>Inve</a:t>
            </a:r>
            <a:r>
              <a:rPr lang="en-GB" dirty="0"/>
              <a:t>n</a:t>
            </a:r>
            <a:r>
              <a:rPr lang="el-GR" dirty="0" err="1"/>
              <a:t>tory</a:t>
            </a:r>
            <a:r>
              <a:rPr lang="el-GR" dirty="0"/>
              <a:t> - MMPI; </a:t>
            </a:r>
            <a:r>
              <a:rPr lang="el-GR" dirty="0" err="1"/>
              <a:t>Hathaway</a:t>
            </a:r>
            <a:r>
              <a:rPr lang="el-GR" dirty="0"/>
              <a:t> &amp; </a:t>
            </a:r>
            <a:r>
              <a:rPr lang="el-GR" dirty="0" err="1"/>
              <a:t>McKinley</a:t>
            </a:r>
            <a:r>
              <a:rPr lang="el-GR" dirty="0"/>
              <a:t>, 1946). - δημιουργήθηκε για να ανιχνεύει την παρουσία ψυχολογικών διαταραχών και ψυχοπαθολογίας.</a:t>
            </a:r>
          </a:p>
          <a:p>
            <a:r>
              <a:rPr lang="el-GR" dirty="0"/>
              <a:t>Βήματα για σωστή δημιουργία του ΜΜΡΙ</a:t>
            </a:r>
          </a:p>
          <a:p>
            <a:r>
              <a:rPr lang="el-GR" dirty="0"/>
              <a:t>8 αρχικές κλίμακες του ΜΜΡΙ</a:t>
            </a:r>
          </a:p>
          <a:p>
            <a:pPr lvl="1"/>
            <a:r>
              <a:rPr lang="el-GR" dirty="0"/>
              <a:t>Υποχονδρία</a:t>
            </a:r>
          </a:p>
          <a:p>
            <a:pPr lvl="1"/>
            <a:r>
              <a:rPr lang="el-GR" dirty="0"/>
              <a:t>Κατάθλιψη </a:t>
            </a:r>
          </a:p>
          <a:p>
            <a:pPr lvl="1"/>
            <a:r>
              <a:rPr lang="el-GR" dirty="0"/>
              <a:t>Υστερία</a:t>
            </a:r>
          </a:p>
          <a:p>
            <a:pPr lvl="1"/>
            <a:r>
              <a:rPr lang="el-GR" dirty="0"/>
              <a:t>Ψυχοπαθητική Εκτροπή</a:t>
            </a:r>
          </a:p>
          <a:p>
            <a:pPr lvl="1"/>
            <a:r>
              <a:rPr lang="el-GR" dirty="0"/>
              <a:t>Παράνοια </a:t>
            </a:r>
          </a:p>
          <a:p>
            <a:pPr lvl="1"/>
            <a:r>
              <a:rPr lang="el-GR" dirty="0"/>
              <a:t>Ψυχασθένεια </a:t>
            </a:r>
          </a:p>
          <a:p>
            <a:pPr lvl="1"/>
            <a:r>
              <a:rPr lang="el-GR" dirty="0"/>
              <a:t>Σχιζοφρένεια</a:t>
            </a:r>
          </a:p>
          <a:p>
            <a:pPr lvl="1"/>
            <a:r>
              <a:rPr lang="el-GR" dirty="0" err="1"/>
              <a:t>Υπομανία</a:t>
            </a:r>
            <a:endParaRPr lang="el-GR" dirty="0"/>
          </a:p>
          <a:p>
            <a:r>
              <a:rPr lang="el-GR" dirty="0"/>
              <a:t>Μετά προστέθηκαν οι δύο κλίμακες της Αρρενωπότητας-Θηλυκότητας και Κοινωνικής </a:t>
            </a:r>
            <a:r>
              <a:rPr lang="el-GR" dirty="0" err="1"/>
              <a:t>Ενδοστρέφειας</a:t>
            </a:r>
            <a:r>
              <a:rPr lang="el-GR" dirty="0"/>
              <a:t> </a:t>
            </a:r>
            <a:endParaRPr lang="en-US" dirty="0"/>
          </a:p>
          <a:p>
            <a:r>
              <a:rPr lang="en-US" dirty="0"/>
              <a:t>550 </a:t>
            </a:r>
            <a:r>
              <a:rPr lang="el-GR" dirty="0"/>
              <a:t>θέματα συνολικά</a:t>
            </a:r>
          </a:p>
        </p:txBody>
      </p:sp>
    </p:spTree>
    <p:extLst>
      <p:ext uri="{BB962C8B-B14F-4D97-AF65-F5344CB8AC3E}">
        <p14:creationId xmlns:p14="http://schemas.microsoft.com/office/powerpoint/2010/main" val="3768238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Φυσιολογική Συμπεριφορά και Κατασκευή Τεστ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0080" y="1945410"/>
            <a:ext cx="10515600" cy="5306290"/>
          </a:xfrm>
        </p:spPr>
        <p:txBody>
          <a:bodyPr>
            <a:normAutofit/>
          </a:bodyPr>
          <a:lstStyle/>
          <a:p>
            <a:r>
              <a:rPr lang="el-GR" dirty="0"/>
              <a:t>Πχ. Ψυχολογικό ερωτηματολόγιο της Καλιφόρνια (</a:t>
            </a:r>
            <a:r>
              <a:rPr lang="en-GB" dirty="0"/>
              <a:t>Gough, 1987)</a:t>
            </a:r>
            <a:r>
              <a:rPr lang="el-GR" dirty="0"/>
              <a:t>. Ερωτηματολόγιο 16 Παραγόντων της Προσωπικότητας του </a:t>
            </a:r>
            <a:r>
              <a:rPr lang="en-GB" dirty="0"/>
              <a:t>Cattell, NEO </a:t>
            </a:r>
            <a:r>
              <a:rPr lang="el-GR" dirty="0"/>
              <a:t>Ερωτηματολόγιο Προσωπικότητας Αναθεωρημένο (</a:t>
            </a:r>
            <a:r>
              <a:rPr lang="en-GB" dirty="0"/>
              <a:t>Costa &amp; </a:t>
            </a:r>
            <a:r>
              <a:rPr lang="en-GB" dirty="0" err="1"/>
              <a:t>Mcrae</a:t>
            </a:r>
            <a:r>
              <a:rPr lang="el-GR" dirty="0"/>
              <a:t>, 1992</a:t>
            </a:r>
            <a:r>
              <a:rPr lang="en-GB" dirty="0"/>
              <a:t>)</a:t>
            </a:r>
          </a:p>
          <a:p>
            <a:r>
              <a:rPr lang="el-GR" dirty="0"/>
              <a:t>Εξήγηση φυσιολογικής και μη φυσιολογικής προσωπικότητας στη βάση μιας κλίμακας της διαφορετικότητας μεταξύ των ανθρώπων. </a:t>
            </a:r>
          </a:p>
          <a:p>
            <a:r>
              <a:rPr lang="el-GR" dirty="0"/>
              <a:t>3 προσεγγίσεις που πρέπει να χρησιμοποιούνται για την κατασκευή ενός τεστ προσωπικότητας </a:t>
            </a:r>
          </a:p>
          <a:p>
            <a:pPr marL="514350" indent="-514350">
              <a:buFont typeface="+mj-lt"/>
              <a:buAutoNum type="arabicPeriod"/>
            </a:pPr>
            <a:r>
              <a:rPr lang="el-GR" b="1" dirty="0"/>
              <a:t>Προσέγγιση με βάση ένα εξωτερικό κριτήριο. </a:t>
            </a:r>
            <a:r>
              <a:rPr lang="el-GR" dirty="0"/>
              <a:t>Ενδιαφέρεται να προβλέψει την πιθανότητα ένα άτομο να ανήκει σε μια συγκεκριμένη κατηγορία ανθρώπων. Παράδειγμα η Κλίμακα της Πιθανής Τάσης για Εθισμό του ΜΜΡΙ-2 για αναγνώριση προβλήματος εθισμού. Αυτή η μέθοδος του εξωτερικού κριτηρίου δεν χρησιμοποιείται πλέον ευρέως στην κατασκευή τεστ προσωπικότητας.</a:t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61241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Συνέχεια Προσεγγίσεων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8680" y="1737360"/>
            <a:ext cx="10515600" cy="5486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l-GR" b="1" dirty="0"/>
              <a:t>Προσέγγιση με βάση την εσωτερική δομή. </a:t>
            </a:r>
            <a:r>
              <a:rPr lang="el-GR" dirty="0"/>
              <a:t>Εδώ χρησιμοποιείται η εσωτερική δομή του τεστ και των δεδομένων που συλλέγονται και μέσω μιας εξαγωγικής μεθόδου καταλήγουν στο τι μέτρα το τεστ. Για παράδειγμα το Πολυδιάστατο Ερωτηματολόγιο Προσωπικότητας (</a:t>
            </a:r>
            <a:r>
              <a:rPr lang="el-GR" dirty="0" err="1"/>
              <a:t>Multidimensional</a:t>
            </a:r>
            <a:r>
              <a:rPr lang="el-GR" dirty="0"/>
              <a:t> </a:t>
            </a:r>
            <a:r>
              <a:rPr lang="el-GR" dirty="0" err="1"/>
              <a:t>Personality</a:t>
            </a:r>
            <a:r>
              <a:rPr lang="el-GR" dirty="0"/>
              <a:t> </a:t>
            </a:r>
            <a:r>
              <a:rPr lang="el-GR" dirty="0" err="1"/>
              <a:t>Questionnaire</a:t>
            </a:r>
            <a:r>
              <a:rPr lang="el-GR" dirty="0"/>
              <a:t> του </a:t>
            </a:r>
            <a:r>
              <a:rPr lang="el-GR" dirty="0" err="1"/>
              <a:t>Tellegen</a:t>
            </a:r>
            <a:r>
              <a:rPr lang="el-GR" dirty="0"/>
              <a:t> με τη χρήση της ανάλυσης παραγόντων)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l-GR" b="1" dirty="0"/>
              <a:t>Προσέγγιση με βάση το εσωτερικό περιεχόμενο. </a:t>
            </a:r>
            <a:r>
              <a:rPr lang="el-GR" dirty="0"/>
              <a:t>Μια εκ των προτέρων ορθολογική ή βασισμένη στη θεωρία απόφαση από την πλευρά του δημιουργού του τεστ, που αφορά χαρακτηριστικά που θέλει να μετρήσει. Παράδειγμα το ΜΜΡΙ-2 και οι 15 επιπλέον κλίμακες περιεχομένου. </a:t>
            </a:r>
            <a:br>
              <a:rPr lang="el-GR" dirty="0"/>
            </a:b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3869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Μέσα Μέτρησης Μη Φυσιολογικής Λειτουργίας της Προσωπικότητας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8680" y="1895764"/>
            <a:ext cx="10515600" cy="5292435"/>
          </a:xfrm>
        </p:spPr>
        <p:txBody>
          <a:bodyPr>
            <a:normAutofit/>
          </a:bodyPr>
          <a:lstStyle/>
          <a:p>
            <a:r>
              <a:rPr lang="el-GR" b="1" dirty="0"/>
              <a:t>ΜΜΡΙ-2 </a:t>
            </a:r>
            <a:r>
              <a:rPr lang="el-GR" dirty="0"/>
              <a:t>(δημιουργία το 1989 για ενηλίκους με καλύτερες νόρμες) και </a:t>
            </a:r>
            <a:r>
              <a:rPr lang="el-GR" b="1" dirty="0"/>
              <a:t>ΜΜΡΙ-Α</a:t>
            </a:r>
            <a:r>
              <a:rPr lang="el-GR" dirty="0"/>
              <a:t> (δημιουργία του 1992 για εφήβους)</a:t>
            </a:r>
          </a:p>
          <a:p>
            <a:r>
              <a:rPr lang="el-GR" b="1" dirty="0"/>
              <a:t>ΜΜΡΙ-2</a:t>
            </a:r>
            <a:r>
              <a:rPr lang="el-GR" dirty="0"/>
              <a:t> - 567 θέματα σε απάντηση τύπου Σωστό ή Λάθος σε έντυπη ή ηλεκτρονική μορφή. 45-75 λεπτά ηλεκτρονικά και 60-90 λεπτά σε έντυπη μορφή. </a:t>
            </a:r>
          </a:p>
          <a:p>
            <a:r>
              <a:rPr lang="el-GR" dirty="0"/>
              <a:t>Έχει 7 κλίμακες εγκυρότητας, δέκα κλινικές κλίμακες και οι Κλίμακες Περιεχομένου. (</a:t>
            </a:r>
            <a:r>
              <a:rPr lang="el-GR" dirty="0" err="1"/>
              <a:t>βλ</a:t>
            </a:r>
            <a:r>
              <a:rPr lang="el-GR" dirty="0"/>
              <a:t> αναλυτικά επόμενη διαφάνεια)</a:t>
            </a:r>
          </a:p>
          <a:p>
            <a:r>
              <a:rPr lang="el-GR" b="1" dirty="0"/>
              <a:t>ΜΜΡΙ-Α</a:t>
            </a:r>
            <a:r>
              <a:rPr lang="el-GR" dirty="0"/>
              <a:t> - 478 θέματα (λόγω λιγότερης προσοχής των εφήβων) σε μορφή Σωστό ή Λάθος. Πολύ παρόμοιες κλίμακες με το ΜΜΡΙ-2 αλλά επιπρόσθετες για εφήβους η Προβλήματα Διαγωγής, Αποξένωσης, Χαμηλών Φιλοδοξιών και Προβλημάτων στο Σχολείο. </a:t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26572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7B3C88-342B-4375-B313-C604D0B38F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7401" y="-745646"/>
            <a:ext cx="10425255" cy="5201267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C56FA1A-0926-472E-88E9-F17C3D2950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6" name="Picture 2" descr="Το ψυχομετρικό τεστ για τους αστυνομικούς | Αστυνομικό Δελτίο | ANT1 News">
            <a:extLst>
              <a:ext uri="{FF2B5EF4-FFF2-40B4-BE49-F238E27FC236}">
                <a16:creationId xmlns:a16="http://schemas.microsoft.com/office/drawing/2014/main" id="{F7FBBC20-FCF2-46BA-9AC8-9CA45351A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533" y="609952"/>
            <a:ext cx="7112843" cy="3834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96362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2244</TotalTime>
  <Words>999</Words>
  <Application>Microsoft Office PowerPoint</Application>
  <PresentationFormat>Ευρεία οθόνη</PresentationFormat>
  <Paragraphs>60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7" baseType="lpstr">
      <vt:lpstr>Calibri</vt:lpstr>
      <vt:lpstr>Calibri Light</vt:lpstr>
      <vt:lpstr>Retrospect</vt:lpstr>
      <vt:lpstr>Κλινική Ψυχολογία Ι Y007</vt:lpstr>
      <vt:lpstr> Αξιολόγηση της προσωπικότητας </vt:lpstr>
      <vt:lpstr>Γενική Θεώρηση Ψυχολογικών Τεστ</vt:lpstr>
      <vt:lpstr>Ιστορική Αναδρομή</vt:lpstr>
      <vt:lpstr>Ιστορικό της αντικειμενικής αξιολόγησης της προσωπικότητας </vt:lpstr>
      <vt:lpstr>Φυσιολογική Συμπεριφορά και Κατασκευή Τεστ</vt:lpstr>
      <vt:lpstr>Συνέχεια Προσεγγίσεων</vt:lpstr>
      <vt:lpstr>Μέσα Μέτρησης Μη Φυσιολογικής Λειτουργίας της Προσωπικότητας</vt:lpstr>
      <vt:lpstr>Παρουσίαση του PowerPoint</vt:lpstr>
      <vt:lpstr>Παρουσίαση του PowerPoint</vt:lpstr>
      <vt:lpstr>Κλίμακες ΜΜΡΙ-2</vt:lpstr>
      <vt:lpstr>Μέσα Μέτρησης Μη Φυσιολογικής Λειτουργίας της Προσωπικότητας</vt:lpstr>
      <vt:lpstr>Μετρήσεις Φυσιολογικής Συμπεριφοράς </vt:lpstr>
      <vt:lpstr>Ηλεκτρονική Χορήγηση και Βαθμολόγηση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Κλινική Ψυχολογία Ι ΨΥΧ 106</dc:title>
  <dc:creator>Flora Katerina</dc:creator>
  <cp:lastModifiedBy>(a) ΦΛΩΡΑ ΑΙΚΑΤΕΡΙΝΗ</cp:lastModifiedBy>
  <cp:revision>33</cp:revision>
  <dcterms:created xsi:type="dcterms:W3CDTF">2016-03-30T10:04:41Z</dcterms:created>
  <dcterms:modified xsi:type="dcterms:W3CDTF">2025-05-13T19:28:08Z</dcterms:modified>
</cp:coreProperties>
</file>