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4/6/2022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avgi.gr/koinonia/277771_emfyles-anisotites-kai-sexismos-stibiomihania-ton-mme%206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EC7A5A-3048-45D7-88D4-4FCC64F4C73A}"/>
              </a:ext>
            </a:extLst>
          </p:cNvPr>
          <p:cNvSpPr>
            <a:spLocks noGrp="1"/>
          </p:cNvSpPr>
          <p:nvPr>
            <p:ph type="ctrTitle"/>
          </p:nvPr>
        </p:nvSpPr>
        <p:spPr/>
        <p:txBody>
          <a:bodyPr/>
          <a:lstStyle/>
          <a:p>
            <a:r>
              <a:rPr lang="el-GR" dirty="0"/>
              <a:t>Φύλο και διαφήμιση </a:t>
            </a:r>
          </a:p>
        </p:txBody>
      </p:sp>
      <p:sp>
        <p:nvSpPr>
          <p:cNvPr id="3" name="Υπότιτλος 2">
            <a:extLst>
              <a:ext uri="{FF2B5EF4-FFF2-40B4-BE49-F238E27FC236}">
                <a16:creationId xmlns:a16="http://schemas.microsoft.com/office/drawing/2014/main" id="{55EE7F6D-161A-47F7-9E49-EFA59FB19C89}"/>
              </a:ext>
            </a:extLst>
          </p:cNvPr>
          <p:cNvSpPr>
            <a:spLocks noGrp="1"/>
          </p:cNvSpPr>
          <p:nvPr>
            <p:ph type="subTitle" idx="1"/>
          </p:nvPr>
        </p:nvSpPr>
        <p:spPr/>
        <p:txBody>
          <a:bodyPr/>
          <a:lstStyle/>
          <a:p>
            <a:r>
              <a:rPr lang="el-GR"/>
              <a:t>Μέρος πρώτο </a:t>
            </a:r>
          </a:p>
          <a:p>
            <a:endParaRPr lang="el-GR"/>
          </a:p>
        </p:txBody>
      </p:sp>
    </p:spTree>
    <p:extLst>
      <p:ext uri="{BB962C8B-B14F-4D97-AF65-F5344CB8AC3E}">
        <p14:creationId xmlns:p14="http://schemas.microsoft.com/office/powerpoint/2010/main" val="3585633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1580AF-791E-4725-8D1D-4F578637D25F}"/>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9052246B-7804-4A9D-A127-12FF12B57DA7}"/>
              </a:ext>
            </a:extLst>
          </p:cNvPr>
          <p:cNvSpPr>
            <a:spLocks noGrp="1"/>
          </p:cNvSpPr>
          <p:nvPr>
            <p:ph idx="1"/>
          </p:nvPr>
        </p:nvSpPr>
        <p:spPr/>
        <p:txBody>
          <a:bodyPr/>
          <a:lstStyle/>
          <a:p>
            <a:pPr algn="just"/>
            <a:r>
              <a:rPr lang="el-GR" dirty="0"/>
              <a:t>Στην Ελλάδα, έρευνα που διεξήχθη το 1994 από τους </a:t>
            </a:r>
            <a:r>
              <a:rPr lang="en-US" dirty="0" err="1"/>
              <a:t>Zotos</a:t>
            </a:r>
            <a:r>
              <a:rPr lang="en-US" dirty="0"/>
              <a:t> </a:t>
            </a:r>
            <a:r>
              <a:rPr lang="el-GR" dirty="0"/>
              <a:t>και </a:t>
            </a:r>
            <a:r>
              <a:rPr lang="en-US" dirty="0" err="1"/>
              <a:t>Lysonsky</a:t>
            </a:r>
            <a:r>
              <a:rPr lang="en-US" dirty="0"/>
              <a:t> </a:t>
            </a:r>
            <a:r>
              <a:rPr lang="el-GR" dirty="0"/>
              <a:t>εμφάνισε το εύρημα πως οι διαφημίσεις που παρουσίαζαν τη γυναίκα ως εξαρτημένο μέλος από το σύζυγο και ως ένα πρόσωπο συνυφασμένο  μόνο με τους οικιακούς ρόλους μειώθηκαν σημαντικά, σαν αποτέλεσμα των κοινωνικών μεταβολών και του επαγγελματικού ρόλου της γυναικάς που συμπεριελάμβανε καριέρα και καταξίωση. </a:t>
            </a:r>
          </a:p>
          <a:p>
            <a:pPr algn="just"/>
            <a:endParaRPr lang="el-GR" dirty="0"/>
          </a:p>
        </p:txBody>
      </p:sp>
    </p:spTree>
    <p:extLst>
      <p:ext uri="{BB962C8B-B14F-4D97-AF65-F5344CB8AC3E}">
        <p14:creationId xmlns:p14="http://schemas.microsoft.com/office/powerpoint/2010/main" val="1287002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878654-B152-4ED4-B9E1-9A16FD933246}"/>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5BE1D01D-FDA4-456E-9B4D-B5FCF2D6D9B3}"/>
              </a:ext>
            </a:extLst>
          </p:cNvPr>
          <p:cNvSpPr>
            <a:spLocks noGrp="1"/>
          </p:cNvSpPr>
          <p:nvPr>
            <p:ph idx="1"/>
          </p:nvPr>
        </p:nvSpPr>
        <p:spPr/>
        <p:txBody>
          <a:bodyPr>
            <a:normAutofit fontScale="92500" lnSpcReduction="10000"/>
          </a:bodyPr>
          <a:lstStyle/>
          <a:p>
            <a:r>
              <a:rPr lang="el-GR" dirty="0"/>
              <a:t>Βιβλιογραφία </a:t>
            </a:r>
          </a:p>
          <a:p>
            <a:pPr marL="0" indent="0">
              <a:buNone/>
            </a:pPr>
            <a:r>
              <a:rPr lang="el-GR" dirty="0" err="1"/>
              <a:t>Δεκαβάλλα</a:t>
            </a:r>
            <a:r>
              <a:rPr lang="el-GR" dirty="0"/>
              <a:t> Μ.(2018), Ανισότητες και κοινωνικά στερεότυπα στη γυναικεία εργασία στην Ελλάδα, Διπλωματική εργασία, Πανεπιστήμιο Δυτικής Αττικής, Πειραιάς</a:t>
            </a:r>
          </a:p>
          <a:p>
            <a:pPr marL="0" indent="0">
              <a:buNone/>
            </a:pPr>
            <a:r>
              <a:rPr lang="el-GR" dirty="0"/>
              <a:t> </a:t>
            </a:r>
            <a:r>
              <a:rPr lang="el-GR" dirty="0" err="1"/>
              <a:t>Κογκίδου</a:t>
            </a:r>
            <a:r>
              <a:rPr lang="el-GR" dirty="0"/>
              <a:t> Δ. (2015). Το σχολείο ως </a:t>
            </a:r>
            <a:r>
              <a:rPr lang="el-GR" dirty="0" err="1"/>
              <a:t>πολιτισµικό</a:t>
            </a:r>
            <a:r>
              <a:rPr lang="el-GR" dirty="0"/>
              <a:t> πλαίσιο κατασκευής </a:t>
            </a:r>
            <a:r>
              <a:rPr lang="el-GR" dirty="0" err="1"/>
              <a:t>έµφυλων</a:t>
            </a:r>
            <a:r>
              <a:rPr lang="el-GR" dirty="0"/>
              <a:t> ταυτοτήτων και ως ένα </a:t>
            </a:r>
            <a:r>
              <a:rPr lang="el-GR" dirty="0" err="1"/>
              <a:t>προνοµιακό</a:t>
            </a:r>
            <a:r>
              <a:rPr lang="el-GR" dirty="0"/>
              <a:t> πεδίο για την άρση του </a:t>
            </a:r>
            <a:r>
              <a:rPr lang="el-GR" dirty="0" err="1"/>
              <a:t>σεξισµού</a:t>
            </a:r>
            <a:r>
              <a:rPr lang="el-GR" dirty="0"/>
              <a:t>, Θεσσαλονίκη</a:t>
            </a:r>
          </a:p>
          <a:p>
            <a:pPr marL="0" indent="0">
              <a:buNone/>
            </a:pPr>
            <a:r>
              <a:rPr lang="el-GR" dirty="0" err="1"/>
              <a:t>Μηκωνιάτη</a:t>
            </a:r>
            <a:r>
              <a:rPr lang="el-GR" dirty="0"/>
              <a:t> Μ. (2021) ,</a:t>
            </a:r>
            <a:r>
              <a:rPr lang="el-GR" dirty="0" err="1"/>
              <a:t>Έμφυλα</a:t>
            </a:r>
            <a:r>
              <a:rPr lang="el-GR" dirty="0"/>
              <a:t> στερεότυπα στη διαφήμιση </a:t>
            </a:r>
            <a:r>
              <a:rPr lang="en-US" dirty="0"/>
              <a:t>: </a:t>
            </a:r>
            <a:r>
              <a:rPr lang="el-GR" dirty="0"/>
              <a:t>Μια συγκριτική ανάλυση στις ΗΠΑ και την Ινδία. Διπλωματική εργασία για το ΔΠΜΣ στη Διοίκηση Επιχειρήσεων, Θεσσαλονίκη</a:t>
            </a:r>
          </a:p>
          <a:p>
            <a:pPr marL="0" indent="0">
              <a:buNone/>
            </a:pPr>
            <a:r>
              <a:rPr lang="el-GR" dirty="0" err="1"/>
              <a:t>Μπρέγιαννη</a:t>
            </a:r>
            <a:r>
              <a:rPr lang="el-GR" dirty="0"/>
              <a:t> Κατερίνα, </a:t>
            </a:r>
            <a:r>
              <a:rPr lang="el-GR" dirty="0" err="1"/>
              <a:t>Έμφυλες</a:t>
            </a:r>
            <a:r>
              <a:rPr lang="el-GR" dirty="0"/>
              <a:t> ανισότητες και σεξισμός στη βιομηχανία των ΜΜΕ, </a:t>
            </a:r>
            <a:r>
              <a:rPr lang="el-GR" dirty="0">
                <a:hlinkClick r:id="rId2"/>
              </a:rPr>
              <a:t>https://www.avgi.gr/koinonia/277771_emfyles-anisotites-kai-sexismos-stibiomihania-ton-mme 66</a:t>
            </a:r>
            <a:r>
              <a:rPr lang="el-GR" dirty="0"/>
              <a:t>.</a:t>
            </a:r>
          </a:p>
          <a:p>
            <a:pPr marL="0" indent="0">
              <a:buNone/>
            </a:pPr>
            <a:r>
              <a:rPr lang="el-GR" dirty="0"/>
              <a:t> Χατζηθωμάς Λ. (2012). Γυναικεία και ανδρικά στερεότυπα στη διαφήμιση. Διαφορές μεταξύ ανδρών και γυναικών στον τρόπο επεξεργασίας της διαφήμισης. </a:t>
            </a:r>
          </a:p>
        </p:txBody>
      </p:sp>
    </p:spTree>
    <p:extLst>
      <p:ext uri="{BB962C8B-B14F-4D97-AF65-F5344CB8AC3E}">
        <p14:creationId xmlns:p14="http://schemas.microsoft.com/office/powerpoint/2010/main" val="4106724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8E02FB-5422-49EB-B268-6A1CE8EABD1C}"/>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FFFE3E78-7525-49B2-B0DF-DAB189C93095}"/>
              </a:ext>
            </a:extLst>
          </p:cNvPr>
          <p:cNvSpPr>
            <a:spLocks noGrp="1"/>
          </p:cNvSpPr>
          <p:nvPr>
            <p:ph idx="1"/>
          </p:nvPr>
        </p:nvSpPr>
        <p:spPr/>
        <p:txBody>
          <a:bodyPr/>
          <a:lstStyle/>
          <a:p>
            <a:pPr algn="just"/>
            <a:r>
              <a:rPr lang="el-GR" dirty="0"/>
              <a:t>Ο ρόλος των διαφημίσεων σε έντυπη αλλά και τηλεοπτική μορφή πραγματοποιεί καθοριστικό πρότυπο αναπαραγωγής στερεοτύπων προς το μαζικό κοινό. Η διαφήμιση αποτελεί μία </a:t>
            </a:r>
            <a:r>
              <a:rPr lang="el-GR" dirty="0" err="1"/>
              <a:t>επιτελεστική</a:t>
            </a:r>
            <a:r>
              <a:rPr lang="el-GR" dirty="0"/>
              <a:t> πράξη ενώ είναι αναπαραστατική ακόμη και σε έντυπη ή ηλεκτρονική μορφή. Μέσω της προβολής ενός προϊόντος πραγματοποιείται η προσέλκυση των μαζών και τέλος η κατανάλωση και το οικονομικό όφελος των εταιριών – χορηγών. Από την άλλη υφίστανται και διαφημίσεις κοινωνικού και πολιτικού χαρακτήρα, όπου στόχος είναι επίσης η απήχηση προς τις μάζες και η διαμόρφωση της συνείδησης και των πεποιθήσεων, άλλοτε με έμμεσο και άλλοτε με πιο άμεσο και ευθύ τρόπο (</a:t>
            </a:r>
            <a:r>
              <a:rPr lang="el-GR" dirty="0" err="1"/>
              <a:t>Χαμπίπη</a:t>
            </a:r>
            <a:r>
              <a:rPr lang="el-GR" dirty="0"/>
              <a:t>, 2021)</a:t>
            </a:r>
          </a:p>
        </p:txBody>
      </p:sp>
    </p:spTree>
    <p:extLst>
      <p:ext uri="{BB962C8B-B14F-4D97-AF65-F5344CB8AC3E}">
        <p14:creationId xmlns:p14="http://schemas.microsoft.com/office/powerpoint/2010/main" val="195558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B12443-9274-4B5D-9F78-1253FE43D144}"/>
              </a:ext>
            </a:extLst>
          </p:cNvPr>
          <p:cNvSpPr>
            <a:spLocks noGrp="1"/>
          </p:cNvSpPr>
          <p:nvPr>
            <p:ph type="title"/>
          </p:nvPr>
        </p:nvSpPr>
        <p:spPr/>
        <p:txBody>
          <a:bodyPr/>
          <a:lstStyle/>
          <a:p>
            <a:r>
              <a:rPr lang="el-GR" dirty="0" err="1"/>
              <a:t>Έμφυλοι</a:t>
            </a:r>
            <a:r>
              <a:rPr lang="el-GR" dirty="0"/>
              <a:t> ρόλοι στη διαφήμιση </a:t>
            </a:r>
          </a:p>
        </p:txBody>
      </p:sp>
      <p:sp>
        <p:nvSpPr>
          <p:cNvPr id="3" name="Θέση περιεχομένου 2">
            <a:extLst>
              <a:ext uri="{FF2B5EF4-FFF2-40B4-BE49-F238E27FC236}">
                <a16:creationId xmlns:a16="http://schemas.microsoft.com/office/drawing/2014/main" id="{9948328A-267F-4E80-91B2-1B6A4260ED59}"/>
              </a:ext>
            </a:extLst>
          </p:cNvPr>
          <p:cNvSpPr>
            <a:spLocks noGrp="1"/>
          </p:cNvSpPr>
          <p:nvPr>
            <p:ph idx="1"/>
          </p:nvPr>
        </p:nvSpPr>
        <p:spPr/>
        <p:txBody>
          <a:bodyPr/>
          <a:lstStyle/>
          <a:p>
            <a:pPr algn="just"/>
            <a:r>
              <a:rPr lang="el-GR" dirty="0"/>
              <a:t>Έρευνες για τους </a:t>
            </a:r>
            <a:r>
              <a:rPr lang="el-GR" dirty="0" err="1"/>
              <a:t>έμφυλους</a:t>
            </a:r>
            <a:r>
              <a:rPr lang="el-GR" dirty="0"/>
              <a:t> ρόλους στη διαφήμιση περιλαμβάνουν ένα ευρύ φάσμα στην επιστημονική κοινότητα και έχουν προκύψει σημαντικά ευρήματα τα οποία αντικατοπτρίζουν τις κουλτούρες των ανθρώπων  σε διάφορες χώρες.  Από το 1950 και μετά συναντάμε στις διαφημίσεις συγκεκριμένη χρήση των φύλων με σκοπό την προώθηση.</a:t>
            </a:r>
          </a:p>
          <a:p>
            <a:pPr algn="just"/>
            <a:r>
              <a:rPr lang="el-GR" dirty="0"/>
              <a:t>Τα στερεότυπα που σχετίζονται με τους </a:t>
            </a:r>
            <a:r>
              <a:rPr lang="el-GR" dirty="0" err="1"/>
              <a:t>έμφυλους</a:t>
            </a:r>
            <a:r>
              <a:rPr lang="el-GR" dirty="0"/>
              <a:t> ρόλους έχουν σαν κίνητρο την πεποίθηση ότι τα αυτά καθορίζουν τις στάσεις και τις αγοραστικές μεταβολές και αλλαγές των καταναλωτών και </a:t>
            </a:r>
            <a:r>
              <a:rPr lang="el-GR" dirty="0" err="1"/>
              <a:t>καταναλώτριών</a:t>
            </a:r>
            <a:r>
              <a:rPr lang="el-GR" dirty="0"/>
              <a:t> και κατ’ επέκταση καθορίζουν την αποτελεσματικότητα της διαφήμισης (</a:t>
            </a:r>
            <a:r>
              <a:rPr lang="en-US" dirty="0" err="1"/>
              <a:t>Eisend</a:t>
            </a:r>
            <a:r>
              <a:rPr lang="en-US" dirty="0"/>
              <a:t> &amp; </a:t>
            </a:r>
            <a:r>
              <a:rPr lang="en-US" dirty="0" err="1"/>
              <a:t>Plagemann</a:t>
            </a:r>
            <a:r>
              <a:rPr lang="en-US" dirty="0"/>
              <a:t>, 2014).</a:t>
            </a:r>
            <a:endParaRPr lang="el-GR" dirty="0"/>
          </a:p>
        </p:txBody>
      </p:sp>
    </p:spTree>
    <p:extLst>
      <p:ext uri="{BB962C8B-B14F-4D97-AF65-F5344CB8AC3E}">
        <p14:creationId xmlns:p14="http://schemas.microsoft.com/office/powerpoint/2010/main" val="3835337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9F1D9E-A233-4887-A57A-202A5BE00C20}"/>
              </a:ext>
            </a:extLst>
          </p:cNvPr>
          <p:cNvSpPr>
            <a:spLocks noGrp="1"/>
          </p:cNvSpPr>
          <p:nvPr>
            <p:ph type="title"/>
          </p:nvPr>
        </p:nvSpPr>
        <p:spPr/>
        <p:txBody>
          <a:bodyPr/>
          <a:lstStyle/>
          <a:p>
            <a:r>
              <a:rPr lang="el-GR" dirty="0" err="1"/>
              <a:t>Έμφυλοι</a:t>
            </a:r>
            <a:r>
              <a:rPr lang="el-GR" dirty="0"/>
              <a:t> ρόλοι στη διαφήμιση </a:t>
            </a:r>
          </a:p>
        </p:txBody>
      </p:sp>
      <p:sp>
        <p:nvSpPr>
          <p:cNvPr id="3" name="Θέση περιεχομένου 2">
            <a:extLst>
              <a:ext uri="{FF2B5EF4-FFF2-40B4-BE49-F238E27FC236}">
                <a16:creationId xmlns:a16="http://schemas.microsoft.com/office/drawing/2014/main" id="{666502F4-5807-4236-AC5D-165EBA59E7AD}"/>
              </a:ext>
            </a:extLst>
          </p:cNvPr>
          <p:cNvSpPr>
            <a:spLocks noGrp="1"/>
          </p:cNvSpPr>
          <p:nvPr>
            <p:ph idx="1"/>
          </p:nvPr>
        </p:nvSpPr>
        <p:spPr/>
        <p:txBody>
          <a:bodyPr>
            <a:normAutofit fontScale="92500" lnSpcReduction="10000"/>
          </a:bodyPr>
          <a:lstStyle/>
          <a:p>
            <a:pPr algn="just"/>
            <a:r>
              <a:rPr lang="el-GR" dirty="0"/>
              <a:t>Διαφήμιση είναι η πληρωμένη παρουσίαση και προβολή ενός οργανισμού, προϊόντος, υπηρεσίας ή ιδέας από αναγνωρισμένο ανάδοχο. Για να χαρακτηριστεί κάποια ενέργεια προβολής ως διαφήμιση πρέπει να έχει διαφημιστικό μήνυμα το οποίο επιμελείται κάποια διαφημιστική εταιρία ή παραγωγός και απαιτεί πληρωμή για την αγορά συγκεκριμένου χώρου ή χρόνου του διαφημιστικού μέσου. </a:t>
            </a:r>
          </a:p>
          <a:p>
            <a:pPr algn="just"/>
            <a:r>
              <a:rPr lang="el-GR" dirty="0"/>
              <a:t>Η διαφήμιση αποτελεί μια μορφή επικοινωνίας για ένα προϊόν/ιδέα/αγαθό, έχει σαφή σχεδιασμό, είναι αισθητικά ελκυστική και έχει ευφυές περιεχόμενο που στοχεύει να πείσει το στόχο της να καταλήξει σε μια απόφαση επιθυμητή για το διαφημιζόμενο. Σκοπός της διαφήμισης κατά κανόνα είναι να αυξήσει τις πωλήσεις ενός προϊόντος ή να το κάνει αποδεκτό από όσο το δυνατόν μεγαλύτερο αριθμό ατόμων αναφερόμενη στα θετικά στοιχεία του προβαλλόμενου </a:t>
            </a:r>
            <a:r>
              <a:rPr lang="el-GR" dirty="0" err="1"/>
              <a:t>είδουςπροσώπου</a:t>
            </a:r>
            <a:r>
              <a:rPr lang="el-GR" dirty="0"/>
              <a:t>-ιδέας-αγαθού -υπηρεσίας- φορέα. Παράλληλα μπορεί να ενημερώνει το κοινό για την τιμή, τη διαθεσιμότητα, τους τυχόν κινδύνους από τη χρήση του προβαλλομένου είδους κ.λπ.</a:t>
            </a:r>
          </a:p>
        </p:txBody>
      </p:sp>
    </p:spTree>
    <p:extLst>
      <p:ext uri="{BB962C8B-B14F-4D97-AF65-F5344CB8AC3E}">
        <p14:creationId xmlns:p14="http://schemas.microsoft.com/office/powerpoint/2010/main" val="4249415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43AC6D-0009-413C-BA69-FC5C224CC06A}"/>
              </a:ext>
            </a:extLst>
          </p:cNvPr>
          <p:cNvSpPr>
            <a:spLocks noGrp="1"/>
          </p:cNvSpPr>
          <p:nvPr>
            <p:ph type="title"/>
          </p:nvPr>
        </p:nvSpPr>
        <p:spPr/>
        <p:txBody>
          <a:bodyPr/>
          <a:lstStyle/>
          <a:p>
            <a:r>
              <a:rPr lang="el-GR" dirty="0" err="1"/>
              <a:t>Έμφυλοι</a:t>
            </a:r>
            <a:r>
              <a:rPr lang="el-GR" dirty="0"/>
              <a:t> ρόλοι και διαφήμιση</a:t>
            </a:r>
          </a:p>
        </p:txBody>
      </p:sp>
      <p:sp>
        <p:nvSpPr>
          <p:cNvPr id="3" name="Θέση περιεχομένου 2">
            <a:extLst>
              <a:ext uri="{FF2B5EF4-FFF2-40B4-BE49-F238E27FC236}">
                <a16:creationId xmlns:a16="http://schemas.microsoft.com/office/drawing/2014/main" id="{E62E81B1-5705-42F3-91DB-4C3020072796}"/>
              </a:ext>
            </a:extLst>
          </p:cNvPr>
          <p:cNvSpPr>
            <a:spLocks noGrp="1"/>
          </p:cNvSpPr>
          <p:nvPr>
            <p:ph idx="1"/>
          </p:nvPr>
        </p:nvSpPr>
        <p:spPr/>
        <p:txBody>
          <a:bodyPr/>
          <a:lstStyle/>
          <a:p>
            <a:pPr algn="just"/>
            <a:r>
              <a:rPr lang="el-GR" dirty="0"/>
              <a:t>Το 1971 οι </a:t>
            </a:r>
            <a:r>
              <a:rPr lang="en-US" dirty="0"/>
              <a:t>Courtney </a:t>
            </a:r>
            <a:r>
              <a:rPr lang="el-GR" dirty="0"/>
              <a:t>και </a:t>
            </a:r>
            <a:r>
              <a:rPr lang="en-US" dirty="0" err="1"/>
              <a:t>Lockeretz</a:t>
            </a:r>
            <a:r>
              <a:rPr lang="en-US" dirty="0"/>
              <a:t> </a:t>
            </a:r>
            <a:r>
              <a:rPr lang="el-GR" dirty="0"/>
              <a:t>πραγματοποιούν μια πρώιμη αλλά πολύ σημαντική μελέτη σχετικά με τους </a:t>
            </a:r>
            <a:r>
              <a:rPr lang="el-GR" dirty="0" err="1"/>
              <a:t>έμφυλους</a:t>
            </a:r>
            <a:r>
              <a:rPr lang="el-GR" dirty="0"/>
              <a:t> ρόλους και τα στερεότυπα φύλου στη διαφήμιση. Η έρευνα τους έδειξε ότι το γυναικείο φύλο είναι αυτό που παραμένει συνήθως στο σπίτι, δεν λαμβάνουν σημαντικές αποφάσεις και εξαρτώνται από τους άνδρες, οι οποίοι με τη σειρά τους θεωρούν το γυναικείο φύλο υποδεέστερο και συμπληρωματικό των ανδρών. Παρόλα αυτά οι διαφημίσεις άρχισαν να απεικονίζουν τις γυναίκες σε περισσότερους επαγγελματικούς ρόλους αν και τις περιόριζαν σε σχέση με τις αγοραστικές τους προτιμήσεις που αφορούσαν καλλυντικά προϊόντα. </a:t>
            </a:r>
          </a:p>
        </p:txBody>
      </p:sp>
    </p:spTree>
    <p:extLst>
      <p:ext uri="{BB962C8B-B14F-4D97-AF65-F5344CB8AC3E}">
        <p14:creationId xmlns:p14="http://schemas.microsoft.com/office/powerpoint/2010/main" val="3740190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AB5384-62AF-410D-BD42-FB8BF0FE9041}"/>
              </a:ext>
            </a:extLst>
          </p:cNvPr>
          <p:cNvSpPr>
            <a:spLocks noGrp="1"/>
          </p:cNvSpPr>
          <p:nvPr>
            <p:ph type="title"/>
          </p:nvPr>
        </p:nvSpPr>
        <p:spPr/>
        <p:txBody>
          <a:bodyPr/>
          <a:lstStyle/>
          <a:p>
            <a:r>
              <a:rPr lang="el-GR" dirty="0" err="1"/>
              <a:t>Έμφυλοι</a:t>
            </a:r>
            <a:r>
              <a:rPr lang="el-GR" dirty="0"/>
              <a:t> ρόλοι και διαφήμιση</a:t>
            </a:r>
          </a:p>
        </p:txBody>
      </p:sp>
      <p:sp>
        <p:nvSpPr>
          <p:cNvPr id="3" name="Θέση περιεχομένου 2">
            <a:extLst>
              <a:ext uri="{FF2B5EF4-FFF2-40B4-BE49-F238E27FC236}">
                <a16:creationId xmlns:a16="http://schemas.microsoft.com/office/drawing/2014/main" id="{6498193C-713E-40AA-8F05-0BECC8ED0160}"/>
              </a:ext>
            </a:extLst>
          </p:cNvPr>
          <p:cNvSpPr>
            <a:spLocks noGrp="1"/>
          </p:cNvSpPr>
          <p:nvPr>
            <p:ph idx="1"/>
          </p:nvPr>
        </p:nvSpPr>
        <p:spPr/>
        <p:txBody>
          <a:bodyPr/>
          <a:lstStyle/>
          <a:p>
            <a:pPr algn="just"/>
            <a:r>
              <a:rPr lang="el-GR" dirty="0"/>
              <a:t>Στις τηλεοπτικές διαφημίσεις η απεικόνιση των φύλων (Δρακοπούλου 1988: 88-89, </a:t>
            </a:r>
            <a:r>
              <a:rPr lang="el-GR" dirty="0" err="1"/>
              <a:t>Δουλκέρη</a:t>
            </a:r>
            <a:r>
              <a:rPr lang="el-GR" dirty="0"/>
              <a:t> </a:t>
            </a:r>
            <a:r>
              <a:rPr lang="el-GR" dirty="0" err="1"/>
              <a:t>χ.χ</a:t>
            </a:r>
            <a:r>
              <a:rPr lang="el-GR" dirty="0"/>
              <a:t>: 87-91) οι γυναίκες παρουσιάζονται ως εξαρτημένες μέτριας ή χαμηλής νοημοσύνης, με ενδιαφέροντα εντοπισμένα στο σπίτι και τα παιδιά, ενώ οι άνδρες απεικονίζονται ανεξάρτητοι, έξυπνοι και ενεργά μέλη της οικονομικής ζωής. Έτσι οι γυναίκες εμφανίζονται συνήθως στο σπίτι, διαφημίζοντας προϊόντα καθαρισμού ή τρόφιμα, ενώ οι άνδρες σε εξωτερικούς χώρους, όπως το μπαρ, το γήπεδο, ή ο εργασιακός χώρος. Συνήθης πρακτική αποτελεί η απεικόνιση των γυναικών ως σεξουαλικά αντικείμενα σχετιζόμενα με κάποιο προϊόν, προκειμένου να επηρεάσουν ανδρικό καταναλωτικό κοινό. Όσα ισχύουν για την τηλεόραση, επιβεβαιώνονται και στο επίπεδο της διαφήμισης.</a:t>
            </a:r>
          </a:p>
        </p:txBody>
      </p:sp>
    </p:spTree>
    <p:extLst>
      <p:ext uri="{BB962C8B-B14F-4D97-AF65-F5344CB8AC3E}">
        <p14:creationId xmlns:p14="http://schemas.microsoft.com/office/powerpoint/2010/main" val="4235145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60585A-E016-48BB-BF67-7DCEBF6EACD7}"/>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F51831D2-33ED-4B5C-AB2A-59186B607C33}"/>
              </a:ext>
            </a:extLst>
          </p:cNvPr>
          <p:cNvSpPr>
            <a:spLocks noGrp="1"/>
          </p:cNvSpPr>
          <p:nvPr>
            <p:ph idx="1"/>
          </p:nvPr>
        </p:nvSpPr>
        <p:spPr/>
        <p:txBody>
          <a:bodyPr/>
          <a:lstStyle/>
          <a:p>
            <a:pPr algn="just"/>
            <a:r>
              <a:rPr lang="el-GR" dirty="0"/>
              <a:t>Παρατηρούμε ότι οι γυναίκες στις διαφημίσεις παρουσιάζονται σε τρία κυρίαρχα σημαίνοντα 12 ρόλων της νοικοκυράς, του ερωτικού αντικειμένου, της ομορφιάς, ενώ αντίθετα οι άνδρες στα σημαίνοντα περισσότερων ρόλων, όπως του ήρωα, του άνδρα εκτός σπιτιού, του αστού, του οικογενειάρχη, του σκληρά εργαζόμενου, του ερωτικού, του καταναλωτή και του ήρεμου/ατάραχου.</a:t>
            </a:r>
          </a:p>
        </p:txBody>
      </p:sp>
    </p:spTree>
    <p:extLst>
      <p:ext uri="{BB962C8B-B14F-4D97-AF65-F5344CB8AC3E}">
        <p14:creationId xmlns:p14="http://schemas.microsoft.com/office/powerpoint/2010/main" val="3160142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B09230-8D75-43EA-A218-E03839646B6A}"/>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9D67FAC1-ECB6-4303-8737-D933F5A99609}"/>
              </a:ext>
            </a:extLst>
          </p:cNvPr>
          <p:cNvSpPr>
            <a:spLocks noGrp="1"/>
          </p:cNvSpPr>
          <p:nvPr>
            <p:ph idx="1"/>
          </p:nvPr>
        </p:nvSpPr>
        <p:spPr/>
        <p:txBody>
          <a:bodyPr/>
          <a:lstStyle/>
          <a:p>
            <a:pPr algn="just"/>
            <a:r>
              <a:rPr lang="el-GR" dirty="0"/>
              <a:t>Στις περισσότερες έρευνες το αντικείμενο αφορά στους γυναικείους ρόλους στη διαφήμιση, υπάρχουν και ορισμένες έρευνες οι οποίες συγκρίνουν τους </a:t>
            </a:r>
            <a:r>
              <a:rPr lang="el-GR" dirty="0" err="1"/>
              <a:t>έμφυλους</a:t>
            </a:r>
            <a:r>
              <a:rPr lang="el-GR" dirty="0"/>
              <a:t> ρόλους με στόχο να βελτιστοποιήσουν την κατανόηση των διαφορών στις απεικονίσεις των φύλων και της αλλαγής αυτών κατά το πέρασμα του χρόνου. </a:t>
            </a:r>
          </a:p>
          <a:p>
            <a:pPr algn="just"/>
            <a:r>
              <a:rPr lang="el-GR" dirty="0"/>
              <a:t>Παραδοσιακά, οι διαφημίσεις περιλαμβάνουν αναγνωρίσιμα θέματα όπως οι άνδρες λειτουργούν με τη λογική ενώ οι γυναίκες με το συναίσθημα (</a:t>
            </a:r>
            <a:r>
              <a:rPr lang="en-US" dirty="0" err="1"/>
              <a:t>Gulasetal</a:t>
            </a:r>
            <a:r>
              <a:rPr lang="en-US" dirty="0"/>
              <a:t>, 2013)</a:t>
            </a:r>
            <a:endParaRPr lang="el-GR" dirty="0"/>
          </a:p>
        </p:txBody>
      </p:sp>
    </p:spTree>
    <p:extLst>
      <p:ext uri="{BB962C8B-B14F-4D97-AF65-F5344CB8AC3E}">
        <p14:creationId xmlns:p14="http://schemas.microsoft.com/office/powerpoint/2010/main" val="3835804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573D31-EDBE-480B-9C43-30B8D49DD457}"/>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213A66A3-A233-451F-BB5F-24B0CBDFC572}"/>
              </a:ext>
            </a:extLst>
          </p:cNvPr>
          <p:cNvSpPr>
            <a:spLocks noGrp="1"/>
          </p:cNvSpPr>
          <p:nvPr>
            <p:ph idx="1"/>
          </p:nvPr>
        </p:nvSpPr>
        <p:spPr/>
        <p:txBody>
          <a:bodyPr>
            <a:normAutofit fontScale="92500" lnSpcReduction="10000"/>
          </a:bodyPr>
          <a:lstStyle/>
          <a:p>
            <a:pPr algn="just"/>
            <a:r>
              <a:rPr lang="el-GR" dirty="0"/>
              <a:t>Στη διαφήμιση οι άντρες παρουσιάζονται γενικά ως ενεργητικοί, δραστήριοι, οι οποίοι έχουν τον έλεγχο και κατέχουν ανώτερες θέσεις ενώ οι γυναίκες γενικά εμφανίζονται ως συμπληρωματικές των ανδρών και μοιάζουν να είναι εξαρτημένες από εκείνους (</a:t>
            </a:r>
            <a:r>
              <a:rPr lang="en-US" dirty="0"/>
              <a:t>Goffman, 1979).</a:t>
            </a:r>
            <a:endParaRPr lang="el-GR" dirty="0"/>
          </a:p>
          <a:p>
            <a:pPr algn="just"/>
            <a:r>
              <a:rPr lang="el-GR" dirty="0"/>
              <a:t>Ο </a:t>
            </a:r>
            <a:r>
              <a:rPr lang="en-US" dirty="0" err="1"/>
              <a:t>Lysonsky</a:t>
            </a:r>
            <a:r>
              <a:rPr lang="en-US" dirty="0"/>
              <a:t> </a:t>
            </a:r>
            <a:r>
              <a:rPr lang="el-GR" dirty="0"/>
              <a:t>σε έρευνα που πραγματοποίησε το 1985 αναφέρει πως οι γυναίκες στις διαφημίσεις παρουσιάζονταν κατά κύριο λόγο να ενδιαφέρονται για τη φυσική τους ελκυστικότητα και ήταν αντικείμενα σεξουαλικής ικανοποίησης των ανδρών.</a:t>
            </a:r>
          </a:p>
          <a:p>
            <a:pPr algn="just"/>
            <a:r>
              <a:rPr lang="el-GR" dirty="0"/>
              <a:t>Οι </a:t>
            </a:r>
            <a:r>
              <a:rPr lang="en-US" dirty="0"/>
              <a:t>Mitchell </a:t>
            </a:r>
            <a:r>
              <a:rPr lang="el-GR" dirty="0"/>
              <a:t>και </a:t>
            </a:r>
            <a:r>
              <a:rPr lang="en-US" dirty="0"/>
              <a:t>Taylor (1990) </a:t>
            </a:r>
            <a:r>
              <a:rPr lang="el-GR" dirty="0"/>
              <a:t>σε μια αντίστοιχη μελέτη σχετικά με τις απεικονίσεις του γυναικείου ρόλου στα γυναικεία περιοδικά συμπέραναν μια τάση άρσης των γυναικείων στερεοτύπων αναφορικά με τους οικιακούς ρόλους που αποδίδονταν στις γυναίκες αλλά και τη σεξουαλική </a:t>
            </a:r>
            <a:r>
              <a:rPr lang="el-GR" dirty="0" err="1"/>
              <a:t>αντικειμενοποίηση</a:t>
            </a:r>
            <a:r>
              <a:rPr lang="el-GR" dirty="0"/>
              <a:t>. Παρόλα αυτά η απονομή του γυναικείου φύλου σε διακοσμητικούς ρόλους στην έντυπη διαφήμιση μέσω των περιοδικών ήταν κυρίαρχη (</a:t>
            </a:r>
            <a:r>
              <a:rPr lang="en-US" dirty="0" err="1"/>
              <a:t>Plakoyiannaki</a:t>
            </a:r>
            <a:r>
              <a:rPr lang="en-US" dirty="0"/>
              <a:t> &amp; </a:t>
            </a:r>
            <a:r>
              <a:rPr lang="en-US" dirty="0" err="1"/>
              <a:t>Zotos</a:t>
            </a:r>
            <a:r>
              <a:rPr lang="en-US" dirty="0"/>
              <a:t>, 2012). </a:t>
            </a:r>
          </a:p>
        </p:txBody>
      </p:sp>
    </p:spTree>
    <p:extLst>
      <p:ext uri="{BB962C8B-B14F-4D97-AF65-F5344CB8AC3E}">
        <p14:creationId xmlns:p14="http://schemas.microsoft.com/office/powerpoint/2010/main" val="2751789797"/>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1400</TotalTime>
  <Words>1082</Words>
  <Application>Microsoft Office PowerPoint</Application>
  <PresentationFormat>Ευρεία οθόνη</PresentationFormat>
  <Paragraphs>32</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Century Gothic</vt:lpstr>
      <vt:lpstr>Wingdings 3</vt:lpstr>
      <vt:lpstr>Θρόισμα</vt:lpstr>
      <vt:lpstr>Φύλο και διαφήμιση </vt:lpstr>
      <vt:lpstr>Έμφυλοι ρόλοι και διαφήμιση </vt:lpstr>
      <vt:lpstr>Έμφυλοι ρόλοι στη διαφήμιση </vt:lpstr>
      <vt:lpstr>Έμφυλοι ρόλοι στη διαφήμιση </vt:lpstr>
      <vt:lpstr>Έμφυλοι ρόλοι και διαφήμιση</vt:lpstr>
      <vt:lpstr>Έμφυλοι ρόλοι και διαφήμιση</vt:lpstr>
      <vt:lpstr>Έμφυλοι ρόλοι και διαφήμιση </vt:lpstr>
      <vt:lpstr>Έμφυλοι ρόλοι και διαφήμιση </vt:lpstr>
      <vt:lpstr>Έμφυλοι ρόλοι και διαφήμιση </vt:lpstr>
      <vt:lpstr>Έμφυλοι ρόλοι και διαφήμιση </vt:lpstr>
      <vt:lpstr>Έμφυλοι ρόλοι και διαφήμιση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Φύλο και διαφήμιση </dc:title>
  <dc:creator>Next Gen</dc:creator>
  <cp:lastModifiedBy>Next Gen</cp:lastModifiedBy>
  <cp:revision>14</cp:revision>
  <dcterms:created xsi:type="dcterms:W3CDTF">2022-03-30T09:57:05Z</dcterms:created>
  <dcterms:modified xsi:type="dcterms:W3CDTF">2022-04-06T06:28:44Z</dcterms:modified>
</cp:coreProperties>
</file>