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257" r:id="rId2"/>
    <p:sldId id="345" r:id="rId3"/>
    <p:sldId id="346" r:id="rId4"/>
    <p:sldId id="347" r:id="rId5"/>
    <p:sldId id="258" r:id="rId6"/>
    <p:sldId id="349" r:id="rId7"/>
    <p:sldId id="350" r:id="rId8"/>
    <p:sldId id="348" r:id="rId9"/>
    <p:sldId id="353" r:id="rId10"/>
    <p:sldId id="351" r:id="rId11"/>
    <p:sldId id="285" r:id="rId12"/>
    <p:sldId id="352" r:id="rId13"/>
    <p:sldId id="354" r:id="rId14"/>
    <p:sldId id="356" r:id="rId15"/>
    <p:sldId id="355" r:id="rId16"/>
    <p:sldId id="358" r:id="rId17"/>
    <p:sldId id="357" r:id="rId18"/>
    <p:sldId id="286" r:id="rId19"/>
    <p:sldId id="284" r:id="rId20"/>
    <p:sldId id="359" r:id="rId21"/>
    <p:sldId id="260" r:id="rId22"/>
    <p:sldId id="261" r:id="rId23"/>
    <p:sldId id="292" r:id="rId24"/>
    <p:sldId id="293" r:id="rId25"/>
    <p:sldId id="360" r:id="rId26"/>
    <p:sldId id="396" r:id="rId27"/>
    <p:sldId id="397" r:id="rId28"/>
    <p:sldId id="398" r:id="rId29"/>
    <p:sldId id="361" r:id="rId30"/>
    <p:sldId id="371" r:id="rId31"/>
    <p:sldId id="381" r:id="rId32"/>
    <p:sldId id="372" r:id="rId33"/>
    <p:sldId id="382" r:id="rId34"/>
    <p:sldId id="297" r:id="rId35"/>
    <p:sldId id="298" r:id="rId36"/>
    <p:sldId id="299" r:id="rId37"/>
    <p:sldId id="300" r:id="rId38"/>
    <p:sldId id="364" r:id="rId39"/>
    <p:sldId id="399" r:id="rId40"/>
    <p:sldId id="400" r:id="rId41"/>
    <p:sldId id="401" r:id="rId42"/>
    <p:sldId id="402" r:id="rId43"/>
    <p:sldId id="365" r:id="rId44"/>
    <p:sldId id="373" r:id="rId45"/>
    <p:sldId id="383" r:id="rId46"/>
    <p:sldId id="403" r:id="rId47"/>
    <p:sldId id="404" r:id="rId48"/>
    <p:sldId id="305" r:id="rId49"/>
    <p:sldId id="306" r:id="rId50"/>
    <p:sldId id="309" r:id="rId51"/>
    <p:sldId id="314" r:id="rId52"/>
    <p:sldId id="366" r:id="rId53"/>
    <p:sldId id="367" r:id="rId54"/>
    <p:sldId id="317" r:id="rId55"/>
    <p:sldId id="319" r:id="rId56"/>
    <p:sldId id="320" r:id="rId57"/>
    <p:sldId id="405" r:id="rId58"/>
    <p:sldId id="375" r:id="rId59"/>
    <p:sldId id="395" r:id="rId60"/>
    <p:sldId id="406" r:id="rId61"/>
    <p:sldId id="407" r:id="rId62"/>
    <p:sldId id="323" r:id="rId63"/>
    <p:sldId id="324" r:id="rId64"/>
    <p:sldId id="342" r:id="rId65"/>
    <p:sldId id="384" r:id="rId66"/>
    <p:sldId id="385" r:id="rId67"/>
    <p:sldId id="333" r:id="rId68"/>
    <p:sldId id="386" r:id="rId69"/>
    <p:sldId id="387" r:id="rId70"/>
    <p:sldId id="329" r:id="rId71"/>
    <p:sldId id="330" r:id="rId72"/>
    <p:sldId id="376" r:id="rId73"/>
    <p:sldId id="388" r:id="rId74"/>
    <p:sldId id="377" r:id="rId75"/>
    <p:sldId id="331" r:id="rId76"/>
    <p:sldId id="332" r:id="rId77"/>
    <p:sldId id="334" r:id="rId78"/>
    <p:sldId id="379" r:id="rId79"/>
    <p:sldId id="389" r:id="rId80"/>
    <p:sldId id="390" r:id="rId81"/>
    <p:sldId id="338" r:id="rId82"/>
    <p:sldId id="336" r:id="rId83"/>
    <p:sldId id="339" r:id="rId84"/>
    <p:sldId id="335" r:id="rId85"/>
    <p:sldId id="340" r:id="rId86"/>
    <p:sldId id="341" r:id="rId87"/>
    <p:sldId id="391" r:id="rId88"/>
    <p:sldId id="392" r:id="rId89"/>
    <p:sldId id="393" r:id="rId90"/>
    <p:sldId id="369" r:id="rId91"/>
    <p:sldId id="370" r:id="rId92"/>
    <p:sldId id="378" r:id="rId93"/>
    <p:sldId id="380" r:id="rId94"/>
    <p:sldId id="368" r:id="rId95"/>
    <p:sldId id="408" r:id="rId96"/>
    <p:sldId id="409" r:id="rId97"/>
    <p:sldId id="410" r:id="rId98"/>
    <p:sldId id="411" r:id="rId99"/>
    <p:sldId id="412" r:id="rId100"/>
    <p:sldId id="413" r:id="rId101"/>
    <p:sldId id="414" r:id="rId102"/>
    <p:sldId id="415" r:id="rId103"/>
    <p:sldId id="416" r:id="rId104"/>
    <p:sldId id="417" r:id="rId105"/>
    <p:sldId id="418" r:id="rId106"/>
    <p:sldId id="419" r:id="rId107"/>
    <p:sldId id="420" r:id="rId108"/>
    <p:sldId id="421" r:id="rId109"/>
    <p:sldId id="422" r:id="rId110"/>
    <p:sldId id="423" r:id="rId111"/>
    <p:sldId id="424" r:id="rId112"/>
    <p:sldId id="425" r:id="rId113"/>
    <p:sldId id="426" r:id="rId114"/>
    <p:sldId id="427" r:id="rId115"/>
    <p:sldId id="428" r:id="rId116"/>
    <p:sldId id="429" r:id="rId117"/>
    <p:sldId id="430" r:id="rId118"/>
    <p:sldId id="431" r:id="rId119"/>
    <p:sldId id="432" r:id="rId120"/>
    <p:sldId id="433" r:id="rId121"/>
    <p:sldId id="434" r:id="rId122"/>
    <p:sldId id="435" r:id="rId123"/>
    <p:sldId id="436" r:id="rId124"/>
    <p:sldId id="437" r:id="rId125"/>
    <p:sldId id="438" r:id="rId126"/>
    <p:sldId id="439" r:id="rId127"/>
    <p:sldId id="440" r:id="rId128"/>
    <p:sldId id="441" r:id="rId129"/>
    <p:sldId id="442" r:id="rId130"/>
    <p:sldId id="443" r:id="rId131"/>
    <p:sldId id="444" r:id="rId132"/>
    <p:sldId id="445" r:id="rId133"/>
    <p:sldId id="446" r:id="rId134"/>
    <p:sldId id="447" r:id="rId135"/>
    <p:sldId id="448" r:id="rId136"/>
    <p:sldId id="449" r:id="rId137"/>
    <p:sldId id="450" r:id="rId138"/>
    <p:sldId id="451" r:id="rId139"/>
    <p:sldId id="452" r:id="rId140"/>
    <p:sldId id="453" r:id="rId141"/>
    <p:sldId id="454" r:id="rId142"/>
    <p:sldId id="455" r:id="rId143"/>
    <p:sldId id="456" r:id="rId144"/>
    <p:sldId id="457" r:id="rId145"/>
    <p:sldId id="458" r:id="rId146"/>
    <p:sldId id="459" r:id="rId147"/>
    <p:sldId id="460" r:id="rId148"/>
    <p:sldId id="461" r:id="rId149"/>
    <p:sldId id="462" r:id="rId150"/>
    <p:sldId id="463" r:id="rId151"/>
    <p:sldId id="464" r:id="rId152"/>
    <p:sldId id="465" r:id="rId153"/>
    <p:sldId id="466" r:id="rId154"/>
    <p:sldId id="467" r:id="rId155"/>
    <p:sldId id="468" r:id="rId156"/>
    <p:sldId id="469" r:id="rId157"/>
    <p:sldId id="470" r:id="rId158"/>
    <p:sldId id="471" r:id="rId159"/>
    <p:sldId id="472" r:id="rId160"/>
    <p:sldId id="473" r:id="rId161"/>
    <p:sldId id="474" r:id="rId162"/>
    <p:sldId id="475" r:id="rId163"/>
    <p:sldId id="476" r:id="rId164"/>
    <p:sldId id="477" r:id="rId165"/>
    <p:sldId id="478" r:id="rId166"/>
    <p:sldId id="479" r:id="rId167"/>
    <p:sldId id="480" r:id="rId168"/>
    <p:sldId id="481" r:id="rId169"/>
    <p:sldId id="482" r:id="rId170"/>
    <p:sldId id="483" r:id="rId171"/>
    <p:sldId id="484" r:id="rId172"/>
    <p:sldId id="485" r:id="rId173"/>
    <p:sldId id="486" r:id="rId174"/>
    <p:sldId id="487" r:id="rId175"/>
    <p:sldId id="488" r:id="rId176"/>
  </p:sldIdLst>
  <p:sldSz cx="9144000" cy="6858000" type="screen4x3"/>
  <p:notesSz cx="6858000" cy="9144000"/>
  <p:defaultTextStyle>
    <a:defPPr>
      <a:defRPr lang="el-G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8000"/>
    <a:srgbClr val="CC6600"/>
    <a:srgbClr val="33CCFF"/>
    <a:srgbClr val="99FFCC"/>
    <a:srgbClr val="FF0000"/>
    <a:srgbClr val="E7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2" autoAdjust="0"/>
    <p:restoredTop sz="90929"/>
  </p:normalViewPr>
  <p:slideViewPr>
    <p:cSldViewPr>
      <p:cViewPr varScale="1">
        <p:scale>
          <a:sx n="58" d="100"/>
          <a:sy n="58" d="100"/>
        </p:scale>
        <p:origin x="124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AppData\Roaming\Microsoft\Excel\&#945;&#963;&#963;&#965;&#956;&#949;&#964;&#961;&#943;&#945;%20(version%201).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esktop\Statistics\&#945;&#963;&#963;&#965;&#956;&#949;&#964;&#961;&#943;&#94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Desktop\Statistics\&#945;&#963;&#963;&#965;&#956;&#949;&#964;&#961;&#943;&#94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User\AppData\Roaming\Microsoft\Excel\&#945;&#963;&#963;&#965;&#956;&#949;&#964;&#961;&#943;&#945;%20(version%201).xlsb"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User\Desktop\Statistics\&#945;&#963;&#963;&#965;&#956;&#949;&#964;&#961;&#943;&#945;.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ser\Desktop\Statistics\&#945;&#963;&#963;&#965;&#956;&#949;&#964;&#961;&#943;&#945;.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200"/>
              <a:t>κατανομή</a:t>
            </a:r>
            <a:r>
              <a:rPr lang="el-GR" sz="1200" baseline="0"/>
              <a:t> ύψους 10.000 ανθρώπων</a:t>
            </a:r>
            <a:endParaRPr lang="el-GR" sz="1200"/>
          </a:p>
        </c:rich>
      </c:tx>
      <c:layout/>
      <c:overlay val="0"/>
    </c:title>
    <c:autoTitleDeleted val="0"/>
    <c:plotArea>
      <c:layout/>
      <c:barChart>
        <c:barDir val="col"/>
        <c:grouping val="clustered"/>
        <c:varyColors val="0"/>
        <c:ser>
          <c:idx val="0"/>
          <c:order val="0"/>
          <c:tx>
            <c:v>Συχνότητα</c:v>
          </c:tx>
          <c:spPr>
            <a:solidFill>
              <a:schemeClr val="accent5">
                <a:lumMod val="75000"/>
              </a:schemeClr>
            </a:solidFill>
            <a:ln w="22225">
              <a:solidFill>
                <a:schemeClr val="accent5">
                  <a:lumMod val="50000"/>
                </a:schemeClr>
              </a:solidFill>
            </a:ln>
          </c:spPr>
          <c:invertIfNegative val="0"/>
          <c:cat>
            <c:strRef>
              <c:f>[ασσυμετρία.xlsx]Φύλλο1!$L$20:$L$35</c:f>
              <c:strCache>
                <c:ptCount val="15"/>
                <c:pt idx="1">
                  <c:v>1,40 – 1,45</c:v>
                </c:pt>
                <c:pt idx="2">
                  <c:v>1,45 – 1,50</c:v>
                </c:pt>
                <c:pt idx="3">
                  <c:v>1,50 – 1,55</c:v>
                </c:pt>
                <c:pt idx="4">
                  <c:v>1,55 – 1,60</c:v>
                </c:pt>
                <c:pt idx="5">
                  <c:v>1,60 – 1,65</c:v>
                </c:pt>
                <c:pt idx="6">
                  <c:v>1,65 – 1,70</c:v>
                </c:pt>
                <c:pt idx="7">
                  <c:v>1,70 – 1,75</c:v>
                </c:pt>
                <c:pt idx="8">
                  <c:v>1,75 – 1,80</c:v>
                </c:pt>
                <c:pt idx="9">
                  <c:v>1,80 – 1,85</c:v>
                </c:pt>
                <c:pt idx="10">
                  <c:v>1,85 – 1,90</c:v>
                </c:pt>
                <c:pt idx="11">
                  <c:v>1,90 – 1,95</c:v>
                </c:pt>
                <c:pt idx="12">
                  <c:v>1,95 – 2,00</c:v>
                </c:pt>
                <c:pt idx="13">
                  <c:v>2,00 – 2,05</c:v>
                </c:pt>
                <c:pt idx="14">
                  <c:v>2,05 – 2,10</c:v>
                </c:pt>
              </c:strCache>
            </c:strRef>
          </c:cat>
          <c:val>
            <c:numRef>
              <c:f>[ασσυμετρία.xlsx]Φύλλο1!$M$20:$M$35</c:f>
              <c:numCache>
                <c:formatCode>\Γ\ε\ν\ι\κ\ό\ς\ \τ\ύ\π\ο\ς</c:formatCode>
                <c:ptCount val="16"/>
                <c:pt idx="1">
                  <c:v>32</c:v>
                </c:pt>
                <c:pt idx="2">
                  <c:v>79</c:v>
                </c:pt>
                <c:pt idx="3">
                  <c:v>250</c:v>
                </c:pt>
                <c:pt idx="4">
                  <c:v>644</c:v>
                </c:pt>
                <c:pt idx="5">
                  <c:v>1125</c:v>
                </c:pt>
                <c:pt idx="6">
                  <c:v>1701</c:v>
                </c:pt>
                <c:pt idx="7">
                  <c:v>1927</c:v>
                </c:pt>
                <c:pt idx="8">
                  <c:v>1734</c:v>
                </c:pt>
                <c:pt idx="9">
                  <c:v>1280</c:v>
                </c:pt>
                <c:pt idx="10">
                  <c:v>699</c:v>
                </c:pt>
                <c:pt idx="11">
                  <c:v>343</c:v>
                </c:pt>
                <c:pt idx="12">
                  <c:v>116</c:v>
                </c:pt>
                <c:pt idx="13">
                  <c:v>45</c:v>
                </c:pt>
                <c:pt idx="14">
                  <c:v>25</c:v>
                </c:pt>
              </c:numCache>
            </c:numRef>
          </c:val>
          <c:extLst>
            <c:ext xmlns:c16="http://schemas.microsoft.com/office/drawing/2014/chart" uri="{C3380CC4-5D6E-409C-BE32-E72D297353CC}">
              <c16:uniqueId val="{00000000-3840-4CF3-88ED-E70F5B770E0E}"/>
            </c:ext>
          </c:extLst>
        </c:ser>
        <c:dLbls>
          <c:showLegendKey val="0"/>
          <c:showVal val="0"/>
          <c:showCatName val="0"/>
          <c:showSerName val="0"/>
          <c:showPercent val="0"/>
          <c:showBubbleSize val="0"/>
        </c:dLbls>
        <c:gapWidth val="0"/>
        <c:axId val="172004096"/>
        <c:axId val="172006016"/>
      </c:barChart>
      <c:catAx>
        <c:axId val="172004096"/>
        <c:scaling>
          <c:orientation val="minMax"/>
        </c:scaling>
        <c:delete val="0"/>
        <c:axPos val="b"/>
        <c:title>
          <c:tx>
            <c:rich>
              <a:bodyPr/>
              <a:lstStyle/>
              <a:p>
                <a:pPr>
                  <a:defRPr/>
                </a:pPr>
                <a:r>
                  <a:rPr lang="el-GR"/>
                  <a:t>κλάσεις ύψους</a:t>
                </a:r>
              </a:p>
            </c:rich>
          </c:tx>
          <c:layout>
            <c:manualLayout>
              <c:xMode val="edge"/>
              <c:yMode val="edge"/>
              <c:x val="0.45085219816272981"/>
              <c:y val="0.93749406251569034"/>
            </c:manualLayout>
          </c:layout>
          <c:overlay val="0"/>
        </c:title>
        <c:numFmt formatCode="General" sourceLinked="1"/>
        <c:majorTickMark val="out"/>
        <c:minorTickMark val="none"/>
        <c:tickLblPos val="nextTo"/>
        <c:txPr>
          <a:bodyPr rot="-2700000"/>
          <a:lstStyle/>
          <a:p>
            <a:pPr>
              <a:defRPr/>
            </a:pPr>
            <a:endParaRPr lang="el-GR"/>
          </a:p>
        </c:txPr>
        <c:crossAx val="172006016"/>
        <c:crosses val="autoZero"/>
        <c:auto val="1"/>
        <c:lblAlgn val="ctr"/>
        <c:lblOffset val="100"/>
        <c:noMultiLvlLbl val="0"/>
      </c:catAx>
      <c:valAx>
        <c:axId val="172006016"/>
        <c:scaling>
          <c:orientation val="minMax"/>
          <c:max val="2000"/>
        </c:scaling>
        <c:delete val="0"/>
        <c:axPos val="l"/>
        <c:title>
          <c:tx>
            <c:rich>
              <a:bodyPr/>
              <a:lstStyle/>
              <a:p>
                <a:pPr>
                  <a:defRPr/>
                </a:pPr>
                <a:r>
                  <a:rPr lang="el-GR"/>
                  <a:t>αριθμός ατόμων</a:t>
                </a:r>
              </a:p>
            </c:rich>
          </c:tx>
          <c:layout/>
          <c:overlay val="0"/>
        </c:title>
        <c:numFmt formatCode="\Γ\ε\ν\ι\κ\ό\ς\ \τ\ύ\π\ο\ς" sourceLinked="1"/>
        <c:majorTickMark val="out"/>
        <c:minorTickMark val="none"/>
        <c:tickLblPos val="nextTo"/>
        <c:crossAx val="172004096"/>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400"/>
              <a:t>βαθμολογία</a:t>
            </a:r>
            <a:r>
              <a:rPr lang="el-GR" sz="1400" baseline="0"/>
              <a:t> 750 σπουδαστών</a:t>
            </a:r>
            <a:endParaRPr lang="el-GR" sz="1400"/>
          </a:p>
        </c:rich>
      </c:tx>
      <c:layout>
        <c:manualLayout>
          <c:xMode val="edge"/>
          <c:yMode val="edge"/>
          <c:x val="0.21913194444444661"/>
          <c:y val="2.4096385542168676E-2"/>
        </c:manualLayout>
      </c:layout>
      <c:overlay val="0"/>
    </c:title>
    <c:autoTitleDeleted val="0"/>
    <c:plotArea>
      <c:layout>
        <c:manualLayout>
          <c:layoutTarget val="inner"/>
          <c:xMode val="edge"/>
          <c:yMode val="edge"/>
          <c:x val="0.18121828521435149"/>
          <c:y val="0.17300569170426741"/>
          <c:w val="0.78058727034120656"/>
          <c:h val="0.58471997539817877"/>
        </c:manualLayout>
      </c:layout>
      <c:barChart>
        <c:barDir val="col"/>
        <c:grouping val="clustered"/>
        <c:varyColors val="0"/>
        <c:ser>
          <c:idx val="0"/>
          <c:order val="0"/>
          <c:tx>
            <c:v>Συχνότητα</c:v>
          </c:tx>
          <c:spPr>
            <a:solidFill>
              <a:schemeClr val="accent5">
                <a:lumMod val="75000"/>
              </a:schemeClr>
            </a:solidFill>
            <a:ln w="22225">
              <a:solidFill>
                <a:srgbClr val="002060"/>
              </a:solidFill>
            </a:ln>
          </c:spPr>
          <c:invertIfNegative val="0"/>
          <c:cat>
            <c:strRef>
              <c:f>Φύλλο3!$L$16:$L$25</c:f>
              <c:strCache>
                <c:ptCount val="10"/>
                <c:pt idx="0">
                  <c:v>0 – 10</c:v>
                </c:pt>
                <c:pt idx="1">
                  <c:v>10 – 20</c:v>
                </c:pt>
                <c:pt idx="2">
                  <c:v>20 – 30</c:v>
                </c:pt>
                <c:pt idx="3">
                  <c:v>30 – 40</c:v>
                </c:pt>
                <c:pt idx="4">
                  <c:v>40 – 50</c:v>
                </c:pt>
                <c:pt idx="5">
                  <c:v>50 – 60</c:v>
                </c:pt>
                <c:pt idx="6">
                  <c:v>60 – 70</c:v>
                </c:pt>
                <c:pt idx="7">
                  <c:v>70 – 80</c:v>
                </c:pt>
                <c:pt idx="8">
                  <c:v>80 – 90</c:v>
                </c:pt>
                <c:pt idx="9">
                  <c:v>90 – 100</c:v>
                </c:pt>
              </c:strCache>
            </c:strRef>
          </c:cat>
          <c:val>
            <c:numRef>
              <c:f>Φύλλο3!$M$16:$M$25</c:f>
              <c:numCache>
                <c:formatCode>\Γ\ε\ν\ι\κ\ό\ς\ \τ\ύ\π\ο\ς</c:formatCode>
                <c:ptCount val="10"/>
                <c:pt idx="0">
                  <c:v>8</c:v>
                </c:pt>
                <c:pt idx="1">
                  <c:v>19</c:v>
                </c:pt>
                <c:pt idx="2">
                  <c:v>25</c:v>
                </c:pt>
                <c:pt idx="3">
                  <c:v>49</c:v>
                </c:pt>
                <c:pt idx="4">
                  <c:v>76</c:v>
                </c:pt>
                <c:pt idx="5">
                  <c:v>103</c:v>
                </c:pt>
                <c:pt idx="6">
                  <c:v>155</c:v>
                </c:pt>
                <c:pt idx="7">
                  <c:v>196</c:v>
                </c:pt>
                <c:pt idx="8">
                  <c:v>87</c:v>
                </c:pt>
                <c:pt idx="9">
                  <c:v>32</c:v>
                </c:pt>
              </c:numCache>
            </c:numRef>
          </c:val>
          <c:extLst>
            <c:ext xmlns:c16="http://schemas.microsoft.com/office/drawing/2014/chart" uri="{C3380CC4-5D6E-409C-BE32-E72D297353CC}">
              <c16:uniqueId val="{00000000-D11C-4F68-8FDB-FE0049E415B3}"/>
            </c:ext>
          </c:extLst>
        </c:ser>
        <c:dLbls>
          <c:showLegendKey val="0"/>
          <c:showVal val="0"/>
          <c:showCatName val="0"/>
          <c:showSerName val="0"/>
          <c:showPercent val="0"/>
          <c:showBubbleSize val="0"/>
        </c:dLbls>
        <c:gapWidth val="0"/>
        <c:axId val="176443776"/>
        <c:axId val="176445696"/>
      </c:barChart>
      <c:catAx>
        <c:axId val="176443776"/>
        <c:scaling>
          <c:orientation val="minMax"/>
        </c:scaling>
        <c:delete val="0"/>
        <c:axPos val="b"/>
        <c:title>
          <c:tx>
            <c:rich>
              <a:bodyPr/>
              <a:lstStyle/>
              <a:p>
                <a:pPr>
                  <a:defRPr/>
                </a:pPr>
                <a:r>
                  <a:rPr lang="el-GR"/>
                  <a:t>βαθμός</a:t>
                </a:r>
              </a:p>
            </c:rich>
          </c:tx>
          <c:layout>
            <c:manualLayout>
              <c:xMode val="edge"/>
              <c:yMode val="edge"/>
              <c:x val="0.47448053368329474"/>
              <c:y val="0.91074856787315761"/>
            </c:manualLayout>
          </c:layout>
          <c:overlay val="0"/>
        </c:title>
        <c:numFmt formatCode="General" sourceLinked="1"/>
        <c:majorTickMark val="out"/>
        <c:minorTickMark val="none"/>
        <c:tickLblPos val="nextTo"/>
        <c:txPr>
          <a:bodyPr rot="-2700000"/>
          <a:lstStyle/>
          <a:p>
            <a:pPr>
              <a:defRPr/>
            </a:pPr>
            <a:endParaRPr lang="el-GR"/>
          </a:p>
        </c:txPr>
        <c:crossAx val="176445696"/>
        <c:crosses val="autoZero"/>
        <c:auto val="1"/>
        <c:lblAlgn val="ctr"/>
        <c:lblOffset val="100"/>
        <c:noMultiLvlLbl val="0"/>
      </c:catAx>
      <c:valAx>
        <c:axId val="176445696"/>
        <c:scaling>
          <c:orientation val="minMax"/>
          <c:max val="200"/>
        </c:scaling>
        <c:delete val="0"/>
        <c:axPos val="l"/>
        <c:title>
          <c:tx>
            <c:rich>
              <a:bodyPr/>
              <a:lstStyle/>
              <a:p>
                <a:pPr>
                  <a:defRPr/>
                </a:pPr>
                <a:r>
                  <a:rPr lang="el-GR"/>
                  <a:t>αριθμός σπουδαστών</a:t>
                </a:r>
              </a:p>
            </c:rich>
          </c:tx>
          <c:layout/>
          <c:overlay val="0"/>
        </c:title>
        <c:numFmt formatCode="\Γ\ε\ν\ι\κ\ό\ς\ \τ\ύ\π\ο\ς" sourceLinked="1"/>
        <c:majorTickMark val="out"/>
        <c:minorTickMark val="none"/>
        <c:tickLblPos val="nextTo"/>
        <c:crossAx val="176443776"/>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200"/>
              <a:t>Κατανομή</a:t>
            </a:r>
            <a:r>
              <a:rPr lang="el-GR" sz="1200" baseline="0"/>
              <a:t> μηνιαίου εισοδήματος 950 ατόμων</a:t>
            </a:r>
            <a:endParaRPr lang="el-GR" sz="1200"/>
          </a:p>
        </c:rich>
      </c:tx>
      <c:layout>
        <c:manualLayout>
          <c:xMode val="edge"/>
          <c:yMode val="edge"/>
          <c:x val="0.16836805555555556"/>
          <c:y val="0"/>
        </c:manualLayout>
      </c:layout>
      <c:overlay val="0"/>
    </c:title>
    <c:autoTitleDeleted val="0"/>
    <c:plotArea>
      <c:layout/>
      <c:barChart>
        <c:barDir val="col"/>
        <c:grouping val="clustered"/>
        <c:varyColors val="0"/>
        <c:ser>
          <c:idx val="0"/>
          <c:order val="0"/>
          <c:spPr>
            <a:solidFill>
              <a:schemeClr val="accent5">
                <a:lumMod val="75000"/>
              </a:schemeClr>
            </a:solidFill>
            <a:ln w="22225">
              <a:solidFill>
                <a:srgbClr val="002060"/>
              </a:solidFill>
            </a:ln>
          </c:spPr>
          <c:invertIfNegative val="0"/>
          <c:cat>
            <c:strRef>
              <c:f>Φύλλο4!$M$3:$M$11</c:f>
              <c:strCache>
                <c:ptCount val="9"/>
                <c:pt idx="0">
                  <c:v>500-1000</c:v>
                </c:pt>
                <c:pt idx="1">
                  <c:v>1000-1500</c:v>
                </c:pt>
                <c:pt idx="2">
                  <c:v>1500-2000</c:v>
                </c:pt>
                <c:pt idx="3">
                  <c:v>2000-2500</c:v>
                </c:pt>
                <c:pt idx="4">
                  <c:v>2500-3000</c:v>
                </c:pt>
                <c:pt idx="5">
                  <c:v>3000-3500</c:v>
                </c:pt>
                <c:pt idx="6">
                  <c:v>3500-4000</c:v>
                </c:pt>
                <c:pt idx="7">
                  <c:v>4000-4500</c:v>
                </c:pt>
                <c:pt idx="8">
                  <c:v>4500-5000</c:v>
                </c:pt>
              </c:strCache>
            </c:strRef>
          </c:cat>
          <c:val>
            <c:numRef>
              <c:f>Φύλλο4!$N$3:$N$11</c:f>
              <c:numCache>
                <c:formatCode>\Γ\ε\ν\ι\κ\ό\ς\ \τ\ύ\π\ο\ς</c:formatCode>
                <c:ptCount val="9"/>
                <c:pt idx="0">
                  <c:v>68</c:v>
                </c:pt>
                <c:pt idx="1">
                  <c:v>334</c:v>
                </c:pt>
                <c:pt idx="2">
                  <c:v>210</c:v>
                </c:pt>
                <c:pt idx="3">
                  <c:v>137</c:v>
                </c:pt>
                <c:pt idx="4">
                  <c:v>97</c:v>
                </c:pt>
                <c:pt idx="5">
                  <c:v>52</c:v>
                </c:pt>
                <c:pt idx="6">
                  <c:v>34</c:v>
                </c:pt>
                <c:pt idx="7">
                  <c:v>13</c:v>
                </c:pt>
                <c:pt idx="8">
                  <c:v>5</c:v>
                </c:pt>
              </c:numCache>
            </c:numRef>
          </c:val>
          <c:extLst>
            <c:ext xmlns:c16="http://schemas.microsoft.com/office/drawing/2014/chart" uri="{C3380CC4-5D6E-409C-BE32-E72D297353CC}">
              <c16:uniqueId val="{00000000-E949-4A09-BC20-8BB76343C1C9}"/>
            </c:ext>
          </c:extLst>
        </c:ser>
        <c:dLbls>
          <c:showLegendKey val="0"/>
          <c:showVal val="0"/>
          <c:showCatName val="0"/>
          <c:showSerName val="0"/>
          <c:showPercent val="0"/>
          <c:showBubbleSize val="0"/>
        </c:dLbls>
        <c:gapWidth val="0"/>
        <c:axId val="176467328"/>
        <c:axId val="177669632"/>
      </c:barChart>
      <c:catAx>
        <c:axId val="176467328"/>
        <c:scaling>
          <c:orientation val="minMax"/>
        </c:scaling>
        <c:delete val="0"/>
        <c:axPos val="b"/>
        <c:title>
          <c:tx>
            <c:rich>
              <a:bodyPr/>
              <a:lstStyle/>
              <a:p>
                <a:pPr>
                  <a:defRPr/>
                </a:pPr>
                <a:r>
                  <a:rPr lang="el-GR"/>
                  <a:t>μηνιαίο εισόδημα</a:t>
                </a:r>
              </a:p>
            </c:rich>
          </c:tx>
          <c:layout/>
          <c:overlay val="0"/>
        </c:title>
        <c:numFmt formatCode="General" sourceLinked="0"/>
        <c:majorTickMark val="out"/>
        <c:minorTickMark val="none"/>
        <c:tickLblPos val="nextTo"/>
        <c:crossAx val="177669632"/>
        <c:crosses val="autoZero"/>
        <c:auto val="1"/>
        <c:lblAlgn val="ctr"/>
        <c:lblOffset val="100"/>
        <c:noMultiLvlLbl val="0"/>
      </c:catAx>
      <c:valAx>
        <c:axId val="177669632"/>
        <c:scaling>
          <c:orientation val="minMax"/>
          <c:max val="350"/>
        </c:scaling>
        <c:delete val="0"/>
        <c:axPos val="l"/>
        <c:title>
          <c:tx>
            <c:rich>
              <a:bodyPr/>
              <a:lstStyle/>
              <a:p>
                <a:pPr>
                  <a:defRPr/>
                </a:pPr>
                <a:r>
                  <a:rPr lang="el-GR"/>
                  <a:t>αριθμός ατόμων</a:t>
                </a:r>
              </a:p>
            </c:rich>
          </c:tx>
          <c:layout/>
          <c:overlay val="0"/>
        </c:title>
        <c:numFmt formatCode="\Γ\ε\ν\ι\κ\ό\ς\ \τ\ύ\π\ο\ς" sourceLinked="1"/>
        <c:majorTickMark val="out"/>
        <c:minorTickMark val="none"/>
        <c:tickLblPos val="nextTo"/>
        <c:crossAx val="176467328"/>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200"/>
              <a:t>κατανομή</a:t>
            </a:r>
            <a:r>
              <a:rPr lang="el-GR" sz="1200" baseline="0"/>
              <a:t> ύψους 10.000 ανθρώπων</a:t>
            </a:r>
            <a:endParaRPr lang="el-GR" sz="1200"/>
          </a:p>
        </c:rich>
      </c:tx>
      <c:layout/>
      <c:overlay val="0"/>
    </c:title>
    <c:autoTitleDeleted val="0"/>
    <c:plotArea>
      <c:layout/>
      <c:barChart>
        <c:barDir val="col"/>
        <c:grouping val="clustered"/>
        <c:varyColors val="0"/>
        <c:ser>
          <c:idx val="0"/>
          <c:order val="0"/>
          <c:tx>
            <c:v>Συχνότητα</c:v>
          </c:tx>
          <c:spPr>
            <a:solidFill>
              <a:schemeClr val="accent5">
                <a:lumMod val="75000"/>
              </a:schemeClr>
            </a:solidFill>
            <a:ln w="22225">
              <a:solidFill>
                <a:schemeClr val="accent5">
                  <a:lumMod val="50000"/>
                </a:schemeClr>
              </a:solidFill>
            </a:ln>
          </c:spPr>
          <c:invertIfNegative val="0"/>
          <c:cat>
            <c:strRef>
              <c:f>[ασσυμετρία.xlsx]Φύλλο1!$L$20:$L$35</c:f>
              <c:strCache>
                <c:ptCount val="15"/>
                <c:pt idx="1">
                  <c:v>1,40 – 1,45</c:v>
                </c:pt>
                <c:pt idx="2">
                  <c:v>1,45 – 1,50</c:v>
                </c:pt>
                <c:pt idx="3">
                  <c:v>1,50 – 1,55</c:v>
                </c:pt>
                <c:pt idx="4">
                  <c:v>1,55 – 1,60</c:v>
                </c:pt>
                <c:pt idx="5">
                  <c:v>1,60 – 1,65</c:v>
                </c:pt>
                <c:pt idx="6">
                  <c:v>1,65 – 1,70</c:v>
                </c:pt>
                <c:pt idx="7">
                  <c:v>1,70 – 1,75</c:v>
                </c:pt>
                <c:pt idx="8">
                  <c:v>1,75 – 1,80</c:v>
                </c:pt>
                <c:pt idx="9">
                  <c:v>1,80 – 1,85</c:v>
                </c:pt>
                <c:pt idx="10">
                  <c:v>1,85 – 1,90</c:v>
                </c:pt>
                <c:pt idx="11">
                  <c:v>1,90 – 1,95</c:v>
                </c:pt>
                <c:pt idx="12">
                  <c:v>1,95 – 2,00</c:v>
                </c:pt>
                <c:pt idx="13">
                  <c:v>2,00 – 2,05</c:v>
                </c:pt>
                <c:pt idx="14">
                  <c:v>2,05 – 2,10</c:v>
                </c:pt>
              </c:strCache>
            </c:strRef>
          </c:cat>
          <c:val>
            <c:numRef>
              <c:f>[ασσυμετρία.xlsx]Φύλλο1!$M$20:$M$35</c:f>
              <c:numCache>
                <c:formatCode>\Γ\ε\ν\ι\κ\ό\ς\ \τ\ύ\π\ο\ς</c:formatCode>
                <c:ptCount val="16"/>
                <c:pt idx="1">
                  <c:v>32</c:v>
                </c:pt>
                <c:pt idx="2">
                  <c:v>79</c:v>
                </c:pt>
                <c:pt idx="3">
                  <c:v>250</c:v>
                </c:pt>
                <c:pt idx="4">
                  <c:v>644</c:v>
                </c:pt>
                <c:pt idx="5">
                  <c:v>1125</c:v>
                </c:pt>
                <c:pt idx="6">
                  <c:v>1701</c:v>
                </c:pt>
                <c:pt idx="7">
                  <c:v>1927</c:v>
                </c:pt>
                <c:pt idx="8">
                  <c:v>1734</c:v>
                </c:pt>
                <c:pt idx="9">
                  <c:v>1280</c:v>
                </c:pt>
                <c:pt idx="10">
                  <c:v>699</c:v>
                </c:pt>
                <c:pt idx="11">
                  <c:v>343</c:v>
                </c:pt>
                <c:pt idx="12">
                  <c:v>116</c:v>
                </c:pt>
                <c:pt idx="13">
                  <c:v>45</c:v>
                </c:pt>
                <c:pt idx="14">
                  <c:v>25</c:v>
                </c:pt>
              </c:numCache>
            </c:numRef>
          </c:val>
          <c:extLst>
            <c:ext xmlns:c16="http://schemas.microsoft.com/office/drawing/2014/chart" uri="{C3380CC4-5D6E-409C-BE32-E72D297353CC}">
              <c16:uniqueId val="{00000000-DF7F-4922-A444-832550E48B05}"/>
            </c:ext>
          </c:extLst>
        </c:ser>
        <c:dLbls>
          <c:showLegendKey val="0"/>
          <c:showVal val="0"/>
          <c:showCatName val="0"/>
          <c:showSerName val="0"/>
          <c:showPercent val="0"/>
          <c:showBubbleSize val="0"/>
        </c:dLbls>
        <c:gapWidth val="0"/>
        <c:axId val="177690880"/>
        <c:axId val="177693056"/>
      </c:barChart>
      <c:catAx>
        <c:axId val="177690880"/>
        <c:scaling>
          <c:orientation val="minMax"/>
        </c:scaling>
        <c:delete val="0"/>
        <c:axPos val="b"/>
        <c:title>
          <c:tx>
            <c:rich>
              <a:bodyPr/>
              <a:lstStyle/>
              <a:p>
                <a:pPr>
                  <a:defRPr/>
                </a:pPr>
                <a:r>
                  <a:rPr lang="el-GR"/>
                  <a:t>κλάσεις ύψους</a:t>
                </a:r>
              </a:p>
            </c:rich>
          </c:tx>
          <c:layout>
            <c:manualLayout>
              <c:xMode val="edge"/>
              <c:yMode val="edge"/>
              <c:x val="0.45085219816272981"/>
              <c:y val="0.9374940625156909"/>
            </c:manualLayout>
          </c:layout>
          <c:overlay val="0"/>
        </c:title>
        <c:numFmt formatCode="General" sourceLinked="1"/>
        <c:majorTickMark val="out"/>
        <c:minorTickMark val="none"/>
        <c:tickLblPos val="nextTo"/>
        <c:txPr>
          <a:bodyPr rot="-2700000"/>
          <a:lstStyle/>
          <a:p>
            <a:pPr>
              <a:defRPr/>
            </a:pPr>
            <a:endParaRPr lang="el-GR"/>
          </a:p>
        </c:txPr>
        <c:crossAx val="177693056"/>
        <c:crosses val="autoZero"/>
        <c:auto val="1"/>
        <c:lblAlgn val="ctr"/>
        <c:lblOffset val="100"/>
        <c:noMultiLvlLbl val="0"/>
      </c:catAx>
      <c:valAx>
        <c:axId val="177693056"/>
        <c:scaling>
          <c:orientation val="minMax"/>
          <c:max val="2000"/>
        </c:scaling>
        <c:delete val="0"/>
        <c:axPos val="l"/>
        <c:title>
          <c:tx>
            <c:rich>
              <a:bodyPr/>
              <a:lstStyle/>
              <a:p>
                <a:pPr>
                  <a:defRPr/>
                </a:pPr>
                <a:r>
                  <a:rPr lang="el-GR"/>
                  <a:t>αριθμός ατόμων</a:t>
                </a:r>
              </a:p>
            </c:rich>
          </c:tx>
          <c:layout/>
          <c:overlay val="0"/>
        </c:title>
        <c:numFmt formatCode="\Γ\ε\ν\ι\κ\ό\ς\ \τ\ύ\π\ο\ς" sourceLinked="1"/>
        <c:majorTickMark val="out"/>
        <c:minorTickMark val="none"/>
        <c:tickLblPos val="nextTo"/>
        <c:crossAx val="177690880"/>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400"/>
              <a:t>πελάτες υποκαταστήματος τραπέζης</a:t>
            </a:r>
            <a:r>
              <a:rPr lang="el-GR" sz="1400" baseline="0"/>
              <a:t> </a:t>
            </a:r>
            <a:endParaRPr lang="el-GR" sz="1400"/>
          </a:p>
        </c:rich>
      </c:tx>
      <c:layout/>
      <c:overlay val="0"/>
    </c:title>
    <c:autoTitleDeleted val="0"/>
    <c:plotArea>
      <c:layout/>
      <c:barChart>
        <c:barDir val="col"/>
        <c:grouping val="clustered"/>
        <c:varyColors val="0"/>
        <c:ser>
          <c:idx val="0"/>
          <c:order val="0"/>
          <c:tx>
            <c:v>Συχνότητα</c:v>
          </c:tx>
          <c:spPr>
            <a:solidFill>
              <a:schemeClr val="accent5">
                <a:lumMod val="75000"/>
              </a:schemeClr>
            </a:solidFill>
            <a:ln w="22225">
              <a:solidFill>
                <a:srgbClr val="002060"/>
              </a:solidFill>
            </a:ln>
          </c:spPr>
          <c:invertIfNegative val="0"/>
          <c:cat>
            <c:numRef>
              <c:f>Φύλλο6!$O$2:$O$23</c:f>
              <c:numCache>
                <c:formatCode>\Γ\ε\ν\ι\κ\ό\ς\ \τ\ύ\π\ο\ς</c:formatCod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numCache>
            </c:numRef>
          </c:cat>
          <c:val>
            <c:numRef>
              <c:f>Φύλλο6!$P$2:$P$23</c:f>
              <c:numCache>
                <c:formatCode>\Γ\ε\ν\ι\κ\ό\ς\ \τ\ύ\π\ο\ς</c:formatCode>
                <c:ptCount val="22"/>
                <c:pt idx="0">
                  <c:v>132</c:v>
                </c:pt>
                <c:pt idx="1">
                  <c:v>125</c:v>
                </c:pt>
                <c:pt idx="2">
                  <c:v>107</c:v>
                </c:pt>
                <c:pt idx="3">
                  <c:v>82</c:v>
                </c:pt>
                <c:pt idx="4">
                  <c:v>70</c:v>
                </c:pt>
                <c:pt idx="5">
                  <c:v>55</c:v>
                </c:pt>
                <c:pt idx="6">
                  <c:v>43</c:v>
                </c:pt>
                <c:pt idx="7">
                  <c:v>41</c:v>
                </c:pt>
                <c:pt idx="8">
                  <c:v>35</c:v>
                </c:pt>
                <c:pt idx="9">
                  <c:v>32</c:v>
                </c:pt>
                <c:pt idx="10">
                  <c:v>30</c:v>
                </c:pt>
                <c:pt idx="11">
                  <c:v>28</c:v>
                </c:pt>
                <c:pt idx="12">
                  <c:v>33</c:v>
                </c:pt>
                <c:pt idx="13">
                  <c:v>44</c:v>
                </c:pt>
                <c:pt idx="14">
                  <c:v>56</c:v>
                </c:pt>
                <c:pt idx="15">
                  <c:v>63</c:v>
                </c:pt>
                <c:pt idx="16">
                  <c:v>80</c:v>
                </c:pt>
                <c:pt idx="17">
                  <c:v>94</c:v>
                </c:pt>
                <c:pt idx="18">
                  <c:v>101</c:v>
                </c:pt>
                <c:pt idx="19">
                  <c:v>114</c:v>
                </c:pt>
                <c:pt idx="20">
                  <c:v>128</c:v>
                </c:pt>
                <c:pt idx="21">
                  <c:v>139</c:v>
                </c:pt>
              </c:numCache>
            </c:numRef>
          </c:val>
          <c:extLst>
            <c:ext xmlns:c16="http://schemas.microsoft.com/office/drawing/2014/chart" uri="{C3380CC4-5D6E-409C-BE32-E72D297353CC}">
              <c16:uniqueId val="{00000000-BBAC-4DC7-941F-E4A7C18CA759}"/>
            </c:ext>
          </c:extLst>
        </c:ser>
        <c:dLbls>
          <c:showLegendKey val="0"/>
          <c:showVal val="0"/>
          <c:showCatName val="0"/>
          <c:showSerName val="0"/>
          <c:showPercent val="0"/>
          <c:showBubbleSize val="0"/>
        </c:dLbls>
        <c:gapWidth val="0"/>
        <c:axId val="177727744"/>
        <c:axId val="177877376"/>
      </c:barChart>
      <c:catAx>
        <c:axId val="177727744"/>
        <c:scaling>
          <c:orientation val="minMax"/>
        </c:scaling>
        <c:delete val="0"/>
        <c:axPos val="b"/>
        <c:title>
          <c:tx>
            <c:rich>
              <a:bodyPr/>
              <a:lstStyle/>
              <a:p>
                <a:pPr>
                  <a:defRPr/>
                </a:pPr>
                <a:r>
                  <a:rPr lang="el-GR" b="1"/>
                  <a:t>εργάσιμη ημέρα</a:t>
                </a:r>
              </a:p>
            </c:rich>
          </c:tx>
          <c:layout>
            <c:manualLayout>
              <c:xMode val="edge"/>
              <c:yMode val="edge"/>
              <c:x val="0.38886592538189579"/>
              <c:y val="0.93179368900533499"/>
            </c:manualLayout>
          </c:layout>
          <c:overlay val="0"/>
        </c:title>
        <c:numFmt formatCode="\Γ\ε\ν\ι\κ\ό\ς\ \τ\ύ\π\ο\ς" sourceLinked="1"/>
        <c:majorTickMark val="out"/>
        <c:minorTickMark val="none"/>
        <c:tickLblPos val="nextTo"/>
        <c:crossAx val="177877376"/>
        <c:crosses val="autoZero"/>
        <c:auto val="1"/>
        <c:lblAlgn val="ctr"/>
        <c:lblOffset val="100"/>
        <c:noMultiLvlLbl val="0"/>
      </c:catAx>
      <c:valAx>
        <c:axId val="177877376"/>
        <c:scaling>
          <c:orientation val="minMax"/>
        </c:scaling>
        <c:delete val="0"/>
        <c:axPos val="l"/>
        <c:title>
          <c:tx>
            <c:rich>
              <a:bodyPr/>
              <a:lstStyle/>
              <a:p>
                <a:pPr>
                  <a:defRPr/>
                </a:pPr>
                <a:r>
                  <a:rPr lang="el-GR"/>
                  <a:t>αριθμός πελατών</a:t>
                </a:r>
              </a:p>
            </c:rich>
          </c:tx>
          <c:layout/>
          <c:overlay val="0"/>
        </c:title>
        <c:numFmt formatCode="\Γ\ε\ν\ι\κ\ό\ς\ \τ\ύ\π\ο\ς" sourceLinked="1"/>
        <c:majorTickMark val="out"/>
        <c:minorTickMark val="none"/>
        <c:tickLblPos val="nextTo"/>
        <c:crossAx val="177727744"/>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400"/>
              <a:t>πελάτες καταστήματος</a:t>
            </a:r>
            <a:r>
              <a:rPr lang="el-GR" sz="1400" baseline="0"/>
              <a:t> ανά ώρα</a:t>
            </a:r>
            <a:endParaRPr lang="el-GR" sz="1400"/>
          </a:p>
        </c:rich>
      </c:tx>
      <c:layout/>
      <c:overlay val="0"/>
    </c:title>
    <c:autoTitleDeleted val="0"/>
    <c:plotArea>
      <c:layout>
        <c:manualLayout>
          <c:layoutTarget val="inner"/>
          <c:xMode val="edge"/>
          <c:yMode val="edge"/>
          <c:x val="0.1174351804155324"/>
          <c:y val="0.12491190490357472"/>
          <c:w val="0.84019721833836314"/>
          <c:h val="0.63214105793451103"/>
        </c:manualLayout>
      </c:layout>
      <c:barChart>
        <c:barDir val="col"/>
        <c:grouping val="clustered"/>
        <c:varyColors val="0"/>
        <c:ser>
          <c:idx val="0"/>
          <c:order val="0"/>
          <c:tx>
            <c:v>Συχνότητα</c:v>
          </c:tx>
          <c:spPr>
            <a:solidFill>
              <a:schemeClr val="accent5">
                <a:lumMod val="75000"/>
              </a:schemeClr>
            </a:solidFill>
            <a:ln w="22225">
              <a:solidFill>
                <a:srgbClr val="002060"/>
              </a:solidFill>
            </a:ln>
          </c:spPr>
          <c:invertIfNegative val="0"/>
          <c:cat>
            <c:strRef>
              <c:f>Φύλλο8!$O$2:$O$14</c:f>
              <c:strCache>
                <c:ptCount val="13"/>
                <c:pt idx="0">
                  <c:v>08:00-09:00</c:v>
                </c:pt>
                <c:pt idx="1">
                  <c:v>09:00-10:00</c:v>
                </c:pt>
                <c:pt idx="2">
                  <c:v>10:00-11:00</c:v>
                </c:pt>
                <c:pt idx="3">
                  <c:v>11:00-12:00</c:v>
                </c:pt>
                <c:pt idx="4">
                  <c:v>12:00-13:00</c:v>
                </c:pt>
                <c:pt idx="5">
                  <c:v>13:00-14:00</c:v>
                </c:pt>
                <c:pt idx="6">
                  <c:v>14:00-15:00</c:v>
                </c:pt>
                <c:pt idx="7">
                  <c:v>15:00-16:00</c:v>
                </c:pt>
                <c:pt idx="8">
                  <c:v>16:00-17:00</c:v>
                </c:pt>
                <c:pt idx="9">
                  <c:v>17:00-18:00</c:v>
                </c:pt>
                <c:pt idx="10">
                  <c:v>18:00-19:00</c:v>
                </c:pt>
                <c:pt idx="11">
                  <c:v>19:00-20:00</c:v>
                </c:pt>
                <c:pt idx="12">
                  <c:v>20:00-21:00</c:v>
                </c:pt>
              </c:strCache>
            </c:strRef>
          </c:cat>
          <c:val>
            <c:numRef>
              <c:f>Φύλλο8!$P$2:$P$14</c:f>
              <c:numCache>
                <c:formatCode>\Γ\ε\ν\ι\κ\ό\ς\ \τ\ύ\π\ο\ς</c:formatCode>
                <c:ptCount val="13"/>
                <c:pt idx="0">
                  <c:v>3</c:v>
                </c:pt>
                <c:pt idx="1">
                  <c:v>4</c:v>
                </c:pt>
                <c:pt idx="2">
                  <c:v>6</c:v>
                </c:pt>
                <c:pt idx="3">
                  <c:v>9</c:v>
                </c:pt>
                <c:pt idx="4">
                  <c:v>19</c:v>
                </c:pt>
                <c:pt idx="5">
                  <c:v>18</c:v>
                </c:pt>
                <c:pt idx="6">
                  <c:v>7</c:v>
                </c:pt>
                <c:pt idx="7">
                  <c:v>4</c:v>
                </c:pt>
                <c:pt idx="8">
                  <c:v>2</c:v>
                </c:pt>
                <c:pt idx="9">
                  <c:v>5</c:v>
                </c:pt>
                <c:pt idx="10">
                  <c:v>16</c:v>
                </c:pt>
                <c:pt idx="11">
                  <c:v>18</c:v>
                </c:pt>
                <c:pt idx="12">
                  <c:v>9</c:v>
                </c:pt>
              </c:numCache>
            </c:numRef>
          </c:val>
          <c:extLst>
            <c:ext xmlns:c16="http://schemas.microsoft.com/office/drawing/2014/chart" uri="{C3380CC4-5D6E-409C-BE32-E72D297353CC}">
              <c16:uniqueId val="{00000000-0216-4679-8D65-B83AEAB3A8A8}"/>
            </c:ext>
          </c:extLst>
        </c:ser>
        <c:dLbls>
          <c:showLegendKey val="0"/>
          <c:showVal val="0"/>
          <c:showCatName val="0"/>
          <c:showSerName val="0"/>
          <c:showPercent val="0"/>
          <c:showBubbleSize val="0"/>
        </c:dLbls>
        <c:gapWidth val="0"/>
        <c:axId val="177918336"/>
        <c:axId val="177920256"/>
      </c:barChart>
      <c:catAx>
        <c:axId val="177918336"/>
        <c:scaling>
          <c:orientation val="minMax"/>
        </c:scaling>
        <c:delete val="0"/>
        <c:axPos val="b"/>
        <c:title>
          <c:tx>
            <c:rich>
              <a:bodyPr/>
              <a:lstStyle/>
              <a:p>
                <a:pPr>
                  <a:defRPr/>
                </a:pPr>
                <a:r>
                  <a:rPr lang="el-GR"/>
                  <a:t>ώρα</a:t>
                </a:r>
              </a:p>
            </c:rich>
          </c:tx>
          <c:layout>
            <c:manualLayout>
              <c:xMode val="edge"/>
              <c:yMode val="edge"/>
              <c:x val="0.43643711825741432"/>
              <c:y val="0.94221649245985362"/>
            </c:manualLayout>
          </c:layout>
          <c:overlay val="0"/>
        </c:title>
        <c:numFmt formatCode="General" sourceLinked="1"/>
        <c:majorTickMark val="out"/>
        <c:minorTickMark val="none"/>
        <c:tickLblPos val="nextTo"/>
        <c:txPr>
          <a:bodyPr rot="-2700000"/>
          <a:lstStyle/>
          <a:p>
            <a:pPr>
              <a:defRPr sz="900"/>
            </a:pPr>
            <a:endParaRPr lang="el-GR"/>
          </a:p>
        </c:txPr>
        <c:crossAx val="177920256"/>
        <c:crosses val="autoZero"/>
        <c:auto val="1"/>
        <c:lblAlgn val="ctr"/>
        <c:lblOffset val="100"/>
        <c:noMultiLvlLbl val="0"/>
      </c:catAx>
      <c:valAx>
        <c:axId val="177920256"/>
        <c:scaling>
          <c:orientation val="minMax"/>
          <c:max val="20"/>
          <c:min val="0"/>
        </c:scaling>
        <c:delete val="0"/>
        <c:axPos val="l"/>
        <c:title>
          <c:tx>
            <c:rich>
              <a:bodyPr/>
              <a:lstStyle/>
              <a:p>
                <a:pPr>
                  <a:defRPr/>
                </a:pPr>
                <a:r>
                  <a:rPr lang="el-GR"/>
                  <a:t>αριθμός πελατών</a:t>
                </a:r>
              </a:p>
            </c:rich>
          </c:tx>
          <c:layout>
            <c:manualLayout>
              <c:xMode val="edge"/>
              <c:yMode val="edge"/>
              <c:x val="1.7445482866043621E-2"/>
              <c:y val="0.38182563451608881"/>
            </c:manualLayout>
          </c:layout>
          <c:overlay val="0"/>
        </c:title>
        <c:numFmt formatCode="\Γ\ε\ν\ι\κ\ό\ς\ \τ\ύ\π\ο\ς" sourceLinked="1"/>
        <c:majorTickMark val="out"/>
        <c:minorTickMark val="none"/>
        <c:tickLblPos val="nextTo"/>
        <c:crossAx val="177918336"/>
        <c:crosses val="autoZero"/>
        <c:crossBetween val="between"/>
      </c:valAx>
      <c:spPr>
        <a:solidFill>
          <a:srgbClr val="FAFAE6"/>
        </a:solidFill>
      </c:spPr>
    </c:plotArea>
    <c:plotVisOnly val="1"/>
    <c:dispBlanksAs val="gap"/>
    <c:showDLblsOverMax val="0"/>
  </c:chart>
  <c:spPr>
    <a:solidFill>
      <a:schemeClr val="accent3">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4FB7D-742F-4255-8D2F-AEED3A9D076F}" type="doc">
      <dgm:prSet loTypeId="urn:microsoft.com/office/officeart/2005/8/layout/hierarchy1" loCatId="hierarchy" qsTypeId="urn:microsoft.com/office/officeart/2005/8/quickstyle/3d2" qsCatId="3D" csTypeId="urn:microsoft.com/office/officeart/2005/8/colors/colorful1#1" csCatId="colorful" phldr="1"/>
      <dgm:spPr/>
      <dgm:t>
        <a:bodyPr/>
        <a:lstStyle/>
        <a:p>
          <a:endParaRPr lang="el-GR"/>
        </a:p>
      </dgm:t>
    </dgm:pt>
    <dgm:pt modelId="{2AB21E2E-4E91-488F-AFCE-0B67AF8AE58B}">
      <dgm:prSet phldrT="[Κείμενο]"/>
      <dgm:spPr/>
      <dgm:t>
        <a:bodyPr/>
        <a:lstStyle/>
        <a:p>
          <a:r>
            <a:rPr lang="el-GR" dirty="0"/>
            <a:t>δεδομένα</a:t>
          </a:r>
        </a:p>
      </dgm:t>
    </dgm:pt>
    <dgm:pt modelId="{8E344E28-C815-46B9-846C-6CC299D79217}" type="parTrans" cxnId="{4F213C94-D7C1-447C-8BC3-BFD8F8D651E9}">
      <dgm:prSet/>
      <dgm:spPr/>
      <dgm:t>
        <a:bodyPr/>
        <a:lstStyle/>
        <a:p>
          <a:endParaRPr lang="el-GR"/>
        </a:p>
      </dgm:t>
    </dgm:pt>
    <dgm:pt modelId="{B108C8C0-ED2E-4AD1-8145-1429F0EF9EA2}" type="sibTrans" cxnId="{4F213C94-D7C1-447C-8BC3-BFD8F8D651E9}">
      <dgm:prSet/>
      <dgm:spPr/>
      <dgm:t>
        <a:bodyPr/>
        <a:lstStyle/>
        <a:p>
          <a:endParaRPr lang="el-GR"/>
        </a:p>
      </dgm:t>
    </dgm:pt>
    <dgm:pt modelId="{C6F7353A-5371-44D2-BCEA-541D071A727E}">
      <dgm:prSet phldrT="[Κείμενο]"/>
      <dgm:spPr/>
      <dgm:t>
        <a:bodyPr/>
        <a:lstStyle/>
        <a:p>
          <a:r>
            <a:rPr lang="el-GR" dirty="0"/>
            <a:t>ποσοτικά</a:t>
          </a:r>
          <a:r>
            <a:rPr lang="en-US" dirty="0"/>
            <a:t> </a:t>
          </a:r>
          <a:r>
            <a:rPr lang="el-GR" dirty="0"/>
            <a:t>ή αριθμητικά</a:t>
          </a:r>
        </a:p>
      </dgm:t>
    </dgm:pt>
    <dgm:pt modelId="{8380558C-F3F1-4AD0-A968-C80718031213}" type="parTrans" cxnId="{0F577F29-9D97-4451-A05F-473B08644F1F}">
      <dgm:prSet/>
      <dgm:spPr/>
      <dgm:t>
        <a:bodyPr/>
        <a:lstStyle/>
        <a:p>
          <a:endParaRPr lang="el-GR"/>
        </a:p>
      </dgm:t>
    </dgm:pt>
    <dgm:pt modelId="{5B7C9782-A3D2-4646-A58B-6E7FC3AD0F64}" type="sibTrans" cxnId="{0F577F29-9D97-4451-A05F-473B08644F1F}">
      <dgm:prSet/>
      <dgm:spPr/>
      <dgm:t>
        <a:bodyPr/>
        <a:lstStyle/>
        <a:p>
          <a:endParaRPr lang="el-GR"/>
        </a:p>
      </dgm:t>
    </dgm:pt>
    <dgm:pt modelId="{460383B8-EBE9-427A-8078-9EDC190E4305}">
      <dgm:prSet phldrT="[Κείμενο]"/>
      <dgm:spPr/>
      <dgm:t>
        <a:bodyPr/>
        <a:lstStyle/>
        <a:p>
          <a:r>
            <a:rPr lang="el-GR" dirty="0"/>
            <a:t>διακριτά </a:t>
          </a:r>
        </a:p>
      </dgm:t>
    </dgm:pt>
    <dgm:pt modelId="{E6721959-D139-44B9-BE03-DBAB21FAEB39}" type="parTrans" cxnId="{BEC87B26-E713-468A-9744-F75D17155C84}">
      <dgm:prSet/>
      <dgm:spPr/>
      <dgm:t>
        <a:bodyPr/>
        <a:lstStyle/>
        <a:p>
          <a:endParaRPr lang="el-GR"/>
        </a:p>
      </dgm:t>
    </dgm:pt>
    <dgm:pt modelId="{0B17CDBE-7459-40EB-9BFA-56B5BFDB8946}" type="sibTrans" cxnId="{BEC87B26-E713-468A-9744-F75D17155C84}">
      <dgm:prSet/>
      <dgm:spPr/>
      <dgm:t>
        <a:bodyPr/>
        <a:lstStyle/>
        <a:p>
          <a:endParaRPr lang="el-GR"/>
        </a:p>
      </dgm:t>
    </dgm:pt>
    <dgm:pt modelId="{74D18327-E0F0-4E98-9731-7B3FF5828201}">
      <dgm:prSet phldrT="[Κείμενο]"/>
      <dgm:spPr/>
      <dgm:t>
        <a:bodyPr/>
        <a:lstStyle/>
        <a:p>
          <a:r>
            <a:rPr lang="el-GR" dirty="0"/>
            <a:t>συνεχή</a:t>
          </a:r>
        </a:p>
      </dgm:t>
    </dgm:pt>
    <dgm:pt modelId="{A5787F06-6539-4BB2-9C87-BC23312BBAD3}" type="parTrans" cxnId="{67700FC6-BCC1-4399-BE9B-888E4C25BD9B}">
      <dgm:prSet/>
      <dgm:spPr/>
      <dgm:t>
        <a:bodyPr/>
        <a:lstStyle/>
        <a:p>
          <a:endParaRPr lang="el-GR"/>
        </a:p>
      </dgm:t>
    </dgm:pt>
    <dgm:pt modelId="{6E1B9A4D-43AF-471F-8090-976706BCAC9B}" type="sibTrans" cxnId="{67700FC6-BCC1-4399-BE9B-888E4C25BD9B}">
      <dgm:prSet/>
      <dgm:spPr/>
      <dgm:t>
        <a:bodyPr/>
        <a:lstStyle/>
        <a:p>
          <a:endParaRPr lang="el-GR"/>
        </a:p>
      </dgm:t>
    </dgm:pt>
    <dgm:pt modelId="{1633C9FA-1094-4997-A6FE-A4F0036559DD}">
      <dgm:prSet phldrT="[Κείμενο]"/>
      <dgm:spPr/>
      <dgm:t>
        <a:bodyPr/>
        <a:lstStyle/>
        <a:p>
          <a:r>
            <a:rPr lang="el-GR" dirty="0"/>
            <a:t>ποιοτικά ή κατηγορικά</a:t>
          </a:r>
        </a:p>
      </dgm:t>
    </dgm:pt>
    <dgm:pt modelId="{A18E9382-A802-4838-8606-02387167AD8F}" type="parTrans" cxnId="{E4AEF783-C78F-409C-855F-C4F187CBE05E}">
      <dgm:prSet/>
      <dgm:spPr/>
      <dgm:t>
        <a:bodyPr/>
        <a:lstStyle/>
        <a:p>
          <a:endParaRPr lang="el-GR"/>
        </a:p>
      </dgm:t>
    </dgm:pt>
    <dgm:pt modelId="{7AA6F672-4553-4614-8705-E01C77F1BE2B}" type="sibTrans" cxnId="{E4AEF783-C78F-409C-855F-C4F187CBE05E}">
      <dgm:prSet/>
      <dgm:spPr/>
      <dgm:t>
        <a:bodyPr/>
        <a:lstStyle/>
        <a:p>
          <a:endParaRPr lang="el-GR"/>
        </a:p>
      </dgm:t>
    </dgm:pt>
    <dgm:pt modelId="{8294F375-6A46-4754-99A7-EE91AEEF7684}">
      <dgm:prSet phldrT="[Κείμενο]"/>
      <dgm:spPr/>
      <dgm:t>
        <a:bodyPr/>
        <a:lstStyle/>
        <a:p>
          <a:r>
            <a:rPr lang="el-GR" dirty="0"/>
            <a:t>ονομαστικά</a:t>
          </a:r>
        </a:p>
      </dgm:t>
    </dgm:pt>
    <dgm:pt modelId="{480F6ACD-FA0F-40DF-ACA9-0DAEDF03393C}" type="parTrans" cxnId="{227D5F90-42FC-4B45-B40E-ADF05EC9A0A5}">
      <dgm:prSet/>
      <dgm:spPr/>
      <dgm:t>
        <a:bodyPr/>
        <a:lstStyle/>
        <a:p>
          <a:endParaRPr lang="el-GR"/>
        </a:p>
      </dgm:t>
    </dgm:pt>
    <dgm:pt modelId="{7E50FB76-9AF7-4D43-8DCD-0A8EF0D9F7ED}" type="sibTrans" cxnId="{227D5F90-42FC-4B45-B40E-ADF05EC9A0A5}">
      <dgm:prSet/>
      <dgm:spPr/>
      <dgm:t>
        <a:bodyPr/>
        <a:lstStyle/>
        <a:p>
          <a:endParaRPr lang="el-GR"/>
        </a:p>
      </dgm:t>
    </dgm:pt>
    <dgm:pt modelId="{61D11EA3-0B90-4A2E-8517-E799C75A4E1C}">
      <dgm:prSet/>
      <dgm:spPr/>
      <dgm:t>
        <a:bodyPr/>
        <a:lstStyle/>
        <a:p>
          <a:r>
            <a:rPr lang="el-GR" dirty="0"/>
            <a:t>ιεραρχικά</a:t>
          </a:r>
        </a:p>
      </dgm:t>
    </dgm:pt>
    <dgm:pt modelId="{C83836E1-0357-4024-86D8-1E29FD5AFEF0}" type="parTrans" cxnId="{C1DCA0AC-3FAE-4A40-8AD4-51F7E76F32BB}">
      <dgm:prSet/>
      <dgm:spPr/>
      <dgm:t>
        <a:bodyPr/>
        <a:lstStyle/>
        <a:p>
          <a:endParaRPr lang="el-GR"/>
        </a:p>
      </dgm:t>
    </dgm:pt>
    <dgm:pt modelId="{085D5C7F-08DD-4A99-AA3A-CBD3FC703239}" type="sibTrans" cxnId="{C1DCA0AC-3FAE-4A40-8AD4-51F7E76F32BB}">
      <dgm:prSet/>
      <dgm:spPr/>
      <dgm:t>
        <a:bodyPr/>
        <a:lstStyle/>
        <a:p>
          <a:endParaRPr lang="el-GR"/>
        </a:p>
      </dgm:t>
    </dgm:pt>
    <dgm:pt modelId="{A4A4FFB8-A561-428C-A15F-F9C4C0136C98}" type="pres">
      <dgm:prSet presAssocID="{0A14FB7D-742F-4255-8D2F-AEED3A9D076F}" presName="hierChild1" presStyleCnt="0">
        <dgm:presLayoutVars>
          <dgm:chPref val="1"/>
          <dgm:dir/>
          <dgm:animOne val="branch"/>
          <dgm:animLvl val="lvl"/>
          <dgm:resizeHandles/>
        </dgm:presLayoutVars>
      </dgm:prSet>
      <dgm:spPr/>
      <dgm:t>
        <a:bodyPr/>
        <a:lstStyle/>
        <a:p>
          <a:endParaRPr lang="el-GR"/>
        </a:p>
      </dgm:t>
    </dgm:pt>
    <dgm:pt modelId="{62E717C9-5596-448B-8E3C-96661887218A}" type="pres">
      <dgm:prSet presAssocID="{2AB21E2E-4E91-488F-AFCE-0B67AF8AE58B}" presName="hierRoot1" presStyleCnt="0"/>
      <dgm:spPr/>
    </dgm:pt>
    <dgm:pt modelId="{ED17D374-ECCC-4F9C-B5D4-47A21A91B1D8}" type="pres">
      <dgm:prSet presAssocID="{2AB21E2E-4E91-488F-AFCE-0B67AF8AE58B}" presName="composite" presStyleCnt="0"/>
      <dgm:spPr/>
    </dgm:pt>
    <dgm:pt modelId="{4DCE865A-F448-4F5B-9FB2-C4D7F9CF4809}" type="pres">
      <dgm:prSet presAssocID="{2AB21E2E-4E91-488F-AFCE-0B67AF8AE58B}" presName="background" presStyleLbl="node0" presStyleIdx="0" presStyleCnt="1"/>
      <dgm:spPr/>
    </dgm:pt>
    <dgm:pt modelId="{CB46BCF1-176D-45D5-8EA2-539380AA6C66}" type="pres">
      <dgm:prSet presAssocID="{2AB21E2E-4E91-488F-AFCE-0B67AF8AE58B}" presName="text" presStyleLbl="fgAcc0" presStyleIdx="0" presStyleCnt="1">
        <dgm:presLayoutVars>
          <dgm:chPref val="3"/>
        </dgm:presLayoutVars>
      </dgm:prSet>
      <dgm:spPr/>
      <dgm:t>
        <a:bodyPr/>
        <a:lstStyle/>
        <a:p>
          <a:endParaRPr lang="el-GR"/>
        </a:p>
      </dgm:t>
    </dgm:pt>
    <dgm:pt modelId="{F6850771-7FEF-4D78-AE46-CFD44AC96F4C}" type="pres">
      <dgm:prSet presAssocID="{2AB21E2E-4E91-488F-AFCE-0B67AF8AE58B}" presName="hierChild2" presStyleCnt="0"/>
      <dgm:spPr/>
    </dgm:pt>
    <dgm:pt modelId="{8DBC5DEC-EAD6-4595-AE67-C67980EB7B7B}" type="pres">
      <dgm:prSet presAssocID="{A18E9382-A802-4838-8606-02387167AD8F}" presName="Name10" presStyleLbl="parChTrans1D2" presStyleIdx="0" presStyleCnt="2"/>
      <dgm:spPr/>
      <dgm:t>
        <a:bodyPr/>
        <a:lstStyle/>
        <a:p>
          <a:endParaRPr lang="el-GR"/>
        </a:p>
      </dgm:t>
    </dgm:pt>
    <dgm:pt modelId="{F6BB7D11-6765-4F86-8CB8-1E0D253A03DE}" type="pres">
      <dgm:prSet presAssocID="{1633C9FA-1094-4997-A6FE-A4F0036559DD}" presName="hierRoot2" presStyleCnt="0"/>
      <dgm:spPr/>
    </dgm:pt>
    <dgm:pt modelId="{1AE492E1-6088-47A1-BDBB-8255452208ED}" type="pres">
      <dgm:prSet presAssocID="{1633C9FA-1094-4997-A6FE-A4F0036559DD}" presName="composite2" presStyleCnt="0"/>
      <dgm:spPr/>
    </dgm:pt>
    <dgm:pt modelId="{220E16A7-A68A-4B5E-961A-6DF839502EAC}" type="pres">
      <dgm:prSet presAssocID="{1633C9FA-1094-4997-A6FE-A4F0036559DD}" presName="background2" presStyleLbl="node2" presStyleIdx="0" presStyleCnt="2"/>
      <dgm:spPr/>
    </dgm:pt>
    <dgm:pt modelId="{F15441BA-0E08-4F1A-A60C-60BA2BE36A37}" type="pres">
      <dgm:prSet presAssocID="{1633C9FA-1094-4997-A6FE-A4F0036559DD}" presName="text2" presStyleLbl="fgAcc2" presStyleIdx="0" presStyleCnt="2">
        <dgm:presLayoutVars>
          <dgm:chPref val="3"/>
        </dgm:presLayoutVars>
      </dgm:prSet>
      <dgm:spPr/>
      <dgm:t>
        <a:bodyPr/>
        <a:lstStyle/>
        <a:p>
          <a:endParaRPr lang="el-GR"/>
        </a:p>
      </dgm:t>
    </dgm:pt>
    <dgm:pt modelId="{7A2831F1-EF26-4EE0-82DC-C033BD01915F}" type="pres">
      <dgm:prSet presAssocID="{1633C9FA-1094-4997-A6FE-A4F0036559DD}" presName="hierChild3" presStyleCnt="0"/>
      <dgm:spPr/>
    </dgm:pt>
    <dgm:pt modelId="{7B433509-265B-4B4E-9070-52DD944C6150}" type="pres">
      <dgm:prSet presAssocID="{480F6ACD-FA0F-40DF-ACA9-0DAEDF03393C}" presName="Name17" presStyleLbl="parChTrans1D3" presStyleIdx="0" presStyleCnt="4"/>
      <dgm:spPr/>
      <dgm:t>
        <a:bodyPr/>
        <a:lstStyle/>
        <a:p>
          <a:endParaRPr lang="el-GR"/>
        </a:p>
      </dgm:t>
    </dgm:pt>
    <dgm:pt modelId="{42AFFD3A-175A-43D3-B9CA-4C5A74CD41FC}" type="pres">
      <dgm:prSet presAssocID="{8294F375-6A46-4754-99A7-EE91AEEF7684}" presName="hierRoot3" presStyleCnt="0"/>
      <dgm:spPr/>
    </dgm:pt>
    <dgm:pt modelId="{935B2CC1-DCBA-4E1C-8AA7-89FF80677810}" type="pres">
      <dgm:prSet presAssocID="{8294F375-6A46-4754-99A7-EE91AEEF7684}" presName="composite3" presStyleCnt="0"/>
      <dgm:spPr/>
    </dgm:pt>
    <dgm:pt modelId="{8B562F02-E487-46C3-A1BC-AEB0C534BC85}" type="pres">
      <dgm:prSet presAssocID="{8294F375-6A46-4754-99A7-EE91AEEF7684}" presName="background3" presStyleLbl="node3" presStyleIdx="0" presStyleCnt="4"/>
      <dgm:spPr/>
    </dgm:pt>
    <dgm:pt modelId="{A38DCCCD-42A2-4217-B3C7-99BF3820455D}" type="pres">
      <dgm:prSet presAssocID="{8294F375-6A46-4754-99A7-EE91AEEF7684}" presName="text3" presStyleLbl="fgAcc3" presStyleIdx="0" presStyleCnt="4">
        <dgm:presLayoutVars>
          <dgm:chPref val="3"/>
        </dgm:presLayoutVars>
      </dgm:prSet>
      <dgm:spPr/>
      <dgm:t>
        <a:bodyPr/>
        <a:lstStyle/>
        <a:p>
          <a:endParaRPr lang="el-GR"/>
        </a:p>
      </dgm:t>
    </dgm:pt>
    <dgm:pt modelId="{17CC9EB3-8A2E-4606-B301-19FE0AFF824B}" type="pres">
      <dgm:prSet presAssocID="{8294F375-6A46-4754-99A7-EE91AEEF7684}" presName="hierChild4" presStyleCnt="0"/>
      <dgm:spPr/>
    </dgm:pt>
    <dgm:pt modelId="{EAED1357-23B8-4696-A5AC-FB14DD4604B9}" type="pres">
      <dgm:prSet presAssocID="{C83836E1-0357-4024-86D8-1E29FD5AFEF0}" presName="Name17" presStyleLbl="parChTrans1D3" presStyleIdx="1" presStyleCnt="4"/>
      <dgm:spPr/>
      <dgm:t>
        <a:bodyPr/>
        <a:lstStyle/>
        <a:p>
          <a:endParaRPr lang="el-GR"/>
        </a:p>
      </dgm:t>
    </dgm:pt>
    <dgm:pt modelId="{105830C7-1A28-4EA7-B1E9-CD760D8C5942}" type="pres">
      <dgm:prSet presAssocID="{61D11EA3-0B90-4A2E-8517-E799C75A4E1C}" presName="hierRoot3" presStyleCnt="0"/>
      <dgm:spPr/>
    </dgm:pt>
    <dgm:pt modelId="{C991FF81-AC4B-4E6D-B728-127CF096F807}" type="pres">
      <dgm:prSet presAssocID="{61D11EA3-0B90-4A2E-8517-E799C75A4E1C}" presName="composite3" presStyleCnt="0"/>
      <dgm:spPr/>
    </dgm:pt>
    <dgm:pt modelId="{C7B044F2-A231-417E-965B-6CF42E49B820}" type="pres">
      <dgm:prSet presAssocID="{61D11EA3-0B90-4A2E-8517-E799C75A4E1C}" presName="background3" presStyleLbl="node3" presStyleIdx="1" presStyleCnt="4"/>
      <dgm:spPr/>
    </dgm:pt>
    <dgm:pt modelId="{CC21D056-8188-434C-BE80-EE897438B798}" type="pres">
      <dgm:prSet presAssocID="{61D11EA3-0B90-4A2E-8517-E799C75A4E1C}" presName="text3" presStyleLbl="fgAcc3" presStyleIdx="1" presStyleCnt="4">
        <dgm:presLayoutVars>
          <dgm:chPref val="3"/>
        </dgm:presLayoutVars>
      </dgm:prSet>
      <dgm:spPr/>
      <dgm:t>
        <a:bodyPr/>
        <a:lstStyle/>
        <a:p>
          <a:endParaRPr lang="el-GR"/>
        </a:p>
      </dgm:t>
    </dgm:pt>
    <dgm:pt modelId="{F910C4BC-0C45-4AAB-BA3D-AC1802F5EE66}" type="pres">
      <dgm:prSet presAssocID="{61D11EA3-0B90-4A2E-8517-E799C75A4E1C}" presName="hierChild4" presStyleCnt="0"/>
      <dgm:spPr/>
    </dgm:pt>
    <dgm:pt modelId="{A7BD8F79-AA8C-4846-87A4-DDA0AD4C7416}" type="pres">
      <dgm:prSet presAssocID="{8380558C-F3F1-4AD0-A968-C80718031213}" presName="Name10" presStyleLbl="parChTrans1D2" presStyleIdx="1" presStyleCnt="2"/>
      <dgm:spPr/>
      <dgm:t>
        <a:bodyPr/>
        <a:lstStyle/>
        <a:p>
          <a:endParaRPr lang="el-GR"/>
        </a:p>
      </dgm:t>
    </dgm:pt>
    <dgm:pt modelId="{365FABF4-AA73-4898-81B0-C3642091E378}" type="pres">
      <dgm:prSet presAssocID="{C6F7353A-5371-44D2-BCEA-541D071A727E}" presName="hierRoot2" presStyleCnt="0"/>
      <dgm:spPr/>
    </dgm:pt>
    <dgm:pt modelId="{E496B924-FF9F-4A75-BD8B-5B868222093D}" type="pres">
      <dgm:prSet presAssocID="{C6F7353A-5371-44D2-BCEA-541D071A727E}" presName="composite2" presStyleCnt="0"/>
      <dgm:spPr/>
    </dgm:pt>
    <dgm:pt modelId="{92BCBB24-61D0-4B7A-9545-2244550831E3}" type="pres">
      <dgm:prSet presAssocID="{C6F7353A-5371-44D2-BCEA-541D071A727E}" presName="background2" presStyleLbl="node2" presStyleIdx="1" presStyleCnt="2"/>
      <dgm:spPr/>
    </dgm:pt>
    <dgm:pt modelId="{3611332C-1AF3-4ABA-9FCE-FF097B5CDD31}" type="pres">
      <dgm:prSet presAssocID="{C6F7353A-5371-44D2-BCEA-541D071A727E}" presName="text2" presStyleLbl="fgAcc2" presStyleIdx="1" presStyleCnt="2">
        <dgm:presLayoutVars>
          <dgm:chPref val="3"/>
        </dgm:presLayoutVars>
      </dgm:prSet>
      <dgm:spPr/>
      <dgm:t>
        <a:bodyPr/>
        <a:lstStyle/>
        <a:p>
          <a:endParaRPr lang="el-GR"/>
        </a:p>
      </dgm:t>
    </dgm:pt>
    <dgm:pt modelId="{A80DF1D9-D138-4C3A-8F5B-00972382B586}" type="pres">
      <dgm:prSet presAssocID="{C6F7353A-5371-44D2-BCEA-541D071A727E}" presName="hierChild3" presStyleCnt="0"/>
      <dgm:spPr/>
    </dgm:pt>
    <dgm:pt modelId="{C7A55BC5-6B5F-43E6-A1BB-3D7487C70302}" type="pres">
      <dgm:prSet presAssocID="{E6721959-D139-44B9-BE03-DBAB21FAEB39}" presName="Name17" presStyleLbl="parChTrans1D3" presStyleIdx="2" presStyleCnt="4"/>
      <dgm:spPr/>
      <dgm:t>
        <a:bodyPr/>
        <a:lstStyle/>
        <a:p>
          <a:endParaRPr lang="el-GR"/>
        </a:p>
      </dgm:t>
    </dgm:pt>
    <dgm:pt modelId="{1772FDA5-BF28-440C-8263-CA2E2ED2DC31}" type="pres">
      <dgm:prSet presAssocID="{460383B8-EBE9-427A-8078-9EDC190E4305}" presName="hierRoot3" presStyleCnt="0"/>
      <dgm:spPr/>
    </dgm:pt>
    <dgm:pt modelId="{735C5653-8224-4A5B-8792-FE0F88C08C92}" type="pres">
      <dgm:prSet presAssocID="{460383B8-EBE9-427A-8078-9EDC190E4305}" presName="composite3" presStyleCnt="0"/>
      <dgm:spPr/>
    </dgm:pt>
    <dgm:pt modelId="{ECFA3C6D-E7C0-4686-8061-79ABE66E116B}" type="pres">
      <dgm:prSet presAssocID="{460383B8-EBE9-427A-8078-9EDC190E4305}" presName="background3" presStyleLbl="node3" presStyleIdx="2" presStyleCnt="4"/>
      <dgm:spPr/>
    </dgm:pt>
    <dgm:pt modelId="{E0F0DAD4-D797-4232-8EF5-1083786DCF7F}" type="pres">
      <dgm:prSet presAssocID="{460383B8-EBE9-427A-8078-9EDC190E4305}" presName="text3" presStyleLbl="fgAcc3" presStyleIdx="2" presStyleCnt="4">
        <dgm:presLayoutVars>
          <dgm:chPref val="3"/>
        </dgm:presLayoutVars>
      </dgm:prSet>
      <dgm:spPr/>
      <dgm:t>
        <a:bodyPr/>
        <a:lstStyle/>
        <a:p>
          <a:endParaRPr lang="el-GR"/>
        </a:p>
      </dgm:t>
    </dgm:pt>
    <dgm:pt modelId="{F18A9C55-9250-41EE-BD3F-3F8558CFF61E}" type="pres">
      <dgm:prSet presAssocID="{460383B8-EBE9-427A-8078-9EDC190E4305}" presName="hierChild4" presStyleCnt="0"/>
      <dgm:spPr/>
    </dgm:pt>
    <dgm:pt modelId="{8F57298E-BF17-42DF-830F-B19A8A12ED91}" type="pres">
      <dgm:prSet presAssocID="{A5787F06-6539-4BB2-9C87-BC23312BBAD3}" presName="Name17" presStyleLbl="parChTrans1D3" presStyleIdx="3" presStyleCnt="4"/>
      <dgm:spPr/>
      <dgm:t>
        <a:bodyPr/>
        <a:lstStyle/>
        <a:p>
          <a:endParaRPr lang="el-GR"/>
        </a:p>
      </dgm:t>
    </dgm:pt>
    <dgm:pt modelId="{0AA30147-A207-4D94-A66B-37D413C5AD03}" type="pres">
      <dgm:prSet presAssocID="{74D18327-E0F0-4E98-9731-7B3FF5828201}" presName="hierRoot3" presStyleCnt="0"/>
      <dgm:spPr/>
    </dgm:pt>
    <dgm:pt modelId="{AE80D802-470D-4EFB-8B9B-022CBE046D0C}" type="pres">
      <dgm:prSet presAssocID="{74D18327-E0F0-4E98-9731-7B3FF5828201}" presName="composite3" presStyleCnt="0"/>
      <dgm:spPr/>
    </dgm:pt>
    <dgm:pt modelId="{FEA43F31-5B25-4362-9005-C12AB64AC446}" type="pres">
      <dgm:prSet presAssocID="{74D18327-E0F0-4E98-9731-7B3FF5828201}" presName="background3" presStyleLbl="node3" presStyleIdx="3" presStyleCnt="4"/>
      <dgm:spPr/>
    </dgm:pt>
    <dgm:pt modelId="{4571DC73-502F-408C-91C6-963E0BC6AC89}" type="pres">
      <dgm:prSet presAssocID="{74D18327-E0F0-4E98-9731-7B3FF5828201}" presName="text3" presStyleLbl="fgAcc3" presStyleIdx="3" presStyleCnt="4">
        <dgm:presLayoutVars>
          <dgm:chPref val="3"/>
        </dgm:presLayoutVars>
      </dgm:prSet>
      <dgm:spPr/>
      <dgm:t>
        <a:bodyPr/>
        <a:lstStyle/>
        <a:p>
          <a:endParaRPr lang="el-GR"/>
        </a:p>
      </dgm:t>
    </dgm:pt>
    <dgm:pt modelId="{4191921C-8ED0-4E2B-936A-100F0EC2FF6A}" type="pres">
      <dgm:prSet presAssocID="{74D18327-E0F0-4E98-9731-7B3FF5828201}" presName="hierChild4" presStyleCnt="0"/>
      <dgm:spPr/>
    </dgm:pt>
  </dgm:ptLst>
  <dgm:cxnLst>
    <dgm:cxn modelId="{E4AEF783-C78F-409C-855F-C4F187CBE05E}" srcId="{2AB21E2E-4E91-488F-AFCE-0B67AF8AE58B}" destId="{1633C9FA-1094-4997-A6FE-A4F0036559DD}" srcOrd="0" destOrd="0" parTransId="{A18E9382-A802-4838-8606-02387167AD8F}" sibTransId="{7AA6F672-4553-4614-8705-E01C77F1BE2B}"/>
    <dgm:cxn modelId="{0ADA1CCF-88BF-4D8A-9AEE-12DA2067857D}" type="presOf" srcId="{C83836E1-0357-4024-86D8-1E29FD5AFEF0}" destId="{EAED1357-23B8-4696-A5AC-FB14DD4604B9}" srcOrd="0" destOrd="0" presId="urn:microsoft.com/office/officeart/2005/8/layout/hierarchy1"/>
    <dgm:cxn modelId="{A2096E89-7D5A-4FAB-B40B-0F4CA7D2FDEA}" type="presOf" srcId="{C6F7353A-5371-44D2-BCEA-541D071A727E}" destId="{3611332C-1AF3-4ABA-9FCE-FF097B5CDD31}" srcOrd="0" destOrd="0" presId="urn:microsoft.com/office/officeart/2005/8/layout/hierarchy1"/>
    <dgm:cxn modelId="{C1DCA0AC-3FAE-4A40-8AD4-51F7E76F32BB}" srcId="{1633C9FA-1094-4997-A6FE-A4F0036559DD}" destId="{61D11EA3-0B90-4A2E-8517-E799C75A4E1C}" srcOrd="1" destOrd="0" parTransId="{C83836E1-0357-4024-86D8-1E29FD5AFEF0}" sibTransId="{085D5C7F-08DD-4A99-AA3A-CBD3FC703239}"/>
    <dgm:cxn modelId="{39B954D7-D294-438B-95FA-6C673E082FEA}" type="presOf" srcId="{8294F375-6A46-4754-99A7-EE91AEEF7684}" destId="{A38DCCCD-42A2-4217-B3C7-99BF3820455D}" srcOrd="0" destOrd="0" presId="urn:microsoft.com/office/officeart/2005/8/layout/hierarchy1"/>
    <dgm:cxn modelId="{4F213C94-D7C1-447C-8BC3-BFD8F8D651E9}" srcId="{0A14FB7D-742F-4255-8D2F-AEED3A9D076F}" destId="{2AB21E2E-4E91-488F-AFCE-0B67AF8AE58B}" srcOrd="0" destOrd="0" parTransId="{8E344E28-C815-46B9-846C-6CC299D79217}" sibTransId="{B108C8C0-ED2E-4AD1-8145-1429F0EF9EA2}"/>
    <dgm:cxn modelId="{0F577F29-9D97-4451-A05F-473B08644F1F}" srcId="{2AB21E2E-4E91-488F-AFCE-0B67AF8AE58B}" destId="{C6F7353A-5371-44D2-BCEA-541D071A727E}" srcOrd="1" destOrd="0" parTransId="{8380558C-F3F1-4AD0-A968-C80718031213}" sibTransId="{5B7C9782-A3D2-4646-A58B-6E7FC3AD0F64}"/>
    <dgm:cxn modelId="{7A634278-C06F-4F55-A540-51971F0B4D9B}" type="presOf" srcId="{E6721959-D139-44B9-BE03-DBAB21FAEB39}" destId="{C7A55BC5-6B5F-43E6-A1BB-3D7487C70302}" srcOrd="0" destOrd="0" presId="urn:microsoft.com/office/officeart/2005/8/layout/hierarchy1"/>
    <dgm:cxn modelId="{95BA6BDE-98E5-4657-ACE0-C24AF5FEA22B}" type="presOf" srcId="{61D11EA3-0B90-4A2E-8517-E799C75A4E1C}" destId="{CC21D056-8188-434C-BE80-EE897438B798}" srcOrd="0" destOrd="0" presId="urn:microsoft.com/office/officeart/2005/8/layout/hierarchy1"/>
    <dgm:cxn modelId="{5164793D-ED88-4C55-AE5F-7FB767FBA292}" type="presOf" srcId="{A5787F06-6539-4BB2-9C87-BC23312BBAD3}" destId="{8F57298E-BF17-42DF-830F-B19A8A12ED91}" srcOrd="0" destOrd="0" presId="urn:microsoft.com/office/officeart/2005/8/layout/hierarchy1"/>
    <dgm:cxn modelId="{5790051B-7C9F-44A1-8A9C-1DACC7684F03}" type="presOf" srcId="{A18E9382-A802-4838-8606-02387167AD8F}" destId="{8DBC5DEC-EAD6-4595-AE67-C67980EB7B7B}" srcOrd="0" destOrd="0" presId="urn:microsoft.com/office/officeart/2005/8/layout/hierarchy1"/>
    <dgm:cxn modelId="{227D5F90-42FC-4B45-B40E-ADF05EC9A0A5}" srcId="{1633C9FA-1094-4997-A6FE-A4F0036559DD}" destId="{8294F375-6A46-4754-99A7-EE91AEEF7684}" srcOrd="0" destOrd="0" parTransId="{480F6ACD-FA0F-40DF-ACA9-0DAEDF03393C}" sibTransId="{7E50FB76-9AF7-4D43-8DCD-0A8EF0D9F7ED}"/>
    <dgm:cxn modelId="{C60BE07E-78AD-4C0E-AA69-885B6613C7D2}" type="presOf" srcId="{0A14FB7D-742F-4255-8D2F-AEED3A9D076F}" destId="{A4A4FFB8-A561-428C-A15F-F9C4C0136C98}" srcOrd="0" destOrd="0" presId="urn:microsoft.com/office/officeart/2005/8/layout/hierarchy1"/>
    <dgm:cxn modelId="{B010144F-DB4A-41EA-888C-6A1700A51AB6}" type="presOf" srcId="{1633C9FA-1094-4997-A6FE-A4F0036559DD}" destId="{F15441BA-0E08-4F1A-A60C-60BA2BE36A37}" srcOrd="0" destOrd="0" presId="urn:microsoft.com/office/officeart/2005/8/layout/hierarchy1"/>
    <dgm:cxn modelId="{BEC87B26-E713-468A-9744-F75D17155C84}" srcId="{C6F7353A-5371-44D2-BCEA-541D071A727E}" destId="{460383B8-EBE9-427A-8078-9EDC190E4305}" srcOrd="0" destOrd="0" parTransId="{E6721959-D139-44B9-BE03-DBAB21FAEB39}" sibTransId="{0B17CDBE-7459-40EB-9BFA-56B5BFDB8946}"/>
    <dgm:cxn modelId="{52FD0E28-A9F1-4BBA-A903-E68928BB52BF}" type="presOf" srcId="{8380558C-F3F1-4AD0-A968-C80718031213}" destId="{A7BD8F79-AA8C-4846-87A4-DDA0AD4C7416}" srcOrd="0" destOrd="0" presId="urn:microsoft.com/office/officeart/2005/8/layout/hierarchy1"/>
    <dgm:cxn modelId="{67700FC6-BCC1-4399-BE9B-888E4C25BD9B}" srcId="{C6F7353A-5371-44D2-BCEA-541D071A727E}" destId="{74D18327-E0F0-4E98-9731-7B3FF5828201}" srcOrd="1" destOrd="0" parTransId="{A5787F06-6539-4BB2-9C87-BC23312BBAD3}" sibTransId="{6E1B9A4D-43AF-471F-8090-976706BCAC9B}"/>
    <dgm:cxn modelId="{C58C945A-748A-4DA1-A873-5C07566A0AE0}" type="presOf" srcId="{480F6ACD-FA0F-40DF-ACA9-0DAEDF03393C}" destId="{7B433509-265B-4B4E-9070-52DD944C6150}" srcOrd="0" destOrd="0" presId="urn:microsoft.com/office/officeart/2005/8/layout/hierarchy1"/>
    <dgm:cxn modelId="{8491E54F-4966-415F-920C-72DFBD7BC24B}" type="presOf" srcId="{460383B8-EBE9-427A-8078-9EDC190E4305}" destId="{E0F0DAD4-D797-4232-8EF5-1083786DCF7F}" srcOrd="0" destOrd="0" presId="urn:microsoft.com/office/officeart/2005/8/layout/hierarchy1"/>
    <dgm:cxn modelId="{5FB9F092-2FB7-4C26-B37B-2A6DAAF93AE5}" type="presOf" srcId="{2AB21E2E-4E91-488F-AFCE-0B67AF8AE58B}" destId="{CB46BCF1-176D-45D5-8EA2-539380AA6C66}" srcOrd="0" destOrd="0" presId="urn:microsoft.com/office/officeart/2005/8/layout/hierarchy1"/>
    <dgm:cxn modelId="{78FC9006-753F-4181-BD18-0002B27D3078}" type="presOf" srcId="{74D18327-E0F0-4E98-9731-7B3FF5828201}" destId="{4571DC73-502F-408C-91C6-963E0BC6AC89}" srcOrd="0" destOrd="0" presId="urn:microsoft.com/office/officeart/2005/8/layout/hierarchy1"/>
    <dgm:cxn modelId="{39A6F75D-A201-4653-8D8F-2587E90C3730}" type="presParOf" srcId="{A4A4FFB8-A561-428C-A15F-F9C4C0136C98}" destId="{62E717C9-5596-448B-8E3C-96661887218A}" srcOrd="0" destOrd="0" presId="urn:microsoft.com/office/officeart/2005/8/layout/hierarchy1"/>
    <dgm:cxn modelId="{94E93FF9-7319-4339-BF2F-A935987747A9}" type="presParOf" srcId="{62E717C9-5596-448B-8E3C-96661887218A}" destId="{ED17D374-ECCC-4F9C-B5D4-47A21A91B1D8}" srcOrd="0" destOrd="0" presId="urn:microsoft.com/office/officeart/2005/8/layout/hierarchy1"/>
    <dgm:cxn modelId="{72B7121D-3CD0-4B45-AE97-08556E51F655}" type="presParOf" srcId="{ED17D374-ECCC-4F9C-B5D4-47A21A91B1D8}" destId="{4DCE865A-F448-4F5B-9FB2-C4D7F9CF4809}" srcOrd="0" destOrd="0" presId="urn:microsoft.com/office/officeart/2005/8/layout/hierarchy1"/>
    <dgm:cxn modelId="{5D3BF7FD-28F2-4B5C-8A7C-121160A874CD}" type="presParOf" srcId="{ED17D374-ECCC-4F9C-B5D4-47A21A91B1D8}" destId="{CB46BCF1-176D-45D5-8EA2-539380AA6C66}" srcOrd="1" destOrd="0" presId="urn:microsoft.com/office/officeart/2005/8/layout/hierarchy1"/>
    <dgm:cxn modelId="{73775243-DD3B-435D-B3BA-6E52CEDB38EC}" type="presParOf" srcId="{62E717C9-5596-448B-8E3C-96661887218A}" destId="{F6850771-7FEF-4D78-AE46-CFD44AC96F4C}" srcOrd="1" destOrd="0" presId="urn:microsoft.com/office/officeart/2005/8/layout/hierarchy1"/>
    <dgm:cxn modelId="{A12F7E7C-7C0B-43B8-979C-BBF58C583E1B}" type="presParOf" srcId="{F6850771-7FEF-4D78-AE46-CFD44AC96F4C}" destId="{8DBC5DEC-EAD6-4595-AE67-C67980EB7B7B}" srcOrd="0" destOrd="0" presId="urn:microsoft.com/office/officeart/2005/8/layout/hierarchy1"/>
    <dgm:cxn modelId="{FE145EB6-8C68-44C9-8E09-66373D423B42}" type="presParOf" srcId="{F6850771-7FEF-4D78-AE46-CFD44AC96F4C}" destId="{F6BB7D11-6765-4F86-8CB8-1E0D253A03DE}" srcOrd="1" destOrd="0" presId="urn:microsoft.com/office/officeart/2005/8/layout/hierarchy1"/>
    <dgm:cxn modelId="{DAAAF685-3F02-4D86-A89F-DFC5B989B895}" type="presParOf" srcId="{F6BB7D11-6765-4F86-8CB8-1E0D253A03DE}" destId="{1AE492E1-6088-47A1-BDBB-8255452208ED}" srcOrd="0" destOrd="0" presId="urn:microsoft.com/office/officeart/2005/8/layout/hierarchy1"/>
    <dgm:cxn modelId="{2135BFB1-EBEA-4673-942A-0EACADBCF029}" type="presParOf" srcId="{1AE492E1-6088-47A1-BDBB-8255452208ED}" destId="{220E16A7-A68A-4B5E-961A-6DF839502EAC}" srcOrd="0" destOrd="0" presId="urn:microsoft.com/office/officeart/2005/8/layout/hierarchy1"/>
    <dgm:cxn modelId="{81BCB710-2C01-402A-B2B4-E7ECCDF05762}" type="presParOf" srcId="{1AE492E1-6088-47A1-BDBB-8255452208ED}" destId="{F15441BA-0E08-4F1A-A60C-60BA2BE36A37}" srcOrd="1" destOrd="0" presId="urn:microsoft.com/office/officeart/2005/8/layout/hierarchy1"/>
    <dgm:cxn modelId="{4A434CF8-75A6-4330-86A4-1F631325CD8F}" type="presParOf" srcId="{F6BB7D11-6765-4F86-8CB8-1E0D253A03DE}" destId="{7A2831F1-EF26-4EE0-82DC-C033BD01915F}" srcOrd="1" destOrd="0" presId="urn:microsoft.com/office/officeart/2005/8/layout/hierarchy1"/>
    <dgm:cxn modelId="{0E25DADB-0256-4154-A14D-F9AA4DFECFC8}" type="presParOf" srcId="{7A2831F1-EF26-4EE0-82DC-C033BD01915F}" destId="{7B433509-265B-4B4E-9070-52DD944C6150}" srcOrd="0" destOrd="0" presId="urn:microsoft.com/office/officeart/2005/8/layout/hierarchy1"/>
    <dgm:cxn modelId="{58939D25-F29F-4434-977E-767946F77F59}" type="presParOf" srcId="{7A2831F1-EF26-4EE0-82DC-C033BD01915F}" destId="{42AFFD3A-175A-43D3-B9CA-4C5A74CD41FC}" srcOrd="1" destOrd="0" presId="urn:microsoft.com/office/officeart/2005/8/layout/hierarchy1"/>
    <dgm:cxn modelId="{EABC78D2-63CD-4032-8B2A-5C79E055197C}" type="presParOf" srcId="{42AFFD3A-175A-43D3-B9CA-4C5A74CD41FC}" destId="{935B2CC1-DCBA-4E1C-8AA7-89FF80677810}" srcOrd="0" destOrd="0" presId="urn:microsoft.com/office/officeart/2005/8/layout/hierarchy1"/>
    <dgm:cxn modelId="{58EAF25B-0403-4668-921B-72CD0F9A83E3}" type="presParOf" srcId="{935B2CC1-DCBA-4E1C-8AA7-89FF80677810}" destId="{8B562F02-E487-46C3-A1BC-AEB0C534BC85}" srcOrd="0" destOrd="0" presId="urn:microsoft.com/office/officeart/2005/8/layout/hierarchy1"/>
    <dgm:cxn modelId="{274623B7-9C5B-407A-A9A7-EA439360A20B}" type="presParOf" srcId="{935B2CC1-DCBA-4E1C-8AA7-89FF80677810}" destId="{A38DCCCD-42A2-4217-B3C7-99BF3820455D}" srcOrd="1" destOrd="0" presId="urn:microsoft.com/office/officeart/2005/8/layout/hierarchy1"/>
    <dgm:cxn modelId="{D48F6E67-C7F7-458F-8846-D303C3733FC9}" type="presParOf" srcId="{42AFFD3A-175A-43D3-B9CA-4C5A74CD41FC}" destId="{17CC9EB3-8A2E-4606-B301-19FE0AFF824B}" srcOrd="1" destOrd="0" presId="urn:microsoft.com/office/officeart/2005/8/layout/hierarchy1"/>
    <dgm:cxn modelId="{1B895141-53FD-4A94-8510-D69BEB3B9EDA}" type="presParOf" srcId="{7A2831F1-EF26-4EE0-82DC-C033BD01915F}" destId="{EAED1357-23B8-4696-A5AC-FB14DD4604B9}" srcOrd="2" destOrd="0" presId="urn:microsoft.com/office/officeart/2005/8/layout/hierarchy1"/>
    <dgm:cxn modelId="{5F0B05D2-A011-4EC5-A2EB-4CEBA5AB4993}" type="presParOf" srcId="{7A2831F1-EF26-4EE0-82DC-C033BD01915F}" destId="{105830C7-1A28-4EA7-B1E9-CD760D8C5942}" srcOrd="3" destOrd="0" presId="urn:microsoft.com/office/officeart/2005/8/layout/hierarchy1"/>
    <dgm:cxn modelId="{08E626D0-31A4-4847-8A44-4F30EC699645}" type="presParOf" srcId="{105830C7-1A28-4EA7-B1E9-CD760D8C5942}" destId="{C991FF81-AC4B-4E6D-B728-127CF096F807}" srcOrd="0" destOrd="0" presId="urn:microsoft.com/office/officeart/2005/8/layout/hierarchy1"/>
    <dgm:cxn modelId="{3B206FB6-B0A3-422E-A9FE-AA9987C29500}" type="presParOf" srcId="{C991FF81-AC4B-4E6D-B728-127CF096F807}" destId="{C7B044F2-A231-417E-965B-6CF42E49B820}" srcOrd="0" destOrd="0" presId="urn:microsoft.com/office/officeart/2005/8/layout/hierarchy1"/>
    <dgm:cxn modelId="{8A808DFE-95AD-4AAE-88E0-AE05C6E3B601}" type="presParOf" srcId="{C991FF81-AC4B-4E6D-B728-127CF096F807}" destId="{CC21D056-8188-434C-BE80-EE897438B798}" srcOrd="1" destOrd="0" presId="urn:microsoft.com/office/officeart/2005/8/layout/hierarchy1"/>
    <dgm:cxn modelId="{A9A2E89C-1EAA-411E-B746-3005C873B57F}" type="presParOf" srcId="{105830C7-1A28-4EA7-B1E9-CD760D8C5942}" destId="{F910C4BC-0C45-4AAB-BA3D-AC1802F5EE66}" srcOrd="1" destOrd="0" presId="urn:microsoft.com/office/officeart/2005/8/layout/hierarchy1"/>
    <dgm:cxn modelId="{5AE499A4-CDD5-4CCB-91FA-BA27A0EA394C}" type="presParOf" srcId="{F6850771-7FEF-4D78-AE46-CFD44AC96F4C}" destId="{A7BD8F79-AA8C-4846-87A4-DDA0AD4C7416}" srcOrd="2" destOrd="0" presId="urn:microsoft.com/office/officeart/2005/8/layout/hierarchy1"/>
    <dgm:cxn modelId="{C28BC551-F714-4998-AA06-3F88FB917CB5}" type="presParOf" srcId="{F6850771-7FEF-4D78-AE46-CFD44AC96F4C}" destId="{365FABF4-AA73-4898-81B0-C3642091E378}" srcOrd="3" destOrd="0" presId="urn:microsoft.com/office/officeart/2005/8/layout/hierarchy1"/>
    <dgm:cxn modelId="{FB3C0D60-C462-409A-B8A0-821130B5A844}" type="presParOf" srcId="{365FABF4-AA73-4898-81B0-C3642091E378}" destId="{E496B924-FF9F-4A75-BD8B-5B868222093D}" srcOrd="0" destOrd="0" presId="urn:microsoft.com/office/officeart/2005/8/layout/hierarchy1"/>
    <dgm:cxn modelId="{05DA0EF3-BE63-420F-AD45-84A3CC8AAA6B}" type="presParOf" srcId="{E496B924-FF9F-4A75-BD8B-5B868222093D}" destId="{92BCBB24-61D0-4B7A-9545-2244550831E3}" srcOrd="0" destOrd="0" presId="urn:microsoft.com/office/officeart/2005/8/layout/hierarchy1"/>
    <dgm:cxn modelId="{42715CD7-8811-45A1-B407-A4079791CD1E}" type="presParOf" srcId="{E496B924-FF9F-4A75-BD8B-5B868222093D}" destId="{3611332C-1AF3-4ABA-9FCE-FF097B5CDD31}" srcOrd="1" destOrd="0" presId="urn:microsoft.com/office/officeart/2005/8/layout/hierarchy1"/>
    <dgm:cxn modelId="{95FEE362-4857-41C8-971E-F0A2A381A6E8}" type="presParOf" srcId="{365FABF4-AA73-4898-81B0-C3642091E378}" destId="{A80DF1D9-D138-4C3A-8F5B-00972382B586}" srcOrd="1" destOrd="0" presId="urn:microsoft.com/office/officeart/2005/8/layout/hierarchy1"/>
    <dgm:cxn modelId="{700A4465-6D98-4C6F-A133-CDB52E4E2BF2}" type="presParOf" srcId="{A80DF1D9-D138-4C3A-8F5B-00972382B586}" destId="{C7A55BC5-6B5F-43E6-A1BB-3D7487C70302}" srcOrd="0" destOrd="0" presId="urn:microsoft.com/office/officeart/2005/8/layout/hierarchy1"/>
    <dgm:cxn modelId="{302D44CA-0E10-4328-BFD7-6566B319B321}" type="presParOf" srcId="{A80DF1D9-D138-4C3A-8F5B-00972382B586}" destId="{1772FDA5-BF28-440C-8263-CA2E2ED2DC31}" srcOrd="1" destOrd="0" presId="urn:microsoft.com/office/officeart/2005/8/layout/hierarchy1"/>
    <dgm:cxn modelId="{A4AC8954-2995-4ACB-8F48-72B887F6BE21}" type="presParOf" srcId="{1772FDA5-BF28-440C-8263-CA2E2ED2DC31}" destId="{735C5653-8224-4A5B-8792-FE0F88C08C92}" srcOrd="0" destOrd="0" presId="urn:microsoft.com/office/officeart/2005/8/layout/hierarchy1"/>
    <dgm:cxn modelId="{C7301985-2B6A-491E-894E-7A2F62301D55}" type="presParOf" srcId="{735C5653-8224-4A5B-8792-FE0F88C08C92}" destId="{ECFA3C6D-E7C0-4686-8061-79ABE66E116B}" srcOrd="0" destOrd="0" presId="urn:microsoft.com/office/officeart/2005/8/layout/hierarchy1"/>
    <dgm:cxn modelId="{776A6DE6-1C38-4B5C-99CC-2777DE2478DF}" type="presParOf" srcId="{735C5653-8224-4A5B-8792-FE0F88C08C92}" destId="{E0F0DAD4-D797-4232-8EF5-1083786DCF7F}" srcOrd="1" destOrd="0" presId="urn:microsoft.com/office/officeart/2005/8/layout/hierarchy1"/>
    <dgm:cxn modelId="{02D66CB1-321B-480A-BDDE-9713129905DD}" type="presParOf" srcId="{1772FDA5-BF28-440C-8263-CA2E2ED2DC31}" destId="{F18A9C55-9250-41EE-BD3F-3F8558CFF61E}" srcOrd="1" destOrd="0" presId="urn:microsoft.com/office/officeart/2005/8/layout/hierarchy1"/>
    <dgm:cxn modelId="{C54F4295-F6FA-41AD-BA5B-A72B5755363B}" type="presParOf" srcId="{A80DF1D9-D138-4C3A-8F5B-00972382B586}" destId="{8F57298E-BF17-42DF-830F-B19A8A12ED91}" srcOrd="2" destOrd="0" presId="urn:microsoft.com/office/officeart/2005/8/layout/hierarchy1"/>
    <dgm:cxn modelId="{E5395ED5-543B-4085-8D7C-A143C1D876BD}" type="presParOf" srcId="{A80DF1D9-D138-4C3A-8F5B-00972382B586}" destId="{0AA30147-A207-4D94-A66B-37D413C5AD03}" srcOrd="3" destOrd="0" presId="urn:microsoft.com/office/officeart/2005/8/layout/hierarchy1"/>
    <dgm:cxn modelId="{B06DCB48-12B6-4BF0-B6E5-B194CABF8C8B}" type="presParOf" srcId="{0AA30147-A207-4D94-A66B-37D413C5AD03}" destId="{AE80D802-470D-4EFB-8B9B-022CBE046D0C}" srcOrd="0" destOrd="0" presId="urn:microsoft.com/office/officeart/2005/8/layout/hierarchy1"/>
    <dgm:cxn modelId="{4A10D4F1-1726-4016-8B4E-0BF095B4D665}" type="presParOf" srcId="{AE80D802-470D-4EFB-8B9B-022CBE046D0C}" destId="{FEA43F31-5B25-4362-9005-C12AB64AC446}" srcOrd="0" destOrd="0" presId="urn:microsoft.com/office/officeart/2005/8/layout/hierarchy1"/>
    <dgm:cxn modelId="{EB06010B-0F90-4908-9F94-227E3871F5AA}" type="presParOf" srcId="{AE80D802-470D-4EFB-8B9B-022CBE046D0C}" destId="{4571DC73-502F-408C-91C6-963E0BC6AC89}" srcOrd="1" destOrd="0" presId="urn:microsoft.com/office/officeart/2005/8/layout/hierarchy1"/>
    <dgm:cxn modelId="{22754DB8-4448-46C5-9BAB-DB65EBDBE4BE}" type="presParOf" srcId="{0AA30147-A207-4D94-A66B-37D413C5AD03}" destId="{4191921C-8ED0-4E2B-936A-100F0EC2FF6A}" srcOrd="1" destOrd="0" presId="urn:microsoft.com/office/officeart/2005/8/layout/hierarchy1"/>
  </dgm:cxnLst>
  <dgm:bg>
    <a:solidFill>
      <a:srgbClr val="FAFAE6"/>
    </a:solid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7298E-BF17-42DF-830F-B19A8A12ED91}">
      <dsp:nvSpPr>
        <dsp:cNvPr id="0" name=""/>
        <dsp:cNvSpPr/>
      </dsp:nvSpPr>
      <dsp:spPr>
        <a:xfrm>
          <a:off x="6803528" y="3935344"/>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A55BC5-6B5F-43E6-A1BB-3D7487C70302}">
      <dsp:nvSpPr>
        <dsp:cNvPr id="0" name=""/>
        <dsp:cNvSpPr/>
      </dsp:nvSpPr>
      <dsp:spPr>
        <a:xfrm>
          <a:off x="5634632" y="3935344"/>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BD8F79-AA8C-4846-87A4-DDA0AD4C7416}">
      <dsp:nvSpPr>
        <dsp:cNvPr id="0" name=""/>
        <dsp:cNvSpPr/>
      </dsp:nvSpPr>
      <dsp:spPr>
        <a:xfrm>
          <a:off x="4465736" y="2164466"/>
          <a:ext cx="2337792" cy="556288"/>
        </a:xfrm>
        <a:custGeom>
          <a:avLst/>
          <a:gdLst/>
          <a:ahLst/>
          <a:cxnLst/>
          <a:rect l="0" t="0" r="0" b="0"/>
          <a:pathLst>
            <a:path>
              <a:moveTo>
                <a:pt x="0" y="0"/>
              </a:moveTo>
              <a:lnTo>
                <a:pt x="0" y="379094"/>
              </a:lnTo>
              <a:lnTo>
                <a:pt x="2337792" y="379094"/>
              </a:lnTo>
              <a:lnTo>
                <a:pt x="2337792" y="55628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ED1357-23B8-4696-A5AC-FB14DD4604B9}">
      <dsp:nvSpPr>
        <dsp:cNvPr id="0" name=""/>
        <dsp:cNvSpPr/>
      </dsp:nvSpPr>
      <dsp:spPr>
        <a:xfrm>
          <a:off x="2127944" y="3935344"/>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433509-265B-4B4E-9070-52DD944C6150}">
      <dsp:nvSpPr>
        <dsp:cNvPr id="0" name=""/>
        <dsp:cNvSpPr/>
      </dsp:nvSpPr>
      <dsp:spPr>
        <a:xfrm>
          <a:off x="959048" y="3935344"/>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BC5DEC-EAD6-4595-AE67-C67980EB7B7B}">
      <dsp:nvSpPr>
        <dsp:cNvPr id="0" name=""/>
        <dsp:cNvSpPr/>
      </dsp:nvSpPr>
      <dsp:spPr>
        <a:xfrm>
          <a:off x="2127944" y="2164466"/>
          <a:ext cx="2337792" cy="556288"/>
        </a:xfrm>
        <a:custGeom>
          <a:avLst/>
          <a:gdLst/>
          <a:ahLst/>
          <a:cxnLst/>
          <a:rect l="0" t="0" r="0" b="0"/>
          <a:pathLst>
            <a:path>
              <a:moveTo>
                <a:pt x="2337792" y="0"/>
              </a:moveTo>
              <a:lnTo>
                <a:pt x="2337792" y="379094"/>
              </a:lnTo>
              <a:lnTo>
                <a:pt x="0" y="379094"/>
              </a:lnTo>
              <a:lnTo>
                <a:pt x="0" y="55628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CE865A-F448-4F5B-9FB2-C4D7F9CF4809}">
      <dsp:nvSpPr>
        <dsp:cNvPr id="0" name=""/>
        <dsp:cNvSpPr/>
      </dsp:nvSpPr>
      <dsp:spPr>
        <a:xfrm>
          <a:off x="3509367" y="949877"/>
          <a:ext cx="1912739" cy="12145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46BCF1-176D-45D5-8EA2-539380AA6C66}">
      <dsp:nvSpPr>
        <dsp:cNvPr id="0" name=""/>
        <dsp:cNvSpPr/>
      </dsp:nvSpPr>
      <dsp:spPr>
        <a:xfrm>
          <a:off x="3721893" y="1151777"/>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δεδομένα</a:t>
          </a:r>
        </a:p>
      </dsp:txBody>
      <dsp:txXfrm>
        <a:off x="3757467" y="1187351"/>
        <a:ext cx="1841591" cy="1143441"/>
      </dsp:txXfrm>
    </dsp:sp>
    <dsp:sp modelId="{220E16A7-A68A-4B5E-961A-6DF839502EAC}">
      <dsp:nvSpPr>
        <dsp:cNvPr id="0" name=""/>
        <dsp:cNvSpPr/>
      </dsp:nvSpPr>
      <dsp:spPr>
        <a:xfrm>
          <a:off x="1171575" y="2720755"/>
          <a:ext cx="1912739" cy="12145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5441BA-0E08-4F1A-A60C-60BA2BE36A37}">
      <dsp:nvSpPr>
        <dsp:cNvPr id="0" name=""/>
        <dsp:cNvSpPr/>
      </dsp:nvSpPr>
      <dsp:spPr>
        <a:xfrm>
          <a:off x="1384101" y="2922655"/>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ποιοτικά ή κατηγορικά</a:t>
          </a:r>
        </a:p>
      </dsp:txBody>
      <dsp:txXfrm>
        <a:off x="1419675" y="2958229"/>
        <a:ext cx="1841591" cy="1143441"/>
      </dsp:txXfrm>
    </dsp:sp>
    <dsp:sp modelId="{8B562F02-E487-46C3-A1BC-AEB0C534BC85}">
      <dsp:nvSpPr>
        <dsp:cNvPr id="0" name=""/>
        <dsp:cNvSpPr/>
      </dsp:nvSpPr>
      <dsp:spPr>
        <a:xfrm>
          <a:off x="2678" y="4491632"/>
          <a:ext cx="1912739" cy="12145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8DCCCD-42A2-4217-B3C7-99BF3820455D}">
      <dsp:nvSpPr>
        <dsp:cNvPr id="0" name=""/>
        <dsp:cNvSpPr/>
      </dsp:nvSpPr>
      <dsp:spPr>
        <a:xfrm>
          <a:off x="215205" y="4693533"/>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ονομαστικά</a:t>
          </a:r>
        </a:p>
      </dsp:txBody>
      <dsp:txXfrm>
        <a:off x="250779" y="4729107"/>
        <a:ext cx="1841591" cy="1143441"/>
      </dsp:txXfrm>
    </dsp:sp>
    <dsp:sp modelId="{C7B044F2-A231-417E-965B-6CF42E49B820}">
      <dsp:nvSpPr>
        <dsp:cNvPr id="0" name=""/>
        <dsp:cNvSpPr/>
      </dsp:nvSpPr>
      <dsp:spPr>
        <a:xfrm>
          <a:off x="2340471" y="4491632"/>
          <a:ext cx="1912739" cy="12145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21D056-8188-434C-BE80-EE897438B798}">
      <dsp:nvSpPr>
        <dsp:cNvPr id="0" name=""/>
        <dsp:cNvSpPr/>
      </dsp:nvSpPr>
      <dsp:spPr>
        <a:xfrm>
          <a:off x="2552997" y="4693533"/>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ιεραρχικά</a:t>
          </a:r>
        </a:p>
      </dsp:txBody>
      <dsp:txXfrm>
        <a:off x="2588571" y="4729107"/>
        <a:ext cx="1841591" cy="1143441"/>
      </dsp:txXfrm>
    </dsp:sp>
    <dsp:sp modelId="{92BCBB24-61D0-4B7A-9545-2244550831E3}">
      <dsp:nvSpPr>
        <dsp:cNvPr id="0" name=""/>
        <dsp:cNvSpPr/>
      </dsp:nvSpPr>
      <dsp:spPr>
        <a:xfrm>
          <a:off x="5847159" y="2720755"/>
          <a:ext cx="1912739" cy="12145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11332C-1AF3-4ABA-9FCE-FF097B5CDD31}">
      <dsp:nvSpPr>
        <dsp:cNvPr id="0" name=""/>
        <dsp:cNvSpPr/>
      </dsp:nvSpPr>
      <dsp:spPr>
        <a:xfrm>
          <a:off x="6059685" y="2922655"/>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ποσοτικά</a:t>
          </a:r>
          <a:r>
            <a:rPr lang="en-US" sz="2700" kern="1200" dirty="0"/>
            <a:t> </a:t>
          </a:r>
          <a:r>
            <a:rPr lang="el-GR" sz="2700" kern="1200" dirty="0"/>
            <a:t>ή αριθμητικά</a:t>
          </a:r>
        </a:p>
      </dsp:txBody>
      <dsp:txXfrm>
        <a:off x="6095259" y="2958229"/>
        <a:ext cx="1841591" cy="1143441"/>
      </dsp:txXfrm>
    </dsp:sp>
    <dsp:sp modelId="{ECFA3C6D-E7C0-4686-8061-79ABE66E116B}">
      <dsp:nvSpPr>
        <dsp:cNvPr id="0" name=""/>
        <dsp:cNvSpPr/>
      </dsp:nvSpPr>
      <dsp:spPr>
        <a:xfrm>
          <a:off x="4678263" y="4491632"/>
          <a:ext cx="1912739" cy="12145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F0DAD4-D797-4232-8EF5-1083786DCF7F}">
      <dsp:nvSpPr>
        <dsp:cNvPr id="0" name=""/>
        <dsp:cNvSpPr/>
      </dsp:nvSpPr>
      <dsp:spPr>
        <a:xfrm>
          <a:off x="4890789" y="4693533"/>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διακριτά </a:t>
          </a:r>
        </a:p>
      </dsp:txBody>
      <dsp:txXfrm>
        <a:off x="4926363" y="4729107"/>
        <a:ext cx="1841591" cy="1143441"/>
      </dsp:txXfrm>
    </dsp:sp>
    <dsp:sp modelId="{FEA43F31-5B25-4362-9005-C12AB64AC446}">
      <dsp:nvSpPr>
        <dsp:cNvPr id="0" name=""/>
        <dsp:cNvSpPr/>
      </dsp:nvSpPr>
      <dsp:spPr>
        <a:xfrm>
          <a:off x="7016055" y="4491632"/>
          <a:ext cx="1912739" cy="12145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71DC73-502F-408C-91C6-963E0BC6AC89}">
      <dsp:nvSpPr>
        <dsp:cNvPr id="0" name=""/>
        <dsp:cNvSpPr/>
      </dsp:nvSpPr>
      <dsp:spPr>
        <a:xfrm>
          <a:off x="7228582" y="4693533"/>
          <a:ext cx="1912739" cy="121458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l-GR" sz="2700" kern="1200" dirty="0"/>
            <a:t>συνεχή</a:t>
          </a:r>
        </a:p>
      </dsp:txBody>
      <dsp:txXfrm>
        <a:off x="7264156" y="4729107"/>
        <a:ext cx="1841591" cy="11434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emf"/><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wmf"/><Relationship Id="rId1" Type="http://schemas.openxmlformats.org/officeDocument/2006/relationships/image" Target="../media/image7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wmf"/><Relationship Id="rId1"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emf"/><Relationship Id="rId4" Type="http://schemas.openxmlformats.org/officeDocument/2006/relationships/image" Target="../media/image9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emf"/><Relationship Id="rId1" Type="http://schemas.openxmlformats.org/officeDocument/2006/relationships/image" Target="../media/image11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121.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image" Target="../media/image14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emf"/><Relationship Id="rId4" Type="http://schemas.openxmlformats.org/officeDocument/2006/relationships/image" Target="../media/image157.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4" Type="http://schemas.openxmlformats.org/officeDocument/2006/relationships/image" Target="../media/image161.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image" Target="../media/image174.emf"/><Relationship Id="rId1" Type="http://schemas.openxmlformats.org/officeDocument/2006/relationships/image" Target="../media/image1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image" Target="../media/image191.wmf"/><Relationship Id="rId1" Type="http://schemas.openxmlformats.org/officeDocument/2006/relationships/image" Target="../media/image33.wmf"/><Relationship Id="rId4" Type="http://schemas.openxmlformats.org/officeDocument/2006/relationships/image" Target="../media/image190.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922784A-5273-43B3-AA21-F0B44BCC2075}" type="datetimeFigureOut">
              <a:rPr lang="el-GR"/>
              <a:pPr>
                <a:defRPr/>
              </a:pPr>
              <a:t>14/10/2023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50765D-E929-4300-9FAF-7E3B89B8D868}"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4516"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BE032C-BFD1-4D8C-BC8A-B651E136370C}" type="slidenum">
              <a:rPr lang="el-GR" altLang="el-GR" sz="1200"/>
              <a:pPr/>
              <a:t>60</a:t>
            </a:fld>
            <a:endParaRPr lang="el-GR" altLang="el-G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B04968-D8E4-470A-B28D-9BE6667C1935}" type="slidenum">
              <a:rPr lang="el-GR" altLang="el-GR" sz="1200"/>
              <a:pPr/>
              <a:t>61</a:t>
            </a:fld>
            <a:endParaRPr lang="el-GR" altLang="el-G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60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69C4C9-04BF-4FD0-8723-3B8878D2AC3C}" type="slidenum">
              <a:rPr lang="el-GR" altLang="el-GR">
                <a:latin typeface="Times New Roman" panose="02020603050405020304" pitchFamily="18" charset="0"/>
              </a:rPr>
              <a:pPr eaLnBrk="1" hangingPunct="1">
                <a:spcBef>
                  <a:spcPct val="0"/>
                </a:spcBef>
              </a:pPr>
              <a:t>147</a:t>
            </a:fld>
            <a:endParaRPr lang="el-GR" altLang="el-GR">
              <a:latin typeface="Times New Roman" panose="02020603050405020304" pitchFamily="18" charset="0"/>
            </a:endParaRPr>
          </a:p>
        </p:txBody>
      </p:sp>
    </p:spTree>
    <p:extLst>
      <p:ext uri="{BB962C8B-B14F-4D97-AF65-F5344CB8AC3E}">
        <p14:creationId xmlns:p14="http://schemas.microsoft.com/office/powerpoint/2010/main" val="544828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9E85213-088B-42FA-8933-2CE61D02C9AE}" type="slidenum">
              <a:rPr lang="el-GR" altLang="el-GR"/>
              <a:pPr/>
              <a:t>‹#›</a:t>
            </a:fld>
            <a:endParaRPr lang="el-GR" altLang="el-GR"/>
          </a:p>
        </p:txBody>
      </p:sp>
    </p:spTree>
    <p:extLst>
      <p:ext uri="{BB962C8B-B14F-4D97-AF65-F5344CB8AC3E}">
        <p14:creationId xmlns:p14="http://schemas.microsoft.com/office/powerpoint/2010/main" val="2283540386"/>
      </p:ext>
    </p:extLst>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3642B5D7-068A-4771-B5E0-A16A59449F7A}" type="slidenum">
              <a:rPr lang="el-GR" altLang="el-GR"/>
              <a:pPr/>
              <a:t>‹#›</a:t>
            </a:fld>
            <a:endParaRPr lang="el-GR" altLang="el-GR"/>
          </a:p>
        </p:txBody>
      </p:sp>
    </p:spTree>
    <p:extLst>
      <p:ext uri="{BB962C8B-B14F-4D97-AF65-F5344CB8AC3E}">
        <p14:creationId xmlns:p14="http://schemas.microsoft.com/office/powerpoint/2010/main" val="323035068"/>
      </p:ext>
    </p:extLst>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664DE4FC-4627-473B-8906-53F9A7236D6E}" type="slidenum">
              <a:rPr lang="el-GR" altLang="el-GR"/>
              <a:pPr/>
              <a:t>‹#›</a:t>
            </a:fld>
            <a:endParaRPr lang="el-GR" altLang="el-GR"/>
          </a:p>
        </p:txBody>
      </p:sp>
    </p:spTree>
    <p:extLst>
      <p:ext uri="{BB962C8B-B14F-4D97-AF65-F5344CB8AC3E}">
        <p14:creationId xmlns:p14="http://schemas.microsoft.com/office/powerpoint/2010/main" val="990134543"/>
      </p:ext>
    </p:extLst>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609600"/>
            <a:ext cx="7772400" cy="54864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55B4307D-0BE0-48EB-AA62-971DBA736A57}" type="slidenum">
              <a:rPr lang="el-GR" altLang="el-GR"/>
              <a:pPr/>
              <a:t>‹#›</a:t>
            </a:fld>
            <a:endParaRPr lang="el-GR" altLang="el-GR"/>
          </a:p>
        </p:txBody>
      </p:sp>
    </p:spTree>
    <p:extLst>
      <p:ext uri="{BB962C8B-B14F-4D97-AF65-F5344CB8AC3E}">
        <p14:creationId xmlns:p14="http://schemas.microsoft.com/office/powerpoint/2010/main" val="3145636100"/>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9E30B490-3219-4A06-9E51-968692DFD5A8}" type="slidenum">
              <a:rPr lang="el-GR" altLang="el-GR"/>
              <a:pPr/>
              <a:t>‹#›</a:t>
            </a:fld>
            <a:endParaRPr lang="el-GR" altLang="el-GR"/>
          </a:p>
        </p:txBody>
      </p:sp>
    </p:spTree>
    <p:extLst>
      <p:ext uri="{BB962C8B-B14F-4D97-AF65-F5344CB8AC3E}">
        <p14:creationId xmlns:p14="http://schemas.microsoft.com/office/powerpoint/2010/main" val="4263696279"/>
      </p:ext>
    </p:extLst>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77001F9A-5A69-4D67-9D12-1889C8F63675}" type="slidenum">
              <a:rPr lang="el-GR" altLang="el-GR"/>
              <a:pPr/>
              <a:t>‹#›</a:t>
            </a:fld>
            <a:endParaRPr lang="el-GR" altLang="el-GR"/>
          </a:p>
        </p:txBody>
      </p:sp>
    </p:spTree>
    <p:extLst>
      <p:ext uri="{BB962C8B-B14F-4D97-AF65-F5344CB8AC3E}">
        <p14:creationId xmlns:p14="http://schemas.microsoft.com/office/powerpoint/2010/main" val="1055115929"/>
      </p:ext>
    </p:extLst>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733C3003-5F9E-4EDA-949C-04022A7470F4}" type="slidenum">
              <a:rPr lang="el-GR" altLang="el-GR"/>
              <a:pPr/>
              <a:t>‹#›</a:t>
            </a:fld>
            <a:endParaRPr lang="el-GR" altLang="el-GR"/>
          </a:p>
        </p:txBody>
      </p:sp>
    </p:spTree>
    <p:extLst>
      <p:ext uri="{BB962C8B-B14F-4D97-AF65-F5344CB8AC3E}">
        <p14:creationId xmlns:p14="http://schemas.microsoft.com/office/powerpoint/2010/main" val="1258067532"/>
      </p:ext>
    </p:extLst>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1609391C-1727-42B6-BD7B-988FCCDFFEFB}" type="slidenum">
              <a:rPr lang="el-GR" altLang="el-GR"/>
              <a:pPr/>
              <a:t>‹#›</a:t>
            </a:fld>
            <a:endParaRPr lang="el-GR" altLang="el-GR"/>
          </a:p>
        </p:txBody>
      </p:sp>
    </p:spTree>
    <p:extLst>
      <p:ext uri="{BB962C8B-B14F-4D97-AF65-F5344CB8AC3E}">
        <p14:creationId xmlns:p14="http://schemas.microsoft.com/office/powerpoint/2010/main" val="1515775825"/>
      </p:ext>
    </p:extLst>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71401765-79DF-4EFA-B326-FADA682BD0D4}" type="slidenum">
              <a:rPr lang="el-GR" altLang="el-GR"/>
              <a:pPr/>
              <a:t>‹#›</a:t>
            </a:fld>
            <a:endParaRPr lang="el-GR" altLang="el-GR"/>
          </a:p>
        </p:txBody>
      </p:sp>
    </p:spTree>
    <p:extLst>
      <p:ext uri="{BB962C8B-B14F-4D97-AF65-F5344CB8AC3E}">
        <p14:creationId xmlns:p14="http://schemas.microsoft.com/office/powerpoint/2010/main" val="2644126221"/>
      </p:ext>
    </p:extLst>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FCCCF577-2D5E-4721-81E1-5521664B3CFC}" type="slidenum">
              <a:rPr lang="el-GR" altLang="el-GR"/>
              <a:pPr/>
              <a:t>‹#›</a:t>
            </a:fld>
            <a:endParaRPr lang="el-GR" altLang="el-GR"/>
          </a:p>
        </p:txBody>
      </p:sp>
    </p:spTree>
    <p:extLst>
      <p:ext uri="{BB962C8B-B14F-4D97-AF65-F5344CB8AC3E}">
        <p14:creationId xmlns:p14="http://schemas.microsoft.com/office/powerpoint/2010/main" val="716414216"/>
      </p:ext>
    </p:extLst>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EC5E113B-4754-4E32-AC05-C2D0CBB64AF2}" type="slidenum">
              <a:rPr lang="el-GR" altLang="el-GR"/>
              <a:pPr/>
              <a:t>‹#›</a:t>
            </a:fld>
            <a:endParaRPr lang="el-GR" altLang="el-GR"/>
          </a:p>
        </p:txBody>
      </p:sp>
    </p:spTree>
    <p:extLst>
      <p:ext uri="{BB962C8B-B14F-4D97-AF65-F5344CB8AC3E}">
        <p14:creationId xmlns:p14="http://schemas.microsoft.com/office/powerpoint/2010/main" val="4086351543"/>
      </p:ext>
    </p:extLst>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7B0C32FC-4E8F-4FC4-BD69-7249472FDD1E}" type="slidenum">
              <a:rPr lang="el-GR" altLang="el-GR"/>
              <a:pPr/>
              <a:t>‹#›</a:t>
            </a:fld>
            <a:endParaRPr lang="el-GR" altLang="el-GR"/>
          </a:p>
        </p:txBody>
      </p:sp>
    </p:spTree>
    <p:extLst>
      <p:ext uri="{BB962C8B-B14F-4D97-AF65-F5344CB8AC3E}">
        <p14:creationId xmlns:p14="http://schemas.microsoft.com/office/powerpoint/2010/main" val="1618632691"/>
      </p:ext>
    </p:extLst>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AA5F021-E22A-4A70-B198-D9B64656EF40}"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sndAc>
      <p:stSnd>
        <p:snd r:embed="rId14"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92.emf"/><Relationship Id="rId4" Type="http://schemas.openxmlformats.org/officeDocument/2006/relationships/oleObject" Target="../embeddings/oleObject50.bin"/></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audio" Target="../media/audio1.wav"/><Relationship Id="rId7" Type="http://schemas.openxmlformats.org/officeDocument/2006/relationships/image" Target="../media/image94.wmf"/><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oleObject" Target="../embeddings/oleObject52.bin"/><Relationship Id="rId11" Type="http://schemas.openxmlformats.org/officeDocument/2006/relationships/image" Target="../media/image96.wmf"/><Relationship Id="rId5" Type="http://schemas.openxmlformats.org/officeDocument/2006/relationships/image" Target="../media/image93.e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95.wmf"/></Relationships>
</file>

<file path=ppt/slides/_rels/slide10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0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0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04.wmf"/><Relationship Id="rId4" Type="http://schemas.openxmlformats.org/officeDocument/2006/relationships/oleObject" Target="../embeddings/oleObject55.bin"/></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57.bin"/><Relationship Id="rId5" Type="http://schemas.openxmlformats.org/officeDocument/2006/relationships/image" Target="../media/image105.wmf"/><Relationship Id="rId4" Type="http://schemas.openxmlformats.org/officeDocument/2006/relationships/oleObject" Target="../embeddings/oleObject56.bin"/></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59.bin"/><Relationship Id="rId5" Type="http://schemas.openxmlformats.org/officeDocument/2006/relationships/image" Target="../media/image107.wmf"/><Relationship Id="rId4" Type="http://schemas.openxmlformats.org/officeDocument/2006/relationships/oleObject" Target="../embeddings/oleObject58.bin"/></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61.bin"/><Relationship Id="rId5" Type="http://schemas.openxmlformats.org/officeDocument/2006/relationships/image" Target="../media/image109.wmf"/><Relationship Id="rId4" Type="http://schemas.openxmlformats.org/officeDocument/2006/relationships/oleObject" Target="../embeddings/oleObject60.bin"/></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2.wmf"/><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oleObject" Target="../embeddings/oleObject63.bin"/><Relationship Id="rId5" Type="http://schemas.openxmlformats.org/officeDocument/2006/relationships/image" Target="../media/image111.wmf"/><Relationship Id="rId4" Type="http://schemas.openxmlformats.org/officeDocument/2006/relationships/oleObject" Target="../embeddings/oleObject62.bin"/></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65.bin"/><Relationship Id="rId5" Type="http://schemas.openxmlformats.org/officeDocument/2006/relationships/image" Target="../media/image113.wmf"/><Relationship Id="rId4" Type="http://schemas.openxmlformats.org/officeDocument/2006/relationships/oleObject" Target="../embeddings/oleObject64.bin"/></Relationships>
</file>

<file path=ppt/slides/_rels/slide115.x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audio" Target="../media/audio1.wav"/><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15.emf"/><Relationship Id="rId5" Type="http://schemas.openxmlformats.org/officeDocument/2006/relationships/oleObject" Target="../embeddings/oleObject66.bin"/><Relationship Id="rId4" Type="http://schemas.openxmlformats.org/officeDocument/2006/relationships/image" Target="../media/image117.emf"/></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audio" Target="../media/audio1.wav"/><Relationship Id="rId7" Type="http://schemas.openxmlformats.org/officeDocument/2006/relationships/image" Target="../media/image119.e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69.bin"/><Relationship Id="rId5" Type="http://schemas.openxmlformats.org/officeDocument/2006/relationships/image" Target="../media/image113.wmf"/><Relationship Id="rId4" Type="http://schemas.openxmlformats.org/officeDocument/2006/relationships/oleObject" Target="../embeddings/oleObject68.bin"/><Relationship Id="rId9" Type="http://schemas.openxmlformats.org/officeDocument/2006/relationships/image" Target="../media/image120.wmf"/></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2.e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72.bin"/><Relationship Id="rId5" Type="http://schemas.openxmlformats.org/officeDocument/2006/relationships/image" Target="../media/image121.wmf"/><Relationship Id="rId4"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1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74.bin"/><Relationship Id="rId5" Type="http://schemas.openxmlformats.org/officeDocument/2006/relationships/image" Target="../media/image126.emf"/><Relationship Id="rId4" Type="http://schemas.openxmlformats.org/officeDocument/2006/relationships/oleObject" Target="../embeddings/oleObject73.bin"/></Relationships>
</file>

<file path=ppt/slides/_rels/slide1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9.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76.bin"/><Relationship Id="rId5" Type="http://schemas.openxmlformats.org/officeDocument/2006/relationships/image" Target="../media/image128.emf"/><Relationship Id="rId4" Type="http://schemas.openxmlformats.org/officeDocument/2006/relationships/oleObject" Target="../embeddings/oleObject75.bin"/></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9.e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78.bin"/><Relationship Id="rId5" Type="http://schemas.openxmlformats.org/officeDocument/2006/relationships/image" Target="../media/image128.emf"/><Relationship Id="rId4" Type="http://schemas.openxmlformats.org/officeDocument/2006/relationships/oleObject" Target="../embeddings/oleObject77.bin"/></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8.png"/></Relationships>
</file>

<file path=ppt/slides/_rels/slide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audio" Target="../media/audio1.wav"/><Relationship Id="rId7"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80.bin"/><Relationship Id="rId11" Type="http://schemas.openxmlformats.org/officeDocument/2006/relationships/image" Target="../media/image139.emf"/><Relationship Id="rId5" Type="http://schemas.openxmlformats.org/officeDocument/2006/relationships/image" Target="../media/image136.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138.wmf"/></Relationships>
</file>

<file path=ppt/slides/_rels/slide136.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2.emf"/></Relationships>
</file>

<file path=ppt/slides/_rels/slide138.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1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audio" Target="../media/audio1.wav"/><Relationship Id="rId7" Type="http://schemas.openxmlformats.org/officeDocument/2006/relationships/image" Target="../media/image149.e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84.bin"/><Relationship Id="rId5" Type="http://schemas.openxmlformats.org/officeDocument/2006/relationships/image" Target="../media/image148.emf"/><Relationship Id="rId4" Type="http://schemas.openxmlformats.org/officeDocument/2006/relationships/oleObject" Target="../embeddings/oleObject83.bin"/><Relationship Id="rId9" Type="http://schemas.openxmlformats.org/officeDocument/2006/relationships/image" Target="../media/image150.emf"/></Relationships>
</file>

<file path=ppt/slides/_rels/slide1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151.emf"/><Relationship Id="rId4" Type="http://schemas.openxmlformats.org/officeDocument/2006/relationships/oleObject" Target="../embeddings/oleObject86.bin"/></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152.emf"/><Relationship Id="rId4" Type="http://schemas.openxmlformats.org/officeDocument/2006/relationships/oleObject" Target="../embeddings/oleObject87.bin"/></Relationships>
</file>

<file path=ppt/slides/_rels/slide1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153.emf"/><Relationship Id="rId4" Type="http://schemas.openxmlformats.org/officeDocument/2006/relationships/oleObject" Target="../embeddings/oleObject88.bin"/></Relationships>
</file>

<file path=ppt/slides/_rels/slide147.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notesSlide" Target="../notesSlides/notesSlide3.xml"/><Relationship Id="rId7" Type="http://schemas.openxmlformats.org/officeDocument/2006/relationships/oleObject" Target="../embeddings/oleObject90.bin"/><Relationship Id="rId12" Type="http://schemas.openxmlformats.org/officeDocument/2006/relationships/image" Target="../media/image157.wmf"/><Relationship Id="rId2" Type="http://schemas.openxmlformats.org/officeDocument/2006/relationships/slideLayout" Target="../slideLayouts/slideLayout12.xml"/><Relationship Id="rId1" Type="http://schemas.openxmlformats.org/officeDocument/2006/relationships/vmlDrawing" Target="../drawings/vmlDrawing52.vml"/><Relationship Id="rId6" Type="http://schemas.openxmlformats.org/officeDocument/2006/relationships/image" Target="../media/image154.e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156.wmf"/><Relationship Id="rId4" Type="http://schemas.openxmlformats.org/officeDocument/2006/relationships/audio" Target="../media/audio1.wav"/><Relationship Id="rId9" Type="http://schemas.openxmlformats.org/officeDocument/2006/relationships/oleObject" Target="../embeddings/oleObject91.bin"/></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audio" Target="../media/audio1.wav"/><Relationship Id="rId7" Type="http://schemas.openxmlformats.org/officeDocument/2006/relationships/image" Target="../media/image159.wmf"/><Relationship Id="rId2" Type="http://schemas.openxmlformats.org/officeDocument/2006/relationships/slideLayout" Target="../slideLayouts/slideLayout12.xml"/><Relationship Id="rId1" Type="http://schemas.openxmlformats.org/officeDocument/2006/relationships/vmlDrawing" Target="../drawings/vmlDrawing53.vml"/><Relationship Id="rId6" Type="http://schemas.openxmlformats.org/officeDocument/2006/relationships/oleObject" Target="../embeddings/oleObject94.bin"/><Relationship Id="rId11" Type="http://schemas.openxmlformats.org/officeDocument/2006/relationships/image" Target="../media/image161.emf"/><Relationship Id="rId5" Type="http://schemas.openxmlformats.org/officeDocument/2006/relationships/image" Target="../media/image158.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60.wmf"/></Relationships>
</file>

<file path=ppt/slides/_rels/slide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5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15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1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audio" Target="../media/audio1.wav"/><Relationship Id="rId7" Type="http://schemas.openxmlformats.org/officeDocument/2006/relationships/image" Target="../media/image165.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98.bin"/><Relationship Id="rId11" Type="http://schemas.openxmlformats.org/officeDocument/2006/relationships/image" Target="../media/image167.emf"/><Relationship Id="rId5" Type="http://schemas.openxmlformats.org/officeDocument/2006/relationships/image" Target="../media/image164.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66.wmf"/></Relationships>
</file>

<file path=ppt/slides/_rels/slide155.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audio" Target="../media/audio1.wav"/><Relationship Id="rId7" Type="http://schemas.openxmlformats.org/officeDocument/2006/relationships/image" Target="../media/image169.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102.bin"/><Relationship Id="rId11" Type="http://schemas.openxmlformats.org/officeDocument/2006/relationships/image" Target="../media/image171.emf"/><Relationship Id="rId5" Type="http://schemas.openxmlformats.org/officeDocument/2006/relationships/image" Target="../media/image168.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70.wmf"/></Relationships>
</file>

<file path=ppt/slides/_rels/slide1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172.emf"/><Relationship Id="rId4" Type="http://schemas.openxmlformats.org/officeDocument/2006/relationships/oleObject" Target="../embeddings/oleObject105.bin"/></Relationships>
</file>

<file path=ppt/slides/_rels/slide15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174.emf"/><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176.emf"/><Relationship Id="rId4" Type="http://schemas.openxmlformats.org/officeDocument/2006/relationships/oleObject" Target="../embeddings/oleObject107.bin"/></Relationships>
</file>

<file path=ppt/slides/_rels/slide16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audio" Target="../media/audio1.wav"/><Relationship Id="rId7" Type="http://schemas.openxmlformats.org/officeDocument/2006/relationships/image" Target="../media/image174.emf"/><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oleObject" Target="../embeddings/oleObject109.bin"/><Relationship Id="rId5" Type="http://schemas.openxmlformats.org/officeDocument/2006/relationships/image" Target="../media/image172.emf"/><Relationship Id="rId4" Type="http://schemas.openxmlformats.org/officeDocument/2006/relationships/oleObject" Target="../embeddings/oleObject108.bin"/><Relationship Id="rId9" Type="http://schemas.openxmlformats.org/officeDocument/2006/relationships/image" Target="../media/image176.emf"/></Relationships>
</file>

<file path=ppt/slides/_rels/slide1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9.png"/></Relationships>
</file>

<file path=ppt/slides/_rels/slide16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6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16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16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169.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7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7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0.wmf"/><Relationship Id="rId2" Type="http://schemas.openxmlformats.org/officeDocument/2006/relationships/slideLayout" Target="../slideLayouts/slideLayout12.xml"/><Relationship Id="rId1" Type="http://schemas.openxmlformats.org/officeDocument/2006/relationships/vmlDrawing" Target="../drawings/vmlDrawing60.vml"/><Relationship Id="rId6" Type="http://schemas.openxmlformats.org/officeDocument/2006/relationships/oleObject" Target="../embeddings/oleObject112.bin"/><Relationship Id="rId5" Type="http://schemas.openxmlformats.org/officeDocument/2006/relationships/image" Target="../media/image189.emf"/><Relationship Id="rId4" Type="http://schemas.openxmlformats.org/officeDocument/2006/relationships/oleObject" Target="../embeddings/oleObject111.bin"/></Relationships>
</file>

<file path=ppt/slides/_rels/slide174.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audio" Target="../media/audio1.wav"/><Relationship Id="rId7" Type="http://schemas.openxmlformats.org/officeDocument/2006/relationships/image" Target="../media/image191.wmf"/><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oleObject" Target="../embeddings/oleObject114.bin"/><Relationship Id="rId11" Type="http://schemas.openxmlformats.org/officeDocument/2006/relationships/image" Target="../media/image190.wmf"/><Relationship Id="rId5" Type="http://schemas.openxmlformats.org/officeDocument/2006/relationships/image" Target="../media/image33.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92.emf"/></Relationships>
</file>

<file path=ppt/slides/_rels/slide175.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audio" Target="../media/audio1.wav"/><Relationship Id="rId7" Type="http://schemas.openxmlformats.org/officeDocument/2006/relationships/image" Target="../media/image194.wmf"/><Relationship Id="rId2" Type="http://schemas.openxmlformats.org/officeDocument/2006/relationships/slideLayout" Target="../slideLayouts/slideLayout12.xml"/><Relationship Id="rId1" Type="http://schemas.openxmlformats.org/officeDocument/2006/relationships/vmlDrawing" Target="../drawings/vmlDrawing62.vml"/><Relationship Id="rId6" Type="http://schemas.openxmlformats.org/officeDocument/2006/relationships/oleObject" Target="../embeddings/oleObject118.bin"/><Relationship Id="rId11" Type="http://schemas.openxmlformats.org/officeDocument/2006/relationships/image" Target="../media/image196.emf"/><Relationship Id="rId5" Type="http://schemas.openxmlformats.org/officeDocument/2006/relationships/image" Target="../media/image193.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195.wmf"/></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29.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2.emf"/><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4.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5.wmf"/><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37.w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9.emf"/><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42.emf"/><Relationship Id="rId4" Type="http://schemas.openxmlformats.org/officeDocument/2006/relationships/oleObject" Target="../embeddings/oleObject19.bin"/></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50.wmf"/><Relationship Id="rId4" Type="http://schemas.openxmlformats.org/officeDocument/2006/relationships/oleObject" Target="../embeddings/oleObject21.bin"/></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52.wmf"/><Relationship Id="rId4" Type="http://schemas.openxmlformats.org/officeDocument/2006/relationships/oleObject" Target="../embeddings/oleObject23.bin"/></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image" Target="../media/image54.wmf"/><Relationship Id="rId4" Type="http://schemas.openxmlformats.org/officeDocument/2006/relationships/oleObject" Target="../embeddings/oleObject25.bin"/></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6.emf"/><Relationship Id="rId4" Type="http://schemas.openxmlformats.org/officeDocument/2006/relationships/oleObject" Target="../embeddings/oleObject27.bin"/></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60.wmf"/><Relationship Id="rId4"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audio" Target="../media/audio1.wav"/><Relationship Id="rId7" Type="http://schemas.openxmlformats.org/officeDocument/2006/relationships/image" Target="../media/image62.e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30.bin"/><Relationship Id="rId5" Type="http://schemas.openxmlformats.org/officeDocument/2006/relationships/image" Target="../media/image61.wmf"/><Relationship Id="rId4" Type="http://schemas.openxmlformats.org/officeDocument/2006/relationships/oleObject" Target="../embeddings/oleObject29.bin"/><Relationship Id="rId9" Type="http://schemas.openxmlformats.org/officeDocument/2006/relationships/image" Target="../media/image63.wmf"/></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6.wmf"/><Relationship Id="rId4" Type="http://schemas.openxmlformats.org/officeDocument/2006/relationships/oleObject" Target="../embeddings/oleObject32.bin"/></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8.wmf"/><Relationship Id="rId4" Type="http://schemas.openxmlformats.org/officeDocument/2006/relationships/oleObject" Target="../embeddings/oleObject33.bin"/></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5.bin"/><Relationship Id="rId5" Type="http://schemas.openxmlformats.org/officeDocument/2006/relationships/image" Target="../media/image69.wmf"/><Relationship Id="rId4" Type="http://schemas.openxmlformats.org/officeDocument/2006/relationships/oleObject" Target="../embeddings/oleObject34.bin"/></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1.wmf"/><Relationship Id="rId4" Type="http://schemas.openxmlformats.org/officeDocument/2006/relationships/oleObject" Target="../embeddings/oleObject36.bin"/></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8.bin"/><Relationship Id="rId5" Type="http://schemas.openxmlformats.org/officeDocument/2006/relationships/image" Target="../media/image72.wmf"/><Relationship Id="rId4" Type="http://schemas.openxmlformats.org/officeDocument/2006/relationships/oleObject" Target="../embeddings/oleObject37.bin"/></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40.bin"/><Relationship Id="rId5" Type="http://schemas.openxmlformats.org/officeDocument/2006/relationships/image" Target="../media/image74.wmf"/><Relationship Id="rId4" Type="http://schemas.openxmlformats.org/officeDocument/2006/relationships/oleObject" Target="../embeddings/oleObject3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audio" Target="../media/audio1.wav"/><Relationship Id="rId7" Type="http://schemas.openxmlformats.org/officeDocument/2006/relationships/image" Target="../media/image77.wmf"/><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42.bin"/><Relationship Id="rId5" Type="http://schemas.openxmlformats.org/officeDocument/2006/relationships/image" Target="../media/image76.wmf"/><Relationship Id="rId4" Type="http://schemas.openxmlformats.org/officeDocument/2006/relationships/oleObject" Target="../embeddings/oleObject41.bin"/><Relationship Id="rId9" Type="http://schemas.openxmlformats.org/officeDocument/2006/relationships/image" Target="../media/image78.e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audio" Target="../media/audio1.wav"/><Relationship Id="rId7" Type="http://schemas.openxmlformats.org/officeDocument/2006/relationships/image" Target="../media/image80.w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oleObject" Target="../embeddings/oleObject45.bin"/><Relationship Id="rId5" Type="http://schemas.openxmlformats.org/officeDocument/2006/relationships/image" Target="../media/image79.wmf"/><Relationship Id="rId4" Type="http://schemas.openxmlformats.org/officeDocument/2006/relationships/oleObject" Target="../embeddings/oleObject44.bin"/><Relationship Id="rId9" Type="http://schemas.openxmlformats.org/officeDocument/2006/relationships/image" Target="../media/image81.emf"/></Relationships>
</file>

<file path=ppt/slides/_rels/slide8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emf"/></Relationships>
</file>

<file path=ppt/slides/_rels/slide8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89.emf"/><Relationship Id="rId4" Type="http://schemas.openxmlformats.org/officeDocument/2006/relationships/oleObject" Target="../embeddings/oleObject47.bin"/></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90.emf"/><Relationship Id="rId4" Type="http://schemas.openxmlformats.org/officeDocument/2006/relationships/oleObject" Target="../embeddings/oleObject48.bin"/></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91.emf"/><Relationship Id="rId4" Type="http://schemas.openxmlformats.org/officeDocument/2006/relationships/oleObject" Target="../embeddings/oleObject4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762000"/>
          </a:xfrm>
        </p:spPr>
        <p:txBody>
          <a:bodyPr/>
          <a:lstStyle/>
          <a:p>
            <a:pPr marL="342900" indent="-342900" eaLnBrk="1" hangingPunct="1"/>
            <a:r>
              <a:rPr lang="el-GR" altLang="el-GR" b="1" smtClean="0"/>
              <a:t>Στατιστική</a:t>
            </a:r>
            <a:endParaRPr lang="el-GR" altLang="el-GR" sz="3200" smtClean="0"/>
          </a:p>
        </p:txBody>
      </p:sp>
      <p:sp>
        <p:nvSpPr>
          <p:cNvPr id="3075" name="Rectangle 3"/>
          <p:cNvSpPr>
            <a:spLocks noGrp="1" noChangeArrowheads="1"/>
          </p:cNvSpPr>
          <p:nvPr>
            <p:ph type="body" idx="1"/>
          </p:nvPr>
        </p:nvSpPr>
        <p:spPr>
          <a:xfrm>
            <a:off x="0" y="1066800"/>
            <a:ext cx="9144000" cy="5791200"/>
          </a:xfrm>
        </p:spPr>
        <p:txBody>
          <a:bodyPr/>
          <a:lstStyle/>
          <a:p>
            <a:pPr algn="just" eaLnBrk="1" hangingPunct="1">
              <a:defRPr/>
            </a:pPr>
            <a:r>
              <a:rPr lang="el-GR" b="1" dirty="0"/>
              <a:t>Στατιστική είναι </a:t>
            </a:r>
          </a:p>
          <a:p>
            <a:pPr lvl="1" algn="just" eaLnBrk="1" hangingPunct="1">
              <a:defRPr/>
            </a:pPr>
            <a:r>
              <a:rPr lang="el-GR" sz="3200" b="1" dirty="0">
                <a:ea typeface="+mn-ea"/>
                <a:cs typeface="+mn-cs"/>
              </a:rPr>
              <a:t>η συλλογή, </a:t>
            </a:r>
          </a:p>
          <a:p>
            <a:pPr lvl="1" algn="just" eaLnBrk="1" hangingPunct="1">
              <a:defRPr/>
            </a:pPr>
            <a:r>
              <a:rPr lang="el-GR" sz="3200" b="1" dirty="0">
                <a:ea typeface="+mn-ea"/>
                <a:cs typeface="+mn-cs"/>
              </a:rPr>
              <a:t>οργάνωση, </a:t>
            </a:r>
          </a:p>
          <a:p>
            <a:pPr lvl="1" algn="just" eaLnBrk="1" hangingPunct="1">
              <a:defRPr/>
            </a:pPr>
            <a:r>
              <a:rPr lang="el-GR" sz="3200" b="1" dirty="0">
                <a:ea typeface="+mn-ea"/>
                <a:cs typeface="+mn-cs"/>
              </a:rPr>
              <a:t>ανάλυση, </a:t>
            </a:r>
          </a:p>
          <a:p>
            <a:pPr lvl="1" algn="just" eaLnBrk="1" hangingPunct="1">
              <a:defRPr/>
            </a:pPr>
            <a:r>
              <a:rPr lang="el-GR" sz="3200" b="1" dirty="0">
                <a:ea typeface="+mn-ea"/>
                <a:cs typeface="+mn-cs"/>
              </a:rPr>
              <a:t>παρουσίαση και </a:t>
            </a:r>
          </a:p>
          <a:p>
            <a:pPr lvl="1" algn="just" eaLnBrk="1" hangingPunct="1">
              <a:defRPr/>
            </a:pPr>
            <a:r>
              <a:rPr lang="el-GR" sz="3200" b="1" dirty="0">
                <a:ea typeface="+mn-ea"/>
                <a:cs typeface="+mn-cs"/>
              </a:rPr>
              <a:t>ερμηνεία δεδομένων, </a:t>
            </a:r>
          </a:p>
          <a:p>
            <a:pPr lvl="2" algn="just" eaLnBrk="1" hangingPunct="1">
              <a:defRPr/>
            </a:pPr>
            <a:r>
              <a:rPr lang="el-GR" sz="3200" b="1" dirty="0">
                <a:ea typeface="+mn-ea"/>
                <a:cs typeface="+mn-cs"/>
              </a:rPr>
              <a:t>μέσω της διεξαγωγής ερευνών και πειραμάτων</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dissolve">
                                      <p:cBhvr>
                                        <p:cTn id="10" dur="500"/>
                                        <p:tgtEl>
                                          <p:spTgt spid="3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dissolve">
                                      <p:cBhvr>
                                        <p:cTn id="13" dur="500"/>
                                        <p:tgtEl>
                                          <p:spTgt spid="30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dissolve">
                                      <p:cBhvr>
                                        <p:cTn id="16" dur="500"/>
                                        <p:tgtEl>
                                          <p:spTgt spid="30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dissolve">
                                      <p:cBhvr>
                                        <p:cTn id="19" dur="500"/>
                                        <p:tgtEl>
                                          <p:spTgt spid="30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dissolve">
                                      <p:cBhvr>
                                        <p:cTn id="22" dur="500"/>
                                        <p:tgtEl>
                                          <p:spTgt spid="307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dissolve">
                                      <p:cBhvr>
                                        <p:cTn id="25"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0"/>
            <a:ext cx="9144000" cy="6858000"/>
          </a:xfrm>
        </p:spPr>
        <p:txBody>
          <a:bodyPr/>
          <a:lstStyle/>
          <a:p>
            <a:pPr algn="just" eaLnBrk="1" hangingPunct="1">
              <a:spcBef>
                <a:spcPts val="600"/>
              </a:spcBef>
            </a:pPr>
            <a:r>
              <a:rPr lang="el-GR" altLang="el-GR" sz="2800" smtClean="0">
                <a:latin typeface="Tahoma" panose="020B0604030504040204" pitchFamily="34" charset="0"/>
                <a:cs typeface="Tahoma" panose="020B0604030504040204" pitchFamily="34" charset="0"/>
              </a:rPr>
              <a:t>Για να χωρίσουμε το εύρος των δεδομένων σε </a:t>
            </a:r>
            <a:r>
              <a:rPr lang="en-US" altLang="el-GR" sz="2800" smtClean="0">
                <a:latin typeface="Tahoma" panose="020B0604030504040204" pitchFamily="34" charset="0"/>
                <a:cs typeface="Tahoma" panose="020B0604030504040204" pitchFamily="34" charset="0"/>
              </a:rPr>
              <a:t> k</a:t>
            </a:r>
            <a:r>
              <a:rPr lang="el-GR" altLang="el-GR" sz="2800" smtClean="0">
                <a:latin typeface="Tahoma" panose="020B0604030504040204" pitchFamily="34" charset="0"/>
                <a:cs typeface="Tahoma" panose="020B0604030504040204" pitchFamily="34" charset="0"/>
              </a:rPr>
              <a:t> κλάσεις </a:t>
            </a:r>
            <a:endParaRPr lang="en-US" altLang="el-GR" sz="2800" smtClean="0">
              <a:latin typeface="Tahoma" panose="020B0604030504040204" pitchFamily="34" charset="0"/>
              <a:cs typeface="Tahoma" panose="020B0604030504040204" pitchFamily="34" charset="0"/>
            </a:endParaRPr>
          </a:p>
          <a:p>
            <a:pPr lvl="1" algn="just" eaLnBrk="1" hangingPunct="1">
              <a:spcBef>
                <a:spcPts val="600"/>
              </a:spcBef>
            </a:pPr>
            <a:r>
              <a:rPr lang="el-GR" altLang="el-GR" b="1" smtClean="0">
                <a:latin typeface="Tahoma" panose="020B0604030504040204" pitchFamily="34" charset="0"/>
                <a:cs typeface="Tahoma" panose="020B0604030504040204" pitchFamily="34" charset="0"/>
              </a:rPr>
              <a:t>διαιρούμε το εύρος των δεδομένων  </a:t>
            </a:r>
            <a:r>
              <a:rPr lang="en-US" altLang="el-GR" b="1" smtClean="0">
                <a:latin typeface="Tahoma" panose="020B0604030504040204" pitchFamily="34" charset="0"/>
                <a:cs typeface="Tahoma" panose="020B0604030504040204" pitchFamily="34" charset="0"/>
              </a:rPr>
              <a:t>R </a:t>
            </a:r>
            <a:r>
              <a:rPr lang="el-GR" altLang="el-GR" b="1" smtClean="0">
                <a:latin typeface="Tahoma" panose="020B0604030504040204" pitchFamily="34" charset="0"/>
                <a:cs typeface="Tahoma" panose="020B0604030504040204" pitchFamily="34" charset="0"/>
              </a:rPr>
              <a:t>με</a:t>
            </a:r>
            <a:r>
              <a:rPr lang="en-US" altLang="el-GR" b="1" smtClean="0">
                <a:latin typeface="Tahoma" panose="020B0604030504040204" pitchFamily="34" charset="0"/>
                <a:cs typeface="Tahoma" panose="020B0604030504040204" pitchFamily="34" charset="0"/>
              </a:rPr>
              <a:t> </a:t>
            </a:r>
            <a:r>
              <a:rPr lang="el-GR" altLang="el-GR" b="1" smtClean="0">
                <a:latin typeface="Tahoma" panose="020B0604030504040204" pitchFamily="34" charset="0"/>
                <a:cs typeface="Tahoma" panose="020B0604030504040204" pitchFamily="34" charset="0"/>
              </a:rPr>
              <a:t> το</a:t>
            </a:r>
            <a:r>
              <a:rPr lang="en-US" altLang="el-GR" b="1" smtClean="0">
                <a:latin typeface="Tahoma" panose="020B0604030504040204" pitchFamily="34" charset="0"/>
                <a:cs typeface="Tahoma" panose="020B0604030504040204" pitchFamily="34" charset="0"/>
              </a:rPr>
              <a:t> k</a:t>
            </a:r>
          </a:p>
          <a:p>
            <a:pPr lvl="1" algn="just" eaLnBrk="1" hangingPunct="1">
              <a:spcBef>
                <a:spcPts val="600"/>
              </a:spcBef>
            </a:pPr>
            <a:r>
              <a:rPr lang="el-GR" altLang="el-GR" b="1" smtClean="0">
                <a:latin typeface="Tahoma" panose="020B0604030504040204" pitchFamily="34" charset="0"/>
                <a:cs typeface="Tahoma" panose="020B0604030504040204" pitchFamily="34" charset="0"/>
              </a:rPr>
              <a:t>παίρνουμε έναν αριθμό τον οποίο στρογγυλοποιούμε, </a:t>
            </a:r>
            <a:endParaRPr lang="en-US" altLang="el-GR" b="1" smtClean="0">
              <a:latin typeface="Tahoma" panose="020B0604030504040204" pitchFamily="34" charset="0"/>
              <a:cs typeface="Tahoma" panose="020B0604030504040204" pitchFamily="34" charset="0"/>
            </a:endParaRPr>
          </a:p>
          <a:p>
            <a:pPr lvl="2" algn="just" eaLnBrk="1" hangingPunct="1">
              <a:spcBef>
                <a:spcPts val="600"/>
              </a:spcBef>
            </a:pPr>
            <a:r>
              <a:rPr lang="el-GR" altLang="el-GR" sz="2800" smtClean="0">
                <a:latin typeface="Tahoma" panose="020B0604030504040204" pitchFamily="34" charset="0"/>
                <a:cs typeface="Tahoma" panose="020B0604030504040204" pitchFamily="34" charset="0"/>
              </a:rPr>
              <a:t>έτσι ώστε τελικά να προκύψει ένας εύχρηστος αριθμός που θα αποτελέσει το εύρος της κάθε κλάσης. </a:t>
            </a:r>
            <a:endParaRPr lang="en-US" altLang="el-GR" sz="2800" smtClean="0">
              <a:latin typeface="Tahoma" panose="020B0604030504040204" pitchFamily="34" charset="0"/>
              <a:cs typeface="Tahoma" panose="020B0604030504040204" pitchFamily="34" charset="0"/>
            </a:endParaRPr>
          </a:p>
          <a:p>
            <a:pPr lvl="1" algn="just" eaLnBrk="1" hangingPunct="1">
              <a:spcBef>
                <a:spcPts val="600"/>
              </a:spcBef>
            </a:pPr>
            <a:r>
              <a:rPr lang="el-GR" altLang="el-GR" b="1" smtClean="0">
                <a:latin typeface="Tahoma" panose="020B0604030504040204" pitchFamily="34" charset="0"/>
                <a:cs typeface="Tahoma" panose="020B0604030504040204" pitchFamily="34" charset="0"/>
              </a:rPr>
              <a:t>Προσοχή:</a:t>
            </a:r>
            <a:r>
              <a:rPr lang="el-GR" altLang="el-GR" smtClean="0">
                <a:latin typeface="Tahoma" panose="020B0604030504040204" pitchFamily="34" charset="0"/>
                <a:cs typeface="Tahoma" panose="020B0604030504040204" pitchFamily="34" charset="0"/>
              </a:rPr>
              <a:t> η στρογγυλοποίηση πρέπει να γίνεται πάντα προς τα πάνω, αλλιώς υπάρχει ο κίνδυνος να χάσουμε ακραίες παρατηρήσεις. </a:t>
            </a:r>
            <a:endParaRPr lang="en-US" altLang="el-GR" smtClean="0">
              <a:latin typeface="Tahoma" panose="020B0604030504040204" pitchFamily="34" charset="0"/>
              <a:cs typeface="Tahoma" panose="020B0604030504040204" pitchFamily="34" charset="0"/>
            </a:endParaRPr>
          </a:p>
          <a:p>
            <a:pPr algn="just" eaLnBrk="1" hangingPunct="1">
              <a:spcBef>
                <a:spcPts val="600"/>
              </a:spcBef>
            </a:pPr>
            <a:r>
              <a:rPr lang="en-US" altLang="el-GR" sz="2800" smtClean="0">
                <a:latin typeface="Tahoma" panose="020B0604030504040204" pitchFamily="34" charset="0"/>
                <a:cs typeface="Tahoma" panose="020B0604030504040204" pitchFamily="34" charset="0"/>
              </a:rPr>
              <a:t>T</a:t>
            </a:r>
            <a:r>
              <a:rPr lang="el-GR" altLang="el-GR" sz="2800" smtClean="0">
                <a:latin typeface="Tahoma" panose="020B0604030504040204" pitchFamily="34" charset="0"/>
                <a:cs typeface="Tahoma" panose="020B0604030504040204" pitchFamily="34" charset="0"/>
              </a:rPr>
              <a:t>ι γίνεται όταν έχουμε μια τιμή στο όριο</a:t>
            </a:r>
            <a:r>
              <a:rPr lang="en-US" altLang="el-GR" sz="2800" smtClean="0">
                <a:latin typeface="Tahoma" panose="020B0604030504040204" pitchFamily="34" charset="0"/>
                <a:cs typeface="Tahoma" panose="020B0604030504040204" pitchFamily="34" charset="0"/>
              </a:rPr>
              <a:t>;</a:t>
            </a:r>
            <a:endParaRPr lang="en-US" altLang="el-GR" sz="2800" smtClean="0"/>
          </a:p>
          <a:p>
            <a:pPr lvl="1" algn="just" eaLnBrk="1" hangingPunct="1">
              <a:spcBef>
                <a:spcPts val="600"/>
              </a:spcBef>
            </a:pPr>
            <a:r>
              <a:rPr lang="el-GR" altLang="el-GR" smtClean="0">
                <a:latin typeface="Tahoma" panose="020B0604030504040204" pitchFamily="34" charset="0"/>
                <a:cs typeface="Tahoma" panose="020B0604030504040204" pitchFamily="34" charset="0"/>
              </a:rPr>
              <a:t>Αν και είναι σχετικά σπάνιο να συμβεί κάτι τέτοιο σε συνεχή δεδομένα, θα πρέπει να έχουμε προσυμφωνήσει σε έναν κανόνα.</a:t>
            </a:r>
            <a:r>
              <a:rPr lang="el-GR" altLang="el-GR" smtClean="0"/>
              <a:t> [ , )</a:t>
            </a:r>
            <a:endParaRPr lang="el-GR" altLang="el-GR" smtClean="0">
              <a:latin typeface="Tahoma" panose="020B0604030504040204" pitchFamily="34" charset="0"/>
              <a:cs typeface="Tahoma" panose="020B0604030504040204" pitchFamily="34" charset="0"/>
            </a:endParaRPr>
          </a:p>
          <a:p>
            <a:pPr algn="just" eaLnBrk="1" hangingPunct="1"/>
            <a:endParaRPr lang="el-GR" altLang="el-GR" sz="2700" b="1" smtClean="0">
              <a:solidFill>
                <a:srgbClr val="0033CC"/>
              </a:solidFill>
              <a:latin typeface="Tahoma" panose="020B0604030504040204" pitchFamily="34" charset="0"/>
              <a:cs typeface="Tahoma" panose="020B0604030504040204" pitchFamily="34" charset="0"/>
            </a:endParaRPr>
          </a:p>
        </p:txBody>
      </p:sp>
      <p:sp>
        <p:nvSpPr>
          <p:cNvPr id="122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dissolve">
                                      <p:cBhvr>
                                        <p:cTn id="10" dur="500"/>
                                        <p:tgtEl>
                                          <p:spTgt spid="40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dissolve">
                                      <p:cBhvr>
                                        <p:cTn id="13" dur="500"/>
                                        <p:tgtEl>
                                          <p:spTgt spid="40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dissolve">
                                      <p:cBhvr>
                                        <p:cTn id="16" dur="500"/>
                                        <p:tgtEl>
                                          <p:spTgt spid="40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dissolve">
                                      <p:cBhvr>
                                        <p:cTn id="19" dur="500"/>
                                        <p:tgtEl>
                                          <p:spTgt spid="409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dissolve">
                                      <p:cBhvr>
                                        <p:cTn id="24" dur="500"/>
                                        <p:tgtEl>
                                          <p:spTgt spid="409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dissolve">
                                      <p:cBhvr>
                                        <p:cTn id="2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0" y="3929063"/>
            <a:ext cx="9144000" cy="2928937"/>
          </a:xfrm>
        </p:spPr>
        <p:txBody>
          <a:bodyPr/>
          <a:lstStyle/>
          <a:p>
            <a:pPr algn="just" eaLnBrk="1" hangingPunct="1"/>
            <a:r>
              <a:rPr lang="el-GR" altLang="el-GR" smtClean="0">
                <a:latin typeface="Tahoma" panose="020B0604030504040204" pitchFamily="34" charset="0"/>
                <a:cs typeface="Tahoma" panose="020B0604030504040204" pitchFamily="34" charset="0"/>
              </a:rPr>
              <a:t>Το 50% των τιμών των δεδομένων βρίσκεται σε ένα εύρος 9.990 ευρώ. </a:t>
            </a:r>
          </a:p>
          <a:p>
            <a:pPr algn="just" eaLnBrk="1" hangingPunct="1"/>
            <a:r>
              <a:rPr lang="el-GR" altLang="el-GR" smtClean="0">
                <a:latin typeface="Tahoma" panose="020B0604030504040204" pitchFamily="34" charset="0"/>
                <a:cs typeface="Tahoma" panose="020B0604030504040204" pitchFamily="34" charset="0"/>
              </a:rPr>
              <a:t>Με άλλα λόγια, οι μισοί από τους ανθρώπους που έχουμε στο δείγμα μας έχουν εισόδημα από 13.928 ευρώ έως 23.918 ευρώ. </a:t>
            </a:r>
          </a:p>
        </p:txBody>
      </p:sp>
      <p:graphicFrame>
        <p:nvGraphicFramePr>
          <p:cNvPr id="5" name="4 - Πίνακας"/>
          <p:cNvGraphicFramePr>
            <a:graphicFrameLocks noGrp="1"/>
          </p:cNvGraphicFramePr>
          <p:nvPr/>
        </p:nvGraphicFramePr>
        <p:xfrm>
          <a:off x="2214563" y="0"/>
          <a:ext cx="4786312" cy="3021013"/>
        </p:xfrm>
        <a:graphic>
          <a:graphicData uri="http://schemas.openxmlformats.org/drawingml/2006/table">
            <a:tbl>
              <a:tblPr/>
              <a:tblGrid>
                <a:gridCol w="1114425">
                  <a:extLst>
                    <a:ext uri="{9D8B030D-6E8A-4147-A177-3AD203B41FA5}">
                      <a16:colId xmlns:a16="http://schemas.microsoft.com/office/drawing/2014/main" val="20000"/>
                    </a:ext>
                  </a:extLst>
                </a:gridCol>
                <a:gridCol w="3671887">
                  <a:extLst>
                    <a:ext uri="{9D8B030D-6E8A-4147-A177-3AD203B41FA5}">
                      <a16:colId xmlns:a16="http://schemas.microsoft.com/office/drawing/2014/main" val="20001"/>
                    </a:ext>
                  </a:extLst>
                </a:gridCol>
              </a:tblGrid>
              <a:tr h="619216">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sz="3200" b="0" i="0" u="none" strike="noStrike" cap="none" normalizeH="0" baseline="0" smtClean="0">
                          <a:ln>
                            <a:noFill/>
                          </a:ln>
                          <a:solidFill>
                            <a:schemeClr val="tx1"/>
                          </a:solidFill>
                          <a:effectLst/>
                          <a:latin typeface="Calibri" pitchFamily="34" charset="0"/>
                          <a:cs typeface="Times New Roman" pitchFamily="18" charset="0"/>
                        </a:rPr>
                        <a:t>Χ</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sz="3200" b="0" i="0" u="none" strike="noStrike" cap="none" normalizeH="0" baseline="0" smtClean="0">
                          <a:ln>
                            <a:noFill/>
                          </a:ln>
                          <a:solidFill>
                            <a:schemeClr val="tx1"/>
                          </a:solidFill>
                          <a:effectLst/>
                          <a:latin typeface="Calibri" pitchFamily="34" charset="0"/>
                          <a:cs typeface="Times New Roman" pitchFamily="18" charset="0"/>
                        </a:rPr>
                        <a:t>Εισόδημα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0"/>
                  </a:ext>
                </a:extLst>
              </a:tr>
              <a:tr h="619216">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3200" b="0" i="0" u="none" strike="noStrike" cap="none" normalizeH="0" baseline="0" smtClean="0">
                          <a:ln>
                            <a:noFill/>
                          </a:ln>
                          <a:solidFill>
                            <a:schemeClr val="tx1"/>
                          </a:solidFill>
                          <a:effectLst/>
                          <a:latin typeface="Calibri" pitchFamily="34" charset="0"/>
                          <a:cs typeface="Times New Roman" pitchFamily="18" charset="0"/>
                        </a:rPr>
                        <a:t>Q</a:t>
                      </a:r>
                      <a:r>
                        <a:rPr kumimoji="0" lang="en-US" sz="3200" b="0" i="0" u="none" strike="noStrike" cap="none" normalizeH="0" baseline="-25000" smtClean="0">
                          <a:ln>
                            <a:noFill/>
                          </a:ln>
                          <a:solidFill>
                            <a:schemeClr val="tx1"/>
                          </a:solidFill>
                          <a:effectLst/>
                          <a:latin typeface="Calibri" pitchFamily="34" charset="0"/>
                          <a:cs typeface="Times New Roman" pitchFamily="18" charset="0"/>
                        </a:rPr>
                        <a:t>1</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sz="3200" b="0" i="0" u="none" strike="noStrike" cap="none" normalizeH="0" baseline="0" smtClean="0">
                          <a:ln>
                            <a:noFill/>
                          </a:ln>
                          <a:solidFill>
                            <a:srgbClr val="000000"/>
                          </a:solidFill>
                          <a:effectLst/>
                          <a:latin typeface="Cambria Math" pitchFamily="18" charset="0"/>
                          <a:cs typeface="Times New Roman" pitchFamily="18" charset="0"/>
                        </a:rPr>
                        <a:t>13.928</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1"/>
                  </a:ext>
                </a:extLst>
              </a:tr>
              <a:tr h="952640">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3200" b="0" i="0" u="none" strike="noStrike" cap="none" normalizeH="0" baseline="0" smtClean="0">
                          <a:ln>
                            <a:noFill/>
                          </a:ln>
                          <a:solidFill>
                            <a:schemeClr val="tx1"/>
                          </a:solidFill>
                          <a:effectLst/>
                          <a:latin typeface="Calibri" pitchFamily="34" charset="0"/>
                          <a:cs typeface="Times New Roman" pitchFamily="18" charset="0"/>
                        </a:rPr>
                        <a:t>Q</a:t>
                      </a:r>
                      <a:r>
                        <a:rPr kumimoji="0" lang="en-US" sz="3200" b="0" i="0" u="none" strike="noStrike" cap="none" normalizeH="0" baseline="-25000" smtClean="0">
                          <a:ln>
                            <a:noFill/>
                          </a:ln>
                          <a:solidFill>
                            <a:schemeClr val="tx1"/>
                          </a:solidFill>
                          <a:effectLst/>
                          <a:latin typeface="Calibri" pitchFamily="34" charset="0"/>
                          <a:cs typeface="Times New Roman" pitchFamily="18" charset="0"/>
                        </a:rPr>
                        <a:t>2</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ts val="300"/>
                        </a:spcBef>
                        <a:spcAft>
                          <a:spcPts val="300"/>
                        </a:spcAft>
                        <a:buClrTx/>
                        <a:buSzTx/>
                        <a:buFontTx/>
                        <a:buNone/>
                        <a:tabLst/>
                      </a:pPr>
                      <a:endParaRPr kumimoji="0" lang="el-G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sz="3200" b="0" i="0" u="none" strike="noStrike" cap="none" normalizeH="0" baseline="0" smtClean="0">
                          <a:ln>
                            <a:noFill/>
                          </a:ln>
                          <a:solidFill>
                            <a:srgbClr val="000000"/>
                          </a:solidFill>
                          <a:effectLst/>
                          <a:latin typeface="Cambria Math" pitchFamily="18" charset="0"/>
                          <a:cs typeface="Times New Roman" pitchFamily="18" charset="0"/>
                        </a:rPr>
                        <a:t>18.549</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2"/>
                  </a:ext>
                </a:extLst>
              </a:tr>
              <a:tr h="829940">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sz="3200" b="0" i="0" u="none" strike="noStrike" cap="none" normalizeH="0" baseline="0" smtClean="0">
                          <a:ln>
                            <a:noFill/>
                          </a:ln>
                          <a:solidFill>
                            <a:schemeClr val="tx1"/>
                          </a:solidFill>
                          <a:effectLst/>
                          <a:latin typeface="Calibri" pitchFamily="34" charset="0"/>
                          <a:cs typeface="Times New Roman" pitchFamily="18" charset="0"/>
                        </a:rPr>
                        <a:t>Q</a:t>
                      </a:r>
                      <a:r>
                        <a:rPr kumimoji="0" lang="en-US" sz="3200" b="0" i="0" u="none" strike="noStrike" cap="none" normalizeH="0" baseline="-25000" smtClean="0">
                          <a:ln>
                            <a:noFill/>
                          </a:ln>
                          <a:solidFill>
                            <a:schemeClr val="tx1"/>
                          </a:solidFill>
                          <a:effectLst/>
                          <a:latin typeface="Calibri" pitchFamily="34" charset="0"/>
                          <a:cs typeface="Times New Roman" pitchFamily="18" charset="0"/>
                        </a:rPr>
                        <a:t>3</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15000"/>
                        </a:lnSpc>
                        <a:spcBef>
                          <a:spcPts val="300"/>
                        </a:spcBef>
                        <a:spcAft>
                          <a:spcPts val="300"/>
                        </a:spcAft>
                        <a:buClrTx/>
                        <a:buSzTx/>
                        <a:buFontTx/>
                        <a:buNone/>
                        <a:tabLst/>
                      </a:pPr>
                      <a:endParaRPr kumimoji="0" lang="el-GR"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sz="3200" b="0" i="0" u="none" strike="noStrike" cap="none" normalizeH="0" baseline="0" smtClean="0">
                          <a:ln>
                            <a:noFill/>
                          </a:ln>
                          <a:solidFill>
                            <a:srgbClr val="000000"/>
                          </a:solidFill>
                          <a:effectLst/>
                          <a:latin typeface="Cambria Math" pitchFamily="18" charset="0"/>
                          <a:cs typeface="Times New Roman" pitchFamily="18" charset="0"/>
                        </a:rPr>
                        <a:t>23.918</a:t>
                      </a:r>
                      <a:endParaRPr kumimoji="0" lang="el-GR" sz="3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3"/>
                  </a:ext>
                </a:extLst>
              </a:tr>
            </a:tbl>
          </a:graphicData>
        </a:graphic>
      </p:graphicFrame>
      <p:graphicFrame>
        <p:nvGraphicFramePr>
          <p:cNvPr id="7188" name="Object 8"/>
          <p:cNvGraphicFramePr>
            <a:graphicFrameLocks noChangeAspect="1"/>
          </p:cNvGraphicFramePr>
          <p:nvPr/>
        </p:nvGraphicFramePr>
        <p:xfrm>
          <a:off x="393700" y="3214688"/>
          <a:ext cx="8750300" cy="857250"/>
        </p:xfrm>
        <a:graphic>
          <a:graphicData uri="http://schemas.openxmlformats.org/presentationml/2006/ole">
            <mc:AlternateContent xmlns:mc="http://schemas.openxmlformats.org/markup-compatibility/2006">
              <mc:Choice xmlns:v="urn:schemas-microsoft-com:vml" Requires="v">
                <p:oleObj spid="_x0000_s96258" name="Έγγραφο" r:id="rId4" imgW="8762041" imgH="793245" progId="Word.Document.12">
                  <p:embed/>
                </p:oleObj>
              </mc:Choice>
              <mc:Fallback>
                <p:oleObj name="Έγγραφο" r:id="rId4" imgW="8762041" imgH="793245" progId="Word.Document.12">
                  <p:embed/>
                  <p:pic>
                    <p:nvPicPr>
                      <p:cNvPr id="71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3214688"/>
                        <a:ext cx="8750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6146678"/>
      </p:ext>
    </p:extLst>
  </p:cSld>
  <p:clrMapOvr>
    <a:masterClrMapping/>
  </p:clrMapOvr>
  <p:transition spd="med">
    <p:random/>
    <p:sndAc>
      <p:stSnd>
        <p:snd r:embed="rId3" name="camera.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0" y="0"/>
          <a:ext cx="4953000" cy="3581400"/>
        </p:xfrm>
        <a:graphic>
          <a:graphicData uri="http://schemas.openxmlformats.org/presentationml/2006/ole">
            <mc:AlternateContent xmlns:mc="http://schemas.openxmlformats.org/markup-compatibility/2006">
              <mc:Choice xmlns:v="urn:schemas-microsoft-com:vml" Requires="v">
                <p:oleObj spid="_x0000_s97282" name="Φύλλο εργασίας" r:id="rId4" imgW="1838554" imgH="1467307" progId="Excel.Sheet.8">
                  <p:embed/>
                </p:oleObj>
              </mc:Choice>
              <mc:Fallback>
                <p:oleObj name="Φύλλο εργασίας" r:id="rId4" imgW="1838554" imgH="1467307" progId="Excel.Sheet.8">
                  <p:embed/>
                  <p:pic>
                    <p:nvPicPr>
                      <p:cNvPr id="819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953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0" y="3714750"/>
          <a:ext cx="8501063" cy="962025"/>
        </p:xfrm>
        <a:graphic>
          <a:graphicData uri="http://schemas.openxmlformats.org/presentationml/2006/ole">
            <mc:AlternateContent xmlns:mc="http://schemas.openxmlformats.org/markup-compatibility/2006">
              <mc:Choice xmlns:v="urn:schemas-microsoft-com:vml" Requires="v">
                <p:oleObj spid="_x0000_s97283" name="Εξίσωση" r:id="rId6" imgW="3987800" imgH="520700" progId="Equation.3">
                  <p:embed/>
                </p:oleObj>
              </mc:Choice>
              <mc:Fallback>
                <p:oleObj name="Εξίσωση" r:id="rId6" imgW="3987800" imgH="520700" progId="Equation.3">
                  <p:embed/>
                  <p:pic>
                    <p:nvPicPr>
                      <p:cNvPr id="819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14750"/>
                        <a:ext cx="850106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6"/>
          <p:cNvGraphicFramePr>
            <a:graphicFrameLocks noChangeAspect="1"/>
          </p:cNvGraphicFramePr>
          <p:nvPr/>
        </p:nvGraphicFramePr>
        <p:xfrm>
          <a:off x="-11113" y="4786313"/>
          <a:ext cx="9155113" cy="895350"/>
        </p:xfrm>
        <a:graphic>
          <a:graphicData uri="http://schemas.openxmlformats.org/presentationml/2006/ole">
            <mc:AlternateContent xmlns:mc="http://schemas.openxmlformats.org/markup-compatibility/2006">
              <mc:Choice xmlns:v="urn:schemas-microsoft-com:vml" Requires="v">
                <p:oleObj spid="_x0000_s97284" name="Εξίσωση" r:id="rId8" imgW="4114800" imgH="520700" progId="Equation.3">
                  <p:embed/>
                </p:oleObj>
              </mc:Choice>
              <mc:Fallback>
                <p:oleObj name="Εξίσωση" r:id="rId8" imgW="4114800" imgH="520700" progId="Equation.3">
                  <p:embed/>
                  <p:pic>
                    <p:nvPicPr>
                      <p:cNvPr id="819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3" y="4786313"/>
                        <a:ext cx="9155113"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7"/>
          <p:cNvGraphicFramePr>
            <a:graphicFrameLocks noChangeAspect="1"/>
          </p:cNvGraphicFramePr>
          <p:nvPr>
            <p:ph/>
          </p:nvPr>
        </p:nvGraphicFramePr>
        <p:xfrm>
          <a:off x="0" y="5873750"/>
          <a:ext cx="8077200" cy="823913"/>
        </p:xfrm>
        <a:graphic>
          <a:graphicData uri="http://schemas.openxmlformats.org/presentationml/2006/ole">
            <mc:AlternateContent xmlns:mc="http://schemas.openxmlformats.org/markup-compatibility/2006">
              <mc:Choice xmlns:v="urn:schemas-microsoft-com:vml" Requires="v">
                <p:oleObj spid="_x0000_s97285" name="Εξίσωση" r:id="rId10" imgW="2489200" imgH="254000" progId="Equation.3">
                  <p:embed/>
                </p:oleObj>
              </mc:Choice>
              <mc:Fallback>
                <p:oleObj name="Εξίσωση" r:id="rId10" imgW="2489200" imgH="254000" progId="Equation.3">
                  <p:embed/>
                  <p:pic>
                    <p:nvPicPr>
                      <p:cNvPr id="819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873750"/>
                        <a:ext cx="80772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54092679"/>
      </p:ext>
    </p:extLst>
  </p:cSld>
  <p:clrMapOvr>
    <a:masterClrMapping/>
  </p:clrMapOvr>
  <p:transition spd="med">
    <p:random/>
    <p:sndAc>
      <p:stSnd>
        <p:snd r:embed="rId3" name="camera.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611188" y="0"/>
            <a:ext cx="7772400" cy="1143000"/>
          </a:xfrm>
        </p:spPr>
        <p:txBody>
          <a:bodyPr/>
          <a:lstStyle/>
          <a:p>
            <a:r>
              <a:rPr lang="el-GR" altLang="el-GR" sz="3200" smtClean="0"/>
              <a:t>Να βρεθεί το ενδοτεταρτημοριακό εύρος στα παρακάτω ταξινομημένα δεδομένα </a:t>
            </a:r>
          </a:p>
        </p:txBody>
      </p:sp>
      <p:graphicFrame>
        <p:nvGraphicFramePr>
          <p:cNvPr id="5" name="Θέση περιεχομένου 4"/>
          <p:cNvGraphicFramePr>
            <a:graphicFrameLocks noGrp="1"/>
          </p:cNvGraphicFramePr>
          <p:nvPr>
            <p:ph idx="1"/>
          </p:nvPr>
        </p:nvGraphicFramePr>
        <p:xfrm>
          <a:off x="1691680" y="1484784"/>
          <a:ext cx="4320480" cy="4488560"/>
        </p:xfrm>
        <a:graphic>
          <a:graphicData uri="http://schemas.openxmlformats.org/drawingml/2006/table">
            <a:tbl>
              <a:tblPr>
                <a:tableStyleId>{5C22544A-7EE6-4342-B048-85BDC9FD1C3A}</a:tableStyleId>
              </a:tblPr>
              <a:tblGrid>
                <a:gridCol w="1863997">
                  <a:extLst>
                    <a:ext uri="{9D8B030D-6E8A-4147-A177-3AD203B41FA5}">
                      <a16:colId xmlns:a16="http://schemas.microsoft.com/office/drawing/2014/main" val="20000"/>
                    </a:ext>
                  </a:extLst>
                </a:gridCol>
                <a:gridCol w="2456483">
                  <a:extLst>
                    <a:ext uri="{9D8B030D-6E8A-4147-A177-3AD203B41FA5}">
                      <a16:colId xmlns:a16="http://schemas.microsoft.com/office/drawing/2014/main" val="20001"/>
                    </a:ext>
                  </a:extLst>
                </a:gridCol>
              </a:tblGrid>
              <a:tr h="1544192">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75931" t="-395" r="-248" b="-202372"/>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 – 3 </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3 – 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5 – 7</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7 – 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9 – 11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20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8456046"/>
      </p:ext>
    </p:extLst>
  </p:cSld>
  <p:clrMapOvr>
    <a:masterClrMapping/>
  </p:clrMapOvr>
  <p:transition spd="med">
    <p:random/>
    <p:sndAc>
      <p:stSnd>
        <p:snd r:embed="rId2" name="camera.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382"/>
            <a:ext cx="9144000" cy="6857617"/>
          </a:xfrm>
          <a:blipFill rotWithShape="1">
            <a:blip r:embed="rId3"/>
            <a:stretch>
              <a:fillRect l="-1467" t="-1244" r="-1667"/>
            </a:stretch>
          </a:blipFill>
          <a:extLst/>
        </p:spPr>
        <p:txBody>
          <a:bodyPr/>
          <a:lstStyle/>
          <a:p>
            <a:pPr>
              <a:defRPr/>
            </a:pPr>
            <a:r>
              <a:rPr lang="el-GR">
                <a:noFill/>
              </a:rPr>
              <a:t> </a:t>
            </a:r>
          </a:p>
        </p:txBody>
      </p:sp>
    </p:spTree>
    <p:extLst>
      <p:ext uri="{BB962C8B-B14F-4D97-AF65-F5344CB8AC3E}">
        <p14:creationId xmlns:p14="http://schemas.microsoft.com/office/powerpoint/2010/main" val="2622118546"/>
      </p:ext>
    </p:extLst>
  </p:cSld>
  <p:clrMapOvr>
    <a:masterClrMapping/>
  </p:clrMapOvr>
  <p:transition spd="med">
    <p:random/>
    <p:sndAc>
      <p:stSnd>
        <p:snd r:embed="rId2" name="camera.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nvPr>
        </p:nvGraphicFramePr>
        <p:xfrm>
          <a:off x="0" y="21390"/>
          <a:ext cx="7020272" cy="3952210"/>
        </p:xfrm>
        <a:graphic>
          <a:graphicData uri="http://schemas.openxmlformats.org/drawingml/2006/table">
            <a:tbl>
              <a:tblPr>
                <a:tableStyleId>{5C22544A-7EE6-4342-B048-85BDC9FD1C3A}</a:tableStyleId>
              </a:tblPr>
              <a:tblGrid>
                <a:gridCol w="1898745">
                  <a:extLst>
                    <a:ext uri="{9D8B030D-6E8A-4147-A177-3AD203B41FA5}">
                      <a16:colId xmlns:a16="http://schemas.microsoft.com/office/drawing/2014/main" val="20000"/>
                    </a:ext>
                  </a:extLst>
                </a:gridCol>
                <a:gridCol w="2502277">
                  <a:extLst>
                    <a:ext uri="{9D8B030D-6E8A-4147-A177-3AD203B41FA5}">
                      <a16:colId xmlns:a16="http://schemas.microsoft.com/office/drawing/2014/main" val="20001"/>
                    </a:ext>
                  </a:extLst>
                </a:gridCol>
                <a:gridCol w="2619250">
                  <a:extLst>
                    <a:ext uri="{9D8B030D-6E8A-4147-A177-3AD203B41FA5}">
                      <a16:colId xmlns:a16="http://schemas.microsoft.com/office/drawing/2014/main" val="20002"/>
                    </a:ext>
                  </a:extLst>
                </a:gridCol>
              </a:tblGrid>
              <a:tr h="1007842">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47043" marR="47043" marT="0" marB="0" anchor="ctr"/>
                </a:tc>
                <a:tc>
                  <a:txBody>
                    <a:bodyPr/>
                    <a:lstStyle/>
                    <a:p>
                      <a:endParaRPr lang="el-GR"/>
                    </a:p>
                  </a:txBody>
                  <a:tcPr marL="47043" marR="47043" marT="0" marB="0" anchor="ctr">
                    <a:blipFill rotWithShape="1">
                      <a:blip r:embed="rId3"/>
                      <a:stretch>
                        <a:fillRect l="-76098" t="-7273" r="-104878" b="-310303"/>
                      </a:stretch>
                    </a:blipFill>
                  </a:tcPr>
                </a:tc>
                <a:tc>
                  <a:txBody>
                    <a:bodyPr/>
                    <a:lstStyle/>
                    <a:p>
                      <a:endParaRPr lang="el-GR"/>
                    </a:p>
                  </a:txBody>
                  <a:tcPr marL="47043" marR="47043" marT="0" marB="0" anchor="ctr">
                    <a:blipFill rotWithShape="1">
                      <a:blip r:embed="rId3"/>
                      <a:stretch>
                        <a:fillRect l="-167907" t="-7273" b="-310303"/>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 – 3 </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dirty="0">
                          <a:effectLst/>
                        </a:rPr>
                        <a:t>3 – 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5 – 7</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1</a:t>
                      </a:r>
                      <a:r>
                        <a:rPr lang="el-GR" sz="2800" dirty="0">
                          <a:effectLst/>
                        </a:rPr>
                        <a:t>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7 – 9</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6</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1</a:t>
                      </a:r>
                      <a:r>
                        <a:rPr lang="el-GR" sz="2800" dirty="0">
                          <a:effectLst/>
                        </a:rPr>
                        <a:t>6</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9 – 11</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20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5"/>
                  </a:ext>
                </a:extLst>
              </a:tr>
              <a:tr h="490728">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20</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6"/>
                  </a:ext>
                </a:extLst>
              </a:tr>
            </a:tbl>
          </a:graphicData>
        </a:graphic>
      </p:graphicFrame>
      <p:sp>
        <p:nvSpPr>
          <p:cNvPr id="6" name="Θέση περιεχομένου 2"/>
          <p:cNvSpPr txBox="1">
            <a:spLocks noRot="1" noChangeAspect="1" noMove="1" noResize="1" noEditPoints="1" noAdjustHandles="1" noChangeArrowheads="1" noChangeShapeType="1" noTextEdit="1"/>
          </p:cNvSpPr>
          <p:nvPr/>
        </p:nvSpPr>
        <p:spPr bwMode="auto">
          <a:xfrm>
            <a:off x="-698" y="3861048"/>
            <a:ext cx="9144000" cy="3206080"/>
          </a:xfrm>
          <a:prstGeom prst="rect">
            <a:avLst/>
          </a:prstGeom>
          <a:blipFill rotWithShape="1">
            <a:blip r:embed="rId4"/>
            <a:stretch>
              <a:fillRect l="-1200" t="-190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l-GR">
                <a:noFill/>
              </a:rPr>
              <a:t> </a:t>
            </a:r>
          </a:p>
        </p:txBody>
      </p:sp>
    </p:spTree>
    <p:extLst>
      <p:ext uri="{BB962C8B-B14F-4D97-AF65-F5344CB8AC3E}">
        <p14:creationId xmlns:p14="http://schemas.microsoft.com/office/powerpoint/2010/main" val="1866976574"/>
      </p:ext>
    </p:extLst>
  </p:cSld>
  <p:clrMapOvr>
    <a:masterClrMapping/>
  </p:clrMapOvr>
  <p:transition spd="med">
    <p:random/>
    <p:sndAc>
      <p:stSnd>
        <p:snd r:embed="rId2" name="camera.wav"/>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nvPr>
        </p:nvGraphicFramePr>
        <p:xfrm>
          <a:off x="611560" y="3"/>
          <a:ext cx="7020272" cy="4149077"/>
        </p:xfrm>
        <a:graphic>
          <a:graphicData uri="http://schemas.openxmlformats.org/drawingml/2006/table">
            <a:tbl>
              <a:tblPr>
                <a:tableStyleId>{5C22544A-7EE6-4342-B048-85BDC9FD1C3A}</a:tableStyleId>
              </a:tblPr>
              <a:tblGrid>
                <a:gridCol w="1898745">
                  <a:extLst>
                    <a:ext uri="{9D8B030D-6E8A-4147-A177-3AD203B41FA5}">
                      <a16:colId xmlns:a16="http://schemas.microsoft.com/office/drawing/2014/main" val="20000"/>
                    </a:ext>
                  </a:extLst>
                </a:gridCol>
                <a:gridCol w="2502277">
                  <a:extLst>
                    <a:ext uri="{9D8B030D-6E8A-4147-A177-3AD203B41FA5}">
                      <a16:colId xmlns:a16="http://schemas.microsoft.com/office/drawing/2014/main" val="20001"/>
                    </a:ext>
                  </a:extLst>
                </a:gridCol>
                <a:gridCol w="2619250">
                  <a:extLst>
                    <a:ext uri="{9D8B030D-6E8A-4147-A177-3AD203B41FA5}">
                      <a16:colId xmlns:a16="http://schemas.microsoft.com/office/drawing/2014/main" val="20002"/>
                    </a:ext>
                  </a:extLst>
                </a:gridCol>
              </a:tblGrid>
              <a:tr h="1058045">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47043" marR="47043" marT="0" marB="0" anchor="ctr"/>
                </a:tc>
                <a:tc>
                  <a:txBody>
                    <a:bodyPr/>
                    <a:lstStyle/>
                    <a:p>
                      <a:endParaRPr lang="el-GR"/>
                    </a:p>
                  </a:txBody>
                  <a:tcPr marL="47043" marR="47043" marT="0" marB="0" anchor="ctr">
                    <a:blipFill rotWithShape="1">
                      <a:blip r:embed="rId3"/>
                      <a:stretch>
                        <a:fillRect l="-76098" t="-4023" r="-104878" b="-306897"/>
                      </a:stretch>
                    </a:blipFill>
                  </a:tcPr>
                </a:tc>
                <a:tc>
                  <a:txBody>
                    <a:bodyPr/>
                    <a:lstStyle/>
                    <a:p>
                      <a:endParaRPr lang="el-GR"/>
                    </a:p>
                  </a:txBody>
                  <a:tcPr marL="47043" marR="47043" marT="0" marB="0" anchor="ctr">
                    <a:blipFill rotWithShape="1">
                      <a:blip r:embed="rId3"/>
                      <a:stretch>
                        <a:fillRect l="-167907" t="-4023" b="-306897"/>
                      </a:stretch>
                    </a:blipFill>
                  </a:tcPr>
                </a:tc>
                <a:extLst>
                  <a:ext uri="{0D108BD9-81ED-4DB2-BD59-A6C34878D82A}">
                    <a16:rowId xmlns:a16="http://schemas.microsoft.com/office/drawing/2014/main" val="10000"/>
                  </a:ext>
                </a:extLst>
              </a:tr>
              <a:tr h="515172">
                <a:tc>
                  <a:txBody>
                    <a:bodyPr/>
                    <a:lstStyle/>
                    <a:p>
                      <a:pPr algn="ctr">
                        <a:lnSpc>
                          <a:spcPct val="115000"/>
                        </a:lnSpc>
                        <a:spcAft>
                          <a:spcPts val="0"/>
                        </a:spcAft>
                      </a:pPr>
                      <a:r>
                        <a:rPr lang="el-GR" sz="2800">
                          <a:effectLst/>
                        </a:rPr>
                        <a:t>1 – 3 </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1"/>
                  </a:ext>
                </a:extLst>
              </a:tr>
              <a:tr h="515172">
                <a:tc>
                  <a:txBody>
                    <a:bodyPr/>
                    <a:lstStyle/>
                    <a:p>
                      <a:pPr algn="ctr">
                        <a:lnSpc>
                          <a:spcPct val="115000"/>
                        </a:lnSpc>
                        <a:spcAft>
                          <a:spcPts val="0"/>
                        </a:spcAft>
                      </a:pPr>
                      <a:r>
                        <a:rPr lang="el-GR" sz="2800" dirty="0">
                          <a:effectLst/>
                        </a:rPr>
                        <a:t>3 – 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extLst>
                  <a:ext uri="{0D108BD9-81ED-4DB2-BD59-A6C34878D82A}">
                    <a16:rowId xmlns:a16="http://schemas.microsoft.com/office/drawing/2014/main" val="10002"/>
                  </a:ext>
                </a:extLst>
              </a:tr>
              <a:tr h="515172">
                <a:tc>
                  <a:txBody>
                    <a:bodyPr/>
                    <a:lstStyle/>
                    <a:p>
                      <a:pPr algn="ctr">
                        <a:lnSpc>
                          <a:spcPct val="115000"/>
                        </a:lnSpc>
                        <a:spcAft>
                          <a:spcPts val="0"/>
                        </a:spcAft>
                      </a:pPr>
                      <a:r>
                        <a:rPr lang="el-GR" sz="2800">
                          <a:effectLst/>
                        </a:rPr>
                        <a:t>5 – 7</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1</a:t>
                      </a:r>
                      <a:r>
                        <a:rPr lang="el-GR" sz="2800" dirty="0">
                          <a:effectLst/>
                        </a:rPr>
                        <a:t>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3"/>
                  </a:ext>
                </a:extLst>
              </a:tr>
              <a:tr h="515172">
                <a:tc>
                  <a:txBody>
                    <a:bodyPr/>
                    <a:lstStyle/>
                    <a:p>
                      <a:pPr algn="ctr">
                        <a:lnSpc>
                          <a:spcPct val="115000"/>
                        </a:lnSpc>
                        <a:spcAft>
                          <a:spcPts val="0"/>
                        </a:spcAft>
                      </a:pPr>
                      <a:r>
                        <a:rPr lang="el-GR" sz="2800">
                          <a:effectLst/>
                        </a:rPr>
                        <a:t>7 – 9</a:t>
                      </a:r>
                      <a:endParaRPr lang="el-GR" sz="280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a:effectLst/>
                        </a:rPr>
                        <a:t>6</a:t>
                      </a:r>
                      <a:endParaRPr lang="el-GR" sz="280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n-US" sz="2800" dirty="0">
                          <a:effectLst/>
                        </a:rPr>
                        <a:t>1</a:t>
                      </a:r>
                      <a:r>
                        <a:rPr lang="el-GR" sz="2800" dirty="0">
                          <a:effectLst/>
                        </a:rPr>
                        <a:t>6</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extLst>
                  <a:ext uri="{0D108BD9-81ED-4DB2-BD59-A6C34878D82A}">
                    <a16:rowId xmlns:a16="http://schemas.microsoft.com/office/drawing/2014/main" val="10004"/>
                  </a:ext>
                </a:extLst>
              </a:tr>
              <a:tr h="515172">
                <a:tc>
                  <a:txBody>
                    <a:bodyPr/>
                    <a:lstStyle/>
                    <a:p>
                      <a:pPr algn="ctr">
                        <a:lnSpc>
                          <a:spcPct val="115000"/>
                        </a:lnSpc>
                        <a:spcAft>
                          <a:spcPts val="0"/>
                        </a:spcAft>
                      </a:pPr>
                      <a:r>
                        <a:rPr lang="el-GR" sz="2800">
                          <a:effectLst/>
                        </a:rPr>
                        <a:t>9 – 11</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20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5"/>
                  </a:ext>
                </a:extLst>
              </a:tr>
              <a:tr h="515172">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20</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6"/>
                  </a:ext>
                </a:extLst>
              </a:tr>
            </a:tbl>
          </a:graphicData>
        </a:graphic>
      </p:graphicFrame>
      <p:sp>
        <p:nvSpPr>
          <p:cNvPr id="6" name="Θέση περιεχομένου 2"/>
          <p:cNvSpPr txBox="1">
            <a:spLocks noRot="1" noChangeAspect="1" noMove="1" noResize="1" noEditPoints="1" noAdjustHandles="1" noChangeArrowheads="1" noChangeShapeType="1" noTextEdit="1"/>
          </p:cNvSpPr>
          <p:nvPr/>
        </p:nvSpPr>
        <p:spPr bwMode="auto">
          <a:xfrm>
            <a:off x="-698" y="4149080"/>
            <a:ext cx="9144000" cy="2918048"/>
          </a:xfrm>
          <a:prstGeom prst="rect">
            <a:avLst/>
          </a:prstGeom>
          <a:blipFill rotWithShape="1">
            <a:blip r:embed="rId4"/>
            <a:stretch>
              <a:fillRect t="-209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l-GR">
                <a:noFill/>
              </a:rPr>
              <a:t> </a:t>
            </a:r>
          </a:p>
        </p:txBody>
      </p:sp>
    </p:spTree>
    <p:extLst>
      <p:ext uri="{BB962C8B-B14F-4D97-AF65-F5344CB8AC3E}">
        <p14:creationId xmlns:p14="http://schemas.microsoft.com/office/powerpoint/2010/main" val="1987846580"/>
      </p:ext>
    </p:extLst>
  </p:cSld>
  <p:clrMapOvr>
    <a:masterClrMapping/>
  </p:clrMapOvr>
  <p:transition spd="med">
    <p:random/>
    <p:sndAc>
      <p:stSnd>
        <p:snd r:embed="rId2" name="camera.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nvPr>
        </p:nvGraphicFramePr>
        <p:xfrm>
          <a:off x="611560" y="3"/>
          <a:ext cx="7020272" cy="4149077"/>
        </p:xfrm>
        <a:graphic>
          <a:graphicData uri="http://schemas.openxmlformats.org/drawingml/2006/table">
            <a:tbl>
              <a:tblPr>
                <a:tableStyleId>{5C22544A-7EE6-4342-B048-85BDC9FD1C3A}</a:tableStyleId>
              </a:tblPr>
              <a:tblGrid>
                <a:gridCol w="1898745">
                  <a:extLst>
                    <a:ext uri="{9D8B030D-6E8A-4147-A177-3AD203B41FA5}">
                      <a16:colId xmlns:a16="http://schemas.microsoft.com/office/drawing/2014/main" val="20000"/>
                    </a:ext>
                  </a:extLst>
                </a:gridCol>
                <a:gridCol w="2502277">
                  <a:extLst>
                    <a:ext uri="{9D8B030D-6E8A-4147-A177-3AD203B41FA5}">
                      <a16:colId xmlns:a16="http://schemas.microsoft.com/office/drawing/2014/main" val="20001"/>
                    </a:ext>
                  </a:extLst>
                </a:gridCol>
                <a:gridCol w="2619250">
                  <a:extLst>
                    <a:ext uri="{9D8B030D-6E8A-4147-A177-3AD203B41FA5}">
                      <a16:colId xmlns:a16="http://schemas.microsoft.com/office/drawing/2014/main" val="20002"/>
                    </a:ext>
                  </a:extLst>
                </a:gridCol>
              </a:tblGrid>
              <a:tr h="1058045">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47043" marR="47043" marT="0" marB="0" anchor="ctr"/>
                </a:tc>
                <a:tc>
                  <a:txBody>
                    <a:bodyPr/>
                    <a:lstStyle/>
                    <a:p>
                      <a:endParaRPr lang="el-GR"/>
                    </a:p>
                  </a:txBody>
                  <a:tcPr marL="47043" marR="47043" marT="0" marB="0" anchor="ctr">
                    <a:blipFill rotWithShape="1">
                      <a:blip r:embed="rId3"/>
                      <a:stretch>
                        <a:fillRect l="-76098" t="-4023" r="-104878" b="-306897"/>
                      </a:stretch>
                    </a:blipFill>
                  </a:tcPr>
                </a:tc>
                <a:tc>
                  <a:txBody>
                    <a:bodyPr/>
                    <a:lstStyle/>
                    <a:p>
                      <a:endParaRPr lang="el-GR"/>
                    </a:p>
                  </a:txBody>
                  <a:tcPr marL="47043" marR="47043" marT="0" marB="0" anchor="ctr">
                    <a:blipFill rotWithShape="1">
                      <a:blip r:embed="rId3"/>
                      <a:stretch>
                        <a:fillRect l="-167907" t="-4023" b="-306897"/>
                      </a:stretch>
                    </a:blipFill>
                  </a:tcPr>
                </a:tc>
                <a:extLst>
                  <a:ext uri="{0D108BD9-81ED-4DB2-BD59-A6C34878D82A}">
                    <a16:rowId xmlns:a16="http://schemas.microsoft.com/office/drawing/2014/main" val="10000"/>
                  </a:ext>
                </a:extLst>
              </a:tr>
              <a:tr h="515172">
                <a:tc>
                  <a:txBody>
                    <a:bodyPr/>
                    <a:lstStyle/>
                    <a:p>
                      <a:pPr algn="ctr">
                        <a:lnSpc>
                          <a:spcPct val="115000"/>
                        </a:lnSpc>
                        <a:spcAft>
                          <a:spcPts val="0"/>
                        </a:spcAft>
                      </a:pPr>
                      <a:r>
                        <a:rPr lang="el-GR" sz="2800">
                          <a:effectLst/>
                        </a:rPr>
                        <a:t>1 – 3 </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1"/>
                  </a:ext>
                </a:extLst>
              </a:tr>
              <a:tr h="515172">
                <a:tc>
                  <a:txBody>
                    <a:bodyPr/>
                    <a:lstStyle/>
                    <a:p>
                      <a:pPr algn="ctr">
                        <a:lnSpc>
                          <a:spcPct val="115000"/>
                        </a:lnSpc>
                        <a:spcAft>
                          <a:spcPts val="0"/>
                        </a:spcAft>
                      </a:pPr>
                      <a:r>
                        <a:rPr lang="el-GR" sz="2800" dirty="0">
                          <a:effectLst/>
                        </a:rPr>
                        <a:t>3 – 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dirty="0">
                          <a:effectLst/>
                        </a:rPr>
                        <a:t>5</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extLst>
                  <a:ext uri="{0D108BD9-81ED-4DB2-BD59-A6C34878D82A}">
                    <a16:rowId xmlns:a16="http://schemas.microsoft.com/office/drawing/2014/main" val="10002"/>
                  </a:ext>
                </a:extLst>
              </a:tr>
              <a:tr h="515172">
                <a:tc>
                  <a:txBody>
                    <a:bodyPr/>
                    <a:lstStyle/>
                    <a:p>
                      <a:pPr algn="ctr">
                        <a:lnSpc>
                          <a:spcPct val="115000"/>
                        </a:lnSpc>
                        <a:spcAft>
                          <a:spcPts val="0"/>
                        </a:spcAft>
                      </a:pPr>
                      <a:r>
                        <a:rPr lang="el-GR" sz="2800">
                          <a:effectLst/>
                        </a:rPr>
                        <a:t>5 – 7</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1</a:t>
                      </a:r>
                      <a:r>
                        <a:rPr lang="el-GR" sz="2800" dirty="0">
                          <a:effectLst/>
                        </a:rPr>
                        <a:t>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3"/>
                  </a:ext>
                </a:extLst>
              </a:tr>
              <a:tr h="515172">
                <a:tc>
                  <a:txBody>
                    <a:bodyPr/>
                    <a:lstStyle/>
                    <a:p>
                      <a:pPr algn="ctr">
                        <a:lnSpc>
                          <a:spcPct val="115000"/>
                        </a:lnSpc>
                        <a:spcAft>
                          <a:spcPts val="0"/>
                        </a:spcAft>
                      </a:pPr>
                      <a:r>
                        <a:rPr lang="el-GR" sz="2800">
                          <a:effectLst/>
                        </a:rPr>
                        <a:t>7 – 9</a:t>
                      </a:r>
                      <a:endParaRPr lang="el-GR" sz="280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l-GR" sz="2800">
                          <a:effectLst/>
                        </a:rPr>
                        <a:t>6</a:t>
                      </a:r>
                      <a:endParaRPr lang="el-GR" sz="2800">
                        <a:effectLst/>
                        <a:latin typeface="Calibri"/>
                        <a:ea typeface="Times New Roman"/>
                        <a:cs typeface="Times New Roman"/>
                      </a:endParaRPr>
                    </a:p>
                  </a:txBody>
                  <a:tcPr marL="47043" marR="47043" marT="0" marB="0" anchor="ctr">
                    <a:solidFill>
                      <a:schemeClr val="accent6">
                        <a:lumMod val="20000"/>
                        <a:lumOff val="80000"/>
                      </a:schemeClr>
                    </a:solidFill>
                  </a:tcPr>
                </a:tc>
                <a:tc>
                  <a:txBody>
                    <a:bodyPr/>
                    <a:lstStyle/>
                    <a:p>
                      <a:pPr algn="ctr">
                        <a:lnSpc>
                          <a:spcPct val="115000"/>
                        </a:lnSpc>
                        <a:spcAft>
                          <a:spcPts val="0"/>
                        </a:spcAft>
                      </a:pPr>
                      <a:r>
                        <a:rPr lang="en-US" sz="2800" dirty="0">
                          <a:effectLst/>
                        </a:rPr>
                        <a:t>1</a:t>
                      </a:r>
                      <a:r>
                        <a:rPr lang="el-GR" sz="2800" dirty="0">
                          <a:effectLst/>
                        </a:rPr>
                        <a:t>6</a:t>
                      </a:r>
                      <a:endParaRPr lang="el-GR" sz="2800" dirty="0">
                        <a:effectLst/>
                        <a:latin typeface="Calibri"/>
                        <a:ea typeface="Times New Roman"/>
                        <a:cs typeface="Times New Roman"/>
                      </a:endParaRPr>
                    </a:p>
                  </a:txBody>
                  <a:tcPr marL="47043" marR="47043" marT="0" marB="0" anchor="ctr">
                    <a:solidFill>
                      <a:schemeClr val="accent6">
                        <a:lumMod val="20000"/>
                        <a:lumOff val="80000"/>
                      </a:schemeClr>
                    </a:solidFill>
                  </a:tcPr>
                </a:tc>
                <a:extLst>
                  <a:ext uri="{0D108BD9-81ED-4DB2-BD59-A6C34878D82A}">
                    <a16:rowId xmlns:a16="http://schemas.microsoft.com/office/drawing/2014/main" val="10004"/>
                  </a:ext>
                </a:extLst>
              </a:tr>
              <a:tr h="515172">
                <a:tc>
                  <a:txBody>
                    <a:bodyPr/>
                    <a:lstStyle/>
                    <a:p>
                      <a:pPr algn="ctr">
                        <a:lnSpc>
                          <a:spcPct val="115000"/>
                        </a:lnSpc>
                        <a:spcAft>
                          <a:spcPts val="0"/>
                        </a:spcAft>
                      </a:pPr>
                      <a:r>
                        <a:rPr lang="el-GR" sz="2800">
                          <a:effectLst/>
                        </a:rPr>
                        <a:t>9 – 11</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dirty="0">
                          <a:effectLst/>
                        </a:rPr>
                        <a:t>20</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5"/>
                  </a:ext>
                </a:extLst>
              </a:tr>
              <a:tr h="515172">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l-GR" sz="2800">
                          <a:effectLst/>
                        </a:rPr>
                        <a:t>20</a:t>
                      </a:r>
                      <a:endParaRPr lang="el-GR" sz="2800">
                        <a:effectLst/>
                        <a:latin typeface="Calibri"/>
                        <a:ea typeface="Times New Roman"/>
                        <a:cs typeface="Times New Roman"/>
                      </a:endParaRPr>
                    </a:p>
                  </a:txBody>
                  <a:tcPr marL="47043" marR="47043"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47043" marR="47043" marT="0" marB="0" anchor="ctr"/>
                </a:tc>
                <a:extLst>
                  <a:ext uri="{0D108BD9-81ED-4DB2-BD59-A6C34878D82A}">
                    <a16:rowId xmlns:a16="http://schemas.microsoft.com/office/drawing/2014/main" val="10006"/>
                  </a:ext>
                </a:extLst>
              </a:tr>
            </a:tbl>
          </a:graphicData>
        </a:graphic>
      </p:graphicFrame>
      <p:sp>
        <p:nvSpPr>
          <p:cNvPr id="6" name="Θέση περιεχομένου 2"/>
          <p:cNvSpPr txBox="1">
            <a:spLocks noRot="1" noChangeAspect="1" noMove="1" noResize="1" noEditPoints="1" noAdjustHandles="1" noChangeArrowheads="1" noChangeShapeType="1" noTextEdit="1"/>
          </p:cNvSpPr>
          <p:nvPr/>
        </p:nvSpPr>
        <p:spPr bwMode="auto">
          <a:xfrm>
            <a:off x="-698" y="4653136"/>
            <a:ext cx="9144000" cy="2413992"/>
          </a:xfrm>
          <a:prstGeom prst="rect">
            <a:avLst/>
          </a:prstGeom>
          <a:blipFill rotWithShape="1">
            <a:blip r:embed="rId4"/>
            <a:stretch>
              <a:fillRect l="-1200" t="-252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l-GR">
                <a:noFill/>
              </a:rPr>
              <a:t> </a:t>
            </a:r>
          </a:p>
        </p:txBody>
      </p:sp>
    </p:spTree>
    <p:extLst>
      <p:ext uri="{BB962C8B-B14F-4D97-AF65-F5344CB8AC3E}">
        <p14:creationId xmlns:p14="http://schemas.microsoft.com/office/powerpoint/2010/main" val="3497660439"/>
      </p:ext>
    </p:extLst>
  </p:cSld>
  <p:clrMapOvr>
    <a:masterClrMapping/>
  </p:clrMapOvr>
  <p:transition spd="med">
    <p:random/>
    <p:sndAc>
      <p:stSnd>
        <p:snd r:embed="rId2" name="camera.wav"/>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a:solidFill>
            <a:srgbClr val="FEF6BE"/>
          </a:solidFill>
          <a:ln w="76200" cmpd="tri">
            <a:solidFill>
              <a:schemeClr val="tx1"/>
            </a:solidFill>
            <a:miter lim="800000"/>
            <a:headEnd/>
            <a:tailEnd/>
          </a:ln>
        </p:spPr>
        <p:txBody>
          <a:bodyPr/>
          <a:lstStyle/>
          <a:p>
            <a:pPr eaLnBrk="1" hangingPunct="1"/>
            <a:r>
              <a:rPr lang="el-GR" altLang="el-GR" smtClean="0">
                <a:solidFill>
                  <a:srgbClr val="000000"/>
                </a:solidFill>
              </a:rPr>
              <a:t>Μέση Απόκλιση</a:t>
            </a:r>
            <a:r>
              <a:rPr lang="el-GR" altLang="el-GR" smtClean="0"/>
              <a:t> </a:t>
            </a:r>
          </a:p>
        </p:txBody>
      </p:sp>
      <p:sp>
        <p:nvSpPr>
          <p:cNvPr id="14339" name="Rectangle 3"/>
          <p:cNvSpPr>
            <a:spLocks noGrp="1" noChangeArrowheads="1"/>
          </p:cNvSpPr>
          <p:nvPr>
            <p:ph idx="1"/>
          </p:nvPr>
        </p:nvSpPr>
        <p:spPr>
          <a:xfrm>
            <a:off x="0" y="1143000"/>
            <a:ext cx="9144000" cy="5715000"/>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Η Μέση Απόκλιση (Μ. Α.) ορίζεται ως ο μέσος αριθμητικός των απόλυτων αποκλίσεων (διαφορών) των τιμών μιας μεταβλητής Χ από το μέσο αριθμητικό τους. </a:t>
            </a:r>
            <a:endParaRPr lang="el-GR" altLang="el-GR" smtClean="0">
              <a:latin typeface="Tahoma" panose="020B0604030504040204" pitchFamily="34" charset="0"/>
              <a:cs typeface="Tahoma" panose="020B0604030504040204" pitchFamily="34" charset="0"/>
            </a:endParaRPr>
          </a:p>
          <a:p>
            <a:pPr algn="just" eaLnBrk="1" hangingPunct="1"/>
            <a:r>
              <a:rPr lang="el-GR" altLang="el-GR" smtClean="0">
                <a:solidFill>
                  <a:srgbClr val="000000"/>
                </a:solidFill>
                <a:latin typeface="Tahoma" panose="020B0604030504040204" pitchFamily="34" charset="0"/>
                <a:cs typeface="Tahoma" panose="020B0604030504040204" pitchFamily="34" charset="0"/>
              </a:rPr>
              <a:t> </a:t>
            </a:r>
            <a:endParaRPr lang="en-US" altLang="el-GR"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mtClean="0">
              <a:latin typeface="Tahoma" panose="020B0604030504040204" pitchFamily="34" charset="0"/>
              <a:cs typeface="Tahoma" panose="020B0604030504040204" pitchFamily="34" charset="0"/>
            </a:endParaRPr>
          </a:p>
          <a:p>
            <a:pPr algn="just" eaLnBrk="1" hangingPunct="1"/>
            <a:r>
              <a:rPr lang="el-GR" altLang="el-GR" smtClean="0">
                <a:solidFill>
                  <a:srgbClr val="000000"/>
                </a:solidFill>
                <a:latin typeface="Tahoma" panose="020B0604030504040204" pitchFamily="34" charset="0"/>
                <a:cs typeface="Tahoma" panose="020B0604030504040204" pitchFamily="34" charset="0"/>
              </a:rPr>
              <a:t>Το άθροισμα των αποκλίσεων είναι ίσο με </a:t>
            </a:r>
            <a:r>
              <a:rPr lang="el-GR" altLang="el-GR" b="1" smtClean="0">
                <a:solidFill>
                  <a:srgbClr val="000000"/>
                </a:solidFill>
                <a:latin typeface="Tahoma" panose="020B0604030504040204" pitchFamily="34" charset="0"/>
                <a:cs typeface="Tahoma" panose="020B0604030504040204" pitchFamily="34" charset="0"/>
              </a:rPr>
              <a:t>μηδέν</a:t>
            </a:r>
            <a:r>
              <a:rPr lang="el-GR" altLang="el-GR" smtClean="0">
                <a:solidFill>
                  <a:srgbClr val="000000"/>
                </a:solidFill>
                <a:latin typeface="Tahoma" panose="020B0604030504040204" pitchFamily="34" charset="0"/>
                <a:cs typeface="Tahoma" panose="020B0604030504040204" pitchFamily="34" charset="0"/>
              </a:rPr>
              <a:t>, </a:t>
            </a:r>
          </a:p>
          <a:p>
            <a:pPr lvl="1" algn="just" eaLnBrk="1" hangingPunct="1"/>
            <a:r>
              <a:rPr lang="el-GR" altLang="el-GR" b="1" smtClean="0">
                <a:solidFill>
                  <a:srgbClr val="000000"/>
                </a:solidFill>
                <a:latin typeface="Tahoma" panose="020B0604030504040204" pitchFamily="34" charset="0"/>
                <a:cs typeface="Tahoma" panose="020B0604030504040204" pitchFamily="34" charset="0"/>
              </a:rPr>
              <a:t>γι αυτό υπολογίζουμε το άθροισμα των απόλυτων αποκλίσεων</a:t>
            </a:r>
          </a:p>
          <a:p>
            <a:pPr algn="just" eaLnBrk="1" hangingPunct="1"/>
            <a:endParaRPr lang="el-GR" altLang="el-GR" smtClean="0">
              <a:latin typeface="Courier New" panose="02070309020205020404" pitchFamily="49" charset="0"/>
              <a:cs typeface="Courier New" panose="02070309020205020404" pitchFamily="49" charset="0"/>
            </a:endParaRPr>
          </a:p>
        </p:txBody>
      </p:sp>
      <p:graphicFrame>
        <p:nvGraphicFramePr>
          <p:cNvPr id="14340" name="Object 4"/>
          <p:cNvGraphicFramePr>
            <a:graphicFrameLocks noChangeAspect="1"/>
          </p:cNvGraphicFramePr>
          <p:nvPr/>
        </p:nvGraphicFramePr>
        <p:xfrm>
          <a:off x="3505200" y="2819400"/>
          <a:ext cx="3352800" cy="1447800"/>
        </p:xfrm>
        <a:graphic>
          <a:graphicData uri="http://schemas.openxmlformats.org/presentationml/2006/ole">
            <mc:AlternateContent xmlns:mc="http://schemas.openxmlformats.org/markup-compatibility/2006">
              <mc:Choice xmlns:v="urn:schemas-microsoft-com:vml" Requires="v">
                <p:oleObj spid="_x0000_s98306" name="Εξίσωση" r:id="rId4" imgW="1002865" imgH="482391" progId="Equation.3">
                  <p:embed/>
                </p:oleObj>
              </mc:Choice>
              <mc:Fallback>
                <p:oleObj name="Εξίσωση" r:id="rId4" imgW="1002865" imgH="482391" progId="Equation.3">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19400"/>
                        <a:ext cx="33528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61686210"/>
      </p:ext>
    </p:extLst>
  </p:cSld>
  <p:clrMapOvr>
    <a:masterClrMapping/>
  </p:clrMapOvr>
  <p:transition spd="med">
    <p:random/>
    <p:sndAc>
      <p:stSnd>
        <p:snd r:embed="rId3" name="camera.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85813"/>
          </a:xfrm>
          <a:solidFill>
            <a:srgbClr val="FEF6BE"/>
          </a:solidFill>
          <a:ln w="76200" cmpd="tri">
            <a:solidFill>
              <a:schemeClr val="tx1"/>
            </a:solidFill>
            <a:miter lim="800000"/>
            <a:headEnd/>
            <a:tailEnd/>
          </a:ln>
        </p:spPr>
        <p:txBody>
          <a:bodyPr/>
          <a:lstStyle/>
          <a:p>
            <a:pPr eaLnBrk="1" hangingPunct="1"/>
            <a:r>
              <a:rPr lang="el-GR" altLang="el-GR" smtClean="0">
                <a:solidFill>
                  <a:srgbClr val="000000"/>
                </a:solidFill>
              </a:rPr>
              <a:t>Μέση Απόκλιση</a:t>
            </a:r>
            <a:r>
              <a:rPr lang="el-GR" altLang="el-GR" smtClean="0"/>
              <a:t> </a:t>
            </a:r>
          </a:p>
        </p:txBody>
      </p:sp>
      <p:sp>
        <p:nvSpPr>
          <p:cNvPr id="15363" name="Rectangle 3"/>
          <p:cNvSpPr>
            <a:spLocks noGrp="1" noChangeArrowheads="1"/>
          </p:cNvSpPr>
          <p:nvPr>
            <p:ph idx="1"/>
          </p:nvPr>
        </p:nvSpPr>
        <p:spPr>
          <a:xfrm>
            <a:off x="0" y="642938"/>
            <a:ext cx="9144000" cy="6215062"/>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Παράδειγμα: Έστω ότι έχουμε το εισόδημα  5 υπαλλήλων.  </a:t>
            </a:r>
            <a:endParaRPr lang="el-GR" altLang="el-GR" smtClean="0">
              <a:latin typeface="Tahoma" panose="020B0604030504040204" pitchFamily="34" charset="0"/>
              <a:cs typeface="Tahoma" panose="020B0604030504040204" pitchFamily="34" charset="0"/>
            </a:endParaRPr>
          </a:p>
          <a:p>
            <a:pPr algn="just" eaLnBrk="1" hangingPunct="1"/>
            <a:r>
              <a:rPr lang="el-GR" altLang="el-GR" smtClean="0">
                <a:solidFill>
                  <a:srgbClr val="000000"/>
                </a:solidFill>
                <a:latin typeface="Tahoma" panose="020B0604030504040204" pitchFamily="34" charset="0"/>
                <a:cs typeface="Tahoma" panose="020B0604030504040204" pitchFamily="34" charset="0"/>
              </a:rPr>
              <a:t>Χ: 1000, 900, 1300, 700, 800   </a:t>
            </a:r>
          </a:p>
          <a:p>
            <a:pPr algn="just" eaLnBrk="1" hangingPunct="1"/>
            <a:r>
              <a:rPr lang="el-GR" altLang="el-GR" smtClean="0">
                <a:solidFill>
                  <a:srgbClr val="000000"/>
                </a:solidFill>
                <a:latin typeface="Tahoma" panose="020B0604030504040204" pitchFamily="34" charset="0"/>
                <a:cs typeface="Tahoma" panose="020B0604030504040204" pitchFamily="34" charset="0"/>
              </a:rPr>
              <a:t>Η μέση τιμή είναι  940</a:t>
            </a:r>
          </a:p>
          <a:p>
            <a:pPr algn="just" eaLnBrk="1" hangingPunct="1"/>
            <a:r>
              <a:rPr lang="el-GR" altLang="el-GR" smtClean="0">
                <a:solidFill>
                  <a:srgbClr val="000000"/>
                </a:solidFill>
                <a:latin typeface="Tahoma" panose="020B0604030504040204" pitchFamily="34" charset="0"/>
                <a:cs typeface="Tahoma" panose="020B0604030504040204" pitchFamily="34" charset="0"/>
              </a:rPr>
              <a:t>Υπολογίζουμε τις αποκλίσεις κάθε τιμής  από τη μέση τιμή. Για παράδειγμα  η πρώτη απόκλιση  είναι ίση με</a:t>
            </a:r>
            <a:r>
              <a:rPr lang="en-US" altLang="el-GR" smtClean="0">
                <a:solidFill>
                  <a:srgbClr val="000000"/>
                </a:solidFill>
                <a:latin typeface="Tahoma" panose="020B0604030504040204" pitchFamily="34" charset="0"/>
                <a:cs typeface="Tahoma" panose="020B0604030504040204" pitchFamily="34" charset="0"/>
              </a:rPr>
              <a:t>:</a:t>
            </a:r>
            <a:r>
              <a:rPr lang="el-GR" altLang="el-GR" smtClean="0">
                <a:solidFill>
                  <a:srgbClr val="000000"/>
                </a:solidFill>
                <a:latin typeface="Tahoma" panose="020B0604030504040204" pitchFamily="34" charset="0"/>
                <a:cs typeface="Tahoma" panose="020B0604030504040204" pitchFamily="34" charset="0"/>
              </a:rPr>
              <a:t> </a:t>
            </a:r>
            <a:r>
              <a:rPr lang="en-US" altLang="el-GR" smtClean="0">
                <a:solidFill>
                  <a:srgbClr val="000000"/>
                </a:solidFill>
                <a:latin typeface="Tahoma" panose="020B0604030504040204" pitchFamily="34" charset="0"/>
                <a:cs typeface="Tahoma" panose="020B0604030504040204" pitchFamily="34" charset="0"/>
              </a:rPr>
              <a:t> </a:t>
            </a:r>
            <a:r>
              <a:rPr lang="el-GR" altLang="el-GR" smtClean="0">
                <a:solidFill>
                  <a:srgbClr val="000000"/>
                </a:solidFill>
                <a:latin typeface="Tahoma" panose="020B0604030504040204" pitchFamily="34" charset="0"/>
                <a:cs typeface="Tahoma" panose="020B0604030504040204" pitchFamily="34" charset="0"/>
              </a:rPr>
              <a:t>             </a:t>
            </a:r>
            <a:r>
              <a:rPr lang="el-GR" altLang="el-GR" smtClean="0">
                <a:solidFill>
                  <a:schemeClr val="bg1"/>
                </a:solidFill>
                <a:latin typeface="Tahoma" panose="020B0604030504040204" pitchFamily="34" charset="0"/>
                <a:cs typeface="Tahoma" panose="020B0604030504040204" pitchFamily="34" charset="0"/>
              </a:rPr>
              <a:t>. </a:t>
            </a:r>
            <a:r>
              <a:rPr lang="el-GR" altLang="el-GR" smtClean="0">
                <a:solidFill>
                  <a:srgbClr val="000000"/>
                </a:solidFill>
                <a:latin typeface="Tahoma" panose="020B0604030504040204" pitchFamily="34" charset="0"/>
                <a:cs typeface="Tahoma" panose="020B0604030504040204" pitchFamily="34" charset="0"/>
              </a:rPr>
              <a:t>              </a:t>
            </a:r>
          </a:p>
          <a:p>
            <a:pPr algn="just" eaLnBrk="1" hangingPunct="1"/>
            <a:r>
              <a:rPr lang="el-GR" altLang="el-GR" smtClean="0">
                <a:solidFill>
                  <a:srgbClr val="000000"/>
                </a:solidFill>
                <a:latin typeface="Tahoma" panose="020B0604030504040204" pitchFamily="34" charset="0"/>
                <a:cs typeface="Tahoma" panose="020B0604030504040204" pitchFamily="34" charset="0"/>
              </a:rPr>
              <a:t>Αθροίζουμε τις αποκλίσεις, και υπολογίζουμε τη Μέση Απόκλιση ως εξής:</a:t>
            </a:r>
            <a:endParaRPr lang="el-GR" altLang="el-GR" smtClean="0">
              <a:latin typeface="Tahoma" panose="020B0604030504040204" pitchFamily="34" charset="0"/>
              <a:cs typeface="Tahoma" panose="020B0604030504040204" pitchFamily="34" charset="0"/>
            </a:endParaRPr>
          </a:p>
          <a:p>
            <a:pPr algn="just" eaLnBrk="1" hangingPunct="1"/>
            <a:endParaRPr lang="el-GR" altLang="el-GR"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mtClean="0">
              <a:solidFill>
                <a:srgbClr val="000000"/>
              </a:solidFill>
              <a:cs typeface="Courier New" panose="02070309020205020404" pitchFamily="49" charset="0"/>
            </a:endParaRPr>
          </a:p>
        </p:txBody>
      </p:sp>
      <p:graphicFrame>
        <p:nvGraphicFramePr>
          <p:cNvPr id="15364" name="Object 4"/>
          <p:cNvGraphicFramePr>
            <a:graphicFrameLocks noChangeAspect="1"/>
          </p:cNvGraphicFramePr>
          <p:nvPr/>
        </p:nvGraphicFramePr>
        <p:xfrm>
          <a:off x="357188" y="5572125"/>
          <a:ext cx="7299325" cy="1285875"/>
        </p:xfrm>
        <a:graphic>
          <a:graphicData uri="http://schemas.openxmlformats.org/presentationml/2006/ole">
            <mc:AlternateContent xmlns:mc="http://schemas.openxmlformats.org/markup-compatibility/2006">
              <mc:Choice xmlns:v="urn:schemas-microsoft-com:vml" Requires="v">
                <p:oleObj spid="_x0000_s99330" name="Εξίσωση" r:id="rId4" imgW="2183452" imgH="545863" progId="Equation.3">
                  <p:embed/>
                </p:oleObj>
              </mc:Choice>
              <mc:Fallback>
                <p:oleObj name="Εξίσωση" r:id="rId4" imgW="2183452" imgH="545863" progId="Equation.3">
                  <p:embed/>
                  <p:pic>
                    <p:nvPicPr>
                      <p:cNvPr id="15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5572125"/>
                        <a:ext cx="7299325"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7"/>
          <p:cNvGraphicFramePr>
            <a:graphicFrameLocks noChangeAspect="1"/>
          </p:cNvGraphicFramePr>
          <p:nvPr/>
        </p:nvGraphicFramePr>
        <p:xfrm>
          <a:off x="2714625" y="3786188"/>
          <a:ext cx="5111750" cy="873125"/>
        </p:xfrm>
        <a:graphic>
          <a:graphicData uri="http://schemas.openxmlformats.org/presentationml/2006/ole">
            <mc:AlternateContent xmlns:mc="http://schemas.openxmlformats.org/markup-compatibility/2006">
              <mc:Choice xmlns:v="urn:schemas-microsoft-com:vml" Requires="v">
                <p:oleObj spid="_x0000_s99331" name="Εξίσωση" r:id="rId6" imgW="1562100" imgH="342900" progId="Equation.3">
                  <p:embed/>
                </p:oleObj>
              </mc:Choice>
              <mc:Fallback>
                <p:oleObj name="Εξίσωση" r:id="rId6" imgW="1562100" imgH="342900" progId="Equation.3">
                  <p:embed/>
                  <p:pic>
                    <p:nvPicPr>
                      <p:cNvPr id="1536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3786188"/>
                        <a:ext cx="511175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00780199"/>
      </p:ext>
    </p:extLst>
  </p:cSld>
  <p:clrMapOvr>
    <a:masterClrMapping/>
  </p:clrMapOvr>
  <p:transition spd="med">
    <p:random/>
    <p:sndAc>
      <p:stSnd>
        <p:snd r:embed="rId3" name="camera.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a:solidFill>
            <a:srgbClr val="FEF6BE"/>
          </a:solidFill>
          <a:ln w="76200" cmpd="tri">
            <a:solidFill>
              <a:schemeClr val="tx1"/>
            </a:solidFill>
            <a:miter lim="800000"/>
            <a:headEnd/>
            <a:tailEnd/>
          </a:ln>
        </p:spPr>
        <p:txBody>
          <a:bodyPr/>
          <a:lstStyle/>
          <a:p>
            <a:pPr eaLnBrk="1" hangingPunct="1"/>
            <a:r>
              <a:rPr lang="el-GR" altLang="el-GR" smtClean="0">
                <a:solidFill>
                  <a:srgbClr val="000000"/>
                </a:solidFill>
              </a:rPr>
              <a:t>Μέση Απόκλιση</a:t>
            </a:r>
            <a:r>
              <a:rPr lang="el-GR" altLang="el-GR" smtClean="0"/>
              <a:t> </a:t>
            </a:r>
          </a:p>
        </p:txBody>
      </p:sp>
      <p:sp>
        <p:nvSpPr>
          <p:cNvPr id="16387" name="Rectangle 3"/>
          <p:cNvSpPr>
            <a:spLocks noGrp="1" noChangeArrowheads="1"/>
          </p:cNvSpPr>
          <p:nvPr>
            <p:ph idx="1"/>
          </p:nvPr>
        </p:nvSpPr>
        <p:spPr>
          <a:xfrm>
            <a:off x="0" y="1143000"/>
            <a:ext cx="9144000" cy="5715000"/>
          </a:xfrm>
        </p:spPr>
        <p:txBody>
          <a:bodyPr/>
          <a:lstStyle/>
          <a:p>
            <a:pPr algn="just" eaLnBrk="1" hangingPunct="1"/>
            <a:endParaRPr lang="el-GR" altLang="el-GR" smtClean="0">
              <a:solidFill>
                <a:srgbClr val="000000"/>
              </a:solidFill>
            </a:endParaRPr>
          </a:p>
          <a:p>
            <a:pPr algn="just" eaLnBrk="1" hangingPunct="1"/>
            <a:endParaRPr lang="el-GR" altLang="el-GR" smtClean="0">
              <a:solidFill>
                <a:srgbClr val="000000"/>
              </a:solidFill>
            </a:endParaRPr>
          </a:p>
          <a:p>
            <a:pPr algn="just" eaLnBrk="1" hangingPunct="1"/>
            <a:r>
              <a:rPr lang="el-GR" altLang="el-GR" smtClean="0">
                <a:solidFill>
                  <a:srgbClr val="000000"/>
                </a:solidFill>
              </a:rPr>
              <a:t>Μ. Α. = 37 δρχ.</a:t>
            </a:r>
            <a:endParaRPr lang="el-GR" altLang="el-GR" smtClean="0">
              <a:latin typeface="Courier New" panose="02070309020205020404" pitchFamily="49" charset="0"/>
              <a:cs typeface="Courier New" panose="02070309020205020404" pitchFamily="49" charset="0"/>
            </a:endParaRPr>
          </a:p>
          <a:p>
            <a:pPr algn="just" eaLnBrk="1" hangingPunct="1"/>
            <a:r>
              <a:rPr lang="el-GR" altLang="el-GR" smtClean="0">
                <a:solidFill>
                  <a:srgbClr val="000000"/>
                </a:solidFill>
              </a:rPr>
              <a:t>Η τιμή Μ. Α. =37 σημαίνει ότι το ημερομίσθιο κάθε εργάτη αποκλίνει (διαφέρει), κατά μέσο όρο, από το μέσο ημερομίσθιο </a:t>
            </a:r>
            <a:r>
              <a:rPr lang="el-GR" altLang="el-GR" smtClean="0">
                <a:solidFill>
                  <a:srgbClr val="000000"/>
                </a:solidFill>
                <a:cs typeface="Courier New" panose="02070309020205020404" pitchFamily="49" charset="0"/>
              </a:rPr>
              <a:t>                  </a:t>
            </a:r>
            <a:r>
              <a:rPr lang="el-GR" altLang="el-GR" smtClean="0">
                <a:solidFill>
                  <a:srgbClr val="000000"/>
                </a:solidFill>
              </a:rPr>
              <a:t> κατά 37 </a:t>
            </a:r>
            <a:endParaRPr lang="el-GR" altLang="el-GR" smtClean="0">
              <a:latin typeface="Courier New" panose="02070309020205020404" pitchFamily="49" charset="0"/>
              <a:cs typeface="Courier New" panose="02070309020205020404" pitchFamily="49" charset="0"/>
            </a:endParaRPr>
          </a:p>
          <a:p>
            <a:pPr algn="just" eaLnBrk="1" hangingPunct="1">
              <a:lnSpc>
                <a:spcPct val="95000"/>
              </a:lnSpc>
              <a:spcBef>
                <a:spcPct val="15000"/>
              </a:spcBef>
            </a:pPr>
            <a:r>
              <a:rPr lang="el-GR" altLang="el-GR" smtClean="0">
                <a:solidFill>
                  <a:srgbClr val="000000"/>
                </a:solidFill>
              </a:rPr>
              <a:t>Η Μέση Απόκλιση πλεονεκτεί από τα δύο προηγούμενα μέτρα διασποράς (</a:t>
            </a:r>
            <a:r>
              <a:rPr lang="en-US" altLang="el-GR" smtClean="0">
                <a:solidFill>
                  <a:srgbClr val="000000"/>
                </a:solidFill>
                <a:cs typeface="Courier New" panose="02070309020205020404" pitchFamily="49" charset="0"/>
              </a:rPr>
              <a:t>R</a:t>
            </a:r>
            <a:r>
              <a:rPr lang="el-GR" altLang="el-GR" smtClean="0">
                <a:solidFill>
                  <a:srgbClr val="000000"/>
                </a:solidFill>
              </a:rPr>
              <a:t> και </a:t>
            </a:r>
            <a:r>
              <a:rPr lang="en-US" altLang="el-GR" smtClean="0">
                <a:solidFill>
                  <a:srgbClr val="000000"/>
                </a:solidFill>
              </a:rPr>
              <a:t>Q</a:t>
            </a:r>
            <a:r>
              <a:rPr lang="el-GR" altLang="el-GR" smtClean="0">
                <a:solidFill>
                  <a:srgbClr val="000000"/>
                </a:solidFill>
              </a:rPr>
              <a:t>), </a:t>
            </a:r>
            <a:endParaRPr lang="en-US" altLang="el-GR" smtClean="0">
              <a:solidFill>
                <a:srgbClr val="000000"/>
              </a:solidFill>
            </a:endParaRPr>
          </a:p>
          <a:p>
            <a:pPr lvl="1" algn="just" eaLnBrk="1" hangingPunct="1">
              <a:lnSpc>
                <a:spcPct val="95000"/>
              </a:lnSpc>
              <a:spcBef>
                <a:spcPct val="15000"/>
              </a:spcBef>
            </a:pPr>
            <a:r>
              <a:rPr lang="el-GR" altLang="el-GR" smtClean="0">
                <a:solidFill>
                  <a:srgbClr val="000000"/>
                </a:solidFill>
              </a:rPr>
              <a:t>γιατί λαμβάνει υπόψη όλες τις τιμές της μεταβλητής. </a:t>
            </a:r>
            <a:endParaRPr lang="en-US" altLang="el-GR" smtClean="0">
              <a:solidFill>
                <a:srgbClr val="000000"/>
              </a:solidFill>
            </a:endParaRPr>
          </a:p>
          <a:p>
            <a:pPr algn="just" eaLnBrk="1" hangingPunct="1">
              <a:lnSpc>
                <a:spcPct val="95000"/>
              </a:lnSpc>
              <a:spcBef>
                <a:spcPct val="15000"/>
              </a:spcBef>
            </a:pPr>
            <a:r>
              <a:rPr lang="el-GR" altLang="el-GR" smtClean="0">
                <a:solidFill>
                  <a:srgbClr val="000000"/>
                </a:solidFill>
              </a:rPr>
              <a:t>Μειονεκτεί όμως, διότι δεν επιδέχεται αλγεβρικό χειρισμό, </a:t>
            </a:r>
          </a:p>
        </p:txBody>
      </p:sp>
      <p:graphicFrame>
        <p:nvGraphicFramePr>
          <p:cNvPr id="16388" name="Object 4"/>
          <p:cNvGraphicFramePr>
            <a:graphicFrameLocks noChangeAspect="1"/>
          </p:cNvGraphicFramePr>
          <p:nvPr/>
        </p:nvGraphicFramePr>
        <p:xfrm>
          <a:off x="3457575" y="1143000"/>
          <a:ext cx="5686425" cy="1447800"/>
        </p:xfrm>
        <a:graphic>
          <a:graphicData uri="http://schemas.openxmlformats.org/presentationml/2006/ole">
            <mc:AlternateContent xmlns:mc="http://schemas.openxmlformats.org/markup-compatibility/2006">
              <mc:Choice xmlns:v="urn:schemas-microsoft-com:vml" Requires="v">
                <p:oleObj spid="_x0000_s100354" name="Εξίσωση" r:id="rId4" imgW="1701800" imgH="482600" progId="Equation.3">
                  <p:embed/>
                </p:oleObj>
              </mc:Choice>
              <mc:Fallback>
                <p:oleObj name="Εξίσωση" r:id="rId4" imgW="1701800" imgH="482600" progId="Equation.3">
                  <p:embed/>
                  <p:pic>
                    <p:nvPicPr>
                      <p:cNvPr id="163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75" y="1143000"/>
                        <a:ext cx="5686425"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6"/>
          <p:cNvGraphicFramePr>
            <a:graphicFrameLocks noChangeAspect="1"/>
          </p:cNvGraphicFramePr>
          <p:nvPr/>
        </p:nvGraphicFramePr>
        <p:xfrm>
          <a:off x="3657600" y="3810000"/>
          <a:ext cx="1219200" cy="609600"/>
        </p:xfrm>
        <a:graphic>
          <a:graphicData uri="http://schemas.openxmlformats.org/presentationml/2006/ole">
            <mc:AlternateContent xmlns:mc="http://schemas.openxmlformats.org/markup-compatibility/2006">
              <mc:Choice xmlns:v="urn:schemas-microsoft-com:vml" Requires="v">
                <p:oleObj spid="_x0000_s100355" name="Εξίσωση" r:id="rId6" imgW="507780" imgH="215806" progId="Equation.3">
                  <p:embed/>
                </p:oleObj>
              </mc:Choice>
              <mc:Fallback>
                <p:oleObj name="Εξίσωση" r:id="rId6" imgW="507780" imgH="215806" progId="Equation.3">
                  <p:embed/>
                  <p:pic>
                    <p:nvPicPr>
                      <p:cNvPr id="1638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810000"/>
                        <a:ext cx="1219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2624306"/>
      </p:ext>
    </p:extLst>
  </p:cSld>
  <p:clrMapOvr>
    <a:masterClrMapping/>
  </p:clrMapOvr>
  <p:transition spd="med">
    <p:random/>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0" y="0"/>
            <a:ext cx="9144000" cy="6858000"/>
          </a:xfrm>
        </p:spPr>
        <p:txBody>
          <a:bodyPr/>
          <a:lstStyle/>
          <a:p>
            <a:pPr algn="just" eaLnBrk="1" hangingPunct="1"/>
            <a:r>
              <a:rPr lang="el-GR" altLang="el-GR" smtClean="0">
                <a:latin typeface="Tahoma" panose="020B0604030504040204" pitchFamily="34" charset="0"/>
                <a:cs typeface="Tahoma" panose="020B0604030504040204" pitchFamily="34" charset="0"/>
              </a:rPr>
              <a:t>Το γράφημα για ομαδοποιημένα -ταξινομημένα δεδομένα λέγεται </a:t>
            </a:r>
            <a:r>
              <a:rPr lang="el-GR" altLang="el-GR" b="1" i="1" smtClean="0">
                <a:latin typeface="Tahoma" panose="020B0604030504040204" pitchFamily="34" charset="0"/>
                <a:cs typeface="Tahoma" panose="020B0604030504040204" pitchFamily="34" charset="0"/>
              </a:rPr>
              <a:t>ιστόγραμμα συχνοτήτων</a:t>
            </a:r>
            <a:r>
              <a:rPr lang="el-GR" altLang="el-GR" smtClean="0">
                <a:latin typeface="Tahoma" panose="020B0604030504040204" pitchFamily="34" charset="0"/>
                <a:cs typeface="Tahoma" panose="020B0604030504040204" pitchFamily="34" charset="0"/>
              </a:rPr>
              <a:t>. </a:t>
            </a:r>
            <a:endParaRPr lang="en-US" altLang="el-GR" smtClean="0">
              <a:latin typeface="Tahoma" panose="020B0604030504040204" pitchFamily="34" charset="0"/>
              <a:cs typeface="Tahoma" panose="020B0604030504040204" pitchFamily="34" charset="0"/>
            </a:endParaRPr>
          </a:p>
          <a:p>
            <a:pPr algn="just" eaLnBrk="1" hangingPunct="1"/>
            <a:r>
              <a:rPr lang="el-GR" altLang="el-GR" smtClean="0">
                <a:latin typeface="Tahoma" panose="020B0604030504040204" pitchFamily="34" charset="0"/>
                <a:cs typeface="Tahoma" panose="020B0604030504040204" pitchFamily="34" charset="0"/>
              </a:rPr>
              <a:t>Οι ράβδοι στην περίπτωσή μας λέγονται </a:t>
            </a:r>
            <a:r>
              <a:rPr lang="el-GR" altLang="el-GR" b="1" i="1" smtClean="0">
                <a:latin typeface="Tahoma" panose="020B0604030504040204" pitchFamily="34" charset="0"/>
                <a:cs typeface="Tahoma" panose="020B0604030504040204" pitchFamily="34" charset="0"/>
              </a:rPr>
              <a:t>ιστοί</a:t>
            </a:r>
            <a:r>
              <a:rPr lang="el-GR" altLang="el-GR" smtClean="0">
                <a:latin typeface="Tahoma" panose="020B0604030504040204" pitchFamily="34" charset="0"/>
                <a:cs typeface="Tahoma" panose="020B0604030504040204" pitchFamily="34" charset="0"/>
              </a:rPr>
              <a:t> </a:t>
            </a:r>
          </a:p>
          <a:p>
            <a:pPr lvl="1" algn="just" eaLnBrk="1" hangingPunct="1"/>
            <a:r>
              <a:rPr lang="el-GR" altLang="el-GR" sz="3200" smtClean="0">
                <a:latin typeface="Tahoma" panose="020B0604030504040204" pitchFamily="34" charset="0"/>
                <a:cs typeface="Tahoma" panose="020B0604030504040204" pitchFamily="34" charset="0"/>
              </a:rPr>
              <a:t>είναι στην ουσία κάποια ορθογώνια </a:t>
            </a:r>
          </a:p>
          <a:p>
            <a:pPr lvl="2" algn="just" eaLnBrk="1" hangingPunct="1"/>
            <a:r>
              <a:rPr lang="el-GR" altLang="el-GR" sz="3200" smtClean="0">
                <a:latin typeface="Tahoma" panose="020B0604030504040204" pitchFamily="34" charset="0"/>
                <a:cs typeface="Tahoma" panose="020B0604030504040204" pitchFamily="34" charset="0"/>
              </a:rPr>
              <a:t>με </a:t>
            </a:r>
            <a:r>
              <a:rPr lang="el-GR" altLang="el-GR" sz="3200" b="1" smtClean="0">
                <a:latin typeface="Tahoma" panose="020B0604030504040204" pitchFamily="34" charset="0"/>
                <a:cs typeface="Tahoma" panose="020B0604030504040204" pitchFamily="34" charset="0"/>
              </a:rPr>
              <a:t>βάση ίση με το εύρος της κλάσης </a:t>
            </a:r>
            <a:r>
              <a:rPr lang="el-GR" altLang="el-GR" sz="3200" smtClean="0">
                <a:latin typeface="Tahoma" panose="020B0604030504040204" pitchFamily="34" charset="0"/>
                <a:cs typeface="Tahoma" panose="020B0604030504040204" pitchFamily="34" charset="0"/>
              </a:rPr>
              <a:t>και </a:t>
            </a:r>
          </a:p>
          <a:p>
            <a:pPr lvl="2" algn="just" eaLnBrk="1" hangingPunct="1"/>
            <a:r>
              <a:rPr lang="el-GR" altLang="el-GR" sz="3200" b="1" smtClean="0">
                <a:latin typeface="Tahoma" panose="020B0604030504040204" pitchFamily="34" charset="0"/>
                <a:cs typeface="Tahoma" panose="020B0604030504040204" pitchFamily="34" charset="0"/>
              </a:rPr>
              <a:t>ύψος ίσο με τη συχνότητα της κάθε κλάσης</a:t>
            </a:r>
            <a:r>
              <a:rPr lang="el-GR" altLang="el-GR" sz="3200" smtClean="0">
                <a:latin typeface="Tahoma" panose="020B0604030504040204" pitchFamily="34" charset="0"/>
                <a:cs typeface="Tahoma" panose="020B0604030504040204" pitchFamily="34" charset="0"/>
              </a:rPr>
              <a:t>. </a:t>
            </a:r>
            <a:endParaRPr lang="en-US" altLang="el-GR" sz="3200" smtClean="0">
              <a:latin typeface="Tahoma" panose="020B0604030504040204" pitchFamily="34" charset="0"/>
              <a:cs typeface="Tahoma" panose="020B0604030504040204" pitchFamily="34" charset="0"/>
            </a:endParaRPr>
          </a:p>
          <a:p>
            <a:pPr algn="just" eaLnBrk="1" hangingPunct="1"/>
            <a:r>
              <a:rPr lang="el-GR" altLang="el-GR" smtClean="0">
                <a:latin typeface="Tahoma" panose="020B0604030504040204" pitchFamily="34" charset="0"/>
                <a:cs typeface="Tahoma" panose="020B0604030504040204" pitchFamily="34" charset="0"/>
              </a:rPr>
              <a:t>Στο ιστόγραμμα οι ιστοί εκπροσωπούν ομάδες αριθμών που βρίσκονται σε ορισμένη σειρά και για το λόγο αυτό ενώνονται μεταξύ τους.</a:t>
            </a:r>
            <a:endParaRPr lang="el-GR" altLang="el-GR" b="1" smtClean="0">
              <a:solidFill>
                <a:srgbClr val="000000"/>
              </a:solidFill>
              <a:latin typeface="Tahoma" panose="020B0604030504040204" pitchFamily="34" charset="0"/>
              <a:cs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dissolve">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dissolve">
                                      <p:cBhvr>
                                        <p:cTn id="12" dur="500"/>
                                        <p:tgtEl>
                                          <p:spTgt spid="3379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animEffect transition="in" filter="dissolve">
                                      <p:cBhvr>
                                        <p:cTn id="15" dur="500"/>
                                        <p:tgtEl>
                                          <p:spTgt spid="33794">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794">
                                            <p:txEl>
                                              <p:pRg st="3" end="3"/>
                                            </p:txEl>
                                          </p:spTgt>
                                        </p:tgtEl>
                                        <p:attrNameLst>
                                          <p:attrName>style.visibility</p:attrName>
                                        </p:attrNameLst>
                                      </p:cBhvr>
                                      <p:to>
                                        <p:strVal val="visible"/>
                                      </p:to>
                                    </p:set>
                                    <p:animEffect transition="in" filter="dissolve">
                                      <p:cBhvr>
                                        <p:cTn id="18" dur="500"/>
                                        <p:tgtEl>
                                          <p:spTgt spid="33794">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794">
                                            <p:txEl>
                                              <p:pRg st="4" end="4"/>
                                            </p:txEl>
                                          </p:spTgt>
                                        </p:tgtEl>
                                        <p:attrNameLst>
                                          <p:attrName>style.visibility</p:attrName>
                                        </p:attrNameLst>
                                      </p:cBhvr>
                                      <p:to>
                                        <p:strVal val="visible"/>
                                      </p:to>
                                    </p:set>
                                    <p:animEffect transition="in" filter="dissolve">
                                      <p:cBhvr>
                                        <p:cTn id="21" dur="500"/>
                                        <p:tgtEl>
                                          <p:spTgt spid="33794">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794">
                                            <p:txEl>
                                              <p:pRg st="5" end="5"/>
                                            </p:txEl>
                                          </p:spTgt>
                                        </p:tgtEl>
                                        <p:attrNameLst>
                                          <p:attrName>style.visibility</p:attrName>
                                        </p:attrNameLst>
                                      </p:cBhvr>
                                      <p:to>
                                        <p:strVal val="visible"/>
                                      </p:to>
                                    </p:set>
                                    <p:animEffect transition="in" filter="dissolve">
                                      <p:cBhvr>
                                        <p:cTn id="26" dur="500"/>
                                        <p:tgtEl>
                                          <p:spTgt spid="33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295400"/>
          </a:xfrm>
          <a:solidFill>
            <a:srgbClr val="F3FFFF"/>
          </a:solidFill>
          <a:ln w="76200">
            <a:solidFill>
              <a:schemeClr val="tx1"/>
            </a:solidFill>
            <a:miter lim="800000"/>
            <a:headEnd/>
            <a:tailEnd/>
          </a:ln>
        </p:spPr>
        <p:txBody>
          <a:bodyPr/>
          <a:lstStyle/>
          <a:p>
            <a:pPr eaLnBrk="1" hangingPunct="1"/>
            <a:r>
              <a:rPr lang="el-GR" altLang="el-GR" smtClean="0">
                <a:solidFill>
                  <a:srgbClr val="000000"/>
                </a:solidFill>
              </a:rPr>
              <a:t>Τυπική Απόκλιση και Διακύμανση</a:t>
            </a:r>
            <a:r>
              <a:rPr lang="el-GR" altLang="el-GR" smtClean="0"/>
              <a:t> </a:t>
            </a:r>
          </a:p>
        </p:txBody>
      </p:sp>
      <p:sp>
        <p:nvSpPr>
          <p:cNvPr id="17411" name="Rectangle 3"/>
          <p:cNvSpPr>
            <a:spLocks noGrp="1" noChangeArrowheads="1"/>
          </p:cNvSpPr>
          <p:nvPr>
            <p:ph idx="1"/>
          </p:nvPr>
        </p:nvSpPr>
        <p:spPr>
          <a:xfrm>
            <a:off x="0" y="1371600"/>
            <a:ext cx="9144000" cy="5486400"/>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Το σημαντικότερο στατιστικό μέτρο διασποράς των τιμών μιας μεταβλητής Χ γύρω από το μέσο αριθμητικό τους είναι η Τυπική Απόκλιση </a:t>
            </a:r>
          </a:p>
          <a:p>
            <a:pPr lvl="1" algn="just" eaLnBrk="1" hangingPunct="1"/>
            <a:r>
              <a:rPr lang="el-GR" altLang="el-GR" smtClean="0">
                <a:solidFill>
                  <a:srgbClr val="000000"/>
                </a:solidFill>
                <a:latin typeface="Tahoma" panose="020B0604030504040204" pitchFamily="34" charset="0"/>
                <a:cs typeface="Tahoma" panose="020B0604030504040204" pitchFamily="34" charset="0"/>
              </a:rPr>
              <a:t>Υπολογίζεται με την τετραγωνική ρίζα του μέσου αριθμητικού των τετραγώνων των αποκλίσεων των τιμών μιας μεταβλητής Χ από το μέσο αριθμητικό τους.</a:t>
            </a:r>
            <a:endParaRPr lang="el-GR" altLang="el-GR" smtClean="0">
              <a:latin typeface="Tahoma" panose="020B0604030504040204" pitchFamily="34" charset="0"/>
              <a:cs typeface="Tahoma" panose="020B0604030504040204" pitchFamily="34" charset="0"/>
            </a:endParaRPr>
          </a:p>
          <a:p>
            <a:pPr algn="just" eaLnBrk="1" hangingPunct="1"/>
            <a:r>
              <a:rPr lang="el-GR" altLang="el-GR" smtClean="0">
                <a:solidFill>
                  <a:srgbClr val="000000"/>
                </a:solidFill>
                <a:latin typeface="Tahoma" panose="020B0604030504040204" pitchFamily="34" charset="0"/>
                <a:cs typeface="Tahoma" panose="020B0604030504040204" pitchFamily="34" charset="0"/>
              </a:rPr>
              <a:t>Η τυπική απόκλιση συμβολίζεται με το </a:t>
            </a:r>
            <a:r>
              <a:rPr lang="el-GR" altLang="el-GR" sz="3600" b="1" smtClean="0">
                <a:solidFill>
                  <a:schemeClr val="accent2"/>
                </a:solidFill>
                <a:latin typeface="Tahoma" panose="020B0604030504040204" pitchFamily="34" charset="0"/>
                <a:cs typeface="Tahoma" panose="020B0604030504040204" pitchFamily="34" charset="0"/>
              </a:rPr>
              <a:t>σ</a:t>
            </a:r>
            <a:r>
              <a:rPr lang="el-GR" altLang="el-GR" smtClean="0">
                <a:solidFill>
                  <a:srgbClr val="000000"/>
                </a:solidFill>
                <a:latin typeface="Tahoma" panose="020B0604030504040204" pitchFamily="34" charset="0"/>
                <a:cs typeface="Tahoma" panose="020B0604030504040204" pitchFamily="34" charset="0"/>
              </a:rPr>
              <a:t> στην περίπτωση του πληθυσμού και </a:t>
            </a:r>
            <a:r>
              <a:rPr lang="en-US" altLang="el-GR" b="1" smtClean="0">
                <a:solidFill>
                  <a:schemeClr val="accent2"/>
                </a:solidFill>
                <a:latin typeface="Tahoma" panose="020B0604030504040204" pitchFamily="34" charset="0"/>
                <a:cs typeface="Tahoma" panose="020B0604030504040204" pitchFamily="34" charset="0"/>
              </a:rPr>
              <a:t>S</a:t>
            </a:r>
            <a:r>
              <a:rPr lang="el-GR" altLang="el-GR" b="1" smtClean="0">
                <a:solidFill>
                  <a:srgbClr val="000000"/>
                </a:solidFill>
                <a:latin typeface="Tahoma" panose="020B0604030504040204" pitchFamily="34" charset="0"/>
                <a:cs typeface="Tahoma" panose="020B0604030504040204" pitchFamily="34" charset="0"/>
              </a:rPr>
              <a:t> </a:t>
            </a:r>
            <a:r>
              <a:rPr lang="el-GR" altLang="el-GR" smtClean="0">
                <a:solidFill>
                  <a:srgbClr val="000000"/>
                </a:solidFill>
                <a:latin typeface="Tahoma" panose="020B0604030504040204" pitchFamily="34" charset="0"/>
                <a:cs typeface="Tahoma" panose="020B0604030504040204" pitchFamily="34" charset="0"/>
              </a:rPr>
              <a:t>στην περίπτωση του δείγματος </a:t>
            </a:r>
            <a:endParaRPr lang="en-US" altLang="el-GR" smtClean="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2001493"/>
      </p:ext>
    </p:extLst>
  </p:cSld>
  <p:clrMapOvr>
    <a:masterClrMapping/>
  </p:clrMapOvr>
  <p:transition spd="med">
    <p:random/>
    <p:sndAc>
      <p:stSnd>
        <p:snd r:embed="rId2" name="camera.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447800"/>
          </a:xfrm>
          <a:solidFill>
            <a:srgbClr val="F3FFFF"/>
          </a:solidFill>
          <a:ln w="76200">
            <a:solidFill>
              <a:schemeClr val="tx1"/>
            </a:solidFill>
            <a:miter lim="800000"/>
            <a:headEnd/>
            <a:tailEnd/>
          </a:ln>
        </p:spPr>
        <p:txBody>
          <a:bodyPr/>
          <a:lstStyle/>
          <a:p>
            <a:pPr eaLnBrk="1" hangingPunct="1"/>
            <a:r>
              <a:rPr lang="el-GR" altLang="el-GR" smtClean="0">
                <a:solidFill>
                  <a:srgbClr val="000000"/>
                </a:solidFill>
              </a:rPr>
              <a:t>Τυπική απόκλιση και Διακύμανση</a:t>
            </a:r>
            <a:r>
              <a:rPr lang="el-GR" altLang="el-GR" smtClean="0"/>
              <a:t> </a:t>
            </a:r>
          </a:p>
        </p:txBody>
      </p:sp>
      <p:sp>
        <p:nvSpPr>
          <p:cNvPr id="18435" name="Rectangle 3"/>
          <p:cNvSpPr>
            <a:spLocks noGrp="1" noChangeArrowheads="1"/>
          </p:cNvSpPr>
          <p:nvPr>
            <p:ph idx="1"/>
          </p:nvPr>
        </p:nvSpPr>
        <p:spPr>
          <a:xfrm>
            <a:off x="0" y="1524000"/>
            <a:ext cx="9144000" cy="5334000"/>
          </a:xfrm>
        </p:spPr>
        <p:txBody>
          <a:bodyPr/>
          <a:lstStyle/>
          <a:p>
            <a:pPr algn="just" eaLnBrk="1" hangingPunct="1"/>
            <a:r>
              <a:rPr lang="el-GR" altLang="el-GR" smtClean="0">
                <a:solidFill>
                  <a:srgbClr val="000000"/>
                </a:solidFill>
              </a:rPr>
              <a:t>Το τετράγωνο της τυπικής απόκλισης, ονομάζεται διακύμανση και συμβολίζεται με </a:t>
            </a:r>
            <a:endParaRPr lang="en-US" altLang="el-GR" smtClean="0">
              <a:solidFill>
                <a:srgbClr val="000000"/>
              </a:solidFill>
            </a:endParaRPr>
          </a:p>
          <a:p>
            <a:pPr lvl="1" algn="just" eaLnBrk="1" hangingPunct="1"/>
            <a:r>
              <a:rPr lang="el-GR" altLang="el-GR" b="1" smtClean="0">
                <a:solidFill>
                  <a:srgbClr val="000000"/>
                </a:solidFill>
              </a:rPr>
              <a:t>σ</a:t>
            </a:r>
            <a:r>
              <a:rPr lang="en-US" altLang="el-GR" b="1" baseline="30000" smtClean="0">
                <a:solidFill>
                  <a:srgbClr val="000000"/>
                </a:solidFill>
              </a:rPr>
              <a:t>2</a:t>
            </a:r>
            <a:r>
              <a:rPr lang="el-GR" altLang="el-GR" b="1" smtClean="0">
                <a:solidFill>
                  <a:srgbClr val="000000"/>
                </a:solidFill>
              </a:rPr>
              <a:t> για δεδομένα πληθυσμού </a:t>
            </a:r>
            <a:endParaRPr lang="en-US" altLang="el-GR" b="1" smtClean="0">
              <a:solidFill>
                <a:srgbClr val="000000"/>
              </a:solidFill>
            </a:endParaRPr>
          </a:p>
          <a:p>
            <a:pPr lvl="1" algn="just" eaLnBrk="1" hangingPunct="1"/>
            <a:r>
              <a:rPr lang="en-US" altLang="el-GR" b="1" smtClean="0">
                <a:solidFill>
                  <a:srgbClr val="000000"/>
                </a:solidFill>
              </a:rPr>
              <a:t>S</a:t>
            </a:r>
            <a:r>
              <a:rPr lang="en-US" altLang="el-GR" b="1" baseline="30000" smtClean="0">
                <a:solidFill>
                  <a:srgbClr val="000000"/>
                </a:solidFill>
              </a:rPr>
              <a:t>2</a:t>
            </a:r>
            <a:r>
              <a:rPr lang="el-GR" altLang="el-GR" b="1" smtClean="0">
                <a:solidFill>
                  <a:srgbClr val="000000"/>
                </a:solidFill>
              </a:rPr>
              <a:t> για δεδομένα δείγματος.</a:t>
            </a:r>
            <a:endParaRPr lang="el-GR" altLang="el-GR" b="1" smtClean="0">
              <a:latin typeface="Courier New" panose="02070309020205020404" pitchFamily="49" charset="0"/>
              <a:cs typeface="Courier New" panose="02070309020205020404" pitchFamily="49" charset="0"/>
            </a:endParaRPr>
          </a:p>
          <a:p>
            <a:pPr algn="just" eaLnBrk="1" hangingPunct="1"/>
            <a:r>
              <a:rPr lang="el-GR" altLang="el-GR" smtClean="0">
                <a:solidFill>
                  <a:srgbClr val="000000"/>
                </a:solidFill>
              </a:rPr>
              <a:t>Η τυπική απόκλιση εκφράζεται  στις μονάδες που εκφράζεται και η  υπό μελέτη μεταβλητή Χ, </a:t>
            </a:r>
            <a:endParaRPr lang="en-US" altLang="el-GR" smtClean="0">
              <a:solidFill>
                <a:srgbClr val="000000"/>
              </a:solidFill>
            </a:endParaRPr>
          </a:p>
          <a:p>
            <a:pPr lvl="1" algn="just" eaLnBrk="1" hangingPunct="1"/>
            <a:r>
              <a:rPr lang="el-GR" altLang="el-GR" b="1" smtClean="0">
                <a:solidFill>
                  <a:srgbClr val="000000"/>
                </a:solidFill>
              </a:rPr>
              <a:t>ενώ η διακύμανση εκφράζεται στο τετράγωνο της μεταβλητής Χ.</a:t>
            </a:r>
          </a:p>
        </p:txBody>
      </p:sp>
    </p:spTree>
    <p:extLst>
      <p:ext uri="{BB962C8B-B14F-4D97-AF65-F5344CB8AC3E}">
        <p14:creationId xmlns:p14="http://schemas.microsoft.com/office/powerpoint/2010/main" val="680693103"/>
      </p:ext>
    </p:extLst>
  </p:cSld>
  <p:clrMapOvr>
    <a:masterClrMapping/>
  </p:clrMapOvr>
  <p:transition spd="med">
    <p:random/>
    <p:sndAc>
      <p:stSnd>
        <p:snd r:embed="rId2" name="camera.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447800"/>
          </a:xfrm>
          <a:solidFill>
            <a:srgbClr val="FFF7C9"/>
          </a:solidFill>
          <a:ln w="76200">
            <a:solidFill>
              <a:schemeClr val="tx1"/>
            </a:solidFill>
            <a:miter lim="800000"/>
            <a:headEnd/>
            <a:tailEnd/>
          </a:ln>
        </p:spPr>
        <p:txBody>
          <a:bodyPr/>
          <a:lstStyle/>
          <a:p>
            <a:pPr eaLnBrk="1" hangingPunct="1"/>
            <a:r>
              <a:rPr lang="el-GR" altLang="el-GR" sz="4000" smtClean="0">
                <a:solidFill>
                  <a:srgbClr val="000000"/>
                </a:solidFill>
              </a:rPr>
              <a:t>Υπολογισμός Διακυμάνσεως και Τυπικής Αποκλίσεως</a:t>
            </a:r>
            <a:endParaRPr lang="el-GR" altLang="el-GR" smtClean="0">
              <a:solidFill>
                <a:srgbClr val="000000"/>
              </a:solidFill>
              <a:latin typeface="Courier New" panose="02070309020205020404" pitchFamily="49" charset="0"/>
              <a:cs typeface="Courier New" panose="02070309020205020404" pitchFamily="49" charset="0"/>
            </a:endParaRPr>
          </a:p>
        </p:txBody>
      </p:sp>
      <p:sp>
        <p:nvSpPr>
          <p:cNvPr id="19459" name="Rectangle 3"/>
          <p:cNvSpPr>
            <a:spLocks noGrp="1" noChangeArrowheads="1"/>
          </p:cNvSpPr>
          <p:nvPr>
            <p:ph idx="1"/>
          </p:nvPr>
        </p:nvSpPr>
        <p:spPr>
          <a:xfrm>
            <a:off x="0" y="1524000"/>
            <a:ext cx="9144000" cy="3548063"/>
          </a:xfrm>
        </p:spPr>
        <p:txBody>
          <a:bodyPr/>
          <a:lstStyle/>
          <a:p>
            <a:pPr algn="just" eaLnBrk="1" hangingPunct="1"/>
            <a:r>
              <a:rPr lang="el-GR" altLang="el-GR" b="1" smtClean="0">
                <a:solidFill>
                  <a:srgbClr val="000000"/>
                </a:solidFill>
              </a:rPr>
              <a:t>Όταν τα δεδομένα αφορούν πληθυσμό </a:t>
            </a:r>
          </a:p>
          <a:p>
            <a:pPr algn="just" eaLnBrk="1" hangingPunct="1"/>
            <a:endParaRPr lang="el-GR" altLang="el-GR"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mtClean="0">
              <a:solidFill>
                <a:srgbClr val="000000"/>
              </a:solidFill>
              <a:latin typeface="Tahoma" panose="020B0604030504040204" pitchFamily="34" charset="0"/>
              <a:cs typeface="Tahoma" panose="020B0604030504040204" pitchFamily="34" charset="0"/>
            </a:endParaRPr>
          </a:p>
          <a:p>
            <a:pPr lvl="1" algn="just" eaLnBrk="1" hangingPunct="1"/>
            <a:r>
              <a:rPr lang="el-GR" altLang="el-GR" smtClean="0">
                <a:solidFill>
                  <a:srgbClr val="000000"/>
                </a:solidFill>
                <a:latin typeface="Tahoma" panose="020B0604030504040204" pitchFamily="34" charset="0"/>
                <a:cs typeface="Tahoma" panose="020B0604030504040204" pitchFamily="34" charset="0"/>
              </a:rPr>
              <a:t>μ είναι ο μέσος του πληθυσμού και </a:t>
            </a:r>
          </a:p>
          <a:p>
            <a:pPr lvl="1" algn="just" eaLnBrk="1" hangingPunct="1"/>
            <a:r>
              <a:rPr lang="el-GR" altLang="el-GR" smtClean="0">
                <a:solidFill>
                  <a:srgbClr val="000000"/>
                </a:solidFill>
                <a:latin typeface="Tahoma" panose="020B0604030504040204" pitchFamily="34" charset="0"/>
                <a:cs typeface="Tahoma" panose="020B0604030504040204" pitchFamily="34" charset="0"/>
              </a:rPr>
              <a:t>Ν το πλήθος των δεδομένων του πληθυσμού.</a:t>
            </a:r>
          </a:p>
          <a:p>
            <a:pPr algn="just" eaLnBrk="1" hangingPunct="1"/>
            <a:r>
              <a:rPr lang="el-GR" altLang="el-GR" b="1" smtClean="0">
                <a:solidFill>
                  <a:srgbClr val="000000"/>
                </a:solidFill>
              </a:rPr>
              <a:t>Όταν τα δεδομένα αποτελούν ένα δείγμα</a:t>
            </a:r>
            <a:endParaRPr lang="el-GR" altLang="el-GR"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mtClean="0">
              <a:solidFill>
                <a:srgbClr val="000000"/>
              </a:solidFill>
              <a:latin typeface="Courier New" panose="02070309020205020404" pitchFamily="49" charset="0"/>
              <a:cs typeface="Courier New" panose="02070309020205020404" pitchFamily="49" charset="0"/>
            </a:endParaRPr>
          </a:p>
        </p:txBody>
      </p:sp>
      <p:graphicFrame>
        <p:nvGraphicFramePr>
          <p:cNvPr id="19460" name="Object 4"/>
          <p:cNvGraphicFramePr>
            <a:graphicFrameLocks noChangeAspect="1"/>
          </p:cNvGraphicFramePr>
          <p:nvPr/>
        </p:nvGraphicFramePr>
        <p:xfrm>
          <a:off x="1285875" y="2071688"/>
          <a:ext cx="4938713" cy="1152525"/>
        </p:xfrm>
        <a:graphic>
          <a:graphicData uri="http://schemas.openxmlformats.org/presentationml/2006/ole">
            <mc:AlternateContent xmlns:mc="http://schemas.openxmlformats.org/markup-compatibility/2006">
              <mc:Choice xmlns:v="urn:schemas-microsoft-com:vml" Requires="v">
                <p:oleObj spid="_x0000_s101378" name="Εξίσωση" r:id="rId4" imgW="1218671" imgH="482391" progId="Equation.3">
                  <p:embed/>
                </p:oleObj>
              </mc:Choice>
              <mc:Fallback>
                <p:oleObj name="Εξίσωση" r:id="rId4" imgW="1218671" imgH="482391" progId="Equation.3">
                  <p:embed/>
                  <p:pic>
                    <p:nvPicPr>
                      <p:cNvPr id="194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5" y="2071688"/>
                        <a:ext cx="493871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6"/>
          <p:cNvGraphicFramePr>
            <a:graphicFrameLocks noChangeAspect="1"/>
          </p:cNvGraphicFramePr>
          <p:nvPr/>
        </p:nvGraphicFramePr>
        <p:xfrm>
          <a:off x="2571750" y="5072063"/>
          <a:ext cx="3351213" cy="1171575"/>
        </p:xfrm>
        <a:graphic>
          <a:graphicData uri="http://schemas.openxmlformats.org/presentationml/2006/ole">
            <mc:AlternateContent xmlns:mc="http://schemas.openxmlformats.org/markup-compatibility/2006">
              <mc:Choice xmlns:v="urn:schemas-microsoft-com:vml" Requires="v">
                <p:oleObj spid="_x0000_s101379" name="Εξίσωση" r:id="rId6" imgW="977900" imgH="431800" progId="Equation.3">
                  <p:embed/>
                </p:oleObj>
              </mc:Choice>
              <mc:Fallback>
                <p:oleObj name="Εξίσωση" r:id="rId6" imgW="977900" imgH="431800" progId="Equation.3">
                  <p:embed/>
                  <p:pic>
                    <p:nvPicPr>
                      <p:cNvPr id="1946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5072063"/>
                        <a:ext cx="3351213"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3752067"/>
      </p:ext>
    </p:extLst>
  </p:cSld>
  <p:clrMapOvr>
    <a:masterClrMapping/>
  </p:clrMapOvr>
  <p:transition spd="med">
    <p:random/>
    <p:sndAc>
      <p:stSnd>
        <p:snd r:embed="rId3" name="camera.wav"/>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p:nvPr>
        </p:nvSpPr>
        <p:spPr>
          <a:xfrm>
            <a:off x="0" y="0"/>
            <a:ext cx="9144000" cy="6858000"/>
          </a:xfrm>
        </p:spPr>
        <p:txBody>
          <a:bodyPr/>
          <a:lstStyle/>
          <a:p>
            <a:pPr algn="just" eaLnBrk="1" hangingPunct="1">
              <a:lnSpc>
                <a:spcPct val="90000"/>
              </a:lnSpc>
              <a:spcBef>
                <a:spcPct val="5000"/>
              </a:spcBef>
            </a:pPr>
            <a:r>
              <a:rPr lang="en-US" altLang="el-GR" smtClean="0">
                <a:solidFill>
                  <a:srgbClr val="000000"/>
                </a:solidFill>
              </a:rPr>
              <a:t>M</a:t>
            </a:r>
            <a:r>
              <a:rPr lang="el-GR" altLang="el-GR" smtClean="0">
                <a:solidFill>
                  <a:srgbClr val="000000"/>
                </a:solidFill>
              </a:rPr>
              <a:t>ε τον όρο "βαθμοί ελευθερίας" εννοούμε το πλήθος των στατιστικών δεδομένων, </a:t>
            </a:r>
            <a:endParaRPr lang="en-US" altLang="el-GR" smtClean="0">
              <a:solidFill>
                <a:srgbClr val="000000"/>
              </a:solidFill>
            </a:endParaRPr>
          </a:p>
          <a:p>
            <a:pPr lvl="1" algn="just" eaLnBrk="1" hangingPunct="1">
              <a:lnSpc>
                <a:spcPct val="90000"/>
              </a:lnSpc>
              <a:spcBef>
                <a:spcPct val="5000"/>
              </a:spcBef>
            </a:pPr>
            <a:r>
              <a:rPr lang="el-GR" altLang="el-GR" b="1" smtClean="0">
                <a:solidFill>
                  <a:srgbClr val="000000"/>
                </a:solidFill>
              </a:rPr>
              <a:t>τα οποία διαμορφώνονται ελεύθερα χωρίς κανένα περιορισμό.</a:t>
            </a:r>
            <a:r>
              <a:rPr lang="el-GR" altLang="el-GR" smtClean="0">
                <a:solidFill>
                  <a:srgbClr val="000000"/>
                </a:solidFill>
              </a:rPr>
              <a:t> </a:t>
            </a:r>
            <a:endParaRPr lang="en-US" altLang="el-GR" smtClean="0">
              <a:solidFill>
                <a:srgbClr val="000000"/>
              </a:solidFill>
            </a:endParaRPr>
          </a:p>
          <a:p>
            <a:pPr algn="just" eaLnBrk="1" hangingPunct="1"/>
            <a:r>
              <a:rPr lang="el-GR" altLang="el-GR" smtClean="0">
                <a:solidFill>
                  <a:srgbClr val="000000"/>
                </a:solidFill>
              </a:rPr>
              <a:t>Για τον υπολογισμό όμως της διακυμάνσεως ενός δείγματος προκύπτουν </a:t>
            </a:r>
            <a:r>
              <a:rPr lang="en-US" altLang="el-GR" smtClean="0">
                <a:solidFill>
                  <a:srgbClr val="000000"/>
                </a:solidFill>
              </a:rPr>
              <a:t>n</a:t>
            </a:r>
            <a:r>
              <a:rPr lang="el-GR" altLang="el-GR" smtClean="0">
                <a:solidFill>
                  <a:srgbClr val="000000"/>
                </a:solidFill>
              </a:rPr>
              <a:t> αποκλίσεις </a:t>
            </a:r>
            <a:r>
              <a:rPr lang="en-US" altLang="el-GR" smtClean="0">
                <a:solidFill>
                  <a:srgbClr val="000000"/>
                </a:solidFill>
              </a:rPr>
              <a:t>             </a:t>
            </a:r>
            <a:r>
              <a:rPr lang="el-GR" altLang="el-GR" smtClean="0">
                <a:solidFill>
                  <a:srgbClr val="000000"/>
                </a:solidFill>
              </a:rPr>
              <a:t>    . </a:t>
            </a:r>
            <a:endParaRPr lang="en-US" altLang="el-GR" smtClean="0">
              <a:solidFill>
                <a:srgbClr val="000000"/>
              </a:solidFill>
            </a:endParaRPr>
          </a:p>
          <a:p>
            <a:pPr algn="just" eaLnBrk="1" hangingPunct="1">
              <a:lnSpc>
                <a:spcPct val="90000"/>
              </a:lnSpc>
              <a:spcBef>
                <a:spcPct val="5000"/>
              </a:spcBef>
            </a:pPr>
            <a:r>
              <a:rPr lang="el-GR" altLang="el-GR" smtClean="0">
                <a:solidFill>
                  <a:srgbClr val="000000"/>
                </a:solidFill>
              </a:rPr>
              <a:t>Από τις </a:t>
            </a:r>
            <a:r>
              <a:rPr lang="en-US" altLang="el-GR" smtClean="0">
                <a:solidFill>
                  <a:srgbClr val="000000"/>
                </a:solidFill>
              </a:rPr>
              <a:t>n</a:t>
            </a:r>
            <a:r>
              <a:rPr lang="el-GR" altLang="el-GR" smtClean="0">
                <a:solidFill>
                  <a:srgbClr val="000000"/>
                </a:solidFill>
              </a:rPr>
              <a:t> αυτές αποκλίσεις μόνο οι </a:t>
            </a:r>
            <a:r>
              <a:rPr lang="en-US" altLang="el-GR" smtClean="0">
                <a:solidFill>
                  <a:srgbClr val="000000"/>
                </a:solidFill>
              </a:rPr>
              <a:t>n</a:t>
            </a:r>
            <a:r>
              <a:rPr lang="el-GR" altLang="el-GR" smtClean="0">
                <a:solidFill>
                  <a:srgbClr val="000000"/>
                </a:solidFill>
              </a:rPr>
              <a:t>-1 είναι ανεξάρτητες, </a:t>
            </a:r>
            <a:endParaRPr lang="en-US" altLang="el-GR" smtClean="0">
              <a:solidFill>
                <a:srgbClr val="000000"/>
              </a:solidFill>
            </a:endParaRPr>
          </a:p>
          <a:p>
            <a:pPr lvl="1" algn="just" eaLnBrk="1" hangingPunct="1">
              <a:lnSpc>
                <a:spcPct val="90000"/>
              </a:lnSpc>
              <a:spcBef>
                <a:spcPct val="5000"/>
              </a:spcBef>
            </a:pPr>
            <a:r>
              <a:rPr lang="el-GR" altLang="el-GR" b="1" smtClean="0">
                <a:solidFill>
                  <a:srgbClr val="000000"/>
                </a:solidFill>
              </a:rPr>
              <a:t>γιατί η </a:t>
            </a:r>
            <a:r>
              <a:rPr lang="en-US" altLang="el-GR" b="1" smtClean="0">
                <a:solidFill>
                  <a:srgbClr val="000000"/>
                </a:solidFill>
              </a:rPr>
              <a:t>n</a:t>
            </a:r>
            <a:r>
              <a:rPr lang="el-GR" altLang="el-GR" b="1" smtClean="0">
                <a:solidFill>
                  <a:srgbClr val="000000"/>
                </a:solidFill>
              </a:rPr>
              <a:t>-στή απόκλιση από το χ είναι καθορισμένη (περιορισμένη), </a:t>
            </a:r>
            <a:endParaRPr lang="en-US" altLang="el-GR" b="1" smtClean="0">
              <a:solidFill>
                <a:srgbClr val="000000"/>
              </a:solidFill>
            </a:endParaRPr>
          </a:p>
          <a:p>
            <a:pPr lvl="1" algn="just" eaLnBrk="1" hangingPunct="1"/>
            <a:r>
              <a:rPr lang="el-GR" altLang="el-GR" b="1" smtClean="0">
                <a:solidFill>
                  <a:srgbClr val="000000"/>
                </a:solidFill>
              </a:rPr>
              <a:t>διότι ο υπολογισμός του μέσου αριθμητικού αποτελεί ένα περιορισμό ότι </a:t>
            </a:r>
            <a:r>
              <a:rPr lang="en-US" altLang="el-GR" b="1" smtClean="0">
                <a:solidFill>
                  <a:srgbClr val="000000"/>
                </a:solidFill>
              </a:rPr>
              <a:t>              </a:t>
            </a:r>
            <a:r>
              <a:rPr lang="el-GR" altLang="el-GR" b="1" smtClean="0">
                <a:solidFill>
                  <a:srgbClr val="000000"/>
                </a:solidFill>
              </a:rPr>
              <a:t> άρα μόνο οι </a:t>
            </a:r>
            <a:r>
              <a:rPr lang="en-US" altLang="el-GR" b="1" smtClean="0">
                <a:solidFill>
                  <a:srgbClr val="000000"/>
                </a:solidFill>
              </a:rPr>
              <a:t>n</a:t>
            </a:r>
            <a:r>
              <a:rPr lang="el-GR" altLang="el-GR" b="1" smtClean="0">
                <a:solidFill>
                  <a:srgbClr val="000000"/>
                </a:solidFill>
              </a:rPr>
              <a:t> - 1 αποκλίσεις είναι ανεξάρτητες (αδέσμευτες)</a:t>
            </a:r>
            <a:r>
              <a:rPr lang="el-GR" altLang="el-GR" smtClean="0">
                <a:solidFill>
                  <a:srgbClr val="000000"/>
                </a:solidFill>
              </a:rPr>
              <a:t>  </a:t>
            </a:r>
            <a:endParaRPr lang="en-US" altLang="el-GR" smtClean="0">
              <a:solidFill>
                <a:srgbClr val="000000"/>
              </a:solidFill>
            </a:endParaRPr>
          </a:p>
          <a:p>
            <a:pPr lvl="1" algn="just" eaLnBrk="1" hangingPunct="1"/>
            <a:r>
              <a:rPr lang="el-GR" altLang="el-GR" b="1" smtClean="0">
                <a:solidFill>
                  <a:srgbClr val="000000"/>
                </a:solidFill>
              </a:rPr>
              <a:t>επομένως, για τον υπολογισμό της διακυμάνσεως παραμένουν </a:t>
            </a:r>
            <a:r>
              <a:rPr lang="en-US" altLang="el-GR" b="1" smtClean="0">
                <a:solidFill>
                  <a:srgbClr val="000000"/>
                </a:solidFill>
              </a:rPr>
              <a:t>n</a:t>
            </a:r>
            <a:r>
              <a:rPr lang="el-GR" altLang="el-GR" b="1" smtClean="0">
                <a:solidFill>
                  <a:srgbClr val="000000"/>
                </a:solidFill>
              </a:rPr>
              <a:t>-1 βαθμοί ελευθερίας.</a:t>
            </a:r>
          </a:p>
        </p:txBody>
      </p:sp>
      <p:graphicFrame>
        <p:nvGraphicFramePr>
          <p:cNvPr id="20483" name="Object 3"/>
          <p:cNvGraphicFramePr>
            <a:graphicFrameLocks noChangeAspect="1"/>
          </p:cNvGraphicFramePr>
          <p:nvPr/>
        </p:nvGraphicFramePr>
        <p:xfrm>
          <a:off x="6429375" y="2214563"/>
          <a:ext cx="1614488" cy="642937"/>
        </p:xfrm>
        <a:graphic>
          <a:graphicData uri="http://schemas.openxmlformats.org/presentationml/2006/ole">
            <mc:AlternateContent xmlns:mc="http://schemas.openxmlformats.org/markup-compatibility/2006">
              <mc:Choice xmlns:v="urn:schemas-microsoft-com:vml" Requires="v">
                <p:oleObj spid="_x0000_s102402" name="Εξίσωση" r:id="rId4" imgW="596900" imgH="279400" progId="Equation.3">
                  <p:embed/>
                </p:oleObj>
              </mc:Choice>
              <mc:Fallback>
                <p:oleObj name="Εξίσωση" r:id="rId4" imgW="596900" imgH="279400" progId="Equation.3">
                  <p:embed/>
                  <p:pic>
                    <p:nvPicPr>
                      <p:cNvPr id="204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2214563"/>
                        <a:ext cx="161448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3857625" y="5000625"/>
          <a:ext cx="2428875" cy="428625"/>
        </p:xfrm>
        <a:graphic>
          <a:graphicData uri="http://schemas.openxmlformats.org/presentationml/2006/ole">
            <mc:AlternateContent xmlns:mc="http://schemas.openxmlformats.org/markup-compatibility/2006">
              <mc:Choice xmlns:v="urn:schemas-microsoft-com:vml" Requires="v">
                <p:oleObj spid="_x0000_s102403" name="Εξίσωση" r:id="rId6" imgW="990170" imgH="279279" progId="Equation.3">
                  <p:embed/>
                </p:oleObj>
              </mc:Choice>
              <mc:Fallback>
                <p:oleObj name="Εξίσωση" r:id="rId6" imgW="990170" imgH="279279" progId="Equation.3">
                  <p:embed/>
                  <p:pic>
                    <p:nvPicPr>
                      <p:cNvPr id="204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5000625"/>
                        <a:ext cx="24288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97765996"/>
      </p:ext>
    </p:extLst>
  </p:cSld>
  <p:clrMapOvr>
    <a:masterClrMapping/>
  </p:clrMapOvr>
  <p:transition spd="med">
    <p:random/>
    <p:sndAc>
      <p:stSnd>
        <p:snd r:embed="rId3" name="camera.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1447800"/>
            <a:ext cx="9144000" cy="5410200"/>
          </a:xfrm>
        </p:spPr>
        <p:txBody>
          <a:bodyPr/>
          <a:lstStyle/>
          <a:p>
            <a:pPr eaLnBrk="1" hangingPunct="1"/>
            <a:r>
              <a:rPr lang="el-GR" altLang="el-GR" smtClean="0">
                <a:solidFill>
                  <a:srgbClr val="000000"/>
                </a:solidFill>
              </a:rPr>
              <a:t>Για τον πληθυσμό:</a:t>
            </a:r>
            <a:r>
              <a:rPr lang="el-GR" altLang="el-GR" smtClean="0"/>
              <a:t> </a:t>
            </a:r>
          </a:p>
          <a:p>
            <a:pPr eaLnBrk="1" hangingPunct="1"/>
            <a:endParaRPr lang="el-GR" altLang="el-GR" smtClean="0"/>
          </a:p>
          <a:p>
            <a:pPr eaLnBrk="1" hangingPunct="1"/>
            <a:endParaRPr lang="el-GR" altLang="el-GR" smtClean="0"/>
          </a:p>
          <a:p>
            <a:pPr eaLnBrk="1" hangingPunct="1"/>
            <a:r>
              <a:rPr lang="el-GR" altLang="el-GR" smtClean="0">
                <a:solidFill>
                  <a:srgbClr val="000000"/>
                </a:solidFill>
              </a:rPr>
              <a:t>Για το δείγμα:</a:t>
            </a:r>
            <a:r>
              <a:rPr lang="el-GR" altLang="el-GR" smtClean="0"/>
              <a:t> </a:t>
            </a:r>
          </a:p>
        </p:txBody>
      </p:sp>
      <p:graphicFrame>
        <p:nvGraphicFramePr>
          <p:cNvPr id="21507" name="Object 4"/>
          <p:cNvGraphicFramePr>
            <a:graphicFrameLocks noChangeAspect="1"/>
          </p:cNvGraphicFramePr>
          <p:nvPr/>
        </p:nvGraphicFramePr>
        <p:xfrm>
          <a:off x="3886200" y="1447800"/>
          <a:ext cx="3875088" cy="1136650"/>
        </p:xfrm>
        <a:graphic>
          <a:graphicData uri="http://schemas.openxmlformats.org/presentationml/2006/ole">
            <mc:AlternateContent xmlns:mc="http://schemas.openxmlformats.org/markup-compatibility/2006">
              <mc:Choice xmlns:v="urn:schemas-microsoft-com:vml" Requires="v">
                <p:oleObj spid="_x0000_s103426" name="Εξίσωση" r:id="rId4" imgW="1130300" imgH="419100" progId="Equation.3">
                  <p:embed/>
                </p:oleObj>
              </mc:Choice>
              <mc:Fallback>
                <p:oleObj name="Εξίσωση" r:id="rId4" imgW="1130300" imgH="419100" progId="Equation.3">
                  <p:embed/>
                  <p:pic>
                    <p:nvPicPr>
                      <p:cNvPr id="2150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447800"/>
                        <a:ext cx="3875088"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5"/>
          <p:cNvGraphicFramePr>
            <a:graphicFrameLocks noChangeAspect="1"/>
          </p:cNvGraphicFramePr>
          <p:nvPr/>
        </p:nvGraphicFramePr>
        <p:xfrm>
          <a:off x="3917950" y="3411538"/>
          <a:ext cx="3657600" cy="1171575"/>
        </p:xfrm>
        <a:graphic>
          <a:graphicData uri="http://schemas.openxmlformats.org/presentationml/2006/ole">
            <mc:AlternateContent xmlns:mc="http://schemas.openxmlformats.org/markup-compatibility/2006">
              <mc:Choice xmlns:v="urn:schemas-microsoft-com:vml" Requires="v">
                <p:oleObj spid="_x0000_s103427" name="Εξίσωση" r:id="rId6" imgW="1066800" imgH="431800" progId="Equation.3">
                  <p:embed/>
                </p:oleObj>
              </mc:Choice>
              <mc:Fallback>
                <p:oleObj name="Εξίσωση" r:id="rId6" imgW="1066800" imgH="431800" progId="Equation.3">
                  <p:embed/>
                  <p:pic>
                    <p:nvPicPr>
                      <p:cNvPr id="2150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950" y="3411538"/>
                        <a:ext cx="36576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75618095"/>
      </p:ext>
    </p:extLst>
  </p:cSld>
  <p:clrMapOvr>
    <a:masterClrMapping/>
  </p:clrMapOvr>
  <p:transition spd="med">
    <p:random/>
    <p:sndAc>
      <p:stSnd>
        <p:snd r:embed="rId3" name="camera.wav"/>
      </p:stSnd>
    </p:sndAc>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0"/>
            <a:ext cx="132873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1" name="Object 3"/>
          <p:cNvGraphicFramePr>
            <a:graphicFrameLocks noChangeAspect="1"/>
          </p:cNvGraphicFramePr>
          <p:nvPr/>
        </p:nvGraphicFramePr>
        <p:xfrm>
          <a:off x="-1055688" y="5454650"/>
          <a:ext cx="5249863" cy="1450975"/>
        </p:xfrm>
        <a:graphic>
          <a:graphicData uri="http://schemas.openxmlformats.org/presentationml/2006/ole">
            <mc:AlternateContent xmlns:mc="http://schemas.openxmlformats.org/markup-compatibility/2006">
              <mc:Choice xmlns:v="urn:schemas-microsoft-com:vml" Requires="v">
                <p:oleObj spid="_x0000_s104450" name="Έγγραφο" r:id="rId5" imgW="5269256" imgH="1474092" progId="Word.Document.12">
                  <p:embed/>
                </p:oleObj>
              </mc:Choice>
              <mc:Fallback>
                <p:oleObj name="Έγγραφο" r:id="rId5" imgW="5269256" imgH="1474092" progId="Word.Document.12">
                  <p:embed/>
                  <p:pic>
                    <p:nvPicPr>
                      <p:cNvPr id="225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688" y="5454650"/>
                        <a:ext cx="52498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932113" y="5518150"/>
          <a:ext cx="6086475" cy="2379663"/>
        </p:xfrm>
        <a:graphic>
          <a:graphicData uri="http://schemas.openxmlformats.org/presentationml/2006/ole">
            <mc:AlternateContent xmlns:mc="http://schemas.openxmlformats.org/markup-compatibility/2006">
              <mc:Choice xmlns:v="urn:schemas-microsoft-com:vml" Requires="v">
                <p:oleObj spid="_x0000_s104451" name="Έγγραφο" r:id="rId7" imgW="6146549" imgH="2412126" progId="Word.Document.12">
                  <p:embed/>
                </p:oleObj>
              </mc:Choice>
              <mc:Fallback>
                <p:oleObj name="Έγγραφο" r:id="rId7" imgW="6146549" imgH="2412126" progId="Word.Document.12">
                  <p:embed/>
                  <p:pic>
                    <p:nvPicPr>
                      <p:cNvPr id="2253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2113" y="5518150"/>
                        <a:ext cx="6086475"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051153"/>
      </p:ext>
    </p:extLst>
  </p:cSld>
  <p:clrMapOvr>
    <a:masterClrMapping/>
  </p:clrMapOvr>
  <p:transition spd="med">
    <p:random/>
    <p:sndAc>
      <p:stSnd>
        <p:snd r:embed="rId3" name="camera.wav"/>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περιεχομένου 1"/>
          <p:cNvSpPr>
            <a:spLocks noGrp="1"/>
          </p:cNvSpPr>
          <p:nvPr>
            <p:ph/>
          </p:nvPr>
        </p:nvSpPr>
        <p:spPr/>
        <p:txBody>
          <a:bodyPr/>
          <a:lstStyle/>
          <a:p>
            <a:r>
              <a:rPr lang="el-GR" altLang="el-GR" smtClean="0"/>
              <a:t>Να βρεθεί η διακύμανση στο παρακάτω δείγμα</a:t>
            </a:r>
            <a:r>
              <a:rPr lang="en-US" altLang="el-GR" smtClean="0"/>
              <a:t>:</a:t>
            </a:r>
          </a:p>
          <a:p>
            <a:r>
              <a:rPr lang="en-US" altLang="el-GR" smtClean="0"/>
              <a:t>1, 3, 5, 4</a:t>
            </a:r>
            <a:endParaRPr lang="el-GR" altLang="el-GR" smtClean="0"/>
          </a:p>
        </p:txBody>
      </p:sp>
    </p:spTree>
    <p:extLst>
      <p:ext uri="{BB962C8B-B14F-4D97-AF65-F5344CB8AC3E}">
        <p14:creationId xmlns:p14="http://schemas.microsoft.com/office/powerpoint/2010/main" val="668572122"/>
      </p:ext>
    </p:extLst>
  </p:cSld>
  <p:clrMapOvr>
    <a:masterClrMapping/>
  </p:clrMapOvr>
  <p:transition spd="med">
    <p:random/>
    <p:sndAc>
      <p:stSnd>
        <p:snd r:embed="rId2" name="camera.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περιεχομένου 1"/>
          <p:cNvSpPr>
            <a:spLocks noGrp="1" noRot="1" noChangeAspect="1" noMove="1" noResize="1" noEditPoints="1" noAdjustHandles="1" noChangeArrowheads="1" noChangeShapeType="1" noTextEdit="1"/>
          </p:cNvSpPr>
          <p:nvPr>
            <p:ph/>
          </p:nvPr>
        </p:nvSpPr>
        <p:spPr>
          <a:xfrm>
            <a:off x="0" y="0"/>
            <a:ext cx="9324528" cy="6858000"/>
          </a:xfrm>
          <a:blipFill rotWithShape="1">
            <a:blip r:embed="rId3"/>
            <a:stretch>
              <a:fillRect l="-1438" t="-1244"/>
            </a:stretch>
          </a:blipFill>
          <a:extLst/>
        </p:spPr>
        <p:txBody>
          <a:bodyPr/>
          <a:lstStyle/>
          <a:p>
            <a:pPr>
              <a:defRPr/>
            </a:pPr>
            <a:r>
              <a:rPr lang="el-GR">
                <a:noFill/>
              </a:rPr>
              <a:t> </a:t>
            </a:r>
          </a:p>
        </p:txBody>
      </p:sp>
    </p:spTree>
    <p:extLst>
      <p:ext uri="{BB962C8B-B14F-4D97-AF65-F5344CB8AC3E}">
        <p14:creationId xmlns:p14="http://schemas.microsoft.com/office/powerpoint/2010/main" val="4018935534"/>
      </p:ext>
    </p:extLst>
  </p:cSld>
  <p:clrMapOvr>
    <a:masterClrMapping/>
  </p:clrMapOvr>
  <p:transition spd="med">
    <p:random/>
    <p:sndAc>
      <p:stSnd>
        <p:snd r:embed="rId2" name="camera.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14400"/>
          </a:xfrm>
          <a:solidFill>
            <a:srgbClr val="DBF1FF"/>
          </a:solidFill>
          <a:ln w="76200" cmpd="tri">
            <a:solidFill>
              <a:schemeClr val="tx1"/>
            </a:solidFill>
            <a:miter lim="800000"/>
            <a:headEnd/>
            <a:tailEnd/>
          </a:ln>
        </p:spPr>
        <p:txBody>
          <a:bodyPr/>
          <a:lstStyle/>
          <a:p>
            <a:pPr eaLnBrk="1" hangingPunct="1"/>
            <a:r>
              <a:rPr lang="el-GR" altLang="el-GR" sz="3600" smtClean="0">
                <a:solidFill>
                  <a:srgbClr val="000000"/>
                </a:solidFill>
              </a:rPr>
              <a:t>Παραδείγματα</a:t>
            </a:r>
            <a:endParaRPr lang="el-GR" altLang="el-GR" smtClean="0"/>
          </a:p>
        </p:txBody>
      </p:sp>
      <p:sp>
        <p:nvSpPr>
          <p:cNvPr id="25603" name="Rectangle 3"/>
          <p:cNvSpPr>
            <a:spLocks noGrp="1" noChangeArrowheads="1"/>
          </p:cNvSpPr>
          <p:nvPr>
            <p:ph idx="1"/>
          </p:nvPr>
        </p:nvSpPr>
        <p:spPr>
          <a:xfrm>
            <a:off x="-228600" y="4495800"/>
            <a:ext cx="9144000" cy="5410200"/>
          </a:xfrm>
        </p:spPr>
        <p:txBody>
          <a:bodyPr/>
          <a:lstStyle/>
          <a:p>
            <a:pPr eaLnBrk="1" hangingPunct="1"/>
            <a:r>
              <a:rPr lang="el-GR" altLang="el-GR" smtClean="0">
                <a:solidFill>
                  <a:srgbClr val="000000"/>
                </a:solidFill>
              </a:rPr>
              <a:t>Για τον πληθυσμό:</a:t>
            </a:r>
            <a:r>
              <a:rPr lang="el-GR" altLang="el-GR" smtClean="0"/>
              <a:t> </a:t>
            </a:r>
          </a:p>
          <a:p>
            <a:pPr eaLnBrk="1" hangingPunct="1"/>
            <a:endParaRPr lang="el-GR" altLang="el-GR" smtClean="0"/>
          </a:p>
          <a:p>
            <a:pPr eaLnBrk="1" hangingPunct="1"/>
            <a:endParaRPr lang="el-GR" altLang="el-GR" smtClean="0"/>
          </a:p>
        </p:txBody>
      </p:sp>
      <p:graphicFrame>
        <p:nvGraphicFramePr>
          <p:cNvPr id="25604" name="Object 4"/>
          <p:cNvGraphicFramePr>
            <a:graphicFrameLocks noChangeAspect="1"/>
          </p:cNvGraphicFramePr>
          <p:nvPr/>
        </p:nvGraphicFramePr>
        <p:xfrm>
          <a:off x="3505200" y="5334000"/>
          <a:ext cx="3875088" cy="1136650"/>
        </p:xfrm>
        <a:graphic>
          <a:graphicData uri="http://schemas.openxmlformats.org/presentationml/2006/ole">
            <mc:AlternateContent xmlns:mc="http://schemas.openxmlformats.org/markup-compatibility/2006">
              <mc:Choice xmlns:v="urn:schemas-microsoft-com:vml" Requires="v">
                <p:oleObj spid="_x0000_s105474" name="Εξίσωση" r:id="rId4" imgW="1130300" imgH="419100" progId="Equation.3">
                  <p:embed/>
                </p:oleObj>
              </mc:Choice>
              <mc:Fallback>
                <p:oleObj name="Εξίσωση" r:id="rId4" imgW="1130300" imgH="419100" progId="Equation.3">
                  <p:embed/>
                  <p:pic>
                    <p:nvPicPr>
                      <p:cNvPr id="2560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334000"/>
                        <a:ext cx="3875088"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6"/>
          <p:cNvGraphicFramePr>
            <a:graphicFrameLocks noChangeAspect="1"/>
          </p:cNvGraphicFramePr>
          <p:nvPr/>
        </p:nvGraphicFramePr>
        <p:xfrm>
          <a:off x="0" y="914400"/>
          <a:ext cx="5124450" cy="3465513"/>
        </p:xfrm>
        <a:graphic>
          <a:graphicData uri="http://schemas.openxmlformats.org/presentationml/2006/ole">
            <mc:AlternateContent xmlns:mc="http://schemas.openxmlformats.org/markup-compatibility/2006">
              <mc:Choice xmlns:v="urn:schemas-microsoft-com:vml" Requires="v">
                <p:oleObj spid="_x0000_s105475" name="Worksheet" r:id="rId6" imgW="2445953" imgH="1653480" progId="Excel.Sheet.8">
                  <p:embed/>
                </p:oleObj>
              </mc:Choice>
              <mc:Fallback>
                <p:oleObj name="Worksheet" r:id="rId6" imgW="2445953" imgH="1653480" progId="Excel.Sheet.8">
                  <p:embed/>
                  <p:pic>
                    <p:nvPicPr>
                      <p:cNvPr id="2560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14400"/>
                        <a:ext cx="512445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7"/>
          <p:cNvGraphicFramePr>
            <a:graphicFrameLocks noChangeAspect="1"/>
          </p:cNvGraphicFramePr>
          <p:nvPr/>
        </p:nvGraphicFramePr>
        <p:xfrm>
          <a:off x="5334000" y="1524000"/>
          <a:ext cx="3657600" cy="990600"/>
        </p:xfrm>
        <a:graphic>
          <a:graphicData uri="http://schemas.openxmlformats.org/presentationml/2006/ole">
            <mc:AlternateContent xmlns:mc="http://schemas.openxmlformats.org/markup-compatibility/2006">
              <mc:Choice xmlns:v="urn:schemas-microsoft-com:vml" Requires="v">
                <p:oleObj spid="_x0000_s105476" name="Εξίσωση" r:id="rId8" imgW="1396394" imgH="393529" progId="Equation.3">
                  <p:embed/>
                </p:oleObj>
              </mc:Choice>
              <mc:Fallback>
                <p:oleObj name="Εξίσωση" r:id="rId8" imgW="1396394" imgH="393529" progId="Equation.3">
                  <p:embed/>
                  <p:pic>
                    <p:nvPicPr>
                      <p:cNvPr id="2560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524000"/>
                        <a:ext cx="3657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40027154"/>
      </p:ext>
    </p:extLst>
  </p:cSld>
  <p:clrMapOvr>
    <a:masterClrMapping/>
  </p:clrMapOvr>
  <p:transition spd="med">
    <p:random/>
    <p:sndAc>
      <p:stSnd>
        <p:snd r:embed="rId3" name="camera.wav"/>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14400"/>
          </a:xfrm>
          <a:solidFill>
            <a:srgbClr val="DBF1FF"/>
          </a:solidFill>
          <a:ln w="76200" cmpd="tri">
            <a:solidFill>
              <a:schemeClr val="tx1"/>
            </a:solidFill>
            <a:miter lim="800000"/>
            <a:headEnd/>
            <a:tailEnd/>
          </a:ln>
        </p:spPr>
        <p:txBody>
          <a:bodyPr/>
          <a:lstStyle/>
          <a:p>
            <a:pPr eaLnBrk="1" hangingPunct="1"/>
            <a:r>
              <a:rPr lang="el-GR" altLang="el-GR" sz="3600" smtClean="0">
                <a:solidFill>
                  <a:srgbClr val="000000"/>
                </a:solidFill>
              </a:rPr>
              <a:t>Παραδείγματα</a:t>
            </a:r>
            <a:endParaRPr lang="el-GR" altLang="el-GR" smtClean="0"/>
          </a:p>
        </p:txBody>
      </p:sp>
      <p:sp>
        <p:nvSpPr>
          <p:cNvPr id="26627" name="Rectangle 3"/>
          <p:cNvSpPr>
            <a:spLocks noGrp="1" noChangeArrowheads="1"/>
          </p:cNvSpPr>
          <p:nvPr>
            <p:ph idx="1"/>
          </p:nvPr>
        </p:nvSpPr>
        <p:spPr>
          <a:xfrm>
            <a:off x="-228600" y="5562600"/>
            <a:ext cx="9144000" cy="4343400"/>
          </a:xfrm>
        </p:spPr>
        <p:txBody>
          <a:bodyPr/>
          <a:lstStyle/>
          <a:p>
            <a:pPr eaLnBrk="1" hangingPunct="1"/>
            <a:endParaRPr lang="el-GR" altLang="el-GR" smtClean="0"/>
          </a:p>
          <a:p>
            <a:pPr eaLnBrk="1" hangingPunct="1"/>
            <a:endParaRPr lang="el-GR" altLang="el-GR" smtClean="0"/>
          </a:p>
          <a:p>
            <a:pPr eaLnBrk="1" hangingPunct="1"/>
            <a:endParaRPr lang="el-GR" altLang="el-GR" smtClean="0"/>
          </a:p>
        </p:txBody>
      </p:sp>
      <p:graphicFrame>
        <p:nvGraphicFramePr>
          <p:cNvPr id="26628" name="Object 4"/>
          <p:cNvGraphicFramePr>
            <a:graphicFrameLocks noChangeAspect="1"/>
          </p:cNvGraphicFramePr>
          <p:nvPr/>
        </p:nvGraphicFramePr>
        <p:xfrm>
          <a:off x="1895475" y="5435600"/>
          <a:ext cx="7096125" cy="1239838"/>
        </p:xfrm>
        <a:graphic>
          <a:graphicData uri="http://schemas.openxmlformats.org/presentationml/2006/ole">
            <mc:AlternateContent xmlns:mc="http://schemas.openxmlformats.org/markup-compatibility/2006">
              <mc:Choice xmlns:v="urn:schemas-microsoft-com:vml" Requires="v">
                <p:oleObj spid="_x0000_s106498" name="Εξίσωση" r:id="rId4" imgW="2070100" imgH="457200" progId="Equation.3">
                  <p:embed/>
                </p:oleObj>
              </mc:Choice>
              <mc:Fallback>
                <p:oleObj name="Εξίσωση" r:id="rId4" imgW="2070100" imgH="457200" progId="Equation.3">
                  <p:embed/>
                  <p:pic>
                    <p:nvPicPr>
                      <p:cNvPr id="266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5" y="5435600"/>
                        <a:ext cx="7096125"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7"/>
          <p:cNvGraphicFramePr>
            <a:graphicFrameLocks noChangeAspect="1"/>
          </p:cNvGraphicFramePr>
          <p:nvPr/>
        </p:nvGraphicFramePr>
        <p:xfrm>
          <a:off x="0" y="1000125"/>
          <a:ext cx="9186863" cy="3976688"/>
        </p:xfrm>
        <a:graphic>
          <a:graphicData uri="http://schemas.openxmlformats.org/presentationml/2006/ole">
            <mc:AlternateContent xmlns:mc="http://schemas.openxmlformats.org/markup-compatibility/2006">
              <mc:Choice xmlns:v="urn:schemas-microsoft-com:vml" Requires="v">
                <p:oleObj spid="_x0000_s106499" name="Worksheet" r:id="rId6" imgW="3962508" imgH="1729728" progId="Excel.Sheet.8">
                  <p:embed/>
                </p:oleObj>
              </mc:Choice>
              <mc:Fallback>
                <p:oleObj name="Worksheet" r:id="rId6" imgW="3962508" imgH="1729728" progId="Excel.Sheet.8">
                  <p:embed/>
                  <p:pic>
                    <p:nvPicPr>
                      <p:cNvPr id="2662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00125"/>
                        <a:ext cx="9186863"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7103290"/>
      </p:ext>
    </p:extLst>
  </p:cSld>
  <p:clrMapOvr>
    <a:masterClrMapping/>
  </p:clrMapOvr>
  <p:transition spd="med">
    <p:random/>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188913"/>
            <a:ext cx="38242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rPr>
              <a:t>Να βρεθεί η διακύμανση</a:t>
            </a:r>
            <a:endParaRPr lang="el-GR" altLang="el-GR" sz="2800"/>
          </a:p>
          <a:p>
            <a:pPr>
              <a:spcBef>
                <a:spcPct val="0"/>
              </a:spcBef>
              <a:buFontTx/>
              <a:buNone/>
            </a:pPr>
            <a:endParaRPr lang="el-GR" altLang="el-GR" sz="2400"/>
          </a:p>
        </p:txBody>
      </p:sp>
      <p:graphicFrame>
        <p:nvGraphicFramePr>
          <p:cNvPr id="5" name="Θέση περιεχομένου 4"/>
          <p:cNvGraphicFramePr>
            <a:graphicFrameLocks noGrp="1"/>
          </p:cNvGraphicFramePr>
          <p:nvPr>
            <p:ph/>
          </p:nvPr>
        </p:nvGraphicFramePr>
        <p:xfrm>
          <a:off x="2843808" y="1484784"/>
          <a:ext cx="3220085" cy="3854196"/>
        </p:xfrm>
        <a:graphic>
          <a:graphicData uri="http://schemas.openxmlformats.org/drawingml/2006/table">
            <a:tbl>
              <a:tblPr firstRow="1" firstCol="1" bandRow="1">
                <a:tableStyleId>{5C22544A-7EE6-4342-B048-85BDC9FD1C3A}</a:tableStyleId>
              </a:tblPr>
              <a:tblGrid>
                <a:gridCol w="1184275">
                  <a:extLst>
                    <a:ext uri="{9D8B030D-6E8A-4147-A177-3AD203B41FA5}">
                      <a16:colId xmlns:a16="http://schemas.microsoft.com/office/drawing/2014/main" val="20000"/>
                    </a:ext>
                  </a:extLst>
                </a:gridCol>
                <a:gridCol w="2035810">
                  <a:extLst>
                    <a:ext uri="{9D8B030D-6E8A-4147-A177-3AD203B41FA5}">
                      <a16:colId xmlns:a16="http://schemas.microsoft.com/office/drawing/2014/main" val="20001"/>
                    </a:ext>
                  </a:extLst>
                </a:gridCol>
              </a:tblGrid>
              <a:tr h="699516">
                <a:tc>
                  <a:txBody>
                    <a:bodyPr/>
                    <a:lstStyle/>
                    <a:p>
                      <a:endParaRPr lang="el-GR"/>
                    </a:p>
                  </a:txBody>
                  <a:tcPr marL="68580" marR="68580" marT="0" marB="0" anchor="ctr">
                    <a:blipFill rotWithShape="1">
                      <a:blip r:embed="rId3"/>
                      <a:stretch>
                        <a:fillRect l="-515" t="-870" r="-172165" b="-481739"/>
                      </a:stretch>
                    </a:blipFill>
                  </a:tcPr>
                </a:tc>
                <a:tc>
                  <a:txBody>
                    <a:bodyPr/>
                    <a:lstStyle/>
                    <a:p>
                      <a:endParaRPr lang="el-GR"/>
                    </a:p>
                  </a:txBody>
                  <a:tcPr marL="68580" marR="68580" marT="0" marB="0" anchor="ctr">
                    <a:blipFill rotWithShape="1">
                      <a:blip r:embed="rId3"/>
                      <a:stretch>
                        <a:fillRect l="-58383" t="-870" b="-481739"/>
                      </a:stretch>
                    </a:blipFill>
                  </a:tcPr>
                </a:tc>
                <a:extLst>
                  <a:ext uri="{0D108BD9-81ED-4DB2-BD59-A6C34878D82A}">
                    <a16:rowId xmlns:a16="http://schemas.microsoft.com/office/drawing/2014/main" val="10000"/>
                  </a:ext>
                </a:extLst>
              </a:tr>
              <a:tr h="630936">
                <a:tc>
                  <a:txBody>
                    <a:bodyPr/>
                    <a:lstStyle/>
                    <a:p>
                      <a:pPr algn="ctr">
                        <a:lnSpc>
                          <a:spcPct val="115000"/>
                        </a:lnSpc>
                        <a:spcAft>
                          <a:spcPts val="0"/>
                        </a:spcAft>
                      </a:pPr>
                      <a:r>
                        <a:rPr lang="el-GR" sz="3600" dirty="0">
                          <a:effectLst/>
                        </a:rPr>
                        <a:t>1</a:t>
                      </a:r>
                      <a:endParaRPr lang="el-GR" sz="36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1"/>
                  </a:ext>
                </a:extLst>
              </a:tr>
              <a:tr h="630936">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2"/>
                  </a:ext>
                </a:extLst>
              </a:tr>
              <a:tr h="630936">
                <a:tc>
                  <a:txBody>
                    <a:bodyPr/>
                    <a:lstStyle/>
                    <a:p>
                      <a:pPr algn="ctr">
                        <a:lnSpc>
                          <a:spcPct val="115000"/>
                        </a:lnSpc>
                        <a:spcAft>
                          <a:spcPts val="0"/>
                        </a:spcAft>
                      </a:pPr>
                      <a:r>
                        <a:rPr lang="el-GR" sz="3600">
                          <a:effectLst/>
                        </a:rPr>
                        <a:t>3</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5</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630936">
                <a:tc>
                  <a:txBody>
                    <a:bodyPr/>
                    <a:lstStyle/>
                    <a:p>
                      <a:pPr algn="ctr">
                        <a:lnSpc>
                          <a:spcPct val="115000"/>
                        </a:lnSpc>
                        <a:spcAft>
                          <a:spcPts val="0"/>
                        </a:spcAft>
                      </a:pPr>
                      <a:r>
                        <a:rPr lang="el-GR" sz="3600">
                          <a:effectLst/>
                        </a:rPr>
                        <a:t>4</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630936">
                <a:tc>
                  <a:txBody>
                    <a:bodyPr/>
                    <a:lstStyle/>
                    <a:p>
                      <a:pPr algn="ctr">
                        <a:lnSpc>
                          <a:spcPct val="115000"/>
                        </a:lnSpc>
                        <a:spcAft>
                          <a:spcPts val="0"/>
                        </a:spcAft>
                      </a:pPr>
                      <a:r>
                        <a:rPr lang="el-GR" sz="3600">
                          <a:effectLst/>
                        </a:rPr>
                        <a:t>5</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3032274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nvGraphicFramePr>
        <p:xfrm>
          <a:off x="29029" y="23777"/>
          <a:ext cx="5319395" cy="4887278"/>
        </p:xfrm>
        <a:graphic>
          <a:graphicData uri="http://schemas.openxmlformats.org/drawingml/2006/table">
            <a:tbl>
              <a:tblPr firstRow="1" firstCol="1" bandRow="1">
                <a:tableStyleId>{5C22544A-7EE6-4342-B048-85BDC9FD1C3A}</a:tableStyleId>
              </a:tblPr>
              <a:tblGrid>
                <a:gridCol w="902397">
                  <a:extLst>
                    <a:ext uri="{9D8B030D-6E8A-4147-A177-3AD203B41FA5}">
                      <a16:colId xmlns:a16="http://schemas.microsoft.com/office/drawing/2014/main" val="20000"/>
                    </a:ext>
                  </a:extLst>
                </a:gridCol>
                <a:gridCol w="2227333">
                  <a:extLst>
                    <a:ext uri="{9D8B030D-6E8A-4147-A177-3AD203B41FA5}">
                      <a16:colId xmlns:a16="http://schemas.microsoft.com/office/drawing/2014/main" val="20001"/>
                    </a:ext>
                  </a:extLst>
                </a:gridCol>
                <a:gridCol w="2189665">
                  <a:extLst>
                    <a:ext uri="{9D8B030D-6E8A-4147-A177-3AD203B41FA5}">
                      <a16:colId xmlns:a16="http://schemas.microsoft.com/office/drawing/2014/main" val="20002"/>
                    </a:ext>
                  </a:extLst>
                </a:gridCol>
              </a:tblGrid>
              <a:tr h="544068">
                <a:tc>
                  <a:txBody>
                    <a:bodyPr/>
                    <a:lstStyle/>
                    <a:p>
                      <a:endParaRPr lang="el-GR"/>
                    </a:p>
                  </a:txBody>
                  <a:tcPr marL="68580" marR="68580" marT="0" marB="0" anchor="ctr">
                    <a:blipFill rotWithShape="1">
                      <a:blip r:embed="rId3"/>
                      <a:stretch>
                        <a:fillRect l="-676" t="-1124" r="-489865" b="-801124"/>
                      </a:stretch>
                    </a:blipFill>
                  </a:tcPr>
                </a:tc>
                <a:tc>
                  <a:txBody>
                    <a:bodyPr/>
                    <a:lstStyle/>
                    <a:p>
                      <a:endParaRPr lang="el-GR"/>
                    </a:p>
                  </a:txBody>
                  <a:tcPr marL="68580" marR="68580" marT="0" marB="0" anchor="ctr">
                    <a:blipFill rotWithShape="1">
                      <a:blip r:embed="rId3"/>
                      <a:stretch>
                        <a:fillRect l="-40822" t="-1124" r="-98630" b="-801124"/>
                      </a:stretch>
                    </a:blipFill>
                  </a:tcPr>
                </a:tc>
                <a:tc>
                  <a:txBody>
                    <a:bodyPr/>
                    <a:lstStyle/>
                    <a:p>
                      <a:endParaRPr lang="el-GR"/>
                    </a:p>
                  </a:txBody>
                  <a:tcPr marL="68580" marR="68580" marT="0" marB="0">
                    <a:blipFill rotWithShape="1">
                      <a:blip r:embed="rId3"/>
                      <a:stretch>
                        <a:fillRect l="-143175" t="-1124" r="-279" b="-801124"/>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1*2=3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6</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12</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889570">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3"/>
                      <a:stretch>
                        <a:fillRect l="-40822" t="-159032" r="-98630"/>
                      </a:stretch>
                    </a:blipFill>
                  </a:tcPr>
                </a:tc>
                <a:tc>
                  <a:txBody>
                    <a:bodyPr/>
                    <a:lstStyle/>
                    <a:p>
                      <a:endParaRPr lang="el-GR"/>
                    </a:p>
                  </a:txBody>
                  <a:tcPr marL="68580" marR="68580" marT="0" marB="0">
                    <a:blipFill rotWithShape="1">
                      <a:blip r:embed="rId3"/>
                      <a:stretch>
                        <a:fillRect l="-143175" t="-159032" r="-279"/>
                      </a:stretch>
                    </a:blipFill>
                  </a:tcPr>
                </a:tc>
                <a:extLst>
                  <a:ext uri="{0D108BD9-81ED-4DB2-BD59-A6C34878D82A}">
                    <a16:rowId xmlns:a16="http://schemas.microsoft.com/office/drawing/2014/main" val="10006"/>
                  </a:ext>
                </a:extLst>
              </a:tr>
            </a:tbl>
          </a:graphicData>
        </a:graphic>
      </p:graphicFrame>
      <p:sp>
        <p:nvSpPr>
          <p:cNvPr id="6" name="Ορθογώνιο 5"/>
          <p:cNvSpPr>
            <a:spLocks noRot="1" noChangeAspect="1" noMove="1" noResize="1" noEditPoints="1" noAdjustHandles="1" noChangeArrowheads="1" noChangeShapeType="1" noTextEdit="1"/>
          </p:cNvSpPr>
          <p:nvPr/>
        </p:nvSpPr>
        <p:spPr>
          <a:xfrm>
            <a:off x="2411760" y="5157192"/>
            <a:ext cx="3324756" cy="1024127"/>
          </a:xfrm>
          <a:prstGeom prst="rect">
            <a:avLst/>
          </a:prstGeom>
          <a:blipFill rotWithShape="1">
            <a:blip r:embed="rId4"/>
            <a:stretch>
              <a:fillRect/>
            </a:stretch>
          </a:blipFill>
        </p:spPr>
        <p:txBody>
          <a:bodyPr/>
          <a:lstStyle/>
          <a:p>
            <a:pPr>
              <a:defRPr/>
            </a:pPr>
            <a:r>
              <a:rPr lang="el-GR">
                <a:noFill/>
              </a:rPr>
              <a:t> </a:t>
            </a:r>
          </a:p>
        </p:txBody>
      </p:sp>
    </p:spTree>
    <p:extLst>
      <p:ext uri="{BB962C8B-B14F-4D97-AF65-F5344CB8AC3E}">
        <p14:creationId xmlns:p14="http://schemas.microsoft.com/office/powerpoint/2010/main" val="707800340"/>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nvPr>
        </p:nvGraphicFramePr>
        <p:xfrm>
          <a:off x="-11134" y="30016"/>
          <a:ext cx="9155133" cy="5011484"/>
        </p:xfrm>
        <a:graphic>
          <a:graphicData uri="http://schemas.openxmlformats.org/drawingml/2006/table">
            <a:tbl>
              <a:tblPr firstRow="1" firstCol="1" bandRow="1">
                <a:tableStyleId>{5C22544A-7EE6-4342-B048-85BDC9FD1C3A}</a:tableStyleId>
              </a:tblPr>
              <a:tblGrid>
                <a:gridCol w="716545">
                  <a:extLst>
                    <a:ext uri="{9D8B030D-6E8A-4147-A177-3AD203B41FA5}">
                      <a16:colId xmlns:a16="http://schemas.microsoft.com/office/drawing/2014/main" val="20000"/>
                    </a:ext>
                  </a:extLst>
                </a:gridCol>
                <a:gridCol w="1768605">
                  <a:extLst>
                    <a:ext uri="{9D8B030D-6E8A-4147-A177-3AD203B41FA5}">
                      <a16:colId xmlns:a16="http://schemas.microsoft.com/office/drawing/2014/main" val="20001"/>
                    </a:ext>
                  </a:extLst>
                </a:gridCol>
                <a:gridCol w="1797215">
                  <a:extLst>
                    <a:ext uri="{9D8B030D-6E8A-4147-A177-3AD203B41FA5}">
                      <a16:colId xmlns:a16="http://schemas.microsoft.com/office/drawing/2014/main" val="20002"/>
                    </a:ext>
                  </a:extLst>
                </a:gridCol>
                <a:gridCol w="1697081">
                  <a:extLst>
                    <a:ext uri="{9D8B030D-6E8A-4147-A177-3AD203B41FA5}">
                      <a16:colId xmlns:a16="http://schemas.microsoft.com/office/drawing/2014/main" val="20003"/>
                    </a:ext>
                  </a:extLst>
                </a:gridCol>
                <a:gridCol w="3175687">
                  <a:extLst>
                    <a:ext uri="{9D8B030D-6E8A-4147-A177-3AD203B41FA5}">
                      <a16:colId xmlns:a16="http://schemas.microsoft.com/office/drawing/2014/main" val="20004"/>
                    </a:ext>
                  </a:extLst>
                </a:gridCol>
              </a:tblGrid>
              <a:tr h="679577">
                <a:tc>
                  <a:txBody>
                    <a:bodyPr/>
                    <a:lstStyle/>
                    <a:p>
                      <a:endParaRPr lang="el-GR"/>
                    </a:p>
                  </a:txBody>
                  <a:tcPr marL="68580" marR="68580" marT="0" marB="0" anchor="ctr">
                    <a:blipFill rotWithShape="1">
                      <a:blip r:embed="rId3"/>
                      <a:stretch>
                        <a:fillRect t="-901" r="-1172881" b="-641441"/>
                      </a:stretch>
                    </a:blipFill>
                  </a:tcPr>
                </a:tc>
                <a:tc>
                  <a:txBody>
                    <a:bodyPr/>
                    <a:lstStyle/>
                    <a:p>
                      <a:endParaRPr lang="el-GR"/>
                    </a:p>
                  </a:txBody>
                  <a:tcPr marL="68580" marR="68580" marT="0" marB="0" anchor="ctr">
                    <a:blipFill rotWithShape="1">
                      <a:blip r:embed="rId3"/>
                      <a:stretch>
                        <a:fillRect l="-40690" t="-901" r="-377241" b="-641441"/>
                      </a:stretch>
                    </a:blipFill>
                  </a:tcPr>
                </a:tc>
                <a:tc>
                  <a:txBody>
                    <a:bodyPr/>
                    <a:lstStyle/>
                    <a:p>
                      <a:endParaRPr lang="el-GR"/>
                    </a:p>
                  </a:txBody>
                  <a:tcPr marL="68580" marR="68580" marT="0" marB="0">
                    <a:blipFill rotWithShape="1">
                      <a:blip r:embed="rId3"/>
                      <a:stretch>
                        <a:fillRect l="-138305" t="-901" r="-270847" b="-641441"/>
                      </a:stretch>
                    </a:blipFill>
                  </a:tcPr>
                </a:tc>
                <a:tc>
                  <a:txBody>
                    <a:bodyPr/>
                    <a:lstStyle/>
                    <a:p>
                      <a:endParaRPr lang="el-GR"/>
                    </a:p>
                  </a:txBody>
                  <a:tcPr marL="68580" marR="68580" marT="0" marB="0">
                    <a:blipFill rotWithShape="1">
                      <a:blip r:embed="rId3"/>
                      <a:stretch>
                        <a:fillRect l="-252878" t="-901" r="-187410" b="-641441"/>
                      </a:stretch>
                    </a:blipFill>
                  </a:tcPr>
                </a:tc>
                <a:tc>
                  <a:txBody>
                    <a:bodyPr/>
                    <a:lstStyle/>
                    <a:p>
                      <a:endParaRPr lang="el-GR"/>
                    </a:p>
                  </a:txBody>
                  <a:tcPr marL="68580" marR="68580" marT="0" marB="0">
                    <a:blipFill rotWithShape="1">
                      <a:blip r:embed="rId3"/>
                      <a:stretch>
                        <a:fillRect l="-188292" t="-901" b="-641441"/>
                      </a:stretch>
                    </a:blipFill>
                  </a:tcPr>
                </a:tc>
                <a:extLst>
                  <a:ext uri="{0D108BD9-81ED-4DB2-BD59-A6C34878D82A}">
                    <a16:rowId xmlns:a16="http://schemas.microsoft.com/office/drawing/2014/main" val="10000"/>
                  </a:ext>
                </a:extLst>
              </a:tr>
              <a:tr h="970153">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endParaRPr lang="el-GR"/>
                    </a:p>
                  </a:txBody>
                  <a:tcPr marL="68580" marR="68580" marT="0" marB="0">
                    <a:blipFill rotWithShape="1">
                      <a:blip r:embed="rId3"/>
                      <a:stretch>
                        <a:fillRect l="-138305" t="-70000" r="-270847" b="-345000"/>
                      </a:stretch>
                    </a:blipFill>
                  </a:tcPr>
                </a:tc>
                <a:tc>
                  <a:txBody>
                    <a:bodyPr/>
                    <a:lstStyle/>
                    <a:p>
                      <a:endParaRPr lang="el-GR"/>
                    </a:p>
                  </a:txBody>
                  <a:tcPr marL="68580" marR="68580" marT="0" marB="0">
                    <a:blipFill rotWithShape="1">
                      <a:blip r:embed="rId3"/>
                      <a:stretch>
                        <a:fillRect l="-252878" t="-70000" r="-187410" b="-345000"/>
                      </a:stretch>
                    </a:blipFill>
                  </a:tcPr>
                </a:tc>
                <a:tc>
                  <a:txBody>
                    <a:bodyPr/>
                    <a:lstStyle/>
                    <a:p>
                      <a:endParaRPr lang="el-GR"/>
                    </a:p>
                  </a:txBody>
                  <a:tcPr marL="68580" marR="68580" marT="0" marB="0">
                    <a:blipFill rotWithShape="1">
                      <a:blip r:embed="rId3"/>
                      <a:stretch>
                        <a:fillRect l="-188292" t="-70000" b="-345000"/>
                      </a:stretch>
                    </a:blipFill>
                  </a:tcP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0</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2800">
                          <a:effectLst/>
                        </a:rPr>
                        <a:t>4</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2800" dirty="0">
                          <a:effectLst/>
                        </a:rPr>
                        <a:t>8</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398842">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3"/>
                      <a:stretch>
                        <a:fillRect l="-40690" t="-259389" r="-377241" b="-437"/>
                      </a:stretch>
                    </a:blipFill>
                  </a:tcPr>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endParaRPr lang="el-GR"/>
                    </a:p>
                  </a:txBody>
                  <a:tcPr marL="68580" marR="68580" marT="0" marB="0">
                    <a:blipFill rotWithShape="1">
                      <a:blip r:embed="rId3"/>
                      <a:stretch>
                        <a:fillRect l="-188292" t="-259389" b="-437"/>
                      </a:stretch>
                    </a:blipFill>
                  </a:tcPr>
                </a:tc>
                <a:extLst>
                  <a:ext uri="{0D108BD9-81ED-4DB2-BD59-A6C34878D82A}">
                    <a16:rowId xmlns:a16="http://schemas.microsoft.com/office/drawing/2014/main" val="10006"/>
                  </a:ext>
                </a:extLst>
              </a:tr>
            </a:tbl>
          </a:graphicData>
        </a:graphic>
      </p:graphicFrame>
      <p:sp>
        <p:nvSpPr>
          <p:cNvPr id="7" name="Ορθογώνιο 6"/>
          <p:cNvSpPr>
            <a:spLocks noRot="1" noChangeAspect="1" noMove="1" noResize="1" noEditPoints="1" noAdjustHandles="1" noChangeArrowheads="1" noChangeShapeType="1" noTextEdit="1"/>
          </p:cNvSpPr>
          <p:nvPr/>
        </p:nvSpPr>
        <p:spPr>
          <a:xfrm>
            <a:off x="6198" y="5148100"/>
            <a:ext cx="4572000" cy="1412759"/>
          </a:xfrm>
          <a:prstGeom prst="rect">
            <a:avLst/>
          </a:prstGeom>
          <a:blipFill rotWithShape="1">
            <a:blip r:embed="rId4"/>
            <a:stretch>
              <a:fillRect/>
            </a:stretch>
          </a:blipFill>
        </p:spPr>
        <p:txBody>
          <a:bodyPr/>
          <a:lstStyle/>
          <a:p>
            <a:pPr>
              <a:defRPr/>
            </a:pPr>
            <a:r>
              <a:rPr lang="el-GR">
                <a:noFill/>
              </a:rPr>
              <a:t> </a:t>
            </a:r>
          </a:p>
        </p:txBody>
      </p:sp>
      <p:sp>
        <p:nvSpPr>
          <p:cNvPr id="8" name="Ορθογώνιο 7"/>
          <p:cNvSpPr>
            <a:spLocks noRot="1" noChangeAspect="1" noMove="1" noResize="1" noEditPoints="1" noAdjustHandles="1" noChangeArrowheads="1" noChangeShapeType="1" noTextEdit="1"/>
          </p:cNvSpPr>
          <p:nvPr/>
        </p:nvSpPr>
        <p:spPr>
          <a:xfrm>
            <a:off x="5796136" y="6021288"/>
            <a:ext cx="2614626" cy="539571"/>
          </a:xfrm>
          <a:prstGeom prst="rect">
            <a:avLst/>
          </a:prstGeom>
          <a:blipFill rotWithShape="1">
            <a:blip r:embed="rId5"/>
            <a:stretch>
              <a:fillRect/>
            </a:stretch>
          </a:blipFill>
        </p:spPr>
        <p:txBody>
          <a:bodyPr/>
          <a:lstStyle/>
          <a:p>
            <a:pPr>
              <a:defRPr/>
            </a:pPr>
            <a:r>
              <a:rPr lang="el-GR">
                <a:noFill/>
              </a:rPr>
              <a:t> </a:t>
            </a:r>
          </a:p>
        </p:txBody>
      </p:sp>
    </p:spTree>
    <p:extLst>
      <p:ext uri="{BB962C8B-B14F-4D97-AF65-F5344CB8AC3E}">
        <p14:creationId xmlns:p14="http://schemas.microsoft.com/office/powerpoint/2010/main" val="3926290859"/>
      </p:ext>
    </p:extLst>
  </p:cSld>
  <p:clrMapOvr>
    <a:masterClrMapping/>
  </p:clrMapOvr>
  <p:transition spd="med">
    <p:random/>
    <p:sndAc>
      <p:stSnd>
        <p:snd r:embed="rId2" name="camera.wav"/>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p:nvPr>
        </p:nvGraphicFramePr>
        <p:xfrm>
          <a:off x="946150" y="1268413"/>
          <a:ext cx="7705725" cy="4486275"/>
        </p:xfrm>
        <a:graphic>
          <a:graphicData uri="http://schemas.openxmlformats.org/drawingml/2006/table">
            <a:tbl>
              <a:tblPr>
                <a:tableStyleId>{5C22544A-7EE6-4342-B048-85BDC9FD1C3A}</a:tableStyleId>
              </a:tblPr>
              <a:tblGrid>
                <a:gridCol w="3325315">
                  <a:extLst>
                    <a:ext uri="{9D8B030D-6E8A-4147-A177-3AD203B41FA5}">
                      <a16:colId xmlns:a16="http://schemas.microsoft.com/office/drawing/2014/main" val="20000"/>
                    </a:ext>
                  </a:extLst>
                </a:gridCol>
                <a:gridCol w="4380410">
                  <a:extLst>
                    <a:ext uri="{9D8B030D-6E8A-4147-A177-3AD203B41FA5}">
                      <a16:colId xmlns:a16="http://schemas.microsoft.com/office/drawing/2014/main" val="20001"/>
                    </a:ext>
                  </a:extLst>
                </a:gridCol>
              </a:tblGrid>
              <a:tr h="1121569">
                <a:tc>
                  <a:txBody>
                    <a:bodyPr/>
                    <a:lstStyle/>
                    <a:p>
                      <a:pPr>
                        <a:lnSpc>
                          <a:spcPct val="115000"/>
                        </a:lnSpc>
                        <a:spcAft>
                          <a:spcPts val="0"/>
                        </a:spcAft>
                      </a:pPr>
                      <a:r>
                        <a:rPr lang="el-GR" sz="3200" dirty="0">
                          <a:effectLst/>
                        </a:rPr>
                        <a:t>Κλάσεις </a:t>
                      </a:r>
                      <a:endParaRPr lang="el-GR" sz="3200" dirty="0">
                        <a:effectLst/>
                        <a:latin typeface="Calibri"/>
                        <a:ea typeface="Times New Roman"/>
                        <a:cs typeface="Times New Roman"/>
                      </a:endParaRPr>
                    </a:p>
                  </a:txBody>
                  <a:tcPr marL="68588" marR="68588" marT="0" marB="0" anchor="b"/>
                </a:tc>
                <a:tc>
                  <a:txBody>
                    <a:bodyPr/>
                    <a:lstStyle/>
                    <a:p>
                      <a:pPr>
                        <a:lnSpc>
                          <a:spcPct val="115000"/>
                        </a:lnSpc>
                        <a:spcAft>
                          <a:spcPts val="0"/>
                        </a:spcAft>
                      </a:pPr>
                      <a:r>
                        <a:rPr lang="el-GR" sz="3200">
                          <a:effectLst/>
                        </a:rPr>
                        <a:t>Συχνότητα</a:t>
                      </a:r>
                    </a:p>
                    <a:p>
                      <a:pPr algn="ctr">
                        <a:lnSpc>
                          <a:spcPct val="115000"/>
                        </a:lnSpc>
                        <a:spcAft>
                          <a:spcPts val="0"/>
                        </a:spcAft>
                      </a:pPr>
                      <a:r>
                        <a:rPr lang="en-US" sz="3200">
                          <a:effectLst/>
                        </a:rPr>
                        <a:t>f</a:t>
                      </a:r>
                      <a:endParaRPr lang="el-GR" sz="320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0"/>
                  </a:ext>
                </a:extLst>
              </a:tr>
              <a:tr h="560784">
                <a:tc>
                  <a:txBody>
                    <a:bodyPr/>
                    <a:lstStyle/>
                    <a:p>
                      <a:pPr>
                        <a:lnSpc>
                          <a:spcPct val="115000"/>
                        </a:lnSpc>
                        <a:spcAft>
                          <a:spcPts val="0"/>
                        </a:spcAft>
                      </a:pPr>
                      <a:r>
                        <a:rPr lang="el-GR" sz="3200" dirty="0">
                          <a:effectLst/>
                        </a:rPr>
                        <a:t>0 – 10</a:t>
                      </a:r>
                      <a:endParaRPr lang="el-GR" sz="3200" dirty="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1"/>
                  </a:ext>
                </a:extLst>
              </a:tr>
              <a:tr h="560784">
                <a:tc>
                  <a:txBody>
                    <a:bodyPr/>
                    <a:lstStyle/>
                    <a:p>
                      <a:pPr>
                        <a:lnSpc>
                          <a:spcPct val="115000"/>
                        </a:lnSpc>
                        <a:spcAft>
                          <a:spcPts val="0"/>
                        </a:spcAft>
                      </a:pPr>
                      <a:r>
                        <a:rPr lang="el-GR" sz="3200">
                          <a:effectLst/>
                        </a:rPr>
                        <a:t>10 – 20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2"/>
                  </a:ext>
                </a:extLst>
              </a:tr>
              <a:tr h="560784">
                <a:tc>
                  <a:txBody>
                    <a:bodyPr/>
                    <a:lstStyle/>
                    <a:p>
                      <a:pPr>
                        <a:lnSpc>
                          <a:spcPct val="115000"/>
                        </a:lnSpc>
                        <a:spcAft>
                          <a:spcPts val="0"/>
                        </a:spcAft>
                      </a:pPr>
                      <a:r>
                        <a:rPr lang="el-GR" sz="3200">
                          <a:effectLst/>
                        </a:rPr>
                        <a:t>20 – 30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5</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3"/>
                  </a:ext>
                </a:extLst>
              </a:tr>
              <a:tr h="560784">
                <a:tc>
                  <a:txBody>
                    <a:bodyPr/>
                    <a:lstStyle/>
                    <a:p>
                      <a:pPr>
                        <a:lnSpc>
                          <a:spcPct val="115000"/>
                        </a:lnSpc>
                        <a:spcAft>
                          <a:spcPts val="0"/>
                        </a:spcAft>
                      </a:pPr>
                      <a:r>
                        <a:rPr lang="el-GR" sz="3200">
                          <a:effectLst/>
                        </a:rPr>
                        <a:t>30 – 40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3</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4"/>
                  </a:ext>
                </a:extLst>
              </a:tr>
              <a:tr h="560784">
                <a:tc>
                  <a:txBody>
                    <a:bodyPr/>
                    <a:lstStyle/>
                    <a:p>
                      <a:pPr>
                        <a:lnSpc>
                          <a:spcPct val="115000"/>
                        </a:lnSpc>
                        <a:spcAft>
                          <a:spcPts val="0"/>
                        </a:spcAft>
                      </a:pPr>
                      <a:r>
                        <a:rPr lang="el-GR" sz="3200">
                          <a:effectLst/>
                        </a:rPr>
                        <a:t>40 – 50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5"/>
                  </a:ext>
                </a:extLst>
              </a:tr>
              <a:tr h="560784">
                <a:tc>
                  <a:txBody>
                    <a:bodyPr/>
                    <a:lstStyle/>
                    <a:p>
                      <a:pPr>
                        <a:lnSpc>
                          <a:spcPct val="115000"/>
                        </a:lnSpc>
                        <a:spcAft>
                          <a:spcPts val="0"/>
                        </a:spcAft>
                      </a:pPr>
                      <a:r>
                        <a:rPr lang="el-GR" sz="3200">
                          <a:effectLst/>
                        </a:rPr>
                        <a:t>Σύνολο</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l-GR" sz="3200" dirty="0">
                          <a:effectLst/>
                        </a:rPr>
                        <a:t>15</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6"/>
                  </a:ext>
                </a:extLst>
              </a:tr>
            </a:tbl>
          </a:graphicData>
        </a:graphic>
      </p:graphicFrame>
      <p:sp>
        <p:nvSpPr>
          <p:cNvPr id="30748" name="Rectangle 1"/>
          <p:cNvSpPr>
            <a:spLocks noChangeArrowheads="1"/>
          </p:cNvSpPr>
          <p:nvPr/>
        </p:nvSpPr>
        <p:spPr bwMode="auto">
          <a:xfrm>
            <a:off x="0" y="188913"/>
            <a:ext cx="38242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rPr>
              <a:t>Να βρεθεί η διακύμανση</a:t>
            </a:r>
            <a:endParaRPr lang="el-GR" altLang="el-GR" sz="2800"/>
          </a:p>
          <a:p>
            <a:pPr>
              <a:spcBef>
                <a:spcPct val="0"/>
              </a:spcBef>
              <a:buFontTx/>
              <a:buNone/>
            </a:pPr>
            <a:endParaRPr lang="el-GR" altLang="el-GR" sz="2400"/>
          </a:p>
        </p:txBody>
      </p:sp>
    </p:spTree>
    <p:extLst>
      <p:ext uri="{BB962C8B-B14F-4D97-AF65-F5344CB8AC3E}">
        <p14:creationId xmlns:p14="http://schemas.microsoft.com/office/powerpoint/2010/main" val="242645598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928688"/>
          </a:xfrm>
          <a:solidFill>
            <a:srgbClr val="FFF9DF"/>
          </a:solidFill>
          <a:ln w="76200">
            <a:solidFill>
              <a:schemeClr val="tx1"/>
            </a:solidFill>
            <a:miter lim="800000"/>
            <a:headEnd/>
            <a:tailEnd/>
          </a:ln>
        </p:spPr>
        <p:txBody>
          <a:bodyPr/>
          <a:lstStyle/>
          <a:p>
            <a:pPr eaLnBrk="1" hangingPunct="1"/>
            <a:r>
              <a:rPr lang="el-GR" altLang="el-GR" smtClean="0">
                <a:solidFill>
                  <a:srgbClr val="000000"/>
                </a:solidFill>
              </a:rPr>
              <a:t>Συντελεστής Μεταβλητότητας</a:t>
            </a:r>
            <a:r>
              <a:rPr lang="el-GR" altLang="el-GR" smtClean="0"/>
              <a:t> </a:t>
            </a:r>
          </a:p>
        </p:txBody>
      </p:sp>
      <p:sp>
        <p:nvSpPr>
          <p:cNvPr id="31747" name="Rectangle 3"/>
          <p:cNvSpPr>
            <a:spLocks noGrp="1" noChangeArrowheads="1"/>
          </p:cNvSpPr>
          <p:nvPr>
            <p:ph idx="1"/>
          </p:nvPr>
        </p:nvSpPr>
        <p:spPr>
          <a:xfrm>
            <a:off x="0" y="928688"/>
            <a:ext cx="9144000" cy="5929312"/>
          </a:xfrm>
        </p:spPr>
        <p:txBody>
          <a:bodyPr/>
          <a:lstStyle/>
          <a:p>
            <a:pPr algn="just" eaLnBrk="1" hangingPunct="1"/>
            <a:r>
              <a:rPr lang="en-US" altLang="el-GR" smtClean="0">
                <a:latin typeface="Tahoma" panose="020B0604030504040204" pitchFamily="34" charset="0"/>
                <a:cs typeface="Tahoma" panose="020B0604030504040204" pitchFamily="34" charset="0"/>
              </a:rPr>
              <a:t>H </a:t>
            </a:r>
            <a:r>
              <a:rPr lang="el-GR" altLang="el-GR" smtClean="0">
                <a:latin typeface="Tahoma" panose="020B0604030504040204" pitchFamily="34" charset="0"/>
                <a:cs typeface="Tahoma" panose="020B0604030504040204" pitchFamily="34" charset="0"/>
              </a:rPr>
              <a:t>τυπική απόκλιση δεν δίνει τη δυνατότητα </a:t>
            </a:r>
          </a:p>
          <a:p>
            <a:pPr lvl="1" algn="just" eaLnBrk="1" hangingPunct="1"/>
            <a:r>
              <a:rPr lang="el-GR" altLang="el-GR" smtClean="0">
                <a:latin typeface="Tahoma" panose="020B0604030504040204" pitchFamily="34" charset="0"/>
                <a:cs typeface="Tahoma" panose="020B0604030504040204" pitchFamily="34" charset="0"/>
              </a:rPr>
              <a:t>να αποφανθούμε για το  εάν η διασπορά είναι μικρή ή μεγάλη. </a:t>
            </a:r>
          </a:p>
          <a:p>
            <a:pPr lvl="1" algn="just" eaLnBrk="1" hangingPunct="1"/>
            <a:r>
              <a:rPr lang="el-GR" altLang="el-GR" smtClean="0">
                <a:latin typeface="Tahoma" panose="020B0604030504040204" pitchFamily="34" charset="0"/>
                <a:cs typeface="Tahoma" panose="020B0604030504040204" pitchFamily="34" charset="0"/>
              </a:rPr>
              <a:t>να συγκρίνουμε τη διασπορά κατανομών που μετριούνται σε διαφορετική κλίμακα  </a:t>
            </a:r>
          </a:p>
          <a:p>
            <a:pPr lvl="1" algn="just" eaLnBrk="1" hangingPunct="1"/>
            <a:r>
              <a:rPr lang="el-GR" altLang="el-GR" smtClean="0">
                <a:latin typeface="Tahoma" panose="020B0604030504040204" pitchFamily="34" charset="0"/>
                <a:cs typeface="Tahoma" panose="020B0604030504040204" pitchFamily="34" charset="0"/>
              </a:rPr>
              <a:t>να συγκρίνουμε τη διασπορά κατανομών τα οποία εκφράζονται σε διαφορετικές μονάδες. </a:t>
            </a:r>
          </a:p>
          <a:p>
            <a:pPr algn="just" eaLnBrk="1" hangingPunct="1"/>
            <a:r>
              <a:rPr lang="el-GR" altLang="el-GR" b="1" i="1" smtClean="0">
                <a:latin typeface="Tahoma" panose="020B0604030504040204" pitchFamily="34" charset="0"/>
                <a:cs typeface="Tahoma" panose="020B0604030504040204" pitchFamily="34" charset="0"/>
              </a:rPr>
              <a:t>Λύση στο πρόβλημα αποτελεί η χρήση του συντελεστής μεταβλητότητας</a:t>
            </a:r>
            <a:r>
              <a:rPr lang="el-GR" altLang="el-GR" smtClean="0">
                <a:latin typeface="Tahoma" panose="020B0604030504040204" pitchFamily="34" charset="0"/>
                <a:cs typeface="Tahoma" panose="020B0604030504040204" pitchFamily="34" charset="0"/>
              </a:rPr>
              <a:t> </a:t>
            </a:r>
          </a:p>
          <a:p>
            <a:pPr lvl="1" algn="just" eaLnBrk="1" hangingPunct="1"/>
            <a:r>
              <a:rPr lang="el-GR" altLang="el-GR" b="1" smtClean="0">
                <a:latin typeface="Tahoma" panose="020B0604030504040204" pitchFamily="34" charset="0"/>
                <a:cs typeface="Tahoma" panose="020B0604030504040204" pitchFamily="34" charset="0"/>
              </a:rPr>
              <a:t>συμβολίζεται με </a:t>
            </a:r>
            <a:r>
              <a:rPr lang="en-US" altLang="el-GR" b="1" smtClean="0">
                <a:latin typeface="Tahoma" panose="020B0604030504040204" pitchFamily="34" charset="0"/>
                <a:cs typeface="Tahoma" panose="020B0604030504040204" pitchFamily="34" charset="0"/>
              </a:rPr>
              <a:t>CV</a:t>
            </a:r>
            <a:endParaRPr lang="el-GR" altLang="el-GR" b="1" smtClean="0">
              <a:solidFill>
                <a:schemeClr val="accent2"/>
              </a:solidFill>
              <a:latin typeface="Tahoma" panose="020B0604030504040204" pitchFamily="34" charset="0"/>
              <a:cs typeface="Tahoma" panose="020B0604030504040204" pitchFamily="34" charset="0"/>
            </a:endParaRPr>
          </a:p>
          <a:p>
            <a:pPr lvl="1" algn="just" eaLnBrk="1" hangingPunct="1"/>
            <a:r>
              <a:rPr lang="el-GR" altLang="el-GR" b="1" smtClean="0">
                <a:solidFill>
                  <a:schemeClr val="accent2"/>
                </a:solidFill>
                <a:latin typeface="Tahoma" panose="020B0604030504040204" pitchFamily="34" charset="0"/>
                <a:cs typeface="Tahoma" panose="020B0604030504040204" pitchFamily="34" charset="0"/>
              </a:rPr>
              <a:t>Ο συντελεστής μεταβλητικότητας είναι καθαρός αριθμός (χωρίς μονάδες μετρήσεως)</a:t>
            </a:r>
          </a:p>
          <a:p>
            <a:pPr lvl="1" algn="just" eaLnBrk="1" hangingPunct="1"/>
            <a:endParaRPr lang="en-US" altLang="el-GR" b="1" smtClean="0">
              <a:solidFill>
                <a:schemeClr val="accent2"/>
              </a:solidFill>
            </a:endParaRPr>
          </a:p>
        </p:txBody>
      </p:sp>
    </p:spTree>
    <p:extLst>
      <p:ext uri="{BB962C8B-B14F-4D97-AF65-F5344CB8AC3E}">
        <p14:creationId xmlns:p14="http://schemas.microsoft.com/office/powerpoint/2010/main" val="1261269891"/>
      </p:ext>
    </p:extLst>
  </p:cSld>
  <p:clrMapOvr>
    <a:masterClrMapping/>
  </p:clrMapOvr>
  <p:transition spd="med">
    <p:random/>
    <p:sndAc>
      <p:stSnd>
        <p:snd r:embed="rId2" name="camera.wav"/>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a:solidFill>
            <a:srgbClr val="FFF9DF"/>
          </a:solidFill>
          <a:ln w="76200">
            <a:solidFill>
              <a:schemeClr val="tx1"/>
            </a:solidFill>
            <a:miter lim="800000"/>
            <a:headEnd/>
            <a:tailEnd/>
          </a:ln>
        </p:spPr>
        <p:txBody>
          <a:bodyPr/>
          <a:lstStyle/>
          <a:p>
            <a:pPr eaLnBrk="1" hangingPunct="1"/>
            <a:r>
              <a:rPr lang="el-GR" altLang="el-GR" smtClean="0">
                <a:solidFill>
                  <a:srgbClr val="000000"/>
                </a:solidFill>
              </a:rPr>
              <a:t>Συντελεστής Μεταβλητικότητας</a:t>
            </a:r>
            <a:r>
              <a:rPr lang="el-GR" altLang="el-GR" smtClean="0"/>
              <a:t> </a:t>
            </a:r>
          </a:p>
        </p:txBody>
      </p:sp>
      <p:sp>
        <p:nvSpPr>
          <p:cNvPr id="32771" name="Rectangle 3"/>
          <p:cNvSpPr>
            <a:spLocks noGrp="1" noChangeArrowheads="1"/>
          </p:cNvSpPr>
          <p:nvPr>
            <p:ph idx="1"/>
          </p:nvPr>
        </p:nvSpPr>
        <p:spPr>
          <a:xfrm>
            <a:off x="0" y="1219200"/>
            <a:ext cx="9144000" cy="5638800"/>
          </a:xfrm>
        </p:spPr>
        <p:txBody>
          <a:bodyPr/>
          <a:lstStyle/>
          <a:p>
            <a:pPr eaLnBrk="1" hangingPunct="1"/>
            <a:r>
              <a:rPr lang="el-GR" altLang="el-GR" smtClean="0"/>
              <a:t>Για τον πληθυσμό έχουμε:</a:t>
            </a:r>
          </a:p>
          <a:p>
            <a:pPr eaLnBrk="1" hangingPunct="1"/>
            <a:endParaRPr lang="el-GR" altLang="el-GR" b="1" smtClean="0"/>
          </a:p>
          <a:p>
            <a:pPr eaLnBrk="1" hangingPunct="1"/>
            <a:endParaRPr lang="el-GR" altLang="el-GR" b="1" smtClean="0">
              <a:solidFill>
                <a:schemeClr val="accent2"/>
              </a:solidFill>
            </a:endParaRPr>
          </a:p>
          <a:p>
            <a:pPr eaLnBrk="1" hangingPunct="1"/>
            <a:r>
              <a:rPr lang="el-GR" altLang="el-GR" smtClean="0"/>
              <a:t>Για το δείγμα:</a:t>
            </a:r>
          </a:p>
          <a:p>
            <a:pPr eaLnBrk="1" hangingPunct="1"/>
            <a:endParaRPr lang="el-GR" altLang="el-GR" smtClean="0"/>
          </a:p>
          <a:p>
            <a:pPr eaLnBrk="1" hangingPunct="1"/>
            <a:endParaRPr lang="el-GR" altLang="el-GR" smtClean="0"/>
          </a:p>
          <a:p>
            <a:pPr algn="just" eaLnBrk="1" hangingPunct="1"/>
            <a:r>
              <a:rPr lang="el-GR" altLang="el-GR" sz="2800" smtClean="0">
                <a:latin typeface="Tahoma" panose="020B0604030504040204" pitchFamily="34" charset="0"/>
                <a:cs typeface="Tahoma" panose="020B0604030504040204" pitchFamily="34" charset="0"/>
              </a:rPr>
              <a:t>Ο συντελεστής μεταβλητότητας είναι η τυπική απόκλιση ως ποσοστό του μέσου. </a:t>
            </a:r>
          </a:p>
          <a:p>
            <a:pPr algn="just" eaLnBrk="1" hangingPunct="1"/>
            <a:r>
              <a:rPr lang="el-GR" altLang="el-GR" sz="2800" smtClean="0">
                <a:latin typeface="Tahoma" panose="020B0604030504040204" pitchFamily="34" charset="0"/>
                <a:cs typeface="Tahoma" panose="020B0604030504040204" pitchFamily="34" charset="0"/>
              </a:rPr>
              <a:t>Είναι δυνατό να εκφράσουμε το συντελεστή μεταβλητότητας σε αριθμό και όχι σε ποσοστό.</a:t>
            </a:r>
          </a:p>
          <a:p>
            <a:pPr algn="just" eaLnBrk="1" hangingPunct="1"/>
            <a:r>
              <a:rPr lang="el-GR" altLang="el-GR" sz="2800" smtClean="0">
                <a:latin typeface="Tahoma" panose="020B0604030504040204" pitchFamily="34" charset="0"/>
                <a:cs typeface="Tahoma" panose="020B0604030504040204" pitchFamily="34" charset="0"/>
              </a:rPr>
              <a:t> </a:t>
            </a:r>
          </a:p>
          <a:p>
            <a:pPr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n-US" altLang="el-GR" b="1" smtClean="0">
              <a:solidFill>
                <a:schemeClr val="accent2"/>
              </a:solidFill>
            </a:endParaRPr>
          </a:p>
        </p:txBody>
      </p:sp>
      <p:graphicFrame>
        <p:nvGraphicFramePr>
          <p:cNvPr id="32772" name="Object 3"/>
          <p:cNvGraphicFramePr>
            <a:graphicFrameLocks noChangeAspect="1"/>
          </p:cNvGraphicFramePr>
          <p:nvPr/>
        </p:nvGraphicFramePr>
        <p:xfrm>
          <a:off x="1528763" y="2160588"/>
          <a:ext cx="5265737" cy="960437"/>
        </p:xfrm>
        <a:graphic>
          <a:graphicData uri="http://schemas.openxmlformats.org/presentationml/2006/ole">
            <mc:AlternateContent xmlns:mc="http://schemas.openxmlformats.org/markup-compatibility/2006">
              <mc:Choice xmlns:v="urn:schemas-microsoft-com:vml" Requires="v">
                <p:oleObj spid="_x0000_s107522" name="Έγγραφο" r:id="rId4" imgW="5316531" imgH="984889" progId="Word.Document.12">
                  <p:embed/>
                </p:oleObj>
              </mc:Choice>
              <mc:Fallback>
                <p:oleObj name="Έγγραφο" r:id="rId4" imgW="5316531" imgH="984889" progId="Word.Document.12">
                  <p:embed/>
                  <p:pic>
                    <p:nvPicPr>
                      <p:cNvPr id="3277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2160588"/>
                        <a:ext cx="5265737"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32774" name="Object 6"/>
          <p:cNvGraphicFramePr>
            <a:graphicFrameLocks noChangeAspect="1"/>
          </p:cNvGraphicFramePr>
          <p:nvPr/>
        </p:nvGraphicFramePr>
        <p:xfrm>
          <a:off x="1733550" y="3830638"/>
          <a:ext cx="5249863" cy="898525"/>
        </p:xfrm>
        <a:graphic>
          <a:graphicData uri="http://schemas.openxmlformats.org/presentationml/2006/ole">
            <mc:AlternateContent xmlns:mc="http://schemas.openxmlformats.org/markup-compatibility/2006">
              <mc:Choice xmlns:v="urn:schemas-microsoft-com:vml" Requires="v">
                <p:oleObj spid="_x0000_s107523" name="Έγγραφο" r:id="rId6" imgW="5268173" imgH="920767" progId="Word.Document.12">
                  <p:embed/>
                </p:oleObj>
              </mc:Choice>
              <mc:Fallback>
                <p:oleObj name="Έγγραφο" r:id="rId6" imgW="5268173" imgH="920767" progId="Word.Document.12">
                  <p:embed/>
                  <p:pic>
                    <p:nvPicPr>
                      <p:cNvPr id="3277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550" y="3830638"/>
                        <a:ext cx="524986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401309"/>
      </p:ext>
    </p:extLst>
  </p:cSld>
  <p:clrMapOvr>
    <a:masterClrMapping/>
  </p:clrMapOvr>
  <p:transition spd="med">
    <p:random/>
    <p:sndAc>
      <p:stSnd>
        <p:snd r:embed="rId3" name="camera.wav"/>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0"/>
            <a:ext cx="9144000" cy="6858000"/>
          </a:xfrm>
        </p:spPr>
        <p:txBody>
          <a:bodyPr/>
          <a:lstStyle/>
          <a:p>
            <a:pPr algn="just" eaLnBrk="1" hangingPunct="1"/>
            <a:r>
              <a:rPr lang="el-GR" altLang="el-GR" smtClean="0">
                <a:latin typeface="Tahoma" panose="020B0604030504040204" pitchFamily="34" charset="0"/>
                <a:cs typeface="Tahoma" panose="020B0604030504040204" pitchFamily="34" charset="0"/>
              </a:rPr>
              <a:t>Διαιρούμε την τυπική απόκλιση με το μέσο </a:t>
            </a:r>
          </a:p>
          <a:p>
            <a:pPr lvl="1" algn="just" eaLnBrk="1" hangingPunct="1"/>
            <a:r>
              <a:rPr lang="el-GR" altLang="el-GR" smtClean="0">
                <a:latin typeface="Tahoma" panose="020B0604030504040204" pitchFamily="34" charset="0"/>
                <a:cs typeface="Tahoma" panose="020B0604030504040204" pitchFamily="34" charset="0"/>
              </a:rPr>
              <a:t>μέτρα που είναι εκφρασμένα στις ίδιες φυσικές μονάδες. </a:t>
            </a:r>
          </a:p>
          <a:p>
            <a:pPr algn="just" eaLnBrk="1" hangingPunct="1"/>
            <a:r>
              <a:rPr lang="el-GR" altLang="el-GR" smtClean="0">
                <a:latin typeface="Tahoma" panose="020B0604030504040204" pitchFamily="34" charset="0"/>
                <a:cs typeface="Tahoma" panose="020B0604030504040204" pitchFamily="34" charset="0"/>
              </a:rPr>
              <a:t>Για παράδειγμα, </a:t>
            </a:r>
          </a:p>
          <a:p>
            <a:pPr lvl="1" algn="just" eaLnBrk="1" hangingPunct="1"/>
            <a:r>
              <a:rPr lang="el-GR" altLang="el-GR" smtClean="0">
                <a:latin typeface="Tahoma" panose="020B0604030504040204" pitchFamily="34" charset="0"/>
                <a:cs typeface="Tahoma" panose="020B0604030504040204" pitchFamily="34" charset="0"/>
              </a:rPr>
              <a:t>διαιρούμε κιλά με κιλά, ευρώ με ευρώ, κλπ. </a:t>
            </a:r>
          </a:p>
          <a:p>
            <a:pPr lvl="1" algn="just" eaLnBrk="1" hangingPunct="1"/>
            <a:r>
              <a:rPr lang="el-GR" altLang="el-GR" smtClean="0">
                <a:latin typeface="Tahoma" panose="020B0604030504040204" pitchFamily="34" charset="0"/>
                <a:cs typeface="Tahoma" panose="020B0604030504040204" pitchFamily="34" charset="0"/>
              </a:rPr>
              <a:t>Επομένως, οι μονάδες εξαφανίζονται και ο συντελεστής μεταβλητότητας μένει ένα καθαρό ποσοστό (ή ένας καθαρός αριθμός).</a:t>
            </a:r>
            <a:endParaRPr lang="el-GR" altLang="el-GR" smtClean="0">
              <a:solidFill>
                <a:srgbClr val="000000"/>
              </a:solidFill>
            </a:endParaRPr>
          </a:p>
          <a:p>
            <a:pPr algn="just" eaLnBrk="1" hangingPunct="1"/>
            <a:r>
              <a:rPr lang="el-GR" altLang="el-GR" smtClean="0">
                <a:latin typeface="Tahoma" panose="020B0604030504040204" pitchFamily="34" charset="0"/>
                <a:cs typeface="Tahoma" panose="020B0604030504040204" pitchFamily="34" charset="0"/>
              </a:rPr>
              <a:t>Π.χ. ζητούμε τη σύγκριση της τυπικής απόκλισης μιας κατανομής βαρών με μια αναστημάτων </a:t>
            </a:r>
          </a:p>
          <a:p>
            <a:pPr lvl="1" algn="just" eaLnBrk="1" hangingPunct="1"/>
            <a:r>
              <a:rPr lang="el-GR" altLang="el-GR" b="1" smtClean="0">
                <a:solidFill>
                  <a:schemeClr val="accent2"/>
                </a:solidFill>
              </a:rPr>
              <a:t>Πρόβλημα</a:t>
            </a:r>
            <a:r>
              <a:rPr lang="en-US" altLang="el-GR" b="1" smtClean="0">
                <a:solidFill>
                  <a:schemeClr val="accent2"/>
                </a:solidFill>
              </a:rPr>
              <a:t>:</a:t>
            </a:r>
            <a:r>
              <a:rPr lang="el-GR" altLang="el-GR" b="1" smtClean="0">
                <a:solidFill>
                  <a:schemeClr val="accent2"/>
                </a:solidFill>
              </a:rPr>
              <a:t> Διαφορετικές μονάδες μέτρησης </a:t>
            </a:r>
          </a:p>
          <a:p>
            <a:pPr lvl="1" algn="just" eaLnBrk="1" hangingPunct="1"/>
            <a:r>
              <a:rPr lang="el-GR" altLang="el-GR" b="1" smtClean="0">
                <a:solidFill>
                  <a:schemeClr val="accent2"/>
                </a:solidFill>
              </a:rPr>
              <a:t>Λύση</a:t>
            </a:r>
            <a:r>
              <a:rPr lang="en-US" altLang="el-GR" b="1" smtClean="0">
                <a:solidFill>
                  <a:schemeClr val="accent2"/>
                </a:solidFill>
              </a:rPr>
              <a:t>: </a:t>
            </a:r>
            <a:r>
              <a:rPr lang="el-GR" altLang="el-GR" b="1" smtClean="0">
                <a:solidFill>
                  <a:schemeClr val="accent2"/>
                </a:solidFill>
              </a:rPr>
              <a:t>Συντελεστής  μεταβλητικότητας</a:t>
            </a: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n-US" altLang="el-GR" b="1" smtClean="0">
              <a:solidFill>
                <a:schemeClr val="accent2"/>
              </a:solidFill>
            </a:endParaRPr>
          </a:p>
        </p:txBody>
      </p:sp>
    </p:spTree>
    <p:extLst>
      <p:ext uri="{BB962C8B-B14F-4D97-AF65-F5344CB8AC3E}">
        <p14:creationId xmlns:p14="http://schemas.microsoft.com/office/powerpoint/2010/main" val="2064370894"/>
      </p:ext>
    </p:extLst>
  </p:cSld>
  <p:clrMapOvr>
    <a:masterClrMapping/>
  </p:clrMapOvr>
  <p:transition spd="med">
    <p:random/>
    <p:sndAc>
      <p:stSnd>
        <p:snd r:embed="rId2" name="camera.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0" y="0"/>
            <a:ext cx="9144000" cy="6858000"/>
          </a:xfrm>
        </p:spPr>
        <p:txBody>
          <a:bodyPr/>
          <a:lstStyle/>
          <a:p>
            <a:pPr algn="just" eaLnBrk="1" hangingPunct="1"/>
            <a:r>
              <a:rPr lang="el-GR" altLang="el-GR" smtClean="0">
                <a:latin typeface="Tahoma" panose="020B0604030504040204" pitchFamily="34" charset="0"/>
                <a:cs typeface="Tahoma" panose="020B0604030504040204" pitchFamily="34" charset="0"/>
              </a:rPr>
              <a:t>Σε ένα Τμήμα οι φοιτητές παρακολουθούν </a:t>
            </a:r>
            <a:r>
              <a:rPr lang="el-GR" altLang="el-GR" b="1" i="1" smtClean="0">
                <a:latin typeface="Tahoma" panose="020B0604030504040204" pitchFamily="34" charset="0"/>
                <a:cs typeface="Tahoma" panose="020B0604030504040204" pitchFamily="34" charset="0"/>
              </a:rPr>
              <a:t>στατιστική</a:t>
            </a:r>
            <a:r>
              <a:rPr lang="el-GR" altLang="el-GR" smtClean="0">
                <a:latin typeface="Tahoma" panose="020B0604030504040204" pitchFamily="34" charset="0"/>
                <a:cs typeface="Tahoma" panose="020B0604030504040204" pitchFamily="34" charset="0"/>
              </a:rPr>
              <a:t> και </a:t>
            </a:r>
            <a:r>
              <a:rPr lang="el-GR" altLang="el-GR" b="1" i="1" smtClean="0">
                <a:latin typeface="Tahoma" panose="020B0604030504040204" pitchFamily="34" charset="0"/>
                <a:cs typeface="Tahoma" panose="020B0604030504040204" pitchFamily="34" charset="0"/>
              </a:rPr>
              <a:t>οικονομικά</a:t>
            </a:r>
            <a:r>
              <a:rPr lang="el-GR" altLang="el-GR" smtClean="0">
                <a:latin typeface="Tahoma" panose="020B0604030504040204" pitchFamily="34" charset="0"/>
                <a:cs typeface="Tahoma" panose="020B0604030504040204" pitchFamily="34" charset="0"/>
              </a:rPr>
              <a:t> και υποβάλλονται σε εβδομαδιαία τεστ. </a:t>
            </a:r>
          </a:p>
          <a:p>
            <a:pPr algn="just" eaLnBrk="1" hangingPunct="1"/>
            <a:r>
              <a:rPr lang="el-GR" altLang="el-GR" smtClean="0">
                <a:latin typeface="Tahoma" panose="020B0604030504040204" pitchFamily="34" charset="0"/>
                <a:cs typeface="Tahoma" panose="020B0604030504040204" pitchFamily="34" charset="0"/>
              </a:rPr>
              <a:t>Στο τέλος της χρονιάς οι φοιτητές έχουν </a:t>
            </a:r>
          </a:p>
          <a:p>
            <a:pPr lvl="1" algn="just" eaLnBrk="1" hangingPunct="1"/>
            <a:r>
              <a:rPr lang="el-GR" altLang="el-GR" b="1" smtClean="0">
                <a:latin typeface="Tahoma" panose="020B0604030504040204" pitchFamily="34" charset="0"/>
                <a:cs typeface="Tahoma" panose="020B0604030504040204" pitchFamily="34" charset="0"/>
              </a:rPr>
              <a:t>μέσο όρο βαθμολογίας στη </a:t>
            </a:r>
            <a:r>
              <a:rPr lang="el-GR" altLang="el-GR" b="1" i="1" smtClean="0">
                <a:latin typeface="Tahoma" panose="020B0604030504040204" pitchFamily="34" charset="0"/>
                <a:cs typeface="Tahoma" panose="020B0604030504040204" pitchFamily="34" charset="0"/>
              </a:rPr>
              <a:t>στατιστική</a:t>
            </a:r>
            <a:r>
              <a:rPr lang="el-GR" altLang="el-GR" b="1" smtClean="0">
                <a:latin typeface="Tahoma" panose="020B0604030504040204" pitchFamily="34" charset="0"/>
                <a:cs typeface="Tahoma" panose="020B0604030504040204" pitchFamily="34" charset="0"/>
              </a:rPr>
              <a:t> 5,5 με τυπική απόκλιση 0,9 </a:t>
            </a:r>
          </a:p>
          <a:p>
            <a:pPr lvl="1" algn="just" eaLnBrk="1" hangingPunct="1"/>
            <a:r>
              <a:rPr lang="el-GR" altLang="el-GR" b="1" smtClean="0">
                <a:latin typeface="Tahoma" panose="020B0604030504040204" pitchFamily="34" charset="0"/>
                <a:cs typeface="Tahoma" panose="020B0604030504040204" pitchFamily="34" charset="0"/>
              </a:rPr>
              <a:t>ενώ στα </a:t>
            </a:r>
            <a:r>
              <a:rPr lang="el-GR" altLang="el-GR" b="1" i="1" smtClean="0">
                <a:latin typeface="Tahoma" panose="020B0604030504040204" pitchFamily="34" charset="0"/>
                <a:cs typeface="Tahoma" panose="020B0604030504040204" pitchFamily="34" charset="0"/>
              </a:rPr>
              <a:t>οικονομικά</a:t>
            </a:r>
            <a:r>
              <a:rPr lang="el-GR" altLang="el-GR" b="1" smtClean="0">
                <a:latin typeface="Tahoma" panose="020B0604030504040204" pitchFamily="34" charset="0"/>
                <a:cs typeface="Tahoma" panose="020B0604030504040204" pitchFamily="34" charset="0"/>
              </a:rPr>
              <a:t> έχουν μέσο όρο 7,5 και τυπική απόκλιση 1,1. </a:t>
            </a:r>
          </a:p>
          <a:p>
            <a:pPr algn="just" eaLnBrk="1" hangingPunct="1"/>
            <a:r>
              <a:rPr lang="el-GR" altLang="el-GR" smtClean="0">
                <a:latin typeface="Tahoma" panose="020B0604030504040204" pitchFamily="34" charset="0"/>
                <a:cs typeface="Tahoma" panose="020B0604030504040204" pitchFamily="34" charset="0"/>
              </a:rPr>
              <a:t>Σε ποιο μάθημα οι φοιτητές αποδίδουν με τη μικρότερη διασπορά (με μεγαλύτερη συνέπεια);</a:t>
            </a:r>
            <a:endParaRPr lang="el-GR" altLang="el-GR" b="1" smtClean="0">
              <a:solidFill>
                <a:schemeClr val="accent2"/>
              </a:solidFill>
              <a:latin typeface="Tahoma" panose="020B0604030504040204" pitchFamily="34" charset="0"/>
              <a:cs typeface="Tahoma" panose="020B0604030504040204" pitchFamily="34" charset="0"/>
            </a:endParaRP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n-US" altLang="el-GR" b="1" smtClean="0">
              <a:solidFill>
                <a:schemeClr val="accent2"/>
              </a:solidFill>
            </a:endParaRPr>
          </a:p>
        </p:txBody>
      </p:sp>
      <p:sp>
        <p:nvSpPr>
          <p:cNvPr id="3" name="2 - Δεξιό βέλος"/>
          <p:cNvSpPr/>
          <p:nvPr/>
        </p:nvSpPr>
        <p:spPr>
          <a:xfrm>
            <a:off x="7715250" y="59293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648055652"/>
      </p:ext>
    </p:extLst>
  </p:cSld>
  <p:clrMapOvr>
    <a:masterClrMapping/>
  </p:clrMapOvr>
  <p:transition spd="med">
    <p:random/>
    <p:sndAc>
      <p:stSnd>
        <p:snd r:embed="rId2" name="camera.wav"/>
      </p:stSnd>
    </p:sndAc>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0" y="0"/>
            <a:ext cx="9144000" cy="6858000"/>
          </a:xfrm>
        </p:spPr>
        <p:txBody>
          <a:bodyPr/>
          <a:lstStyle/>
          <a:p>
            <a:pPr algn="just" eaLnBrk="1" hangingPunct="1"/>
            <a:r>
              <a:rPr lang="el-GR" altLang="el-GR" b="1" smtClean="0">
                <a:latin typeface="Tahoma" panose="020B0604030504040204" pitchFamily="34" charset="0"/>
                <a:cs typeface="Tahoma" panose="020B0604030504040204" pitchFamily="34" charset="0"/>
              </a:rPr>
              <a:t>Απάντηση:</a:t>
            </a:r>
            <a:r>
              <a:rPr lang="el-GR" altLang="el-GR" smtClean="0">
                <a:latin typeface="Tahoma" panose="020B0604030504040204" pitchFamily="34" charset="0"/>
                <a:cs typeface="Tahoma" panose="020B0604030504040204" pitchFamily="34" charset="0"/>
              </a:rPr>
              <a:t> Θα υπολογίσουμε τους συντελεστές μεταβλητότητας για τα δύο μαθήματα αντίστοιχα: </a:t>
            </a:r>
          </a:p>
          <a:p>
            <a:pPr algn="just" eaLnBrk="1" hangingPunct="1"/>
            <a:endParaRPr lang="el-GR" altLang="el-GR" smtClean="0">
              <a:latin typeface="Tahoma" panose="020B0604030504040204" pitchFamily="34" charset="0"/>
              <a:cs typeface="Tahoma" panose="020B0604030504040204" pitchFamily="34" charset="0"/>
            </a:endParaRPr>
          </a:p>
          <a:p>
            <a:pPr algn="just" eaLnBrk="1" hangingPunct="1"/>
            <a:endParaRPr lang="el-GR" altLang="el-GR" smtClean="0">
              <a:latin typeface="Tahoma" panose="020B0604030504040204" pitchFamily="34" charset="0"/>
              <a:cs typeface="Tahoma" panose="020B0604030504040204" pitchFamily="34" charset="0"/>
            </a:endParaRPr>
          </a:p>
          <a:p>
            <a:pPr algn="just" eaLnBrk="1" hangingPunct="1"/>
            <a:endParaRPr lang="el-GR" altLang="el-GR" smtClean="0">
              <a:latin typeface="Tahoma" panose="020B0604030504040204" pitchFamily="34" charset="0"/>
              <a:cs typeface="Tahoma" panose="020B0604030504040204" pitchFamily="34" charset="0"/>
            </a:endParaRPr>
          </a:p>
          <a:p>
            <a:pPr algn="just" eaLnBrk="1" hangingPunct="1"/>
            <a:endParaRPr lang="el-GR" altLang="el-GR" smtClean="0">
              <a:latin typeface="Tahoma" panose="020B0604030504040204" pitchFamily="34" charset="0"/>
              <a:cs typeface="Tahoma" panose="020B0604030504040204" pitchFamily="34" charset="0"/>
            </a:endParaRPr>
          </a:p>
          <a:p>
            <a:pPr algn="just" eaLnBrk="1" hangingPunct="1"/>
            <a:r>
              <a:rPr lang="el-GR" altLang="el-GR" smtClean="0">
                <a:latin typeface="Tahoma" panose="020B0604030504040204" pitchFamily="34" charset="0"/>
                <a:cs typeface="Tahoma" panose="020B0604030504040204" pitchFamily="34" charset="0"/>
              </a:rPr>
              <a:t>Στα </a:t>
            </a:r>
            <a:r>
              <a:rPr lang="el-GR" altLang="el-GR" i="1" smtClean="0">
                <a:latin typeface="Tahoma" panose="020B0604030504040204" pitchFamily="34" charset="0"/>
                <a:cs typeface="Tahoma" panose="020B0604030504040204" pitchFamily="34" charset="0"/>
              </a:rPr>
              <a:t>οικονομικά</a:t>
            </a:r>
            <a:r>
              <a:rPr lang="el-GR" altLang="el-GR" smtClean="0">
                <a:latin typeface="Tahoma" panose="020B0604030504040204" pitchFamily="34" charset="0"/>
                <a:cs typeface="Tahoma" panose="020B0604030504040204" pitchFamily="34" charset="0"/>
              </a:rPr>
              <a:t> υπάρχει μεγαλύτερη τυπική απόκλιση. </a:t>
            </a:r>
          </a:p>
          <a:p>
            <a:pPr algn="just" eaLnBrk="1" hangingPunct="1"/>
            <a:r>
              <a:rPr lang="el-GR" altLang="el-GR" smtClean="0">
                <a:latin typeface="Tahoma" panose="020B0604030504040204" pitchFamily="34" charset="0"/>
                <a:cs typeface="Tahoma" panose="020B0604030504040204" pitchFamily="34" charset="0"/>
              </a:rPr>
              <a:t>Ωστόσο, προσέξτε ότι ο μέσος όρος στα </a:t>
            </a:r>
            <a:r>
              <a:rPr lang="el-GR" altLang="el-GR" i="1" smtClean="0">
                <a:latin typeface="Tahoma" panose="020B0604030504040204" pitchFamily="34" charset="0"/>
                <a:cs typeface="Tahoma" panose="020B0604030504040204" pitchFamily="34" charset="0"/>
              </a:rPr>
              <a:t>οικονομικά</a:t>
            </a:r>
            <a:r>
              <a:rPr lang="el-GR" altLang="el-GR" smtClean="0">
                <a:latin typeface="Tahoma" panose="020B0604030504040204" pitchFamily="34" charset="0"/>
                <a:cs typeface="Tahoma" panose="020B0604030504040204" pitchFamily="34" charset="0"/>
              </a:rPr>
              <a:t> είναι μεγαλύτερος από το μέσο όρο στη </a:t>
            </a:r>
            <a:r>
              <a:rPr lang="el-GR" altLang="el-GR" i="1" smtClean="0">
                <a:latin typeface="Tahoma" panose="020B0604030504040204" pitchFamily="34" charset="0"/>
                <a:cs typeface="Tahoma" panose="020B0604030504040204" pitchFamily="34" charset="0"/>
              </a:rPr>
              <a:t>στατιστική</a:t>
            </a:r>
            <a:r>
              <a:rPr lang="el-GR" altLang="el-GR" smtClean="0">
                <a:latin typeface="Tahoma" panose="020B0604030504040204" pitchFamily="34" charset="0"/>
                <a:cs typeface="Tahoma" panose="020B0604030504040204" pitchFamily="34" charset="0"/>
              </a:rPr>
              <a:t>. </a:t>
            </a:r>
          </a:p>
          <a:p>
            <a:pPr algn="just" eaLnBrk="1" hangingPunct="1"/>
            <a:endParaRPr lang="el-GR" altLang="el-GR" smtClean="0">
              <a:latin typeface="Tahoma" panose="020B0604030504040204" pitchFamily="34" charset="0"/>
              <a:cs typeface="Tahoma" panose="020B0604030504040204" pitchFamily="34" charset="0"/>
            </a:endParaRP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n-US" altLang="el-GR" b="1" smtClean="0">
              <a:solidFill>
                <a:schemeClr val="accent2"/>
              </a:solidFill>
            </a:endParaRPr>
          </a:p>
        </p:txBody>
      </p:sp>
      <p:graphicFrame>
        <p:nvGraphicFramePr>
          <p:cNvPr id="35843" name="Object 2"/>
          <p:cNvGraphicFramePr>
            <a:graphicFrameLocks noChangeAspect="1"/>
          </p:cNvGraphicFramePr>
          <p:nvPr/>
        </p:nvGraphicFramePr>
        <p:xfrm>
          <a:off x="614363" y="1592263"/>
          <a:ext cx="7631112" cy="2049462"/>
        </p:xfrm>
        <a:graphic>
          <a:graphicData uri="http://schemas.openxmlformats.org/presentationml/2006/ole">
            <mc:AlternateContent xmlns:mc="http://schemas.openxmlformats.org/markup-compatibility/2006">
              <mc:Choice xmlns:v="urn:schemas-microsoft-com:vml" Requires="v">
                <p:oleObj spid="_x0000_s108546" name="Έγγραφο" r:id="rId4" imgW="7644257" imgH="2062652" progId="Word.Document.12">
                  <p:embed/>
                </p:oleObj>
              </mc:Choice>
              <mc:Fallback>
                <p:oleObj name="Έγγραφο" r:id="rId4" imgW="7644257" imgH="2062652" progId="Word.Document.12">
                  <p:embed/>
                  <p:pic>
                    <p:nvPicPr>
                      <p:cNvPr id="3584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1592263"/>
                        <a:ext cx="7631112"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6"/>
          <p:cNvGraphicFramePr>
            <a:graphicFrameLocks noChangeAspect="1"/>
          </p:cNvGraphicFramePr>
          <p:nvPr/>
        </p:nvGraphicFramePr>
        <p:xfrm>
          <a:off x="571500" y="2786063"/>
          <a:ext cx="7424738" cy="2049462"/>
        </p:xfrm>
        <a:graphic>
          <a:graphicData uri="http://schemas.openxmlformats.org/presentationml/2006/ole">
            <mc:AlternateContent xmlns:mc="http://schemas.openxmlformats.org/markup-compatibility/2006">
              <mc:Choice xmlns:v="urn:schemas-microsoft-com:vml" Requires="v">
                <p:oleObj spid="_x0000_s108547" name="Έγγραφο" r:id="rId6" imgW="7439516" imgH="2062652" progId="Word.Document.12">
                  <p:embed/>
                </p:oleObj>
              </mc:Choice>
              <mc:Fallback>
                <p:oleObj name="Έγγραφο" r:id="rId6" imgW="7439516" imgH="2062652" progId="Word.Document.12">
                  <p:embed/>
                  <p:pic>
                    <p:nvPicPr>
                      <p:cNvPr id="3584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2786063"/>
                        <a:ext cx="7424738"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31272099"/>
      </p:ext>
    </p:extLst>
  </p:cSld>
  <p:clrMapOvr>
    <a:masterClrMapping/>
  </p:clrMapOvr>
  <p:transition spd="med">
    <p:random/>
    <p:sndAc>
      <p:stSnd>
        <p:snd r:embed="rId3" name="camera.wav"/>
      </p:stSnd>
    </p:sndAc>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0" y="0"/>
            <a:ext cx="9144000" cy="6858000"/>
          </a:xfrm>
        </p:spPr>
        <p:txBody>
          <a:bodyPr/>
          <a:lstStyle/>
          <a:p>
            <a:pPr algn="just" eaLnBrk="1" hangingPunct="1"/>
            <a:r>
              <a:rPr lang="el-GR" altLang="el-GR" smtClean="0">
                <a:latin typeface="Tahoma" panose="020B0604030504040204" pitchFamily="34" charset="0"/>
                <a:cs typeface="Tahoma" panose="020B0604030504040204" pitchFamily="34" charset="0"/>
              </a:rPr>
              <a:t>Ο συντελεστής μεταβλητότητας στα </a:t>
            </a:r>
            <a:r>
              <a:rPr lang="el-GR" altLang="el-GR" i="1" smtClean="0">
                <a:latin typeface="Tahoma" panose="020B0604030504040204" pitchFamily="34" charset="0"/>
                <a:cs typeface="Tahoma" panose="020B0604030504040204" pitchFamily="34" charset="0"/>
              </a:rPr>
              <a:t>οικονομικά</a:t>
            </a:r>
            <a:r>
              <a:rPr lang="el-GR" altLang="el-GR" smtClean="0">
                <a:latin typeface="Tahoma" panose="020B0604030504040204" pitchFamily="34" charset="0"/>
                <a:cs typeface="Tahoma" panose="020B0604030504040204" pitchFamily="34" charset="0"/>
              </a:rPr>
              <a:t> είναι </a:t>
            </a:r>
            <a:r>
              <a:rPr lang="el-GR" altLang="el-GR" b="1" smtClean="0">
                <a:latin typeface="Tahoma" panose="020B0604030504040204" pitchFamily="34" charset="0"/>
                <a:cs typeface="Tahoma" panose="020B0604030504040204" pitchFamily="34" charset="0"/>
              </a:rPr>
              <a:t>χαμηλότερος </a:t>
            </a:r>
            <a:r>
              <a:rPr lang="el-GR" altLang="el-GR" smtClean="0">
                <a:latin typeface="Tahoma" panose="020B0604030504040204" pitchFamily="34" charset="0"/>
                <a:cs typeface="Tahoma" panose="020B0604030504040204" pitchFamily="34" charset="0"/>
              </a:rPr>
              <a:t>από ότι στην </a:t>
            </a:r>
            <a:r>
              <a:rPr lang="el-GR" altLang="el-GR" i="1" smtClean="0">
                <a:latin typeface="Tahoma" panose="020B0604030504040204" pitchFamily="34" charset="0"/>
                <a:cs typeface="Tahoma" panose="020B0604030504040204" pitchFamily="34" charset="0"/>
              </a:rPr>
              <a:t>στατιστική</a:t>
            </a:r>
            <a:r>
              <a:rPr lang="el-GR" altLang="el-GR" smtClean="0">
                <a:latin typeface="Tahoma" panose="020B0604030504040204" pitchFamily="34" charset="0"/>
                <a:cs typeface="Tahoma" panose="020B0604030504040204" pitchFamily="34" charset="0"/>
              </a:rPr>
              <a:t>, </a:t>
            </a:r>
          </a:p>
          <a:p>
            <a:pPr lvl="1" algn="just" eaLnBrk="1" hangingPunct="1"/>
            <a:r>
              <a:rPr lang="el-GR" altLang="el-GR" smtClean="0">
                <a:latin typeface="Tahoma" panose="020B0604030504040204" pitchFamily="34" charset="0"/>
                <a:cs typeface="Tahoma" panose="020B0604030504040204" pitchFamily="34" charset="0"/>
              </a:rPr>
              <a:t>γεγονός που σημαίνει ότι οι φοιτητές είναι </a:t>
            </a:r>
            <a:r>
              <a:rPr lang="el-GR" altLang="el-GR" b="1" smtClean="0">
                <a:latin typeface="Tahoma" panose="020B0604030504040204" pitchFamily="34" charset="0"/>
                <a:cs typeface="Tahoma" panose="020B0604030504040204" pitchFamily="34" charset="0"/>
              </a:rPr>
              <a:t>περισσότερο συνεπείς </a:t>
            </a:r>
            <a:r>
              <a:rPr lang="el-GR" altLang="el-GR" smtClean="0">
                <a:latin typeface="Tahoma" panose="020B0604030504040204" pitchFamily="34" charset="0"/>
                <a:cs typeface="Tahoma" panose="020B0604030504040204" pitchFamily="34" charset="0"/>
              </a:rPr>
              <a:t>στην απόδοσή τους στα </a:t>
            </a:r>
            <a:r>
              <a:rPr lang="el-GR" altLang="el-GR" b="1" i="1" smtClean="0">
                <a:latin typeface="Tahoma" panose="020B0604030504040204" pitchFamily="34" charset="0"/>
                <a:cs typeface="Tahoma" panose="020B0604030504040204" pitchFamily="34" charset="0"/>
              </a:rPr>
              <a:t>οικονομικά</a:t>
            </a:r>
            <a:r>
              <a:rPr lang="el-GR" altLang="el-GR" b="1" smtClean="0">
                <a:latin typeface="Tahoma" panose="020B0604030504040204" pitchFamily="34" charset="0"/>
                <a:cs typeface="Tahoma" panose="020B0604030504040204" pitchFamily="34" charset="0"/>
              </a:rPr>
              <a:t> </a:t>
            </a:r>
            <a:r>
              <a:rPr lang="el-GR" altLang="el-GR" smtClean="0">
                <a:latin typeface="Tahoma" panose="020B0604030504040204" pitchFamily="34" charset="0"/>
                <a:cs typeface="Tahoma" panose="020B0604030504040204" pitchFamily="34" charset="0"/>
              </a:rPr>
              <a:t>σε σχέση με τη </a:t>
            </a:r>
            <a:r>
              <a:rPr lang="el-GR" altLang="el-GR" i="1" smtClean="0">
                <a:latin typeface="Tahoma" panose="020B0604030504040204" pitchFamily="34" charset="0"/>
                <a:cs typeface="Tahoma" panose="020B0604030504040204" pitchFamily="34" charset="0"/>
              </a:rPr>
              <a:t>στατιστική</a:t>
            </a:r>
            <a:r>
              <a:rPr lang="el-GR" altLang="el-GR" smtClean="0">
                <a:latin typeface="Tahoma" panose="020B0604030504040204" pitchFamily="34" charset="0"/>
                <a:cs typeface="Tahoma" panose="020B0604030504040204" pitchFamily="34" charset="0"/>
              </a:rPr>
              <a:t>. </a:t>
            </a:r>
          </a:p>
          <a:p>
            <a:pPr lvl="1" algn="just" eaLnBrk="1" hangingPunct="1"/>
            <a:r>
              <a:rPr lang="el-GR" altLang="el-GR" smtClean="0">
                <a:latin typeface="Tahoma" panose="020B0604030504040204" pitchFamily="34" charset="0"/>
                <a:cs typeface="Tahoma" panose="020B0604030504040204" pitchFamily="34" charset="0"/>
              </a:rPr>
              <a:t>Η σχετική διασπορά στη στατιστική είναι μεγαλύτερη. </a:t>
            </a:r>
          </a:p>
          <a:p>
            <a:pPr algn="just" eaLnBrk="1" hangingPunct="1"/>
            <a:endParaRPr lang="el-GR" altLang="el-GR" smtClean="0">
              <a:latin typeface="Tahoma" panose="020B0604030504040204" pitchFamily="34" charset="0"/>
              <a:cs typeface="Tahoma" panose="020B0604030504040204" pitchFamily="34" charset="0"/>
            </a:endParaRPr>
          </a:p>
          <a:p>
            <a:pPr lvl="1" algn="just" eaLnBrk="1" hangingPunct="1"/>
            <a:endParaRPr lang="el-GR" altLang="el-GR" b="1" smtClean="0">
              <a:solidFill>
                <a:schemeClr val="accent2"/>
              </a:solidFill>
            </a:endParaRPr>
          </a:p>
          <a:p>
            <a:pPr lvl="1" algn="just" eaLnBrk="1" hangingPunct="1"/>
            <a:endParaRPr lang="el-GR" altLang="el-GR" b="1" smtClean="0">
              <a:solidFill>
                <a:schemeClr val="accent2"/>
              </a:solidFill>
            </a:endParaRPr>
          </a:p>
          <a:p>
            <a:pPr lvl="1" algn="just" eaLnBrk="1" hangingPunct="1"/>
            <a:endParaRPr lang="en-US" altLang="el-GR" b="1" smtClean="0">
              <a:solidFill>
                <a:schemeClr val="accent2"/>
              </a:solidFill>
            </a:endParaRPr>
          </a:p>
        </p:txBody>
      </p:sp>
      <p:graphicFrame>
        <p:nvGraphicFramePr>
          <p:cNvPr id="36867" name="Object 2"/>
          <p:cNvGraphicFramePr>
            <a:graphicFrameLocks noChangeAspect="1"/>
          </p:cNvGraphicFramePr>
          <p:nvPr/>
        </p:nvGraphicFramePr>
        <p:xfrm>
          <a:off x="642938" y="3143250"/>
          <a:ext cx="7631112" cy="2049463"/>
        </p:xfrm>
        <a:graphic>
          <a:graphicData uri="http://schemas.openxmlformats.org/presentationml/2006/ole">
            <mc:AlternateContent xmlns:mc="http://schemas.openxmlformats.org/markup-compatibility/2006">
              <mc:Choice xmlns:v="urn:schemas-microsoft-com:vml" Requires="v">
                <p:oleObj spid="_x0000_s109570" name="Έγγραφο" r:id="rId4" imgW="7644257" imgH="2062652" progId="Word.Document.12">
                  <p:embed/>
                </p:oleObj>
              </mc:Choice>
              <mc:Fallback>
                <p:oleObj name="Έγγραφο" r:id="rId4" imgW="7644257" imgH="2062652" progId="Word.Document.12">
                  <p:embed/>
                  <p:pic>
                    <p:nvPicPr>
                      <p:cNvPr id="368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143250"/>
                        <a:ext cx="7631112"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6"/>
          <p:cNvGraphicFramePr>
            <a:graphicFrameLocks noChangeAspect="1"/>
          </p:cNvGraphicFramePr>
          <p:nvPr/>
        </p:nvGraphicFramePr>
        <p:xfrm>
          <a:off x="642938" y="4808538"/>
          <a:ext cx="7424737" cy="2049462"/>
        </p:xfrm>
        <a:graphic>
          <a:graphicData uri="http://schemas.openxmlformats.org/presentationml/2006/ole">
            <mc:AlternateContent xmlns:mc="http://schemas.openxmlformats.org/markup-compatibility/2006">
              <mc:Choice xmlns:v="urn:schemas-microsoft-com:vml" Requires="v">
                <p:oleObj spid="_x0000_s109571" name="Έγγραφο" r:id="rId6" imgW="7439516" imgH="2062652" progId="Word.Document.12">
                  <p:embed/>
                </p:oleObj>
              </mc:Choice>
              <mc:Fallback>
                <p:oleObj name="Έγγραφο" r:id="rId6" imgW="7439516" imgH="2062652" progId="Word.Document.12">
                  <p:embed/>
                  <p:pic>
                    <p:nvPicPr>
                      <p:cNvPr id="3686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4808538"/>
                        <a:ext cx="7424737"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55094604"/>
      </p:ext>
    </p:extLst>
  </p:cSld>
  <p:clrMapOvr>
    <a:masterClrMapping/>
  </p:clrMapOvr>
  <p:transition spd="med">
    <p:random/>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noChangeArrowheads="1"/>
          </p:cNvSpPr>
          <p:nvPr>
            <p:ph idx="1"/>
          </p:nvPr>
        </p:nvSpPr>
        <p:spPr>
          <a:xfrm>
            <a:off x="0" y="0"/>
            <a:ext cx="9144000" cy="6858000"/>
          </a:xfrm>
        </p:spPr>
        <p:txBody>
          <a:bodyPr/>
          <a:lstStyle/>
          <a:p>
            <a:pPr algn="just" eaLnBrk="1" hangingPunct="1"/>
            <a:r>
              <a:rPr lang="el-GR" altLang="el-GR" sz="2800" smtClean="0">
                <a:latin typeface="Tahoma" panose="020B0604030504040204" pitchFamily="34" charset="0"/>
                <a:cs typeface="Tahoma" panose="020B0604030504040204" pitchFamily="34" charset="0"/>
              </a:rPr>
              <a:t>Κάποιες φορές τα δεδομένα δίνουν στο ιστόγραμμα συγκεκριμένες μορφές, οι κυριότερες από τις οποίες είναι οι εξής:</a:t>
            </a:r>
          </a:p>
          <a:p>
            <a:pPr algn="just" eaLnBrk="1" hangingPunct="1"/>
            <a:r>
              <a:rPr lang="el-GR" altLang="el-GR" sz="2800" b="1" smtClean="0">
                <a:latin typeface="Tahoma" panose="020B0604030504040204" pitchFamily="34" charset="0"/>
                <a:cs typeface="Tahoma" panose="020B0604030504040204" pitchFamily="34" charset="0"/>
              </a:rPr>
              <a:t>Ομοιόμορφο:</a:t>
            </a:r>
            <a:r>
              <a:rPr lang="el-GR" altLang="el-GR" sz="2800" smtClean="0">
                <a:latin typeface="Tahoma" panose="020B0604030504040204" pitchFamily="34" charset="0"/>
                <a:cs typeface="Tahoma" panose="020B0604030504040204" pitchFamily="34" charset="0"/>
              </a:rPr>
              <a:t> Εάν σε όλες τις κλάσεις μπαίνει περίπου ίδιος αριθμός δεδομένων τότε το ιστόγραμμα είναι επίπεδο και </a:t>
            </a:r>
            <a:r>
              <a:rPr lang="el-GR" altLang="el-GR" sz="2800" b="1" i="1" smtClean="0">
                <a:latin typeface="Tahoma" panose="020B0604030504040204" pitchFamily="34" charset="0"/>
                <a:cs typeface="Tahoma" panose="020B0604030504040204" pitchFamily="34" charset="0"/>
              </a:rPr>
              <a:t>ομοιόμορφο</a:t>
            </a:r>
            <a:r>
              <a:rPr lang="el-GR" altLang="el-GR" sz="2800" smtClean="0">
                <a:latin typeface="Tahoma" panose="020B0604030504040204" pitchFamily="34" charset="0"/>
                <a:cs typeface="Tahoma" panose="020B0604030504040204" pitchFamily="34" charset="0"/>
              </a:rPr>
              <a:t>. </a:t>
            </a:r>
          </a:p>
          <a:p>
            <a:pPr algn="just" eaLnBrk="1" hangingPunct="1"/>
            <a:r>
              <a:rPr lang="el-GR" altLang="el-GR" sz="2800" b="1" smtClean="0">
                <a:latin typeface="Tahoma" panose="020B0604030504040204" pitchFamily="34" charset="0"/>
                <a:cs typeface="Tahoma" panose="020B0604030504040204" pitchFamily="34" charset="0"/>
              </a:rPr>
              <a:t>Λοξό αριστερά:</a:t>
            </a:r>
            <a:r>
              <a:rPr lang="el-GR" altLang="el-GR" sz="2800" smtClean="0">
                <a:latin typeface="Tahoma" panose="020B0604030504040204" pitchFamily="34" charset="0"/>
                <a:cs typeface="Tahoma" panose="020B0604030504040204" pitchFamily="34" charset="0"/>
              </a:rPr>
              <a:t> Εάν οι περισσότερες παρατηρήσεις συγκεντρώνονται στη δεξιά πλευρά του ιστογράμματος και προς τα αριστερά έχουμε όλο και λιγότερες παρατηρήσεις, </a:t>
            </a:r>
            <a:endParaRPr lang="en-US" altLang="el-GR" sz="2800" smtClean="0">
              <a:latin typeface="Tahoma" panose="020B0604030504040204" pitchFamily="34" charset="0"/>
              <a:cs typeface="Tahoma" panose="020B0604030504040204" pitchFamily="34" charset="0"/>
            </a:endParaRPr>
          </a:p>
          <a:p>
            <a:pPr lvl="1" algn="just" eaLnBrk="1" hangingPunct="1"/>
            <a:r>
              <a:rPr lang="el-GR" altLang="el-GR" smtClean="0">
                <a:latin typeface="Tahoma" panose="020B0604030504040204" pitchFamily="34" charset="0"/>
                <a:cs typeface="Tahoma" panose="020B0604030504040204" pitchFamily="34" charset="0"/>
              </a:rPr>
              <a:t>με άλλα λόγια εάν δημιουργείται μια ουρά προς τα αριστερά, τότε το ιστόγραμμα εμφανίζει </a:t>
            </a:r>
            <a:r>
              <a:rPr lang="el-GR" altLang="el-GR" b="1" i="1" smtClean="0">
                <a:latin typeface="Tahoma" panose="020B0604030504040204" pitchFamily="34" charset="0"/>
                <a:cs typeface="Tahoma" panose="020B0604030504040204" pitchFamily="34" charset="0"/>
              </a:rPr>
              <a:t>αριστερή λοξότητα</a:t>
            </a:r>
            <a:r>
              <a:rPr lang="el-GR" altLang="el-GR" smtClean="0">
                <a:latin typeface="Tahoma" panose="020B0604030504040204" pitchFamily="34" charset="0"/>
                <a:cs typeface="Tahoma" panose="020B0604030504040204" pitchFamily="34" charset="0"/>
              </a:rPr>
              <a:t>. </a:t>
            </a:r>
            <a:endParaRPr lang="en-US" altLang="el-GR" smtClean="0">
              <a:latin typeface="Tahoma" panose="020B0604030504040204" pitchFamily="34" charset="0"/>
              <a:cs typeface="Tahoma" panose="020B0604030504040204" pitchFamily="34" charset="0"/>
            </a:endParaRPr>
          </a:p>
          <a:p>
            <a:pPr lvl="1" algn="just" eaLnBrk="1" hangingPunct="1"/>
            <a:r>
              <a:rPr lang="el-GR" altLang="el-GR" smtClean="0">
                <a:latin typeface="Tahoma" panose="020B0604030504040204" pitchFamily="34" charset="0"/>
                <a:cs typeface="Tahoma" panose="020B0604030504040204" pitchFamily="34" charset="0"/>
              </a:rPr>
              <a:t>Σημειώνεται ότι εναλλακτικά χρησιμοποιείται ο όρος </a:t>
            </a:r>
            <a:r>
              <a:rPr lang="el-GR" altLang="el-GR" b="1" i="1" smtClean="0">
                <a:latin typeface="Tahoma" panose="020B0604030504040204" pitchFamily="34" charset="0"/>
                <a:cs typeface="Tahoma" panose="020B0604030504040204" pitchFamily="34" charset="0"/>
              </a:rPr>
              <a:t>αρνητική ασυμμετρία</a:t>
            </a:r>
            <a:r>
              <a:rPr lang="el-GR" altLang="el-GR" smtClean="0">
                <a:latin typeface="Tahoma" panose="020B0604030504040204" pitchFamily="34" charset="0"/>
                <a:cs typeface="Tahoma" panose="020B0604030504040204" pitchFamily="34" charset="0"/>
              </a:rPr>
              <a:t>.</a:t>
            </a:r>
          </a:p>
          <a:p>
            <a:pPr eaLnBrk="1" hangingPunct="1"/>
            <a:endParaRPr lang="el-GR" altLang="el-GR" smtClean="0"/>
          </a:p>
        </p:txBody>
      </p:sp>
    </p:spTree>
  </p:cSld>
  <p:clrMapOvr>
    <a:masterClrMapping/>
  </p:clrMapOvr>
  <p:transition spd="med">
    <p:random/>
    <p:sndAc>
      <p:stSnd>
        <p:snd r:embed="rId2" name="camera.wav"/>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περιεχομένου 2"/>
          <p:cNvSpPr>
            <a:spLocks noGrp="1"/>
          </p:cNvSpPr>
          <p:nvPr>
            <p:ph idx="1"/>
          </p:nvPr>
        </p:nvSpPr>
        <p:spPr>
          <a:xfrm>
            <a:off x="0" y="0"/>
            <a:ext cx="9144000" cy="4114800"/>
          </a:xfrm>
        </p:spPr>
        <p:txBody>
          <a:bodyPr/>
          <a:lstStyle/>
          <a:p>
            <a:r>
              <a:rPr lang="el-GR" altLang="el-GR" smtClean="0"/>
              <a:t>Να βρεθεί ποιο από τα δυο παρακάτω δείγματα προέρχεται από τον πληθυσμό  που έχει τη μεγαλύτερη διασπορά με βάση το συντελεστή μεταβλητότητας.  </a:t>
            </a:r>
          </a:p>
          <a:p>
            <a:r>
              <a:rPr lang="el-GR" altLang="el-GR" smtClean="0"/>
              <a:t>Υ: 1, 6, 9, 4</a:t>
            </a:r>
          </a:p>
          <a:p>
            <a:r>
              <a:rPr lang="el-GR" altLang="el-GR" smtClean="0"/>
              <a:t>X: 101 ,  104,   102,  103  </a:t>
            </a:r>
          </a:p>
        </p:txBody>
      </p:sp>
    </p:spTree>
    <p:extLst>
      <p:ext uri="{BB962C8B-B14F-4D97-AF65-F5344CB8AC3E}">
        <p14:creationId xmlns:p14="http://schemas.microsoft.com/office/powerpoint/2010/main" val="1852623593"/>
      </p:ext>
    </p:extLst>
  </p:cSld>
  <p:clrMapOvr>
    <a:masterClrMapping/>
  </p:clrMapOvr>
  <p:transition spd="med">
    <p:random/>
    <p:sndAc>
      <p:stSnd>
        <p:snd r:embed="rId2" name="camera.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17331" y="0"/>
          <a:ext cx="8172400" cy="4230117"/>
        </p:xfrm>
        <a:graphic>
          <a:graphicData uri="http://schemas.openxmlformats.org/drawingml/2006/table">
            <a:tbl>
              <a:tblPr firstRow="1" firstCol="1" bandRow="1">
                <a:tableStyleId>{5C22544A-7EE6-4342-B048-85BDC9FD1C3A}</a:tableStyleId>
              </a:tblPr>
              <a:tblGrid>
                <a:gridCol w="2623990">
                  <a:extLst>
                    <a:ext uri="{9D8B030D-6E8A-4147-A177-3AD203B41FA5}">
                      <a16:colId xmlns:a16="http://schemas.microsoft.com/office/drawing/2014/main" val="20000"/>
                    </a:ext>
                  </a:extLst>
                </a:gridCol>
                <a:gridCol w="1665477">
                  <a:extLst>
                    <a:ext uri="{9D8B030D-6E8A-4147-A177-3AD203B41FA5}">
                      <a16:colId xmlns:a16="http://schemas.microsoft.com/office/drawing/2014/main" val="20001"/>
                    </a:ext>
                  </a:extLst>
                </a:gridCol>
                <a:gridCol w="3882933">
                  <a:extLst>
                    <a:ext uri="{9D8B030D-6E8A-4147-A177-3AD203B41FA5}">
                      <a16:colId xmlns:a16="http://schemas.microsoft.com/office/drawing/2014/main" val="20002"/>
                    </a:ext>
                  </a:extLst>
                </a:gridCol>
              </a:tblGrid>
              <a:tr h="574104">
                <a:tc>
                  <a:txBody>
                    <a:bodyPr/>
                    <a:lstStyle/>
                    <a:p>
                      <a:endParaRPr lang="el-GR"/>
                    </a:p>
                  </a:txBody>
                  <a:tcPr marL="68580" marR="68580" marT="0" marB="0" anchor="ctr">
                    <a:blipFill rotWithShape="1">
                      <a:blip r:embed="rId3"/>
                      <a:stretch>
                        <a:fillRect r="-211137" b="-638298"/>
                      </a:stretch>
                    </a:blipFill>
                  </a:tcPr>
                </a:tc>
                <a:tc>
                  <a:txBody>
                    <a:bodyPr/>
                    <a:lstStyle/>
                    <a:p>
                      <a:endParaRPr lang="el-GR"/>
                    </a:p>
                  </a:txBody>
                  <a:tcPr marL="68580" marR="68580" marT="0" marB="0" anchor="ctr">
                    <a:blipFill rotWithShape="1">
                      <a:blip r:embed="rId3"/>
                      <a:stretch>
                        <a:fillRect l="-157875" r="-233333" b="-638298"/>
                      </a:stretch>
                    </a:blipFill>
                  </a:tcPr>
                </a:tc>
                <a:tc>
                  <a:txBody>
                    <a:bodyPr/>
                    <a:lstStyle/>
                    <a:p>
                      <a:endParaRPr lang="el-GR"/>
                    </a:p>
                  </a:txBody>
                  <a:tcPr marL="68580" marR="68580" marT="0" marB="0" anchor="ctr">
                    <a:blipFill rotWithShape="1">
                      <a:blip r:embed="rId3"/>
                      <a:stretch>
                        <a:fillRect l="-110518" b="-638298"/>
                      </a:stretch>
                    </a:blipFill>
                  </a:tcPr>
                </a:tc>
                <a:extLst>
                  <a:ext uri="{0D108BD9-81ED-4DB2-BD59-A6C34878D82A}">
                    <a16:rowId xmlns:a16="http://schemas.microsoft.com/office/drawing/2014/main" val="10000"/>
                  </a:ext>
                </a:extLst>
              </a:tr>
              <a:tr h="970153">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57875" t="-59119" r="-233333" b="-277358"/>
                      </a:stretch>
                    </a:blipFill>
                  </a:tcPr>
                </a:tc>
                <a:tc>
                  <a:txBody>
                    <a:bodyPr/>
                    <a:lstStyle/>
                    <a:p>
                      <a:endParaRPr lang="el-GR"/>
                    </a:p>
                  </a:txBody>
                  <a:tcPr marL="68580" marR="68580" marT="0" marB="0" anchor="ctr">
                    <a:blipFill rotWithShape="1">
                      <a:blip r:embed="rId3"/>
                      <a:stretch>
                        <a:fillRect l="-110518" t="-59119" b="-277358"/>
                      </a:stretch>
                    </a:blipFill>
                  </a:tcP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6</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1213676">
                <a:tc>
                  <a:txBody>
                    <a:bodyPr/>
                    <a:lstStyle/>
                    <a:p>
                      <a:endParaRPr lang="el-GR"/>
                    </a:p>
                  </a:txBody>
                  <a:tcPr marL="68580" marR="68580" marT="0" marB="0" anchor="ctr">
                    <a:blipFill rotWithShape="1">
                      <a:blip r:embed="rId3"/>
                      <a:stretch>
                        <a:fillRect t="-248744" r="-211137"/>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518" t="-248744"/>
                      </a:stretch>
                    </a:blipFill>
                  </a:tcPr>
                </a:tc>
                <a:extLst>
                  <a:ext uri="{0D108BD9-81ED-4DB2-BD59-A6C34878D82A}">
                    <a16:rowId xmlns:a16="http://schemas.microsoft.com/office/drawing/2014/main" val="10005"/>
                  </a:ext>
                </a:extLst>
              </a:tr>
            </a:tbl>
          </a:graphicData>
        </a:graphic>
      </p:graphicFrame>
      <p:sp>
        <p:nvSpPr>
          <p:cNvPr id="3" name="Ορθογώνιο 2"/>
          <p:cNvSpPr>
            <a:spLocks noRot="1" noChangeAspect="1" noMove="1" noResize="1" noEditPoints="1" noAdjustHandles="1" noChangeArrowheads="1" noChangeShapeType="1" noTextEdit="1"/>
          </p:cNvSpPr>
          <p:nvPr/>
        </p:nvSpPr>
        <p:spPr>
          <a:xfrm>
            <a:off x="0" y="4330289"/>
            <a:ext cx="2651559" cy="806439"/>
          </a:xfrm>
          <a:prstGeom prst="rect">
            <a:avLst/>
          </a:prstGeom>
          <a:blipFill rotWithShape="1">
            <a:blip r:embed="rId4"/>
            <a:stretch>
              <a:fillRect/>
            </a:stretch>
          </a:blipFill>
        </p:spPr>
        <p:txBody>
          <a:bodyPr/>
          <a:lstStyle/>
          <a:p>
            <a:pPr>
              <a:defRPr/>
            </a:pPr>
            <a:r>
              <a:rPr lang="el-GR">
                <a:noFill/>
              </a:rPr>
              <a:t> </a:t>
            </a:r>
          </a:p>
        </p:txBody>
      </p:sp>
      <p:sp>
        <p:nvSpPr>
          <p:cNvPr id="4" name="Ορθογώνιο 3"/>
          <p:cNvSpPr>
            <a:spLocks noRot="1" noChangeAspect="1" noMove="1" noResize="1" noEditPoints="1" noAdjustHandles="1" noChangeArrowheads="1" noChangeShapeType="1" noTextEdit="1"/>
          </p:cNvSpPr>
          <p:nvPr/>
        </p:nvSpPr>
        <p:spPr>
          <a:xfrm>
            <a:off x="35655" y="5181059"/>
            <a:ext cx="8244408" cy="878254"/>
          </a:xfrm>
          <a:prstGeom prst="rect">
            <a:avLst/>
          </a:prstGeom>
          <a:blipFill rotWithShape="1">
            <a:blip r:embed="rId5"/>
            <a:stretch>
              <a:fillRect/>
            </a:stretch>
          </a:blipFill>
        </p:spPr>
        <p:txBody>
          <a:bodyPr/>
          <a:lstStyle/>
          <a:p>
            <a:pPr>
              <a:defRPr/>
            </a:pPr>
            <a:r>
              <a:rPr lang="el-GR">
                <a:noFill/>
              </a:rPr>
              <a:t> </a:t>
            </a:r>
          </a:p>
        </p:txBody>
      </p:sp>
      <p:sp>
        <p:nvSpPr>
          <p:cNvPr id="5" name="Ορθογώνιο 4"/>
          <p:cNvSpPr>
            <a:spLocks noRot="1" noChangeAspect="1" noMove="1" noResize="1" noEditPoints="1" noAdjustHandles="1" noChangeArrowheads="1" noChangeShapeType="1" noTextEdit="1"/>
          </p:cNvSpPr>
          <p:nvPr/>
        </p:nvSpPr>
        <p:spPr>
          <a:xfrm>
            <a:off x="2267744" y="6059313"/>
            <a:ext cx="3454599" cy="786241"/>
          </a:xfrm>
          <a:prstGeom prst="rect">
            <a:avLst/>
          </a:prstGeom>
          <a:blipFill rotWithShape="1">
            <a:blip r:embed="rId6"/>
            <a:stretch>
              <a:fillRect/>
            </a:stretch>
          </a:blipFill>
        </p:spPr>
        <p:txBody>
          <a:bodyPr/>
          <a:lstStyle/>
          <a:p>
            <a:pPr>
              <a:defRPr/>
            </a:pPr>
            <a:r>
              <a:rPr lang="el-GR">
                <a:noFill/>
              </a:rPr>
              <a:t> </a:t>
            </a:r>
          </a:p>
        </p:txBody>
      </p:sp>
    </p:spTree>
    <p:extLst>
      <p:ext uri="{BB962C8B-B14F-4D97-AF65-F5344CB8AC3E}">
        <p14:creationId xmlns:p14="http://schemas.microsoft.com/office/powerpoint/2010/main" val="2908573748"/>
      </p:ext>
    </p:extLst>
  </p:cSld>
  <p:clrMapOvr>
    <a:masterClrMapping/>
  </p:clrMapOvr>
  <p:transition spd="med">
    <p:random/>
    <p:sndAc>
      <p:stSnd>
        <p:snd r:embed="rId2" name="camera.wav"/>
      </p:stSnd>
    </p:sndAc>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0" y="19832"/>
          <a:ext cx="9144000" cy="4545400"/>
        </p:xfrm>
        <a:graphic>
          <a:graphicData uri="http://schemas.openxmlformats.org/drawingml/2006/table">
            <a:tbl>
              <a:tblPr firstRow="1" firstCol="1" bandRow="1">
                <a:tableStyleId>{5C22544A-7EE6-4342-B048-85BDC9FD1C3A}</a:tableStyleId>
              </a:tblPr>
              <a:tblGrid>
                <a:gridCol w="2744946">
                  <a:extLst>
                    <a:ext uri="{9D8B030D-6E8A-4147-A177-3AD203B41FA5}">
                      <a16:colId xmlns:a16="http://schemas.microsoft.com/office/drawing/2014/main" val="20000"/>
                    </a:ext>
                  </a:extLst>
                </a:gridCol>
                <a:gridCol w="2776124">
                  <a:extLst>
                    <a:ext uri="{9D8B030D-6E8A-4147-A177-3AD203B41FA5}">
                      <a16:colId xmlns:a16="http://schemas.microsoft.com/office/drawing/2014/main" val="20001"/>
                    </a:ext>
                  </a:extLst>
                </a:gridCol>
                <a:gridCol w="3622930">
                  <a:extLst>
                    <a:ext uri="{9D8B030D-6E8A-4147-A177-3AD203B41FA5}">
                      <a16:colId xmlns:a16="http://schemas.microsoft.com/office/drawing/2014/main" val="20002"/>
                    </a:ext>
                  </a:extLst>
                </a:gridCol>
              </a:tblGrid>
              <a:tr h="688987">
                <a:tc>
                  <a:txBody>
                    <a:bodyPr/>
                    <a:lstStyle/>
                    <a:p>
                      <a:endParaRPr lang="el-GR"/>
                    </a:p>
                  </a:txBody>
                  <a:tcPr marL="68580" marR="68580" marT="0" marB="0" anchor="ctr">
                    <a:blipFill rotWithShape="1">
                      <a:blip r:embed="rId3"/>
                      <a:stretch>
                        <a:fillRect r="-233333" b="-560177"/>
                      </a:stretch>
                    </a:blipFill>
                  </a:tcPr>
                </a:tc>
                <a:tc>
                  <a:txBody>
                    <a:bodyPr/>
                    <a:lstStyle/>
                    <a:p>
                      <a:endParaRPr lang="el-GR"/>
                    </a:p>
                  </a:txBody>
                  <a:tcPr marL="68580" marR="68580" marT="0" marB="0" anchor="ctr">
                    <a:blipFill rotWithShape="1">
                      <a:blip r:embed="rId3"/>
                      <a:stretch>
                        <a:fillRect l="-98684" r="-130263" b="-560177"/>
                      </a:stretch>
                    </a:blipFill>
                  </a:tcPr>
                </a:tc>
                <a:tc>
                  <a:txBody>
                    <a:bodyPr/>
                    <a:lstStyle/>
                    <a:p>
                      <a:endParaRPr lang="el-GR"/>
                    </a:p>
                  </a:txBody>
                  <a:tcPr marL="68580" marR="68580" marT="0" marB="0" anchor="ctr">
                    <a:blipFill rotWithShape="1">
                      <a:blip r:embed="rId3"/>
                      <a:stretch>
                        <a:fillRect l="-152525" b="-560177"/>
                      </a:stretch>
                    </a:blipFill>
                  </a:tcPr>
                </a:tc>
                <a:extLst>
                  <a:ext uri="{0D108BD9-81ED-4DB2-BD59-A6C34878D82A}">
                    <a16:rowId xmlns:a16="http://schemas.microsoft.com/office/drawing/2014/main" val="10000"/>
                  </a:ext>
                </a:extLst>
              </a:tr>
              <a:tr h="970153">
                <a:tc>
                  <a:txBody>
                    <a:bodyPr/>
                    <a:lstStyle/>
                    <a:p>
                      <a:pPr algn="ctr">
                        <a:lnSpc>
                          <a:spcPct val="115000"/>
                        </a:lnSpc>
                        <a:spcBef>
                          <a:spcPts val="200"/>
                        </a:spcBef>
                        <a:spcAft>
                          <a:spcPts val="200"/>
                        </a:spcAft>
                      </a:pPr>
                      <a:r>
                        <a:rPr lang="el-GR" sz="2800">
                          <a:effectLst/>
                        </a:rPr>
                        <a:t>101</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98684" t="-71069" r="-130263" b="-298113"/>
                      </a:stretch>
                    </a:blipFill>
                  </a:tcPr>
                </a:tc>
                <a:tc>
                  <a:txBody>
                    <a:bodyPr/>
                    <a:lstStyle/>
                    <a:p>
                      <a:endParaRPr lang="el-GR"/>
                    </a:p>
                  </a:txBody>
                  <a:tcPr marL="68580" marR="68580" marT="0" marB="0" anchor="ctr">
                    <a:blipFill rotWithShape="1">
                      <a:blip r:embed="rId3"/>
                      <a:stretch>
                        <a:fillRect l="-152525" t="-71069" b="-298113"/>
                      </a:stretch>
                    </a:blipFill>
                  </a:tcP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104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1,5</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2,25</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102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0,25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103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0,25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1414076">
                <a:tc>
                  <a:txBody>
                    <a:bodyPr/>
                    <a:lstStyle/>
                    <a:p>
                      <a:endParaRPr lang="el-GR"/>
                    </a:p>
                  </a:txBody>
                  <a:tcPr marL="68580" marR="68580" marT="0" marB="0" anchor="ctr">
                    <a:blipFill rotWithShape="1">
                      <a:blip r:embed="rId3"/>
                      <a:stretch>
                        <a:fillRect t="-221552" r="-233333"/>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52525" t="-221552"/>
                      </a:stretch>
                    </a:blipFill>
                  </a:tcPr>
                </a:tc>
                <a:extLst>
                  <a:ext uri="{0D108BD9-81ED-4DB2-BD59-A6C34878D82A}">
                    <a16:rowId xmlns:a16="http://schemas.microsoft.com/office/drawing/2014/main" val="10005"/>
                  </a:ext>
                </a:extLst>
              </a:tr>
            </a:tbl>
          </a:graphicData>
        </a:graphic>
      </p:graphicFrame>
      <p:sp>
        <p:nvSpPr>
          <p:cNvPr id="3" name="Ορθογώνιο 2"/>
          <p:cNvSpPr>
            <a:spLocks noRot="1" noChangeAspect="1" noMove="1" noResize="1" noEditPoints="1" noAdjustHandles="1" noChangeArrowheads="1" noChangeShapeType="1" noTextEdit="1"/>
          </p:cNvSpPr>
          <p:nvPr/>
        </p:nvSpPr>
        <p:spPr>
          <a:xfrm>
            <a:off x="35924" y="4437112"/>
            <a:ext cx="3393750" cy="806439"/>
          </a:xfrm>
          <a:prstGeom prst="rect">
            <a:avLst/>
          </a:prstGeom>
          <a:blipFill rotWithShape="1">
            <a:blip r:embed="rId4"/>
            <a:stretch>
              <a:fillRect/>
            </a:stretch>
          </a:blipFill>
        </p:spPr>
        <p:txBody>
          <a:bodyPr/>
          <a:lstStyle/>
          <a:p>
            <a:pPr>
              <a:defRPr/>
            </a:pPr>
            <a:r>
              <a:rPr lang="el-GR">
                <a:noFill/>
              </a:rPr>
              <a:t> </a:t>
            </a:r>
          </a:p>
        </p:txBody>
      </p:sp>
      <p:sp>
        <p:nvSpPr>
          <p:cNvPr id="4" name="Ορθογώνιο 3"/>
          <p:cNvSpPr>
            <a:spLocks noRot="1" noChangeAspect="1" noMove="1" noResize="1" noEditPoints="1" noAdjustHandles="1" noChangeArrowheads="1" noChangeShapeType="1" noTextEdit="1"/>
          </p:cNvSpPr>
          <p:nvPr/>
        </p:nvSpPr>
        <p:spPr>
          <a:xfrm>
            <a:off x="-14649" y="5243551"/>
            <a:ext cx="9139493" cy="878254"/>
          </a:xfrm>
          <a:prstGeom prst="rect">
            <a:avLst/>
          </a:prstGeom>
          <a:blipFill rotWithShape="1">
            <a:blip r:embed="rId5"/>
            <a:stretch>
              <a:fillRect/>
            </a:stretch>
          </a:blipFill>
        </p:spPr>
        <p:txBody>
          <a:bodyPr/>
          <a:lstStyle/>
          <a:p>
            <a:pPr>
              <a:defRPr/>
            </a:pPr>
            <a:r>
              <a:rPr lang="el-GR">
                <a:noFill/>
              </a:rPr>
              <a:t> </a:t>
            </a:r>
          </a:p>
        </p:txBody>
      </p:sp>
      <p:sp>
        <p:nvSpPr>
          <p:cNvPr id="5" name="Ορθογώνιο 4"/>
          <p:cNvSpPr>
            <a:spLocks noRot="1" noChangeAspect="1" noMove="1" noResize="1" noEditPoints="1" noAdjustHandles="1" noChangeArrowheads="1" noChangeShapeType="1" noTextEdit="1"/>
          </p:cNvSpPr>
          <p:nvPr/>
        </p:nvSpPr>
        <p:spPr>
          <a:xfrm>
            <a:off x="3122262" y="6000457"/>
            <a:ext cx="3794436" cy="825291"/>
          </a:xfrm>
          <a:prstGeom prst="rect">
            <a:avLst/>
          </a:prstGeom>
          <a:blipFill rotWithShape="1">
            <a:blip r:embed="rId6"/>
            <a:stretch>
              <a:fillRect/>
            </a:stretch>
          </a:blipFill>
        </p:spPr>
        <p:txBody>
          <a:bodyPr/>
          <a:lstStyle/>
          <a:p>
            <a:pPr>
              <a:defRPr/>
            </a:pPr>
            <a:r>
              <a:rPr lang="el-GR">
                <a:noFill/>
              </a:rPr>
              <a:t> </a:t>
            </a:r>
          </a:p>
        </p:txBody>
      </p:sp>
    </p:spTree>
    <p:extLst>
      <p:ext uri="{BB962C8B-B14F-4D97-AF65-F5344CB8AC3E}">
        <p14:creationId xmlns:p14="http://schemas.microsoft.com/office/powerpoint/2010/main" val="2169533130"/>
      </p:ext>
    </p:extLst>
  </p:cSld>
  <p:clrMapOvr>
    <a:masterClrMapping/>
  </p:clrMapOvr>
  <p:transition spd="med">
    <p:random/>
    <p:sndAc>
      <p:stSnd>
        <p:snd r:embed="rId2" name="camera.wav"/>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περιεχομένου 2"/>
          <p:cNvSpPr>
            <a:spLocks noGrp="1"/>
          </p:cNvSpPr>
          <p:nvPr>
            <p:ph idx="1"/>
          </p:nvPr>
        </p:nvSpPr>
        <p:spPr>
          <a:xfrm>
            <a:off x="0" y="2757488"/>
            <a:ext cx="9144000" cy="4114800"/>
          </a:xfrm>
        </p:spPr>
        <p:txBody>
          <a:bodyPr/>
          <a:lstStyle/>
          <a:p>
            <a:pPr algn="just"/>
            <a:r>
              <a:rPr lang="el-GR" altLang="el-GR" smtClean="0"/>
              <a:t>Παρατηρούμε ότι η εκτίμηση του δείκτη μεταβλητότητας για τον πρώτο πληθυσμό (με βάση το πρώτο δείγμα) είναι πολύ υψηλότερη, γεγονός που οφείλεται όχι μόνο στη διασπορά των δεδομένων (αποκλίσεις από τη μέση τιμή είναι μεγαλύτερες στο πρώτο δείγμα), αλλά και στο μικρό κατ’ απόλυτη τιμή μέγεθος της μέσης τιμής (είναι 5 ενώ στο δεύτερο δείγμα 102,5).  </a:t>
            </a:r>
          </a:p>
          <a:p>
            <a:endParaRPr lang="el-GR" altLang="el-GR" smtClean="0"/>
          </a:p>
        </p:txBody>
      </p:sp>
      <p:sp>
        <p:nvSpPr>
          <p:cNvPr id="4" name="Ορθογώνιο 3"/>
          <p:cNvSpPr>
            <a:spLocks noRot="1" noChangeAspect="1" noMove="1" noResize="1" noEditPoints="1" noAdjustHandles="1" noChangeArrowheads="1" noChangeShapeType="1" noTextEdit="1"/>
          </p:cNvSpPr>
          <p:nvPr/>
        </p:nvSpPr>
        <p:spPr>
          <a:xfrm>
            <a:off x="2411760" y="116632"/>
            <a:ext cx="3454599" cy="786241"/>
          </a:xfrm>
          <a:prstGeom prst="rect">
            <a:avLst/>
          </a:prstGeom>
          <a:blipFill rotWithShape="1">
            <a:blip r:embed="rId3"/>
            <a:stretch>
              <a:fillRect/>
            </a:stretch>
          </a:blipFill>
        </p:spPr>
        <p:txBody>
          <a:bodyPr/>
          <a:lstStyle/>
          <a:p>
            <a:pPr>
              <a:defRPr/>
            </a:pPr>
            <a:r>
              <a:rPr lang="el-GR">
                <a:noFill/>
              </a:rPr>
              <a:t> </a:t>
            </a:r>
          </a:p>
        </p:txBody>
      </p:sp>
      <p:sp>
        <p:nvSpPr>
          <p:cNvPr id="5" name="Ορθογώνιο 4"/>
          <p:cNvSpPr>
            <a:spLocks noRot="1" noChangeAspect="1" noMove="1" noResize="1" noEditPoints="1" noAdjustHandles="1" noChangeArrowheads="1" noChangeShapeType="1" noTextEdit="1"/>
          </p:cNvSpPr>
          <p:nvPr/>
        </p:nvSpPr>
        <p:spPr>
          <a:xfrm>
            <a:off x="2446851" y="1628800"/>
            <a:ext cx="3794436" cy="825291"/>
          </a:xfrm>
          <a:prstGeom prst="rect">
            <a:avLst/>
          </a:prstGeom>
          <a:blipFill rotWithShape="1">
            <a:blip r:embed="rId4"/>
            <a:stretch>
              <a:fillRect/>
            </a:stretch>
          </a:blipFill>
        </p:spPr>
        <p:txBody>
          <a:bodyPr/>
          <a:lstStyle/>
          <a:p>
            <a:pPr>
              <a:defRPr/>
            </a:pPr>
            <a:r>
              <a:rPr lang="el-GR">
                <a:noFill/>
              </a:rPr>
              <a:t> </a:t>
            </a:r>
          </a:p>
        </p:txBody>
      </p:sp>
    </p:spTree>
    <p:extLst>
      <p:ext uri="{BB962C8B-B14F-4D97-AF65-F5344CB8AC3E}">
        <p14:creationId xmlns:p14="http://schemas.microsoft.com/office/powerpoint/2010/main" val="2665240126"/>
      </p:ext>
    </p:extLst>
  </p:cSld>
  <p:clrMapOvr>
    <a:masterClrMapping/>
  </p:clrMapOvr>
  <p:transition spd="med">
    <p:random/>
    <p:sndAc>
      <p:stSnd>
        <p:snd r:embed="rId2" name="camera.wav"/>
      </p:stSnd>
    </p:sndAc>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143000"/>
          </a:xfrm>
          <a:solidFill>
            <a:srgbClr val="E4FFC9"/>
          </a:solidFill>
          <a:ln w="57150">
            <a:solidFill>
              <a:schemeClr val="tx1"/>
            </a:solidFill>
            <a:miter lim="800000"/>
            <a:headEnd/>
            <a:tailEnd/>
          </a:ln>
        </p:spPr>
        <p:txBody>
          <a:bodyPr/>
          <a:lstStyle/>
          <a:p>
            <a:pPr eaLnBrk="1" hangingPunct="1"/>
            <a:r>
              <a:rPr lang="el-GR" altLang="el-GR" smtClean="0">
                <a:solidFill>
                  <a:srgbClr val="000000"/>
                </a:solidFill>
              </a:rPr>
              <a:t>ΜΕΤΡΑ ΑΣΥΜΜΕΤΡΙΑΣ</a:t>
            </a:r>
            <a:r>
              <a:rPr lang="el-GR" altLang="el-GR" smtClean="0"/>
              <a:t> </a:t>
            </a:r>
          </a:p>
        </p:txBody>
      </p:sp>
      <p:sp>
        <p:nvSpPr>
          <p:cNvPr id="41987" name="Rectangle 3"/>
          <p:cNvSpPr>
            <a:spLocks noGrp="1" noChangeArrowheads="1"/>
          </p:cNvSpPr>
          <p:nvPr>
            <p:ph idx="1"/>
          </p:nvPr>
        </p:nvSpPr>
        <p:spPr>
          <a:xfrm>
            <a:off x="0" y="1143000"/>
            <a:ext cx="9144000" cy="5715000"/>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Για να περιγραφεί ικανοποιητικά μια κατανομή συχνοτήτων απαιτείται ο προσδιορισμός τεσσάρων βασικών στατιστικών παραμέτρων: </a:t>
            </a:r>
          </a:p>
          <a:p>
            <a:pPr lvl="1" algn="just" eaLnBrk="1" hangingPunct="1"/>
            <a:r>
              <a:rPr lang="en-US" altLang="el-GR" b="1" smtClean="0">
                <a:solidFill>
                  <a:srgbClr val="000000"/>
                </a:solidFill>
                <a:latin typeface="Tahoma" panose="020B0604030504040204" pitchFamily="34" charset="0"/>
                <a:cs typeface="Tahoma" panose="020B0604030504040204" pitchFamily="34" charset="0"/>
              </a:rPr>
              <a:t>i</a:t>
            </a:r>
            <a:r>
              <a:rPr lang="el-GR" altLang="el-GR" b="1" smtClean="0">
                <a:solidFill>
                  <a:srgbClr val="000000"/>
                </a:solidFill>
                <a:latin typeface="Tahoma" panose="020B0604030504040204" pitchFamily="34" charset="0"/>
                <a:cs typeface="Tahoma" panose="020B0604030504040204" pitchFamily="34" charset="0"/>
              </a:rPr>
              <a:t>) Κεντρική Τάση </a:t>
            </a:r>
            <a:endParaRPr lang="en-US" altLang="el-GR" b="1" smtClean="0">
              <a:solidFill>
                <a:srgbClr val="000000"/>
              </a:solidFill>
              <a:latin typeface="Tahoma" panose="020B0604030504040204" pitchFamily="34" charset="0"/>
              <a:cs typeface="Tahoma" panose="020B0604030504040204" pitchFamily="34" charset="0"/>
            </a:endParaRPr>
          </a:p>
          <a:p>
            <a:pPr lvl="1" algn="just" eaLnBrk="1" hangingPunct="1"/>
            <a:r>
              <a:rPr lang="en-US" altLang="el-GR" b="1" smtClean="0">
                <a:solidFill>
                  <a:srgbClr val="000000"/>
                </a:solidFill>
                <a:latin typeface="Tahoma" panose="020B0604030504040204" pitchFamily="34" charset="0"/>
                <a:cs typeface="Tahoma" panose="020B0604030504040204" pitchFamily="34" charset="0"/>
              </a:rPr>
              <a:t>ii</a:t>
            </a:r>
            <a:r>
              <a:rPr lang="el-GR" altLang="el-GR" b="1" smtClean="0">
                <a:solidFill>
                  <a:srgbClr val="000000"/>
                </a:solidFill>
                <a:latin typeface="Tahoma" panose="020B0604030504040204" pitchFamily="34" charset="0"/>
                <a:cs typeface="Tahoma" panose="020B0604030504040204" pitchFamily="34" charset="0"/>
              </a:rPr>
              <a:t>) Διασπορά, </a:t>
            </a:r>
            <a:endParaRPr lang="en-US" altLang="el-GR" b="1" smtClean="0">
              <a:solidFill>
                <a:srgbClr val="000000"/>
              </a:solidFill>
              <a:latin typeface="Tahoma" panose="020B0604030504040204" pitchFamily="34" charset="0"/>
              <a:cs typeface="Tahoma" panose="020B0604030504040204" pitchFamily="34" charset="0"/>
            </a:endParaRPr>
          </a:p>
          <a:p>
            <a:pPr lvl="1" algn="just" eaLnBrk="1" hangingPunct="1"/>
            <a:r>
              <a:rPr lang="en-US" altLang="el-GR" b="1" smtClean="0">
                <a:solidFill>
                  <a:srgbClr val="000000"/>
                </a:solidFill>
                <a:latin typeface="Tahoma" panose="020B0604030504040204" pitchFamily="34" charset="0"/>
                <a:cs typeface="Tahoma" panose="020B0604030504040204" pitchFamily="34" charset="0"/>
              </a:rPr>
              <a:t>iii</a:t>
            </a:r>
            <a:r>
              <a:rPr lang="el-GR" altLang="el-GR" b="1" smtClean="0">
                <a:solidFill>
                  <a:srgbClr val="000000"/>
                </a:solidFill>
                <a:latin typeface="Tahoma" panose="020B0604030504040204" pitchFamily="34" charset="0"/>
                <a:cs typeface="Tahoma" panose="020B0604030504040204" pitchFamily="34" charset="0"/>
              </a:rPr>
              <a:t>) Ασυμμετρία και </a:t>
            </a:r>
            <a:endParaRPr lang="en-US" altLang="el-GR" b="1" smtClean="0">
              <a:solidFill>
                <a:srgbClr val="000000"/>
              </a:solidFill>
              <a:latin typeface="Tahoma" panose="020B0604030504040204" pitchFamily="34" charset="0"/>
              <a:cs typeface="Tahoma" panose="020B0604030504040204" pitchFamily="34" charset="0"/>
            </a:endParaRPr>
          </a:p>
          <a:p>
            <a:pPr lvl="1" algn="just" eaLnBrk="1" hangingPunct="1"/>
            <a:r>
              <a:rPr lang="en-US" altLang="el-GR" b="1" smtClean="0">
                <a:solidFill>
                  <a:srgbClr val="000000"/>
                </a:solidFill>
                <a:latin typeface="Tahoma" panose="020B0604030504040204" pitchFamily="34" charset="0"/>
                <a:cs typeface="Tahoma" panose="020B0604030504040204" pitchFamily="34" charset="0"/>
              </a:rPr>
              <a:t>iv</a:t>
            </a:r>
            <a:r>
              <a:rPr lang="el-GR" altLang="el-GR" b="1" smtClean="0">
                <a:solidFill>
                  <a:srgbClr val="000000"/>
                </a:solidFill>
                <a:latin typeface="Tahoma" panose="020B0604030504040204" pitchFamily="34" charset="0"/>
                <a:cs typeface="Tahoma" panose="020B0604030504040204" pitchFamily="34" charset="0"/>
              </a:rPr>
              <a:t>) Κύρτωση</a:t>
            </a:r>
            <a:r>
              <a:rPr lang="el-GR" altLang="el-GR" smtClean="0">
                <a:solidFill>
                  <a:srgbClr val="000000"/>
                </a:solidFill>
                <a:latin typeface="Tahoma" panose="020B0604030504040204" pitchFamily="34" charset="0"/>
                <a:cs typeface="Tahoma" panose="020B0604030504040204" pitchFamily="34" charset="0"/>
              </a:rPr>
              <a:t> </a:t>
            </a:r>
            <a:endParaRPr lang="en-US" altLang="el-GR" smtClean="0">
              <a:solidFill>
                <a:srgbClr val="000000"/>
              </a:solidFill>
              <a:latin typeface="Tahoma" panose="020B0604030504040204" pitchFamily="34" charset="0"/>
              <a:cs typeface="Tahoma" panose="020B0604030504040204" pitchFamily="34" charset="0"/>
            </a:endParaRPr>
          </a:p>
          <a:p>
            <a:pPr algn="just" eaLnBrk="1" hangingPunct="1"/>
            <a:r>
              <a:rPr lang="el-GR" altLang="el-GR" smtClean="0">
                <a:latin typeface="Tahoma" panose="020B0604030504040204" pitchFamily="34" charset="0"/>
                <a:cs typeface="Tahoma" panose="020B0604030504040204" pitchFamily="34" charset="0"/>
              </a:rPr>
              <a:t>Η </a:t>
            </a:r>
            <a:r>
              <a:rPr lang="el-GR" altLang="el-GR" b="1" i="1" smtClean="0">
                <a:latin typeface="Tahoma" panose="020B0604030504040204" pitchFamily="34" charset="0"/>
                <a:cs typeface="Tahoma" panose="020B0604030504040204" pitchFamily="34" charset="0"/>
              </a:rPr>
              <a:t>ασυμμετρία</a:t>
            </a:r>
            <a:r>
              <a:rPr lang="el-GR" altLang="el-GR" smtClean="0">
                <a:latin typeface="Tahoma" panose="020B0604030504040204" pitchFamily="34" charset="0"/>
                <a:cs typeface="Tahoma" panose="020B0604030504040204" pitchFamily="34" charset="0"/>
              </a:rPr>
              <a:t> (</a:t>
            </a:r>
            <a:r>
              <a:rPr lang="en-US" altLang="el-GR" smtClean="0">
                <a:latin typeface="Tahoma" panose="020B0604030504040204" pitchFamily="34" charset="0"/>
                <a:cs typeface="Tahoma" panose="020B0604030504040204" pitchFamily="34" charset="0"/>
              </a:rPr>
              <a:t>skewness</a:t>
            </a:r>
            <a:r>
              <a:rPr lang="el-GR" altLang="el-GR" smtClean="0">
                <a:latin typeface="Tahoma" panose="020B0604030504040204" pitchFamily="34" charset="0"/>
                <a:cs typeface="Tahoma" panose="020B0604030504040204" pitchFamily="34" charset="0"/>
              </a:rPr>
              <a:t>) δείχνει πόσο συμμετρικά γύρω από το μέσο κατανέμονται οι παρατηρήσεις, τα δεδομένα μας.</a:t>
            </a:r>
            <a:endParaRPr lang="el-GR" altLang="el-GR" b="1" smtClean="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122679"/>
      </p:ext>
    </p:extLst>
  </p:cSld>
  <p:clrMapOvr>
    <a:masterClrMapping/>
  </p:clrMapOvr>
  <p:transition spd="med">
    <p:random/>
    <p:sndAc>
      <p:stSnd>
        <p:snd r:embed="rId2" name="camera.wav"/>
      </p:stSnd>
    </p:sndAc>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928688"/>
          </a:xfrm>
          <a:solidFill>
            <a:srgbClr val="E4FFC9"/>
          </a:solidFill>
          <a:ln w="57150">
            <a:solidFill>
              <a:schemeClr val="tx1"/>
            </a:solidFill>
            <a:miter lim="800000"/>
            <a:headEnd/>
            <a:tailEnd/>
          </a:ln>
        </p:spPr>
        <p:txBody>
          <a:bodyPr/>
          <a:lstStyle/>
          <a:p>
            <a:pPr eaLnBrk="1" hangingPunct="1"/>
            <a:r>
              <a:rPr lang="el-GR" altLang="el-GR" smtClean="0">
                <a:solidFill>
                  <a:srgbClr val="000000"/>
                </a:solidFill>
              </a:rPr>
              <a:t>ΣΥΝΤΕΛΕΣΤΗΣ ΑΣΥΜΜΕΤΡΙΑΣ</a:t>
            </a:r>
            <a:r>
              <a:rPr lang="el-GR" altLang="el-GR" smtClean="0"/>
              <a:t> </a:t>
            </a:r>
          </a:p>
        </p:txBody>
      </p:sp>
      <p:sp>
        <p:nvSpPr>
          <p:cNvPr id="43011" name="Rectangle 3"/>
          <p:cNvSpPr>
            <a:spLocks noGrp="1" noChangeArrowheads="1"/>
          </p:cNvSpPr>
          <p:nvPr>
            <p:ph idx="1"/>
          </p:nvPr>
        </p:nvSpPr>
        <p:spPr>
          <a:xfrm>
            <a:off x="0" y="1000125"/>
            <a:ext cx="9144000" cy="5857875"/>
          </a:xfrm>
        </p:spPr>
        <p:txBody>
          <a:bodyPr/>
          <a:lstStyle/>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Απλά δεδομένα - Ασυμμετρία πληθυσμού</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Απλά δεδομένα</a:t>
            </a:r>
            <a:r>
              <a:rPr lang="en-US" altLang="el-GR" sz="2800" b="1" smtClean="0">
                <a:solidFill>
                  <a:srgbClr val="000000"/>
                </a:solidFill>
                <a:latin typeface="Tahoma" panose="020B0604030504040204" pitchFamily="34" charset="0"/>
                <a:cs typeface="Tahoma" panose="020B0604030504040204" pitchFamily="34" charset="0"/>
              </a:rPr>
              <a:t> -</a:t>
            </a:r>
            <a:r>
              <a:rPr lang="el-GR" altLang="el-GR" sz="2800" b="1" smtClean="0">
                <a:solidFill>
                  <a:srgbClr val="000000"/>
                </a:solidFill>
                <a:latin typeface="Tahoma" panose="020B0604030504040204" pitchFamily="34" charset="0"/>
                <a:cs typeface="Tahoma" panose="020B0604030504040204" pitchFamily="34" charset="0"/>
              </a:rPr>
              <a:t> Ασυμμετρία δείγματος</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p:txBody>
      </p:sp>
      <p:graphicFrame>
        <p:nvGraphicFramePr>
          <p:cNvPr id="43012" name="Object 6"/>
          <p:cNvGraphicFramePr>
            <a:graphicFrameLocks noChangeAspect="1"/>
          </p:cNvGraphicFramePr>
          <p:nvPr/>
        </p:nvGraphicFramePr>
        <p:xfrm>
          <a:off x="0" y="2846388"/>
          <a:ext cx="4410075" cy="1165225"/>
        </p:xfrm>
        <a:graphic>
          <a:graphicData uri="http://schemas.openxmlformats.org/presentationml/2006/ole">
            <mc:AlternateContent xmlns:mc="http://schemas.openxmlformats.org/markup-compatibility/2006">
              <mc:Choice xmlns:v="urn:schemas-microsoft-com:vml" Requires="v">
                <p:oleObj spid="_x0000_s110594" name="Εξίσωση" r:id="rId4" imgW="1548728" imgH="495085" progId="Equation.3">
                  <p:embed/>
                </p:oleObj>
              </mc:Choice>
              <mc:Fallback>
                <p:oleObj name="Εξίσωση" r:id="rId4" imgW="1548728" imgH="495085" progId="Equation.3">
                  <p:embed/>
                  <p:pic>
                    <p:nvPicPr>
                      <p:cNvPr id="4301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46388"/>
                        <a:ext cx="4410075"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7"/>
          <p:cNvGraphicFramePr>
            <a:graphicFrameLocks noChangeAspect="1"/>
          </p:cNvGraphicFramePr>
          <p:nvPr/>
        </p:nvGraphicFramePr>
        <p:xfrm>
          <a:off x="5143500" y="3128963"/>
          <a:ext cx="3152775" cy="1085850"/>
        </p:xfrm>
        <a:graphic>
          <a:graphicData uri="http://schemas.openxmlformats.org/presentationml/2006/ole">
            <mc:AlternateContent xmlns:mc="http://schemas.openxmlformats.org/markup-compatibility/2006">
              <mc:Choice xmlns:v="urn:schemas-microsoft-com:vml" Requires="v">
                <p:oleObj spid="_x0000_s110595" name="Εξίσωση" r:id="rId6" imgW="1180588" imgH="482391" progId="Equation.3">
                  <p:embed/>
                </p:oleObj>
              </mc:Choice>
              <mc:Fallback>
                <p:oleObj name="Εξίσωση" r:id="rId6" imgW="1180588" imgH="482391" progId="Equation.3">
                  <p:embed/>
                  <p:pic>
                    <p:nvPicPr>
                      <p:cNvPr id="4301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0" y="3128963"/>
                        <a:ext cx="3152775"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4" name="Object 8"/>
          <p:cNvGraphicFramePr>
            <a:graphicFrameLocks noChangeAspect="1"/>
          </p:cNvGraphicFramePr>
          <p:nvPr/>
        </p:nvGraphicFramePr>
        <p:xfrm>
          <a:off x="4643438" y="1571625"/>
          <a:ext cx="2065337" cy="1373188"/>
        </p:xfrm>
        <a:graphic>
          <a:graphicData uri="http://schemas.openxmlformats.org/presentationml/2006/ole">
            <mc:AlternateContent xmlns:mc="http://schemas.openxmlformats.org/markup-compatibility/2006">
              <mc:Choice xmlns:v="urn:schemas-microsoft-com:vml" Requires="v">
                <p:oleObj spid="_x0000_s110596" name="Εξίσωση" r:id="rId8" imgW="571252" imgH="469696" progId="Equation.3">
                  <p:embed/>
                </p:oleObj>
              </mc:Choice>
              <mc:Fallback>
                <p:oleObj name="Εξίσωση" r:id="rId8" imgW="571252" imgH="469696" progId="Equation.3">
                  <p:embed/>
                  <p:pic>
                    <p:nvPicPr>
                      <p:cNvPr id="4301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1571625"/>
                        <a:ext cx="2065337" cy="1373188"/>
                      </a:xfrm>
                      <a:prstGeom prst="rect">
                        <a:avLst/>
                      </a:prstGeom>
                      <a:solidFill>
                        <a:srgbClr val="FFECE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5" name="Object 9"/>
          <p:cNvGraphicFramePr>
            <a:graphicFrameLocks noChangeAspect="1"/>
          </p:cNvGraphicFramePr>
          <p:nvPr/>
        </p:nvGraphicFramePr>
        <p:xfrm>
          <a:off x="0" y="5013325"/>
          <a:ext cx="6448425" cy="1844675"/>
        </p:xfrm>
        <a:graphic>
          <a:graphicData uri="http://schemas.openxmlformats.org/presentationml/2006/ole">
            <mc:AlternateContent xmlns:mc="http://schemas.openxmlformats.org/markup-compatibility/2006">
              <mc:Choice xmlns:v="urn:schemas-microsoft-com:vml" Requires="v">
                <p:oleObj spid="_x0000_s110597" name="Έγγραφο" r:id="rId10" imgW="6515299" imgH="1871180" progId="Word.Document.12">
                  <p:embed/>
                </p:oleObj>
              </mc:Choice>
              <mc:Fallback>
                <p:oleObj name="Έγγραφο" r:id="rId10" imgW="6515299" imgH="1871180" progId="Word.Document.12">
                  <p:embed/>
                  <p:pic>
                    <p:nvPicPr>
                      <p:cNvPr id="4301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013325"/>
                        <a:ext cx="644842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56921"/>
      </p:ext>
    </p:extLst>
  </p:cSld>
  <p:clrMapOvr>
    <a:masterClrMapping/>
  </p:clrMapOvr>
  <p:transition spd="med">
    <p:random/>
    <p:sndAc>
      <p:stSnd>
        <p:snd r:embed="rId3" name="camera.wav"/>
      </p:stSnd>
    </p:sndAc>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747696"/>
      </p:ext>
    </p:extLst>
  </p:cSld>
  <p:clrMapOvr>
    <a:masterClrMapping/>
  </p:clrMapOvr>
  <p:transition spd="med">
    <p:random/>
    <p:sndAc>
      <p:stSnd>
        <p:snd r:embed="rId2" name="camera.wav"/>
      </p:stSnd>
    </p:sndAc>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1663"/>
            <a:ext cx="1033303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66675"/>
            <a:ext cx="907573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185631"/>
      </p:ext>
    </p:extLst>
  </p:cSld>
  <p:clrMapOvr>
    <a:masterClrMapping/>
  </p:clrMapOvr>
  <p:transition spd="med">
    <p:random/>
    <p:sndAc>
      <p:stSnd>
        <p:snd r:embed="rId2" name="camera.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81174"/>
      </p:ext>
    </p:extLst>
  </p:cSld>
  <p:clrMapOvr>
    <a:masterClrMapping/>
  </p:clrMapOvr>
  <p:transition spd="med">
    <p:random/>
    <p:sndAc>
      <p:stSnd>
        <p:snd r:embed="rId2" name="camera.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1663"/>
            <a:ext cx="1033303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Rot="1" noChangeAspect="1" noMove="1" noResize="1" noEditPoints="1" noAdjustHandles="1" noChangeArrowheads="1" noChangeShapeType="1" noTextEdit="1"/>
          </p:cNvSpPr>
          <p:nvPr/>
        </p:nvSpPr>
        <p:spPr>
          <a:xfrm>
            <a:off x="10886" y="-32657"/>
            <a:ext cx="9133114" cy="3174320"/>
          </a:xfrm>
          <a:prstGeom prst="rect">
            <a:avLst/>
          </a:prstGeom>
          <a:blipFill rotWithShape="1">
            <a:blip r:embed="rId4"/>
            <a:stretch>
              <a:fillRect l="-935" t="-1154" b="-577"/>
            </a:stretch>
          </a:blipFill>
        </p:spPr>
        <p:txBody>
          <a:bodyPr/>
          <a:lstStyle/>
          <a:p>
            <a:pPr>
              <a:defRPr/>
            </a:pPr>
            <a:r>
              <a:rPr lang="el-GR">
                <a:noFill/>
              </a:rPr>
              <a:t> </a:t>
            </a:r>
          </a:p>
        </p:txBody>
      </p:sp>
    </p:spTree>
    <p:extLst>
      <p:ext uri="{BB962C8B-B14F-4D97-AF65-F5344CB8AC3E}">
        <p14:creationId xmlns:p14="http://schemas.microsoft.com/office/powerpoint/2010/main" val="2421550007"/>
      </p:ext>
    </p:extLst>
  </p:cSld>
  <p:clrMapOvr>
    <a:masterClrMapping/>
  </p:clrMapOvr>
  <p:transition spd="med">
    <p:random/>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1663"/>
            <a:ext cx="1033303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Rot="1" noChangeAspect="1" noMove="1" noResize="1" noEditPoints="1" noAdjustHandles="1" noChangeArrowheads="1" noChangeShapeType="1" noTextEdit="1"/>
          </p:cNvSpPr>
          <p:nvPr/>
        </p:nvSpPr>
        <p:spPr>
          <a:xfrm>
            <a:off x="10886" y="-32657"/>
            <a:ext cx="9133114" cy="3174320"/>
          </a:xfrm>
          <a:prstGeom prst="rect">
            <a:avLst/>
          </a:prstGeom>
          <a:blipFill rotWithShape="1">
            <a:blip r:embed="rId4"/>
            <a:stretch>
              <a:fillRect l="-1001"/>
            </a:stretch>
          </a:blipFill>
        </p:spPr>
        <p:txBody>
          <a:bodyPr/>
          <a:lstStyle/>
          <a:p>
            <a:pPr>
              <a:defRPr/>
            </a:pPr>
            <a:r>
              <a:rPr lang="el-GR">
                <a:noFill/>
              </a:rPr>
              <a:t> </a:t>
            </a:r>
          </a:p>
        </p:txBody>
      </p:sp>
    </p:spTree>
    <p:extLst>
      <p:ext uri="{BB962C8B-B14F-4D97-AF65-F5344CB8AC3E}">
        <p14:creationId xmlns:p14="http://schemas.microsoft.com/office/powerpoint/2010/main" val="704087981"/>
      </p:ext>
    </p:extLst>
  </p:cSld>
  <p:clrMapOvr>
    <a:masterClrMapping/>
  </p:clrMapOvr>
  <p:transition spd="med">
    <p:random/>
    <p:sndAc>
      <p:stSnd>
        <p:snd r:embed="rId2" name="camera.wav"/>
      </p:stSnd>
    </p:sndAc>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p:txBody>
          <a:bodyPr/>
          <a:lstStyle/>
          <a:p>
            <a:r>
              <a:rPr lang="el-GR" altLang="el-GR" smtClean="0"/>
              <a:t>Να βρεθεί η ασυμμετρία στο παρακάτω δείγμα</a:t>
            </a:r>
          </a:p>
        </p:txBody>
      </p:sp>
      <p:graphicFrame>
        <p:nvGraphicFramePr>
          <p:cNvPr id="4" name="Θέση περιεχομένου 3"/>
          <p:cNvGraphicFramePr>
            <a:graphicFrameLocks noGrp="1"/>
          </p:cNvGraphicFramePr>
          <p:nvPr>
            <p:ph idx="1"/>
          </p:nvPr>
        </p:nvGraphicFramePr>
        <p:xfrm>
          <a:off x="2771775" y="2090738"/>
          <a:ext cx="2979738" cy="3594100"/>
        </p:xfrm>
        <a:graphic>
          <a:graphicData uri="http://schemas.openxmlformats.org/drawingml/2006/table">
            <a:tbl>
              <a:tblPr firstRow="1" firstCol="1" bandRow="1">
                <a:tableStyleId>{5C22544A-7EE6-4342-B048-85BDC9FD1C3A}</a:tableStyleId>
              </a:tblPr>
              <a:tblGrid>
                <a:gridCol w="2979738">
                  <a:extLst>
                    <a:ext uri="{9D8B030D-6E8A-4147-A177-3AD203B41FA5}">
                      <a16:colId xmlns:a16="http://schemas.microsoft.com/office/drawing/2014/main" val="20000"/>
                    </a:ext>
                  </a:extLst>
                </a:gridCol>
              </a:tblGrid>
              <a:tr h="1070555">
                <a:tc>
                  <a:txBody>
                    <a:bodyPr/>
                    <a:lstStyle/>
                    <a:p>
                      <a:pPr algn="ctr">
                        <a:lnSpc>
                          <a:spcPct val="115000"/>
                        </a:lnSpc>
                        <a:spcAft>
                          <a:spcPts val="0"/>
                        </a:spcAft>
                      </a:pPr>
                      <a:r>
                        <a:rPr lang="el-GR" sz="3600" dirty="0">
                          <a:effectLst/>
                        </a:rPr>
                        <a:t>Χ</a:t>
                      </a:r>
                      <a:endParaRPr lang="el-GR" sz="3600" dirty="0">
                        <a:effectLst/>
                        <a:latin typeface="Calibri"/>
                        <a:ea typeface="Times New Roman"/>
                        <a:cs typeface="Times New Roman"/>
                      </a:endParaRPr>
                    </a:p>
                  </a:txBody>
                  <a:tcPr marL="68573" marR="68573" marT="0" marB="0" anchor="b">
                    <a:solidFill>
                      <a:schemeClr val="tx1">
                        <a:lumMod val="85000"/>
                        <a:lumOff val="15000"/>
                      </a:schemeClr>
                    </a:solidFill>
                  </a:tcPr>
                </a:tc>
                <a:extLst>
                  <a:ext uri="{0D108BD9-81ED-4DB2-BD59-A6C34878D82A}">
                    <a16:rowId xmlns:a16="http://schemas.microsoft.com/office/drawing/2014/main" val="10000"/>
                  </a:ext>
                </a:extLst>
              </a:tr>
              <a:tr h="630886">
                <a:tc>
                  <a:txBody>
                    <a:bodyPr/>
                    <a:lstStyle/>
                    <a:p>
                      <a:pPr algn="ctr">
                        <a:lnSpc>
                          <a:spcPct val="115000"/>
                        </a:lnSpc>
                        <a:spcAft>
                          <a:spcPts val="0"/>
                        </a:spcAft>
                      </a:pPr>
                      <a:r>
                        <a:rPr lang="el-GR" sz="3600" dirty="0">
                          <a:effectLst/>
                        </a:rPr>
                        <a:t>1</a:t>
                      </a:r>
                      <a:endParaRPr lang="el-GR" sz="3600" dirty="0">
                        <a:effectLst/>
                        <a:latin typeface="Calibri"/>
                        <a:ea typeface="Times New Roman"/>
                        <a:cs typeface="Times New Roman"/>
                      </a:endParaRPr>
                    </a:p>
                  </a:txBody>
                  <a:tcPr marL="68573" marR="68573" marT="0" marB="0" anchor="ctr">
                    <a:solidFill>
                      <a:schemeClr val="tx1">
                        <a:lumMod val="85000"/>
                        <a:lumOff val="15000"/>
                      </a:schemeClr>
                    </a:solidFill>
                  </a:tcPr>
                </a:tc>
                <a:extLst>
                  <a:ext uri="{0D108BD9-81ED-4DB2-BD59-A6C34878D82A}">
                    <a16:rowId xmlns:a16="http://schemas.microsoft.com/office/drawing/2014/main" val="10001"/>
                  </a:ext>
                </a:extLst>
              </a:tr>
              <a:tr h="630886">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73" marR="68573" marT="0" marB="0" anchor="ctr">
                    <a:solidFill>
                      <a:schemeClr val="tx1">
                        <a:lumMod val="85000"/>
                        <a:lumOff val="15000"/>
                      </a:schemeClr>
                    </a:solidFill>
                  </a:tcPr>
                </a:tc>
                <a:extLst>
                  <a:ext uri="{0D108BD9-81ED-4DB2-BD59-A6C34878D82A}">
                    <a16:rowId xmlns:a16="http://schemas.microsoft.com/office/drawing/2014/main" val="10002"/>
                  </a:ext>
                </a:extLst>
              </a:tr>
              <a:tr h="630886">
                <a:tc>
                  <a:txBody>
                    <a:bodyPr/>
                    <a:lstStyle/>
                    <a:p>
                      <a:pPr algn="ctr">
                        <a:lnSpc>
                          <a:spcPct val="115000"/>
                        </a:lnSpc>
                        <a:spcAft>
                          <a:spcPts val="0"/>
                        </a:spcAft>
                      </a:pPr>
                      <a:r>
                        <a:rPr lang="el-GR" sz="3600" dirty="0">
                          <a:effectLst/>
                        </a:rPr>
                        <a:t>12</a:t>
                      </a:r>
                      <a:endParaRPr lang="el-GR" sz="3600" dirty="0">
                        <a:effectLst/>
                        <a:latin typeface="Calibri"/>
                        <a:ea typeface="Times New Roman"/>
                        <a:cs typeface="Times New Roman"/>
                      </a:endParaRPr>
                    </a:p>
                  </a:txBody>
                  <a:tcPr marL="68573" marR="68573" marT="0" marB="0" anchor="ctr">
                    <a:solidFill>
                      <a:schemeClr val="tx1">
                        <a:lumMod val="85000"/>
                        <a:lumOff val="15000"/>
                      </a:schemeClr>
                    </a:solidFill>
                  </a:tcPr>
                </a:tc>
                <a:extLst>
                  <a:ext uri="{0D108BD9-81ED-4DB2-BD59-A6C34878D82A}">
                    <a16:rowId xmlns:a16="http://schemas.microsoft.com/office/drawing/2014/main" val="10003"/>
                  </a:ext>
                </a:extLst>
              </a:tr>
              <a:tr h="630886">
                <a:tc>
                  <a:txBody>
                    <a:bodyPr/>
                    <a:lstStyle/>
                    <a:p>
                      <a:pPr algn="ctr">
                        <a:lnSpc>
                          <a:spcPct val="115000"/>
                        </a:lnSpc>
                        <a:spcAft>
                          <a:spcPts val="0"/>
                        </a:spcAft>
                      </a:pPr>
                      <a:r>
                        <a:rPr lang="el-GR" sz="3600" dirty="0">
                          <a:effectLst/>
                        </a:rPr>
                        <a:t> </a:t>
                      </a:r>
                      <a:r>
                        <a:rPr lang="en-US" sz="3600" dirty="0">
                          <a:effectLst/>
                        </a:rPr>
                        <a:t>15</a:t>
                      </a:r>
                      <a:endParaRPr lang="el-GR" sz="3600" dirty="0">
                        <a:effectLst/>
                        <a:latin typeface="Calibri"/>
                        <a:ea typeface="Times New Roman"/>
                        <a:cs typeface="Times New Roman"/>
                      </a:endParaRPr>
                    </a:p>
                  </a:txBody>
                  <a:tcPr marL="68573" marR="68573" marT="0" marB="0" anchor="b">
                    <a:solidFill>
                      <a:schemeClr val="tx1">
                        <a:lumMod val="85000"/>
                        <a:lumOff val="1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455520"/>
      </p:ext>
    </p:extLst>
  </p:cSld>
  <p:clrMapOvr>
    <a:masterClrMapping/>
  </p:clrMapOvr>
  <p:transition spd="med">
    <p:random/>
    <p:sndAc>
      <p:stSnd>
        <p:snd r:embed="rId2" name="camera.wav"/>
      </p:stSnd>
    </p:sndAc>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3717032"/>
            <a:ext cx="9144000" cy="3140968"/>
          </a:xfrm>
          <a:blipFill rotWithShape="1">
            <a:blip r:embed="rId3"/>
            <a:stretch>
              <a:fillRect/>
            </a:stretch>
          </a:blipFill>
          <a:extLst/>
        </p:spPr>
        <p:txBody>
          <a:bodyPr/>
          <a:lstStyle/>
          <a:p>
            <a:pPr>
              <a:defRPr/>
            </a:pPr>
            <a:r>
              <a:rPr lang="el-GR">
                <a:noFill/>
              </a:rPr>
              <a:t> </a:t>
            </a:r>
          </a:p>
        </p:txBody>
      </p:sp>
      <p:graphicFrame>
        <p:nvGraphicFramePr>
          <p:cNvPr id="4" name="Πίνακας 3"/>
          <p:cNvGraphicFramePr>
            <a:graphicFrameLocks noGrp="1"/>
          </p:cNvGraphicFramePr>
          <p:nvPr/>
        </p:nvGraphicFramePr>
        <p:xfrm>
          <a:off x="0" y="18706"/>
          <a:ext cx="9143999" cy="3626318"/>
        </p:xfrm>
        <a:graphic>
          <a:graphicData uri="http://schemas.openxmlformats.org/drawingml/2006/table">
            <a:tbl>
              <a:tblPr firstRow="1" firstCol="1" bandRow="1">
                <a:tableStyleId>{5C22544A-7EE6-4342-B048-85BDC9FD1C3A}</a:tableStyleId>
              </a:tblPr>
              <a:tblGrid>
                <a:gridCol w="1870496">
                  <a:extLst>
                    <a:ext uri="{9D8B030D-6E8A-4147-A177-3AD203B41FA5}">
                      <a16:colId xmlns:a16="http://schemas.microsoft.com/office/drawing/2014/main" val="20000"/>
                    </a:ext>
                  </a:extLst>
                </a:gridCol>
                <a:gridCol w="1870496">
                  <a:extLst>
                    <a:ext uri="{9D8B030D-6E8A-4147-A177-3AD203B41FA5}">
                      <a16:colId xmlns:a16="http://schemas.microsoft.com/office/drawing/2014/main" val="20001"/>
                    </a:ext>
                  </a:extLst>
                </a:gridCol>
                <a:gridCol w="2642076">
                  <a:extLst>
                    <a:ext uri="{9D8B030D-6E8A-4147-A177-3AD203B41FA5}">
                      <a16:colId xmlns:a16="http://schemas.microsoft.com/office/drawing/2014/main" val="20002"/>
                    </a:ext>
                  </a:extLst>
                </a:gridCol>
                <a:gridCol w="2760931">
                  <a:extLst>
                    <a:ext uri="{9D8B030D-6E8A-4147-A177-3AD203B41FA5}">
                      <a16:colId xmlns:a16="http://schemas.microsoft.com/office/drawing/2014/main" val="20003"/>
                    </a:ext>
                  </a:extLst>
                </a:gridCol>
              </a:tblGrid>
              <a:tr h="720401">
                <a:tc>
                  <a:txBody>
                    <a:bodyPr/>
                    <a:lstStyle/>
                    <a:p>
                      <a:pPr algn="ctr">
                        <a:lnSpc>
                          <a:spcPct val="115000"/>
                        </a:lnSpc>
                        <a:spcAft>
                          <a:spcPts val="0"/>
                        </a:spcAft>
                      </a:pPr>
                      <a:r>
                        <a:rPr lang="el-GR" sz="2800" dirty="0">
                          <a:effectLst/>
                        </a:rPr>
                        <a:t>Χ</a:t>
                      </a:r>
                      <a:endParaRPr lang="el-GR" sz="2800" dirty="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4"/>
                      <a:stretch>
                        <a:fillRect l="-100000" r="-288599" b="-404237"/>
                      </a:stretch>
                    </a:blipFill>
                  </a:tcPr>
                </a:tc>
                <a:tc>
                  <a:txBody>
                    <a:bodyPr/>
                    <a:lstStyle/>
                    <a:p>
                      <a:endParaRPr lang="el-GR"/>
                    </a:p>
                  </a:txBody>
                  <a:tcPr marL="68580" marR="68580" marT="0" marB="0" anchor="b">
                    <a:blipFill rotWithShape="1">
                      <a:blip r:embed="rId4"/>
                      <a:stretch>
                        <a:fillRect l="-141801" r="-104619" b="-404237"/>
                      </a:stretch>
                    </a:blipFill>
                  </a:tcPr>
                </a:tc>
                <a:tc>
                  <a:txBody>
                    <a:bodyPr/>
                    <a:lstStyle/>
                    <a:p>
                      <a:endParaRPr lang="el-GR"/>
                    </a:p>
                  </a:txBody>
                  <a:tcPr marL="68580" marR="68580" marT="0" marB="0" anchor="b">
                    <a:blipFill rotWithShape="1">
                      <a:blip r:embed="rId4"/>
                      <a:stretch>
                        <a:fillRect l="-231126" b="-404237"/>
                      </a:stretch>
                    </a:blipFill>
                  </a:tcPr>
                </a:tc>
                <a:extLst>
                  <a:ext uri="{0D108BD9-81ED-4DB2-BD59-A6C34878D82A}">
                    <a16:rowId xmlns:a16="http://schemas.microsoft.com/office/drawing/2014/main" val="10000"/>
                  </a:ext>
                </a:extLst>
              </a:tr>
              <a:tr h="564180">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16</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-64</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553285">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9</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-27</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564180">
                <a:tc>
                  <a:txBody>
                    <a:bodyPr/>
                    <a:lstStyle/>
                    <a:p>
                      <a:pPr algn="ctr">
                        <a:lnSpc>
                          <a:spcPct val="115000"/>
                        </a:lnSpc>
                        <a:spcAft>
                          <a:spcPts val="0"/>
                        </a:spcAft>
                      </a:pPr>
                      <a:r>
                        <a:rPr lang="el-GR" sz="2800">
                          <a:effectLst/>
                        </a:rPr>
                        <a:t>12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7</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49</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343</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564180">
                <a:tc>
                  <a:txBody>
                    <a:bodyPr/>
                    <a:lstStyle/>
                    <a:p>
                      <a:pPr algn="ctr">
                        <a:lnSpc>
                          <a:spcPct val="115000"/>
                        </a:lnSpc>
                        <a:spcAft>
                          <a:spcPts val="0"/>
                        </a:spcAft>
                      </a:pPr>
                      <a:r>
                        <a:rPr lang="el-GR" sz="2800" b="1" dirty="0">
                          <a:solidFill>
                            <a:srgbClr val="FF0000"/>
                          </a:solidFill>
                          <a:effectLst/>
                        </a:rPr>
                        <a:t> </a:t>
                      </a:r>
                      <a:r>
                        <a:rPr lang="en-US" sz="2800" b="1" dirty="0">
                          <a:solidFill>
                            <a:srgbClr val="FF0000"/>
                          </a:solidFill>
                          <a:effectLst/>
                        </a:rPr>
                        <a:t>15</a:t>
                      </a:r>
                      <a:endParaRPr lang="el-GR" sz="2800" b="1" dirty="0">
                        <a:solidFill>
                          <a:srgbClr val="FF0000"/>
                        </a:solidFill>
                        <a:effectLst/>
                        <a:latin typeface="Calibri"/>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l-GR" sz="2800" b="1" dirty="0">
                          <a:solidFill>
                            <a:srgbClr val="FF0000"/>
                          </a:solidFill>
                          <a:effectLst/>
                        </a:rPr>
                        <a:t> </a:t>
                      </a:r>
                      <a:endParaRPr lang="el-GR" sz="2800" b="1" dirty="0">
                        <a:solidFill>
                          <a:srgbClr val="FF0000"/>
                        </a:solidFill>
                        <a:effectLst/>
                        <a:latin typeface="Calibri"/>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l-GR" sz="2800" b="1" dirty="0">
                          <a:solidFill>
                            <a:srgbClr val="FF0000"/>
                          </a:solidFill>
                          <a:effectLst/>
                        </a:rPr>
                        <a:t>74</a:t>
                      </a:r>
                      <a:endParaRPr lang="el-GR" sz="2800" b="1" dirty="0">
                        <a:solidFill>
                          <a:srgbClr val="FF0000"/>
                        </a:solidFill>
                        <a:effectLst/>
                        <a:latin typeface="Calibri"/>
                        <a:ea typeface="Times New Roman"/>
                        <a:cs typeface="Times New Roman"/>
                      </a:endParaRPr>
                    </a:p>
                  </a:txBody>
                  <a:tcPr marL="68580" marR="68580" marT="0" marB="0" anchor="b">
                    <a:solidFill>
                      <a:srgbClr val="FFC000"/>
                    </a:solidFill>
                  </a:tcPr>
                </a:tc>
                <a:tc>
                  <a:txBody>
                    <a:bodyPr/>
                    <a:lstStyle/>
                    <a:p>
                      <a:pPr algn="ctr">
                        <a:lnSpc>
                          <a:spcPct val="115000"/>
                        </a:lnSpc>
                        <a:spcAft>
                          <a:spcPts val="0"/>
                        </a:spcAft>
                      </a:pPr>
                      <a:r>
                        <a:rPr lang="el-GR" sz="2800" b="1" dirty="0">
                          <a:solidFill>
                            <a:srgbClr val="FF0000"/>
                          </a:solidFill>
                          <a:effectLst/>
                        </a:rPr>
                        <a:t>252</a:t>
                      </a:r>
                      <a:endParaRPr lang="el-GR" sz="2800" b="1" dirty="0">
                        <a:solidFill>
                          <a:srgbClr val="FF0000"/>
                        </a:solidFill>
                        <a:effectLst/>
                        <a:latin typeface="Calibri"/>
                        <a:ea typeface="Times New Roman"/>
                        <a:cs typeface="Times New Roman"/>
                      </a:endParaRPr>
                    </a:p>
                  </a:txBody>
                  <a:tcPr marL="68580" marR="68580" marT="0" marB="0" anchor="b">
                    <a:solidFill>
                      <a:srgbClr val="FFC000"/>
                    </a:solidFill>
                  </a:tcPr>
                </a:tc>
                <a:extLst>
                  <a:ext uri="{0D108BD9-81ED-4DB2-BD59-A6C34878D82A}">
                    <a16:rowId xmlns:a16="http://schemas.microsoft.com/office/drawing/2014/main" val="10004"/>
                  </a:ext>
                </a:extLst>
              </a:tr>
              <a:tr h="660092">
                <a:tc>
                  <a:txBody>
                    <a:bodyPr/>
                    <a:lstStyle/>
                    <a:p>
                      <a:endParaRPr lang="el-GR"/>
                    </a:p>
                  </a:txBody>
                  <a:tcPr marL="68580" marR="68580" marT="0" marB="0" anchor="b">
                    <a:blipFill rotWithShape="1">
                      <a:blip r:embed="rId4"/>
                      <a:stretch>
                        <a:fillRect t="-450926" r="-388599"/>
                      </a:stretch>
                    </a:blipFill>
                  </a:tcPr>
                </a:tc>
                <a:tc>
                  <a:txBody>
                    <a:bodyPr/>
                    <a:lstStyle/>
                    <a:p>
                      <a:pP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4"/>
                      <a:stretch>
                        <a:fillRect l="-141801" t="-450926" r="-104619"/>
                      </a:stretch>
                    </a:blipFill>
                  </a:tcPr>
                </a:tc>
                <a:tc>
                  <a:txBody>
                    <a:bodyPr/>
                    <a:lstStyle/>
                    <a:p>
                      <a:endParaRPr lang="el-GR"/>
                    </a:p>
                  </a:txBody>
                  <a:tcPr marL="68580" marR="68580" marT="0" marB="0" anchor="b">
                    <a:blipFill rotWithShape="1">
                      <a:blip r:embed="rId4"/>
                      <a:stretch>
                        <a:fillRect l="-231126" t="-450926"/>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2173648"/>
      </p:ext>
    </p:extLst>
  </p:cSld>
  <p:clrMapOvr>
    <a:masterClrMapping/>
  </p:clrMapOvr>
  <p:transition spd="med">
    <p:random/>
    <p:sndAc>
      <p:stSnd>
        <p:snd r:embed="rId2" name="camera.wav"/>
      </p:stSnd>
    </p:sndAc>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0" y="0"/>
            <a:ext cx="9144000" cy="6858000"/>
          </a:xfrm>
        </p:spPr>
        <p:txBody>
          <a:bodyPr/>
          <a:lstStyle/>
          <a:p>
            <a:pPr algn="just" eaLnBrk="1" hangingPunct="1"/>
            <a:r>
              <a:rPr lang="el-GR" altLang="el-GR" sz="2800" b="1" smtClean="0">
                <a:solidFill>
                  <a:srgbClr val="000000"/>
                </a:solidFill>
                <a:latin typeface="Tahoma" panose="020B0604030504040204" pitchFamily="34" charset="0"/>
                <a:cs typeface="Tahoma" panose="020B0604030504040204" pitchFamily="34" charset="0"/>
              </a:rPr>
              <a:t>Στη διεθνή βιβλιογραφία χρησιμοποιούνται διάφορες παραλλαγές του προηγούμενου τύπου με σκοπό την κατά το δυνατό καλύτερη προσέγγιση της πραγματικής ασυμμετρίας του πληθυσμού.</a:t>
            </a: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r>
              <a:rPr lang="el-GR" altLang="el-GR" sz="2800" b="1" smtClean="0">
                <a:solidFill>
                  <a:srgbClr val="000000"/>
                </a:solidFill>
                <a:latin typeface="Tahoma" panose="020B0604030504040204" pitchFamily="34" charset="0"/>
                <a:cs typeface="Tahoma" panose="020B0604030504040204" pitchFamily="34" charset="0"/>
              </a:rPr>
              <a:t> </a:t>
            </a:r>
          </a:p>
          <a:p>
            <a:pPr algn="just" eaLnBrk="1" hangingPunct="1"/>
            <a:r>
              <a:rPr lang="el-GR" altLang="el-GR" sz="2800" smtClean="0"/>
              <a:t>Μο είναι η επικρατούσα τιμή και Μ</a:t>
            </a:r>
            <a:r>
              <a:rPr lang="en-US" altLang="el-GR" sz="2800" smtClean="0"/>
              <a:t>d</a:t>
            </a:r>
            <a:r>
              <a:rPr lang="el-GR" altLang="el-GR" sz="2800" smtClean="0"/>
              <a:t>  είναι η διάμεσος</a:t>
            </a:r>
            <a:endParaRPr lang="el-GR" altLang="el-GR" sz="2800" b="1" smtClean="0">
              <a:solidFill>
                <a:srgbClr val="000000"/>
              </a:solidFill>
              <a:latin typeface="Tahoma" panose="020B0604030504040204" pitchFamily="34" charset="0"/>
              <a:cs typeface="Tahoma" panose="020B0604030504040204" pitchFamily="34" charset="0"/>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p:txBody>
      </p:sp>
      <p:graphicFrame>
        <p:nvGraphicFramePr>
          <p:cNvPr id="51203" name="Object 9"/>
          <p:cNvGraphicFramePr>
            <a:graphicFrameLocks noChangeAspect="1"/>
          </p:cNvGraphicFramePr>
          <p:nvPr/>
        </p:nvGraphicFramePr>
        <p:xfrm>
          <a:off x="2071688" y="1928813"/>
          <a:ext cx="6462712" cy="1860550"/>
        </p:xfrm>
        <a:graphic>
          <a:graphicData uri="http://schemas.openxmlformats.org/presentationml/2006/ole">
            <mc:AlternateContent xmlns:mc="http://schemas.openxmlformats.org/markup-compatibility/2006">
              <mc:Choice xmlns:v="urn:schemas-microsoft-com:vml" Requires="v">
                <p:oleObj spid="_x0000_s111618" name="Έγγραφο" r:id="rId4" imgW="6477090" imgH="1872259" progId="Word.Document.12">
                  <p:embed/>
                </p:oleObj>
              </mc:Choice>
              <mc:Fallback>
                <p:oleObj name="Έγγραφο" r:id="rId4" imgW="6477090" imgH="1872259" progId="Word.Document.12">
                  <p:embed/>
                  <p:pic>
                    <p:nvPicPr>
                      <p:cNvPr id="5120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1928813"/>
                        <a:ext cx="6462712"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6"/>
          <p:cNvGraphicFramePr>
            <a:graphicFrameLocks noChangeAspect="1"/>
          </p:cNvGraphicFramePr>
          <p:nvPr/>
        </p:nvGraphicFramePr>
        <p:xfrm>
          <a:off x="206375" y="3071813"/>
          <a:ext cx="8937625" cy="2222500"/>
        </p:xfrm>
        <a:graphic>
          <a:graphicData uri="http://schemas.openxmlformats.org/presentationml/2006/ole">
            <mc:AlternateContent xmlns:mc="http://schemas.openxmlformats.org/markup-compatibility/2006">
              <mc:Choice xmlns:v="urn:schemas-microsoft-com:vml" Requires="v">
                <p:oleObj spid="_x0000_s111619" name="Έγγραφο" r:id="rId6" imgW="7341111" imgH="1833029" progId="Word.Document.12">
                  <p:embed/>
                </p:oleObj>
              </mc:Choice>
              <mc:Fallback>
                <p:oleObj name="Έγγραφο" r:id="rId6" imgW="7341111" imgH="1833029" progId="Word.Document.12">
                  <p:embed/>
                  <p:pic>
                    <p:nvPicPr>
                      <p:cNvPr id="5120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75" y="3071813"/>
                        <a:ext cx="893762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7"/>
          <p:cNvGraphicFramePr>
            <a:graphicFrameLocks noChangeAspect="1"/>
          </p:cNvGraphicFramePr>
          <p:nvPr/>
        </p:nvGraphicFramePr>
        <p:xfrm>
          <a:off x="63500" y="4430713"/>
          <a:ext cx="8907463" cy="1181100"/>
        </p:xfrm>
        <a:graphic>
          <a:graphicData uri="http://schemas.openxmlformats.org/presentationml/2006/ole">
            <mc:AlternateContent xmlns:mc="http://schemas.openxmlformats.org/markup-compatibility/2006">
              <mc:Choice xmlns:v="urn:schemas-microsoft-com:vml" Requires="v">
                <p:oleObj spid="_x0000_s111620" name="Έγγραφο" r:id="rId8" imgW="8343908" imgH="1098090" progId="Word.Document.12">
                  <p:embed/>
                </p:oleObj>
              </mc:Choice>
              <mc:Fallback>
                <p:oleObj name="Έγγραφο" r:id="rId8" imgW="8343908" imgH="1098090" progId="Word.Document.12">
                  <p:embed/>
                  <p:pic>
                    <p:nvPicPr>
                      <p:cNvPr id="5120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 y="4430713"/>
                        <a:ext cx="8907463"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53386649"/>
      </p:ext>
    </p:extLst>
  </p:cSld>
  <p:clrMapOvr>
    <a:masterClrMapping/>
  </p:clrMapOvr>
  <p:transition spd="med">
    <p:random/>
    <p:sndAc>
      <p:stSnd>
        <p:snd r:embed="rId3" name="camera.wav"/>
      </p:stSnd>
    </p:sndAc>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143000"/>
          </a:xfrm>
          <a:solidFill>
            <a:srgbClr val="FFF9DF"/>
          </a:solidFill>
          <a:ln w="76200" cmpd="tri">
            <a:solidFill>
              <a:schemeClr val="tx1"/>
            </a:solidFill>
            <a:miter lim="800000"/>
            <a:headEnd/>
            <a:tailEnd/>
          </a:ln>
        </p:spPr>
        <p:txBody>
          <a:bodyPr/>
          <a:lstStyle/>
          <a:p>
            <a:pPr eaLnBrk="1" hangingPunct="1"/>
            <a:r>
              <a:rPr lang="en-US" altLang="el-GR" smtClean="0"/>
              <a:t>G</a:t>
            </a:r>
            <a:r>
              <a:rPr lang="el-GR" altLang="el-GR" smtClean="0"/>
              <a:t>=0 ή μ</a:t>
            </a:r>
            <a:r>
              <a:rPr lang="el-GR" altLang="el-GR" baseline="-25000" smtClean="0"/>
              <a:t>3</a:t>
            </a:r>
            <a:r>
              <a:rPr lang="el-GR" altLang="el-GR" smtClean="0"/>
              <a:t>=0  Συμμετρική</a:t>
            </a:r>
          </a:p>
        </p:txBody>
      </p:sp>
      <p:graphicFrame>
        <p:nvGraphicFramePr>
          <p:cNvPr id="52227" name="Object 4"/>
          <p:cNvGraphicFramePr>
            <a:graphicFrameLocks noChangeAspect="1"/>
          </p:cNvGraphicFramePr>
          <p:nvPr/>
        </p:nvGraphicFramePr>
        <p:xfrm>
          <a:off x="0" y="1143000"/>
          <a:ext cx="9144000" cy="5715000"/>
        </p:xfrm>
        <a:graphic>
          <a:graphicData uri="http://schemas.openxmlformats.org/presentationml/2006/ole">
            <mc:AlternateContent xmlns:mc="http://schemas.openxmlformats.org/markup-compatibility/2006">
              <mc:Choice xmlns:v="urn:schemas-microsoft-com:vml" Requires="v">
                <p:oleObj spid="_x0000_s112642" name="Γράφημα" r:id="rId4" imgW="4667707" imgH="2667305" progId="Excel.Chart.8">
                  <p:embed/>
                </p:oleObj>
              </mc:Choice>
              <mc:Fallback>
                <p:oleObj name="Γράφημα" r:id="rId4" imgW="4667707" imgH="2667305" progId="Excel.Chart.8">
                  <p:embed/>
                  <p:pic>
                    <p:nvPicPr>
                      <p:cNvPr id="522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0156361"/>
      </p:ext>
    </p:extLst>
  </p:cSld>
  <p:clrMapOvr>
    <a:masterClrMapping/>
  </p:clrMapOvr>
  <p:transition spd="med">
    <p:random/>
    <p:sndAc>
      <p:stSnd>
        <p:snd r:embed="rId3" name="camera.wav"/>
      </p:stSnd>
    </p:sndAc>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a:solidFill>
            <a:srgbClr val="FFF9DF"/>
          </a:solidFill>
          <a:ln w="76200" cmpd="tri">
            <a:solidFill>
              <a:schemeClr val="tx1"/>
            </a:solidFill>
            <a:miter lim="800000"/>
            <a:headEnd/>
            <a:tailEnd/>
          </a:ln>
        </p:spPr>
        <p:txBody>
          <a:bodyPr/>
          <a:lstStyle/>
          <a:p>
            <a:pPr eaLnBrk="1" hangingPunct="1"/>
            <a:r>
              <a:rPr lang="en-US" altLang="el-GR" smtClean="0"/>
              <a:t>G</a:t>
            </a:r>
            <a:r>
              <a:rPr lang="el-GR" altLang="el-GR" smtClean="0"/>
              <a:t>&gt;0 ή μ</a:t>
            </a:r>
            <a:r>
              <a:rPr lang="el-GR" altLang="el-GR" baseline="-25000" smtClean="0"/>
              <a:t>3</a:t>
            </a:r>
            <a:r>
              <a:rPr lang="el-GR" altLang="el-GR" smtClean="0"/>
              <a:t>&gt;0  Θετική Ασυμμετρία</a:t>
            </a:r>
          </a:p>
        </p:txBody>
      </p:sp>
      <p:graphicFrame>
        <p:nvGraphicFramePr>
          <p:cNvPr id="53251" name="Object 4"/>
          <p:cNvGraphicFramePr>
            <a:graphicFrameLocks noChangeAspect="1"/>
          </p:cNvGraphicFramePr>
          <p:nvPr/>
        </p:nvGraphicFramePr>
        <p:xfrm>
          <a:off x="0" y="1143000"/>
          <a:ext cx="9144000" cy="5715000"/>
        </p:xfrm>
        <a:graphic>
          <a:graphicData uri="http://schemas.openxmlformats.org/presentationml/2006/ole">
            <mc:AlternateContent xmlns:mc="http://schemas.openxmlformats.org/markup-compatibility/2006">
              <mc:Choice xmlns:v="urn:schemas-microsoft-com:vml" Requires="v">
                <p:oleObj spid="_x0000_s113666" name="Γράφημα" r:id="rId4" imgW="4667707" imgH="2534107" progId="Excel.Chart.8">
                  <p:embed/>
                </p:oleObj>
              </mc:Choice>
              <mc:Fallback>
                <p:oleObj name="Γράφημα" r:id="rId4" imgW="4667707" imgH="2534107" progId="Excel.Chart.8">
                  <p:embed/>
                  <p:pic>
                    <p:nvPicPr>
                      <p:cNvPr id="5325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4241607"/>
      </p:ext>
    </p:extLst>
  </p:cSld>
  <p:clrMapOvr>
    <a:masterClrMapping/>
  </p:clrMapOvr>
  <p:transition spd="med">
    <p:random/>
    <p:sndAc>
      <p:stSnd>
        <p:snd r:embed="rId3" name="camera.wav"/>
      </p:stSnd>
    </p:sndAc>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143000"/>
          </a:xfrm>
          <a:solidFill>
            <a:srgbClr val="FFF9DF"/>
          </a:solidFill>
          <a:ln w="76200" cmpd="tri">
            <a:solidFill>
              <a:schemeClr val="tx1"/>
            </a:solidFill>
            <a:miter lim="800000"/>
            <a:headEnd/>
            <a:tailEnd/>
          </a:ln>
        </p:spPr>
        <p:txBody>
          <a:bodyPr/>
          <a:lstStyle/>
          <a:p>
            <a:pPr eaLnBrk="1" hangingPunct="1"/>
            <a:r>
              <a:rPr lang="en-US" altLang="el-GR" smtClean="0"/>
              <a:t>G</a:t>
            </a:r>
            <a:r>
              <a:rPr lang="el-GR" altLang="el-GR" smtClean="0"/>
              <a:t>&lt;0 ή μ</a:t>
            </a:r>
            <a:r>
              <a:rPr lang="el-GR" altLang="el-GR" baseline="-25000" smtClean="0"/>
              <a:t>3</a:t>
            </a:r>
            <a:r>
              <a:rPr lang="el-GR" altLang="el-GR" smtClean="0"/>
              <a:t>&lt;0 Αρνητική Ασυμμετρία</a:t>
            </a:r>
          </a:p>
        </p:txBody>
      </p:sp>
      <p:graphicFrame>
        <p:nvGraphicFramePr>
          <p:cNvPr id="54275" name="Object 4"/>
          <p:cNvGraphicFramePr>
            <a:graphicFrameLocks noChangeAspect="1"/>
          </p:cNvGraphicFramePr>
          <p:nvPr/>
        </p:nvGraphicFramePr>
        <p:xfrm>
          <a:off x="0" y="1143000"/>
          <a:ext cx="9144000" cy="5715000"/>
        </p:xfrm>
        <a:graphic>
          <a:graphicData uri="http://schemas.openxmlformats.org/presentationml/2006/ole">
            <mc:AlternateContent xmlns:mc="http://schemas.openxmlformats.org/markup-compatibility/2006">
              <mc:Choice xmlns:v="urn:schemas-microsoft-com:vml" Requires="v">
                <p:oleObj spid="_x0000_s114690" name="Γράφημα" r:id="rId4" imgW="4667707" imgH="2505456" progId="Excel.Chart.8">
                  <p:embed/>
                </p:oleObj>
              </mc:Choice>
              <mc:Fallback>
                <p:oleObj name="Γράφημα" r:id="rId4" imgW="4667707" imgH="2505456" progId="Excel.Chart.8">
                  <p:embed/>
                  <p:pic>
                    <p:nvPicPr>
                      <p:cNvPr id="5427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6743365"/>
      </p:ext>
    </p:extLst>
  </p:cSld>
  <p:clrMapOvr>
    <a:masterClrMapping/>
  </p:clrMapOvr>
  <p:transition spd="med">
    <p:random/>
    <p:sndAc>
      <p:stSnd>
        <p:snd r:embed="rId3" name="camera.wav"/>
      </p:stSnd>
    </p:sndAc>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p:nvPr>
        </p:nvSpPr>
        <p:spPr>
          <a:xfrm>
            <a:off x="0" y="0"/>
            <a:ext cx="9144000" cy="6858000"/>
          </a:xfrm>
        </p:spPr>
        <p:txBody>
          <a:bodyPr/>
          <a:lstStyle/>
          <a:p>
            <a:pPr eaLnBrk="1" hangingPunct="1"/>
            <a:r>
              <a:rPr lang="el-GR" altLang="el-GR" smtClean="0"/>
              <a:t>Να βρεθεί ο συντελεστής </a:t>
            </a:r>
            <a:r>
              <a:rPr lang="en-US" altLang="el-GR" smtClean="0"/>
              <a:t>Pearson</a:t>
            </a:r>
            <a:endParaRPr lang="el-GR" altLang="el-GR" smtClean="0"/>
          </a:p>
        </p:txBody>
      </p:sp>
      <p:graphicFrame>
        <p:nvGraphicFramePr>
          <p:cNvPr id="55299" name="Object 3"/>
          <p:cNvGraphicFramePr>
            <a:graphicFrameLocks noChangeAspect="1"/>
          </p:cNvGraphicFramePr>
          <p:nvPr/>
        </p:nvGraphicFramePr>
        <p:xfrm>
          <a:off x="0" y="457200"/>
          <a:ext cx="9144000" cy="3429000"/>
        </p:xfrm>
        <a:graphic>
          <a:graphicData uri="http://schemas.openxmlformats.org/presentationml/2006/ole">
            <mc:AlternateContent xmlns:mc="http://schemas.openxmlformats.org/markup-compatibility/2006">
              <mc:Choice xmlns:v="urn:schemas-microsoft-com:vml" Requires="v">
                <p:oleObj spid="_x0000_s115714" name="Φύλλο εργασίας" r:id="rId5" imgW="3029407" imgH="1181405" progId="Excel.Sheet.8">
                  <p:embed/>
                </p:oleObj>
              </mc:Choice>
              <mc:Fallback>
                <p:oleObj name="Φύλλο εργασίας" r:id="rId5" imgW="3029407" imgH="1181405" progId="Excel.Sheet.8">
                  <p:embed/>
                  <p:pic>
                    <p:nvPicPr>
                      <p:cNvPr id="552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0" y="3962400"/>
          <a:ext cx="3581400" cy="1219200"/>
        </p:xfrm>
        <a:graphic>
          <a:graphicData uri="http://schemas.openxmlformats.org/presentationml/2006/ole">
            <mc:AlternateContent xmlns:mc="http://schemas.openxmlformats.org/markup-compatibility/2006">
              <mc:Choice xmlns:v="urn:schemas-microsoft-com:vml" Requires="v">
                <p:oleObj spid="_x0000_s115715" name="Εξίσωση" r:id="rId7" imgW="1218671" imgH="431613" progId="Equation.3">
                  <p:embed/>
                </p:oleObj>
              </mc:Choice>
              <mc:Fallback>
                <p:oleObj name="Εξίσωση" r:id="rId7" imgW="1218671" imgH="431613" progId="Equation.3">
                  <p:embed/>
                  <p:pic>
                    <p:nvPicPr>
                      <p:cNvPr id="553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62400"/>
                        <a:ext cx="3581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152400" y="5334000"/>
          <a:ext cx="5575300" cy="1524000"/>
        </p:xfrm>
        <a:graphic>
          <a:graphicData uri="http://schemas.openxmlformats.org/presentationml/2006/ole">
            <mc:AlternateContent xmlns:mc="http://schemas.openxmlformats.org/markup-compatibility/2006">
              <mc:Choice xmlns:v="urn:schemas-microsoft-com:vml" Requires="v">
                <p:oleObj spid="_x0000_s115716" name="Εξίσωση" r:id="rId9" imgW="1625600" imgH="457200" progId="Equation.3">
                  <p:embed/>
                </p:oleObj>
              </mc:Choice>
              <mc:Fallback>
                <p:oleObj name="Εξίσωση" r:id="rId9" imgW="1625600" imgH="457200" progId="Equation.3">
                  <p:embed/>
                  <p:pic>
                    <p:nvPicPr>
                      <p:cNvPr id="5530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5334000"/>
                        <a:ext cx="55753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2" name="Object 7"/>
          <p:cNvGraphicFramePr>
            <a:graphicFrameLocks noChangeAspect="1"/>
          </p:cNvGraphicFramePr>
          <p:nvPr/>
        </p:nvGraphicFramePr>
        <p:xfrm>
          <a:off x="5253038" y="3825875"/>
          <a:ext cx="2065337" cy="1493838"/>
        </p:xfrm>
        <a:graphic>
          <a:graphicData uri="http://schemas.openxmlformats.org/presentationml/2006/ole">
            <mc:AlternateContent xmlns:mc="http://schemas.openxmlformats.org/markup-compatibility/2006">
              <mc:Choice xmlns:v="urn:schemas-microsoft-com:vml" Requires="v">
                <p:oleObj spid="_x0000_s115717" name="Εξίσωση" r:id="rId11" imgW="571252" imgH="469696" progId="Equation.3">
                  <p:embed/>
                </p:oleObj>
              </mc:Choice>
              <mc:Fallback>
                <p:oleObj name="Εξίσωση" r:id="rId11" imgW="571252" imgH="469696" progId="Equation.3">
                  <p:embed/>
                  <p:pic>
                    <p:nvPicPr>
                      <p:cNvPr id="55302"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3038" y="3825875"/>
                        <a:ext cx="2065337"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78275661"/>
      </p:ext>
    </p:extLst>
  </p:cSld>
  <p:clrMapOvr>
    <a:masterClrMapping/>
  </p:clrMapOvr>
  <p:transition spd="med">
    <p:random/>
    <p:sndAc>
      <p:stSnd>
        <p:snd r:embed="rId4" name="camera.wav"/>
      </p:stSnd>
    </p:sndAc>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5"/>
          <p:cNvGraphicFramePr>
            <a:graphicFrameLocks noChangeAspect="1"/>
          </p:cNvGraphicFramePr>
          <p:nvPr/>
        </p:nvGraphicFramePr>
        <p:xfrm>
          <a:off x="7707313" y="3500438"/>
          <a:ext cx="1436687" cy="620712"/>
        </p:xfrm>
        <a:graphic>
          <a:graphicData uri="http://schemas.openxmlformats.org/presentationml/2006/ole">
            <mc:AlternateContent xmlns:mc="http://schemas.openxmlformats.org/markup-compatibility/2006">
              <mc:Choice xmlns:v="urn:schemas-microsoft-com:vml" Requires="v">
                <p:oleObj spid="_x0000_s116738" name="Εξίσωση" r:id="rId4" imgW="419100" imgH="228600" progId="Equation.3">
                  <p:embed/>
                </p:oleObj>
              </mc:Choice>
              <mc:Fallback>
                <p:oleObj name="Εξίσωση" r:id="rId4" imgW="419100" imgH="228600" progId="Equation.3">
                  <p:embed/>
                  <p:pic>
                    <p:nvPicPr>
                      <p:cNvPr id="5632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313" y="3500438"/>
                        <a:ext cx="1436687" cy="620712"/>
                      </a:xfrm>
                      <a:prstGeom prst="rect">
                        <a:avLst/>
                      </a:prstGeom>
                      <a:solidFill>
                        <a:srgbClr val="E4FFC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3" name="Object 6"/>
          <p:cNvGraphicFramePr>
            <a:graphicFrameLocks noChangeAspect="1"/>
          </p:cNvGraphicFramePr>
          <p:nvPr/>
        </p:nvGraphicFramePr>
        <p:xfrm>
          <a:off x="0" y="3571875"/>
          <a:ext cx="7500938" cy="1857375"/>
        </p:xfrm>
        <a:graphic>
          <a:graphicData uri="http://schemas.openxmlformats.org/presentationml/2006/ole">
            <mc:AlternateContent xmlns:mc="http://schemas.openxmlformats.org/markup-compatibility/2006">
              <mc:Choice xmlns:v="urn:schemas-microsoft-com:vml" Requires="v">
                <p:oleObj spid="_x0000_s116739" name="Εξίσωση" r:id="rId6" imgW="2628900" imgH="812800" progId="Equation.3">
                  <p:embed/>
                </p:oleObj>
              </mc:Choice>
              <mc:Fallback>
                <p:oleObj name="Εξίσωση" r:id="rId6" imgW="2628900" imgH="812800" progId="Equation.3">
                  <p:embed/>
                  <p:pic>
                    <p:nvPicPr>
                      <p:cNvPr id="56323"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71875"/>
                        <a:ext cx="7500938" cy="1857375"/>
                      </a:xfrm>
                      <a:prstGeom prst="rect">
                        <a:avLst/>
                      </a:prstGeom>
                      <a:solidFill>
                        <a:srgbClr val="FFF9D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4" name="Object 7"/>
          <p:cNvGraphicFramePr>
            <a:graphicFrameLocks noChangeAspect="1"/>
          </p:cNvGraphicFramePr>
          <p:nvPr/>
        </p:nvGraphicFramePr>
        <p:xfrm>
          <a:off x="-382588" y="5384800"/>
          <a:ext cx="9779001" cy="1573213"/>
        </p:xfrm>
        <a:graphic>
          <a:graphicData uri="http://schemas.openxmlformats.org/presentationml/2006/ole">
            <mc:AlternateContent xmlns:mc="http://schemas.openxmlformats.org/markup-compatibility/2006">
              <mc:Choice xmlns:v="urn:schemas-microsoft-com:vml" Requires="v">
                <p:oleObj spid="_x0000_s116740" name="Εξίσωση" r:id="rId8" imgW="2705100" imgH="495300" progId="Equation.3">
                  <p:embed/>
                </p:oleObj>
              </mc:Choice>
              <mc:Fallback>
                <p:oleObj name="Εξίσωση" r:id="rId8" imgW="2705100" imgH="495300" progId="Equation.3">
                  <p:embed/>
                  <p:pic>
                    <p:nvPicPr>
                      <p:cNvPr id="56324"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88" y="5384800"/>
                        <a:ext cx="9779001" cy="157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8"/>
          <p:cNvGraphicFramePr>
            <a:graphicFrameLocks noChangeAspect="1"/>
          </p:cNvGraphicFramePr>
          <p:nvPr>
            <p:ph/>
          </p:nvPr>
        </p:nvGraphicFramePr>
        <p:xfrm>
          <a:off x="0" y="49213"/>
          <a:ext cx="9144000" cy="3465512"/>
        </p:xfrm>
        <a:graphic>
          <a:graphicData uri="http://schemas.openxmlformats.org/presentationml/2006/ole">
            <mc:AlternateContent xmlns:mc="http://schemas.openxmlformats.org/markup-compatibility/2006">
              <mc:Choice xmlns:v="urn:schemas-microsoft-com:vml" Requires="v">
                <p:oleObj spid="_x0000_s116741" name="Worksheet" r:id="rId10" imgW="3238540" imgH="1226880" progId="Excel.Sheet.8">
                  <p:embed/>
                </p:oleObj>
              </mc:Choice>
              <mc:Fallback>
                <p:oleObj name="Worksheet" r:id="rId10" imgW="3238540" imgH="1226880" progId="Excel.Sheet.8">
                  <p:embed/>
                  <p:pic>
                    <p:nvPicPr>
                      <p:cNvPr id="56325"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9213"/>
                        <a:ext cx="91440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47889031"/>
      </p:ext>
    </p:extLst>
  </p:cSld>
  <p:clrMapOvr>
    <a:masterClrMapping/>
  </p:clrMapOvr>
  <p:transition spd="med">
    <p:random/>
    <p:sndAc>
      <p:stSnd>
        <p:snd r:embed="rId3" name="camera.wav"/>
      </p:stSnd>
    </p:sndAc>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0" y="188913"/>
            <a:ext cx="38068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rPr>
              <a:t>Να βρεθεί η ασυμμετρία</a:t>
            </a:r>
            <a:endParaRPr lang="el-GR" altLang="el-GR" sz="2800"/>
          </a:p>
          <a:p>
            <a:pPr>
              <a:spcBef>
                <a:spcPct val="0"/>
              </a:spcBef>
              <a:buFontTx/>
              <a:buNone/>
            </a:pPr>
            <a:endParaRPr lang="el-GR" altLang="el-GR" sz="2400"/>
          </a:p>
        </p:txBody>
      </p:sp>
      <p:graphicFrame>
        <p:nvGraphicFramePr>
          <p:cNvPr id="5" name="Θέση περιεχομένου 4"/>
          <p:cNvGraphicFramePr>
            <a:graphicFrameLocks noGrp="1"/>
          </p:cNvGraphicFramePr>
          <p:nvPr>
            <p:ph/>
          </p:nvPr>
        </p:nvGraphicFramePr>
        <p:xfrm>
          <a:off x="2843808" y="1484784"/>
          <a:ext cx="3220085" cy="3854196"/>
        </p:xfrm>
        <a:graphic>
          <a:graphicData uri="http://schemas.openxmlformats.org/drawingml/2006/table">
            <a:tbl>
              <a:tblPr firstRow="1" firstCol="1" bandRow="1">
                <a:tableStyleId>{5C22544A-7EE6-4342-B048-85BDC9FD1C3A}</a:tableStyleId>
              </a:tblPr>
              <a:tblGrid>
                <a:gridCol w="1184275">
                  <a:extLst>
                    <a:ext uri="{9D8B030D-6E8A-4147-A177-3AD203B41FA5}">
                      <a16:colId xmlns:a16="http://schemas.microsoft.com/office/drawing/2014/main" val="20000"/>
                    </a:ext>
                  </a:extLst>
                </a:gridCol>
                <a:gridCol w="2035810">
                  <a:extLst>
                    <a:ext uri="{9D8B030D-6E8A-4147-A177-3AD203B41FA5}">
                      <a16:colId xmlns:a16="http://schemas.microsoft.com/office/drawing/2014/main" val="20001"/>
                    </a:ext>
                  </a:extLst>
                </a:gridCol>
              </a:tblGrid>
              <a:tr h="699516">
                <a:tc>
                  <a:txBody>
                    <a:bodyPr/>
                    <a:lstStyle/>
                    <a:p>
                      <a:endParaRPr lang="el-GR" dirty="0"/>
                    </a:p>
                  </a:txBody>
                  <a:tcPr marL="68580" marR="68580" marT="0" marB="0" anchor="ctr">
                    <a:blipFill rotWithShape="1">
                      <a:blip r:embed="rId3"/>
                      <a:stretch>
                        <a:fillRect l="-515" t="-870" r="-172165" b="-481739"/>
                      </a:stretch>
                    </a:blipFill>
                  </a:tcPr>
                </a:tc>
                <a:tc>
                  <a:txBody>
                    <a:bodyPr/>
                    <a:lstStyle/>
                    <a:p>
                      <a:endParaRPr lang="el-GR" dirty="0"/>
                    </a:p>
                  </a:txBody>
                  <a:tcPr marL="68580" marR="68580" marT="0" marB="0" anchor="ctr">
                    <a:blipFill rotWithShape="1">
                      <a:blip r:embed="rId3"/>
                      <a:stretch>
                        <a:fillRect l="-58383" t="-870" b="-481739"/>
                      </a:stretch>
                    </a:blipFill>
                  </a:tcPr>
                </a:tc>
                <a:extLst>
                  <a:ext uri="{0D108BD9-81ED-4DB2-BD59-A6C34878D82A}">
                    <a16:rowId xmlns:a16="http://schemas.microsoft.com/office/drawing/2014/main" val="10000"/>
                  </a:ext>
                </a:extLst>
              </a:tr>
              <a:tr h="630936">
                <a:tc>
                  <a:txBody>
                    <a:bodyPr/>
                    <a:lstStyle/>
                    <a:p>
                      <a:pPr algn="ctr">
                        <a:lnSpc>
                          <a:spcPct val="115000"/>
                        </a:lnSpc>
                        <a:spcAft>
                          <a:spcPts val="0"/>
                        </a:spcAft>
                      </a:pPr>
                      <a:r>
                        <a:rPr lang="el-GR" sz="3600" dirty="0">
                          <a:effectLst/>
                        </a:rPr>
                        <a:t>1</a:t>
                      </a:r>
                      <a:endParaRPr lang="el-GR" sz="36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1"/>
                  </a:ext>
                </a:extLst>
              </a:tr>
              <a:tr h="630936">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2"/>
                  </a:ext>
                </a:extLst>
              </a:tr>
              <a:tr h="630936">
                <a:tc>
                  <a:txBody>
                    <a:bodyPr/>
                    <a:lstStyle/>
                    <a:p>
                      <a:pPr algn="ctr">
                        <a:lnSpc>
                          <a:spcPct val="115000"/>
                        </a:lnSpc>
                        <a:spcAft>
                          <a:spcPts val="0"/>
                        </a:spcAft>
                      </a:pPr>
                      <a:r>
                        <a:rPr lang="el-GR" sz="3600">
                          <a:effectLst/>
                        </a:rPr>
                        <a:t>3</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5</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630936">
                <a:tc>
                  <a:txBody>
                    <a:bodyPr/>
                    <a:lstStyle/>
                    <a:p>
                      <a:pPr algn="ctr">
                        <a:lnSpc>
                          <a:spcPct val="115000"/>
                        </a:lnSpc>
                        <a:spcAft>
                          <a:spcPts val="0"/>
                        </a:spcAft>
                      </a:pPr>
                      <a:r>
                        <a:rPr lang="el-GR" sz="3600">
                          <a:effectLst/>
                        </a:rPr>
                        <a:t>4</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630936">
                <a:tc>
                  <a:txBody>
                    <a:bodyPr/>
                    <a:lstStyle/>
                    <a:p>
                      <a:pPr algn="ctr">
                        <a:lnSpc>
                          <a:spcPct val="115000"/>
                        </a:lnSpc>
                        <a:spcAft>
                          <a:spcPts val="0"/>
                        </a:spcAft>
                      </a:pPr>
                      <a:r>
                        <a:rPr lang="el-GR" sz="3600">
                          <a:effectLst/>
                        </a:rPr>
                        <a:t>5</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8575985"/>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 Θέση περιεχομένου"/>
          <p:cNvSpPr>
            <a:spLocks noGrp="1" noChangeArrowheads="1"/>
          </p:cNvSpPr>
          <p:nvPr>
            <p:ph idx="1"/>
          </p:nvPr>
        </p:nvSpPr>
        <p:spPr>
          <a:xfrm>
            <a:off x="0" y="0"/>
            <a:ext cx="9144000" cy="6858000"/>
          </a:xfrm>
        </p:spPr>
        <p:txBody>
          <a:bodyPr/>
          <a:lstStyle/>
          <a:p>
            <a:pPr algn="just" eaLnBrk="1" hangingPunct="1"/>
            <a:r>
              <a:rPr lang="el-GR" altLang="el-GR" b="1" smtClean="0">
                <a:latin typeface="Tahoma" panose="020B0604030504040204" pitchFamily="34" charset="0"/>
                <a:cs typeface="Tahoma" panose="020B0604030504040204" pitchFamily="34" charset="0"/>
              </a:rPr>
              <a:t>Λοξό δεξιά:</a:t>
            </a:r>
            <a:r>
              <a:rPr lang="el-GR" altLang="el-GR" smtClean="0">
                <a:latin typeface="Tahoma" panose="020B0604030504040204" pitchFamily="34" charset="0"/>
                <a:cs typeface="Tahoma" panose="020B0604030504040204" pitchFamily="34" charset="0"/>
              </a:rPr>
              <a:t> Εάν οι περισσότερες παρατηρήσεις συγκεντρώνονται στην αριστερή πλευρά του ιστογράμματος και προς τα δεξιά έχουμε όλο και λιγότερες παρατηρήσεις, </a:t>
            </a:r>
            <a:endParaRPr lang="en-US" altLang="el-GR" smtClean="0">
              <a:latin typeface="Tahoma" panose="020B0604030504040204" pitchFamily="34" charset="0"/>
              <a:cs typeface="Tahoma" panose="020B0604030504040204" pitchFamily="34" charset="0"/>
            </a:endParaRPr>
          </a:p>
          <a:p>
            <a:pPr lvl="1" algn="just" eaLnBrk="1" hangingPunct="1"/>
            <a:r>
              <a:rPr lang="el-GR" altLang="el-GR" sz="3200" smtClean="0">
                <a:latin typeface="Tahoma" panose="020B0604030504040204" pitchFamily="34" charset="0"/>
                <a:cs typeface="Tahoma" panose="020B0604030504040204" pitchFamily="34" charset="0"/>
              </a:rPr>
              <a:t>με άλλα λόγια εάν δημιουργείται μια ουρά προς τα δεξιά, </a:t>
            </a:r>
            <a:endParaRPr lang="en-US" altLang="el-GR" sz="3200" smtClean="0">
              <a:latin typeface="Tahoma" panose="020B0604030504040204" pitchFamily="34" charset="0"/>
              <a:cs typeface="Tahoma" panose="020B0604030504040204" pitchFamily="34" charset="0"/>
            </a:endParaRPr>
          </a:p>
          <a:p>
            <a:pPr lvl="1" algn="just" eaLnBrk="1" hangingPunct="1"/>
            <a:r>
              <a:rPr lang="el-GR" altLang="el-GR" sz="3200" smtClean="0">
                <a:latin typeface="Tahoma" panose="020B0604030504040204" pitchFamily="34" charset="0"/>
                <a:cs typeface="Tahoma" panose="020B0604030504040204" pitchFamily="34" charset="0"/>
              </a:rPr>
              <a:t>τότε το ιστόγραμμα εμφανίζει </a:t>
            </a:r>
            <a:r>
              <a:rPr lang="el-GR" altLang="el-GR" sz="3200" b="1" i="1" smtClean="0">
                <a:latin typeface="Tahoma" panose="020B0604030504040204" pitchFamily="34" charset="0"/>
                <a:cs typeface="Tahoma" panose="020B0604030504040204" pitchFamily="34" charset="0"/>
              </a:rPr>
              <a:t>δεξιά λοξότητα</a:t>
            </a:r>
            <a:r>
              <a:rPr lang="el-GR" altLang="el-GR" sz="3200" smtClean="0">
                <a:latin typeface="Tahoma" panose="020B0604030504040204" pitchFamily="34" charset="0"/>
                <a:cs typeface="Tahoma" panose="020B0604030504040204" pitchFamily="34" charset="0"/>
              </a:rPr>
              <a:t>. </a:t>
            </a:r>
            <a:endParaRPr lang="en-US" altLang="el-GR" sz="3200" smtClean="0">
              <a:latin typeface="Tahoma" panose="020B0604030504040204" pitchFamily="34" charset="0"/>
              <a:cs typeface="Tahoma" panose="020B0604030504040204" pitchFamily="34" charset="0"/>
            </a:endParaRPr>
          </a:p>
          <a:p>
            <a:pPr lvl="1" algn="just" eaLnBrk="1" hangingPunct="1"/>
            <a:r>
              <a:rPr lang="el-GR" altLang="el-GR" sz="3200" smtClean="0">
                <a:latin typeface="Tahoma" panose="020B0604030504040204" pitchFamily="34" charset="0"/>
                <a:cs typeface="Tahoma" panose="020B0604030504040204" pitchFamily="34" charset="0"/>
              </a:rPr>
              <a:t>Σημειώνεται ότι εναλλακτικά χρησιμοποιείται ο όρος </a:t>
            </a:r>
            <a:r>
              <a:rPr lang="el-GR" altLang="el-GR" sz="3200" b="1" i="1" smtClean="0">
                <a:latin typeface="Tahoma" panose="020B0604030504040204" pitchFamily="34" charset="0"/>
                <a:cs typeface="Tahoma" panose="020B0604030504040204" pitchFamily="34" charset="0"/>
              </a:rPr>
              <a:t>θετική ασυμμετρία</a:t>
            </a:r>
            <a:r>
              <a:rPr lang="el-GR" altLang="el-GR" sz="3200" smtClean="0">
                <a:latin typeface="Tahoma" panose="020B0604030504040204" pitchFamily="34" charset="0"/>
                <a:cs typeface="Tahoma" panose="020B0604030504040204" pitchFamily="34" charset="0"/>
              </a:rPr>
              <a:t>.</a:t>
            </a:r>
          </a:p>
          <a:p>
            <a:pPr eaLnBrk="1" hangingPunct="1"/>
            <a:endParaRPr lang="el-GR" altLang="el-GR" smtClean="0"/>
          </a:p>
        </p:txBody>
      </p:sp>
    </p:spTree>
  </p:cSld>
  <p:clrMapOvr>
    <a:masterClrMapping/>
  </p:clrMapOvr>
  <p:transition spd="med">
    <p:random/>
    <p:sndAc>
      <p:stSnd>
        <p:snd r:embed="rId2" name="camera.wav"/>
      </p:stSnd>
    </p:sndAc>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nvGraphicFramePr>
        <p:xfrm>
          <a:off x="29029" y="23777"/>
          <a:ext cx="5319395" cy="4887278"/>
        </p:xfrm>
        <a:graphic>
          <a:graphicData uri="http://schemas.openxmlformats.org/drawingml/2006/table">
            <a:tbl>
              <a:tblPr firstRow="1" firstCol="1" bandRow="1">
                <a:tableStyleId>{5C22544A-7EE6-4342-B048-85BDC9FD1C3A}</a:tableStyleId>
              </a:tblPr>
              <a:tblGrid>
                <a:gridCol w="902397">
                  <a:extLst>
                    <a:ext uri="{9D8B030D-6E8A-4147-A177-3AD203B41FA5}">
                      <a16:colId xmlns:a16="http://schemas.microsoft.com/office/drawing/2014/main" val="20000"/>
                    </a:ext>
                  </a:extLst>
                </a:gridCol>
                <a:gridCol w="2227333">
                  <a:extLst>
                    <a:ext uri="{9D8B030D-6E8A-4147-A177-3AD203B41FA5}">
                      <a16:colId xmlns:a16="http://schemas.microsoft.com/office/drawing/2014/main" val="20001"/>
                    </a:ext>
                  </a:extLst>
                </a:gridCol>
                <a:gridCol w="2189665">
                  <a:extLst>
                    <a:ext uri="{9D8B030D-6E8A-4147-A177-3AD203B41FA5}">
                      <a16:colId xmlns:a16="http://schemas.microsoft.com/office/drawing/2014/main" val="20002"/>
                    </a:ext>
                  </a:extLst>
                </a:gridCol>
              </a:tblGrid>
              <a:tr h="544068">
                <a:tc>
                  <a:txBody>
                    <a:bodyPr/>
                    <a:lstStyle/>
                    <a:p>
                      <a:endParaRPr lang="el-GR"/>
                    </a:p>
                  </a:txBody>
                  <a:tcPr marL="68580" marR="68580" marT="0" marB="0" anchor="ctr">
                    <a:blipFill rotWithShape="1">
                      <a:blip r:embed="rId3"/>
                      <a:stretch>
                        <a:fillRect l="-676" t="-1124" r="-489865" b="-801124"/>
                      </a:stretch>
                    </a:blipFill>
                  </a:tcPr>
                </a:tc>
                <a:tc>
                  <a:txBody>
                    <a:bodyPr/>
                    <a:lstStyle/>
                    <a:p>
                      <a:endParaRPr lang="el-GR"/>
                    </a:p>
                  </a:txBody>
                  <a:tcPr marL="68580" marR="68580" marT="0" marB="0" anchor="ctr">
                    <a:blipFill rotWithShape="1">
                      <a:blip r:embed="rId3"/>
                      <a:stretch>
                        <a:fillRect l="-40822" t="-1124" r="-98630" b="-801124"/>
                      </a:stretch>
                    </a:blipFill>
                  </a:tcPr>
                </a:tc>
                <a:tc>
                  <a:txBody>
                    <a:bodyPr/>
                    <a:lstStyle/>
                    <a:p>
                      <a:endParaRPr lang="el-GR"/>
                    </a:p>
                  </a:txBody>
                  <a:tcPr marL="68580" marR="68580" marT="0" marB="0">
                    <a:blipFill rotWithShape="1">
                      <a:blip r:embed="rId3"/>
                      <a:stretch>
                        <a:fillRect l="-143175" t="-1124" r="-279" b="-801124"/>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1*2=3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6</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12</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889570">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3"/>
                      <a:stretch>
                        <a:fillRect l="-40822" t="-159032" r="-98630"/>
                      </a:stretch>
                    </a:blipFill>
                  </a:tcPr>
                </a:tc>
                <a:tc>
                  <a:txBody>
                    <a:bodyPr/>
                    <a:lstStyle/>
                    <a:p>
                      <a:endParaRPr lang="el-GR"/>
                    </a:p>
                  </a:txBody>
                  <a:tcPr marL="68580" marR="68580" marT="0" marB="0">
                    <a:blipFill rotWithShape="1">
                      <a:blip r:embed="rId3"/>
                      <a:stretch>
                        <a:fillRect l="-143175" t="-159032" r="-279"/>
                      </a:stretch>
                    </a:blipFill>
                  </a:tcPr>
                </a:tc>
                <a:extLst>
                  <a:ext uri="{0D108BD9-81ED-4DB2-BD59-A6C34878D82A}">
                    <a16:rowId xmlns:a16="http://schemas.microsoft.com/office/drawing/2014/main" val="10006"/>
                  </a:ext>
                </a:extLst>
              </a:tr>
            </a:tbl>
          </a:graphicData>
        </a:graphic>
      </p:graphicFrame>
      <p:sp>
        <p:nvSpPr>
          <p:cNvPr id="6" name="Ορθογώνιο 5"/>
          <p:cNvSpPr>
            <a:spLocks noRot="1" noChangeAspect="1" noMove="1" noResize="1" noEditPoints="1" noAdjustHandles="1" noChangeArrowheads="1" noChangeShapeType="1" noTextEdit="1"/>
          </p:cNvSpPr>
          <p:nvPr/>
        </p:nvSpPr>
        <p:spPr>
          <a:xfrm>
            <a:off x="2411760" y="5157192"/>
            <a:ext cx="3324756" cy="1024127"/>
          </a:xfrm>
          <a:prstGeom prst="rect">
            <a:avLst/>
          </a:prstGeom>
          <a:blipFill rotWithShape="1">
            <a:blip r:embed="rId4"/>
            <a:stretch>
              <a:fillRect/>
            </a:stretch>
          </a:blipFill>
        </p:spPr>
        <p:txBody>
          <a:bodyPr/>
          <a:lstStyle/>
          <a:p>
            <a:pPr>
              <a:defRPr/>
            </a:pPr>
            <a:r>
              <a:rPr lang="el-GR">
                <a:noFill/>
              </a:rPr>
              <a:t> </a:t>
            </a:r>
          </a:p>
        </p:txBody>
      </p:sp>
    </p:spTree>
    <p:extLst>
      <p:ext uri="{BB962C8B-B14F-4D97-AF65-F5344CB8AC3E}">
        <p14:creationId xmlns:p14="http://schemas.microsoft.com/office/powerpoint/2010/main" val="2421701665"/>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idx="1"/>
          </p:nvPr>
        </p:nvGraphicFramePr>
        <p:xfrm>
          <a:off x="-11134" y="30016"/>
          <a:ext cx="9155133" cy="5011484"/>
        </p:xfrm>
        <a:graphic>
          <a:graphicData uri="http://schemas.openxmlformats.org/drawingml/2006/table">
            <a:tbl>
              <a:tblPr firstRow="1" firstCol="1" bandRow="1">
                <a:tableStyleId>{5C22544A-7EE6-4342-B048-85BDC9FD1C3A}</a:tableStyleId>
              </a:tblPr>
              <a:tblGrid>
                <a:gridCol w="716545">
                  <a:extLst>
                    <a:ext uri="{9D8B030D-6E8A-4147-A177-3AD203B41FA5}">
                      <a16:colId xmlns:a16="http://schemas.microsoft.com/office/drawing/2014/main" val="20000"/>
                    </a:ext>
                  </a:extLst>
                </a:gridCol>
                <a:gridCol w="1768605">
                  <a:extLst>
                    <a:ext uri="{9D8B030D-6E8A-4147-A177-3AD203B41FA5}">
                      <a16:colId xmlns:a16="http://schemas.microsoft.com/office/drawing/2014/main" val="20001"/>
                    </a:ext>
                  </a:extLst>
                </a:gridCol>
                <a:gridCol w="1797215">
                  <a:extLst>
                    <a:ext uri="{9D8B030D-6E8A-4147-A177-3AD203B41FA5}">
                      <a16:colId xmlns:a16="http://schemas.microsoft.com/office/drawing/2014/main" val="20002"/>
                    </a:ext>
                  </a:extLst>
                </a:gridCol>
                <a:gridCol w="1697081">
                  <a:extLst>
                    <a:ext uri="{9D8B030D-6E8A-4147-A177-3AD203B41FA5}">
                      <a16:colId xmlns:a16="http://schemas.microsoft.com/office/drawing/2014/main" val="20003"/>
                    </a:ext>
                  </a:extLst>
                </a:gridCol>
                <a:gridCol w="3175687">
                  <a:extLst>
                    <a:ext uri="{9D8B030D-6E8A-4147-A177-3AD203B41FA5}">
                      <a16:colId xmlns:a16="http://schemas.microsoft.com/office/drawing/2014/main" val="20004"/>
                    </a:ext>
                  </a:extLst>
                </a:gridCol>
              </a:tblGrid>
              <a:tr h="679577">
                <a:tc>
                  <a:txBody>
                    <a:bodyPr/>
                    <a:lstStyle/>
                    <a:p>
                      <a:endParaRPr lang="el-GR"/>
                    </a:p>
                  </a:txBody>
                  <a:tcPr marL="68580" marR="68580" marT="0" marB="0" anchor="ctr">
                    <a:blipFill rotWithShape="1">
                      <a:blip r:embed="rId3"/>
                      <a:stretch>
                        <a:fillRect t="-901" r="-1172881" b="-641441"/>
                      </a:stretch>
                    </a:blipFill>
                  </a:tcPr>
                </a:tc>
                <a:tc>
                  <a:txBody>
                    <a:bodyPr/>
                    <a:lstStyle/>
                    <a:p>
                      <a:endParaRPr lang="el-GR"/>
                    </a:p>
                  </a:txBody>
                  <a:tcPr marL="68580" marR="68580" marT="0" marB="0" anchor="ctr">
                    <a:blipFill rotWithShape="1">
                      <a:blip r:embed="rId3"/>
                      <a:stretch>
                        <a:fillRect l="-40690" t="-901" r="-377241" b="-641441"/>
                      </a:stretch>
                    </a:blipFill>
                  </a:tcPr>
                </a:tc>
                <a:tc>
                  <a:txBody>
                    <a:bodyPr/>
                    <a:lstStyle/>
                    <a:p>
                      <a:endParaRPr lang="el-GR"/>
                    </a:p>
                  </a:txBody>
                  <a:tcPr marL="68580" marR="68580" marT="0" marB="0">
                    <a:blipFill rotWithShape="1">
                      <a:blip r:embed="rId3"/>
                      <a:stretch>
                        <a:fillRect l="-138305" t="-901" r="-270847" b="-641441"/>
                      </a:stretch>
                    </a:blipFill>
                  </a:tcPr>
                </a:tc>
                <a:tc>
                  <a:txBody>
                    <a:bodyPr/>
                    <a:lstStyle/>
                    <a:p>
                      <a:endParaRPr lang="el-GR"/>
                    </a:p>
                  </a:txBody>
                  <a:tcPr marL="68580" marR="68580" marT="0" marB="0">
                    <a:blipFill rotWithShape="1">
                      <a:blip r:embed="rId3"/>
                      <a:stretch>
                        <a:fillRect l="-252878" t="-901" r="-187410" b="-641441"/>
                      </a:stretch>
                    </a:blipFill>
                  </a:tcPr>
                </a:tc>
                <a:tc>
                  <a:txBody>
                    <a:bodyPr/>
                    <a:lstStyle/>
                    <a:p>
                      <a:endParaRPr lang="el-GR"/>
                    </a:p>
                  </a:txBody>
                  <a:tcPr marL="68580" marR="68580" marT="0" marB="0">
                    <a:blipFill rotWithShape="1">
                      <a:blip r:embed="rId3"/>
                      <a:stretch>
                        <a:fillRect l="-188292" t="-901" b="-641441"/>
                      </a:stretch>
                    </a:blipFill>
                  </a:tcPr>
                </a:tc>
                <a:extLst>
                  <a:ext uri="{0D108BD9-81ED-4DB2-BD59-A6C34878D82A}">
                    <a16:rowId xmlns:a16="http://schemas.microsoft.com/office/drawing/2014/main" val="10000"/>
                  </a:ext>
                </a:extLst>
              </a:tr>
              <a:tr h="970153">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endParaRPr lang="el-GR"/>
                    </a:p>
                  </a:txBody>
                  <a:tcPr marL="68580" marR="68580" marT="0" marB="0">
                    <a:blipFill rotWithShape="1">
                      <a:blip r:embed="rId3"/>
                      <a:stretch>
                        <a:fillRect l="-138305" t="-70000" r="-270847" b="-345000"/>
                      </a:stretch>
                    </a:blipFill>
                  </a:tcPr>
                </a:tc>
                <a:tc>
                  <a:txBody>
                    <a:bodyPr/>
                    <a:lstStyle/>
                    <a:p>
                      <a:endParaRPr lang="el-GR"/>
                    </a:p>
                  </a:txBody>
                  <a:tcPr marL="68580" marR="68580" marT="0" marB="0">
                    <a:blipFill rotWithShape="1">
                      <a:blip r:embed="rId3"/>
                      <a:stretch>
                        <a:fillRect l="-252878" t="-70000" r="-187410" b="-345000"/>
                      </a:stretch>
                    </a:blipFill>
                  </a:tcPr>
                </a:tc>
                <a:tc>
                  <a:txBody>
                    <a:bodyPr/>
                    <a:lstStyle/>
                    <a:p>
                      <a:endParaRPr lang="el-GR"/>
                    </a:p>
                  </a:txBody>
                  <a:tcPr marL="68580" marR="68580" marT="0" marB="0">
                    <a:blipFill rotWithShape="1">
                      <a:blip r:embed="rId3"/>
                      <a:stretch>
                        <a:fillRect l="-188292" t="-70000" b="-345000"/>
                      </a:stretch>
                    </a:blipFill>
                  </a:tcP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0</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2800">
                          <a:effectLst/>
                        </a:rPr>
                        <a:t>4</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2800" dirty="0">
                          <a:effectLst/>
                        </a:rPr>
                        <a:t>8</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398842">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3"/>
                      <a:stretch>
                        <a:fillRect l="-40690" t="-259389" r="-377241" b="-437"/>
                      </a:stretch>
                    </a:blipFill>
                  </a:tcPr>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endParaRPr lang="el-GR"/>
                    </a:p>
                  </a:txBody>
                  <a:tcPr marL="68580" marR="68580" marT="0" marB="0">
                    <a:blipFill rotWithShape="1">
                      <a:blip r:embed="rId3"/>
                      <a:stretch>
                        <a:fillRect l="-188292" t="-259389" b="-437"/>
                      </a:stretch>
                    </a:blipFill>
                  </a:tcPr>
                </a:tc>
                <a:extLst>
                  <a:ext uri="{0D108BD9-81ED-4DB2-BD59-A6C34878D82A}">
                    <a16:rowId xmlns:a16="http://schemas.microsoft.com/office/drawing/2014/main" val="10006"/>
                  </a:ext>
                </a:extLst>
              </a:tr>
            </a:tbl>
          </a:graphicData>
        </a:graphic>
      </p:graphicFrame>
      <p:sp>
        <p:nvSpPr>
          <p:cNvPr id="7" name="Ορθογώνιο 6"/>
          <p:cNvSpPr>
            <a:spLocks noRot="1" noChangeAspect="1" noMove="1" noResize="1" noEditPoints="1" noAdjustHandles="1" noChangeArrowheads="1" noChangeShapeType="1" noTextEdit="1"/>
          </p:cNvSpPr>
          <p:nvPr/>
        </p:nvSpPr>
        <p:spPr>
          <a:xfrm>
            <a:off x="6198" y="5148100"/>
            <a:ext cx="4572000" cy="1412759"/>
          </a:xfrm>
          <a:prstGeom prst="rect">
            <a:avLst/>
          </a:prstGeom>
          <a:blipFill rotWithShape="1">
            <a:blip r:embed="rId4"/>
            <a:stretch>
              <a:fillRect/>
            </a:stretch>
          </a:blipFill>
        </p:spPr>
        <p:txBody>
          <a:bodyPr/>
          <a:lstStyle/>
          <a:p>
            <a:pPr>
              <a:defRPr/>
            </a:pPr>
            <a:r>
              <a:rPr lang="el-GR">
                <a:noFill/>
              </a:rPr>
              <a:t> </a:t>
            </a:r>
          </a:p>
        </p:txBody>
      </p:sp>
      <p:sp>
        <p:nvSpPr>
          <p:cNvPr id="8" name="Ορθογώνιο 7"/>
          <p:cNvSpPr>
            <a:spLocks noRot="1" noChangeAspect="1" noMove="1" noResize="1" noEditPoints="1" noAdjustHandles="1" noChangeArrowheads="1" noChangeShapeType="1" noTextEdit="1"/>
          </p:cNvSpPr>
          <p:nvPr/>
        </p:nvSpPr>
        <p:spPr>
          <a:xfrm>
            <a:off x="5796136" y="6021288"/>
            <a:ext cx="2614626" cy="539571"/>
          </a:xfrm>
          <a:prstGeom prst="rect">
            <a:avLst/>
          </a:prstGeom>
          <a:blipFill rotWithShape="1">
            <a:blip r:embed="rId5"/>
            <a:stretch>
              <a:fillRect/>
            </a:stretch>
          </a:blipFill>
        </p:spPr>
        <p:txBody>
          <a:bodyPr/>
          <a:lstStyle/>
          <a:p>
            <a:pPr>
              <a:defRPr/>
            </a:pPr>
            <a:r>
              <a:rPr lang="el-GR">
                <a:noFill/>
              </a:rPr>
              <a:t> </a:t>
            </a:r>
          </a:p>
        </p:txBody>
      </p:sp>
    </p:spTree>
    <p:extLst>
      <p:ext uri="{BB962C8B-B14F-4D97-AF65-F5344CB8AC3E}">
        <p14:creationId xmlns:p14="http://schemas.microsoft.com/office/powerpoint/2010/main" val="3961758217"/>
      </p:ext>
    </p:extLst>
  </p:cSld>
  <p:clrMapOvr>
    <a:masterClrMapping/>
  </p:clrMapOvr>
  <p:transition spd="med">
    <p:random/>
    <p:sndAc>
      <p:stSnd>
        <p:snd r:embed="rId2" name="camera.wav"/>
      </p:stSnd>
    </p:sndAc>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5013176"/>
            <a:ext cx="9144000" cy="1844824"/>
          </a:xfrm>
          <a:blipFill rotWithShape="1">
            <a:blip r:embed="rId3"/>
            <a:stretch>
              <a:fillRect/>
            </a:stretch>
          </a:blipFill>
          <a:extLst/>
        </p:spPr>
        <p:txBody>
          <a:bodyPr/>
          <a:lstStyle/>
          <a:p>
            <a:pPr>
              <a:defRPr/>
            </a:pPr>
            <a:r>
              <a:rPr lang="el-GR">
                <a:noFill/>
              </a:rPr>
              <a:t> </a:t>
            </a:r>
          </a:p>
        </p:txBody>
      </p:sp>
      <p:graphicFrame>
        <p:nvGraphicFramePr>
          <p:cNvPr id="4" name="Πίνακας 3"/>
          <p:cNvGraphicFramePr>
            <a:graphicFrameLocks noGrp="1"/>
          </p:cNvGraphicFramePr>
          <p:nvPr/>
        </p:nvGraphicFramePr>
        <p:xfrm>
          <a:off x="0" y="0"/>
          <a:ext cx="9144000" cy="4532059"/>
        </p:xfrm>
        <a:graphic>
          <a:graphicData uri="http://schemas.openxmlformats.org/drawingml/2006/table">
            <a:tbl>
              <a:tblPr firstRow="1" firstCol="1" bandRow="1">
                <a:tableStyleId>{5C22544A-7EE6-4342-B048-85BDC9FD1C3A}</a:tableStyleId>
              </a:tblPr>
              <a:tblGrid>
                <a:gridCol w="758330">
                  <a:extLst>
                    <a:ext uri="{9D8B030D-6E8A-4147-A177-3AD203B41FA5}">
                      <a16:colId xmlns:a16="http://schemas.microsoft.com/office/drawing/2014/main" val="20000"/>
                    </a:ext>
                  </a:extLst>
                </a:gridCol>
                <a:gridCol w="1871740">
                  <a:extLst>
                    <a:ext uri="{9D8B030D-6E8A-4147-A177-3AD203B41FA5}">
                      <a16:colId xmlns:a16="http://schemas.microsoft.com/office/drawing/2014/main" val="20001"/>
                    </a:ext>
                  </a:extLst>
                </a:gridCol>
                <a:gridCol w="1357011">
                  <a:extLst>
                    <a:ext uri="{9D8B030D-6E8A-4147-A177-3AD203B41FA5}">
                      <a16:colId xmlns:a16="http://schemas.microsoft.com/office/drawing/2014/main" val="20002"/>
                    </a:ext>
                  </a:extLst>
                </a:gridCol>
                <a:gridCol w="1796045">
                  <a:extLst>
                    <a:ext uri="{9D8B030D-6E8A-4147-A177-3AD203B41FA5}">
                      <a16:colId xmlns:a16="http://schemas.microsoft.com/office/drawing/2014/main" val="20003"/>
                    </a:ext>
                  </a:extLst>
                </a:gridCol>
                <a:gridCol w="3360874">
                  <a:extLst>
                    <a:ext uri="{9D8B030D-6E8A-4147-A177-3AD203B41FA5}">
                      <a16:colId xmlns:a16="http://schemas.microsoft.com/office/drawing/2014/main" val="20004"/>
                    </a:ext>
                  </a:extLst>
                </a:gridCol>
              </a:tblGrid>
              <a:tr h="679577">
                <a:tc>
                  <a:txBody>
                    <a:bodyPr/>
                    <a:lstStyle/>
                    <a:p>
                      <a:endParaRPr lang="el-GR"/>
                    </a:p>
                  </a:txBody>
                  <a:tcPr marL="68580" marR="68580" marT="0" marB="0" anchor="ctr">
                    <a:blipFill rotWithShape="1">
                      <a:blip r:embed="rId4"/>
                      <a:stretch>
                        <a:fillRect r="-1109677" b="-570270"/>
                      </a:stretch>
                    </a:blipFill>
                  </a:tcPr>
                </a:tc>
                <a:tc>
                  <a:txBody>
                    <a:bodyPr/>
                    <a:lstStyle/>
                    <a:p>
                      <a:endParaRPr lang="el-GR"/>
                    </a:p>
                  </a:txBody>
                  <a:tcPr marL="68580" marR="68580" marT="0" marB="0" anchor="ctr">
                    <a:blipFill rotWithShape="1">
                      <a:blip r:embed="rId4"/>
                      <a:stretch>
                        <a:fillRect l="-40391" r="-348208" b="-570270"/>
                      </a:stretch>
                    </a:blipFill>
                  </a:tcPr>
                </a:tc>
                <a:tc>
                  <a:txBody>
                    <a:bodyPr/>
                    <a:lstStyle/>
                    <a:p>
                      <a:endParaRPr lang="el-GR"/>
                    </a:p>
                  </a:txBody>
                  <a:tcPr marL="68580" marR="68580" marT="0" marB="0">
                    <a:blipFill rotWithShape="1">
                      <a:blip r:embed="rId4"/>
                      <a:stretch>
                        <a:fillRect l="-193274" r="-379372" b="-570270"/>
                      </a:stretch>
                    </a:blipFill>
                  </a:tcPr>
                </a:tc>
                <a:tc>
                  <a:txBody>
                    <a:bodyPr/>
                    <a:lstStyle/>
                    <a:p>
                      <a:endParaRPr lang="el-GR"/>
                    </a:p>
                  </a:txBody>
                  <a:tcPr marL="68580" marR="68580" marT="0" marB="0">
                    <a:blipFill rotWithShape="1">
                      <a:blip r:embed="rId4"/>
                      <a:stretch>
                        <a:fillRect l="-221695" r="-186780" b="-570270"/>
                      </a:stretch>
                    </a:blipFill>
                  </a:tcPr>
                </a:tc>
                <a:tc>
                  <a:txBody>
                    <a:bodyPr/>
                    <a:lstStyle/>
                    <a:p>
                      <a:endParaRPr lang="el-GR"/>
                    </a:p>
                  </a:txBody>
                  <a:tcPr marL="68580" marR="68580" marT="0" marB="0">
                    <a:blipFill rotWithShape="1">
                      <a:blip r:embed="rId4"/>
                      <a:stretch>
                        <a:fillRect l="-172232" b="-570270"/>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endParaRPr lang="el-GR"/>
                    </a:p>
                  </a:txBody>
                  <a:tcPr marL="68580" marR="68580" marT="0" marB="0">
                    <a:blipFill rotWithShape="1">
                      <a:blip r:embed="rId4"/>
                      <a:stretch>
                        <a:fillRect l="-193274" t="-137037" r="-379372" b="-681481"/>
                      </a:stretch>
                    </a:blipFill>
                  </a:tcPr>
                </a:tc>
                <a:tc>
                  <a:txBody>
                    <a:bodyPr/>
                    <a:lstStyle/>
                    <a:p>
                      <a:endParaRPr lang="el-GR"/>
                    </a:p>
                  </a:txBody>
                  <a:tcPr marL="68580" marR="68580" marT="0" marB="0">
                    <a:blipFill rotWithShape="1">
                      <a:blip r:embed="rId4"/>
                      <a:stretch>
                        <a:fillRect l="-221695" t="-137037" r="-186780" b="-681481"/>
                      </a:stretch>
                    </a:blipFill>
                  </a:tcPr>
                </a:tc>
                <a:tc>
                  <a:txBody>
                    <a:bodyPr/>
                    <a:lstStyle/>
                    <a:p>
                      <a:endParaRPr lang="el-GR"/>
                    </a:p>
                  </a:txBody>
                  <a:tcPr marL="68580" marR="68580" marT="0" marB="0">
                    <a:blipFill rotWithShape="1">
                      <a:blip r:embed="rId4"/>
                      <a:stretch>
                        <a:fillRect l="-172232" t="-137037" b="-681481"/>
                      </a:stretch>
                    </a:blipFill>
                  </a:tcP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0</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8</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dirty="0">
                          <a:effectLst/>
                        </a:rPr>
                        <a:t>16</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398842">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4"/>
                      <a:stretch>
                        <a:fillRect l="-40391" t="-224454" r="-348208" b="-437"/>
                      </a:stretch>
                    </a:blipFill>
                  </a:tcPr>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tc>
                <a:tc>
                  <a:txBody>
                    <a:bodyPr/>
                    <a:lstStyle/>
                    <a:p>
                      <a:endParaRPr lang="el-GR"/>
                    </a:p>
                  </a:txBody>
                  <a:tcPr marL="68580" marR="68580" marT="0" marB="0">
                    <a:blipFill rotWithShape="1">
                      <a:blip r:embed="rId4"/>
                      <a:stretch>
                        <a:fillRect l="-172232" t="-224454" b="-437"/>
                      </a:stretch>
                    </a:blip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3907931"/>
      </p:ext>
    </p:extLst>
  </p:cSld>
  <p:clrMapOvr>
    <a:masterClrMapping/>
  </p:clrMapOvr>
  <p:transition spd="med">
    <p:random/>
    <p:sndAc>
      <p:stSnd>
        <p:snd r:embed="rId2" name="camera.wav"/>
      </p:stSnd>
    </p:sndAc>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714375"/>
          </a:xfrm>
          <a:solidFill>
            <a:srgbClr val="FFF9DF"/>
          </a:solidFill>
          <a:ln w="76200">
            <a:solidFill>
              <a:schemeClr val="tx1"/>
            </a:solidFill>
            <a:miter lim="800000"/>
            <a:headEnd/>
            <a:tailEnd/>
          </a:ln>
        </p:spPr>
        <p:txBody>
          <a:bodyPr/>
          <a:lstStyle/>
          <a:p>
            <a:pPr eaLnBrk="1" hangingPunct="1"/>
            <a:r>
              <a:rPr lang="el-GR" altLang="el-GR" smtClean="0">
                <a:solidFill>
                  <a:srgbClr val="000000"/>
                </a:solidFill>
              </a:rPr>
              <a:t>ΚΥΡΤΩΣΗ</a:t>
            </a:r>
            <a:r>
              <a:rPr lang="el-GR" altLang="el-GR" smtClean="0"/>
              <a:t> </a:t>
            </a:r>
          </a:p>
        </p:txBody>
      </p:sp>
      <p:sp>
        <p:nvSpPr>
          <p:cNvPr id="61443" name="Rectangle 3"/>
          <p:cNvSpPr>
            <a:spLocks noGrp="1" noChangeArrowheads="1"/>
          </p:cNvSpPr>
          <p:nvPr>
            <p:ph idx="1"/>
          </p:nvPr>
        </p:nvSpPr>
        <p:spPr>
          <a:xfrm>
            <a:off x="0" y="785813"/>
            <a:ext cx="9144000" cy="6072187"/>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Δύο ή περισσότερες κατανομές συχνοτήτων να έχουν </a:t>
            </a:r>
          </a:p>
          <a:p>
            <a:pPr lvl="1" algn="just" eaLnBrk="1" hangingPunct="1"/>
            <a:r>
              <a:rPr lang="el-GR" altLang="el-GR" b="1" smtClean="0">
                <a:solidFill>
                  <a:srgbClr val="000000"/>
                </a:solidFill>
                <a:latin typeface="Tahoma" panose="020B0604030504040204" pitchFamily="34" charset="0"/>
                <a:cs typeface="Tahoma" panose="020B0604030504040204" pitchFamily="34" charset="0"/>
              </a:rPr>
              <a:t>τον ίδιο μέσο αριθμητικό, </a:t>
            </a:r>
          </a:p>
          <a:p>
            <a:pPr lvl="1" algn="just" eaLnBrk="1" hangingPunct="1"/>
            <a:r>
              <a:rPr lang="el-GR" altLang="el-GR" b="1" smtClean="0">
                <a:solidFill>
                  <a:srgbClr val="000000"/>
                </a:solidFill>
                <a:latin typeface="Tahoma" panose="020B0604030504040204" pitchFamily="34" charset="0"/>
                <a:cs typeface="Tahoma" panose="020B0604030504040204" pitchFamily="34" charset="0"/>
              </a:rPr>
              <a:t>την ίδια τυπική απόκλιση και </a:t>
            </a:r>
          </a:p>
          <a:p>
            <a:pPr lvl="1" algn="just" eaLnBrk="1" hangingPunct="1"/>
            <a:r>
              <a:rPr lang="el-GR" altLang="el-GR" b="1" smtClean="0">
                <a:solidFill>
                  <a:srgbClr val="000000"/>
                </a:solidFill>
                <a:latin typeface="Tahoma" panose="020B0604030504040204" pitchFamily="34" charset="0"/>
                <a:cs typeface="Tahoma" panose="020B0604030504040204" pitchFamily="34" charset="0"/>
              </a:rPr>
              <a:t>να είναι συμμετρικές, </a:t>
            </a:r>
          </a:p>
          <a:p>
            <a:pPr lvl="2" algn="just" eaLnBrk="1" hangingPunct="1"/>
            <a:r>
              <a:rPr lang="el-GR" altLang="el-GR" sz="2800" b="1" smtClean="0">
                <a:solidFill>
                  <a:schemeClr val="accent2"/>
                </a:solidFill>
                <a:latin typeface="Tahoma" panose="020B0604030504040204" pitchFamily="34" charset="0"/>
                <a:cs typeface="Tahoma" panose="020B0604030504040204" pitchFamily="34" charset="0"/>
              </a:rPr>
              <a:t>αλλά να διαφέρουν ως προς την κύρτωση, </a:t>
            </a:r>
          </a:p>
          <a:p>
            <a:pPr lvl="2" algn="just" eaLnBrk="1" hangingPunct="1"/>
            <a:r>
              <a:rPr lang="el-GR" altLang="el-GR" sz="2800" b="1" smtClean="0">
                <a:solidFill>
                  <a:schemeClr val="accent2"/>
                </a:solidFill>
                <a:latin typeface="Tahoma" panose="020B0604030504040204" pitchFamily="34" charset="0"/>
                <a:cs typeface="Tahoma" panose="020B0604030504040204" pitchFamily="34" charset="0"/>
              </a:rPr>
              <a:t>δηλαδή ως προς την συγκέντρωση των παρατηρήσεων γύρω από το μέσο</a:t>
            </a:r>
            <a:r>
              <a:rPr lang="en-US" altLang="el-GR" sz="2800" b="1" smtClean="0">
                <a:solidFill>
                  <a:schemeClr val="accent2"/>
                </a:solidFill>
                <a:latin typeface="Tahoma" panose="020B0604030504040204" pitchFamily="34" charset="0"/>
                <a:cs typeface="Tahoma" panose="020B0604030504040204" pitchFamily="34" charset="0"/>
              </a:rPr>
              <a:t> – </a:t>
            </a:r>
            <a:r>
              <a:rPr lang="el-GR" altLang="el-GR" sz="2800" b="1" smtClean="0">
                <a:solidFill>
                  <a:schemeClr val="accent2"/>
                </a:solidFill>
                <a:latin typeface="Tahoma" panose="020B0604030504040204" pitchFamily="34" charset="0"/>
                <a:cs typeface="Tahoma" panose="020B0604030504040204" pitchFamily="34" charset="0"/>
              </a:rPr>
              <a:t>αιχμηρότητα της κορυφής </a:t>
            </a:r>
          </a:p>
          <a:p>
            <a:pPr algn="just" eaLnBrk="1" hangingPunct="1"/>
            <a:r>
              <a:rPr lang="el-GR" altLang="el-GR" smtClean="0">
                <a:latin typeface="Tahoma" panose="020B0604030504040204" pitchFamily="34" charset="0"/>
                <a:cs typeface="Tahoma" panose="020B0604030504040204" pitchFamily="34" charset="0"/>
              </a:rPr>
              <a:t>Η </a:t>
            </a:r>
            <a:r>
              <a:rPr lang="el-GR" altLang="el-GR" b="1" i="1" smtClean="0">
                <a:latin typeface="Tahoma" panose="020B0604030504040204" pitchFamily="34" charset="0"/>
                <a:cs typeface="Tahoma" panose="020B0604030504040204" pitchFamily="34" charset="0"/>
              </a:rPr>
              <a:t>κύρτωση</a:t>
            </a:r>
            <a:r>
              <a:rPr lang="el-GR" altLang="el-GR" smtClean="0">
                <a:latin typeface="Tahoma" panose="020B0604030504040204" pitchFamily="34" charset="0"/>
                <a:cs typeface="Tahoma" panose="020B0604030504040204" pitchFamily="34" charset="0"/>
              </a:rPr>
              <a:t> (</a:t>
            </a:r>
            <a:r>
              <a:rPr lang="en-US" altLang="el-GR" smtClean="0">
                <a:latin typeface="Tahoma" panose="020B0604030504040204" pitchFamily="34" charset="0"/>
                <a:cs typeface="Tahoma" panose="020B0604030504040204" pitchFamily="34" charset="0"/>
              </a:rPr>
              <a:t>kurtosis</a:t>
            </a:r>
            <a:r>
              <a:rPr lang="el-GR" altLang="el-GR" smtClean="0">
                <a:latin typeface="Tahoma" panose="020B0604030504040204" pitchFamily="34" charset="0"/>
                <a:cs typeface="Tahoma" panose="020B0604030504040204" pitchFamily="34" charset="0"/>
              </a:rPr>
              <a:t>) δείχνει κατά πόσο τα δεδομένα της κατανομής σχηματίζουν έντονη κορυφή στο μέσο τους. </a:t>
            </a:r>
            <a:endParaRPr lang="el-GR" altLang="el-GR" smtClean="0">
              <a:solidFill>
                <a:schemeClr val="accent2"/>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982245"/>
      </p:ext>
    </p:extLst>
  </p:cSld>
  <p:clrMapOvr>
    <a:masterClrMapping/>
  </p:clrMapOvr>
  <p:transition spd="med">
    <p:random/>
    <p:sndAc>
      <p:stSnd>
        <p:snd r:embed="rId2" name="camera.wav"/>
      </p:stSnd>
    </p:sndAc>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928688"/>
          </a:xfrm>
          <a:solidFill>
            <a:srgbClr val="E4FFC9"/>
          </a:solidFill>
          <a:ln w="57150">
            <a:solidFill>
              <a:schemeClr val="tx1"/>
            </a:solidFill>
            <a:miter lim="800000"/>
            <a:headEnd/>
            <a:tailEnd/>
          </a:ln>
        </p:spPr>
        <p:txBody>
          <a:bodyPr/>
          <a:lstStyle/>
          <a:p>
            <a:pPr eaLnBrk="1" hangingPunct="1"/>
            <a:r>
              <a:rPr lang="el-GR" altLang="el-GR" smtClean="0">
                <a:solidFill>
                  <a:srgbClr val="000000"/>
                </a:solidFill>
              </a:rPr>
              <a:t>ΣΥΝΤΕΛΕΣΤΗΣ ΚΥΡΤΩΣΗΣ</a:t>
            </a:r>
            <a:endParaRPr lang="el-GR" altLang="el-GR" smtClean="0"/>
          </a:p>
        </p:txBody>
      </p:sp>
      <p:sp>
        <p:nvSpPr>
          <p:cNvPr id="62467" name="Rectangle 3"/>
          <p:cNvSpPr>
            <a:spLocks noGrp="1" noChangeArrowheads="1"/>
          </p:cNvSpPr>
          <p:nvPr>
            <p:ph idx="1"/>
          </p:nvPr>
        </p:nvSpPr>
        <p:spPr>
          <a:xfrm>
            <a:off x="0" y="1000125"/>
            <a:ext cx="9144000" cy="5857875"/>
          </a:xfrm>
        </p:spPr>
        <p:txBody>
          <a:bodyPr/>
          <a:lstStyle/>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Απλά δεδομένα - Κύρτωση πληθυσμού</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Απλά δεδομένα</a:t>
            </a:r>
            <a:r>
              <a:rPr lang="en-US" altLang="el-GR" sz="2800" b="1" smtClean="0">
                <a:solidFill>
                  <a:srgbClr val="000000"/>
                </a:solidFill>
                <a:latin typeface="Tahoma" panose="020B0604030504040204" pitchFamily="34" charset="0"/>
                <a:cs typeface="Tahoma" panose="020B0604030504040204" pitchFamily="34" charset="0"/>
              </a:rPr>
              <a:t> -</a:t>
            </a:r>
            <a:r>
              <a:rPr lang="el-GR" altLang="el-GR" sz="2800" b="1" smtClean="0">
                <a:solidFill>
                  <a:srgbClr val="000000"/>
                </a:solidFill>
                <a:latin typeface="Tahoma" panose="020B0604030504040204" pitchFamily="34" charset="0"/>
                <a:cs typeface="Tahoma" panose="020B0604030504040204" pitchFamily="34" charset="0"/>
              </a:rPr>
              <a:t> Κύρτωση δείγματος</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p:txBody>
      </p:sp>
      <p:graphicFrame>
        <p:nvGraphicFramePr>
          <p:cNvPr id="62468" name="Object 2"/>
          <p:cNvGraphicFramePr>
            <a:graphicFrameLocks noChangeAspect="1"/>
          </p:cNvGraphicFramePr>
          <p:nvPr/>
        </p:nvGraphicFramePr>
        <p:xfrm>
          <a:off x="0" y="2846388"/>
          <a:ext cx="4410075" cy="1165225"/>
        </p:xfrm>
        <a:graphic>
          <a:graphicData uri="http://schemas.openxmlformats.org/presentationml/2006/ole">
            <mc:AlternateContent xmlns:mc="http://schemas.openxmlformats.org/markup-compatibility/2006">
              <mc:Choice xmlns:v="urn:schemas-microsoft-com:vml" Requires="v">
                <p:oleObj spid="_x0000_s117762" name="Εξίσωση" r:id="rId4" imgW="1548728" imgH="495085" progId="Equation.3">
                  <p:embed/>
                </p:oleObj>
              </mc:Choice>
              <mc:Fallback>
                <p:oleObj name="Εξίσωση" r:id="rId4" imgW="1548728" imgH="495085" progId="Equation.3">
                  <p:embed/>
                  <p:pic>
                    <p:nvPicPr>
                      <p:cNvPr id="6246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46388"/>
                        <a:ext cx="4410075"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9" name="Object 3"/>
          <p:cNvGraphicFramePr>
            <a:graphicFrameLocks noChangeAspect="1"/>
          </p:cNvGraphicFramePr>
          <p:nvPr/>
        </p:nvGraphicFramePr>
        <p:xfrm>
          <a:off x="5127625" y="3128963"/>
          <a:ext cx="3186113" cy="1085850"/>
        </p:xfrm>
        <a:graphic>
          <a:graphicData uri="http://schemas.openxmlformats.org/presentationml/2006/ole">
            <mc:AlternateContent xmlns:mc="http://schemas.openxmlformats.org/markup-compatibility/2006">
              <mc:Choice xmlns:v="urn:schemas-microsoft-com:vml" Requires="v">
                <p:oleObj spid="_x0000_s117763" name="Εξίσωση" r:id="rId6" imgW="1193800" imgH="482600" progId="Equation.3">
                  <p:embed/>
                </p:oleObj>
              </mc:Choice>
              <mc:Fallback>
                <p:oleObj name="Εξίσωση" r:id="rId6" imgW="1193800" imgH="482600" progId="Equation.3">
                  <p:embed/>
                  <p:pic>
                    <p:nvPicPr>
                      <p:cNvPr id="6246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25" y="3128963"/>
                        <a:ext cx="3186113"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0" name="Object 4"/>
          <p:cNvGraphicFramePr>
            <a:graphicFrameLocks noChangeAspect="1"/>
          </p:cNvGraphicFramePr>
          <p:nvPr/>
        </p:nvGraphicFramePr>
        <p:xfrm>
          <a:off x="4621213" y="1571625"/>
          <a:ext cx="2111375" cy="1373188"/>
        </p:xfrm>
        <a:graphic>
          <a:graphicData uri="http://schemas.openxmlformats.org/presentationml/2006/ole">
            <mc:AlternateContent xmlns:mc="http://schemas.openxmlformats.org/markup-compatibility/2006">
              <mc:Choice xmlns:v="urn:schemas-microsoft-com:vml" Requires="v">
                <p:oleObj spid="_x0000_s117764" name="Εξίσωση" r:id="rId8" imgW="583947" imgH="469696" progId="Equation.3">
                  <p:embed/>
                </p:oleObj>
              </mc:Choice>
              <mc:Fallback>
                <p:oleObj name="Εξίσωση" r:id="rId8" imgW="583947" imgH="469696" progId="Equation.3">
                  <p:embed/>
                  <p:pic>
                    <p:nvPicPr>
                      <p:cNvPr id="6247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1213" y="1571625"/>
                        <a:ext cx="2111375" cy="1373188"/>
                      </a:xfrm>
                      <a:prstGeom prst="rect">
                        <a:avLst/>
                      </a:prstGeom>
                      <a:solidFill>
                        <a:srgbClr val="FFECE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1" name="Object 6"/>
          <p:cNvGraphicFramePr>
            <a:graphicFrameLocks noChangeAspect="1"/>
          </p:cNvGraphicFramePr>
          <p:nvPr/>
        </p:nvGraphicFramePr>
        <p:xfrm>
          <a:off x="1717675" y="5281613"/>
          <a:ext cx="5251450" cy="1339850"/>
        </p:xfrm>
        <a:graphic>
          <a:graphicData uri="http://schemas.openxmlformats.org/presentationml/2006/ole">
            <mc:AlternateContent xmlns:mc="http://schemas.openxmlformats.org/markup-compatibility/2006">
              <mc:Choice xmlns:v="urn:schemas-microsoft-com:vml" Requires="v">
                <p:oleObj spid="_x0000_s117765" name="Έγγραφο" r:id="rId10" imgW="5306427" imgH="1354493" progId="Word.Document.12">
                  <p:embed/>
                </p:oleObj>
              </mc:Choice>
              <mc:Fallback>
                <p:oleObj name="Έγγραφο" r:id="rId10" imgW="5306427" imgH="1354493" progId="Word.Document.12">
                  <p:embed/>
                  <p:pic>
                    <p:nvPicPr>
                      <p:cNvPr id="62471"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7675" y="5281613"/>
                        <a:ext cx="525145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6376359"/>
      </p:ext>
    </p:extLst>
  </p:cSld>
  <p:clrMapOvr>
    <a:masterClrMapping/>
  </p:clrMapOvr>
  <p:transition spd="med">
    <p:random/>
    <p:sndAc>
      <p:stSnd>
        <p:snd r:embed="rId3" name="camera.wav"/>
      </p:stSnd>
    </p:sndAc>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928688"/>
          </a:xfrm>
          <a:solidFill>
            <a:srgbClr val="E4FFC9"/>
          </a:solidFill>
          <a:ln w="57150">
            <a:solidFill>
              <a:schemeClr val="tx1"/>
            </a:solidFill>
            <a:miter lim="800000"/>
            <a:headEnd/>
            <a:tailEnd/>
          </a:ln>
        </p:spPr>
        <p:txBody>
          <a:bodyPr/>
          <a:lstStyle/>
          <a:p>
            <a:pPr eaLnBrk="1" hangingPunct="1"/>
            <a:r>
              <a:rPr lang="el-GR" altLang="el-GR" smtClean="0">
                <a:solidFill>
                  <a:srgbClr val="000000"/>
                </a:solidFill>
              </a:rPr>
              <a:t>ΣΥΝΤΕΛΕΣΤΗΣ ΚΥΡΤΩΣΗΣ</a:t>
            </a:r>
            <a:endParaRPr lang="el-GR" altLang="el-GR" smtClean="0"/>
          </a:p>
        </p:txBody>
      </p:sp>
      <p:sp>
        <p:nvSpPr>
          <p:cNvPr id="63491" name="Rectangle 3"/>
          <p:cNvSpPr>
            <a:spLocks noGrp="1" noChangeArrowheads="1"/>
          </p:cNvSpPr>
          <p:nvPr>
            <p:ph idx="1"/>
          </p:nvPr>
        </p:nvSpPr>
        <p:spPr>
          <a:xfrm>
            <a:off x="0" y="1000125"/>
            <a:ext cx="9144000" cy="5857875"/>
          </a:xfrm>
        </p:spPr>
        <p:txBody>
          <a:bodyPr/>
          <a:lstStyle/>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Ομαδοποιημένα - Κύρτωση πληθυσμού</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r>
              <a:rPr lang="el-GR" altLang="el-GR" sz="2800" b="1" smtClean="0">
                <a:solidFill>
                  <a:srgbClr val="000000"/>
                </a:solidFill>
                <a:latin typeface="Tahoma" panose="020B0604030504040204" pitchFamily="34" charset="0"/>
                <a:cs typeface="Tahoma" panose="020B0604030504040204" pitchFamily="34" charset="0"/>
              </a:rPr>
              <a:t>Ομαδοποιημένα</a:t>
            </a:r>
            <a:r>
              <a:rPr lang="en-US" altLang="el-GR" sz="2800" b="1" smtClean="0">
                <a:solidFill>
                  <a:srgbClr val="000000"/>
                </a:solidFill>
                <a:latin typeface="Tahoma" panose="020B0604030504040204" pitchFamily="34" charset="0"/>
                <a:cs typeface="Tahoma" panose="020B0604030504040204" pitchFamily="34" charset="0"/>
              </a:rPr>
              <a:t> –</a:t>
            </a:r>
            <a:r>
              <a:rPr lang="el-GR" altLang="el-GR" sz="2800" b="1" smtClean="0">
                <a:solidFill>
                  <a:srgbClr val="000000"/>
                </a:solidFill>
                <a:latin typeface="Tahoma" panose="020B0604030504040204" pitchFamily="34" charset="0"/>
                <a:cs typeface="Tahoma" panose="020B0604030504040204" pitchFamily="34" charset="0"/>
              </a:rPr>
              <a:t> Κύρτωση δείγματος</a:t>
            </a: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a:p>
            <a:pPr algn="just" eaLnBrk="1" hangingPunct="1"/>
            <a:endParaRPr lang="el-GR" altLang="el-GR" b="1" smtClean="0">
              <a:solidFill>
                <a:srgbClr val="000000"/>
              </a:solidFill>
            </a:endParaRPr>
          </a:p>
        </p:txBody>
      </p:sp>
      <p:graphicFrame>
        <p:nvGraphicFramePr>
          <p:cNvPr id="63492" name="Object 6"/>
          <p:cNvGraphicFramePr>
            <a:graphicFrameLocks noChangeAspect="1"/>
          </p:cNvGraphicFramePr>
          <p:nvPr/>
        </p:nvGraphicFramePr>
        <p:xfrm>
          <a:off x="0" y="2928938"/>
          <a:ext cx="4286250" cy="1274762"/>
        </p:xfrm>
        <a:graphic>
          <a:graphicData uri="http://schemas.openxmlformats.org/presentationml/2006/ole">
            <mc:AlternateContent xmlns:mc="http://schemas.openxmlformats.org/markup-compatibility/2006">
              <mc:Choice xmlns:v="urn:schemas-microsoft-com:vml" Requires="v">
                <p:oleObj spid="_x0000_s118786" name="Εξίσωση" r:id="rId4" imgW="1397000" imgH="469900" progId="Equation.3">
                  <p:embed/>
                </p:oleObj>
              </mc:Choice>
              <mc:Fallback>
                <p:oleObj name="Εξίσωση" r:id="rId4" imgW="1397000" imgH="469900" progId="Equation.3">
                  <p:embed/>
                  <p:pic>
                    <p:nvPicPr>
                      <p:cNvPr id="6349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8938"/>
                        <a:ext cx="4286250" cy="127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3" name="Object 7"/>
          <p:cNvGraphicFramePr>
            <a:graphicFrameLocks noChangeAspect="1"/>
          </p:cNvGraphicFramePr>
          <p:nvPr/>
        </p:nvGraphicFramePr>
        <p:xfrm>
          <a:off x="4659313" y="2897188"/>
          <a:ext cx="4056062" cy="1446212"/>
        </p:xfrm>
        <a:graphic>
          <a:graphicData uri="http://schemas.openxmlformats.org/presentationml/2006/ole">
            <mc:AlternateContent xmlns:mc="http://schemas.openxmlformats.org/markup-compatibility/2006">
              <mc:Choice xmlns:v="urn:schemas-microsoft-com:vml" Requires="v">
                <p:oleObj spid="_x0000_s118787" name="Εξίσωση" r:id="rId6" imgW="1333500" imgH="533400" progId="Equation.3">
                  <p:embed/>
                </p:oleObj>
              </mc:Choice>
              <mc:Fallback>
                <p:oleObj name="Εξίσωση" r:id="rId6" imgW="1333500" imgH="533400" progId="Equation.3">
                  <p:embed/>
                  <p:pic>
                    <p:nvPicPr>
                      <p:cNvPr id="6349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9313" y="2897188"/>
                        <a:ext cx="4056062"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4" name="Object 8"/>
          <p:cNvGraphicFramePr>
            <a:graphicFrameLocks noChangeAspect="1"/>
          </p:cNvGraphicFramePr>
          <p:nvPr/>
        </p:nvGraphicFramePr>
        <p:xfrm>
          <a:off x="4621213" y="1571625"/>
          <a:ext cx="2111375" cy="1373188"/>
        </p:xfrm>
        <a:graphic>
          <a:graphicData uri="http://schemas.openxmlformats.org/presentationml/2006/ole">
            <mc:AlternateContent xmlns:mc="http://schemas.openxmlformats.org/markup-compatibility/2006">
              <mc:Choice xmlns:v="urn:schemas-microsoft-com:vml" Requires="v">
                <p:oleObj spid="_x0000_s118788" name="Εξίσωση" r:id="rId8" imgW="583947" imgH="469696" progId="Equation.3">
                  <p:embed/>
                </p:oleObj>
              </mc:Choice>
              <mc:Fallback>
                <p:oleObj name="Εξίσωση" r:id="rId8" imgW="583947" imgH="469696" progId="Equation.3">
                  <p:embed/>
                  <p:pic>
                    <p:nvPicPr>
                      <p:cNvPr id="6349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1213" y="1571625"/>
                        <a:ext cx="2111375" cy="1373188"/>
                      </a:xfrm>
                      <a:prstGeom prst="rect">
                        <a:avLst/>
                      </a:prstGeom>
                      <a:solidFill>
                        <a:srgbClr val="FFECE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9"/>
          <p:cNvGraphicFramePr>
            <a:graphicFrameLocks noChangeAspect="1"/>
          </p:cNvGraphicFramePr>
          <p:nvPr/>
        </p:nvGraphicFramePr>
        <p:xfrm>
          <a:off x="1435100" y="5218113"/>
          <a:ext cx="6432550" cy="1844675"/>
        </p:xfrm>
        <a:graphic>
          <a:graphicData uri="http://schemas.openxmlformats.org/presentationml/2006/ole">
            <mc:AlternateContent xmlns:mc="http://schemas.openxmlformats.org/markup-compatibility/2006">
              <mc:Choice xmlns:v="urn:schemas-microsoft-com:vml" Requires="v">
                <p:oleObj spid="_x0000_s118789" name="Έγγραφο" r:id="rId10" imgW="6492229" imgH="1871180" progId="Word.Document.12">
                  <p:embed/>
                </p:oleObj>
              </mc:Choice>
              <mc:Fallback>
                <p:oleObj name="Έγγραφο" r:id="rId10" imgW="6492229" imgH="1871180" progId="Word.Document.12">
                  <p:embed/>
                  <p:pic>
                    <p:nvPicPr>
                      <p:cNvPr id="63495"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100" y="5218113"/>
                        <a:ext cx="64325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2290514"/>
      </p:ext>
    </p:extLst>
  </p:cSld>
  <p:clrMapOvr>
    <a:masterClrMapping/>
  </p:clrMapOvr>
  <p:transition spd="med">
    <p:random/>
    <p:sndAc>
      <p:stSnd>
        <p:snd r:embed="rId3" name="camera.wav"/>
      </p:stSnd>
    </p:sndAc>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0" y="0"/>
            <a:ext cx="9144000" cy="2133600"/>
          </a:xfrm>
        </p:spPr>
        <p:txBody>
          <a:bodyPr/>
          <a:lstStyle/>
          <a:p>
            <a:pPr algn="just" eaLnBrk="1" hangingPunct="1"/>
            <a:r>
              <a:rPr lang="el-GR" altLang="el-GR" sz="3000" smtClean="0">
                <a:solidFill>
                  <a:srgbClr val="000000"/>
                </a:solidFill>
                <a:latin typeface="Tahoma" panose="020B0604030504040204" pitchFamily="34" charset="0"/>
                <a:cs typeface="Tahoma" panose="020B0604030504040204" pitchFamily="34" charset="0"/>
              </a:rPr>
              <a:t>Κατανομές συχνοτήτων που οι τιμές τους διασπείρονται πάρα πολύ αριστερά και δεξιά του μέσου αριθμητικού χαρακτηρίζονται ως πλατύκυρτες και έχουν συντελεστή </a:t>
            </a:r>
            <a:r>
              <a:rPr lang="en-US" altLang="el-GR" sz="3000" smtClean="0">
                <a:solidFill>
                  <a:srgbClr val="000000"/>
                </a:solidFill>
                <a:latin typeface="Tahoma" panose="020B0604030504040204" pitchFamily="34" charset="0"/>
                <a:cs typeface="Tahoma" panose="020B0604030504040204" pitchFamily="34" charset="0"/>
              </a:rPr>
              <a:t>K</a:t>
            </a:r>
            <a:r>
              <a:rPr lang="el-GR" altLang="el-GR" sz="3000" smtClean="0">
                <a:solidFill>
                  <a:srgbClr val="000000"/>
                </a:solidFill>
                <a:latin typeface="Tahoma" panose="020B0604030504040204" pitchFamily="34" charset="0"/>
                <a:cs typeface="Tahoma" panose="020B0604030504040204" pitchFamily="34" charset="0"/>
              </a:rPr>
              <a:t>&lt;3  </a:t>
            </a:r>
            <a:r>
              <a:rPr lang="en-US" altLang="el-GR" sz="3000" smtClean="0">
                <a:solidFill>
                  <a:srgbClr val="000000"/>
                </a:solidFill>
                <a:latin typeface="Tahoma" panose="020B0604030504040204" pitchFamily="34" charset="0"/>
                <a:cs typeface="Tahoma" panose="020B0604030504040204" pitchFamily="34" charset="0"/>
              </a:rPr>
              <a:t>                    </a:t>
            </a:r>
            <a:r>
              <a:rPr lang="el-GR" altLang="el-GR" sz="3000" b="1" smtClean="0">
                <a:solidFill>
                  <a:srgbClr val="FF3300"/>
                </a:solidFill>
              </a:rPr>
              <a:t>(</a:t>
            </a:r>
            <a:r>
              <a:rPr lang="en-US" altLang="el-GR" sz="3000" b="1" smtClean="0">
                <a:solidFill>
                  <a:srgbClr val="FF3300"/>
                </a:solidFill>
              </a:rPr>
              <a:t>Excel K</a:t>
            </a:r>
            <a:r>
              <a:rPr lang="el-GR" altLang="el-GR" sz="3000" b="1" smtClean="0">
                <a:solidFill>
                  <a:srgbClr val="FF3300"/>
                </a:solidFill>
              </a:rPr>
              <a:t>&lt;</a:t>
            </a:r>
            <a:r>
              <a:rPr lang="en-US" altLang="el-GR" sz="3000" b="1" smtClean="0">
                <a:solidFill>
                  <a:srgbClr val="FF3300"/>
                </a:solidFill>
              </a:rPr>
              <a:t>0) </a:t>
            </a:r>
            <a:endParaRPr lang="el-GR" altLang="el-GR" sz="3000" b="1" baseline="-25000" smtClean="0">
              <a:solidFill>
                <a:srgbClr val="FF3300"/>
              </a:solidFill>
            </a:endParaRPr>
          </a:p>
          <a:p>
            <a:pPr algn="just" eaLnBrk="1" hangingPunct="1">
              <a:buFontTx/>
              <a:buNone/>
            </a:pPr>
            <a:endParaRPr lang="el-GR" altLang="el-GR" sz="3000" b="1" baseline="-25000" smtClean="0">
              <a:solidFill>
                <a:srgbClr val="FF3300"/>
              </a:solidFill>
            </a:endParaRPr>
          </a:p>
        </p:txBody>
      </p:sp>
      <p:graphicFrame>
        <p:nvGraphicFramePr>
          <p:cNvPr id="64515" name="Object 6"/>
          <p:cNvGraphicFramePr>
            <a:graphicFrameLocks noChangeAspect="1"/>
          </p:cNvGraphicFramePr>
          <p:nvPr/>
        </p:nvGraphicFramePr>
        <p:xfrm>
          <a:off x="0" y="2643188"/>
          <a:ext cx="9144000" cy="4214812"/>
        </p:xfrm>
        <a:graphic>
          <a:graphicData uri="http://schemas.openxmlformats.org/presentationml/2006/ole">
            <mc:AlternateContent xmlns:mc="http://schemas.openxmlformats.org/markup-compatibility/2006">
              <mc:Choice xmlns:v="urn:schemas-microsoft-com:vml" Requires="v">
                <p:oleObj spid="_x0000_s119810" name="Γράφημα" r:id="rId4" imgW="6020105" imgH="2848356" progId="Excel.Chart.8">
                  <p:embed/>
                </p:oleObj>
              </mc:Choice>
              <mc:Fallback>
                <p:oleObj name="Γράφημα" r:id="rId4" imgW="6020105" imgH="2848356" progId="Excel.Chart.8">
                  <p:embed/>
                  <p:pic>
                    <p:nvPicPr>
                      <p:cNvPr id="6451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43188"/>
                        <a:ext cx="9144000"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9456831"/>
      </p:ext>
    </p:extLst>
  </p:cSld>
  <p:clrMapOvr>
    <a:masterClrMapping/>
  </p:clrMapOvr>
  <p:transition spd="med">
    <p:random/>
    <p:sndAc>
      <p:stSnd>
        <p:snd r:embed="rId3" name="camera.wav"/>
      </p:stSnd>
    </p:sndAc>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C:\Documents and Settings\SARIANNIDIS\Τα έγγραφά μου\TEI\stat\eikones\kyrtosi1.bmp"/>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798041922"/>
      </p:ext>
    </p:extLst>
  </p:cSld>
  <p:clrMapOvr>
    <a:masterClrMapping/>
  </p:clrMapOvr>
  <p:transition spd="med">
    <p:random/>
    <p:sndAc>
      <p:stSnd>
        <p:snd r:embed="rId2" name="camera.wav"/>
      </p:stSnd>
    </p:sndAc>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0" y="0"/>
            <a:ext cx="9144000" cy="2133600"/>
          </a:xfrm>
        </p:spPr>
        <p:txBody>
          <a:bodyPr/>
          <a:lstStyle/>
          <a:p>
            <a:pPr algn="just" eaLnBrk="1" hangingPunct="1"/>
            <a:r>
              <a:rPr lang="el-GR" altLang="el-GR" smtClean="0">
                <a:solidFill>
                  <a:srgbClr val="000000"/>
                </a:solidFill>
              </a:rPr>
              <a:t>Οι "Κανονικές Κατανομές" που οι τιμές μιας μεταβλητής ισοκατανέμονται αριστερά και δεξιά του μέσου αριθμητικού χαρακτηρίζονται ως Μεσόκυρτες </a:t>
            </a:r>
            <a:r>
              <a:rPr lang="en-US" altLang="el-GR" smtClean="0">
                <a:solidFill>
                  <a:srgbClr val="000000"/>
                </a:solidFill>
              </a:rPr>
              <a:t>K</a:t>
            </a:r>
            <a:r>
              <a:rPr lang="el-GR" altLang="el-GR" smtClean="0">
                <a:solidFill>
                  <a:srgbClr val="000000"/>
                </a:solidFill>
              </a:rPr>
              <a:t>=3</a:t>
            </a:r>
            <a:r>
              <a:rPr lang="en-US" altLang="el-GR" smtClean="0">
                <a:solidFill>
                  <a:srgbClr val="000000"/>
                </a:solidFill>
              </a:rPr>
              <a:t>         </a:t>
            </a:r>
            <a:r>
              <a:rPr lang="el-GR" altLang="el-GR" sz="3000" b="1" smtClean="0">
                <a:solidFill>
                  <a:srgbClr val="FF3300"/>
                </a:solidFill>
              </a:rPr>
              <a:t>(</a:t>
            </a:r>
            <a:r>
              <a:rPr lang="en-US" altLang="el-GR" sz="3000" b="1" smtClean="0">
                <a:solidFill>
                  <a:srgbClr val="FF3300"/>
                </a:solidFill>
              </a:rPr>
              <a:t>Excel K=0) </a:t>
            </a:r>
            <a:endParaRPr lang="el-GR" altLang="el-GR" sz="3000" b="1" baseline="-25000" smtClean="0">
              <a:solidFill>
                <a:srgbClr val="FF3300"/>
              </a:solidFill>
            </a:endParaRPr>
          </a:p>
          <a:p>
            <a:pPr algn="just" eaLnBrk="1" hangingPunct="1"/>
            <a:endParaRPr lang="el-GR" altLang="el-GR" baseline="-25000" smtClean="0">
              <a:solidFill>
                <a:srgbClr val="000000"/>
              </a:solidFill>
            </a:endParaRPr>
          </a:p>
          <a:p>
            <a:pPr algn="just" eaLnBrk="1" hangingPunct="1">
              <a:buFontTx/>
              <a:buNone/>
            </a:pPr>
            <a:endParaRPr lang="el-GR" altLang="el-GR" baseline="-25000" smtClean="0">
              <a:solidFill>
                <a:srgbClr val="000000"/>
              </a:solidFill>
            </a:endParaRPr>
          </a:p>
        </p:txBody>
      </p:sp>
      <p:graphicFrame>
        <p:nvGraphicFramePr>
          <p:cNvPr id="66563" name="Object 4"/>
          <p:cNvGraphicFramePr>
            <a:graphicFrameLocks noChangeAspect="1"/>
          </p:cNvGraphicFramePr>
          <p:nvPr/>
        </p:nvGraphicFramePr>
        <p:xfrm>
          <a:off x="0" y="2057400"/>
          <a:ext cx="9144000" cy="4800600"/>
        </p:xfrm>
        <a:graphic>
          <a:graphicData uri="http://schemas.openxmlformats.org/presentationml/2006/ole">
            <mc:AlternateContent xmlns:mc="http://schemas.openxmlformats.org/markup-compatibility/2006">
              <mc:Choice xmlns:v="urn:schemas-microsoft-com:vml" Requires="v">
                <p:oleObj spid="_x0000_s120834" name="Γράφημα" r:id="rId4" imgW="4667707" imgH="2534107" progId="Excel.Chart.8">
                  <p:embed/>
                </p:oleObj>
              </mc:Choice>
              <mc:Fallback>
                <p:oleObj name="Γράφημα" r:id="rId4" imgW="4667707" imgH="2534107" progId="Excel.Chart.8">
                  <p:embed/>
                  <p:pic>
                    <p:nvPicPr>
                      <p:cNvPr id="6656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2246569"/>
      </p:ext>
    </p:extLst>
  </p:cSld>
  <p:clrMapOvr>
    <a:masterClrMapping/>
  </p:clrMapOvr>
  <p:transition spd="med">
    <p:random/>
    <p:sndAc>
      <p:stSnd>
        <p:snd r:embed="rId3" name="camera.wav"/>
      </p:stSnd>
    </p:sndAc>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C:\Documents and Settings\SARIANNIDIS\Τα έγγραφά μου\TEI\stat\eikones\kyrtosi2.bmp"/>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1672457178"/>
      </p:ext>
    </p:extLst>
  </p:cSld>
  <p:clrMapOvr>
    <a:masterClrMapping/>
  </p:clrMapOvr>
  <p:transition spd="med">
    <p:random/>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0" y="0"/>
          <a:ext cx="9144000" cy="66437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0" y="0"/>
            <a:ext cx="9144000" cy="2133600"/>
          </a:xfrm>
        </p:spPr>
        <p:txBody>
          <a:bodyPr/>
          <a:lstStyle/>
          <a:p>
            <a:pPr algn="just" eaLnBrk="1" hangingPunct="1"/>
            <a:r>
              <a:rPr lang="el-GR" altLang="el-GR" smtClean="0">
                <a:solidFill>
                  <a:srgbClr val="000000"/>
                </a:solidFill>
              </a:rPr>
              <a:t>Τέλος, κατανομές συχνοτήτων που παρουσιάζουν μεγάλη συγκέντρωση τιμών στην περιοχή του μέσου αριθμητικού χαρακτηρίζονται ως Λεπτόκυρτες και έχουν </a:t>
            </a:r>
            <a:r>
              <a:rPr lang="en-US" altLang="el-GR" smtClean="0">
                <a:solidFill>
                  <a:srgbClr val="000000"/>
                </a:solidFill>
              </a:rPr>
              <a:t>K</a:t>
            </a:r>
            <a:r>
              <a:rPr lang="el-GR" altLang="el-GR" smtClean="0">
                <a:solidFill>
                  <a:srgbClr val="000000"/>
                </a:solidFill>
              </a:rPr>
              <a:t>&gt;3</a:t>
            </a:r>
            <a:r>
              <a:rPr lang="en-US" altLang="el-GR" smtClean="0">
                <a:solidFill>
                  <a:srgbClr val="000000"/>
                </a:solidFill>
              </a:rPr>
              <a:t>     </a:t>
            </a:r>
            <a:r>
              <a:rPr lang="el-GR" altLang="el-GR" sz="3000" b="1" smtClean="0">
                <a:solidFill>
                  <a:srgbClr val="FF3300"/>
                </a:solidFill>
              </a:rPr>
              <a:t>(</a:t>
            </a:r>
            <a:r>
              <a:rPr lang="en-US" altLang="el-GR" sz="3000" b="1" smtClean="0">
                <a:solidFill>
                  <a:srgbClr val="FF3300"/>
                </a:solidFill>
              </a:rPr>
              <a:t>Excel K&gt;0) </a:t>
            </a:r>
            <a:endParaRPr lang="el-GR" altLang="el-GR" sz="3000" b="1" baseline="-25000" smtClean="0">
              <a:solidFill>
                <a:srgbClr val="FF3300"/>
              </a:solidFill>
            </a:endParaRPr>
          </a:p>
          <a:p>
            <a:pPr algn="just" eaLnBrk="1" hangingPunct="1"/>
            <a:endParaRPr lang="el-GR" altLang="el-GR" baseline="-25000" smtClean="0">
              <a:solidFill>
                <a:srgbClr val="000000"/>
              </a:solidFill>
            </a:endParaRPr>
          </a:p>
          <a:p>
            <a:pPr algn="just" eaLnBrk="1" hangingPunct="1">
              <a:buFontTx/>
              <a:buNone/>
            </a:pPr>
            <a:endParaRPr lang="el-GR" altLang="el-GR" baseline="-25000" smtClean="0">
              <a:solidFill>
                <a:srgbClr val="000000"/>
              </a:solidFill>
            </a:endParaRPr>
          </a:p>
        </p:txBody>
      </p:sp>
      <p:graphicFrame>
        <p:nvGraphicFramePr>
          <p:cNvPr id="68611" name="Object 5"/>
          <p:cNvGraphicFramePr>
            <a:graphicFrameLocks noChangeAspect="1"/>
          </p:cNvGraphicFramePr>
          <p:nvPr/>
        </p:nvGraphicFramePr>
        <p:xfrm>
          <a:off x="0" y="1981200"/>
          <a:ext cx="9144000" cy="4876800"/>
        </p:xfrm>
        <a:graphic>
          <a:graphicData uri="http://schemas.openxmlformats.org/presentationml/2006/ole">
            <mc:AlternateContent xmlns:mc="http://schemas.openxmlformats.org/markup-compatibility/2006">
              <mc:Choice xmlns:v="urn:schemas-microsoft-com:vml" Requires="v">
                <p:oleObj spid="_x0000_s121858" name="Γράφημα" r:id="rId4" imgW="4667707" imgH="2534107" progId="Excel.Chart.8">
                  <p:embed/>
                </p:oleObj>
              </mc:Choice>
              <mc:Fallback>
                <p:oleObj name="Γράφημα" r:id="rId4" imgW="4667707" imgH="2534107" progId="Excel.Chart.8">
                  <p:embed/>
                  <p:pic>
                    <p:nvPicPr>
                      <p:cNvPr id="6861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36911439"/>
      </p:ext>
    </p:extLst>
  </p:cSld>
  <p:clrMapOvr>
    <a:masterClrMapping/>
  </p:clrMapOvr>
  <p:transition spd="med">
    <p:random/>
    <p:sndAc>
      <p:stSnd>
        <p:snd r:embed="rId3" name="camera.wav"/>
      </p:stSnd>
    </p:sndAc>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Documents and Settings\SARIANNIDIS\Τα έγγραφά μου\TEI\stat\eikones\kyrtosi3.bmp"/>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146460243"/>
      </p:ext>
    </p:extLst>
  </p:cSld>
  <p:clrMapOvr>
    <a:masterClrMapping/>
  </p:clrMapOvr>
  <p:transition spd="med">
    <p:random/>
    <p:sndAc>
      <p:stSnd>
        <p:snd r:embed="rId2" name="camera.wav"/>
      </p:stSnd>
    </p:sndAc>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0" y="0"/>
          <a:ext cx="9144000" cy="2286000"/>
        </p:xfrm>
        <a:graphic>
          <a:graphicData uri="http://schemas.openxmlformats.org/presentationml/2006/ole">
            <mc:AlternateContent xmlns:mc="http://schemas.openxmlformats.org/markup-compatibility/2006">
              <mc:Choice xmlns:v="urn:schemas-microsoft-com:vml" Requires="v">
                <p:oleObj spid="_x0000_s122882" name="Γράφημα" r:id="rId4" imgW="6020105" imgH="2848356" progId="Excel.Chart.8">
                  <p:embed/>
                </p:oleObj>
              </mc:Choice>
              <mc:Fallback>
                <p:oleObj name="Γράφημα" r:id="rId4" imgW="6020105" imgH="2848356" progId="Excel.Chart.8">
                  <p:embed/>
                  <p:pic>
                    <p:nvPicPr>
                      <p:cNvPr id="706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0" y="2057400"/>
          <a:ext cx="9144000" cy="2667000"/>
        </p:xfrm>
        <a:graphic>
          <a:graphicData uri="http://schemas.openxmlformats.org/presentationml/2006/ole">
            <mc:AlternateContent xmlns:mc="http://schemas.openxmlformats.org/markup-compatibility/2006">
              <mc:Choice xmlns:v="urn:schemas-microsoft-com:vml" Requires="v">
                <p:oleObj spid="_x0000_s122883" name="Γράφημα" r:id="rId6" imgW="4667707" imgH="2534107" progId="Excel.Chart.8">
                  <p:embed/>
                </p:oleObj>
              </mc:Choice>
              <mc:Fallback>
                <p:oleObj name="Γράφημα" r:id="rId6" imgW="4667707" imgH="2534107" progId="Excel.Chart.8">
                  <p:embed/>
                  <p:pic>
                    <p:nvPicPr>
                      <p:cNvPr id="7065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57400"/>
                        <a:ext cx="914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5"/>
          <p:cNvGraphicFramePr>
            <a:graphicFrameLocks noChangeAspect="1"/>
          </p:cNvGraphicFramePr>
          <p:nvPr/>
        </p:nvGraphicFramePr>
        <p:xfrm>
          <a:off x="0" y="4800600"/>
          <a:ext cx="9144000" cy="2057400"/>
        </p:xfrm>
        <a:graphic>
          <a:graphicData uri="http://schemas.openxmlformats.org/presentationml/2006/ole">
            <mc:AlternateContent xmlns:mc="http://schemas.openxmlformats.org/markup-compatibility/2006">
              <mc:Choice xmlns:v="urn:schemas-microsoft-com:vml" Requires="v">
                <p:oleObj spid="_x0000_s122884" name="Γράφημα" r:id="rId8" imgW="4667707" imgH="2534107" progId="Excel.Chart.8">
                  <p:embed/>
                </p:oleObj>
              </mc:Choice>
              <mc:Fallback>
                <p:oleObj name="Γράφημα" r:id="rId8" imgW="4667707" imgH="2534107" progId="Excel.Chart.8">
                  <p:embed/>
                  <p:pic>
                    <p:nvPicPr>
                      <p:cNvPr id="7066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8006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3122242"/>
      </p:ext>
    </p:extLst>
  </p:cSld>
  <p:clrMapOvr>
    <a:masterClrMapping/>
  </p:clrMapOvr>
  <p:transition spd="med">
    <p:random/>
    <p:sndAc>
      <p:stSnd>
        <p:snd r:embed="rId3" name="camera.wav"/>
      </p:stSnd>
    </p:sndAc>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περιεχομένου 2"/>
          <p:cNvSpPr>
            <a:spLocks noGrp="1"/>
          </p:cNvSpPr>
          <p:nvPr>
            <p:ph idx="1"/>
          </p:nvPr>
        </p:nvSpPr>
        <p:spPr>
          <a:xfrm>
            <a:off x="0" y="0"/>
            <a:ext cx="9144000" cy="4114800"/>
          </a:xfrm>
        </p:spPr>
        <p:txBody>
          <a:bodyPr/>
          <a:lstStyle/>
          <a:p>
            <a:r>
              <a:rPr lang="el-GR" altLang="el-GR" smtClean="0"/>
              <a:t>Να βρεθεί η κύρτωση στον πληθυσμό: </a:t>
            </a:r>
            <a:endParaRPr lang="en-US" altLang="el-GR" smtClean="0"/>
          </a:p>
          <a:p>
            <a:r>
              <a:rPr lang="el-GR" altLang="el-GR" smtClean="0"/>
              <a:t>Χ: 5, 0, 1, 2, 1, 4, 1</a:t>
            </a:r>
          </a:p>
          <a:p>
            <a:endParaRPr lang="el-GR" altLang="el-GR" smtClean="0"/>
          </a:p>
        </p:txBody>
      </p:sp>
    </p:spTree>
    <p:extLst>
      <p:ext uri="{BB962C8B-B14F-4D97-AF65-F5344CB8AC3E}">
        <p14:creationId xmlns:p14="http://schemas.microsoft.com/office/powerpoint/2010/main" val="3185514998"/>
      </p:ext>
    </p:extLst>
  </p:cSld>
  <p:clrMapOvr>
    <a:masterClrMapping/>
  </p:clrMapOvr>
  <p:transition spd="med">
    <p:random/>
    <p:sndAc>
      <p:stSnd>
        <p:snd r:embed="rId2" name="camera.wav"/>
      </p:stSnd>
    </p:sndAc>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0" y="3"/>
          <a:ext cx="9143999" cy="5366867"/>
        </p:xfrm>
        <a:graphic>
          <a:graphicData uri="http://schemas.openxmlformats.org/drawingml/2006/table">
            <a:tbl>
              <a:tblPr firstRow="1" firstCol="1" bandRow="1">
                <a:tableStyleId>{5C22544A-7EE6-4342-B048-85BDC9FD1C3A}</a:tableStyleId>
              </a:tblPr>
              <a:tblGrid>
                <a:gridCol w="1951521">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29">
                  <a:extLst>
                    <a:ext uri="{9D8B030D-6E8A-4147-A177-3AD203B41FA5}">
                      <a16:colId xmlns:a16="http://schemas.microsoft.com/office/drawing/2014/main" val="20002"/>
                    </a:ext>
                  </a:extLst>
                </a:gridCol>
                <a:gridCol w="3065340">
                  <a:extLst>
                    <a:ext uri="{9D8B030D-6E8A-4147-A177-3AD203B41FA5}">
                      <a16:colId xmlns:a16="http://schemas.microsoft.com/office/drawing/2014/main" val="20003"/>
                    </a:ext>
                  </a:extLst>
                </a:gridCol>
              </a:tblGrid>
              <a:tr h="632870">
                <a:tc>
                  <a:txBody>
                    <a:bodyPr/>
                    <a:lstStyle/>
                    <a:p>
                      <a:endParaRPr lang="el-GR"/>
                    </a:p>
                  </a:txBody>
                  <a:tcPr marL="68580" marR="68580" marT="0" marB="0" anchor="ctr">
                    <a:blipFill rotWithShape="1">
                      <a:blip r:embed="rId3"/>
                      <a:stretch>
                        <a:fillRect r="-368750" b="-747115"/>
                      </a:stretch>
                    </a:blipFill>
                  </a:tcPr>
                </a:tc>
                <a:tc>
                  <a:txBody>
                    <a:bodyPr/>
                    <a:lstStyle/>
                    <a:p>
                      <a:endParaRPr lang="el-GR"/>
                    </a:p>
                  </a:txBody>
                  <a:tcPr marL="68580" marR="68580" marT="0" marB="0" anchor="ctr">
                    <a:blipFill rotWithShape="1">
                      <a:blip r:embed="rId3"/>
                      <a:stretch>
                        <a:fillRect l="-157635" r="-481281" b="-747115"/>
                      </a:stretch>
                    </a:blipFill>
                  </a:tcPr>
                </a:tc>
                <a:tc>
                  <a:txBody>
                    <a:bodyPr/>
                    <a:lstStyle/>
                    <a:p>
                      <a:endParaRPr lang="el-GR"/>
                    </a:p>
                  </a:txBody>
                  <a:tcPr marL="68580" marR="68580" marT="0" marB="0" anchor="ctr">
                    <a:blipFill rotWithShape="1">
                      <a:blip r:embed="rId3"/>
                      <a:stretch>
                        <a:fillRect l="-110338" r="-106118" b="-747115"/>
                      </a:stretch>
                    </a:blipFill>
                  </a:tcPr>
                </a:tc>
                <a:tc>
                  <a:txBody>
                    <a:bodyPr/>
                    <a:lstStyle/>
                    <a:p>
                      <a:endParaRPr lang="el-GR"/>
                    </a:p>
                  </a:txBody>
                  <a:tcPr marL="68580" marR="68580" marT="0" marB="0" anchor="ctr">
                    <a:blipFill rotWithShape="1">
                      <a:blip r:embed="rId3"/>
                      <a:stretch>
                        <a:fillRect l="-198211" b="-74711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81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16</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1298901">
                <a:tc>
                  <a:txBody>
                    <a:bodyPr/>
                    <a:lstStyle/>
                    <a:p>
                      <a:endParaRPr lang="el-GR"/>
                    </a:p>
                  </a:txBody>
                  <a:tcPr marL="68580" marR="68580" marT="0" marB="0" anchor="ctr">
                    <a:blipFill rotWithShape="1">
                      <a:blip r:embed="rId3"/>
                      <a:stretch>
                        <a:fillRect t="-313146" r="-368750" b="-469"/>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338" t="-313146" r="-106118" b="-469"/>
                      </a:stretch>
                    </a:blipFill>
                  </a:tcPr>
                </a:tc>
                <a:tc>
                  <a:txBody>
                    <a:bodyPr/>
                    <a:lstStyle/>
                    <a:p>
                      <a:endParaRPr lang="el-GR"/>
                    </a:p>
                  </a:txBody>
                  <a:tcPr marL="68580" marR="68580" marT="0" marB="0" anchor="ctr">
                    <a:blipFill rotWithShape="1">
                      <a:blip r:embed="rId3"/>
                      <a:stretch>
                        <a:fillRect l="-198211" t="-313146" b="-469"/>
                      </a:stretch>
                    </a:blipFill>
                  </a:tcPr>
                </a:tc>
                <a:extLst>
                  <a:ext uri="{0D108BD9-81ED-4DB2-BD59-A6C34878D82A}">
                    <a16:rowId xmlns:a16="http://schemas.microsoft.com/office/drawing/2014/main" val="10008"/>
                  </a:ext>
                </a:extLst>
              </a:tr>
            </a:tbl>
          </a:graphicData>
        </a:graphic>
      </p:graphicFrame>
      <p:sp>
        <p:nvSpPr>
          <p:cNvPr id="5" name="Θέση περιεχομένου 2"/>
          <p:cNvSpPr txBox="1">
            <a:spLocks noRot="1" noChangeAspect="1" noMove="1" noResize="1" noEditPoints="1" noAdjustHandles="1" noChangeArrowheads="1" noChangeShapeType="1" noTextEdit="1"/>
          </p:cNvSpPr>
          <p:nvPr/>
        </p:nvSpPr>
        <p:spPr bwMode="auto">
          <a:xfrm>
            <a:off x="6198" y="5229898"/>
            <a:ext cx="7772400" cy="1591816"/>
          </a:xfrm>
          <a:prstGeom prst="rect">
            <a:avLst/>
          </a:prstGeom>
          <a:blipFill rotWithShape="1">
            <a:blip r:embed="rId4"/>
            <a:stretch>
              <a:fillRect l="-1725" t="-536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extLst>
      <p:ext uri="{BB962C8B-B14F-4D97-AF65-F5344CB8AC3E}">
        <p14:creationId xmlns:p14="http://schemas.microsoft.com/office/powerpoint/2010/main" val="3599759413"/>
      </p:ext>
    </p:extLst>
  </p:cSld>
  <p:clrMapOvr>
    <a:masterClrMapping/>
  </p:clrMapOvr>
  <p:transition spd="med">
    <p:random/>
    <p:sndAc>
      <p:stSnd>
        <p:snd r:embed="rId2" name="camera.wav"/>
      </p:stSnd>
    </p:sndAc>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0" y="3"/>
          <a:ext cx="9143999" cy="5366867"/>
        </p:xfrm>
        <a:graphic>
          <a:graphicData uri="http://schemas.openxmlformats.org/drawingml/2006/table">
            <a:tbl>
              <a:tblPr firstRow="1" firstCol="1" bandRow="1">
                <a:tableStyleId>{5C22544A-7EE6-4342-B048-85BDC9FD1C3A}</a:tableStyleId>
              </a:tblPr>
              <a:tblGrid>
                <a:gridCol w="1951521">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29">
                  <a:extLst>
                    <a:ext uri="{9D8B030D-6E8A-4147-A177-3AD203B41FA5}">
                      <a16:colId xmlns:a16="http://schemas.microsoft.com/office/drawing/2014/main" val="20002"/>
                    </a:ext>
                  </a:extLst>
                </a:gridCol>
                <a:gridCol w="3065340">
                  <a:extLst>
                    <a:ext uri="{9D8B030D-6E8A-4147-A177-3AD203B41FA5}">
                      <a16:colId xmlns:a16="http://schemas.microsoft.com/office/drawing/2014/main" val="20003"/>
                    </a:ext>
                  </a:extLst>
                </a:gridCol>
              </a:tblGrid>
              <a:tr h="632870">
                <a:tc>
                  <a:txBody>
                    <a:bodyPr/>
                    <a:lstStyle/>
                    <a:p>
                      <a:endParaRPr lang="el-GR"/>
                    </a:p>
                  </a:txBody>
                  <a:tcPr marL="68580" marR="68580" marT="0" marB="0" anchor="ctr">
                    <a:blipFill rotWithShape="1">
                      <a:blip r:embed="rId3"/>
                      <a:stretch>
                        <a:fillRect r="-368750" b="-747115"/>
                      </a:stretch>
                    </a:blipFill>
                  </a:tcPr>
                </a:tc>
                <a:tc>
                  <a:txBody>
                    <a:bodyPr/>
                    <a:lstStyle/>
                    <a:p>
                      <a:endParaRPr lang="el-GR"/>
                    </a:p>
                  </a:txBody>
                  <a:tcPr marL="68580" marR="68580" marT="0" marB="0" anchor="ctr">
                    <a:blipFill rotWithShape="1">
                      <a:blip r:embed="rId3"/>
                      <a:stretch>
                        <a:fillRect l="-157635" r="-481281" b="-747115"/>
                      </a:stretch>
                    </a:blipFill>
                  </a:tcPr>
                </a:tc>
                <a:tc>
                  <a:txBody>
                    <a:bodyPr/>
                    <a:lstStyle/>
                    <a:p>
                      <a:endParaRPr lang="el-GR"/>
                    </a:p>
                  </a:txBody>
                  <a:tcPr marL="68580" marR="68580" marT="0" marB="0" anchor="ctr">
                    <a:blipFill rotWithShape="1">
                      <a:blip r:embed="rId3"/>
                      <a:stretch>
                        <a:fillRect l="-110338" r="-106118" b="-747115"/>
                      </a:stretch>
                    </a:blipFill>
                  </a:tcPr>
                </a:tc>
                <a:tc>
                  <a:txBody>
                    <a:bodyPr/>
                    <a:lstStyle/>
                    <a:p>
                      <a:endParaRPr lang="el-GR"/>
                    </a:p>
                  </a:txBody>
                  <a:tcPr marL="68580" marR="68580" marT="0" marB="0" anchor="ctr">
                    <a:blipFill rotWithShape="1">
                      <a:blip r:embed="rId3"/>
                      <a:stretch>
                        <a:fillRect l="-198211" b="-74711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81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16</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1298901">
                <a:tc>
                  <a:txBody>
                    <a:bodyPr/>
                    <a:lstStyle/>
                    <a:p>
                      <a:endParaRPr lang="el-GR"/>
                    </a:p>
                  </a:txBody>
                  <a:tcPr marL="68580" marR="68580" marT="0" marB="0" anchor="ctr">
                    <a:blipFill rotWithShape="1">
                      <a:blip r:embed="rId3"/>
                      <a:stretch>
                        <a:fillRect t="-313146" r="-368750" b="-469"/>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338" t="-313146" r="-106118" b="-469"/>
                      </a:stretch>
                    </a:blipFill>
                  </a:tcPr>
                </a:tc>
                <a:tc>
                  <a:txBody>
                    <a:bodyPr/>
                    <a:lstStyle/>
                    <a:p>
                      <a:endParaRPr lang="el-GR"/>
                    </a:p>
                  </a:txBody>
                  <a:tcPr marL="68580" marR="68580" marT="0" marB="0" anchor="ctr">
                    <a:blipFill rotWithShape="1">
                      <a:blip r:embed="rId3"/>
                      <a:stretch>
                        <a:fillRect l="-198211" t="-313146" b="-469"/>
                      </a:stretch>
                    </a:blipFill>
                  </a:tcPr>
                </a:tc>
                <a:extLst>
                  <a:ext uri="{0D108BD9-81ED-4DB2-BD59-A6C34878D82A}">
                    <a16:rowId xmlns:a16="http://schemas.microsoft.com/office/drawing/2014/main" val="10008"/>
                  </a:ext>
                </a:extLst>
              </a:tr>
            </a:tbl>
          </a:graphicData>
        </a:graphic>
      </p:graphicFrame>
      <p:sp>
        <p:nvSpPr>
          <p:cNvPr id="5" name="Θέση περιεχομένου 2"/>
          <p:cNvSpPr txBox="1">
            <a:spLocks noRot="1" noChangeAspect="1" noMove="1" noResize="1" noEditPoints="1" noAdjustHandles="1" noChangeArrowheads="1" noChangeShapeType="1" noTextEdit="1"/>
          </p:cNvSpPr>
          <p:nvPr/>
        </p:nvSpPr>
        <p:spPr bwMode="auto">
          <a:xfrm>
            <a:off x="6198" y="5229898"/>
            <a:ext cx="9246322" cy="1591816"/>
          </a:xfrm>
          <a:prstGeom prst="rect">
            <a:avLst/>
          </a:prstGeom>
          <a:blipFill rotWithShape="1">
            <a:blip r:embed="rId4"/>
            <a:stretch>
              <a:fillRect l="-1450" t="-5364" r="-3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extLst>
      <p:ext uri="{BB962C8B-B14F-4D97-AF65-F5344CB8AC3E}">
        <p14:creationId xmlns:p14="http://schemas.microsoft.com/office/powerpoint/2010/main" val="3495154687"/>
      </p:ext>
    </p:extLst>
  </p:cSld>
  <p:clrMapOvr>
    <a:masterClrMapping/>
  </p:clrMapOvr>
  <p:transition spd="med">
    <p:random/>
    <p:sndAc>
      <p:stSnd>
        <p:snd r:embed="rId2" name="camera.wav"/>
      </p:stSnd>
    </p:sndAc>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0" y="3"/>
          <a:ext cx="9143999" cy="5366867"/>
        </p:xfrm>
        <a:graphic>
          <a:graphicData uri="http://schemas.openxmlformats.org/drawingml/2006/table">
            <a:tbl>
              <a:tblPr firstRow="1" firstCol="1" bandRow="1">
                <a:tableStyleId>{5C22544A-7EE6-4342-B048-85BDC9FD1C3A}</a:tableStyleId>
              </a:tblPr>
              <a:tblGrid>
                <a:gridCol w="1951521">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29">
                  <a:extLst>
                    <a:ext uri="{9D8B030D-6E8A-4147-A177-3AD203B41FA5}">
                      <a16:colId xmlns:a16="http://schemas.microsoft.com/office/drawing/2014/main" val="20002"/>
                    </a:ext>
                  </a:extLst>
                </a:gridCol>
                <a:gridCol w="3065340">
                  <a:extLst>
                    <a:ext uri="{9D8B030D-6E8A-4147-A177-3AD203B41FA5}">
                      <a16:colId xmlns:a16="http://schemas.microsoft.com/office/drawing/2014/main" val="20003"/>
                    </a:ext>
                  </a:extLst>
                </a:gridCol>
              </a:tblGrid>
              <a:tr h="632870">
                <a:tc>
                  <a:txBody>
                    <a:bodyPr/>
                    <a:lstStyle/>
                    <a:p>
                      <a:endParaRPr lang="el-GR"/>
                    </a:p>
                  </a:txBody>
                  <a:tcPr marL="68580" marR="68580" marT="0" marB="0" anchor="ctr">
                    <a:blipFill rotWithShape="1">
                      <a:blip r:embed="rId3"/>
                      <a:stretch>
                        <a:fillRect r="-368750" b="-747115"/>
                      </a:stretch>
                    </a:blipFill>
                  </a:tcPr>
                </a:tc>
                <a:tc>
                  <a:txBody>
                    <a:bodyPr/>
                    <a:lstStyle/>
                    <a:p>
                      <a:endParaRPr lang="el-GR"/>
                    </a:p>
                  </a:txBody>
                  <a:tcPr marL="68580" marR="68580" marT="0" marB="0" anchor="ctr">
                    <a:blipFill rotWithShape="1">
                      <a:blip r:embed="rId3"/>
                      <a:stretch>
                        <a:fillRect l="-157635" r="-481281" b="-747115"/>
                      </a:stretch>
                    </a:blipFill>
                  </a:tcPr>
                </a:tc>
                <a:tc>
                  <a:txBody>
                    <a:bodyPr/>
                    <a:lstStyle/>
                    <a:p>
                      <a:endParaRPr lang="el-GR"/>
                    </a:p>
                  </a:txBody>
                  <a:tcPr marL="68580" marR="68580" marT="0" marB="0" anchor="ctr">
                    <a:blipFill rotWithShape="1">
                      <a:blip r:embed="rId3"/>
                      <a:stretch>
                        <a:fillRect l="-110338" r="-106118" b="-747115"/>
                      </a:stretch>
                    </a:blipFill>
                  </a:tcPr>
                </a:tc>
                <a:tc>
                  <a:txBody>
                    <a:bodyPr/>
                    <a:lstStyle/>
                    <a:p>
                      <a:endParaRPr lang="el-GR"/>
                    </a:p>
                  </a:txBody>
                  <a:tcPr marL="68580" marR="68580" marT="0" marB="0" anchor="ctr">
                    <a:blipFill rotWithShape="1">
                      <a:blip r:embed="rId3"/>
                      <a:stretch>
                        <a:fillRect l="-198211" b="-74711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81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16</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1298901">
                <a:tc>
                  <a:txBody>
                    <a:bodyPr/>
                    <a:lstStyle/>
                    <a:p>
                      <a:endParaRPr lang="el-GR"/>
                    </a:p>
                  </a:txBody>
                  <a:tcPr marL="68580" marR="68580" marT="0" marB="0" anchor="ctr">
                    <a:blipFill rotWithShape="1">
                      <a:blip r:embed="rId3"/>
                      <a:stretch>
                        <a:fillRect t="-313146" r="-368750" b="-469"/>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338" t="-313146" r="-106118" b="-469"/>
                      </a:stretch>
                    </a:blipFill>
                  </a:tcPr>
                </a:tc>
                <a:tc>
                  <a:txBody>
                    <a:bodyPr/>
                    <a:lstStyle/>
                    <a:p>
                      <a:endParaRPr lang="el-GR"/>
                    </a:p>
                  </a:txBody>
                  <a:tcPr marL="68580" marR="68580" marT="0" marB="0" anchor="ctr">
                    <a:blipFill rotWithShape="1">
                      <a:blip r:embed="rId3"/>
                      <a:stretch>
                        <a:fillRect l="-198211" t="-313146" b="-469"/>
                      </a:stretch>
                    </a:blipFill>
                  </a:tcPr>
                </a:tc>
                <a:extLst>
                  <a:ext uri="{0D108BD9-81ED-4DB2-BD59-A6C34878D82A}">
                    <a16:rowId xmlns:a16="http://schemas.microsoft.com/office/drawing/2014/main" val="10008"/>
                  </a:ext>
                </a:extLst>
              </a:tr>
            </a:tbl>
          </a:graphicData>
        </a:graphic>
      </p:graphicFrame>
      <p:sp>
        <p:nvSpPr>
          <p:cNvPr id="5" name="Θέση περιεχομένου 2"/>
          <p:cNvSpPr txBox="1">
            <a:spLocks noRot="1" noChangeAspect="1" noMove="1" noResize="1" noEditPoints="1" noAdjustHandles="1" noChangeArrowheads="1" noChangeShapeType="1" noTextEdit="1"/>
          </p:cNvSpPr>
          <p:nvPr/>
        </p:nvSpPr>
        <p:spPr bwMode="auto">
          <a:xfrm>
            <a:off x="6198" y="5229898"/>
            <a:ext cx="9246322" cy="1591816"/>
          </a:xfrm>
          <a:prstGeom prst="rect">
            <a:avLst/>
          </a:prstGeom>
          <a:blipFill rotWithShape="1">
            <a:blip r:embed="rId4"/>
            <a:stretch>
              <a:fillRect l="-1450" t="-536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extLst>
      <p:ext uri="{BB962C8B-B14F-4D97-AF65-F5344CB8AC3E}">
        <p14:creationId xmlns:p14="http://schemas.microsoft.com/office/powerpoint/2010/main" val="1498717026"/>
      </p:ext>
    </p:extLst>
  </p:cSld>
  <p:clrMapOvr>
    <a:masterClrMapping/>
  </p:clrMapOvr>
  <p:transition spd="med">
    <p:random/>
    <p:sndAc>
      <p:stSnd>
        <p:snd r:embed="rId2" name="camera.wav"/>
      </p:stSnd>
    </p:sndAc>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0" y="3"/>
          <a:ext cx="9143999" cy="5366867"/>
        </p:xfrm>
        <a:graphic>
          <a:graphicData uri="http://schemas.openxmlformats.org/drawingml/2006/table">
            <a:tbl>
              <a:tblPr firstRow="1" firstCol="1" bandRow="1">
                <a:tableStyleId>{5C22544A-7EE6-4342-B048-85BDC9FD1C3A}</a:tableStyleId>
              </a:tblPr>
              <a:tblGrid>
                <a:gridCol w="1951521">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29">
                  <a:extLst>
                    <a:ext uri="{9D8B030D-6E8A-4147-A177-3AD203B41FA5}">
                      <a16:colId xmlns:a16="http://schemas.microsoft.com/office/drawing/2014/main" val="20002"/>
                    </a:ext>
                  </a:extLst>
                </a:gridCol>
                <a:gridCol w="3065340">
                  <a:extLst>
                    <a:ext uri="{9D8B030D-6E8A-4147-A177-3AD203B41FA5}">
                      <a16:colId xmlns:a16="http://schemas.microsoft.com/office/drawing/2014/main" val="20003"/>
                    </a:ext>
                  </a:extLst>
                </a:gridCol>
              </a:tblGrid>
              <a:tr h="632870">
                <a:tc>
                  <a:txBody>
                    <a:bodyPr/>
                    <a:lstStyle/>
                    <a:p>
                      <a:endParaRPr lang="el-GR"/>
                    </a:p>
                  </a:txBody>
                  <a:tcPr marL="68580" marR="68580" marT="0" marB="0" anchor="ctr">
                    <a:blipFill rotWithShape="1">
                      <a:blip r:embed="rId3"/>
                      <a:stretch>
                        <a:fillRect r="-368750" b="-747115"/>
                      </a:stretch>
                    </a:blipFill>
                  </a:tcPr>
                </a:tc>
                <a:tc>
                  <a:txBody>
                    <a:bodyPr/>
                    <a:lstStyle/>
                    <a:p>
                      <a:endParaRPr lang="el-GR"/>
                    </a:p>
                  </a:txBody>
                  <a:tcPr marL="68580" marR="68580" marT="0" marB="0" anchor="ctr">
                    <a:blipFill rotWithShape="1">
                      <a:blip r:embed="rId3"/>
                      <a:stretch>
                        <a:fillRect l="-157635" r="-481281" b="-747115"/>
                      </a:stretch>
                    </a:blipFill>
                  </a:tcPr>
                </a:tc>
                <a:tc>
                  <a:txBody>
                    <a:bodyPr/>
                    <a:lstStyle/>
                    <a:p>
                      <a:endParaRPr lang="el-GR"/>
                    </a:p>
                  </a:txBody>
                  <a:tcPr marL="68580" marR="68580" marT="0" marB="0" anchor="ctr">
                    <a:blipFill rotWithShape="1">
                      <a:blip r:embed="rId3"/>
                      <a:stretch>
                        <a:fillRect l="-110338" r="-106118" b="-747115"/>
                      </a:stretch>
                    </a:blipFill>
                  </a:tcPr>
                </a:tc>
                <a:tc>
                  <a:txBody>
                    <a:bodyPr/>
                    <a:lstStyle/>
                    <a:p>
                      <a:endParaRPr lang="el-GR"/>
                    </a:p>
                  </a:txBody>
                  <a:tcPr marL="68580" marR="68580" marT="0" marB="0" anchor="ctr">
                    <a:blipFill rotWithShape="1">
                      <a:blip r:embed="rId3"/>
                      <a:stretch>
                        <a:fillRect l="-198211" b="-74711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81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16</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1298901">
                <a:tc>
                  <a:txBody>
                    <a:bodyPr/>
                    <a:lstStyle/>
                    <a:p>
                      <a:endParaRPr lang="el-GR"/>
                    </a:p>
                  </a:txBody>
                  <a:tcPr marL="68580" marR="68580" marT="0" marB="0" anchor="ctr">
                    <a:blipFill rotWithShape="1">
                      <a:blip r:embed="rId3"/>
                      <a:stretch>
                        <a:fillRect t="-313146" r="-368750" b="-469"/>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338" t="-313146" r="-106118" b="-469"/>
                      </a:stretch>
                    </a:blipFill>
                  </a:tcPr>
                </a:tc>
                <a:tc>
                  <a:txBody>
                    <a:bodyPr/>
                    <a:lstStyle/>
                    <a:p>
                      <a:endParaRPr lang="el-GR"/>
                    </a:p>
                  </a:txBody>
                  <a:tcPr marL="68580" marR="68580" marT="0" marB="0" anchor="ctr">
                    <a:blipFill rotWithShape="1">
                      <a:blip r:embed="rId3"/>
                      <a:stretch>
                        <a:fillRect l="-198211" t="-313146" b="-469"/>
                      </a:stretch>
                    </a:blipFill>
                  </a:tcPr>
                </a:tc>
                <a:extLst>
                  <a:ext uri="{0D108BD9-81ED-4DB2-BD59-A6C34878D82A}">
                    <a16:rowId xmlns:a16="http://schemas.microsoft.com/office/drawing/2014/main" val="10008"/>
                  </a:ext>
                </a:extLst>
              </a:tr>
            </a:tbl>
          </a:graphicData>
        </a:graphic>
      </p:graphicFrame>
      <p:sp>
        <p:nvSpPr>
          <p:cNvPr id="5" name="Θέση περιεχομένου 2"/>
          <p:cNvSpPr txBox="1">
            <a:spLocks noRot="1" noChangeAspect="1" noMove="1" noResize="1" noEditPoints="1" noAdjustHandles="1" noChangeArrowheads="1" noChangeShapeType="1" noTextEdit="1"/>
          </p:cNvSpPr>
          <p:nvPr/>
        </p:nvSpPr>
        <p:spPr bwMode="auto">
          <a:xfrm>
            <a:off x="6198" y="5229898"/>
            <a:ext cx="9137802" cy="1591816"/>
          </a:xfrm>
          <a:prstGeom prst="rect">
            <a:avLst/>
          </a:prstGeom>
          <a:blipFill rotWithShape="1">
            <a:blip r:embed="rId4"/>
            <a:stretch>
              <a:fillRect l="-1134" t="-3831" r="-1401" b="-613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extLst>
      <p:ext uri="{BB962C8B-B14F-4D97-AF65-F5344CB8AC3E}">
        <p14:creationId xmlns:p14="http://schemas.microsoft.com/office/powerpoint/2010/main" val="3373964318"/>
      </p:ext>
    </p:extLst>
  </p:cSld>
  <p:clrMapOvr>
    <a:masterClrMapping/>
  </p:clrMapOvr>
  <p:transition spd="med">
    <p:random/>
    <p:sndAc>
      <p:stSnd>
        <p:snd r:embed="rId2" name="camera.wav"/>
      </p:stSnd>
    </p:sndAc>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0" y="3"/>
          <a:ext cx="9143999" cy="5366867"/>
        </p:xfrm>
        <a:graphic>
          <a:graphicData uri="http://schemas.openxmlformats.org/drawingml/2006/table">
            <a:tbl>
              <a:tblPr firstRow="1" firstCol="1" bandRow="1">
                <a:tableStyleId>{5C22544A-7EE6-4342-B048-85BDC9FD1C3A}</a:tableStyleId>
              </a:tblPr>
              <a:tblGrid>
                <a:gridCol w="1951521">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29">
                  <a:extLst>
                    <a:ext uri="{9D8B030D-6E8A-4147-A177-3AD203B41FA5}">
                      <a16:colId xmlns:a16="http://schemas.microsoft.com/office/drawing/2014/main" val="20002"/>
                    </a:ext>
                  </a:extLst>
                </a:gridCol>
                <a:gridCol w="3065340">
                  <a:extLst>
                    <a:ext uri="{9D8B030D-6E8A-4147-A177-3AD203B41FA5}">
                      <a16:colId xmlns:a16="http://schemas.microsoft.com/office/drawing/2014/main" val="20003"/>
                    </a:ext>
                  </a:extLst>
                </a:gridCol>
              </a:tblGrid>
              <a:tr h="632870">
                <a:tc>
                  <a:txBody>
                    <a:bodyPr/>
                    <a:lstStyle/>
                    <a:p>
                      <a:endParaRPr lang="el-GR"/>
                    </a:p>
                  </a:txBody>
                  <a:tcPr marL="68580" marR="68580" marT="0" marB="0" anchor="ctr">
                    <a:blipFill rotWithShape="1">
                      <a:blip r:embed="rId3"/>
                      <a:stretch>
                        <a:fillRect r="-368750" b="-747115"/>
                      </a:stretch>
                    </a:blipFill>
                  </a:tcPr>
                </a:tc>
                <a:tc>
                  <a:txBody>
                    <a:bodyPr/>
                    <a:lstStyle/>
                    <a:p>
                      <a:endParaRPr lang="el-GR"/>
                    </a:p>
                  </a:txBody>
                  <a:tcPr marL="68580" marR="68580" marT="0" marB="0" anchor="ctr">
                    <a:blipFill rotWithShape="1">
                      <a:blip r:embed="rId3"/>
                      <a:stretch>
                        <a:fillRect l="-157635" r="-481281" b="-747115"/>
                      </a:stretch>
                    </a:blipFill>
                  </a:tcPr>
                </a:tc>
                <a:tc>
                  <a:txBody>
                    <a:bodyPr/>
                    <a:lstStyle/>
                    <a:p>
                      <a:endParaRPr lang="el-GR"/>
                    </a:p>
                  </a:txBody>
                  <a:tcPr marL="68580" marR="68580" marT="0" marB="0" anchor="ctr">
                    <a:blipFill rotWithShape="1">
                      <a:blip r:embed="rId3"/>
                      <a:stretch>
                        <a:fillRect l="-110338" r="-106118" b="-747115"/>
                      </a:stretch>
                    </a:blipFill>
                  </a:tcPr>
                </a:tc>
                <a:tc>
                  <a:txBody>
                    <a:bodyPr/>
                    <a:lstStyle/>
                    <a:p>
                      <a:endParaRPr lang="el-GR"/>
                    </a:p>
                  </a:txBody>
                  <a:tcPr marL="68580" marR="68580" marT="0" marB="0" anchor="ctr">
                    <a:blipFill rotWithShape="1">
                      <a:blip r:embed="rId3"/>
                      <a:stretch>
                        <a:fillRect l="-198211" b="-74711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81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4</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16</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0</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16</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r h="490728">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1298901">
                <a:tc>
                  <a:txBody>
                    <a:bodyPr/>
                    <a:lstStyle/>
                    <a:p>
                      <a:endParaRPr lang="el-GR"/>
                    </a:p>
                  </a:txBody>
                  <a:tcPr marL="68580" marR="68580" marT="0" marB="0" anchor="ctr">
                    <a:blipFill rotWithShape="1">
                      <a:blip r:embed="rId3"/>
                      <a:stretch>
                        <a:fillRect t="-313146" r="-368750" b="-469"/>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110338" t="-313146" r="-106118" b="-469"/>
                      </a:stretch>
                    </a:blipFill>
                  </a:tcPr>
                </a:tc>
                <a:tc>
                  <a:txBody>
                    <a:bodyPr/>
                    <a:lstStyle/>
                    <a:p>
                      <a:endParaRPr lang="el-GR"/>
                    </a:p>
                  </a:txBody>
                  <a:tcPr marL="68580" marR="68580" marT="0" marB="0" anchor="ctr">
                    <a:blipFill rotWithShape="1">
                      <a:blip r:embed="rId3"/>
                      <a:stretch>
                        <a:fillRect l="-198211" t="-313146" b="-469"/>
                      </a:stretch>
                    </a:blipFill>
                  </a:tcPr>
                </a:tc>
                <a:extLst>
                  <a:ext uri="{0D108BD9-81ED-4DB2-BD59-A6C34878D82A}">
                    <a16:rowId xmlns:a16="http://schemas.microsoft.com/office/drawing/2014/main" val="10008"/>
                  </a:ext>
                </a:extLst>
              </a:tr>
            </a:tbl>
          </a:graphicData>
        </a:graphic>
      </p:graphicFrame>
      <p:sp>
        <p:nvSpPr>
          <p:cNvPr id="5" name="Θέση περιεχομένου 2"/>
          <p:cNvSpPr txBox="1">
            <a:spLocks noRot="1" noChangeAspect="1" noMove="1" noResize="1" noEditPoints="1" noAdjustHandles="1" noChangeArrowheads="1" noChangeShapeType="1" noTextEdit="1"/>
          </p:cNvSpPr>
          <p:nvPr/>
        </p:nvSpPr>
        <p:spPr bwMode="auto">
          <a:xfrm>
            <a:off x="6198" y="5229898"/>
            <a:ext cx="9137802" cy="1591816"/>
          </a:xfrm>
          <a:prstGeom prst="rect">
            <a:avLst/>
          </a:prstGeom>
          <a:blipFill rotWithShape="1">
            <a:blip r:embed="rId4"/>
            <a:stretch>
              <a:fillRect l="-1134" t="-3831" b="-191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extLst>
      <p:ext uri="{BB962C8B-B14F-4D97-AF65-F5344CB8AC3E}">
        <p14:creationId xmlns:p14="http://schemas.microsoft.com/office/powerpoint/2010/main" val="1355597292"/>
      </p:ext>
    </p:extLst>
  </p:cSld>
  <p:clrMapOvr>
    <a:masterClrMapping/>
  </p:clrMapOvr>
  <p:transition spd="med">
    <p:random/>
    <p:sndAc>
      <p:stSnd>
        <p:snd r:embed="rId2" name="camera.wav"/>
      </p:stSnd>
    </p:sndAc>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περιεχομένου 2"/>
          <p:cNvSpPr>
            <a:spLocks noGrp="1"/>
          </p:cNvSpPr>
          <p:nvPr>
            <p:ph idx="1"/>
          </p:nvPr>
        </p:nvSpPr>
        <p:spPr>
          <a:xfrm>
            <a:off x="0" y="-14288"/>
            <a:ext cx="9144000" cy="1592263"/>
          </a:xfrm>
        </p:spPr>
        <p:txBody>
          <a:bodyPr/>
          <a:lstStyle/>
          <a:p>
            <a:pPr algn="just"/>
            <a:r>
              <a:rPr lang="el-GR" altLang="el-GR" b="1" smtClean="0"/>
              <a:t>Να υπολογιστεί η διακύμανση στο παρακάτω δείγμα</a:t>
            </a:r>
            <a:r>
              <a:rPr lang="en-US" altLang="el-GR" b="1" smtClean="0"/>
              <a:t>:</a:t>
            </a:r>
            <a:r>
              <a:rPr lang="el-GR" altLang="el-GR" b="1" smtClean="0"/>
              <a:t> </a:t>
            </a:r>
          </a:p>
          <a:p>
            <a:pPr algn="just"/>
            <a:r>
              <a:rPr lang="el-GR" altLang="el-GR" b="1" smtClean="0"/>
              <a:t>Χ</a:t>
            </a:r>
            <a:r>
              <a:rPr lang="en-US" altLang="el-GR" b="1" smtClean="0"/>
              <a:t>: 1, 2, 3</a:t>
            </a:r>
            <a:endParaRPr lang="el-GR" altLang="el-GR" smtClean="0"/>
          </a:p>
          <a:p>
            <a:endParaRPr lang="el-GR" altLang="el-GR" smtClean="0"/>
          </a:p>
        </p:txBody>
      </p:sp>
      <p:sp>
        <p:nvSpPr>
          <p:cNvPr id="4" name="Ορθογώνιο 3"/>
          <p:cNvSpPr>
            <a:spLocks noRot="1" noChangeAspect="1" noMove="1" noResize="1" noEditPoints="1" noAdjustHandles="1" noChangeArrowheads="1" noChangeShapeType="1" noTextEdit="1"/>
          </p:cNvSpPr>
          <p:nvPr/>
        </p:nvSpPr>
        <p:spPr>
          <a:xfrm>
            <a:off x="1835696" y="2075123"/>
            <a:ext cx="4572000" cy="1124410"/>
          </a:xfrm>
          <a:prstGeom prst="rect">
            <a:avLst/>
          </a:prstGeom>
          <a:blipFill rotWithShape="1">
            <a:blip r:embed="rId3"/>
            <a:stretch>
              <a:fillRect/>
            </a:stretch>
          </a:blipFill>
        </p:spPr>
        <p:txBody>
          <a:bodyPr/>
          <a:lstStyle/>
          <a:p>
            <a:r>
              <a:rPr lang="el-GR">
                <a:noFill/>
              </a:rPr>
              <a:t> </a:t>
            </a:r>
          </a:p>
        </p:txBody>
      </p:sp>
    </p:spTree>
    <p:extLst>
      <p:ext uri="{BB962C8B-B14F-4D97-AF65-F5344CB8AC3E}">
        <p14:creationId xmlns:p14="http://schemas.microsoft.com/office/powerpoint/2010/main" val="4117215011"/>
      </p:ext>
    </p:extLst>
  </p:cSld>
  <p:clrMapOvr>
    <a:masterClrMapping/>
  </p:clrMapOvr>
  <p:transition spd="med">
    <p:rand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 Θέση περιεχομένου"/>
          <p:cNvSpPr>
            <a:spLocks noGrp="1" noChangeArrowheads="1"/>
          </p:cNvSpPr>
          <p:nvPr>
            <p:ph idx="1"/>
          </p:nvPr>
        </p:nvSpPr>
        <p:spPr>
          <a:xfrm>
            <a:off x="0" y="0"/>
            <a:ext cx="9144000" cy="3643313"/>
          </a:xfrm>
        </p:spPr>
        <p:txBody>
          <a:bodyPr/>
          <a:lstStyle/>
          <a:p>
            <a:pPr algn="just" eaLnBrk="1" hangingPunct="1"/>
            <a:r>
              <a:rPr lang="el-GR" altLang="el-GR" sz="2800" b="1" smtClean="0">
                <a:latin typeface="Tahoma" panose="020B0604030504040204" pitchFamily="34" charset="0"/>
                <a:cs typeface="Tahoma" panose="020B0604030504040204" pitchFamily="34" charset="0"/>
              </a:rPr>
              <a:t>Καμπάνα:</a:t>
            </a:r>
            <a:r>
              <a:rPr lang="el-GR" altLang="el-GR" sz="2800" smtClean="0">
                <a:latin typeface="Tahoma" panose="020B0604030504040204" pitchFamily="34" charset="0"/>
                <a:cs typeface="Tahoma" panose="020B0604030504040204" pitchFamily="34" charset="0"/>
              </a:rPr>
              <a:t> Εάν ένα ιστόγραμμα έχει όλο και περισσότερες παρατηρήσεις καθώς πλησιάζουμε στο κέντρο του από οποιαδήποτε πλευρά και στα δύο άκρα σχηματίζει ουρές τότε έχει </a:t>
            </a:r>
            <a:r>
              <a:rPr lang="el-GR" altLang="el-GR" sz="2800" b="1" i="1" smtClean="0">
                <a:latin typeface="Tahoma" panose="020B0604030504040204" pitchFamily="34" charset="0"/>
                <a:cs typeface="Tahoma" panose="020B0604030504040204" pitchFamily="34" charset="0"/>
              </a:rPr>
              <a:t>σχήμα καμπάνας</a:t>
            </a:r>
            <a:r>
              <a:rPr lang="el-GR" altLang="el-GR" sz="2800" smtClean="0">
                <a:latin typeface="Tahoma" panose="020B0604030504040204" pitchFamily="34" charset="0"/>
                <a:cs typeface="Tahoma" panose="020B0604030504040204" pitchFamily="34" charset="0"/>
              </a:rPr>
              <a:t>.</a:t>
            </a:r>
          </a:p>
          <a:p>
            <a:pPr algn="just" eaLnBrk="1" hangingPunct="1"/>
            <a:r>
              <a:rPr lang="el-GR" altLang="el-GR" sz="2800" b="1" smtClean="0">
                <a:latin typeface="Tahoma" panose="020B0604030504040204" pitchFamily="34" charset="0"/>
                <a:cs typeface="Tahoma" panose="020B0604030504040204" pitchFamily="34" charset="0"/>
              </a:rPr>
              <a:t>Συμμετρικό:</a:t>
            </a:r>
            <a:r>
              <a:rPr lang="el-GR" altLang="el-GR" sz="2800" smtClean="0">
                <a:latin typeface="Tahoma" panose="020B0604030504040204" pitchFamily="34" charset="0"/>
                <a:cs typeface="Tahoma" panose="020B0604030504040204" pitchFamily="34" charset="0"/>
              </a:rPr>
              <a:t> Εάν σε ένα ιστόγραμμα φέρουμε μια κάθετη γραμμή στη μέση και η εικόνα αριστερά είναι περίπου ή ακριβώς “καθρέφτης” της εικόνας δεξιά τότε το ιστόγραμμα είναι </a:t>
            </a:r>
            <a:r>
              <a:rPr lang="el-GR" altLang="el-GR" sz="2800" b="1" i="1" smtClean="0">
                <a:latin typeface="Tahoma" panose="020B0604030504040204" pitchFamily="34" charset="0"/>
                <a:cs typeface="Tahoma" panose="020B0604030504040204" pitchFamily="34" charset="0"/>
              </a:rPr>
              <a:t>συμμετρικό</a:t>
            </a:r>
            <a:r>
              <a:rPr lang="el-GR" altLang="el-GR" sz="2800" smtClean="0">
                <a:latin typeface="Tahoma" panose="020B0604030504040204" pitchFamily="34" charset="0"/>
                <a:cs typeface="Tahoma" panose="020B0604030504040204" pitchFamily="34" charset="0"/>
              </a:rPr>
              <a:t>.</a:t>
            </a:r>
          </a:p>
          <a:p>
            <a:pPr eaLnBrk="1" hangingPunct="1"/>
            <a:endParaRPr lang="el-GR" altLang="el-GR" smtClean="0"/>
          </a:p>
        </p:txBody>
      </p:sp>
      <p:graphicFrame>
        <p:nvGraphicFramePr>
          <p:cNvPr id="4" name="3 - Γράφημα"/>
          <p:cNvGraphicFramePr/>
          <p:nvPr/>
        </p:nvGraphicFramePr>
        <p:xfrm>
          <a:off x="0" y="3714752"/>
          <a:ext cx="9144000" cy="31432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13568"/>
            <a:ext cx="9144000" cy="1591816"/>
          </a:xfrm>
          <a:blipFill rotWithShape="1">
            <a:blip r:embed="rId3"/>
            <a:stretch>
              <a:fillRect l="-1467" t="-5364" b="-116858"/>
            </a:stretch>
          </a:blipFill>
          <a:extLst/>
        </p:spPr>
        <p:txBody>
          <a:bodyPr/>
          <a:lstStyle/>
          <a:p>
            <a:r>
              <a:rPr lang="el-GR">
                <a:noFill/>
              </a:rPr>
              <a:t> </a:t>
            </a:r>
          </a:p>
        </p:txBody>
      </p:sp>
      <p:graphicFrame>
        <p:nvGraphicFramePr>
          <p:cNvPr id="2" name="Πίνακας 1"/>
          <p:cNvGraphicFramePr>
            <a:graphicFrameLocks noGrp="1"/>
          </p:cNvGraphicFramePr>
          <p:nvPr/>
        </p:nvGraphicFramePr>
        <p:xfrm>
          <a:off x="0" y="3717031"/>
          <a:ext cx="9144000" cy="3316501"/>
        </p:xfrm>
        <a:graphic>
          <a:graphicData uri="http://schemas.openxmlformats.org/drawingml/2006/table">
            <a:tbl>
              <a:tblPr firstRow="1" firstCol="1" bandRow="1">
                <a:tableStyleId>{5C22544A-7EE6-4342-B048-85BDC9FD1C3A}</a:tableStyleId>
              </a:tblPr>
              <a:tblGrid>
                <a:gridCol w="1951520">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30">
                  <a:extLst>
                    <a:ext uri="{9D8B030D-6E8A-4147-A177-3AD203B41FA5}">
                      <a16:colId xmlns:a16="http://schemas.microsoft.com/office/drawing/2014/main" val="20002"/>
                    </a:ext>
                  </a:extLst>
                </a:gridCol>
                <a:gridCol w="3065341">
                  <a:extLst>
                    <a:ext uri="{9D8B030D-6E8A-4147-A177-3AD203B41FA5}">
                      <a16:colId xmlns:a16="http://schemas.microsoft.com/office/drawing/2014/main" val="20003"/>
                    </a:ext>
                  </a:extLst>
                </a:gridCol>
              </a:tblGrid>
              <a:tr h="604219">
                <a:tc>
                  <a:txBody>
                    <a:bodyPr/>
                    <a:lstStyle/>
                    <a:p>
                      <a:endParaRPr lang="el-GR"/>
                    </a:p>
                  </a:txBody>
                  <a:tcPr marL="68580" marR="68580" marT="0" marB="0" anchor="ctr">
                    <a:blipFill rotWithShape="1">
                      <a:blip r:embed="rId4"/>
                      <a:stretch>
                        <a:fillRect t="-1010" r="-368750" b="-449495"/>
                      </a:stretch>
                    </a:blipFill>
                  </a:tcPr>
                </a:tc>
                <a:tc>
                  <a:txBody>
                    <a:bodyPr/>
                    <a:lstStyle/>
                    <a:p>
                      <a:endParaRPr lang="el-GR"/>
                    </a:p>
                  </a:txBody>
                  <a:tcPr marL="68580" marR="68580" marT="0" marB="0" anchor="ctr">
                    <a:blipFill rotWithShape="1">
                      <a:blip r:embed="rId4"/>
                      <a:stretch>
                        <a:fillRect l="-157635" t="-1010" r="-481281" b="-449495"/>
                      </a:stretch>
                    </a:blipFill>
                  </a:tcPr>
                </a:tc>
                <a:tc>
                  <a:txBody>
                    <a:bodyPr/>
                    <a:lstStyle/>
                    <a:p>
                      <a:endParaRPr lang="el-GR"/>
                    </a:p>
                  </a:txBody>
                  <a:tcPr marL="68580" marR="68580" marT="0" marB="0" anchor="ctr">
                    <a:blipFill rotWithShape="1">
                      <a:blip r:embed="rId4"/>
                      <a:stretch>
                        <a:fillRect l="-110338" t="-1010" r="-106118" b="-449495"/>
                      </a:stretch>
                    </a:blipFill>
                  </a:tcPr>
                </a:tc>
                <a:tc>
                  <a:txBody>
                    <a:bodyPr/>
                    <a:lstStyle/>
                    <a:p>
                      <a:endParaRPr lang="el-GR"/>
                    </a:p>
                  </a:txBody>
                  <a:tcPr marL="68580" marR="68580" marT="0" marB="0" anchor="ctr">
                    <a:blipFill rotWithShape="1">
                      <a:blip r:embed="rId4"/>
                      <a:stretch>
                        <a:fillRect l="-198211" t="-1010" b="-44949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n-US"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n-US" sz="2800">
                          <a:effectLst/>
                        </a:rPr>
                        <a:t>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1240098">
                <a:tc>
                  <a:txBody>
                    <a:bodyPr/>
                    <a:lstStyle/>
                    <a:p>
                      <a:endParaRPr lang="el-GR"/>
                    </a:p>
                  </a:txBody>
                  <a:tcPr marL="68580" marR="68580" marT="0" marB="0" anchor="ctr">
                    <a:blipFill rotWithShape="1">
                      <a:blip r:embed="rId4"/>
                      <a:stretch>
                        <a:fillRect t="-168473" r="-368750"/>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4"/>
                      <a:stretch>
                        <a:fillRect l="-110338" t="-168473" r="-106118"/>
                      </a:stretch>
                    </a:blipFill>
                  </a:tcPr>
                </a:tc>
                <a:tc>
                  <a:txBody>
                    <a:bodyPr/>
                    <a:lstStyle/>
                    <a:p>
                      <a:endParaRPr lang="el-GR"/>
                    </a:p>
                  </a:txBody>
                  <a:tcPr marL="68580" marR="68580" marT="0" marB="0" anchor="ctr">
                    <a:blipFill rotWithShape="1">
                      <a:blip r:embed="rId4"/>
                      <a:stretch>
                        <a:fillRect l="-198211" t="-168473"/>
                      </a:stretch>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5605356"/>
      </p:ext>
    </p:extLst>
  </p:cSld>
  <p:clrMapOvr>
    <a:masterClrMapping/>
  </p:clrMapOvr>
  <p:transition spd="med">
    <p:random/>
    <p:sndAc>
      <p:stSnd>
        <p:snd r:embed="rId2" name="camera.wav"/>
      </p:stSnd>
    </p:sndAc>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13568"/>
            <a:ext cx="9144000" cy="3586584"/>
          </a:xfrm>
          <a:blipFill rotWithShape="1">
            <a:blip r:embed="rId3"/>
            <a:stretch>
              <a:fillRect l="-1467" t="-2381"/>
            </a:stretch>
          </a:blipFill>
          <a:extLst/>
        </p:spPr>
        <p:txBody>
          <a:bodyPr/>
          <a:lstStyle/>
          <a:p>
            <a:r>
              <a:rPr lang="el-GR">
                <a:noFill/>
              </a:rPr>
              <a:t> </a:t>
            </a:r>
          </a:p>
        </p:txBody>
      </p:sp>
      <p:graphicFrame>
        <p:nvGraphicFramePr>
          <p:cNvPr id="2" name="Πίνακας 1"/>
          <p:cNvGraphicFramePr>
            <a:graphicFrameLocks noGrp="1"/>
          </p:cNvGraphicFramePr>
          <p:nvPr/>
        </p:nvGraphicFramePr>
        <p:xfrm>
          <a:off x="0" y="3717031"/>
          <a:ext cx="9144000" cy="3316501"/>
        </p:xfrm>
        <a:graphic>
          <a:graphicData uri="http://schemas.openxmlformats.org/drawingml/2006/table">
            <a:tbl>
              <a:tblPr firstRow="1" firstCol="1" bandRow="1">
                <a:tableStyleId>{5C22544A-7EE6-4342-B048-85BDC9FD1C3A}</a:tableStyleId>
              </a:tblPr>
              <a:tblGrid>
                <a:gridCol w="1951520">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30">
                  <a:extLst>
                    <a:ext uri="{9D8B030D-6E8A-4147-A177-3AD203B41FA5}">
                      <a16:colId xmlns:a16="http://schemas.microsoft.com/office/drawing/2014/main" val="20002"/>
                    </a:ext>
                  </a:extLst>
                </a:gridCol>
                <a:gridCol w="3065341">
                  <a:extLst>
                    <a:ext uri="{9D8B030D-6E8A-4147-A177-3AD203B41FA5}">
                      <a16:colId xmlns:a16="http://schemas.microsoft.com/office/drawing/2014/main" val="20003"/>
                    </a:ext>
                  </a:extLst>
                </a:gridCol>
              </a:tblGrid>
              <a:tr h="604219">
                <a:tc>
                  <a:txBody>
                    <a:bodyPr/>
                    <a:lstStyle/>
                    <a:p>
                      <a:endParaRPr lang="el-GR"/>
                    </a:p>
                  </a:txBody>
                  <a:tcPr marL="68580" marR="68580" marT="0" marB="0" anchor="ctr">
                    <a:blipFill rotWithShape="1">
                      <a:blip r:embed="rId4"/>
                      <a:stretch>
                        <a:fillRect t="-1010" r="-368750" b="-449495"/>
                      </a:stretch>
                    </a:blipFill>
                  </a:tcPr>
                </a:tc>
                <a:tc>
                  <a:txBody>
                    <a:bodyPr/>
                    <a:lstStyle/>
                    <a:p>
                      <a:endParaRPr lang="el-GR"/>
                    </a:p>
                  </a:txBody>
                  <a:tcPr marL="68580" marR="68580" marT="0" marB="0" anchor="ctr">
                    <a:blipFill rotWithShape="1">
                      <a:blip r:embed="rId4"/>
                      <a:stretch>
                        <a:fillRect l="-157635" t="-1010" r="-481281" b="-449495"/>
                      </a:stretch>
                    </a:blipFill>
                  </a:tcPr>
                </a:tc>
                <a:tc>
                  <a:txBody>
                    <a:bodyPr/>
                    <a:lstStyle/>
                    <a:p>
                      <a:endParaRPr lang="el-GR"/>
                    </a:p>
                  </a:txBody>
                  <a:tcPr marL="68580" marR="68580" marT="0" marB="0" anchor="ctr">
                    <a:blipFill rotWithShape="1">
                      <a:blip r:embed="rId4"/>
                      <a:stretch>
                        <a:fillRect l="-110338" t="-1010" r="-106118" b="-449495"/>
                      </a:stretch>
                    </a:blipFill>
                  </a:tcPr>
                </a:tc>
                <a:tc>
                  <a:txBody>
                    <a:bodyPr/>
                    <a:lstStyle/>
                    <a:p>
                      <a:endParaRPr lang="el-GR"/>
                    </a:p>
                  </a:txBody>
                  <a:tcPr marL="68580" marR="68580" marT="0" marB="0" anchor="ctr">
                    <a:blipFill rotWithShape="1">
                      <a:blip r:embed="rId4"/>
                      <a:stretch>
                        <a:fillRect l="-198211" t="-1010" b="-44949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n-US"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n-US" sz="2800">
                          <a:effectLst/>
                        </a:rPr>
                        <a:t>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1240098">
                <a:tc>
                  <a:txBody>
                    <a:bodyPr/>
                    <a:lstStyle/>
                    <a:p>
                      <a:endParaRPr lang="el-GR"/>
                    </a:p>
                  </a:txBody>
                  <a:tcPr marL="68580" marR="68580" marT="0" marB="0" anchor="ctr">
                    <a:blipFill rotWithShape="1">
                      <a:blip r:embed="rId4"/>
                      <a:stretch>
                        <a:fillRect t="-168473" r="-368750"/>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4"/>
                      <a:stretch>
                        <a:fillRect l="-110338" t="-168473" r="-106118"/>
                      </a:stretch>
                    </a:blipFill>
                  </a:tcPr>
                </a:tc>
                <a:tc>
                  <a:txBody>
                    <a:bodyPr/>
                    <a:lstStyle/>
                    <a:p>
                      <a:endParaRPr lang="el-GR"/>
                    </a:p>
                  </a:txBody>
                  <a:tcPr marL="68580" marR="68580" marT="0" marB="0" anchor="ctr">
                    <a:blipFill rotWithShape="1">
                      <a:blip r:embed="rId4"/>
                      <a:stretch>
                        <a:fillRect l="-198211" t="-168473"/>
                      </a:stretch>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1555956"/>
      </p:ext>
    </p:extLst>
  </p:cSld>
  <p:clrMapOvr>
    <a:masterClrMapping/>
  </p:clrMapOvr>
  <p:transition spd="med">
    <p:random/>
    <p:sndAc>
      <p:stSnd>
        <p:snd r:embed="rId2" name="camera.wav"/>
      </p:stSnd>
    </p:sndAc>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13568"/>
            <a:ext cx="9144000" cy="3586584"/>
          </a:xfrm>
          <a:blipFill rotWithShape="1">
            <a:blip r:embed="rId3"/>
            <a:stretch>
              <a:fillRect l="-1467" t="-2381"/>
            </a:stretch>
          </a:blipFill>
          <a:extLst/>
        </p:spPr>
        <p:txBody>
          <a:bodyPr/>
          <a:lstStyle/>
          <a:p>
            <a:r>
              <a:rPr lang="el-GR">
                <a:noFill/>
              </a:rPr>
              <a:t> </a:t>
            </a:r>
          </a:p>
        </p:txBody>
      </p:sp>
      <p:graphicFrame>
        <p:nvGraphicFramePr>
          <p:cNvPr id="2" name="Πίνακας 1"/>
          <p:cNvGraphicFramePr>
            <a:graphicFrameLocks noGrp="1"/>
          </p:cNvGraphicFramePr>
          <p:nvPr/>
        </p:nvGraphicFramePr>
        <p:xfrm>
          <a:off x="0" y="3717031"/>
          <a:ext cx="9144000" cy="3316501"/>
        </p:xfrm>
        <a:graphic>
          <a:graphicData uri="http://schemas.openxmlformats.org/drawingml/2006/table">
            <a:tbl>
              <a:tblPr firstRow="1" firstCol="1" bandRow="1">
                <a:tableStyleId>{5C22544A-7EE6-4342-B048-85BDC9FD1C3A}</a:tableStyleId>
              </a:tblPr>
              <a:tblGrid>
                <a:gridCol w="1951520">
                  <a:extLst>
                    <a:ext uri="{9D8B030D-6E8A-4147-A177-3AD203B41FA5}">
                      <a16:colId xmlns:a16="http://schemas.microsoft.com/office/drawing/2014/main" val="20000"/>
                    </a:ext>
                  </a:extLst>
                </a:gridCol>
                <a:gridCol w="1239209">
                  <a:extLst>
                    <a:ext uri="{9D8B030D-6E8A-4147-A177-3AD203B41FA5}">
                      <a16:colId xmlns:a16="http://schemas.microsoft.com/office/drawing/2014/main" val="20001"/>
                    </a:ext>
                  </a:extLst>
                </a:gridCol>
                <a:gridCol w="2887930">
                  <a:extLst>
                    <a:ext uri="{9D8B030D-6E8A-4147-A177-3AD203B41FA5}">
                      <a16:colId xmlns:a16="http://schemas.microsoft.com/office/drawing/2014/main" val="20002"/>
                    </a:ext>
                  </a:extLst>
                </a:gridCol>
                <a:gridCol w="3065341">
                  <a:extLst>
                    <a:ext uri="{9D8B030D-6E8A-4147-A177-3AD203B41FA5}">
                      <a16:colId xmlns:a16="http://schemas.microsoft.com/office/drawing/2014/main" val="20003"/>
                    </a:ext>
                  </a:extLst>
                </a:gridCol>
              </a:tblGrid>
              <a:tr h="604219">
                <a:tc>
                  <a:txBody>
                    <a:bodyPr/>
                    <a:lstStyle/>
                    <a:p>
                      <a:endParaRPr lang="el-GR"/>
                    </a:p>
                  </a:txBody>
                  <a:tcPr marL="68580" marR="68580" marT="0" marB="0" anchor="ctr">
                    <a:blipFill rotWithShape="1">
                      <a:blip r:embed="rId4"/>
                      <a:stretch>
                        <a:fillRect t="-1010" r="-368750" b="-449495"/>
                      </a:stretch>
                    </a:blipFill>
                  </a:tcPr>
                </a:tc>
                <a:tc>
                  <a:txBody>
                    <a:bodyPr/>
                    <a:lstStyle/>
                    <a:p>
                      <a:endParaRPr lang="el-GR"/>
                    </a:p>
                  </a:txBody>
                  <a:tcPr marL="68580" marR="68580" marT="0" marB="0" anchor="ctr">
                    <a:blipFill rotWithShape="1">
                      <a:blip r:embed="rId4"/>
                      <a:stretch>
                        <a:fillRect l="-157635" t="-1010" r="-481281" b="-449495"/>
                      </a:stretch>
                    </a:blipFill>
                  </a:tcPr>
                </a:tc>
                <a:tc>
                  <a:txBody>
                    <a:bodyPr/>
                    <a:lstStyle/>
                    <a:p>
                      <a:endParaRPr lang="el-GR"/>
                    </a:p>
                  </a:txBody>
                  <a:tcPr marL="68580" marR="68580" marT="0" marB="0" anchor="ctr">
                    <a:blipFill rotWithShape="1">
                      <a:blip r:embed="rId4"/>
                      <a:stretch>
                        <a:fillRect l="-110338" t="-1010" r="-106118" b="-449495"/>
                      </a:stretch>
                    </a:blipFill>
                  </a:tcPr>
                </a:tc>
                <a:tc>
                  <a:txBody>
                    <a:bodyPr/>
                    <a:lstStyle/>
                    <a:p>
                      <a:endParaRPr lang="el-GR"/>
                    </a:p>
                  </a:txBody>
                  <a:tcPr marL="68580" marR="68580" marT="0" marB="0" anchor="ctr">
                    <a:blipFill rotWithShape="1">
                      <a:blip r:embed="rId4"/>
                      <a:stretch>
                        <a:fillRect l="-198211" t="-1010" b="-449495"/>
                      </a:stretch>
                    </a:blipFill>
                  </a:tcPr>
                </a:tc>
                <a:extLst>
                  <a:ext uri="{0D108BD9-81ED-4DB2-BD59-A6C34878D82A}">
                    <a16:rowId xmlns:a16="http://schemas.microsoft.com/office/drawing/2014/main" val="10000"/>
                  </a:ext>
                </a:extLst>
              </a:tr>
              <a:tr h="490728">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n-US"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dirty="0">
                          <a:effectLst/>
                        </a:rPr>
                        <a:t>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0</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n-US" sz="2800">
                          <a:effectLst/>
                        </a:rPr>
                        <a:t>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l-GR" sz="2800" dirty="0">
                          <a:effectLst/>
                        </a:rPr>
                        <a:t>1</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r>
                        <a:rPr lang="en-US" sz="2800">
                          <a:effectLst/>
                        </a:rPr>
                        <a:t>1</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1240098">
                <a:tc>
                  <a:txBody>
                    <a:bodyPr/>
                    <a:lstStyle/>
                    <a:p>
                      <a:endParaRPr lang="el-GR"/>
                    </a:p>
                  </a:txBody>
                  <a:tcPr marL="68580" marR="68580" marT="0" marB="0" anchor="ctr">
                    <a:blipFill rotWithShape="1">
                      <a:blip r:embed="rId4"/>
                      <a:stretch>
                        <a:fillRect t="-168473" r="-368750"/>
                      </a:stretch>
                    </a:blipFill>
                  </a:tcPr>
                </a:tc>
                <a:tc>
                  <a:txBody>
                    <a:bodyPr/>
                    <a:lstStyle/>
                    <a:p>
                      <a:pPr algn="ctr">
                        <a:lnSpc>
                          <a:spcPct val="115000"/>
                        </a:lnSpc>
                        <a:spcBef>
                          <a:spcPts val="200"/>
                        </a:spcBef>
                        <a:spcAft>
                          <a:spcPts val="200"/>
                        </a:spcAft>
                      </a:pPr>
                      <a:r>
                        <a:rPr lang="el-GR" sz="2800">
                          <a:effectLst/>
                        </a:rPr>
                        <a:t>0</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4"/>
                      <a:stretch>
                        <a:fillRect l="-110338" t="-168473" r="-106118"/>
                      </a:stretch>
                    </a:blipFill>
                  </a:tcPr>
                </a:tc>
                <a:tc>
                  <a:txBody>
                    <a:bodyPr/>
                    <a:lstStyle/>
                    <a:p>
                      <a:endParaRPr lang="el-GR"/>
                    </a:p>
                  </a:txBody>
                  <a:tcPr marL="68580" marR="68580" marT="0" marB="0" anchor="ctr">
                    <a:blipFill rotWithShape="1">
                      <a:blip r:embed="rId4"/>
                      <a:stretch>
                        <a:fillRect l="-198211" t="-168473"/>
                      </a:stretch>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2845791"/>
      </p:ext>
    </p:extLst>
  </p:cSld>
  <p:clrMapOvr>
    <a:masterClrMapping/>
  </p:clrMapOvr>
  <p:transition spd="med">
    <p:random/>
    <p:sndAc>
      <p:stSnd>
        <p:snd r:embed="rId2" name="camera.wav"/>
      </p:stSnd>
    </p:sndAc>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p:nvPr>
        </p:nvSpPr>
        <p:spPr>
          <a:xfrm>
            <a:off x="0" y="0"/>
            <a:ext cx="9144000" cy="6858000"/>
          </a:xfrm>
        </p:spPr>
        <p:txBody>
          <a:bodyPr/>
          <a:lstStyle/>
          <a:p>
            <a:pPr eaLnBrk="1" hangingPunct="1"/>
            <a:r>
              <a:rPr lang="el-GR" altLang="el-GR" smtClean="0"/>
              <a:t>Να βρεθεί η κύρτωση</a:t>
            </a:r>
          </a:p>
        </p:txBody>
      </p:sp>
      <p:graphicFrame>
        <p:nvGraphicFramePr>
          <p:cNvPr id="81923" name="Object 7"/>
          <p:cNvGraphicFramePr>
            <a:graphicFrameLocks noChangeAspect="1"/>
          </p:cNvGraphicFramePr>
          <p:nvPr/>
        </p:nvGraphicFramePr>
        <p:xfrm>
          <a:off x="0" y="533400"/>
          <a:ext cx="9144000" cy="3354388"/>
        </p:xfrm>
        <a:graphic>
          <a:graphicData uri="http://schemas.openxmlformats.org/presentationml/2006/ole">
            <mc:AlternateContent xmlns:mc="http://schemas.openxmlformats.org/markup-compatibility/2006">
              <mc:Choice xmlns:v="urn:schemas-microsoft-com:vml" Requires="v">
                <p:oleObj spid="_x0000_s123906" name="Worksheet" r:id="rId4" imgW="3168720" imgH="1155760" progId="Excel.Sheet.8">
                  <p:embed/>
                </p:oleObj>
              </mc:Choice>
              <mc:Fallback>
                <p:oleObj name="Worksheet" r:id="rId4" imgW="3168720" imgH="1155760" progId="Excel.Sheet.8">
                  <p:embed/>
                  <p:pic>
                    <p:nvPicPr>
                      <p:cNvPr id="8192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4" name="Object 8"/>
          <p:cNvGraphicFramePr>
            <a:graphicFrameLocks noChangeAspect="1"/>
          </p:cNvGraphicFramePr>
          <p:nvPr/>
        </p:nvGraphicFramePr>
        <p:xfrm>
          <a:off x="6251575" y="3902075"/>
          <a:ext cx="2295525" cy="1492250"/>
        </p:xfrm>
        <a:graphic>
          <a:graphicData uri="http://schemas.openxmlformats.org/presentationml/2006/ole">
            <mc:AlternateContent xmlns:mc="http://schemas.openxmlformats.org/markup-compatibility/2006">
              <mc:Choice xmlns:v="urn:schemas-microsoft-com:vml" Requires="v">
                <p:oleObj spid="_x0000_s123907" name="Εξίσωση" r:id="rId6" imgW="634725" imgH="469696" progId="Equation.3">
                  <p:embed/>
                </p:oleObj>
              </mc:Choice>
              <mc:Fallback>
                <p:oleObj name="Εξίσωση" r:id="rId6" imgW="634725" imgH="469696" progId="Equation.3">
                  <p:embed/>
                  <p:pic>
                    <p:nvPicPr>
                      <p:cNvPr id="8192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575" y="3902075"/>
                        <a:ext cx="229552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30609726"/>
      </p:ext>
    </p:extLst>
  </p:cSld>
  <p:clrMapOvr>
    <a:masterClrMapping/>
  </p:clrMapOvr>
  <p:transition spd="med">
    <p:random/>
    <p:sndAc>
      <p:stSnd>
        <p:snd r:embed="rId3" name="camera.wav"/>
      </p:stSnd>
    </p:sndAc>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p:nvPr>
        </p:nvSpPr>
        <p:spPr>
          <a:xfrm>
            <a:off x="0" y="0"/>
            <a:ext cx="9144000" cy="6858000"/>
          </a:xfrm>
        </p:spPr>
        <p:txBody>
          <a:bodyPr/>
          <a:lstStyle/>
          <a:p>
            <a:pPr eaLnBrk="1" hangingPunct="1"/>
            <a:r>
              <a:rPr lang="el-GR" altLang="el-GR" smtClean="0"/>
              <a:t>Να βρεθεί η κύρτωση</a:t>
            </a:r>
          </a:p>
        </p:txBody>
      </p:sp>
      <p:graphicFrame>
        <p:nvGraphicFramePr>
          <p:cNvPr id="82947" name="Object 4"/>
          <p:cNvGraphicFramePr>
            <a:graphicFrameLocks noChangeAspect="1"/>
          </p:cNvGraphicFramePr>
          <p:nvPr/>
        </p:nvGraphicFramePr>
        <p:xfrm>
          <a:off x="0" y="4114800"/>
          <a:ext cx="3581400" cy="1219200"/>
        </p:xfrm>
        <a:graphic>
          <a:graphicData uri="http://schemas.openxmlformats.org/presentationml/2006/ole">
            <mc:AlternateContent xmlns:mc="http://schemas.openxmlformats.org/markup-compatibility/2006">
              <mc:Choice xmlns:v="urn:schemas-microsoft-com:vml" Requires="v">
                <p:oleObj spid="_x0000_s124930" name="Εξίσωση" r:id="rId4" imgW="1218671" imgH="431613" progId="Equation.3">
                  <p:embed/>
                </p:oleObj>
              </mc:Choice>
              <mc:Fallback>
                <p:oleObj name="Εξίσωση" r:id="rId4" imgW="1218671" imgH="431613" progId="Equation.3">
                  <p:embed/>
                  <p:pic>
                    <p:nvPicPr>
                      <p:cNvPr id="829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3581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48" name="Object 5"/>
          <p:cNvGraphicFramePr>
            <a:graphicFrameLocks noChangeAspect="1"/>
          </p:cNvGraphicFramePr>
          <p:nvPr/>
        </p:nvGraphicFramePr>
        <p:xfrm>
          <a:off x="-20638" y="5334000"/>
          <a:ext cx="7011988" cy="1524000"/>
        </p:xfrm>
        <a:graphic>
          <a:graphicData uri="http://schemas.openxmlformats.org/presentationml/2006/ole">
            <mc:AlternateContent xmlns:mc="http://schemas.openxmlformats.org/markup-compatibility/2006">
              <mc:Choice xmlns:v="urn:schemas-microsoft-com:vml" Requires="v">
                <p:oleObj spid="_x0000_s124931" name="Εξίσωση" r:id="rId6" imgW="2044700" imgH="457200" progId="Equation.3">
                  <p:embed/>
                </p:oleObj>
              </mc:Choice>
              <mc:Fallback>
                <p:oleObj name="Εξίσωση" r:id="rId6" imgW="2044700" imgH="457200" progId="Equation.3">
                  <p:embed/>
                  <p:pic>
                    <p:nvPicPr>
                      <p:cNvPr id="8294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8" y="5334000"/>
                        <a:ext cx="70119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49" name="Object 7"/>
          <p:cNvGraphicFramePr>
            <a:graphicFrameLocks noChangeAspect="1"/>
          </p:cNvGraphicFramePr>
          <p:nvPr/>
        </p:nvGraphicFramePr>
        <p:xfrm>
          <a:off x="0" y="533400"/>
          <a:ext cx="9144000" cy="3429000"/>
        </p:xfrm>
        <a:graphic>
          <a:graphicData uri="http://schemas.openxmlformats.org/presentationml/2006/ole">
            <mc:AlternateContent xmlns:mc="http://schemas.openxmlformats.org/markup-compatibility/2006">
              <mc:Choice xmlns:v="urn:schemas-microsoft-com:vml" Requires="v">
                <p:oleObj spid="_x0000_s124932" name="Φύλλο εργασίας" r:id="rId8" imgW="3029407" imgH="1181405" progId="Excel.Sheet.8">
                  <p:embed/>
                </p:oleObj>
              </mc:Choice>
              <mc:Fallback>
                <p:oleObj name="Φύλλο εργασίας" r:id="rId8" imgW="3029407" imgH="1181405" progId="Excel.Sheet.8">
                  <p:embed/>
                  <p:pic>
                    <p:nvPicPr>
                      <p:cNvPr id="8294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334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0" name="Object 8"/>
          <p:cNvGraphicFramePr>
            <a:graphicFrameLocks noChangeAspect="1"/>
          </p:cNvGraphicFramePr>
          <p:nvPr/>
        </p:nvGraphicFramePr>
        <p:xfrm>
          <a:off x="6251575" y="3902075"/>
          <a:ext cx="2295525" cy="1492250"/>
        </p:xfrm>
        <a:graphic>
          <a:graphicData uri="http://schemas.openxmlformats.org/presentationml/2006/ole">
            <mc:AlternateContent xmlns:mc="http://schemas.openxmlformats.org/markup-compatibility/2006">
              <mc:Choice xmlns:v="urn:schemas-microsoft-com:vml" Requires="v">
                <p:oleObj spid="_x0000_s124933" name="Εξίσωση" r:id="rId10" imgW="634725" imgH="469696" progId="Equation.3">
                  <p:embed/>
                </p:oleObj>
              </mc:Choice>
              <mc:Fallback>
                <p:oleObj name="Εξίσωση" r:id="rId10" imgW="634725" imgH="469696" progId="Equation.3">
                  <p:embed/>
                  <p:pic>
                    <p:nvPicPr>
                      <p:cNvPr id="8295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75" y="3902075"/>
                        <a:ext cx="2295525"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47304673"/>
      </p:ext>
    </p:extLst>
  </p:cSld>
  <p:clrMapOvr>
    <a:masterClrMapping/>
  </p:clrMapOvr>
  <p:transition spd="med">
    <p:random/>
    <p:sndAc>
      <p:stSnd>
        <p:snd r:embed="rId3" name="camera.wav"/>
      </p:stSnd>
    </p:sndAc>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4"/>
          <p:cNvGraphicFramePr>
            <a:graphicFrameLocks noChangeAspect="1"/>
          </p:cNvGraphicFramePr>
          <p:nvPr/>
        </p:nvGraphicFramePr>
        <p:xfrm>
          <a:off x="0" y="4800600"/>
          <a:ext cx="2351088" cy="719138"/>
        </p:xfrm>
        <a:graphic>
          <a:graphicData uri="http://schemas.openxmlformats.org/presentationml/2006/ole">
            <mc:AlternateContent xmlns:mc="http://schemas.openxmlformats.org/markup-compatibility/2006">
              <mc:Choice xmlns:v="urn:schemas-microsoft-com:vml" Requires="v">
                <p:oleObj spid="_x0000_s125954" name="Εξίσωση" r:id="rId4" imgW="685502" imgH="215806" progId="Equation.3">
                  <p:embed/>
                </p:oleObj>
              </mc:Choice>
              <mc:Fallback>
                <p:oleObj name="Εξίσωση" r:id="rId4" imgW="685502" imgH="215806" progId="Equation.3">
                  <p:embed/>
                  <p:pic>
                    <p:nvPicPr>
                      <p:cNvPr id="8397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00600"/>
                        <a:ext cx="2351088"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1" name="Object 6"/>
          <p:cNvGraphicFramePr>
            <a:graphicFrameLocks noChangeAspect="1"/>
          </p:cNvGraphicFramePr>
          <p:nvPr/>
        </p:nvGraphicFramePr>
        <p:xfrm>
          <a:off x="-503238" y="5386388"/>
          <a:ext cx="7391401" cy="1573212"/>
        </p:xfrm>
        <a:graphic>
          <a:graphicData uri="http://schemas.openxmlformats.org/presentationml/2006/ole">
            <mc:AlternateContent xmlns:mc="http://schemas.openxmlformats.org/markup-compatibility/2006">
              <mc:Choice xmlns:v="urn:schemas-microsoft-com:vml" Requires="v">
                <p:oleObj spid="_x0000_s125955" name="Εξίσωση" r:id="rId6" imgW="2043813" imgH="495085" progId="Equation.3">
                  <p:embed/>
                </p:oleObj>
              </mc:Choice>
              <mc:Fallback>
                <p:oleObj name="Εξίσωση" r:id="rId6" imgW="2043813" imgH="495085" progId="Equation.3">
                  <p:embed/>
                  <p:pic>
                    <p:nvPicPr>
                      <p:cNvPr id="8397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8" y="5386388"/>
                        <a:ext cx="7391401" cy="157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2" name="Object 7"/>
          <p:cNvGraphicFramePr>
            <a:graphicFrameLocks noChangeAspect="1"/>
          </p:cNvGraphicFramePr>
          <p:nvPr/>
        </p:nvGraphicFramePr>
        <p:xfrm>
          <a:off x="-22225" y="3581400"/>
          <a:ext cx="9166225" cy="1274763"/>
        </p:xfrm>
        <a:graphic>
          <a:graphicData uri="http://schemas.openxmlformats.org/presentationml/2006/ole">
            <mc:AlternateContent xmlns:mc="http://schemas.openxmlformats.org/markup-compatibility/2006">
              <mc:Choice xmlns:v="urn:schemas-microsoft-com:vml" Requires="v">
                <p:oleObj spid="_x0000_s125956" name="Εξίσωση" r:id="rId8" imgW="2921000" imgH="469900" progId="Equation.3">
                  <p:embed/>
                </p:oleObj>
              </mc:Choice>
              <mc:Fallback>
                <p:oleObj name="Εξίσωση" r:id="rId8" imgW="2921000" imgH="469900" progId="Equation.3">
                  <p:embed/>
                  <p:pic>
                    <p:nvPicPr>
                      <p:cNvPr id="83972"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 y="3581400"/>
                        <a:ext cx="9166225" cy="1274763"/>
                      </a:xfrm>
                      <a:prstGeom prst="rect">
                        <a:avLst/>
                      </a:prstGeom>
                      <a:solidFill>
                        <a:srgbClr val="FFF9D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3" name="Object 8"/>
          <p:cNvGraphicFramePr>
            <a:graphicFrameLocks noChangeAspect="1"/>
          </p:cNvGraphicFramePr>
          <p:nvPr>
            <p:ph/>
          </p:nvPr>
        </p:nvGraphicFramePr>
        <p:xfrm>
          <a:off x="0" y="19050"/>
          <a:ext cx="9123363" cy="3386138"/>
        </p:xfrm>
        <a:graphic>
          <a:graphicData uri="http://schemas.openxmlformats.org/presentationml/2006/ole">
            <mc:AlternateContent xmlns:mc="http://schemas.openxmlformats.org/markup-compatibility/2006">
              <mc:Choice xmlns:v="urn:schemas-microsoft-com:vml" Requires="v">
                <p:oleObj spid="_x0000_s125957" name="Worksheet" r:id="rId10" imgW="3307161" imgH="1226880" progId="Excel.Sheet.8">
                  <p:embed/>
                </p:oleObj>
              </mc:Choice>
              <mc:Fallback>
                <p:oleObj name="Worksheet" r:id="rId10" imgW="3307161" imgH="1226880" progId="Excel.Sheet.8">
                  <p:embed/>
                  <p:pic>
                    <p:nvPicPr>
                      <p:cNvPr id="83973"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9050"/>
                        <a:ext cx="9123363"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4" name="Text Box 9"/>
          <p:cNvSpPr txBox="1">
            <a:spLocks noChangeArrowheads="1"/>
          </p:cNvSpPr>
          <p:nvPr/>
        </p:nvSpPr>
        <p:spPr bwMode="auto">
          <a:xfrm>
            <a:off x="7010400" y="5857875"/>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l-GR" altLang="el-GR" sz="2800" b="1"/>
              <a:t>Πλατύκυρτη</a:t>
            </a:r>
          </a:p>
        </p:txBody>
      </p:sp>
    </p:spTree>
    <p:extLst>
      <p:ext uri="{BB962C8B-B14F-4D97-AF65-F5344CB8AC3E}">
        <p14:creationId xmlns:p14="http://schemas.microsoft.com/office/powerpoint/2010/main" val="3845632815"/>
      </p:ext>
    </p:extLst>
  </p:cSld>
  <p:clrMapOvr>
    <a:masterClrMapping/>
  </p:clrMapOvr>
  <p:transition spd="med">
    <p:random/>
    <p:sndAc>
      <p:stSnd>
        <p:snd r:embed="rId3"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0" y="0"/>
            <a:ext cx="9144000" cy="1857375"/>
          </a:xfrm>
        </p:spPr>
        <p:txBody>
          <a:bodyPr/>
          <a:lstStyle/>
          <a:p>
            <a:pPr algn="just" eaLnBrk="1" hangingPunct="1"/>
            <a:r>
              <a:rPr lang="el-GR" altLang="el-GR" sz="2800" b="1" smtClean="0">
                <a:latin typeface="Tahoma" panose="020B0604030504040204" pitchFamily="34" charset="0"/>
                <a:cs typeface="Tahoma" panose="020B0604030504040204" pitchFamily="34" charset="0"/>
              </a:rPr>
              <a:t>Σχήματος </a:t>
            </a:r>
            <a:r>
              <a:rPr lang="en-US" altLang="el-GR" sz="2800" b="1" smtClean="0">
                <a:latin typeface="Tahoma" panose="020B0604030504040204" pitchFamily="34" charset="0"/>
                <a:cs typeface="Tahoma" panose="020B0604030504040204" pitchFamily="34" charset="0"/>
              </a:rPr>
              <a:t>U</a:t>
            </a:r>
            <a:r>
              <a:rPr lang="el-GR" altLang="el-GR" sz="2800" b="1" smtClean="0">
                <a:latin typeface="Tahoma" panose="020B0604030504040204" pitchFamily="34" charset="0"/>
                <a:cs typeface="Tahoma" panose="020B0604030504040204" pitchFamily="34" charset="0"/>
              </a:rPr>
              <a:t>:</a:t>
            </a:r>
            <a:r>
              <a:rPr lang="el-GR" altLang="el-GR" sz="2800" smtClean="0">
                <a:latin typeface="Tahoma" panose="020B0604030504040204" pitchFamily="34" charset="0"/>
                <a:cs typeface="Tahoma" panose="020B0604030504040204" pitchFamily="34" charset="0"/>
              </a:rPr>
              <a:t> Εάν οι περισσότερες παρατηρήσεις συγκεντρώνονται στα άκρα του ιστογράμματος και στο μέσο έχουμε λιγότερες παρατηρήσεις τότε το ιστόγραμμα έχει </a:t>
            </a:r>
            <a:r>
              <a:rPr lang="el-GR" altLang="el-GR" sz="2800" b="1" i="1" smtClean="0">
                <a:latin typeface="Tahoma" panose="020B0604030504040204" pitchFamily="34" charset="0"/>
                <a:cs typeface="Tahoma" panose="020B0604030504040204" pitchFamily="34" charset="0"/>
              </a:rPr>
              <a:t>σχήμα </a:t>
            </a:r>
            <a:r>
              <a:rPr lang="en-US" altLang="el-GR" sz="2800" b="1" i="1" smtClean="0">
                <a:latin typeface="Tahoma" panose="020B0604030504040204" pitchFamily="34" charset="0"/>
                <a:cs typeface="Tahoma" panose="020B0604030504040204" pitchFamily="34" charset="0"/>
              </a:rPr>
              <a:t>U</a:t>
            </a:r>
            <a:r>
              <a:rPr lang="el-GR" altLang="el-GR" sz="2800" smtClean="0">
                <a:latin typeface="Tahoma" panose="020B0604030504040204" pitchFamily="34" charset="0"/>
                <a:cs typeface="Tahoma" panose="020B0604030504040204" pitchFamily="34" charset="0"/>
              </a:rPr>
              <a:t>.</a:t>
            </a:r>
          </a:p>
          <a:p>
            <a:pPr eaLnBrk="1" hangingPunct="1"/>
            <a:endParaRPr lang="el-GR" altLang="el-GR" b="1" smtClean="0">
              <a:solidFill>
                <a:srgbClr val="000000"/>
              </a:solidFill>
            </a:endParaRPr>
          </a:p>
          <a:p>
            <a:pPr lvl="1" algn="just" eaLnBrk="1" hangingPunct="1"/>
            <a:endParaRPr lang="el-GR" altLang="el-GR" sz="3200" b="1" smtClean="0">
              <a:solidFill>
                <a:srgbClr val="000000"/>
              </a:solidFill>
            </a:endParaRPr>
          </a:p>
        </p:txBody>
      </p:sp>
      <p:graphicFrame>
        <p:nvGraphicFramePr>
          <p:cNvPr id="6" name="5 - Γράφημα"/>
          <p:cNvGraphicFramePr/>
          <p:nvPr/>
        </p:nvGraphicFramePr>
        <p:xfrm>
          <a:off x="0" y="1928802"/>
          <a:ext cx="9144000" cy="49291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0" y="0"/>
            <a:ext cx="9144000" cy="1857375"/>
          </a:xfrm>
        </p:spPr>
        <p:txBody>
          <a:bodyPr/>
          <a:lstStyle/>
          <a:p>
            <a:pPr algn="just" eaLnBrk="1" hangingPunct="1"/>
            <a:r>
              <a:rPr lang="el-GR" altLang="el-GR" sz="2800" b="1" smtClean="0">
                <a:latin typeface="Tahoma" panose="020B0604030504040204" pitchFamily="34" charset="0"/>
                <a:cs typeface="Tahoma" panose="020B0604030504040204" pitchFamily="34" charset="0"/>
              </a:rPr>
              <a:t>Δικόρυφο:</a:t>
            </a:r>
            <a:r>
              <a:rPr lang="el-GR" altLang="el-GR" sz="2800" smtClean="0">
                <a:latin typeface="Tahoma" panose="020B0604030504040204" pitchFamily="34" charset="0"/>
                <a:cs typeface="Tahoma" panose="020B0604030504040204" pitchFamily="34" charset="0"/>
              </a:rPr>
              <a:t> Εάν υπάρχουν δύο σημεία στο ιστόγραμμα όπου συγκεντρώνονται περισσότερα στοιχεία και σχηματίζουν κορυφές, τότε έχουμε </a:t>
            </a:r>
            <a:r>
              <a:rPr lang="el-GR" altLang="el-GR" sz="2800" b="1" i="1" smtClean="0">
                <a:latin typeface="Tahoma" panose="020B0604030504040204" pitchFamily="34" charset="0"/>
                <a:cs typeface="Tahoma" panose="020B0604030504040204" pitchFamily="34" charset="0"/>
              </a:rPr>
              <a:t>δικόρυφο ιστόγραμμα</a:t>
            </a:r>
            <a:r>
              <a:rPr lang="el-GR" altLang="el-GR" sz="2800" smtClean="0">
                <a:latin typeface="Tahoma" panose="020B0604030504040204" pitchFamily="34" charset="0"/>
                <a:cs typeface="Tahoma" panose="020B0604030504040204" pitchFamily="34" charset="0"/>
              </a:rPr>
              <a:t>.</a:t>
            </a:r>
          </a:p>
        </p:txBody>
      </p:sp>
      <p:graphicFrame>
        <p:nvGraphicFramePr>
          <p:cNvPr id="5" name="4 - Γράφημα"/>
          <p:cNvGraphicFramePr/>
          <p:nvPr/>
        </p:nvGraphicFramePr>
        <p:xfrm>
          <a:off x="0" y="1857365"/>
          <a:ext cx="9144000" cy="50006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ssolve">
                                      <p:cBhvr>
                                        <p:cTn id="7" dur="500"/>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762000"/>
          </a:xfrm>
        </p:spPr>
        <p:txBody>
          <a:bodyPr/>
          <a:lstStyle/>
          <a:p>
            <a:pPr marL="342900" indent="-342900" eaLnBrk="1" hangingPunct="1"/>
            <a:r>
              <a:rPr lang="el-GR" altLang="el-GR" b="1" smtClean="0"/>
              <a:t>Μεταβλητές και δεδομένα</a:t>
            </a:r>
            <a:endParaRPr lang="el-GR" altLang="el-GR" sz="3200" smtClean="0"/>
          </a:p>
        </p:txBody>
      </p:sp>
      <p:sp>
        <p:nvSpPr>
          <p:cNvPr id="3075" name="Rectangle 3"/>
          <p:cNvSpPr>
            <a:spLocks noGrp="1" noChangeArrowheads="1"/>
          </p:cNvSpPr>
          <p:nvPr>
            <p:ph type="body" idx="1"/>
          </p:nvPr>
        </p:nvSpPr>
        <p:spPr>
          <a:xfrm>
            <a:off x="0" y="1066800"/>
            <a:ext cx="9144000" cy="5791200"/>
          </a:xfrm>
        </p:spPr>
        <p:txBody>
          <a:bodyPr/>
          <a:lstStyle/>
          <a:p>
            <a:pPr algn="just" eaLnBrk="1" hangingPunct="1">
              <a:defRPr/>
            </a:pPr>
            <a:r>
              <a:rPr lang="el-GR" b="1" i="1" dirty="0"/>
              <a:t>ΠΛΗΘΥΣΜΟΣ</a:t>
            </a:r>
            <a:r>
              <a:rPr lang="en-US" b="1" i="1" dirty="0"/>
              <a:t>:</a:t>
            </a:r>
            <a:r>
              <a:rPr lang="el-GR" b="1" i="1" dirty="0"/>
              <a:t> </a:t>
            </a:r>
            <a:r>
              <a:rPr lang="el-GR" dirty="0"/>
              <a:t>Το θεωρητικό σύνολο ομοειδών «περιπτώσεων» </a:t>
            </a:r>
          </a:p>
          <a:p>
            <a:pPr algn="just" eaLnBrk="1" hangingPunct="1">
              <a:defRPr/>
            </a:pPr>
            <a:r>
              <a:rPr lang="el-GR" b="1" i="1" dirty="0"/>
              <a:t>Μεταβλητή</a:t>
            </a:r>
            <a:r>
              <a:rPr lang="en-US" b="1" i="1" dirty="0"/>
              <a:t>:</a:t>
            </a:r>
            <a:r>
              <a:rPr lang="el-GR" dirty="0"/>
              <a:t> Ένα χαρακτηριστικό το οποίο μεταβάλλεται, </a:t>
            </a:r>
            <a:endParaRPr lang="en-US" dirty="0"/>
          </a:p>
          <a:p>
            <a:pPr lvl="1" algn="just" eaLnBrk="1" hangingPunct="1">
              <a:defRPr/>
            </a:pPr>
            <a:r>
              <a:rPr lang="el-GR" dirty="0">
                <a:ea typeface="+mn-ea"/>
                <a:cs typeface="+mn-cs"/>
              </a:rPr>
              <a:t>δηλαδή με κάποιο τρόπο μετράται και </a:t>
            </a:r>
            <a:endParaRPr lang="en-US" dirty="0">
              <a:ea typeface="+mn-ea"/>
              <a:cs typeface="+mn-cs"/>
            </a:endParaRPr>
          </a:p>
          <a:p>
            <a:pPr lvl="1" algn="just" eaLnBrk="1" hangingPunct="1">
              <a:defRPr/>
            </a:pPr>
            <a:r>
              <a:rPr lang="el-GR" dirty="0">
                <a:ea typeface="+mn-ea"/>
                <a:cs typeface="+mn-cs"/>
              </a:rPr>
              <a:t>μπορεί να πάρει διάφορες τιμές  </a:t>
            </a:r>
          </a:p>
          <a:p>
            <a:pPr lvl="2" algn="just" eaLnBrk="1" hangingPunct="1">
              <a:defRPr/>
            </a:pPr>
            <a:r>
              <a:rPr lang="el-GR" sz="2800" dirty="0" err="1"/>
              <a:t>Π.χ</a:t>
            </a:r>
            <a:r>
              <a:rPr lang="el-GR" sz="2800" dirty="0"/>
              <a:t> το ύψος των φοιτητών του</a:t>
            </a:r>
            <a:r>
              <a:rPr lang="en-US" sz="2800" dirty="0"/>
              <a:t> </a:t>
            </a:r>
            <a:r>
              <a:rPr lang="el-GR" sz="2800" dirty="0"/>
              <a:t>τμήματος ΛΧ</a:t>
            </a:r>
            <a:r>
              <a:rPr lang="el-GR" sz="2800" dirty="0">
                <a:latin typeface="Tahoma" pitchFamily="34" charset="0"/>
                <a:cs typeface="Tahoma" pitchFamily="34" charset="0"/>
              </a:rPr>
              <a:t> </a:t>
            </a:r>
            <a:endParaRPr lang="el-GR" sz="2800" dirty="0"/>
          </a:p>
          <a:p>
            <a:pPr algn="just" eaLnBrk="1" hangingPunct="1">
              <a:defRPr/>
            </a:pPr>
            <a:r>
              <a:rPr lang="el-GR" b="1" dirty="0">
                <a:solidFill>
                  <a:schemeClr val="accent2"/>
                </a:solidFill>
              </a:rPr>
              <a:t>1. Ποσοτικές Μεταβλητές</a:t>
            </a:r>
            <a:r>
              <a:rPr lang="en-US" b="1" dirty="0">
                <a:solidFill>
                  <a:schemeClr val="accent2"/>
                </a:solidFill>
              </a:rPr>
              <a:t>:</a:t>
            </a:r>
            <a:r>
              <a:rPr lang="el-GR" b="1" dirty="0">
                <a:solidFill>
                  <a:schemeClr val="accent2"/>
                </a:solidFill>
              </a:rPr>
              <a:t> Επιδέχονται μέτρηση</a:t>
            </a:r>
          </a:p>
          <a:p>
            <a:pPr algn="just" eaLnBrk="1" hangingPunct="1">
              <a:defRPr/>
            </a:pPr>
            <a:r>
              <a:rPr lang="el-GR" b="1" dirty="0">
                <a:solidFill>
                  <a:srgbClr val="009900"/>
                </a:solidFill>
              </a:rPr>
              <a:t>2. Ποιοτικές Μεταβλητές</a:t>
            </a:r>
            <a:r>
              <a:rPr lang="en-US" b="1" dirty="0">
                <a:solidFill>
                  <a:srgbClr val="009900"/>
                </a:solidFill>
              </a:rPr>
              <a:t>: </a:t>
            </a:r>
            <a:r>
              <a:rPr lang="el-GR" b="1" dirty="0">
                <a:solidFill>
                  <a:srgbClr val="009900"/>
                </a:solidFill>
              </a:rPr>
              <a:t>Δεν επιδέχονται μέτρηση </a:t>
            </a:r>
            <a:r>
              <a:rPr lang="el-GR" b="1" dirty="0" err="1">
                <a:solidFill>
                  <a:srgbClr val="009900"/>
                </a:solidFill>
              </a:rPr>
              <a:t>π.χ</a:t>
            </a:r>
            <a:r>
              <a:rPr lang="el-GR" b="1" dirty="0">
                <a:solidFill>
                  <a:srgbClr val="009900"/>
                </a:solidFill>
              </a:rPr>
              <a:t> το φύλο, η </a:t>
            </a:r>
            <a:r>
              <a:rPr lang="el-GR" b="1" dirty="0" err="1">
                <a:solidFill>
                  <a:srgbClr val="009900"/>
                </a:solidFill>
              </a:rPr>
              <a:t>οικογ</a:t>
            </a:r>
            <a:r>
              <a:rPr lang="el-GR" b="1" dirty="0">
                <a:solidFill>
                  <a:srgbClr val="009900"/>
                </a:solidFill>
              </a:rPr>
              <a:t>. κατάσταση</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dissolve">
                                      <p:cBhvr>
                                        <p:cTn id="10" dur="500"/>
                                        <p:tgtEl>
                                          <p:spTgt spid="3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dissolve">
                                      <p:cBhvr>
                                        <p:cTn id="13" dur="500"/>
                                        <p:tgtEl>
                                          <p:spTgt spid="30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dissolve">
                                      <p:cBhvr>
                                        <p:cTn id="16" dur="500"/>
                                        <p:tgtEl>
                                          <p:spTgt spid="30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dissolve">
                                      <p:cBhvr>
                                        <p:cTn id="19" dur="500"/>
                                        <p:tgtEl>
                                          <p:spTgt spid="307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dissolve">
                                      <p:cBhvr>
                                        <p:cTn id="24" dur="500"/>
                                        <p:tgtEl>
                                          <p:spTgt spid="307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075">
                                            <p:txEl>
                                              <p:pRg st="6" end="6"/>
                                            </p:txEl>
                                          </p:spTgt>
                                        </p:tgtEl>
                                        <p:attrNameLst>
                                          <p:attrName>style.visibility</p:attrName>
                                        </p:attrNameLst>
                                      </p:cBhvr>
                                      <p:to>
                                        <p:strVal val="visible"/>
                                      </p:to>
                                    </p:set>
                                    <p:animEffect transition="in" filter="dissolve">
                                      <p:cBhvr>
                                        <p:cTn id="29"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0" y="0"/>
            <a:ext cx="9144000" cy="2643188"/>
          </a:xfrm>
        </p:spPr>
        <p:txBody>
          <a:bodyPr/>
          <a:lstStyle/>
          <a:p>
            <a:pPr eaLnBrk="1" hangingPunct="1"/>
            <a:r>
              <a:rPr lang="el-GR" altLang="el-GR" b="1" smtClean="0">
                <a:solidFill>
                  <a:srgbClr val="000000"/>
                </a:solidFill>
                <a:latin typeface="Tahoma" panose="020B0604030504040204" pitchFamily="34" charset="0"/>
                <a:cs typeface="Tahoma" panose="020B0604030504040204" pitchFamily="34" charset="0"/>
              </a:rPr>
              <a:t>ΔΕΙΓΜΑ</a:t>
            </a:r>
            <a:r>
              <a:rPr lang="en-US" altLang="el-GR" b="1" smtClean="0">
                <a:solidFill>
                  <a:srgbClr val="000000"/>
                </a:solidFill>
                <a:latin typeface="Tahoma" panose="020B0604030504040204" pitchFamily="34" charset="0"/>
                <a:cs typeface="Tahoma" panose="020B0604030504040204" pitchFamily="34" charset="0"/>
              </a:rPr>
              <a:t>:</a:t>
            </a:r>
            <a:r>
              <a:rPr lang="el-GR" altLang="el-GR" smtClean="0"/>
              <a:t> </a:t>
            </a:r>
          </a:p>
          <a:p>
            <a:pPr lvl="1" eaLnBrk="1" hangingPunct="1"/>
            <a:r>
              <a:rPr lang="el-GR" altLang="el-GR" smtClean="0">
                <a:latin typeface="Tahoma" panose="020B0604030504040204" pitchFamily="34" charset="0"/>
                <a:cs typeface="Tahoma" panose="020B0604030504040204" pitchFamily="34" charset="0"/>
              </a:rPr>
              <a:t>Μέρος ενός πληθυσμού.</a:t>
            </a:r>
            <a:r>
              <a:rPr lang="el-GR" altLang="el-GR" smtClean="0"/>
              <a:t> </a:t>
            </a:r>
          </a:p>
          <a:p>
            <a:pPr eaLnBrk="1" hangingPunct="1"/>
            <a:r>
              <a:rPr lang="el-GR" altLang="el-GR" b="1" smtClean="0">
                <a:solidFill>
                  <a:srgbClr val="000000"/>
                </a:solidFill>
                <a:latin typeface="Tahoma" panose="020B0604030504040204" pitchFamily="34" charset="0"/>
                <a:cs typeface="Tahoma" panose="020B0604030504040204" pitchFamily="34" charset="0"/>
              </a:rPr>
              <a:t>ΜΕΓΕΘΟΣ ΠΛΗΘΥΣΜΟΥ:</a:t>
            </a:r>
            <a:r>
              <a:rPr lang="el-GR" altLang="el-GR" smtClean="0"/>
              <a:t> </a:t>
            </a:r>
          </a:p>
          <a:p>
            <a:pPr lvl="1" algn="just" eaLnBrk="1" hangingPunct="1"/>
            <a:r>
              <a:rPr lang="el-GR" altLang="el-GR" smtClean="0">
                <a:latin typeface="Tahoma" panose="020B0604030504040204" pitchFamily="34" charset="0"/>
                <a:cs typeface="Tahoma" panose="020B0604030504040204" pitchFamily="34" charset="0"/>
              </a:rPr>
              <a:t>Το σύνολο των Στοιχείων του Πληθυσμού (σύμβολο: Ν).</a:t>
            </a:r>
            <a:r>
              <a:rPr lang="el-GR" altLang="el-GR" smtClean="0"/>
              <a:t> </a:t>
            </a:r>
          </a:p>
        </p:txBody>
      </p:sp>
      <p:graphicFrame>
        <p:nvGraphicFramePr>
          <p:cNvPr id="133122" name="Object 2"/>
          <p:cNvGraphicFramePr>
            <a:graphicFrameLocks noChangeAspect="1"/>
          </p:cNvGraphicFramePr>
          <p:nvPr/>
        </p:nvGraphicFramePr>
        <p:xfrm>
          <a:off x="0" y="2571750"/>
          <a:ext cx="9144000" cy="4286250"/>
        </p:xfrm>
        <a:graphic>
          <a:graphicData uri="http://schemas.openxmlformats.org/presentationml/2006/ole">
            <mc:AlternateContent xmlns:mc="http://schemas.openxmlformats.org/markup-compatibility/2006">
              <mc:Choice xmlns:v="urn:schemas-microsoft-com:vml" Requires="v">
                <p:oleObj spid="_x0000_s22535" name="Φύλλο εργασίας" r:id="rId4" imgW="3810406" imgH="1248269" progId="Excel.Sheet.8">
                  <p:embed/>
                </p:oleObj>
              </mc:Choice>
              <mc:Fallback>
                <p:oleObj name="Φύλλο εργασίας" r:id="rId4" imgW="3810406" imgH="124826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7175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ssolve">
                                      <p:cBhvr>
                                        <p:cTn id="7" dur="500"/>
                                        <p:tgtEl>
                                          <p:spTgt spid="3277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0">
                                            <p:txEl>
                                              <p:pRg st="1" end="1"/>
                                            </p:txEl>
                                          </p:spTgt>
                                        </p:tgtEl>
                                        <p:attrNameLst>
                                          <p:attrName>style.visibility</p:attrName>
                                        </p:attrNameLst>
                                      </p:cBhvr>
                                      <p:to>
                                        <p:strVal val="visible"/>
                                      </p:to>
                                    </p:set>
                                    <p:animEffect transition="in" filter="dissolve">
                                      <p:cBhvr>
                                        <p:cTn id="10" dur="500"/>
                                        <p:tgtEl>
                                          <p:spTgt spid="3277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animEffect transition="in" filter="dissolve">
                                      <p:cBhvr>
                                        <p:cTn id="15" dur="500"/>
                                        <p:tgtEl>
                                          <p:spTgt spid="3277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70">
                                            <p:txEl>
                                              <p:pRg st="3" end="3"/>
                                            </p:txEl>
                                          </p:spTgt>
                                        </p:tgtEl>
                                        <p:attrNameLst>
                                          <p:attrName>style.visibility</p:attrName>
                                        </p:attrNameLst>
                                      </p:cBhvr>
                                      <p:to>
                                        <p:strVal val="visible"/>
                                      </p:to>
                                    </p:set>
                                    <p:animEffect transition="in" filter="dissolve">
                                      <p:cBhvr>
                                        <p:cTn id="18" dur="500"/>
                                        <p:tgtEl>
                                          <p:spTgt spid="3277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33122"/>
                                        </p:tgtEl>
                                        <p:attrNameLst>
                                          <p:attrName>style.visibility</p:attrName>
                                        </p:attrNameLst>
                                      </p:cBhvr>
                                      <p:to>
                                        <p:strVal val="visible"/>
                                      </p:to>
                                    </p:set>
                                    <p:animEffect transition="in" filter="dissolve">
                                      <p:cBhvr>
                                        <p:cTn id="23" dur="5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p:nvPr>
        </p:nvSpPr>
        <p:spPr>
          <a:xfrm>
            <a:off x="0" y="0"/>
            <a:ext cx="9144000" cy="6858000"/>
          </a:xfrm>
        </p:spPr>
        <p:txBody>
          <a:bodyPr/>
          <a:lstStyle/>
          <a:p>
            <a:pPr algn="just" eaLnBrk="1" hangingPunct="1"/>
            <a:r>
              <a:rPr lang="el-GR" altLang="el-GR" smtClean="0">
                <a:latin typeface="Tahoma" panose="020B0604030504040204" pitchFamily="34" charset="0"/>
                <a:cs typeface="Tahoma" panose="020B0604030504040204" pitchFamily="34" charset="0"/>
              </a:rPr>
              <a:t>Τo "δείγμα" είναι μέρος ενός συνόλου που, συνήθως, καλείται "πληθυσμός". </a:t>
            </a:r>
            <a:endParaRPr lang="el-GR" altLang="el-GR" smtClean="0">
              <a:latin typeface="Tahoma" panose="020B0604030504040204" pitchFamily="34" charset="0"/>
            </a:endParaRPr>
          </a:p>
          <a:p>
            <a:pPr algn="just" eaLnBrk="1" hangingPunct="1"/>
            <a:r>
              <a:rPr lang="el-GR" altLang="el-GR" smtClean="0">
                <a:latin typeface="Tahoma" panose="020B0604030504040204" pitchFamily="34" charset="0"/>
                <a:cs typeface="Tahoma" panose="020B0604030504040204" pitchFamily="34" charset="0"/>
              </a:rPr>
              <a:t>Ένα δείγμα μπορεί να ληφθεί κατά "τυχαίο" ή μη τυχαίο τρόπο.</a:t>
            </a:r>
            <a:endParaRPr lang="el-GR" altLang="el-GR" smtClean="0">
              <a:latin typeface="Tahoma" panose="020B0604030504040204" pitchFamily="34" charset="0"/>
            </a:endParaRPr>
          </a:p>
          <a:p>
            <a:pPr lvl="1" algn="just" eaLnBrk="1" hangingPunct="1"/>
            <a:r>
              <a:rPr lang="el-GR" altLang="el-GR" smtClean="0">
                <a:latin typeface="Tahoma" panose="020B0604030504040204" pitchFamily="34" charset="0"/>
                <a:cs typeface="Tahoma" panose="020B0604030504040204" pitchFamily="34" charset="0"/>
              </a:rPr>
              <a:t>Στην περίπτωση τυχαίου δείγματος, επεκτείνουμε τα συμπεράσματα από τη μελέτη του δείγματος στον πληθυσμό</a:t>
            </a:r>
            <a:r>
              <a:rPr lang="el-GR" altLang="el-GR" smtClean="0">
                <a:latin typeface="Tahoma" panose="020B0604030504040204" pitchFamily="34" charset="0"/>
              </a:rPr>
              <a:t>.</a:t>
            </a:r>
            <a:r>
              <a:rPr lang="el-GR" altLang="el-GR" smtClean="0">
                <a:latin typeface="Tahoma" panose="020B0604030504040204" pitchFamily="34" charset="0"/>
                <a:cs typeface="Tahoma" panose="020B0604030504040204" pitchFamily="34" charset="0"/>
              </a:rPr>
              <a:t> </a:t>
            </a:r>
            <a:endParaRPr lang="el-GR" altLang="el-GR" smtClean="0">
              <a:latin typeface="Tahoma" panose="020B0604030504040204" pitchFamily="34" charset="0"/>
            </a:endParaRPr>
          </a:p>
          <a:p>
            <a:pPr lvl="1" algn="just" eaLnBrk="1" hangingPunct="1"/>
            <a:r>
              <a:rPr lang="el-GR" altLang="el-GR" smtClean="0">
                <a:latin typeface="Tahoma" panose="020B0604030504040204" pitchFamily="34" charset="0"/>
                <a:cs typeface="Tahoma" panose="020B0604030504040204" pitchFamily="34" charset="0"/>
              </a:rPr>
              <a:t>Μόνο όταν έχουμε τη δυνατότητα τυχαίας δειγματοληψίας, μπορούμε πράγματι να κάνουμε χρήση των αρχών της Επαγωγικής Στατιστικής. </a:t>
            </a:r>
            <a:endParaRPr lang="el-GR" altLang="el-GR" smtClean="0">
              <a:latin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dissolve">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dissolve">
                                      <p:cBhvr>
                                        <p:cTn id="12" dur="500"/>
                                        <p:tgtEl>
                                          <p:spTgt spid="614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animEffect transition="in" filter="dissolve">
                                      <p:cBhvr>
                                        <p:cTn id="15" dur="500"/>
                                        <p:tgtEl>
                                          <p:spTgt spid="614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46">
                                            <p:txEl>
                                              <p:pRg st="3" end="3"/>
                                            </p:txEl>
                                          </p:spTgt>
                                        </p:tgtEl>
                                        <p:attrNameLst>
                                          <p:attrName>style.visibility</p:attrName>
                                        </p:attrNameLst>
                                      </p:cBhvr>
                                      <p:to>
                                        <p:strVal val="visible"/>
                                      </p:to>
                                    </p:set>
                                    <p:animEffect transition="in" filter="dissolve">
                                      <p:cBhvr>
                                        <p:cTn id="18"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304800" y="304800"/>
            <a:ext cx="8534400" cy="5791200"/>
          </a:xfrm>
        </p:spPr>
        <p:txBody>
          <a:bodyPr/>
          <a:lstStyle/>
          <a:p>
            <a:pPr algn="just" eaLnBrk="1" hangingPunct="1"/>
            <a:r>
              <a:rPr lang="el-GR" altLang="el-GR" smtClean="0">
                <a:latin typeface="Tahoma" panose="020B0604030504040204" pitchFamily="34" charset="0"/>
                <a:cs typeface="Tahoma" panose="020B0604030504040204" pitchFamily="34" charset="0"/>
              </a:rPr>
              <a:t>Είναι διαφορετική η επεξεργασία των αποτελεσμάτων από "μεγάλο" δείγμα, από ό,τι από "μικρό".</a:t>
            </a:r>
            <a:endParaRPr lang="el-GR" altLang="el-GR" smtClean="0">
              <a:latin typeface="Bookman Old Style" panose="02050604050505020204" pitchFamily="18" charset="0"/>
            </a:endParaRPr>
          </a:p>
          <a:p>
            <a:pPr algn="just" eaLnBrk="1" hangingPunct="1"/>
            <a:r>
              <a:rPr lang="el-GR" altLang="el-GR" smtClean="0">
                <a:latin typeface="Tahoma" panose="020B0604030504040204" pitchFamily="34" charset="0"/>
                <a:cs typeface="Tahoma" panose="020B0604030504040204" pitchFamily="34" charset="0"/>
              </a:rPr>
              <a:t>Ένα δείγμα θεωρείται μεγάλο όταν έχει τουλάχιστον 30 παρατηρήσεις.</a:t>
            </a:r>
            <a:endParaRPr lang="el-GR" altLang="el-GR" smtClean="0">
              <a:latin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dissolve">
                                      <p:cBhvr>
                                        <p:cTn id="12" dur="500"/>
                                        <p:tgtEl>
                                          <p:spTgt spid="7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838200"/>
          </a:xfrm>
          <a:solidFill>
            <a:srgbClr val="FFFF99"/>
          </a:solidFill>
          <a:ln w="76200" cmpd="tri">
            <a:solidFill>
              <a:schemeClr val="tx1"/>
            </a:solidFill>
            <a:miter lim="800000"/>
            <a:headEnd/>
            <a:tailEnd/>
          </a:ln>
        </p:spPr>
        <p:txBody>
          <a:bodyPr/>
          <a:lstStyle/>
          <a:p>
            <a:pPr eaLnBrk="1" hangingPunct="1"/>
            <a:r>
              <a:rPr lang="el-GR" altLang="el-GR" smtClean="0">
                <a:latin typeface="Tahoma" panose="020B0604030504040204" pitchFamily="34" charset="0"/>
                <a:cs typeface="Tahoma" panose="020B0604030504040204" pitchFamily="34" charset="0"/>
              </a:rPr>
              <a:t>Στατιστικά μέτρα</a:t>
            </a:r>
          </a:p>
        </p:txBody>
      </p:sp>
      <p:sp>
        <p:nvSpPr>
          <p:cNvPr id="25603" name="Rectangle 3"/>
          <p:cNvSpPr>
            <a:spLocks noGrp="1" noChangeArrowheads="1"/>
          </p:cNvSpPr>
          <p:nvPr>
            <p:ph idx="1"/>
          </p:nvPr>
        </p:nvSpPr>
        <p:spPr>
          <a:xfrm>
            <a:off x="0" y="838200"/>
            <a:ext cx="9144000" cy="6019800"/>
          </a:xfrm>
        </p:spPr>
        <p:txBody>
          <a:bodyPr/>
          <a:lstStyle/>
          <a:p>
            <a:pPr algn="just" eaLnBrk="1" hangingPunct="1"/>
            <a:r>
              <a:rPr lang="el-GR" altLang="el-GR" smtClean="0">
                <a:latin typeface="Tahoma" panose="020B0604030504040204" pitchFamily="34" charset="0"/>
                <a:cs typeface="Tahoma" panose="020B0604030504040204" pitchFamily="34" charset="0"/>
              </a:rPr>
              <a:t>Αντιπροσωπευτικοί αριθμοί</a:t>
            </a:r>
          </a:p>
          <a:p>
            <a:pPr algn="just" eaLnBrk="1" hangingPunct="1"/>
            <a:r>
              <a:rPr lang="el-GR" altLang="el-GR" smtClean="0">
                <a:latin typeface="Tahoma" panose="020B0604030504040204" pitchFamily="34" charset="0"/>
                <a:cs typeface="Tahoma" panose="020B0604030504040204" pitchFamily="34" charset="0"/>
              </a:rPr>
              <a:t>Συνοψίζουν τα χαρακτηριστικά μιας κατανομής </a:t>
            </a:r>
          </a:p>
          <a:p>
            <a:pPr algn="just" eaLnBrk="1" hangingPunct="1"/>
            <a:r>
              <a:rPr lang="el-GR" altLang="el-GR" smtClean="0">
                <a:latin typeface="Tahoma" panose="020B0604030504040204" pitchFamily="34" charset="0"/>
                <a:cs typeface="Tahoma" panose="020B0604030504040204" pitchFamily="34" charset="0"/>
              </a:rPr>
              <a:t>Τα στατιστικά μέτρα χωρίζονται σε δύο γενικές κατηγορίες: </a:t>
            </a:r>
          </a:p>
          <a:p>
            <a:pPr lvl="1" algn="just" eaLnBrk="1" hangingPunct="1"/>
            <a:r>
              <a:rPr lang="el-GR" altLang="el-GR" b="1" i="1" smtClean="0">
                <a:latin typeface="Tahoma" panose="020B0604030504040204" pitchFamily="34" charset="0"/>
                <a:cs typeface="Tahoma" panose="020B0604030504040204" pitchFamily="34" charset="0"/>
              </a:rPr>
              <a:t>μέτρα θέσης και κεντρικής τάσης</a:t>
            </a:r>
            <a:r>
              <a:rPr lang="el-GR" altLang="el-GR" smtClean="0">
                <a:latin typeface="Tahoma" panose="020B0604030504040204" pitchFamily="34" charset="0"/>
                <a:cs typeface="Tahoma" panose="020B0604030504040204" pitchFamily="34" charset="0"/>
              </a:rPr>
              <a:t> και </a:t>
            </a:r>
          </a:p>
          <a:p>
            <a:pPr lvl="1" algn="just" eaLnBrk="1" hangingPunct="1"/>
            <a:r>
              <a:rPr lang="el-GR" altLang="el-GR" b="1" i="1" smtClean="0">
                <a:latin typeface="Tahoma" panose="020B0604030504040204" pitchFamily="34" charset="0"/>
                <a:cs typeface="Tahoma" panose="020B0604030504040204" pitchFamily="34" charset="0"/>
              </a:rPr>
              <a:t>μέτρα διασποράς</a:t>
            </a:r>
            <a:r>
              <a:rPr lang="el-GR" altLang="el-GR" smtClean="0">
                <a:latin typeface="Tahoma" panose="020B0604030504040204" pitchFamily="34" charset="0"/>
                <a:cs typeface="Tahoma" panose="020B0604030504040204" pitchFamily="34" charset="0"/>
              </a:rPr>
              <a:t>. </a:t>
            </a:r>
          </a:p>
          <a:p>
            <a:pPr lvl="1" algn="just" eaLnBrk="1" hangingPunct="1"/>
            <a:r>
              <a:rPr lang="el-GR" altLang="el-GR" smtClean="0">
                <a:latin typeface="Tahoma" panose="020B0604030504040204" pitchFamily="34" charset="0"/>
                <a:cs typeface="Tahoma" panose="020B0604030504040204" pitchFamily="34" charset="0"/>
              </a:rPr>
              <a:t>Τα </a:t>
            </a:r>
            <a:r>
              <a:rPr lang="el-GR" altLang="el-GR" b="1" i="1" smtClean="0">
                <a:latin typeface="Tahoma" panose="020B0604030504040204" pitchFamily="34" charset="0"/>
                <a:cs typeface="Tahoma" panose="020B0604030504040204" pitchFamily="34" charset="0"/>
              </a:rPr>
              <a:t>μέτρα θέσης</a:t>
            </a:r>
            <a:r>
              <a:rPr lang="el-GR" altLang="el-GR" smtClean="0">
                <a:latin typeface="Tahoma" panose="020B0604030504040204" pitchFamily="34" charset="0"/>
                <a:cs typeface="Tahoma" panose="020B0604030504040204" pitchFamily="34" charset="0"/>
              </a:rPr>
              <a:t> περιγράφουν περιληπτικά τη θέση που έχουν τα δεδομένα πάνω στην ευθεία των πραγματικών αριθμών, ενώ </a:t>
            </a:r>
          </a:p>
          <a:p>
            <a:pPr lvl="1" algn="just" eaLnBrk="1" hangingPunct="1"/>
            <a:r>
              <a:rPr lang="el-GR" altLang="el-GR" smtClean="0">
                <a:latin typeface="Tahoma" panose="020B0604030504040204" pitchFamily="34" charset="0"/>
                <a:cs typeface="Tahoma" panose="020B0604030504040204" pitchFamily="34" charset="0"/>
              </a:rPr>
              <a:t>τα </a:t>
            </a:r>
            <a:r>
              <a:rPr lang="el-GR" altLang="el-GR" b="1" i="1" smtClean="0">
                <a:latin typeface="Tahoma" panose="020B0604030504040204" pitchFamily="34" charset="0"/>
                <a:cs typeface="Tahoma" panose="020B0604030504040204" pitchFamily="34" charset="0"/>
              </a:rPr>
              <a:t>μέτρα κεντρικής τάσης</a:t>
            </a:r>
            <a:r>
              <a:rPr lang="el-GR" altLang="el-GR" smtClean="0">
                <a:latin typeface="Tahoma" panose="020B0604030504040204" pitchFamily="34" charset="0"/>
                <a:cs typeface="Tahoma" panose="020B0604030504040204" pitchFamily="34" charset="0"/>
              </a:rPr>
              <a:t> εξετάζουν την τάση των δεδομένων να συγκεντρώνονται γύρω από ένα μέσο όρο. </a:t>
            </a:r>
          </a:p>
        </p:txBody>
      </p:sp>
    </p:spTree>
  </p:cSld>
  <p:clrMapOvr>
    <a:masterClrMapping/>
  </p:clrMapOvr>
  <p:transition spd="med">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838200"/>
          </a:xfrm>
          <a:solidFill>
            <a:srgbClr val="FFFF99"/>
          </a:solidFill>
          <a:ln w="76200" cmpd="tri">
            <a:solidFill>
              <a:schemeClr val="tx1"/>
            </a:solidFill>
            <a:miter lim="800000"/>
            <a:headEnd/>
            <a:tailEnd/>
          </a:ln>
        </p:spPr>
        <p:txBody>
          <a:bodyPr/>
          <a:lstStyle/>
          <a:p>
            <a:pPr eaLnBrk="1" hangingPunct="1"/>
            <a:r>
              <a:rPr lang="el-GR" altLang="el-GR" smtClean="0"/>
              <a:t>Στατιστικά μέτρα τάσης </a:t>
            </a:r>
          </a:p>
        </p:txBody>
      </p:sp>
      <p:sp>
        <p:nvSpPr>
          <p:cNvPr id="26627" name="Rectangle 3"/>
          <p:cNvSpPr>
            <a:spLocks noGrp="1" noChangeArrowheads="1"/>
          </p:cNvSpPr>
          <p:nvPr>
            <p:ph idx="1"/>
          </p:nvPr>
        </p:nvSpPr>
        <p:spPr>
          <a:xfrm>
            <a:off x="0" y="838200"/>
            <a:ext cx="9144000" cy="6019800"/>
          </a:xfrm>
        </p:spPr>
        <p:txBody>
          <a:bodyPr/>
          <a:lstStyle/>
          <a:p>
            <a:pPr algn="just" eaLnBrk="1" hangingPunct="1"/>
            <a:r>
              <a:rPr lang="el-GR" altLang="el-GR" b="1" smtClean="0">
                <a:solidFill>
                  <a:srgbClr val="000000"/>
                </a:solidFill>
                <a:latin typeface="Tahoma" panose="020B0604030504040204" pitchFamily="34" charset="0"/>
                <a:cs typeface="Tahoma" panose="020B0604030504040204" pitchFamily="34" charset="0"/>
              </a:rPr>
              <a:t>α) Μέσοι Κεντρικής Τάσεως :</a:t>
            </a:r>
            <a:r>
              <a:rPr lang="el-GR" altLang="el-GR" smtClean="0">
                <a:solidFill>
                  <a:srgbClr val="000000"/>
                </a:solidFill>
                <a:latin typeface="Tahoma" panose="020B0604030504040204" pitchFamily="34" charset="0"/>
                <a:cs typeface="Tahoma" panose="020B0604030504040204" pitchFamily="34" charset="0"/>
              </a:rPr>
              <a:t> </a:t>
            </a:r>
            <a:endParaRPr lang="en-US" altLang="el-GR" smtClean="0">
              <a:solidFill>
                <a:srgbClr val="000000"/>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33CC"/>
                </a:solidFill>
                <a:latin typeface="Tahoma" panose="020B0604030504040204" pitchFamily="34" charset="0"/>
                <a:cs typeface="Tahoma" panose="020B0604030504040204" pitchFamily="34" charset="0"/>
              </a:rPr>
              <a:t>ο Αριθμητικός, </a:t>
            </a:r>
            <a:endParaRPr lang="en-US" altLang="el-GR" b="1" smtClean="0">
              <a:solidFill>
                <a:srgbClr val="0033CC"/>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33CC"/>
                </a:solidFill>
                <a:latin typeface="Tahoma" panose="020B0604030504040204" pitchFamily="34" charset="0"/>
                <a:cs typeface="Tahoma" panose="020B0604030504040204" pitchFamily="34" charset="0"/>
              </a:rPr>
              <a:t>ο Γεωμετρικός και </a:t>
            </a:r>
            <a:endParaRPr lang="en-US" altLang="el-GR" b="1" smtClean="0">
              <a:solidFill>
                <a:srgbClr val="0033CC"/>
              </a:solidFill>
              <a:latin typeface="Tahoma" panose="020B0604030504040204" pitchFamily="34" charset="0"/>
              <a:cs typeface="Tahoma" panose="020B0604030504040204" pitchFamily="34" charset="0"/>
            </a:endParaRPr>
          </a:p>
          <a:p>
            <a:pPr algn="just" eaLnBrk="1" hangingPunct="1"/>
            <a:r>
              <a:rPr lang="el-GR" altLang="el-GR" b="1" smtClean="0">
                <a:solidFill>
                  <a:srgbClr val="000000"/>
                </a:solidFill>
                <a:latin typeface="Tahoma" panose="020B0604030504040204" pitchFamily="34" charset="0"/>
                <a:cs typeface="Tahoma" panose="020B0604030504040204" pitchFamily="34" charset="0"/>
              </a:rPr>
              <a:t>β) Μέσοι (παράμετροι) Θέσεως:</a:t>
            </a:r>
            <a:r>
              <a:rPr lang="el-GR" altLang="el-GR" smtClean="0">
                <a:solidFill>
                  <a:srgbClr val="000000"/>
                </a:solidFill>
                <a:latin typeface="Tahoma" panose="020B0604030504040204" pitchFamily="34" charset="0"/>
                <a:cs typeface="Tahoma" panose="020B0604030504040204" pitchFamily="34" charset="0"/>
              </a:rPr>
              <a:t> </a:t>
            </a:r>
            <a:endParaRPr lang="en-US" altLang="el-GR" smtClean="0">
              <a:solidFill>
                <a:srgbClr val="000000"/>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9900"/>
                </a:solidFill>
                <a:latin typeface="Tahoma" panose="020B0604030504040204" pitchFamily="34" charset="0"/>
                <a:cs typeface="Tahoma" panose="020B0604030504040204" pitchFamily="34" charset="0"/>
              </a:rPr>
              <a:t>η Διάμεσος, </a:t>
            </a:r>
            <a:endParaRPr lang="en-US" altLang="el-GR" b="1" smtClean="0">
              <a:solidFill>
                <a:srgbClr val="009900"/>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9900"/>
                </a:solidFill>
                <a:latin typeface="Tahoma" panose="020B0604030504040204" pitchFamily="34" charset="0"/>
                <a:cs typeface="Tahoma" panose="020B0604030504040204" pitchFamily="34" charset="0"/>
              </a:rPr>
              <a:t>τα Τεταρτημόρια, </a:t>
            </a:r>
            <a:endParaRPr lang="en-US" altLang="el-GR" b="1" smtClean="0">
              <a:solidFill>
                <a:srgbClr val="009900"/>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9900"/>
                </a:solidFill>
                <a:latin typeface="Tahoma" panose="020B0604030504040204" pitchFamily="34" charset="0"/>
                <a:cs typeface="Tahoma" panose="020B0604030504040204" pitchFamily="34" charset="0"/>
              </a:rPr>
              <a:t>τα Δεκατημόρια,</a:t>
            </a:r>
            <a:endParaRPr lang="en-US" altLang="el-GR" b="1" smtClean="0">
              <a:solidFill>
                <a:srgbClr val="009900"/>
              </a:solidFill>
              <a:latin typeface="Tahoma" panose="020B0604030504040204" pitchFamily="34" charset="0"/>
              <a:cs typeface="Tahoma" panose="020B0604030504040204" pitchFamily="34" charset="0"/>
            </a:endParaRPr>
          </a:p>
          <a:p>
            <a:pPr lvl="1" algn="just" eaLnBrk="1" hangingPunct="1"/>
            <a:r>
              <a:rPr lang="el-GR" altLang="el-GR" b="1" smtClean="0">
                <a:solidFill>
                  <a:srgbClr val="009900"/>
                </a:solidFill>
                <a:latin typeface="Tahoma" panose="020B0604030504040204" pitchFamily="34" charset="0"/>
                <a:cs typeface="Tahoma" panose="020B0604030504040204" pitchFamily="34" charset="0"/>
              </a:rPr>
              <a:t>η επικρατούσα τιμή </a:t>
            </a:r>
            <a:r>
              <a:rPr lang="el-GR" altLang="el-GR" smtClean="0">
                <a:solidFill>
                  <a:srgbClr val="000000"/>
                </a:solidFill>
                <a:latin typeface="Tahoma" panose="020B0604030504040204" pitchFamily="34" charset="0"/>
                <a:cs typeface="Tahoma" panose="020B0604030504040204" pitchFamily="34" charset="0"/>
              </a:rPr>
              <a:t> </a:t>
            </a:r>
          </a:p>
        </p:txBody>
      </p:sp>
    </p:spTree>
  </p:cSld>
  <p:clrMapOvr>
    <a:masterClrMapping/>
  </p:clrMapOvr>
  <p:transition spd="med">
    <p:random/>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38200"/>
          </a:xfrm>
          <a:solidFill>
            <a:srgbClr val="FFFF99"/>
          </a:solidFill>
          <a:ln w="76200" cmpd="tri">
            <a:solidFill>
              <a:schemeClr val="tx1"/>
            </a:solidFill>
            <a:miter lim="800000"/>
            <a:headEnd/>
            <a:tailEnd/>
          </a:ln>
        </p:spPr>
        <p:txBody>
          <a:bodyPr/>
          <a:lstStyle/>
          <a:p>
            <a:pPr marL="342900" indent="-342900" eaLnBrk="1" hangingPunct="1"/>
            <a:r>
              <a:rPr lang="el-GR" altLang="el-GR" b="1" smtClean="0"/>
              <a:t> Απλός αριθμητικός μέσος </a:t>
            </a:r>
            <a:endParaRPr lang="el-GR" altLang="el-GR" sz="3600" smtClean="0"/>
          </a:p>
        </p:txBody>
      </p:sp>
      <p:sp>
        <p:nvSpPr>
          <p:cNvPr id="43011" name="Rectangle 3"/>
          <p:cNvSpPr>
            <a:spLocks noGrp="1" noChangeArrowheads="1"/>
          </p:cNvSpPr>
          <p:nvPr>
            <p:ph idx="1"/>
          </p:nvPr>
        </p:nvSpPr>
        <p:spPr>
          <a:xfrm>
            <a:off x="0" y="838200"/>
            <a:ext cx="9144000" cy="4733925"/>
          </a:xfrm>
        </p:spPr>
        <p:txBody>
          <a:bodyPr/>
          <a:lstStyle/>
          <a:p>
            <a:pPr algn="just" eaLnBrk="1" hangingPunct="1">
              <a:defRPr/>
            </a:pPr>
            <a:r>
              <a:rPr lang="el-GR" dirty="0"/>
              <a:t>Το πιο κοινό μέτρο του κέντρου των δεδομένων είναι ο </a:t>
            </a:r>
            <a:r>
              <a:rPr lang="el-GR" b="1" i="1" dirty="0"/>
              <a:t>αριθμητικός μέσος</a:t>
            </a:r>
            <a:r>
              <a:rPr lang="el-GR" dirty="0"/>
              <a:t> (</a:t>
            </a:r>
            <a:r>
              <a:rPr lang="en-US" dirty="0"/>
              <a:t>arithmetic mean</a:t>
            </a:r>
            <a:r>
              <a:rPr lang="el-GR" dirty="0"/>
              <a:t>) ή απλά </a:t>
            </a:r>
            <a:r>
              <a:rPr lang="el-GR" b="1" i="1" dirty="0"/>
              <a:t>μέσος</a:t>
            </a:r>
            <a:r>
              <a:rPr lang="el-GR" i="1" dirty="0"/>
              <a:t> </a:t>
            </a:r>
            <a:r>
              <a:rPr lang="el-GR" dirty="0"/>
              <a:t>(</a:t>
            </a:r>
            <a:r>
              <a:rPr lang="en-US" dirty="0"/>
              <a:t>mean</a:t>
            </a:r>
            <a:r>
              <a:rPr lang="el-GR" dirty="0"/>
              <a:t>). </a:t>
            </a:r>
          </a:p>
          <a:p>
            <a:pPr algn="just" eaLnBrk="1" hangingPunct="1">
              <a:defRPr/>
            </a:pPr>
            <a:r>
              <a:rPr lang="el-GR" dirty="0"/>
              <a:t>Πρόκειται για ένα εύκολα υπολογιζόμενο μέτρο που συμβολίζεται με το ελληνικό </a:t>
            </a:r>
            <a:r>
              <a:rPr lang="el-GR" b="1" dirty="0"/>
              <a:t>γράμμα μ </a:t>
            </a:r>
            <a:r>
              <a:rPr lang="el-GR" dirty="0"/>
              <a:t>εάν πρόκειται για το μέσο του</a:t>
            </a:r>
            <a:r>
              <a:rPr lang="el-GR" b="1" dirty="0"/>
              <a:t> πληθυσμού </a:t>
            </a:r>
            <a:r>
              <a:rPr lang="el-GR" dirty="0"/>
              <a:t>και </a:t>
            </a:r>
          </a:p>
          <a:p>
            <a:pPr lvl="1" algn="just" eaLnBrk="1" hangingPunct="1">
              <a:defRPr/>
            </a:pPr>
            <a:r>
              <a:rPr lang="el-GR" dirty="0">
                <a:ea typeface="+mn-ea"/>
                <a:cs typeface="+mn-cs"/>
              </a:rPr>
              <a:t>με το λατινικό γράμμα     εάν πρόκειται για το μέσο ενός δείγματος. </a:t>
            </a:r>
            <a:endParaRPr lang="el-GR" dirty="0">
              <a:solidFill>
                <a:srgbClr val="000000"/>
              </a:solidFill>
              <a:latin typeface="Tahoma" pitchFamily="34" charset="0"/>
              <a:ea typeface="Tahoma" pitchFamily="34" charset="0"/>
              <a:cs typeface="Tahoma" pitchFamily="34" charset="0"/>
            </a:endParaRPr>
          </a:p>
        </p:txBody>
      </p:sp>
      <p:sp>
        <p:nvSpPr>
          <p:cNvPr id="276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53" name="Rectangle 3"/>
          <p:cNvSpPr>
            <a:spLocks noChangeArrowheads="1"/>
          </p:cNvSpPr>
          <p:nvPr/>
        </p:nvSpPr>
        <p:spPr bwMode="auto">
          <a:xfrm>
            <a:off x="0" y="206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200">
                <a:ea typeface="Times New Roman" panose="02020603050405020304" pitchFamily="18" charset="0"/>
                <a:cs typeface="Calibri" panose="020F0502020204030204" pitchFamily="34" charset="0"/>
              </a:rPr>
              <a:t>  </a:t>
            </a:r>
            <a:endParaRPr lang="el-GR" altLang="el-GR" sz="2400">
              <a:ea typeface="Times New Roman" panose="02020603050405020304" pitchFamily="18" charset="0"/>
              <a:cs typeface="Calibri" panose="020F0502020204030204" pitchFamily="34" charset="0"/>
            </a:endParaRPr>
          </a:p>
        </p:txBody>
      </p:sp>
      <p:sp>
        <p:nvSpPr>
          <p:cNvPr id="2765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2765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875" y="4714875"/>
            <a:ext cx="42148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6" name="Object 6"/>
          <p:cNvGraphicFramePr>
            <a:graphicFrameLocks noChangeAspect="1"/>
          </p:cNvGraphicFramePr>
          <p:nvPr/>
        </p:nvGraphicFramePr>
        <p:xfrm>
          <a:off x="4214813" y="3929063"/>
          <a:ext cx="571500" cy="738187"/>
        </p:xfrm>
        <a:graphic>
          <a:graphicData uri="http://schemas.openxmlformats.org/presentationml/2006/ole">
            <mc:AlternateContent xmlns:mc="http://schemas.openxmlformats.org/markup-compatibility/2006">
              <mc:Choice xmlns:v="urn:schemas-microsoft-com:vml" Requires="v">
                <p:oleObj spid="_x0000_s27660" name="Έγγραφο" r:id="rId5" imgW="356553" imgH="607000" progId="Word.Document.12">
                  <p:embed/>
                </p:oleObj>
              </mc:Choice>
              <mc:Fallback>
                <p:oleObj name="Έγγραφο" r:id="rId5" imgW="356553" imgH="607000" progId="Word.Documen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3929063"/>
                        <a:ext cx="5715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περιεχομένου 2"/>
          <p:cNvSpPr>
            <a:spLocks noGrp="1" noChangeArrowheads="1"/>
          </p:cNvSpPr>
          <p:nvPr>
            <p:ph idx="1"/>
          </p:nvPr>
        </p:nvSpPr>
        <p:spPr>
          <a:xfrm>
            <a:off x="0" y="0"/>
            <a:ext cx="9144000" cy="4114800"/>
          </a:xfrm>
        </p:spPr>
        <p:txBody>
          <a:bodyPr/>
          <a:lstStyle/>
          <a:p>
            <a:r>
              <a:rPr lang="el-GR" altLang="el-GR" smtClean="0"/>
              <a:t>Άσκηση</a:t>
            </a:r>
            <a:r>
              <a:rPr lang="en-US" altLang="el-GR" smtClean="0"/>
              <a:t>:</a:t>
            </a:r>
            <a:r>
              <a:rPr lang="el-GR" altLang="el-GR" smtClean="0"/>
              <a:t> Να βρεθεί ο αριθμητικός μέσος </a:t>
            </a:r>
          </a:p>
          <a:p>
            <a:r>
              <a:rPr lang="el-GR" altLang="el-GR" smtClean="0"/>
              <a:t>Υ: 1, 6, 9, 4</a:t>
            </a:r>
          </a:p>
          <a:p>
            <a:r>
              <a:rPr lang="el-GR" altLang="el-GR" smtClean="0"/>
              <a:t>X: 101 ,  104,   102,  103  </a:t>
            </a:r>
          </a:p>
        </p:txBody>
      </p:sp>
    </p:spTree>
  </p:cSld>
  <p:clrMapOvr>
    <a:masterClrMapping/>
  </p:clrMapOvr>
  <p:transition spd="med">
    <p:random/>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17331" y="0"/>
          <a:ext cx="8172400" cy="4230117"/>
        </p:xfrm>
        <a:graphic>
          <a:graphicData uri="http://schemas.openxmlformats.org/drawingml/2006/table">
            <a:tbl>
              <a:tblPr firstRow="1" firstCol="1" bandRow="1">
                <a:tableStyleId>{5C22544A-7EE6-4342-B048-85BDC9FD1C3A}</a:tableStyleId>
              </a:tblPr>
              <a:tblGrid>
                <a:gridCol w="2623990">
                  <a:extLst>
                    <a:ext uri="{9D8B030D-6E8A-4147-A177-3AD203B41FA5}">
                      <a16:colId xmlns:a16="http://schemas.microsoft.com/office/drawing/2014/main" val="20000"/>
                    </a:ext>
                  </a:extLst>
                </a:gridCol>
                <a:gridCol w="1665477">
                  <a:extLst>
                    <a:ext uri="{9D8B030D-6E8A-4147-A177-3AD203B41FA5}">
                      <a16:colId xmlns:a16="http://schemas.microsoft.com/office/drawing/2014/main" val="20001"/>
                    </a:ext>
                  </a:extLst>
                </a:gridCol>
                <a:gridCol w="3882933">
                  <a:extLst>
                    <a:ext uri="{9D8B030D-6E8A-4147-A177-3AD203B41FA5}">
                      <a16:colId xmlns:a16="http://schemas.microsoft.com/office/drawing/2014/main" val="20002"/>
                    </a:ext>
                  </a:extLst>
                </a:gridCol>
              </a:tblGrid>
              <a:tr h="574104">
                <a:tc>
                  <a:txBody>
                    <a:bodyPr/>
                    <a:lstStyle/>
                    <a:p>
                      <a:endParaRPr lang="el-GR" dirty="0"/>
                    </a:p>
                  </a:txBody>
                  <a:tcPr marL="68580" marR="68580" marT="0" marB="0" anchor="ctr">
                    <a:blipFill rotWithShape="1">
                      <a:blip r:embed="rId3"/>
                      <a:stretch>
                        <a:fillRect r="-211137" b="-638298"/>
                      </a:stretch>
                    </a:blipFill>
                  </a:tcP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0"/>
                  </a:ext>
                </a:extLst>
              </a:tr>
              <a:tr h="970153">
                <a:tc>
                  <a:txBody>
                    <a:bodyPr/>
                    <a:lstStyle/>
                    <a:p>
                      <a:pPr algn="ctr">
                        <a:lnSpc>
                          <a:spcPct val="115000"/>
                        </a:lnSpc>
                        <a:spcBef>
                          <a:spcPts val="200"/>
                        </a:spcBef>
                        <a:spcAft>
                          <a:spcPts val="20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6</a:t>
                      </a:r>
                      <a:endParaRPr lang="el-GR" sz="280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9</a:t>
                      </a:r>
                      <a:endParaRPr lang="el-GR" sz="2800">
                        <a:effectLst/>
                        <a:latin typeface="Calibri"/>
                        <a:ea typeface="Times New Roman"/>
                        <a:cs typeface="Times New Roman"/>
                      </a:endParaRPr>
                    </a:p>
                  </a:txBody>
                  <a:tcPr marL="68580" marR="68580" marT="0" marB="0" anchor="ct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4"/>
                  </a:ext>
                </a:extLst>
              </a:tr>
              <a:tr h="1213676">
                <a:tc>
                  <a:txBody>
                    <a:bodyPr/>
                    <a:lstStyle/>
                    <a:p>
                      <a:endParaRPr lang="el-GR"/>
                    </a:p>
                  </a:txBody>
                  <a:tcPr marL="68580" marR="68580" marT="0" marB="0" anchor="ctr">
                    <a:blipFill rotWithShape="1">
                      <a:blip r:embed="rId3"/>
                      <a:stretch>
                        <a:fillRect t="-248744" r="-211137"/>
                      </a:stretch>
                    </a:blipFill>
                  </a:tcP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5"/>
                  </a:ext>
                </a:extLst>
              </a:tr>
            </a:tbl>
          </a:graphicData>
        </a:graphic>
      </p:graphicFrame>
      <p:sp>
        <p:nvSpPr>
          <p:cNvPr id="3" name="Ορθογώνιο 2"/>
          <p:cNvSpPr>
            <a:spLocks noRot="1" noChangeAspect="1" noMove="1" noResize="1" noEditPoints="1" noAdjustHandles="1" noChangeArrowheads="1" noChangeShapeType="1" noTextEdit="1"/>
          </p:cNvSpPr>
          <p:nvPr/>
        </p:nvSpPr>
        <p:spPr>
          <a:xfrm>
            <a:off x="0" y="4330289"/>
            <a:ext cx="2651559" cy="806439"/>
          </a:xfrm>
          <a:prstGeom prst="rect">
            <a:avLst/>
          </a:prstGeom>
          <a:blipFill rotWithShape="1">
            <a:blip r:embed="rId4"/>
            <a:stretch>
              <a:fillRect/>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0" y="19832"/>
          <a:ext cx="9144000" cy="4545400"/>
        </p:xfrm>
        <a:graphic>
          <a:graphicData uri="http://schemas.openxmlformats.org/drawingml/2006/table">
            <a:tbl>
              <a:tblPr firstRow="1" firstCol="1" bandRow="1">
                <a:tableStyleId>{5C22544A-7EE6-4342-B048-85BDC9FD1C3A}</a:tableStyleId>
              </a:tblPr>
              <a:tblGrid>
                <a:gridCol w="2744946">
                  <a:extLst>
                    <a:ext uri="{9D8B030D-6E8A-4147-A177-3AD203B41FA5}">
                      <a16:colId xmlns:a16="http://schemas.microsoft.com/office/drawing/2014/main" val="20000"/>
                    </a:ext>
                  </a:extLst>
                </a:gridCol>
                <a:gridCol w="2776124">
                  <a:extLst>
                    <a:ext uri="{9D8B030D-6E8A-4147-A177-3AD203B41FA5}">
                      <a16:colId xmlns:a16="http://schemas.microsoft.com/office/drawing/2014/main" val="20001"/>
                    </a:ext>
                  </a:extLst>
                </a:gridCol>
                <a:gridCol w="3622930">
                  <a:extLst>
                    <a:ext uri="{9D8B030D-6E8A-4147-A177-3AD203B41FA5}">
                      <a16:colId xmlns:a16="http://schemas.microsoft.com/office/drawing/2014/main" val="20002"/>
                    </a:ext>
                  </a:extLst>
                </a:gridCol>
              </a:tblGrid>
              <a:tr h="688987">
                <a:tc>
                  <a:txBody>
                    <a:bodyPr/>
                    <a:lstStyle/>
                    <a:p>
                      <a:endParaRPr lang="el-GR" dirty="0"/>
                    </a:p>
                  </a:txBody>
                  <a:tcPr marL="68580" marR="68580" marT="0" marB="0" anchor="ctr">
                    <a:blipFill rotWithShape="1">
                      <a:blip r:embed="rId3"/>
                      <a:stretch>
                        <a:fillRect r="-233333" b="-560177"/>
                      </a:stretch>
                    </a:blipFill>
                  </a:tcP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0"/>
                  </a:ext>
                </a:extLst>
              </a:tr>
              <a:tr h="970153">
                <a:tc>
                  <a:txBody>
                    <a:bodyPr/>
                    <a:lstStyle/>
                    <a:p>
                      <a:pPr algn="ctr">
                        <a:lnSpc>
                          <a:spcPct val="115000"/>
                        </a:lnSpc>
                        <a:spcBef>
                          <a:spcPts val="200"/>
                        </a:spcBef>
                        <a:spcAft>
                          <a:spcPts val="200"/>
                        </a:spcAft>
                      </a:pPr>
                      <a:r>
                        <a:rPr lang="el-GR" sz="2800">
                          <a:effectLst/>
                        </a:rPr>
                        <a:t>101</a:t>
                      </a:r>
                      <a:endParaRPr lang="el-GR" sz="2800">
                        <a:effectLst/>
                        <a:latin typeface="Calibri"/>
                        <a:ea typeface="Times New Roman"/>
                        <a:cs typeface="Times New Roman"/>
                      </a:endParaRPr>
                    </a:p>
                  </a:txBody>
                  <a:tcPr marL="68580" marR="68580" marT="0" marB="0" anchor="ctr"/>
                </a:tc>
                <a:tc>
                  <a:txBody>
                    <a:bodyPr/>
                    <a:lstStyle/>
                    <a:p>
                      <a:endParaRPr lang="el-GR" dirty="0"/>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1"/>
                  </a:ext>
                </a:extLst>
              </a:tr>
              <a:tr h="490728">
                <a:tc>
                  <a:txBody>
                    <a:bodyPr/>
                    <a:lstStyle/>
                    <a:p>
                      <a:pPr algn="ctr">
                        <a:lnSpc>
                          <a:spcPct val="115000"/>
                        </a:lnSpc>
                        <a:spcBef>
                          <a:spcPts val="200"/>
                        </a:spcBef>
                        <a:spcAft>
                          <a:spcPts val="200"/>
                        </a:spcAft>
                      </a:pPr>
                      <a:r>
                        <a:rPr lang="el-GR" sz="2800">
                          <a:effectLst/>
                        </a:rPr>
                        <a:t>104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endParaRPr lang="el-GR" sz="2800" dirty="0">
                        <a:effectLst/>
                        <a:latin typeface="Calibri"/>
                        <a:ea typeface="Times New Roman"/>
                        <a:cs typeface="Times New Roman"/>
                      </a:endParaRPr>
                    </a:p>
                  </a:txBody>
                  <a:tcPr marL="68580" marR="68580" marT="0" marB="0" anchor="ctr">
                    <a:solidFill>
                      <a:schemeClr val="bg1"/>
                    </a:solidFill>
                  </a:tcPr>
                </a:tc>
                <a:tc>
                  <a:txBody>
                    <a:bodyPr/>
                    <a:lstStyle/>
                    <a:p>
                      <a:pPr algn="ctr">
                        <a:lnSpc>
                          <a:spcPct val="115000"/>
                        </a:lnSpc>
                        <a:spcBef>
                          <a:spcPts val="200"/>
                        </a:spcBef>
                        <a:spcAft>
                          <a:spcPts val="200"/>
                        </a:spcAft>
                      </a:pPr>
                      <a:endParaRPr lang="el-GR" sz="2800" dirty="0">
                        <a:effectLst/>
                        <a:latin typeface="Calibri"/>
                        <a:ea typeface="Times New Roman"/>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490728">
                <a:tc>
                  <a:txBody>
                    <a:bodyPr/>
                    <a:lstStyle/>
                    <a:p>
                      <a:pPr algn="ctr">
                        <a:lnSpc>
                          <a:spcPct val="115000"/>
                        </a:lnSpc>
                        <a:spcBef>
                          <a:spcPts val="200"/>
                        </a:spcBef>
                        <a:spcAft>
                          <a:spcPts val="200"/>
                        </a:spcAft>
                      </a:pPr>
                      <a:r>
                        <a:rPr lang="el-GR" sz="2800">
                          <a:effectLst/>
                        </a:rPr>
                        <a:t>102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endParaRPr lang="el-GR" sz="2800">
                        <a:effectLst/>
                        <a:latin typeface="Calibri"/>
                        <a:ea typeface="Times New Roman"/>
                        <a:cs typeface="Times New Roman"/>
                      </a:endParaRPr>
                    </a:p>
                  </a:txBody>
                  <a:tcPr marL="68580" marR="68580" marT="0" marB="0" anchor="ctr">
                    <a:solidFill>
                      <a:schemeClr val="bg1"/>
                    </a:solidFill>
                  </a:tcPr>
                </a:tc>
                <a:tc>
                  <a:txBody>
                    <a:bodyPr/>
                    <a:lstStyle/>
                    <a:p>
                      <a:pPr algn="ctr">
                        <a:lnSpc>
                          <a:spcPct val="115000"/>
                        </a:lnSpc>
                        <a:spcBef>
                          <a:spcPts val="200"/>
                        </a:spcBef>
                        <a:spcAft>
                          <a:spcPts val="200"/>
                        </a:spcAft>
                      </a:pPr>
                      <a:endParaRPr lang="el-GR" sz="2800" dirty="0">
                        <a:effectLst/>
                        <a:latin typeface="Calibri"/>
                        <a:ea typeface="Times New Roman"/>
                        <a:cs typeface="Times New Roman"/>
                      </a:endParaRPr>
                    </a:p>
                  </a:txBody>
                  <a:tcPr marL="68580" marR="68580" marT="0" marB="0" anchor="ctr">
                    <a:solidFill>
                      <a:schemeClr val="bg1"/>
                    </a:solidFill>
                  </a:tcPr>
                </a:tc>
                <a:extLst>
                  <a:ext uri="{0D108BD9-81ED-4DB2-BD59-A6C34878D82A}">
                    <a16:rowId xmlns:a16="http://schemas.microsoft.com/office/drawing/2014/main" val="10003"/>
                  </a:ext>
                </a:extLst>
              </a:tr>
              <a:tr h="490728">
                <a:tc>
                  <a:txBody>
                    <a:bodyPr/>
                    <a:lstStyle/>
                    <a:p>
                      <a:pPr algn="ctr">
                        <a:lnSpc>
                          <a:spcPct val="115000"/>
                        </a:lnSpc>
                        <a:spcBef>
                          <a:spcPts val="200"/>
                        </a:spcBef>
                        <a:spcAft>
                          <a:spcPts val="200"/>
                        </a:spcAft>
                      </a:pPr>
                      <a:r>
                        <a:rPr lang="el-GR" sz="2800">
                          <a:effectLst/>
                        </a:rPr>
                        <a:t>103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Bef>
                          <a:spcPts val="200"/>
                        </a:spcBef>
                        <a:spcAft>
                          <a:spcPts val="200"/>
                        </a:spcAft>
                      </a:pPr>
                      <a:endParaRPr lang="el-GR" sz="2800">
                        <a:effectLst/>
                        <a:latin typeface="Calibri"/>
                        <a:ea typeface="Times New Roman"/>
                        <a:cs typeface="Times New Roman"/>
                      </a:endParaRPr>
                    </a:p>
                  </a:txBody>
                  <a:tcPr marL="68580" marR="68580" marT="0" marB="0" anchor="ctr">
                    <a:solidFill>
                      <a:schemeClr val="bg1"/>
                    </a:solidFill>
                  </a:tcPr>
                </a:tc>
                <a:tc>
                  <a:txBody>
                    <a:bodyPr/>
                    <a:lstStyle/>
                    <a:p>
                      <a:pPr algn="ctr">
                        <a:lnSpc>
                          <a:spcPct val="115000"/>
                        </a:lnSpc>
                        <a:spcBef>
                          <a:spcPts val="200"/>
                        </a:spcBef>
                        <a:spcAft>
                          <a:spcPts val="200"/>
                        </a:spcAft>
                      </a:pPr>
                      <a:endParaRPr lang="el-GR" sz="2800" dirty="0">
                        <a:effectLst/>
                        <a:latin typeface="Calibri"/>
                        <a:ea typeface="Times New Roman"/>
                        <a:cs typeface="Times New Roman"/>
                      </a:endParaRPr>
                    </a:p>
                  </a:txBody>
                  <a:tcPr marL="68580" marR="68580" marT="0" marB="0" anchor="ctr">
                    <a:solidFill>
                      <a:schemeClr val="bg1"/>
                    </a:solidFill>
                  </a:tcPr>
                </a:tc>
                <a:extLst>
                  <a:ext uri="{0D108BD9-81ED-4DB2-BD59-A6C34878D82A}">
                    <a16:rowId xmlns:a16="http://schemas.microsoft.com/office/drawing/2014/main" val="10004"/>
                  </a:ext>
                </a:extLst>
              </a:tr>
              <a:tr h="1414076">
                <a:tc>
                  <a:txBody>
                    <a:bodyPr/>
                    <a:lstStyle/>
                    <a:p>
                      <a:endParaRPr lang="el-GR"/>
                    </a:p>
                  </a:txBody>
                  <a:tcPr marL="68580" marR="68580" marT="0" marB="0" anchor="ctr">
                    <a:blipFill rotWithShape="1">
                      <a:blip r:embed="rId3"/>
                      <a:stretch>
                        <a:fillRect t="-221552" r="-233333"/>
                      </a:stretch>
                    </a:blipFill>
                  </a:tcPr>
                </a:tc>
                <a:tc>
                  <a:txBody>
                    <a:bodyPr/>
                    <a:lstStyle/>
                    <a:p>
                      <a:pPr algn="ctr">
                        <a:lnSpc>
                          <a:spcPct val="115000"/>
                        </a:lnSpc>
                        <a:spcBef>
                          <a:spcPts val="200"/>
                        </a:spcBef>
                        <a:spcAft>
                          <a:spcPts val="200"/>
                        </a:spcAft>
                      </a:pPr>
                      <a:endParaRPr lang="el-GR" sz="2800">
                        <a:effectLst/>
                        <a:latin typeface="Calibri"/>
                        <a:ea typeface="Times New Roman"/>
                        <a:cs typeface="Times New Roman"/>
                      </a:endParaRPr>
                    </a:p>
                  </a:txBody>
                  <a:tcPr marL="68580" marR="68580" marT="0" marB="0" anchor="ctr">
                    <a:solidFill>
                      <a:schemeClr val="bg1"/>
                    </a:solidFill>
                  </a:tcPr>
                </a:tc>
                <a:tc>
                  <a:txBody>
                    <a:bodyPr/>
                    <a:lstStyle/>
                    <a:p>
                      <a:endParaRPr lang="el-GR" dirty="0"/>
                    </a:p>
                  </a:txBody>
                  <a:tcPr marL="68580" marR="68580" marT="0" marB="0" anchor="ctr">
                    <a:solidFill>
                      <a:schemeClr val="bg1"/>
                    </a:solidFill>
                  </a:tcPr>
                </a:tc>
                <a:extLst>
                  <a:ext uri="{0D108BD9-81ED-4DB2-BD59-A6C34878D82A}">
                    <a16:rowId xmlns:a16="http://schemas.microsoft.com/office/drawing/2014/main" val="10005"/>
                  </a:ext>
                </a:extLst>
              </a:tr>
            </a:tbl>
          </a:graphicData>
        </a:graphic>
      </p:graphicFrame>
      <p:sp>
        <p:nvSpPr>
          <p:cNvPr id="3" name="Ορθογώνιο 2"/>
          <p:cNvSpPr>
            <a:spLocks noRot="1" noChangeAspect="1" noMove="1" noResize="1" noEditPoints="1" noAdjustHandles="1" noChangeArrowheads="1" noChangeShapeType="1" noTextEdit="1"/>
          </p:cNvSpPr>
          <p:nvPr/>
        </p:nvSpPr>
        <p:spPr>
          <a:xfrm>
            <a:off x="35924" y="4437112"/>
            <a:ext cx="3393750" cy="806439"/>
          </a:xfrm>
          <a:prstGeom prst="rect">
            <a:avLst/>
          </a:prstGeom>
          <a:blipFill rotWithShape="1">
            <a:blip r:embed="rId4"/>
            <a:stretch>
              <a:fillRect/>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a:solidFill>
            <a:srgbClr val="FFFF99"/>
          </a:solidFill>
          <a:ln w="76200" cmpd="tri">
            <a:solidFill>
              <a:schemeClr val="tx1"/>
            </a:solidFill>
            <a:miter lim="800000"/>
            <a:headEnd/>
            <a:tailEnd/>
          </a:ln>
        </p:spPr>
        <p:txBody>
          <a:bodyPr/>
          <a:lstStyle/>
          <a:p>
            <a:pPr marL="342900" indent="-342900" eaLnBrk="1" hangingPunct="1"/>
            <a:r>
              <a:rPr lang="el-GR" altLang="el-GR" b="1" smtClean="0"/>
              <a:t> Απλός αριθμητικός μέσος </a:t>
            </a:r>
            <a:endParaRPr lang="el-GR" altLang="el-GR" sz="3600" smtClean="0"/>
          </a:p>
        </p:txBody>
      </p:sp>
      <p:sp>
        <p:nvSpPr>
          <p:cNvPr id="317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31748" name="Rectangle 3"/>
          <p:cNvSpPr>
            <a:spLocks noChangeArrowheads="1"/>
          </p:cNvSpPr>
          <p:nvPr/>
        </p:nvSpPr>
        <p:spPr bwMode="auto">
          <a:xfrm>
            <a:off x="0" y="206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200">
                <a:ea typeface="Times New Roman" panose="02020603050405020304" pitchFamily="18" charset="0"/>
                <a:cs typeface="Calibri" panose="020F0502020204030204" pitchFamily="34" charset="0"/>
              </a:rPr>
              <a:t>  </a:t>
            </a:r>
            <a:endParaRPr lang="el-GR" altLang="el-GR" sz="2400">
              <a:ea typeface="Times New Roman" panose="02020603050405020304" pitchFamily="18" charset="0"/>
              <a:cs typeface="Calibri" panose="020F0502020204030204" pitchFamily="34" charset="0"/>
            </a:endParaRPr>
          </a:p>
        </p:txBody>
      </p:sp>
      <p:sp>
        <p:nvSpPr>
          <p:cNvPr id="317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9" name="8 - Πίνακας"/>
          <p:cNvGraphicFramePr>
            <a:graphicFrameLocks noGrp="1"/>
          </p:cNvGraphicFramePr>
          <p:nvPr/>
        </p:nvGraphicFramePr>
        <p:xfrm>
          <a:off x="1928813" y="928688"/>
          <a:ext cx="5715000" cy="2944812"/>
        </p:xfrm>
        <a:graphic>
          <a:graphicData uri="http://schemas.openxmlformats.org/drawingml/2006/table">
            <a:tbl>
              <a:tblPr/>
              <a:tblGrid>
                <a:gridCol w="2523784">
                  <a:extLst>
                    <a:ext uri="{9D8B030D-6E8A-4147-A177-3AD203B41FA5}">
                      <a16:colId xmlns:a16="http://schemas.microsoft.com/office/drawing/2014/main" val="20000"/>
                    </a:ext>
                  </a:extLst>
                </a:gridCol>
                <a:gridCol w="3191216">
                  <a:extLst>
                    <a:ext uri="{9D8B030D-6E8A-4147-A177-3AD203B41FA5}">
                      <a16:colId xmlns:a16="http://schemas.microsoft.com/office/drawing/2014/main" val="20001"/>
                    </a:ext>
                  </a:extLst>
                </a:gridCol>
              </a:tblGrid>
              <a:tr h="490802">
                <a:tc>
                  <a:txBody>
                    <a:bodyPr/>
                    <a:lstStyle/>
                    <a:p>
                      <a:pPr algn="ctr">
                        <a:lnSpc>
                          <a:spcPct val="115000"/>
                        </a:lnSpc>
                        <a:spcBef>
                          <a:spcPts val="300"/>
                        </a:spcBef>
                        <a:spcAft>
                          <a:spcPts val="300"/>
                        </a:spcAft>
                      </a:pPr>
                      <a:r>
                        <a:rPr lang="el-GR" sz="2800" b="1" dirty="0">
                          <a:solidFill>
                            <a:srgbClr val="215868"/>
                          </a:solidFill>
                          <a:latin typeface="Calibri"/>
                          <a:ea typeface="Times New Roman"/>
                          <a:cs typeface="Calibri"/>
                        </a:rPr>
                        <a:t>Ημέρα</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r>
                        <a:rPr lang="el-GR" sz="2800" b="1">
                          <a:solidFill>
                            <a:srgbClr val="215868"/>
                          </a:solidFill>
                          <a:latin typeface="Calibri"/>
                          <a:ea typeface="Times New Roman"/>
                          <a:cs typeface="Calibri"/>
                        </a:rPr>
                        <a:t>Μεταβολή τιμής</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490802">
                <a:tc>
                  <a:txBody>
                    <a:bodyPr/>
                    <a:lstStyle/>
                    <a:p>
                      <a:pPr algn="ctr">
                        <a:lnSpc>
                          <a:spcPct val="115000"/>
                        </a:lnSpc>
                        <a:spcBef>
                          <a:spcPts val="300"/>
                        </a:spcBef>
                        <a:spcAft>
                          <a:spcPts val="300"/>
                        </a:spcAft>
                      </a:pPr>
                      <a:r>
                        <a:rPr lang="el-GR" sz="2800" dirty="0">
                          <a:latin typeface="Calibri"/>
                          <a:ea typeface="Times New Roman"/>
                          <a:cs typeface="Calibri"/>
                        </a:rPr>
                        <a:t>Δευτέρα</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0,12</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1"/>
                  </a:ext>
                </a:extLst>
              </a:tr>
              <a:tr h="490802">
                <a:tc>
                  <a:txBody>
                    <a:bodyPr/>
                    <a:lstStyle/>
                    <a:p>
                      <a:pPr algn="ctr">
                        <a:lnSpc>
                          <a:spcPct val="115000"/>
                        </a:lnSpc>
                        <a:spcBef>
                          <a:spcPts val="300"/>
                        </a:spcBef>
                        <a:spcAft>
                          <a:spcPts val="300"/>
                        </a:spcAft>
                      </a:pPr>
                      <a:r>
                        <a:rPr lang="el-GR" sz="2800">
                          <a:latin typeface="Calibri"/>
                          <a:ea typeface="Times New Roman"/>
                          <a:cs typeface="Calibri"/>
                        </a:rPr>
                        <a:t>Τρίτη</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0,05</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490802">
                <a:tc>
                  <a:txBody>
                    <a:bodyPr/>
                    <a:lstStyle/>
                    <a:p>
                      <a:pPr algn="ctr">
                        <a:lnSpc>
                          <a:spcPct val="115000"/>
                        </a:lnSpc>
                        <a:spcBef>
                          <a:spcPts val="300"/>
                        </a:spcBef>
                        <a:spcAft>
                          <a:spcPts val="300"/>
                        </a:spcAft>
                      </a:pPr>
                      <a:r>
                        <a:rPr lang="el-GR" sz="2800">
                          <a:latin typeface="Calibri"/>
                          <a:ea typeface="Times New Roman"/>
                          <a:cs typeface="Calibri"/>
                        </a:rPr>
                        <a:t>Τετάρτη</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-0,08</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3"/>
                  </a:ext>
                </a:extLst>
              </a:tr>
              <a:tr h="490802">
                <a:tc>
                  <a:txBody>
                    <a:bodyPr/>
                    <a:lstStyle/>
                    <a:p>
                      <a:pPr algn="ctr">
                        <a:lnSpc>
                          <a:spcPct val="115000"/>
                        </a:lnSpc>
                        <a:spcBef>
                          <a:spcPts val="300"/>
                        </a:spcBef>
                        <a:spcAft>
                          <a:spcPts val="300"/>
                        </a:spcAft>
                      </a:pPr>
                      <a:r>
                        <a:rPr lang="el-GR" sz="2800">
                          <a:latin typeface="Calibri"/>
                          <a:ea typeface="Times New Roman"/>
                          <a:cs typeface="Calibri"/>
                        </a:rPr>
                        <a:t>Πέμπτη</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-0,14</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490802">
                <a:tc>
                  <a:txBody>
                    <a:bodyPr/>
                    <a:lstStyle/>
                    <a:p>
                      <a:pPr algn="ctr">
                        <a:lnSpc>
                          <a:spcPct val="115000"/>
                        </a:lnSpc>
                        <a:spcBef>
                          <a:spcPts val="300"/>
                        </a:spcBef>
                        <a:spcAft>
                          <a:spcPts val="300"/>
                        </a:spcAft>
                      </a:pPr>
                      <a:r>
                        <a:rPr lang="el-GR" sz="2800">
                          <a:latin typeface="Calibri"/>
                          <a:ea typeface="Times New Roman"/>
                          <a:cs typeface="Calibri"/>
                        </a:rPr>
                        <a:t>Παρασκευή</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-0,05</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5"/>
                  </a:ext>
                </a:extLst>
              </a:tr>
            </a:tbl>
          </a:graphicData>
        </a:graphic>
      </p:graphicFrame>
      <p:sp>
        <p:nvSpPr>
          <p:cNvPr id="31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31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3177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3177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2906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31778"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0438" y="5643563"/>
            <a:ext cx="27860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762000"/>
          </a:xfrm>
        </p:spPr>
        <p:txBody>
          <a:bodyPr/>
          <a:lstStyle/>
          <a:p>
            <a:pPr marL="342900" indent="-342900" eaLnBrk="1" hangingPunct="1"/>
            <a:r>
              <a:rPr lang="el-GR" altLang="el-GR" b="1" smtClean="0"/>
              <a:t>Μεταβλητές και δεδομένα</a:t>
            </a:r>
            <a:endParaRPr lang="el-GR" altLang="el-GR" sz="3200" smtClean="0"/>
          </a:p>
        </p:txBody>
      </p:sp>
      <p:sp>
        <p:nvSpPr>
          <p:cNvPr id="3075" name="Rectangle 3"/>
          <p:cNvSpPr>
            <a:spLocks noGrp="1" noChangeArrowheads="1"/>
          </p:cNvSpPr>
          <p:nvPr>
            <p:ph type="body" idx="1"/>
          </p:nvPr>
        </p:nvSpPr>
        <p:spPr>
          <a:xfrm>
            <a:off x="0" y="1066800"/>
            <a:ext cx="9144000" cy="5791200"/>
          </a:xfrm>
        </p:spPr>
        <p:txBody>
          <a:bodyPr/>
          <a:lstStyle/>
          <a:p>
            <a:pPr algn="just" eaLnBrk="1" hangingPunct="1"/>
            <a:r>
              <a:rPr lang="el-GR" altLang="el-GR" b="1" smtClean="0">
                <a:solidFill>
                  <a:srgbClr val="000000"/>
                </a:solidFill>
                <a:cs typeface="Times New Roman" panose="02020603050405020304" pitchFamily="18" charset="0"/>
              </a:rPr>
              <a:t>ΣΤΑΤΙΣΤΙΚΟ ΣΤΟΙΧΕΙΟ (Σ.Σ.): </a:t>
            </a:r>
            <a:endParaRPr lang="en-US" altLang="el-GR" b="1" smtClean="0">
              <a:solidFill>
                <a:srgbClr val="000000"/>
              </a:solidFill>
              <a:cs typeface="Times New Roman" panose="02020603050405020304" pitchFamily="18" charset="0"/>
            </a:endParaRPr>
          </a:p>
          <a:p>
            <a:pPr lvl="1" algn="just" eaLnBrk="1" hangingPunct="1"/>
            <a:r>
              <a:rPr lang="el-GR" altLang="el-GR" smtClean="0">
                <a:latin typeface="Tahoma" panose="020B0604030504040204" pitchFamily="34" charset="0"/>
                <a:cs typeface="Tahoma" panose="020B0604030504040204" pitchFamily="34" charset="0"/>
              </a:rPr>
              <a:t>Οποιαδήποτε τιμή της Μεταβλητής </a:t>
            </a:r>
            <a:endParaRPr lang="en-US" altLang="el-GR" smtClean="0"/>
          </a:p>
          <a:p>
            <a:pPr algn="just" eaLnBrk="1" hangingPunct="1"/>
            <a:r>
              <a:rPr lang="el-GR" altLang="el-GR" b="1" smtClean="0">
                <a:latin typeface="Tahoma" panose="020B0604030504040204" pitchFamily="34" charset="0"/>
                <a:cs typeface="Tahoma" panose="020B0604030504040204" pitchFamily="34" charset="0"/>
              </a:rPr>
              <a:t>Σταθερές</a:t>
            </a:r>
            <a:r>
              <a:rPr lang="en-US" altLang="el-GR" b="1" smtClean="0">
                <a:latin typeface="Tahoma" panose="020B0604030504040204" pitchFamily="34" charset="0"/>
                <a:cs typeface="Tahoma" panose="020B0604030504040204" pitchFamily="34" charset="0"/>
              </a:rPr>
              <a:t>: </a:t>
            </a:r>
            <a:r>
              <a:rPr lang="el-GR" altLang="el-GR" smtClean="0">
                <a:latin typeface="Tahoma" panose="020B0604030504040204" pitchFamily="34" charset="0"/>
                <a:cs typeface="Tahoma" panose="020B0604030504040204" pitchFamily="34" charset="0"/>
              </a:rPr>
              <a:t>Υπάρχουν πράγματα στη φύση που είναι αμετάβλητα. </a:t>
            </a:r>
          </a:p>
          <a:p>
            <a:pPr lvl="1" algn="just" eaLnBrk="1" hangingPunct="1"/>
            <a:r>
              <a:rPr lang="el-GR" altLang="el-GR" sz="3200" smtClean="0">
                <a:latin typeface="Tahoma" panose="020B0604030504040204" pitchFamily="34" charset="0"/>
                <a:cs typeface="Tahoma" panose="020B0604030504040204" pitchFamily="34" charset="0"/>
              </a:rPr>
              <a:t>Παράδειγμα, </a:t>
            </a:r>
          </a:p>
          <a:p>
            <a:pPr lvl="2" algn="just" eaLnBrk="1" hangingPunct="1"/>
            <a:r>
              <a:rPr lang="el-GR" altLang="el-GR" sz="3200" smtClean="0">
                <a:latin typeface="Tahoma" panose="020B0604030504040204" pitchFamily="34" charset="0"/>
                <a:cs typeface="Tahoma" panose="020B0604030504040204" pitchFamily="34" charset="0"/>
              </a:rPr>
              <a:t>το νερό βράζει στους 100 βαθμούς Κελσίου, </a:t>
            </a:r>
          </a:p>
          <a:p>
            <a:pPr lvl="2" algn="just" eaLnBrk="1" hangingPunct="1"/>
            <a:r>
              <a:rPr lang="el-GR" altLang="el-GR" sz="3200" smtClean="0">
                <a:latin typeface="Tahoma" panose="020B0604030504040204" pitchFamily="34" charset="0"/>
                <a:cs typeface="Tahoma" panose="020B0604030504040204" pitchFamily="34" charset="0"/>
              </a:rPr>
              <a:t>η ταχύτητα του φωτός είναι περίπου 300.000 </a:t>
            </a:r>
            <a:r>
              <a:rPr lang="en-US" altLang="el-GR" sz="3200" smtClean="0">
                <a:latin typeface="Tahoma" panose="020B0604030504040204" pitchFamily="34" charset="0"/>
                <a:cs typeface="Tahoma" panose="020B0604030504040204" pitchFamily="34" charset="0"/>
              </a:rPr>
              <a:t>Km</a:t>
            </a:r>
            <a:r>
              <a:rPr lang="el-GR" altLang="el-GR" sz="3200" smtClean="0">
                <a:latin typeface="Tahoma" panose="020B0604030504040204" pitchFamily="34" charset="0"/>
                <a:cs typeface="Tahoma" panose="020B0604030504040204" pitchFamily="34" charset="0"/>
              </a:rPr>
              <a:t> ανά δευτερόλεπτο, κλπ. </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dissolve">
                                      <p:cBhvr>
                                        <p:cTn id="10" dur="500"/>
                                        <p:tgtEl>
                                          <p:spTgt spid="30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dissolve">
                                      <p:cBhvr>
                                        <p:cTn id="15" dur="500"/>
                                        <p:tgtEl>
                                          <p:spTgt spid="307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dissolve">
                                      <p:cBhvr>
                                        <p:cTn id="18" dur="500"/>
                                        <p:tgtEl>
                                          <p:spTgt spid="307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dissolve">
                                      <p:cBhvr>
                                        <p:cTn id="21" dur="500"/>
                                        <p:tgtEl>
                                          <p:spTgt spid="307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dissolve">
                                      <p:cBhvr>
                                        <p:cTn id="24"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περιεχομένου 1"/>
          <p:cNvSpPr>
            <a:spLocks noGrp="1" noChangeArrowheads="1"/>
          </p:cNvSpPr>
          <p:nvPr>
            <p:ph/>
          </p:nvPr>
        </p:nvSpPr>
        <p:spPr>
          <a:xfrm>
            <a:off x="0" y="0"/>
            <a:ext cx="9144000" cy="6858000"/>
          </a:xfrm>
        </p:spPr>
        <p:txBody>
          <a:bodyPr/>
          <a:lstStyle/>
          <a:p>
            <a:r>
              <a:rPr lang="el-GR" altLang="el-GR" smtClean="0"/>
              <a:t>Έστω τα δεδομένα 1, 2,  4,  5 </a:t>
            </a:r>
          </a:p>
          <a:p>
            <a:r>
              <a:rPr lang="el-GR" altLang="el-GR" smtClean="0"/>
              <a:t>Να βρεθεί ο αριθμητικός μέσος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περιεχομένου 1"/>
          <p:cNvSpPr>
            <a:spLocks noGrp="1" noChangeArrowheads="1"/>
          </p:cNvSpPr>
          <p:nvPr>
            <p:ph/>
          </p:nvPr>
        </p:nvSpPr>
        <p:spPr>
          <a:xfrm>
            <a:off x="0" y="0"/>
            <a:ext cx="9144000" cy="6858000"/>
          </a:xfrm>
        </p:spPr>
        <p:txBody>
          <a:bodyPr/>
          <a:lstStyle/>
          <a:p>
            <a:r>
              <a:rPr lang="el-GR" altLang="el-GR" smtClean="0"/>
              <a:t>Έστω τα δεδομένα 1, 2,  4,  5 </a:t>
            </a:r>
          </a:p>
          <a:p>
            <a:r>
              <a:rPr lang="el-GR" altLang="el-GR" smtClean="0"/>
              <a:t>Να βρεθεί ο αριθμητικός μέσος </a:t>
            </a:r>
          </a:p>
        </p:txBody>
      </p:sp>
      <p:sp>
        <p:nvSpPr>
          <p:cNvPr id="2" name="TextBox 1"/>
          <p:cNvSpPr txBox="1">
            <a:spLocks noRot="1" noChangeAspect="1" noMove="1" noResize="1" noEditPoints="1" noAdjustHandles="1" noChangeArrowheads="1" noChangeShapeType="1" noTextEdit="1"/>
          </p:cNvSpPr>
          <p:nvPr/>
        </p:nvSpPr>
        <p:spPr>
          <a:xfrm>
            <a:off x="1115616" y="2376774"/>
            <a:ext cx="4104456" cy="795795"/>
          </a:xfrm>
          <a:prstGeom prst="rect">
            <a:avLst/>
          </a:prstGeom>
          <a:blipFill rotWithShape="1">
            <a:blip r:embed="rId3"/>
            <a:stretch>
              <a:fillRect l="-3715" b="-10769"/>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περιεχομένου 1"/>
          <p:cNvSpPr>
            <a:spLocks noGrp="1" noChangeArrowheads="1"/>
          </p:cNvSpPr>
          <p:nvPr>
            <p:ph/>
          </p:nvPr>
        </p:nvSpPr>
        <p:spPr>
          <a:xfrm>
            <a:off x="0" y="0"/>
            <a:ext cx="9144000" cy="6858000"/>
          </a:xfrm>
        </p:spPr>
        <p:txBody>
          <a:bodyPr/>
          <a:lstStyle/>
          <a:p>
            <a:r>
              <a:rPr lang="el-GR" altLang="el-GR" smtClean="0"/>
              <a:t>Έστω τα δεδομένα  -1,  2,  -4,   5,  3 </a:t>
            </a:r>
          </a:p>
          <a:p>
            <a:r>
              <a:rPr lang="el-GR" altLang="el-GR" smtClean="0"/>
              <a:t>Να βρεθεί ο αριθμητικός μέσος </a:t>
            </a:r>
          </a:p>
          <a:p>
            <a:endParaRPr lang="el-GR" altLang="el-GR" smtClean="0"/>
          </a:p>
        </p:txBody>
      </p:sp>
    </p:spTree>
  </p:cSld>
  <p:clrMapOvr>
    <a:masterClrMapping/>
  </p:clrMapOvr>
  <p:transition spd="med">
    <p:random/>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περιεχομένου 1"/>
          <p:cNvSpPr>
            <a:spLocks noGrp="1" noChangeArrowheads="1"/>
          </p:cNvSpPr>
          <p:nvPr>
            <p:ph/>
          </p:nvPr>
        </p:nvSpPr>
        <p:spPr>
          <a:xfrm>
            <a:off x="0" y="0"/>
            <a:ext cx="9144000" cy="6858000"/>
          </a:xfrm>
        </p:spPr>
        <p:txBody>
          <a:bodyPr/>
          <a:lstStyle/>
          <a:p>
            <a:r>
              <a:rPr lang="el-GR" altLang="el-GR" smtClean="0"/>
              <a:t>Έστω τα δεδομένα  -1,  2,  -4,   5,  3 </a:t>
            </a:r>
          </a:p>
          <a:p>
            <a:r>
              <a:rPr lang="el-GR" altLang="el-GR" smtClean="0"/>
              <a:t>Να βρεθεί ο αριθμητικός μέσος </a:t>
            </a:r>
          </a:p>
          <a:p>
            <a:endParaRPr lang="el-GR" altLang="el-GR" smtClean="0"/>
          </a:p>
        </p:txBody>
      </p:sp>
      <p:sp>
        <p:nvSpPr>
          <p:cNvPr id="3" name="TextBox 2"/>
          <p:cNvSpPr txBox="1">
            <a:spLocks noRot="1" noChangeAspect="1" noMove="1" noResize="1" noEditPoints="1" noAdjustHandles="1" noChangeArrowheads="1" noChangeShapeType="1" noTextEdit="1"/>
          </p:cNvSpPr>
          <p:nvPr/>
        </p:nvSpPr>
        <p:spPr>
          <a:xfrm>
            <a:off x="1115616" y="2376774"/>
            <a:ext cx="4104456" cy="798873"/>
          </a:xfrm>
          <a:prstGeom prst="rect">
            <a:avLst/>
          </a:prstGeom>
          <a:blipFill rotWithShape="1">
            <a:blip r:embed="rId3"/>
            <a:stretch>
              <a:fillRect l="-3715" b="-9924"/>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p:nvPr>
        </p:nvSpPr>
        <p:spPr>
          <a:xfrm>
            <a:off x="0" y="0"/>
            <a:ext cx="9144000" cy="6858000"/>
          </a:xfrm>
        </p:spPr>
        <p:txBody>
          <a:bodyPr/>
          <a:lstStyle/>
          <a:p>
            <a:pPr eaLnBrk="1" hangingPunct="1"/>
            <a:r>
              <a:rPr lang="el-GR" altLang="el-GR" b="1" smtClean="0">
                <a:solidFill>
                  <a:srgbClr val="0033CC"/>
                </a:solidFill>
              </a:rPr>
              <a:t>Ιδιότητες Μέσου Αριθμητικού </a:t>
            </a:r>
          </a:p>
          <a:p>
            <a:pPr algn="just" eaLnBrk="1" hangingPunct="1"/>
            <a:r>
              <a:rPr lang="el-GR" altLang="el-GR" b="1" smtClean="0">
                <a:solidFill>
                  <a:srgbClr val="000000"/>
                </a:solidFill>
                <a:latin typeface="Courier New" panose="02070309020205020404" pitchFamily="49" charset="0"/>
                <a:cs typeface="Courier New" panose="02070309020205020404" pitchFamily="49" charset="0"/>
              </a:rPr>
              <a:t>α) Αν προσθέσουμε σε όλες τις τιμές μιας μεταβλητής Χ μια σταθερή ποσότητα </a:t>
            </a:r>
            <a:r>
              <a:rPr lang="en-US" altLang="el-GR" b="1" smtClean="0">
                <a:solidFill>
                  <a:srgbClr val="000000"/>
                </a:solidFill>
                <a:latin typeface="Courier New" panose="02070309020205020404" pitchFamily="49" charset="0"/>
                <a:cs typeface="Courier New" panose="02070309020205020404" pitchFamily="49" charset="0"/>
              </a:rPr>
              <a:t>c</a:t>
            </a:r>
            <a:r>
              <a:rPr lang="el-GR" altLang="el-GR" b="1" smtClean="0">
                <a:solidFill>
                  <a:srgbClr val="000000"/>
                </a:solidFill>
                <a:latin typeface="Courier New" panose="02070309020205020404" pitchFamily="49" charset="0"/>
                <a:cs typeface="Courier New" panose="02070309020205020404" pitchFamily="49" charset="0"/>
              </a:rPr>
              <a:t>, τότε και ο μέσος αριθμητικός τους αυξάνεται κατά τη σταθερή αυτή ποσότητα.</a:t>
            </a:r>
            <a:r>
              <a:rPr lang="el-GR" altLang="el-GR" b="1" smtClean="0">
                <a:solidFill>
                  <a:srgbClr val="0033CC"/>
                </a:solidFill>
              </a:rPr>
              <a:t> </a:t>
            </a:r>
          </a:p>
        </p:txBody>
      </p:sp>
      <p:graphicFrame>
        <p:nvGraphicFramePr>
          <p:cNvPr id="36867" name="Object 3"/>
          <p:cNvGraphicFramePr>
            <a:graphicFrameLocks noChangeAspect="1"/>
          </p:cNvGraphicFramePr>
          <p:nvPr/>
        </p:nvGraphicFramePr>
        <p:xfrm>
          <a:off x="357188" y="4000500"/>
          <a:ext cx="7643812" cy="1285875"/>
        </p:xfrm>
        <a:graphic>
          <a:graphicData uri="http://schemas.openxmlformats.org/presentationml/2006/ole">
            <mc:AlternateContent xmlns:mc="http://schemas.openxmlformats.org/markup-compatibility/2006">
              <mc:Choice xmlns:v="urn:schemas-microsoft-com:vml" Requires="v">
                <p:oleObj spid="_x0000_s36871" name="Εξίσωση" r:id="rId4" imgW="3187700" imgH="469900" progId="Equation.3">
                  <p:embed/>
                </p:oleObj>
              </mc:Choice>
              <mc:Fallback>
                <p:oleObj name="Εξίσωση" r:id="rId4" imgW="3187700" imgH="469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000500"/>
                        <a:ext cx="7643812"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p:nvPr>
        </p:nvSpPr>
        <p:spPr>
          <a:xfrm>
            <a:off x="0" y="0"/>
            <a:ext cx="9144000" cy="6858000"/>
          </a:xfrm>
        </p:spPr>
        <p:txBody>
          <a:bodyPr/>
          <a:lstStyle/>
          <a:p>
            <a:pPr algn="just" eaLnBrk="1" hangingPunct="1"/>
            <a:r>
              <a:rPr lang="el-GR" altLang="el-GR" b="1" smtClean="0">
                <a:solidFill>
                  <a:srgbClr val="000000"/>
                </a:solidFill>
                <a:latin typeface="Courier New" panose="02070309020205020404" pitchFamily="49" charset="0"/>
                <a:cs typeface="Times New Roman" panose="02020603050405020304" pitchFamily="18" charset="0"/>
              </a:rPr>
              <a:t>β) Αν αφαιρέσουμε από όλες τις τιμές μιας μεταβλητής Χ μια σταθερή ποσότητα </a:t>
            </a:r>
            <a:r>
              <a:rPr lang="en-US" altLang="el-GR" b="1" smtClean="0">
                <a:solidFill>
                  <a:srgbClr val="000000"/>
                </a:solidFill>
                <a:latin typeface="Courier New" panose="02070309020205020404" pitchFamily="49" charset="0"/>
                <a:cs typeface="Times New Roman" panose="02020603050405020304" pitchFamily="18" charset="0"/>
              </a:rPr>
              <a:t>c</a:t>
            </a:r>
            <a:r>
              <a:rPr lang="el-GR" altLang="el-GR" b="1" smtClean="0">
                <a:solidFill>
                  <a:srgbClr val="000000"/>
                </a:solidFill>
                <a:latin typeface="Courier New" panose="02070309020205020404" pitchFamily="49" charset="0"/>
                <a:cs typeface="Times New Roman" panose="02020603050405020304" pitchFamily="18" charset="0"/>
              </a:rPr>
              <a:t>, τότε και ο μέσος αριθμητικός τους ελαττώνεται κατά τη σταθερή αυτή ποσότητα</a:t>
            </a:r>
            <a:r>
              <a:rPr lang="el-GR" altLang="el-GR" b="1" smtClean="0">
                <a:solidFill>
                  <a:srgbClr val="000000"/>
                </a:solidFill>
                <a:latin typeface="Courier New" panose="02070309020205020404" pitchFamily="49" charset="0"/>
                <a:cs typeface="Courier New" panose="02070309020205020404" pitchFamily="49" charset="0"/>
              </a:rPr>
              <a:t> </a:t>
            </a:r>
          </a:p>
        </p:txBody>
      </p:sp>
      <p:graphicFrame>
        <p:nvGraphicFramePr>
          <p:cNvPr id="37891" name="Object 3"/>
          <p:cNvGraphicFramePr>
            <a:graphicFrameLocks noChangeAspect="1"/>
          </p:cNvGraphicFramePr>
          <p:nvPr/>
        </p:nvGraphicFramePr>
        <p:xfrm>
          <a:off x="642938" y="2786063"/>
          <a:ext cx="8143875" cy="1338262"/>
        </p:xfrm>
        <a:graphic>
          <a:graphicData uri="http://schemas.openxmlformats.org/presentationml/2006/ole">
            <mc:AlternateContent xmlns:mc="http://schemas.openxmlformats.org/markup-compatibility/2006">
              <mc:Choice xmlns:v="urn:schemas-microsoft-com:vml" Requires="v">
                <p:oleObj spid="_x0000_s37896" name="Εξίσωση" r:id="rId4" imgW="3187700" imgH="469900" progId="Equation.3">
                  <p:embed/>
                </p:oleObj>
              </mc:Choice>
              <mc:Fallback>
                <p:oleObj name="Εξίσωση" r:id="rId4" imgW="3187700" imgH="469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786063"/>
                        <a:ext cx="8143875" cy="1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AutoShape 4"/>
          <p:cNvSpPr>
            <a:spLocks noChangeArrowheads="1"/>
          </p:cNvSpPr>
          <p:nvPr/>
        </p:nvSpPr>
        <p:spPr bwMode="auto">
          <a:xfrm>
            <a:off x="7696200" y="6019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ransition spd="med">
    <p:random/>
    <p:sndAc>
      <p:stSnd>
        <p:snd r:embed="rId3"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p:nvPr>
        </p:nvSpPr>
        <p:spPr>
          <a:xfrm>
            <a:off x="0" y="0"/>
            <a:ext cx="9144000" cy="6858000"/>
          </a:xfrm>
        </p:spPr>
        <p:txBody>
          <a:bodyPr/>
          <a:lstStyle/>
          <a:p>
            <a:pPr algn="just" eaLnBrk="1" hangingPunct="1"/>
            <a:r>
              <a:rPr lang="el-GR" altLang="el-GR" b="1" smtClean="0">
                <a:solidFill>
                  <a:srgbClr val="000000"/>
                </a:solidFill>
                <a:latin typeface="Courier New" panose="02070309020205020404" pitchFamily="49" charset="0"/>
                <a:cs typeface="Times New Roman" panose="02020603050405020304" pitchFamily="18" charset="0"/>
              </a:rPr>
              <a:t>γ) Αν πολλαπλασιάσουμε όλες τις τιμές μιας μεταβλητής Χ με μια σταθερή ποσότητα </a:t>
            </a:r>
            <a:r>
              <a:rPr lang="en-US" altLang="el-GR" b="1" smtClean="0">
                <a:solidFill>
                  <a:srgbClr val="000000"/>
                </a:solidFill>
                <a:latin typeface="Courier New" panose="02070309020205020404" pitchFamily="49" charset="0"/>
                <a:cs typeface="Times New Roman" panose="02020603050405020304" pitchFamily="18" charset="0"/>
              </a:rPr>
              <a:t>c</a:t>
            </a:r>
            <a:r>
              <a:rPr lang="el-GR" altLang="el-GR" b="1" smtClean="0">
                <a:solidFill>
                  <a:srgbClr val="000000"/>
                </a:solidFill>
                <a:latin typeface="Courier New" panose="02070309020205020404" pitchFamily="49" charset="0"/>
                <a:cs typeface="Times New Roman" panose="02020603050405020304" pitchFamily="18" charset="0"/>
              </a:rPr>
              <a:t>, τότε και ο μέσος αριθμητικός τους πολλαπλασιάζεται με τη σταθερή αυτή ποσότητα. </a:t>
            </a:r>
          </a:p>
        </p:txBody>
      </p:sp>
      <p:graphicFrame>
        <p:nvGraphicFramePr>
          <p:cNvPr id="38915" name="Object 3"/>
          <p:cNvGraphicFramePr>
            <a:graphicFrameLocks noChangeAspect="1"/>
          </p:cNvGraphicFramePr>
          <p:nvPr/>
        </p:nvGraphicFramePr>
        <p:xfrm>
          <a:off x="1660525" y="3143250"/>
          <a:ext cx="5486400" cy="1600200"/>
        </p:xfrm>
        <a:graphic>
          <a:graphicData uri="http://schemas.openxmlformats.org/presentationml/2006/ole">
            <mc:AlternateContent xmlns:mc="http://schemas.openxmlformats.org/markup-compatibility/2006">
              <mc:Choice xmlns:v="urn:schemas-microsoft-com:vml" Requires="v">
                <p:oleObj spid="_x0000_s38920" name="Εξίσωση" r:id="rId4" imgW="1638300" imgH="469900" progId="Equation.3">
                  <p:embed/>
                </p:oleObj>
              </mc:Choice>
              <mc:Fallback>
                <p:oleObj name="Εξίσωση" r:id="rId4" imgW="1638300" imgH="469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525" y="3143250"/>
                        <a:ext cx="5486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AutoShape 4"/>
          <p:cNvSpPr>
            <a:spLocks noChangeArrowheads="1"/>
          </p:cNvSpPr>
          <p:nvPr/>
        </p:nvSpPr>
        <p:spPr bwMode="auto">
          <a:xfrm>
            <a:off x="6629400" y="5943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ransition spd="med">
    <p:random/>
    <p:sndAc>
      <p:stSnd>
        <p:snd r:embed="rId3"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0" y="0"/>
            <a:ext cx="9144000" cy="6858000"/>
          </a:xfrm>
        </p:spPr>
        <p:txBody>
          <a:bodyPr/>
          <a:lstStyle/>
          <a:p>
            <a:pPr algn="just" eaLnBrk="1" hangingPunct="1"/>
            <a:r>
              <a:rPr lang="el-GR" altLang="el-GR" b="1" smtClean="0">
                <a:solidFill>
                  <a:srgbClr val="000000"/>
                </a:solidFill>
                <a:latin typeface="Courier New" panose="02070309020205020404" pitchFamily="49" charset="0"/>
                <a:cs typeface="Times New Roman" panose="02020603050405020304" pitchFamily="18" charset="0"/>
              </a:rPr>
              <a:t>δ) Το αλγεβρικό άθροισμα των αποκλίσεων (διαφορών) του μέσου αριθμητικού από κάθε τιμή της μεταβλητής Χ είναι μηδέν. Δηλαδή ισχύει η σχέση: </a:t>
            </a:r>
          </a:p>
        </p:txBody>
      </p:sp>
      <p:graphicFrame>
        <p:nvGraphicFramePr>
          <p:cNvPr id="39939" name="Object 3"/>
          <p:cNvGraphicFramePr>
            <a:graphicFrameLocks noChangeAspect="1"/>
          </p:cNvGraphicFramePr>
          <p:nvPr/>
        </p:nvGraphicFramePr>
        <p:xfrm>
          <a:off x="977900" y="2973388"/>
          <a:ext cx="7186613" cy="987425"/>
        </p:xfrm>
        <a:graphic>
          <a:graphicData uri="http://schemas.openxmlformats.org/presentationml/2006/ole">
            <mc:AlternateContent xmlns:mc="http://schemas.openxmlformats.org/markup-compatibility/2006">
              <mc:Choice xmlns:v="urn:schemas-microsoft-com:vml" Requires="v">
                <p:oleObj spid="_x0000_s39944" name="Εξίσωση" r:id="rId4" imgW="2145369" imgH="266584" progId="Equation.3">
                  <p:embed/>
                </p:oleObj>
              </mc:Choice>
              <mc:Fallback>
                <p:oleObj name="Εξίσωση" r:id="rId4" imgW="2145369" imgH="266584"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2973388"/>
                        <a:ext cx="7186613"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0" name="AutoShape 4"/>
          <p:cNvSpPr>
            <a:spLocks noChangeArrowheads="1"/>
          </p:cNvSpPr>
          <p:nvPr/>
        </p:nvSpPr>
        <p:spPr bwMode="auto">
          <a:xfrm>
            <a:off x="6629400" y="5943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ransition spd="med">
    <p:random/>
    <p:sndAc>
      <p:stSnd>
        <p:snd r:embed="rId3"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noChangeArrowheads="1"/>
          </p:cNvSpPr>
          <p:nvPr>
            <p:ph type="title"/>
          </p:nvPr>
        </p:nvSpPr>
        <p:spPr>
          <a:xfrm>
            <a:off x="0" y="0"/>
            <a:ext cx="9144000" cy="571500"/>
          </a:xfrm>
        </p:spPr>
        <p:txBody>
          <a:bodyPr/>
          <a:lstStyle/>
          <a:p>
            <a:pPr marL="342900" indent="-342900" eaLnBrk="1" hangingPunct="1"/>
            <a:r>
              <a:rPr lang="el-GR" altLang="el-GR" sz="3200" b="1" smtClean="0">
                <a:solidFill>
                  <a:srgbClr val="FF0000"/>
                </a:solidFill>
              </a:rPr>
              <a:t>Ο αριθμητικός μέσος τιμών με συχνότητες</a:t>
            </a:r>
            <a:endParaRPr lang="el-GR" altLang="el-GR" sz="3200" smtClean="0">
              <a:solidFill>
                <a:srgbClr val="FF0000"/>
              </a:solidFill>
            </a:endParaRPr>
          </a:p>
        </p:txBody>
      </p:sp>
      <p:graphicFrame>
        <p:nvGraphicFramePr>
          <p:cNvPr id="5" name="4 - Θέση περιεχομένου"/>
          <p:cNvGraphicFramePr>
            <a:graphicFrameLocks noGrp="1"/>
          </p:cNvGraphicFramePr>
          <p:nvPr>
            <p:ph idx="1"/>
          </p:nvPr>
        </p:nvGraphicFramePr>
        <p:xfrm>
          <a:off x="0" y="1500188"/>
          <a:ext cx="9144000" cy="5357812"/>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38386">
                <a:tc>
                  <a:txBody>
                    <a:bodyPr/>
                    <a:lstStyle/>
                    <a:p>
                      <a:pPr algn="ctr">
                        <a:lnSpc>
                          <a:spcPct val="115000"/>
                        </a:lnSpc>
                        <a:spcBef>
                          <a:spcPts val="300"/>
                        </a:spcBef>
                        <a:spcAft>
                          <a:spcPts val="300"/>
                        </a:spcAft>
                      </a:pPr>
                      <a:r>
                        <a:rPr lang="el-GR" sz="2800" b="1" dirty="0">
                          <a:solidFill>
                            <a:srgbClr val="215868"/>
                          </a:solidFill>
                          <a:latin typeface="Calibri"/>
                          <a:ea typeface="Times New Roman"/>
                          <a:cs typeface="Calibri"/>
                        </a:rPr>
                        <a:t>Αριθμός παιδιών</a:t>
                      </a:r>
                      <a:endParaRPr lang="el-GR" sz="2800" dirty="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r>
                        <a:rPr lang="el-GR" sz="2800" b="1">
                          <a:solidFill>
                            <a:srgbClr val="215868"/>
                          </a:solidFill>
                          <a:latin typeface="Calibri"/>
                          <a:ea typeface="Times New Roman"/>
                          <a:cs typeface="Calibri"/>
                        </a:rPr>
                        <a:t>Συχνότητα</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35130">
                <a:tc>
                  <a:txBody>
                    <a:bodyPr/>
                    <a:lstStyle/>
                    <a:p>
                      <a:pPr algn="ctr">
                        <a:lnSpc>
                          <a:spcPct val="115000"/>
                        </a:lnSpc>
                        <a:spcBef>
                          <a:spcPts val="300"/>
                        </a:spcBef>
                        <a:spcAft>
                          <a:spcPts val="300"/>
                        </a:spcAft>
                      </a:pPr>
                      <a:r>
                        <a:rPr lang="en-US" sz="2800" dirty="0">
                          <a:latin typeface="Cambria Math"/>
                          <a:ea typeface="Times New Roman"/>
                          <a:cs typeface="Calibri"/>
                        </a:rPr>
                        <a:t>0</a:t>
                      </a:r>
                      <a:endParaRPr lang="el-GR" sz="2800" dirty="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56</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0</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1"/>
                  </a:ext>
                </a:extLst>
              </a:tr>
              <a:tr h="535130">
                <a:tc>
                  <a:txBody>
                    <a:bodyPr/>
                    <a:lstStyle/>
                    <a:p>
                      <a:pPr algn="ctr">
                        <a:lnSpc>
                          <a:spcPct val="115000"/>
                        </a:lnSpc>
                        <a:spcBef>
                          <a:spcPts val="300"/>
                        </a:spcBef>
                        <a:spcAft>
                          <a:spcPts val="300"/>
                        </a:spcAft>
                      </a:pPr>
                      <a:r>
                        <a:rPr lang="en-US" sz="2800" dirty="0">
                          <a:latin typeface="Cambria Math"/>
                          <a:ea typeface="Times New Roman"/>
                          <a:cs typeface="Calibri"/>
                        </a:rPr>
                        <a:t>1</a:t>
                      </a:r>
                      <a:endParaRPr lang="el-GR" sz="2800" dirty="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71</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a:latin typeface="Cambria Math"/>
                          <a:ea typeface="Times New Roman"/>
                          <a:cs typeface="Calibri"/>
                        </a:rPr>
                        <a:t>71</a:t>
                      </a:r>
                      <a:endParaRPr lang="el-GR" sz="280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535130">
                <a:tc>
                  <a:txBody>
                    <a:bodyPr/>
                    <a:lstStyle/>
                    <a:p>
                      <a:pPr algn="ctr">
                        <a:lnSpc>
                          <a:spcPct val="115000"/>
                        </a:lnSpc>
                        <a:spcBef>
                          <a:spcPts val="300"/>
                        </a:spcBef>
                        <a:spcAft>
                          <a:spcPts val="300"/>
                        </a:spcAft>
                      </a:pPr>
                      <a:r>
                        <a:rPr lang="en-US" sz="2800" dirty="0">
                          <a:latin typeface="Cambria Math"/>
                          <a:ea typeface="Times New Roman"/>
                          <a:cs typeface="Calibri"/>
                        </a:rPr>
                        <a:t>2</a:t>
                      </a:r>
                      <a:endParaRPr lang="el-GR" sz="2800" dirty="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52</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a:latin typeface="Cambria Math"/>
                          <a:ea typeface="Times New Roman"/>
                          <a:cs typeface="Calibri"/>
                        </a:rPr>
                        <a:t>104</a:t>
                      </a:r>
                      <a:endParaRPr lang="el-GR" sz="280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3"/>
                  </a:ext>
                </a:extLst>
              </a:tr>
              <a:tr h="535130">
                <a:tc>
                  <a:txBody>
                    <a:bodyPr/>
                    <a:lstStyle/>
                    <a:p>
                      <a:pPr algn="ctr">
                        <a:lnSpc>
                          <a:spcPct val="115000"/>
                        </a:lnSpc>
                        <a:spcBef>
                          <a:spcPts val="300"/>
                        </a:spcBef>
                        <a:spcAft>
                          <a:spcPts val="300"/>
                        </a:spcAft>
                      </a:pPr>
                      <a:r>
                        <a:rPr lang="en-US" sz="2800">
                          <a:latin typeface="Cambria Math"/>
                          <a:ea typeface="Times New Roman"/>
                          <a:cs typeface="Calibri"/>
                        </a:rPr>
                        <a:t>3</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29</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87</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535130">
                <a:tc>
                  <a:txBody>
                    <a:bodyPr/>
                    <a:lstStyle/>
                    <a:p>
                      <a:pPr algn="ctr">
                        <a:lnSpc>
                          <a:spcPct val="115000"/>
                        </a:lnSpc>
                        <a:spcBef>
                          <a:spcPts val="300"/>
                        </a:spcBef>
                        <a:spcAft>
                          <a:spcPts val="300"/>
                        </a:spcAft>
                      </a:pPr>
                      <a:r>
                        <a:rPr lang="en-US" sz="2800">
                          <a:latin typeface="Cambria Math"/>
                          <a:ea typeface="Times New Roman"/>
                          <a:cs typeface="Calibri"/>
                        </a:rPr>
                        <a:t>4</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24</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96</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5"/>
                  </a:ext>
                </a:extLst>
              </a:tr>
              <a:tr h="535130">
                <a:tc>
                  <a:txBody>
                    <a:bodyPr/>
                    <a:lstStyle/>
                    <a:p>
                      <a:pPr algn="ctr">
                        <a:lnSpc>
                          <a:spcPct val="115000"/>
                        </a:lnSpc>
                        <a:spcBef>
                          <a:spcPts val="300"/>
                        </a:spcBef>
                        <a:spcAft>
                          <a:spcPts val="300"/>
                        </a:spcAft>
                      </a:pPr>
                      <a:r>
                        <a:rPr lang="en-US" sz="2800">
                          <a:latin typeface="Cambria Math"/>
                          <a:ea typeface="Times New Roman"/>
                          <a:cs typeface="Calibri"/>
                        </a:rPr>
                        <a:t>5</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11</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55</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535130">
                <a:tc>
                  <a:txBody>
                    <a:bodyPr/>
                    <a:lstStyle/>
                    <a:p>
                      <a:pPr algn="ctr">
                        <a:lnSpc>
                          <a:spcPct val="115000"/>
                        </a:lnSpc>
                        <a:spcBef>
                          <a:spcPts val="300"/>
                        </a:spcBef>
                        <a:spcAft>
                          <a:spcPts val="300"/>
                        </a:spcAft>
                      </a:pPr>
                      <a:r>
                        <a:rPr lang="en-US" sz="2800">
                          <a:latin typeface="Cambria Math"/>
                          <a:ea typeface="Times New Roman"/>
                          <a:cs typeface="Calibri"/>
                        </a:rPr>
                        <a:t>6</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a:latin typeface="Cambria Math"/>
                          <a:ea typeface="Times New Roman"/>
                          <a:cs typeface="Calibri"/>
                        </a:rPr>
                        <a:t>6</a:t>
                      </a:r>
                      <a:endParaRPr lang="el-GR" sz="280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36</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7"/>
                  </a:ext>
                </a:extLst>
              </a:tr>
              <a:tr h="535130">
                <a:tc>
                  <a:txBody>
                    <a:bodyPr/>
                    <a:lstStyle/>
                    <a:p>
                      <a:pPr algn="ctr">
                        <a:lnSpc>
                          <a:spcPct val="115000"/>
                        </a:lnSpc>
                        <a:spcBef>
                          <a:spcPts val="300"/>
                        </a:spcBef>
                        <a:spcAft>
                          <a:spcPts val="300"/>
                        </a:spcAft>
                      </a:pPr>
                      <a:r>
                        <a:rPr lang="en-US" sz="2800">
                          <a:latin typeface="Cambria Math"/>
                          <a:ea typeface="Times New Roman"/>
                          <a:cs typeface="Calibri"/>
                        </a:rPr>
                        <a:t>7</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1</a:t>
                      </a:r>
                      <a:endParaRPr lang="el-GR" sz="2800" dirty="0">
                        <a:latin typeface="Calibri"/>
                        <a:ea typeface="Calibri"/>
                        <a:cs typeface="Times New Roman"/>
                      </a:endParaRPr>
                    </a:p>
                  </a:txBody>
                  <a:tcPr marL="28730" marR="28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n-US" sz="2800" dirty="0">
                          <a:latin typeface="Cambria Math"/>
                          <a:ea typeface="Times New Roman"/>
                          <a:cs typeface="Calibri"/>
                        </a:rPr>
                        <a:t>7</a:t>
                      </a:r>
                      <a:endParaRPr lang="el-GR" sz="2800" dirty="0">
                        <a:latin typeface="Calibri"/>
                        <a:ea typeface="Calibri"/>
                        <a:cs typeface="Times New Roman"/>
                      </a:endParaRPr>
                    </a:p>
                  </a:txBody>
                  <a:tcPr marL="28730" marR="287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538386">
                <a:tc>
                  <a:txBody>
                    <a:bodyPr/>
                    <a:lstStyle/>
                    <a:p>
                      <a:pPr algn="ctr">
                        <a:lnSpc>
                          <a:spcPct val="115000"/>
                        </a:lnSpc>
                        <a:spcBef>
                          <a:spcPts val="300"/>
                        </a:spcBef>
                        <a:spcAft>
                          <a:spcPts val="300"/>
                        </a:spcAft>
                      </a:pPr>
                      <a:r>
                        <a:rPr lang="el-GR" sz="2800" b="1">
                          <a:solidFill>
                            <a:srgbClr val="215868"/>
                          </a:solidFill>
                          <a:latin typeface="Calibri"/>
                          <a:ea typeface="Times New Roman"/>
                          <a:cs typeface="Calibri"/>
                        </a:rPr>
                        <a:t>Σύνολο</a:t>
                      </a: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endParaRPr lang="el-GR" sz="280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endParaRPr lang="el-GR" sz="2800" dirty="0">
                        <a:latin typeface="Calibri"/>
                        <a:ea typeface="Calibri"/>
                        <a:cs typeface="Times New Roman"/>
                      </a:endParaRPr>
                    </a:p>
                  </a:txBody>
                  <a:tcPr marL="28730" marR="28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bl>
          </a:graphicData>
        </a:graphic>
      </p:graphicFrame>
      <p:pic>
        <p:nvPicPr>
          <p:cNvPr id="4100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1643063"/>
            <a:ext cx="2317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0"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2125" y="1500188"/>
            <a:ext cx="4286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692275"/>
            <a:ext cx="5715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4813" y="6419850"/>
            <a:ext cx="12144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3"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6563" y="6072188"/>
            <a:ext cx="17859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4"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41015"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571500"/>
            <a:ext cx="8572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6" name="Rectangle 10"/>
          <p:cNvSpPr>
            <a:spLocks noChangeArrowheads="1"/>
          </p:cNvSpPr>
          <p:nvPr/>
        </p:nvSpPr>
        <p:spPr bwMode="auto">
          <a:xfrm>
            <a:off x="0" y="115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ransition spd="med">
    <p:random/>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373063"/>
            <a:ext cx="6178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cs typeface="Times New Roman" panose="02020603050405020304" pitchFamily="18" charset="0"/>
              </a:rPr>
              <a:t>Άσκηση. Να βρεθεί </a:t>
            </a:r>
            <a:r>
              <a:rPr lang="en-US" altLang="el-GR" sz="2800">
                <a:solidFill>
                  <a:srgbClr val="000000"/>
                </a:solidFill>
                <a:latin typeface="Calibri" panose="020F0502020204030204" pitchFamily="34" charset="0"/>
                <a:cs typeface="Times New Roman" panose="02020603050405020304" pitchFamily="18" charset="0"/>
              </a:rPr>
              <a:t>o </a:t>
            </a:r>
            <a:r>
              <a:rPr lang="el-GR" altLang="el-GR" sz="2800">
                <a:solidFill>
                  <a:srgbClr val="000000"/>
                </a:solidFill>
                <a:latin typeface="Calibri" panose="020F0502020204030204" pitchFamily="34" charset="0"/>
                <a:cs typeface="Times New Roman" panose="02020603050405020304" pitchFamily="18" charset="0"/>
              </a:rPr>
              <a:t>αριθμητικός μέσος </a:t>
            </a:r>
            <a:endParaRPr lang="el-GR" altLang="el-GR" sz="2400">
              <a:cs typeface="Times New Roman" panose="02020603050405020304" pitchFamily="18" charset="0"/>
            </a:endParaRPr>
          </a:p>
        </p:txBody>
      </p:sp>
      <p:graphicFrame>
        <p:nvGraphicFramePr>
          <p:cNvPr id="5" name="Θέση περιεχομένου 4"/>
          <p:cNvGraphicFramePr>
            <a:graphicFrameLocks noGrp="1"/>
          </p:cNvGraphicFramePr>
          <p:nvPr>
            <p:ph/>
          </p:nvPr>
        </p:nvGraphicFramePr>
        <p:xfrm>
          <a:off x="2843808" y="1484784"/>
          <a:ext cx="3220085" cy="3854196"/>
        </p:xfrm>
        <a:graphic>
          <a:graphicData uri="http://schemas.openxmlformats.org/drawingml/2006/table">
            <a:tbl>
              <a:tblPr firstRow="1" firstCol="1" bandRow="1">
                <a:tableStyleId>{5C22544A-7EE6-4342-B048-85BDC9FD1C3A}</a:tableStyleId>
              </a:tblPr>
              <a:tblGrid>
                <a:gridCol w="1184275">
                  <a:extLst>
                    <a:ext uri="{9D8B030D-6E8A-4147-A177-3AD203B41FA5}">
                      <a16:colId xmlns:a16="http://schemas.microsoft.com/office/drawing/2014/main" val="20000"/>
                    </a:ext>
                  </a:extLst>
                </a:gridCol>
                <a:gridCol w="2035810">
                  <a:extLst>
                    <a:ext uri="{9D8B030D-6E8A-4147-A177-3AD203B41FA5}">
                      <a16:colId xmlns:a16="http://schemas.microsoft.com/office/drawing/2014/main" val="20001"/>
                    </a:ext>
                  </a:extLst>
                </a:gridCol>
              </a:tblGrid>
              <a:tr h="699516">
                <a:tc>
                  <a:txBody>
                    <a:bodyPr/>
                    <a:lstStyle/>
                    <a:p>
                      <a:endParaRPr lang="el-GR" dirty="0"/>
                    </a:p>
                  </a:txBody>
                  <a:tcPr marL="68580" marR="68580" marT="0" marB="0" anchor="ctr">
                    <a:blipFill rotWithShape="1">
                      <a:blip r:embed="rId3"/>
                      <a:stretch>
                        <a:fillRect l="-515" t="-870" r="-172165" b="-481739"/>
                      </a:stretch>
                    </a:blipFill>
                  </a:tcPr>
                </a:tc>
                <a:tc>
                  <a:txBody>
                    <a:bodyPr/>
                    <a:lstStyle/>
                    <a:p>
                      <a:endParaRPr lang="el-GR" dirty="0"/>
                    </a:p>
                  </a:txBody>
                  <a:tcPr marL="68580" marR="68580" marT="0" marB="0" anchor="ctr">
                    <a:blipFill rotWithShape="1">
                      <a:blip r:embed="rId3"/>
                      <a:stretch>
                        <a:fillRect l="-58383" t="-870" b="-481739"/>
                      </a:stretch>
                    </a:blipFill>
                  </a:tcPr>
                </a:tc>
                <a:extLst>
                  <a:ext uri="{0D108BD9-81ED-4DB2-BD59-A6C34878D82A}">
                    <a16:rowId xmlns:a16="http://schemas.microsoft.com/office/drawing/2014/main" val="10000"/>
                  </a:ext>
                </a:extLst>
              </a:tr>
              <a:tr h="630936">
                <a:tc>
                  <a:txBody>
                    <a:bodyPr/>
                    <a:lstStyle/>
                    <a:p>
                      <a:pPr algn="ctr">
                        <a:lnSpc>
                          <a:spcPct val="115000"/>
                        </a:lnSpc>
                        <a:spcAft>
                          <a:spcPts val="0"/>
                        </a:spcAft>
                      </a:pPr>
                      <a:r>
                        <a:rPr lang="el-GR" sz="3600" dirty="0">
                          <a:effectLst/>
                        </a:rPr>
                        <a:t>1</a:t>
                      </a:r>
                      <a:endParaRPr lang="el-GR" sz="36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1"/>
                  </a:ext>
                </a:extLst>
              </a:tr>
              <a:tr h="630936">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2"/>
                  </a:ext>
                </a:extLst>
              </a:tr>
              <a:tr h="630936">
                <a:tc>
                  <a:txBody>
                    <a:bodyPr/>
                    <a:lstStyle/>
                    <a:p>
                      <a:pPr algn="ctr">
                        <a:lnSpc>
                          <a:spcPct val="115000"/>
                        </a:lnSpc>
                        <a:spcAft>
                          <a:spcPts val="0"/>
                        </a:spcAft>
                      </a:pPr>
                      <a:r>
                        <a:rPr lang="el-GR" sz="3600">
                          <a:effectLst/>
                        </a:rPr>
                        <a:t>3</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5</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630936">
                <a:tc>
                  <a:txBody>
                    <a:bodyPr/>
                    <a:lstStyle/>
                    <a:p>
                      <a:pPr algn="ctr">
                        <a:lnSpc>
                          <a:spcPct val="115000"/>
                        </a:lnSpc>
                        <a:spcAft>
                          <a:spcPts val="0"/>
                        </a:spcAft>
                      </a:pPr>
                      <a:r>
                        <a:rPr lang="el-GR" sz="3600">
                          <a:effectLst/>
                        </a:rPr>
                        <a:t>4</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630936">
                <a:tc>
                  <a:txBody>
                    <a:bodyPr/>
                    <a:lstStyle/>
                    <a:p>
                      <a:pPr algn="ctr">
                        <a:lnSpc>
                          <a:spcPct val="115000"/>
                        </a:lnSpc>
                        <a:spcAft>
                          <a:spcPts val="0"/>
                        </a:spcAft>
                      </a:pPr>
                      <a:r>
                        <a:rPr lang="el-GR" sz="3600">
                          <a:effectLst/>
                        </a:rPr>
                        <a:t>5</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
    <p:sndAc>
      <p:stSnd>
        <p:snd r:embed="rId2"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nvGraphicFramePr>
        <p:xfrm>
          <a:off x="29029" y="23777"/>
          <a:ext cx="5319395" cy="4887278"/>
        </p:xfrm>
        <a:graphic>
          <a:graphicData uri="http://schemas.openxmlformats.org/drawingml/2006/table">
            <a:tbl>
              <a:tblPr firstRow="1" firstCol="1" bandRow="1">
                <a:tableStyleId>{5C22544A-7EE6-4342-B048-85BDC9FD1C3A}</a:tableStyleId>
              </a:tblPr>
              <a:tblGrid>
                <a:gridCol w="902397">
                  <a:extLst>
                    <a:ext uri="{9D8B030D-6E8A-4147-A177-3AD203B41FA5}">
                      <a16:colId xmlns:a16="http://schemas.microsoft.com/office/drawing/2014/main" val="20000"/>
                    </a:ext>
                  </a:extLst>
                </a:gridCol>
                <a:gridCol w="2227333">
                  <a:extLst>
                    <a:ext uri="{9D8B030D-6E8A-4147-A177-3AD203B41FA5}">
                      <a16:colId xmlns:a16="http://schemas.microsoft.com/office/drawing/2014/main" val="20001"/>
                    </a:ext>
                  </a:extLst>
                </a:gridCol>
                <a:gridCol w="2189665">
                  <a:extLst>
                    <a:ext uri="{9D8B030D-6E8A-4147-A177-3AD203B41FA5}">
                      <a16:colId xmlns:a16="http://schemas.microsoft.com/office/drawing/2014/main" val="20002"/>
                    </a:ext>
                  </a:extLst>
                </a:gridCol>
              </a:tblGrid>
              <a:tr h="544068">
                <a:tc>
                  <a:txBody>
                    <a:bodyPr/>
                    <a:lstStyle/>
                    <a:p>
                      <a:endParaRPr lang="el-GR"/>
                    </a:p>
                  </a:txBody>
                  <a:tcPr marL="68580" marR="68580" marT="0" marB="0" anchor="ctr">
                    <a:blipFill rotWithShape="1">
                      <a:blip r:embed="rId3"/>
                      <a:stretch>
                        <a:fillRect l="-676" t="-1124" r="-489865" b="-801124"/>
                      </a:stretch>
                    </a:blipFill>
                  </a:tcPr>
                </a:tc>
                <a:tc>
                  <a:txBody>
                    <a:bodyPr/>
                    <a:lstStyle/>
                    <a:p>
                      <a:endParaRPr lang="el-GR"/>
                    </a:p>
                  </a:txBody>
                  <a:tcPr marL="68580" marR="68580" marT="0" marB="0" anchor="ctr">
                    <a:blipFill rotWithShape="1">
                      <a:blip r:embed="rId3"/>
                      <a:stretch>
                        <a:fillRect l="-40822" t="-1124" r="-98630" b="-801124"/>
                      </a:stretch>
                    </a:blipFill>
                  </a:tcPr>
                </a:tc>
                <a:tc>
                  <a:txBody>
                    <a:bodyPr/>
                    <a:lstStyle/>
                    <a:p>
                      <a:endParaRPr lang="el-GR"/>
                    </a:p>
                  </a:txBody>
                  <a:tcPr marL="68580" marR="68580" marT="0" marB="0">
                    <a:blipFill rotWithShape="1">
                      <a:blip r:embed="rId3"/>
                      <a:stretch>
                        <a:fillRect l="-143175" t="-1124" r="-279" b="-801124"/>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1*2=3</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6</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12</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889570">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a:p>
                  </a:txBody>
                  <a:tcPr marL="68580" marR="68580" marT="0" marB="0" anchor="b">
                    <a:blipFill rotWithShape="1">
                      <a:blip r:embed="rId3"/>
                      <a:stretch>
                        <a:fillRect l="-40822" t="-159032" r="-98630"/>
                      </a:stretch>
                    </a:blipFill>
                  </a:tcPr>
                </a:tc>
                <a:tc>
                  <a:txBody>
                    <a:bodyPr/>
                    <a:lstStyle/>
                    <a:p>
                      <a:endParaRPr lang="el-GR"/>
                    </a:p>
                  </a:txBody>
                  <a:tcPr marL="68580" marR="68580" marT="0" marB="0">
                    <a:blipFill rotWithShape="1">
                      <a:blip r:embed="rId3"/>
                      <a:stretch>
                        <a:fillRect l="-143175" t="-159032" r="-279"/>
                      </a:stretch>
                    </a:blipFill>
                  </a:tcPr>
                </a:tc>
                <a:extLst>
                  <a:ext uri="{0D108BD9-81ED-4DB2-BD59-A6C34878D82A}">
                    <a16:rowId xmlns:a16="http://schemas.microsoft.com/office/drawing/2014/main" val="10006"/>
                  </a:ext>
                </a:extLst>
              </a:tr>
            </a:tbl>
          </a:graphicData>
        </a:graphic>
      </p:graphicFrame>
      <p:sp>
        <p:nvSpPr>
          <p:cNvPr id="6" name="Ορθογώνιο 5"/>
          <p:cNvSpPr>
            <a:spLocks noRot="1" noChangeAspect="1" noMove="1" noResize="1" noEditPoints="1" noAdjustHandles="1" noChangeArrowheads="1" noChangeShapeType="1" noTextEdit="1"/>
          </p:cNvSpPr>
          <p:nvPr/>
        </p:nvSpPr>
        <p:spPr>
          <a:xfrm>
            <a:off x="2411760" y="5157192"/>
            <a:ext cx="3324756" cy="1024127"/>
          </a:xfrm>
          <a:prstGeom prst="rect">
            <a:avLst/>
          </a:prstGeom>
          <a:blipFill rotWithShape="1">
            <a:blip r:embed="rId4"/>
            <a:stretch>
              <a:fillRect/>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373063"/>
            <a:ext cx="6178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cs typeface="Times New Roman" panose="02020603050405020304" pitchFamily="18" charset="0"/>
              </a:rPr>
              <a:t>Άσκηση. Να βρεθεί </a:t>
            </a:r>
            <a:r>
              <a:rPr lang="en-US" altLang="el-GR" sz="2800">
                <a:solidFill>
                  <a:srgbClr val="000000"/>
                </a:solidFill>
                <a:latin typeface="Calibri" panose="020F0502020204030204" pitchFamily="34" charset="0"/>
                <a:cs typeface="Times New Roman" panose="02020603050405020304" pitchFamily="18" charset="0"/>
              </a:rPr>
              <a:t>o </a:t>
            </a:r>
            <a:r>
              <a:rPr lang="el-GR" altLang="el-GR" sz="2800">
                <a:solidFill>
                  <a:srgbClr val="000000"/>
                </a:solidFill>
                <a:latin typeface="Calibri" panose="020F0502020204030204" pitchFamily="34" charset="0"/>
                <a:cs typeface="Times New Roman" panose="02020603050405020304" pitchFamily="18" charset="0"/>
              </a:rPr>
              <a:t>αριθμητικός μέσος </a:t>
            </a:r>
            <a:endParaRPr lang="el-GR" altLang="el-GR" sz="2400">
              <a:cs typeface="Times New Roman" panose="02020603050405020304" pitchFamily="18" charset="0"/>
            </a:endParaRPr>
          </a:p>
        </p:txBody>
      </p:sp>
      <p:graphicFrame>
        <p:nvGraphicFramePr>
          <p:cNvPr id="5" name="Θέση περιεχομένου 4"/>
          <p:cNvGraphicFramePr>
            <a:graphicFrameLocks noGrp="1"/>
          </p:cNvGraphicFramePr>
          <p:nvPr>
            <p:ph/>
          </p:nvPr>
        </p:nvGraphicFramePr>
        <p:xfrm>
          <a:off x="2843808" y="1484784"/>
          <a:ext cx="3220085" cy="3854196"/>
        </p:xfrm>
        <a:graphic>
          <a:graphicData uri="http://schemas.openxmlformats.org/drawingml/2006/table">
            <a:tbl>
              <a:tblPr firstRow="1" firstCol="1" bandRow="1">
                <a:tableStyleId>{5C22544A-7EE6-4342-B048-85BDC9FD1C3A}</a:tableStyleId>
              </a:tblPr>
              <a:tblGrid>
                <a:gridCol w="1184275">
                  <a:extLst>
                    <a:ext uri="{9D8B030D-6E8A-4147-A177-3AD203B41FA5}">
                      <a16:colId xmlns:a16="http://schemas.microsoft.com/office/drawing/2014/main" val="20000"/>
                    </a:ext>
                  </a:extLst>
                </a:gridCol>
                <a:gridCol w="2035810">
                  <a:extLst>
                    <a:ext uri="{9D8B030D-6E8A-4147-A177-3AD203B41FA5}">
                      <a16:colId xmlns:a16="http://schemas.microsoft.com/office/drawing/2014/main" val="20001"/>
                    </a:ext>
                  </a:extLst>
                </a:gridCol>
              </a:tblGrid>
              <a:tr h="699516">
                <a:tc>
                  <a:txBody>
                    <a:bodyPr/>
                    <a:lstStyle/>
                    <a:p>
                      <a:endParaRPr lang="el-GR" dirty="0"/>
                    </a:p>
                  </a:txBody>
                  <a:tcPr marL="68580" marR="68580" marT="0" marB="0" anchor="ctr">
                    <a:blipFill rotWithShape="1">
                      <a:blip r:embed="rId3"/>
                      <a:stretch>
                        <a:fillRect l="-515" t="-870" r="-172165" b="-481739"/>
                      </a:stretch>
                    </a:blipFill>
                  </a:tcPr>
                </a:tc>
                <a:tc>
                  <a:txBody>
                    <a:bodyPr/>
                    <a:lstStyle/>
                    <a:p>
                      <a:endParaRPr lang="el-GR" dirty="0"/>
                    </a:p>
                  </a:txBody>
                  <a:tcPr marL="68580" marR="68580" marT="0" marB="0" anchor="ctr">
                    <a:blipFill rotWithShape="1">
                      <a:blip r:embed="rId3"/>
                      <a:stretch>
                        <a:fillRect l="-58383" t="-870" b="-481739"/>
                      </a:stretch>
                    </a:blipFill>
                  </a:tcPr>
                </a:tc>
                <a:extLst>
                  <a:ext uri="{0D108BD9-81ED-4DB2-BD59-A6C34878D82A}">
                    <a16:rowId xmlns:a16="http://schemas.microsoft.com/office/drawing/2014/main" val="10000"/>
                  </a:ext>
                </a:extLst>
              </a:tr>
              <a:tr h="630936">
                <a:tc>
                  <a:txBody>
                    <a:bodyPr/>
                    <a:lstStyle/>
                    <a:p>
                      <a:pPr algn="ctr">
                        <a:lnSpc>
                          <a:spcPct val="115000"/>
                        </a:lnSpc>
                        <a:spcAft>
                          <a:spcPts val="0"/>
                        </a:spcAft>
                      </a:pPr>
                      <a:r>
                        <a:rPr lang="el-GR" sz="3600" dirty="0">
                          <a:effectLst/>
                        </a:rPr>
                        <a:t>-1</a:t>
                      </a:r>
                      <a:endParaRPr lang="el-GR" sz="36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1"/>
                  </a:ext>
                </a:extLst>
              </a:tr>
              <a:tr h="630936">
                <a:tc>
                  <a:txBody>
                    <a:bodyPr/>
                    <a:lstStyle/>
                    <a:p>
                      <a:pPr algn="ctr">
                        <a:lnSpc>
                          <a:spcPct val="115000"/>
                        </a:lnSpc>
                        <a:spcAft>
                          <a:spcPts val="0"/>
                        </a:spcAft>
                      </a:pPr>
                      <a:r>
                        <a:rPr lang="el-GR" sz="3600">
                          <a:effectLst/>
                        </a:rPr>
                        <a:t>2</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2"/>
                  </a:ext>
                </a:extLst>
              </a:tr>
              <a:tr h="630936">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5</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630936">
                <a:tc>
                  <a:txBody>
                    <a:bodyPr/>
                    <a:lstStyle/>
                    <a:p>
                      <a:pPr algn="ctr">
                        <a:lnSpc>
                          <a:spcPct val="115000"/>
                        </a:lnSpc>
                        <a:spcAft>
                          <a:spcPts val="0"/>
                        </a:spcAft>
                      </a:pPr>
                      <a:r>
                        <a:rPr lang="el-GR" sz="3600">
                          <a:effectLst/>
                        </a:rPr>
                        <a:t>4</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3</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630936">
                <a:tc>
                  <a:txBody>
                    <a:bodyPr/>
                    <a:lstStyle/>
                    <a:p>
                      <a:pPr algn="ctr">
                        <a:lnSpc>
                          <a:spcPct val="115000"/>
                        </a:lnSpc>
                        <a:spcAft>
                          <a:spcPts val="0"/>
                        </a:spcAft>
                      </a:pPr>
                      <a:r>
                        <a:rPr lang="el-GR" sz="3600">
                          <a:effectLst/>
                        </a:rPr>
                        <a:t>5</a:t>
                      </a:r>
                      <a:endParaRPr lang="el-GR" sz="3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3600" dirty="0">
                          <a:effectLst/>
                        </a:rPr>
                        <a:t>2</a:t>
                      </a:r>
                      <a:endParaRPr lang="el-GR" sz="3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nvGraphicFramePr>
        <p:xfrm>
          <a:off x="29029" y="23777"/>
          <a:ext cx="5335059" cy="4915193"/>
        </p:xfrm>
        <a:graphic>
          <a:graphicData uri="http://schemas.openxmlformats.org/drawingml/2006/table">
            <a:tbl>
              <a:tblPr firstRow="1" firstCol="1" bandRow="1">
                <a:tableStyleId>{5C22544A-7EE6-4342-B048-85BDC9FD1C3A}</a:tableStyleId>
              </a:tblPr>
              <a:tblGrid>
                <a:gridCol w="905054">
                  <a:extLst>
                    <a:ext uri="{9D8B030D-6E8A-4147-A177-3AD203B41FA5}">
                      <a16:colId xmlns:a16="http://schemas.microsoft.com/office/drawing/2014/main" val="20000"/>
                    </a:ext>
                  </a:extLst>
                </a:gridCol>
                <a:gridCol w="2233892">
                  <a:extLst>
                    <a:ext uri="{9D8B030D-6E8A-4147-A177-3AD203B41FA5}">
                      <a16:colId xmlns:a16="http://schemas.microsoft.com/office/drawing/2014/main" val="20001"/>
                    </a:ext>
                  </a:extLst>
                </a:gridCol>
                <a:gridCol w="2196113">
                  <a:extLst>
                    <a:ext uri="{9D8B030D-6E8A-4147-A177-3AD203B41FA5}">
                      <a16:colId xmlns:a16="http://schemas.microsoft.com/office/drawing/2014/main" val="20002"/>
                    </a:ext>
                  </a:extLst>
                </a:gridCol>
              </a:tblGrid>
              <a:tr h="498302">
                <a:tc>
                  <a:txBody>
                    <a:bodyPr/>
                    <a:lstStyle/>
                    <a:p>
                      <a:endParaRPr lang="el-GR" sz="1800" dirty="0"/>
                    </a:p>
                  </a:txBody>
                  <a:tcPr marL="68580" marR="68580" marT="0" marB="0" anchor="ctr">
                    <a:blipFill rotWithShape="1">
                      <a:blip r:embed="rId3"/>
                      <a:stretch>
                        <a:fillRect l="-676" t="-1124" r="-489865" b="-801124"/>
                      </a:stretch>
                    </a:blipFill>
                  </a:tcPr>
                </a:tc>
                <a:tc>
                  <a:txBody>
                    <a:bodyPr/>
                    <a:lstStyle/>
                    <a:p>
                      <a:endParaRPr lang="el-GR" sz="1800"/>
                    </a:p>
                  </a:txBody>
                  <a:tcPr marL="68580" marR="68580" marT="0" marB="0" anchor="ctr">
                    <a:blipFill rotWithShape="1">
                      <a:blip r:embed="rId3"/>
                      <a:stretch>
                        <a:fillRect l="-40822" t="-1124" r="-98630" b="-801124"/>
                      </a:stretch>
                    </a:blipFill>
                  </a:tcPr>
                </a:tc>
                <a:tc>
                  <a:txBody>
                    <a:bodyPr/>
                    <a:lstStyle/>
                    <a:p>
                      <a:endParaRPr lang="el-GR" sz="1800"/>
                    </a:p>
                  </a:txBody>
                  <a:tcPr marL="68580" marR="68580" marT="0" marB="0">
                    <a:blipFill rotWithShape="1">
                      <a:blip r:embed="rId3"/>
                      <a:stretch>
                        <a:fillRect l="-143175" t="-1124" r="-279" b="-801124"/>
                      </a:stretch>
                    </a:blipFill>
                  </a:tcPr>
                </a:tc>
                <a:extLst>
                  <a:ext uri="{0D108BD9-81ED-4DB2-BD59-A6C34878D82A}">
                    <a16:rowId xmlns:a16="http://schemas.microsoft.com/office/drawing/2014/main" val="10000"/>
                  </a:ext>
                </a:extLst>
              </a:tr>
              <a:tr h="492167">
                <a:tc>
                  <a:txBody>
                    <a:bodyPr/>
                    <a:lstStyle/>
                    <a:p>
                      <a:pPr algn="ctr">
                        <a:lnSpc>
                          <a:spcPct val="115000"/>
                        </a:lnSpc>
                        <a:spcAft>
                          <a:spcPts val="0"/>
                        </a:spcAft>
                      </a:pPr>
                      <a:r>
                        <a:rPr lang="el-GR" sz="2800" dirty="0">
                          <a:effectLst/>
                        </a:rPr>
                        <a:t>-1</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a:t>
                      </a:r>
                      <a:r>
                        <a:rPr lang="en-US" sz="2800" dirty="0">
                          <a:effectLst/>
                        </a:rPr>
                        <a:t>1*2=-2</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492167">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a:effectLst/>
                        </a:rPr>
                        <a:t>6</a:t>
                      </a:r>
                      <a:endParaRPr lang="el-GR" sz="28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92167">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dirty="0">
                          <a:effectLst/>
                        </a:rPr>
                        <a:t>-</a:t>
                      </a:r>
                      <a:r>
                        <a:rPr lang="en-US" sz="2800" dirty="0">
                          <a:effectLst/>
                        </a:rPr>
                        <a:t>15</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492167">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12</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92167">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2800" dirty="0">
                          <a:effectLst/>
                        </a:rPr>
                        <a:t>10</a:t>
                      </a:r>
                      <a:endParaRPr lang="el-GR" sz="2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1956056">
                <a:tc>
                  <a:txBody>
                    <a:bodyPr/>
                    <a:lstStyle/>
                    <a:p>
                      <a:pPr algn="ctr">
                        <a:lnSpc>
                          <a:spcPct val="115000"/>
                        </a:lnSpc>
                        <a:spcAft>
                          <a:spcPts val="0"/>
                        </a:spcAft>
                      </a:pPr>
                      <a:r>
                        <a:rPr lang="el-GR" sz="2800">
                          <a:effectLst/>
                        </a:rPr>
                        <a:t> </a:t>
                      </a:r>
                      <a:endParaRPr lang="el-GR" sz="2800">
                        <a:effectLst/>
                        <a:latin typeface="Calibri"/>
                        <a:ea typeface="Times New Roman"/>
                        <a:cs typeface="Times New Roman"/>
                      </a:endParaRPr>
                    </a:p>
                  </a:txBody>
                  <a:tcPr marL="68580" marR="68580" marT="0" marB="0" anchor="b"/>
                </a:tc>
                <a:tc>
                  <a:txBody>
                    <a:bodyPr/>
                    <a:lstStyle/>
                    <a:p>
                      <a:endParaRPr lang="el-GR" sz="1800" dirty="0"/>
                    </a:p>
                  </a:txBody>
                  <a:tcPr marL="68580" marR="68580" marT="0" marB="0" anchor="b">
                    <a:blipFill rotWithShape="1">
                      <a:blip r:embed="rId3"/>
                      <a:stretch>
                        <a:fillRect l="-40822" t="-159032" r="-98630"/>
                      </a:stretch>
                    </a:blipFill>
                  </a:tcPr>
                </a:tc>
                <a:tc>
                  <a:txBody>
                    <a:bodyPr/>
                    <a:lstStyle/>
                    <a:p>
                      <a:endParaRPr lang="el-GR" sz="1800" dirty="0"/>
                    </a:p>
                  </a:txBody>
                  <a:tcPr marL="68580" marR="68580" marT="0" marB="0">
                    <a:solidFill>
                      <a:schemeClr val="bg1"/>
                    </a:solidFill>
                  </a:tcPr>
                </a:tc>
                <a:extLst>
                  <a:ext uri="{0D108BD9-81ED-4DB2-BD59-A6C34878D82A}">
                    <a16:rowId xmlns:a16="http://schemas.microsoft.com/office/drawing/2014/main" val="10006"/>
                  </a:ext>
                </a:extLst>
              </a:tr>
            </a:tbl>
          </a:graphicData>
        </a:graphic>
      </p:graphicFrame>
      <p:sp>
        <p:nvSpPr>
          <p:cNvPr id="4" name="TextBox 3"/>
          <p:cNvSpPr txBox="1">
            <a:spLocks noRot="1" noChangeAspect="1" noMove="1" noResize="1" noEditPoints="1" noAdjustHandles="1" noChangeArrowheads="1" noChangeShapeType="1" noTextEdit="1"/>
          </p:cNvSpPr>
          <p:nvPr/>
        </p:nvSpPr>
        <p:spPr>
          <a:xfrm>
            <a:off x="3993388" y="3249433"/>
            <a:ext cx="1803635" cy="986680"/>
          </a:xfrm>
          <a:prstGeom prst="rect">
            <a:avLst/>
          </a:prstGeom>
          <a:blipFill rotWithShape="1">
            <a:blip r:embed="rId4"/>
            <a:stretch>
              <a:fillRect/>
            </a:stretch>
          </a:blipFill>
        </p:spPr>
        <p:txBody>
          <a:bodyPr/>
          <a:lstStyle/>
          <a:p>
            <a:pPr eaLnBrk="1" hangingPunct="1">
              <a:defRPr/>
            </a:pPr>
            <a:r>
              <a:rPr lang="el-GR">
                <a:noFill/>
              </a:rPr>
              <a:t> </a:t>
            </a:r>
          </a:p>
        </p:txBody>
      </p:sp>
      <p:sp>
        <p:nvSpPr>
          <p:cNvPr id="6" name="TextBox 5"/>
          <p:cNvSpPr txBox="1">
            <a:spLocks noRot="1" noChangeAspect="1" noMove="1" noResize="1" noEditPoints="1" noAdjustHandles="1" noChangeArrowheads="1" noChangeShapeType="1" noTextEdit="1"/>
          </p:cNvSpPr>
          <p:nvPr/>
        </p:nvSpPr>
        <p:spPr>
          <a:xfrm>
            <a:off x="3980136" y="4952404"/>
            <a:ext cx="4336280" cy="783163"/>
          </a:xfrm>
          <a:prstGeom prst="rect">
            <a:avLst/>
          </a:prstGeom>
          <a:blipFill rotWithShape="1">
            <a:blip r:embed="rId5"/>
            <a:stretch>
              <a:fillRect l="-2954" b="-1550"/>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noChangeArrowheads="1"/>
          </p:cNvSpPr>
          <p:nvPr>
            <p:ph type="title"/>
          </p:nvPr>
        </p:nvSpPr>
        <p:spPr>
          <a:xfrm>
            <a:off x="0" y="0"/>
            <a:ext cx="9144000" cy="1143000"/>
          </a:xfrm>
        </p:spPr>
        <p:txBody>
          <a:bodyPr/>
          <a:lstStyle/>
          <a:p>
            <a:pPr eaLnBrk="1" hangingPunct="1"/>
            <a:r>
              <a:rPr lang="el-GR" altLang="el-GR" sz="3200" b="1" smtClean="0">
                <a:solidFill>
                  <a:srgbClr val="FF0000"/>
                </a:solidFill>
              </a:rPr>
              <a:t>Ο αριθμητικός μέσος τιμών ομαδοποιημένων – ταξινομημένων δεδομένων </a:t>
            </a:r>
            <a:endParaRPr lang="el-GR" altLang="el-GR" sz="3200" smtClean="0"/>
          </a:p>
        </p:txBody>
      </p:sp>
      <p:graphicFrame>
        <p:nvGraphicFramePr>
          <p:cNvPr id="46083" name="Object 2"/>
          <p:cNvGraphicFramePr>
            <a:graphicFrameLocks noChangeAspect="1"/>
          </p:cNvGraphicFramePr>
          <p:nvPr/>
        </p:nvGraphicFramePr>
        <p:xfrm>
          <a:off x="0" y="1214438"/>
          <a:ext cx="7286625" cy="3281362"/>
        </p:xfrm>
        <a:graphic>
          <a:graphicData uri="http://schemas.openxmlformats.org/presentationml/2006/ole">
            <mc:AlternateContent xmlns:mc="http://schemas.openxmlformats.org/markup-compatibility/2006">
              <mc:Choice xmlns:v="urn:schemas-microsoft-com:vml" Requires="v">
                <p:oleObj spid="_x0000_s46092" name="Φύλλο εργασίας" r:id="rId4" imgW="2448154" imgH="1448105" progId="Excel.Sheet.8">
                  <p:embed/>
                </p:oleObj>
              </mc:Choice>
              <mc:Fallback>
                <p:oleObj name="Φύλλο εργασίας" r:id="rId4" imgW="2448154" imgH="144810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4438"/>
                        <a:ext cx="7286625"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4 - TextBox"/>
          <p:cNvSpPr txBox="1">
            <a:spLocks noChangeArrowheads="1"/>
          </p:cNvSpPr>
          <p:nvPr/>
        </p:nvSpPr>
        <p:spPr bwMode="auto">
          <a:xfrm>
            <a:off x="4214813" y="450056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t>Σύνολο     6500</a:t>
            </a:r>
          </a:p>
        </p:txBody>
      </p:sp>
      <p:graphicFrame>
        <p:nvGraphicFramePr>
          <p:cNvPr id="46085" name="Object 3"/>
          <p:cNvGraphicFramePr>
            <a:graphicFrameLocks noChangeAspect="1"/>
          </p:cNvGraphicFramePr>
          <p:nvPr/>
        </p:nvGraphicFramePr>
        <p:xfrm>
          <a:off x="500063" y="5214938"/>
          <a:ext cx="4456112" cy="1309687"/>
        </p:xfrm>
        <a:graphic>
          <a:graphicData uri="http://schemas.openxmlformats.org/presentationml/2006/ole">
            <mc:AlternateContent xmlns:mc="http://schemas.openxmlformats.org/markup-compatibility/2006">
              <mc:Choice xmlns:v="urn:schemas-microsoft-com:vml" Requires="v">
                <p:oleObj spid="_x0000_s46093" name="Εξίσωση" r:id="rId6" imgW="1701800" imgH="520700" progId="Equation.3">
                  <p:embed/>
                </p:oleObj>
              </mc:Choice>
              <mc:Fallback>
                <p:oleObj name="Εξίσωση" r:id="rId6" imgW="1701800" imgH="520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5214938"/>
                        <a:ext cx="4456112"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p:nvPr>
        </p:nvGraphicFramePr>
        <p:xfrm>
          <a:off x="1908175" y="1196975"/>
          <a:ext cx="3455988" cy="3168649"/>
        </p:xfrm>
        <a:graphic>
          <a:graphicData uri="http://schemas.openxmlformats.org/drawingml/2006/table">
            <a:tbl>
              <a:tblPr>
                <a:tableStyleId>{5C22544A-7EE6-4342-B048-85BDC9FD1C3A}</a:tableStyleId>
              </a:tblPr>
              <a:tblGrid>
                <a:gridCol w="1658874">
                  <a:extLst>
                    <a:ext uri="{9D8B030D-6E8A-4147-A177-3AD203B41FA5}">
                      <a16:colId xmlns:a16="http://schemas.microsoft.com/office/drawing/2014/main" val="20000"/>
                    </a:ext>
                  </a:extLst>
                </a:gridCol>
                <a:gridCol w="1797114">
                  <a:extLst>
                    <a:ext uri="{9D8B030D-6E8A-4147-A177-3AD203B41FA5}">
                      <a16:colId xmlns:a16="http://schemas.microsoft.com/office/drawing/2014/main" val="20001"/>
                    </a:ext>
                  </a:extLst>
                </a:gridCol>
              </a:tblGrid>
              <a:tr h="772192">
                <a:tc>
                  <a:txBody>
                    <a:bodyPr/>
                    <a:lstStyle/>
                    <a:p>
                      <a:pPr algn="ctr" fontAlgn="ctr"/>
                      <a:r>
                        <a:rPr lang="el-GR" sz="2800" u="none" strike="noStrike" dirty="0">
                          <a:effectLst/>
                        </a:rPr>
                        <a:t>Κλάσεις</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Συχνότητα</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0"/>
                  </a:ext>
                </a:extLst>
              </a:tr>
              <a:tr h="798819">
                <a:tc>
                  <a:txBody>
                    <a:bodyPr/>
                    <a:lstStyle/>
                    <a:p>
                      <a:pPr algn="ctr" fontAlgn="ctr"/>
                      <a:r>
                        <a:rPr lang="el-GR" sz="2800" u="none" strike="noStrike" dirty="0">
                          <a:effectLst/>
                        </a:rPr>
                        <a:t>0 – 10</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1</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1"/>
                  </a:ext>
                </a:extLst>
              </a:tr>
              <a:tr h="798819">
                <a:tc>
                  <a:txBody>
                    <a:bodyPr/>
                    <a:lstStyle/>
                    <a:p>
                      <a:pPr algn="ctr" fontAlgn="ctr"/>
                      <a:r>
                        <a:rPr lang="el-GR" sz="2800" u="none" strike="noStrike">
                          <a:effectLst/>
                        </a:rPr>
                        <a:t>10 – 20</a:t>
                      </a:r>
                      <a:endParaRPr lang="el-GR" sz="2800" b="0" i="0" u="none" strike="noStrike">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3</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2"/>
                  </a:ext>
                </a:extLst>
              </a:tr>
              <a:tr h="798819">
                <a:tc>
                  <a:txBody>
                    <a:bodyPr/>
                    <a:lstStyle/>
                    <a:p>
                      <a:pPr algn="ctr" fontAlgn="ctr"/>
                      <a:r>
                        <a:rPr lang="el-GR" sz="2800" u="none" strike="noStrike" dirty="0">
                          <a:effectLst/>
                        </a:rPr>
                        <a:t>20 – 30</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1</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3"/>
                  </a:ext>
                </a:extLst>
              </a:tr>
            </a:tbl>
          </a:graphicData>
        </a:graphic>
      </p:graphicFrame>
      <p:sp>
        <p:nvSpPr>
          <p:cNvPr id="47123" name="TextBox 3"/>
          <p:cNvSpPr txBox="1">
            <a:spLocks noChangeArrowheads="1"/>
          </p:cNvSpPr>
          <p:nvPr/>
        </p:nvSpPr>
        <p:spPr bwMode="auto">
          <a:xfrm>
            <a:off x="9525" y="333375"/>
            <a:ext cx="8936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t>Να βρεθεί ο μέσος στα παρακάτω ομαδοποιημένα δεδομένα </a:t>
            </a:r>
          </a:p>
        </p:txBody>
      </p:sp>
    </p:spTree>
  </p:cSld>
  <p:clrMapOvr>
    <a:masterClrMapping/>
  </p:clrMapOvr>
  <p:transition spd="med">
    <p:random/>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p:nvPr>
        </p:nvGraphicFramePr>
        <p:xfrm>
          <a:off x="827088" y="1268413"/>
          <a:ext cx="6696075" cy="3967160"/>
        </p:xfrm>
        <a:graphic>
          <a:graphicData uri="http://schemas.openxmlformats.org/drawingml/2006/table">
            <a:tbl>
              <a:tblPr>
                <a:tableStyleId>{5C22544A-7EE6-4342-B048-85BDC9FD1C3A}</a:tableStyleId>
              </a:tblPr>
              <a:tblGrid>
                <a:gridCol w="1898418">
                  <a:extLst>
                    <a:ext uri="{9D8B030D-6E8A-4147-A177-3AD203B41FA5}">
                      <a16:colId xmlns:a16="http://schemas.microsoft.com/office/drawing/2014/main" val="20000"/>
                    </a:ext>
                  </a:extLst>
                </a:gridCol>
                <a:gridCol w="1899073">
                  <a:extLst>
                    <a:ext uri="{9D8B030D-6E8A-4147-A177-3AD203B41FA5}">
                      <a16:colId xmlns:a16="http://schemas.microsoft.com/office/drawing/2014/main" val="20001"/>
                    </a:ext>
                  </a:extLst>
                </a:gridCol>
                <a:gridCol w="1899073">
                  <a:extLst>
                    <a:ext uri="{9D8B030D-6E8A-4147-A177-3AD203B41FA5}">
                      <a16:colId xmlns:a16="http://schemas.microsoft.com/office/drawing/2014/main" val="20002"/>
                    </a:ext>
                  </a:extLst>
                </a:gridCol>
                <a:gridCol w="999511">
                  <a:extLst>
                    <a:ext uri="{9D8B030D-6E8A-4147-A177-3AD203B41FA5}">
                      <a16:colId xmlns:a16="http://schemas.microsoft.com/office/drawing/2014/main" val="20003"/>
                    </a:ext>
                  </a:extLst>
                </a:gridCol>
              </a:tblGrid>
              <a:tr h="772132">
                <a:tc>
                  <a:txBody>
                    <a:bodyPr/>
                    <a:lstStyle/>
                    <a:p>
                      <a:pPr algn="ctr" fontAlgn="ctr"/>
                      <a:r>
                        <a:rPr lang="el-GR" sz="2800" u="none" strike="noStrike" dirty="0">
                          <a:effectLst/>
                        </a:rPr>
                        <a:t>Κλάσεις</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Συχνότητα</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xi</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err="1">
                          <a:solidFill>
                            <a:srgbClr val="000000"/>
                          </a:solidFill>
                          <a:effectLst/>
                          <a:latin typeface="Calibri"/>
                        </a:rPr>
                        <a:t>fixi</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0"/>
                  </a:ext>
                </a:extLst>
              </a:tr>
              <a:tr h="798757">
                <a:tc>
                  <a:txBody>
                    <a:bodyPr/>
                    <a:lstStyle/>
                    <a:p>
                      <a:pPr algn="ctr" fontAlgn="ctr"/>
                      <a:r>
                        <a:rPr lang="el-GR" sz="2800" u="none" strike="noStrike" dirty="0">
                          <a:effectLst/>
                        </a:rPr>
                        <a:t>0 – 10</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1</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5</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5*1=5</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1"/>
                  </a:ext>
                </a:extLst>
              </a:tr>
              <a:tr h="798757">
                <a:tc>
                  <a:txBody>
                    <a:bodyPr/>
                    <a:lstStyle/>
                    <a:p>
                      <a:pPr algn="ctr" fontAlgn="ctr"/>
                      <a:r>
                        <a:rPr lang="el-GR" sz="2800" u="none" strike="noStrike" dirty="0">
                          <a:effectLst/>
                        </a:rPr>
                        <a:t>10 – 20</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3</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15</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45</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2"/>
                  </a:ext>
                </a:extLst>
              </a:tr>
              <a:tr h="798757">
                <a:tc>
                  <a:txBody>
                    <a:bodyPr/>
                    <a:lstStyle/>
                    <a:p>
                      <a:pPr algn="ctr" fontAlgn="ctr"/>
                      <a:r>
                        <a:rPr lang="el-GR" sz="2800" u="none" strike="noStrike" dirty="0">
                          <a:effectLst/>
                        </a:rPr>
                        <a:t>20 – 30</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u="none" strike="noStrike" dirty="0">
                          <a:effectLst/>
                        </a:rPr>
                        <a:t>1</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25</a:t>
                      </a: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n-US" sz="2800" b="0" i="0" u="none" strike="noStrike" dirty="0">
                          <a:solidFill>
                            <a:srgbClr val="000000"/>
                          </a:solidFill>
                          <a:effectLst/>
                          <a:latin typeface="Calibri"/>
                        </a:rPr>
                        <a:t>25</a:t>
                      </a:r>
                      <a:endParaRPr lang="el-GR" sz="2800" b="0" i="0" u="none" strike="noStrike" dirty="0">
                        <a:solidFill>
                          <a:srgbClr val="000000"/>
                        </a:solidFill>
                        <a:effectLst/>
                        <a:latin typeface="Calibri"/>
                      </a:endParaRPr>
                    </a:p>
                  </a:txBody>
                  <a:tcPr marL="6348" marR="6348" marT="6351" marB="0" anchor="ctr"/>
                </a:tc>
                <a:extLst>
                  <a:ext uri="{0D108BD9-81ED-4DB2-BD59-A6C34878D82A}">
                    <a16:rowId xmlns:a16="http://schemas.microsoft.com/office/drawing/2014/main" val="10003"/>
                  </a:ext>
                </a:extLst>
              </a:tr>
              <a:tr h="798757">
                <a:tc>
                  <a:txBody>
                    <a:bodyPr/>
                    <a:lstStyle/>
                    <a:p>
                      <a:pPr algn="ctr" fontAlgn="ctr"/>
                      <a:r>
                        <a:rPr lang="el-GR" sz="2800" b="0" i="0" u="none" strike="noStrike" dirty="0">
                          <a:solidFill>
                            <a:srgbClr val="000000"/>
                          </a:solidFill>
                          <a:effectLst/>
                          <a:latin typeface="Calibri"/>
                        </a:rPr>
                        <a:t>Σύνολο</a:t>
                      </a:r>
                    </a:p>
                  </a:txBody>
                  <a:tcPr marL="6348" marR="6348" marT="6351" marB="0" anchor="ctr"/>
                </a:tc>
                <a:tc>
                  <a:txBody>
                    <a:bodyPr/>
                    <a:lstStyle/>
                    <a:p>
                      <a:pPr algn="ctr" fontAlgn="ctr"/>
                      <a:r>
                        <a:rPr lang="el-GR" sz="2800" b="0" i="0" u="none" strike="noStrike" dirty="0">
                          <a:solidFill>
                            <a:srgbClr val="000000"/>
                          </a:solidFill>
                          <a:effectLst/>
                          <a:latin typeface="Calibri"/>
                        </a:rPr>
                        <a:t>5</a:t>
                      </a:r>
                    </a:p>
                  </a:txBody>
                  <a:tcPr marL="6348" marR="6348" marT="6351" marB="0" anchor="ctr"/>
                </a:tc>
                <a:tc>
                  <a:txBody>
                    <a:bodyPr/>
                    <a:lstStyle/>
                    <a:p>
                      <a:pPr algn="ctr" fontAlgn="ctr"/>
                      <a:endParaRPr lang="el-GR" sz="2800" b="0" i="0" u="none" strike="noStrike" dirty="0">
                        <a:solidFill>
                          <a:srgbClr val="000000"/>
                        </a:solidFill>
                        <a:effectLst/>
                        <a:latin typeface="Calibri"/>
                      </a:endParaRPr>
                    </a:p>
                  </a:txBody>
                  <a:tcPr marL="6348" marR="6348" marT="6351" marB="0" anchor="ctr"/>
                </a:tc>
                <a:tc>
                  <a:txBody>
                    <a:bodyPr/>
                    <a:lstStyle/>
                    <a:p>
                      <a:pPr algn="ctr" fontAlgn="ctr"/>
                      <a:r>
                        <a:rPr lang="el-GR" sz="2800" b="0" i="0" u="none" strike="noStrike" dirty="0">
                          <a:solidFill>
                            <a:srgbClr val="000000"/>
                          </a:solidFill>
                          <a:effectLst/>
                          <a:latin typeface="Calibri"/>
                        </a:rPr>
                        <a:t>75</a:t>
                      </a:r>
                    </a:p>
                  </a:txBody>
                  <a:tcPr marL="6348" marR="6348" marT="6351" marB="0" anchor="ctr"/>
                </a:tc>
                <a:extLst>
                  <a:ext uri="{0D108BD9-81ED-4DB2-BD59-A6C34878D82A}">
                    <a16:rowId xmlns:a16="http://schemas.microsoft.com/office/drawing/2014/main" val="10004"/>
                  </a:ext>
                </a:extLst>
              </a:tr>
            </a:tbl>
          </a:graphicData>
        </a:graphic>
      </p:graphicFrame>
      <p:sp>
        <p:nvSpPr>
          <p:cNvPr id="48162" name="TextBox 3"/>
          <p:cNvSpPr txBox="1">
            <a:spLocks noChangeArrowheads="1"/>
          </p:cNvSpPr>
          <p:nvPr/>
        </p:nvSpPr>
        <p:spPr bwMode="auto">
          <a:xfrm>
            <a:off x="9525" y="333375"/>
            <a:ext cx="8936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t>Να βρεθεί ο μέσος στα παρακάτω ομαδοποιημένα δεδομένα </a:t>
            </a:r>
          </a:p>
        </p:txBody>
      </p:sp>
      <p:graphicFrame>
        <p:nvGraphicFramePr>
          <p:cNvPr id="48163" name="Αντικείμενο 1"/>
          <p:cNvGraphicFramePr>
            <a:graphicFrameLocks noChangeAspect="1"/>
          </p:cNvGraphicFramePr>
          <p:nvPr/>
        </p:nvGraphicFramePr>
        <p:xfrm>
          <a:off x="3386138" y="5556250"/>
          <a:ext cx="3227387" cy="1087438"/>
        </p:xfrm>
        <a:graphic>
          <a:graphicData uri="http://schemas.openxmlformats.org/presentationml/2006/ole">
            <mc:AlternateContent xmlns:mc="http://schemas.openxmlformats.org/markup-compatibility/2006">
              <mc:Choice xmlns:v="urn:schemas-microsoft-com:vml" Requires="v">
                <p:oleObj spid="_x0000_s48167" name="Εξίσωση" r:id="rId4" imgW="1231366" imgH="431613" progId="Equation.3">
                  <p:embed/>
                </p:oleObj>
              </mc:Choice>
              <mc:Fallback>
                <p:oleObj name="Εξίσωση" r:id="rId4" imgW="1231366" imgH="431613"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138" y="5556250"/>
                        <a:ext cx="3227387"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p:nvPr>
        </p:nvSpPr>
        <p:spPr>
          <a:xfrm>
            <a:off x="0" y="0"/>
            <a:ext cx="9144000" cy="6858000"/>
          </a:xfrm>
        </p:spPr>
        <p:txBody>
          <a:bodyPr/>
          <a:lstStyle/>
          <a:p>
            <a:pPr eaLnBrk="1" hangingPunct="1"/>
            <a:r>
              <a:rPr lang="el-GR" altLang="el-GR" smtClean="0"/>
              <a:t>Άσκηση</a:t>
            </a:r>
            <a:r>
              <a:rPr lang="en-US" altLang="el-GR" smtClean="0"/>
              <a:t>:</a:t>
            </a:r>
            <a:r>
              <a:rPr lang="el-GR" altLang="el-GR" smtClean="0"/>
              <a:t> Να βρεθεί ο αριθμητικός μέσος </a:t>
            </a:r>
          </a:p>
        </p:txBody>
      </p:sp>
      <p:graphicFrame>
        <p:nvGraphicFramePr>
          <p:cNvPr id="49155" name="Object 7"/>
          <p:cNvGraphicFramePr>
            <a:graphicFrameLocks noChangeAspect="1"/>
          </p:cNvGraphicFramePr>
          <p:nvPr/>
        </p:nvGraphicFramePr>
        <p:xfrm>
          <a:off x="0" y="692150"/>
          <a:ext cx="9144000" cy="3354388"/>
        </p:xfrm>
        <a:graphic>
          <a:graphicData uri="http://schemas.openxmlformats.org/presentationml/2006/ole">
            <mc:AlternateContent xmlns:mc="http://schemas.openxmlformats.org/markup-compatibility/2006">
              <mc:Choice xmlns:v="urn:schemas-microsoft-com:vml" Requires="v">
                <p:oleObj spid="_x0000_s49159" name="Worksheet" r:id="rId4" imgW="3168720" imgH="1155760" progId="Excel.Sheet.8">
                  <p:embed/>
                </p:oleObj>
              </mc:Choice>
              <mc:Fallback>
                <p:oleObj name="Worksheet" r:id="rId4" imgW="3168720" imgH="1155760"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215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a:xfrm>
            <a:off x="0" y="0"/>
            <a:ext cx="9144000" cy="6858000"/>
          </a:xfrm>
        </p:spPr>
        <p:txBody>
          <a:bodyPr/>
          <a:lstStyle/>
          <a:p>
            <a:pPr eaLnBrk="1" hangingPunct="1"/>
            <a:r>
              <a:rPr lang="el-GR" altLang="el-GR" smtClean="0"/>
              <a:t>Λύση</a:t>
            </a:r>
          </a:p>
        </p:txBody>
      </p:sp>
      <p:graphicFrame>
        <p:nvGraphicFramePr>
          <p:cNvPr id="50179" name="Object 4"/>
          <p:cNvGraphicFramePr>
            <a:graphicFrameLocks noChangeAspect="1"/>
          </p:cNvGraphicFramePr>
          <p:nvPr/>
        </p:nvGraphicFramePr>
        <p:xfrm>
          <a:off x="0" y="4114800"/>
          <a:ext cx="3581400" cy="1219200"/>
        </p:xfrm>
        <a:graphic>
          <a:graphicData uri="http://schemas.openxmlformats.org/presentationml/2006/ole">
            <mc:AlternateContent xmlns:mc="http://schemas.openxmlformats.org/markup-compatibility/2006">
              <mc:Choice xmlns:v="urn:schemas-microsoft-com:vml" Requires="v">
                <p:oleObj spid="_x0000_s50187" name="Εξίσωση" r:id="rId4" imgW="1218671" imgH="431613" progId="Equation.3">
                  <p:embed/>
                </p:oleObj>
              </mc:Choice>
              <mc:Fallback>
                <p:oleObj name="Εξίσωση" r:id="rId4" imgW="1218671" imgH="43161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3581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0" name="Object 7"/>
          <p:cNvGraphicFramePr>
            <a:graphicFrameLocks noChangeAspect="1"/>
          </p:cNvGraphicFramePr>
          <p:nvPr/>
        </p:nvGraphicFramePr>
        <p:xfrm>
          <a:off x="0" y="533400"/>
          <a:ext cx="9144000" cy="3206750"/>
        </p:xfrm>
        <a:graphic>
          <a:graphicData uri="http://schemas.openxmlformats.org/presentationml/2006/ole">
            <mc:AlternateContent xmlns:mc="http://schemas.openxmlformats.org/markup-compatibility/2006">
              <mc:Choice xmlns:v="urn:schemas-microsoft-com:vml" Requires="v">
                <p:oleObj spid="_x0000_s50188" name="Worksheet" r:id="rId6" imgW="3168720" imgH="1155760" progId="Excel.Sheet.8">
                  <p:embed/>
                </p:oleObj>
              </mc:Choice>
              <mc:Fallback>
                <p:oleObj name="Worksheet" r:id="rId6" imgW="3168720" imgH="1155760" progId="Excel.Shee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3400"/>
                        <a:ext cx="91440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143000"/>
          </a:xfrm>
          <a:solidFill>
            <a:srgbClr val="99FFCC"/>
          </a:solidFill>
          <a:ln w="76200" cmpd="tri">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cs typeface="Arial" panose="020B0604020202020204" pitchFamily="34" charset="0"/>
              </a:rPr>
              <a:t>Μέσος Γεωμετρικός</a:t>
            </a:r>
            <a:r>
              <a:rPr lang="el-GR" altLang="el-GR" smtClean="0"/>
              <a:t> </a:t>
            </a:r>
          </a:p>
        </p:txBody>
      </p:sp>
      <p:sp>
        <p:nvSpPr>
          <p:cNvPr id="51203" name="Rectangle 3"/>
          <p:cNvSpPr>
            <a:spLocks noGrp="1" noChangeArrowheads="1"/>
          </p:cNvSpPr>
          <p:nvPr>
            <p:ph idx="1"/>
          </p:nvPr>
        </p:nvSpPr>
        <p:spPr>
          <a:xfrm>
            <a:off x="0" y="1219200"/>
            <a:ext cx="9144000" cy="5638800"/>
          </a:xfrm>
        </p:spPr>
        <p:txBody>
          <a:bodyPr/>
          <a:lstStyle/>
          <a:p>
            <a:pPr algn="just" eaLnBrk="1" hangingPunct="1"/>
            <a:r>
              <a:rPr lang="el-GR" altLang="el-GR" smtClean="0">
                <a:latin typeface="Tahoma" panose="020B0604030504040204" pitchFamily="34" charset="0"/>
                <a:cs typeface="Tahoma" panose="020B0604030504040204" pitchFamily="34" charset="0"/>
              </a:rPr>
              <a:t>Εάν πολλαπλασιάσουμε όλες τις τιμές και πάρουμε τη -οστή ρίζα του γινομένου τότε έχουμε το </a:t>
            </a:r>
            <a:r>
              <a:rPr lang="el-GR" altLang="el-GR" b="1" i="1" smtClean="0">
                <a:latin typeface="Tahoma" panose="020B0604030504040204" pitchFamily="34" charset="0"/>
                <a:cs typeface="Tahoma" panose="020B0604030504040204" pitchFamily="34" charset="0"/>
              </a:rPr>
              <a:t>γεωμετρικό μέσο</a:t>
            </a:r>
            <a:r>
              <a:rPr lang="el-GR" altLang="el-GR" smtClean="0">
                <a:latin typeface="Tahoma" panose="020B0604030504040204" pitchFamily="34" charset="0"/>
                <a:cs typeface="Tahoma" panose="020B0604030504040204" pitchFamily="34" charset="0"/>
              </a:rPr>
              <a:t> ο οποίος συμβολίζεται με </a:t>
            </a:r>
            <a:endParaRPr lang="el-GR" altLang="el-GR" smtClean="0">
              <a:solidFill>
                <a:srgbClr val="000000"/>
              </a:solidFill>
              <a:latin typeface="Tahoma" panose="020B0604030504040204" pitchFamily="34" charset="0"/>
              <a:cs typeface="Tahoma" panose="020B0604030504040204" pitchFamily="34" charset="0"/>
            </a:endParaRPr>
          </a:p>
        </p:txBody>
      </p:sp>
      <p:graphicFrame>
        <p:nvGraphicFramePr>
          <p:cNvPr id="51204" name="Object 4"/>
          <p:cNvGraphicFramePr>
            <a:graphicFrameLocks noChangeAspect="1"/>
          </p:cNvGraphicFramePr>
          <p:nvPr/>
        </p:nvGraphicFramePr>
        <p:xfrm>
          <a:off x="785813" y="3357563"/>
          <a:ext cx="5572125" cy="1143000"/>
        </p:xfrm>
        <a:graphic>
          <a:graphicData uri="http://schemas.openxmlformats.org/presentationml/2006/ole">
            <mc:AlternateContent xmlns:mc="http://schemas.openxmlformats.org/markup-compatibility/2006">
              <mc:Choice xmlns:v="urn:schemas-microsoft-com:vml" Requires="v">
                <p:oleObj spid="_x0000_s51212" name="Εξίσωση" r:id="rId4" imgW="914003" imgH="266584" progId="Equation.3">
                  <p:embed/>
                </p:oleObj>
              </mc:Choice>
              <mc:Fallback>
                <p:oleObj name="Εξίσωση" r:id="rId4" imgW="914003" imgH="26658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3357563"/>
                        <a:ext cx="5572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12725" y="4784725"/>
          <a:ext cx="7300913" cy="1646238"/>
        </p:xfrm>
        <a:graphic>
          <a:graphicData uri="http://schemas.openxmlformats.org/presentationml/2006/ole">
            <mc:AlternateContent xmlns:mc="http://schemas.openxmlformats.org/markup-compatibility/2006">
              <mc:Choice xmlns:v="urn:schemas-microsoft-com:vml" Requires="v">
                <p:oleObj spid="_x0000_s51213" name="Έγγραφο" r:id="rId6" imgW="5306427" imgH="1196349" progId="Word.Document.12">
                  <p:embed/>
                </p:oleObj>
              </mc:Choice>
              <mc:Fallback>
                <p:oleObj name="Έγγραφο" r:id="rId6" imgW="5306427" imgH="1196349" progId="Word.Document.1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725" y="4784725"/>
                        <a:ext cx="7300913"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143000"/>
          </a:xfrm>
          <a:solidFill>
            <a:srgbClr val="99FFCC"/>
          </a:solidFill>
          <a:ln w="76200" cmpd="tri">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cs typeface="Arial" panose="020B0604020202020204" pitchFamily="34" charset="0"/>
              </a:rPr>
              <a:t>Μέσος Γεωμετρικός</a:t>
            </a:r>
            <a:r>
              <a:rPr lang="el-GR" altLang="el-GR" smtClean="0"/>
              <a:t> </a:t>
            </a:r>
          </a:p>
        </p:txBody>
      </p:sp>
      <p:sp>
        <p:nvSpPr>
          <p:cNvPr id="52227" name="Rectangle 3"/>
          <p:cNvSpPr>
            <a:spLocks noGrp="1" noChangeArrowheads="1"/>
          </p:cNvSpPr>
          <p:nvPr>
            <p:ph idx="1"/>
          </p:nvPr>
        </p:nvSpPr>
        <p:spPr>
          <a:xfrm>
            <a:off x="0" y="1219200"/>
            <a:ext cx="9144000" cy="5638800"/>
          </a:xfrm>
        </p:spPr>
        <p:txBody>
          <a:bodyPr/>
          <a:lstStyle/>
          <a:p>
            <a:pPr algn="just" eaLnBrk="1" hangingPunct="1"/>
            <a:r>
              <a:rPr lang="el-GR" altLang="el-GR" smtClean="0">
                <a:solidFill>
                  <a:srgbClr val="000000"/>
                </a:solidFill>
                <a:latin typeface="Tahoma" panose="020B0604030504040204" pitchFamily="34" charset="0"/>
                <a:cs typeface="Tahoma" panose="020B0604030504040204" pitchFamily="34" charset="0"/>
              </a:rPr>
              <a:t>Για τον υπολογισμό του μέσου γεωμετρικού χρησιμοποιούμε λογαριθμούς </a:t>
            </a:r>
            <a:endParaRPr lang="en-US" altLang="el-GR" smtClean="0">
              <a:solidFill>
                <a:srgbClr val="000000"/>
              </a:solidFill>
              <a:latin typeface="Tahoma" panose="020B0604030504040204" pitchFamily="34" charset="0"/>
              <a:cs typeface="Tahoma" panose="020B0604030504040204" pitchFamily="34" charset="0"/>
            </a:endParaRPr>
          </a:p>
          <a:p>
            <a:pPr algn="just" eaLnBrk="1" hangingPunct="1"/>
            <a:r>
              <a:rPr lang="el-GR" altLang="el-GR" smtClean="0">
                <a:solidFill>
                  <a:srgbClr val="000000"/>
                </a:solidFill>
                <a:latin typeface="Tahoma" panose="020B0604030504040204" pitchFamily="34" charset="0"/>
                <a:cs typeface="Tahoma" panose="020B0604030504040204" pitchFamily="34" charset="0"/>
              </a:rPr>
              <a:t>Λογαριθμούμε και τα δύο μέλη της σχέσεως </a:t>
            </a:r>
          </a:p>
          <a:p>
            <a:pPr lvl="1" eaLnBrk="1" hangingPunct="1"/>
            <a:endParaRPr lang="el-GR" altLang="el-GR" smtClean="0">
              <a:solidFill>
                <a:srgbClr val="000000"/>
              </a:solidFill>
              <a:cs typeface="Times New Roman" panose="02020603050405020304" pitchFamily="18" charset="0"/>
            </a:endParaRPr>
          </a:p>
        </p:txBody>
      </p:sp>
      <p:graphicFrame>
        <p:nvGraphicFramePr>
          <p:cNvPr id="52228" name="Object 4"/>
          <p:cNvGraphicFramePr>
            <a:graphicFrameLocks noChangeAspect="1"/>
          </p:cNvGraphicFramePr>
          <p:nvPr/>
        </p:nvGraphicFramePr>
        <p:xfrm>
          <a:off x="533400" y="2743200"/>
          <a:ext cx="7391400" cy="1600200"/>
        </p:xfrm>
        <a:graphic>
          <a:graphicData uri="http://schemas.openxmlformats.org/presentationml/2006/ole">
            <mc:AlternateContent xmlns:mc="http://schemas.openxmlformats.org/markup-compatibility/2006">
              <mc:Choice xmlns:v="urn:schemas-microsoft-com:vml" Requires="v">
                <p:oleObj spid="_x0000_s52237" name="Εξίσωση" r:id="rId4" imgW="1726451" imgH="355446" progId="Equation.3">
                  <p:embed/>
                </p:oleObj>
              </mc:Choice>
              <mc:Fallback>
                <p:oleObj name="Εξίσωση" r:id="rId4" imgW="1726451" imgH="3554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43200"/>
                        <a:ext cx="7391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0" y="4648200"/>
          <a:ext cx="9144000" cy="1143000"/>
        </p:xfrm>
        <a:graphic>
          <a:graphicData uri="http://schemas.openxmlformats.org/presentationml/2006/ole">
            <mc:AlternateContent xmlns:mc="http://schemas.openxmlformats.org/markup-compatibility/2006">
              <mc:Choice xmlns:v="urn:schemas-microsoft-com:vml" Requires="v">
                <p:oleObj spid="_x0000_s52238" name="Εξίσωση" r:id="rId6" imgW="3124200" imgH="419100" progId="Equation.3">
                  <p:embed/>
                </p:oleObj>
              </mc:Choice>
              <mc:Fallback>
                <p:oleObj name="Εξίσωση" r:id="rId6" imgW="3124200" imgH="419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48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Text Box 6"/>
          <p:cNvSpPr txBox="1">
            <a:spLocks noChangeArrowheads="1"/>
          </p:cNvSpPr>
          <p:nvPr/>
        </p:nvSpPr>
        <p:spPr bwMode="auto">
          <a:xfrm>
            <a:off x="288925" y="5753100"/>
            <a:ext cx="85899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10000"/>
              </a:spcBef>
            </a:pPr>
            <a:r>
              <a:rPr lang="el-GR" altLang="el-GR" b="1"/>
              <a:t>ο μέσος αριθμητικός είναι πάντοτε μεγαλύτερος</a:t>
            </a:r>
            <a:endParaRPr lang="en-US" altLang="el-GR" b="1"/>
          </a:p>
          <a:p>
            <a:pPr eaLnBrk="1" hangingPunct="1">
              <a:lnSpc>
                <a:spcPct val="95000"/>
              </a:lnSpc>
              <a:spcBef>
                <a:spcPct val="10000"/>
              </a:spcBef>
              <a:buFontTx/>
              <a:buNone/>
            </a:pPr>
            <a:r>
              <a:rPr lang="el-GR" altLang="el-GR" b="1"/>
              <a:t> από το μέσο γεωμετρικό</a:t>
            </a:r>
            <a:endParaRPr lang="el-GR" altLang="el-GR" sz="2400"/>
          </a:p>
        </p:txBody>
      </p:sp>
    </p:spTree>
  </p:cSld>
  <p:clrMapOvr>
    <a:masterClrMapping/>
  </p:clrMapOvr>
  <p:transition spd="med">
    <p:random/>
    <p:sndAc>
      <p:stSnd>
        <p:snd r:embed="rId3"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0"/>
            <a:ext cx="9144000" cy="6858000"/>
          </a:xfrm>
        </p:spPr>
        <p:txBody>
          <a:bodyPr/>
          <a:lstStyle/>
          <a:p>
            <a:pPr eaLnBrk="1" hangingPunct="1">
              <a:lnSpc>
                <a:spcPct val="90000"/>
              </a:lnSpc>
            </a:pPr>
            <a:r>
              <a:rPr lang="el-GR" altLang="el-GR" sz="4000" b="1" smtClean="0">
                <a:solidFill>
                  <a:srgbClr val="000000"/>
                </a:solidFill>
              </a:rPr>
              <a:t>Ποσοτικές Μεταβλητές</a:t>
            </a:r>
            <a:r>
              <a:rPr lang="en-US" altLang="el-GR" sz="4000" b="1" smtClean="0">
                <a:solidFill>
                  <a:srgbClr val="000000"/>
                </a:solidFill>
                <a:latin typeface="Tahoma" panose="020B0604030504040204" pitchFamily="34" charset="0"/>
                <a:cs typeface="Tahoma" panose="020B0604030504040204" pitchFamily="34" charset="0"/>
              </a:rPr>
              <a:t>:</a:t>
            </a:r>
            <a:r>
              <a:rPr lang="el-GR" altLang="el-GR" sz="4000" smtClean="0"/>
              <a:t> </a:t>
            </a:r>
          </a:p>
          <a:p>
            <a:pPr lvl="1" eaLnBrk="1" hangingPunct="1">
              <a:lnSpc>
                <a:spcPct val="90000"/>
              </a:lnSpc>
            </a:pPr>
            <a:r>
              <a:rPr lang="el-GR" altLang="el-GR" b="1" smtClean="0">
                <a:latin typeface="Tahoma" panose="020B0604030504040204" pitchFamily="34" charset="0"/>
              </a:rPr>
              <a:t>Συνεχείς</a:t>
            </a:r>
            <a:r>
              <a:rPr lang="en-US" altLang="el-GR" smtClean="0">
                <a:latin typeface="Tahoma" panose="020B0604030504040204" pitchFamily="34" charset="0"/>
              </a:rPr>
              <a:t>.</a:t>
            </a:r>
            <a:r>
              <a:rPr lang="el-GR" altLang="el-GR" smtClean="0">
                <a:latin typeface="Tahoma" panose="020B0604030504040204" pitchFamily="34" charset="0"/>
              </a:rPr>
              <a:t> Μπορούν να πάρουν οποιαδήποτε τιμή μεταξύ δυο πραγματικών αριθμών</a:t>
            </a:r>
            <a:r>
              <a:rPr lang="el-GR" altLang="el-GR" smtClean="0"/>
              <a:t> </a:t>
            </a:r>
          </a:p>
          <a:p>
            <a:pPr lvl="1" eaLnBrk="1" hangingPunct="1">
              <a:lnSpc>
                <a:spcPct val="90000"/>
              </a:lnSpc>
            </a:pPr>
            <a:r>
              <a:rPr lang="el-GR" altLang="el-GR" b="1" smtClean="0">
                <a:latin typeface="Tahoma" panose="020B0604030504040204" pitchFamily="34" charset="0"/>
              </a:rPr>
              <a:t>Ασυνεχείς.</a:t>
            </a:r>
            <a:r>
              <a:rPr lang="el-GR" altLang="el-GR" smtClean="0">
                <a:latin typeface="Tahoma" panose="020B0604030504040204" pitchFamily="34" charset="0"/>
              </a:rPr>
              <a:t> Παίρνουν μόνο ακέραιες τιμές</a:t>
            </a:r>
          </a:p>
          <a:p>
            <a:pPr eaLnBrk="1" hangingPunct="1">
              <a:lnSpc>
                <a:spcPct val="90000"/>
              </a:lnSpc>
            </a:pPr>
            <a:r>
              <a:rPr lang="el-GR" altLang="el-GR" b="1" smtClean="0">
                <a:latin typeface="Tahoma" panose="020B0604030504040204" pitchFamily="34" charset="0"/>
              </a:rPr>
              <a:t>Πίνακας συχνοτήτων (ποιοτικά) ή κατανομή συχνοτήτων</a:t>
            </a:r>
            <a:r>
              <a:rPr lang="en-US" altLang="el-GR" b="1" smtClean="0">
                <a:latin typeface="Tahoma" panose="020B0604030504040204" pitchFamily="34" charset="0"/>
              </a:rPr>
              <a:t> </a:t>
            </a:r>
            <a:r>
              <a:rPr lang="el-GR" altLang="el-GR" b="1" smtClean="0">
                <a:latin typeface="Tahoma" panose="020B0604030504040204" pitchFamily="34" charset="0"/>
              </a:rPr>
              <a:t>(ποσοτικά)</a:t>
            </a:r>
            <a:r>
              <a:rPr lang="en-US" altLang="el-GR" b="1" smtClean="0">
                <a:latin typeface="Tahoma" panose="020B0604030504040204" pitchFamily="34" charset="0"/>
              </a:rPr>
              <a:t>: </a:t>
            </a:r>
          </a:p>
          <a:p>
            <a:pPr lvl="1" algn="just" eaLnBrk="1" hangingPunct="1">
              <a:lnSpc>
                <a:spcPct val="90000"/>
              </a:lnSpc>
            </a:pPr>
            <a:r>
              <a:rPr lang="el-GR" altLang="el-GR" smtClean="0">
                <a:latin typeface="Tahoma" panose="020B0604030504040204" pitchFamily="34" charset="0"/>
              </a:rPr>
              <a:t>Καταχωρούμε ή κατατάσσουμε τα δεδομένα σε πίνακα</a:t>
            </a:r>
          </a:p>
          <a:p>
            <a:pPr lvl="1" algn="just" eaLnBrk="1" hangingPunct="1">
              <a:lnSpc>
                <a:spcPct val="90000"/>
              </a:lnSpc>
            </a:pPr>
            <a:r>
              <a:rPr lang="el-GR" altLang="el-GR" b="1" smtClean="0">
                <a:latin typeface="Tahoma" panose="020B0604030504040204" pitchFamily="34" charset="0"/>
              </a:rPr>
              <a:t>Συχνότητα</a:t>
            </a:r>
            <a:r>
              <a:rPr lang="en-US" altLang="el-GR" b="1" smtClean="0">
                <a:latin typeface="Tahoma" panose="020B0604030504040204" pitchFamily="34" charset="0"/>
              </a:rPr>
              <a:t>:</a:t>
            </a:r>
            <a:r>
              <a:rPr lang="el-GR" altLang="el-GR" b="1" smtClean="0">
                <a:latin typeface="Tahoma" panose="020B0604030504040204" pitchFamily="34" charset="0"/>
              </a:rPr>
              <a:t> </a:t>
            </a:r>
            <a:r>
              <a:rPr lang="el-GR" altLang="el-GR" smtClean="0">
                <a:latin typeface="Tahoma" panose="020B0604030504040204" pitchFamily="34" charset="0"/>
              </a:rPr>
              <a:t>Το πλήθος των στοιχείων κάθε κατηγορίας </a:t>
            </a:r>
            <a:endParaRPr lang="en-US" altLang="el-GR" smtClean="0">
              <a:latin typeface="Tahoma" panose="020B0604030504040204" pitchFamily="34" charset="0"/>
            </a:endParaRPr>
          </a:p>
          <a:p>
            <a:pPr lvl="1" algn="just" eaLnBrk="1" hangingPunct="1">
              <a:lnSpc>
                <a:spcPct val="90000"/>
              </a:lnSpc>
            </a:pPr>
            <a:r>
              <a:rPr lang="el-GR" altLang="el-GR" b="1" i="1" smtClean="0">
                <a:latin typeface="Tahoma" panose="020B0604030504040204" pitchFamily="34" charset="0"/>
                <a:cs typeface="Tahoma" panose="020B0604030504040204" pitchFamily="34" charset="0"/>
              </a:rPr>
              <a:t>Απόλυτη συχνότητα</a:t>
            </a:r>
            <a:r>
              <a:rPr lang="el-GR" altLang="el-GR" smtClean="0">
                <a:latin typeface="Tahoma" panose="020B0604030504040204" pitchFamily="34" charset="0"/>
                <a:cs typeface="Tahoma" panose="020B0604030504040204" pitchFamily="34" charset="0"/>
              </a:rPr>
              <a:t>, που συμβολίζεται με </a:t>
            </a:r>
            <a:r>
              <a:rPr lang="en-US" altLang="el-GR" b="1" smtClean="0">
                <a:latin typeface="Tahoma" panose="020B0604030504040204" pitchFamily="34" charset="0"/>
                <a:cs typeface="Tahoma" panose="020B0604030504040204" pitchFamily="34" charset="0"/>
              </a:rPr>
              <a:t>f</a:t>
            </a:r>
            <a:r>
              <a:rPr lang="el-GR" altLang="el-GR" smtClean="0">
                <a:latin typeface="Tahoma" panose="020B0604030504040204" pitchFamily="34" charset="0"/>
                <a:cs typeface="Tahoma" panose="020B0604030504040204" pitchFamily="34" charset="0"/>
              </a:rPr>
              <a:t>, και δείχνει το πλήθος σε απόλυτο αριθμό</a:t>
            </a:r>
          </a:p>
          <a:p>
            <a:pPr lvl="1" algn="just" eaLnBrk="1" hangingPunct="1">
              <a:lnSpc>
                <a:spcPct val="90000"/>
              </a:lnSpc>
            </a:pPr>
            <a:r>
              <a:rPr lang="el-GR" altLang="el-GR" b="1" i="1" smtClean="0">
                <a:latin typeface="Tahoma" panose="020B0604030504040204" pitchFamily="34" charset="0"/>
                <a:cs typeface="Tahoma" panose="020B0604030504040204" pitchFamily="34" charset="0"/>
              </a:rPr>
              <a:t>σχετική συχνότητα</a:t>
            </a:r>
            <a:r>
              <a:rPr lang="el-GR" altLang="el-GR" smtClean="0">
                <a:latin typeface="Tahoma" panose="020B0604030504040204" pitchFamily="34" charset="0"/>
                <a:cs typeface="Tahoma" panose="020B0604030504040204" pitchFamily="34" charset="0"/>
              </a:rPr>
              <a:t>, που συμβολίζεται με </a:t>
            </a:r>
            <a:r>
              <a:rPr lang="en-US" altLang="el-GR" b="1" smtClean="0">
                <a:latin typeface="Tahoma" panose="020B0604030504040204" pitchFamily="34" charset="0"/>
                <a:cs typeface="Tahoma" panose="020B0604030504040204" pitchFamily="34" charset="0"/>
              </a:rPr>
              <a:t>f</a:t>
            </a:r>
            <a:r>
              <a:rPr lang="en-US" altLang="el-GR" b="1" baseline="-25000" smtClean="0">
                <a:latin typeface="Tahoma" panose="020B0604030504040204" pitchFamily="34" charset="0"/>
                <a:cs typeface="Tahoma" panose="020B0604030504040204" pitchFamily="34" charset="0"/>
              </a:rPr>
              <a:t>i</a:t>
            </a:r>
            <a:r>
              <a:rPr lang="en-US" altLang="el-GR" b="1" smtClean="0">
                <a:latin typeface="Tahoma" panose="020B0604030504040204" pitchFamily="34" charset="0"/>
                <a:cs typeface="Tahoma" panose="020B0604030504040204" pitchFamily="34" charset="0"/>
              </a:rPr>
              <a:t>/n</a:t>
            </a:r>
            <a:r>
              <a:rPr lang="el-GR" altLang="el-GR" b="1" smtClean="0">
                <a:latin typeface="Tahoma" panose="020B0604030504040204" pitchFamily="34" charset="0"/>
                <a:cs typeface="Tahoma" panose="020B0604030504040204" pitchFamily="34" charset="0"/>
              </a:rPr>
              <a:t> </a:t>
            </a:r>
            <a:r>
              <a:rPr lang="el-GR" altLang="el-GR" smtClean="0">
                <a:latin typeface="Tahoma" panose="020B0604030504040204" pitchFamily="34" charset="0"/>
                <a:cs typeface="Tahoma" panose="020B0604030504040204" pitchFamily="34" charset="0"/>
              </a:rPr>
              <a:t>και δείχνει την ποσοστιαία αναλογία της κατηγορίας   στο σύνολο των κατηγοριών.</a:t>
            </a:r>
          </a:p>
        </p:txBody>
      </p:sp>
      <p:sp>
        <p:nvSpPr>
          <p:cNvPr id="71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7172" name="Rectangle 9"/>
          <p:cNvSpPr>
            <a:spLocks noChangeArrowheads="1"/>
          </p:cNvSpPr>
          <p:nvPr/>
        </p:nvSpPr>
        <p:spPr bwMode="auto">
          <a:xfrm>
            <a:off x="0" y="206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200">
                <a:ea typeface="Times New Roman" panose="02020603050405020304" pitchFamily="18" charset="0"/>
                <a:cs typeface="Calibri" panose="020F0502020204030204" pitchFamily="34" charset="0"/>
              </a:rPr>
              <a:t>, </a:t>
            </a:r>
            <a:endParaRPr lang="el-GR" altLang="el-GR" sz="2400">
              <a:ea typeface="Times New Roman" panose="02020603050405020304" pitchFamily="18" charset="0"/>
              <a:cs typeface="Calibri" panose="020F0502020204030204" pitchFamily="34" charset="0"/>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dissolve">
                                      <p:cBhvr>
                                        <p:cTn id="10" dur="500"/>
                                        <p:tgtEl>
                                          <p:spTgt spid="40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dissolve">
                                      <p:cBhvr>
                                        <p:cTn id="13" dur="500"/>
                                        <p:tgtEl>
                                          <p:spTgt spid="40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dissolve">
                                      <p:cBhvr>
                                        <p:cTn id="18" dur="500"/>
                                        <p:tgtEl>
                                          <p:spTgt spid="409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dissolve">
                                      <p:cBhvr>
                                        <p:cTn id="21" dur="500"/>
                                        <p:tgtEl>
                                          <p:spTgt spid="409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dissolve">
                                      <p:cBhvr>
                                        <p:cTn id="24" dur="500"/>
                                        <p:tgtEl>
                                          <p:spTgt spid="409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dissolve">
                                      <p:cBhvr>
                                        <p:cTn id="27" dur="500"/>
                                        <p:tgtEl>
                                          <p:spTgt spid="4099">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099">
                                            <p:txEl>
                                              <p:pRg st="7" end="7"/>
                                            </p:txEl>
                                          </p:spTgt>
                                        </p:tgtEl>
                                        <p:attrNameLst>
                                          <p:attrName>style.visibility</p:attrName>
                                        </p:attrNameLst>
                                      </p:cBhvr>
                                      <p:to>
                                        <p:strVal val="visible"/>
                                      </p:to>
                                    </p:set>
                                    <p:animEffect transition="in" filter="dissolve">
                                      <p:cBhvr>
                                        <p:cTn id="30"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0" y="0"/>
            <a:ext cx="9144000" cy="914400"/>
          </a:xfrm>
          <a:solidFill>
            <a:srgbClr val="99FFCC"/>
          </a:solidFill>
          <a:ln w="76200" cmpd="tri">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rPr>
              <a:t>Σταθμικός</a:t>
            </a:r>
            <a:r>
              <a:rPr lang="el-GR" altLang="el-GR" b="1" smtClean="0">
                <a:solidFill>
                  <a:srgbClr val="000000"/>
                </a:solidFill>
                <a:latin typeface="Arial" panose="020B0604020202020204" pitchFamily="34" charset="0"/>
                <a:cs typeface="Arial" panose="020B0604020202020204" pitchFamily="34" charset="0"/>
              </a:rPr>
              <a:t> Γεωμετρικός Μέσος</a:t>
            </a:r>
          </a:p>
        </p:txBody>
      </p:sp>
      <p:sp>
        <p:nvSpPr>
          <p:cNvPr id="53251" name="Rectangle 1027"/>
          <p:cNvSpPr>
            <a:spLocks noGrp="1" noChangeArrowheads="1"/>
          </p:cNvSpPr>
          <p:nvPr>
            <p:ph idx="1"/>
          </p:nvPr>
        </p:nvSpPr>
        <p:spPr>
          <a:xfrm>
            <a:off x="0" y="990600"/>
            <a:ext cx="9144000" cy="5867400"/>
          </a:xfrm>
        </p:spPr>
        <p:txBody>
          <a:bodyPr/>
          <a:lstStyle/>
          <a:p>
            <a:pPr algn="just" eaLnBrk="1" hangingPunct="1"/>
            <a:r>
              <a:rPr lang="el-GR" altLang="el-GR" smtClean="0">
                <a:latin typeface="Tahoma" panose="020B0604030504040204" pitchFamily="34" charset="0"/>
                <a:cs typeface="Tahoma" panose="020B0604030504040204" pitchFamily="34" charset="0"/>
              </a:rPr>
              <a:t>Εάν η κάθε τιμή  εμφανίζεται με συχνότητα , τότε στον τύπο υπολογισμού του γεωμετρικού μέσου έχουμε:</a:t>
            </a:r>
          </a:p>
          <a:p>
            <a:pPr lvl="1" eaLnBrk="1" hangingPunct="1"/>
            <a:endParaRPr lang="el-GR" altLang="el-GR" smtClean="0">
              <a:solidFill>
                <a:srgbClr val="000000"/>
              </a:solidFill>
              <a:cs typeface="Times New Roman" panose="02020603050405020304" pitchFamily="18" charset="0"/>
            </a:endParaRPr>
          </a:p>
        </p:txBody>
      </p:sp>
      <p:sp>
        <p:nvSpPr>
          <p:cNvPr id="53252" name="Rectangle 103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53253" name="Object 1035"/>
          <p:cNvGraphicFramePr>
            <a:graphicFrameLocks noChangeAspect="1"/>
          </p:cNvGraphicFramePr>
          <p:nvPr/>
        </p:nvGraphicFramePr>
        <p:xfrm>
          <a:off x="-646113" y="2790825"/>
          <a:ext cx="11161713" cy="1103313"/>
        </p:xfrm>
        <a:graphic>
          <a:graphicData uri="http://schemas.openxmlformats.org/presentationml/2006/ole">
            <mc:AlternateContent xmlns:mc="http://schemas.openxmlformats.org/markup-compatibility/2006">
              <mc:Choice xmlns:v="urn:schemas-microsoft-com:vml" Requires="v">
                <p:oleObj spid="_x0000_s53257" name="Έγγραφο" r:id="rId4" imgW="5306427" imgH="527388" progId="Word.Document.12">
                  <p:embed/>
                </p:oleObj>
              </mc:Choice>
              <mc:Fallback>
                <p:oleObj name="Έγγραφο" r:id="rId4" imgW="5306427" imgH="527388" progId="Word.Document.12">
                  <p:embed/>
                  <p:pic>
                    <p:nvPicPr>
                      <p:cNvPr id="0" name="Object 1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2790825"/>
                        <a:ext cx="111617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295400"/>
          </a:xfrm>
          <a:solidFill>
            <a:srgbClr val="EBFFD7"/>
          </a:solidFill>
          <a:ln w="76200">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cs typeface="Arial" panose="020B0604020202020204" pitchFamily="34" charset="0"/>
              </a:rPr>
              <a:t>Κυριότερες εφαρμογές του Μέσου Γεωμετρικού</a:t>
            </a:r>
            <a:r>
              <a:rPr lang="el-GR" altLang="el-GR" smtClean="0"/>
              <a:t> </a:t>
            </a:r>
          </a:p>
        </p:txBody>
      </p:sp>
      <p:sp>
        <p:nvSpPr>
          <p:cNvPr id="64515" name="Rectangle 3"/>
          <p:cNvSpPr>
            <a:spLocks noGrp="1" noChangeArrowheads="1"/>
          </p:cNvSpPr>
          <p:nvPr>
            <p:ph idx="1"/>
          </p:nvPr>
        </p:nvSpPr>
        <p:spPr>
          <a:xfrm>
            <a:off x="0" y="1371600"/>
            <a:ext cx="9144000" cy="3486150"/>
          </a:xfrm>
        </p:spPr>
        <p:txBody>
          <a:bodyPr/>
          <a:lstStyle/>
          <a:p>
            <a:pPr algn="just" eaLnBrk="1" hangingPunct="1">
              <a:defRPr/>
            </a:pPr>
            <a:r>
              <a:rPr lang="el-GR" b="1" dirty="0"/>
              <a:t>Ο υπολογισμός της μέσης ποσοστιαίας μεταβολής κυρίως οικονομικών </a:t>
            </a:r>
            <a:r>
              <a:rPr lang="el-GR" b="1" dirty="0" err="1"/>
              <a:t>χρονοσειρών</a:t>
            </a:r>
            <a:r>
              <a:rPr lang="el-GR" b="1" dirty="0"/>
              <a:t> </a:t>
            </a:r>
          </a:p>
          <a:p>
            <a:pPr algn="just" eaLnBrk="1" hangingPunct="1">
              <a:defRPr/>
            </a:pPr>
            <a:r>
              <a:rPr lang="el-GR" b="1" dirty="0"/>
              <a:t>Κατάρτιση αριθμοδεικτών </a:t>
            </a:r>
            <a:endParaRPr lang="en-US" b="1" dirty="0"/>
          </a:p>
          <a:p>
            <a:pPr algn="just" eaLnBrk="1" hangingPunct="1">
              <a:defRPr/>
            </a:pPr>
            <a:r>
              <a:rPr lang="el-GR" b="1" dirty="0"/>
              <a:t>Μετατρέπουμε τα δεδομένα σε αριθμοδείκτες ποσοστιαίας μεταβολής</a:t>
            </a:r>
            <a:r>
              <a:rPr lang="en-US" b="1" dirty="0"/>
              <a:t> </a:t>
            </a:r>
          </a:p>
          <a:p>
            <a:pPr lvl="1" algn="just" eaLnBrk="1" hangingPunct="1">
              <a:defRPr/>
            </a:pPr>
            <a:r>
              <a:rPr lang="el-GR" sz="3200" b="1" dirty="0">
                <a:ea typeface="+mn-ea"/>
                <a:cs typeface="+mn-cs"/>
              </a:rPr>
              <a:t>Διαιρούμε κάθε όρο με τον προηγούμενο</a:t>
            </a:r>
            <a:endParaRPr lang="en-US" sz="3200" b="1" dirty="0">
              <a:ea typeface="+mn-ea"/>
              <a:cs typeface="+mn-cs"/>
            </a:endParaRPr>
          </a:p>
          <a:p>
            <a:pPr algn="just" eaLnBrk="1" hangingPunct="1">
              <a:defRPr/>
            </a:pPr>
            <a:endParaRPr lang="el-GR" b="1" dirty="0"/>
          </a:p>
        </p:txBody>
      </p:sp>
      <p:graphicFrame>
        <p:nvGraphicFramePr>
          <p:cNvPr id="54276" name="Object 3"/>
          <p:cNvGraphicFramePr>
            <a:graphicFrameLocks noChangeAspect="1"/>
          </p:cNvGraphicFramePr>
          <p:nvPr/>
        </p:nvGraphicFramePr>
        <p:xfrm>
          <a:off x="1714500" y="5143500"/>
          <a:ext cx="5834063" cy="1714500"/>
        </p:xfrm>
        <a:graphic>
          <a:graphicData uri="http://schemas.openxmlformats.org/presentationml/2006/ole">
            <mc:AlternateContent xmlns:mc="http://schemas.openxmlformats.org/markup-compatibility/2006">
              <mc:Choice xmlns:v="urn:schemas-microsoft-com:vml" Requires="v">
                <p:oleObj spid="_x0000_s54280" name="Εξίσωση" r:id="rId4" imgW="1854200" imgH="571500" progId="Equation.3">
                  <p:embed/>
                </p:oleObj>
              </mc:Choice>
              <mc:Fallback>
                <p:oleObj name="Εξίσωση" r:id="rId4" imgW="1854200" imgH="571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5143500"/>
                        <a:ext cx="5834063"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500063"/>
          <a:ext cx="9143999" cy="6427808"/>
        </p:xfrm>
        <a:graphic>
          <a:graphicData uri="http://schemas.openxmlformats.org/drawingml/2006/table">
            <a:tbl>
              <a:tblPr/>
              <a:tblGrid>
                <a:gridCol w="2998270">
                  <a:extLst>
                    <a:ext uri="{9D8B030D-6E8A-4147-A177-3AD203B41FA5}">
                      <a16:colId xmlns:a16="http://schemas.microsoft.com/office/drawing/2014/main" val="20000"/>
                    </a:ext>
                  </a:extLst>
                </a:gridCol>
                <a:gridCol w="3002615">
                  <a:extLst>
                    <a:ext uri="{9D8B030D-6E8A-4147-A177-3AD203B41FA5}">
                      <a16:colId xmlns:a16="http://schemas.microsoft.com/office/drawing/2014/main" val="20001"/>
                    </a:ext>
                  </a:extLst>
                </a:gridCol>
                <a:gridCol w="3143114">
                  <a:extLst>
                    <a:ext uri="{9D8B030D-6E8A-4147-A177-3AD203B41FA5}">
                      <a16:colId xmlns:a16="http://schemas.microsoft.com/office/drawing/2014/main" val="20002"/>
                    </a:ext>
                  </a:extLst>
                </a:gridCol>
              </a:tblGrid>
              <a:tr h="1003562">
                <a:tc>
                  <a:txBody>
                    <a:bodyPr/>
                    <a:lstStyle/>
                    <a:p>
                      <a:pPr algn="ctr">
                        <a:lnSpc>
                          <a:spcPct val="115000"/>
                        </a:lnSpc>
                        <a:spcBef>
                          <a:spcPts val="300"/>
                        </a:spcBef>
                        <a:spcAft>
                          <a:spcPts val="300"/>
                        </a:spcAft>
                      </a:pPr>
                      <a:r>
                        <a:rPr lang="el-GR" sz="2800" b="1" dirty="0">
                          <a:solidFill>
                            <a:srgbClr val="215868"/>
                          </a:solidFill>
                          <a:latin typeface="Calibri"/>
                          <a:ea typeface="Times New Roman"/>
                          <a:cs typeface="Calibri"/>
                        </a:rPr>
                        <a:t>Έτος</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r>
                        <a:rPr lang="el-GR" sz="2800" b="1" dirty="0">
                          <a:solidFill>
                            <a:srgbClr val="215868"/>
                          </a:solidFill>
                          <a:latin typeface="Calibri"/>
                          <a:ea typeface="Times New Roman"/>
                          <a:cs typeface="Calibri"/>
                        </a:rPr>
                        <a:t>Τιμή</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Bef>
                          <a:spcPts val="300"/>
                        </a:spcBef>
                        <a:spcAft>
                          <a:spcPts val="300"/>
                        </a:spcAft>
                      </a:pPr>
                      <a:r>
                        <a:rPr lang="el-GR" sz="2800" b="1">
                          <a:solidFill>
                            <a:srgbClr val="215868"/>
                          </a:solidFill>
                          <a:latin typeface="Calibri"/>
                          <a:ea typeface="Times New Roman"/>
                          <a:cs typeface="Calibri"/>
                        </a:rPr>
                        <a:t>Λόγος ετήσιας αύξησης</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16966">
                <a:tc>
                  <a:txBody>
                    <a:bodyPr/>
                    <a:lstStyle/>
                    <a:p>
                      <a:pPr algn="ctr">
                        <a:lnSpc>
                          <a:spcPct val="115000"/>
                        </a:lnSpc>
                        <a:spcBef>
                          <a:spcPts val="300"/>
                        </a:spcBef>
                        <a:spcAft>
                          <a:spcPts val="300"/>
                        </a:spcAft>
                      </a:pPr>
                      <a:r>
                        <a:rPr lang="el-GR" sz="2800" dirty="0">
                          <a:latin typeface="Cambria Math"/>
                          <a:ea typeface="Times New Roman"/>
                          <a:cs typeface="Calibri"/>
                        </a:rPr>
                        <a:t>2002</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1,25€</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endParaRPr lang="el-GR" sz="2800">
                        <a:latin typeface="Cambria Math"/>
                        <a:ea typeface="Times New Roman"/>
                        <a:cs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490726">
                <a:tc>
                  <a:txBody>
                    <a:bodyPr/>
                    <a:lstStyle/>
                    <a:p>
                      <a:pPr algn="ctr">
                        <a:lnSpc>
                          <a:spcPct val="115000"/>
                        </a:lnSpc>
                        <a:spcBef>
                          <a:spcPts val="300"/>
                        </a:spcBef>
                        <a:spcAft>
                          <a:spcPts val="300"/>
                        </a:spcAft>
                      </a:pPr>
                      <a:r>
                        <a:rPr lang="el-GR" sz="2800" dirty="0">
                          <a:latin typeface="Cambria Math"/>
                          <a:ea typeface="Times New Roman"/>
                          <a:cs typeface="Calibri"/>
                        </a:rPr>
                        <a:t>2003</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1,35€</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a:latin typeface="Cambria Math"/>
                          <a:ea typeface="Times New Roman"/>
                          <a:cs typeface="Calibri"/>
                        </a:rPr>
                        <a:t>1,08</a:t>
                      </a:r>
                      <a:endParaRPr lang="el-GR"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2"/>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2004</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1,44€</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1,07</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2005</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1,52€</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1,05</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4"/>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2006</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1,62€</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a:latin typeface="Cambria Math"/>
                          <a:ea typeface="Times New Roman"/>
                          <a:cs typeface="Calibri"/>
                        </a:rPr>
                        <a:t>1,07</a:t>
                      </a:r>
                      <a:endParaRPr lang="el-GR"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2007</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1,69€</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1,04</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6"/>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2008</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1,74€</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1,03</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2009</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a:latin typeface="Cambria Math"/>
                          <a:ea typeface="Times New Roman"/>
                          <a:cs typeface="Calibri"/>
                        </a:rPr>
                        <a:t>1,83€</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1,05</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08"/>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2010</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a:latin typeface="Cambria Math"/>
                          <a:ea typeface="Times New Roman"/>
                          <a:cs typeface="Calibri"/>
                        </a:rPr>
                        <a:t>1,90€</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1,04</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2011</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a:latin typeface="Cambria Math"/>
                          <a:ea typeface="Times New Roman"/>
                          <a:cs typeface="Calibri"/>
                        </a:rPr>
                        <a:t>2,05€</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1,08</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10010"/>
                  </a:ext>
                </a:extLst>
              </a:tr>
              <a:tr h="490726">
                <a:tc>
                  <a:txBody>
                    <a:bodyPr/>
                    <a:lstStyle/>
                    <a:p>
                      <a:pPr algn="ctr">
                        <a:lnSpc>
                          <a:spcPct val="115000"/>
                        </a:lnSpc>
                        <a:spcBef>
                          <a:spcPts val="300"/>
                        </a:spcBef>
                        <a:spcAft>
                          <a:spcPts val="300"/>
                        </a:spcAft>
                      </a:pPr>
                      <a:r>
                        <a:rPr lang="el-GR" sz="2800">
                          <a:latin typeface="Cambria Math"/>
                          <a:ea typeface="Times New Roman"/>
                          <a:cs typeface="Calibri"/>
                        </a:rPr>
                        <a:t>2012</a:t>
                      </a:r>
                      <a:endParaRPr lang="el-GR" sz="2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2,30€</a:t>
                      </a:r>
                      <a:endParaRPr lang="el-GR"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Bef>
                          <a:spcPts val="300"/>
                        </a:spcBef>
                        <a:spcAft>
                          <a:spcPts val="300"/>
                        </a:spcAft>
                      </a:pPr>
                      <a:r>
                        <a:rPr lang="el-GR" sz="2800" dirty="0">
                          <a:latin typeface="Cambria Math"/>
                          <a:ea typeface="Times New Roman"/>
                          <a:cs typeface="Calibri"/>
                        </a:rPr>
                        <a:t>1,12</a:t>
                      </a:r>
                      <a:endParaRPr lang="el-GR"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1"/>
                  </a:ext>
                </a:extLst>
              </a:tr>
            </a:tbl>
          </a:graphicData>
        </a:graphic>
      </p:graphicFrame>
      <p:sp>
        <p:nvSpPr>
          <p:cNvPr id="553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a:t/>
            </a:r>
            <a:br>
              <a:rPr lang="el-GR" altLang="el-GR" sz="2400"/>
            </a:br>
            <a:endParaRPr lang="el-GR" altLang="el-GR" sz="2400"/>
          </a:p>
        </p:txBody>
      </p:sp>
      <p:sp>
        <p:nvSpPr>
          <p:cNvPr id="55353" name="Rectangle 3"/>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5535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2188" y="0"/>
            <a:ext cx="2571750" cy="622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55" name="6 - TextBox"/>
          <p:cNvSpPr txBox="1">
            <a:spLocks noChangeArrowheads="1"/>
          </p:cNvSpPr>
          <p:nvPr/>
        </p:nvSpPr>
        <p:spPr bwMode="auto">
          <a:xfrm>
            <a:off x="571500" y="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latin typeface="Tahoma" panose="020B0604030504040204" pitchFamily="34" charset="0"/>
                <a:cs typeface="Tahoma" panose="020B0604030504040204" pitchFamily="34" charset="0"/>
              </a:rPr>
              <a:t>Να βρεθεί ο γεωμετρικός μέσος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 Θέση περιεχομένου"/>
          <p:cNvSpPr>
            <a:spLocks noGrp="1" noChangeArrowheads="1"/>
          </p:cNvSpPr>
          <p:nvPr>
            <p:ph idx="1"/>
          </p:nvPr>
        </p:nvSpPr>
        <p:spPr>
          <a:xfrm>
            <a:off x="0" y="0"/>
            <a:ext cx="9144000" cy="1714500"/>
          </a:xfrm>
        </p:spPr>
        <p:txBody>
          <a:bodyPr/>
          <a:lstStyle/>
          <a:p>
            <a:pPr algn="just" eaLnBrk="1" hangingPunct="1"/>
            <a:r>
              <a:rPr lang="el-GR" altLang="el-GR" smtClean="0">
                <a:latin typeface="Tahoma" panose="020B0604030504040204" pitchFamily="34" charset="0"/>
                <a:cs typeface="Tahoma" panose="020B0604030504040204" pitchFamily="34" charset="0"/>
              </a:rPr>
              <a:t>Εάν θέλουμε να υπολογίσουμε τη μέση αύξηση της δεκαετίας τότε θα πρέπει να υπολογίσουμε το γεωμετρικό μέσο</a:t>
            </a:r>
            <a:r>
              <a:rPr lang="el-GR" altLang="el-GR" smtClean="0"/>
              <a:t>:</a:t>
            </a:r>
          </a:p>
          <a:p>
            <a:pPr eaLnBrk="1" hangingPunct="1"/>
            <a:endParaRPr lang="el-GR" altLang="el-GR" smtClean="0"/>
          </a:p>
        </p:txBody>
      </p:sp>
      <p:graphicFrame>
        <p:nvGraphicFramePr>
          <p:cNvPr id="56323" name="Object 3"/>
          <p:cNvGraphicFramePr>
            <a:graphicFrameLocks noChangeAspect="1"/>
          </p:cNvGraphicFramePr>
          <p:nvPr/>
        </p:nvGraphicFramePr>
        <p:xfrm>
          <a:off x="63500" y="1703388"/>
          <a:ext cx="9915525" cy="2127250"/>
        </p:xfrm>
        <a:graphic>
          <a:graphicData uri="http://schemas.openxmlformats.org/presentationml/2006/ole">
            <mc:AlternateContent xmlns:mc="http://schemas.openxmlformats.org/markup-compatibility/2006">
              <mc:Choice xmlns:v="urn:schemas-microsoft-com:vml" Requires="v">
                <p:oleObj spid="_x0000_s56332" name="Έγγραφο" r:id="rId4" imgW="7886125" imgH="1698062" progId="Word.Document.12">
                  <p:embed/>
                </p:oleObj>
              </mc:Choice>
              <mc:Fallback>
                <p:oleObj name="Έγγραφο" r:id="rId4" imgW="7886125" imgH="1698062"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703388"/>
                        <a:ext cx="991552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6"/>
          <p:cNvGraphicFramePr>
            <a:graphicFrameLocks noChangeAspect="1"/>
          </p:cNvGraphicFramePr>
          <p:nvPr/>
        </p:nvGraphicFramePr>
        <p:xfrm>
          <a:off x="1924050" y="3248025"/>
          <a:ext cx="5265738" cy="1639888"/>
        </p:xfrm>
        <a:graphic>
          <a:graphicData uri="http://schemas.openxmlformats.org/presentationml/2006/ole">
            <mc:AlternateContent xmlns:mc="http://schemas.openxmlformats.org/markup-compatibility/2006">
              <mc:Choice xmlns:v="urn:schemas-microsoft-com:vml" Requires="v">
                <p:oleObj spid="_x0000_s56333" name="Έγγραφο" r:id="rId6" imgW="5321584" imgH="1666098" progId="Word.Document.12">
                  <p:embed/>
                </p:oleObj>
              </mc:Choice>
              <mc:Fallback>
                <p:oleObj name="Έγγραφο" r:id="rId6" imgW="5321584" imgH="1666098" progId="Word.Document.1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4050" y="3248025"/>
                        <a:ext cx="5265738"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8 - TextBox"/>
          <p:cNvSpPr txBox="1">
            <a:spLocks noChangeArrowheads="1"/>
          </p:cNvSpPr>
          <p:nvPr/>
        </p:nvSpPr>
        <p:spPr bwMode="auto">
          <a:xfrm>
            <a:off x="0" y="53578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2800">
                <a:latin typeface="Tahoma" panose="020B0604030504040204" pitchFamily="34" charset="0"/>
                <a:cs typeface="Tahoma" panose="020B0604030504040204" pitchFamily="34" charset="0"/>
              </a:rPr>
              <a:t>Η μέση ετήσια ποσοστιαία αύξηση της τιμής του</a:t>
            </a:r>
          </a:p>
          <a:p>
            <a:pPr algn="just" eaLnBrk="1" hangingPunct="1">
              <a:spcBef>
                <a:spcPct val="0"/>
              </a:spcBef>
              <a:buFontTx/>
              <a:buNone/>
            </a:pPr>
            <a:r>
              <a:rPr lang="el-GR" altLang="el-GR" sz="2800">
                <a:latin typeface="Tahoma" panose="020B0604030504040204" pitchFamily="34" charset="0"/>
                <a:cs typeface="Tahoma" panose="020B0604030504040204" pitchFamily="34" charset="0"/>
              </a:rPr>
              <a:t> προϊόντος  είναι περίπου 6,27%. </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357313"/>
          </a:xfrm>
          <a:solidFill>
            <a:srgbClr val="FFFFCC"/>
          </a:solidFill>
          <a:ln w="76200" cmpd="tri">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cs typeface="Arial" panose="020B0604020202020204" pitchFamily="34" charset="0"/>
              </a:rPr>
              <a:t>Χαρακτηριστικά μέσου αριθμητικού</a:t>
            </a:r>
            <a:endParaRPr lang="el-GR" altLang="el-GR" smtClean="0"/>
          </a:p>
        </p:txBody>
      </p:sp>
      <p:sp>
        <p:nvSpPr>
          <p:cNvPr id="57347" name="Rectangle 3"/>
          <p:cNvSpPr>
            <a:spLocks noGrp="1" noChangeArrowheads="1"/>
          </p:cNvSpPr>
          <p:nvPr>
            <p:ph idx="1"/>
          </p:nvPr>
        </p:nvSpPr>
        <p:spPr>
          <a:xfrm>
            <a:off x="0" y="1285875"/>
            <a:ext cx="9144000" cy="5572125"/>
          </a:xfrm>
        </p:spPr>
        <p:txBody>
          <a:bodyPr/>
          <a:lstStyle/>
          <a:p>
            <a:pPr algn="just" eaLnBrk="1" hangingPunct="1"/>
            <a:r>
              <a:rPr lang="el-GR" altLang="el-GR" smtClean="0">
                <a:latin typeface="Tahoma" panose="020B0604030504040204" pitchFamily="34" charset="0"/>
                <a:cs typeface="Tahoma" panose="020B0604030504040204" pitchFamily="34" charset="0"/>
              </a:rPr>
              <a:t>Η τιμή του αριθμητικού μέσου επηρεάζεται από όλες τις τιμές της μεταβλητής </a:t>
            </a:r>
          </a:p>
          <a:p>
            <a:pPr lvl="1" algn="just" eaLnBrk="1" hangingPunct="1"/>
            <a:r>
              <a:rPr lang="el-GR" altLang="el-GR" sz="3200" smtClean="0">
                <a:latin typeface="Tahoma" panose="020B0604030504040204" pitchFamily="34" charset="0"/>
                <a:cs typeface="Tahoma" panose="020B0604030504040204" pitchFamily="34" charset="0"/>
              </a:rPr>
              <a:t>ιδιαιτέρως από τις ακραίες τιμές</a:t>
            </a:r>
          </a:p>
          <a:p>
            <a:pPr algn="just" eaLnBrk="1" hangingPunct="1">
              <a:lnSpc>
                <a:spcPct val="130000"/>
              </a:lnSpc>
            </a:pPr>
            <a:r>
              <a:rPr lang="el-GR" altLang="el-GR" smtClean="0">
                <a:latin typeface="Tahoma" panose="020B0604030504040204" pitchFamily="34" charset="0"/>
                <a:cs typeface="Tahoma" panose="020B0604030504040204" pitchFamily="34" charset="0"/>
              </a:rPr>
              <a:t>Ο τύπος του αριθμητικού μέσου δύναται να χρησιμοποιηθεί αλγεβρικά καθώς αποτελεί εξίσωση</a:t>
            </a:r>
          </a:p>
          <a:p>
            <a:pPr algn="just" eaLnBrk="1" hangingPunct="1">
              <a:lnSpc>
                <a:spcPct val="130000"/>
              </a:lnSpc>
            </a:pPr>
            <a:r>
              <a:rPr lang="el-GR" altLang="el-GR" smtClean="0">
                <a:latin typeface="Tahoma" panose="020B0604030504040204" pitchFamily="34" charset="0"/>
                <a:cs typeface="Tahoma" panose="020B0604030504040204" pitchFamily="34" charset="0"/>
              </a:rPr>
              <a:t>Ο αριθμητικός μέσος βρίσκεται πάντοτε ανάμεσα στην ελάχιστη και μέγιστη τιμή της μεταβλητής</a:t>
            </a:r>
            <a:r>
              <a:rPr lang="el-GR" altLang="el-GR" smtClean="0"/>
              <a:t>.</a:t>
            </a:r>
          </a:p>
          <a:p>
            <a:pPr algn="just" eaLnBrk="1" hangingPunct="1">
              <a:lnSpc>
                <a:spcPct val="130000"/>
              </a:lnSpc>
            </a:pPr>
            <a:endParaRPr lang="el-GR" altLang="el-GR" smtClean="0">
              <a:latin typeface="Tahoma" panose="020B0604030504040204" pitchFamily="34" charset="0"/>
              <a:cs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371600"/>
          </a:xfrm>
          <a:solidFill>
            <a:srgbClr val="FFFFCC"/>
          </a:solidFill>
          <a:ln w="76200" cmpd="tri">
            <a:solidFill>
              <a:schemeClr val="tx1"/>
            </a:solidFill>
            <a:miter lim="800000"/>
            <a:headEnd/>
            <a:tailEnd/>
          </a:ln>
        </p:spPr>
        <p:txBody>
          <a:bodyPr/>
          <a:lstStyle/>
          <a:p>
            <a:pPr eaLnBrk="1" hangingPunct="1"/>
            <a:r>
              <a:rPr lang="el-GR" altLang="el-GR" b="1" smtClean="0">
                <a:solidFill>
                  <a:srgbClr val="000000"/>
                </a:solidFill>
                <a:latin typeface="Arial" panose="020B0604020202020204" pitchFamily="34" charset="0"/>
                <a:cs typeface="Arial" panose="020B0604020202020204" pitchFamily="34" charset="0"/>
              </a:rPr>
              <a:t>Χαρακτηριστικά μέσου γεωμετρικού</a:t>
            </a:r>
            <a:endParaRPr lang="el-GR" altLang="el-GR" smtClean="0"/>
          </a:p>
        </p:txBody>
      </p:sp>
      <p:sp>
        <p:nvSpPr>
          <p:cNvPr id="58371" name="Rectangle 3"/>
          <p:cNvSpPr>
            <a:spLocks noGrp="1" noChangeArrowheads="1"/>
          </p:cNvSpPr>
          <p:nvPr>
            <p:ph idx="1"/>
          </p:nvPr>
        </p:nvSpPr>
        <p:spPr>
          <a:xfrm>
            <a:off x="0" y="1447800"/>
            <a:ext cx="9144000" cy="5410200"/>
          </a:xfrm>
        </p:spPr>
        <p:txBody>
          <a:bodyPr/>
          <a:lstStyle/>
          <a:p>
            <a:pPr algn="just" eaLnBrk="1" hangingPunct="1"/>
            <a:r>
              <a:rPr lang="el-GR" altLang="el-GR" smtClean="0">
                <a:latin typeface="Tahoma" panose="020B0604030504040204" pitchFamily="34" charset="0"/>
                <a:cs typeface="Tahoma" panose="020B0604030504040204" pitchFamily="34" charset="0"/>
              </a:rPr>
              <a:t>Η τιμή του γεωμετρικού μέσου δεν επηρεάζεται τόσο πολύ από τις ακραίες τιμές όσο ο αριθμητικός μέσος </a:t>
            </a:r>
          </a:p>
          <a:p>
            <a:pPr algn="just" eaLnBrk="1" hangingPunct="1"/>
            <a:r>
              <a:rPr lang="el-GR" altLang="el-GR" smtClean="0">
                <a:latin typeface="Tahoma" panose="020B0604030504040204" pitchFamily="34" charset="0"/>
                <a:cs typeface="Tahoma" panose="020B0604030504040204" pitchFamily="34" charset="0"/>
              </a:rPr>
              <a:t>Ο γεωμετρικός μέσος έχει νόημα και υπολογίζεται μόνο όταν οι τιμές της μεταβλητής είναι θετικοί αριθμοί και μη μηδενικοί.</a:t>
            </a:r>
          </a:p>
          <a:p>
            <a:pPr algn="just" eaLnBrk="1" hangingPunct="1"/>
            <a:r>
              <a:rPr lang="el-GR" altLang="el-GR" smtClean="0">
                <a:latin typeface="Tahoma" panose="020B0604030504040204" pitchFamily="34" charset="0"/>
                <a:cs typeface="Tahoma" panose="020B0604030504040204" pitchFamily="34" charset="0"/>
              </a:rPr>
              <a:t>Ο τύπος του γεωμετρικού μέσου δύναται να χρησιμοποιηθεί αλγεβρικά</a:t>
            </a:r>
          </a:p>
        </p:txBody>
      </p:sp>
    </p:spTree>
  </p:cSld>
  <p:clrMapOvr>
    <a:masterClrMapping/>
  </p:clrMapOvr>
  <p:transition spd="med">
    <p:random/>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0" y="0"/>
            <a:ext cx="9144000" cy="6858000"/>
          </a:xfrm>
        </p:spPr>
        <p:txBody>
          <a:bodyPr/>
          <a:lstStyle/>
          <a:p>
            <a:pPr algn="just" eaLnBrk="1" hangingPunct="1"/>
            <a:r>
              <a:rPr lang="el-GR" altLang="el-GR" smtClean="0"/>
              <a:t>Αν μια κατανομή είναι συμμετρική ή κατά προσέγγιση συμμετρική</a:t>
            </a:r>
          </a:p>
          <a:p>
            <a:pPr lvl="1" algn="just" eaLnBrk="1" hangingPunct="1"/>
            <a:r>
              <a:rPr lang="el-GR" altLang="el-GR" sz="3200" b="1" smtClean="0"/>
              <a:t>τότε ο μέσος αριθμητικός είναι το πιο αντιπροσωπευτικό στατιστικό μέτρο έκφρασης κεντρικής –μέσης τιμής</a:t>
            </a:r>
            <a:r>
              <a:rPr lang="el-GR" altLang="el-GR" sz="3200" smtClean="0"/>
              <a:t> </a:t>
            </a:r>
          </a:p>
          <a:p>
            <a:pPr algn="just" eaLnBrk="1" hangingPunct="1"/>
            <a:r>
              <a:rPr lang="el-GR" altLang="el-GR" smtClean="0"/>
              <a:t>Αν μια κατανομή είναι ασυμμετρική  </a:t>
            </a:r>
          </a:p>
          <a:p>
            <a:pPr lvl="1" algn="just" eaLnBrk="1" hangingPunct="1"/>
            <a:r>
              <a:rPr lang="el-GR" altLang="el-GR" sz="3200" b="1" smtClean="0"/>
              <a:t>τότε πιθανώς ο μέσος αριθμητικός να μην είναι  το πιο αντιπροσωπευτικό μέτρο </a:t>
            </a:r>
            <a:endParaRPr lang="el-GR" altLang="el-GR" sz="3200" smtClean="0"/>
          </a:p>
          <a:p>
            <a:pPr algn="just" eaLnBrk="1" hangingPunct="1"/>
            <a:r>
              <a:rPr lang="el-GR" altLang="el-GR" smtClean="0"/>
              <a:t>Υπάρχουν αλλά στατιστικά μέτρα όπως </a:t>
            </a:r>
          </a:p>
          <a:p>
            <a:pPr lvl="1" algn="just" eaLnBrk="1" hangingPunct="1"/>
            <a:r>
              <a:rPr lang="el-GR" altLang="el-GR" sz="3200" b="1" smtClean="0"/>
              <a:t>Διάμεσος</a:t>
            </a:r>
          </a:p>
          <a:p>
            <a:pPr lvl="1" algn="just" eaLnBrk="1" hangingPunct="1"/>
            <a:r>
              <a:rPr lang="el-GR" altLang="el-GR" sz="3200" b="1" smtClean="0"/>
              <a:t>Επικρατούσα τιμή </a:t>
            </a:r>
          </a:p>
        </p:txBody>
      </p:sp>
    </p:spTree>
  </p:cSld>
  <p:clrMapOvr>
    <a:masterClrMapping/>
  </p:clrMapOvr>
  <p:transition spd="med">
    <p:random/>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περιεχομένου 1"/>
          <p:cNvSpPr>
            <a:spLocks noGrp="1" noChangeArrowheads="1"/>
          </p:cNvSpPr>
          <p:nvPr>
            <p:ph/>
          </p:nvPr>
        </p:nvSpPr>
        <p:spPr>
          <a:xfrm>
            <a:off x="0" y="4763"/>
            <a:ext cx="9144000" cy="1120775"/>
          </a:xfrm>
        </p:spPr>
        <p:txBody>
          <a:bodyPr/>
          <a:lstStyle/>
          <a:p>
            <a:r>
              <a:rPr lang="el-GR" altLang="el-GR" sz="2800" smtClean="0"/>
              <a:t>Να βρεθεί ο Γεωμετρικός μέσος στην παρακάτω σειρά των δεδομένων </a:t>
            </a:r>
          </a:p>
        </p:txBody>
      </p:sp>
      <p:graphicFrame>
        <p:nvGraphicFramePr>
          <p:cNvPr id="3" name="Πίνακας 2"/>
          <p:cNvGraphicFramePr>
            <a:graphicFrameLocks noGrp="1"/>
          </p:cNvGraphicFramePr>
          <p:nvPr/>
        </p:nvGraphicFramePr>
        <p:xfrm>
          <a:off x="1835150" y="1700213"/>
          <a:ext cx="4752975" cy="3478760"/>
        </p:xfrm>
        <a:graphic>
          <a:graphicData uri="http://schemas.openxmlformats.org/drawingml/2006/table">
            <a:tbl>
              <a:tblPr>
                <a:tableStyleId>{5C22544A-7EE6-4342-B048-85BDC9FD1C3A}</a:tableStyleId>
              </a:tblPr>
              <a:tblGrid>
                <a:gridCol w="1669963">
                  <a:extLst>
                    <a:ext uri="{9D8B030D-6E8A-4147-A177-3AD203B41FA5}">
                      <a16:colId xmlns:a16="http://schemas.microsoft.com/office/drawing/2014/main" val="20000"/>
                    </a:ext>
                  </a:extLst>
                </a:gridCol>
                <a:gridCol w="1541506">
                  <a:extLst>
                    <a:ext uri="{9D8B030D-6E8A-4147-A177-3AD203B41FA5}">
                      <a16:colId xmlns:a16="http://schemas.microsoft.com/office/drawing/2014/main" val="20001"/>
                    </a:ext>
                  </a:extLst>
                </a:gridCol>
                <a:gridCol w="1541506">
                  <a:extLst>
                    <a:ext uri="{9D8B030D-6E8A-4147-A177-3AD203B41FA5}">
                      <a16:colId xmlns:a16="http://schemas.microsoft.com/office/drawing/2014/main" val="20002"/>
                    </a:ext>
                  </a:extLst>
                </a:gridCol>
              </a:tblGrid>
              <a:tr h="879794">
                <a:tc>
                  <a:txBody>
                    <a:bodyPr/>
                    <a:lstStyle/>
                    <a:p>
                      <a:pPr algn="ctr" fontAlgn="b"/>
                      <a:r>
                        <a:rPr lang="el-GR" sz="2800" u="none" strike="noStrike" dirty="0" err="1">
                          <a:effectLst/>
                        </a:rPr>
                        <a:t>Ημερ</a:t>
                      </a:r>
                      <a:r>
                        <a:rPr lang="el-GR" sz="2800" u="none" strike="noStrike" dirty="0">
                          <a:effectLst/>
                        </a:rPr>
                        <a:t>/</a:t>
                      </a:r>
                      <a:r>
                        <a:rPr lang="el-GR" sz="2800" u="none" strike="noStrike" dirty="0" err="1">
                          <a:effectLst/>
                        </a:rPr>
                        <a:t>νιες</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u="none" strike="noStrike" dirty="0">
                          <a:effectLst/>
                        </a:rPr>
                        <a:t>X</a:t>
                      </a:r>
                      <a:endParaRPr lang="en-US" sz="2800" b="0" i="0" u="none" strike="noStrike" dirty="0">
                        <a:solidFill>
                          <a:srgbClr val="000000"/>
                        </a:solidFill>
                        <a:effectLst/>
                        <a:latin typeface="Calibri"/>
                      </a:endParaRPr>
                    </a:p>
                  </a:txBody>
                  <a:tcPr marL="6351" marR="6351" marT="6351" marB="0" anchor="b"/>
                </a:tc>
                <a:tc>
                  <a:txBody>
                    <a:bodyPr/>
                    <a:lstStyle/>
                    <a:p>
                      <a:endParaRPr lang="el-GR"/>
                    </a:p>
                  </a:txBody>
                  <a:tcPr marL="6351" marR="6351" marT="6351" marB="0" anchor="b">
                    <a:blipFill rotWithShape="1">
                      <a:blip r:embed="rId3"/>
                      <a:stretch>
                        <a:fillRect l="-208300" t="-694" b="-320833"/>
                      </a:stretch>
                    </a:blipFill>
                  </a:tcPr>
                </a:tc>
                <a:extLst>
                  <a:ext uri="{0D108BD9-81ED-4DB2-BD59-A6C34878D82A}">
                    <a16:rowId xmlns:a16="http://schemas.microsoft.com/office/drawing/2014/main" val="10000"/>
                  </a:ext>
                </a:extLst>
              </a:tr>
              <a:tr h="433161">
                <a:tc>
                  <a:txBody>
                    <a:bodyPr/>
                    <a:lstStyle/>
                    <a:p>
                      <a:pPr algn="ctr" fontAlgn="b"/>
                      <a:r>
                        <a:rPr lang="el-GR" sz="2800" u="none" strike="noStrike" dirty="0">
                          <a:effectLst/>
                        </a:rPr>
                        <a:t>20/7/2014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15</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b="0" i="0" u="none" strike="noStrike" dirty="0">
                          <a:solidFill>
                            <a:srgbClr val="000000"/>
                          </a:solidFill>
                          <a:effectLst/>
                          <a:latin typeface="Calibri"/>
                        </a:rPr>
                        <a:t>0.15</a:t>
                      </a:r>
                    </a:p>
                  </a:txBody>
                  <a:tcPr marL="6350" marR="6350" marT="6350" marB="0" anchor="b"/>
                </a:tc>
                <a:extLst>
                  <a:ext uri="{0D108BD9-81ED-4DB2-BD59-A6C34878D82A}">
                    <a16:rowId xmlns:a16="http://schemas.microsoft.com/office/drawing/2014/main" val="10001"/>
                  </a:ext>
                </a:extLst>
              </a:tr>
              <a:tr h="433161">
                <a:tc>
                  <a:txBody>
                    <a:bodyPr/>
                    <a:lstStyle/>
                    <a:p>
                      <a:pPr algn="ctr" fontAlgn="b"/>
                      <a:r>
                        <a:rPr lang="el-GR" sz="2800" u="none" strike="noStrike" dirty="0">
                          <a:effectLst/>
                        </a:rPr>
                        <a:t>19/7/2014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13</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b="0" i="0" u="none" strike="noStrike" dirty="0">
                          <a:solidFill>
                            <a:srgbClr val="000000"/>
                          </a:solidFill>
                          <a:effectLst/>
                          <a:latin typeface="Calibri"/>
                        </a:rPr>
                        <a:t>0.3</a:t>
                      </a:r>
                    </a:p>
                  </a:txBody>
                  <a:tcPr marL="6350" marR="6350" marT="6350" marB="0" anchor="b"/>
                </a:tc>
                <a:extLst>
                  <a:ext uri="{0D108BD9-81ED-4DB2-BD59-A6C34878D82A}">
                    <a16:rowId xmlns:a16="http://schemas.microsoft.com/office/drawing/2014/main" val="10002"/>
                  </a:ext>
                </a:extLst>
              </a:tr>
              <a:tr h="433161">
                <a:tc>
                  <a:txBody>
                    <a:bodyPr/>
                    <a:lstStyle/>
                    <a:p>
                      <a:pPr algn="ctr" fontAlgn="b"/>
                      <a:r>
                        <a:rPr lang="el-GR" sz="2800" u="none" strike="noStrike">
                          <a:effectLst/>
                        </a:rPr>
                        <a:t>18/7/2014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10</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b="0" i="0" u="none" strike="noStrike" dirty="0">
                          <a:solidFill>
                            <a:srgbClr val="000000"/>
                          </a:solidFill>
                          <a:effectLst/>
                          <a:latin typeface="Calibri"/>
                        </a:rPr>
                        <a:t>-0.09</a:t>
                      </a:r>
                    </a:p>
                  </a:txBody>
                  <a:tcPr marL="6350" marR="6350" marT="6350" marB="0" anchor="b"/>
                </a:tc>
                <a:extLst>
                  <a:ext uri="{0D108BD9-81ED-4DB2-BD59-A6C34878D82A}">
                    <a16:rowId xmlns:a16="http://schemas.microsoft.com/office/drawing/2014/main" val="10003"/>
                  </a:ext>
                </a:extLst>
              </a:tr>
              <a:tr h="433161">
                <a:tc>
                  <a:txBody>
                    <a:bodyPr/>
                    <a:lstStyle/>
                    <a:p>
                      <a:pPr algn="ctr" fontAlgn="b"/>
                      <a:r>
                        <a:rPr lang="el-GR" sz="2800" u="none" strike="noStrike">
                          <a:effectLst/>
                        </a:rPr>
                        <a:t>17/7/2014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11</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b="0" i="0" u="none" strike="noStrike" dirty="0">
                          <a:solidFill>
                            <a:srgbClr val="000000"/>
                          </a:solidFill>
                          <a:effectLst/>
                          <a:latin typeface="Calibri"/>
                        </a:rPr>
                        <a:t>-0.08</a:t>
                      </a:r>
                    </a:p>
                  </a:txBody>
                  <a:tcPr marL="6350" marR="6350" marT="6350" marB="0" anchor="b"/>
                </a:tc>
                <a:extLst>
                  <a:ext uri="{0D108BD9-81ED-4DB2-BD59-A6C34878D82A}">
                    <a16:rowId xmlns:a16="http://schemas.microsoft.com/office/drawing/2014/main" val="10004"/>
                  </a:ext>
                </a:extLst>
              </a:tr>
              <a:tr h="433161">
                <a:tc>
                  <a:txBody>
                    <a:bodyPr/>
                    <a:lstStyle/>
                    <a:p>
                      <a:pPr algn="ctr" fontAlgn="b"/>
                      <a:r>
                        <a:rPr lang="el-GR" sz="2800" u="none" strike="noStrike">
                          <a:effectLst/>
                        </a:rPr>
                        <a:t>16/7/2014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12</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b="0" i="0" u="none" strike="noStrike" dirty="0">
                          <a:solidFill>
                            <a:srgbClr val="000000"/>
                          </a:solidFill>
                          <a:effectLst/>
                          <a:latin typeface="Calibri"/>
                        </a:rPr>
                        <a:t>0.33</a:t>
                      </a:r>
                    </a:p>
                  </a:txBody>
                  <a:tcPr marL="6350" marR="6350" marT="6350" marB="0" anchor="b"/>
                </a:tc>
                <a:extLst>
                  <a:ext uri="{0D108BD9-81ED-4DB2-BD59-A6C34878D82A}">
                    <a16:rowId xmlns:a16="http://schemas.microsoft.com/office/drawing/2014/main" val="10005"/>
                  </a:ext>
                </a:extLst>
              </a:tr>
              <a:tr h="433161">
                <a:tc>
                  <a:txBody>
                    <a:bodyPr/>
                    <a:lstStyle/>
                    <a:p>
                      <a:pPr algn="ctr" fontAlgn="b"/>
                      <a:r>
                        <a:rPr lang="el-GR" sz="2800" u="none" strike="noStrike">
                          <a:effectLst/>
                        </a:rPr>
                        <a:t>15/7/2014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9</a:t>
                      </a:r>
                      <a:endParaRPr lang="el-GR" sz="2800" b="0" i="0" u="none" strike="noStrike" dirty="0">
                        <a:solidFill>
                          <a:srgbClr val="000000"/>
                        </a:solidFill>
                        <a:effectLst/>
                        <a:latin typeface="Calibri"/>
                      </a:endParaRPr>
                    </a:p>
                  </a:txBody>
                  <a:tcPr marL="6351" marR="6351" marT="6351" marB="0" anchor="b"/>
                </a:tc>
                <a:tc>
                  <a:txBody>
                    <a:bodyPr/>
                    <a:lstStyle/>
                    <a:p>
                      <a:endParaRPr lang="el-GR" dirty="0"/>
                    </a:p>
                  </a:txBody>
                  <a:tcPr marL="6350" marR="6350" marT="6350" marB="0" anchor="b"/>
                </a:tc>
                <a:extLst>
                  <a:ext uri="{0D108BD9-81ED-4DB2-BD59-A6C34878D82A}">
                    <a16:rowId xmlns:a16="http://schemas.microsoft.com/office/drawing/2014/main" val="10006"/>
                  </a:ext>
                </a:extLst>
              </a:tr>
            </a:tbl>
          </a:graphicData>
        </a:graphic>
      </p:graphicFrame>
      <p:sp>
        <p:nvSpPr>
          <p:cNvPr id="2" name="Ορθογώνιο 1"/>
          <p:cNvSpPr>
            <a:spLocks noRot="1" noChangeAspect="1" noMove="1" noResize="1" noEditPoints="1" noAdjustHandles="1" noChangeArrowheads="1" noChangeShapeType="1" noTextEdit="1"/>
          </p:cNvSpPr>
          <p:nvPr/>
        </p:nvSpPr>
        <p:spPr>
          <a:xfrm>
            <a:off x="4779589" y="618524"/>
            <a:ext cx="3728906" cy="855940"/>
          </a:xfrm>
          <a:prstGeom prst="rect">
            <a:avLst/>
          </a:prstGeom>
          <a:blipFill rotWithShape="1">
            <a:blip r:embed="rId4"/>
            <a:stretch>
              <a:fillRect/>
            </a:stretch>
          </a:blipFill>
        </p:spPr>
        <p:txBody>
          <a:bodyPr/>
          <a:lstStyle/>
          <a:p>
            <a:pPr eaLnBrk="1" hangingPunct="1">
              <a:defRPr/>
            </a:pPr>
            <a:r>
              <a:rPr lang="el-GR">
                <a:noFill/>
              </a:rPr>
              <a:t> </a:t>
            </a:r>
          </a:p>
        </p:txBody>
      </p:sp>
      <p:sp>
        <p:nvSpPr>
          <p:cNvPr id="4" name="TextBox 3"/>
          <p:cNvSpPr txBox="1">
            <a:spLocks noRot="1" noChangeAspect="1" noMove="1" noResize="1" noEditPoints="1" noAdjustHandles="1" noChangeArrowheads="1" noChangeShapeType="1" noTextEdit="1"/>
          </p:cNvSpPr>
          <p:nvPr/>
        </p:nvSpPr>
        <p:spPr>
          <a:xfrm>
            <a:off x="123175" y="5509783"/>
            <a:ext cx="7751481" cy="539571"/>
          </a:xfrm>
          <a:prstGeom prst="rect">
            <a:avLst/>
          </a:prstGeom>
          <a:blipFill rotWithShape="1">
            <a:blip r:embed="rId5"/>
            <a:stretch>
              <a:fillRect b="-22727"/>
            </a:stretch>
          </a:blipFill>
        </p:spPr>
        <p:txBody>
          <a:bodyPr/>
          <a:lstStyle/>
          <a:p>
            <a:pPr eaLnBrk="1" hangingPunct="1">
              <a:defRPr/>
            </a:pPr>
            <a:r>
              <a:rPr lang="el-GR">
                <a:noFill/>
              </a:rPr>
              <a:t> </a:t>
            </a:r>
          </a:p>
        </p:txBody>
      </p:sp>
      <p:cxnSp>
        <p:nvCxnSpPr>
          <p:cNvPr id="6" name="Ευθύγραμμο βέλος σύνδεσης 5"/>
          <p:cNvCxnSpPr/>
          <p:nvPr/>
        </p:nvCxnSpPr>
        <p:spPr>
          <a:xfrm flipH="1">
            <a:off x="1547813" y="3213100"/>
            <a:ext cx="3960812" cy="256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Rot="1" noChangeAspect="1" noMove="1" noResize="1" noEditPoints="1" noAdjustHandles="1" noChangeArrowheads="1" noChangeShapeType="1" noTextEdit="1"/>
          </p:cNvSpPr>
          <p:nvPr/>
        </p:nvSpPr>
        <p:spPr>
          <a:xfrm>
            <a:off x="123175" y="6318429"/>
            <a:ext cx="9180077" cy="539571"/>
          </a:xfrm>
          <a:prstGeom prst="rect">
            <a:avLst/>
          </a:prstGeom>
          <a:blipFill rotWithShape="1">
            <a:blip r:embed="rId6"/>
            <a:stretch>
              <a:fillRect r="-199" b="-22472"/>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περιεχομένου 1"/>
          <p:cNvSpPr>
            <a:spLocks noGrp="1" noChangeArrowheads="1"/>
          </p:cNvSpPr>
          <p:nvPr>
            <p:ph/>
          </p:nvPr>
        </p:nvSpPr>
        <p:spPr>
          <a:xfrm>
            <a:off x="0" y="4763"/>
            <a:ext cx="9144000" cy="1120775"/>
          </a:xfrm>
        </p:spPr>
        <p:txBody>
          <a:bodyPr/>
          <a:lstStyle/>
          <a:p>
            <a:r>
              <a:rPr lang="el-GR" altLang="el-GR" sz="2800" smtClean="0"/>
              <a:t>Να βρεθεί ο Γεωμετρικός μέσος στην παρακάτω σειρά των δεδομένων </a:t>
            </a:r>
          </a:p>
        </p:txBody>
      </p:sp>
      <p:graphicFrame>
        <p:nvGraphicFramePr>
          <p:cNvPr id="3" name="Πίνακας 2"/>
          <p:cNvGraphicFramePr>
            <a:graphicFrameLocks noGrp="1"/>
          </p:cNvGraphicFramePr>
          <p:nvPr/>
        </p:nvGraphicFramePr>
        <p:xfrm>
          <a:off x="1835150" y="1700213"/>
          <a:ext cx="4752975" cy="3032127"/>
        </p:xfrm>
        <a:graphic>
          <a:graphicData uri="http://schemas.openxmlformats.org/drawingml/2006/table">
            <a:tbl>
              <a:tblPr>
                <a:tableStyleId>{5C22544A-7EE6-4342-B048-85BDC9FD1C3A}</a:tableStyleId>
              </a:tblPr>
              <a:tblGrid>
                <a:gridCol w="2471546">
                  <a:extLst>
                    <a:ext uri="{9D8B030D-6E8A-4147-A177-3AD203B41FA5}">
                      <a16:colId xmlns:a16="http://schemas.microsoft.com/office/drawing/2014/main" val="20000"/>
                    </a:ext>
                  </a:extLst>
                </a:gridCol>
                <a:gridCol w="2281429">
                  <a:extLst>
                    <a:ext uri="{9D8B030D-6E8A-4147-A177-3AD203B41FA5}">
                      <a16:colId xmlns:a16="http://schemas.microsoft.com/office/drawing/2014/main" val="20001"/>
                    </a:ext>
                  </a:extLst>
                </a:gridCol>
              </a:tblGrid>
              <a:tr h="433161">
                <a:tc>
                  <a:txBody>
                    <a:bodyPr/>
                    <a:lstStyle/>
                    <a:p>
                      <a:pPr algn="ctr" fontAlgn="b"/>
                      <a:r>
                        <a:rPr lang="el-GR" sz="2800" u="none" strike="noStrike" dirty="0" err="1">
                          <a:effectLst/>
                        </a:rPr>
                        <a:t>Ημερ</a:t>
                      </a:r>
                      <a:r>
                        <a:rPr lang="el-GR" sz="2800" u="none" strike="noStrike" dirty="0">
                          <a:effectLst/>
                        </a:rPr>
                        <a:t>/</a:t>
                      </a:r>
                      <a:r>
                        <a:rPr lang="el-GR" sz="2800" u="none" strike="noStrike" dirty="0" err="1">
                          <a:effectLst/>
                        </a:rPr>
                        <a:t>νιες</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u="none" strike="noStrike">
                          <a:effectLst/>
                        </a:rPr>
                        <a:t>X</a:t>
                      </a:r>
                      <a:endParaRPr lang="en-US" sz="2800" b="0" i="0" u="none" strike="noStrike">
                        <a:solidFill>
                          <a:srgbClr val="000000"/>
                        </a:solidFill>
                        <a:effectLst/>
                        <a:latin typeface="Calibri"/>
                      </a:endParaRPr>
                    </a:p>
                  </a:txBody>
                  <a:tcPr marL="6351" marR="6351" marT="6351" marB="0" anchor="b"/>
                </a:tc>
                <a:extLst>
                  <a:ext uri="{0D108BD9-81ED-4DB2-BD59-A6C34878D82A}">
                    <a16:rowId xmlns:a16="http://schemas.microsoft.com/office/drawing/2014/main" val="10000"/>
                  </a:ext>
                </a:extLst>
              </a:tr>
              <a:tr h="433161">
                <a:tc>
                  <a:txBody>
                    <a:bodyPr/>
                    <a:lstStyle/>
                    <a:p>
                      <a:pPr algn="ctr" fontAlgn="b"/>
                      <a:r>
                        <a:rPr lang="el-GR" sz="2800" u="none" strike="noStrike" dirty="0">
                          <a:effectLst/>
                        </a:rPr>
                        <a:t>20/7/2014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6</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1"/>
                  </a:ext>
                </a:extLst>
              </a:tr>
              <a:tr h="433161">
                <a:tc>
                  <a:txBody>
                    <a:bodyPr/>
                    <a:lstStyle/>
                    <a:p>
                      <a:pPr algn="ctr" fontAlgn="b"/>
                      <a:r>
                        <a:rPr lang="el-GR" sz="2800" u="none" strike="noStrike" dirty="0">
                          <a:effectLst/>
                        </a:rPr>
                        <a:t>19/7/2014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5</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2"/>
                  </a:ext>
                </a:extLst>
              </a:tr>
              <a:tr h="433161">
                <a:tc>
                  <a:txBody>
                    <a:bodyPr/>
                    <a:lstStyle/>
                    <a:p>
                      <a:pPr algn="ctr" fontAlgn="b"/>
                      <a:r>
                        <a:rPr lang="el-GR" sz="2800" u="none" strike="noStrike">
                          <a:effectLst/>
                        </a:rPr>
                        <a:t>18/7/2014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7</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3"/>
                  </a:ext>
                </a:extLst>
              </a:tr>
              <a:tr h="433161">
                <a:tc>
                  <a:txBody>
                    <a:bodyPr/>
                    <a:lstStyle/>
                    <a:p>
                      <a:pPr algn="ctr" fontAlgn="b"/>
                      <a:r>
                        <a:rPr lang="el-GR" sz="2800" u="none" strike="noStrike">
                          <a:effectLst/>
                        </a:rPr>
                        <a:t>17/7/2014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4</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4"/>
                  </a:ext>
                </a:extLst>
              </a:tr>
              <a:tr h="433161">
                <a:tc>
                  <a:txBody>
                    <a:bodyPr/>
                    <a:lstStyle/>
                    <a:p>
                      <a:pPr algn="ctr" fontAlgn="b"/>
                      <a:r>
                        <a:rPr lang="el-GR" sz="2800" u="none" strike="noStrike">
                          <a:effectLst/>
                        </a:rPr>
                        <a:t>16/7/2014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3</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5"/>
                  </a:ext>
                </a:extLst>
              </a:tr>
              <a:tr h="433161">
                <a:tc>
                  <a:txBody>
                    <a:bodyPr/>
                    <a:lstStyle/>
                    <a:p>
                      <a:pPr algn="ctr" fontAlgn="b"/>
                      <a:r>
                        <a:rPr lang="el-GR" sz="2800" u="none" strike="noStrike">
                          <a:effectLst/>
                        </a:rPr>
                        <a:t>15/7/2014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6"/>
                  </a:ext>
                </a:extLst>
              </a:tr>
            </a:tbl>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περιεχομένου 1"/>
          <p:cNvSpPr>
            <a:spLocks noGrp="1" noChangeArrowheads="1"/>
          </p:cNvSpPr>
          <p:nvPr>
            <p:ph/>
          </p:nvPr>
        </p:nvSpPr>
        <p:spPr>
          <a:xfrm>
            <a:off x="0" y="4763"/>
            <a:ext cx="9144000" cy="1120775"/>
          </a:xfrm>
        </p:spPr>
        <p:txBody>
          <a:bodyPr/>
          <a:lstStyle/>
          <a:p>
            <a:r>
              <a:rPr lang="el-GR" altLang="el-GR" sz="2800" smtClean="0"/>
              <a:t>Να βρεθεί ο Γεωμετρικός μέσος στην παρακάτω σειρά των δεδομένων </a:t>
            </a:r>
          </a:p>
        </p:txBody>
      </p:sp>
      <p:graphicFrame>
        <p:nvGraphicFramePr>
          <p:cNvPr id="3" name="Πίνακας 2"/>
          <p:cNvGraphicFramePr>
            <a:graphicFrameLocks noGrp="1"/>
          </p:cNvGraphicFramePr>
          <p:nvPr/>
        </p:nvGraphicFramePr>
        <p:xfrm>
          <a:off x="1835150" y="1700213"/>
          <a:ext cx="4752975" cy="3032127"/>
        </p:xfrm>
        <a:graphic>
          <a:graphicData uri="http://schemas.openxmlformats.org/drawingml/2006/table">
            <a:tbl>
              <a:tblPr>
                <a:tableStyleId>{5C22544A-7EE6-4342-B048-85BDC9FD1C3A}</a:tableStyleId>
              </a:tblPr>
              <a:tblGrid>
                <a:gridCol w="1669963">
                  <a:extLst>
                    <a:ext uri="{9D8B030D-6E8A-4147-A177-3AD203B41FA5}">
                      <a16:colId xmlns:a16="http://schemas.microsoft.com/office/drawing/2014/main" val="20000"/>
                    </a:ext>
                  </a:extLst>
                </a:gridCol>
                <a:gridCol w="1541506">
                  <a:extLst>
                    <a:ext uri="{9D8B030D-6E8A-4147-A177-3AD203B41FA5}">
                      <a16:colId xmlns:a16="http://schemas.microsoft.com/office/drawing/2014/main" val="20001"/>
                    </a:ext>
                  </a:extLst>
                </a:gridCol>
                <a:gridCol w="1541506">
                  <a:extLst>
                    <a:ext uri="{9D8B030D-6E8A-4147-A177-3AD203B41FA5}">
                      <a16:colId xmlns:a16="http://schemas.microsoft.com/office/drawing/2014/main" val="20002"/>
                    </a:ext>
                  </a:extLst>
                </a:gridCol>
              </a:tblGrid>
              <a:tr h="433161">
                <a:tc>
                  <a:txBody>
                    <a:bodyPr/>
                    <a:lstStyle/>
                    <a:p>
                      <a:pPr algn="ctr" fontAlgn="b"/>
                      <a:r>
                        <a:rPr lang="el-GR" sz="2800" u="none" strike="noStrike" dirty="0" err="1">
                          <a:effectLst/>
                        </a:rPr>
                        <a:t>Ημερ</a:t>
                      </a:r>
                      <a:r>
                        <a:rPr lang="el-GR" sz="2800" u="none" strike="noStrike" dirty="0">
                          <a:effectLst/>
                        </a:rPr>
                        <a:t>/</a:t>
                      </a:r>
                      <a:r>
                        <a:rPr lang="el-GR" sz="2800" u="none" strike="noStrike" dirty="0" err="1">
                          <a:effectLst/>
                        </a:rPr>
                        <a:t>νιες</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u="none" strike="noStrike" dirty="0">
                          <a:effectLst/>
                        </a:rPr>
                        <a:t>X</a:t>
                      </a:r>
                      <a:endParaRPr lang="en-US" sz="2800" b="0" i="0" u="none" strike="noStrike" dirty="0">
                        <a:solidFill>
                          <a:srgbClr val="000000"/>
                        </a:solidFill>
                        <a:effectLst/>
                        <a:latin typeface="Calibri"/>
                      </a:endParaRPr>
                    </a:p>
                  </a:txBody>
                  <a:tcPr marL="6351" marR="6351" marT="6351" marB="0" anchor="b"/>
                </a:tc>
                <a:tc>
                  <a:txBody>
                    <a:bodyPr/>
                    <a:lstStyle/>
                    <a:p>
                      <a:pPr algn="ctr" fontAlgn="b"/>
                      <a:endParaRPr lang="en-US"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0"/>
                  </a:ext>
                </a:extLst>
              </a:tr>
              <a:tr h="433161">
                <a:tc>
                  <a:txBody>
                    <a:bodyPr/>
                    <a:lstStyle/>
                    <a:p>
                      <a:pPr algn="ctr" fontAlgn="b"/>
                      <a:r>
                        <a:rPr lang="el-GR" sz="2800" u="none" strike="noStrike" dirty="0">
                          <a:effectLst/>
                        </a:rPr>
                        <a:t>20/7/2014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6</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b="0" i="0" u="none" strike="noStrike" dirty="0">
                          <a:solidFill>
                            <a:srgbClr val="000000"/>
                          </a:solidFill>
                          <a:effectLst/>
                          <a:latin typeface="Calibri"/>
                        </a:rPr>
                        <a:t>0,2</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1"/>
                  </a:ext>
                </a:extLst>
              </a:tr>
              <a:tr h="433161">
                <a:tc>
                  <a:txBody>
                    <a:bodyPr/>
                    <a:lstStyle/>
                    <a:p>
                      <a:pPr algn="ctr" fontAlgn="b"/>
                      <a:r>
                        <a:rPr lang="el-GR" sz="2800" u="none" strike="noStrike" dirty="0">
                          <a:effectLst/>
                        </a:rPr>
                        <a:t>19/7/2014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5</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b="0" i="0" u="none" strike="noStrike" dirty="0">
                          <a:solidFill>
                            <a:srgbClr val="000000"/>
                          </a:solidFill>
                          <a:effectLst/>
                          <a:latin typeface="Calibri"/>
                        </a:rPr>
                        <a:t>-0,2857</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2"/>
                  </a:ext>
                </a:extLst>
              </a:tr>
              <a:tr h="433161">
                <a:tc>
                  <a:txBody>
                    <a:bodyPr/>
                    <a:lstStyle/>
                    <a:p>
                      <a:pPr algn="ctr" fontAlgn="b"/>
                      <a:r>
                        <a:rPr lang="el-GR" sz="2800" u="none" strike="noStrike">
                          <a:effectLst/>
                        </a:rPr>
                        <a:t>18/7/2014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7</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b="0" i="0" u="none" strike="noStrike" dirty="0">
                          <a:solidFill>
                            <a:srgbClr val="000000"/>
                          </a:solidFill>
                          <a:effectLst/>
                          <a:latin typeface="Calibri"/>
                        </a:rPr>
                        <a:t>0,75</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3"/>
                  </a:ext>
                </a:extLst>
              </a:tr>
              <a:tr h="433161">
                <a:tc>
                  <a:txBody>
                    <a:bodyPr/>
                    <a:lstStyle/>
                    <a:p>
                      <a:pPr algn="ctr" fontAlgn="b"/>
                      <a:r>
                        <a:rPr lang="el-GR" sz="2800" u="none" strike="noStrike">
                          <a:effectLst/>
                        </a:rPr>
                        <a:t>17/7/2014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b="0" i="0" u="none" strike="noStrike" dirty="0">
                          <a:solidFill>
                            <a:srgbClr val="000000"/>
                          </a:solidFill>
                          <a:effectLst/>
                          <a:latin typeface="Calibri"/>
                        </a:rPr>
                        <a:t>0,333</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4"/>
                  </a:ext>
                </a:extLst>
              </a:tr>
              <a:tr h="433161">
                <a:tc>
                  <a:txBody>
                    <a:bodyPr/>
                    <a:lstStyle/>
                    <a:p>
                      <a:pPr algn="ctr" fontAlgn="b"/>
                      <a:r>
                        <a:rPr lang="el-GR" sz="2800" u="none" strike="noStrike">
                          <a:effectLst/>
                        </a:rPr>
                        <a:t>16/7/2014</a:t>
                      </a:r>
                      <a:endParaRPr lang="el-GR" sz="2800" b="0" i="0" u="none" strike="noStrike">
                        <a:solidFill>
                          <a:srgbClr val="000000"/>
                        </a:solidFill>
                        <a:effectLst/>
                        <a:latin typeface="Calibri"/>
                      </a:endParaRPr>
                    </a:p>
                  </a:txBody>
                  <a:tcPr marL="6351" marR="6351" marT="6351" marB="0" anchor="b"/>
                </a:tc>
                <a:tc>
                  <a:txBody>
                    <a:bodyPr/>
                    <a:lstStyle/>
                    <a:p>
                      <a:pPr algn="ctr" fontAlgn="b"/>
                      <a:r>
                        <a:rPr lang="el-GR" sz="2800" u="none" strike="noStrike" dirty="0">
                          <a:effectLst/>
                        </a:rPr>
                        <a:t>3</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n-US" sz="2800" b="0" i="0" u="none" strike="noStrike" dirty="0">
                          <a:solidFill>
                            <a:srgbClr val="000000"/>
                          </a:solidFill>
                          <a:effectLst/>
                          <a:latin typeface="Calibri"/>
                        </a:rPr>
                        <a:t>2</a:t>
                      </a:r>
                      <a:endParaRPr lang="el-GR" sz="2800" b="0" i="0" u="none" strike="noStrike" dirty="0">
                        <a:solidFill>
                          <a:srgbClr val="000000"/>
                        </a:solidFill>
                        <a:effectLst/>
                        <a:latin typeface="Calibri"/>
                      </a:endParaRPr>
                    </a:p>
                  </a:txBody>
                  <a:tcPr marL="6351" marR="6351" marT="6351" marB="0" anchor="b"/>
                </a:tc>
                <a:extLst>
                  <a:ext uri="{0D108BD9-81ED-4DB2-BD59-A6C34878D82A}">
                    <a16:rowId xmlns:a16="http://schemas.microsoft.com/office/drawing/2014/main" val="10005"/>
                  </a:ext>
                </a:extLst>
              </a:tr>
              <a:tr h="433161">
                <a:tc>
                  <a:txBody>
                    <a:bodyPr/>
                    <a:lstStyle/>
                    <a:p>
                      <a:pPr algn="ctr" fontAlgn="b"/>
                      <a:r>
                        <a:rPr lang="el-GR" sz="2800" u="none" strike="noStrike" dirty="0">
                          <a:effectLst/>
                        </a:rPr>
                        <a:t>15/7/2014</a:t>
                      </a:r>
                      <a:endParaRPr lang="el-GR" sz="2800" b="0" i="0" u="none" strike="noStrike" dirty="0">
                        <a:solidFill>
                          <a:srgbClr val="000000"/>
                        </a:solidFill>
                        <a:effectLst/>
                        <a:latin typeface="Calibri"/>
                      </a:endParaRPr>
                    </a:p>
                  </a:txBody>
                  <a:tcPr marL="6351" marR="6351" marT="6351"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1" marR="6351" marT="6351" marB="0" anchor="b"/>
                </a:tc>
                <a:tc>
                  <a:txBody>
                    <a:bodyPr/>
                    <a:lstStyle/>
                    <a:p>
                      <a:endParaRPr lang="el-GR" sz="1800" dirty="0"/>
                    </a:p>
                  </a:txBody>
                  <a:tcPr marL="6351" marR="6351" marT="6351" marB="0" anchor="b"/>
                </a:tc>
                <a:extLst>
                  <a:ext uri="{0D108BD9-81ED-4DB2-BD59-A6C34878D82A}">
                    <a16:rowId xmlns:a16="http://schemas.microsoft.com/office/drawing/2014/main" val="10006"/>
                  </a:ext>
                </a:extLst>
              </a:tr>
            </a:tbl>
          </a:graphicData>
        </a:graphic>
      </p:graphicFrame>
      <p:sp>
        <p:nvSpPr>
          <p:cNvPr id="2" name="TextBox 1"/>
          <p:cNvSpPr txBox="1">
            <a:spLocks noRot="1" noChangeAspect="1" noMove="1" noResize="1" noEditPoints="1" noAdjustHandles="1" noChangeArrowheads="1" noChangeShapeType="1" noTextEdit="1"/>
          </p:cNvSpPr>
          <p:nvPr/>
        </p:nvSpPr>
        <p:spPr>
          <a:xfrm>
            <a:off x="755576" y="5301208"/>
            <a:ext cx="6838219" cy="539571"/>
          </a:xfrm>
          <a:prstGeom prst="rect">
            <a:avLst/>
          </a:prstGeom>
          <a:blipFill rotWithShape="1">
            <a:blip r:embed="rId3"/>
            <a:stretch>
              <a:fillRect r="-357" b="-22727"/>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0"/>
          <a:ext cx="9144000" cy="68580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600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Εταιρεία</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Συχνότητα </a:t>
                      </a:r>
                      <a:r>
                        <a:rPr kumimoji="0" lang="en-US"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f</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Σχετική</a:t>
                      </a:r>
                      <a:r>
                        <a:rPr kumimoji="0" lang="en-US"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 f/n %</a:t>
                      </a: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 συχνότητα</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0"/>
                  </a:ext>
                </a:extLst>
              </a:tr>
              <a:tr h="114300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Cosmote</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6</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a:t>
                      </a: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3 </a:t>
                      </a:r>
                      <a:r>
                        <a:rPr kumimoji="0" lang="el-GR"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30</a:t>
                      </a:r>
                      <a:r>
                        <a:rPr kumimoji="0" lang="en-US"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1"/>
                  </a:ext>
                </a:extLst>
              </a:tr>
              <a:tr h="114300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Vodafone</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10</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0,5 </a:t>
                      </a:r>
                      <a:r>
                        <a:rPr kumimoji="0" lang="el-GR"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50%</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2"/>
                  </a:ext>
                </a:extLst>
              </a:tr>
              <a:tr h="114300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Wind</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4</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0,2 </a:t>
                      </a:r>
                      <a:r>
                        <a:rPr kumimoji="0" lang="el-GR" altLang="el-GR" sz="32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32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20%</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3"/>
                  </a:ext>
                </a:extLst>
              </a:tr>
              <a:tr h="114300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Σύνολο</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20</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32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1 </a:t>
                      </a:r>
                      <a:r>
                        <a:rPr kumimoji="0" lang="el-GR" altLang="el-GR" sz="3200" b="1" i="0" u="none" strike="noStrike" cap="none" normalizeH="0" baseline="0">
                          <a:ln>
                            <a:noFill/>
                          </a:ln>
                          <a:solidFill>
                            <a:srgbClr val="215868"/>
                          </a:solidFill>
                          <a:effectLst/>
                          <a:latin typeface="Calibri" panose="020F0502020204030204" pitchFamily="34" charset="0"/>
                          <a:cs typeface="Calibri" panose="020F0502020204030204" pitchFamily="34" charset="0"/>
                        </a:rPr>
                        <a:t>ή </a:t>
                      </a:r>
                      <a:r>
                        <a:rPr kumimoji="0" lang="el-GR" altLang="el-GR" sz="32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100%</a:t>
                      </a:r>
                      <a:endParaRPr kumimoji="0" lang="el-GR" altLang="el-GR"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4"/>
                  </a:ext>
                </a:extLst>
              </a:tr>
            </a:tbl>
          </a:graphicData>
        </a:graphic>
      </p:graphicFrame>
    </p:spTree>
  </p:cSld>
  <p:clrMapOvr>
    <a:masterClrMapping/>
  </p:clrMapOvr>
  <p:transition spd="med">
    <p:random/>
    <p:sndAc>
      <p:stSnd>
        <p:snd r:embed="rId2"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noRot="1" noChangeAspect="1" noMove="1" noResize="1" noEditPoints="1" noAdjustHandles="1" noChangeArrowheads="1" noChangeShapeType="1" noTextEdit="1"/>
          </p:cNvSpPr>
          <p:nvPr>
            <p:ph/>
          </p:nvPr>
        </p:nvSpPr>
        <p:spPr>
          <a:xfrm>
            <a:off x="0" y="0"/>
            <a:ext cx="9144000" cy="6858000"/>
          </a:xfrm>
          <a:blipFill>
            <a:blip r:embed="rId4"/>
            <a:stretch>
              <a:fillRect l="-1200" t="-889" r="-1333"/>
            </a:stretch>
          </a:blipFill>
        </p:spPr>
        <p:txBody>
          <a:bodyPr/>
          <a:lstStyle/>
          <a:p>
            <a:r>
              <a:rPr lang="el-GR">
                <a:noFill/>
              </a:rPr>
              <a:t> </a:t>
            </a:r>
          </a:p>
        </p:txBody>
      </p:sp>
      <p:sp>
        <p:nvSpPr>
          <p:cNvPr id="3" name="Βέλος: Δεξιό 2"/>
          <p:cNvSpPr/>
          <p:nvPr/>
        </p:nvSpPr>
        <p:spPr>
          <a:xfrm>
            <a:off x="8027988" y="6381750"/>
            <a:ext cx="9794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transition spd="med">
    <p:random/>
    <p:sndAc>
      <p:stSnd>
        <p:snd r:embed="rId3"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περιεχομένου 1"/>
          <p:cNvSpPr>
            <a:spLocks noGrp="1" noChangeArrowheads="1"/>
          </p:cNvSpPr>
          <p:nvPr>
            <p:ph/>
          </p:nvPr>
        </p:nvSpPr>
        <p:spPr>
          <a:xfrm>
            <a:off x="0" y="0"/>
            <a:ext cx="9144000" cy="6858000"/>
          </a:xfrm>
        </p:spPr>
        <p:txBody>
          <a:bodyPr/>
          <a:lstStyle/>
          <a:p>
            <a:pPr algn="just"/>
            <a:r>
              <a:rPr lang="el-GR" altLang="el-GR" sz="2800" smtClean="0"/>
              <a:t>Ο γεωμετρικός μέσος όρος είναι 0,098343. </a:t>
            </a:r>
          </a:p>
          <a:p>
            <a:pPr algn="just"/>
            <a:r>
              <a:rPr lang="el-GR" altLang="el-GR" sz="2800" smtClean="0"/>
              <a:t>Αν εφαρμόσουμε την αύξηση 0,098343 ετησίως τότε οι 100 μονάδες μετά τα 4 έτη θα γίνουν 125,53. </a:t>
            </a:r>
          </a:p>
          <a:p>
            <a:pPr algn="just"/>
            <a:r>
              <a:rPr lang="el-GR" altLang="el-GR" sz="2800" smtClean="0"/>
              <a:t>Ο γεωμετρικός μέσος λαμβάνει υπόψη </a:t>
            </a:r>
          </a:p>
          <a:p>
            <a:pPr lvl="1" algn="just"/>
            <a:r>
              <a:rPr lang="el-GR" altLang="el-GR" sz="2400" smtClean="0"/>
              <a:t>τη σειριακή συσχέτιση των τιμών </a:t>
            </a:r>
          </a:p>
          <a:p>
            <a:pPr lvl="1" algn="just"/>
            <a:r>
              <a:rPr lang="el-GR" altLang="el-GR" sz="2400" smtClean="0"/>
              <a:t>όταν σε μια σειρά αποδόσεων, ποσοστών κλπ η κάθε τιμή  διαμορφώνεται βάση της προηγούμενης (δηλαδή δεν είναι ανεξάρτητες οι τιμές), τότε η πιο ενδεδειγμένη μέθοδος είναι ο γεωμετρικός μέσος.  </a:t>
            </a:r>
          </a:p>
        </p:txBody>
      </p:sp>
    </p:spTree>
  </p:cSld>
  <p:clrMapOvr>
    <a:masterClrMapping/>
  </p:clrMapOvr>
  <p:transition spd="med">
    <p:random/>
    <p:sndAc>
      <p:stSnd>
        <p:snd r:embed="rId3"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066800"/>
          </a:xfrm>
          <a:solidFill>
            <a:srgbClr val="FFFFCC"/>
          </a:solidFill>
          <a:ln w="76200" cmpd="tri">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Times New Roman" panose="02020603050405020304" pitchFamily="18" charset="0"/>
              </a:rPr>
              <a:t>Διάμεσος</a:t>
            </a:r>
            <a:r>
              <a:rPr lang="el-GR" altLang="el-GR" b="1" smtClean="0">
                <a:solidFill>
                  <a:srgbClr val="000000"/>
                </a:solidFill>
                <a:latin typeface="Courier New" panose="02070309020205020404" pitchFamily="49" charset="0"/>
                <a:cs typeface="Courier New" panose="02070309020205020404" pitchFamily="49" charset="0"/>
              </a:rPr>
              <a:t> </a:t>
            </a:r>
          </a:p>
        </p:txBody>
      </p:sp>
      <p:sp>
        <p:nvSpPr>
          <p:cNvPr id="67587" name="Rectangle 3"/>
          <p:cNvSpPr>
            <a:spLocks noGrp="1" noChangeArrowheads="1"/>
          </p:cNvSpPr>
          <p:nvPr>
            <p:ph idx="1"/>
          </p:nvPr>
        </p:nvSpPr>
        <p:spPr>
          <a:xfrm>
            <a:off x="0" y="1066800"/>
            <a:ext cx="9144000" cy="5791200"/>
          </a:xfrm>
        </p:spPr>
        <p:txBody>
          <a:bodyPr/>
          <a:lstStyle/>
          <a:p>
            <a:pPr algn="just" eaLnBrk="1" hangingPunct="1"/>
            <a:r>
              <a:rPr lang="el-GR" altLang="el-GR" smtClean="0">
                <a:latin typeface="Tahoma" panose="020B0604030504040204" pitchFamily="34" charset="0"/>
                <a:cs typeface="Tahoma" panose="020B0604030504040204" pitchFamily="34" charset="0"/>
              </a:rPr>
              <a:t>Η διάμεσος είναι, πολύ απλά, </a:t>
            </a:r>
            <a:r>
              <a:rPr lang="el-GR" altLang="el-GR" b="1" smtClean="0">
                <a:latin typeface="Tahoma" panose="020B0604030504040204" pitchFamily="34" charset="0"/>
                <a:cs typeface="Tahoma" panose="020B0604030504040204" pitchFamily="34" charset="0"/>
              </a:rPr>
              <a:t>η μεσαία τιμή </a:t>
            </a:r>
            <a:r>
              <a:rPr lang="el-GR" altLang="el-GR" smtClean="0">
                <a:latin typeface="Tahoma" panose="020B0604030504040204" pitchFamily="34" charset="0"/>
                <a:cs typeface="Tahoma" panose="020B0604030504040204" pitchFamily="34" charset="0"/>
              </a:rPr>
              <a:t>της κατανομής, </a:t>
            </a:r>
          </a:p>
          <a:p>
            <a:pPr lvl="1" algn="just" eaLnBrk="1" hangingPunct="1"/>
            <a:r>
              <a:rPr lang="el-GR" altLang="el-GR" smtClean="0">
                <a:latin typeface="Tahoma" panose="020B0604030504040204" pitchFamily="34" charset="0"/>
                <a:cs typeface="Tahoma" panose="020B0604030504040204" pitchFamily="34" charset="0"/>
              </a:rPr>
              <a:t>εάν κατατάξουμε τις τιμές σύμφωνα με </a:t>
            </a:r>
            <a:r>
              <a:rPr lang="el-GR" altLang="el-GR" b="1" smtClean="0">
                <a:latin typeface="Tahoma" panose="020B0604030504040204" pitchFamily="34" charset="0"/>
                <a:cs typeface="Tahoma" panose="020B0604030504040204" pitchFamily="34" charset="0"/>
              </a:rPr>
              <a:t>αύξουσα</a:t>
            </a:r>
            <a:r>
              <a:rPr lang="el-GR" altLang="el-GR" smtClean="0">
                <a:latin typeface="Tahoma" panose="020B0604030504040204" pitchFamily="34" charset="0"/>
                <a:cs typeface="Tahoma" panose="020B0604030504040204" pitchFamily="34" charset="0"/>
              </a:rPr>
              <a:t> ή </a:t>
            </a:r>
            <a:r>
              <a:rPr lang="el-GR" altLang="el-GR" b="1" smtClean="0">
                <a:latin typeface="Tahoma" panose="020B0604030504040204" pitchFamily="34" charset="0"/>
                <a:cs typeface="Tahoma" panose="020B0604030504040204" pitchFamily="34" charset="0"/>
              </a:rPr>
              <a:t>φθίνουσα σειρά</a:t>
            </a:r>
            <a:r>
              <a:rPr lang="el-GR" altLang="el-GR" smtClean="0">
                <a:latin typeface="Tahoma" panose="020B0604030504040204" pitchFamily="34" charset="0"/>
                <a:cs typeface="Tahoma" panose="020B0604030504040204" pitchFamily="34" charset="0"/>
              </a:rPr>
              <a:t>. </a:t>
            </a:r>
          </a:p>
          <a:p>
            <a:pPr lvl="2" algn="just" eaLnBrk="1" hangingPunct="1"/>
            <a:r>
              <a:rPr lang="el-GR" altLang="el-GR" sz="2800" smtClean="0">
                <a:latin typeface="Tahoma" panose="020B0604030504040204" pitchFamily="34" charset="0"/>
                <a:cs typeface="Tahoma" panose="020B0604030504040204" pitchFamily="34" charset="0"/>
              </a:rPr>
              <a:t>Συνήθως από τη μικρότερη προς τη μεγαλύτερη </a:t>
            </a:r>
          </a:p>
          <a:p>
            <a:pPr algn="just" eaLnBrk="1" hangingPunct="1"/>
            <a:r>
              <a:rPr lang="el-GR" altLang="el-GR" smtClean="0">
                <a:latin typeface="Tahoma" panose="020B0604030504040204" pitchFamily="34" charset="0"/>
                <a:cs typeface="Tahoma" panose="020B0604030504040204" pitchFamily="34" charset="0"/>
              </a:rPr>
              <a:t>Η διάμεσος κατέχει την κεντρική θέση </a:t>
            </a:r>
          </a:p>
          <a:p>
            <a:pPr lvl="2" algn="just" eaLnBrk="1" hangingPunct="1"/>
            <a:r>
              <a:rPr lang="el-GR" altLang="el-GR" sz="2800" smtClean="0">
                <a:latin typeface="Tahoma" panose="020B0604030504040204" pitchFamily="34" charset="0"/>
                <a:cs typeface="Tahoma" panose="020B0604030504040204" pitchFamily="34" charset="0"/>
              </a:rPr>
              <a:t>είναι η τιμή που χωρίζει τις τιμές της μεταβλητής σε δύο ισοπληθείς ομάδες.  </a:t>
            </a:r>
          </a:p>
          <a:p>
            <a:pPr lvl="2" algn="just" eaLnBrk="1" hangingPunct="1"/>
            <a:r>
              <a:rPr lang="el-GR" altLang="el-GR" sz="2800" smtClean="0">
                <a:latin typeface="Tahoma" panose="020B0604030504040204" pitchFamily="34" charset="0"/>
                <a:cs typeface="Tahoma" panose="020B0604030504040204" pitchFamily="34" charset="0"/>
              </a:rPr>
              <a:t>50% κάτω της Διαμέσου και τα υπόλοιπα 50% πάνω.</a:t>
            </a:r>
          </a:p>
          <a:p>
            <a:pPr algn="just" eaLnBrk="1" hangingPunct="1"/>
            <a:r>
              <a:rPr lang="el-GR" altLang="el-GR" smtClean="0">
                <a:latin typeface="Tahoma" panose="020B0604030504040204" pitchFamily="34" charset="0"/>
                <a:cs typeface="Tahoma" panose="020B0604030504040204" pitchFamily="34" charset="0"/>
              </a:rPr>
              <a:t>Η διάμεσος συμβολίζεται με Μ η Μ</a:t>
            </a:r>
            <a:r>
              <a:rPr lang="en-US" altLang="el-GR" smtClean="0">
                <a:latin typeface="Tahoma" panose="020B0604030504040204" pitchFamily="34" charset="0"/>
                <a:cs typeface="Tahoma" panose="020B0604030504040204" pitchFamily="34" charset="0"/>
              </a:rPr>
              <a:t>d</a:t>
            </a:r>
            <a:endParaRPr lang="el-GR" altLang="el-GR" smtClean="0">
              <a:latin typeface="Tahoma" panose="020B0604030504040204" pitchFamily="34" charset="0"/>
              <a:cs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762000"/>
          </a:xfrm>
          <a:solidFill>
            <a:srgbClr val="FFFFCC"/>
          </a:solidFill>
          <a:ln w="76200" cmpd="tri">
            <a:solidFill>
              <a:schemeClr val="tx1"/>
            </a:solidFill>
            <a:miter lim="800000"/>
            <a:headEnd/>
            <a:tailEnd/>
          </a:ln>
        </p:spPr>
        <p:txBody>
          <a:bodyPr/>
          <a:lstStyle/>
          <a:p>
            <a:pPr eaLnBrk="1" hangingPunct="1"/>
            <a:r>
              <a:rPr lang="el-GR" altLang="el-GR" sz="4000" b="1" smtClean="0">
                <a:solidFill>
                  <a:srgbClr val="000000"/>
                </a:solidFill>
                <a:latin typeface="Courier New" panose="02070309020205020404" pitchFamily="49" charset="0"/>
                <a:cs typeface="Times New Roman" panose="02020603050405020304" pitchFamily="18" charset="0"/>
              </a:rPr>
              <a:t>Διάμεσος απλών δεδομένων</a:t>
            </a:r>
            <a:r>
              <a:rPr lang="el-GR" altLang="el-GR" b="1" smtClean="0">
                <a:solidFill>
                  <a:srgbClr val="000000"/>
                </a:solidFill>
                <a:latin typeface="Courier New" panose="02070309020205020404" pitchFamily="49" charset="0"/>
                <a:cs typeface="Times New Roman" panose="02020603050405020304" pitchFamily="18" charset="0"/>
              </a:rPr>
              <a:t> </a:t>
            </a:r>
            <a:r>
              <a:rPr lang="el-GR" altLang="el-GR" b="1" smtClean="0">
                <a:solidFill>
                  <a:srgbClr val="000000"/>
                </a:solidFill>
                <a:latin typeface="Courier New" panose="02070309020205020404" pitchFamily="49" charset="0"/>
                <a:cs typeface="Courier New" panose="02070309020205020404" pitchFamily="49" charset="0"/>
              </a:rPr>
              <a:t> </a:t>
            </a:r>
          </a:p>
        </p:txBody>
      </p:sp>
      <p:sp>
        <p:nvSpPr>
          <p:cNvPr id="68611" name="Rectangle 3"/>
          <p:cNvSpPr>
            <a:spLocks noGrp="1" noChangeArrowheads="1"/>
          </p:cNvSpPr>
          <p:nvPr>
            <p:ph idx="1"/>
          </p:nvPr>
        </p:nvSpPr>
        <p:spPr>
          <a:xfrm>
            <a:off x="0" y="838200"/>
            <a:ext cx="9144000" cy="6019800"/>
          </a:xfrm>
        </p:spPr>
        <p:txBody>
          <a:bodyPr/>
          <a:lstStyle/>
          <a:p>
            <a:pPr algn="just" eaLnBrk="1" hangingPunct="1">
              <a:lnSpc>
                <a:spcPct val="95000"/>
              </a:lnSpc>
              <a:spcBef>
                <a:spcPct val="15000"/>
              </a:spcBef>
            </a:pPr>
            <a:r>
              <a:rPr lang="el-GR" altLang="el-GR" smtClean="0"/>
              <a:t>Τα</a:t>
            </a:r>
            <a:r>
              <a:rPr lang="en-US" altLang="el-GR" smtClean="0"/>
              <a:t> </a:t>
            </a:r>
            <a:r>
              <a:rPr lang="el-GR" altLang="el-GR" smtClean="0"/>
              <a:t>δεδομένα διατάσσονται κατά αύξουσα σειρά</a:t>
            </a:r>
            <a:endParaRPr lang="en-US" altLang="el-GR" smtClean="0"/>
          </a:p>
          <a:p>
            <a:pPr algn="just" eaLnBrk="1" hangingPunct="1">
              <a:lnSpc>
                <a:spcPct val="95000"/>
              </a:lnSpc>
              <a:spcBef>
                <a:spcPct val="15000"/>
              </a:spcBef>
            </a:pPr>
            <a:r>
              <a:rPr lang="el-GR" altLang="el-GR" smtClean="0"/>
              <a:t>Διακρίνουμε δύο περιπτώσεις:</a:t>
            </a:r>
          </a:p>
          <a:p>
            <a:pPr lvl="1" algn="just" eaLnBrk="1" hangingPunct="1">
              <a:lnSpc>
                <a:spcPct val="95000"/>
              </a:lnSpc>
              <a:spcBef>
                <a:spcPct val="15000"/>
              </a:spcBef>
            </a:pPr>
            <a:r>
              <a:rPr lang="el-GR" altLang="el-GR" sz="3200" b="1" smtClean="0">
                <a:solidFill>
                  <a:srgbClr val="0033CC"/>
                </a:solidFill>
              </a:rPr>
              <a:t>Όταν το πλήθος είναι μονός αριθμός,</a:t>
            </a:r>
            <a:r>
              <a:rPr lang="el-GR" altLang="el-GR" sz="3200" smtClean="0"/>
              <a:t> </a:t>
            </a:r>
          </a:p>
          <a:p>
            <a:pPr lvl="2" algn="just" eaLnBrk="1" hangingPunct="1">
              <a:lnSpc>
                <a:spcPct val="95000"/>
              </a:lnSpc>
              <a:spcBef>
                <a:spcPct val="15000"/>
              </a:spcBef>
            </a:pPr>
            <a:r>
              <a:rPr lang="el-GR" altLang="el-GR" sz="2800" b="1" smtClean="0">
                <a:latin typeface="Tahoma" panose="020B0604030504040204" pitchFamily="34" charset="0"/>
                <a:cs typeface="Tahoma" panose="020B0604030504040204" pitchFamily="34" charset="0"/>
              </a:rPr>
              <a:t>τότε υφίσταται μόνο μία τιμή της μεταβλητής που κατέχει την κεντρική θέση.</a:t>
            </a:r>
            <a:r>
              <a:rPr lang="el-GR" altLang="el-GR" sz="2800" smtClean="0">
                <a:latin typeface="Tahoma" panose="020B0604030504040204" pitchFamily="34" charset="0"/>
                <a:cs typeface="Tahoma" panose="020B0604030504040204" pitchFamily="34" charset="0"/>
              </a:rPr>
              <a:t> </a:t>
            </a:r>
          </a:p>
          <a:p>
            <a:pPr lvl="1" algn="just" eaLnBrk="1" hangingPunct="1">
              <a:lnSpc>
                <a:spcPct val="95000"/>
              </a:lnSpc>
              <a:spcBef>
                <a:spcPct val="15000"/>
              </a:spcBef>
            </a:pPr>
            <a:r>
              <a:rPr lang="el-GR" altLang="el-GR" b="1" smtClean="0"/>
              <a:t>5, 9, 2, 7, 12</a:t>
            </a:r>
          </a:p>
          <a:p>
            <a:pPr lvl="1" algn="just" eaLnBrk="1" hangingPunct="1">
              <a:lnSpc>
                <a:spcPct val="95000"/>
              </a:lnSpc>
              <a:spcBef>
                <a:spcPct val="15000"/>
              </a:spcBef>
            </a:pPr>
            <a:r>
              <a:rPr lang="el-GR" altLang="el-GR" b="1" smtClean="0"/>
              <a:t>2,    5,    </a:t>
            </a:r>
            <a:r>
              <a:rPr lang="el-GR" altLang="el-GR" sz="3600" b="1" smtClean="0">
                <a:solidFill>
                  <a:srgbClr val="FF0000"/>
                </a:solidFill>
              </a:rPr>
              <a:t>7,</a:t>
            </a:r>
            <a:r>
              <a:rPr lang="el-GR" altLang="el-GR" b="1" smtClean="0"/>
              <a:t>    9,     12</a:t>
            </a:r>
            <a:r>
              <a:rPr lang="el-GR" altLang="el-GR" b="1" smtClean="0">
                <a:solidFill>
                  <a:srgbClr val="0033CC"/>
                </a:solidFill>
              </a:rPr>
              <a:t> </a:t>
            </a:r>
          </a:p>
          <a:p>
            <a:pPr lvl="1" algn="just" eaLnBrk="1" hangingPunct="1">
              <a:lnSpc>
                <a:spcPct val="95000"/>
              </a:lnSpc>
              <a:spcBef>
                <a:spcPct val="15000"/>
              </a:spcBef>
            </a:pPr>
            <a:endParaRPr lang="el-GR" altLang="el-GR" smtClean="0"/>
          </a:p>
        </p:txBody>
      </p:sp>
      <p:graphicFrame>
        <p:nvGraphicFramePr>
          <p:cNvPr id="68612" name="Object 0"/>
          <p:cNvGraphicFramePr>
            <a:graphicFrameLocks noChangeAspect="1"/>
          </p:cNvGraphicFramePr>
          <p:nvPr/>
        </p:nvGraphicFramePr>
        <p:xfrm>
          <a:off x="1071563" y="4714875"/>
          <a:ext cx="3000375" cy="1123950"/>
        </p:xfrm>
        <a:graphic>
          <a:graphicData uri="http://schemas.openxmlformats.org/presentationml/2006/ole">
            <mc:AlternateContent xmlns:mc="http://schemas.openxmlformats.org/markup-compatibility/2006">
              <mc:Choice xmlns:v="urn:schemas-microsoft-com:vml" Requires="v">
                <p:oleObj spid="_x0000_s68622" name="Εξίσωση" r:id="rId4" imgW="1028254" imgH="393529" progId="Equation.3">
                  <p:embed/>
                </p:oleObj>
              </mc:Choice>
              <mc:Fallback>
                <p:oleObj name="Εξίσωση" r:id="rId4" imgW="1028254" imgH="393529"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4714875"/>
                        <a:ext cx="300037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3" name="Line 5"/>
          <p:cNvSpPr>
            <a:spLocks noChangeShapeType="1"/>
          </p:cNvSpPr>
          <p:nvPr/>
        </p:nvSpPr>
        <p:spPr bwMode="auto">
          <a:xfrm flipH="1" flipV="1">
            <a:off x="2286000" y="4286250"/>
            <a:ext cx="1571625" cy="785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aphicFrame>
        <p:nvGraphicFramePr>
          <p:cNvPr id="68614" name="Object 1"/>
          <p:cNvGraphicFramePr>
            <a:graphicFrameLocks noChangeAspect="1"/>
          </p:cNvGraphicFramePr>
          <p:nvPr/>
        </p:nvGraphicFramePr>
        <p:xfrm>
          <a:off x="5818188" y="5986463"/>
          <a:ext cx="3325812" cy="871537"/>
        </p:xfrm>
        <a:graphic>
          <a:graphicData uri="http://schemas.openxmlformats.org/presentationml/2006/ole">
            <mc:AlternateContent xmlns:mc="http://schemas.openxmlformats.org/markup-compatibility/2006">
              <mc:Choice xmlns:v="urn:schemas-microsoft-com:vml" Requires="v">
                <p:oleObj spid="_x0000_s68623" name="Εξίσωση" r:id="rId6" imgW="609336" imgH="203112" progId="Equation.3">
                  <p:embed/>
                </p:oleObj>
              </mc:Choice>
              <mc:Fallback>
                <p:oleObj name="Εξίσωση" r:id="rId6" imgW="609336" imgH="203112"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188" y="5986463"/>
                        <a:ext cx="3325812"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5" name="8 - TextBox"/>
          <p:cNvSpPr txBox="1">
            <a:spLocks noChangeArrowheads="1"/>
          </p:cNvSpPr>
          <p:nvPr/>
        </p:nvSpPr>
        <p:spPr bwMode="auto">
          <a:xfrm>
            <a:off x="0" y="5857875"/>
            <a:ext cx="539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t>Η διάμεσος βρίσκεται στη  3</a:t>
            </a:r>
            <a:r>
              <a:rPr lang="el-GR" altLang="el-GR" sz="2800" baseline="30000"/>
              <a:t>η</a:t>
            </a:r>
            <a:r>
              <a:rPr lang="el-GR" altLang="el-GR" sz="2800"/>
              <a:t> θέση </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0" y="0"/>
            <a:ext cx="9144000" cy="6858000"/>
          </a:xfrm>
        </p:spPr>
        <p:txBody>
          <a:bodyPr/>
          <a:lstStyle/>
          <a:p>
            <a:pPr algn="just" eaLnBrk="1" hangingPunct="1">
              <a:lnSpc>
                <a:spcPct val="95000"/>
              </a:lnSpc>
              <a:spcBef>
                <a:spcPct val="15000"/>
              </a:spcBef>
            </a:pPr>
            <a:r>
              <a:rPr lang="el-GR" altLang="el-GR" b="1" smtClean="0">
                <a:solidFill>
                  <a:srgbClr val="0033CC"/>
                </a:solidFill>
              </a:rPr>
              <a:t>Το πλήθος των τιμών είναι ζυγός αριθμός</a:t>
            </a:r>
            <a:r>
              <a:rPr lang="el-GR" altLang="el-GR" smtClean="0"/>
              <a:t>. </a:t>
            </a:r>
          </a:p>
          <a:p>
            <a:pPr lvl="1" algn="just" eaLnBrk="1" hangingPunct="1">
              <a:lnSpc>
                <a:spcPct val="95000"/>
              </a:lnSpc>
              <a:spcBef>
                <a:spcPct val="15000"/>
              </a:spcBef>
            </a:pPr>
            <a:r>
              <a:rPr lang="el-GR" altLang="el-GR" b="1" smtClean="0"/>
              <a:t>Υπάρχουν δύο τιμές. </a:t>
            </a:r>
          </a:p>
          <a:p>
            <a:pPr lvl="1" algn="just" eaLnBrk="1" hangingPunct="1">
              <a:lnSpc>
                <a:spcPct val="95000"/>
              </a:lnSpc>
              <a:spcBef>
                <a:spcPct val="15000"/>
              </a:spcBef>
            </a:pPr>
            <a:r>
              <a:rPr lang="el-GR" altLang="el-GR" b="1" smtClean="0"/>
              <a:t>Μεταξύ των δύο κεντρικών τιμών βρίσκεται η Διάμεσος. </a:t>
            </a:r>
          </a:p>
          <a:p>
            <a:pPr lvl="1" algn="just" eaLnBrk="1" hangingPunct="1">
              <a:lnSpc>
                <a:spcPct val="95000"/>
              </a:lnSpc>
              <a:spcBef>
                <a:spcPct val="15000"/>
              </a:spcBef>
            </a:pPr>
            <a:r>
              <a:rPr lang="el-GR" altLang="el-GR" b="1" smtClean="0"/>
              <a:t>Η διάμεσος ισούται με το ημιάθροισμα των δύο "κεντρικών" τιμών  -</a:t>
            </a:r>
          </a:p>
          <a:p>
            <a:pPr lvl="1" algn="just" eaLnBrk="1" hangingPunct="1">
              <a:lnSpc>
                <a:spcPct val="95000"/>
              </a:lnSpc>
              <a:spcBef>
                <a:spcPct val="15000"/>
              </a:spcBef>
            </a:pPr>
            <a:r>
              <a:rPr lang="el-GR" altLang="el-GR" b="1" smtClean="0"/>
              <a:t>5,  9, 7, 11, 99, 1 </a:t>
            </a:r>
          </a:p>
          <a:p>
            <a:pPr lvl="1" algn="just" eaLnBrk="1" hangingPunct="1">
              <a:lnSpc>
                <a:spcPct val="95000"/>
              </a:lnSpc>
              <a:spcBef>
                <a:spcPct val="15000"/>
              </a:spcBef>
            </a:pPr>
            <a:r>
              <a:rPr lang="el-GR" altLang="el-GR" b="1" smtClean="0"/>
              <a:t>1,   5,   </a:t>
            </a:r>
            <a:r>
              <a:rPr lang="el-GR" altLang="el-GR" sz="3200" b="1" smtClean="0">
                <a:solidFill>
                  <a:srgbClr val="FF0000"/>
                </a:solidFill>
              </a:rPr>
              <a:t>7,   9</a:t>
            </a:r>
            <a:r>
              <a:rPr lang="el-GR" altLang="el-GR" b="1" smtClean="0"/>
              <a:t>,   11,  99</a:t>
            </a:r>
            <a:endParaRPr lang="el-GR" altLang="el-GR" smtClean="0"/>
          </a:p>
        </p:txBody>
      </p:sp>
      <p:graphicFrame>
        <p:nvGraphicFramePr>
          <p:cNvPr id="69635" name="Object 5"/>
          <p:cNvGraphicFramePr>
            <a:graphicFrameLocks noChangeAspect="1"/>
          </p:cNvGraphicFramePr>
          <p:nvPr/>
        </p:nvGraphicFramePr>
        <p:xfrm>
          <a:off x="598488" y="4198938"/>
          <a:ext cx="3371850" cy="1090612"/>
        </p:xfrm>
        <a:graphic>
          <a:graphicData uri="http://schemas.openxmlformats.org/presentationml/2006/ole">
            <mc:AlternateContent xmlns:mc="http://schemas.openxmlformats.org/markup-compatibility/2006">
              <mc:Choice xmlns:v="urn:schemas-microsoft-com:vml" Requires="v">
                <p:oleObj spid="_x0000_s69645" name="Εξίσωση" r:id="rId4" imgW="1422400" imgH="469900" progId="Equation.3">
                  <p:embed/>
                </p:oleObj>
              </mc:Choice>
              <mc:Fallback>
                <p:oleObj name="Εξίσωση" r:id="rId4" imgW="1422400" imgH="469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4198938"/>
                        <a:ext cx="3371850"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Line 6"/>
          <p:cNvSpPr>
            <a:spLocks noChangeShapeType="1"/>
          </p:cNvSpPr>
          <p:nvPr/>
        </p:nvSpPr>
        <p:spPr bwMode="auto">
          <a:xfrm flipH="1" flipV="1">
            <a:off x="2357438" y="3714750"/>
            <a:ext cx="928687" cy="785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aphicFrame>
        <p:nvGraphicFramePr>
          <p:cNvPr id="69637" name="Object 7"/>
          <p:cNvGraphicFramePr>
            <a:graphicFrameLocks noChangeAspect="1"/>
          </p:cNvGraphicFramePr>
          <p:nvPr/>
        </p:nvGraphicFramePr>
        <p:xfrm>
          <a:off x="3160713" y="5394325"/>
          <a:ext cx="5983287" cy="1463675"/>
        </p:xfrm>
        <a:graphic>
          <a:graphicData uri="http://schemas.openxmlformats.org/presentationml/2006/ole">
            <mc:AlternateContent xmlns:mc="http://schemas.openxmlformats.org/markup-compatibility/2006">
              <mc:Choice xmlns:v="urn:schemas-microsoft-com:vml" Requires="v">
                <p:oleObj spid="_x0000_s69646" name="Εξίσωση" r:id="rId6" imgW="1562100" imgH="469900" progId="Equation.3">
                  <p:embed/>
                </p:oleObj>
              </mc:Choice>
              <mc:Fallback>
                <p:oleObj name="Εξίσωση" r:id="rId6" imgW="1562100" imgH="4699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0713" y="5394325"/>
                        <a:ext cx="5983287"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8" name="7 - TextBox"/>
          <p:cNvSpPr txBox="1">
            <a:spLocks noChangeArrowheads="1"/>
          </p:cNvSpPr>
          <p:nvPr/>
        </p:nvSpPr>
        <p:spPr bwMode="auto">
          <a:xfrm>
            <a:off x="4297363" y="3929063"/>
            <a:ext cx="484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latin typeface="Tahoma" panose="020B0604030504040204" pitchFamily="34" charset="0"/>
                <a:cs typeface="Tahoma" panose="020B0604030504040204" pitchFamily="34" charset="0"/>
              </a:rPr>
              <a:t>Η διάμεσος βρίσκεται μεταξύ </a:t>
            </a:r>
          </a:p>
          <a:p>
            <a:pPr eaLnBrk="1" hangingPunct="1">
              <a:spcBef>
                <a:spcPct val="0"/>
              </a:spcBef>
              <a:buFontTx/>
              <a:buNone/>
            </a:pPr>
            <a:r>
              <a:rPr lang="el-GR" altLang="el-GR" sz="2800">
                <a:latin typeface="Tahoma" panose="020B0604030504040204" pitchFamily="34" charset="0"/>
                <a:cs typeface="Tahoma" panose="020B0604030504040204" pitchFamily="34" charset="0"/>
              </a:rPr>
              <a:t>του 3</a:t>
            </a:r>
            <a:r>
              <a:rPr lang="el-GR" altLang="el-GR" sz="2800" baseline="30000">
                <a:latin typeface="Tahoma" panose="020B0604030504040204" pitchFamily="34" charset="0"/>
                <a:cs typeface="Tahoma" panose="020B0604030504040204" pitchFamily="34" charset="0"/>
              </a:rPr>
              <a:t>ου</a:t>
            </a:r>
            <a:r>
              <a:rPr lang="el-GR" altLang="el-GR" sz="2800">
                <a:latin typeface="Tahoma" panose="020B0604030504040204" pitchFamily="34" charset="0"/>
                <a:cs typeface="Tahoma" panose="020B0604030504040204" pitchFamily="34" charset="0"/>
              </a:rPr>
              <a:t> και 4</a:t>
            </a:r>
            <a:r>
              <a:rPr lang="el-GR" altLang="el-GR" sz="2800" baseline="30000">
                <a:latin typeface="Tahoma" panose="020B0604030504040204" pitchFamily="34" charset="0"/>
                <a:cs typeface="Tahoma" panose="020B0604030504040204" pitchFamily="34" charset="0"/>
              </a:rPr>
              <a:t>ου</a:t>
            </a:r>
            <a:r>
              <a:rPr lang="el-GR" altLang="el-GR" sz="2800">
                <a:latin typeface="Tahoma" panose="020B0604030504040204" pitchFamily="34" charset="0"/>
                <a:cs typeface="Tahoma" panose="020B0604030504040204" pitchFamily="34" charset="0"/>
              </a:rPr>
              <a:t> όρου</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0" y="0"/>
            <a:ext cx="9144000" cy="6858000"/>
          </a:xfrm>
        </p:spPr>
        <p:txBody>
          <a:bodyPr/>
          <a:lstStyle/>
          <a:p>
            <a:pPr algn="just" eaLnBrk="1" hangingPunct="1">
              <a:lnSpc>
                <a:spcPct val="95000"/>
              </a:lnSpc>
              <a:spcBef>
                <a:spcPct val="15000"/>
              </a:spcBef>
            </a:pPr>
            <a:r>
              <a:rPr lang="el-GR" altLang="el-GR" b="1" smtClean="0">
                <a:solidFill>
                  <a:srgbClr val="0033CC"/>
                </a:solidFill>
              </a:rPr>
              <a:t>Να βρεθεί η διάμεσος στις παρακάτω τιμές </a:t>
            </a:r>
            <a:endParaRPr lang="el-GR" altLang="el-GR" smtClean="0"/>
          </a:p>
          <a:p>
            <a:pPr marL="457200" lvl="1" indent="0" algn="just" eaLnBrk="1" hangingPunct="1">
              <a:lnSpc>
                <a:spcPct val="95000"/>
              </a:lnSpc>
              <a:spcBef>
                <a:spcPct val="15000"/>
              </a:spcBef>
              <a:buFontTx/>
              <a:buNone/>
            </a:pPr>
            <a:r>
              <a:rPr lang="el-GR" altLang="el-GR" b="1" smtClean="0"/>
              <a:t>Χ</a:t>
            </a:r>
            <a:r>
              <a:rPr lang="en-US" altLang="el-GR" b="1" smtClean="0"/>
              <a:t>: -1, </a:t>
            </a:r>
            <a:r>
              <a:rPr lang="el-GR" altLang="el-GR" b="1" smtClean="0"/>
              <a:t>5,  </a:t>
            </a:r>
            <a:r>
              <a:rPr lang="en-US" altLang="el-GR" b="1" smtClean="0"/>
              <a:t>1</a:t>
            </a:r>
            <a:r>
              <a:rPr lang="el-GR" altLang="el-GR" b="1" smtClean="0"/>
              <a:t>, </a:t>
            </a:r>
            <a:r>
              <a:rPr lang="en-US" altLang="el-GR" b="1" smtClean="0"/>
              <a:t>1</a:t>
            </a:r>
            <a:r>
              <a:rPr lang="el-GR" altLang="el-GR" b="1" smtClean="0"/>
              <a:t>, </a:t>
            </a:r>
            <a:r>
              <a:rPr lang="en-US" altLang="el-GR" b="1" smtClean="0"/>
              <a:t>4</a:t>
            </a:r>
            <a:r>
              <a:rPr lang="el-GR" altLang="el-GR" b="1" smtClean="0"/>
              <a:t>, </a:t>
            </a:r>
            <a:r>
              <a:rPr lang="en-US" altLang="el-GR" b="1" smtClean="0"/>
              <a:t>82</a:t>
            </a:r>
            <a:r>
              <a:rPr lang="el-GR" altLang="el-GR" b="1" smtClean="0"/>
              <a:t>, </a:t>
            </a:r>
            <a:r>
              <a:rPr lang="en-US" altLang="el-GR" b="1" smtClean="0"/>
              <a:t>9, 4</a:t>
            </a:r>
            <a:r>
              <a:rPr lang="el-GR" altLang="el-GR" b="1" smtClean="0"/>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0" y="0"/>
            <a:ext cx="9144000" cy="6858000"/>
          </a:xfrm>
        </p:spPr>
        <p:txBody>
          <a:bodyPr/>
          <a:lstStyle/>
          <a:p>
            <a:pPr algn="just" eaLnBrk="1" hangingPunct="1">
              <a:lnSpc>
                <a:spcPct val="95000"/>
              </a:lnSpc>
              <a:spcBef>
                <a:spcPct val="15000"/>
              </a:spcBef>
              <a:defRPr/>
            </a:pPr>
            <a:r>
              <a:rPr lang="el-GR" altLang="el-GR" b="1" dirty="0">
                <a:solidFill>
                  <a:srgbClr val="0033CC"/>
                </a:solidFill>
              </a:rPr>
              <a:t>Να βρεθεί η διάμεσος στις παρακάτω τιμές </a:t>
            </a:r>
            <a:endParaRPr lang="el-GR" altLang="el-GR" dirty="0"/>
          </a:p>
          <a:p>
            <a:pPr marL="457200" lvl="1" indent="0" algn="just" eaLnBrk="1" hangingPunct="1">
              <a:lnSpc>
                <a:spcPct val="95000"/>
              </a:lnSpc>
              <a:spcBef>
                <a:spcPct val="15000"/>
              </a:spcBef>
              <a:buFontTx/>
              <a:buNone/>
              <a:defRPr/>
            </a:pPr>
            <a:r>
              <a:rPr lang="el-GR" altLang="el-GR" b="1" dirty="0"/>
              <a:t>Χ</a:t>
            </a:r>
            <a:r>
              <a:rPr lang="en-US" altLang="el-GR" b="1" dirty="0"/>
              <a:t>: -1, </a:t>
            </a:r>
            <a:r>
              <a:rPr lang="el-GR" altLang="el-GR" b="1" dirty="0"/>
              <a:t>5,  </a:t>
            </a:r>
            <a:r>
              <a:rPr lang="en-US" altLang="el-GR" b="1" dirty="0"/>
              <a:t>1</a:t>
            </a:r>
            <a:r>
              <a:rPr lang="el-GR" altLang="el-GR" b="1" dirty="0"/>
              <a:t>, </a:t>
            </a:r>
            <a:r>
              <a:rPr lang="en-US" altLang="el-GR" b="1" dirty="0"/>
              <a:t>1</a:t>
            </a:r>
            <a:r>
              <a:rPr lang="el-GR" altLang="el-GR" b="1" dirty="0"/>
              <a:t>, </a:t>
            </a:r>
            <a:r>
              <a:rPr lang="en-US" altLang="el-GR" b="1" dirty="0"/>
              <a:t>4</a:t>
            </a:r>
            <a:r>
              <a:rPr lang="el-GR" altLang="el-GR" b="1" dirty="0"/>
              <a:t>, </a:t>
            </a:r>
            <a:r>
              <a:rPr lang="en-US" altLang="el-GR" b="1" dirty="0"/>
              <a:t>82</a:t>
            </a:r>
            <a:r>
              <a:rPr lang="el-GR" altLang="el-GR" b="1" dirty="0"/>
              <a:t>, </a:t>
            </a:r>
            <a:r>
              <a:rPr lang="en-US" altLang="el-GR" b="1" dirty="0"/>
              <a:t>9, 3</a:t>
            </a:r>
            <a:r>
              <a:rPr lang="el-GR" altLang="el-GR" b="1" dirty="0"/>
              <a:t> </a:t>
            </a:r>
            <a:endParaRPr lang="en-US" altLang="el-GR" b="1" dirty="0"/>
          </a:p>
          <a:p>
            <a:pPr marL="457200" lvl="1" indent="0" algn="just" eaLnBrk="1" hangingPunct="1">
              <a:lnSpc>
                <a:spcPct val="95000"/>
              </a:lnSpc>
              <a:spcBef>
                <a:spcPct val="15000"/>
              </a:spcBef>
              <a:buFontTx/>
              <a:buNone/>
              <a:defRPr/>
            </a:pPr>
            <a:r>
              <a:rPr lang="el-GR" altLang="el-GR" b="1" dirty="0"/>
              <a:t>Κατατάσσουμε τα δεδομένα με σειρά </a:t>
            </a:r>
          </a:p>
          <a:p>
            <a:pPr marL="457200" lvl="1" indent="0" algn="just" eaLnBrk="1" hangingPunct="1">
              <a:lnSpc>
                <a:spcPct val="95000"/>
              </a:lnSpc>
              <a:spcBef>
                <a:spcPct val="15000"/>
              </a:spcBef>
              <a:buFontTx/>
              <a:buNone/>
              <a:defRPr/>
            </a:pPr>
            <a:r>
              <a:rPr lang="el-GR" altLang="el-GR" b="1" dirty="0"/>
              <a:t>Χ</a:t>
            </a:r>
            <a:r>
              <a:rPr lang="en-US" altLang="el-GR" b="1" dirty="0"/>
              <a:t>: -1, 1</a:t>
            </a:r>
            <a:r>
              <a:rPr lang="el-GR" altLang="el-GR" b="1" dirty="0"/>
              <a:t>, </a:t>
            </a:r>
            <a:r>
              <a:rPr lang="en-US" altLang="el-GR" b="1" dirty="0"/>
              <a:t>1</a:t>
            </a:r>
            <a:r>
              <a:rPr lang="el-GR" altLang="el-GR" b="1" dirty="0"/>
              <a:t>,</a:t>
            </a:r>
            <a:r>
              <a:rPr lang="en-US" altLang="el-GR" b="1" dirty="0"/>
              <a:t> 3, 4</a:t>
            </a:r>
            <a:r>
              <a:rPr lang="el-GR" altLang="el-GR" b="1" dirty="0"/>
              <a:t>, </a:t>
            </a:r>
            <a:r>
              <a:rPr lang="en-US" altLang="el-GR" b="1" dirty="0"/>
              <a:t>5, 9, 82</a:t>
            </a:r>
            <a:r>
              <a:rPr lang="el-GR" altLang="el-GR" b="1" dirty="0"/>
              <a:t> </a:t>
            </a:r>
            <a:endParaRPr lang="en-US" altLang="el-GR" b="1" dirty="0"/>
          </a:p>
          <a:p>
            <a:pPr lvl="1" algn="just" eaLnBrk="1" hangingPunct="1">
              <a:lnSpc>
                <a:spcPct val="95000"/>
              </a:lnSpc>
              <a:spcBef>
                <a:spcPct val="15000"/>
              </a:spcBef>
              <a:defRPr/>
            </a:pPr>
            <a:r>
              <a:rPr lang="el-GR" altLang="el-GR" b="1" dirty="0"/>
              <a:t>Η διάμεσος ισούται με το </a:t>
            </a:r>
            <a:r>
              <a:rPr lang="el-GR" altLang="el-GR" b="1" dirty="0" err="1"/>
              <a:t>ημιάθροισμα</a:t>
            </a:r>
            <a:r>
              <a:rPr lang="el-GR" altLang="el-GR" b="1" dirty="0"/>
              <a:t> των δύο "κεντρικών" τιμών  -</a:t>
            </a:r>
          </a:p>
          <a:p>
            <a:pPr marL="457200" lvl="1" indent="0" algn="just" eaLnBrk="1" hangingPunct="1">
              <a:lnSpc>
                <a:spcPct val="95000"/>
              </a:lnSpc>
              <a:spcBef>
                <a:spcPct val="15000"/>
              </a:spcBef>
              <a:buFontTx/>
              <a:buNone/>
              <a:defRPr/>
            </a:pPr>
            <a:r>
              <a:rPr lang="en-US" altLang="el-GR" b="1" dirty="0"/>
              <a:t>  -1, 1</a:t>
            </a:r>
            <a:r>
              <a:rPr lang="el-GR" altLang="el-GR" b="1" dirty="0"/>
              <a:t>, </a:t>
            </a:r>
            <a:r>
              <a:rPr lang="en-US" altLang="el-GR" b="1" dirty="0"/>
              <a:t>1</a:t>
            </a:r>
            <a:r>
              <a:rPr lang="el-GR" altLang="el-GR" b="1" dirty="0"/>
              <a:t>,</a:t>
            </a:r>
            <a:r>
              <a:rPr lang="en-US" altLang="el-GR" b="1" dirty="0"/>
              <a:t> 3, 4</a:t>
            </a:r>
            <a:r>
              <a:rPr lang="el-GR" altLang="el-GR" b="1" dirty="0"/>
              <a:t>, </a:t>
            </a:r>
            <a:r>
              <a:rPr lang="en-US" altLang="el-GR" b="1" dirty="0"/>
              <a:t>5, 9, 82</a:t>
            </a:r>
            <a:r>
              <a:rPr lang="el-GR" altLang="el-GR" b="1" dirty="0"/>
              <a:t> </a:t>
            </a:r>
            <a:endParaRPr lang="en-US" altLang="el-GR" b="1" dirty="0"/>
          </a:p>
          <a:p>
            <a:pPr lvl="1" algn="just" eaLnBrk="1" hangingPunct="1">
              <a:lnSpc>
                <a:spcPct val="95000"/>
              </a:lnSpc>
              <a:spcBef>
                <a:spcPct val="15000"/>
              </a:spcBef>
              <a:defRPr/>
            </a:pPr>
            <a:r>
              <a:rPr lang="en-US" altLang="el-GR" b="1" dirty="0"/>
              <a:t> -1, 1</a:t>
            </a:r>
            <a:r>
              <a:rPr lang="el-GR" altLang="el-GR" b="1" dirty="0"/>
              <a:t>, </a:t>
            </a:r>
            <a:r>
              <a:rPr lang="en-US" altLang="el-GR" b="1" dirty="0"/>
              <a:t>1</a:t>
            </a:r>
            <a:r>
              <a:rPr lang="el-GR" altLang="el-GR" b="1" dirty="0"/>
              <a:t>,</a:t>
            </a:r>
            <a:r>
              <a:rPr lang="en-US" altLang="el-GR" b="1" dirty="0"/>
              <a:t> </a:t>
            </a:r>
            <a:r>
              <a:rPr lang="en-US" altLang="el-GR" b="1" dirty="0">
                <a:solidFill>
                  <a:srgbClr val="FF0000"/>
                </a:solidFill>
              </a:rPr>
              <a:t>3, 4</a:t>
            </a:r>
            <a:r>
              <a:rPr lang="el-GR" altLang="el-GR" b="1" dirty="0">
                <a:solidFill>
                  <a:srgbClr val="FF0000"/>
                </a:solidFill>
              </a:rPr>
              <a:t>, </a:t>
            </a:r>
            <a:r>
              <a:rPr lang="en-US" altLang="el-GR" b="1" dirty="0"/>
              <a:t>5, 9, 82</a:t>
            </a:r>
            <a:r>
              <a:rPr lang="el-GR" altLang="el-GR" b="1" dirty="0"/>
              <a:t> </a:t>
            </a:r>
            <a:endParaRPr lang="el-GR" altLang="el-GR" dirty="0"/>
          </a:p>
        </p:txBody>
      </p:sp>
      <p:graphicFrame>
        <p:nvGraphicFramePr>
          <p:cNvPr id="71683" name="Object 5"/>
          <p:cNvGraphicFramePr>
            <a:graphicFrameLocks noChangeAspect="1"/>
          </p:cNvGraphicFramePr>
          <p:nvPr/>
        </p:nvGraphicFramePr>
        <p:xfrm>
          <a:off x="900113" y="4321175"/>
          <a:ext cx="2709862" cy="914400"/>
        </p:xfrm>
        <a:graphic>
          <a:graphicData uri="http://schemas.openxmlformats.org/presentationml/2006/ole">
            <mc:AlternateContent xmlns:mc="http://schemas.openxmlformats.org/markup-compatibility/2006">
              <mc:Choice xmlns:v="urn:schemas-microsoft-com:vml" Requires="v">
                <p:oleObj spid="_x0000_s71693" name="Εξίσωση" r:id="rId4" imgW="1143000" imgH="393700" progId="Equation.3">
                  <p:embed/>
                </p:oleObj>
              </mc:Choice>
              <mc:Fallback>
                <p:oleObj name="Εξίσωση" r:id="rId4" imgW="11430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4321175"/>
                        <a:ext cx="270986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Line 6"/>
          <p:cNvSpPr>
            <a:spLocks noChangeShapeType="1"/>
          </p:cNvSpPr>
          <p:nvPr/>
        </p:nvSpPr>
        <p:spPr bwMode="auto">
          <a:xfrm flipH="1" flipV="1">
            <a:off x="2484438" y="3714750"/>
            <a:ext cx="801687" cy="785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aphicFrame>
        <p:nvGraphicFramePr>
          <p:cNvPr id="71685" name="Object 7"/>
          <p:cNvGraphicFramePr>
            <a:graphicFrameLocks noChangeAspect="1"/>
          </p:cNvGraphicFramePr>
          <p:nvPr/>
        </p:nvGraphicFramePr>
        <p:xfrm>
          <a:off x="3768725" y="5513388"/>
          <a:ext cx="4767263" cy="1225550"/>
        </p:xfrm>
        <a:graphic>
          <a:graphicData uri="http://schemas.openxmlformats.org/presentationml/2006/ole">
            <mc:AlternateContent xmlns:mc="http://schemas.openxmlformats.org/markup-compatibility/2006">
              <mc:Choice xmlns:v="urn:schemas-microsoft-com:vml" Requires="v">
                <p:oleObj spid="_x0000_s71694" name="Εξίσωση" r:id="rId6" imgW="1244600" imgH="393700" progId="Equation.3">
                  <p:embed/>
                </p:oleObj>
              </mc:Choice>
              <mc:Fallback>
                <p:oleObj name="Εξίσωση" r:id="rId6" imgW="12446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8725" y="5513388"/>
                        <a:ext cx="4767263"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6" name="7 - TextBox"/>
          <p:cNvSpPr txBox="1">
            <a:spLocks noChangeArrowheads="1"/>
          </p:cNvSpPr>
          <p:nvPr/>
        </p:nvSpPr>
        <p:spPr bwMode="auto">
          <a:xfrm>
            <a:off x="4297363" y="3929063"/>
            <a:ext cx="484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latin typeface="Tahoma" panose="020B0604030504040204" pitchFamily="34" charset="0"/>
                <a:cs typeface="Tahoma" panose="020B0604030504040204" pitchFamily="34" charset="0"/>
              </a:rPr>
              <a:t>Η διάμεσος βρίσκεται μεταξύ </a:t>
            </a:r>
          </a:p>
          <a:p>
            <a:pPr eaLnBrk="1" hangingPunct="1">
              <a:spcBef>
                <a:spcPct val="0"/>
              </a:spcBef>
              <a:buFontTx/>
              <a:buNone/>
            </a:pPr>
            <a:r>
              <a:rPr lang="el-GR" altLang="el-GR" sz="2800">
                <a:latin typeface="Tahoma" panose="020B0604030504040204" pitchFamily="34" charset="0"/>
                <a:cs typeface="Tahoma" panose="020B0604030504040204" pitchFamily="34" charset="0"/>
              </a:rPr>
              <a:t>του </a:t>
            </a:r>
            <a:r>
              <a:rPr lang="en-US" altLang="el-GR" sz="2800">
                <a:latin typeface="Tahoma" panose="020B0604030504040204" pitchFamily="34" charset="0"/>
                <a:cs typeface="Tahoma" panose="020B0604030504040204" pitchFamily="34" charset="0"/>
              </a:rPr>
              <a:t>4</a:t>
            </a:r>
            <a:r>
              <a:rPr lang="el-GR" altLang="el-GR" sz="2800" baseline="30000">
                <a:latin typeface="Tahoma" panose="020B0604030504040204" pitchFamily="34" charset="0"/>
                <a:cs typeface="Tahoma" panose="020B0604030504040204" pitchFamily="34" charset="0"/>
              </a:rPr>
              <a:t>ου</a:t>
            </a:r>
            <a:r>
              <a:rPr lang="el-GR" altLang="el-GR" sz="2800">
                <a:latin typeface="Tahoma" panose="020B0604030504040204" pitchFamily="34" charset="0"/>
                <a:cs typeface="Tahoma" panose="020B0604030504040204" pitchFamily="34" charset="0"/>
              </a:rPr>
              <a:t> και </a:t>
            </a:r>
            <a:r>
              <a:rPr lang="en-US" altLang="el-GR" sz="2800">
                <a:latin typeface="Tahoma" panose="020B0604030504040204" pitchFamily="34" charset="0"/>
                <a:cs typeface="Tahoma" panose="020B0604030504040204" pitchFamily="34" charset="0"/>
              </a:rPr>
              <a:t>5</a:t>
            </a:r>
            <a:r>
              <a:rPr lang="el-GR" altLang="el-GR" sz="2800" baseline="30000">
                <a:latin typeface="Tahoma" panose="020B0604030504040204" pitchFamily="34" charset="0"/>
                <a:cs typeface="Tahoma" panose="020B0604030504040204" pitchFamily="34" charset="0"/>
              </a:rPr>
              <a:t>ου</a:t>
            </a:r>
            <a:r>
              <a:rPr lang="el-GR" altLang="el-GR" sz="2800">
                <a:latin typeface="Tahoma" panose="020B0604030504040204" pitchFamily="34" charset="0"/>
                <a:cs typeface="Tahoma" panose="020B0604030504040204" pitchFamily="34" charset="0"/>
              </a:rPr>
              <a:t> όρου</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447800"/>
          </a:xfrm>
          <a:solidFill>
            <a:srgbClr val="FFFFCC"/>
          </a:solidFill>
          <a:ln w="76200" cmpd="tri">
            <a:solidFill>
              <a:schemeClr val="tx1"/>
            </a:solidFill>
            <a:miter lim="800000"/>
            <a:headEnd/>
            <a:tailEnd/>
          </a:ln>
        </p:spPr>
        <p:txBody>
          <a:bodyPr/>
          <a:lstStyle/>
          <a:p>
            <a:pPr eaLnBrk="1" hangingPunct="1"/>
            <a:r>
              <a:rPr lang="el-GR" altLang="el-GR" sz="4000" b="1" smtClean="0">
                <a:solidFill>
                  <a:srgbClr val="000000"/>
                </a:solidFill>
                <a:latin typeface="Courier New" panose="02070309020205020404" pitchFamily="49" charset="0"/>
                <a:cs typeface="Times New Roman" panose="02020603050405020304" pitchFamily="18" charset="0"/>
              </a:rPr>
              <a:t>Διάμεσος</a:t>
            </a:r>
            <a:r>
              <a:rPr lang="el-GR" altLang="el-GR" sz="4000" b="1" smtClean="0">
                <a:solidFill>
                  <a:srgbClr val="000000"/>
                </a:solidFill>
                <a:latin typeface="Courier New" panose="02070309020205020404" pitchFamily="49" charset="0"/>
              </a:rPr>
              <a:t> </a:t>
            </a:r>
            <a:r>
              <a:rPr lang="el-GR" altLang="el-GR" sz="4000" b="1" smtClean="0">
                <a:solidFill>
                  <a:srgbClr val="000000"/>
                </a:solidFill>
                <a:latin typeface="Courier New" panose="02070309020205020404" pitchFamily="49" charset="0"/>
                <a:cs typeface="Times New Roman" panose="02020603050405020304" pitchFamily="18" charset="0"/>
              </a:rPr>
              <a:t>ομαδοποιημένων δεδομένων</a:t>
            </a:r>
            <a:r>
              <a:rPr lang="el-GR" altLang="el-GR" b="1" smtClean="0">
                <a:solidFill>
                  <a:srgbClr val="000000"/>
                </a:solidFill>
                <a:latin typeface="Courier New" panose="02070309020205020404" pitchFamily="49" charset="0"/>
                <a:cs typeface="Times New Roman" panose="02020603050405020304" pitchFamily="18" charset="0"/>
              </a:rPr>
              <a:t> </a:t>
            </a:r>
            <a:r>
              <a:rPr lang="el-GR" altLang="el-GR" b="1" smtClean="0">
                <a:solidFill>
                  <a:srgbClr val="000000"/>
                </a:solidFill>
                <a:latin typeface="Courier New" panose="02070309020205020404" pitchFamily="49" charset="0"/>
                <a:cs typeface="Courier New" panose="02070309020205020404" pitchFamily="49" charset="0"/>
              </a:rPr>
              <a:t> </a:t>
            </a:r>
          </a:p>
        </p:txBody>
      </p:sp>
      <p:graphicFrame>
        <p:nvGraphicFramePr>
          <p:cNvPr id="72707" name="Object 4"/>
          <p:cNvGraphicFramePr>
            <a:graphicFrameLocks noChangeAspect="1"/>
          </p:cNvGraphicFramePr>
          <p:nvPr/>
        </p:nvGraphicFramePr>
        <p:xfrm>
          <a:off x="0" y="1676400"/>
          <a:ext cx="5638800" cy="4495800"/>
        </p:xfrm>
        <a:graphic>
          <a:graphicData uri="http://schemas.openxmlformats.org/presentationml/2006/ole">
            <mc:AlternateContent xmlns:mc="http://schemas.openxmlformats.org/markup-compatibility/2006">
              <mc:Choice xmlns:v="urn:schemas-microsoft-com:vml" Requires="v">
                <p:oleObj spid="_x0000_s72715" name="Φύλλο εργασίας" r:id="rId4" imgW="1838554" imgH="1305154" progId="Excel.Sheet.8">
                  <p:embed/>
                </p:oleObj>
              </mc:Choice>
              <mc:Fallback>
                <p:oleObj name="Φύλλο εργασίας" r:id="rId4" imgW="1838554" imgH="1305154"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400"/>
                        <a:ext cx="5638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8" name="Text Box 5"/>
          <p:cNvSpPr txBox="1">
            <a:spLocks noChangeArrowheads="1"/>
          </p:cNvSpPr>
          <p:nvPr/>
        </p:nvSpPr>
        <p:spPr bwMode="auto">
          <a:xfrm>
            <a:off x="6248400" y="3352800"/>
            <a:ext cx="1428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a:t>Ν/2=50</a:t>
            </a:r>
          </a:p>
        </p:txBody>
      </p:sp>
      <p:sp>
        <p:nvSpPr>
          <p:cNvPr id="72709" name="Text Box 6"/>
          <p:cNvSpPr txBox="1">
            <a:spLocks noChangeArrowheads="1"/>
          </p:cNvSpPr>
          <p:nvPr/>
        </p:nvSpPr>
        <p:spPr bwMode="auto">
          <a:xfrm>
            <a:off x="5943600" y="2819400"/>
            <a:ext cx="1997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b="1"/>
              <a:t>Εντοπίζεται</a:t>
            </a:r>
          </a:p>
        </p:txBody>
      </p:sp>
      <p:sp>
        <p:nvSpPr>
          <p:cNvPr id="72710" name="Line 8"/>
          <p:cNvSpPr>
            <a:spLocks noChangeShapeType="1"/>
          </p:cNvSpPr>
          <p:nvPr/>
        </p:nvSpPr>
        <p:spPr bwMode="auto">
          <a:xfrm flipH="1">
            <a:off x="5410200" y="36576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2711" name="Text Box 9"/>
          <p:cNvSpPr txBox="1">
            <a:spLocks noChangeArrowheads="1"/>
          </p:cNvSpPr>
          <p:nvPr/>
        </p:nvSpPr>
        <p:spPr bwMode="auto">
          <a:xfrm>
            <a:off x="5791200" y="3962400"/>
            <a:ext cx="3108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b="1"/>
              <a:t>Επομένως Μ</a:t>
            </a:r>
            <a:r>
              <a:rPr lang="en-US" altLang="el-GR" b="1"/>
              <a:t>d</a:t>
            </a:r>
            <a:r>
              <a:rPr lang="el-GR" altLang="el-GR" b="1"/>
              <a:t>=3</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noChangeArrowheads="1"/>
          </p:cNvSpPr>
          <p:nvPr>
            <p:ph type="title"/>
          </p:nvPr>
        </p:nvSpPr>
        <p:spPr>
          <a:xfrm>
            <a:off x="395288" y="620713"/>
            <a:ext cx="7772400" cy="1143000"/>
          </a:xfrm>
        </p:spPr>
        <p:txBody>
          <a:bodyPr/>
          <a:lstStyle/>
          <a:p>
            <a:r>
              <a:rPr lang="el-GR" altLang="el-GR" sz="3200" smtClean="0"/>
              <a:t>Να βρεθεί η διάμεσος των παρακάτω δεδομένων</a:t>
            </a:r>
            <a:r>
              <a:rPr lang="el-GR" altLang="el-GR" smtClean="0"/>
              <a:t>: </a:t>
            </a:r>
          </a:p>
        </p:txBody>
      </p:sp>
      <p:graphicFrame>
        <p:nvGraphicFramePr>
          <p:cNvPr id="4" name="Θέση περιεχομένου 3"/>
          <p:cNvGraphicFramePr>
            <a:graphicFrameLocks noGrp="1"/>
          </p:cNvGraphicFramePr>
          <p:nvPr>
            <p:ph idx="1"/>
          </p:nvPr>
        </p:nvGraphicFramePr>
        <p:xfrm>
          <a:off x="1835696" y="2276870"/>
          <a:ext cx="4051071" cy="4486656"/>
        </p:xfrm>
        <a:graphic>
          <a:graphicData uri="http://schemas.openxmlformats.org/drawingml/2006/table">
            <a:tbl>
              <a:tblPr>
                <a:tableStyleId>{5C22544A-7EE6-4342-B048-85BDC9FD1C3A}</a:tableStyleId>
              </a:tblPr>
              <a:tblGrid>
                <a:gridCol w="1747765">
                  <a:extLst>
                    <a:ext uri="{9D8B030D-6E8A-4147-A177-3AD203B41FA5}">
                      <a16:colId xmlns:a16="http://schemas.microsoft.com/office/drawing/2014/main" val="20000"/>
                    </a:ext>
                  </a:extLst>
                </a:gridCol>
                <a:gridCol w="2303306">
                  <a:extLst>
                    <a:ext uri="{9D8B030D-6E8A-4147-A177-3AD203B41FA5}">
                      <a16:colId xmlns:a16="http://schemas.microsoft.com/office/drawing/2014/main" val="20001"/>
                    </a:ext>
                  </a:extLst>
                </a:gridCol>
              </a:tblGrid>
              <a:tr h="1121664">
                <a:tc>
                  <a:txBody>
                    <a:bodyPr/>
                    <a:lstStyle/>
                    <a:p>
                      <a:endParaRPr lang="el-GR"/>
                    </a:p>
                  </a:txBody>
                  <a:tcPr marL="68580" marR="68580" marT="0" marB="0" anchor="ctr">
                    <a:blipFill rotWithShape="1">
                      <a:blip r:embed="rId3"/>
                      <a:stretch>
                        <a:fillRect t="-9239" r="-131707" b="-317391"/>
                      </a:stretch>
                    </a:blipFill>
                  </a:tcPr>
                </a:tc>
                <a:tc>
                  <a:txBody>
                    <a:bodyPr/>
                    <a:lstStyle/>
                    <a:p>
                      <a:endParaRPr lang="el-GR"/>
                    </a:p>
                  </a:txBody>
                  <a:tcPr marL="68580" marR="68580" marT="0" marB="0" anchor="ctr">
                    <a:blipFill rotWithShape="1">
                      <a:blip r:embed="rId3"/>
                      <a:stretch>
                        <a:fillRect l="-75926" t="-9239" b="-317391"/>
                      </a:stretch>
                    </a:blipFill>
                  </a:tcPr>
                </a:tc>
                <a:extLst>
                  <a:ext uri="{0D108BD9-81ED-4DB2-BD59-A6C34878D82A}">
                    <a16:rowId xmlns:a16="http://schemas.microsoft.com/office/drawing/2014/main" val="10000"/>
                  </a:ext>
                </a:extLst>
              </a:tr>
              <a:tr h="560832">
                <a:tc>
                  <a:txBody>
                    <a:bodyPr/>
                    <a:lstStyle/>
                    <a:p>
                      <a:pPr marL="298450" algn="ctr">
                        <a:lnSpc>
                          <a:spcPct val="115000"/>
                        </a:lnSpc>
                        <a:spcAft>
                          <a:spcPts val="0"/>
                        </a:spcAft>
                      </a:pPr>
                      <a:r>
                        <a:rPr lang="el-GR" sz="3200" dirty="0">
                          <a:effectLst/>
                        </a:rPr>
                        <a:t>1</a:t>
                      </a:r>
                      <a:endParaRPr lang="el-GR" sz="3200" dirty="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n-US" sz="3200">
                          <a:effectLst/>
                        </a:rPr>
                        <a:t>2</a:t>
                      </a:r>
                      <a:endParaRPr lang="el-GR" sz="32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560832">
                <a:tc>
                  <a:txBody>
                    <a:bodyPr/>
                    <a:lstStyle/>
                    <a:p>
                      <a:pPr marL="298450" algn="ctr">
                        <a:lnSpc>
                          <a:spcPct val="115000"/>
                        </a:lnSpc>
                        <a:spcAft>
                          <a:spcPts val="0"/>
                        </a:spcAft>
                      </a:pPr>
                      <a:r>
                        <a:rPr lang="el-GR" sz="3200" dirty="0">
                          <a:effectLst/>
                        </a:rPr>
                        <a:t>2</a:t>
                      </a:r>
                      <a:endParaRPr lang="el-GR" sz="3200" dirty="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560832">
                <a:tc>
                  <a:txBody>
                    <a:bodyPr/>
                    <a:lstStyle/>
                    <a:p>
                      <a:pPr marL="298450" algn="ctr">
                        <a:lnSpc>
                          <a:spcPct val="115000"/>
                        </a:lnSpc>
                        <a:spcAft>
                          <a:spcPts val="0"/>
                        </a:spcAft>
                      </a:pPr>
                      <a:r>
                        <a:rPr lang="el-GR" sz="3200">
                          <a:effectLst/>
                        </a:rPr>
                        <a:t>3</a:t>
                      </a:r>
                      <a:endParaRPr lang="el-GR" sz="320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l-GR" sz="3200" dirty="0">
                          <a:effectLst/>
                        </a:rPr>
                        <a:t>5</a:t>
                      </a:r>
                      <a:endParaRPr lang="el-GR" sz="3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560832">
                <a:tc>
                  <a:txBody>
                    <a:bodyPr/>
                    <a:lstStyle/>
                    <a:p>
                      <a:pPr marL="298450" algn="ctr">
                        <a:lnSpc>
                          <a:spcPct val="115000"/>
                        </a:lnSpc>
                        <a:spcAft>
                          <a:spcPts val="0"/>
                        </a:spcAft>
                      </a:pPr>
                      <a:r>
                        <a:rPr lang="el-GR" sz="3200">
                          <a:effectLst/>
                        </a:rPr>
                        <a:t>4</a:t>
                      </a:r>
                      <a:endParaRPr lang="el-GR" sz="320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560832">
                <a:tc>
                  <a:txBody>
                    <a:bodyPr/>
                    <a:lstStyle/>
                    <a:p>
                      <a:pPr marL="298450" algn="ctr">
                        <a:lnSpc>
                          <a:spcPct val="115000"/>
                        </a:lnSpc>
                        <a:spcAft>
                          <a:spcPts val="0"/>
                        </a:spcAft>
                      </a:pPr>
                      <a:r>
                        <a:rPr lang="el-GR" sz="3200">
                          <a:effectLst/>
                        </a:rPr>
                        <a:t>5</a:t>
                      </a:r>
                      <a:endParaRPr lang="el-GR" sz="320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560832">
                <a:tc>
                  <a:txBody>
                    <a:bodyPr/>
                    <a:lstStyle/>
                    <a:p>
                      <a:pPr marL="298450" algn="ctr">
                        <a:lnSpc>
                          <a:spcPct val="115000"/>
                        </a:lnSpc>
                        <a:spcAft>
                          <a:spcPts val="0"/>
                        </a:spcAft>
                      </a:pPr>
                      <a:r>
                        <a:rPr lang="el-GR" sz="3200">
                          <a:effectLst/>
                        </a:rPr>
                        <a:t>Σύνολο</a:t>
                      </a:r>
                      <a:endParaRPr lang="el-GR" sz="3200">
                        <a:effectLst/>
                        <a:latin typeface="Calibri"/>
                        <a:ea typeface="Times New Roman"/>
                        <a:cs typeface="Times New Roman"/>
                      </a:endParaRPr>
                    </a:p>
                  </a:txBody>
                  <a:tcPr marL="68580" marR="68580" marT="0" marB="0" anchor="ctr"/>
                </a:tc>
                <a:tc>
                  <a:txBody>
                    <a:bodyPr/>
                    <a:lstStyle/>
                    <a:p>
                      <a:pPr marL="298450" algn="ctr">
                        <a:lnSpc>
                          <a:spcPct val="115000"/>
                        </a:lnSpc>
                        <a:spcAft>
                          <a:spcPts val="0"/>
                        </a:spcAft>
                      </a:pPr>
                      <a:r>
                        <a:rPr lang="el-GR" sz="3200" dirty="0">
                          <a:effectLst/>
                        </a:rPr>
                        <a:t>15</a:t>
                      </a:r>
                      <a:endParaRPr lang="el-GR" sz="3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transition spd="med">
    <p:random/>
    <p:sndAc>
      <p:stSnd>
        <p:snd r:embed="rId2" name="camera.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636912"/>
          </a:xfrm>
          <a:blipFill rotWithShape="1">
            <a:blip r:embed="rId3"/>
            <a:stretch>
              <a:fillRect l="-1467" t="-3233"/>
            </a:stretch>
          </a:blipFill>
        </p:spPr>
        <p:txBody>
          <a:bodyPr/>
          <a:lstStyle/>
          <a:p>
            <a:pPr>
              <a:defRPr/>
            </a:pPr>
            <a:r>
              <a:rPr lang="el-GR">
                <a:noFill/>
              </a:rPr>
              <a:t> </a:t>
            </a:r>
          </a:p>
        </p:txBody>
      </p:sp>
      <p:graphicFrame>
        <p:nvGraphicFramePr>
          <p:cNvPr id="6" name="Πίνακας 5"/>
          <p:cNvGraphicFramePr>
            <a:graphicFrameLocks noGrp="1"/>
          </p:cNvGraphicFramePr>
          <p:nvPr/>
        </p:nvGraphicFramePr>
        <p:xfrm>
          <a:off x="1" y="2564905"/>
          <a:ext cx="9143998" cy="4331698"/>
        </p:xfrm>
        <a:graphic>
          <a:graphicData uri="http://schemas.openxmlformats.org/drawingml/2006/table">
            <a:tbl>
              <a:tblPr>
                <a:tableStyleId>{5C22544A-7EE6-4342-B048-85BDC9FD1C3A}</a:tableStyleId>
              </a:tblPr>
              <a:tblGrid>
                <a:gridCol w="2473141">
                  <a:extLst>
                    <a:ext uri="{9D8B030D-6E8A-4147-A177-3AD203B41FA5}">
                      <a16:colId xmlns:a16="http://schemas.microsoft.com/office/drawing/2014/main" val="20000"/>
                    </a:ext>
                  </a:extLst>
                </a:gridCol>
                <a:gridCol w="3259247">
                  <a:extLst>
                    <a:ext uri="{9D8B030D-6E8A-4147-A177-3AD203B41FA5}">
                      <a16:colId xmlns:a16="http://schemas.microsoft.com/office/drawing/2014/main" val="20001"/>
                    </a:ext>
                  </a:extLst>
                </a:gridCol>
                <a:gridCol w="3411610">
                  <a:extLst>
                    <a:ext uri="{9D8B030D-6E8A-4147-A177-3AD203B41FA5}">
                      <a16:colId xmlns:a16="http://schemas.microsoft.com/office/drawing/2014/main" val="20002"/>
                    </a:ext>
                  </a:extLst>
                </a:gridCol>
              </a:tblGrid>
              <a:tr h="981456">
                <a:tc>
                  <a:txBody>
                    <a:bodyPr/>
                    <a:lstStyle/>
                    <a:p>
                      <a:endParaRPr lang="el-GR"/>
                    </a:p>
                  </a:txBody>
                  <a:tcPr marL="68580" marR="68580" marT="0" marB="0" anchor="ctr">
                    <a:blipFill rotWithShape="1">
                      <a:blip r:embed="rId4"/>
                      <a:stretch>
                        <a:fillRect t="-8696" r="-269458" b="-341615"/>
                      </a:stretch>
                    </a:blipFill>
                  </a:tcPr>
                </a:tc>
                <a:tc>
                  <a:txBody>
                    <a:bodyPr/>
                    <a:lstStyle/>
                    <a:p>
                      <a:endParaRPr lang="el-GR"/>
                    </a:p>
                  </a:txBody>
                  <a:tcPr marL="68580" marR="68580" marT="0" marB="0" anchor="ctr">
                    <a:blipFill rotWithShape="1">
                      <a:blip r:embed="rId4"/>
                      <a:stretch>
                        <a:fillRect l="-76030" t="-8696" r="-104869" b="-341615"/>
                      </a:stretch>
                    </a:blipFill>
                  </a:tcPr>
                </a:tc>
                <a:tc>
                  <a:txBody>
                    <a:bodyPr/>
                    <a:lstStyle/>
                    <a:p>
                      <a:endParaRPr lang="el-GR"/>
                    </a:p>
                  </a:txBody>
                  <a:tcPr marL="68580" marR="68580" marT="0" marB="0" anchor="ctr">
                    <a:blipFill rotWithShape="1">
                      <a:blip r:embed="rId4"/>
                      <a:stretch>
                        <a:fillRect l="-167857" t="-8696" b="-341615"/>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a:effectLst/>
                        </a:rPr>
                        <a:t>1</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5</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10</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4</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13</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896602">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15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transition spd="med">
    <p:random/>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0"/>
          <a:ext cx="9144000" cy="6856414"/>
        </p:xfrm>
        <a:graphic>
          <a:graphicData uri="http://schemas.openxmlformats.org/drawingml/2006/table">
            <a:tbl>
              <a:tblPr/>
              <a:tblGrid>
                <a:gridCol w="2922588">
                  <a:extLst>
                    <a:ext uri="{9D8B030D-6E8A-4147-A177-3AD203B41FA5}">
                      <a16:colId xmlns:a16="http://schemas.microsoft.com/office/drawing/2014/main" val="20000"/>
                    </a:ext>
                  </a:extLst>
                </a:gridCol>
                <a:gridCol w="2922587">
                  <a:extLst>
                    <a:ext uri="{9D8B030D-6E8A-4147-A177-3AD203B41FA5}">
                      <a16:colId xmlns:a16="http://schemas.microsoft.com/office/drawing/2014/main" val="20001"/>
                    </a:ext>
                  </a:extLst>
                </a:gridCol>
                <a:gridCol w="3298825">
                  <a:extLst>
                    <a:ext uri="{9D8B030D-6E8A-4147-A177-3AD203B41FA5}">
                      <a16:colId xmlns:a16="http://schemas.microsoft.com/office/drawing/2014/main" val="20002"/>
                    </a:ext>
                  </a:extLst>
                </a:gridCol>
              </a:tblGrid>
              <a:tr h="2938462">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Πήγατε διακοπές το περασμένο καλοκαίρι;</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Συχνότητα</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Σχετική συχνότητα</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0"/>
                  </a:ext>
                </a:extLst>
              </a:tr>
              <a:tr h="97948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Ναι</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440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a:t>
                      </a: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269113 </a:t>
                      </a: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26,91</a:t>
                      </a:r>
                      <a:r>
                        <a:rPr kumimoji="0" lang="en-US"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1"/>
                  </a:ext>
                </a:extLst>
              </a:tr>
              <a:tr h="97948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Όχι</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981</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0,6 </a:t>
                      </a: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60,0 %</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2"/>
                  </a:ext>
                </a:extLst>
              </a:tr>
              <a:tr h="97948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Δεν απαντώ</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214</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0,130887 </a:t>
                      </a:r>
                      <a:r>
                        <a:rPr kumimoji="0" lang="el-GR" alt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ή</a:t>
                      </a:r>
                      <a:r>
                        <a:rPr kumimoji="0" lang="el-GR" altLang="el-GR" sz="2800" b="0" i="0" u="none" strike="noStrike" cap="none" normalizeH="0" baseline="0">
                          <a:ln>
                            <a:noFill/>
                          </a:ln>
                          <a:solidFill>
                            <a:schemeClr val="tx1"/>
                          </a:solidFill>
                          <a:effectLst/>
                          <a:latin typeface="Cambria Math" panose="02040503050406030204" pitchFamily="18" charset="0"/>
                          <a:cs typeface="Calibri" panose="020F0502020204030204" pitchFamily="34" charset="0"/>
                        </a:rPr>
                        <a:t> 13,09%</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3"/>
                  </a:ext>
                </a:extLst>
              </a:tr>
              <a:tr h="97948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Σύνολο</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1.635</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1 </a:t>
                      </a: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ή</a:t>
                      </a:r>
                      <a:r>
                        <a:rPr kumimoji="0" lang="el-GR" altLang="el-GR" sz="2800" b="1" i="0" u="none" strike="noStrike" cap="none" normalizeH="0" baseline="0">
                          <a:ln>
                            <a:noFill/>
                          </a:ln>
                          <a:solidFill>
                            <a:srgbClr val="215868"/>
                          </a:solidFill>
                          <a:effectLst/>
                          <a:latin typeface="Cambria Math" panose="02040503050406030204" pitchFamily="18" charset="0"/>
                          <a:cs typeface="Calibri" panose="020F0502020204030204" pitchFamily="34" charset="0"/>
                        </a:rPr>
                        <a:t> 100%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4"/>
                  </a:ext>
                </a:extLst>
              </a:tr>
            </a:tbl>
          </a:graphicData>
        </a:graphic>
      </p:graphicFrame>
    </p:spTree>
  </p:cSld>
  <p:clrMapOvr>
    <a:masterClrMapping/>
  </p:clrMapOvr>
  <p:transition spd="med">
    <p:random/>
    <p:sndAc>
      <p:stSnd>
        <p:snd r:embed="rId2" name="camera.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p:nvPr>
        </p:nvSpPr>
        <p:spPr>
          <a:xfrm>
            <a:off x="0" y="0"/>
            <a:ext cx="9144000" cy="6858000"/>
          </a:xfrm>
        </p:spPr>
        <p:txBody>
          <a:bodyPr/>
          <a:lstStyle/>
          <a:p>
            <a:pPr eaLnBrk="1" hangingPunct="1"/>
            <a:endParaRPr lang="en-US" altLang="el-GR" smtClean="0"/>
          </a:p>
          <a:p>
            <a:pPr eaLnBrk="1" hangingPunct="1"/>
            <a:endParaRPr lang="en-US" altLang="el-GR" smtClean="0"/>
          </a:p>
          <a:p>
            <a:pPr algn="just" eaLnBrk="1" hangingPunct="1"/>
            <a:endParaRPr lang="en-US" altLang="el-GR" smtClean="0"/>
          </a:p>
          <a:p>
            <a:pPr algn="just" eaLnBrk="1" hangingPunct="1"/>
            <a:endParaRPr lang="el-GR" altLang="el-GR" smtClean="0"/>
          </a:p>
          <a:p>
            <a:pPr algn="just" eaLnBrk="1" hangingPunct="1"/>
            <a:r>
              <a:rPr lang="el-GR" altLang="el-GR" smtClean="0"/>
              <a:t>Ν/2               η θέση – αθροιστική σειρά που εντοπίζουμε τη διάμεσο</a:t>
            </a:r>
          </a:p>
          <a:p>
            <a:pPr algn="just" eaLnBrk="1" hangingPunct="1"/>
            <a:r>
              <a:rPr lang="en-US" altLang="el-GR" smtClean="0"/>
              <a:t>x</a:t>
            </a:r>
            <a:r>
              <a:rPr lang="en-US" altLang="el-GR" baseline="-25000" smtClean="0"/>
              <a:t>i</a:t>
            </a:r>
            <a:r>
              <a:rPr lang="el-GR" altLang="el-GR" smtClean="0"/>
              <a:t> = το κάτω όριο της τάξεως που βρίσκεται η διάμεσος</a:t>
            </a:r>
            <a:endParaRPr lang="en-US" altLang="el-GR" smtClean="0"/>
          </a:p>
          <a:p>
            <a:pPr algn="just" eaLnBrk="1" hangingPunct="1"/>
            <a:r>
              <a:rPr lang="el-GR" altLang="el-GR" smtClean="0"/>
              <a:t>δ = το διάστημα της τάξης που βρίσκεται η διάμεσος</a:t>
            </a:r>
          </a:p>
          <a:p>
            <a:pPr algn="just" eaLnBrk="1" hangingPunct="1"/>
            <a:r>
              <a:rPr lang="en-US" altLang="el-GR" smtClean="0"/>
              <a:t>f</a:t>
            </a:r>
            <a:r>
              <a:rPr lang="en-US" altLang="el-GR" baseline="-25000" smtClean="0"/>
              <a:t>i</a:t>
            </a:r>
            <a:r>
              <a:rPr lang="el-GR" altLang="el-GR" smtClean="0"/>
              <a:t> =η συχνότητα της τάξης που βρίσκεται η διάμεσος </a:t>
            </a:r>
            <a:endParaRPr lang="en-US" altLang="el-GR" smtClean="0"/>
          </a:p>
          <a:p>
            <a:pPr algn="just" eaLnBrk="1" hangingPunct="1"/>
            <a:r>
              <a:rPr lang="en-US" altLang="el-GR" smtClean="0"/>
              <a:t>F</a:t>
            </a:r>
            <a:r>
              <a:rPr lang="en-US" altLang="el-GR" baseline="-25000" smtClean="0"/>
              <a:t>i-1</a:t>
            </a:r>
            <a:r>
              <a:rPr lang="el-GR" altLang="el-GR" smtClean="0"/>
              <a:t> = η αμέσως μικρότερη αθροιστική συχνότητα</a:t>
            </a:r>
            <a:r>
              <a:rPr lang="en-US" altLang="el-GR" smtClean="0"/>
              <a:t> </a:t>
            </a:r>
            <a:r>
              <a:rPr lang="el-GR" altLang="el-GR" smtClean="0"/>
              <a:t>από αυτή που έχουμε εντοπίσει τη διάμεσο. </a:t>
            </a:r>
          </a:p>
        </p:txBody>
      </p:sp>
      <p:graphicFrame>
        <p:nvGraphicFramePr>
          <p:cNvPr id="75779" name="Object 3"/>
          <p:cNvGraphicFramePr>
            <a:graphicFrameLocks noChangeAspect="1"/>
          </p:cNvGraphicFramePr>
          <p:nvPr/>
        </p:nvGraphicFramePr>
        <p:xfrm>
          <a:off x="1571625" y="785813"/>
          <a:ext cx="4498975" cy="1287462"/>
        </p:xfrm>
        <a:graphic>
          <a:graphicData uri="http://schemas.openxmlformats.org/presentationml/2006/ole">
            <mc:AlternateContent xmlns:mc="http://schemas.openxmlformats.org/markup-compatibility/2006">
              <mc:Choice xmlns:v="urn:schemas-microsoft-com:vml" Requires="v">
                <p:oleObj spid="_x0000_s75785" name="Εξίσωση" r:id="rId4" imgW="1765300" imgH="520700" progId="Equation.3">
                  <p:embed/>
                </p:oleObj>
              </mc:Choice>
              <mc:Fallback>
                <p:oleObj name="Εξίσωση" r:id="rId4" imgW="1765300" imgH="520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785813"/>
                        <a:ext cx="4498975" cy="128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0" name="Rectangle 2"/>
          <p:cNvSpPr txBox="1">
            <a:spLocks noChangeArrowheads="1"/>
          </p:cNvSpPr>
          <p:nvPr/>
        </p:nvSpPr>
        <p:spPr bwMode="auto">
          <a:xfrm>
            <a:off x="0" y="0"/>
            <a:ext cx="9144000" cy="785813"/>
          </a:xfrm>
          <a:prstGeom prst="rect">
            <a:avLst/>
          </a:prstGeom>
          <a:solidFill>
            <a:srgbClr val="FFFFCC"/>
          </a:solidFill>
          <a:ln w="76200" cmpd="tri">
            <a:solidFill>
              <a:schemeClr val="tx1"/>
            </a:solidFill>
            <a:miter lim="800000"/>
            <a:headEnd/>
            <a:tailEnd/>
          </a:ln>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l-GR" altLang="el-GR" b="1">
                <a:solidFill>
                  <a:srgbClr val="000000"/>
                </a:solidFill>
                <a:latin typeface="Tahoma" panose="020B0604030504040204" pitchFamily="34" charset="0"/>
                <a:cs typeface="Tahoma" panose="020B0604030504040204" pitchFamily="34" charset="0"/>
              </a:rPr>
              <a:t>Διάμεσος ταξινομημένων  δεδομένων  </a:t>
            </a:r>
          </a:p>
        </p:txBody>
      </p:sp>
      <p:sp>
        <p:nvSpPr>
          <p:cNvPr id="7" name="6 - Δεξιό βέλος"/>
          <p:cNvSpPr/>
          <p:nvPr/>
        </p:nvSpPr>
        <p:spPr>
          <a:xfrm>
            <a:off x="1571625" y="2500313"/>
            <a:ext cx="1643063"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p:nvPr>
        </p:nvSpPr>
        <p:spPr>
          <a:xfrm>
            <a:off x="0" y="4572000"/>
            <a:ext cx="9144000" cy="2286000"/>
          </a:xfrm>
        </p:spPr>
        <p:txBody>
          <a:bodyPr/>
          <a:lstStyle/>
          <a:p>
            <a:pPr algn="just" eaLnBrk="1" hangingPunct="1">
              <a:lnSpc>
                <a:spcPct val="90000"/>
              </a:lnSpc>
              <a:spcBef>
                <a:spcPct val="5000"/>
              </a:spcBef>
            </a:pPr>
            <a:r>
              <a:rPr lang="en-US" altLang="el-GR" smtClean="0"/>
              <a:t>x</a:t>
            </a:r>
            <a:r>
              <a:rPr lang="en-US" altLang="el-GR" baseline="-25000" smtClean="0"/>
              <a:t>i</a:t>
            </a:r>
            <a:r>
              <a:rPr lang="el-GR" altLang="el-GR" smtClean="0"/>
              <a:t> = το κατώτερο όριο της τάξης =370</a:t>
            </a:r>
            <a:endParaRPr lang="en-US" altLang="el-GR" smtClean="0"/>
          </a:p>
          <a:p>
            <a:pPr algn="just" eaLnBrk="1" hangingPunct="1">
              <a:lnSpc>
                <a:spcPct val="90000"/>
              </a:lnSpc>
              <a:spcBef>
                <a:spcPct val="5000"/>
              </a:spcBef>
            </a:pPr>
            <a:r>
              <a:rPr lang="el-GR" altLang="el-GR" smtClean="0"/>
              <a:t>δ = το διάστημα της τάξης 10</a:t>
            </a:r>
          </a:p>
          <a:p>
            <a:pPr algn="just" eaLnBrk="1" hangingPunct="1">
              <a:lnSpc>
                <a:spcPct val="90000"/>
              </a:lnSpc>
              <a:spcBef>
                <a:spcPct val="5000"/>
              </a:spcBef>
            </a:pPr>
            <a:r>
              <a:rPr lang="en-US" altLang="el-GR" smtClean="0"/>
              <a:t>f</a:t>
            </a:r>
            <a:r>
              <a:rPr lang="en-US" altLang="el-GR" baseline="-25000" smtClean="0"/>
              <a:t>i</a:t>
            </a:r>
            <a:r>
              <a:rPr lang="el-GR" altLang="el-GR" smtClean="0"/>
              <a:t> = η συχνότητα της τάξης που εντοπίζεται=44 </a:t>
            </a:r>
            <a:endParaRPr lang="en-US" altLang="el-GR" smtClean="0"/>
          </a:p>
          <a:p>
            <a:pPr eaLnBrk="1" hangingPunct="1">
              <a:lnSpc>
                <a:spcPct val="90000"/>
              </a:lnSpc>
              <a:spcBef>
                <a:spcPct val="5000"/>
              </a:spcBef>
            </a:pPr>
            <a:r>
              <a:rPr lang="el-GR" altLang="el-GR" smtClean="0"/>
              <a:t>Ν =το σύνολο των συχνοτήτων =100</a:t>
            </a:r>
            <a:endParaRPr lang="en-US" altLang="el-GR" smtClean="0"/>
          </a:p>
          <a:p>
            <a:pPr algn="just" eaLnBrk="1" hangingPunct="1">
              <a:lnSpc>
                <a:spcPct val="90000"/>
              </a:lnSpc>
              <a:spcBef>
                <a:spcPct val="5000"/>
              </a:spcBef>
            </a:pPr>
            <a:r>
              <a:rPr lang="en-US" altLang="el-GR" smtClean="0"/>
              <a:t>F</a:t>
            </a:r>
            <a:r>
              <a:rPr lang="en-US" altLang="el-GR" baseline="-25000" smtClean="0"/>
              <a:t>i-1</a:t>
            </a:r>
            <a:r>
              <a:rPr lang="el-GR" altLang="el-GR" smtClean="0"/>
              <a:t>=η αμέσως μικρότερη από το </a:t>
            </a:r>
            <a:r>
              <a:rPr lang="en-US" altLang="el-GR" smtClean="0"/>
              <a:t>F </a:t>
            </a:r>
            <a:r>
              <a:rPr lang="el-GR" altLang="el-GR" smtClean="0"/>
              <a:t>που εντοπίζεται</a:t>
            </a:r>
          </a:p>
        </p:txBody>
      </p:sp>
      <p:graphicFrame>
        <p:nvGraphicFramePr>
          <p:cNvPr id="76803" name="Object 3"/>
          <p:cNvGraphicFramePr>
            <a:graphicFrameLocks noChangeAspect="1"/>
          </p:cNvGraphicFramePr>
          <p:nvPr/>
        </p:nvGraphicFramePr>
        <p:xfrm>
          <a:off x="0" y="3357563"/>
          <a:ext cx="8710613" cy="1285875"/>
        </p:xfrm>
        <a:graphic>
          <a:graphicData uri="http://schemas.openxmlformats.org/presentationml/2006/ole">
            <mc:AlternateContent xmlns:mc="http://schemas.openxmlformats.org/markup-compatibility/2006">
              <mc:Choice xmlns:v="urn:schemas-microsoft-com:vml" Requires="v">
                <p:oleObj spid="_x0000_s76820" name="Εξίσωση" r:id="rId4" imgW="4000500" imgH="520700" progId="Equation.3">
                  <p:embed/>
                </p:oleObj>
              </mc:Choice>
              <mc:Fallback>
                <p:oleObj name="Εξίσωση" r:id="rId4" imgW="4000500" imgH="520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8710613"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4" name="Object 4"/>
          <p:cNvGraphicFramePr>
            <a:graphicFrameLocks noChangeAspect="1"/>
          </p:cNvGraphicFramePr>
          <p:nvPr/>
        </p:nvGraphicFramePr>
        <p:xfrm>
          <a:off x="0" y="0"/>
          <a:ext cx="5181600" cy="3429000"/>
        </p:xfrm>
        <a:graphic>
          <a:graphicData uri="http://schemas.openxmlformats.org/presentationml/2006/ole">
            <mc:AlternateContent xmlns:mc="http://schemas.openxmlformats.org/markup-compatibility/2006">
              <mc:Choice xmlns:v="urn:schemas-microsoft-com:vml" Requires="v">
                <p:oleObj spid="_x0000_s76821" name="Φύλλο εργασίας" r:id="rId6" imgW="1286256" imgH="1143305" progId="Excel.Sheet.8">
                  <p:embed/>
                </p:oleObj>
              </mc:Choice>
              <mc:Fallback>
                <p:oleObj name="Φύλλο εργασίας" r:id="rId6" imgW="1286256" imgH="1143305"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181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Text Box 5"/>
          <p:cNvSpPr txBox="1">
            <a:spLocks noChangeArrowheads="1"/>
          </p:cNvSpPr>
          <p:nvPr/>
        </p:nvSpPr>
        <p:spPr bwMode="auto">
          <a:xfrm>
            <a:off x="5562600" y="0"/>
            <a:ext cx="3117850" cy="974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800"/>
              <a:t>Αρχίζουμε με το </a:t>
            </a:r>
          </a:p>
          <a:p>
            <a:pPr eaLnBrk="1" hangingPunct="1">
              <a:spcBef>
                <a:spcPct val="0"/>
              </a:spcBef>
              <a:buFontTx/>
              <a:buNone/>
            </a:pPr>
            <a:r>
              <a:rPr lang="el-GR" altLang="el-GR" sz="2800"/>
              <a:t>υπολογισμό του Ν/2</a:t>
            </a:r>
          </a:p>
        </p:txBody>
      </p:sp>
      <p:graphicFrame>
        <p:nvGraphicFramePr>
          <p:cNvPr id="76806" name="Object 6"/>
          <p:cNvGraphicFramePr>
            <a:graphicFrameLocks noChangeAspect="1"/>
          </p:cNvGraphicFramePr>
          <p:nvPr/>
        </p:nvGraphicFramePr>
        <p:xfrm>
          <a:off x="6000750" y="2143125"/>
          <a:ext cx="2438400" cy="1066800"/>
        </p:xfrm>
        <a:graphic>
          <a:graphicData uri="http://schemas.openxmlformats.org/presentationml/2006/ole">
            <mc:AlternateContent xmlns:mc="http://schemas.openxmlformats.org/markup-compatibility/2006">
              <mc:Choice xmlns:v="urn:schemas-microsoft-com:vml" Requires="v">
                <p:oleObj spid="_x0000_s76822" name="Εξίσωση" r:id="rId8" imgW="888614" imgH="393529" progId="Equation.3">
                  <p:embed/>
                </p:oleObj>
              </mc:Choice>
              <mc:Fallback>
                <p:oleObj name="Εξίσωση" r:id="rId8" imgW="888614" imgH="393529"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0" y="2143125"/>
                        <a:ext cx="2438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7"/>
          <p:cNvSpPr txBox="1">
            <a:spLocks noChangeArrowheads="1"/>
          </p:cNvSpPr>
          <p:nvPr/>
        </p:nvSpPr>
        <p:spPr bwMode="auto">
          <a:xfrm>
            <a:off x="5357813" y="1500188"/>
            <a:ext cx="3576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a:t>Εντοπίζεται στην αθρ συχν </a:t>
            </a:r>
          </a:p>
        </p:txBody>
      </p:sp>
      <p:sp>
        <p:nvSpPr>
          <p:cNvPr id="76808" name="Line 9"/>
          <p:cNvSpPr>
            <a:spLocks noChangeShapeType="1"/>
          </p:cNvSpPr>
          <p:nvPr/>
        </p:nvSpPr>
        <p:spPr bwMode="auto">
          <a:xfrm flipH="1" flipV="1">
            <a:off x="4953000" y="1752600"/>
            <a:ext cx="990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6809" name="Text Box 10"/>
          <p:cNvSpPr txBox="1">
            <a:spLocks noChangeArrowheads="1"/>
          </p:cNvSpPr>
          <p:nvPr/>
        </p:nvSpPr>
        <p:spPr bwMode="auto">
          <a:xfrm>
            <a:off x="5241925" y="990600"/>
            <a:ext cx="70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800"/>
              <a:t>F</a:t>
            </a:r>
            <a:r>
              <a:rPr lang="en-US" altLang="el-GR" sz="2800" baseline="-25000"/>
              <a:t>i-1</a:t>
            </a:r>
            <a:endParaRPr lang="el-GR" altLang="el-GR" sz="2800"/>
          </a:p>
        </p:txBody>
      </p:sp>
      <p:sp>
        <p:nvSpPr>
          <p:cNvPr id="76810" name="Line 11"/>
          <p:cNvSpPr>
            <a:spLocks noChangeShapeType="1"/>
          </p:cNvSpPr>
          <p:nvPr/>
        </p:nvSpPr>
        <p:spPr bwMode="auto">
          <a:xfrm flipH="1">
            <a:off x="5029200" y="1219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περιεχομένου 2"/>
          <p:cNvSpPr>
            <a:spLocks noGrp="1" noChangeArrowheads="1"/>
          </p:cNvSpPr>
          <p:nvPr>
            <p:ph idx="1"/>
          </p:nvPr>
        </p:nvSpPr>
        <p:spPr>
          <a:xfrm>
            <a:off x="0" y="0"/>
            <a:ext cx="9144000" cy="692150"/>
          </a:xfrm>
        </p:spPr>
        <p:txBody>
          <a:bodyPr/>
          <a:lstStyle/>
          <a:p>
            <a:r>
              <a:rPr lang="el-GR" altLang="el-GR" smtClean="0"/>
              <a:t>Να βρεθεί η Διάμεσος</a:t>
            </a:r>
            <a:r>
              <a:rPr lang="en-US" altLang="el-GR" smtClean="0"/>
              <a:t>;</a:t>
            </a:r>
            <a:endParaRPr lang="el-GR" altLang="el-GR" smtClean="0"/>
          </a:p>
        </p:txBody>
      </p:sp>
      <p:graphicFrame>
        <p:nvGraphicFramePr>
          <p:cNvPr id="4" name="Πίνακας 3"/>
          <p:cNvGraphicFramePr>
            <a:graphicFrameLocks noGrp="1"/>
          </p:cNvGraphicFramePr>
          <p:nvPr/>
        </p:nvGraphicFramePr>
        <p:xfrm>
          <a:off x="1187450" y="1484313"/>
          <a:ext cx="6913563" cy="3695700"/>
        </p:xfrm>
        <a:graphic>
          <a:graphicData uri="http://schemas.openxmlformats.org/drawingml/2006/table">
            <a:tbl>
              <a:tblPr>
                <a:tableStyleId>{5C22544A-7EE6-4342-B048-85BDC9FD1C3A}</a:tableStyleId>
              </a:tblPr>
              <a:tblGrid>
                <a:gridCol w="3542632">
                  <a:extLst>
                    <a:ext uri="{9D8B030D-6E8A-4147-A177-3AD203B41FA5}">
                      <a16:colId xmlns:a16="http://schemas.microsoft.com/office/drawing/2014/main" val="20000"/>
                    </a:ext>
                  </a:extLst>
                </a:gridCol>
                <a:gridCol w="3370931">
                  <a:extLst>
                    <a:ext uri="{9D8B030D-6E8A-4147-A177-3AD203B41FA5}">
                      <a16:colId xmlns:a16="http://schemas.microsoft.com/office/drawing/2014/main" val="20001"/>
                    </a:ext>
                  </a:extLst>
                </a:gridCol>
              </a:tblGrid>
              <a:tr h="520886">
                <a:tc>
                  <a:txBody>
                    <a:bodyPr/>
                    <a:lstStyle/>
                    <a:p>
                      <a:pPr algn="l" fontAlgn="ctr"/>
                      <a:r>
                        <a:rPr lang="el-GR" sz="4000" u="none" strike="noStrike" dirty="0">
                          <a:effectLst/>
                        </a:rPr>
                        <a:t>Κλάσεις</a:t>
                      </a:r>
                      <a:endParaRPr lang="el-GR" sz="4000" b="0" i="0" u="none" strike="noStrike" dirty="0">
                        <a:solidFill>
                          <a:srgbClr val="000000"/>
                        </a:solidFill>
                        <a:effectLst/>
                        <a:latin typeface="Calibri"/>
                      </a:endParaRPr>
                    </a:p>
                  </a:txBody>
                  <a:tcPr marL="6351" marR="6351" marT="6350" marB="0" anchor="ctr"/>
                </a:tc>
                <a:tc>
                  <a:txBody>
                    <a:bodyPr/>
                    <a:lstStyle/>
                    <a:p>
                      <a:pPr algn="l" fontAlgn="ctr"/>
                      <a:r>
                        <a:rPr lang="el-GR" sz="4000" u="none" strike="noStrike" dirty="0">
                          <a:effectLst/>
                        </a:rPr>
                        <a:t>Συχνότητα</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0"/>
                  </a:ext>
                </a:extLst>
              </a:tr>
              <a:tr h="520886">
                <a:tc>
                  <a:txBody>
                    <a:bodyPr/>
                    <a:lstStyle/>
                    <a:p>
                      <a:pPr algn="l" fontAlgn="ctr"/>
                      <a:r>
                        <a:rPr lang="el-GR" sz="4000" u="none" strike="noStrike" dirty="0">
                          <a:effectLst/>
                        </a:rPr>
                        <a:t>0 – 10</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2</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1"/>
                  </a:ext>
                </a:extLst>
              </a:tr>
              <a:tr h="520886">
                <a:tc>
                  <a:txBody>
                    <a:bodyPr/>
                    <a:lstStyle/>
                    <a:p>
                      <a:pPr algn="l" fontAlgn="ctr"/>
                      <a:r>
                        <a:rPr lang="el-GR" sz="4000" u="none" strike="noStrike" dirty="0">
                          <a:effectLst/>
                        </a:rPr>
                        <a:t>10 – 20</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3</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2"/>
                  </a:ext>
                </a:extLst>
              </a:tr>
              <a:tr h="520886">
                <a:tc>
                  <a:txBody>
                    <a:bodyPr/>
                    <a:lstStyle/>
                    <a:p>
                      <a:pPr algn="l" fontAlgn="ctr"/>
                      <a:r>
                        <a:rPr lang="el-GR" sz="4000" u="none" strike="noStrike">
                          <a:effectLst/>
                        </a:rPr>
                        <a:t>20 – 30</a:t>
                      </a:r>
                      <a:endParaRPr lang="el-GR" sz="4000" b="0" i="0" u="none" strike="noStrike">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5</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3"/>
                  </a:ext>
                </a:extLst>
              </a:tr>
              <a:tr h="520886">
                <a:tc>
                  <a:txBody>
                    <a:bodyPr/>
                    <a:lstStyle/>
                    <a:p>
                      <a:pPr algn="l" fontAlgn="ctr"/>
                      <a:r>
                        <a:rPr lang="el-GR" sz="4000" u="none" strike="noStrike">
                          <a:effectLst/>
                        </a:rPr>
                        <a:t>30 – 40</a:t>
                      </a:r>
                      <a:endParaRPr lang="el-GR" sz="4000" b="0" i="0" u="none" strike="noStrike">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3</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4"/>
                  </a:ext>
                </a:extLst>
              </a:tr>
              <a:tr h="520886">
                <a:tc>
                  <a:txBody>
                    <a:bodyPr/>
                    <a:lstStyle/>
                    <a:p>
                      <a:pPr algn="l" fontAlgn="ctr"/>
                      <a:r>
                        <a:rPr lang="el-GR" sz="4000" u="none" strike="noStrike" dirty="0">
                          <a:effectLst/>
                        </a:rPr>
                        <a:t>40 - 50</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2</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5"/>
                  </a:ext>
                </a:extLst>
              </a:tr>
            </a:tbl>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noRot="1" noChangeAspect="1" noMove="1" noResize="1" noEditPoints="1" noAdjustHandles="1" noChangeArrowheads="1" noChangeShapeType="1" noTextEdit="1"/>
          </p:cNvSpPr>
          <p:nvPr>
            <p:ph idx="1"/>
          </p:nvPr>
        </p:nvSpPr>
        <p:spPr>
          <a:xfrm>
            <a:off x="6558" y="0"/>
            <a:ext cx="9137442" cy="2492896"/>
          </a:xfrm>
          <a:blipFill rotWithShape="1">
            <a:blip r:embed="rId3"/>
            <a:stretch>
              <a:fillRect l="-1134" t="-2445"/>
            </a:stretch>
          </a:blipFill>
        </p:spPr>
        <p:txBody>
          <a:bodyPr/>
          <a:lstStyle/>
          <a:p>
            <a:pPr>
              <a:defRPr/>
            </a:pPr>
            <a:r>
              <a:rPr lang="el-GR">
                <a:noFill/>
              </a:rPr>
              <a:t> </a:t>
            </a:r>
          </a:p>
        </p:txBody>
      </p:sp>
      <p:sp>
        <p:nvSpPr>
          <p:cNvPr id="5" name="Ορθογώνιο 4"/>
          <p:cNvSpPr>
            <a:spLocks noRot="1" noChangeAspect="1" noMove="1" noResize="1" noEditPoints="1" noAdjustHandles="1" noChangeArrowheads="1" noChangeShapeType="1" noTextEdit="1"/>
          </p:cNvSpPr>
          <p:nvPr/>
        </p:nvSpPr>
        <p:spPr>
          <a:xfrm>
            <a:off x="0" y="2060848"/>
            <a:ext cx="9144000" cy="940579"/>
          </a:xfrm>
          <a:prstGeom prst="rect">
            <a:avLst/>
          </a:prstGeom>
          <a:blipFill rotWithShape="1">
            <a:blip r:embed="rId4"/>
            <a:stretch>
              <a:fillRect/>
            </a:stretch>
          </a:blipFill>
        </p:spPr>
        <p:txBody>
          <a:bodyPr/>
          <a:lstStyle/>
          <a:p>
            <a:pPr eaLnBrk="1" hangingPunct="1">
              <a:defRPr/>
            </a:pPr>
            <a:r>
              <a:rPr lang="el-GR">
                <a:noFill/>
              </a:rPr>
              <a:t> </a:t>
            </a:r>
          </a:p>
        </p:txBody>
      </p:sp>
      <p:graphicFrame>
        <p:nvGraphicFramePr>
          <p:cNvPr id="6" name="Πίνακας 5"/>
          <p:cNvGraphicFramePr>
            <a:graphicFrameLocks noGrp="1"/>
          </p:cNvGraphicFramePr>
          <p:nvPr/>
        </p:nvGraphicFramePr>
        <p:xfrm>
          <a:off x="19050" y="3119438"/>
          <a:ext cx="9124949" cy="3925888"/>
        </p:xfrm>
        <a:graphic>
          <a:graphicData uri="http://schemas.openxmlformats.org/drawingml/2006/table">
            <a:tbl>
              <a:tblPr>
                <a:tableStyleId>{5C22544A-7EE6-4342-B048-85BDC9FD1C3A}</a:tableStyleId>
              </a:tblPr>
              <a:tblGrid>
                <a:gridCol w="2467989">
                  <a:extLst>
                    <a:ext uri="{9D8B030D-6E8A-4147-A177-3AD203B41FA5}">
                      <a16:colId xmlns:a16="http://schemas.microsoft.com/office/drawing/2014/main" val="20000"/>
                    </a:ext>
                  </a:extLst>
                </a:gridCol>
                <a:gridCol w="3252457">
                  <a:extLst>
                    <a:ext uri="{9D8B030D-6E8A-4147-A177-3AD203B41FA5}">
                      <a16:colId xmlns:a16="http://schemas.microsoft.com/office/drawing/2014/main" val="20001"/>
                    </a:ext>
                  </a:extLst>
                </a:gridCol>
                <a:gridCol w="3404503">
                  <a:extLst>
                    <a:ext uri="{9D8B030D-6E8A-4147-A177-3AD203B41FA5}">
                      <a16:colId xmlns:a16="http://schemas.microsoft.com/office/drawing/2014/main" val="20002"/>
                    </a:ext>
                  </a:extLst>
                </a:gridCol>
              </a:tblGrid>
              <a:tr h="981472">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l-GR" sz="2800" dirty="0">
                          <a:effectLst/>
                        </a:rPr>
                        <a:t>Συχνότητα</a:t>
                      </a:r>
                    </a:p>
                    <a:p>
                      <a:pPr algn="ctr">
                        <a:lnSpc>
                          <a:spcPct val="115000"/>
                        </a:lnSpc>
                        <a:spcAft>
                          <a:spcPts val="0"/>
                        </a:spcAft>
                      </a:pPr>
                      <a:r>
                        <a:rPr lang="en-US" sz="2800" dirty="0">
                          <a:effectLst/>
                          <a:latin typeface="+mn-lt"/>
                          <a:ea typeface="+mn-ea"/>
                          <a:cs typeface="+mn-cs"/>
                        </a:rPr>
                        <a:t>f</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l-GR" sz="2800">
                          <a:effectLst/>
                        </a:rPr>
                        <a:t>Αθροιστική συχνότητα  </a:t>
                      </a:r>
                      <a:r>
                        <a:rPr lang="en-US" sz="2800">
                          <a:effectLst/>
                        </a:rPr>
                        <a:t>F</a:t>
                      </a:r>
                      <a:endParaRPr lang="el-GR" sz="280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0"/>
                  </a:ext>
                </a:extLst>
              </a:tr>
              <a:tr h="490736">
                <a:tc>
                  <a:txBody>
                    <a:bodyPr/>
                    <a:lstStyle/>
                    <a:p>
                      <a:pPr algn="ctr">
                        <a:lnSpc>
                          <a:spcPct val="115000"/>
                        </a:lnSpc>
                        <a:spcAft>
                          <a:spcPts val="0"/>
                        </a:spcAft>
                      </a:pPr>
                      <a:r>
                        <a:rPr lang="el-GR" sz="2800" dirty="0">
                          <a:effectLst/>
                        </a:rPr>
                        <a:t>0 – 10</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1"/>
                  </a:ext>
                </a:extLst>
              </a:tr>
              <a:tr h="490736">
                <a:tc>
                  <a:txBody>
                    <a:bodyPr/>
                    <a:lstStyle/>
                    <a:p>
                      <a:pPr algn="ctr">
                        <a:lnSpc>
                          <a:spcPct val="115000"/>
                        </a:lnSpc>
                        <a:spcAft>
                          <a:spcPts val="0"/>
                        </a:spcAft>
                      </a:pPr>
                      <a:r>
                        <a:rPr lang="el-GR" sz="2800">
                          <a:effectLst/>
                        </a:rPr>
                        <a:t>10 – 20</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a:effectLst/>
                        </a:rPr>
                        <a:t>5</a:t>
                      </a:r>
                      <a:endParaRPr lang="el-GR" sz="280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2"/>
                  </a:ext>
                </a:extLst>
              </a:tr>
              <a:tr h="490736">
                <a:tc>
                  <a:txBody>
                    <a:bodyPr/>
                    <a:lstStyle/>
                    <a:p>
                      <a:pPr algn="ctr">
                        <a:lnSpc>
                          <a:spcPct val="115000"/>
                        </a:lnSpc>
                        <a:spcAft>
                          <a:spcPts val="0"/>
                        </a:spcAft>
                      </a:pPr>
                      <a:r>
                        <a:rPr lang="el-GR" sz="2800">
                          <a:effectLst/>
                        </a:rPr>
                        <a:t>20 – 30</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a:effectLst/>
                        </a:rPr>
                        <a:t>10</a:t>
                      </a:r>
                      <a:endParaRPr lang="el-GR" sz="280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3"/>
                  </a:ext>
                </a:extLst>
              </a:tr>
              <a:tr h="490736">
                <a:tc>
                  <a:txBody>
                    <a:bodyPr/>
                    <a:lstStyle/>
                    <a:p>
                      <a:pPr algn="ctr">
                        <a:lnSpc>
                          <a:spcPct val="115000"/>
                        </a:lnSpc>
                        <a:spcAft>
                          <a:spcPts val="0"/>
                        </a:spcAft>
                      </a:pPr>
                      <a:r>
                        <a:rPr lang="el-GR" sz="2800">
                          <a:effectLst/>
                        </a:rPr>
                        <a:t>30 – 40</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3</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a:effectLst/>
                        </a:rPr>
                        <a:t>13</a:t>
                      </a:r>
                      <a:endParaRPr lang="el-GR" sz="280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4"/>
                  </a:ext>
                </a:extLst>
              </a:tr>
              <a:tr h="490736">
                <a:tc>
                  <a:txBody>
                    <a:bodyPr/>
                    <a:lstStyle/>
                    <a:p>
                      <a:pPr algn="ctr">
                        <a:lnSpc>
                          <a:spcPct val="115000"/>
                        </a:lnSpc>
                        <a:spcAft>
                          <a:spcPts val="0"/>
                        </a:spcAft>
                      </a:pPr>
                      <a:r>
                        <a:rPr lang="el-GR" sz="2800">
                          <a:effectLst/>
                        </a:rPr>
                        <a:t>40 - 50</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5"/>
                  </a:ext>
                </a:extLst>
              </a:tr>
              <a:tr h="490736">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l-GR" sz="2800">
                          <a:effectLst/>
                        </a:rPr>
                        <a:t>15</a:t>
                      </a:r>
                      <a:endParaRPr lang="el-GR" sz="2800">
                        <a:effectLst/>
                        <a:latin typeface="Calibri"/>
                        <a:ea typeface="Times New Roman"/>
                        <a:cs typeface="Times New Roman"/>
                      </a:endParaRPr>
                    </a:p>
                  </a:txBody>
                  <a:tcPr marL="68576" marR="68576"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68576" marR="68576" marT="0" marB="0" anchor="ctr"/>
                </a:tc>
                <a:extLst>
                  <a:ext uri="{0D108BD9-81ED-4DB2-BD59-A6C34878D82A}">
                    <a16:rowId xmlns:a16="http://schemas.microsoft.com/office/drawing/2014/main" val="10006"/>
                  </a:ext>
                </a:extLst>
              </a:tr>
            </a:tbl>
          </a:graphicData>
        </a:graphic>
      </p:graphicFrame>
    </p:spTree>
  </p:cSld>
  <p:clrMapOvr>
    <a:masterClrMapping/>
  </p:clrMapOvr>
  <p:transition spd="med">
    <p:random/>
    <p:sndAc>
      <p:stSnd>
        <p:snd r:embed="rId2" name="camera.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περιεχομένου 2"/>
          <p:cNvSpPr>
            <a:spLocks noGrp="1" noChangeArrowheads="1"/>
          </p:cNvSpPr>
          <p:nvPr>
            <p:ph idx="1"/>
          </p:nvPr>
        </p:nvSpPr>
        <p:spPr>
          <a:xfrm>
            <a:off x="0" y="0"/>
            <a:ext cx="9144000" cy="692150"/>
          </a:xfrm>
        </p:spPr>
        <p:txBody>
          <a:bodyPr/>
          <a:lstStyle/>
          <a:p>
            <a:r>
              <a:rPr lang="el-GR" altLang="el-GR" smtClean="0"/>
              <a:t>Να βρεθεί η Διάμεσος</a:t>
            </a:r>
            <a:r>
              <a:rPr lang="en-US" altLang="el-GR" smtClean="0"/>
              <a:t>;</a:t>
            </a:r>
            <a:endParaRPr lang="el-GR" altLang="el-GR" smtClean="0"/>
          </a:p>
        </p:txBody>
      </p:sp>
      <p:graphicFrame>
        <p:nvGraphicFramePr>
          <p:cNvPr id="4" name="Πίνακας 3"/>
          <p:cNvGraphicFramePr>
            <a:graphicFrameLocks noGrp="1"/>
          </p:cNvGraphicFramePr>
          <p:nvPr/>
        </p:nvGraphicFramePr>
        <p:xfrm>
          <a:off x="1187450" y="1484313"/>
          <a:ext cx="6913563" cy="3695700"/>
        </p:xfrm>
        <a:graphic>
          <a:graphicData uri="http://schemas.openxmlformats.org/drawingml/2006/table">
            <a:tbl>
              <a:tblPr>
                <a:tableStyleId>{5C22544A-7EE6-4342-B048-85BDC9FD1C3A}</a:tableStyleId>
              </a:tblPr>
              <a:tblGrid>
                <a:gridCol w="3542632">
                  <a:extLst>
                    <a:ext uri="{9D8B030D-6E8A-4147-A177-3AD203B41FA5}">
                      <a16:colId xmlns:a16="http://schemas.microsoft.com/office/drawing/2014/main" val="20000"/>
                    </a:ext>
                  </a:extLst>
                </a:gridCol>
                <a:gridCol w="3370931">
                  <a:extLst>
                    <a:ext uri="{9D8B030D-6E8A-4147-A177-3AD203B41FA5}">
                      <a16:colId xmlns:a16="http://schemas.microsoft.com/office/drawing/2014/main" val="20001"/>
                    </a:ext>
                  </a:extLst>
                </a:gridCol>
              </a:tblGrid>
              <a:tr h="520886">
                <a:tc>
                  <a:txBody>
                    <a:bodyPr/>
                    <a:lstStyle/>
                    <a:p>
                      <a:pPr algn="l" fontAlgn="ctr"/>
                      <a:r>
                        <a:rPr lang="el-GR" sz="4000" u="none" strike="noStrike" dirty="0">
                          <a:effectLst/>
                        </a:rPr>
                        <a:t>Κλάσεις</a:t>
                      </a:r>
                      <a:endParaRPr lang="el-GR" sz="4000" b="0" i="0" u="none" strike="noStrike" dirty="0">
                        <a:solidFill>
                          <a:srgbClr val="000000"/>
                        </a:solidFill>
                        <a:effectLst/>
                        <a:latin typeface="Calibri"/>
                      </a:endParaRPr>
                    </a:p>
                  </a:txBody>
                  <a:tcPr marL="6351" marR="6351" marT="6350" marB="0" anchor="ctr"/>
                </a:tc>
                <a:tc>
                  <a:txBody>
                    <a:bodyPr/>
                    <a:lstStyle/>
                    <a:p>
                      <a:pPr algn="l" fontAlgn="ctr"/>
                      <a:r>
                        <a:rPr lang="el-GR" sz="4000" u="none" strike="noStrike">
                          <a:effectLst/>
                        </a:rPr>
                        <a:t>Συχνότητα</a:t>
                      </a:r>
                      <a:endParaRPr lang="el-GR" sz="4000" b="0" i="0" u="none" strike="noStrike">
                        <a:solidFill>
                          <a:srgbClr val="000000"/>
                        </a:solidFill>
                        <a:effectLst/>
                        <a:latin typeface="Calibri"/>
                      </a:endParaRPr>
                    </a:p>
                  </a:txBody>
                  <a:tcPr marL="6351" marR="6351" marT="6350" marB="0" anchor="ctr"/>
                </a:tc>
                <a:extLst>
                  <a:ext uri="{0D108BD9-81ED-4DB2-BD59-A6C34878D82A}">
                    <a16:rowId xmlns:a16="http://schemas.microsoft.com/office/drawing/2014/main" val="10000"/>
                  </a:ext>
                </a:extLst>
              </a:tr>
              <a:tr h="520886">
                <a:tc>
                  <a:txBody>
                    <a:bodyPr/>
                    <a:lstStyle/>
                    <a:p>
                      <a:pPr algn="ctr" fontAlgn="ctr"/>
                      <a:r>
                        <a:rPr lang="el-GR" sz="4000" u="none" strike="noStrike" dirty="0">
                          <a:effectLst/>
                        </a:rPr>
                        <a:t>0 – </a:t>
                      </a:r>
                      <a:r>
                        <a:rPr lang="en-US" sz="4000" u="none" strike="noStrike" dirty="0">
                          <a:effectLst/>
                        </a:rPr>
                        <a:t>4</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n-US" sz="4000" u="none" strike="noStrike" dirty="0">
                          <a:effectLst/>
                        </a:rPr>
                        <a:t>1</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1"/>
                  </a:ext>
                </a:extLst>
              </a:tr>
              <a:tr h="520886">
                <a:tc>
                  <a:txBody>
                    <a:bodyPr/>
                    <a:lstStyle/>
                    <a:p>
                      <a:pPr algn="ctr" fontAlgn="ctr"/>
                      <a:r>
                        <a:rPr lang="en-US" sz="4000" u="none" strike="noStrike" dirty="0">
                          <a:effectLst/>
                        </a:rPr>
                        <a:t>4</a:t>
                      </a:r>
                      <a:r>
                        <a:rPr lang="el-GR" sz="4000" u="none" strike="noStrike" dirty="0">
                          <a:effectLst/>
                        </a:rPr>
                        <a:t> – </a:t>
                      </a:r>
                      <a:r>
                        <a:rPr lang="en-US" sz="4000" u="none" strike="noStrike" dirty="0">
                          <a:effectLst/>
                        </a:rPr>
                        <a:t>8</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n-US" sz="4000" u="none" strike="noStrike" dirty="0">
                          <a:effectLst/>
                        </a:rPr>
                        <a:t>2</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2"/>
                  </a:ext>
                </a:extLst>
              </a:tr>
              <a:tr h="520886">
                <a:tc>
                  <a:txBody>
                    <a:bodyPr/>
                    <a:lstStyle/>
                    <a:p>
                      <a:pPr algn="ctr" fontAlgn="ctr"/>
                      <a:r>
                        <a:rPr lang="en-US" sz="4000" u="none" strike="noStrike" dirty="0">
                          <a:effectLst/>
                        </a:rPr>
                        <a:t>8</a:t>
                      </a:r>
                      <a:r>
                        <a:rPr lang="el-GR" sz="4000" u="none" strike="noStrike" dirty="0">
                          <a:effectLst/>
                        </a:rPr>
                        <a:t> – </a:t>
                      </a:r>
                      <a:r>
                        <a:rPr lang="en-US" sz="4000" u="none" strike="noStrike" dirty="0">
                          <a:effectLst/>
                        </a:rPr>
                        <a:t>12</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n-US" sz="4000" u="none" strike="noStrike" dirty="0">
                          <a:effectLst/>
                        </a:rPr>
                        <a:t>4</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3"/>
                  </a:ext>
                </a:extLst>
              </a:tr>
              <a:tr h="520886">
                <a:tc>
                  <a:txBody>
                    <a:bodyPr/>
                    <a:lstStyle/>
                    <a:p>
                      <a:pPr algn="ctr" fontAlgn="ctr"/>
                      <a:r>
                        <a:rPr lang="en-US" sz="4000" u="none" strike="noStrike" dirty="0">
                          <a:effectLst/>
                        </a:rPr>
                        <a:t>12</a:t>
                      </a:r>
                      <a:r>
                        <a:rPr lang="el-GR" sz="4000" u="none" strike="noStrike" dirty="0">
                          <a:effectLst/>
                        </a:rPr>
                        <a:t>– </a:t>
                      </a:r>
                      <a:r>
                        <a:rPr lang="en-US" sz="4000" u="none" strike="noStrike" dirty="0">
                          <a:effectLst/>
                        </a:rPr>
                        <a:t>16</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n-US" sz="4000" u="none" strike="noStrike" dirty="0">
                          <a:effectLst/>
                        </a:rPr>
                        <a:t>2</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4"/>
                  </a:ext>
                </a:extLst>
              </a:tr>
              <a:tr h="520886">
                <a:tc>
                  <a:txBody>
                    <a:bodyPr/>
                    <a:lstStyle/>
                    <a:p>
                      <a:pPr algn="ctr" fontAlgn="ctr"/>
                      <a:r>
                        <a:rPr lang="en-US" sz="4000" u="none" strike="noStrike" dirty="0">
                          <a:effectLst/>
                        </a:rPr>
                        <a:t>16</a:t>
                      </a:r>
                      <a:r>
                        <a:rPr lang="el-GR" sz="4000" u="none" strike="noStrike" dirty="0">
                          <a:effectLst/>
                        </a:rPr>
                        <a:t>- </a:t>
                      </a:r>
                      <a:r>
                        <a:rPr lang="en-US" sz="4000" u="none" strike="noStrike" dirty="0">
                          <a:effectLst/>
                        </a:rPr>
                        <a:t>20</a:t>
                      </a:r>
                      <a:endParaRPr lang="el-GR" sz="4000" b="0" i="0" u="none" strike="noStrike" dirty="0">
                        <a:solidFill>
                          <a:srgbClr val="000000"/>
                        </a:solidFill>
                        <a:effectLst/>
                        <a:latin typeface="Calibri"/>
                      </a:endParaRPr>
                    </a:p>
                  </a:txBody>
                  <a:tcPr marL="6351" marR="6351" marT="6350" marB="0" anchor="ctr"/>
                </a:tc>
                <a:tc>
                  <a:txBody>
                    <a:bodyPr/>
                    <a:lstStyle/>
                    <a:p>
                      <a:pPr algn="ctr" fontAlgn="ctr"/>
                      <a:r>
                        <a:rPr lang="el-GR" sz="4000" u="none" strike="noStrike" dirty="0">
                          <a:effectLst/>
                        </a:rPr>
                        <a:t>1</a:t>
                      </a:r>
                      <a:endParaRPr lang="el-GR" sz="4000" b="0" i="0" u="none" strike="noStrike" dirty="0">
                        <a:solidFill>
                          <a:srgbClr val="000000"/>
                        </a:solidFill>
                        <a:effectLst/>
                        <a:latin typeface="Calibri"/>
                      </a:endParaRPr>
                    </a:p>
                  </a:txBody>
                  <a:tcPr marL="6351" marR="6351" marT="6350" marB="0" anchor="ctr"/>
                </a:tc>
                <a:extLst>
                  <a:ext uri="{0D108BD9-81ED-4DB2-BD59-A6C34878D82A}">
                    <a16:rowId xmlns:a16="http://schemas.microsoft.com/office/drawing/2014/main" val="10005"/>
                  </a:ext>
                </a:extLst>
              </a:tr>
            </a:tbl>
          </a:graphicData>
        </a:graphic>
      </p:graphicFrame>
    </p:spTree>
  </p:cSld>
  <p:clrMapOvr>
    <a:masterClrMapping/>
  </p:clrMapOvr>
  <p:transition spd="med">
    <p:random/>
    <p:sndAc>
      <p:stSnd>
        <p:snd r:embed="rId2" name="camera.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1430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 </a:t>
            </a:r>
            <a:r>
              <a:rPr lang="el-GR" altLang="el-GR" smtClean="0"/>
              <a:t> </a:t>
            </a:r>
          </a:p>
        </p:txBody>
      </p:sp>
      <p:sp>
        <p:nvSpPr>
          <p:cNvPr id="80899" name="Rectangle 3"/>
          <p:cNvSpPr>
            <a:spLocks noGrp="1" noChangeArrowheads="1"/>
          </p:cNvSpPr>
          <p:nvPr>
            <p:ph idx="1"/>
          </p:nvPr>
        </p:nvSpPr>
        <p:spPr>
          <a:xfrm>
            <a:off x="0" y="1143000"/>
            <a:ext cx="9144000" cy="5715000"/>
          </a:xfrm>
        </p:spPr>
        <p:txBody>
          <a:bodyPr/>
          <a:lstStyle/>
          <a:p>
            <a:pPr algn="just" eaLnBrk="1" hangingPunct="1"/>
            <a:r>
              <a:rPr lang="el-GR" altLang="el-GR" smtClean="0"/>
              <a:t>Το πρώτο Τεταρτημόριο συμβολίζεται με το </a:t>
            </a:r>
            <a:r>
              <a:rPr lang="en-US" altLang="el-GR" smtClean="0"/>
              <a:t>Q</a:t>
            </a:r>
            <a:r>
              <a:rPr lang="en-US" altLang="el-GR" baseline="-25000" smtClean="0"/>
              <a:t>1</a:t>
            </a:r>
            <a:r>
              <a:rPr lang="el-GR" altLang="el-GR" smtClean="0"/>
              <a:t> </a:t>
            </a:r>
            <a:endParaRPr lang="en-US" altLang="el-GR" smtClean="0"/>
          </a:p>
          <a:p>
            <a:pPr lvl="1" algn="just" eaLnBrk="1" hangingPunct="1"/>
            <a:r>
              <a:rPr lang="el-GR" altLang="el-GR" b="1" smtClean="0"/>
              <a:t>είναι η τιμή εκείνη της μεταβλητής </a:t>
            </a:r>
            <a:r>
              <a:rPr lang="en-US" altLang="el-GR" b="1" smtClean="0"/>
              <a:t> </a:t>
            </a:r>
            <a:r>
              <a:rPr lang="el-GR" altLang="el-GR" b="1" smtClean="0"/>
              <a:t>που χωρίζει τα δεδομένα στο 25% και στο 75 % του συνόλου των τιμών.  </a:t>
            </a:r>
          </a:p>
          <a:p>
            <a:pPr lvl="1" algn="just" eaLnBrk="1" hangingPunct="1"/>
            <a:r>
              <a:rPr lang="el-GR" altLang="el-GR" smtClean="0"/>
              <a:t>Κάτω από το  </a:t>
            </a:r>
            <a:r>
              <a:rPr lang="en-US" altLang="el-GR" smtClean="0"/>
              <a:t>Q</a:t>
            </a:r>
            <a:r>
              <a:rPr lang="en-US" altLang="el-GR" baseline="-25000" smtClean="0"/>
              <a:t>1</a:t>
            </a:r>
            <a:r>
              <a:rPr lang="el-GR" altLang="el-GR" smtClean="0"/>
              <a:t> βρίσκεται το 25 % των δεδομένων και πάνω από την τιμή αυτή το 75 %. </a:t>
            </a:r>
            <a:endParaRPr lang="en-US" altLang="el-GR" b="1" smtClean="0"/>
          </a:p>
          <a:p>
            <a:pPr algn="just" eaLnBrk="1" hangingPunct="1"/>
            <a:r>
              <a:rPr lang="el-GR" altLang="el-GR" smtClean="0"/>
              <a:t>Το δεύτερο τεταρτημόριο είναι η Διάμεσος. </a:t>
            </a:r>
            <a:endParaRPr lang="en-US" altLang="el-GR" smtClean="0"/>
          </a:p>
          <a:p>
            <a:pPr algn="just" eaLnBrk="1" hangingPunct="1"/>
            <a:r>
              <a:rPr lang="el-GR" altLang="el-GR" smtClean="0"/>
              <a:t>Το τρίτο τεταρτημόριο συμβολίζεται με το </a:t>
            </a:r>
            <a:r>
              <a:rPr lang="en-US" altLang="el-GR" smtClean="0"/>
              <a:t>Q</a:t>
            </a:r>
            <a:r>
              <a:rPr lang="en-US" altLang="el-GR" baseline="-25000" smtClean="0"/>
              <a:t>3</a:t>
            </a:r>
            <a:endParaRPr lang="en-US" altLang="el-GR" smtClean="0"/>
          </a:p>
          <a:p>
            <a:pPr lvl="1" algn="just" eaLnBrk="1" hangingPunct="1"/>
            <a:r>
              <a:rPr lang="el-GR" altLang="el-GR" smtClean="0"/>
              <a:t>Κάτω από το  </a:t>
            </a:r>
            <a:r>
              <a:rPr lang="en-US" altLang="el-GR" smtClean="0"/>
              <a:t>Q</a:t>
            </a:r>
            <a:r>
              <a:rPr lang="el-GR" altLang="el-GR" baseline="-25000" smtClean="0"/>
              <a:t>3</a:t>
            </a:r>
            <a:r>
              <a:rPr lang="el-GR" altLang="el-GR" smtClean="0"/>
              <a:t> βρίσκεται το 75 % των δεδομένων και πάνω από την τιμή αυτή το 25 %. </a:t>
            </a:r>
            <a:endParaRPr lang="en-US" altLang="el-GR" b="1" smtClean="0"/>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0" y="0"/>
            <a:ext cx="9144000" cy="6858000"/>
          </a:xfrm>
        </p:spPr>
        <p:txBody>
          <a:bodyPr/>
          <a:lstStyle/>
          <a:p>
            <a:pPr algn="just" eaLnBrk="1" hangingPunct="1"/>
            <a:r>
              <a:rPr lang="el-GR" altLang="el-GR" b="1" smtClean="0">
                <a:latin typeface="Tahoma" panose="020B0604030504040204" pitchFamily="34" charset="0"/>
                <a:cs typeface="Tahoma" panose="020B0604030504040204" pitchFamily="34" charset="0"/>
              </a:rPr>
              <a:t>Απλά Δεδομένα </a:t>
            </a:r>
          </a:p>
          <a:p>
            <a:pPr algn="just" eaLnBrk="1" hangingPunct="1"/>
            <a:r>
              <a:rPr lang="el-GR" altLang="el-GR" smtClean="0">
                <a:latin typeface="Tahoma" panose="020B0604030504040204" pitchFamily="34" charset="0"/>
                <a:cs typeface="Tahoma" panose="020B0604030504040204" pitchFamily="34" charset="0"/>
              </a:rPr>
              <a:t>Διατάσσουμε τα δεδομένα.  </a:t>
            </a:r>
          </a:p>
          <a:p>
            <a:pPr algn="just" eaLnBrk="1" hangingPunct="1"/>
            <a:r>
              <a:rPr lang="el-GR" altLang="el-GR" smtClean="0">
                <a:latin typeface="Tahoma" panose="020B0604030504040204" pitchFamily="34" charset="0"/>
                <a:cs typeface="Tahoma" panose="020B0604030504040204" pitchFamily="34" charset="0"/>
              </a:rPr>
              <a:t>Χρησιμοποιούμε τους εξής τύπους:</a:t>
            </a:r>
          </a:p>
          <a:p>
            <a:pPr lvl="1" algn="just" eaLnBrk="1" hangingPunct="1"/>
            <a:r>
              <a:rPr lang="el-GR" altLang="el-GR" b="1" smtClean="0">
                <a:latin typeface="Tahoma" panose="020B0604030504040204" pitchFamily="34" charset="0"/>
                <a:cs typeface="Tahoma" panose="020B0604030504040204" pitchFamily="34" charset="0"/>
              </a:rPr>
              <a:t>το πρώτο τεταρτημόριο εντοπίζεται στη θέση </a:t>
            </a:r>
            <a:r>
              <a:rPr lang="en-US" altLang="el-GR" b="1" smtClean="0">
                <a:latin typeface="Tahoma" panose="020B0604030504040204" pitchFamily="34" charset="0"/>
                <a:cs typeface="Tahoma" panose="020B0604030504040204" pitchFamily="34" charset="0"/>
              </a:rPr>
              <a:t>PN=0,25*N</a:t>
            </a:r>
            <a:r>
              <a:rPr lang="el-GR" altLang="el-GR" b="1" smtClean="0">
                <a:latin typeface="Tahoma" panose="020B0604030504040204" pitchFamily="34" charset="0"/>
                <a:cs typeface="Tahoma" panose="020B0604030504040204" pitchFamily="34" charset="0"/>
              </a:rPr>
              <a:t>, </a:t>
            </a:r>
            <a:endParaRPr lang="en-US" altLang="el-GR" b="1" smtClean="0">
              <a:latin typeface="Tahoma" panose="020B0604030504040204" pitchFamily="34" charset="0"/>
              <a:cs typeface="Tahoma" panose="020B0604030504040204" pitchFamily="34" charset="0"/>
            </a:endParaRPr>
          </a:p>
          <a:p>
            <a:pPr lvl="1" algn="just" eaLnBrk="1" hangingPunct="1"/>
            <a:r>
              <a:rPr lang="el-GR" altLang="el-GR" b="1" smtClean="0">
                <a:latin typeface="Tahoma" panose="020B0604030504040204" pitchFamily="34" charset="0"/>
                <a:cs typeface="Tahoma" panose="020B0604030504040204" pitchFamily="34" charset="0"/>
              </a:rPr>
              <a:t>το τρίτο τεταρτημόριο εντοπίζεται στη θέση </a:t>
            </a:r>
            <a:r>
              <a:rPr lang="en-US" altLang="el-GR" b="1" smtClean="0">
                <a:latin typeface="Tahoma" panose="020B0604030504040204" pitchFamily="34" charset="0"/>
                <a:cs typeface="Tahoma" panose="020B0604030504040204" pitchFamily="34" charset="0"/>
              </a:rPr>
              <a:t>PN=0,75*N</a:t>
            </a:r>
            <a:r>
              <a:rPr lang="el-GR" altLang="el-GR" b="1" smtClean="0">
                <a:latin typeface="Tahoma" panose="020B0604030504040204" pitchFamily="34" charset="0"/>
                <a:cs typeface="Tahoma" panose="020B0604030504040204" pitchFamily="34" charset="0"/>
              </a:rPr>
              <a:t>, </a:t>
            </a:r>
          </a:p>
          <a:p>
            <a:pPr algn="just" eaLnBrk="1" hangingPunct="1"/>
            <a:r>
              <a:rPr lang="el-GR" altLang="el-GR" sz="2800" b="1" smtClean="0">
                <a:latin typeface="Tahoma" panose="020B0604030504040204" pitchFamily="34" charset="0"/>
                <a:cs typeface="Tahoma" panose="020B0604030504040204" pitchFamily="34" charset="0"/>
              </a:rPr>
              <a:t>Αν το παραπάνω αποτέλεσμα είναι δεκαδικός τότε το στρογγυλοποιούμε προς τον αμέσως μεγαλύτερο</a:t>
            </a:r>
          </a:p>
          <a:p>
            <a:pPr algn="just" eaLnBrk="1" hangingPunct="1"/>
            <a:r>
              <a:rPr lang="el-GR" altLang="el-GR" sz="2800" b="1" smtClean="0">
                <a:latin typeface="Tahoma" panose="020B0604030504040204" pitchFamily="34" charset="0"/>
                <a:cs typeface="Tahoma" panose="020B0604030504040204" pitchFamily="34" charset="0"/>
              </a:rPr>
              <a:t>Αν το παραπάνω αποτέλεσμα είναι ακέραιος τότε το ποσοστιαίο σημείο είναι το ημιάθροισμα αυτού του ακέραιου με τον αμέσως επόμενο  στη σειρά</a:t>
            </a:r>
            <a:endParaRPr lang="en-US" altLang="el-GR" sz="2800" b="1" smtClean="0">
              <a:latin typeface="Tahoma" panose="020B0604030504040204" pitchFamily="34" charset="0"/>
              <a:cs typeface="Tahoma" panose="020B0604030504040204" pitchFamily="34" charset="0"/>
            </a:endParaRP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9906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a:t>
            </a:r>
            <a:r>
              <a:rPr lang="el-GR" altLang="el-GR" smtClean="0"/>
              <a:t> </a:t>
            </a:r>
          </a:p>
        </p:txBody>
      </p:sp>
      <p:sp>
        <p:nvSpPr>
          <p:cNvPr id="82947" name="Rectangle 3"/>
          <p:cNvSpPr>
            <a:spLocks noGrp="1" noChangeArrowheads="1"/>
          </p:cNvSpPr>
          <p:nvPr>
            <p:ph idx="1"/>
          </p:nvPr>
        </p:nvSpPr>
        <p:spPr>
          <a:xfrm>
            <a:off x="0" y="990600"/>
            <a:ext cx="9144000" cy="5867400"/>
          </a:xfrm>
        </p:spPr>
        <p:txBody>
          <a:bodyPr/>
          <a:lstStyle/>
          <a:p>
            <a:pPr algn="just" eaLnBrk="1" hangingPunct="1"/>
            <a:r>
              <a:rPr lang="en-US" altLang="el-GR" b="1" dirty="0" smtClean="0"/>
              <a:t>Q</a:t>
            </a:r>
            <a:r>
              <a:rPr lang="en-US" altLang="el-GR" b="1" baseline="-25000" dirty="0" smtClean="0"/>
              <a:t>1</a:t>
            </a:r>
            <a:r>
              <a:rPr lang="el-GR" altLang="el-GR" b="1" dirty="0"/>
              <a:t> </a:t>
            </a:r>
            <a:r>
              <a:rPr lang="el-GR" altLang="el-GR" b="1" dirty="0" smtClean="0"/>
              <a:t> αντιστοιχεί στη θέση  </a:t>
            </a:r>
            <a:r>
              <a:rPr lang="en-US" altLang="el-GR" b="1" dirty="0" smtClean="0"/>
              <a:t>PN=0,25*N</a:t>
            </a:r>
            <a:r>
              <a:rPr lang="el-GR" altLang="el-GR" b="1" dirty="0" smtClean="0"/>
              <a:t>=0,25*12=3</a:t>
            </a:r>
            <a:endParaRPr lang="en-US" altLang="el-GR" b="1" dirty="0" smtClean="0"/>
          </a:p>
          <a:p>
            <a:pPr algn="just" eaLnBrk="1" hangingPunct="1"/>
            <a:r>
              <a:rPr lang="el-GR" altLang="el-GR" dirty="0" smtClean="0"/>
              <a:t>Να βρεθεί το </a:t>
            </a:r>
            <a:r>
              <a:rPr lang="en-US" altLang="el-GR" dirty="0" smtClean="0"/>
              <a:t>Q</a:t>
            </a:r>
            <a:r>
              <a:rPr lang="en-US" altLang="el-GR" baseline="-25000" dirty="0" smtClean="0"/>
              <a:t>1</a:t>
            </a:r>
            <a:r>
              <a:rPr lang="el-GR" altLang="el-GR" baseline="-25000" dirty="0" smtClean="0"/>
              <a:t> </a:t>
            </a:r>
            <a:r>
              <a:rPr lang="el-GR" altLang="el-GR" dirty="0" smtClean="0"/>
              <a:t>στην παρακάτω κατανομή</a:t>
            </a:r>
          </a:p>
          <a:p>
            <a:pPr algn="just" eaLnBrk="1" hangingPunct="1"/>
            <a:r>
              <a:rPr lang="el-GR" altLang="el-GR" dirty="0" smtClean="0"/>
              <a:t>12,17,22,45,23,11,23,56,90,2,44,78</a:t>
            </a:r>
          </a:p>
          <a:p>
            <a:pPr algn="just" eaLnBrk="1" hangingPunct="1"/>
            <a:r>
              <a:rPr lang="el-GR" altLang="el-GR" dirty="0" smtClean="0"/>
              <a:t>Θέτουμε τα δεδομένα κατά αύξουσα σειρά</a:t>
            </a:r>
          </a:p>
          <a:p>
            <a:pPr algn="just" eaLnBrk="1" hangingPunct="1"/>
            <a:r>
              <a:rPr lang="el-GR" altLang="el-GR" dirty="0" smtClean="0"/>
              <a:t>2, 11, </a:t>
            </a:r>
            <a:r>
              <a:rPr lang="el-GR" altLang="el-GR" b="1" dirty="0" smtClean="0">
                <a:solidFill>
                  <a:srgbClr val="FF0000"/>
                </a:solidFill>
              </a:rPr>
              <a:t>12, 17</a:t>
            </a:r>
            <a:r>
              <a:rPr lang="el-GR" altLang="el-GR" dirty="0" smtClean="0"/>
              <a:t>, 22, 23, 23, 44, 45, 56, 78, 90</a:t>
            </a:r>
          </a:p>
          <a:p>
            <a:pPr algn="just" eaLnBrk="1" hangingPunct="1"/>
            <a:endParaRPr lang="el-GR" altLang="el-GR" sz="2800" b="1" dirty="0" smtClean="0"/>
          </a:p>
          <a:p>
            <a:pPr algn="just" eaLnBrk="1" hangingPunct="1"/>
            <a:endParaRPr lang="el-GR" altLang="el-GR" sz="2800" b="1" dirty="0" smtClean="0"/>
          </a:p>
          <a:p>
            <a:pPr algn="just" eaLnBrk="1" hangingPunct="1"/>
            <a:endParaRPr lang="el-GR" altLang="el-GR" sz="2800" b="1" dirty="0" smtClean="0"/>
          </a:p>
          <a:p>
            <a:pPr algn="just" eaLnBrk="1" hangingPunct="1"/>
            <a:r>
              <a:rPr lang="el-GR" altLang="el-GR" sz="2800" b="1" dirty="0" smtClean="0"/>
              <a:t>Αν το παραπάνω αποτέλεσμα είναι ακέραιος τότε το ποσοστιαίο σημείο είναι το </a:t>
            </a:r>
            <a:r>
              <a:rPr lang="el-GR" altLang="el-GR" sz="2800" b="1" dirty="0" err="1" smtClean="0"/>
              <a:t>ημιάθροισμα</a:t>
            </a:r>
            <a:r>
              <a:rPr lang="el-GR" altLang="el-GR" sz="2800" b="1" dirty="0" smtClean="0"/>
              <a:t> αυτού του ακέραιου με τον αμέσως επόμενο  στη σειρά</a:t>
            </a:r>
            <a:endParaRPr lang="en-US" altLang="el-GR" dirty="0" smtClean="0"/>
          </a:p>
        </p:txBody>
      </p:sp>
      <p:graphicFrame>
        <p:nvGraphicFramePr>
          <p:cNvPr id="82948" name="Object 6"/>
          <p:cNvGraphicFramePr>
            <a:graphicFrameLocks noChangeAspect="1"/>
          </p:cNvGraphicFramePr>
          <p:nvPr/>
        </p:nvGraphicFramePr>
        <p:xfrm>
          <a:off x="1295400" y="4114800"/>
          <a:ext cx="4038600" cy="1219200"/>
        </p:xfrm>
        <a:graphic>
          <a:graphicData uri="http://schemas.openxmlformats.org/presentationml/2006/ole">
            <mc:AlternateContent xmlns:mc="http://schemas.openxmlformats.org/markup-compatibility/2006">
              <mc:Choice xmlns:v="urn:schemas-microsoft-com:vml" Requires="v">
                <p:oleObj spid="_x0000_s82953" name="Εξίσωση" r:id="rId4" imgW="1180588" imgH="393529" progId="Equation.3">
                  <p:embed/>
                </p:oleObj>
              </mc:Choice>
              <mc:Fallback>
                <p:oleObj name="Εξίσωση" r:id="rId4" imgW="1180588"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114800"/>
                        <a:ext cx="4038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949" name="Line 7"/>
          <p:cNvSpPr>
            <a:spLocks noChangeShapeType="1"/>
          </p:cNvSpPr>
          <p:nvPr/>
        </p:nvSpPr>
        <p:spPr bwMode="auto">
          <a:xfrm flipH="1">
            <a:off x="1981200" y="1371600"/>
            <a:ext cx="31242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noRot="1" noChangeAspect="1" noMove="1" noResize="1" noEditPoints="1" noAdjustHandles="1" noChangeArrowheads="1" noChangeShapeType="1" noTextEdit="1"/>
          </p:cNvSpPr>
          <p:nvPr>
            <p:ph/>
          </p:nvPr>
        </p:nvSpPr>
        <p:spPr>
          <a:xfrm>
            <a:off x="0" y="0"/>
            <a:ext cx="9144000" cy="6858000"/>
          </a:xfrm>
          <a:blipFill rotWithShape="1">
            <a:blip r:embed="rId3"/>
            <a:stretch>
              <a:fillRect l="-1467" t="-1244" r="-1333"/>
            </a:stretch>
          </a:blipFill>
        </p:spPr>
        <p:txBody>
          <a:bodyPr/>
          <a:lstStyle/>
          <a:p>
            <a:pPr>
              <a:defRPr/>
            </a:pPr>
            <a:r>
              <a:rPr lang="el-GR">
                <a:noFill/>
              </a:rPr>
              <a:t> </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περιεχομένου 2"/>
          <p:cNvSpPr>
            <a:spLocks noGrp="1" noChangeArrowheads="1"/>
          </p:cNvSpPr>
          <p:nvPr>
            <p:ph idx="1"/>
          </p:nvPr>
        </p:nvSpPr>
        <p:spPr>
          <a:xfrm>
            <a:off x="0" y="0"/>
            <a:ext cx="9144000" cy="4114800"/>
          </a:xfrm>
        </p:spPr>
        <p:txBody>
          <a:bodyPr/>
          <a:lstStyle/>
          <a:p>
            <a:pPr algn="just" eaLnBrk="1" hangingPunct="1"/>
            <a:r>
              <a:rPr lang="el-GR" altLang="el-GR" smtClean="0"/>
              <a:t>Να βρεθεί το </a:t>
            </a:r>
            <a:r>
              <a:rPr lang="en-US" altLang="el-GR" smtClean="0"/>
              <a:t>Q</a:t>
            </a:r>
            <a:r>
              <a:rPr lang="en-US" altLang="el-GR" baseline="-25000" smtClean="0"/>
              <a:t>1</a:t>
            </a:r>
            <a:r>
              <a:rPr lang="el-GR" altLang="el-GR" baseline="-25000" smtClean="0"/>
              <a:t> </a:t>
            </a:r>
            <a:r>
              <a:rPr lang="el-GR" altLang="el-GR" smtClean="0"/>
              <a:t>στην παρακάτω κατανομή</a:t>
            </a:r>
          </a:p>
          <a:p>
            <a:pPr algn="just" eaLnBrk="1" hangingPunct="1"/>
            <a:r>
              <a:rPr lang="el-GR" altLang="el-GR" smtClean="0"/>
              <a:t>1,</a:t>
            </a:r>
            <a:r>
              <a:rPr lang="en-US" altLang="el-GR" smtClean="0"/>
              <a:t>  </a:t>
            </a:r>
            <a:r>
              <a:rPr lang="el-GR" altLang="el-GR" smtClean="0"/>
              <a:t>1,</a:t>
            </a:r>
            <a:r>
              <a:rPr lang="en-US" altLang="el-GR" smtClean="0"/>
              <a:t>  3 </a:t>
            </a:r>
            <a:r>
              <a:rPr lang="el-GR" altLang="el-GR" smtClean="0"/>
              <a:t>,</a:t>
            </a:r>
            <a:r>
              <a:rPr lang="en-US" altLang="el-GR" smtClean="0"/>
              <a:t>  -</a:t>
            </a:r>
            <a:r>
              <a:rPr lang="el-GR" altLang="el-GR" smtClean="0"/>
              <a:t>5,</a:t>
            </a:r>
            <a:r>
              <a:rPr lang="en-US" altLang="el-GR" smtClean="0"/>
              <a:t>  -</a:t>
            </a:r>
            <a:r>
              <a:rPr lang="el-GR" altLang="el-GR" smtClean="0"/>
              <a:t>23,</a:t>
            </a:r>
            <a:r>
              <a:rPr lang="en-US" altLang="el-GR" smtClean="0"/>
              <a:t>  </a:t>
            </a:r>
            <a:r>
              <a:rPr lang="el-GR" altLang="el-GR" smtClean="0"/>
              <a:t>11,</a:t>
            </a:r>
            <a:r>
              <a:rPr lang="en-US" altLang="el-GR" smtClean="0"/>
              <a:t>  </a:t>
            </a:r>
            <a:r>
              <a:rPr lang="el-GR" altLang="el-GR" smtClean="0"/>
              <a:t>23,</a:t>
            </a:r>
            <a:r>
              <a:rPr lang="en-US" altLang="el-GR" smtClean="0"/>
              <a:t>   </a:t>
            </a:r>
            <a:r>
              <a:rPr lang="el-GR" altLang="el-GR" smtClean="0"/>
              <a:t>56,</a:t>
            </a:r>
            <a:r>
              <a:rPr lang="en-US" altLang="el-GR" smtClean="0"/>
              <a:t>  102</a:t>
            </a:r>
            <a:r>
              <a:rPr lang="el-GR" altLang="el-GR" smtClean="0"/>
              <a:t>2</a:t>
            </a:r>
            <a:endParaRPr lang="en-US" altLang="el-GR" smtClean="0"/>
          </a:p>
          <a:p>
            <a:pPr algn="just" eaLnBrk="1" hangingPunct="1"/>
            <a:endParaRPr lang="en-US" altLang="el-GR" smtClean="0"/>
          </a:p>
          <a:p>
            <a:pPr algn="just" eaLnBrk="1" hangingPunct="1"/>
            <a:endParaRPr lang="el-GR" altLang="el-GR" smtClean="0"/>
          </a:p>
          <a:p>
            <a:endParaRPr lang="el-GR" altLang="el-GR" smtClean="0"/>
          </a:p>
        </p:txBody>
      </p:sp>
    </p:spTree>
  </p:cSld>
  <p:clrMapOvr>
    <a:masterClrMapping/>
  </p:clrMapOvr>
  <p:transition spd="med">
    <p:random/>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0"/>
            <a:ext cx="9144000" cy="6858000"/>
          </a:xfrm>
        </p:spPr>
        <p:txBody>
          <a:bodyPr/>
          <a:lstStyle/>
          <a:p>
            <a:pPr algn="just" eaLnBrk="1" hangingPunct="1"/>
            <a:r>
              <a:rPr lang="el-GR" altLang="el-GR" b="1" i="1" smtClean="0">
                <a:latin typeface="Tahoma" panose="020B0604030504040204" pitchFamily="34" charset="0"/>
                <a:cs typeface="Tahoma" panose="020B0604030504040204" pitchFamily="34" charset="0"/>
              </a:rPr>
              <a:t>Ομαδοποίηση</a:t>
            </a:r>
            <a:r>
              <a:rPr lang="en-US" altLang="el-GR" b="1" i="1" smtClean="0">
                <a:latin typeface="Tahoma" panose="020B0604030504040204" pitchFamily="34" charset="0"/>
                <a:cs typeface="Tahoma" panose="020B0604030504040204" pitchFamily="34" charset="0"/>
              </a:rPr>
              <a:t>:</a:t>
            </a:r>
            <a:r>
              <a:rPr lang="el-GR" altLang="el-GR" smtClean="0">
                <a:latin typeface="Tahoma" panose="020B0604030504040204" pitchFamily="34" charset="0"/>
                <a:cs typeface="Tahoma" panose="020B0604030504040204" pitchFamily="34" charset="0"/>
              </a:rPr>
              <a:t> η ταξινόμηση των δεδομένων σε κάποιες </a:t>
            </a:r>
            <a:r>
              <a:rPr lang="el-GR" altLang="el-GR" b="1" i="1" smtClean="0">
                <a:latin typeface="Tahoma" panose="020B0604030504040204" pitchFamily="34" charset="0"/>
                <a:cs typeface="Tahoma" panose="020B0604030504040204" pitchFamily="34" charset="0"/>
              </a:rPr>
              <a:t>κλάσεις</a:t>
            </a:r>
            <a:r>
              <a:rPr lang="el-GR" altLang="el-GR" smtClean="0">
                <a:latin typeface="Tahoma" panose="020B0604030504040204" pitchFamily="34" charset="0"/>
                <a:cs typeface="Tahoma" panose="020B0604030504040204" pitchFamily="34" charset="0"/>
              </a:rPr>
              <a:t> ή </a:t>
            </a:r>
            <a:r>
              <a:rPr lang="el-GR" altLang="el-GR" b="1" i="1" smtClean="0">
                <a:latin typeface="Tahoma" panose="020B0604030504040204" pitchFamily="34" charset="0"/>
                <a:cs typeface="Tahoma" panose="020B0604030504040204" pitchFamily="34" charset="0"/>
              </a:rPr>
              <a:t>ομάδες</a:t>
            </a:r>
            <a:r>
              <a:rPr lang="el-GR" altLang="el-GR" smtClean="0">
                <a:latin typeface="Tahoma" panose="020B0604030504040204" pitchFamily="34" charset="0"/>
                <a:cs typeface="Tahoma" panose="020B0604030504040204" pitchFamily="34" charset="0"/>
              </a:rPr>
              <a:t>.</a:t>
            </a:r>
          </a:p>
          <a:p>
            <a:pPr algn="just" eaLnBrk="1" hangingPunct="1"/>
            <a:r>
              <a:rPr lang="el-GR" altLang="el-GR" smtClean="0">
                <a:latin typeface="Tahoma" panose="020B0604030504040204" pitchFamily="34" charset="0"/>
                <a:cs typeface="Tahoma" panose="020B0604030504040204" pitchFamily="34" charset="0"/>
              </a:rPr>
              <a:t>Γενικά, ο αριθμός των κλάσεων που θα πρέπει να γίνουν για την ομαδοποίηση μιας σειράς δεδομένων </a:t>
            </a:r>
            <a:r>
              <a:rPr lang="el-GR" altLang="el-GR" b="1" smtClean="0">
                <a:latin typeface="Tahoma" panose="020B0604030504040204" pitchFamily="34" charset="0"/>
                <a:cs typeface="Tahoma" panose="020B0604030504040204" pitchFamily="34" charset="0"/>
              </a:rPr>
              <a:t>καθορίζεται </a:t>
            </a:r>
          </a:p>
          <a:p>
            <a:pPr lvl="1" algn="just" eaLnBrk="1" hangingPunct="1"/>
            <a:r>
              <a:rPr lang="el-GR" altLang="el-GR" b="1" smtClean="0">
                <a:latin typeface="Tahoma" panose="020B0604030504040204" pitchFamily="34" charset="0"/>
                <a:cs typeface="Tahoma" panose="020B0604030504040204" pitchFamily="34" charset="0"/>
              </a:rPr>
              <a:t>αφενός</a:t>
            </a:r>
            <a:r>
              <a:rPr lang="el-GR" altLang="el-GR" smtClean="0">
                <a:latin typeface="Tahoma" panose="020B0604030504040204" pitchFamily="34" charset="0"/>
                <a:cs typeface="Tahoma" panose="020B0604030504040204" pitchFamily="34" charset="0"/>
              </a:rPr>
              <a:t> από το συνολικό αριθμό των δεδομένων, </a:t>
            </a:r>
          </a:p>
          <a:p>
            <a:pPr lvl="1" algn="just" eaLnBrk="1" hangingPunct="1"/>
            <a:r>
              <a:rPr lang="el-GR" altLang="el-GR" b="1" smtClean="0">
                <a:latin typeface="Tahoma" panose="020B0604030504040204" pitchFamily="34" charset="0"/>
                <a:cs typeface="Tahoma" panose="020B0604030504040204" pitchFamily="34" charset="0"/>
              </a:rPr>
              <a:t>αφετέρου </a:t>
            </a:r>
            <a:r>
              <a:rPr lang="el-GR" altLang="el-GR" smtClean="0">
                <a:latin typeface="Tahoma" panose="020B0604030504040204" pitchFamily="34" charset="0"/>
                <a:cs typeface="Tahoma" panose="020B0604030504040204" pitchFamily="34" charset="0"/>
              </a:rPr>
              <a:t>όμως, και κυρίως, από την εμπειρία του ερευνητή και από το τι ακριβώς θέλει να δείξει ο ερευνητής. </a:t>
            </a:r>
          </a:p>
          <a:p>
            <a:pPr algn="just" eaLnBrk="1" hangingPunct="1"/>
            <a:r>
              <a:rPr lang="el-GR" altLang="el-GR" smtClean="0">
                <a:latin typeface="Tahoma" panose="020B0604030504040204" pitchFamily="34" charset="0"/>
                <a:cs typeface="Tahoma" panose="020B0604030504040204" pitchFamily="34" charset="0"/>
              </a:rPr>
              <a:t>Τα δεδομένα μας, όσα και αν είναι, έχουν μια </a:t>
            </a:r>
            <a:r>
              <a:rPr lang="el-GR" altLang="el-GR" b="1" smtClean="0">
                <a:latin typeface="Tahoma" panose="020B0604030504040204" pitchFamily="34" charset="0"/>
                <a:cs typeface="Tahoma" panose="020B0604030504040204" pitchFamily="34" charset="0"/>
              </a:rPr>
              <a:t>ελάχιστη τιμή </a:t>
            </a:r>
            <a:r>
              <a:rPr lang="el-GR" altLang="el-GR" smtClean="0">
                <a:latin typeface="Tahoma" panose="020B0604030504040204" pitchFamily="34" charset="0"/>
                <a:cs typeface="Tahoma" panose="020B0604030504040204" pitchFamily="34" charset="0"/>
              </a:rPr>
              <a:t>και μια </a:t>
            </a:r>
            <a:r>
              <a:rPr lang="el-GR" altLang="el-GR" b="1" smtClean="0">
                <a:latin typeface="Tahoma" panose="020B0604030504040204" pitchFamily="34" charset="0"/>
                <a:cs typeface="Tahoma" panose="020B0604030504040204" pitchFamily="34" charset="0"/>
              </a:rPr>
              <a:t>μέγιστη τιμή</a:t>
            </a:r>
            <a:r>
              <a:rPr lang="el-GR" altLang="el-GR" smtClean="0">
                <a:latin typeface="Tahoma" panose="020B0604030504040204" pitchFamily="34" charset="0"/>
                <a:cs typeface="Tahoma" panose="020B0604030504040204" pitchFamily="34" charset="0"/>
              </a:rPr>
              <a:t>. </a:t>
            </a:r>
          </a:p>
          <a:p>
            <a:pPr algn="just" eaLnBrk="1" hangingPunct="1"/>
            <a:r>
              <a:rPr lang="el-GR" altLang="el-GR" smtClean="0">
                <a:latin typeface="Tahoma" panose="020B0604030504040204" pitchFamily="34" charset="0"/>
                <a:cs typeface="Tahoma" panose="020B0604030504040204" pitchFamily="34" charset="0"/>
              </a:rPr>
              <a:t>Η διαφορά μεταξύ της μέγιστης και της ελάχιστης τιμής καλείται εύρος:</a:t>
            </a:r>
          </a:p>
          <a:p>
            <a:pPr algn="just" eaLnBrk="1" hangingPunct="1"/>
            <a:endParaRPr lang="el-GR" altLang="el-GR" sz="2700" b="1" smtClean="0">
              <a:solidFill>
                <a:srgbClr val="0033CC"/>
              </a:solidFill>
              <a:latin typeface="Tahoma" panose="020B0604030504040204" pitchFamily="34" charset="0"/>
              <a:cs typeface="Tahoma" panose="020B0604030504040204" pitchFamily="34" charset="0"/>
            </a:endParaRPr>
          </a:p>
        </p:txBody>
      </p:sp>
      <p:sp>
        <p:nvSpPr>
          <p:cNvPr id="102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1024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6161088"/>
            <a:ext cx="2714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dissolve">
                                      <p:cBhvr>
                                        <p:cTn id="15" dur="500"/>
                                        <p:tgtEl>
                                          <p:spTgt spid="409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dissolve">
                                      <p:cBhvr>
                                        <p:cTn id="18" dur="500"/>
                                        <p:tgtEl>
                                          <p:spTgt spid="409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ssolve">
                                      <p:cBhvr>
                                        <p:cTn id="23" dur="500"/>
                                        <p:tgtEl>
                                          <p:spTgt spid="40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dissolve">
                                      <p:cBhvr>
                                        <p:cTn id="28"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περιεχομένου 2"/>
          <p:cNvSpPr>
            <a:spLocks noGrp="1" noChangeArrowheads="1"/>
          </p:cNvSpPr>
          <p:nvPr>
            <p:ph idx="1"/>
          </p:nvPr>
        </p:nvSpPr>
        <p:spPr>
          <a:xfrm>
            <a:off x="0" y="0"/>
            <a:ext cx="9144000" cy="4114800"/>
          </a:xfrm>
        </p:spPr>
        <p:txBody>
          <a:bodyPr/>
          <a:lstStyle/>
          <a:p>
            <a:pPr algn="just" eaLnBrk="1" hangingPunct="1"/>
            <a:r>
              <a:rPr lang="el-GR" altLang="el-GR" smtClean="0"/>
              <a:t>Να βρεθεί το </a:t>
            </a:r>
            <a:r>
              <a:rPr lang="en-US" altLang="el-GR" smtClean="0"/>
              <a:t>Q</a:t>
            </a:r>
            <a:r>
              <a:rPr lang="en-US" altLang="el-GR" baseline="-25000" smtClean="0"/>
              <a:t>1</a:t>
            </a:r>
            <a:r>
              <a:rPr lang="el-GR" altLang="el-GR" baseline="-25000" smtClean="0"/>
              <a:t> </a:t>
            </a:r>
            <a:r>
              <a:rPr lang="el-GR" altLang="el-GR" smtClean="0"/>
              <a:t>στην παρακάτω κατανομή</a:t>
            </a:r>
          </a:p>
          <a:p>
            <a:pPr algn="just" eaLnBrk="1" hangingPunct="1"/>
            <a:r>
              <a:rPr lang="el-GR" altLang="el-GR" smtClean="0"/>
              <a:t>1,</a:t>
            </a:r>
            <a:r>
              <a:rPr lang="en-US" altLang="el-GR" smtClean="0"/>
              <a:t>  </a:t>
            </a:r>
            <a:r>
              <a:rPr lang="el-GR" altLang="el-GR" smtClean="0"/>
              <a:t>1,</a:t>
            </a:r>
            <a:r>
              <a:rPr lang="en-US" altLang="el-GR" smtClean="0"/>
              <a:t> -</a:t>
            </a:r>
            <a:r>
              <a:rPr lang="el-GR" altLang="el-GR" smtClean="0"/>
              <a:t>5,</a:t>
            </a:r>
            <a:r>
              <a:rPr lang="en-US" altLang="el-GR" smtClean="0"/>
              <a:t>  -</a:t>
            </a:r>
            <a:r>
              <a:rPr lang="el-GR" altLang="el-GR" smtClean="0"/>
              <a:t>23,</a:t>
            </a:r>
            <a:r>
              <a:rPr lang="en-US" altLang="el-GR" smtClean="0"/>
              <a:t>  </a:t>
            </a:r>
            <a:r>
              <a:rPr lang="el-GR" altLang="el-GR" smtClean="0"/>
              <a:t>11,</a:t>
            </a:r>
            <a:r>
              <a:rPr lang="en-US" altLang="el-GR" smtClean="0"/>
              <a:t>  </a:t>
            </a:r>
            <a:r>
              <a:rPr lang="el-GR" altLang="el-GR" smtClean="0"/>
              <a:t>23,</a:t>
            </a:r>
            <a:r>
              <a:rPr lang="en-US" altLang="el-GR" smtClean="0"/>
              <a:t>   </a:t>
            </a:r>
            <a:r>
              <a:rPr lang="el-GR" altLang="el-GR" smtClean="0"/>
              <a:t>56,</a:t>
            </a:r>
            <a:r>
              <a:rPr lang="en-US" altLang="el-GR" smtClean="0"/>
              <a:t>  102</a:t>
            </a:r>
            <a:r>
              <a:rPr lang="el-GR" altLang="el-GR" smtClean="0"/>
              <a:t>2</a:t>
            </a:r>
            <a:endParaRPr lang="en-US" altLang="el-GR" smtClean="0"/>
          </a:p>
          <a:p>
            <a:pPr algn="just" eaLnBrk="1" hangingPunct="1"/>
            <a:r>
              <a:rPr lang="el-GR" altLang="el-GR" smtClean="0"/>
              <a:t>Λύση</a:t>
            </a:r>
            <a:endParaRPr lang="en-US" altLang="el-GR" smtClean="0"/>
          </a:p>
          <a:p>
            <a:pPr algn="just" eaLnBrk="1" hangingPunct="1"/>
            <a:r>
              <a:rPr lang="el-GR" altLang="el-GR" smtClean="0"/>
              <a:t>Θέτουμε τα δεδομένα κατά αύξουσα σειρά</a:t>
            </a:r>
          </a:p>
          <a:p>
            <a:pPr algn="just" eaLnBrk="1" hangingPunct="1"/>
            <a:r>
              <a:rPr lang="el-GR" altLang="el-GR" smtClean="0"/>
              <a:t>-23, -5, 1, 1, 11, 23, 56, 1022</a:t>
            </a:r>
          </a:p>
          <a:p>
            <a:pPr algn="just" eaLnBrk="1" hangingPunct="1"/>
            <a:r>
              <a:rPr lang="el-GR" altLang="el-GR" smtClean="0"/>
              <a:t>=6*0,25=2</a:t>
            </a:r>
          </a:p>
          <a:p>
            <a:pPr algn="just" eaLnBrk="1" hangingPunct="1"/>
            <a:endParaRPr lang="el-GR" altLang="el-GR" b="1" smtClean="0"/>
          </a:p>
          <a:p>
            <a:pPr algn="just" eaLnBrk="1" hangingPunct="1"/>
            <a:endParaRPr lang="el-GR" altLang="el-GR" b="1" smtClean="0"/>
          </a:p>
          <a:p>
            <a:pPr algn="just" eaLnBrk="1" hangingPunct="1"/>
            <a:r>
              <a:rPr lang="el-GR" altLang="el-GR" b="1" smtClean="0"/>
              <a:t>Αν το παραπάνω αποτέλεσμα είναι ακέραιος τότε το ποσοστιαίο σημείο είναι το ημιάθροισμα αυτού του ακέραιου με τον αμέσως επόμενο  στη σειρά</a:t>
            </a:r>
            <a:endParaRPr lang="en-US" altLang="el-GR" smtClean="0"/>
          </a:p>
          <a:p>
            <a:pPr algn="just" eaLnBrk="1" hangingPunct="1"/>
            <a:endParaRPr lang="en-US" altLang="el-GR" smtClean="0"/>
          </a:p>
          <a:p>
            <a:pPr algn="just" eaLnBrk="1" hangingPunct="1"/>
            <a:endParaRPr lang="en-US" altLang="el-GR" smtClean="0"/>
          </a:p>
          <a:p>
            <a:pPr algn="just" eaLnBrk="1" hangingPunct="1"/>
            <a:endParaRPr lang="el-GR" altLang="el-GR" smtClean="0"/>
          </a:p>
          <a:p>
            <a:endParaRPr lang="el-GR" altLang="el-GR" smtClean="0"/>
          </a:p>
        </p:txBody>
      </p:sp>
      <p:graphicFrame>
        <p:nvGraphicFramePr>
          <p:cNvPr id="86019" name="Αντικείμενο 1"/>
          <p:cNvGraphicFramePr>
            <a:graphicFrameLocks noChangeAspect="1"/>
          </p:cNvGraphicFramePr>
          <p:nvPr/>
        </p:nvGraphicFramePr>
        <p:xfrm>
          <a:off x="1857375" y="3429000"/>
          <a:ext cx="3560763" cy="1219200"/>
        </p:xfrm>
        <a:graphic>
          <a:graphicData uri="http://schemas.openxmlformats.org/presentationml/2006/ole">
            <mc:AlternateContent xmlns:mc="http://schemas.openxmlformats.org/markup-compatibility/2006">
              <mc:Choice xmlns:v="urn:schemas-microsoft-com:vml" Requires="v">
                <p:oleObj spid="_x0000_s86023" name="Εξίσωση" r:id="rId4" imgW="1040948" imgH="393529" progId="Equation.3">
                  <p:embed/>
                </p:oleObj>
              </mc:Choice>
              <mc:Fallback>
                <p:oleObj name="Εξίσωση" r:id="rId4" imgW="1040948" imgH="393529" progId="Equation.3">
                  <p:embed/>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3429000"/>
                        <a:ext cx="356076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9906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a:t>
            </a:r>
            <a:r>
              <a:rPr lang="el-GR" altLang="el-GR" smtClean="0"/>
              <a:t> </a:t>
            </a:r>
          </a:p>
        </p:txBody>
      </p:sp>
      <p:sp>
        <p:nvSpPr>
          <p:cNvPr id="87043" name="Rectangle 3"/>
          <p:cNvSpPr>
            <a:spLocks noGrp="1" noChangeArrowheads="1"/>
          </p:cNvSpPr>
          <p:nvPr>
            <p:ph idx="1"/>
          </p:nvPr>
        </p:nvSpPr>
        <p:spPr>
          <a:xfrm>
            <a:off x="0" y="990600"/>
            <a:ext cx="9144000" cy="1295400"/>
          </a:xfrm>
        </p:spPr>
        <p:txBody>
          <a:bodyPr/>
          <a:lstStyle/>
          <a:p>
            <a:pPr algn="just" eaLnBrk="1" hangingPunct="1"/>
            <a:r>
              <a:rPr lang="el-GR" altLang="el-GR" smtClean="0"/>
              <a:t>Να βρεθεί το </a:t>
            </a:r>
            <a:r>
              <a:rPr lang="en-US" altLang="el-GR" smtClean="0"/>
              <a:t>Q</a:t>
            </a:r>
            <a:r>
              <a:rPr lang="en-US" altLang="el-GR" baseline="-25000" smtClean="0"/>
              <a:t>1</a:t>
            </a:r>
            <a:r>
              <a:rPr lang="el-GR" altLang="el-GR" baseline="-25000" smtClean="0"/>
              <a:t> </a:t>
            </a:r>
            <a:r>
              <a:rPr lang="el-GR" altLang="el-GR" smtClean="0"/>
              <a:t>στην παρακάτω κατανομή</a:t>
            </a:r>
            <a:endParaRPr lang="en-US" altLang="el-GR" b="1" smtClean="0"/>
          </a:p>
          <a:p>
            <a:pPr algn="just" eaLnBrk="1" hangingPunct="1"/>
            <a:r>
              <a:rPr lang="el-GR" altLang="el-GR" b="1" smtClean="0"/>
              <a:t>                </a:t>
            </a:r>
            <a:r>
              <a:rPr lang="en-US" altLang="el-GR" b="1" smtClean="0"/>
              <a:t>Q</a:t>
            </a:r>
            <a:r>
              <a:rPr lang="en-US" altLang="el-GR" b="1" baseline="-25000" smtClean="0"/>
              <a:t>1</a:t>
            </a:r>
            <a:r>
              <a:rPr lang="en-US" altLang="el-GR" b="1" smtClean="0"/>
              <a:t>=PN=0,25*N</a:t>
            </a:r>
            <a:r>
              <a:rPr lang="el-GR" altLang="el-GR" b="1" smtClean="0"/>
              <a:t>=0,25*100=25</a:t>
            </a:r>
          </a:p>
          <a:p>
            <a:pPr algn="just" eaLnBrk="1" hangingPunct="1"/>
            <a:endParaRPr lang="el-GR" altLang="el-GR" sz="2800" b="1" smtClean="0"/>
          </a:p>
          <a:p>
            <a:pPr algn="just" eaLnBrk="1" hangingPunct="1"/>
            <a:endParaRPr lang="el-GR" altLang="el-GR" sz="2800" b="1" smtClean="0"/>
          </a:p>
          <a:p>
            <a:pPr algn="just" eaLnBrk="1" hangingPunct="1"/>
            <a:endParaRPr lang="el-GR" altLang="el-GR" sz="2800" b="1" smtClean="0"/>
          </a:p>
        </p:txBody>
      </p:sp>
      <p:graphicFrame>
        <p:nvGraphicFramePr>
          <p:cNvPr id="87044" name="Object 0"/>
          <p:cNvGraphicFramePr>
            <a:graphicFrameLocks noChangeAspect="1"/>
          </p:cNvGraphicFramePr>
          <p:nvPr/>
        </p:nvGraphicFramePr>
        <p:xfrm>
          <a:off x="6400800" y="2438400"/>
          <a:ext cx="1433513" cy="669925"/>
        </p:xfrm>
        <a:graphic>
          <a:graphicData uri="http://schemas.openxmlformats.org/presentationml/2006/ole">
            <mc:AlternateContent xmlns:mc="http://schemas.openxmlformats.org/markup-compatibility/2006">
              <mc:Choice xmlns:v="urn:schemas-microsoft-com:vml" Requires="v">
                <p:oleObj spid="_x0000_s87053" name="Εξίσωση" r:id="rId4" imgW="418918" imgH="215806" progId="Equation.3">
                  <p:embed/>
                </p:oleObj>
              </mc:Choice>
              <mc:Fallback>
                <p:oleObj name="Εξίσωση" r:id="rId4" imgW="418918" imgH="215806"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438400"/>
                        <a:ext cx="1433513"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5" name="Object 1"/>
          <p:cNvGraphicFramePr>
            <a:graphicFrameLocks noChangeAspect="1"/>
          </p:cNvGraphicFramePr>
          <p:nvPr/>
        </p:nvGraphicFramePr>
        <p:xfrm>
          <a:off x="0" y="2286000"/>
          <a:ext cx="4876800" cy="3276600"/>
        </p:xfrm>
        <a:graphic>
          <a:graphicData uri="http://schemas.openxmlformats.org/presentationml/2006/ole">
            <mc:AlternateContent xmlns:mc="http://schemas.openxmlformats.org/markup-compatibility/2006">
              <mc:Choice xmlns:v="urn:schemas-microsoft-com:vml" Requires="v">
                <p:oleObj spid="_x0000_s87054" name="Φύλλο εργασίας" r:id="rId6" imgW="1838554" imgH="1143305" progId="Excel.Sheet.8">
                  <p:embed/>
                </p:oleObj>
              </mc:Choice>
              <mc:Fallback>
                <p:oleObj name="Φύλλο εργασίας" r:id="rId6" imgW="1838554" imgH="1143305" progId="Excel.Sheet.8">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6000"/>
                        <a:ext cx="4876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6" name="Line 7"/>
          <p:cNvSpPr>
            <a:spLocks noChangeShapeType="1"/>
          </p:cNvSpPr>
          <p:nvPr/>
        </p:nvSpPr>
        <p:spPr bwMode="auto">
          <a:xfrm flipH="1">
            <a:off x="4648200" y="1981200"/>
            <a:ext cx="22860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9906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a:t>
            </a:r>
            <a:r>
              <a:rPr lang="el-GR" altLang="el-GR" smtClean="0"/>
              <a:t> </a:t>
            </a:r>
          </a:p>
        </p:txBody>
      </p:sp>
      <p:sp>
        <p:nvSpPr>
          <p:cNvPr id="88067" name="Rectangle 3"/>
          <p:cNvSpPr>
            <a:spLocks noGrp="1" noChangeArrowheads="1"/>
          </p:cNvSpPr>
          <p:nvPr>
            <p:ph idx="1"/>
          </p:nvPr>
        </p:nvSpPr>
        <p:spPr>
          <a:xfrm>
            <a:off x="0" y="990600"/>
            <a:ext cx="9144000" cy="5867400"/>
          </a:xfrm>
        </p:spPr>
        <p:txBody>
          <a:bodyPr/>
          <a:lstStyle/>
          <a:p>
            <a:pPr algn="just" eaLnBrk="1" hangingPunct="1"/>
            <a:r>
              <a:rPr lang="en-US" altLang="el-GR" b="1" smtClean="0"/>
              <a:t>Q</a:t>
            </a:r>
            <a:r>
              <a:rPr lang="en-US" altLang="el-GR" b="1" baseline="-25000" smtClean="0"/>
              <a:t>3</a:t>
            </a:r>
            <a:r>
              <a:rPr lang="en-US" altLang="el-GR" b="1" smtClean="0"/>
              <a:t>=PN=0,75*N</a:t>
            </a:r>
            <a:r>
              <a:rPr lang="el-GR" altLang="el-GR" b="1" smtClean="0"/>
              <a:t>=0,75*12=9</a:t>
            </a:r>
            <a:endParaRPr lang="en-US" altLang="el-GR" b="1" smtClean="0"/>
          </a:p>
          <a:p>
            <a:pPr algn="just" eaLnBrk="1" hangingPunct="1"/>
            <a:r>
              <a:rPr lang="el-GR" altLang="el-GR" smtClean="0"/>
              <a:t>Να βρεθεί το </a:t>
            </a:r>
            <a:r>
              <a:rPr lang="en-US" altLang="el-GR" smtClean="0"/>
              <a:t>Q</a:t>
            </a:r>
            <a:r>
              <a:rPr lang="en-US" altLang="el-GR" baseline="-25000" smtClean="0"/>
              <a:t>3</a:t>
            </a:r>
            <a:r>
              <a:rPr lang="el-GR" altLang="el-GR" baseline="-25000" smtClean="0"/>
              <a:t> </a:t>
            </a:r>
            <a:r>
              <a:rPr lang="el-GR" altLang="el-GR" smtClean="0"/>
              <a:t>στην παρακάτω κατανομή</a:t>
            </a:r>
          </a:p>
          <a:p>
            <a:pPr algn="just" eaLnBrk="1" hangingPunct="1"/>
            <a:r>
              <a:rPr lang="el-GR" altLang="el-GR" smtClean="0"/>
              <a:t>12,17,22,45,23,11,23,56,90,2,44,78</a:t>
            </a:r>
          </a:p>
          <a:p>
            <a:pPr algn="just" eaLnBrk="1" hangingPunct="1"/>
            <a:r>
              <a:rPr lang="el-GR" altLang="el-GR" smtClean="0"/>
              <a:t>Θέτουμε τα δεδομένα κατά αύξουσα σειρά</a:t>
            </a:r>
          </a:p>
          <a:p>
            <a:pPr algn="just" eaLnBrk="1" hangingPunct="1"/>
            <a:r>
              <a:rPr lang="el-GR" altLang="el-GR" smtClean="0"/>
              <a:t>2, 11, 12, 17, 22, 23, 23, 44, </a:t>
            </a:r>
            <a:r>
              <a:rPr lang="el-GR" altLang="el-GR" b="1" smtClean="0">
                <a:solidFill>
                  <a:srgbClr val="FF0000"/>
                </a:solidFill>
              </a:rPr>
              <a:t>45, 56</a:t>
            </a:r>
            <a:r>
              <a:rPr lang="el-GR" altLang="el-GR" smtClean="0"/>
              <a:t>, 78, 90</a:t>
            </a:r>
          </a:p>
          <a:p>
            <a:pPr algn="just" eaLnBrk="1" hangingPunct="1"/>
            <a:endParaRPr lang="el-GR" altLang="el-GR" sz="2800" b="1" smtClean="0"/>
          </a:p>
          <a:p>
            <a:pPr algn="just" eaLnBrk="1" hangingPunct="1"/>
            <a:endParaRPr lang="el-GR" altLang="el-GR" sz="2800" b="1" smtClean="0"/>
          </a:p>
          <a:p>
            <a:pPr algn="just" eaLnBrk="1" hangingPunct="1"/>
            <a:endParaRPr lang="el-GR" altLang="el-GR" sz="2800" b="1" smtClean="0"/>
          </a:p>
          <a:p>
            <a:pPr algn="just" eaLnBrk="1" hangingPunct="1"/>
            <a:r>
              <a:rPr lang="el-GR" altLang="el-GR" sz="2800" b="1" smtClean="0"/>
              <a:t>Αν το παραπάνω αποτέλεσμα είναι ακέραιος τότε το ποσοστιαίο σημείο είναι το ημιάθροισμα αυτού του ακέραιου με τον αμέσως επόμενο  στη σειρά</a:t>
            </a:r>
            <a:endParaRPr lang="en-US" altLang="el-GR" smtClean="0"/>
          </a:p>
        </p:txBody>
      </p:sp>
      <p:graphicFrame>
        <p:nvGraphicFramePr>
          <p:cNvPr id="88068" name="Object 0"/>
          <p:cNvGraphicFramePr>
            <a:graphicFrameLocks noChangeAspect="1"/>
          </p:cNvGraphicFramePr>
          <p:nvPr/>
        </p:nvGraphicFramePr>
        <p:xfrm>
          <a:off x="1230313" y="4191000"/>
          <a:ext cx="4168775" cy="1219200"/>
        </p:xfrm>
        <a:graphic>
          <a:graphicData uri="http://schemas.openxmlformats.org/presentationml/2006/ole">
            <mc:AlternateContent xmlns:mc="http://schemas.openxmlformats.org/markup-compatibility/2006">
              <mc:Choice xmlns:v="urn:schemas-microsoft-com:vml" Requires="v">
                <p:oleObj spid="_x0000_s88072" name="Εξίσωση" r:id="rId4" imgW="1218671" imgH="393529" progId="Equation.3">
                  <p:embed/>
                </p:oleObj>
              </mc:Choice>
              <mc:Fallback>
                <p:oleObj name="Εξίσωση" r:id="rId4" imgW="1218671" imgH="393529"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4191000"/>
                        <a:ext cx="416877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9906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a:t>
            </a:r>
            <a:r>
              <a:rPr lang="el-GR" altLang="el-GR" smtClean="0"/>
              <a:t> </a:t>
            </a:r>
          </a:p>
        </p:txBody>
      </p:sp>
      <p:sp>
        <p:nvSpPr>
          <p:cNvPr id="89091" name="Rectangle 3"/>
          <p:cNvSpPr>
            <a:spLocks noGrp="1" noChangeArrowheads="1"/>
          </p:cNvSpPr>
          <p:nvPr>
            <p:ph idx="1"/>
          </p:nvPr>
        </p:nvSpPr>
        <p:spPr>
          <a:xfrm>
            <a:off x="0" y="990600"/>
            <a:ext cx="9144000" cy="1295400"/>
          </a:xfrm>
        </p:spPr>
        <p:txBody>
          <a:bodyPr/>
          <a:lstStyle/>
          <a:p>
            <a:pPr algn="just" eaLnBrk="1" hangingPunct="1"/>
            <a:r>
              <a:rPr lang="el-GR" altLang="el-GR" smtClean="0"/>
              <a:t>Να βρεθεί το </a:t>
            </a:r>
            <a:r>
              <a:rPr lang="en-US" altLang="el-GR" smtClean="0"/>
              <a:t>Q</a:t>
            </a:r>
            <a:r>
              <a:rPr lang="el-GR" altLang="el-GR" baseline="-25000" smtClean="0"/>
              <a:t>3 </a:t>
            </a:r>
            <a:r>
              <a:rPr lang="el-GR" altLang="el-GR" smtClean="0"/>
              <a:t>στην παρακάτω κατανομή</a:t>
            </a:r>
            <a:endParaRPr lang="en-US" altLang="el-GR" b="1" smtClean="0"/>
          </a:p>
          <a:p>
            <a:pPr algn="just" eaLnBrk="1" hangingPunct="1"/>
            <a:r>
              <a:rPr lang="el-GR" altLang="el-GR" b="1" smtClean="0"/>
              <a:t>                </a:t>
            </a:r>
            <a:r>
              <a:rPr lang="en-US" altLang="el-GR" b="1" smtClean="0"/>
              <a:t>Q</a:t>
            </a:r>
            <a:r>
              <a:rPr lang="el-GR" altLang="el-GR" b="1" baseline="-25000" smtClean="0"/>
              <a:t>3</a:t>
            </a:r>
            <a:r>
              <a:rPr lang="en-US" altLang="el-GR" b="1" smtClean="0"/>
              <a:t>=PN=0,</a:t>
            </a:r>
            <a:r>
              <a:rPr lang="el-GR" altLang="el-GR" b="1" smtClean="0"/>
              <a:t>7</a:t>
            </a:r>
            <a:r>
              <a:rPr lang="en-US" altLang="el-GR" b="1" smtClean="0"/>
              <a:t>5*N</a:t>
            </a:r>
            <a:r>
              <a:rPr lang="el-GR" altLang="el-GR" b="1" smtClean="0"/>
              <a:t>=0,75*100=75</a:t>
            </a:r>
          </a:p>
          <a:p>
            <a:pPr algn="just" eaLnBrk="1" hangingPunct="1"/>
            <a:endParaRPr lang="el-GR" altLang="el-GR" sz="2800" b="1" smtClean="0"/>
          </a:p>
          <a:p>
            <a:pPr algn="just" eaLnBrk="1" hangingPunct="1"/>
            <a:endParaRPr lang="el-GR" altLang="el-GR" sz="2800" b="1" smtClean="0"/>
          </a:p>
          <a:p>
            <a:pPr algn="just" eaLnBrk="1" hangingPunct="1"/>
            <a:endParaRPr lang="el-GR" altLang="el-GR" sz="2800" b="1" smtClean="0"/>
          </a:p>
        </p:txBody>
      </p:sp>
      <p:graphicFrame>
        <p:nvGraphicFramePr>
          <p:cNvPr id="89092" name="Object 0"/>
          <p:cNvGraphicFramePr>
            <a:graphicFrameLocks noChangeAspect="1"/>
          </p:cNvGraphicFramePr>
          <p:nvPr/>
        </p:nvGraphicFramePr>
        <p:xfrm>
          <a:off x="6423025" y="2419350"/>
          <a:ext cx="1389063" cy="709613"/>
        </p:xfrm>
        <a:graphic>
          <a:graphicData uri="http://schemas.openxmlformats.org/presentationml/2006/ole">
            <mc:AlternateContent xmlns:mc="http://schemas.openxmlformats.org/markup-compatibility/2006">
              <mc:Choice xmlns:v="urn:schemas-microsoft-com:vml" Requires="v">
                <p:oleObj spid="_x0000_s89101" name="Εξίσωση" r:id="rId4" imgW="406224" imgH="228501" progId="Equation.3">
                  <p:embed/>
                </p:oleObj>
              </mc:Choice>
              <mc:Fallback>
                <p:oleObj name="Εξίσωση" r:id="rId4" imgW="406224" imgH="228501"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025" y="2419350"/>
                        <a:ext cx="1389063"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3" name="Object 1"/>
          <p:cNvGraphicFramePr>
            <a:graphicFrameLocks noChangeAspect="1"/>
          </p:cNvGraphicFramePr>
          <p:nvPr/>
        </p:nvGraphicFramePr>
        <p:xfrm>
          <a:off x="0" y="2286000"/>
          <a:ext cx="4876800" cy="3276600"/>
        </p:xfrm>
        <a:graphic>
          <a:graphicData uri="http://schemas.openxmlformats.org/presentationml/2006/ole">
            <mc:AlternateContent xmlns:mc="http://schemas.openxmlformats.org/markup-compatibility/2006">
              <mc:Choice xmlns:v="urn:schemas-microsoft-com:vml" Requires="v">
                <p:oleObj spid="_x0000_s89102" name="Φύλλο εργασίας" r:id="rId6" imgW="1838554" imgH="1143305" progId="Excel.Sheet.8">
                  <p:embed/>
                </p:oleObj>
              </mc:Choice>
              <mc:Fallback>
                <p:oleObj name="Φύλλο εργασίας" r:id="rId6" imgW="1838554" imgH="1143305" progId="Excel.Sheet.8">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6000"/>
                        <a:ext cx="4876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4" name="Line 7"/>
          <p:cNvSpPr>
            <a:spLocks noChangeShapeType="1"/>
          </p:cNvSpPr>
          <p:nvPr/>
        </p:nvSpPr>
        <p:spPr bwMode="auto">
          <a:xfrm flipH="1">
            <a:off x="4724400" y="1905000"/>
            <a:ext cx="2209800" cy="1524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a:xfrm>
            <a:off x="0" y="0"/>
            <a:ext cx="9144000" cy="1143000"/>
          </a:xfrm>
          <a:solidFill>
            <a:srgbClr val="E7FFE7"/>
          </a:solidFill>
          <a:ln w="38100">
            <a:solidFill>
              <a:schemeClr val="tx1"/>
            </a:solidFill>
            <a:miter lim="800000"/>
            <a:headEnd/>
            <a:tailEnd/>
          </a:ln>
        </p:spPr>
        <p:txBody>
          <a:bodyPr/>
          <a:lstStyle/>
          <a:p>
            <a:pPr eaLnBrk="1" hangingPunct="1"/>
            <a:r>
              <a:rPr lang="el-GR" altLang="el-GR" b="1" smtClean="0">
                <a:solidFill>
                  <a:srgbClr val="000000"/>
                </a:solidFill>
                <a:latin typeface="Courier New" panose="02070309020205020404" pitchFamily="49" charset="0"/>
                <a:cs typeface="Courier New" panose="02070309020205020404" pitchFamily="49" charset="0"/>
              </a:rPr>
              <a:t>Τεταρτημόρια</a:t>
            </a:r>
            <a:r>
              <a:rPr lang="el-GR" altLang="el-GR" smtClean="0"/>
              <a:t> </a:t>
            </a:r>
          </a:p>
        </p:txBody>
      </p:sp>
      <p:sp>
        <p:nvSpPr>
          <p:cNvPr id="90115" name="Rectangle 1027"/>
          <p:cNvSpPr>
            <a:spLocks noGrp="1" noChangeArrowheads="1"/>
          </p:cNvSpPr>
          <p:nvPr>
            <p:ph idx="1"/>
          </p:nvPr>
        </p:nvSpPr>
        <p:spPr>
          <a:xfrm>
            <a:off x="0" y="1143000"/>
            <a:ext cx="9144000" cy="5715000"/>
          </a:xfrm>
        </p:spPr>
        <p:txBody>
          <a:bodyPr/>
          <a:lstStyle/>
          <a:p>
            <a:pPr algn="just" eaLnBrk="1" hangingPunct="1"/>
            <a:r>
              <a:rPr lang="el-GR" altLang="el-GR" smtClean="0"/>
              <a:t>Για τον υπολογισμό των τεταρτημορίων χρησιμοποιούμε τους εξής τύπους:</a:t>
            </a:r>
          </a:p>
          <a:p>
            <a:pPr algn="just" eaLnBrk="1" hangingPunct="1"/>
            <a:r>
              <a:rPr lang="el-GR" altLang="el-GR" smtClean="0"/>
              <a:t>β) Για ταξινομημένα δεδομένα σε κατανομή συχνοτήτων χρησιμοποιούνται οι τύποι:</a:t>
            </a:r>
          </a:p>
        </p:txBody>
      </p:sp>
      <p:graphicFrame>
        <p:nvGraphicFramePr>
          <p:cNvPr id="90116" name="Object 1024"/>
          <p:cNvGraphicFramePr>
            <a:graphicFrameLocks noChangeAspect="1"/>
          </p:cNvGraphicFramePr>
          <p:nvPr/>
        </p:nvGraphicFramePr>
        <p:xfrm>
          <a:off x="304800" y="3429000"/>
          <a:ext cx="3368675" cy="1066800"/>
        </p:xfrm>
        <a:graphic>
          <a:graphicData uri="http://schemas.openxmlformats.org/presentationml/2006/ole">
            <mc:AlternateContent xmlns:mc="http://schemas.openxmlformats.org/markup-compatibility/2006">
              <mc:Choice xmlns:v="urn:schemas-microsoft-com:vml" Requires="v">
                <p:oleObj spid="_x0000_s90124" name="Εξίσωση" r:id="rId4" imgW="1320227" imgH="431613" progId="Equation.3">
                  <p:embed/>
                </p:oleObj>
              </mc:Choice>
              <mc:Fallback>
                <p:oleObj name="Εξίσωση" r:id="rId4" imgW="1320227" imgH="431613"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336867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17" name="Object 1025"/>
          <p:cNvGraphicFramePr>
            <a:graphicFrameLocks noChangeAspect="1"/>
          </p:cNvGraphicFramePr>
          <p:nvPr/>
        </p:nvGraphicFramePr>
        <p:xfrm>
          <a:off x="304800" y="4876800"/>
          <a:ext cx="3594100" cy="1066800"/>
        </p:xfrm>
        <a:graphic>
          <a:graphicData uri="http://schemas.openxmlformats.org/presentationml/2006/ole">
            <mc:AlternateContent xmlns:mc="http://schemas.openxmlformats.org/markup-compatibility/2006">
              <mc:Choice xmlns:v="urn:schemas-microsoft-com:vml" Requires="v">
                <p:oleObj spid="_x0000_s90125" name="Εξίσωση" r:id="rId6" imgW="1409088" imgH="431613" progId="Equation.3">
                  <p:embed/>
                </p:oleObj>
              </mc:Choice>
              <mc:Fallback>
                <p:oleObj name="Εξίσωση" r:id="rId6" imgW="1409088" imgH="431613"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876800"/>
                        <a:ext cx="35941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p:nvPr>
        </p:nvSpPr>
        <p:spPr>
          <a:xfrm>
            <a:off x="0" y="4572000"/>
            <a:ext cx="9144000" cy="2286000"/>
          </a:xfrm>
        </p:spPr>
        <p:txBody>
          <a:bodyPr/>
          <a:lstStyle/>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x</a:t>
            </a:r>
            <a:r>
              <a:rPr lang="en-US" altLang="el-GR" sz="2800" baseline="-25000" smtClean="0">
                <a:latin typeface="Tahoma" panose="020B0604030504040204" pitchFamily="34" charset="0"/>
                <a:cs typeface="Tahoma" panose="020B0604030504040204" pitchFamily="34" charset="0"/>
              </a:rPr>
              <a:t>i</a:t>
            </a:r>
            <a:r>
              <a:rPr lang="el-GR" altLang="el-GR" sz="2800" smtClean="0">
                <a:latin typeface="Tahoma" panose="020B0604030504040204" pitchFamily="34" charset="0"/>
                <a:cs typeface="Tahoma" panose="020B0604030504040204" pitchFamily="34" charset="0"/>
              </a:rPr>
              <a:t> = το κατώτερο όριο της τάξης =50</a:t>
            </a:r>
            <a:endParaRPr lang="en-US" altLang="el-GR" sz="2800" smtClean="0">
              <a:latin typeface="Tahoma" panose="020B0604030504040204" pitchFamily="34" charset="0"/>
              <a:cs typeface="Tahoma" panose="020B0604030504040204" pitchFamily="34" charset="0"/>
            </a:endParaRPr>
          </a:p>
          <a:p>
            <a:pPr algn="just" eaLnBrk="1" hangingPunct="1">
              <a:lnSpc>
                <a:spcPct val="90000"/>
              </a:lnSpc>
              <a:spcBef>
                <a:spcPct val="5000"/>
              </a:spcBef>
            </a:pPr>
            <a:r>
              <a:rPr lang="el-GR" altLang="el-GR" sz="2800" smtClean="0">
                <a:latin typeface="Tahoma" panose="020B0604030504040204" pitchFamily="34" charset="0"/>
                <a:cs typeface="Tahoma" panose="020B0604030504040204" pitchFamily="34" charset="0"/>
              </a:rPr>
              <a:t>δ = το διάστημα της τάξης 10</a:t>
            </a:r>
          </a:p>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f</a:t>
            </a:r>
            <a:r>
              <a:rPr lang="en-US" altLang="el-GR" sz="2800" baseline="-25000" smtClean="0">
                <a:latin typeface="Tahoma" panose="020B0604030504040204" pitchFamily="34" charset="0"/>
                <a:cs typeface="Tahoma" panose="020B0604030504040204" pitchFamily="34" charset="0"/>
              </a:rPr>
              <a:t>i</a:t>
            </a:r>
            <a:r>
              <a:rPr lang="el-GR" altLang="el-GR" sz="2800" smtClean="0">
                <a:latin typeface="Tahoma" panose="020B0604030504040204" pitchFamily="34" charset="0"/>
                <a:cs typeface="Tahoma" panose="020B0604030504040204" pitchFamily="34" charset="0"/>
              </a:rPr>
              <a:t> = η συχνότητα της τάξης που εντοπίζεται=19 </a:t>
            </a:r>
            <a:endParaRPr lang="en-US" altLang="el-GR" sz="2800" smtClean="0">
              <a:latin typeface="Tahoma" panose="020B0604030504040204" pitchFamily="34" charset="0"/>
              <a:cs typeface="Tahoma" panose="020B0604030504040204" pitchFamily="34" charset="0"/>
            </a:endParaRPr>
          </a:p>
          <a:p>
            <a:pPr eaLnBrk="1" hangingPunct="1">
              <a:lnSpc>
                <a:spcPct val="90000"/>
              </a:lnSpc>
              <a:spcBef>
                <a:spcPct val="5000"/>
              </a:spcBef>
            </a:pPr>
            <a:r>
              <a:rPr lang="el-GR" altLang="el-GR" sz="2800" smtClean="0">
                <a:latin typeface="Tahoma" panose="020B0604030504040204" pitchFamily="34" charset="0"/>
                <a:cs typeface="Tahoma" panose="020B0604030504040204" pitchFamily="34" charset="0"/>
              </a:rPr>
              <a:t>Ν = σύνολο δεδομένων =100</a:t>
            </a:r>
            <a:endParaRPr lang="en-US" altLang="el-GR" sz="2800" smtClean="0">
              <a:latin typeface="Tahoma" panose="020B0604030504040204" pitchFamily="34" charset="0"/>
              <a:cs typeface="Tahoma" panose="020B0604030504040204" pitchFamily="34" charset="0"/>
            </a:endParaRPr>
          </a:p>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F</a:t>
            </a:r>
            <a:r>
              <a:rPr lang="en-US" altLang="el-GR" sz="2800" baseline="-25000" smtClean="0">
                <a:latin typeface="Tahoma" panose="020B0604030504040204" pitchFamily="34" charset="0"/>
                <a:cs typeface="Tahoma" panose="020B0604030504040204" pitchFamily="34" charset="0"/>
              </a:rPr>
              <a:t>i-1</a:t>
            </a:r>
            <a:r>
              <a:rPr lang="el-GR" altLang="el-GR" sz="2800" smtClean="0">
                <a:latin typeface="Tahoma" panose="020B0604030504040204" pitchFamily="34" charset="0"/>
                <a:cs typeface="Tahoma" panose="020B0604030504040204" pitchFamily="34" charset="0"/>
              </a:rPr>
              <a:t>=17 η αμέσως μικρότερη από το </a:t>
            </a:r>
            <a:r>
              <a:rPr lang="en-US" altLang="el-GR" sz="2800" smtClean="0">
                <a:latin typeface="Tahoma" panose="020B0604030504040204" pitchFamily="34" charset="0"/>
                <a:cs typeface="Tahoma" panose="020B0604030504040204" pitchFamily="34" charset="0"/>
              </a:rPr>
              <a:t>F </a:t>
            </a:r>
            <a:r>
              <a:rPr lang="el-GR" altLang="el-GR" sz="2800" smtClean="0">
                <a:latin typeface="Tahoma" panose="020B0604030504040204" pitchFamily="34" charset="0"/>
                <a:cs typeface="Tahoma" panose="020B0604030504040204" pitchFamily="34" charset="0"/>
              </a:rPr>
              <a:t>που εντοπίζεται</a:t>
            </a:r>
          </a:p>
        </p:txBody>
      </p:sp>
      <p:graphicFrame>
        <p:nvGraphicFramePr>
          <p:cNvPr id="91139" name="Object 1024"/>
          <p:cNvGraphicFramePr>
            <a:graphicFrameLocks noChangeAspect="1"/>
          </p:cNvGraphicFramePr>
          <p:nvPr/>
        </p:nvGraphicFramePr>
        <p:xfrm>
          <a:off x="0" y="3571875"/>
          <a:ext cx="8493125" cy="973138"/>
        </p:xfrm>
        <a:graphic>
          <a:graphicData uri="http://schemas.openxmlformats.org/presentationml/2006/ole">
            <mc:AlternateContent xmlns:mc="http://schemas.openxmlformats.org/markup-compatibility/2006">
              <mc:Choice xmlns:v="urn:schemas-microsoft-com:vml" Requires="v">
                <p:oleObj spid="_x0000_s91155" name="Εξίσωση" r:id="rId4" imgW="3987800" imgH="520700" progId="Equation.3">
                  <p:embed/>
                </p:oleObj>
              </mc:Choice>
              <mc:Fallback>
                <p:oleObj name="Εξίσωση" r:id="rId4" imgW="3987800" imgH="520700"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1875"/>
                        <a:ext cx="8493125"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0" name="Object 1025"/>
          <p:cNvGraphicFramePr>
            <a:graphicFrameLocks noChangeAspect="1"/>
          </p:cNvGraphicFramePr>
          <p:nvPr/>
        </p:nvGraphicFramePr>
        <p:xfrm>
          <a:off x="5103813" y="1752600"/>
          <a:ext cx="4040187" cy="550863"/>
        </p:xfrm>
        <a:graphic>
          <a:graphicData uri="http://schemas.openxmlformats.org/presentationml/2006/ole">
            <mc:AlternateContent xmlns:mc="http://schemas.openxmlformats.org/markup-compatibility/2006">
              <mc:Choice xmlns:v="urn:schemas-microsoft-com:vml" Requires="v">
                <p:oleObj spid="_x0000_s91156" name="Εξίσωση" r:id="rId6" imgW="1473200" imgH="203200" progId="Equation.3">
                  <p:embed/>
                </p:oleObj>
              </mc:Choice>
              <mc:Fallback>
                <p:oleObj name="Εξίσωση" r:id="rId6" imgW="1473200" imgH="203200"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3813" y="1752600"/>
                        <a:ext cx="4040187"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1" name="Text Box 7"/>
          <p:cNvSpPr txBox="1">
            <a:spLocks noChangeArrowheads="1"/>
          </p:cNvSpPr>
          <p:nvPr/>
        </p:nvSpPr>
        <p:spPr bwMode="auto">
          <a:xfrm>
            <a:off x="5567363" y="914400"/>
            <a:ext cx="379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b="1"/>
              <a:t>             </a:t>
            </a:r>
          </a:p>
          <a:p>
            <a:pPr eaLnBrk="1" hangingPunct="1">
              <a:spcBef>
                <a:spcPct val="0"/>
              </a:spcBef>
              <a:buFontTx/>
              <a:buNone/>
            </a:pPr>
            <a:r>
              <a:rPr lang="el-GR" altLang="el-GR" sz="2400" b="1"/>
              <a:t>Εντοπίζεται στην αθρ συχν </a:t>
            </a:r>
          </a:p>
        </p:txBody>
      </p:sp>
      <p:sp>
        <p:nvSpPr>
          <p:cNvPr id="91142" name="Text Box 9"/>
          <p:cNvSpPr txBox="1">
            <a:spLocks noChangeArrowheads="1"/>
          </p:cNvSpPr>
          <p:nvPr/>
        </p:nvSpPr>
        <p:spPr bwMode="auto">
          <a:xfrm>
            <a:off x="5334000" y="685800"/>
            <a:ext cx="70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800"/>
              <a:t>F</a:t>
            </a:r>
            <a:r>
              <a:rPr lang="en-US" altLang="el-GR" sz="2800" baseline="-25000"/>
              <a:t>i-1</a:t>
            </a:r>
            <a:endParaRPr lang="el-GR" altLang="el-GR" sz="2800"/>
          </a:p>
        </p:txBody>
      </p:sp>
      <p:sp>
        <p:nvSpPr>
          <p:cNvPr id="91143" name="Line 10"/>
          <p:cNvSpPr>
            <a:spLocks noChangeShapeType="1"/>
          </p:cNvSpPr>
          <p:nvPr/>
        </p:nvSpPr>
        <p:spPr bwMode="auto">
          <a:xfrm flipH="1">
            <a:off x="5029200" y="9906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aphicFrame>
        <p:nvGraphicFramePr>
          <p:cNvPr id="91144" name="Object 1026"/>
          <p:cNvGraphicFramePr>
            <a:graphicFrameLocks noChangeAspect="1"/>
          </p:cNvGraphicFramePr>
          <p:nvPr/>
        </p:nvGraphicFramePr>
        <p:xfrm>
          <a:off x="0" y="0"/>
          <a:ext cx="4953000" cy="3581400"/>
        </p:xfrm>
        <a:graphic>
          <a:graphicData uri="http://schemas.openxmlformats.org/presentationml/2006/ole">
            <mc:AlternateContent xmlns:mc="http://schemas.openxmlformats.org/markup-compatibility/2006">
              <mc:Choice xmlns:v="urn:schemas-microsoft-com:vml" Requires="v">
                <p:oleObj spid="_x0000_s91157" name="Φύλλο εργασίας" r:id="rId8" imgW="1838554" imgH="1467307" progId="Excel.Sheet.8">
                  <p:embed/>
                </p:oleObj>
              </mc:Choice>
              <mc:Fallback>
                <p:oleObj name="Φύλλο εργασίας" r:id="rId8" imgW="1838554" imgH="1467307" progId="Excel.Sheet.8">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953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11 - Ευθύγραμμο βέλος σύνδεσης"/>
          <p:cNvCxnSpPr/>
          <p:nvPr/>
        </p:nvCxnSpPr>
        <p:spPr>
          <a:xfrm rot="10800000">
            <a:off x="4786313" y="1500188"/>
            <a:ext cx="7858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sndAc>
      <p:stSnd>
        <p:snd r:embed="rId3" name="camera.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p:nvPr>
        </p:nvSpPr>
        <p:spPr>
          <a:xfrm>
            <a:off x="0" y="4572000"/>
            <a:ext cx="9144000" cy="2286000"/>
          </a:xfrm>
        </p:spPr>
        <p:txBody>
          <a:bodyPr/>
          <a:lstStyle/>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x</a:t>
            </a:r>
            <a:r>
              <a:rPr lang="en-US" altLang="el-GR" sz="2800" baseline="-25000" smtClean="0">
                <a:latin typeface="Tahoma" panose="020B0604030504040204" pitchFamily="34" charset="0"/>
                <a:cs typeface="Tahoma" panose="020B0604030504040204" pitchFamily="34" charset="0"/>
              </a:rPr>
              <a:t>i</a:t>
            </a:r>
            <a:r>
              <a:rPr lang="el-GR" altLang="el-GR" sz="2800" smtClean="0">
                <a:latin typeface="Tahoma" panose="020B0604030504040204" pitchFamily="34" charset="0"/>
                <a:cs typeface="Tahoma" panose="020B0604030504040204" pitchFamily="34" charset="0"/>
              </a:rPr>
              <a:t> = το κατώτερο όριο της τάξης =50</a:t>
            </a:r>
            <a:endParaRPr lang="en-US" altLang="el-GR" sz="2800" smtClean="0">
              <a:latin typeface="Tahoma" panose="020B0604030504040204" pitchFamily="34" charset="0"/>
              <a:cs typeface="Tahoma" panose="020B0604030504040204" pitchFamily="34" charset="0"/>
            </a:endParaRPr>
          </a:p>
          <a:p>
            <a:pPr algn="just" eaLnBrk="1" hangingPunct="1">
              <a:lnSpc>
                <a:spcPct val="90000"/>
              </a:lnSpc>
              <a:spcBef>
                <a:spcPct val="5000"/>
              </a:spcBef>
            </a:pPr>
            <a:r>
              <a:rPr lang="el-GR" altLang="el-GR" sz="2800" smtClean="0">
                <a:latin typeface="Tahoma" panose="020B0604030504040204" pitchFamily="34" charset="0"/>
                <a:cs typeface="Tahoma" panose="020B0604030504040204" pitchFamily="34" charset="0"/>
              </a:rPr>
              <a:t>δ = το διάστημα της τάξης 10</a:t>
            </a:r>
          </a:p>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f</a:t>
            </a:r>
            <a:r>
              <a:rPr lang="en-US" altLang="el-GR" sz="2800" baseline="-25000" smtClean="0">
                <a:latin typeface="Tahoma" panose="020B0604030504040204" pitchFamily="34" charset="0"/>
                <a:cs typeface="Tahoma" panose="020B0604030504040204" pitchFamily="34" charset="0"/>
              </a:rPr>
              <a:t>i</a:t>
            </a:r>
            <a:r>
              <a:rPr lang="el-GR" altLang="el-GR" sz="2800" smtClean="0">
                <a:latin typeface="Tahoma" panose="020B0604030504040204" pitchFamily="34" charset="0"/>
                <a:cs typeface="Tahoma" panose="020B0604030504040204" pitchFamily="34" charset="0"/>
              </a:rPr>
              <a:t> = η συχνότητα της τάξης που εντοπίζεται=19 </a:t>
            </a:r>
            <a:endParaRPr lang="en-US" altLang="el-GR" sz="2800" smtClean="0">
              <a:latin typeface="Tahoma" panose="020B0604030504040204" pitchFamily="34" charset="0"/>
              <a:cs typeface="Tahoma" panose="020B0604030504040204" pitchFamily="34" charset="0"/>
            </a:endParaRPr>
          </a:p>
          <a:p>
            <a:pPr eaLnBrk="1" hangingPunct="1">
              <a:lnSpc>
                <a:spcPct val="90000"/>
              </a:lnSpc>
              <a:spcBef>
                <a:spcPct val="5000"/>
              </a:spcBef>
            </a:pPr>
            <a:r>
              <a:rPr lang="el-GR" altLang="el-GR" sz="2800" smtClean="0">
                <a:latin typeface="Tahoma" panose="020B0604030504040204" pitchFamily="34" charset="0"/>
                <a:cs typeface="Tahoma" panose="020B0604030504040204" pitchFamily="34" charset="0"/>
              </a:rPr>
              <a:t>Ν = σύνολο δεδομένων =100</a:t>
            </a:r>
            <a:endParaRPr lang="en-US" altLang="el-GR" sz="2800" smtClean="0">
              <a:latin typeface="Tahoma" panose="020B0604030504040204" pitchFamily="34" charset="0"/>
              <a:cs typeface="Tahoma" panose="020B0604030504040204" pitchFamily="34" charset="0"/>
            </a:endParaRPr>
          </a:p>
          <a:p>
            <a:pPr algn="just" eaLnBrk="1" hangingPunct="1">
              <a:lnSpc>
                <a:spcPct val="90000"/>
              </a:lnSpc>
              <a:spcBef>
                <a:spcPct val="5000"/>
              </a:spcBef>
            </a:pPr>
            <a:r>
              <a:rPr lang="en-US" altLang="el-GR" sz="2800" smtClean="0">
                <a:latin typeface="Tahoma" panose="020B0604030504040204" pitchFamily="34" charset="0"/>
                <a:cs typeface="Tahoma" panose="020B0604030504040204" pitchFamily="34" charset="0"/>
              </a:rPr>
              <a:t>F</a:t>
            </a:r>
            <a:r>
              <a:rPr lang="en-US" altLang="el-GR" sz="2800" baseline="-25000" smtClean="0">
                <a:latin typeface="Tahoma" panose="020B0604030504040204" pitchFamily="34" charset="0"/>
                <a:cs typeface="Tahoma" panose="020B0604030504040204" pitchFamily="34" charset="0"/>
              </a:rPr>
              <a:t>i-1</a:t>
            </a:r>
            <a:r>
              <a:rPr lang="el-GR" altLang="el-GR" sz="2800" smtClean="0">
                <a:latin typeface="Tahoma" panose="020B0604030504040204" pitchFamily="34" charset="0"/>
                <a:cs typeface="Tahoma" panose="020B0604030504040204" pitchFamily="34" charset="0"/>
              </a:rPr>
              <a:t>=17 η αμέσως μικρότερη από το </a:t>
            </a:r>
            <a:r>
              <a:rPr lang="en-US" altLang="el-GR" sz="2800" smtClean="0">
                <a:latin typeface="Tahoma" panose="020B0604030504040204" pitchFamily="34" charset="0"/>
                <a:cs typeface="Tahoma" panose="020B0604030504040204" pitchFamily="34" charset="0"/>
              </a:rPr>
              <a:t>F </a:t>
            </a:r>
            <a:r>
              <a:rPr lang="el-GR" altLang="el-GR" sz="2800" smtClean="0">
                <a:latin typeface="Tahoma" panose="020B0604030504040204" pitchFamily="34" charset="0"/>
                <a:cs typeface="Tahoma" panose="020B0604030504040204" pitchFamily="34" charset="0"/>
              </a:rPr>
              <a:t>που εντοπίζεται</a:t>
            </a:r>
          </a:p>
          <a:p>
            <a:pPr algn="just" eaLnBrk="1" hangingPunct="1">
              <a:lnSpc>
                <a:spcPct val="90000"/>
              </a:lnSpc>
              <a:spcBef>
                <a:spcPct val="5000"/>
              </a:spcBef>
              <a:buFontTx/>
              <a:buNone/>
            </a:pPr>
            <a:endParaRPr lang="el-GR" altLang="el-GR" sz="3000" smtClean="0"/>
          </a:p>
        </p:txBody>
      </p:sp>
      <p:graphicFrame>
        <p:nvGraphicFramePr>
          <p:cNvPr id="92163" name="Object 0"/>
          <p:cNvGraphicFramePr>
            <a:graphicFrameLocks noChangeAspect="1"/>
          </p:cNvGraphicFramePr>
          <p:nvPr/>
        </p:nvGraphicFramePr>
        <p:xfrm>
          <a:off x="0" y="3571875"/>
          <a:ext cx="9144000" cy="1000125"/>
        </p:xfrm>
        <a:graphic>
          <a:graphicData uri="http://schemas.openxmlformats.org/presentationml/2006/ole">
            <mc:AlternateContent xmlns:mc="http://schemas.openxmlformats.org/markup-compatibility/2006">
              <mc:Choice xmlns:v="urn:schemas-microsoft-com:vml" Requires="v">
                <p:oleObj spid="_x0000_s92179" name="Εξίσωση" r:id="rId4" imgW="4114800" imgH="520700" progId="Equation.3">
                  <p:embed/>
                </p:oleObj>
              </mc:Choice>
              <mc:Fallback>
                <p:oleObj name="Εξίσωση" r:id="rId4" imgW="4114800" imgH="52070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1875"/>
                        <a:ext cx="91440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64" name="Object 1"/>
          <p:cNvGraphicFramePr>
            <a:graphicFrameLocks noChangeAspect="1"/>
          </p:cNvGraphicFramePr>
          <p:nvPr/>
        </p:nvGraphicFramePr>
        <p:xfrm>
          <a:off x="5138738" y="2786063"/>
          <a:ext cx="4005262" cy="550862"/>
        </p:xfrm>
        <a:graphic>
          <a:graphicData uri="http://schemas.openxmlformats.org/presentationml/2006/ole">
            <mc:AlternateContent xmlns:mc="http://schemas.openxmlformats.org/markup-compatibility/2006">
              <mc:Choice xmlns:v="urn:schemas-microsoft-com:vml" Requires="v">
                <p:oleObj spid="_x0000_s92180" name="Εξίσωση" r:id="rId6" imgW="1459866" imgH="203112" progId="Equation.3">
                  <p:embed/>
                </p:oleObj>
              </mc:Choice>
              <mc:Fallback>
                <p:oleObj name="Εξίσωση" r:id="rId6" imgW="1459866" imgH="203112"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8738" y="2786063"/>
                        <a:ext cx="4005262"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5" name="Text Box 5"/>
          <p:cNvSpPr txBox="1">
            <a:spLocks noChangeArrowheads="1"/>
          </p:cNvSpPr>
          <p:nvPr/>
        </p:nvSpPr>
        <p:spPr bwMode="auto">
          <a:xfrm>
            <a:off x="5534025" y="1571625"/>
            <a:ext cx="360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2400"/>
              <a:t>             </a:t>
            </a:r>
          </a:p>
          <a:p>
            <a:pPr eaLnBrk="1" hangingPunct="1">
              <a:spcBef>
                <a:spcPct val="0"/>
              </a:spcBef>
              <a:buFontTx/>
              <a:buNone/>
            </a:pPr>
            <a:r>
              <a:rPr lang="el-GR" altLang="el-GR" sz="2400"/>
              <a:t>Εντοπίζεται στην αθρ συχν </a:t>
            </a:r>
          </a:p>
        </p:txBody>
      </p:sp>
      <p:sp>
        <p:nvSpPr>
          <p:cNvPr id="92166" name="Text Box 6"/>
          <p:cNvSpPr txBox="1">
            <a:spLocks noChangeArrowheads="1"/>
          </p:cNvSpPr>
          <p:nvPr/>
        </p:nvSpPr>
        <p:spPr bwMode="auto">
          <a:xfrm>
            <a:off x="5105400" y="1371600"/>
            <a:ext cx="70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800"/>
              <a:t>F</a:t>
            </a:r>
            <a:r>
              <a:rPr lang="en-US" altLang="el-GR" sz="2800" baseline="-25000"/>
              <a:t>i-1</a:t>
            </a:r>
            <a:endParaRPr lang="el-GR" altLang="el-GR" sz="2800"/>
          </a:p>
        </p:txBody>
      </p:sp>
      <p:sp>
        <p:nvSpPr>
          <p:cNvPr id="92167" name="Line 7"/>
          <p:cNvSpPr>
            <a:spLocks noChangeShapeType="1"/>
          </p:cNvSpPr>
          <p:nvPr/>
        </p:nvSpPr>
        <p:spPr bwMode="auto">
          <a:xfrm flipH="1">
            <a:off x="4953000" y="1676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aphicFrame>
        <p:nvGraphicFramePr>
          <p:cNvPr id="92168" name="Object 2"/>
          <p:cNvGraphicFramePr>
            <a:graphicFrameLocks noChangeAspect="1"/>
          </p:cNvGraphicFramePr>
          <p:nvPr/>
        </p:nvGraphicFramePr>
        <p:xfrm>
          <a:off x="0" y="0"/>
          <a:ext cx="4953000" cy="3581400"/>
        </p:xfrm>
        <a:graphic>
          <a:graphicData uri="http://schemas.openxmlformats.org/presentationml/2006/ole">
            <mc:AlternateContent xmlns:mc="http://schemas.openxmlformats.org/markup-compatibility/2006">
              <mc:Choice xmlns:v="urn:schemas-microsoft-com:vml" Requires="v">
                <p:oleObj spid="_x0000_s92181" name="Φύλλο εργασίας" r:id="rId8" imgW="1838554" imgH="1467307" progId="Excel.Sheet.8">
                  <p:embed/>
                </p:oleObj>
              </mc:Choice>
              <mc:Fallback>
                <p:oleObj name="Φύλλο εργασίας" r:id="rId8" imgW="1838554" imgH="1467307" progId="Excel.Sheet.8">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953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11 - Ευθύγραμμο βέλος σύνδεσης"/>
          <p:cNvCxnSpPr/>
          <p:nvPr/>
        </p:nvCxnSpPr>
        <p:spPr>
          <a:xfrm rot="10800000">
            <a:off x="4857750" y="2214563"/>
            <a:ext cx="64293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sndAc>
      <p:stSnd>
        <p:snd r:embed="rId3" name="camera.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περιεχομένου 2"/>
          <p:cNvSpPr>
            <a:spLocks noGrp="1" noChangeArrowheads="1"/>
          </p:cNvSpPr>
          <p:nvPr>
            <p:ph idx="1"/>
          </p:nvPr>
        </p:nvSpPr>
        <p:spPr>
          <a:xfrm>
            <a:off x="-7938" y="0"/>
            <a:ext cx="9151938" cy="1196975"/>
          </a:xfrm>
        </p:spPr>
        <p:txBody>
          <a:bodyPr/>
          <a:lstStyle/>
          <a:p>
            <a:pPr algn="just"/>
            <a:r>
              <a:rPr lang="el-GR" altLang="el-GR" smtClean="0"/>
              <a:t>Να βρεθούν τα τεταρτημόρια στα παρακάτω δεδομένων: </a:t>
            </a:r>
          </a:p>
        </p:txBody>
      </p:sp>
      <p:graphicFrame>
        <p:nvGraphicFramePr>
          <p:cNvPr id="4" name="Πίνακας 3"/>
          <p:cNvGraphicFramePr>
            <a:graphicFrameLocks noGrp="1"/>
          </p:cNvGraphicFramePr>
          <p:nvPr/>
        </p:nvGraphicFramePr>
        <p:xfrm>
          <a:off x="0" y="1052737"/>
          <a:ext cx="9144001" cy="4680520"/>
        </p:xfrm>
        <a:graphic>
          <a:graphicData uri="http://schemas.openxmlformats.org/drawingml/2006/table">
            <a:tbl>
              <a:tblPr firstRow="1" firstCol="1" bandRow="1">
                <a:tableStyleId>{5C22544A-7EE6-4342-B048-85BDC9FD1C3A}</a:tableStyleId>
              </a:tblPr>
              <a:tblGrid>
                <a:gridCol w="1744920">
                  <a:extLst>
                    <a:ext uri="{9D8B030D-6E8A-4147-A177-3AD203B41FA5}">
                      <a16:colId xmlns:a16="http://schemas.microsoft.com/office/drawing/2014/main" val="20000"/>
                    </a:ext>
                  </a:extLst>
                </a:gridCol>
                <a:gridCol w="1070237">
                  <a:extLst>
                    <a:ext uri="{9D8B030D-6E8A-4147-A177-3AD203B41FA5}">
                      <a16:colId xmlns:a16="http://schemas.microsoft.com/office/drawing/2014/main" val="20001"/>
                    </a:ext>
                  </a:extLst>
                </a:gridCol>
                <a:gridCol w="1256792">
                  <a:extLst>
                    <a:ext uri="{9D8B030D-6E8A-4147-A177-3AD203B41FA5}">
                      <a16:colId xmlns:a16="http://schemas.microsoft.com/office/drawing/2014/main" val="20002"/>
                    </a:ext>
                  </a:extLst>
                </a:gridCol>
                <a:gridCol w="1256792">
                  <a:extLst>
                    <a:ext uri="{9D8B030D-6E8A-4147-A177-3AD203B41FA5}">
                      <a16:colId xmlns:a16="http://schemas.microsoft.com/office/drawing/2014/main" val="20003"/>
                    </a:ext>
                  </a:extLst>
                </a:gridCol>
                <a:gridCol w="1256792">
                  <a:extLst>
                    <a:ext uri="{9D8B030D-6E8A-4147-A177-3AD203B41FA5}">
                      <a16:colId xmlns:a16="http://schemas.microsoft.com/office/drawing/2014/main" val="20004"/>
                    </a:ext>
                  </a:extLst>
                </a:gridCol>
                <a:gridCol w="1256792">
                  <a:extLst>
                    <a:ext uri="{9D8B030D-6E8A-4147-A177-3AD203B41FA5}">
                      <a16:colId xmlns:a16="http://schemas.microsoft.com/office/drawing/2014/main" val="20005"/>
                    </a:ext>
                  </a:extLst>
                </a:gridCol>
                <a:gridCol w="1301676">
                  <a:extLst>
                    <a:ext uri="{9D8B030D-6E8A-4147-A177-3AD203B41FA5}">
                      <a16:colId xmlns:a16="http://schemas.microsoft.com/office/drawing/2014/main" val="20006"/>
                    </a:ext>
                  </a:extLst>
                </a:gridCol>
              </a:tblGrid>
              <a:tr h="1981489">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0-10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10-20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20-30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30-40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40-50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2699031">
                <a:tc>
                  <a:txBody>
                    <a:bodyPr/>
                    <a:lstStyle/>
                    <a:p>
                      <a:endParaRPr lang="el-GR"/>
                    </a:p>
                  </a:txBody>
                  <a:tcPr marL="68580" marR="68580" marT="0" marB="0" anchor="ctr">
                    <a:blipFill rotWithShape="1">
                      <a:blip r:embed="rId3"/>
                      <a:stretch>
                        <a:fillRect t="-73756" r="-424476" b="-226"/>
                      </a:stretch>
                    </a:blipFill>
                  </a:tcPr>
                </a:tc>
                <a:tc>
                  <a:txBody>
                    <a:bodyPr/>
                    <a:lstStyle/>
                    <a:p>
                      <a:pPr algn="ctr">
                        <a:lnSpc>
                          <a:spcPct val="115000"/>
                        </a:lnSpc>
                        <a:spcAft>
                          <a:spcPts val="0"/>
                        </a:spcAft>
                      </a:pPr>
                      <a:r>
                        <a:rPr lang="el-GR" sz="2800">
                          <a:effectLst/>
                        </a:rPr>
                        <a:t>2</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3</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5</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dirty="0">
                          <a:effectLst/>
                        </a:rPr>
                        <a:t>15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transition spd="med">
    <p:random/>
    <p:sndAc>
      <p:stSnd>
        <p:snd r:embed="rId2" name="camera.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περιεχομένου 2"/>
          <p:cNvSpPr>
            <a:spLocks noGrp="1" noChangeArrowheads="1"/>
          </p:cNvSpPr>
          <p:nvPr>
            <p:ph idx="1"/>
          </p:nvPr>
        </p:nvSpPr>
        <p:spPr>
          <a:xfrm>
            <a:off x="14288" y="-31750"/>
            <a:ext cx="9129712" cy="796925"/>
          </a:xfrm>
        </p:spPr>
        <p:txBody>
          <a:bodyPr/>
          <a:lstStyle/>
          <a:p>
            <a:r>
              <a:rPr lang="el-GR" altLang="el-GR" smtClean="0"/>
              <a:t>Υπολογίζουμε την αθροιστική σειρά:</a:t>
            </a:r>
          </a:p>
        </p:txBody>
      </p:sp>
      <p:graphicFrame>
        <p:nvGraphicFramePr>
          <p:cNvPr id="4" name="Πίνακας 3"/>
          <p:cNvGraphicFramePr>
            <a:graphicFrameLocks noGrp="1"/>
          </p:cNvGraphicFramePr>
          <p:nvPr/>
        </p:nvGraphicFramePr>
        <p:xfrm>
          <a:off x="0" y="476672"/>
          <a:ext cx="9144001" cy="3925824"/>
        </p:xfrm>
        <a:graphic>
          <a:graphicData uri="http://schemas.openxmlformats.org/drawingml/2006/table">
            <a:tbl>
              <a:tblPr>
                <a:tableStyleId>{5C22544A-7EE6-4342-B048-85BDC9FD1C3A}</a:tableStyleId>
              </a:tblPr>
              <a:tblGrid>
                <a:gridCol w="2473142">
                  <a:extLst>
                    <a:ext uri="{9D8B030D-6E8A-4147-A177-3AD203B41FA5}">
                      <a16:colId xmlns:a16="http://schemas.microsoft.com/office/drawing/2014/main" val="20000"/>
                    </a:ext>
                  </a:extLst>
                </a:gridCol>
                <a:gridCol w="3259248">
                  <a:extLst>
                    <a:ext uri="{9D8B030D-6E8A-4147-A177-3AD203B41FA5}">
                      <a16:colId xmlns:a16="http://schemas.microsoft.com/office/drawing/2014/main" val="20001"/>
                    </a:ext>
                  </a:extLst>
                </a:gridCol>
                <a:gridCol w="3411611">
                  <a:extLst>
                    <a:ext uri="{9D8B030D-6E8A-4147-A177-3AD203B41FA5}">
                      <a16:colId xmlns:a16="http://schemas.microsoft.com/office/drawing/2014/main" val="20002"/>
                    </a:ext>
                  </a:extLst>
                </a:gridCol>
              </a:tblGrid>
              <a:tr h="981456">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68580" marR="68580" marT="0" marB="0" anchor="ctr"/>
                </a:tc>
                <a:tc>
                  <a:txBody>
                    <a:bodyPr/>
                    <a:lstStyle/>
                    <a:p>
                      <a:endParaRPr lang="el-GR"/>
                    </a:p>
                  </a:txBody>
                  <a:tcPr marL="68580" marR="68580" marT="0" marB="0" anchor="ctr">
                    <a:blipFill rotWithShape="1">
                      <a:blip r:embed="rId3"/>
                      <a:stretch>
                        <a:fillRect l="-76030" t="-8075" r="-104869" b="-318012"/>
                      </a:stretch>
                    </a:blipFill>
                  </a:tcPr>
                </a:tc>
                <a:tc>
                  <a:txBody>
                    <a:bodyPr/>
                    <a:lstStyle/>
                    <a:p>
                      <a:endParaRPr lang="el-GR"/>
                    </a:p>
                  </a:txBody>
                  <a:tcPr marL="68580" marR="68580" marT="0" marB="0" anchor="ctr">
                    <a:blipFill rotWithShape="1">
                      <a:blip r:embed="rId3"/>
                      <a:stretch>
                        <a:fillRect l="-167857" t="-8075" b="-318012"/>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dirty="0">
                          <a:effectLst/>
                        </a:rPr>
                        <a:t>0 – 10</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10 – 20</a:t>
                      </a:r>
                      <a:endParaRPr lang="el-GR" sz="2800">
                        <a:effectLst/>
                        <a:latin typeface="Calibri"/>
                        <a:ea typeface="Times New Roman"/>
                        <a:cs typeface="Times New Roman"/>
                      </a:endParaRPr>
                    </a:p>
                  </a:txBody>
                  <a:tcPr marL="68580" marR="68580" marT="0" marB="0" anchor="ctr">
                    <a:solidFill>
                      <a:srgbClr val="FFFF99"/>
                    </a:solidFill>
                  </a:tcP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ctr">
                    <a:solidFill>
                      <a:srgbClr val="FFFF99"/>
                    </a:solidFill>
                  </a:tcP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solidFill>
                      <a:srgbClr val="FFFF99"/>
                    </a:solidFill>
                  </a:tcPr>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20 – 30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10</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a:effectLst/>
                        </a:rPr>
                        <a:t>30 – 40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3</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a:effectLst/>
                        </a:rPr>
                        <a:t>13</a:t>
                      </a:r>
                      <a:endParaRPr lang="el-GR" sz="28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40 - 50</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490728">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l-GR" sz="2800">
                          <a:effectLst/>
                        </a:rPr>
                        <a:t>15</a:t>
                      </a:r>
                      <a:endParaRPr lang="el-GR" sz="2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94212" name="TextBox 4"/>
          <p:cNvSpPr txBox="1">
            <a:spLocks noChangeArrowheads="1"/>
          </p:cNvSpPr>
          <p:nvPr/>
        </p:nvSpPr>
        <p:spPr bwMode="auto">
          <a:xfrm>
            <a:off x="2386013" y="5084763"/>
            <a:ext cx="4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942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4529138"/>
            <a:ext cx="9640888"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a:spLocks noRot="1" noChangeAspect="1" noMove="1" noResize="1" noEditPoints="1" noAdjustHandles="1" noChangeArrowheads="1" noChangeShapeType="1" noTextEdit="1"/>
          </p:cNvSpPr>
          <p:nvPr/>
        </p:nvSpPr>
        <p:spPr>
          <a:xfrm>
            <a:off x="-11021" y="5943093"/>
            <a:ext cx="9109653" cy="1045158"/>
          </a:xfrm>
          <a:prstGeom prst="rect">
            <a:avLst/>
          </a:prstGeom>
          <a:blipFill rotWithShape="1">
            <a:blip r:embed="rId5"/>
            <a:stretch>
              <a:fillRect/>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περιεχομένου 2"/>
          <p:cNvSpPr>
            <a:spLocks noGrp="1" noChangeArrowheads="1"/>
          </p:cNvSpPr>
          <p:nvPr>
            <p:ph idx="1"/>
          </p:nvPr>
        </p:nvSpPr>
        <p:spPr>
          <a:xfrm>
            <a:off x="14288" y="-31750"/>
            <a:ext cx="9129712" cy="796925"/>
          </a:xfrm>
        </p:spPr>
        <p:txBody>
          <a:bodyPr/>
          <a:lstStyle/>
          <a:p>
            <a:r>
              <a:rPr lang="el-GR" altLang="el-GR" smtClean="0"/>
              <a:t>Υπολογίζουμε την αθροιστική σειρά:</a:t>
            </a:r>
          </a:p>
        </p:txBody>
      </p:sp>
      <p:graphicFrame>
        <p:nvGraphicFramePr>
          <p:cNvPr id="4" name="Πίνακας 3"/>
          <p:cNvGraphicFramePr>
            <a:graphicFrameLocks noGrp="1"/>
          </p:cNvGraphicFramePr>
          <p:nvPr/>
        </p:nvGraphicFramePr>
        <p:xfrm>
          <a:off x="0" y="476672"/>
          <a:ext cx="9144001" cy="3925824"/>
        </p:xfrm>
        <a:graphic>
          <a:graphicData uri="http://schemas.openxmlformats.org/drawingml/2006/table">
            <a:tbl>
              <a:tblPr>
                <a:tableStyleId>{5C22544A-7EE6-4342-B048-85BDC9FD1C3A}</a:tableStyleId>
              </a:tblPr>
              <a:tblGrid>
                <a:gridCol w="2473142">
                  <a:extLst>
                    <a:ext uri="{9D8B030D-6E8A-4147-A177-3AD203B41FA5}">
                      <a16:colId xmlns:a16="http://schemas.microsoft.com/office/drawing/2014/main" val="20000"/>
                    </a:ext>
                  </a:extLst>
                </a:gridCol>
                <a:gridCol w="3259248">
                  <a:extLst>
                    <a:ext uri="{9D8B030D-6E8A-4147-A177-3AD203B41FA5}">
                      <a16:colId xmlns:a16="http://schemas.microsoft.com/office/drawing/2014/main" val="20001"/>
                    </a:ext>
                  </a:extLst>
                </a:gridCol>
                <a:gridCol w="3411611">
                  <a:extLst>
                    <a:ext uri="{9D8B030D-6E8A-4147-A177-3AD203B41FA5}">
                      <a16:colId xmlns:a16="http://schemas.microsoft.com/office/drawing/2014/main" val="20002"/>
                    </a:ext>
                  </a:extLst>
                </a:gridCol>
              </a:tblGrid>
              <a:tr h="981456">
                <a:tc>
                  <a:txBody>
                    <a:bodyPr/>
                    <a:lstStyle/>
                    <a:p>
                      <a:pPr algn="ctr">
                        <a:lnSpc>
                          <a:spcPct val="115000"/>
                        </a:lnSpc>
                        <a:spcAft>
                          <a:spcPts val="0"/>
                        </a:spcAft>
                      </a:pPr>
                      <a:r>
                        <a:rPr lang="el-GR" sz="2800" dirty="0">
                          <a:effectLst/>
                        </a:rPr>
                        <a:t>Κλάσεις</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endParaRPr lang="el-GR"/>
                    </a:p>
                  </a:txBody>
                  <a:tcPr marL="68580" marR="68580" marT="0" marB="0" anchor="ctr">
                    <a:blipFill rotWithShape="1">
                      <a:blip r:embed="rId3"/>
                      <a:stretch>
                        <a:fillRect l="-76030" t="-8075" r="-104869" b="-318012"/>
                      </a:stretch>
                    </a:blipFill>
                  </a:tcPr>
                </a:tc>
                <a:tc>
                  <a:txBody>
                    <a:bodyPr/>
                    <a:lstStyle/>
                    <a:p>
                      <a:endParaRPr lang="el-GR"/>
                    </a:p>
                  </a:txBody>
                  <a:tcPr marL="68580" marR="68580" marT="0" marB="0" anchor="ctr">
                    <a:blipFill rotWithShape="1">
                      <a:blip r:embed="rId3"/>
                      <a:stretch>
                        <a:fillRect l="-167857" t="-8075" b="-318012"/>
                      </a:stretch>
                    </a:blipFill>
                  </a:tcPr>
                </a:tc>
                <a:extLst>
                  <a:ext uri="{0D108BD9-81ED-4DB2-BD59-A6C34878D82A}">
                    <a16:rowId xmlns:a16="http://schemas.microsoft.com/office/drawing/2014/main" val="10000"/>
                  </a:ext>
                </a:extLst>
              </a:tr>
              <a:tr h="490728">
                <a:tc>
                  <a:txBody>
                    <a:bodyPr/>
                    <a:lstStyle/>
                    <a:p>
                      <a:pPr algn="ctr">
                        <a:lnSpc>
                          <a:spcPct val="115000"/>
                        </a:lnSpc>
                        <a:spcAft>
                          <a:spcPts val="0"/>
                        </a:spcAft>
                      </a:pPr>
                      <a:r>
                        <a:rPr lang="el-GR" sz="2800" dirty="0">
                          <a:effectLst/>
                        </a:rPr>
                        <a:t>0 – 10</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a:effectLst/>
                        </a:rPr>
                        <a:t>2</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490728">
                <a:tc>
                  <a:txBody>
                    <a:bodyPr/>
                    <a:lstStyle/>
                    <a:p>
                      <a:pPr algn="ctr">
                        <a:lnSpc>
                          <a:spcPct val="115000"/>
                        </a:lnSpc>
                        <a:spcAft>
                          <a:spcPts val="0"/>
                        </a:spcAft>
                      </a:pPr>
                      <a:r>
                        <a:rPr lang="el-GR" sz="2800">
                          <a:effectLst/>
                        </a:rPr>
                        <a:t>10 – 20</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l-GR" sz="2800" dirty="0">
                          <a:effectLst/>
                        </a:rPr>
                        <a:t>3</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490728">
                <a:tc>
                  <a:txBody>
                    <a:bodyPr/>
                    <a:lstStyle/>
                    <a:p>
                      <a:pPr algn="ctr">
                        <a:lnSpc>
                          <a:spcPct val="115000"/>
                        </a:lnSpc>
                        <a:spcAft>
                          <a:spcPts val="0"/>
                        </a:spcAft>
                      </a:pPr>
                      <a:r>
                        <a:rPr lang="el-GR" sz="2800">
                          <a:effectLst/>
                        </a:rPr>
                        <a:t>20 – 30</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5</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a:effectLst/>
                        </a:rPr>
                        <a:t>10</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490728">
                <a:tc>
                  <a:txBody>
                    <a:bodyPr/>
                    <a:lstStyle/>
                    <a:p>
                      <a:pPr algn="ctr">
                        <a:lnSpc>
                          <a:spcPct val="115000"/>
                        </a:lnSpc>
                        <a:spcAft>
                          <a:spcPts val="0"/>
                        </a:spcAft>
                      </a:pPr>
                      <a:r>
                        <a:rPr lang="el-GR" sz="2800" dirty="0">
                          <a:effectLst/>
                        </a:rPr>
                        <a:t>30 – 40</a:t>
                      </a:r>
                      <a:endParaRPr lang="el-GR" sz="2800" dirty="0">
                        <a:effectLst/>
                        <a:latin typeface="Calibri"/>
                        <a:ea typeface="Times New Roman"/>
                        <a:cs typeface="Times New Roman"/>
                      </a:endParaRPr>
                    </a:p>
                  </a:txBody>
                  <a:tcPr marL="68580" marR="68580" marT="0" marB="0" anchor="ctr">
                    <a:solidFill>
                      <a:srgbClr val="FFFFCC"/>
                    </a:solidFill>
                  </a:tcPr>
                </a:tc>
                <a:tc>
                  <a:txBody>
                    <a:bodyPr/>
                    <a:lstStyle/>
                    <a:p>
                      <a:pPr algn="ctr">
                        <a:lnSpc>
                          <a:spcPct val="115000"/>
                        </a:lnSpc>
                        <a:spcAft>
                          <a:spcPts val="0"/>
                        </a:spcAft>
                      </a:pPr>
                      <a:r>
                        <a:rPr lang="en-US" sz="2800" dirty="0">
                          <a:effectLst/>
                        </a:rPr>
                        <a:t>3</a:t>
                      </a:r>
                      <a:endParaRPr lang="el-GR" sz="2800" dirty="0">
                        <a:effectLst/>
                        <a:latin typeface="Calibri"/>
                        <a:ea typeface="Times New Roman"/>
                        <a:cs typeface="Times New Roman"/>
                      </a:endParaRPr>
                    </a:p>
                  </a:txBody>
                  <a:tcPr marL="68580" marR="68580" marT="0" marB="0" anchor="ctr">
                    <a:solidFill>
                      <a:srgbClr val="FFFFCC"/>
                    </a:solidFill>
                  </a:tcPr>
                </a:tc>
                <a:tc>
                  <a:txBody>
                    <a:bodyPr/>
                    <a:lstStyle/>
                    <a:p>
                      <a:pPr algn="ctr">
                        <a:lnSpc>
                          <a:spcPct val="115000"/>
                        </a:lnSpc>
                        <a:spcAft>
                          <a:spcPts val="0"/>
                        </a:spcAft>
                      </a:pPr>
                      <a:r>
                        <a:rPr lang="en-US" sz="2800" dirty="0">
                          <a:effectLst/>
                        </a:rPr>
                        <a:t>13</a:t>
                      </a:r>
                      <a:endParaRPr lang="el-GR" sz="2800" dirty="0">
                        <a:effectLst/>
                        <a:latin typeface="Calibri"/>
                        <a:ea typeface="Times New Roman"/>
                        <a:cs typeface="Times New Roman"/>
                      </a:endParaRPr>
                    </a:p>
                  </a:txBody>
                  <a:tcPr marL="68580" marR="68580" marT="0" marB="0" anchor="ctr">
                    <a:solidFill>
                      <a:srgbClr val="FFFFCC"/>
                    </a:solidFill>
                  </a:tcPr>
                </a:tc>
                <a:extLst>
                  <a:ext uri="{0D108BD9-81ED-4DB2-BD59-A6C34878D82A}">
                    <a16:rowId xmlns:a16="http://schemas.microsoft.com/office/drawing/2014/main" val="10004"/>
                  </a:ext>
                </a:extLst>
              </a:tr>
              <a:tr h="490728">
                <a:tc>
                  <a:txBody>
                    <a:bodyPr/>
                    <a:lstStyle/>
                    <a:p>
                      <a:pPr algn="ctr">
                        <a:lnSpc>
                          <a:spcPct val="115000"/>
                        </a:lnSpc>
                        <a:spcAft>
                          <a:spcPts val="0"/>
                        </a:spcAft>
                      </a:pPr>
                      <a:r>
                        <a:rPr lang="el-GR" sz="2800">
                          <a:effectLst/>
                        </a:rPr>
                        <a:t>40 - 50</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2</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15</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490728">
                <a:tc>
                  <a:txBody>
                    <a:bodyPr/>
                    <a:lstStyle/>
                    <a:p>
                      <a:pPr algn="ctr">
                        <a:lnSpc>
                          <a:spcPct val="115000"/>
                        </a:lnSpc>
                        <a:spcAft>
                          <a:spcPts val="0"/>
                        </a:spcAft>
                      </a:pPr>
                      <a:r>
                        <a:rPr lang="el-GR" sz="2800">
                          <a:effectLst/>
                        </a:rPr>
                        <a:t>Σύνολο</a:t>
                      </a:r>
                      <a:endParaRPr lang="el-GR" sz="280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l-GR" sz="2800" dirty="0">
                          <a:effectLst/>
                        </a:rPr>
                        <a:t>15</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US" sz="2800" dirty="0">
                          <a:effectLst/>
                        </a:rPr>
                        <a:t> </a:t>
                      </a:r>
                      <a:endParaRPr lang="el-GR" sz="2800" dirty="0">
                        <a:effectLst/>
                        <a:latin typeface="Calibri"/>
                        <a:ea typeface="Times New Roman"/>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95236" name="TextBox 4"/>
          <p:cNvSpPr txBox="1">
            <a:spLocks noChangeArrowheads="1"/>
          </p:cNvSpPr>
          <p:nvPr/>
        </p:nvSpPr>
        <p:spPr bwMode="auto">
          <a:xfrm>
            <a:off x="2386013" y="5084763"/>
            <a:ext cx="4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952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4665663"/>
            <a:ext cx="10402887"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a:spLocks noRot="1" noChangeAspect="1" noMove="1" noResize="1" noEditPoints="1" noAdjustHandles="1" noChangeArrowheads="1" noChangeShapeType="1" noTextEdit="1"/>
          </p:cNvSpPr>
          <p:nvPr/>
        </p:nvSpPr>
        <p:spPr>
          <a:xfrm>
            <a:off x="0" y="5433643"/>
            <a:ext cx="9142715" cy="1476045"/>
          </a:xfrm>
          <a:prstGeom prst="rect">
            <a:avLst/>
          </a:prstGeom>
          <a:blipFill rotWithShape="1">
            <a:blip r:embed="rId5"/>
            <a:stretch>
              <a:fillRect/>
            </a:stretch>
          </a:blipFill>
        </p:spPr>
        <p:txBody>
          <a:bodyPr/>
          <a:lstStyle/>
          <a:p>
            <a:pPr eaLnBrk="1" hangingPunct="1">
              <a:defRPr/>
            </a:pPr>
            <a:r>
              <a:rPr lang="el-GR">
                <a:noFill/>
              </a:rPr>
              <a:t> </a:t>
            </a:r>
          </a:p>
        </p:txBody>
      </p:sp>
    </p:spTree>
  </p:cSld>
  <p:clrMapOvr>
    <a:masterClrMapping/>
  </p:clrMapOvr>
  <p:transition spd="med">
    <p:random/>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 Θέση περιεχομένου"/>
          <p:cNvSpPr>
            <a:spLocks noGrp="1" noChangeArrowheads="1"/>
          </p:cNvSpPr>
          <p:nvPr>
            <p:ph idx="1"/>
          </p:nvPr>
        </p:nvSpPr>
        <p:spPr>
          <a:xfrm>
            <a:off x="0" y="0"/>
            <a:ext cx="9144000" cy="2071688"/>
          </a:xfrm>
        </p:spPr>
        <p:txBody>
          <a:bodyPr/>
          <a:lstStyle/>
          <a:p>
            <a:pPr algn="just" eaLnBrk="1" hangingPunct="1"/>
            <a:r>
              <a:rPr lang="el-GR" altLang="el-GR" smtClean="0">
                <a:latin typeface="Tahoma" panose="020B0604030504040204" pitchFamily="34" charset="0"/>
                <a:cs typeface="Tahoma" panose="020B0604030504040204" pitchFamily="34" charset="0"/>
              </a:rPr>
              <a:t>Εάν προσθέσουμε όλες τις συχνότητες κάτω από μία συγκεκριμένη τιμή προκύπτει η </a:t>
            </a:r>
            <a:r>
              <a:rPr lang="el-GR" altLang="el-GR" b="1" i="1" smtClean="0">
                <a:latin typeface="Tahoma" panose="020B0604030504040204" pitchFamily="34" charset="0"/>
                <a:cs typeface="Tahoma" panose="020B0604030504040204" pitchFamily="34" charset="0"/>
              </a:rPr>
              <a:t>αθροιστική συχνότητα</a:t>
            </a:r>
            <a:r>
              <a:rPr lang="el-GR" altLang="el-GR" smtClean="0">
                <a:latin typeface="Tahoma" panose="020B0604030504040204" pitchFamily="34" charset="0"/>
                <a:cs typeface="Tahoma" panose="020B0604030504040204" pitchFamily="34" charset="0"/>
              </a:rPr>
              <a:t>, η οποία συμβολίζεται με </a:t>
            </a:r>
            <a:r>
              <a:rPr lang="en-US" altLang="el-GR" b="1" smtClean="0">
                <a:latin typeface="Tahoma" panose="020B0604030504040204" pitchFamily="34" charset="0"/>
                <a:cs typeface="Tahoma" panose="020B0604030504040204" pitchFamily="34" charset="0"/>
              </a:rPr>
              <a:t>F</a:t>
            </a:r>
            <a:endParaRPr lang="el-GR" altLang="el-GR" b="1" smtClean="0">
              <a:latin typeface="Tahoma" panose="020B0604030504040204" pitchFamily="34" charset="0"/>
              <a:cs typeface="Tahoma" panose="020B0604030504040204" pitchFamily="34" charset="0"/>
            </a:endParaRPr>
          </a:p>
        </p:txBody>
      </p:sp>
      <p:graphicFrame>
        <p:nvGraphicFramePr>
          <p:cNvPr id="4" name="3 - Πίνακας"/>
          <p:cNvGraphicFramePr>
            <a:graphicFrameLocks noGrp="1"/>
          </p:cNvGraphicFramePr>
          <p:nvPr/>
        </p:nvGraphicFramePr>
        <p:xfrm>
          <a:off x="0" y="2286000"/>
          <a:ext cx="9144000" cy="4567241"/>
        </p:xfrm>
        <a:graphic>
          <a:graphicData uri="http://schemas.openxmlformats.org/drawingml/2006/table">
            <a:tbl>
              <a:tblPr/>
              <a:tblGrid>
                <a:gridCol w="4651375">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1863725">
                  <a:extLst>
                    <a:ext uri="{9D8B030D-6E8A-4147-A177-3AD203B41FA5}">
                      <a16:colId xmlns:a16="http://schemas.microsoft.com/office/drawing/2014/main" val="20002"/>
                    </a:ext>
                  </a:extLst>
                </a:gridCol>
              </a:tblGrid>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1" i="0" u="none" strike="noStrike" cap="none" normalizeH="0" baseline="0">
                          <a:ln>
                            <a:noFill/>
                          </a:ln>
                          <a:solidFill>
                            <a:srgbClr val="215868"/>
                          </a:solidFill>
                          <a:effectLst/>
                          <a:latin typeface="Calibri" panose="020F0502020204030204" pitchFamily="34" charset="0"/>
                          <a:cs typeface="Calibri" panose="020F0502020204030204" pitchFamily="34" charset="0"/>
                        </a:rPr>
                        <a:t>Κλάσεις εισοδήματος</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US"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0"/>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7.200 – 10.450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5</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5</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1"/>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10.450 – 13.700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7</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12</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2"/>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13.700 – 16.950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8</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20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3"/>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16.950 – 20.200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12</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32</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4"/>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20.200 – 23.450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5</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37</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extLst>
                  <a:ext uri="{0D108BD9-81ED-4DB2-BD59-A6C34878D82A}">
                    <a16:rowId xmlns:a16="http://schemas.microsoft.com/office/drawing/2014/main" val="10005"/>
                  </a:ext>
                </a:extLst>
              </a:tr>
              <a:tr h="6524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23.450 – 26.700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3</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l-GR" altLang="el-GR" sz="2800" b="0" i="0" u="none" strike="noStrike" cap="none" normalizeH="0" baseline="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40</a:t>
                      </a:r>
                      <a:endParaRPr kumimoji="0" lang="el-GR" altLang="el-GR"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AE6"/>
                    </a:solidFill>
                  </a:tcPr>
                </a:tc>
                <a:extLst>
                  <a:ext uri="{0D108BD9-81ED-4DB2-BD59-A6C34878D82A}">
                    <a16:rowId xmlns:a16="http://schemas.microsoft.com/office/drawing/2014/main" val="10006"/>
                  </a:ext>
                </a:extLst>
              </a:tr>
            </a:tbl>
          </a:graphicData>
        </a:graphic>
      </p:graphicFrame>
      <p:pic>
        <p:nvPicPr>
          <p:cNvPr id="1130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01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444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sndAc>
      <p:stSnd>
        <p:snd r:embed="rId2" name="camera.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Τίτλος"/>
          <p:cNvSpPr>
            <a:spLocks noGrp="1" noChangeArrowheads="1"/>
          </p:cNvSpPr>
          <p:nvPr>
            <p:ph type="title"/>
          </p:nvPr>
        </p:nvSpPr>
        <p:spPr/>
        <p:txBody>
          <a:bodyPr/>
          <a:lstStyle/>
          <a:p>
            <a:pPr eaLnBrk="1" hangingPunct="1"/>
            <a:r>
              <a:rPr lang="el-GR" altLang="el-GR" b="1" smtClean="0"/>
              <a:t>Επικρατούσα τιμή</a:t>
            </a:r>
            <a:endParaRPr lang="el-GR" altLang="el-GR" smtClean="0"/>
          </a:p>
        </p:txBody>
      </p:sp>
      <p:sp>
        <p:nvSpPr>
          <p:cNvPr id="96259" name="2 - Θέση περιεχομένου"/>
          <p:cNvSpPr>
            <a:spLocks noGrp="1" noChangeArrowheads="1"/>
          </p:cNvSpPr>
          <p:nvPr>
            <p:ph idx="1"/>
          </p:nvPr>
        </p:nvSpPr>
        <p:spPr>
          <a:xfrm>
            <a:off x="0" y="1785938"/>
            <a:ext cx="9144000" cy="4714875"/>
          </a:xfrm>
        </p:spPr>
        <p:txBody>
          <a:bodyPr/>
          <a:lstStyle/>
          <a:p>
            <a:pPr algn="just" eaLnBrk="1" hangingPunct="1"/>
            <a:r>
              <a:rPr lang="el-GR" altLang="el-GR" b="1" i="1" smtClean="0">
                <a:latin typeface="Tahoma" panose="020B0604030504040204" pitchFamily="34" charset="0"/>
                <a:cs typeface="Tahoma" panose="020B0604030504040204" pitchFamily="34" charset="0"/>
              </a:rPr>
              <a:t>Επικρατούσα τιμή</a:t>
            </a:r>
            <a:r>
              <a:rPr lang="el-GR" altLang="el-GR" smtClean="0">
                <a:latin typeface="Tahoma" panose="020B0604030504040204" pitchFamily="34" charset="0"/>
                <a:cs typeface="Tahoma" panose="020B0604030504040204" pitchFamily="34" charset="0"/>
              </a:rPr>
              <a:t> (</a:t>
            </a:r>
            <a:r>
              <a:rPr lang="en-US" altLang="el-GR" smtClean="0">
                <a:latin typeface="Tahoma" panose="020B0604030504040204" pitchFamily="34" charset="0"/>
                <a:cs typeface="Tahoma" panose="020B0604030504040204" pitchFamily="34" charset="0"/>
              </a:rPr>
              <a:t>Mode</a:t>
            </a:r>
            <a:r>
              <a:rPr lang="el-GR" altLang="el-GR" smtClean="0">
                <a:latin typeface="Tahoma" panose="020B0604030504040204" pitchFamily="34" charset="0"/>
                <a:cs typeface="Tahoma" panose="020B0604030504040204" pitchFamily="34" charset="0"/>
              </a:rPr>
              <a:t>) </a:t>
            </a:r>
          </a:p>
          <a:p>
            <a:pPr algn="just" eaLnBrk="1" hangingPunct="1"/>
            <a:r>
              <a:rPr lang="el-GR" altLang="el-GR" smtClean="0">
                <a:latin typeface="Tahoma" panose="020B0604030504040204" pitchFamily="34" charset="0"/>
                <a:cs typeface="Tahoma" panose="020B0604030504040204" pitchFamily="34" charset="0"/>
              </a:rPr>
              <a:t> συμβολίζεται Μο </a:t>
            </a:r>
          </a:p>
          <a:p>
            <a:pPr algn="just" eaLnBrk="1" hangingPunct="1"/>
            <a:r>
              <a:rPr lang="el-GR" altLang="el-GR" smtClean="0">
                <a:latin typeface="Tahoma" panose="020B0604030504040204" pitchFamily="34" charset="0"/>
                <a:cs typeface="Tahoma" panose="020B0604030504040204" pitchFamily="34" charset="0"/>
              </a:rPr>
              <a:t>είναι η τιμή η οποία εμφανίζεται πιο συχνά στα δεδομένα. </a:t>
            </a:r>
          </a:p>
          <a:p>
            <a:pPr algn="just" eaLnBrk="1" hangingPunct="1"/>
            <a:r>
              <a:rPr lang="el-GR" altLang="el-GR" smtClean="0">
                <a:latin typeface="Tahoma" panose="020B0604030504040204" pitchFamily="34" charset="0"/>
                <a:cs typeface="Tahoma" panose="020B0604030504040204" pitchFamily="34" charset="0"/>
              </a:rPr>
              <a:t>Είναι πιθανόν σε μία κατανομή να μην έχουμε καμία τιμή που να εμφανίζεται πάνω από μία φορά, οπότε δεν υπάρχει επικρατούσα τιμή</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Πίνακας"/>
          <p:cNvGraphicFramePr>
            <a:graphicFrameLocks noGrp="1"/>
          </p:cNvGraphicFramePr>
          <p:nvPr/>
        </p:nvGraphicFramePr>
        <p:xfrm>
          <a:off x="4071938" y="0"/>
          <a:ext cx="804862" cy="4953000"/>
        </p:xfrm>
        <a:graphic>
          <a:graphicData uri="http://schemas.openxmlformats.org/drawingml/2006/table">
            <a:tbl>
              <a:tblPr/>
              <a:tblGrid>
                <a:gridCol w="804862">
                  <a:extLst>
                    <a:ext uri="{9D8B030D-6E8A-4147-A177-3AD203B41FA5}">
                      <a16:colId xmlns:a16="http://schemas.microsoft.com/office/drawing/2014/main" val="20000"/>
                    </a:ext>
                  </a:extLst>
                </a:gridCol>
              </a:tblGrid>
              <a:tr h="434340">
                <a:tc>
                  <a:txBody>
                    <a:bodyPr/>
                    <a:lstStyle/>
                    <a:p>
                      <a:pPr algn="ctr" fontAlgn="b"/>
                      <a:r>
                        <a:rPr lang="en-US" sz="3200" b="0" i="0" u="none" strike="noStrike" dirty="0">
                          <a:solidFill>
                            <a:srgbClr val="000000"/>
                          </a:solidFill>
                          <a:latin typeface="Calibri"/>
                        </a:rPr>
                        <a:t>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340">
                <a:tc>
                  <a:txBody>
                    <a:bodyPr/>
                    <a:lstStyle/>
                    <a:p>
                      <a:pPr algn="ctr" fontAlgn="b"/>
                      <a:r>
                        <a:rPr lang="el-GR" sz="3200" b="0" i="0" u="none" strike="noStrike" dirty="0">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4340">
                <a:tc>
                  <a:txBody>
                    <a:bodyPr/>
                    <a:lstStyle/>
                    <a:p>
                      <a:pPr algn="ctr" fontAlgn="b"/>
                      <a:r>
                        <a:rPr lang="el-GR" sz="3200" b="0" i="0" u="none" strike="noStrike" dirty="0">
                          <a:solidFill>
                            <a:srgbClr val="000000"/>
                          </a:solidFill>
                          <a:latin typeface="Calibri"/>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340">
                <a:tc>
                  <a:txBody>
                    <a:bodyPr/>
                    <a:lstStyle/>
                    <a:p>
                      <a:pPr algn="ctr" fontAlgn="b"/>
                      <a:r>
                        <a:rPr lang="el-GR" sz="3200" b="0" i="0" u="none" strike="noStrike" dirty="0">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4340">
                <a:tc>
                  <a:txBody>
                    <a:bodyPr/>
                    <a:lstStyle/>
                    <a:p>
                      <a:pPr algn="ctr" fontAlgn="b"/>
                      <a:r>
                        <a:rPr lang="el-GR" sz="3200" b="0" i="0" u="none" strike="noStrike" dirty="0">
                          <a:solidFill>
                            <a:srgbClr val="000000"/>
                          </a:solidFill>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4340">
                <a:tc>
                  <a:txBody>
                    <a:bodyPr/>
                    <a:lstStyle/>
                    <a:p>
                      <a:pPr algn="ctr" fontAlgn="b"/>
                      <a:r>
                        <a:rPr lang="el-GR" sz="3200" b="0" i="0" u="none" strike="noStrike" dirty="0">
                          <a:solidFill>
                            <a:srgbClr val="000000"/>
                          </a:solidFill>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4340">
                <a:tc>
                  <a:txBody>
                    <a:bodyPr/>
                    <a:lstStyle/>
                    <a:p>
                      <a:pPr algn="ctr" fontAlgn="b"/>
                      <a:r>
                        <a:rPr lang="el-GR" sz="3200" b="0" i="0" u="none" strike="noStrike" dirty="0">
                          <a:solidFill>
                            <a:srgbClr val="000000"/>
                          </a:solidFill>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4340">
                <a:tc>
                  <a:txBody>
                    <a:bodyPr/>
                    <a:lstStyle/>
                    <a:p>
                      <a:pPr algn="ctr" fontAlgn="b"/>
                      <a:r>
                        <a:rPr lang="el-GR" sz="3200" b="0" i="0" u="none" strike="noStrike" dirty="0">
                          <a:solidFill>
                            <a:srgbClr val="000000"/>
                          </a:solidFill>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4340">
                <a:tc>
                  <a:txBody>
                    <a:bodyPr/>
                    <a:lstStyle/>
                    <a:p>
                      <a:pPr algn="ctr" fontAlgn="b"/>
                      <a:r>
                        <a:rPr lang="el-GR" sz="3200" b="0" i="0" u="none" strike="noStrike" dirty="0">
                          <a:solidFill>
                            <a:srgbClr val="000000"/>
                          </a:solidFill>
                          <a:latin typeface="Calibri"/>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4340">
                <a:tc>
                  <a:txBody>
                    <a:bodyPr/>
                    <a:lstStyle/>
                    <a:p>
                      <a:pPr algn="ctr" fontAlgn="b"/>
                      <a:r>
                        <a:rPr lang="el-GR" sz="3200" b="0" i="0" u="none" strike="noStrike" dirty="0">
                          <a:solidFill>
                            <a:srgbClr val="000000"/>
                          </a:solidFill>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7306" name="9 - TextBox"/>
          <p:cNvSpPr txBox="1">
            <a:spLocks noChangeArrowheads="1"/>
          </p:cNvSpPr>
          <p:nvPr/>
        </p:nvSpPr>
        <p:spPr bwMode="auto">
          <a:xfrm>
            <a:off x="714375" y="5929313"/>
            <a:ext cx="483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a:latin typeface="Tahoma" panose="020B0604030504040204" pitchFamily="34" charset="0"/>
                <a:cs typeface="Tahoma" panose="020B0604030504040204" pitchFamily="34" charset="0"/>
              </a:rPr>
              <a:t>Επικρατούσα τιμή Μο = 7</a:t>
            </a: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p:nvPr>
        </p:nvGraphicFramePr>
        <p:xfrm>
          <a:off x="539750" y="1608138"/>
          <a:ext cx="7561263" cy="4486656"/>
        </p:xfrm>
        <a:graphic>
          <a:graphicData uri="http://schemas.openxmlformats.org/drawingml/2006/table">
            <a:tbl>
              <a:tblPr>
                <a:tableStyleId>{5C22544A-7EE6-4342-B048-85BDC9FD1C3A}</a:tableStyleId>
              </a:tblPr>
              <a:tblGrid>
                <a:gridCol w="3262177">
                  <a:extLst>
                    <a:ext uri="{9D8B030D-6E8A-4147-A177-3AD203B41FA5}">
                      <a16:colId xmlns:a16="http://schemas.microsoft.com/office/drawing/2014/main" val="20000"/>
                    </a:ext>
                  </a:extLst>
                </a:gridCol>
                <a:gridCol w="4299086">
                  <a:extLst>
                    <a:ext uri="{9D8B030D-6E8A-4147-A177-3AD203B41FA5}">
                      <a16:colId xmlns:a16="http://schemas.microsoft.com/office/drawing/2014/main" val="20001"/>
                    </a:ext>
                  </a:extLst>
                </a:gridCol>
              </a:tblGrid>
              <a:tr h="1121569">
                <a:tc>
                  <a:txBody>
                    <a:bodyPr/>
                    <a:lstStyle/>
                    <a:p>
                      <a:pPr marL="298450" algn="ctr">
                        <a:lnSpc>
                          <a:spcPct val="115000"/>
                        </a:lnSpc>
                        <a:spcAft>
                          <a:spcPts val="0"/>
                        </a:spcAft>
                      </a:pPr>
                      <a:r>
                        <a:rPr lang="el-GR" sz="3200" dirty="0">
                          <a:effectLst/>
                        </a:rPr>
                        <a:t>Χ</a:t>
                      </a:r>
                      <a:endParaRPr lang="el-GR" sz="3200" dirty="0">
                        <a:effectLst/>
                        <a:latin typeface="Calibri"/>
                        <a:ea typeface="Times New Roman"/>
                        <a:cs typeface="Times New Roman"/>
                      </a:endParaRPr>
                    </a:p>
                  </a:txBody>
                  <a:tcPr marL="68584" marR="68584" marT="0" marB="0" anchor="b"/>
                </a:tc>
                <a:tc>
                  <a:txBody>
                    <a:bodyPr/>
                    <a:lstStyle/>
                    <a:p>
                      <a:pPr marL="298450">
                        <a:lnSpc>
                          <a:spcPct val="115000"/>
                        </a:lnSpc>
                        <a:spcAft>
                          <a:spcPts val="0"/>
                        </a:spcAft>
                      </a:pPr>
                      <a:r>
                        <a:rPr lang="el-GR" sz="3200" dirty="0">
                          <a:effectLst/>
                        </a:rPr>
                        <a:t>Συχνότητα</a:t>
                      </a:r>
                    </a:p>
                    <a:p>
                      <a:pPr marL="298450" algn="ctr">
                        <a:lnSpc>
                          <a:spcPct val="115000"/>
                        </a:lnSpc>
                        <a:spcAft>
                          <a:spcPts val="0"/>
                        </a:spcAft>
                      </a:pPr>
                      <a:r>
                        <a:rPr lang="en-US" sz="3200" dirty="0">
                          <a:effectLst/>
                        </a:rPr>
                        <a:t>f</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0"/>
                  </a:ext>
                </a:extLst>
              </a:tr>
              <a:tr h="560784">
                <a:tc>
                  <a:txBody>
                    <a:bodyPr/>
                    <a:lstStyle/>
                    <a:p>
                      <a:pPr marL="298450" algn="ctr">
                        <a:lnSpc>
                          <a:spcPct val="115000"/>
                        </a:lnSpc>
                        <a:spcAft>
                          <a:spcPts val="0"/>
                        </a:spcAft>
                      </a:pPr>
                      <a:r>
                        <a:rPr lang="el-GR" sz="3200" dirty="0">
                          <a:effectLst/>
                        </a:rPr>
                        <a:t>1</a:t>
                      </a:r>
                      <a:endParaRPr lang="el-GR" sz="3200" dirty="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1"/>
                  </a:ext>
                </a:extLst>
              </a:tr>
              <a:tr h="560784">
                <a:tc>
                  <a:txBody>
                    <a:bodyPr/>
                    <a:lstStyle/>
                    <a:p>
                      <a:pPr marL="298450" algn="ctr">
                        <a:lnSpc>
                          <a:spcPct val="115000"/>
                        </a:lnSpc>
                        <a:spcAft>
                          <a:spcPts val="0"/>
                        </a:spcAft>
                      </a:pPr>
                      <a:r>
                        <a:rPr lang="el-GR" sz="3200">
                          <a:effectLst/>
                        </a:rPr>
                        <a:t>2</a:t>
                      </a:r>
                      <a:endParaRPr lang="el-GR" sz="320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2"/>
                  </a:ext>
                </a:extLst>
              </a:tr>
              <a:tr h="560784">
                <a:tc>
                  <a:txBody>
                    <a:bodyPr/>
                    <a:lstStyle/>
                    <a:p>
                      <a:pPr marL="298450" algn="ctr">
                        <a:lnSpc>
                          <a:spcPct val="115000"/>
                        </a:lnSpc>
                        <a:spcAft>
                          <a:spcPts val="0"/>
                        </a:spcAft>
                      </a:pPr>
                      <a:r>
                        <a:rPr lang="el-GR" sz="3200">
                          <a:effectLst/>
                        </a:rPr>
                        <a:t>3</a:t>
                      </a:r>
                      <a:endParaRPr lang="el-GR" sz="320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l-GR" sz="3200" dirty="0">
                          <a:effectLst/>
                        </a:rPr>
                        <a:t>5</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3"/>
                  </a:ext>
                </a:extLst>
              </a:tr>
              <a:tr h="560784">
                <a:tc>
                  <a:txBody>
                    <a:bodyPr/>
                    <a:lstStyle/>
                    <a:p>
                      <a:pPr marL="298450" algn="ctr">
                        <a:lnSpc>
                          <a:spcPct val="115000"/>
                        </a:lnSpc>
                        <a:spcAft>
                          <a:spcPts val="0"/>
                        </a:spcAft>
                      </a:pPr>
                      <a:r>
                        <a:rPr lang="el-GR" sz="3200">
                          <a:effectLst/>
                        </a:rPr>
                        <a:t>4</a:t>
                      </a:r>
                      <a:endParaRPr lang="el-GR" sz="320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4"/>
                  </a:ext>
                </a:extLst>
              </a:tr>
              <a:tr h="560784">
                <a:tc>
                  <a:txBody>
                    <a:bodyPr/>
                    <a:lstStyle/>
                    <a:p>
                      <a:pPr marL="298450" algn="ctr">
                        <a:lnSpc>
                          <a:spcPct val="115000"/>
                        </a:lnSpc>
                        <a:spcAft>
                          <a:spcPts val="0"/>
                        </a:spcAft>
                      </a:pPr>
                      <a:r>
                        <a:rPr lang="el-GR" sz="3200">
                          <a:effectLst/>
                        </a:rPr>
                        <a:t>5</a:t>
                      </a:r>
                      <a:endParaRPr lang="el-GR" sz="320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5"/>
                  </a:ext>
                </a:extLst>
              </a:tr>
              <a:tr h="560784">
                <a:tc>
                  <a:txBody>
                    <a:bodyPr/>
                    <a:lstStyle/>
                    <a:p>
                      <a:pPr marL="298450">
                        <a:lnSpc>
                          <a:spcPct val="115000"/>
                        </a:lnSpc>
                        <a:spcAft>
                          <a:spcPts val="0"/>
                        </a:spcAft>
                      </a:pPr>
                      <a:r>
                        <a:rPr lang="el-GR" sz="3200">
                          <a:effectLst/>
                        </a:rPr>
                        <a:t>Σύνολο</a:t>
                      </a:r>
                      <a:endParaRPr lang="el-GR" sz="3200">
                        <a:effectLst/>
                        <a:latin typeface="Calibri"/>
                        <a:ea typeface="Times New Roman"/>
                        <a:cs typeface="Times New Roman"/>
                      </a:endParaRPr>
                    </a:p>
                  </a:txBody>
                  <a:tcPr marL="68584" marR="68584" marT="0" marB="0" anchor="b"/>
                </a:tc>
                <a:tc>
                  <a:txBody>
                    <a:bodyPr/>
                    <a:lstStyle/>
                    <a:p>
                      <a:pPr marL="298450" algn="ctr">
                        <a:lnSpc>
                          <a:spcPct val="115000"/>
                        </a:lnSpc>
                        <a:spcAft>
                          <a:spcPts val="0"/>
                        </a:spcAft>
                      </a:pPr>
                      <a:r>
                        <a:rPr lang="el-GR" sz="3200" dirty="0">
                          <a:effectLst/>
                        </a:rPr>
                        <a:t>15</a:t>
                      </a:r>
                      <a:endParaRPr lang="el-GR" sz="3200" dirty="0">
                        <a:effectLst/>
                        <a:latin typeface="Calibri"/>
                        <a:ea typeface="Times New Roman"/>
                        <a:cs typeface="Times New Roman"/>
                      </a:endParaRPr>
                    </a:p>
                  </a:txBody>
                  <a:tcPr marL="68584" marR="68584" marT="0" marB="0" anchor="b"/>
                </a:tc>
                <a:extLst>
                  <a:ext uri="{0D108BD9-81ED-4DB2-BD59-A6C34878D82A}">
                    <a16:rowId xmlns:a16="http://schemas.microsoft.com/office/drawing/2014/main" val="10006"/>
                  </a:ext>
                </a:extLst>
              </a:tr>
            </a:tbl>
          </a:graphicData>
        </a:graphic>
      </p:graphicFrame>
      <p:sp>
        <p:nvSpPr>
          <p:cNvPr id="98332" name="Rectangle 1"/>
          <p:cNvSpPr>
            <a:spLocks noChangeArrowheads="1"/>
          </p:cNvSpPr>
          <p:nvPr/>
        </p:nvSpPr>
        <p:spPr bwMode="auto">
          <a:xfrm>
            <a:off x="323850" y="260350"/>
            <a:ext cx="728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cs typeface="Times New Roman" panose="02020603050405020304" pitchFamily="18" charset="0"/>
              </a:rPr>
              <a:t>Να βρεθεί το πρώτο και τρίτο τεταρτημόριο στα </a:t>
            </a:r>
            <a:endParaRPr lang="en-US" altLang="el-GR" sz="2800">
              <a:solidFill>
                <a:srgbClr val="000000"/>
              </a:solidFill>
              <a:latin typeface="Calibri" panose="020F0502020204030204" pitchFamily="34" charset="0"/>
              <a:cs typeface="Times New Roman" panose="02020603050405020304" pitchFamily="18" charset="0"/>
            </a:endParaRPr>
          </a:p>
          <a:p>
            <a:pPr>
              <a:spcBef>
                <a:spcPct val="0"/>
              </a:spcBef>
              <a:buFontTx/>
              <a:buNone/>
            </a:pPr>
            <a:r>
              <a:rPr lang="el-GR" altLang="el-GR" sz="2800">
                <a:solidFill>
                  <a:srgbClr val="000000"/>
                </a:solidFill>
                <a:latin typeface="Calibri" panose="020F0502020204030204" pitchFamily="34" charset="0"/>
                <a:cs typeface="Times New Roman" panose="02020603050405020304" pitchFamily="18" charset="0"/>
              </a:rPr>
              <a:t>παρακάτω δεδομένα  </a:t>
            </a:r>
            <a:endParaRPr lang="el-GR" altLang="el-GR" sz="2800"/>
          </a:p>
          <a:p>
            <a:pPr>
              <a:spcBef>
                <a:spcPct val="0"/>
              </a:spcBef>
              <a:buFontTx/>
              <a:buNone/>
            </a:pPr>
            <a:endParaRPr lang="el-GR" altLang="el-GR" sz="2400"/>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Θέση περιεχομένου 2"/>
          <p:cNvGraphicFramePr>
            <a:graphicFrameLocks noGrp="1"/>
          </p:cNvGraphicFramePr>
          <p:nvPr>
            <p:ph/>
          </p:nvPr>
        </p:nvGraphicFramePr>
        <p:xfrm>
          <a:off x="946150" y="1268413"/>
          <a:ext cx="7705725" cy="4486656"/>
        </p:xfrm>
        <a:graphic>
          <a:graphicData uri="http://schemas.openxmlformats.org/drawingml/2006/table">
            <a:tbl>
              <a:tblPr>
                <a:tableStyleId>{5C22544A-7EE6-4342-B048-85BDC9FD1C3A}</a:tableStyleId>
              </a:tblPr>
              <a:tblGrid>
                <a:gridCol w="3325315">
                  <a:extLst>
                    <a:ext uri="{9D8B030D-6E8A-4147-A177-3AD203B41FA5}">
                      <a16:colId xmlns:a16="http://schemas.microsoft.com/office/drawing/2014/main" val="20000"/>
                    </a:ext>
                  </a:extLst>
                </a:gridCol>
                <a:gridCol w="4380410">
                  <a:extLst>
                    <a:ext uri="{9D8B030D-6E8A-4147-A177-3AD203B41FA5}">
                      <a16:colId xmlns:a16="http://schemas.microsoft.com/office/drawing/2014/main" val="20001"/>
                    </a:ext>
                  </a:extLst>
                </a:gridCol>
              </a:tblGrid>
              <a:tr h="1121569">
                <a:tc>
                  <a:txBody>
                    <a:bodyPr/>
                    <a:lstStyle/>
                    <a:p>
                      <a:pPr>
                        <a:lnSpc>
                          <a:spcPct val="115000"/>
                        </a:lnSpc>
                        <a:spcAft>
                          <a:spcPts val="0"/>
                        </a:spcAft>
                      </a:pPr>
                      <a:r>
                        <a:rPr lang="el-GR" sz="3200" dirty="0">
                          <a:effectLst/>
                        </a:rPr>
                        <a:t>Κλάσεις </a:t>
                      </a:r>
                      <a:endParaRPr lang="el-GR" sz="3200" dirty="0">
                        <a:effectLst/>
                        <a:latin typeface="Calibri"/>
                        <a:ea typeface="Times New Roman"/>
                        <a:cs typeface="Times New Roman"/>
                      </a:endParaRPr>
                    </a:p>
                  </a:txBody>
                  <a:tcPr marL="68588" marR="68588" marT="0" marB="0" anchor="b"/>
                </a:tc>
                <a:tc>
                  <a:txBody>
                    <a:bodyPr/>
                    <a:lstStyle/>
                    <a:p>
                      <a:pPr>
                        <a:lnSpc>
                          <a:spcPct val="115000"/>
                        </a:lnSpc>
                        <a:spcAft>
                          <a:spcPts val="0"/>
                        </a:spcAft>
                      </a:pPr>
                      <a:r>
                        <a:rPr lang="el-GR" sz="3200">
                          <a:effectLst/>
                        </a:rPr>
                        <a:t>Συχνότητα</a:t>
                      </a:r>
                    </a:p>
                    <a:p>
                      <a:pPr algn="ctr">
                        <a:lnSpc>
                          <a:spcPct val="115000"/>
                        </a:lnSpc>
                        <a:spcAft>
                          <a:spcPts val="0"/>
                        </a:spcAft>
                      </a:pPr>
                      <a:r>
                        <a:rPr lang="en-US" sz="3200">
                          <a:effectLst/>
                        </a:rPr>
                        <a:t>f</a:t>
                      </a:r>
                      <a:endParaRPr lang="el-GR" sz="320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0"/>
                  </a:ext>
                </a:extLst>
              </a:tr>
              <a:tr h="560784">
                <a:tc>
                  <a:txBody>
                    <a:bodyPr/>
                    <a:lstStyle/>
                    <a:p>
                      <a:pPr>
                        <a:lnSpc>
                          <a:spcPct val="115000"/>
                        </a:lnSpc>
                        <a:spcAft>
                          <a:spcPts val="0"/>
                        </a:spcAft>
                      </a:pPr>
                      <a:r>
                        <a:rPr lang="el-GR" sz="3200" dirty="0">
                          <a:effectLst/>
                        </a:rPr>
                        <a:t>0 – 10</a:t>
                      </a:r>
                      <a:endParaRPr lang="el-GR" sz="3200" dirty="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1"/>
                  </a:ext>
                </a:extLst>
              </a:tr>
              <a:tr h="560784">
                <a:tc>
                  <a:txBody>
                    <a:bodyPr/>
                    <a:lstStyle/>
                    <a:p>
                      <a:pPr>
                        <a:lnSpc>
                          <a:spcPct val="115000"/>
                        </a:lnSpc>
                        <a:spcAft>
                          <a:spcPts val="0"/>
                        </a:spcAft>
                      </a:pPr>
                      <a:r>
                        <a:rPr lang="el-GR" sz="3200">
                          <a:effectLst/>
                        </a:rPr>
                        <a:t>10 – 20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l-GR" sz="3200" dirty="0">
                          <a:effectLst/>
                        </a:rPr>
                        <a:t>3</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2"/>
                  </a:ext>
                </a:extLst>
              </a:tr>
              <a:tr h="560784">
                <a:tc>
                  <a:txBody>
                    <a:bodyPr/>
                    <a:lstStyle/>
                    <a:p>
                      <a:pPr>
                        <a:lnSpc>
                          <a:spcPct val="115000"/>
                        </a:lnSpc>
                        <a:spcAft>
                          <a:spcPts val="0"/>
                        </a:spcAft>
                      </a:pPr>
                      <a:r>
                        <a:rPr lang="el-GR" sz="3200">
                          <a:effectLst/>
                        </a:rPr>
                        <a:t>20 – 30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5</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3"/>
                  </a:ext>
                </a:extLst>
              </a:tr>
              <a:tr h="560784">
                <a:tc>
                  <a:txBody>
                    <a:bodyPr/>
                    <a:lstStyle/>
                    <a:p>
                      <a:pPr>
                        <a:lnSpc>
                          <a:spcPct val="115000"/>
                        </a:lnSpc>
                        <a:spcAft>
                          <a:spcPts val="0"/>
                        </a:spcAft>
                      </a:pPr>
                      <a:r>
                        <a:rPr lang="el-GR" sz="3200">
                          <a:effectLst/>
                        </a:rPr>
                        <a:t>30 – 40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3</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4"/>
                  </a:ext>
                </a:extLst>
              </a:tr>
              <a:tr h="560784">
                <a:tc>
                  <a:txBody>
                    <a:bodyPr/>
                    <a:lstStyle/>
                    <a:p>
                      <a:pPr>
                        <a:lnSpc>
                          <a:spcPct val="115000"/>
                        </a:lnSpc>
                        <a:spcAft>
                          <a:spcPts val="0"/>
                        </a:spcAft>
                      </a:pPr>
                      <a:r>
                        <a:rPr lang="el-GR" sz="3200">
                          <a:effectLst/>
                        </a:rPr>
                        <a:t>40 – 50</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n-US" sz="3200" dirty="0">
                          <a:effectLst/>
                        </a:rPr>
                        <a:t>2</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5"/>
                  </a:ext>
                </a:extLst>
              </a:tr>
              <a:tr h="560784">
                <a:tc>
                  <a:txBody>
                    <a:bodyPr/>
                    <a:lstStyle/>
                    <a:p>
                      <a:pPr>
                        <a:lnSpc>
                          <a:spcPct val="115000"/>
                        </a:lnSpc>
                        <a:spcAft>
                          <a:spcPts val="0"/>
                        </a:spcAft>
                      </a:pPr>
                      <a:r>
                        <a:rPr lang="el-GR" sz="3200">
                          <a:effectLst/>
                        </a:rPr>
                        <a:t>Σύνολο</a:t>
                      </a:r>
                      <a:endParaRPr lang="el-GR" sz="3200">
                        <a:effectLst/>
                        <a:latin typeface="Calibri"/>
                        <a:ea typeface="Times New Roman"/>
                        <a:cs typeface="Times New Roman"/>
                      </a:endParaRPr>
                    </a:p>
                  </a:txBody>
                  <a:tcPr marL="68588" marR="68588" marT="0" marB="0" anchor="b"/>
                </a:tc>
                <a:tc>
                  <a:txBody>
                    <a:bodyPr/>
                    <a:lstStyle/>
                    <a:p>
                      <a:pPr algn="ctr">
                        <a:lnSpc>
                          <a:spcPct val="115000"/>
                        </a:lnSpc>
                        <a:spcAft>
                          <a:spcPts val="0"/>
                        </a:spcAft>
                      </a:pPr>
                      <a:r>
                        <a:rPr lang="el-GR" sz="3200" dirty="0">
                          <a:effectLst/>
                        </a:rPr>
                        <a:t>15</a:t>
                      </a:r>
                      <a:endParaRPr lang="el-GR" sz="3200" dirty="0">
                        <a:effectLst/>
                        <a:latin typeface="Calibri"/>
                        <a:ea typeface="Times New Roman"/>
                        <a:cs typeface="Times New Roman"/>
                      </a:endParaRPr>
                    </a:p>
                  </a:txBody>
                  <a:tcPr marL="68588" marR="68588" marT="0" marB="0" anchor="b"/>
                </a:tc>
                <a:extLst>
                  <a:ext uri="{0D108BD9-81ED-4DB2-BD59-A6C34878D82A}">
                    <a16:rowId xmlns:a16="http://schemas.microsoft.com/office/drawing/2014/main" val="10006"/>
                  </a:ext>
                </a:extLst>
              </a:tr>
            </a:tbl>
          </a:graphicData>
        </a:graphic>
      </p:graphicFrame>
      <p:sp>
        <p:nvSpPr>
          <p:cNvPr id="99356" name="Rectangle 1"/>
          <p:cNvSpPr>
            <a:spLocks noChangeArrowheads="1"/>
          </p:cNvSpPr>
          <p:nvPr/>
        </p:nvSpPr>
        <p:spPr bwMode="auto">
          <a:xfrm>
            <a:off x="0" y="188913"/>
            <a:ext cx="86280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800">
                <a:solidFill>
                  <a:srgbClr val="000000"/>
                </a:solidFill>
                <a:latin typeface="Calibri" panose="020F0502020204030204" pitchFamily="34" charset="0"/>
                <a:cs typeface="Times New Roman" panose="02020603050405020304" pitchFamily="18" charset="0"/>
              </a:rPr>
              <a:t>Να βρεθούν τα τεταρτημόρια στα παρακάτω δεδομένων  </a:t>
            </a:r>
            <a:endParaRPr lang="el-GR" altLang="el-GR" sz="2800"/>
          </a:p>
          <a:p>
            <a:pPr>
              <a:spcBef>
                <a:spcPct val="0"/>
              </a:spcBef>
              <a:buFontTx/>
              <a:buNone/>
            </a:pPr>
            <a:endParaRPr lang="el-GR" altLang="el-GR" sz="2400"/>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0" y="0"/>
            <a:ext cx="9144000" cy="6858000"/>
          </a:xfrm>
        </p:spPr>
        <p:txBody>
          <a:bodyPr/>
          <a:lstStyle/>
          <a:p>
            <a:pPr algn="just" eaLnBrk="1" hangingPunct="1">
              <a:lnSpc>
                <a:spcPct val="95000"/>
              </a:lnSpc>
              <a:spcBef>
                <a:spcPct val="15000"/>
              </a:spcBef>
            </a:pPr>
            <a:r>
              <a:rPr lang="el-GR" altLang="el-GR" sz="2800" b="1" smtClean="0">
                <a:solidFill>
                  <a:srgbClr val="000000"/>
                </a:solidFill>
                <a:latin typeface="Courier New" panose="02070309020205020404" pitchFamily="49" charset="0"/>
                <a:cs typeface="Times New Roman" panose="02020603050405020304" pitchFamily="18" charset="0"/>
              </a:rPr>
              <a:t>Τα στατιστικά μέτρα θέση και τάσης δεν επαρκούν για την πλήρη περιγραφή της κατανομής μιας μεταβλητής</a:t>
            </a:r>
            <a:r>
              <a:rPr lang="el-GR" altLang="el-GR" smtClean="0">
                <a:solidFill>
                  <a:srgbClr val="000000"/>
                </a:solidFill>
                <a:latin typeface="Courier New" panose="02070309020205020404" pitchFamily="49" charset="0"/>
                <a:cs typeface="Times New Roman" panose="02020603050405020304" pitchFamily="18" charset="0"/>
              </a:rPr>
              <a:t> </a:t>
            </a:r>
            <a:endParaRPr lang="el-GR" altLang="el-GR" smtClean="0">
              <a:solidFill>
                <a:srgbClr val="000000"/>
              </a:solidFill>
              <a:latin typeface="Courier New" panose="02070309020205020404" pitchFamily="49" charset="0"/>
            </a:endParaRPr>
          </a:p>
          <a:p>
            <a:pPr lvl="1" algn="just" eaLnBrk="1" hangingPunct="1">
              <a:lnSpc>
                <a:spcPct val="95000"/>
              </a:lnSpc>
              <a:spcBef>
                <a:spcPct val="15000"/>
              </a:spcBef>
            </a:pPr>
            <a:r>
              <a:rPr lang="el-GR" altLang="el-GR" b="1" smtClean="0">
                <a:solidFill>
                  <a:srgbClr val="000000"/>
                </a:solidFill>
                <a:latin typeface="Courier New" panose="02070309020205020404" pitchFamily="49" charset="0"/>
                <a:cs typeface="Times New Roman" panose="02020603050405020304" pitchFamily="18" charset="0"/>
              </a:rPr>
              <a:t>δεν παρέχουν πληροφορίες </a:t>
            </a:r>
            <a:r>
              <a:rPr lang="el-GR" altLang="el-GR" smtClean="0">
                <a:solidFill>
                  <a:srgbClr val="000000"/>
                </a:solidFill>
                <a:latin typeface="Courier New" panose="02070309020205020404" pitchFamily="49" charset="0"/>
                <a:cs typeface="Times New Roman" panose="02020603050405020304" pitchFamily="18" charset="0"/>
              </a:rPr>
              <a:t> </a:t>
            </a:r>
            <a:endParaRPr lang="el-GR" altLang="el-GR" smtClean="0">
              <a:solidFill>
                <a:srgbClr val="000000"/>
              </a:solidFill>
              <a:latin typeface="Courier New" panose="02070309020205020404" pitchFamily="49" charset="0"/>
            </a:endParaRPr>
          </a:p>
          <a:p>
            <a:pPr lvl="2" algn="just" eaLnBrk="1" hangingPunct="1">
              <a:lnSpc>
                <a:spcPct val="95000"/>
              </a:lnSpc>
              <a:spcBef>
                <a:spcPct val="15000"/>
              </a:spcBef>
            </a:pPr>
            <a:r>
              <a:rPr lang="el-GR" altLang="el-GR" sz="2800" b="1" smtClean="0">
                <a:solidFill>
                  <a:srgbClr val="009900"/>
                </a:solidFill>
                <a:latin typeface="Courier New" panose="02070309020205020404" pitchFamily="49" charset="0"/>
                <a:cs typeface="Times New Roman" panose="02020603050405020304" pitchFamily="18" charset="0"/>
              </a:rPr>
              <a:t>για τη διασπορά των τιμών γύρω από το μέσο </a:t>
            </a:r>
            <a:endParaRPr lang="el-GR" altLang="el-GR" sz="2800" b="1" smtClean="0">
              <a:solidFill>
                <a:srgbClr val="009900"/>
              </a:solidFill>
              <a:latin typeface="Courier New" panose="02070309020205020404" pitchFamily="49" charset="0"/>
            </a:endParaRPr>
          </a:p>
          <a:p>
            <a:pPr lvl="2" algn="just" eaLnBrk="1" hangingPunct="1">
              <a:lnSpc>
                <a:spcPct val="95000"/>
              </a:lnSpc>
              <a:spcBef>
                <a:spcPct val="15000"/>
              </a:spcBef>
            </a:pPr>
            <a:r>
              <a:rPr lang="el-GR" altLang="el-GR" sz="2800" b="1" smtClean="0">
                <a:solidFill>
                  <a:srgbClr val="009900"/>
                </a:solidFill>
                <a:latin typeface="Courier New" panose="02070309020205020404" pitchFamily="49" charset="0"/>
                <a:cs typeface="Times New Roman" panose="02020603050405020304" pitchFamily="18" charset="0"/>
              </a:rPr>
              <a:t>ούτε για τη μορφή της κατανομής που αντιπροσωπεύουν.</a:t>
            </a:r>
            <a:r>
              <a:rPr lang="el-GR" altLang="el-GR" smtClean="0">
                <a:solidFill>
                  <a:srgbClr val="000000"/>
                </a:solidFill>
                <a:latin typeface="Courier New" panose="02070309020205020404" pitchFamily="49" charset="0"/>
                <a:cs typeface="Times New Roman" panose="02020603050405020304" pitchFamily="18" charset="0"/>
              </a:rPr>
              <a:t> </a:t>
            </a:r>
            <a:endParaRPr lang="el-GR" altLang="el-GR" smtClean="0">
              <a:solidFill>
                <a:srgbClr val="000000"/>
              </a:solidFill>
              <a:latin typeface="Courier New" panose="02070309020205020404" pitchFamily="49" charset="0"/>
            </a:endParaRPr>
          </a:p>
          <a:p>
            <a:pPr algn="just" eaLnBrk="1" hangingPunct="1">
              <a:lnSpc>
                <a:spcPct val="95000"/>
              </a:lnSpc>
              <a:spcBef>
                <a:spcPct val="15000"/>
              </a:spcBef>
            </a:pPr>
            <a:r>
              <a:rPr lang="el-GR" altLang="el-GR" sz="2800" b="1" smtClean="0">
                <a:solidFill>
                  <a:srgbClr val="000000"/>
                </a:solidFill>
                <a:latin typeface="Courier New" panose="02070309020205020404" pitchFamily="49" charset="0"/>
                <a:cs typeface="Times New Roman" panose="02020603050405020304" pitchFamily="18" charset="0"/>
              </a:rPr>
              <a:t>Για να περιγραφεί ικανοποιητικά μια κατανομή θα πρέπει να μελετηθούν: </a:t>
            </a:r>
            <a:endParaRPr lang="el-GR" altLang="el-GR" sz="2800" b="1" smtClean="0">
              <a:solidFill>
                <a:srgbClr val="000000"/>
              </a:solidFill>
              <a:latin typeface="Courier New" panose="02070309020205020404" pitchFamily="49" charset="0"/>
            </a:endParaRPr>
          </a:p>
          <a:p>
            <a:pPr lvl="1" algn="just" eaLnBrk="1" hangingPunct="1">
              <a:lnSpc>
                <a:spcPct val="95000"/>
              </a:lnSpc>
              <a:spcBef>
                <a:spcPct val="15000"/>
              </a:spcBef>
            </a:pPr>
            <a:r>
              <a:rPr lang="el-GR" altLang="el-GR" b="1" smtClean="0">
                <a:solidFill>
                  <a:srgbClr val="0033CC"/>
                </a:solidFill>
                <a:latin typeface="Courier New" panose="02070309020205020404" pitchFamily="49" charset="0"/>
                <a:cs typeface="Times New Roman" panose="02020603050405020304" pitchFamily="18" charset="0"/>
              </a:rPr>
              <a:t>1) Κεντρική Τάση, </a:t>
            </a:r>
            <a:endParaRPr lang="el-GR" altLang="el-GR" b="1" smtClean="0">
              <a:solidFill>
                <a:srgbClr val="0033CC"/>
              </a:solidFill>
              <a:latin typeface="Courier New" panose="02070309020205020404" pitchFamily="49" charset="0"/>
            </a:endParaRPr>
          </a:p>
          <a:p>
            <a:pPr lvl="1" algn="just" eaLnBrk="1" hangingPunct="1">
              <a:lnSpc>
                <a:spcPct val="95000"/>
              </a:lnSpc>
              <a:spcBef>
                <a:spcPct val="15000"/>
              </a:spcBef>
            </a:pPr>
            <a:r>
              <a:rPr lang="el-GR" altLang="el-GR" b="1" smtClean="0">
                <a:solidFill>
                  <a:srgbClr val="0033CC"/>
                </a:solidFill>
                <a:latin typeface="Courier New" panose="02070309020205020404" pitchFamily="49" charset="0"/>
                <a:cs typeface="Times New Roman" panose="02020603050405020304" pitchFamily="18" charset="0"/>
              </a:rPr>
              <a:t>2) Διασπορά, </a:t>
            </a:r>
            <a:endParaRPr lang="el-GR" altLang="el-GR" b="1" smtClean="0">
              <a:solidFill>
                <a:srgbClr val="0033CC"/>
              </a:solidFill>
              <a:latin typeface="Courier New" panose="02070309020205020404" pitchFamily="49" charset="0"/>
            </a:endParaRPr>
          </a:p>
          <a:p>
            <a:pPr lvl="1" algn="just" eaLnBrk="1" hangingPunct="1">
              <a:lnSpc>
                <a:spcPct val="95000"/>
              </a:lnSpc>
              <a:spcBef>
                <a:spcPct val="15000"/>
              </a:spcBef>
            </a:pPr>
            <a:r>
              <a:rPr lang="el-GR" altLang="el-GR" b="1" smtClean="0">
                <a:solidFill>
                  <a:srgbClr val="0033CC"/>
                </a:solidFill>
                <a:latin typeface="Courier New" panose="02070309020205020404" pitchFamily="49" charset="0"/>
                <a:cs typeface="Times New Roman" panose="02020603050405020304" pitchFamily="18" charset="0"/>
              </a:rPr>
              <a:t>3) Ασυμμετρία και </a:t>
            </a:r>
            <a:endParaRPr lang="el-GR" altLang="el-GR" b="1" smtClean="0">
              <a:solidFill>
                <a:srgbClr val="0033CC"/>
              </a:solidFill>
              <a:latin typeface="Courier New" panose="02070309020205020404" pitchFamily="49" charset="0"/>
            </a:endParaRPr>
          </a:p>
          <a:p>
            <a:pPr lvl="1" algn="just" eaLnBrk="1" hangingPunct="1">
              <a:lnSpc>
                <a:spcPct val="95000"/>
              </a:lnSpc>
              <a:spcBef>
                <a:spcPct val="15000"/>
              </a:spcBef>
            </a:pPr>
            <a:r>
              <a:rPr lang="el-GR" altLang="el-GR" b="1" smtClean="0">
                <a:solidFill>
                  <a:srgbClr val="0033CC"/>
                </a:solidFill>
                <a:latin typeface="Courier New" panose="02070309020205020404" pitchFamily="49" charset="0"/>
                <a:cs typeface="Times New Roman" panose="02020603050405020304" pitchFamily="18" charset="0"/>
              </a:rPr>
              <a:t>4) Κύρτωση.</a:t>
            </a:r>
            <a:r>
              <a:rPr lang="el-GR" altLang="el-GR" b="1" smtClean="0">
                <a:solidFill>
                  <a:srgbClr val="000000"/>
                </a:solidFill>
                <a:latin typeface="Courier New" panose="02070309020205020404" pitchFamily="49" charset="0"/>
                <a:cs typeface="Times New Roman" panose="02020603050405020304" pitchFamily="18" charset="0"/>
              </a:rPr>
              <a:t> </a:t>
            </a:r>
            <a:endParaRPr lang="el-GR" altLang="el-GR" b="1" smtClean="0">
              <a:solidFill>
                <a:srgbClr val="000000"/>
              </a:solidFill>
              <a:latin typeface="Courier New" panose="02070309020205020404" pitchFamily="49" charset="0"/>
              <a:cs typeface="Courier New" panose="02070309020205020404" pitchFamily="49" charset="0"/>
            </a:endParaRPr>
          </a:p>
        </p:txBody>
      </p:sp>
    </p:spTree>
  </p:cSld>
  <p:clrMapOvr>
    <a:masterClrMapping/>
  </p:clrMapOvr>
  <p:transition spd="med">
    <p:random/>
    <p:sndAc>
      <p:stSnd>
        <p:snd r:embed="rId2" name="camera.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219200"/>
          </a:xfrm>
          <a:solidFill>
            <a:srgbClr val="E3FFE3"/>
          </a:solidFill>
          <a:ln w="76200">
            <a:solidFill>
              <a:schemeClr val="tx1"/>
            </a:solidFill>
            <a:miter lim="800000"/>
            <a:headEnd/>
            <a:tailEnd/>
          </a:ln>
        </p:spPr>
        <p:txBody>
          <a:bodyPr/>
          <a:lstStyle/>
          <a:p>
            <a:pPr eaLnBrk="1" hangingPunct="1"/>
            <a:r>
              <a:rPr lang="el-GR" altLang="el-GR" smtClean="0">
                <a:solidFill>
                  <a:srgbClr val="000000"/>
                </a:solidFill>
                <a:latin typeface="Courier New" panose="02070309020205020404" pitchFamily="49" charset="0"/>
                <a:cs typeface="Courier New" panose="02070309020205020404" pitchFamily="49" charset="0"/>
              </a:rPr>
              <a:t>ΣΤΑΤΙΣΤΙΚΑ ΜΕΤΡΑ ΔΙΑΣΠΟΡΑΣ - ΑΣΥΜΜΕΤΡΙΑΣ - ΚΥΡΤΩΣΕΩΣ</a:t>
            </a:r>
            <a:endParaRPr lang="el-GR" altLang="el-GR" smtClean="0">
              <a:latin typeface="Courier New" panose="02070309020205020404" pitchFamily="49" charset="0"/>
              <a:cs typeface="Courier New" panose="02070309020205020404" pitchFamily="49" charset="0"/>
            </a:endParaRPr>
          </a:p>
        </p:txBody>
      </p:sp>
      <p:sp>
        <p:nvSpPr>
          <p:cNvPr id="2051" name="Rectangle 3"/>
          <p:cNvSpPr>
            <a:spLocks noGrp="1" noChangeArrowheads="1"/>
          </p:cNvSpPr>
          <p:nvPr>
            <p:ph idx="1"/>
          </p:nvPr>
        </p:nvSpPr>
        <p:spPr>
          <a:xfrm>
            <a:off x="0" y="1219200"/>
            <a:ext cx="9144000" cy="5638800"/>
          </a:xfrm>
        </p:spPr>
        <p:txBody>
          <a:bodyPr/>
          <a:lstStyle/>
          <a:p>
            <a:pPr algn="just" eaLnBrk="1" hangingPunct="1">
              <a:lnSpc>
                <a:spcPct val="95000"/>
              </a:lnSpc>
              <a:spcBef>
                <a:spcPct val="5000"/>
              </a:spcBef>
            </a:pPr>
            <a:r>
              <a:rPr lang="el-GR" altLang="el-GR" b="1" smtClean="0">
                <a:solidFill>
                  <a:schemeClr val="accent2"/>
                </a:solidFill>
              </a:rPr>
              <a:t>Διασπορά – (διακύμανση, εύρος μεταβολής κλπ)  </a:t>
            </a:r>
            <a:r>
              <a:rPr lang="el-GR" altLang="el-GR" smtClean="0"/>
              <a:t> </a:t>
            </a:r>
          </a:p>
          <a:p>
            <a:pPr lvl="1" algn="just" eaLnBrk="1" hangingPunct="1">
              <a:lnSpc>
                <a:spcPct val="95000"/>
              </a:lnSpc>
              <a:spcBef>
                <a:spcPct val="5000"/>
              </a:spcBef>
            </a:pPr>
            <a:r>
              <a:rPr lang="el-GR" altLang="el-GR" smtClean="0"/>
              <a:t>μας πληροφορεί για τη διασπορά των δεδομένων συνήθως γύρω από τη μέση τιμή</a:t>
            </a:r>
          </a:p>
          <a:p>
            <a:pPr algn="just" eaLnBrk="1" hangingPunct="1">
              <a:lnSpc>
                <a:spcPct val="95000"/>
              </a:lnSpc>
              <a:spcBef>
                <a:spcPct val="5000"/>
              </a:spcBef>
            </a:pPr>
            <a:r>
              <a:rPr lang="el-GR" altLang="el-GR" b="1" smtClean="0">
                <a:solidFill>
                  <a:schemeClr val="accent2"/>
                </a:solidFill>
              </a:rPr>
              <a:t>Ασυμμετρία </a:t>
            </a:r>
          </a:p>
          <a:p>
            <a:pPr lvl="1" algn="just" eaLnBrk="1" hangingPunct="1">
              <a:lnSpc>
                <a:spcPct val="95000"/>
              </a:lnSpc>
              <a:spcBef>
                <a:spcPct val="5000"/>
              </a:spcBef>
            </a:pPr>
            <a:r>
              <a:rPr lang="el-GR" altLang="el-GR" smtClean="0"/>
              <a:t>μετράει το βαθμό της συμμετρίας των δεδομένων ως προς τη συχνότητά  – κατανομή τους γύρω από τη μέση τιμή.</a:t>
            </a:r>
          </a:p>
          <a:p>
            <a:pPr algn="just" eaLnBrk="1" hangingPunct="1">
              <a:lnSpc>
                <a:spcPct val="95000"/>
              </a:lnSpc>
              <a:spcBef>
                <a:spcPct val="5000"/>
              </a:spcBef>
            </a:pPr>
            <a:r>
              <a:rPr lang="el-GR" altLang="el-GR" b="1" smtClean="0">
                <a:solidFill>
                  <a:schemeClr val="accent2"/>
                </a:solidFill>
              </a:rPr>
              <a:t>Κύρτωση </a:t>
            </a:r>
          </a:p>
          <a:p>
            <a:pPr lvl="1" algn="just" eaLnBrk="1" hangingPunct="1">
              <a:lnSpc>
                <a:spcPct val="95000"/>
              </a:lnSpc>
              <a:spcBef>
                <a:spcPct val="5000"/>
              </a:spcBef>
            </a:pPr>
            <a:r>
              <a:rPr lang="el-GR" altLang="el-GR" smtClean="0"/>
              <a:t>μετράει το βαθμό συγκέντρωσης των δεδομένων γύρω από τη μέση τιμή. </a:t>
            </a:r>
          </a:p>
          <a:p>
            <a:pPr lvl="1" algn="just" eaLnBrk="1" hangingPunct="1">
              <a:lnSpc>
                <a:spcPct val="95000"/>
              </a:lnSpc>
              <a:spcBef>
                <a:spcPct val="5000"/>
              </a:spcBef>
            </a:pPr>
            <a:r>
              <a:rPr lang="el-GR" altLang="el-GR" smtClean="0"/>
              <a:t>Η κύρτωση δείχνει την αιχμηρότητα ή την πλάτυνση της κατανομής </a:t>
            </a:r>
          </a:p>
        </p:txBody>
      </p:sp>
    </p:spTree>
    <p:extLst>
      <p:ext uri="{BB962C8B-B14F-4D97-AF65-F5344CB8AC3E}">
        <p14:creationId xmlns:p14="http://schemas.microsoft.com/office/powerpoint/2010/main" val="2506556254"/>
      </p:ext>
    </p:extLst>
  </p:cSld>
  <p:clrMapOvr>
    <a:masterClrMapping/>
  </p:clrMapOvr>
  <p:transition spd="med">
    <p:random/>
    <p:sndAc>
      <p:stSnd>
        <p:snd r:embed="rId2" name="camera.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0" y="0"/>
            <a:ext cx="9144000" cy="6858000"/>
          </a:xfrm>
        </p:spPr>
        <p:txBody>
          <a:bodyPr/>
          <a:lstStyle/>
          <a:p>
            <a:pPr algn="just" eaLnBrk="1" hangingPunct="1"/>
            <a:r>
              <a:rPr lang="el-GR" altLang="el-GR" smtClean="0">
                <a:solidFill>
                  <a:srgbClr val="000000"/>
                </a:solidFill>
              </a:rPr>
              <a:t>Τα μέτρα διασποράς που θα εξετάσουμε είναι τα εξής: </a:t>
            </a:r>
          </a:p>
          <a:p>
            <a:pPr lvl="1" algn="just" eaLnBrk="1" hangingPunct="1"/>
            <a:r>
              <a:rPr lang="el-GR" altLang="el-GR" sz="3200" b="1" smtClean="0">
                <a:solidFill>
                  <a:schemeClr val="accent2"/>
                </a:solidFill>
              </a:rPr>
              <a:t>α) Το εύρος μεταβολής, </a:t>
            </a:r>
          </a:p>
          <a:p>
            <a:pPr lvl="1" algn="just" eaLnBrk="1" hangingPunct="1"/>
            <a:r>
              <a:rPr lang="el-GR" altLang="el-GR" sz="3200" b="1" smtClean="0">
                <a:solidFill>
                  <a:schemeClr val="accent2"/>
                </a:solidFill>
              </a:rPr>
              <a:t>β) το ενδοτεταρτημοριακό εύρος, </a:t>
            </a:r>
          </a:p>
          <a:p>
            <a:pPr lvl="1" algn="just" eaLnBrk="1" hangingPunct="1"/>
            <a:r>
              <a:rPr lang="el-GR" altLang="el-GR" sz="3200" b="1" smtClean="0">
                <a:solidFill>
                  <a:schemeClr val="accent2"/>
                </a:solidFill>
              </a:rPr>
              <a:t>γ) η μέση απόκλιση, </a:t>
            </a:r>
          </a:p>
          <a:p>
            <a:pPr lvl="1" algn="just" eaLnBrk="1" hangingPunct="1"/>
            <a:r>
              <a:rPr lang="el-GR" altLang="el-GR" sz="3200" b="1" smtClean="0">
                <a:solidFill>
                  <a:schemeClr val="accent2"/>
                </a:solidFill>
              </a:rPr>
              <a:t>δ) η μέση απόκλιση τετραγώνου, </a:t>
            </a:r>
          </a:p>
          <a:p>
            <a:pPr lvl="1" algn="just" eaLnBrk="1" hangingPunct="1"/>
            <a:r>
              <a:rPr lang="el-GR" altLang="el-GR" sz="3200" b="1" smtClean="0">
                <a:solidFill>
                  <a:schemeClr val="accent2"/>
                </a:solidFill>
              </a:rPr>
              <a:t>ε) ο συντελεστής μεταβλητικότητας </a:t>
            </a:r>
          </a:p>
        </p:txBody>
      </p:sp>
    </p:spTree>
    <p:extLst>
      <p:ext uri="{BB962C8B-B14F-4D97-AF65-F5344CB8AC3E}">
        <p14:creationId xmlns:p14="http://schemas.microsoft.com/office/powerpoint/2010/main" val="1944987556"/>
      </p:ext>
    </p:extLst>
  </p:cSld>
  <p:clrMapOvr>
    <a:masterClrMapping/>
  </p:clrMapOvr>
  <p:transition spd="med">
    <p:random/>
    <p:sndAc>
      <p:stSnd>
        <p:snd r:embed="rId2" name="camera.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785813"/>
          </a:xfrm>
          <a:solidFill>
            <a:srgbClr val="F3FFF3"/>
          </a:solidFill>
          <a:ln w="76200" cmpd="tri">
            <a:solidFill>
              <a:schemeClr val="tx1"/>
            </a:solidFill>
            <a:miter lim="800000"/>
            <a:headEnd/>
            <a:tailEnd/>
          </a:ln>
        </p:spPr>
        <p:txBody>
          <a:bodyPr/>
          <a:lstStyle/>
          <a:p>
            <a:pPr eaLnBrk="1" hangingPunct="1"/>
            <a:r>
              <a:rPr lang="el-GR" altLang="el-GR" smtClean="0">
                <a:solidFill>
                  <a:srgbClr val="000000"/>
                </a:solidFill>
              </a:rPr>
              <a:t>Εύρος Μεταβολής</a:t>
            </a:r>
            <a:r>
              <a:rPr lang="el-GR" altLang="el-GR" smtClean="0"/>
              <a:t> </a:t>
            </a:r>
          </a:p>
        </p:txBody>
      </p:sp>
      <p:sp>
        <p:nvSpPr>
          <p:cNvPr id="4099" name="Rectangle 3"/>
          <p:cNvSpPr>
            <a:spLocks noGrp="1" noChangeArrowheads="1"/>
          </p:cNvSpPr>
          <p:nvPr>
            <p:ph idx="1"/>
          </p:nvPr>
        </p:nvSpPr>
        <p:spPr>
          <a:xfrm>
            <a:off x="0" y="785813"/>
            <a:ext cx="9144000" cy="6072187"/>
          </a:xfrm>
        </p:spPr>
        <p:txBody>
          <a:bodyPr/>
          <a:lstStyle/>
          <a:p>
            <a:pPr algn="just" eaLnBrk="1" hangingPunct="1"/>
            <a:r>
              <a:rPr lang="el-GR" altLang="el-GR" b="1" smtClean="0">
                <a:solidFill>
                  <a:srgbClr val="000000"/>
                </a:solidFill>
                <a:latin typeface="Tahoma" panose="020B0604030504040204" pitchFamily="34" charset="0"/>
                <a:cs typeface="Tahoma" panose="020B0604030504040204" pitchFamily="34" charset="0"/>
              </a:rPr>
              <a:t>Το Εύρος μεταβολής είναι</a:t>
            </a:r>
            <a:endParaRPr lang="en-US" altLang="el-GR" b="1" smtClean="0">
              <a:solidFill>
                <a:srgbClr val="000000"/>
              </a:solidFill>
              <a:latin typeface="Tahoma" panose="020B0604030504040204" pitchFamily="34" charset="0"/>
              <a:cs typeface="Tahoma" panose="020B0604030504040204" pitchFamily="34" charset="0"/>
            </a:endParaRPr>
          </a:p>
          <a:p>
            <a:pPr lvl="1" algn="just" eaLnBrk="1" hangingPunct="1"/>
            <a:r>
              <a:rPr lang="el-GR" altLang="el-GR" b="1" smtClean="0">
                <a:solidFill>
                  <a:schemeClr val="accent2"/>
                </a:solidFill>
                <a:latin typeface="Tahoma" panose="020B0604030504040204" pitchFamily="34" charset="0"/>
                <a:cs typeface="Tahoma" panose="020B0604030504040204" pitchFamily="34" charset="0"/>
              </a:rPr>
              <a:t>το απλούστερο μέτρο διασποράς  </a:t>
            </a:r>
            <a:endParaRPr lang="en-US" altLang="el-GR" b="1" smtClean="0">
              <a:solidFill>
                <a:schemeClr val="accent2"/>
              </a:solidFill>
              <a:latin typeface="Tahoma" panose="020B0604030504040204" pitchFamily="34" charset="0"/>
              <a:cs typeface="Tahoma" panose="020B0604030504040204" pitchFamily="34" charset="0"/>
            </a:endParaRPr>
          </a:p>
          <a:p>
            <a:pPr lvl="1" algn="just" eaLnBrk="1" hangingPunct="1"/>
            <a:r>
              <a:rPr lang="el-GR" altLang="el-GR" b="1" smtClean="0">
                <a:latin typeface="Tahoma" panose="020B0604030504040204" pitchFamily="34" charset="0"/>
                <a:cs typeface="Tahoma" panose="020B0604030504040204" pitchFamily="34" charset="0"/>
              </a:rPr>
              <a:t>υπολογίζεται ως η διαφορά μεταξύ της μεγαλύτερης και της μικρότερης τιμής </a:t>
            </a:r>
          </a:p>
          <a:p>
            <a:pPr algn="just" eaLnBrk="1" hangingPunct="1"/>
            <a:endParaRPr lang="el-GR" altLang="el-GR" b="1" smtClean="0">
              <a:solidFill>
                <a:srgbClr val="000000"/>
              </a:solidFill>
              <a:latin typeface="Tahoma" panose="020B0604030504040204" pitchFamily="34" charset="0"/>
              <a:cs typeface="Tahoma" panose="020B0604030504040204" pitchFamily="34" charset="0"/>
            </a:endParaRPr>
          </a:p>
          <a:p>
            <a:pPr algn="just" eaLnBrk="1" hangingPunct="1"/>
            <a:r>
              <a:rPr lang="el-GR" altLang="el-GR" b="1" smtClean="0">
                <a:solidFill>
                  <a:srgbClr val="000000"/>
                </a:solidFill>
                <a:latin typeface="Tahoma" panose="020B0604030504040204" pitchFamily="34" charset="0"/>
                <a:cs typeface="Tahoma" panose="020B0604030504040204" pitchFamily="34" charset="0"/>
              </a:rPr>
              <a:t>Το Εύρος μεταβολής δεν θεωρείται αξιόπιστο </a:t>
            </a:r>
          </a:p>
          <a:p>
            <a:pPr lvl="1" algn="just" eaLnBrk="1" hangingPunct="1">
              <a:spcBef>
                <a:spcPts val="600"/>
              </a:spcBef>
            </a:pPr>
            <a:r>
              <a:rPr lang="el-GR" altLang="el-GR" b="1" smtClean="0">
                <a:solidFill>
                  <a:srgbClr val="000000"/>
                </a:solidFill>
                <a:latin typeface="Tahoma" panose="020B0604030504040204" pitchFamily="34" charset="0"/>
                <a:cs typeface="Tahoma" panose="020B0604030504040204" pitchFamily="34" charset="0"/>
              </a:rPr>
              <a:t>γιατί εξαρτάται μόνο από τις δύο ακραίες τιμές των δεδομένων. </a:t>
            </a:r>
          </a:p>
          <a:p>
            <a:pPr lvl="1" algn="just" eaLnBrk="1" hangingPunct="1">
              <a:spcBef>
                <a:spcPts val="600"/>
              </a:spcBef>
            </a:pPr>
            <a:r>
              <a:rPr lang="el-GR" altLang="el-GR" b="1" smtClean="0">
                <a:solidFill>
                  <a:srgbClr val="000000"/>
                </a:solidFill>
                <a:latin typeface="Tahoma" panose="020B0604030504040204" pitchFamily="34" charset="0"/>
                <a:cs typeface="Tahoma" panose="020B0604030504040204" pitchFamily="34" charset="0"/>
              </a:rPr>
              <a:t>αν διαφορά των ακραίων τιμών είναι πολύ μεγάλη, τότε και το εύρος θα είναι ανάλογο</a:t>
            </a:r>
          </a:p>
          <a:p>
            <a:pPr lvl="1" algn="just" eaLnBrk="1" hangingPunct="1">
              <a:spcBef>
                <a:spcPts val="600"/>
              </a:spcBef>
            </a:pPr>
            <a:r>
              <a:rPr lang="el-GR" altLang="el-GR" b="1" smtClean="0">
                <a:solidFill>
                  <a:srgbClr val="000000"/>
                </a:solidFill>
                <a:latin typeface="Tahoma" panose="020B0604030504040204" pitchFamily="34" charset="0"/>
                <a:cs typeface="Tahoma" panose="020B0604030504040204" pitchFamily="34" charset="0"/>
              </a:rPr>
              <a:t>Χρήση. Π.χ. ΧΑΑ</a:t>
            </a:r>
            <a:endParaRPr lang="el-GR" altLang="el-GR" b="1" smtClean="0">
              <a:solidFill>
                <a:schemeClr val="accent2"/>
              </a:solidFill>
              <a:latin typeface="Tahoma" panose="020B0604030504040204" pitchFamily="34" charset="0"/>
              <a:cs typeface="Tahoma" panose="020B0604030504040204" pitchFamily="34" charset="0"/>
            </a:endParaRPr>
          </a:p>
        </p:txBody>
      </p:sp>
      <p:graphicFrame>
        <p:nvGraphicFramePr>
          <p:cNvPr id="4100" name="Object 4"/>
          <p:cNvGraphicFramePr>
            <a:graphicFrameLocks noChangeAspect="1"/>
          </p:cNvGraphicFramePr>
          <p:nvPr/>
        </p:nvGraphicFramePr>
        <p:xfrm>
          <a:off x="1928813" y="2786063"/>
          <a:ext cx="5249862" cy="820737"/>
        </p:xfrm>
        <a:graphic>
          <a:graphicData uri="http://schemas.openxmlformats.org/presentationml/2006/ole">
            <mc:AlternateContent xmlns:mc="http://schemas.openxmlformats.org/markup-compatibility/2006">
              <mc:Choice xmlns:v="urn:schemas-microsoft-com:vml" Requires="v">
                <p:oleObj spid="_x0000_s93186" name="Έγγραφο" r:id="rId4" imgW="5306427" imgH="860968" progId="Word.Document.12">
                  <p:embed/>
                </p:oleObj>
              </mc:Choice>
              <mc:Fallback>
                <p:oleObj name="Έγγραφο" r:id="rId4" imgW="5306427" imgH="860968" progId="Word.Document.12">
                  <p:embed/>
                  <p:pic>
                    <p:nvPicPr>
                      <p:cNvPr id="41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2786063"/>
                        <a:ext cx="5249862"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6444536"/>
      </p:ext>
    </p:extLst>
  </p:cSld>
  <p:clrMapOvr>
    <a:masterClrMapping/>
  </p:clrMapOvr>
  <p:transition spd="med">
    <p:random/>
    <p:sndAc>
      <p:stSnd>
        <p:snd r:embed="rId3" name="camera.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0" y="0"/>
            <a:ext cx="9144000" cy="4429125"/>
          </a:xfrm>
        </p:spPr>
        <p:txBody>
          <a:bodyPr/>
          <a:lstStyle/>
          <a:p>
            <a:pPr algn="just" eaLnBrk="1" hangingPunct="1">
              <a:defRPr/>
            </a:pPr>
            <a:r>
              <a:rPr lang="el-GR" dirty="0" smtClean="0">
                <a:latin typeface="Bookman Old Style" pitchFamily="18" charset="0"/>
              </a:rPr>
              <a:t>Έστω οι παρακάτω παρατηρήσεις. Να βρεθεί το εύρος μεταβολής</a:t>
            </a:r>
          </a:p>
          <a:p>
            <a:pPr eaLnBrk="1" hangingPunct="1">
              <a:defRPr/>
            </a:pPr>
            <a:r>
              <a:rPr lang="el-GR" dirty="0" smtClean="0">
                <a:latin typeface="Bookman Old Style" pitchFamily="18" charset="0"/>
              </a:rPr>
              <a:t>52, </a:t>
            </a:r>
            <a:r>
              <a:rPr lang="el-GR" b="1" dirty="0" smtClean="0">
                <a:solidFill>
                  <a:schemeClr val="accent2"/>
                </a:solidFill>
                <a:latin typeface="Bookman Old Style" pitchFamily="18" charset="0"/>
              </a:rPr>
              <a:t>21</a:t>
            </a:r>
            <a:r>
              <a:rPr lang="el-GR" dirty="0" smtClean="0">
                <a:latin typeface="Bookman Old Style" pitchFamily="18" charset="0"/>
              </a:rPr>
              <a:t>, 31, 41, 23, 42, 44, </a:t>
            </a:r>
          </a:p>
          <a:p>
            <a:pPr eaLnBrk="1" hangingPunct="1">
              <a:defRPr/>
            </a:pPr>
            <a:r>
              <a:rPr lang="el-GR" dirty="0" smtClean="0">
                <a:latin typeface="Bookman Old Style" pitchFamily="18" charset="0"/>
              </a:rPr>
              <a:t>54, 55, 56, 57, 60, 61, 62, </a:t>
            </a:r>
          </a:p>
          <a:p>
            <a:pPr eaLnBrk="1" hangingPunct="1">
              <a:defRPr/>
            </a:pPr>
            <a:r>
              <a:rPr lang="el-GR" dirty="0" smtClean="0">
                <a:latin typeface="Bookman Old Style" pitchFamily="18" charset="0"/>
              </a:rPr>
              <a:t>64, 65, 66, 67, 68, 75, 74, </a:t>
            </a:r>
          </a:p>
          <a:p>
            <a:pPr eaLnBrk="1" hangingPunct="1">
              <a:defRPr/>
            </a:pPr>
            <a:r>
              <a:rPr lang="el-GR" dirty="0" smtClean="0">
                <a:latin typeface="Bookman Old Style" pitchFamily="18" charset="0"/>
              </a:rPr>
              <a:t>59, 85, </a:t>
            </a:r>
            <a:r>
              <a:rPr lang="el-GR" dirty="0" err="1" smtClean="0">
                <a:latin typeface="Bookman Old Style" pitchFamily="18" charset="0"/>
              </a:rPr>
              <a:t>85,</a:t>
            </a:r>
            <a:r>
              <a:rPr lang="el-GR" dirty="0" smtClean="0">
                <a:latin typeface="Bookman Old Style" pitchFamily="18" charset="0"/>
              </a:rPr>
              <a:t> 84, 86, 90, </a:t>
            </a:r>
            <a:r>
              <a:rPr lang="el-GR" b="1" dirty="0" smtClean="0">
                <a:solidFill>
                  <a:schemeClr val="accent6"/>
                </a:solidFill>
                <a:latin typeface="Bookman Old Style" pitchFamily="18" charset="0"/>
              </a:rPr>
              <a:t>95</a:t>
            </a:r>
            <a:r>
              <a:rPr lang="el-GR" dirty="0" smtClean="0">
                <a:latin typeface="Bookman Old Style" pitchFamily="18" charset="0"/>
              </a:rPr>
              <a:t> </a:t>
            </a:r>
          </a:p>
          <a:p>
            <a:pPr eaLnBrk="1" hangingPunct="1">
              <a:defRPr/>
            </a:pPr>
            <a:r>
              <a:rPr lang="el-GR" dirty="0" smtClean="0">
                <a:latin typeface="Bookman Old Style" pitchFamily="18" charset="0"/>
              </a:rPr>
              <a:t>78, 87, 92, 93, 45, 89, 90 </a:t>
            </a:r>
          </a:p>
          <a:p>
            <a:pPr eaLnBrk="1" hangingPunct="1">
              <a:defRPr/>
            </a:pPr>
            <a:endParaRPr lang="el-GR" dirty="0" smtClean="0">
              <a:latin typeface="Bookman Old Style" pitchFamily="18" charset="0"/>
            </a:endParaRPr>
          </a:p>
        </p:txBody>
      </p:sp>
      <p:graphicFrame>
        <p:nvGraphicFramePr>
          <p:cNvPr id="5123" name="Object 4"/>
          <p:cNvGraphicFramePr>
            <a:graphicFrameLocks noChangeAspect="1"/>
          </p:cNvGraphicFramePr>
          <p:nvPr/>
        </p:nvGraphicFramePr>
        <p:xfrm>
          <a:off x="571500" y="4500563"/>
          <a:ext cx="7897813" cy="1309687"/>
        </p:xfrm>
        <a:graphic>
          <a:graphicData uri="http://schemas.openxmlformats.org/presentationml/2006/ole">
            <mc:AlternateContent xmlns:mc="http://schemas.openxmlformats.org/markup-compatibility/2006">
              <mc:Choice xmlns:v="urn:schemas-microsoft-com:vml" Requires="v">
                <p:oleObj spid="_x0000_s94210" name="Έγγραφο" r:id="rId4" imgW="5321584" imgH="880781" progId="Word.Document.12">
                  <p:embed/>
                </p:oleObj>
              </mc:Choice>
              <mc:Fallback>
                <p:oleObj name="Έγγραφο" r:id="rId4" imgW="5321584" imgH="880781" progId="Word.Document.12">
                  <p:embed/>
                  <p:pic>
                    <p:nvPicPr>
                      <p:cNvPr id="512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4500563"/>
                        <a:ext cx="7897813"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135009"/>
      </p:ext>
    </p:extLst>
  </p:cSld>
  <p:clrMapOvr>
    <a:masterClrMapping/>
  </p:clrMapOvr>
  <p:transition spd="med">
    <p:random/>
    <p:sndAc>
      <p:stSnd>
        <p:snd r:embed="rId3" name="camera.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371600"/>
          </a:xfrm>
          <a:solidFill>
            <a:srgbClr val="F3FFF3"/>
          </a:solidFill>
          <a:ln w="76200" cmpd="tri">
            <a:solidFill>
              <a:schemeClr val="tx1"/>
            </a:solidFill>
            <a:miter lim="800000"/>
            <a:headEnd/>
            <a:tailEnd/>
          </a:ln>
        </p:spPr>
        <p:txBody>
          <a:bodyPr/>
          <a:lstStyle/>
          <a:p>
            <a:pPr eaLnBrk="1" hangingPunct="1"/>
            <a:r>
              <a:rPr lang="el-GR" altLang="el-GR" smtClean="0">
                <a:solidFill>
                  <a:srgbClr val="000000"/>
                </a:solidFill>
              </a:rPr>
              <a:t>Ενδοτεταρτημοριακό Εύρος </a:t>
            </a:r>
          </a:p>
        </p:txBody>
      </p:sp>
      <p:sp>
        <p:nvSpPr>
          <p:cNvPr id="6147" name="Rectangle 3"/>
          <p:cNvSpPr>
            <a:spLocks noGrp="1" noChangeArrowheads="1"/>
          </p:cNvSpPr>
          <p:nvPr>
            <p:ph idx="1"/>
          </p:nvPr>
        </p:nvSpPr>
        <p:spPr>
          <a:xfrm>
            <a:off x="0" y="1447800"/>
            <a:ext cx="9144000" cy="2552700"/>
          </a:xfrm>
        </p:spPr>
        <p:txBody>
          <a:bodyPr/>
          <a:lstStyle/>
          <a:p>
            <a:pPr algn="just" eaLnBrk="1" hangingPunct="1"/>
            <a:r>
              <a:rPr lang="el-GR" altLang="el-GR" smtClean="0">
                <a:latin typeface="Tahoma" panose="020B0604030504040204" pitchFamily="34" charset="0"/>
                <a:cs typeface="Tahoma" panose="020B0604030504040204" pitchFamily="34" charset="0"/>
              </a:rPr>
              <a:t>Η απόσταση μεταξύ πρώτου και τρίτου τεταρτημόριου μας δίνει το </a:t>
            </a:r>
          </a:p>
          <a:p>
            <a:pPr lvl="1" algn="just" eaLnBrk="1" hangingPunct="1"/>
            <a:r>
              <a:rPr lang="el-GR" altLang="el-GR" sz="3200" b="1" smtClean="0">
                <a:latin typeface="Tahoma" panose="020B0604030504040204" pitchFamily="34" charset="0"/>
                <a:cs typeface="Tahoma" panose="020B0604030504040204" pitchFamily="34" charset="0"/>
              </a:rPr>
              <a:t>ενδοτεταρτημοριακό εύρος</a:t>
            </a:r>
            <a:r>
              <a:rPr lang="el-GR" altLang="el-GR" sz="3200" smtClean="0">
                <a:latin typeface="Tahoma" panose="020B0604030504040204" pitchFamily="34" charset="0"/>
                <a:cs typeface="Tahoma" panose="020B0604030504040204" pitchFamily="34" charset="0"/>
              </a:rPr>
              <a:t>, </a:t>
            </a:r>
          </a:p>
          <a:p>
            <a:pPr lvl="2" algn="just" eaLnBrk="1" hangingPunct="1"/>
            <a:r>
              <a:rPr lang="el-GR" altLang="el-GR" sz="3200" smtClean="0">
                <a:latin typeface="Tahoma" panose="020B0604030504040204" pitchFamily="34" charset="0"/>
                <a:cs typeface="Tahoma" panose="020B0604030504040204" pitchFamily="34" charset="0"/>
              </a:rPr>
              <a:t>το οποίο συμβολίζεται με </a:t>
            </a:r>
            <a:r>
              <a:rPr lang="en-US" altLang="el-GR" sz="3200" i="1" smtClean="0">
                <a:latin typeface="Tahoma" panose="020B0604030504040204" pitchFamily="34" charset="0"/>
                <a:cs typeface="Tahoma" panose="020B0604030504040204" pitchFamily="34" charset="0"/>
              </a:rPr>
              <a:t>IQR</a:t>
            </a:r>
            <a:r>
              <a:rPr lang="el-GR" altLang="el-GR" sz="3200" i="1" smtClean="0">
                <a:latin typeface="Tahoma" panose="020B0604030504040204" pitchFamily="34" charset="0"/>
                <a:cs typeface="Tahoma" panose="020B0604030504040204" pitchFamily="34" charset="0"/>
              </a:rPr>
              <a:t>.</a:t>
            </a:r>
            <a:endParaRPr lang="en-US" altLang="el-GR" sz="3200" b="1" smtClean="0">
              <a:solidFill>
                <a:srgbClr val="000000"/>
              </a:solidFill>
              <a:latin typeface="Tahoma" panose="020B0604030504040204" pitchFamily="34" charset="0"/>
              <a:cs typeface="Tahoma" panose="020B0604030504040204" pitchFamily="34" charset="0"/>
            </a:endParaRPr>
          </a:p>
        </p:txBody>
      </p:sp>
      <p:graphicFrame>
        <p:nvGraphicFramePr>
          <p:cNvPr id="6148" name="Object 5"/>
          <p:cNvGraphicFramePr>
            <a:graphicFrameLocks noChangeAspect="1"/>
          </p:cNvGraphicFramePr>
          <p:nvPr/>
        </p:nvGraphicFramePr>
        <p:xfrm>
          <a:off x="1497013" y="4651375"/>
          <a:ext cx="5249862" cy="914400"/>
        </p:xfrm>
        <a:graphic>
          <a:graphicData uri="http://schemas.openxmlformats.org/presentationml/2006/ole">
            <mc:AlternateContent xmlns:mc="http://schemas.openxmlformats.org/markup-compatibility/2006">
              <mc:Choice xmlns:v="urn:schemas-microsoft-com:vml" Requires="v">
                <p:oleObj spid="_x0000_s95234" name="Έγγραφο" r:id="rId4" imgW="5306427" imgH="937338" progId="Word.Document.12">
                  <p:embed/>
                </p:oleObj>
              </mc:Choice>
              <mc:Fallback>
                <p:oleObj name="Έγγραφο" r:id="rId4" imgW="5306427" imgH="937338" progId="Word.Document.12">
                  <p:embed/>
                  <p:pic>
                    <p:nvPicPr>
                      <p:cNvPr id="614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013" y="4651375"/>
                        <a:ext cx="52498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4462282"/>
      </p:ext>
    </p:extLst>
  </p:cSld>
  <p:clrMapOvr>
    <a:masterClrMapping/>
  </p:clrMapOvr>
  <p:transition spd="med">
    <p:random/>
    <p:sndAc>
      <p:stSnd>
        <p:snd r:embed="rId3" name="camera.wav"/>
      </p:stSnd>
    </p:sndAc>
  </p:transition>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35364</TotalTime>
  <Words>5545</Words>
  <Application>Microsoft Office PowerPoint</Application>
  <PresentationFormat>Προβολή στην οθόνη (4:3)</PresentationFormat>
  <Paragraphs>1496</Paragraphs>
  <Slides>175</Slides>
  <Notes>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10</vt:i4>
      </vt:variant>
      <vt:variant>
        <vt:lpstr>Τίτλοι διαφανειών</vt:lpstr>
      </vt:variant>
      <vt:variant>
        <vt:i4>175</vt:i4>
      </vt:variant>
    </vt:vector>
  </HeadingPairs>
  <TitlesOfParts>
    <vt:vector size="193" baseType="lpstr">
      <vt:lpstr>Arial</vt:lpstr>
      <vt:lpstr>Bookman Old Style</vt:lpstr>
      <vt:lpstr>Calibri</vt:lpstr>
      <vt:lpstr>Cambria Math</vt:lpstr>
      <vt:lpstr>Courier New</vt:lpstr>
      <vt:lpstr>Tahoma</vt:lpstr>
      <vt:lpstr>Times New Roman</vt:lpstr>
      <vt:lpstr>Προεπιλεγμένη σχεδίαση</vt:lpstr>
      <vt:lpstr>Φύλλο εργασίας</vt:lpstr>
      <vt:lpstr>Έγγραφο</vt:lpstr>
      <vt:lpstr>Εξίσωση</vt:lpstr>
      <vt:lpstr>Worksheet</vt:lpstr>
      <vt:lpstr>Έγγραφο του Microsoft Office Word</vt:lpstr>
      <vt:lpstr>Φύλλο εργασίας του Microsoft Excel</vt:lpstr>
      <vt:lpstr>Microsoft Equation 3.0</vt:lpstr>
      <vt:lpstr>Φύλλο εργασίας του Microsoft Office Excel 97-2003</vt:lpstr>
      <vt:lpstr>Γράφημα του Microsoft Excel</vt:lpstr>
      <vt:lpstr>Microsoft Excel 97-2003 Worksheet</vt:lpstr>
      <vt:lpstr>Στατιστική</vt:lpstr>
      <vt:lpstr>Μεταβλητές και δεδομένα</vt:lpstr>
      <vt:lpstr>Μεταβλητές και δεδομένα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Στατιστικά μέτρα</vt:lpstr>
      <vt:lpstr>Στατιστικά μέτρα τάσης </vt:lpstr>
      <vt:lpstr> Απλός αριθμητικός μέσος </vt:lpstr>
      <vt:lpstr>Παρουσίαση του PowerPoint</vt:lpstr>
      <vt:lpstr>Παρουσίαση του PowerPoint</vt:lpstr>
      <vt:lpstr>Παρουσίαση του PowerPoint</vt:lpstr>
      <vt:lpstr> Απλός αριθμητικός μέσος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αριθμητικός μέσος τιμών με συχνότητες</vt:lpstr>
      <vt:lpstr>Παρουσίαση του PowerPoint</vt:lpstr>
      <vt:lpstr>Παρουσίαση του PowerPoint</vt:lpstr>
      <vt:lpstr>Παρουσίαση του PowerPoint</vt:lpstr>
      <vt:lpstr>Παρουσίαση του PowerPoint</vt:lpstr>
      <vt:lpstr>Ο αριθμητικός μέσος τιμών ομαδοποιημένων – ταξινομημένων δεδομένων </vt:lpstr>
      <vt:lpstr>Παρουσίαση του PowerPoint</vt:lpstr>
      <vt:lpstr>Παρουσίαση του PowerPoint</vt:lpstr>
      <vt:lpstr>Παρουσίαση του PowerPoint</vt:lpstr>
      <vt:lpstr>Παρουσίαση του PowerPoint</vt:lpstr>
      <vt:lpstr>Μέσος Γεωμετρικός </vt:lpstr>
      <vt:lpstr>Μέσος Γεωμετρικός </vt:lpstr>
      <vt:lpstr>Σταθμικός Γεωμετρικός Μέσος</vt:lpstr>
      <vt:lpstr>Κυριότερες εφαρμογές του Μέσου Γεωμετρικού </vt:lpstr>
      <vt:lpstr>Παρουσίαση του PowerPoint</vt:lpstr>
      <vt:lpstr>Παρουσίαση του PowerPoint</vt:lpstr>
      <vt:lpstr>Χαρακτηριστικά μέσου αριθμητικού</vt:lpstr>
      <vt:lpstr>Χαρακτηριστικά μέσου γεωμετρικού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Διάμεσος </vt:lpstr>
      <vt:lpstr>Διάμεσος απλών δεδομένων  </vt:lpstr>
      <vt:lpstr>Παρουσίαση του PowerPoint</vt:lpstr>
      <vt:lpstr>Παρουσίαση του PowerPoint</vt:lpstr>
      <vt:lpstr>Παρουσίαση του PowerPoint</vt:lpstr>
      <vt:lpstr>Διάμεσος ομαδοποιημένων δεδομένων  </vt:lpstr>
      <vt:lpstr>Να βρεθεί η διάμεσος των παρακάτω δεδομένων: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Τεταρτημόρια  </vt:lpstr>
      <vt:lpstr>Παρουσίαση του PowerPoint</vt:lpstr>
      <vt:lpstr>Τεταρτημόρια </vt:lpstr>
      <vt:lpstr>Παρουσίαση του PowerPoint</vt:lpstr>
      <vt:lpstr>Παρουσίαση του PowerPoint</vt:lpstr>
      <vt:lpstr>Παρουσίαση του PowerPoint</vt:lpstr>
      <vt:lpstr>Τεταρτημόρια </vt:lpstr>
      <vt:lpstr>Τεταρτημόρια </vt:lpstr>
      <vt:lpstr>Τεταρτημόρια </vt:lpstr>
      <vt:lpstr>Τεταρτημόρια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Επικρατούσα τιμή</vt:lpstr>
      <vt:lpstr>Παρουσίαση του PowerPoint</vt:lpstr>
      <vt:lpstr>Παρουσίαση του PowerPoint</vt:lpstr>
      <vt:lpstr>Παρουσίαση του PowerPoint</vt:lpstr>
      <vt:lpstr>Παρουσίαση του PowerPoint</vt:lpstr>
      <vt:lpstr>ΣΤΑΤΙΣΤΙΚΑ ΜΕΤΡΑ ΔΙΑΣΠΟΡΑΣ - ΑΣΥΜΜΕΤΡΙΑΣ - ΚΥΡΤΩΣΕΩΣ</vt:lpstr>
      <vt:lpstr>Παρουσίαση του PowerPoint</vt:lpstr>
      <vt:lpstr>Εύρος Μεταβολής </vt:lpstr>
      <vt:lpstr>Παρουσίαση του PowerPoint</vt:lpstr>
      <vt:lpstr>Ενδοτεταρτημοριακό Εύρος </vt:lpstr>
      <vt:lpstr>Παρουσίαση του PowerPoint</vt:lpstr>
      <vt:lpstr>Παρουσίαση του PowerPoint</vt:lpstr>
      <vt:lpstr>Να βρεθεί το ενδοτεταρτημοριακό εύρος στα παρακάτω ταξινομημένα δεδομένα </vt:lpstr>
      <vt:lpstr>Παρουσίαση του PowerPoint</vt:lpstr>
      <vt:lpstr>Παρουσίαση του PowerPoint</vt:lpstr>
      <vt:lpstr>Παρουσίαση του PowerPoint</vt:lpstr>
      <vt:lpstr>Παρουσίαση του PowerPoint</vt:lpstr>
      <vt:lpstr>Μέση Απόκλιση </vt:lpstr>
      <vt:lpstr>Μέση Απόκλιση </vt:lpstr>
      <vt:lpstr>Μέση Απόκλιση </vt:lpstr>
      <vt:lpstr>Τυπική Απόκλιση και Διακύμανση </vt:lpstr>
      <vt:lpstr>Τυπική απόκλιση και Διακύμανση </vt:lpstr>
      <vt:lpstr>Υπολογισμός Διακυμάνσεως και Τυπικής Αποκλίσεως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Παραδείγματα</vt:lpstr>
      <vt:lpstr>Παραδείγματα</vt:lpstr>
      <vt:lpstr>Παρουσίαση του PowerPoint</vt:lpstr>
      <vt:lpstr>Παρουσίαση του PowerPoint</vt:lpstr>
      <vt:lpstr>Παρουσίαση του PowerPoint</vt:lpstr>
      <vt:lpstr>Παρουσίαση του PowerPoint</vt:lpstr>
      <vt:lpstr>Συντελεστής Μεταβλητότητας </vt:lpstr>
      <vt:lpstr>Συντελεστής Μεταβλητικότητας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ΜΕΤΡΑ ΑΣΥΜΜΕΤΡΙΑΣ </vt:lpstr>
      <vt:lpstr>ΣΥΝΤΕΛΕΣΤΗΣ ΑΣΥΜΜΕΤΡΙΑΣ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Να βρεθεί η ασυμμετρία στο παρακάτω δείγμα</vt:lpstr>
      <vt:lpstr>Παρουσίαση του PowerPoint</vt:lpstr>
      <vt:lpstr>Παρουσίαση του PowerPoint</vt:lpstr>
      <vt:lpstr>G=0 ή μ3=0  Συμμετρική</vt:lpstr>
      <vt:lpstr>G&gt;0 ή μ3&gt;0  Θετική Ασυμμετρία</vt:lpstr>
      <vt:lpstr>G&lt;0 ή μ3&lt;0 Αρνητική Ασυμμετρία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ΚΥΡΤΩΣΗ </vt:lpstr>
      <vt:lpstr>ΣΥΝΤΕΛΕΣΤΗΣ ΚΥΡΤΩΣΗΣ</vt:lpstr>
      <vt:lpstr>ΣΥΝΤΕΛΕΣΤΗΣ ΚΥΡΤΩΣΗΣ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ΝΙΚΟΣ</dc:creator>
  <cp:lastModifiedBy>userPC</cp:lastModifiedBy>
  <cp:revision>164</cp:revision>
  <dcterms:created xsi:type="dcterms:W3CDTF">2002-09-05T15:59:15Z</dcterms:created>
  <dcterms:modified xsi:type="dcterms:W3CDTF">2023-10-14T12:29:42Z</dcterms:modified>
</cp:coreProperties>
</file>