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3" r:id="rId2"/>
    <p:sldId id="260" r:id="rId3"/>
    <p:sldId id="256" r:id="rId4"/>
    <p:sldId id="257" r:id="rId5"/>
    <p:sldId id="261" r:id="rId6"/>
    <p:sldId id="259" r:id="rId7"/>
    <p:sldId id="258" r:id="rId8"/>
    <p:sldId id="262" r:id="rId9"/>
    <p:sldId id="264" r:id="rId10"/>
  </p:sldIdLst>
  <p:sldSz cx="12188825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7" autoAdjust="0"/>
    <p:restoredTop sz="94599" autoAdjust="0"/>
  </p:normalViewPr>
  <p:slideViewPr>
    <p:cSldViewPr>
      <p:cViewPr varScale="1">
        <p:scale>
          <a:sx n="82" d="100"/>
          <a:sy n="82" d="100"/>
        </p:scale>
        <p:origin x="1022" y="7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BCFB5D4-A4C8-4338-A8FC-A504D2C24A9B}" type="datetime1">
              <a:rPr lang="el-GR" smtClean="0"/>
              <a:t>25/10/2023</a:t>
            </a:fld>
            <a:endParaRPr lang="el-GR" dirty="0"/>
          </a:p>
        </p:txBody>
      </p: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813E63C-D67E-46AD-8F8E-C5243B6C950C}" type="datetime1">
              <a:rPr lang="el-GR" smtClean="0"/>
              <a:t>24/10/2023</a:t>
            </a:fld>
            <a:endParaRPr lang="el-GR" dirty="0"/>
          </a:p>
        </p:txBody>
      </p:sp>
      <p:sp>
        <p:nvSpPr>
          <p:cNvPr id="4" name="Σύμβολο κράτησης θέσης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 rtl="0"/>
            <a:r>
              <a:rPr lang="el-GR" dirty="0"/>
              <a:t>Δεύτερου 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3339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3243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07212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71149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256" name="Γραμμή" descr="Γραφικό γραμμής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Ελεύθερη σχεδίαση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8" name="Ελεύθερη σχεδίαση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9" name="Ελεύθερη σχεδίαση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0" name="Ελεύθερη σχεδίαση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1" name="Ελεύθερη σχεδίαση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2" name="Ελεύθερη σχεδίαση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3" name="Ελεύθερη σχεδίαση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4" name="Ελεύθερη σχεδίαση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5" name="Ελεύθερη σχεδίαση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6" name="Ελεύθερη σχεδίαση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7" name="Ελεύθερη σχεδίαση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8" name="Ελεύθερη σχεδίαση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9" name="Ελεύθερη σχεδίαση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0" name="Ελεύθερη σχεδίαση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1" name="Ελεύθερη σχεδίαση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2" name="Ελεύθερη σχεδίαση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3" name="Ελεύθερη σχεδίαση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4" name="Ελεύθερη σχεδίαση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5" name="Ελεύθερη σχεδίαση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6" name="Ελεύθερη σχεδίαση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7" name="Ελεύθερη σχεδίαση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8" name="Ελεύθερη σχεδίαση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9" name="Ελεύθερη σχεδίαση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0" name="Ελεύθερη σχεδίαση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1" name="Ελεύθερη σχεδίαση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2" name="Ελεύθερη σχεδίαση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3" name="Ελεύθερη σχεδίαση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4" name="Ελεύθερη σχεδίαση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5" name="Ελεύθερη σχεδίαση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6" name="Ελεύθερη σχεδίαση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7" name="Ελεύθερη σχεδίαση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8" name="Ελεύθερη σχεδίαση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9" name="Ελεύθερη σχεδίαση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0" name="Ελεύθερη σχεδίαση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1" name="Ελεύθερη σχεδίαση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2" name="Ελεύθερη σχεδίαση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3" name="Ελεύθερη σχεδίαση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4" name="Ελεύθερη σχεδίαση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5" name="Ελεύθερη σχεδίαση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6" name="Ελεύθερη σχεδίαση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7" name="Ελεύθερη σχεδίαση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8" name="Ελεύθερη σχεδίαση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9" name="Ελεύθερη σχεδίαση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0" name="Ελεύθερη σχεδίαση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1" name="Ελεύθερη σχεδίαση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2" name="Ελεύθερη σχεδίαση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3" name="Ελεύθερη σχεδίαση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4" name="Ελεύθερη σχεδίαση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5" name="Ελεύθερη σχεδίαση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6" name="Ελεύθερη σχεδίαση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7" name="Ελεύθερη σχεδίαση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8" name="Ελεύθερη σχεδίαση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9" name="Ελεύθερη σχεδίαση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0" name="Ελεύθερη σχεδίαση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1" name="Ελεύθερη σχεδίαση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2" name="Ελεύθερη σχεδίαση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3" name="Ελεύθερη σχεδίαση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4" name="Ελεύθερη σχεδίαση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5" name="Ελεύθερη σχεδίαση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6" name="Ελεύθερη σχεδίαση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7" name="Ελεύθερη σχεδίαση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8" name="Ελεύθερη σχεδίαση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9" name="Ελεύθερη σχεδίαση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0" name="Ελεύθερη σχεδίαση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1" name="Ελεύθερη σχεδίαση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2" name="Ελεύθερη σχεδίαση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3" name="Ελεύθερη σχεδίαση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4" name="Ελεύθερη σχεδίαση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5" name="Ελεύθερη σχεδίαση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6" name="Ελεύθερη σχεδίαση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7" name="Ελεύθερη σχεδίαση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8" name="Ελεύθερη σχεδίαση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9" name="Ελεύθερη σχεδίαση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0" name="Ελεύθερη σχεδίαση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1" name="Ελεύθερη σχεδίαση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2" name="Ελεύθερη σχεδίαση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3" name="Ελεύθερη σχεδίαση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4" name="Ελεύθερη σχεδίαση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5" name="Ελεύθερη σχεδίαση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6" name="Ελεύθερη σχεδίαση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7" name="Ελεύθερη σχεδίαση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8" name="Ελεύθερη σχεδίαση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9" name="Ελεύθερη σχεδίαση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0" name="Ελεύθερη σχεδίαση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1" name="Ελεύθερη σχεδίαση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2" name="Ελεύθερη σχεδίαση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3" name="Ελεύθερη σχεδίαση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4" name="Ελεύθερη σχεδίαση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5" name="Ελεύθερη σχεδίαση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6" name="Ελεύθερη σχεδίαση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7" name="Ελεύθερη σχεδίαση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8" name="Ελεύθερη σχεδίαση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9" name="Ελεύθερη σχεδίαση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0" name="Ελεύθερη σχεδίαση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1" name="Ελεύθερη σχεδίαση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2" name="Ελεύθερη σχεδίαση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3" name="Ελεύθερη σχεδίαση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4" name="Ελεύθερη σχεδίαση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5" name="Ελεύθερη σχεδίαση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6" name="Ελεύθερη σχεδίαση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7" name="Ελεύθερη σχεδίαση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8" name="Ελεύθερη σχεδίαση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9" name="Ελεύθερη σχεδίαση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0" name="Ελεύθερη σχεδίαση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1" name="Ελεύθερη σχεδίαση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2" name="Ελεύθερη σχεδίαση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3" name="Ελεύθερη σχεδίαση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4" name="Ελεύθερη σχεδίαση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5" name="Ελεύθερη σχεδίαση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6" name="Ελεύθερη σχεδίαση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7" name="Ελεύθερη σχεδίαση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8" name="Ελεύθερη σχεδίαση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9" name="Ελεύθερη σχεδίαση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0" name="Ελεύθερη σχεδίαση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1" name="Ελεύθερη σχεδίαση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2" name="Ελεύθερη σχεδίαση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3" name="Ελεύθερη σχεδίαση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4" name="Ελεύθερη σχεδίαση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5" name="Ελεύθερη σχεδίαση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6" name="Ελεύθερη σχεδίαση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7" name="Ελεύθερη σχεδίαση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8" name="Ελεύθερη σχεδίαση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9" name="Ελεύθερη σχεδίαση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</p:grp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7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Ελεύθερη σχεδίαση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9" name="Ελεύθερη σχεδίαση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0" name="Ελεύθερη σχεδίαση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5C4122-C6A0-4C3A-884B-99E79B92808F}" type="datetime1">
              <a:rPr lang="el-GR" smtClean="0"/>
              <a:t>24/10/2023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7" name="Γραμμή" descr="Γραφικό γραμμής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9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0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7423C5-B4FD-4F01-AAC7-0EEF433AB54A}" type="datetime1">
              <a:rPr lang="el-GR" smtClean="0"/>
              <a:t>24/10/2023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167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7B44FC-29E4-4980-A70E-CC0957147049}" type="datetime1">
              <a:rPr lang="el-GR" smtClean="0"/>
              <a:t>24/10/2023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255" name="Γραμμή" descr="Γραφικό γραμμής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Ελεύθερη σχεδίαση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7" name="Ελεύθερη σχεδίαση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8" name="Ελεύθερη σχεδίαση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9" name="Ελεύθερη σχεδίαση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0" name="Ελεύθερη σχεδίαση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1" name="Ελεύθερη σχεδίαση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2" name="Ελεύθερη σχεδίαση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3" name="Ελεύθερη σχεδίαση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4" name="Ελεύθερη σχεδίαση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5" name="Ελεύθερη σχεδίαση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6" name="Ελεύθερη σχεδίαση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7" name="Ελεύθερη σχεδίαση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8" name="Ελεύθερη σχεδίαση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9" name="Ελεύθερη σχεδίαση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0" name="Ελεύθερη σχεδίαση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1" name="Ελεύθερη σχεδίαση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2" name="Ελεύθερη σχεδίαση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3" name="Ελεύθερη σχεδίαση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4" name="Ελεύθερη σχεδίαση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5" name="Ελεύθερη σχεδίαση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6" name="Ελεύθερη σχεδίαση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7" name="Ελεύθερη σχεδίαση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8" name="Ελεύθερη σχεδίαση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9" name="Ελεύθερη σχεδίαση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0" name="Ελεύθερη σχεδίαση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1" name="Ελεύθερη σχεδίαση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2" name="Ελεύθερη σχεδίαση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3" name="Ελεύθερη σχεδίαση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4" name="Ελεύθερη σχεδίαση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5" name="Ελεύθερη σχεδίαση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6" name="Ελεύθερη σχεδίαση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7" name="Ελεύθερη σχεδίαση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8" name="Ελεύθερη σχεδίαση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9" name="Ελεύθερη σχεδίαση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0" name="Ελεύθερη σχεδίαση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1" name="Ελεύθερη σχεδίαση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2" name="Ελεύθερη σχεδίαση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3" name="Ελεύθερη σχεδίαση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4" name="Ελεύθερη σχεδίαση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5" name="Ελεύθερη σχεδίαση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6" name="Ελεύθερη σχεδίαση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7" name="Ελεύθερη σχεδίαση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8" name="Ελεύθερη σχεδίαση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9" name="Ελεύθερη σχεδίαση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0" name="Ελεύθερη σχεδίαση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1" name="Ελεύθερη σχεδίαση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2" name="Ελεύθερη σχεδίαση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3" name="Ελεύθερη σχεδίαση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4" name="Ελεύθερη σχεδίαση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5" name="Ελεύθερη σχεδίαση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6" name="Ελεύθερη σχεδίαση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7" name="Ελεύθερη σχεδίαση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8" name="Ελεύθερη σχεδίαση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9" name="Ελεύθερη σχεδίαση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0" name="Ελεύθερη σχεδίαση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1" name="Ελεύθερη σχεδίαση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2" name="Ελεύθερη σχεδίαση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3" name="Ελεύθερη σχεδίαση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4" name="Ελεύθερη σχεδίαση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5" name="Ελεύθερη σχεδίαση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6" name="Ελεύθερη σχεδίαση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7" name="Ελεύθερη σχεδίαση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8" name="Ελεύθερη σχεδίαση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9" name="Ελεύθερη σχεδίαση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0" name="Ελεύθερη σχεδίαση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1" name="Ελεύθερη σχεδίαση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2" name="Ελεύθερη σχεδίαση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3" name="Ελεύθερη σχεδίαση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4" name="Ελεύθερη σχεδίαση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5" name="Ελεύθερη σχεδίαση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6" name="Ελεύθερη σχεδίαση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7" name="Ελεύθερη σχεδίαση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8" name="Ελεύθερη σχεδίαση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9" name="Ελεύθερη σχεδίαση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0" name="Ελεύθερη σχεδίαση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1" name="Ελεύθερη σχεδίαση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2" name="Ελεύθερη σχεδίαση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3" name="Ελεύθερη σχεδίαση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4" name="Ελεύθερη σχεδίαση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5" name="Ελεύθερη σχεδίαση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6" name="Ελεύθερη σχεδίαση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7" name="Ελεύθερη σχεδίαση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8" name="Ελεύθερη σχεδίαση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9" name="Ελεύθερη σχεδίαση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0" name="Ελεύθερη σχεδίαση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1" name="Ελεύθερη σχεδίαση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2" name="Ελεύθερη σχεδίαση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3" name="Ελεύθερη σχεδίαση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4" name="Ελεύθερη σχεδίαση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5" name="Ελεύθερη σχεδίαση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6" name="Ελεύθερη σχεδίαση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7" name="Ελεύθερη σχεδίαση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8" name="Ελεύθερη σχεδίαση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9" name="Ελεύθερη σχεδίαση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0" name="Ελεύθερη σχεδίαση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1" name="Ελεύθερη σχεδίαση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2" name="Ελεύθερη σχεδίαση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3" name="Ελεύθερη σχεδίαση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4" name="Ελεύθερη σχεδίαση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5" name="Ελεύθερη σχεδίαση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6" name="Ελεύθερη σχεδίαση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7" name="Ελεύθερη σχεδίαση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8" name="Ελεύθερη σχεδίαση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9" name="Ελεύθερη σχεδίαση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0" name="Ελεύθερη σχεδίαση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1" name="Ελεύθερη σχεδίαση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2" name="Ελεύθερη σχεδίαση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3" name="Ελεύθερη σχεδίαση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4" name="Ελεύθερη σχεδίαση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5" name="Ελεύθερη σχεδίαση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6" name="Ελεύθερη σχεδίαση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7" name="Ελεύθερη σχεδίαση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8" name="Ελεύθερη σχεδίαση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9" name="Ελεύθερη σχεδίαση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0" name="Ελεύθερη σχεδίαση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1" name="Ελεύθερη σχεδίαση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2" name="Ελεύθερη σχεδίαση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3" name="Ελεύθερη σχεδίαση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4" name="Ελεύθερη σχεδίαση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5" name="Ελεύθερη σχεδίαση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6" name="Ελεύθερη σχεδίαση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7" name="Ελεύθερη σχεδίαση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8" name="Ελεύθερη σχεδίαση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</p:grp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C8DCF6-63D4-4ED8-8CE0-E0384DD74C4D}" type="datetime1">
              <a:rPr lang="el-GR" smtClean="0"/>
              <a:t>24/10/2023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158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0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1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περιεχομένου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14B6AF-8822-45A2-A623-EEEB4E692DB5}" type="datetime1">
              <a:rPr lang="el-GR" smtClean="0"/>
              <a:t>24/10/2023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160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Ελεύθερη σχεδίαση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3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4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Σύμβολο κράτησης θέσης κειμένου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Σύμβολο κράτησης θέσης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7" name="Σύμβολο κράτησης θέσης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BCFDCC-5693-4EAE-8CEF-69A16980683C}" type="datetime1">
              <a:rPr lang="el-GR" smtClean="0"/>
              <a:t>24/10/2023</a:t>
            </a:fld>
            <a:endParaRPr lang="el-GR" dirty="0"/>
          </a:p>
        </p:txBody>
      </p:sp>
      <p:sp>
        <p:nvSpPr>
          <p:cNvPr id="9" name="Σύμβολο κράτησης θέσης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  <p:sp>
        <p:nvSpPr>
          <p:cNvPr id="85" name="Σύμβολο κράτησης θέσης περιεχομένου 3"/>
          <p:cNvSpPr>
            <a:spLocks noGrp="1"/>
          </p:cNvSpPr>
          <p:nvPr>
            <p:ph sz="half" idx="13"/>
          </p:nvPr>
        </p:nvSpPr>
        <p:spPr>
          <a:xfrm>
            <a:off x="6249860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156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8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9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0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1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1F0177-3457-4B12-BEA0-825D05B3CB8D}" type="datetime1">
              <a:rPr lang="el-GR" smtClean="0"/>
              <a:t>24/10/2023</a:t>
            </a:fld>
            <a:endParaRPr lang="el-GR" dirty="0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Σύμβολο κράτησης θέσης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2" name="Σύμβολο κράτησης θέσης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83EFF7-E94C-4FD9-A6DE-18293CCC3264}" type="datetime1">
              <a:rPr lang="el-GR" smtClean="0"/>
              <a:t>24/10/2023</a:t>
            </a:fld>
            <a:endParaRPr lang="el-GR" dirty="0"/>
          </a:p>
        </p:txBody>
      </p:sp>
      <p:sp>
        <p:nvSpPr>
          <p:cNvPr id="4" name="Σύμβολο κράτησης θέσης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grpSp>
        <p:nvGrpSpPr>
          <p:cNvPr id="615" name="Πλαίσιο" descr="Γραφικό κουτιού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Ομάδα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Ομάδα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Ελεύθερη σχεδίαση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Ελεύθερη σχεδίαση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Ελεύθερη σχεδίαση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Ομάδα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Ελεύθερη σχεδίαση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Ελεύθερη σχεδίαση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Ελεύθερη σχεδίαση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Ομάδα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Ομάδα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Ελεύθερη σχεδίαση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Ελεύθερη σχεδίαση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Ελεύθερη σχεδίαση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Ομάδα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Ελεύθερη σχεδίαση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Ελεύθερη σχεδίαση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Ελεύθερη σχεδίαση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02F11F-5270-4642-B1F2-9C9E3C6334B7}" type="datetime1">
              <a:rPr lang="el-GR" smtClean="0"/>
              <a:t>24/10/2023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Σύμβολο κράτησης θέσης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/>
              <a:t>Κάντε κλικ στο εικονίδιο για να προσθέσετε εικόνα</a:t>
            </a:r>
            <a:endParaRPr lang="el-GR" dirty="0"/>
          </a:p>
        </p:txBody>
      </p:sp>
      <p:grpSp>
        <p:nvGrpSpPr>
          <p:cNvPr id="614" name="Πλαίσιο" descr="Γραφικό κουτιού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Ομάδα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Ομάδα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Ελεύθερη σχεδίαση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Ελεύθερη σχεδίαση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Ελεύθερη σχεδίαση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Ομάδα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Ελεύθερη σχεδίαση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Ελεύθερη σχεδίαση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Ελεύθερη σχεδίαση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Ομάδα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Ομάδα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Ελεύθερη σχεδίαση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Ελεύθερη σχεδίαση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Ελεύθερη σχεδίαση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Ομάδα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Ελεύθερη σχεδίαση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Ελεύθερη σχεδίαση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Ελεύθερη σχεδίαση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Ελεύθερη σχεδίαση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Ελεύθερη σχεδίαση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Ελεύθερη σχεδίαση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Ελεύθερη σχεδίαση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Ελεύθερη σχεδίαση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Ελεύθερη σχεδίαση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Ελεύθερη σχεδίαση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Ελεύθερη σχεδίαση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Ελεύθερη σχεδίαση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Ελεύθερη σχεδίαση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Ελεύθερη σχεδίαση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Ελεύθερη σχεδίαση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Ελεύθερη σχεδίαση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Ελεύθερη σχεδίαση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Ελεύθερη σχεδίαση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Ελεύθερη σχεδίαση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Ελεύθερη σχεδίαση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Ελεύθερη σχεδίαση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Ελεύθερη σχεδίαση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Ελεύθερη σχεδίαση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Ελεύθερη σχεδίαση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Ελεύθερη σχεδίαση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Ελεύθερη σχεδίαση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Ελεύθερη σχεδίαση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Ελεύθερη σχεδίαση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Ελεύθερη σχεδίαση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Ελεύθερη σχεδίαση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Ελεύθερη σχεδίαση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Ελεύθερη σχεδίαση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Ελεύθερη σχεδίαση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Ελεύθερη σχεδίαση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Ελεύθερη σχεδίαση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Ελεύθερη σχεδίαση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Ελεύθερη σχεδίαση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Ελεύθερη σχεδίαση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Ελεύθερη σχεδίαση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Ελεύθερη σχεδίαση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Ελεύθερη σχεδίαση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Ελεύθερη σχεδίαση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Ελεύθερη σχεδίαση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Ελεύθερη σχεδίαση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Ελεύθερη σχεδίαση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Ελεύθερη σχεδίαση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Ελεύθερη σχεδίαση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Ελεύθερη σχεδίαση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Ελεύθερη σχεδίαση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Ελεύθερη σχεδίαση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Ελεύθερη σχεδίαση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Ελεύθερη σχεδίαση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Ελεύθερη σχεδίαση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Ελεύθερη σχεδίαση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Ελεύθερη σχεδίαση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Ελεύθερη σχεδίαση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Ελεύθερη σχεδίαση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Ελεύθερη σχεδίαση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Ελεύθερη σχεδίαση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Ελεύθερη σχεδίαση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Ελεύθερη σχεδίαση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Ελεύθερη σχεδίαση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Ελεύθερη σχεδίαση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Ελεύθερη σχεδίαση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Ελεύθερη σχεδίαση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Ελεύθερη σχεδίαση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Ελεύθερη σχεδίαση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Ελεύθερη σχεδίαση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Ελεύθερη σχεδίαση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Ελεύθερη σχεδίαση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Ελεύθερη σχεδίαση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Ελεύθερη σχεδίαση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Ελεύθερη σχεδίαση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Ελεύθερη σχεδίαση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147233-F6A7-434F-92E5-61A569BFCB2D}" type="datetime1">
              <a:rPr lang="el-GR" smtClean="0"/>
              <a:t>24/10/2023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τίτλου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l-GR" dirty="0"/>
              <a:t>Στυλ κύριου τίτλου</a:t>
            </a:r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 rtl="0"/>
            <a:r>
              <a:rPr lang="el-GR" dirty="0"/>
              <a:t>Δεύτερου 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38CD73C-109C-4F2C-8D5C-05E3AE1DFFE2}" type="datetime1">
              <a:rPr lang="el-GR" smtClean="0"/>
              <a:t>24/10/2023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&#917;&#934;&#919;\Documents\&#913;&#929;&#935;&#917;&#921;&#927;%20&#928;&#929;&#927;&#931;&#937;&#928;&#921;&#922;&#927;&#933;%20&#933;&#928;&#927;&#923;&#927;&#915;&#921;&#931;&#932;&#919;%2012.6.22\0108&#933;.%20&#931;&#965;&#947;&#947;&#961;&#945;&#966;&#942;%20&#917;&#960;&#953;&#963;&#964;&#951;&#956;&#959;&#957;&#953;&#954;&#942;&#962;%20&#917;&#961;&#947;&#945;&#963;&#943;&#945;&#962;\&#928;&#913;&#928;&#913;&#915;&#917;&#937;&#929;&#915;&#921;&#927;&#933;\&#927;&#948;&#951;&#947;&#972;&#962;%20&#947;&#955;&#969;&#963;&#963;&#953;&#954;&#942;&#962;%20&#949;&#960;&#953;&#956;&#941;&#955;&#949;&#953;&#945;&#962;%20&#954;&#949;&#953;&#956;&#941;&#957;&#959;&#965;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&#917;&#934;&#919;\Documents\&#913;&#929;&#935;&#917;&#921;&#927;%20&#928;&#929;&#927;&#931;&#937;&#928;&#921;&#922;&#927;&#933;%20&#933;&#928;&#927;&#923;&#927;&#915;&#921;&#931;&#932;&#919;%2012.6.22\0108&#933;.%20&#931;&#965;&#947;&#947;&#961;&#945;&#966;&#942;%20&#917;&#960;&#953;&#963;&#964;&#951;&#956;&#959;&#957;&#953;&#954;&#942;&#962;%20&#917;&#961;&#947;&#945;&#963;&#943;&#945;&#962;\&#928;&#913;&#928;&#913;&#915;&#917;&#937;&#929;&#915;&#921;&#927;&#933;\&#931;&#933;&#931;&#932;&#919;&#924;&#913;%20&#913;&#929;&#913;%20(1).pdf" TargetMode="External"/><Relationship Id="rId2" Type="http://schemas.openxmlformats.org/officeDocument/2006/relationships/hyperlink" Target="https://www.sbs-studies.gr/apa-7th-edition#istoselida-websit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6CC030-C570-4044-BC61-A5F3E09883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905000"/>
            <a:ext cx="12188825" cy="2388096"/>
          </a:xfrm>
        </p:spPr>
        <p:txBody>
          <a:bodyPr anchor="b">
            <a:normAutofit/>
          </a:bodyPr>
          <a:lstStyle/>
          <a:p>
            <a:r>
              <a:rPr lang="en-US" sz="6000" dirty="0">
                <a:latin typeface="Aharoni" panose="02010803020104030203" pitchFamily="2" charset="-79"/>
                <a:cs typeface="Aharoni" panose="02010803020104030203" pitchFamily="2" charset="-79"/>
              </a:rPr>
              <a:t>  “</a:t>
            </a:r>
            <a:r>
              <a:rPr lang="el-GR" sz="6000" dirty="0">
                <a:cs typeface="Aharoni" panose="02010803020104030203" pitchFamily="2" charset="-79"/>
              </a:rPr>
              <a:t>Επιστημονική</a:t>
            </a:r>
            <a:r>
              <a:rPr lang="en-US" sz="6000" dirty="0">
                <a:cs typeface="Aharoni" panose="02010803020104030203" pitchFamily="2" charset="-79"/>
              </a:rPr>
              <a:t> </a:t>
            </a:r>
            <a:r>
              <a:rPr lang="el-GR" sz="6000" dirty="0">
                <a:cs typeface="Aharoni" panose="02010803020104030203" pitchFamily="2" charset="-79"/>
              </a:rPr>
              <a:t>τεχνογραφία</a:t>
            </a:r>
            <a:r>
              <a:rPr lang="en-US" sz="6000" dirty="0">
                <a:latin typeface="Aharoni" panose="02010803020104030203" pitchFamily="2" charset="-79"/>
                <a:cs typeface="Aharoni" panose="02010803020104030203" pitchFamily="2" charset="-79"/>
              </a:rPr>
              <a:t>”</a:t>
            </a:r>
            <a:r>
              <a:rPr lang="el-GR" sz="6000" dirty="0">
                <a:cs typeface="Aharoni" panose="02010803020104030203" pitchFamily="2" charset="-79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472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335F9B-13BF-4E2A-BD23-1941C9266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836" y="-675456"/>
            <a:ext cx="9756576" cy="2232248"/>
          </a:xfrm>
        </p:spPr>
        <p:txBody>
          <a:bodyPr>
            <a:normAutofit/>
          </a:bodyPr>
          <a:lstStyle/>
          <a:p>
            <a:r>
              <a:rPr lang="el-GR" sz="3600" dirty="0"/>
              <a:t>Κριτήρια αξιολόγησης της εργασίας:</a:t>
            </a:r>
            <a:br>
              <a:rPr lang="el-GR" sz="3600" dirty="0"/>
            </a:br>
            <a:endParaRPr lang="el-GR" sz="36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87DAED9-2770-423B-8B21-1A03F25D5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780" y="1772816"/>
            <a:ext cx="11953328" cy="5256584"/>
          </a:xfrm>
        </p:spPr>
        <p:txBody>
          <a:bodyPr>
            <a:normAutofit fontScale="25000" lnSpcReduction="20000"/>
          </a:bodyPr>
          <a:lstStyle/>
          <a:p>
            <a:r>
              <a:rPr lang="el-GR" sz="8000" dirty="0"/>
              <a:t>η επιστημονικά ορθή προσέγγιση του ζητήματος </a:t>
            </a:r>
          </a:p>
          <a:p>
            <a:r>
              <a:rPr lang="el-GR" sz="8000" dirty="0"/>
              <a:t>η χρήση επιστημονικών μεθόδων ανάλυσης </a:t>
            </a:r>
          </a:p>
          <a:p>
            <a:r>
              <a:rPr lang="el-GR" sz="8000" dirty="0"/>
              <a:t>η τεκμηριωμένη σχεδίαση της ερευνητικής προσέγγισης </a:t>
            </a:r>
          </a:p>
          <a:p>
            <a:r>
              <a:rPr lang="el-GR" sz="8000" dirty="0"/>
              <a:t>η ορθή ανάλυση των δεδομένων και  εξαγωγής συμπερασμάτων </a:t>
            </a:r>
          </a:p>
          <a:p>
            <a:r>
              <a:rPr lang="el-GR" sz="8000" dirty="0"/>
              <a:t>η πειστική εξήγηση ότι η έρευνα είναι πρωτότυπη και αληθής, χωρίς παραποιημένα στοιχεία </a:t>
            </a:r>
          </a:p>
          <a:p>
            <a:r>
              <a:rPr lang="el-GR" sz="8000" dirty="0">
                <a:solidFill>
                  <a:srgbClr val="FFFF00"/>
                </a:solidFill>
              </a:rPr>
              <a:t>η δομή και την παρουσίαση της εργασίας </a:t>
            </a:r>
          </a:p>
          <a:p>
            <a:r>
              <a:rPr lang="el-GR" sz="8000" dirty="0">
                <a:solidFill>
                  <a:srgbClr val="FFFF00"/>
                </a:solidFill>
              </a:rPr>
              <a:t>η ποιότητα χρήσης του λόγου </a:t>
            </a:r>
          </a:p>
          <a:p>
            <a:r>
              <a:rPr lang="el-GR" sz="8000" dirty="0">
                <a:solidFill>
                  <a:srgbClr val="FFFF00"/>
                </a:solidFill>
              </a:rPr>
              <a:t>η τήρηση του οδηγού σύνταξης αναφορικά με την παράθεση βιβλιογραφικών παραπομπών και αναφορών </a:t>
            </a:r>
          </a:p>
          <a:p>
            <a:r>
              <a:rPr lang="el-GR" sz="8000" dirty="0">
                <a:solidFill>
                  <a:srgbClr val="FFFF00"/>
                </a:solidFill>
              </a:rPr>
              <a:t>η τήρηση των κανόνων μορφοποίησης </a:t>
            </a:r>
          </a:p>
          <a:p>
            <a:r>
              <a:rPr lang="el-GR" sz="8000" dirty="0"/>
              <a:t>τήρηση των κανόνων περί λογοκλοπής</a:t>
            </a:r>
          </a:p>
          <a:p>
            <a:r>
              <a:rPr lang="el-GR" sz="8000" dirty="0"/>
              <a:t>η ακριβή εφαρμογή των παρατηρήσεων και διορθώσεων του επόπτη  καθηγητή (και ενδεχομένως του 2ου βαθμολογητή) </a:t>
            </a:r>
          </a:p>
          <a:p>
            <a:endParaRPr lang="el-GR" sz="7200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Το πλέον σημαντικό κριτήριο αξιολόγησης είναι η εργασία να ακολουθεί τους </a:t>
            </a:r>
          </a:p>
          <a:p>
            <a:r>
              <a:rPr lang="el-GR" dirty="0"/>
              <a:t>κανόνες περί λογοκλοπής και να μην αποτελεί προϊόν εκτεταμένης αντιγραφής άλλης </a:t>
            </a:r>
          </a:p>
          <a:p>
            <a:r>
              <a:rPr lang="el-GR" dirty="0"/>
              <a:t>εργασίας. </a:t>
            </a:r>
          </a:p>
        </p:txBody>
      </p:sp>
    </p:spTree>
    <p:extLst>
      <p:ext uri="{BB962C8B-B14F-4D97-AF65-F5344CB8AC3E}">
        <p14:creationId xmlns:p14="http://schemas.microsoft.com/office/powerpoint/2010/main" val="4242919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Έκταση εργασίας: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>
              <a:buFont typeface="Wingdings" panose="05000000000000000000" pitchFamily="2" charset="2"/>
              <a:buChar char="ü"/>
            </a:pPr>
            <a:r>
              <a:rPr lang="el-GR" sz="3200" dirty="0"/>
              <a:t>Όχι μεγαλύτερη από 15.000 λέξεις</a:t>
            </a:r>
            <a:endParaRPr lang="en-US" sz="3200" dirty="0"/>
          </a:p>
          <a:p>
            <a:pPr rtl="0">
              <a:buFont typeface="Wingdings" panose="05000000000000000000" pitchFamily="2" charset="2"/>
              <a:buChar char="ü"/>
            </a:pPr>
            <a:r>
              <a:rPr lang="el-GR" sz="3200" dirty="0"/>
              <a:t>Όχι μικρότερη από 10.000 λέξεις</a:t>
            </a:r>
            <a:endParaRPr lang="en-US" sz="3200" dirty="0"/>
          </a:p>
          <a:p>
            <a:pPr rtl="0">
              <a:buFont typeface="Wingdings" panose="05000000000000000000" pitchFamily="2" charset="2"/>
              <a:buChar char="ü"/>
            </a:pPr>
            <a:endParaRPr lang="el-GR" sz="3200" dirty="0"/>
          </a:p>
          <a:p>
            <a:pPr marL="0" indent="0" algn="ctr" rtl="0">
              <a:buNone/>
            </a:pPr>
            <a:r>
              <a:rPr lang="el-GR" sz="2800" dirty="0"/>
              <a:t>Πρόσθετα στοιχεία, όπως περίληψη, βιβλιογραφία, παραρτήματα δεν περιλαμβάνονται στην έκταση αυτή.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Μεγάλη προσοχή στη: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idx="1"/>
          </p:nvPr>
        </p:nvSpPr>
        <p:spPr>
          <a:xfrm>
            <a:off x="1701924" y="1988840"/>
            <a:ext cx="9144000" cy="4267200"/>
          </a:xfrm>
        </p:spPr>
        <p:txBody>
          <a:bodyPr rtlCol="0">
            <a:normAutofit/>
          </a:bodyPr>
          <a:lstStyle/>
          <a:p>
            <a:r>
              <a:rPr lang="el-GR" sz="3600" dirty="0"/>
              <a:t>Δομή </a:t>
            </a:r>
          </a:p>
          <a:p>
            <a:r>
              <a:rPr lang="el-GR" sz="3600" dirty="0"/>
              <a:t>Σύνταξη</a:t>
            </a:r>
          </a:p>
          <a:p>
            <a:r>
              <a:rPr lang="el-GR" sz="3600" dirty="0"/>
              <a:t>Γραμματική</a:t>
            </a:r>
          </a:p>
          <a:p>
            <a:r>
              <a:rPr lang="el-GR" sz="3600" dirty="0"/>
              <a:t>Ορθή χρήση της επιστημονικής ορολογίας</a:t>
            </a:r>
          </a:p>
          <a:p>
            <a:r>
              <a:rPr lang="el-GR" sz="3600" dirty="0"/>
              <a:t>Αποφυγή λεξιθηρίας</a:t>
            </a:r>
          </a:p>
        </p:txBody>
      </p:sp>
      <p:sp>
        <p:nvSpPr>
          <p:cNvPr id="4" name="Κουμπί ενέργειας: Έγγραφο 3">
            <a:hlinkClick r:id="rId3" action="ppaction://hlinkfile" highlightClick="1"/>
            <a:extLst>
              <a:ext uri="{FF2B5EF4-FFF2-40B4-BE49-F238E27FC236}">
                <a16:creationId xmlns:a16="http://schemas.microsoft.com/office/drawing/2014/main" id="{812A131F-10A3-E503-D738-770D1F72805F}"/>
              </a:ext>
            </a:extLst>
          </p:cNvPr>
          <p:cNvSpPr/>
          <p:nvPr/>
        </p:nvSpPr>
        <p:spPr>
          <a:xfrm>
            <a:off x="6166420" y="2840157"/>
            <a:ext cx="864096" cy="1152128"/>
          </a:xfrm>
          <a:prstGeom prst="actionButtonDocument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115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B2816EF-FA04-4B13-95B2-FC7FC138F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Δομή της επιστημονικής εργασίας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76C3D4-44AE-48ED-8086-AAB27C0B0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628800"/>
            <a:ext cx="9144000" cy="5229200"/>
          </a:xfrm>
        </p:spPr>
        <p:txBody>
          <a:bodyPr>
            <a:normAutofit fontScale="92500" lnSpcReduction="20000"/>
          </a:bodyPr>
          <a:lstStyle/>
          <a:p>
            <a:r>
              <a:rPr lang="el-GR" sz="1600" dirty="0"/>
              <a:t>Εξώφυλλο – Σελίδα τίτλου</a:t>
            </a:r>
          </a:p>
          <a:p>
            <a:r>
              <a:rPr lang="el-GR" sz="1600" dirty="0"/>
              <a:t>Πίνακας περιεχομένων</a:t>
            </a:r>
          </a:p>
          <a:p>
            <a:r>
              <a:rPr lang="el-GR" sz="1600" dirty="0"/>
              <a:t>Λίστα Εικόνων</a:t>
            </a:r>
          </a:p>
          <a:p>
            <a:r>
              <a:rPr lang="el-GR" sz="1600" dirty="0"/>
              <a:t>Λίστα Πινάκων </a:t>
            </a:r>
          </a:p>
          <a:p>
            <a:r>
              <a:rPr lang="el-GR" sz="1600" dirty="0"/>
              <a:t> Γλωσσάριο/Κατάλογος συντομογραφιών</a:t>
            </a:r>
          </a:p>
          <a:p>
            <a:pPr marL="0" indent="0">
              <a:buNone/>
            </a:pPr>
            <a:r>
              <a:rPr lang="el-GR" sz="1600" dirty="0"/>
              <a:t>(Εάν χρησιμοποιούνται πολλοί ειδικοί όροι, συντομογραφίες και ακρωνύμια, είναι χρήσιμη μια τέτοια λίστα, ώστε να βοηθηθεί ο αναγνώστης)</a:t>
            </a:r>
          </a:p>
          <a:p>
            <a:r>
              <a:rPr lang="el-GR" sz="1600" dirty="0"/>
              <a:t>Ευχαριστίες</a:t>
            </a:r>
          </a:p>
          <a:p>
            <a:r>
              <a:rPr lang="el-GR" sz="1600" dirty="0"/>
              <a:t>Περίληψη  -  Λέξεις κλειδιά</a:t>
            </a:r>
          </a:p>
          <a:p>
            <a:r>
              <a:rPr lang="en-US" sz="1600" dirty="0"/>
              <a:t> </a:t>
            </a:r>
            <a:r>
              <a:rPr lang="el-GR" sz="1600" dirty="0"/>
              <a:t>Εισαγωγή</a:t>
            </a:r>
          </a:p>
          <a:p>
            <a:r>
              <a:rPr lang="el-GR" sz="1600" dirty="0"/>
              <a:t>Ανάπτυξη του θέματος (θεωρητικό πλαίσιο – ερευνητική προσέγγιση – αποτελέσματα)</a:t>
            </a:r>
          </a:p>
          <a:p>
            <a:r>
              <a:rPr lang="el-GR" sz="1600" dirty="0"/>
              <a:t>Συμπεράσματα</a:t>
            </a:r>
          </a:p>
          <a:p>
            <a:r>
              <a:rPr lang="el-GR" sz="1600" dirty="0"/>
              <a:t>Βιβλιογραφία</a:t>
            </a:r>
          </a:p>
          <a:p>
            <a:r>
              <a:rPr lang="el-GR" sz="1600" dirty="0"/>
              <a:t>Παραρτήματα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67147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Ο γραπτός λόγος πρέπει να είναι: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el-GR" sz="3600" dirty="0"/>
              <a:t>Λιτός</a:t>
            </a:r>
          </a:p>
          <a:p>
            <a:pPr rtl="0"/>
            <a:r>
              <a:rPr lang="el-GR" sz="3600" dirty="0"/>
              <a:t>Περιεκτικός</a:t>
            </a:r>
          </a:p>
          <a:p>
            <a:pPr rtl="0"/>
            <a:r>
              <a:rPr lang="el-GR" sz="3600" dirty="0"/>
              <a:t>Κατανοητός </a:t>
            </a:r>
          </a:p>
          <a:p>
            <a:pPr rtl="0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281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Αποφεύγεται η υπερβολική χρήση: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el-GR" sz="3200" dirty="0"/>
              <a:t>Εικόνων</a:t>
            </a:r>
          </a:p>
          <a:p>
            <a:pPr rtl="0"/>
            <a:r>
              <a:rPr lang="el-GR" sz="3200" dirty="0"/>
              <a:t>Διαγραμμάτων</a:t>
            </a:r>
          </a:p>
          <a:p>
            <a:pPr rtl="0"/>
            <a:r>
              <a:rPr lang="el-GR" sz="3200" dirty="0"/>
              <a:t>Πινάκων</a:t>
            </a:r>
            <a:endParaRPr lang="en-US" sz="3200" dirty="0"/>
          </a:p>
          <a:p>
            <a:pPr rtl="0"/>
            <a:r>
              <a:rPr lang="el-GR" sz="3200" dirty="0"/>
              <a:t>Σημείων στίξης</a:t>
            </a:r>
          </a:p>
          <a:p>
            <a:pPr rtl="0"/>
            <a:endParaRPr lang="el-GR" sz="3200" dirty="0"/>
          </a:p>
          <a:p>
            <a:pPr marL="0" indent="0" algn="ctr" rtl="0">
              <a:buNone/>
            </a:pPr>
            <a:r>
              <a:rPr lang="el-GR" sz="3200" dirty="0"/>
              <a:t>Η χρήση τους πρέπει να υποστηρίζει και να υπηρετεί το κείμενο της επιστημονικής εργασίας</a:t>
            </a:r>
          </a:p>
        </p:txBody>
      </p:sp>
    </p:spTree>
    <p:extLst>
      <p:ext uri="{BB962C8B-B14F-4D97-AF65-F5344CB8AC3E}">
        <p14:creationId xmlns:p14="http://schemas.microsoft.com/office/powerpoint/2010/main" val="2523063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5C43D4-E83D-401C-B97E-F81269F7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Μορφοποίηση κειμένου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8E654BB-905C-4388-8FD5-853D1F748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700808"/>
            <a:ext cx="9144000" cy="4882554"/>
          </a:xfrm>
        </p:spPr>
        <p:txBody>
          <a:bodyPr>
            <a:normAutofit fontScale="92500" lnSpcReduction="10000"/>
          </a:bodyPr>
          <a:lstStyle/>
          <a:p>
            <a:r>
              <a:rPr lang="el-GR" sz="2600" dirty="0">
                <a:solidFill>
                  <a:srgbClr val="FFFF00"/>
                </a:solidFill>
              </a:rPr>
              <a:t>Συνιστάται η χρήση της </a:t>
            </a:r>
            <a:r>
              <a:rPr lang="el-GR" sz="2600" dirty="0" err="1">
                <a:solidFill>
                  <a:srgbClr val="FFFF00"/>
                </a:solidFill>
              </a:rPr>
              <a:t>Times</a:t>
            </a:r>
            <a:r>
              <a:rPr lang="el-GR" sz="2600" dirty="0">
                <a:solidFill>
                  <a:srgbClr val="FFFF00"/>
                </a:solidFill>
              </a:rPr>
              <a:t> </a:t>
            </a:r>
            <a:r>
              <a:rPr lang="el-GR" sz="2600" dirty="0" err="1">
                <a:solidFill>
                  <a:srgbClr val="FFFF00"/>
                </a:solidFill>
              </a:rPr>
              <a:t>New</a:t>
            </a:r>
            <a:r>
              <a:rPr lang="el-GR" sz="2600" dirty="0">
                <a:solidFill>
                  <a:srgbClr val="FFFF00"/>
                </a:solidFill>
              </a:rPr>
              <a:t> </a:t>
            </a:r>
            <a:r>
              <a:rPr lang="el-GR" sz="2600" dirty="0" err="1">
                <a:solidFill>
                  <a:srgbClr val="FFFF00"/>
                </a:solidFill>
              </a:rPr>
              <a:t>Roman</a:t>
            </a:r>
            <a:r>
              <a:rPr lang="el-GR" sz="2600" dirty="0">
                <a:solidFill>
                  <a:srgbClr val="FFFF00"/>
                </a:solidFill>
              </a:rPr>
              <a:t> με γράμματα μεγέθους 12 στιγμών και διάστιχο 1,5</a:t>
            </a:r>
          </a:p>
          <a:p>
            <a:r>
              <a:rPr lang="el-GR" sz="2600" dirty="0">
                <a:solidFill>
                  <a:srgbClr val="FFC000"/>
                </a:solidFill>
              </a:rPr>
              <a:t>Κατ’ αντιστοιχία, θα πρέπει να χρησιμοποιούνται τα ακόλουθα μεγέθη και είδη  γραμματοσειρών: </a:t>
            </a:r>
          </a:p>
          <a:p>
            <a:r>
              <a:rPr lang="el-GR" sz="2800" dirty="0"/>
              <a:t>Τίτλοι Κεφαλαίων: 16 </a:t>
            </a:r>
            <a:r>
              <a:rPr lang="el-GR" sz="2800" dirty="0" err="1"/>
              <a:t>στ</a:t>
            </a:r>
            <a:r>
              <a:rPr lang="el-GR" sz="2800" dirty="0"/>
              <a:t>. έντονη γραφή, στοίχιση στο κέντρο </a:t>
            </a:r>
          </a:p>
          <a:p>
            <a:r>
              <a:rPr lang="el-GR" sz="2800" dirty="0"/>
              <a:t>Τίτλοι </a:t>
            </a:r>
            <a:r>
              <a:rPr lang="el-GR" sz="2800" dirty="0" err="1"/>
              <a:t>υποενοτήτων</a:t>
            </a:r>
            <a:r>
              <a:rPr lang="el-GR" sz="2800" dirty="0"/>
              <a:t> κεφαλαίου: 14 στιγμών, έντονη γραφή, στοίχιση αριστερά. </a:t>
            </a:r>
          </a:p>
          <a:p>
            <a:r>
              <a:rPr lang="el-GR" sz="2800" dirty="0"/>
              <a:t>Τίτλοι </a:t>
            </a:r>
            <a:r>
              <a:rPr lang="el-GR" sz="2800" dirty="0" err="1"/>
              <a:t>υποενοτήτων</a:t>
            </a:r>
            <a:r>
              <a:rPr lang="el-GR" sz="2800" dirty="0"/>
              <a:t> 3ου επιπέδου: 12 στιγμών, πλάγια γραφή, στοίχιση στο κέντρο. </a:t>
            </a:r>
          </a:p>
          <a:p>
            <a:r>
              <a:rPr lang="el-GR" sz="2800" dirty="0"/>
              <a:t>Κυρίως κείμενο: 12 στιγμών, πλήρης στοίχιση. </a:t>
            </a:r>
          </a:p>
          <a:p>
            <a:r>
              <a:rPr lang="el-GR" sz="2800" dirty="0"/>
              <a:t>Βιβλιογραφικές αναφορές: 11 στιγμών, πλήρης στοίχιση. </a:t>
            </a:r>
          </a:p>
        </p:txBody>
      </p:sp>
    </p:spTree>
    <p:extLst>
      <p:ext uri="{BB962C8B-B14F-4D97-AF65-F5344CB8AC3E}">
        <p14:creationId xmlns:p14="http://schemas.microsoft.com/office/powerpoint/2010/main" val="2437070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B1A505-FDC0-410E-546F-D7FEE43203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9796" y="1905000"/>
            <a:ext cx="11639029" cy="1812032"/>
          </a:xfrm>
        </p:spPr>
        <p:txBody>
          <a:bodyPr/>
          <a:lstStyle/>
          <a:p>
            <a:pPr algn="ctr"/>
            <a:r>
              <a:rPr lang="el-GR" sz="4400" dirty="0" err="1"/>
              <a:t>Βιβλιολογικό</a:t>
            </a:r>
            <a:r>
              <a:rPr lang="el-GR" sz="4400" dirty="0"/>
              <a:t> Σύστημα </a:t>
            </a:r>
            <a:r>
              <a:rPr lang="en-US" sz="4400" dirty="0"/>
              <a:t>APA style.</a:t>
            </a:r>
            <a:br>
              <a:rPr lang="el-GR" sz="4400" dirty="0"/>
            </a:br>
            <a:r>
              <a:rPr lang="el-GR" sz="4400" dirty="0"/>
              <a:t>7</a:t>
            </a:r>
            <a:r>
              <a:rPr lang="el-GR" sz="4400" baseline="30000" dirty="0"/>
              <a:t>η</a:t>
            </a:r>
            <a:r>
              <a:rPr lang="el-GR" sz="4400" dirty="0"/>
              <a:t> Έκδοση με παραδείγματα</a:t>
            </a:r>
            <a:r>
              <a:rPr lang="en-US" sz="4400" dirty="0"/>
              <a:t> (APA 7th Edition Citation Guide)</a:t>
            </a:r>
            <a:endParaRPr lang="el-GR" sz="44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06B7F0F-DA36-F323-805B-5F71C96C9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757" y="4360168"/>
            <a:ext cx="11999068" cy="1812032"/>
          </a:xfrm>
        </p:spPr>
        <p:txBody>
          <a:bodyPr/>
          <a:lstStyle/>
          <a:p>
            <a:r>
              <a:rPr lang="en-US" sz="3200" dirty="0">
                <a:hlinkClick r:id="rId2"/>
              </a:rPr>
              <a:t>       https://www.sbs-studies.gr/apa-7th-edition#istoselida-website</a:t>
            </a:r>
            <a:endParaRPr lang="en-US" sz="3200" dirty="0"/>
          </a:p>
          <a:p>
            <a:endParaRPr lang="el-GR" dirty="0"/>
          </a:p>
        </p:txBody>
      </p:sp>
      <p:sp>
        <p:nvSpPr>
          <p:cNvPr id="4" name="Κουμπί ενέργειας: Έγγραφο 3">
            <a:hlinkClick r:id="rId3" action="ppaction://hlinkfile" highlightClick="1"/>
            <a:extLst>
              <a:ext uri="{FF2B5EF4-FFF2-40B4-BE49-F238E27FC236}">
                <a16:creationId xmlns:a16="http://schemas.microsoft.com/office/drawing/2014/main" id="{4CD2FA2A-3113-C6AA-9346-2DEA135A8F19}"/>
              </a:ext>
            </a:extLst>
          </p:cNvPr>
          <p:cNvSpPr/>
          <p:nvPr/>
        </p:nvSpPr>
        <p:spPr>
          <a:xfrm>
            <a:off x="5014292" y="5301208"/>
            <a:ext cx="1080120" cy="1224136"/>
          </a:xfrm>
          <a:prstGeom prst="actionButtonDocument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245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ίνακας κιμωλίας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72_TF02804846_TF02804846" id="{09341B8A-20E0-461C-8D95-8FE2515812E5}" vid="{9FC04176-C68E-4144-909D-A2FFB9344BEE}"/>
    </a:ext>
  </a:extLst>
</a:theme>
</file>

<file path=ppt/theme/theme2.xml><?xml version="1.0" encoding="utf-8"?>
<a:theme xmlns:a="http://schemas.openxmlformats.org/drawingml/2006/main" name="Θέμα του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389</Words>
  <Application>Microsoft Office PowerPoint</Application>
  <PresentationFormat>Προσαρμογή</PresentationFormat>
  <Paragraphs>70</Paragraphs>
  <Slides>9</Slides>
  <Notes>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5" baseType="lpstr">
      <vt:lpstr>Aharoni</vt:lpstr>
      <vt:lpstr>Arial</vt:lpstr>
      <vt:lpstr>Consolas</vt:lpstr>
      <vt:lpstr>Corbel</vt:lpstr>
      <vt:lpstr>Wingdings</vt:lpstr>
      <vt:lpstr>Πίνακας κιμωλίας 16x9</vt:lpstr>
      <vt:lpstr>  “Επιστημονική τεχνογραφία” </vt:lpstr>
      <vt:lpstr>Κριτήρια αξιολόγησης της εργασίας: </vt:lpstr>
      <vt:lpstr>Έκταση εργασίας:</vt:lpstr>
      <vt:lpstr>Μεγάλη προσοχή στη:</vt:lpstr>
      <vt:lpstr>Δομή της επιστημονικής εργασίας</vt:lpstr>
      <vt:lpstr>Ο γραπτός λόγος πρέπει να είναι:</vt:lpstr>
      <vt:lpstr>Αποφεύγεται η υπερβολική χρήση:</vt:lpstr>
      <vt:lpstr>Μορφοποίηση κειμένου </vt:lpstr>
      <vt:lpstr>Βιβλιολογικό Σύστημα APA style. 7η Έκδοση με παραδείγματα (APA 7th Edition Citation Guide)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“Επιστημονική τεχνογραφία” </dc:title>
  <dc:creator>user</dc:creator>
  <cp:lastModifiedBy>EFTHYMIA PAPAGEORGIOU</cp:lastModifiedBy>
  <cp:revision>4</cp:revision>
  <dcterms:created xsi:type="dcterms:W3CDTF">2021-03-23T19:36:11Z</dcterms:created>
  <dcterms:modified xsi:type="dcterms:W3CDTF">2023-10-24T22:15:50Z</dcterms:modified>
</cp:coreProperties>
</file>