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265" r:id="rId6"/>
    <p:sldId id="258" r:id="rId7"/>
    <p:sldId id="332" r:id="rId8"/>
    <p:sldId id="333" r:id="rId9"/>
    <p:sldId id="269" r:id="rId10"/>
    <p:sldId id="270" r:id="rId11"/>
    <p:sldId id="292" r:id="rId12"/>
    <p:sldId id="259" r:id="rId13"/>
    <p:sldId id="334" r:id="rId14"/>
    <p:sldId id="335" r:id="rId15"/>
    <p:sldId id="271" r:id="rId16"/>
    <p:sldId id="274" r:id="rId17"/>
    <p:sldId id="276" r:id="rId18"/>
    <p:sldId id="277" r:id="rId19"/>
    <p:sldId id="278" r:id="rId20"/>
    <p:sldId id="279" r:id="rId21"/>
    <p:sldId id="293" r:id="rId22"/>
    <p:sldId id="260" r:id="rId23"/>
    <p:sldId id="336" r:id="rId24"/>
    <p:sldId id="337" r:id="rId25"/>
    <p:sldId id="261" r:id="rId26"/>
    <p:sldId id="262" r:id="rId27"/>
    <p:sldId id="282" r:id="rId28"/>
    <p:sldId id="283" r:id="rId29"/>
    <p:sldId id="284" r:id="rId30"/>
    <p:sldId id="285" r:id="rId31"/>
    <p:sldId id="286" r:id="rId32"/>
    <p:sldId id="287" r:id="rId33"/>
    <p:sldId id="288" r:id="rId34"/>
    <p:sldId id="289" r:id="rId35"/>
    <p:sldId id="290" r:id="rId36"/>
    <p:sldId id="291" r:id="rId37"/>
    <p:sldId id="295" r:id="rId38"/>
    <p:sldId id="294" r:id="rId39"/>
    <p:sldId id="307" r:id="rId40"/>
    <p:sldId id="308" r:id="rId41"/>
    <p:sldId id="309" r:id="rId42"/>
    <p:sldId id="338" r:id="rId43"/>
    <p:sldId id="310" r:id="rId44"/>
    <p:sldId id="311" r:id="rId45"/>
    <p:sldId id="312" r:id="rId46"/>
    <p:sldId id="313" r:id="rId47"/>
    <p:sldId id="339" r:id="rId48"/>
    <p:sldId id="340" r:id="rId49"/>
    <p:sldId id="341" r:id="rId50"/>
    <p:sldId id="315" r:id="rId51"/>
    <p:sldId id="317" r:id="rId52"/>
    <p:sldId id="318" r:id="rId53"/>
    <p:sldId id="342" r:id="rId54"/>
    <p:sldId id="319" r:id="rId55"/>
    <p:sldId id="321" r:id="rId56"/>
    <p:sldId id="322" r:id="rId57"/>
    <p:sldId id="323" r:id="rId58"/>
    <p:sldId id="343" r:id="rId59"/>
    <p:sldId id="344" r:id="rId60"/>
    <p:sldId id="345" r:id="rId61"/>
    <p:sldId id="326" r:id="rId62"/>
    <p:sldId id="327" r:id="rId63"/>
    <p:sldId id="329" r:id="rId64"/>
    <p:sldId id="346" r:id="rId65"/>
    <p:sldId id="347" r:id="rId6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1.wmf"/><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0.wmf"/><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6.wmf"/><Relationship Id="rId1" Type="http://schemas.openxmlformats.org/officeDocument/2006/relationships/image" Target="../media/image3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4.wmf"/><Relationship Id="rId4" Type="http://schemas.openxmlformats.org/officeDocument/2006/relationships/image" Target="../media/image4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47.wmf"/><Relationship Id="rId1" Type="http://schemas.openxmlformats.org/officeDocument/2006/relationships/image" Target="../media/image50.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914400" y="609600"/>
            <a:ext cx="10363200" cy="5486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6FC9023D-8DEF-4915-8B62-DC80E4CFE602}" type="slidenum">
              <a:rPr lang="el-GR"/>
              <a:pPr>
                <a:defRPr/>
              </a:pPr>
              <a:t>‹#›</a:t>
            </a:fld>
            <a:endParaRPr lang="el-GR"/>
          </a:p>
        </p:txBody>
      </p:sp>
    </p:spTree>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9A77B4-9F78-4190-92B8-06D0C00B403F}" type="datetimeFigureOut">
              <a:rPr lang="el-GR" smtClean="0"/>
              <a:pPr/>
              <a:t>6/11/2022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A77B4-9F78-4190-92B8-06D0C00B403F}" type="datetimeFigureOut">
              <a:rPr lang="el-GR" smtClean="0"/>
              <a:pPr/>
              <a:t>6/11/2022</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7600C-F3FD-4DF3-9762-FDAF1692648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1.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2.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14.wmf"/><Relationship Id="rId4" Type="http://schemas.openxmlformats.org/officeDocument/2006/relationships/oleObject" Target="../embeddings/oleObject18.bin"/><Relationship Id="rId9" Type="http://schemas.openxmlformats.org/officeDocument/2006/relationships/image" Target="../media/image1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28.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2.bin"/><Relationship Id="rId5" Type="http://schemas.openxmlformats.org/officeDocument/2006/relationships/image" Target="../media/image16.wmf"/><Relationship Id="rId4" Type="http://schemas.openxmlformats.org/officeDocument/2006/relationships/oleObject" Target="../embeddings/oleObject21.bin"/><Relationship Id="rId9"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audio" Target="../media/audio1.wav"/><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5.wmf"/><Relationship Id="rId5" Type="http://schemas.openxmlformats.org/officeDocument/2006/relationships/oleObject" Target="../embeddings/oleObject28.bin"/><Relationship Id="rId10" Type="http://schemas.openxmlformats.org/officeDocument/2006/relationships/image" Target="../media/image22.wmf"/><Relationship Id="rId4" Type="http://schemas.openxmlformats.org/officeDocument/2006/relationships/image" Target="../media/image34.png"/><Relationship Id="rId9"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0.wmf"/><Relationship Id="rId5" Type="http://schemas.openxmlformats.org/officeDocument/2006/relationships/oleObject" Target="../embeddings/oleObject32.bin"/><Relationship Id="rId4" Type="http://schemas.openxmlformats.org/officeDocument/2006/relationships/image" Target="../media/image23.wmf"/><Relationship Id="rId9"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2.png"/><Relationship Id="rId7" Type="http://schemas.openxmlformats.org/officeDocument/2006/relationships/image" Target="../media/image310.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6.wmf"/><Relationship Id="rId5" Type="http://schemas.openxmlformats.org/officeDocument/2006/relationships/oleObject" Target="../embeddings/oleObject36.bin"/><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38.bin"/><Relationship Id="rId5" Type="http://schemas.openxmlformats.org/officeDocument/2006/relationships/image" Target="../media/image20.wmf"/><Relationship Id="rId10" Type="http://schemas.openxmlformats.org/officeDocument/2006/relationships/image" Target="../media/image40.png"/><Relationship Id="rId4" Type="http://schemas.openxmlformats.org/officeDocument/2006/relationships/oleObject" Target="../embeddings/oleObject37.bin"/><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6.wmf"/><Relationship Id="rId5" Type="http://schemas.openxmlformats.org/officeDocument/2006/relationships/oleObject" Target="../embeddings/oleObject39.bin"/><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28.w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41.bin"/><Relationship Id="rId5" Type="http://schemas.openxmlformats.org/officeDocument/2006/relationships/image" Target="../media/image20.w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4.png"/><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4.vml"/><Relationship Id="rId5" Type="http://schemas.openxmlformats.org/officeDocument/2006/relationships/image" Target="../media/image30.wmf"/><Relationship Id="rId4" Type="http://schemas.openxmlformats.org/officeDocument/2006/relationships/oleObject" Target="../embeddings/oleObject4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1.wmf"/><Relationship Id="rId5" Type="http://schemas.openxmlformats.org/officeDocument/2006/relationships/oleObject" Target="../embeddings/oleObject45.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wmf"/><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33.wmf"/><Relationship Id="rId5" Type="http://schemas.openxmlformats.org/officeDocument/2006/relationships/oleObject" Target="../embeddings/oleObject47.bin"/><Relationship Id="rId4" Type="http://schemas.openxmlformats.org/officeDocument/2006/relationships/image" Target="../media/image32.wmf"/></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34.wmf"/><Relationship Id="rId4"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35.wmf"/><Relationship Id="rId5" Type="http://schemas.openxmlformats.org/officeDocument/2006/relationships/oleObject" Target="../embeddings/oleObject49.bin"/><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emf"/><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oleObject" Target="../embeddings/oleObject51.bin"/><Relationship Id="rId5" Type="http://schemas.openxmlformats.org/officeDocument/2006/relationships/image" Target="../media/image36.wmf"/><Relationship Id="rId4" Type="http://schemas.openxmlformats.org/officeDocument/2006/relationships/oleObject" Target="../embeddings/oleObject50.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audio" Target="../media/audio1.wav"/><Relationship Id="rId7"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oleObject" Target="../embeddings/oleObject53.bin"/><Relationship Id="rId5" Type="http://schemas.openxmlformats.org/officeDocument/2006/relationships/image" Target="../media/image38.wmf"/><Relationship Id="rId4" Type="http://schemas.openxmlformats.org/officeDocument/2006/relationships/oleObject" Target="../embeddings/oleObject52.bin"/><Relationship Id="rId9" Type="http://schemas.openxmlformats.org/officeDocument/2006/relationships/image" Target="../media/image3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40.wmf"/><Relationship Id="rId5" Type="http://schemas.openxmlformats.org/officeDocument/2006/relationships/oleObject" Target="../embeddings/oleObject56.bin"/><Relationship Id="rId4" Type="http://schemas.openxmlformats.org/officeDocument/2006/relationships/image" Target="../media/image4.wmf"/></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32.vml"/><Relationship Id="rId5" Type="http://schemas.openxmlformats.org/officeDocument/2006/relationships/image" Target="../media/image40.wmf"/><Relationship Id="rId4" Type="http://schemas.openxmlformats.org/officeDocument/2006/relationships/oleObject" Target="../embeddings/oleObject57.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audio" Target="../media/audio1.wav"/><Relationship Id="rId7" Type="http://schemas.openxmlformats.org/officeDocument/2006/relationships/image" Target="../media/image42.wmf"/><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oleObject" Target="../embeddings/oleObject59.bin"/><Relationship Id="rId5" Type="http://schemas.openxmlformats.org/officeDocument/2006/relationships/image" Target="../media/image41.wmf"/><Relationship Id="rId4" Type="http://schemas.openxmlformats.org/officeDocument/2006/relationships/oleObject" Target="../embeddings/oleObject58.bin"/><Relationship Id="rId9" Type="http://schemas.openxmlformats.org/officeDocument/2006/relationships/image" Target="../media/image43.wmf"/></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wmf"/><Relationship Id="rId5" Type="http://schemas.openxmlformats.org/officeDocument/2006/relationships/oleObject" Target="../embeddings/oleObject9.bin"/><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45.wmf"/><Relationship Id="rId5" Type="http://schemas.openxmlformats.org/officeDocument/2006/relationships/oleObject" Target="../embeddings/oleObject62.bin"/><Relationship Id="rId4" Type="http://schemas.openxmlformats.org/officeDocument/2006/relationships/image" Target="../media/image44.wmf"/></Relationships>
</file>

<file path=ppt/slides/_rels/slide5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46.wmf"/><Relationship Id="rId5" Type="http://schemas.openxmlformats.org/officeDocument/2006/relationships/oleObject" Target="../embeddings/oleObject64.bin"/><Relationship Id="rId10" Type="http://schemas.openxmlformats.org/officeDocument/2006/relationships/image" Target="../media/image48.wmf"/><Relationship Id="rId4" Type="http://schemas.openxmlformats.org/officeDocument/2006/relationships/image" Target="../media/image44.wmf"/><Relationship Id="rId9" Type="http://schemas.openxmlformats.org/officeDocument/2006/relationships/oleObject" Target="../embeddings/oleObject66.bin"/></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36.vml"/><Relationship Id="rId5" Type="http://schemas.openxmlformats.org/officeDocument/2006/relationships/image" Target="../media/image49.wmf"/><Relationship Id="rId4" Type="http://schemas.openxmlformats.org/officeDocument/2006/relationships/oleObject" Target="../embeddings/oleObject67.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audio" Target="../media/audio1.wav"/><Relationship Id="rId7" Type="http://schemas.openxmlformats.org/officeDocument/2006/relationships/image" Target="../media/image47.wmf"/><Relationship Id="rId2" Type="http://schemas.openxmlformats.org/officeDocument/2006/relationships/slideLayout" Target="../slideLayouts/slideLayout12.xml"/><Relationship Id="rId1" Type="http://schemas.openxmlformats.org/officeDocument/2006/relationships/vmlDrawing" Target="../drawings/vmlDrawing37.vml"/><Relationship Id="rId6" Type="http://schemas.openxmlformats.org/officeDocument/2006/relationships/oleObject" Target="../embeddings/oleObject69.bin"/><Relationship Id="rId5" Type="http://schemas.openxmlformats.org/officeDocument/2006/relationships/image" Target="../media/image50.wmf"/><Relationship Id="rId4" Type="http://schemas.openxmlformats.org/officeDocument/2006/relationships/oleObject" Target="../embeddings/oleObject68.bin"/><Relationship Id="rId9" Type="http://schemas.openxmlformats.org/officeDocument/2006/relationships/image" Target="../media/image51.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audio" Target="../media/audio1.wav"/><Relationship Id="rId7" Type="http://schemas.openxmlformats.org/officeDocument/2006/relationships/image" Target="../media/image53.wmf"/><Relationship Id="rId12" Type="http://schemas.openxmlformats.org/officeDocument/2006/relationships/image" Target="../media/image55.wmf"/><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oleObject" Target="../embeddings/oleObject72.bin"/><Relationship Id="rId11" Type="http://schemas.openxmlformats.org/officeDocument/2006/relationships/oleObject" Target="../embeddings/oleObject74.bin"/><Relationship Id="rId5" Type="http://schemas.openxmlformats.org/officeDocument/2006/relationships/image" Target="../media/image52.wmf"/><Relationship Id="rId10" Type="http://schemas.openxmlformats.org/officeDocument/2006/relationships/image" Target="../media/image54.emf"/><Relationship Id="rId4" Type="http://schemas.openxmlformats.org/officeDocument/2006/relationships/oleObject" Target="../embeddings/oleObject71.bin"/><Relationship Id="rId9" Type="http://schemas.openxmlformats.org/officeDocument/2006/relationships/package" Target="../embeddings/Microsoft_Word_Document1.docx"/></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56.wmf"/><Relationship Id="rId5" Type="http://schemas.openxmlformats.org/officeDocument/2006/relationships/oleObject" Target="../embeddings/oleObject76.bin"/><Relationship Id="rId4" Type="http://schemas.openxmlformats.org/officeDocument/2006/relationships/image" Target="../media/image47.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58.wmf"/><Relationship Id="rId5" Type="http://schemas.openxmlformats.org/officeDocument/2006/relationships/oleObject" Target="../embeddings/oleObject78.bin"/><Relationship Id="rId4" Type="http://schemas.openxmlformats.org/officeDocument/2006/relationships/image" Target="../media/image57.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79.bin"/><Relationship Id="rId5" Type="http://schemas.openxmlformats.org/officeDocument/2006/relationships/image" Target="../media/image76.png"/><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26.wmf"/><Relationship Id="rId5" Type="http://schemas.openxmlformats.org/officeDocument/2006/relationships/oleObject" Target="../embeddings/oleObject80.bin"/><Relationship Id="rId4" Type="http://schemas.openxmlformats.org/officeDocument/2006/relationships/image" Target="../media/image7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13.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524000" y="0"/>
            <a:ext cx="9144000" cy="1524000"/>
          </a:xfrm>
          <a:solidFill>
            <a:srgbClr val="CCFF99"/>
          </a:solidFill>
          <a:ln w="76200" cmpd="tri">
            <a:solidFill>
              <a:schemeClr val="tx1"/>
            </a:solidFill>
          </a:ln>
        </p:spPr>
        <p:txBody>
          <a:bodyPr/>
          <a:lstStyle/>
          <a:p>
            <a:r>
              <a:rPr lang="el-GR" b="1">
                <a:solidFill>
                  <a:srgbClr val="000000"/>
                </a:solidFill>
                <a:cs typeface="Times New Roman" pitchFamily="18" charset="0"/>
              </a:rPr>
              <a:t>Κατανομή δειγματοληψίας διαφοράς δύο μέσων δειγμάτων</a:t>
            </a:r>
            <a:r>
              <a:rPr lang="el-GR"/>
              <a:t> </a:t>
            </a:r>
          </a:p>
        </p:txBody>
      </p:sp>
      <p:sp>
        <p:nvSpPr>
          <p:cNvPr id="110595" name="Rectangle 3"/>
          <p:cNvSpPr>
            <a:spLocks noGrp="1" noChangeArrowheads="1"/>
          </p:cNvSpPr>
          <p:nvPr>
            <p:ph idx="1"/>
          </p:nvPr>
        </p:nvSpPr>
        <p:spPr>
          <a:xfrm>
            <a:off x="335360" y="2054498"/>
            <a:ext cx="11305256" cy="5181600"/>
          </a:xfrm>
        </p:spPr>
        <p:txBody>
          <a:bodyPr/>
          <a:lstStyle/>
          <a:p>
            <a:pPr marL="0" indent="0" algn="just">
              <a:buNone/>
            </a:pPr>
            <a:r>
              <a:rPr lang="el-GR" dirty="0">
                <a:solidFill>
                  <a:srgbClr val="000000"/>
                </a:solidFill>
              </a:rPr>
              <a:t>Έστω</a:t>
            </a:r>
            <a:r>
              <a:rPr lang="el-GR" dirty="0">
                <a:solidFill>
                  <a:srgbClr val="000000"/>
                </a:solidFill>
                <a:cs typeface="Times New Roman" pitchFamily="18" charset="0"/>
              </a:rPr>
              <a:t> δύο άπειρο</a:t>
            </a:r>
            <a:r>
              <a:rPr lang="el-GR" dirty="0">
                <a:solidFill>
                  <a:srgbClr val="000000"/>
                </a:solidFill>
              </a:rPr>
              <a:t>ι</a:t>
            </a:r>
            <a:r>
              <a:rPr lang="el-GR" dirty="0">
                <a:solidFill>
                  <a:srgbClr val="000000"/>
                </a:solidFill>
                <a:cs typeface="Times New Roman" pitchFamily="18" charset="0"/>
              </a:rPr>
              <a:t> πληθυσμο</a:t>
            </a:r>
            <a:r>
              <a:rPr lang="el-GR" dirty="0">
                <a:solidFill>
                  <a:srgbClr val="000000"/>
                </a:solidFill>
              </a:rPr>
              <a:t>ί</a:t>
            </a:r>
            <a:r>
              <a:rPr lang="el-GR" dirty="0">
                <a:solidFill>
                  <a:srgbClr val="000000"/>
                </a:solidFill>
                <a:cs typeface="Times New Roman" pitchFamily="18" charset="0"/>
              </a:rPr>
              <a:t>, οι οποίοι έχουν </a:t>
            </a:r>
            <a:endParaRPr lang="el-GR" dirty="0">
              <a:solidFill>
                <a:srgbClr val="000000"/>
              </a:solidFill>
            </a:endParaRPr>
          </a:p>
          <a:p>
            <a:pPr lvl="1" algn="just"/>
            <a:r>
              <a:rPr lang="el-GR" b="1" dirty="0">
                <a:solidFill>
                  <a:srgbClr val="0033CC"/>
                </a:solidFill>
                <a:cs typeface="Times New Roman" pitchFamily="18" charset="0"/>
              </a:rPr>
              <a:t>μέσους μ</a:t>
            </a:r>
            <a:r>
              <a:rPr lang="el-GR" b="1" baseline="-30000" dirty="0">
                <a:solidFill>
                  <a:srgbClr val="0033CC"/>
                </a:solidFill>
                <a:cs typeface="Times New Roman" pitchFamily="18" charset="0"/>
              </a:rPr>
              <a:t>1</a:t>
            </a:r>
            <a:r>
              <a:rPr lang="el-GR" b="1" dirty="0">
                <a:solidFill>
                  <a:srgbClr val="0033CC"/>
                </a:solidFill>
                <a:cs typeface="Times New Roman" pitchFamily="18" charset="0"/>
              </a:rPr>
              <a:t> και μ</a:t>
            </a:r>
            <a:r>
              <a:rPr lang="el-GR" b="1" baseline="-30000" dirty="0">
                <a:solidFill>
                  <a:srgbClr val="0033CC"/>
                </a:solidFill>
                <a:cs typeface="Times New Roman" pitchFamily="18" charset="0"/>
              </a:rPr>
              <a:t>2</a:t>
            </a:r>
            <a:r>
              <a:rPr lang="el-GR" b="1" dirty="0">
                <a:solidFill>
                  <a:srgbClr val="0033CC"/>
                </a:solidFill>
                <a:cs typeface="Times New Roman" pitchFamily="18" charset="0"/>
              </a:rPr>
              <a:t> και </a:t>
            </a:r>
            <a:endParaRPr lang="el-GR" b="1" dirty="0">
              <a:solidFill>
                <a:srgbClr val="0033CC"/>
              </a:solidFill>
            </a:endParaRPr>
          </a:p>
          <a:p>
            <a:pPr lvl="1" algn="just"/>
            <a:r>
              <a:rPr lang="el-GR" b="1" dirty="0">
                <a:solidFill>
                  <a:srgbClr val="0033CC"/>
                </a:solidFill>
              </a:rPr>
              <a:t>Τυπικές αποκλίσεις</a:t>
            </a:r>
            <a:r>
              <a:rPr lang="el-GR" b="1" dirty="0">
                <a:solidFill>
                  <a:srgbClr val="0033CC"/>
                </a:solidFill>
                <a:cs typeface="Times New Roman" pitchFamily="18" charset="0"/>
              </a:rPr>
              <a:t> </a:t>
            </a:r>
            <a:r>
              <a:rPr lang="el-GR" b="1" i="1" dirty="0">
                <a:solidFill>
                  <a:srgbClr val="0033CC"/>
                </a:solidFill>
                <a:cs typeface="Times New Roman" pitchFamily="18" charset="0"/>
              </a:rPr>
              <a:t>σ</a:t>
            </a:r>
            <a:r>
              <a:rPr lang="el-GR" b="1" i="1" baseline="-25000" dirty="0">
                <a:solidFill>
                  <a:srgbClr val="0033CC"/>
                </a:solidFill>
              </a:rPr>
              <a:t>1</a:t>
            </a:r>
            <a:r>
              <a:rPr lang="el-GR" b="1" i="1" dirty="0">
                <a:solidFill>
                  <a:srgbClr val="0033CC"/>
                </a:solidFill>
                <a:cs typeface="Times New Roman" pitchFamily="18" charset="0"/>
              </a:rPr>
              <a:t> </a:t>
            </a:r>
            <a:r>
              <a:rPr lang="el-GR" b="1" dirty="0">
                <a:solidFill>
                  <a:srgbClr val="0033CC"/>
                </a:solidFill>
                <a:cs typeface="Times New Roman" pitchFamily="18" charset="0"/>
              </a:rPr>
              <a:t>και σ</a:t>
            </a:r>
            <a:r>
              <a:rPr lang="el-GR" b="1" baseline="-30000" dirty="0">
                <a:solidFill>
                  <a:srgbClr val="0033CC"/>
                </a:solidFill>
                <a:cs typeface="Times New Roman" pitchFamily="18" charset="0"/>
              </a:rPr>
              <a:t>2</a:t>
            </a:r>
            <a:endParaRPr lang="el-GR" b="1" dirty="0">
              <a:solidFill>
                <a:srgbClr val="0033CC"/>
              </a:solidFill>
            </a:endParaRPr>
          </a:p>
          <a:p>
            <a:pPr marL="0" indent="0" algn="just">
              <a:buNone/>
            </a:pPr>
            <a:r>
              <a:rPr lang="el-GR" dirty="0" smtClean="0">
                <a:solidFill>
                  <a:srgbClr val="000000"/>
                </a:solidFill>
                <a:cs typeface="Times New Roman" pitchFamily="18" charset="0"/>
              </a:rPr>
              <a:t>1. Αν </a:t>
            </a:r>
            <a:r>
              <a:rPr lang="el-GR" dirty="0">
                <a:solidFill>
                  <a:srgbClr val="000000"/>
                </a:solidFill>
                <a:cs typeface="Times New Roman" pitchFamily="18" charset="0"/>
              </a:rPr>
              <a:t>πάρουμε όλα τα δυνατά ζεύγη δειγμάτων </a:t>
            </a:r>
            <a:r>
              <a:rPr lang="en-US" dirty="0">
                <a:solidFill>
                  <a:srgbClr val="000000"/>
                </a:solidFill>
              </a:rPr>
              <a:t>n</a:t>
            </a:r>
            <a:r>
              <a:rPr lang="en-US" baseline="-25000" dirty="0">
                <a:solidFill>
                  <a:srgbClr val="000000"/>
                </a:solidFill>
              </a:rPr>
              <a:t>1</a:t>
            </a:r>
            <a:r>
              <a:rPr lang="el-GR" dirty="0">
                <a:solidFill>
                  <a:srgbClr val="000000"/>
                </a:solidFill>
                <a:cs typeface="Times New Roman" pitchFamily="18" charset="0"/>
              </a:rPr>
              <a:t>, </a:t>
            </a:r>
            <a:r>
              <a:rPr lang="en-US" dirty="0">
                <a:solidFill>
                  <a:srgbClr val="000000"/>
                </a:solidFill>
                <a:cs typeface="Times New Roman" pitchFamily="18" charset="0"/>
              </a:rPr>
              <a:t>n</a:t>
            </a:r>
            <a:r>
              <a:rPr lang="el-GR" baseline="-30000" dirty="0">
                <a:solidFill>
                  <a:srgbClr val="000000"/>
                </a:solidFill>
                <a:cs typeface="Times New Roman" pitchFamily="18" charset="0"/>
              </a:rPr>
              <a:t>2</a:t>
            </a:r>
            <a:r>
              <a:rPr lang="el-GR" dirty="0">
                <a:solidFill>
                  <a:srgbClr val="000000"/>
                </a:solidFill>
                <a:cs typeface="Times New Roman" pitchFamily="18" charset="0"/>
              </a:rPr>
              <a:t>, </a:t>
            </a:r>
            <a:endParaRPr lang="el-GR" dirty="0">
              <a:solidFill>
                <a:srgbClr val="000000"/>
              </a:solidFill>
            </a:endParaRPr>
          </a:p>
          <a:p>
            <a:pPr lvl="1" algn="just"/>
            <a:r>
              <a:rPr lang="el-GR" dirty="0">
                <a:solidFill>
                  <a:srgbClr val="000000"/>
                </a:solidFill>
              </a:rPr>
              <a:t>και</a:t>
            </a:r>
            <a:r>
              <a:rPr lang="en-US" dirty="0">
                <a:solidFill>
                  <a:srgbClr val="000000"/>
                </a:solidFill>
                <a:cs typeface="Times New Roman" pitchFamily="18" charset="0"/>
              </a:rPr>
              <a:t> </a:t>
            </a:r>
            <a:r>
              <a:rPr lang="el-GR" dirty="0">
                <a:solidFill>
                  <a:srgbClr val="000000"/>
                </a:solidFill>
                <a:cs typeface="Times New Roman" pitchFamily="18" charset="0"/>
              </a:rPr>
              <a:t>από κάθε ζεύγος δείγματος υπολογίσουμε τους μέσους</a:t>
            </a:r>
            <a:r>
              <a:rPr lang="el-GR" dirty="0">
                <a:solidFill>
                  <a:srgbClr val="000000"/>
                </a:solidFill>
              </a:rPr>
              <a:t> </a:t>
            </a:r>
            <a:r>
              <a:rPr lang="el-GR" dirty="0">
                <a:solidFill>
                  <a:srgbClr val="000000"/>
                </a:solidFill>
                <a:cs typeface="Times New Roman" pitchFamily="18" charset="0"/>
              </a:rPr>
              <a:t> </a:t>
            </a:r>
            <a:r>
              <a:rPr lang="el-GR" dirty="0">
                <a:solidFill>
                  <a:srgbClr val="000000"/>
                </a:solidFill>
              </a:rPr>
              <a:t>  </a:t>
            </a:r>
            <a:r>
              <a:rPr lang="el-GR" dirty="0">
                <a:solidFill>
                  <a:srgbClr val="000000"/>
                </a:solidFill>
                <a:cs typeface="Times New Roman" pitchFamily="18" charset="0"/>
              </a:rPr>
              <a:t> </a:t>
            </a:r>
            <a:r>
              <a:rPr lang="el-GR" dirty="0">
                <a:solidFill>
                  <a:srgbClr val="000000"/>
                </a:solidFill>
              </a:rPr>
              <a:t>       </a:t>
            </a:r>
          </a:p>
          <a:p>
            <a:pPr lvl="1" algn="just"/>
            <a:r>
              <a:rPr lang="el-GR" dirty="0">
                <a:solidFill>
                  <a:srgbClr val="000000"/>
                </a:solidFill>
                <a:cs typeface="Times New Roman" pitchFamily="18" charset="0"/>
              </a:rPr>
              <a:t>στη συνέχεια πάρουμε τη διαφορά τους, </a:t>
            </a:r>
            <a:r>
              <a:rPr lang="el-GR" dirty="0">
                <a:solidFill>
                  <a:srgbClr val="000000"/>
                </a:solidFill>
              </a:rPr>
              <a:t>            </a:t>
            </a:r>
            <a:r>
              <a:rPr lang="el-GR" dirty="0">
                <a:solidFill>
                  <a:srgbClr val="000000"/>
                </a:solidFill>
                <a:cs typeface="Times New Roman" pitchFamily="18" charset="0"/>
              </a:rPr>
              <a:t>τότε θα προκύψουν τόσες διαφορές όσα και τα ζεύγη των δειγμάτων. </a:t>
            </a:r>
            <a:endParaRPr lang="el-GR" dirty="0">
              <a:solidFill>
                <a:srgbClr val="000000"/>
              </a:solidFill>
            </a:endParaRPr>
          </a:p>
        </p:txBody>
      </p:sp>
      <p:graphicFrame>
        <p:nvGraphicFramePr>
          <p:cNvPr id="110596" name="Object 4"/>
          <p:cNvGraphicFramePr>
            <a:graphicFrameLocks noChangeAspect="1"/>
          </p:cNvGraphicFramePr>
          <p:nvPr>
            <p:extLst>
              <p:ext uri="{D42A27DB-BD31-4B8C-83A1-F6EECF244321}">
                <p14:modId xmlns:p14="http://schemas.microsoft.com/office/powerpoint/2010/main" val="2051080823"/>
              </p:ext>
            </p:extLst>
          </p:nvPr>
        </p:nvGraphicFramePr>
        <p:xfrm>
          <a:off x="9877428" y="4221088"/>
          <a:ext cx="1447800" cy="560388"/>
        </p:xfrm>
        <a:graphic>
          <a:graphicData uri="http://schemas.openxmlformats.org/presentationml/2006/ole">
            <mc:AlternateContent xmlns:mc="http://schemas.openxmlformats.org/markup-compatibility/2006">
              <mc:Choice xmlns:v="urn:schemas-microsoft-com:vml" Requires="v">
                <p:oleObj spid="_x0000_s22696" name="Εξίσωση" r:id="rId3" imgW="533160" imgH="241200" progId="Equation.3">
                  <p:embed/>
                </p:oleObj>
              </mc:Choice>
              <mc:Fallback>
                <p:oleObj name="Εξίσωση" r:id="rId3" imgW="5331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7428" y="4221088"/>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7" name="Object 5"/>
          <p:cNvGraphicFramePr>
            <a:graphicFrameLocks noChangeAspect="1"/>
          </p:cNvGraphicFramePr>
          <p:nvPr>
            <p:extLst>
              <p:ext uri="{D42A27DB-BD31-4B8C-83A1-F6EECF244321}">
                <p14:modId xmlns:p14="http://schemas.microsoft.com/office/powerpoint/2010/main" val="3624846351"/>
              </p:ext>
            </p:extLst>
          </p:nvPr>
        </p:nvGraphicFramePr>
        <p:xfrm>
          <a:off x="7248128" y="4645298"/>
          <a:ext cx="1447800" cy="560388"/>
        </p:xfrm>
        <a:graphic>
          <a:graphicData uri="http://schemas.openxmlformats.org/presentationml/2006/ole">
            <mc:AlternateContent xmlns:mc="http://schemas.openxmlformats.org/markup-compatibility/2006">
              <mc:Choice xmlns:v="urn:schemas-microsoft-com:vml" Requires="v">
                <p:oleObj spid="_x0000_s22697" name="Εξίσωση" r:id="rId5" imgW="507960" imgH="241200" progId="Equation.3">
                  <p:embed/>
                </p:oleObj>
              </mc:Choice>
              <mc:Fallback>
                <p:oleObj name="Εξίσωση" r:id="rId5" imgW="5079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128" y="4645298"/>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598" name="AutoShape 6"/>
          <p:cNvSpPr>
            <a:spLocks noChangeArrowheads="1"/>
          </p:cNvSpPr>
          <p:nvPr/>
        </p:nvSpPr>
        <p:spPr bwMode="auto">
          <a:xfrm>
            <a:off x="8991601" y="6019801"/>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691142299"/>
              </p:ext>
            </p:extLst>
          </p:nvPr>
        </p:nvGraphicFramePr>
        <p:xfrm>
          <a:off x="1524002" y="-1"/>
          <a:ext cx="9143996" cy="6858000"/>
        </p:xfrm>
        <a:graphic>
          <a:graphicData uri="http://schemas.openxmlformats.org/drawingml/2006/table">
            <a:tbl>
              <a:tblPr>
                <a:tableStyleId>{5C22544A-7EE6-4342-B048-85BDC9FD1C3A}</a:tableStyleId>
              </a:tblPr>
              <a:tblGrid>
                <a:gridCol w="589936">
                  <a:extLst>
                    <a:ext uri="{9D8B030D-6E8A-4147-A177-3AD203B41FA5}">
                      <a16:colId xmlns="" xmlns:a16="http://schemas.microsoft.com/office/drawing/2014/main" val="20000"/>
                    </a:ext>
                  </a:extLst>
                </a:gridCol>
                <a:gridCol w="855406">
                  <a:extLst>
                    <a:ext uri="{9D8B030D-6E8A-4147-A177-3AD203B41FA5}">
                      <a16:colId xmlns="" xmlns:a16="http://schemas.microsoft.com/office/drawing/2014/main" val="20001"/>
                    </a:ext>
                  </a:extLst>
                </a:gridCol>
                <a:gridCol w="855406">
                  <a:extLst>
                    <a:ext uri="{9D8B030D-6E8A-4147-A177-3AD203B41FA5}">
                      <a16:colId xmlns="" xmlns:a16="http://schemas.microsoft.com/office/drawing/2014/main" val="20002"/>
                    </a:ext>
                  </a:extLst>
                </a:gridCol>
                <a:gridCol w="855406">
                  <a:extLst>
                    <a:ext uri="{9D8B030D-6E8A-4147-A177-3AD203B41FA5}">
                      <a16:colId xmlns="" xmlns:a16="http://schemas.microsoft.com/office/drawing/2014/main" val="20003"/>
                    </a:ext>
                  </a:extLst>
                </a:gridCol>
                <a:gridCol w="855406">
                  <a:extLst>
                    <a:ext uri="{9D8B030D-6E8A-4147-A177-3AD203B41FA5}">
                      <a16:colId xmlns="" xmlns:a16="http://schemas.microsoft.com/office/drawing/2014/main" val="20004"/>
                    </a:ext>
                  </a:extLst>
                </a:gridCol>
                <a:gridCol w="855406">
                  <a:extLst>
                    <a:ext uri="{9D8B030D-6E8A-4147-A177-3AD203B41FA5}">
                      <a16:colId xmlns="" xmlns:a16="http://schemas.microsoft.com/office/drawing/2014/main" val="20005"/>
                    </a:ext>
                  </a:extLst>
                </a:gridCol>
                <a:gridCol w="855406">
                  <a:extLst>
                    <a:ext uri="{9D8B030D-6E8A-4147-A177-3AD203B41FA5}">
                      <a16:colId xmlns="" xmlns:a16="http://schemas.microsoft.com/office/drawing/2014/main" val="20006"/>
                    </a:ext>
                  </a:extLst>
                </a:gridCol>
                <a:gridCol w="855406">
                  <a:extLst>
                    <a:ext uri="{9D8B030D-6E8A-4147-A177-3AD203B41FA5}">
                      <a16:colId xmlns="" xmlns:a16="http://schemas.microsoft.com/office/drawing/2014/main" val="20007"/>
                    </a:ext>
                  </a:extLst>
                </a:gridCol>
                <a:gridCol w="855406">
                  <a:extLst>
                    <a:ext uri="{9D8B030D-6E8A-4147-A177-3AD203B41FA5}">
                      <a16:colId xmlns="" xmlns:a16="http://schemas.microsoft.com/office/drawing/2014/main" val="20008"/>
                    </a:ext>
                  </a:extLst>
                </a:gridCol>
                <a:gridCol w="855406">
                  <a:extLst>
                    <a:ext uri="{9D8B030D-6E8A-4147-A177-3AD203B41FA5}">
                      <a16:colId xmlns="" xmlns:a16="http://schemas.microsoft.com/office/drawing/2014/main" val="20009"/>
                    </a:ext>
                  </a:extLst>
                </a:gridCol>
                <a:gridCol w="855406">
                  <a:extLst>
                    <a:ext uri="{9D8B030D-6E8A-4147-A177-3AD203B41FA5}">
                      <a16:colId xmlns="" xmlns:a16="http://schemas.microsoft.com/office/drawing/2014/main" val="20010"/>
                    </a:ext>
                  </a:extLst>
                </a:gridCol>
              </a:tblGrid>
              <a:tr h="571500">
                <a:tc>
                  <a:txBody>
                    <a:bodyPr/>
                    <a:lstStyle/>
                    <a:p>
                      <a:pPr algn="r" fontAlgn="ctr"/>
                      <a:r>
                        <a:rPr lang="el-GR" sz="2000" u="none" strike="noStrike" dirty="0">
                          <a:effectLst/>
                        </a:rPr>
                        <a:t>Ζ</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0,00</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0,01</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0,02</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0,03</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0,05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0,06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0,07</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0,08</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0,09</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extLst>
                  <a:ext uri="{0D108BD9-81ED-4DB2-BD59-A6C34878D82A}">
                    <a16:rowId xmlns="" xmlns:a16="http://schemas.microsoft.com/office/drawing/2014/main" val="10000"/>
                  </a:ext>
                </a:extLst>
              </a:tr>
              <a:tr h="571500">
                <a:tc>
                  <a:txBody>
                    <a:bodyPr/>
                    <a:lstStyle/>
                    <a:p>
                      <a:pPr algn="ctr" fontAlgn="ctr"/>
                      <a:r>
                        <a:rPr lang="el-GR" sz="2000" u="none" strike="noStrike" dirty="0">
                          <a:effectLst/>
                        </a:rPr>
                        <a:t>1,1</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0,8643</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0,8665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0,8686</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0,8708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0,8729</a:t>
                      </a:r>
                      <a:endParaRPr lang="el-GR" sz="2000" b="0" i="0" u="none" strike="noStrike">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0,8749</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0,8770</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0,8790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0,8810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0,8830</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1"/>
                  </a:ext>
                </a:extLst>
              </a:tr>
              <a:tr h="571500">
                <a:tc>
                  <a:txBody>
                    <a:bodyPr/>
                    <a:lstStyle/>
                    <a:p>
                      <a:pPr algn="ctr" fontAlgn="ctr"/>
                      <a:r>
                        <a:rPr lang="el-GR" sz="2000" u="none" strike="noStrike" dirty="0">
                          <a:effectLst/>
                        </a:rPr>
                        <a:t>1,2</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0,8849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0,8869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0,8888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0,8907</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0,8925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0,8944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0,8962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0,8980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0,8997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0,9015</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2"/>
                  </a:ext>
                </a:extLst>
              </a:tr>
              <a:tr h="571500">
                <a:tc>
                  <a:txBody>
                    <a:bodyPr/>
                    <a:lstStyle/>
                    <a:p>
                      <a:pPr algn="ctr" fontAlgn="ctr"/>
                      <a:r>
                        <a:rPr lang="el-GR" sz="2000" u="none" strike="noStrike" dirty="0">
                          <a:effectLst/>
                        </a:rPr>
                        <a:t>1,3</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0,9032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0,9049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0,9066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0,9082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0,9099</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0,9115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0,9131</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0,9147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0,9162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0,9177</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3"/>
                  </a:ext>
                </a:extLst>
              </a:tr>
              <a:tr h="571500">
                <a:tc>
                  <a:txBody>
                    <a:bodyPr/>
                    <a:lstStyle/>
                    <a:p>
                      <a:pPr algn="ctr" fontAlgn="ctr"/>
                      <a:r>
                        <a:rPr lang="el-GR" sz="2000" u="none" strike="noStrike" dirty="0">
                          <a:effectLst/>
                        </a:rPr>
                        <a:t>1,4</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0,9192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0,9207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0,9222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0,9236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0,9251</a:t>
                      </a:r>
                      <a:endParaRPr lang="el-GR" sz="2000" b="0" i="0" u="none" strike="noStrike">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0,9265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0,9279</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0,9292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0,9306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0,9319</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4"/>
                  </a:ext>
                </a:extLst>
              </a:tr>
              <a:tr h="571500">
                <a:tc>
                  <a:txBody>
                    <a:bodyPr/>
                    <a:lstStyle/>
                    <a:p>
                      <a:pPr algn="ctr" fontAlgn="ctr"/>
                      <a:r>
                        <a:rPr lang="el-GR" sz="2000" u="none" strike="noStrike" dirty="0">
                          <a:effectLst/>
                        </a:rPr>
                        <a:t>1,5</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0,9332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0,9345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0,9370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0,9382</a:t>
                      </a:r>
                      <a:endParaRPr lang="el-GR" sz="2000" b="0" i="0" u="none" strike="noStrike">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0,9394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0,9406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0,9418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0,9429</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0,9441</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5"/>
                  </a:ext>
                </a:extLst>
              </a:tr>
              <a:tr h="571500">
                <a:tc>
                  <a:txBody>
                    <a:bodyPr/>
                    <a:lstStyle/>
                    <a:p>
                      <a:pPr algn="ctr" fontAlgn="ctr"/>
                      <a:r>
                        <a:rPr lang="el-GR" sz="2000" u="none" strike="noStrike" dirty="0">
                          <a:effectLst/>
                        </a:rPr>
                        <a:t>1,6</a:t>
                      </a:r>
                      <a:endParaRPr lang="el-GR" sz="2000" b="1"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0,9452</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0,9463</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0,9474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0,9484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b="1" u="none" strike="noStrike" dirty="0">
                          <a:effectLst/>
                        </a:rPr>
                        <a:t>0,9495</a:t>
                      </a:r>
                      <a:endParaRPr lang="el-GR" sz="2000" b="1"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b="1" u="none" strike="noStrike" dirty="0">
                          <a:effectLst/>
                        </a:rPr>
                        <a:t>0,9505</a:t>
                      </a:r>
                      <a:endParaRPr lang="el-GR" sz="2000" b="1"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0,9515</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0,9525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0,9535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0,9545</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6"/>
                  </a:ext>
                </a:extLst>
              </a:tr>
              <a:tr h="571500">
                <a:tc>
                  <a:txBody>
                    <a:bodyPr/>
                    <a:lstStyle/>
                    <a:p>
                      <a:pPr algn="ctr" fontAlgn="ctr"/>
                      <a:r>
                        <a:rPr lang="el-GR" sz="2000" u="none" strike="noStrike" dirty="0">
                          <a:effectLst/>
                        </a:rPr>
                        <a:t>1,7</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0,9554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0,9573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0,9582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0,9591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0,9599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0,9608</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0,9616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0,9625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0,9633</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7"/>
                  </a:ext>
                </a:extLst>
              </a:tr>
              <a:tr h="571500">
                <a:tc>
                  <a:txBody>
                    <a:bodyPr/>
                    <a:lstStyle/>
                    <a:p>
                      <a:pPr algn="ctr" fontAlgn="ctr"/>
                      <a:r>
                        <a:rPr lang="el-GR" sz="2000" u="none" strike="noStrike" dirty="0">
                          <a:effectLst/>
                        </a:rPr>
                        <a:t>1,8</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0,9641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0,9649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0,9656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0,9671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0,9678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0,9686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0,9693</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0,9699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0,9706</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8"/>
                  </a:ext>
                </a:extLst>
              </a:tr>
              <a:tr h="571500">
                <a:tc>
                  <a:txBody>
                    <a:bodyPr/>
                    <a:lstStyle/>
                    <a:p>
                      <a:pPr algn="ctr" fontAlgn="ctr"/>
                      <a:r>
                        <a:rPr lang="el-GR" sz="2000" u="none" strike="noStrike" dirty="0">
                          <a:effectLst/>
                        </a:rPr>
                        <a:t>1,9</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0,9713</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0,9719</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0,9726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0,9732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0,9738</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0,9744</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0,9750</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0,9756</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0,9761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0,9767</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9"/>
                  </a:ext>
                </a:extLst>
              </a:tr>
              <a:tr h="571500">
                <a:tc>
                  <a:txBody>
                    <a:bodyPr/>
                    <a:lstStyle/>
                    <a:p>
                      <a:pPr algn="ctr" fontAlgn="ctr"/>
                      <a:r>
                        <a:rPr lang="el-GR" sz="2000" u="none" strike="noStrike" dirty="0">
                          <a:effectLst/>
                        </a:rPr>
                        <a:t>2,0</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0,9772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0,9778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0,9783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0,9788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0,9793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0,9798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0,9803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0,9808</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0,9812</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0,9817</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10"/>
                  </a:ext>
                </a:extLst>
              </a:tr>
              <a:tr h="571500">
                <a:tc>
                  <a:txBody>
                    <a:bodyPr/>
                    <a:lstStyle/>
                    <a:p>
                      <a:pPr algn="ctr" fontAlgn="ctr"/>
                      <a:r>
                        <a:rPr lang="el-GR" sz="2000" u="none" strike="noStrike" dirty="0">
                          <a:effectLst/>
                        </a:rPr>
                        <a:t>2,1</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0,9821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0,9826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0,9830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0,9834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0,9838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0,9842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0,9846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0,9850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0,9857</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691070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0"/>
            <a:ext cx="9144000" cy="2564904"/>
          </a:xfrm>
          <a:solidFill>
            <a:srgbClr val="FFFF99"/>
          </a:solidFill>
          <a:ln w="76200" cmpd="tri">
            <a:solidFill>
              <a:schemeClr val="tx1"/>
            </a:solidFill>
          </a:ln>
        </p:spPr>
        <p:txBody>
          <a:bodyPr/>
          <a:lstStyle/>
          <a:p>
            <a:pPr algn="just" eaLnBrk="1" hangingPunct="1"/>
            <a:r>
              <a:rPr lang="el-GR" sz="3600" b="1" dirty="0">
                <a:solidFill>
                  <a:srgbClr val="000000"/>
                </a:solidFill>
                <a:cs typeface="Times New Roman" pitchFamily="18" charset="0"/>
              </a:rPr>
              <a:t>Διάστημα εμπιστοσύνης διαφοράς δύο μέσων αριθμητικών</a:t>
            </a:r>
            <a:r>
              <a:rPr lang="el-GR" sz="3600" b="1" dirty="0">
                <a:solidFill>
                  <a:srgbClr val="000000"/>
                </a:solidFill>
                <a:cs typeface="Courier New" pitchFamily="49" charset="0"/>
              </a:rPr>
              <a:t> </a:t>
            </a:r>
            <a:r>
              <a:rPr lang="el-GR" sz="3600" b="1" dirty="0">
                <a:solidFill>
                  <a:srgbClr val="000000"/>
                </a:solidFill>
              </a:rPr>
              <a:t>όταν τα δείγματα είναι μεγάλα           </a:t>
            </a:r>
            <a:r>
              <a:rPr lang="en-US" sz="3600" b="1" dirty="0">
                <a:solidFill>
                  <a:srgbClr val="000000"/>
                </a:solidFill>
              </a:rPr>
              <a:t>n</a:t>
            </a:r>
            <a:r>
              <a:rPr lang="en-US" sz="3600" b="1" baseline="-25000" dirty="0">
                <a:solidFill>
                  <a:srgbClr val="000000"/>
                </a:solidFill>
              </a:rPr>
              <a:t>1</a:t>
            </a:r>
            <a:r>
              <a:rPr lang="en-US" sz="3600" b="1" dirty="0">
                <a:solidFill>
                  <a:srgbClr val="000000"/>
                </a:solidFill>
              </a:rPr>
              <a:t>, n</a:t>
            </a:r>
            <a:r>
              <a:rPr lang="en-US" sz="3600" b="1" baseline="-25000" dirty="0">
                <a:solidFill>
                  <a:srgbClr val="000000"/>
                </a:solidFill>
              </a:rPr>
              <a:t>2</a:t>
            </a:r>
            <a:r>
              <a:rPr lang="el-GR" sz="3600" b="1" dirty="0">
                <a:solidFill>
                  <a:srgbClr val="000000"/>
                </a:solidFill>
              </a:rPr>
              <a:t> &gt;30</a:t>
            </a:r>
            <a:r>
              <a:rPr lang="en-US" sz="3600" b="1" dirty="0">
                <a:solidFill>
                  <a:srgbClr val="000000"/>
                </a:solidFill>
              </a:rPr>
              <a:t> </a:t>
            </a:r>
            <a:r>
              <a:rPr lang="el-GR" sz="3600" b="1" dirty="0">
                <a:solidFill>
                  <a:srgbClr val="000000"/>
                </a:solidFill>
              </a:rPr>
              <a:t>και οι διακυμάνσεις είναι </a:t>
            </a:r>
            <a:r>
              <a:rPr lang="el-GR" sz="3600" b="1" dirty="0" smtClean="0">
                <a:solidFill>
                  <a:srgbClr val="000000"/>
                </a:solidFill>
              </a:rPr>
              <a:t>άγνωστες, </a:t>
            </a:r>
            <a:r>
              <a:rPr lang="el-GR" sz="3600" b="1" dirty="0">
                <a:solidFill>
                  <a:srgbClr val="000000"/>
                </a:solidFill>
              </a:rPr>
              <a:t>άλλα άνισες </a:t>
            </a:r>
            <a:endParaRPr lang="el-GR" sz="3600" b="1" dirty="0">
              <a:latin typeface="Courier New" pitchFamily="49" charset="0"/>
            </a:endParaRPr>
          </a:p>
        </p:txBody>
      </p:sp>
      <p:graphicFrame>
        <p:nvGraphicFramePr>
          <p:cNvPr id="5" name="Θέση περιεχομένου 4"/>
          <p:cNvGraphicFramePr>
            <a:graphicFrameLocks noGrp="1" noChangeAspect="1"/>
          </p:cNvGraphicFramePr>
          <p:nvPr>
            <p:ph idx="1"/>
            <p:extLst>
              <p:ext uri="{D42A27DB-BD31-4B8C-83A1-F6EECF244321}">
                <p14:modId xmlns:p14="http://schemas.microsoft.com/office/powerpoint/2010/main" val="3917633407"/>
              </p:ext>
            </p:extLst>
          </p:nvPr>
        </p:nvGraphicFramePr>
        <p:xfrm>
          <a:off x="2423592" y="4653136"/>
          <a:ext cx="7078860" cy="777602"/>
        </p:xfrm>
        <a:graphic>
          <a:graphicData uri="http://schemas.openxmlformats.org/presentationml/2006/ole">
            <mc:AlternateContent xmlns:mc="http://schemas.openxmlformats.org/markup-compatibility/2006">
              <mc:Choice xmlns:v="urn:schemas-microsoft-com:vml" Requires="v">
                <p:oleObj spid="_x0000_s37941" name="Εξίσωση" r:id="rId3" imgW="3352800" imgH="368300" progId="Equation.3">
                  <p:embed/>
                </p:oleObj>
              </mc:Choice>
              <mc:Fallback>
                <p:oleObj name="Εξίσωση" r:id="rId3" imgW="3352800" imgH="368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4653136"/>
                        <a:ext cx="7078860" cy="777602"/>
                      </a:xfrm>
                      <a:prstGeom prst="rect">
                        <a:avLst/>
                      </a:prstGeom>
                      <a:solidFill>
                        <a:srgbClr val="FFFF00"/>
                      </a:solidFill>
                      <a:ln>
                        <a:noFill/>
                      </a:ln>
                    </p:spPr>
                  </p:pic>
                </p:oleObj>
              </mc:Fallback>
            </mc:AlternateContent>
          </a:graphicData>
        </a:graphic>
      </p:graphicFrame>
      <mc:AlternateContent xmlns:mc="http://schemas.openxmlformats.org/markup-compatibility/2006" xmlns:a14="http://schemas.microsoft.com/office/drawing/2010/main">
        <mc:Choice Requires="a14">
          <p:sp>
            <p:nvSpPr>
              <p:cNvPr id="7" name="Ορθογώνιο 6"/>
              <p:cNvSpPr/>
              <p:nvPr/>
            </p:nvSpPr>
            <p:spPr>
              <a:xfrm>
                <a:off x="3287689" y="2973652"/>
                <a:ext cx="3834971" cy="1183529"/>
              </a:xfrm>
              <a:prstGeom prst="rect">
                <a:avLst/>
              </a:prstGeom>
              <a:solidFill>
                <a:schemeClr val="accent3">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400" i="1">
                              <a:latin typeface="Cambria Math" panose="02040503050406030204" pitchFamily="18" charset="0"/>
                            </a:rPr>
                          </m:ctrlPr>
                        </m:sSubPr>
                        <m:e>
                          <m:r>
                            <a:rPr lang="en-US" sz="2400" i="1">
                              <a:latin typeface="Cambria Math" panose="02040503050406030204" pitchFamily="18" charset="0"/>
                            </a:rPr>
                            <m:t>𝑠</m:t>
                          </m:r>
                        </m:e>
                        <m:sub>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n-US" sz="2400" i="1">
                                      <a:latin typeface="Cambria Math" panose="02040503050406030204" pitchFamily="18" charset="0"/>
                                    </a:rPr>
                                    <m:t>𝑥</m:t>
                                  </m:r>
                                </m:e>
                              </m:acc>
                            </m:e>
                            <m:sub>
                              <m:r>
                                <a:rPr lang="el-GR" sz="2400" i="1">
                                  <a:latin typeface="Cambria Math" panose="02040503050406030204" pitchFamily="18" charset="0"/>
                                </a:rPr>
                                <m:t>1</m:t>
                              </m:r>
                            </m:sub>
                          </m:sSub>
                          <m:r>
                            <a:rPr lang="el-GR" sz="2400" i="1">
                              <a:latin typeface="Cambria Math" panose="02040503050406030204" pitchFamily="18" charset="0"/>
                            </a:rPr>
                            <m:t>−</m:t>
                          </m:r>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panose="02040503050406030204" pitchFamily="18" charset="0"/>
                                    </a:rPr>
                                    <m:t>𝑥</m:t>
                                  </m:r>
                                </m:e>
                              </m:acc>
                            </m:e>
                            <m:sub>
                              <m:r>
                                <a:rPr lang="el-GR" sz="2400" i="1">
                                  <a:latin typeface="Cambria Math" panose="02040503050406030204" pitchFamily="18" charset="0"/>
                                </a:rPr>
                                <m:t>2</m:t>
                              </m:r>
                            </m:sub>
                          </m:sSub>
                        </m:sub>
                      </m:sSub>
                      <m:r>
                        <a:rPr lang="el-GR" sz="2400" i="1">
                          <a:latin typeface="Cambria Math" panose="02040503050406030204" pitchFamily="18" charset="0"/>
                        </a:rPr>
                        <m:t>=</m:t>
                      </m:r>
                      <m:rad>
                        <m:radPr>
                          <m:degHide m:val="on"/>
                          <m:ctrlPr>
                            <a:rPr lang="el-GR" sz="2400" i="1">
                              <a:latin typeface="Cambria Math" panose="02040503050406030204" pitchFamily="18" charset="0"/>
                            </a:rPr>
                          </m:ctrlPr>
                        </m:radPr>
                        <m:deg/>
                        <m:e>
                          <m:f>
                            <m:fPr>
                              <m:ctrlPr>
                                <a:rPr lang="el-GR" sz="2400" i="1">
                                  <a:latin typeface="Cambria Math" panose="02040503050406030204" pitchFamily="18" charset="0"/>
                                </a:rPr>
                              </m:ctrlPr>
                            </m:fPr>
                            <m:num>
                              <m:sSubSup>
                                <m:sSubSupPr>
                                  <m:ctrlPr>
                                    <a:rPr lang="el-GR" sz="2400" i="1">
                                      <a:latin typeface="Cambria Math" panose="02040503050406030204" pitchFamily="18" charset="0"/>
                                    </a:rPr>
                                  </m:ctrlPr>
                                </m:sSubSupPr>
                                <m:e>
                                  <m:r>
                                    <a:rPr lang="en-US" sz="2400" i="1">
                                      <a:latin typeface="Cambria Math" panose="02040503050406030204" pitchFamily="18" charset="0"/>
                                    </a:rPr>
                                    <m:t>𝑆</m:t>
                                  </m:r>
                                </m:e>
                                <m:sub>
                                  <m:r>
                                    <a:rPr lang="el-GR" sz="2400" i="1">
                                      <a:latin typeface="Cambria Math" panose="02040503050406030204" pitchFamily="18" charset="0"/>
                                    </a:rPr>
                                    <m:t>1</m:t>
                                  </m:r>
                                </m:sub>
                                <m:sup>
                                  <m:r>
                                    <a:rPr lang="el-GR" sz="2400" i="1">
                                      <a:latin typeface="Cambria Math" panose="02040503050406030204" pitchFamily="18" charset="0"/>
                                    </a:rPr>
                                    <m:t>2</m:t>
                                  </m:r>
                                </m:sup>
                              </m:sSubSup>
                            </m:num>
                            <m:den>
                              <m:sSub>
                                <m:sSubPr>
                                  <m:ctrlPr>
                                    <a:rPr lang="el-GR" sz="2400" i="1">
                                      <a:latin typeface="Cambria Math" panose="02040503050406030204" pitchFamily="18" charset="0"/>
                                    </a:rPr>
                                  </m:ctrlPr>
                                </m:sSubPr>
                                <m:e>
                                  <m:r>
                                    <a:rPr lang="el-GR" sz="2400" i="1">
                                      <a:latin typeface="Cambria Math" panose="02040503050406030204" pitchFamily="18" charset="0"/>
                                    </a:rPr>
                                    <m:t>𝑛</m:t>
                                  </m:r>
                                </m:e>
                                <m:sub>
                                  <m:r>
                                    <a:rPr lang="el-GR" sz="2400" i="1">
                                      <a:latin typeface="Cambria Math" panose="02040503050406030204" pitchFamily="18" charset="0"/>
                                    </a:rPr>
                                    <m:t>1</m:t>
                                  </m:r>
                                </m:sub>
                              </m:sSub>
                            </m:den>
                          </m:f>
                          <m:r>
                            <a:rPr lang="el-GR" sz="2400" i="1">
                              <a:latin typeface="Cambria Math" panose="02040503050406030204" pitchFamily="18" charset="0"/>
                            </a:rPr>
                            <m:t>+</m:t>
                          </m:r>
                          <m:f>
                            <m:fPr>
                              <m:ctrlPr>
                                <a:rPr lang="el-GR" sz="2400" i="1">
                                  <a:latin typeface="Cambria Math" panose="02040503050406030204" pitchFamily="18" charset="0"/>
                                </a:rPr>
                              </m:ctrlPr>
                            </m:fPr>
                            <m:num>
                              <m:sSubSup>
                                <m:sSubSupPr>
                                  <m:ctrlPr>
                                    <a:rPr lang="el-GR" sz="2400" i="1">
                                      <a:latin typeface="Cambria Math" panose="02040503050406030204" pitchFamily="18" charset="0"/>
                                    </a:rPr>
                                  </m:ctrlPr>
                                </m:sSubSupPr>
                                <m:e>
                                  <m:r>
                                    <a:rPr lang="el-GR" sz="2400" i="1">
                                      <a:latin typeface="Cambria Math" panose="02040503050406030204" pitchFamily="18" charset="0"/>
                                    </a:rPr>
                                    <m:t>𝑆</m:t>
                                  </m:r>
                                </m:e>
                                <m:sub>
                                  <m:r>
                                    <a:rPr lang="el-GR" sz="2400" i="1">
                                      <a:latin typeface="Cambria Math" panose="02040503050406030204" pitchFamily="18" charset="0"/>
                                    </a:rPr>
                                    <m:t>2</m:t>
                                  </m:r>
                                </m:sub>
                                <m:sup>
                                  <m:r>
                                    <a:rPr lang="el-GR" sz="2400" i="1">
                                      <a:latin typeface="Cambria Math" panose="02040503050406030204" pitchFamily="18" charset="0"/>
                                    </a:rPr>
                                    <m:t>2</m:t>
                                  </m:r>
                                </m:sup>
                              </m:sSubSup>
                            </m:num>
                            <m:den>
                              <m:sSub>
                                <m:sSubPr>
                                  <m:ctrlPr>
                                    <a:rPr lang="el-GR" sz="2400" i="1">
                                      <a:latin typeface="Cambria Math" panose="02040503050406030204" pitchFamily="18" charset="0"/>
                                    </a:rPr>
                                  </m:ctrlPr>
                                </m:sSubPr>
                                <m:e>
                                  <m:r>
                                    <a:rPr lang="el-GR" sz="2400" i="1">
                                      <a:latin typeface="Cambria Math" panose="02040503050406030204" pitchFamily="18" charset="0"/>
                                    </a:rPr>
                                    <m:t>𝑛</m:t>
                                  </m:r>
                                </m:e>
                                <m:sub>
                                  <m:r>
                                    <a:rPr lang="el-GR" sz="2400" i="1">
                                      <a:latin typeface="Cambria Math" panose="02040503050406030204" pitchFamily="18" charset="0"/>
                                    </a:rPr>
                                    <m:t>2</m:t>
                                  </m:r>
                                </m:sub>
                              </m:sSub>
                            </m:den>
                          </m:f>
                        </m:e>
                      </m:rad>
                    </m:oMath>
                  </m:oMathPara>
                </a14:m>
                <a:endParaRPr lang="el-GR" sz="24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1763688" y="2973651"/>
                <a:ext cx="3834971" cy="1183529"/>
              </a:xfrm>
              <a:prstGeom prst="rect">
                <a:avLst/>
              </a:prstGeom>
              <a:blipFill rotWithShape="1">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90965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5845" name="Rectangle 3"/>
              <p:cNvSpPr>
                <a:spLocks noGrp="1" noChangeArrowheads="1"/>
              </p:cNvSpPr>
              <p:nvPr>
                <p:ph idx="1"/>
              </p:nvPr>
            </p:nvSpPr>
            <p:spPr>
              <a:xfrm>
                <a:off x="335360" y="0"/>
                <a:ext cx="11233248" cy="6858000"/>
              </a:xfrm>
            </p:spPr>
            <p:txBody>
              <a:bodyPr>
                <a:normAutofit/>
              </a:bodyPr>
              <a:lstStyle/>
              <a:p>
                <a:pPr marL="0" indent="0" algn="just" eaLnBrk="1" hangingPunct="1">
                  <a:lnSpc>
                    <a:spcPct val="90000"/>
                  </a:lnSpc>
                  <a:spcBef>
                    <a:spcPct val="5000"/>
                  </a:spcBef>
                  <a:buNone/>
                </a:pPr>
                <a:r>
                  <a:rPr lang="el-GR" sz="2800" b="1" dirty="0" smtClean="0">
                    <a:latin typeface="Calibri" panose="020F0502020204030204" pitchFamily="34" charset="0"/>
                    <a:cs typeface="Calibri" panose="020F0502020204030204" pitchFamily="34" charset="0"/>
                  </a:rPr>
                  <a:t>Παράδειγμα</a:t>
                </a:r>
              </a:p>
              <a:p>
                <a:pPr marL="0" indent="0" algn="just" eaLnBrk="1" hangingPunct="1">
                  <a:lnSpc>
                    <a:spcPct val="90000"/>
                  </a:lnSpc>
                  <a:spcBef>
                    <a:spcPct val="5000"/>
                  </a:spcBef>
                  <a:buNone/>
                </a:pPr>
                <a:r>
                  <a:rPr lang="el-GR" sz="2800" dirty="0">
                    <a:cs typeface="Times New Roman" pitchFamily="18" charset="0"/>
                  </a:rPr>
                  <a:t>Θ</a:t>
                </a:r>
                <a:r>
                  <a:rPr lang="el-GR" sz="2800" dirty="0" smtClean="0">
                    <a:cs typeface="Times New Roman" pitchFamily="18" charset="0"/>
                  </a:rPr>
                  <a:t>εωρούμε μπαταρίες </a:t>
                </a:r>
                <a:r>
                  <a:rPr lang="el-GR" sz="2800" dirty="0">
                    <a:cs typeface="Times New Roman" pitchFamily="18" charset="0"/>
                  </a:rPr>
                  <a:t>δυο διαφορετικών κατασκευαστών Α και Β. Παίρνουμε για το σκοπό αυτό </a:t>
                </a:r>
                <a:r>
                  <a:rPr lang="el-GR" sz="2800" dirty="0" smtClean="0">
                    <a:cs typeface="Times New Roman" pitchFamily="18" charset="0"/>
                  </a:rPr>
                  <a:t>4</a:t>
                </a:r>
                <a:r>
                  <a:rPr lang="el-GR" sz="2800" dirty="0" smtClean="0"/>
                  <a:t>00</a:t>
                </a:r>
                <a:r>
                  <a:rPr lang="el-GR" sz="2800" dirty="0" smtClean="0">
                    <a:cs typeface="Times New Roman" pitchFamily="18" charset="0"/>
                  </a:rPr>
                  <a:t> </a:t>
                </a:r>
                <a:r>
                  <a:rPr lang="el-GR" sz="2800" dirty="0" smtClean="0">
                    <a:cs typeface="Times New Roman" pitchFamily="18" charset="0"/>
                  </a:rPr>
                  <a:t>μπαταρίες</a:t>
                </a:r>
                <a:r>
                  <a:rPr lang="el-GR" sz="2800" dirty="0" smtClean="0">
                    <a:cs typeface="Times New Roman" pitchFamily="18" charset="0"/>
                  </a:rPr>
                  <a:t> </a:t>
                </a:r>
                <a:r>
                  <a:rPr lang="el-GR" sz="2800" dirty="0">
                    <a:cs typeface="Times New Roman" pitchFamily="18" charset="0"/>
                  </a:rPr>
                  <a:t>από κάθε κατασκευαστή. Βρίσκουμε ότι το δείγμα των </a:t>
                </a:r>
                <a:r>
                  <a:rPr lang="el-GR" sz="2800" dirty="0" smtClean="0">
                    <a:cs typeface="Times New Roman" pitchFamily="18" charset="0"/>
                  </a:rPr>
                  <a:t>μπαταριών </a:t>
                </a:r>
                <a:r>
                  <a:rPr lang="el-GR" sz="2800" dirty="0">
                    <a:cs typeface="Times New Roman" pitchFamily="18" charset="0"/>
                  </a:rPr>
                  <a:t>του κατασκευαστή Α έχει μέση διάρκεια ζωής </a:t>
                </a:r>
                <a:r>
                  <a:rPr lang="el-GR" sz="2800" dirty="0" smtClean="0">
                    <a:cs typeface="Times New Roman" pitchFamily="18" charset="0"/>
                  </a:rPr>
                  <a:t>1080 </a:t>
                </a:r>
                <a:r>
                  <a:rPr lang="el-GR" sz="2800" dirty="0">
                    <a:cs typeface="Times New Roman" pitchFamily="18" charset="0"/>
                  </a:rPr>
                  <a:t>ώρες και τυπική απόκλιση </a:t>
                </a:r>
                <a:r>
                  <a:rPr lang="el-GR" sz="2800" dirty="0" smtClean="0">
                    <a:cs typeface="Times New Roman" pitchFamily="18" charset="0"/>
                  </a:rPr>
                  <a:t>80 </a:t>
                </a:r>
                <a:r>
                  <a:rPr lang="el-GR" sz="2800" dirty="0">
                    <a:cs typeface="Times New Roman" pitchFamily="18" charset="0"/>
                  </a:rPr>
                  <a:t>ώρες, το δείγμα </a:t>
                </a:r>
                <a:r>
                  <a:rPr lang="el-GR" sz="2800" dirty="0" smtClean="0">
                    <a:cs typeface="Times New Roman" pitchFamily="18" charset="0"/>
                  </a:rPr>
                  <a:t>των μπαταριών </a:t>
                </a:r>
                <a:r>
                  <a:rPr lang="el-GR" sz="2800" dirty="0">
                    <a:cs typeface="Times New Roman" pitchFamily="18" charset="0"/>
                  </a:rPr>
                  <a:t>του κατασκευαστή Β έχει μέση διάρκεια ζωής </a:t>
                </a:r>
                <a:r>
                  <a:rPr lang="el-GR" sz="2800" dirty="0" smtClean="0">
                    <a:cs typeface="Times New Roman" pitchFamily="18" charset="0"/>
                  </a:rPr>
                  <a:t>960 </a:t>
                </a:r>
                <a:r>
                  <a:rPr lang="el-GR" sz="2800" dirty="0">
                    <a:cs typeface="Times New Roman" pitchFamily="18" charset="0"/>
                  </a:rPr>
                  <a:t>ώρες και τυπική απόκλιση 100 ώρες. </a:t>
                </a:r>
                <a:r>
                  <a:rPr lang="el-GR" sz="2800" dirty="0"/>
                  <a:t>Ν</a:t>
                </a:r>
                <a:r>
                  <a:rPr lang="el-GR" sz="2800" dirty="0">
                    <a:cs typeface="Times New Roman" pitchFamily="18" charset="0"/>
                  </a:rPr>
                  <a:t>α  βρεθεί ένα διάστημα εμπιστοσύνης 90 % για την διαφορά των μέσων των πληθυσμών. </a:t>
                </a:r>
                <a:endParaRPr lang="el-GR" sz="2800" dirty="0" smtClean="0">
                  <a:cs typeface="Times New Roman" pitchFamily="18" charset="0"/>
                </a:endParaRPr>
              </a:p>
              <a:p>
                <a:pPr marL="0" indent="0" algn="just" eaLnBrk="1" hangingPunct="1">
                  <a:lnSpc>
                    <a:spcPct val="90000"/>
                  </a:lnSpc>
                  <a:spcBef>
                    <a:spcPct val="5000"/>
                  </a:spcBef>
                  <a:buNone/>
                </a:pPr>
                <a:r>
                  <a:rPr lang="el-GR" sz="2800" b="1" u="sng" dirty="0" smtClean="0"/>
                  <a:t>Λύση</a:t>
                </a:r>
                <a:r>
                  <a:rPr lang="en-US" sz="2800" b="1" u="sng" dirty="0" smtClean="0"/>
                  <a:t>:</a:t>
                </a:r>
              </a:p>
              <a:p>
                <a:pPr marL="0" indent="0" algn="just" eaLnBrk="1" hangingPunct="1">
                  <a:lnSpc>
                    <a:spcPct val="90000"/>
                  </a:lnSpc>
                  <a:spcBef>
                    <a:spcPct val="5000"/>
                  </a:spcBef>
                  <a:buNone/>
                </a:pPr>
                <a:r>
                  <a:rPr lang="el-GR" sz="2800" b="1" dirty="0" smtClean="0"/>
                  <a:t>1</a:t>
                </a:r>
                <a:r>
                  <a:rPr lang="el-GR" sz="2800" b="1" baseline="30000" dirty="0" smtClean="0"/>
                  <a:t>ο</a:t>
                </a:r>
                <a:r>
                  <a:rPr lang="el-GR" sz="2800" b="1" dirty="0" smtClean="0"/>
                  <a:t> βήμα</a:t>
                </a:r>
                <a:r>
                  <a:rPr lang="en-US" sz="2800" dirty="0" smtClean="0"/>
                  <a:t>:</a:t>
                </a:r>
                <a:r>
                  <a:rPr lang="el-GR" sz="2800" dirty="0" smtClean="0"/>
                  <a:t> </a:t>
                </a:r>
                <a:r>
                  <a:rPr lang="el-GR" sz="2800" u="sng" dirty="0" smtClean="0"/>
                  <a:t>Εντοπισμός του κατάλληλου τύπου</a:t>
                </a:r>
              </a:p>
              <a:p>
                <a:pPr marL="0" indent="0" algn="just" eaLnBrk="1" hangingPunct="1">
                  <a:lnSpc>
                    <a:spcPct val="90000"/>
                  </a:lnSpc>
                  <a:spcBef>
                    <a:spcPct val="5000"/>
                  </a:spcBef>
                  <a:buNone/>
                </a:pPr>
                <a:endParaRPr lang="el-GR" sz="2800" u="sng" dirty="0"/>
              </a:p>
              <a:p>
                <a:pPr marL="0" indent="0" eaLnBrk="1" hangingPunct="1">
                  <a:buNone/>
                </a:pPr>
                <a:endParaRPr lang="en-US" sz="2800" b="1" dirty="0" smtClean="0"/>
              </a:p>
              <a:p>
                <a:pPr marL="0" indent="0" eaLnBrk="1" hangingPunct="1">
                  <a:buNone/>
                </a:pPr>
                <a:endParaRPr lang="el-GR" sz="2800" b="1" dirty="0" smtClean="0"/>
              </a:p>
              <a:p>
                <a:pPr marL="0" indent="0">
                  <a:buNone/>
                </a:pPr>
                <a:r>
                  <a:rPr lang="el-GR" sz="2800" dirty="0">
                    <a:solidFill>
                      <a:srgbClr val="000000"/>
                    </a:solidFill>
                    <a:cs typeface="Times New Roman" pitchFamily="18" charset="0"/>
                  </a:rPr>
                  <a:t>Οι μέσες τιμές (</a:t>
                </a:r>
                <a14:m>
                  <m:oMath xmlns:m="http://schemas.openxmlformats.org/officeDocument/2006/math">
                    <m:acc>
                      <m:accPr>
                        <m:chr m:val="̅"/>
                        <m:ctrlPr>
                          <a:rPr lang="el-GR" sz="2800" i="1">
                            <a:solidFill>
                              <a:srgbClr val="000000"/>
                            </a:solidFill>
                            <a:latin typeface="Cambria Math" panose="02040503050406030204" pitchFamily="18" charset="0"/>
                          </a:rPr>
                        </m:ctrlPr>
                      </m:accPr>
                      <m:e>
                        <m:sSub>
                          <m:sSubPr>
                            <m:ctrlPr>
                              <a:rPr lang="el-GR"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1</m:t>
                            </m:r>
                          </m:sub>
                        </m:sSub>
                      </m:e>
                    </m:acc>
                  </m:oMath>
                </a14:m>
                <a:r>
                  <a:rPr lang="el-GR" sz="2800" dirty="0">
                    <a:solidFill>
                      <a:srgbClr val="000000"/>
                    </a:solidFill>
                    <a:cs typeface="Times New Roman" pitchFamily="18" charset="0"/>
                  </a:rPr>
                  <a:t>,</a:t>
                </a:r>
                <a:r>
                  <a:rPr lang="el-GR" sz="2800" dirty="0">
                    <a:solidFill>
                      <a:srgbClr val="000000"/>
                    </a:solidFill>
                  </a:rPr>
                  <a:t> </a:t>
                </a:r>
                <a14:m>
                  <m:oMath xmlns:m="http://schemas.openxmlformats.org/officeDocument/2006/math">
                    <m:acc>
                      <m:accPr>
                        <m:chr m:val="̅"/>
                        <m:ctrlPr>
                          <a:rPr lang="el-GR" sz="2800" i="1">
                            <a:solidFill>
                              <a:srgbClr val="000000"/>
                            </a:solidFill>
                            <a:latin typeface="Cambria Math" panose="02040503050406030204" pitchFamily="18" charset="0"/>
                          </a:rPr>
                        </m:ctrlPr>
                      </m:accPr>
                      <m:e>
                        <m:sSub>
                          <m:sSubPr>
                            <m:ctrlPr>
                              <a:rPr lang="el-GR"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l-GR" sz="2800" i="1">
                                <a:solidFill>
                                  <a:srgbClr val="000000"/>
                                </a:solidFill>
                                <a:latin typeface="Cambria Math" panose="02040503050406030204" pitchFamily="18" charset="0"/>
                              </a:rPr>
                              <m:t>2</m:t>
                            </m:r>
                          </m:sub>
                        </m:sSub>
                      </m:e>
                    </m:acc>
                  </m:oMath>
                </a14:m>
                <a:r>
                  <a:rPr lang="el-GR" sz="2800" dirty="0">
                    <a:solidFill>
                      <a:srgbClr val="000000"/>
                    </a:solidFill>
                    <a:cs typeface="Times New Roman" pitchFamily="18" charset="0"/>
                  </a:rPr>
                  <a:t>) δίνονται από τα δεδομένα, οπότε εμείς θα πρέπει να βρούμε το </a:t>
                </a:r>
                <a14:m>
                  <m:oMath xmlns:m="http://schemas.openxmlformats.org/officeDocument/2006/math">
                    <m:sSub>
                      <m:sSubPr>
                        <m:ctrlPr>
                          <a:rPr lang="el-GR" sz="2800" i="1">
                            <a:solidFill>
                              <a:srgbClr val="000000"/>
                            </a:solidFill>
                            <a:latin typeface="Cambria Math" panose="02040503050406030204" pitchFamily="18" charset="0"/>
                            <a:cs typeface="Times New Roman" pitchFamily="18" charset="0"/>
                          </a:rPr>
                        </m:ctrlPr>
                      </m:sSubPr>
                      <m:e>
                        <m:r>
                          <a:rPr lang="en-US" sz="2800" i="1">
                            <a:solidFill>
                              <a:srgbClr val="000000"/>
                            </a:solidFill>
                            <a:latin typeface="Cambria Math" panose="02040503050406030204" pitchFamily="18" charset="0"/>
                            <a:cs typeface="Times New Roman" pitchFamily="18" charset="0"/>
                          </a:rPr>
                          <m:t>𝑧</m:t>
                        </m:r>
                      </m:e>
                      <m:sub>
                        <m:f>
                          <m:fPr>
                            <m:ctrlPr>
                              <a:rPr lang="el-GR" sz="2800" i="1">
                                <a:solidFill>
                                  <a:srgbClr val="000000"/>
                                </a:solidFill>
                                <a:latin typeface="Cambria Math" panose="02040503050406030204" pitchFamily="18" charset="0"/>
                                <a:cs typeface="Times New Roman" pitchFamily="18" charset="0"/>
                              </a:rPr>
                            </m:ctrlPr>
                          </m:fPr>
                          <m:num>
                            <m:r>
                              <a:rPr lang="el-GR" sz="2800" i="1">
                                <a:solidFill>
                                  <a:srgbClr val="000000"/>
                                </a:solidFill>
                                <a:latin typeface="Cambria Math" panose="02040503050406030204" pitchFamily="18" charset="0"/>
                                <a:cs typeface="Times New Roman" pitchFamily="18" charset="0"/>
                              </a:rPr>
                              <m:t>𝛼</m:t>
                            </m:r>
                          </m:num>
                          <m:den>
                            <m:r>
                              <a:rPr lang="el-GR" sz="2800" i="1">
                                <a:solidFill>
                                  <a:srgbClr val="000000"/>
                                </a:solidFill>
                                <a:latin typeface="Cambria Math" panose="02040503050406030204" pitchFamily="18" charset="0"/>
                                <a:cs typeface="Times New Roman" pitchFamily="18" charset="0"/>
                              </a:rPr>
                              <m:t>2</m:t>
                            </m:r>
                          </m:den>
                        </m:f>
                      </m:sub>
                    </m:sSub>
                  </m:oMath>
                </a14:m>
                <a:r>
                  <a:rPr lang="el-GR" sz="2800" dirty="0">
                    <a:solidFill>
                      <a:srgbClr val="000000"/>
                    </a:solidFill>
                    <a:cs typeface="Times New Roman" pitchFamily="18" charset="0"/>
                  </a:rPr>
                  <a:t> και την διακύμανση </a:t>
                </a:r>
                <a14:m>
                  <m:oMath xmlns:m="http://schemas.openxmlformats.org/officeDocument/2006/math">
                    <m:sSub>
                      <m:sSubPr>
                        <m:ctrlPr>
                          <a:rPr lang="el-GR" sz="2800" i="1">
                            <a:solidFill>
                              <a:srgbClr val="000000"/>
                            </a:solidFill>
                            <a:latin typeface="Cambria Math" panose="02040503050406030204" pitchFamily="18" charset="0"/>
                            <a:cs typeface="Times New Roman" pitchFamily="18" charset="0"/>
                          </a:rPr>
                        </m:ctrlPr>
                      </m:sSubPr>
                      <m:e>
                        <m:r>
                          <a:rPr lang="en-US" sz="2800" b="0" i="1" smtClean="0">
                            <a:solidFill>
                              <a:srgbClr val="000000"/>
                            </a:solidFill>
                            <a:latin typeface="Cambria Math" panose="02040503050406030204" pitchFamily="18" charset="0"/>
                            <a:cs typeface="Times New Roman" pitchFamily="18" charset="0"/>
                          </a:rPr>
                          <m:t>𝑠</m:t>
                        </m:r>
                      </m:e>
                      <m:sub>
                        <m:acc>
                          <m:accPr>
                            <m:chr m:val="̅"/>
                            <m:ctrlPr>
                              <a:rPr lang="el-GR" sz="2800" i="1">
                                <a:solidFill>
                                  <a:srgbClr val="000000"/>
                                </a:solidFill>
                                <a:latin typeface="Cambria Math" panose="02040503050406030204" pitchFamily="18" charset="0"/>
                                <a:cs typeface="Times New Roman" pitchFamily="18" charset="0"/>
                              </a:rPr>
                            </m:ctrlPr>
                          </m:accPr>
                          <m:e>
                            <m:sSub>
                              <m:sSubPr>
                                <m:ctrlPr>
                                  <a:rPr lang="el-GR" sz="2800" i="1">
                                    <a:solidFill>
                                      <a:srgbClr val="000000"/>
                                    </a:solidFill>
                                    <a:latin typeface="Cambria Math" panose="02040503050406030204" pitchFamily="18" charset="0"/>
                                    <a:cs typeface="Times New Roman" pitchFamily="18" charset="0"/>
                                  </a:rPr>
                                </m:ctrlPr>
                              </m:sSubPr>
                              <m:e>
                                <m:r>
                                  <a:rPr lang="en-US" sz="2800" i="1">
                                    <a:solidFill>
                                      <a:srgbClr val="000000"/>
                                    </a:solidFill>
                                    <a:latin typeface="Cambria Math" panose="02040503050406030204" pitchFamily="18" charset="0"/>
                                    <a:cs typeface="Times New Roman" pitchFamily="18" charset="0"/>
                                  </a:rPr>
                                  <m:t>𝑥</m:t>
                                </m:r>
                              </m:e>
                              <m:sub>
                                <m:r>
                                  <a:rPr lang="en-US" sz="2800" i="1">
                                    <a:solidFill>
                                      <a:srgbClr val="000000"/>
                                    </a:solidFill>
                                    <a:latin typeface="Cambria Math" panose="02040503050406030204" pitchFamily="18" charset="0"/>
                                    <a:cs typeface="Times New Roman" pitchFamily="18" charset="0"/>
                                  </a:rPr>
                                  <m:t>1</m:t>
                                </m:r>
                              </m:sub>
                            </m:sSub>
                          </m:e>
                        </m:acc>
                        <m:r>
                          <a:rPr lang="el-GR" sz="2800" i="1">
                            <a:solidFill>
                              <a:srgbClr val="000000"/>
                            </a:solidFill>
                            <a:latin typeface="Cambria Math" panose="02040503050406030204" pitchFamily="18" charset="0"/>
                            <a:cs typeface="Times New Roman" pitchFamily="18" charset="0"/>
                          </a:rPr>
                          <m:t>−</m:t>
                        </m:r>
                        <m:acc>
                          <m:accPr>
                            <m:chr m:val="̅"/>
                            <m:ctrlPr>
                              <a:rPr lang="el-GR" sz="2800" i="1">
                                <a:solidFill>
                                  <a:srgbClr val="000000"/>
                                </a:solidFill>
                                <a:latin typeface="Cambria Math" panose="02040503050406030204" pitchFamily="18" charset="0"/>
                                <a:cs typeface="Times New Roman" pitchFamily="18" charset="0"/>
                              </a:rPr>
                            </m:ctrlPr>
                          </m:accPr>
                          <m:e>
                            <m:sSub>
                              <m:sSubPr>
                                <m:ctrlPr>
                                  <a:rPr lang="el-GR" sz="2800" i="1">
                                    <a:solidFill>
                                      <a:srgbClr val="000000"/>
                                    </a:solidFill>
                                    <a:latin typeface="Cambria Math" panose="02040503050406030204" pitchFamily="18" charset="0"/>
                                    <a:cs typeface="Times New Roman" pitchFamily="18" charset="0"/>
                                  </a:rPr>
                                </m:ctrlPr>
                              </m:sSubPr>
                              <m:e>
                                <m:r>
                                  <a:rPr lang="en-US" sz="2800" i="1">
                                    <a:solidFill>
                                      <a:srgbClr val="000000"/>
                                    </a:solidFill>
                                    <a:latin typeface="Cambria Math" panose="02040503050406030204" pitchFamily="18" charset="0"/>
                                    <a:cs typeface="Times New Roman" pitchFamily="18" charset="0"/>
                                  </a:rPr>
                                  <m:t>𝑥</m:t>
                                </m:r>
                              </m:e>
                              <m:sub>
                                <m:r>
                                  <a:rPr lang="en-US" sz="2800" i="1">
                                    <a:solidFill>
                                      <a:srgbClr val="000000"/>
                                    </a:solidFill>
                                    <a:latin typeface="Cambria Math" panose="02040503050406030204" pitchFamily="18" charset="0"/>
                                    <a:cs typeface="Times New Roman" pitchFamily="18" charset="0"/>
                                  </a:rPr>
                                  <m:t>2</m:t>
                                </m:r>
                              </m:sub>
                            </m:sSub>
                          </m:e>
                        </m:acc>
                      </m:sub>
                    </m:sSub>
                  </m:oMath>
                </a14:m>
                <a:r>
                  <a:rPr lang="en-US" sz="2800" dirty="0" smtClean="0">
                    <a:solidFill>
                      <a:srgbClr val="000000"/>
                    </a:solidFill>
                    <a:cs typeface="Times New Roman" pitchFamily="18" charset="0"/>
                  </a:rPr>
                  <a:t>.</a:t>
                </a:r>
                <a:endParaRPr lang="el-GR" sz="2800" b="1" dirty="0"/>
              </a:p>
            </p:txBody>
          </p:sp>
        </mc:Choice>
        <mc:Fallback>
          <p:sp>
            <p:nvSpPr>
              <p:cNvPr id="35845" name="Rectangle 3"/>
              <p:cNvSpPr>
                <a:spLocks noGrp="1" noRot="1" noChangeAspect="1" noMove="1" noResize="1" noEditPoints="1" noAdjustHandles="1" noChangeArrowheads="1" noChangeShapeType="1" noTextEdit="1"/>
              </p:cNvSpPr>
              <p:nvPr>
                <p:ph idx="1"/>
              </p:nvPr>
            </p:nvSpPr>
            <p:spPr>
              <a:xfrm>
                <a:off x="335360" y="0"/>
                <a:ext cx="11233248" cy="6858000"/>
              </a:xfrm>
              <a:blipFill rotWithShape="0">
                <a:blip r:embed="rId3"/>
                <a:stretch>
                  <a:fillRect l="-1085" t="-1422" r="-1574"/>
                </a:stretch>
              </a:blipFill>
            </p:spPr>
            <p:txBody>
              <a:bodyPr/>
              <a:lstStyle/>
              <a:p>
                <a:r>
                  <a:rPr lang="el-GR">
                    <a:noFill/>
                  </a:rPr>
                  <a:t> </a:t>
                </a:r>
              </a:p>
            </p:txBody>
          </p:sp>
        </mc:Fallback>
      </mc:AlternateContent>
      <p:graphicFrame>
        <p:nvGraphicFramePr>
          <p:cNvPr id="6" name="Θέση περιεχομένου 4"/>
          <p:cNvGraphicFramePr>
            <a:graphicFrameLocks noChangeAspect="1"/>
          </p:cNvGraphicFramePr>
          <p:nvPr>
            <p:extLst>
              <p:ext uri="{D42A27DB-BD31-4B8C-83A1-F6EECF244321}">
                <p14:modId xmlns:p14="http://schemas.microsoft.com/office/powerpoint/2010/main" val="3382677275"/>
              </p:ext>
            </p:extLst>
          </p:nvPr>
        </p:nvGraphicFramePr>
        <p:xfrm>
          <a:off x="2711624" y="4221088"/>
          <a:ext cx="7078860" cy="777602"/>
        </p:xfrm>
        <a:graphic>
          <a:graphicData uri="http://schemas.openxmlformats.org/presentationml/2006/ole">
            <mc:AlternateContent xmlns:mc="http://schemas.openxmlformats.org/markup-compatibility/2006">
              <mc:Choice xmlns:v="urn:schemas-microsoft-com:vml" Requires="v">
                <p:oleObj spid="_x0000_s3269" name="Εξίσωση" r:id="rId4" imgW="3352800" imgH="368300" progId="Equation.3">
                  <p:embed/>
                </p:oleObj>
              </mc:Choice>
              <mc:Fallback>
                <p:oleObj name="Εξίσωση" r:id="rId4" imgW="33528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624" y="4221088"/>
                        <a:ext cx="7078860" cy="777602"/>
                      </a:xfrm>
                      <a:prstGeom prst="rect">
                        <a:avLst/>
                      </a:prstGeom>
                      <a:solidFill>
                        <a:srgbClr val="FFFF00"/>
                      </a:solidFill>
                      <a:ln>
                        <a:noFill/>
                      </a:ln>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79376" y="404664"/>
                <a:ext cx="11305256" cy="6336704"/>
              </a:xfrm>
            </p:spPr>
            <p:txBody>
              <a:bodyPr/>
              <a:lstStyle/>
              <a:p>
                <a:pPr marL="0" indent="0">
                  <a:buNone/>
                </a:pPr>
                <a:r>
                  <a:rPr lang="el-GR" b="1" dirty="0" smtClean="0"/>
                  <a:t>2</a:t>
                </a:r>
                <a:r>
                  <a:rPr lang="el-GR" b="1" baseline="30000" dirty="0" smtClean="0"/>
                  <a:t>ο</a:t>
                </a:r>
                <a:r>
                  <a:rPr lang="el-GR" b="1" dirty="0" smtClean="0"/>
                  <a:t> βήμα</a:t>
                </a:r>
                <a:r>
                  <a:rPr lang="en-US" b="1" dirty="0" smtClean="0"/>
                  <a:t>:</a:t>
                </a:r>
                <a:r>
                  <a:rPr lang="en-US" dirty="0" smtClean="0"/>
                  <a:t> </a:t>
                </a:r>
                <a:r>
                  <a:rPr lang="el-GR" u="sng" dirty="0" smtClean="0"/>
                  <a:t>Εύρεση </a:t>
                </a:r>
                <a:r>
                  <a:rPr lang="el-GR" u="sng" dirty="0"/>
                  <a:t>του </a:t>
                </a:r>
                <a14:m>
                  <m:oMath xmlns:m="http://schemas.openxmlformats.org/officeDocument/2006/math">
                    <m:sSub>
                      <m:sSubPr>
                        <m:ctrlPr>
                          <a:rPr lang="el-GR" i="1" u="sng">
                            <a:solidFill>
                              <a:srgbClr val="000000"/>
                            </a:solidFill>
                            <a:latin typeface="Cambria Math" panose="02040503050406030204" pitchFamily="18" charset="0"/>
                            <a:cs typeface="Times New Roman" pitchFamily="18" charset="0"/>
                          </a:rPr>
                        </m:ctrlPr>
                      </m:sSubPr>
                      <m:e>
                        <m:r>
                          <a:rPr lang="en-US" i="1" u="sng">
                            <a:solidFill>
                              <a:srgbClr val="000000"/>
                            </a:solidFill>
                            <a:latin typeface="Cambria Math" panose="02040503050406030204" pitchFamily="18" charset="0"/>
                            <a:cs typeface="Times New Roman" pitchFamily="18" charset="0"/>
                          </a:rPr>
                          <m:t>𝑧</m:t>
                        </m:r>
                      </m:e>
                      <m:sub>
                        <m:f>
                          <m:fPr>
                            <m:ctrlPr>
                              <a:rPr lang="el-GR" i="1" u="sng">
                                <a:solidFill>
                                  <a:srgbClr val="000000"/>
                                </a:solidFill>
                                <a:latin typeface="Cambria Math" panose="02040503050406030204" pitchFamily="18" charset="0"/>
                                <a:cs typeface="Times New Roman" pitchFamily="18" charset="0"/>
                              </a:rPr>
                            </m:ctrlPr>
                          </m:fPr>
                          <m:num>
                            <m:r>
                              <a:rPr lang="el-GR" i="1" u="sng">
                                <a:solidFill>
                                  <a:srgbClr val="000000"/>
                                </a:solidFill>
                                <a:latin typeface="Cambria Math" panose="02040503050406030204" pitchFamily="18" charset="0"/>
                                <a:cs typeface="Times New Roman" pitchFamily="18" charset="0"/>
                              </a:rPr>
                              <m:t>𝛼</m:t>
                            </m:r>
                          </m:num>
                          <m:den>
                            <m:r>
                              <a:rPr lang="el-GR" i="1" u="sng">
                                <a:solidFill>
                                  <a:srgbClr val="000000"/>
                                </a:solidFill>
                                <a:latin typeface="Cambria Math" panose="02040503050406030204" pitchFamily="18" charset="0"/>
                                <a:cs typeface="Times New Roman" pitchFamily="18" charset="0"/>
                              </a:rPr>
                              <m:t>2</m:t>
                            </m:r>
                          </m:den>
                        </m:f>
                      </m:sub>
                    </m:sSub>
                  </m:oMath>
                </a14:m>
                <a:endParaRPr lang="el-GR" b="1" dirty="0" smtClean="0"/>
              </a:p>
              <a:p>
                <a:pPr marL="0" indent="0">
                  <a:buNone/>
                </a:pPr>
                <a:r>
                  <a:rPr lang="el-GR" dirty="0" smtClean="0"/>
                  <a:t>Ζητείται </a:t>
                </a:r>
                <a:r>
                  <a:rPr lang="el-GR" dirty="0"/>
                  <a:t>διάστημα εμπιστοσύνης </a:t>
                </a:r>
                <a:r>
                  <a:rPr lang="el-GR" dirty="0" smtClean="0"/>
                  <a:t>90%, οπότε</a:t>
                </a:r>
                <a:r>
                  <a:rPr lang="el-GR" dirty="0"/>
                  <a:t> </a:t>
                </a:r>
                <a:r>
                  <a:rPr lang="el-GR" dirty="0" smtClean="0"/>
                  <a:t>α</a:t>
                </a:r>
                <a:r>
                  <a:rPr lang="en-US" dirty="0"/>
                  <a:t>=</a:t>
                </a:r>
                <a:r>
                  <a:rPr lang="el-GR" dirty="0"/>
                  <a:t>0,10      </a:t>
                </a:r>
              </a:p>
              <a:p>
                <a:pPr marL="0" indent="0">
                  <a:buNone/>
                </a:pPr>
                <a:r>
                  <a:rPr lang="el-GR" dirty="0" smtClean="0"/>
                  <a:t>α/2=0,05,   </a:t>
                </a:r>
                <a:r>
                  <a:rPr lang="el-GR" dirty="0"/>
                  <a:t>1-α/2=1-0,05=0,995   </a:t>
                </a:r>
                <a:endParaRPr lang="el-GR" dirty="0" smtClean="0"/>
              </a:p>
              <a:p>
                <a:pPr marL="0" indent="0">
                  <a:buNone/>
                </a:pPr>
                <a:r>
                  <a:rPr lang="el-GR" dirty="0" smtClean="0"/>
                  <a:t>Εντοπίζοντας στον πίνακα την τιμή 0,995 προκύπτει </a:t>
                </a:r>
                <a:r>
                  <a:rPr lang="el-GR" dirty="0" err="1" smtClean="0"/>
                  <a:t>Ζ</a:t>
                </a:r>
                <a:r>
                  <a:rPr lang="el-GR" baseline="-25000" dirty="0" err="1" smtClean="0"/>
                  <a:t>α</a:t>
                </a:r>
                <a:r>
                  <a:rPr lang="el-GR" baseline="-25000" dirty="0" smtClean="0"/>
                  <a:t>/2</a:t>
                </a:r>
                <a:r>
                  <a:rPr lang="el-GR" dirty="0" smtClean="0"/>
                  <a:t>=1,645.</a:t>
                </a:r>
              </a:p>
              <a:p>
                <a:pPr marL="0" indent="0">
                  <a:buNone/>
                </a:pPr>
                <a:endParaRPr lang="el-GR" dirty="0" smtClean="0"/>
              </a:p>
              <a:p>
                <a:pPr marL="0" indent="0">
                  <a:buNone/>
                </a:pPr>
                <a:r>
                  <a:rPr lang="el-GR" b="1" dirty="0"/>
                  <a:t>3</a:t>
                </a:r>
                <a:r>
                  <a:rPr lang="el-GR" b="1" baseline="30000" dirty="0"/>
                  <a:t>ο</a:t>
                </a:r>
                <a:r>
                  <a:rPr lang="el-GR" b="1" dirty="0"/>
                  <a:t> βήμα</a:t>
                </a:r>
                <a:r>
                  <a:rPr lang="en-US" dirty="0"/>
                  <a:t>:</a:t>
                </a:r>
                <a:r>
                  <a:rPr lang="el-GR" dirty="0"/>
                  <a:t> </a:t>
                </a:r>
                <a:r>
                  <a:rPr lang="el-GR" u="sng" dirty="0"/>
                  <a:t>Εύρεση της </a:t>
                </a:r>
                <a:r>
                  <a:rPr lang="el-GR" u="sng" dirty="0" smtClean="0"/>
                  <a:t>τυπικής απόκλισης </a:t>
                </a:r>
                <a14:m>
                  <m:oMath xmlns:m="http://schemas.openxmlformats.org/officeDocument/2006/math">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𝑠</m:t>
                        </m:r>
                      </m:e>
                      <m:sub>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1</m:t>
                                </m:r>
                              </m:sub>
                            </m:sSub>
                          </m:e>
                        </m:acc>
                        <m:r>
                          <a:rPr lang="el-GR" i="1">
                            <a:solidFill>
                              <a:srgbClr val="000000"/>
                            </a:solidFill>
                            <a:latin typeface="Cambria Math" panose="02040503050406030204" pitchFamily="18" charset="0"/>
                            <a:cs typeface="Times New Roman" pitchFamily="18" charset="0"/>
                          </a:rPr>
                          <m:t>−</m:t>
                        </m:r>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2</m:t>
                                </m:r>
                              </m:sub>
                            </m:sSub>
                          </m:e>
                        </m:acc>
                      </m:sub>
                    </m:sSub>
                  </m:oMath>
                </a14:m>
                <a:endParaRPr lang="el-GR" dirty="0"/>
              </a:p>
              <a:p>
                <a:pPr marL="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e>
                                <m:sup>
                                  <m:r>
                                    <a:rPr lang="en-US" b="0" i="1" smtClean="0">
                                      <a:latin typeface="Cambria Math" panose="02040503050406030204" pitchFamily="18" charset="0"/>
                                    </a:rPr>
                                    <m:t>2</m:t>
                                  </m:r>
                                </m:sup>
                              </m:s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80</m:t>
                                  </m:r>
                                </m:e>
                                <m:sup>
                                  <m:r>
                                    <a:rPr lang="en-US" b="0" i="1" smtClean="0">
                                      <a:latin typeface="Cambria Math" panose="02040503050406030204" pitchFamily="18" charset="0"/>
                                    </a:rPr>
                                    <m:t>2</m:t>
                                  </m:r>
                                </m:sup>
                              </m:sSup>
                            </m:num>
                            <m:den>
                              <m:r>
                                <a:rPr lang="en-US" b="0" i="1" smtClean="0">
                                  <a:latin typeface="Cambria Math" panose="02040503050406030204" pitchFamily="18" charset="0"/>
                                </a:rPr>
                                <m:t>400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2</m:t>
                                  </m:r>
                                </m:sup>
                              </m:sSup>
                            </m:num>
                            <m:den>
                              <m:r>
                                <a:rPr lang="en-US" b="0" i="1" smtClean="0">
                                  <a:latin typeface="Cambria Math" panose="02040503050406030204" pitchFamily="18" charset="0"/>
                                </a:rPr>
                                <m:t>400</m:t>
                              </m:r>
                            </m:den>
                          </m:f>
                        </m:e>
                      </m:rad>
                      <m:r>
                        <a:rPr lang="en-US" b="0" i="1" smtClean="0">
                          <a:latin typeface="Cambria Math" panose="02040503050406030204" pitchFamily="18" charset="0"/>
                          <a:ea typeface="Cambria Math" panose="02040503050406030204" pitchFamily="18" charset="0"/>
                        </a:rPr>
                        <m:t>≅6,40</m:t>
                      </m:r>
                    </m:oMath>
                  </m:oMathPara>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79376" y="404664"/>
                <a:ext cx="11305256" cy="6336704"/>
              </a:xfrm>
              <a:blipFill rotWithShape="0">
                <a:blip r:embed="rId2"/>
                <a:stretch>
                  <a:fillRect l="-1402" t="-1154"/>
                </a:stretch>
              </a:blipFill>
            </p:spPr>
            <p:txBody>
              <a:bodyPr/>
              <a:lstStyle/>
              <a:p>
                <a:r>
                  <a:rPr lang="el-GR">
                    <a:noFill/>
                  </a:rPr>
                  <a:t> </a:t>
                </a:r>
              </a:p>
            </p:txBody>
          </p:sp>
        </mc:Fallback>
      </mc:AlternateContent>
    </p:spTree>
    <p:extLst>
      <p:ext uri="{BB962C8B-B14F-4D97-AF65-F5344CB8AC3E}">
        <p14:creationId xmlns:p14="http://schemas.microsoft.com/office/powerpoint/2010/main" val="386945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980728"/>
                <a:ext cx="12192000" cy="5614886"/>
              </a:xfrm>
            </p:spPr>
            <p:txBody>
              <a:bodyPr/>
              <a:lstStyle/>
              <a:p>
                <a:pPr marL="0" indent="0">
                  <a:buNone/>
                </a:pPr>
                <a:r>
                  <a:rPr lang="el-GR" b="1" dirty="0" smtClean="0"/>
                  <a:t>4</a:t>
                </a:r>
                <a:r>
                  <a:rPr lang="el-GR" b="1" baseline="30000" dirty="0" smtClean="0"/>
                  <a:t>ο</a:t>
                </a:r>
                <a:r>
                  <a:rPr lang="el-GR" b="1" dirty="0" smtClean="0"/>
                  <a:t> βήμα</a:t>
                </a:r>
                <a:r>
                  <a:rPr lang="en-US" b="1" dirty="0" smtClean="0"/>
                  <a:t>:</a:t>
                </a:r>
                <a:r>
                  <a:rPr lang="el-GR" b="1" dirty="0" smtClean="0"/>
                  <a:t> </a:t>
                </a:r>
                <a:r>
                  <a:rPr lang="el-GR" u="sng" dirty="0" smtClean="0"/>
                  <a:t>Αντικατάσταση στον αρχικό τύπο</a:t>
                </a:r>
                <a:r>
                  <a:rPr lang="en-US" dirty="0" smtClean="0"/>
                  <a:t>:</a:t>
                </a:r>
              </a:p>
              <a:p>
                <a:pPr marL="0" indent="0">
                  <a:buNone/>
                </a:pPr>
                <a:endParaRPr lang="en-US" dirty="0"/>
              </a:p>
              <a:p>
                <a:pPr marL="0" indent="0">
                  <a:buNone/>
                </a:pPr>
                <a:endParaRPr lang="el-GR" dirty="0"/>
              </a:p>
              <a:p>
                <a:pPr marL="0" indent="0">
                  <a:buNone/>
                </a:pPr>
                <a:endParaRPr lang="el-GR" i="1" dirty="0" smtClean="0">
                  <a:latin typeface="Cambria Math" panose="02040503050406030204" pitchFamily="18" charset="0"/>
                </a:endParaRPr>
              </a:p>
              <a:p>
                <a:pPr marL="0" indent="0">
                  <a:buNone/>
                </a:pPr>
                <a:endParaRPr lang="el-GR"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l-GR" i="1" smtClean="0">
                              <a:latin typeface="Cambria Math" panose="02040503050406030204" pitchFamily="18" charset="0"/>
                            </a:rPr>
                          </m:ctrlPr>
                        </m:dPr>
                        <m:e>
                          <m:r>
                            <a:rPr lang="en-US" b="0" i="1" smtClean="0">
                              <a:latin typeface="Cambria Math" panose="02040503050406030204" pitchFamily="18" charset="0"/>
                            </a:rPr>
                            <m:t>1.080−960</m:t>
                          </m:r>
                        </m:e>
                      </m:d>
                      <m:r>
                        <a:rPr lang="en-US" b="0" i="1" smtClean="0">
                          <a:latin typeface="Cambria Math" panose="02040503050406030204" pitchFamily="18" charset="0"/>
                        </a:rPr>
                        <m:t>−6,40</m:t>
                      </m:r>
                      <m:r>
                        <a:rPr lang="en-US" b="0" i="1" smtClean="0">
                          <a:latin typeface="Cambria Math" panose="02040503050406030204" pitchFamily="18" charset="0"/>
                          <a:ea typeface="Cambria Math" panose="02040503050406030204" pitchFamily="18" charset="0"/>
                        </a:rPr>
                        <m:t>∙1,65≤</m:t>
                      </m:r>
                      <m:sSub>
                        <m:sSubPr>
                          <m:ctrlPr>
                            <a:rPr lang="en-US"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l-GR"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l-GR"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1.080−960</m:t>
                          </m:r>
                        </m:e>
                      </m:d>
                      <m:r>
                        <a:rPr lang="en-US" b="0" i="1" smtClean="0">
                          <a:latin typeface="Cambria Math" panose="02040503050406030204" pitchFamily="18" charset="0"/>
                          <a:ea typeface="Cambria Math" panose="02040503050406030204" pitchFamily="18" charset="0"/>
                        </a:rPr>
                        <m:t>+6,40∙1,65</m:t>
                      </m:r>
                    </m:oMath>
                  </m:oMathPara>
                </a14:m>
                <a:endParaRPr lang="el-GR" b="0" dirty="0" smtClean="0">
                  <a:ea typeface="Cambria Math" panose="02040503050406030204" pitchFamily="18" charset="0"/>
                </a:endParaRPr>
              </a:p>
              <a:p>
                <a:pPr marL="0" indent="0">
                  <a:buNone/>
                </a:pPr>
                <a:r>
                  <a:rPr lang="el-GR" dirty="0" smtClean="0"/>
                  <a:t> </a:t>
                </a:r>
                <a14:m>
                  <m:oMath xmlns:m="http://schemas.openxmlformats.org/officeDocument/2006/math">
                    <m:r>
                      <a:rPr lang="el-GR" b="0" i="0" smtClean="0">
                        <a:latin typeface="Cambria Math" panose="02040503050406030204" pitchFamily="18" charset="0"/>
                        <a:ea typeface="Cambria Math" panose="02040503050406030204" pitchFamily="18" charset="0"/>
                      </a:rPr>
                      <m:t>                                        109,44</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l-GR"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l-GR"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130,56</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980728"/>
                <a:ext cx="12192000" cy="5614886"/>
              </a:xfrm>
              <a:blipFill rotWithShape="0">
                <a:blip r:embed="rId3"/>
                <a:stretch>
                  <a:fillRect l="-1250" t="-1412"/>
                </a:stretch>
              </a:blipFill>
            </p:spPr>
            <p:txBody>
              <a:bodyPr/>
              <a:lstStyle/>
              <a:p>
                <a:r>
                  <a:rPr lang="el-GR">
                    <a:noFill/>
                  </a:rPr>
                  <a:t> </a:t>
                </a:r>
              </a:p>
            </p:txBody>
          </p:sp>
        </mc:Fallback>
      </mc:AlternateContent>
      <p:graphicFrame>
        <p:nvGraphicFramePr>
          <p:cNvPr id="5" name="Object 5"/>
          <p:cNvGraphicFramePr>
            <a:graphicFrameLocks noChangeAspect="1"/>
          </p:cNvGraphicFramePr>
          <p:nvPr>
            <p:extLst>
              <p:ext uri="{D42A27DB-BD31-4B8C-83A1-F6EECF244321}">
                <p14:modId xmlns:p14="http://schemas.microsoft.com/office/powerpoint/2010/main" val="536016375"/>
              </p:ext>
            </p:extLst>
          </p:nvPr>
        </p:nvGraphicFramePr>
        <p:xfrm>
          <a:off x="1919536" y="2060848"/>
          <a:ext cx="8545513" cy="1011238"/>
        </p:xfrm>
        <a:graphic>
          <a:graphicData uri="http://schemas.openxmlformats.org/presentationml/2006/ole">
            <mc:AlternateContent xmlns:mc="http://schemas.openxmlformats.org/markup-compatibility/2006">
              <mc:Choice xmlns:v="urn:schemas-microsoft-com:vml" Requires="v">
                <p:oleObj spid="_x0000_s65600" name="Εξίσωση" r:id="rId4" imgW="3352680" imgH="368280" progId="Equation.3">
                  <p:embed/>
                </p:oleObj>
              </mc:Choice>
              <mc:Fallback>
                <p:oleObj name="Εξίσωση" r:id="rId4" imgW="3352680" imgH="368280" progId="Equation.3">
                  <p:embed/>
                  <p:pic>
                    <p:nvPicPr>
                      <p:cNvPr id="0" name=""/>
                      <p:cNvPicPr>
                        <a:picLocks noChangeAspect="1" noChangeArrowheads="1"/>
                      </p:cNvPicPr>
                      <p:nvPr/>
                    </p:nvPicPr>
                    <p:blipFill>
                      <a:blip r:embed="rId5"/>
                      <a:srcRect/>
                      <a:stretch>
                        <a:fillRect/>
                      </a:stretch>
                    </p:blipFill>
                    <p:spPr bwMode="auto">
                      <a:xfrm>
                        <a:off x="1919536" y="2060848"/>
                        <a:ext cx="8545513" cy="1011238"/>
                      </a:xfrm>
                      <a:prstGeom prst="rect">
                        <a:avLst/>
                      </a:prstGeom>
                      <a:solidFill>
                        <a:srgbClr val="FFFF00"/>
                      </a:solidFill>
                      <a:ln>
                        <a:noFill/>
                      </a:ln>
                      <a:effectLst/>
                    </p:spPr>
                  </p:pic>
                </p:oleObj>
              </mc:Fallback>
            </mc:AlternateContent>
          </a:graphicData>
        </a:graphic>
      </p:graphicFrame>
    </p:spTree>
    <p:extLst>
      <p:ext uri="{BB962C8B-B14F-4D97-AF65-F5344CB8AC3E}">
        <p14:creationId xmlns:p14="http://schemas.microsoft.com/office/powerpoint/2010/main" val="350486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35360" y="6062"/>
                <a:ext cx="11305255" cy="6851938"/>
              </a:xfrm>
            </p:spPr>
            <p:txBody>
              <a:bodyPr>
                <a:normAutofit/>
              </a:bodyPr>
              <a:lstStyle/>
              <a:p>
                <a:pPr algn="just"/>
                <a:endParaRPr lang="en-US" sz="2800" dirty="0" smtClean="0">
                  <a:solidFill>
                    <a:srgbClr val="000000"/>
                  </a:solidFill>
                </a:endParaRPr>
              </a:p>
              <a:p>
                <a:pPr algn="just"/>
                <a:r>
                  <a:rPr lang="el-GR" sz="2800" dirty="0" smtClean="0">
                    <a:solidFill>
                      <a:srgbClr val="000000"/>
                    </a:solidFill>
                    <a:cs typeface="Times New Roman" pitchFamily="18" charset="0"/>
                  </a:rPr>
                  <a:t>Προσπαθήστε να επιλύσετε </a:t>
                </a:r>
                <a:r>
                  <a:rPr lang="el-GR" sz="2800" dirty="0">
                    <a:solidFill>
                      <a:srgbClr val="000000"/>
                    </a:solidFill>
                    <a:cs typeface="Times New Roman" pitchFamily="18" charset="0"/>
                  </a:rPr>
                  <a:t>μόνοι </a:t>
                </a:r>
                <a:r>
                  <a:rPr lang="el-GR" sz="2800" dirty="0" smtClean="0">
                    <a:solidFill>
                      <a:srgbClr val="000000"/>
                    </a:solidFill>
                    <a:cs typeface="Times New Roman" pitchFamily="18" charset="0"/>
                  </a:rPr>
                  <a:t>σας το παράδειγμα που ακολουθεί </a:t>
                </a:r>
                <a:r>
                  <a:rPr lang="el-GR" sz="2800" dirty="0">
                    <a:solidFill>
                      <a:srgbClr val="000000"/>
                    </a:solidFill>
                    <a:cs typeface="Times New Roman" pitchFamily="18" charset="0"/>
                  </a:rPr>
                  <a:t>και στην επόμενη διαφάνεια ακολουθεί η επίλυση του, προκειμένου να επαληθεύσετε το αποτέλεσμα που </a:t>
                </a:r>
                <a:r>
                  <a:rPr lang="el-GR" sz="2800" dirty="0" smtClean="0">
                    <a:solidFill>
                      <a:srgbClr val="000000"/>
                    </a:solidFill>
                    <a:cs typeface="Times New Roman" pitchFamily="18" charset="0"/>
                  </a:rPr>
                  <a:t>βρήκατε.</a:t>
                </a:r>
                <a:endParaRPr lang="el-GR" sz="2800" dirty="0">
                  <a:solidFill>
                    <a:srgbClr val="000000"/>
                  </a:solidFill>
                </a:endParaRPr>
              </a:p>
              <a:p>
                <a:pPr marL="0" indent="0" algn="just">
                  <a:buNone/>
                </a:pPr>
                <a:endParaRPr lang="en-US" sz="2800" dirty="0">
                  <a:solidFill>
                    <a:srgbClr val="000000"/>
                  </a:solidFill>
                </a:endParaRPr>
              </a:p>
              <a:p>
                <a:pPr marL="0" indent="0" algn="just">
                  <a:buNone/>
                </a:pPr>
                <a:r>
                  <a:rPr lang="el-GR" sz="2800" b="1" dirty="0" smtClean="0">
                    <a:solidFill>
                      <a:srgbClr val="000000"/>
                    </a:solidFill>
                  </a:rPr>
                  <a:t>Παράδειγμα</a:t>
                </a:r>
                <a:endParaRPr lang="en-US" sz="2800" b="1" dirty="0" smtClean="0">
                  <a:solidFill>
                    <a:srgbClr val="000000"/>
                  </a:solidFill>
                </a:endParaRPr>
              </a:p>
              <a:p>
                <a:pPr marL="0" indent="0" algn="just">
                  <a:buNone/>
                </a:pPr>
                <a:r>
                  <a:rPr lang="el-GR" sz="2800" dirty="0" smtClean="0">
                    <a:solidFill>
                      <a:srgbClr val="000000"/>
                    </a:solidFill>
                  </a:rPr>
                  <a:t>Έστω </a:t>
                </a:r>
                <a:r>
                  <a:rPr lang="el-GR" sz="2800" dirty="0">
                    <a:solidFill>
                      <a:srgbClr val="000000"/>
                    </a:solidFill>
                  </a:rPr>
                  <a:t>δείγμα </a:t>
                </a:r>
                <a:r>
                  <a:rPr lang="en-US" sz="2800" dirty="0">
                    <a:solidFill>
                      <a:srgbClr val="000000"/>
                    </a:solidFill>
                  </a:rPr>
                  <a:t>n</a:t>
                </a:r>
                <a:r>
                  <a:rPr lang="en-US" sz="2800" baseline="-25000" dirty="0">
                    <a:solidFill>
                      <a:srgbClr val="000000"/>
                    </a:solidFill>
                  </a:rPr>
                  <a:t>1</a:t>
                </a:r>
                <a:r>
                  <a:rPr lang="en-US" sz="2800" dirty="0">
                    <a:solidFill>
                      <a:srgbClr val="000000"/>
                    </a:solidFill>
                  </a:rPr>
                  <a:t>=</a:t>
                </a:r>
                <a:r>
                  <a:rPr lang="el-GR" sz="2800" dirty="0">
                    <a:solidFill>
                      <a:srgbClr val="000000"/>
                    </a:solidFill>
                  </a:rPr>
                  <a:t>49</a:t>
                </a:r>
                <a:r>
                  <a:rPr lang="en-US" sz="2800" dirty="0">
                    <a:solidFill>
                      <a:srgbClr val="000000"/>
                    </a:solidFill>
                  </a:rPr>
                  <a:t> </a:t>
                </a:r>
                <a:r>
                  <a:rPr lang="el-GR" sz="2800" dirty="0">
                    <a:solidFill>
                      <a:srgbClr val="000000"/>
                    </a:solidFill>
                  </a:rPr>
                  <a:t>ανδρών με μέση τιμή </a:t>
                </a:r>
                <a14:m>
                  <m:oMath xmlns:m="http://schemas.openxmlformats.org/officeDocument/2006/math">
                    <m:acc>
                      <m:accPr>
                        <m:chr m:val="̅"/>
                        <m:ctrlPr>
                          <a:rPr lang="el-GR" sz="2800" i="1">
                            <a:solidFill>
                              <a:srgbClr val="000000"/>
                            </a:solidFill>
                            <a:latin typeface="Cambria Math" panose="02040503050406030204" pitchFamily="18" charset="0"/>
                          </a:rPr>
                        </m:ctrlPr>
                      </m:accPr>
                      <m:e>
                        <m:r>
                          <m:rPr>
                            <m:sty m:val="p"/>
                          </m:rPr>
                          <a:rPr lang="el-GR" sz="2800">
                            <a:solidFill>
                              <a:srgbClr val="000000"/>
                            </a:solidFill>
                            <a:latin typeface="Cambria Math"/>
                          </a:rPr>
                          <m:t>Χ</m:t>
                        </m:r>
                      </m:e>
                    </m:acc>
                    <m:r>
                      <a:rPr lang="el-GR" sz="2800" i="1">
                        <a:solidFill>
                          <a:srgbClr val="000000"/>
                        </a:solidFill>
                        <a:latin typeface="Cambria Math"/>
                      </a:rPr>
                      <m:t>=75</m:t>
                    </m:r>
                  </m:oMath>
                </a14:m>
                <a:r>
                  <a:rPr lang="el-GR" sz="2800" dirty="0">
                    <a:solidFill>
                      <a:srgbClr val="000000"/>
                    </a:solidFill>
                  </a:rPr>
                  <a:t> και</a:t>
                </a:r>
                <a:r>
                  <a:rPr lang="el-GR" sz="2800" dirty="0">
                    <a:solidFill>
                      <a:srgbClr val="000000"/>
                    </a:solidFill>
                    <a:cs typeface="Times New Roman" pitchFamily="18" charset="0"/>
                  </a:rPr>
                  <a:t> </a:t>
                </a:r>
                <a:r>
                  <a:rPr lang="el-GR" sz="2800" dirty="0">
                    <a:solidFill>
                      <a:srgbClr val="000000"/>
                    </a:solidFill>
                  </a:rPr>
                  <a:t>δείγμα </a:t>
                </a:r>
                <a:r>
                  <a:rPr lang="en-US" sz="2800" dirty="0">
                    <a:solidFill>
                      <a:srgbClr val="000000"/>
                    </a:solidFill>
                  </a:rPr>
                  <a:t>n</a:t>
                </a:r>
                <a:r>
                  <a:rPr lang="el-GR" sz="2800" baseline="-25000" dirty="0">
                    <a:solidFill>
                      <a:srgbClr val="000000"/>
                    </a:solidFill>
                  </a:rPr>
                  <a:t>2</a:t>
                </a:r>
                <a:r>
                  <a:rPr lang="en-US" sz="2800" dirty="0">
                    <a:solidFill>
                      <a:srgbClr val="000000"/>
                    </a:solidFill>
                  </a:rPr>
                  <a:t>=</a:t>
                </a:r>
                <a:r>
                  <a:rPr lang="el-GR" sz="2800" dirty="0">
                    <a:solidFill>
                      <a:srgbClr val="000000"/>
                    </a:solidFill>
                  </a:rPr>
                  <a:t>35 γυναικών</a:t>
                </a:r>
                <a:r>
                  <a:rPr lang="en-US" sz="2800" dirty="0">
                    <a:solidFill>
                      <a:srgbClr val="000000"/>
                    </a:solidFill>
                  </a:rPr>
                  <a:t> </a:t>
                </a:r>
                <a:r>
                  <a:rPr lang="el-GR" sz="2800" dirty="0">
                    <a:solidFill>
                      <a:srgbClr val="000000"/>
                    </a:solidFill>
                  </a:rPr>
                  <a:t>με μέση τιμή </a:t>
                </a:r>
                <a14:m>
                  <m:oMath xmlns:m="http://schemas.openxmlformats.org/officeDocument/2006/math">
                    <m:acc>
                      <m:accPr>
                        <m:chr m:val="̅"/>
                        <m:ctrlPr>
                          <a:rPr lang="el-GR" sz="2800" i="1">
                            <a:solidFill>
                              <a:srgbClr val="000000"/>
                            </a:solidFill>
                            <a:latin typeface="Cambria Math" panose="02040503050406030204" pitchFamily="18" charset="0"/>
                          </a:rPr>
                        </m:ctrlPr>
                      </m:accPr>
                      <m:e>
                        <m:r>
                          <m:rPr>
                            <m:sty m:val="p"/>
                          </m:rPr>
                          <a:rPr lang="el-GR" sz="2800">
                            <a:solidFill>
                              <a:srgbClr val="000000"/>
                            </a:solidFill>
                            <a:latin typeface="Cambria Math"/>
                          </a:rPr>
                          <m:t>Χ</m:t>
                        </m:r>
                      </m:e>
                    </m:acc>
                    <m:r>
                      <a:rPr lang="el-GR" sz="2800" i="1">
                        <a:solidFill>
                          <a:srgbClr val="000000"/>
                        </a:solidFill>
                        <a:latin typeface="Cambria Math"/>
                      </a:rPr>
                      <m:t>=68.</m:t>
                    </m:r>
                  </m:oMath>
                </a14:m>
                <a:r>
                  <a:rPr lang="el-GR" sz="2800" dirty="0">
                    <a:solidFill>
                      <a:srgbClr val="000000"/>
                    </a:solidFill>
                  </a:rPr>
                  <a:t> Αν οι διακυμάνσεις των δειγμάτων είναι </a:t>
                </a:r>
                <a14:m>
                  <m:oMath xmlns:m="http://schemas.openxmlformats.org/officeDocument/2006/math">
                    <m:sSubSup>
                      <m:sSubSupPr>
                        <m:ctrlPr>
                          <a:rPr lang="el-GR" sz="2800" i="1">
                            <a:latin typeface="Cambria Math" panose="02040503050406030204" pitchFamily="18" charset="0"/>
                          </a:rPr>
                        </m:ctrlPr>
                      </m:sSubSupPr>
                      <m:e>
                        <m:r>
                          <a:rPr lang="en-US" sz="2800" i="1">
                            <a:latin typeface="Cambria Math"/>
                          </a:rPr>
                          <m:t>𝑆</m:t>
                        </m:r>
                      </m:e>
                      <m:sub>
                        <m:r>
                          <a:rPr lang="en-US" sz="2800" i="1">
                            <a:latin typeface="Cambria Math"/>
                          </a:rPr>
                          <m:t>1</m:t>
                        </m:r>
                      </m:sub>
                      <m:sup>
                        <m:r>
                          <a:rPr lang="en-US" sz="2800" i="1">
                            <a:latin typeface="Cambria Math"/>
                          </a:rPr>
                          <m:t>2</m:t>
                        </m:r>
                      </m:sup>
                    </m:sSubSup>
                    <m:r>
                      <a:rPr lang="en-US" sz="2800" i="1">
                        <a:latin typeface="Cambria Math"/>
                      </a:rPr>
                      <m:t>=10 </m:t>
                    </m:r>
                  </m:oMath>
                </a14:m>
                <a:r>
                  <a:rPr lang="el-GR" sz="2800" dirty="0">
                    <a:solidFill>
                      <a:srgbClr val="000000"/>
                    </a:solidFill>
                  </a:rPr>
                  <a:t>και </a:t>
                </a:r>
                <a14:m>
                  <m:oMath xmlns:m="http://schemas.openxmlformats.org/officeDocument/2006/math">
                    <m:sSubSup>
                      <m:sSubSupPr>
                        <m:ctrlPr>
                          <a:rPr lang="el-GR" sz="2800" i="1">
                            <a:latin typeface="Cambria Math" panose="02040503050406030204" pitchFamily="18" charset="0"/>
                          </a:rPr>
                        </m:ctrlPr>
                      </m:sSubSupPr>
                      <m:e>
                        <m:r>
                          <a:rPr lang="en-US" sz="2800" i="1">
                            <a:latin typeface="Cambria Math"/>
                          </a:rPr>
                          <m:t>𝑆</m:t>
                        </m:r>
                      </m:e>
                      <m:sub>
                        <m:r>
                          <a:rPr lang="en-US" sz="2800" i="1">
                            <a:latin typeface="Cambria Math"/>
                          </a:rPr>
                          <m:t>2</m:t>
                        </m:r>
                      </m:sub>
                      <m:sup>
                        <m:r>
                          <a:rPr lang="en-US" sz="2800" i="1">
                            <a:latin typeface="Cambria Math"/>
                          </a:rPr>
                          <m:t>2</m:t>
                        </m:r>
                      </m:sup>
                    </m:sSubSup>
                    <m:r>
                      <a:rPr lang="en-US" sz="2800" i="1">
                        <a:latin typeface="Cambria Math"/>
                      </a:rPr>
                      <m:t>=8 </m:t>
                    </m:r>
                  </m:oMath>
                </a14:m>
                <a:r>
                  <a:rPr lang="en-US" sz="2800" dirty="0">
                    <a:solidFill>
                      <a:srgbClr val="000000"/>
                    </a:solidFill>
                  </a:rPr>
                  <a:t> </a:t>
                </a:r>
                <a:r>
                  <a:rPr lang="el-GR" sz="2800" dirty="0">
                    <a:solidFill>
                      <a:srgbClr val="000000"/>
                    </a:solidFill>
                  </a:rPr>
                  <a:t>να </a:t>
                </a:r>
                <a:r>
                  <a:rPr lang="el-GR" sz="2800" dirty="0">
                    <a:solidFill>
                      <a:srgbClr val="000000"/>
                    </a:solidFill>
                    <a:cs typeface="Times New Roman" pitchFamily="18" charset="0"/>
                  </a:rPr>
                  <a:t> </a:t>
                </a:r>
                <a:r>
                  <a:rPr lang="el-GR" sz="2800" dirty="0">
                    <a:solidFill>
                      <a:srgbClr val="000000"/>
                    </a:solidFill>
                  </a:rPr>
                  <a:t>βρεθεί ένα διάστημα εμπιστοσύνης 95 % για την διαφορά των μέσων του πληθυσμού.</a:t>
                </a:r>
                <a:r>
                  <a:rPr lang="el-GR" sz="2800" dirty="0">
                    <a:solidFill>
                      <a:srgbClr val="000000"/>
                    </a:solidFill>
                    <a:cs typeface="Times New Roman" pitchFamily="18" charset="0"/>
                  </a:rPr>
                  <a:t> </a:t>
                </a:r>
                <a:endParaRPr lang="el-GR" sz="2800" dirty="0" smtClean="0">
                  <a:solidFill>
                    <a:srgbClr val="000000"/>
                  </a:solidFill>
                  <a:cs typeface="Times New Roman" pitchFamily="18" charset="0"/>
                </a:endParaRPr>
              </a:p>
              <a:p>
                <a:pPr marL="0" indent="0" algn="just">
                  <a:buNone/>
                </a:pPr>
                <a:endParaRPr lang="el-GR" sz="2800" dirty="0">
                  <a:solidFill>
                    <a:srgbClr val="000000"/>
                  </a:solidFill>
                  <a:cs typeface="Times New Roman" pitchFamily="18" charset="0"/>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35360" y="6062"/>
                <a:ext cx="11305255" cy="6851938"/>
              </a:xfrm>
              <a:blipFill rotWithShape="0">
                <a:blip r:embed="rId2"/>
                <a:stretch>
                  <a:fillRect l="-1078" r="-1078"/>
                </a:stretch>
              </a:blipFill>
            </p:spPr>
            <p:txBody>
              <a:bodyPr/>
              <a:lstStyle/>
              <a:p>
                <a:r>
                  <a:rPr lang="el-GR">
                    <a:noFill/>
                  </a:rPr>
                  <a:t> </a:t>
                </a:r>
              </a:p>
            </p:txBody>
          </p:sp>
        </mc:Fallback>
      </mc:AlternateContent>
      <p:sp>
        <p:nvSpPr>
          <p:cNvPr id="2" name="Δεξί βέλος 1"/>
          <p:cNvSpPr/>
          <p:nvPr/>
        </p:nvSpPr>
        <p:spPr>
          <a:xfrm>
            <a:off x="11064552" y="62373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35038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07368" y="376639"/>
                <a:ext cx="11233247" cy="6851938"/>
              </a:xfrm>
            </p:spPr>
            <p:txBody>
              <a:bodyPr>
                <a:normAutofit/>
              </a:bodyPr>
              <a:lstStyle/>
              <a:p>
                <a:pPr algn="just"/>
                <a:r>
                  <a:rPr lang="el-GR" sz="2800" dirty="0">
                    <a:solidFill>
                      <a:srgbClr val="000000"/>
                    </a:solidFill>
                  </a:rPr>
                  <a:t>Έστω δείγμα </a:t>
                </a:r>
                <a:r>
                  <a:rPr lang="en-US" sz="2800" dirty="0">
                    <a:solidFill>
                      <a:srgbClr val="000000"/>
                    </a:solidFill>
                  </a:rPr>
                  <a:t>n</a:t>
                </a:r>
                <a:r>
                  <a:rPr lang="en-US" sz="2800" baseline="-25000" dirty="0">
                    <a:solidFill>
                      <a:srgbClr val="000000"/>
                    </a:solidFill>
                  </a:rPr>
                  <a:t>1</a:t>
                </a:r>
                <a:r>
                  <a:rPr lang="en-US" sz="2800" dirty="0">
                    <a:solidFill>
                      <a:srgbClr val="000000"/>
                    </a:solidFill>
                  </a:rPr>
                  <a:t>=</a:t>
                </a:r>
                <a:r>
                  <a:rPr lang="el-GR" sz="2800" dirty="0">
                    <a:solidFill>
                      <a:srgbClr val="000000"/>
                    </a:solidFill>
                  </a:rPr>
                  <a:t>49</a:t>
                </a:r>
                <a:r>
                  <a:rPr lang="en-US" sz="2800" dirty="0">
                    <a:solidFill>
                      <a:srgbClr val="000000"/>
                    </a:solidFill>
                  </a:rPr>
                  <a:t> </a:t>
                </a:r>
                <a:r>
                  <a:rPr lang="el-GR" sz="2800" dirty="0">
                    <a:solidFill>
                      <a:srgbClr val="000000"/>
                    </a:solidFill>
                  </a:rPr>
                  <a:t>ανδρών με μέση τιμή </a:t>
                </a:r>
                <a14:m>
                  <m:oMath xmlns:m="http://schemas.openxmlformats.org/officeDocument/2006/math">
                    <m:acc>
                      <m:accPr>
                        <m:chr m:val="̅"/>
                        <m:ctrlPr>
                          <a:rPr lang="el-GR" sz="2800" i="1">
                            <a:solidFill>
                              <a:srgbClr val="000000"/>
                            </a:solidFill>
                            <a:latin typeface="Cambria Math" panose="02040503050406030204" pitchFamily="18" charset="0"/>
                          </a:rPr>
                        </m:ctrlPr>
                      </m:accPr>
                      <m:e>
                        <m:r>
                          <m:rPr>
                            <m:sty m:val="p"/>
                          </m:rPr>
                          <a:rPr lang="el-GR" sz="2800">
                            <a:solidFill>
                              <a:srgbClr val="000000"/>
                            </a:solidFill>
                            <a:latin typeface="Cambria Math"/>
                          </a:rPr>
                          <m:t>Χ</m:t>
                        </m:r>
                      </m:e>
                    </m:acc>
                    <m:r>
                      <a:rPr lang="el-GR" sz="2800" i="1">
                        <a:solidFill>
                          <a:srgbClr val="000000"/>
                        </a:solidFill>
                        <a:latin typeface="Cambria Math"/>
                      </a:rPr>
                      <m:t>=75</m:t>
                    </m:r>
                  </m:oMath>
                </a14:m>
                <a:r>
                  <a:rPr lang="el-GR" sz="2800" dirty="0">
                    <a:solidFill>
                      <a:srgbClr val="000000"/>
                    </a:solidFill>
                  </a:rPr>
                  <a:t> και</a:t>
                </a:r>
                <a:r>
                  <a:rPr lang="el-GR" sz="2800" dirty="0">
                    <a:solidFill>
                      <a:srgbClr val="000000"/>
                    </a:solidFill>
                    <a:cs typeface="Times New Roman" pitchFamily="18" charset="0"/>
                  </a:rPr>
                  <a:t> </a:t>
                </a:r>
                <a:r>
                  <a:rPr lang="el-GR" sz="2800" dirty="0">
                    <a:solidFill>
                      <a:srgbClr val="000000"/>
                    </a:solidFill>
                  </a:rPr>
                  <a:t>δείγμα </a:t>
                </a:r>
                <a:r>
                  <a:rPr lang="en-US" sz="2800" dirty="0">
                    <a:solidFill>
                      <a:srgbClr val="000000"/>
                    </a:solidFill>
                  </a:rPr>
                  <a:t>n</a:t>
                </a:r>
                <a:r>
                  <a:rPr lang="el-GR" sz="2800" baseline="-25000" dirty="0">
                    <a:solidFill>
                      <a:srgbClr val="000000"/>
                    </a:solidFill>
                  </a:rPr>
                  <a:t>2</a:t>
                </a:r>
                <a:r>
                  <a:rPr lang="en-US" sz="2800" dirty="0">
                    <a:solidFill>
                      <a:srgbClr val="000000"/>
                    </a:solidFill>
                  </a:rPr>
                  <a:t>=</a:t>
                </a:r>
                <a:r>
                  <a:rPr lang="el-GR" sz="2800" dirty="0">
                    <a:solidFill>
                      <a:srgbClr val="000000"/>
                    </a:solidFill>
                  </a:rPr>
                  <a:t>35 γυναικών</a:t>
                </a:r>
                <a:r>
                  <a:rPr lang="en-US" sz="2800" dirty="0">
                    <a:solidFill>
                      <a:srgbClr val="000000"/>
                    </a:solidFill>
                  </a:rPr>
                  <a:t> </a:t>
                </a:r>
                <a:r>
                  <a:rPr lang="el-GR" sz="2800" dirty="0">
                    <a:solidFill>
                      <a:srgbClr val="000000"/>
                    </a:solidFill>
                  </a:rPr>
                  <a:t>με μέση τιμή </a:t>
                </a:r>
                <a14:m>
                  <m:oMath xmlns:m="http://schemas.openxmlformats.org/officeDocument/2006/math">
                    <m:acc>
                      <m:accPr>
                        <m:chr m:val="̅"/>
                        <m:ctrlPr>
                          <a:rPr lang="el-GR" sz="2800" i="1">
                            <a:solidFill>
                              <a:srgbClr val="000000"/>
                            </a:solidFill>
                            <a:latin typeface="Cambria Math" panose="02040503050406030204" pitchFamily="18" charset="0"/>
                          </a:rPr>
                        </m:ctrlPr>
                      </m:accPr>
                      <m:e>
                        <m:r>
                          <m:rPr>
                            <m:sty m:val="p"/>
                          </m:rPr>
                          <a:rPr lang="el-GR" sz="2800">
                            <a:solidFill>
                              <a:srgbClr val="000000"/>
                            </a:solidFill>
                            <a:latin typeface="Cambria Math"/>
                          </a:rPr>
                          <m:t>Χ</m:t>
                        </m:r>
                      </m:e>
                    </m:acc>
                    <m:r>
                      <a:rPr lang="el-GR" sz="2800" i="1">
                        <a:solidFill>
                          <a:srgbClr val="000000"/>
                        </a:solidFill>
                        <a:latin typeface="Cambria Math"/>
                      </a:rPr>
                      <m:t>=68.</m:t>
                    </m:r>
                  </m:oMath>
                </a14:m>
                <a:r>
                  <a:rPr lang="el-GR" sz="2800" dirty="0">
                    <a:solidFill>
                      <a:srgbClr val="000000"/>
                    </a:solidFill>
                  </a:rPr>
                  <a:t> Αν οι διακυμάνσεις των δειγμάτων είναι </a:t>
                </a:r>
                <a14:m>
                  <m:oMath xmlns:m="http://schemas.openxmlformats.org/officeDocument/2006/math">
                    <m:sSubSup>
                      <m:sSubSupPr>
                        <m:ctrlPr>
                          <a:rPr lang="el-GR" sz="2800" i="1">
                            <a:latin typeface="Cambria Math" panose="02040503050406030204" pitchFamily="18" charset="0"/>
                          </a:rPr>
                        </m:ctrlPr>
                      </m:sSubSupPr>
                      <m:e>
                        <m:r>
                          <a:rPr lang="en-US" sz="2800" i="1">
                            <a:latin typeface="Cambria Math"/>
                          </a:rPr>
                          <m:t>𝑆</m:t>
                        </m:r>
                      </m:e>
                      <m:sub>
                        <m:r>
                          <a:rPr lang="en-US" sz="2800" i="1">
                            <a:latin typeface="Cambria Math"/>
                          </a:rPr>
                          <m:t>1</m:t>
                        </m:r>
                      </m:sub>
                      <m:sup>
                        <m:r>
                          <a:rPr lang="en-US" sz="2800" i="1">
                            <a:latin typeface="Cambria Math"/>
                          </a:rPr>
                          <m:t>2</m:t>
                        </m:r>
                      </m:sup>
                    </m:sSubSup>
                    <m:r>
                      <a:rPr lang="en-US" sz="2800" i="1">
                        <a:latin typeface="Cambria Math"/>
                      </a:rPr>
                      <m:t>=10 </m:t>
                    </m:r>
                  </m:oMath>
                </a14:m>
                <a:r>
                  <a:rPr lang="el-GR" sz="2800" dirty="0">
                    <a:solidFill>
                      <a:srgbClr val="000000"/>
                    </a:solidFill>
                  </a:rPr>
                  <a:t>και </a:t>
                </a:r>
                <a14:m>
                  <m:oMath xmlns:m="http://schemas.openxmlformats.org/officeDocument/2006/math">
                    <m:sSubSup>
                      <m:sSubSupPr>
                        <m:ctrlPr>
                          <a:rPr lang="el-GR" sz="2800" i="1">
                            <a:latin typeface="Cambria Math" panose="02040503050406030204" pitchFamily="18" charset="0"/>
                          </a:rPr>
                        </m:ctrlPr>
                      </m:sSubSupPr>
                      <m:e>
                        <m:r>
                          <a:rPr lang="en-US" sz="2800" i="1">
                            <a:latin typeface="Cambria Math"/>
                          </a:rPr>
                          <m:t>𝑆</m:t>
                        </m:r>
                      </m:e>
                      <m:sub>
                        <m:r>
                          <a:rPr lang="en-US" sz="2800" i="1">
                            <a:latin typeface="Cambria Math"/>
                          </a:rPr>
                          <m:t>2</m:t>
                        </m:r>
                      </m:sub>
                      <m:sup>
                        <m:r>
                          <a:rPr lang="en-US" sz="2800" i="1">
                            <a:latin typeface="Cambria Math"/>
                          </a:rPr>
                          <m:t>2</m:t>
                        </m:r>
                      </m:sup>
                    </m:sSubSup>
                    <m:r>
                      <a:rPr lang="en-US" sz="2800" i="1">
                        <a:latin typeface="Cambria Math"/>
                      </a:rPr>
                      <m:t>=8 </m:t>
                    </m:r>
                  </m:oMath>
                </a14:m>
                <a:r>
                  <a:rPr lang="en-US" sz="2800" dirty="0">
                    <a:solidFill>
                      <a:srgbClr val="000000"/>
                    </a:solidFill>
                  </a:rPr>
                  <a:t> </a:t>
                </a:r>
                <a:r>
                  <a:rPr lang="el-GR" sz="2800" dirty="0">
                    <a:solidFill>
                      <a:srgbClr val="000000"/>
                    </a:solidFill>
                  </a:rPr>
                  <a:t>να </a:t>
                </a:r>
                <a:r>
                  <a:rPr lang="el-GR" sz="2800" dirty="0">
                    <a:solidFill>
                      <a:srgbClr val="000000"/>
                    </a:solidFill>
                    <a:cs typeface="Times New Roman" pitchFamily="18" charset="0"/>
                  </a:rPr>
                  <a:t> </a:t>
                </a:r>
                <a:r>
                  <a:rPr lang="el-GR" sz="2800" dirty="0">
                    <a:solidFill>
                      <a:srgbClr val="000000"/>
                    </a:solidFill>
                  </a:rPr>
                  <a:t>βρεθεί ένα διάστημα εμπιστοσύνης 95 % για την διαφορά των μέσων του πληθυσμού.</a:t>
                </a:r>
                <a:r>
                  <a:rPr lang="el-GR" sz="2800" dirty="0">
                    <a:solidFill>
                      <a:srgbClr val="000000"/>
                    </a:solidFill>
                    <a:cs typeface="Times New Roman" pitchFamily="18" charset="0"/>
                  </a:rPr>
                  <a:t> </a:t>
                </a:r>
                <a:endParaRPr lang="el-GR" sz="2800" dirty="0">
                  <a:solidFill>
                    <a:srgbClr val="000000"/>
                  </a:solidFill>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07368" y="376639"/>
                <a:ext cx="11233247" cy="6851938"/>
              </a:xfrm>
              <a:blipFill rotWithShape="0">
                <a:blip r:embed="rId3"/>
                <a:stretch>
                  <a:fillRect l="-977" t="-890" r="-1085"/>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3774463538"/>
              </p:ext>
            </p:extLst>
          </p:nvPr>
        </p:nvGraphicFramePr>
        <p:xfrm>
          <a:off x="2498625" y="2883445"/>
          <a:ext cx="7099301" cy="919163"/>
        </p:xfrm>
        <a:graphic>
          <a:graphicData uri="http://schemas.openxmlformats.org/presentationml/2006/ole">
            <mc:AlternateContent xmlns:mc="http://schemas.openxmlformats.org/markup-compatibility/2006">
              <mc:Choice xmlns:v="urn:schemas-microsoft-com:vml" Requires="v">
                <p:oleObj spid="_x0000_s30969" name="Εξίσωση" r:id="rId4" imgW="3022560" imgH="495000" progId="Equation.3">
                  <p:embed/>
                </p:oleObj>
              </mc:Choice>
              <mc:Fallback>
                <p:oleObj name="Εξίσωση" r:id="rId4" imgW="3022560" imgH="495000" progId="Equation.3">
                  <p:embed/>
                  <p:pic>
                    <p:nvPicPr>
                      <p:cNvPr id="0" name="Object 4"/>
                      <p:cNvPicPr>
                        <a:picLocks noChangeAspect="1" noChangeArrowheads="1"/>
                      </p:cNvPicPr>
                      <p:nvPr/>
                    </p:nvPicPr>
                    <p:blipFill>
                      <a:blip r:embed="rId5"/>
                      <a:srcRect/>
                      <a:stretch>
                        <a:fillRect/>
                      </a:stretch>
                    </p:blipFill>
                    <p:spPr bwMode="auto">
                      <a:xfrm>
                        <a:off x="2498625" y="2883445"/>
                        <a:ext cx="7099301" cy="9191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4037724023"/>
              </p:ext>
            </p:extLst>
          </p:nvPr>
        </p:nvGraphicFramePr>
        <p:xfrm>
          <a:off x="1775520" y="4365104"/>
          <a:ext cx="8545512" cy="1011237"/>
        </p:xfrm>
        <a:graphic>
          <a:graphicData uri="http://schemas.openxmlformats.org/presentationml/2006/ole">
            <mc:AlternateContent xmlns:mc="http://schemas.openxmlformats.org/markup-compatibility/2006">
              <mc:Choice xmlns:v="urn:schemas-microsoft-com:vml" Requires="v">
                <p:oleObj spid="_x0000_s30970" name="Εξίσωση" r:id="rId6" imgW="3352800" imgH="368300" progId="Equation.3">
                  <p:embed/>
                </p:oleObj>
              </mc:Choice>
              <mc:Fallback>
                <p:oleObj name="Εξίσωση" r:id="rId6" imgW="3352800" imgH="368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520" y="4365104"/>
                        <a:ext cx="8545512" cy="1011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226316551"/>
              </p:ext>
            </p:extLst>
          </p:nvPr>
        </p:nvGraphicFramePr>
        <p:xfrm>
          <a:off x="1775520" y="5754879"/>
          <a:ext cx="7902575" cy="533400"/>
        </p:xfrm>
        <a:graphic>
          <a:graphicData uri="http://schemas.openxmlformats.org/presentationml/2006/ole">
            <mc:AlternateContent xmlns:mc="http://schemas.openxmlformats.org/markup-compatibility/2006">
              <mc:Choice xmlns:v="urn:schemas-microsoft-com:vml" Requires="v">
                <p:oleObj spid="_x0000_s30971" name="Εξίσωση" r:id="rId8" imgW="3479760" imgH="215640" progId="Equation.3">
                  <p:embed/>
                </p:oleObj>
              </mc:Choice>
              <mc:Fallback>
                <p:oleObj name="Εξίσωση" r:id="rId8" imgW="3479760" imgH="215640" progId="Equation.3">
                  <p:embed/>
                  <p:pic>
                    <p:nvPicPr>
                      <p:cNvPr id="0" name="Object 6"/>
                      <p:cNvPicPr>
                        <a:picLocks noChangeAspect="1" noChangeArrowheads="1"/>
                      </p:cNvPicPr>
                      <p:nvPr/>
                    </p:nvPicPr>
                    <p:blipFill>
                      <a:blip r:embed="rId9"/>
                      <a:srcRect/>
                      <a:stretch>
                        <a:fillRect/>
                      </a:stretch>
                    </p:blipFill>
                    <p:spPr bwMode="auto">
                      <a:xfrm>
                        <a:off x="1775520" y="5754879"/>
                        <a:ext cx="7902575" cy="533400"/>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1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1384" y="0"/>
            <a:ext cx="10945216" cy="6858000"/>
          </a:xfrm>
        </p:spPr>
        <p:txBody>
          <a:bodyPr/>
          <a:lstStyle/>
          <a:p>
            <a:endParaRPr lang="el-GR" b="1" dirty="0" smtClean="0"/>
          </a:p>
          <a:p>
            <a:endParaRPr lang="el-GR" b="1" dirty="0"/>
          </a:p>
          <a:p>
            <a:endParaRPr lang="el-GR" b="1" dirty="0" smtClean="0"/>
          </a:p>
          <a:p>
            <a:endParaRPr lang="el-GR" b="1" dirty="0"/>
          </a:p>
          <a:p>
            <a:endParaRPr lang="el-GR" b="1" dirty="0" smtClean="0"/>
          </a:p>
          <a:p>
            <a:pPr marL="0" indent="0">
              <a:buNone/>
            </a:pPr>
            <a:r>
              <a:rPr lang="en-US" b="1" dirty="0" smtClean="0"/>
              <a:t>X</a:t>
            </a:r>
            <a:r>
              <a:rPr lang="en-US" b="1" baseline="-25000" dirty="0" smtClean="0"/>
              <a:t>1</a:t>
            </a:r>
            <a:r>
              <a:rPr lang="en-US" b="1" dirty="0" smtClean="0"/>
              <a:t>:   1,   2,   3</a:t>
            </a:r>
          </a:p>
          <a:p>
            <a:pPr marL="0" indent="0">
              <a:buNone/>
            </a:pPr>
            <a:r>
              <a:rPr lang="en-US" b="1" dirty="0" smtClean="0"/>
              <a:t>X</a:t>
            </a:r>
            <a:r>
              <a:rPr lang="en-US" b="1" baseline="-25000" dirty="0" smtClean="0"/>
              <a:t>2</a:t>
            </a:r>
            <a:r>
              <a:rPr lang="en-US" b="1" dirty="0" smtClean="0"/>
              <a:t>:   3,   5,   4</a:t>
            </a:r>
          </a:p>
          <a:p>
            <a:pPr algn="just"/>
            <a:r>
              <a:rPr lang="el-GR" dirty="0" smtClean="0"/>
              <a:t>Με την υπόθεση ότι τα δείγματα προέρχονται από κανονικούς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95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=3+3=6</a:t>
            </a:r>
            <a:r>
              <a:rPr lang="el-GR" b="1" dirty="0" smtClean="0">
                <a:solidFill>
                  <a:srgbClr val="0000FF"/>
                </a:solidFill>
                <a:cs typeface="Times New Roman" pitchFamily="18" charset="0"/>
              </a:rPr>
              <a:t> </a:t>
            </a:r>
            <a:endParaRPr lang="el-GR" b="1" dirty="0">
              <a:solidFill>
                <a:srgbClr val="0000FF"/>
              </a:solidFill>
            </a:endParaRPr>
          </a:p>
          <a:p>
            <a:endParaRPr lang="en-US" dirty="0" smtClean="0"/>
          </a:p>
          <a:p>
            <a:endParaRPr lang="el-GR" dirty="0"/>
          </a:p>
        </p:txBody>
      </p:sp>
      <p:sp>
        <p:nvSpPr>
          <p:cNvPr id="4" name="Rectangle 2"/>
          <p:cNvSpPr>
            <a:spLocks noGrp="1" noChangeArrowheads="1"/>
          </p:cNvSpPr>
          <p:nvPr>
            <p:ph type="title"/>
          </p:nvPr>
        </p:nvSpPr>
        <p:spPr>
          <a:xfrm>
            <a:off x="1524000" y="0"/>
            <a:ext cx="9144000" cy="2564904"/>
          </a:xfrm>
          <a:solidFill>
            <a:srgbClr val="FFFF99"/>
          </a:solidFill>
          <a:ln w="76200" cmpd="tri">
            <a:solidFill>
              <a:schemeClr val="tx1"/>
            </a:solidFill>
          </a:ln>
        </p:spPr>
        <p:txBody>
          <a:bodyPr>
            <a:normAutofit fontScale="90000"/>
          </a:bodyPr>
          <a:lstStyle/>
          <a:p>
            <a:pPr algn="just" eaLnBrk="1" hangingPunct="1"/>
            <a:r>
              <a:rPr lang="el-GR" sz="3600" b="1" dirty="0">
                <a:solidFill>
                  <a:srgbClr val="000000"/>
                </a:solidFill>
                <a:cs typeface="Times New Roman" pitchFamily="18" charset="0"/>
              </a:rPr>
              <a:t>Διάστημα εμπιστοσύνης διαφοράς δύο μέσων αριθμητικών</a:t>
            </a:r>
            <a:r>
              <a:rPr lang="el-GR" sz="3600" b="1" dirty="0">
                <a:solidFill>
                  <a:srgbClr val="000000"/>
                </a:solidFill>
                <a:cs typeface="Courier New" pitchFamily="49" charset="0"/>
              </a:rPr>
              <a:t> </a:t>
            </a:r>
            <a:r>
              <a:rPr lang="el-GR" sz="3600" b="1" dirty="0">
                <a:solidFill>
                  <a:srgbClr val="000000"/>
                </a:solidFill>
              </a:rPr>
              <a:t>όταν τα δείγματα είναι μικρά </a:t>
            </a:r>
            <a:r>
              <a:rPr lang="en-US" sz="3600" b="1" dirty="0">
                <a:solidFill>
                  <a:srgbClr val="000000"/>
                </a:solidFill>
              </a:rPr>
              <a:t>n</a:t>
            </a:r>
            <a:r>
              <a:rPr lang="en-US" sz="3600" b="1" baseline="-25000" dirty="0">
                <a:solidFill>
                  <a:srgbClr val="000000"/>
                </a:solidFill>
              </a:rPr>
              <a:t>1</a:t>
            </a:r>
            <a:r>
              <a:rPr lang="en-US" sz="3600" b="1" dirty="0">
                <a:solidFill>
                  <a:srgbClr val="000000"/>
                </a:solidFill>
              </a:rPr>
              <a:t>, n</a:t>
            </a:r>
            <a:r>
              <a:rPr lang="en-US" sz="3600" b="1" baseline="-25000" dirty="0">
                <a:solidFill>
                  <a:srgbClr val="000000"/>
                </a:solidFill>
              </a:rPr>
              <a:t>2</a:t>
            </a:r>
            <a:r>
              <a:rPr lang="el-GR" sz="3600" b="1" dirty="0">
                <a:solidFill>
                  <a:srgbClr val="000000"/>
                </a:solidFill>
              </a:rPr>
              <a:t> &lt;30</a:t>
            </a:r>
            <a:r>
              <a:rPr lang="en-US" sz="3600" b="1" dirty="0">
                <a:solidFill>
                  <a:srgbClr val="000000"/>
                </a:solidFill>
              </a:rPr>
              <a:t> </a:t>
            </a:r>
            <a:r>
              <a:rPr lang="el-GR" sz="3600" b="1" dirty="0">
                <a:solidFill>
                  <a:srgbClr val="000000"/>
                </a:solidFill>
              </a:rPr>
              <a:t>(ή το ένα από τα δυο) και οι διακυμάνσεις είναι άγνωστες και άνισες. Οι πληθυσμοί από τους οποίους προέρχονται τα δείγματα είναι κανονικοί.  </a:t>
            </a:r>
            <a:endParaRPr lang="el-GR" sz="3600" b="1" dirty="0">
              <a:latin typeface="Courier New" pitchFamily="49" charset="0"/>
            </a:endParaRPr>
          </a:p>
        </p:txBody>
      </p:sp>
    </p:spTree>
    <p:extLst>
      <p:ext uri="{BB962C8B-B14F-4D97-AF65-F5344CB8AC3E}">
        <p14:creationId xmlns:p14="http://schemas.microsoft.com/office/powerpoint/2010/main" val="2680716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51384" y="0"/>
                <a:ext cx="11305256" cy="4581128"/>
              </a:xfrm>
            </p:spPr>
            <p:txBody>
              <a:bodyPr>
                <a:normAutofit fontScale="92500" lnSpcReduction="10000"/>
              </a:bodyPr>
              <a:lstStyle/>
              <a:p>
                <a:pPr marL="0" indent="0">
                  <a:buNone/>
                </a:pPr>
                <a:r>
                  <a:rPr lang="en-US" b="1" dirty="0" smtClean="0"/>
                  <a:t>X</a:t>
                </a:r>
                <a:r>
                  <a:rPr lang="en-US" b="1" baseline="-25000" dirty="0" smtClean="0"/>
                  <a:t>1</a:t>
                </a:r>
                <a:r>
                  <a:rPr lang="en-US" b="1" dirty="0" smtClean="0"/>
                  <a:t>:   1,   3,   4</a:t>
                </a:r>
              </a:p>
              <a:p>
                <a:pPr marL="0" indent="0">
                  <a:buNone/>
                </a:pPr>
                <a:r>
                  <a:rPr lang="en-US" b="1" dirty="0" smtClean="0"/>
                  <a:t>X</a:t>
                </a:r>
                <a:r>
                  <a:rPr lang="en-US" b="1" baseline="-25000" dirty="0" smtClean="0"/>
                  <a:t>2</a:t>
                </a:r>
                <a:r>
                  <a:rPr lang="en-US" b="1" dirty="0" smtClean="0"/>
                  <a:t>:   3,   5,   4</a:t>
                </a:r>
              </a:p>
              <a:p>
                <a:pPr algn="just"/>
                <a:r>
                  <a:rPr lang="el-GR" dirty="0" smtClean="0"/>
                  <a:t>Με την υπόθεση ότι τα δείγματα προέρχονται από κανονικούς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95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=3+3=6</a:t>
                </a:r>
                <a:r>
                  <a:rPr lang="el-GR" b="1" dirty="0" smtClean="0">
                    <a:solidFill>
                      <a:srgbClr val="0000FF"/>
                    </a:solidFill>
                    <a:cs typeface="Times New Roman" pitchFamily="18" charset="0"/>
                  </a:rPr>
                  <a:t> </a:t>
                </a:r>
                <a:endParaRPr lang="el-GR" b="1" dirty="0">
                  <a:solidFill>
                    <a:srgbClr val="0000FF"/>
                  </a:solidFill>
                </a:endParaRPr>
              </a:p>
              <a:p>
                <a:r>
                  <a:rPr lang="el-GR" dirty="0">
                    <a:solidFill>
                      <a:srgbClr val="000000"/>
                    </a:solidFill>
                  </a:rPr>
                  <a:t>Γ</a:t>
                </a:r>
                <a:r>
                  <a:rPr lang="el-GR" dirty="0" smtClean="0">
                    <a:solidFill>
                      <a:srgbClr val="000000"/>
                    </a:solidFill>
                  </a:rPr>
                  <a:t>ια το πρώτο δείγμα</a:t>
                </a:r>
                <a:r>
                  <a:rPr lang="en-US" dirty="0" smtClean="0">
                    <a:solidFill>
                      <a:srgbClr val="000000"/>
                    </a:solidFill>
                  </a:rPr>
                  <a:t>:  </a:t>
                </a:r>
                <a14:m>
                  <m:oMath xmlns:m="http://schemas.openxmlformats.org/officeDocument/2006/math">
                    <m:sSub>
                      <m:sSubPr>
                        <m:ctrlPr>
                          <a:rPr lang="el-GR" i="1" smtClean="0">
                            <a:solidFill>
                              <a:srgbClr val="000000"/>
                            </a:solidFill>
                            <a:latin typeface="Cambria Math" panose="02040503050406030204" pitchFamily="18" charset="0"/>
                          </a:rPr>
                        </m:ctrlPr>
                      </m:sSubPr>
                      <m:e>
                        <m:acc>
                          <m:accPr>
                            <m:chr m:val="̅"/>
                            <m:ctrlPr>
                              <a:rPr lang="el-GR" i="1" smtClean="0">
                                <a:solidFill>
                                  <a:srgbClr val="000000"/>
                                </a:solidFill>
                                <a:latin typeface="Cambria Math" panose="02040503050406030204" pitchFamily="18" charset="0"/>
                              </a:rPr>
                            </m:ctrlPr>
                          </m:accPr>
                          <m:e>
                            <m:r>
                              <a:rPr lang="en-US" b="0" i="1" smtClean="0">
                                <a:solidFill>
                                  <a:srgbClr val="000000"/>
                                </a:solidFill>
                                <a:latin typeface="Cambria Math"/>
                              </a:rPr>
                              <m:t>𝑋</m:t>
                            </m:r>
                          </m:e>
                        </m:acc>
                      </m:e>
                      <m:sub>
                        <m:r>
                          <a:rPr lang="en-US" b="0" i="1" smtClean="0">
                            <a:solidFill>
                              <a:srgbClr val="000000"/>
                            </a:solidFill>
                            <a:latin typeface="Cambria Math"/>
                          </a:rPr>
                          <m:t>1</m:t>
                        </m:r>
                      </m:sub>
                    </m:sSub>
                    <m:r>
                      <a:rPr lang="el-GR" i="1" smtClean="0">
                        <a:solidFill>
                          <a:srgbClr val="000000"/>
                        </a:solidFill>
                        <a:latin typeface="Cambria Math"/>
                      </a:rPr>
                      <m:t>=</m:t>
                    </m:r>
                    <m:f>
                      <m:fPr>
                        <m:ctrlPr>
                          <a:rPr lang="el-GR" i="1">
                            <a:solidFill>
                              <a:srgbClr val="000000"/>
                            </a:solidFill>
                            <a:latin typeface="Cambria Math" panose="02040503050406030204" pitchFamily="18" charset="0"/>
                          </a:rPr>
                        </m:ctrlPr>
                      </m:fPr>
                      <m:num>
                        <m:r>
                          <a:rPr lang="en-US" b="0" i="1" smtClean="0">
                            <a:solidFill>
                              <a:srgbClr val="000000"/>
                            </a:solidFill>
                            <a:latin typeface="Cambria Math"/>
                          </a:rPr>
                          <m:t>1+2+3</m:t>
                        </m:r>
                      </m:num>
                      <m:den>
                        <m:r>
                          <a:rPr lang="en-US" b="0" i="1" smtClean="0">
                            <a:solidFill>
                              <a:srgbClr val="000000"/>
                            </a:solidFill>
                            <a:latin typeface="Cambria Math"/>
                          </a:rPr>
                          <m:t>3</m:t>
                        </m:r>
                      </m:den>
                    </m:f>
                    <m:r>
                      <a:rPr lang="en-US" b="0" i="1" smtClean="0">
                        <a:solidFill>
                          <a:srgbClr val="000000"/>
                        </a:solidFill>
                        <a:latin typeface="Cambria Math"/>
                      </a:rPr>
                      <m:t>=2</m:t>
                    </m:r>
                  </m:oMath>
                </a14:m>
                <a:endParaRPr lang="en-US" dirty="0"/>
              </a:p>
              <a:p>
                <a14:m>
                  <m:oMath xmlns:m="http://schemas.openxmlformats.org/officeDocument/2006/math">
                    <m:sSubSup>
                      <m:sSubSupPr>
                        <m:ctrlPr>
                          <a:rPr lang="el-GR" i="1">
                            <a:latin typeface="Cambria Math" panose="02040503050406030204" pitchFamily="18" charset="0"/>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i="1">
                            <a:latin typeface="Cambria Math"/>
                          </a:rPr>
                          <m:t>2</m:t>
                        </m:r>
                      </m:num>
                      <m:den>
                        <m:r>
                          <a:rPr lang="el-GR" i="1">
                            <a:latin typeface="Cambria Math"/>
                          </a:rPr>
                          <m:t>2</m:t>
                        </m:r>
                      </m:den>
                    </m:f>
                    <m:r>
                      <a:rPr lang="el-GR" i="1">
                        <a:latin typeface="Cambria Math"/>
                      </a:rPr>
                      <m:t>=1     </m:t>
                    </m:r>
                    <m:sSub>
                      <m:sSubPr>
                        <m:ctrlPr>
                          <a:rPr lang="el-GR" i="1" smtClean="0">
                            <a:latin typeface="Cambria Math" panose="02040503050406030204" pitchFamily="18" charset="0"/>
                          </a:rPr>
                        </m:ctrlPr>
                      </m:sSubPr>
                      <m:e>
                        <m:r>
                          <m:rPr>
                            <m:sty m:val="p"/>
                          </m:rPr>
                          <a:rPr lang="en-US" b="0" i="0" smtClean="0">
                            <a:latin typeface="Cambria Math"/>
                          </a:rPr>
                          <m:t>S</m:t>
                        </m:r>
                      </m:e>
                      <m:sub>
                        <m:r>
                          <a:rPr lang="en-US" b="0" i="1" smtClean="0">
                            <a:latin typeface="Cambria Math"/>
                          </a:rPr>
                          <m:t>1</m:t>
                        </m:r>
                      </m:sub>
                    </m:sSub>
                    <m:r>
                      <a:rPr lang="el-GR" i="1">
                        <a:latin typeface="Cambria Math"/>
                      </a:rPr>
                      <m:t>=1</m:t>
                    </m:r>
                  </m:oMath>
                </a14:m>
                <a:endParaRPr lang="el-GR" b="1" dirty="0"/>
              </a:p>
              <a:p>
                <a:endParaRPr lang="en-US" dirty="0"/>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51384" y="0"/>
                <a:ext cx="11305256" cy="4581128"/>
              </a:xfrm>
              <a:blipFill rotWithShape="0">
                <a:blip r:embed="rId2"/>
                <a:stretch>
                  <a:fillRect l="-1240" t="-2663" r="-124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89725516"/>
                  </p:ext>
                </p:extLst>
              </p:nvPr>
            </p:nvGraphicFramePr>
            <p:xfrm>
              <a:off x="1524001" y="4535805"/>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u="none" strike="noStrike" dirty="0">
                              <a:effectLst/>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2800" u="none" strike="noStrike">
                              <a:effectLst/>
                            </a:rPr>
                            <a:t>3</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89725516"/>
                  </p:ext>
                </p:extLst>
              </p:nvPr>
            </p:nvGraphicFramePr>
            <p:xfrm>
              <a:off x="0" y="4535805"/>
              <a:ext cx="6696743" cy="2322195"/>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a:stretch>
                            <a:fillRect/>
                          </a:stretch>
                        </a:blipFill>
                      </a:tcPr>
                    </a:tc>
                    <a:tc>
                      <a:txBody>
                        <a:bodyPr/>
                        <a:lstStyle/>
                        <a:p>
                          <a:endParaRPr lang="el-GR"/>
                        </a:p>
                      </a:txBody>
                      <a:tcPr marL="6350" marR="6350" marT="6350" marB="0" anchor="b">
                        <a:blipFill rotWithShape="1">
                          <a:blip/>
                          <a:stretch>
                            <a:fillRect/>
                          </a:stretch>
                        </a:blipFill>
                      </a:tcPr>
                    </a:tc>
                  </a:tr>
                  <a:tr h="360040">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dirty="0">
                              <a:effectLst/>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3</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spTree>
    <p:extLst>
      <p:ext uri="{BB962C8B-B14F-4D97-AF65-F5344CB8AC3E}">
        <p14:creationId xmlns:p14="http://schemas.microsoft.com/office/powerpoint/2010/main" val="497063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07368" y="0"/>
                <a:ext cx="11233248" cy="4581128"/>
              </a:xfrm>
            </p:spPr>
            <p:txBody>
              <a:bodyPr>
                <a:normAutofit fontScale="92500" lnSpcReduction="10000"/>
              </a:bodyPr>
              <a:lstStyle/>
              <a:p>
                <a:pPr marL="0" indent="0">
                  <a:buNone/>
                </a:pPr>
                <a:r>
                  <a:rPr lang="en-US" b="1" dirty="0" smtClean="0"/>
                  <a:t>X</a:t>
                </a:r>
                <a:r>
                  <a:rPr lang="en-US" b="1" baseline="-25000" dirty="0" smtClean="0"/>
                  <a:t>1</a:t>
                </a:r>
                <a:r>
                  <a:rPr lang="en-US" b="1" dirty="0" smtClean="0"/>
                  <a:t>:   1,   3,   4</a:t>
                </a:r>
              </a:p>
              <a:p>
                <a:pPr marL="0" indent="0">
                  <a:buNone/>
                </a:pPr>
                <a:r>
                  <a:rPr lang="en-US" b="1" dirty="0" smtClean="0"/>
                  <a:t>X</a:t>
                </a:r>
                <a:r>
                  <a:rPr lang="en-US" b="1" baseline="-25000" dirty="0" smtClean="0"/>
                  <a:t>2</a:t>
                </a:r>
                <a:r>
                  <a:rPr lang="en-US" b="1" dirty="0" smtClean="0"/>
                  <a:t>:   3,   5,   4</a:t>
                </a:r>
              </a:p>
              <a:p>
                <a:pPr algn="just"/>
                <a:r>
                  <a:rPr lang="el-GR" dirty="0" smtClean="0"/>
                  <a:t>Με την υπόθεση ότι τα δείγματα προέρχονται από κανονικούς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95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a:t>
                </a:r>
                <a14:m>
                  <m:oMath xmlns:m="http://schemas.openxmlformats.org/officeDocument/2006/math">
                    <m:sSub>
                      <m:sSubPr>
                        <m:ctrlPr>
                          <a:rPr lang="el-GR" b="1" i="1" smtClean="0">
                            <a:solidFill>
                              <a:srgbClr val="0000FF"/>
                            </a:solidFill>
                            <a:latin typeface="Cambria Math" panose="02040503050406030204" pitchFamily="18" charset="0"/>
                            <a:cs typeface="Times New Roman" pitchFamily="18" charset="0"/>
                          </a:rPr>
                        </m:ctrlPr>
                      </m:sSubPr>
                      <m:e>
                        <m:r>
                          <a:rPr lang="en-US" b="1" i="1" smtClean="0">
                            <a:solidFill>
                              <a:srgbClr val="0000FF"/>
                            </a:solidFill>
                            <a:latin typeface="Cambria Math" panose="02040503050406030204" pitchFamily="18" charset="0"/>
                            <a:cs typeface="Times New Roman" pitchFamily="18" charset="0"/>
                          </a:rPr>
                          <m:t>𝒏</m:t>
                        </m:r>
                      </m:e>
                      <m:sub>
                        <m:r>
                          <a:rPr lang="en-US" b="1" i="1" smtClean="0">
                            <a:solidFill>
                              <a:srgbClr val="0000FF"/>
                            </a:solidFill>
                            <a:latin typeface="Cambria Math" panose="02040503050406030204" pitchFamily="18" charset="0"/>
                            <a:cs typeface="Times New Roman" pitchFamily="18" charset="0"/>
                          </a:rPr>
                          <m:t>𝟏</m:t>
                        </m:r>
                      </m:sub>
                    </m:sSub>
                    <m:r>
                      <a:rPr lang="el-GR" b="1" i="1" smtClean="0">
                        <a:solidFill>
                          <a:srgbClr val="0000FF"/>
                        </a:solidFill>
                        <a:latin typeface="Cambria Math" panose="02040503050406030204" pitchFamily="18" charset="0"/>
                        <a:cs typeface="Times New Roman" pitchFamily="18" charset="0"/>
                      </a:rPr>
                      <m:t>+</m:t>
                    </m:r>
                    <m:sSub>
                      <m:sSubPr>
                        <m:ctrlPr>
                          <a:rPr lang="el-GR" b="1" i="1" smtClean="0">
                            <a:solidFill>
                              <a:srgbClr val="0000FF"/>
                            </a:solidFill>
                            <a:latin typeface="Cambria Math" panose="02040503050406030204" pitchFamily="18" charset="0"/>
                            <a:cs typeface="Times New Roman" pitchFamily="18" charset="0"/>
                          </a:rPr>
                        </m:ctrlPr>
                      </m:sSubPr>
                      <m:e>
                        <m:r>
                          <a:rPr lang="en-US" b="1" i="1" smtClean="0">
                            <a:solidFill>
                              <a:srgbClr val="0000FF"/>
                            </a:solidFill>
                            <a:latin typeface="Cambria Math" panose="02040503050406030204" pitchFamily="18" charset="0"/>
                            <a:cs typeface="Times New Roman" pitchFamily="18" charset="0"/>
                          </a:rPr>
                          <m:t>𝒏</m:t>
                        </m:r>
                      </m:e>
                      <m:sub>
                        <m:r>
                          <a:rPr lang="en-US" b="1" i="1" smtClean="0">
                            <a:solidFill>
                              <a:srgbClr val="0000FF"/>
                            </a:solidFill>
                            <a:latin typeface="Cambria Math" panose="02040503050406030204" pitchFamily="18" charset="0"/>
                            <a:cs typeface="Times New Roman" pitchFamily="18" charset="0"/>
                          </a:rPr>
                          <m:t>𝟐</m:t>
                        </m:r>
                      </m:sub>
                    </m:sSub>
                    <m:r>
                      <a:rPr lang="el-GR" b="1" i="1" smtClean="0">
                        <a:solidFill>
                          <a:srgbClr val="0000FF"/>
                        </a:solidFill>
                        <a:latin typeface="Cambria Math" panose="02040503050406030204" pitchFamily="18" charset="0"/>
                        <a:cs typeface="Times New Roman" pitchFamily="18" charset="0"/>
                      </a:rPr>
                      <m:t>−</m:t>
                    </m:r>
                    <m:r>
                      <a:rPr lang="el-GR" b="1" i="1" smtClean="0">
                        <a:solidFill>
                          <a:srgbClr val="0000FF"/>
                        </a:solidFill>
                        <a:latin typeface="Cambria Math" panose="02040503050406030204" pitchFamily="18" charset="0"/>
                        <a:cs typeface="Times New Roman" pitchFamily="18" charset="0"/>
                      </a:rPr>
                      <m:t>𝟐</m:t>
                    </m:r>
                    <m:r>
                      <a:rPr lang="en-US" b="1" i="1" smtClean="0">
                        <a:solidFill>
                          <a:srgbClr val="0000FF"/>
                        </a:solidFill>
                        <a:latin typeface="Cambria Math" panose="02040503050406030204" pitchFamily="18" charset="0"/>
                        <a:cs typeface="Times New Roman" pitchFamily="18" charset="0"/>
                      </a:rPr>
                      <m:t>=</m:t>
                    </m:r>
                    <m:r>
                      <a:rPr lang="en-US" b="1" i="1" smtClean="0">
                        <a:solidFill>
                          <a:srgbClr val="0000FF"/>
                        </a:solidFill>
                        <a:latin typeface="Cambria Math" panose="02040503050406030204" pitchFamily="18" charset="0"/>
                        <a:cs typeface="Times New Roman" pitchFamily="18" charset="0"/>
                      </a:rPr>
                      <m:t>𝟑</m:t>
                    </m:r>
                    <m:r>
                      <a:rPr lang="en-US" b="1" i="1" smtClean="0">
                        <a:solidFill>
                          <a:srgbClr val="0000FF"/>
                        </a:solidFill>
                        <a:latin typeface="Cambria Math" panose="02040503050406030204" pitchFamily="18" charset="0"/>
                        <a:cs typeface="Times New Roman" pitchFamily="18" charset="0"/>
                      </a:rPr>
                      <m:t>+</m:t>
                    </m:r>
                    <m:r>
                      <a:rPr lang="en-US" b="1" i="1" smtClean="0">
                        <a:solidFill>
                          <a:srgbClr val="0000FF"/>
                        </a:solidFill>
                        <a:latin typeface="Cambria Math" panose="02040503050406030204" pitchFamily="18" charset="0"/>
                        <a:cs typeface="Times New Roman" pitchFamily="18" charset="0"/>
                      </a:rPr>
                      <m:t>𝟑</m:t>
                    </m:r>
                    <m:r>
                      <a:rPr lang="en-US" b="1" i="1" smtClean="0">
                        <a:solidFill>
                          <a:srgbClr val="0000FF"/>
                        </a:solidFill>
                        <a:latin typeface="Cambria Math" panose="02040503050406030204" pitchFamily="18" charset="0"/>
                        <a:cs typeface="Times New Roman" pitchFamily="18" charset="0"/>
                      </a:rPr>
                      <m:t>−</m:t>
                    </m:r>
                    <m:r>
                      <a:rPr lang="en-US" b="1" i="1" smtClean="0">
                        <a:solidFill>
                          <a:srgbClr val="0000FF"/>
                        </a:solidFill>
                        <a:latin typeface="Cambria Math" panose="02040503050406030204" pitchFamily="18" charset="0"/>
                        <a:cs typeface="Times New Roman" pitchFamily="18" charset="0"/>
                      </a:rPr>
                      <m:t>𝟐</m:t>
                    </m:r>
                    <m:r>
                      <a:rPr lang="en-US" b="1" i="1" smtClean="0">
                        <a:solidFill>
                          <a:srgbClr val="0000FF"/>
                        </a:solidFill>
                        <a:latin typeface="Cambria Math" panose="02040503050406030204" pitchFamily="18" charset="0"/>
                        <a:cs typeface="Times New Roman" pitchFamily="18" charset="0"/>
                      </a:rPr>
                      <m:t>=</m:t>
                    </m:r>
                    <m:r>
                      <a:rPr lang="en-US" b="1" i="1" smtClean="0">
                        <a:solidFill>
                          <a:srgbClr val="0000FF"/>
                        </a:solidFill>
                        <a:latin typeface="Cambria Math" panose="02040503050406030204" pitchFamily="18" charset="0"/>
                        <a:cs typeface="Times New Roman" pitchFamily="18" charset="0"/>
                      </a:rPr>
                      <m:t>𝟒</m:t>
                    </m:r>
                  </m:oMath>
                </a14:m>
                <a:r>
                  <a:rPr lang="el-GR" b="1" dirty="0" smtClean="0">
                    <a:solidFill>
                      <a:srgbClr val="0000FF"/>
                    </a:solidFill>
                    <a:cs typeface="Times New Roman" pitchFamily="18" charset="0"/>
                  </a:rPr>
                  <a:t> </a:t>
                </a:r>
                <a:endParaRPr lang="en-US" b="1" dirty="0" smtClean="0">
                  <a:solidFill>
                    <a:srgbClr val="0000FF"/>
                  </a:solidFill>
                  <a:cs typeface="Times New Roman" pitchFamily="18" charset="0"/>
                </a:endParaRPr>
              </a:p>
              <a:p>
                <a:pPr algn="just"/>
                <a:r>
                  <a:rPr lang="el-GR" dirty="0" smtClean="0">
                    <a:solidFill>
                      <a:srgbClr val="000000"/>
                    </a:solidFill>
                  </a:rPr>
                  <a:t>Για το δεύτερο δείγμα</a:t>
                </a:r>
                <a:r>
                  <a:rPr lang="en-US" dirty="0" smtClean="0">
                    <a:solidFill>
                      <a:srgbClr val="000000"/>
                    </a:solidFill>
                  </a:rPr>
                  <a:t>:  </a:t>
                </a:r>
                <a:r>
                  <a:rPr lang="el-GR" dirty="0" smtClean="0">
                    <a:solidFill>
                      <a:srgbClr val="000000"/>
                    </a:solidFill>
                  </a:rPr>
                  <a:t> </a:t>
                </a:r>
                <a14:m>
                  <m:oMath xmlns:m="http://schemas.openxmlformats.org/officeDocument/2006/math">
                    <m:sSub>
                      <m:sSubPr>
                        <m:ctrlPr>
                          <a:rPr lang="el-GR" i="1" smtClean="0">
                            <a:solidFill>
                              <a:srgbClr val="000000"/>
                            </a:solidFill>
                            <a:latin typeface="Cambria Math" panose="02040503050406030204" pitchFamily="18" charset="0"/>
                          </a:rPr>
                        </m:ctrlPr>
                      </m:sSubPr>
                      <m:e>
                        <m:acc>
                          <m:accPr>
                            <m:chr m:val="̅"/>
                            <m:ctrlPr>
                              <a:rPr lang="el-GR" i="1" smtClean="0">
                                <a:solidFill>
                                  <a:srgbClr val="000000"/>
                                </a:solidFill>
                                <a:latin typeface="Cambria Math" panose="02040503050406030204" pitchFamily="18" charset="0"/>
                              </a:rPr>
                            </m:ctrlPr>
                          </m:accPr>
                          <m:e>
                            <m:r>
                              <a:rPr lang="en-US" b="0" i="1" smtClean="0">
                                <a:solidFill>
                                  <a:srgbClr val="000000"/>
                                </a:solidFill>
                                <a:latin typeface="Cambria Math"/>
                              </a:rPr>
                              <m:t>𝑋</m:t>
                            </m:r>
                          </m:e>
                        </m:acc>
                      </m:e>
                      <m:sub>
                        <m:r>
                          <a:rPr lang="en-US" b="0" i="1" smtClean="0">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l-GR" b="0" i="1" smtClean="0">
                            <a:solidFill>
                              <a:srgbClr val="000000"/>
                            </a:solidFill>
                            <a:latin typeface="Cambria Math"/>
                          </a:rPr>
                          <m:t>3</m:t>
                        </m:r>
                        <m:r>
                          <a:rPr lang="en-US" i="1">
                            <a:solidFill>
                              <a:srgbClr val="000000"/>
                            </a:solidFill>
                            <a:latin typeface="Cambria Math"/>
                          </a:rPr>
                          <m:t>+</m:t>
                        </m:r>
                        <m:r>
                          <a:rPr lang="el-GR" b="0" i="1" smtClean="0">
                            <a:solidFill>
                              <a:srgbClr val="000000"/>
                            </a:solidFill>
                            <a:latin typeface="Cambria Math"/>
                          </a:rPr>
                          <m:t>5</m:t>
                        </m:r>
                        <m:r>
                          <a:rPr lang="en-US" i="1">
                            <a:solidFill>
                              <a:srgbClr val="000000"/>
                            </a:solidFill>
                            <a:latin typeface="Cambria Math"/>
                          </a:rPr>
                          <m:t>+</m:t>
                        </m:r>
                        <m:r>
                          <a:rPr lang="el-GR" b="0" i="1" smtClean="0">
                            <a:solidFill>
                              <a:srgbClr val="000000"/>
                            </a:solidFill>
                            <a:latin typeface="Cambria Math"/>
                          </a:rPr>
                          <m:t>4</m:t>
                        </m:r>
                      </m:num>
                      <m:den>
                        <m:r>
                          <a:rPr lang="en-US" i="1">
                            <a:solidFill>
                              <a:srgbClr val="000000"/>
                            </a:solidFill>
                            <a:latin typeface="Cambria Math"/>
                          </a:rPr>
                          <m:t>3</m:t>
                        </m:r>
                      </m:den>
                    </m:f>
                    <m:r>
                      <a:rPr lang="en-US" i="1">
                        <a:solidFill>
                          <a:srgbClr val="000000"/>
                        </a:solidFill>
                        <a:latin typeface="Cambria Math"/>
                      </a:rPr>
                      <m:t>=</m:t>
                    </m:r>
                    <m:r>
                      <a:rPr lang="el-GR" b="0" i="1" smtClean="0">
                        <a:solidFill>
                          <a:srgbClr val="000000"/>
                        </a:solidFill>
                        <a:latin typeface="Cambria Math"/>
                      </a:rPr>
                      <m:t>4</m:t>
                    </m:r>
                  </m:oMath>
                </a14:m>
                <a:endParaRPr lang="el-GR" b="0" i="1" dirty="0" smtClean="0">
                  <a:solidFill>
                    <a:srgbClr val="000000"/>
                  </a:solidFill>
                  <a:latin typeface="Cambria Math"/>
                </a:endParaRPr>
              </a:p>
              <a:p>
                <a14:m>
                  <m:oMath xmlns:m="http://schemas.openxmlformats.org/officeDocument/2006/math">
                    <m:sSubSup>
                      <m:sSubSupPr>
                        <m:ctrlPr>
                          <a:rPr lang="el-GR" i="1">
                            <a:latin typeface="Cambria Math" panose="02040503050406030204" pitchFamily="18" charset="0"/>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i="1">
                            <a:latin typeface="Cambria Math"/>
                          </a:rPr>
                          <m:t>2</m:t>
                        </m:r>
                      </m:num>
                      <m:den>
                        <m:r>
                          <a:rPr lang="el-GR" i="1">
                            <a:latin typeface="Cambria Math"/>
                          </a:rPr>
                          <m:t>2</m:t>
                        </m:r>
                      </m:den>
                    </m:f>
                    <m:r>
                      <a:rPr lang="el-GR" i="1">
                        <a:latin typeface="Cambria Math"/>
                      </a:rPr>
                      <m:t>=1      </m:t>
                    </m:r>
                    <m:sSub>
                      <m:sSubPr>
                        <m:ctrlPr>
                          <a:rPr lang="el-GR" i="1" smtClean="0">
                            <a:latin typeface="Cambria Math" panose="02040503050406030204" pitchFamily="18" charset="0"/>
                          </a:rPr>
                        </m:ctrlPr>
                      </m:sSubPr>
                      <m:e>
                        <m:r>
                          <a:rPr lang="en-US" b="0" i="1" smtClean="0">
                            <a:latin typeface="Cambria Math"/>
                          </a:rPr>
                          <m:t>𝑆</m:t>
                        </m:r>
                      </m:e>
                      <m:sub>
                        <m:r>
                          <a:rPr lang="en-US" b="0" i="1" smtClean="0">
                            <a:latin typeface="Cambria Math"/>
                          </a:rPr>
                          <m:t>2</m:t>
                        </m:r>
                      </m:sub>
                    </m:sSub>
                    <m:r>
                      <a:rPr lang="el-GR" i="1">
                        <a:latin typeface="Cambria Math"/>
                      </a:rPr>
                      <m:t>=1</m:t>
                    </m:r>
                  </m:oMath>
                </a14:m>
                <a:endParaRPr lang="el-GR" b="1" dirty="0"/>
              </a:p>
              <a:p>
                <a:endParaRPr lang="en-US" dirty="0"/>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07368" y="0"/>
                <a:ext cx="11233248" cy="4581128"/>
              </a:xfrm>
              <a:blipFill rotWithShape="0">
                <a:blip r:embed="rId2"/>
                <a:stretch>
                  <a:fillRect l="-1302" t="-2663" r="-124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233198035"/>
                  </p:ext>
                </p:extLst>
              </p:nvPr>
            </p:nvGraphicFramePr>
            <p:xfrm>
              <a:off x="1524001" y="4535805"/>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u="none" strike="noStrike" dirty="0" smtClean="0">
                              <a:effectLst/>
                            </a:rPr>
                            <a:t>3</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b="0" i="0" u="none" strike="noStrike" dirty="0">
                              <a:solidFill>
                                <a:schemeClr val="dk1"/>
                              </a:solidFill>
                              <a:effectLst/>
                              <a:latin typeface="+mn-l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smtClean="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2800" b="0" i="0" u="none" strike="noStrike" dirty="0">
                              <a:solidFill>
                                <a:schemeClr val="dk1"/>
                              </a:solidFill>
                              <a:effectLst/>
                              <a:latin typeface="+mn-l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233198035"/>
                  </p:ext>
                </p:extLst>
              </p:nvPr>
            </p:nvGraphicFramePr>
            <p:xfrm>
              <a:off x="0" y="4535805"/>
              <a:ext cx="6696743" cy="2322195"/>
            </p:xfrm>
            <a:graphic>
              <a:graphicData uri="http://schemas.openxmlformats.org/drawingml/2006/table">
                <a:tbl>
                  <a:tblPr>
                    <a:tableStyleId>{5C22544A-7EE6-4342-B048-85BDC9FD1C3A}</a:tableStyleId>
                  </a:tblPr>
                  <a:tblGrid>
                    <a:gridCol w="1924812"/>
                    <a:gridCol w="2365915"/>
                    <a:gridCol w="2406016"/>
                  </a:tblGrid>
                  <a:tr h="589915">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3"/>
                          <a:stretch>
                            <a:fillRect l="-81443" t="-4124" r="-101804" b="-328866"/>
                          </a:stretch>
                        </a:blipFill>
                      </a:tcPr>
                    </a:tc>
                    <a:tc>
                      <a:txBody>
                        <a:bodyPr/>
                        <a:lstStyle/>
                        <a:p>
                          <a:endParaRPr lang="el-GR"/>
                        </a:p>
                      </a:txBody>
                      <a:tcPr marL="6350" marR="6350" marT="6350" marB="0" anchor="b">
                        <a:blipFill rotWithShape="1">
                          <a:blip r:embed="rId3"/>
                          <a:stretch>
                            <a:fillRect l="-178228" t="-4124" b="-328866"/>
                          </a:stretch>
                        </a:blipFill>
                      </a:tcPr>
                    </a:tc>
                  </a:tr>
                  <a:tr h="433070">
                    <a:tc>
                      <a:txBody>
                        <a:bodyPr/>
                        <a:lstStyle/>
                        <a:p>
                          <a:pPr algn="ctr" fontAlgn="b"/>
                          <a:r>
                            <a:rPr lang="el-GR" sz="2800" u="none" strike="noStrike" dirty="0" smtClean="0">
                              <a:effectLst/>
                            </a:rPr>
                            <a:t>3</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433070">
                    <a:tc>
                      <a:txBody>
                        <a:bodyPr/>
                        <a:lstStyle/>
                        <a:p>
                          <a:pPr algn="ctr" fontAlgn="b"/>
                          <a:r>
                            <a:rPr lang="el-GR" sz="2800" b="0" i="0" u="none" strike="noStrike" dirty="0">
                              <a:solidFill>
                                <a:schemeClr val="dk1"/>
                              </a:solidFill>
                              <a:effectLst/>
                              <a:latin typeface="+mn-l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smtClean="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r>
                  <a:tr h="433070">
                    <a:tc>
                      <a:txBody>
                        <a:bodyPr/>
                        <a:lstStyle/>
                        <a:p>
                          <a:pPr algn="ctr" fontAlgn="b"/>
                          <a:r>
                            <a:rPr lang="el-GR" sz="2800" b="0" i="0" u="none" strike="noStrike" dirty="0">
                              <a:solidFill>
                                <a:schemeClr val="dk1"/>
                              </a:solidFill>
                              <a:effectLst/>
                              <a:latin typeface="+mn-l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r>
                  <a:tr h="43307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spTree>
    <p:extLst>
      <p:ext uri="{BB962C8B-B14F-4D97-AF65-F5344CB8AC3E}">
        <p14:creationId xmlns:p14="http://schemas.microsoft.com/office/powerpoint/2010/main" val="281337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524000" y="0"/>
            <a:ext cx="9144000" cy="1524000"/>
          </a:xfrm>
          <a:solidFill>
            <a:srgbClr val="CCFF99"/>
          </a:solidFill>
          <a:ln w="76200" cmpd="tri">
            <a:solidFill>
              <a:schemeClr val="tx1"/>
            </a:solidFill>
          </a:ln>
        </p:spPr>
        <p:txBody>
          <a:bodyPr/>
          <a:lstStyle/>
          <a:p>
            <a:r>
              <a:rPr lang="el-GR" b="1" dirty="0">
                <a:solidFill>
                  <a:srgbClr val="000000"/>
                </a:solidFill>
                <a:cs typeface="Times New Roman" pitchFamily="18" charset="0"/>
              </a:rPr>
              <a:t>Κατανομή δειγματοληψίας διαφοράς δύο μέσων δειγμάτων</a:t>
            </a:r>
            <a:r>
              <a:rPr lang="el-GR" dirty="0"/>
              <a:t> </a:t>
            </a:r>
          </a:p>
        </p:txBody>
      </p:sp>
      <p:sp>
        <p:nvSpPr>
          <p:cNvPr id="112643" name="Rectangle 3"/>
          <p:cNvSpPr>
            <a:spLocks noGrp="1" noChangeArrowheads="1"/>
          </p:cNvSpPr>
          <p:nvPr>
            <p:ph idx="1"/>
          </p:nvPr>
        </p:nvSpPr>
        <p:spPr>
          <a:xfrm>
            <a:off x="515380" y="1980156"/>
            <a:ext cx="11161240" cy="5181600"/>
          </a:xfrm>
        </p:spPr>
        <p:txBody>
          <a:bodyPr/>
          <a:lstStyle/>
          <a:p>
            <a:pPr marL="0" indent="0" algn="just">
              <a:buNone/>
            </a:pPr>
            <a:r>
              <a:rPr lang="en-US" dirty="0">
                <a:solidFill>
                  <a:srgbClr val="000000"/>
                </a:solidFill>
                <a:cs typeface="Times New Roman" pitchFamily="18" charset="0"/>
              </a:rPr>
              <a:t>2. </a:t>
            </a:r>
            <a:r>
              <a:rPr lang="el-GR" dirty="0">
                <a:solidFill>
                  <a:srgbClr val="000000"/>
                </a:solidFill>
                <a:cs typeface="Times New Roman" pitchFamily="18" charset="0"/>
              </a:rPr>
              <a:t>Η μέση τιμή των διαφορών </a:t>
            </a:r>
            <a:r>
              <a:rPr lang="en-US" dirty="0">
                <a:solidFill>
                  <a:srgbClr val="000000"/>
                </a:solidFill>
                <a:cs typeface="Times New Roman" pitchFamily="18" charset="0"/>
              </a:rPr>
              <a:t>         </a:t>
            </a:r>
            <a:r>
              <a:rPr lang="el-GR" dirty="0">
                <a:solidFill>
                  <a:srgbClr val="000000"/>
                </a:solidFill>
                <a:cs typeface="Times New Roman" pitchFamily="18" charset="0"/>
              </a:rPr>
              <a:t> </a:t>
            </a:r>
            <a:r>
              <a:rPr lang="el-GR" dirty="0" smtClean="0">
                <a:solidFill>
                  <a:srgbClr val="000000"/>
                </a:solidFill>
                <a:cs typeface="Times New Roman" pitchFamily="18" charset="0"/>
              </a:rPr>
              <a:t> συμπίπτει </a:t>
            </a:r>
            <a:r>
              <a:rPr lang="el-GR" dirty="0">
                <a:solidFill>
                  <a:srgbClr val="000000"/>
                </a:solidFill>
                <a:cs typeface="Times New Roman" pitchFamily="18" charset="0"/>
              </a:rPr>
              <a:t>με τη διαφορά των μέσων μ</a:t>
            </a:r>
            <a:r>
              <a:rPr lang="el-GR" baseline="-30000" dirty="0">
                <a:solidFill>
                  <a:srgbClr val="000000"/>
                </a:solidFill>
                <a:cs typeface="Times New Roman" pitchFamily="18" charset="0"/>
              </a:rPr>
              <a:t>1</a:t>
            </a:r>
            <a:r>
              <a:rPr lang="el-GR" dirty="0">
                <a:solidFill>
                  <a:srgbClr val="000000"/>
                </a:solidFill>
                <a:cs typeface="Times New Roman" pitchFamily="18" charset="0"/>
              </a:rPr>
              <a:t> - μ</a:t>
            </a:r>
            <a:r>
              <a:rPr lang="el-GR" baseline="-30000" dirty="0">
                <a:solidFill>
                  <a:srgbClr val="000000"/>
                </a:solidFill>
                <a:cs typeface="Times New Roman" pitchFamily="18" charset="0"/>
              </a:rPr>
              <a:t>2</a:t>
            </a:r>
            <a:r>
              <a:rPr lang="el-GR" dirty="0">
                <a:solidFill>
                  <a:srgbClr val="000000"/>
                </a:solidFill>
                <a:cs typeface="Times New Roman" pitchFamily="18" charset="0"/>
              </a:rPr>
              <a:t> των πληθυσμών από τους οποίους έχουν</a:t>
            </a:r>
            <a:r>
              <a:rPr lang="en-US" dirty="0">
                <a:solidFill>
                  <a:srgbClr val="000000"/>
                </a:solidFill>
                <a:cs typeface="Times New Roman" pitchFamily="18" charset="0"/>
              </a:rPr>
              <a:t> </a:t>
            </a:r>
            <a:r>
              <a:rPr lang="el-GR" dirty="0">
                <a:solidFill>
                  <a:srgbClr val="000000"/>
                </a:solidFill>
                <a:cs typeface="Times New Roman" pitchFamily="18" charset="0"/>
              </a:rPr>
              <a:t>ληφθεί τα δείγματα.</a:t>
            </a:r>
            <a:r>
              <a:rPr lang="el-GR" dirty="0">
                <a:solidFill>
                  <a:srgbClr val="000000"/>
                </a:solidFill>
              </a:rPr>
              <a:t> </a:t>
            </a:r>
            <a:endParaRPr lang="el-GR" dirty="0" smtClean="0">
              <a:solidFill>
                <a:srgbClr val="000000"/>
              </a:solidFill>
            </a:endParaRPr>
          </a:p>
          <a:p>
            <a:pPr marL="0" indent="0" algn="just">
              <a:buNone/>
            </a:pPr>
            <a:r>
              <a:rPr lang="en-US" dirty="0">
                <a:solidFill>
                  <a:srgbClr val="000000"/>
                </a:solidFill>
                <a:cs typeface="Times New Roman" pitchFamily="18" charset="0"/>
              </a:rPr>
              <a:t>3. </a:t>
            </a:r>
            <a:r>
              <a:rPr lang="el-GR" dirty="0">
                <a:solidFill>
                  <a:srgbClr val="000000"/>
                </a:solidFill>
                <a:cs typeface="Times New Roman" pitchFamily="18" charset="0"/>
              </a:rPr>
              <a:t>Η διακύμανση της κατανομής δειγματοληψίας της διαφοράς των μέσων των δύο δειγμάτων υπολογίζονται ως εξής:</a:t>
            </a:r>
            <a:endParaRPr lang="en-US" dirty="0">
              <a:solidFill>
                <a:srgbClr val="000000"/>
              </a:solidFill>
            </a:endParaRPr>
          </a:p>
          <a:p>
            <a:pPr marL="0" indent="0" algn="just">
              <a:buNone/>
            </a:pPr>
            <a:endParaRPr lang="en-US" dirty="0">
              <a:solidFill>
                <a:srgbClr val="000000"/>
              </a:solidFill>
            </a:endParaRPr>
          </a:p>
          <a:p>
            <a:pPr algn="just"/>
            <a:endParaRPr lang="el-GR" dirty="0">
              <a:solidFill>
                <a:srgbClr val="000000"/>
              </a:solidFill>
            </a:endParaRPr>
          </a:p>
        </p:txBody>
      </p:sp>
      <p:sp>
        <p:nvSpPr>
          <p:cNvPr id="112647" name="AutoShape 7"/>
          <p:cNvSpPr>
            <a:spLocks noChangeArrowheads="1"/>
          </p:cNvSpPr>
          <p:nvPr/>
        </p:nvSpPr>
        <p:spPr bwMode="auto">
          <a:xfrm>
            <a:off x="10416480" y="6093296"/>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graphicFrame>
        <p:nvGraphicFramePr>
          <p:cNvPr id="112648" name="Object 8"/>
          <p:cNvGraphicFramePr>
            <a:graphicFrameLocks noChangeAspect="1"/>
          </p:cNvGraphicFramePr>
          <p:nvPr>
            <p:extLst>
              <p:ext uri="{D42A27DB-BD31-4B8C-83A1-F6EECF244321}">
                <p14:modId xmlns:p14="http://schemas.microsoft.com/office/powerpoint/2010/main" val="681513240"/>
              </p:ext>
            </p:extLst>
          </p:nvPr>
        </p:nvGraphicFramePr>
        <p:xfrm>
          <a:off x="5519936" y="1954091"/>
          <a:ext cx="1447800" cy="560388"/>
        </p:xfrm>
        <a:graphic>
          <a:graphicData uri="http://schemas.openxmlformats.org/presentationml/2006/ole">
            <mc:AlternateContent xmlns:mc="http://schemas.openxmlformats.org/markup-compatibility/2006">
              <mc:Choice xmlns:v="urn:schemas-microsoft-com:vml" Requires="v">
                <p:oleObj spid="_x0000_s24661" name="Εξίσωση" r:id="rId3" imgW="507960" imgH="241200" progId="Equation.3">
                  <p:embed/>
                </p:oleObj>
              </mc:Choice>
              <mc:Fallback>
                <p:oleObj name="Εξίσωση" r:id="rId3" imgW="507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36" y="1954091"/>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3392" y="0"/>
                <a:ext cx="10729192" cy="4581128"/>
              </a:xfrm>
            </p:spPr>
            <p:txBody>
              <a:bodyPr>
                <a:normAutofit/>
              </a:bodyPr>
              <a:lstStyle/>
              <a:p>
                <a:pPr algn="just"/>
                <a:r>
                  <a:rPr lang="el-GR" dirty="0">
                    <a:solidFill>
                      <a:srgbClr val="000000"/>
                    </a:solidFill>
                  </a:rPr>
                  <a:t>Δ</a:t>
                </a:r>
                <a:r>
                  <a:rPr lang="el-GR" dirty="0" smtClean="0">
                    <a:solidFill>
                      <a:srgbClr val="000000"/>
                    </a:solidFill>
                  </a:rPr>
                  <a:t>ιάστημα </a:t>
                </a:r>
                <a:r>
                  <a:rPr lang="el-GR" dirty="0">
                    <a:solidFill>
                      <a:srgbClr val="000000"/>
                    </a:solidFill>
                  </a:rPr>
                  <a:t>εμπιστοσύνης </a:t>
                </a:r>
                <a:r>
                  <a:rPr lang="el-GR" dirty="0" smtClean="0">
                    <a:solidFill>
                      <a:srgbClr val="000000"/>
                    </a:solidFill>
                  </a:rPr>
                  <a:t>95 %</a:t>
                </a:r>
                <a:r>
                  <a:rPr lang="en-US" dirty="0" smtClean="0">
                    <a:solidFill>
                      <a:srgbClr val="000000"/>
                    </a:solidFill>
                  </a:rPr>
                  <a:t>.</a:t>
                </a:r>
                <a:r>
                  <a:rPr lang="el-GR" dirty="0" smtClean="0">
                    <a:solidFill>
                      <a:srgbClr val="000000"/>
                    </a:solidFill>
                  </a:rPr>
                  <a:t> </a:t>
                </a:r>
                <a:r>
                  <a:rPr lang="el-GR" b="1" dirty="0" smtClean="0">
                    <a:solidFill>
                      <a:srgbClr val="0000FF"/>
                    </a:solidFill>
                    <a:cs typeface="Times New Roman" pitchFamily="18" charset="0"/>
                  </a:rPr>
                  <a:t>Β</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 Ελ</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-2</a:t>
                </a:r>
                <a:endParaRPr lang="el-GR" b="1" dirty="0">
                  <a:solidFill>
                    <a:srgbClr val="0000FF"/>
                  </a:solidFill>
                </a:endParaRPr>
              </a:p>
              <a:p>
                <a:r>
                  <a:rPr lang="el-GR" dirty="0">
                    <a:solidFill>
                      <a:srgbClr val="000000"/>
                    </a:solidFill>
                  </a:rPr>
                  <a:t>Γ</a:t>
                </a:r>
                <a:r>
                  <a:rPr lang="el-GR" dirty="0" smtClean="0">
                    <a:solidFill>
                      <a:srgbClr val="000000"/>
                    </a:solidFill>
                  </a:rPr>
                  <a:t>ια το δεύτερο δείγμα</a:t>
                </a:r>
                <a:r>
                  <a:rPr lang="en-US" dirty="0" smtClean="0">
                    <a:solidFill>
                      <a:srgbClr val="000000"/>
                    </a:solidFill>
                  </a:rPr>
                  <a:t>: </a:t>
                </a:r>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1</m:t>
                        </m:r>
                      </m:sub>
                    </m:sSub>
                    <m:r>
                      <a:rPr lang="en-US" i="1">
                        <a:solidFill>
                          <a:srgbClr val="000000"/>
                        </a:solidFill>
                        <a:latin typeface="Cambria Math"/>
                      </a:rPr>
                      <m:t>=</m:t>
                    </m:r>
                    <m:r>
                      <a:rPr lang="en-US" b="0" i="1" smtClean="0">
                        <a:solidFill>
                          <a:srgbClr val="000000"/>
                        </a:solidFill>
                        <a:latin typeface="Cambria Math"/>
                      </a:rPr>
                      <m:t>2</m:t>
                    </m:r>
                  </m:oMath>
                </a14:m>
                <a:r>
                  <a:rPr lang="en-US" b="0" i="1" dirty="0" smtClean="0">
                    <a:solidFill>
                      <a:srgbClr val="000000"/>
                    </a:solidFill>
                    <a:latin typeface="Cambria Math"/>
                  </a:rPr>
                  <a:t>   </a:t>
                </a:r>
                <a:r>
                  <a:rPr lang="el-GR" b="0" i="1" dirty="0" smtClean="0">
                    <a:solidFill>
                      <a:srgbClr val="000000"/>
                    </a:solidFill>
                    <a:latin typeface="Cambria Math"/>
                  </a:rPr>
                  <a:t>και </a:t>
                </a:r>
                <a:r>
                  <a:rPr lang="en-US" b="0" i="1" dirty="0" smtClean="0">
                    <a:solidFill>
                      <a:srgbClr val="000000"/>
                    </a:solidFill>
                    <a:latin typeface="Cambria Math"/>
                  </a:rPr>
                  <a:t> </a:t>
                </a:r>
                <a:r>
                  <a:rPr lang="el-GR" b="0" i="1" dirty="0" smtClean="0">
                    <a:solidFill>
                      <a:srgbClr val="000000"/>
                    </a:solidFill>
                    <a:latin typeface="Cambria Math"/>
                  </a:rPr>
                  <a:t> </a:t>
                </a:r>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=4</m:t>
                    </m:r>
                  </m:oMath>
                </a14:m>
                <a:endParaRPr lang="el-GR" i="1" dirty="0">
                  <a:solidFill>
                    <a:srgbClr val="000000"/>
                  </a:solidFill>
                  <a:latin typeface="Cambria Math"/>
                </a:endParaRPr>
              </a:p>
              <a:p>
                <a14:m>
                  <m:oMath xmlns:m="http://schemas.openxmlformats.org/officeDocument/2006/math">
                    <m:sSubSup>
                      <m:sSubSupPr>
                        <m:ctrlPr>
                          <a:rPr lang="el-GR" i="1">
                            <a:latin typeface="Cambria Math" panose="02040503050406030204" pitchFamily="18" charset="0"/>
                          </a:rPr>
                        </m:ctrlPr>
                      </m:sSubSupPr>
                      <m:e>
                        <m:r>
                          <a:rPr lang="en-US" i="1">
                            <a:latin typeface="Cambria Math"/>
                          </a:rPr>
                          <m:t>𝑆</m:t>
                        </m:r>
                      </m:e>
                      <m:sub>
                        <m:r>
                          <a:rPr lang="en-US" i="1">
                            <a:latin typeface="Cambria Math"/>
                          </a:rPr>
                          <m:t>1</m:t>
                        </m:r>
                      </m:sub>
                      <m:sup>
                        <m:r>
                          <a:rPr lang="en-US" i="1">
                            <a:latin typeface="Cambria Math"/>
                          </a:rPr>
                          <m:t>2</m:t>
                        </m:r>
                      </m:sup>
                    </m:sSubSup>
                  </m:oMath>
                </a14:m>
                <a:r>
                  <a:rPr lang="en-US" dirty="0" smtClean="0"/>
                  <a:t>=1  </a:t>
                </a:r>
                <a:r>
                  <a:rPr lang="el-GR" dirty="0" smtClean="0"/>
                  <a:t>και </a:t>
                </a:r>
                <a14:m>
                  <m:oMath xmlns:m="http://schemas.openxmlformats.org/officeDocument/2006/math">
                    <m:sSubSup>
                      <m:sSubSupPr>
                        <m:ctrlPr>
                          <a:rPr lang="el-GR" i="1">
                            <a:latin typeface="Cambria Math" panose="02040503050406030204" pitchFamily="18" charset="0"/>
                          </a:rPr>
                        </m:ctrlPr>
                      </m:sSubSupPr>
                      <m:e>
                        <m:r>
                          <a:rPr lang="en-US" i="1">
                            <a:latin typeface="Cambria Math"/>
                          </a:rPr>
                          <m:t>𝑆</m:t>
                        </m:r>
                      </m:e>
                      <m:sub>
                        <m:r>
                          <a:rPr lang="el-GR" b="0" i="1" smtClean="0">
                            <a:latin typeface="Cambria Math"/>
                          </a:rPr>
                          <m:t>2</m:t>
                        </m:r>
                      </m:sub>
                      <m:sup>
                        <m:r>
                          <a:rPr lang="en-US" i="1">
                            <a:latin typeface="Cambria Math"/>
                          </a:rPr>
                          <m:t>2</m:t>
                        </m:r>
                      </m:sup>
                    </m:sSubSup>
                  </m:oMath>
                </a14:m>
                <a:r>
                  <a:rPr lang="en-US" dirty="0"/>
                  <a:t>=1 </a:t>
                </a: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3392" y="0"/>
                <a:ext cx="10729192" cy="4581128"/>
              </a:xfrm>
              <a:blipFill rotWithShape="0">
                <a:blip r:embed="rId3"/>
                <a:stretch>
                  <a:fillRect l="-1307" t="-1731"/>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83473177"/>
              </p:ext>
            </p:extLst>
          </p:nvPr>
        </p:nvGraphicFramePr>
        <p:xfrm>
          <a:off x="1631505" y="1844825"/>
          <a:ext cx="6323013" cy="919163"/>
        </p:xfrm>
        <a:graphic>
          <a:graphicData uri="http://schemas.openxmlformats.org/presentationml/2006/ole">
            <mc:AlternateContent xmlns:mc="http://schemas.openxmlformats.org/markup-compatibility/2006">
              <mc:Choice xmlns:v="urn:schemas-microsoft-com:vml" Requires="v">
                <p:oleObj spid="_x0000_s31968" name="Εξίσωση" r:id="rId4" imgW="2692080" imgH="495000" progId="Equation.3">
                  <p:embed/>
                </p:oleObj>
              </mc:Choice>
              <mc:Fallback>
                <p:oleObj name="Εξίσωση" r:id="rId4" imgW="2692080" imgH="495000" progId="Equation.3">
                  <p:embed/>
                  <p:pic>
                    <p:nvPicPr>
                      <p:cNvPr id="0" name="Αντικείμενο 1"/>
                      <p:cNvPicPr>
                        <a:picLocks noChangeAspect="1" noChangeArrowheads="1"/>
                      </p:cNvPicPr>
                      <p:nvPr/>
                    </p:nvPicPr>
                    <p:blipFill>
                      <a:blip r:embed="rId5"/>
                      <a:srcRect/>
                      <a:stretch>
                        <a:fillRect/>
                      </a:stretch>
                    </p:blipFill>
                    <p:spPr bwMode="auto">
                      <a:xfrm>
                        <a:off x="1631505" y="1844825"/>
                        <a:ext cx="6323013" cy="9191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1044036311"/>
              </p:ext>
            </p:extLst>
          </p:nvPr>
        </p:nvGraphicFramePr>
        <p:xfrm>
          <a:off x="1671638" y="3068639"/>
          <a:ext cx="8253412" cy="1011237"/>
        </p:xfrm>
        <a:graphic>
          <a:graphicData uri="http://schemas.openxmlformats.org/presentationml/2006/ole">
            <mc:AlternateContent xmlns:mc="http://schemas.openxmlformats.org/markup-compatibility/2006">
              <mc:Choice xmlns:v="urn:schemas-microsoft-com:vml" Requires="v">
                <p:oleObj spid="_x0000_s31969" name="Εξίσωση" r:id="rId6" imgW="3238200" imgH="368280" progId="Equation.3">
                  <p:embed/>
                </p:oleObj>
              </mc:Choice>
              <mc:Fallback>
                <p:oleObj name="Εξίσωση" r:id="rId6" imgW="3238200" imgH="368280" progId="Equation.3">
                  <p:embed/>
                  <p:pic>
                    <p:nvPicPr>
                      <p:cNvPr id="0" name="Αντικείμενο 3"/>
                      <p:cNvPicPr>
                        <a:picLocks noChangeAspect="1" noChangeArrowheads="1"/>
                      </p:cNvPicPr>
                      <p:nvPr/>
                    </p:nvPicPr>
                    <p:blipFill>
                      <a:blip r:embed="rId7"/>
                      <a:srcRect/>
                      <a:stretch>
                        <a:fillRect/>
                      </a:stretch>
                    </p:blipFill>
                    <p:spPr bwMode="auto">
                      <a:xfrm>
                        <a:off x="1671638" y="3068639"/>
                        <a:ext cx="8253412" cy="1011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2081683135"/>
              </p:ext>
            </p:extLst>
          </p:nvPr>
        </p:nvGraphicFramePr>
        <p:xfrm>
          <a:off x="1819276" y="4221163"/>
          <a:ext cx="7324725" cy="533400"/>
        </p:xfrm>
        <a:graphic>
          <a:graphicData uri="http://schemas.openxmlformats.org/presentationml/2006/ole">
            <mc:AlternateContent xmlns:mc="http://schemas.openxmlformats.org/markup-compatibility/2006">
              <mc:Choice xmlns:v="urn:schemas-microsoft-com:vml" Requires="v">
                <p:oleObj spid="_x0000_s31970" name="Εξίσωση" r:id="rId8" imgW="3225600" imgH="215640" progId="Equation.3">
                  <p:embed/>
                </p:oleObj>
              </mc:Choice>
              <mc:Fallback>
                <p:oleObj name="Εξίσωση" r:id="rId8" imgW="3225600" imgH="215640" progId="Equation.3">
                  <p:embed/>
                  <p:pic>
                    <p:nvPicPr>
                      <p:cNvPr id="0" name="Αντικείμενο 4"/>
                      <p:cNvPicPr>
                        <a:picLocks noChangeAspect="1" noChangeArrowheads="1"/>
                      </p:cNvPicPr>
                      <p:nvPr/>
                    </p:nvPicPr>
                    <p:blipFill>
                      <a:blip r:embed="rId9"/>
                      <a:srcRect/>
                      <a:stretch>
                        <a:fillRect/>
                      </a:stretch>
                    </p:blipFill>
                    <p:spPr bwMode="auto">
                      <a:xfrm>
                        <a:off x="1819276" y="4221163"/>
                        <a:ext cx="7324725" cy="533400"/>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1710316245"/>
              </p:ext>
            </p:extLst>
          </p:nvPr>
        </p:nvGraphicFramePr>
        <p:xfrm>
          <a:off x="1524000" y="4941167"/>
          <a:ext cx="9144002" cy="2094012"/>
        </p:xfrm>
        <a:graphic>
          <a:graphicData uri="http://schemas.openxmlformats.org/drawingml/2006/table">
            <a:tbl>
              <a:tblPr>
                <a:tableStyleId>{5C22544A-7EE6-4342-B048-85BDC9FD1C3A}</a:tableStyleId>
              </a:tblPr>
              <a:tblGrid>
                <a:gridCol w="1306286">
                  <a:extLst>
                    <a:ext uri="{9D8B030D-6E8A-4147-A177-3AD203B41FA5}">
                      <a16:colId xmlns="" xmlns:a16="http://schemas.microsoft.com/office/drawing/2014/main" val="20000"/>
                    </a:ext>
                  </a:extLst>
                </a:gridCol>
                <a:gridCol w="1306286">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306286">
                  <a:extLst>
                    <a:ext uri="{9D8B030D-6E8A-4147-A177-3AD203B41FA5}">
                      <a16:colId xmlns="" xmlns:a16="http://schemas.microsoft.com/office/drawing/2014/main" val="20003"/>
                    </a:ext>
                  </a:extLst>
                </a:gridCol>
                <a:gridCol w="1306286">
                  <a:extLst>
                    <a:ext uri="{9D8B030D-6E8A-4147-A177-3AD203B41FA5}">
                      <a16:colId xmlns="" xmlns:a16="http://schemas.microsoft.com/office/drawing/2014/main" val="20004"/>
                    </a:ext>
                  </a:extLst>
                </a:gridCol>
                <a:gridCol w="1306286">
                  <a:extLst>
                    <a:ext uri="{9D8B030D-6E8A-4147-A177-3AD203B41FA5}">
                      <a16:colId xmlns="" xmlns:a16="http://schemas.microsoft.com/office/drawing/2014/main" val="20005"/>
                    </a:ext>
                  </a:extLst>
                </a:gridCol>
                <a:gridCol w="1306286">
                  <a:extLst>
                    <a:ext uri="{9D8B030D-6E8A-4147-A177-3AD203B41FA5}">
                      <a16:colId xmlns="" xmlns:a16="http://schemas.microsoft.com/office/drawing/2014/main" val="20006"/>
                    </a:ext>
                  </a:extLst>
                </a:gridCol>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tc>
                <a:tc hMerge="1">
                  <a:txBody>
                    <a:bodyPr/>
                    <a:lstStyle/>
                    <a:p>
                      <a:endParaRPr lang="el-GR"/>
                    </a:p>
                  </a:txBody>
                  <a:tcPr/>
                </a:tc>
                <a:tc>
                  <a:txBody>
                    <a:bodyPr/>
                    <a:lstStyle/>
                    <a:p>
                      <a:pPr algn="ctr" fontAlgn="ctr"/>
                      <a:r>
                        <a:rPr lang="en-US" sz="2000" u="none" strike="noStrike">
                          <a:effectLst/>
                        </a:rPr>
                        <a:t>0,800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u="none" strike="noStrike">
                          <a:effectLst/>
                        </a:rPr>
                        <a:t>0,900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b="1" u="none" strike="noStrike" dirty="0">
                          <a:effectLst/>
                        </a:rPr>
                        <a:t>0,950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0"/>
                  </a:ext>
                </a:extLst>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tc>
                <a:tc>
                  <a:txBody>
                    <a:bodyPr/>
                    <a:lstStyle/>
                    <a:p>
                      <a:pPr algn="ctr" fontAlgn="ctr"/>
                      <a:r>
                        <a:rPr lang="en-US" sz="2000" u="none" strike="noStrike">
                          <a:effectLst/>
                        </a:rPr>
                        <a:t>0,0500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b="1" u="none" strike="noStrike" dirty="0">
                          <a:effectLst/>
                        </a:rPr>
                        <a:t>0,0250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1"/>
                  </a:ext>
                </a:extLst>
              </a:tr>
              <a:tr h="278411">
                <a:tc gridSpan="2">
                  <a:txBody>
                    <a:bodyPr/>
                    <a:lstStyle/>
                    <a:p>
                      <a:pPr algn="ctr" fontAlgn="ctr"/>
                      <a:r>
                        <a:rPr lang="el-GR" sz="2000" u="none" strike="noStrike">
                          <a:effectLst/>
                        </a:rPr>
                        <a:t>Δίπλευρος </a:t>
                      </a:r>
                      <a:endParaRPr lang="el-GR" sz="2000" b="1" i="0" u="none" strike="noStrike">
                        <a:solidFill>
                          <a:srgbClr val="000000"/>
                        </a:solidFill>
                        <a:effectLst/>
                        <a:latin typeface="Calibri"/>
                      </a:endParaRPr>
                    </a:p>
                  </a:txBody>
                  <a:tcPr marL="6350" marR="6350" marT="6350" marB="0" anchor="ctr"/>
                </a:tc>
                <a:tc hMerge="1">
                  <a:txBody>
                    <a:bodyPr/>
                    <a:lstStyle/>
                    <a:p>
                      <a:endParaRPr lang="el-GR"/>
                    </a:p>
                  </a:txBody>
                  <a:tcPr/>
                </a:tc>
                <a:tc>
                  <a:txBody>
                    <a:bodyPr/>
                    <a:lstStyle/>
                    <a:p>
                      <a:pPr algn="ctr" fontAlgn="ctr"/>
                      <a:r>
                        <a:rPr lang="el-GR" sz="2000" u="none" strike="noStrike">
                          <a:effectLst/>
                        </a:rPr>
                        <a:t>0,2000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tc>
                <a:tc>
                  <a:txBody>
                    <a:bodyPr/>
                    <a:lstStyle/>
                    <a:p>
                      <a:pPr algn="ctr" fontAlgn="ctr"/>
                      <a:r>
                        <a:rPr lang="el-GR" sz="2000" b="1"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2"/>
                  </a:ext>
                </a:extLst>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1" u="none" strike="noStrike" dirty="0">
                          <a:effectLst/>
                        </a:rPr>
                        <a:t>2,776</a:t>
                      </a:r>
                      <a:endParaRPr lang="el-GR" sz="2000" b="1" i="0" u="none" strike="noStrike" dirty="0">
                        <a:solidFill>
                          <a:srgbClr val="000000"/>
                        </a:solidFill>
                        <a:effectLst/>
                        <a:latin typeface="Calibri"/>
                      </a:endParaRPr>
                    </a:p>
                  </a:txBody>
                  <a:tcPr marL="6350" marR="6350" marT="6350" marB="0" anchor="ctr">
                    <a:solidFill>
                      <a:srgbClr val="FF0000"/>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3"/>
                  </a:ext>
                </a:extLst>
              </a:tr>
              <a:tr h="269131">
                <a:tc vMerge="1">
                  <a:txBody>
                    <a:bodyPr/>
                    <a:lstStyle/>
                    <a:p>
                      <a:endParaRPr lang="el-GR"/>
                    </a:p>
                  </a:txBody>
                  <a:tcPr/>
                </a:tc>
                <a:tc>
                  <a:txBody>
                    <a:bodyPr/>
                    <a:lstStyle/>
                    <a:p>
                      <a:pPr algn="ctr" fontAlgn="ctr"/>
                      <a:r>
                        <a:rPr lang="el-GR" sz="2000" u="none" strike="noStrike">
                          <a:effectLst/>
                        </a:rPr>
                        <a:t>5</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1,476</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2,015</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b="1" u="none" strike="noStrike" dirty="0">
                          <a:effectLst/>
                        </a:rPr>
                        <a:t>2,571</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4,032</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4"/>
                  </a:ext>
                </a:extLst>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1,440</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1,943</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b="1" u="none" strike="noStrike" dirty="0">
                          <a:effectLst/>
                        </a:rPr>
                        <a:t>2,447</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a:effectLst/>
                        </a:rPr>
                        <a:t>3,143</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381248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1384" y="2564904"/>
            <a:ext cx="10945216" cy="4293096"/>
          </a:xfrm>
        </p:spPr>
        <p:txBody>
          <a:bodyPr/>
          <a:lstStyle/>
          <a:p>
            <a:pPr marL="0" indent="0" algn="just">
              <a:buNone/>
            </a:pPr>
            <a:r>
              <a:rPr lang="el-GR" sz="2800" dirty="0"/>
              <a:t>Υποθέτουμε ότι τα δείγματα προέρχονται από όμοιους πληθυσμούς και συνεπώς έχουν την ίδια </a:t>
            </a:r>
            <a:r>
              <a:rPr lang="el-GR" sz="2800" b="1" dirty="0"/>
              <a:t>διακύμανση . </a:t>
            </a:r>
          </a:p>
          <a:p>
            <a:pPr lvl="1" algn="just"/>
            <a:r>
              <a:rPr lang="el-GR" b="1" dirty="0"/>
              <a:t>Αν δεν την έχουμε διαθέσιμη την εκτιμούμε με τον </a:t>
            </a:r>
            <a:r>
              <a:rPr lang="el-GR" b="1" dirty="0" smtClean="0"/>
              <a:t>τύπο</a:t>
            </a:r>
          </a:p>
          <a:p>
            <a:pPr lvl="1" algn="just"/>
            <a:endParaRPr lang="el-GR" b="1" dirty="0"/>
          </a:p>
          <a:p>
            <a:pPr lvl="1" algn="just"/>
            <a:endParaRPr lang="el-GR" b="1" dirty="0" smtClean="0"/>
          </a:p>
          <a:p>
            <a:pPr lvl="1" algn="just"/>
            <a:r>
              <a:rPr lang="el-GR" b="1" dirty="0"/>
              <a:t>Η διακύμανση της κατανομής δειγματοληψίας των μέσων των δειγμάτων θα είναι </a:t>
            </a:r>
          </a:p>
          <a:p>
            <a:endParaRPr lang="el-GR" dirty="0"/>
          </a:p>
        </p:txBody>
      </p:sp>
      <p:sp>
        <p:nvSpPr>
          <p:cNvPr id="6" name="Rectangle 2"/>
          <p:cNvSpPr>
            <a:spLocks noGrp="1" noChangeArrowheads="1"/>
          </p:cNvSpPr>
          <p:nvPr>
            <p:ph type="title"/>
          </p:nvPr>
        </p:nvSpPr>
        <p:spPr>
          <a:xfrm>
            <a:off x="1524000" y="0"/>
            <a:ext cx="9144000" cy="2564904"/>
          </a:xfrm>
          <a:solidFill>
            <a:srgbClr val="FFFF99"/>
          </a:solidFill>
          <a:ln w="76200" cmpd="tri">
            <a:solidFill>
              <a:schemeClr val="tx1"/>
            </a:solidFill>
          </a:ln>
        </p:spPr>
        <p:txBody>
          <a:bodyPr>
            <a:normAutofit fontScale="90000"/>
          </a:bodyPr>
          <a:lstStyle/>
          <a:p>
            <a:pPr algn="l"/>
            <a:r>
              <a:rPr lang="el-GR" sz="2800" b="1" dirty="0">
                <a:solidFill>
                  <a:srgbClr val="000000"/>
                </a:solidFill>
                <a:cs typeface="Times New Roman" pitchFamily="18" charset="0"/>
              </a:rPr>
              <a:t>Διάστημα εμπιστοσύνης διαφοράς δύο μέσων αριθμητικών</a:t>
            </a:r>
            <a:r>
              <a:rPr lang="el-GR" sz="2800" b="1" dirty="0">
                <a:solidFill>
                  <a:srgbClr val="000000"/>
                </a:solidFill>
                <a:cs typeface="Courier New" pitchFamily="49" charset="0"/>
              </a:rPr>
              <a:t> </a:t>
            </a:r>
            <a:r>
              <a:rPr lang="el-GR" sz="2800" b="1" dirty="0">
                <a:solidFill>
                  <a:srgbClr val="000000"/>
                </a:solidFill>
              </a:rPr>
              <a:t>όταν τα δείγματα είναι οτιδήποτε (μικρά ή μεγάλα) και οι διακυμάνσεις είναι άγνωστες και ίσες.</a:t>
            </a:r>
            <a:br>
              <a:rPr lang="el-GR" sz="2800" b="1" dirty="0">
                <a:solidFill>
                  <a:srgbClr val="000000"/>
                </a:solidFill>
              </a:rPr>
            </a:br>
            <a:r>
              <a:rPr lang="el-GR" sz="2800" b="1" dirty="0">
                <a:solidFill>
                  <a:srgbClr val="000000"/>
                </a:solidFill>
              </a:rPr>
              <a:t>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a:t>
            </a:r>
            <a:endParaRPr lang="el-GR" sz="2800" b="1" dirty="0">
              <a:latin typeface="Courier New" pitchFamily="49" charset="0"/>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678631535"/>
              </p:ext>
            </p:extLst>
          </p:nvPr>
        </p:nvGraphicFramePr>
        <p:xfrm>
          <a:off x="3935760" y="3952429"/>
          <a:ext cx="4989512" cy="1360488"/>
        </p:xfrm>
        <a:graphic>
          <a:graphicData uri="http://schemas.openxmlformats.org/presentationml/2006/ole">
            <mc:AlternateContent xmlns:mc="http://schemas.openxmlformats.org/markup-compatibility/2006">
              <mc:Choice xmlns:v="urn:schemas-microsoft-com:vml" Requires="v">
                <p:oleObj spid="_x0000_s39014" name="Εξίσωση" r:id="rId3" imgW="1676400" imgH="457200" progId="Equation.3">
                  <p:embed/>
                </p:oleObj>
              </mc:Choice>
              <mc:Fallback>
                <p:oleObj name="Εξίσωση" r:id="rId3" imgW="167640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60" y="3952429"/>
                        <a:ext cx="498951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3131586025"/>
              </p:ext>
            </p:extLst>
          </p:nvPr>
        </p:nvGraphicFramePr>
        <p:xfrm>
          <a:off x="5591944" y="5791722"/>
          <a:ext cx="2087637" cy="908720"/>
        </p:xfrm>
        <a:graphic>
          <a:graphicData uri="http://schemas.openxmlformats.org/presentationml/2006/ole">
            <mc:AlternateContent xmlns:mc="http://schemas.openxmlformats.org/markup-compatibility/2006">
              <mc:Choice xmlns:v="urn:schemas-microsoft-com:vml" Requires="v">
                <p:oleObj spid="_x0000_s39015" name="Εξίσωση" r:id="rId5" imgW="1054100" imgH="469900" progId="Equation.3">
                  <p:embed/>
                </p:oleObj>
              </mc:Choice>
              <mc:Fallback>
                <p:oleObj name="Εξίσωση" r:id="rId5" imgW="1054100" imgH="469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1944" y="5791722"/>
                        <a:ext cx="2087637" cy="908720"/>
                      </a:xfrm>
                      <a:prstGeom prst="rect">
                        <a:avLst/>
                      </a:prstGeom>
                      <a:solidFill>
                        <a:srgbClr val="FFFF99"/>
                      </a:solidFill>
                      <a:ln>
                        <a:noFill/>
                      </a:ln>
                    </p:spPr>
                  </p:pic>
                </p:oleObj>
              </mc:Fallback>
            </mc:AlternateContent>
          </a:graphicData>
        </a:graphic>
      </p:graphicFrame>
    </p:spTree>
    <p:extLst>
      <p:ext uri="{BB962C8B-B14F-4D97-AF65-F5344CB8AC3E}">
        <p14:creationId xmlns:p14="http://schemas.microsoft.com/office/powerpoint/2010/main" val="438269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2"/>
          <p:cNvSpPr>
            <a:spLocks noGrp="1" noChangeArrowheads="1"/>
          </p:cNvSpPr>
          <p:nvPr>
            <p:ph/>
          </p:nvPr>
        </p:nvSpPr>
        <p:spPr>
          <a:xfrm>
            <a:off x="407368" y="191232"/>
            <a:ext cx="11377264" cy="6666768"/>
          </a:xfrm>
        </p:spPr>
        <p:txBody>
          <a:bodyPr>
            <a:normAutofit/>
          </a:bodyPr>
          <a:lstStyle/>
          <a:p>
            <a:pPr marL="0" indent="0" algn="just" eaLnBrk="1" hangingPunct="1">
              <a:buNone/>
            </a:pPr>
            <a:r>
              <a:rPr lang="el-GR" b="1" dirty="0" smtClean="0"/>
              <a:t>Παράδειγμα </a:t>
            </a:r>
          </a:p>
          <a:p>
            <a:pPr marL="0" indent="0" algn="just" eaLnBrk="1" hangingPunct="1">
              <a:buNone/>
            </a:pPr>
            <a:r>
              <a:rPr lang="el-GR" dirty="0" smtClean="0"/>
              <a:t>Με </a:t>
            </a:r>
            <a:r>
              <a:rPr lang="el-GR" dirty="0"/>
              <a:t>βάση τα στοιχεία του πιο κάτω πίνακα για δυο τυχαία δείγματα από δυο πληθυσμούς να υπολογιστεί ένα διάστημα εμπιστοσύνης 9</a:t>
            </a:r>
            <a:r>
              <a:rPr lang="en-US" dirty="0"/>
              <a:t>0</a:t>
            </a:r>
            <a:r>
              <a:rPr lang="el-GR" dirty="0"/>
              <a:t> % για την διαφορά των μέσων του πληθυσμού. Υποθέτουμε ότι  οι </a:t>
            </a:r>
            <a:r>
              <a:rPr lang="el-GR" b="1" dirty="0">
                <a:solidFill>
                  <a:srgbClr val="FF0000"/>
                </a:solidFill>
              </a:rPr>
              <a:t>πληθυσμοί είναι </a:t>
            </a:r>
            <a:r>
              <a:rPr lang="el-GR" b="1" dirty="0" smtClean="0">
                <a:solidFill>
                  <a:srgbClr val="FF0000"/>
                </a:solidFill>
              </a:rPr>
              <a:t>όμοιοι</a:t>
            </a:r>
            <a:r>
              <a:rPr lang="en-US" b="1" dirty="0" smtClean="0">
                <a:solidFill>
                  <a:srgbClr val="FF0000"/>
                </a:solidFill>
              </a:rPr>
              <a:t> </a:t>
            </a:r>
            <a:r>
              <a:rPr lang="el-GR" b="1" dirty="0" smtClean="0">
                <a:solidFill>
                  <a:srgbClr val="FF0000"/>
                </a:solidFill>
              </a:rPr>
              <a:t>και κανονικοί.</a:t>
            </a:r>
          </a:p>
          <a:p>
            <a:pPr marL="0" indent="0" algn="just" eaLnBrk="1" hangingPunct="1">
              <a:buNone/>
            </a:pPr>
            <a:endParaRPr lang="el-GR" b="1" dirty="0">
              <a:solidFill>
                <a:srgbClr val="FF0000"/>
              </a:solidFill>
            </a:endParaRPr>
          </a:p>
          <a:p>
            <a:pPr marL="0" indent="0" algn="just" eaLnBrk="1" hangingPunct="1">
              <a:buNone/>
            </a:pPr>
            <a:endParaRPr lang="el-GR" b="1" dirty="0" smtClean="0">
              <a:solidFill>
                <a:srgbClr val="FF0000"/>
              </a:solidFill>
            </a:endParaRPr>
          </a:p>
          <a:p>
            <a:pPr marL="0" indent="0" algn="just" eaLnBrk="1" hangingPunct="1">
              <a:buNone/>
            </a:pPr>
            <a:endParaRPr lang="el-GR" b="1" dirty="0">
              <a:solidFill>
                <a:srgbClr val="FF0000"/>
              </a:solidFill>
            </a:endParaRPr>
          </a:p>
          <a:p>
            <a:pPr marL="0" indent="0" algn="just" eaLnBrk="1" hangingPunct="1">
              <a:buNone/>
            </a:pPr>
            <a:r>
              <a:rPr lang="el-GR" b="1" dirty="0" smtClean="0"/>
              <a:t>Λύση</a:t>
            </a:r>
            <a:r>
              <a:rPr lang="en-US" b="1" dirty="0" smtClean="0"/>
              <a:t>:</a:t>
            </a:r>
          </a:p>
          <a:p>
            <a:pPr marL="0" indent="0" algn="just" eaLnBrk="1" hangingPunct="1">
              <a:buNone/>
            </a:pPr>
            <a:r>
              <a:rPr lang="el-GR" b="1" dirty="0" smtClean="0"/>
              <a:t>1</a:t>
            </a:r>
            <a:r>
              <a:rPr lang="el-GR" b="1" baseline="30000" dirty="0" smtClean="0"/>
              <a:t>ο</a:t>
            </a:r>
            <a:r>
              <a:rPr lang="el-GR" b="1" dirty="0" smtClean="0"/>
              <a:t> βήμα</a:t>
            </a:r>
            <a:r>
              <a:rPr lang="en-US" dirty="0" smtClean="0"/>
              <a:t>:</a:t>
            </a:r>
            <a:r>
              <a:rPr lang="el-GR" dirty="0" smtClean="0"/>
              <a:t> </a:t>
            </a:r>
            <a:r>
              <a:rPr lang="el-GR" u="sng" dirty="0" smtClean="0"/>
              <a:t>Εντοπισμός του κατάλληλου τύπου</a:t>
            </a:r>
            <a:r>
              <a:rPr lang="en-US" u="sng" dirty="0" smtClean="0"/>
              <a:t>:</a:t>
            </a:r>
            <a:endParaRPr lang="el-GR" u="sng" dirty="0"/>
          </a:p>
        </p:txBody>
      </p:sp>
      <p:graphicFrame>
        <p:nvGraphicFramePr>
          <p:cNvPr id="38914" name="Object 4"/>
          <p:cNvGraphicFramePr>
            <a:graphicFrameLocks noChangeAspect="1"/>
          </p:cNvGraphicFramePr>
          <p:nvPr>
            <p:extLst>
              <p:ext uri="{D42A27DB-BD31-4B8C-83A1-F6EECF244321}">
                <p14:modId xmlns:p14="http://schemas.microsoft.com/office/powerpoint/2010/main" val="389656530"/>
              </p:ext>
            </p:extLst>
          </p:nvPr>
        </p:nvGraphicFramePr>
        <p:xfrm>
          <a:off x="4007768" y="2924944"/>
          <a:ext cx="3657600" cy="1828800"/>
        </p:xfrm>
        <a:graphic>
          <a:graphicData uri="http://schemas.openxmlformats.org/presentationml/2006/ole">
            <mc:AlternateContent xmlns:mc="http://schemas.openxmlformats.org/markup-compatibility/2006">
              <mc:Choice xmlns:v="urn:schemas-microsoft-com:vml" Requires="v">
                <p:oleObj spid="_x0000_s4437" name="Φύλλο εργασίας" r:id="rId4" imgW="1810207" imgH="1171956" progId="Excel.Sheet.8">
                  <p:embed/>
                </p:oleObj>
              </mc:Choice>
              <mc:Fallback>
                <p:oleObj name="Φύλλο εργασίας" r:id="rId4" imgW="1810207" imgH="117195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8" y="2924944"/>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60350367"/>
              </p:ext>
            </p:extLst>
          </p:nvPr>
        </p:nvGraphicFramePr>
        <p:xfrm>
          <a:off x="1524000" y="5846764"/>
          <a:ext cx="8534400" cy="1011237"/>
        </p:xfrm>
        <a:graphic>
          <a:graphicData uri="http://schemas.openxmlformats.org/presentationml/2006/ole">
            <mc:AlternateContent xmlns:mc="http://schemas.openxmlformats.org/markup-compatibility/2006">
              <mc:Choice xmlns:v="urn:schemas-microsoft-com:vml" Requires="v">
                <p:oleObj spid="_x0000_s4438" name="Εξίσωση" r:id="rId6" imgW="3213000" imgH="368280" progId="Equation.3">
                  <p:embed/>
                </p:oleObj>
              </mc:Choice>
              <mc:Fallback>
                <p:oleObj name="Εξίσωση" r:id="rId6" imgW="321300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846764"/>
                        <a:ext cx="8534400" cy="1011237"/>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p:nvPr>
            </p:nvSpPr>
            <p:spPr>
              <a:xfrm>
                <a:off x="335360" y="609600"/>
                <a:ext cx="11521280" cy="5915744"/>
              </a:xfrm>
            </p:spPr>
            <p:txBody>
              <a:bodyPr/>
              <a:lstStyle/>
              <a:p>
                <a:pPr marL="0" indent="0">
                  <a:buNone/>
                </a:pPr>
                <a:r>
                  <a:rPr lang="el-GR" b="1" dirty="0" smtClean="0"/>
                  <a:t>2</a:t>
                </a:r>
                <a:r>
                  <a:rPr lang="el-GR" b="1" baseline="30000" dirty="0" smtClean="0"/>
                  <a:t>ο</a:t>
                </a:r>
                <a:r>
                  <a:rPr lang="el-GR" b="1" dirty="0" smtClean="0"/>
                  <a:t> </a:t>
                </a:r>
                <a:r>
                  <a:rPr lang="el-GR" b="1" dirty="0"/>
                  <a:t>βήμα</a:t>
                </a:r>
                <a:r>
                  <a:rPr lang="en-US" b="1" dirty="0"/>
                  <a:t>:</a:t>
                </a:r>
                <a:r>
                  <a:rPr lang="en-US" dirty="0"/>
                  <a:t> </a:t>
                </a:r>
                <a:r>
                  <a:rPr lang="el-GR" u="sng" dirty="0"/>
                  <a:t>Εύρεση του </a:t>
                </a:r>
                <a14:m>
                  <m:oMath xmlns:m="http://schemas.openxmlformats.org/officeDocument/2006/math">
                    <m:sSub>
                      <m:sSubPr>
                        <m:ctrlPr>
                          <a:rPr lang="el-GR" i="1" u="sng">
                            <a:solidFill>
                              <a:srgbClr val="000000"/>
                            </a:solidFill>
                            <a:latin typeface="Cambria Math" panose="02040503050406030204" pitchFamily="18" charset="0"/>
                            <a:cs typeface="Times New Roman" pitchFamily="18" charset="0"/>
                          </a:rPr>
                        </m:ctrlPr>
                      </m:sSubPr>
                      <m:e>
                        <m:r>
                          <a:rPr lang="en-US" b="0" i="1" u="sng" smtClean="0">
                            <a:solidFill>
                              <a:srgbClr val="000000"/>
                            </a:solidFill>
                            <a:latin typeface="Cambria Math" panose="02040503050406030204" pitchFamily="18" charset="0"/>
                            <a:cs typeface="Times New Roman" pitchFamily="18" charset="0"/>
                          </a:rPr>
                          <m:t>𝑡</m:t>
                        </m:r>
                      </m:e>
                      <m:sub>
                        <m:f>
                          <m:fPr>
                            <m:ctrlPr>
                              <a:rPr lang="el-GR" i="1" u="sng">
                                <a:solidFill>
                                  <a:srgbClr val="000000"/>
                                </a:solidFill>
                                <a:latin typeface="Cambria Math" panose="02040503050406030204" pitchFamily="18" charset="0"/>
                                <a:cs typeface="Times New Roman" pitchFamily="18" charset="0"/>
                              </a:rPr>
                            </m:ctrlPr>
                          </m:fPr>
                          <m:num>
                            <m:r>
                              <a:rPr lang="el-GR" i="1" u="sng">
                                <a:solidFill>
                                  <a:srgbClr val="000000"/>
                                </a:solidFill>
                                <a:latin typeface="Cambria Math" panose="02040503050406030204" pitchFamily="18" charset="0"/>
                                <a:cs typeface="Times New Roman" pitchFamily="18" charset="0"/>
                              </a:rPr>
                              <m:t>𝛼</m:t>
                            </m:r>
                          </m:num>
                          <m:den>
                            <m:r>
                              <a:rPr lang="el-GR" i="1" u="sng">
                                <a:solidFill>
                                  <a:srgbClr val="000000"/>
                                </a:solidFill>
                                <a:latin typeface="Cambria Math" panose="02040503050406030204" pitchFamily="18" charset="0"/>
                                <a:cs typeface="Times New Roman" pitchFamily="18" charset="0"/>
                              </a:rPr>
                              <m:t>2</m:t>
                            </m:r>
                          </m:den>
                        </m:f>
                      </m:sub>
                    </m:sSub>
                  </m:oMath>
                </a14:m>
                <a:endParaRPr lang="en-US" dirty="0" smtClean="0"/>
              </a:p>
              <a:p>
                <a:pPr marL="0" indent="0">
                  <a:buNone/>
                </a:pPr>
                <a:r>
                  <a:rPr lang="el-GR" dirty="0">
                    <a:sym typeface="Wingdings" pitchFamily="2" charset="2"/>
                  </a:rPr>
                  <a:t> </a:t>
                </a:r>
                <a:r>
                  <a:rPr lang="el-GR" dirty="0" smtClean="0">
                    <a:sym typeface="Wingdings" pitchFamily="2" charset="2"/>
                  </a:rPr>
                  <a:t>Επειδή τα δείγματα είναι μικρά χρησιμοποιούμε </a:t>
                </a:r>
                <a:r>
                  <a:rPr lang="en-US" dirty="0" smtClean="0">
                    <a:sym typeface="Wingdings" pitchFamily="2" charset="2"/>
                  </a:rPr>
                  <a:t>t</a:t>
                </a:r>
                <a:r>
                  <a:rPr lang="el-GR" dirty="0" smtClean="0">
                    <a:sym typeface="Wingdings" pitchFamily="2" charset="2"/>
                  </a:rPr>
                  <a:t>-κατανομή, οπότε με τη βοήθεια του παρακάτω πίνακα προκύπτει ότι</a:t>
                </a:r>
                <a:r>
                  <a:rPr lang="en-US" dirty="0" smtClean="0">
                    <a:sym typeface="Wingdings" pitchFamily="2" charset="2"/>
                  </a:rPr>
                  <a:t>:</a:t>
                </a:r>
                <a:r>
                  <a:rPr lang="el-GR" dirty="0" smtClean="0">
                    <a:sym typeface="Wingdings" pitchFamily="2" charset="2"/>
                  </a:rPr>
                  <a:t> </a:t>
                </a:r>
              </a:p>
              <a:p>
                <a:pPr marL="0" indent="0">
                  <a:buNone/>
                </a:pPr>
                <a:r>
                  <a:rPr lang="el-GR" dirty="0">
                    <a:sym typeface="Wingdings" pitchFamily="2" charset="2"/>
                  </a:rPr>
                  <a:t> </a:t>
                </a:r>
                <a:r>
                  <a:rPr lang="el-GR" dirty="0" smtClean="0">
                    <a:sym typeface="Wingdings" pitchFamily="2" charset="2"/>
                  </a:rPr>
                  <a:t>                       </a:t>
                </a:r>
                <a14:m>
                  <m:oMath xmlns:m="http://schemas.openxmlformats.org/officeDocument/2006/math">
                    <m:sSub>
                      <m:sSubPr>
                        <m:ctrlPr>
                          <a:rPr lang="el-GR"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𝑡</m:t>
                        </m:r>
                      </m:e>
                      <m:sub>
                        <m:sSub>
                          <m:sSubPr>
                            <m:ctrlPr>
                              <a:rPr lang="el-GR"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𝑛</m:t>
                            </m:r>
                          </m:e>
                          <m:sub>
                            <m:r>
                              <a:rPr lang="en-US" b="0" i="1" smtClean="0">
                                <a:latin typeface="Cambria Math" panose="02040503050406030204" pitchFamily="18" charset="0"/>
                                <a:sym typeface="Wingdings" pitchFamily="2" charset="2"/>
                              </a:rPr>
                              <m:t>1</m:t>
                            </m:r>
                          </m:sub>
                        </m:sSub>
                        <m:r>
                          <a:rPr lang="en-US" b="0" i="1" smtClean="0">
                            <a:latin typeface="Cambria Math" panose="02040503050406030204" pitchFamily="18" charset="0"/>
                            <a:sym typeface="Wingdings" pitchFamily="2" charset="2"/>
                          </a:rPr>
                          <m:t>+</m:t>
                        </m:r>
                        <m:sSub>
                          <m:sSubPr>
                            <m:ctrlPr>
                              <a:rPr lang="en-US" b="0"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𝑛</m:t>
                            </m:r>
                          </m:e>
                          <m:sub>
                            <m:r>
                              <a:rPr lang="en-US" b="0" i="1" smtClean="0">
                                <a:latin typeface="Cambria Math" panose="02040503050406030204" pitchFamily="18" charset="0"/>
                                <a:sym typeface="Wingdings" pitchFamily="2" charset="2"/>
                              </a:rPr>
                              <m:t>2</m:t>
                            </m:r>
                          </m:sub>
                        </m:sSub>
                        <m:r>
                          <a:rPr lang="en-US" b="0" i="1" smtClean="0">
                            <a:latin typeface="Cambria Math" panose="02040503050406030204" pitchFamily="18" charset="0"/>
                            <a:sym typeface="Wingdings" pitchFamily="2" charset="2"/>
                          </a:rPr>
                          <m:t>−2</m:t>
                        </m:r>
                      </m:sub>
                    </m:sSub>
                    <m:r>
                      <a:rPr lang="en-US" b="0" i="1" smtClean="0">
                        <a:latin typeface="Cambria Math" panose="02040503050406030204" pitchFamily="18" charset="0"/>
                        <a:sym typeface="Wingdings" pitchFamily="2" charset="2"/>
                      </a:rPr>
                      <m:t>=</m:t>
                    </m:r>
                    <m:sSub>
                      <m:sSubPr>
                        <m:ctrlPr>
                          <a:rPr lang="en-US" b="0" i="1" smtClean="0">
                            <a:latin typeface="Cambria Math" panose="02040503050406030204" pitchFamily="18" charset="0"/>
                            <a:sym typeface="Wingdings" pitchFamily="2" charset="2"/>
                          </a:rPr>
                        </m:ctrlPr>
                      </m:sSubPr>
                      <m:e>
                        <m:r>
                          <a:rPr lang="en-US" b="0" i="1" smtClean="0">
                            <a:latin typeface="Cambria Math" panose="02040503050406030204" pitchFamily="18" charset="0"/>
                            <a:sym typeface="Wingdings" pitchFamily="2" charset="2"/>
                          </a:rPr>
                          <m:t>𝑡</m:t>
                        </m:r>
                      </m:e>
                      <m:sub>
                        <m:r>
                          <a:rPr lang="en-US" b="0" i="1" smtClean="0">
                            <a:latin typeface="Cambria Math" panose="02040503050406030204" pitchFamily="18" charset="0"/>
                            <a:sym typeface="Wingdings" pitchFamily="2" charset="2"/>
                          </a:rPr>
                          <m:t>20</m:t>
                        </m:r>
                      </m:sub>
                    </m:sSub>
                    <m:r>
                      <a:rPr lang="en-US" b="0" i="1" smtClean="0">
                        <a:latin typeface="Cambria Math" panose="02040503050406030204" pitchFamily="18" charset="0"/>
                        <a:sym typeface="Wingdings" pitchFamily="2" charset="2"/>
                      </a:rPr>
                      <m:t>=1,725</m:t>
                    </m:r>
                  </m:oMath>
                </a14:m>
                <a:endParaRPr lang="el-GR" dirty="0">
                  <a:sym typeface="Wingdings" pitchFamily="2" charset="2"/>
                </a:endParaRPr>
              </a:p>
              <a:p>
                <a:pPr marL="0" indent="0">
                  <a:buNone/>
                </a:pPr>
                <a:endParaRPr lang="el-GR" dirty="0" smtClean="0">
                  <a:sym typeface="Wingdings" pitchFamily="2" charset="2"/>
                </a:endParaRPr>
              </a:p>
              <a:p>
                <a:pPr marL="0" indent="0">
                  <a:buNone/>
                </a:pPr>
                <a:endParaRPr lang="el-GR" dirty="0" smtClean="0">
                  <a:sym typeface="Wingdings" pitchFamily="2" charset="2"/>
                </a:endParaRPr>
              </a:p>
              <a:p>
                <a:pPr marL="0" indent="0">
                  <a:buNone/>
                </a:pPr>
                <a:endParaRPr lang="el-GR" dirty="0">
                  <a:sym typeface="Wingdings" pitchFamily="2" charset="2"/>
                </a:endParaRPr>
              </a:p>
              <a:p>
                <a:pPr marL="0" indent="0">
                  <a:buNone/>
                </a:pPr>
                <a:r>
                  <a:rPr lang="el-GR" b="1" dirty="0" smtClean="0"/>
                  <a:t>3</a:t>
                </a:r>
                <a:r>
                  <a:rPr lang="el-GR" b="1" baseline="30000" dirty="0" smtClean="0"/>
                  <a:t>ο</a:t>
                </a:r>
                <a:r>
                  <a:rPr lang="el-GR" b="1" dirty="0" smtClean="0"/>
                  <a:t> βήμα</a:t>
                </a:r>
                <a:r>
                  <a:rPr lang="en-US" dirty="0" smtClean="0"/>
                  <a:t>:</a:t>
                </a:r>
                <a:r>
                  <a:rPr lang="el-GR" dirty="0" smtClean="0"/>
                  <a:t> </a:t>
                </a:r>
                <a:r>
                  <a:rPr lang="el-GR" u="sng" dirty="0"/>
                  <a:t>Εύρεση της </a:t>
                </a:r>
                <a:r>
                  <a:rPr lang="el-GR" u="sng" dirty="0" smtClean="0"/>
                  <a:t>τυπικής απόκλισης </a:t>
                </a:r>
                <a14:m>
                  <m:oMath xmlns:m="http://schemas.openxmlformats.org/officeDocument/2006/math">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𝑠</m:t>
                        </m:r>
                      </m:e>
                      <m:sub>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1</m:t>
                                </m:r>
                              </m:sub>
                            </m:sSub>
                          </m:e>
                        </m:acc>
                        <m:r>
                          <a:rPr lang="el-GR" i="1">
                            <a:solidFill>
                              <a:srgbClr val="000000"/>
                            </a:solidFill>
                            <a:latin typeface="Cambria Math" panose="02040503050406030204" pitchFamily="18" charset="0"/>
                            <a:cs typeface="Times New Roman" pitchFamily="18" charset="0"/>
                          </a:rPr>
                          <m:t>−</m:t>
                        </m:r>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2</m:t>
                                </m:r>
                              </m:sub>
                            </m:sSub>
                          </m:e>
                        </m:acc>
                      </m:sub>
                    </m:sSub>
                  </m:oMath>
                </a14:m>
                <a:endParaRPr lang="el-GR" dirty="0"/>
              </a:p>
            </p:txBody>
          </p:sp>
        </mc:Choice>
        <mc:Fallback xmlns="">
          <p:sp>
            <p:nvSpPr>
              <p:cNvPr id="2" name="Θέση περιεχομένου 1"/>
              <p:cNvSpPr>
                <a:spLocks noGrp="1" noRot="1" noChangeAspect="1" noMove="1" noResize="1" noEditPoints="1" noAdjustHandles="1" noChangeArrowheads="1" noChangeShapeType="1" noTextEdit="1"/>
              </p:cNvSpPr>
              <p:nvPr>
                <p:ph/>
              </p:nvPr>
            </p:nvSpPr>
            <p:spPr>
              <a:xfrm>
                <a:off x="335360" y="609600"/>
                <a:ext cx="11521280" cy="5915744"/>
              </a:xfrm>
              <a:blipFill rotWithShape="0">
                <a:blip r:embed="rId3"/>
                <a:stretch>
                  <a:fillRect l="-1323" t="-1237" r="-1852"/>
                </a:stretch>
              </a:blipFill>
            </p:spPr>
            <p:txBody>
              <a:bodyPr/>
              <a:lstStyle/>
              <a:p>
                <a:r>
                  <a:rPr lang="el-GR">
                    <a:noFill/>
                  </a:rPr>
                  <a:t> </a:t>
                </a:r>
              </a:p>
            </p:txBody>
          </p:sp>
        </mc:Fallback>
      </mc:AlternateContent>
      <p:graphicFrame>
        <p:nvGraphicFramePr>
          <p:cNvPr id="7" name="8 - Πίνακας"/>
          <p:cNvGraphicFramePr>
            <a:graphicFrameLocks noGrp="1"/>
          </p:cNvGraphicFramePr>
          <p:nvPr>
            <p:extLst>
              <p:ext uri="{D42A27DB-BD31-4B8C-83A1-F6EECF244321}">
                <p14:modId xmlns:p14="http://schemas.microsoft.com/office/powerpoint/2010/main" val="3140323018"/>
              </p:ext>
            </p:extLst>
          </p:nvPr>
        </p:nvGraphicFramePr>
        <p:xfrm>
          <a:off x="3038358" y="3350103"/>
          <a:ext cx="5502909" cy="1285885"/>
        </p:xfrm>
        <a:graphic>
          <a:graphicData uri="http://schemas.openxmlformats.org/drawingml/2006/table">
            <a:tbl>
              <a:tblPr/>
              <a:tblGrid>
                <a:gridCol w="837869">
                  <a:extLst>
                    <a:ext uri="{9D8B030D-6E8A-4147-A177-3AD203B41FA5}">
                      <a16:colId xmlns="" xmlns:a16="http://schemas.microsoft.com/office/drawing/2014/main" val="20000"/>
                    </a:ext>
                  </a:extLst>
                </a:gridCol>
                <a:gridCol w="933008">
                  <a:extLst>
                    <a:ext uri="{9D8B030D-6E8A-4147-A177-3AD203B41FA5}">
                      <a16:colId xmlns="" xmlns:a16="http://schemas.microsoft.com/office/drawing/2014/main" val="20001"/>
                    </a:ext>
                  </a:extLst>
                </a:gridCol>
                <a:gridCol w="933008">
                  <a:extLst>
                    <a:ext uri="{9D8B030D-6E8A-4147-A177-3AD203B41FA5}">
                      <a16:colId xmlns="" xmlns:a16="http://schemas.microsoft.com/office/drawing/2014/main" val="20002"/>
                    </a:ext>
                  </a:extLst>
                </a:gridCol>
                <a:gridCol w="933008">
                  <a:extLst>
                    <a:ext uri="{9D8B030D-6E8A-4147-A177-3AD203B41FA5}">
                      <a16:colId xmlns="" xmlns:a16="http://schemas.microsoft.com/office/drawing/2014/main" val="20003"/>
                    </a:ext>
                  </a:extLst>
                </a:gridCol>
                <a:gridCol w="933008">
                  <a:extLst>
                    <a:ext uri="{9D8B030D-6E8A-4147-A177-3AD203B41FA5}">
                      <a16:colId xmlns="" xmlns:a16="http://schemas.microsoft.com/office/drawing/2014/main" val="20004"/>
                    </a:ext>
                  </a:extLst>
                </a:gridCol>
                <a:gridCol w="933008">
                  <a:extLst>
                    <a:ext uri="{9D8B030D-6E8A-4147-A177-3AD203B41FA5}">
                      <a16:colId xmlns="" xmlns:a16="http://schemas.microsoft.com/office/drawing/2014/main" val="20005"/>
                    </a:ext>
                  </a:extLst>
                </a:gridCol>
              </a:tblGrid>
              <a:tr h="257177">
                <a:tc gridSpan="2">
                  <a:txBody>
                    <a:bodyPr/>
                    <a:lstStyle/>
                    <a:p>
                      <a:pPr algn="ctr">
                        <a:lnSpc>
                          <a:spcPct val="115000"/>
                        </a:lnSpc>
                        <a:spcAft>
                          <a:spcPts val="0"/>
                        </a:spcAft>
                      </a:pPr>
                      <a:r>
                        <a:rPr lang="el-GR" sz="1100" b="1" dirty="0">
                          <a:solidFill>
                            <a:srgbClr val="000000"/>
                          </a:solidFill>
                          <a:latin typeface="Calibri"/>
                          <a:ea typeface="Times New Roman"/>
                          <a:cs typeface="Calibri"/>
                        </a:rPr>
                        <a:t>Επίπεδο εμπιστοσύνης</a:t>
                      </a:r>
                      <a:endParaRPr lang="el-GR" sz="11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l-GR"/>
                    </a:p>
                  </a:txBody>
                  <a:tcPr/>
                </a:tc>
                <a:tc>
                  <a:txBody>
                    <a:bodyPr/>
                    <a:lstStyle/>
                    <a:p>
                      <a:pPr algn="ctr">
                        <a:lnSpc>
                          <a:spcPct val="115000"/>
                        </a:lnSpc>
                        <a:spcAft>
                          <a:spcPts val="0"/>
                        </a:spcAft>
                      </a:pPr>
                      <a:r>
                        <a:rPr lang="en-US" sz="1100" b="1" dirty="0">
                          <a:solidFill>
                            <a:srgbClr val="000000"/>
                          </a:solidFill>
                          <a:latin typeface="Calibri"/>
                          <a:ea typeface="Times New Roman"/>
                          <a:cs typeface="Calibri"/>
                        </a:rPr>
                        <a:t>0,800</a:t>
                      </a:r>
                      <a:endParaRPr lang="el-GR"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0,900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0,950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0,980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 xmlns:a16="http://schemas.microsoft.com/office/drawing/2014/main" val="10000"/>
                  </a:ext>
                </a:extLst>
              </a:tr>
              <a:tr h="257177">
                <a:tc gridSpan="2">
                  <a:txBody>
                    <a:bodyPr/>
                    <a:lstStyle/>
                    <a:p>
                      <a:pPr algn="ctr">
                        <a:lnSpc>
                          <a:spcPct val="115000"/>
                        </a:lnSpc>
                        <a:spcAft>
                          <a:spcPts val="0"/>
                        </a:spcAft>
                      </a:pPr>
                      <a:r>
                        <a:rPr lang="el-GR" sz="1100" b="1">
                          <a:solidFill>
                            <a:srgbClr val="000000"/>
                          </a:solidFill>
                          <a:latin typeface="Calibri"/>
                          <a:ea typeface="Times New Roman"/>
                          <a:cs typeface="Calibri"/>
                        </a:rPr>
                        <a:t>Μονόπλευρος </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hMerge="1">
                  <a:txBody>
                    <a:bodyPr/>
                    <a:lstStyle/>
                    <a:p>
                      <a:endParaRPr lang="el-GR"/>
                    </a:p>
                  </a:txBody>
                  <a:tcPr/>
                </a:tc>
                <a:tc>
                  <a:txBody>
                    <a:bodyPr/>
                    <a:lstStyle/>
                    <a:p>
                      <a:pPr algn="ctr">
                        <a:lnSpc>
                          <a:spcPct val="115000"/>
                        </a:lnSpc>
                        <a:spcAft>
                          <a:spcPts val="0"/>
                        </a:spcAft>
                      </a:pPr>
                      <a:r>
                        <a:rPr lang="en-US" sz="1100" b="1">
                          <a:solidFill>
                            <a:srgbClr val="000000"/>
                          </a:solidFill>
                          <a:latin typeface="Calibri"/>
                          <a:ea typeface="Times New Roman"/>
                          <a:cs typeface="Calibri"/>
                        </a:rPr>
                        <a:t>0,1000</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0,0500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0,0250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0,0100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extLst>
                  <a:ext uri="{0D108BD9-81ED-4DB2-BD59-A6C34878D82A}">
                    <a16:rowId xmlns="" xmlns:a16="http://schemas.microsoft.com/office/drawing/2014/main" val="10001"/>
                  </a:ext>
                </a:extLst>
              </a:tr>
              <a:tr h="257177">
                <a:tc gridSpan="2">
                  <a:txBody>
                    <a:bodyPr/>
                    <a:lstStyle/>
                    <a:p>
                      <a:pPr algn="ctr">
                        <a:lnSpc>
                          <a:spcPct val="115000"/>
                        </a:lnSpc>
                        <a:spcAft>
                          <a:spcPts val="0"/>
                        </a:spcAft>
                      </a:pPr>
                      <a:r>
                        <a:rPr lang="el-GR" sz="1100" b="1">
                          <a:solidFill>
                            <a:srgbClr val="000000"/>
                          </a:solidFill>
                          <a:latin typeface="Calibri"/>
                          <a:ea typeface="Times New Roman"/>
                          <a:cs typeface="Calibri"/>
                        </a:rPr>
                        <a:t>Δίπλευρος </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l-GR"/>
                    </a:p>
                  </a:txBody>
                  <a:tcPr/>
                </a:tc>
                <a:tc>
                  <a:txBody>
                    <a:bodyPr/>
                    <a:lstStyle/>
                    <a:p>
                      <a:pPr algn="ctr">
                        <a:lnSpc>
                          <a:spcPct val="115000"/>
                        </a:lnSpc>
                        <a:spcAft>
                          <a:spcPts val="0"/>
                        </a:spcAft>
                      </a:pPr>
                      <a:r>
                        <a:rPr lang="el-GR" sz="1100" b="1">
                          <a:solidFill>
                            <a:srgbClr val="000000"/>
                          </a:solidFill>
                          <a:latin typeface="Calibri"/>
                          <a:ea typeface="Times New Roman"/>
                          <a:cs typeface="Calibri"/>
                        </a:rPr>
                        <a:t>0,20</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0,10</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0,05</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0,02</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 xmlns:a16="http://schemas.microsoft.com/office/drawing/2014/main" val="10002"/>
                  </a:ext>
                </a:extLst>
              </a:tr>
              <a:tr h="257177">
                <a:tc rowSpan="2">
                  <a:txBody>
                    <a:bodyPr/>
                    <a:lstStyle/>
                    <a:p>
                      <a:pPr algn="ctr">
                        <a:lnSpc>
                          <a:spcPct val="115000"/>
                        </a:lnSpc>
                        <a:spcAft>
                          <a:spcPts val="0"/>
                        </a:spcAft>
                      </a:pPr>
                      <a:endParaRPr lang="el-G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19</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15000"/>
                        </a:lnSpc>
                        <a:spcAft>
                          <a:spcPts val="0"/>
                        </a:spcAft>
                      </a:pPr>
                      <a:r>
                        <a:rPr lang="el-GR" sz="1100">
                          <a:solidFill>
                            <a:srgbClr val="000000"/>
                          </a:solidFill>
                          <a:latin typeface="Calibri"/>
                          <a:ea typeface="Times New Roman"/>
                          <a:cs typeface="Calibri"/>
                        </a:rPr>
                        <a:t>1,328</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1100">
                          <a:solidFill>
                            <a:srgbClr val="000000"/>
                          </a:solidFill>
                          <a:latin typeface="Calibri"/>
                          <a:ea typeface="Times New Roman"/>
                          <a:cs typeface="Calibri"/>
                        </a:rPr>
                        <a:t>1,729</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1100">
                          <a:solidFill>
                            <a:srgbClr val="000000"/>
                          </a:solidFill>
                          <a:latin typeface="Calibri"/>
                          <a:ea typeface="Times New Roman"/>
                          <a:cs typeface="Calibri"/>
                        </a:rPr>
                        <a:t>2,093</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1100">
                          <a:solidFill>
                            <a:srgbClr val="000000"/>
                          </a:solidFill>
                          <a:latin typeface="Calibri"/>
                          <a:ea typeface="Times New Roman"/>
                          <a:cs typeface="Calibri"/>
                        </a:rPr>
                        <a:t>2,539</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3"/>
                  </a:ext>
                </a:extLst>
              </a:tr>
              <a:tr h="257177">
                <a:tc vMerge="1">
                  <a:txBody>
                    <a:bodyPr/>
                    <a:lstStyle/>
                    <a:p>
                      <a:endParaRPr lang="el-GR"/>
                    </a:p>
                  </a:txBody>
                  <a:tcPr/>
                </a:tc>
                <a:tc>
                  <a:txBody>
                    <a:bodyPr/>
                    <a:lstStyle/>
                    <a:p>
                      <a:pPr algn="ctr">
                        <a:lnSpc>
                          <a:spcPct val="115000"/>
                        </a:lnSpc>
                        <a:spcAft>
                          <a:spcPts val="0"/>
                        </a:spcAft>
                      </a:pPr>
                      <a:r>
                        <a:rPr lang="el-GR" sz="1100" b="1">
                          <a:solidFill>
                            <a:srgbClr val="000000"/>
                          </a:solidFill>
                          <a:latin typeface="Calibri"/>
                          <a:ea typeface="Times New Roman"/>
                          <a:cs typeface="Calibri"/>
                        </a:rPr>
                        <a:t>20</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a:lnSpc>
                          <a:spcPct val="115000"/>
                        </a:lnSpc>
                        <a:spcAft>
                          <a:spcPts val="0"/>
                        </a:spcAft>
                      </a:pPr>
                      <a:r>
                        <a:rPr lang="el-GR" sz="1100">
                          <a:solidFill>
                            <a:srgbClr val="000000"/>
                          </a:solidFill>
                          <a:latin typeface="Calibri"/>
                          <a:ea typeface="Times New Roman"/>
                          <a:cs typeface="Calibri"/>
                        </a:rPr>
                        <a:t>1,325</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l-GR" sz="1100" dirty="0">
                          <a:solidFill>
                            <a:srgbClr val="000000"/>
                          </a:solidFill>
                          <a:latin typeface="Calibri"/>
                          <a:ea typeface="Times New Roman"/>
                          <a:cs typeface="Calibri"/>
                        </a:rPr>
                        <a:t>1,725</a:t>
                      </a:r>
                      <a:endParaRPr lang="el-GR" sz="1100" dirty="0">
                        <a:latin typeface="Calibri"/>
                        <a:ea typeface="Calibri"/>
                        <a:cs typeface="Times New Roman"/>
                      </a:endParaRPr>
                    </a:p>
                  </a:txBody>
                  <a:tcPr marL="68580" marR="68580" marT="0" marB="0" anchor="ctr">
                    <a:lnL>
                      <a:noFill/>
                    </a:lnL>
                    <a:lnR>
                      <a:noFill/>
                    </a:lnR>
                    <a:lnT>
                      <a:noFill/>
                    </a:lnT>
                    <a:lnB>
                      <a:noFill/>
                    </a:lnB>
                    <a:solidFill>
                      <a:srgbClr val="FFFF00"/>
                    </a:solidFill>
                  </a:tcPr>
                </a:tc>
                <a:tc>
                  <a:txBody>
                    <a:bodyPr/>
                    <a:lstStyle/>
                    <a:p>
                      <a:pPr algn="ctr">
                        <a:lnSpc>
                          <a:spcPct val="115000"/>
                        </a:lnSpc>
                        <a:spcAft>
                          <a:spcPts val="0"/>
                        </a:spcAft>
                      </a:pPr>
                      <a:r>
                        <a:rPr lang="el-GR" sz="1100">
                          <a:solidFill>
                            <a:srgbClr val="000000"/>
                          </a:solidFill>
                          <a:latin typeface="Calibri"/>
                          <a:ea typeface="Times New Roman"/>
                          <a:cs typeface="Calibri"/>
                        </a:rPr>
                        <a:t>2,086</a:t>
                      </a:r>
                      <a:endParaRPr lang="el-GR"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l-GR" sz="1100" dirty="0">
                          <a:solidFill>
                            <a:srgbClr val="000000"/>
                          </a:solidFill>
                          <a:latin typeface="Calibri"/>
                          <a:ea typeface="Times New Roman"/>
                          <a:cs typeface="Calibri"/>
                        </a:rPr>
                        <a:t>2,528</a:t>
                      </a:r>
                      <a:endParaRPr lang="el-GR" sz="1100" dirty="0">
                        <a:latin typeface="Calibri"/>
                        <a:ea typeface="Calibri"/>
                        <a:cs typeface="Times New Roman"/>
                      </a:endParaRPr>
                    </a:p>
                  </a:txBody>
                  <a:tcPr marL="68580" marR="68580" marT="0" marB="0" anchor="ctr">
                    <a:lnL>
                      <a:noFill/>
                    </a:lnL>
                    <a:lnR>
                      <a:noFill/>
                    </a:lnR>
                    <a:lnT>
                      <a:noFill/>
                    </a:lnT>
                    <a:lnB>
                      <a:noFill/>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62106103"/>
      </p:ext>
    </p:extLst>
  </p:cSld>
  <p:clrMapOvr>
    <a:masterClrMapping/>
  </p:clrMapOvr>
  <p:transition spd="med">
    <p:rand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p:nvPr>
            </p:nvSpPr>
            <p:spPr/>
            <p:txBody>
              <a:bodyPr/>
              <a:lstStyle/>
              <a:p>
                <a:pPr marL="0" indent="0">
                  <a:buNone/>
                </a:pPr>
                <a:r>
                  <a:rPr lang="el-GR" b="1" dirty="0"/>
                  <a:t>3</a:t>
                </a:r>
                <a:r>
                  <a:rPr lang="el-GR" b="1" baseline="30000" dirty="0"/>
                  <a:t>ο</a:t>
                </a:r>
                <a:r>
                  <a:rPr lang="el-GR" b="1" dirty="0"/>
                  <a:t> βήμα</a:t>
                </a:r>
                <a:r>
                  <a:rPr lang="en-US" dirty="0"/>
                  <a:t>:</a:t>
                </a:r>
                <a:r>
                  <a:rPr lang="el-GR" dirty="0"/>
                  <a:t> </a:t>
                </a:r>
                <a:r>
                  <a:rPr lang="el-GR" u="sng" dirty="0"/>
                  <a:t>Εύρεση της </a:t>
                </a:r>
                <a:r>
                  <a:rPr lang="el-GR" u="sng" dirty="0" smtClean="0"/>
                  <a:t>τυπικής απόκλισης </a:t>
                </a:r>
                <a14:m>
                  <m:oMath xmlns:m="http://schemas.openxmlformats.org/officeDocument/2006/math">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𝑠</m:t>
                        </m:r>
                      </m:e>
                      <m:sub>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1</m:t>
                                </m:r>
                              </m:sub>
                            </m:sSub>
                          </m:e>
                        </m:acc>
                        <m:r>
                          <a:rPr lang="el-GR" i="1">
                            <a:solidFill>
                              <a:srgbClr val="000000"/>
                            </a:solidFill>
                            <a:latin typeface="Cambria Math" panose="02040503050406030204" pitchFamily="18" charset="0"/>
                            <a:cs typeface="Times New Roman" pitchFamily="18" charset="0"/>
                          </a:rPr>
                          <m:t>−</m:t>
                        </m:r>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2</m:t>
                                </m:r>
                              </m:sub>
                            </m:sSub>
                          </m:e>
                        </m:acc>
                      </m:sub>
                    </m:sSub>
                  </m:oMath>
                </a14:m>
                <a:endParaRPr lang="el-GR" dirty="0"/>
              </a:p>
              <a:p>
                <a:pPr marL="0" indent="0">
                  <a:buNone/>
                </a:pPr>
                <a:endParaRPr lang="el-GR" dirty="0"/>
              </a:p>
            </p:txBody>
          </p:sp>
        </mc:Choice>
        <mc:Fallback xmlns="">
          <p:sp>
            <p:nvSpPr>
              <p:cNvPr id="2" name="Θέση περιεχομένου 1"/>
              <p:cNvSpPr>
                <a:spLocks noGrp="1" noRot="1" noChangeAspect="1" noMove="1" noResize="1" noEditPoints="1" noAdjustHandles="1" noChangeArrowheads="1" noChangeShapeType="1" noTextEdit="1"/>
              </p:cNvSpPr>
              <p:nvPr>
                <p:ph/>
              </p:nvPr>
            </p:nvSpPr>
            <p:spPr>
              <a:blipFill rotWithShape="0">
                <a:blip r:embed="rId4"/>
                <a:stretch>
                  <a:fillRect l="-1471" t="-1333"/>
                </a:stretch>
              </a:blipFill>
            </p:spPr>
            <p:txBody>
              <a:bodyPr/>
              <a:lstStyle/>
              <a:p>
                <a:r>
                  <a:rPr lang="el-GR">
                    <a:noFill/>
                  </a:rPr>
                  <a:t> </a:t>
                </a:r>
              </a:p>
            </p:txBody>
          </p:sp>
        </mc:Fallback>
      </mc:AlternateContent>
      <p:graphicFrame>
        <p:nvGraphicFramePr>
          <p:cNvPr id="3" name="Object 5"/>
          <p:cNvGraphicFramePr>
            <a:graphicFrameLocks noChangeAspect="1"/>
          </p:cNvGraphicFramePr>
          <p:nvPr>
            <p:extLst>
              <p:ext uri="{D42A27DB-BD31-4B8C-83A1-F6EECF244321}">
                <p14:modId xmlns:p14="http://schemas.microsoft.com/office/powerpoint/2010/main" val="3200269549"/>
              </p:ext>
            </p:extLst>
          </p:nvPr>
        </p:nvGraphicFramePr>
        <p:xfrm>
          <a:off x="3791744" y="1677014"/>
          <a:ext cx="4125416" cy="916608"/>
        </p:xfrm>
        <a:graphic>
          <a:graphicData uri="http://schemas.openxmlformats.org/presentationml/2006/ole">
            <mc:AlternateContent xmlns:mc="http://schemas.openxmlformats.org/markup-compatibility/2006">
              <mc:Choice xmlns:v="urn:schemas-microsoft-com:vml" Requires="v">
                <p:oleObj spid="_x0000_s67682" name="Εξίσωση" r:id="rId5" imgW="1676160" imgH="457200" progId="Equation.3">
                  <p:embed/>
                </p:oleObj>
              </mc:Choice>
              <mc:Fallback>
                <p:oleObj name="Εξίσωση" r:id="rId5" imgW="16761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744" y="1677014"/>
                        <a:ext cx="4125416" cy="916608"/>
                      </a:xfrm>
                      <a:prstGeom prst="rect">
                        <a:avLst/>
                      </a:prstGeom>
                      <a:solidFill>
                        <a:srgbClr val="FFFF99"/>
                      </a:solidFill>
                    </p:spPr>
                  </p:pic>
                </p:oleObj>
              </mc:Fallback>
            </mc:AlternateContent>
          </a:graphicData>
        </a:graphic>
      </p:graphicFrame>
      <p:graphicFrame>
        <p:nvGraphicFramePr>
          <p:cNvPr id="4" name="Object 7"/>
          <p:cNvGraphicFramePr>
            <a:graphicFrameLocks noChangeAspect="1"/>
          </p:cNvGraphicFramePr>
          <p:nvPr>
            <p:extLst>
              <p:ext uri="{D42A27DB-BD31-4B8C-83A1-F6EECF244321}">
                <p14:modId xmlns:p14="http://schemas.microsoft.com/office/powerpoint/2010/main" val="4140132479"/>
              </p:ext>
            </p:extLst>
          </p:nvPr>
        </p:nvGraphicFramePr>
        <p:xfrm>
          <a:off x="1881187" y="4577643"/>
          <a:ext cx="8429625" cy="1174750"/>
        </p:xfrm>
        <a:graphic>
          <a:graphicData uri="http://schemas.openxmlformats.org/presentationml/2006/ole">
            <mc:AlternateContent xmlns:mc="http://schemas.openxmlformats.org/markup-compatibility/2006">
              <mc:Choice xmlns:v="urn:schemas-microsoft-com:vml" Requires="v">
                <p:oleObj spid="_x0000_s67683" name="Εξίσωση" r:id="rId7" imgW="3085920" imgH="482400" progId="Equation.3">
                  <p:embed/>
                </p:oleObj>
              </mc:Choice>
              <mc:Fallback>
                <p:oleObj name="Εξίσωση" r:id="rId7" imgW="308592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1187" y="4577643"/>
                        <a:ext cx="8429625" cy="1174750"/>
                      </a:xfrm>
                      <a:prstGeom prst="rect">
                        <a:avLst/>
                      </a:prstGeom>
                      <a:solidFill>
                        <a:srgbClr val="CCFFCC"/>
                      </a:solidFill>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505138438"/>
              </p:ext>
            </p:extLst>
          </p:nvPr>
        </p:nvGraphicFramePr>
        <p:xfrm>
          <a:off x="3390899" y="2996952"/>
          <a:ext cx="5410200" cy="990600"/>
        </p:xfrm>
        <a:graphic>
          <a:graphicData uri="http://schemas.openxmlformats.org/presentationml/2006/ole">
            <mc:AlternateContent xmlns:mc="http://schemas.openxmlformats.org/markup-compatibility/2006">
              <mc:Choice xmlns:v="urn:schemas-microsoft-com:vml" Requires="v">
                <p:oleObj spid="_x0000_s67684" name="Εξίσωση" r:id="rId9" imgW="2234880" imgH="431640" progId="Equation.3">
                  <p:embed/>
                </p:oleObj>
              </mc:Choice>
              <mc:Fallback>
                <p:oleObj name="Εξίσωση" r:id="rId9" imgW="22348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0899" y="2996952"/>
                        <a:ext cx="5410200" cy="990600"/>
                      </a:xfrm>
                      <a:prstGeom prst="rect">
                        <a:avLst/>
                      </a:prstGeom>
                      <a:solidFill>
                        <a:srgbClr val="FFFF99"/>
                      </a:solidFill>
                    </p:spPr>
                  </p:pic>
                </p:oleObj>
              </mc:Fallback>
            </mc:AlternateContent>
          </a:graphicData>
        </a:graphic>
      </p:graphicFrame>
    </p:spTree>
    <p:extLst>
      <p:ext uri="{BB962C8B-B14F-4D97-AF65-F5344CB8AC3E}">
        <p14:creationId xmlns:p14="http://schemas.microsoft.com/office/powerpoint/2010/main" val="119964084"/>
      </p:ext>
    </p:extLst>
  </p:cSld>
  <p:clrMapOvr>
    <a:masterClrMapping/>
  </p:clrMapOvr>
  <p:transition spd="med">
    <p:random/>
    <p:sndAc>
      <p:stSnd>
        <p:snd r:embed="rId3"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2"/>
          <p:cNvSpPr>
            <a:spLocks noGrp="1" noChangeArrowheads="1"/>
          </p:cNvSpPr>
          <p:nvPr>
            <p:ph idx="1"/>
          </p:nvPr>
        </p:nvSpPr>
        <p:spPr>
          <a:xfrm>
            <a:off x="551384" y="908721"/>
            <a:ext cx="11233248" cy="5217444"/>
          </a:xfrm>
        </p:spPr>
        <p:txBody>
          <a:bodyPr>
            <a:normAutofit/>
          </a:bodyPr>
          <a:lstStyle/>
          <a:p>
            <a:pPr marL="0" indent="0" eaLnBrk="1" hangingPunct="1">
              <a:buNone/>
            </a:pPr>
            <a:r>
              <a:rPr lang="el-GR" b="1" dirty="0" smtClean="0"/>
              <a:t>4</a:t>
            </a:r>
            <a:r>
              <a:rPr lang="el-GR" b="1" baseline="30000" dirty="0" smtClean="0"/>
              <a:t>ο</a:t>
            </a:r>
            <a:r>
              <a:rPr lang="el-GR" b="1" dirty="0" smtClean="0"/>
              <a:t> βήμα</a:t>
            </a:r>
            <a:r>
              <a:rPr lang="en-US" dirty="0" smtClean="0"/>
              <a:t>:</a:t>
            </a:r>
            <a:r>
              <a:rPr lang="el-GR" dirty="0" smtClean="0"/>
              <a:t> </a:t>
            </a:r>
            <a:r>
              <a:rPr lang="el-GR" u="sng" dirty="0" smtClean="0"/>
              <a:t>Αντικατάσταση στον αρχικό τύπο</a:t>
            </a:r>
            <a:r>
              <a:rPr lang="en-US" u="sng" dirty="0" smtClean="0"/>
              <a:t>:</a:t>
            </a:r>
            <a:r>
              <a:rPr lang="el-GR" u="sng" dirty="0" smtClean="0"/>
              <a:t>  </a:t>
            </a:r>
            <a:r>
              <a:rPr lang="el-GR" dirty="0" smtClean="0"/>
              <a:t>                 </a:t>
            </a:r>
            <a:r>
              <a:rPr lang="en-US" dirty="0" smtClean="0"/>
              <a:t>      </a:t>
            </a:r>
            <a:r>
              <a:rPr lang="el-GR" dirty="0" smtClean="0"/>
              <a:t>  </a:t>
            </a:r>
            <a:endParaRPr lang="en-US" dirty="0">
              <a:sym typeface="Wingdings" pitchFamily="2" charset="2"/>
            </a:endParaRPr>
          </a:p>
        </p:txBody>
      </p:sp>
      <p:graphicFrame>
        <p:nvGraphicFramePr>
          <p:cNvPr id="39939" name="Object 6"/>
          <p:cNvGraphicFramePr>
            <a:graphicFrameLocks noChangeAspect="1"/>
          </p:cNvGraphicFramePr>
          <p:nvPr>
            <p:extLst>
              <p:ext uri="{D42A27DB-BD31-4B8C-83A1-F6EECF244321}">
                <p14:modId xmlns:p14="http://schemas.microsoft.com/office/powerpoint/2010/main" val="3589182614"/>
              </p:ext>
            </p:extLst>
          </p:nvPr>
        </p:nvGraphicFramePr>
        <p:xfrm>
          <a:off x="4576762" y="3260741"/>
          <a:ext cx="2428875" cy="619125"/>
        </p:xfrm>
        <a:graphic>
          <a:graphicData uri="http://schemas.openxmlformats.org/presentationml/2006/ole">
            <mc:AlternateContent xmlns:mc="http://schemas.openxmlformats.org/markup-compatibility/2006">
              <mc:Choice xmlns:v="urn:schemas-microsoft-com:vml" Requires="v">
                <p:oleObj spid="_x0000_s5468" name="Εξίσωση" r:id="rId3" imgW="888840" imgH="253800" progId="Equation.3">
                  <p:embed/>
                </p:oleObj>
              </mc:Choice>
              <mc:Fallback>
                <p:oleObj name="Εξίσωση" r:id="rId3" imgW="888840" imgH="253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3260741"/>
                        <a:ext cx="2428875" cy="619125"/>
                      </a:xfrm>
                      <a:prstGeom prst="rect">
                        <a:avLst/>
                      </a:prstGeom>
                      <a:solidFill>
                        <a:srgbClr val="CCFFCC"/>
                      </a:solidFill>
                    </p:spPr>
                  </p:pic>
                </p:oleObj>
              </mc:Fallback>
            </mc:AlternateContent>
          </a:graphicData>
        </a:graphic>
      </p:graphicFrame>
      <p:graphicFrame>
        <p:nvGraphicFramePr>
          <p:cNvPr id="39940" name="Object 7"/>
          <p:cNvGraphicFramePr>
            <a:graphicFrameLocks noChangeAspect="1"/>
          </p:cNvGraphicFramePr>
          <p:nvPr>
            <p:extLst>
              <p:ext uri="{D42A27DB-BD31-4B8C-83A1-F6EECF244321}">
                <p14:modId xmlns:p14="http://schemas.microsoft.com/office/powerpoint/2010/main" val="2501562066"/>
              </p:ext>
            </p:extLst>
          </p:nvPr>
        </p:nvGraphicFramePr>
        <p:xfrm>
          <a:off x="1703512" y="4444214"/>
          <a:ext cx="8534400" cy="1011238"/>
        </p:xfrm>
        <a:graphic>
          <a:graphicData uri="http://schemas.openxmlformats.org/presentationml/2006/ole">
            <mc:AlternateContent xmlns:mc="http://schemas.openxmlformats.org/markup-compatibility/2006">
              <mc:Choice xmlns:v="urn:schemas-microsoft-com:vml" Requires="v">
                <p:oleObj spid="_x0000_s5469" name="Εξίσωση" r:id="rId5" imgW="3213000" imgH="368280" progId="Equation.3">
                  <p:embed/>
                </p:oleObj>
              </mc:Choice>
              <mc:Fallback>
                <p:oleObj name="Εξίσωση" r:id="rId5" imgW="3213000" imgH="3682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512" y="4444214"/>
                        <a:ext cx="8534400" cy="1011238"/>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10"/>
          <p:cNvGraphicFramePr>
            <a:graphicFrameLocks noChangeAspect="1"/>
          </p:cNvGraphicFramePr>
          <p:nvPr>
            <p:extLst>
              <p:ext uri="{D42A27DB-BD31-4B8C-83A1-F6EECF244321}">
                <p14:modId xmlns:p14="http://schemas.microsoft.com/office/powerpoint/2010/main" val="1562144678"/>
              </p:ext>
            </p:extLst>
          </p:nvPr>
        </p:nvGraphicFramePr>
        <p:xfrm>
          <a:off x="1596008" y="5820015"/>
          <a:ext cx="9144000" cy="457200"/>
        </p:xfrm>
        <a:graphic>
          <a:graphicData uri="http://schemas.openxmlformats.org/presentationml/2006/ole">
            <mc:AlternateContent xmlns:mc="http://schemas.openxmlformats.org/markup-compatibility/2006">
              <mc:Choice xmlns:v="urn:schemas-microsoft-com:vml" Requires="v">
                <p:oleObj spid="_x0000_s5470" name="Εξίσωση" r:id="rId7" imgW="4051080" imgH="215640" progId="Equation.3">
                  <p:embed/>
                </p:oleObj>
              </mc:Choice>
              <mc:Fallback>
                <p:oleObj name="Εξίσωση" r:id="rId7" imgW="4051080" imgH="21564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6008" y="5820015"/>
                        <a:ext cx="9144000" cy="457200"/>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907900846"/>
              </p:ext>
            </p:extLst>
          </p:nvPr>
        </p:nvGraphicFramePr>
        <p:xfrm>
          <a:off x="1703512" y="1947405"/>
          <a:ext cx="8534400" cy="1011237"/>
        </p:xfrm>
        <a:graphic>
          <a:graphicData uri="http://schemas.openxmlformats.org/presentationml/2006/ole">
            <mc:AlternateContent xmlns:mc="http://schemas.openxmlformats.org/markup-compatibility/2006">
              <mc:Choice xmlns:v="urn:schemas-microsoft-com:vml" Requires="v">
                <p:oleObj spid="_x0000_s5471" name="Εξίσωση" r:id="rId9" imgW="3213000" imgH="368280" progId="Equation.3">
                  <p:embed/>
                </p:oleObj>
              </mc:Choice>
              <mc:Fallback>
                <p:oleObj name="Εξίσωση" r:id="rId9" imgW="3213000" imgH="3682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3512" y="1947405"/>
                        <a:ext cx="8534400" cy="1011237"/>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23392" y="836712"/>
            <a:ext cx="10801200" cy="5929330"/>
          </a:xfrm>
        </p:spPr>
        <p:txBody>
          <a:bodyPr>
            <a:normAutofit/>
          </a:bodyPr>
          <a:lstStyle/>
          <a:p>
            <a:pPr marL="0" indent="0" algn="just">
              <a:buNone/>
            </a:pPr>
            <a:r>
              <a:rPr lang="el-GR" u="sng" dirty="0" smtClean="0"/>
              <a:t>Σταθμισμένη διασπορά (</a:t>
            </a:r>
            <a:r>
              <a:rPr lang="el-GR" u="sng" dirty="0" err="1" smtClean="0"/>
              <a:t>pooled</a:t>
            </a:r>
            <a:r>
              <a:rPr lang="el-GR" u="sng" dirty="0" smtClean="0"/>
              <a:t> </a:t>
            </a:r>
            <a:r>
              <a:rPr lang="el-GR" u="sng" dirty="0" err="1" smtClean="0"/>
              <a:t>variance</a:t>
            </a:r>
            <a:r>
              <a:rPr lang="el-GR" u="sng" dirty="0" smtClean="0"/>
              <a:t>) </a:t>
            </a:r>
          </a:p>
          <a:p>
            <a:pPr algn="just"/>
            <a:r>
              <a:rPr lang="el-GR" dirty="0" smtClean="0"/>
              <a:t>Χρησιμοποιείται γιατί έχουμε δύο ανεξάρτητες εκτιμήσεις που προέρχονται από δύο διαφορετικά δείγματα για την ίδια ποσότητα το σ</a:t>
            </a:r>
            <a:r>
              <a:rPr lang="el-GR" baseline="30000" dirty="0" smtClean="0"/>
              <a:t>2</a:t>
            </a:r>
            <a:r>
              <a:rPr lang="el-GR" dirty="0" smtClean="0"/>
              <a:t>. </a:t>
            </a:r>
          </a:p>
          <a:p>
            <a:pPr algn="just"/>
            <a:r>
              <a:rPr lang="el-GR" dirty="0" smtClean="0"/>
              <a:t>Κάνουμε χρήση και των δύο αυτών εκτιμήσεων λαμβάνοντας δίνοντας όμως την αντίστοιχη βαρύτητα – μέγεθος της καθεμιάς</a:t>
            </a:r>
            <a:r>
              <a:rPr lang="el-GR" dirty="0"/>
              <a:t>.</a:t>
            </a:r>
            <a:endParaRPr lang="el-GR" dirty="0" smtClean="0"/>
          </a:p>
        </p:txBody>
      </p:sp>
      <p:graphicFrame>
        <p:nvGraphicFramePr>
          <p:cNvPr id="20482" name="Object 6"/>
          <p:cNvGraphicFramePr>
            <a:graphicFrameLocks noChangeAspect="1"/>
          </p:cNvGraphicFramePr>
          <p:nvPr>
            <p:extLst>
              <p:ext uri="{D42A27DB-BD31-4B8C-83A1-F6EECF244321}">
                <p14:modId xmlns:p14="http://schemas.microsoft.com/office/powerpoint/2010/main" val="3809169063"/>
              </p:ext>
            </p:extLst>
          </p:nvPr>
        </p:nvGraphicFramePr>
        <p:xfrm>
          <a:off x="8400256" y="816866"/>
          <a:ext cx="1143008" cy="619125"/>
        </p:xfrm>
        <a:graphic>
          <a:graphicData uri="http://schemas.openxmlformats.org/presentationml/2006/ole">
            <mc:AlternateContent xmlns:mc="http://schemas.openxmlformats.org/markup-compatibility/2006">
              <mc:Choice xmlns:v="urn:schemas-microsoft-com:vml" Requires="v">
                <p:oleObj spid="_x0000_s20566" name="Εξίσωση" r:id="rId3" imgW="380880" imgH="253800" progId="Equation.3">
                  <p:embed/>
                </p:oleObj>
              </mc:Choice>
              <mc:Fallback>
                <p:oleObj name="Εξίσωση" r:id="rId3" imgW="380880" imgH="253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256" y="816866"/>
                        <a:ext cx="1143008" cy="619125"/>
                      </a:xfrm>
                      <a:prstGeom prst="rect">
                        <a:avLst/>
                      </a:prstGeom>
                      <a:solidFill>
                        <a:srgbClr val="CCFFCC"/>
                      </a:solidFill>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95400" y="0"/>
            <a:ext cx="11089232" cy="6858000"/>
          </a:xfrm>
        </p:spPr>
        <p:txBody>
          <a:bodyPr/>
          <a:lstStyle/>
          <a:p>
            <a:pPr marL="0" indent="0">
              <a:buNone/>
            </a:pPr>
            <a:endParaRPr lang="el-GR" b="1" dirty="0" smtClean="0"/>
          </a:p>
          <a:p>
            <a:pPr marL="0" indent="0">
              <a:buNone/>
            </a:pPr>
            <a:r>
              <a:rPr lang="el-GR" b="1" dirty="0" smtClean="0"/>
              <a:t>Παράδειγμα </a:t>
            </a:r>
            <a:endParaRPr lang="el-GR" b="1" dirty="0"/>
          </a:p>
          <a:p>
            <a:pPr marL="0" indent="0">
              <a:buNone/>
            </a:pPr>
            <a:r>
              <a:rPr lang="en-US" b="1" dirty="0" smtClean="0"/>
              <a:t>X</a:t>
            </a:r>
            <a:r>
              <a:rPr lang="en-US" b="1" baseline="-25000" dirty="0" smtClean="0"/>
              <a:t>1</a:t>
            </a:r>
            <a:r>
              <a:rPr lang="en-US" b="1" dirty="0" smtClean="0"/>
              <a:t>:   1,   </a:t>
            </a:r>
            <a:r>
              <a:rPr lang="el-GR" b="1" dirty="0" smtClean="0"/>
              <a:t>0</a:t>
            </a:r>
            <a:r>
              <a:rPr lang="en-US" b="1" dirty="0" smtClean="0"/>
              <a:t>,   </a:t>
            </a:r>
            <a:r>
              <a:rPr lang="el-GR" b="1" dirty="0" smtClean="0"/>
              <a:t>2, 1</a:t>
            </a:r>
            <a:endParaRPr lang="en-US" b="1" dirty="0" smtClean="0"/>
          </a:p>
          <a:p>
            <a:pPr marL="0" indent="0">
              <a:buNone/>
            </a:pPr>
            <a:r>
              <a:rPr lang="en-US" b="1" dirty="0" smtClean="0"/>
              <a:t>X</a:t>
            </a:r>
            <a:r>
              <a:rPr lang="en-US" b="1" baseline="-25000" dirty="0" smtClean="0"/>
              <a:t>2</a:t>
            </a:r>
            <a:r>
              <a:rPr lang="en-US" b="1" dirty="0" smtClean="0"/>
              <a:t>:   </a:t>
            </a:r>
            <a:r>
              <a:rPr lang="el-GR" b="1" dirty="0" smtClean="0"/>
              <a:t>2</a:t>
            </a:r>
            <a:r>
              <a:rPr lang="en-US" b="1" dirty="0" smtClean="0"/>
              <a:t>,   5,   </a:t>
            </a:r>
            <a:r>
              <a:rPr lang="el-GR" b="1" dirty="0" smtClean="0"/>
              <a:t>2</a:t>
            </a:r>
            <a:endParaRPr lang="en-US" b="1" dirty="0" smtClean="0"/>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90 </a:t>
            </a:r>
            <a:r>
              <a:rPr lang="el-GR" dirty="0">
                <a:solidFill>
                  <a:srgbClr val="000000"/>
                </a:solidFill>
              </a:rPr>
              <a:t>% για την διαφορά των μέσων </a:t>
            </a:r>
            <a:r>
              <a:rPr lang="el-GR" dirty="0" smtClean="0">
                <a:solidFill>
                  <a:srgbClr val="000000"/>
                </a:solidFill>
              </a:rPr>
              <a:t>των πληθυσμών.</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p>
          <a:p>
            <a:pPr algn="just"/>
            <a:endParaRPr lang="el-GR" b="1" dirty="0">
              <a:solidFill>
                <a:srgbClr val="0000FF"/>
              </a:solidFill>
            </a:endParaRPr>
          </a:p>
          <a:p>
            <a:endParaRPr lang="en-US" dirty="0" smtClean="0"/>
          </a:p>
          <a:p>
            <a:endParaRPr lang="el-GR" dirty="0"/>
          </a:p>
        </p:txBody>
      </p:sp>
    </p:spTree>
    <p:extLst>
      <p:ext uri="{BB962C8B-B14F-4D97-AF65-F5344CB8AC3E}">
        <p14:creationId xmlns:p14="http://schemas.microsoft.com/office/powerpoint/2010/main" val="809622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51384" y="332656"/>
                <a:ext cx="11233248" cy="6858000"/>
              </a:xfrm>
            </p:spPr>
            <p:txBody>
              <a:bodyPr/>
              <a:lstStyle/>
              <a:p>
                <a:pPr marL="0" indent="0">
                  <a:buNone/>
                </a:pPr>
                <a:r>
                  <a:rPr lang="en-US" b="1" dirty="0" smtClean="0"/>
                  <a:t>X</a:t>
                </a:r>
                <a:r>
                  <a:rPr lang="en-US" b="1" baseline="-25000" dirty="0" smtClean="0"/>
                  <a:t>1</a:t>
                </a:r>
                <a:r>
                  <a:rPr lang="en-US" b="1" dirty="0" smtClean="0"/>
                  <a:t>:   1,   </a:t>
                </a:r>
                <a:r>
                  <a:rPr lang="el-GR" b="1" dirty="0" smtClean="0"/>
                  <a:t>0</a:t>
                </a:r>
                <a:r>
                  <a:rPr lang="en-US" b="1" dirty="0" smtClean="0"/>
                  <a:t>,   </a:t>
                </a:r>
                <a:r>
                  <a:rPr lang="el-GR" b="1" dirty="0" smtClean="0"/>
                  <a:t>2, 1</a:t>
                </a:r>
                <a:endParaRPr lang="en-US" b="1" dirty="0" smtClean="0"/>
              </a:p>
              <a:p>
                <a:pPr marL="0" indent="0">
                  <a:buNone/>
                </a:pPr>
                <a:r>
                  <a:rPr lang="en-US" b="1" dirty="0" smtClean="0"/>
                  <a:t>X</a:t>
                </a:r>
                <a:r>
                  <a:rPr lang="en-US" b="1" baseline="-25000" dirty="0" smtClean="0"/>
                  <a:t>2</a:t>
                </a:r>
                <a:r>
                  <a:rPr lang="en-US" b="1" dirty="0" smtClean="0"/>
                  <a:t>:   </a:t>
                </a:r>
                <a:r>
                  <a:rPr lang="el-GR" b="1" dirty="0" smtClean="0"/>
                  <a:t>2</a:t>
                </a:r>
                <a:r>
                  <a:rPr lang="en-US" b="1" dirty="0" smtClean="0"/>
                  <a:t>,   5,   </a:t>
                </a:r>
                <a:r>
                  <a:rPr lang="el-GR" b="1" dirty="0" smtClean="0"/>
                  <a:t>2</a:t>
                </a:r>
                <a:endParaRPr lang="en-US" b="1" dirty="0" smtClean="0"/>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90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p>
              <a:p>
                <a:pPr marL="0" indent="0" algn="just">
                  <a:buNone/>
                </a:pPr>
                <a:r>
                  <a:rPr lang="el-GR" b="1" u="sng" dirty="0" smtClean="0">
                    <a:cs typeface="Times New Roman" pitchFamily="18" charset="0"/>
                  </a:rPr>
                  <a:t>Λύση</a:t>
                </a:r>
                <a:r>
                  <a:rPr lang="en-US" b="1" u="sng" dirty="0" smtClean="0">
                    <a:cs typeface="Times New Roman" pitchFamily="18" charset="0"/>
                  </a:rPr>
                  <a:t>:</a:t>
                </a:r>
                <a:endParaRPr lang="el-GR" b="1" u="sng" dirty="0" smtClean="0">
                  <a:cs typeface="Times New Roman" pitchFamily="18" charset="0"/>
                </a:endParaRPr>
              </a:p>
              <a:p>
                <a:r>
                  <a:rPr lang="el-GR" dirty="0">
                    <a:solidFill>
                      <a:srgbClr val="000000"/>
                    </a:solidFill>
                  </a:rPr>
                  <a:t>Για το πρώτο δείγμα</a:t>
                </a:r>
                <a:r>
                  <a:rPr lang="en-US" dirty="0">
                    <a:solidFill>
                      <a:srgbClr val="000000"/>
                    </a:solidFill>
                  </a:rPr>
                  <a:t>:  </a:t>
                </a:r>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1</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n-US" i="1">
                            <a:solidFill>
                              <a:srgbClr val="000000"/>
                            </a:solidFill>
                            <a:latin typeface="Cambria Math"/>
                          </a:rPr>
                          <m:t>1+</m:t>
                        </m:r>
                        <m:r>
                          <a:rPr lang="el-GR" b="0" i="1" smtClean="0">
                            <a:solidFill>
                              <a:srgbClr val="000000"/>
                            </a:solidFill>
                            <a:latin typeface="Cambria Math"/>
                          </a:rPr>
                          <m:t>0</m:t>
                        </m:r>
                        <m:r>
                          <a:rPr lang="en-US" i="1">
                            <a:solidFill>
                              <a:srgbClr val="000000"/>
                            </a:solidFill>
                            <a:latin typeface="Cambria Math"/>
                          </a:rPr>
                          <m:t>+</m:t>
                        </m:r>
                        <m:r>
                          <a:rPr lang="el-GR" b="0" i="1" smtClean="0">
                            <a:solidFill>
                              <a:srgbClr val="000000"/>
                            </a:solidFill>
                            <a:latin typeface="Cambria Math"/>
                          </a:rPr>
                          <m:t>2+1</m:t>
                        </m:r>
                      </m:num>
                      <m:den>
                        <m:r>
                          <a:rPr lang="el-GR" b="0" i="1" smtClean="0">
                            <a:solidFill>
                              <a:srgbClr val="000000"/>
                            </a:solidFill>
                            <a:latin typeface="Cambria Math"/>
                          </a:rPr>
                          <m:t>4</m:t>
                        </m:r>
                      </m:den>
                    </m:f>
                    <m:r>
                      <a:rPr lang="en-US" i="1">
                        <a:solidFill>
                          <a:srgbClr val="000000"/>
                        </a:solidFill>
                        <a:latin typeface="Cambria Math"/>
                      </a:rPr>
                      <m:t>=</m:t>
                    </m:r>
                  </m:oMath>
                </a14:m>
                <a:r>
                  <a:rPr lang="el-GR" dirty="0" smtClean="0"/>
                  <a:t>1</a:t>
                </a:r>
                <a:endParaRPr lang="en-US" dirty="0"/>
              </a:p>
              <a:p>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l-GR" b="0" i="1" smtClean="0">
                            <a:solidFill>
                              <a:srgbClr val="000000"/>
                            </a:solidFill>
                            <a:latin typeface="Cambria Math"/>
                          </a:rPr>
                          <m:t>2</m:t>
                        </m:r>
                        <m:r>
                          <a:rPr lang="en-US" i="1">
                            <a:solidFill>
                              <a:srgbClr val="000000"/>
                            </a:solidFill>
                            <a:latin typeface="Cambria Math"/>
                          </a:rPr>
                          <m:t>+</m:t>
                        </m:r>
                        <m:r>
                          <a:rPr lang="el-GR" i="1">
                            <a:solidFill>
                              <a:srgbClr val="000000"/>
                            </a:solidFill>
                            <a:latin typeface="Cambria Math"/>
                          </a:rPr>
                          <m:t>5</m:t>
                        </m:r>
                        <m:r>
                          <a:rPr lang="en-US" i="1">
                            <a:solidFill>
                              <a:srgbClr val="000000"/>
                            </a:solidFill>
                            <a:latin typeface="Cambria Math"/>
                          </a:rPr>
                          <m:t>+</m:t>
                        </m:r>
                        <m:r>
                          <a:rPr lang="el-GR" b="0" i="1" smtClean="0">
                            <a:solidFill>
                              <a:srgbClr val="000000"/>
                            </a:solidFill>
                            <a:latin typeface="Cambria Math"/>
                          </a:rPr>
                          <m:t>2</m:t>
                        </m:r>
                      </m:num>
                      <m:den>
                        <m:r>
                          <a:rPr lang="en-US" i="1">
                            <a:solidFill>
                              <a:srgbClr val="000000"/>
                            </a:solidFill>
                            <a:latin typeface="Cambria Math"/>
                          </a:rPr>
                          <m:t>3</m:t>
                        </m:r>
                      </m:den>
                    </m:f>
                    <m:r>
                      <a:rPr lang="en-US" i="1">
                        <a:solidFill>
                          <a:srgbClr val="000000"/>
                        </a:solidFill>
                        <a:latin typeface="Cambria Math"/>
                      </a:rPr>
                      <m:t>=</m:t>
                    </m:r>
                    <m:r>
                      <a:rPr lang="el-GR" b="0" i="1" smtClean="0">
                        <a:solidFill>
                          <a:srgbClr val="000000"/>
                        </a:solidFill>
                        <a:latin typeface="Cambria Math"/>
                      </a:rPr>
                      <m:t>3</m:t>
                    </m:r>
                  </m:oMath>
                </a14:m>
                <a:endParaRPr lang="el-GR" i="1" dirty="0">
                  <a:solidFill>
                    <a:srgbClr val="000000"/>
                  </a:solidFill>
                  <a:latin typeface="Cambria Math"/>
                </a:endParaRPr>
              </a:p>
              <a:p>
                <a:pPr algn="just"/>
                <a:endParaRPr lang="el-GR" b="1" dirty="0">
                  <a:solidFill>
                    <a:srgbClr val="0000FF"/>
                  </a:solidFill>
                </a:endParaRP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51384" y="332656"/>
                <a:ext cx="11233248" cy="6858000"/>
              </a:xfrm>
              <a:blipFill rotWithShape="0">
                <a:blip r:embed="rId2"/>
                <a:stretch>
                  <a:fillRect l="-1356" t="-1156" r="-1411"/>
                </a:stretch>
              </a:blipFill>
            </p:spPr>
            <p:txBody>
              <a:bodyPr/>
              <a:lstStyle/>
              <a:p>
                <a:r>
                  <a:rPr lang="el-GR">
                    <a:noFill/>
                  </a:rPr>
                  <a:t> </a:t>
                </a:r>
              </a:p>
            </p:txBody>
          </p:sp>
        </mc:Fallback>
      </mc:AlternateContent>
    </p:spTree>
    <p:extLst>
      <p:ext uri="{BB962C8B-B14F-4D97-AF65-F5344CB8AC3E}">
        <p14:creationId xmlns:p14="http://schemas.microsoft.com/office/powerpoint/2010/main" val="25198821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524000" y="0"/>
                <a:ext cx="9144000" cy="2204864"/>
              </a:xfrm>
            </p:spPr>
            <p:txBody>
              <a:bodyPr/>
              <a:lstStyle/>
              <a:p>
                <a14:m>
                  <m:oMath xmlns:m="http://schemas.openxmlformats.org/officeDocument/2006/math">
                    <m:sSubSup>
                      <m:sSubSupPr>
                        <m:ctrlPr>
                          <a:rPr lang="el-GR" i="1" smtClean="0">
                            <a:latin typeface="Cambria Math" panose="02040503050406030204" pitchFamily="18" charset="0"/>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panose="02040503050406030204" pitchFamily="18" charset="0"/>
                          </a:rPr>
                          <m:t>−</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i="1">
                            <a:latin typeface="Cambria Math"/>
                          </a:rPr>
                          <m:t>2</m:t>
                        </m:r>
                      </m:num>
                      <m:den>
                        <m:r>
                          <a:rPr lang="el-GR" b="0" i="1" smtClean="0">
                            <a:latin typeface="Cambria Math"/>
                          </a:rPr>
                          <m:t>3</m:t>
                        </m:r>
                      </m:den>
                    </m:f>
                    <m:r>
                      <a:rPr lang="el-GR" i="1">
                        <a:latin typeface="Cambria Math"/>
                      </a:rPr>
                      <m:t>=</m:t>
                    </m:r>
                    <m:r>
                      <a:rPr lang="el-GR" b="0" i="1" smtClean="0">
                        <a:latin typeface="Cambria Math"/>
                      </a:rPr>
                      <m:t>0,67</m:t>
                    </m:r>
                    <m:r>
                      <a:rPr lang="el-GR" i="1">
                        <a:latin typeface="Cambria Math"/>
                      </a:rPr>
                      <m:t>     </m:t>
                    </m:r>
                    <m:sSub>
                      <m:sSubPr>
                        <m:ctrlPr>
                          <a:rPr lang="el-GR" i="1">
                            <a:latin typeface="Cambria Math" panose="02040503050406030204" pitchFamily="18" charset="0"/>
                          </a:rPr>
                        </m:ctrlPr>
                      </m:sSubPr>
                      <m:e>
                        <m:r>
                          <m:rPr>
                            <m:sty m:val="p"/>
                          </m:rPr>
                          <a:rPr lang="en-US">
                            <a:latin typeface="Cambria Math"/>
                          </a:rPr>
                          <m:t>S</m:t>
                        </m:r>
                      </m:e>
                      <m:sub>
                        <m:r>
                          <a:rPr lang="en-US" i="1">
                            <a:latin typeface="Cambria Math"/>
                          </a:rPr>
                          <m:t>1</m:t>
                        </m:r>
                      </m:sub>
                    </m:sSub>
                    <m:r>
                      <a:rPr lang="el-GR" i="1">
                        <a:latin typeface="Cambria Math"/>
                      </a:rPr>
                      <m:t>=</m:t>
                    </m:r>
                    <m:r>
                      <a:rPr lang="el-GR" b="0" i="1" smtClean="0">
                        <a:latin typeface="Cambria Math"/>
                      </a:rPr>
                      <m:t>0,82</m:t>
                    </m:r>
                  </m:oMath>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553724494"/>
                  </p:ext>
                </p:extLst>
              </p:nvPr>
            </p:nvGraphicFramePr>
            <p:xfrm>
              <a:off x="1524001" y="1340768"/>
              <a:ext cx="6696743" cy="265938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extLst>
                      <a:ext uri="{0D108BD9-81ED-4DB2-BD59-A6C34878D82A}">
                        <a16:rowId xmlns="" xmlns:a16="http://schemas.microsoft.com/office/drawing/2014/main" val="10004"/>
                      </a:ext>
                    </a:extLst>
                  </a:tr>
                  <a:tr h="360040">
                    <a:tc>
                      <a:txBody>
                        <a:bodyPr/>
                        <a:lstStyle/>
                        <a:p>
                          <a:pPr algn="ctr" fontAlgn="b"/>
                          <a:r>
                            <a:rPr lang="el-GR" sz="2800" b="0" i="0" u="none" strike="noStrike" dirty="0" smtClean="0">
                              <a:solidFill>
                                <a:srgbClr val="FF0000"/>
                              </a:solidFill>
                              <a:effectLst/>
                              <a:latin typeface="Calibri"/>
                            </a:rPr>
                            <a:t>4</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2</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5"/>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553724494"/>
                  </p:ext>
                </p:extLst>
              </p:nvPr>
            </p:nvGraphicFramePr>
            <p:xfrm>
              <a:off x="0" y="1340768"/>
              <a:ext cx="6696743" cy="265938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3"/>
                          <a:stretch>
                            <a:fillRect l="-81443" t="-24691" r="-101804" b="-482716"/>
                          </a:stretch>
                        </a:blipFill>
                      </a:tcPr>
                    </a:tc>
                    <a:tc>
                      <a:txBody>
                        <a:bodyPr/>
                        <a:lstStyle/>
                        <a:p>
                          <a:endParaRPr lang="el-GR"/>
                        </a:p>
                      </a:txBody>
                      <a:tcPr marL="6350" marR="6350" marT="6350" marB="0" anchor="b">
                        <a:blipFill rotWithShape="1">
                          <a:blip r:embed="rId3"/>
                          <a:stretch>
                            <a:fillRect l="-178228" t="-24691" b="-482716"/>
                          </a:stretch>
                        </a:blipFill>
                      </a:tcPr>
                    </a:tc>
                  </a:tr>
                  <a:tr h="433070">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r>
                  <a:tr h="433070">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43307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433070">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r>
                  <a:tr h="433070">
                    <a:tc>
                      <a:txBody>
                        <a:bodyPr/>
                        <a:lstStyle/>
                        <a:p>
                          <a:pPr algn="ctr" fontAlgn="b"/>
                          <a:r>
                            <a:rPr lang="el-GR" sz="2800" b="0" i="0" u="none" strike="noStrike" dirty="0" smtClean="0">
                              <a:solidFill>
                                <a:srgbClr val="FF0000"/>
                              </a:solidFill>
                              <a:effectLst/>
                              <a:latin typeface="Calibri"/>
                            </a:rPr>
                            <a:t>4</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2</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spTree>
    <p:extLst>
      <p:ext uri="{BB962C8B-B14F-4D97-AF65-F5344CB8AC3E}">
        <p14:creationId xmlns:p14="http://schemas.microsoft.com/office/powerpoint/2010/main" val="128304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335360" y="476672"/>
            <a:ext cx="11449272" cy="6858000"/>
          </a:xfrm>
        </p:spPr>
        <p:txBody>
          <a:bodyPr/>
          <a:lstStyle/>
          <a:p>
            <a:pPr marL="0" indent="0" algn="just">
              <a:lnSpc>
                <a:spcPct val="90000"/>
              </a:lnSpc>
              <a:spcBef>
                <a:spcPct val="15000"/>
              </a:spcBef>
              <a:buNone/>
            </a:pPr>
            <a:r>
              <a:rPr lang="el-GR" dirty="0" smtClean="0">
                <a:solidFill>
                  <a:srgbClr val="000000"/>
                </a:solidFill>
                <a:cs typeface="Times New Roman" pitchFamily="18" charset="0"/>
              </a:rPr>
              <a:t>α</a:t>
            </a:r>
            <a:r>
              <a:rPr lang="el-GR" dirty="0">
                <a:solidFill>
                  <a:srgbClr val="000000"/>
                </a:solidFill>
                <a:cs typeface="Times New Roman" pitchFamily="18" charset="0"/>
              </a:rPr>
              <a:t>) Αν οι διακυμάνσεις σ</a:t>
            </a:r>
            <a:r>
              <a:rPr lang="en-US" baseline="-25000" dirty="0">
                <a:solidFill>
                  <a:srgbClr val="000000"/>
                </a:solidFill>
                <a:cs typeface="Times New Roman" pitchFamily="18" charset="0"/>
              </a:rPr>
              <a:t>1</a:t>
            </a:r>
            <a:r>
              <a:rPr lang="en-US" baseline="30000" dirty="0">
                <a:solidFill>
                  <a:srgbClr val="000000"/>
                </a:solidFill>
                <a:cs typeface="Times New Roman" pitchFamily="18" charset="0"/>
              </a:rPr>
              <a:t>2</a:t>
            </a:r>
            <a:r>
              <a:rPr lang="el-GR" dirty="0">
                <a:solidFill>
                  <a:srgbClr val="000000"/>
                </a:solidFill>
                <a:cs typeface="Times New Roman" pitchFamily="18" charset="0"/>
              </a:rPr>
              <a:t> και σ</a:t>
            </a:r>
            <a:r>
              <a:rPr lang="el-GR" baseline="-30000" dirty="0">
                <a:solidFill>
                  <a:srgbClr val="000000"/>
                </a:solidFill>
                <a:cs typeface="Times New Roman" pitchFamily="18" charset="0"/>
              </a:rPr>
              <a:t>2</a:t>
            </a:r>
            <a:r>
              <a:rPr lang="en-US" baseline="30000" dirty="0">
                <a:solidFill>
                  <a:srgbClr val="000000"/>
                </a:solidFill>
                <a:cs typeface="Times New Roman" pitchFamily="18" charset="0"/>
              </a:rPr>
              <a:t>2</a:t>
            </a:r>
            <a:r>
              <a:rPr lang="el-GR" dirty="0">
                <a:solidFill>
                  <a:srgbClr val="000000"/>
                </a:solidFill>
                <a:cs typeface="Times New Roman" pitchFamily="18" charset="0"/>
              </a:rPr>
              <a:t> των πληθυσμών είναι γνωστές, τότε η διακύμανση είναι:</a:t>
            </a:r>
            <a:endParaRPr lang="en-US" dirty="0">
              <a:solidFill>
                <a:srgbClr val="000000"/>
              </a:solidFill>
            </a:endParaRPr>
          </a:p>
          <a:p>
            <a:pPr lvl="1" algn="just"/>
            <a:endParaRPr lang="en-US" dirty="0">
              <a:solidFill>
                <a:srgbClr val="000000"/>
              </a:solidFill>
            </a:endParaRPr>
          </a:p>
          <a:p>
            <a:pPr lvl="1" algn="just"/>
            <a:endParaRPr lang="en-US" dirty="0">
              <a:solidFill>
                <a:srgbClr val="000000"/>
              </a:solidFill>
            </a:endParaRPr>
          </a:p>
          <a:p>
            <a:pPr algn="just"/>
            <a:endParaRPr lang="en-US" dirty="0">
              <a:solidFill>
                <a:srgbClr val="000000"/>
              </a:solidFill>
              <a:cs typeface="Times New Roman" pitchFamily="18" charset="0"/>
            </a:endParaRPr>
          </a:p>
          <a:p>
            <a:pPr marL="0" indent="0" algn="just">
              <a:buNone/>
            </a:pPr>
            <a:r>
              <a:rPr lang="el-GR" dirty="0">
                <a:solidFill>
                  <a:srgbClr val="000000"/>
                </a:solidFill>
                <a:cs typeface="Times New Roman" pitchFamily="18" charset="0"/>
              </a:rPr>
              <a:t>β) Αν οι διακυμάνσεις σ</a:t>
            </a:r>
            <a:r>
              <a:rPr lang="en-US" baseline="-25000" dirty="0">
                <a:solidFill>
                  <a:srgbClr val="000000"/>
                </a:solidFill>
                <a:cs typeface="Times New Roman" pitchFamily="18" charset="0"/>
              </a:rPr>
              <a:t>1</a:t>
            </a:r>
            <a:r>
              <a:rPr lang="en-US" baseline="30000" dirty="0">
                <a:solidFill>
                  <a:srgbClr val="000000"/>
                </a:solidFill>
                <a:cs typeface="Times New Roman" pitchFamily="18" charset="0"/>
              </a:rPr>
              <a:t>2</a:t>
            </a:r>
            <a:r>
              <a:rPr lang="el-GR" dirty="0">
                <a:solidFill>
                  <a:srgbClr val="000000"/>
                </a:solidFill>
                <a:cs typeface="Times New Roman" pitchFamily="18" charset="0"/>
              </a:rPr>
              <a:t> και σ</a:t>
            </a:r>
            <a:r>
              <a:rPr lang="el-GR" baseline="-30000" dirty="0">
                <a:solidFill>
                  <a:srgbClr val="000000"/>
                </a:solidFill>
                <a:cs typeface="Times New Roman" pitchFamily="18" charset="0"/>
              </a:rPr>
              <a:t>2</a:t>
            </a:r>
            <a:r>
              <a:rPr lang="en-US" baseline="30000" dirty="0">
                <a:solidFill>
                  <a:srgbClr val="000000"/>
                </a:solidFill>
                <a:cs typeface="Times New Roman" pitchFamily="18" charset="0"/>
              </a:rPr>
              <a:t>2</a:t>
            </a:r>
            <a:r>
              <a:rPr lang="el-GR" dirty="0">
                <a:solidFill>
                  <a:srgbClr val="000000"/>
                </a:solidFill>
                <a:cs typeface="Times New Roman" pitchFamily="18" charset="0"/>
              </a:rPr>
              <a:t> των  πληθυσμών είναι άγνωστες, τότε τις </a:t>
            </a:r>
            <a:r>
              <a:rPr lang="el-GR" dirty="0" smtClean="0">
                <a:solidFill>
                  <a:srgbClr val="000000"/>
                </a:solidFill>
                <a:cs typeface="Times New Roman" pitchFamily="18" charset="0"/>
              </a:rPr>
              <a:t>αντικαθιστούμε με </a:t>
            </a:r>
            <a:r>
              <a:rPr lang="el-GR" dirty="0">
                <a:solidFill>
                  <a:srgbClr val="000000"/>
                </a:solidFill>
                <a:cs typeface="Times New Roman" pitchFamily="18" charset="0"/>
              </a:rPr>
              <a:t>τις</a:t>
            </a:r>
            <a:r>
              <a:rPr lang="en-US" dirty="0">
                <a:solidFill>
                  <a:srgbClr val="000000"/>
                </a:solidFill>
                <a:cs typeface="Times New Roman" pitchFamily="18" charset="0"/>
              </a:rPr>
              <a:t> </a:t>
            </a:r>
            <a:r>
              <a:rPr lang="el-GR" dirty="0">
                <a:solidFill>
                  <a:srgbClr val="000000"/>
                </a:solidFill>
                <a:cs typeface="Times New Roman" pitchFamily="18" charset="0"/>
              </a:rPr>
              <a:t>αμερόληπτες εκτιμήσεις </a:t>
            </a:r>
            <a:r>
              <a:rPr lang="en-US" dirty="0">
                <a:solidFill>
                  <a:srgbClr val="000000"/>
                </a:solidFill>
                <a:cs typeface="Times New Roman" pitchFamily="18" charset="0"/>
              </a:rPr>
              <a:t>S</a:t>
            </a:r>
            <a:r>
              <a:rPr lang="en-US" baseline="-25000" dirty="0">
                <a:solidFill>
                  <a:srgbClr val="000000"/>
                </a:solidFill>
                <a:cs typeface="Times New Roman" pitchFamily="18" charset="0"/>
              </a:rPr>
              <a:t>1</a:t>
            </a:r>
            <a:r>
              <a:rPr lang="en-US" baseline="30000" dirty="0">
                <a:solidFill>
                  <a:srgbClr val="000000"/>
                </a:solidFill>
                <a:cs typeface="Times New Roman" pitchFamily="18" charset="0"/>
              </a:rPr>
              <a:t>2</a:t>
            </a:r>
            <a:r>
              <a:rPr lang="el-GR" dirty="0">
                <a:solidFill>
                  <a:srgbClr val="000000"/>
                </a:solidFill>
                <a:cs typeface="Times New Roman" pitchFamily="18" charset="0"/>
              </a:rPr>
              <a:t> και </a:t>
            </a:r>
            <a:r>
              <a:rPr lang="en-US" dirty="0">
                <a:solidFill>
                  <a:srgbClr val="000000"/>
                </a:solidFill>
                <a:cs typeface="Times New Roman" pitchFamily="18" charset="0"/>
              </a:rPr>
              <a:t>S</a:t>
            </a:r>
            <a:r>
              <a:rPr lang="el-GR" baseline="-30000" dirty="0">
                <a:solidFill>
                  <a:srgbClr val="000000"/>
                </a:solidFill>
                <a:cs typeface="Times New Roman" pitchFamily="18" charset="0"/>
              </a:rPr>
              <a:t>2</a:t>
            </a:r>
            <a:r>
              <a:rPr lang="en-US" baseline="30000" dirty="0">
                <a:solidFill>
                  <a:srgbClr val="000000"/>
                </a:solidFill>
                <a:cs typeface="Times New Roman" pitchFamily="18" charset="0"/>
              </a:rPr>
              <a:t>2</a:t>
            </a:r>
            <a:r>
              <a:rPr lang="el-GR" dirty="0">
                <a:solidFill>
                  <a:srgbClr val="000000"/>
                </a:solidFill>
                <a:cs typeface="Times New Roman" pitchFamily="18" charset="0"/>
              </a:rPr>
              <a:t> των δειγμάτων, οπότε :</a:t>
            </a:r>
            <a:endParaRPr lang="el-GR" dirty="0">
              <a:solidFill>
                <a:srgbClr val="000000"/>
              </a:solidFill>
              <a:latin typeface="Courier New" pitchFamily="49" charset="0"/>
              <a:cs typeface="Courier New" pitchFamily="49" charset="0"/>
            </a:endParaRPr>
          </a:p>
          <a:p>
            <a:pPr lvl="1" algn="just"/>
            <a:endParaRPr lang="el-GR" dirty="0">
              <a:solidFill>
                <a:srgbClr val="000000"/>
              </a:solidFill>
            </a:endParaRPr>
          </a:p>
        </p:txBody>
      </p:sp>
      <p:sp>
        <p:nvSpPr>
          <p:cNvPr id="113668" name="AutoShape 4"/>
          <p:cNvSpPr>
            <a:spLocks noChangeArrowheads="1"/>
          </p:cNvSpPr>
          <p:nvPr/>
        </p:nvSpPr>
        <p:spPr bwMode="auto">
          <a:xfrm>
            <a:off x="10121916" y="5947642"/>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graphicFrame>
        <p:nvGraphicFramePr>
          <p:cNvPr id="113671" name="Object 7"/>
          <p:cNvGraphicFramePr>
            <a:graphicFrameLocks noChangeAspect="1"/>
          </p:cNvGraphicFramePr>
          <p:nvPr>
            <p:extLst>
              <p:ext uri="{D42A27DB-BD31-4B8C-83A1-F6EECF244321}">
                <p14:modId xmlns:p14="http://schemas.microsoft.com/office/powerpoint/2010/main" val="1684833170"/>
              </p:ext>
            </p:extLst>
          </p:nvPr>
        </p:nvGraphicFramePr>
        <p:xfrm>
          <a:off x="4032854" y="1628800"/>
          <a:ext cx="2984500" cy="1249363"/>
        </p:xfrm>
        <a:graphic>
          <a:graphicData uri="http://schemas.openxmlformats.org/presentationml/2006/ole">
            <mc:AlternateContent xmlns:mc="http://schemas.openxmlformats.org/markup-compatibility/2006">
              <mc:Choice xmlns:v="urn:schemas-microsoft-com:vml" Requires="v">
                <p:oleObj spid="_x0000_s25768" name="Εξίσωση" r:id="rId3" imgW="1091880" imgH="457200" progId="Equation.3">
                  <p:embed/>
                </p:oleObj>
              </mc:Choice>
              <mc:Fallback>
                <p:oleObj name="Εξίσωση" r:id="rId3" imgW="10918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854" y="1628800"/>
                        <a:ext cx="2984500" cy="1249363"/>
                      </a:xfrm>
                      <a:prstGeom prst="rect">
                        <a:avLst/>
                      </a:prstGeom>
                      <a:solidFill>
                        <a:srgbClr val="FFFF99"/>
                      </a:solidFill>
                    </p:spPr>
                  </p:pic>
                </p:oleObj>
              </mc:Fallback>
            </mc:AlternateContent>
          </a:graphicData>
        </a:graphic>
      </p:graphicFrame>
      <p:graphicFrame>
        <p:nvGraphicFramePr>
          <p:cNvPr id="113672" name="Object 8"/>
          <p:cNvGraphicFramePr>
            <a:graphicFrameLocks noChangeAspect="1"/>
          </p:cNvGraphicFramePr>
          <p:nvPr>
            <p:extLst>
              <p:ext uri="{D42A27DB-BD31-4B8C-83A1-F6EECF244321}">
                <p14:modId xmlns:p14="http://schemas.microsoft.com/office/powerpoint/2010/main" val="3639856248"/>
              </p:ext>
            </p:extLst>
          </p:nvPr>
        </p:nvGraphicFramePr>
        <p:xfrm>
          <a:off x="4032854" y="4941168"/>
          <a:ext cx="2879725" cy="1249362"/>
        </p:xfrm>
        <a:graphic>
          <a:graphicData uri="http://schemas.openxmlformats.org/presentationml/2006/ole">
            <mc:AlternateContent xmlns:mc="http://schemas.openxmlformats.org/markup-compatibility/2006">
              <mc:Choice xmlns:v="urn:schemas-microsoft-com:vml" Requires="v">
                <p:oleObj spid="_x0000_s25769" name="Εξίσωση" r:id="rId5" imgW="1054080" imgH="457200" progId="Equation.3">
                  <p:embed/>
                </p:oleObj>
              </mc:Choice>
              <mc:Fallback>
                <p:oleObj name="Εξίσωση" r:id="rId5" imgW="105408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854" y="4941168"/>
                        <a:ext cx="2879725" cy="1249362"/>
                      </a:xfrm>
                      <a:prstGeom prst="rect">
                        <a:avLst/>
                      </a:prstGeom>
                      <a:solidFill>
                        <a:srgbClr val="FFFF99"/>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524000" y="0"/>
                <a:ext cx="9144000" cy="2204864"/>
              </a:xfrm>
            </p:spPr>
            <p:txBody>
              <a:bodyPr/>
              <a:lstStyle/>
              <a:p>
                <a14:m>
                  <m:oMath xmlns:m="http://schemas.openxmlformats.org/officeDocument/2006/math">
                    <m:sSubSup>
                      <m:sSubSupPr>
                        <m:ctrlPr>
                          <a:rPr lang="el-GR" i="1" smtClean="0">
                            <a:latin typeface="Cambria Math" panose="02040503050406030204" pitchFamily="18" charset="0"/>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b="0" i="1" smtClean="0">
                            <a:latin typeface="Cambria Math" panose="02040503050406030204" pitchFamily="18" charset="0"/>
                          </a:rPr>
                          <m:t>6</m:t>
                        </m:r>
                      </m:num>
                      <m:den>
                        <m:r>
                          <a:rPr lang="el-GR" b="0" i="1" smtClean="0">
                            <a:latin typeface="Cambria Math"/>
                          </a:rPr>
                          <m:t>2</m:t>
                        </m:r>
                      </m:den>
                    </m:f>
                    <m:r>
                      <a:rPr lang="el-GR" i="1">
                        <a:latin typeface="Cambria Math"/>
                      </a:rPr>
                      <m:t>=</m:t>
                    </m:r>
                    <m:r>
                      <a:rPr lang="el-GR" b="0" i="1" smtClean="0">
                        <a:latin typeface="Cambria Math"/>
                      </a:rPr>
                      <m:t>3</m:t>
                    </m:r>
                    <m:r>
                      <a:rPr lang="el-GR" i="1">
                        <a:latin typeface="Cambria Math"/>
                      </a:rPr>
                      <m:t>    </m:t>
                    </m:r>
                    <m:sSub>
                      <m:sSubPr>
                        <m:ctrlPr>
                          <a:rPr lang="el-GR" i="1">
                            <a:latin typeface="Cambria Math" panose="02040503050406030204" pitchFamily="18" charset="0"/>
                          </a:rPr>
                        </m:ctrlPr>
                      </m:sSubPr>
                      <m:e>
                        <m:r>
                          <m:rPr>
                            <m:sty m:val="p"/>
                          </m:rPr>
                          <a:rPr lang="en-US">
                            <a:latin typeface="Cambria Math"/>
                          </a:rPr>
                          <m:t>S</m:t>
                        </m:r>
                      </m:e>
                      <m:sub>
                        <m:r>
                          <a:rPr lang="el-GR" b="0" i="1" smtClean="0">
                            <a:latin typeface="Cambria Math"/>
                          </a:rPr>
                          <m:t>2</m:t>
                        </m:r>
                      </m:sub>
                    </m:sSub>
                    <m:r>
                      <a:rPr lang="el-GR" i="1">
                        <a:latin typeface="Cambria Math"/>
                      </a:rPr>
                      <m:t>=</m:t>
                    </m:r>
                    <m:r>
                      <a:rPr lang="el-GR" b="0" i="1" smtClean="0">
                        <a:latin typeface="Cambria Math"/>
                      </a:rPr>
                      <m:t>1,73</m:t>
                    </m:r>
                  </m:oMath>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2099106686"/>
                  </p:ext>
                </p:extLst>
              </p:nvPr>
            </p:nvGraphicFramePr>
            <p:xfrm>
              <a:off x="1524001" y="908720"/>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2800" b="0" i="0" u="none" strike="noStrike" dirty="0" smtClean="0">
                              <a:solidFill>
                                <a:srgbClr val="FF0000"/>
                              </a:solidFill>
                              <a:effectLst/>
                              <a:latin typeface="Calibri"/>
                            </a:rPr>
                            <a:t>9</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6</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2099106686"/>
                  </p:ext>
                </p:extLst>
              </p:nvPr>
            </p:nvGraphicFramePr>
            <p:xfrm>
              <a:off x="0" y="908720"/>
              <a:ext cx="6696743" cy="222631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4"/>
                          <a:stretch>
                            <a:fillRect l="-81443" t="-23457" r="-101804" b="-395062"/>
                          </a:stretch>
                        </a:blipFill>
                      </a:tcPr>
                    </a:tc>
                    <a:tc>
                      <a:txBody>
                        <a:bodyPr/>
                        <a:lstStyle/>
                        <a:p>
                          <a:endParaRPr lang="el-GR"/>
                        </a:p>
                      </a:txBody>
                      <a:tcPr marL="6350" marR="6350" marT="6350" marB="0" anchor="b">
                        <a:blipFill rotWithShape="1">
                          <a:blip r:embed="rId4"/>
                          <a:stretch>
                            <a:fillRect l="-178228" t="-23457" b="-395062"/>
                          </a:stretch>
                        </a:blipFill>
                      </a:tcPr>
                    </a:tc>
                  </a:tr>
                  <a:tr h="43307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43307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tr>
                  <a:tr h="43307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433070">
                    <a:tc>
                      <a:txBody>
                        <a:bodyPr/>
                        <a:lstStyle/>
                        <a:p>
                          <a:pPr algn="ctr" fontAlgn="b"/>
                          <a:r>
                            <a:rPr lang="el-GR" sz="2800" b="0" i="0" u="none" strike="noStrike" dirty="0" smtClean="0">
                              <a:solidFill>
                                <a:srgbClr val="FF0000"/>
                              </a:solidFill>
                              <a:effectLst/>
                              <a:latin typeface="Calibri"/>
                            </a:rPr>
                            <a:t>9</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6</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2601407163"/>
              </p:ext>
            </p:extLst>
          </p:nvPr>
        </p:nvGraphicFramePr>
        <p:xfrm>
          <a:off x="1509910" y="3140968"/>
          <a:ext cx="4406900" cy="915988"/>
        </p:xfrm>
        <a:graphic>
          <a:graphicData uri="http://schemas.openxmlformats.org/presentationml/2006/ole">
            <mc:AlternateContent xmlns:mc="http://schemas.openxmlformats.org/markup-compatibility/2006">
              <mc:Choice xmlns:v="urn:schemas-microsoft-com:vml" Requires="v">
                <p:oleObj spid="_x0000_s33860" name="Εξίσωση" r:id="rId5" imgW="1790640" imgH="457200" progId="Equation.3">
                  <p:embed/>
                </p:oleObj>
              </mc:Choice>
              <mc:Fallback>
                <p:oleObj name="Εξίσωση" r:id="rId5" imgW="1790640" imgH="457200" progId="Equation.3">
                  <p:embed/>
                  <p:pic>
                    <p:nvPicPr>
                      <p:cNvPr id="0" name="Object 5"/>
                      <p:cNvPicPr>
                        <a:picLocks noChangeAspect="1" noChangeArrowheads="1"/>
                      </p:cNvPicPr>
                      <p:nvPr/>
                    </p:nvPicPr>
                    <p:blipFill>
                      <a:blip r:embed="rId6"/>
                      <a:srcRect/>
                      <a:stretch>
                        <a:fillRect/>
                      </a:stretch>
                    </p:blipFill>
                    <p:spPr bwMode="auto">
                      <a:xfrm>
                        <a:off x="1509910" y="3140968"/>
                        <a:ext cx="4406900" cy="9159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1524000" y="4004325"/>
                <a:ext cx="5196038" cy="824328"/>
              </a:xfrm>
              <a:prstGeom prst="rect">
                <a:avLst/>
              </a:prstGeom>
              <a:noFill/>
            </p:spPr>
            <p:txBody>
              <a:bodyPr wrap="none" rtlCol="0">
                <a:spAutoFit/>
              </a:bodyPr>
              <a:lstStyle/>
              <a:p>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𝑆</m:t>
                        </m:r>
                      </m:e>
                      <m:sup>
                        <m:r>
                          <a:rPr lang="en-US" sz="3200" i="1">
                            <a:latin typeface="Cambria Math"/>
                          </a:rPr>
                          <m:t>2</m:t>
                        </m:r>
                      </m:sup>
                    </m:sSup>
                  </m:oMath>
                </a14:m>
                <a:r>
                  <a:rPr lang="en-US" sz="3200" dirty="0"/>
                  <a:t>=</a:t>
                </a:r>
                <a14:m>
                  <m:oMath xmlns:m="http://schemas.openxmlformats.org/officeDocument/2006/math">
                    <m:f>
                      <m:fPr>
                        <m:ctrlPr>
                          <a:rPr lang="en-US" sz="3200" i="1" dirty="0">
                            <a:latin typeface="Cambria Math" panose="02040503050406030204" pitchFamily="18" charset="0"/>
                          </a:rPr>
                        </m:ctrlPr>
                      </m:fPr>
                      <m:num>
                        <m:d>
                          <m:dPr>
                            <m:ctrlPr>
                              <a:rPr lang="en-US" sz="3200" i="1" dirty="0">
                                <a:latin typeface="Cambria Math" panose="02040503050406030204" pitchFamily="18" charset="0"/>
                              </a:rPr>
                            </m:ctrlPr>
                          </m:dPr>
                          <m:e>
                            <m:r>
                              <a:rPr lang="en-US" sz="3200" i="1" dirty="0">
                                <a:latin typeface="Cambria Math"/>
                              </a:rPr>
                              <m:t>4−1</m:t>
                            </m:r>
                          </m:e>
                        </m:d>
                        <m:r>
                          <a:rPr lang="en-US" sz="3200" i="1" dirty="0">
                            <a:latin typeface="Cambria Math"/>
                          </a:rPr>
                          <m:t>∗0,67+</m:t>
                        </m:r>
                        <m:d>
                          <m:dPr>
                            <m:ctrlPr>
                              <a:rPr lang="en-US" sz="3200" i="1" dirty="0">
                                <a:latin typeface="Cambria Math" panose="02040503050406030204" pitchFamily="18" charset="0"/>
                              </a:rPr>
                            </m:ctrlPr>
                          </m:dPr>
                          <m:e>
                            <m:r>
                              <a:rPr lang="en-US" sz="3200" i="1" dirty="0">
                                <a:latin typeface="Cambria Math"/>
                              </a:rPr>
                              <m:t>3−1</m:t>
                            </m:r>
                          </m:e>
                        </m:d>
                        <m:r>
                          <a:rPr lang="en-US" sz="3200" i="1" dirty="0">
                            <a:latin typeface="Cambria Math"/>
                          </a:rPr>
                          <m:t>∗3</m:t>
                        </m:r>
                      </m:num>
                      <m:den>
                        <m:r>
                          <a:rPr lang="en-US" sz="3200" i="1" dirty="0">
                            <a:latin typeface="Cambria Math" panose="02040503050406030204" pitchFamily="18" charset="0"/>
                          </a:rPr>
                          <m:t>7</m:t>
                        </m:r>
                        <m:r>
                          <a:rPr lang="en-US" sz="3200" i="1" dirty="0">
                            <a:latin typeface="Cambria Math"/>
                          </a:rPr>
                          <m:t>−2</m:t>
                        </m:r>
                      </m:den>
                    </m:f>
                    <m:r>
                      <a:rPr lang="en-US" sz="3200" i="1" dirty="0">
                        <a:latin typeface="Cambria Math"/>
                      </a:rPr>
                      <m:t>=1,6</m:t>
                    </m:r>
                  </m:oMath>
                </a14:m>
                <a:r>
                  <a:rPr lang="en-US" sz="3200" dirty="0"/>
                  <a:t>02</a:t>
                </a:r>
                <a:endParaRPr lang="el-GR"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0" y="4004325"/>
                <a:ext cx="5196038" cy="824328"/>
              </a:xfrm>
              <a:prstGeom prst="rect">
                <a:avLst/>
              </a:prstGeom>
              <a:blipFill rotWithShape="1">
                <a:blip r:embed="rId7"/>
                <a:stretch>
                  <a:fillRect r="-1995" b="-118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19872" y="5085185"/>
                <a:ext cx="8827994" cy="1131015"/>
              </a:xfrm>
              <a:prstGeom prst="rect">
                <a:avLst/>
              </a:prstGeom>
              <a:noFill/>
            </p:spPr>
            <p:txBody>
              <a:bodyPr wrap="none" rtlCol="0">
                <a:sp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𝑆</m:t>
                        </m:r>
                      </m:e>
                      <m:sub>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1−</m:t>
                        </m:r>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2</m:t>
                        </m:r>
                      </m:sub>
                    </m:sSub>
                    <m:r>
                      <a:rPr lang="en-US" sz="3200" i="1">
                        <a:latin typeface="Cambria Math"/>
                      </a:rPr>
                      <m:t>=</m:t>
                    </m:r>
                    <m:rad>
                      <m:radPr>
                        <m:degHide m:val="on"/>
                        <m:ctrlPr>
                          <a:rPr lang="en-US" sz="3200" i="1">
                            <a:latin typeface="Cambria Math" panose="02040503050406030204" pitchFamily="18" charset="0"/>
                          </a:rPr>
                        </m:ctrlPr>
                      </m:radPr>
                      <m:deg/>
                      <m:e>
                        <m:sSup>
                          <m:sSupPr>
                            <m:ctrlPr>
                              <a:rPr lang="en-US" sz="3200" i="1">
                                <a:latin typeface="Cambria Math" panose="02040503050406030204" pitchFamily="18" charset="0"/>
                              </a:rPr>
                            </m:ctrlPr>
                          </m:sSupPr>
                          <m:e>
                            <m:r>
                              <a:rPr lang="en-US" sz="3200" i="1">
                                <a:latin typeface="Cambria Math"/>
                              </a:rPr>
                              <m:t>𝑠</m:t>
                            </m:r>
                          </m:e>
                          <m:sup>
                            <m:r>
                              <a:rPr lang="en-US" sz="3200" i="1">
                                <a:latin typeface="Cambria Math"/>
                              </a:rPr>
                              <m:t>2</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1</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2</m:t>
                                </m:r>
                              </m:sub>
                            </m:sSub>
                          </m:den>
                        </m:f>
                        <m:r>
                          <a:rPr lang="en-US" sz="3200" i="1">
                            <a:latin typeface="Cambria Math"/>
                          </a:rPr>
                          <m:t>)</m:t>
                        </m:r>
                      </m:e>
                    </m:rad>
                    <m:r>
                      <a:rPr lang="en-US" sz="3200" i="1">
                        <a:latin typeface="Cambria Math"/>
                      </a:rPr>
                      <m:t>=</m:t>
                    </m:r>
                    <m:rad>
                      <m:radPr>
                        <m:degHide m:val="on"/>
                        <m:ctrlPr>
                          <a:rPr lang="en-US" sz="3200" i="1">
                            <a:latin typeface="Cambria Math" panose="02040503050406030204" pitchFamily="18" charset="0"/>
                          </a:rPr>
                        </m:ctrlPr>
                      </m:radPr>
                      <m:deg/>
                      <m:e>
                        <m:r>
                          <a:rPr lang="en-US" sz="3200" i="1">
                            <a:latin typeface="Cambria Math"/>
                          </a:rPr>
                          <m:t>1,602∗</m:t>
                        </m:r>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e>
                        </m:d>
                      </m:e>
                    </m:rad>
                    <m:r>
                      <a:rPr lang="en-US" sz="3200" i="1">
                        <a:latin typeface="Cambria Math"/>
                      </a:rPr>
                      <m:t>=0,</m:t>
                    </m:r>
                  </m:oMath>
                </a14:m>
                <a:r>
                  <a:rPr lang="en-US" sz="3200" dirty="0"/>
                  <a:t>96</a:t>
                </a:r>
                <a:endParaRPr lang="el-GR"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128" y="5085184"/>
                <a:ext cx="8827994" cy="1131015"/>
              </a:xfrm>
              <a:prstGeom prst="rect">
                <a:avLst/>
              </a:prstGeom>
              <a:blipFill rotWithShape="1">
                <a:blip r:embed="rId8"/>
                <a:stretch>
                  <a:fillRect r="-829"/>
                </a:stretch>
              </a:blipFill>
            </p:spPr>
            <p:txBody>
              <a:bodyPr/>
              <a:lstStyle/>
              <a:p>
                <a:r>
                  <a:rPr lang="el-GR">
                    <a:noFill/>
                  </a:rPr>
                  <a:t> </a:t>
                </a:r>
              </a:p>
            </p:txBody>
          </p:sp>
        </mc:Fallback>
      </mc:AlternateContent>
    </p:spTree>
    <p:extLst>
      <p:ext uri="{BB962C8B-B14F-4D97-AF65-F5344CB8AC3E}">
        <p14:creationId xmlns:p14="http://schemas.microsoft.com/office/powerpoint/2010/main" val="1343919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Object 7"/>
          <p:cNvGraphicFramePr>
            <a:graphicFrameLocks noChangeAspect="1"/>
          </p:cNvGraphicFramePr>
          <p:nvPr>
            <p:extLst>
              <p:ext uri="{D42A27DB-BD31-4B8C-83A1-F6EECF244321}">
                <p14:modId xmlns:p14="http://schemas.microsoft.com/office/powerpoint/2010/main" val="3958075957"/>
              </p:ext>
            </p:extLst>
          </p:nvPr>
        </p:nvGraphicFramePr>
        <p:xfrm>
          <a:off x="1536310" y="4202872"/>
          <a:ext cx="8534400" cy="1011238"/>
        </p:xfrm>
        <a:graphic>
          <a:graphicData uri="http://schemas.openxmlformats.org/presentationml/2006/ole">
            <mc:AlternateContent xmlns:mc="http://schemas.openxmlformats.org/markup-compatibility/2006">
              <mc:Choice xmlns:v="urn:schemas-microsoft-com:vml" Requires="v">
                <p:oleObj spid="_x0000_s34947" name="Εξίσωση" r:id="rId4" imgW="3213000" imgH="368280" progId="Equation.3">
                  <p:embed/>
                </p:oleObj>
              </mc:Choice>
              <mc:Fallback>
                <p:oleObj name="Εξίσωση" r:id="rId4" imgW="321300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310" y="4202872"/>
                        <a:ext cx="8534400" cy="1011238"/>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10"/>
          <p:cNvGraphicFramePr>
            <a:graphicFrameLocks noChangeAspect="1"/>
          </p:cNvGraphicFramePr>
          <p:nvPr>
            <p:extLst>
              <p:ext uri="{D42A27DB-BD31-4B8C-83A1-F6EECF244321}">
                <p14:modId xmlns:p14="http://schemas.microsoft.com/office/powerpoint/2010/main" val="3473684013"/>
              </p:ext>
            </p:extLst>
          </p:nvPr>
        </p:nvGraphicFramePr>
        <p:xfrm>
          <a:off x="1919536" y="5229200"/>
          <a:ext cx="7137400" cy="457200"/>
        </p:xfrm>
        <a:graphic>
          <a:graphicData uri="http://schemas.openxmlformats.org/presentationml/2006/ole">
            <mc:AlternateContent xmlns:mc="http://schemas.openxmlformats.org/markup-compatibility/2006">
              <mc:Choice xmlns:v="urn:schemas-microsoft-com:vml" Requires="v">
                <p:oleObj spid="_x0000_s34948" name="Εξίσωση" r:id="rId6" imgW="3162240" imgH="215640" progId="Equation.3">
                  <p:embed/>
                </p:oleObj>
              </mc:Choice>
              <mc:Fallback>
                <p:oleObj name="Εξίσωση" r:id="rId6" imgW="3162240" imgH="215640" progId="Equation.3">
                  <p:embed/>
                  <p:pic>
                    <p:nvPicPr>
                      <p:cNvPr id="0" name=""/>
                      <p:cNvPicPr>
                        <a:picLocks noChangeAspect="1" noChangeArrowheads="1"/>
                      </p:cNvPicPr>
                      <p:nvPr/>
                    </p:nvPicPr>
                    <p:blipFill>
                      <a:blip r:embed="rId7"/>
                      <a:srcRect/>
                      <a:stretch>
                        <a:fillRect/>
                      </a:stretch>
                    </p:blipFill>
                    <p:spPr bwMode="auto">
                      <a:xfrm>
                        <a:off x="1919536" y="5229200"/>
                        <a:ext cx="7137400" cy="457200"/>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p:cNvSpPr txBox="1"/>
              <p:nvPr/>
            </p:nvSpPr>
            <p:spPr>
              <a:xfrm>
                <a:off x="1536310" y="14320"/>
                <a:ext cx="272965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𝑆</m:t>
                          </m:r>
                        </m:e>
                        <m:sub>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1−</m:t>
                          </m:r>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r>
                            <a:rPr lang="en-US" sz="3200" i="1">
                              <a:latin typeface="Cambria Math"/>
                            </a:rPr>
                            <m:t>2</m:t>
                          </m:r>
                        </m:sub>
                      </m:sSub>
                      <m:r>
                        <a:rPr lang="en-US" sz="3200" i="1">
                          <a:latin typeface="Cambria Math"/>
                        </a:rPr>
                        <m:t>=0,96</m:t>
                      </m:r>
                    </m:oMath>
                  </m:oMathPara>
                </a14:m>
                <a:endParaRPr lang="el-GR"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310" y="14319"/>
                <a:ext cx="2729658" cy="584775"/>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Ορθογώνιο 2"/>
              <p:cNvSpPr/>
              <p:nvPr/>
            </p:nvSpPr>
            <p:spPr>
              <a:xfrm>
                <a:off x="4511824" y="110122"/>
                <a:ext cx="6624736" cy="584775"/>
              </a:xfrm>
              <a:prstGeom prst="rect">
                <a:avLst/>
              </a:prstGeom>
            </p:spPr>
            <p:txBody>
              <a:bodyPr wrap="square">
                <a:spAutoFit/>
              </a:bodyPr>
              <a:lstStyle/>
              <a:p>
                <a14:m>
                  <m:oMath xmlns:m="http://schemas.openxmlformats.org/officeDocument/2006/math">
                    <m:sSub>
                      <m:sSubPr>
                        <m:ctrlPr>
                          <a:rPr lang="el-GR" sz="3200" i="1">
                            <a:solidFill>
                              <a:srgbClr val="000000"/>
                            </a:solidFill>
                            <a:latin typeface="Cambria Math" panose="02040503050406030204" pitchFamily="18" charset="0"/>
                          </a:rPr>
                        </m:ctrlPr>
                      </m:sSubPr>
                      <m:e>
                        <m:acc>
                          <m:accPr>
                            <m:chr m:val="̅"/>
                            <m:ctrlPr>
                              <a:rPr lang="el-GR" sz="3200" i="1">
                                <a:solidFill>
                                  <a:srgbClr val="000000"/>
                                </a:solidFill>
                                <a:latin typeface="Cambria Math" panose="02040503050406030204" pitchFamily="18" charset="0"/>
                              </a:rPr>
                            </m:ctrlPr>
                          </m:accPr>
                          <m:e>
                            <m:r>
                              <a:rPr lang="en-US" sz="3200" i="1">
                                <a:solidFill>
                                  <a:srgbClr val="000000"/>
                                </a:solidFill>
                                <a:latin typeface="Cambria Math"/>
                              </a:rPr>
                              <m:t>𝑋</m:t>
                            </m:r>
                          </m:e>
                        </m:acc>
                      </m:e>
                      <m:sub>
                        <m:r>
                          <a:rPr lang="en-US" sz="3200" i="1">
                            <a:solidFill>
                              <a:srgbClr val="000000"/>
                            </a:solidFill>
                            <a:latin typeface="Cambria Math"/>
                          </a:rPr>
                          <m:t>1</m:t>
                        </m:r>
                      </m:sub>
                    </m:sSub>
                    <m:r>
                      <a:rPr lang="el-GR" sz="3200" i="1">
                        <a:solidFill>
                          <a:srgbClr val="000000"/>
                        </a:solidFill>
                        <a:latin typeface="Cambria Math"/>
                      </a:rPr>
                      <m:t>=</m:t>
                    </m:r>
                  </m:oMath>
                </a14:m>
                <a:r>
                  <a:rPr lang="el-GR" sz="3200" dirty="0"/>
                  <a:t>1</a:t>
                </a:r>
                <a:endParaRPr lang="en-US" sz="32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2987824" y="110121"/>
                <a:ext cx="6624736" cy="584775"/>
              </a:xfrm>
              <a:prstGeom prst="rect">
                <a:avLst/>
              </a:prstGeom>
              <a:blipFill rotWithShape="1">
                <a:blip r:embed="rId9"/>
                <a:stretch>
                  <a:fillRect t="-12500" b="-34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5951984" y="110122"/>
                <a:ext cx="147290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3200" i="1">
                              <a:solidFill>
                                <a:srgbClr val="000000"/>
                              </a:solidFill>
                              <a:latin typeface="Cambria Math" panose="02040503050406030204" pitchFamily="18" charset="0"/>
                            </a:rPr>
                          </m:ctrlPr>
                        </m:sSubPr>
                        <m:e>
                          <m:acc>
                            <m:accPr>
                              <m:chr m:val="̅"/>
                              <m:ctrlPr>
                                <a:rPr lang="el-GR" sz="3200" i="1">
                                  <a:solidFill>
                                    <a:srgbClr val="000000"/>
                                  </a:solidFill>
                                  <a:latin typeface="Cambria Math" panose="02040503050406030204" pitchFamily="18" charset="0"/>
                                </a:rPr>
                              </m:ctrlPr>
                            </m:accPr>
                            <m:e>
                              <m:r>
                                <a:rPr lang="en-US" sz="3200" i="1">
                                  <a:solidFill>
                                    <a:srgbClr val="000000"/>
                                  </a:solidFill>
                                  <a:latin typeface="Cambria Math"/>
                                </a:rPr>
                                <m:t>𝑋</m:t>
                              </m:r>
                            </m:e>
                          </m:acc>
                        </m:e>
                        <m:sub>
                          <m:r>
                            <a:rPr lang="en-US" sz="3200" i="1">
                              <a:solidFill>
                                <a:srgbClr val="000000"/>
                              </a:solidFill>
                              <a:latin typeface="Cambria Math"/>
                            </a:rPr>
                            <m:t>2</m:t>
                          </m:r>
                        </m:sub>
                      </m:sSub>
                      <m:r>
                        <a:rPr lang="en-US" sz="3200" i="1">
                          <a:solidFill>
                            <a:srgbClr val="000000"/>
                          </a:solidFill>
                          <a:latin typeface="Cambria Math"/>
                        </a:rPr>
                        <m:t>=</m:t>
                      </m:r>
                      <m:r>
                        <a:rPr lang="el-GR" sz="3200" i="1">
                          <a:solidFill>
                            <a:srgbClr val="000000"/>
                          </a:solidFill>
                          <a:latin typeface="Cambria Math"/>
                        </a:rPr>
                        <m:t>3</m:t>
                      </m:r>
                    </m:oMath>
                  </m:oMathPara>
                </a14:m>
                <a:endParaRPr lang="el-GR" sz="3200" i="1" dirty="0">
                  <a:solidFill>
                    <a:srgbClr val="000000"/>
                  </a:solidFill>
                  <a:latin typeface="Cambria Math"/>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4427984" y="110121"/>
                <a:ext cx="1472904" cy="584775"/>
              </a:xfrm>
              <a:prstGeom prst="rect">
                <a:avLst/>
              </a:prstGeom>
              <a:blipFill rotWithShape="1">
                <a:blip r:embed="rId10"/>
                <a:stretch>
                  <a:fillRect/>
                </a:stretch>
              </a:blipFill>
            </p:spPr>
            <p:txBody>
              <a:bodyPr/>
              <a:lstStyle/>
              <a:p>
                <a:r>
                  <a:rPr lang="el-GR">
                    <a:noFill/>
                  </a:rPr>
                  <a:t> </a:t>
                </a:r>
              </a:p>
            </p:txBody>
          </p:sp>
        </mc:Fallback>
      </mc:AlternateContent>
      <p:graphicFrame>
        <p:nvGraphicFramePr>
          <p:cNvPr id="12" name="Πίνακας 11"/>
          <p:cNvGraphicFramePr>
            <a:graphicFrameLocks noGrp="1"/>
          </p:cNvGraphicFramePr>
          <p:nvPr>
            <p:extLst>
              <p:ext uri="{D42A27DB-BD31-4B8C-83A1-F6EECF244321}">
                <p14:modId xmlns:p14="http://schemas.microsoft.com/office/powerpoint/2010/main" val="1401350192"/>
              </p:ext>
            </p:extLst>
          </p:nvPr>
        </p:nvGraphicFramePr>
        <p:xfrm>
          <a:off x="1523998" y="1196752"/>
          <a:ext cx="9144002" cy="2094012"/>
        </p:xfrm>
        <a:graphic>
          <a:graphicData uri="http://schemas.openxmlformats.org/drawingml/2006/table">
            <a:tbl>
              <a:tblPr>
                <a:tableStyleId>{5C22544A-7EE6-4342-B048-85BDC9FD1C3A}</a:tableStyleId>
              </a:tblPr>
              <a:tblGrid>
                <a:gridCol w="1306286">
                  <a:extLst>
                    <a:ext uri="{9D8B030D-6E8A-4147-A177-3AD203B41FA5}">
                      <a16:colId xmlns="" xmlns:a16="http://schemas.microsoft.com/office/drawing/2014/main" val="20000"/>
                    </a:ext>
                  </a:extLst>
                </a:gridCol>
                <a:gridCol w="1306286">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306286">
                  <a:extLst>
                    <a:ext uri="{9D8B030D-6E8A-4147-A177-3AD203B41FA5}">
                      <a16:colId xmlns="" xmlns:a16="http://schemas.microsoft.com/office/drawing/2014/main" val="20003"/>
                    </a:ext>
                  </a:extLst>
                </a:gridCol>
                <a:gridCol w="1306286">
                  <a:extLst>
                    <a:ext uri="{9D8B030D-6E8A-4147-A177-3AD203B41FA5}">
                      <a16:colId xmlns="" xmlns:a16="http://schemas.microsoft.com/office/drawing/2014/main" val="20004"/>
                    </a:ext>
                  </a:extLst>
                </a:gridCol>
                <a:gridCol w="1306286">
                  <a:extLst>
                    <a:ext uri="{9D8B030D-6E8A-4147-A177-3AD203B41FA5}">
                      <a16:colId xmlns="" xmlns:a16="http://schemas.microsoft.com/office/drawing/2014/main" val="20005"/>
                    </a:ext>
                  </a:extLst>
                </a:gridCol>
                <a:gridCol w="1306286">
                  <a:extLst>
                    <a:ext uri="{9D8B030D-6E8A-4147-A177-3AD203B41FA5}">
                      <a16:colId xmlns="" xmlns:a16="http://schemas.microsoft.com/office/drawing/2014/main" val="20006"/>
                    </a:ext>
                  </a:extLst>
                </a:gridCol>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0,800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b="0" u="none" strike="noStrike" dirty="0">
                          <a:effectLst/>
                        </a:rPr>
                        <a:t>0,950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0"/>
                  </a:ext>
                </a:extLst>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b="0" u="none" strike="noStrike" dirty="0">
                          <a:effectLst/>
                        </a:rPr>
                        <a:t>0,0250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1"/>
                  </a:ext>
                </a:extLst>
              </a:tr>
              <a:tr h="278411">
                <a:tc gridSpan="2">
                  <a:txBody>
                    <a:bodyPr/>
                    <a:lstStyle/>
                    <a:p>
                      <a:pPr algn="ctr" fontAlgn="ctr"/>
                      <a:r>
                        <a:rPr lang="el-GR" sz="2000" u="none" strike="noStrike">
                          <a:effectLst/>
                        </a:rPr>
                        <a:t>Δίπλευρος </a:t>
                      </a:r>
                      <a:endParaRPr lang="el-GR" sz="2000" b="1" i="0" u="none" strike="noStrike">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l-GR" sz="2000" u="none" strike="noStrike" dirty="0">
                          <a:effectLst/>
                        </a:rPr>
                        <a:t>0,2000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0" u="none" strike="noStrike" dirty="0">
                          <a:effectLst/>
                        </a:rPr>
                        <a:t>0,0500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2"/>
                  </a:ext>
                </a:extLst>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solidFill>
                      <a:schemeClr val="bg2"/>
                    </a:solidFill>
                  </a:tcP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0" u="none" strike="noStrike" dirty="0">
                          <a:effectLst/>
                        </a:rPr>
                        <a:t>2,776</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3"/>
                  </a:ext>
                </a:extLst>
              </a:tr>
              <a:tr h="269131">
                <a:tc vMerge="1">
                  <a:txBody>
                    <a:bodyPr/>
                    <a:lstStyle/>
                    <a:p>
                      <a:endParaRPr lang="el-GR"/>
                    </a:p>
                  </a:txBody>
                  <a:tcPr/>
                </a:tc>
                <a:tc>
                  <a:txBody>
                    <a:bodyPr/>
                    <a:lstStyle/>
                    <a:p>
                      <a:pPr algn="ctr" fontAlgn="ctr"/>
                      <a:r>
                        <a:rPr lang="el-GR" sz="2000" u="none" strike="noStrike" dirty="0">
                          <a:effectLst/>
                        </a:rPr>
                        <a:t>5</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1,476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1" u="none" strike="noStrike" dirty="0">
                          <a:effectLst/>
                        </a:rPr>
                        <a:t>2,015</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0" u="none" strike="noStrike" dirty="0">
                          <a:effectLst/>
                        </a:rPr>
                        <a:t>2,571</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4,032</a:t>
                      </a:r>
                      <a:endParaRPr lang="el-GR" sz="2000" b="0"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4"/>
                  </a:ext>
                </a:extLst>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1,440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1,943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2,447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3,143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5"/>
                  </a:ext>
                </a:extLst>
              </a:tr>
            </a:tbl>
          </a:graphicData>
        </a:graphic>
      </p:graphicFrame>
      <p:sp>
        <p:nvSpPr>
          <p:cNvPr id="5" name="Ορθογώνιο 4"/>
          <p:cNvSpPr/>
          <p:nvPr/>
        </p:nvSpPr>
        <p:spPr>
          <a:xfrm>
            <a:off x="1524001" y="3613667"/>
            <a:ext cx="6731907" cy="584775"/>
          </a:xfrm>
          <a:prstGeom prst="rect">
            <a:avLst/>
          </a:prstGeom>
        </p:spPr>
        <p:txBody>
          <a:bodyPr wrap="none">
            <a:spAutoFit/>
          </a:bodyPr>
          <a:lstStyle/>
          <a:p>
            <a:r>
              <a:rPr lang="el-GR" sz="3200" b="1" dirty="0">
                <a:solidFill>
                  <a:srgbClr val="0000FF"/>
                </a:solidFill>
                <a:cs typeface="Times New Roman" pitchFamily="18" charset="0"/>
              </a:rPr>
              <a:t>Βαθμοί Ελευθερίας = </a:t>
            </a:r>
            <a:r>
              <a:rPr lang="en-US" sz="3200" b="1" dirty="0">
                <a:solidFill>
                  <a:srgbClr val="0000FF"/>
                </a:solidFill>
                <a:cs typeface="Times New Roman" pitchFamily="18" charset="0"/>
              </a:rPr>
              <a:t>n</a:t>
            </a:r>
            <a:r>
              <a:rPr lang="en-US" sz="3200" b="1" baseline="-25000" dirty="0">
                <a:solidFill>
                  <a:srgbClr val="0000FF"/>
                </a:solidFill>
                <a:cs typeface="Times New Roman" pitchFamily="18" charset="0"/>
              </a:rPr>
              <a:t>1</a:t>
            </a:r>
            <a:r>
              <a:rPr lang="en-US" sz="3200" b="1" dirty="0">
                <a:solidFill>
                  <a:srgbClr val="0000FF"/>
                </a:solidFill>
                <a:cs typeface="Times New Roman" pitchFamily="18" charset="0"/>
              </a:rPr>
              <a:t>+n</a:t>
            </a:r>
            <a:r>
              <a:rPr lang="en-US" sz="3200" b="1" baseline="-25000" dirty="0">
                <a:solidFill>
                  <a:srgbClr val="0000FF"/>
                </a:solidFill>
                <a:cs typeface="Times New Roman" pitchFamily="18" charset="0"/>
              </a:rPr>
              <a:t>2</a:t>
            </a:r>
            <a:r>
              <a:rPr lang="en-US" sz="3200" b="1" dirty="0">
                <a:solidFill>
                  <a:srgbClr val="0000FF"/>
                </a:solidFill>
                <a:cs typeface="Times New Roman" pitchFamily="18" charset="0"/>
              </a:rPr>
              <a:t>-2=</a:t>
            </a:r>
            <a:r>
              <a:rPr lang="el-GR" sz="3200" b="1" dirty="0">
                <a:solidFill>
                  <a:srgbClr val="0000FF"/>
                </a:solidFill>
                <a:cs typeface="Times New Roman" pitchFamily="18" charset="0"/>
              </a:rPr>
              <a:t>4</a:t>
            </a:r>
            <a:r>
              <a:rPr lang="en-US" sz="3200" b="1" dirty="0">
                <a:solidFill>
                  <a:srgbClr val="0000FF"/>
                </a:solidFill>
                <a:cs typeface="Times New Roman" pitchFamily="18" charset="0"/>
              </a:rPr>
              <a:t>+3-2=5</a:t>
            </a:r>
            <a:endParaRPr lang="el-GR" sz="3200" dirty="0"/>
          </a:p>
        </p:txBody>
      </p:sp>
    </p:spTree>
    <p:extLst>
      <p:ext uri="{BB962C8B-B14F-4D97-AF65-F5344CB8AC3E}">
        <p14:creationId xmlns:p14="http://schemas.microsoft.com/office/powerpoint/2010/main" val="68572604"/>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1384" y="404664"/>
            <a:ext cx="10873208" cy="6858000"/>
          </a:xfrm>
        </p:spPr>
        <p:txBody>
          <a:bodyPr/>
          <a:lstStyle/>
          <a:p>
            <a:pPr marL="0" indent="0">
              <a:buNone/>
            </a:pPr>
            <a:r>
              <a:rPr lang="el-GR" b="1" dirty="0" smtClean="0"/>
              <a:t>Παράδειγμα</a:t>
            </a:r>
          </a:p>
          <a:p>
            <a:pPr marL="0" indent="0">
              <a:buNone/>
            </a:pPr>
            <a:r>
              <a:rPr lang="en-US" b="1" dirty="0" smtClean="0"/>
              <a:t>X</a:t>
            </a:r>
            <a:r>
              <a:rPr lang="en-US" b="1" baseline="-25000" dirty="0" smtClean="0"/>
              <a:t>1</a:t>
            </a:r>
            <a:r>
              <a:rPr lang="en-US" b="1" dirty="0" smtClean="0"/>
              <a:t>:   -1,   </a:t>
            </a:r>
            <a:r>
              <a:rPr lang="el-GR" b="1" dirty="0" smtClean="0"/>
              <a:t>0</a:t>
            </a:r>
            <a:r>
              <a:rPr lang="en-US" b="1" dirty="0" smtClean="0"/>
              <a:t>,   6</a:t>
            </a:r>
            <a:r>
              <a:rPr lang="el-GR" b="1" dirty="0" smtClean="0"/>
              <a:t>, </a:t>
            </a:r>
            <a:r>
              <a:rPr lang="en-US" b="1" dirty="0" smtClean="0"/>
              <a:t>-</a:t>
            </a:r>
            <a:r>
              <a:rPr lang="el-GR" b="1" dirty="0" smtClean="0"/>
              <a:t>1</a:t>
            </a:r>
            <a:endParaRPr lang="en-US" b="1" dirty="0" smtClean="0"/>
          </a:p>
          <a:p>
            <a:pPr marL="0" indent="0">
              <a:buNone/>
            </a:pPr>
            <a:r>
              <a:rPr lang="en-US" b="1" dirty="0" smtClean="0"/>
              <a:t>X</a:t>
            </a:r>
            <a:r>
              <a:rPr lang="en-US" b="1" baseline="-25000" dirty="0" smtClean="0"/>
              <a:t>2</a:t>
            </a:r>
            <a:r>
              <a:rPr lang="en-US" b="1" dirty="0" smtClean="0"/>
              <a:t>:   </a:t>
            </a:r>
            <a:r>
              <a:rPr lang="el-GR" b="1" dirty="0" smtClean="0"/>
              <a:t>2</a:t>
            </a:r>
            <a:r>
              <a:rPr lang="en-US" b="1" dirty="0" smtClean="0"/>
              <a:t>,   5,   5</a:t>
            </a:r>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a:t>
            </a:r>
            <a:r>
              <a:rPr lang="en-US" dirty="0" smtClean="0">
                <a:solidFill>
                  <a:srgbClr val="000000"/>
                </a:solidFill>
              </a:rPr>
              <a:t>9</a:t>
            </a:r>
            <a:r>
              <a:rPr lang="el-GR" dirty="0" smtClean="0">
                <a:solidFill>
                  <a:srgbClr val="000000"/>
                </a:solidFill>
              </a:rPr>
              <a:t>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p>
          <a:p>
            <a:pPr algn="just"/>
            <a:endParaRPr lang="el-GR" b="1" dirty="0">
              <a:solidFill>
                <a:srgbClr val="0000FF"/>
              </a:solidFill>
            </a:endParaRPr>
          </a:p>
          <a:p>
            <a:endParaRPr lang="en-US" dirty="0" smtClean="0"/>
          </a:p>
          <a:p>
            <a:endParaRPr lang="el-GR" dirty="0"/>
          </a:p>
        </p:txBody>
      </p:sp>
    </p:spTree>
    <p:extLst>
      <p:ext uri="{BB962C8B-B14F-4D97-AF65-F5344CB8AC3E}">
        <p14:creationId xmlns:p14="http://schemas.microsoft.com/office/powerpoint/2010/main" val="2949433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79376" y="404664"/>
                <a:ext cx="11233248" cy="6858000"/>
              </a:xfrm>
            </p:spPr>
            <p:txBody>
              <a:bodyPr/>
              <a:lstStyle/>
              <a:p>
                <a:pPr marL="0" indent="0">
                  <a:buNone/>
                </a:pPr>
                <a:r>
                  <a:rPr lang="en-US" b="1" dirty="0" smtClean="0"/>
                  <a:t>X</a:t>
                </a:r>
                <a:r>
                  <a:rPr lang="en-US" b="1" baseline="-25000" dirty="0" smtClean="0"/>
                  <a:t>1</a:t>
                </a:r>
                <a:r>
                  <a:rPr lang="en-US" b="1" dirty="0" smtClean="0"/>
                  <a:t>:   -1,   </a:t>
                </a:r>
                <a:r>
                  <a:rPr lang="el-GR" b="1" dirty="0" smtClean="0"/>
                  <a:t>0</a:t>
                </a:r>
                <a:r>
                  <a:rPr lang="en-US" b="1" dirty="0" smtClean="0"/>
                  <a:t>,   6</a:t>
                </a:r>
                <a:r>
                  <a:rPr lang="el-GR" b="1" dirty="0" smtClean="0"/>
                  <a:t>, 1</a:t>
                </a:r>
                <a:endParaRPr lang="en-US" b="1" dirty="0" smtClean="0"/>
              </a:p>
              <a:p>
                <a:pPr marL="0" indent="0">
                  <a:buNone/>
                </a:pPr>
                <a:r>
                  <a:rPr lang="en-US" b="1" dirty="0" smtClean="0"/>
                  <a:t>X</a:t>
                </a:r>
                <a:r>
                  <a:rPr lang="en-US" b="1" baseline="-25000" dirty="0" smtClean="0"/>
                  <a:t>2</a:t>
                </a:r>
                <a:r>
                  <a:rPr lang="en-US" b="1" dirty="0" smtClean="0"/>
                  <a:t>:   </a:t>
                </a:r>
                <a:r>
                  <a:rPr lang="el-GR" b="1" dirty="0" smtClean="0"/>
                  <a:t>2</a:t>
                </a:r>
                <a:r>
                  <a:rPr lang="en-US" b="1" dirty="0" smtClean="0"/>
                  <a:t>,   5,   5</a:t>
                </a:r>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a:t>
                </a:r>
                <a:r>
                  <a:rPr lang="en-US" dirty="0" smtClean="0">
                    <a:solidFill>
                      <a:srgbClr val="000000"/>
                    </a:solidFill>
                  </a:rPr>
                  <a:t>9</a:t>
                </a:r>
                <a:r>
                  <a:rPr lang="el-GR" dirty="0" smtClean="0">
                    <a:solidFill>
                      <a:srgbClr val="000000"/>
                    </a:solidFill>
                  </a:rPr>
                  <a:t> </a:t>
                </a:r>
                <a:r>
                  <a:rPr lang="el-GR" dirty="0">
                    <a:solidFill>
                      <a:srgbClr val="000000"/>
                    </a:solidFill>
                  </a:rPr>
                  <a:t>% για την διαφορά των μέσων </a:t>
                </a:r>
                <a:r>
                  <a:rPr lang="el-GR" dirty="0" smtClean="0">
                    <a:solidFill>
                      <a:srgbClr val="000000"/>
                    </a:solidFill>
                  </a:rPr>
                  <a:t>των πληθυσμών.</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endParaRPr lang="en-US" b="1" dirty="0" smtClean="0">
                  <a:solidFill>
                    <a:srgbClr val="0000FF"/>
                  </a:solidFill>
                  <a:cs typeface="Times New Roman" pitchFamily="18" charset="0"/>
                </a:endParaRPr>
              </a:p>
              <a:p>
                <a:pPr marL="0" indent="0">
                  <a:buNone/>
                </a:pPr>
                <a:r>
                  <a:rPr lang="el-GR" b="1" u="sng" dirty="0" smtClean="0">
                    <a:solidFill>
                      <a:srgbClr val="000000"/>
                    </a:solidFill>
                  </a:rPr>
                  <a:t>Λύση</a:t>
                </a:r>
                <a:r>
                  <a:rPr lang="en-US" b="1" u="sng" dirty="0" smtClean="0">
                    <a:solidFill>
                      <a:srgbClr val="000000"/>
                    </a:solidFill>
                  </a:rPr>
                  <a:t>:</a:t>
                </a:r>
              </a:p>
              <a:p>
                <a:r>
                  <a:rPr lang="el-GR" dirty="0" smtClean="0">
                    <a:solidFill>
                      <a:srgbClr val="000000"/>
                    </a:solidFill>
                  </a:rPr>
                  <a:t>Για </a:t>
                </a:r>
                <a:r>
                  <a:rPr lang="el-GR" dirty="0">
                    <a:solidFill>
                      <a:srgbClr val="000000"/>
                    </a:solidFill>
                  </a:rPr>
                  <a:t>το πρώτο δείγμα</a:t>
                </a:r>
                <a:r>
                  <a:rPr lang="en-US" dirty="0">
                    <a:solidFill>
                      <a:srgbClr val="000000"/>
                    </a:solidFill>
                  </a:rPr>
                  <a:t>:  </a:t>
                </a:r>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1</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n-US" i="1">
                            <a:solidFill>
                              <a:srgbClr val="000000"/>
                            </a:solidFill>
                            <a:latin typeface="Cambria Math"/>
                          </a:rPr>
                          <m:t>1+</m:t>
                        </m:r>
                        <m:r>
                          <a:rPr lang="el-GR" i="1">
                            <a:solidFill>
                              <a:srgbClr val="000000"/>
                            </a:solidFill>
                            <a:latin typeface="Cambria Math"/>
                          </a:rPr>
                          <m:t>0</m:t>
                        </m:r>
                        <m:r>
                          <a:rPr lang="en-US" i="1">
                            <a:solidFill>
                              <a:srgbClr val="000000"/>
                            </a:solidFill>
                            <a:latin typeface="Cambria Math"/>
                          </a:rPr>
                          <m:t>+</m:t>
                        </m:r>
                        <m:r>
                          <a:rPr lang="en-US" b="0" i="1" smtClean="0">
                            <a:solidFill>
                              <a:srgbClr val="000000"/>
                            </a:solidFill>
                            <a:latin typeface="Cambria Math"/>
                          </a:rPr>
                          <m:t>6−</m:t>
                        </m:r>
                        <m:r>
                          <a:rPr lang="el-GR" i="1">
                            <a:solidFill>
                              <a:srgbClr val="000000"/>
                            </a:solidFill>
                            <a:latin typeface="Cambria Math"/>
                          </a:rPr>
                          <m:t>1</m:t>
                        </m:r>
                      </m:num>
                      <m:den>
                        <m:r>
                          <a:rPr lang="el-GR" i="1">
                            <a:solidFill>
                              <a:srgbClr val="000000"/>
                            </a:solidFill>
                            <a:latin typeface="Cambria Math"/>
                          </a:rPr>
                          <m:t>4</m:t>
                        </m:r>
                      </m:den>
                    </m:f>
                    <m:r>
                      <a:rPr lang="en-US" i="1">
                        <a:solidFill>
                          <a:srgbClr val="000000"/>
                        </a:solidFill>
                        <a:latin typeface="Cambria Math"/>
                      </a:rPr>
                      <m:t>=</m:t>
                    </m:r>
                  </m:oMath>
                </a14:m>
                <a:r>
                  <a:rPr lang="el-GR" dirty="0"/>
                  <a:t>1</a:t>
                </a:r>
                <a:endParaRPr lang="en-US" dirty="0"/>
              </a:p>
              <a:p>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l-GR" i="1">
                            <a:solidFill>
                              <a:srgbClr val="000000"/>
                            </a:solidFill>
                            <a:latin typeface="Cambria Math"/>
                          </a:rPr>
                          <m:t>2</m:t>
                        </m:r>
                        <m:r>
                          <a:rPr lang="en-US" i="1">
                            <a:solidFill>
                              <a:srgbClr val="000000"/>
                            </a:solidFill>
                            <a:latin typeface="Cambria Math"/>
                          </a:rPr>
                          <m:t>+</m:t>
                        </m:r>
                        <m:r>
                          <a:rPr lang="el-GR" i="1">
                            <a:solidFill>
                              <a:srgbClr val="000000"/>
                            </a:solidFill>
                            <a:latin typeface="Cambria Math"/>
                          </a:rPr>
                          <m:t>5</m:t>
                        </m:r>
                        <m:r>
                          <a:rPr lang="en-US" i="1">
                            <a:solidFill>
                              <a:srgbClr val="000000"/>
                            </a:solidFill>
                            <a:latin typeface="Cambria Math"/>
                          </a:rPr>
                          <m:t>+</m:t>
                        </m:r>
                        <m:r>
                          <a:rPr lang="en-US" b="0" i="1" smtClean="0">
                            <a:solidFill>
                              <a:srgbClr val="000000"/>
                            </a:solidFill>
                            <a:latin typeface="Cambria Math"/>
                          </a:rPr>
                          <m:t>5</m:t>
                        </m:r>
                      </m:num>
                      <m:den>
                        <m:r>
                          <a:rPr lang="en-US" i="1">
                            <a:solidFill>
                              <a:srgbClr val="000000"/>
                            </a:solidFill>
                            <a:latin typeface="Cambria Math"/>
                          </a:rPr>
                          <m:t>3</m:t>
                        </m:r>
                      </m:den>
                    </m:f>
                    <m:r>
                      <a:rPr lang="en-US" i="1">
                        <a:solidFill>
                          <a:srgbClr val="000000"/>
                        </a:solidFill>
                        <a:latin typeface="Cambria Math"/>
                      </a:rPr>
                      <m:t>=</m:t>
                    </m:r>
                    <m:r>
                      <a:rPr lang="en-US" b="0" i="1" smtClean="0">
                        <a:solidFill>
                          <a:srgbClr val="000000"/>
                        </a:solidFill>
                        <a:latin typeface="Cambria Math"/>
                      </a:rPr>
                      <m:t>4</m:t>
                    </m:r>
                  </m:oMath>
                </a14:m>
                <a:endParaRPr lang="el-GR" i="1" dirty="0">
                  <a:solidFill>
                    <a:srgbClr val="000000"/>
                  </a:solidFill>
                  <a:latin typeface="Cambria Math"/>
                </a:endParaRPr>
              </a:p>
              <a:p>
                <a:pPr algn="just"/>
                <a:endParaRPr lang="el-GR" b="1" dirty="0" smtClean="0">
                  <a:solidFill>
                    <a:srgbClr val="0000FF"/>
                  </a:solidFill>
                  <a:cs typeface="Times New Roman" pitchFamily="18" charset="0"/>
                </a:endParaRPr>
              </a:p>
              <a:p>
                <a:pPr algn="just"/>
                <a:endParaRPr lang="el-GR" b="1" dirty="0">
                  <a:solidFill>
                    <a:srgbClr val="0000FF"/>
                  </a:solidFill>
                </a:endParaRP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79376" y="404664"/>
                <a:ext cx="11233248" cy="6858000"/>
              </a:xfrm>
              <a:blipFill rotWithShape="0">
                <a:blip r:embed="rId2"/>
                <a:stretch>
                  <a:fillRect l="-1412" t="-1156" r="-1412"/>
                </a:stretch>
              </a:blipFill>
            </p:spPr>
            <p:txBody>
              <a:bodyPr/>
              <a:lstStyle/>
              <a:p>
                <a:r>
                  <a:rPr lang="el-GR">
                    <a:noFill/>
                  </a:rPr>
                  <a:t> </a:t>
                </a:r>
              </a:p>
            </p:txBody>
          </p:sp>
        </mc:Fallback>
      </mc:AlternateContent>
    </p:spTree>
    <p:extLst>
      <p:ext uri="{BB962C8B-B14F-4D97-AF65-F5344CB8AC3E}">
        <p14:creationId xmlns:p14="http://schemas.microsoft.com/office/powerpoint/2010/main" val="383546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524000" y="0"/>
                <a:ext cx="9144000" cy="2204864"/>
              </a:xfrm>
            </p:spPr>
            <p:txBody>
              <a:bodyPr/>
              <a:lstStyle/>
              <a:p>
                <a14:m>
                  <m:oMath xmlns:m="http://schemas.openxmlformats.org/officeDocument/2006/math">
                    <m:sSubSup>
                      <m:sSubSupPr>
                        <m:ctrlPr>
                          <a:rPr lang="el-GR" i="1" smtClean="0">
                            <a:latin typeface="Cambria Math" panose="02040503050406030204" pitchFamily="18" charset="0"/>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panose="02040503050406030204" pitchFamily="18" charset="0"/>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n-US" b="0" i="1" smtClean="0">
                            <a:latin typeface="Cambria Math"/>
                          </a:rPr>
                          <m:t>34</m:t>
                        </m:r>
                      </m:num>
                      <m:den>
                        <m:r>
                          <a:rPr lang="el-GR" b="0" i="1" smtClean="0">
                            <a:latin typeface="Cambria Math"/>
                          </a:rPr>
                          <m:t>3</m:t>
                        </m:r>
                      </m:den>
                    </m:f>
                    <m:r>
                      <a:rPr lang="el-GR" i="1">
                        <a:latin typeface="Cambria Math"/>
                      </a:rPr>
                      <m:t>=</m:t>
                    </m:r>
                    <m:r>
                      <a:rPr lang="en-US" b="0" i="1" smtClean="0">
                        <a:latin typeface="Cambria Math"/>
                      </a:rPr>
                      <m:t>11,3</m:t>
                    </m:r>
                    <m:r>
                      <a:rPr lang="el-GR" i="1">
                        <a:latin typeface="Cambria Math"/>
                      </a:rPr>
                      <m:t>     </m:t>
                    </m:r>
                    <m:sSub>
                      <m:sSubPr>
                        <m:ctrlPr>
                          <a:rPr lang="el-GR" i="1">
                            <a:latin typeface="Cambria Math" panose="02040503050406030204" pitchFamily="18" charset="0"/>
                          </a:rPr>
                        </m:ctrlPr>
                      </m:sSubPr>
                      <m:e>
                        <m:r>
                          <m:rPr>
                            <m:sty m:val="p"/>
                          </m:rPr>
                          <a:rPr lang="en-US">
                            <a:latin typeface="Cambria Math"/>
                          </a:rPr>
                          <m:t>S</m:t>
                        </m:r>
                      </m:e>
                      <m:sub>
                        <m:r>
                          <a:rPr lang="en-US" i="1">
                            <a:latin typeface="Cambria Math"/>
                          </a:rPr>
                          <m:t>1</m:t>
                        </m:r>
                      </m:sub>
                    </m:sSub>
                    <m:r>
                      <a:rPr lang="el-GR" i="1">
                        <a:latin typeface="Cambria Math"/>
                      </a:rPr>
                      <m:t>=</m:t>
                    </m:r>
                    <m:r>
                      <a:rPr lang="en-US" b="0" i="1" smtClean="0">
                        <a:latin typeface="Cambria Math"/>
                      </a:rPr>
                      <m:t>3,36</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484490273"/>
                  </p:ext>
                </p:extLst>
              </p:nvPr>
            </p:nvGraphicFramePr>
            <p:xfrm>
              <a:off x="1524001" y="1340768"/>
              <a:ext cx="6696743" cy="296418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-2</a:t>
                          </a:r>
                        </a:p>
                      </a:txBody>
                      <a:tcPr marL="6350" marR="6350" marT="6350" marB="0" anchor="b"/>
                    </a:tc>
                    <a:tc>
                      <a:txBody>
                        <a:bodyPr/>
                        <a:lstStyle/>
                        <a:p>
                          <a:pPr algn="ctr" fontAlgn="b"/>
                          <a:r>
                            <a:rPr lang="el-GR" sz="3200" b="0" i="0" u="none" strike="noStrike">
                              <a:solidFill>
                                <a:srgbClr val="000000"/>
                              </a:solidFill>
                              <a:effectLst/>
                              <a:latin typeface="Calibri"/>
                            </a:rPr>
                            <a:t>4</a:t>
                          </a: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3200" b="0" i="0" u="none" strike="noStrike">
                              <a:solidFill>
                                <a:srgbClr val="000000"/>
                              </a:solidFill>
                              <a:effectLst/>
                              <a:latin typeface="Calibri"/>
                            </a:rPr>
                            <a:t>0</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3200" b="0" i="0" u="none" strike="noStrike">
                              <a:solidFill>
                                <a:srgbClr val="000000"/>
                              </a:solidFill>
                              <a:effectLst/>
                              <a:latin typeface="Calibri"/>
                            </a:rPr>
                            <a:t>6</a:t>
                          </a:r>
                        </a:p>
                      </a:txBody>
                      <a:tcPr marL="6350" marR="6350" marT="6350" marB="0" anchor="b"/>
                    </a:tc>
                    <a:tc>
                      <a:txBody>
                        <a:bodyPr/>
                        <a:lstStyle/>
                        <a:p>
                          <a:pPr algn="ctr" fontAlgn="b"/>
                          <a:r>
                            <a:rPr lang="el-GR" sz="3200" b="0" i="0" u="none" strike="noStrike" dirty="0">
                              <a:solidFill>
                                <a:srgbClr val="000000"/>
                              </a:solidFill>
                              <a:effectLst/>
                              <a:latin typeface="Calibri"/>
                            </a:rPr>
                            <a:t>5</a:t>
                          </a:r>
                        </a:p>
                      </a:txBody>
                      <a:tcPr marL="6350" marR="6350" marT="6350" marB="0" anchor="b"/>
                    </a:tc>
                    <a:tc>
                      <a:txBody>
                        <a:bodyPr/>
                        <a:lstStyle/>
                        <a:p>
                          <a:pPr algn="ctr" fontAlgn="b"/>
                          <a:r>
                            <a:rPr lang="el-GR" sz="3200" b="0" i="0" u="none" strike="noStrike" dirty="0">
                              <a:solidFill>
                                <a:srgbClr val="000000"/>
                              </a:solidFill>
                              <a:effectLst/>
                              <a:latin typeface="Calibri"/>
                            </a:rPr>
                            <a:t>25</a:t>
                          </a: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3200" b="0" i="0" u="none" strike="noStrike">
                              <a:solidFill>
                                <a:srgbClr val="000000"/>
                              </a:solidFill>
                              <a:effectLst/>
                              <a:latin typeface="Calibri"/>
                            </a:rPr>
                            <a:t>1</a:t>
                          </a:r>
                        </a:p>
                      </a:txBody>
                      <a:tcPr marL="6350" marR="6350" marT="6350" marB="0" anchor="b"/>
                    </a:tc>
                    <a:tc>
                      <a:txBody>
                        <a:bodyPr/>
                        <a:lstStyle/>
                        <a:p>
                          <a:pPr algn="ctr" fontAlgn="b"/>
                          <a:r>
                            <a:rPr lang="el-GR" sz="3200" b="0" i="0" u="none" strike="noStrike">
                              <a:solidFill>
                                <a:srgbClr val="000000"/>
                              </a:solidFill>
                              <a:effectLst/>
                              <a:latin typeface="Calibri"/>
                            </a:rPr>
                            <a:t>-2</a:t>
                          </a:r>
                        </a:p>
                      </a:txBody>
                      <a:tcPr marL="6350" marR="6350" marT="6350" marB="0" anchor="b"/>
                    </a:tc>
                    <a:tc>
                      <a:txBody>
                        <a:bodyPr/>
                        <a:lstStyle/>
                        <a:p>
                          <a:pPr algn="ctr" fontAlgn="b"/>
                          <a:r>
                            <a:rPr lang="el-GR" sz="3200" b="0" i="0" u="none" strike="noStrike" dirty="0">
                              <a:solidFill>
                                <a:srgbClr val="000000"/>
                              </a:solidFill>
                              <a:effectLst/>
                              <a:latin typeface="Calibri"/>
                            </a:rPr>
                            <a:t>4</a:t>
                          </a:r>
                        </a:p>
                      </a:txBody>
                      <a:tcPr marL="6350" marR="6350" marT="6350" marB="0" anchor="b"/>
                    </a:tc>
                    <a:extLst>
                      <a:ext uri="{0D108BD9-81ED-4DB2-BD59-A6C34878D82A}">
                        <a16:rowId xmlns="" xmlns:a16="http://schemas.microsoft.com/office/drawing/2014/main" val="10004"/>
                      </a:ext>
                    </a:extLst>
                  </a:tr>
                  <a:tr h="360040">
                    <a:tc>
                      <a:txBody>
                        <a:bodyPr/>
                        <a:lstStyle/>
                        <a:p>
                          <a:pPr algn="ctr" fontAlgn="b"/>
                          <a:r>
                            <a:rPr lang="el-GR" sz="3200" b="1" i="0" u="none" strike="noStrike" dirty="0">
                              <a:solidFill>
                                <a:srgbClr val="FF0000"/>
                              </a:solidFill>
                              <a:effectLst/>
                              <a:latin typeface="Calibri"/>
                            </a:rPr>
                            <a:t>6</a:t>
                          </a:r>
                        </a:p>
                      </a:txBody>
                      <a:tcPr marL="6350" marR="6350" marT="6350" marB="0" anchor="b"/>
                    </a:tc>
                    <a:tc>
                      <a:txBody>
                        <a:bodyPr/>
                        <a:lstStyle/>
                        <a:p>
                          <a:pPr algn="ctr" fontAlgn="b"/>
                          <a:endParaRPr lang="el-GR" sz="3200" b="0" i="0" u="none" strike="noStrike">
                            <a:solidFill>
                              <a:srgbClr val="000000"/>
                            </a:solidFill>
                            <a:effectLst/>
                            <a:latin typeface="Calibri"/>
                          </a:endParaRPr>
                        </a:p>
                      </a:txBody>
                      <a:tcPr marL="6350" marR="6350" marT="6350" marB="0" anchor="b"/>
                    </a:tc>
                    <a:tc>
                      <a:txBody>
                        <a:bodyPr/>
                        <a:lstStyle/>
                        <a:p>
                          <a:pPr algn="ctr" fontAlgn="b"/>
                          <a:r>
                            <a:rPr lang="el-GR" sz="3200" b="1" i="0" u="none" strike="noStrike" dirty="0">
                              <a:solidFill>
                                <a:srgbClr val="FF0000"/>
                              </a:solidFill>
                              <a:effectLst/>
                              <a:latin typeface="Calibri"/>
                            </a:rPr>
                            <a:t>34</a:t>
                          </a:r>
                        </a:p>
                      </a:txBody>
                      <a:tcPr marL="6350" marR="6350" marT="6350" marB="0" anchor="b"/>
                    </a:tc>
                    <a:extLst>
                      <a:ext uri="{0D108BD9-81ED-4DB2-BD59-A6C34878D82A}">
                        <a16:rowId xmlns="" xmlns:a16="http://schemas.microsoft.com/office/drawing/2014/main" val="10005"/>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484490273"/>
                  </p:ext>
                </p:extLst>
              </p:nvPr>
            </p:nvGraphicFramePr>
            <p:xfrm>
              <a:off x="0" y="1340768"/>
              <a:ext cx="6696743" cy="296418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3"/>
                          <a:stretch>
                            <a:fillRect l="-81443" t="-24691" r="-101804" b="-550617"/>
                          </a:stretch>
                        </a:blipFill>
                      </a:tcPr>
                    </a:tc>
                    <a:tc>
                      <a:txBody>
                        <a:bodyPr/>
                        <a:lstStyle/>
                        <a:p>
                          <a:endParaRPr lang="el-GR"/>
                        </a:p>
                      </a:txBody>
                      <a:tcPr marL="6350" marR="6350" marT="6350" marB="0" anchor="b">
                        <a:blipFill rotWithShape="1">
                          <a:blip r:embed="rId3"/>
                          <a:stretch>
                            <a:fillRect l="-178228" t="-24691" b="-550617"/>
                          </a:stretch>
                        </a:blipFill>
                      </a:tcPr>
                    </a:tc>
                  </a:tr>
                  <a:tr h="494030">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-2</a:t>
                          </a:r>
                        </a:p>
                      </a:txBody>
                      <a:tcPr marL="6350" marR="6350" marT="6350" marB="0" anchor="b"/>
                    </a:tc>
                    <a:tc>
                      <a:txBody>
                        <a:bodyPr/>
                        <a:lstStyle/>
                        <a:p>
                          <a:pPr algn="ctr" fontAlgn="b"/>
                          <a:r>
                            <a:rPr lang="el-GR" sz="3200" b="0" i="0" u="none" strike="noStrike">
                              <a:solidFill>
                                <a:srgbClr val="000000"/>
                              </a:solidFill>
                              <a:effectLst/>
                              <a:latin typeface="Calibri"/>
                            </a:rPr>
                            <a:t>4</a:t>
                          </a:r>
                        </a:p>
                      </a:txBody>
                      <a:tcPr marL="6350" marR="6350" marT="6350" marB="0" anchor="b"/>
                    </a:tc>
                  </a:tr>
                  <a:tr h="494030">
                    <a:tc>
                      <a:txBody>
                        <a:bodyPr/>
                        <a:lstStyle/>
                        <a:p>
                          <a:pPr algn="ctr" fontAlgn="b"/>
                          <a:r>
                            <a:rPr lang="el-GR" sz="3200" b="0" i="0" u="none" strike="noStrike">
                              <a:solidFill>
                                <a:srgbClr val="000000"/>
                              </a:solidFill>
                              <a:effectLst/>
                              <a:latin typeface="Calibri"/>
                            </a:rPr>
                            <a:t>0</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r>
                  <a:tr h="494030">
                    <a:tc>
                      <a:txBody>
                        <a:bodyPr/>
                        <a:lstStyle/>
                        <a:p>
                          <a:pPr algn="ctr" fontAlgn="b"/>
                          <a:r>
                            <a:rPr lang="el-GR" sz="3200" b="0" i="0" u="none" strike="noStrike">
                              <a:solidFill>
                                <a:srgbClr val="000000"/>
                              </a:solidFill>
                              <a:effectLst/>
                              <a:latin typeface="Calibri"/>
                            </a:rPr>
                            <a:t>6</a:t>
                          </a:r>
                        </a:p>
                      </a:txBody>
                      <a:tcPr marL="6350" marR="6350" marT="6350" marB="0" anchor="b"/>
                    </a:tc>
                    <a:tc>
                      <a:txBody>
                        <a:bodyPr/>
                        <a:lstStyle/>
                        <a:p>
                          <a:pPr algn="ctr" fontAlgn="b"/>
                          <a:r>
                            <a:rPr lang="el-GR" sz="3200" b="0" i="0" u="none" strike="noStrike" dirty="0">
                              <a:solidFill>
                                <a:srgbClr val="000000"/>
                              </a:solidFill>
                              <a:effectLst/>
                              <a:latin typeface="Calibri"/>
                            </a:rPr>
                            <a:t>5</a:t>
                          </a:r>
                        </a:p>
                      </a:txBody>
                      <a:tcPr marL="6350" marR="6350" marT="6350" marB="0" anchor="b"/>
                    </a:tc>
                    <a:tc>
                      <a:txBody>
                        <a:bodyPr/>
                        <a:lstStyle/>
                        <a:p>
                          <a:pPr algn="ctr" fontAlgn="b"/>
                          <a:r>
                            <a:rPr lang="el-GR" sz="3200" b="0" i="0" u="none" strike="noStrike" dirty="0">
                              <a:solidFill>
                                <a:srgbClr val="000000"/>
                              </a:solidFill>
                              <a:effectLst/>
                              <a:latin typeface="Calibri"/>
                            </a:rPr>
                            <a:t>25</a:t>
                          </a:r>
                        </a:p>
                      </a:txBody>
                      <a:tcPr marL="6350" marR="6350" marT="6350" marB="0" anchor="b"/>
                    </a:tc>
                  </a:tr>
                  <a:tr h="494030">
                    <a:tc>
                      <a:txBody>
                        <a:bodyPr/>
                        <a:lstStyle/>
                        <a:p>
                          <a:pPr algn="ctr" fontAlgn="b"/>
                          <a:r>
                            <a:rPr lang="el-GR" sz="3200" b="0" i="0" u="none" strike="noStrike">
                              <a:solidFill>
                                <a:srgbClr val="000000"/>
                              </a:solidFill>
                              <a:effectLst/>
                              <a:latin typeface="Calibri"/>
                            </a:rPr>
                            <a:t>1</a:t>
                          </a:r>
                        </a:p>
                      </a:txBody>
                      <a:tcPr marL="6350" marR="6350" marT="6350" marB="0" anchor="b"/>
                    </a:tc>
                    <a:tc>
                      <a:txBody>
                        <a:bodyPr/>
                        <a:lstStyle/>
                        <a:p>
                          <a:pPr algn="ctr" fontAlgn="b"/>
                          <a:r>
                            <a:rPr lang="el-GR" sz="3200" b="0" i="0" u="none" strike="noStrike">
                              <a:solidFill>
                                <a:srgbClr val="000000"/>
                              </a:solidFill>
                              <a:effectLst/>
                              <a:latin typeface="Calibri"/>
                            </a:rPr>
                            <a:t>-2</a:t>
                          </a:r>
                        </a:p>
                      </a:txBody>
                      <a:tcPr marL="6350" marR="6350" marT="6350" marB="0" anchor="b"/>
                    </a:tc>
                    <a:tc>
                      <a:txBody>
                        <a:bodyPr/>
                        <a:lstStyle/>
                        <a:p>
                          <a:pPr algn="ctr" fontAlgn="b"/>
                          <a:r>
                            <a:rPr lang="el-GR" sz="3200" b="0" i="0" u="none" strike="noStrike" dirty="0">
                              <a:solidFill>
                                <a:srgbClr val="000000"/>
                              </a:solidFill>
                              <a:effectLst/>
                              <a:latin typeface="Calibri"/>
                            </a:rPr>
                            <a:t>4</a:t>
                          </a:r>
                        </a:p>
                      </a:txBody>
                      <a:tcPr marL="6350" marR="6350" marT="6350" marB="0" anchor="b"/>
                    </a:tc>
                  </a:tr>
                  <a:tr h="494030">
                    <a:tc>
                      <a:txBody>
                        <a:bodyPr/>
                        <a:lstStyle/>
                        <a:p>
                          <a:pPr algn="ctr" fontAlgn="b"/>
                          <a:r>
                            <a:rPr lang="el-GR" sz="3200" b="1" i="0" u="none" strike="noStrike" dirty="0">
                              <a:solidFill>
                                <a:srgbClr val="FF0000"/>
                              </a:solidFill>
                              <a:effectLst/>
                              <a:latin typeface="Calibri"/>
                            </a:rPr>
                            <a:t>6</a:t>
                          </a:r>
                        </a:p>
                      </a:txBody>
                      <a:tcPr marL="6350" marR="6350" marT="6350" marB="0" anchor="b"/>
                    </a:tc>
                    <a:tc>
                      <a:txBody>
                        <a:bodyPr/>
                        <a:lstStyle/>
                        <a:p>
                          <a:pPr algn="ctr" fontAlgn="b"/>
                          <a:endParaRPr lang="el-GR" sz="3200" b="0" i="0" u="none" strike="noStrike">
                            <a:solidFill>
                              <a:srgbClr val="000000"/>
                            </a:solidFill>
                            <a:effectLst/>
                            <a:latin typeface="Calibri"/>
                          </a:endParaRPr>
                        </a:p>
                      </a:txBody>
                      <a:tcPr marL="6350" marR="6350" marT="6350" marB="0" anchor="b"/>
                    </a:tc>
                    <a:tc>
                      <a:txBody>
                        <a:bodyPr/>
                        <a:lstStyle/>
                        <a:p>
                          <a:pPr algn="ctr" fontAlgn="b"/>
                          <a:r>
                            <a:rPr lang="el-GR" sz="3200" b="1" i="0" u="none" strike="noStrike" dirty="0">
                              <a:solidFill>
                                <a:srgbClr val="FF0000"/>
                              </a:solidFill>
                              <a:effectLst/>
                              <a:latin typeface="Calibri"/>
                            </a:rPr>
                            <a:t>34</a:t>
                          </a:r>
                        </a:p>
                      </a:txBody>
                      <a:tcPr marL="6350" marR="6350" marT="6350" marB="0" anchor="b"/>
                    </a:tc>
                  </a:tr>
                </a:tbl>
              </a:graphicData>
            </a:graphic>
          </p:graphicFrame>
        </mc:Fallback>
      </mc:AlternateContent>
    </p:spTree>
    <p:extLst>
      <p:ext uri="{BB962C8B-B14F-4D97-AF65-F5344CB8AC3E}">
        <p14:creationId xmlns:p14="http://schemas.microsoft.com/office/powerpoint/2010/main" val="177774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524000" y="0"/>
                <a:ext cx="9144000" cy="2204864"/>
              </a:xfrm>
            </p:spPr>
            <p:txBody>
              <a:bodyPr/>
              <a:lstStyle/>
              <a:p>
                <a14:m>
                  <m:oMath xmlns:m="http://schemas.openxmlformats.org/officeDocument/2006/math">
                    <m:sSubSup>
                      <m:sSubSupPr>
                        <m:ctrlPr>
                          <a:rPr lang="el-GR" i="1" smtClean="0">
                            <a:latin typeface="Cambria Math" panose="02040503050406030204" pitchFamily="18" charset="0"/>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b="0" i="1" smtClean="0">
                            <a:latin typeface="Cambria Math"/>
                          </a:rPr>
                          <m:t>6</m:t>
                        </m:r>
                      </m:num>
                      <m:den>
                        <m:r>
                          <a:rPr lang="el-GR" b="0" i="1" smtClean="0">
                            <a:latin typeface="Cambria Math"/>
                          </a:rPr>
                          <m:t>2</m:t>
                        </m:r>
                      </m:den>
                    </m:f>
                    <m:r>
                      <a:rPr lang="el-GR" i="1">
                        <a:latin typeface="Cambria Math"/>
                      </a:rPr>
                      <m:t>=</m:t>
                    </m:r>
                    <m:r>
                      <a:rPr lang="el-GR" b="0" i="1" smtClean="0">
                        <a:latin typeface="Cambria Math"/>
                      </a:rPr>
                      <m:t>3</m:t>
                    </m:r>
                    <m:r>
                      <a:rPr lang="el-GR" i="1">
                        <a:latin typeface="Cambria Math"/>
                      </a:rPr>
                      <m:t>    </m:t>
                    </m:r>
                    <m:sSub>
                      <m:sSubPr>
                        <m:ctrlPr>
                          <a:rPr lang="el-GR" i="1">
                            <a:latin typeface="Cambria Math" panose="02040503050406030204" pitchFamily="18" charset="0"/>
                          </a:rPr>
                        </m:ctrlPr>
                      </m:sSubPr>
                      <m:e>
                        <m:r>
                          <m:rPr>
                            <m:sty m:val="p"/>
                          </m:rPr>
                          <a:rPr lang="en-US">
                            <a:latin typeface="Cambria Math"/>
                          </a:rPr>
                          <m:t>S</m:t>
                        </m:r>
                      </m:e>
                      <m:sub>
                        <m:r>
                          <a:rPr lang="el-GR" b="0" i="1" smtClean="0">
                            <a:latin typeface="Cambria Math"/>
                          </a:rPr>
                          <m:t>2</m:t>
                        </m:r>
                      </m:sub>
                    </m:sSub>
                    <m:r>
                      <a:rPr lang="el-GR" i="1">
                        <a:latin typeface="Cambria Math"/>
                      </a:rPr>
                      <m:t>=</m:t>
                    </m:r>
                    <m:r>
                      <a:rPr lang="el-GR" b="0" i="1" smtClean="0">
                        <a:latin typeface="Cambria Math"/>
                      </a:rPr>
                      <m:t>1,73</m:t>
                    </m:r>
                  </m:oMath>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2367261128"/>
                  </p:ext>
                </p:extLst>
              </p:nvPr>
            </p:nvGraphicFramePr>
            <p:xfrm>
              <a:off x="1524001" y="908720"/>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n-US"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n-US" sz="2800" b="0" i="0" u="none" strike="noStrike" dirty="0" smtClean="0">
                              <a:solidFill>
                                <a:srgbClr val="FF0000"/>
                              </a:solidFill>
                              <a:effectLst/>
                              <a:latin typeface="Calibri"/>
                            </a:rPr>
                            <a:t>12</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i="0" u="none" strike="noStrike" dirty="0">
                              <a:solidFill>
                                <a:srgbClr val="FF0000"/>
                              </a:solidFill>
                              <a:effectLst/>
                              <a:latin typeface="Calibri"/>
                            </a:rPr>
                            <a:t>6</a:t>
                          </a: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2367261128"/>
                  </p:ext>
                </p:extLst>
              </p:nvPr>
            </p:nvGraphicFramePr>
            <p:xfrm>
              <a:off x="0" y="908720"/>
              <a:ext cx="6696743" cy="222631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4"/>
                          <a:stretch>
                            <a:fillRect l="-81443" t="-23457" r="-101804" b="-395062"/>
                          </a:stretch>
                        </a:blipFill>
                      </a:tcPr>
                    </a:tc>
                    <a:tc>
                      <a:txBody>
                        <a:bodyPr/>
                        <a:lstStyle/>
                        <a:p>
                          <a:endParaRPr lang="el-GR"/>
                        </a:p>
                      </a:txBody>
                      <a:tcPr marL="6350" marR="6350" marT="6350" marB="0" anchor="b">
                        <a:blipFill rotWithShape="1">
                          <a:blip r:embed="rId4"/>
                          <a:stretch>
                            <a:fillRect l="-178228" t="-23457" b="-395062"/>
                          </a:stretch>
                        </a:blipFill>
                      </a:tcPr>
                    </a:tc>
                  </a:tr>
                  <a:tr h="43307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tr>
                  <a:tr h="43307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433070">
                    <a:tc>
                      <a:txBody>
                        <a:bodyPr/>
                        <a:lstStyle/>
                        <a:p>
                          <a:pPr algn="ctr" fontAlgn="b"/>
                          <a:r>
                            <a:rPr lang="en-US"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433070">
                    <a:tc>
                      <a:txBody>
                        <a:bodyPr/>
                        <a:lstStyle/>
                        <a:p>
                          <a:pPr algn="ctr" fontAlgn="b"/>
                          <a:r>
                            <a:rPr lang="en-US" sz="2800" b="0" i="0" u="none" strike="noStrike" dirty="0" smtClean="0">
                              <a:solidFill>
                                <a:srgbClr val="FF0000"/>
                              </a:solidFill>
                              <a:effectLst/>
                              <a:latin typeface="Calibri"/>
                            </a:rPr>
                            <a:t>12</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i="0" u="none" strike="noStrike" dirty="0">
                              <a:solidFill>
                                <a:srgbClr val="FF0000"/>
                              </a:solidFill>
                              <a:effectLst/>
                              <a:latin typeface="Calibri"/>
                            </a:rPr>
                            <a:t>6</a:t>
                          </a:r>
                        </a:p>
                      </a:txBody>
                      <a:tcPr marL="6350" marR="6350" marT="6350" marB="0" anchor="b"/>
                    </a:tc>
                  </a:tr>
                </a:tbl>
              </a:graphicData>
            </a:graphic>
          </p:graphicFrame>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803306166"/>
              </p:ext>
            </p:extLst>
          </p:nvPr>
        </p:nvGraphicFramePr>
        <p:xfrm>
          <a:off x="1509910" y="3140968"/>
          <a:ext cx="4406900" cy="915988"/>
        </p:xfrm>
        <a:graphic>
          <a:graphicData uri="http://schemas.openxmlformats.org/presentationml/2006/ole">
            <mc:AlternateContent xmlns:mc="http://schemas.openxmlformats.org/markup-compatibility/2006">
              <mc:Choice xmlns:v="urn:schemas-microsoft-com:vml" Requires="v">
                <p:oleObj spid="_x0000_s35902" name="Εξίσωση" r:id="rId5" imgW="1790640" imgH="457200" progId="Equation.3">
                  <p:embed/>
                </p:oleObj>
              </mc:Choice>
              <mc:Fallback>
                <p:oleObj name="Εξίσωση" r:id="rId5" imgW="1790640" imgH="457200" progId="Equation.3">
                  <p:embed/>
                  <p:pic>
                    <p:nvPicPr>
                      <p:cNvPr id="0" name=""/>
                      <p:cNvPicPr>
                        <a:picLocks noChangeAspect="1" noChangeArrowheads="1"/>
                      </p:cNvPicPr>
                      <p:nvPr/>
                    </p:nvPicPr>
                    <p:blipFill>
                      <a:blip r:embed="rId6"/>
                      <a:srcRect/>
                      <a:stretch>
                        <a:fillRect/>
                      </a:stretch>
                    </p:blipFill>
                    <p:spPr bwMode="auto">
                      <a:xfrm>
                        <a:off x="1509910" y="3140968"/>
                        <a:ext cx="4406900" cy="9159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1524001" y="4004325"/>
                <a:ext cx="5006883" cy="824328"/>
              </a:xfrm>
              <a:prstGeom prst="rect">
                <a:avLst/>
              </a:prstGeom>
              <a:noFill/>
            </p:spPr>
            <p:txBody>
              <a:bodyPr wrap="none" rtlCol="0">
                <a:spAutoFit/>
              </a:bodyPr>
              <a:lstStyle/>
              <a:p>
                <a14:m>
                  <m:oMath xmlns:m="http://schemas.openxmlformats.org/officeDocument/2006/math">
                    <m:sSup>
                      <m:sSupPr>
                        <m:ctrlPr>
                          <a:rPr lang="en-US" sz="3200" i="1">
                            <a:latin typeface="Cambria Math" panose="02040503050406030204" pitchFamily="18" charset="0"/>
                          </a:rPr>
                        </m:ctrlPr>
                      </m:sSupPr>
                      <m:e>
                        <m:r>
                          <a:rPr lang="en-US" sz="3200" i="1">
                            <a:latin typeface="Cambria Math"/>
                          </a:rPr>
                          <m:t>𝑆</m:t>
                        </m:r>
                      </m:e>
                      <m:sup>
                        <m:r>
                          <a:rPr lang="en-US" sz="3200" i="1">
                            <a:latin typeface="Cambria Math"/>
                          </a:rPr>
                          <m:t>2</m:t>
                        </m:r>
                      </m:sup>
                    </m:sSup>
                  </m:oMath>
                </a14:m>
                <a:r>
                  <a:rPr lang="en-US" sz="3200" dirty="0"/>
                  <a:t>=</a:t>
                </a:r>
                <a14:m>
                  <m:oMath xmlns:m="http://schemas.openxmlformats.org/officeDocument/2006/math">
                    <m:f>
                      <m:fPr>
                        <m:ctrlPr>
                          <a:rPr lang="en-US" sz="3200" i="1" dirty="0">
                            <a:latin typeface="Cambria Math" panose="02040503050406030204" pitchFamily="18" charset="0"/>
                          </a:rPr>
                        </m:ctrlPr>
                      </m:fPr>
                      <m:num>
                        <m:d>
                          <m:dPr>
                            <m:ctrlPr>
                              <a:rPr lang="en-US" sz="3200" i="1" dirty="0">
                                <a:latin typeface="Cambria Math" panose="02040503050406030204" pitchFamily="18" charset="0"/>
                              </a:rPr>
                            </m:ctrlPr>
                          </m:dPr>
                          <m:e>
                            <m:r>
                              <a:rPr lang="en-US" sz="3200" i="1" dirty="0">
                                <a:latin typeface="Cambria Math"/>
                              </a:rPr>
                              <m:t>4−1</m:t>
                            </m:r>
                          </m:e>
                        </m:d>
                        <m:r>
                          <a:rPr lang="en-US" sz="3200" i="1" dirty="0">
                            <a:latin typeface="Cambria Math"/>
                          </a:rPr>
                          <m:t>∗11,3+</m:t>
                        </m:r>
                        <m:d>
                          <m:dPr>
                            <m:ctrlPr>
                              <a:rPr lang="en-US" sz="3200" i="1" dirty="0">
                                <a:latin typeface="Cambria Math" panose="02040503050406030204" pitchFamily="18" charset="0"/>
                              </a:rPr>
                            </m:ctrlPr>
                          </m:dPr>
                          <m:e>
                            <m:r>
                              <a:rPr lang="en-US" sz="3200" i="1" dirty="0">
                                <a:latin typeface="Cambria Math"/>
                              </a:rPr>
                              <m:t>3−1</m:t>
                            </m:r>
                          </m:e>
                        </m:d>
                        <m:r>
                          <a:rPr lang="en-US" sz="3200" i="1" dirty="0">
                            <a:latin typeface="Cambria Math"/>
                          </a:rPr>
                          <m:t>∗3</m:t>
                        </m:r>
                      </m:num>
                      <m:den>
                        <m:r>
                          <a:rPr lang="en-US" sz="3200" i="1" dirty="0">
                            <a:latin typeface="Cambria Math"/>
                          </a:rPr>
                          <m:t>7−2</m:t>
                        </m:r>
                      </m:den>
                    </m:f>
                    <m:r>
                      <a:rPr lang="en-US" sz="3200" i="1" dirty="0">
                        <a:latin typeface="Cambria Math"/>
                      </a:rPr>
                      <m:t>=7,98</m:t>
                    </m:r>
                  </m:oMath>
                </a14:m>
                <a:endParaRPr lang="el-GR"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0" y="4004325"/>
                <a:ext cx="5006883" cy="824328"/>
              </a:xfrm>
              <a:prstGeom prst="rect">
                <a:avLst/>
              </a:prstGeom>
              <a:blipFill rotWithShape="1">
                <a:blip r:embed="rId7"/>
                <a:stretch>
                  <a:fillRect b="-118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19872" y="5085185"/>
                <a:ext cx="8600368" cy="1131015"/>
              </a:xfrm>
              <a:prstGeom prst="rect">
                <a:avLst/>
              </a:prstGeom>
              <a:noFill/>
            </p:spPr>
            <p:txBody>
              <a:bodyPr wrap="none" rtlCol="0">
                <a:sp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a:rPr>
                          <m:t>𝑆</m:t>
                        </m:r>
                      </m:e>
                      <m:sub>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1−</m:t>
                        </m:r>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2</m:t>
                        </m:r>
                      </m:sub>
                    </m:sSub>
                    <m:r>
                      <a:rPr lang="en-US" sz="3200" i="1">
                        <a:latin typeface="Cambria Math"/>
                      </a:rPr>
                      <m:t>=</m:t>
                    </m:r>
                    <m:rad>
                      <m:radPr>
                        <m:degHide m:val="on"/>
                        <m:ctrlPr>
                          <a:rPr lang="en-US" sz="3200" i="1">
                            <a:latin typeface="Cambria Math" panose="02040503050406030204" pitchFamily="18" charset="0"/>
                          </a:rPr>
                        </m:ctrlPr>
                      </m:radPr>
                      <m:deg/>
                      <m:e>
                        <m:sSup>
                          <m:sSupPr>
                            <m:ctrlPr>
                              <a:rPr lang="en-US" sz="3200" i="1">
                                <a:latin typeface="Cambria Math" panose="02040503050406030204" pitchFamily="18" charset="0"/>
                              </a:rPr>
                            </m:ctrlPr>
                          </m:sSupPr>
                          <m:e>
                            <m:r>
                              <a:rPr lang="en-US" sz="3200" i="1">
                                <a:latin typeface="Cambria Math"/>
                              </a:rPr>
                              <m:t>𝑠</m:t>
                            </m:r>
                          </m:e>
                          <m:sup>
                            <m:r>
                              <a:rPr lang="en-US" sz="3200" i="1">
                                <a:latin typeface="Cambria Math"/>
                              </a:rPr>
                              <m:t>2</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1</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2</m:t>
                                </m:r>
                              </m:sub>
                            </m:sSub>
                          </m:den>
                        </m:f>
                        <m:r>
                          <a:rPr lang="en-US" sz="3200" i="1">
                            <a:latin typeface="Cambria Math"/>
                          </a:rPr>
                          <m:t>)</m:t>
                        </m:r>
                      </m:e>
                    </m:rad>
                    <m:r>
                      <a:rPr lang="en-US" sz="3200" i="1">
                        <a:latin typeface="Cambria Math"/>
                      </a:rPr>
                      <m:t>=</m:t>
                    </m:r>
                    <m:rad>
                      <m:radPr>
                        <m:degHide m:val="on"/>
                        <m:ctrlPr>
                          <a:rPr lang="en-US" sz="3200" i="1">
                            <a:latin typeface="Cambria Math" panose="02040503050406030204" pitchFamily="18" charset="0"/>
                          </a:rPr>
                        </m:ctrlPr>
                      </m:radPr>
                      <m:deg/>
                      <m:e>
                        <m:r>
                          <a:rPr lang="en-US" sz="3200" i="1">
                            <a:latin typeface="Cambria Math"/>
                          </a:rPr>
                          <m:t>7,98∗</m:t>
                        </m:r>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e>
                        </m:d>
                      </m:e>
                    </m:rad>
                    <m:r>
                      <a:rPr lang="en-US" sz="3200" i="1">
                        <a:latin typeface="Cambria Math"/>
                      </a:rPr>
                      <m:t>=2,</m:t>
                    </m:r>
                  </m:oMath>
                </a14:m>
                <a:r>
                  <a:rPr lang="en-US" sz="3200" dirty="0"/>
                  <a:t>16</a:t>
                </a:r>
                <a:endParaRPr lang="el-GR"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128" y="5085184"/>
                <a:ext cx="8600368" cy="1131015"/>
              </a:xfrm>
              <a:prstGeom prst="rect">
                <a:avLst/>
              </a:prstGeom>
              <a:blipFill rotWithShape="1">
                <a:blip r:embed="rId8"/>
                <a:stretch>
                  <a:fillRect r="-850"/>
                </a:stretch>
              </a:blipFill>
            </p:spPr>
            <p:txBody>
              <a:bodyPr/>
              <a:lstStyle/>
              <a:p>
                <a:r>
                  <a:rPr lang="el-GR">
                    <a:noFill/>
                  </a:rPr>
                  <a:t> </a:t>
                </a:r>
              </a:p>
            </p:txBody>
          </p:sp>
        </mc:Fallback>
      </mc:AlternateContent>
    </p:spTree>
    <p:extLst>
      <p:ext uri="{BB962C8B-B14F-4D97-AF65-F5344CB8AC3E}">
        <p14:creationId xmlns:p14="http://schemas.microsoft.com/office/powerpoint/2010/main" val="2940454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Object 7"/>
          <p:cNvGraphicFramePr>
            <a:graphicFrameLocks noChangeAspect="1"/>
          </p:cNvGraphicFramePr>
          <p:nvPr>
            <p:extLst>
              <p:ext uri="{D42A27DB-BD31-4B8C-83A1-F6EECF244321}">
                <p14:modId xmlns:p14="http://schemas.microsoft.com/office/powerpoint/2010/main" val="3515200577"/>
              </p:ext>
            </p:extLst>
          </p:nvPr>
        </p:nvGraphicFramePr>
        <p:xfrm>
          <a:off x="1536310" y="4202872"/>
          <a:ext cx="8534400" cy="1011238"/>
        </p:xfrm>
        <a:graphic>
          <a:graphicData uri="http://schemas.openxmlformats.org/presentationml/2006/ole">
            <mc:AlternateContent xmlns:mc="http://schemas.openxmlformats.org/markup-compatibility/2006">
              <mc:Choice xmlns:v="urn:schemas-microsoft-com:vml" Requires="v">
                <p:oleObj spid="_x0000_s36984" name="Εξίσωση" r:id="rId4" imgW="3213000" imgH="368280" progId="Equation.3">
                  <p:embed/>
                </p:oleObj>
              </mc:Choice>
              <mc:Fallback>
                <p:oleObj name="Εξίσωση" r:id="rId4" imgW="321300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310" y="4202872"/>
                        <a:ext cx="8534400" cy="1011238"/>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10"/>
          <p:cNvGraphicFramePr>
            <a:graphicFrameLocks noChangeAspect="1"/>
          </p:cNvGraphicFramePr>
          <p:nvPr>
            <p:extLst>
              <p:ext uri="{D42A27DB-BD31-4B8C-83A1-F6EECF244321}">
                <p14:modId xmlns:p14="http://schemas.microsoft.com/office/powerpoint/2010/main" val="4179376254"/>
              </p:ext>
            </p:extLst>
          </p:nvPr>
        </p:nvGraphicFramePr>
        <p:xfrm>
          <a:off x="2065339" y="5589588"/>
          <a:ext cx="6937375" cy="457200"/>
        </p:xfrm>
        <a:graphic>
          <a:graphicData uri="http://schemas.openxmlformats.org/presentationml/2006/ole">
            <mc:AlternateContent xmlns:mc="http://schemas.openxmlformats.org/markup-compatibility/2006">
              <mc:Choice xmlns:v="urn:schemas-microsoft-com:vml" Requires="v">
                <p:oleObj spid="_x0000_s36985" name="Εξίσωση" r:id="rId6" imgW="3073320" imgH="215640" progId="Equation.3">
                  <p:embed/>
                </p:oleObj>
              </mc:Choice>
              <mc:Fallback>
                <p:oleObj name="Εξίσωση" r:id="rId6" imgW="3073320" imgH="215640" progId="Equation.3">
                  <p:embed/>
                  <p:pic>
                    <p:nvPicPr>
                      <p:cNvPr id="0" name=""/>
                      <p:cNvPicPr>
                        <a:picLocks noChangeAspect="1" noChangeArrowheads="1"/>
                      </p:cNvPicPr>
                      <p:nvPr/>
                    </p:nvPicPr>
                    <p:blipFill>
                      <a:blip r:embed="rId7"/>
                      <a:srcRect/>
                      <a:stretch>
                        <a:fillRect/>
                      </a:stretch>
                    </p:blipFill>
                    <p:spPr bwMode="auto">
                      <a:xfrm>
                        <a:off x="2065339" y="5589588"/>
                        <a:ext cx="6937375" cy="457200"/>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p:cNvSpPr txBox="1"/>
              <p:nvPr/>
            </p:nvSpPr>
            <p:spPr>
              <a:xfrm>
                <a:off x="1524000" y="1"/>
                <a:ext cx="272965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𝑆</m:t>
                          </m:r>
                        </m:e>
                        <m:sub>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1−</m:t>
                          </m:r>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2</m:t>
                          </m:r>
                        </m:sub>
                      </m:sSub>
                      <m:r>
                        <a:rPr lang="en-US" sz="3200" i="1">
                          <a:latin typeface="Cambria Math"/>
                        </a:rPr>
                        <m:t>=2,16</m:t>
                      </m:r>
                    </m:oMath>
                  </m:oMathPara>
                </a14:m>
                <a:endParaRPr lang="el-GR"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0" y="0"/>
                <a:ext cx="2729658" cy="584775"/>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Ορθογώνιο 2"/>
              <p:cNvSpPr/>
              <p:nvPr/>
            </p:nvSpPr>
            <p:spPr>
              <a:xfrm>
                <a:off x="4511824" y="110122"/>
                <a:ext cx="6624736" cy="584775"/>
              </a:xfrm>
              <a:prstGeom prst="rect">
                <a:avLst/>
              </a:prstGeom>
            </p:spPr>
            <p:txBody>
              <a:bodyPr wrap="square">
                <a:spAutoFit/>
              </a:bodyPr>
              <a:lstStyle/>
              <a:p>
                <a14:m>
                  <m:oMath xmlns:m="http://schemas.openxmlformats.org/officeDocument/2006/math">
                    <m:sSub>
                      <m:sSubPr>
                        <m:ctrlPr>
                          <a:rPr lang="el-GR" sz="3200" i="1">
                            <a:solidFill>
                              <a:srgbClr val="000000"/>
                            </a:solidFill>
                            <a:latin typeface="Cambria Math" panose="02040503050406030204" pitchFamily="18" charset="0"/>
                          </a:rPr>
                        </m:ctrlPr>
                      </m:sSubPr>
                      <m:e>
                        <m:acc>
                          <m:accPr>
                            <m:chr m:val="̅"/>
                            <m:ctrlPr>
                              <a:rPr lang="el-GR" sz="3200" i="1">
                                <a:solidFill>
                                  <a:srgbClr val="000000"/>
                                </a:solidFill>
                                <a:latin typeface="Cambria Math" panose="02040503050406030204" pitchFamily="18" charset="0"/>
                              </a:rPr>
                            </m:ctrlPr>
                          </m:accPr>
                          <m:e>
                            <m:r>
                              <a:rPr lang="en-US" sz="3200" i="1">
                                <a:solidFill>
                                  <a:srgbClr val="000000"/>
                                </a:solidFill>
                                <a:latin typeface="Cambria Math"/>
                              </a:rPr>
                              <m:t>𝑋</m:t>
                            </m:r>
                          </m:e>
                        </m:acc>
                      </m:e>
                      <m:sub>
                        <m:r>
                          <a:rPr lang="en-US" sz="3200" i="1">
                            <a:solidFill>
                              <a:srgbClr val="000000"/>
                            </a:solidFill>
                            <a:latin typeface="Cambria Math"/>
                          </a:rPr>
                          <m:t>1</m:t>
                        </m:r>
                      </m:sub>
                    </m:sSub>
                    <m:r>
                      <a:rPr lang="el-GR" sz="3200" i="1">
                        <a:solidFill>
                          <a:srgbClr val="000000"/>
                        </a:solidFill>
                        <a:latin typeface="Cambria Math"/>
                      </a:rPr>
                      <m:t>=</m:t>
                    </m:r>
                  </m:oMath>
                </a14:m>
                <a:r>
                  <a:rPr lang="el-GR" sz="3200" dirty="0"/>
                  <a:t>1</a:t>
                </a:r>
                <a:endParaRPr lang="en-US" sz="32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2987824" y="110121"/>
                <a:ext cx="6624736" cy="584775"/>
              </a:xfrm>
              <a:prstGeom prst="rect">
                <a:avLst/>
              </a:prstGeom>
              <a:blipFill rotWithShape="1">
                <a:blip r:embed="rId9"/>
                <a:stretch>
                  <a:fillRect t="-12500" b="-34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5951984" y="110122"/>
                <a:ext cx="147290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3200" i="1">
                              <a:solidFill>
                                <a:srgbClr val="000000"/>
                              </a:solidFill>
                              <a:latin typeface="Cambria Math" panose="02040503050406030204" pitchFamily="18" charset="0"/>
                            </a:rPr>
                          </m:ctrlPr>
                        </m:sSubPr>
                        <m:e>
                          <m:acc>
                            <m:accPr>
                              <m:chr m:val="̅"/>
                              <m:ctrlPr>
                                <a:rPr lang="el-GR" sz="3200" i="1">
                                  <a:solidFill>
                                    <a:srgbClr val="000000"/>
                                  </a:solidFill>
                                  <a:latin typeface="Cambria Math" panose="02040503050406030204" pitchFamily="18" charset="0"/>
                                </a:rPr>
                              </m:ctrlPr>
                            </m:accPr>
                            <m:e>
                              <m:r>
                                <a:rPr lang="en-US" sz="3200" i="1">
                                  <a:solidFill>
                                    <a:srgbClr val="000000"/>
                                  </a:solidFill>
                                  <a:latin typeface="Cambria Math"/>
                                </a:rPr>
                                <m:t>𝑋</m:t>
                              </m:r>
                            </m:e>
                          </m:acc>
                        </m:e>
                        <m:sub>
                          <m:r>
                            <a:rPr lang="en-US" sz="3200" i="1">
                              <a:solidFill>
                                <a:srgbClr val="000000"/>
                              </a:solidFill>
                              <a:latin typeface="Cambria Math"/>
                            </a:rPr>
                            <m:t>2</m:t>
                          </m:r>
                        </m:sub>
                      </m:sSub>
                      <m:r>
                        <a:rPr lang="en-US" sz="3200" i="1">
                          <a:solidFill>
                            <a:srgbClr val="000000"/>
                          </a:solidFill>
                          <a:latin typeface="Cambria Math"/>
                        </a:rPr>
                        <m:t>=5</m:t>
                      </m:r>
                    </m:oMath>
                  </m:oMathPara>
                </a14:m>
                <a:endParaRPr lang="el-GR" sz="3200" i="1" dirty="0">
                  <a:solidFill>
                    <a:srgbClr val="000000"/>
                  </a:solidFill>
                  <a:latin typeface="Cambria Math"/>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4427984" y="110121"/>
                <a:ext cx="1472904" cy="584775"/>
              </a:xfrm>
              <a:prstGeom prst="rect">
                <a:avLst/>
              </a:prstGeom>
              <a:blipFill rotWithShape="1">
                <a:blip r:embed="rId10"/>
                <a:stretch>
                  <a:fillRect/>
                </a:stretch>
              </a:blipFill>
            </p:spPr>
            <p:txBody>
              <a:bodyPr/>
              <a:lstStyle/>
              <a:p>
                <a:r>
                  <a:rPr lang="el-GR">
                    <a:noFill/>
                  </a:rPr>
                  <a:t> </a:t>
                </a:r>
              </a:p>
            </p:txBody>
          </p:sp>
        </mc:Fallback>
      </mc:AlternateContent>
      <p:graphicFrame>
        <p:nvGraphicFramePr>
          <p:cNvPr id="12" name="Πίνακας 11"/>
          <p:cNvGraphicFramePr>
            <a:graphicFrameLocks noGrp="1"/>
          </p:cNvGraphicFramePr>
          <p:nvPr>
            <p:extLst>
              <p:ext uri="{D42A27DB-BD31-4B8C-83A1-F6EECF244321}">
                <p14:modId xmlns:p14="http://schemas.microsoft.com/office/powerpoint/2010/main" val="1731014700"/>
              </p:ext>
            </p:extLst>
          </p:nvPr>
        </p:nvGraphicFramePr>
        <p:xfrm>
          <a:off x="1523998" y="1196752"/>
          <a:ext cx="9144002" cy="2094012"/>
        </p:xfrm>
        <a:graphic>
          <a:graphicData uri="http://schemas.openxmlformats.org/drawingml/2006/table">
            <a:tbl>
              <a:tblPr>
                <a:tableStyleId>{5C22544A-7EE6-4342-B048-85BDC9FD1C3A}</a:tableStyleId>
              </a:tblPr>
              <a:tblGrid>
                <a:gridCol w="1306286">
                  <a:extLst>
                    <a:ext uri="{9D8B030D-6E8A-4147-A177-3AD203B41FA5}">
                      <a16:colId xmlns="" xmlns:a16="http://schemas.microsoft.com/office/drawing/2014/main" val="20000"/>
                    </a:ext>
                  </a:extLst>
                </a:gridCol>
                <a:gridCol w="1306286">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306286">
                  <a:extLst>
                    <a:ext uri="{9D8B030D-6E8A-4147-A177-3AD203B41FA5}">
                      <a16:colId xmlns="" xmlns:a16="http://schemas.microsoft.com/office/drawing/2014/main" val="20003"/>
                    </a:ext>
                  </a:extLst>
                </a:gridCol>
                <a:gridCol w="1306286">
                  <a:extLst>
                    <a:ext uri="{9D8B030D-6E8A-4147-A177-3AD203B41FA5}">
                      <a16:colId xmlns="" xmlns:a16="http://schemas.microsoft.com/office/drawing/2014/main" val="20004"/>
                    </a:ext>
                  </a:extLst>
                </a:gridCol>
                <a:gridCol w="1306286">
                  <a:extLst>
                    <a:ext uri="{9D8B030D-6E8A-4147-A177-3AD203B41FA5}">
                      <a16:colId xmlns="" xmlns:a16="http://schemas.microsoft.com/office/drawing/2014/main" val="20005"/>
                    </a:ext>
                  </a:extLst>
                </a:gridCol>
                <a:gridCol w="1306286">
                  <a:extLst>
                    <a:ext uri="{9D8B030D-6E8A-4147-A177-3AD203B41FA5}">
                      <a16:colId xmlns="" xmlns:a16="http://schemas.microsoft.com/office/drawing/2014/main" val="20006"/>
                    </a:ext>
                  </a:extLst>
                </a:gridCol>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0,800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b="0" u="none" strike="noStrike" dirty="0">
                          <a:effectLst/>
                        </a:rPr>
                        <a:t>0,950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extLst>
                  <a:ext uri="{0D108BD9-81ED-4DB2-BD59-A6C34878D82A}">
                    <a16:rowId xmlns="" xmlns:a16="http://schemas.microsoft.com/office/drawing/2014/main" val="10000"/>
                  </a:ext>
                </a:extLst>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b="0" u="none" strike="noStrike" dirty="0">
                          <a:effectLst/>
                        </a:rPr>
                        <a:t>0,0250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extLst>
                  <a:ext uri="{0D108BD9-81ED-4DB2-BD59-A6C34878D82A}">
                    <a16:rowId xmlns="" xmlns:a16="http://schemas.microsoft.com/office/drawing/2014/main" val="10001"/>
                  </a:ext>
                </a:extLst>
              </a:tr>
              <a:tr h="278411">
                <a:tc gridSpan="2">
                  <a:txBody>
                    <a:bodyPr/>
                    <a:lstStyle/>
                    <a:p>
                      <a:pPr algn="ctr" fontAlgn="ctr"/>
                      <a:r>
                        <a:rPr lang="el-GR" sz="2000" u="none" strike="noStrike">
                          <a:effectLst/>
                        </a:rPr>
                        <a:t>Δίπλευρος </a:t>
                      </a:r>
                      <a:endParaRPr lang="el-GR" sz="2000" b="1" i="0" u="none" strike="noStrike">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l-GR" sz="2000" u="none" strike="noStrike" dirty="0">
                          <a:effectLst/>
                        </a:rPr>
                        <a:t>0,2000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0,0500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extLst>
                  <a:ext uri="{0D108BD9-81ED-4DB2-BD59-A6C34878D82A}">
                    <a16:rowId xmlns="" xmlns:a16="http://schemas.microsoft.com/office/drawing/2014/main" val="10002"/>
                  </a:ext>
                </a:extLst>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solidFill>
                      <a:schemeClr val="bg2"/>
                    </a:solidFill>
                  </a:tcP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2,776</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extLst>
                  <a:ext uri="{0D108BD9-81ED-4DB2-BD59-A6C34878D82A}">
                    <a16:rowId xmlns="" xmlns:a16="http://schemas.microsoft.com/office/drawing/2014/main" val="10003"/>
                  </a:ext>
                </a:extLst>
              </a:tr>
              <a:tr h="269131">
                <a:tc vMerge="1">
                  <a:txBody>
                    <a:bodyPr/>
                    <a:lstStyle/>
                    <a:p>
                      <a:endParaRPr lang="el-GR"/>
                    </a:p>
                  </a:txBody>
                  <a:tcPr/>
                </a:tc>
                <a:tc>
                  <a:txBody>
                    <a:bodyPr/>
                    <a:lstStyle/>
                    <a:p>
                      <a:pPr algn="ctr" fontAlgn="ctr"/>
                      <a:r>
                        <a:rPr lang="el-GR" sz="2000" u="none" strike="noStrike" dirty="0">
                          <a:effectLst/>
                        </a:rPr>
                        <a:t>5</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u="none" strike="noStrike" dirty="0">
                          <a:effectLst/>
                        </a:rPr>
                        <a:t>1,476</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0" u="none" strike="noStrike" dirty="0">
                          <a:effectLst/>
                        </a:rPr>
                        <a:t>2,015</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0" u="none" strike="noStrike" dirty="0">
                          <a:effectLst/>
                        </a:rPr>
                        <a:t>2,571</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1" u="none" strike="noStrike" dirty="0">
                          <a:effectLst/>
                        </a:rPr>
                        <a:t>4,032</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extLst>
                  <a:ext uri="{0D108BD9-81ED-4DB2-BD59-A6C34878D82A}">
                    <a16:rowId xmlns="" xmlns:a16="http://schemas.microsoft.com/office/drawing/2014/main" val="10004"/>
                  </a:ext>
                </a:extLst>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1,440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1,943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2,447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3,143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solidFill>
                      <a:schemeClr val="bg2"/>
                    </a:solidFill>
                  </a:tcPr>
                </a:tc>
                <a:extLst>
                  <a:ext uri="{0D108BD9-81ED-4DB2-BD59-A6C34878D82A}">
                    <a16:rowId xmlns="" xmlns:a16="http://schemas.microsoft.com/office/drawing/2014/main" val="10005"/>
                  </a:ext>
                </a:extLst>
              </a:tr>
            </a:tbl>
          </a:graphicData>
        </a:graphic>
      </p:graphicFrame>
      <p:sp>
        <p:nvSpPr>
          <p:cNvPr id="5" name="Ορθογώνιο 4"/>
          <p:cNvSpPr/>
          <p:nvPr/>
        </p:nvSpPr>
        <p:spPr>
          <a:xfrm>
            <a:off x="1524001" y="3613667"/>
            <a:ext cx="6731907" cy="584775"/>
          </a:xfrm>
          <a:prstGeom prst="rect">
            <a:avLst/>
          </a:prstGeom>
        </p:spPr>
        <p:txBody>
          <a:bodyPr wrap="none">
            <a:spAutoFit/>
          </a:bodyPr>
          <a:lstStyle/>
          <a:p>
            <a:r>
              <a:rPr lang="el-GR" sz="3200" b="1" dirty="0">
                <a:solidFill>
                  <a:srgbClr val="0000FF"/>
                </a:solidFill>
                <a:cs typeface="Times New Roman" pitchFamily="18" charset="0"/>
              </a:rPr>
              <a:t>Βαθμοί Ελευθερίας = </a:t>
            </a:r>
            <a:r>
              <a:rPr lang="en-US" sz="3200" b="1" dirty="0">
                <a:solidFill>
                  <a:srgbClr val="0000FF"/>
                </a:solidFill>
                <a:cs typeface="Times New Roman" pitchFamily="18" charset="0"/>
              </a:rPr>
              <a:t>n</a:t>
            </a:r>
            <a:r>
              <a:rPr lang="en-US" sz="3200" b="1" baseline="-25000" dirty="0">
                <a:solidFill>
                  <a:srgbClr val="0000FF"/>
                </a:solidFill>
                <a:cs typeface="Times New Roman" pitchFamily="18" charset="0"/>
              </a:rPr>
              <a:t>1</a:t>
            </a:r>
            <a:r>
              <a:rPr lang="en-US" sz="3200" b="1" dirty="0">
                <a:solidFill>
                  <a:srgbClr val="0000FF"/>
                </a:solidFill>
                <a:cs typeface="Times New Roman" pitchFamily="18" charset="0"/>
              </a:rPr>
              <a:t>+n</a:t>
            </a:r>
            <a:r>
              <a:rPr lang="en-US" sz="3200" b="1" baseline="-25000" dirty="0">
                <a:solidFill>
                  <a:srgbClr val="0000FF"/>
                </a:solidFill>
                <a:cs typeface="Times New Roman" pitchFamily="18" charset="0"/>
              </a:rPr>
              <a:t>2</a:t>
            </a:r>
            <a:r>
              <a:rPr lang="en-US" sz="3200" b="1" dirty="0">
                <a:solidFill>
                  <a:srgbClr val="0000FF"/>
                </a:solidFill>
                <a:cs typeface="Times New Roman" pitchFamily="18" charset="0"/>
              </a:rPr>
              <a:t>-2=</a:t>
            </a:r>
            <a:r>
              <a:rPr lang="el-GR" sz="3200" b="1" dirty="0">
                <a:solidFill>
                  <a:srgbClr val="0000FF"/>
                </a:solidFill>
                <a:cs typeface="Times New Roman" pitchFamily="18" charset="0"/>
              </a:rPr>
              <a:t>4</a:t>
            </a:r>
            <a:r>
              <a:rPr lang="en-US" sz="3200" b="1" dirty="0">
                <a:solidFill>
                  <a:srgbClr val="0000FF"/>
                </a:solidFill>
                <a:cs typeface="Times New Roman" pitchFamily="18" charset="0"/>
              </a:rPr>
              <a:t>+3-2=5</a:t>
            </a:r>
            <a:endParaRPr lang="el-GR" sz="3200" dirty="0"/>
          </a:p>
        </p:txBody>
      </p:sp>
    </p:spTree>
    <p:extLst>
      <p:ext uri="{BB962C8B-B14F-4D97-AF65-F5344CB8AC3E}">
        <p14:creationId xmlns:p14="http://schemas.microsoft.com/office/powerpoint/2010/main" val="1803424539"/>
      </p:ext>
    </p:extLst>
  </p:cSld>
  <p:clrMapOvr>
    <a:masterClrMapping/>
  </p:clrMapOvr>
  <p:transition spd="med">
    <p:random/>
    <p:sndAc>
      <p:stSnd>
        <p:snd r:embed="rId3"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0"/>
            <a:ext cx="9144000" cy="2564904"/>
          </a:xfrm>
          <a:solidFill>
            <a:srgbClr val="FFFF99"/>
          </a:solidFill>
          <a:ln w="76200" cmpd="tri">
            <a:solidFill>
              <a:schemeClr val="tx1"/>
            </a:solidFill>
          </a:ln>
        </p:spPr>
        <p:txBody>
          <a:bodyPr>
            <a:normAutofit fontScale="90000"/>
          </a:bodyPr>
          <a:lstStyle/>
          <a:p>
            <a:pPr algn="l"/>
            <a:r>
              <a:rPr lang="el-GR" sz="2800" b="1" dirty="0">
                <a:solidFill>
                  <a:srgbClr val="000000"/>
                </a:solidFill>
                <a:cs typeface="Times New Roman" pitchFamily="18" charset="0"/>
              </a:rPr>
              <a:t>Διάστημα εμπιστοσύνης διαφοράς δύο μέσων αριθμητικών</a:t>
            </a:r>
            <a:r>
              <a:rPr lang="el-GR" sz="2800" b="1" dirty="0">
                <a:solidFill>
                  <a:srgbClr val="000000"/>
                </a:solidFill>
                <a:cs typeface="Courier New" pitchFamily="49" charset="0"/>
              </a:rPr>
              <a:t> </a:t>
            </a:r>
            <a:r>
              <a:rPr lang="el-GR" sz="2800" b="1" dirty="0">
                <a:solidFill>
                  <a:srgbClr val="000000"/>
                </a:solidFill>
              </a:rPr>
              <a:t>όταν τα δείγματα είναι μικρά και οι διακυμάνσεις είναι άγνωστες και άνισες.</a:t>
            </a:r>
            <a:br>
              <a:rPr lang="el-GR" sz="2800" b="1" dirty="0">
                <a:solidFill>
                  <a:srgbClr val="000000"/>
                </a:solidFill>
              </a:rPr>
            </a:br>
            <a:r>
              <a:rPr lang="el-GR" sz="2800" b="1" dirty="0">
                <a:solidFill>
                  <a:srgbClr val="000000"/>
                </a:solidFill>
              </a:rPr>
              <a:t>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a:t>
            </a:r>
            <a:endParaRPr lang="el-GR" sz="2800" b="1" dirty="0">
              <a:latin typeface="Courier New" pitchFamily="49" charset="0"/>
            </a:endParaRPr>
          </a:p>
        </p:txBody>
      </p:sp>
      <p:graphicFrame>
        <p:nvGraphicFramePr>
          <p:cNvPr id="5" name="Θέση περιεχομένου 4"/>
          <p:cNvGraphicFramePr>
            <a:graphicFrameLocks noGrp="1" noChangeAspect="1"/>
          </p:cNvGraphicFramePr>
          <p:nvPr>
            <p:ph idx="1"/>
            <p:extLst>
              <p:ext uri="{D42A27DB-BD31-4B8C-83A1-F6EECF244321}">
                <p14:modId xmlns:p14="http://schemas.microsoft.com/office/powerpoint/2010/main" val="2658046866"/>
              </p:ext>
            </p:extLst>
          </p:nvPr>
        </p:nvGraphicFramePr>
        <p:xfrm>
          <a:off x="2423592" y="4869160"/>
          <a:ext cx="7571534" cy="861076"/>
        </p:xfrm>
        <a:graphic>
          <a:graphicData uri="http://schemas.openxmlformats.org/presentationml/2006/ole">
            <mc:AlternateContent xmlns:mc="http://schemas.openxmlformats.org/markup-compatibility/2006">
              <mc:Choice xmlns:v="urn:schemas-microsoft-com:vml" Requires="v">
                <p:oleObj spid="_x0000_s41005" name="Εξίσωση" r:id="rId3" imgW="3238200" imgH="368280" progId="Equation.3">
                  <p:embed/>
                </p:oleObj>
              </mc:Choice>
              <mc:Fallback>
                <p:oleObj name="Εξίσωση" r:id="rId3" imgW="3238200" imgH="368280" progId="Equation.3">
                  <p:embed/>
                  <p:pic>
                    <p:nvPicPr>
                      <p:cNvPr id="0" name="Αντικείμενο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4869160"/>
                        <a:ext cx="7571534" cy="861076"/>
                      </a:xfrm>
                      <a:prstGeom prst="rect">
                        <a:avLst/>
                      </a:prstGeom>
                      <a:solidFill>
                        <a:srgbClr val="FFFF00"/>
                      </a:solid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Ορθογώνιο 5"/>
              <p:cNvSpPr/>
              <p:nvPr/>
            </p:nvSpPr>
            <p:spPr>
              <a:xfrm>
                <a:off x="3287689" y="2973652"/>
                <a:ext cx="3834971" cy="1183529"/>
              </a:xfrm>
              <a:prstGeom prst="rect">
                <a:avLst/>
              </a:prstGeom>
              <a:solidFill>
                <a:schemeClr val="accent3">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400" i="1">
                              <a:latin typeface="Cambria Math" panose="02040503050406030204" pitchFamily="18" charset="0"/>
                            </a:rPr>
                          </m:ctrlPr>
                        </m:sSubPr>
                        <m:e>
                          <m:r>
                            <a:rPr lang="en-US" sz="2400" i="1">
                              <a:latin typeface="Cambria Math" panose="02040503050406030204" pitchFamily="18" charset="0"/>
                            </a:rPr>
                            <m:t>𝑠</m:t>
                          </m:r>
                        </m:e>
                        <m:sub>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n-US" sz="2400" i="1">
                                      <a:latin typeface="Cambria Math" panose="02040503050406030204" pitchFamily="18" charset="0"/>
                                    </a:rPr>
                                    <m:t>𝑥</m:t>
                                  </m:r>
                                </m:e>
                              </m:acc>
                            </m:e>
                            <m:sub>
                              <m:r>
                                <a:rPr lang="el-GR" sz="2400" i="1">
                                  <a:latin typeface="Cambria Math" panose="02040503050406030204" pitchFamily="18" charset="0"/>
                                </a:rPr>
                                <m:t>1</m:t>
                              </m:r>
                            </m:sub>
                          </m:sSub>
                          <m:r>
                            <a:rPr lang="el-GR" sz="2400" i="1">
                              <a:latin typeface="Cambria Math" panose="02040503050406030204" pitchFamily="18" charset="0"/>
                            </a:rPr>
                            <m:t>−</m:t>
                          </m:r>
                          <m:sSub>
                            <m:sSubPr>
                              <m:ctrlPr>
                                <a:rPr lang="el-GR" sz="2400" i="1">
                                  <a:latin typeface="Cambria Math" panose="02040503050406030204" pitchFamily="18" charset="0"/>
                                </a:rPr>
                              </m:ctrlPr>
                            </m:sSubPr>
                            <m:e>
                              <m:acc>
                                <m:accPr>
                                  <m:chr m:val="̅"/>
                                  <m:ctrlPr>
                                    <a:rPr lang="el-GR" sz="2400" i="1">
                                      <a:latin typeface="Cambria Math" panose="02040503050406030204" pitchFamily="18" charset="0"/>
                                    </a:rPr>
                                  </m:ctrlPr>
                                </m:accPr>
                                <m:e>
                                  <m:r>
                                    <a:rPr lang="el-GR" sz="2400" i="1">
                                      <a:latin typeface="Cambria Math" panose="02040503050406030204" pitchFamily="18" charset="0"/>
                                    </a:rPr>
                                    <m:t>𝑥</m:t>
                                  </m:r>
                                </m:e>
                              </m:acc>
                            </m:e>
                            <m:sub>
                              <m:r>
                                <a:rPr lang="el-GR" sz="2400" i="1">
                                  <a:latin typeface="Cambria Math" panose="02040503050406030204" pitchFamily="18" charset="0"/>
                                </a:rPr>
                                <m:t>2</m:t>
                              </m:r>
                            </m:sub>
                          </m:sSub>
                        </m:sub>
                      </m:sSub>
                      <m:r>
                        <a:rPr lang="el-GR" sz="2400" i="1">
                          <a:latin typeface="Cambria Math" panose="02040503050406030204" pitchFamily="18" charset="0"/>
                        </a:rPr>
                        <m:t>=</m:t>
                      </m:r>
                      <m:rad>
                        <m:radPr>
                          <m:degHide m:val="on"/>
                          <m:ctrlPr>
                            <a:rPr lang="el-GR" sz="2400" i="1">
                              <a:latin typeface="Cambria Math" panose="02040503050406030204" pitchFamily="18" charset="0"/>
                            </a:rPr>
                          </m:ctrlPr>
                        </m:radPr>
                        <m:deg/>
                        <m:e>
                          <m:f>
                            <m:fPr>
                              <m:ctrlPr>
                                <a:rPr lang="el-GR" sz="2400" i="1">
                                  <a:latin typeface="Cambria Math" panose="02040503050406030204" pitchFamily="18" charset="0"/>
                                </a:rPr>
                              </m:ctrlPr>
                            </m:fPr>
                            <m:num>
                              <m:sSubSup>
                                <m:sSubSupPr>
                                  <m:ctrlPr>
                                    <a:rPr lang="el-GR" sz="2400" i="1">
                                      <a:latin typeface="Cambria Math" panose="02040503050406030204" pitchFamily="18" charset="0"/>
                                    </a:rPr>
                                  </m:ctrlPr>
                                </m:sSubSupPr>
                                <m:e>
                                  <m:r>
                                    <a:rPr lang="en-US" sz="2400" i="1">
                                      <a:latin typeface="Cambria Math" panose="02040503050406030204" pitchFamily="18" charset="0"/>
                                    </a:rPr>
                                    <m:t>𝑆</m:t>
                                  </m:r>
                                </m:e>
                                <m:sub>
                                  <m:r>
                                    <a:rPr lang="el-GR" sz="2400" i="1">
                                      <a:latin typeface="Cambria Math" panose="02040503050406030204" pitchFamily="18" charset="0"/>
                                    </a:rPr>
                                    <m:t>1</m:t>
                                  </m:r>
                                </m:sub>
                                <m:sup>
                                  <m:r>
                                    <a:rPr lang="el-GR" sz="2400" i="1">
                                      <a:latin typeface="Cambria Math" panose="02040503050406030204" pitchFamily="18" charset="0"/>
                                    </a:rPr>
                                    <m:t>2</m:t>
                                  </m:r>
                                </m:sup>
                              </m:sSubSup>
                            </m:num>
                            <m:den>
                              <m:sSub>
                                <m:sSubPr>
                                  <m:ctrlPr>
                                    <a:rPr lang="el-GR" sz="2400" i="1">
                                      <a:latin typeface="Cambria Math" panose="02040503050406030204" pitchFamily="18" charset="0"/>
                                    </a:rPr>
                                  </m:ctrlPr>
                                </m:sSubPr>
                                <m:e>
                                  <m:r>
                                    <a:rPr lang="el-GR" sz="2400" i="1">
                                      <a:latin typeface="Cambria Math" panose="02040503050406030204" pitchFamily="18" charset="0"/>
                                    </a:rPr>
                                    <m:t>𝑛</m:t>
                                  </m:r>
                                </m:e>
                                <m:sub>
                                  <m:r>
                                    <a:rPr lang="el-GR" sz="2400" i="1">
                                      <a:latin typeface="Cambria Math" panose="02040503050406030204" pitchFamily="18" charset="0"/>
                                    </a:rPr>
                                    <m:t>1</m:t>
                                  </m:r>
                                </m:sub>
                              </m:sSub>
                            </m:den>
                          </m:f>
                          <m:r>
                            <a:rPr lang="el-GR" sz="2400" i="1">
                              <a:latin typeface="Cambria Math" panose="02040503050406030204" pitchFamily="18" charset="0"/>
                            </a:rPr>
                            <m:t>+</m:t>
                          </m:r>
                          <m:f>
                            <m:fPr>
                              <m:ctrlPr>
                                <a:rPr lang="el-GR" sz="2400" i="1">
                                  <a:latin typeface="Cambria Math" panose="02040503050406030204" pitchFamily="18" charset="0"/>
                                </a:rPr>
                              </m:ctrlPr>
                            </m:fPr>
                            <m:num>
                              <m:sSubSup>
                                <m:sSubSupPr>
                                  <m:ctrlPr>
                                    <a:rPr lang="el-GR" sz="2400" i="1">
                                      <a:latin typeface="Cambria Math" panose="02040503050406030204" pitchFamily="18" charset="0"/>
                                    </a:rPr>
                                  </m:ctrlPr>
                                </m:sSubSupPr>
                                <m:e>
                                  <m:r>
                                    <a:rPr lang="el-GR" sz="2400" i="1">
                                      <a:latin typeface="Cambria Math" panose="02040503050406030204" pitchFamily="18" charset="0"/>
                                    </a:rPr>
                                    <m:t>𝑆</m:t>
                                  </m:r>
                                </m:e>
                                <m:sub>
                                  <m:r>
                                    <a:rPr lang="el-GR" sz="2400" i="1">
                                      <a:latin typeface="Cambria Math" panose="02040503050406030204" pitchFamily="18" charset="0"/>
                                    </a:rPr>
                                    <m:t>2</m:t>
                                  </m:r>
                                </m:sub>
                                <m:sup>
                                  <m:r>
                                    <a:rPr lang="el-GR" sz="2400" i="1">
                                      <a:latin typeface="Cambria Math" panose="02040503050406030204" pitchFamily="18" charset="0"/>
                                    </a:rPr>
                                    <m:t>2</m:t>
                                  </m:r>
                                </m:sup>
                              </m:sSubSup>
                            </m:num>
                            <m:den>
                              <m:sSub>
                                <m:sSubPr>
                                  <m:ctrlPr>
                                    <a:rPr lang="el-GR" sz="2400" i="1">
                                      <a:latin typeface="Cambria Math" panose="02040503050406030204" pitchFamily="18" charset="0"/>
                                    </a:rPr>
                                  </m:ctrlPr>
                                </m:sSubPr>
                                <m:e>
                                  <m:r>
                                    <a:rPr lang="el-GR" sz="2400" i="1">
                                      <a:latin typeface="Cambria Math" panose="02040503050406030204" pitchFamily="18" charset="0"/>
                                    </a:rPr>
                                    <m:t>𝑛</m:t>
                                  </m:r>
                                </m:e>
                                <m:sub>
                                  <m:r>
                                    <a:rPr lang="el-GR" sz="2400" i="1">
                                      <a:latin typeface="Cambria Math" panose="02040503050406030204" pitchFamily="18" charset="0"/>
                                    </a:rPr>
                                    <m:t>2</m:t>
                                  </m:r>
                                </m:sub>
                              </m:sSub>
                            </m:den>
                          </m:f>
                        </m:e>
                      </m:rad>
                    </m:oMath>
                  </m:oMathPara>
                </a14:m>
                <a:endParaRPr lang="el-GR" sz="2400" dirty="0"/>
              </a:p>
            </p:txBody>
          </p:sp>
        </mc:Choice>
        <mc:Fallback xmlns="">
          <p:sp>
            <p:nvSpPr>
              <p:cNvPr id="6" name="Ορθογώνιο 5"/>
              <p:cNvSpPr>
                <a:spLocks noRot="1" noChangeAspect="1" noMove="1" noResize="1" noEditPoints="1" noAdjustHandles="1" noChangeArrowheads="1" noChangeShapeType="1" noTextEdit="1"/>
              </p:cNvSpPr>
              <p:nvPr/>
            </p:nvSpPr>
            <p:spPr>
              <a:xfrm>
                <a:off x="1763688" y="2973651"/>
                <a:ext cx="3834971" cy="1183529"/>
              </a:xfrm>
              <a:prstGeom prst="rect">
                <a:avLst/>
              </a:prstGeom>
              <a:blipFill rotWithShape="1">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168237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p:nvPr>
        </p:nvSpPr>
        <p:spPr>
          <a:xfrm>
            <a:off x="119336" y="0"/>
            <a:ext cx="11377264" cy="6858000"/>
          </a:xfrm>
        </p:spPr>
        <p:txBody>
          <a:bodyPr>
            <a:normAutofit/>
          </a:bodyPr>
          <a:lstStyle/>
          <a:p>
            <a:pPr marL="0" indent="0">
              <a:buNone/>
            </a:pPr>
            <a:r>
              <a:rPr lang="el-GR" sz="3000" dirty="0"/>
              <a:t>Όταν</a:t>
            </a:r>
            <a:endParaRPr lang="el-GR" sz="3000" b="1" dirty="0">
              <a:solidFill>
                <a:srgbClr val="FF0000"/>
              </a:solidFill>
            </a:endParaRPr>
          </a:p>
          <a:p>
            <a:pPr lvl="1" algn="just"/>
            <a:r>
              <a:rPr lang="el-GR" dirty="0" smtClean="0"/>
              <a:t>Τα </a:t>
            </a:r>
            <a:r>
              <a:rPr lang="el-GR" dirty="0"/>
              <a:t>δείγματα </a:t>
            </a:r>
            <a:r>
              <a:rPr lang="el-GR" dirty="0" smtClean="0"/>
              <a:t>προέρχονται </a:t>
            </a:r>
            <a:r>
              <a:rPr lang="el-GR" dirty="0"/>
              <a:t>από πληθυσμούς μικρούς όμως κανονικούς και με άνισες  διακυμάνσεις. </a:t>
            </a:r>
            <a:r>
              <a:rPr lang="el-GR" dirty="0" smtClean="0"/>
              <a:t>Ορισμένοι ερευνητές προτείνουν </a:t>
            </a:r>
            <a:r>
              <a:rPr lang="el-GR" dirty="0"/>
              <a:t>το στατιστικό μέτρο </a:t>
            </a:r>
            <a:r>
              <a:rPr lang="en-US" dirty="0" smtClean="0"/>
              <a:t>t</a:t>
            </a:r>
            <a:r>
              <a:rPr lang="el-GR" dirty="0" smtClean="0"/>
              <a:t>, </a:t>
            </a:r>
            <a:r>
              <a:rPr lang="el-GR" dirty="0"/>
              <a:t>όμως με βαθμούς </a:t>
            </a:r>
            <a:r>
              <a:rPr lang="el-GR" dirty="0" smtClean="0"/>
              <a:t>ελευθερίας που </a:t>
            </a:r>
            <a:r>
              <a:rPr lang="el-GR" dirty="0" err="1" smtClean="0"/>
              <a:t>ορτίζονται</a:t>
            </a:r>
            <a:r>
              <a:rPr lang="el-GR" dirty="0" smtClean="0"/>
              <a:t> από τον κάτωθι τύπο </a:t>
            </a:r>
            <a:endParaRPr lang="el-GR" dirty="0"/>
          </a:p>
          <a:p>
            <a:pPr lvl="1" algn="just"/>
            <a:endParaRPr lang="el-GR" dirty="0"/>
          </a:p>
          <a:p>
            <a:pPr lvl="1" algn="just"/>
            <a:endParaRPr lang="el-GR" dirty="0"/>
          </a:p>
          <a:p>
            <a:pPr lvl="1" algn="just"/>
            <a:endParaRPr lang="el-GR" dirty="0"/>
          </a:p>
          <a:p>
            <a:pPr lvl="1" algn="just">
              <a:lnSpc>
                <a:spcPct val="90000"/>
              </a:lnSpc>
              <a:spcBef>
                <a:spcPct val="0"/>
              </a:spcBef>
            </a:pPr>
            <a:endParaRPr lang="el-GR" dirty="0"/>
          </a:p>
          <a:p>
            <a:pPr lvl="1" algn="just">
              <a:lnSpc>
                <a:spcPct val="90000"/>
              </a:lnSpc>
              <a:spcBef>
                <a:spcPct val="0"/>
              </a:spcBef>
            </a:pPr>
            <a:endParaRPr lang="el-GR" dirty="0"/>
          </a:p>
          <a:p>
            <a:pPr lvl="1" algn="just">
              <a:lnSpc>
                <a:spcPct val="90000"/>
              </a:lnSpc>
              <a:spcBef>
                <a:spcPct val="0"/>
              </a:spcBef>
            </a:pPr>
            <a:endParaRPr lang="el-GR" dirty="0" smtClean="0"/>
          </a:p>
          <a:p>
            <a:pPr lvl="1" algn="just">
              <a:lnSpc>
                <a:spcPct val="90000"/>
              </a:lnSpc>
              <a:spcBef>
                <a:spcPct val="0"/>
              </a:spcBef>
            </a:pPr>
            <a:endParaRPr lang="el-GR" dirty="0"/>
          </a:p>
          <a:p>
            <a:pPr lvl="1" algn="just">
              <a:lnSpc>
                <a:spcPct val="90000"/>
              </a:lnSpc>
              <a:spcBef>
                <a:spcPct val="0"/>
              </a:spcBef>
            </a:pPr>
            <a:r>
              <a:rPr lang="el-GR" dirty="0" smtClean="0"/>
              <a:t>Αν </a:t>
            </a:r>
            <a:r>
              <a:rPr lang="el-GR" dirty="0"/>
              <a:t>τα δείγματα είναι μικρά και δεν γνωρίζουμε την κατανομή τότε ο έλεγχος μπορεί να γίνει με μη παραμετρικές μεθόδους  </a:t>
            </a:r>
            <a:r>
              <a:rPr lang="el-GR" sz="2400" dirty="0"/>
              <a:t>(</a:t>
            </a:r>
            <a:r>
              <a:rPr lang="en-US" sz="2400" dirty="0"/>
              <a:t>Anderson: Statistics for business and economics) </a:t>
            </a:r>
            <a:endParaRPr lang="el-GR" sz="2400" dirty="0"/>
          </a:p>
        </p:txBody>
      </p:sp>
      <p:graphicFrame>
        <p:nvGraphicFramePr>
          <p:cNvPr id="143363" name="Object 3"/>
          <p:cNvGraphicFramePr>
            <a:graphicFrameLocks noChangeAspect="1"/>
          </p:cNvGraphicFramePr>
          <p:nvPr>
            <p:extLst>
              <p:ext uri="{D42A27DB-BD31-4B8C-83A1-F6EECF244321}">
                <p14:modId xmlns:p14="http://schemas.microsoft.com/office/powerpoint/2010/main" val="796984285"/>
              </p:ext>
            </p:extLst>
          </p:nvPr>
        </p:nvGraphicFramePr>
        <p:xfrm>
          <a:off x="3791745" y="2276872"/>
          <a:ext cx="4240213" cy="2319338"/>
        </p:xfrm>
        <a:graphic>
          <a:graphicData uri="http://schemas.openxmlformats.org/presentationml/2006/ole">
            <mc:AlternateContent xmlns:mc="http://schemas.openxmlformats.org/markup-compatibility/2006">
              <mc:Choice xmlns:v="urn:schemas-microsoft-com:vml" Requires="v">
                <p:oleObj spid="_x0000_s39983" name="Εξίσωση" r:id="rId4" imgW="1473200" imgH="1079500" progId="Equation.3">
                  <p:embed/>
                </p:oleObj>
              </mc:Choice>
              <mc:Fallback>
                <p:oleObj name="Εξίσωση" r:id="rId4" imgW="1473200" imgH="1079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745" y="2276872"/>
                        <a:ext cx="4240213" cy="231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8219471"/>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524000" y="0"/>
            <a:ext cx="9144000" cy="914400"/>
          </a:xfrm>
          <a:solidFill>
            <a:srgbClr val="E3F4FF"/>
          </a:solidFill>
          <a:ln w="76200" cmpd="tri">
            <a:solidFill>
              <a:schemeClr val="tx1"/>
            </a:solidFill>
          </a:ln>
        </p:spPr>
        <p:txBody>
          <a:bodyPr/>
          <a:lstStyle/>
          <a:p>
            <a:r>
              <a:rPr lang="el-GR" b="1"/>
              <a:t>Έλεγχος της διαφοράς δυο μέσων</a:t>
            </a:r>
            <a:r>
              <a:rPr lang="el-GR"/>
              <a:t> </a:t>
            </a:r>
          </a:p>
        </p:txBody>
      </p:sp>
      <p:sp>
        <p:nvSpPr>
          <p:cNvPr id="135171" name="Rectangle 3"/>
          <p:cNvSpPr>
            <a:spLocks noGrp="1" noChangeArrowheads="1"/>
          </p:cNvSpPr>
          <p:nvPr>
            <p:ph idx="1"/>
          </p:nvPr>
        </p:nvSpPr>
        <p:spPr>
          <a:xfrm>
            <a:off x="551384" y="990600"/>
            <a:ext cx="11089232" cy="5867400"/>
          </a:xfrm>
        </p:spPr>
        <p:txBody>
          <a:bodyPr/>
          <a:lstStyle/>
          <a:p>
            <a:pPr marL="0" indent="0" algn="just">
              <a:buNone/>
            </a:pPr>
            <a:r>
              <a:rPr lang="en-US" b="1" dirty="0">
                <a:solidFill>
                  <a:srgbClr val="FF0000"/>
                </a:solidFill>
              </a:rPr>
              <a:t>1. </a:t>
            </a:r>
            <a:r>
              <a:rPr lang="el-GR" b="1" dirty="0">
                <a:solidFill>
                  <a:srgbClr val="FF0000"/>
                </a:solidFill>
              </a:rPr>
              <a:t>Όταν τα δείγματα είναι μεγάλα και ανεξάρτητα </a:t>
            </a:r>
          </a:p>
          <a:p>
            <a:pPr lvl="1" algn="just"/>
            <a:r>
              <a:rPr lang="el-GR" b="1" dirty="0">
                <a:solidFill>
                  <a:schemeClr val="accent2"/>
                </a:solidFill>
              </a:rPr>
              <a:t>Γνωστές οι διακυμάνσεις σ</a:t>
            </a:r>
            <a:r>
              <a:rPr lang="el-GR" b="1" baseline="-25000" dirty="0">
                <a:solidFill>
                  <a:schemeClr val="accent2"/>
                </a:solidFill>
              </a:rPr>
              <a:t>1</a:t>
            </a:r>
            <a:r>
              <a:rPr lang="el-GR" b="1" baseline="30000" dirty="0">
                <a:solidFill>
                  <a:schemeClr val="accent2"/>
                </a:solidFill>
              </a:rPr>
              <a:t>2</a:t>
            </a:r>
            <a:r>
              <a:rPr lang="el-GR" b="1" dirty="0">
                <a:solidFill>
                  <a:schemeClr val="accent2"/>
                </a:solidFill>
              </a:rPr>
              <a:t> και σ</a:t>
            </a:r>
            <a:r>
              <a:rPr lang="el-GR" b="1" baseline="-25000" dirty="0">
                <a:solidFill>
                  <a:schemeClr val="accent2"/>
                </a:solidFill>
              </a:rPr>
              <a:t>2</a:t>
            </a:r>
            <a:r>
              <a:rPr lang="el-GR" b="1" baseline="30000" dirty="0">
                <a:solidFill>
                  <a:schemeClr val="accent2"/>
                </a:solidFill>
              </a:rPr>
              <a:t>2</a:t>
            </a:r>
            <a:r>
              <a:rPr lang="el-GR" b="1" baseline="30000" dirty="0">
                <a:solidFill>
                  <a:srgbClr val="FF0000"/>
                </a:solidFill>
              </a:rPr>
              <a:t> </a:t>
            </a:r>
          </a:p>
          <a:p>
            <a:pPr algn="just"/>
            <a:r>
              <a:rPr lang="el-GR" sz="2800" b="1" dirty="0"/>
              <a:t>Υποθέτουμε ότι επιλέγουμε τυχαία δυο δείγματα με μεγέθη </a:t>
            </a:r>
            <a:r>
              <a:rPr lang="en-US" sz="2800" b="1" dirty="0"/>
              <a:t>n</a:t>
            </a:r>
            <a:r>
              <a:rPr lang="en-US" sz="2800" b="1" baseline="-25000" dirty="0"/>
              <a:t>1</a:t>
            </a:r>
            <a:r>
              <a:rPr lang="en-US" sz="2800" b="1" dirty="0"/>
              <a:t> , n</a:t>
            </a:r>
            <a:r>
              <a:rPr lang="en-US" sz="2800" b="1" baseline="-25000" dirty="0"/>
              <a:t>2</a:t>
            </a:r>
            <a:r>
              <a:rPr lang="en-US" sz="2800" b="1" dirty="0"/>
              <a:t> </a:t>
            </a:r>
            <a:r>
              <a:rPr lang="el-GR" sz="2800" b="1" dirty="0"/>
              <a:t>&gt;30 αντίστοιχα, από δυο πληθυσμούς</a:t>
            </a:r>
          </a:p>
          <a:p>
            <a:pPr lvl="1" algn="just"/>
            <a:r>
              <a:rPr lang="el-GR" b="1" dirty="0">
                <a:solidFill>
                  <a:srgbClr val="000000"/>
                </a:solidFill>
                <a:cs typeface="Times New Roman" pitchFamily="18" charset="0"/>
              </a:rPr>
              <a:t>Αν τα μεγέθη των δειγμάτων είναι αρκετά μεγάλα</a:t>
            </a:r>
            <a:br>
              <a:rPr lang="el-GR" b="1" dirty="0">
                <a:solidFill>
                  <a:srgbClr val="000000"/>
                </a:solidFill>
                <a:cs typeface="Times New Roman" pitchFamily="18" charset="0"/>
              </a:rPr>
            </a:br>
            <a:r>
              <a:rPr lang="el-GR" b="1" dirty="0">
                <a:solidFill>
                  <a:srgbClr val="000000"/>
                </a:solidFill>
                <a:cs typeface="Times New Roman" pitchFamily="18" charset="0"/>
              </a:rPr>
              <a:t>(</a:t>
            </a:r>
            <a:r>
              <a:rPr lang="en-US" b="1" dirty="0">
                <a:solidFill>
                  <a:srgbClr val="000000"/>
                </a:solidFill>
              </a:rPr>
              <a:t>n</a:t>
            </a:r>
            <a:r>
              <a:rPr lang="en-US" b="1" baseline="-25000" dirty="0">
                <a:solidFill>
                  <a:srgbClr val="000000"/>
                </a:solidFill>
              </a:rPr>
              <a:t>1</a:t>
            </a:r>
            <a:r>
              <a:rPr lang="en-US" b="1" dirty="0">
                <a:solidFill>
                  <a:srgbClr val="000000"/>
                </a:solidFill>
              </a:rPr>
              <a:t> </a:t>
            </a:r>
            <a:r>
              <a:rPr lang="el-GR" b="1" dirty="0">
                <a:solidFill>
                  <a:srgbClr val="000000"/>
                </a:solidFill>
                <a:cs typeface="Times New Roman" pitchFamily="18" charset="0"/>
              </a:rPr>
              <a:t>, </a:t>
            </a:r>
            <a:r>
              <a:rPr lang="en-US" b="1" dirty="0">
                <a:solidFill>
                  <a:srgbClr val="000000"/>
                </a:solidFill>
                <a:cs typeface="Times New Roman" pitchFamily="18" charset="0"/>
              </a:rPr>
              <a:t>n</a:t>
            </a:r>
            <a:r>
              <a:rPr lang="el-GR" b="1" i="1" baseline="-30000" dirty="0">
                <a:solidFill>
                  <a:srgbClr val="000000"/>
                </a:solidFill>
                <a:cs typeface="Times New Roman" pitchFamily="18" charset="0"/>
              </a:rPr>
              <a:t>2</a:t>
            </a:r>
            <a:r>
              <a:rPr lang="el-GR" b="1" i="1" dirty="0">
                <a:solidFill>
                  <a:srgbClr val="000000"/>
                </a:solidFill>
                <a:cs typeface="Times New Roman" pitchFamily="18" charset="0"/>
              </a:rPr>
              <a:t> &gt; </a:t>
            </a:r>
            <a:r>
              <a:rPr lang="el-GR" b="1" dirty="0">
                <a:solidFill>
                  <a:srgbClr val="000000"/>
                </a:solidFill>
                <a:cs typeface="Times New Roman" pitchFamily="18" charset="0"/>
              </a:rPr>
              <a:t>30), τότε η κατανομή δειγματοληψίας  της  διαφοράς</a:t>
            </a:r>
            <a:r>
              <a:rPr lang="en-US" b="1" dirty="0">
                <a:solidFill>
                  <a:srgbClr val="000000"/>
                </a:solidFill>
                <a:cs typeface="Times New Roman" pitchFamily="18" charset="0"/>
              </a:rPr>
              <a:t>                  </a:t>
            </a:r>
            <a:r>
              <a:rPr lang="el-GR" b="1" dirty="0">
                <a:solidFill>
                  <a:srgbClr val="000000"/>
                </a:solidFill>
              </a:rPr>
              <a:t> </a:t>
            </a:r>
            <a:r>
              <a:rPr lang="el-GR" b="1" dirty="0">
                <a:solidFill>
                  <a:srgbClr val="000000"/>
                </a:solidFill>
                <a:cs typeface="Times New Roman" pitchFamily="18" charset="0"/>
              </a:rPr>
              <a:t>θα είναι κανονική </a:t>
            </a:r>
            <a:endParaRPr lang="el-GR" b="1" dirty="0">
              <a:solidFill>
                <a:srgbClr val="000000"/>
              </a:solidFill>
            </a:endParaRPr>
          </a:p>
          <a:p>
            <a:pPr algn="just"/>
            <a:r>
              <a:rPr lang="el-GR" b="1" dirty="0">
                <a:solidFill>
                  <a:srgbClr val="000000"/>
                </a:solidFill>
              </a:rPr>
              <a:t>Ο έλεγχος στην περίπτωση αυτή γίνεται με </a:t>
            </a:r>
            <a:endParaRPr lang="en-US" b="1" dirty="0">
              <a:solidFill>
                <a:srgbClr val="000000"/>
              </a:solidFill>
            </a:endParaRPr>
          </a:p>
          <a:p>
            <a:pPr algn="just"/>
            <a:endParaRPr lang="el-GR" sz="2800" b="1" dirty="0"/>
          </a:p>
          <a:p>
            <a:pPr algn="just"/>
            <a:endParaRPr lang="el-GR" sz="2800" b="1" dirty="0"/>
          </a:p>
        </p:txBody>
      </p:sp>
      <p:graphicFrame>
        <p:nvGraphicFramePr>
          <p:cNvPr id="135172" name="Object 4"/>
          <p:cNvGraphicFramePr>
            <a:graphicFrameLocks noChangeAspect="1"/>
          </p:cNvGraphicFramePr>
          <p:nvPr>
            <p:extLst>
              <p:ext uri="{D42A27DB-BD31-4B8C-83A1-F6EECF244321}">
                <p14:modId xmlns:p14="http://schemas.microsoft.com/office/powerpoint/2010/main" val="2581243998"/>
              </p:ext>
            </p:extLst>
          </p:nvPr>
        </p:nvGraphicFramePr>
        <p:xfrm>
          <a:off x="4295800" y="3789040"/>
          <a:ext cx="1447800" cy="560388"/>
        </p:xfrm>
        <a:graphic>
          <a:graphicData uri="http://schemas.openxmlformats.org/presentationml/2006/ole">
            <mc:AlternateContent xmlns:mc="http://schemas.openxmlformats.org/markup-compatibility/2006">
              <mc:Choice xmlns:v="urn:schemas-microsoft-com:vml" Requires="v">
                <p:oleObj spid="_x0000_s44112" name="Εξίσωση" r:id="rId3" imgW="508000" imgH="241300" progId="Equation.3">
                  <p:embed/>
                </p:oleObj>
              </mc:Choice>
              <mc:Fallback>
                <p:oleObj name="Εξίσωση" r:id="rId3" imgW="5080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3789040"/>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5173" name="Object 5"/>
          <p:cNvGraphicFramePr>
            <a:graphicFrameLocks noChangeAspect="1"/>
          </p:cNvGraphicFramePr>
          <p:nvPr/>
        </p:nvGraphicFramePr>
        <p:xfrm>
          <a:off x="2590800" y="4953001"/>
          <a:ext cx="4495800" cy="1744663"/>
        </p:xfrm>
        <a:graphic>
          <a:graphicData uri="http://schemas.openxmlformats.org/presentationml/2006/ole">
            <mc:AlternateContent xmlns:mc="http://schemas.openxmlformats.org/markup-compatibility/2006">
              <mc:Choice xmlns:v="urn:schemas-microsoft-com:vml" Requires="v">
                <p:oleObj spid="_x0000_s44113" name="Εξίσωση" r:id="rId5" imgW="1497950" imgH="710891" progId="Equation.3">
                  <p:embed/>
                </p:oleObj>
              </mc:Choice>
              <mc:Fallback>
                <p:oleObj name="Εξίσωση" r:id="rId5" imgW="1497950" imgH="7108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953001"/>
                        <a:ext cx="4495800"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845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p:nvPr>
        </p:nvSpPr>
        <p:spPr>
          <a:xfrm>
            <a:off x="407368" y="692696"/>
            <a:ext cx="11233248" cy="6858000"/>
          </a:xfrm>
        </p:spPr>
        <p:txBody>
          <a:bodyPr/>
          <a:lstStyle/>
          <a:p>
            <a:pPr marL="0" indent="0" algn="just">
              <a:buNone/>
            </a:pPr>
            <a:r>
              <a:rPr lang="el-GR" dirty="0"/>
              <a:t>γ. Αν τα δείγματα προέρχονται από τον ίδιο πληθυσμό ή από όμοιους πληθυσμούς τότε έχουν την ίδια </a:t>
            </a:r>
            <a:r>
              <a:rPr lang="el-GR" b="1" dirty="0"/>
              <a:t>διακύμανση </a:t>
            </a:r>
          </a:p>
          <a:p>
            <a:pPr lvl="1" algn="just"/>
            <a:r>
              <a:rPr lang="el-GR" sz="3200" b="1" dirty="0"/>
              <a:t>Αν δεν την έχουμε διαθέσιμη την εκτιμούμε με τον τύπο</a:t>
            </a:r>
          </a:p>
          <a:p>
            <a:pPr lvl="1" algn="just"/>
            <a:endParaRPr lang="el-GR" sz="3200" b="1" dirty="0"/>
          </a:p>
          <a:p>
            <a:pPr lvl="1" algn="just"/>
            <a:endParaRPr lang="el-GR" sz="3200" b="1" dirty="0" smtClean="0"/>
          </a:p>
          <a:p>
            <a:pPr marL="457200" lvl="1" indent="0" algn="just">
              <a:buNone/>
            </a:pPr>
            <a:endParaRPr lang="el-GR" sz="3200" b="1" dirty="0"/>
          </a:p>
          <a:p>
            <a:pPr marL="0" indent="0" algn="just">
              <a:buNone/>
            </a:pPr>
            <a:r>
              <a:rPr lang="el-GR" sz="3600" b="1" dirty="0"/>
              <a:t>Η διακύμανση της κατανομής δειγματοληψίας των μέσων των δειγμάτων θα είναι  </a:t>
            </a:r>
            <a:endParaRPr lang="el-GR" dirty="0"/>
          </a:p>
        </p:txBody>
      </p:sp>
      <p:graphicFrame>
        <p:nvGraphicFramePr>
          <p:cNvPr id="114691" name="Object 3"/>
          <p:cNvGraphicFramePr>
            <a:graphicFrameLocks noChangeAspect="1"/>
          </p:cNvGraphicFramePr>
          <p:nvPr>
            <p:extLst>
              <p:ext uri="{D42A27DB-BD31-4B8C-83A1-F6EECF244321}">
                <p14:modId xmlns:p14="http://schemas.microsoft.com/office/powerpoint/2010/main" val="1069040158"/>
              </p:ext>
            </p:extLst>
          </p:nvPr>
        </p:nvGraphicFramePr>
        <p:xfrm>
          <a:off x="3529235" y="2436976"/>
          <a:ext cx="4989512" cy="1360488"/>
        </p:xfrm>
        <a:graphic>
          <a:graphicData uri="http://schemas.openxmlformats.org/presentationml/2006/ole">
            <mc:AlternateContent xmlns:mc="http://schemas.openxmlformats.org/markup-compatibility/2006">
              <mc:Choice xmlns:v="urn:schemas-microsoft-com:vml" Requires="v">
                <p:oleObj spid="_x0000_s26792" name="Εξίσωση" r:id="rId4" imgW="1676160" imgH="457200" progId="Equation.3">
                  <p:embed/>
                </p:oleObj>
              </mc:Choice>
              <mc:Fallback>
                <p:oleObj name="Εξίσωση" r:id="rId4" imgW="167616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235" y="2436976"/>
                        <a:ext cx="4989512" cy="136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2" name="Object 4"/>
          <p:cNvGraphicFramePr>
            <a:graphicFrameLocks noChangeAspect="1"/>
          </p:cNvGraphicFramePr>
          <p:nvPr>
            <p:extLst>
              <p:ext uri="{D42A27DB-BD31-4B8C-83A1-F6EECF244321}">
                <p14:modId xmlns:p14="http://schemas.microsoft.com/office/powerpoint/2010/main" val="2245964407"/>
              </p:ext>
            </p:extLst>
          </p:nvPr>
        </p:nvGraphicFramePr>
        <p:xfrm>
          <a:off x="4295800" y="5445224"/>
          <a:ext cx="2879725" cy="1284288"/>
        </p:xfrm>
        <a:graphic>
          <a:graphicData uri="http://schemas.openxmlformats.org/presentationml/2006/ole">
            <mc:AlternateContent xmlns:mc="http://schemas.openxmlformats.org/markup-compatibility/2006">
              <mc:Choice xmlns:v="urn:schemas-microsoft-com:vml" Requires="v">
                <p:oleObj spid="_x0000_s26793" name="Εξίσωση" r:id="rId6" imgW="1054080" imgH="469800" progId="Equation.3">
                  <p:embed/>
                </p:oleObj>
              </mc:Choice>
              <mc:Fallback>
                <p:oleObj name="Εξίσωση" r:id="rId6" imgW="1054080" imgH="469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800" y="5445224"/>
                        <a:ext cx="2879725" cy="1284288"/>
                      </a:xfrm>
                      <a:prstGeom prst="rect">
                        <a:avLst/>
                      </a:prstGeom>
                      <a:solidFill>
                        <a:srgbClr val="FFFF99"/>
                      </a:solidFill>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24000" y="0"/>
            <a:ext cx="9144000" cy="1143000"/>
          </a:xfrm>
          <a:solidFill>
            <a:srgbClr val="E3F4FF"/>
          </a:solidFill>
          <a:ln w="76200" cmpd="tri">
            <a:solidFill>
              <a:schemeClr val="tx1"/>
            </a:solidFill>
          </a:ln>
        </p:spPr>
        <p:txBody>
          <a:bodyPr/>
          <a:lstStyle/>
          <a:p>
            <a:r>
              <a:rPr lang="el-GR" b="1" dirty="0"/>
              <a:t>Έλεγχος της διαφοράς δυο μέσων</a:t>
            </a:r>
            <a:r>
              <a:rPr lang="el-GR" dirty="0"/>
              <a:t> </a:t>
            </a:r>
          </a:p>
        </p:txBody>
      </p:sp>
      <p:sp>
        <p:nvSpPr>
          <p:cNvPr id="136195" name="Rectangle 3"/>
          <p:cNvSpPr>
            <a:spLocks noGrp="1" noChangeArrowheads="1"/>
          </p:cNvSpPr>
          <p:nvPr>
            <p:ph idx="1"/>
          </p:nvPr>
        </p:nvSpPr>
        <p:spPr>
          <a:xfrm>
            <a:off x="479376" y="1219200"/>
            <a:ext cx="11305256" cy="5638800"/>
          </a:xfrm>
        </p:spPr>
        <p:txBody>
          <a:bodyPr/>
          <a:lstStyle/>
          <a:p>
            <a:pPr marL="0" indent="0" algn="just">
              <a:buNone/>
            </a:pPr>
            <a:r>
              <a:rPr lang="el-GR" b="1" dirty="0">
                <a:solidFill>
                  <a:srgbClr val="000000"/>
                </a:solidFill>
              </a:rPr>
              <a:t>Έστω ότι επιθυμούμε να ελέγξουμε την υπόθεση ότι τα δυο δείγματα προέρχονται από πληθυσμούς με ίσους μέσους </a:t>
            </a:r>
          </a:p>
          <a:p>
            <a:pPr marL="0" indent="0" algn="just">
              <a:buNone/>
            </a:pPr>
            <a:r>
              <a:rPr lang="el-GR" b="1" dirty="0">
                <a:solidFill>
                  <a:srgbClr val="000000"/>
                </a:solidFill>
              </a:rPr>
              <a:t>Ο έλεγχος γίνεται με  </a:t>
            </a:r>
            <a:r>
              <a:rPr lang="en-US" b="1" dirty="0" smtClean="0">
                <a:solidFill>
                  <a:srgbClr val="000000"/>
                </a:solidFill>
              </a:rPr>
              <a:t>    </a:t>
            </a:r>
            <a:r>
              <a:rPr lang="el-GR" b="1" dirty="0" smtClean="0">
                <a:solidFill>
                  <a:srgbClr val="000000"/>
                </a:solidFill>
              </a:rPr>
              <a:t>Η</a:t>
            </a:r>
            <a:r>
              <a:rPr lang="el-GR" b="1" baseline="-25000" dirty="0" smtClean="0">
                <a:solidFill>
                  <a:srgbClr val="000000"/>
                </a:solidFill>
              </a:rPr>
              <a:t>0</a:t>
            </a:r>
            <a:r>
              <a:rPr lang="en-US" b="1" dirty="0">
                <a:solidFill>
                  <a:srgbClr val="000000"/>
                </a:solidFill>
              </a:rPr>
              <a:t>:</a:t>
            </a:r>
            <a:r>
              <a:rPr lang="el-GR" b="1" dirty="0">
                <a:solidFill>
                  <a:srgbClr val="000000"/>
                </a:solidFill>
              </a:rPr>
              <a:t> </a:t>
            </a:r>
            <a:r>
              <a:rPr lang="el-GR" sz="3600" b="1" dirty="0">
                <a:solidFill>
                  <a:srgbClr val="000000"/>
                </a:solidFill>
                <a:cs typeface="Times New Roman" pitchFamily="18" charset="0"/>
              </a:rPr>
              <a:t>μ</a:t>
            </a:r>
            <a:r>
              <a:rPr lang="el-GR" sz="3600" b="1" baseline="-25000" dirty="0">
                <a:solidFill>
                  <a:srgbClr val="000000"/>
                </a:solidFill>
              </a:rPr>
              <a:t>1</a:t>
            </a:r>
            <a:r>
              <a:rPr lang="el-GR" sz="3600" b="1" dirty="0">
                <a:solidFill>
                  <a:srgbClr val="000000"/>
                </a:solidFill>
                <a:cs typeface="Times New Roman" pitchFamily="18" charset="0"/>
              </a:rPr>
              <a:t> = μ</a:t>
            </a:r>
            <a:r>
              <a:rPr lang="el-GR" sz="3600" b="1" baseline="-25000" dirty="0">
                <a:solidFill>
                  <a:srgbClr val="000000"/>
                </a:solidFill>
              </a:rPr>
              <a:t>2</a:t>
            </a:r>
            <a:r>
              <a:rPr lang="el-GR" sz="2800" dirty="0">
                <a:latin typeface="Tahoma" pitchFamily="34" charset="0"/>
                <a:cs typeface="Tahoma" pitchFamily="34" charset="0"/>
              </a:rPr>
              <a:t>, </a:t>
            </a:r>
            <a:r>
              <a:rPr lang="en-US" sz="2800" dirty="0">
                <a:latin typeface="Tahoma" pitchFamily="34" charset="0"/>
                <a:cs typeface="Tahoma" pitchFamily="34" charset="0"/>
              </a:rPr>
              <a:t>    </a:t>
            </a:r>
            <a:endParaRPr lang="en-US" sz="2800" dirty="0" smtClean="0">
              <a:latin typeface="Tahoma" pitchFamily="34" charset="0"/>
              <a:cs typeface="Tahoma" pitchFamily="34" charset="0"/>
            </a:endParaRPr>
          </a:p>
          <a:p>
            <a:pPr marL="0" indent="0" algn="just">
              <a:buNone/>
            </a:pPr>
            <a:r>
              <a:rPr lang="en-US" sz="2800" b="1" dirty="0">
                <a:solidFill>
                  <a:srgbClr val="000000"/>
                </a:solidFill>
                <a:latin typeface="Tahoma" pitchFamily="34" charset="0"/>
                <a:cs typeface="Tahoma" pitchFamily="34" charset="0"/>
              </a:rPr>
              <a:t> </a:t>
            </a:r>
            <a:r>
              <a:rPr lang="en-US" sz="2800" b="1" dirty="0" smtClean="0">
                <a:solidFill>
                  <a:srgbClr val="000000"/>
                </a:solidFill>
                <a:latin typeface="Tahoma" pitchFamily="34" charset="0"/>
                <a:cs typeface="Tahoma" pitchFamily="34" charset="0"/>
              </a:rPr>
              <a:t>                                      </a:t>
            </a:r>
            <a:r>
              <a:rPr lang="el-GR" b="1" dirty="0" smtClean="0">
                <a:solidFill>
                  <a:srgbClr val="000000"/>
                </a:solidFill>
                <a:cs typeface="Times New Roman" pitchFamily="18" charset="0"/>
              </a:rPr>
              <a:t>Η</a:t>
            </a:r>
            <a:r>
              <a:rPr lang="el-GR" b="1" baseline="-25000" dirty="0" smtClean="0">
                <a:solidFill>
                  <a:srgbClr val="000000"/>
                </a:solidFill>
              </a:rPr>
              <a:t>1</a:t>
            </a:r>
            <a:r>
              <a:rPr lang="el-GR" b="1" dirty="0" smtClean="0">
                <a:solidFill>
                  <a:srgbClr val="000000"/>
                </a:solidFill>
                <a:cs typeface="Times New Roman" pitchFamily="18" charset="0"/>
              </a:rPr>
              <a:t>:μ</a:t>
            </a:r>
            <a:r>
              <a:rPr lang="el-GR" b="1" baseline="-25000" dirty="0" smtClean="0">
                <a:solidFill>
                  <a:srgbClr val="000000"/>
                </a:solidFill>
              </a:rPr>
              <a:t>1</a:t>
            </a:r>
            <a:r>
              <a:rPr lang="el-GR" b="1" dirty="0" smtClean="0">
                <a:solidFill>
                  <a:srgbClr val="000000"/>
                </a:solidFill>
              </a:rPr>
              <a:t> </a:t>
            </a:r>
            <a:r>
              <a:rPr lang="el-GR" b="1" dirty="0">
                <a:solidFill>
                  <a:srgbClr val="000000"/>
                </a:solidFill>
                <a:ea typeface="Arial Unicode MS" pitchFamily="34" charset="-128"/>
                <a:cs typeface="Arial Unicode MS" pitchFamily="34" charset="-128"/>
              </a:rPr>
              <a:t>≠</a:t>
            </a:r>
            <a:r>
              <a:rPr lang="el-GR" b="1" dirty="0">
                <a:solidFill>
                  <a:srgbClr val="000000"/>
                </a:solidFill>
              </a:rPr>
              <a:t> </a:t>
            </a:r>
            <a:r>
              <a:rPr lang="el-GR" b="1" dirty="0">
                <a:solidFill>
                  <a:srgbClr val="000000"/>
                </a:solidFill>
                <a:cs typeface="Times New Roman" pitchFamily="18" charset="0"/>
              </a:rPr>
              <a:t>μ</a:t>
            </a:r>
            <a:r>
              <a:rPr lang="el-GR" b="1" baseline="-25000" dirty="0">
                <a:solidFill>
                  <a:srgbClr val="000000"/>
                </a:solidFill>
              </a:rPr>
              <a:t>2</a:t>
            </a:r>
            <a:r>
              <a:rPr lang="el-GR" sz="2800" dirty="0">
                <a:latin typeface="Tahoma" pitchFamily="34" charset="0"/>
                <a:cs typeface="Tahoma" pitchFamily="34" charset="0"/>
              </a:rPr>
              <a:t> </a:t>
            </a:r>
            <a:endParaRPr lang="en-US" sz="2800" dirty="0" smtClean="0">
              <a:latin typeface="Tahoma" pitchFamily="34" charset="0"/>
              <a:cs typeface="Tahoma" pitchFamily="34" charset="0"/>
            </a:endParaRPr>
          </a:p>
          <a:p>
            <a:pPr marL="0" indent="0" algn="just">
              <a:buNone/>
            </a:pPr>
            <a:r>
              <a:rPr lang="el-GR" b="1" dirty="0" smtClean="0">
                <a:solidFill>
                  <a:srgbClr val="000000"/>
                </a:solidFill>
              </a:rPr>
              <a:t>είναι </a:t>
            </a:r>
            <a:r>
              <a:rPr lang="el-GR" b="1" dirty="0">
                <a:solidFill>
                  <a:srgbClr val="000000"/>
                </a:solidFill>
              </a:rPr>
              <a:t>ισοδύναμος με </a:t>
            </a:r>
            <a:r>
              <a:rPr lang="en-US" b="1" dirty="0" smtClean="0">
                <a:solidFill>
                  <a:srgbClr val="000000"/>
                </a:solidFill>
              </a:rPr>
              <a:t>    </a:t>
            </a:r>
          </a:p>
          <a:p>
            <a:pPr marL="0" indent="0" algn="just">
              <a:buNone/>
            </a:pPr>
            <a:r>
              <a:rPr lang="en-US" b="1" dirty="0">
                <a:solidFill>
                  <a:srgbClr val="000000"/>
                </a:solidFill>
              </a:rPr>
              <a:t> </a:t>
            </a:r>
            <a:r>
              <a:rPr lang="en-US" b="1" dirty="0" smtClean="0">
                <a:solidFill>
                  <a:srgbClr val="000000"/>
                </a:solidFill>
              </a:rPr>
              <a:t>                                           </a:t>
            </a:r>
            <a:r>
              <a:rPr lang="el-GR" b="1" dirty="0" smtClean="0">
                <a:solidFill>
                  <a:srgbClr val="000000"/>
                </a:solidFill>
              </a:rPr>
              <a:t>Η</a:t>
            </a:r>
            <a:r>
              <a:rPr lang="el-GR" b="1" baseline="-25000" dirty="0" smtClean="0">
                <a:solidFill>
                  <a:srgbClr val="000000"/>
                </a:solidFill>
              </a:rPr>
              <a:t>0</a:t>
            </a:r>
            <a:r>
              <a:rPr lang="en-US" b="1" dirty="0">
                <a:solidFill>
                  <a:srgbClr val="000000"/>
                </a:solidFill>
              </a:rPr>
              <a:t>:</a:t>
            </a:r>
            <a:r>
              <a:rPr lang="el-GR" b="1" dirty="0">
                <a:solidFill>
                  <a:srgbClr val="000000"/>
                </a:solidFill>
              </a:rPr>
              <a:t> </a:t>
            </a:r>
            <a:r>
              <a:rPr lang="el-GR" sz="3600" b="1" dirty="0">
                <a:solidFill>
                  <a:srgbClr val="000000"/>
                </a:solidFill>
                <a:cs typeface="Times New Roman" pitchFamily="18" charset="0"/>
              </a:rPr>
              <a:t>μ</a:t>
            </a:r>
            <a:r>
              <a:rPr lang="el-GR" sz="3600" b="1" baseline="-25000" dirty="0">
                <a:solidFill>
                  <a:srgbClr val="000000"/>
                </a:solidFill>
              </a:rPr>
              <a:t>1</a:t>
            </a:r>
            <a:r>
              <a:rPr lang="el-GR" sz="3600" b="1" dirty="0">
                <a:solidFill>
                  <a:srgbClr val="000000"/>
                </a:solidFill>
                <a:cs typeface="Times New Roman" pitchFamily="18" charset="0"/>
              </a:rPr>
              <a:t> </a:t>
            </a:r>
            <a:r>
              <a:rPr lang="el-GR" sz="3600" b="1" dirty="0">
                <a:solidFill>
                  <a:srgbClr val="000000"/>
                </a:solidFill>
              </a:rPr>
              <a:t>-</a:t>
            </a:r>
            <a:r>
              <a:rPr lang="el-GR" sz="3600" b="1" dirty="0">
                <a:solidFill>
                  <a:srgbClr val="000000"/>
                </a:solidFill>
                <a:cs typeface="Times New Roman" pitchFamily="18" charset="0"/>
              </a:rPr>
              <a:t> μ</a:t>
            </a:r>
            <a:r>
              <a:rPr lang="el-GR" sz="3600" b="1" baseline="-25000" dirty="0">
                <a:solidFill>
                  <a:srgbClr val="000000"/>
                </a:solidFill>
              </a:rPr>
              <a:t>2</a:t>
            </a:r>
            <a:r>
              <a:rPr lang="el-GR" sz="2800" dirty="0">
                <a:latin typeface="Tahoma" pitchFamily="34" charset="0"/>
              </a:rPr>
              <a:t>=0</a:t>
            </a:r>
            <a:r>
              <a:rPr lang="el-GR" sz="2800" dirty="0">
                <a:latin typeface="Tahoma" pitchFamily="34" charset="0"/>
                <a:cs typeface="Tahoma" pitchFamily="34" charset="0"/>
              </a:rPr>
              <a:t> </a:t>
            </a:r>
            <a:r>
              <a:rPr lang="en-US" sz="2800" dirty="0">
                <a:latin typeface="Tahoma" pitchFamily="34" charset="0"/>
                <a:cs typeface="Tahoma" pitchFamily="34" charset="0"/>
              </a:rPr>
              <a:t>    </a:t>
            </a:r>
            <a:endParaRPr lang="en-US" sz="2800" dirty="0" smtClean="0">
              <a:latin typeface="Tahoma" pitchFamily="34" charset="0"/>
              <a:cs typeface="Tahoma" pitchFamily="34" charset="0"/>
            </a:endParaRPr>
          </a:p>
          <a:p>
            <a:pPr marL="0" indent="0" algn="just">
              <a:buNone/>
            </a:pPr>
            <a:r>
              <a:rPr lang="en-US" sz="2800" b="1" dirty="0">
                <a:solidFill>
                  <a:srgbClr val="000000"/>
                </a:solidFill>
                <a:latin typeface="Tahoma" pitchFamily="34" charset="0"/>
                <a:cs typeface="Tahoma" pitchFamily="34" charset="0"/>
              </a:rPr>
              <a:t> </a:t>
            </a:r>
            <a:r>
              <a:rPr lang="en-US" sz="2800" b="1" dirty="0" smtClean="0">
                <a:solidFill>
                  <a:srgbClr val="000000"/>
                </a:solidFill>
                <a:latin typeface="Tahoma" pitchFamily="34" charset="0"/>
                <a:cs typeface="Tahoma" pitchFamily="34" charset="0"/>
              </a:rPr>
              <a:t>                                      </a:t>
            </a:r>
            <a:r>
              <a:rPr lang="el-GR" b="1" dirty="0" smtClean="0">
                <a:solidFill>
                  <a:srgbClr val="000000"/>
                </a:solidFill>
                <a:cs typeface="Times New Roman" pitchFamily="18" charset="0"/>
              </a:rPr>
              <a:t>Η</a:t>
            </a:r>
            <a:r>
              <a:rPr lang="el-GR" b="1" baseline="-25000" dirty="0" smtClean="0">
                <a:solidFill>
                  <a:srgbClr val="000000"/>
                </a:solidFill>
              </a:rPr>
              <a:t>1</a:t>
            </a:r>
            <a:r>
              <a:rPr lang="el-GR" b="1" dirty="0" smtClean="0">
                <a:solidFill>
                  <a:srgbClr val="000000"/>
                </a:solidFill>
                <a:cs typeface="Times New Roman" pitchFamily="18" charset="0"/>
              </a:rPr>
              <a:t>:μ</a:t>
            </a:r>
            <a:r>
              <a:rPr lang="el-GR" b="1" baseline="-25000" dirty="0" smtClean="0">
                <a:solidFill>
                  <a:srgbClr val="000000"/>
                </a:solidFill>
              </a:rPr>
              <a:t>1</a:t>
            </a:r>
            <a:r>
              <a:rPr lang="el-GR" b="1" dirty="0" smtClean="0">
                <a:solidFill>
                  <a:srgbClr val="000000"/>
                </a:solidFill>
              </a:rPr>
              <a:t> </a:t>
            </a:r>
            <a:r>
              <a:rPr lang="el-GR" b="1" dirty="0">
                <a:solidFill>
                  <a:srgbClr val="000000"/>
                </a:solidFill>
              </a:rPr>
              <a:t>- </a:t>
            </a:r>
            <a:r>
              <a:rPr lang="el-GR" b="1" dirty="0">
                <a:solidFill>
                  <a:srgbClr val="000000"/>
                </a:solidFill>
                <a:cs typeface="Times New Roman" pitchFamily="18" charset="0"/>
              </a:rPr>
              <a:t>μ</a:t>
            </a:r>
            <a:r>
              <a:rPr lang="el-GR" b="1" baseline="-25000" dirty="0">
                <a:solidFill>
                  <a:srgbClr val="000000"/>
                </a:solidFill>
              </a:rPr>
              <a:t>2</a:t>
            </a:r>
            <a:r>
              <a:rPr lang="el-GR" sz="2800" dirty="0">
                <a:latin typeface="Tahoma" pitchFamily="34" charset="0"/>
                <a:cs typeface="Tahoma" pitchFamily="34" charset="0"/>
              </a:rPr>
              <a:t> </a:t>
            </a:r>
            <a:r>
              <a:rPr lang="el-GR" b="1" dirty="0">
                <a:solidFill>
                  <a:srgbClr val="000000"/>
                </a:solidFill>
                <a:ea typeface="Arial Unicode MS" pitchFamily="34" charset="-128"/>
                <a:cs typeface="Arial Unicode MS" pitchFamily="34" charset="-128"/>
              </a:rPr>
              <a:t>≠</a:t>
            </a:r>
            <a:r>
              <a:rPr lang="el-GR" b="1" dirty="0">
                <a:solidFill>
                  <a:srgbClr val="000000"/>
                </a:solidFill>
              </a:rPr>
              <a:t>0</a:t>
            </a:r>
            <a:endParaRPr lang="en-US" b="1" dirty="0">
              <a:solidFill>
                <a:srgbClr val="000000"/>
              </a:solidFill>
            </a:endParaRPr>
          </a:p>
          <a:p>
            <a:pPr algn="just"/>
            <a:endParaRPr lang="el-GR" sz="2800" b="1" dirty="0"/>
          </a:p>
          <a:p>
            <a:pPr algn="just"/>
            <a:endParaRPr lang="el-GR" sz="2800" b="1" dirty="0"/>
          </a:p>
        </p:txBody>
      </p:sp>
      <p:graphicFrame>
        <p:nvGraphicFramePr>
          <p:cNvPr id="136197" name="Object 5"/>
          <p:cNvGraphicFramePr>
            <a:graphicFrameLocks noChangeAspect="1"/>
          </p:cNvGraphicFramePr>
          <p:nvPr>
            <p:extLst>
              <p:ext uri="{D42A27DB-BD31-4B8C-83A1-F6EECF244321}">
                <p14:modId xmlns:p14="http://schemas.microsoft.com/office/powerpoint/2010/main" val="151896367"/>
              </p:ext>
            </p:extLst>
          </p:nvPr>
        </p:nvGraphicFramePr>
        <p:xfrm>
          <a:off x="1631504" y="5239869"/>
          <a:ext cx="4878388" cy="1587500"/>
        </p:xfrm>
        <a:graphic>
          <a:graphicData uri="http://schemas.openxmlformats.org/presentationml/2006/ole">
            <mc:AlternateContent xmlns:mc="http://schemas.openxmlformats.org/markup-compatibility/2006">
              <mc:Choice xmlns:v="urn:schemas-microsoft-com:vml" Requires="v">
                <p:oleObj spid="_x0000_s45132" name="Εξίσωση" r:id="rId3" imgW="1524000" imgH="495300" progId="Equation.3">
                  <p:embed/>
                </p:oleObj>
              </mc:Choice>
              <mc:Fallback>
                <p:oleObj name="Εξίσωση" r:id="rId3" imgW="15240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5239869"/>
                        <a:ext cx="4878388"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8" name="Object 6"/>
          <p:cNvGraphicFramePr>
            <a:graphicFrameLocks noChangeAspect="1"/>
          </p:cNvGraphicFramePr>
          <p:nvPr>
            <p:extLst>
              <p:ext uri="{D42A27DB-BD31-4B8C-83A1-F6EECF244321}">
                <p14:modId xmlns:p14="http://schemas.microsoft.com/office/powerpoint/2010/main" val="3064491288"/>
              </p:ext>
            </p:extLst>
          </p:nvPr>
        </p:nvGraphicFramePr>
        <p:xfrm>
          <a:off x="7518711" y="5085184"/>
          <a:ext cx="3295650" cy="1354138"/>
        </p:xfrm>
        <a:graphic>
          <a:graphicData uri="http://schemas.openxmlformats.org/presentationml/2006/ole">
            <mc:AlternateContent xmlns:mc="http://schemas.openxmlformats.org/markup-compatibility/2006">
              <mc:Choice xmlns:v="urn:schemas-microsoft-com:vml" Requires="v">
                <p:oleObj spid="_x0000_s45133" name="Εξίσωση" r:id="rId5" imgW="1205977" imgH="495085" progId="Equation.3">
                  <p:embed/>
                </p:oleObj>
              </mc:Choice>
              <mc:Fallback>
                <p:oleObj name="Εξίσωση" r:id="rId5" imgW="1205977" imgH="4950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711" y="5085184"/>
                        <a:ext cx="3295650" cy="1354138"/>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220305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p:nvPr>
        </p:nvSpPr>
        <p:spPr>
          <a:xfrm>
            <a:off x="407368" y="0"/>
            <a:ext cx="11665296" cy="6858000"/>
          </a:xfrm>
        </p:spPr>
        <p:txBody>
          <a:bodyPr/>
          <a:lstStyle/>
          <a:p>
            <a:pPr marL="0" indent="0" algn="just">
              <a:buNone/>
            </a:pPr>
            <a:r>
              <a:rPr lang="el-GR" sz="2800" b="1" dirty="0" smtClean="0"/>
              <a:t>Παράδειγμα</a:t>
            </a:r>
            <a:endParaRPr lang="en-US" sz="2800" b="1" dirty="0" smtClean="0"/>
          </a:p>
          <a:p>
            <a:pPr marL="0" indent="0" algn="just">
              <a:buNone/>
            </a:pPr>
            <a:r>
              <a:rPr lang="el-GR" sz="2800" dirty="0" smtClean="0"/>
              <a:t>Από </a:t>
            </a:r>
            <a:r>
              <a:rPr lang="el-GR" sz="2800" dirty="0"/>
              <a:t>δυο πληθυσμούς επιλέξαμε τυχαία δυο ανεξάρτητα δείγματα μεγέθους </a:t>
            </a:r>
            <a:r>
              <a:rPr lang="en-US" sz="2800" dirty="0"/>
              <a:t>n</a:t>
            </a:r>
            <a:r>
              <a:rPr lang="en-US" sz="2800" baseline="-25000" dirty="0"/>
              <a:t>1</a:t>
            </a:r>
            <a:r>
              <a:rPr lang="en-US" sz="2800" dirty="0"/>
              <a:t>=100</a:t>
            </a:r>
            <a:r>
              <a:rPr lang="en-US" sz="2800" baseline="-25000" dirty="0"/>
              <a:t> </a:t>
            </a:r>
            <a:r>
              <a:rPr lang="el-GR" sz="2800" dirty="0"/>
              <a:t>και </a:t>
            </a:r>
            <a:r>
              <a:rPr lang="en-US" sz="2800" dirty="0"/>
              <a:t>n</a:t>
            </a:r>
            <a:r>
              <a:rPr lang="en-US" sz="2800" baseline="-25000" dirty="0"/>
              <a:t>2</a:t>
            </a:r>
            <a:r>
              <a:rPr lang="en-US" sz="2800" dirty="0"/>
              <a:t>=100 </a:t>
            </a:r>
            <a:r>
              <a:rPr lang="el-GR" sz="2800" dirty="0"/>
              <a:t>αντίστοιχα. Αν οι διακυμάνσεις των δυο πληθυσμών είναι σ</a:t>
            </a:r>
            <a:r>
              <a:rPr lang="el-GR" sz="2800" baseline="-25000" dirty="0"/>
              <a:t>1</a:t>
            </a:r>
            <a:r>
              <a:rPr lang="el-GR" sz="2800" baseline="30000" dirty="0"/>
              <a:t>2</a:t>
            </a:r>
            <a:r>
              <a:rPr lang="el-GR" sz="2800" dirty="0"/>
              <a:t>=400 και σ</a:t>
            </a:r>
            <a:r>
              <a:rPr lang="el-GR" sz="2800" baseline="-25000" dirty="0"/>
              <a:t>2</a:t>
            </a:r>
            <a:r>
              <a:rPr lang="el-GR" sz="2800" baseline="30000" dirty="0"/>
              <a:t>2</a:t>
            </a:r>
            <a:r>
              <a:rPr lang="el-GR" sz="2800" dirty="0"/>
              <a:t>=900 και οι δειγματικοί μέσοι </a:t>
            </a:r>
            <a:r>
              <a:rPr lang="en-US" sz="2800" dirty="0"/>
              <a:t>493 </a:t>
            </a:r>
            <a:r>
              <a:rPr lang="el-GR" sz="2800" dirty="0"/>
              <a:t>και 517 αντίστοιχα. </a:t>
            </a:r>
          </a:p>
          <a:p>
            <a:pPr algn="just"/>
            <a:r>
              <a:rPr lang="el-GR" sz="2800" dirty="0"/>
              <a:t>Να ελεγχθεί αν οι δυο πληθυσμοί έχουν ίσες μέσες τιμές με </a:t>
            </a:r>
            <a:r>
              <a:rPr lang="el-GR" sz="2800" dirty="0" smtClean="0"/>
              <a:t>α=0,05.</a:t>
            </a:r>
          </a:p>
          <a:p>
            <a:pPr marL="0" indent="0" algn="just">
              <a:buNone/>
            </a:pPr>
            <a:r>
              <a:rPr lang="el-GR" sz="2800" b="1" u="sng" dirty="0" smtClean="0"/>
              <a:t>Λύση</a:t>
            </a:r>
            <a:r>
              <a:rPr lang="en-US" sz="2800" b="1" u="sng" dirty="0" smtClean="0"/>
              <a:t>:</a:t>
            </a:r>
          </a:p>
          <a:p>
            <a:pPr marL="0" indent="0" algn="just">
              <a:buNone/>
            </a:pPr>
            <a:r>
              <a:rPr lang="el-GR" sz="2800" b="1" dirty="0" smtClean="0"/>
              <a:t>1</a:t>
            </a:r>
            <a:r>
              <a:rPr lang="el-GR" sz="2800" b="1" baseline="30000" dirty="0" smtClean="0"/>
              <a:t>ο</a:t>
            </a:r>
            <a:r>
              <a:rPr lang="el-GR" sz="2800" b="1" dirty="0" smtClean="0"/>
              <a:t> βήμα</a:t>
            </a:r>
            <a:r>
              <a:rPr lang="en-US" sz="2800" dirty="0" smtClean="0"/>
              <a:t>: </a:t>
            </a:r>
            <a:r>
              <a:rPr lang="el-GR" sz="2800" u="sng" dirty="0" smtClean="0"/>
              <a:t>Διατύπωση Υποθέσεων</a:t>
            </a:r>
          </a:p>
          <a:p>
            <a:pPr marL="0" indent="0" algn="just">
              <a:buNone/>
            </a:pPr>
            <a:r>
              <a:rPr lang="el-GR" sz="2800" dirty="0"/>
              <a:t> </a:t>
            </a:r>
            <a:r>
              <a:rPr lang="el-GR" sz="2800" dirty="0" smtClean="0"/>
              <a:t>                                         </a:t>
            </a:r>
            <a:r>
              <a:rPr lang="el-GR" dirty="0" smtClean="0">
                <a:solidFill>
                  <a:srgbClr val="000000"/>
                </a:solidFill>
              </a:rPr>
              <a:t>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 </a:t>
            </a:r>
            <a:r>
              <a:rPr lang="el-GR" dirty="0" smtClean="0">
                <a:solidFill>
                  <a:srgbClr val="000000"/>
                </a:solidFill>
                <a:cs typeface="Times New Roman" pitchFamily="18" charset="0"/>
              </a:rPr>
              <a:t>μ</a:t>
            </a:r>
            <a:r>
              <a:rPr lang="el-GR" baseline="-25000" dirty="0" smtClean="0">
                <a:solidFill>
                  <a:srgbClr val="000000"/>
                </a:solidFill>
              </a:rPr>
              <a:t>2</a:t>
            </a:r>
            <a:r>
              <a:rPr lang="el-GR" dirty="0">
                <a:latin typeface="Tahoma" pitchFamily="34" charset="0"/>
                <a:cs typeface="Tahoma" pitchFamily="34" charset="0"/>
              </a:rPr>
              <a:t> </a:t>
            </a:r>
            <a:r>
              <a:rPr lang="el-GR" sz="2800" dirty="0" smtClean="0">
                <a:latin typeface="Calibri" panose="020F0502020204030204" pitchFamily="34" charset="0"/>
                <a:cs typeface="Calibri" panose="020F0502020204030204" pitchFamily="34" charset="0"/>
              </a:rPr>
              <a:t>(οι μέσοι είναι ίσοι)</a:t>
            </a:r>
            <a:r>
              <a:rPr lang="en-US" dirty="0" smtClean="0">
                <a:latin typeface="Tahoma" pitchFamily="34" charset="0"/>
                <a:cs typeface="Tahoma" pitchFamily="34" charset="0"/>
              </a:rPr>
              <a:t>    </a:t>
            </a:r>
            <a:endParaRPr lang="el-GR" dirty="0" smtClean="0">
              <a:latin typeface="Tahoma" pitchFamily="34" charset="0"/>
              <a:cs typeface="Tahoma" pitchFamily="34" charset="0"/>
            </a:endParaRPr>
          </a:p>
          <a:p>
            <a:pPr marL="0" indent="0" algn="just">
              <a:buNone/>
            </a:pPr>
            <a:r>
              <a:rPr lang="el-GR" sz="2800" dirty="0">
                <a:solidFill>
                  <a:srgbClr val="000000"/>
                </a:solidFill>
                <a:latin typeface="Tahoma" pitchFamily="34" charset="0"/>
                <a:cs typeface="Tahoma" pitchFamily="34" charset="0"/>
              </a:rPr>
              <a:t> </a:t>
            </a:r>
            <a:r>
              <a:rPr lang="el-GR" sz="2800" dirty="0" smtClean="0">
                <a:solidFill>
                  <a:srgbClr val="000000"/>
                </a:solidFill>
                <a:latin typeface="Tahoma" pitchFamily="34" charset="0"/>
                <a:cs typeface="Tahoma" pitchFamily="34" charset="0"/>
              </a:rPr>
              <a:t>                              </a:t>
            </a:r>
            <a:r>
              <a:rPr lang="el-GR" dirty="0" smtClean="0">
                <a:solidFill>
                  <a:srgbClr val="000000"/>
                </a:solidFill>
                <a:cs typeface="Times New Roman" pitchFamily="18" charset="0"/>
              </a:rPr>
              <a:t>Η</a:t>
            </a:r>
            <a:r>
              <a:rPr lang="el-GR" baseline="-25000" dirty="0" smtClean="0">
                <a:solidFill>
                  <a:srgbClr val="000000"/>
                </a:solidFill>
              </a:rPr>
              <a:t>1</a:t>
            </a:r>
            <a:r>
              <a:rPr lang="el-GR" dirty="0" smtClean="0">
                <a:solidFill>
                  <a:srgbClr val="000000"/>
                </a:solidFill>
                <a:cs typeface="Times New Roman" pitchFamily="18" charset="0"/>
              </a:rPr>
              <a:t>: μ</a:t>
            </a:r>
            <a:r>
              <a:rPr lang="el-GR" baseline="-25000" dirty="0" smtClean="0">
                <a:solidFill>
                  <a:srgbClr val="000000"/>
                </a:solidFill>
              </a:rPr>
              <a:t>1</a:t>
            </a:r>
            <a:r>
              <a:rPr lang="el-GR" dirty="0" smtClean="0">
                <a:solidFill>
                  <a:srgbClr val="000000"/>
                </a:solidFill>
              </a:rPr>
              <a:t> </a:t>
            </a:r>
            <a:r>
              <a:rPr lang="el-GR" dirty="0">
                <a:solidFill>
                  <a:srgbClr val="000000"/>
                </a:solidFill>
                <a:ea typeface="Arial Unicode MS" pitchFamily="34" charset="-128"/>
                <a:cs typeface="Arial Unicode MS" pitchFamily="34" charset="-128"/>
              </a:rPr>
              <a:t>≠</a:t>
            </a:r>
            <a:r>
              <a:rPr lang="el-GR" dirty="0">
                <a:solidFill>
                  <a:srgbClr val="000000"/>
                </a:solidFill>
              </a:rPr>
              <a:t> </a:t>
            </a:r>
            <a:r>
              <a:rPr lang="el-GR" dirty="0" smtClean="0">
                <a:solidFill>
                  <a:srgbClr val="000000"/>
                </a:solidFill>
                <a:cs typeface="Times New Roman" pitchFamily="18" charset="0"/>
              </a:rPr>
              <a:t>μ</a:t>
            </a:r>
            <a:r>
              <a:rPr lang="el-GR" baseline="-25000" dirty="0" smtClean="0">
                <a:solidFill>
                  <a:srgbClr val="000000"/>
                </a:solidFill>
              </a:rPr>
              <a:t>2</a:t>
            </a:r>
            <a:r>
              <a:rPr lang="el-GR" dirty="0" smtClean="0">
                <a:solidFill>
                  <a:srgbClr val="000000"/>
                </a:solidFill>
              </a:rPr>
              <a:t> </a:t>
            </a:r>
            <a:r>
              <a:rPr lang="el-GR" sz="2800" dirty="0" smtClean="0">
                <a:solidFill>
                  <a:srgbClr val="000000"/>
                </a:solidFill>
              </a:rPr>
              <a:t> (οι μέσοι είναι άνισοι/ διαφορετικοί)</a:t>
            </a:r>
          </a:p>
          <a:p>
            <a:pPr marL="0" indent="0" algn="just">
              <a:buNone/>
            </a:pPr>
            <a:r>
              <a:rPr lang="el-GR" sz="2800" b="1" dirty="0" smtClean="0"/>
              <a:t>2</a:t>
            </a:r>
            <a:r>
              <a:rPr lang="el-GR" sz="2800" b="1" baseline="30000" dirty="0" smtClean="0"/>
              <a:t>ο</a:t>
            </a:r>
            <a:r>
              <a:rPr lang="el-GR" sz="2800" b="1" dirty="0" smtClean="0"/>
              <a:t> βήμα</a:t>
            </a:r>
            <a:r>
              <a:rPr lang="en-US" sz="2800" b="1" dirty="0" smtClean="0"/>
              <a:t>:</a:t>
            </a:r>
            <a:r>
              <a:rPr lang="el-GR" sz="2800" b="1" dirty="0" smtClean="0"/>
              <a:t> </a:t>
            </a:r>
            <a:r>
              <a:rPr lang="el-GR" sz="2800" u="sng" dirty="0" smtClean="0"/>
              <a:t>Εύρεση της στατιστικής </a:t>
            </a:r>
            <a:r>
              <a:rPr lang="en-US" sz="2800" u="sng" dirty="0" smtClean="0"/>
              <a:t>z</a:t>
            </a:r>
            <a:endParaRPr lang="el-GR" sz="2800" b="1" u="sng" baseline="-25000" dirty="0">
              <a:solidFill>
                <a:srgbClr val="000000"/>
              </a:solidFill>
            </a:endParaRPr>
          </a:p>
        </p:txBody>
      </p:sp>
      <p:graphicFrame>
        <p:nvGraphicFramePr>
          <p:cNvPr id="137223" name="Object 7"/>
          <p:cNvGraphicFramePr>
            <a:graphicFrameLocks noChangeAspect="1"/>
          </p:cNvGraphicFramePr>
          <p:nvPr>
            <p:extLst>
              <p:ext uri="{D42A27DB-BD31-4B8C-83A1-F6EECF244321}">
                <p14:modId xmlns:p14="http://schemas.microsoft.com/office/powerpoint/2010/main" val="1187552799"/>
              </p:ext>
            </p:extLst>
          </p:nvPr>
        </p:nvGraphicFramePr>
        <p:xfrm>
          <a:off x="3791744" y="5301208"/>
          <a:ext cx="3857652" cy="1373186"/>
        </p:xfrm>
        <a:graphic>
          <a:graphicData uri="http://schemas.openxmlformats.org/presentationml/2006/ole">
            <mc:AlternateContent xmlns:mc="http://schemas.openxmlformats.org/markup-compatibility/2006">
              <mc:Choice xmlns:v="urn:schemas-microsoft-com:vml" Requires="v">
                <p:oleObj spid="_x0000_s46140" name="Εξίσωση" r:id="rId4" imgW="4876800" imgH="1587500" progId="Equation.3">
                  <p:embed/>
                </p:oleObj>
              </mc:Choice>
              <mc:Fallback>
                <p:oleObj name="Εξίσωση" r:id="rId4" imgW="4876800" imgH="1587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744" y="5301208"/>
                        <a:ext cx="3857652" cy="137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8058803"/>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Θέση περιεχομένου 1"/>
              <p:cNvSpPr>
                <a:spLocks noGrp="1"/>
              </p:cNvSpPr>
              <p:nvPr>
                <p:ph/>
              </p:nvPr>
            </p:nvSpPr>
            <p:spPr>
              <a:xfrm>
                <a:off x="407368" y="609600"/>
                <a:ext cx="11305256" cy="5486400"/>
              </a:xfrm>
            </p:spPr>
            <p:txBody>
              <a:bodyPr/>
              <a:lstStyle/>
              <a:p>
                <a:pPr marL="0" indent="0" algn="just">
                  <a:buNone/>
                </a:pPr>
                <a:r>
                  <a:rPr lang="el-GR" dirty="0" smtClean="0">
                    <a:solidFill>
                      <a:srgbClr val="000000"/>
                    </a:solidFill>
                  </a:rPr>
                  <a:t>Η  μεταβλητή</a:t>
                </a:r>
                <a:r>
                  <a:rPr lang="en-US" dirty="0" smtClean="0">
                    <a:solidFill>
                      <a:srgbClr val="000000"/>
                    </a:solidFill>
                  </a:rPr>
                  <a:t> Z</a:t>
                </a:r>
                <a:r>
                  <a:rPr lang="el-GR" dirty="0" smtClean="0">
                    <a:solidFill>
                      <a:srgbClr val="000000"/>
                    </a:solidFill>
                  </a:rPr>
                  <a:t> ακολουθεί </a:t>
                </a:r>
                <a:r>
                  <a:rPr lang="el-GR" dirty="0">
                    <a:solidFill>
                      <a:srgbClr val="000000"/>
                    </a:solidFill>
                  </a:rPr>
                  <a:t>την Ν(0,1</a:t>
                </a:r>
                <a:r>
                  <a:rPr lang="el-GR" dirty="0" smtClean="0">
                    <a:solidFill>
                      <a:srgbClr val="000000"/>
                    </a:solidFill>
                  </a:rPr>
                  <a:t>)</a:t>
                </a:r>
                <a:r>
                  <a:rPr lang="en-US" dirty="0" smtClean="0">
                    <a:solidFill>
                      <a:srgbClr val="000000"/>
                    </a:solidFill>
                  </a:rPr>
                  <a:t>. </a:t>
                </a:r>
                <a:r>
                  <a:rPr lang="el-GR" dirty="0" smtClean="0">
                    <a:solidFill>
                      <a:srgbClr val="000000"/>
                    </a:solidFill>
                  </a:rPr>
                  <a:t>Γνωρίζουμε ότι</a:t>
                </a:r>
                <a:r>
                  <a:rPr lang="en-US" dirty="0" smtClean="0">
                    <a:solidFill>
                      <a:srgbClr val="000000"/>
                    </a:solidFill>
                  </a:rPr>
                  <a:t> </a:t>
                </a:r>
                <a14:m>
                  <m:oMath xmlns:m="http://schemas.openxmlformats.org/officeDocument/2006/math">
                    <m:acc>
                      <m:accPr>
                        <m:chr m:val="̅"/>
                        <m:ctrlPr>
                          <a:rPr lang="el-GR" i="1" smtClean="0">
                            <a:solidFill>
                              <a:srgbClr val="000000"/>
                            </a:solidFill>
                            <a:latin typeface="Cambria Math" panose="02040503050406030204" pitchFamily="18" charset="0"/>
                          </a:rPr>
                        </m:ctrlPr>
                      </m:accPr>
                      <m:e>
                        <m:sSub>
                          <m:sSubPr>
                            <m:ctrlPr>
                              <a:rPr lang="el-GR"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1</m:t>
                            </m:r>
                          </m:sub>
                        </m:sSub>
                      </m:e>
                    </m:acc>
                    <m:r>
                      <a:rPr lang="el-GR" b="0" i="1" smtClean="0">
                        <a:solidFill>
                          <a:srgbClr val="000000"/>
                        </a:solidFill>
                        <a:latin typeface="Cambria Math" panose="02040503050406030204" pitchFamily="18" charset="0"/>
                      </a:rPr>
                      <m:t>=493</m:t>
                    </m:r>
                  </m:oMath>
                </a14:m>
                <a:r>
                  <a:rPr lang="en-US" dirty="0" smtClean="0">
                    <a:solidFill>
                      <a:srgbClr val="000000"/>
                    </a:solidFill>
                  </a:rPr>
                  <a:t> </a:t>
                </a:r>
                <a:r>
                  <a:rPr lang="el-GR" dirty="0" smtClean="0">
                    <a:solidFill>
                      <a:srgbClr val="000000"/>
                    </a:solidFill>
                  </a:rPr>
                  <a:t>και </a:t>
                </a:r>
                <a:endParaRPr lang="en-US" dirty="0" smtClean="0">
                  <a:solidFill>
                    <a:srgbClr val="000000"/>
                  </a:solidFill>
                </a:endParaRPr>
              </a:p>
              <a:p>
                <a:pPr marL="0" indent="0" algn="just">
                  <a:buNone/>
                </a:pPr>
                <a:r>
                  <a:rPr lang="el-GR" dirty="0" smtClean="0">
                    <a:solidFill>
                      <a:srgbClr val="000000"/>
                    </a:solidFill>
                  </a:rPr>
                  <a:t> </a:t>
                </a:r>
                <a14:m>
                  <m:oMath xmlns:m="http://schemas.openxmlformats.org/officeDocument/2006/math">
                    <m:acc>
                      <m:accPr>
                        <m:chr m:val="̅"/>
                        <m:ctrlPr>
                          <a:rPr lang="el-GR" i="1">
                            <a:solidFill>
                              <a:srgbClr val="000000"/>
                            </a:solidFill>
                            <a:latin typeface="Cambria Math" panose="02040503050406030204" pitchFamily="18" charset="0"/>
                          </a:rPr>
                        </m:ctrlPr>
                      </m:accPr>
                      <m:e>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l-GR" b="0" i="1" smtClean="0">
                                <a:solidFill>
                                  <a:srgbClr val="000000"/>
                                </a:solidFill>
                                <a:latin typeface="Cambria Math" panose="02040503050406030204" pitchFamily="18" charset="0"/>
                              </a:rPr>
                              <m:t>2</m:t>
                            </m:r>
                          </m:sub>
                        </m:sSub>
                      </m:e>
                    </m:acc>
                    <m:r>
                      <a:rPr lang="el-GR" i="1">
                        <a:solidFill>
                          <a:srgbClr val="000000"/>
                        </a:solidFill>
                        <a:latin typeface="Cambria Math" panose="02040503050406030204" pitchFamily="18" charset="0"/>
                      </a:rPr>
                      <m:t>=</m:t>
                    </m:r>
                    <m:r>
                      <a:rPr lang="el-GR" b="0" i="1" smtClean="0">
                        <a:solidFill>
                          <a:srgbClr val="000000"/>
                        </a:solidFill>
                        <a:latin typeface="Cambria Math" panose="02040503050406030204" pitchFamily="18" charset="0"/>
                      </a:rPr>
                      <m:t>517</m:t>
                    </m:r>
                  </m:oMath>
                </a14:m>
                <a:r>
                  <a:rPr lang="el-GR" dirty="0" smtClean="0">
                    <a:solidFill>
                      <a:srgbClr val="000000"/>
                    </a:solidFill>
                  </a:rPr>
                  <a:t>, οπότε θα πρέπει να βρούμε την τυπική απόκλιση.</a:t>
                </a:r>
              </a:p>
              <a:p>
                <a:pPr marL="0" indent="0" algn="just">
                  <a:buNone/>
                </a:pPr>
                <a:endParaRPr lang="el-GR" dirty="0" smtClean="0">
                  <a:solidFill>
                    <a:srgbClr val="000000"/>
                  </a:solidFill>
                </a:endParaRPr>
              </a:p>
              <a:p>
                <a:pPr marL="0" indent="0" algn="just">
                  <a:buNone/>
                </a:pPr>
                <a:r>
                  <a:rPr lang="el-GR" b="1" dirty="0" smtClean="0">
                    <a:solidFill>
                      <a:srgbClr val="000000"/>
                    </a:solidFill>
                  </a:rPr>
                  <a:t>3</a:t>
                </a:r>
                <a:r>
                  <a:rPr lang="el-GR" b="1" baseline="30000" dirty="0" smtClean="0">
                    <a:solidFill>
                      <a:srgbClr val="000000"/>
                    </a:solidFill>
                  </a:rPr>
                  <a:t>ο</a:t>
                </a:r>
                <a:r>
                  <a:rPr lang="el-GR" b="1" dirty="0" smtClean="0">
                    <a:solidFill>
                      <a:srgbClr val="000000"/>
                    </a:solidFill>
                  </a:rPr>
                  <a:t> βήμα</a:t>
                </a:r>
                <a:r>
                  <a:rPr lang="en-US" dirty="0" smtClean="0">
                    <a:solidFill>
                      <a:srgbClr val="000000"/>
                    </a:solidFill>
                  </a:rPr>
                  <a:t>: </a:t>
                </a:r>
                <a:r>
                  <a:rPr lang="el-GR" u="sng" dirty="0" smtClean="0">
                    <a:solidFill>
                      <a:srgbClr val="000000"/>
                    </a:solidFill>
                  </a:rPr>
                  <a:t>Εύρεση της τυπικής απόκλισης  </a:t>
                </a:r>
                <a14:m>
                  <m:oMath xmlns:m="http://schemas.openxmlformats.org/officeDocument/2006/math">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𝑠</m:t>
                        </m:r>
                      </m:e>
                      <m:sub>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1</m:t>
                                </m:r>
                              </m:sub>
                            </m:sSub>
                          </m:e>
                        </m:acc>
                        <m:r>
                          <a:rPr lang="el-GR" i="1">
                            <a:solidFill>
                              <a:srgbClr val="000000"/>
                            </a:solidFill>
                            <a:latin typeface="Cambria Math" panose="02040503050406030204" pitchFamily="18" charset="0"/>
                            <a:cs typeface="Times New Roman" pitchFamily="18" charset="0"/>
                          </a:rPr>
                          <m:t>−</m:t>
                        </m:r>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2</m:t>
                                </m:r>
                              </m:sub>
                            </m:sSub>
                          </m:e>
                        </m:acc>
                      </m:sub>
                    </m:sSub>
                  </m:oMath>
                </a14:m>
                <a:endParaRPr lang="en-US" dirty="0">
                  <a:solidFill>
                    <a:srgbClr val="000000"/>
                  </a:solidFill>
                </a:endParaRPr>
              </a:p>
              <a:p>
                <a:pPr marL="0" indent="0" algn="just">
                  <a:buNone/>
                </a:pPr>
                <a:endParaRPr lang="el-GR" dirty="0"/>
              </a:p>
              <a:p>
                <a:pPr marL="0" indent="0">
                  <a:buNone/>
                </a:pPr>
                <a:r>
                  <a:rPr lang="el-GR" dirty="0">
                    <a:solidFill>
                      <a:srgbClr val="000000"/>
                    </a:solidFill>
                  </a:rPr>
                  <a:t>σ</a:t>
                </a:r>
                <a:r>
                  <a:rPr lang="el-GR" baseline="-25000" dirty="0">
                    <a:solidFill>
                      <a:srgbClr val="000000"/>
                    </a:solidFill>
                  </a:rPr>
                  <a:t>1</a:t>
                </a:r>
                <a:r>
                  <a:rPr lang="el-GR" baseline="30000" dirty="0">
                    <a:solidFill>
                      <a:srgbClr val="000000"/>
                    </a:solidFill>
                  </a:rPr>
                  <a:t>2</a:t>
                </a:r>
                <a:r>
                  <a:rPr lang="el-GR" dirty="0">
                    <a:solidFill>
                      <a:srgbClr val="000000"/>
                    </a:solidFill>
                  </a:rPr>
                  <a:t>=400     σ</a:t>
                </a:r>
                <a:r>
                  <a:rPr lang="el-GR" baseline="-25000" dirty="0">
                    <a:solidFill>
                      <a:srgbClr val="000000"/>
                    </a:solidFill>
                  </a:rPr>
                  <a:t>2</a:t>
                </a:r>
                <a:r>
                  <a:rPr lang="el-GR" baseline="30000" dirty="0">
                    <a:solidFill>
                      <a:srgbClr val="000000"/>
                    </a:solidFill>
                  </a:rPr>
                  <a:t>2</a:t>
                </a:r>
                <a:r>
                  <a:rPr lang="el-GR" dirty="0">
                    <a:solidFill>
                      <a:srgbClr val="000000"/>
                    </a:solidFill>
                  </a:rPr>
                  <a:t>=900 </a:t>
                </a:r>
              </a:p>
              <a:p>
                <a:pPr marL="0" indent="0">
                  <a:buNone/>
                </a:pPr>
                <a:endParaRPr lang="el-GR" dirty="0"/>
              </a:p>
            </p:txBody>
          </p:sp>
        </mc:Choice>
        <mc:Fallback xmlns="">
          <p:sp>
            <p:nvSpPr>
              <p:cNvPr id="2" name="Θέση περιεχομένου 1"/>
              <p:cNvSpPr>
                <a:spLocks noGrp="1" noRot="1" noChangeAspect="1" noMove="1" noResize="1" noEditPoints="1" noAdjustHandles="1" noChangeArrowheads="1" noChangeShapeType="1" noTextEdit="1"/>
              </p:cNvSpPr>
              <p:nvPr>
                <p:ph/>
              </p:nvPr>
            </p:nvSpPr>
            <p:spPr>
              <a:xfrm>
                <a:off x="407368" y="609600"/>
                <a:ext cx="11305256" cy="5486400"/>
              </a:xfrm>
              <a:blipFill rotWithShape="0">
                <a:blip r:embed="rId4"/>
                <a:stretch>
                  <a:fillRect l="-1402" t="-1333" r="-1187"/>
                </a:stretch>
              </a:blipFill>
            </p:spPr>
            <p:txBody>
              <a:bodyPr/>
              <a:lstStyle/>
              <a:p>
                <a:r>
                  <a:rPr lang="el-GR">
                    <a:noFill/>
                  </a:rPr>
                  <a:t> </a:t>
                </a:r>
              </a:p>
            </p:txBody>
          </p:sp>
        </mc:Fallback>
      </mc:AlternateContent>
      <p:graphicFrame>
        <p:nvGraphicFramePr>
          <p:cNvPr id="3" name="Object 5"/>
          <p:cNvGraphicFramePr>
            <a:graphicFrameLocks noChangeAspect="1"/>
          </p:cNvGraphicFramePr>
          <p:nvPr>
            <p:extLst>
              <p:ext uri="{D42A27DB-BD31-4B8C-83A1-F6EECF244321}">
                <p14:modId xmlns:p14="http://schemas.microsoft.com/office/powerpoint/2010/main" val="1233599283"/>
              </p:ext>
            </p:extLst>
          </p:nvPr>
        </p:nvGraphicFramePr>
        <p:xfrm>
          <a:off x="2207568" y="4653136"/>
          <a:ext cx="6869113" cy="1295400"/>
        </p:xfrm>
        <a:graphic>
          <a:graphicData uri="http://schemas.openxmlformats.org/presentationml/2006/ole">
            <mc:AlternateContent xmlns:mc="http://schemas.openxmlformats.org/markup-compatibility/2006">
              <mc:Choice xmlns:v="urn:schemas-microsoft-com:vml" Requires="v">
                <p:oleObj spid="_x0000_s68639" name="Εξίσωση" r:id="rId5" imgW="2514600" imgH="495300" progId="Equation.3">
                  <p:embed/>
                </p:oleObj>
              </mc:Choice>
              <mc:Fallback>
                <p:oleObj name="Εξίσωση" r:id="rId5" imgW="25146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8" y="4653136"/>
                        <a:ext cx="6869113" cy="129540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580114892"/>
      </p:ext>
    </p:extLst>
  </p:cSld>
  <p:clrMapOvr>
    <a:masterClrMapping/>
  </p:clrMapOvr>
  <p:transition spd="med">
    <p:random/>
    <p:sndAc>
      <p:stSnd>
        <p:snd r:embed="rId3"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p:nvPr>
        </p:nvSpPr>
        <p:spPr>
          <a:xfrm>
            <a:off x="407368" y="0"/>
            <a:ext cx="11377264" cy="6858000"/>
          </a:xfrm>
        </p:spPr>
        <p:txBody>
          <a:bodyPr/>
          <a:lstStyle/>
          <a:p>
            <a:pPr marL="0" indent="0">
              <a:buNone/>
            </a:pPr>
            <a:r>
              <a:rPr lang="el-GR" b="1" dirty="0" smtClean="0"/>
              <a:t>4</a:t>
            </a:r>
            <a:r>
              <a:rPr lang="el-GR" b="1" baseline="30000" dirty="0" smtClean="0"/>
              <a:t>ο</a:t>
            </a:r>
            <a:r>
              <a:rPr lang="el-GR" b="1" dirty="0" smtClean="0"/>
              <a:t> βήμα</a:t>
            </a:r>
            <a:r>
              <a:rPr lang="en-US" b="1" dirty="0" smtClean="0"/>
              <a:t>: </a:t>
            </a:r>
            <a:r>
              <a:rPr lang="el-GR" u="sng" dirty="0" smtClean="0"/>
              <a:t>Αντικατάσταση στην στατιστική </a:t>
            </a:r>
            <a:r>
              <a:rPr lang="en-US" u="sng" dirty="0" smtClean="0"/>
              <a:t>z</a:t>
            </a:r>
            <a:endParaRPr lang="el-GR" u="sng" dirty="0" smtClean="0"/>
          </a:p>
          <a:p>
            <a:pPr marL="0" indent="0">
              <a:buNone/>
            </a:pPr>
            <a:endParaRPr lang="el-GR" b="1" dirty="0" smtClean="0"/>
          </a:p>
          <a:p>
            <a:pPr marL="0" indent="0">
              <a:buNone/>
            </a:pPr>
            <a:endParaRPr lang="el-GR" b="1" dirty="0"/>
          </a:p>
          <a:p>
            <a:pPr marL="0" indent="0">
              <a:buNone/>
            </a:pPr>
            <a:endParaRPr lang="el-GR" b="1" dirty="0" smtClean="0"/>
          </a:p>
          <a:p>
            <a:pPr marL="0" indent="0">
              <a:buNone/>
            </a:pPr>
            <a:r>
              <a:rPr lang="el-GR" b="1" dirty="0"/>
              <a:t>5</a:t>
            </a:r>
            <a:r>
              <a:rPr lang="el-GR" b="1" baseline="30000" dirty="0" smtClean="0"/>
              <a:t>ο</a:t>
            </a:r>
            <a:r>
              <a:rPr lang="el-GR" b="1" dirty="0" smtClean="0"/>
              <a:t> βήμα</a:t>
            </a:r>
            <a:r>
              <a:rPr lang="en-US" dirty="0" smtClean="0"/>
              <a:t>: </a:t>
            </a:r>
            <a:r>
              <a:rPr lang="el-GR" u="sng" dirty="0" smtClean="0"/>
              <a:t>Εύρεση της κριτικής </a:t>
            </a:r>
            <a:r>
              <a:rPr lang="el-GR" u="sng" dirty="0"/>
              <a:t>τιμής </a:t>
            </a:r>
            <a:r>
              <a:rPr lang="el-GR" u="sng" dirty="0" err="1" smtClean="0"/>
              <a:t>Ζ</a:t>
            </a:r>
            <a:r>
              <a:rPr lang="el-GR" u="sng" baseline="-25000" dirty="0" err="1" smtClean="0"/>
              <a:t>α</a:t>
            </a:r>
            <a:r>
              <a:rPr lang="el-GR" u="sng" baseline="-25000" dirty="0" smtClean="0"/>
              <a:t>/2 </a:t>
            </a:r>
            <a:r>
              <a:rPr lang="el-GR" u="sng" dirty="0" smtClean="0"/>
              <a:t>και Απόφαση</a:t>
            </a:r>
          </a:p>
          <a:p>
            <a:pPr marL="0" indent="0">
              <a:buNone/>
            </a:pPr>
            <a:r>
              <a:rPr lang="el-GR" dirty="0" smtClean="0"/>
              <a:t>α</a:t>
            </a:r>
            <a:r>
              <a:rPr lang="en-US" dirty="0"/>
              <a:t>=</a:t>
            </a:r>
            <a:r>
              <a:rPr lang="el-GR" dirty="0"/>
              <a:t>0,05  </a:t>
            </a:r>
            <a:r>
              <a:rPr lang="el-GR" dirty="0" smtClean="0"/>
              <a:t>α/2=0,025</a:t>
            </a:r>
            <a:r>
              <a:rPr lang="el-GR" dirty="0" smtClean="0">
                <a:sym typeface="Wingdings" pitchFamily="2" charset="2"/>
              </a:rPr>
              <a:t>    </a:t>
            </a:r>
            <a:r>
              <a:rPr lang="el-GR" dirty="0" smtClean="0"/>
              <a:t>1-0,025=0,975    </a:t>
            </a:r>
            <a:r>
              <a:rPr lang="el-GR" dirty="0"/>
              <a:t>Ζ</a:t>
            </a:r>
            <a:r>
              <a:rPr lang="el-GR" baseline="-25000" dirty="0"/>
              <a:t>α/2</a:t>
            </a:r>
            <a:r>
              <a:rPr lang="el-GR" dirty="0"/>
              <a:t>=1,96</a:t>
            </a:r>
          </a:p>
          <a:p>
            <a:endParaRPr lang="el-GR" sz="2800" dirty="0" smtClean="0"/>
          </a:p>
          <a:p>
            <a:endParaRPr lang="el-GR" sz="2800" dirty="0"/>
          </a:p>
          <a:p>
            <a:endParaRPr lang="el-GR" sz="2800" dirty="0" smtClean="0"/>
          </a:p>
          <a:p>
            <a:pPr marL="0" indent="0">
              <a:buNone/>
            </a:pPr>
            <a:endParaRPr lang="el-GR" sz="2800" dirty="0" smtClean="0"/>
          </a:p>
          <a:p>
            <a:pPr marL="0" indent="0">
              <a:buNone/>
            </a:pPr>
            <a:r>
              <a:rPr lang="el-GR" sz="2800" dirty="0" smtClean="0"/>
              <a:t>Το Διάστημα </a:t>
            </a:r>
            <a:r>
              <a:rPr lang="el-GR" sz="2800" dirty="0"/>
              <a:t>αποδοχής</a:t>
            </a:r>
            <a:r>
              <a:rPr lang="el-GR" dirty="0"/>
              <a:t> </a:t>
            </a:r>
            <a:r>
              <a:rPr lang="el-GR" dirty="0" smtClean="0"/>
              <a:t>είναι  </a:t>
            </a:r>
            <a:r>
              <a:rPr lang="el-GR" dirty="0"/>
              <a:t>-Ζ</a:t>
            </a:r>
            <a:r>
              <a:rPr lang="el-GR" baseline="-25000" dirty="0"/>
              <a:t>α/2</a:t>
            </a:r>
            <a:r>
              <a:rPr lang="el-GR" dirty="0"/>
              <a:t>&lt;Ζ&lt; </a:t>
            </a:r>
            <a:r>
              <a:rPr lang="el-GR" dirty="0" err="1"/>
              <a:t>Ζ</a:t>
            </a:r>
            <a:r>
              <a:rPr lang="el-GR" baseline="-25000" dirty="0" err="1"/>
              <a:t>α</a:t>
            </a:r>
            <a:r>
              <a:rPr lang="el-GR" baseline="-25000" dirty="0"/>
              <a:t>/2 </a:t>
            </a:r>
            <a:r>
              <a:rPr lang="el-GR" baseline="-25000" dirty="0" smtClean="0"/>
              <a:t> </a:t>
            </a:r>
            <a:r>
              <a:rPr lang="el-GR" dirty="0" smtClean="0"/>
              <a:t>   δηλ. -1,96  έως   1,96</a:t>
            </a:r>
            <a:r>
              <a:rPr lang="el-GR" baseline="-25000" dirty="0" smtClean="0"/>
              <a:t> </a:t>
            </a:r>
            <a:endParaRPr lang="el-GR" b="1" dirty="0">
              <a:solidFill>
                <a:srgbClr val="000000"/>
              </a:solidFill>
            </a:endParaRPr>
          </a:p>
          <a:p>
            <a:pPr marL="0" indent="0" algn="just">
              <a:buNone/>
            </a:pPr>
            <a:r>
              <a:rPr lang="el-GR" b="1" dirty="0" smtClean="0">
                <a:solidFill>
                  <a:srgbClr val="000000"/>
                </a:solidFill>
              </a:rPr>
              <a:t>Η τιμή -6,65 βρίσκεται εκτός διαστήματος, οπότε </a:t>
            </a:r>
            <a:endParaRPr lang="el-GR" b="1" dirty="0">
              <a:solidFill>
                <a:srgbClr val="000000"/>
              </a:solidFill>
            </a:endParaRPr>
          </a:p>
          <a:p>
            <a:pPr algn="just"/>
            <a:endParaRPr lang="el-GR" b="1" dirty="0">
              <a:solidFill>
                <a:srgbClr val="000000"/>
              </a:solidFill>
            </a:endParaRPr>
          </a:p>
          <a:p>
            <a:pPr algn="just"/>
            <a:endParaRPr lang="el-GR" dirty="0"/>
          </a:p>
        </p:txBody>
      </p:sp>
      <p:graphicFrame>
        <p:nvGraphicFramePr>
          <p:cNvPr id="138244" name="Object 4"/>
          <p:cNvGraphicFramePr>
            <a:graphicFrameLocks noChangeAspect="1"/>
          </p:cNvGraphicFramePr>
          <p:nvPr>
            <p:extLst>
              <p:ext uri="{D42A27DB-BD31-4B8C-83A1-F6EECF244321}">
                <p14:modId xmlns:p14="http://schemas.microsoft.com/office/powerpoint/2010/main" val="1773035853"/>
              </p:ext>
            </p:extLst>
          </p:nvPr>
        </p:nvGraphicFramePr>
        <p:xfrm>
          <a:off x="2711624" y="812009"/>
          <a:ext cx="4719638" cy="1295400"/>
        </p:xfrm>
        <a:graphic>
          <a:graphicData uri="http://schemas.openxmlformats.org/presentationml/2006/ole">
            <mc:AlternateContent xmlns:mc="http://schemas.openxmlformats.org/markup-compatibility/2006">
              <mc:Choice xmlns:v="urn:schemas-microsoft-com:vml" Requires="v">
                <p:oleObj spid="_x0000_s47208" name="Εξίσωση" r:id="rId4" imgW="2108200" imgH="495300" progId="Equation.3">
                  <p:embed/>
                </p:oleObj>
              </mc:Choice>
              <mc:Fallback>
                <p:oleObj name="Εξίσωση" r:id="rId4" imgW="21082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624" y="812009"/>
                        <a:ext cx="47196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247" name="Text Box 7"/>
          <p:cNvSpPr txBox="1">
            <a:spLocks noChangeArrowheads="1"/>
          </p:cNvSpPr>
          <p:nvPr/>
        </p:nvSpPr>
        <p:spPr bwMode="auto">
          <a:xfrm>
            <a:off x="8832304" y="6150912"/>
            <a:ext cx="3468688" cy="579438"/>
          </a:xfrm>
          <a:prstGeom prst="rect">
            <a:avLst/>
          </a:prstGeom>
          <a:noFill/>
          <a:ln w="9525">
            <a:noFill/>
            <a:miter lim="800000"/>
            <a:headEnd/>
            <a:tailEnd/>
          </a:ln>
          <a:effectLst/>
        </p:spPr>
        <p:txBody>
          <a:bodyPr wrap="none">
            <a:spAutoFit/>
          </a:bodyPr>
          <a:lstStyle/>
          <a:p>
            <a:r>
              <a:rPr lang="el-GR" sz="3200" b="1" dirty="0">
                <a:solidFill>
                  <a:srgbClr val="FF0000"/>
                </a:solidFill>
              </a:rPr>
              <a:t>Απορρίπτεται η Η</a:t>
            </a:r>
            <a:r>
              <a:rPr lang="el-GR" sz="3200" b="1" baseline="-25000" dirty="0">
                <a:solidFill>
                  <a:srgbClr val="FF0000"/>
                </a:solidFill>
              </a:rPr>
              <a:t>0</a:t>
            </a:r>
            <a:endParaRPr lang="el-GR" sz="3200" b="1" dirty="0">
              <a:solidFill>
                <a:srgbClr val="FF0000"/>
              </a:solidFill>
            </a:endParaRPr>
          </a:p>
        </p:txBody>
      </p:sp>
      <p:graphicFrame>
        <p:nvGraphicFramePr>
          <p:cNvPr id="138249" name="Object 9"/>
          <p:cNvGraphicFramePr>
            <a:graphicFrameLocks noChangeAspect="1"/>
          </p:cNvGraphicFramePr>
          <p:nvPr>
            <p:extLst>
              <p:ext uri="{D42A27DB-BD31-4B8C-83A1-F6EECF244321}">
                <p14:modId xmlns:p14="http://schemas.microsoft.com/office/powerpoint/2010/main" val="1879198689"/>
              </p:ext>
            </p:extLst>
          </p:nvPr>
        </p:nvGraphicFramePr>
        <p:xfrm>
          <a:off x="1596008" y="3523933"/>
          <a:ext cx="9144000" cy="1500174"/>
        </p:xfrm>
        <a:graphic>
          <a:graphicData uri="http://schemas.openxmlformats.org/presentationml/2006/ole">
            <mc:AlternateContent xmlns:mc="http://schemas.openxmlformats.org/markup-compatibility/2006">
              <mc:Choice xmlns:v="urn:schemas-microsoft-com:vml" Requires="v">
                <p:oleObj spid="_x0000_s47209" name="Worksheet" r:id="rId6" imgW="4640597" imgH="652390" progId="Excel.Sheet.8">
                  <p:embed/>
                </p:oleObj>
              </mc:Choice>
              <mc:Fallback>
                <p:oleObj name="Worksheet" r:id="rId6" imgW="4640597" imgH="65239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008" y="3523933"/>
                        <a:ext cx="9144000" cy="150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0314292"/>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p:nvPr>
        </p:nvSpPr>
        <p:spPr>
          <a:xfrm>
            <a:off x="767408" y="0"/>
            <a:ext cx="10441160" cy="5072074"/>
          </a:xfrm>
        </p:spPr>
        <p:txBody>
          <a:bodyPr/>
          <a:lstStyle/>
          <a:p>
            <a:pPr marL="0" indent="0" algn="just">
              <a:buNone/>
            </a:pPr>
            <a:r>
              <a:rPr lang="el-GR" b="1" dirty="0">
                <a:solidFill>
                  <a:srgbClr val="000000"/>
                </a:solidFill>
              </a:rPr>
              <a:t>Αν το τεστ ήταν μονόπλευρο δηλαδή </a:t>
            </a:r>
          </a:p>
          <a:p>
            <a:pPr marL="0" indent="0" algn="just">
              <a:buNone/>
            </a:pPr>
            <a:r>
              <a:rPr lang="el-GR" b="1" dirty="0" smtClean="0">
                <a:solidFill>
                  <a:srgbClr val="000000"/>
                </a:solidFill>
              </a:rPr>
              <a:t>                           Η</a:t>
            </a:r>
            <a:r>
              <a:rPr lang="el-GR" b="1" baseline="-25000" dirty="0" smtClean="0">
                <a:solidFill>
                  <a:srgbClr val="000000"/>
                </a:solidFill>
              </a:rPr>
              <a:t>0</a:t>
            </a:r>
            <a:r>
              <a:rPr lang="en-US" b="1" dirty="0">
                <a:solidFill>
                  <a:srgbClr val="000000"/>
                </a:solidFill>
              </a:rPr>
              <a:t>:</a:t>
            </a:r>
            <a:r>
              <a:rPr lang="el-GR" b="1" dirty="0">
                <a:solidFill>
                  <a:srgbClr val="000000"/>
                </a:solidFill>
              </a:rPr>
              <a:t> </a:t>
            </a:r>
            <a:r>
              <a:rPr lang="el-GR" b="1" dirty="0">
                <a:solidFill>
                  <a:srgbClr val="000000"/>
                </a:solidFill>
                <a:cs typeface="Times New Roman" pitchFamily="18" charset="0"/>
              </a:rPr>
              <a:t>μ</a:t>
            </a:r>
            <a:r>
              <a:rPr lang="el-GR" b="1" baseline="-25000" dirty="0">
                <a:solidFill>
                  <a:srgbClr val="000000"/>
                </a:solidFill>
              </a:rPr>
              <a:t>1</a:t>
            </a:r>
            <a:r>
              <a:rPr lang="el-GR" b="1" dirty="0">
                <a:solidFill>
                  <a:srgbClr val="000000"/>
                </a:solidFill>
                <a:cs typeface="Times New Roman" pitchFamily="18" charset="0"/>
              </a:rPr>
              <a:t> </a:t>
            </a:r>
            <a:r>
              <a:rPr lang="el-GR" b="1" u="sng" dirty="0">
                <a:solidFill>
                  <a:srgbClr val="000000"/>
                </a:solidFill>
              </a:rPr>
              <a:t>&gt;</a:t>
            </a:r>
            <a:r>
              <a:rPr lang="el-GR" b="1" dirty="0">
                <a:solidFill>
                  <a:srgbClr val="000000"/>
                </a:solidFill>
                <a:cs typeface="Times New Roman" pitchFamily="18" charset="0"/>
              </a:rPr>
              <a:t> μ</a:t>
            </a:r>
            <a:r>
              <a:rPr lang="el-GR" b="1" baseline="-25000" dirty="0">
                <a:solidFill>
                  <a:srgbClr val="000000"/>
                </a:solidFill>
              </a:rPr>
              <a:t>2</a:t>
            </a:r>
            <a:r>
              <a:rPr lang="el-GR" dirty="0">
                <a:latin typeface="Tahoma" pitchFamily="34" charset="0"/>
              </a:rPr>
              <a:t> </a:t>
            </a:r>
            <a:r>
              <a:rPr lang="el-GR" b="1" dirty="0">
                <a:latin typeface="Calibri" panose="020F0502020204030204" pitchFamily="34" charset="0"/>
                <a:cs typeface="Calibri" panose="020F0502020204030204" pitchFamily="34" charset="0"/>
              </a:rPr>
              <a:t>ή</a:t>
            </a:r>
            <a:r>
              <a:rPr lang="el-GR" dirty="0">
                <a:latin typeface="Tahoma" pitchFamily="34" charset="0"/>
              </a:rPr>
              <a:t> </a:t>
            </a:r>
            <a:r>
              <a:rPr lang="el-GR" b="1" dirty="0">
                <a:solidFill>
                  <a:schemeClr val="accent2"/>
                </a:solidFill>
                <a:cs typeface="Times New Roman" pitchFamily="18" charset="0"/>
              </a:rPr>
              <a:t>μ</a:t>
            </a:r>
            <a:r>
              <a:rPr lang="el-GR" b="1" baseline="-25000" dirty="0">
                <a:solidFill>
                  <a:schemeClr val="accent2"/>
                </a:solidFill>
              </a:rPr>
              <a:t>1 </a:t>
            </a:r>
            <a:r>
              <a:rPr lang="el-GR" b="1" dirty="0">
                <a:solidFill>
                  <a:schemeClr val="accent2"/>
                </a:solidFill>
              </a:rPr>
              <a:t>-</a:t>
            </a:r>
            <a:r>
              <a:rPr lang="el-GR" b="1" dirty="0">
                <a:solidFill>
                  <a:schemeClr val="accent2"/>
                </a:solidFill>
                <a:cs typeface="Times New Roman" pitchFamily="18" charset="0"/>
              </a:rPr>
              <a:t> μ</a:t>
            </a:r>
            <a:r>
              <a:rPr lang="el-GR" b="1" baseline="-25000" dirty="0">
                <a:solidFill>
                  <a:schemeClr val="accent2"/>
                </a:solidFill>
              </a:rPr>
              <a:t>2 </a:t>
            </a:r>
            <a:r>
              <a:rPr lang="el-GR" b="1" u="sng" dirty="0">
                <a:solidFill>
                  <a:schemeClr val="accent2"/>
                </a:solidFill>
              </a:rPr>
              <a:t>&gt;</a:t>
            </a:r>
            <a:r>
              <a:rPr lang="el-GR" b="1" dirty="0">
                <a:solidFill>
                  <a:schemeClr val="accent2"/>
                </a:solidFill>
              </a:rPr>
              <a:t>0</a:t>
            </a:r>
            <a:r>
              <a:rPr lang="en-US" dirty="0">
                <a:cs typeface="Tahoma" pitchFamily="34" charset="0"/>
              </a:rPr>
              <a:t> </a:t>
            </a:r>
            <a:r>
              <a:rPr lang="el-GR" dirty="0"/>
              <a:t>    </a:t>
            </a:r>
            <a:endParaRPr lang="el-GR" dirty="0" smtClean="0"/>
          </a:p>
          <a:p>
            <a:pPr marL="0" indent="0" algn="just">
              <a:buNone/>
            </a:pPr>
            <a:r>
              <a:rPr lang="el-GR" sz="2800" b="1" dirty="0">
                <a:solidFill>
                  <a:srgbClr val="000000"/>
                </a:solidFill>
                <a:latin typeface="Tahoma" pitchFamily="34" charset="0"/>
                <a:cs typeface="Times New Roman" pitchFamily="18" charset="0"/>
              </a:rPr>
              <a:t> </a:t>
            </a:r>
            <a:r>
              <a:rPr lang="el-GR" sz="2800" b="1" dirty="0" smtClean="0">
                <a:solidFill>
                  <a:srgbClr val="000000"/>
                </a:solidFill>
                <a:latin typeface="Tahoma" pitchFamily="34" charset="0"/>
                <a:cs typeface="Times New Roman" pitchFamily="18" charset="0"/>
              </a:rPr>
              <a:t>                      </a:t>
            </a:r>
            <a:r>
              <a:rPr lang="el-GR" b="1" dirty="0" smtClean="0">
                <a:solidFill>
                  <a:srgbClr val="000000"/>
                </a:solidFill>
                <a:cs typeface="Times New Roman" pitchFamily="18" charset="0"/>
              </a:rPr>
              <a:t>Η</a:t>
            </a:r>
            <a:r>
              <a:rPr lang="el-GR" b="1" baseline="-25000" dirty="0" smtClean="0">
                <a:solidFill>
                  <a:srgbClr val="000000"/>
                </a:solidFill>
              </a:rPr>
              <a:t>1</a:t>
            </a:r>
            <a:r>
              <a:rPr lang="el-GR" b="1" dirty="0" smtClean="0">
                <a:solidFill>
                  <a:srgbClr val="000000"/>
                </a:solidFill>
                <a:cs typeface="Times New Roman" pitchFamily="18" charset="0"/>
              </a:rPr>
              <a:t>: μ</a:t>
            </a:r>
            <a:r>
              <a:rPr lang="el-GR" b="1" baseline="-25000" dirty="0" smtClean="0">
                <a:solidFill>
                  <a:srgbClr val="000000"/>
                </a:solidFill>
              </a:rPr>
              <a:t>1</a:t>
            </a:r>
            <a:r>
              <a:rPr lang="el-GR" b="1" dirty="0" smtClean="0">
                <a:solidFill>
                  <a:srgbClr val="000000"/>
                </a:solidFill>
              </a:rPr>
              <a:t> </a:t>
            </a:r>
            <a:r>
              <a:rPr lang="el-GR" b="1" dirty="0">
                <a:solidFill>
                  <a:srgbClr val="000000"/>
                </a:solidFill>
              </a:rPr>
              <a:t>&lt; </a:t>
            </a:r>
            <a:r>
              <a:rPr lang="el-GR" b="1" dirty="0">
                <a:solidFill>
                  <a:srgbClr val="000000"/>
                </a:solidFill>
                <a:cs typeface="Times New Roman" pitchFamily="18" charset="0"/>
              </a:rPr>
              <a:t>μ</a:t>
            </a:r>
            <a:r>
              <a:rPr lang="el-GR" b="1" baseline="-25000" dirty="0">
                <a:solidFill>
                  <a:srgbClr val="000000"/>
                </a:solidFill>
              </a:rPr>
              <a:t>2   </a:t>
            </a:r>
            <a:r>
              <a:rPr lang="el-GR" b="1" dirty="0">
                <a:solidFill>
                  <a:srgbClr val="000000"/>
                </a:solidFill>
              </a:rPr>
              <a:t>ή </a:t>
            </a:r>
            <a:r>
              <a:rPr lang="el-GR" b="1" dirty="0">
                <a:solidFill>
                  <a:srgbClr val="FF0000"/>
                </a:solidFill>
                <a:cs typeface="Times New Roman" pitchFamily="18" charset="0"/>
              </a:rPr>
              <a:t>μ</a:t>
            </a:r>
            <a:r>
              <a:rPr lang="el-GR" b="1" baseline="-25000" dirty="0">
                <a:solidFill>
                  <a:srgbClr val="FF0000"/>
                </a:solidFill>
              </a:rPr>
              <a:t>1</a:t>
            </a:r>
            <a:r>
              <a:rPr lang="el-GR" b="1" dirty="0">
                <a:solidFill>
                  <a:srgbClr val="FF0000"/>
                </a:solidFill>
              </a:rPr>
              <a:t> - </a:t>
            </a:r>
            <a:r>
              <a:rPr lang="el-GR" b="1" dirty="0">
                <a:solidFill>
                  <a:srgbClr val="FF0000"/>
                </a:solidFill>
                <a:cs typeface="Times New Roman" pitchFamily="18" charset="0"/>
              </a:rPr>
              <a:t>μ</a:t>
            </a:r>
            <a:r>
              <a:rPr lang="el-GR" b="1" baseline="-25000" dirty="0">
                <a:solidFill>
                  <a:srgbClr val="FF0000"/>
                </a:solidFill>
              </a:rPr>
              <a:t>2 </a:t>
            </a:r>
            <a:r>
              <a:rPr lang="el-GR" b="1" dirty="0">
                <a:solidFill>
                  <a:srgbClr val="FF0000"/>
                </a:solidFill>
              </a:rPr>
              <a:t>&lt;0</a:t>
            </a:r>
          </a:p>
          <a:p>
            <a:pPr marL="0" indent="0" algn="just">
              <a:buNone/>
            </a:pPr>
            <a:r>
              <a:rPr lang="el-GR" dirty="0">
                <a:solidFill>
                  <a:srgbClr val="000000"/>
                </a:solidFill>
              </a:rPr>
              <a:t>σ</a:t>
            </a:r>
            <a:r>
              <a:rPr lang="el-GR" baseline="-25000" dirty="0">
                <a:solidFill>
                  <a:srgbClr val="000000"/>
                </a:solidFill>
              </a:rPr>
              <a:t>1</a:t>
            </a:r>
            <a:r>
              <a:rPr lang="el-GR" baseline="30000" dirty="0">
                <a:solidFill>
                  <a:srgbClr val="000000"/>
                </a:solidFill>
              </a:rPr>
              <a:t>2</a:t>
            </a:r>
            <a:r>
              <a:rPr lang="el-GR" dirty="0">
                <a:solidFill>
                  <a:srgbClr val="000000"/>
                </a:solidFill>
              </a:rPr>
              <a:t>=400             σ</a:t>
            </a:r>
            <a:r>
              <a:rPr lang="el-GR" baseline="-25000" dirty="0">
                <a:solidFill>
                  <a:srgbClr val="000000"/>
                </a:solidFill>
              </a:rPr>
              <a:t>2</a:t>
            </a:r>
            <a:r>
              <a:rPr lang="el-GR" baseline="30000" dirty="0">
                <a:solidFill>
                  <a:srgbClr val="000000"/>
                </a:solidFill>
              </a:rPr>
              <a:t>2</a:t>
            </a:r>
            <a:r>
              <a:rPr lang="el-GR" dirty="0">
                <a:solidFill>
                  <a:srgbClr val="000000"/>
                </a:solidFill>
              </a:rPr>
              <a:t>=900 </a:t>
            </a:r>
          </a:p>
          <a:p>
            <a:pPr marL="0" indent="0">
              <a:buNone/>
            </a:pPr>
            <a:r>
              <a:rPr lang="el-GR" dirty="0"/>
              <a:t>α</a:t>
            </a:r>
            <a:r>
              <a:rPr lang="en-US" dirty="0"/>
              <a:t>=</a:t>
            </a:r>
            <a:r>
              <a:rPr lang="el-GR" dirty="0"/>
              <a:t>0,05  </a:t>
            </a:r>
            <a:r>
              <a:rPr lang="el-GR" dirty="0">
                <a:sym typeface="Wingdings" pitchFamily="2" charset="2"/>
              </a:rPr>
              <a:t> </a:t>
            </a:r>
            <a:r>
              <a:rPr lang="el-GR" dirty="0" smtClean="0">
                <a:sym typeface="Wingdings" pitchFamily="2" charset="2"/>
              </a:rPr>
              <a:t> 1</a:t>
            </a:r>
            <a:r>
              <a:rPr lang="el-GR" dirty="0" smtClean="0"/>
              <a:t>-0,05=0,95   </a:t>
            </a:r>
            <a:r>
              <a:rPr lang="el-GR" dirty="0"/>
              <a:t>Ζ</a:t>
            </a:r>
            <a:r>
              <a:rPr lang="el-GR" baseline="-25000" dirty="0"/>
              <a:t>α</a:t>
            </a:r>
            <a:r>
              <a:rPr lang="el-GR" dirty="0"/>
              <a:t>=1,645</a:t>
            </a:r>
          </a:p>
          <a:p>
            <a:r>
              <a:rPr lang="el-GR" sz="2800" b="1" dirty="0">
                <a:solidFill>
                  <a:schemeClr val="accent2"/>
                </a:solidFill>
              </a:rPr>
              <a:t>Διάστημα αποδοχής</a:t>
            </a:r>
            <a:r>
              <a:rPr lang="el-GR" dirty="0"/>
              <a:t>   </a:t>
            </a:r>
            <a:r>
              <a:rPr lang="el-GR" b="1" dirty="0"/>
              <a:t>-</a:t>
            </a:r>
            <a:r>
              <a:rPr lang="el-GR" b="1" dirty="0" err="1" smtClean="0"/>
              <a:t>Ζ</a:t>
            </a:r>
            <a:r>
              <a:rPr lang="el-GR" b="1" baseline="-25000" dirty="0" err="1" smtClean="0"/>
              <a:t>α</a:t>
            </a:r>
            <a:r>
              <a:rPr lang="el-GR" b="1" dirty="0"/>
              <a:t>=</a:t>
            </a:r>
            <a:r>
              <a:rPr lang="el-GR" b="1" dirty="0" smtClean="0">
                <a:sym typeface="Wingdings" pitchFamily="2" charset="2"/>
              </a:rPr>
              <a:t> </a:t>
            </a:r>
            <a:r>
              <a:rPr lang="el-GR" b="1" dirty="0">
                <a:solidFill>
                  <a:schemeClr val="accent2"/>
                </a:solidFill>
              </a:rPr>
              <a:t>-</a:t>
            </a:r>
            <a:r>
              <a:rPr lang="el-GR" b="1" dirty="0" smtClean="0">
                <a:solidFill>
                  <a:schemeClr val="accent2"/>
                </a:solidFill>
              </a:rPr>
              <a:t>1,645&lt;Ζ&lt; </a:t>
            </a:r>
            <a:r>
              <a:rPr lang="el-GR" b="1" baseline="-25000" dirty="0" smtClean="0"/>
              <a:t> </a:t>
            </a:r>
            <a:r>
              <a:rPr lang="el-GR" b="1" dirty="0" smtClean="0">
                <a:solidFill>
                  <a:schemeClr val="accent2"/>
                </a:solidFill>
              </a:rPr>
              <a:t>1,645=</a:t>
            </a:r>
            <a:r>
              <a:rPr lang="el-GR" b="1" dirty="0"/>
              <a:t> </a:t>
            </a:r>
            <a:r>
              <a:rPr lang="el-GR" b="1" dirty="0" err="1" smtClean="0"/>
              <a:t>Ζ</a:t>
            </a:r>
            <a:r>
              <a:rPr lang="el-GR" b="1" baseline="-25000" dirty="0" err="1" smtClean="0"/>
              <a:t>α</a:t>
            </a:r>
            <a:endParaRPr lang="el-GR" b="1" dirty="0">
              <a:solidFill>
                <a:srgbClr val="000000"/>
              </a:solidFill>
            </a:endParaRPr>
          </a:p>
          <a:p>
            <a:pPr algn="just"/>
            <a:endParaRPr lang="el-GR" b="1" dirty="0">
              <a:solidFill>
                <a:srgbClr val="000000"/>
              </a:solidFill>
            </a:endParaRPr>
          </a:p>
          <a:p>
            <a:pPr algn="just"/>
            <a:endParaRPr lang="el-GR" b="1" dirty="0">
              <a:solidFill>
                <a:srgbClr val="000000"/>
              </a:solidFill>
            </a:endParaRPr>
          </a:p>
          <a:p>
            <a:pPr algn="just"/>
            <a:endParaRPr lang="el-GR" dirty="0"/>
          </a:p>
        </p:txBody>
      </p:sp>
      <p:graphicFrame>
        <p:nvGraphicFramePr>
          <p:cNvPr id="139267" name="Object 3"/>
          <p:cNvGraphicFramePr>
            <a:graphicFrameLocks noChangeAspect="1"/>
          </p:cNvGraphicFramePr>
          <p:nvPr>
            <p:extLst>
              <p:ext uri="{D42A27DB-BD31-4B8C-83A1-F6EECF244321}">
                <p14:modId xmlns:p14="http://schemas.microsoft.com/office/powerpoint/2010/main" val="112309368"/>
              </p:ext>
            </p:extLst>
          </p:nvPr>
        </p:nvGraphicFramePr>
        <p:xfrm>
          <a:off x="5255406" y="1580864"/>
          <a:ext cx="3481388" cy="685800"/>
        </p:xfrm>
        <a:graphic>
          <a:graphicData uri="http://schemas.openxmlformats.org/presentationml/2006/ole">
            <mc:AlternateContent xmlns:mc="http://schemas.openxmlformats.org/markup-compatibility/2006">
              <mc:Choice xmlns:v="urn:schemas-microsoft-com:vml" Requires="v">
                <p:oleObj spid="_x0000_s48244" name="Εξίσωση" r:id="rId4" imgW="1282700" imgH="241300" progId="Equation.3">
                  <p:embed/>
                </p:oleObj>
              </mc:Choice>
              <mc:Fallback>
                <p:oleObj name="Εξίσωση" r:id="rId4" imgW="12827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5406" y="1580864"/>
                        <a:ext cx="34813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68" name="Object 4"/>
          <p:cNvGraphicFramePr>
            <a:graphicFrameLocks noChangeAspect="1"/>
          </p:cNvGraphicFramePr>
          <p:nvPr/>
        </p:nvGraphicFramePr>
        <p:xfrm>
          <a:off x="3595670" y="3643314"/>
          <a:ext cx="4719638" cy="1295400"/>
        </p:xfrm>
        <a:graphic>
          <a:graphicData uri="http://schemas.openxmlformats.org/presentationml/2006/ole">
            <mc:AlternateContent xmlns:mc="http://schemas.openxmlformats.org/markup-compatibility/2006">
              <mc:Choice xmlns:v="urn:schemas-microsoft-com:vml" Requires="v">
                <p:oleObj spid="_x0000_s48245" name="Εξίσωση" r:id="rId6" imgW="2108200" imgH="495300" progId="Equation.3">
                  <p:embed/>
                </p:oleObj>
              </mc:Choice>
              <mc:Fallback>
                <p:oleObj name="Εξίσωση" r:id="rId6" imgW="2108200" imgH="495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70" y="3643314"/>
                        <a:ext cx="4719638"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9269" name="Object 5"/>
          <p:cNvGraphicFramePr>
            <a:graphicFrameLocks noChangeAspect="1"/>
          </p:cNvGraphicFramePr>
          <p:nvPr>
            <p:extLst>
              <p:ext uri="{D42A27DB-BD31-4B8C-83A1-F6EECF244321}">
                <p14:modId xmlns:p14="http://schemas.microsoft.com/office/powerpoint/2010/main" val="3124979600"/>
              </p:ext>
            </p:extLst>
          </p:nvPr>
        </p:nvGraphicFramePr>
        <p:xfrm>
          <a:off x="9168159" y="1635116"/>
          <a:ext cx="2220913" cy="696913"/>
        </p:xfrm>
        <a:graphic>
          <a:graphicData uri="http://schemas.openxmlformats.org/presentationml/2006/ole">
            <mc:AlternateContent xmlns:mc="http://schemas.openxmlformats.org/markup-compatibility/2006">
              <mc:Choice xmlns:v="urn:schemas-microsoft-com:vml" Requires="v">
                <p:oleObj spid="_x0000_s48246" name="Εξίσωση" r:id="rId8" imgW="812447" imgH="266584" progId="Equation.3">
                  <p:embed/>
                </p:oleObj>
              </mc:Choice>
              <mc:Fallback>
                <p:oleObj name="Εξίσωση" r:id="rId8" imgW="812447" imgH="26658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8159" y="1635116"/>
                        <a:ext cx="2220913" cy="696913"/>
                      </a:xfrm>
                      <a:prstGeom prst="rect">
                        <a:avLst/>
                      </a:prstGeom>
                      <a:solidFill>
                        <a:srgbClr val="FFFFFF"/>
                      </a:solidFill>
                    </p:spPr>
                  </p:pic>
                </p:oleObj>
              </mc:Fallback>
            </mc:AlternateContent>
          </a:graphicData>
        </a:graphic>
      </p:graphicFrame>
      <p:sp>
        <p:nvSpPr>
          <p:cNvPr id="139271" name="Text Box 7"/>
          <p:cNvSpPr txBox="1">
            <a:spLocks noChangeArrowheads="1"/>
          </p:cNvSpPr>
          <p:nvPr/>
        </p:nvSpPr>
        <p:spPr bwMode="auto">
          <a:xfrm>
            <a:off x="8544272" y="3063876"/>
            <a:ext cx="3468688" cy="579438"/>
          </a:xfrm>
          <a:prstGeom prst="rect">
            <a:avLst/>
          </a:prstGeom>
          <a:noFill/>
          <a:ln w="9525">
            <a:noFill/>
            <a:miter lim="800000"/>
            <a:headEnd/>
            <a:tailEnd/>
          </a:ln>
          <a:effectLst/>
        </p:spPr>
        <p:txBody>
          <a:bodyPr wrap="none">
            <a:spAutoFit/>
          </a:bodyPr>
          <a:lstStyle/>
          <a:p>
            <a:r>
              <a:rPr lang="el-GR" sz="3200" b="1" dirty="0">
                <a:solidFill>
                  <a:srgbClr val="FF0000"/>
                </a:solidFill>
              </a:rPr>
              <a:t>Απορρίπτεται η Η</a:t>
            </a:r>
            <a:r>
              <a:rPr lang="el-GR" sz="3200" b="1" baseline="-25000" dirty="0">
                <a:solidFill>
                  <a:srgbClr val="FF0000"/>
                </a:solidFill>
              </a:rPr>
              <a:t>0</a:t>
            </a:r>
            <a:endParaRPr lang="el-GR" sz="3200" b="1" dirty="0">
              <a:solidFill>
                <a:srgbClr val="FF0000"/>
              </a:solidFill>
            </a:endParaRPr>
          </a:p>
        </p:txBody>
      </p:sp>
      <p:graphicFrame>
        <p:nvGraphicFramePr>
          <p:cNvPr id="11" name="10 - Πίνακας"/>
          <p:cNvGraphicFramePr>
            <a:graphicFrameLocks noGrp="1"/>
          </p:cNvGraphicFramePr>
          <p:nvPr/>
        </p:nvGraphicFramePr>
        <p:xfrm>
          <a:off x="1523998" y="5029200"/>
          <a:ext cx="9144000" cy="1828800"/>
        </p:xfrm>
        <a:graphic>
          <a:graphicData uri="http://schemas.openxmlformats.org/drawingml/2006/table">
            <a:tbl>
              <a:tblPr/>
              <a:tblGrid>
                <a:gridCol w="6096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gridCol w="1219200">
                  <a:extLst>
                    <a:ext uri="{9D8B030D-6E8A-4147-A177-3AD203B41FA5}">
                      <a16:colId xmlns="" xmlns:a16="http://schemas.microsoft.com/office/drawing/2014/main" val="20005"/>
                    </a:ext>
                  </a:extLst>
                </a:gridCol>
                <a:gridCol w="1219200">
                  <a:extLst>
                    <a:ext uri="{9D8B030D-6E8A-4147-A177-3AD203B41FA5}">
                      <a16:colId xmlns="" xmlns:a16="http://schemas.microsoft.com/office/drawing/2014/main" val="20006"/>
                    </a:ext>
                  </a:extLst>
                </a:gridCol>
                <a:gridCol w="1219200">
                  <a:extLst>
                    <a:ext uri="{9D8B030D-6E8A-4147-A177-3AD203B41FA5}">
                      <a16:colId xmlns="" xmlns:a16="http://schemas.microsoft.com/office/drawing/2014/main" val="20007"/>
                    </a:ext>
                  </a:extLst>
                </a:gridCol>
              </a:tblGrid>
              <a:tr h="300035">
                <a:tc>
                  <a:txBody>
                    <a:bodyPr/>
                    <a:lstStyle/>
                    <a:p>
                      <a:pPr algn="r" fontAlgn="b"/>
                      <a:r>
                        <a:rPr lang="el-GR" sz="2400" b="0" i="0" u="none" strike="noStrike" dirty="0">
                          <a:solidFill>
                            <a:srgbClr val="000000"/>
                          </a:solidFill>
                          <a:latin typeface="Calibri"/>
                        </a:rPr>
                        <a:t>Ζ</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a:solidFill>
                            <a:srgbClr val="000000"/>
                          </a:solidFill>
                          <a:latin typeface="Calibri"/>
                        </a:rPr>
                        <a:t>0,06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 xmlns:a16="http://schemas.microsoft.com/office/drawing/2014/main" val="10000"/>
                  </a:ext>
                </a:extLst>
              </a:tr>
              <a:tr h="300035">
                <a:tc>
                  <a:txBody>
                    <a:bodyPr/>
                    <a:lstStyle/>
                    <a:p>
                      <a:pPr algn="r" fontAlgn="b"/>
                      <a:r>
                        <a:rPr lang="el-GR" sz="2400" b="0" i="0" u="none" strike="noStrike">
                          <a:solidFill>
                            <a:srgbClr val="000000"/>
                          </a:solidFill>
                          <a:latin typeface="Calibri"/>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0,9192</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0,9222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0,9236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0,9251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0,9265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0,9279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00035">
                <a:tc>
                  <a:txBody>
                    <a:bodyPr/>
                    <a:lstStyle/>
                    <a:p>
                      <a:pPr algn="r" fontAlgn="b"/>
                      <a:r>
                        <a:rPr lang="el-GR" sz="2400" b="0" i="0" u="none" strike="noStrike">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0,9332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0,9345</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0,9357</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0,9370</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0,9394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0,9406</a:t>
                      </a:r>
                    </a:p>
                  </a:txBody>
                  <a:tcPr marL="0" marR="0" marT="0" marB="0" anchor="b">
                    <a:lnL>
                      <a:noFill/>
                    </a:lnL>
                    <a:lnR>
                      <a:noFill/>
                    </a:lnR>
                    <a:lnT>
                      <a:noFill/>
                    </a:lnT>
                    <a:lnB>
                      <a:noFill/>
                    </a:lnB>
                  </a:tcPr>
                </a:tc>
                <a:extLst>
                  <a:ext uri="{0D108BD9-81ED-4DB2-BD59-A6C34878D82A}">
                    <a16:rowId xmlns="" xmlns:a16="http://schemas.microsoft.com/office/drawing/2014/main" val="10002"/>
                  </a:ext>
                </a:extLst>
              </a:tr>
              <a:tr h="300035">
                <a:tc>
                  <a:txBody>
                    <a:bodyPr/>
                    <a:lstStyle/>
                    <a:p>
                      <a:pPr algn="r" fontAlgn="b"/>
                      <a:r>
                        <a:rPr lang="el-GR" sz="2400" b="0" i="0" u="none" strike="noStrike" dirty="0">
                          <a:solidFill>
                            <a:srgbClr val="000000"/>
                          </a:solidFill>
                          <a:latin typeface="Calibri"/>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0,9452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0,9463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0,9474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0,9484</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0,9495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dirty="0">
                          <a:solidFill>
                            <a:srgbClr val="000000"/>
                          </a:solidFill>
                          <a:latin typeface="Calibri"/>
                        </a:rPr>
                        <a:t>0,9505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a:solidFill>
                            <a:srgbClr val="000000"/>
                          </a:solidFill>
                          <a:latin typeface="Calibri"/>
                        </a:rPr>
                        <a:t>0,9515</a:t>
                      </a:r>
                    </a:p>
                  </a:txBody>
                  <a:tcPr marL="0" marR="0" marT="0" marB="0" anchor="b">
                    <a:lnL>
                      <a:noFill/>
                    </a:lnL>
                    <a:lnR>
                      <a:noFill/>
                    </a:lnR>
                    <a:lnT>
                      <a:noFill/>
                    </a:lnT>
                    <a:lnB>
                      <a:noFill/>
                    </a:lnB>
                  </a:tcPr>
                </a:tc>
                <a:extLst>
                  <a:ext uri="{0D108BD9-81ED-4DB2-BD59-A6C34878D82A}">
                    <a16:rowId xmlns="" xmlns:a16="http://schemas.microsoft.com/office/drawing/2014/main" val="10003"/>
                  </a:ext>
                </a:extLst>
              </a:tr>
              <a:tr h="300035">
                <a:tc>
                  <a:txBody>
                    <a:bodyPr/>
                    <a:lstStyle/>
                    <a:p>
                      <a:pPr algn="r" fontAlgn="b"/>
                      <a:r>
                        <a:rPr lang="el-GR" sz="2400" b="0" i="0" u="none" strike="noStrike">
                          <a:solidFill>
                            <a:srgbClr val="000000"/>
                          </a:solidFill>
                          <a:latin typeface="Calibri"/>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0,9554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0,9564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0,9573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0,9591</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0,9599</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0,9608</a:t>
                      </a:r>
                    </a:p>
                  </a:txBody>
                  <a:tcPr marL="0" marR="0" marT="0" marB="0" anchor="b">
                    <a:lnL>
                      <a:noFill/>
                    </a:lnL>
                    <a:lnR>
                      <a:noFill/>
                    </a:lnR>
                    <a:lnT>
                      <a:noFill/>
                    </a:lnT>
                    <a:lnB>
                      <a:noFill/>
                    </a:lnB>
                  </a:tcPr>
                </a:tc>
                <a:extLst>
                  <a:ext uri="{0D108BD9-81ED-4DB2-BD59-A6C34878D82A}">
                    <a16:rowId xmlns="" xmlns:a16="http://schemas.microsoft.com/office/drawing/2014/main" val="10004"/>
                  </a:ext>
                </a:extLst>
              </a:tr>
            </a:tbl>
          </a:graphicData>
        </a:graphic>
      </p:graphicFrame>
      <p:cxnSp>
        <p:nvCxnSpPr>
          <p:cNvPr id="4" name="Ευθύγραμμο βέλος σύνδεσης 3"/>
          <p:cNvCxnSpPr/>
          <p:nvPr/>
        </p:nvCxnSpPr>
        <p:spPr>
          <a:xfrm flipH="1" flipV="1">
            <a:off x="5735960" y="3509954"/>
            <a:ext cx="2016224" cy="567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654499"/>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524000" y="0"/>
            <a:ext cx="9144000" cy="1143000"/>
          </a:xfrm>
          <a:solidFill>
            <a:srgbClr val="E3F4FF"/>
          </a:solidFill>
          <a:ln w="76200" cmpd="tri">
            <a:solidFill>
              <a:schemeClr val="tx1"/>
            </a:solidFill>
          </a:ln>
        </p:spPr>
        <p:txBody>
          <a:bodyPr/>
          <a:lstStyle/>
          <a:p>
            <a:r>
              <a:rPr lang="el-GR" b="1"/>
              <a:t>Έλεγχος της διαφοράς δυο μέσων</a:t>
            </a:r>
            <a:r>
              <a:rPr lang="el-GR"/>
              <a:t> </a:t>
            </a:r>
          </a:p>
        </p:txBody>
      </p:sp>
      <p:sp>
        <p:nvSpPr>
          <p:cNvPr id="141315" name="Rectangle 3"/>
          <p:cNvSpPr>
            <a:spLocks noGrp="1" noChangeArrowheads="1"/>
          </p:cNvSpPr>
          <p:nvPr>
            <p:ph idx="1"/>
          </p:nvPr>
        </p:nvSpPr>
        <p:spPr>
          <a:xfrm>
            <a:off x="551384" y="1219200"/>
            <a:ext cx="10116616" cy="5638800"/>
          </a:xfrm>
        </p:spPr>
        <p:txBody>
          <a:bodyPr/>
          <a:lstStyle/>
          <a:p>
            <a:pPr marL="0" indent="0">
              <a:buNone/>
            </a:pPr>
            <a:r>
              <a:rPr lang="el-GR" b="1" dirty="0" smtClean="0">
                <a:solidFill>
                  <a:srgbClr val="FF0000"/>
                </a:solidFill>
              </a:rPr>
              <a:t>2</a:t>
            </a:r>
            <a:r>
              <a:rPr lang="el-GR" b="1" dirty="0">
                <a:solidFill>
                  <a:srgbClr val="FF0000"/>
                </a:solidFill>
              </a:rPr>
              <a:t>. Όταν τα δείγματα είναι μεγάλα και ανεξάρτητα </a:t>
            </a:r>
          </a:p>
          <a:p>
            <a:pPr marL="400050" lvl="1" indent="0">
              <a:buNone/>
            </a:pPr>
            <a:r>
              <a:rPr lang="el-GR" sz="2400" b="1" dirty="0">
                <a:solidFill>
                  <a:schemeClr val="accent2"/>
                </a:solidFill>
              </a:rPr>
              <a:t>Αν οι  διακυμάνσεις σ</a:t>
            </a:r>
            <a:r>
              <a:rPr lang="el-GR" sz="2400" b="1" baseline="-25000" dirty="0">
                <a:solidFill>
                  <a:schemeClr val="accent2"/>
                </a:solidFill>
              </a:rPr>
              <a:t>1</a:t>
            </a:r>
            <a:r>
              <a:rPr lang="el-GR" sz="2400" b="1" baseline="30000" dirty="0">
                <a:solidFill>
                  <a:schemeClr val="accent2"/>
                </a:solidFill>
              </a:rPr>
              <a:t>2</a:t>
            </a:r>
            <a:r>
              <a:rPr lang="el-GR" sz="2400" b="1" dirty="0">
                <a:solidFill>
                  <a:schemeClr val="accent2"/>
                </a:solidFill>
              </a:rPr>
              <a:t> και σ</a:t>
            </a:r>
            <a:r>
              <a:rPr lang="el-GR" sz="2400" b="1" baseline="-25000" dirty="0">
                <a:solidFill>
                  <a:schemeClr val="accent2"/>
                </a:solidFill>
              </a:rPr>
              <a:t>2</a:t>
            </a:r>
            <a:r>
              <a:rPr lang="el-GR" sz="2400" b="1" baseline="30000" dirty="0">
                <a:solidFill>
                  <a:schemeClr val="accent2"/>
                </a:solidFill>
              </a:rPr>
              <a:t>2</a:t>
            </a:r>
            <a:r>
              <a:rPr lang="el-GR" sz="2400" b="1" dirty="0">
                <a:solidFill>
                  <a:schemeClr val="accent2"/>
                </a:solidFill>
              </a:rPr>
              <a:t>  είναι άγνωστες </a:t>
            </a:r>
            <a:r>
              <a:rPr lang="el-GR" sz="2400" b="1" dirty="0" smtClean="0">
                <a:solidFill>
                  <a:schemeClr val="accent2"/>
                </a:solidFill>
              </a:rPr>
              <a:t>τότε </a:t>
            </a:r>
            <a:r>
              <a:rPr lang="el-GR" sz="2400" b="1" dirty="0">
                <a:solidFill>
                  <a:schemeClr val="accent2"/>
                </a:solidFill>
              </a:rPr>
              <a:t>τις εκτιμούμε από το δείγμα </a:t>
            </a:r>
          </a:p>
          <a:p>
            <a:pPr algn="just"/>
            <a:endParaRPr lang="el-GR" sz="2800" b="1" dirty="0"/>
          </a:p>
          <a:p>
            <a:pPr algn="just"/>
            <a:endParaRPr lang="el-GR" sz="2800" b="1" dirty="0"/>
          </a:p>
          <a:p>
            <a:pPr algn="just"/>
            <a:endParaRPr lang="el-GR" sz="2800" b="1" dirty="0"/>
          </a:p>
          <a:p>
            <a:pPr algn="just"/>
            <a:r>
              <a:rPr lang="el-GR" sz="2800" b="1" dirty="0"/>
              <a:t>Ο έλεγχος γίνεται από την παρακάτω συνάρτηση</a:t>
            </a:r>
          </a:p>
          <a:p>
            <a:pPr algn="just"/>
            <a:endParaRPr lang="el-GR" sz="2800" b="1" dirty="0"/>
          </a:p>
        </p:txBody>
      </p:sp>
      <p:graphicFrame>
        <p:nvGraphicFramePr>
          <p:cNvPr id="141318" name="Object 6"/>
          <p:cNvGraphicFramePr>
            <a:graphicFrameLocks noChangeAspect="1"/>
          </p:cNvGraphicFramePr>
          <p:nvPr>
            <p:extLst>
              <p:ext uri="{D42A27DB-BD31-4B8C-83A1-F6EECF244321}">
                <p14:modId xmlns:p14="http://schemas.microsoft.com/office/powerpoint/2010/main" val="3923488516"/>
              </p:ext>
            </p:extLst>
          </p:nvPr>
        </p:nvGraphicFramePr>
        <p:xfrm>
          <a:off x="3071664" y="2837656"/>
          <a:ext cx="2879725" cy="1249363"/>
        </p:xfrm>
        <a:graphic>
          <a:graphicData uri="http://schemas.openxmlformats.org/presentationml/2006/ole">
            <mc:AlternateContent xmlns:mc="http://schemas.openxmlformats.org/markup-compatibility/2006">
              <mc:Choice xmlns:v="urn:schemas-microsoft-com:vml" Requires="v">
                <p:oleObj spid="_x0000_s49232" name="Εξίσωση" r:id="rId3" imgW="1054100" imgH="457200" progId="Equation.3">
                  <p:embed/>
                </p:oleObj>
              </mc:Choice>
              <mc:Fallback>
                <p:oleObj name="Εξίσωση" r:id="rId3" imgW="1054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64" y="2837656"/>
                        <a:ext cx="2879725" cy="1249363"/>
                      </a:xfrm>
                      <a:prstGeom prst="rect">
                        <a:avLst/>
                      </a:prstGeom>
                      <a:solidFill>
                        <a:srgbClr val="FFFF99"/>
                      </a:solidFill>
                    </p:spPr>
                  </p:pic>
                </p:oleObj>
              </mc:Fallback>
            </mc:AlternateContent>
          </a:graphicData>
        </a:graphic>
      </p:graphicFrame>
      <p:graphicFrame>
        <p:nvGraphicFramePr>
          <p:cNvPr id="141320" name="Object 8"/>
          <p:cNvGraphicFramePr>
            <a:graphicFrameLocks noChangeAspect="1"/>
          </p:cNvGraphicFramePr>
          <p:nvPr/>
        </p:nvGraphicFramePr>
        <p:xfrm>
          <a:off x="2362200" y="4749800"/>
          <a:ext cx="4495800" cy="1498600"/>
        </p:xfrm>
        <a:graphic>
          <a:graphicData uri="http://schemas.openxmlformats.org/presentationml/2006/ole">
            <mc:AlternateContent xmlns:mc="http://schemas.openxmlformats.org/markup-compatibility/2006">
              <mc:Choice xmlns:v="urn:schemas-microsoft-com:vml" Requires="v">
                <p:oleObj spid="_x0000_s49233" name="Εξίσωση" r:id="rId5" imgW="1497950" imgH="482391" progId="Equation.3">
                  <p:embed/>
                </p:oleObj>
              </mc:Choice>
              <mc:Fallback>
                <p:oleObj name="Εξίσωση" r:id="rId5" imgW="1497950"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749800"/>
                        <a:ext cx="449580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145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0290" name="Rectangle 2"/>
              <p:cNvSpPr>
                <a:spLocks noGrp="1" noChangeArrowheads="1"/>
              </p:cNvSpPr>
              <p:nvPr>
                <p:ph/>
              </p:nvPr>
            </p:nvSpPr>
            <p:spPr>
              <a:xfrm>
                <a:off x="407368" y="0"/>
                <a:ext cx="11233248" cy="6858000"/>
              </a:xfrm>
            </p:spPr>
            <p:txBody>
              <a:bodyPr/>
              <a:lstStyle/>
              <a:p>
                <a:pPr marL="0" indent="0" algn="just">
                  <a:buNone/>
                </a:pPr>
                <a:r>
                  <a:rPr lang="el-GR" b="1" dirty="0" smtClean="0">
                    <a:solidFill>
                      <a:srgbClr val="000000"/>
                    </a:solidFill>
                  </a:rPr>
                  <a:t>Παράδειγμα</a:t>
                </a:r>
              </a:p>
              <a:p>
                <a:pPr marL="0" indent="0" algn="just">
                  <a:buNone/>
                </a:pPr>
                <a:r>
                  <a:rPr lang="el-GR" dirty="0" smtClean="0">
                    <a:solidFill>
                      <a:srgbClr val="000000"/>
                    </a:solidFill>
                  </a:rPr>
                  <a:t>Ελήφθησαν </a:t>
                </a:r>
                <a:r>
                  <a:rPr lang="el-GR" dirty="0">
                    <a:solidFill>
                      <a:srgbClr val="000000"/>
                    </a:solidFill>
                  </a:rPr>
                  <a:t>δυο ανεξάρτητα δείγματα</a:t>
                </a:r>
                <a:r>
                  <a:rPr lang="el-GR" dirty="0"/>
                  <a:t> </a:t>
                </a:r>
                <a:r>
                  <a:rPr lang="en-US" dirty="0"/>
                  <a:t>n</a:t>
                </a:r>
                <a:r>
                  <a:rPr lang="en-US" baseline="-25000" dirty="0"/>
                  <a:t>1</a:t>
                </a:r>
                <a:r>
                  <a:rPr lang="en-US" dirty="0"/>
                  <a:t>=</a:t>
                </a:r>
                <a:r>
                  <a:rPr lang="en-US" dirty="0">
                    <a:solidFill>
                      <a:srgbClr val="000000"/>
                    </a:solidFill>
                  </a:rPr>
                  <a:t>64 </a:t>
                </a:r>
                <a:r>
                  <a:rPr lang="el-GR" dirty="0">
                    <a:solidFill>
                      <a:srgbClr val="000000"/>
                    </a:solidFill>
                  </a:rPr>
                  <a:t>και</a:t>
                </a:r>
                <a:r>
                  <a:rPr lang="el-GR" dirty="0"/>
                  <a:t> </a:t>
                </a:r>
                <a:r>
                  <a:rPr lang="en-US" dirty="0"/>
                  <a:t>n</a:t>
                </a:r>
                <a:r>
                  <a:rPr lang="en-US" baseline="-25000" dirty="0"/>
                  <a:t>2</a:t>
                </a:r>
                <a:r>
                  <a:rPr lang="en-US" dirty="0"/>
                  <a:t>=</a:t>
                </a:r>
                <a:r>
                  <a:rPr lang="en-US" dirty="0">
                    <a:solidFill>
                      <a:srgbClr val="000000"/>
                    </a:solidFill>
                  </a:rPr>
                  <a:t>32</a:t>
                </a:r>
                <a:r>
                  <a:rPr lang="el-GR" dirty="0">
                    <a:solidFill>
                      <a:srgbClr val="000000"/>
                    </a:solidFill>
                  </a:rPr>
                  <a:t> με διακυμάνσεις</a:t>
                </a:r>
                <a:r>
                  <a:rPr lang="el-GR" dirty="0"/>
                  <a:t> </a:t>
                </a:r>
                <a:r>
                  <a:rPr lang="en-US" dirty="0"/>
                  <a:t>S</a:t>
                </a:r>
                <a:r>
                  <a:rPr lang="el-GR" baseline="-25000" dirty="0">
                    <a:solidFill>
                      <a:srgbClr val="000000"/>
                    </a:solidFill>
                  </a:rPr>
                  <a:t>1</a:t>
                </a:r>
                <a:r>
                  <a:rPr lang="el-GR" baseline="30000" dirty="0">
                    <a:solidFill>
                      <a:srgbClr val="000000"/>
                    </a:solidFill>
                  </a:rPr>
                  <a:t>2</a:t>
                </a:r>
                <a:r>
                  <a:rPr lang="el-GR" dirty="0">
                    <a:solidFill>
                      <a:srgbClr val="000000"/>
                    </a:solidFill>
                  </a:rPr>
                  <a:t>=4</a:t>
                </a:r>
                <a:r>
                  <a:rPr lang="en-US" dirty="0" smtClean="0">
                    <a:solidFill>
                      <a:srgbClr val="000000"/>
                    </a:solidFill>
                  </a:rPr>
                  <a:t>9</a:t>
                </a:r>
                <a:r>
                  <a:rPr lang="el-GR" dirty="0" smtClean="0">
                    <a:solidFill>
                      <a:srgbClr val="000000"/>
                    </a:solidFill>
                  </a:rPr>
                  <a:t>, </a:t>
                </a:r>
                <a:r>
                  <a:rPr lang="en-US" dirty="0" smtClean="0">
                    <a:solidFill>
                      <a:srgbClr val="000000"/>
                    </a:solidFill>
                  </a:rPr>
                  <a:t>S</a:t>
                </a:r>
                <a:r>
                  <a:rPr lang="el-GR" baseline="-25000" dirty="0">
                    <a:solidFill>
                      <a:srgbClr val="000000"/>
                    </a:solidFill>
                  </a:rPr>
                  <a:t>2</a:t>
                </a:r>
                <a:r>
                  <a:rPr lang="el-GR" baseline="30000" dirty="0">
                    <a:solidFill>
                      <a:srgbClr val="000000"/>
                    </a:solidFill>
                  </a:rPr>
                  <a:t>2</a:t>
                </a:r>
                <a:r>
                  <a:rPr lang="el-GR" dirty="0">
                    <a:solidFill>
                      <a:srgbClr val="000000"/>
                    </a:solidFill>
                  </a:rPr>
                  <a:t>=</a:t>
                </a:r>
                <a:r>
                  <a:rPr lang="en-US" dirty="0">
                    <a:solidFill>
                      <a:srgbClr val="000000"/>
                    </a:solidFill>
                  </a:rPr>
                  <a:t>36</a:t>
                </a:r>
                <a:r>
                  <a:rPr lang="el-GR" dirty="0">
                    <a:solidFill>
                      <a:srgbClr val="000000"/>
                    </a:solidFill>
                  </a:rPr>
                  <a:t> και </a:t>
                </a:r>
                <a:r>
                  <a:rPr lang="el-GR" dirty="0" smtClean="0">
                    <a:solidFill>
                      <a:srgbClr val="000000"/>
                    </a:solidFill>
                  </a:rPr>
                  <a:t>μέσους </a:t>
                </a:r>
                <a14:m>
                  <m:oMath xmlns:m="http://schemas.openxmlformats.org/officeDocument/2006/math">
                    <m:acc>
                      <m:accPr>
                        <m:chr m:val="̅"/>
                        <m:ctrlPr>
                          <a:rPr lang="el-GR" i="1" smtClean="0">
                            <a:solidFill>
                              <a:srgbClr val="000000"/>
                            </a:solidFill>
                            <a:latin typeface="Cambria Math" panose="02040503050406030204" pitchFamily="18" charset="0"/>
                          </a:rPr>
                        </m:ctrlPr>
                      </m:accPr>
                      <m:e>
                        <m:sSub>
                          <m:sSubPr>
                            <m:ctrlPr>
                              <a:rPr lang="el-GR"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1</m:t>
                            </m:r>
                          </m:sub>
                        </m:sSub>
                      </m:e>
                    </m:acc>
                    <m:r>
                      <a:rPr lang="en-US" b="0" i="1" smtClean="0">
                        <a:solidFill>
                          <a:srgbClr val="000000"/>
                        </a:solidFill>
                        <a:latin typeface="Cambria Math" panose="02040503050406030204" pitchFamily="18" charset="0"/>
                      </a:rPr>
                      <m:t>=24</m:t>
                    </m:r>
                    <m:r>
                      <a:rPr lang="el-GR" b="0" i="1" smtClean="0">
                        <a:solidFill>
                          <a:srgbClr val="000000"/>
                        </a:solidFill>
                        <a:latin typeface="Cambria Math" panose="02040503050406030204" pitchFamily="18" charset="0"/>
                      </a:rPr>
                      <m:t>, </m:t>
                    </m:r>
                    <m:acc>
                      <m:accPr>
                        <m:chr m:val="̅"/>
                        <m:ctrlPr>
                          <a:rPr lang="el-GR" b="0" i="1" smtClean="0">
                            <a:solidFill>
                              <a:srgbClr val="000000"/>
                            </a:solidFill>
                            <a:latin typeface="Cambria Math" panose="02040503050406030204" pitchFamily="18" charset="0"/>
                          </a:rPr>
                        </m:ctrlPr>
                      </m:accPr>
                      <m:e>
                        <m:sSub>
                          <m:sSubPr>
                            <m:ctrlPr>
                              <a:rPr lang="el-GR"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2</m:t>
                            </m:r>
                          </m:sub>
                        </m:sSub>
                      </m:e>
                    </m:acc>
                    <m:r>
                      <a:rPr lang="en-US" b="0" i="0" smtClean="0">
                        <a:solidFill>
                          <a:srgbClr val="000000"/>
                        </a:solidFill>
                        <a:latin typeface="Cambria Math" panose="02040503050406030204" pitchFamily="18" charset="0"/>
                      </a:rPr>
                      <m:t>=22</m:t>
                    </m:r>
                    <m:r>
                      <a:rPr lang="el-GR" b="0" i="0" smtClean="0">
                        <a:solidFill>
                          <a:srgbClr val="000000"/>
                        </a:solidFill>
                        <a:latin typeface="Cambria Math" panose="02040503050406030204" pitchFamily="18" charset="0"/>
                      </a:rPr>
                      <m:t>.</m:t>
                    </m:r>
                  </m:oMath>
                </a14:m>
                <a:r>
                  <a:rPr lang="el-GR" dirty="0" smtClean="0">
                    <a:solidFill>
                      <a:srgbClr val="000000"/>
                    </a:solidFill>
                  </a:rPr>
                  <a:t> Να γίνει ο έλεγχος (α=0,05)</a:t>
                </a:r>
                <a:endParaRPr lang="el-GR" dirty="0">
                  <a:solidFill>
                    <a:srgbClr val="000000"/>
                  </a:solidFill>
                </a:endParaRPr>
              </a:p>
              <a:p>
                <a:pPr marL="0" indent="0" algn="just">
                  <a:buNone/>
                </a:pPr>
                <a:r>
                  <a:rPr lang="el-GR" dirty="0" smtClean="0">
                    <a:solidFill>
                      <a:srgbClr val="000000"/>
                    </a:solidFill>
                  </a:rPr>
                  <a:t>                                               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sz="3600" dirty="0">
                    <a:solidFill>
                      <a:srgbClr val="000000"/>
                    </a:solidFill>
                    <a:cs typeface="Times New Roman" pitchFamily="18" charset="0"/>
                  </a:rPr>
                  <a:t>μ</a:t>
                </a:r>
                <a:r>
                  <a:rPr lang="el-GR" sz="3600" baseline="-25000" dirty="0">
                    <a:solidFill>
                      <a:srgbClr val="000000"/>
                    </a:solidFill>
                  </a:rPr>
                  <a:t>1</a:t>
                </a:r>
                <a:r>
                  <a:rPr lang="el-GR" sz="3600" dirty="0">
                    <a:solidFill>
                      <a:srgbClr val="000000"/>
                    </a:solidFill>
                    <a:cs typeface="Times New Roman" pitchFamily="18" charset="0"/>
                  </a:rPr>
                  <a:t> </a:t>
                </a:r>
                <a:r>
                  <a:rPr lang="el-GR" sz="3600" dirty="0">
                    <a:solidFill>
                      <a:srgbClr val="000000"/>
                    </a:solidFill>
                  </a:rPr>
                  <a:t>-</a:t>
                </a:r>
                <a:r>
                  <a:rPr lang="el-GR" sz="3600" dirty="0">
                    <a:solidFill>
                      <a:srgbClr val="000000"/>
                    </a:solidFill>
                    <a:cs typeface="Times New Roman" pitchFamily="18" charset="0"/>
                  </a:rPr>
                  <a:t> μ</a:t>
                </a:r>
                <a:r>
                  <a:rPr lang="el-GR" sz="3600" baseline="-25000" dirty="0">
                    <a:solidFill>
                      <a:srgbClr val="000000"/>
                    </a:solidFill>
                  </a:rPr>
                  <a:t>2</a:t>
                </a:r>
                <a:r>
                  <a:rPr lang="el-GR" sz="2800" dirty="0">
                    <a:latin typeface="Tahoma" pitchFamily="34" charset="0"/>
                  </a:rPr>
                  <a:t>=3</a:t>
                </a:r>
                <a:r>
                  <a:rPr lang="en-US" sz="2800" u="sng" dirty="0">
                    <a:latin typeface="Tahoma" pitchFamily="34" charset="0"/>
                    <a:cs typeface="Tahoma" pitchFamily="34" charset="0"/>
                  </a:rPr>
                  <a:t> </a:t>
                </a:r>
                <a:r>
                  <a:rPr lang="en-US" sz="2800" dirty="0">
                    <a:latin typeface="Tahoma" pitchFamily="34" charset="0"/>
                    <a:cs typeface="Tahoma" pitchFamily="34" charset="0"/>
                  </a:rPr>
                  <a:t>   </a:t>
                </a:r>
                <a:endParaRPr lang="el-GR" sz="2800" dirty="0">
                  <a:latin typeface="Tahoma" pitchFamily="34" charset="0"/>
                </a:endParaRPr>
              </a:p>
              <a:p>
                <a:pPr marL="0" indent="0" algn="just">
                  <a:buNone/>
                </a:pPr>
                <a:r>
                  <a:rPr lang="el-GR" dirty="0">
                    <a:solidFill>
                      <a:srgbClr val="000000"/>
                    </a:solidFill>
                  </a:rPr>
                  <a:t>                                              </a:t>
                </a:r>
                <a:r>
                  <a:rPr lang="en-US" dirty="0">
                    <a:solidFill>
                      <a:srgbClr val="000000"/>
                    </a:solidFill>
                  </a:rPr>
                  <a:t> </a:t>
                </a:r>
                <a:r>
                  <a:rPr lang="el-GR" dirty="0" smtClean="0">
                    <a:solidFill>
                      <a:srgbClr val="000000"/>
                    </a:solidFill>
                    <a:cs typeface="Times New Roman" pitchFamily="18" charset="0"/>
                  </a:rPr>
                  <a:t>Η</a:t>
                </a:r>
                <a:r>
                  <a:rPr lang="el-GR" baseline="-25000" dirty="0" smtClean="0">
                    <a:solidFill>
                      <a:srgbClr val="000000"/>
                    </a:solidFill>
                  </a:rPr>
                  <a:t>1</a:t>
                </a:r>
                <a:r>
                  <a:rPr lang="el-GR" dirty="0" smtClean="0">
                    <a:solidFill>
                      <a:srgbClr val="000000"/>
                    </a:solidFill>
                    <a:cs typeface="Times New Roman" pitchFamily="18" charset="0"/>
                  </a:rPr>
                  <a:t>:μ</a:t>
                </a:r>
                <a:r>
                  <a:rPr lang="el-GR" baseline="-25000" dirty="0" smtClean="0">
                    <a:solidFill>
                      <a:srgbClr val="000000"/>
                    </a:solidFill>
                  </a:rPr>
                  <a:t>1</a:t>
                </a:r>
                <a:r>
                  <a:rPr lang="el-GR" dirty="0" smtClean="0">
                    <a:solidFill>
                      <a:srgbClr val="000000"/>
                    </a:solidFill>
                  </a:rPr>
                  <a:t> - </a:t>
                </a:r>
                <a:r>
                  <a:rPr lang="el-GR" dirty="0">
                    <a:solidFill>
                      <a:srgbClr val="000000"/>
                    </a:solidFill>
                    <a:cs typeface="Times New Roman" pitchFamily="18" charset="0"/>
                  </a:rPr>
                  <a:t>μ</a:t>
                </a:r>
                <a:r>
                  <a:rPr lang="el-GR" baseline="-25000" dirty="0">
                    <a:solidFill>
                      <a:srgbClr val="000000"/>
                    </a:solidFill>
                  </a:rPr>
                  <a:t>2 </a:t>
                </a:r>
                <a:r>
                  <a:rPr lang="el-GR" sz="2800" dirty="0">
                    <a:latin typeface="Tahoma" pitchFamily="34" charset="0"/>
                  </a:rPr>
                  <a:t>&lt; 3   </a:t>
                </a:r>
                <a:endParaRPr lang="el-GR" sz="2800" dirty="0" smtClean="0">
                  <a:latin typeface="Tahoma" pitchFamily="34" charset="0"/>
                </a:endParaRPr>
              </a:p>
              <a:p>
                <a:pPr marL="0" indent="0" algn="just">
                  <a:buNone/>
                </a:pPr>
                <a:r>
                  <a:rPr lang="el-GR" sz="2800" dirty="0">
                    <a:latin typeface="Tahoma" pitchFamily="34" charset="0"/>
                  </a:rPr>
                  <a:t> </a:t>
                </a:r>
                <a:r>
                  <a:rPr lang="el-GR" sz="2800" dirty="0" smtClean="0">
                    <a:latin typeface="Tahoma" pitchFamily="34" charset="0"/>
                  </a:rPr>
                  <a:t>                                               </a:t>
                </a:r>
                <a:r>
                  <a:rPr lang="el-GR" sz="2800" dirty="0">
                    <a:latin typeface="Tahoma" pitchFamily="34" charset="0"/>
                  </a:rPr>
                  <a:t>ή</a:t>
                </a:r>
                <a:endParaRPr lang="en-US" sz="2800" dirty="0">
                  <a:latin typeface="Tahoma" pitchFamily="34" charset="0"/>
                </a:endParaRPr>
              </a:p>
              <a:p>
                <a:pPr marL="0" indent="0" algn="just">
                  <a:buNone/>
                </a:pPr>
                <a:r>
                  <a:rPr lang="el-GR" dirty="0" smtClean="0">
                    <a:solidFill>
                      <a:srgbClr val="000000"/>
                    </a:solidFill>
                  </a:rPr>
                  <a:t>                                               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sz="3600" dirty="0">
                    <a:solidFill>
                      <a:srgbClr val="000000"/>
                    </a:solidFill>
                    <a:cs typeface="Times New Roman" pitchFamily="18" charset="0"/>
                  </a:rPr>
                  <a:t>μ</a:t>
                </a:r>
                <a:r>
                  <a:rPr lang="el-GR" sz="3600" baseline="-25000" dirty="0">
                    <a:solidFill>
                      <a:srgbClr val="000000"/>
                    </a:solidFill>
                  </a:rPr>
                  <a:t>1</a:t>
                </a:r>
                <a:r>
                  <a:rPr lang="el-GR" sz="3600" dirty="0">
                    <a:solidFill>
                      <a:srgbClr val="000000"/>
                    </a:solidFill>
                    <a:cs typeface="Times New Roman" pitchFamily="18" charset="0"/>
                  </a:rPr>
                  <a:t> </a:t>
                </a:r>
                <a:r>
                  <a:rPr lang="el-GR" sz="3600" dirty="0">
                    <a:solidFill>
                      <a:srgbClr val="000000"/>
                    </a:solidFill>
                  </a:rPr>
                  <a:t>-</a:t>
                </a:r>
                <a:r>
                  <a:rPr lang="el-GR" sz="3600" dirty="0">
                    <a:solidFill>
                      <a:srgbClr val="000000"/>
                    </a:solidFill>
                    <a:cs typeface="Times New Roman" pitchFamily="18" charset="0"/>
                  </a:rPr>
                  <a:t> μ</a:t>
                </a:r>
                <a:r>
                  <a:rPr lang="el-GR" sz="3600" baseline="-25000" dirty="0">
                    <a:solidFill>
                      <a:srgbClr val="000000"/>
                    </a:solidFill>
                  </a:rPr>
                  <a:t>2</a:t>
                </a:r>
                <a:r>
                  <a:rPr lang="el-GR" sz="2800" dirty="0">
                    <a:latin typeface="Tahoma" pitchFamily="34" charset="0"/>
                  </a:rPr>
                  <a:t>-3</a:t>
                </a:r>
                <a:r>
                  <a:rPr lang="en-US" sz="2800" dirty="0">
                    <a:latin typeface="Tahoma" pitchFamily="34" charset="0"/>
                    <a:cs typeface="Tahoma" pitchFamily="34" charset="0"/>
                  </a:rPr>
                  <a:t> </a:t>
                </a:r>
                <a:r>
                  <a:rPr lang="el-GR" sz="2800" dirty="0">
                    <a:latin typeface="Tahoma" pitchFamily="34" charset="0"/>
                  </a:rPr>
                  <a:t>=0</a:t>
                </a:r>
                <a:r>
                  <a:rPr lang="en-US" sz="2800" dirty="0">
                    <a:latin typeface="Tahoma" pitchFamily="34" charset="0"/>
                    <a:cs typeface="Tahoma" pitchFamily="34" charset="0"/>
                  </a:rPr>
                  <a:t>  </a:t>
                </a:r>
                <a:endParaRPr lang="el-GR" sz="2800" dirty="0">
                  <a:latin typeface="Tahoma" pitchFamily="34" charset="0"/>
                </a:endParaRPr>
              </a:p>
              <a:p>
                <a:pPr marL="0" indent="0" algn="just">
                  <a:buNone/>
                </a:pPr>
                <a:r>
                  <a:rPr lang="el-GR" dirty="0">
                    <a:solidFill>
                      <a:srgbClr val="000000"/>
                    </a:solidFill>
                  </a:rPr>
                  <a:t> </a:t>
                </a:r>
                <a:r>
                  <a:rPr lang="el-GR" dirty="0" smtClean="0">
                    <a:solidFill>
                      <a:srgbClr val="000000"/>
                    </a:solidFill>
                  </a:rPr>
                  <a:t>                                              </a:t>
                </a:r>
                <a:r>
                  <a:rPr lang="el-GR" dirty="0">
                    <a:solidFill>
                      <a:srgbClr val="000000"/>
                    </a:solidFill>
                    <a:cs typeface="Times New Roman" pitchFamily="18" charset="0"/>
                  </a:rPr>
                  <a:t>Η</a:t>
                </a:r>
                <a:r>
                  <a:rPr lang="el-GR" baseline="-25000" dirty="0">
                    <a:solidFill>
                      <a:srgbClr val="000000"/>
                    </a:solidFill>
                  </a:rPr>
                  <a:t>1</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rPr>
                  <a:t> - </a:t>
                </a:r>
                <a:r>
                  <a:rPr lang="el-GR" dirty="0" smtClean="0">
                    <a:solidFill>
                      <a:srgbClr val="000000"/>
                    </a:solidFill>
                    <a:cs typeface="Times New Roman" pitchFamily="18" charset="0"/>
                  </a:rPr>
                  <a:t>μ</a:t>
                </a:r>
                <a:r>
                  <a:rPr lang="el-GR" baseline="-25000" dirty="0" smtClean="0">
                    <a:solidFill>
                      <a:srgbClr val="000000"/>
                    </a:solidFill>
                  </a:rPr>
                  <a:t>2</a:t>
                </a:r>
                <a:r>
                  <a:rPr lang="el-GR" sz="2800" dirty="0">
                    <a:latin typeface="Tahoma" pitchFamily="34" charset="0"/>
                  </a:rPr>
                  <a:t> -3 &lt;</a:t>
                </a:r>
                <a:r>
                  <a:rPr lang="el-GR" sz="2800" dirty="0" smtClean="0">
                    <a:latin typeface="Tahoma" pitchFamily="34" charset="0"/>
                  </a:rPr>
                  <a:t>0</a:t>
                </a:r>
              </a:p>
              <a:p>
                <a:pPr marL="0" indent="0" algn="just">
                  <a:buNone/>
                </a:pPr>
                <a:r>
                  <a:rPr lang="el-GR" sz="2800" dirty="0" smtClean="0">
                    <a:latin typeface="Tahoma" pitchFamily="34" charset="0"/>
                  </a:rPr>
                  <a:t/>
                </a:r>
                <a:br>
                  <a:rPr lang="el-GR" sz="2800" dirty="0" smtClean="0">
                    <a:latin typeface="Tahoma" pitchFamily="34" charset="0"/>
                  </a:rPr>
                </a:br>
                <a:r>
                  <a:rPr lang="el-GR" b="1" dirty="0" smtClean="0">
                    <a:latin typeface="Calibri" panose="020F0502020204030204" pitchFamily="34" charset="0"/>
                    <a:cs typeface="Calibri" panose="020F0502020204030204" pitchFamily="34" charset="0"/>
                  </a:rPr>
                  <a:t>Λύση</a:t>
                </a:r>
                <a:r>
                  <a:rPr lang="en-US" b="1" dirty="0" smtClean="0">
                    <a:latin typeface="Calibri" panose="020F0502020204030204" pitchFamily="34" charset="0"/>
                    <a:cs typeface="Calibri" panose="020F0502020204030204" pitchFamily="34" charset="0"/>
                  </a:rPr>
                  <a:t>:</a:t>
                </a:r>
              </a:p>
              <a:p>
                <a:pPr marL="0" indent="0">
                  <a:buNone/>
                </a:pPr>
                <a:endParaRPr lang="en-US" sz="2800" dirty="0">
                  <a:latin typeface="Tahoma" pitchFamily="34" charset="0"/>
                </a:endParaRPr>
              </a:p>
              <a:p>
                <a:pPr algn="just"/>
                <a:endParaRPr lang="el-GR" b="1" dirty="0">
                  <a:solidFill>
                    <a:srgbClr val="000000"/>
                  </a:solidFill>
                </a:endParaRPr>
              </a:p>
              <a:p>
                <a:pPr algn="just"/>
                <a:endParaRPr lang="el-GR" b="1" dirty="0" smtClean="0">
                  <a:solidFill>
                    <a:srgbClr val="000000"/>
                  </a:solidFill>
                </a:endParaRPr>
              </a:p>
              <a:p>
                <a:pPr algn="just"/>
                <a:endParaRPr lang="el-GR" b="1" dirty="0">
                  <a:solidFill>
                    <a:srgbClr val="000000"/>
                  </a:solidFill>
                </a:endParaRPr>
              </a:p>
              <a:p>
                <a:pPr algn="just"/>
                <a:endParaRPr lang="el-GR" dirty="0"/>
              </a:p>
            </p:txBody>
          </p:sp>
        </mc:Choice>
        <mc:Fallback xmlns="">
          <p:sp>
            <p:nvSpPr>
              <p:cNvPr id="140290" name="Rectangle 2"/>
              <p:cNvSpPr>
                <a:spLocks noGrp="1" noRot="1" noChangeAspect="1" noMove="1" noResize="1" noEditPoints="1" noAdjustHandles="1" noChangeArrowheads="1" noChangeShapeType="1" noTextEdit="1"/>
              </p:cNvSpPr>
              <p:nvPr>
                <p:ph/>
              </p:nvPr>
            </p:nvSpPr>
            <p:spPr>
              <a:xfrm>
                <a:off x="407368" y="0"/>
                <a:ext cx="11233248" cy="6858000"/>
              </a:xfrm>
              <a:blipFill rotWithShape="0">
                <a:blip r:embed="rId3"/>
                <a:stretch>
                  <a:fillRect l="-1411" t="-1156" r="-1356"/>
                </a:stretch>
              </a:blipFill>
            </p:spPr>
            <p:txBody>
              <a:bodyPr/>
              <a:lstStyle/>
              <a:p>
                <a:r>
                  <a:rPr lang="el-GR">
                    <a:noFill/>
                  </a:rPr>
                  <a:t> </a:t>
                </a:r>
              </a:p>
            </p:txBody>
          </p:sp>
        </mc:Fallback>
      </mc:AlternateContent>
    </p:spTree>
    <p:extLst>
      <p:ext uri="{BB962C8B-B14F-4D97-AF65-F5344CB8AC3E}">
        <p14:creationId xmlns:p14="http://schemas.microsoft.com/office/powerpoint/2010/main" val="890925051"/>
      </p:ext>
    </p:extLst>
  </p:cSld>
  <p:clrMapOvr>
    <a:masterClrMapping/>
  </p:clrMapOvr>
  <p:transition spd="med">
    <p:random/>
    <p:sndAc>
      <p:stSnd>
        <p:snd r:embed="rId2" name="camera.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623392" y="332656"/>
            <a:ext cx="11089232" cy="5763344"/>
          </a:xfrm>
        </p:spPr>
        <p:txBody>
          <a:bodyPr/>
          <a:lstStyle/>
          <a:p>
            <a:pPr marL="0" indent="0">
              <a:buNone/>
            </a:pPr>
            <a:r>
              <a:rPr lang="el-GR" b="1" dirty="0"/>
              <a:t>1</a:t>
            </a:r>
            <a:r>
              <a:rPr lang="el-GR" b="1" baseline="30000" dirty="0" smtClean="0"/>
              <a:t>ο</a:t>
            </a:r>
            <a:r>
              <a:rPr lang="el-GR" b="1" dirty="0" smtClean="0"/>
              <a:t> βήμα</a:t>
            </a:r>
            <a:r>
              <a:rPr lang="en-US" dirty="0" smtClean="0"/>
              <a:t>: </a:t>
            </a:r>
            <a:r>
              <a:rPr lang="el-GR" u="sng" dirty="0" smtClean="0"/>
              <a:t>Διατύπωση των Υποθέσεων</a:t>
            </a:r>
          </a:p>
          <a:p>
            <a:pPr marL="0" indent="0" algn="just">
              <a:buNone/>
            </a:pPr>
            <a:r>
              <a:rPr lang="el-GR" dirty="0" smtClean="0">
                <a:solidFill>
                  <a:srgbClr val="000000"/>
                </a:solidFill>
              </a:rPr>
              <a:t>                                             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a:t>
            </a:r>
            <a:r>
              <a:rPr lang="el-GR" dirty="0">
                <a:solidFill>
                  <a:srgbClr val="000000"/>
                </a:solidFill>
              </a:rPr>
              <a:t>-</a:t>
            </a:r>
            <a:r>
              <a:rPr lang="el-GR" dirty="0">
                <a:solidFill>
                  <a:srgbClr val="000000"/>
                </a:solidFill>
                <a:cs typeface="Times New Roman" pitchFamily="18" charset="0"/>
              </a:rPr>
              <a:t> μ</a:t>
            </a:r>
            <a:r>
              <a:rPr lang="el-GR" baseline="-25000" dirty="0">
                <a:solidFill>
                  <a:srgbClr val="000000"/>
                </a:solidFill>
              </a:rPr>
              <a:t>2</a:t>
            </a:r>
            <a:r>
              <a:rPr lang="el-GR" dirty="0"/>
              <a:t>=3</a:t>
            </a:r>
            <a:r>
              <a:rPr lang="en-US" u="sng" dirty="0">
                <a:cs typeface="Tahoma" pitchFamily="34" charset="0"/>
              </a:rPr>
              <a:t> </a:t>
            </a:r>
            <a:r>
              <a:rPr lang="en-US" dirty="0">
                <a:cs typeface="Tahoma" pitchFamily="34" charset="0"/>
              </a:rPr>
              <a:t>   </a:t>
            </a:r>
            <a:endParaRPr lang="el-GR" dirty="0"/>
          </a:p>
          <a:p>
            <a:pPr marL="0" indent="0" algn="just">
              <a:buNone/>
            </a:pPr>
            <a:r>
              <a:rPr lang="el-GR" dirty="0">
                <a:solidFill>
                  <a:srgbClr val="000000"/>
                </a:solidFill>
              </a:rPr>
              <a:t>                                            </a:t>
            </a:r>
            <a:r>
              <a:rPr lang="en-US" dirty="0" smtClean="0">
                <a:solidFill>
                  <a:srgbClr val="000000"/>
                </a:solidFill>
              </a:rPr>
              <a:t> </a:t>
            </a:r>
            <a:r>
              <a:rPr lang="el-GR" dirty="0">
                <a:solidFill>
                  <a:srgbClr val="000000"/>
                </a:solidFill>
                <a:cs typeface="Times New Roman" pitchFamily="18" charset="0"/>
              </a:rPr>
              <a:t>Η</a:t>
            </a:r>
            <a:r>
              <a:rPr lang="el-GR" baseline="-25000" dirty="0">
                <a:solidFill>
                  <a:srgbClr val="000000"/>
                </a:solidFill>
              </a:rPr>
              <a:t>1</a:t>
            </a:r>
            <a:r>
              <a:rPr lang="el-GR" dirty="0" smtClean="0">
                <a:solidFill>
                  <a:srgbClr val="000000"/>
                </a:solidFill>
                <a:cs typeface="Times New Roman" pitchFamily="18" charset="0"/>
              </a:rPr>
              <a:t>: μ</a:t>
            </a:r>
            <a:r>
              <a:rPr lang="el-GR" baseline="-25000" dirty="0" smtClean="0">
                <a:solidFill>
                  <a:srgbClr val="000000"/>
                </a:solidFill>
              </a:rPr>
              <a:t>1</a:t>
            </a:r>
            <a:r>
              <a:rPr lang="el-GR" dirty="0" smtClean="0">
                <a:solidFill>
                  <a:srgbClr val="000000"/>
                </a:solidFill>
              </a:rPr>
              <a:t> </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2 </a:t>
            </a:r>
            <a:r>
              <a:rPr lang="el-GR" sz="2800" dirty="0">
                <a:latin typeface="Tahoma" pitchFamily="34" charset="0"/>
              </a:rPr>
              <a:t>&lt; 3    </a:t>
            </a:r>
            <a:endParaRPr lang="el-GR" sz="2800" dirty="0" smtClean="0">
              <a:latin typeface="Tahoma" pitchFamily="34" charset="0"/>
            </a:endParaRPr>
          </a:p>
          <a:p>
            <a:pPr marL="0" indent="0" algn="just">
              <a:buNone/>
            </a:pPr>
            <a:r>
              <a:rPr lang="el-GR" sz="2800" dirty="0">
                <a:latin typeface="Calibri" panose="020F0502020204030204" pitchFamily="34" charset="0"/>
                <a:cs typeface="Calibri" panose="020F0502020204030204" pitchFamily="34" charset="0"/>
              </a:rPr>
              <a:t> </a:t>
            </a:r>
            <a:r>
              <a:rPr lang="el-GR" sz="2800" dirty="0" smtClean="0">
                <a:latin typeface="Calibri" panose="020F0502020204030204" pitchFamily="34" charset="0"/>
                <a:cs typeface="Calibri" panose="020F0502020204030204" pitchFamily="34" charset="0"/>
              </a:rPr>
              <a:t>                                                              ή</a:t>
            </a:r>
            <a:endParaRPr lang="en-US" sz="2800" dirty="0">
              <a:latin typeface="Calibri" panose="020F0502020204030204" pitchFamily="34" charset="0"/>
              <a:cs typeface="Calibri" panose="020F0502020204030204" pitchFamily="34" charset="0"/>
            </a:endParaRPr>
          </a:p>
          <a:p>
            <a:pPr marL="0" indent="0" algn="just">
              <a:buNone/>
            </a:pPr>
            <a:r>
              <a:rPr lang="el-GR" dirty="0">
                <a:solidFill>
                  <a:srgbClr val="000000"/>
                </a:solidFill>
              </a:rPr>
              <a:t>                                             </a:t>
            </a:r>
            <a:r>
              <a:rPr lang="el-GR" dirty="0" smtClean="0">
                <a:solidFill>
                  <a:srgbClr val="000000"/>
                </a:solidFill>
              </a:rPr>
              <a:t>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a:t>
            </a:r>
            <a:r>
              <a:rPr lang="el-GR" dirty="0">
                <a:solidFill>
                  <a:srgbClr val="000000"/>
                </a:solidFill>
              </a:rPr>
              <a:t>-</a:t>
            </a:r>
            <a:r>
              <a:rPr lang="el-GR" dirty="0">
                <a:solidFill>
                  <a:srgbClr val="000000"/>
                </a:solidFill>
                <a:cs typeface="Times New Roman" pitchFamily="18" charset="0"/>
              </a:rPr>
              <a:t> μ</a:t>
            </a:r>
            <a:r>
              <a:rPr lang="el-GR" baseline="-25000" dirty="0">
                <a:solidFill>
                  <a:srgbClr val="000000"/>
                </a:solidFill>
              </a:rPr>
              <a:t>2</a:t>
            </a:r>
            <a:r>
              <a:rPr lang="el-GR" dirty="0"/>
              <a:t>-3</a:t>
            </a:r>
            <a:r>
              <a:rPr lang="en-US" dirty="0">
                <a:cs typeface="Tahoma" pitchFamily="34" charset="0"/>
              </a:rPr>
              <a:t> </a:t>
            </a:r>
            <a:r>
              <a:rPr lang="el-GR" dirty="0"/>
              <a:t>=0</a:t>
            </a:r>
            <a:r>
              <a:rPr lang="en-US" dirty="0">
                <a:cs typeface="Tahoma" pitchFamily="34" charset="0"/>
              </a:rPr>
              <a:t>  </a:t>
            </a:r>
            <a:endParaRPr lang="el-GR" dirty="0"/>
          </a:p>
          <a:p>
            <a:pPr marL="0" indent="0" algn="just">
              <a:buNone/>
            </a:pPr>
            <a:r>
              <a:rPr lang="el-GR" dirty="0">
                <a:solidFill>
                  <a:srgbClr val="000000"/>
                </a:solidFill>
              </a:rPr>
              <a:t>                                             </a:t>
            </a:r>
            <a:r>
              <a:rPr lang="el-GR" dirty="0" smtClean="0">
                <a:solidFill>
                  <a:srgbClr val="000000"/>
                </a:solidFill>
                <a:cs typeface="Times New Roman" pitchFamily="18" charset="0"/>
              </a:rPr>
              <a:t>Η</a:t>
            </a:r>
            <a:r>
              <a:rPr lang="el-GR" baseline="-25000" dirty="0" smtClean="0">
                <a:solidFill>
                  <a:srgbClr val="000000"/>
                </a:solidFill>
              </a:rPr>
              <a:t>1</a:t>
            </a:r>
            <a:r>
              <a:rPr lang="el-GR" dirty="0" smtClean="0">
                <a:solidFill>
                  <a:srgbClr val="000000"/>
                </a:solidFill>
                <a:cs typeface="Times New Roman" pitchFamily="18" charset="0"/>
              </a:rPr>
              <a:t>: μ</a:t>
            </a:r>
            <a:r>
              <a:rPr lang="el-GR" baseline="-25000" dirty="0" smtClean="0">
                <a:solidFill>
                  <a:srgbClr val="000000"/>
                </a:solidFill>
              </a:rPr>
              <a:t>1</a:t>
            </a:r>
            <a:r>
              <a:rPr lang="el-GR" dirty="0" smtClean="0">
                <a:solidFill>
                  <a:srgbClr val="000000"/>
                </a:solidFill>
              </a:rPr>
              <a:t> </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2</a:t>
            </a:r>
            <a:r>
              <a:rPr lang="el-GR" sz="2800" dirty="0">
                <a:latin typeface="Tahoma" pitchFamily="34" charset="0"/>
              </a:rPr>
              <a:t> -3 &lt;</a:t>
            </a:r>
            <a:r>
              <a:rPr lang="el-GR" sz="2800" dirty="0" smtClean="0">
                <a:latin typeface="Tahoma" pitchFamily="34" charset="0"/>
              </a:rPr>
              <a:t>0</a:t>
            </a:r>
            <a:endParaRPr lang="el-GR" u="sng" dirty="0"/>
          </a:p>
          <a:p>
            <a:pPr marL="0" indent="0">
              <a:buNone/>
            </a:pPr>
            <a:r>
              <a:rPr lang="el-GR" b="1" dirty="0" smtClean="0"/>
              <a:t>2</a:t>
            </a:r>
            <a:r>
              <a:rPr lang="el-GR" b="1" baseline="30000" dirty="0" smtClean="0"/>
              <a:t>ο</a:t>
            </a:r>
            <a:r>
              <a:rPr lang="el-GR" b="1" dirty="0" smtClean="0"/>
              <a:t> βήμα</a:t>
            </a:r>
            <a:r>
              <a:rPr lang="en-US" dirty="0" smtClean="0"/>
              <a:t>:</a:t>
            </a:r>
            <a:r>
              <a:rPr lang="en-US" u="sng" dirty="0" smtClean="0"/>
              <a:t> </a:t>
            </a:r>
            <a:r>
              <a:rPr lang="el-GR" u="sng" dirty="0" smtClean="0"/>
              <a:t>Εύρεση της στατιστικής </a:t>
            </a:r>
            <a:r>
              <a:rPr lang="en-US" u="sng" dirty="0" smtClean="0"/>
              <a:t>z</a:t>
            </a:r>
            <a:endParaRPr lang="el-GR" u="sng" dirty="0" smtClean="0"/>
          </a:p>
        </p:txBody>
      </p:sp>
      <p:graphicFrame>
        <p:nvGraphicFramePr>
          <p:cNvPr id="5" name="Object 8"/>
          <p:cNvGraphicFramePr>
            <a:graphicFrameLocks noChangeAspect="1"/>
          </p:cNvGraphicFramePr>
          <p:nvPr>
            <p:extLst>
              <p:ext uri="{D42A27DB-BD31-4B8C-83A1-F6EECF244321}">
                <p14:modId xmlns:p14="http://schemas.microsoft.com/office/powerpoint/2010/main" val="3002554137"/>
              </p:ext>
            </p:extLst>
          </p:nvPr>
        </p:nvGraphicFramePr>
        <p:xfrm>
          <a:off x="3287688" y="4293096"/>
          <a:ext cx="4495800" cy="1498600"/>
        </p:xfrm>
        <a:graphic>
          <a:graphicData uri="http://schemas.openxmlformats.org/presentationml/2006/ole">
            <mc:AlternateContent xmlns:mc="http://schemas.openxmlformats.org/markup-compatibility/2006">
              <mc:Choice xmlns:v="urn:schemas-microsoft-com:vml" Requires="v">
                <p:oleObj spid="_x0000_s69659" name="Εξίσωση" r:id="rId4" imgW="1497950" imgH="482391" progId="Equation.3">
                  <p:embed/>
                </p:oleObj>
              </mc:Choice>
              <mc:Fallback>
                <p:oleObj name="Εξίσωση" r:id="rId4" imgW="1497950" imgH="48239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88" y="4293096"/>
                        <a:ext cx="449580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2298877"/>
      </p:ext>
    </p:extLst>
  </p:cSld>
  <p:clrMapOvr>
    <a:masterClrMapping/>
  </p:clrMapOvr>
  <p:transition spd="med">
    <p:random/>
    <p:sndAc>
      <p:stSnd>
        <p:snd r:embed="rId3"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07368" y="609600"/>
            <a:ext cx="11305256" cy="5987752"/>
          </a:xfrm>
        </p:spPr>
        <p:txBody>
          <a:bodyPr/>
          <a:lstStyle/>
          <a:p>
            <a:pPr marL="0" indent="0">
              <a:buNone/>
            </a:pPr>
            <a:r>
              <a:rPr lang="el-GR" b="1" dirty="0" smtClean="0"/>
              <a:t>3</a:t>
            </a:r>
            <a:r>
              <a:rPr lang="el-GR" b="1" baseline="30000" dirty="0" smtClean="0"/>
              <a:t>ο</a:t>
            </a:r>
            <a:r>
              <a:rPr lang="el-GR" b="1" dirty="0" smtClean="0"/>
              <a:t> βήμα</a:t>
            </a:r>
            <a:r>
              <a:rPr lang="en-US" dirty="0" smtClean="0"/>
              <a:t>:</a:t>
            </a:r>
            <a:r>
              <a:rPr lang="el-GR" dirty="0" smtClean="0"/>
              <a:t> </a:t>
            </a:r>
            <a:r>
              <a:rPr lang="el-GR" u="sng" dirty="0" smtClean="0"/>
              <a:t>Εύρεση της τυπικής απόκλισης</a:t>
            </a:r>
          </a:p>
          <a:p>
            <a:pPr marL="0" indent="0">
              <a:buNone/>
            </a:pPr>
            <a:endParaRPr lang="el-GR" u="sng" dirty="0"/>
          </a:p>
          <a:p>
            <a:pPr marL="0" indent="0">
              <a:buNone/>
            </a:pPr>
            <a:endParaRPr lang="el-GR" u="sng" dirty="0" smtClean="0"/>
          </a:p>
          <a:p>
            <a:pPr marL="0" indent="0">
              <a:buNone/>
            </a:pPr>
            <a:endParaRPr lang="el-GR" u="sng" dirty="0"/>
          </a:p>
          <a:p>
            <a:pPr marL="0" indent="0">
              <a:buNone/>
            </a:pPr>
            <a:endParaRPr lang="el-GR" u="sng" dirty="0" smtClean="0"/>
          </a:p>
          <a:p>
            <a:pPr marL="0" indent="0">
              <a:buNone/>
            </a:pPr>
            <a:endParaRPr lang="el-GR" u="sng" dirty="0"/>
          </a:p>
          <a:p>
            <a:pPr marL="0" indent="0">
              <a:buNone/>
            </a:pPr>
            <a:r>
              <a:rPr lang="el-GR" b="1" dirty="0"/>
              <a:t>4</a:t>
            </a:r>
            <a:r>
              <a:rPr lang="el-GR" b="1" baseline="30000" dirty="0"/>
              <a:t>ο</a:t>
            </a:r>
            <a:r>
              <a:rPr lang="el-GR" b="1" dirty="0"/>
              <a:t> βήμα</a:t>
            </a:r>
            <a:r>
              <a:rPr lang="en-US" b="1" dirty="0"/>
              <a:t>: </a:t>
            </a:r>
            <a:r>
              <a:rPr lang="el-GR" u="sng" dirty="0"/>
              <a:t>Αντικατάσταση στην στατιστική </a:t>
            </a:r>
            <a:r>
              <a:rPr lang="en-US" u="sng" dirty="0"/>
              <a:t>z</a:t>
            </a:r>
            <a:endParaRPr lang="el-GR" u="sng" dirty="0"/>
          </a:p>
          <a:p>
            <a:pPr marL="0" indent="0">
              <a:buNone/>
            </a:pPr>
            <a:endParaRPr lang="el-GR" u="sng" dirty="0" smtClean="0"/>
          </a:p>
        </p:txBody>
      </p:sp>
      <p:graphicFrame>
        <p:nvGraphicFramePr>
          <p:cNvPr id="3" name="Object 6"/>
          <p:cNvGraphicFramePr>
            <a:graphicFrameLocks noChangeAspect="1"/>
          </p:cNvGraphicFramePr>
          <p:nvPr>
            <p:extLst>
              <p:ext uri="{D42A27DB-BD31-4B8C-83A1-F6EECF244321}">
                <p14:modId xmlns:p14="http://schemas.microsoft.com/office/powerpoint/2010/main" val="329241589"/>
              </p:ext>
            </p:extLst>
          </p:nvPr>
        </p:nvGraphicFramePr>
        <p:xfrm>
          <a:off x="3341415" y="3148533"/>
          <a:ext cx="5203825" cy="868363"/>
        </p:xfrm>
        <a:graphic>
          <a:graphicData uri="http://schemas.openxmlformats.org/presentationml/2006/ole">
            <mc:AlternateContent xmlns:mc="http://schemas.openxmlformats.org/markup-compatibility/2006">
              <mc:Choice xmlns:v="urn:schemas-microsoft-com:vml" Requires="v">
                <p:oleObj spid="_x0000_s70727" name="Εξίσωση" r:id="rId4" imgW="1904174" imgH="317362" progId="Equation.3">
                  <p:embed/>
                </p:oleObj>
              </mc:Choice>
              <mc:Fallback>
                <p:oleObj name="Εξίσωση" r:id="rId4" imgW="1904174" imgH="31736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415" y="3148533"/>
                        <a:ext cx="5203825" cy="868363"/>
                      </a:xfrm>
                      <a:prstGeom prst="rect">
                        <a:avLst/>
                      </a:prstGeom>
                      <a:solidFill>
                        <a:srgbClr val="FFFF99"/>
                      </a:solidFill>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165964115"/>
              </p:ext>
            </p:extLst>
          </p:nvPr>
        </p:nvGraphicFramePr>
        <p:xfrm>
          <a:off x="2855640" y="1556792"/>
          <a:ext cx="5689600" cy="1249363"/>
        </p:xfrm>
        <a:graphic>
          <a:graphicData uri="http://schemas.openxmlformats.org/presentationml/2006/ole">
            <mc:AlternateContent xmlns:mc="http://schemas.openxmlformats.org/markup-compatibility/2006">
              <mc:Choice xmlns:v="urn:schemas-microsoft-com:vml" Requires="v">
                <p:oleObj spid="_x0000_s70728" name="Εξίσωση" r:id="rId6" imgW="2082800" imgH="457200" progId="Equation.3">
                  <p:embed/>
                </p:oleObj>
              </mc:Choice>
              <mc:Fallback>
                <p:oleObj name="Εξίσωση" r:id="rId6" imgW="2082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640" y="1556792"/>
                        <a:ext cx="5689600" cy="1249363"/>
                      </a:xfrm>
                      <a:prstGeom prst="rect">
                        <a:avLst/>
                      </a:prstGeom>
                      <a:solidFill>
                        <a:srgbClr val="FFFF99"/>
                      </a:solidFill>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764298938"/>
              </p:ext>
            </p:extLst>
          </p:nvPr>
        </p:nvGraphicFramePr>
        <p:xfrm>
          <a:off x="1678496" y="4941168"/>
          <a:ext cx="8763000" cy="1498600"/>
        </p:xfrm>
        <a:graphic>
          <a:graphicData uri="http://schemas.openxmlformats.org/presentationml/2006/ole">
            <mc:AlternateContent xmlns:mc="http://schemas.openxmlformats.org/markup-compatibility/2006">
              <mc:Choice xmlns:v="urn:schemas-microsoft-com:vml" Requires="v">
                <p:oleObj spid="_x0000_s70729" name="Εξίσωση" r:id="rId8" imgW="2921000" imgH="482600" progId="Equation.3">
                  <p:embed/>
                </p:oleObj>
              </mc:Choice>
              <mc:Fallback>
                <p:oleObj name="Εξίσωση" r:id="rId8" imgW="2921000" imgH="482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8496" y="4941168"/>
                        <a:ext cx="8763000" cy="1498600"/>
                      </a:xfrm>
                      <a:prstGeom prst="rect">
                        <a:avLst/>
                      </a:prstGeom>
                      <a:solidFill>
                        <a:srgbClr val="CCCCFF"/>
                      </a:solidFill>
                    </p:spPr>
                  </p:pic>
                </p:oleObj>
              </mc:Fallback>
            </mc:AlternateContent>
          </a:graphicData>
        </a:graphic>
      </p:graphicFrame>
    </p:spTree>
    <p:extLst>
      <p:ext uri="{BB962C8B-B14F-4D97-AF65-F5344CB8AC3E}">
        <p14:creationId xmlns:p14="http://schemas.microsoft.com/office/powerpoint/2010/main" val="1341912513"/>
      </p:ext>
    </p:extLst>
  </p:cSld>
  <p:clrMapOvr>
    <a:masterClrMapping/>
  </p:clrMapOvr>
  <p:transition spd="med">
    <p:random/>
    <p:sndAc>
      <p:stSnd>
        <p:snd r:embed="rId3"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07368" y="609600"/>
            <a:ext cx="11233248" cy="5843736"/>
          </a:xfrm>
        </p:spPr>
        <p:txBody>
          <a:bodyPr/>
          <a:lstStyle/>
          <a:p>
            <a:pPr marL="0" indent="0" algn="just">
              <a:buNone/>
            </a:pPr>
            <a:r>
              <a:rPr lang="el-GR" b="1" dirty="0" smtClean="0"/>
              <a:t>5</a:t>
            </a:r>
            <a:r>
              <a:rPr lang="el-GR" b="1" baseline="30000" dirty="0" smtClean="0"/>
              <a:t>ο</a:t>
            </a:r>
            <a:r>
              <a:rPr lang="el-GR" b="1" dirty="0" smtClean="0"/>
              <a:t> </a:t>
            </a:r>
            <a:r>
              <a:rPr lang="el-GR" b="1" dirty="0"/>
              <a:t>βήμα</a:t>
            </a:r>
            <a:r>
              <a:rPr lang="en-US" u="sng" dirty="0"/>
              <a:t>:</a:t>
            </a:r>
            <a:r>
              <a:rPr lang="el-GR" u="sng" dirty="0"/>
              <a:t> Εύρεση της κριτικής τιμής </a:t>
            </a:r>
            <a:r>
              <a:rPr lang="el-GR" u="sng" dirty="0" err="1"/>
              <a:t>Ζ</a:t>
            </a:r>
            <a:r>
              <a:rPr lang="el-GR" u="sng" baseline="-25000" dirty="0" err="1"/>
              <a:t>α</a:t>
            </a:r>
            <a:r>
              <a:rPr lang="el-GR" u="sng" baseline="-25000" dirty="0"/>
              <a:t>/2 </a:t>
            </a:r>
            <a:r>
              <a:rPr lang="el-GR" u="sng" dirty="0"/>
              <a:t>και Απόφαση</a:t>
            </a:r>
          </a:p>
          <a:p>
            <a:pPr marL="0" indent="0" algn="just">
              <a:buNone/>
            </a:pPr>
            <a:r>
              <a:rPr lang="el-GR" dirty="0"/>
              <a:t>α</a:t>
            </a:r>
            <a:r>
              <a:rPr lang="en-US" dirty="0"/>
              <a:t>=</a:t>
            </a:r>
            <a:r>
              <a:rPr lang="el-GR" dirty="0"/>
              <a:t>0,05  </a:t>
            </a:r>
            <a:r>
              <a:rPr lang="el-GR" dirty="0">
                <a:sym typeface="Wingdings" pitchFamily="2" charset="2"/>
              </a:rPr>
              <a:t>  1</a:t>
            </a:r>
            <a:r>
              <a:rPr lang="el-GR" dirty="0"/>
              <a:t>-0,05=0,95   </a:t>
            </a:r>
            <a:r>
              <a:rPr lang="el-GR" dirty="0" err="1" smtClean="0"/>
              <a:t>Ζ</a:t>
            </a:r>
            <a:r>
              <a:rPr lang="el-GR" baseline="-25000" dirty="0" err="1" smtClean="0"/>
              <a:t>α</a:t>
            </a:r>
            <a:r>
              <a:rPr lang="el-GR" dirty="0" smtClean="0"/>
              <a:t>=1,645.</a:t>
            </a:r>
          </a:p>
          <a:p>
            <a:pPr marL="0" indent="0" algn="just">
              <a:buNone/>
            </a:pPr>
            <a:endParaRPr lang="el-GR" dirty="0" smtClean="0"/>
          </a:p>
          <a:p>
            <a:pPr marL="0" indent="0" algn="just">
              <a:buNone/>
            </a:pPr>
            <a:endParaRPr lang="el-GR" dirty="0"/>
          </a:p>
          <a:p>
            <a:pPr marL="0" indent="0" algn="just">
              <a:buNone/>
            </a:pPr>
            <a:endParaRPr lang="el-GR" dirty="0" smtClean="0"/>
          </a:p>
          <a:p>
            <a:pPr marL="0" indent="0" algn="just">
              <a:buNone/>
            </a:pPr>
            <a:endParaRPr lang="el-GR" dirty="0"/>
          </a:p>
          <a:p>
            <a:pPr marL="0" indent="0" algn="just">
              <a:buNone/>
            </a:pPr>
            <a:endParaRPr lang="el-GR" dirty="0" smtClean="0"/>
          </a:p>
          <a:p>
            <a:pPr algn="just">
              <a:buNone/>
            </a:pPr>
            <a:r>
              <a:rPr lang="el-GR" b="1" dirty="0" smtClean="0">
                <a:solidFill>
                  <a:schemeClr val="accent2"/>
                </a:solidFill>
              </a:rPr>
              <a:t>Το Διάστημα αποδοχής είναι </a:t>
            </a:r>
            <a:r>
              <a:rPr lang="el-GR" dirty="0" smtClean="0"/>
              <a:t>-</a:t>
            </a:r>
            <a:r>
              <a:rPr lang="el-GR" dirty="0" err="1" smtClean="0"/>
              <a:t>Ζ</a:t>
            </a:r>
            <a:r>
              <a:rPr lang="el-GR" baseline="-25000" dirty="0" err="1" smtClean="0"/>
              <a:t>α</a:t>
            </a:r>
            <a:r>
              <a:rPr lang="el-GR" dirty="0" smtClean="0"/>
              <a:t>&lt;Ζ</a:t>
            </a:r>
            <a:r>
              <a:rPr lang="el-GR" baseline="-25000" dirty="0" smtClean="0"/>
              <a:t> </a:t>
            </a:r>
            <a:r>
              <a:rPr lang="el-GR" dirty="0"/>
              <a:t>&lt;</a:t>
            </a:r>
            <a:r>
              <a:rPr lang="el-GR" dirty="0" err="1"/>
              <a:t>Ζ</a:t>
            </a:r>
            <a:r>
              <a:rPr lang="el-GR" baseline="-25000" dirty="0" err="1"/>
              <a:t>α</a:t>
            </a:r>
            <a:r>
              <a:rPr lang="el-GR" dirty="0">
                <a:sym typeface="Wingdings" pitchFamily="2" charset="2"/>
              </a:rPr>
              <a:t>  </a:t>
            </a:r>
            <a:r>
              <a:rPr lang="el-GR" dirty="0" smtClean="0">
                <a:sym typeface="Wingdings" pitchFamily="2" charset="2"/>
              </a:rPr>
              <a:t>εμείς βρήκαμε ότι </a:t>
            </a:r>
            <a:r>
              <a:rPr lang="en-US" dirty="0" smtClean="0">
                <a:sym typeface="Wingdings" pitchFamily="2" charset="2"/>
              </a:rPr>
              <a:t>z=-0,72</a:t>
            </a:r>
            <a:r>
              <a:rPr lang="el-GR" dirty="0" smtClean="0">
                <a:sym typeface="Wingdings" pitchFamily="2" charset="2"/>
              </a:rPr>
              <a:t> δηλ.    </a:t>
            </a:r>
            <a:r>
              <a:rPr lang="el-GR" dirty="0">
                <a:solidFill>
                  <a:schemeClr val="accent2"/>
                </a:solidFill>
              </a:rPr>
              <a:t>-</a:t>
            </a:r>
            <a:r>
              <a:rPr lang="el-GR" b="1" dirty="0">
                <a:solidFill>
                  <a:schemeClr val="accent2"/>
                </a:solidFill>
              </a:rPr>
              <a:t>1,645 &lt; -0,72&lt;</a:t>
            </a:r>
            <a:r>
              <a:rPr lang="el-GR" b="1" baseline="-25000" dirty="0"/>
              <a:t> </a:t>
            </a:r>
            <a:r>
              <a:rPr lang="el-GR" b="1" dirty="0" smtClean="0">
                <a:solidFill>
                  <a:schemeClr val="accent2"/>
                </a:solidFill>
              </a:rPr>
              <a:t>1,645</a:t>
            </a:r>
            <a:r>
              <a:rPr lang="en-US" dirty="0" smtClean="0">
                <a:latin typeface="Tahoma" pitchFamily="34" charset="0"/>
              </a:rPr>
              <a:t> , </a:t>
            </a:r>
            <a:r>
              <a:rPr lang="el-GR" dirty="0" smtClean="0">
                <a:latin typeface="Tahoma" pitchFamily="34" charset="0"/>
              </a:rPr>
              <a:t>οπότε </a:t>
            </a:r>
            <a:r>
              <a:rPr lang="el-GR" b="1" dirty="0">
                <a:solidFill>
                  <a:srgbClr val="000000"/>
                </a:solidFill>
              </a:rPr>
              <a:t>η</a:t>
            </a:r>
            <a:r>
              <a:rPr lang="el-GR" b="1" dirty="0" smtClean="0">
                <a:solidFill>
                  <a:srgbClr val="000000"/>
                </a:solidFill>
              </a:rPr>
              <a:t> </a:t>
            </a:r>
            <a:r>
              <a:rPr lang="el-GR" b="1" dirty="0">
                <a:solidFill>
                  <a:srgbClr val="000000"/>
                </a:solidFill>
              </a:rPr>
              <a:t>Η</a:t>
            </a:r>
            <a:r>
              <a:rPr lang="el-GR" b="1" baseline="-25000" dirty="0">
                <a:solidFill>
                  <a:srgbClr val="000000"/>
                </a:solidFill>
              </a:rPr>
              <a:t>0 </a:t>
            </a:r>
            <a:r>
              <a:rPr lang="el-GR" b="1" dirty="0">
                <a:solidFill>
                  <a:srgbClr val="000000"/>
                </a:solidFill>
              </a:rPr>
              <a:t>δεν </a:t>
            </a:r>
            <a:r>
              <a:rPr lang="el-GR" b="1" dirty="0" smtClean="0">
                <a:solidFill>
                  <a:srgbClr val="000000"/>
                </a:solidFill>
              </a:rPr>
              <a:t>απορρίπτεται. </a:t>
            </a:r>
            <a:endParaRPr lang="el-GR" b="1" dirty="0">
              <a:solidFill>
                <a:srgbClr val="000000"/>
              </a:solidFill>
            </a:endParaRPr>
          </a:p>
          <a:p>
            <a:pPr marL="0" indent="0" algn="just">
              <a:buNone/>
            </a:pPr>
            <a:endParaRPr lang="el-GR" dirty="0"/>
          </a:p>
          <a:p>
            <a:pPr marL="0" indent="0" algn="just">
              <a:buNone/>
            </a:pPr>
            <a:endParaRPr lang="el-GR" dirty="0"/>
          </a:p>
        </p:txBody>
      </p:sp>
      <p:graphicFrame>
        <p:nvGraphicFramePr>
          <p:cNvPr id="4" name="10 - Πίνακας"/>
          <p:cNvGraphicFramePr>
            <a:graphicFrameLocks noGrp="1"/>
          </p:cNvGraphicFramePr>
          <p:nvPr>
            <p:extLst>
              <p:ext uri="{D42A27DB-BD31-4B8C-83A1-F6EECF244321}">
                <p14:modId xmlns:p14="http://schemas.microsoft.com/office/powerpoint/2010/main" val="1668417429"/>
              </p:ext>
            </p:extLst>
          </p:nvPr>
        </p:nvGraphicFramePr>
        <p:xfrm>
          <a:off x="1631504" y="1988840"/>
          <a:ext cx="9144000" cy="1828800"/>
        </p:xfrm>
        <a:graphic>
          <a:graphicData uri="http://schemas.openxmlformats.org/drawingml/2006/table">
            <a:tbl>
              <a:tblPr/>
              <a:tblGrid>
                <a:gridCol w="6096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219200">
                  <a:extLst>
                    <a:ext uri="{9D8B030D-6E8A-4147-A177-3AD203B41FA5}">
                      <a16:colId xmlns="" xmlns:a16="http://schemas.microsoft.com/office/drawing/2014/main" val="20003"/>
                    </a:ext>
                  </a:extLst>
                </a:gridCol>
                <a:gridCol w="1219200">
                  <a:extLst>
                    <a:ext uri="{9D8B030D-6E8A-4147-A177-3AD203B41FA5}">
                      <a16:colId xmlns="" xmlns:a16="http://schemas.microsoft.com/office/drawing/2014/main" val="20004"/>
                    </a:ext>
                  </a:extLst>
                </a:gridCol>
                <a:gridCol w="1219200">
                  <a:extLst>
                    <a:ext uri="{9D8B030D-6E8A-4147-A177-3AD203B41FA5}">
                      <a16:colId xmlns="" xmlns:a16="http://schemas.microsoft.com/office/drawing/2014/main" val="20005"/>
                    </a:ext>
                  </a:extLst>
                </a:gridCol>
                <a:gridCol w="1219200">
                  <a:extLst>
                    <a:ext uri="{9D8B030D-6E8A-4147-A177-3AD203B41FA5}">
                      <a16:colId xmlns="" xmlns:a16="http://schemas.microsoft.com/office/drawing/2014/main" val="20006"/>
                    </a:ext>
                  </a:extLst>
                </a:gridCol>
                <a:gridCol w="1219200">
                  <a:extLst>
                    <a:ext uri="{9D8B030D-6E8A-4147-A177-3AD203B41FA5}">
                      <a16:colId xmlns="" xmlns:a16="http://schemas.microsoft.com/office/drawing/2014/main" val="20007"/>
                    </a:ext>
                  </a:extLst>
                </a:gridCol>
              </a:tblGrid>
              <a:tr h="300035">
                <a:tc>
                  <a:txBody>
                    <a:bodyPr/>
                    <a:lstStyle/>
                    <a:p>
                      <a:pPr algn="r" fontAlgn="b"/>
                      <a:r>
                        <a:rPr lang="el-GR" sz="2400" b="0" i="0" u="none" strike="noStrike" dirty="0">
                          <a:solidFill>
                            <a:srgbClr val="000000"/>
                          </a:solidFill>
                          <a:latin typeface="Calibri"/>
                        </a:rPr>
                        <a:t>Ζ</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a:solidFill>
                            <a:srgbClr val="000000"/>
                          </a:solidFill>
                          <a:latin typeface="Calibri"/>
                        </a:rPr>
                        <a:t>0,06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 xmlns:a16="http://schemas.microsoft.com/office/drawing/2014/main" val="10000"/>
                  </a:ext>
                </a:extLst>
              </a:tr>
              <a:tr h="300035">
                <a:tc>
                  <a:txBody>
                    <a:bodyPr/>
                    <a:lstStyle/>
                    <a:p>
                      <a:pPr algn="r" fontAlgn="b"/>
                      <a:r>
                        <a:rPr lang="el-GR" sz="2400" b="0" i="0" u="none" strike="noStrike">
                          <a:solidFill>
                            <a:srgbClr val="000000"/>
                          </a:solidFill>
                          <a:latin typeface="Calibri"/>
                        </a:rPr>
                        <a:t>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0,9192</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0,9207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dirty="0">
                          <a:solidFill>
                            <a:srgbClr val="000000"/>
                          </a:solidFill>
                          <a:latin typeface="Calibri"/>
                        </a:rPr>
                        <a:t>0,9222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0,9236</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0,9251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0,9265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l-GR" sz="2400" b="0" i="0" u="none" strike="noStrike">
                          <a:solidFill>
                            <a:srgbClr val="000000"/>
                          </a:solidFill>
                          <a:latin typeface="Calibri"/>
                        </a:rPr>
                        <a:t>0,9279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00035">
                <a:tc>
                  <a:txBody>
                    <a:bodyPr/>
                    <a:lstStyle/>
                    <a:p>
                      <a:pPr algn="r" fontAlgn="b"/>
                      <a:r>
                        <a:rPr lang="el-GR" sz="2400" b="0" i="0" u="none" strike="noStrike">
                          <a:solidFill>
                            <a:srgbClr val="000000"/>
                          </a:solidFill>
                          <a:latin typeface="Calibri"/>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a:solidFill>
                            <a:srgbClr val="000000"/>
                          </a:solidFill>
                          <a:latin typeface="Calibri"/>
                        </a:rPr>
                        <a:t>0,9332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0,9345</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0,9357</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0,9370</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0,9382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0,9394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0,9406</a:t>
                      </a:r>
                    </a:p>
                  </a:txBody>
                  <a:tcPr marL="0" marR="0" marT="0" marB="0" anchor="b">
                    <a:lnL>
                      <a:noFill/>
                    </a:lnL>
                    <a:lnR>
                      <a:noFill/>
                    </a:lnR>
                    <a:lnT>
                      <a:noFill/>
                    </a:lnT>
                    <a:lnB>
                      <a:noFill/>
                    </a:lnB>
                  </a:tcPr>
                </a:tc>
                <a:extLst>
                  <a:ext uri="{0D108BD9-81ED-4DB2-BD59-A6C34878D82A}">
                    <a16:rowId xmlns="" xmlns:a16="http://schemas.microsoft.com/office/drawing/2014/main" val="10002"/>
                  </a:ext>
                </a:extLst>
              </a:tr>
              <a:tr h="300035">
                <a:tc>
                  <a:txBody>
                    <a:bodyPr/>
                    <a:lstStyle/>
                    <a:p>
                      <a:pPr algn="r" fontAlgn="b"/>
                      <a:r>
                        <a:rPr lang="el-GR" sz="2400" b="0" i="0" u="none" strike="noStrike" dirty="0">
                          <a:solidFill>
                            <a:srgbClr val="000000"/>
                          </a:solidFill>
                          <a:latin typeface="Calibri"/>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l-GR" sz="2400" b="0" i="0" u="none" strike="noStrike" dirty="0">
                          <a:solidFill>
                            <a:srgbClr val="000000"/>
                          </a:solidFill>
                          <a:latin typeface="Calibri"/>
                        </a:rPr>
                        <a:t>0,9452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0,9463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0,9474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0,9484</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0,9495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dirty="0">
                          <a:solidFill>
                            <a:srgbClr val="000000"/>
                          </a:solidFill>
                          <a:latin typeface="Calibri"/>
                        </a:rPr>
                        <a:t>0,9505</a:t>
                      </a:r>
                    </a:p>
                  </a:txBody>
                  <a:tcPr marL="0" marR="0" marT="0" marB="0" anchor="b">
                    <a:lnL>
                      <a:noFill/>
                    </a:lnL>
                    <a:lnR>
                      <a:noFill/>
                    </a:lnR>
                    <a:lnT>
                      <a:noFill/>
                    </a:lnT>
                    <a:lnB>
                      <a:noFill/>
                    </a:lnB>
                    <a:solidFill>
                      <a:srgbClr val="FFFF00"/>
                    </a:solidFill>
                  </a:tcPr>
                </a:tc>
                <a:tc>
                  <a:txBody>
                    <a:bodyPr/>
                    <a:lstStyle/>
                    <a:p>
                      <a:pPr algn="r" fontAlgn="b"/>
                      <a:r>
                        <a:rPr lang="el-GR" sz="2400" b="0" i="0" u="none" strike="noStrike">
                          <a:solidFill>
                            <a:srgbClr val="000000"/>
                          </a:solidFill>
                          <a:latin typeface="Calibri"/>
                        </a:rPr>
                        <a:t>0,9515</a:t>
                      </a:r>
                    </a:p>
                  </a:txBody>
                  <a:tcPr marL="0" marR="0" marT="0" marB="0" anchor="b">
                    <a:lnL>
                      <a:noFill/>
                    </a:lnL>
                    <a:lnR>
                      <a:noFill/>
                    </a:lnR>
                    <a:lnT>
                      <a:noFill/>
                    </a:lnT>
                    <a:lnB>
                      <a:noFill/>
                    </a:lnB>
                  </a:tcPr>
                </a:tc>
                <a:extLst>
                  <a:ext uri="{0D108BD9-81ED-4DB2-BD59-A6C34878D82A}">
                    <a16:rowId xmlns="" xmlns:a16="http://schemas.microsoft.com/office/drawing/2014/main" val="10003"/>
                  </a:ext>
                </a:extLst>
              </a:tr>
              <a:tr h="300035">
                <a:tc>
                  <a:txBody>
                    <a:bodyPr/>
                    <a:lstStyle/>
                    <a:p>
                      <a:pPr algn="r" fontAlgn="b"/>
                      <a:r>
                        <a:rPr lang="el-GR" sz="2400" b="0" i="0" u="none" strike="noStrike">
                          <a:solidFill>
                            <a:srgbClr val="000000"/>
                          </a:solidFill>
                          <a:latin typeface="Calibri"/>
                        </a:rPr>
                        <a:t>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fontAlgn="b"/>
                      <a:r>
                        <a:rPr lang="el-GR" sz="2400" b="0" i="0" u="none" strike="noStrike" dirty="0">
                          <a:solidFill>
                            <a:srgbClr val="000000"/>
                          </a:solidFill>
                          <a:latin typeface="Calibri"/>
                        </a:rPr>
                        <a:t>0,9554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l-GR" sz="2400" b="0" i="0" u="none" strike="noStrike">
                          <a:solidFill>
                            <a:srgbClr val="000000"/>
                          </a:solidFill>
                          <a:latin typeface="Calibri"/>
                        </a:rPr>
                        <a:t>0,9564</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0,9573</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0,9582</a:t>
                      </a:r>
                    </a:p>
                  </a:txBody>
                  <a:tcPr marL="0" marR="0" marT="0" marB="0" anchor="b">
                    <a:lnL>
                      <a:noFill/>
                    </a:lnL>
                    <a:lnR>
                      <a:noFill/>
                    </a:lnR>
                    <a:lnT>
                      <a:noFill/>
                    </a:lnT>
                    <a:lnB>
                      <a:noFill/>
                    </a:lnB>
                  </a:tcPr>
                </a:tc>
                <a:tc>
                  <a:txBody>
                    <a:bodyPr/>
                    <a:lstStyle/>
                    <a:p>
                      <a:pPr algn="r" fontAlgn="b"/>
                      <a:r>
                        <a:rPr lang="el-GR" sz="2400" b="0" i="0" u="none" strike="noStrike">
                          <a:solidFill>
                            <a:srgbClr val="000000"/>
                          </a:solidFill>
                          <a:latin typeface="Calibri"/>
                        </a:rPr>
                        <a:t>0,9591</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0,9599</a:t>
                      </a:r>
                    </a:p>
                  </a:txBody>
                  <a:tcPr marL="0" marR="0" marT="0" marB="0" anchor="b">
                    <a:lnL>
                      <a:noFill/>
                    </a:lnL>
                    <a:lnR>
                      <a:noFill/>
                    </a:lnR>
                    <a:lnT>
                      <a:noFill/>
                    </a:lnT>
                    <a:lnB>
                      <a:noFill/>
                    </a:lnB>
                  </a:tcPr>
                </a:tc>
                <a:tc>
                  <a:txBody>
                    <a:bodyPr/>
                    <a:lstStyle/>
                    <a:p>
                      <a:pPr algn="r" fontAlgn="b"/>
                      <a:r>
                        <a:rPr lang="el-GR" sz="2400" b="0" i="0" u="none" strike="noStrike" dirty="0">
                          <a:solidFill>
                            <a:srgbClr val="000000"/>
                          </a:solidFill>
                          <a:latin typeface="Calibri"/>
                        </a:rPr>
                        <a:t>0,9608</a:t>
                      </a:r>
                    </a:p>
                  </a:txBody>
                  <a:tcPr marL="0" marR="0" marT="0" marB="0" anchor="b">
                    <a:lnL>
                      <a:noFill/>
                    </a:lnL>
                    <a:lnR>
                      <a:noFill/>
                    </a:lnR>
                    <a:lnT>
                      <a:noFill/>
                    </a:lnT>
                    <a:lnB>
                      <a:noFill/>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333994997"/>
      </p:ext>
    </p:extLst>
  </p:cSld>
  <p:clrMapOvr>
    <a:masterClrMapping/>
  </p:clrMapOvr>
  <p:transition spd="med">
    <p:random/>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479376" y="0"/>
            <a:ext cx="10945216" cy="1752600"/>
          </a:xfrm>
          <a:solidFill>
            <a:srgbClr val="FFFF99"/>
          </a:solidFill>
          <a:ln w="76200" cmpd="tri">
            <a:solidFill>
              <a:schemeClr val="tx1"/>
            </a:solidFill>
          </a:ln>
        </p:spPr>
        <p:txBody>
          <a:bodyPr/>
          <a:lstStyle/>
          <a:p>
            <a:pPr eaLnBrk="1" hangingPunct="1"/>
            <a:r>
              <a:rPr lang="el-GR" sz="3600" b="1" dirty="0">
                <a:solidFill>
                  <a:srgbClr val="000000"/>
                </a:solidFill>
                <a:cs typeface="Times New Roman" pitchFamily="18" charset="0"/>
              </a:rPr>
              <a:t>Διάστημα εμπιστοσύνης διαφοράς δύο μέσων αριθμητικών</a:t>
            </a:r>
            <a:r>
              <a:rPr lang="el-GR" sz="3600" b="1" dirty="0">
                <a:solidFill>
                  <a:srgbClr val="000000"/>
                </a:solidFill>
                <a:cs typeface="Courier New" pitchFamily="49" charset="0"/>
              </a:rPr>
              <a:t> </a:t>
            </a:r>
            <a:r>
              <a:rPr lang="el-GR" sz="3600" b="1" dirty="0">
                <a:solidFill>
                  <a:srgbClr val="000000"/>
                </a:solidFill>
              </a:rPr>
              <a:t>όταν τα δείγματα είναι μεγάλα           </a:t>
            </a:r>
            <a:r>
              <a:rPr lang="en-US" sz="3600" b="1" dirty="0">
                <a:solidFill>
                  <a:srgbClr val="000000"/>
                </a:solidFill>
              </a:rPr>
              <a:t>n</a:t>
            </a:r>
            <a:r>
              <a:rPr lang="en-US" sz="3600" b="1" baseline="-25000" dirty="0">
                <a:solidFill>
                  <a:srgbClr val="000000"/>
                </a:solidFill>
              </a:rPr>
              <a:t>1</a:t>
            </a:r>
            <a:r>
              <a:rPr lang="en-US" sz="3600" b="1" dirty="0">
                <a:solidFill>
                  <a:srgbClr val="000000"/>
                </a:solidFill>
              </a:rPr>
              <a:t>, n</a:t>
            </a:r>
            <a:r>
              <a:rPr lang="en-US" sz="3600" b="1" baseline="-25000" dirty="0">
                <a:solidFill>
                  <a:srgbClr val="000000"/>
                </a:solidFill>
              </a:rPr>
              <a:t>2</a:t>
            </a:r>
            <a:r>
              <a:rPr lang="el-GR" sz="3600" b="1" dirty="0">
                <a:solidFill>
                  <a:srgbClr val="000000"/>
                </a:solidFill>
              </a:rPr>
              <a:t> &gt;30</a:t>
            </a:r>
            <a:r>
              <a:rPr lang="en-US" sz="3600" b="1" dirty="0">
                <a:solidFill>
                  <a:srgbClr val="000000"/>
                </a:solidFill>
              </a:rPr>
              <a:t> </a:t>
            </a:r>
            <a:r>
              <a:rPr lang="el-GR" sz="3600" b="1" dirty="0">
                <a:solidFill>
                  <a:srgbClr val="000000"/>
                </a:solidFill>
              </a:rPr>
              <a:t>και οι διακυμάνσεις είναι γνωστές</a:t>
            </a:r>
            <a:endParaRPr lang="el-GR" sz="3600" b="1" dirty="0">
              <a:latin typeface="Courier New" pitchFamily="49" charset="0"/>
            </a:endParaRPr>
          </a:p>
        </p:txBody>
      </p:sp>
      <p:sp>
        <p:nvSpPr>
          <p:cNvPr id="32773" name="Rectangle 3"/>
          <p:cNvSpPr>
            <a:spLocks noGrp="1" noChangeArrowheads="1"/>
          </p:cNvSpPr>
          <p:nvPr>
            <p:ph idx="1"/>
          </p:nvPr>
        </p:nvSpPr>
        <p:spPr>
          <a:xfrm>
            <a:off x="585292" y="1916832"/>
            <a:ext cx="10945216" cy="5105400"/>
          </a:xfrm>
        </p:spPr>
        <p:txBody>
          <a:bodyPr/>
          <a:lstStyle/>
          <a:p>
            <a:pPr algn="just" eaLnBrk="1" hangingPunct="1"/>
            <a:r>
              <a:rPr lang="el-GR" dirty="0" smtClean="0">
                <a:solidFill>
                  <a:srgbClr val="000000"/>
                </a:solidFill>
                <a:cs typeface="Times New Roman" pitchFamily="18" charset="0"/>
              </a:rPr>
              <a:t>Το διάστημα εμπιστοσύνης εντός του οποίου αναμένεται ότι θα βρίσκεται η διαφορά μ</a:t>
            </a:r>
            <a:r>
              <a:rPr lang="el-GR" baseline="-25000" dirty="0" smtClean="0">
                <a:solidFill>
                  <a:srgbClr val="000000"/>
                </a:solidFill>
              </a:rPr>
              <a:t>1</a:t>
            </a:r>
            <a:r>
              <a:rPr lang="el-GR" dirty="0" smtClean="0">
                <a:solidFill>
                  <a:srgbClr val="000000"/>
                </a:solidFill>
                <a:cs typeface="Times New Roman" pitchFamily="18" charset="0"/>
              </a:rPr>
              <a:t> – μ</a:t>
            </a:r>
            <a:r>
              <a:rPr lang="el-GR" baseline="-25000" dirty="0" smtClean="0">
                <a:solidFill>
                  <a:srgbClr val="000000"/>
                </a:solidFill>
              </a:rPr>
              <a:t>2</a:t>
            </a:r>
            <a:r>
              <a:rPr lang="el-GR" dirty="0" smtClean="0">
                <a:solidFill>
                  <a:srgbClr val="000000"/>
                </a:solidFill>
                <a:cs typeface="Times New Roman" pitchFamily="18" charset="0"/>
              </a:rPr>
              <a:t> με πιθανότητα ή επίπεδο εμπιστοσύνης 1 - α </a:t>
            </a:r>
            <a:r>
              <a:rPr lang="el-GR" dirty="0" smtClean="0">
                <a:solidFill>
                  <a:srgbClr val="000000"/>
                </a:solidFill>
              </a:rPr>
              <a:t>είναι</a:t>
            </a:r>
            <a:r>
              <a:rPr lang="el-GR" dirty="0" smtClean="0">
                <a:solidFill>
                  <a:srgbClr val="000000"/>
                </a:solidFill>
                <a:cs typeface="Times New Roman" pitchFamily="18" charset="0"/>
              </a:rPr>
              <a:t>:</a:t>
            </a:r>
          </a:p>
        </p:txBody>
      </p:sp>
      <p:graphicFrame>
        <p:nvGraphicFramePr>
          <p:cNvPr id="32770" name="Object 5"/>
          <p:cNvGraphicFramePr>
            <a:graphicFrameLocks noChangeAspect="1"/>
          </p:cNvGraphicFramePr>
          <p:nvPr/>
        </p:nvGraphicFramePr>
        <p:xfrm>
          <a:off x="1752600" y="3581400"/>
          <a:ext cx="8610600" cy="1011238"/>
        </p:xfrm>
        <a:graphic>
          <a:graphicData uri="http://schemas.openxmlformats.org/presentationml/2006/ole">
            <mc:AlternateContent xmlns:mc="http://schemas.openxmlformats.org/markup-compatibility/2006">
              <mc:Choice xmlns:v="urn:schemas-microsoft-com:vml" Requires="v">
                <p:oleObj spid="_x0000_s23720" name="Εξίσωση" r:id="rId3" imgW="3377880" imgH="368280" progId="Equation.3">
                  <p:embed/>
                </p:oleObj>
              </mc:Choice>
              <mc:Fallback>
                <p:oleObj name="Εξίσωση" r:id="rId3" imgW="3377880" imgH="3682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581400"/>
                        <a:ext cx="8610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6"/>
          <p:cNvGraphicFramePr>
            <a:graphicFrameLocks noChangeAspect="1"/>
          </p:cNvGraphicFramePr>
          <p:nvPr>
            <p:extLst>
              <p:ext uri="{D42A27DB-BD31-4B8C-83A1-F6EECF244321}">
                <p14:modId xmlns:p14="http://schemas.microsoft.com/office/powerpoint/2010/main" val="2180658352"/>
              </p:ext>
            </p:extLst>
          </p:nvPr>
        </p:nvGraphicFramePr>
        <p:xfrm>
          <a:off x="4439816" y="5182754"/>
          <a:ext cx="2984500" cy="1249362"/>
        </p:xfrm>
        <a:graphic>
          <a:graphicData uri="http://schemas.openxmlformats.org/presentationml/2006/ole">
            <mc:AlternateContent xmlns:mc="http://schemas.openxmlformats.org/markup-compatibility/2006">
              <mc:Choice xmlns:v="urn:schemas-microsoft-com:vml" Requires="v">
                <p:oleObj spid="_x0000_s23721" name="Εξίσωση" r:id="rId5" imgW="1091880" imgH="457200" progId="Equation.3">
                  <p:embed/>
                </p:oleObj>
              </mc:Choice>
              <mc:Fallback>
                <p:oleObj name="Εξίσωση" r:id="rId5" imgW="109188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9816" y="5182754"/>
                        <a:ext cx="2984500" cy="1249362"/>
                      </a:xfrm>
                      <a:prstGeom prst="rect">
                        <a:avLst/>
                      </a:prstGeom>
                      <a:solidFill>
                        <a:srgbClr val="FFFF99"/>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524000" y="0"/>
            <a:ext cx="9144000" cy="914400"/>
          </a:xfrm>
          <a:solidFill>
            <a:srgbClr val="E3F4FF"/>
          </a:solidFill>
          <a:ln w="76200" cmpd="tri">
            <a:solidFill>
              <a:schemeClr val="tx1"/>
            </a:solidFill>
          </a:ln>
        </p:spPr>
        <p:txBody>
          <a:bodyPr/>
          <a:lstStyle/>
          <a:p>
            <a:r>
              <a:rPr lang="el-GR" b="1"/>
              <a:t>Έλεγχος της διαφοράς δυο μέσων</a:t>
            </a:r>
            <a:r>
              <a:rPr lang="el-GR"/>
              <a:t> </a:t>
            </a:r>
          </a:p>
        </p:txBody>
      </p:sp>
      <p:sp>
        <p:nvSpPr>
          <p:cNvPr id="144387" name="Rectangle 3"/>
          <p:cNvSpPr>
            <a:spLocks noGrp="1" noChangeArrowheads="1"/>
          </p:cNvSpPr>
          <p:nvPr>
            <p:ph idx="1"/>
          </p:nvPr>
        </p:nvSpPr>
        <p:spPr>
          <a:xfrm>
            <a:off x="0" y="914400"/>
            <a:ext cx="12192000" cy="5943600"/>
          </a:xfrm>
        </p:spPr>
        <p:txBody>
          <a:bodyPr/>
          <a:lstStyle/>
          <a:p>
            <a:pPr algn="just"/>
            <a:r>
              <a:rPr lang="el-GR" b="1" dirty="0" smtClean="0">
                <a:solidFill>
                  <a:srgbClr val="FF0000"/>
                </a:solidFill>
              </a:rPr>
              <a:t>Όταν </a:t>
            </a:r>
            <a:r>
              <a:rPr lang="el-GR" b="1" dirty="0">
                <a:solidFill>
                  <a:srgbClr val="FF0000"/>
                </a:solidFill>
              </a:rPr>
              <a:t>τα δείγματα είναι </a:t>
            </a:r>
            <a:r>
              <a:rPr lang="el-GR" b="1" dirty="0" smtClean="0">
                <a:solidFill>
                  <a:srgbClr val="FF0000"/>
                </a:solidFill>
              </a:rPr>
              <a:t>μικρά ή μεγάλα </a:t>
            </a:r>
            <a:r>
              <a:rPr lang="el-GR" b="1" dirty="0">
                <a:solidFill>
                  <a:srgbClr val="FF0000"/>
                </a:solidFill>
              </a:rPr>
              <a:t>και ανεξάρτητα </a:t>
            </a:r>
            <a:r>
              <a:rPr lang="el-GR" b="1" dirty="0" smtClean="0">
                <a:solidFill>
                  <a:srgbClr val="FF0000"/>
                </a:solidFill>
              </a:rPr>
              <a:t>και οι διακυμάνσεις </a:t>
            </a:r>
            <a:r>
              <a:rPr lang="el-GR" b="1" dirty="0">
                <a:solidFill>
                  <a:srgbClr val="FF0000"/>
                </a:solidFill>
              </a:rPr>
              <a:t>των πληθυσμών ίσες σ</a:t>
            </a:r>
            <a:r>
              <a:rPr lang="el-GR" b="1" baseline="-25000" dirty="0">
                <a:solidFill>
                  <a:srgbClr val="FF0000"/>
                </a:solidFill>
              </a:rPr>
              <a:t>1</a:t>
            </a:r>
            <a:r>
              <a:rPr lang="el-GR" b="1" baseline="30000" dirty="0">
                <a:solidFill>
                  <a:srgbClr val="FF0000"/>
                </a:solidFill>
              </a:rPr>
              <a:t>2</a:t>
            </a:r>
            <a:r>
              <a:rPr lang="el-GR" b="1" dirty="0">
                <a:solidFill>
                  <a:srgbClr val="FF0000"/>
                </a:solidFill>
              </a:rPr>
              <a:t> = σ</a:t>
            </a:r>
            <a:r>
              <a:rPr lang="el-GR" b="1" baseline="-25000" dirty="0">
                <a:solidFill>
                  <a:srgbClr val="FF0000"/>
                </a:solidFill>
              </a:rPr>
              <a:t>2</a:t>
            </a:r>
            <a:r>
              <a:rPr lang="el-GR" b="1" baseline="30000" dirty="0">
                <a:solidFill>
                  <a:srgbClr val="FF0000"/>
                </a:solidFill>
              </a:rPr>
              <a:t>2 </a:t>
            </a:r>
          </a:p>
          <a:p>
            <a:pPr lvl="1" algn="just"/>
            <a:r>
              <a:rPr lang="el-GR" b="1" dirty="0" smtClean="0">
                <a:solidFill>
                  <a:schemeClr val="accent2"/>
                </a:solidFill>
              </a:rPr>
              <a:t>Με </a:t>
            </a:r>
            <a:r>
              <a:rPr lang="el-GR" b="1" dirty="0">
                <a:solidFill>
                  <a:schemeClr val="accent2"/>
                </a:solidFill>
              </a:rPr>
              <a:t>την υπόθεση ότι </a:t>
            </a:r>
            <a:r>
              <a:rPr lang="el-GR" b="1" dirty="0" smtClean="0">
                <a:solidFill>
                  <a:schemeClr val="accent2"/>
                </a:solidFill>
              </a:rPr>
              <a:t>οι </a:t>
            </a:r>
            <a:r>
              <a:rPr lang="el-GR" b="1" dirty="0">
                <a:solidFill>
                  <a:schemeClr val="accent2"/>
                </a:solidFill>
              </a:rPr>
              <a:t>πληθυσμοί είναι </a:t>
            </a:r>
            <a:r>
              <a:rPr lang="el-GR" b="1" dirty="0" smtClean="0">
                <a:solidFill>
                  <a:schemeClr val="accent2"/>
                </a:solidFill>
              </a:rPr>
              <a:t>κανονικοί στην περίπτωση των μικρών δειγμάτων  </a:t>
            </a:r>
          </a:p>
          <a:p>
            <a:pPr lvl="1" algn="just"/>
            <a:r>
              <a:rPr lang="el-GR" sz="2800" b="1" dirty="0" smtClean="0"/>
              <a:t>Εκτιμούμε </a:t>
            </a:r>
            <a:r>
              <a:rPr lang="el-GR" sz="2800" b="1" dirty="0"/>
              <a:t>την κοινή διακύμανση από τον τύπο </a:t>
            </a:r>
          </a:p>
          <a:p>
            <a:pPr lvl="1" algn="just"/>
            <a:endParaRPr lang="el-GR" b="1" dirty="0">
              <a:solidFill>
                <a:srgbClr val="000000"/>
              </a:solidFill>
            </a:endParaRPr>
          </a:p>
          <a:p>
            <a:pPr lvl="1" algn="just"/>
            <a:endParaRPr lang="el-GR" b="1" dirty="0">
              <a:solidFill>
                <a:srgbClr val="000000"/>
              </a:solidFill>
            </a:endParaRPr>
          </a:p>
          <a:p>
            <a:pPr lvl="1" algn="just">
              <a:buNone/>
            </a:pPr>
            <a:r>
              <a:rPr lang="el-GR" b="1" dirty="0" smtClean="0">
                <a:solidFill>
                  <a:srgbClr val="000000"/>
                </a:solidFill>
              </a:rPr>
              <a:t> Επομένως </a:t>
            </a:r>
            <a:r>
              <a:rPr lang="el-GR" b="1" dirty="0">
                <a:solidFill>
                  <a:srgbClr val="000000"/>
                </a:solidFill>
              </a:rPr>
              <a:t>η διακύμανση της διαφοράς των μέσων θα είναι ίση </a:t>
            </a:r>
            <a:endParaRPr lang="en-US" b="1" dirty="0">
              <a:solidFill>
                <a:srgbClr val="000000"/>
              </a:solidFill>
            </a:endParaRPr>
          </a:p>
          <a:p>
            <a:pPr algn="just"/>
            <a:endParaRPr lang="el-GR" sz="2800" b="1" dirty="0"/>
          </a:p>
          <a:p>
            <a:pPr algn="just"/>
            <a:endParaRPr lang="el-GR" sz="2800" b="1" dirty="0"/>
          </a:p>
        </p:txBody>
      </p:sp>
      <p:graphicFrame>
        <p:nvGraphicFramePr>
          <p:cNvPr id="144390" name="Object 6"/>
          <p:cNvGraphicFramePr>
            <a:graphicFrameLocks noChangeAspect="1"/>
          </p:cNvGraphicFramePr>
          <p:nvPr>
            <p:extLst>
              <p:ext uri="{D42A27DB-BD31-4B8C-83A1-F6EECF244321}">
                <p14:modId xmlns:p14="http://schemas.microsoft.com/office/powerpoint/2010/main" val="1906796856"/>
              </p:ext>
            </p:extLst>
          </p:nvPr>
        </p:nvGraphicFramePr>
        <p:xfrm>
          <a:off x="2927648" y="3501008"/>
          <a:ext cx="4989512" cy="1143000"/>
        </p:xfrm>
        <a:graphic>
          <a:graphicData uri="http://schemas.openxmlformats.org/presentationml/2006/ole">
            <mc:AlternateContent xmlns:mc="http://schemas.openxmlformats.org/markup-compatibility/2006">
              <mc:Choice xmlns:v="urn:schemas-microsoft-com:vml" Requires="v">
                <p:oleObj spid="_x0000_s52300" name="Εξίσωση" r:id="rId3" imgW="1676400" imgH="457200" progId="Equation.3">
                  <p:embed/>
                </p:oleObj>
              </mc:Choice>
              <mc:Fallback>
                <p:oleObj name="Εξίσωση" r:id="rId3" imgW="1676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648" y="3501008"/>
                        <a:ext cx="49895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4391" name="Object 7"/>
          <p:cNvGraphicFramePr>
            <a:graphicFrameLocks noChangeAspect="1"/>
          </p:cNvGraphicFramePr>
          <p:nvPr>
            <p:extLst>
              <p:ext uri="{D42A27DB-BD31-4B8C-83A1-F6EECF244321}">
                <p14:modId xmlns:p14="http://schemas.microsoft.com/office/powerpoint/2010/main" val="1723793211"/>
              </p:ext>
            </p:extLst>
          </p:nvPr>
        </p:nvGraphicFramePr>
        <p:xfrm>
          <a:off x="1775520" y="5157192"/>
          <a:ext cx="7146925" cy="1371600"/>
        </p:xfrm>
        <a:graphic>
          <a:graphicData uri="http://schemas.openxmlformats.org/presentationml/2006/ole">
            <mc:AlternateContent xmlns:mc="http://schemas.openxmlformats.org/markup-compatibility/2006">
              <mc:Choice xmlns:v="urn:schemas-microsoft-com:vml" Requires="v">
                <p:oleObj spid="_x0000_s52301" name="Εξίσωση" r:id="rId5" imgW="2616200" imgH="482600" progId="Equation.3">
                  <p:embed/>
                </p:oleObj>
              </mc:Choice>
              <mc:Fallback>
                <p:oleObj name="Εξίσωση" r:id="rId5" imgW="26162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5520" y="5157192"/>
                        <a:ext cx="7146925" cy="1371600"/>
                      </a:xfrm>
                      <a:prstGeom prst="rect">
                        <a:avLst/>
                      </a:prstGeom>
                      <a:solidFill>
                        <a:srgbClr val="FFFF99"/>
                      </a:solidFill>
                    </p:spPr>
                  </p:pic>
                </p:oleObj>
              </mc:Fallback>
            </mc:AlternateContent>
          </a:graphicData>
        </a:graphic>
      </p:graphicFrame>
      <p:sp>
        <p:nvSpPr>
          <p:cNvPr id="144392" name="AutoShape 8"/>
          <p:cNvSpPr>
            <a:spLocks noChangeArrowheads="1"/>
          </p:cNvSpPr>
          <p:nvPr/>
        </p:nvSpPr>
        <p:spPr bwMode="auto">
          <a:xfrm>
            <a:off x="9601201" y="5943601"/>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spTree>
    <p:extLst>
      <p:ext uri="{BB962C8B-B14F-4D97-AF65-F5344CB8AC3E}">
        <p14:creationId xmlns:p14="http://schemas.microsoft.com/office/powerpoint/2010/main" val="374275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0" y="0"/>
            <a:ext cx="12192000" cy="6858000"/>
          </a:xfrm>
        </p:spPr>
        <p:txBody>
          <a:bodyPr/>
          <a:lstStyle/>
          <a:p>
            <a:pPr marL="0" indent="0" algn="just">
              <a:buNone/>
            </a:pPr>
            <a:r>
              <a:rPr lang="el-GR" b="1" dirty="0" smtClean="0">
                <a:solidFill>
                  <a:srgbClr val="FF0000"/>
                </a:solidFill>
              </a:rPr>
              <a:t>Όταν </a:t>
            </a:r>
            <a:r>
              <a:rPr lang="el-GR" b="1" dirty="0">
                <a:solidFill>
                  <a:srgbClr val="FF0000"/>
                </a:solidFill>
              </a:rPr>
              <a:t>τα δείγματα </a:t>
            </a:r>
            <a:r>
              <a:rPr lang="el-GR" b="1" dirty="0" smtClean="0">
                <a:solidFill>
                  <a:srgbClr val="FF0000"/>
                </a:solidFill>
              </a:rPr>
              <a:t>είναι </a:t>
            </a:r>
          </a:p>
          <a:p>
            <a:pPr marL="0" indent="0" algn="just">
              <a:buNone/>
            </a:pPr>
            <a:r>
              <a:rPr lang="el-GR" b="1" dirty="0" smtClean="0">
                <a:solidFill>
                  <a:srgbClr val="FF0000"/>
                </a:solidFill>
              </a:rPr>
              <a:t>α) οτιδήποτε (μικρά</a:t>
            </a:r>
            <a:r>
              <a:rPr lang="en-US" b="1" dirty="0" smtClean="0">
                <a:solidFill>
                  <a:srgbClr val="FF0000"/>
                </a:solidFill>
              </a:rPr>
              <a:t> </a:t>
            </a:r>
            <a:r>
              <a:rPr lang="el-GR" b="1" dirty="0" smtClean="0">
                <a:solidFill>
                  <a:srgbClr val="FF0000"/>
                </a:solidFill>
              </a:rPr>
              <a:t>ή μεγάλα) </a:t>
            </a:r>
          </a:p>
          <a:p>
            <a:pPr marL="0" indent="0" algn="just">
              <a:buNone/>
            </a:pPr>
            <a:r>
              <a:rPr lang="el-GR" b="1" dirty="0" smtClean="0">
                <a:solidFill>
                  <a:srgbClr val="FF0000"/>
                </a:solidFill>
              </a:rPr>
              <a:t>β) ανεξάρτητα μεταξύ τους  </a:t>
            </a:r>
          </a:p>
          <a:p>
            <a:pPr marL="0" lvl="1" indent="0" algn="just">
              <a:buNone/>
            </a:pPr>
            <a:r>
              <a:rPr lang="el-GR" b="1" dirty="0" smtClean="0">
                <a:solidFill>
                  <a:srgbClr val="FF0000"/>
                </a:solidFill>
              </a:rPr>
              <a:t>γ) προέρχονται από όμοιους πληθυσμούς με </a:t>
            </a:r>
            <a:r>
              <a:rPr lang="el-GR" b="1" dirty="0">
                <a:solidFill>
                  <a:schemeClr val="accent2"/>
                </a:solidFill>
              </a:rPr>
              <a:t>σ</a:t>
            </a:r>
            <a:r>
              <a:rPr lang="el-GR" b="1" baseline="-25000" dirty="0">
                <a:solidFill>
                  <a:schemeClr val="accent2"/>
                </a:solidFill>
              </a:rPr>
              <a:t>1</a:t>
            </a:r>
            <a:r>
              <a:rPr lang="el-GR" b="1" baseline="30000" dirty="0">
                <a:solidFill>
                  <a:schemeClr val="accent2"/>
                </a:solidFill>
              </a:rPr>
              <a:t>2</a:t>
            </a:r>
            <a:r>
              <a:rPr lang="el-GR" b="1" dirty="0">
                <a:solidFill>
                  <a:schemeClr val="accent2"/>
                </a:solidFill>
              </a:rPr>
              <a:t> = σ</a:t>
            </a:r>
            <a:r>
              <a:rPr lang="el-GR" b="1" baseline="-25000" dirty="0">
                <a:solidFill>
                  <a:schemeClr val="accent2"/>
                </a:solidFill>
              </a:rPr>
              <a:t>2</a:t>
            </a:r>
            <a:r>
              <a:rPr lang="el-GR" b="1" baseline="30000" dirty="0">
                <a:solidFill>
                  <a:schemeClr val="accent2"/>
                </a:solidFill>
              </a:rPr>
              <a:t>2 </a:t>
            </a:r>
            <a:endParaRPr lang="el-GR" b="1" dirty="0" smtClean="0">
              <a:solidFill>
                <a:srgbClr val="FF0000"/>
              </a:solidFill>
            </a:endParaRPr>
          </a:p>
          <a:p>
            <a:pPr marL="857250" lvl="1" indent="-457200" algn="just">
              <a:buFont typeface="Wingdings" panose="05000000000000000000" pitchFamily="2" charset="2"/>
              <a:buChar char="ü"/>
            </a:pPr>
            <a:r>
              <a:rPr lang="el-GR" b="1" dirty="0" smtClean="0">
                <a:solidFill>
                  <a:srgbClr val="FF0000"/>
                </a:solidFill>
              </a:rPr>
              <a:t>στα μικρά δείγματα προϋποθέτουμε και την κανονικότητα των πληθυσμών   </a:t>
            </a:r>
          </a:p>
          <a:p>
            <a:pPr marL="857250" lvl="1" indent="-457200" algn="just">
              <a:buFont typeface="Wingdings" panose="05000000000000000000" pitchFamily="2" charset="2"/>
              <a:buChar char="ü"/>
            </a:pPr>
            <a:r>
              <a:rPr lang="el-GR" b="1" dirty="0" smtClean="0">
                <a:solidFill>
                  <a:srgbClr val="FF0000"/>
                </a:solidFill>
              </a:rPr>
              <a:t>στα μικρά δείγματα υιοθετούμε το </a:t>
            </a:r>
            <a:r>
              <a:rPr lang="en-US" b="1" dirty="0" smtClean="0">
                <a:solidFill>
                  <a:srgbClr val="FF0000"/>
                </a:solidFill>
              </a:rPr>
              <a:t>t</a:t>
            </a:r>
            <a:r>
              <a:rPr lang="el-GR" b="1" dirty="0" smtClean="0">
                <a:solidFill>
                  <a:srgbClr val="FF0000"/>
                </a:solidFill>
              </a:rPr>
              <a:t> στατιστικό  </a:t>
            </a:r>
            <a:endParaRPr lang="el-GR" b="1" dirty="0">
              <a:solidFill>
                <a:srgbClr val="FF0000"/>
              </a:solidFill>
            </a:endParaRPr>
          </a:p>
          <a:p>
            <a:pPr lvl="1" algn="just"/>
            <a:endParaRPr lang="el-GR" b="1" dirty="0">
              <a:solidFill>
                <a:srgbClr val="000000"/>
              </a:solidFill>
            </a:endParaRPr>
          </a:p>
          <a:p>
            <a:pPr lvl="1" algn="just"/>
            <a:endParaRPr lang="el-GR" b="1" dirty="0">
              <a:solidFill>
                <a:srgbClr val="000000"/>
              </a:solidFill>
            </a:endParaRPr>
          </a:p>
          <a:p>
            <a:pPr lvl="1" algn="just"/>
            <a:endParaRPr lang="el-GR" b="1" dirty="0" smtClean="0">
              <a:solidFill>
                <a:srgbClr val="000000"/>
              </a:solidFill>
            </a:endParaRPr>
          </a:p>
          <a:p>
            <a:pPr lvl="1" algn="just"/>
            <a:r>
              <a:rPr lang="el-GR" b="1" dirty="0" smtClean="0">
                <a:solidFill>
                  <a:srgbClr val="000000"/>
                </a:solidFill>
              </a:rPr>
              <a:t>Ο </a:t>
            </a:r>
            <a:r>
              <a:rPr lang="el-GR" b="1" dirty="0">
                <a:solidFill>
                  <a:srgbClr val="000000"/>
                </a:solidFill>
              </a:rPr>
              <a:t>έλεγχος γίνεται με την στατιστικό μέτρο </a:t>
            </a:r>
            <a:r>
              <a:rPr lang="en-US" b="1" dirty="0">
                <a:solidFill>
                  <a:srgbClr val="000000"/>
                </a:solidFill>
              </a:rPr>
              <a:t>t </a:t>
            </a:r>
          </a:p>
          <a:p>
            <a:pPr algn="just"/>
            <a:endParaRPr lang="el-GR" sz="2800" b="1" dirty="0"/>
          </a:p>
          <a:p>
            <a:pPr algn="just"/>
            <a:endParaRPr lang="el-GR" sz="2800" b="1" dirty="0"/>
          </a:p>
          <a:p>
            <a:pPr algn="just"/>
            <a:endParaRPr lang="el-GR" sz="2800" b="1" dirty="0"/>
          </a:p>
        </p:txBody>
      </p:sp>
      <p:graphicFrame>
        <p:nvGraphicFramePr>
          <p:cNvPr id="145412" name="Object 4"/>
          <p:cNvGraphicFramePr>
            <a:graphicFrameLocks noChangeAspect="1"/>
          </p:cNvGraphicFramePr>
          <p:nvPr>
            <p:extLst>
              <p:ext uri="{D42A27DB-BD31-4B8C-83A1-F6EECF244321}">
                <p14:modId xmlns:p14="http://schemas.microsoft.com/office/powerpoint/2010/main" val="1687006822"/>
              </p:ext>
            </p:extLst>
          </p:nvPr>
        </p:nvGraphicFramePr>
        <p:xfrm>
          <a:off x="697260" y="3765131"/>
          <a:ext cx="4989513" cy="1143000"/>
        </p:xfrm>
        <a:graphic>
          <a:graphicData uri="http://schemas.openxmlformats.org/presentationml/2006/ole">
            <mc:AlternateContent xmlns:mc="http://schemas.openxmlformats.org/markup-compatibility/2006">
              <mc:Choice xmlns:v="urn:schemas-microsoft-com:vml" Requires="v">
                <p:oleObj spid="_x0000_s54422" name="Εξίσωση" r:id="rId3" imgW="1676400" imgH="457200" progId="Equation.3">
                  <p:embed/>
                </p:oleObj>
              </mc:Choice>
              <mc:Fallback>
                <p:oleObj name="Εξίσωση" r:id="rId3" imgW="1676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60" y="3765131"/>
                        <a:ext cx="4989513"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3" name="Object 5"/>
          <p:cNvGraphicFramePr>
            <a:graphicFrameLocks noChangeAspect="1"/>
          </p:cNvGraphicFramePr>
          <p:nvPr>
            <p:extLst>
              <p:ext uri="{D42A27DB-BD31-4B8C-83A1-F6EECF244321}">
                <p14:modId xmlns:p14="http://schemas.microsoft.com/office/powerpoint/2010/main" val="1056068112"/>
              </p:ext>
            </p:extLst>
          </p:nvPr>
        </p:nvGraphicFramePr>
        <p:xfrm>
          <a:off x="6384033" y="3650831"/>
          <a:ext cx="3781425" cy="1371600"/>
        </p:xfrm>
        <a:graphic>
          <a:graphicData uri="http://schemas.openxmlformats.org/presentationml/2006/ole">
            <mc:AlternateContent xmlns:mc="http://schemas.openxmlformats.org/markup-compatibility/2006">
              <mc:Choice xmlns:v="urn:schemas-microsoft-com:vml" Requires="v">
                <p:oleObj spid="_x0000_s54423" name="Εξίσωση" r:id="rId5" imgW="1384300" imgH="482600" progId="Equation.3">
                  <p:embed/>
                </p:oleObj>
              </mc:Choice>
              <mc:Fallback>
                <p:oleObj name="Εξίσωση" r:id="rId5" imgW="1384300" imgH="482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033" y="3650831"/>
                        <a:ext cx="3781425" cy="1371600"/>
                      </a:xfrm>
                      <a:prstGeom prst="rect">
                        <a:avLst/>
                      </a:prstGeom>
                      <a:solidFill>
                        <a:srgbClr val="FFFF99"/>
                      </a:solidFill>
                    </p:spPr>
                  </p:pic>
                </p:oleObj>
              </mc:Fallback>
            </mc:AlternateContent>
          </a:graphicData>
        </a:graphic>
      </p:graphicFrame>
      <p:graphicFrame>
        <p:nvGraphicFramePr>
          <p:cNvPr id="145416" name="Object 8"/>
          <p:cNvGraphicFramePr>
            <a:graphicFrameLocks noChangeAspect="1"/>
          </p:cNvGraphicFramePr>
          <p:nvPr>
            <p:extLst>
              <p:ext uri="{D42A27DB-BD31-4B8C-83A1-F6EECF244321}">
                <p14:modId xmlns:p14="http://schemas.microsoft.com/office/powerpoint/2010/main" val="1639172566"/>
              </p:ext>
            </p:extLst>
          </p:nvPr>
        </p:nvGraphicFramePr>
        <p:xfrm>
          <a:off x="2999657" y="5877272"/>
          <a:ext cx="3493249" cy="906760"/>
        </p:xfrm>
        <a:graphic>
          <a:graphicData uri="http://schemas.openxmlformats.org/presentationml/2006/ole">
            <mc:AlternateContent xmlns:mc="http://schemas.openxmlformats.org/markup-compatibility/2006">
              <mc:Choice xmlns:v="urn:schemas-microsoft-com:vml" Requires="v">
                <p:oleObj spid="_x0000_s54424" name="Εξίσωση" r:id="rId7" imgW="1459866" imgH="482391" progId="Equation.3">
                  <p:embed/>
                </p:oleObj>
              </mc:Choice>
              <mc:Fallback>
                <p:oleObj name="Εξίσωση" r:id="rId7" imgW="1459866" imgH="4823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9657" y="5877272"/>
                        <a:ext cx="3493249" cy="906760"/>
                      </a:xfrm>
                      <a:prstGeom prst="rect">
                        <a:avLst/>
                      </a:prstGeom>
                      <a:noFill/>
                      <a:extLst/>
                    </p:spPr>
                  </p:pic>
                </p:oleObj>
              </mc:Fallback>
            </mc:AlternateContent>
          </a:graphicData>
        </a:graphic>
      </p:graphicFrame>
      <p:graphicFrame>
        <p:nvGraphicFramePr>
          <p:cNvPr id="145417" name="Object 9"/>
          <p:cNvGraphicFramePr>
            <a:graphicFrameLocks noChangeAspect="1"/>
          </p:cNvGraphicFramePr>
          <p:nvPr>
            <p:extLst/>
          </p:nvPr>
        </p:nvGraphicFramePr>
        <p:xfrm>
          <a:off x="7680176" y="6093296"/>
          <a:ext cx="2831232" cy="546378"/>
        </p:xfrm>
        <a:graphic>
          <a:graphicData uri="http://schemas.openxmlformats.org/presentationml/2006/ole">
            <mc:AlternateContent xmlns:mc="http://schemas.openxmlformats.org/markup-compatibility/2006">
              <mc:Choice xmlns:v="urn:schemas-microsoft-com:vml" Requires="v">
                <p:oleObj spid="_x0000_s54425" name="Εξίσωση" r:id="rId9" imgW="1028254" imgH="215806" progId="Equation.3">
                  <p:embed/>
                </p:oleObj>
              </mc:Choice>
              <mc:Fallback>
                <p:oleObj name="Εξίσωση" r:id="rId9" imgW="1028254"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0176" y="6093296"/>
                        <a:ext cx="2831232" cy="546378"/>
                      </a:xfrm>
                      <a:prstGeom prst="rect">
                        <a:avLst/>
                      </a:prstGeom>
                      <a:noFill/>
                    </p:spPr>
                  </p:pic>
                </p:oleObj>
              </mc:Fallback>
            </mc:AlternateContent>
          </a:graphicData>
        </a:graphic>
      </p:graphicFrame>
    </p:spTree>
    <p:extLst>
      <p:ext uri="{BB962C8B-B14F-4D97-AF65-F5344CB8AC3E}">
        <p14:creationId xmlns:p14="http://schemas.microsoft.com/office/powerpoint/2010/main" val="3846336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p:nvPr>
        </p:nvSpPr>
        <p:spPr>
          <a:xfrm>
            <a:off x="335360" y="0"/>
            <a:ext cx="11305256" cy="6858000"/>
          </a:xfrm>
        </p:spPr>
        <p:txBody>
          <a:bodyPr/>
          <a:lstStyle/>
          <a:p>
            <a:pPr marL="0" indent="0" algn="just">
              <a:buNone/>
            </a:pPr>
            <a:r>
              <a:rPr lang="el-GR" b="1" dirty="0" smtClean="0"/>
              <a:t>Παράδειγμα </a:t>
            </a:r>
          </a:p>
          <a:p>
            <a:pPr marL="0" indent="0" algn="just">
              <a:buNone/>
            </a:pPr>
            <a:r>
              <a:rPr lang="el-GR" dirty="0" smtClean="0"/>
              <a:t>Τα </a:t>
            </a:r>
            <a:r>
              <a:rPr lang="el-GR" dirty="0"/>
              <a:t>δεδομένα δυο ανεξάρτητων δειγμάτων που έχουν επιλεγεί από </a:t>
            </a:r>
            <a:r>
              <a:rPr lang="el-GR" dirty="0" smtClean="0"/>
              <a:t>δυο όμοιους ως προς την διακύμανση κανονικούς πληθυσμούς </a:t>
            </a:r>
            <a:r>
              <a:rPr lang="en-US" dirty="0" smtClean="0"/>
              <a:t>:</a:t>
            </a:r>
            <a:endParaRPr lang="el-GR" dirty="0" smtClean="0"/>
          </a:p>
          <a:p>
            <a:pPr algn="just"/>
            <a:endParaRPr lang="el-GR" dirty="0"/>
          </a:p>
          <a:p>
            <a:pPr marL="0" indent="0" algn="just">
              <a:buNone/>
            </a:pPr>
            <a:r>
              <a:rPr lang="el-GR" sz="2800" b="1" dirty="0" smtClean="0"/>
              <a:t>    </a:t>
            </a:r>
            <a:r>
              <a:rPr lang="en-US" dirty="0" smtClean="0"/>
              <a:t>n</a:t>
            </a:r>
            <a:r>
              <a:rPr lang="en-US" baseline="-25000" dirty="0" smtClean="0"/>
              <a:t>1</a:t>
            </a:r>
            <a:r>
              <a:rPr lang="en-US" dirty="0" smtClean="0"/>
              <a:t>=</a:t>
            </a:r>
            <a:r>
              <a:rPr lang="el-GR" dirty="0">
                <a:solidFill>
                  <a:srgbClr val="000000"/>
                </a:solidFill>
              </a:rPr>
              <a:t>10</a:t>
            </a:r>
            <a:r>
              <a:rPr lang="en-US" dirty="0">
                <a:solidFill>
                  <a:srgbClr val="000000"/>
                </a:solidFill>
              </a:rPr>
              <a:t> </a:t>
            </a:r>
            <a:r>
              <a:rPr lang="el-GR" dirty="0">
                <a:solidFill>
                  <a:srgbClr val="000000"/>
                </a:solidFill>
              </a:rPr>
              <a:t>και</a:t>
            </a:r>
            <a:r>
              <a:rPr lang="el-GR" dirty="0"/>
              <a:t> </a:t>
            </a:r>
            <a:r>
              <a:rPr lang="en-US" dirty="0"/>
              <a:t>n</a:t>
            </a:r>
            <a:r>
              <a:rPr lang="en-US" baseline="-25000" dirty="0"/>
              <a:t>2</a:t>
            </a:r>
            <a:r>
              <a:rPr lang="en-US" dirty="0"/>
              <a:t>=</a:t>
            </a:r>
            <a:r>
              <a:rPr lang="el-GR" dirty="0"/>
              <a:t>8 </a:t>
            </a:r>
            <a:r>
              <a:rPr lang="el-GR" dirty="0">
                <a:solidFill>
                  <a:srgbClr val="000000"/>
                </a:solidFill>
              </a:rPr>
              <a:t> </a:t>
            </a:r>
          </a:p>
          <a:p>
            <a:pPr marL="0" indent="0" algn="just">
              <a:buNone/>
            </a:pPr>
            <a:r>
              <a:rPr lang="el-GR" dirty="0" smtClean="0"/>
              <a:t>    </a:t>
            </a:r>
            <a:r>
              <a:rPr lang="en-US" dirty="0" smtClean="0"/>
              <a:t>S</a:t>
            </a:r>
            <a:r>
              <a:rPr lang="el-GR" baseline="-25000" dirty="0">
                <a:solidFill>
                  <a:srgbClr val="000000"/>
                </a:solidFill>
              </a:rPr>
              <a:t>1</a:t>
            </a:r>
            <a:r>
              <a:rPr lang="el-GR" baseline="30000" dirty="0">
                <a:solidFill>
                  <a:srgbClr val="000000"/>
                </a:solidFill>
              </a:rPr>
              <a:t>2</a:t>
            </a:r>
            <a:r>
              <a:rPr lang="el-GR" dirty="0">
                <a:solidFill>
                  <a:srgbClr val="000000"/>
                </a:solidFill>
              </a:rPr>
              <a:t>=1,7   </a:t>
            </a:r>
            <a:r>
              <a:rPr lang="en-US" dirty="0">
                <a:solidFill>
                  <a:srgbClr val="000000"/>
                </a:solidFill>
              </a:rPr>
              <a:t>S</a:t>
            </a:r>
            <a:r>
              <a:rPr lang="el-GR" baseline="-25000" dirty="0">
                <a:solidFill>
                  <a:srgbClr val="000000"/>
                </a:solidFill>
              </a:rPr>
              <a:t>2</a:t>
            </a:r>
            <a:r>
              <a:rPr lang="el-GR" baseline="30000" dirty="0">
                <a:solidFill>
                  <a:srgbClr val="000000"/>
                </a:solidFill>
              </a:rPr>
              <a:t>2</a:t>
            </a:r>
            <a:r>
              <a:rPr lang="el-GR" dirty="0">
                <a:solidFill>
                  <a:srgbClr val="000000"/>
                </a:solidFill>
              </a:rPr>
              <a:t>=2,2</a:t>
            </a:r>
          </a:p>
          <a:p>
            <a:pPr marL="0" indent="0" algn="just">
              <a:buNone/>
            </a:pPr>
            <a:r>
              <a:rPr lang="el-GR" dirty="0">
                <a:solidFill>
                  <a:srgbClr val="000000"/>
                </a:solidFill>
              </a:rPr>
              <a:t>Να ελεγχθεί σε επίπεδο σημαντικότητας α=0,05 η ισότητα των μέσων των δυο </a:t>
            </a:r>
            <a:r>
              <a:rPr lang="el-GR" dirty="0" smtClean="0">
                <a:solidFill>
                  <a:srgbClr val="000000"/>
                </a:solidFill>
              </a:rPr>
              <a:t>πληθυσμών.</a:t>
            </a:r>
          </a:p>
          <a:p>
            <a:pPr marL="0" indent="0" algn="just">
              <a:buNone/>
            </a:pPr>
            <a:r>
              <a:rPr lang="el-GR" b="1" u="sng" dirty="0" smtClean="0">
                <a:solidFill>
                  <a:srgbClr val="000000"/>
                </a:solidFill>
              </a:rPr>
              <a:t>Λύση</a:t>
            </a:r>
            <a:r>
              <a:rPr lang="en-US" b="1" u="sng" dirty="0" smtClean="0">
                <a:solidFill>
                  <a:srgbClr val="000000"/>
                </a:solidFill>
              </a:rPr>
              <a:t>:</a:t>
            </a:r>
          </a:p>
          <a:p>
            <a:pPr marL="0" indent="0" algn="just">
              <a:buNone/>
            </a:pPr>
            <a:r>
              <a:rPr lang="el-GR" b="1" dirty="0" smtClean="0">
                <a:solidFill>
                  <a:srgbClr val="000000"/>
                </a:solidFill>
              </a:rPr>
              <a:t>1</a:t>
            </a:r>
            <a:r>
              <a:rPr lang="el-GR" b="1" baseline="30000" dirty="0" smtClean="0">
                <a:solidFill>
                  <a:srgbClr val="000000"/>
                </a:solidFill>
              </a:rPr>
              <a:t>ο</a:t>
            </a:r>
            <a:r>
              <a:rPr lang="el-GR" b="1" dirty="0" smtClean="0">
                <a:solidFill>
                  <a:srgbClr val="000000"/>
                </a:solidFill>
              </a:rPr>
              <a:t> βήμα</a:t>
            </a:r>
            <a:r>
              <a:rPr lang="en-US" dirty="0" smtClean="0">
                <a:solidFill>
                  <a:srgbClr val="000000"/>
                </a:solidFill>
              </a:rPr>
              <a:t>:</a:t>
            </a:r>
            <a:r>
              <a:rPr lang="el-GR" dirty="0">
                <a:solidFill>
                  <a:srgbClr val="000000"/>
                </a:solidFill>
              </a:rPr>
              <a:t> </a:t>
            </a:r>
            <a:r>
              <a:rPr lang="el-GR" u="sng" dirty="0" smtClean="0">
                <a:solidFill>
                  <a:srgbClr val="000000"/>
                </a:solidFill>
              </a:rPr>
              <a:t>Διατύπωση των Υποθέσεων</a:t>
            </a:r>
            <a:endParaRPr lang="el-GR" u="sng" dirty="0">
              <a:solidFill>
                <a:srgbClr val="000000"/>
              </a:solidFill>
            </a:endParaRPr>
          </a:p>
          <a:p>
            <a:pPr marL="0" indent="0" algn="just">
              <a:buNone/>
            </a:pPr>
            <a:r>
              <a:rPr lang="el-GR" dirty="0" smtClean="0">
                <a:solidFill>
                  <a:srgbClr val="000000"/>
                </a:solidFill>
              </a:rPr>
              <a:t>                                     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 μ</a:t>
            </a:r>
            <a:r>
              <a:rPr lang="el-GR" baseline="-25000" dirty="0">
                <a:solidFill>
                  <a:srgbClr val="000000"/>
                </a:solidFill>
              </a:rPr>
              <a:t>2</a:t>
            </a:r>
            <a:r>
              <a:rPr lang="el-GR" dirty="0">
                <a:latin typeface="Tahoma" pitchFamily="34" charset="0"/>
                <a:cs typeface="Tahoma" pitchFamily="34" charset="0"/>
              </a:rPr>
              <a:t>, </a:t>
            </a:r>
            <a:r>
              <a:rPr lang="en-US" dirty="0">
                <a:latin typeface="Tahoma" pitchFamily="34" charset="0"/>
                <a:cs typeface="Tahoma" pitchFamily="34" charset="0"/>
              </a:rPr>
              <a:t>    </a:t>
            </a:r>
            <a:endParaRPr lang="el-GR" dirty="0" smtClean="0">
              <a:latin typeface="Tahoma" pitchFamily="34" charset="0"/>
              <a:cs typeface="Tahoma" pitchFamily="34" charset="0"/>
            </a:endParaRPr>
          </a:p>
          <a:p>
            <a:pPr marL="0" indent="0" algn="just">
              <a:buNone/>
            </a:pPr>
            <a:r>
              <a:rPr lang="el-GR" dirty="0" smtClean="0">
                <a:solidFill>
                  <a:srgbClr val="000000"/>
                </a:solidFill>
                <a:cs typeface="Times New Roman" pitchFamily="18" charset="0"/>
              </a:rPr>
              <a:t>                                     Η</a:t>
            </a:r>
            <a:r>
              <a:rPr lang="el-GR" baseline="-25000" dirty="0" smtClean="0">
                <a:solidFill>
                  <a:srgbClr val="000000"/>
                </a:solidFill>
              </a:rPr>
              <a:t>1</a:t>
            </a:r>
            <a:r>
              <a:rPr lang="el-GR" dirty="0" smtClean="0">
                <a:solidFill>
                  <a:srgbClr val="000000"/>
                </a:solidFill>
                <a:cs typeface="Times New Roman" pitchFamily="18" charset="0"/>
              </a:rPr>
              <a:t>: μ</a:t>
            </a:r>
            <a:r>
              <a:rPr lang="el-GR" baseline="-25000" dirty="0" smtClean="0">
                <a:solidFill>
                  <a:srgbClr val="000000"/>
                </a:solidFill>
              </a:rPr>
              <a:t>1</a:t>
            </a:r>
            <a:r>
              <a:rPr lang="el-GR" dirty="0" smtClean="0">
                <a:solidFill>
                  <a:srgbClr val="000000"/>
                </a:solidFill>
              </a:rPr>
              <a:t> </a:t>
            </a:r>
            <a:r>
              <a:rPr lang="el-GR" dirty="0">
                <a:solidFill>
                  <a:srgbClr val="000000"/>
                </a:solidFill>
                <a:ea typeface="Arial Unicode MS" pitchFamily="34" charset="-128"/>
                <a:cs typeface="Arial Unicode MS" pitchFamily="34" charset="-128"/>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2</a:t>
            </a:r>
            <a:endParaRPr lang="el-GR" dirty="0"/>
          </a:p>
          <a:p>
            <a:pPr algn="just"/>
            <a:endParaRPr lang="el-GR" dirty="0"/>
          </a:p>
        </p:txBody>
      </p:sp>
      <p:graphicFrame>
        <p:nvGraphicFramePr>
          <p:cNvPr id="158720" name="Object 0"/>
          <p:cNvGraphicFramePr>
            <a:graphicFrameLocks noChangeAspect="1"/>
          </p:cNvGraphicFramePr>
          <p:nvPr>
            <p:extLst>
              <p:ext uri="{D42A27DB-BD31-4B8C-83A1-F6EECF244321}">
                <p14:modId xmlns:p14="http://schemas.microsoft.com/office/powerpoint/2010/main" val="2014327698"/>
              </p:ext>
            </p:extLst>
          </p:nvPr>
        </p:nvGraphicFramePr>
        <p:xfrm>
          <a:off x="695400" y="1700808"/>
          <a:ext cx="3195638" cy="457200"/>
        </p:xfrm>
        <a:graphic>
          <a:graphicData uri="http://schemas.openxmlformats.org/presentationml/2006/ole">
            <mc:AlternateContent xmlns:mc="http://schemas.openxmlformats.org/markup-compatibility/2006">
              <mc:Choice xmlns:v="urn:schemas-microsoft-com:vml" Requires="v">
                <p:oleObj spid="_x0000_s55352" name="Εξίσωση" r:id="rId4" imgW="1295400" imgH="241300" progId="Equation.3">
                  <p:embed/>
                </p:oleObj>
              </mc:Choice>
              <mc:Fallback>
                <p:oleObj name="Εξίσωση" r:id="rId4" imgW="1295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00" y="1700808"/>
                        <a:ext cx="31956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6817306"/>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07368" y="476672"/>
            <a:ext cx="11233248" cy="5976664"/>
          </a:xfrm>
        </p:spPr>
        <p:txBody>
          <a:bodyPr/>
          <a:lstStyle/>
          <a:p>
            <a:pPr marL="0" indent="0">
              <a:buNone/>
            </a:pPr>
            <a:r>
              <a:rPr lang="el-GR" b="1" dirty="0" smtClean="0"/>
              <a:t>2</a:t>
            </a:r>
            <a:r>
              <a:rPr lang="el-GR" b="1" baseline="30000" dirty="0" smtClean="0"/>
              <a:t>ο</a:t>
            </a:r>
            <a:r>
              <a:rPr lang="el-GR" b="1" dirty="0" smtClean="0"/>
              <a:t> βήμα</a:t>
            </a:r>
            <a:r>
              <a:rPr lang="en-US" dirty="0" smtClean="0"/>
              <a:t>: </a:t>
            </a:r>
            <a:r>
              <a:rPr lang="el-GR" u="sng" dirty="0" smtClean="0"/>
              <a:t>Εύρεση της στατιστικής </a:t>
            </a:r>
            <a:r>
              <a:rPr lang="en-US" u="sng" dirty="0" smtClean="0"/>
              <a:t>t</a:t>
            </a:r>
            <a:endParaRPr lang="el-GR" u="sng" dirty="0" smtClean="0"/>
          </a:p>
          <a:p>
            <a:pPr marL="0" indent="0">
              <a:buNone/>
            </a:pPr>
            <a:endParaRPr lang="el-GR" u="sng" dirty="0"/>
          </a:p>
          <a:p>
            <a:pPr marL="0" indent="0">
              <a:buNone/>
            </a:pPr>
            <a:endParaRPr lang="el-GR" u="sng" dirty="0" smtClean="0"/>
          </a:p>
          <a:p>
            <a:pPr marL="0" indent="0">
              <a:buNone/>
            </a:pPr>
            <a:endParaRPr lang="el-GR" u="sng" dirty="0"/>
          </a:p>
          <a:p>
            <a:pPr marL="0" indent="0">
              <a:buNone/>
            </a:pPr>
            <a:r>
              <a:rPr lang="el-GR" b="1" dirty="0" smtClean="0"/>
              <a:t>3</a:t>
            </a:r>
            <a:r>
              <a:rPr lang="el-GR" b="1" baseline="30000" dirty="0" smtClean="0"/>
              <a:t>ο</a:t>
            </a:r>
            <a:r>
              <a:rPr lang="el-GR" b="1" dirty="0" smtClean="0"/>
              <a:t> βήμα</a:t>
            </a:r>
            <a:r>
              <a:rPr lang="en-US" dirty="0" smtClean="0"/>
              <a:t>: </a:t>
            </a:r>
            <a:r>
              <a:rPr lang="el-GR" u="sng" dirty="0" smtClean="0"/>
              <a:t>Εύρεση της τυπικής απόκλισης</a:t>
            </a:r>
          </a:p>
          <a:p>
            <a:pPr marL="0" indent="0">
              <a:buNone/>
            </a:pPr>
            <a:endParaRPr lang="el-GR" dirty="0"/>
          </a:p>
        </p:txBody>
      </p:sp>
      <p:graphicFrame>
        <p:nvGraphicFramePr>
          <p:cNvPr id="3" name="Object 1"/>
          <p:cNvGraphicFramePr>
            <a:graphicFrameLocks noChangeAspect="1"/>
          </p:cNvGraphicFramePr>
          <p:nvPr>
            <p:extLst>
              <p:ext uri="{D42A27DB-BD31-4B8C-83A1-F6EECF244321}">
                <p14:modId xmlns:p14="http://schemas.microsoft.com/office/powerpoint/2010/main" val="1860003540"/>
              </p:ext>
            </p:extLst>
          </p:nvPr>
        </p:nvGraphicFramePr>
        <p:xfrm>
          <a:off x="1415480" y="3861048"/>
          <a:ext cx="8958262" cy="1143000"/>
        </p:xfrm>
        <a:graphic>
          <a:graphicData uri="http://schemas.openxmlformats.org/presentationml/2006/ole">
            <mc:AlternateContent xmlns:mc="http://schemas.openxmlformats.org/markup-compatibility/2006">
              <mc:Choice xmlns:v="urn:schemas-microsoft-com:vml" Requires="v">
                <p:oleObj spid="_x0000_s71750" name="Εξίσωση" r:id="rId4" imgW="3009900" imgH="457200" progId="Equation.3">
                  <p:embed/>
                </p:oleObj>
              </mc:Choice>
              <mc:Fallback>
                <p:oleObj name="Εξίσωση" r:id="rId4" imgW="30099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480" y="3861048"/>
                        <a:ext cx="895826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8"/>
          <p:cNvGraphicFramePr>
            <a:graphicFrameLocks noChangeAspect="1"/>
          </p:cNvGraphicFramePr>
          <p:nvPr>
            <p:extLst>
              <p:ext uri="{D42A27DB-BD31-4B8C-83A1-F6EECF244321}">
                <p14:modId xmlns:p14="http://schemas.microsoft.com/office/powerpoint/2010/main" val="2050476695"/>
              </p:ext>
            </p:extLst>
          </p:nvPr>
        </p:nvGraphicFramePr>
        <p:xfrm>
          <a:off x="4007768" y="1412776"/>
          <a:ext cx="3493249" cy="1194792"/>
        </p:xfrm>
        <a:graphic>
          <a:graphicData uri="http://schemas.openxmlformats.org/presentationml/2006/ole">
            <mc:AlternateContent xmlns:mc="http://schemas.openxmlformats.org/markup-compatibility/2006">
              <mc:Choice xmlns:v="urn:schemas-microsoft-com:vml" Requires="v">
                <p:oleObj spid="_x0000_s71751" name="Εξίσωση" r:id="rId6" imgW="1459866" imgH="482391" progId="Equation.3">
                  <p:embed/>
                </p:oleObj>
              </mc:Choice>
              <mc:Fallback>
                <p:oleObj name="Εξίσωση" r:id="rId6" imgW="1459866" imgH="4823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7768" y="1412776"/>
                        <a:ext cx="3493249" cy="1194792"/>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070726172"/>
              </p:ext>
            </p:extLst>
          </p:nvPr>
        </p:nvGraphicFramePr>
        <p:xfrm>
          <a:off x="2495600" y="5131530"/>
          <a:ext cx="7424738" cy="1371600"/>
        </p:xfrm>
        <a:graphic>
          <a:graphicData uri="http://schemas.openxmlformats.org/presentationml/2006/ole">
            <mc:AlternateContent xmlns:mc="http://schemas.openxmlformats.org/markup-compatibility/2006">
              <mc:Choice xmlns:v="urn:schemas-microsoft-com:vml" Requires="v">
                <p:oleObj spid="_x0000_s71752" name="Εξίσωση" r:id="rId8" imgW="2717800" imgH="482600" progId="Equation.3">
                  <p:embed/>
                </p:oleObj>
              </mc:Choice>
              <mc:Fallback>
                <p:oleObj name="Εξίσωση" r:id="rId8" imgW="2717800" imgH="482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5600" y="5131530"/>
                        <a:ext cx="7424738" cy="1371600"/>
                      </a:xfrm>
                      <a:prstGeom prst="rect">
                        <a:avLst/>
                      </a:prstGeom>
                      <a:solidFill>
                        <a:srgbClr val="FFFF99"/>
                      </a:solidFill>
                    </p:spPr>
                  </p:pic>
                </p:oleObj>
              </mc:Fallback>
            </mc:AlternateContent>
          </a:graphicData>
        </a:graphic>
      </p:graphicFrame>
    </p:spTree>
    <p:extLst>
      <p:ext uri="{BB962C8B-B14F-4D97-AF65-F5344CB8AC3E}">
        <p14:creationId xmlns:p14="http://schemas.microsoft.com/office/powerpoint/2010/main" val="1409050136"/>
      </p:ext>
    </p:extLst>
  </p:cSld>
  <p:clrMapOvr>
    <a:masterClrMapping/>
  </p:clrMapOvr>
  <p:transition spd="med">
    <p:random/>
    <p:sndAc>
      <p:stSnd>
        <p:snd r:embed="rId3"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p:nvPr>
        </p:nvSpPr>
        <p:spPr>
          <a:xfrm>
            <a:off x="551384" y="260648"/>
            <a:ext cx="11089232" cy="6597352"/>
          </a:xfrm>
        </p:spPr>
        <p:txBody>
          <a:bodyPr/>
          <a:lstStyle/>
          <a:p>
            <a:pPr marL="0" indent="0" algn="just">
              <a:buNone/>
            </a:pPr>
            <a:r>
              <a:rPr lang="el-GR" b="1" dirty="0" smtClean="0"/>
              <a:t>4</a:t>
            </a:r>
            <a:r>
              <a:rPr lang="el-GR" b="1" baseline="30000" dirty="0" smtClean="0"/>
              <a:t>ο</a:t>
            </a:r>
            <a:r>
              <a:rPr lang="el-GR" b="1" dirty="0" smtClean="0"/>
              <a:t> βήμα</a:t>
            </a:r>
            <a:r>
              <a:rPr lang="en-US" dirty="0" smtClean="0"/>
              <a:t>:</a:t>
            </a:r>
            <a:r>
              <a:rPr lang="el-GR" dirty="0" smtClean="0"/>
              <a:t> </a:t>
            </a:r>
            <a:r>
              <a:rPr lang="el-GR" u="sng" dirty="0" smtClean="0"/>
              <a:t>Αντικατάσταση στην στατιστική </a:t>
            </a:r>
            <a:r>
              <a:rPr lang="en-US" u="sng" dirty="0" smtClean="0"/>
              <a:t>t</a:t>
            </a:r>
          </a:p>
          <a:p>
            <a:pPr marL="0" indent="0" algn="just">
              <a:buNone/>
            </a:pPr>
            <a:endParaRPr lang="en-US" u="sng" dirty="0"/>
          </a:p>
          <a:p>
            <a:pPr marL="0" indent="0" algn="just">
              <a:buNone/>
            </a:pPr>
            <a:endParaRPr lang="en-US" u="sng" dirty="0" smtClean="0"/>
          </a:p>
          <a:p>
            <a:pPr marL="0" indent="0" algn="just">
              <a:buNone/>
            </a:pPr>
            <a:endParaRPr lang="en-US" u="sng" dirty="0" smtClean="0"/>
          </a:p>
          <a:p>
            <a:pPr marL="0" indent="0" algn="just">
              <a:buNone/>
            </a:pPr>
            <a:r>
              <a:rPr lang="el-GR" b="1" dirty="0" smtClean="0"/>
              <a:t>5</a:t>
            </a:r>
            <a:r>
              <a:rPr lang="el-GR" b="1" baseline="30000" dirty="0" smtClean="0"/>
              <a:t>ο</a:t>
            </a:r>
            <a:r>
              <a:rPr lang="el-GR" b="1" dirty="0" smtClean="0"/>
              <a:t> </a:t>
            </a:r>
            <a:r>
              <a:rPr lang="el-GR" b="1" dirty="0"/>
              <a:t>βήμα</a:t>
            </a:r>
            <a:r>
              <a:rPr lang="en-US" dirty="0"/>
              <a:t>:</a:t>
            </a:r>
            <a:r>
              <a:rPr lang="el-GR" dirty="0"/>
              <a:t> </a:t>
            </a:r>
            <a:r>
              <a:rPr lang="el-GR" u="sng" dirty="0"/>
              <a:t>Εύρεση της κριτικής τιμής </a:t>
            </a:r>
            <a:r>
              <a:rPr lang="en-US" u="sng" dirty="0" smtClean="0"/>
              <a:t>t</a:t>
            </a:r>
            <a:r>
              <a:rPr lang="en-US" u="sng" baseline="-25000" dirty="0" smtClean="0"/>
              <a:t> </a:t>
            </a:r>
            <a:r>
              <a:rPr lang="el-GR" u="sng" dirty="0" smtClean="0"/>
              <a:t>και Απόφαση</a:t>
            </a:r>
            <a:endParaRPr lang="en-US" u="sng" dirty="0" smtClean="0"/>
          </a:p>
          <a:p>
            <a:pPr marL="0" indent="0" algn="just">
              <a:buNone/>
            </a:pPr>
            <a:endParaRPr lang="en-US" u="sng" dirty="0"/>
          </a:p>
          <a:p>
            <a:pPr marL="0" indent="0" algn="just">
              <a:buNone/>
            </a:pPr>
            <a:r>
              <a:rPr lang="en-US" dirty="0" smtClean="0">
                <a:sym typeface="Wingdings" pitchFamily="2" charset="2"/>
              </a:rPr>
              <a:t>t</a:t>
            </a:r>
            <a:r>
              <a:rPr lang="en-US" baseline="-25000" dirty="0" smtClean="0">
                <a:sym typeface="Wingdings" pitchFamily="2" charset="2"/>
              </a:rPr>
              <a:t>n-1</a:t>
            </a:r>
            <a:r>
              <a:rPr lang="en-US" dirty="0" smtClean="0">
                <a:sym typeface="Wingdings" pitchFamily="2" charset="2"/>
              </a:rPr>
              <a:t>=t</a:t>
            </a:r>
            <a:r>
              <a:rPr lang="en-US" baseline="-25000" dirty="0" smtClean="0">
                <a:sym typeface="Wingdings" pitchFamily="2" charset="2"/>
              </a:rPr>
              <a:t>18-</a:t>
            </a:r>
            <a:r>
              <a:rPr lang="el-GR" baseline="-25000" dirty="0">
                <a:sym typeface="Wingdings" pitchFamily="2" charset="2"/>
              </a:rPr>
              <a:t>2</a:t>
            </a:r>
            <a:r>
              <a:rPr lang="en-US" dirty="0">
                <a:sym typeface="Wingdings" pitchFamily="2" charset="2"/>
              </a:rPr>
              <a:t>=t</a:t>
            </a:r>
            <a:r>
              <a:rPr lang="en-US" baseline="-25000" dirty="0">
                <a:sym typeface="Wingdings" pitchFamily="2" charset="2"/>
              </a:rPr>
              <a:t>1</a:t>
            </a:r>
            <a:r>
              <a:rPr lang="el-GR" baseline="-25000" dirty="0">
                <a:sym typeface="Wingdings" pitchFamily="2" charset="2"/>
              </a:rPr>
              <a:t>6</a:t>
            </a:r>
            <a:r>
              <a:rPr lang="el-GR" dirty="0">
                <a:sym typeface="Wingdings" pitchFamily="2" charset="2"/>
              </a:rPr>
              <a:t>=2,120</a:t>
            </a:r>
            <a:endParaRPr lang="el-GR" baseline="-25000" dirty="0">
              <a:sym typeface="Wingdings" pitchFamily="2" charset="2"/>
            </a:endParaRPr>
          </a:p>
          <a:p>
            <a:pPr marL="0" indent="0" algn="just">
              <a:buNone/>
            </a:pPr>
            <a:endParaRPr lang="en-US" u="sng" dirty="0" smtClean="0"/>
          </a:p>
          <a:p>
            <a:pPr marL="0" indent="0" algn="just">
              <a:buNone/>
            </a:pPr>
            <a:endParaRPr lang="el-GR" u="sng" dirty="0"/>
          </a:p>
          <a:p>
            <a:pPr marL="0" indent="0" algn="just">
              <a:buNone/>
            </a:pPr>
            <a:endParaRPr lang="el-GR" u="sng" dirty="0"/>
          </a:p>
        </p:txBody>
      </p:sp>
      <p:graphicFrame>
        <p:nvGraphicFramePr>
          <p:cNvPr id="159747" name="Object 3"/>
          <p:cNvGraphicFramePr>
            <a:graphicFrameLocks noChangeAspect="1"/>
          </p:cNvGraphicFramePr>
          <p:nvPr>
            <p:extLst>
              <p:ext uri="{D42A27DB-BD31-4B8C-83A1-F6EECF244321}">
                <p14:modId xmlns:p14="http://schemas.microsoft.com/office/powerpoint/2010/main" val="1592388886"/>
              </p:ext>
            </p:extLst>
          </p:nvPr>
        </p:nvGraphicFramePr>
        <p:xfrm>
          <a:off x="2152650" y="1128633"/>
          <a:ext cx="7886700" cy="1498600"/>
        </p:xfrm>
        <a:graphic>
          <a:graphicData uri="http://schemas.openxmlformats.org/presentationml/2006/ole">
            <mc:AlternateContent xmlns:mc="http://schemas.openxmlformats.org/markup-compatibility/2006">
              <mc:Choice xmlns:v="urn:schemas-microsoft-com:vml" Requires="v">
                <p:oleObj spid="_x0000_s56491" name="Εξίσωση" r:id="rId4" imgW="2628720" imgH="482400" progId="Equation.3">
                  <p:embed/>
                </p:oleObj>
              </mc:Choice>
              <mc:Fallback>
                <p:oleObj name="Εξίσωση" r:id="rId4" imgW="2628720" imgH="482400" progId="Equation.3">
                  <p:embed/>
                  <p:pic>
                    <p:nvPicPr>
                      <p:cNvPr id="0" name=""/>
                      <p:cNvPicPr>
                        <a:picLocks noChangeAspect="1" noChangeArrowheads="1"/>
                      </p:cNvPicPr>
                      <p:nvPr/>
                    </p:nvPicPr>
                    <p:blipFill>
                      <a:blip r:embed="rId5"/>
                      <a:srcRect/>
                      <a:stretch>
                        <a:fillRect/>
                      </a:stretch>
                    </p:blipFill>
                    <p:spPr bwMode="auto">
                      <a:xfrm>
                        <a:off x="2152650" y="1128633"/>
                        <a:ext cx="7886700" cy="1498600"/>
                      </a:xfrm>
                      <a:prstGeom prst="rect">
                        <a:avLst/>
                      </a:prstGeom>
                      <a:solidFill>
                        <a:srgbClr val="CCCCFF"/>
                      </a:solidFill>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207793243"/>
              </p:ext>
            </p:extLst>
          </p:nvPr>
        </p:nvGraphicFramePr>
        <p:xfrm>
          <a:off x="3789040" y="3277125"/>
          <a:ext cx="5334000" cy="533400"/>
        </p:xfrm>
        <a:graphic>
          <a:graphicData uri="http://schemas.openxmlformats.org/presentationml/2006/ole">
            <mc:AlternateContent xmlns:mc="http://schemas.openxmlformats.org/markup-compatibility/2006">
              <mc:Choice xmlns:v="urn:schemas-microsoft-com:vml" Requires="v">
                <p:oleObj spid="_x0000_s56492" name="Εξίσωση" r:id="rId6" imgW="2019300" imgH="215900" progId="Equation.3">
                  <p:embed/>
                </p:oleObj>
              </mc:Choice>
              <mc:Fallback>
                <p:oleObj name="Εξίσωση" r:id="rId6" imgW="20193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9040" y="3277125"/>
                        <a:ext cx="5334000" cy="533400"/>
                      </a:xfrm>
                      <a:prstGeom prst="rect">
                        <a:avLst/>
                      </a:prstGeom>
                      <a:solidFill>
                        <a:srgbClr val="33CCFF"/>
                      </a:solidFill>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37342494"/>
              </p:ext>
            </p:extLst>
          </p:nvPr>
        </p:nvGraphicFramePr>
        <p:xfrm>
          <a:off x="6096000" y="4293096"/>
          <a:ext cx="5530850" cy="2255838"/>
        </p:xfrm>
        <a:graphic>
          <a:graphicData uri="http://schemas.openxmlformats.org/presentationml/2006/ole">
            <mc:AlternateContent xmlns:mc="http://schemas.openxmlformats.org/markup-compatibility/2006">
              <mc:Choice xmlns:v="urn:schemas-microsoft-com:vml" Requires="v">
                <p:oleObj spid="_x0000_s56493" name="Έγγραφο" r:id="rId9" imgW="5717584" imgH="2301274" progId="Word.Document.12">
                  <p:embed/>
                </p:oleObj>
              </mc:Choice>
              <mc:Fallback>
                <p:oleObj name="Έγγραφο" r:id="rId9" imgW="5717584" imgH="2301274" progId="Word.Document.1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4293096"/>
                        <a:ext cx="553085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3279524076"/>
              </p:ext>
            </p:extLst>
          </p:nvPr>
        </p:nvGraphicFramePr>
        <p:xfrm>
          <a:off x="1415480" y="4790198"/>
          <a:ext cx="2999234" cy="1585912"/>
        </p:xfrm>
        <a:graphic>
          <a:graphicData uri="http://schemas.openxmlformats.org/presentationml/2006/ole">
            <mc:AlternateContent xmlns:mc="http://schemas.openxmlformats.org/markup-compatibility/2006">
              <mc:Choice xmlns:v="urn:schemas-microsoft-com:vml" Requires="v">
                <p:oleObj spid="_x0000_s56494" name="Εξίσωση" r:id="rId11" imgW="1346040" imgH="672840" progId="Equation.3">
                  <p:embed/>
                </p:oleObj>
              </mc:Choice>
              <mc:Fallback>
                <p:oleObj name="Εξίσωση" r:id="rId11" imgW="1346040" imgH="672840" progId="Equation.3">
                  <p:embed/>
                  <p:pic>
                    <p:nvPicPr>
                      <p:cNvPr id="0" name=""/>
                      <p:cNvPicPr>
                        <a:picLocks noChangeAspect="1" noChangeArrowheads="1"/>
                      </p:cNvPicPr>
                      <p:nvPr/>
                    </p:nvPicPr>
                    <p:blipFill>
                      <a:blip r:embed="rId12"/>
                      <a:srcRect/>
                      <a:stretch>
                        <a:fillRect/>
                      </a:stretch>
                    </p:blipFill>
                    <p:spPr bwMode="auto">
                      <a:xfrm>
                        <a:off x="1415480" y="4790198"/>
                        <a:ext cx="2999234" cy="1585912"/>
                      </a:xfrm>
                      <a:prstGeom prst="rect">
                        <a:avLst/>
                      </a:prstGeom>
                      <a:noFill/>
                      <a:extLst/>
                    </p:spPr>
                  </p:pic>
                </p:oleObj>
              </mc:Fallback>
            </mc:AlternateContent>
          </a:graphicData>
        </a:graphic>
      </p:graphicFrame>
    </p:spTree>
    <p:extLst>
      <p:ext uri="{BB962C8B-B14F-4D97-AF65-F5344CB8AC3E}">
        <p14:creationId xmlns:p14="http://schemas.microsoft.com/office/powerpoint/2010/main" val="4075600124"/>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07568" y="116632"/>
            <a:ext cx="7772400" cy="1143000"/>
          </a:xfrm>
        </p:spPr>
        <p:txBody>
          <a:bodyPr/>
          <a:lstStyle/>
          <a:p>
            <a:r>
              <a:rPr lang="el-GR" dirty="0" smtClean="0"/>
              <a:t>Άσκηση Αξιολόγησης</a:t>
            </a:r>
            <a:endParaRPr lang="el-GR" dirty="0"/>
          </a:p>
        </p:txBody>
      </p:sp>
      <p:sp>
        <p:nvSpPr>
          <p:cNvPr id="3" name="Θέση περιεχομένου 2"/>
          <p:cNvSpPr>
            <a:spLocks noGrp="1"/>
          </p:cNvSpPr>
          <p:nvPr>
            <p:ph idx="1"/>
          </p:nvPr>
        </p:nvSpPr>
        <p:spPr>
          <a:xfrm>
            <a:off x="911424" y="1340768"/>
            <a:ext cx="10585176" cy="5517232"/>
          </a:xfrm>
        </p:spPr>
        <p:txBody>
          <a:bodyPr/>
          <a:lstStyle/>
          <a:p>
            <a:pPr marL="0" indent="0" algn="just">
              <a:buNone/>
            </a:pPr>
            <a:r>
              <a:rPr lang="el-GR" dirty="0"/>
              <a:t>Τα </a:t>
            </a:r>
            <a:r>
              <a:rPr lang="el-GR" dirty="0" smtClean="0"/>
              <a:t>παρακάτω δυο </a:t>
            </a:r>
            <a:r>
              <a:rPr lang="el-GR" dirty="0"/>
              <a:t>ανεξάρτητων δειγμάτων </a:t>
            </a:r>
            <a:r>
              <a:rPr lang="el-GR" dirty="0" smtClean="0"/>
              <a:t>έχουν ληφθεί από </a:t>
            </a:r>
            <a:r>
              <a:rPr lang="el-GR" dirty="0"/>
              <a:t>δυο </a:t>
            </a:r>
            <a:r>
              <a:rPr lang="el-GR" dirty="0" smtClean="0"/>
              <a:t>όμοιους ως προς τη διακύμανση κανονικούς πληθυσμούς.</a:t>
            </a:r>
            <a:endParaRPr lang="el-GR" dirty="0"/>
          </a:p>
          <a:p>
            <a:pPr marL="0" indent="0" algn="just">
              <a:buNone/>
            </a:pPr>
            <a:r>
              <a:rPr lang="en-US" sz="2800" b="1" dirty="0" smtClean="0"/>
              <a:t>    X1</a:t>
            </a:r>
            <a:r>
              <a:rPr lang="el-GR" sz="2800" b="1" dirty="0" smtClean="0"/>
              <a:t> </a:t>
            </a:r>
            <a:r>
              <a:rPr lang="en-US" sz="2800" b="1" dirty="0"/>
              <a:t>:  1, 4,  4</a:t>
            </a:r>
            <a:endParaRPr lang="el-GR" sz="2800" b="1" dirty="0">
              <a:solidFill>
                <a:srgbClr val="000000"/>
              </a:solidFill>
            </a:endParaRPr>
          </a:p>
          <a:p>
            <a:pPr marL="0" indent="0" algn="just">
              <a:buNone/>
            </a:pPr>
            <a:r>
              <a:rPr lang="en-US" sz="2800" b="1" dirty="0" smtClean="0"/>
              <a:t>    X2</a:t>
            </a:r>
            <a:r>
              <a:rPr lang="en-US" sz="2800" b="1" dirty="0"/>
              <a:t>:  12,  5, 1</a:t>
            </a:r>
            <a:endParaRPr lang="el-GR" sz="2800" b="1" dirty="0">
              <a:solidFill>
                <a:srgbClr val="000000"/>
              </a:solidFill>
            </a:endParaRPr>
          </a:p>
          <a:p>
            <a:pPr marL="0" indent="0" algn="just">
              <a:buNone/>
            </a:pPr>
            <a:r>
              <a:rPr lang="el-GR" sz="2800" dirty="0">
                <a:solidFill>
                  <a:srgbClr val="000000"/>
                </a:solidFill>
              </a:rPr>
              <a:t>Να ελεγχθεί σε επίπεδο σημαντικότητας α=0,</a:t>
            </a:r>
            <a:r>
              <a:rPr lang="en-US" sz="2800" dirty="0" smtClean="0">
                <a:solidFill>
                  <a:srgbClr val="000000"/>
                </a:solidFill>
              </a:rPr>
              <a:t>10.</a:t>
            </a:r>
            <a:endParaRPr lang="el-GR" sz="2800" dirty="0">
              <a:solidFill>
                <a:srgbClr val="000000"/>
              </a:solidFill>
            </a:endParaRPr>
          </a:p>
          <a:p>
            <a:pPr marL="0" indent="0" algn="just">
              <a:buNone/>
            </a:pPr>
            <a:r>
              <a:rPr lang="en-US" b="1" dirty="0" smtClean="0">
                <a:solidFill>
                  <a:srgbClr val="000000"/>
                </a:solidFill>
              </a:rPr>
              <a:t>    </a:t>
            </a:r>
            <a:r>
              <a:rPr lang="el-GR" b="1" dirty="0" smtClean="0">
                <a:solidFill>
                  <a:srgbClr val="000000"/>
                </a:solidFill>
              </a:rPr>
              <a:t>Η</a:t>
            </a:r>
            <a:r>
              <a:rPr lang="el-GR" b="1" baseline="-25000" dirty="0" smtClean="0">
                <a:solidFill>
                  <a:srgbClr val="000000"/>
                </a:solidFill>
              </a:rPr>
              <a:t>0</a:t>
            </a:r>
            <a:r>
              <a:rPr lang="en-US" b="1" dirty="0">
                <a:solidFill>
                  <a:srgbClr val="000000"/>
                </a:solidFill>
              </a:rPr>
              <a:t>:</a:t>
            </a:r>
            <a:r>
              <a:rPr lang="el-GR" b="1" dirty="0">
                <a:solidFill>
                  <a:srgbClr val="000000"/>
                </a:solidFill>
              </a:rPr>
              <a:t> </a:t>
            </a:r>
            <a:r>
              <a:rPr lang="el-GR" sz="3600" b="1" dirty="0">
                <a:solidFill>
                  <a:srgbClr val="000000"/>
                </a:solidFill>
                <a:cs typeface="Times New Roman" pitchFamily="18" charset="0"/>
              </a:rPr>
              <a:t>μ</a:t>
            </a:r>
            <a:r>
              <a:rPr lang="el-GR" sz="3600" b="1" baseline="-25000" dirty="0">
                <a:solidFill>
                  <a:srgbClr val="000000"/>
                </a:solidFill>
              </a:rPr>
              <a:t>1</a:t>
            </a:r>
            <a:r>
              <a:rPr lang="el-GR" sz="3600" b="1" dirty="0">
                <a:solidFill>
                  <a:srgbClr val="000000"/>
                </a:solidFill>
                <a:cs typeface="Times New Roman" pitchFamily="18" charset="0"/>
              </a:rPr>
              <a:t> </a:t>
            </a:r>
            <a:r>
              <a:rPr lang="en-US" sz="3600" b="1" dirty="0">
                <a:solidFill>
                  <a:srgbClr val="000000"/>
                </a:solidFill>
                <a:cs typeface="Times New Roman" pitchFamily="18" charset="0"/>
              </a:rPr>
              <a:t>-</a:t>
            </a:r>
            <a:r>
              <a:rPr lang="el-GR" sz="3600" b="1" dirty="0">
                <a:solidFill>
                  <a:srgbClr val="000000"/>
                </a:solidFill>
                <a:cs typeface="Times New Roman" pitchFamily="18" charset="0"/>
              </a:rPr>
              <a:t> μ</a:t>
            </a:r>
            <a:r>
              <a:rPr lang="el-GR" sz="3600" b="1" baseline="-25000" dirty="0">
                <a:solidFill>
                  <a:srgbClr val="000000"/>
                </a:solidFill>
              </a:rPr>
              <a:t>2</a:t>
            </a:r>
            <a:r>
              <a:rPr lang="en-US" sz="2800" b="1" dirty="0">
                <a:latin typeface="Tahoma" pitchFamily="34" charset="0"/>
                <a:cs typeface="Tahoma" pitchFamily="34" charset="0"/>
              </a:rPr>
              <a:t>=-2</a:t>
            </a:r>
            <a:r>
              <a:rPr lang="el-GR" sz="2800" b="1" dirty="0">
                <a:latin typeface="Tahoma" pitchFamily="34" charset="0"/>
                <a:cs typeface="Tahoma" pitchFamily="34" charset="0"/>
              </a:rPr>
              <a:t> </a:t>
            </a:r>
            <a:r>
              <a:rPr lang="en-US" sz="2800" b="1" dirty="0">
                <a:latin typeface="Tahoma" pitchFamily="34" charset="0"/>
                <a:cs typeface="Tahoma" pitchFamily="34" charset="0"/>
              </a:rPr>
              <a:t>    </a:t>
            </a:r>
            <a:endParaRPr lang="el-GR" sz="2800" b="1" dirty="0">
              <a:latin typeface="Tahoma" pitchFamily="34" charset="0"/>
              <a:cs typeface="Tahoma" pitchFamily="34" charset="0"/>
            </a:endParaRPr>
          </a:p>
          <a:p>
            <a:pPr marL="0" indent="0" algn="just">
              <a:buNone/>
            </a:pPr>
            <a:r>
              <a:rPr lang="en-US" b="1" dirty="0" smtClean="0">
                <a:solidFill>
                  <a:srgbClr val="000000"/>
                </a:solidFill>
              </a:rPr>
              <a:t>    </a:t>
            </a:r>
            <a:r>
              <a:rPr lang="el-GR" b="1" dirty="0" smtClean="0">
                <a:solidFill>
                  <a:srgbClr val="000000"/>
                </a:solidFill>
              </a:rPr>
              <a:t>Η</a:t>
            </a:r>
            <a:r>
              <a:rPr lang="el-GR" b="1" baseline="-25000" dirty="0" smtClean="0">
                <a:solidFill>
                  <a:srgbClr val="000000"/>
                </a:solidFill>
              </a:rPr>
              <a:t>1</a:t>
            </a:r>
            <a:r>
              <a:rPr lang="el-GR" b="1" dirty="0" smtClean="0">
                <a:solidFill>
                  <a:srgbClr val="000000"/>
                </a:solidFill>
                <a:cs typeface="Times New Roman" pitchFamily="18" charset="0"/>
              </a:rPr>
              <a:t>:</a:t>
            </a:r>
            <a:r>
              <a:rPr lang="el-GR" sz="3600" b="1" dirty="0" smtClean="0">
                <a:solidFill>
                  <a:srgbClr val="000000"/>
                </a:solidFill>
                <a:cs typeface="Times New Roman" pitchFamily="18" charset="0"/>
              </a:rPr>
              <a:t>μ</a:t>
            </a:r>
            <a:r>
              <a:rPr lang="el-GR" b="1" baseline="-25000" dirty="0" smtClean="0">
                <a:solidFill>
                  <a:srgbClr val="000000"/>
                </a:solidFill>
              </a:rPr>
              <a:t>1</a:t>
            </a:r>
            <a:r>
              <a:rPr lang="el-GR" b="1" dirty="0" smtClean="0">
                <a:solidFill>
                  <a:srgbClr val="000000"/>
                </a:solidFill>
              </a:rPr>
              <a:t> </a:t>
            </a:r>
            <a:r>
              <a:rPr lang="el-GR" sz="3600" b="1" dirty="0">
                <a:solidFill>
                  <a:srgbClr val="000000"/>
                </a:solidFill>
                <a:cs typeface="Times New Roman" pitchFamily="18" charset="0"/>
              </a:rPr>
              <a:t>- μ</a:t>
            </a:r>
            <a:r>
              <a:rPr lang="el-GR" b="1" baseline="-25000" dirty="0" smtClean="0">
                <a:solidFill>
                  <a:srgbClr val="000000"/>
                </a:solidFill>
              </a:rPr>
              <a:t>2</a:t>
            </a:r>
            <a:r>
              <a:rPr lang="en-US" sz="2800" b="1" dirty="0">
                <a:latin typeface="Tahoma" pitchFamily="34" charset="0"/>
                <a:cs typeface="Tahoma" pitchFamily="34" charset="0"/>
              </a:rPr>
              <a:t> &lt;</a:t>
            </a:r>
            <a:r>
              <a:rPr lang="el-GR" sz="2800" b="1" dirty="0">
                <a:latin typeface="Tahoma" pitchFamily="34" charset="0"/>
                <a:cs typeface="Tahoma" pitchFamily="34" charset="0"/>
              </a:rPr>
              <a:t>-2</a:t>
            </a:r>
          </a:p>
        </p:txBody>
      </p:sp>
    </p:spTree>
    <p:extLst>
      <p:ext uri="{BB962C8B-B14F-4D97-AF65-F5344CB8AC3E}">
        <p14:creationId xmlns:p14="http://schemas.microsoft.com/office/powerpoint/2010/main" val="2248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35360" y="188640"/>
                <a:ext cx="11449272" cy="4005064"/>
              </a:xfrm>
            </p:spPr>
            <p:txBody>
              <a:bodyPr>
                <a:normAutofit/>
              </a:bodyPr>
              <a:lstStyle/>
              <a:p>
                <a:pPr marL="0" indent="0" algn="just">
                  <a:buNone/>
                </a:pPr>
                <a:r>
                  <a:rPr lang="el-GR" sz="2800" dirty="0" smtClean="0"/>
                  <a:t>Θα πρέπει αρχικά να βρούμε την μέση τιμή και διακύμανση κάθε δείγματος και μετά να συνεχίσουμε με τα βήματα.</a:t>
                </a:r>
                <a:endParaRPr lang="en-US" sz="2800" dirty="0" smtClean="0"/>
              </a:p>
              <a:p>
                <a:r>
                  <a:rPr lang="en-US" b="1" dirty="0" smtClean="0"/>
                  <a:t>X</a:t>
                </a:r>
                <a:r>
                  <a:rPr lang="el-GR" b="1" dirty="0" smtClean="0"/>
                  <a:t>1</a:t>
                </a:r>
                <a:r>
                  <a:rPr lang="en-US" b="1" dirty="0" smtClean="0"/>
                  <a:t>:   1,   </a:t>
                </a:r>
                <a:r>
                  <a:rPr lang="el-GR" b="1" dirty="0" smtClean="0"/>
                  <a:t>4</a:t>
                </a:r>
                <a:r>
                  <a:rPr lang="en-US" b="1" dirty="0" smtClean="0"/>
                  <a:t>,   </a:t>
                </a:r>
                <a:r>
                  <a:rPr lang="el-GR" b="1" dirty="0" smtClean="0"/>
                  <a:t>4</a:t>
                </a:r>
                <a:endParaRPr lang="en-US" b="1" dirty="0" smtClean="0"/>
              </a:p>
              <a:p>
                <a:pPr algn="just"/>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n-1</a:t>
                </a:r>
                <a:r>
                  <a:rPr lang="el-GR" b="1" dirty="0" smtClean="0">
                    <a:solidFill>
                      <a:srgbClr val="0000FF"/>
                    </a:solidFill>
                    <a:cs typeface="Times New Roman" pitchFamily="18" charset="0"/>
                  </a:rPr>
                  <a:t> </a:t>
                </a:r>
                <a:endParaRPr lang="el-GR" b="1" dirty="0">
                  <a:solidFill>
                    <a:srgbClr val="0000FF"/>
                  </a:solidFill>
                </a:endParaRPr>
              </a:p>
              <a:p>
                <a:r>
                  <a:rPr lang="el-GR" dirty="0">
                    <a:solidFill>
                      <a:srgbClr val="000000"/>
                    </a:solidFill>
                  </a:rPr>
                  <a:t>Γ</a:t>
                </a:r>
                <a:r>
                  <a:rPr lang="el-GR" dirty="0" smtClean="0">
                    <a:solidFill>
                      <a:srgbClr val="000000"/>
                    </a:solidFill>
                  </a:rPr>
                  <a:t>ια το πρώτο δείγμα</a:t>
                </a:r>
                <a:r>
                  <a:rPr lang="en-US" dirty="0" smtClean="0">
                    <a:solidFill>
                      <a:srgbClr val="000000"/>
                    </a:solidFill>
                  </a:rPr>
                  <a:t>:  </a:t>
                </a:r>
                <a14:m>
                  <m:oMath xmlns:m="http://schemas.openxmlformats.org/officeDocument/2006/math">
                    <m:acc>
                      <m:accPr>
                        <m:chr m:val="̅"/>
                        <m:ctrlPr>
                          <a:rPr lang="el-GR" i="1" smtClean="0">
                            <a:solidFill>
                              <a:srgbClr val="000000"/>
                            </a:solidFill>
                            <a:latin typeface="Cambria Math" panose="02040503050406030204" pitchFamily="18" charset="0"/>
                          </a:rPr>
                        </m:ctrlPr>
                      </m:accPr>
                      <m:e>
                        <m:r>
                          <a:rPr lang="en-US" b="0" i="1" smtClean="0">
                            <a:solidFill>
                              <a:srgbClr val="000000"/>
                            </a:solidFill>
                            <a:latin typeface="Cambria Math"/>
                          </a:rPr>
                          <m:t>𝑋</m:t>
                        </m:r>
                      </m:e>
                    </m:acc>
                    <m:r>
                      <a:rPr lang="el-GR" i="1" smtClean="0">
                        <a:solidFill>
                          <a:srgbClr val="000000"/>
                        </a:solidFill>
                        <a:latin typeface="Cambria Math"/>
                      </a:rPr>
                      <m:t>=</m:t>
                    </m:r>
                    <m:f>
                      <m:fPr>
                        <m:ctrlPr>
                          <a:rPr lang="el-GR" i="1">
                            <a:solidFill>
                              <a:srgbClr val="000000"/>
                            </a:solidFill>
                            <a:latin typeface="Cambria Math" panose="02040503050406030204" pitchFamily="18" charset="0"/>
                          </a:rPr>
                        </m:ctrlPr>
                      </m:fPr>
                      <m:num>
                        <m:r>
                          <a:rPr lang="en-US" b="0" i="1" smtClean="0">
                            <a:solidFill>
                              <a:srgbClr val="000000"/>
                            </a:solidFill>
                            <a:latin typeface="Cambria Math"/>
                          </a:rPr>
                          <m:t>1+</m:t>
                        </m:r>
                        <m:r>
                          <a:rPr lang="el-GR" b="0" i="1" smtClean="0">
                            <a:solidFill>
                              <a:srgbClr val="000000"/>
                            </a:solidFill>
                            <a:latin typeface="Cambria Math"/>
                          </a:rPr>
                          <m:t>4</m:t>
                        </m:r>
                        <m:r>
                          <a:rPr lang="en-US" b="0" i="1" smtClean="0">
                            <a:solidFill>
                              <a:srgbClr val="000000"/>
                            </a:solidFill>
                            <a:latin typeface="Cambria Math"/>
                          </a:rPr>
                          <m:t>+</m:t>
                        </m:r>
                        <m:r>
                          <a:rPr lang="el-GR" b="0" i="1" smtClean="0">
                            <a:solidFill>
                              <a:srgbClr val="000000"/>
                            </a:solidFill>
                            <a:latin typeface="Cambria Math"/>
                          </a:rPr>
                          <m:t>4</m:t>
                        </m:r>
                      </m:num>
                      <m:den>
                        <m:r>
                          <a:rPr lang="en-US" b="0" i="1" smtClean="0">
                            <a:solidFill>
                              <a:srgbClr val="000000"/>
                            </a:solidFill>
                            <a:latin typeface="Cambria Math"/>
                          </a:rPr>
                          <m:t>3</m:t>
                        </m:r>
                      </m:den>
                    </m:f>
                    <m:r>
                      <a:rPr lang="en-US" b="0" i="1" smtClean="0">
                        <a:solidFill>
                          <a:srgbClr val="000000"/>
                        </a:solidFill>
                        <a:latin typeface="Cambria Math"/>
                      </a:rPr>
                      <m:t>=</m:t>
                    </m:r>
                    <m:r>
                      <a:rPr lang="el-GR" b="0" i="1" smtClean="0">
                        <a:solidFill>
                          <a:srgbClr val="000000"/>
                        </a:solidFill>
                        <a:latin typeface="Cambria Math"/>
                      </a:rPr>
                      <m:t>3</m:t>
                    </m:r>
                  </m:oMath>
                </a14:m>
                <a:endParaRPr lang="el-GR" b="0" i="1" dirty="0" smtClean="0">
                  <a:solidFill>
                    <a:srgbClr val="000000"/>
                  </a:solidFill>
                  <a:latin typeface="Cambria Math"/>
                </a:endParaRPr>
              </a:p>
              <a:p>
                <a14:m>
                  <m:oMath xmlns:m="http://schemas.openxmlformats.org/officeDocument/2006/math">
                    <m:sSup>
                      <m:sSupPr>
                        <m:ctrlPr>
                          <a:rPr lang="el-GR" i="1" smtClean="0">
                            <a:latin typeface="Cambria Math" panose="02040503050406030204" pitchFamily="18" charset="0"/>
                          </a:rPr>
                        </m:ctrlPr>
                      </m:sSupPr>
                      <m:e>
                        <m:r>
                          <a:rPr lang="en-US" b="0" i="1" smtClean="0">
                            <a:latin typeface="Cambria Math"/>
                          </a:rPr>
                          <m:t>𝑆</m:t>
                        </m:r>
                      </m:e>
                      <m:sup>
                        <m:r>
                          <a:rPr lang="en-US" b="0" i="1" smtClean="0">
                            <a:latin typeface="Cambria Math"/>
                          </a:rPr>
                          <m:t>2</m:t>
                        </m:r>
                      </m:sup>
                    </m:s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b="0" i="1" smtClean="0">
                            <a:latin typeface="Cambria Math"/>
                          </a:rPr>
                          <m:t>6</m:t>
                        </m:r>
                      </m:num>
                      <m:den>
                        <m:r>
                          <a:rPr lang="el-GR" i="1">
                            <a:latin typeface="Cambria Math"/>
                          </a:rPr>
                          <m:t>2</m:t>
                        </m:r>
                      </m:den>
                    </m:f>
                    <m:r>
                      <a:rPr lang="el-GR" i="1">
                        <a:latin typeface="Cambria Math"/>
                      </a:rPr>
                      <m:t>=</m:t>
                    </m:r>
                    <m:r>
                      <a:rPr lang="el-GR" b="0" i="1" smtClean="0">
                        <a:latin typeface="Cambria Math"/>
                      </a:rPr>
                      <m:t>3</m:t>
                    </m:r>
                    <m:r>
                      <a:rPr lang="el-GR" i="1">
                        <a:latin typeface="Cambria Math"/>
                      </a:rPr>
                      <m:t>     </m:t>
                    </m:r>
                    <m:r>
                      <a:rPr lang="en-US" i="1" smtClean="0">
                        <a:latin typeface="Cambria Math"/>
                      </a:rPr>
                      <m:t>𝑆</m:t>
                    </m:r>
                    <m:r>
                      <a:rPr lang="el-GR" i="1">
                        <a:latin typeface="Cambria Math"/>
                      </a:rPr>
                      <m:t>=1</m:t>
                    </m:r>
                    <m:r>
                      <a:rPr lang="el-GR" b="0" i="1" smtClean="0">
                        <a:latin typeface="Cambria Math"/>
                      </a:rPr>
                      <m:t>,73</m:t>
                    </m:r>
                  </m:oMath>
                </a14:m>
                <a:endParaRPr lang="el-GR" b="1" dirty="0"/>
              </a:p>
              <a:p>
                <a:endParaRPr lang="en-US" dirty="0"/>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35360" y="188640"/>
                <a:ext cx="11449272" cy="4005064"/>
              </a:xfrm>
              <a:blipFill rotWithShape="0">
                <a:blip r:embed="rId2"/>
                <a:stretch>
                  <a:fillRect l="-1225" t="-1522" r="-111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527823656"/>
                  </p:ext>
                </p:extLst>
              </p:nvPr>
            </p:nvGraphicFramePr>
            <p:xfrm>
              <a:off x="1703512" y="4293096"/>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4</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u="none" strike="noStrike" dirty="0" smtClean="0">
                              <a:effectLs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2800" u="none" strike="noStrike" dirty="0" smtClean="0">
                              <a:effectLs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smtClean="0">
                              <a:solidFill>
                                <a:srgbClr val="FF0000"/>
                              </a:solidFill>
                              <a:effectLst/>
                            </a:rPr>
                            <a:t>6</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527823656"/>
                  </p:ext>
                </p:extLst>
              </p:nvPr>
            </p:nvGraphicFramePr>
            <p:xfrm>
              <a:off x="1703512" y="4293096"/>
              <a:ext cx="6696743" cy="2226310"/>
            </p:xfrm>
            <a:graphic>
              <a:graphicData uri="http://schemas.openxmlformats.org/drawingml/2006/table">
                <a:tbl>
                  <a:tblPr>
                    <a:tableStyleId>{5C22544A-7EE6-4342-B048-85BDC9FD1C3A}</a:tableStyleId>
                  </a:tblPr>
                  <a:tblGrid>
                    <a:gridCol w="1924812">
                      <a:extLst>
                        <a:ext uri="{9D8B030D-6E8A-4147-A177-3AD203B41FA5}">
                          <a16:colId xmlns:a16="http://schemas.microsoft.com/office/drawing/2014/main" xmlns:a14="http://schemas.microsoft.com/office/drawing/2010/main" xmlns="" val="20000"/>
                        </a:ext>
                      </a:extLst>
                    </a:gridCol>
                    <a:gridCol w="2365915">
                      <a:extLst>
                        <a:ext uri="{9D8B030D-6E8A-4147-A177-3AD203B41FA5}">
                          <a16:colId xmlns:a16="http://schemas.microsoft.com/office/drawing/2014/main" xmlns:a14="http://schemas.microsoft.com/office/drawing/2010/main" xmlns="" val="20001"/>
                        </a:ext>
                      </a:extLst>
                    </a:gridCol>
                    <a:gridCol w="2406016">
                      <a:extLst>
                        <a:ext uri="{9D8B030D-6E8A-4147-A177-3AD203B41FA5}">
                          <a16:colId xmlns:a16="http://schemas.microsoft.com/office/drawing/2014/main" xmlns:a14="http://schemas.microsoft.com/office/drawing/2010/main" xmlns="" val="20002"/>
                        </a:ext>
                      </a:extLst>
                    </a:gridCol>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0">
                          <a:blip r:embed="rId3"/>
                          <a:stretch>
                            <a:fillRect l="-81701" t="-23457" r="-102577" b="-395062"/>
                          </a:stretch>
                        </a:blipFill>
                      </a:tcPr>
                    </a:tc>
                    <a:tc>
                      <a:txBody>
                        <a:bodyPr/>
                        <a:lstStyle/>
                        <a:p>
                          <a:endParaRPr lang="el-GR"/>
                        </a:p>
                      </a:txBody>
                      <a:tcPr marL="6350" marR="6350" marT="6350" marB="0" anchor="b">
                        <a:blipFill rotWithShape="0">
                          <a:blip r:embed="rId3"/>
                          <a:stretch>
                            <a:fillRect l="-178481" t="-23457" r="-759" b="-395062"/>
                          </a:stretch>
                        </a:blipFill>
                      </a:tcPr>
                    </a:tc>
                    <a:extLst>
                      <a:ext uri="{0D108BD9-81ED-4DB2-BD59-A6C34878D82A}">
                        <a16:rowId xmlns:a16="http://schemas.microsoft.com/office/drawing/2014/main" xmlns:a14="http://schemas.microsoft.com/office/drawing/2010/main" xmlns="" val="10000"/>
                      </a:ext>
                    </a:extLst>
                  </a:tr>
                  <a:tr h="433070">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4</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1"/>
                      </a:ext>
                    </a:extLst>
                  </a:tr>
                  <a:tr h="433070">
                    <a:tc>
                      <a:txBody>
                        <a:bodyPr/>
                        <a:lstStyle/>
                        <a:p>
                          <a:pPr algn="ctr" fontAlgn="b"/>
                          <a:r>
                            <a:rPr lang="el-GR" sz="2800" u="none" strike="noStrike" dirty="0" smtClean="0">
                              <a:effectLs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2"/>
                      </a:ext>
                    </a:extLst>
                  </a:tr>
                  <a:tr h="433070">
                    <a:tc>
                      <a:txBody>
                        <a:bodyPr/>
                        <a:lstStyle/>
                        <a:p>
                          <a:pPr algn="ctr" fontAlgn="b"/>
                          <a:r>
                            <a:rPr lang="el-GR" sz="2800" u="none" strike="noStrike" dirty="0" smtClean="0">
                              <a:effectLs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3"/>
                      </a:ext>
                    </a:extLst>
                  </a:tr>
                  <a:tr h="43307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smtClean="0">
                              <a:solidFill>
                                <a:srgbClr val="FF0000"/>
                              </a:solidFill>
                              <a:effectLst/>
                            </a:rPr>
                            <a:t>6</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4"/>
                      </a:ext>
                    </a:extLst>
                  </a:tr>
                </a:tbl>
              </a:graphicData>
            </a:graphic>
          </p:graphicFrame>
        </mc:Fallback>
      </mc:AlternateContent>
    </p:spTree>
    <p:extLst>
      <p:ext uri="{BB962C8B-B14F-4D97-AF65-F5344CB8AC3E}">
        <p14:creationId xmlns:p14="http://schemas.microsoft.com/office/powerpoint/2010/main" val="260795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95400" y="260648"/>
                <a:ext cx="10297144" cy="4581128"/>
              </a:xfrm>
            </p:spPr>
            <p:txBody>
              <a:bodyPr>
                <a:normAutofit/>
              </a:bodyPr>
              <a:lstStyle/>
              <a:p>
                <a:r>
                  <a:rPr lang="en-US" b="1" dirty="0" smtClean="0"/>
                  <a:t>X</a:t>
                </a:r>
                <a:r>
                  <a:rPr lang="el-GR" b="1" dirty="0"/>
                  <a:t>2</a:t>
                </a:r>
                <a:r>
                  <a:rPr lang="en-US" b="1" dirty="0" smtClean="0"/>
                  <a:t>:   </a:t>
                </a:r>
                <a:r>
                  <a:rPr lang="el-GR" b="1" dirty="0" smtClean="0"/>
                  <a:t>12</a:t>
                </a:r>
                <a:r>
                  <a:rPr lang="en-US" b="1" dirty="0" smtClean="0"/>
                  <a:t>,   </a:t>
                </a:r>
                <a:r>
                  <a:rPr lang="el-GR" b="1" dirty="0" smtClean="0"/>
                  <a:t>5</a:t>
                </a:r>
                <a:r>
                  <a:rPr lang="en-US" b="1" dirty="0" smtClean="0"/>
                  <a:t>,   </a:t>
                </a:r>
                <a:r>
                  <a:rPr lang="el-GR" b="1" dirty="0" smtClean="0"/>
                  <a:t>1</a:t>
                </a:r>
                <a:endParaRPr lang="en-US" b="1" dirty="0" smtClean="0"/>
              </a:p>
              <a:p>
                <a:pPr algn="just"/>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n-1</a:t>
                </a:r>
                <a:r>
                  <a:rPr lang="el-GR" b="1" dirty="0" smtClean="0">
                    <a:solidFill>
                      <a:srgbClr val="0000FF"/>
                    </a:solidFill>
                    <a:cs typeface="Times New Roman" pitchFamily="18" charset="0"/>
                  </a:rPr>
                  <a:t> </a:t>
                </a:r>
                <a:endParaRPr lang="el-GR" b="1" dirty="0">
                  <a:solidFill>
                    <a:srgbClr val="0000FF"/>
                  </a:solidFill>
                </a:endParaRPr>
              </a:p>
              <a:p>
                <a:r>
                  <a:rPr lang="el-GR" dirty="0">
                    <a:solidFill>
                      <a:srgbClr val="000000"/>
                    </a:solidFill>
                  </a:rPr>
                  <a:t>Γ</a:t>
                </a:r>
                <a:r>
                  <a:rPr lang="el-GR" dirty="0" smtClean="0">
                    <a:solidFill>
                      <a:srgbClr val="000000"/>
                    </a:solidFill>
                  </a:rPr>
                  <a:t>ια το πρώτο δείγμα</a:t>
                </a:r>
                <a:r>
                  <a:rPr lang="en-US" dirty="0" smtClean="0">
                    <a:solidFill>
                      <a:srgbClr val="000000"/>
                    </a:solidFill>
                  </a:rPr>
                  <a:t>:  </a:t>
                </a:r>
                <a14:m>
                  <m:oMath xmlns:m="http://schemas.openxmlformats.org/officeDocument/2006/math">
                    <m:acc>
                      <m:accPr>
                        <m:chr m:val="̅"/>
                        <m:ctrlPr>
                          <a:rPr lang="el-GR" i="1" smtClean="0">
                            <a:solidFill>
                              <a:srgbClr val="000000"/>
                            </a:solidFill>
                            <a:latin typeface="Cambria Math" panose="02040503050406030204" pitchFamily="18" charset="0"/>
                          </a:rPr>
                        </m:ctrlPr>
                      </m:accPr>
                      <m:e>
                        <m:r>
                          <a:rPr lang="en-US" b="0" i="1" smtClean="0">
                            <a:solidFill>
                              <a:srgbClr val="000000"/>
                            </a:solidFill>
                            <a:latin typeface="Cambria Math"/>
                          </a:rPr>
                          <m:t>𝑋</m:t>
                        </m:r>
                      </m:e>
                    </m:acc>
                    <m:r>
                      <a:rPr lang="el-GR" i="1" smtClean="0">
                        <a:solidFill>
                          <a:srgbClr val="000000"/>
                        </a:solidFill>
                        <a:latin typeface="Cambria Math"/>
                      </a:rPr>
                      <m:t>=</m:t>
                    </m:r>
                    <m:f>
                      <m:fPr>
                        <m:ctrlPr>
                          <a:rPr lang="el-GR" i="1">
                            <a:solidFill>
                              <a:srgbClr val="000000"/>
                            </a:solidFill>
                            <a:latin typeface="Cambria Math" panose="02040503050406030204" pitchFamily="18" charset="0"/>
                          </a:rPr>
                        </m:ctrlPr>
                      </m:fPr>
                      <m:num>
                        <m:r>
                          <a:rPr lang="en-US" b="0" i="1" smtClean="0">
                            <a:solidFill>
                              <a:srgbClr val="000000"/>
                            </a:solidFill>
                            <a:latin typeface="Cambria Math"/>
                          </a:rPr>
                          <m:t>1</m:t>
                        </m:r>
                        <m:r>
                          <a:rPr lang="el-GR" b="0" i="1" smtClean="0">
                            <a:solidFill>
                              <a:srgbClr val="000000"/>
                            </a:solidFill>
                            <a:latin typeface="Cambria Math"/>
                          </a:rPr>
                          <m:t>2</m:t>
                        </m:r>
                        <m:r>
                          <a:rPr lang="en-US" b="0" i="1" smtClean="0">
                            <a:solidFill>
                              <a:srgbClr val="000000"/>
                            </a:solidFill>
                            <a:latin typeface="Cambria Math"/>
                          </a:rPr>
                          <m:t>+</m:t>
                        </m:r>
                        <m:r>
                          <a:rPr lang="el-GR" b="0" i="1" smtClean="0">
                            <a:solidFill>
                              <a:srgbClr val="000000"/>
                            </a:solidFill>
                            <a:latin typeface="Cambria Math"/>
                          </a:rPr>
                          <m:t>5</m:t>
                        </m:r>
                        <m:r>
                          <a:rPr lang="en-US" b="0" i="1" smtClean="0">
                            <a:solidFill>
                              <a:srgbClr val="000000"/>
                            </a:solidFill>
                            <a:latin typeface="Cambria Math"/>
                          </a:rPr>
                          <m:t>+</m:t>
                        </m:r>
                        <m:r>
                          <a:rPr lang="el-GR" b="0" i="1" smtClean="0">
                            <a:solidFill>
                              <a:srgbClr val="000000"/>
                            </a:solidFill>
                            <a:latin typeface="Cambria Math"/>
                          </a:rPr>
                          <m:t>1</m:t>
                        </m:r>
                      </m:num>
                      <m:den>
                        <m:r>
                          <a:rPr lang="en-US" b="0" i="1" smtClean="0">
                            <a:solidFill>
                              <a:srgbClr val="000000"/>
                            </a:solidFill>
                            <a:latin typeface="Cambria Math"/>
                          </a:rPr>
                          <m:t>3</m:t>
                        </m:r>
                      </m:den>
                    </m:f>
                    <m:r>
                      <a:rPr lang="en-US" b="0" i="1" smtClean="0">
                        <a:solidFill>
                          <a:srgbClr val="000000"/>
                        </a:solidFill>
                        <a:latin typeface="Cambria Math"/>
                      </a:rPr>
                      <m:t>=</m:t>
                    </m:r>
                    <m:r>
                      <a:rPr lang="el-GR" b="0" i="1" smtClean="0">
                        <a:solidFill>
                          <a:srgbClr val="000000"/>
                        </a:solidFill>
                        <a:latin typeface="Cambria Math"/>
                      </a:rPr>
                      <m:t>6</m:t>
                    </m:r>
                  </m:oMath>
                </a14:m>
                <a:endParaRPr lang="el-GR" b="0" i="1" dirty="0" smtClean="0">
                  <a:solidFill>
                    <a:srgbClr val="000000"/>
                  </a:solidFill>
                  <a:latin typeface="Cambria Math"/>
                </a:endParaRPr>
              </a:p>
              <a:p>
                <a14:m>
                  <m:oMath xmlns:m="http://schemas.openxmlformats.org/officeDocument/2006/math">
                    <m:sSup>
                      <m:sSupPr>
                        <m:ctrlPr>
                          <a:rPr lang="el-GR" i="1" smtClean="0">
                            <a:latin typeface="Cambria Math" panose="02040503050406030204" pitchFamily="18" charset="0"/>
                          </a:rPr>
                        </m:ctrlPr>
                      </m:sSupPr>
                      <m:e>
                        <m:r>
                          <a:rPr lang="en-US" b="0" i="1" smtClean="0">
                            <a:latin typeface="Cambria Math"/>
                          </a:rPr>
                          <m:t>𝑆</m:t>
                        </m:r>
                      </m:e>
                      <m:sup>
                        <m:r>
                          <a:rPr lang="en-US" b="0" i="1" smtClean="0">
                            <a:latin typeface="Cambria Math"/>
                          </a:rPr>
                          <m:t>2</m:t>
                        </m:r>
                      </m:sup>
                    </m:s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b="0" i="1" smtClean="0">
                            <a:latin typeface="Cambria Math"/>
                          </a:rPr>
                          <m:t>62</m:t>
                        </m:r>
                      </m:num>
                      <m:den>
                        <m:r>
                          <a:rPr lang="el-GR" i="1">
                            <a:latin typeface="Cambria Math"/>
                          </a:rPr>
                          <m:t>2</m:t>
                        </m:r>
                      </m:den>
                    </m:f>
                    <m:r>
                      <a:rPr lang="el-GR" i="1">
                        <a:latin typeface="Cambria Math"/>
                      </a:rPr>
                      <m:t>=</m:t>
                    </m:r>
                    <m:r>
                      <a:rPr lang="el-GR" b="0" i="1" smtClean="0">
                        <a:latin typeface="Cambria Math"/>
                      </a:rPr>
                      <m:t>31</m:t>
                    </m:r>
                    <m:r>
                      <a:rPr lang="el-GR" i="1">
                        <a:latin typeface="Cambria Math"/>
                      </a:rPr>
                      <m:t>     </m:t>
                    </m:r>
                    <m:r>
                      <a:rPr lang="en-US" i="1" smtClean="0">
                        <a:latin typeface="Cambria Math"/>
                      </a:rPr>
                      <m:t>𝑆</m:t>
                    </m:r>
                    <m:r>
                      <a:rPr lang="el-GR" i="1">
                        <a:latin typeface="Cambria Math"/>
                      </a:rPr>
                      <m:t>=</m:t>
                    </m:r>
                    <m:r>
                      <a:rPr lang="el-GR" b="0" i="1" smtClean="0">
                        <a:latin typeface="Cambria Math"/>
                      </a:rPr>
                      <m:t>5,56</m:t>
                    </m:r>
                  </m:oMath>
                </a14:m>
                <a:endParaRPr lang="en-US" dirty="0"/>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95400" y="260648"/>
                <a:ext cx="10297144" cy="4581128"/>
              </a:xfrm>
              <a:blipFill rotWithShape="0">
                <a:blip r:embed="rId2"/>
                <a:stretch>
                  <a:fillRect l="-1362" t="-173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4262230324"/>
                  </p:ext>
                </p:extLst>
              </p:nvPr>
            </p:nvGraphicFramePr>
            <p:xfrm>
              <a:off x="1991544" y="3789040"/>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u="none" strike="noStrike" dirty="0" smtClean="0">
                              <a:effectLst/>
                            </a:rPr>
                            <a:t>12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6</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36</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u="none" strike="noStrike" dirty="0" smtClean="0">
                              <a:effectLs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smtClean="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25</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smtClean="0">
                              <a:solidFill>
                                <a:srgbClr val="FF0000"/>
                              </a:solidFill>
                              <a:effectLst/>
                            </a:rPr>
                            <a:t>62</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4262230324"/>
                  </p:ext>
                </p:extLst>
              </p:nvPr>
            </p:nvGraphicFramePr>
            <p:xfrm>
              <a:off x="1991544" y="3789040"/>
              <a:ext cx="6696743" cy="2226310"/>
            </p:xfrm>
            <a:graphic>
              <a:graphicData uri="http://schemas.openxmlformats.org/drawingml/2006/table">
                <a:tbl>
                  <a:tblPr>
                    <a:tableStyleId>{5C22544A-7EE6-4342-B048-85BDC9FD1C3A}</a:tableStyleId>
                  </a:tblPr>
                  <a:tblGrid>
                    <a:gridCol w="1924812">
                      <a:extLst>
                        <a:ext uri="{9D8B030D-6E8A-4147-A177-3AD203B41FA5}">
                          <a16:colId xmlns:a16="http://schemas.microsoft.com/office/drawing/2014/main" xmlns:a14="http://schemas.microsoft.com/office/drawing/2010/main" xmlns="" val="20000"/>
                        </a:ext>
                      </a:extLst>
                    </a:gridCol>
                    <a:gridCol w="2365915">
                      <a:extLst>
                        <a:ext uri="{9D8B030D-6E8A-4147-A177-3AD203B41FA5}">
                          <a16:colId xmlns:a16="http://schemas.microsoft.com/office/drawing/2014/main" xmlns:a14="http://schemas.microsoft.com/office/drawing/2010/main" xmlns="" val="20001"/>
                        </a:ext>
                      </a:extLst>
                    </a:gridCol>
                    <a:gridCol w="2406016">
                      <a:extLst>
                        <a:ext uri="{9D8B030D-6E8A-4147-A177-3AD203B41FA5}">
                          <a16:colId xmlns:a16="http://schemas.microsoft.com/office/drawing/2014/main" xmlns:a14="http://schemas.microsoft.com/office/drawing/2010/main" xmlns="" val="20002"/>
                        </a:ext>
                      </a:extLst>
                    </a:gridCol>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0">
                          <a:blip r:embed="rId3"/>
                          <a:stretch>
                            <a:fillRect l="-81491" t="-23457" r="-102057" b="-395062"/>
                          </a:stretch>
                        </a:blipFill>
                      </a:tcPr>
                    </a:tc>
                    <a:tc>
                      <a:txBody>
                        <a:bodyPr/>
                        <a:lstStyle/>
                        <a:p>
                          <a:endParaRPr lang="el-GR"/>
                        </a:p>
                      </a:txBody>
                      <a:tcPr marL="6350" marR="6350" marT="6350" marB="0" anchor="b">
                        <a:blipFill rotWithShape="0">
                          <a:blip r:embed="rId3"/>
                          <a:stretch>
                            <a:fillRect l="-178734" t="-23457" r="-506" b="-395062"/>
                          </a:stretch>
                        </a:blipFill>
                      </a:tcPr>
                    </a:tc>
                    <a:extLst>
                      <a:ext uri="{0D108BD9-81ED-4DB2-BD59-A6C34878D82A}">
                        <a16:rowId xmlns:a16="http://schemas.microsoft.com/office/drawing/2014/main" xmlns:a14="http://schemas.microsoft.com/office/drawing/2010/main" xmlns="" val="10000"/>
                      </a:ext>
                    </a:extLst>
                  </a:tr>
                  <a:tr h="433070">
                    <a:tc>
                      <a:txBody>
                        <a:bodyPr/>
                        <a:lstStyle/>
                        <a:p>
                          <a:pPr algn="ctr" fontAlgn="b"/>
                          <a:r>
                            <a:rPr lang="el-GR" sz="2800" u="none" strike="noStrike" dirty="0" smtClean="0">
                              <a:effectLst/>
                            </a:rPr>
                            <a:t>12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6</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36</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1"/>
                      </a:ext>
                    </a:extLst>
                  </a:tr>
                  <a:tr h="433070">
                    <a:tc>
                      <a:txBody>
                        <a:bodyPr/>
                        <a:lstStyle/>
                        <a:p>
                          <a:pPr algn="ctr" fontAlgn="b"/>
                          <a:r>
                            <a:rPr lang="el-GR" sz="2800" u="none" strike="noStrike" dirty="0" smtClean="0">
                              <a:effectLs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smtClean="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2"/>
                      </a:ext>
                    </a:extLst>
                  </a:tr>
                  <a:tr h="433070">
                    <a:tc>
                      <a:txBody>
                        <a:bodyPr/>
                        <a:lstStyle/>
                        <a:p>
                          <a:pPr algn="ctr" fontAlgn="b"/>
                          <a:r>
                            <a:rPr lang="el-GR" sz="2800" u="none" strike="noStrike" dirty="0" smtClean="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smtClean="0">
                              <a:effectLst/>
                            </a:rPr>
                            <a:t>25</a:t>
                          </a:r>
                          <a:endParaRPr lang="el-GR" sz="28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3"/>
                      </a:ext>
                    </a:extLst>
                  </a:tr>
                  <a:tr h="43307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smtClean="0">
                              <a:solidFill>
                                <a:srgbClr val="FF0000"/>
                              </a:solidFill>
                              <a:effectLst/>
                            </a:rPr>
                            <a:t>62</a:t>
                          </a:r>
                          <a:endParaRPr lang="el-GR" sz="2800" b="1" i="0" u="none" strike="noStrike" dirty="0">
                            <a:solidFill>
                              <a:srgbClr val="FF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4"/>
                      </a:ext>
                    </a:extLst>
                  </a:tr>
                </a:tbl>
              </a:graphicData>
            </a:graphic>
          </p:graphicFrame>
        </mc:Fallback>
      </mc:AlternateContent>
    </p:spTree>
    <p:extLst>
      <p:ext uri="{BB962C8B-B14F-4D97-AF65-F5344CB8AC3E}">
        <p14:creationId xmlns:p14="http://schemas.microsoft.com/office/powerpoint/2010/main" val="331823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9376" y="620688"/>
            <a:ext cx="11233248" cy="5760639"/>
          </a:xfrm>
        </p:spPr>
        <p:txBody>
          <a:bodyPr/>
          <a:lstStyle/>
          <a:p>
            <a:pPr marL="0" indent="0" algn="just">
              <a:buNone/>
            </a:pPr>
            <a:r>
              <a:rPr lang="el-GR" b="1" dirty="0">
                <a:solidFill>
                  <a:srgbClr val="000000"/>
                </a:solidFill>
              </a:rPr>
              <a:t>1</a:t>
            </a:r>
            <a:r>
              <a:rPr lang="el-GR" b="1" baseline="30000" dirty="0">
                <a:solidFill>
                  <a:srgbClr val="000000"/>
                </a:solidFill>
              </a:rPr>
              <a:t>ο</a:t>
            </a:r>
            <a:r>
              <a:rPr lang="el-GR" b="1" dirty="0">
                <a:solidFill>
                  <a:srgbClr val="000000"/>
                </a:solidFill>
              </a:rPr>
              <a:t> βήμα</a:t>
            </a:r>
            <a:r>
              <a:rPr lang="en-US" dirty="0">
                <a:solidFill>
                  <a:srgbClr val="000000"/>
                </a:solidFill>
              </a:rPr>
              <a:t>:</a:t>
            </a:r>
            <a:r>
              <a:rPr lang="el-GR" dirty="0">
                <a:solidFill>
                  <a:srgbClr val="000000"/>
                </a:solidFill>
              </a:rPr>
              <a:t> </a:t>
            </a:r>
            <a:r>
              <a:rPr lang="el-GR" u="sng" dirty="0">
                <a:solidFill>
                  <a:srgbClr val="000000"/>
                </a:solidFill>
              </a:rPr>
              <a:t>Διατύπωση των Υποθέσεων</a:t>
            </a:r>
          </a:p>
          <a:p>
            <a:pPr marL="0" indent="0" algn="just">
              <a:buNone/>
            </a:pPr>
            <a:r>
              <a:rPr lang="el-GR" dirty="0">
                <a:solidFill>
                  <a:srgbClr val="000000"/>
                </a:solidFill>
              </a:rPr>
              <a:t>                                     Η</a:t>
            </a:r>
            <a:r>
              <a:rPr lang="el-GR" baseline="-25000" dirty="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a:t>
            </a:r>
            <a:r>
              <a:rPr lang="en-US" dirty="0">
                <a:solidFill>
                  <a:srgbClr val="000000"/>
                </a:solidFill>
                <a:cs typeface="Times New Roman" pitchFamily="18" charset="0"/>
              </a:rPr>
              <a:t>-</a:t>
            </a:r>
            <a:r>
              <a:rPr lang="el-GR" dirty="0">
                <a:solidFill>
                  <a:srgbClr val="000000"/>
                </a:solidFill>
                <a:cs typeface="Times New Roman" pitchFamily="18" charset="0"/>
              </a:rPr>
              <a:t> μ</a:t>
            </a:r>
            <a:r>
              <a:rPr lang="el-GR" baseline="-25000" dirty="0">
                <a:solidFill>
                  <a:srgbClr val="000000"/>
                </a:solidFill>
              </a:rPr>
              <a:t>2</a:t>
            </a:r>
            <a:r>
              <a:rPr lang="en-US" dirty="0">
                <a:latin typeface="Calibri" panose="020F0502020204030204" pitchFamily="34" charset="0"/>
                <a:cs typeface="Calibri" panose="020F0502020204030204" pitchFamily="34" charset="0"/>
              </a:rPr>
              <a:t>=-2</a:t>
            </a:r>
            <a:r>
              <a:rPr lang="el-GR" dirty="0">
                <a:latin typeface="Tahoma" pitchFamily="34" charset="0"/>
                <a:cs typeface="Tahoma" pitchFamily="34" charset="0"/>
              </a:rPr>
              <a:t> </a:t>
            </a:r>
            <a:r>
              <a:rPr lang="en-US" dirty="0">
                <a:latin typeface="Tahoma" pitchFamily="34" charset="0"/>
                <a:cs typeface="Tahoma" pitchFamily="34" charset="0"/>
              </a:rPr>
              <a:t>    </a:t>
            </a:r>
            <a:endParaRPr lang="el-GR" dirty="0">
              <a:latin typeface="Tahoma" pitchFamily="34" charset="0"/>
              <a:cs typeface="Tahoma" pitchFamily="34" charset="0"/>
            </a:endParaRPr>
          </a:p>
          <a:p>
            <a:pPr marL="0" indent="0" algn="just">
              <a:buNone/>
            </a:pPr>
            <a:r>
              <a:rPr lang="en-US" dirty="0">
                <a:solidFill>
                  <a:srgbClr val="000000"/>
                </a:solidFill>
              </a:rPr>
              <a:t>   </a:t>
            </a:r>
            <a:r>
              <a:rPr lang="el-GR" dirty="0" smtClean="0">
                <a:solidFill>
                  <a:srgbClr val="000000"/>
                </a:solidFill>
              </a:rPr>
              <a:t>                                 </a:t>
            </a:r>
            <a:r>
              <a:rPr lang="en-US" dirty="0" smtClean="0">
                <a:solidFill>
                  <a:srgbClr val="000000"/>
                </a:solidFill>
              </a:rPr>
              <a:t> </a:t>
            </a:r>
            <a:r>
              <a:rPr lang="el-GR" dirty="0">
                <a:solidFill>
                  <a:srgbClr val="000000"/>
                </a:solidFill>
              </a:rPr>
              <a:t>Η</a:t>
            </a:r>
            <a:r>
              <a:rPr lang="el-GR" baseline="-25000" dirty="0">
                <a:solidFill>
                  <a:srgbClr val="000000"/>
                </a:solidFill>
              </a:rPr>
              <a:t>1</a:t>
            </a:r>
            <a:r>
              <a:rPr lang="el-GR" dirty="0" smtClean="0">
                <a:solidFill>
                  <a:srgbClr val="000000"/>
                </a:solidFill>
                <a:cs typeface="Times New Roman" pitchFamily="18" charset="0"/>
              </a:rPr>
              <a:t>: μ</a:t>
            </a:r>
            <a:r>
              <a:rPr lang="el-GR" baseline="-25000" dirty="0" smtClean="0">
                <a:solidFill>
                  <a:srgbClr val="000000"/>
                </a:solidFill>
              </a:rPr>
              <a:t>1</a:t>
            </a:r>
            <a:r>
              <a:rPr lang="el-GR" dirty="0" smtClean="0">
                <a:solidFill>
                  <a:srgbClr val="000000"/>
                </a:solidFill>
              </a:rPr>
              <a:t> </a:t>
            </a:r>
            <a:r>
              <a:rPr lang="el-GR" dirty="0">
                <a:solidFill>
                  <a:srgbClr val="000000"/>
                </a:solidFill>
                <a:cs typeface="Times New Roman" pitchFamily="18" charset="0"/>
              </a:rPr>
              <a:t>- μ</a:t>
            </a:r>
            <a:r>
              <a:rPr lang="el-GR" baseline="-25000" dirty="0">
                <a:solidFill>
                  <a:srgbClr val="000000"/>
                </a:solidFill>
              </a:rPr>
              <a:t>2</a:t>
            </a:r>
            <a:r>
              <a:rPr lang="en-US" dirty="0">
                <a:latin typeface="Tahoma" pitchFamily="34" charset="0"/>
                <a:cs typeface="Tahoma" pitchFamily="34" charset="0"/>
              </a:rPr>
              <a:t> </a:t>
            </a:r>
            <a:r>
              <a:rPr lang="en-US" dirty="0">
                <a:latin typeface="Calibri" panose="020F0502020204030204" pitchFamily="34" charset="0"/>
                <a:cs typeface="Calibri" panose="020F0502020204030204" pitchFamily="34" charset="0"/>
              </a:rPr>
              <a:t>&lt;</a:t>
            </a:r>
            <a:r>
              <a:rPr lang="el-GR" dirty="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2</a:t>
            </a:r>
          </a:p>
          <a:p>
            <a:pPr marL="0" indent="0">
              <a:buNone/>
            </a:pPr>
            <a:r>
              <a:rPr lang="el-GR" b="1" dirty="0"/>
              <a:t>2</a:t>
            </a:r>
            <a:r>
              <a:rPr lang="el-GR" b="1" baseline="30000" dirty="0"/>
              <a:t>ο</a:t>
            </a:r>
            <a:r>
              <a:rPr lang="el-GR" b="1" dirty="0"/>
              <a:t> βήμα</a:t>
            </a:r>
            <a:r>
              <a:rPr lang="en-US" dirty="0"/>
              <a:t>: </a:t>
            </a:r>
            <a:r>
              <a:rPr lang="el-GR" u="sng" dirty="0"/>
              <a:t>Εύρεση της στατιστικής </a:t>
            </a:r>
            <a:r>
              <a:rPr lang="en-US" u="sng" dirty="0"/>
              <a:t>t</a:t>
            </a:r>
            <a:endParaRPr lang="el-GR" u="sng" dirty="0"/>
          </a:p>
          <a:p>
            <a:pPr marL="0" indent="0">
              <a:buNone/>
            </a:pPr>
            <a:endParaRPr lang="el-GR" u="sng" dirty="0"/>
          </a:p>
          <a:p>
            <a:pPr marL="0" indent="0">
              <a:buNone/>
            </a:pPr>
            <a:endParaRPr lang="el-GR" u="sng" dirty="0"/>
          </a:p>
          <a:p>
            <a:pPr marL="0" indent="0">
              <a:buNone/>
            </a:pPr>
            <a:endParaRPr lang="el-GR" u="sng" dirty="0"/>
          </a:p>
          <a:p>
            <a:pPr marL="0" indent="0">
              <a:buNone/>
            </a:pPr>
            <a:r>
              <a:rPr lang="el-GR" b="1" dirty="0"/>
              <a:t>3</a:t>
            </a:r>
            <a:r>
              <a:rPr lang="el-GR" b="1" baseline="30000" dirty="0"/>
              <a:t>ο</a:t>
            </a:r>
            <a:r>
              <a:rPr lang="el-GR" b="1" dirty="0"/>
              <a:t> βήμα</a:t>
            </a:r>
            <a:r>
              <a:rPr lang="en-US" dirty="0"/>
              <a:t>: </a:t>
            </a:r>
            <a:r>
              <a:rPr lang="el-GR" u="sng" dirty="0"/>
              <a:t>Εύρεση της τυπικής απόκλισης</a:t>
            </a:r>
          </a:p>
          <a:p>
            <a:pPr marL="0" indent="0">
              <a:buNone/>
            </a:pPr>
            <a:endParaRPr lang="el-GR" dirty="0"/>
          </a:p>
          <a:p>
            <a:pPr marL="0" indent="0" algn="just">
              <a:buNone/>
            </a:pPr>
            <a:endParaRPr lang="el-GR" dirty="0">
              <a:latin typeface="Calibri" panose="020F0502020204030204" pitchFamily="34" charset="0"/>
              <a:cs typeface="Calibri" panose="020F0502020204030204" pitchFamily="34" charset="0"/>
            </a:endParaRPr>
          </a:p>
          <a:p>
            <a:pPr marL="0" indent="0" algn="just">
              <a:buNone/>
            </a:pPr>
            <a:endParaRPr lang="el-GR" dirty="0"/>
          </a:p>
        </p:txBody>
      </p:sp>
      <p:graphicFrame>
        <p:nvGraphicFramePr>
          <p:cNvPr id="4" name="Object 8"/>
          <p:cNvGraphicFramePr>
            <a:graphicFrameLocks noChangeAspect="1"/>
          </p:cNvGraphicFramePr>
          <p:nvPr>
            <p:extLst>
              <p:ext uri="{D42A27DB-BD31-4B8C-83A1-F6EECF244321}">
                <p14:modId xmlns:p14="http://schemas.microsoft.com/office/powerpoint/2010/main" val="952816337"/>
              </p:ext>
            </p:extLst>
          </p:nvPr>
        </p:nvGraphicFramePr>
        <p:xfrm>
          <a:off x="3863752" y="3356992"/>
          <a:ext cx="3493249" cy="1194792"/>
        </p:xfrm>
        <a:graphic>
          <a:graphicData uri="http://schemas.openxmlformats.org/presentationml/2006/ole">
            <mc:AlternateContent xmlns:mc="http://schemas.openxmlformats.org/markup-compatibility/2006">
              <mc:Choice xmlns:v="urn:schemas-microsoft-com:vml" Requires="v">
                <p:oleObj spid="_x0000_s72742" name="Εξίσωση" r:id="rId3" imgW="1459866" imgH="482391" progId="Equation.3">
                  <p:embed/>
                </p:oleObj>
              </mc:Choice>
              <mc:Fallback>
                <p:oleObj name="Εξίσωση" r:id="rId3" imgW="1459866" imgH="48239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752" y="3356992"/>
                        <a:ext cx="3493249" cy="1194792"/>
                      </a:xfrm>
                      <a:prstGeom prst="rect">
                        <a:avLst/>
                      </a:prstGeom>
                      <a:noFill/>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2433323390"/>
              </p:ext>
            </p:extLst>
          </p:nvPr>
        </p:nvGraphicFramePr>
        <p:xfrm>
          <a:off x="1945481" y="5517232"/>
          <a:ext cx="8301038" cy="1069975"/>
        </p:xfrm>
        <a:graphic>
          <a:graphicData uri="http://schemas.openxmlformats.org/presentationml/2006/ole">
            <mc:AlternateContent xmlns:mc="http://schemas.openxmlformats.org/markup-compatibility/2006">
              <mc:Choice xmlns:v="urn:schemas-microsoft-com:vml" Requires="v">
                <p:oleObj spid="_x0000_s72743" name="Εξίσωση" r:id="rId5" imgW="2844720" imgH="457200" progId="Equation.3">
                  <p:embed/>
                </p:oleObj>
              </mc:Choice>
              <mc:Fallback>
                <p:oleObj name="Εξίσωση" r:id="rId5" imgW="2844720" imgH="457200" progId="Equation.3">
                  <p:embed/>
                  <p:pic>
                    <p:nvPicPr>
                      <p:cNvPr id="0" name=""/>
                      <p:cNvPicPr>
                        <a:picLocks noChangeAspect="1" noChangeArrowheads="1"/>
                      </p:cNvPicPr>
                      <p:nvPr/>
                    </p:nvPicPr>
                    <p:blipFill>
                      <a:blip r:embed="rId6"/>
                      <a:srcRect/>
                      <a:stretch>
                        <a:fillRect/>
                      </a:stretch>
                    </p:blipFill>
                    <p:spPr bwMode="auto">
                      <a:xfrm>
                        <a:off x="1945481" y="5517232"/>
                        <a:ext cx="8301038" cy="1069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26089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9376" y="332656"/>
            <a:ext cx="11103024" cy="5793509"/>
          </a:xfrm>
        </p:spPr>
        <p:txBody>
          <a:bodyPr/>
          <a:lstStyle/>
          <a:p>
            <a:pPr marL="0" indent="0">
              <a:buNone/>
            </a:pPr>
            <a:r>
              <a:rPr lang="el-GR" b="1" dirty="0" smtClean="0"/>
              <a:t>3</a:t>
            </a:r>
            <a:r>
              <a:rPr lang="el-GR" b="1" baseline="30000" dirty="0" smtClean="0"/>
              <a:t>ο</a:t>
            </a:r>
            <a:r>
              <a:rPr lang="el-GR" b="1" dirty="0" smtClean="0"/>
              <a:t> βήμα </a:t>
            </a:r>
            <a:r>
              <a:rPr lang="el-GR" dirty="0" smtClean="0"/>
              <a:t>(συνέχεια)</a:t>
            </a:r>
          </a:p>
          <a:p>
            <a:pPr marL="0" indent="0">
              <a:buNone/>
            </a:pPr>
            <a:endParaRPr lang="el-GR" dirty="0"/>
          </a:p>
          <a:p>
            <a:pPr marL="0" indent="0">
              <a:buNone/>
            </a:pPr>
            <a:endParaRPr lang="el-GR" dirty="0" smtClean="0"/>
          </a:p>
          <a:p>
            <a:pPr marL="0" indent="0">
              <a:buNone/>
            </a:pPr>
            <a:endParaRPr lang="el-GR" dirty="0"/>
          </a:p>
          <a:p>
            <a:pPr marL="0" indent="0">
              <a:buNone/>
            </a:pPr>
            <a:r>
              <a:rPr lang="el-GR" b="1" dirty="0" smtClean="0"/>
              <a:t>4</a:t>
            </a:r>
            <a:r>
              <a:rPr lang="el-GR" b="1" baseline="30000" dirty="0" smtClean="0"/>
              <a:t>ο</a:t>
            </a:r>
            <a:r>
              <a:rPr lang="el-GR" b="1" dirty="0" smtClean="0"/>
              <a:t> βήμα</a:t>
            </a:r>
            <a:r>
              <a:rPr lang="en-US" dirty="0" smtClean="0"/>
              <a:t>:</a:t>
            </a:r>
            <a:r>
              <a:rPr lang="el-GR" dirty="0" smtClean="0"/>
              <a:t> </a:t>
            </a:r>
            <a:r>
              <a:rPr lang="el-GR" u="sng" dirty="0" smtClean="0"/>
              <a:t>Αντικατάσταση στατιστικής </a:t>
            </a:r>
            <a:r>
              <a:rPr lang="en-US" u="sng" dirty="0" smtClean="0"/>
              <a:t>t</a:t>
            </a:r>
            <a:endParaRPr lang="el-GR" u="sng" dirty="0"/>
          </a:p>
          <a:p>
            <a:pPr marL="0" indent="0">
              <a:buNone/>
            </a:pPr>
            <a:endParaRPr lang="el-GR" dirty="0"/>
          </a:p>
        </p:txBody>
      </p:sp>
      <p:graphicFrame>
        <p:nvGraphicFramePr>
          <p:cNvPr id="4" name="Object 2"/>
          <p:cNvGraphicFramePr>
            <a:graphicFrameLocks noChangeAspect="1"/>
          </p:cNvGraphicFramePr>
          <p:nvPr>
            <p:extLst>
              <p:ext uri="{D42A27DB-BD31-4B8C-83A1-F6EECF244321}">
                <p14:modId xmlns:p14="http://schemas.microsoft.com/office/powerpoint/2010/main" val="3258548076"/>
              </p:ext>
            </p:extLst>
          </p:nvPr>
        </p:nvGraphicFramePr>
        <p:xfrm>
          <a:off x="2135560" y="1196752"/>
          <a:ext cx="6653213" cy="1155700"/>
        </p:xfrm>
        <a:graphic>
          <a:graphicData uri="http://schemas.openxmlformats.org/presentationml/2006/ole">
            <mc:AlternateContent xmlns:mc="http://schemas.openxmlformats.org/markup-compatibility/2006">
              <mc:Choice xmlns:v="urn:schemas-microsoft-com:vml" Requires="v">
                <p:oleObj spid="_x0000_s73766" name="Εξίσωση" r:id="rId3" imgW="2616120" imgH="482400" progId="Equation.3">
                  <p:embed/>
                </p:oleObj>
              </mc:Choice>
              <mc:Fallback>
                <p:oleObj name="Εξίσωση" r:id="rId3" imgW="2616120" imgH="482400" progId="Equation.3">
                  <p:embed/>
                  <p:pic>
                    <p:nvPicPr>
                      <p:cNvPr id="0" name=""/>
                      <p:cNvPicPr>
                        <a:picLocks noChangeAspect="1" noChangeArrowheads="1"/>
                      </p:cNvPicPr>
                      <p:nvPr/>
                    </p:nvPicPr>
                    <p:blipFill>
                      <a:blip r:embed="rId4"/>
                      <a:srcRect/>
                      <a:stretch>
                        <a:fillRect/>
                      </a:stretch>
                    </p:blipFill>
                    <p:spPr bwMode="auto">
                      <a:xfrm>
                        <a:off x="2135560" y="1196752"/>
                        <a:ext cx="6653213" cy="1155700"/>
                      </a:xfrm>
                      <a:prstGeom prst="rect">
                        <a:avLst/>
                      </a:prstGeom>
                      <a:solidFill>
                        <a:srgbClr val="FFFF99"/>
                      </a:solidFill>
                    </p:spPr>
                  </p:pic>
                </p:oleObj>
              </mc:Fallback>
            </mc:AlternateContent>
          </a:graphicData>
        </a:graphic>
      </p:graphicFrame>
      <p:graphicFrame>
        <p:nvGraphicFramePr>
          <p:cNvPr id="5" name="Object 3"/>
          <p:cNvGraphicFramePr>
            <a:graphicFrameLocks noChangeAspect="1"/>
          </p:cNvGraphicFramePr>
          <p:nvPr>
            <p:extLst>
              <p:ext uri="{D42A27DB-BD31-4B8C-83A1-F6EECF244321}">
                <p14:modId xmlns:p14="http://schemas.microsoft.com/office/powerpoint/2010/main" val="2048456648"/>
              </p:ext>
            </p:extLst>
          </p:nvPr>
        </p:nvGraphicFramePr>
        <p:xfrm>
          <a:off x="1847528" y="3597958"/>
          <a:ext cx="8001000" cy="1282700"/>
        </p:xfrm>
        <a:graphic>
          <a:graphicData uri="http://schemas.openxmlformats.org/presentationml/2006/ole">
            <mc:AlternateContent xmlns:mc="http://schemas.openxmlformats.org/markup-compatibility/2006">
              <mc:Choice xmlns:v="urn:schemas-microsoft-com:vml" Requires="v">
                <p:oleObj spid="_x0000_s73767" name="Εξίσωση" r:id="rId5" imgW="2920680" imgH="482400" progId="Equation.3">
                  <p:embed/>
                </p:oleObj>
              </mc:Choice>
              <mc:Fallback>
                <p:oleObj name="Εξίσωση" r:id="rId5" imgW="2920680" imgH="482400" progId="Equation.3">
                  <p:embed/>
                  <p:pic>
                    <p:nvPicPr>
                      <p:cNvPr id="0" name=""/>
                      <p:cNvPicPr>
                        <a:picLocks noChangeAspect="1" noChangeArrowheads="1"/>
                      </p:cNvPicPr>
                      <p:nvPr/>
                    </p:nvPicPr>
                    <p:blipFill>
                      <a:blip r:embed="rId6"/>
                      <a:srcRect/>
                      <a:stretch>
                        <a:fillRect/>
                      </a:stretch>
                    </p:blipFill>
                    <p:spPr bwMode="auto">
                      <a:xfrm>
                        <a:off x="1847528" y="3597958"/>
                        <a:ext cx="8001000" cy="1282700"/>
                      </a:xfrm>
                      <a:prstGeom prst="rect">
                        <a:avLst/>
                      </a:prstGeom>
                      <a:solidFill>
                        <a:srgbClr val="CCCCFF"/>
                      </a:solidFill>
                    </p:spPr>
                  </p:pic>
                </p:oleObj>
              </mc:Fallback>
            </mc:AlternateContent>
          </a:graphicData>
        </a:graphic>
      </p:graphicFrame>
    </p:spTree>
    <p:extLst>
      <p:ext uri="{BB962C8B-B14F-4D97-AF65-F5344CB8AC3E}">
        <p14:creationId xmlns:p14="http://schemas.microsoft.com/office/powerpoint/2010/main" val="398563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800" name="Rectangle 3"/>
              <p:cNvSpPr>
                <a:spLocks noGrp="1" noChangeArrowheads="1"/>
              </p:cNvSpPr>
              <p:nvPr>
                <p:ph idx="1"/>
              </p:nvPr>
            </p:nvSpPr>
            <p:spPr>
              <a:xfrm>
                <a:off x="233984" y="451520"/>
                <a:ext cx="11377264" cy="6858000"/>
              </a:xfrm>
            </p:spPr>
            <p:txBody>
              <a:bodyPr>
                <a:normAutofit/>
              </a:bodyPr>
              <a:lstStyle/>
              <a:p>
                <a:pPr marL="0" indent="0" algn="just" eaLnBrk="1" hangingPunct="1">
                  <a:lnSpc>
                    <a:spcPct val="90000"/>
                  </a:lnSpc>
                  <a:spcBef>
                    <a:spcPct val="10000"/>
                  </a:spcBef>
                  <a:buNone/>
                </a:pPr>
                <a:r>
                  <a:rPr lang="el-GR" sz="3000" b="1" dirty="0" smtClean="0">
                    <a:solidFill>
                      <a:srgbClr val="000000"/>
                    </a:solidFill>
                  </a:rPr>
                  <a:t>Παράδειγμα</a:t>
                </a:r>
                <a:endParaRPr lang="en-US" sz="3000" b="1" dirty="0" smtClean="0">
                  <a:solidFill>
                    <a:srgbClr val="000000"/>
                  </a:solidFill>
                </a:endParaRPr>
              </a:p>
              <a:p>
                <a:pPr marL="0" indent="0" algn="just">
                  <a:lnSpc>
                    <a:spcPct val="90000"/>
                  </a:lnSpc>
                  <a:spcBef>
                    <a:spcPct val="10000"/>
                  </a:spcBef>
                  <a:buNone/>
                </a:pPr>
                <a:r>
                  <a:rPr lang="el-GR" sz="3000" dirty="0" smtClean="0">
                    <a:solidFill>
                      <a:srgbClr val="000000"/>
                    </a:solidFill>
                  </a:rPr>
                  <a:t>Έστω </a:t>
                </a:r>
                <a:r>
                  <a:rPr lang="el-GR" sz="3000" dirty="0">
                    <a:solidFill>
                      <a:srgbClr val="000000"/>
                    </a:solidFill>
                  </a:rPr>
                  <a:t>δείγμα </a:t>
                </a:r>
                <a:r>
                  <a:rPr lang="en-US" sz="3000" dirty="0">
                    <a:solidFill>
                      <a:srgbClr val="000000"/>
                    </a:solidFill>
                  </a:rPr>
                  <a:t>n</a:t>
                </a:r>
                <a:r>
                  <a:rPr lang="en-US" sz="3000" baseline="-25000" dirty="0">
                    <a:solidFill>
                      <a:srgbClr val="000000"/>
                    </a:solidFill>
                  </a:rPr>
                  <a:t>1</a:t>
                </a:r>
                <a:r>
                  <a:rPr lang="en-US" sz="3000" dirty="0">
                    <a:solidFill>
                      <a:srgbClr val="000000"/>
                    </a:solidFill>
                  </a:rPr>
                  <a:t>=</a:t>
                </a:r>
                <a:r>
                  <a:rPr lang="el-GR" sz="3000" dirty="0">
                    <a:solidFill>
                      <a:srgbClr val="000000"/>
                    </a:solidFill>
                  </a:rPr>
                  <a:t>150</a:t>
                </a:r>
                <a:r>
                  <a:rPr lang="en-US" sz="3000" dirty="0">
                    <a:solidFill>
                      <a:srgbClr val="000000"/>
                    </a:solidFill>
                  </a:rPr>
                  <a:t> </a:t>
                </a:r>
                <a:r>
                  <a:rPr lang="el-GR" sz="3000" dirty="0">
                    <a:solidFill>
                      <a:srgbClr val="000000"/>
                    </a:solidFill>
                  </a:rPr>
                  <a:t>με μέση </a:t>
                </a:r>
                <a:r>
                  <a:rPr lang="el-GR" sz="3000" dirty="0" smtClean="0">
                    <a:solidFill>
                      <a:srgbClr val="000000"/>
                    </a:solidFill>
                  </a:rPr>
                  <a:t>τιμή </a:t>
                </a:r>
                <a14:m>
                  <m:oMath xmlns:m="http://schemas.openxmlformats.org/officeDocument/2006/math">
                    <m:acc>
                      <m:accPr>
                        <m:chr m:val="̅"/>
                        <m:ctrlPr>
                          <a:rPr lang="el-GR" sz="3000" i="1" smtClean="0">
                            <a:solidFill>
                              <a:srgbClr val="000000"/>
                            </a:solidFill>
                            <a:latin typeface="Cambria Math" panose="02040503050406030204" pitchFamily="18" charset="0"/>
                          </a:rPr>
                        </m:ctrlPr>
                      </m:accPr>
                      <m:e>
                        <m:sSub>
                          <m:sSubPr>
                            <m:ctrlPr>
                              <a:rPr lang="el-GR" sz="3000" i="1" smtClean="0">
                                <a:solidFill>
                                  <a:srgbClr val="000000"/>
                                </a:solidFill>
                                <a:latin typeface="Cambria Math" panose="02040503050406030204" pitchFamily="18" charset="0"/>
                              </a:rPr>
                            </m:ctrlPr>
                          </m:sSubPr>
                          <m:e>
                            <m:r>
                              <a:rPr lang="en-US" sz="3000" b="0" i="1" smtClean="0">
                                <a:solidFill>
                                  <a:srgbClr val="000000"/>
                                </a:solidFill>
                                <a:latin typeface="Cambria Math" panose="02040503050406030204" pitchFamily="18" charset="0"/>
                              </a:rPr>
                              <m:t>𝑥</m:t>
                            </m:r>
                          </m:e>
                          <m:sub>
                            <m:r>
                              <a:rPr lang="en-US" sz="3000" b="0" i="1" smtClean="0">
                                <a:solidFill>
                                  <a:srgbClr val="000000"/>
                                </a:solidFill>
                                <a:latin typeface="Cambria Math" panose="02040503050406030204" pitchFamily="18" charset="0"/>
                              </a:rPr>
                              <m:t>1</m:t>
                            </m:r>
                          </m:sub>
                        </m:sSub>
                      </m:e>
                    </m:acc>
                    <m:r>
                      <a:rPr lang="el-GR" sz="3000" b="0" i="1" smtClean="0">
                        <a:solidFill>
                          <a:srgbClr val="000000"/>
                        </a:solidFill>
                        <a:latin typeface="Cambria Math" panose="02040503050406030204" pitchFamily="18" charset="0"/>
                      </a:rPr>
                      <m:t>=1400</m:t>
                    </m:r>
                  </m:oMath>
                </a14:m>
                <a:r>
                  <a:rPr lang="el-GR" sz="3000" dirty="0" smtClean="0">
                    <a:solidFill>
                      <a:srgbClr val="000000"/>
                    </a:solidFill>
                  </a:rPr>
                  <a:t> </a:t>
                </a:r>
                <a:r>
                  <a:rPr lang="el-GR" sz="3000" dirty="0">
                    <a:solidFill>
                      <a:srgbClr val="000000"/>
                    </a:solidFill>
                  </a:rPr>
                  <a:t>και</a:t>
                </a:r>
                <a:r>
                  <a:rPr lang="el-GR" sz="3000" dirty="0">
                    <a:solidFill>
                      <a:srgbClr val="000000"/>
                    </a:solidFill>
                    <a:cs typeface="Times New Roman" pitchFamily="18" charset="0"/>
                  </a:rPr>
                  <a:t> </a:t>
                </a:r>
                <a:r>
                  <a:rPr lang="el-GR" sz="3000" dirty="0">
                    <a:solidFill>
                      <a:srgbClr val="000000"/>
                    </a:solidFill>
                  </a:rPr>
                  <a:t>δείγμα </a:t>
                </a:r>
                <a:r>
                  <a:rPr lang="en-US" sz="3000" dirty="0">
                    <a:solidFill>
                      <a:srgbClr val="000000"/>
                    </a:solidFill>
                  </a:rPr>
                  <a:t>n</a:t>
                </a:r>
                <a:r>
                  <a:rPr lang="el-GR" sz="3000" baseline="-25000" dirty="0">
                    <a:solidFill>
                      <a:srgbClr val="000000"/>
                    </a:solidFill>
                  </a:rPr>
                  <a:t>2</a:t>
                </a:r>
                <a:r>
                  <a:rPr lang="en-US" sz="3000" dirty="0">
                    <a:solidFill>
                      <a:srgbClr val="000000"/>
                    </a:solidFill>
                  </a:rPr>
                  <a:t>=</a:t>
                </a:r>
                <a:r>
                  <a:rPr lang="el-GR" sz="3000" dirty="0">
                    <a:solidFill>
                      <a:srgbClr val="000000"/>
                    </a:solidFill>
                  </a:rPr>
                  <a:t>200</a:t>
                </a:r>
                <a:r>
                  <a:rPr lang="en-US" sz="3000" dirty="0">
                    <a:solidFill>
                      <a:srgbClr val="000000"/>
                    </a:solidFill>
                  </a:rPr>
                  <a:t> </a:t>
                </a:r>
                <a:r>
                  <a:rPr lang="el-GR" sz="3000" dirty="0">
                    <a:solidFill>
                      <a:srgbClr val="000000"/>
                    </a:solidFill>
                  </a:rPr>
                  <a:t>με μέση </a:t>
                </a:r>
                <a:r>
                  <a:rPr lang="el-GR" sz="3000" dirty="0" smtClean="0">
                    <a:solidFill>
                      <a:srgbClr val="000000"/>
                    </a:solidFill>
                  </a:rPr>
                  <a:t>τιμή </a:t>
                </a:r>
                <a14:m>
                  <m:oMath xmlns:m="http://schemas.openxmlformats.org/officeDocument/2006/math">
                    <m:acc>
                      <m:accPr>
                        <m:chr m:val="̅"/>
                        <m:ctrlPr>
                          <a:rPr lang="el-GR" sz="3000" i="1">
                            <a:solidFill>
                              <a:srgbClr val="000000"/>
                            </a:solidFill>
                            <a:latin typeface="Cambria Math" panose="02040503050406030204" pitchFamily="18" charset="0"/>
                          </a:rPr>
                        </m:ctrlPr>
                      </m:accPr>
                      <m:e>
                        <m:sSub>
                          <m:sSubPr>
                            <m:ctrlPr>
                              <a:rPr lang="el-GR"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𝑥</m:t>
                            </m:r>
                          </m:e>
                          <m:sub>
                            <m:r>
                              <a:rPr lang="en-US" sz="3000" b="0" i="1" smtClean="0">
                                <a:solidFill>
                                  <a:srgbClr val="000000"/>
                                </a:solidFill>
                                <a:latin typeface="Cambria Math" panose="02040503050406030204" pitchFamily="18" charset="0"/>
                              </a:rPr>
                              <m:t>2</m:t>
                            </m:r>
                          </m:sub>
                        </m:sSub>
                      </m:e>
                    </m:acc>
                    <m:r>
                      <a:rPr lang="el-GR" sz="3000" i="1">
                        <a:solidFill>
                          <a:srgbClr val="000000"/>
                        </a:solidFill>
                        <a:latin typeface="Cambria Math" panose="02040503050406030204" pitchFamily="18" charset="0"/>
                      </a:rPr>
                      <m:t>=1</m:t>
                    </m:r>
                    <m:r>
                      <a:rPr lang="en-US" sz="3000" b="0" i="1" smtClean="0">
                        <a:solidFill>
                          <a:srgbClr val="000000"/>
                        </a:solidFill>
                        <a:latin typeface="Cambria Math" panose="02040503050406030204" pitchFamily="18" charset="0"/>
                      </a:rPr>
                      <m:t>2</m:t>
                    </m:r>
                    <m:r>
                      <a:rPr lang="el-GR" sz="3000" i="1">
                        <a:solidFill>
                          <a:srgbClr val="000000"/>
                        </a:solidFill>
                        <a:latin typeface="Cambria Math" panose="02040503050406030204" pitchFamily="18" charset="0"/>
                      </a:rPr>
                      <m:t>00</m:t>
                    </m:r>
                  </m:oMath>
                </a14:m>
                <a:r>
                  <a:rPr lang="el-GR" sz="3000" dirty="0" smtClean="0">
                    <a:solidFill>
                      <a:srgbClr val="000000"/>
                    </a:solidFill>
                  </a:rPr>
                  <a:t>.</a:t>
                </a:r>
                <a:r>
                  <a:rPr lang="en-US" sz="3000" dirty="0" smtClean="0">
                    <a:solidFill>
                      <a:srgbClr val="000000"/>
                    </a:solidFill>
                  </a:rPr>
                  <a:t> </a:t>
                </a:r>
                <a:r>
                  <a:rPr lang="el-GR" sz="3000" dirty="0" smtClean="0">
                    <a:solidFill>
                      <a:srgbClr val="000000"/>
                    </a:solidFill>
                  </a:rPr>
                  <a:t>Αν </a:t>
                </a:r>
                <a:r>
                  <a:rPr lang="el-GR" sz="3000" dirty="0">
                    <a:solidFill>
                      <a:srgbClr val="000000"/>
                    </a:solidFill>
                  </a:rPr>
                  <a:t>οι τυπικές αποκλίσεις του πληθυσμού είναι γνωστές και ίσες με </a:t>
                </a:r>
                <a:r>
                  <a:rPr lang="el-GR" sz="3000" dirty="0">
                    <a:solidFill>
                      <a:srgbClr val="000000"/>
                    </a:solidFill>
                    <a:cs typeface="Times New Roman" pitchFamily="18" charset="0"/>
                  </a:rPr>
                  <a:t> </a:t>
                </a:r>
                <a:r>
                  <a:rPr lang="el-GR" sz="3000" dirty="0">
                    <a:solidFill>
                      <a:srgbClr val="000000"/>
                    </a:solidFill>
                  </a:rPr>
                  <a:t>σ</a:t>
                </a:r>
                <a:r>
                  <a:rPr lang="el-GR" sz="3000" baseline="-25000" dirty="0">
                    <a:solidFill>
                      <a:srgbClr val="000000"/>
                    </a:solidFill>
                  </a:rPr>
                  <a:t>1</a:t>
                </a:r>
                <a:r>
                  <a:rPr lang="el-GR" sz="3000" dirty="0">
                    <a:solidFill>
                      <a:srgbClr val="000000"/>
                    </a:solidFill>
                  </a:rPr>
                  <a:t>=120 και σ</a:t>
                </a:r>
                <a:r>
                  <a:rPr lang="el-GR" sz="3000" baseline="-25000" dirty="0">
                    <a:solidFill>
                      <a:srgbClr val="000000"/>
                    </a:solidFill>
                  </a:rPr>
                  <a:t>2</a:t>
                </a:r>
                <a:r>
                  <a:rPr lang="el-GR" sz="3000" dirty="0">
                    <a:solidFill>
                      <a:srgbClr val="000000"/>
                    </a:solidFill>
                  </a:rPr>
                  <a:t>=80 να </a:t>
                </a:r>
                <a:r>
                  <a:rPr lang="el-GR" sz="3000" dirty="0">
                    <a:solidFill>
                      <a:srgbClr val="000000"/>
                    </a:solidFill>
                    <a:cs typeface="Times New Roman" pitchFamily="18" charset="0"/>
                  </a:rPr>
                  <a:t> </a:t>
                </a:r>
                <a:r>
                  <a:rPr lang="el-GR" sz="3000" dirty="0">
                    <a:solidFill>
                      <a:srgbClr val="000000"/>
                    </a:solidFill>
                  </a:rPr>
                  <a:t>βρεθεί ένα διάστημα εμπιστοσύνης 95 % για την διαφορά των μέσων των αντίστοιχων  πληθυσμών.</a:t>
                </a:r>
                <a:r>
                  <a:rPr lang="el-GR" dirty="0" smtClean="0">
                    <a:solidFill>
                      <a:srgbClr val="000000"/>
                    </a:solidFill>
                    <a:cs typeface="Times New Roman" pitchFamily="18" charset="0"/>
                  </a:rPr>
                  <a:t> </a:t>
                </a:r>
              </a:p>
              <a:p>
                <a:pPr marL="0" indent="0" algn="just" eaLnBrk="1" hangingPunct="1">
                  <a:lnSpc>
                    <a:spcPct val="90000"/>
                  </a:lnSpc>
                  <a:spcBef>
                    <a:spcPct val="10000"/>
                  </a:spcBef>
                  <a:buNone/>
                </a:pPr>
                <a:r>
                  <a:rPr lang="el-GR" b="1" u="sng" dirty="0" smtClean="0">
                    <a:solidFill>
                      <a:srgbClr val="000000"/>
                    </a:solidFill>
                    <a:cs typeface="Times New Roman" pitchFamily="18" charset="0"/>
                  </a:rPr>
                  <a:t>Λύση</a:t>
                </a:r>
                <a:r>
                  <a:rPr lang="en-US" u="sng" dirty="0" smtClean="0">
                    <a:solidFill>
                      <a:srgbClr val="000000"/>
                    </a:solidFill>
                    <a:cs typeface="Times New Roman" pitchFamily="18" charset="0"/>
                  </a:rPr>
                  <a:t>:</a:t>
                </a:r>
              </a:p>
              <a:p>
                <a:pPr marL="0" indent="0" algn="just" eaLnBrk="1" hangingPunct="1">
                  <a:lnSpc>
                    <a:spcPct val="90000"/>
                  </a:lnSpc>
                  <a:spcBef>
                    <a:spcPct val="10000"/>
                  </a:spcBef>
                  <a:buNone/>
                </a:pPr>
                <a:r>
                  <a:rPr lang="el-GR" b="1" dirty="0" smtClean="0">
                    <a:solidFill>
                      <a:srgbClr val="000000"/>
                    </a:solidFill>
                    <a:cs typeface="Times New Roman" pitchFamily="18" charset="0"/>
                  </a:rPr>
                  <a:t>1</a:t>
                </a:r>
                <a:r>
                  <a:rPr lang="el-GR" b="1" baseline="30000" dirty="0" smtClean="0">
                    <a:solidFill>
                      <a:srgbClr val="000000"/>
                    </a:solidFill>
                    <a:cs typeface="Times New Roman" pitchFamily="18" charset="0"/>
                  </a:rPr>
                  <a:t>ο</a:t>
                </a:r>
                <a:r>
                  <a:rPr lang="el-GR" b="1" dirty="0" smtClean="0">
                    <a:solidFill>
                      <a:srgbClr val="000000"/>
                    </a:solidFill>
                    <a:cs typeface="Times New Roman" pitchFamily="18" charset="0"/>
                  </a:rPr>
                  <a:t> βήμα</a:t>
                </a:r>
                <a:r>
                  <a:rPr lang="en-US" dirty="0" smtClean="0">
                    <a:solidFill>
                      <a:srgbClr val="000000"/>
                    </a:solidFill>
                    <a:cs typeface="Times New Roman" pitchFamily="18" charset="0"/>
                  </a:rPr>
                  <a:t>:</a:t>
                </a:r>
                <a:r>
                  <a:rPr lang="el-GR" dirty="0" smtClean="0">
                    <a:solidFill>
                      <a:srgbClr val="000000"/>
                    </a:solidFill>
                    <a:cs typeface="Times New Roman" pitchFamily="18" charset="0"/>
                  </a:rPr>
                  <a:t> </a:t>
                </a:r>
                <a:r>
                  <a:rPr lang="el-GR" u="sng" dirty="0" smtClean="0">
                    <a:solidFill>
                      <a:srgbClr val="000000"/>
                    </a:solidFill>
                    <a:cs typeface="Times New Roman" pitchFamily="18" charset="0"/>
                  </a:rPr>
                  <a:t>Εντοπισμός του κατάλληλου τύπου</a:t>
                </a:r>
                <a:r>
                  <a:rPr lang="en-US" dirty="0" smtClean="0">
                    <a:solidFill>
                      <a:srgbClr val="000000"/>
                    </a:solidFill>
                    <a:cs typeface="Times New Roman" pitchFamily="18" charset="0"/>
                  </a:rPr>
                  <a:t>:</a:t>
                </a:r>
                <a:endParaRPr lang="el-GR" dirty="0" smtClean="0">
                  <a:solidFill>
                    <a:srgbClr val="000000"/>
                  </a:solidFill>
                  <a:cs typeface="Times New Roman" pitchFamily="18" charset="0"/>
                </a:endParaRPr>
              </a:p>
              <a:p>
                <a:pPr marL="0" indent="0" algn="just" eaLnBrk="1" hangingPunct="1">
                  <a:lnSpc>
                    <a:spcPct val="90000"/>
                  </a:lnSpc>
                  <a:spcBef>
                    <a:spcPct val="10000"/>
                  </a:spcBef>
                  <a:buNone/>
                </a:pPr>
                <a:r>
                  <a:rPr lang="el-GR" dirty="0" smtClean="0">
                    <a:solidFill>
                      <a:srgbClr val="000000"/>
                    </a:solidFill>
                    <a:cs typeface="Times New Roman" pitchFamily="18" charset="0"/>
                  </a:rPr>
                  <a:t>Το διάστημα εμπιστοσύνης δίνεται από τον εξής τύπο</a:t>
                </a:r>
                <a:r>
                  <a:rPr lang="en-US" dirty="0" smtClean="0">
                    <a:solidFill>
                      <a:srgbClr val="000000"/>
                    </a:solidFill>
                    <a:cs typeface="Times New Roman" pitchFamily="18" charset="0"/>
                  </a:rPr>
                  <a:t>:</a:t>
                </a:r>
              </a:p>
              <a:p>
                <a:pPr marL="0" indent="0" algn="just" eaLnBrk="1" hangingPunct="1">
                  <a:lnSpc>
                    <a:spcPct val="90000"/>
                  </a:lnSpc>
                  <a:spcBef>
                    <a:spcPct val="10000"/>
                  </a:spcBef>
                  <a:buNone/>
                </a:pPr>
                <a:endParaRPr lang="en-US" dirty="0">
                  <a:solidFill>
                    <a:srgbClr val="000000"/>
                  </a:solidFill>
                  <a:cs typeface="Times New Roman" pitchFamily="18" charset="0"/>
                </a:endParaRPr>
              </a:p>
              <a:p>
                <a:pPr marL="0" indent="0" algn="just" eaLnBrk="1" hangingPunct="1">
                  <a:lnSpc>
                    <a:spcPct val="90000"/>
                  </a:lnSpc>
                  <a:spcBef>
                    <a:spcPct val="10000"/>
                  </a:spcBef>
                  <a:buNone/>
                </a:pPr>
                <a:endParaRPr lang="en-US" dirty="0" smtClean="0">
                  <a:solidFill>
                    <a:srgbClr val="000000"/>
                  </a:solidFill>
                  <a:cs typeface="Times New Roman" pitchFamily="18" charset="0"/>
                </a:endParaRPr>
              </a:p>
              <a:p>
                <a:pPr marL="0" indent="0" algn="just">
                  <a:lnSpc>
                    <a:spcPct val="90000"/>
                  </a:lnSpc>
                  <a:spcBef>
                    <a:spcPct val="10000"/>
                  </a:spcBef>
                  <a:buNone/>
                </a:pPr>
                <a:r>
                  <a:rPr lang="el-GR" dirty="0" smtClean="0">
                    <a:solidFill>
                      <a:srgbClr val="000000"/>
                    </a:solidFill>
                    <a:cs typeface="Times New Roman" pitchFamily="18" charset="0"/>
                  </a:rPr>
                  <a:t>Οι μέσες τιμές (</a:t>
                </a:r>
                <a14:m>
                  <m:oMath xmlns:m="http://schemas.openxmlformats.org/officeDocument/2006/math">
                    <m:acc>
                      <m:accPr>
                        <m:chr m:val="̅"/>
                        <m:ctrlPr>
                          <a:rPr lang="el-GR" i="1">
                            <a:solidFill>
                              <a:srgbClr val="000000"/>
                            </a:solidFill>
                            <a:latin typeface="Cambria Math" panose="02040503050406030204" pitchFamily="18" charset="0"/>
                          </a:rPr>
                        </m:ctrlPr>
                      </m:accPr>
                      <m:e>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e>
                    </m:acc>
                  </m:oMath>
                </a14:m>
                <a:r>
                  <a:rPr lang="el-GR" dirty="0" smtClean="0">
                    <a:solidFill>
                      <a:srgbClr val="000000"/>
                    </a:solidFill>
                    <a:cs typeface="Times New Roman" pitchFamily="18" charset="0"/>
                  </a:rPr>
                  <a:t>,</a:t>
                </a:r>
                <a:r>
                  <a:rPr lang="el-GR" dirty="0">
                    <a:solidFill>
                      <a:srgbClr val="000000"/>
                    </a:solidFill>
                  </a:rPr>
                  <a:t> </a:t>
                </a:r>
                <a14:m>
                  <m:oMath xmlns:m="http://schemas.openxmlformats.org/officeDocument/2006/math">
                    <m:acc>
                      <m:accPr>
                        <m:chr m:val="̅"/>
                        <m:ctrlPr>
                          <a:rPr lang="el-GR" i="1">
                            <a:solidFill>
                              <a:srgbClr val="000000"/>
                            </a:solidFill>
                            <a:latin typeface="Cambria Math" panose="02040503050406030204" pitchFamily="18" charset="0"/>
                          </a:rPr>
                        </m:ctrlPr>
                      </m:accPr>
                      <m:e>
                        <m:sSub>
                          <m:sSubPr>
                            <m:ctrlPr>
                              <a:rPr lang="el-GR"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l-GR" b="0" i="1" smtClean="0">
                                <a:solidFill>
                                  <a:srgbClr val="000000"/>
                                </a:solidFill>
                                <a:latin typeface="Cambria Math" panose="02040503050406030204" pitchFamily="18" charset="0"/>
                              </a:rPr>
                              <m:t>2</m:t>
                            </m:r>
                          </m:sub>
                        </m:sSub>
                      </m:e>
                    </m:acc>
                  </m:oMath>
                </a14:m>
                <a:r>
                  <a:rPr lang="el-GR" dirty="0" smtClean="0">
                    <a:solidFill>
                      <a:srgbClr val="000000"/>
                    </a:solidFill>
                    <a:cs typeface="Times New Roman" pitchFamily="18" charset="0"/>
                  </a:rPr>
                  <a:t>) δίνονται από τα δεδομένα, οπότε εμείς θα πρέπει να βρούμε το </a:t>
                </a:r>
                <a14:m>
                  <m:oMath xmlns:m="http://schemas.openxmlformats.org/officeDocument/2006/math">
                    <m:sSub>
                      <m:sSubPr>
                        <m:ctrlPr>
                          <a:rPr lang="el-GR" i="1" smtClean="0">
                            <a:solidFill>
                              <a:srgbClr val="000000"/>
                            </a:solidFill>
                            <a:latin typeface="Cambria Math" panose="02040503050406030204" pitchFamily="18" charset="0"/>
                            <a:cs typeface="Times New Roman" pitchFamily="18" charset="0"/>
                          </a:rPr>
                        </m:ctrlPr>
                      </m:sSubPr>
                      <m:e>
                        <m:r>
                          <a:rPr lang="en-US" b="0" i="1" smtClean="0">
                            <a:solidFill>
                              <a:srgbClr val="000000"/>
                            </a:solidFill>
                            <a:latin typeface="Cambria Math" panose="02040503050406030204" pitchFamily="18" charset="0"/>
                            <a:cs typeface="Times New Roman" pitchFamily="18" charset="0"/>
                          </a:rPr>
                          <m:t>𝑧</m:t>
                        </m:r>
                      </m:e>
                      <m:sub>
                        <m:f>
                          <m:fPr>
                            <m:ctrlPr>
                              <a:rPr lang="el-GR" i="1" smtClean="0">
                                <a:solidFill>
                                  <a:srgbClr val="000000"/>
                                </a:solidFill>
                                <a:latin typeface="Cambria Math" panose="02040503050406030204" pitchFamily="18" charset="0"/>
                                <a:cs typeface="Times New Roman" pitchFamily="18" charset="0"/>
                              </a:rPr>
                            </m:ctrlPr>
                          </m:fPr>
                          <m:num>
                            <m:r>
                              <a:rPr lang="el-GR" b="0" i="1" smtClean="0">
                                <a:solidFill>
                                  <a:srgbClr val="000000"/>
                                </a:solidFill>
                                <a:latin typeface="Cambria Math" panose="02040503050406030204" pitchFamily="18" charset="0"/>
                                <a:cs typeface="Times New Roman" pitchFamily="18" charset="0"/>
                              </a:rPr>
                              <m:t>𝛼</m:t>
                            </m:r>
                          </m:num>
                          <m:den>
                            <m:r>
                              <a:rPr lang="el-GR" b="0" i="1" smtClean="0">
                                <a:solidFill>
                                  <a:srgbClr val="000000"/>
                                </a:solidFill>
                                <a:latin typeface="Cambria Math" panose="02040503050406030204" pitchFamily="18" charset="0"/>
                                <a:cs typeface="Times New Roman" pitchFamily="18" charset="0"/>
                              </a:rPr>
                              <m:t>2</m:t>
                            </m:r>
                          </m:den>
                        </m:f>
                      </m:sub>
                    </m:sSub>
                  </m:oMath>
                </a14:m>
                <a:r>
                  <a:rPr lang="el-GR" dirty="0" smtClean="0">
                    <a:solidFill>
                      <a:srgbClr val="000000"/>
                    </a:solidFill>
                    <a:cs typeface="Times New Roman" pitchFamily="18" charset="0"/>
                  </a:rPr>
                  <a:t> και την τυπική απόκλιση </a:t>
                </a:r>
                <a14:m>
                  <m:oMath xmlns:m="http://schemas.openxmlformats.org/officeDocument/2006/math">
                    <m:sSub>
                      <m:sSubPr>
                        <m:ctrlPr>
                          <a:rPr lang="el-GR" i="1" smtClean="0">
                            <a:solidFill>
                              <a:srgbClr val="000000"/>
                            </a:solidFill>
                            <a:latin typeface="Cambria Math" panose="02040503050406030204" pitchFamily="18" charset="0"/>
                            <a:cs typeface="Times New Roman" pitchFamily="18" charset="0"/>
                          </a:rPr>
                        </m:ctrlPr>
                      </m:sSubPr>
                      <m:e>
                        <m:r>
                          <a:rPr lang="el-GR" b="0" i="1" smtClean="0">
                            <a:solidFill>
                              <a:srgbClr val="000000"/>
                            </a:solidFill>
                            <a:latin typeface="Cambria Math" panose="02040503050406030204" pitchFamily="18" charset="0"/>
                            <a:cs typeface="Times New Roman" pitchFamily="18" charset="0"/>
                          </a:rPr>
                          <m:t>𝜎</m:t>
                        </m:r>
                      </m:e>
                      <m:sub>
                        <m:acc>
                          <m:accPr>
                            <m:chr m:val="̅"/>
                            <m:ctrlPr>
                              <a:rPr lang="el-GR" i="1" smtClean="0">
                                <a:solidFill>
                                  <a:srgbClr val="000000"/>
                                </a:solidFill>
                                <a:latin typeface="Cambria Math" panose="02040503050406030204" pitchFamily="18" charset="0"/>
                                <a:cs typeface="Times New Roman" pitchFamily="18" charset="0"/>
                              </a:rPr>
                            </m:ctrlPr>
                          </m:accPr>
                          <m:e>
                            <m:sSub>
                              <m:sSubPr>
                                <m:ctrlPr>
                                  <a:rPr lang="el-GR" i="1" smtClean="0">
                                    <a:solidFill>
                                      <a:srgbClr val="000000"/>
                                    </a:solidFill>
                                    <a:latin typeface="Cambria Math" panose="02040503050406030204" pitchFamily="18" charset="0"/>
                                    <a:cs typeface="Times New Roman" pitchFamily="18" charset="0"/>
                                  </a:rPr>
                                </m:ctrlPr>
                              </m:sSubPr>
                              <m:e>
                                <m:r>
                                  <a:rPr lang="en-US" b="0" i="1" smtClean="0">
                                    <a:solidFill>
                                      <a:srgbClr val="000000"/>
                                    </a:solidFill>
                                    <a:latin typeface="Cambria Math" panose="02040503050406030204" pitchFamily="18" charset="0"/>
                                    <a:cs typeface="Times New Roman" pitchFamily="18" charset="0"/>
                                  </a:rPr>
                                  <m:t>𝑥</m:t>
                                </m:r>
                              </m:e>
                              <m:sub>
                                <m:r>
                                  <a:rPr lang="en-US" b="0" i="1" smtClean="0">
                                    <a:solidFill>
                                      <a:srgbClr val="000000"/>
                                    </a:solidFill>
                                    <a:latin typeface="Cambria Math" panose="02040503050406030204" pitchFamily="18" charset="0"/>
                                    <a:cs typeface="Times New Roman" pitchFamily="18" charset="0"/>
                                  </a:rPr>
                                  <m:t>1</m:t>
                                </m:r>
                              </m:sub>
                            </m:sSub>
                          </m:e>
                        </m:acc>
                        <m:r>
                          <a:rPr lang="el-GR" b="0" i="1" smtClean="0">
                            <a:solidFill>
                              <a:srgbClr val="000000"/>
                            </a:solidFill>
                            <a:latin typeface="Cambria Math" panose="02040503050406030204" pitchFamily="18" charset="0"/>
                            <a:cs typeface="Times New Roman" pitchFamily="18" charset="0"/>
                          </a:rPr>
                          <m:t>−</m:t>
                        </m:r>
                        <m:acc>
                          <m:accPr>
                            <m:chr m:val="̅"/>
                            <m:ctrlPr>
                              <a:rPr lang="el-GR" b="0" i="1" smtClean="0">
                                <a:solidFill>
                                  <a:srgbClr val="000000"/>
                                </a:solidFill>
                                <a:latin typeface="Cambria Math" panose="02040503050406030204" pitchFamily="18" charset="0"/>
                                <a:cs typeface="Times New Roman" pitchFamily="18" charset="0"/>
                              </a:rPr>
                            </m:ctrlPr>
                          </m:accPr>
                          <m:e>
                            <m:sSub>
                              <m:sSubPr>
                                <m:ctrlPr>
                                  <a:rPr lang="el-GR" b="0" i="1" smtClean="0">
                                    <a:solidFill>
                                      <a:srgbClr val="000000"/>
                                    </a:solidFill>
                                    <a:latin typeface="Cambria Math" panose="02040503050406030204" pitchFamily="18" charset="0"/>
                                    <a:cs typeface="Times New Roman" pitchFamily="18" charset="0"/>
                                  </a:rPr>
                                </m:ctrlPr>
                              </m:sSubPr>
                              <m:e>
                                <m:r>
                                  <a:rPr lang="en-US" b="0" i="1" smtClean="0">
                                    <a:solidFill>
                                      <a:srgbClr val="000000"/>
                                    </a:solidFill>
                                    <a:latin typeface="Cambria Math" panose="02040503050406030204" pitchFamily="18" charset="0"/>
                                    <a:cs typeface="Times New Roman" pitchFamily="18" charset="0"/>
                                  </a:rPr>
                                  <m:t>𝑥</m:t>
                                </m:r>
                              </m:e>
                              <m:sub>
                                <m:r>
                                  <a:rPr lang="en-US" b="0" i="1" smtClean="0">
                                    <a:solidFill>
                                      <a:srgbClr val="000000"/>
                                    </a:solidFill>
                                    <a:latin typeface="Cambria Math" panose="02040503050406030204" pitchFamily="18" charset="0"/>
                                    <a:cs typeface="Times New Roman" pitchFamily="18" charset="0"/>
                                  </a:rPr>
                                  <m:t>2</m:t>
                                </m:r>
                              </m:sub>
                            </m:sSub>
                          </m:e>
                        </m:acc>
                      </m:sub>
                    </m:sSub>
                  </m:oMath>
                </a14:m>
                <a:r>
                  <a:rPr lang="en-US" dirty="0" smtClean="0">
                    <a:solidFill>
                      <a:srgbClr val="000000"/>
                    </a:solidFill>
                    <a:cs typeface="Times New Roman" pitchFamily="18" charset="0"/>
                  </a:rPr>
                  <a:t>.</a:t>
                </a:r>
              </a:p>
              <a:p>
                <a:pPr marL="0" indent="0" algn="just" eaLnBrk="1" hangingPunct="1">
                  <a:lnSpc>
                    <a:spcPct val="90000"/>
                  </a:lnSpc>
                  <a:spcBef>
                    <a:spcPct val="10000"/>
                  </a:spcBef>
                  <a:buNone/>
                </a:pPr>
                <a:endParaRPr lang="el-GR" dirty="0">
                  <a:solidFill>
                    <a:srgbClr val="000000"/>
                  </a:solidFill>
                  <a:cs typeface="Times New Roman" pitchFamily="18" charset="0"/>
                </a:endParaRPr>
              </a:p>
            </p:txBody>
          </p:sp>
        </mc:Choice>
        <mc:Fallback xmlns="">
          <p:sp>
            <p:nvSpPr>
              <p:cNvPr id="33800" name="Rectangle 3"/>
              <p:cNvSpPr>
                <a:spLocks noGrp="1" noRot="1" noChangeAspect="1" noMove="1" noResize="1" noEditPoints="1" noAdjustHandles="1" noChangeArrowheads="1" noChangeShapeType="1" noTextEdit="1"/>
              </p:cNvSpPr>
              <p:nvPr>
                <p:ph idx="1"/>
              </p:nvPr>
            </p:nvSpPr>
            <p:spPr>
              <a:xfrm>
                <a:off x="233984" y="451520"/>
                <a:ext cx="11377264" cy="6858000"/>
              </a:xfrm>
              <a:blipFill>
                <a:blip r:embed="rId3"/>
                <a:stretch>
                  <a:fillRect l="-1339" t="-1778" r="-1339"/>
                </a:stretch>
              </a:blipFill>
            </p:spPr>
            <p:txBody>
              <a:bodyPr/>
              <a:lstStyle/>
              <a:p>
                <a:r>
                  <a:rPr lang="el-GR">
                    <a:noFill/>
                  </a:rPr>
                  <a:t> </a:t>
                </a:r>
              </a:p>
            </p:txBody>
          </p:sp>
        </mc:Fallback>
      </mc:AlternateContent>
      <p:graphicFrame>
        <p:nvGraphicFramePr>
          <p:cNvPr id="10" name="Object 10"/>
          <p:cNvGraphicFramePr>
            <a:graphicFrameLocks noChangeAspect="1"/>
          </p:cNvGraphicFramePr>
          <p:nvPr>
            <p:extLst>
              <p:ext uri="{D42A27DB-BD31-4B8C-83A1-F6EECF244321}">
                <p14:modId xmlns:p14="http://schemas.microsoft.com/office/powerpoint/2010/main" val="2434732375"/>
              </p:ext>
            </p:extLst>
          </p:nvPr>
        </p:nvGraphicFramePr>
        <p:xfrm>
          <a:off x="2135560" y="4581128"/>
          <a:ext cx="8610600" cy="1011238"/>
        </p:xfrm>
        <a:graphic>
          <a:graphicData uri="http://schemas.openxmlformats.org/presentationml/2006/ole">
            <mc:AlternateContent xmlns:mc="http://schemas.openxmlformats.org/markup-compatibility/2006">
              <mc:Choice xmlns:v="urn:schemas-microsoft-com:vml" Requires="v">
                <p:oleObj spid="_x0000_s2398" name="Εξίσωση" r:id="rId4" imgW="3377880" imgH="368280" progId="Equation.3">
                  <p:embed/>
                </p:oleObj>
              </mc:Choice>
              <mc:Fallback>
                <p:oleObj name="Εξίσωση" r:id="rId4" imgW="337788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60" y="4581128"/>
                        <a:ext cx="8610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3352" y="620688"/>
            <a:ext cx="11521280" cy="6120680"/>
          </a:xfrm>
        </p:spPr>
        <p:txBody>
          <a:bodyPr>
            <a:normAutofit/>
          </a:bodyPr>
          <a:lstStyle/>
          <a:p>
            <a:pPr marL="0" indent="0" algn="just">
              <a:buNone/>
            </a:pPr>
            <a:r>
              <a:rPr lang="el-GR" b="1" dirty="0" smtClean="0"/>
              <a:t>5</a:t>
            </a:r>
            <a:r>
              <a:rPr lang="el-GR" b="1" baseline="30000" dirty="0" smtClean="0"/>
              <a:t>ο</a:t>
            </a:r>
            <a:r>
              <a:rPr lang="el-GR" b="1" dirty="0" smtClean="0"/>
              <a:t> βήμα</a:t>
            </a:r>
            <a:r>
              <a:rPr lang="en-US" dirty="0" smtClean="0"/>
              <a:t>:</a:t>
            </a:r>
            <a:r>
              <a:rPr lang="el-GR" dirty="0" smtClean="0"/>
              <a:t> </a:t>
            </a:r>
            <a:r>
              <a:rPr lang="el-GR" u="sng" dirty="0" smtClean="0"/>
              <a:t>Εύρεση κριτικής τιμής </a:t>
            </a:r>
            <a:r>
              <a:rPr lang="en-US" u="sng" dirty="0" smtClean="0"/>
              <a:t>t</a:t>
            </a:r>
            <a:r>
              <a:rPr lang="el-GR" u="sng" dirty="0" smtClean="0"/>
              <a:t> και απόφαση</a:t>
            </a:r>
          </a:p>
          <a:p>
            <a:pPr marL="0" indent="0" algn="just">
              <a:buNone/>
            </a:pPr>
            <a:r>
              <a:rPr lang="el-GR" b="1" dirty="0">
                <a:solidFill>
                  <a:srgbClr val="0000FF"/>
                </a:solidFill>
                <a:cs typeface="Times New Roman" pitchFamily="18" charset="0"/>
              </a:rPr>
              <a:t>Βαθμοί Ελευθερίας = </a:t>
            </a:r>
            <a:r>
              <a:rPr lang="en-US" b="1" dirty="0">
                <a:solidFill>
                  <a:srgbClr val="0000FF"/>
                </a:solidFill>
                <a:cs typeface="Times New Roman" pitchFamily="18" charset="0"/>
              </a:rPr>
              <a:t>n</a:t>
            </a:r>
            <a:r>
              <a:rPr lang="en-US" b="1" baseline="-25000" dirty="0">
                <a:solidFill>
                  <a:srgbClr val="0000FF"/>
                </a:solidFill>
                <a:cs typeface="Times New Roman" pitchFamily="18" charset="0"/>
              </a:rPr>
              <a:t>1</a:t>
            </a:r>
            <a:r>
              <a:rPr lang="en-US" b="1" dirty="0">
                <a:solidFill>
                  <a:srgbClr val="0000FF"/>
                </a:solidFill>
                <a:cs typeface="Times New Roman" pitchFamily="18" charset="0"/>
              </a:rPr>
              <a:t>+n</a:t>
            </a:r>
            <a:r>
              <a:rPr lang="en-US" b="1" baseline="-25000" dirty="0">
                <a:solidFill>
                  <a:srgbClr val="0000FF"/>
                </a:solidFill>
                <a:cs typeface="Times New Roman" pitchFamily="18" charset="0"/>
              </a:rPr>
              <a:t>2</a:t>
            </a:r>
            <a:r>
              <a:rPr lang="en-US" b="1" dirty="0">
                <a:solidFill>
                  <a:srgbClr val="0000FF"/>
                </a:solidFill>
                <a:cs typeface="Times New Roman" pitchFamily="18" charset="0"/>
              </a:rPr>
              <a:t>-2=</a:t>
            </a:r>
            <a:r>
              <a:rPr lang="el-GR" b="1" dirty="0">
                <a:solidFill>
                  <a:srgbClr val="0000FF"/>
                </a:solidFill>
                <a:cs typeface="Times New Roman" pitchFamily="18" charset="0"/>
              </a:rPr>
              <a:t>3</a:t>
            </a:r>
            <a:r>
              <a:rPr lang="en-US" b="1" dirty="0">
                <a:solidFill>
                  <a:srgbClr val="0000FF"/>
                </a:solidFill>
                <a:cs typeface="Times New Roman" pitchFamily="18" charset="0"/>
              </a:rPr>
              <a:t>+3-2=</a:t>
            </a:r>
            <a:r>
              <a:rPr lang="el-GR" b="1" dirty="0">
                <a:solidFill>
                  <a:srgbClr val="0000FF"/>
                </a:solidFill>
                <a:cs typeface="Times New Roman" pitchFamily="18" charset="0"/>
              </a:rPr>
              <a:t>4</a:t>
            </a:r>
            <a:endParaRPr lang="el-GR" dirty="0"/>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r>
              <a:rPr lang="el-GR" dirty="0"/>
              <a:t>Σύμφωνα με τον </a:t>
            </a:r>
            <a:r>
              <a:rPr lang="el-GR" dirty="0" smtClean="0"/>
              <a:t>παραπάνω πίνακα </a:t>
            </a:r>
            <a:r>
              <a:rPr lang="en-US" dirty="0" smtClean="0"/>
              <a:t>t=1,533,</a:t>
            </a:r>
            <a:r>
              <a:rPr lang="el-GR" dirty="0"/>
              <a:t> </a:t>
            </a:r>
            <a:r>
              <a:rPr lang="el-GR" dirty="0" smtClean="0"/>
              <a:t>οπότε η </a:t>
            </a:r>
            <a:r>
              <a:rPr lang="el-GR" dirty="0"/>
              <a:t>Π</a:t>
            </a:r>
            <a:r>
              <a:rPr lang="el-GR" dirty="0" smtClean="0"/>
              <a:t>εριοχή </a:t>
            </a:r>
            <a:r>
              <a:rPr lang="el-GR" dirty="0"/>
              <a:t>Α</a:t>
            </a:r>
            <a:r>
              <a:rPr lang="el-GR" dirty="0" smtClean="0"/>
              <a:t>ποδοχής   </a:t>
            </a:r>
            <a:r>
              <a:rPr lang="el-GR" dirty="0"/>
              <a:t>-1,533 έως </a:t>
            </a:r>
            <a:r>
              <a:rPr lang="el-GR" dirty="0" smtClean="0"/>
              <a:t>1,533.</a:t>
            </a:r>
          </a:p>
          <a:p>
            <a:pPr marL="0" indent="0" algn="just">
              <a:buNone/>
            </a:pPr>
            <a:r>
              <a:rPr lang="el-GR" dirty="0" smtClean="0"/>
              <a:t>Η τιμή που βρήκαμε είναι </a:t>
            </a:r>
            <a:r>
              <a:rPr lang="en-US" dirty="0" smtClean="0"/>
              <a:t>t</a:t>
            </a:r>
            <a:r>
              <a:rPr lang="el-GR" dirty="0" smtClean="0"/>
              <a:t>=-0,29, δηλαδή</a:t>
            </a:r>
            <a:r>
              <a:rPr lang="el-GR" dirty="0"/>
              <a:t> -</a:t>
            </a:r>
            <a:r>
              <a:rPr lang="el-GR" dirty="0" smtClean="0"/>
              <a:t>1,533&lt;-0,29&lt; 1,533, οπότε   </a:t>
            </a:r>
            <a:r>
              <a:rPr lang="el-GR" b="1" dirty="0" smtClean="0"/>
              <a:t>Δεν </a:t>
            </a:r>
            <a:r>
              <a:rPr lang="el-GR" b="1" dirty="0"/>
              <a:t>απορρίπτουμε την </a:t>
            </a:r>
            <a:r>
              <a:rPr lang="el-GR" b="1" dirty="0" smtClean="0"/>
              <a:t>Η</a:t>
            </a:r>
            <a:r>
              <a:rPr lang="el-GR" b="1" baseline="-25000" dirty="0" smtClean="0"/>
              <a:t>0.</a:t>
            </a:r>
            <a:endParaRPr lang="el-GR" b="1" baseline="-25000" dirty="0"/>
          </a:p>
          <a:p>
            <a:pPr marL="0" indent="0" algn="just">
              <a:buNone/>
            </a:pPr>
            <a:endParaRPr lang="el-GR" dirty="0"/>
          </a:p>
          <a:p>
            <a:pPr marL="0" indent="0" algn="just">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260163947"/>
              </p:ext>
            </p:extLst>
          </p:nvPr>
        </p:nvGraphicFramePr>
        <p:xfrm>
          <a:off x="1199456" y="1916832"/>
          <a:ext cx="9144002" cy="2094012"/>
        </p:xfrm>
        <a:graphic>
          <a:graphicData uri="http://schemas.openxmlformats.org/drawingml/2006/table">
            <a:tbl>
              <a:tblPr>
                <a:tableStyleId>{5C22544A-7EE6-4342-B048-85BDC9FD1C3A}</a:tableStyleId>
              </a:tblPr>
              <a:tblGrid>
                <a:gridCol w="1306286">
                  <a:extLst>
                    <a:ext uri="{9D8B030D-6E8A-4147-A177-3AD203B41FA5}">
                      <a16:colId xmlns="" xmlns:a16="http://schemas.microsoft.com/office/drawing/2014/main" val="20000"/>
                    </a:ext>
                  </a:extLst>
                </a:gridCol>
                <a:gridCol w="1306286">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306286">
                  <a:extLst>
                    <a:ext uri="{9D8B030D-6E8A-4147-A177-3AD203B41FA5}">
                      <a16:colId xmlns="" xmlns:a16="http://schemas.microsoft.com/office/drawing/2014/main" val="20003"/>
                    </a:ext>
                  </a:extLst>
                </a:gridCol>
                <a:gridCol w="1306286">
                  <a:extLst>
                    <a:ext uri="{9D8B030D-6E8A-4147-A177-3AD203B41FA5}">
                      <a16:colId xmlns="" xmlns:a16="http://schemas.microsoft.com/office/drawing/2014/main" val="20004"/>
                    </a:ext>
                  </a:extLst>
                </a:gridCol>
                <a:gridCol w="1306286">
                  <a:extLst>
                    <a:ext uri="{9D8B030D-6E8A-4147-A177-3AD203B41FA5}">
                      <a16:colId xmlns="" xmlns:a16="http://schemas.microsoft.com/office/drawing/2014/main" val="20005"/>
                    </a:ext>
                  </a:extLst>
                </a:gridCol>
                <a:gridCol w="1306286">
                  <a:extLst>
                    <a:ext uri="{9D8B030D-6E8A-4147-A177-3AD203B41FA5}">
                      <a16:colId xmlns="" xmlns:a16="http://schemas.microsoft.com/office/drawing/2014/main" val="20006"/>
                    </a:ext>
                  </a:extLst>
                </a:gridCol>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solidFill>
                      <a:schemeClr val="bg1"/>
                    </a:solidFill>
                  </a:tcPr>
                </a:tc>
                <a:tc hMerge="1">
                  <a:txBody>
                    <a:bodyPr/>
                    <a:lstStyle/>
                    <a:p>
                      <a:endParaRPr lang="el-GR"/>
                    </a:p>
                  </a:txBody>
                  <a:tcPr/>
                </a:tc>
                <a:tc>
                  <a:txBody>
                    <a:bodyPr/>
                    <a:lstStyle/>
                    <a:p>
                      <a:pPr algn="ctr" fontAlgn="ctr"/>
                      <a:r>
                        <a:rPr lang="en-US" sz="2000" u="none" strike="noStrike" dirty="0">
                          <a:effectLst/>
                        </a:rPr>
                        <a:t>0,800</a:t>
                      </a:r>
                      <a:endParaRPr lang="el-GR" sz="2000" b="1"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u="none" strike="noStrike" dirty="0">
                          <a:effectLst/>
                        </a:rPr>
                        <a:t>0,900</a:t>
                      </a:r>
                      <a:endParaRPr lang="el-GR" sz="2000" b="1"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b="0" u="none" strike="noStrike" dirty="0">
                          <a:effectLst/>
                        </a:rPr>
                        <a:t>0,950</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solidFill>
                      <a:schemeClr val="bg1"/>
                    </a:solidFill>
                  </a:tcPr>
                </a:tc>
                <a:extLst>
                  <a:ext uri="{0D108BD9-81ED-4DB2-BD59-A6C34878D82A}">
                    <a16:rowId xmlns="" xmlns:a16="http://schemas.microsoft.com/office/drawing/2014/main" val="10000"/>
                  </a:ext>
                </a:extLst>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solidFill>
                      <a:schemeClr val="bg1"/>
                    </a:solidFill>
                  </a:tcP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rgbClr val="FFFF99"/>
                    </a:solidFill>
                  </a:tcPr>
                </a:tc>
                <a:tc>
                  <a:txBody>
                    <a:bodyPr/>
                    <a:lstStyle/>
                    <a:p>
                      <a:pPr algn="ctr" fontAlgn="ctr"/>
                      <a:r>
                        <a:rPr lang="en-US" sz="2000"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b="0" u="none" strike="noStrike" dirty="0">
                          <a:effectLst/>
                        </a:rPr>
                        <a:t>0,0250</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solidFill>
                      <a:schemeClr val="bg1"/>
                    </a:solidFill>
                  </a:tcP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solidFill>
                      <a:schemeClr val="bg1"/>
                    </a:solidFill>
                  </a:tcPr>
                </a:tc>
                <a:extLst>
                  <a:ext uri="{0D108BD9-81ED-4DB2-BD59-A6C34878D82A}">
                    <a16:rowId xmlns="" xmlns:a16="http://schemas.microsoft.com/office/drawing/2014/main" val="10001"/>
                  </a:ext>
                </a:extLst>
              </a:tr>
              <a:tr h="278411">
                <a:tc gridSpan="2">
                  <a:txBody>
                    <a:bodyPr/>
                    <a:lstStyle/>
                    <a:p>
                      <a:pPr algn="ctr" fontAlgn="ctr"/>
                      <a:r>
                        <a:rPr lang="el-GR" sz="2000" u="none" strike="noStrike" dirty="0">
                          <a:effectLst/>
                        </a:rPr>
                        <a:t>Δίπλευρος </a:t>
                      </a:r>
                      <a:endParaRPr lang="el-GR" sz="2000" b="1" i="0" u="none" strike="noStrike" dirty="0">
                        <a:solidFill>
                          <a:srgbClr val="000000"/>
                        </a:solidFill>
                        <a:effectLst/>
                        <a:latin typeface="Calibri"/>
                      </a:endParaRPr>
                    </a:p>
                  </a:txBody>
                  <a:tcPr marL="6350" marR="6350" marT="6350" marB="0" anchor="ctr">
                    <a:solidFill>
                      <a:schemeClr val="bg1"/>
                    </a:solidFill>
                  </a:tcPr>
                </a:tc>
                <a:tc hMerge="1">
                  <a:txBody>
                    <a:bodyPr/>
                    <a:lstStyle/>
                    <a:p>
                      <a:endParaRPr lang="el-GR"/>
                    </a:p>
                  </a:txBody>
                  <a:tcPr/>
                </a:tc>
                <a:tc>
                  <a:txBody>
                    <a:bodyPr/>
                    <a:lstStyle/>
                    <a:p>
                      <a:pPr algn="ctr" fontAlgn="ctr"/>
                      <a:r>
                        <a:rPr lang="el-GR" sz="2000" u="none" strike="noStrike" dirty="0">
                          <a:effectLst/>
                        </a:rPr>
                        <a:t>0,2000</a:t>
                      </a:r>
                      <a:endParaRPr lang="el-GR" sz="2000" b="1" i="0" u="none" strike="noStrike" dirty="0">
                        <a:solidFill>
                          <a:srgbClr val="000000"/>
                        </a:solidFill>
                        <a:effectLst/>
                        <a:latin typeface="Calibri"/>
                      </a:endParaRPr>
                    </a:p>
                  </a:txBody>
                  <a:tcPr marL="6350" marR="6350" marT="6350" marB="0" anchor="ctr">
                    <a:solidFill>
                      <a:srgbClr val="FFFF99"/>
                    </a:solidFill>
                  </a:tcP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b="0" u="none" strike="noStrike" dirty="0">
                          <a:effectLst/>
                        </a:rPr>
                        <a:t>0,0500</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bg1"/>
                    </a:solidFill>
                  </a:tcPr>
                </a:tc>
                <a:extLst>
                  <a:ext uri="{0D108BD9-81ED-4DB2-BD59-A6C34878D82A}">
                    <a16:rowId xmlns="" xmlns:a16="http://schemas.microsoft.com/office/drawing/2014/main" val="10002"/>
                  </a:ext>
                </a:extLst>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solidFill>
                      <a:schemeClr val="bg1"/>
                    </a:solidFill>
                  </a:tcP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rgbClr val="FFFF99"/>
                    </a:solidFill>
                  </a:tcPr>
                </a:tc>
                <a:tc>
                  <a:txBody>
                    <a:bodyPr/>
                    <a:lstStyle/>
                    <a:p>
                      <a:pPr algn="ctr" fontAlgn="ctr"/>
                      <a:r>
                        <a:rPr lang="el-GR" sz="2000" b="1" u="none" strike="noStrike" dirty="0">
                          <a:solidFill>
                            <a:srgbClr val="FF0000"/>
                          </a:solidFill>
                          <a:effectLst/>
                        </a:rPr>
                        <a:t>1,533</a:t>
                      </a:r>
                      <a:endParaRPr lang="el-GR" sz="2000" b="1" i="0" u="none" strike="noStrike" dirty="0">
                        <a:solidFill>
                          <a:srgbClr val="FF0000"/>
                        </a:solidFill>
                        <a:effectLst/>
                        <a:latin typeface="Calibri"/>
                      </a:endParaRPr>
                    </a:p>
                  </a:txBody>
                  <a:tcPr marL="6350" marR="6350" marT="6350" marB="0" anchor="ctr">
                    <a:solidFill>
                      <a:srgbClr val="FFFF99"/>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b="0" u="none" strike="noStrike" dirty="0">
                          <a:effectLst/>
                        </a:rPr>
                        <a:t>2,776</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solidFill>
                      <a:schemeClr val="bg1"/>
                    </a:solidFill>
                  </a:tcPr>
                </a:tc>
                <a:extLst>
                  <a:ext uri="{0D108BD9-81ED-4DB2-BD59-A6C34878D82A}">
                    <a16:rowId xmlns="" xmlns:a16="http://schemas.microsoft.com/office/drawing/2014/main" val="10003"/>
                  </a:ext>
                </a:extLst>
              </a:tr>
              <a:tr h="269131">
                <a:tc vMerge="1">
                  <a:txBody>
                    <a:bodyPr/>
                    <a:lstStyle/>
                    <a:p>
                      <a:endParaRPr lang="el-GR"/>
                    </a:p>
                  </a:txBody>
                  <a:tcPr/>
                </a:tc>
                <a:tc>
                  <a:txBody>
                    <a:bodyPr/>
                    <a:lstStyle/>
                    <a:p>
                      <a:pPr algn="ctr" fontAlgn="ctr"/>
                      <a:r>
                        <a:rPr lang="el-GR" sz="2000" u="none" strike="noStrike" dirty="0">
                          <a:effectLst/>
                        </a:rPr>
                        <a:t>5</a:t>
                      </a:r>
                      <a:endParaRPr lang="el-GR" sz="2000" b="1"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1,476</a:t>
                      </a:r>
                      <a:endParaRPr lang="el-GR" sz="2000" b="0" i="0" u="none" strike="noStrike" dirty="0">
                        <a:solidFill>
                          <a:srgbClr val="000000"/>
                        </a:solidFill>
                        <a:effectLst/>
                        <a:latin typeface="Calibri"/>
                      </a:endParaRPr>
                    </a:p>
                  </a:txBody>
                  <a:tcPr marL="6350" marR="6350" marT="6350" marB="0" anchor="ctr">
                    <a:solidFill>
                      <a:srgbClr val="FFFF99"/>
                    </a:solidFill>
                  </a:tcPr>
                </a:tc>
                <a:tc>
                  <a:txBody>
                    <a:bodyPr/>
                    <a:lstStyle/>
                    <a:p>
                      <a:pPr algn="ctr" fontAlgn="ctr"/>
                      <a:r>
                        <a:rPr lang="el-GR" sz="2000" b="0" u="none" strike="noStrike" dirty="0">
                          <a:effectLst/>
                        </a:rPr>
                        <a:t>2,015</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b="0" u="none" strike="noStrike" dirty="0">
                          <a:effectLst/>
                        </a:rPr>
                        <a:t>2,571</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b="0" u="none" strike="noStrike" dirty="0">
                          <a:effectLst/>
                        </a:rPr>
                        <a:t>4,032</a:t>
                      </a:r>
                      <a:endParaRPr lang="el-GR" sz="2000" b="0" i="0" u="none" strike="noStrike" dirty="0">
                        <a:solidFill>
                          <a:srgbClr val="000000"/>
                        </a:solidFill>
                        <a:effectLst/>
                        <a:latin typeface="Calibri"/>
                      </a:endParaRPr>
                    </a:p>
                  </a:txBody>
                  <a:tcPr marL="6350" marR="6350" marT="6350" marB="0" anchor="ctr">
                    <a:solidFill>
                      <a:schemeClr val="bg1"/>
                    </a:solidFill>
                  </a:tcPr>
                </a:tc>
                <a:extLst>
                  <a:ext uri="{0D108BD9-81ED-4DB2-BD59-A6C34878D82A}">
                    <a16:rowId xmlns="" xmlns:a16="http://schemas.microsoft.com/office/drawing/2014/main" val="10004"/>
                  </a:ext>
                </a:extLst>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1,440</a:t>
                      </a:r>
                      <a:endParaRPr lang="el-GR" sz="2000" b="0" i="0" u="none" strike="noStrike" dirty="0">
                        <a:solidFill>
                          <a:srgbClr val="000000"/>
                        </a:solidFill>
                        <a:effectLst/>
                        <a:latin typeface="Calibri"/>
                      </a:endParaRPr>
                    </a:p>
                  </a:txBody>
                  <a:tcPr marL="6350" marR="6350" marT="6350" marB="0" anchor="ctr">
                    <a:solidFill>
                      <a:srgbClr val="FFFF99"/>
                    </a:solidFill>
                  </a:tcPr>
                </a:tc>
                <a:tc>
                  <a:txBody>
                    <a:bodyPr/>
                    <a:lstStyle/>
                    <a:p>
                      <a:pPr algn="ctr" fontAlgn="ctr"/>
                      <a:r>
                        <a:rPr lang="el-GR" sz="2000" u="none" strike="noStrike" dirty="0">
                          <a:effectLst/>
                        </a:rPr>
                        <a:t>1,943</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b="0" u="none" strike="noStrike" dirty="0">
                          <a:effectLst/>
                        </a:rPr>
                        <a:t>2,447</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3,143</a:t>
                      </a:r>
                      <a:endParaRPr lang="el-GR" sz="2000" b="0" i="0" u="none" strike="noStrike" dirty="0">
                        <a:solidFill>
                          <a:srgbClr val="000000"/>
                        </a:solidFill>
                        <a:effectLst/>
                        <a:latin typeface="Calibri"/>
                      </a:endParaRPr>
                    </a:p>
                  </a:txBody>
                  <a:tcPr marL="6350" marR="6350" marT="6350" marB="0" anchor="ctr">
                    <a:solidFill>
                      <a:schemeClr val="bg1"/>
                    </a:solidFill>
                  </a:tcP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solidFill>
                      <a:schemeClr val="bg1"/>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94492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67408" y="476672"/>
            <a:ext cx="10801200" cy="6381328"/>
          </a:xfrm>
        </p:spPr>
        <p:txBody>
          <a:bodyPr/>
          <a:lstStyle/>
          <a:p>
            <a:pPr marL="0" indent="0">
              <a:buNone/>
            </a:pPr>
            <a:r>
              <a:rPr lang="el-GR" b="1" dirty="0" smtClean="0"/>
              <a:t>Άσκηση</a:t>
            </a:r>
          </a:p>
          <a:p>
            <a:pPr marL="0" indent="0">
              <a:buNone/>
            </a:pPr>
            <a:r>
              <a:rPr lang="el-GR" b="1" dirty="0" smtClean="0"/>
              <a:t>    </a:t>
            </a:r>
            <a:r>
              <a:rPr lang="en-US" b="1" dirty="0" smtClean="0"/>
              <a:t>X</a:t>
            </a:r>
            <a:r>
              <a:rPr lang="en-US" b="1" baseline="-25000" dirty="0" smtClean="0"/>
              <a:t>1</a:t>
            </a:r>
            <a:r>
              <a:rPr lang="en-US" b="1" dirty="0" smtClean="0"/>
              <a:t>:   -1,   </a:t>
            </a:r>
            <a:r>
              <a:rPr lang="el-GR" b="1" dirty="0" smtClean="0"/>
              <a:t>0</a:t>
            </a:r>
            <a:r>
              <a:rPr lang="en-US" b="1" dirty="0" smtClean="0"/>
              <a:t>,   6</a:t>
            </a:r>
            <a:r>
              <a:rPr lang="el-GR" b="1" dirty="0" smtClean="0"/>
              <a:t>, 1</a:t>
            </a:r>
            <a:endParaRPr lang="en-US" b="1" dirty="0" smtClean="0"/>
          </a:p>
          <a:p>
            <a:pPr marL="0" indent="0">
              <a:buNone/>
            </a:pPr>
            <a:r>
              <a:rPr lang="el-GR" b="1" dirty="0" smtClean="0"/>
              <a:t>    </a:t>
            </a:r>
            <a:r>
              <a:rPr lang="en-US" b="1" dirty="0" smtClean="0"/>
              <a:t>X</a:t>
            </a:r>
            <a:r>
              <a:rPr lang="en-US" b="1" baseline="-25000" dirty="0" smtClean="0"/>
              <a:t>2</a:t>
            </a:r>
            <a:r>
              <a:rPr lang="en-US" b="1" dirty="0" smtClean="0"/>
              <a:t>:   </a:t>
            </a:r>
            <a:r>
              <a:rPr lang="el-GR" b="1" dirty="0" smtClean="0"/>
              <a:t>2</a:t>
            </a:r>
            <a:r>
              <a:rPr lang="en-US" b="1" dirty="0" smtClean="0"/>
              <a:t>,   5,   5</a:t>
            </a:r>
          </a:p>
          <a:p>
            <a:pPr marL="0" indent="0" algn="just">
              <a:buNone/>
            </a:pPr>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smtClean="0">
                <a:solidFill>
                  <a:srgbClr val="000000"/>
                </a:solidFill>
              </a:rPr>
              <a:t>γίνει ο έλεγχος της υπόθεσης </a:t>
            </a:r>
          </a:p>
          <a:p>
            <a:pPr marL="0" indent="0" algn="just">
              <a:buNone/>
            </a:pPr>
            <a:r>
              <a:rPr lang="el-GR" b="1" dirty="0">
                <a:solidFill>
                  <a:srgbClr val="0000FF"/>
                </a:solidFill>
                <a:cs typeface="Times New Roman" pitchFamily="18" charset="0"/>
              </a:rPr>
              <a:t>Να ελεγχθεί σε επίπεδο σημαντικότητας </a:t>
            </a:r>
            <a:r>
              <a:rPr lang="el-GR" b="1" dirty="0" smtClean="0">
                <a:solidFill>
                  <a:srgbClr val="0000FF"/>
                </a:solidFill>
                <a:cs typeface="Times New Roman" pitchFamily="18" charset="0"/>
              </a:rPr>
              <a:t>α=0,01 </a:t>
            </a:r>
            <a:endParaRPr lang="el-GR" b="1" dirty="0">
              <a:solidFill>
                <a:srgbClr val="0000FF"/>
              </a:solidFill>
              <a:cs typeface="Times New Roman" pitchFamily="18" charset="0"/>
            </a:endParaRPr>
          </a:p>
          <a:p>
            <a:pPr marL="0" indent="0" algn="just">
              <a:buNone/>
            </a:pPr>
            <a:r>
              <a:rPr lang="en-US" dirty="0" smtClean="0">
                <a:solidFill>
                  <a:srgbClr val="000000"/>
                </a:solidFill>
              </a:rPr>
              <a:t>                            </a:t>
            </a:r>
            <a:r>
              <a:rPr lang="el-GR" dirty="0" smtClean="0">
                <a:solidFill>
                  <a:srgbClr val="000000"/>
                </a:solidFill>
              </a:rPr>
              <a:t>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a:t>
            </a:r>
            <a:r>
              <a:rPr lang="en-US" dirty="0">
                <a:solidFill>
                  <a:srgbClr val="000000"/>
                </a:solidFill>
                <a:cs typeface="Times New Roman" pitchFamily="18" charset="0"/>
              </a:rPr>
              <a:t>-</a:t>
            </a:r>
            <a:r>
              <a:rPr lang="el-GR" dirty="0">
                <a:solidFill>
                  <a:srgbClr val="000000"/>
                </a:solidFill>
                <a:cs typeface="Times New Roman" pitchFamily="18" charset="0"/>
              </a:rPr>
              <a:t> μ</a:t>
            </a:r>
            <a:r>
              <a:rPr lang="el-GR" baseline="-25000" dirty="0">
                <a:solidFill>
                  <a:srgbClr val="000000"/>
                </a:solidFill>
              </a:rPr>
              <a:t>2</a:t>
            </a:r>
            <a:r>
              <a:rPr lang="en-US" dirty="0" smtClean="0">
                <a:latin typeface="Calibri" panose="020F0502020204030204" pitchFamily="34" charset="0"/>
                <a:cs typeface="Calibri" panose="020F0502020204030204" pitchFamily="34" charset="0"/>
              </a:rPr>
              <a:t>=-18</a:t>
            </a:r>
            <a:r>
              <a:rPr lang="el-GR" dirty="0" smtClean="0">
                <a:latin typeface="Tahoma" pitchFamily="34" charset="0"/>
                <a:cs typeface="Tahoma" pitchFamily="34" charset="0"/>
              </a:rPr>
              <a:t> </a:t>
            </a:r>
            <a:r>
              <a:rPr lang="en-US" dirty="0" smtClean="0">
                <a:latin typeface="Tahoma" pitchFamily="34" charset="0"/>
                <a:cs typeface="Tahoma" pitchFamily="34" charset="0"/>
              </a:rPr>
              <a:t>    </a:t>
            </a:r>
            <a:endParaRPr lang="el-GR" dirty="0">
              <a:latin typeface="Tahoma" pitchFamily="34" charset="0"/>
              <a:cs typeface="Tahoma" pitchFamily="34" charset="0"/>
            </a:endParaRPr>
          </a:p>
          <a:p>
            <a:pPr marL="0" indent="0" algn="just">
              <a:buNone/>
            </a:pPr>
            <a:r>
              <a:rPr lang="en-US" dirty="0">
                <a:solidFill>
                  <a:srgbClr val="000000"/>
                </a:solidFill>
              </a:rPr>
              <a:t>   </a:t>
            </a:r>
            <a:r>
              <a:rPr lang="el-GR" dirty="0">
                <a:solidFill>
                  <a:srgbClr val="000000"/>
                </a:solidFill>
              </a:rPr>
              <a:t>                       </a:t>
            </a:r>
            <a:r>
              <a:rPr lang="el-GR" dirty="0" smtClean="0">
                <a:solidFill>
                  <a:srgbClr val="000000"/>
                </a:solidFill>
              </a:rPr>
              <a:t> </a:t>
            </a:r>
            <a:r>
              <a:rPr lang="en-US" dirty="0" smtClean="0">
                <a:solidFill>
                  <a:srgbClr val="000000"/>
                </a:solidFill>
              </a:rPr>
              <a:t> </a:t>
            </a:r>
            <a:r>
              <a:rPr lang="el-GR" dirty="0">
                <a:solidFill>
                  <a:srgbClr val="000000"/>
                </a:solidFill>
              </a:rPr>
              <a:t>Η</a:t>
            </a:r>
            <a:r>
              <a:rPr lang="el-GR" baseline="-25000" dirty="0">
                <a:solidFill>
                  <a:srgbClr val="000000"/>
                </a:solidFill>
              </a:rPr>
              <a:t>1</a:t>
            </a:r>
            <a:r>
              <a:rPr lang="el-GR" dirty="0">
                <a:solidFill>
                  <a:srgbClr val="000000"/>
                </a:solidFill>
                <a:cs typeface="Times New Roman" pitchFamily="18" charset="0"/>
              </a:rPr>
              <a:t>: μ</a:t>
            </a:r>
            <a:r>
              <a:rPr lang="el-GR" baseline="-25000" dirty="0">
                <a:solidFill>
                  <a:srgbClr val="000000"/>
                </a:solidFill>
              </a:rPr>
              <a:t>1</a:t>
            </a:r>
            <a:r>
              <a:rPr lang="el-GR" dirty="0">
                <a:solidFill>
                  <a:srgbClr val="000000"/>
                </a:solidFill>
              </a:rPr>
              <a:t> </a:t>
            </a:r>
            <a:r>
              <a:rPr lang="el-GR" dirty="0">
                <a:solidFill>
                  <a:srgbClr val="000000"/>
                </a:solidFill>
                <a:cs typeface="Times New Roman" pitchFamily="18" charset="0"/>
              </a:rPr>
              <a:t>- μ</a:t>
            </a:r>
            <a:r>
              <a:rPr lang="el-GR" baseline="-25000" dirty="0">
                <a:solidFill>
                  <a:srgbClr val="000000"/>
                </a:solidFill>
              </a:rPr>
              <a:t>2</a:t>
            </a:r>
            <a:r>
              <a:rPr lang="en-US" dirty="0">
                <a:latin typeface="Tahoma" pitchFamily="34" charset="0"/>
                <a:cs typeface="Tahoma" pitchFamily="34" charset="0"/>
              </a:rPr>
              <a:t> </a:t>
            </a:r>
            <a:r>
              <a:rPr lang="en-US" dirty="0">
                <a:latin typeface="Calibri" panose="020F0502020204030204" pitchFamily="34" charset="0"/>
                <a:cs typeface="Calibri" panose="020F0502020204030204" pitchFamily="34" charset="0"/>
              </a:rPr>
              <a:t>&lt;</a:t>
            </a:r>
            <a:r>
              <a:rPr lang="el-GR"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18</a:t>
            </a:r>
            <a:endParaRPr lang="el-GR" b="1" dirty="0">
              <a:solidFill>
                <a:srgbClr val="0000FF"/>
              </a:solidFill>
              <a:cs typeface="Times New Roman" pitchFamily="18" charset="0"/>
            </a:endParaRPr>
          </a:p>
          <a:p>
            <a:pPr marL="0" indent="0" algn="just">
              <a:buNone/>
            </a:pPr>
            <a:r>
              <a:rPr lang="el-GR" b="1" dirty="0" smtClean="0">
                <a:solidFill>
                  <a:srgbClr val="0000FF"/>
                </a:solidFill>
                <a:cs typeface="Times New Roman" pitchFamily="18" charset="0"/>
              </a:rPr>
              <a:t>    </a:t>
            </a:r>
          </a:p>
          <a:p>
            <a:pPr algn="just"/>
            <a:endParaRPr lang="el-GR" b="1" dirty="0">
              <a:solidFill>
                <a:srgbClr val="0000FF"/>
              </a:solidFill>
            </a:endParaRPr>
          </a:p>
          <a:p>
            <a:endParaRPr lang="en-US" dirty="0" smtClean="0"/>
          </a:p>
          <a:p>
            <a:endParaRPr lang="el-GR" dirty="0"/>
          </a:p>
        </p:txBody>
      </p:sp>
    </p:spTree>
    <p:extLst>
      <p:ext uri="{BB962C8B-B14F-4D97-AF65-F5344CB8AC3E}">
        <p14:creationId xmlns:p14="http://schemas.microsoft.com/office/powerpoint/2010/main" val="293950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51384" y="260648"/>
                <a:ext cx="10657184" cy="6858000"/>
              </a:xfrm>
            </p:spPr>
            <p:txBody>
              <a:bodyPr/>
              <a:lstStyle/>
              <a:p>
                <a:pPr marL="0" indent="0">
                  <a:buNone/>
                </a:pPr>
                <a:r>
                  <a:rPr lang="el-GR" b="1" u="sng" dirty="0" smtClean="0">
                    <a:solidFill>
                      <a:srgbClr val="000000"/>
                    </a:solidFill>
                  </a:rPr>
                  <a:t>Λύση</a:t>
                </a:r>
                <a:r>
                  <a:rPr lang="en-US" b="1" u="sng" dirty="0" smtClean="0">
                    <a:solidFill>
                      <a:srgbClr val="000000"/>
                    </a:solidFill>
                  </a:rPr>
                  <a:t>:</a:t>
                </a:r>
                <a:endParaRPr lang="el-GR" b="1" u="sng" dirty="0" smtClean="0">
                  <a:solidFill>
                    <a:srgbClr val="000000"/>
                  </a:solidFill>
                </a:endParaRPr>
              </a:p>
              <a:p>
                <a:r>
                  <a:rPr lang="el-GR" dirty="0" smtClean="0">
                    <a:solidFill>
                      <a:srgbClr val="000000"/>
                    </a:solidFill>
                  </a:rPr>
                  <a:t>Για </a:t>
                </a:r>
                <a:r>
                  <a:rPr lang="el-GR" dirty="0">
                    <a:solidFill>
                      <a:srgbClr val="000000"/>
                    </a:solidFill>
                  </a:rPr>
                  <a:t>το πρώτο δείγμα</a:t>
                </a:r>
                <a:r>
                  <a:rPr lang="en-US" dirty="0">
                    <a:solidFill>
                      <a:srgbClr val="000000"/>
                    </a:solidFill>
                  </a:rPr>
                  <a:t>:  </a:t>
                </a:r>
                <a14:m>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1</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n-US" i="1">
                            <a:solidFill>
                              <a:srgbClr val="000000"/>
                            </a:solidFill>
                            <a:latin typeface="Cambria Math"/>
                          </a:rPr>
                          <m:t>1+</m:t>
                        </m:r>
                        <m:r>
                          <a:rPr lang="el-GR" i="1">
                            <a:solidFill>
                              <a:srgbClr val="000000"/>
                            </a:solidFill>
                            <a:latin typeface="Cambria Math"/>
                          </a:rPr>
                          <m:t>0</m:t>
                        </m:r>
                        <m:r>
                          <a:rPr lang="en-US" i="1">
                            <a:solidFill>
                              <a:srgbClr val="000000"/>
                            </a:solidFill>
                            <a:latin typeface="Cambria Math"/>
                          </a:rPr>
                          <m:t>+</m:t>
                        </m:r>
                        <m:r>
                          <a:rPr lang="en-US" b="0" i="1" smtClean="0">
                            <a:solidFill>
                              <a:srgbClr val="000000"/>
                            </a:solidFill>
                            <a:latin typeface="Cambria Math"/>
                          </a:rPr>
                          <m:t>4−</m:t>
                        </m:r>
                        <m:r>
                          <a:rPr lang="el-GR" i="1">
                            <a:solidFill>
                              <a:srgbClr val="000000"/>
                            </a:solidFill>
                            <a:latin typeface="Cambria Math"/>
                          </a:rPr>
                          <m:t>1</m:t>
                        </m:r>
                      </m:num>
                      <m:den>
                        <m:r>
                          <a:rPr lang="el-GR" i="1">
                            <a:solidFill>
                              <a:srgbClr val="000000"/>
                            </a:solidFill>
                            <a:latin typeface="Cambria Math"/>
                          </a:rPr>
                          <m:t>4</m:t>
                        </m:r>
                      </m:den>
                    </m:f>
                    <m:r>
                      <a:rPr lang="en-US" i="1" smtClean="0">
                        <a:solidFill>
                          <a:srgbClr val="000000"/>
                        </a:solidFill>
                        <a:latin typeface="Cambria Math"/>
                        <a:ea typeface="Cambria Math"/>
                      </a:rPr>
                      <m:t>=</m:t>
                    </m:r>
                  </m:oMath>
                </a14:m>
                <a:r>
                  <a:rPr lang="el-GR" dirty="0"/>
                  <a:t>1</a:t>
                </a:r>
                <a:endParaRPr lang="en-US" dirty="0"/>
              </a:p>
              <a:p>
                <a:pPr algn="just"/>
                <a14:m>
                  <m:oMath xmlns:m="http://schemas.openxmlformats.org/officeDocument/2006/math">
                    <m:sSubSup>
                      <m:sSubSupPr>
                        <m:ctrlPr>
                          <a:rPr lang="el-GR" i="1">
                            <a:latin typeface="Cambria Math" panose="02040503050406030204" pitchFamily="18" charset="0"/>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n-US" i="1">
                            <a:latin typeface="Cambria Math"/>
                          </a:rPr>
                          <m:t>18</m:t>
                        </m:r>
                      </m:num>
                      <m:den>
                        <m:r>
                          <a:rPr lang="el-GR" i="1">
                            <a:latin typeface="Cambria Math"/>
                          </a:rPr>
                          <m:t>3</m:t>
                        </m:r>
                      </m:den>
                    </m:f>
                    <m:r>
                      <a:rPr lang="el-GR" i="1">
                        <a:latin typeface="Cambria Math"/>
                      </a:rPr>
                      <m:t>=</m:t>
                    </m:r>
                    <m:r>
                      <a:rPr lang="en-US" i="1">
                        <a:latin typeface="Cambria Math"/>
                      </a:rPr>
                      <m:t>6</m:t>
                    </m:r>
                    <m:r>
                      <a:rPr lang="el-GR" i="1">
                        <a:latin typeface="Cambria Math"/>
                      </a:rPr>
                      <m:t>     </m:t>
                    </m:r>
                    <m:sSub>
                      <m:sSubPr>
                        <m:ctrlPr>
                          <a:rPr lang="el-GR" i="1">
                            <a:latin typeface="Cambria Math" panose="02040503050406030204" pitchFamily="18" charset="0"/>
                          </a:rPr>
                        </m:ctrlPr>
                      </m:sSubPr>
                      <m:e>
                        <m:r>
                          <m:rPr>
                            <m:sty m:val="p"/>
                          </m:rPr>
                          <a:rPr lang="en-US">
                            <a:latin typeface="Cambria Math"/>
                          </a:rPr>
                          <m:t>S</m:t>
                        </m:r>
                      </m:e>
                      <m:sub>
                        <m:r>
                          <a:rPr lang="en-US" i="1">
                            <a:latin typeface="Cambria Math"/>
                          </a:rPr>
                          <m:t>1</m:t>
                        </m:r>
                      </m:sub>
                    </m:sSub>
                    <m:r>
                      <a:rPr lang="el-GR" i="1">
                        <a:latin typeface="Cambria Math"/>
                      </a:rPr>
                      <m:t>=</m:t>
                    </m:r>
                    <m:r>
                      <a:rPr lang="en-US" i="1">
                        <a:latin typeface="Cambria Math"/>
                      </a:rPr>
                      <m:t>2,45</m:t>
                    </m:r>
                  </m:oMath>
                </a14:m>
                <a:endParaRPr lang="el-GR" dirty="0"/>
              </a:p>
              <a:p>
                <a:pPr algn="just"/>
                <a:endParaRPr lang="el-GR" b="1" dirty="0" smtClean="0">
                  <a:solidFill>
                    <a:srgbClr val="0000FF"/>
                  </a:solidFill>
                  <a:cs typeface="Times New Roman" pitchFamily="18" charset="0"/>
                </a:endParaRPr>
              </a:p>
              <a:p>
                <a:pPr algn="just"/>
                <a:endParaRPr lang="el-GR" b="1" dirty="0">
                  <a:solidFill>
                    <a:srgbClr val="0000FF"/>
                  </a:solidFill>
                </a:endParaRPr>
              </a:p>
              <a:p>
                <a:pPr marL="0" indent="0">
                  <a:buNone/>
                </a:pPr>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51384" y="260648"/>
                <a:ext cx="10657184" cy="6858000"/>
              </a:xfrm>
              <a:blipFill rotWithShape="0">
                <a:blip r:embed="rId2"/>
                <a:stretch>
                  <a:fillRect l="-1429" t="-115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582476951"/>
                  </p:ext>
                </p:extLst>
              </p:nvPr>
            </p:nvGraphicFramePr>
            <p:xfrm>
              <a:off x="2279576" y="3140968"/>
              <a:ext cx="6696743" cy="296418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-2</a:t>
                          </a:r>
                        </a:p>
                      </a:txBody>
                      <a:tcPr marL="6350" marR="6350" marT="6350" marB="0" anchor="b"/>
                    </a:tc>
                    <a:tc>
                      <a:txBody>
                        <a:bodyPr/>
                        <a:lstStyle/>
                        <a:p>
                          <a:pPr algn="ctr" fontAlgn="b"/>
                          <a:r>
                            <a:rPr lang="el-GR" sz="3200" b="0" i="0" u="none" strike="noStrike">
                              <a:solidFill>
                                <a:srgbClr val="000000"/>
                              </a:solidFill>
                              <a:effectLst/>
                              <a:latin typeface="Calibri"/>
                            </a:rPr>
                            <a:t>4</a:t>
                          </a: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3200" b="0" i="0" u="none" strike="noStrike">
                              <a:solidFill>
                                <a:srgbClr val="000000"/>
                              </a:solidFill>
                              <a:effectLst/>
                              <a:latin typeface="Calibri"/>
                            </a:rPr>
                            <a:t>0</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n-US" sz="3200" b="0" i="0" u="none" strike="noStrike" dirty="0" smtClean="0">
                              <a:solidFill>
                                <a:srgbClr val="000000"/>
                              </a:solidFill>
                              <a:effectLst/>
                              <a:latin typeface="Calibri"/>
                            </a:rPr>
                            <a:t>4</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n-US" sz="3200" b="0" i="0" u="none" strike="noStrike" dirty="0" smtClean="0">
                              <a:solidFill>
                                <a:srgbClr val="000000"/>
                              </a:solidFill>
                              <a:effectLst/>
                              <a:latin typeface="Calibri"/>
                            </a:rPr>
                            <a:t>3</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n-US" sz="3200" b="0" i="0" u="none" strike="noStrike" dirty="0" smtClean="0">
                              <a:solidFill>
                                <a:srgbClr val="000000"/>
                              </a:solidFill>
                              <a:effectLst/>
                              <a:latin typeface="Calibri"/>
                            </a:rPr>
                            <a:t>9</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l-GR" sz="3200" b="0" i="0" u="none" strike="noStrike">
                              <a:solidFill>
                                <a:srgbClr val="000000"/>
                              </a:solidFill>
                              <a:effectLst/>
                              <a:latin typeface="Calibri"/>
                            </a:rPr>
                            <a:t>1</a:t>
                          </a:r>
                        </a:p>
                      </a:txBody>
                      <a:tcPr marL="6350" marR="6350" marT="6350" marB="0" anchor="b"/>
                    </a:tc>
                    <a:tc>
                      <a:txBody>
                        <a:bodyPr/>
                        <a:lstStyle/>
                        <a:p>
                          <a:pPr algn="ctr" fontAlgn="b"/>
                          <a:r>
                            <a:rPr lang="el-GR" sz="3200" b="0" i="0" u="none" strike="noStrike">
                              <a:solidFill>
                                <a:srgbClr val="000000"/>
                              </a:solidFill>
                              <a:effectLst/>
                              <a:latin typeface="Calibri"/>
                            </a:rPr>
                            <a:t>-2</a:t>
                          </a:r>
                        </a:p>
                      </a:txBody>
                      <a:tcPr marL="6350" marR="6350" marT="6350" marB="0" anchor="b"/>
                    </a:tc>
                    <a:tc>
                      <a:txBody>
                        <a:bodyPr/>
                        <a:lstStyle/>
                        <a:p>
                          <a:pPr algn="ctr" fontAlgn="b"/>
                          <a:r>
                            <a:rPr lang="el-GR" sz="3200" b="0" i="0" u="none" strike="noStrike" dirty="0">
                              <a:solidFill>
                                <a:srgbClr val="000000"/>
                              </a:solidFill>
                              <a:effectLst/>
                              <a:latin typeface="Calibri"/>
                            </a:rPr>
                            <a:t>4</a:t>
                          </a:r>
                        </a:p>
                      </a:txBody>
                      <a:tcPr marL="6350" marR="6350" marT="6350" marB="0" anchor="b"/>
                    </a:tc>
                    <a:extLst>
                      <a:ext uri="{0D108BD9-81ED-4DB2-BD59-A6C34878D82A}">
                        <a16:rowId xmlns="" xmlns:a16="http://schemas.microsoft.com/office/drawing/2014/main" val="10004"/>
                      </a:ext>
                    </a:extLst>
                  </a:tr>
                  <a:tr h="360040">
                    <a:tc>
                      <a:txBody>
                        <a:bodyPr/>
                        <a:lstStyle/>
                        <a:p>
                          <a:pPr algn="ctr" fontAlgn="b"/>
                          <a:r>
                            <a:rPr lang="el-GR" sz="3200" b="1" i="0" u="none" strike="noStrike" dirty="0">
                              <a:solidFill>
                                <a:srgbClr val="FF0000"/>
                              </a:solidFill>
                              <a:effectLst/>
                              <a:latin typeface="Calibri"/>
                            </a:rPr>
                            <a:t>4</a:t>
                          </a:r>
                        </a:p>
                      </a:txBody>
                      <a:tcPr marL="6350" marR="6350" marT="6350" marB="0" anchor="b"/>
                    </a:tc>
                    <a:tc>
                      <a:txBody>
                        <a:bodyPr/>
                        <a:lstStyle/>
                        <a:p>
                          <a:pPr algn="ctr" fontAlgn="b"/>
                          <a:endParaRPr lang="el-GR" sz="3200" b="0" i="0" u="none" strike="noStrike">
                            <a:solidFill>
                              <a:srgbClr val="000000"/>
                            </a:solidFill>
                            <a:effectLst/>
                            <a:latin typeface="Calibri"/>
                          </a:endParaRPr>
                        </a:p>
                      </a:txBody>
                      <a:tcPr marL="6350" marR="6350" marT="6350" marB="0" anchor="b"/>
                    </a:tc>
                    <a:tc>
                      <a:txBody>
                        <a:bodyPr/>
                        <a:lstStyle/>
                        <a:p>
                          <a:pPr algn="ctr" fontAlgn="b"/>
                          <a:r>
                            <a:rPr lang="en-US" sz="3200" b="1" i="0" u="none" strike="noStrike" dirty="0" smtClean="0">
                              <a:solidFill>
                                <a:srgbClr val="FF0000"/>
                              </a:solidFill>
                              <a:effectLst/>
                              <a:latin typeface="Calibri"/>
                            </a:rPr>
                            <a:t>18</a:t>
                          </a:r>
                          <a:endParaRPr lang="el-GR" sz="3200" b="1" i="0" u="none" strike="noStrike" dirty="0">
                            <a:solidFill>
                              <a:srgbClr val="FF0000"/>
                            </a:solidFill>
                            <a:effectLst/>
                            <a:latin typeface="Calibri"/>
                          </a:endParaRPr>
                        </a:p>
                      </a:txBody>
                      <a:tcPr marL="6350" marR="6350" marT="6350" marB="0" anchor="b"/>
                    </a:tc>
                    <a:extLst>
                      <a:ext uri="{0D108BD9-81ED-4DB2-BD59-A6C34878D82A}">
                        <a16:rowId xmlns="" xmlns:a16="http://schemas.microsoft.com/office/drawing/2014/main" val="10005"/>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582476951"/>
                  </p:ext>
                </p:extLst>
              </p:nvPr>
            </p:nvGraphicFramePr>
            <p:xfrm>
              <a:off x="2279576" y="3140968"/>
              <a:ext cx="6696743" cy="2964180"/>
            </p:xfrm>
            <a:graphic>
              <a:graphicData uri="http://schemas.openxmlformats.org/drawingml/2006/table">
                <a:tbl>
                  <a:tblPr>
                    <a:tableStyleId>{5C22544A-7EE6-4342-B048-85BDC9FD1C3A}</a:tableStyleId>
                  </a:tblPr>
                  <a:tblGrid>
                    <a:gridCol w="1924812">
                      <a:extLst>
                        <a:ext uri="{9D8B030D-6E8A-4147-A177-3AD203B41FA5}">
                          <a16:colId xmlns:a16="http://schemas.microsoft.com/office/drawing/2014/main" xmlns:a14="http://schemas.microsoft.com/office/drawing/2010/main" xmlns="" val="20000"/>
                        </a:ext>
                      </a:extLst>
                    </a:gridCol>
                    <a:gridCol w="2365915">
                      <a:extLst>
                        <a:ext uri="{9D8B030D-6E8A-4147-A177-3AD203B41FA5}">
                          <a16:colId xmlns:a16="http://schemas.microsoft.com/office/drawing/2014/main" xmlns:a14="http://schemas.microsoft.com/office/drawing/2010/main" xmlns="" val="20001"/>
                        </a:ext>
                      </a:extLst>
                    </a:gridCol>
                    <a:gridCol w="2406016">
                      <a:extLst>
                        <a:ext uri="{9D8B030D-6E8A-4147-A177-3AD203B41FA5}">
                          <a16:colId xmlns:a16="http://schemas.microsoft.com/office/drawing/2014/main" xmlns:a14="http://schemas.microsoft.com/office/drawing/2010/main" xmlns="" val="20002"/>
                        </a:ext>
                      </a:extLst>
                    </a:gridCol>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0">
                          <a:blip r:embed="rId3"/>
                          <a:stretch>
                            <a:fillRect l="-81491" t="-23457" r="-102057" b="-550617"/>
                          </a:stretch>
                        </a:blipFill>
                      </a:tcPr>
                    </a:tc>
                    <a:tc>
                      <a:txBody>
                        <a:bodyPr/>
                        <a:lstStyle/>
                        <a:p>
                          <a:endParaRPr lang="el-GR"/>
                        </a:p>
                      </a:txBody>
                      <a:tcPr marL="6350" marR="6350" marT="6350" marB="0" anchor="b">
                        <a:blipFill rotWithShape="0">
                          <a:blip r:embed="rId3"/>
                          <a:stretch>
                            <a:fillRect l="-178734" t="-23457" r="-506" b="-550617"/>
                          </a:stretch>
                        </a:blipFill>
                      </a:tcPr>
                    </a:tc>
                    <a:extLst>
                      <a:ext uri="{0D108BD9-81ED-4DB2-BD59-A6C34878D82A}">
                        <a16:rowId xmlns:a16="http://schemas.microsoft.com/office/drawing/2014/main" xmlns:a14="http://schemas.microsoft.com/office/drawing/2010/main" xmlns="" val="10000"/>
                      </a:ext>
                    </a:extLst>
                  </a:tr>
                  <a:tr h="494030">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-2</a:t>
                          </a:r>
                        </a:p>
                      </a:txBody>
                      <a:tcPr marL="6350" marR="6350" marT="6350" marB="0" anchor="b"/>
                    </a:tc>
                    <a:tc>
                      <a:txBody>
                        <a:bodyPr/>
                        <a:lstStyle/>
                        <a:p>
                          <a:pPr algn="ctr" fontAlgn="b"/>
                          <a:r>
                            <a:rPr lang="el-GR" sz="3200" b="0" i="0" u="none" strike="noStrike">
                              <a:solidFill>
                                <a:srgbClr val="000000"/>
                              </a:solidFill>
                              <a:effectLst/>
                              <a:latin typeface="Calibri"/>
                            </a:rPr>
                            <a:t>4</a:t>
                          </a:r>
                        </a:p>
                      </a:txBody>
                      <a:tcPr marL="6350" marR="6350" marT="6350" marB="0" anchor="b"/>
                    </a:tc>
                    <a:extLst>
                      <a:ext uri="{0D108BD9-81ED-4DB2-BD59-A6C34878D82A}">
                        <a16:rowId xmlns:a16="http://schemas.microsoft.com/office/drawing/2014/main" xmlns:a14="http://schemas.microsoft.com/office/drawing/2010/main" xmlns="" val="10001"/>
                      </a:ext>
                    </a:extLst>
                  </a:tr>
                  <a:tr h="494030">
                    <a:tc>
                      <a:txBody>
                        <a:bodyPr/>
                        <a:lstStyle/>
                        <a:p>
                          <a:pPr algn="ctr" fontAlgn="b"/>
                          <a:r>
                            <a:rPr lang="el-GR" sz="3200" b="0" i="0" u="none" strike="noStrike">
                              <a:solidFill>
                                <a:srgbClr val="000000"/>
                              </a:solidFill>
                              <a:effectLst/>
                              <a:latin typeface="Calibri"/>
                            </a:rPr>
                            <a:t>0</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extLst>
                      <a:ext uri="{0D108BD9-81ED-4DB2-BD59-A6C34878D82A}">
                        <a16:rowId xmlns:a16="http://schemas.microsoft.com/office/drawing/2014/main" xmlns:a14="http://schemas.microsoft.com/office/drawing/2010/main" xmlns="" val="10002"/>
                      </a:ext>
                    </a:extLst>
                  </a:tr>
                  <a:tr h="494030">
                    <a:tc>
                      <a:txBody>
                        <a:bodyPr/>
                        <a:lstStyle/>
                        <a:p>
                          <a:pPr algn="ctr" fontAlgn="b"/>
                          <a:r>
                            <a:rPr lang="en-US" sz="3200" b="0" i="0" u="none" strike="noStrike" dirty="0" smtClean="0">
                              <a:solidFill>
                                <a:srgbClr val="000000"/>
                              </a:solidFill>
                              <a:effectLst/>
                              <a:latin typeface="Calibri"/>
                            </a:rPr>
                            <a:t>4</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n-US" sz="3200" b="0" i="0" u="none" strike="noStrike" dirty="0" smtClean="0">
                              <a:solidFill>
                                <a:srgbClr val="000000"/>
                              </a:solidFill>
                              <a:effectLst/>
                              <a:latin typeface="Calibri"/>
                            </a:rPr>
                            <a:t>3</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n-US" sz="3200" b="0" i="0" u="none" strike="noStrike" dirty="0" smtClean="0">
                              <a:solidFill>
                                <a:srgbClr val="000000"/>
                              </a:solidFill>
                              <a:effectLst/>
                              <a:latin typeface="Calibri"/>
                            </a:rPr>
                            <a:t>9</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3"/>
                      </a:ext>
                    </a:extLst>
                  </a:tr>
                  <a:tr h="494030">
                    <a:tc>
                      <a:txBody>
                        <a:bodyPr/>
                        <a:lstStyle/>
                        <a:p>
                          <a:pPr algn="ctr" fontAlgn="b"/>
                          <a:r>
                            <a:rPr lang="el-GR" sz="3200" b="0" i="0" u="none" strike="noStrike">
                              <a:solidFill>
                                <a:srgbClr val="000000"/>
                              </a:solidFill>
                              <a:effectLst/>
                              <a:latin typeface="Calibri"/>
                            </a:rPr>
                            <a:t>1</a:t>
                          </a:r>
                        </a:p>
                      </a:txBody>
                      <a:tcPr marL="6350" marR="6350" marT="6350" marB="0" anchor="b"/>
                    </a:tc>
                    <a:tc>
                      <a:txBody>
                        <a:bodyPr/>
                        <a:lstStyle/>
                        <a:p>
                          <a:pPr algn="ctr" fontAlgn="b"/>
                          <a:r>
                            <a:rPr lang="el-GR" sz="3200" b="0" i="0" u="none" strike="noStrike">
                              <a:solidFill>
                                <a:srgbClr val="000000"/>
                              </a:solidFill>
                              <a:effectLst/>
                              <a:latin typeface="Calibri"/>
                            </a:rPr>
                            <a:t>-2</a:t>
                          </a:r>
                        </a:p>
                      </a:txBody>
                      <a:tcPr marL="6350" marR="6350" marT="6350" marB="0" anchor="b"/>
                    </a:tc>
                    <a:tc>
                      <a:txBody>
                        <a:bodyPr/>
                        <a:lstStyle/>
                        <a:p>
                          <a:pPr algn="ctr" fontAlgn="b"/>
                          <a:r>
                            <a:rPr lang="el-GR" sz="3200" b="0" i="0" u="none" strike="noStrike" dirty="0">
                              <a:solidFill>
                                <a:srgbClr val="000000"/>
                              </a:solidFill>
                              <a:effectLst/>
                              <a:latin typeface="Calibri"/>
                            </a:rPr>
                            <a:t>4</a:t>
                          </a:r>
                        </a:p>
                      </a:txBody>
                      <a:tcPr marL="6350" marR="6350" marT="6350" marB="0" anchor="b"/>
                    </a:tc>
                    <a:extLst>
                      <a:ext uri="{0D108BD9-81ED-4DB2-BD59-A6C34878D82A}">
                        <a16:rowId xmlns:a16="http://schemas.microsoft.com/office/drawing/2014/main" xmlns:a14="http://schemas.microsoft.com/office/drawing/2010/main" xmlns="" val="10004"/>
                      </a:ext>
                    </a:extLst>
                  </a:tr>
                  <a:tr h="494030">
                    <a:tc>
                      <a:txBody>
                        <a:bodyPr/>
                        <a:lstStyle/>
                        <a:p>
                          <a:pPr algn="ctr" fontAlgn="b"/>
                          <a:r>
                            <a:rPr lang="el-GR" sz="3200" b="1" i="0" u="none" strike="noStrike" dirty="0">
                              <a:solidFill>
                                <a:srgbClr val="FF0000"/>
                              </a:solidFill>
                              <a:effectLst/>
                              <a:latin typeface="Calibri"/>
                            </a:rPr>
                            <a:t>4</a:t>
                          </a:r>
                          <a:endParaRPr lang="el-GR" sz="3200" b="1" i="0" u="none" strike="noStrike" dirty="0">
                            <a:solidFill>
                              <a:srgbClr val="FF0000"/>
                            </a:solidFill>
                            <a:effectLst/>
                            <a:latin typeface="Calibri"/>
                          </a:endParaRPr>
                        </a:p>
                      </a:txBody>
                      <a:tcPr marL="6350" marR="6350" marT="6350" marB="0" anchor="b"/>
                    </a:tc>
                    <a:tc>
                      <a:txBody>
                        <a:bodyPr/>
                        <a:lstStyle/>
                        <a:p>
                          <a:pPr algn="ctr" fontAlgn="b"/>
                          <a:endParaRPr lang="el-GR" sz="3200" b="0" i="0" u="none" strike="noStrike">
                            <a:solidFill>
                              <a:srgbClr val="000000"/>
                            </a:solidFill>
                            <a:effectLst/>
                            <a:latin typeface="Calibri"/>
                          </a:endParaRPr>
                        </a:p>
                      </a:txBody>
                      <a:tcPr marL="6350" marR="6350" marT="6350" marB="0" anchor="b"/>
                    </a:tc>
                    <a:tc>
                      <a:txBody>
                        <a:bodyPr/>
                        <a:lstStyle/>
                        <a:p>
                          <a:pPr algn="ctr" fontAlgn="b"/>
                          <a:r>
                            <a:rPr lang="en-US" sz="3200" b="1" i="0" u="none" strike="noStrike" dirty="0" smtClean="0">
                              <a:solidFill>
                                <a:srgbClr val="FF0000"/>
                              </a:solidFill>
                              <a:effectLst/>
                              <a:latin typeface="Calibri"/>
                            </a:rPr>
                            <a:t>18</a:t>
                          </a:r>
                          <a:endParaRPr lang="el-GR" sz="3200" b="1" i="0" u="none" strike="noStrike" dirty="0">
                            <a:solidFill>
                              <a:srgbClr val="FF0000"/>
                            </a:solidFill>
                            <a:effectLst/>
                            <a:latin typeface="Calibri"/>
                          </a:endParaRPr>
                        </a:p>
                      </a:txBody>
                      <a:tcPr marL="6350" marR="6350" marT="6350" marB="0" anchor="b"/>
                    </a:tc>
                    <a:extLst>
                      <a:ext uri="{0D108BD9-81ED-4DB2-BD59-A6C34878D82A}">
                        <a16:rowId xmlns:a16="http://schemas.microsoft.com/office/drawing/2014/main" xmlns:a14="http://schemas.microsoft.com/office/drawing/2010/main" xmlns="" val="10005"/>
                      </a:ext>
                    </a:extLst>
                  </a:tr>
                </a:tbl>
              </a:graphicData>
            </a:graphic>
          </p:graphicFrame>
        </mc:Fallback>
      </mc:AlternateContent>
    </p:spTree>
    <p:extLst>
      <p:ext uri="{BB962C8B-B14F-4D97-AF65-F5344CB8AC3E}">
        <p14:creationId xmlns:p14="http://schemas.microsoft.com/office/powerpoint/2010/main" val="155321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79376" y="0"/>
                <a:ext cx="11161240" cy="6597352"/>
              </a:xfrm>
            </p:spPr>
            <p:txBody>
              <a:bodyPr>
                <a:normAutofit/>
              </a:bodyPr>
              <a:lstStyle/>
              <a:p>
                <a14:m>
                  <m:oMath xmlns:m="http://schemas.openxmlformats.org/officeDocument/2006/math">
                    <m:sSubSup>
                      <m:sSubSupPr>
                        <m:ctrlPr>
                          <a:rPr lang="el-GR" i="1" smtClean="0">
                            <a:latin typeface="Cambria Math" panose="02040503050406030204" pitchFamily="18" charset="0"/>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panose="02040503050406030204" pitchFamily="18" charset="0"/>
                          </a:rPr>
                        </m:ctrlPr>
                      </m:fPr>
                      <m:num>
                        <m:nary>
                          <m:naryPr>
                            <m:chr m:val="∑"/>
                            <m:limLoc m:val="undOvr"/>
                            <m:subHide m:val="on"/>
                            <m:supHide m:val="on"/>
                            <m:ctrlPr>
                              <a:rPr lang="el-GR" i="1">
                                <a:latin typeface="Cambria Math" panose="02040503050406030204" pitchFamily="18" charset="0"/>
                              </a:rPr>
                            </m:ctrlPr>
                          </m:naryPr>
                          <m:sub/>
                          <m:sup/>
                          <m:e>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panose="02040503050406030204" pitchFamily="18" charset="0"/>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panose="02040503050406030204" pitchFamily="18" charset="0"/>
                          </a:rPr>
                        </m:ctrlPr>
                      </m:fPr>
                      <m:num>
                        <m:r>
                          <a:rPr lang="el-GR" b="0" i="1" smtClean="0">
                            <a:latin typeface="Cambria Math"/>
                          </a:rPr>
                          <m:t>6</m:t>
                        </m:r>
                      </m:num>
                      <m:den>
                        <m:r>
                          <a:rPr lang="el-GR" b="0" i="1" smtClean="0">
                            <a:latin typeface="Cambria Math"/>
                          </a:rPr>
                          <m:t>2</m:t>
                        </m:r>
                      </m:den>
                    </m:f>
                    <m:r>
                      <a:rPr lang="el-GR" i="1">
                        <a:latin typeface="Cambria Math"/>
                      </a:rPr>
                      <m:t>=</m:t>
                    </m:r>
                    <m:r>
                      <a:rPr lang="el-GR" b="0" i="1" smtClean="0">
                        <a:latin typeface="Cambria Math"/>
                      </a:rPr>
                      <m:t>3</m:t>
                    </m:r>
                    <m:r>
                      <a:rPr lang="el-GR" i="1">
                        <a:latin typeface="Cambria Math"/>
                      </a:rPr>
                      <m:t>    </m:t>
                    </m:r>
                    <m:sSub>
                      <m:sSubPr>
                        <m:ctrlPr>
                          <a:rPr lang="el-GR" i="1">
                            <a:latin typeface="Cambria Math" panose="02040503050406030204" pitchFamily="18" charset="0"/>
                          </a:rPr>
                        </m:ctrlPr>
                      </m:sSubPr>
                      <m:e>
                        <m:r>
                          <m:rPr>
                            <m:sty m:val="p"/>
                          </m:rPr>
                          <a:rPr lang="en-US">
                            <a:latin typeface="Cambria Math"/>
                          </a:rPr>
                          <m:t>S</m:t>
                        </m:r>
                      </m:e>
                      <m:sub>
                        <m:r>
                          <a:rPr lang="el-GR" b="0" i="1" smtClean="0">
                            <a:latin typeface="Cambria Math"/>
                          </a:rPr>
                          <m:t>2</m:t>
                        </m:r>
                      </m:sub>
                    </m:sSub>
                    <m:r>
                      <a:rPr lang="el-GR" i="1">
                        <a:latin typeface="Cambria Math"/>
                      </a:rPr>
                      <m:t>=</m:t>
                    </m:r>
                    <m:r>
                      <a:rPr lang="el-GR" b="0" i="1" smtClean="0">
                        <a:latin typeface="Cambria Math"/>
                      </a:rPr>
                      <m:t>1,73</m:t>
                    </m:r>
                  </m:oMath>
                </a14:m>
                <a:endParaRPr lang="el-GR" b="1" dirty="0" smtClean="0"/>
              </a:p>
              <a:p>
                <a:pPr marL="0" indent="0">
                  <a:buNone/>
                </a:pPr>
                <a:endParaRPr lang="el-GR" b="1" dirty="0"/>
              </a:p>
              <a:p>
                <a:pPr marL="0" indent="0">
                  <a:buNone/>
                </a:pPr>
                <a:endParaRPr lang="el-GR" b="1" dirty="0" smtClean="0"/>
              </a:p>
              <a:p>
                <a:pPr marL="0" indent="0">
                  <a:buNone/>
                </a:pPr>
                <a:endParaRPr lang="el-GR" b="1" dirty="0"/>
              </a:p>
              <a:p>
                <a:pPr marL="0" indent="0">
                  <a:buNone/>
                </a:pPr>
                <a:endParaRPr lang="el-GR" b="1" dirty="0" smtClean="0"/>
              </a:p>
              <a:p>
                <a:pPr marL="0" indent="0">
                  <a:buNone/>
                </a:pPr>
                <a:r>
                  <a:rPr lang="el-GR" b="1" dirty="0" smtClean="0"/>
                  <a:t>1</a:t>
                </a:r>
                <a:r>
                  <a:rPr lang="el-GR" b="1" baseline="30000" dirty="0" smtClean="0"/>
                  <a:t>ο</a:t>
                </a:r>
                <a:r>
                  <a:rPr lang="el-GR" b="1" dirty="0" smtClean="0"/>
                  <a:t> βήμα</a:t>
                </a:r>
                <a:r>
                  <a:rPr lang="en-US" b="1" dirty="0" smtClean="0"/>
                  <a:t>:</a:t>
                </a:r>
                <a:r>
                  <a:rPr lang="el-GR" b="1" dirty="0" smtClean="0"/>
                  <a:t> </a:t>
                </a:r>
                <a:r>
                  <a:rPr lang="el-GR" u="sng" dirty="0" smtClean="0"/>
                  <a:t>Διατύπωση των Υποθέσεων</a:t>
                </a:r>
                <a:endParaRPr lang="el-GR" dirty="0" smtClean="0"/>
              </a:p>
              <a:p>
                <a:pPr marL="0" indent="0" algn="just">
                  <a:buNone/>
                </a:pPr>
                <a:r>
                  <a:rPr lang="en-US" dirty="0" smtClean="0">
                    <a:solidFill>
                      <a:srgbClr val="000000"/>
                    </a:solidFill>
                  </a:rPr>
                  <a:t>                                </a:t>
                </a:r>
                <a:r>
                  <a:rPr lang="el-GR" dirty="0" smtClean="0">
                    <a:solidFill>
                      <a:srgbClr val="000000"/>
                    </a:solidFill>
                  </a:rPr>
                  <a:t>Η</a:t>
                </a:r>
                <a:r>
                  <a:rPr lang="el-GR" baseline="-25000" dirty="0" smtClean="0">
                    <a:solidFill>
                      <a:srgbClr val="000000"/>
                    </a:solidFill>
                  </a:rPr>
                  <a:t>0</a:t>
                </a:r>
                <a:r>
                  <a:rPr lang="en-US" dirty="0">
                    <a:solidFill>
                      <a:srgbClr val="000000"/>
                    </a:solidFill>
                  </a:rPr>
                  <a:t>:</a:t>
                </a:r>
                <a:r>
                  <a:rPr lang="el-GR" dirty="0">
                    <a:solidFill>
                      <a:srgbClr val="000000"/>
                    </a:solidFill>
                  </a:rPr>
                  <a:t> </a:t>
                </a:r>
                <a:r>
                  <a:rPr lang="el-GR" dirty="0">
                    <a:solidFill>
                      <a:srgbClr val="000000"/>
                    </a:solidFill>
                    <a:cs typeface="Times New Roman" pitchFamily="18" charset="0"/>
                  </a:rPr>
                  <a:t>μ</a:t>
                </a:r>
                <a:r>
                  <a:rPr lang="el-GR" baseline="-25000" dirty="0">
                    <a:solidFill>
                      <a:srgbClr val="000000"/>
                    </a:solidFill>
                  </a:rPr>
                  <a:t>1</a:t>
                </a:r>
                <a:r>
                  <a:rPr lang="el-GR" dirty="0">
                    <a:solidFill>
                      <a:srgbClr val="000000"/>
                    </a:solidFill>
                    <a:cs typeface="Times New Roman" pitchFamily="18" charset="0"/>
                  </a:rPr>
                  <a:t> </a:t>
                </a:r>
                <a:r>
                  <a:rPr lang="en-US" dirty="0">
                    <a:solidFill>
                      <a:srgbClr val="000000"/>
                    </a:solidFill>
                    <a:cs typeface="Times New Roman" pitchFamily="18" charset="0"/>
                  </a:rPr>
                  <a:t>-</a:t>
                </a:r>
                <a:r>
                  <a:rPr lang="el-GR" dirty="0">
                    <a:solidFill>
                      <a:srgbClr val="000000"/>
                    </a:solidFill>
                    <a:cs typeface="Times New Roman" pitchFamily="18" charset="0"/>
                  </a:rPr>
                  <a:t> μ</a:t>
                </a:r>
                <a:r>
                  <a:rPr lang="el-GR" baseline="-25000" dirty="0">
                    <a:solidFill>
                      <a:srgbClr val="000000"/>
                    </a:solidFill>
                  </a:rPr>
                  <a:t>2</a:t>
                </a:r>
                <a:r>
                  <a:rPr lang="en-US" dirty="0" smtClean="0">
                    <a:latin typeface="Calibri" panose="020F0502020204030204" pitchFamily="34" charset="0"/>
                    <a:cs typeface="Calibri" panose="020F0502020204030204" pitchFamily="34" charset="0"/>
                  </a:rPr>
                  <a:t>=-18</a:t>
                </a:r>
                <a:r>
                  <a:rPr lang="el-GR" dirty="0" smtClean="0">
                    <a:latin typeface="Tahoma" pitchFamily="34" charset="0"/>
                    <a:cs typeface="Tahoma" pitchFamily="34" charset="0"/>
                  </a:rPr>
                  <a:t> </a:t>
                </a:r>
                <a:r>
                  <a:rPr lang="en-US" dirty="0" smtClean="0">
                    <a:latin typeface="Tahoma" pitchFamily="34" charset="0"/>
                    <a:cs typeface="Tahoma" pitchFamily="34" charset="0"/>
                  </a:rPr>
                  <a:t>    </a:t>
                </a:r>
                <a:endParaRPr lang="el-GR" dirty="0">
                  <a:latin typeface="Tahoma" pitchFamily="34" charset="0"/>
                  <a:cs typeface="Tahoma" pitchFamily="34" charset="0"/>
                </a:endParaRPr>
              </a:p>
              <a:p>
                <a:pPr marL="0" indent="0" algn="just">
                  <a:buNone/>
                </a:pPr>
                <a:r>
                  <a:rPr lang="en-US" dirty="0">
                    <a:solidFill>
                      <a:srgbClr val="000000"/>
                    </a:solidFill>
                  </a:rPr>
                  <a:t>   </a:t>
                </a:r>
                <a:r>
                  <a:rPr lang="el-GR" dirty="0">
                    <a:solidFill>
                      <a:srgbClr val="000000"/>
                    </a:solidFill>
                  </a:rPr>
                  <a:t>                            </a:t>
                </a:r>
                <a:r>
                  <a:rPr lang="en-US" dirty="0" smtClean="0">
                    <a:solidFill>
                      <a:srgbClr val="000000"/>
                    </a:solidFill>
                  </a:rPr>
                  <a:t> </a:t>
                </a:r>
                <a:r>
                  <a:rPr lang="el-GR" dirty="0">
                    <a:solidFill>
                      <a:srgbClr val="000000"/>
                    </a:solidFill>
                  </a:rPr>
                  <a:t>Η</a:t>
                </a:r>
                <a:r>
                  <a:rPr lang="el-GR" baseline="-25000" dirty="0">
                    <a:solidFill>
                      <a:srgbClr val="000000"/>
                    </a:solidFill>
                  </a:rPr>
                  <a:t>1</a:t>
                </a:r>
                <a:r>
                  <a:rPr lang="el-GR" dirty="0">
                    <a:solidFill>
                      <a:srgbClr val="000000"/>
                    </a:solidFill>
                    <a:cs typeface="Times New Roman" pitchFamily="18" charset="0"/>
                  </a:rPr>
                  <a:t>: μ</a:t>
                </a:r>
                <a:r>
                  <a:rPr lang="el-GR" baseline="-25000" dirty="0">
                    <a:solidFill>
                      <a:srgbClr val="000000"/>
                    </a:solidFill>
                  </a:rPr>
                  <a:t>1</a:t>
                </a:r>
                <a:r>
                  <a:rPr lang="el-GR" dirty="0">
                    <a:solidFill>
                      <a:srgbClr val="000000"/>
                    </a:solidFill>
                  </a:rPr>
                  <a:t> </a:t>
                </a:r>
                <a:r>
                  <a:rPr lang="el-GR" dirty="0">
                    <a:solidFill>
                      <a:srgbClr val="000000"/>
                    </a:solidFill>
                    <a:cs typeface="Times New Roman" pitchFamily="18" charset="0"/>
                  </a:rPr>
                  <a:t>- μ</a:t>
                </a:r>
                <a:r>
                  <a:rPr lang="el-GR" baseline="-25000" dirty="0">
                    <a:solidFill>
                      <a:srgbClr val="000000"/>
                    </a:solidFill>
                  </a:rPr>
                  <a:t>2</a:t>
                </a:r>
                <a:r>
                  <a:rPr lang="en-US" dirty="0">
                    <a:latin typeface="Tahoma" pitchFamily="34" charset="0"/>
                    <a:cs typeface="Tahoma" pitchFamily="34" charset="0"/>
                  </a:rPr>
                  <a:t> </a:t>
                </a:r>
                <a:r>
                  <a:rPr lang="en-US" dirty="0">
                    <a:latin typeface="Calibri" panose="020F0502020204030204" pitchFamily="34" charset="0"/>
                    <a:cs typeface="Calibri" panose="020F0502020204030204" pitchFamily="34" charset="0"/>
                  </a:rPr>
                  <a:t>&lt;</a:t>
                </a:r>
                <a:r>
                  <a:rPr lang="el-GR"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18</a:t>
                </a:r>
                <a:endParaRPr lang="el-GR" dirty="0">
                  <a:cs typeface="Times New Roman" pitchFamily="18" charset="0"/>
                </a:endParaRPr>
              </a:p>
              <a:p>
                <a:pPr marL="0" indent="0">
                  <a:buNone/>
                </a:pPr>
                <a:r>
                  <a:rPr lang="el-GR" b="1" dirty="0" smtClean="0"/>
                  <a:t>2</a:t>
                </a:r>
                <a:r>
                  <a:rPr lang="el-GR" b="1" baseline="30000" dirty="0" smtClean="0"/>
                  <a:t>ο</a:t>
                </a:r>
                <a:r>
                  <a:rPr lang="el-GR" b="1" dirty="0" smtClean="0"/>
                  <a:t> βήμα</a:t>
                </a:r>
                <a:r>
                  <a:rPr lang="en-US" dirty="0" smtClean="0"/>
                  <a:t>:</a:t>
                </a:r>
                <a:r>
                  <a:rPr lang="el-GR" dirty="0" smtClean="0"/>
                  <a:t> </a:t>
                </a:r>
                <a:r>
                  <a:rPr lang="el-GR" u="sng" dirty="0" smtClean="0"/>
                  <a:t>Εύρεση της στατιστικής </a:t>
                </a:r>
                <a:r>
                  <a:rPr lang="en-US" u="sng" dirty="0" smtClean="0"/>
                  <a:t>t</a:t>
                </a:r>
                <a:endParaRPr lang="el-GR" u="sng"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79376" y="0"/>
                <a:ext cx="11161240" cy="6597352"/>
              </a:xfrm>
              <a:blipFill rotWithShape="0">
                <a:blip r:embed="rId3"/>
                <a:stretch>
                  <a:fillRect l="-142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nvPr>
            </p:nvGraphicFramePr>
            <p:xfrm>
              <a:off x="1524001" y="908720"/>
              <a:ext cx="6696743" cy="2226310"/>
            </p:xfrm>
            <a:graphic>
              <a:graphicData uri="http://schemas.openxmlformats.org/drawingml/2006/table">
                <a:tbl>
                  <a:tblPr>
                    <a:tableStyleId>{5C22544A-7EE6-4342-B048-85BDC9FD1C3A}</a:tableStyleId>
                  </a:tblPr>
                  <a:tblGrid>
                    <a:gridCol w="1924812">
                      <a:extLst>
                        <a:ext uri="{9D8B030D-6E8A-4147-A177-3AD203B41FA5}">
                          <a16:colId xmlns="" xmlns:a16="http://schemas.microsoft.com/office/drawing/2014/main" val="20000"/>
                        </a:ext>
                      </a:extLst>
                    </a:gridCol>
                    <a:gridCol w="2365915">
                      <a:extLst>
                        <a:ext uri="{9D8B030D-6E8A-4147-A177-3AD203B41FA5}">
                          <a16:colId xmlns="" xmlns:a16="http://schemas.microsoft.com/office/drawing/2014/main" val="20001"/>
                        </a:ext>
                      </a:extLst>
                    </a:gridCol>
                    <a:gridCol w="2406016">
                      <a:extLst>
                        <a:ext uri="{9D8B030D-6E8A-4147-A177-3AD203B41FA5}">
                          <a16:colId xmlns="" xmlns:a16="http://schemas.microsoft.com/office/drawing/2014/main" val="20002"/>
                        </a:ext>
                      </a:extLst>
                    </a:gridCol>
                  </a:tblGrid>
                  <a:tr h="360040">
                    <a:tc>
                      <a:txBody>
                        <a:bodyPr/>
                        <a:lstStyle/>
                        <a:p>
                          <a:pPr algn="ctr" fontAlgn="b"/>
                          <a:r>
                            <a:rPr lang="el-GR" sz="3200" u="none" strike="noStrike" dirty="0">
                              <a:effectLst/>
                            </a:rPr>
                            <a:t> </a:t>
                          </a:r>
                          <a:r>
                            <a:rPr lang="en-US" sz="3200" u="none" strike="noStrike" dirty="0" smtClean="0">
                              <a:effectLst/>
                            </a:rPr>
                            <a:t>X</a:t>
                          </a:r>
                          <a:r>
                            <a:rPr lang="el-GR" sz="3200" u="none" strike="noStrike" dirty="0" smtClean="0">
                              <a:effectLst/>
                            </a:rPr>
                            <a:t>2</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r>
                                <a:rPr lang="el-GR" sz="3200" b="0" i="1" u="none" strike="noStrike" smtClean="0">
                                  <a:effectLst/>
                                  <a:latin typeface="Cambria Math"/>
                                </a:rPr>
                                <m:t>2</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panose="02040503050406030204" pitchFamily="18" charset="0"/>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a:rPr lang="el-GR" sz="3200" b="0" i="1" u="none" strike="noStrike" smtClean="0">
                                      <a:effectLst/>
                                      <a:latin typeface="Cambria Math"/>
                                    </a:rPr>
                                    <m:t>2</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panose="02040503050406030204" pitchFamily="18" charset="0"/>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extLst>
                      <a:ext uri="{0D108BD9-81ED-4DB2-BD59-A6C34878D82A}">
                        <a16:rowId xmlns="" xmlns:a16="http://schemas.microsoft.com/office/drawing/2014/main" val="10000"/>
                      </a:ext>
                    </a:extLst>
                  </a:tr>
                  <a:tr h="36004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extLst>
                      <a:ext uri="{0D108BD9-81ED-4DB2-BD59-A6C34878D82A}">
                        <a16:rowId xmlns="" xmlns:a16="http://schemas.microsoft.com/office/drawing/2014/main" val="10001"/>
                      </a:ext>
                    </a:extLst>
                  </a:tr>
                  <a:tr h="36004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2"/>
                      </a:ext>
                    </a:extLst>
                  </a:tr>
                  <a:tr h="360040">
                    <a:tc>
                      <a:txBody>
                        <a:bodyPr/>
                        <a:lstStyle/>
                        <a:p>
                          <a:pPr algn="ctr" fontAlgn="b"/>
                          <a:r>
                            <a:rPr lang="en-US"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 xmlns:a16="http://schemas.microsoft.com/office/drawing/2014/main" val="10003"/>
                      </a:ext>
                    </a:extLst>
                  </a:tr>
                  <a:tr h="360040">
                    <a:tc>
                      <a:txBody>
                        <a:bodyPr/>
                        <a:lstStyle/>
                        <a:p>
                          <a:pPr algn="ctr" fontAlgn="b"/>
                          <a:r>
                            <a:rPr lang="en-US" sz="2800" b="0" i="0" u="none" strike="noStrike" dirty="0" smtClean="0">
                              <a:solidFill>
                                <a:srgbClr val="FF0000"/>
                              </a:solidFill>
                              <a:effectLst/>
                              <a:latin typeface="Calibri"/>
                            </a:rPr>
                            <a:t>12</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i="0" u="none" strike="noStrike" dirty="0">
                              <a:solidFill>
                                <a:srgbClr val="FF0000"/>
                              </a:solidFill>
                              <a:effectLst/>
                              <a:latin typeface="Calibri"/>
                            </a:rPr>
                            <a:t>6</a:t>
                          </a:r>
                        </a:p>
                      </a:txBody>
                      <a:tcPr marL="6350" marR="6350" marT="6350" marB="0" anchor="b"/>
                    </a:tc>
                    <a:extLst>
                      <a:ext uri="{0D108BD9-81ED-4DB2-BD59-A6C34878D82A}">
                        <a16:rowId xmlns="" xmlns:a16="http://schemas.microsoft.com/office/drawing/2014/main" val="10004"/>
                      </a:ext>
                    </a:extLst>
                  </a:tr>
                </a:tbl>
              </a:graphicData>
            </a:graphic>
          </p:graphicFrame>
        </mc:Choice>
        <mc:Fallback xmlns="">
          <p:graphicFrame>
            <p:nvGraphicFramePr>
              <p:cNvPr id="4" name="Πίνακας 3"/>
              <p:cNvGraphicFramePr>
                <a:graphicFrameLocks noGrp="1"/>
              </p:cNvGraphicFramePr>
              <p:nvPr>
                <p:extLst/>
              </p:nvPr>
            </p:nvGraphicFramePr>
            <p:xfrm>
              <a:off x="1524001" y="908720"/>
              <a:ext cx="6696743" cy="2226310"/>
            </p:xfrm>
            <a:graphic>
              <a:graphicData uri="http://schemas.openxmlformats.org/drawingml/2006/table">
                <a:tbl>
                  <a:tblPr>
                    <a:tableStyleId>{5C22544A-7EE6-4342-B048-85BDC9FD1C3A}</a:tableStyleId>
                  </a:tblPr>
                  <a:tblGrid>
                    <a:gridCol w="1924812">
                      <a:extLst>
                        <a:ext uri="{9D8B030D-6E8A-4147-A177-3AD203B41FA5}">
                          <a16:colId xmlns:a16="http://schemas.microsoft.com/office/drawing/2014/main" xmlns:a14="http://schemas.microsoft.com/office/drawing/2010/main" xmlns="" val="20000"/>
                        </a:ext>
                      </a:extLst>
                    </a:gridCol>
                    <a:gridCol w="2365915">
                      <a:extLst>
                        <a:ext uri="{9D8B030D-6E8A-4147-A177-3AD203B41FA5}">
                          <a16:colId xmlns:a16="http://schemas.microsoft.com/office/drawing/2014/main" xmlns:a14="http://schemas.microsoft.com/office/drawing/2010/main" xmlns="" val="20001"/>
                        </a:ext>
                      </a:extLst>
                    </a:gridCol>
                    <a:gridCol w="2406016">
                      <a:extLst>
                        <a:ext uri="{9D8B030D-6E8A-4147-A177-3AD203B41FA5}">
                          <a16:colId xmlns:a16="http://schemas.microsoft.com/office/drawing/2014/main" xmlns:a14="http://schemas.microsoft.com/office/drawing/2010/main" xmlns="" val="20002"/>
                        </a:ext>
                      </a:extLst>
                    </a:gridCol>
                  </a:tblGrid>
                  <a:tr h="494030">
                    <a:tc>
                      <a:txBody>
                        <a:bodyPr/>
                        <a:lstStyle/>
                        <a:p>
                          <a:pPr algn="ctr" fontAlgn="b"/>
                          <a:r>
                            <a:rPr lang="el-GR" sz="3200" u="none" strike="noStrike" dirty="0">
                              <a:effectLst/>
                            </a:rPr>
                            <a:t> </a:t>
                          </a:r>
                          <a:r>
                            <a:rPr lang="en-US" sz="3200" u="none" strike="noStrike" dirty="0" smtClean="0">
                              <a:effectLst/>
                            </a:rPr>
                            <a:t>X</a:t>
                          </a:r>
                          <a:r>
                            <a:rPr lang="el-GR" sz="3200" u="none" strike="noStrike" dirty="0" smtClean="0">
                              <a:effectLst/>
                            </a:rPr>
                            <a:t>2</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0">
                          <a:blip r:embed="rId4"/>
                          <a:stretch>
                            <a:fillRect l="-81959" t="-23457" r="-102320" b="-395062"/>
                          </a:stretch>
                        </a:blipFill>
                      </a:tcPr>
                    </a:tc>
                    <a:tc>
                      <a:txBody>
                        <a:bodyPr/>
                        <a:lstStyle/>
                        <a:p>
                          <a:endParaRPr lang="el-GR"/>
                        </a:p>
                      </a:txBody>
                      <a:tcPr marL="6350" marR="6350" marT="6350" marB="0" anchor="b">
                        <a:blipFill rotWithShape="0">
                          <a:blip r:embed="rId4"/>
                          <a:stretch>
                            <a:fillRect l="-178734" t="-23457" r="-506" b="-395062"/>
                          </a:stretch>
                        </a:blipFill>
                      </a:tcPr>
                    </a:tc>
                    <a:extLst>
                      <a:ext uri="{0D108BD9-81ED-4DB2-BD59-A6C34878D82A}">
                        <a16:rowId xmlns:a16="http://schemas.microsoft.com/office/drawing/2014/main" xmlns:a14="http://schemas.microsoft.com/office/drawing/2010/main" xmlns="" val="10000"/>
                      </a:ext>
                    </a:extLst>
                  </a:tr>
                  <a:tr h="43307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extLst>
                      <a:ext uri="{0D108BD9-81ED-4DB2-BD59-A6C34878D82A}">
                        <a16:rowId xmlns:a16="http://schemas.microsoft.com/office/drawing/2014/main" xmlns:a14="http://schemas.microsoft.com/office/drawing/2010/main" xmlns="" val="10001"/>
                      </a:ext>
                    </a:extLst>
                  </a:tr>
                  <a:tr h="43307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a16="http://schemas.microsoft.com/office/drawing/2014/main" xmlns:a14="http://schemas.microsoft.com/office/drawing/2010/main" xmlns="" val="10002"/>
                      </a:ext>
                    </a:extLst>
                  </a:tr>
                  <a:tr h="433070">
                    <a:tc>
                      <a:txBody>
                        <a:bodyPr/>
                        <a:lstStyle/>
                        <a:p>
                          <a:pPr algn="ctr" fontAlgn="b"/>
                          <a:r>
                            <a:rPr lang="en-US"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extLst>
                      <a:ext uri="{0D108BD9-81ED-4DB2-BD59-A6C34878D82A}">
                        <a16:rowId xmlns:a16="http://schemas.microsoft.com/office/drawing/2014/main" xmlns:a14="http://schemas.microsoft.com/office/drawing/2010/main" xmlns="" val="10003"/>
                      </a:ext>
                    </a:extLst>
                  </a:tr>
                  <a:tr h="433070">
                    <a:tc>
                      <a:txBody>
                        <a:bodyPr/>
                        <a:lstStyle/>
                        <a:p>
                          <a:pPr algn="ctr" fontAlgn="b"/>
                          <a:r>
                            <a:rPr lang="en-US" sz="2800" b="0" i="0" u="none" strike="noStrike" dirty="0" smtClean="0">
                              <a:solidFill>
                                <a:srgbClr val="FF0000"/>
                              </a:solidFill>
                              <a:effectLst/>
                              <a:latin typeface="Calibri"/>
                            </a:rPr>
                            <a:t>12</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i="0" u="none" strike="noStrike" dirty="0">
                              <a:solidFill>
                                <a:srgbClr val="FF0000"/>
                              </a:solidFill>
                              <a:effectLst/>
                              <a:latin typeface="Calibri"/>
                            </a:rPr>
                            <a:t>6</a:t>
                          </a:r>
                        </a:p>
                      </a:txBody>
                      <a:tcPr marL="6350" marR="6350" marT="6350" marB="0" anchor="b"/>
                    </a:tc>
                    <a:extLst>
                      <a:ext uri="{0D108BD9-81ED-4DB2-BD59-A6C34878D82A}">
                        <a16:rowId xmlns:a16="http://schemas.microsoft.com/office/drawing/2014/main" xmlns:a14="http://schemas.microsoft.com/office/drawing/2010/main" xmlns="" val="10004"/>
                      </a:ext>
                    </a:extLst>
                  </a:tr>
                </a:tbl>
              </a:graphicData>
            </a:graphic>
          </p:graphicFrame>
        </mc:Fallback>
      </mc:AlternateContent>
      <mc:AlternateContent xmlns:mc="http://schemas.openxmlformats.org/markup-compatibility/2006" xmlns:a14="http://schemas.microsoft.com/office/drawing/2010/main">
        <mc:Choice Requires="a14">
          <p:sp>
            <p:nvSpPr>
              <p:cNvPr id="6" name="Ορθογώνιο 5"/>
              <p:cNvSpPr/>
              <p:nvPr/>
            </p:nvSpPr>
            <p:spPr>
              <a:xfrm>
                <a:off x="9264352" y="484121"/>
                <a:ext cx="2149370" cy="6183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a:solidFill>
                                <a:srgbClr val="000000"/>
                              </a:solidFill>
                              <a:latin typeface="Cambria Math" panose="02040503050406030204" pitchFamily="18" charset="0"/>
                            </a:rPr>
                          </m:ctrlPr>
                        </m:sSubPr>
                        <m:e>
                          <m:acc>
                            <m:accPr>
                              <m:chr m:val="̅"/>
                              <m:ctrlPr>
                                <a:rPr lang="el-GR" i="1">
                                  <a:solidFill>
                                    <a:srgbClr val="000000"/>
                                  </a:solidFill>
                                  <a:latin typeface="Cambria Math" panose="02040503050406030204" pitchFamily="18" charset="0"/>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panose="02040503050406030204" pitchFamily="18" charset="0"/>
                            </a:rPr>
                          </m:ctrlPr>
                        </m:fPr>
                        <m:num>
                          <m:r>
                            <a:rPr lang="el-GR" i="1">
                              <a:solidFill>
                                <a:srgbClr val="000000"/>
                              </a:solidFill>
                              <a:latin typeface="Cambria Math"/>
                            </a:rPr>
                            <m:t>2</m:t>
                          </m:r>
                          <m:r>
                            <a:rPr lang="en-US" i="1">
                              <a:solidFill>
                                <a:srgbClr val="000000"/>
                              </a:solidFill>
                              <a:latin typeface="Cambria Math"/>
                            </a:rPr>
                            <m:t>+</m:t>
                          </m:r>
                          <m:r>
                            <a:rPr lang="el-GR" i="1">
                              <a:solidFill>
                                <a:srgbClr val="000000"/>
                              </a:solidFill>
                              <a:latin typeface="Cambria Math"/>
                            </a:rPr>
                            <m:t>5</m:t>
                          </m:r>
                          <m:r>
                            <a:rPr lang="en-US" i="1">
                              <a:solidFill>
                                <a:srgbClr val="000000"/>
                              </a:solidFill>
                              <a:latin typeface="Cambria Math"/>
                            </a:rPr>
                            <m:t>+5</m:t>
                          </m:r>
                        </m:num>
                        <m:den>
                          <m:r>
                            <a:rPr lang="en-US" i="1">
                              <a:solidFill>
                                <a:srgbClr val="000000"/>
                              </a:solidFill>
                              <a:latin typeface="Cambria Math"/>
                            </a:rPr>
                            <m:t>3</m:t>
                          </m:r>
                        </m:den>
                      </m:f>
                      <m:r>
                        <a:rPr lang="en-US" i="1">
                          <a:solidFill>
                            <a:srgbClr val="000000"/>
                          </a:solidFill>
                          <a:latin typeface="Cambria Math"/>
                        </a:rPr>
                        <m:t>=4</m:t>
                      </m:r>
                    </m:oMath>
                  </m:oMathPara>
                </a14:m>
                <a:endParaRPr lang="el-GR" i="1" dirty="0">
                  <a:solidFill>
                    <a:srgbClr val="000000"/>
                  </a:solidFill>
                  <a:latin typeface="Cambria Math"/>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9264352" y="484121"/>
                <a:ext cx="2149370" cy="618311"/>
              </a:xfrm>
              <a:prstGeom prst="rect">
                <a:avLst/>
              </a:prstGeom>
              <a:blipFill rotWithShape="0">
                <a:blip r:embed="rId5"/>
                <a:stretch>
                  <a:fillRect/>
                </a:stretch>
              </a:blipFill>
            </p:spPr>
            <p:txBody>
              <a:bodyPr/>
              <a:lstStyle/>
              <a:p>
                <a:r>
                  <a:rPr lang="el-GR">
                    <a:noFill/>
                  </a:rPr>
                  <a:t> </a:t>
                </a:r>
              </a:p>
            </p:txBody>
          </p:sp>
        </mc:Fallback>
      </mc:AlternateContent>
      <p:graphicFrame>
        <p:nvGraphicFramePr>
          <p:cNvPr id="8" name="Object 8"/>
          <p:cNvGraphicFramePr>
            <a:graphicFrameLocks noChangeAspect="1"/>
          </p:cNvGraphicFramePr>
          <p:nvPr>
            <p:extLst>
              <p:ext uri="{D42A27DB-BD31-4B8C-83A1-F6EECF244321}">
                <p14:modId xmlns:p14="http://schemas.microsoft.com/office/powerpoint/2010/main" val="1237251034"/>
              </p:ext>
            </p:extLst>
          </p:nvPr>
        </p:nvGraphicFramePr>
        <p:xfrm>
          <a:off x="3071664" y="5663208"/>
          <a:ext cx="3493249" cy="1194792"/>
        </p:xfrm>
        <a:graphic>
          <a:graphicData uri="http://schemas.openxmlformats.org/presentationml/2006/ole">
            <mc:AlternateContent xmlns:mc="http://schemas.openxmlformats.org/markup-compatibility/2006">
              <mc:Choice xmlns:v="urn:schemas-microsoft-com:vml" Requires="v">
                <p:oleObj spid="_x0000_s60453" name="Εξίσωση" r:id="rId6" imgW="1459866" imgH="482391" progId="Equation.3">
                  <p:embed/>
                </p:oleObj>
              </mc:Choice>
              <mc:Fallback>
                <p:oleObj name="Εξίσωση" r:id="rId6" imgW="1459866" imgH="4823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1664" y="5663208"/>
                        <a:ext cx="3493249" cy="1194792"/>
                      </a:xfrm>
                      <a:prstGeom prst="rect">
                        <a:avLst/>
                      </a:prstGeom>
                      <a:noFill/>
                      <a:extLst/>
                    </p:spPr>
                  </p:pic>
                </p:oleObj>
              </mc:Fallback>
            </mc:AlternateContent>
          </a:graphicData>
        </a:graphic>
      </p:graphicFrame>
    </p:spTree>
    <p:extLst>
      <p:ext uri="{BB962C8B-B14F-4D97-AF65-F5344CB8AC3E}">
        <p14:creationId xmlns:p14="http://schemas.microsoft.com/office/powerpoint/2010/main" val="1002211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07368" y="332656"/>
                <a:ext cx="11377264" cy="6302503"/>
              </a:xfrm>
            </p:spPr>
            <p:txBody>
              <a:bodyPr/>
              <a:lstStyle/>
              <a:p>
                <a:pPr marL="0" indent="0">
                  <a:buNone/>
                </a:pPr>
                <a:r>
                  <a:rPr lang="el-GR" b="1" dirty="0"/>
                  <a:t>3</a:t>
                </a:r>
                <a:r>
                  <a:rPr lang="el-GR" b="1" baseline="30000" dirty="0"/>
                  <a:t>ο</a:t>
                </a:r>
                <a:r>
                  <a:rPr lang="el-GR" b="1" dirty="0"/>
                  <a:t> βήμα</a:t>
                </a:r>
                <a:r>
                  <a:rPr lang="en-US" dirty="0"/>
                  <a:t>: </a:t>
                </a:r>
                <a:r>
                  <a:rPr lang="el-GR" u="sng" dirty="0"/>
                  <a:t>Εύρεση της τυπικής απόκλισης</a:t>
                </a:r>
              </a:p>
              <a:p>
                <a:pPr marL="0" indent="0">
                  <a:buNone/>
                </a:pPr>
                <a:endParaRPr lang="el-GR" dirty="0" smtClean="0"/>
              </a:p>
              <a:p>
                <a:pPr marL="0" indent="0">
                  <a:buNone/>
                </a:pPr>
                <a:endParaRPr lang="el-GR" i="1" dirty="0">
                  <a:latin typeface="Cambria Math" panose="02040503050406030204" pitchFamily="18" charset="0"/>
                </a:endParaRPr>
              </a:p>
              <a:p>
                <a:pPr marL="0" indent="0">
                  <a:buNone/>
                </a:pPr>
                <a:r>
                  <a:rPr lang="el-GR" i="1" dirty="0" smtClean="0">
                    <a:latin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a:rPr>
                          <m:t>𝑆</m:t>
                        </m:r>
                      </m:e>
                      <m:sup>
                        <m:r>
                          <a:rPr lang="en-US" i="1">
                            <a:latin typeface="Cambria Math"/>
                          </a:rPr>
                          <m:t>2</m:t>
                        </m:r>
                      </m:sup>
                    </m:sSup>
                  </m:oMath>
                </a14:m>
                <a:r>
                  <a:rPr lang="en-US" dirty="0"/>
                  <a:t>=</a:t>
                </a:r>
                <a14:m>
                  <m:oMath xmlns:m="http://schemas.openxmlformats.org/officeDocument/2006/math">
                    <m:f>
                      <m:fPr>
                        <m:ctrlPr>
                          <a:rPr lang="en-US" i="1" dirty="0">
                            <a:latin typeface="Cambria Math" panose="02040503050406030204" pitchFamily="18" charset="0"/>
                          </a:rPr>
                        </m:ctrlPr>
                      </m:fPr>
                      <m:num>
                        <m:d>
                          <m:dPr>
                            <m:ctrlPr>
                              <a:rPr lang="en-US" i="1" dirty="0">
                                <a:latin typeface="Cambria Math" panose="02040503050406030204" pitchFamily="18" charset="0"/>
                              </a:rPr>
                            </m:ctrlPr>
                          </m:dPr>
                          <m:e>
                            <m:r>
                              <a:rPr lang="en-US" i="1" dirty="0">
                                <a:latin typeface="Cambria Math"/>
                              </a:rPr>
                              <m:t>4−1</m:t>
                            </m:r>
                          </m:e>
                        </m:d>
                        <m:r>
                          <a:rPr lang="en-US" i="1" dirty="0">
                            <a:latin typeface="Cambria Math"/>
                          </a:rPr>
                          <m:t>∗6+</m:t>
                        </m:r>
                        <m:d>
                          <m:dPr>
                            <m:ctrlPr>
                              <a:rPr lang="en-US" i="1" dirty="0">
                                <a:latin typeface="Cambria Math" panose="02040503050406030204" pitchFamily="18" charset="0"/>
                              </a:rPr>
                            </m:ctrlPr>
                          </m:dPr>
                          <m:e>
                            <m:r>
                              <a:rPr lang="en-US" i="1" dirty="0">
                                <a:latin typeface="Cambria Math"/>
                              </a:rPr>
                              <m:t>3−1</m:t>
                            </m:r>
                          </m:e>
                        </m:d>
                        <m:r>
                          <a:rPr lang="en-US" i="1" dirty="0">
                            <a:latin typeface="Cambria Math"/>
                          </a:rPr>
                          <m:t>∗3</m:t>
                        </m:r>
                      </m:num>
                      <m:den>
                        <m:r>
                          <a:rPr lang="en-US" i="1" dirty="0">
                            <a:latin typeface="Cambria Math"/>
                          </a:rPr>
                          <m:t>7−2</m:t>
                        </m:r>
                      </m:den>
                    </m:f>
                    <m:r>
                      <a:rPr lang="en-US" i="1" dirty="0">
                        <a:latin typeface="Cambria Math"/>
                      </a:rPr>
                      <m:t>=4, 8</m:t>
                    </m:r>
                  </m:oMath>
                </a14:m>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b="1" dirty="0"/>
                  <a:t>4</a:t>
                </a:r>
                <a:r>
                  <a:rPr lang="el-GR" b="1" baseline="30000" dirty="0"/>
                  <a:t>ο</a:t>
                </a:r>
                <a:r>
                  <a:rPr lang="el-GR" b="1" dirty="0"/>
                  <a:t> βήμα</a:t>
                </a:r>
                <a:r>
                  <a:rPr lang="en-US" dirty="0"/>
                  <a:t>:</a:t>
                </a:r>
                <a:r>
                  <a:rPr lang="el-GR" dirty="0"/>
                  <a:t> </a:t>
                </a:r>
                <a:r>
                  <a:rPr lang="el-GR" u="sng" dirty="0"/>
                  <a:t>Αντικατάσταση στατιστικής </a:t>
                </a:r>
                <a:r>
                  <a:rPr lang="en-US" u="sng" dirty="0" smtClean="0"/>
                  <a:t>t</a:t>
                </a:r>
                <a:endParaRPr lang="el-GR" u="sng" dirty="0" smtClean="0"/>
              </a:p>
              <a:p>
                <a:pPr marL="0" indent="0">
                  <a:buNone/>
                </a:pPr>
                <a:endParaRPr lang="el-GR" dirty="0"/>
              </a:p>
              <a:p>
                <a:pPr marL="0" indent="0">
                  <a:buNone/>
                </a:pP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07368" y="332656"/>
                <a:ext cx="11377264" cy="6302503"/>
              </a:xfrm>
              <a:blipFill rotWithShape="0">
                <a:blip r:embed="rId3"/>
                <a:stretch>
                  <a:fillRect l="-1393" t="-125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99456" y="2996952"/>
                <a:ext cx="8840562" cy="15499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𝑆</m:t>
                          </m:r>
                        </m:e>
                        <m:sub>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1−</m:t>
                          </m:r>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2</m:t>
                          </m:r>
                        </m:sub>
                      </m:sSub>
                      <m:r>
                        <a:rPr lang="en-US" sz="3200" i="1">
                          <a:latin typeface="Cambria Math"/>
                        </a:rPr>
                        <m:t>=</m:t>
                      </m:r>
                      <m:rad>
                        <m:radPr>
                          <m:degHide m:val="on"/>
                          <m:ctrlPr>
                            <a:rPr lang="en-US" sz="3200" i="1">
                              <a:latin typeface="Cambria Math" panose="02040503050406030204" pitchFamily="18" charset="0"/>
                            </a:rPr>
                          </m:ctrlPr>
                        </m:radPr>
                        <m:deg/>
                        <m:e>
                          <m:sSup>
                            <m:sSupPr>
                              <m:ctrlPr>
                                <a:rPr lang="en-US" sz="3200" i="1">
                                  <a:latin typeface="Cambria Math" panose="02040503050406030204" pitchFamily="18" charset="0"/>
                                </a:rPr>
                              </m:ctrlPr>
                            </m:sSupPr>
                            <m:e>
                              <m:r>
                                <a:rPr lang="en-US" sz="3200" i="1">
                                  <a:latin typeface="Cambria Math"/>
                                </a:rPr>
                                <m:t>𝑠</m:t>
                              </m:r>
                            </m:e>
                            <m:sup>
                              <m:r>
                                <a:rPr lang="en-US" sz="3200" i="1">
                                  <a:latin typeface="Cambria Math"/>
                                </a:rPr>
                                <m:t>2</m:t>
                              </m:r>
                            </m:sup>
                          </m:sSup>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1</m:t>
                                  </m:r>
                                </m:sub>
                              </m:sSub>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sSub>
                                <m:sSubPr>
                                  <m:ctrlPr>
                                    <a:rPr lang="en-US" sz="3200" i="1">
                                      <a:latin typeface="Cambria Math" panose="02040503050406030204" pitchFamily="18" charset="0"/>
                                    </a:rPr>
                                  </m:ctrlPr>
                                </m:sSubPr>
                                <m:e>
                                  <m:r>
                                    <a:rPr lang="en-US" sz="3200" i="1">
                                      <a:latin typeface="Cambria Math"/>
                                    </a:rPr>
                                    <m:t>𝑛</m:t>
                                  </m:r>
                                </m:e>
                                <m:sub>
                                  <m:r>
                                    <a:rPr lang="en-US" sz="3200" i="1">
                                      <a:latin typeface="Cambria Math"/>
                                    </a:rPr>
                                    <m:t>2</m:t>
                                  </m:r>
                                </m:sub>
                              </m:sSub>
                            </m:den>
                          </m:f>
                          <m:r>
                            <a:rPr lang="en-US" sz="3200" i="1">
                              <a:latin typeface="Cambria Math"/>
                            </a:rPr>
                            <m:t>)</m:t>
                          </m:r>
                        </m:e>
                      </m:rad>
                      <m:r>
                        <a:rPr lang="en-US" sz="3200" i="1">
                          <a:latin typeface="Cambria Math"/>
                        </a:rPr>
                        <m:t>=</m:t>
                      </m:r>
                      <m:rad>
                        <m:radPr>
                          <m:degHide m:val="on"/>
                          <m:ctrlPr>
                            <a:rPr lang="en-US" sz="3200" i="1">
                              <a:latin typeface="Cambria Math" panose="02040503050406030204" pitchFamily="18" charset="0"/>
                            </a:rPr>
                          </m:ctrlPr>
                        </m:radPr>
                        <m:deg/>
                        <m:e>
                          <m:r>
                            <a:rPr lang="en-US" sz="3200" i="1">
                              <a:latin typeface="Cambria Math"/>
                            </a:rPr>
                            <m:t>4,8∗</m:t>
                          </m:r>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4</m:t>
                                  </m:r>
                                </m:den>
                              </m:f>
                              <m:r>
                                <a:rPr lang="en-US" sz="3200" i="1">
                                  <a:latin typeface="Cambria Math"/>
                                </a:rPr>
                                <m:t>+</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3</m:t>
                                  </m:r>
                                </m:den>
                              </m:f>
                            </m:e>
                          </m:d>
                        </m:e>
                      </m:rad>
                      <m:r>
                        <a:rPr lang="en-US" sz="3200" i="1">
                          <a:latin typeface="Cambria Math"/>
                        </a:rPr>
                        <m:t>=1,</m:t>
                      </m:r>
                      <m:r>
                        <a:rPr lang="en-US" sz="3200">
                          <a:latin typeface="Cambria Math"/>
                        </a:rPr>
                        <m:t>67</m:t>
                      </m:r>
                    </m:oMath>
                  </m:oMathPara>
                </a14:m>
                <a:endParaRPr lang="el-GR"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199456" y="2996952"/>
                <a:ext cx="8840562" cy="1549976"/>
              </a:xfrm>
              <a:prstGeom prst="rect">
                <a:avLst/>
              </a:prstGeom>
              <a:blipFill rotWithShape="0">
                <a:blip r:embed="rId4"/>
                <a:stretch>
                  <a:fillRect/>
                </a:stretch>
              </a:blipFill>
            </p:spPr>
            <p:txBody>
              <a:bodyPr/>
              <a:lstStyle/>
              <a:p>
                <a:r>
                  <a:rPr lang="el-GR">
                    <a:noFill/>
                  </a:rPr>
                  <a:t> </a:t>
                </a:r>
              </a:p>
            </p:txBody>
          </p:sp>
        </mc:Fallback>
      </mc:AlternateContent>
      <p:graphicFrame>
        <p:nvGraphicFramePr>
          <p:cNvPr id="5" name="Αντικείμενο 4"/>
          <p:cNvGraphicFramePr>
            <a:graphicFrameLocks noChangeAspect="1"/>
          </p:cNvGraphicFramePr>
          <p:nvPr>
            <p:extLst>
              <p:ext uri="{D42A27DB-BD31-4B8C-83A1-F6EECF244321}">
                <p14:modId xmlns:p14="http://schemas.microsoft.com/office/powerpoint/2010/main" val="4122406044"/>
              </p:ext>
            </p:extLst>
          </p:nvPr>
        </p:nvGraphicFramePr>
        <p:xfrm>
          <a:off x="2495600" y="1124744"/>
          <a:ext cx="4406900" cy="915988"/>
        </p:xfrm>
        <a:graphic>
          <a:graphicData uri="http://schemas.openxmlformats.org/presentationml/2006/ole">
            <mc:AlternateContent xmlns:mc="http://schemas.openxmlformats.org/markup-compatibility/2006">
              <mc:Choice xmlns:v="urn:schemas-microsoft-com:vml" Requires="v">
                <p:oleObj spid="_x0000_s74768" name="Εξίσωση" r:id="rId5" imgW="1790640" imgH="457200" progId="Equation.3">
                  <p:embed/>
                </p:oleObj>
              </mc:Choice>
              <mc:Fallback>
                <p:oleObj name="Εξίσωση" r:id="rId5" imgW="1790640" imgH="457200" progId="Equation.3">
                  <p:embed/>
                  <p:pic>
                    <p:nvPicPr>
                      <p:cNvPr id="0" name=""/>
                      <p:cNvPicPr>
                        <a:picLocks noChangeAspect="1" noChangeArrowheads="1"/>
                      </p:cNvPicPr>
                      <p:nvPr/>
                    </p:nvPicPr>
                    <p:blipFill>
                      <a:blip r:embed="rId6"/>
                      <a:srcRect/>
                      <a:stretch>
                        <a:fillRect/>
                      </a:stretch>
                    </p:blipFill>
                    <p:spPr bwMode="auto">
                      <a:xfrm>
                        <a:off x="2495600" y="1124744"/>
                        <a:ext cx="4406900" cy="9159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1631504" y="5589240"/>
                <a:ext cx="6626173" cy="874278"/>
              </a:xfrm>
              <a:prstGeom prst="rect">
                <a:avLst/>
              </a:prstGeom>
              <a:noFill/>
            </p:spPr>
            <p:txBody>
              <a:bodyPr wrap="none" rtlCol="0">
                <a:spAutoFit/>
              </a:bodyPr>
              <a:lstStyle/>
              <a:p>
                <a:r>
                  <a:rPr lang="en-US" sz="3200" dirty="0"/>
                  <a:t>t</a:t>
                </a:r>
                <a14:m>
                  <m:oMath xmlns:m="http://schemas.openxmlformats.org/officeDocument/2006/math">
                    <m:r>
                      <a:rPr lang="en-US" sz="3200" i="1">
                        <a:latin typeface="Cambria Math"/>
                      </a:rPr>
                      <m:t>=</m:t>
                    </m:r>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a:rPr>
                              <m:t>(</m:t>
                            </m:r>
                            <m:acc>
                              <m:accPr>
                                <m:chr m:val="̅"/>
                                <m:ctrlPr>
                                  <a:rPr lang="en-US" sz="3200" i="1">
                                    <a:latin typeface="Cambria Math" panose="02040503050406030204" pitchFamily="18" charset="0"/>
                                  </a:rPr>
                                </m:ctrlPr>
                              </m:accPr>
                              <m:e>
                                <m:r>
                                  <a:rPr lang="en-US" sz="3200" i="1">
                                    <a:latin typeface="Cambria Math"/>
                                  </a:rPr>
                                  <m:t>𝑥</m:t>
                                </m:r>
                              </m:e>
                            </m:acc>
                          </m:e>
                          <m:sub>
                            <m:r>
                              <a:rPr lang="en-US" sz="3200" i="1">
                                <a:latin typeface="Cambria Math"/>
                              </a:rPr>
                              <m:t>1</m:t>
                            </m:r>
                          </m:sub>
                        </m:sSub>
                        <m:r>
                          <a:rPr lang="en-US" sz="3200" i="1">
                            <a:latin typeface="Cambria Math"/>
                          </a:rPr>
                          <m:t>−</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a:rPr>
                                  <m:t>𝑥</m:t>
                                </m:r>
                              </m:e>
                            </m:acc>
                          </m:e>
                          <m:sub>
                            <m:r>
                              <a:rPr lang="en-US" sz="3200" i="1">
                                <a:latin typeface="Cambria Math"/>
                              </a:rPr>
                              <m:t>2</m:t>
                            </m:r>
                          </m:sub>
                        </m:sSub>
                        <m:r>
                          <a:rPr lang="en-US" sz="3200" i="1">
                            <a:latin typeface="Cambria Math"/>
                          </a:rPr>
                          <m:t>)−</m:t>
                        </m:r>
                        <m:sSub>
                          <m:sSubPr>
                            <m:ctrlPr>
                              <a:rPr lang="en-US" sz="3200" i="1">
                                <a:latin typeface="Cambria Math" panose="02040503050406030204" pitchFamily="18" charset="0"/>
                              </a:rPr>
                            </m:ctrlPr>
                          </m:sSubPr>
                          <m:e>
                            <m:r>
                              <a:rPr lang="el-GR" sz="3200" i="1">
                                <a:latin typeface="Cambria Math"/>
                              </a:rPr>
                              <m:t>(</m:t>
                            </m:r>
                            <m:r>
                              <a:rPr lang="el-GR" sz="3200" i="1">
                                <a:latin typeface="Cambria Math"/>
                              </a:rPr>
                              <m:t>𝜇</m:t>
                            </m:r>
                          </m:e>
                          <m:sub>
                            <m:r>
                              <a:rPr lang="el-GR" sz="3200" i="1">
                                <a:latin typeface="Cambria Math"/>
                              </a:rPr>
                              <m:t>1</m:t>
                            </m:r>
                          </m:sub>
                        </m:sSub>
                        <m:r>
                          <a:rPr lang="el-GR" sz="3200" i="1">
                            <a:latin typeface="Cambria Math"/>
                          </a:rPr>
                          <m:t>−</m:t>
                        </m:r>
                        <m:sSub>
                          <m:sSubPr>
                            <m:ctrlPr>
                              <a:rPr lang="el-GR" sz="3200" i="1">
                                <a:latin typeface="Cambria Math" panose="02040503050406030204" pitchFamily="18" charset="0"/>
                              </a:rPr>
                            </m:ctrlPr>
                          </m:sSubPr>
                          <m:e>
                            <m:r>
                              <a:rPr lang="el-GR" sz="3200" i="1">
                                <a:latin typeface="Cambria Math"/>
                              </a:rPr>
                              <m:t>𝜇</m:t>
                            </m:r>
                          </m:e>
                          <m:sub>
                            <m:r>
                              <a:rPr lang="el-GR" sz="3200" i="1">
                                <a:latin typeface="Cambria Math"/>
                              </a:rPr>
                              <m:t>2</m:t>
                            </m:r>
                          </m:sub>
                        </m:sSub>
                        <m:r>
                          <a:rPr lang="el-GR" sz="3200" i="1">
                            <a:latin typeface="Cambria Math"/>
                          </a:rPr>
                          <m:t>)</m:t>
                        </m:r>
                      </m:num>
                      <m:den>
                        <m:sSub>
                          <m:sSubPr>
                            <m:ctrlPr>
                              <a:rPr lang="en-US" sz="3200" i="1">
                                <a:latin typeface="Cambria Math" panose="02040503050406030204" pitchFamily="18" charset="0"/>
                              </a:rPr>
                            </m:ctrlPr>
                          </m:sSubPr>
                          <m:e>
                            <m:r>
                              <a:rPr lang="en-US" sz="3200" i="1">
                                <a:latin typeface="Cambria Math"/>
                              </a:rPr>
                              <m:t>𝑆</m:t>
                            </m:r>
                          </m:e>
                          <m:sub>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1−</m:t>
                            </m:r>
                            <m:acc>
                              <m:accPr>
                                <m:chr m:val="̅"/>
                                <m:ctrlPr>
                                  <a:rPr lang="en-US" sz="3200" i="1">
                                    <a:latin typeface="Cambria Math" panose="02040503050406030204" pitchFamily="18" charset="0"/>
                                  </a:rPr>
                                </m:ctrlPr>
                              </m:accPr>
                              <m:e>
                                <m:r>
                                  <a:rPr lang="en-US" sz="3200" i="1">
                                    <a:latin typeface="Cambria Math"/>
                                  </a:rPr>
                                  <m:t>𝑥</m:t>
                                </m:r>
                              </m:e>
                            </m:acc>
                            <m:r>
                              <a:rPr lang="en-US" sz="3200" i="1">
                                <a:latin typeface="Cambria Math"/>
                              </a:rPr>
                              <m:t>2</m:t>
                            </m:r>
                          </m:sub>
                        </m:sSub>
                      </m:den>
                    </m:f>
                  </m:oMath>
                </a14:m>
                <a:r>
                  <a:rPr lang="el-GR" sz="3200" dirty="0"/>
                  <a:t>=</a:t>
                </a:r>
                <a14:m>
                  <m:oMath xmlns:m="http://schemas.openxmlformats.org/officeDocument/2006/math">
                    <m:f>
                      <m:fPr>
                        <m:ctrlPr>
                          <a:rPr lang="en-US" sz="3200" i="1">
                            <a:latin typeface="Cambria Math" panose="02040503050406030204" pitchFamily="18" charset="0"/>
                          </a:rPr>
                        </m:ctrlPr>
                      </m:fPr>
                      <m:num>
                        <m:r>
                          <a:rPr lang="el-GR" sz="3200" i="1">
                            <a:latin typeface="Cambria Math"/>
                          </a:rPr>
                          <m:t>(1</m:t>
                        </m:r>
                        <m:r>
                          <a:rPr lang="en-US" sz="3200" i="1">
                            <a:latin typeface="Cambria Math"/>
                          </a:rPr>
                          <m:t>−</m:t>
                        </m:r>
                        <m:r>
                          <a:rPr lang="el-GR" sz="3200" i="1">
                            <a:latin typeface="Cambria Math"/>
                          </a:rPr>
                          <m:t>5</m:t>
                        </m:r>
                        <m:r>
                          <a:rPr lang="en-US" sz="3200" i="1">
                            <a:latin typeface="Cambria Math"/>
                          </a:rPr>
                          <m:t>)−</m:t>
                        </m:r>
                        <m:r>
                          <a:rPr lang="el-GR" sz="3200" i="1">
                            <a:latin typeface="Cambria Math"/>
                          </a:rPr>
                          <m:t>(−18)</m:t>
                        </m:r>
                      </m:num>
                      <m:den>
                        <m:r>
                          <a:rPr lang="en-US" sz="3200" i="1">
                            <a:latin typeface="Cambria Math"/>
                          </a:rPr>
                          <m:t>1</m:t>
                        </m:r>
                        <m:r>
                          <a:rPr lang="el-GR" sz="3200" i="1">
                            <a:latin typeface="Cambria Math"/>
                          </a:rPr>
                          <m:t>,6</m:t>
                        </m:r>
                        <m:r>
                          <a:rPr lang="en-US" sz="3200" i="1">
                            <a:latin typeface="Cambria Math"/>
                          </a:rPr>
                          <m:t>7</m:t>
                        </m:r>
                      </m:den>
                    </m:f>
                    <m:r>
                      <a:rPr lang="el-GR" sz="3200" i="1">
                        <a:latin typeface="Cambria Math"/>
                      </a:rPr>
                      <m:t>=</m:t>
                    </m:r>
                    <m:r>
                      <a:rPr lang="en-US" sz="3200" i="1">
                        <a:latin typeface="Cambria Math"/>
                      </a:rPr>
                      <m:t>8</m:t>
                    </m:r>
                    <m:r>
                      <a:rPr lang="el-GR" sz="3200" i="1">
                        <a:latin typeface="Cambria Math"/>
                      </a:rPr>
                      <m:t>,</m:t>
                    </m:r>
                    <m:r>
                      <a:rPr lang="en-US" sz="3200" i="1">
                        <a:latin typeface="Cambria Math"/>
                      </a:rPr>
                      <m:t>3</m:t>
                    </m:r>
                    <m:r>
                      <a:rPr lang="el-GR" sz="3200" i="1">
                        <a:latin typeface="Cambria Math"/>
                      </a:rPr>
                      <m:t>8</m:t>
                    </m:r>
                  </m:oMath>
                </a14:m>
                <a:endParaRPr lang="el-GR"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631504" y="5589240"/>
                <a:ext cx="6626173" cy="874278"/>
              </a:xfrm>
              <a:prstGeom prst="rect">
                <a:avLst/>
              </a:prstGeom>
              <a:blipFill rotWithShape="0">
                <a:blip r:embed="rId7"/>
                <a:stretch>
                  <a:fillRect l="-2392" b="-4196"/>
                </a:stretch>
              </a:blipFill>
            </p:spPr>
            <p:txBody>
              <a:bodyPr/>
              <a:lstStyle/>
              <a:p>
                <a:r>
                  <a:rPr lang="el-GR">
                    <a:noFill/>
                  </a:rPr>
                  <a:t> </a:t>
                </a:r>
              </a:p>
            </p:txBody>
          </p:sp>
        </mc:Fallback>
      </mc:AlternateContent>
      <p:sp>
        <p:nvSpPr>
          <p:cNvPr id="7" name="Επεξήγηση με γραμμή 2 6"/>
          <p:cNvSpPr/>
          <p:nvPr/>
        </p:nvSpPr>
        <p:spPr>
          <a:xfrm>
            <a:off x="7896200" y="4655096"/>
            <a:ext cx="3347511" cy="1008112"/>
          </a:xfrm>
          <a:prstGeom prst="borderCallout2">
            <a:avLst>
              <a:gd name="adj1" fmla="val 18750"/>
              <a:gd name="adj2" fmla="val -8333"/>
              <a:gd name="adj3" fmla="val 18750"/>
              <a:gd name="adj4" fmla="val -16667"/>
              <a:gd name="adj5" fmla="val 98962"/>
              <a:gd name="adj6" fmla="val -1004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Από την Υπόθεση μας δόθηκε ότι </a:t>
            </a:r>
          </a:p>
          <a:p>
            <a:pPr algn="ctr"/>
            <a:r>
              <a:rPr lang="el-GR" dirty="0">
                <a:cs typeface="Times New Roman" pitchFamily="18" charset="0"/>
              </a:rPr>
              <a:t>μ1 - μ2=-18</a:t>
            </a:r>
            <a:endParaRPr lang="el-GR" dirty="0"/>
          </a:p>
        </p:txBody>
      </p:sp>
    </p:spTree>
    <p:extLst>
      <p:ext uri="{BB962C8B-B14F-4D97-AF65-F5344CB8AC3E}">
        <p14:creationId xmlns:p14="http://schemas.microsoft.com/office/powerpoint/2010/main" val="4184721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9376" y="764704"/>
            <a:ext cx="11377264" cy="5688631"/>
          </a:xfrm>
        </p:spPr>
        <p:txBody>
          <a:bodyPr>
            <a:normAutofit/>
          </a:bodyPr>
          <a:lstStyle/>
          <a:p>
            <a:pPr marL="0" indent="0" algn="just">
              <a:buNone/>
            </a:pPr>
            <a:r>
              <a:rPr lang="el-GR" b="1" dirty="0"/>
              <a:t>5</a:t>
            </a:r>
            <a:r>
              <a:rPr lang="el-GR" b="1" baseline="30000" dirty="0"/>
              <a:t>ο</a:t>
            </a:r>
            <a:r>
              <a:rPr lang="el-GR" b="1" dirty="0"/>
              <a:t> βήμα</a:t>
            </a:r>
            <a:r>
              <a:rPr lang="en-US" dirty="0"/>
              <a:t>:</a:t>
            </a:r>
            <a:r>
              <a:rPr lang="el-GR" dirty="0"/>
              <a:t> </a:t>
            </a:r>
            <a:r>
              <a:rPr lang="el-GR" u="sng" dirty="0"/>
              <a:t>Εύρεση κριτικής τιμής </a:t>
            </a:r>
            <a:r>
              <a:rPr lang="en-US" u="sng" dirty="0"/>
              <a:t>t</a:t>
            </a:r>
            <a:r>
              <a:rPr lang="el-GR" u="sng" dirty="0"/>
              <a:t> και απόφαση</a:t>
            </a:r>
          </a:p>
          <a:p>
            <a:pPr marL="0" indent="0" algn="just">
              <a:buNone/>
            </a:pPr>
            <a:r>
              <a:rPr lang="el-GR" b="1" dirty="0">
                <a:solidFill>
                  <a:srgbClr val="0000FF"/>
                </a:solidFill>
                <a:cs typeface="Times New Roman" pitchFamily="18" charset="0"/>
              </a:rPr>
              <a:t>Βαθμοί Ελευθερίας = </a:t>
            </a:r>
            <a:r>
              <a:rPr lang="en-US" b="1" dirty="0">
                <a:solidFill>
                  <a:srgbClr val="0000FF"/>
                </a:solidFill>
                <a:cs typeface="Times New Roman" pitchFamily="18" charset="0"/>
              </a:rPr>
              <a:t>n</a:t>
            </a:r>
            <a:r>
              <a:rPr lang="en-US" b="1" baseline="-25000" dirty="0">
                <a:solidFill>
                  <a:srgbClr val="0000FF"/>
                </a:solidFill>
                <a:cs typeface="Times New Roman" pitchFamily="18" charset="0"/>
              </a:rPr>
              <a:t>1</a:t>
            </a:r>
            <a:r>
              <a:rPr lang="en-US" b="1" dirty="0">
                <a:solidFill>
                  <a:srgbClr val="0000FF"/>
                </a:solidFill>
                <a:cs typeface="Times New Roman" pitchFamily="18" charset="0"/>
              </a:rPr>
              <a:t>+n</a:t>
            </a:r>
            <a:r>
              <a:rPr lang="en-US" b="1" baseline="-25000" dirty="0">
                <a:solidFill>
                  <a:srgbClr val="0000FF"/>
                </a:solidFill>
                <a:cs typeface="Times New Roman" pitchFamily="18" charset="0"/>
              </a:rPr>
              <a:t>2</a:t>
            </a:r>
            <a:r>
              <a:rPr lang="en-US" b="1" dirty="0">
                <a:solidFill>
                  <a:srgbClr val="0000FF"/>
                </a:solidFill>
                <a:cs typeface="Times New Roman" pitchFamily="18" charset="0"/>
              </a:rPr>
              <a:t>-2=</a:t>
            </a:r>
            <a:r>
              <a:rPr lang="el-GR" b="1" dirty="0">
                <a:solidFill>
                  <a:srgbClr val="0000FF"/>
                </a:solidFill>
                <a:cs typeface="Times New Roman" pitchFamily="18" charset="0"/>
              </a:rPr>
              <a:t>4</a:t>
            </a:r>
            <a:r>
              <a:rPr lang="en-US" b="1" dirty="0" smtClean="0">
                <a:solidFill>
                  <a:srgbClr val="0000FF"/>
                </a:solidFill>
                <a:cs typeface="Times New Roman" pitchFamily="18" charset="0"/>
              </a:rPr>
              <a:t>+3-2=5</a:t>
            </a:r>
            <a:endParaRPr lang="el-GR" b="1" dirty="0" smtClean="0">
              <a:solidFill>
                <a:srgbClr val="0000FF"/>
              </a:solidFill>
              <a:cs typeface="Times New Roman" pitchFamily="18" charset="0"/>
            </a:endParaRPr>
          </a:p>
          <a:p>
            <a:pPr marL="0" indent="0" algn="just">
              <a:buNone/>
            </a:pPr>
            <a:endParaRPr lang="el-GR" b="1" dirty="0">
              <a:solidFill>
                <a:srgbClr val="0000FF"/>
              </a:solidFill>
              <a:cs typeface="Times New Roman" pitchFamily="18" charset="0"/>
            </a:endParaRPr>
          </a:p>
          <a:p>
            <a:pPr marL="0" indent="0" algn="just">
              <a:buNone/>
            </a:pPr>
            <a:endParaRPr lang="el-GR" b="1" dirty="0" smtClean="0">
              <a:solidFill>
                <a:srgbClr val="0000FF"/>
              </a:solidFill>
              <a:cs typeface="Times New Roman" pitchFamily="18" charset="0"/>
            </a:endParaRPr>
          </a:p>
          <a:p>
            <a:pPr marL="0" indent="0" algn="just">
              <a:buNone/>
            </a:pPr>
            <a:endParaRPr lang="el-GR" b="1" dirty="0">
              <a:solidFill>
                <a:srgbClr val="0000FF"/>
              </a:solidFill>
              <a:cs typeface="Times New Roman" pitchFamily="18" charset="0"/>
            </a:endParaRPr>
          </a:p>
          <a:p>
            <a:pPr marL="0" indent="0" algn="just">
              <a:buNone/>
            </a:pPr>
            <a:endParaRPr lang="el-GR" b="1" dirty="0" smtClean="0">
              <a:solidFill>
                <a:srgbClr val="0000FF"/>
              </a:solidFill>
              <a:cs typeface="Times New Roman" pitchFamily="18" charset="0"/>
            </a:endParaRPr>
          </a:p>
          <a:p>
            <a:pPr marL="0" indent="0">
              <a:buNone/>
            </a:pPr>
            <a:endParaRPr lang="el-GR" b="1" dirty="0" smtClean="0">
              <a:solidFill>
                <a:srgbClr val="0000FF"/>
              </a:solidFill>
              <a:cs typeface="Times New Roman" pitchFamily="18" charset="0"/>
            </a:endParaRPr>
          </a:p>
          <a:p>
            <a:pPr marL="0" indent="0">
              <a:buNone/>
            </a:pPr>
            <a:r>
              <a:rPr lang="el-GR" b="1" dirty="0" smtClean="0">
                <a:solidFill>
                  <a:srgbClr val="0000FF"/>
                </a:solidFill>
                <a:cs typeface="Times New Roman" pitchFamily="18" charset="0"/>
              </a:rPr>
              <a:t>Η Περιοχή αποδοχής είναι από  </a:t>
            </a:r>
            <a:r>
              <a:rPr lang="el-GR" b="1" dirty="0">
                <a:solidFill>
                  <a:srgbClr val="0000FF"/>
                </a:solidFill>
                <a:cs typeface="Times New Roman" pitchFamily="18" charset="0"/>
              </a:rPr>
              <a:t>-4,032  έως </a:t>
            </a:r>
            <a:r>
              <a:rPr lang="el-GR" b="1" dirty="0" smtClean="0">
                <a:solidFill>
                  <a:srgbClr val="0000FF"/>
                </a:solidFill>
                <a:cs typeface="Times New Roman" pitchFamily="18" charset="0"/>
              </a:rPr>
              <a:t>4,032, εμείς βρήκαμε </a:t>
            </a:r>
            <a:r>
              <a:rPr lang="en-US" b="1" dirty="0" smtClean="0">
                <a:solidFill>
                  <a:srgbClr val="0000FF"/>
                </a:solidFill>
                <a:cs typeface="Times New Roman" pitchFamily="18" charset="0"/>
              </a:rPr>
              <a:t>t=</a:t>
            </a:r>
            <a:r>
              <a:rPr lang="el-GR" b="1" dirty="0" smtClean="0">
                <a:solidFill>
                  <a:srgbClr val="0000FF"/>
                </a:solidFill>
                <a:cs typeface="Times New Roman" pitchFamily="18" charset="0"/>
              </a:rPr>
              <a:t>8,38, δηλ. είναι εκτός περιοχής, οπότε Απορρίπτεται </a:t>
            </a:r>
            <a:r>
              <a:rPr lang="el-GR" b="1" dirty="0">
                <a:solidFill>
                  <a:srgbClr val="0000FF"/>
                </a:solidFill>
                <a:cs typeface="Times New Roman" pitchFamily="18" charset="0"/>
              </a:rPr>
              <a:t>η </a:t>
            </a:r>
            <a:r>
              <a:rPr lang="el-GR" b="1" dirty="0" err="1" smtClean="0">
                <a:solidFill>
                  <a:srgbClr val="0000FF"/>
                </a:solidFill>
                <a:cs typeface="Times New Roman" pitchFamily="18" charset="0"/>
              </a:rPr>
              <a:t>Ηο</a:t>
            </a:r>
            <a:r>
              <a:rPr lang="el-GR" b="1" dirty="0" smtClean="0">
                <a:solidFill>
                  <a:srgbClr val="0000FF"/>
                </a:solidFill>
                <a:cs typeface="Times New Roman" pitchFamily="18" charset="0"/>
              </a:rPr>
              <a:t>. </a:t>
            </a:r>
            <a:endParaRPr lang="el-GR" dirty="0"/>
          </a:p>
          <a:p>
            <a:pPr marL="0" indent="0" algn="just">
              <a:buNone/>
            </a:pPr>
            <a:endParaRPr lang="el-GR" dirty="0"/>
          </a:p>
          <a:p>
            <a:pPr marL="0" indent="0" algn="just">
              <a:buNone/>
            </a:pP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3510953666"/>
              </p:ext>
            </p:extLst>
          </p:nvPr>
        </p:nvGraphicFramePr>
        <p:xfrm>
          <a:off x="1055440" y="2204864"/>
          <a:ext cx="9144002" cy="2094012"/>
        </p:xfrm>
        <a:graphic>
          <a:graphicData uri="http://schemas.openxmlformats.org/drawingml/2006/table">
            <a:tbl>
              <a:tblPr>
                <a:tableStyleId>{5C22544A-7EE6-4342-B048-85BDC9FD1C3A}</a:tableStyleId>
              </a:tblPr>
              <a:tblGrid>
                <a:gridCol w="1306286">
                  <a:extLst>
                    <a:ext uri="{9D8B030D-6E8A-4147-A177-3AD203B41FA5}">
                      <a16:colId xmlns="" xmlns:a16="http://schemas.microsoft.com/office/drawing/2014/main" val="20000"/>
                    </a:ext>
                  </a:extLst>
                </a:gridCol>
                <a:gridCol w="1306286">
                  <a:extLst>
                    <a:ext uri="{9D8B030D-6E8A-4147-A177-3AD203B41FA5}">
                      <a16:colId xmlns="" xmlns:a16="http://schemas.microsoft.com/office/drawing/2014/main" val="20001"/>
                    </a:ext>
                  </a:extLst>
                </a:gridCol>
                <a:gridCol w="1306286">
                  <a:extLst>
                    <a:ext uri="{9D8B030D-6E8A-4147-A177-3AD203B41FA5}">
                      <a16:colId xmlns="" xmlns:a16="http://schemas.microsoft.com/office/drawing/2014/main" val="20002"/>
                    </a:ext>
                  </a:extLst>
                </a:gridCol>
                <a:gridCol w="1306286">
                  <a:extLst>
                    <a:ext uri="{9D8B030D-6E8A-4147-A177-3AD203B41FA5}">
                      <a16:colId xmlns="" xmlns:a16="http://schemas.microsoft.com/office/drawing/2014/main" val="20003"/>
                    </a:ext>
                  </a:extLst>
                </a:gridCol>
                <a:gridCol w="1306286">
                  <a:extLst>
                    <a:ext uri="{9D8B030D-6E8A-4147-A177-3AD203B41FA5}">
                      <a16:colId xmlns="" xmlns:a16="http://schemas.microsoft.com/office/drawing/2014/main" val="20004"/>
                    </a:ext>
                  </a:extLst>
                </a:gridCol>
                <a:gridCol w="1306286">
                  <a:extLst>
                    <a:ext uri="{9D8B030D-6E8A-4147-A177-3AD203B41FA5}">
                      <a16:colId xmlns="" xmlns:a16="http://schemas.microsoft.com/office/drawing/2014/main" val="20005"/>
                    </a:ext>
                  </a:extLst>
                </a:gridCol>
                <a:gridCol w="1306286">
                  <a:extLst>
                    <a:ext uri="{9D8B030D-6E8A-4147-A177-3AD203B41FA5}">
                      <a16:colId xmlns="" xmlns:a16="http://schemas.microsoft.com/office/drawing/2014/main" val="20006"/>
                    </a:ext>
                  </a:extLst>
                </a:gridCol>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hMerge="1">
                  <a:txBody>
                    <a:bodyPr/>
                    <a:lstStyle/>
                    <a:p>
                      <a:endParaRPr lang="el-GR"/>
                    </a:p>
                  </a:txBody>
                  <a:tcPr/>
                </a:tc>
                <a:tc>
                  <a:txBody>
                    <a:bodyPr/>
                    <a:lstStyle/>
                    <a:p>
                      <a:pPr algn="ctr" fontAlgn="ctr"/>
                      <a:r>
                        <a:rPr lang="en-US" sz="2000" u="none" strike="noStrike" dirty="0">
                          <a:effectLst/>
                        </a:rPr>
                        <a:t>0,800</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n-US" sz="2000" u="none" strike="noStrike" dirty="0">
                          <a:effectLst/>
                        </a:rPr>
                        <a:t>0,900</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n-US" sz="2000" b="0" u="none" strike="noStrike" dirty="0">
                          <a:effectLst/>
                        </a:rPr>
                        <a:t>0,950</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n-US" sz="2000" u="none" strike="noStrike" dirty="0">
                          <a:effectLst/>
                        </a:rPr>
                        <a:t>0,980</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extLst>
                  <a:ext uri="{0D108BD9-81ED-4DB2-BD59-A6C34878D82A}">
                    <a16:rowId xmlns="" xmlns:a16="http://schemas.microsoft.com/office/drawing/2014/main" val="10000"/>
                  </a:ext>
                </a:extLst>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solidFill>
                      <a:schemeClr val="accent1">
                        <a:lumMod val="20000"/>
                        <a:lumOff val="80000"/>
                      </a:schemeClr>
                    </a:solidFill>
                  </a:tcP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accent1">
                        <a:lumMod val="20000"/>
                        <a:lumOff val="80000"/>
                      </a:schemeClr>
                    </a:solidFill>
                  </a:tcPr>
                </a:tc>
                <a:tc>
                  <a:txBody>
                    <a:bodyPr/>
                    <a:lstStyle/>
                    <a:p>
                      <a:pPr algn="ctr" fontAlgn="ctr"/>
                      <a:r>
                        <a:rPr lang="en-US" sz="2000"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chemeClr val="accent1">
                        <a:lumMod val="20000"/>
                        <a:lumOff val="80000"/>
                      </a:schemeClr>
                    </a:solidFill>
                  </a:tcPr>
                </a:tc>
                <a:tc>
                  <a:txBody>
                    <a:bodyPr/>
                    <a:lstStyle/>
                    <a:p>
                      <a:pPr algn="ctr" fontAlgn="ctr"/>
                      <a:r>
                        <a:rPr lang="en-US" sz="2000" b="0" u="none" strike="noStrike" dirty="0">
                          <a:effectLst/>
                        </a:rPr>
                        <a:t>0,0250</a:t>
                      </a:r>
                      <a:endParaRPr lang="el-GR" sz="2000" b="0" i="0" u="none" strike="noStrike" dirty="0">
                        <a:solidFill>
                          <a:srgbClr val="000000"/>
                        </a:solidFill>
                        <a:effectLst/>
                        <a:latin typeface="Calibri"/>
                      </a:endParaRPr>
                    </a:p>
                  </a:txBody>
                  <a:tcPr marL="6350" marR="6350" marT="6350" marB="0" anchor="ctr">
                    <a:solidFill>
                      <a:schemeClr val="accent1">
                        <a:lumMod val="20000"/>
                        <a:lumOff val="80000"/>
                      </a:schemeClr>
                    </a:solidFill>
                  </a:tcPr>
                </a:tc>
                <a:tc>
                  <a:txBody>
                    <a:bodyPr/>
                    <a:lstStyle/>
                    <a:p>
                      <a:pPr algn="ctr" fontAlgn="ctr"/>
                      <a:r>
                        <a:rPr lang="en-US"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accent1">
                        <a:lumMod val="20000"/>
                        <a:lumOff val="80000"/>
                      </a:schemeClr>
                    </a:solidFill>
                  </a:tcP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0001"/>
                  </a:ext>
                </a:extLst>
              </a:tr>
              <a:tr h="278411">
                <a:tc gridSpan="2">
                  <a:txBody>
                    <a:bodyPr/>
                    <a:lstStyle/>
                    <a:p>
                      <a:pPr algn="ctr" fontAlgn="ctr"/>
                      <a:r>
                        <a:rPr lang="el-GR" sz="2000" u="none" strike="noStrike" dirty="0">
                          <a:effectLst/>
                        </a:rPr>
                        <a:t>Δίπλευρος </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hMerge="1">
                  <a:txBody>
                    <a:bodyPr/>
                    <a:lstStyle/>
                    <a:p>
                      <a:endParaRPr lang="el-GR"/>
                    </a:p>
                  </a:txBody>
                  <a:tcPr/>
                </a:tc>
                <a:tc>
                  <a:txBody>
                    <a:bodyPr/>
                    <a:lstStyle/>
                    <a:p>
                      <a:pPr algn="ctr" fontAlgn="ctr"/>
                      <a:r>
                        <a:rPr lang="el-GR" sz="2000" u="none" strike="noStrike" dirty="0">
                          <a:effectLst/>
                        </a:rPr>
                        <a:t>0,2000</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b="0" u="none" strike="noStrike" dirty="0">
                          <a:effectLst/>
                        </a:rPr>
                        <a:t>0,0500</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0002"/>
                  </a:ext>
                </a:extLst>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solidFill>
                      <a:schemeClr val="bg2">
                        <a:lumMod val="20000"/>
                        <a:lumOff val="80000"/>
                      </a:schemeClr>
                    </a:solidFill>
                  </a:tcP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b="0" u="none" strike="noStrike" dirty="0">
                          <a:effectLst/>
                        </a:rPr>
                        <a:t>2,776</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solidFill>
                      <a:schemeClr val="accent1">
                        <a:lumMod val="20000"/>
                        <a:lumOff val="80000"/>
                      </a:schemeClr>
                    </a:solidFill>
                  </a:tcPr>
                </a:tc>
                <a:extLst>
                  <a:ext uri="{0D108BD9-81ED-4DB2-BD59-A6C34878D82A}">
                    <a16:rowId xmlns="" xmlns:a16="http://schemas.microsoft.com/office/drawing/2014/main" val="10003"/>
                  </a:ext>
                </a:extLst>
              </a:tr>
              <a:tr h="269131">
                <a:tc vMerge="1">
                  <a:txBody>
                    <a:bodyPr/>
                    <a:lstStyle/>
                    <a:p>
                      <a:endParaRPr lang="el-GR"/>
                    </a:p>
                  </a:txBody>
                  <a:tcPr/>
                </a:tc>
                <a:tc>
                  <a:txBody>
                    <a:bodyPr/>
                    <a:lstStyle/>
                    <a:p>
                      <a:pPr algn="ctr" fontAlgn="ctr"/>
                      <a:r>
                        <a:rPr lang="el-GR" sz="2000" u="none" strike="noStrike" dirty="0">
                          <a:effectLst/>
                        </a:rPr>
                        <a:t>5</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u="none" strike="noStrike" dirty="0">
                          <a:effectLst/>
                        </a:rPr>
                        <a:t>1,476</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0" u="none" strike="noStrike" dirty="0">
                          <a:effectLst/>
                        </a:rPr>
                        <a:t>2,015</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0" u="none" strike="noStrike" dirty="0">
                          <a:effectLst/>
                        </a:rPr>
                        <a:t>2,571</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1" u="none" strike="noStrike" dirty="0">
                          <a:effectLst/>
                        </a:rPr>
                        <a:t>4,032</a:t>
                      </a:r>
                      <a:endParaRPr lang="el-GR" sz="2000" b="1" i="0" u="none" strike="noStrike" dirty="0">
                        <a:solidFill>
                          <a:srgbClr val="000000"/>
                        </a:solidFill>
                        <a:effectLst/>
                        <a:latin typeface="Calibri"/>
                      </a:endParaRPr>
                    </a:p>
                  </a:txBody>
                  <a:tcPr marL="6350" marR="6350" marT="6350" marB="0" anchor="ctr">
                    <a:solidFill>
                      <a:srgbClr val="FFFF00"/>
                    </a:solidFill>
                  </a:tcPr>
                </a:tc>
                <a:extLst>
                  <a:ext uri="{0D108BD9-81ED-4DB2-BD59-A6C34878D82A}">
                    <a16:rowId xmlns="" xmlns:a16="http://schemas.microsoft.com/office/drawing/2014/main" val="10004"/>
                  </a:ext>
                </a:extLst>
              </a:tr>
              <a:tr h="269131">
                <a:tc vMerge="1">
                  <a:txBody>
                    <a:bodyPr/>
                    <a:lstStyle/>
                    <a:p>
                      <a:endParaRPr lang="el-GR"/>
                    </a:p>
                  </a:txBody>
                  <a:tcPr/>
                </a:tc>
                <a:tc>
                  <a:txBody>
                    <a:bodyPr/>
                    <a:lstStyle/>
                    <a:p>
                      <a:pPr algn="ctr" fontAlgn="ctr"/>
                      <a:r>
                        <a:rPr lang="el-GR" sz="2000" u="none" strike="noStrike" dirty="0">
                          <a:effectLst/>
                        </a:rPr>
                        <a:t>6</a:t>
                      </a:r>
                      <a:endParaRPr lang="el-GR" sz="2000" b="1"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1,440</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1,943</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b="0" u="none" strike="noStrike" dirty="0">
                          <a:effectLst/>
                        </a:rPr>
                        <a:t>2,447</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3,143</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solidFill>
                      <a:schemeClr val="bg2">
                        <a:lumMod val="20000"/>
                        <a:lumOff val="8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26633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07368" y="404664"/>
                <a:ext cx="11377264" cy="6453335"/>
              </a:xfrm>
            </p:spPr>
            <p:txBody>
              <a:bodyPr/>
              <a:lstStyle/>
              <a:p>
                <a:pPr marL="0" indent="0">
                  <a:buNone/>
                </a:pPr>
                <a:r>
                  <a:rPr lang="el-GR" b="1" dirty="0" smtClean="0"/>
                  <a:t>2</a:t>
                </a:r>
                <a:r>
                  <a:rPr lang="el-GR" b="1" baseline="30000" dirty="0" smtClean="0"/>
                  <a:t>ο</a:t>
                </a:r>
                <a:r>
                  <a:rPr lang="el-GR" b="1" dirty="0" smtClean="0"/>
                  <a:t> βήμα</a:t>
                </a:r>
                <a:r>
                  <a:rPr lang="en-US" dirty="0" smtClean="0"/>
                  <a:t>: </a:t>
                </a:r>
                <a:r>
                  <a:rPr lang="el-GR" u="sng" dirty="0" smtClean="0"/>
                  <a:t>Εύρεση του </a:t>
                </a:r>
                <a14:m>
                  <m:oMath xmlns:m="http://schemas.openxmlformats.org/officeDocument/2006/math">
                    <m:sSub>
                      <m:sSubPr>
                        <m:ctrlPr>
                          <a:rPr lang="el-GR" i="1" u="sng">
                            <a:solidFill>
                              <a:srgbClr val="000000"/>
                            </a:solidFill>
                            <a:latin typeface="Cambria Math" panose="02040503050406030204" pitchFamily="18" charset="0"/>
                            <a:cs typeface="Times New Roman" pitchFamily="18" charset="0"/>
                          </a:rPr>
                        </m:ctrlPr>
                      </m:sSubPr>
                      <m:e>
                        <m:r>
                          <a:rPr lang="en-US" i="1" u="sng">
                            <a:solidFill>
                              <a:srgbClr val="000000"/>
                            </a:solidFill>
                            <a:latin typeface="Cambria Math" panose="02040503050406030204" pitchFamily="18" charset="0"/>
                            <a:cs typeface="Times New Roman" pitchFamily="18" charset="0"/>
                          </a:rPr>
                          <m:t>𝑧</m:t>
                        </m:r>
                      </m:e>
                      <m:sub>
                        <m:f>
                          <m:fPr>
                            <m:ctrlPr>
                              <a:rPr lang="el-GR" i="1" u="sng">
                                <a:solidFill>
                                  <a:srgbClr val="000000"/>
                                </a:solidFill>
                                <a:latin typeface="Cambria Math" panose="02040503050406030204" pitchFamily="18" charset="0"/>
                                <a:cs typeface="Times New Roman" pitchFamily="18" charset="0"/>
                              </a:rPr>
                            </m:ctrlPr>
                          </m:fPr>
                          <m:num>
                            <m:r>
                              <a:rPr lang="el-GR" i="1" u="sng">
                                <a:solidFill>
                                  <a:srgbClr val="000000"/>
                                </a:solidFill>
                                <a:latin typeface="Cambria Math" panose="02040503050406030204" pitchFamily="18" charset="0"/>
                                <a:cs typeface="Times New Roman" pitchFamily="18" charset="0"/>
                              </a:rPr>
                              <m:t>𝛼</m:t>
                            </m:r>
                          </m:num>
                          <m:den>
                            <m:r>
                              <a:rPr lang="el-GR" i="1" u="sng">
                                <a:solidFill>
                                  <a:srgbClr val="000000"/>
                                </a:solidFill>
                                <a:latin typeface="Cambria Math" panose="02040503050406030204" pitchFamily="18" charset="0"/>
                                <a:cs typeface="Times New Roman" pitchFamily="18" charset="0"/>
                              </a:rPr>
                              <m:t>2</m:t>
                            </m:r>
                          </m:den>
                        </m:f>
                      </m:sub>
                    </m:sSub>
                  </m:oMath>
                </a14:m>
                <a:endParaRPr lang="en-US" u="sng" dirty="0" smtClean="0"/>
              </a:p>
              <a:p>
                <a:pPr marL="0" indent="0">
                  <a:buNone/>
                </a:pPr>
                <a:r>
                  <a:rPr lang="el-GR" dirty="0" smtClean="0"/>
                  <a:t>Ζητείται διάστημα εμπιστοσύνης 95%, οπότε α</a:t>
                </a:r>
                <a:r>
                  <a:rPr lang="en-US" dirty="0"/>
                  <a:t>=</a:t>
                </a:r>
                <a:r>
                  <a:rPr lang="el-GR" dirty="0"/>
                  <a:t>0,05  </a:t>
                </a:r>
                <a:endParaRPr lang="el-GR" dirty="0" smtClean="0"/>
              </a:p>
              <a:p>
                <a:pPr marL="0" indent="0">
                  <a:buNone/>
                </a:pPr>
                <a:r>
                  <a:rPr lang="el-GR" dirty="0" smtClean="0"/>
                  <a:t>α/2=0,025 </a:t>
                </a:r>
                <a:r>
                  <a:rPr lang="en-US" dirty="0">
                    <a:sym typeface="Wingdings" pitchFamily="2" charset="2"/>
                  </a:rPr>
                  <a:t>,</a:t>
                </a:r>
                <a:r>
                  <a:rPr lang="el-GR" dirty="0"/>
                  <a:t> 1-0,025=0,975 </a:t>
                </a:r>
                <a:endParaRPr lang="el-GR" dirty="0" smtClean="0"/>
              </a:p>
              <a:p>
                <a:pPr marL="0" indent="0">
                  <a:buNone/>
                </a:pPr>
                <a:r>
                  <a:rPr lang="el-GR" dirty="0" smtClean="0"/>
                  <a:t>Εντοπίζοντας την τιμή 0,975 στον πίνακα που ακολουθεί προκύπτει ότι    </a:t>
                </a:r>
                <a:r>
                  <a:rPr lang="el-GR" dirty="0" err="1" smtClean="0"/>
                  <a:t>Ζ</a:t>
                </a:r>
                <a:r>
                  <a:rPr lang="el-GR" baseline="-25000" dirty="0" err="1" smtClean="0"/>
                  <a:t>α</a:t>
                </a:r>
                <a:r>
                  <a:rPr lang="el-GR" baseline="-25000" dirty="0" smtClean="0"/>
                  <a:t>/2</a:t>
                </a:r>
                <a:r>
                  <a:rPr lang="el-GR" dirty="0" smtClean="0"/>
                  <a:t>=1,96.</a:t>
                </a:r>
              </a:p>
              <a:p>
                <a:pPr marL="0" indent="0">
                  <a:buNone/>
                </a:pPr>
                <a:endParaRPr lang="el-GR" dirty="0" smtClean="0"/>
              </a:p>
              <a:p>
                <a:pPr marL="0" indent="0">
                  <a:buNone/>
                </a:pPr>
                <a:r>
                  <a:rPr lang="el-GR" b="1" dirty="0" smtClean="0"/>
                  <a:t>3</a:t>
                </a:r>
                <a:r>
                  <a:rPr lang="el-GR" b="1" baseline="30000" dirty="0" smtClean="0"/>
                  <a:t>ο</a:t>
                </a:r>
                <a:r>
                  <a:rPr lang="el-GR" b="1" dirty="0" smtClean="0"/>
                  <a:t> βήμα</a:t>
                </a:r>
                <a:r>
                  <a:rPr lang="en-US" dirty="0" smtClean="0"/>
                  <a:t>:</a:t>
                </a:r>
                <a:r>
                  <a:rPr lang="el-GR" dirty="0" smtClean="0"/>
                  <a:t> </a:t>
                </a:r>
                <a:r>
                  <a:rPr lang="el-GR" u="sng" dirty="0" smtClean="0"/>
                  <a:t>Εύρεση της τυπικής απόκλισης </a:t>
                </a:r>
                <a14:m>
                  <m:oMath xmlns:m="http://schemas.openxmlformats.org/officeDocument/2006/math">
                    <m:sSub>
                      <m:sSubPr>
                        <m:ctrlPr>
                          <a:rPr lang="el-GR" i="1">
                            <a:solidFill>
                              <a:srgbClr val="000000"/>
                            </a:solidFill>
                            <a:latin typeface="Cambria Math" panose="02040503050406030204" pitchFamily="18" charset="0"/>
                            <a:cs typeface="Times New Roman" pitchFamily="18" charset="0"/>
                          </a:rPr>
                        </m:ctrlPr>
                      </m:sSubPr>
                      <m:e>
                        <m:r>
                          <a:rPr lang="el-GR" i="1">
                            <a:solidFill>
                              <a:srgbClr val="000000"/>
                            </a:solidFill>
                            <a:latin typeface="Cambria Math" panose="02040503050406030204" pitchFamily="18" charset="0"/>
                            <a:cs typeface="Times New Roman" pitchFamily="18" charset="0"/>
                          </a:rPr>
                          <m:t>𝜎</m:t>
                        </m:r>
                      </m:e>
                      <m:sub>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1</m:t>
                                </m:r>
                              </m:sub>
                            </m:sSub>
                          </m:e>
                        </m:acc>
                        <m:r>
                          <a:rPr lang="el-GR" i="1">
                            <a:solidFill>
                              <a:srgbClr val="000000"/>
                            </a:solidFill>
                            <a:latin typeface="Cambria Math" panose="02040503050406030204" pitchFamily="18" charset="0"/>
                            <a:cs typeface="Times New Roman" pitchFamily="18" charset="0"/>
                          </a:rPr>
                          <m:t>−</m:t>
                        </m:r>
                        <m:acc>
                          <m:accPr>
                            <m:chr m:val="̅"/>
                            <m:ctrlPr>
                              <a:rPr lang="el-GR" i="1">
                                <a:solidFill>
                                  <a:srgbClr val="000000"/>
                                </a:solidFill>
                                <a:latin typeface="Cambria Math" panose="02040503050406030204" pitchFamily="18" charset="0"/>
                                <a:cs typeface="Times New Roman" pitchFamily="18" charset="0"/>
                              </a:rPr>
                            </m:ctrlPr>
                          </m:accPr>
                          <m:e>
                            <m:sSub>
                              <m:sSubPr>
                                <m:ctrlPr>
                                  <a:rPr lang="el-GR" i="1">
                                    <a:solidFill>
                                      <a:srgbClr val="000000"/>
                                    </a:solidFill>
                                    <a:latin typeface="Cambria Math" panose="02040503050406030204" pitchFamily="18" charset="0"/>
                                    <a:cs typeface="Times New Roman" pitchFamily="18" charset="0"/>
                                  </a:rPr>
                                </m:ctrlPr>
                              </m:sSubPr>
                              <m:e>
                                <m:r>
                                  <a:rPr lang="en-US" i="1">
                                    <a:solidFill>
                                      <a:srgbClr val="000000"/>
                                    </a:solidFill>
                                    <a:latin typeface="Cambria Math" panose="02040503050406030204" pitchFamily="18" charset="0"/>
                                    <a:cs typeface="Times New Roman" pitchFamily="18" charset="0"/>
                                  </a:rPr>
                                  <m:t>𝑥</m:t>
                                </m:r>
                              </m:e>
                              <m:sub>
                                <m:r>
                                  <a:rPr lang="en-US" i="1">
                                    <a:solidFill>
                                      <a:srgbClr val="000000"/>
                                    </a:solidFill>
                                    <a:latin typeface="Cambria Math" panose="02040503050406030204" pitchFamily="18" charset="0"/>
                                    <a:cs typeface="Times New Roman" pitchFamily="18" charset="0"/>
                                  </a:rPr>
                                  <m:t>2</m:t>
                                </m:r>
                              </m:sub>
                            </m:sSub>
                          </m:e>
                        </m:acc>
                      </m:sub>
                    </m:sSub>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07368" y="404664"/>
                <a:ext cx="11377264" cy="6453335"/>
              </a:xfrm>
              <a:blipFill rotWithShape="0">
                <a:blip r:embed="rId3"/>
                <a:stretch>
                  <a:fillRect l="-1393" t="-1133" r="-1768"/>
                </a:stretch>
              </a:blipFill>
            </p:spPr>
            <p:txBody>
              <a:bodyPr/>
              <a:lstStyle/>
              <a:p>
                <a:r>
                  <a:rPr lang="el-GR">
                    <a:noFill/>
                  </a:rPr>
                  <a:t> </a:t>
                </a:r>
              </a:p>
            </p:txBody>
          </p:sp>
        </mc:Fallback>
      </mc:AlternateContent>
      <p:graphicFrame>
        <p:nvGraphicFramePr>
          <p:cNvPr id="8" name="Object 5"/>
          <p:cNvGraphicFramePr>
            <a:graphicFrameLocks noChangeAspect="1"/>
          </p:cNvGraphicFramePr>
          <p:nvPr>
            <p:extLst>
              <p:ext uri="{D42A27DB-BD31-4B8C-83A1-F6EECF244321}">
                <p14:modId xmlns:p14="http://schemas.microsoft.com/office/powerpoint/2010/main" val="163285604"/>
              </p:ext>
            </p:extLst>
          </p:nvPr>
        </p:nvGraphicFramePr>
        <p:xfrm>
          <a:off x="1516856" y="4941168"/>
          <a:ext cx="9158288" cy="1143000"/>
        </p:xfrm>
        <a:graphic>
          <a:graphicData uri="http://schemas.openxmlformats.org/presentationml/2006/ole">
            <mc:AlternateContent xmlns:mc="http://schemas.openxmlformats.org/markup-compatibility/2006">
              <mc:Choice xmlns:v="urn:schemas-microsoft-com:vml" Requires="v">
                <p:oleObj spid="_x0000_s62508" name="Εξίσωση" r:id="rId4" imgW="3898800" imgH="520560" progId="Equation.3">
                  <p:embed/>
                </p:oleObj>
              </mc:Choice>
              <mc:Fallback>
                <p:oleObj name="Εξίσωση" r:id="rId4" imgW="3898800" imgH="520560" progId="Equation.3">
                  <p:embed/>
                  <p:pic>
                    <p:nvPicPr>
                      <p:cNvPr id="0" name=""/>
                      <p:cNvPicPr>
                        <a:picLocks noChangeAspect="1" noChangeArrowheads="1"/>
                      </p:cNvPicPr>
                      <p:nvPr/>
                    </p:nvPicPr>
                    <p:blipFill>
                      <a:blip r:embed="rId5"/>
                      <a:srcRect/>
                      <a:stretch>
                        <a:fillRect/>
                      </a:stretch>
                    </p:blipFill>
                    <p:spPr bwMode="auto">
                      <a:xfrm>
                        <a:off x="1516856" y="4941168"/>
                        <a:ext cx="9158288" cy="1143000"/>
                      </a:xfrm>
                      <a:prstGeom prst="rect">
                        <a:avLst/>
                      </a:prstGeom>
                      <a:solidFill>
                        <a:srgbClr val="CCECFF"/>
                      </a:solidFill>
                    </p:spPr>
                  </p:pic>
                </p:oleObj>
              </mc:Fallback>
            </mc:AlternateContent>
          </a:graphicData>
        </a:graphic>
      </p:graphicFrame>
    </p:spTree>
    <p:extLst>
      <p:ext uri="{BB962C8B-B14F-4D97-AF65-F5344CB8AC3E}">
        <p14:creationId xmlns:p14="http://schemas.microsoft.com/office/powerpoint/2010/main" val="3816402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51384" y="908721"/>
            <a:ext cx="11267426" cy="5217444"/>
          </a:xfrm>
        </p:spPr>
        <p:txBody>
          <a:bodyPr/>
          <a:lstStyle/>
          <a:p>
            <a:pPr marL="0" indent="0">
              <a:buNone/>
            </a:pPr>
            <a:r>
              <a:rPr lang="el-GR" b="1" dirty="0" smtClean="0"/>
              <a:t>4ο βήμα</a:t>
            </a:r>
            <a:r>
              <a:rPr lang="en-US" dirty="0" smtClean="0"/>
              <a:t>:</a:t>
            </a:r>
            <a:r>
              <a:rPr lang="el-GR" dirty="0" smtClean="0"/>
              <a:t> </a:t>
            </a:r>
            <a:r>
              <a:rPr lang="el-GR" u="sng" dirty="0"/>
              <a:t>Α</a:t>
            </a:r>
            <a:r>
              <a:rPr lang="el-GR" u="sng" dirty="0" smtClean="0"/>
              <a:t>ντικατάσταση στον αρχικό τύπο</a:t>
            </a:r>
            <a:r>
              <a:rPr lang="en-US" u="sng" dirty="0" smtClean="0"/>
              <a:t>:</a:t>
            </a:r>
            <a:endParaRPr lang="el-GR" u="sng" dirty="0"/>
          </a:p>
        </p:txBody>
      </p:sp>
      <p:sp>
        <p:nvSpPr>
          <p:cNvPr id="4" name="Text Box 11"/>
          <p:cNvSpPr txBox="1">
            <a:spLocks noChangeArrowheads="1"/>
          </p:cNvSpPr>
          <p:nvPr/>
        </p:nvSpPr>
        <p:spPr bwMode="auto">
          <a:xfrm>
            <a:off x="7032104" y="5531171"/>
            <a:ext cx="4456797" cy="830997"/>
          </a:xfrm>
          <a:prstGeom prst="rect">
            <a:avLst/>
          </a:prstGeom>
          <a:solidFill>
            <a:srgbClr val="FFFF99"/>
          </a:solidFill>
          <a:ln w="9525">
            <a:noFill/>
            <a:miter lim="800000"/>
            <a:headEnd/>
            <a:tailEnd/>
          </a:ln>
        </p:spPr>
        <p:txBody>
          <a:bodyPr wrap="none">
            <a:spAutoFit/>
          </a:bodyPr>
          <a:lstStyle/>
          <a:p>
            <a:r>
              <a:rPr lang="el-GR" sz="2400" dirty="0"/>
              <a:t>Ο μέσος μ</a:t>
            </a:r>
            <a:r>
              <a:rPr lang="el-GR" sz="2400" baseline="-25000" dirty="0"/>
              <a:t>1</a:t>
            </a:r>
            <a:r>
              <a:rPr lang="el-GR" sz="2400" dirty="0"/>
              <a:t> υπερέχει του μ</a:t>
            </a:r>
            <a:r>
              <a:rPr lang="el-GR" sz="2400" baseline="-25000" dirty="0"/>
              <a:t>2</a:t>
            </a:r>
            <a:endParaRPr lang="el-GR" sz="2400" dirty="0"/>
          </a:p>
          <a:p>
            <a:r>
              <a:rPr lang="el-GR" sz="2400" dirty="0"/>
              <a:t>τουλάχιστον </a:t>
            </a:r>
            <a:r>
              <a:rPr lang="el-GR" sz="2400" dirty="0" smtClean="0"/>
              <a:t>κατά 177,83 </a:t>
            </a:r>
            <a:r>
              <a:rPr lang="el-GR" sz="2400" dirty="0"/>
              <a:t>μονάδες</a:t>
            </a:r>
          </a:p>
        </p:txBody>
      </p:sp>
      <p:graphicFrame>
        <p:nvGraphicFramePr>
          <p:cNvPr id="5" name="Object 9"/>
          <p:cNvGraphicFramePr>
            <a:graphicFrameLocks noChangeAspect="1"/>
          </p:cNvGraphicFramePr>
          <p:nvPr>
            <p:extLst>
              <p:ext uri="{D42A27DB-BD31-4B8C-83A1-F6EECF244321}">
                <p14:modId xmlns:p14="http://schemas.microsoft.com/office/powerpoint/2010/main" val="2946724198"/>
              </p:ext>
            </p:extLst>
          </p:nvPr>
        </p:nvGraphicFramePr>
        <p:xfrm>
          <a:off x="3861630" y="4544994"/>
          <a:ext cx="4495800" cy="588962"/>
        </p:xfrm>
        <a:graphic>
          <a:graphicData uri="http://schemas.openxmlformats.org/presentationml/2006/ole">
            <mc:AlternateContent xmlns:mc="http://schemas.openxmlformats.org/markup-compatibility/2006">
              <mc:Choice xmlns:v="urn:schemas-microsoft-com:vml" Requires="v">
                <p:oleObj spid="_x0000_s63595" name="Εξίσωση" r:id="rId3" imgW="1574640" imgH="215640" progId="Equation.3">
                  <p:embed/>
                </p:oleObj>
              </mc:Choice>
              <mc:Fallback>
                <p:oleObj name="Εξίσωση" r:id="rId3" imgW="1574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630" y="4544994"/>
                        <a:ext cx="44958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113141385"/>
              </p:ext>
            </p:extLst>
          </p:nvPr>
        </p:nvGraphicFramePr>
        <p:xfrm>
          <a:off x="1537530" y="3539587"/>
          <a:ext cx="9144000" cy="533400"/>
        </p:xfrm>
        <a:graphic>
          <a:graphicData uri="http://schemas.openxmlformats.org/presentationml/2006/ole">
            <mc:AlternateContent xmlns:mc="http://schemas.openxmlformats.org/markup-compatibility/2006">
              <mc:Choice xmlns:v="urn:schemas-microsoft-com:vml" Requires="v">
                <p:oleObj spid="_x0000_s63596" name="Εξίσωση" r:id="rId5" imgW="3949560" imgH="215640" progId="Equation.3">
                  <p:embed/>
                </p:oleObj>
              </mc:Choice>
              <mc:Fallback>
                <p:oleObj name="Εξίσωση" r:id="rId5" imgW="39495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530" y="3539587"/>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1050398518"/>
              </p:ext>
            </p:extLst>
          </p:nvPr>
        </p:nvGraphicFramePr>
        <p:xfrm>
          <a:off x="1559496" y="2204864"/>
          <a:ext cx="8610600" cy="1011238"/>
        </p:xfrm>
        <a:graphic>
          <a:graphicData uri="http://schemas.openxmlformats.org/presentationml/2006/ole">
            <mc:AlternateContent xmlns:mc="http://schemas.openxmlformats.org/markup-compatibility/2006">
              <mc:Choice xmlns:v="urn:schemas-microsoft-com:vml" Requires="v">
                <p:oleObj spid="_x0000_s63597" name="Εξίσωση" r:id="rId7" imgW="3377880" imgH="368280" progId="Equation.3">
                  <p:embed/>
                </p:oleObj>
              </mc:Choice>
              <mc:Fallback>
                <p:oleObj name="Εξίσωση" r:id="rId7" imgW="3377880" imgH="368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9496" y="2204864"/>
                        <a:ext cx="8610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469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545519732"/>
              </p:ext>
            </p:extLst>
          </p:nvPr>
        </p:nvGraphicFramePr>
        <p:xfrm>
          <a:off x="1524002" y="-1"/>
          <a:ext cx="9143996" cy="6907189"/>
        </p:xfrm>
        <a:graphic>
          <a:graphicData uri="http://schemas.openxmlformats.org/drawingml/2006/table">
            <a:tbl>
              <a:tblPr>
                <a:tableStyleId>{5C22544A-7EE6-4342-B048-85BDC9FD1C3A}</a:tableStyleId>
              </a:tblPr>
              <a:tblGrid>
                <a:gridCol w="589936">
                  <a:extLst>
                    <a:ext uri="{9D8B030D-6E8A-4147-A177-3AD203B41FA5}">
                      <a16:colId xmlns="" xmlns:a16="http://schemas.microsoft.com/office/drawing/2014/main" val="20000"/>
                    </a:ext>
                  </a:extLst>
                </a:gridCol>
                <a:gridCol w="855406">
                  <a:extLst>
                    <a:ext uri="{9D8B030D-6E8A-4147-A177-3AD203B41FA5}">
                      <a16:colId xmlns="" xmlns:a16="http://schemas.microsoft.com/office/drawing/2014/main" val="20001"/>
                    </a:ext>
                  </a:extLst>
                </a:gridCol>
                <a:gridCol w="855406">
                  <a:extLst>
                    <a:ext uri="{9D8B030D-6E8A-4147-A177-3AD203B41FA5}">
                      <a16:colId xmlns="" xmlns:a16="http://schemas.microsoft.com/office/drawing/2014/main" val="20002"/>
                    </a:ext>
                  </a:extLst>
                </a:gridCol>
                <a:gridCol w="855406">
                  <a:extLst>
                    <a:ext uri="{9D8B030D-6E8A-4147-A177-3AD203B41FA5}">
                      <a16:colId xmlns="" xmlns:a16="http://schemas.microsoft.com/office/drawing/2014/main" val="20003"/>
                    </a:ext>
                  </a:extLst>
                </a:gridCol>
                <a:gridCol w="855406">
                  <a:extLst>
                    <a:ext uri="{9D8B030D-6E8A-4147-A177-3AD203B41FA5}">
                      <a16:colId xmlns="" xmlns:a16="http://schemas.microsoft.com/office/drawing/2014/main" val="20004"/>
                    </a:ext>
                  </a:extLst>
                </a:gridCol>
                <a:gridCol w="855406">
                  <a:extLst>
                    <a:ext uri="{9D8B030D-6E8A-4147-A177-3AD203B41FA5}">
                      <a16:colId xmlns="" xmlns:a16="http://schemas.microsoft.com/office/drawing/2014/main" val="20005"/>
                    </a:ext>
                  </a:extLst>
                </a:gridCol>
                <a:gridCol w="855406">
                  <a:extLst>
                    <a:ext uri="{9D8B030D-6E8A-4147-A177-3AD203B41FA5}">
                      <a16:colId xmlns="" xmlns:a16="http://schemas.microsoft.com/office/drawing/2014/main" val="20006"/>
                    </a:ext>
                  </a:extLst>
                </a:gridCol>
                <a:gridCol w="855406">
                  <a:extLst>
                    <a:ext uri="{9D8B030D-6E8A-4147-A177-3AD203B41FA5}">
                      <a16:colId xmlns="" xmlns:a16="http://schemas.microsoft.com/office/drawing/2014/main" val="20007"/>
                    </a:ext>
                  </a:extLst>
                </a:gridCol>
                <a:gridCol w="855406">
                  <a:extLst>
                    <a:ext uri="{9D8B030D-6E8A-4147-A177-3AD203B41FA5}">
                      <a16:colId xmlns="" xmlns:a16="http://schemas.microsoft.com/office/drawing/2014/main" val="20008"/>
                    </a:ext>
                  </a:extLst>
                </a:gridCol>
                <a:gridCol w="855406">
                  <a:extLst>
                    <a:ext uri="{9D8B030D-6E8A-4147-A177-3AD203B41FA5}">
                      <a16:colId xmlns="" xmlns:a16="http://schemas.microsoft.com/office/drawing/2014/main" val="20009"/>
                    </a:ext>
                  </a:extLst>
                </a:gridCol>
                <a:gridCol w="855406">
                  <a:extLst>
                    <a:ext uri="{9D8B030D-6E8A-4147-A177-3AD203B41FA5}">
                      <a16:colId xmlns="" xmlns:a16="http://schemas.microsoft.com/office/drawing/2014/main" val="20010"/>
                    </a:ext>
                  </a:extLst>
                </a:gridCol>
              </a:tblGrid>
              <a:tr h="620689">
                <a:tc>
                  <a:txBody>
                    <a:bodyPr/>
                    <a:lstStyle/>
                    <a:p>
                      <a:pPr algn="ctr" fontAlgn="ctr"/>
                      <a:r>
                        <a:rPr lang="el-GR" sz="2000" u="none" strike="noStrike" dirty="0">
                          <a:effectLst/>
                        </a:rPr>
                        <a:t>Ζ</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0,00</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0,01</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0,02</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0,03</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0,04</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0,05</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0,06</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0,07</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0,08</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0,09</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extLst>
                  <a:ext uri="{0D108BD9-81ED-4DB2-BD59-A6C34878D82A}">
                    <a16:rowId xmlns="" xmlns:a16="http://schemas.microsoft.com/office/drawing/2014/main" val="10000"/>
                  </a:ext>
                </a:extLst>
              </a:tr>
              <a:tr h="571500">
                <a:tc>
                  <a:txBody>
                    <a:bodyPr/>
                    <a:lstStyle/>
                    <a:p>
                      <a:pPr algn="ctr" fontAlgn="ctr"/>
                      <a:r>
                        <a:rPr lang="el-GR" sz="2000" u="none" strike="noStrike" dirty="0">
                          <a:effectLst/>
                        </a:rPr>
                        <a:t>0,0</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0,5000</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0,5040</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0,5080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0,5120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0,5160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0,5199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0,5239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0,5279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0,5319</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0,5359</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01"/>
                  </a:ext>
                </a:extLst>
              </a:tr>
              <a:tr h="571500">
                <a:tc>
                  <a:txBody>
                    <a:bodyPr/>
                    <a:lstStyle/>
                    <a:p>
                      <a:pPr algn="ctr" fontAlgn="ctr"/>
                      <a:r>
                        <a:rPr lang="el-GR" sz="2000" u="none" strike="noStrike" dirty="0">
                          <a:effectLst/>
                        </a:rPr>
                        <a:t>0,1</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0,5398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0,5438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0,5478</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0,5517</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0,5557</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0,5596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0,5636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0,5675</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0,5714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0,5753</a:t>
                      </a:r>
                      <a:endParaRPr lang="el-GR" sz="2000" b="0" i="0" u="none" strike="noStrike">
                        <a:solidFill>
                          <a:srgbClr val="000000"/>
                        </a:solidFill>
                        <a:effectLst/>
                        <a:latin typeface="Calibri"/>
                      </a:endParaRPr>
                    </a:p>
                  </a:txBody>
                  <a:tcPr marL="6350" marR="6350" marT="9525" marB="0" anchor="ctr"/>
                </a:tc>
                <a:extLst>
                  <a:ext uri="{0D108BD9-81ED-4DB2-BD59-A6C34878D82A}">
                    <a16:rowId xmlns="" xmlns:a16="http://schemas.microsoft.com/office/drawing/2014/main" val="10002"/>
                  </a:ext>
                </a:extLst>
              </a:tr>
              <a:tr h="571500">
                <a:tc>
                  <a:txBody>
                    <a:bodyPr/>
                    <a:lstStyle/>
                    <a:p>
                      <a:pPr algn="ctr" fontAlgn="ctr"/>
                      <a:r>
                        <a:rPr lang="el-GR" sz="2000" u="none" strike="noStrike" dirty="0">
                          <a:effectLst/>
                        </a:rPr>
                        <a:t>0,2</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0,5793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0,5832</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0,5871</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0,5910</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0,5948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0,5987</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0,6026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0,6064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0,6103</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0,6141</a:t>
                      </a:r>
                      <a:endParaRPr lang="el-GR" sz="2000" b="0" i="0" u="none" strike="noStrike">
                        <a:solidFill>
                          <a:srgbClr val="000000"/>
                        </a:solidFill>
                        <a:effectLst/>
                        <a:latin typeface="Calibri"/>
                      </a:endParaRPr>
                    </a:p>
                  </a:txBody>
                  <a:tcPr marL="6350" marR="6350" marT="9525" marB="0" anchor="ctr"/>
                </a:tc>
                <a:extLst>
                  <a:ext uri="{0D108BD9-81ED-4DB2-BD59-A6C34878D82A}">
                    <a16:rowId xmlns="" xmlns:a16="http://schemas.microsoft.com/office/drawing/2014/main" val="10003"/>
                  </a:ext>
                </a:extLst>
              </a:tr>
              <a:tr h="571500">
                <a:tc>
                  <a:txBody>
                    <a:bodyPr/>
                    <a:lstStyle/>
                    <a:p>
                      <a:pPr algn="ctr" fontAlgn="ctr"/>
                      <a:r>
                        <a:rPr lang="el-GR" sz="2000" u="none" strike="noStrike" dirty="0">
                          <a:effectLst/>
                        </a:rPr>
                        <a:t>0,3</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0,6179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0,6217</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0,6255</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0,6293</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0,6331</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0,6368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0,6406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0,6443</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0,6480</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0,6517</a:t>
                      </a:r>
                      <a:endParaRPr lang="el-GR" sz="2000" b="0" i="0" u="none" strike="noStrike">
                        <a:solidFill>
                          <a:srgbClr val="000000"/>
                        </a:solidFill>
                        <a:effectLst/>
                        <a:latin typeface="Calibri"/>
                      </a:endParaRPr>
                    </a:p>
                  </a:txBody>
                  <a:tcPr marL="6350" marR="6350" marT="9525" marB="0" anchor="ctr"/>
                </a:tc>
                <a:extLst>
                  <a:ext uri="{0D108BD9-81ED-4DB2-BD59-A6C34878D82A}">
                    <a16:rowId xmlns="" xmlns:a16="http://schemas.microsoft.com/office/drawing/2014/main" val="10004"/>
                  </a:ext>
                </a:extLst>
              </a:tr>
              <a:tr h="571500">
                <a:tc>
                  <a:txBody>
                    <a:bodyPr/>
                    <a:lstStyle/>
                    <a:p>
                      <a:pPr algn="ctr" fontAlgn="ctr"/>
                      <a:r>
                        <a:rPr lang="el-GR" sz="2000" u="none" strike="noStrike" dirty="0">
                          <a:effectLst/>
                        </a:rPr>
                        <a:t>0,4</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0,6554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0,6591</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0,6628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0,6664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0,6700</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dirty="0">
                          <a:effectLst/>
                        </a:rPr>
                        <a:t>0,6736</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0,6772</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0,6808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0,6844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0,6879</a:t>
                      </a:r>
                      <a:endParaRPr lang="el-GR" sz="2000" b="0" i="0" u="none" strike="noStrike">
                        <a:solidFill>
                          <a:srgbClr val="000000"/>
                        </a:solidFill>
                        <a:effectLst/>
                        <a:latin typeface="Calibri"/>
                      </a:endParaRPr>
                    </a:p>
                  </a:txBody>
                  <a:tcPr marL="6350" marR="6350" marT="9525" marB="0" anchor="ctr"/>
                </a:tc>
                <a:extLst>
                  <a:ext uri="{0D108BD9-81ED-4DB2-BD59-A6C34878D82A}">
                    <a16:rowId xmlns="" xmlns:a16="http://schemas.microsoft.com/office/drawing/2014/main" val="10005"/>
                  </a:ext>
                </a:extLst>
              </a:tr>
              <a:tr h="571500">
                <a:tc>
                  <a:txBody>
                    <a:bodyPr/>
                    <a:lstStyle/>
                    <a:p>
                      <a:pPr algn="ctr" fontAlgn="ctr"/>
                      <a:r>
                        <a:rPr lang="el-GR" sz="2000" u="none" strike="noStrike" dirty="0">
                          <a:effectLst/>
                        </a:rPr>
                        <a:t>0,5</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0,6915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0,6950</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0,6985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0,7019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0,7054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0,7088</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0,7123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0,7157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0,7190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0,7224</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6"/>
                  </a:ext>
                </a:extLst>
              </a:tr>
              <a:tr h="571500">
                <a:tc>
                  <a:txBody>
                    <a:bodyPr/>
                    <a:lstStyle/>
                    <a:p>
                      <a:pPr algn="ctr" fontAlgn="ctr"/>
                      <a:r>
                        <a:rPr lang="el-GR" sz="2000" u="none" strike="noStrike" dirty="0">
                          <a:effectLst/>
                        </a:rPr>
                        <a:t>0,6</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0,7257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0,7291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0,7324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0,7357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0,7389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0,7422</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0,7454</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0,7486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0,7517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0,7549</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7"/>
                  </a:ext>
                </a:extLst>
              </a:tr>
              <a:tr h="571500">
                <a:tc>
                  <a:txBody>
                    <a:bodyPr/>
                    <a:lstStyle/>
                    <a:p>
                      <a:pPr algn="ctr" fontAlgn="ctr"/>
                      <a:r>
                        <a:rPr lang="el-GR" sz="2000" u="none" strike="noStrike" dirty="0">
                          <a:effectLst/>
                        </a:rPr>
                        <a:t>0,7</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0,7580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0,7611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0,7642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0,7673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0,7704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0,7734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0,7764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0,7794</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0,7823</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0,7852</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8"/>
                  </a:ext>
                </a:extLst>
              </a:tr>
              <a:tr h="571500">
                <a:tc>
                  <a:txBody>
                    <a:bodyPr/>
                    <a:lstStyle/>
                    <a:p>
                      <a:pPr algn="ctr" fontAlgn="ctr"/>
                      <a:r>
                        <a:rPr lang="el-GR" sz="2000" u="none" strike="noStrike" dirty="0">
                          <a:effectLst/>
                        </a:rPr>
                        <a:t>0,8</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0,7881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0,7910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0,7939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0,7967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0,7995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0,8023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0,8051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0,8078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0,8106</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0,8133</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09"/>
                  </a:ext>
                </a:extLst>
              </a:tr>
              <a:tr h="571500">
                <a:tc>
                  <a:txBody>
                    <a:bodyPr/>
                    <a:lstStyle/>
                    <a:p>
                      <a:pPr algn="ctr" fontAlgn="ctr"/>
                      <a:r>
                        <a:rPr lang="el-GR" sz="2000" u="none" strike="noStrike" dirty="0">
                          <a:effectLst/>
                        </a:rPr>
                        <a:t>0,9</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0,8159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0,8186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0,8212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0,8238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0,8289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0,8315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0,8340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0,8365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0,8389</a:t>
                      </a:r>
                      <a:endParaRPr lang="el-GR" sz="2000" b="0" i="0" u="none" strike="noStrike">
                        <a:solidFill>
                          <a:srgbClr val="000000"/>
                        </a:solidFill>
                        <a:effectLst/>
                        <a:latin typeface="Calibri"/>
                      </a:endParaRPr>
                    </a:p>
                  </a:txBody>
                  <a:tcPr marL="6350" marR="6350" marT="6350" marB="0" anchor="ctr"/>
                </a:tc>
                <a:extLst>
                  <a:ext uri="{0D108BD9-81ED-4DB2-BD59-A6C34878D82A}">
                    <a16:rowId xmlns="" xmlns:a16="http://schemas.microsoft.com/office/drawing/2014/main" val="10010"/>
                  </a:ext>
                </a:extLst>
              </a:tr>
              <a:tr h="571500">
                <a:tc>
                  <a:txBody>
                    <a:bodyPr/>
                    <a:lstStyle/>
                    <a:p>
                      <a:pPr algn="ctr" fontAlgn="ctr"/>
                      <a:r>
                        <a:rPr lang="el-GR" sz="2000" u="none" strike="noStrike" dirty="0">
                          <a:effectLst/>
                        </a:rPr>
                        <a:t>1,0</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0,8413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0,8438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0,8461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0,8485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0,8508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0,8531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0,8577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0,8599</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0,8621</a:t>
                      </a:r>
                      <a:endParaRPr lang="el-GR" sz="2000" b="0" i="0" u="none" strike="noStrike" dirty="0">
                        <a:solidFill>
                          <a:srgbClr val="000000"/>
                        </a:solidFill>
                        <a:effectLst/>
                        <a:latin typeface="Calibri"/>
                      </a:endParaRPr>
                    </a:p>
                  </a:txBody>
                  <a:tcPr marL="6350" marR="6350" marT="6350" marB="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306223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9503</TotalTime>
  <Words>2872</Words>
  <Application>Microsoft Office PowerPoint</Application>
  <PresentationFormat>Ευρεία οθόνη</PresentationFormat>
  <Paragraphs>1093</Paragraphs>
  <Slides>65</Slides>
  <Notes>0</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65</vt:i4>
      </vt:variant>
    </vt:vector>
  </HeadingPairs>
  <TitlesOfParts>
    <vt:vector size="78" baseType="lpstr">
      <vt:lpstr>Arial Unicode MS</vt:lpstr>
      <vt:lpstr>Arial</vt:lpstr>
      <vt:lpstr>Calibri</vt:lpstr>
      <vt:lpstr>Cambria Math</vt:lpstr>
      <vt:lpstr>Courier New</vt:lpstr>
      <vt:lpstr>Tahoma</vt:lpstr>
      <vt:lpstr>Times New Roman</vt:lpstr>
      <vt:lpstr>Wingdings</vt:lpstr>
      <vt:lpstr>Θέμα του Office</vt:lpstr>
      <vt:lpstr>Εξίσωση</vt:lpstr>
      <vt:lpstr>Φύλλο εργασίας</vt:lpstr>
      <vt:lpstr>Worksheet</vt:lpstr>
      <vt:lpstr>Έγγραφο</vt:lpstr>
      <vt:lpstr>Κατανομή δειγματοληψίας διαφοράς δύο μέσων δειγμάτων </vt:lpstr>
      <vt:lpstr>Κατανομή δειγματοληψίας διαφοράς δύο μέσων δειγμάτων </vt:lpstr>
      <vt:lpstr>Παρουσίαση του PowerPoint</vt:lpstr>
      <vt:lpstr>Παρουσίαση του PowerPoint</vt:lpstr>
      <vt:lpstr>Διάστημα εμπιστοσύνης διαφοράς δύο μέσων αριθμητικών όταν τα δείγματα είναι μεγάλα           n1, n2 &gt;30 και οι διακυμάνσεις είναι γνωστές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μεγάλα           n1, n2 &gt;30 και οι διακυμάνσεις είναι άγνωστες, άλλα άνισες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μικρά n1, n2 &lt;30 (ή το ένα από τα δυο) και οι διακυμάνσεις είναι άγνωστες και άνισες. Οι πληθυσμοί από τους οποίους προέρχονται τα δείγματα είναι κανονικοί.  </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οτιδήποτε (μικρά ή μεγάλα) και οι διακυμάνσεις είναι άγνωστες και ίσες.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μικρά και οι διακυμάνσεις είναι άγνωστες και άνισες.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vt:lpstr>
      <vt:lpstr>Παρουσίαση του PowerPoint</vt:lpstr>
      <vt:lpstr>Έλεγχος της διαφοράς δυο μέσων </vt:lpstr>
      <vt:lpstr>Έλεγχος της διαφοράς δυο μέσων </vt:lpstr>
      <vt:lpstr>Παρουσίαση του PowerPoint</vt:lpstr>
      <vt:lpstr>Παρουσίαση του PowerPoint</vt:lpstr>
      <vt:lpstr>Παρουσίαση του PowerPoint</vt:lpstr>
      <vt:lpstr>Παρουσίαση του PowerPoint</vt:lpstr>
      <vt:lpstr>Έλεγχος της διαφοράς δυο μέσων </vt:lpstr>
      <vt:lpstr>Παρουσίαση του PowerPoint</vt:lpstr>
      <vt:lpstr>Παρουσίαση του PowerPoint</vt:lpstr>
      <vt:lpstr>Παρουσίαση του PowerPoint</vt:lpstr>
      <vt:lpstr>Παρουσίαση του PowerPoint</vt:lpstr>
      <vt:lpstr>Έλεγχος της διαφοράς δυο μέσων </vt:lpstr>
      <vt:lpstr>Παρουσίαση του PowerPoint</vt:lpstr>
      <vt:lpstr>Παρουσίαση του PowerPoint</vt:lpstr>
      <vt:lpstr>Παρουσίαση του PowerPoint</vt:lpstr>
      <vt:lpstr>Παρουσίαση του PowerPoint</vt:lpstr>
      <vt:lpstr>Άσκηση Αξιολόγησης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ΝΙΚΟΣ</dc:creator>
  <cp:lastModifiedBy>Λογαριασμός Microsoft</cp:lastModifiedBy>
  <cp:revision>179</cp:revision>
  <dcterms:created xsi:type="dcterms:W3CDTF">2014-03-12T04:03:59Z</dcterms:created>
  <dcterms:modified xsi:type="dcterms:W3CDTF">2022-11-06T18:31:51Z</dcterms:modified>
</cp:coreProperties>
</file>