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65"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2AD8633-8C4F-472C-9BD3-FD594D29FDF6}"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9249E0-B570-4360-8A9A-933B878EB699}" type="datetimeFigureOut">
              <a:rPr lang="el-GR" smtClean="0"/>
              <a:pPr/>
              <a:t>16/3/2025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AD8633-8C4F-472C-9BD3-FD594D29FDF6}"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580CC114-0EA9-5F75-97F1-B3B530F9D000}"/>
              </a:ext>
            </a:extLst>
          </p:cNvPr>
          <p:cNvSpPr>
            <a:spLocks noGrp="1"/>
          </p:cNvSpPr>
          <p:nvPr>
            <p:ph type="title"/>
          </p:nvPr>
        </p:nvSpPr>
        <p:spPr>
          <a:xfrm rot="10800000" flipV="1">
            <a:off x="1331640" y="3857628"/>
            <a:ext cx="7355160" cy="642942"/>
          </a:xfrm>
        </p:spPr>
        <p:txBody>
          <a:bodyPr>
            <a:normAutofit fontScale="90000"/>
          </a:bodyPr>
          <a:lstStyle/>
          <a:p>
            <a:pPr algn="ctr"/>
            <a:r>
              <a:rPr lang="el-GR" sz="1800" dirty="0" smtClean="0"/>
              <a:t>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ΘΕΜΑ : Περιβαλλοντική χρηματοδότηση</a:t>
            </a:r>
            <a:br>
              <a:rPr lang="el-GR" sz="1800" dirty="0" smtClean="0"/>
            </a:br>
            <a:endParaRPr lang="en-US" sz="1800" dirty="0"/>
          </a:p>
        </p:txBody>
      </p:sp>
      <p:pic>
        <p:nvPicPr>
          <p:cNvPr id="4" name="Εικόνα 3">
            <a:extLst>
              <a:ext uri="{FF2B5EF4-FFF2-40B4-BE49-F238E27FC236}">
                <a16:creationId xmlns="" xmlns:a16="http://schemas.microsoft.com/office/drawing/2014/main" id="{8C57A6E3-AE7D-479E-9C69-780378337455}"/>
              </a:ext>
            </a:extLst>
          </p:cNvPr>
          <p:cNvPicPr>
            <a:picLocks noChangeAspect="1"/>
          </p:cNvPicPr>
          <p:nvPr/>
        </p:nvPicPr>
        <p:blipFill>
          <a:blip r:embed="rId2"/>
          <a:stretch>
            <a:fillRect/>
          </a:stretch>
        </p:blipFill>
        <p:spPr>
          <a:xfrm>
            <a:off x="683568" y="332657"/>
            <a:ext cx="8003232" cy="810327"/>
          </a:xfrm>
          <a:prstGeom prst="rect">
            <a:avLst/>
          </a:prstGeom>
          <a:noFill/>
        </p:spPr>
      </p:pic>
      <p:sp>
        <p:nvSpPr>
          <p:cNvPr id="7" name="TextBox 6">
            <a:extLst>
              <a:ext uri="{FF2B5EF4-FFF2-40B4-BE49-F238E27FC236}">
                <a16:creationId xmlns="" xmlns:a16="http://schemas.microsoft.com/office/drawing/2014/main" id="{1D5114A3-9D54-4F52-BA71-FCD433FA4385}"/>
              </a:ext>
            </a:extLst>
          </p:cNvPr>
          <p:cNvSpPr txBox="1"/>
          <p:nvPr/>
        </p:nvSpPr>
        <p:spPr>
          <a:xfrm>
            <a:off x="1500166" y="2010926"/>
            <a:ext cx="6672234" cy="923330"/>
          </a:xfrm>
          <a:prstGeom prst="rect">
            <a:avLst/>
          </a:prstGeom>
          <a:noFill/>
        </p:spPr>
        <p:txBody>
          <a:bodyPr wrap="square">
            <a:spAutoFit/>
          </a:bodyPr>
          <a:lstStyle/>
          <a:p>
            <a:pPr algn="ctr"/>
            <a:r>
              <a:rPr lang="el-GR" dirty="0"/>
              <a:t>ΣΧΟΛΗ ΟΙΚΟΝΟΜΙΚΩΝ ΕΠΙΣΤΗΜΩΝ</a:t>
            </a:r>
          </a:p>
          <a:p>
            <a:pPr algn="ctr"/>
            <a:r>
              <a:rPr lang="el-GR" dirty="0"/>
              <a:t>ΤΜΗΜΑ: ΔΙΕΘΝΩΝ ΕΥΡΩΠΑΙΚΩΝ ΚΑΙ </a:t>
            </a:r>
            <a:r>
              <a:rPr lang="el-GR" dirty="0" smtClean="0"/>
              <a:t>ΟΙΚΟΝΟΜΙΚΩΝ ΣΠΟΥΔΩΝ</a:t>
            </a:r>
            <a:endParaRPr lang="el-GR" dirty="0"/>
          </a:p>
        </p:txBody>
      </p:sp>
      <p:sp>
        <p:nvSpPr>
          <p:cNvPr id="10" name="TextBox 9">
            <a:extLst>
              <a:ext uri="{FF2B5EF4-FFF2-40B4-BE49-F238E27FC236}">
                <a16:creationId xmlns="" xmlns:a16="http://schemas.microsoft.com/office/drawing/2014/main" id="{4E4B3722-8C14-43D0-AA6F-6991860301E4}"/>
              </a:ext>
            </a:extLst>
          </p:cNvPr>
          <p:cNvSpPr txBox="1"/>
          <p:nvPr/>
        </p:nvSpPr>
        <p:spPr>
          <a:xfrm>
            <a:off x="2520845" y="2969072"/>
            <a:ext cx="4355410" cy="646331"/>
          </a:xfrm>
          <a:prstGeom prst="rect">
            <a:avLst/>
          </a:prstGeom>
          <a:noFill/>
        </p:spPr>
        <p:txBody>
          <a:bodyPr wrap="square">
            <a:spAutoFit/>
          </a:bodyPr>
          <a:lstStyle/>
          <a:p>
            <a:pPr algn="ctr"/>
            <a:r>
              <a:rPr lang="el-GR" dirty="0" smtClean="0"/>
              <a:t>ΜΑΘΗΜΑ</a:t>
            </a:r>
            <a:r>
              <a:rPr lang="el-GR" dirty="0"/>
              <a:t>: ΠΕΡΙΒΑΛΛΟΝΤΙΚΗ  ΛΟΓΙΣΤΙΚΗ</a:t>
            </a:r>
          </a:p>
        </p:txBody>
      </p:sp>
      <p:sp>
        <p:nvSpPr>
          <p:cNvPr id="19" name="TextBox 18">
            <a:extLst>
              <a:ext uri="{FF2B5EF4-FFF2-40B4-BE49-F238E27FC236}">
                <a16:creationId xmlns="" xmlns:a16="http://schemas.microsoft.com/office/drawing/2014/main" id="{B84674D4-490F-4B21-BF3F-FCBB4B14816C}"/>
              </a:ext>
            </a:extLst>
          </p:cNvPr>
          <p:cNvSpPr txBox="1"/>
          <p:nvPr/>
        </p:nvSpPr>
        <p:spPr>
          <a:xfrm rot="10800000" flipV="1">
            <a:off x="2571736" y="4853383"/>
            <a:ext cx="5363522" cy="646331"/>
          </a:xfrm>
          <a:prstGeom prst="rect">
            <a:avLst/>
          </a:prstGeom>
          <a:noFill/>
        </p:spPr>
        <p:txBody>
          <a:bodyPr wrap="square">
            <a:spAutoFit/>
          </a:bodyPr>
          <a:lstStyle/>
          <a:p>
            <a:r>
              <a:rPr lang="el-GR" dirty="0" smtClean="0"/>
              <a:t>	Α</a:t>
            </a:r>
            <a:r>
              <a:rPr lang="el-GR" dirty="0"/>
              <a:t>) Εταιρική Κοινωνική Ευθύνη</a:t>
            </a:r>
          </a:p>
          <a:p>
            <a:r>
              <a:rPr lang="el-GR" dirty="0"/>
              <a:t>                </a:t>
            </a:r>
            <a:r>
              <a:rPr lang="el-GR" dirty="0" smtClean="0"/>
              <a:t>Β)Βιώσιμη </a:t>
            </a:r>
            <a:r>
              <a:rPr lang="el-GR" dirty="0"/>
              <a:t>χρηματοδότηση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14546" y="285728"/>
            <a:ext cx="1428760" cy="369332"/>
          </a:xfrm>
          <a:prstGeom prst="rect">
            <a:avLst/>
          </a:prstGeom>
        </p:spPr>
        <p:txBody>
          <a:bodyPr wrap="square">
            <a:spAutoFit/>
          </a:bodyPr>
          <a:lstStyle/>
          <a:p>
            <a:r>
              <a:rPr lang="el-GR" dirty="0"/>
              <a:t> ΤΑ ΟΦΕΛΗ </a:t>
            </a:r>
          </a:p>
        </p:txBody>
      </p:sp>
      <p:sp>
        <p:nvSpPr>
          <p:cNvPr id="3" name="2 - Ορθογώνιο"/>
          <p:cNvSpPr/>
          <p:nvPr/>
        </p:nvSpPr>
        <p:spPr>
          <a:xfrm>
            <a:off x="3331436" y="285728"/>
            <a:ext cx="3598018" cy="369332"/>
          </a:xfrm>
          <a:prstGeom prst="rect">
            <a:avLst/>
          </a:prstGeom>
        </p:spPr>
        <p:txBody>
          <a:bodyPr wrap="square">
            <a:spAutoFit/>
          </a:bodyPr>
          <a:lstStyle/>
          <a:p>
            <a:r>
              <a:rPr lang="el-GR" dirty="0"/>
              <a:t>ΚΑΙ ΟΙ ΔΡΑΣΕΙΣ ΤΗΣ Π.Ε.Κ.Ε. </a:t>
            </a:r>
          </a:p>
        </p:txBody>
      </p:sp>
      <p:sp>
        <p:nvSpPr>
          <p:cNvPr id="4" name="3 - Ορθογώνιο"/>
          <p:cNvSpPr/>
          <p:nvPr/>
        </p:nvSpPr>
        <p:spPr>
          <a:xfrm>
            <a:off x="571472" y="1142984"/>
            <a:ext cx="8072494" cy="646331"/>
          </a:xfrm>
          <a:prstGeom prst="rect">
            <a:avLst/>
          </a:prstGeom>
        </p:spPr>
        <p:txBody>
          <a:bodyPr wrap="square">
            <a:spAutoFit/>
          </a:bodyPr>
          <a:lstStyle/>
          <a:p>
            <a:pPr>
              <a:buFont typeface="Arial" pitchFamily="34" charset="0"/>
              <a:buChar char="•"/>
            </a:pPr>
            <a:r>
              <a:rPr lang="el-GR" dirty="0"/>
              <a:t> Για την εφαρμογή της ΠΕΚΕ είναι απαραίτητο να εκπονούνται στρατηγικές που θα διέπουν την οργανωτική κουλτούρα της κάθε επιχείρησης </a:t>
            </a:r>
          </a:p>
        </p:txBody>
      </p:sp>
      <p:sp>
        <p:nvSpPr>
          <p:cNvPr id="5" name="4 - Ορθογώνιο"/>
          <p:cNvSpPr/>
          <p:nvPr/>
        </p:nvSpPr>
        <p:spPr>
          <a:xfrm>
            <a:off x="500034" y="1928802"/>
            <a:ext cx="7929602" cy="646331"/>
          </a:xfrm>
          <a:prstGeom prst="rect">
            <a:avLst/>
          </a:prstGeom>
        </p:spPr>
        <p:txBody>
          <a:bodyPr wrap="square">
            <a:spAutoFit/>
          </a:bodyPr>
          <a:lstStyle/>
          <a:p>
            <a:pPr>
              <a:buFont typeface="Arial" pitchFamily="34" charset="0"/>
              <a:buChar char="•"/>
            </a:pPr>
            <a:r>
              <a:rPr lang="el-GR" dirty="0"/>
              <a:t> Με την χρήση των σωστών εργαλείων περιβαλλοντικής διαχείρισης, είναι εφικτή η εκπόνηση σχετικών προγραμμάτων</a:t>
            </a:r>
          </a:p>
        </p:txBody>
      </p:sp>
      <p:sp>
        <p:nvSpPr>
          <p:cNvPr id="6" name="5 - Ορθογώνιο"/>
          <p:cNvSpPr/>
          <p:nvPr/>
        </p:nvSpPr>
        <p:spPr>
          <a:xfrm>
            <a:off x="571472" y="2714620"/>
            <a:ext cx="6320426" cy="369332"/>
          </a:xfrm>
          <a:prstGeom prst="rect">
            <a:avLst/>
          </a:prstGeom>
        </p:spPr>
        <p:txBody>
          <a:bodyPr wrap="square">
            <a:spAutoFit/>
          </a:bodyPr>
          <a:lstStyle/>
          <a:p>
            <a:pPr>
              <a:buFont typeface="Arial" pitchFamily="34" charset="0"/>
              <a:buChar char="•"/>
            </a:pPr>
            <a:r>
              <a:rPr lang="el-GR" dirty="0"/>
              <a:t> Τα οφέλη αυτών των προγραμμάτων αφορούν: </a:t>
            </a:r>
          </a:p>
        </p:txBody>
      </p:sp>
      <p:sp>
        <p:nvSpPr>
          <p:cNvPr id="7" name="6 - Ορθογώνιο"/>
          <p:cNvSpPr/>
          <p:nvPr/>
        </p:nvSpPr>
        <p:spPr>
          <a:xfrm>
            <a:off x="1000100" y="2928934"/>
            <a:ext cx="6643734" cy="369332"/>
          </a:xfrm>
          <a:prstGeom prst="rect">
            <a:avLst/>
          </a:prstGeom>
        </p:spPr>
        <p:txBody>
          <a:bodyPr wrap="square">
            <a:spAutoFit/>
          </a:bodyPr>
          <a:lstStyle/>
          <a:p>
            <a:r>
              <a:rPr lang="el-GR" dirty="0"/>
              <a:t>α) Στη μείωση του περιβαλλοντικού αντίκτυπου της επιχείρησης</a:t>
            </a:r>
          </a:p>
        </p:txBody>
      </p:sp>
      <p:sp>
        <p:nvSpPr>
          <p:cNvPr id="8" name="7 - Ορθογώνιο"/>
          <p:cNvSpPr/>
          <p:nvPr/>
        </p:nvSpPr>
        <p:spPr>
          <a:xfrm rot="10800000" flipV="1">
            <a:off x="928662" y="3215991"/>
            <a:ext cx="5714930" cy="369332"/>
          </a:xfrm>
          <a:prstGeom prst="rect">
            <a:avLst/>
          </a:prstGeom>
        </p:spPr>
        <p:txBody>
          <a:bodyPr wrap="square">
            <a:spAutoFit/>
          </a:bodyPr>
          <a:lstStyle/>
          <a:p>
            <a:r>
              <a:rPr lang="el-GR" dirty="0"/>
              <a:t> β)Στη μείωση του λειτουργικού της κόστους</a:t>
            </a:r>
          </a:p>
        </p:txBody>
      </p:sp>
      <p:sp>
        <p:nvSpPr>
          <p:cNvPr id="9" name="8 - Ορθογώνιο"/>
          <p:cNvSpPr/>
          <p:nvPr/>
        </p:nvSpPr>
        <p:spPr>
          <a:xfrm rot="10800000" flipV="1">
            <a:off x="714348" y="3515642"/>
            <a:ext cx="8429652" cy="369332"/>
          </a:xfrm>
          <a:prstGeom prst="rect">
            <a:avLst/>
          </a:prstGeom>
        </p:spPr>
        <p:txBody>
          <a:bodyPr wrap="square">
            <a:spAutoFit/>
          </a:bodyPr>
          <a:lstStyle/>
          <a:p>
            <a:r>
              <a:rPr lang="el-GR" dirty="0"/>
              <a:t>     γ)στην αύξηση της θετικής της εικόνας μέσω της εθελοντικής εφαρμογής της Π.Ε.Κ.Ε.</a:t>
            </a:r>
          </a:p>
        </p:txBody>
      </p:sp>
      <p:sp>
        <p:nvSpPr>
          <p:cNvPr id="10" name="9 - Ορθογώνιο"/>
          <p:cNvSpPr/>
          <p:nvPr/>
        </p:nvSpPr>
        <p:spPr>
          <a:xfrm>
            <a:off x="571472" y="4143380"/>
            <a:ext cx="8215370" cy="369332"/>
          </a:xfrm>
          <a:prstGeom prst="rect">
            <a:avLst/>
          </a:prstGeom>
        </p:spPr>
        <p:txBody>
          <a:bodyPr wrap="square">
            <a:spAutoFit/>
          </a:bodyPr>
          <a:lstStyle/>
          <a:p>
            <a:r>
              <a:rPr lang="el-GR" dirty="0"/>
              <a:t>Οι δράσεις αφορούν στη διαχείριση των αποβλήτων και των πόρων </a:t>
            </a:r>
          </a:p>
        </p:txBody>
      </p:sp>
      <p:sp>
        <p:nvSpPr>
          <p:cNvPr id="11" name="10 - Ορθογώνιο"/>
          <p:cNvSpPr/>
          <p:nvPr/>
        </p:nvSpPr>
        <p:spPr>
          <a:xfrm>
            <a:off x="500034" y="4643446"/>
            <a:ext cx="8286808" cy="646331"/>
          </a:xfrm>
          <a:prstGeom prst="rect">
            <a:avLst/>
          </a:prstGeom>
        </p:spPr>
        <p:txBody>
          <a:bodyPr wrap="square">
            <a:spAutoFit/>
          </a:bodyPr>
          <a:lstStyle/>
          <a:p>
            <a:r>
              <a:rPr lang="el-GR" dirty="0"/>
              <a:t>Η Π.Ε.Κ.Ε. εφαρμόζεται κυρίως από τις οικονομικά ισχυρότερες επιχειρήσεις και ομίλους από σχεδόν όλους τους επιχειρηματικούς κλάδους</a:t>
            </a:r>
          </a:p>
        </p:txBody>
      </p:sp>
      <p:sp>
        <p:nvSpPr>
          <p:cNvPr id="12" name="11 - Ορθογώνιο"/>
          <p:cNvSpPr/>
          <p:nvPr/>
        </p:nvSpPr>
        <p:spPr>
          <a:xfrm>
            <a:off x="500034" y="5214950"/>
            <a:ext cx="8358214" cy="646331"/>
          </a:xfrm>
          <a:prstGeom prst="rect">
            <a:avLst/>
          </a:prstGeom>
        </p:spPr>
        <p:txBody>
          <a:bodyPr wrap="square">
            <a:spAutoFit/>
          </a:bodyPr>
          <a:lstStyle/>
          <a:p>
            <a:r>
              <a:rPr lang="el-GR" dirty="0"/>
              <a:t>δράσεις που σχετίζονται με την ανάπτυξη δράσεων ευαισθητοποίησης του κοινού για το περιβάλλον.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85728"/>
            <a:ext cx="6715140" cy="487305"/>
          </a:xfrm>
          <a:prstGeom prst="rect">
            <a:avLst/>
          </a:prstGeom>
          <a:noFill/>
          <a:ln w="9525">
            <a:noFill/>
            <a:miter lim="800000"/>
            <a:headEnd/>
            <a:tailEnd/>
          </a:ln>
          <a:effectLst/>
        </p:spPr>
        <p:txBody>
          <a:bodyPr vert="horz" wrap="square" lIns="91440" tIns="2539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ΟΡΙΣΜΟΣ Ε.Κ.Ε. ΩΣ ΕΡΓΑΛΕΙΟ ΒΙΩΣΙΜΗΣ ΑΝΑΠΤΥΞΗΣ</a:t>
            </a:r>
            <a:endParaRPr kumimoji="0" lang="el-GR" sz="13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500034" y="1000108"/>
            <a:ext cx="7929618" cy="1200329"/>
          </a:xfrm>
          <a:prstGeom prst="rect">
            <a:avLst/>
          </a:prstGeom>
        </p:spPr>
        <p:txBody>
          <a:bodyPr wrap="square">
            <a:spAutoFit/>
          </a:bodyPr>
          <a:lstStyle/>
          <a:p>
            <a:pPr>
              <a:buFont typeface="Arial" pitchFamily="34" charset="0"/>
              <a:buChar char="•"/>
            </a:pPr>
            <a:r>
              <a:rPr lang="el-GR" dirty="0"/>
              <a:t> Σύμφωνα με την Πράσινη Βίβλο της Ευρωπαϊκής Επιτροπής, η ΕΚΕ ορίζεται ως, η ενσωμάτωση από τις επιχειρήσεις, σε εθελοντική βάση, κοινωνικών και περιβαλλοντικών πρακτικών στις επιχειρηματικές τους δραστηριότητες, καθώς και στις σχέσεις τους με όλους τους συμμετέχοντες (προσωπικό - κοινωνία - μέτοχοι). </a:t>
            </a:r>
          </a:p>
        </p:txBody>
      </p:sp>
      <p:sp>
        <p:nvSpPr>
          <p:cNvPr id="4" name="3 - Ορθογώνιο"/>
          <p:cNvSpPr/>
          <p:nvPr/>
        </p:nvSpPr>
        <p:spPr>
          <a:xfrm>
            <a:off x="428596" y="2285992"/>
            <a:ext cx="7786742" cy="1200329"/>
          </a:xfrm>
          <a:prstGeom prst="rect">
            <a:avLst/>
          </a:prstGeom>
        </p:spPr>
        <p:txBody>
          <a:bodyPr wrap="square">
            <a:spAutoFit/>
          </a:bodyPr>
          <a:lstStyle/>
          <a:p>
            <a:pPr>
              <a:buFont typeface="Arial" pitchFamily="34" charset="0"/>
              <a:buChar char="•"/>
            </a:pPr>
            <a:r>
              <a:rPr lang="el-GR" dirty="0"/>
              <a:t> Η τελευταία τάση στους ορισμούς που δίνονται για την ΕΚΕ                                           βλέπουμε να τη συσχετίζει με τη μακροπρόθεσμη βιωσιμότητα των οργανισμών και συνεπώς η ΕΚΕ έχει αναπτυχθεί τα τελευταία χρόνια ως ένα βασικό εργαλείο και μέσο προς τη βιώσιμη ανάπτυξη.</a:t>
            </a:r>
          </a:p>
        </p:txBody>
      </p:sp>
      <p:sp>
        <p:nvSpPr>
          <p:cNvPr id="5" name="4 - Ορθογώνιο"/>
          <p:cNvSpPr/>
          <p:nvPr/>
        </p:nvSpPr>
        <p:spPr>
          <a:xfrm>
            <a:off x="357158" y="3714752"/>
            <a:ext cx="9072626" cy="1200329"/>
          </a:xfrm>
          <a:prstGeom prst="rect">
            <a:avLst/>
          </a:prstGeom>
        </p:spPr>
        <p:txBody>
          <a:bodyPr wrap="square">
            <a:spAutoFit/>
          </a:bodyPr>
          <a:lstStyle/>
          <a:p>
            <a:pPr>
              <a:buFont typeface="Arial" pitchFamily="34" charset="0"/>
              <a:buChar char="•"/>
            </a:pPr>
            <a:r>
              <a:rPr lang="el-GR" dirty="0"/>
              <a:t> Οι πρακτικές ΕΚΕ είναι πολύ σημαντικές καθώς η ευαισθησία και η προσοχή του καταναλωτικού κοινού έχει στραφεί στο προφίλ των επιχειρήσεων απέναντι στο περιβάλλον και στην κοινωνία όσον αφορά στον τρόπο που χειρίζονται τις επιχειρηματικές τους δραστηριότητες απέναντι στις ανάγκες του περιβάλλοντος και της κοινωνίας</a:t>
            </a:r>
          </a:p>
        </p:txBody>
      </p:sp>
      <p:sp>
        <p:nvSpPr>
          <p:cNvPr id="6" name="5 - Ορθογώνιο"/>
          <p:cNvSpPr/>
          <p:nvPr/>
        </p:nvSpPr>
        <p:spPr>
          <a:xfrm>
            <a:off x="428596" y="5072074"/>
            <a:ext cx="8429684" cy="923330"/>
          </a:xfrm>
          <a:prstGeom prst="rect">
            <a:avLst/>
          </a:prstGeom>
        </p:spPr>
        <p:txBody>
          <a:bodyPr wrap="square">
            <a:spAutoFit/>
          </a:bodyPr>
          <a:lstStyle/>
          <a:p>
            <a:pPr>
              <a:buFont typeface="Arial" pitchFamily="34" charset="0"/>
              <a:buChar char="•"/>
            </a:pPr>
            <a:r>
              <a:rPr lang="el-GR" dirty="0"/>
              <a:t>Δεν υπάρχει κοινά αποδεκτός ορισμός. Αυτό οφείλεται στο γεγονός ότι υπάρχουν διαφορετικές παραδόσεις στο αγγλοαμερικανικό και ευρωπαϊκό πλαίσιο που οδηγούν σε διαφορετικές ερμηνείες για τις ευθύνες μιας εταιρείας.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000364" y="285728"/>
            <a:ext cx="2537605" cy="369332"/>
          </a:xfrm>
          <a:prstGeom prst="rect">
            <a:avLst/>
          </a:prstGeom>
        </p:spPr>
        <p:txBody>
          <a:bodyPr wrap="square">
            <a:spAutoFit/>
          </a:bodyPr>
          <a:lstStyle/>
          <a:p>
            <a:r>
              <a:rPr lang="el-GR" dirty="0"/>
              <a:t>ΤΙ ΔΕΝ ΕΙΝΑΙ Ε.Κ.Ε.</a:t>
            </a:r>
          </a:p>
        </p:txBody>
      </p:sp>
      <p:sp>
        <p:nvSpPr>
          <p:cNvPr id="3" name="2 - Ορθογώνιο"/>
          <p:cNvSpPr/>
          <p:nvPr/>
        </p:nvSpPr>
        <p:spPr>
          <a:xfrm>
            <a:off x="714348" y="928671"/>
            <a:ext cx="6143652" cy="646331"/>
          </a:xfrm>
          <a:prstGeom prst="rect">
            <a:avLst/>
          </a:prstGeom>
        </p:spPr>
        <p:txBody>
          <a:bodyPr wrap="square">
            <a:spAutoFit/>
          </a:bodyPr>
          <a:lstStyle/>
          <a:p>
            <a:pPr>
              <a:buFont typeface="Arial" pitchFamily="34" charset="0"/>
              <a:buChar char="•"/>
            </a:pPr>
            <a:r>
              <a:rPr lang="el-GR" dirty="0"/>
              <a:t> Η ΕΚΕ δεν συμμορφώνεται πάντα με τη νομοθεσία κάθε χώρας όπου εφαρμόζεται. </a:t>
            </a:r>
          </a:p>
        </p:txBody>
      </p:sp>
      <p:sp>
        <p:nvSpPr>
          <p:cNvPr id="4" name="3 - Ορθογώνιο"/>
          <p:cNvSpPr/>
          <p:nvPr/>
        </p:nvSpPr>
        <p:spPr>
          <a:xfrm>
            <a:off x="3214678" y="1214422"/>
            <a:ext cx="1845564" cy="369332"/>
          </a:xfrm>
          <a:prstGeom prst="rect">
            <a:avLst/>
          </a:prstGeom>
        </p:spPr>
        <p:txBody>
          <a:bodyPr wrap="square">
            <a:spAutoFit/>
          </a:bodyPr>
          <a:lstStyle/>
          <a:p>
            <a:r>
              <a:rPr lang="el-GR" dirty="0"/>
              <a:t>Δεν είναι: </a:t>
            </a:r>
          </a:p>
        </p:txBody>
      </p:sp>
      <p:sp>
        <p:nvSpPr>
          <p:cNvPr id="5" name="4 - Ορθογώνιο"/>
          <p:cNvSpPr/>
          <p:nvPr/>
        </p:nvSpPr>
        <p:spPr>
          <a:xfrm>
            <a:off x="1071538" y="1785926"/>
            <a:ext cx="6858032" cy="923330"/>
          </a:xfrm>
          <a:prstGeom prst="rect">
            <a:avLst/>
          </a:prstGeom>
        </p:spPr>
        <p:txBody>
          <a:bodyPr wrap="square">
            <a:spAutoFit/>
          </a:bodyPr>
          <a:lstStyle/>
          <a:p>
            <a:r>
              <a:rPr lang="el-GR" dirty="0"/>
              <a:t>α)φιλανθρωπία </a:t>
            </a:r>
          </a:p>
          <a:p>
            <a:r>
              <a:rPr lang="el-GR" dirty="0"/>
              <a:t>β)εμπορικές χορηγίες </a:t>
            </a:r>
          </a:p>
          <a:p>
            <a:r>
              <a:rPr lang="el-GR" dirty="0"/>
              <a:t>   χρησιμοποιούν ως μέρος της επικοινωνίας, της διαφήμισης</a:t>
            </a:r>
          </a:p>
        </p:txBody>
      </p:sp>
      <p:sp>
        <p:nvSpPr>
          <p:cNvPr id="6" name="5 - Ορθογώνιο"/>
          <p:cNvSpPr/>
          <p:nvPr/>
        </p:nvSpPr>
        <p:spPr>
          <a:xfrm>
            <a:off x="3214678" y="2071678"/>
            <a:ext cx="5286412" cy="369332"/>
          </a:xfrm>
          <a:prstGeom prst="rect">
            <a:avLst/>
          </a:prstGeom>
        </p:spPr>
        <p:txBody>
          <a:bodyPr wrap="square">
            <a:spAutoFit/>
          </a:bodyPr>
          <a:lstStyle/>
          <a:p>
            <a:r>
              <a:rPr lang="el-GR" dirty="0"/>
              <a:t> αποτελεί ένα εργαλείο που οι εταιρείες</a:t>
            </a:r>
          </a:p>
        </p:txBody>
      </p:sp>
      <p:sp>
        <p:nvSpPr>
          <p:cNvPr id="7" name="6 - Ορθογώνιο"/>
          <p:cNvSpPr/>
          <p:nvPr/>
        </p:nvSpPr>
        <p:spPr>
          <a:xfrm>
            <a:off x="1071538" y="2643182"/>
            <a:ext cx="2981500" cy="369332"/>
          </a:xfrm>
          <a:prstGeom prst="rect">
            <a:avLst/>
          </a:prstGeom>
        </p:spPr>
        <p:txBody>
          <a:bodyPr wrap="square">
            <a:spAutoFit/>
          </a:bodyPr>
          <a:lstStyle/>
          <a:p>
            <a:r>
              <a:rPr lang="el-GR" dirty="0"/>
              <a:t> γ)δημόσιες σχέσεις </a:t>
            </a:r>
          </a:p>
        </p:txBody>
      </p:sp>
      <p:sp>
        <p:nvSpPr>
          <p:cNvPr id="8" name="7 - Ορθογώνιο"/>
          <p:cNvSpPr/>
          <p:nvPr/>
        </p:nvSpPr>
        <p:spPr>
          <a:xfrm>
            <a:off x="3000364" y="2643182"/>
            <a:ext cx="6429420" cy="369332"/>
          </a:xfrm>
          <a:prstGeom prst="rect">
            <a:avLst/>
          </a:prstGeom>
        </p:spPr>
        <p:txBody>
          <a:bodyPr wrap="square">
            <a:spAutoFit/>
          </a:bodyPr>
          <a:lstStyle/>
          <a:p>
            <a:r>
              <a:rPr lang="el-GR" dirty="0"/>
              <a:t>προκειμένου να βελτιώσουν την εικόνα τους στους</a:t>
            </a:r>
          </a:p>
        </p:txBody>
      </p:sp>
      <p:sp>
        <p:nvSpPr>
          <p:cNvPr id="9" name="8 - Ορθογώνιο"/>
          <p:cNvSpPr/>
          <p:nvPr/>
        </p:nvSpPr>
        <p:spPr>
          <a:xfrm>
            <a:off x="1285852" y="2857496"/>
            <a:ext cx="2570002" cy="369332"/>
          </a:xfrm>
          <a:prstGeom prst="rect">
            <a:avLst/>
          </a:prstGeom>
        </p:spPr>
        <p:txBody>
          <a:bodyPr wrap="square">
            <a:spAutoFit/>
          </a:bodyPr>
          <a:lstStyle/>
          <a:p>
            <a:r>
              <a:rPr lang="el-GR" dirty="0"/>
              <a:t>πελάτες τους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678A062-9369-4E09-878B-7E0D6110D292}"/>
              </a:ext>
            </a:extLst>
          </p:cNvPr>
          <p:cNvSpPr txBox="1"/>
          <p:nvPr/>
        </p:nvSpPr>
        <p:spPr>
          <a:xfrm>
            <a:off x="755576" y="335846"/>
            <a:ext cx="7920880" cy="4678204"/>
          </a:xfrm>
          <a:prstGeom prst="rect">
            <a:avLst/>
          </a:prstGeom>
          <a:noFill/>
        </p:spPr>
        <p:txBody>
          <a:bodyPr wrap="square">
            <a:spAutoFit/>
          </a:bodyPr>
          <a:lstStyle/>
          <a:p>
            <a:r>
              <a:rPr lang="el-GR" sz="2800" dirty="0"/>
              <a:t>                                  ΕΙΣΑΓΩΓΗ</a:t>
            </a:r>
          </a:p>
          <a:p>
            <a:endParaRPr lang="el-GR" dirty="0"/>
          </a:p>
          <a:p>
            <a:r>
              <a:rPr lang="el-GR" dirty="0">
                <a:latin typeface="Times New Roman" panose="02020603050405020304" pitchFamily="18" charset="0"/>
                <a:cs typeface="Times New Roman" panose="02020603050405020304" pitchFamily="18" charset="0"/>
              </a:rPr>
              <a:t>Η βιώσιμη χρηματοδότηση αναφέρεται σε χρηματοοικονομικές πρακτικές και επενδυτικές αποφάσεις που προωθούν τη βιώσιμη ανάπτυξη. </a:t>
            </a:r>
          </a:p>
          <a:p>
            <a:r>
              <a:rPr lang="el-GR" dirty="0">
                <a:latin typeface="Times New Roman" panose="02020603050405020304" pitchFamily="18" charset="0"/>
                <a:cs typeface="Times New Roman" panose="02020603050405020304" pitchFamily="18" charset="0"/>
              </a:rPr>
              <a:t>Η βιώσιμη χρηματοδότηση έχει αναδειχθεί σε κρίσιμο εργαλείο για την αντιμετώπιση περιβαλλοντικών προκλήσεων όπως :</a:t>
            </a:r>
          </a:p>
          <a:p>
            <a:r>
              <a:rPr lang="el-GR" dirty="0">
                <a:latin typeface="Times New Roman" panose="02020603050405020304" pitchFamily="18" charset="0"/>
                <a:cs typeface="Times New Roman" panose="02020603050405020304" pitchFamily="18" charset="0"/>
              </a:rPr>
              <a:t>Η κλιματική αλλαγή</a:t>
            </a:r>
          </a:p>
          <a:p>
            <a:r>
              <a:rPr lang="el-GR" dirty="0">
                <a:latin typeface="Times New Roman" panose="02020603050405020304" pitchFamily="18" charset="0"/>
                <a:cs typeface="Times New Roman" panose="02020603050405020304" pitchFamily="18" charset="0"/>
              </a:rPr>
              <a:t> Η εξάντληση των φυσικών πόρων και </a:t>
            </a:r>
          </a:p>
          <a:p>
            <a:r>
              <a:rPr lang="el-GR" dirty="0">
                <a:latin typeface="Times New Roman" panose="02020603050405020304" pitchFamily="18" charset="0"/>
                <a:cs typeface="Times New Roman" panose="02020603050405020304" pitchFamily="18" charset="0"/>
              </a:rPr>
              <a:t> Η απώλεια βιοποικιλότητας </a:t>
            </a:r>
          </a:p>
          <a:p>
            <a:r>
              <a:rPr lang="el-GR" dirty="0">
                <a:latin typeface="Times New Roman" panose="02020603050405020304" pitchFamily="18" charset="0"/>
                <a:cs typeface="Times New Roman" panose="02020603050405020304" pitchFamily="18" charset="0"/>
              </a:rPr>
              <a:t>Σε αυτό το άρθρο, εξετάζουμε το ρόλο της βιώσιμης χρηματοδότησης στο περιβάλλον. Ξεκινάμε συζητώντας τις περιβαλλοντικές προκλήσεις που αντιμετωπίζει ο κόσμος σήμερα και τον ρόλο της βιώσιμης χρηματοδότησης στην αντιμετώπιση αυτών των προκλήσεων. Στη συνέχεια, εξετάζουμε τη βιβλιογραφία σχετικά με τη βιώσιμη χρηματοδότηση και τον αντίκτυπό της στο περιβάλλον. Τέλος, συζητάμε τις προκλήσεις και τις ευκαιρίες για βιώσιμη χρηματοδότηση στο περιβάλλον.</a:t>
            </a:r>
          </a:p>
        </p:txBody>
      </p:sp>
    </p:spTree>
    <p:extLst>
      <p:ext uri="{BB962C8B-B14F-4D97-AF65-F5344CB8AC3E}">
        <p14:creationId xmlns="" xmlns:p14="http://schemas.microsoft.com/office/powerpoint/2010/main" val="3452446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205AE046-E682-43B4-BA6E-A86C9212B7A5}"/>
              </a:ext>
            </a:extLst>
          </p:cNvPr>
          <p:cNvSpPr txBox="1"/>
          <p:nvPr/>
        </p:nvSpPr>
        <p:spPr>
          <a:xfrm>
            <a:off x="2123728" y="188640"/>
            <a:ext cx="473427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ΠΕΡΙΒΑΛΛΟΝΤΙΚΕΣ  ΠΡΟΚΛΗΣΕΙΣ</a:t>
            </a:r>
          </a:p>
        </p:txBody>
      </p:sp>
      <p:sp>
        <p:nvSpPr>
          <p:cNvPr id="9" name="TextBox 8">
            <a:extLst>
              <a:ext uri="{FF2B5EF4-FFF2-40B4-BE49-F238E27FC236}">
                <a16:creationId xmlns="" xmlns:a16="http://schemas.microsoft.com/office/drawing/2014/main" id="{0D2ADBF1-40B0-486E-821B-C870F244A130}"/>
              </a:ext>
            </a:extLst>
          </p:cNvPr>
          <p:cNvSpPr txBox="1"/>
          <p:nvPr/>
        </p:nvSpPr>
        <p:spPr>
          <a:xfrm>
            <a:off x="899592" y="1772816"/>
            <a:ext cx="7632848" cy="3693319"/>
          </a:xfrm>
          <a:prstGeom prst="rect">
            <a:avLst/>
          </a:prstGeom>
          <a:noFill/>
        </p:spPr>
        <p:txBody>
          <a:bodyPr wrap="square">
            <a:spAutoFit/>
          </a:bodyPr>
          <a:lstStyle/>
          <a:p>
            <a:r>
              <a:rPr lang="el-GR" dirty="0"/>
              <a:t>Η κλιματική αλλαγή είναι μία από τις σημαντικότερες περιβαλλοντικές προκλήσεις που αντιμετωπίζει σήμερα ο κόσμος. Η Διακυβερνητική Επιτροπή για την Κλιματική Αλλαγή (IPCC) προειδοποίησε ότι η θερμοκρασία του πλανήτη μπορεί να αυξηθεί κατά 1,5°C πάνω από τα προβιομηχανικά επίπεδα έως το 2030, οδηγώντας σε καταστροφικές συνέπειες, όπως η άνοδος της στάθμης της θάλασσας, οι συχνότεροι και εντονότεροι καύσωνες και τα ακραία καιρικά φαινόμενα. Η εξάντληση των φυσικών πόρων και η απώλεια βιοποικιλότητας αποτελούν επίσης μείζονες περιβαλλοντικές προκλήσεις που απειλούν τη βιωσιμότητα του πλανήτη. Η εξάντληση των φυσικών πόρων όπως το νερό, η γη και τα ορυκτά απειλεί τα μέσα διαβίωσης εκατομμυρίων ανθρώπων παγκοσμίως. Η απώλεια βιοποικιλότητας, η μείωση των φυτικών και ζωικών ειδών και των </a:t>
            </a:r>
            <a:r>
              <a:rPr lang="el-GR" dirty="0" err="1"/>
              <a:t>οικοτόπων</a:t>
            </a:r>
            <a:r>
              <a:rPr lang="el-GR" dirty="0"/>
              <a:t> τους αποτελεί επίσης σημαντική πρόκληση. </a:t>
            </a:r>
          </a:p>
        </p:txBody>
      </p:sp>
    </p:spTree>
    <p:extLst>
      <p:ext uri="{BB962C8B-B14F-4D97-AF65-F5344CB8AC3E}">
        <p14:creationId xmlns="" xmlns:p14="http://schemas.microsoft.com/office/powerpoint/2010/main" val="634858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1F921625-C91E-4EFC-B6E0-BA5D0C29B90C}"/>
              </a:ext>
            </a:extLst>
          </p:cNvPr>
          <p:cNvSpPr txBox="1"/>
          <p:nvPr/>
        </p:nvSpPr>
        <p:spPr>
          <a:xfrm>
            <a:off x="1907704" y="376089"/>
            <a:ext cx="6606480" cy="400110"/>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Ο ΡΟΛΟΣ ΤΗΣ ΒΙΩΣΙΜΗΣ ΧΡΗΜΑΤΟΔΟΤΗΣΗΣ </a:t>
            </a:r>
          </a:p>
        </p:txBody>
      </p:sp>
      <p:sp>
        <p:nvSpPr>
          <p:cNvPr id="5" name="TextBox 4">
            <a:extLst>
              <a:ext uri="{FF2B5EF4-FFF2-40B4-BE49-F238E27FC236}">
                <a16:creationId xmlns="" xmlns:a16="http://schemas.microsoft.com/office/drawing/2014/main" id="{8D21B3DE-3A33-4EC3-A414-DBDA182D020D}"/>
              </a:ext>
            </a:extLst>
          </p:cNvPr>
          <p:cNvSpPr txBox="1"/>
          <p:nvPr/>
        </p:nvSpPr>
        <p:spPr>
          <a:xfrm>
            <a:off x="467544" y="1700808"/>
            <a:ext cx="8028979" cy="4093428"/>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Η βιώσιμη χρηματοδότηση μπορεί να διαδραματίσει κρίσιμο ρόλο στην αντιμετώπιση αυτών των περιβαλλοντικών προκλήσεων.</a:t>
            </a:r>
          </a:p>
          <a:p>
            <a:r>
              <a:rPr lang="el-GR" sz="2000" dirty="0">
                <a:latin typeface="Times New Roman" panose="02020603050405020304" pitchFamily="18" charset="0"/>
                <a:cs typeface="Times New Roman" panose="02020603050405020304" pitchFamily="18" charset="0"/>
              </a:rPr>
              <a:t> Η βιώσιμη χρηματοδότηση επιδιώκει να διασφαλίσει ότι οι χρηματοπιστωτικές πρακτικές και οι επενδυτικές αποφάσεις προωθούν τη βιώσιμη ανάπτυξη. </a:t>
            </a:r>
          </a:p>
          <a:p>
            <a:r>
              <a:rPr lang="el-GR" sz="2000" dirty="0">
                <a:latin typeface="Times New Roman" panose="02020603050405020304" pitchFamily="18" charset="0"/>
                <a:cs typeface="Times New Roman" panose="02020603050405020304" pitchFamily="18" charset="0"/>
              </a:rPr>
              <a:t>Η βιώσιμη χρηματοδότηση μπορεί να ενθαρρύνει την υιοθέτηση φιλικών προς το περιβάλλον πρακτικών, όπως:</a:t>
            </a:r>
          </a:p>
          <a:p>
            <a:r>
              <a:rPr lang="el-GR" sz="2000" dirty="0">
                <a:latin typeface="Times New Roman" panose="02020603050405020304" pitchFamily="18" charset="0"/>
                <a:cs typeface="Times New Roman" panose="02020603050405020304" pitchFamily="18" charset="0"/>
              </a:rPr>
              <a:t> Οι ανανεώσιμες πηγές ενέργειας</a:t>
            </a:r>
          </a:p>
          <a:p>
            <a:r>
              <a:rPr lang="el-GR" sz="2000" dirty="0">
                <a:latin typeface="Times New Roman" panose="02020603050405020304" pitchFamily="18" charset="0"/>
                <a:cs typeface="Times New Roman" panose="02020603050405020304" pitchFamily="18" charset="0"/>
              </a:rPr>
              <a:t> Η βιώσιμη γεωργία </a:t>
            </a:r>
          </a:p>
          <a:p>
            <a:r>
              <a:rPr lang="el-GR" sz="2000" dirty="0">
                <a:latin typeface="Times New Roman" panose="02020603050405020304" pitchFamily="18" charset="0"/>
                <a:cs typeface="Times New Roman" panose="02020603050405020304" pitchFamily="18" charset="0"/>
              </a:rPr>
              <a:t> Η διατήρηση αυτών</a:t>
            </a:r>
          </a:p>
          <a:p>
            <a:r>
              <a:rPr lang="el-GR" sz="2000" dirty="0">
                <a:latin typeface="Times New Roman" panose="02020603050405020304" pitchFamily="18" charset="0"/>
                <a:cs typeface="Times New Roman" panose="02020603050405020304" pitchFamily="18" charset="0"/>
              </a:rPr>
              <a:t>Αυτό μπορεί να συμβάλει στη μείωση των εκπομπών αερίων θερμοκηπίου, στη διατήρηση των φυσικών πόρων και στην προστασία της βιοποικιλότητας.</a:t>
            </a:r>
          </a:p>
        </p:txBody>
      </p:sp>
    </p:spTree>
    <p:extLst>
      <p:ext uri="{BB962C8B-B14F-4D97-AF65-F5344CB8AC3E}">
        <p14:creationId xmlns="" xmlns:p14="http://schemas.microsoft.com/office/powerpoint/2010/main" val="196568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F26F76B6-BA3D-4783-B142-0E1D88C42972}"/>
              </a:ext>
            </a:extLst>
          </p:cNvPr>
          <p:cNvSpPr txBox="1"/>
          <p:nvPr/>
        </p:nvSpPr>
        <p:spPr>
          <a:xfrm>
            <a:off x="2483768" y="188640"/>
            <a:ext cx="4572000" cy="369332"/>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ΒΙΒΛΙΟΓΡΑΦΙΚΗ ΑΝΑΣΚΟΠΗΣΗ </a:t>
            </a:r>
          </a:p>
        </p:txBody>
      </p:sp>
      <p:sp>
        <p:nvSpPr>
          <p:cNvPr id="5" name="TextBox 4">
            <a:extLst>
              <a:ext uri="{FF2B5EF4-FFF2-40B4-BE49-F238E27FC236}">
                <a16:creationId xmlns="" xmlns:a16="http://schemas.microsoft.com/office/drawing/2014/main" id="{76D93E8A-9175-41FA-92E6-98978A557CEE}"/>
              </a:ext>
            </a:extLst>
          </p:cNvPr>
          <p:cNvSpPr txBox="1"/>
          <p:nvPr/>
        </p:nvSpPr>
        <p:spPr>
          <a:xfrm>
            <a:off x="359532" y="557972"/>
            <a:ext cx="8316924" cy="2308324"/>
          </a:xfrm>
          <a:prstGeom prst="rect">
            <a:avLst/>
          </a:prstGeom>
          <a:noFill/>
        </p:spPr>
        <p:txBody>
          <a:bodyPr wrap="square">
            <a:spAutoFit/>
          </a:bodyPr>
          <a:lstStyle/>
          <a:p>
            <a:r>
              <a:rPr lang="el-GR" dirty="0"/>
              <a:t>Η βιώσιμη χρηματοδότηση έχει κερδίσει σημαντική προσοχή τα τελευταία χρόνια, με πολλές μελέτες να εξετάζουν τον αντίκτυπό της στο περιβάλλον. Η βιβλιογραφία σχετικά με τη βιώσιμη χρηματοδότηση μπορεί γενικά να χωριστεί σε δύο κατηγορίες: εμπειρικές μελέτες και εννοιολογικές μελέτες. </a:t>
            </a:r>
          </a:p>
          <a:p>
            <a:r>
              <a:rPr lang="el-GR" dirty="0"/>
              <a:t>Οι εμπειρικές μελέτες εξετάζουν τον αντίκτυπο της βιώσιμης χρηματοδότησης στο περιβάλλον, ενώ </a:t>
            </a:r>
          </a:p>
          <a:p>
            <a:r>
              <a:rPr lang="el-GR" dirty="0"/>
              <a:t>οι εννοιολογικές μελέτες εξετάζουν τις βασικές αρχές και θεωρίες της βιώσιμης χρηματοδότησης.</a:t>
            </a:r>
          </a:p>
        </p:txBody>
      </p:sp>
      <p:sp>
        <p:nvSpPr>
          <p:cNvPr id="7" name="TextBox 6">
            <a:extLst>
              <a:ext uri="{FF2B5EF4-FFF2-40B4-BE49-F238E27FC236}">
                <a16:creationId xmlns="" xmlns:a16="http://schemas.microsoft.com/office/drawing/2014/main" id="{090F98CD-DF87-4288-939B-E35536412D95}"/>
              </a:ext>
            </a:extLst>
          </p:cNvPr>
          <p:cNvSpPr txBox="1"/>
          <p:nvPr/>
        </p:nvSpPr>
        <p:spPr>
          <a:xfrm>
            <a:off x="359532" y="2866296"/>
            <a:ext cx="8208912" cy="1754326"/>
          </a:xfrm>
          <a:prstGeom prst="rect">
            <a:avLst/>
          </a:prstGeom>
          <a:noFill/>
        </p:spPr>
        <p:txBody>
          <a:bodyPr wrap="square">
            <a:spAutoFit/>
          </a:bodyPr>
          <a:lstStyle/>
          <a:p>
            <a:r>
              <a:rPr lang="el-GR" dirty="0"/>
              <a:t>Εμπειρικές μελέτες έχουν δείξει ότι η βιώσιμη χρηματοδότηση μπορεί να προωθήσει φιλικές προς το περιβάλλον πρακτικές. Για παράδειγμα, μια μελέτη της ομάδας μελέτης πράσινης χρηματοδότησης της G20 διαπίστωσε ότι τα πράσινα ομόλογα που εκδόθηκαν από εταιρείες χρησιμοποιήθηκαν για τη χρηματοδότηση έργων με σημαντικό θετικό αντίκτυπο στο περιβάλλον, όπως έργα ανανεώσιμων πηγών ενέργειας (G20, 2016)</a:t>
            </a:r>
          </a:p>
        </p:txBody>
      </p:sp>
      <p:sp>
        <p:nvSpPr>
          <p:cNvPr id="9" name="TextBox 8">
            <a:extLst>
              <a:ext uri="{FF2B5EF4-FFF2-40B4-BE49-F238E27FC236}">
                <a16:creationId xmlns="" xmlns:a16="http://schemas.microsoft.com/office/drawing/2014/main" id="{83B19E85-E72D-4A4B-95A2-EDA93D4F6F84}"/>
              </a:ext>
            </a:extLst>
          </p:cNvPr>
          <p:cNvSpPr txBox="1"/>
          <p:nvPr/>
        </p:nvSpPr>
        <p:spPr>
          <a:xfrm>
            <a:off x="371474" y="4514850"/>
            <a:ext cx="8408479" cy="1477328"/>
          </a:xfrm>
          <a:prstGeom prst="rect">
            <a:avLst/>
          </a:prstGeom>
          <a:noFill/>
        </p:spPr>
        <p:txBody>
          <a:bodyPr wrap="square">
            <a:spAutoFit/>
          </a:bodyPr>
          <a:lstStyle/>
          <a:p>
            <a:r>
              <a:rPr lang="el-GR" dirty="0"/>
              <a:t>Μια άλλη μελέτη της Ευρωπαϊκής Τράπεζας Επενδύσεων διαπίστωσε ότι τα πράσινα ομόλογά της συνέβαλαν στη χρηματοδότηση περισσότερων από 100 έργων ανανεώσιμων πηγών ενέργειας, μειώνοντας τις εκπομπές αερίων του θερμοκηπίου κατά περισσότερο από 2 εκατομμύρια τόνους ετησίως (Ευρωπαϊκή Τράπεζα Επενδύσεων, 2020).</a:t>
            </a:r>
          </a:p>
        </p:txBody>
      </p:sp>
    </p:spTree>
    <p:extLst>
      <p:ext uri="{BB962C8B-B14F-4D97-AF65-F5344CB8AC3E}">
        <p14:creationId xmlns="" xmlns:p14="http://schemas.microsoft.com/office/powerpoint/2010/main" val="40518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EE3F41C-5CA3-4E18-988A-820B1AFCD23B}"/>
              </a:ext>
            </a:extLst>
          </p:cNvPr>
          <p:cNvSpPr txBox="1"/>
          <p:nvPr/>
        </p:nvSpPr>
        <p:spPr>
          <a:xfrm>
            <a:off x="2339752" y="536808"/>
            <a:ext cx="4662264"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ΒΙΒΛΙΟΓΡΑΦΙΚΗ ΑΝΑΣΚΟΠΗΣΗ </a:t>
            </a:r>
          </a:p>
        </p:txBody>
      </p:sp>
      <p:sp>
        <p:nvSpPr>
          <p:cNvPr id="5" name="TextBox 4">
            <a:extLst>
              <a:ext uri="{FF2B5EF4-FFF2-40B4-BE49-F238E27FC236}">
                <a16:creationId xmlns="" xmlns:a16="http://schemas.microsoft.com/office/drawing/2014/main" id="{43027560-D5CE-486E-B8E6-BE1B891A0036}"/>
              </a:ext>
            </a:extLst>
          </p:cNvPr>
          <p:cNvSpPr txBox="1"/>
          <p:nvPr/>
        </p:nvSpPr>
        <p:spPr>
          <a:xfrm>
            <a:off x="611560" y="2276872"/>
            <a:ext cx="7848872" cy="3693319"/>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Οι εννοιολογικές μελέτες έχουν εντοπίσει διάφορες αρχές και θεωρίες που υποστηρίζουν τη βιώσιμη χρηματοδότηση. </a:t>
            </a:r>
          </a:p>
          <a:p>
            <a:r>
              <a:rPr lang="el-GR" dirty="0">
                <a:latin typeface="Times New Roman" panose="02020603050405020304" pitchFamily="18" charset="0"/>
                <a:cs typeface="Times New Roman" panose="02020603050405020304" pitchFamily="18" charset="0"/>
              </a:rPr>
              <a:t>Μια τέτοια αρχή είναι η ενσωμάτωση περιβαλλοντικών, κοινωνικών και σχετικών με τη διακυβέρνηση παραγόντων (ESG) στις επενδυτικές αποφάσεις.</a:t>
            </a:r>
          </a:p>
          <a:p>
            <a:r>
              <a:rPr lang="el-GR" dirty="0">
                <a:latin typeface="Times New Roman" panose="02020603050405020304" pitchFamily="18" charset="0"/>
                <a:cs typeface="Times New Roman" panose="02020603050405020304" pitchFamily="18" charset="0"/>
              </a:rPr>
              <a:t> Οι παράγοντες ESG λαμβάνουν υπόψη τον αντίκτυπο των περιβαλλοντικών και κοινωνικών πρακτικών μιας εταιρείας, καθώς και των πρακτικών διακυβέρνησής της, στις μακροπρόθεσμες οικονομικές επιδόσεις της. </a:t>
            </a:r>
          </a:p>
          <a:p>
            <a:r>
              <a:rPr lang="el-GR" dirty="0">
                <a:latin typeface="Times New Roman" panose="02020603050405020304" pitchFamily="18" charset="0"/>
                <a:cs typeface="Times New Roman" panose="02020603050405020304" pitchFamily="18" charset="0"/>
              </a:rPr>
              <a:t>Μια άλλη αρχή είναι η χρήση χρηματοπιστωτικών μέσων, όπως τα πράσινα ομόλογα, τα οποία έχουν σχεδιαστεί ειδικά για τη χρηματοδότηση. Έργα φιλικά προς το περιβάλλον. Μια τρίτη αρχή είναι η προώθηση της διαφάνειας και της δημοσιοποίησης χρηματοοικονομικών εκθέσεων, επιτρέποντας στους επενδυτές να λαμβάνουν τεκμηριωμένες αποφάσεις σχετικά με τις περιβαλλοντικές επιπτώσεις των επενδύσεών τους.</a:t>
            </a:r>
          </a:p>
        </p:txBody>
      </p:sp>
    </p:spTree>
    <p:extLst>
      <p:ext uri="{BB962C8B-B14F-4D97-AF65-F5344CB8AC3E}">
        <p14:creationId xmlns="" xmlns:p14="http://schemas.microsoft.com/office/powerpoint/2010/main" val="3791789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792BFE2B-F8B2-4EFF-A7A8-764D1615213D}"/>
              </a:ext>
            </a:extLst>
          </p:cNvPr>
          <p:cNvSpPr txBox="1"/>
          <p:nvPr/>
        </p:nvSpPr>
        <p:spPr>
          <a:xfrm>
            <a:off x="2771800" y="332656"/>
            <a:ext cx="4086200"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ΠΡΟΚΛΗΣΕΙΣ ΚΑΙ ΕΥΚΑΙΡΙΕΣ </a:t>
            </a:r>
          </a:p>
        </p:txBody>
      </p:sp>
      <p:sp>
        <p:nvSpPr>
          <p:cNvPr id="5" name="TextBox 4">
            <a:extLst>
              <a:ext uri="{FF2B5EF4-FFF2-40B4-BE49-F238E27FC236}">
                <a16:creationId xmlns="" xmlns:a16="http://schemas.microsoft.com/office/drawing/2014/main" id="{99A18D5A-7E7A-41AB-8C9E-575AAD741B94}"/>
              </a:ext>
            </a:extLst>
          </p:cNvPr>
          <p:cNvSpPr txBox="1"/>
          <p:nvPr/>
        </p:nvSpPr>
        <p:spPr>
          <a:xfrm>
            <a:off x="539552" y="1196752"/>
            <a:ext cx="7992888" cy="3970318"/>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Παρά τα δυνητικά οφέλη της βιώσιμης χρηματοδότησης, πρέπει να αντιμετωπιστούν διάφορες προκλήσεις.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Μια σημαντική πρόκληση είναι η έλλειψη τυποποιημένων ορισμών και μετρήσεων για τη βιώσιμη χρηματοδότηση. Αυτό μπορεί να οδηγήσει σε σύγχυση και ασυνέπεια στην αξιολόγηση των πρακτικών βιώσιμης χρηματοδότησης.</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Μια άλλη πρόκληση είναι η έλλειψη επαρκών ρυθμιστικών πλαισίων για τη στήριξη της βιώσιμης χρηματοδότησης. Η απουσία σαφών κανονισμών μπορεί να δυσχεράνει τους επενδυτές να εντοπίσουν ευκαιρίες βιώσιμης χρηματοδότησης και για τις εταιρείες να εφαρμόζουν βιώσιμες πρακτικές. Επιπλέον,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η βιώσιμη χρηματοδότηση μπορεί να αντιμετωπίσει αντίσταση από παραδοσιακά χρηματοπιστωτικά ιδρύματα, τα οποία μπορεί να είναι απρόθυμα να υιοθετήσουν νέες πρακτικές ή να επενδύσουν σε βιώσιμα έργα λόγω αντιληπτών κινδύνων ή έλλειψης εξοικείωσης.</a:t>
            </a:r>
          </a:p>
        </p:txBody>
      </p:sp>
    </p:spTree>
    <p:extLst>
      <p:ext uri="{BB962C8B-B14F-4D97-AF65-F5344CB8AC3E}">
        <p14:creationId xmlns="" xmlns:p14="http://schemas.microsoft.com/office/powerpoint/2010/main" val="570951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F3588BB-8085-4C00-BD4C-C64003505FCC}"/>
              </a:ext>
            </a:extLst>
          </p:cNvPr>
          <p:cNvSpPr txBox="1"/>
          <p:nvPr/>
        </p:nvSpPr>
        <p:spPr>
          <a:xfrm>
            <a:off x="2843808" y="476672"/>
            <a:ext cx="401419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ΠΡΟΚΛΗΣΕΙΣ ΚΑΙ ΕΥΚΑΙΡΙΕΣ </a:t>
            </a:r>
          </a:p>
        </p:txBody>
      </p:sp>
      <p:sp>
        <p:nvSpPr>
          <p:cNvPr id="5" name="TextBox 4">
            <a:extLst>
              <a:ext uri="{FF2B5EF4-FFF2-40B4-BE49-F238E27FC236}">
                <a16:creationId xmlns="" xmlns:a16="http://schemas.microsoft.com/office/drawing/2014/main" id="{69C1BDEA-E85A-457C-B962-25EF8C310331}"/>
              </a:ext>
            </a:extLst>
          </p:cNvPr>
          <p:cNvSpPr txBox="1"/>
          <p:nvPr/>
        </p:nvSpPr>
        <p:spPr>
          <a:xfrm>
            <a:off x="611560" y="1628799"/>
            <a:ext cx="8208912" cy="3970318"/>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Παρά τις προκλήσεις αυτές, υπάρχουν σημαντικές ευκαιρίες για τη βιώσιμη χρηματοδότηση να συμβάλει στην περιβαλλοντική βιωσιμότητα.</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Μια ευκαιρία είναι η αυξανόμενη ζήτηση για βιώσιμες επενδύσεις από τους επενδυτές, οι οποίοι επιδιώκουν όλο και περισσότερο να ευθυγραμμίσουν τις επενδύσεις τους με τις αξίες και τις πεποιθήσεις τους. Σύμφωνα με έρευνα της Morgan Stanley, το 85% των μεμονωμένων επενδυτών ενδιαφέρονται για βιώσιμες επενδύσεις (Morgan Stanley, 2019). Αυτή η ζήτηση έχει οδηγήσει στην ανάπτυξη βιώσιμων χρηματοοικονομικών προϊόντων, όπως τα πράσινα ομόλογα, τα βιώσιμα αμοιβαία κεφάλαια και τα διαπραγματεύσιμα αμοιβαία κεφάλαια (ETF).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Μια άλλη ευκαιρία είναι οι δυνατότητες βιώσιμης χρηματοδότησης για την προώθηση της καινοτομίας και της τεχνολογικής ανάπτυξης στον περιβαλλοντικό τομέα. Η βιώσιμη χρηματοδότηση μπορεί να παράσχει την αναγκαία χρηματοδότηση για τη στήριξη της έρευνας και της ανάπτυξης νέων τεχνολογιών που μπορούν να συμβάλουν στην αντιμετώπιση των περιβαλλοντικών προκλήσεων.</a:t>
            </a:r>
          </a:p>
        </p:txBody>
      </p:sp>
    </p:spTree>
    <p:extLst>
      <p:ext uri="{BB962C8B-B14F-4D97-AF65-F5344CB8AC3E}">
        <p14:creationId xmlns="" xmlns:p14="http://schemas.microsoft.com/office/powerpoint/2010/main" val="250146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B616D2B-69D5-4744-93DC-71CE80CC76F4}"/>
              </a:ext>
            </a:extLst>
          </p:cNvPr>
          <p:cNvSpPr txBox="1"/>
          <p:nvPr/>
        </p:nvSpPr>
        <p:spPr>
          <a:xfrm>
            <a:off x="1043608" y="2136339"/>
            <a:ext cx="7056784" cy="3539430"/>
          </a:xfrm>
          <a:prstGeom prst="rect">
            <a:avLst/>
          </a:prstGeom>
          <a:noFill/>
        </p:spPr>
        <p:txBody>
          <a:bodyPr wrap="square">
            <a:spAutoFit/>
          </a:bodyPr>
          <a:lstStyle/>
          <a:p>
            <a:r>
              <a:rPr lang="el-GR" sz="2800" dirty="0">
                <a:latin typeface="Times New Roman" panose="02020603050405020304" pitchFamily="18" charset="0"/>
                <a:cs typeface="Times New Roman" panose="02020603050405020304" pitchFamily="18" charset="0"/>
              </a:rPr>
              <a:t>Η εταιρική κοινωνική ευθύνη (ΕΚΕ) έχει καταστεί ολοένα και πιο σημαντική πτυχή των επιχειρηματικών δραστηριοτήτων τα τελευταία χρόνια. Η έννοια της ΕΚΕ αναφέρεται στη δέσμευση μιας εταιρείας να συμβάλει σε μια βιώσιμη κοινωνία λαμβάνοντας υπόψη τις περιβαλλοντικές, κοινωνικές και οικονομικές επιπτώσεις των δραστηριοτήτων της</a:t>
            </a:r>
          </a:p>
        </p:txBody>
      </p:sp>
      <p:sp>
        <p:nvSpPr>
          <p:cNvPr id="5" name="TextBox 4">
            <a:extLst>
              <a:ext uri="{FF2B5EF4-FFF2-40B4-BE49-F238E27FC236}">
                <a16:creationId xmlns="" xmlns:a16="http://schemas.microsoft.com/office/drawing/2014/main" id="{A3A39F3C-54BA-4433-9B74-04802A20901C}"/>
              </a:ext>
            </a:extLst>
          </p:cNvPr>
          <p:cNvSpPr txBox="1"/>
          <p:nvPr/>
        </p:nvSpPr>
        <p:spPr>
          <a:xfrm>
            <a:off x="3347864" y="332656"/>
            <a:ext cx="3510136" cy="523220"/>
          </a:xfrm>
          <a:prstGeom prst="rect">
            <a:avLst/>
          </a:prstGeom>
          <a:noFill/>
        </p:spPr>
        <p:txBody>
          <a:bodyPr wrap="square">
            <a:spAutoFit/>
          </a:bodyPr>
          <a:lstStyle/>
          <a:p>
            <a:r>
              <a:rPr lang="el-GR" dirty="0"/>
              <a:t> </a:t>
            </a:r>
            <a:r>
              <a:rPr lang="el-GR" sz="2800" dirty="0">
                <a:latin typeface="Times New Roman" panose="02020603050405020304" pitchFamily="18" charset="0"/>
                <a:cs typeface="Times New Roman" panose="02020603050405020304" pitchFamily="18" charset="0"/>
              </a:rPr>
              <a:t>ΕΙΣΑΓΩΓΗ</a:t>
            </a:r>
          </a:p>
        </p:txBody>
      </p:sp>
    </p:spTree>
    <p:extLst>
      <p:ext uri="{BB962C8B-B14F-4D97-AF65-F5344CB8AC3E}">
        <p14:creationId xmlns="" xmlns:p14="http://schemas.microsoft.com/office/powerpoint/2010/main" val="2381042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6E85EC3-623E-4762-AECD-2BD1B821C084}"/>
              </a:ext>
            </a:extLst>
          </p:cNvPr>
          <p:cNvSpPr txBox="1"/>
          <p:nvPr/>
        </p:nvSpPr>
        <p:spPr>
          <a:xfrm>
            <a:off x="3131840" y="360814"/>
            <a:ext cx="3798168"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ΣΥΜΠΕΡΑΣΜΑΤΑ </a:t>
            </a:r>
          </a:p>
        </p:txBody>
      </p:sp>
      <p:sp>
        <p:nvSpPr>
          <p:cNvPr id="7" name="TextBox 6">
            <a:extLst>
              <a:ext uri="{FF2B5EF4-FFF2-40B4-BE49-F238E27FC236}">
                <a16:creationId xmlns="" xmlns:a16="http://schemas.microsoft.com/office/drawing/2014/main" id="{705A5EF5-552E-4710-A71F-8D4177B49C1F}"/>
              </a:ext>
            </a:extLst>
          </p:cNvPr>
          <p:cNvSpPr txBox="1"/>
          <p:nvPr/>
        </p:nvSpPr>
        <p:spPr>
          <a:xfrm>
            <a:off x="719572" y="1997839"/>
            <a:ext cx="7704856" cy="3139321"/>
          </a:xfrm>
          <a:prstGeom prst="rect">
            <a:avLst/>
          </a:prstGeom>
          <a:noFill/>
        </p:spPr>
        <p:txBody>
          <a:bodyPr wrap="square">
            <a:spAutoFit/>
          </a:bodyPr>
          <a:lstStyle/>
          <a:p>
            <a:r>
              <a:rPr lang="el-GR" dirty="0"/>
              <a:t>Συμπερασματικά η ΕΚΕ είναι μια κρίσιμη πτυχή της περιβαλλοντικής χρηματοδότησης που είναι απαραίτητη για την προώθηση βιώσιμων επιχειρηματικών πρακτικών. Η ενσωμάτωση της ΕΚΕ στη λήψη οικονομικών αποφάσεων μπορεί να ενισχύσει τη φήμη μιας εταιρείας, να προσελκύσει επενδύσεις και να μειώσει το κόστος. Τα οφέλη της ΕΚΕ εκτείνονται πέρα από τα οικονομικά οφέλη για το περιβάλλον και την κοινωνία, συμβάλλοντας στη βιώσιμη ανάπτυξη. Επιπλέον, οι εταιρείες που δίνουν προτεραιότητα στην ΕΚΕ είναι σε θέση να ανταποκριθούν στις αυξανόμενες απαιτήσεις για βιώσιμα προϊόντα και υπηρεσίες. Τελικά, η ενσωμάτωση της ΕΚΕ στην περιβαλλοντική χρηματοδότηση είναι ζωτικής σημασίας για τη δημιουργία ενός πιο βιώσιμου μέλλοντος για όλους μας. </a:t>
            </a:r>
          </a:p>
        </p:txBody>
      </p:sp>
    </p:spTree>
    <p:extLst>
      <p:ext uri="{BB962C8B-B14F-4D97-AF65-F5344CB8AC3E}">
        <p14:creationId xmlns="" xmlns:p14="http://schemas.microsoft.com/office/powerpoint/2010/main" val="1184412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BAB79EF-1081-4D2A-B86B-DB183136F4D8}"/>
              </a:ext>
            </a:extLst>
          </p:cNvPr>
          <p:cNvSpPr txBox="1"/>
          <p:nvPr/>
        </p:nvSpPr>
        <p:spPr>
          <a:xfrm>
            <a:off x="827584" y="1628800"/>
            <a:ext cx="7848872" cy="4524315"/>
          </a:xfrm>
          <a:prstGeom prst="rect">
            <a:avLst/>
          </a:prstGeom>
          <a:noFill/>
        </p:spPr>
        <p:txBody>
          <a:bodyPr wrap="square">
            <a:spAutoFit/>
          </a:bodyPr>
          <a:lstStyle/>
          <a:p>
            <a:r>
              <a:rPr lang="el-GR" dirty="0"/>
              <a:t> Η βιώσιμη χρηματοδότηση έχει τη δυνατότητα να διαδραματίσει κρίσιμο ρόλο στην αντιμετώπιση περιβαλλοντικών προκλήσεων όπως η κλιματική αλλαγή, η εξάντληση των φυσικών πόρων και η απώλεια βιοποικιλότητας. </a:t>
            </a:r>
          </a:p>
          <a:p>
            <a:r>
              <a:rPr lang="el-GR" dirty="0"/>
              <a:t>Εμπειρικές μελέτες έχουν δείξει ότι η βιώσιμη χρηματοδότηση μπορεί να προωθήσει φιλικές προς το περιβάλλον πρακτικές, ενώ εννοιολογικές μελέτες έχουν εντοπίσει διάφορες αρχές και θεωρίες που υποστηρίζουν τη βιώσιμη χρηματοδότηση. Ωστόσο, πρέπει να αντιμετωπιστούν αρκετές προκλήσεις, συμπεριλαμβανομένης της έλλειψης τυποποιημένων ορισμών και μετρήσεων και της έλλειψης επαρκών κανονιστικών πλαισίων.</a:t>
            </a:r>
          </a:p>
          <a:p>
            <a:r>
              <a:rPr lang="el-GR" dirty="0"/>
              <a:t> Παρά τις προκλήσεις αυτές, υπάρχουν σημαντικές ευκαιρίες για τη βιώσιμη χρηματοδότηση να συμβάλει στην περιβαλλοντική βιωσιμότητα, συμπεριλαμβανομένης της αυξανόμενης ζήτησης για βιώσιμες επενδύσεις και των δυνατοτήτων προώθησης της καινοτομίας και της τεχνολογικής ανάπτυξης. Ως εκ τούτου, η βιώσιμη χρηματοδότηση θα πρέπει να θεωρείται ουσιαστικό εργαλείο για την προώθηση της περιβαλλοντικής βιωσιμότητας και την επίτευξη των παγκόσμιων στόχων βιώσιμης ανάπτυξης.</a:t>
            </a:r>
          </a:p>
        </p:txBody>
      </p:sp>
      <p:sp>
        <p:nvSpPr>
          <p:cNvPr id="5" name="TextBox 4">
            <a:extLst>
              <a:ext uri="{FF2B5EF4-FFF2-40B4-BE49-F238E27FC236}">
                <a16:creationId xmlns="" xmlns:a16="http://schemas.microsoft.com/office/drawing/2014/main" id="{F6C233B0-59D1-40B5-BAEE-2C6A904881F2}"/>
              </a:ext>
            </a:extLst>
          </p:cNvPr>
          <p:cNvSpPr txBox="1"/>
          <p:nvPr/>
        </p:nvSpPr>
        <p:spPr>
          <a:xfrm>
            <a:off x="3203848" y="448097"/>
            <a:ext cx="365415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ΣΥΜΠΕΡΑΣΜΑΤΑ</a:t>
            </a:r>
            <a:r>
              <a:rPr lang="el-GR" dirty="0"/>
              <a:t> </a:t>
            </a:r>
          </a:p>
        </p:txBody>
      </p:sp>
    </p:spTree>
    <p:extLst>
      <p:ext uri="{BB962C8B-B14F-4D97-AF65-F5344CB8AC3E}">
        <p14:creationId xmlns="" xmlns:p14="http://schemas.microsoft.com/office/powerpoint/2010/main" val="9992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357166"/>
            <a:ext cx="5786446" cy="2677656"/>
          </a:xfrm>
          <a:prstGeom prst="rect">
            <a:avLst/>
          </a:prstGeom>
        </p:spPr>
        <p:txBody>
          <a:bodyPr wrap="square">
            <a:spAutoFit/>
          </a:bodyPr>
          <a:lstStyle/>
          <a:p>
            <a:pPr>
              <a:buFont typeface="Arial" pitchFamily="34" charset="0"/>
              <a:buChar char="•"/>
            </a:pPr>
            <a:r>
              <a:rPr lang="el-GR" sz="2800" dirty="0"/>
              <a:t> </a:t>
            </a:r>
            <a:r>
              <a:rPr lang="el-GR" sz="2800" dirty="0" smtClean="0"/>
              <a:t>Θα </a:t>
            </a:r>
            <a:r>
              <a:rPr lang="el-GR" sz="2800" dirty="0" err="1" smtClean="0"/>
              <a:t>εξετάστουν</a:t>
            </a:r>
            <a:r>
              <a:rPr lang="el-GR" sz="2800" dirty="0" smtClean="0"/>
              <a:t> η </a:t>
            </a:r>
            <a:r>
              <a:rPr lang="el-GR" sz="2800" dirty="0"/>
              <a:t>έννοια της ΕΚΕ στην περιβαλλοντική χρηματοδότηση, </a:t>
            </a:r>
            <a:r>
              <a:rPr lang="el-GR" sz="2800" dirty="0" smtClean="0"/>
              <a:t>η </a:t>
            </a:r>
            <a:r>
              <a:rPr lang="el-GR" sz="2800" dirty="0"/>
              <a:t>σημασία της και τα οφέλη της στην προώθηση βιώσιμων επιχειρηματικών πρακτικών.</a:t>
            </a:r>
          </a:p>
        </p:txBody>
      </p:sp>
      <p:sp>
        <p:nvSpPr>
          <p:cNvPr id="3" name="2 - Ορθογώνιο"/>
          <p:cNvSpPr/>
          <p:nvPr/>
        </p:nvSpPr>
        <p:spPr>
          <a:xfrm>
            <a:off x="1285852" y="3357562"/>
            <a:ext cx="5572148" cy="2677656"/>
          </a:xfrm>
          <a:prstGeom prst="rect">
            <a:avLst/>
          </a:prstGeom>
        </p:spPr>
        <p:txBody>
          <a:bodyPr wrap="square">
            <a:spAutoFit/>
          </a:bodyPr>
          <a:lstStyle/>
          <a:p>
            <a:pPr>
              <a:buFont typeface="Arial" pitchFamily="34" charset="0"/>
              <a:buChar char="•"/>
            </a:pPr>
            <a:r>
              <a:rPr lang="el-GR" sz="2800" dirty="0"/>
              <a:t> Η περιβαλλοντική χρηματοδότηση επιδιώκει να δημιουργήσει οικονομικά κίνητρα για τις εταιρείες να υιοθετήσουν βιώσιμες πρακτικές που συμβάλλουν στην προστασία και τη διατήρηση του περιβάλλοντος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7927491" cy="861726"/>
          </a:xfrm>
          <a:prstGeom prst="rect">
            <a:avLst/>
          </a:prstGeom>
          <a:noFill/>
          <a:ln w="9525">
            <a:noFill/>
            <a:miter lim="800000"/>
            <a:headEnd/>
            <a:tailEnd/>
          </a:ln>
          <a:effectLst/>
        </p:spPr>
        <p:txBody>
          <a:bodyPr vert="horz" wrap="none" lIns="9144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Α</a:t>
            </a:r>
            <a:r>
              <a:rPr kumimoji="0" lang="el-GR" sz="2800" b="0" i="0" u="none" strike="noStrike" cap="none" normalizeH="0" baseline="0" dirty="0" bmk="">
                <a:ln>
                  <a:noFill/>
                </a:ln>
                <a:solidFill>
                  <a:srgbClr val="2F5496"/>
                </a:solidFill>
                <a:effectLst/>
                <a:latin typeface="Times New Roman" pitchFamily="18" charset="0"/>
                <a:ea typeface="Times New Roman" pitchFamily="18" charset="0"/>
                <a:cs typeface="Times New Roman" pitchFamily="18" charset="0"/>
              </a:rPr>
              <a:t>)ΕΤΑΙΡΙΚΗ ΚΟΙΝΩΝΙΚΗ ΕΥΘΥΝΗ</a:t>
            </a:r>
            <a:endParaRPr kumimoji="0" lang="el-GR" sz="28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1714480" y="1142984"/>
            <a:ext cx="4572000" cy="1477328"/>
          </a:xfrm>
          <a:prstGeom prst="rect">
            <a:avLst/>
          </a:prstGeom>
        </p:spPr>
        <p:txBody>
          <a:bodyPr wrap="square">
            <a:spAutoFit/>
          </a:bodyPr>
          <a:lstStyle/>
          <a:p>
            <a:pPr>
              <a:buFont typeface="Arial" pitchFamily="34" charset="0"/>
              <a:buChar char="•"/>
            </a:pPr>
            <a:r>
              <a:rPr lang="el-GR" dirty="0"/>
              <a:t>    Η Εταιρική Κοινωνική Ευθύνη (ΕΚΕ) είναι η έννοια υπό την οποία οι επιχειρήσεις οφείλουν να διατηρούν την ισορροπία μεταξύ της υγιούς και κερδοφόρου ανάπτυξής τους και της ευθύνης τους απέναντι στην κοινωνία. </a:t>
            </a:r>
          </a:p>
        </p:txBody>
      </p:sp>
      <p:sp>
        <p:nvSpPr>
          <p:cNvPr id="4" name="3 - Ορθογώνιο"/>
          <p:cNvSpPr/>
          <p:nvPr/>
        </p:nvSpPr>
        <p:spPr>
          <a:xfrm>
            <a:off x="1643042" y="3643314"/>
            <a:ext cx="5214958" cy="1477328"/>
          </a:xfrm>
          <a:prstGeom prst="rect">
            <a:avLst/>
          </a:prstGeom>
        </p:spPr>
        <p:txBody>
          <a:bodyPr wrap="square">
            <a:spAutoFit/>
          </a:bodyPr>
          <a:lstStyle/>
          <a:p>
            <a:pPr>
              <a:buFont typeface="Arial" pitchFamily="34" charset="0"/>
              <a:buChar char="•"/>
            </a:pPr>
            <a:r>
              <a:rPr lang="el-GR" dirty="0"/>
              <a:t>    Οι επιχειρήσεις συμβάλλουν στην ανάπτυξη της κοινωνίας όχι μόνο τηρώντας την κείμενη νομοθεσία αλλά προχωρώντας σε καινοτόμες δράσεις και πρωτοβουλίες προκειμένου να προσδώσουν αξία στην κοινωνία.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85719" y="428604"/>
            <a:ext cx="3972562" cy="369332"/>
          </a:xfrm>
          <a:prstGeom prst="rect">
            <a:avLst/>
          </a:prstGeom>
        </p:spPr>
        <p:txBody>
          <a:bodyPr wrap="square">
            <a:spAutoFit/>
          </a:bodyPr>
          <a:lstStyle/>
          <a:p>
            <a:r>
              <a:rPr lang="el-GR" dirty="0"/>
              <a:t>Η ΠΟΡΕΙΑ ΠΡΟΣ ΤΗ ΒΙΩΣΙΜΗ ΑΝΑΠΤΥΞΗ</a:t>
            </a:r>
          </a:p>
        </p:txBody>
      </p:sp>
      <p:sp>
        <p:nvSpPr>
          <p:cNvPr id="4" name="3 - Ορθογώνιο"/>
          <p:cNvSpPr/>
          <p:nvPr/>
        </p:nvSpPr>
        <p:spPr>
          <a:xfrm>
            <a:off x="1071538" y="1071546"/>
            <a:ext cx="4039093" cy="646331"/>
          </a:xfrm>
          <a:prstGeom prst="rect">
            <a:avLst/>
          </a:prstGeom>
        </p:spPr>
        <p:txBody>
          <a:bodyPr wrap="square">
            <a:spAutoFit/>
          </a:bodyPr>
          <a:lstStyle/>
          <a:p>
            <a:r>
              <a:rPr lang="el-GR" dirty="0"/>
              <a:t>1960</a:t>
            </a:r>
          </a:p>
          <a:p>
            <a:r>
              <a:rPr lang="el-GR" dirty="0"/>
              <a:t>            </a:t>
            </a:r>
          </a:p>
        </p:txBody>
      </p:sp>
      <p:sp>
        <p:nvSpPr>
          <p:cNvPr id="5" name="4 - Ορθογώνιο"/>
          <p:cNvSpPr/>
          <p:nvPr/>
        </p:nvSpPr>
        <p:spPr>
          <a:xfrm>
            <a:off x="1857356" y="1071546"/>
            <a:ext cx="4181969" cy="923330"/>
          </a:xfrm>
          <a:prstGeom prst="rect">
            <a:avLst/>
          </a:prstGeom>
        </p:spPr>
        <p:txBody>
          <a:bodyPr wrap="square">
            <a:spAutoFit/>
          </a:bodyPr>
          <a:lstStyle/>
          <a:p>
            <a:pPr>
              <a:buFont typeface="Arial" pitchFamily="34" charset="0"/>
              <a:buChar char="•"/>
            </a:pPr>
            <a:r>
              <a:rPr lang="el-GR" dirty="0"/>
              <a:t>  Αναπτύχθηκε το οικολογικό κοινωνικό κίνημα με στόχο την προσπάθεια για την επίλυση των οικολογικών προβλημάτων</a:t>
            </a:r>
          </a:p>
        </p:txBody>
      </p:sp>
      <p:sp>
        <p:nvSpPr>
          <p:cNvPr id="6" name="5 - Ορθογώνιο"/>
          <p:cNvSpPr/>
          <p:nvPr/>
        </p:nvSpPr>
        <p:spPr>
          <a:xfrm>
            <a:off x="1928794" y="1928802"/>
            <a:ext cx="4218541" cy="369332"/>
          </a:xfrm>
          <a:prstGeom prst="rect">
            <a:avLst/>
          </a:prstGeom>
        </p:spPr>
        <p:txBody>
          <a:bodyPr wrap="square">
            <a:spAutoFit/>
          </a:bodyPr>
          <a:lstStyle/>
          <a:p>
            <a:pPr>
              <a:buFont typeface="Arial" pitchFamily="34" charset="0"/>
              <a:buChar char="•"/>
            </a:pPr>
            <a:r>
              <a:rPr lang="el-GR" dirty="0"/>
              <a:t> Το Φαινόμενο του θερμοκηπίου</a:t>
            </a:r>
          </a:p>
        </p:txBody>
      </p:sp>
      <p:sp>
        <p:nvSpPr>
          <p:cNvPr id="7" name="6 - Ορθογώνιο"/>
          <p:cNvSpPr/>
          <p:nvPr/>
        </p:nvSpPr>
        <p:spPr>
          <a:xfrm>
            <a:off x="1928794" y="2285992"/>
            <a:ext cx="3948083" cy="369332"/>
          </a:xfrm>
          <a:prstGeom prst="rect">
            <a:avLst/>
          </a:prstGeom>
        </p:spPr>
        <p:txBody>
          <a:bodyPr wrap="square">
            <a:spAutoFit/>
          </a:bodyPr>
          <a:lstStyle/>
          <a:p>
            <a:pPr>
              <a:buFont typeface="Arial" pitchFamily="34" charset="0"/>
              <a:buChar char="•"/>
            </a:pPr>
            <a:r>
              <a:rPr lang="el-GR" dirty="0"/>
              <a:t>  Η ατμοσφαιρική ρύπανση</a:t>
            </a:r>
          </a:p>
        </p:txBody>
      </p:sp>
      <p:sp>
        <p:nvSpPr>
          <p:cNvPr id="8" name="7 - Ορθογώνιο"/>
          <p:cNvSpPr/>
          <p:nvPr/>
        </p:nvSpPr>
        <p:spPr>
          <a:xfrm>
            <a:off x="1928794" y="2643182"/>
            <a:ext cx="3842124" cy="369332"/>
          </a:xfrm>
          <a:prstGeom prst="rect">
            <a:avLst/>
          </a:prstGeom>
        </p:spPr>
        <p:txBody>
          <a:bodyPr wrap="square">
            <a:spAutoFit/>
          </a:bodyPr>
          <a:lstStyle/>
          <a:p>
            <a:pPr>
              <a:buFont typeface="Arial" pitchFamily="34" charset="0"/>
              <a:buChar char="•"/>
            </a:pPr>
            <a:r>
              <a:rPr lang="el-GR" dirty="0"/>
              <a:t>  Η ρύπανση των υδάτων</a:t>
            </a:r>
          </a:p>
        </p:txBody>
      </p:sp>
      <p:sp>
        <p:nvSpPr>
          <p:cNvPr id="9" name="8 - Ορθογώνιο"/>
          <p:cNvSpPr/>
          <p:nvPr/>
        </p:nvSpPr>
        <p:spPr>
          <a:xfrm>
            <a:off x="1928794" y="3000372"/>
            <a:ext cx="1446173" cy="369332"/>
          </a:xfrm>
          <a:prstGeom prst="rect">
            <a:avLst/>
          </a:prstGeom>
        </p:spPr>
        <p:txBody>
          <a:bodyPr wrap="square">
            <a:spAutoFit/>
          </a:bodyPr>
          <a:lstStyle/>
          <a:p>
            <a:pPr>
              <a:buFont typeface="Arial" pitchFamily="34" charset="0"/>
              <a:buChar char="•"/>
            </a:pPr>
            <a:r>
              <a:rPr lang="el-GR" dirty="0"/>
              <a:t>  Απόβλητα</a:t>
            </a:r>
          </a:p>
        </p:txBody>
      </p:sp>
      <p:sp>
        <p:nvSpPr>
          <p:cNvPr id="10" name="9 - Ορθογώνιο"/>
          <p:cNvSpPr/>
          <p:nvPr/>
        </p:nvSpPr>
        <p:spPr>
          <a:xfrm>
            <a:off x="1928794" y="3357562"/>
            <a:ext cx="3869921" cy="369332"/>
          </a:xfrm>
          <a:prstGeom prst="rect">
            <a:avLst/>
          </a:prstGeom>
        </p:spPr>
        <p:txBody>
          <a:bodyPr wrap="square">
            <a:spAutoFit/>
          </a:bodyPr>
          <a:lstStyle/>
          <a:p>
            <a:pPr>
              <a:buFont typeface="Arial" pitchFamily="34" charset="0"/>
              <a:buChar char="•"/>
            </a:pPr>
            <a:r>
              <a:rPr lang="el-GR" dirty="0"/>
              <a:t>  Καταστροφή των δασών</a:t>
            </a:r>
          </a:p>
        </p:txBody>
      </p:sp>
      <p:sp>
        <p:nvSpPr>
          <p:cNvPr id="11" name="10 - Ορθογώνιο"/>
          <p:cNvSpPr/>
          <p:nvPr/>
        </p:nvSpPr>
        <p:spPr>
          <a:xfrm>
            <a:off x="2000232" y="3714752"/>
            <a:ext cx="3877622" cy="369332"/>
          </a:xfrm>
          <a:prstGeom prst="rect">
            <a:avLst/>
          </a:prstGeom>
        </p:spPr>
        <p:txBody>
          <a:bodyPr wrap="square">
            <a:spAutoFit/>
          </a:bodyPr>
          <a:lstStyle/>
          <a:p>
            <a:pPr>
              <a:buFont typeface="Arial" pitchFamily="34" charset="0"/>
              <a:buChar char="•"/>
            </a:pPr>
            <a:r>
              <a:rPr lang="el-GR" dirty="0"/>
              <a:t>  Μείωση της βιοποικιλότητας </a:t>
            </a:r>
          </a:p>
        </p:txBody>
      </p:sp>
      <p:sp>
        <p:nvSpPr>
          <p:cNvPr id="12" name="11 - Ορθογώνιο"/>
          <p:cNvSpPr/>
          <p:nvPr/>
        </p:nvSpPr>
        <p:spPr>
          <a:xfrm>
            <a:off x="2000232" y="4143380"/>
            <a:ext cx="4357718" cy="369332"/>
          </a:xfrm>
          <a:prstGeom prst="rect">
            <a:avLst/>
          </a:prstGeom>
        </p:spPr>
        <p:txBody>
          <a:bodyPr wrap="square">
            <a:spAutoFit/>
          </a:bodyPr>
          <a:lstStyle/>
          <a:p>
            <a:r>
              <a:rPr lang="el-GR" dirty="0"/>
              <a:t>Είναι μερικά οικολογικά προβλήματα</a:t>
            </a:r>
          </a:p>
        </p:txBody>
      </p:sp>
      <p:sp>
        <p:nvSpPr>
          <p:cNvPr id="13" name="12 - Ορθογώνιο"/>
          <p:cNvSpPr/>
          <p:nvPr/>
        </p:nvSpPr>
        <p:spPr>
          <a:xfrm>
            <a:off x="785786" y="4500570"/>
            <a:ext cx="2665957" cy="369332"/>
          </a:xfrm>
          <a:prstGeom prst="rect">
            <a:avLst/>
          </a:prstGeom>
        </p:spPr>
        <p:txBody>
          <a:bodyPr wrap="square">
            <a:spAutoFit/>
          </a:bodyPr>
          <a:lstStyle/>
          <a:p>
            <a:r>
              <a:rPr lang="el-GR" dirty="0"/>
              <a:t>     1970 </a:t>
            </a:r>
          </a:p>
        </p:txBody>
      </p:sp>
      <p:sp>
        <p:nvSpPr>
          <p:cNvPr id="14" name="13 - Ορθογώνιο"/>
          <p:cNvSpPr/>
          <p:nvPr/>
        </p:nvSpPr>
        <p:spPr>
          <a:xfrm rot="10800000" flipV="1">
            <a:off x="1714480" y="4506515"/>
            <a:ext cx="6643734" cy="646331"/>
          </a:xfrm>
          <a:prstGeom prst="rect">
            <a:avLst/>
          </a:prstGeom>
        </p:spPr>
        <p:txBody>
          <a:bodyPr wrap="square">
            <a:spAutoFit/>
          </a:bodyPr>
          <a:lstStyle/>
          <a:p>
            <a:pPr>
              <a:buFont typeface="Arial" pitchFamily="34" charset="0"/>
              <a:buChar char="•"/>
            </a:pPr>
            <a:r>
              <a:rPr lang="el-GR" dirty="0"/>
              <a:t>   αναπτύχθηκε το ενδιαφέρον για τις ήπιες μορφές ενέργειας ή ανανεώσιμες πηγές ενέργειας(ΑΠΕ)ή πράσινη  ενέργεια. Λόγω της</a:t>
            </a:r>
          </a:p>
        </p:txBody>
      </p:sp>
      <p:sp>
        <p:nvSpPr>
          <p:cNvPr id="15" name="14 - Ορθογώνιο"/>
          <p:cNvSpPr/>
          <p:nvPr/>
        </p:nvSpPr>
        <p:spPr>
          <a:xfrm rot="10800000" flipV="1">
            <a:off x="214282" y="5075868"/>
            <a:ext cx="9072626" cy="923330"/>
          </a:xfrm>
          <a:prstGeom prst="rect">
            <a:avLst/>
          </a:prstGeom>
        </p:spPr>
        <p:txBody>
          <a:bodyPr wrap="square">
            <a:spAutoFit/>
          </a:bodyPr>
          <a:lstStyle/>
          <a:p>
            <a:r>
              <a:rPr lang="el-GR" dirty="0"/>
              <a:t>                      υπερβολικής χρήσης των κλασικών πηγών ενέργειας όπως ορυκτά  </a:t>
            </a:r>
            <a:r>
              <a:rPr lang="el-GR" dirty="0" err="1"/>
              <a:t>κάυσιμα</a:t>
            </a:r>
            <a:r>
              <a:rPr lang="el-GR" dirty="0"/>
              <a:t>,       άνθρακας οδήγησαν σε συνεχείς  </a:t>
            </a:r>
            <a:r>
              <a:rPr lang="el-GR" dirty="0" err="1"/>
              <a:t>πετρελαικές</a:t>
            </a:r>
            <a:r>
              <a:rPr lang="el-GR" dirty="0"/>
              <a:t>   κρίσεις, αλλά και σε αλλοίωση του</a:t>
            </a:r>
          </a:p>
          <a:p>
            <a:r>
              <a:rPr lang="el-GR" dirty="0"/>
              <a:t>περιβάλλοντος και της ποιότητας ζωής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642918"/>
            <a:ext cx="7072362" cy="1200329"/>
          </a:xfrm>
          <a:prstGeom prst="rect">
            <a:avLst/>
          </a:prstGeom>
        </p:spPr>
        <p:txBody>
          <a:bodyPr wrap="square">
            <a:spAutoFit/>
          </a:bodyPr>
          <a:lstStyle/>
          <a:p>
            <a:pPr>
              <a:buFont typeface="Arial" pitchFamily="34" charset="0"/>
              <a:buChar char="•"/>
            </a:pPr>
            <a:r>
              <a:rPr lang="el-GR" dirty="0"/>
              <a:t>  Α.Π.Ε.           πρόκειται για «καθαρές» μορφές ενέργειας, πολύ «φιλικές» στο    περιβάλλον, που δεν αποδεσμεύουν υδρογονάνθρακες, διοξείδιο του άνθρακα, τοξικά και ραδιενεργά απόβλητα, όπως οι υπόλοιπες πηγές ενέργειας που χρησιμοποιούνται σε μεγάλη κλίμακα</a:t>
            </a:r>
          </a:p>
        </p:txBody>
      </p:sp>
      <p:cxnSp>
        <p:nvCxnSpPr>
          <p:cNvPr id="4" name="3 - Ευθύγραμμο βέλος σύνδεσης"/>
          <p:cNvCxnSpPr/>
          <p:nvPr/>
        </p:nvCxnSpPr>
        <p:spPr>
          <a:xfrm>
            <a:off x="2000232" y="85723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rot="10800000" flipV="1">
            <a:off x="1214414" y="2815706"/>
            <a:ext cx="4500594" cy="369332"/>
          </a:xfrm>
          <a:prstGeom prst="rect">
            <a:avLst/>
          </a:prstGeom>
        </p:spPr>
        <p:txBody>
          <a:bodyPr wrap="square">
            <a:spAutoFit/>
          </a:bodyPr>
          <a:lstStyle/>
          <a:p>
            <a:pPr>
              <a:buFont typeface="Arial" pitchFamily="34" charset="0"/>
              <a:buChar char="•"/>
            </a:pPr>
            <a:r>
              <a:rPr lang="el-GR" dirty="0"/>
              <a:t>  Είδη ΑΠΕ είναι </a:t>
            </a:r>
          </a:p>
        </p:txBody>
      </p:sp>
      <p:cxnSp>
        <p:nvCxnSpPr>
          <p:cNvPr id="9" name="8 - Ευθύγραμμο βέλος σύνδεσης"/>
          <p:cNvCxnSpPr/>
          <p:nvPr/>
        </p:nvCxnSpPr>
        <p:spPr>
          <a:xfrm>
            <a:off x="2428860" y="307181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Ορθογώνιο"/>
          <p:cNvSpPr/>
          <p:nvPr/>
        </p:nvSpPr>
        <p:spPr>
          <a:xfrm>
            <a:off x="3071802" y="2857496"/>
            <a:ext cx="5572164" cy="1754326"/>
          </a:xfrm>
          <a:prstGeom prst="rect">
            <a:avLst/>
          </a:prstGeom>
        </p:spPr>
        <p:txBody>
          <a:bodyPr wrap="square">
            <a:spAutoFit/>
          </a:bodyPr>
          <a:lstStyle/>
          <a:p>
            <a:r>
              <a:rPr lang="el-GR" dirty="0"/>
              <a:t>Η αιολική ενέργεια </a:t>
            </a:r>
          </a:p>
          <a:p>
            <a:r>
              <a:rPr lang="el-GR" dirty="0"/>
              <a:t>Η ηλιακή ενέργεια </a:t>
            </a:r>
          </a:p>
          <a:p>
            <a:r>
              <a:rPr lang="el-GR" dirty="0"/>
              <a:t>Η υδραυλική ενέργεια,</a:t>
            </a:r>
          </a:p>
          <a:p>
            <a:r>
              <a:rPr lang="el-GR" dirty="0"/>
              <a:t>Η Βιομάζα,</a:t>
            </a:r>
          </a:p>
          <a:p>
            <a:r>
              <a:rPr lang="el-GR" dirty="0"/>
              <a:t>Η γεωθερμική ενέργεια,</a:t>
            </a:r>
          </a:p>
          <a:p>
            <a:r>
              <a:rPr lang="el-GR" dirty="0"/>
              <a:t>Η ωσμωτική ενέργεια.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00298" y="500042"/>
            <a:ext cx="3724911" cy="369332"/>
          </a:xfrm>
          <a:prstGeom prst="rect">
            <a:avLst/>
          </a:prstGeom>
        </p:spPr>
        <p:txBody>
          <a:bodyPr wrap="square">
            <a:spAutoFit/>
          </a:bodyPr>
          <a:lstStyle/>
          <a:p>
            <a:r>
              <a:rPr lang="el-GR" dirty="0"/>
              <a:t>ΣΚΟΠΟΣ ΤΗΣ ΒΙΩΣΙΜΗΣ ΑΝΑΠΤΥΞΗΣ</a:t>
            </a:r>
          </a:p>
        </p:txBody>
      </p:sp>
      <p:sp>
        <p:nvSpPr>
          <p:cNvPr id="3" name="2 - Ορθογώνιο"/>
          <p:cNvSpPr/>
          <p:nvPr/>
        </p:nvSpPr>
        <p:spPr>
          <a:xfrm>
            <a:off x="1357290" y="1285860"/>
            <a:ext cx="7000924" cy="1200329"/>
          </a:xfrm>
          <a:prstGeom prst="rect">
            <a:avLst/>
          </a:prstGeom>
        </p:spPr>
        <p:txBody>
          <a:bodyPr wrap="square">
            <a:spAutoFit/>
          </a:bodyPr>
          <a:lstStyle/>
          <a:p>
            <a:pPr>
              <a:buFont typeface="Arial" pitchFamily="34" charset="0"/>
              <a:buChar char="•"/>
            </a:pPr>
            <a:r>
              <a:rPr lang="el-GR" i="1" dirty="0"/>
              <a:t>  Είναι να συγκροτηθεί μια κοινωνία κατά την οποία θα υπάρχει σεβασμός στο περιβάλλον και ιδιαίτερα ένα μέτρο κατά την χρήση των φυσικών πόρων, ώστε να μπορούν και οι επόμενες γενιές να καλύψουν και τις δικές τους βιώσιμες ανάγκες.</a:t>
            </a:r>
            <a:endParaRPr lang="el-GR" dirty="0"/>
          </a:p>
        </p:txBody>
      </p:sp>
      <p:sp>
        <p:nvSpPr>
          <p:cNvPr id="6" name="5 - Ορθογώνιο"/>
          <p:cNvSpPr/>
          <p:nvPr/>
        </p:nvSpPr>
        <p:spPr>
          <a:xfrm>
            <a:off x="1285852" y="2714620"/>
            <a:ext cx="6929486" cy="923330"/>
          </a:xfrm>
          <a:prstGeom prst="rect">
            <a:avLst/>
          </a:prstGeom>
        </p:spPr>
        <p:txBody>
          <a:bodyPr wrap="square">
            <a:spAutoFit/>
          </a:bodyPr>
          <a:lstStyle/>
          <a:p>
            <a:pPr>
              <a:buFont typeface="Arial" pitchFamily="34" charset="0"/>
              <a:buChar char="•"/>
            </a:pPr>
            <a:r>
              <a:rPr lang="el-GR" i="1" dirty="0"/>
              <a:t>  Ιδιαίτερα αποτελεί ένα μέτρο κατά την χρήση των φυσικών πόρων, ώστε να μπορούν και οι επόμενες γενιές να καλύψουν και τις δικές τους βιώσιμες ανάγκες. </a:t>
            </a:r>
            <a:endParaRPr lang="el-GR" dirty="0"/>
          </a:p>
        </p:txBody>
      </p:sp>
      <p:sp>
        <p:nvSpPr>
          <p:cNvPr id="7" name="6 - Ορθογώνιο"/>
          <p:cNvSpPr/>
          <p:nvPr/>
        </p:nvSpPr>
        <p:spPr>
          <a:xfrm>
            <a:off x="1357290" y="3857628"/>
            <a:ext cx="6143668" cy="923330"/>
          </a:xfrm>
          <a:prstGeom prst="rect">
            <a:avLst/>
          </a:prstGeom>
        </p:spPr>
        <p:txBody>
          <a:bodyPr wrap="square">
            <a:spAutoFit/>
          </a:bodyPr>
          <a:lstStyle/>
          <a:p>
            <a:pPr>
              <a:buFont typeface="Arial" pitchFamily="34" charset="0"/>
              <a:buChar char="•"/>
            </a:pPr>
            <a:r>
              <a:rPr lang="el-GR" dirty="0"/>
              <a:t>  Οι επιχειρήσεις μπορούν επίσης να προωθήσουν οι ίδιες μια πιο βιώσιμη ανάπτυξη, επειδή μπορεί να έχουν τις δικές τους ιδεολογικές ανησυχίες για την </a:t>
            </a:r>
            <a:r>
              <a:rPr lang="el-GR" dirty="0" err="1"/>
              <a:t>αειφορία</a:t>
            </a:r>
            <a:r>
              <a:rPr lang="el-G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571480"/>
            <a:ext cx="4071966" cy="369332"/>
          </a:xfrm>
          <a:prstGeom prst="rect">
            <a:avLst/>
          </a:prstGeom>
        </p:spPr>
        <p:txBody>
          <a:bodyPr wrap="square">
            <a:spAutoFit/>
          </a:bodyPr>
          <a:lstStyle/>
          <a:p>
            <a:r>
              <a:rPr lang="el-GR" dirty="0"/>
              <a:t>ΣΤΡΑΤΗΓΙΚΕΣ ΤΗΣ ΒΙΩΣΙΜΗΣ ΑΝΑΠΤΥΞΗΣ </a:t>
            </a:r>
          </a:p>
        </p:txBody>
      </p:sp>
      <p:sp>
        <p:nvSpPr>
          <p:cNvPr id="3" name="2 - Ορθογώνιο"/>
          <p:cNvSpPr/>
          <p:nvPr/>
        </p:nvSpPr>
        <p:spPr>
          <a:xfrm>
            <a:off x="1142976" y="1357298"/>
            <a:ext cx="7643866" cy="369332"/>
          </a:xfrm>
          <a:prstGeom prst="rect">
            <a:avLst/>
          </a:prstGeom>
        </p:spPr>
        <p:txBody>
          <a:bodyPr wrap="square">
            <a:spAutoFit/>
          </a:bodyPr>
          <a:lstStyle/>
          <a:p>
            <a:pPr>
              <a:buFont typeface="Arial" pitchFamily="34" charset="0"/>
              <a:buChar char="•"/>
            </a:pPr>
            <a:r>
              <a:rPr lang="el-GR" dirty="0"/>
              <a:t>   Οι οικονομικές μονάδες επιθυμούν να μειώσουν τα λειτουργικά τους κόστη</a:t>
            </a:r>
          </a:p>
        </p:txBody>
      </p:sp>
      <p:sp>
        <p:nvSpPr>
          <p:cNvPr id="4" name="3 - Ορθογώνιο"/>
          <p:cNvSpPr/>
          <p:nvPr/>
        </p:nvSpPr>
        <p:spPr>
          <a:xfrm>
            <a:off x="1142976" y="2143116"/>
            <a:ext cx="6643734" cy="369332"/>
          </a:xfrm>
          <a:prstGeom prst="rect">
            <a:avLst/>
          </a:prstGeom>
        </p:spPr>
        <p:txBody>
          <a:bodyPr wrap="square">
            <a:spAutoFit/>
          </a:bodyPr>
          <a:lstStyle/>
          <a:p>
            <a:pPr>
              <a:buFont typeface="Arial" pitchFamily="34" charset="0"/>
              <a:buChar char="•"/>
            </a:pPr>
            <a:r>
              <a:rPr lang="el-GR" dirty="0"/>
              <a:t>  Να αυξήσουν την αποτελεσματικότητα των πρώτων υλών</a:t>
            </a:r>
          </a:p>
        </p:txBody>
      </p:sp>
      <p:sp>
        <p:nvSpPr>
          <p:cNvPr id="5" name="4 - Ορθογώνιο"/>
          <p:cNvSpPr/>
          <p:nvPr/>
        </p:nvSpPr>
        <p:spPr>
          <a:xfrm>
            <a:off x="1142976" y="3000372"/>
            <a:ext cx="8215370" cy="646331"/>
          </a:xfrm>
          <a:prstGeom prst="rect">
            <a:avLst/>
          </a:prstGeom>
        </p:spPr>
        <p:txBody>
          <a:bodyPr wrap="square">
            <a:spAutoFit/>
          </a:bodyPr>
          <a:lstStyle/>
          <a:p>
            <a:pPr>
              <a:buFont typeface="Arial" pitchFamily="34" charset="0"/>
              <a:buChar char="•"/>
            </a:pPr>
            <a:r>
              <a:rPr lang="el-GR" dirty="0"/>
              <a:t>   Να προβούν σε ενέργειες ελέγχου ή περιορισμού όσο το δυνατόν των αποβλήτων τους</a:t>
            </a:r>
          </a:p>
        </p:txBody>
      </p:sp>
      <p:sp>
        <p:nvSpPr>
          <p:cNvPr id="6" name="5 - Ορθογώνιο"/>
          <p:cNvSpPr/>
          <p:nvPr/>
        </p:nvSpPr>
        <p:spPr>
          <a:xfrm rot="10800000" flipV="1">
            <a:off x="1214414" y="4052471"/>
            <a:ext cx="5643586" cy="369332"/>
          </a:xfrm>
          <a:prstGeom prst="rect">
            <a:avLst/>
          </a:prstGeom>
        </p:spPr>
        <p:txBody>
          <a:bodyPr wrap="square">
            <a:spAutoFit/>
          </a:bodyPr>
          <a:lstStyle/>
          <a:p>
            <a:pPr>
              <a:buFont typeface="Arial" pitchFamily="34" charset="0"/>
              <a:buChar char="•"/>
            </a:pPr>
            <a:r>
              <a:rPr lang="el-GR" dirty="0"/>
              <a:t>  Να μην κάνουν άσκοπη χρήση των ενεργειακών πόρων</a:t>
            </a:r>
          </a:p>
        </p:txBody>
      </p:sp>
      <p:sp>
        <p:nvSpPr>
          <p:cNvPr id="7" name="6 - Ορθογώνιο"/>
          <p:cNvSpPr/>
          <p:nvPr/>
        </p:nvSpPr>
        <p:spPr>
          <a:xfrm rot="10800000" flipV="1">
            <a:off x="1214414" y="4926515"/>
            <a:ext cx="8215370" cy="923330"/>
          </a:xfrm>
          <a:prstGeom prst="rect">
            <a:avLst/>
          </a:prstGeom>
        </p:spPr>
        <p:txBody>
          <a:bodyPr wrap="square">
            <a:spAutoFit/>
          </a:bodyPr>
          <a:lstStyle/>
          <a:p>
            <a:pPr marL="342900" indent="-342900">
              <a:buFont typeface="Arial" pitchFamily="34" charset="0"/>
              <a:buChar char="•"/>
            </a:pPr>
            <a:r>
              <a:rPr lang="el-GR" dirty="0"/>
              <a:t>Να δημιουργούν φιλικά προς το περιβάλλον προϊόντα ώστε να συμβάλλουν με  σεβασμό και αυτοί με τον δικό τους τρόπο στην διατήρηση του φυσικού περιβάλλοντος στο οποίο δραστηριοποιούνται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728" y="357166"/>
            <a:ext cx="5707328" cy="487305"/>
          </a:xfrm>
          <a:prstGeom prst="rect">
            <a:avLst/>
          </a:prstGeom>
          <a:noFill/>
          <a:ln w="9525">
            <a:noFill/>
            <a:miter lim="800000"/>
            <a:headEnd/>
            <a:tailEnd/>
          </a:ln>
          <a:effectLst/>
        </p:spPr>
        <p:txBody>
          <a:bodyPr vert="horz" wrap="square" lIns="91440" tIns="2539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Ε.Κ.Ε. ΚΑΙ ΠΕΡΙΒΑΛΛΟΝΤΙΚΗ ΕΤΑΙΡΙΚΗ ΚΟΙΝΩΝΙΚΗ ΕΥΘΥΝΗ (Π.Ε.Κ.Ε.)</a:t>
            </a:r>
            <a:endParaRPr kumimoji="0" lang="el-GR" sz="13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357158" y="1000108"/>
            <a:ext cx="8786842" cy="1200329"/>
          </a:xfrm>
          <a:prstGeom prst="rect">
            <a:avLst/>
          </a:prstGeom>
        </p:spPr>
        <p:txBody>
          <a:bodyPr wrap="square">
            <a:spAutoFit/>
          </a:bodyPr>
          <a:lstStyle/>
          <a:p>
            <a:pPr>
              <a:buFont typeface="Arial" pitchFamily="34" charset="0"/>
              <a:buChar char="•"/>
            </a:pPr>
            <a:r>
              <a:rPr lang="el-GR" dirty="0"/>
              <a:t> Η ΕΚΕ αρχικά αντιμετωπίσθηκε ως μια στρατηγική για την αύξηση του κέρδους των επιχειρήσεων. Η διάσταση του περιβάλλοντος συμπεριελήφθη στην ΕΚΕ λόγω της αυξημένης υποβάθμισής του, η οποία αποδόθηκε στις ανήθικες επιχειρηματικές πράξεις για την κάλυψη συμφερόντων αλλά και στην απροσεξία των ανθρώπων</a:t>
            </a:r>
          </a:p>
        </p:txBody>
      </p:sp>
      <p:sp>
        <p:nvSpPr>
          <p:cNvPr id="4" name="3 - Ορθογώνιο"/>
          <p:cNvSpPr/>
          <p:nvPr/>
        </p:nvSpPr>
        <p:spPr>
          <a:xfrm>
            <a:off x="357158" y="2285992"/>
            <a:ext cx="8786842" cy="923330"/>
          </a:xfrm>
          <a:prstGeom prst="rect">
            <a:avLst/>
          </a:prstGeom>
        </p:spPr>
        <p:txBody>
          <a:bodyPr wrap="square">
            <a:spAutoFit/>
          </a:bodyPr>
          <a:lstStyle/>
          <a:p>
            <a:pPr>
              <a:buFont typeface="Arial" pitchFamily="34" charset="0"/>
              <a:buChar char="•"/>
            </a:pPr>
            <a:r>
              <a:rPr lang="el-GR" dirty="0"/>
              <a:t> Σταδιακά με την συνειδητοποίηση ότι η επιχειρηματικότητα μπορεί να είναι βιώσιμη εφόσον το περιβάλλον και η κοινωνία είναι βιώσιμες προέκυψε η έννοια της ΠΕΚΕ.(=Περιβαλλοντική  ΕΚΕ).</a:t>
            </a:r>
          </a:p>
        </p:txBody>
      </p:sp>
      <p:sp>
        <p:nvSpPr>
          <p:cNvPr id="5" name="4 - Ορθογώνιο"/>
          <p:cNvSpPr/>
          <p:nvPr/>
        </p:nvSpPr>
        <p:spPr>
          <a:xfrm>
            <a:off x="357158" y="3357562"/>
            <a:ext cx="9144064" cy="1477328"/>
          </a:xfrm>
          <a:prstGeom prst="rect">
            <a:avLst/>
          </a:prstGeom>
        </p:spPr>
        <p:txBody>
          <a:bodyPr wrap="square">
            <a:spAutoFit/>
          </a:bodyPr>
          <a:lstStyle/>
          <a:p>
            <a:pPr>
              <a:buFont typeface="Arial" pitchFamily="34" charset="0"/>
              <a:buChar char="•"/>
            </a:pPr>
            <a:r>
              <a:rPr lang="el-GR" dirty="0"/>
              <a:t> Και οι δύο έννοιες συνδέονται άρρηκτα με τις αρχές της Αειφόρου ή Βιώσιμης Ανάπτυξης, βάσει τον οποίων για να υπάρξει ανάπτυξη της ανθρωπότητας θα πρέπει να υπάρχει ορθολογική χρήση των πόρων και μέριμνα για την εξάλειψη της υποβάθμισης του περιβάλλοντος, προκειμένου να αντιμετωπισθούν τα περιβαλλοντικά ζητήματα που διακινδυνεύουν τη βιωσιμότητα του πλανήτη</a:t>
            </a:r>
          </a:p>
        </p:txBody>
      </p:sp>
      <p:sp>
        <p:nvSpPr>
          <p:cNvPr id="6" name="5 - Ορθογώνιο"/>
          <p:cNvSpPr/>
          <p:nvPr/>
        </p:nvSpPr>
        <p:spPr>
          <a:xfrm>
            <a:off x="357158" y="5000636"/>
            <a:ext cx="8643998" cy="646331"/>
          </a:xfrm>
          <a:prstGeom prst="rect">
            <a:avLst/>
          </a:prstGeom>
        </p:spPr>
        <p:txBody>
          <a:bodyPr wrap="square">
            <a:spAutoFit/>
          </a:bodyPr>
          <a:lstStyle/>
          <a:p>
            <a:pPr>
              <a:buFont typeface="Arial" pitchFamily="34" charset="0"/>
              <a:buChar char="•"/>
            </a:pPr>
            <a:r>
              <a:rPr lang="el-GR" dirty="0"/>
              <a:t> Η ΕΚΕ και η ΠΕΚΕ θεσμοθετήθηκαν στην Ευρωπαϊκή Ένωση μέσω σχετικών οδηγιών οι οποίες ενσωματώθηκαν στην Ελληνική νομοθεσία .</a:t>
            </a:r>
          </a:p>
        </p:txBody>
      </p:sp>
      <p:sp>
        <p:nvSpPr>
          <p:cNvPr id="7" name="6 - Ορθογώνιο"/>
          <p:cNvSpPr/>
          <p:nvPr/>
        </p:nvSpPr>
        <p:spPr>
          <a:xfrm>
            <a:off x="357158" y="5572140"/>
            <a:ext cx="8786842" cy="646331"/>
          </a:xfrm>
          <a:prstGeom prst="rect">
            <a:avLst/>
          </a:prstGeom>
        </p:spPr>
        <p:txBody>
          <a:bodyPr wrap="square">
            <a:spAutoFit/>
          </a:bodyPr>
          <a:lstStyle/>
          <a:p>
            <a:r>
              <a:rPr lang="el-GR" dirty="0"/>
              <a:t>Στην Ελλάδα η ΠΕΚΕ εφαρμόζεται κυρίως από τις οικονομικά ισχυρότερες επιχειρήσεις και ομίλους από σχεδόν όλους τους επιχειρηματικούς κλάδους.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399</TotalTime>
  <Words>2243</Words>
  <Application>Microsoft Office PowerPoint</Application>
  <PresentationFormat>Προβολή στην οθόνη (4:3)</PresentationFormat>
  <Paragraphs>122</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Ροή</vt:lpstr>
      <vt:lpstr>       ΘΕΜΑ : Περιβαλλοντική χρηματοδότηση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εταιρική κοινωνική ευθύνη (ΕΚΕ) έχει καταστεί ολοένα και πιο σημαντική πτυχή των επιχειρηματικών δραστηριοτήτων τα τελευταία χρόνια. Η έννοια της ΕΚΕ αναφέρεται στη δέσμευση μιας εταιρείας να συμβάλει σε μια βιώσιμη κοινωνία λαμβάνοντας υπόψη τις περιβαλλοντικές, κοινωνικές και οικονομικές επιπτώσεις των δραστηριοτήτων της.</dc:title>
  <dc:creator>MTN</dc:creator>
  <cp:lastModifiedBy>nikos kartalis</cp:lastModifiedBy>
  <cp:revision>40</cp:revision>
  <dcterms:created xsi:type="dcterms:W3CDTF">2023-04-29T13:58:34Z</dcterms:created>
  <dcterms:modified xsi:type="dcterms:W3CDTF">2025-03-16T07:15:48Z</dcterms:modified>
</cp:coreProperties>
</file>