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2"/>
  </p:notesMasterIdLst>
  <p:sldIdLst>
    <p:sldId id="295" r:id="rId2"/>
    <p:sldId id="296" r:id="rId3"/>
    <p:sldId id="297" r:id="rId4"/>
    <p:sldId id="298" r:id="rId5"/>
    <p:sldId id="257" r:id="rId6"/>
    <p:sldId id="258" r:id="rId7"/>
    <p:sldId id="259" r:id="rId8"/>
    <p:sldId id="260" r:id="rId9"/>
    <p:sldId id="262" r:id="rId10"/>
    <p:sldId id="261" r:id="rId11"/>
    <p:sldId id="266" r:id="rId12"/>
    <p:sldId id="267" r:id="rId13"/>
    <p:sldId id="268" r:id="rId14"/>
    <p:sldId id="269" r:id="rId15"/>
    <p:sldId id="270" r:id="rId16"/>
    <p:sldId id="271" r:id="rId17"/>
    <p:sldId id="302" r:id="rId18"/>
    <p:sldId id="272" r:id="rId19"/>
    <p:sldId id="273" r:id="rId20"/>
    <p:sldId id="274" r:id="rId21"/>
    <p:sldId id="275" r:id="rId22"/>
    <p:sldId id="276" r:id="rId23"/>
    <p:sldId id="277" r:id="rId24"/>
    <p:sldId id="278" r:id="rId25"/>
    <p:sldId id="280" r:id="rId26"/>
    <p:sldId id="281" r:id="rId27"/>
    <p:sldId id="282" r:id="rId28"/>
    <p:sldId id="283" r:id="rId29"/>
    <p:sldId id="287" r:id="rId30"/>
    <p:sldId id="284" r:id="rId31"/>
    <p:sldId id="285" r:id="rId32"/>
    <p:sldId id="286" r:id="rId33"/>
    <p:sldId id="288" r:id="rId34"/>
    <p:sldId id="289" r:id="rId35"/>
    <p:sldId id="301" r:id="rId36"/>
    <p:sldId id="290" r:id="rId37"/>
    <p:sldId id="291" r:id="rId38"/>
    <p:sldId id="292" r:id="rId39"/>
    <p:sldId id="293" r:id="rId40"/>
    <p:sldId id="29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66"/>
    <a:srgbClr val="FFCC66"/>
    <a:srgbClr val="00FFCC"/>
    <a:srgbClr val="FFFFFF"/>
    <a:srgbClr val="DDFFFF"/>
    <a:srgbClr val="00FFFF"/>
    <a:srgbClr val="66FF3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33" autoAdjust="0"/>
    <p:restoredTop sz="94636" autoAdjust="0"/>
  </p:normalViewPr>
  <p:slideViewPr>
    <p:cSldViewPr>
      <p:cViewPr varScale="1">
        <p:scale>
          <a:sx n="82" d="100"/>
          <a:sy n="82" d="100"/>
        </p:scale>
        <p:origin x="205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13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bg-BG" alt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bg-BG" alt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bg-BG" altLang="en-US" noProof="0"/>
              <a:t>Click to edit Master text styles</a:t>
            </a:r>
          </a:p>
          <a:p>
            <a:pPr lvl="1"/>
            <a:r>
              <a:rPr lang="bg-BG" altLang="en-US" noProof="0"/>
              <a:t>Second level</a:t>
            </a:r>
          </a:p>
          <a:p>
            <a:pPr lvl="2"/>
            <a:r>
              <a:rPr lang="bg-BG" altLang="en-US" noProof="0"/>
              <a:t>Third level</a:t>
            </a:r>
          </a:p>
          <a:p>
            <a:pPr lvl="3"/>
            <a:r>
              <a:rPr lang="bg-BG" altLang="en-US" noProof="0"/>
              <a:t>Fourth level</a:t>
            </a:r>
          </a:p>
          <a:p>
            <a:pPr lvl="4"/>
            <a:r>
              <a:rPr lang="bg-BG" altLang="en-US" noProof="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bg-BG" alt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4DEB20B-755A-47A7-B96D-2053FA96274B}"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B2E53080-D300-4A70-8CF5-B9DBD8DC6DF2}" type="slidenum">
              <a:rPr lang="bg-BG" altLang="en-US" smtClean="0"/>
              <a:pPr/>
              <a:t>1</a:t>
            </a:fld>
            <a:endParaRPr lang="bg-BG" altLang="en-US" dirty="0"/>
          </a:p>
        </p:txBody>
      </p:sp>
      <p:sp>
        <p:nvSpPr>
          <p:cNvPr id="45059"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708499B0-17B0-428B-8AB1-E5DBEF16E637}" type="slidenum">
              <a:rPr lang="bg-BG" altLang="en-US" smtClean="0"/>
              <a:pPr/>
              <a:t>10</a:t>
            </a:fld>
            <a:endParaRPr lang="bg-BG"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D1474765-7810-47C8-861B-1D81EF5ACADA}" type="slidenum">
              <a:rPr lang="bg-BG" altLang="en-US" smtClean="0"/>
              <a:pPr/>
              <a:t>11</a:t>
            </a:fld>
            <a:endParaRPr lang="bg-BG"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DC66789B-F3CB-4C22-A499-B16C05069526}" type="slidenum">
              <a:rPr lang="bg-BG" altLang="en-US" smtClean="0"/>
              <a:pPr/>
              <a:t>12</a:t>
            </a:fld>
            <a:endParaRPr lang="bg-BG"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259343E3-467C-413A-88D3-A8FB1B474BFE}" type="slidenum">
              <a:rPr lang="bg-BG" altLang="en-US" smtClean="0"/>
              <a:pPr/>
              <a:t>13</a:t>
            </a:fld>
            <a:endParaRPr lang="bg-BG"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11C3CDFA-0D72-4A5D-B280-5D980BD8A76B}" type="slidenum">
              <a:rPr lang="bg-BG" altLang="en-US" smtClean="0"/>
              <a:pPr/>
              <a:t>14</a:t>
            </a:fld>
            <a:endParaRPr lang="bg-BG"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8404A2CA-B4D1-45A4-B614-C17628FEA3F0}" type="slidenum">
              <a:rPr lang="bg-BG" altLang="en-US" smtClean="0"/>
              <a:pPr/>
              <a:t>15</a:t>
            </a:fld>
            <a:endParaRPr lang="bg-BG"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A0373925-619B-4886-9EB3-F00673BE7EC1}" type="slidenum">
              <a:rPr lang="bg-BG" altLang="en-US" smtClean="0"/>
              <a:pPr/>
              <a:t>16</a:t>
            </a:fld>
            <a:endParaRPr lang="bg-BG"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E24E7FA7-2472-4845-B88E-0372116CF26D}" type="slidenum">
              <a:rPr lang="bg-BG" altLang="en-US" smtClean="0"/>
              <a:pPr/>
              <a:t>17</a:t>
            </a:fld>
            <a:endParaRPr lang="bg-BG"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954AA6D1-3FED-49B9-A16E-3D52E1491355}" type="slidenum">
              <a:rPr lang="bg-BG" altLang="en-US" smtClean="0"/>
              <a:pPr/>
              <a:t>18</a:t>
            </a:fld>
            <a:endParaRPr lang="bg-BG"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224378A2-E49D-40DA-B1F4-A4FE7EE0753B}" type="slidenum">
              <a:rPr lang="bg-BG" altLang="en-US" smtClean="0"/>
              <a:pPr/>
              <a:t>19</a:t>
            </a:fld>
            <a:endParaRPr lang="bg-BG"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F787389D-136A-40D7-AEDE-C3E1FBF09B23}" type="slidenum">
              <a:rPr lang="bg-BG" altLang="en-US" smtClean="0"/>
              <a:pPr/>
              <a:t>2</a:t>
            </a:fld>
            <a:endParaRPr lang="bg-BG" altLang="en-US" dirty="0"/>
          </a:p>
        </p:txBody>
      </p:sp>
      <p:sp>
        <p:nvSpPr>
          <p:cNvPr id="46083" name="Rectangle 2"/>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9CFFE55E-AE1A-4856-BB23-826035CA486A}" type="slidenum">
              <a:rPr lang="bg-BG" altLang="en-US" smtClean="0"/>
              <a:pPr/>
              <a:t>20</a:t>
            </a:fld>
            <a:endParaRPr lang="bg-BG"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05F0B5AE-E35F-42E7-A1D5-8421ACE243C6}" type="slidenum">
              <a:rPr lang="bg-BG" altLang="en-US" smtClean="0"/>
              <a:pPr/>
              <a:t>21</a:t>
            </a:fld>
            <a:endParaRPr lang="bg-BG" alt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610EF984-F001-4F1D-BA69-19CDCED1D893}" type="slidenum">
              <a:rPr lang="bg-BG" altLang="en-US" smtClean="0"/>
              <a:pPr/>
              <a:t>22</a:t>
            </a:fld>
            <a:endParaRPr lang="bg-BG" alt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0E8B1312-D653-4C72-B528-4A03442D04F5}" type="slidenum">
              <a:rPr lang="bg-BG" altLang="en-US" smtClean="0"/>
              <a:pPr/>
              <a:t>23</a:t>
            </a:fld>
            <a:endParaRPr lang="bg-BG" alt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102742C8-05D6-4442-8D15-A8CFC1E82B11}" type="slidenum">
              <a:rPr lang="bg-BG" altLang="en-US" smtClean="0"/>
              <a:pPr/>
              <a:t>24</a:t>
            </a:fld>
            <a:endParaRPr lang="bg-BG" alt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480A0656-EBD5-434D-9B0D-6B2CD2AAF72E}" type="slidenum">
              <a:rPr lang="bg-BG" altLang="en-US" smtClean="0"/>
              <a:pPr/>
              <a:t>25</a:t>
            </a:fld>
            <a:endParaRPr lang="bg-BG" alt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DD4F2603-AC1A-4740-95CB-1BC53007834B}" type="slidenum">
              <a:rPr lang="bg-BG" altLang="en-US" smtClean="0"/>
              <a:pPr/>
              <a:t>26</a:t>
            </a:fld>
            <a:endParaRPr lang="bg-BG" alt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B5164663-3676-4E32-8B64-5FC38C90EC43}" type="slidenum">
              <a:rPr lang="bg-BG" altLang="en-US" smtClean="0"/>
              <a:pPr/>
              <a:t>27</a:t>
            </a:fld>
            <a:endParaRPr lang="bg-BG" alt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CCC24020-00B9-406E-8398-56A074857936}" type="slidenum">
              <a:rPr lang="bg-BG" altLang="en-US" smtClean="0"/>
              <a:pPr/>
              <a:t>28</a:t>
            </a:fld>
            <a:endParaRPr lang="bg-BG" alt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bg-BG"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C7CEAF33-C140-4CD9-BB46-8B845F1D7CA6}" type="slidenum">
              <a:rPr lang="bg-BG" altLang="en-US" smtClean="0"/>
              <a:pPr/>
              <a:t>29</a:t>
            </a:fld>
            <a:endParaRPr lang="bg-BG"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8836498A-60E9-457B-BF9B-B4B067E39BB3}" type="slidenum">
              <a:rPr lang="bg-BG" altLang="en-US" smtClean="0"/>
              <a:pPr/>
              <a:t>3</a:t>
            </a:fld>
            <a:endParaRPr lang="bg-BG" altLang="en-US"/>
          </a:p>
        </p:txBody>
      </p:sp>
      <p:sp>
        <p:nvSpPr>
          <p:cNvPr id="47107" name="Rectangle 2"/>
          <p:cNvSpPr>
            <a:spLocks noGrp="1" noRot="1" noChangeAspec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B5B5909E-1107-444B-B875-E2A0B44619EB}" type="slidenum">
              <a:rPr lang="bg-BG" altLang="en-US" smtClean="0"/>
              <a:pPr/>
              <a:t>30</a:t>
            </a:fld>
            <a:endParaRPr lang="bg-BG"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DCFFC2C3-994B-48B2-A2C9-D4893056D2CB}" type="slidenum">
              <a:rPr lang="bg-BG" altLang="en-US" smtClean="0"/>
              <a:pPr/>
              <a:t>31</a:t>
            </a:fld>
            <a:endParaRPr lang="bg-BG"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EDEC9446-D7F0-430B-9447-0B9D61751683}" type="slidenum">
              <a:rPr lang="bg-BG" altLang="en-US" smtClean="0"/>
              <a:pPr/>
              <a:t>32</a:t>
            </a:fld>
            <a:endParaRPr lang="bg-BG"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9BC20E29-3492-4CAE-BAE0-F282B054B52F}" type="slidenum">
              <a:rPr lang="bg-BG" altLang="en-US" smtClean="0"/>
              <a:pPr/>
              <a:t>33</a:t>
            </a:fld>
            <a:endParaRPr lang="bg-BG"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9144862C-910C-4DEB-9D60-B1748800A430}" type="slidenum">
              <a:rPr lang="bg-BG" altLang="en-US" smtClean="0"/>
              <a:pPr/>
              <a:t>34</a:t>
            </a:fld>
            <a:endParaRPr lang="bg-BG"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FFAF31B7-437D-41A4-A929-9FD51A2E2BE4}" type="slidenum">
              <a:rPr lang="bg-BG" altLang="en-US" smtClean="0"/>
              <a:pPr/>
              <a:t>35</a:t>
            </a:fld>
            <a:endParaRPr lang="bg-BG"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AB76CA3D-F9BA-4541-9E08-542E9809062A}" type="slidenum">
              <a:rPr lang="bg-BG" altLang="en-US" smtClean="0"/>
              <a:pPr/>
              <a:t>36</a:t>
            </a:fld>
            <a:endParaRPr lang="bg-BG"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A69E2FD9-764A-42C4-8FD1-C0F221B64C68}" type="slidenum">
              <a:rPr lang="bg-BG" altLang="en-US" smtClean="0"/>
              <a:pPr/>
              <a:t>37</a:t>
            </a:fld>
            <a:endParaRPr lang="bg-BG"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EFB2C369-7A9A-4E60-AEFA-D30BAF2575F3}" type="slidenum">
              <a:rPr lang="bg-BG" altLang="en-US" smtClean="0"/>
              <a:pPr/>
              <a:t>38</a:t>
            </a:fld>
            <a:endParaRPr lang="bg-BG"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096B8F5F-CAF2-4FC8-B921-705A027956D6}" type="slidenum">
              <a:rPr lang="bg-BG" altLang="en-US" smtClean="0"/>
              <a:pPr/>
              <a:t>39</a:t>
            </a:fld>
            <a:endParaRPr lang="bg-BG"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8D78E8C3-295C-4BF4-9215-40DDD219EA53}" type="slidenum">
              <a:rPr lang="bg-BG" altLang="en-US" smtClean="0"/>
              <a:pPr/>
              <a:t>4</a:t>
            </a:fld>
            <a:endParaRPr lang="bg-BG"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9F0644F9-7FA2-4C90-B44F-6B271C526D3B}" type="slidenum">
              <a:rPr lang="bg-BG" altLang="en-US" smtClean="0"/>
              <a:pPr/>
              <a:t>40</a:t>
            </a:fld>
            <a:endParaRPr lang="bg-BG"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3564FFCE-E5BF-4DD7-B55C-0B8933155A98}" type="slidenum">
              <a:rPr lang="bg-BG" altLang="en-US" smtClean="0"/>
              <a:pPr/>
              <a:t>5</a:t>
            </a:fld>
            <a:endParaRPr lang="bg-BG"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47307DAE-89C3-4958-A05D-651E6D417CED}" type="slidenum">
              <a:rPr lang="bg-BG" altLang="en-US" smtClean="0"/>
              <a:pPr/>
              <a:t>6</a:t>
            </a:fld>
            <a:endParaRPr lang="bg-BG"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E15892CE-DBB0-4EC2-AEE0-76D0E874B04E}" type="slidenum">
              <a:rPr lang="bg-BG" altLang="en-US" smtClean="0"/>
              <a:pPr/>
              <a:t>7</a:t>
            </a:fld>
            <a:endParaRPr lang="bg-BG"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63E6416D-099E-497A-B286-214987DC83BE}" type="slidenum">
              <a:rPr lang="bg-BG" altLang="en-US" smtClean="0"/>
              <a:pPr/>
              <a:t>8</a:t>
            </a:fld>
            <a:endParaRPr lang="bg-BG"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3152B208-D4FC-4EDC-867A-C43E5DFA2378}" type="slidenum">
              <a:rPr lang="bg-BG" altLang="en-US" smtClean="0"/>
              <a:pPr/>
              <a:t>9</a:t>
            </a:fld>
            <a:endParaRPr lang="bg-BG"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bg-BG"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bg-BG" altLang="en-US" sz="2400"/>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grpSp>
      <p:sp>
        <p:nvSpPr>
          <p:cNvPr id="9218"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altLang="en-US" noProof="0"/>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endParaRPr lang="en-US" altLang="en-US"/>
          </a:p>
        </p:txBody>
      </p:sp>
      <p:sp>
        <p:nvSpPr>
          <p:cNvPr id="17" name="Rectangle 17"/>
          <p:cNvSpPr>
            <a:spLocks noGrp="1" noChangeArrowheads="1"/>
          </p:cNvSpPr>
          <p:nvPr>
            <p:ph type="ftr" sz="quarter" idx="11"/>
          </p:nvPr>
        </p:nvSpPr>
        <p:spPr/>
        <p:txBody>
          <a:bodyPr/>
          <a:lstStyle>
            <a:lvl1pPr>
              <a:defRPr/>
            </a:lvl1pPr>
          </a:lstStyle>
          <a:p>
            <a:pPr>
              <a:defRPr/>
            </a:pPr>
            <a:endParaRPr lang="en-US" altLang="en-US"/>
          </a:p>
        </p:txBody>
      </p:sp>
      <p:sp>
        <p:nvSpPr>
          <p:cNvPr id="18" name="Rectangle 18"/>
          <p:cNvSpPr>
            <a:spLocks noGrp="1" noChangeArrowheads="1"/>
          </p:cNvSpPr>
          <p:nvPr>
            <p:ph type="sldNum" sz="quarter" idx="12"/>
          </p:nvPr>
        </p:nvSpPr>
        <p:spPr/>
        <p:txBody>
          <a:bodyPr/>
          <a:lstStyle>
            <a:lvl1pPr>
              <a:defRPr/>
            </a:lvl1pPr>
          </a:lstStyle>
          <a:p>
            <a:pPr>
              <a:defRPr/>
            </a:pPr>
            <a:fld id="{C59ED7DD-3B97-46B8-AFA5-F725E2467644}" type="slidenum">
              <a:rPr lang="en-US" altLang="en-US"/>
              <a:pPr>
                <a:defRPr/>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5AACE0-90EF-4DFC-B962-4E5C75772FD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00A8F3-0FF7-4B0C-ABBC-2C528B16032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FBD401-EE12-495D-A6D7-46337EC0110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3C192E-721E-4E5B-B8B3-9F7FD7E294E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B6D231-06F4-48CA-A7FF-2F2D742FAAF0}"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9A19C7B-6963-4A11-9526-3057130377D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A4C40B4-C496-4DCC-9125-AD8FF61E7CCD}"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55DB5D3-3749-437F-9406-AECA08CD639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02A6B1B-EE02-4547-A128-FBFF309AB3A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0BF4D9-34F9-416B-9E6A-693772E9BCB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p:cNvSpPr>
            <a:spLocks noGrp="1" noChangeArrowheads="1"/>
          </p:cNvSpPr>
          <p:nvPr>
            <p:ph type="dt" sz="half" idx="2"/>
          </p:nvPr>
        </p:nvSpPr>
        <p:spPr bwMode="auto">
          <a:xfrm>
            <a:off x="381000" y="6015038"/>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a:defRPr/>
            </a:pPr>
            <a:endParaRPr lang="en-US" altLang="en-US"/>
          </a:p>
        </p:txBody>
      </p:sp>
      <p:sp>
        <p:nvSpPr>
          <p:cNvPr id="8197" name="Rectangle 5"/>
          <p:cNvSpPr>
            <a:spLocks noGrp="1" noChangeArrowheads="1"/>
          </p:cNvSpPr>
          <p:nvPr>
            <p:ph type="ftr" sz="quarter" idx="3"/>
          </p:nvPr>
        </p:nvSpPr>
        <p:spPr bwMode="auto">
          <a:xfrm>
            <a:off x="3124200" y="6015038"/>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pPr>
              <a:defRPr/>
            </a:pPr>
            <a:endParaRPr lang="en-US" altLang="en-US"/>
          </a:p>
        </p:txBody>
      </p:sp>
      <p:sp>
        <p:nvSpPr>
          <p:cNvPr id="8198" name="Rectangle 6"/>
          <p:cNvSpPr>
            <a:spLocks noGrp="1" noChangeArrowheads="1"/>
          </p:cNvSpPr>
          <p:nvPr>
            <p:ph type="sldNum" sz="quarter" idx="4"/>
          </p:nvPr>
        </p:nvSpPr>
        <p:spPr bwMode="auto">
          <a:xfrm>
            <a:off x="6858000" y="6015038"/>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a:defRPr/>
            </a:pPr>
            <a:fld id="{126AE0F9-D1D8-4F1E-952E-8D3168A5E0DD}" type="slidenum">
              <a:rPr lang="en-US" altLang="en-US"/>
              <a:pPr>
                <a:defRPr/>
              </a:pPr>
              <a:t>‹#›</a:t>
            </a:fld>
            <a:endParaRPr lang="en-US" altLang="en-US"/>
          </a:p>
        </p:txBody>
      </p:sp>
      <p:grpSp>
        <p:nvGrpSpPr>
          <p:cNvPr id="1031"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bg-BG" altLang="en-US" sz="2400"/>
            </a:p>
          </p:txBody>
        </p:sp>
      </p:grpSp>
      <p:grpSp>
        <p:nvGrpSpPr>
          <p:cNvPr id="1032"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grpSp>
      <p:grpSp>
        <p:nvGrpSpPr>
          <p:cNvPr id="1033"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grpSp>
      <p:grpSp>
        <p:nvGrpSpPr>
          <p:cNvPr id="1034"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grpSp>
      <p:grpSp>
        <p:nvGrpSpPr>
          <p:cNvPr id="6" name="Group 19"/>
          <p:cNvGrpSpPr>
            <a:grpSpLocks/>
          </p:cNvGrpSpPr>
          <p:nvPr/>
        </p:nvGrpSpPr>
        <p:grpSpPr bwMode="auto">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sp>
          <p:nvSpPr>
            <p:cNvPr id="10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en-US"/>
            </a:p>
          </p:txBody>
        </p:sp>
      </p:grpSp>
    </p:spTree>
  </p:cSld>
  <p:clrMap bg1="dk2" tx1="lt1" bg2="dk1" tx2="lt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28800"/>
            <a:ext cx="9144000" cy="3657600"/>
          </a:xfrm>
        </p:spPr>
        <p:txBody>
          <a:bodyPr>
            <a:normAutofit fontScale="90000"/>
          </a:bodyPr>
          <a:lstStyle/>
          <a:p>
            <a:pPr algn="ctr" eaLnBrk="1" fontAlgn="auto" hangingPunct="1">
              <a:spcBef>
                <a:spcPts val="3600"/>
              </a:spcBef>
              <a:spcAft>
                <a:spcPts val="0"/>
              </a:spcAft>
              <a:defRPr/>
            </a:pPr>
            <a:r>
              <a:rPr lang="el-GR" sz="4400" b="1" dirty="0">
                <a:solidFill>
                  <a:srgbClr val="FF0000"/>
                </a:solidFill>
                <a:effectLst>
                  <a:outerShdw blurRad="38100" dist="38100" dir="2700000" algn="tl">
                    <a:srgbClr val="000000">
                      <a:alpha val="43137"/>
                    </a:srgbClr>
                  </a:outerShdw>
                </a:effectLst>
                <a:latin typeface="Arial Black" pitchFamily="34" charset="0"/>
              </a:rPr>
              <a:t>Postgraduate </a:t>
            </a:r>
            <a:r>
              <a:rPr lang="en-US" sz="4400" b="1" dirty="0">
                <a:solidFill>
                  <a:srgbClr val="FF0000"/>
                </a:solidFill>
                <a:effectLst>
                  <a:outerShdw blurRad="38100" dist="38100" dir="2700000" algn="tl">
                    <a:srgbClr val="000000">
                      <a:alpha val="43137"/>
                    </a:srgbClr>
                  </a:outerShdw>
                </a:effectLst>
                <a:latin typeface="Arial Black" pitchFamily="34" charset="0"/>
              </a:rPr>
              <a:t>Course </a:t>
            </a:r>
            <a:br>
              <a:rPr lang="en-US" sz="4400" b="1" dirty="0">
                <a:solidFill>
                  <a:srgbClr val="FF0000"/>
                </a:solidFill>
                <a:effectLst>
                  <a:outerShdw blurRad="38100" dist="38100" dir="2700000" algn="tl">
                    <a:srgbClr val="000000">
                      <a:alpha val="43137"/>
                    </a:srgbClr>
                  </a:outerShdw>
                </a:effectLst>
                <a:latin typeface="Arial Black" pitchFamily="34" charset="0"/>
              </a:rPr>
            </a:br>
            <a:r>
              <a:rPr lang="en-US" sz="4400" b="1" dirty="0">
                <a:solidFill>
                  <a:srgbClr val="FF0000"/>
                </a:solidFill>
                <a:effectLst>
                  <a:outerShdw blurRad="38100" dist="38100" dir="2700000" algn="tl">
                    <a:srgbClr val="000000">
                      <a:alpha val="43137"/>
                    </a:srgbClr>
                  </a:outerShdw>
                </a:effectLst>
                <a:latin typeface="Arial Black" pitchFamily="34" charset="0"/>
              </a:rPr>
              <a:t>MSFP101</a:t>
            </a:r>
            <a:r>
              <a:rPr lang="el-GR" dirty="0">
                <a:solidFill>
                  <a:srgbClr val="FF0000"/>
                </a:solidFill>
              </a:rPr>
              <a:t> </a:t>
            </a:r>
            <a:br>
              <a:rPr lang="bg-BG" altLang="en-US" sz="4400" dirty="0">
                <a:solidFill>
                  <a:srgbClr val="D60000"/>
                </a:solidFill>
                <a:effectLst>
                  <a:outerShdw blurRad="38100" dist="38100" dir="2700000" algn="tl">
                    <a:srgbClr val="000000">
                      <a:alpha val="43137"/>
                    </a:srgbClr>
                  </a:outerShdw>
                </a:effectLst>
                <a:latin typeface="Arial Black" panose="020B0A04020102020204" pitchFamily="34" charset="0"/>
                <a:cs typeface="Cordia New" panose="020B0304020202020204" pitchFamily="34" charset="-34"/>
              </a:rPr>
            </a:br>
            <a:r>
              <a:rPr lang="bg-BG" altLang="en-US" sz="2700" dirty="0">
                <a:solidFill>
                  <a:srgbClr val="007976"/>
                </a:solidFill>
                <a:latin typeface="Arial Black" panose="020B0A04020102020204" pitchFamily="34" charset="0"/>
                <a:cs typeface="Cordia New" panose="020B0304020202020204" pitchFamily="34" charset="-34"/>
              </a:rPr>
              <a:t> </a:t>
            </a:r>
            <a:br>
              <a:rPr lang="bg-BG" altLang="en-US" sz="4400" dirty="0">
                <a:solidFill>
                  <a:srgbClr val="007976"/>
                </a:solidFill>
                <a:latin typeface="Arial Black" panose="020B0A04020102020204" pitchFamily="34" charset="0"/>
              </a:rPr>
            </a:br>
            <a:r>
              <a:rPr lang="el-GR" sz="3200" cap="all" dirty="0"/>
              <a:t> </a:t>
            </a:r>
            <a:r>
              <a:rPr lang="el-GR" sz="3600" cap="all" dirty="0">
                <a:latin typeface="Arial Black" pitchFamily="34" charset="0"/>
              </a:rPr>
              <a:t>Systems for </a:t>
            </a:r>
            <a:br>
              <a:rPr lang="en-US" sz="3600" cap="all" dirty="0">
                <a:latin typeface="Arial Black" pitchFamily="34" charset="0"/>
              </a:rPr>
            </a:br>
            <a:r>
              <a:rPr lang="el-GR" sz="3600" cap="all" dirty="0">
                <a:latin typeface="Arial Black" pitchFamily="34" charset="0"/>
              </a:rPr>
              <a:t>Food Risk Management</a:t>
            </a:r>
            <a:r>
              <a:rPr lang="el-GR" sz="3600" dirty="0">
                <a:latin typeface="Arial Black" pitchFamily="34" charset="0"/>
              </a:rPr>
              <a:t> </a:t>
            </a:r>
            <a:r>
              <a:rPr lang="bg-BG" sz="3600" b="1" cap="small" dirty="0">
                <a:latin typeface="Arial Black" pitchFamily="34" charset="0"/>
              </a:rPr>
              <a:t> </a:t>
            </a:r>
            <a:br>
              <a:rPr lang="bg-BG" sz="3600" b="1" cap="small" dirty="0">
                <a:latin typeface="Arial Black" pitchFamily="34" charset="0"/>
              </a:rPr>
            </a:br>
            <a:br>
              <a:rPr lang="bg-BG" sz="3600" dirty="0"/>
            </a:br>
            <a:endParaRPr lang="en-US" altLang="en-US"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2051" name="Rectangle 3"/>
          <p:cNvSpPr>
            <a:spLocks noGrp="1" noChangeArrowheads="1"/>
          </p:cNvSpPr>
          <p:nvPr>
            <p:ph type="subTitle" idx="1"/>
          </p:nvPr>
        </p:nvSpPr>
        <p:spPr>
          <a:xfrm>
            <a:off x="609600" y="5105400"/>
            <a:ext cx="8001000" cy="457200"/>
          </a:xfrm>
        </p:spPr>
        <p:txBody>
          <a:bodyPr>
            <a:noAutofit/>
          </a:bodyPr>
          <a:lstStyle/>
          <a:p>
            <a:pPr marL="533400" indent="-533400" eaLnBrk="1" fontAlgn="auto" hangingPunct="1">
              <a:lnSpc>
                <a:spcPct val="80000"/>
              </a:lnSpc>
              <a:spcAft>
                <a:spcPts val="0"/>
              </a:spcAft>
              <a:buFont typeface="Wingdings"/>
              <a:buNone/>
              <a:defRPr/>
            </a:pPr>
            <a:endParaRPr lang="en-US" altLang="en-US" sz="2000" dirty="0">
              <a:solidFill>
                <a:schemeClr val="accent2">
                  <a:lumMod val="50000"/>
                </a:schemeClr>
              </a:solidFill>
              <a:effectLst>
                <a:outerShdw blurRad="38100" dist="38100" dir="2700000" algn="tl">
                  <a:srgbClr val="000000"/>
                </a:outerShdw>
              </a:effectLst>
            </a:endParaRPr>
          </a:p>
          <a:p>
            <a:pPr marL="533400" indent="-533400" eaLnBrk="1" fontAlgn="auto" hangingPunct="1">
              <a:lnSpc>
                <a:spcPct val="80000"/>
              </a:lnSpc>
              <a:spcAft>
                <a:spcPts val="0"/>
              </a:spcAft>
              <a:buFont typeface="Wingdings"/>
              <a:buNone/>
              <a:defRPr/>
            </a:pPr>
            <a:r>
              <a:rPr lang="en-US" altLang="en-US" sz="2000" dirty="0">
                <a:solidFill>
                  <a:srgbClr val="FFFFFF"/>
                </a:solidFill>
                <a:effectLst>
                  <a:outerShdw blurRad="38100" dist="38100" dir="2700000" algn="tl">
                    <a:srgbClr val="000000"/>
                  </a:outerShdw>
                </a:effectLst>
              </a:rPr>
              <a:t>Prof</a:t>
            </a:r>
            <a:r>
              <a:rPr lang="bg-BG" altLang="en-US" sz="2000" dirty="0">
                <a:solidFill>
                  <a:srgbClr val="FFFFFF"/>
                </a:solidFill>
                <a:effectLst>
                  <a:outerShdw blurRad="38100" dist="38100" dir="2700000" algn="tl">
                    <a:srgbClr val="000000"/>
                  </a:outerShdw>
                </a:effectLst>
              </a:rPr>
              <a:t>. </a:t>
            </a:r>
            <a:r>
              <a:rPr lang="en-US" altLang="en-US" sz="2000" dirty="0">
                <a:solidFill>
                  <a:srgbClr val="FFFFFF"/>
                </a:solidFill>
                <a:effectLst>
                  <a:outerShdw blurRad="38100" dist="38100" dir="2700000" algn="tl">
                    <a:srgbClr val="000000"/>
                  </a:outerShdw>
                </a:effectLst>
              </a:rPr>
              <a:t>Eng</a:t>
            </a:r>
            <a:r>
              <a:rPr lang="bg-BG" altLang="en-US" sz="2000" dirty="0">
                <a:solidFill>
                  <a:srgbClr val="FFFFFF"/>
                </a:solidFill>
                <a:effectLst>
                  <a:outerShdw blurRad="38100" dist="38100" dir="2700000" algn="tl">
                    <a:srgbClr val="000000"/>
                  </a:outerShdw>
                </a:effectLst>
              </a:rPr>
              <a:t>. </a:t>
            </a:r>
            <a:r>
              <a:rPr lang="en-US" altLang="en-US" sz="2000" dirty="0">
                <a:solidFill>
                  <a:srgbClr val="FFFFFF"/>
                </a:solidFill>
                <a:effectLst>
                  <a:outerShdw blurRad="38100" dist="38100" dir="2700000" algn="tl">
                    <a:srgbClr val="000000"/>
                  </a:outerShdw>
                </a:effectLst>
              </a:rPr>
              <a:t>Stefan G. Dragoev DSc.</a:t>
            </a:r>
          </a:p>
          <a:p>
            <a:pPr marL="533400" indent="-533400" eaLnBrk="1" fontAlgn="auto" hangingPunct="1">
              <a:lnSpc>
                <a:spcPct val="80000"/>
              </a:lnSpc>
              <a:spcAft>
                <a:spcPts val="0"/>
              </a:spcAft>
              <a:buFont typeface="Wingdings"/>
              <a:buNone/>
              <a:defRPr/>
            </a:pPr>
            <a:r>
              <a:rPr lang="en-US" altLang="en-US" sz="2000" dirty="0">
                <a:solidFill>
                  <a:srgbClr val="FFFFFF"/>
                </a:solidFill>
                <a:effectLst>
                  <a:outerShdw blurRad="38100" dist="38100" dir="2700000" algn="tl">
                    <a:srgbClr val="000000"/>
                  </a:outerShdw>
                </a:effectLst>
              </a:rPr>
              <a:t>Corresponding Member of Bulgarian Academy of Sciences</a:t>
            </a:r>
          </a:p>
        </p:txBody>
      </p:sp>
      <p:pic>
        <p:nvPicPr>
          <p:cNvPr id="7" name="Картина 6">
            <a:extLst>
              <a:ext uri="{FF2B5EF4-FFF2-40B4-BE49-F238E27FC236}">
                <a16:creationId xmlns:a16="http://schemas.microsoft.com/office/drawing/2014/main" id="{DD279A9C-FF85-41FB-B18D-9554DD335A01}"/>
              </a:ext>
            </a:extLst>
          </p:cNvPr>
          <p:cNvPicPr>
            <a:picLocks noChangeAspect="1"/>
          </p:cNvPicPr>
          <p:nvPr/>
        </p:nvPicPr>
        <p:blipFill>
          <a:blip r:embed="rId3"/>
          <a:stretch>
            <a:fillRect/>
          </a:stretch>
        </p:blipFill>
        <p:spPr>
          <a:xfrm>
            <a:off x="6507197" y="443345"/>
            <a:ext cx="2127936" cy="1385455"/>
          </a:xfrm>
          <a:prstGeom prst="rect">
            <a:avLst/>
          </a:prstGeom>
        </p:spPr>
      </p:pic>
      <p:pic>
        <p:nvPicPr>
          <p:cNvPr id="9" name="Picture 2" descr="OVIVIEW - Home | Facebook">
            <a:extLst>
              <a:ext uri="{FF2B5EF4-FFF2-40B4-BE49-F238E27FC236}">
                <a16:creationId xmlns:a16="http://schemas.microsoft.com/office/drawing/2014/main" id="{38F13ABA-B99D-4556-876E-A1006D37F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04" y="443345"/>
            <a:ext cx="1401796" cy="1401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04800" y="381000"/>
            <a:ext cx="6629400" cy="4800600"/>
          </a:xfrm>
        </p:spPr>
        <p:txBody>
          <a:bodyPr/>
          <a:lstStyle/>
          <a:p>
            <a:pPr eaLnBrk="1" hangingPunct="1">
              <a:lnSpc>
                <a:spcPct val="90000"/>
              </a:lnSpc>
            </a:pPr>
            <a:r>
              <a:rPr lang="en-US" altLang="en-US" sz="1800" dirty="0">
                <a:latin typeface="Century Gothic" pitchFamily="34" charset="0"/>
              </a:rPr>
              <a:t>By the middle-70s of the XX century the principles of HACCP remains very limited. Many sectors of the food industry continue to rely on traditional methods of examining the samples of end products and by this way to determine their safety.</a:t>
            </a:r>
          </a:p>
          <a:p>
            <a:pPr eaLnBrk="1" hangingPunct="1">
              <a:lnSpc>
                <a:spcPct val="90000"/>
              </a:lnSpc>
            </a:pPr>
            <a:r>
              <a:rPr lang="en-US" altLang="en-US" sz="1800" dirty="0">
                <a:latin typeface="Century Gothic" pitchFamily="34" charset="0"/>
              </a:rPr>
              <a:t>This analysis "post factum" are the antithesis of the approach in the HACCP system - for </a:t>
            </a:r>
            <a:r>
              <a:rPr lang="en-US" altLang="en-US" sz="1800" dirty="0">
                <a:solidFill>
                  <a:srgbClr val="FF0000"/>
                </a:solidFill>
                <a:latin typeface="Century Gothic" pitchFamily="34" charset="0"/>
              </a:rPr>
              <a:t>preventive control in the production process aimed at preventing various contamination risks</a:t>
            </a:r>
            <a:r>
              <a:rPr lang="en-US" altLang="en-US" sz="1800" dirty="0">
                <a:latin typeface="Century Gothic" pitchFamily="34" charset="0"/>
              </a:rPr>
              <a:t>.</a:t>
            </a:r>
            <a:endParaRPr lang="bg-BG" altLang="en-US" sz="1800" dirty="0">
              <a:latin typeface="Century Gothic" pitchFamily="34" charset="0"/>
            </a:endParaRPr>
          </a:p>
          <a:p>
            <a:pPr eaLnBrk="1" hangingPunct="1">
              <a:lnSpc>
                <a:spcPct val="90000"/>
              </a:lnSpc>
            </a:pPr>
            <a:r>
              <a:rPr lang="en-US" altLang="en-US" sz="1800" dirty="0">
                <a:latin typeface="Century Gothic" pitchFamily="34" charset="0"/>
              </a:rPr>
              <a:t>Gradually HACCP is recognized as a reliable system for ensuring the safety of food and feed. This situation is also some scientific reports that recommend HACCP system for the production of safe food / feed and for more effective state control.</a:t>
            </a:r>
          </a:p>
          <a:p>
            <a:pPr eaLnBrk="1" hangingPunct="1">
              <a:lnSpc>
                <a:spcPct val="90000"/>
              </a:lnSpc>
            </a:pPr>
            <a:r>
              <a:rPr lang="en-US" altLang="en-US" sz="1800" dirty="0">
                <a:latin typeface="Century Gothic" pitchFamily="34" charset="0"/>
              </a:rPr>
              <a:t>In 1980, some government agencies of the US, insist the National Academy of Sciences (NAS) and the National Research Council (NRC) to establish a subcommittee to formulate general principles for the application of microbiological criteria for foodstuffs.</a:t>
            </a:r>
          </a:p>
          <a:p>
            <a:pPr eaLnBrk="1" hangingPunct="1">
              <a:lnSpc>
                <a:spcPct val="90000"/>
              </a:lnSpc>
            </a:pPr>
            <a:r>
              <a:rPr lang="en-US" altLang="en-US" sz="1800" dirty="0">
                <a:latin typeface="Century Gothic" pitchFamily="34" charset="0"/>
              </a:rPr>
              <a:t>In 1985, the Subcommittee on NAS / NRC recommends the implementation of HACCP programs to protect food and training of staff in the food industry, including controllers.</a:t>
            </a:r>
          </a:p>
          <a:p>
            <a:pPr eaLnBrk="1" hangingPunct="1">
              <a:lnSpc>
                <a:spcPct val="90000"/>
              </a:lnSpc>
            </a:pPr>
            <a:endParaRPr lang="en-US" altLang="en-US" sz="1800" dirty="0">
              <a:latin typeface="Century Gothic" pitchFamily="34" charset="0"/>
            </a:endParaRPr>
          </a:p>
        </p:txBody>
      </p:sp>
      <p:pic>
        <p:nvPicPr>
          <p:cNvPr id="12291" name="Picture 5"/>
          <p:cNvPicPr>
            <a:picLocks noChangeAspect="1" noChangeArrowheads="1"/>
          </p:cNvPicPr>
          <p:nvPr/>
        </p:nvPicPr>
        <p:blipFill>
          <a:blip r:embed="rId3" cstate="print"/>
          <a:srcRect/>
          <a:stretch>
            <a:fillRect/>
          </a:stretch>
        </p:blipFill>
        <p:spPr bwMode="auto">
          <a:xfrm>
            <a:off x="6934200" y="4648200"/>
            <a:ext cx="1752600" cy="1760538"/>
          </a:xfrm>
          <a:prstGeom prst="rect">
            <a:avLst/>
          </a:prstGeom>
          <a:noFill/>
          <a:ln w="9525">
            <a:noFill/>
            <a:miter lim="800000"/>
            <a:headEnd/>
            <a:tailEnd/>
          </a:ln>
        </p:spPr>
      </p:pic>
      <p:pic>
        <p:nvPicPr>
          <p:cNvPr id="12292" name="Picture 6"/>
          <p:cNvPicPr>
            <a:picLocks noChangeAspect="1" noChangeArrowheads="1"/>
          </p:cNvPicPr>
          <p:nvPr/>
        </p:nvPicPr>
        <p:blipFill>
          <a:blip r:embed="rId4" cstate="print"/>
          <a:srcRect/>
          <a:stretch>
            <a:fillRect/>
          </a:stretch>
        </p:blipFill>
        <p:spPr bwMode="auto">
          <a:xfrm>
            <a:off x="6934200" y="457200"/>
            <a:ext cx="1646238" cy="152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1000" y="685800"/>
            <a:ext cx="6400800" cy="1828800"/>
          </a:xfrm>
        </p:spPr>
        <p:txBody>
          <a:bodyPr/>
          <a:lstStyle/>
          <a:p>
            <a:pPr eaLnBrk="1" hangingPunct="1">
              <a:lnSpc>
                <a:spcPct val="90000"/>
              </a:lnSpc>
              <a:buFontTx/>
              <a:buNone/>
              <a:defRPr/>
            </a:pPr>
            <a:r>
              <a:rPr lang="en-US" altLang="en-US" sz="1800" b="1" dirty="0">
                <a:solidFill>
                  <a:srgbClr val="00FFCC"/>
                </a:solidFill>
                <a:latin typeface="Century Gothic" pitchFamily="34" charset="0"/>
              </a:rPr>
              <a:t>2.1.4</a:t>
            </a:r>
            <a:r>
              <a:rPr lang="bg-BG" altLang="en-US" sz="1800" b="1" dirty="0">
                <a:solidFill>
                  <a:srgbClr val="00FFCC"/>
                </a:solidFill>
                <a:latin typeface="Century Gothic" pitchFamily="34" charset="0"/>
              </a:rPr>
              <a:t>.1. </a:t>
            </a:r>
            <a:r>
              <a:rPr lang="en-GB" altLang="en-US" sz="1800" b="1" dirty="0">
                <a:solidFill>
                  <a:srgbClr val="00FFCC"/>
                </a:solidFill>
                <a:latin typeface="Century Gothic" pitchFamily="34" charset="0"/>
              </a:rPr>
              <a:t>What is HACCP</a:t>
            </a:r>
            <a:r>
              <a:rPr lang="en-US" altLang="en-US" sz="1800" b="1" dirty="0">
                <a:solidFill>
                  <a:srgbClr val="00FFCC"/>
                </a:solidFill>
                <a:latin typeface="Century Gothic" pitchFamily="34" charset="0"/>
              </a:rPr>
              <a:t>?</a:t>
            </a:r>
            <a:endParaRPr lang="bg-BG" altLang="en-US" sz="1800" dirty="0">
              <a:solidFill>
                <a:srgbClr val="00FFCC"/>
              </a:solidFill>
              <a:latin typeface="Century Gothic" pitchFamily="34" charset="0"/>
            </a:endParaRPr>
          </a:p>
          <a:p>
            <a:pPr marL="0" indent="0" eaLnBrk="1" hangingPunct="1">
              <a:spcBef>
                <a:spcPts val="0"/>
              </a:spcBef>
              <a:buFontTx/>
              <a:buNone/>
              <a:defRPr/>
            </a:pPr>
            <a:r>
              <a:rPr lang="en-US" altLang="en-US" sz="1800" dirty="0">
                <a:latin typeface="Century Gothic" pitchFamily="34" charset="0"/>
              </a:rPr>
              <a:t>The safety of food / feed is the actual problem of great importance both for consumers and other parts of the food chain. Many standards, regulations and various control methods have been introduced to ensure the production of safe food / feed. So far the most effective method to control potential hazards concerning the food / feed safety is HACCP.</a:t>
            </a:r>
          </a:p>
        </p:txBody>
      </p:sp>
      <p:sp>
        <p:nvSpPr>
          <p:cNvPr id="13315" name="Rectangle 2"/>
          <p:cNvSpPr>
            <a:spLocks noGrp="1" noChangeArrowheads="1"/>
          </p:cNvSpPr>
          <p:nvPr>
            <p:ph type="title"/>
          </p:nvPr>
        </p:nvSpPr>
        <p:spPr>
          <a:xfrm>
            <a:off x="1905000" y="304800"/>
            <a:ext cx="4267200" cy="457200"/>
          </a:xfrm>
        </p:spPr>
        <p:txBody>
          <a:bodyPr/>
          <a:lstStyle/>
          <a:p>
            <a:pPr algn="ctr" eaLnBrk="1" hangingPunct="1">
              <a:defRPr/>
            </a:pPr>
            <a:r>
              <a:rPr lang="en-US" altLang="en-US" sz="2000" b="1" cap="small" dirty="0">
                <a:solidFill>
                  <a:srgbClr val="FFFF00"/>
                </a:solidFill>
                <a:latin typeface="Century Gothic" pitchFamily="34" charset="0"/>
              </a:rPr>
              <a:t>2.1.4</a:t>
            </a:r>
            <a:r>
              <a:rPr lang="bg-BG" altLang="en-US" sz="2000" b="1" cap="small" dirty="0">
                <a:solidFill>
                  <a:srgbClr val="FFFF00"/>
                </a:solidFill>
                <a:latin typeface="Century Gothic" pitchFamily="34" charset="0"/>
              </a:rPr>
              <a:t>. </a:t>
            </a:r>
            <a:r>
              <a:rPr lang="en-GB" altLang="en-US" sz="2000" b="1" cap="small" dirty="0">
                <a:solidFill>
                  <a:srgbClr val="FFFF00"/>
                </a:solidFill>
                <a:latin typeface="Century Gothic" pitchFamily="34" charset="0"/>
              </a:rPr>
              <a:t>Introduction to HACCP</a:t>
            </a:r>
            <a:endParaRPr lang="en-US" altLang="en-US" sz="2000" b="1" cap="small" dirty="0">
              <a:solidFill>
                <a:srgbClr val="FFFF00"/>
              </a:solidFill>
              <a:latin typeface="Century Gothic" pitchFamily="34" charset="0"/>
            </a:endParaRPr>
          </a:p>
        </p:txBody>
      </p:sp>
      <p:pic>
        <p:nvPicPr>
          <p:cNvPr id="13316" name="Picture 6"/>
          <p:cNvPicPr>
            <a:picLocks noChangeAspect="1" noChangeArrowheads="1"/>
          </p:cNvPicPr>
          <p:nvPr/>
        </p:nvPicPr>
        <p:blipFill>
          <a:blip r:embed="rId3" cstate="print"/>
          <a:srcRect/>
          <a:stretch>
            <a:fillRect/>
          </a:stretch>
        </p:blipFill>
        <p:spPr bwMode="auto">
          <a:xfrm>
            <a:off x="6402388" y="4114800"/>
            <a:ext cx="2284412" cy="2224088"/>
          </a:xfrm>
          <a:prstGeom prst="rect">
            <a:avLst/>
          </a:prstGeom>
          <a:noFill/>
          <a:ln w="9525">
            <a:noFill/>
            <a:miter lim="800000"/>
            <a:headEnd/>
            <a:tailEnd/>
          </a:ln>
        </p:spPr>
      </p:pic>
      <p:pic>
        <p:nvPicPr>
          <p:cNvPr id="13317" name="Picture 7"/>
          <p:cNvPicPr>
            <a:picLocks noChangeAspect="1" noChangeArrowheads="1"/>
          </p:cNvPicPr>
          <p:nvPr/>
        </p:nvPicPr>
        <p:blipFill>
          <a:blip r:embed="rId4" cstate="print"/>
          <a:srcRect/>
          <a:stretch>
            <a:fillRect/>
          </a:stretch>
        </p:blipFill>
        <p:spPr bwMode="auto">
          <a:xfrm>
            <a:off x="6629400" y="457200"/>
            <a:ext cx="2068513" cy="1557338"/>
          </a:xfrm>
          <a:prstGeom prst="rect">
            <a:avLst/>
          </a:prstGeom>
          <a:noFill/>
          <a:ln w="9525">
            <a:noFill/>
            <a:miter lim="800000"/>
            <a:headEnd/>
            <a:tailEnd/>
          </a:ln>
        </p:spPr>
      </p:pic>
      <p:sp>
        <p:nvSpPr>
          <p:cNvPr id="13318" name="Правоъгълник 5"/>
          <p:cNvSpPr>
            <a:spLocks noChangeArrowheads="1"/>
          </p:cNvSpPr>
          <p:nvPr/>
        </p:nvSpPr>
        <p:spPr bwMode="auto">
          <a:xfrm>
            <a:off x="381000" y="4419600"/>
            <a:ext cx="6172200" cy="1754326"/>
          </a:xfrm>
          <a:prstGeom prst="rect">
            <a:avLst/>
          </a:prstGeom>
          <a:noFill/>
          <a:ln w="9525">
            <a:noFill/>
            <a:miter lim="800000"/>
            <a:headEnd/>
            <a:tailEnd/>
          </a:ln>
        </p:spPr>
        <p:txBody>
          <a:bodyPr>
            <a:spAutoFit/>
          </a:bodyPr>
          <a:lstStyle/>
          <a:p>
            <a:r>
              <a:rPr lang="en-US" altLang="en-US" dirty="0">
                <a:latin typeface="Century Gothic" pitchFamily="34" charset="0"/>
              </a:rPr>
              <a:t>HACCP is an active, dynamic system based on thorough scientific knowledge. It has an advantage over traditional methods of inspection of the end product as aimed at identifying of the potential hazards and their elimination or reduction to an acceptable level so as not to provoke unsafe food.</a:t>
            </a:r>
            <a:endParaRPr lang="bg-BG" altLang="en-US" dirty="0">
              <a:latin typeface="Century Gothic" pitchFamily="34" charset="0"/>
            </a:endParaRPr>
          </a:p>
        </p:txBody>
      </p:sp>
      <p:sp>
        <p:nvSpPr>
          <p:cNvPr id="13319" name="Правоъгълник 6"/>
          <p:cNvSpPr>
            <a:spLocks noChangeArrowheads="1"/>
          </p:cNvSpPr>
          <p:nvPr/>
        </p:nvSpPr>
        <p:spPr bwMode="auto">
          <a:xfrm>
            <a:off x="381000" y="2895600"/>
            <a:ext cx="8382000" cy="1477328"/>
          </a:xfrm>
          <a:prstGeom prst="rect">
            <a:avLst/>
          </a:prstGeom>
          <a:noFill/>
          <a:ln w="9525">
            <a:noFill/>
            <a:miter lim="800000"/>
            <a:headEnd/>
            <a:tailEnd/>
          </a:ln>
        </p:spPr>
        <p:txBody>
          <a:bodyPr>
            <a:spAutoFit/>
          </a:bodyPr>
          <a:lstStyle/>
          <a:p>
            <a:r>
              <a:rPr lang="en-US" altLang="en-US" dirty="0">
                <a:latin typeface="Century Gothic" pitchFamily="34" charset="0"/>
              </a:rPr>
              <a:t>HACCP from English (Hazard Analysis and Critical Control Points) is a modern, preventive system for continuous production of safe food / feed. This is a systematic scientific approach for the identification, analysis and control of biological, chemical and physical hazards in each production stage.</a:t>
            </a:r>
            <a:endParaRPr lang="bg-BG" altLang="en-US" dirty="0">
              <a:latin typeface="Century Gothic"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81000" y="414338"/>
            <a:ext cx="8382000" cy="6096000"/>
          </a:xfrm>
        </p:spPr>
        <p:txBody>
          <a:bodyPr/>
          <a:lstStyle/>
          <a:p>
            <a:pPr marL="88900" indent="-88900" eaLnBrk="1" hangingPunct="1">
              <a:lnSpc>
                <a:spcPct val="80000"/>
              </a:lnSpc>
            </a:pPr>
            <a:r>
              <a:rPr lang="en-US" altLang="en-US" sz="1700" dirty="0">
                <a:latin typeface="Century Gothic" pitchFamily="34" charset="0"/>
              </a:rPr>
              <a:t>In addition, the HACCP is a management system for food /                                   feed safety through the analysis and control of biological,                                  chemical and physical hazards.</a:t>
            </a:r>
          </a:p>
          <a:p>
            <a:pPr marL="88900" indent="-88900" eaLnBrk="1" hangingPunct="1">
              <a:lnSpc>
                <a:spcPct val="80000"/>
              </a:lnSpc>
            </a:pPr>
            <a:r>
              <a:rPr lang="en-US" altLang="en-US" sz="1700" dirty="0">
                <a:latin typeface="Century Gothic" pitchFamily="34" charset="0"/>
              </a:rPr>
              <a:t>The HACCP system does not focus on the end product but on the preventive control, i.e. control of the whole technological process. The preventive control allows to be made intervention of the corrective                                                        actions in case of discrepancies in various processing stages. </a:t>
            </a:r>
          </a:p>
          <a:p>
            <a:pPr marL="88900" indent="-88900" eaLnBrk="1" hangingPunct="1">
              <a:lnSpc>
                <a:spcPct val="80000"/>
              </a:lnSpc>
            </a:pPr>
            <a:r>
              <a:rPr lang="en-US" altLang="en-US" sz="1700" dirty="0">
                <a:latin typeface="Century Gothic" pitchFamily="34" charset="0"/>
              </a:rPr>
              <a:t>HACCP is a system to control the food / feed safety which may                                                be introduced alone or integrated  with other quality                                           management systems such as ISO 9001: 2015, BRC, ІFS, etc.</a:t>
            </a:r>
            <a:endParaRPr lang="ru-RU" altLang="en-US" sz="1700" dirty="0">
              <a:latin typeface="Century Gothic" pitchFamily="34" charset="0"/>
            </a:endParaRPr>
          </a:p>
          <a:p>
            <a:pPr marL="88900" indent="-88900" eaLnBrk="1" hangingPunct="1">
              <a:lnSpc>
                <a:spcPct val="80000"/>
              </a:lnSpc>
            </a:pPr>
            <a:r>
              <a:rPr lang="en-US" altLang="en-US" sz="1700" dirty="0">
                <a:latin typeface="Century Gothic" pitchFamily="34" charset="0"/>
              </a:rPr>
              <a:t>HACCP is most effective when is used in the food / feed                                       processing throughout the food chain "from the farm to the                                          table". This means that HACCP can be used in farms, in feed factories, in primary and secondary food production, storage and in distribution network processors, commercial wholesalers and food / feed retailers.</a:t>
            </a:r>
          </a:p>
          <a:p>
            <a:pPr marL="88900" indent="-88900" eaLnBrk="1" hangingPunct="1">
              <a:lnSpc>
                <a:spcPct val="80000"/>
              </a:lnSpc>
            </a:pPr>
            <a:r>
              <a:rPr lang="en-US" altLang="en-US" sz="1700" dirty="0">
                <a:latin typeface="Century Gothic" pitchFamily="34" charset="0"/>
              </a:rPr>
              <a:t>The successful introduction and implementation of HACCP system is closely linked and depends on effective action of operational prerequisites programs (OPR) and prerequisites programs (PRP-s) of good manufacturing practices (GMP-s).</a:t>
            </a:r>
          </a:p>
          <a:p>
            <a:pPr marL="88900" indent="-88900" eaLnBrk="1" hangingPunct="1">
              <a:lnSpc>
                <a:spcPct val="80000"/>
              </a:lnSpc>
            </a:pPr>
            <a:r>
              <a:rPr lang="en-US" altLang="en-US" sz="1700" dirty="0">
                <a:latin typeface="Century Gothic" pitchFamily="34" charset="0"/>
              </a:rPr>
              <a:t>HACCP analyzes cover</a:t>
            </a:r>
            <a:r>
              <a:rPr lang="bg-BG" altLang="en-US" sz="1700" dirty="0">
                <a:latin typeface="Century Gothic" pitchFamily="34" charset="0"/>
              </a:rPr>
              <a:t> </a:t>
            </a:r>
            <a:r>
              <a:rPr lang="en-US" altLang="en-US" sz="1700" dirty="0">
                <a:latin typeface="Century Gothic" pitchFamily="34" charset="0"/>
              </a:rPr>
              <a:t>of all potential hazards, their risk and determination (identification) of "critical control points" (CCPs) in the process.</a:t>
            </a:r>
            <a:endParaRPr lang="ru-RU" altLang="en-US" sz="1700" dirty="0">
              <a:latin typeface="Century Gothic" pitchFamily="34" charset="0"/>
            </a:endParaRPr>
          </a:p>
          <a:p>
            <a:pPr marL="88900" indent="-88900" eaLnBrk="1" hangingPunct="1">
              <a:lnSpc>
                <a:spcPct val="80000"/>
              </a:lnSpc>
            </a:pPr>
            <a:r>
              <a:rPr lang="en-US" altLang="en-US" sz="1700" dirty="0">
                <a:latin typeface="Century Gothic" pitchFamily="34" charset="0"/>
              </a:rPr>
              <a:t>Organizations have to continuously monitor the safety by CCP establishment, in order to be able to control them at any time. For this purpose                                            the records for tracking and documenting the food / feed                                        manufacturing have to be kept. These records can be inspected                                                          by the state control authorities, in order to verify the adequate                                    control of the technological processes in organization.</a:t>
            </a:r>
          </a:p>
        </p:txBody>
      </p:sp>
      <p:pic>
        <p:nvPicPr>
          <p:cNvPr id="14339" name="Picture 5"/>
          <p:cNvPicPr>
            <a:picLocks noChangeAspect="1" noChangeArrowheads="1"/>
          </p:cNvPicPr>
          <p:nvPr/>
        </p:nvPicPr>
        <p:blipFill>
          <a:blip r:embed="rId3" cstate="print"/>
          <a:srcRect/>
          <a:stretch>
            <a:fillRect/>
          </a:stretch>
        </p:blipFill>
        <p:spPr bwMode="auto">
          <a:xfrm>
            <a:off x="7467600" y="5334000"/>
            <a:ext cx="1245855" cy="1023938"/>
          </a:xfrm>
          <a:prstGeom prst="rect">
            <a:avLst/>
          </a:prstGeom>
          <a:noFill/>
          <a:ln w="9525">
            <a:noFill/>
            <a:miter lim="800000"/>
            <a:headEnd/>
            <a:tailEnd/>
          </a:ln>
        </p:spPr>
      </p:pic>
      <p:pic>
        <p:nvPicPr>
          <p:cNvPr id="14340" name="Picture 7"/>
          <p:cNvPicPr>
            <a:picLocks noChangeAspect="1" noChangeArrowheads="1"/>
          </p:cNvPicPr>
          <p:nvPr/>
        </p:nvPicPr>
        <p:blipFill>
          <a:blip r:embed="rId4" cstate="print"/>
          <a:srcRect/>
          <a:stretch>
            <a:fillRect/>
          </a:stretch>
        </p:blipFill>
        <p:spPr bwMode="auto">
          <a:xfrm>
            <a:off x="7467600" y="457200"/>
            <a:ext cx="1219200" cy="513347"/>
          </a:xfrm>
          <a:prstGeom prst="rect">
            <a:avLst/>
          </a:prstGeom>
          <a:noFill/>
          <a:ln w="9525">
            <a:noFill/>
            <a:miter lim="800000"/>
            <a:headEnd/>
            <a:tailEnd/>
          </a:ln>
        </p:spPr>
      </p:pic>
      <p:pic>
        <p:nvPicPr>
          <p:cNvPr id="14341" name="Picture 8"/>
          <p:cNvPicPr>
            <a:picLocks noChangeAspect="1" noChangeArrowheads="1"/>
          </p:cNvPicPr>
          <p:nvPr/>
        </p:nvPicPr>
        <p:blipFill>
          <a:blip r:embed="rId5" cstate="print"/>
          <a:srcRect/>
          <a:stretch>
            <a:fillRect/>
          </a:stretch>
        </p:blipFill>
        <p:spPr bwMode="auto">
          <a:xfrm>
            <a:off x="7467600" y="1600200"/>
            <a:ext cx="1219200" cy="14017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04800" y="381000"/>
            <a:ext cx="6324600" cy="5715000"/>
          </a:xfrm>
        </p:spPr>
        <p:txBody>
          <a:bodyPr/>
          <a:lstStyle/>
          <a:p>
            <a:pPr marL="177800" indent="-177800" eaLnBrk="1" hangingPunct="1">
              <a:lnSpc>
                <a:spcPct val="80000"/>
              </a:lnSpc>
            </a:pPr>
            <a:r>
              <a:rPr lang="en-US" altLang="en-US" sz="1600" dirty="0">
                <a:latin typeface="Century Gothic" pitchFamily="34" charset="0"/>
              </a:rPr>
              <a:t>Focusing the attention on the CCP, who are the most important for product safety, the government inspectors, manufacturers and consumers can be confident that the desired safety levels have been achieved.</a:t>
            </a:r>
          </a:p>
          <a:p>
            <a:pPr marL="177800" indent="-177800" eaLnBrk="1" hangingPunct="1">
              <a:lnSpc>
                <a:spcPct val="80000"/>
              </a:lnSpc>
            </a:pPr>
            <a:r>
              <a:rPr lang="en-US" altLang="en-US" sz="1600" dirty="0">
                <a:latin typeface="Century Gothic" pitchFamily="34" charset="0"/>
              </a:rPr>
              <a:t>One very important part from the HACCP introduction is connected with motivation of business owners. In this way will be possible to realize the positive aspects of this system, namely:</a:t>
            </a:r>
          </a:p>
          <a:p>
            <a:pPr marL="177800" indent="-177800" eaLnBrk="1" hangingPunct="1">
              <a:lnSpc>
                <a:spcPct val="80000"/>
              </a:lnSpc>
            </a:pPr>
            <a:r>
              <a:rPr lang="en-US" altLang="en-US" sz="1600" dirty="0">
                <a:solidFill>
                  <a:srgbClr val="FF0000"/>
                </a:solidFill>
                <a:latin typeface="Century Gothic" pitchFamily="34" charset="0"/>
              </a:rPr>
              <a:t>This is a control over the entire technological process, which may defended against possible hazards that may occur during production.</a:t>
            </a:r>
          </a:p>
          <a:p>
            <a:pPr marL="177800" indent="-177800" eaLnBrk="1" hangingPunct="1">
              <a:lnSpc>
                <a:spcPct val="80000"/>
              </a:lnSpc>
            </a:pPr>
            <a:r>
              <a:rPr lang="en-US" altLang="en-US" sz="1600" dirty="0">
                <a:solidFill>
                  <a:srgbClr val="FF0000"/>
                </a:solidFill>
                <a:latin typeface="Century Gothic" pitchFamily="34" charset="0"/>
              </a:rPr>
              <a:t>The identification of critical control points, in the manufacturing process, influences on the product safety, and put the attention on the creation the conditions for a proper location of technical resources and facilities.</a:t>
            </a:r>
          </a:p>
          <a:p>
            <a:pPr marL="177800" indent="-177800" eaLnBrk="1" hangingPunct="1">
              <a:lnSpc>
                <a:spcPct val="80000"/>
              </a:lnSpc>
            </a:pPr>
            <a:r>
              <a:rPr lang="en-US" altLang="en-US" sz="1600" dirty="0">
                <a:solidFill>
                  <a:srgbClr val="FF0000"/>
                </a:solidFill>
                <a:latin typeface="Century Gothic" pitchFamily="34" charset="0"/>
              </a:rPr>
              <a:t>Without to reduce the production losses, the traditional systems of quality control of the end product can lead to large losses for the manufacturer in a result of the product scrapping. In contrast, the HACCP allows for impact during the various phases of the technological process and to be made timely intervention with preventive measures and corrective actions to prevent nonconformity of all or part of production.</a:t>
            </a:r>
          </a:p>
          <a:p>
            <a:pPr marL="177800" indent="-177800" eaLnBrk="1" hangingPunct="1">
              <a:lnSpc>
                <a:spcPct val="80000"/>
              </a:lnSpc>
            </a:pPr>
            <a:r>
              <a:rPr lang="en-US" altLang="en-US" sz="1600" dirty="0">
                <a:latin typeface="Century Gothic" pitchFamily="34" charset="0"/>
              </a:rPr>
              <a:t>The HACCP system is a complementary to any other system of quality control, recognized internationally as the most effective control over the safety of food and feed. Its implementation contributes to raising the prestige of the Organization and its strengthening in both domestic and international market.</a:t>
            </a:r>
          </a:p>
        </p:txBody>
      </p:sp>
      <p:pic>
        <p:nvPicPr>
          <p:cNvPr id="15363" name="Picture 8" descr="Image result for diagram food safety and quality"/>
          <p:cNvPicPr>
            <a:picLocks noChangeAspect="1" noChangeArrowheads="1"/>
          </p:cNvPicPr>
          <p:nvPr/>
        </p:nvPicPr>
        <p:blipFill>
          <a:blip r:embed="rId3" cstate="print"/>
          <a:srcRect/>
          <a:stretch>
            <a:fillRect/>
          </a:stretch>
        </p:blipFill>
        <p:spPr bwMode="auto">
          <a:xfrm>
            <a:off x="6578600" y="2438400"/>
            <a:ext cx="2135188" cy="1285875"/>
          </a:xfrm>
          <a:prstGeom prst="rect">
            <a:avLst/>
          </a:prstGeom>
          <a:noFill/>
          <a:ln w="9525">
            <a:noFill/>
            <a:miter lim="800000"/>
            <a:headEnd/>
            <a:tailEnd/>
          </a:ln>
        </p:spPr>
      </p:pic>
      <p:pic>
        <p:nvPicPr>
          <p:cNvPr id="15364" name="Picture 10" descr="Image result for diagram food safety and quality"/>
          <p:cNvPicPr>
            <a:picLocks noChangeAspect="1" noChangeArrowheads="1"/>
          </p:cNvPicPr>
          <p:nvPr/>
        </p:nvPicPr>
        <p:blipFill>
          <a:blip r:embed="rId4" cstate="print"/>
          <a:srcRect/>
          <a:stretch>
            <a:fillRect/>
          </a:stretch>
        </p:blipFill>
        <p:spPr bwMode="auto">
          <a:xfrm>
            <a:off x="6580188" y="457200"/>
            <a:ext cx="2138362" cy="1905000"/>
          </a:xfrm>
          <a:prstGeom prst="rect">
            <a:avLst/>
          </a:prstGeom>
          <a:noFill/>
          <a:ln w="9525">
            <a:noFill/>
            <a:miter lim="800000"/>
            <a:headEnd/>
            <a:tailEnd/>
          </a:ln>
        </p:spPr>
      </p:pic>
      <p:pic>
        <p:nvPicPr>
          <p:cNvPr id="15365" name="Picture 6" descr="Image result for quality and food safety"/>
          <p:cNvPicPr>
            <a:picLocks noChangeAspect="1" noChangeArrowheads="1"/>
          </p:cNvPicPr>
          <p:nvPr/>
        </p:nvPicPr>
        <p:blipFill>
          <a:blip r:embed="rId5" cstate="print"/>
          <a:srcRect/>
          <a:stretch>
            <a:fillRect/>
          </a:stretch>
        </p:blipFill>
        <p:spPr bwMode="auto">
          <a:xfrm>
            <a:off x="6400800" y="4038600"/>
            <a:ext cx="2378075" cy="2381250"/>
          </a:xfrm>
          <a:prstGeom prst="rect">
            <a:avLst/>
          </a:prstGeom>
          <a:noFill/>
          <a:ln w="9525">
            <a:noFill/>
            <a:miter lim="800000"/>
            <a:headEnd/>
            <a:tailEnd/>
          </a:ln>
        </p:spPr>
      </p:pic>
      <p:pic>
        <p:nvPicPr>
          <p:cNvPr id="15366" name="Picture 5"/>
          <p:cNvPicPr>
            <a:picLocks noChangeAspect="1" noChangeArrowheads="1"/>
          </p:cNvPicPr>
          <p:nvPr/>
        </p:nvPicPr>
        <p:blipFill>
          <a:blip r:embed="rId6" cstate="print"/>
          <a:srcRect/>
          <a:stretch>
            <a:fillRect/>
          </a:stretch>
        </p:blipFill>
        <p:spPr bwMode="auto">
          <a:xfrm>
            <a:off x="6553200" y="3886200"/>
            <a:ext cx="520700" cy="7667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04800" y="465138"/>
            <a:ext cx="6324600" cy="6392862"/>
          </a:xfrm>
        </p:spPr>
        <p:txBody>
          <a:bodyPr/>
          <a:lstStyle/>
          <a:p>
            <a:pPr eaLnBrk="1" hangingPunct="1">
              <a:lnSpc>
                <a:spcPct val="80000"/>
              </a:lnSpc>
            </a:pPr>
            <a:r>
              <a:rPr lang="en-US" altLang="en-US" sz="1800" dirty="0">
                <a:latin typeface="Century Gothic" pitchFamily="34" charset="0"/>
              </a:rPr>
              <a:t>With the aim to improve the hygiene conditions, the staff has a personal responsibility for product safety.</a:t>
            </a:r>
          </a:p>
          <a:p>
            <a:pPr eaLnBrk="1" hangingPunct="1">
              <a:lnSpc>
                <a:spcPct val="80000"/>
              </a:lnSpc>
            </a:pPr>
            <a:r>
              <a:rPr lang="en-US" altLang="en-US" sz="1800" dirty="0">
                <a:latin typeface="Century Gothic" pitchFamily="34" charset="0"/>
              </a:rPr>
              <a:t>In developing the strategy for the implementation of the HACCP system should take into account     both benefits and difficulties, particularly in the    small and medium-sized enterprises, namely:</a:t>
            </a:r>
          </a:p>
          <a:p>
            <a:pPr eaLnBrk="1" hangingPunct="1">
              <a:lnSpc>
                <a:spcPct val="80000"/>
              </a:lnSpc>
            </a:pPr>
            <a:r>
              <a:rPr lang="en-US" altLang="en-US" sz="1800" dirty="0">
                <a:solidFill>
                  <a:srgbClr val="FF0000"/>
                </a:solidFill>
                <a:latin typeface="Century Gothic" pitchFamily="34" charset="0"/>
              </a:rPr>
              <a:t>Insufficient readiness and expertise of the management team;</a:t>
            </a:r>
          </a:p>
          <a:p>
            <a:pPr eaLnBrk="1" hangingPunct="1">
              <a:lnSpc>
                <a:spcPct val="80000"/>
              </a:lnSpc>
            </a:pPr>
            <a:r>
              <a:rPr lang="en-US" altLang="en-US" sz="1800" dirty="0">
                <a:solidFill>
                  <a:srgbClr val="FF0000"/>
                </a:solidFill>
                <a:latin typeface="Century Gothic" pitchFamily="34" charset="0"/>
              </a:rPr>
              <a:t>Insufficient financial and human resources;</a:t>
            </a:r>
          </a:p>
          <a:p>
            <a:pPr eaLnBrk="1" hangingPunct="1">
              <a:lnSpc>
                <a:spcPct val="80000"/>
              </a:lnSpc>
            </a:pPr>
            <a:r>
              <a:rPr lang="en-US" altLang="en-US" sz="1800" dirty="0">
                <a:solidFill>
                  <a:srgbClr val="FF0000"/>
                </a:solidFill>
                <a:latin typeface="Century Gothic" pitchFamily="34" charset="0"/>
              </a:rPr>
              <a:t>Unspecified infrastructure and modern technological equipment;</a:t>
            </a:r>
          </a:p>
          <a:p>
            <a:pPr eaLnBrk="1" hangingPunct="1">
              <a:lnSpc>
                <a:spcPct val="80000"/>
              </a:lnSpc>
            </a:pPr>
            <a:r>
              <a:rPr lang="en-US" altLang="en-US" sz="1800" dirty="0">
                <a:solidFill>
                  <a:srgbClr val="FF0000"/>
                </a:solidFill>
                <a:latin typeface="Century Gothic" pitchFamily="34" charset="0"/>
              </a:rPr>
              <a:t>Lack of practical experience, skills and knowledge of different production levels.</a:t>
            </a:r>
          </a:p>
          <a:p>
            <a:pPr eaLnBrk="1" hangingPunct="1">
              <a:lnSpc>
                <a:spcPct val="80000"/>
              </a:lnSpc>
            </a:pPr>
            <a:r>
              <a:rPr lang="en-US" altLang="en-US" sz="1800" dirty="0">
                <a:latin typeface="Century Gothic" pitchFamily="34" charset="0"/>
              </a:rPr>
              <a:t>Basic prerequisites for implementation and effective functioning of the HACCP system in an enterprise are introduced good manufacturing practices and commitment of the company top management.</a:t>
            </a:r>
          </a:p>
        </p:txBody>
      </p:sp>
      <p:pic>
        <p:nvPicPr>
          <p:cNvPr id="16387" name="Picture 4"/>
          <p:cNvPicPr>
            <a:picLocks noChangeAspect="1" noChangeArrowheads="1"/>
          </p:cNvPicPr>
          <p:nvPr/>
        </p:nvPicPr>
        <p:blipFill>
          <a:blip r:embed="rId3" cstate="print"/>
          <a:srcRect/>
          <a:stretch>
            <a:fillRect/>
          </a:stretch>
        </p:blipFill>
        <p:spPr bwMode="auto">
          <a:xfrm>
            <a:off x="6455988" y="838201"/>
            <a:ext cx="2230811" cy="2438400"/>
          </a:xfrm>
          <a:prstGeom prst="rect">
            <a:avLst/>
          </a:prstGeom>
          <a:noFill/>
          <a:ln w="9525">
            <a:noFill/>
            <a:miter lim="800000"/>
            <a:headEnd/>
            <a:tailEnd/>
          </a:ln>
        </p:spPr>
      </p:pic>
      <p:pic>
        <p:nvPicPr>
          <p:cNvPr id="16388" name="Picture 5"/>
          <p:cNvPicPr>
            <a:picLocks noChangeAspect="1" noChangeArrowheads="1"/>
          </p:cNvPicPr>
          <p:nvPr/>
        </p:nvPicPr>
        <p:blipFill>
          <a:blip r:embed="rId4" cstate="print"/>
          <a:srcRect/>
          <a:stretch>
            <a:fillRect/>
          </a:stretch>
        </p:blipFill>
        <p:spPr bwMode="auto">
          <a:xfrm>
            <a:off x="2438400" y="4724400"/>
            <a:ext cx="2057400" cy="1536556"/>
          </a:xfrm>
          <a:prstGeom prst="rect">
            <a:avLst/>
          </a:prstGeom>
          <a:noFill/>
          <a:ln w="9525">
            <a:noFill/>
            <a:miter lim="800000"/>
            <a:headEnd/>
            <a:tailEnd/>
          </a:ln>
        </p:spPr>
      </p:pic>
      <p:pic>
        <p:nvPicPr>
          <p:cNvPr id="16389" name="Picture 6" descr="Image result for diagram food safety and quality"/>
          <p:cNvPicPr>
            <a:picLocks noChangeAspect="1" noChangeArrowheads="1"/>
          </p:cNvPicPr>
          <p:nvPr/>
        </p:nvPicPr>
        <p:blipFill>
          <a:blip r:embed="rId5" cstate="print"/>
          <a:srcRect/>
          <a:stretch>
            <a:fillRect/>
          </a:stretch>
        </p:blipFill>
        <p:spPr bwMode="auto">
          <a:xfrm>
            <a:off x="6477000" y="4267200"/>
            <a:ext cx="2143125" cy="21431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457200"/>
            <a:ext cx="8001000" cy="381000"/>
          </a:xfrm>
        </p:spPr>
        <p:txBody>
          <a:bodyPr/>
          <a:lstStyle/>
          <a:p>
            <a:pPr eaLnBrk="1" hangingPunct="1"/>
            <a:r>
              <a:rPr lang="en-US" altLang="en-US" sz="1800" b="1" dirty="0">
                <a:solidFill>
                  <a:srgbClr val="00FFCC"/>
                </a:solidFill>
                <a:latin typeface="Century Gothic" pitchFamily="34" charset="0"/>
              </a:rPr>
              <a:t>2.1.4</a:t>
            </a:r>
            <a:r>
              <a:rPr lang="bg-BG" altLang="en-US" sz="1800" b="1" dirty="0">
                <a:solidFill>
                  <a:srgbClr val="00FFCC"/>
                </a:solidFill>
                <a:latin typeface="Century Gothic" pitchFamily="34" charset="0"/>
              </a:rPr>
              <a:t>.</a:t>
            </a:r>
            <a:r>
              <a:rPr lang="ru-RU" altLang="en-US" sz="1800" b="1" dirty="0">
                <a:solidFill>
                  <a:srgbClr val="00FFCC"/>
                </a:solidFill>
                <a:latin typeface="Century Gothic" pitchFamily="34" charset="0"/>
              </a:rPr>
              <a:t>2. </a:t>
            </a:r>
            <a:r>
              <a:rPr lang="en-US" altLang="en-US" sz="1800" b="1" dirty="0">
                <a:solidFill>
                  <a:srgbClr val="00FFCC"/>
                </a:solidFill>
                <a:latin typeface="Century Gothic" pitchFamily="34" charset="0"/>
              </a:rPr>
              <a:t>Responsibilities for the implementation of the HACCP system</a:t>
            </a:r>
            <a:r>
              <a:rPr lang="ru-RU" altLang="en-US" sz="1800" b="1" dirty="0">
                <a:solidFill>
                  <a:srgbClr val="00FFCC"/>
                </a:solidFill>
                <a:latin typeface="Century Gothic" pitchFamily="34" charset="0"/>
              </a:rPr>
              <a:t>!</a:t>
            </a:r>
            <a:endParaRPr lang="en-US" altLang="en-US" sz="2400" b="1" dirty="0">
              <a:solidFill>
                <a:srgbClr val="FFFF00"/>
              </a:solidFill>
              <a:latin typeface="Century Gothic" pitchFamily="34" charset="0"/>
            </a:endParaRPr>
          </a:p>
        </p:txBody>
      </p:sp>
      <p:sp>
        <p:nvSpPr>
          <p:cNvPr id="17411" name="Rectangle 3"/>
          <p:cNvSpPr>
            <a:spLocks noGrp="1" noChangeArrowheads="1"/>
          </p:cNvSpPr>
          <p:nvPr>
            <p:ph type="body" idx="1"/>
          </p:nvPr>
        </p:nvSpPr>
        <p:spPr>
          <a:xfrm>
            <a:off x="381000" y="838200"/>
            <a:ext cx="6629400" cy="2590800"/>
          </a:xfrm>
        </p:spPr>
        <p:txBody>
          <a:bodyPr/>
          <a:lstStyle/>
          <a:p>
            <a:pPr marL="177800" indent="-177800" eaLnBrk="1" hangingPunct="1">
              <a:lnSpc>
                <a:spcPct val="80000"/>
              </a:lnSpc>
            </a:pPr>
            <a:r>
              <a:rPr lang="en-US" altLang="en-US" sz="1600" dirty="0">
                <a:latin typeface="Century Gothic" pitchFamily="34" charset="0"/>
              </a:rPr>
              <a:t>The implementation of the HACCP system leads to a change of the different responsibilities of producers, processors, distributors, retailers, government control and consumers.</a:t>
            </a:r>
          </a:p>
          <a:p>
            <a:pPr marL="177800" indent="-177800" eaLnBrk="1" hangingPunct="1">
              <a:lnSpc>
                <a:spcPct val="80000"/>
              </a:lnSpc>
            </a:pPr>
            <a:r>
              <a:rPr lang="en-US" altLang="en-US" sz="1600" dirty="0">
                <a:solidFill>
                  <a:srgbClr val="FF0000"/>
                </a:solidFill>
                <a:latin typeface="Century Gothic" pitchFamily="34" charset="0"/>
              </a:rPr>
              <a:t>Responsibility for the food / feed safety is taken entirely by producers, processors, distributors and retailers.</a:t>
            </a:r>
          </a:p>
          <a:p>
            <a:pPr marL="177800" indent="-177800" eaLnBrk="1" hangingPunct="1">
              <a:lnSpc>
                <a:spcPct val="80000"/>
              </a:lnSpc>
            </a:pPr>
            <a:r>
              <a:rPr lang="en-US" altLang="en-US" sz="1600" dirty="0">
                <a:latin typeface="Century Gothic" pitchFamily="34" charset="0"/>
              </a:rPr>
              <a:t>The role of the state control changes, too. Instead of                         detecting certain failures, control authorities should assess                          the effective implementation of HACCP.</a:t>
            </a:r>
            <a:endParaRPr lang="ru-RU" altLang="en-US" sz="1600" dirty="0">
              <a:latin typeface="Century Gothic" pitchFamily="34" charset="0"/>
            </a:endParaRPr>
          </a:p>
        </p:txBody>
      </p:sp>
      <p:pic>
        <p:nvPicPr>
          <p:cNvPr id="17412" name="Picture 4"/>
          <p:cNvPicPr>
            <a:picLocks noChangeAspect="1" noChangeArrowheads="1"/>
          </p:cNvPicPr>
          <p:nvPr/>
        </p:nvPicPr>
        <p:blipFill>
          <a:blip r:embed="rId3" cstate="print"/>
          <a:srcRect/>
          <a:stretch>
            <a:fillRect/>
          </a:stretch>
        </p:blipFill>
        <p:spPr bwMode="auto">
          <a:xfrm>
            <a:off x="6400800" y="5638800"/>
            <a:ext cx="2355850" cy="815975"/>
          </a:xfrm>
          <a:prstGeom prst="rect">
            <a:avLst/>
          </a:prstGeom>
          <a:noFill/>
          <a:ln w="9525">
            <a:noFill/>
            <a:miter lim="800000"/>
            <a:headEnd/>
            <a:tailEnd/>
          </a:ln>
        </p:spPr>
      </p:pic>
      <p:pic>
        <p:nvPicPr>
          <p:cNvPr id="17413" name="Picture 6"/>
          <p:cNvPicPr>
            <a:picLocks noChangeAspect="1" noChangeArrowheads="1"/>
          </p:cNvPicPr>
          <p:nvPr/>
        </p:nvPicPr>
        <p:blipFill>
          <a:blip r:embed="rId4" cstate="print"/>
          <a:srcRect/>
          <a:stretch>
            <a:fillRect/>
          </a:stretch>
        </p:blipFill>
        <p:spPr bwMode="auto">
          <a:xfrm>
            <a:off x="6629400" y="1118218"/>
            <a:ext cx="2093913" cy="1548782"/>
          </a:xfrm>
          <a:prstGeom prst="rect">
            <a:avLst/>
          </a:prstGeom>
          <a:noFill/>
          <a:ln w="9525">
            <a:noFill/>
            <a:miter lim="800000"/>
            <a:headEnd/>
            <a:tailEnd/>
          </a:ln>
        </p:spPr>
      </p:pic>
      <p:sp>
        <p:nvSpPr>
          <p:cNvPr id="17414" name="Правоъгълник 5"/>
          <p:cNvSpPr>
            <a:spLocks noChangeArrowheads="1"/>
          </p:cNvSpPr>
          <p:nvPr/>
        </p:nvSpPr>
        <p:spPr bwMode="auto">
          <a:xfrm>
            <a:off x="381000" y="2667000"/>
            <a:ext cx="8229600" cy="3243965"/>
          </a:xfrm>
          <a:prstGeom prst="rect">
            <a:avLst/>
          </a:prstGeom>
          <a:noFill/>
          <a:ln w="9525">
            <a:noFill/>
            <a:miter lim="800000"/>
            <a:headEnd/>
            <a:tailEnd/>
          </a:ln>
        </p:spPr>
        <p:txBody>
          <a:bodyPr>
            <a:spAutoFit/>
          </a:bodyPr>
          <a:lstStyle/>
          <a:p>
            <a:pPr marL="177800" indent="-177800">
              <a:lnSpc>
                <a:spcPct val="80000"/>
              </a:lnSpc>
              <a:buFont typeface="Arial" charset="0"/>
              <a:buChar char="•"/>
            </a:pPr>
            <a:r>
              <a:rPr lang="en-US" altLang="en-US" sz="1600" dirty="0">
                <a:latin typeface="Century Gothic" pitchFamily="34" charset="0"/>
              </a:rPr>
              <a:t>The state inspectors have to be familiar with the responsible tasks set by the enterprise to minimize the risk factors for the production of safe food and feed.</a:t>
            </a:r>
          </a:p>
          <a:p>
            <a:pPr marL="177800" indent="-177800">
              <a:lnSpc>
                <a:spcPct val="80000"/>
              </a:lnSpc>
              <a:buFont typeface="Arial" charset="0"/>
              <a:buChar char="•"/>
            </a:pPr>
            <a:r>
              <a:rPr lang="en-US" altLang="en-US" sz="1600" dirty="0">
                <a:latin typeface="Century Gothic" pitchFamily="34" charset="0"/>
              </a:rPr>
              <a:t>The users have great responsibilities in HACCP also. Very often, despite the existence of a functioning system in enterprises, the user can manipulate or improperly stored foodstuff. Subsequently, this can cause damage to the health of consumers. This requires commitment on the part of consumers to act in accordance with HACCP requirements and information from manufacturers for product handling in user.</a:t>
            </a:r>
          </a:p>
          <a:p>
            <a:pPr marL="177800" indent="-177800">
              <a:lnSpc>
                <a:spcPct val="80000"/>
              </a:lnSpc>
              <a:buFont typeface="Arial" charset="0"/>
              <a:buChar char="•"/>
            </a:pPr>
            <a:r>
              <a:rPr lang="en-US" altLang="en-US" sz="1600" dirty="0">
                <a:latin typeface="Century Gothic" pitchFamily="34" charset="0"/>
              </a:rPr>
              <a:t>When HACCP is applied correctly, it is sufficiently effective method for ensuring food safety.</a:t>
            </a:r>
          </a:p>
          <a:p>
            <a:pPr marL="177800" indent="-177800">
              <a:lnSpc>
                <a:spcPct val="80000"/>
              </a:lnSpc>
              <a:buFont typeface="Arial" charset="0"/>
              <a:buChar char="•"/>
            </a:pPr>
            <a:r>
              <a:rPr lang="en-US" altLang="en-US" sz="1600" dirty="0">
                <a:latin typeface="Century Gothic" pitchFamily="34" charset="0"/>
              </a:rPr>
              <a:t>HACCP requirements are not achieved easily. Its implementation is associated with collecting and analyzing large amounts of information, training of workers and HACCP team properly developing specific HACCP plans for each product or group of products.</a:t>
            </a:r>
          </a:p>
          <a:p>
            <a:pPr marL="177800" indent="-177800">
              <a:lnSpc>
                <a:spcPct val="80000"/>
              </a:lnSpc>
              <a:buFont typeface="Arial" charset="0"/>
              <a:buChar char="•"/>
            </a:pPr>
            <a:r>
              <a:rPr lang="en-US" altLang="en-US" sz="1600" dirty="0">
                <a:latin typeface="Century Gothic" pitchFamily="34" charset="0"/>
              </a:rPr>
              <a:t>The successful implementation of HACCP requires high corporate                                   culture and depends on the human factor.</a:t>
            </a:r>
            <a:endParaRPr lang="bg-BG" sz="1600" dirty="0">
              <a:latin typeface="Century Gothic"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81000" y="457200"/>
            <a:ext cx="6705600" cy="6400800"/>
          </a:xfrm>
        </p:spPr>
        <p:txBody>
          <a:bodyPr/>
          <a:lstStyle/>
          <a:p>
            <a:pPr eaLnBrk="1" hangingPunct="1">
              <a:lnSpc>
                <a:spcPct val="80000"/>
              </a:lnSpc>
            </a:pPr>
            <a:r>
              <a:rPr lang="en-US" altLang="en-US" sz="1800" dirty="0">
                <a:latin typeface="Century Gothic" pitchFamily="34" charset="0"/>
              </a:rPr>
              <a:t>HACCP will be effective only if the staff of every levels has been involved. Of particular importance is the staff to understand their responsibilities under the HACCP system and the importance of their immediate work that they do.</a:t>
            </a:r>
          </a:p>
          <a:p>
            <a:pPr eaLnBrk="1" hangingPunct="1">
              <a:lnSpc>
                <a:spcPct val="80000"/>
              </a:lnSpc>
            </a:pPr>
            <a:r>
              <a:rPr lang="en-US" altLang="en-US" sz="1800" dirty="0">
                <a:latin typeface="Century Gothic" pitchFamily="34" charset="0"/>
              </a:rPr>
              <a:t>The development, implementation and maintenance of HACCP requires time and commitment from every employee and worker in the company.</a:t>
            </a:r>
          </a:p>
          <a:p>
            <a:pPr eaLnBrk="1" hangingPunct="1">
              <a:lnSpc>
                <a:spcPct val="80000"/>
              </a:lnSpc>
            </a:pPr>
            <a:r>
              <a:rPr lang="en-US" altLang="en-US" sz="1800" dirty="0">
                <a:latin typeface="Century Gothic" pitchFamily="34" charset="0"/>
              </a:rPr>
              <a:t>The system engages the whole team.</a:t>
            </a:r>
          </a:p>
          <a:p>
            <a:pPr eaLnBrk="1" hangingPunct="1">
              <a:lnSpc>
                <a:spcPct val="80000"/>
              </a:lnSpc>
            </a:pPr>
            <a:r>
              <a:rPr lang="en-US" altLang="en-US" sz="1800" dirty="0">
                <a:latin typeface="Century Gothic" pitchFamily="34" charset="0"/>
              </a:rPr>
              <a:t>The top management of the organization must have a vision and a policy at all levels to produce safe food / feed.</a:t>
            </a:r>
          </a:p>
          <a:p>
            <a:pPr eaLnBrk="1" hangingPunct="1">
              <a:lnSpc>
                <a:spcPct val="80000"/>
              </a:lnSpc>
            </a:pPr>
            <a:r>
              <a:rPr lang="en-US" altLang="en-US" sz="1800" dirty="0">
                <a:latin typeface="Century Gothic" pitchFamily="34" charset="0"/>
              </a:rPr>
              <a:t>Operational management must also take maximum responsibility for the safety of the company's products, which is provided by HACCP system.</a:t>
            </a:r>
          </a:p>
          <a:p>
            <a:pPr eaLnBrk="1" hangingPunct="1">
              <a:lnSpc>
                <a:spcPct val="80000"/>
              </a:lnSpc>
            </a:pPr>
            <a:r>
              <a:rPr lang="en-US" altLang="en-US" sz="1800" dirty="0">
                <a:latin typeface="Century Gothic" pitchFamily="34" charset="0"/>
              </a:rPr>
              <a:t>Every worker should be familiar with the advantages of HACCP and to has concrete obligations to produce safe products.</a:t>
            </a:r>
          </a:p>
          <a:p>
            <a:pPr eaLnBrk="1" hangingPunct="1">
              <a:lnSpc>
                <a:spcPct val="80000"/>
              </a:lnSpc>
            </a:pPr>
            <a:r>
              <a:rPr lang="en-US" altLang="en-US" sz="1800" dirty="0">
                <a:latin typeface="Century Gothic" pitchFamily="34" charset="0"/>
              </a:rPr>
              <a:t>To ensure success, the employees need to be educated, skilled and retrained.</a:t>
            </a:r>
          </a:p>
          <a:p>
            <a:pPr eaLnBrk="1" hangingPunct="1">
              <a:lnSpc>
                <a:spcPct val="80000"/>
              </a:lnSpc>
            </a:pPr>
            <a:r>
              <a:rPr lang="en-US" altLang="en-US" sz="1800" dirty="0">
                <a:latin typeface="Century Gothic" pitchFamily="34" charset="0"/>
              </a:rPr>
              <a:t>Staff turnover makes necessary to provide continuous training so that HACCP can be understood by all.</a:t>
            </a:r>
          </a:p>
        </p:txBody>
      </p:sp>
      <p:pic>
        <p:nvPicPr>
          <p:cNvPr id="18435" name="Picture 4"/>
          <p:cNvPicPr>
            <a:picLocks noChangeAspect="1" noChangeArrowheads="1"/>
          </p:cNvPicPr>
          <p:nvPr/>
        </p:nvPicPr>
        <p:blipFill>
          <a:blip r:embed="rId3" cstate="print"/>
          <a:srcRect/>
          <a:stretch>
            <a:fillRect/>
          </a:stretch>
        </p:blipFill>
        <p:spPr bwMode="auto">
          <a:xfrm>
            <a:off x="7086600" y="3810000"/>
            <a:ext cx="1524000" cy="1524000"/>
          </a:xfrm>
          <a:prstGeom prst="rect">
            <a:avLst/>
          </a:prstGeom>
          <a:noFill/>
          <a:ln w="9525">
            <a:noFill/>
            <a:miter lim="800000"/>
            <a:headEnd/>
            <a:tailEnd/>
          </a:ln>
        </p:spPr>
      </p:pic>
      <p:pic>
        <p:nvPicPr>
          <p:cNvPr id="18436" name="Picture 6"/>
          <p:cNvPicPr>
            <a:picLocks noChangeAspect="1" noChangeArrowheads="1"/>
          </p:cNvPicPr>
          <p:nvPr/>
        </p:nvPicPr>
        <p:blipFill>
          <a:blip r:embed="rId4" cstate="print"/>
          <a:srcRect/>
          <a:stretch>
            <a:fillRect/>
          </a:stretch>
        </p:blipFill>
        <p:spPr bwMode="auto">
          <a:xfrm>
            <a:off x="6934200" y="533400"/>
            <a:ext cx="1771650" cy="873125"/>
          </a:xfrm>
          <a:prstGeom prst="rect">
            <a:avLst/>
          </a:prstGeom>
          <a:noFill/>
          <a:ln w="9525">
            <a:noFill/>
            <a:miter lim="800000"/>
            <a:headEnd/>
            <a:tailEnd/>
          </a:ln>
        </p:spPr>
      </p:pic>
      <p:pic>
        <p:nvPicPr>
          <p:cNvPr id="18437" name="Picture 8"/>
          <p:cNvPicPr>
            <a:picLocks noChangeAspect="1" noChangeArrowheads="1"/>
          </p:cNvPicPr>
          <p:nvPr/>
        </p:nvPicPr>
        <p:blipFill>
          <a:blip r:embed="rId5" cstate="print"/>
          <a:srcRect/>
          <a:stretch>
            <a:fillRect/>
          </a:stretch>
        </p:blipFill>
        <p:spPr bwMode="auto">
          <a:xfrm>
            <a:off x="7243697" y="1600200"/>
            <a:ext cx="1216025" cy="1828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Контейнер за съдържание 5"/>
          <p:cNvSpPr>
            <a:spLocks noGrp="1"/>
          </p:cNvSpPr>
          <p:nvPr>
            <p:ph idx="1"/>
          </p:nvPr>
        </p:nvSpPr>
        <p:spPr>
          <a:xfrm>
            <a:off x="273050" y="762000"/>
            <a:ext cx="8870950" cy="1600200"/>
          </a:xfrm>
        </p:spPr>
        <p:txBody>
          <a:bodyPr/>
          <a:lstStyle/>
          <a:p>
            <a:pPr marL="712788" indent="-712788" algn="ctr">
              <a:buFontTx/>
              <a:buNone/>
              <a:tabLst>
                <a:tab pos="712788" algn="l"/>
              </a:tabLst>
            </a:pPr>
            <a:r>
              <a:rPr lang="en-GB">
                <a:latin typeface="Franklin Gothic Demi Cond" pitchFamily="34" charset="0"/>
                <a:ea typeface="Verdana" pitchFamily="34" charset="0"/>
                <a:cs typeface="Verdana" pitchFamily="34" charset="0"/>
              </a:rPr>
              <a:t>2.2. </a:t>
            </a:r>
            <a:r>
              <a:rPr lang="en-GB">
                <a:latin typeface="Franklin Gothic Demi Cond" pitchFamily="34" charset="0"/>
              </a:rPr>
              <a:t>The HACCP system structure. </a:t>
            </a:r>
          </a:p>
          <a:p>
            <a:pPr marL="712788" indent="-712788" algn="ctr">
              <a:buFontTx/>
              <a:buNone/>
              <a:tabLst>
                <a:tab pos="712788" algn="l"/>
              </a:tabLst>
            </a:pPr>
            <a:r>
              <a:rPr lang="en-GB">
                <a:latin typeface="Franklin Gothic Demi Cond" pitchFamily="34" charset="0"/>
              </a:rPr>
              <a:t>HACCP plans</a:t>
            </a:r>
          </a:p>
        </p:txBody>
      </p:sp>
      <p:pic>
        <p:nvPicPr>
          <p:cNvPr id="19459" name="Picture 3" descr="Image result for The safe food planning and realization"/>
          <p:cNvPicPr>
            <a:picLocks noChangeAspect="1" noChangeArrowheads="1"/>
          </p:cNvPicPr>
          <p:nvPr/>
        </p:nvPicPr>
        <p:blipFill>
          <a:blip r:embed="rId3" cstate="print"/>
          <a:srcRect/>
          <a:stretch>
            <a:fillRect/>
          </a:stretch>
        </p:blipFill>
        <p:spPr bwMode="auto">
          <a:xfrm>
            <a:off x="1636713" y="2133600"/>
            <a:ext cx="5943600" cy="3975100"/>
          </a:xfrm>
          <a:prstGeom prst="rect">
            <a:avLst/>
          </a:prstGeom>
          <a:noFill/>
          <a:ln w="9525">
            <a:noFill/>
            <a:miter lim="800000"/>
            <a:headEnd/>
            <a:tailEnd/>
          </a:ln>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6324600" cy="381000"/>
          </a:xfrm>
        </p:spPr>
        <p:txBody>
          <a:bodyPr/>
          <a:lstStyle/>
          <a:p>
            <a:pPr algn="ctr" eaLnBrk="1" hangingPunct="1">
              <a:defRPr/>
            </a:pPr>
            <a:r>
              <a:rPr lang="en-US" altLang="en-US" sz="2000" b="1" cap="small" dirty="0">
                <a:solidFill>
                  <a:srgbClr val="FFFF00"/>
                </a:solidFill>
                <a:latin typeface="Century Gothic" pitchFamily="34" charset="0"/>
              </a:rPr>
              <a:t>2.2.1</a:t>
            </a:r>
            <a:r>
              <a:rPr lang="bg-BG" altLang="en-US" sz="2000" b="1" cap="small" dirty="0">
                <a:solidFill>
                  <a:srgbClr val="FFFF00"/>
                </a:solidFill>
                <a:latin typeface="Century Gothic" pitchFamily="34" charset="0"/>
              </a:rPr>
              <a:t>. </a:t>
            </a:r>
            <a:r>
              <a:rPr lang="en-GB" altLang="en-US" sz="2000" b="1" cap="small" dirty="0">
                <a:solidFill>
                  <a:srgbClr val="FFFF00"/>
                </a:solidFill>
                <a:latin typeface="Century Gothic" pitchFamily="34" charset="0"/>
              </a:rPr>
              <a:t>HACCP principles</a:t>
            </a:r>
            <a:br>
              <a:rPr lang="bg-BG" altLang="en-US" sz="2000" cap="small" dirty="0">
                <a:solidFill>
                  <a:srgbClr val="FFFF00"/>
                </a:solidFill>
                <a:latin typeface="Century Gothic" pitchFamily="34" charset="0"/>
              </a:rPr>
            </a:br>
            <a:endParaRPr lang="en-US" altLang="en-US" sz="2000" cap="small" dirty="0">
              <a:solidFill>
                <a:srgbClr val="FFFF00"/>
              </a:solidFill>
              <a:latin typeface="Century Gothic" pitchFamily="34" charset="0"/>
            </a:endParaRPr>
          </a:p>
        </p:txBody>
      </p:sp>
      <p:sp>
        <p:nvSpPr>
          <p:cNvPr id="16387" name="Rectangle 3"/>
          <p:cNvSpPr>
            <a:spLocks noGrp="1" noChangeArrowheads="1"/>
          </p:cNvSpPr>
          <p:nvPr>
            <p:ph type="body" idx="1"/>
          </p:nvPr>
        </p:nvSpPr>
        <p:spPr>
          <a:xfrm>
            <a:off x="381000" y="606970"/>
            <a:ext cx="7239000" cy="1295400"/>
          </a:xfrm>
        </p:spPr>
        <p:txBody>
          <a:bodyPr/>
          <a:lstStyle/>
          <a:p>
            <a:pPr algn="just" eaLnBrk="1" hangingPunct="1">
              <a:lnSpc>
                <a:spcPct val="80000"/>
              </a:lnSpc>
              <a:buFontTx/>
              <a:buNone/>
              <a:defRPr/>
            </a:pPr>
            <a:r>
              <a:rPr lang="en-US" altLang="en-US" sz="1800" dirty="0">
                <a:latin typeface="Century Gothic" pitchFamily="34" charset="0"/>
              </a:rPr>
              <a:t>HACCP is based on seven internationally accepted principles:</a:t>
            </a:r>
          </a:p>
          <a:p>
            <a:pPr marL="0" indent="0" algn="just" eaLnBrk="1" hangingPunct="1">
              <a:lnSpc>
                <a:spcPct val="80000"/>
              </a:lnSpc>
              <a:buFontTx/>
              <a:buNone/>
              <a:defRPr/>
            </a:pPr>
            <a:r>
              <a:rPr lang="en-US" altLang="en-US" sz="1600" dirty="0">
                <a:solidFill>
                  <a:srgbClr val="FF0000"/>
                </a:solidFill>
                <a:latin typeface="Century Gothic" pitchFamily="34" charset="0"/>
              </a:rPr>
              <a:t>Principle 1. Hazard analysis</a:t>
            </a:r>
          </a:p>
          <a:p>
            <a:pPr marL="0" indent="0" algn="just" eaLnBrk="1" hangingPunct="1">
              <a:lnSpc>
                <a:spcPct val="80000"/>
              </a:lnSpc>
              <a:buFontTx/>
              <a:buNone/>
              <a:defRPr/>
            </a:pPr>
            <a:r>
              <a:rPr lang="en-US" altLang="en-US" sz="1600" dirty="0">
                <a:latin typeface="Century Gothic" pitchFamily="34" charset="0"/>
              </a:rPr>
              <a:t>Identifying potential hazards associated with food / feed in all stages of the process, assess the risk of any hazard and prescribing specific preventive control measures.</a:t>
            </a:r>
          </a:p>
        </p:txBody>
      </p:sp>
      <p:pic>
        <p:nvPicPr>
          <p:cNvPr id="20484" name="Picture 6"/>
          <p:cNvPicPr>
            <a:picLocks noChangeAspect="1" noChangeArrowheads="1"/>
          </p:cNvPicPr>
          <p:nvPr/>
        </p:nvPicPr>
        <p:blipFill>
          <a:blip r:embed="rId3" cstate="print"/>
          <a:srcRect/>
          <a:stretch>
            <a:fillRect/>
          </a:stretch>
        </p:blipFill>
        <p:spPr bwMode="auto">
          <a:xfrm>
            <a:off x="7696200" y="381000"/>
            <a:ext cx="1030288" cy="1320800"/>
          </a:xfrm>
          <a:prstGeom prst="rect">
            <a:avLst/>
          </a:prstGeom>
          <a:noFill/>
          <a:ln w="9525">
            <a:noFill/>
            <a:miter lim="800000"/>
            <a:headEnd/>
            <a:tailEnd/>
          </a:ln>
        </p:spPr>
      </p:pic>
      <p:sp>
        <p:nvSpPr>
          <p:cNvPr id="20485" name="Правоъгълник 5"/>
          <p:cNvSpPr>
            <a:spLocks noChangeArrowheads="1"/>
          </p:cNvSpPr>
          <p:nvPr/>
        </p:nvSpPr>
        <p:spPr bwMode="auto">
          <a:xfrm>
            <a:off x="381000" y="1676400"/>
            <a:ext cx="8305800" cy="2677656"/>
          </a:xfrm>
          <a:prstGeom prst="rect">
            <a:avLst/>
          </a:prstGeom>
          <a:noFill/>
          <a:ln w="9525">
            <a:noFill/>
            <a:miter lim="800000"/>
            <a:headEnd/>
            <a:tailEnd/>
          </a:ln>
        </p:spPr>
        <p:txBody>
          <a:bodyPr>
            <a:spAutoFit/>
          </a:bodyPr>
          <a:lstStyle/>
          <a:p>
            <a:pPr>
              <a:lnSpc>
                <a:spcPct val="80000"/>
              </a:lnSpc>
            </a:pPr>
            <a:r>
              <a:rPr lang="en-US" altLang="en-US" sz="1600" dirty="0">
                <a:solidFill>
                  <a:srgbClr val="FF0000"/>
                </a:solidFill>
                <a:latin typeface="Century Gothic" pitchFamily="34" charset="0"/>
              </a:rPr>
              <a:t>Principle 2. Identify the critical control points (CCPs) in the process</a:t>
            </a:r>
          </a:p>
          <a:p>
            <a:pPr>
              <a:lnSpc>
                <a:spcPct val="80000"/>
              </a:lnSpc>
            </a:pPr>
            <a:r>
              <a:rPr lang="en-US" altLang="en-US" sz="1600" dirty="0">
                <a:latin typeface="Century Gothic" pitchFamily="34" charset="0"/>
              </a:rPr>
              <a:t>Determination of points, procedures or technological steps that are indispensable for prevention, avoidance or elimination to an acceptable level of food / feed contamination or reduce that hazard to an acceptable level.</a:t>
            </a:r>
          </a:p>
          <a:p>
            <a:pPr>
              <a:lnSpc>
                <a:spcPct val="80000"/>
              </a:lnSpc>
            </a:pPr>
            <a:r>
              <a:rPr lang="en-US" altLang="en-US" sz="1600" dirty="0">
                <a:solidFill>
                  <a:srgbClr val="FF0000"/>
                </a:solidFill>
                <a:latin typeface="Century Gothic" pitchFamily="34" charset="0"/>
              </a:rPr>
              <a:t>Principle 3. Define and implement critical limits for each CCP</a:t>
            </a:r>
          </a:p>
          <a:p>
            <a:pPr>
              <a:lnSpc>
                <a:spcPct val="80000"/>
              </a:lnSpc>
            </a:pPr>
            <a:r>
              <a:rPr lang="en-US" altLang="en-US" sz="1600" dirty="0">
                <a:latin typeface="Century Gothic" pitchFamily="34" charset="0"/>
              </a:rPr>
              <a:t>Determination of critical limits (and if  you want  the operational limits in addition) that have to be followed to ensure that CCP is under control.</a:t>
            </a:r>
          </a:p>
          <a:p>
            <a:pPr>
              <a:lnSpc>
                <a:spcPct val="80000"/>
              </a:lnSpc>
            </a:pPr>
            <a:r>
              <a:rPr lang="en-US" altLang="en-US" sz="1600" dirty="0">
                <a:solidFill>
                  <a:srgbClr val="FF0000"/>
                </a:solidFill>
                <a:latin typeface="Century Gothic" pitchFamily="34" charset="0"/>
              </a:rPr>
              <a:t>Principle 4. Establish a monitoring system for identified CCP</a:t>
            </a:r>
          </a:p>
          <a:p>
            <a:pPr>
              <a:lnSpc>
                <a:spcPct val="80000"/>
              </a:lnSpc>
            </a:pPr>
            <a:r>
              <a:rPr lang="en-US" altLang="en-US" sz="1600" dirty="0">
                <a:latin typeface="Century Gothic" pitchFamily="34" charset="0"/>
              </a:rPr>
              <a:t>The monitoring system of CCP is performed by conducting planned observations and examinations.</a:t>
            </a:r>
          </a:p>
          <a:p>
            <a:pPr>
              <a:lnSpc>
                <a:spcPct val="80000"/>
              </a:lnSpc>
            </a:pPr>
            <a:r>
              <a:rPr lang="en-US" altLang="en-US" sz="1600" dirty="0">
                <a:solidFill>
                  <a:srgbClr val="FF0000"/>
                </a:solidFill>
                <a:latin typeface="Century Gothic" pitchFamily="34" charset="0"/>
              </a:rPr>
              <a:t>Principle 5. Determination of corrective actions</a:t>
            </a:r>
          </a:p>
          <a:p>
            <a:pPr>
              <a:lnSpc>
                <a:spcPct val="80000"/>
              </a:lnSpc>
            </a:pPr>
            <a:r>
              <a:rPr lang="en-US" altLang="en-US" sz="1600" dirty="0">
                <a:latin typeface="Century Gothic" pitchFamily="34" charset="0"/>
              </a:rPr>
              <a:t>Such actions shall be taken in case of nonconformity, i.e. when monitoring indicates that a CCP is out of control</a:t>
            </a:r>
            <a:r>
              <a:rPr lang="en-US" altLang="en-US" dirty="0">
                <a:latin typeface="Century Gothic" pitchFamily="34" charset="0"/>
              </a:rPr>
              <a:t>.</a:t>
            </a:r>
          </a:p>
        </p:txBody>
      </p:sp>
      <p:sp>
        <p:nvSpPr>
          <p:cNvPr id="20486" name="Правоъгълник 6"/>
          <p:cNvSpPr>
            <a:spLocks noChangeArrowheads="1"/>
          </p:cNvSpPr>
          <p:nvPr/>
        </p:nvSpPr>
        <p:spPr bwMode="auto">
          <a:xfrm>
            <a:off x="381000" y="4267200"/>
            <a:ext cx="3886200" cy="2259080"/>
          </a:xfrm>
          <a:prstGeom prst="rect">
            <a:avLst/>
          </a:prstGeom>
          <a:noFill/>
          <a:ln w="9525">
            <a:noFill/>
            <a:miter lim="800000"/>
            <a:headEnd/>
            <a:tailEnd/>
          </a:ln>
        </p:spPr>
        <p:txBody>
          <a:bodyPr>
            <a:spAutoFit/>
          </a:bodyPr>
          <a:lstStyle/>
          <a:p>
            <a:pPr>
              <a:lnSpc>
                <a:spcPct val="80000"/>
              </a:lnSpc>
            </a:pPr>
            <a:r>
              <a:rPr lang="en-US" altLang="en-US" sz="1600" dirty="0">
                <a:solidFill>
                  <a:srgbClr val="FF0000"/>
                </a:solidFill>
                <a:latin typeface="Century Gothic" pitchFamily="34" charset="0"/>
              </a:rPr>
              <a:t>Principle 6. Enter the verification procedure of the HACCP system</a:t>
            </a:r>
          </a:p>
          <a:p>
            <a:pPr>
              <a:lnSpc>
                <a:spcPct val="80000"/>
              </a:lnSpc>
            </a:pPr>
            <a:r>
              <a:rPr lang="en-US" altLang="en-US" sz="1600" dirty="0">
                <a:latin typeface="Century Gothic" pitchFamily="34" charset="0"/>
              </a:rPr>
              <a:t>These procedures are performed to confirm that the HACCP system is working effectively.</a:t>
            </a:r>
          </a:p>
          <a:p>
            <a:pPr>
              <a:lnSpc>
                <a:spcPct val="80000"/>
              </a:lnSpc>
            </a:pPr>
            <a:r>
              <a:rPr lang="en-US" altLang="en-US" sz="1600" dirty="0">
                <a:solidFill>
                  <a:srgbClr val="FF0000"/>
                </a:solidFill>
                <a:latin typeface="Century Gothic" pitchFamily="34" charset="0"/>
              </a:rPr>
              <a:t>Principle 7. Documentation and keeping the records of the HACCP system</a:t>
            </a:r>
          </a:p>
          <a:p>
            <a:pPr>
              <a:lnSpc>
                <a:spcPct val="80000"/>
              </a:lnSpc>
            </a:pPr>
            <a:r>
              <a:rPr lang="en-US" altLang="en-US" sz="1600" dirty="0">
                <a:latin typeface="Century Gothic" pitchFamily="34" charset="0"/>
              </a:rPr>
              <a:t>This principle requires procedures and records consistent with the principles of the HACCP system.</a:t>
            </a:r>
          </a:p>
        </p:txBody>
      </p:sp>
      <p:pic>
        <p:nvPicPr>
          <p:cNvPr id="20487" name="Picture 6" descr="haccp-steps"/>
          <p:cNvPicPr>
            <a:picLocks noChangeAspect="1" noChangeArrowheads="1"/>
          </p:cNvPicPr>
          <p:nvPr/>
        </p:nvPicPr>
        <p:blipFill>
          <a:blip r:embed="rId4" cstate="print"/>
          <a:srcRect/>
          <a:stretch>
            <a:fillRect/>
          </a:stretch>
        </p:blipFill>
        <p:spPr bwMode="auto">
          <a:xfrm>
            <a:off x="4419600" y="4114800"/>
            <a:ext cx="4265612" cy="233027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406400"/>
            <a:ext cx="7696200" cy="381000"/>
          </a:xfrm>
        </p:spPr>
        <p:txBody>
          <a:bodyPr/>
          <a:lstStyle/>
          <a:p>
            <a:pPr algn="ctr" eaLnBrk="1" hangingPunct="1">
              <a:defRPr/>
            </a:pPr>
            <a:r>
              <a:rPr lang="en-US" altLang="en-US" sz="2000" b="1" cap="small" dirty="0">
                <a:solidFill>
                  <a:srgbClr val="FFFF00"/>
                </a:solidFill>
                <a:latin typeface="Century Gothic" pitchFamily="34" charset="0"/>
              </a:rPr>
              <a:t>2.2.2</a:t>
            </a:r>
            <a:r>
              <a:rPr lang="bg-BG" altLang="en-US" sz="2000" b="1" cap="small" dirty="0">
                <a:solidFill>
                  <a:srgbClr val="FFFF00"/>
                </a:solidFill>
                <a:latin typeface="Century Gothic" pitchFamily="34" charset="0"/>
              </a:rPr>
              <a:t>. </a:t>
            </a:r>
            <a:r>
              <a:rPr lang="en-US" altLang="en-US" sz="2000" b="1" cap="small" dirty="0">
                <a:solidFill>
                  <a:srgbClr val="FFFF00"/>
                </a:solidFill>
                <a:latin typeface="Century Gothic" pitchFamily="34" charset="0"/>
              </a:rPr>
              <a:t>Steps to develop a HACCP plan</a:t>
            </a:r>
          </a:p>
        </p:txBody>
      </p:sp>
      <p:sp>
        <p:nvSpPr>
          <p:cNvPr id="21507" name="Rectangle 3"/>
          <p:cNvSpPr>
            <a:spLocks noGrp="1" noChangeArrowheads="1"/>
          </p:cNvSpPr>
          <p:nvPr>
            <p:ph type="body" idx="1"/>
          </p:nvPr>
        </p:nvSpPr>
        <p:spPr>
          <a:xfrm>
            <a:off x="381000" y="762000"/>
            <a:ext cx="8001000" cy="6096000"/>
          </a:xfrm>
        </p:spPr>
        <p:txBody>
          <a:bodyPr/>
          <a:lstStyle/>
          <a:p>
            <a:pPr marL="177800" indent="-177800" eaLnBrk="1" hangingPunct="1">
              <a:lnSpc>
                <a:spcPct val="80000"/>
              </a:lnSpc>
            </a:pPr>
            <a:r>
              <a:rPr lang="en-US" altLang="en-US" sz="1600" dirty="0">
                <a:latin typeface="Century Gothic" pitchFamily="34" charset="0"/>
              </a:rPr>
              <a:t>According with </a:t>
            </a:r>
            <a:r>
              <a:rPr lang="en-US" altLang="en-US" sz="1600" i="1" dirty="0">
                <a:latin typeface="Century Gothic" pitchFamily="34" charset="0"/>
              </a:rPr>
              <a:t>Codex Alimentarius</a:t>
            </a:r>
            <a:r>
              <a:rPr lang="en-US" altLang="en-US" sz="1600" dirty="0">
                <a:latin typeface="Century Gothic" pitchFamily="34" charset="0"/>
              </a:rPr>
              <a:t>, in a logical sequence should be                       implemented 12 steps when the HACCP plan is developing.</a:t>
            </a:r>
          </a:p>
          <a:p>
            <a:pPr marL="177800" indent="-177800" eaLnBrk="1" hangingPunct="1">
              <a:lnSpc>
                <a:spcPct val="80000"/>
              </a:lnSpc>
            </a:pPr>
            <a:r>
              <a:rPr lang="en-US" altLang="en-US" sz="1600" dirty="0">
                <a:latin typeface="Century Gothic" pitchFamily="34" charset="0"/>
              </a:rPr>
              <a:t>Five of them are introductory and 7 are required under the </a:t>
            </a:r>
            <a:r>
              <a:rPr lang="en-US" altLang="en-US" sz="1600" i="1" dirty="0">
                <a:latin typeface="Century Gothic" pitchFamily="34" charset="0"/>
              </a:rPr>
              <a:t>Codex                        Alimentarius.</a:t>
            </a:r>
            <a:r>
              <a:rPr lang="en-US" altLang="en-US" sz="1600" dirty="0">
                <a:latin typeface="Century Gothic" pitchFamily="34" charset="0"/>
              </a:rPr>
              <a:t> They correspond to the 7 HACCP principles.</a:t>
            </a:r>
          </a:p>
          <a:p>
            <a:pPr marL="177800" indent="-177800" eaLnBrk="1" hangingPunct="1">
              <a:lnSpc>
                <a:spcPct val="80000"/>
              </a:lnSpc>
            </a:pPr>
            <a:r>
              <a:rPr lang="en-US" altLang="en-US" sz="1600" dirty="0">
                <a:latin typeface="Century Gothic" pitchFamily="34" charset="0"/>
              </a:rPr>
              <a:t>Before the HACCP introduction is important to determine how the                                  company deals with issues of processing the  safety products? This includes a review of existing programs to ensure the quality, hygiene programs and good manufacturing practices. With the proviso that these programs are                                         effective, they can become the basis for HACCP plan.</a:t>
            </a:r>
          </a:p>
          <a:p>
            <a:pPr marL="177800" indent="-177800" eaLnBrk="1" hangingPunct="1">
              <a:lnSpc>
                <a:spcPct val="80000"/>
              </a:lnSpc>
            </a:pPr>
            <a:r>
              <a:rPr lang="en-US" altLang="en-US" sz="1600" dirty="0">
                <a:latin typeface="Century Gothic" pitchFamily="34" charset="0"/>
              </a:rPr>
              <a:t>Indicators that should be considered include: maintenance of buildings                       and premises, processing and storage of raw materials and ingredients,                           equipment maintenance, compliance with good hygienic and good       manufacturing practices, effectiveness of the sanitation program and adequacy of programs for download product from the market in any crisis situation.</a:t>
            </a:r>
          </a:p>
          <a:p>
            <a:pPr marL="177800" indent="-177800" eaLnBrk="1" hangingPunct="1">
              <a:lnSpc>
                <a:spcPct val="80000"/>
              </a:lnSpc>
            </a:pPr>
            <a:r>
              <a:rPr lang="en-US" altLang="en-US" sz="1600" dirty="0">
                <a:latin typeface="Century Gothic" pitchFamily="34" charset="0"/>
              </a:rPr>
              <a:t>When HACCP is implemented it supports the management. The top                        management of the enterprise have to be aware of the benefits of                      HACCP regarding product safety.</a:t>
            </a:r>
          </a:p>
          <a:p>
            <a:pPr marL="177800" indent="-177800" eaLnBrk="1" hangingPunct="1">
              <a:lnSpc>
                <a:spcPct val="80000"/>
              </a:lnSpc>
            </a:pPr>
            <a:r>
              <a:rPr lang="en-US" altLang="en-US" sz="1600" dirty="0">
                <a:latin typeface="Century Gothic" pitchFamily="34" charset="0"/>
              </a:rPr>
              <a:t>It should identify a team for the introduction of HACCP, and Coordinator of                           the team which will be responsible for the entire HACCP plan. This person                                    have to have extensive knowledge and experience on FSMS.</a:t>
            </a:r>
          </a:p>
          <a:p>
            <a:pPr marL="177800" indent="-177800" eaLnBrk="1" hangingPunct="1">
              <a:lnSpc>
                <a:spcPct val="80000"/>
              </a:lnSpc>
            </a:pPr>
            <a:r>
              <a:rPr lang="en-US" altLang="en-US" sz="1600" dirty="0">
                <a:latin typeface="Century Gothic" pitchFamily="34" charset="0"/>
              </a:rPr>
              <a:t>The HACCP team coordinator have to have rights to make decisions and  an economic power for implementation of appropriate corrective actions                       and corrections.</a:t>
            </a:r>
          </a:p>
          <a:p>
            <a:pPr marL="177800" indent="-177800" eaLnBrk="1" hangingPunct="1">
              <a:lnSpc>
                <a:spcPct val="80000"/>
              </a:lnSpc>
            </a:pPr>
            <a:r>
              <a:rPr lang="en-US" altLang="en-US" sz="1600" dirty="0">
                <a:latin typeface="Century Gothic" pitchFamily="34" charset="0"/>
              </a:rPr>
              <a:t>HACCP team appointed by written order from the owner of the enterprise.</a:t>
            </a:r>
            <a:endParaRPr lang="bg-BG" altLang="en-US" sz="1600" dirty="0">
              <a:latin typeface="Century Gothic" pitchFamily="34" charset="0"/>
            </a:endParaRPr>
          </a:p>
        </p:txBody>
      </p:sp>
      <p:pic>
        <p:nvPicPr>
          <p:cNvPr id="21508" name="Picture 6"/>
          <p:cNvPicPr>
            <a:picLocks noChangeAspect="1" noChangeArrowheads="1"/>
          </p:cNvPicPr>
          <p:nvPr/>
        </p:nvPicPr>
        <p:blipFill>
          <a:blip r:embed="rId3" cstate="print"/>
          <a:srcRect/>
          <a:stretch>
            <a:fillRect/>
          </a:stretch>
        </p:blipFill>
        <p:spPr bwMode="auto">
          <a:xfrm>
            <a:off x="8047038" y="5486400"/>
            <a:ext cx="695325" cy="957263"/>
          </a:xfrm>
          <a:prstGeom prst="rect">
            <a:avLst/>
          </a:prstGeom>
          <a:noFill/>
          <a:ln w="9525">
            <a:noFill/>
            <a:miter lim="800000"/>
            <a:headEnd/>
            <a:tailEnd/>
          </a:ln>
        </p:spPr>
      </p:pic>
      <p:pic>
        <p:nvPicPr>
          <p:cNvPr id="21509" name="Picture 7"/>
          <p:cNvPicPr>
            <a:picLocks noChangeAspect="1" noChangeArrowheads="1"/>
          </p:cNvPicPr>
          <p:nvPr/>
        </p:nvPicPr>
        <p:blipFill>
          <a:blip r:embed="rId4" cstate="print"/>
          <a:srcRect/>
          <a:stretch>
            <a:fillRect/>
          </a:stretch>
        </p:blipFill>
        <p:spPr bwMode="auto">
          <a:xfrm>
            <a:off x="7842250" y="2014538"/>
            <a:ext cx="915988" cy="1238250"/>
          </a:xfrm>
          <a:prstGeom prst="rect">
            <a:avLst/>
          </a:prstGeom>
          <a:noFill/>
          <a:ln w="9525">
            <a:noFill/>
            <a:miter lim="800000"/>
            <a:headEnd/>
            <a:tailEnd/>
          </a:ln>
        </p:spPr>
      </p:pic>
      <p:pic>
        <p:nvPicPr>
          <p:cNvPr id="21510" name="Picture 8"/>
          <p:cNvPicPr>
            <a:picLocks noChangeAspect="1" noChangeArrowheads="1"/>
          </p:cNvPicPr>
          <p:nvPr/>
        </p:nvPicPr>
        <p:blipFill>
          <a:blip r:embed="rId5" cstate="print"/>
          <a:srcRect/>
          <a:stretch>
            <a:fillRect/>
          </a:stretch>
        </p:blipFill>
        <p:spPr bwMode="auto">
          <a:xfrm>
            <a:off x="7848600" y="457200"/>
            <a:ext cx="901700" cy="1238250"/>
          </a:xfrm>
          <a:prstGeom prst="rect">
            <a:avLst/>
          </a:prstGeom>
          <a:noFill/>
          <a:ln w="9525">
            <a:noFill/>
            <a:miter lim="800000"/>
            <a:headEnd/>
            <a:tailEnd/>
          </a:ln>
        </p:spPr>
      </p:pic>
      <p:pic>
        <p:nvPicPr>
          <p:cNvPr id="21511" name="Picture 9"/>
          <p:cNvPicPr>
            <a:picLocks noChangeAspect="1" noChangeArrowheads="1"/>
          </p:cNvPicPr>
          <p:nvPr/>
        </p:nvPicPr>
        <p:blipFill>
          <a:blip r:embed="rId6" cstate="print"/>
          <a:srcRect/>
          <a:stretch>
            <a:fillRect/>
          </a:stretch>
        </p:blipFill>
        <p:spPr bwMode="auto">
          <a:xfrm>
            <a:off x="7870825" y="3733800"/>
            <a:ext cx="895350" cy="1238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743200"/>
            <a:ext cx="9144000" cy="3657600"/>
          </a:xfrm>
        </p:spPr>
        <p:txBody>
          <a:bodyPr>
            <a:normAutofit fontScale="90000"/>
          </a:bodyPr>
          <a:lstStyle/>
          <a:p>
            <a:pPr algn="ctr" eaLnBrk="1" fontAlgn="auto" hangingPunct="1">
              <a:spcBef>
                <a:spcPts val="3600"/>
              </a:spcBef>
              <a:spcAft>
                <a:spcPts val="0"/>
              </a:spcAft>
              <a:defRPr/>
            </a:pPr>
            <a:br>
              <a:rPr lang="en-US" altLang="en-US" sz="4900" b="1" dirty="0">
                <a:solidFill>
                  <a:srgbClr val="D60000"/>
                </a:solidFill>
                <a:effectLst>
                  <a:outerShdw blurRad="38100" dist="38100" dir="2700000" algn="tl">
                    <a:srgbClr val="000000">
                      <a:alpha val="43137"/>
                    </a:srgbClr>
                  </a:outerShdw>
                </a:effectLst>
                <a:cs typeface="Cordia New" panose="020B0304020202020204" pitchFamily="34" charset="-34"/>
              </a:rPr>
            </a:br>
            <a:r>
              <a:rPr lang="en-US" altLang="en-US" sz="4900" b="1" dirty="0">
                <a:solidFill>
                  <a:srgbClr val="D60000"/>
                </a:solidFill>
                <a:effectLst>
                  <a:outerShdw blurRad="38100" dist="38100" dir="2700000" algn="tl">
                    <a:srgbClr val="000000">
                      <a:alpha val="43137"/>
                    </a:srgbClr>
                  </a:outerShdw>
                </a:effectLst>
                <a:cs typeface="Cordia New" panose="020B0304020202020204" pitchFamily="34" charset="-34"/>
              </a:rPr>
              <a:t>Chapter 2</a:t>
            </a:r>
            <a:br>
              <a:rPr lang="bg-BG" altLang="en-US" sz="4400" dirty="0">
                <a:solidFill>
                  <a:srgbClr val="D60000"/>
                </a:solidFill>
                <a:effectLst>
                  <a:outerShdw blurRad="38100" dist="38100" dir="2700000" algn="tl">
                    <a:srgbClr val="000000">
                      <a:alpha val="43137"/>
                    </a:srgbClr>
                  </a:outerShdw>
                </a:effectLst>
                <a:latin typeface="Arial Black" panose="020B0A04020102020204" pitchFamily="34" charset="0"/>
                <a:cs typeface="Cordia New" panose="020B0304020202020204" pitchFamily="34" charset="-34"/>
              </a:rPr>
            </a:br>
            <a:r>
              <a:rPr lang="bg-BG" altLang="en-US" sz="2700" dirty="0">
                <a:solidFill>
                  <a:srgbClr val="007976"/>
                </a:solidFill>
                <a:latin typeface="Arial Black" panose="020B0A04020102020204" pitchFamily="34" charset="0"/>
                <a:cs typeface="Cordia New" panose="020B0304020202020204" pitchFamily="34" charset="-34"/>
              </a:rPr>
              <a:t> </a:t>
            </a:r>
            <a:br>
              <a:rPr lang="bg-BG" altLang="en-US" sz="4400" dirty="0">
                <a:solidFill>
                  <a:srgbClr val="007976"/>
                </a:solidFill>
                <a:latin typeface="Arial Black" panose="020B0A04020102020204" pitchFamily="34" charset="0"/>
              </a:rPr>
            </a:br>
            <a:r>
              <a:rPr lang="en-US" sz="3600" b="1" cap="small" dirty="0"/>
              <a:t>Hazard Analysis and Critical Control Points - A Mandatory System for Food Safety in the EU</a:t>
            </a:r>
            <a:br>
              <a:rPr lang="bg-BG" sz="3600" b="1" cap="small" dirty="0"/>
            </a:br>
            <a:br>
              <a:rPr lang="bg-BG" sz="3600" dirty="0"/>
            </a:br>
            <a:endParaRPr lang="en-US" altLang="en-US"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2051" name="Rectangle 3"/>
          <p:cNvSpPr>
            <a:spLocks noGrp="1" noChangeArrowheads="1"/>
          </p:cNvSpPr>
          <p:nvPr>
            <p:ph type="subTitle" idx="1"/>
          </p:nvPr>
        </p:nvSpPr>
        <p:spPr>
          <a:xfrm>
            <a:off x="457200" y="1676400"/>
            <a:ext cx="8153400" cy="457200"/>
          </a:xfrm>
        </p:spPr>
        <p:txBody>
          <a:bodyPr>
            <a:noAutofit/>
          </a:bodyPr>
          <a:lstStyle/>
          <a:p>
            <a:pPr marL="533400" indent="-533400" eaLnBrk="1" fontAlgn="auto" hangingPunct="1">
              <a:lnSpc>
                <a:spcPct val="80000"/>
              </a:lnSpc>
              <a:spcAft>
                <a:spcPts val="0"/>
              </a:spcAft>
              <a:buFont typeface="Wingdings"/>
              <a:buNone/>
              <a:defRPr/>
            </a:pPr>
            <a:endParaRPr lang="en-US" altLang="en-US" sz="2000" dirty="0">
              <a:solidFill>
                <a:schemeClr val="accent2">
                  <a:lumMod val="50000"/>
                </a:schemeClr>
              </a:solidFill>
              <a:effectLst>
                <a:outerShdw blurRad="38100" dist="38100" dir="2700000" algn="tl">
                  <a:srgbClr val="000000"/>
                </a:outerShdw>
              </a:effectLst>
            </a:endParaRPr>
          </a:p>
          <a:p>
            <a:pPr marL="533400" indent="-533400" eaLnBrk="1" fontAlgn="auto" hangingPunct="1">
              <a:lnSpc>
                <a:spcPct val="80000"/>
              </a:lnSpc>
              <a:spcAft>
                <a:spcPts val="0"/>
              </a:spcAft>
              <a:buFont typeface="Wingdings"/>
              <a:buNone/>
              <a:defRPr/>
            </a:pPr>
            <a:r>
              <a:rPr lang="en-US" altLang="en-US" sz="2000" dirty="0">
                <a:effectLst>
                  <a:outerShdw blurRad="38100" dist="38100" dir="2700000" algn="tl">
                    <a:srgbClr val="000000"/>
                  </a:outerShdw>
                </a:effectLst>
              </a:rPr>
              <a:t>Prof</a:t>
            </a:r>
            <a:r>
              <a:rPr lang="bg-BG" altLang="en-US" sz="2000" dirty="0">
                <a:effectLst>
                  <a:outerShdw blurRad="38100" dist="38100" dir="2700000" algn="tl">
                    <a:srgbClr val="000000"/>
                  </a:outerShdw>
                </a:effectLst>
              </a:rPr>
              <a:t>. </a:t>
            </a:r>
            <a:r>
              <a:rPr lang="en-US" altLang="en-US" sz="2000" dirty="0">
                <a:effectLst>
                  <a:outerShdw blurRad="38100" dist="38100" dir="2700000" algn="tl">
                    <a:srgbClr val="000000"/>
                  </a:outerShdw>
                </a:effectLst>
              </a:rPr>
              <a:t>Eng</a:t>
            </a:r>
            <a:r>
              <a:rPr lang="bg-BG" altLang="en-US" sz="2000" dirty="0">
                <a:effectLst>
                  <a:outerShdw blurRad="38100" dist="38100" dir="2700000" algn="tl">
                    <a:srgbClr val="000000"/>
                  </a:outerShdw>
                </a:effectLst>
              </a:rPr>
              <a:t>. </a:t>
            </a:r>
            <a:r>
              <a:rPr lang="en-US" altLang="en-US" sz="2000" dirty="0">
                <a:effectLst>
                  <a:outerShdw blurRad="38100" dist="38100" dir="2700000" algn="tl">
                    <a:srgbClr val="000000"/>
                  </a:outerShdw>
                </a:effectLst>
              </a:rPr>
              <a:t>Stefan G. Dragoev DSc.</a:t>
            </a:r>
          </a:p>
          <a:p>
            <a:pPr marL="533400" indent="-533400" eaLnBrk="1" fontAlgn="auto" hangingPunct="1">
              <a:lnSpc>
                <a:spcPct val="80000"/>
              </a:lnSpc>
              <a:spcAft>
                <a:spcPts val="0"/>
              </a:spcAft>
              <a:buFont typeface="Wingdings"/>
              <a:buNone/>
              <a:defRPr/>
            </a:pPr>
            <a:r>
              <a:rPr lang="en-US" altLang="en-US" sz="2000" dirty="0">
                <a:effectLst>
                  <a:outerShdw blurRad="38100" dist="38100" dir="2700000" algn="tl">
                    <a:srgbClr val="000000"/>
                  </a:outerShdw>
                </a:effectLst>
              </a:rPr>
              <a:t>Corresponding Member of Bulgarian Academy of Sciences</a:t>
            </a:r>
          </a:p>
        </p:txBody>
      </p:sp>
      <p:pic>
        <p:nvPicPr>
          <p:cNvPr id="4104" name="Picture 9"/>
          <p:cNvPicPr>
            <a:picLocks noChangeAspect="1" noChangeArrowheads="1"/>
          </p:cNvPicPr>
          <p:nvPr/>
        </p:nvPicPr>
        <p:blipFill>
          <a:blip r:embed="rId3" cstate="print"/>
          <a:srcRect/>
          <a:stretch>
            <a:fillRect/>
          </a:stretch>
        </p:blipFill>
        <p:spPr bwMode="auto">
          <a:xfrm>
            <a:off x="7162800" y="2590800"/>
            <a:ext cx="1371600" cy="1927225"/>
          </a:xfrm>
          <a:prstGeom prst="rect">
            <a:avLst/>
          </a:prstGeom>
          <a:noFill/>
          <a:ln w="9525">
            <a:noFill/>
            <a:miter lim="800000"/>
            <a:headEnd/>
            <a:tailEnd/>
          </a:ln>
        </p:spPr>
      </p:pic>
      <p:pic>
        <p:nvPicPr>
          <p:cNvPr id="9" name="Picture 2" descr="Редовно обучение - Университет по хранителни технологии - Пловдив">
            <a:extLst>
              <a:ext uri="{FF2B5EF4-FFF2-40B4-BE49-F238E27FC236}">
                <a16:creationId xmlns:a16="http://schemas.microsoft.com/office/drawing/2014/main" id="{305D4C06-84A1-4F93-90C7-0911656DA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92080"/>
            <a:ext cx="9715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niversity of Western Macedonia | LinkedIn">
            <a:extLst>
              <a:ext uri="{FF2B5EF4-FFF2-40B4-BE49-F238E27FC236}">
                <a16:creationId xmlns:a16="http://schemas.microsoft.com/office/drawing/2014/main" id="{FF6C682C-1340-4E17-8FE7-E3153D64A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98" y="417578"/>
            <a:ext cx="1221351" cy="1221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14338" y="381000"/>
            <a:ext cx="6824662" cy="5943600"/>
          </a:xfrm>
        </p:spPr>
        <p:txBody>
          <a:bodyPr/>
          <a:lstStyle/>
          <a:p>
            <a:pPr marL="0" indent="0" eaLnBrk="1" hangingPunct="1">
              <a:lnSpc>
                <a:spcPct val="80000"/>
              </a:lnSpc>
              <a:buFontTx/>
              <a:buNone/>
            </a:pPr>
            <a:r>
              <a:rPr lang="en-US" altLang="en-US" sz="2000" b="1" dirty="0">
                <a:solidFill>
                  <a:srgbClr val="FF0000"/>
                </a:solidFill>
                <a:latin typeface="Century Gothic" pitchFamily="34" charset="0"/>
              </a:rPr>
              <a:t>Steps should be taken when a HACCP plan is developing and implementing are as follows:</a:t>
            </a:r>
          </a:p>
          <a:p>
            <a:pPr marL="0" indent="0" eaLnBrk="1" hangingPunct="1">
              <a:lnSpc>
                <a:spcPct val="80000"/>
              </a:lnSpc>
              <a:buFontTx/>
              <a:buNone/>
            </a:pPr>
            <a:endParaRPr lang="en-US" altLang="en-US" sz="2000" b="1" dirty="0">
              <a:solidFill>
                <a:srgbClr val="FF9966"/>
              </a:solidFill>
              <a:latin typeface="Century Gothic" pitchFamily="34" charset="0"/>
            </a:endParaRPr>
          </a:p>
          <a:p>
            <a:pPr marL="0" indent="0" eaLnBrk="1" hangingPunct="1">
              <a:lnSpc>
                <a:spcPct val="80000"/>
              </a:lnSpc>
              <a:buFontTx/>
              <a:buNone/>
            </a:pPr>
            <a:endParaRPr lang="bg-BG" altLang="en-US" sz="1600" b="1" dirty="0">
              <a:solidFill>
                <a:srgbClr val="FF9966"/>
              </a:solidFill>
              <a:latin typeface="Century Gothic" pitchFamily="34" charset="0"/>
            </a:endParaRPr>
          </a:p>
          <a:p>
            <a:pPr marL="0" indent="0" eaLnBrk="1" hangingPunct="1">
              <a:spcBef>
                <a:spcPts val="600"/>
              </a:spcBef>
              <a:buFontTx/>
              <a:buNone/>
            </a:pPr>
            <a:r>
              <a:rPr lang="en-US" altLang="en-US" sz="1800" dirty="0">
                <a:latin typeface="Century Gothic" pitchFamily="34" charset="0"/>
              </a:rPr>
              <a:t>1. Formation of a HACCP team</a:t>
            </a:r>
          </a:p>
          <a:p>
            <a:pPr marL="0" indent="0" eaLnBrk="1" hangingPunct="1">
              <a:spcBef>
                <a:spcPts val="600"/>
              </a:spcBef>
              <a:buFontTx/>
              <a:buNone/>
            </a:pPr>
            <a:r>
              <a:rPr lang="en-US" altLang="en-US" sz="1800" dirty="0">
                <a:latin typeface="Century Gothic" pitchFamily="34" charset="0"/>
              </a:rPr>
              <a:t>2. Description the manufactured food / feed</a:t>
            </a:r>
          </a:p>
          <a:p>
            <a:pPr marL="0" indent="0" eaLnBrk="1" hangingPunct="1">
              <a:spcBef>
                <a:spcPts val="600"/>
              </a:spcBef>
              <a:buFontTx/>
              <a:buNone/>
            </a:pPr>
            <a:r>
              <a:rPr lang="en-US" altLang="en-US" sz="1800" dirty="0">
                <a:latin typeface="Century Gothic" pitchFamily="34" charset="0"/>
              </a:rPr>
              <a:t>3. The  product designation</a:t>
            </a:r>
          </a:p>
          <a:p>
            <a:pPr marL="0" indent="0" eaLnBrk="1" hangingPunct="1">
              <a:spcBef>
                <a:spcPts val="600"/>
              </a:spcBef>
              <a:buFontTx/>
              <a:buNone/>
            </a:pPr>
            <a:r>
              <a:rPr lang="en-US" altLang="en-US" sz="1800" dirty="0">
                <a:latin typeface="Century Gothic" pitchFamily="34" charset="0"/>
              </a:rPr>
              <a:t>4. Development of flow diagram of each products’ group</a:t>
            </a:r>
          </a:p>
          <a:p>
            <a:pPr marL="0" indent="0" eaLnBrk="1" hangingPunct="1">
              <a:spcBef>
                <a:spcPts val="600"/>
              </a:spcBef>
              <a:buFontTx/>
              <a:buNone/>
            </a:pPr>
            <a:r>
              <a:rPr lang="en-US" altLang="en-US" sz="1800" dirty="0">
                <a:latin typeface="Century Gothic" pitchFamily="34" charset="0"/>
              </a:rPr>
              <a:t>5. Checking the flow diagram on site</a:t>
            </a:r>
          </a:p>
          <a:p>
            <a:pPr marL="0" indent="0" eaLnBrk="1" hangingPunct="1">
              <a:spcBef>
                <a:spcPts val="600"/>
              </a:spcBef>
              <a:buFontTx/>
              <a:buNone/>
            </a:pPr>
            <a:r>
              <a:rPr lang="en-US" altLang="en-US" sz="1800" dirty="0">
                <a:latin typeface="Century Gothic" pitchFamily="34" charset="0"/>
              </a:rPr>
              <a:t>6. Conduct the hazard analysis</a:t>
            </a:r>
          </a:p>
          <a:p>
            <a:pPr marL="0" indent="0" eaLnBrk="1" hangingPunct="1">
              <a:spcBef>
                <a:spcPts val="600"/>
              </a:spcBef>
              <a:buFontTx/>
              <a:buNone/>
            </a:pPr>
            <a:r>
              <a:rPr lang="en-US" altLang="en-US" sz="1800" dirty="0">
                <a:latin typeface="Century Gothic" pitchFamily="34" charset="0"/>
              </a:rPr>
              <a:t>7. Identify the critical control points (CCPs)</a:t>
            </a:r>
          </a:p>
          <a:p>
            <a:pPr marL="0" indent="0" eaLnBrk="1" hangingPunct="1">
              <a:spcBef>
                <a:spcPts val="600"/>
              </a:spcBef>
              <a:buFontTx/>
              <a:buNone/>
            </a:pPr>
            <a:r>
              <a:rPr lang="en-US" altLang="en-US" sz="1800" dirty="0">
                <a:latin typeface="Century Gothic" pitchFamily="34" charset="0"/>
              </a:rPr>
              <a:t>8. Establishing of critical limits for each CCP</a:t>
            </a:r>
          </a:p>
          <a:p>
            <a:pPr marL="0" indent="0" eaLnBrk="1" hangingPunct="1">
              <a:spcBef>
                <a:spcPts val="600"/>
              </a:spcBef>
              <a:buFontTx/>
              <a:buNone/>
            </a:pPr>
            <a:r>
              <a:rPr lang="en-US" altLang="en-US" sz="1800" dirty="0">
                <a:latin typeface="Century Gothic" pitchFamily="34" charset="0"/>
              </a:rPr>
              <a:t>9. Establishing a monitoring system for every one CCP</a:t>
            </a:r>
          </a:p>
          <a:p>
            <a:pPr marL="0" indent="0" eaLnBrk="1" hangingPunct="1">
              <a:spcBef>
                <a:spcPts val="600"/>
              </a:spcBef>
              <a:buFontTx/>
              <a:buNone/>
            </a:pPr>
            <a:r>
              <a:rPr lang="en-US" altLang="en-US" sz="1800" dirty="0">
                <a:latin typeface="Century Gothic" pitchFamily="34" charset="0"/>
              </a:rPr>
              <a:t>10. Establishing of corrective actions</a:t>
            </a:r>
          </a:p>
          <a:p>
            <a:pPr marL="0" indent="0" eaLnBrk="1" hangingPunct="1">
              <a:spcBef>
                <a:spcPts val="600"/>
              </a:spcBef>
              <a:buFontTx/>
              <a:buNone/>
            </a:pPr>
            <a:r>
              <a:rPr lang="en-US" altLang="en-US" sz="1800" dirty="0">
                <a:latin typeface="Century Gothic" pitchFamily="34" charset="0"/>
              </a:rPr>
              <a:t>11. Enter the verification procedure of the HACCP system</a:t>
            </a:r>
          </a:p>
          <a:p>
            <a:pPr marL="0" indent="0" eaLnBrk="1" hangingPunct="1">
              <a:spcBef>
                <a:spcPts val="600"/>
              </a:spcBef>
              <a:buFontTx/>
              <a:buNone/>
            </a:pPr>
            <a:r>
              <a:rPr lang="en-US" altLang="en-US" sz="1800" dirty="0">
                <a:latin typeface="Century Gothic" pitchFamily="34" charset="0"/>
              </a:rPr>
              <a:t>12. Documentation of the HACCP system and record keeping</a:t>
            </a:r>
          </a:p>
        </p:txBody>
      </p:sp>
      <p:pic>
        <p:nvPicPr>
          <p:cNvPr id="22531" name="Picture 6"/>
          <p:cNvPicPr>
            <a:picLocks noChangeAspect="1" noChangeArrowheads="1"/>
          </p:cNvPicPr>
          <p:nvPr/>
        </p:nvPicPr>
        <p:blipFill>
          <a:blip r:embed="rId3" cstate="print"/>
          <a:srcRect/>
          <a:stretch>
            <a:fillRect/>
          </a:stretch>
        </p:blipFill>
        <p:spPr bwMode="auto">
          <a:xfrm>
            <a:off x="6595512" y="2971800"/>
            <a:ext cx="2160587" cy="2024063"/>
          </a:xfrm>
          <a:prstGeom prst="rect">
            <a:avLst/>
          </a:prstGeom>
          <a:noFill/>
          <a:ln w="9525">
            <a:noFill/>
            <a:miter lim="800000"/>
            <a:headEnd/>
            <a:tailEnd/>
          </a:ln>
        </p:spPr>
      </p:pic>
      <p:pic>
        <p:nvPicPr>
          <p:cNvPr id="22532" name="Picture 7"/>
          <p:cNvPicPr>
            <a:picLocks noChangeAspect="1" noChangeArrowheads="1"/>
          </p:cNvPicPr>
          <p:nvPr/>
        </p:nvPicPr>
        <p:blipFill>
          <a:blip r:embed="rId4" cstate="print"/>
          <a:srcRect/>
          <a:stretch>
            <a:fillRect/>
          </a:stretch>
        </p:blipFill>
        <p:spPr bwMode="auto">
          <a:xfrm>
            <a:off x="7162800" y="457200"/>
            <a:ext cx="1522413" cy="20637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5334000" y="381000"/>
            <a:ext cx="3429000" cy="1009650"/>
          </a:xfrm>
          <a:prstGeom prst="rect">
            <a:avLst/>
          </a:prstGeom>
          <a:noFill/>
          <a:ln w="9525">
            <a:noFill/>
            <a:miter lim="800000"/>
            <a:headEnd/>
            <a:tailEnd/>
          </a:ln>
        </p:spPr>
      </p:pic>
      <p:sp>
        <p:nvSpPr>
          <p:cNvPr id="23555" name="Rectangle 2"/>
          <p:cNvSpPr>
            <a:spLocks noGrp="1" noChangeArrowheads="1"/>
          </p:cNvSpPr>
          <p:nvPr>
            <p:ph type="title"/>
          </p:nvPr>
        </p:nvSpPr>
        <p:spPr>
          <a:xfrm>
            <a:off x="457200" y="304800"/>
            <a:ext cx="4800600" cy="457200"/>
          </a:xfrm>
        </p:spPr>
        <p:txBody>
          <a:bodyPr/>
          <a:lstStyle/>
          <a:p>
            <a:pPr eaLnBrk="1" hangingPunct="1"/>
            <a:r>
              <a:rPr lang="en-US" altLang="en-US" sz="2000" b="1" dirty="0">
                <a:solidFill>
                  <a:srgbClr val="FFFF00"/>
                </a:solidFill>
                <a:latin typeface="Century Gothic" pitchFamily="34" charset="0"/>
              </a:rPr>
              <a:t>Step 1. Formation of a HACCP team </a:t>
            </a:r>
            <a:br>
              <a:rPr lang="bg-BG" altLang="en-US" sz="3200" dirty="0">
                <a:latin typeface="Century Gothic" pitchFamily="34" charset="0"/>
              </a:rPr>
            </a:br>
            <a:endParaRPr lang="en-US" altLang="en-US" sz="3200" dirty="0">
              <a:latin typeface="Century Gothic" pitchFamily="34" charset="0"/>
            </a:endParaRPr>
          </a:p>
        </p:txBody>
      </p:sp>
      <p:sp>
        <p:nvSpPr>
          <p:cNvPr id="23556" name="Rectangle 3"/>
          <p:cNvSpPr>
            <a:spLocks noGrp="1" noChangeArrowheads="1"/>
          </p:cNvSpPr>
          <p:nvPr>
            <p:ph type="body" idx="1"/>
          </p:nvPr>
        </p:nvSpPr>
        <p:spPr>
          <a:xfrm>
            <a:off x="304800" y="609600"/>
            <a:ext cx="5257800" cy="628650"/>
          </a:xfrm>
        </p:spPr>
        <p:txBody>
          <a:bodyPr/>
          <a:lstStyle/>
          <a:p>
            <a:pPr marL="177800" indent="-177800" eaLnBrk="1" hangingPunct="1">
              <a:lnSpc>
                <a:spcPct val="80000"/>
              </a:lnSpc>
            </a:pPr>
            <a:r>
              <a:rPr lang="en-US" altLang="en-US" sz="1600" dirty="0">
                <a:solidFill>
                  <a:srgbClr val="FF6600"/>
                </a:solidFill>
                <a:latin typeface="Century Gothic" pitchFamily="34" charset="0"/>
              </a:rPr>
              <a:t>In order to define the obligations of the team - they are usually limited to the study of one or a group of products manufactured in uniform technology. </a:t>
            </a:r>
            <a:endParaRPr lang="ru-RU" altLang="en-US" sz="1600" dirty="0">
              <a:solidFill>
                <a:srgbClr val="FF6600"/>
              </a:solidFill>
              <a:latin typeface="Century Gothic" pitchFamily="34" charset="0"/>
            </a:endParaRPr>
          </a:p>
        </p:txBody>
      </p:sp>
      <p:pic>
        <p:nvPicPr>
          <p:cNvPr id="23557" name="Picture 8"/>
          <p:cNvPicPr>
            <a:picLocks noChangeAspect="1" noChangeArrowheads="1"/>
          </p:cNvPicPr>
          <p:nvPr/>
        </p:nvPicPr>
        <p:blipFill>
          <a:blip r:embed="rId4" cstate="print"/>
          <a:srcRect/>
          <a:stretch>
            <a:fillRect/>
          </a:stretch>
        </p:blipFill>
        <p:spPr bwMode="auto">
          <a:xfrm>
            <a:off x="4913313" y="5476875"/>
            <a:ext cx="3849687" cy="1000125"/>
          </a:xfrm>
          <a:prstGeom prst="rect">
            <a:avLst/>
          </a:prstGeom>
          <a:noFill/>
          <a:ln w="9525">
            <a:noFill/>
            <a:miter lim="800000"/>
            <a:headEnd/>
            <a:tailEnd/>
          </a:ln>
        </p:spPr>
      </p:pic>
      <p:sp>
        <p:nvSpPr>
          <p:cNvPr id="9" name="Rectangle 3"/>
          <p:cNvSpPr txBox="1">
            <a:spLocks noChangeArrowheads="1"/>
          </p:cNvSpPr>
          <p:nvPr/>
        </p:nvSpPr>
        <p:spPr bwMode="auto">
          <a:xfrm>
            <a:off x="304800" y="1447800"/>
            <a:ext cx="8382000" cy="4572000"/>
          </a:xfrm>
          <a:prstGeom prst="rect">
            <a:avLst/>
          </a:prstGeom>
          <a:noFill/>
          <a:ln>
            <a:noFill/>
          </a:ln>
          <a:effectLst/>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177800" indent="-177800" eaLnBrk="1" hangingPunct="1">
              <a:lnSpc>
                <a:spcPct val="80000"/>
              </a:lnSpc>
              <a:defRPr/>
            </a:pPr>
            <a:r>
              <a:rPr lang="en-US" altLang="en-US" sz="1600" dirty="0">
                <a:solidFill>
                  <a:srgbClr val="FF6600"/>
                </a:solidFill>
                <a:latin typeface="Century Gothic" pitchFamily="34" charset="0"/>
              </a:rPr>
              <a:t>The same team or part of it can be assigned study                                                                     groups and other products and technologies in the same establishment.</a:t>
            </a:r>
            <a:endParaRPr lang="ru-RU" altLang="en-US" sz="1600" dirty="0">
              <a:solidFill>
                <a:srgbClr val="FF6600"/>
              </a:solidFill>
              <a:latin typeface="Century Gothic" pitchFamily="34" charset="0"/>
            </a:endParaRPr>
          </a:p>
          <a:p>
            <a:pPr marL="177800" indent="-177800" eaLnBrk="1" hangingPunct="1">
              <a:lnSpc>
                <a:spcPct val="80000"/>
              </a:lnSpc>
              <a:defRPr/>
            </a:pPr>
            <a:r>
              <a:rPr lang="en-US" altLang="en-US" sz="1600" kern="0" dirty="0">
                <a:solidFill>
                  <a:srgbClr val="FFFFFF"/>
                </a:solidFill>
                <a:latin typeface="Century Gothic" pitchFamily="34" charset="0"/>
              </a:rPr>
              <a:t>The HACCP team have to be composed from different type of specialists. It is desirable to include experts in various fields - technology, machinery and equipment, hygiene of food / feed production, food microbiology,  food chemistry, food quality control etc. Team members have to have excellent knowledge about the technology, and to understand the basic principles of manufacturing operations. They should have some knowledge of the principles and practical steps in developing and implementing the HACCP plan.</a:t>
            </a:r>
          </a:p>
          <a:p>
            <a:pPr marL="177800" indent="-177800" eaLnBrk="1" hangingPunct="1">
              <a:lnSpc>
                <a:spcPct val="80000"/>
              </a:lnSpc>
              <a:defRPr/>
            </a:pPr>
            <a:r>
              <a:rPr lang="en-US" altLang="en-US" sz="1600" kern="0" dirty="0">
                <a:solidFill>
                  <a:srgbClr val="FFFFFF"/>
                </a:solidFill>
                <a:latin typeface="Century Gothic" pitchFamily="34" charset="0"/>
              </a:rPr>
              <a:t>The top management the team determined by an order the coordinator of the HACCP team. He coordinates the overall work, convene and chair meetings, liaise with the company's management, defines the needs of tools and other conditions for the task, offers dismissal or appointment of new team members.</a:t>
            </a:r>
          </a:p>
          <a:p>
            <a:pPr marL="177800" indent="-177800" eaLnBrk="1" hangingPunct="1">
              <a:lnSpc>
                <a:spcPct val="80000"/>
              </a:lnSpc>
              <a:defRPr/>
            </a:pPr>
            <a:r>
              <a:rPr lang="en-US" altLang="en-US" sz="1600" kern="0" dirty="0">
                <a:solidFill>
                  <a:srgbClr val="FFFFFF"/>
                </a:solidFill>
                <a:latin typeface="Century Gothic" pitchFamily="34" charset="0"/>
              </a:rPr>
              <a:t>For an enterprise with industrial capacity is recommended the HACCP team to be composed of 6 -7 members. Team members are trained, to carry out an analysis of all potential hazards, to assess the degree of risk of any </a:t>
            </a:r>
            <a:r>
              <a:rPr lang="en-US" altLang="en-US" sz="1600" dirty="0">
                <a:latin typeface="Century Gothic" pitchFamily="34" charset="0"/>
              </a:rPr>
              <a:t>hazard</a:t>
            </a:r>
            <a:r>
              <a:rPr lang="en-US" altLang="en-US" sz="1600" kern="0" dirty="0">
                <a:solidFill>
                  <a:srgbClr val="FFFFFF"/>
                </a:solidFill>
                <a:latin typeface="Century Gothic" pitchFamily="34" charset="0"/>
              </a:rPr>
              <a:t>, to prescribe appropriate corrective measures, to identify the hazards that can be brought under control, to offer adequate ways to control, to establish critical limits for each CCP, to develop procedures for monitoring, to introduce the corrective action in the occurrence of deviations from                                                                 critical limits, to validate HACCP plan in case of relevant                                                           changes in technology, regulatory framework and etc.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457200"/>
            <a:ext cx="6213475" cy="533400"/>
          </a:xfrm>
        </p:spPr>
        <p:txBody>
          <a:bodyPr/>
          <a:lstStyle/>
          <a:p>
            <a:pPr eaLnBrk="1" hangingPunct="1">
              <a:lnSpc>
                <a:spcPct val="80000"/>
              </a:lnSpc>
            </a:pPr>
            <a:r>
              <a:rPr lang="en-US" altLang="en-US" sz="2000" b="1" dirty="0">
                <a:solidFill>
                  <a:srgbClr val="FFFF00"/>
                </a:solidFill>
                <a:latin typeface="Segoe UI Symbol" pitchFamily="34" charset="0"/>
                <a:ea typeface="Segoe UI Symbol" pitchFamily="34" charset="0"/>
              </a:rPr>
              <a:t>Step 2. Product description</a:t>
            </a:r>
          </a:p>
        </p:txBody>
      </p:sp>
      <p:sp>
        <p:nvSpPr>
          <p:cNvPr id="24579" name="Rectangle 3"/>
          <p:cNvSpPr>
            <a:spLocks noGrp="1" noChangeArrowheads="1"/>
          </p:cNvSpPr>
          <p:nvPr>
            <p:ph type="body" idx="1"/>
          </p:nvPr>
        </p:nvSpPr>
        <p:spPr>
          <a:xfrm>
            <a:off x="381000" y="914400"/>
            <a:ext cx="8458200" cy="5486400"/>
          </a:xfrm>
        </p:spPr>
        <p:txBody>
          <a:bodyPr/>
          <a:lstStyle/>
          <a:p>
            <a:pPr eaLnBrk="1" hangingPunct="1">
              <a:lnSpc>
                <a:spcPct val="80000"/>
              </a:lnSpc>
              <a:buFontTx/>
              <a:buNone/>
            </a:pPr>
            <a:endParaRPr lang="bg-BG" altLang="en-US" sz="1800" dirty="0">
              <a:latin typeface="Century Gothic" pitchFamily="34" charset="0"/>
            </a:endParaRPr>
          </a:p>
          <a:p>
            <a:pPr eaLnBrk="1" hangingPunct="1">
              <a:lnSpc>
                <a:spcPct val="80000"/>
              </a:lnSpc>
              <a:spcBef>
                <a:spcPts val="1200"/>
              </a:spcBef>
              <a:buFontTx/>
              <a:buNone/>
            </a:pPr>
            <a:r>
              <a:rPr lang="en-US" altLang="en-US" sz="1800" dirty="0">
                <a:latin typeface="Century Gothic" pitchFamily="34" charset="0"/>
              </a:rPr>
              <a:t>1. Name of the product</a:t>
            </a:r>
          </a:p>
          <a:p>
            <a:pPr eaLnBrk="1" hangingPunct="1">
              <a:lnSpc>
                <a:spcPct val="80000"/>
              </a:lnSpc>
              <a:spcBef>
                <a:spcPts val="1200"/>
              </a:spcBef>
              <a:buFontTx/>
              <a:buNone/>
            </a:pPr>
            <a:r>
              <a:rPr lang="en-US" altLang="en-US" sz="1800" dirty="0">
                <a:latin typeface="Century Gothic" pitchFamily="34" charset="0"/>
              </a:rPr>
              <a:t>2. Important product characteristics</a:t>
            </a:r>
          </a:p>
          <a:p>
            <a:pPr eaLnBrk="1" hangingPunct="1">
              <a:lnSpc>
                <a:spcPct val="80000"/>
              </a:lnSpc>
              <a:spcBef>
                <a:spcPts val="1200"/>
              </a:spcBef>
              <a:buFontTx/>
              <a:buNone/>
            </a:pPr>
            <a:r>
              <a:rPr lang="en-US" altLang="en-US" sz="1800" dirty="0">
                <a:latin typeface="Century Gothic" pitchFamily="34" charset="0"/>
              </a:rPr>
              <a:t>3. How will the product be consumed?</a:t>
            </a:r>
          </a:p>
          <a:p>
            <a:pPr eaLnBrk="1" hangingPunct="1">
              <a:lnSpc>
                <a:spcPct val="80000"/>
              </a:lnSpc>
              <a:spcBef>
                <a:spcPts val="1200"/>
              </a:spcBef>
              <a:buFontTx/>
              <a:buNone/>
            </a:pPr>
            <a:r>
              <a:rPr lang="en-US" altLang="en-US" sz="1800" dirty="0">
                <a:latin typeface="Century Gothic" pitchFamily="34" charset="0"/>
              </a:rPr>
              <a:t>4. Type of product packaging</a:t>
            </a:r>
          </a:p>
          <a:p>
            <a:pPr eaLnBrk="1" hangingPunct="1">
              <a:lnSpc>
                <a:spcPct val="80000"/>
              </a:lnSpc>
              <a:spcBef>
                <a:spcPts val="1200"/>
              </a:spcBef>
              <a:buFontTx/>
              <a:buNone/>
            </a:pPr>
            <a:r>
              <a:rPr lang="en-US" altLang="en-US" sz="1800" dirty="0">
                <a:latin typeface="Century Gothic" pitchFamily="34" charset="0"/>
              </a:rPr>
              <a:t>5. Product storage</a:t>
            </a:r>
          </a:p>
          <a:p>
            <a:pPr eaLnBrk="1" hangingPunct="1">
              <a:lnSpc>
                <a:spcPct val="80000"/>
              </a:lnSpc>
              <a:spcBef>
                <a:spcPts val="1200"/>
              </a:spcBef>
              <a:buFontTx/>
              <a:buNone/>
            </a:pPr>
            <a:r>
              <a:rPr lang="en-US" altLang="en-US" sz="1800" dirty="0">
                <a:latin typeface="Century Gothic" pitchFamily="34" charset="0"/>
              </a:rPr>
              <a:t>6. Shelf life</a:t>
            </a:r>
          </a:p>
          <a:p>
            <a:pPr eaLnBrk="1" hangingPunct="1">
              <a:lnSpc>
                <a:spcPct val="80000"/>
              </a:lnSpc>
              <a:spcBef>
                <a:spcPts val="1200"/>
              </a:spcBef>
              <a:buFontTx/>
              <a:buNone/>
            </a:pPr>
            <a:r>
              <a:rPr lang="en-US" altLang="en-US" sz="1800" dirty="0">
                <a:latin typeface="Century Gothic" pitchFamily="34" charset="0"/>
              </a:rPr>
              <a:t>7. Where the product will be sold?</a:t>
            </a:r>
          </a:p>
          <a:p>
            <a:pPr eaLnBrk="1" hangingPunct="1">
              <a:lnSpc>
                <a:spcPct val="80000"/>
              </a:lnSpc>
              <a:spcBef>
                <a:spcPts val="1200"/>
              </a:spcBef>
              <a:buFontTx/>
              <a:buNone/>
            </a:pPr>
            <a:r>
              <a:rPr lang="en-US" altLang="en-US" sz="1800" dirty="0">
                <a:latin typeface="Century Gothic" pitchFamily="34" charset="0"/>
              </a:rPr>
              <a:t>8. Requirements for product labeling</a:t>
            </a:r>
          </a:p>
          <a:p>
            <a:pPr eaLnBrk="1" hangingPunct="1">
              <a:lnSpc>
                <a:spcPct val="80000"/>
              </a:lnSpc>
              <a:spcBef>
                <a:spcPts val="1200"/>
              </a:spcBef>
              <a:buFontTx/>
              <a:buNone/>
            </a:pPr>
            <a:r>
              <a:rPr lang="en-US" altLang="en-US" sz="1800" dirty="0">
                <a:latin typeface="Century Gothic" pitchFamily="34" charset="0"/>
              </a:rPr>
              <a:t>9. Other requirements to the distribution conditions</a:t>
            </a:r>
          </a:p>
        </p:txBody>
      </p:sp>
      <p:pic>
        <p:nvPicPr>
          <p:cNvPr id="24580" name="Picture 8"/>
          <p:cNvPicPr>
            <a:picLocks noChangeAspect="1" noChangeArrowheads="1"/>
          </p:cNvPicPr>
          <p:nvPr/>
        </p:nvPicPr>
        <p:blipFill>
          <a:blip r:embed="rId3" cstate="print"/>
          <a:srcRect/>
          <a:stretch>
            <a:fillRect/>
          </a:stretch>
        </p:blipFill>
        <p:spPr bwMode="auto">
          <a:xfrm>
            <a:off x="533400" y="4570090"/>
            <a:ext cx="7696200" cy="1829155"/>
          </a:xfrm>
          <a:prstGeom prst="rect">
            <a:avLst/>
          </a:prstGeom>
          <a:noFill/>
          <a:ln w="9525">
            <a:noFill/>
            <a:miter lim="800000"/>
            <a:headEnd/>
            <a:tailEnd/>
          </a:ln>
        </p:spPr>
      </p:pic>
      <p:pic>
        <p:nvPicPr>
          <p:cNvPr id="24581" name="Picture 10"/>
          <p:cNvPicPr>
            <a:picLocks noChangeAspect="1" noChangeArrowheads="1"/>
          </p:cNvPicPr>
          <p:nvPr/>
        </p:nvPicPr>
        <p:blipFill>
          <a:blip r:embed="rId4" cstate="print"/>
          <a:srcRect/>
          <a:stretch>
            <a:fillRect/>
          </a:stretch>
        </p:blipFill>
        <p:spPr bwMode="auto">
          <a:xfrm>
            <a:off x="4807130" y="1239109"/>
            <a:ext cx="3955870" cy="2984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381000"/>
            <a:ext cx="8001000" cy="461963"/>
          </a:xfrm>
        </p:spPr>
        <p:txBody>
          <a:bodyPr/>
          <a:lstStyle/>
          <a:p>
            <a:pPr eaLnBrk="1" hangingPunct="1"/>
            <a:r>
              <a:rPr lang="en-US" altLang="en-US" sz="2000" b="1" dirty="0">
                <a:solidFill>
                  <a:srgbClr val="FFFF00"/>
                </a:solidFill>
                <a:latin typeface="Century Gothic" pitchFamily="34" charset="0"/>
              </a:rPr>
              <a:t>Step 3. Intended use of the product</a:t>
            </a:r>
          </a:p>
        </p:txBody>
      </p:sp>
      <p:sp>
        <p:nvSpPr>
          <p:cNvPr id="25603" name="Rectangle 3"/>
          <p:cNvSpPr>
            <a:spLocks noGrp="1" noChangeArrowheads="1"/>
          </p:cNvSpPr>
          <p:nvPr>
            <p:ph type="body" idx="1"/>
          </p:nvPr>
        </p:nvSpPr>
        <p:spPr>
          <a:xfrm>
            <a:off x="228600" y="838200"/>
            <a:ext cx="8382000" cy="2971800"/>
          </a:xfrm>
        </p:spPr>
        <p:txBody>
          <a:bodyPr/>
          <a:lstStyle/>
          <a:p>
            <a:pPr eaLnBrk="1" hangingPunct="1"/>
            <a:r>
              <a:rPr lang="en-US" altLang="en-US" sz="2000" dirty="0">
                <a:latin typeface="Century Gothic" pitchFamily="34" charset="0"/>
              </a:rPr>
              <a:t>HACCP team defines the typical or expected use of                                 the product.</a:t>
            </a:r>
          </a:p>
          <a:p>
            <a:pPr eaLnBrk="1" hangingPunct="1"/>
            <a:r>
              <a:rPr lang="en-US" altLang="en-US" sz="2000" dirty="0">
                <a:latin typeface="Century Gothic" pitchFamily="34" charset="0"/>
              </a:rPr>
              <a:t>It should be assessed whether the product will be                                     targeted in general use or will be used by a specific group of people / animals. It should be described this target groups of people / animals.</a:t>
            </a:r>
          </a:p>
          <a:p>
            <a:pPr eaLnBrk="1" hangingPunct="1"/>
            <a:r>
              <a:rPr lang="en-US" altLang="en-US" sz="2000" dirty="0">
                <a:latin typeface="Century Gothic" pitchFamily="34" charset="0"/>
              </a:rPr>
              <a:t>If the group of people / animals involves risk subgroups (such as lactating mothers, the sick and                                                                                           elderly people), it should be                                                                                  noted.</a:t>
            </a:r>
            <a:endParaRPr lang="bg-BG" altLang="en-US" sz="2000" b="1" i="1" dirty="0">
              <a:latin typeface="Century Gothic" pitchFamily="34" charset="0"/>
            </a:endParaRPr>
          </a:p>
        </p:txBody>
      </p:sp>
      <p:pic>
        <p:nvPicPr>
          <p:cNvPr id="25604" name="Picture 4"/>
          <p:cNvPicPr>
            <a:picLocks noChangeAspect="1" noChangeArrowheads="1"/>
          </p:cNvPicPr>
          <p:nvPr/>
        </p:nvPicPr>
        <p:blipFill>
          <a:blip r:embed="rId3" cstate="print"/>
          <a:srcRect/>
          <a:stretch>
            <a:fillRect/>
          </a:stretch>
        </p:blipFill>
        <p:spPr bwMode="auto">
          <a:xfrm>
            <a:off x="1981200" y="4267200"/>
            <a:ext cx="1524000" cy="1524000"/>
          </a:xfrm>
          <a:prstGeom prst="rect">
            <a:avLst/>
          </a:prstGeom>
          <a:noFill/>
          <a:ln w="9525">
            <a:noFill/>
            <a:miter lim="800000"/>
            <a:headEnd/>
            <a:tailEnd/>
          </a:ln>
        </p:spPr>
      </p:pic>
      <p:pic>
        <p:nvPicPr>
          <p:cNvPr id="25605" name="Picture 6"/>
          <p:cNvPicPr>
            <a:picLocks noChangeAspect="1" noChangeArrowheads="1"/>
          </p:cNvPicPr>
          <p:nvPr/>
        </p:nvPicPr>
        <p:blipFill>
          <a:blip r:embed="rId4" cstate="print"/>
          <a:srcRect/>
          <a:stretch>
            <a:fillRect/>
          </a:stretch>
        </p:blipFill>
        <p:spPr bwMode="auto">
          <a:xfrm>
            <a:off x="7434263" y="423863"/>
            <a:ext cx="1295400" cy="1295400"/>
          </a:xfrm>
          <a:prstGeom prst="rect">
            <a:avLst/>
          </a:prstGeom>
          <a:noFill/>
          <a:ln w="9525">
            <a:noFill/>
            <a:miter lim="800000"/>
            <a:headEnd/>
            <a:tailEnd/>
          </a:ln>
        </p:spPr>
      </p:pic>
      <p:pic>
        <p:nvPicPr>
          <p:cNvPr id="25606" name="Picture 7"/>
          <p:cNvPicPr>
            <a:picLocks noChangeAspect="1" noChangeArrowheads="1"/>
          </p:cNvPicPr>
          <p:nvPr/>
        </p:nvPicPr>
        <p:blipFill>
          <a:blip r:embed="rId5" cstate="print"/>
          <a:srcRect/>
          <a:stretch>
            <a:fillRect/>
          </a:stretch>
        </p:blipFill>
        <p:spPr bwMode="auto">
          <a:xfrm>
            <a:off x="4800600" y="3393233"/>
            <a:ext cx="3429000" cy="260679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534400" cy="381000"/>
          </a:xfrm>
        </p:spPr>
        <p:txBody>
          <a:bodyPr/>
          <a:lstStyle/>
          <a:p>
            <a:pPr eaLnBrk="1" hangingPunct="1"/>
            <a:r>
              <a:rPr lang="en-US" altLang="en-US" sz="2000" b="1" dirty="0">
                <a:solidFill>
                  <a:srgbClr val="FFFF00"/>
                </a:solidFill>
                <a:latin typeface="Century Gothic" pitchFamily="34" charset="0"/>
              </a:rPr>
              <a:t>Step 4. Development of flow diagram for each group of products</a:t>
            </a:r>
            <a:br>
              <a:rPr lang="bg-BG" altLang="en-US" sz="2000" dirty="0">
                <a:solidFill>
                  <a:srgbClr val="FFFF00"/>
                </a:solidFill>
                <a:latin typeface="Century Gothic" pitchFamily="34" charset="0"/>
              </a:rPr>
            </a:br>
            <a:endParaRPr lang="en-US" altLang="en-US" sz="2000" dirty="0">
              <a:solidFill>
                <a:srgbClr val="FFFF00"/>
              </a:solidFill>
              <a:latin typeface="Century Gothic" pitchFamily="34" charset="0"/>
            </a:endParaRPr>
          </a:p>
        </p:txBody>
      </p:sp>
      <p:sp>
        <p:nvSpPr>
          <p:cNvPr id="26627" name="Rectangle 3"/>
          <p:cNvSpPr>
            <a:spLocks noGrp="1" noChangeArrowheads="1"/>
          </p:cNvSpPr>
          <p:nvPr>
            <p:ph type="body" idx="1"/>
          </p:nvPr>
        </p:nvSpPr>
        <p:spPr>
          <a:xfrm>
            <a:off x="304800" y="609600"/>
            <a:ext cx="5410200" cy="5791200"/>
          </a:xfrm>
        </p:spPr>
        <p:txBody>
          <a:bodyPr/>
          <a:lstStyle/>
          <a:p>
            <a:pPr marL="177800" indent="-177800" eaLnBrk="1" hangingPunct="1">
              <a:lnSpc>
                <a:spcPct val="80000"/>
              </a:lnSpc>
              <a:defRPr/>
            </a:pPr>
            <a:r>
              <a:rPr lang="en-US" altLang="en-US" sz="1600" dirty="0">
                <a:latin typeface="Century Gothic" pitchFamily="34" charset="0"/>
              </a:rPr>
              <a:t>Once the products have already been described, must be submitted to the processes of production. The flow diagram represents an overview of the rank-order description of the process for manufacturing the product. Compilation of technological schemes (flow diagrams) can be done in different ways.</a:t>
            </a:r>
          </a:p>
          <a:p>
            <a:pPr marL="177800" indent="-177800" eaLnBrk="1" hangingPunct="1">
              <a:lnSpc>
                <a:spcPct val="80000"/>
              </a:lnSpc>
              <a:defRPr/>
            </a:pPr>
            <a:r>
              <a:rPr lang="en-US" altLang="en-US" sz="1600" dirty="0">
                <a:latin typeface="Century Gothic" pitchFamily="34" charset="0"/>
              </a:rPr>
              <a:t>In this case it is important to get a real idea of ​​the                   entire production process. In the flow diagram                     detailing all stages. They must be identical to                        those of the technological project.</a:t>
            </a:r>
          </a:p>
          <a:p>
            <a:pPr marL="177800" indent="-177800" eaLnBrk="1" hangingPunct="1">
              <a:lnSpc>
                <a:spcPct val="80000"/>
              </a:lnSpc>
              <a:defRPr/>
            </a:pPr>
            <a:r>
              <a:rPr lang="en-US" altLang="en-US" sz="1600" dirty="0">
                <a:latin typeface="Century Gothic" pitchFamily="34" charset="0"/>
              </a:rPr>
              <a:t>When we drawing up the flow diagram is essential that the following requirements:</a:t>
            </a:r>
          </a:p>
          <a:p>
            <a:pPr marL="177800" indent="-88900" eaLnBrk="1" hangingPunct="1">
              <a:lnSpc>
                <a:spcPct val="80000"/>
              </a:lnSpc>
              <a:buFontTx/>
              <a:buNone/>
              <a:defRPr/>
            </a:pPr>
            <a:r>
              <a:rPr lang="en-US" altLang="en-US" sz="1600" dirty="0">
                <a:latin typeface="Century Gothic" pitchFamily="34" charset="0"/>
              </a:rPr>
              <a:t>- to choose a final product or product group;</a:t>
            </a:r>
          </a:p>
          <a:p>
            <a:pPr marL="177800" indent="-88900" eaLnBrk="1" hangingPunct="1">
              <a:lnSpc>
                <a:spcPct val="80000"/>
              </a:lnSpc>
              <a:buFontTx/>
              <a:buNone/>
              <a:defRPr/>
            </a:pPr>
            <a:r>
              <a:rPr lang="en-US" altLang="en-US" sz="1600" dirty="0">
                <a:latin typeface="Century Gothic" pitchFamily="34" charset="0"/>
              </a:rPr>
              <a:t>- to make a full description of the entire production process;</a:t>
            </a:r>
          </a:p>
          <a:p>
            <a:pPr marL="177800" indent="-88900" eaLnBrk="1" hangingPunct="1">
              <a:lnSpc>
                <a:spcPct val="80000"/>
              </a:lnSpc>
              <a:buFontTx/>
              <a:buNone/>
              <a:defRPr/>
            </a:pPr>
            <a:r>
              <a:rPr lang="en-US" altLang="en-US" sz="1600" dirty="0">
                <a:latin typeface="Century Gothic" pitchFamily="34" charset="0"/>
              </a:rPr>
              <a:t>- to present a clear and simple process diagram;</a:t>
            </a:r>
          </a:p>
          <a:p>
            <a:pPr marL="177800" indent="-88900" eaLnBrk="1" hangingPunct="1">
              <a:lnSpc>
                <a:spcPct val="80000"/>
              </a:lnSpc>
              <a:buFontTx/>
              <a:buNone/>
              <a:defRPr/>
            </a:pPr>
            <a:r>
              <a:rPr lang="en-US" altLang="en-US" sz="1600" dirty="0">
                <a:latin typeface="Century Gothic" pitchFamily="34" charset="0"/>
              </a:rPr>
              <a:t>- to work with templates to achieve clarity and;</a:t>
            </a:r>
          </a:p>
          <a:p>
            <a:pPr marL="177800" indent="-88900" eaLnBrk="1" hangingPunct="1">
              <a:lnSpc>
                <a:spcPct val="80000"/>
              </a:lnSpc>
              <a:buFontTx/>
              <a:buNone/>
              <a:defRPr/>
            </a:pPr>
            <a:r>
              <a:rPr lang="en-US" altLang="en-US" sz="1600" dirty="0">
                <a:latin typeface="Century Gothic" pitchFamily="34" charset="0"/>
              </a:rPr>
              <a:t>- to use unambiguous symbols;</a:t>
            </a:r>
          </a:p>
          <a:p>
            <a:pPr marL="177800" indent="-88900" eaLnBrk="1" hangingPunct="1">
              <a:lnSpc>
                <a:spcPct val="80000"/>
              </a:lnSpc>
              <a:buFontTx/>
              <a:buNone/>
              <a:defRPr/>
            </a:pPr>
            <a:r>
              <a:rPr lang="en-US" altLang="en-US" sz="1600" dirty="0">
                <a:latin typeface="Century Gothic" pitchFamily="34" charset="0"/>
              </a:rPr>
              <a:t>- to use unambiguous terminology.</a:t>
            </a:r>
          </a:p>
          <a:p>
            <a:pPr marL="0" indent="0" algn="ctr" eaLnBrk="1" hangingPunct="1">
              <a:lnSpc>
                <a:spcPct val="80000"/>
              </a:lnSpc>
              <a:spcBef>
                <a:spcPts val="1200"/>
              </a:spcBef>
              <a:buFontTx/>
              <a:buNone/>
              <a:defRPr/>
            </a:pPr>
            <a:r>
              <a:rPr lang="en-GB" altLang="en-US" sz="1600" b="1" u="sng" dirty="0">
                <a:solidFill>
                  <a:srgbClr val="FF0000"/>
                </a:solidFill>
                <a:latin typeface="Century Gothic" pitchFamily="34" charset="0"/>
              </a:rPr>
              <a:t>Symbols</a:t>
            </a:r>
            <a:r>
              <a:rPr lang="bg-BG" altLang="en-US" sz="1600" b="1" u="sng" dirty="0">
                <a:solidFill>
                  <a:srgbClr val="FF0000"/>
                </a:solidFill>
                <a:latin typeface="Century Gothic" pitchFamily="34" charset="0"/>
              </a:rPr>
              <a:t> </a:t>
            </a:r>
          </a:p>
          <a:p>
            <a:pPr marL="0" indent="0" eaLnBrk="1" hangingPunct="1">
              <a:lnSpc>
                <a:spcPct val="80000"/>
              </a:lnSpc>
              <a:buFontTx/>
              <a:buNone/>
              <a:defRPr/>
            </a:pPr>
            <a:r>
              <a:rPr lang="en-US" altLang="en-US" sz="1600" dirty="0">
                <a:solidFill>
                  <a:srgbClr val="FFFFFF"/>
                </a:solidFill>
                <a:latin typeface="Century Gothic" pitchFamily="34" charset="0"/>
              </a:rPr>
              <a:t>For drawing up the </a:t>
            </a:r>
            <a:r>
              <a:rPr lang="en-US" altLang="en-US" sz="1600" dirty="0">
                <a:latin typeface="Century Gothic" pitchFamily="34" charset="0"/>
              </a:rPr>
              <a:t>flow diagrams</a:t>
            </a:r>
            <a:r>
              <a:rPr lang="en-US" altLang="en-US" sz="1600" dirty="0">
                <a:solidFill>
                  <a:srgbClr val="FFFFFF"/>
                </a:solidFill>
                <a:latin typeface="Century Gothic" pitchFamily="34" charset="0"/>
              </a:rPr>
              <a:t> are applicable the international norms for the use of symbols, </a:t>
            </a:r>
            <a:r>
              <a:rPr lang="en-US" altLang="en-US" sz="1600" dirty="0">
                <a:solidFill>
                  <a:srgbClr val="FF0000"/>
                </a:solidFill>
                <a:latin typeface="Century Gothic" pitchFamily="34" charset="0"/>
              </a:rPr>
              <a:t>according to the norm of NEN 3283.</a:t>
            </a:r>
          </a:p>
        </p:txBody>
      </p:sp>
      <p:pic>
        <p:nvPicPr>
          <p:cNvPr id="26628" name="Picture 10"/>
          <p:cNvPicPr>
            <a:picLocks noChangeAspect="1" noChangeArrowheads="1"/>
          </p:cNvPicPr>
          <p:nvPr/>
        </p:nvPicPr>
        <p:blipFill>
          <a:blip r:embed="rId3" cstate="print"/>
          <a:srcRect/>
          <a:stretch>
            <a:fillRect/>
          </a:stretch>
        </p:blipFill>
        <p:spPr bwMode="auto">
          <a:xfrm>
            <a:off x="5613218" y="723122"/>
            <a:ext cx="3201100" cy="45339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04800"/>
            <a:ext cx="8001000" cy="381000"/>
          </a:xfrm>
        </p:spPr>
        <p:txBody>
          <a:bodyPr/>
          <a:lstStyle/>
          <a:p>
            <a:pPr eaLnBrk="1" hangingPunct="1"/>
            <a:r>
              <a:rPr lang="en-US" altLang="en-US" sz="2000" b="1" dirty="0">
                <a:solidFill>
                  <a:srgbClr val="FFFF00"/>
                </a:solidFill>
                <a:latin typeface="Century Gothic" pitchFamily="34" charset="0"/>
              </a:rPr>
              <a:t>Step 5. Check the location of the flow diagrams</a:t>
            </a:r>
            <a:endParaRPr lang="en-US" altLang="en-US" sz="2000" dirty="0">
              <a:solidFill>
                <a:srgbClr val="FFFF00"/>
              </a:solidFill>
              <a:latin typeface="Century Gothic" pitchFamily="34" charset="0"/>
            </a:endParaRPr>
          </a:p>
        </p:txBody>
      </p:sp>
      <p:sp>
        <p:nvSpPr>
          <p:cNvPr id="23555" name="Rectangle 3"/>
          <p:cNvSpPr>
            <a:spLocks noGrp="1" noChangeArrowheads="1"/>
          </p:cNvSpPr>
          <p:nvPr>
            <p:ph type="body" idx="1"/>
          </p:nvPr>
        </p:nvSpPr>
        <p:spPr>
          <a:xfrm>
            <a:off x="381000" y="762000"/>
            <a:ext cx="5715000" cy="5181600"/>
          </a:xfrm>
        </p:spPr>
        <p:txBody>
          <a:bodyPr/>
          <a:lstStyle/>
          <a:p>
            <a:pPr eaLnBrk="1" hangingPunct="1">
              <a:lnSpc>
                <a:spcPct val="80000"/>
              </a:lnSpc>
              <a:defRPr/>
            </a:pPr>
            <a:r>
              <a:rPr lang="en-US" altLang="en-US" sz="1800" dirty="0">
                <a:latin typeface="Century Gothic" pitchFamily="34" charset="0"/>
              </a:rPr>
              <a:t>Once composed, the flow diagram of the process must be verified on-site enterprise.</a:t>
            </a:r>
          </a:p>
          <a:p>
            <a:pPr eaLnBrk="1" hangingPunct="1">
              <a:lnSpc>
                <a:spcPct val="80000"/>
              </a:lnSpc>
              <a:defRPr/>
            </a:pPr>
            <a:r>
              <a:rPr lang="en-US" altLang="en-US" sz="1800" dirty="0">
                <a:latin typeface="Century Gothic" pitchFamily="34" charset="0"/>
              </a:rPr>
              <a:t>What is the check? </a:t>
            </a:r>
          </a:p>
          <a:p>
            <a:pPr eaLnBrk="1" hangingPunct="1">
              <a:lnSpc>
                <a:spcPct val="80000"/>
              </a:lnSpc>
              <a:defRPr/>
            </a:pPr>
            <a:r>
              <a:rPr lang="en-US" altLang="en-US" sz="1800" dirty="0">
                <a:solidFill>
                  <a:srgbClr val="FF0000"/>
                </a:solidFill>
                <a:latin typeface="Century Gothic" pitchFamily="34" charset="0"/>
              </a:rPr>
              <a:t>The team must make sure that everything described in flow diagrams really reflect reality in the enterprise.</a:t>
            </a:r>
            <a:endParaRPr lang="bg-BG" altLang="en-US" sz="1800" dirty="0">
              <a:solidFill>
                <a:srgbClr val="FF0000"/>
              </a:solidFill>
              <a:latin typeface="Century Gothic" pitchFamily="34" charset="0"/>
            </a:endParaRPr>
          </a:p>
          <a:p>
            <a:pPr eaLnBrk="1" hangingPunct="1">
              <a:lnSpc>
                <a:spcPct val="80000"/>
              </a:lnSpc>
              <a:defRPr/>
            </a:pPr>
            <a:r>
              <a:rPr lang="en-US" altLang="en-US" sz="1800" dirty="0">
                <a:latin typeface="Century Gothic" pitchFamily="34" charset="0"/>
              </a:rPr>
              <a:t>After the verification of the flow diagrams on site the HACCP team can do in these two ways:</a:t>
            </a:r>
            <a:r>
              <a:rPr lang="bg-BG" altLang="en-US" sz="1800" dirty="0">
                <a:solidFill>
                  <a:srgbClr val="FF6600"/>
                </a:solidFill>
                <a:latin typeface="Century Gothic" pitchFamily="34" charset="0"/>
              </a:rPr>
              <a:t>	</a:t>
            </a:r>
          </a:p>
          <a:p>
            <a:pPr marL="361950" indent="-184150" eaLnBrk="1" hangingPunct="1">
              <a:lnSpc>
                <a:spcPct val="80000"/>
              </a:lnSpc>
              <a:buFontTx/>
              <a:buNone/>
              <a:defRPr/>
            </a:pPr>
            <a:r>
              <a:rPr lang="en-US" altLang="en-US" sz="1800" dirty="0">
                <a:solidFill>
                  <a:srgbClr val="FF6600"/>
                </a:solidFill>
                <a:latin typeface="Century Gothic" pitchFamily="34" charset="0"/>
              </a:rPr>
              <a:t>- To alter the flow diagram, if in practice the process does not proceed in the manner described.</a:t>
            </a:r>
          </a:p>
          <a:p>
            <a:pPr marL="361950" indent="-184150" eaLnBrk="1" hangingPunct="1">
              <a:lnSpc>
                <a:spcPct val="80000"/>
              </a:lnSpc>
              <a:buFontTx/>
              <a:buNone/>
              <a:defRPr/>
            </a:pPr>
            <a:r>
              <a:rPr lang="en-US" altLang="en-US" sz="1800" dirty="0">
                <a:solidFill>
                  <a:srgbClr val="FF6600"/>
                </a:solidFill>
                <a:latin typeface="Century Gothic" pitchFamily="34" charset="0"/>
              </a:rPr>
              <a:t>- Adjust the flow diagram as incomplete and / or if in practice the process takes place in a better way in those conditions.</a:t>
            </a:r>
          </a:p>
          <a:p>
            <a:pPr eaLnBrk="1" hangingPunct="1">
              <a:lnSpc>
                <a:spcPct val="80000"/>
              </a:lnSpc>
              <a:defRPr/>
            </a:pPr>
            <a:r>
              <a:rPr lang="en-US" altLang="en-US" sz="1800" dirty="0">
                <a:latin typeface="Century Gothic" pitchFamily="34" charset="0"/>
              </a:rPr>
              <a:t>The verification visit to discuss and offer all the additions and changes in the flow diagrams and placement of technological equipment.</a:t>
            </a:r>
          </a:p>
        </p:txBody>
      </p:sp>
      <p:pic>
        <p:nvPicPr>
          <p:cNvPr id="27652" name="Picture 4"/>
          <p:cNvPicPr>
            <a:picLocks noChangeAspect="1" noChangeArrowheads="1"/>
          </p:cNvPicPr>
          <p:nvPr/>
        </p:nvPicPr>
        <p:blipFill>
          <a:blip r:embed="rId3" cstate="print"/>
          <a:srcRect/>
          <a:stretch>
            <a:fillRect/>
          </a:stretch>
        </p:blipFill>
        <p:spPr bwMode="auto">
          <a:xfrm>
            <a:off x="5877951" y="723025"/>
            <a:ext cx="2885049" cy="4076412"/>
          </a:xfrm>
          <a:prstGeom prst="rect">
            <a:avLst/>
          </a:prstGeom>
          <a:noFill/>
          <a:ln w="9525">
            <a:noFill/>
            <a:miter lim="800000"/>
            <a:headEnd/>
            <a:tailEnd/>
          </a:ln>
        </p:spPr>
      </p:pic>
      <p:pic>
        <p:nvPicPr>
          <p:cNvPr id="27653" name="Picture 6"/>
          <p:cNvPicPr>
            <a:picLocks noChangeAspect="1" noChangeArrowheads="1"/>
          </p:cNvPicPr>
          <p:nvPr/>
        </p:nvPicPr>
        <p:blipFill>
          <a:blip r:embed="rId4" cstate="print"/>
          <a:srcRect/>
          <a:stretch>
            <a:fillRect/>
          </a:stretch>
        </p:blipFill>
        <p:spPr bwMode="auto">
          <a:xfrm>
            <a:off x="6594193" y="4873984"/>
            <a:ext cx="1452563" cy="14525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srcRect/>
          <a:stretch>
            <a:fillRect/>
          </a:stretch>
        </p:blipFill>
        <p:spPr bwMode="auto">
          <a:xfrm>
            <a:off x="6015912" y="4267200"/>
            <a:ext cx="2476500" cy="1981200"/>
          </a:xfrm>
          <a:prstGeom prst="rect">
            <a:avLst/>
          </a:prstGeom>
          <a:noFill/>
          <a:ln w="9525">
            <a:noFill/>
            <a:miter lim="800000"/>
            <a:headEnd/>
            <a:tailEnd/>
          </a:ln>
        </p:spPr>
      </p:pic>
      <p:sp>
        <p:nvSpPr>
          <p:cNvPr id="28675" name="Rectangle 2"/>
          <p:cNvSpPr>
            <a:spLocks noGrp="1" noChangeArrowheads="1"/>
          </p:cNvSpPr>
          <p:nvPr>
            <p:ph type="title"/>
          </p:nvPr>
        </p:nvSpPr>
        <p:spPr>
          <a:xfrm>
            <a:off x="457200" y="304800"/>
            <a:ext cx="8001000" cy="457200"/>
          </a:xfrm>
        </p:spPr>
        <p:txBody>
          <a:bodyPr/>
          <a:lstStyle/>
          <a:p>
            <a:pPr eaLnBrk="1" hangingPunct="1">
              <a:spcBef>
                <a:spcPts val="600"/>
              </a:spcBef>
            </a:pPr>
            <a:r>
              <a:rPr lang="en-US" altLang="en-US" sz="2000" b="1" dirty="0">
                <a:solidFill>
                  <a:srgbClr val="FFFF00"/>
                </a:solidFill>
                <a:latin typeface="Century Gothic" pitchFamily="34" charset="0"/>
              </a:rPr>
              <a:t>Step 6. Hazard analysis –</a:t>
            </a:r>
            <a:r>
              <a:rPr lang="bg-BG" altLang="en-US" sz="2000" dirty="0">
                <a:solidFill>
                  <a:srgbClr val="FFFF00"/>
                </a:solidFill>
                <a:latin typeface="Century Gothic" pitchFamily="34" charset="0"/>
              </a:rPr>
              <a:t> </a:t>
            </a:r>
            <a:r>
              <a:rPr lang="en-US" altLang="en-US" sz="2000" b="1" dirty="0">
                <a:solidFill>
                  <a:srgbClr val="FF0000"/>
                </a:solidFill>
                <a:latin typeface="Century Gothic" pitchFamily="34" charset="0"/>
              </a:rPr>
              <a:t>A first principle of HACCP</a:t>
            </a:r>
            <a:endParaRPr lang="en-US" altLang="en-US" sz="2000" dirty="0">
              <a:solidFill>
                <a:srgbClr val="FF0000"/>
              </a:solidFill>
              <a:latin typeface="Century Gothic" pitchFamily="34" charset="0"/>
            </a:endParaRPr>
          </a:p>
        </p:txBody>
      </p:sp>
      <p:sp>
        <p:nvSpPr>
          <p:cNvPr id="2" name="Rectangle 3"/>
          <p:cNvSpPr>
            <a:spLocks noGrp="1" noChangeArrowheads="1"/>
          </p:cNvSpPr>
          <p:nvPr>
            <p:ph type="body" idx="1"/>
          </p:nvPr>
        </p:nvSpPr>
        <p:spPr>
          <a:xfrm>
            <a:off x="381001" y="751114"/>
            <a:ext cx="5943600" cy="5638800"/>
          </a:xfrm>
        </p:spPr>
        <p:txBody>
          <a:bodyPr/>
          <a:lstStyle/>
          <a:p>
            <a:pPr marL="0" indent="0" eaLnBrk="1" hangingPunct="1">
              <a:lnSpc>
                <a:spcPct val="80000"/>
              </a:lnSpc>
              <a:buFontTx/>
              <a:buNone/>
              <a:defRPr/>
            </a:pPr>
            <a:r>
              <a:rPr lang="en-US" altLang="en-US" sz="1800" dirty="0">
                <a:latin typeface="Century Gothic" pitchFamily="34" charset="0"/>
              </a:rPr>
              <a:t>A description of all potential biological, chemical or physical hazards, the appearance of which can be expected in each stage of production (incl. harvesting and storage of raw materials and ingredients and their processing after that).</a:t>
            </a:r>
          </a:p>
          <a:p>
            <a:pPr marL="0" indent="0" eaLnBrk="1" hangingPunct="1">
              <a:lnSpc>
                <a:spcPct val="80000"/>
              </a:lnSpc>
              <a:buFontTx/>
              <a:buNone/>
              <a:defRPr/>
            </a:pPr>
            <a:r>
              <a:rPr lang="en-US" altLang="en-US" sz="1800" dirty="0">
                <a:latin typeface="Century Gothic" pitchFamily="34" charset="0"/>
              </a:rPr>
              <a:t>These hazards arise most often from:</a:t>
            </a:r>
          </a:p>
          <a:p>
            <a:pPr marL="266700" indent="-177800" eaLnBrk="1" hangingPunct="1">
              <a:lnSpc>
                <a:spcPct val="80000"/>
              </a:lnSpc>
              <a:buFontTx/>
              <a:buNone/>
              <a:tabLst>
                <a:tab pos="266700" algn="l"/>
              </a:tabLst>
              <a:defRPr/>
            </a:pPr>
            <a:r>
              <a:rPr lang="en-US" altLang="en-US" sz="1800" dirty="0">
                <a:latin typeface="Century Gothic" pitchFamily="34" charset="0"/>
              </a:rPr>
              <a:t>- contaminated materials or components;</a:t>
            </a:r>
          </a:p>
          <a:p>
            <a:pPr marL="266700" indent="-177800" eaLnBrk="1" hangingPunct="1">
              <a:lnSpc>
                <a:spcPct val="80000"/>
              </a:lnSpc>
              <a:buFontTx/>
              <a:buNone/>
              <a:tabLst>
                <a:tab pos="266700" algn="l"/>
              </a:tabLst>
              <a:defRPr/>
            </a:pPr>
            <a:r>
              <a:rPr lang="en-US" altLang="en-US" sz="1800" dirty="0">
                <a:latin typeface="Century Gothic" pitchFamily="34" charset="0"/>
              </a:rPr>
              <a:t>- technological gaps in different stages during processing, for example failure of mode and temperature during processing and storage, improper mixing or storage at the                         inappropriate temperature and relative humidity;</a:t>
            </a:r>
          </a:p>
          <a:p>
            <a:pPr marL="266700" indent="-177800" eaLnBrk="1" hangingPunct="1">
              <a:lnSpc>
                <a:spcPct val="80000"/>
              </a:lnSpc>
              <a:buFontTx/>
              <a:buNone/>
              <a:tabLst>
                <a:tab pos="266700" algn="l"/>
              </a:tabLst>
              <a:defRPr/>
            </a:pPr>
            <a:r>
              <a:rPr lang="en-US" altLang="en-US" sz="1800" dirty="0">
                <a:latin typeface="Century Gothic" pitchFamily="34" charset="0"/>
              </a:rPr>
              <a:t>- technological gaps in different stages after processing - cross-contamination between raw materials and finished goods, between clean and unclean flows or between initial and end products;</a:t>
            </a:r>
          </a:p>
          <a:p>
            <a:pPr marL="266700" indent="-177800" eaLnBrk="1" hangingPunct="1">
              <a:lnSpc>
                <a:spcPct val="80000"/>
              </a:lnSpc>
              <a:buFontTx/>
              <a:buNone/>
              <a:tabLst>
                <a:tab pos="266700" algn="l"/>
              </a:tabLst>
              <a:defRPr/>
            </a:pPr>
            <a:r>
              <a:rPr lang="en-US" altLang="en-US" sz="1800" dirty="0">
                <a:latin typeface="Century Gothic" pitchFamily="34" charset="0"/>
              </a:rPr>
              <a:t>- unsatisfactory hygienic practices, e.g. unsatisfactory hygiene of workers, ineffective cleaning, sweeping or disinfection of premises, inventory and technological equipment;</a:t>
            </a:r>
          </a:p>
          <a:p>
            <a:pPr marL="266700" indent="-177800" eaLnBrk="1" hangingPunct="1">
              <a:lnSpc>
                <a:spcPct val="80000"/>
              </a:lnSpc>
              <a:buFontTx/>
              <a:buNone/>
              <a:tabLst>
                <a:tab pos="266700" algn="l"/>
              </a:tabLst>
              <a:defRPr/>
            </a:pPr>
            <a:r>
              <a:rPr lang="en-US" altLang="en-US" sz="1800" dirty="0">
                <a:latin typeface="Century Gothic" pitchFamily="34" charset="0"/>
              </a:rPr>
              <a:t>- improper storage, distribution and delivery to the    consumer.</a:t>
            </a:r>
            <a:endParaRPr lang="bg-BG" altLang="en-US" sz="1800" dirty="0">
              <a:latin typeface="Century Gothic" pitchFamily="34" charset="0"/>
            </a:endParaRPr>
          </a:p>
        </p:txBody>
      </p:sp>
      <p:pic>
        <p:nvPicPr>
          <p:cNvPr id="28677" name="Picture 6"/>
          <p:cNvPicPr>
            <a:picLocks noChangeAspect="1" noChangeArrowheads="1"/>
          </p:cNvPicPr>
          <p:nvPr/>
        </p:nvPicPr>
        <p:blipFill>
          <a:blip r:embed="rId4" cstate="print"/>
          <a:srcRect/>
          <a:stretch>
            <a:fillRect/>
          </a:stretch>
        </p:blipFill>
        <p:spPr bwMode="auto">
          <a:xfrm>
            <a:off x="5809702" y="1191208"/>
            <a:ext cx="2953297" cy="21621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304800"/>
            <a:ext cx="6858000" cy="6248400"/>
          </a:xfrm>
        </p:spPr>
        <p:txBody>
          <a:bodyPr/>
          <a:lstStyle/>
          <a:p>
            <a:pPr marL="177800" indent="-177800" eaLnBrk="1" hangingPunct="1">
              <a:lnSpc>
                <a:spcPct val="80000"/>
              </a:lnSpc>
            </a:pPr>
            <a:r>
              <a:rPr lang="en-US" altLang="en-US" sz="1700" dirty="0">
                <a:latin typeface="Century Gothic" pitchFamily="34" charset="0"/>
              </a:rPr>
              <a:t>Conducting an analysis of all hazards (biological, chemical and physical) and determine the degree of risk in every one stage of the process. </a:t>
            </a:r>
          </a:p>
          <a:p>
            <a:pPr marL="177800" indent="-177800" eaLnBrk="1" hangingPunct="1">
              <a:lnSpc>
                <a:spcPct val="80000"/>
              </a:lnSpc>
            </a:pPr>
            <a:r>
              <a:rPr lang="en-US" altLang="en-US" sz="1700" dirty="0">
                <a:latin typeface="Century Gothic" pitchFamily="34" charset="0"/>
              </a:rPr>
              <a:t>Hazards, the risk of which is small and for which there is a low probability of occurrence should not be taken into account further.</a:t>
            </a:r>
          </a:p>
          <a:p>
            <a:pPr marL="177800" indent="-177800" eaLnBrk="1" hangingPunct="1">
              <a:lnSpc>
                <a:spcPct val="80000"/>
              </a:lnSpc>
            </a:pPr>
            <a:r>
              <a:rPr lang="en-US" altLang="en-US" sz="1700" dirty="0">
                <a:latin typeface="Century Gothic" pitchFamily="34" charset="0"/>
              </a:rPr>
              <a:t>Hazard analysis requires a thorough knowledge of microbiology and knowledge of microorganisms that may be present in food / feed and the factors conducive to their reproduction.</a:t>
            </a:r>
          </a:p>
          <a:p>
            <a:pPr marL="177800" indent="-177800" eaLnBrk="1" hangingPunct="1">
              <a:lnSpc>
                <a:spcPct val="80000"/>
              </a:lnSpc>
            </a:pPr>
            <a:r>
              <a:rPr lang="en-US" altLang="en-US" sz="1700" dirty="0">
                <a:latin typeface="Century Gothic" pitchFamily="34" charset="0"/>
              </a:rPr>
              <a:t>Discussion and description of the control measures that should be applied to any existing hazards.</a:t>
            </a:r>
          </a:p>
          <a:p>
            <a:pPr marL="177800" indent="-177800" eaLnBrk="1" hangingPunct="1">
              <a:lnSpc>
                <a:spcPct val="80000"/>
              </a:lnSpc>
            </a:pPr>
            <a:r>
              <a:rPr lang="en-US" altLang="en-US" sz="1700" dirty="0">
                <a:latin typeface="Century Gothic" pitchFamily="34" charset="0"/>
              </a:rPr>
              <a:t>Hazard analysis and determination of the related corrective measures aim to: detect significant hazards and appropriate preventive measures to control them; be used to change a phase of the process in order further to achieve or improve the food / feed safety; be the basis for CCP determination.</a:t>
            </a:r>
          </a:p>
          <a:p>
            <a:pPr marL="177800" indent="-177800" eaLnBrk="1" hangingPunct="1">
              <a:lnSpc>
                <a:spcPct val="80000"/>
              </a:lnSpc>
            </a:pPr>
            <a:r>
              <a:rPr lang="en-US" altLang="en-US" sz="1700" dirty="0">
                <a:latin typeface="Century Gothic" pitchFamily="34" charset="0"/>
              </a:rPr>
              <a:t>Hazard analysis requires asking a series of questions adapted to the particular process. In the current recommendations it is not possible to give a list of all matters that may relate to specific food / feed.</a:t>
            </a:r>
          </a:p>
          <a:p>
            <a:pPr marL="177800" indent="-177800" eaLnBrk="1" hangingPunct="1">
              <a:lnSpc>
                <a:spcPct val="80000"/>
              </a:lnSpc>
            </a:pPr>
            <a:r>
              <a:rPr lang="en-US" altLang="en-US" sz="1700" dirty="0">
                <a:latin typeface="Century Gothic" pitchFamily="34" charset="0"/>
              </a:rPr>
              <a:t>HACCP team has the responsibility to decide which risks are significant and should be recorded in the HACCP plan. </a:t>
            </a:r>
          </a:p>
          <a:p>
            <a:pPr marL="177800" indent="-177800" eaLnBrk="1" hangingPunct="1">
              <a:lnSpc>
                <a:spcPct val="80000"/>
              </a:lnSpc>
            </a:pPr>
            <a:r>
              <a:rPr lang="en-US" altLang="en-US" sz="1700" dirty="0">
                <a:latin typeface="Century Gothic" pitchFamily="34" charset="0"/>
              </a:rPr>
              <a:t>During the analysis of risk factors must be distinguished safety issues from these quality. </a:t>
            </a:r>
          </a:p>
          <a:p>
            <a:pPr marL="177800" indent="-177800" eaLnBrk="1" hangingPunct="1">
              <a:lnSpc>
                <a:spcPct val="80000"/>
              </a:lnSpc>
            </a:pPr>
            <a:r>
              <a:rPr lang="en-US" altLang="en-US" sz="1700" dirty="0">
                <a:latin typeface="Century Gothic" pitchFamily="34" charset="0"/>
              </a:rPr>
              <a:t>The hazards and the risks of biological, chemical or physical nature may be the cause of a food incident.</a:t>
            </a:r>
            <a:endParaRPr lang="bg-BG" altLang="en-US" sz="1700" dirty="0">
              <a:latin typeface="Century Gothic" pitchFamily="34" charset="0"/>
            </a:endParaRPr>
          </a:p>
        </p:txBody>
      </p:sp>
      <p:pic>
        <p:nvPicPr>
          <p:cNvPr id="29699" name="Picture 3"/>
          <p:cNvPicPr>
            <a:picLocks noChangeAspect="1" noChangeArrowheads="1"/>
          </p:cNvPicPr>
          <p:nvPr/>
        </p:nvPicPr>
        <p:blipFill>
          <a:blip r:embed="rId3" cstate="print"/>
          <a:srcRect/>
          <a:stretch>
            <a:fillRect/>
          </a:stretch>
        </p:blipFill>
        <p:spPr bwMode="auto">
          <a:xfrm>
            <a:off x="7035800" y="457200"/>
            <a:ext cx="1727200" cy="1295400"/>
          </a:xfrm>
          <a:prstGeom prst="rect">
            <a:avLst/>
          </a:prstGeom>
          <a:noFill/>
          <a:ln w="9525">
            <a:noFill/>
            <a:miter lim="800000"/>
            <a:headEnd/>
            <a:tailEnd/>
          </a:ln>
        </p:spPr>
      </p:pic>
      <p:pic>
        <p:nvPicPr>
          <p:cNvPr id="29700" name="Picture 5"/>
          <p:cNvPicPr>
            <a:picLocks noChangeAspect="1" noChangeArrowheads="1"/>
          </p:cNvPicPr>
          <p:nvPr/>
        </p:nvPicPr>
        <p:blipFill>
          <a:blip r:embed="rId4" cstate="print"/>
          <a:srcRect/>
          <a:stretch>
            <a:fillRect/>
          </a:stretch>
        </p:blipFill>
        <p:spPr bwMode="auto">
          <a:xfrm>
            <a:off x="6989090" y="5105400"/>
            <a:ext cx="1723109" cy="1266825"/>
          </a:xfrm>
          <a:prstGeom prst="rect">
            <a:avLst/>
          </a:prstGeom>
          <a:noFill/>
          <a:ln w="9525">
            <a:noFill/>
            <a:miter lim="800000"/>
            <a:headEnd/>
            <a:tailEnd/>
          </a:ln>
        </p:spPr>
      </p:pic>
      <p:pic>
        <p:nvPicPr>
          <p:cNvPr id="29701" name="Picture 7"/>
          <p:cNvPicPr>
            <a:picLocks noChangeAspect="1" noChangeArrowheads="1"/>
          </p:cNvPicPr>
          <p:nvPr/>
        </p:nvPicPr>
        <p:blipFill>
          <a:blip r:embed="rId5" cstate="print"/>
          <a:srcRect/>
          <a:stretch>
            <a:fillRect/>
          </a:stretch>
        </p:blipFill>
        <p:spPr bwMode="auto">
          <a:xfrm>
            <a:off x="7119321" y="2667000"/>
            <a:ext cx="1589704" cy="1854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81000" y="457200"/>
            <a:ext cx="7391400" cy="5943600"/>
          </a:xfrm>
        </p:spPr>
        <p:txBody>
          <a:bodyPr/>
          <a:lstStyle/>
          <a:p>
            <a:pPr marL="177800" indent="-177800" eaLnBrk="1" hangingPunct="1">
              <a:lnSpc>
                <a:spcPct val="80000"/>
              </a:lnSpc>
              <a:defRPr/>
            </a:pPr>
            <a:r>
              <a:rPr lang="en-US" altLang="en-US" sz="1800" dirty="0">
                <a:solidFill>
                  <a:schemeClr val="tx2"/>
                </a:solidFill>
                <a:latin typeface="Century Gothic" pitchFamily="34" charset="0"/>
              </a:rPr>
              <a:t>The HACCP team is the one who has to decide what is probability the  safety problem to may arise and to what extent this problem is dangerous for the consumers health and life. A prerequisite and basis of the HACCP system are good manufacturing practices (GMP-s).</a:t>
            </a:r>
            <a:endParaRPr lang="en-US" altLang="en-US" sz="1800" dirty="0">
              <a:latin typeface="Century Gothic" pitchFamily="34" charset="0"/>
            </a:endParaRPr>
          </a:p>
          <a:p>
            <a:pPr marL="177800" indent="-177800" eaLnBrk="1" hangingPunct="1">
              <a:lnSpc>
                <a:spcPct val="80000"/>
              </a:lnSpc>
              <a:defRPr/>
            </a:pPr>
            <a:r>
              <a:rPr lang="en-US" altLang="en-US" sz="1800" dirty="0">
                <a:latin typeface="Century Gothic" pitchFamily="34" charset="0"/>
              </a:rPr>
              <a:t>If GMP-s are not in place and aren't operating effectively, the hazard analysis will reveal many risks. The purpose of HACCP is to prevent real hazards. With GMP-s can prevent a number of hazards and therefore they have to be introduced.</a:t>
            </a:r>
          </a:p>
          <a:p>
            <a:pPr marL="177800" indent="-177800" eaLnBrk="1" hangingPunct="1">
              <a:lnSpc>
                <a:spcPct val="80000"/>
              </a:lnSpc>
              <a:defRPr/>
            </a:pPr>
            <a:r>
              <a:rPr lang="en-US" altLang="en-US" sz="1800" dirty="0">
                <a:latin typeface="Century Gothic" pitchFamily="34" charset="0"/>
              </a:rPr>
              <a:t>After all hazards and possible measures for controlling have been analyzed, the HACCP identifies of concrete measures that will be implemented.</a:t>
            </a:r>
          </a:p>
          <a:p>
            <a:pPr marL="177800" indent="-177800" eaLnBrk="1" hangingPunct="1">
              <a:lnSpc>
                <a:spcPct val="80000"/>
              </a:lnSpc>
              <a:defRPr/>
            </a:pPr>
            <a:r>
              <a:rPr lang="en-US" altLang="en-US" sz="1800" dirty="0">
                <a:latin typeface="Century Gothic" pitchFamily="34" charset="0"/>
              </a:rPr>
              <a:t>Management measures, which are part of a common procedure or instruction.</a:t>
            </a:r>
          </a:p>
          <a:p>
            <a:pPr marL="177800" indent="-177800" eaLnBrk="1" hangingPunct="1">
              <a:lnSpc>
                <a:spcPct val="80000"/>
              </a:lnSpc>
              <a:defRPr/>
            </a:pPr>
            <a:r>
              <a:rPr lang="en-US" altLang="en-US" sz="1800" dirty="0">
                <a:latin typeface="Century Gothic" pitchFamily="34" charset="0"/>
              </a:rPr>
              <a:t>Management measures that are specific to one or more                                        stages of the process.</a:t>
            </a:r>
          </a:p>
          <a:p>
            <a:pPr marL="177800" indent="-177800" eaLnBrk="1" hangingPunct="1">
              <a:lnSpc>
                <a:spcPct val="80000"/>
              </a:lnSpc>
              <a:defRPr/>
            </a:pPr>
            <a:r>
              <a:rPr lang="en-US" altLang="en-US" sz="1800" dirty="0">
                <a:latin typeface="Century Gothic" pitchFamily="34" charset="0"/>
              </a:rPr>
              <a:t>Examples of measures for common procedures                                                                          are:</a:t>
            </a:r>
          </a:p>
          <a:p>
            <a:pPr eaLnBrk="1" hangingPunct="1">
              <a:lnSpc>
                <a:spcPct val="80000"/>
              </a:lnSpc>
              <a:buFontTx/>
              <a:buNone/>
              <a:defRPr/>
            </a:pPr>
            <a:r>
              <a:rPr lang="en-US" altLang="en-US" sz="1800" dirty="0">
                <a:latin typeface="Century Gothic" pitchFamily="34" charset="0"/>
              </a:rPr>
              <a:t>     . control of suppliers;</a:t>
            </a:r>
          </a:p>
          <a:p>
            <a:pPr eaLnBrk="1" hangingPunct="1">
              <a:lnSpc>
                <a:spcPct val="80000"/>
              </a:lnSpc>
              <a:buFontTx/>
              <a:buNone/>
              <a:defRPr/>
            </a:pPr>
            <a:r>
              <a:rPr lang="en-US" altLang="en-US" sz="1800" dirty="0">
                <a:latin typeface="Century Gothic" pitchFamily="34" charset="0"/>
              </a:rPr>
              <a:t>     . procedures for cleaning and disinfection;</a:t>
            </a:r>
          </a:p>
          <a:p>
            <a:pPr eaLnBrk="1" hangingPunct="1">
              <a:lnSpc>
                <a:spcPct val="80000"/>
              </a:lnSpc>
              <a:buFontTx/>
              <a:buNone/>
              <a:defRPr/>
            </a:pPr>
            <a:r>
              <a:rPr lang="en-US" altLang="en-US" sz="1800" dirty="0">
                <a:latin typeface="Century Gothic" pitchFamily="34" charset="0"/>
              </a:rPr>
              <a:t>     . instructions on personal hygiene.</a:t>
            </a:r>
          </a:p>
          <a:p>
            <a:pPr marL="179388" indent="-179388" eaLnBrk="1" hangingPunct="1">
              <a:lnSpc>
                <a:spcPct val="80000"/>
              </a:lnSpc>
              <a:defRPr/>
            </a:pPr>
            <a:r>
              <a:rPr lang="en-US" altLang="en-US" sz="1800" dirty="0">
                <a:latin typeface="Century Gothic" pitchFamily="34" charset="0"/>
              </a:rPr>
              <a:t>Hazards can be divided into three categories:                                                         biological, physical and chemical.</a:t>
            </a:r>
            <a:endParaRPr lang="bg-BG" altLang="en-US" sz="1800" dirty="0">
              <a:latin typeface="Century Gothic" pitchFamily="34" charset="0"/>
            </a:endParaRPr>
          </a:p>
        </p:txBody>
      </p:sp>
      <p:pic>
        <p:nvPicPr>
          <p:cNvPr id="30723" name="Picture 4"/>
          <p:cNvPicPr>
            <a:picLocks noChangeAspect="1" noChangeArrowheads="1"/>
          </p:cNvPicPr>
          <p:nvPr/>
        </p:nvPicPr>
        <p:blipFill>
          <a:blip r:embed="rId3" cstate="print"/>
          <a:srcRect/>
          <a:stretch>
            <a:fillRect/>
          </a:stretch>
        </p:blipFill>
        <p:spPr bwMode="auto">
          <a:xfrm>
            <a:off x="5905560" y="4267200"/>
            <a:ext cx="2843154" cy="2133600"/>
          </a:xfrm>
          <a:prstGeom prst="rect">
            <a:avLst/>
          </a:prstGeom>
          <a:noFill/>
          <a:ln w="9525">
            <a:noFill/>
            <a:miter lim="800000"/>
            <a:headEnd/>
            <a:tailEnd/>
          </a:ln>
        </p:spPr>
      </p:pic>
      <p:pic>
        <p:nvPicPr>
          <p:cNvPr id="30724" name="Picture 5"/>
          <p:cNvPicPr>
            <a:picLocks noChangeAspect="1" noChangeArrowheads="1"/>
          </p:cNvPicPr>
          <p:nvPr/>
        </p:nvPicPr>
        <p:blipFill>
          <a:blip r:embed="rId4" cstate="print"/>
          <a:srcRect/>
          <a:stretch>
            <a:fillRect/>
          </a:stretch>
        </p:blipFill>
        <p:spPr bwMode="auto">
          <a:xfrm>
            <a:off x="7664709" y="2747963"/>
            <a:ext cx="1066800" cy="1120775"/>
          </a:xfrm>
          <a:prstGeom prst="rect">
            <a:avLst/>
          </a:prstGeom>
          <a:noFill/>
          <a:ln w="9525">
            <a:noFill/>
            <a:miter lim="800000"/>
            <a:headEnd/>
            <a:tailEnd/>
          </a:ln>
        </p:spPr>
      </p:pic>
      <p:pic>
        <p:nvPicPr>
          <p:cNvPr id="30725" name="Picture 6"/>
          <p:cNvPicPr>
            <a:picLocks noChangeAspect="1" noChangeArrowheads="1"/>
          </p:cNvPicPr>
          <p:nvPr/>
        </p:nvPicPr>
        <p:blipFill>
          <a:blip r:embed="rId5" cstate="print"/>
          <a:srcRect/>
          <a:stretch>
            <a:fillRect/>
          </a:stretch>
        </p:blipFill>
        <p:spPr bwMode="auto">
          <a:xfrm>
            <a:off x="7677150" y="1066800"/>
            <a:ext cx="1071563" cy="10715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04800"/>
            <a:ext cx="3200400" cy="381000"/>
          </a:xfrm>
        </p:spPr>
        <p:txBody>
          <a:bodyPr/>
          <a:lstStyle/>
          <a:p>
            <a:pPr eaLnBrk="1" hangingPunct="1">
              <a:defRPr/>
            </a:pPr>
            <a:r>
              <a:rPr lang="en-GB" altLang="en-US" sz="2000" b="1" cap="small" dirty="0">
                <a:solidFill>
                  <a:srgbClr val="FF6600"/>
                </a:solidFill>
                <a:latin typeface="Century Gothic" pitchFamily="34" charset="0"/>
              </a:rPr>
              <a:t>Biological hazards </a:t>
            </a:r>
            <a:br>
              <a:rPr lang="bg-BG" altLang="en-US" sz="1800" cap="small" dirty="0">
                <a:solidFill>
                  <a:srgbClr val="FF6600"/>
                </a:solidFill>
                <a:latin typeface="Century Gothic" pitchFamily="34" charset="0"/>
              </a:rPr>
            </a:br>
            <a:endParaRPr lang="en-US" altLang="en-US" sz="1800" cap="small" dirty="0">
              <a:solidFill>
                <a:srgbClr val="FF6600"/>
              </a:solidFill>
              <a:latin typeface="Century Gothic" pitchFamily="34" charset="0"/>
            </a:endParaRPr>
          </a:p>
        </p:txBody>
      </p:sp>
      <p:sp>
        <p:nvSpPr>
          <p:cNvPr id="31747" name="Rectangle 3"/>
          <p:cNvSpPr>
            <a:spLocks noGrp="1" noChangeArrowheads="1"/>
          </p:cNvSpPr>
          <p:nvPr>
            <p:ph type="body" idx="1"/>
          </p:nvPr>
        </p:nvSpPr>
        <p:spPr>
          <a:xfrm>
            <a:off x="228600" y="609600"/>
            <a:ext cx="7010400" cy="5105400"/>
          </a:xfrm>
        </p:spPr>
        <p:txBody>
          <a:bodyPr/>
          <a:lstStyle/>
          <a:p>
            <a:pPr marL="177800" indent="-177800" eaLnBrk="1" hangingPunct="1">
              <a:lnSpc>
                <a:spcPct val="80000"/>
              </a:lnSpc>
            </a:pPr>
            <a:r>
              <a:rPr lang="en-US" altLang="en-US" sz="1800" dirty="0">
                <a:latin typeface="Century Gothic" pitchFamily="34" charset="0"/>
              </a:rPr>
              <a:t>Biohazards include: microorganisms – bacteria, viruses, fungi, etc., and parasites.</a:t>
            </a:r>
          </a:p>
          <a:p>
            <a:pPr marL="177800" indent="-177800" eaLnBrk="1" hangingPunct="1">
              <a:lnSpc>
                <a:spcPct val="80000"/>
              </a:lnSpc>
              <a:spcBef>
                <a:spcPts val="600"/>
              </a:spcBef>
              <a:buNone/>
            </a:pPr>
            <a:r>
              <a:rPr lang="en-US" altLang="en-US" sz="1800" b="1" cap="small" dirty="0">
                <a:solidFill>
                  <a:srgbClr val="FF6600"/>
                </a:solidFill>
                <a:effectLst>
                  <a:outerShdw blurRad="38100" dist="38100" dir="2700000" algn="tl">
                    <a:srgbClr val="000000">
                      <a:alpha val="43137"/>
                    </a:srgbClr>
                  </a:outerShdw>
                </a:effectLst>
                <a:latin typeface="Century Gothic" pitchFamily="34" charset="0"/>
              </a:rPr>
              <a:t>   Microbiological hazards</a:t>
            </a:r>
          </a:p>
          <a:p>
            <a:pPr marL="177800" indent="-177800" eaLnBrk="1" hangingPunct="1">
              <a:lnSpc>
                <a:spcPct val="80000"/>
              </a:lnSpc>
            </a:pPr>
            <a:r>
              <a:rPr lang="en-US" altLang="en-US" sz="1800" dirty="0">
                <a:latin typeface="Century Gothic" pitchFamily="34" charset="0"/>
              </a:rPr>
              <a:t>Microorganisms are everywhere, incl. food / feed. Only certain types of microorganisms that are present in food / feed under certain conditions cause diseases. Many diseases in humans / livestock are due to consumption                                         of food / feed contaminated or infected with primary microorganisms.</a:t>
            </a:r>
          </a:p>
          <a:p>
            <a:pPr marL="177800" indent="-177800" eaLnBrk="1" hangingPunct="1">
              <a:lnSpc>
                <a:spcPct val="80000"/>
              </a:lnSpc>
            </a:pPr>
            <a:r>
              <a:rPr lang="en-US" altLang="en-US" sz="1800" dirty="0">
                <a:latin typeface="Century Gothic" pitchFamily="34" charset="0"/>
              </a:rPr>
              <a:t>Toxicological infections occur when live pathogenic                     microorganisms fall into the human / animal after eating of the contaminated food / feed and find conditions for                          reproduction.</a:t>
            </a:r>
          </a:p>
          <a:p>
            <a:pPr marL="177800" indent="-177800" eaLnBrk="1" hangingPunct="1">
              <a:lnSpc>
                <a:spcPct val="80000"/>
              </a:lnSpc>
            </a:pPr>
            <a:r>
              <a:rPr lang="en-US" altLang="en-US" sz="1800" dirty="0">
                <a:latin typeface="Century Gothic" pitchFamily="34" charset="0"/>
              </a:rPr>
              <a:t>Acceptance of food containing toxins causing intoxication - these toxins can be natural substances, for example. toxins from poisonous plants, fungi, or toxic products of certain bacteria, i.e. </a:t>
            </a:r>
            <a:r>
              <a:rPr lang="en-US" altLang="en-US" sz="1800" i="1" dirty="0">
                <a:solidFill>
                  <a:srgbClr val="FF0000"/>
                </a:solidFill>
                <a:latin typeface="Century Gothic" pitchFamily="34" charset="0"/>
              </a:rPr>
              <a:t>Staphylococcus aureus</a:t>
            </a:r>
            <a:r>
              <a:rPr lang="en-US" altLang="en-US" sz="1800" dirty="0">
                <a:latin typeface="Century Gothic" pitchFamily="34" charset="0"/>
              </a:rPr>
              <a:t>.</a:t>
            </a:r>
          </a:p>
          <a:p>
            <a:pPr marL="177800" indent="-177800" eaLnBrk="1" hangingPunct="1">
              <a:lnSpc>
                <a:spcPct val="80000"/>
              </a:lnSpc>
              <a:spcBef>
                <a:spcPts val="600"/>
              </a:spcBef>
              <a:buNone/>
            </a:pPr>
            <a:r>
              <a:rPr lang="en-US" altLang="en-US" sz="1800" b="1" cap="small" dirty="0">
                <a:solidFill>
                  <a:srgbClr val="FF6600"/>
                </a:solidFill>
                <a:latin typeface="Century Gothic" pitchFamily="34" charset="0"/>
              </a:rPr>
              <a:t>   Parasites</a:t>
            </a:r>
          </a:p>
          <a:p>
            <a:pPr marL="177800" indent="-177800" eaLnBrk="1" hangingPunct="1">
              <a:lnSpc>
                <a:spcPct val="80000"/>
              </a:lnSpc>
            </a:pPr>
            <a:r>
              <a:rPr lang="en-US" altLang="en-US" sz="1800" i="1" dirty="0">
                <a:solidFill>
                  <a:srgbClr val="FFC000"/>
                </a:solidFill>
                <a:latin typeface="Century Gothic" pitchFamily="34" charset="0"/>
              </a:rPr>
              <a:t>Trichinella</a:t>
            </a:r>
            <a:r>
              <a:rPr lang="en-US" altLang="en-US" sz="1800" dirty="0">
                <a:solidFill>
                  <a:srgbClr val="FFC000"/>
                </a:solidFill>
                <a:latin typeface="Century Gothic" pitchFamily="34" charset="0"/>
              </a:rPr>
              <a:t> - </a:t>
            </a:r>
            <a:r>
              <a:rPr lang="en-US" altLang="en-US" sz="1800" dirty="0">
                <a:latin typeface="Century Gothic" pitchFamily="34" charset="0"/>
              </a:rPr>
              <a:t>Trichinosis is a disease in humans associated                                with consumption of pork infected with </a:t>
            </a:r>
            <a:r>
              <a:rPr lang="en-US" altLang="en-US" sz="1800" i="1" dirty="0">
                <a:solidFill>
                  <a:srgbClr val="FF0000"/>
                </a:solidFill>
                <a:latin typeface="Century Gothic" pitchFamily="34" charset="0"/>
              </a:rPr>
              <a:t>Trichinella spiralis</a:t>
            </a:r>
            <a:r>
              <a:rPr lang="en-US" altLang="en-US" sz="1800" dirty="0">
                <a:latin typeface="Century Gothic" pitchFamily="34" charset="0"/>
              </a:rPr>
              <a:t>.</a:t>
            </a:r>
          </a:p>
          <a:p>
            <a:pPr marL="177800" indent="-177800" eaLnBrk="1" hangingPunct="1">
              <a:lnSpc>
                <a:spcPct val="80000"/>
              </a:lnSpc>
              <a:buNone/>
            </a:pPr>
            <a:r>
              <a:rPr lang="en-US" altLang="en-US" sz="1800" dirty="0">
                <a:latin typeface="Century Gothic" pitchFamily="34" charset="0"/>
              </a:rPr>
              <a:t>    - </a:t>
            </a:r>
            <a:r>
              <a:rPr lang="en-US" altLang="en-US" sz="1800" i="1" dirty="0">
                <a:latin typeface="Century Gothic" pitchFamily="34" charset="0"/>
              </a:rPr>
              <a:t>Cysticercs in swine </a:t>
            </a:r>
            <a:r>
              <a:rPr lang="en-US" altLang="en-US" sz="1800" dirty="0">
                <a:latin typeface="Century Gothic" pitchFamily="34" charset="0"/>
              </a:rPr>
              <a:t>- the meat of pigs can be infected with the larvae of the pork tapeworm (</a:t>
            </a:r>
            <a:r>
              <a:rPr lang="en-US" altLang="en-US" sz="1800" i="1" dirty="0">
                <a:solidFill>
                  <a:srgbClr val="FF0000"/>
                </a:solidFill>
                <a:latin typeface="Century Gothic" pitchFamily="34" charset="0"/>
              </a:rPr>
              <a:t>Taenia solium</a:t>
            </a:r>
            <a:r>
              <a:rPr lang="en-US" altLang="en-US" sz="1800" dirty="0">
                <a:latin typeface="Century Gothic" pitchFamily="34" charset="0"/>
              </a:rPr>
              <a:t>);</a:t>
            </a:r>
          </a:p>
          <a:p>
            <a:pPr eaLnBrk="1" hangingPunct="1">
              <a:lnSpc>
                <a:spcPct val="80000"/>
              </a:lnSpc>
              <a:buFontTx/>
              <a:buNone/>
            </a:pPr>
            <a:r>
              <a:rPr lang="bg-BG" altLang="en-US" sz="1800" b="1" i="1" dirty="0">
                <a:latin typeface="Century Gothic" pitchFamily="34" charset="0"/>
              </a:rPr>
              <a:t>	</a:t>
            </a:r>
            <a:endParaRPr lang="bg-BG" altLang="en-US" sz="1800" i="1" dirty="0">
              <a:latin typeface="Century Gothic" pitchFamily="34" charset="0"/>
            </a:endParaRPr>
          </a:p>
        </p:txBody>
      </p:sp>
      <p:pic>
        <p:nvPicPr>
          <p:cNvPr id="31748" name="Picture 5"/>
          <p:cNvPicPr>
            <a:picLocks noChangeAspect="1" noChangeArrowheads="1"/>
          </p:cNvPicPr>
          <p:nvPr/>
        </p:nvPicPr>
        <p:blipFill>
          <a:blip r:embed="rId3" cstate="print"/>
          <a:srcRect/>
          <a:stretch>
            <a:fillRect/>
          </a:stretch>
        </p:blipFill>
        <p:spPr bwMode="auto">
          <a:xfrm>
            <a:off x="6781800" y="304800"/>
            <a:ext cx="1628775" cy="1152525"/>
          </a:xfrm>
          <a:prstGeom prst="rect">
            <a:avLst/>
          </a:prstGeom>
          <a:noFill/>
          <a:ln w="9525">
            <a:noFill/>
            <a:miter lim="800000"/>
            <a:headEnd/>
            <a:tailEnd/>
          </a:ln>
        </p:spPr>
      </p:pic>
      <p:pic>
        <p:nvPicPr>
          <p:cNvPr id="31749" name="Picture 7"/>
          <p:cNvPicPr>
            <a:picLocks noChangeAspect="1" noChangeArrowheads="1"/>
          </p:cNvPicPr>
          <p:nvPr/>
        </p:nvPicPr>
        <p:blipFill>
          <a:blip r:embed="rId4" cstate="print"/>
          <a:srcRect/>
          <a:stretch>
            <a:fillRect/>
          </a:stretch>
        </p:blipFill>
        <p:spPr bwMode="auto">
          <a:xfrm>
            <a:off x="6934200" y="2209800"/>
            <a:ext cx="1482725" cy="1146175"/>
          </a:xfrm>
          <a:prstGeom prst="rect">
            <a:avLst/>
          </a:prstGeom>
          <a:noFill/>
          <a:ln w="9525">
            <a:noFill/>
            <a:miter lim="800000"/>
            <a:headEnd/>
            <a:tailEnd/>
          </a:ln>
        </p:spPr>
      </p:pic>
      <p:pic>
        <p:nvPicPr>
          <p:cNvPr id="31750" name="Picture 10"/>
          <p:cNvPicPr>
            <a:picLocks noChangeAspect="1" noChangeArrowheads="1"/>
          </p:cNvPicPr>
          <p:nvPr/>
        </p:nvPicPr>
        <p:blipFill>
          <a:blip r:embed="rId5" cstate="print"/>
          <a:srcRect/>
          <a:stretch>
            <a:fillRect/>
          </a:stretch>
        </p:blipFill>
        <p:spPr bwMode="auto">
          <a:xfrm>
            <a:off x="7010400" y="4495800"/>
            <a:ext cx="1560512" cy="1143000"/>
          </a:xfrm>
          <a:prstGeom prst="rect">
            <a:avLst/>
          </a:prstGeom>
          <a:noFill/>
          <a:ln w="9525">
            <a:noFill/>
            <a:miter lim="800000"/>
            <a:headEnd/>
            <a:tailEnd/>
          </a:ln>
        </p:spPr>
      </p:pic>
      <p:pic>
        <p:nvPicPr>
          <p:cNvPr id="31751" name="Picture 6"/>
          <p:cNvPicPr>
            <a:picLocks noChangeAspect="1" noChangeArrowheads="1"/>
          </p:cNvPicPr>
          <p:nvPr/>
        </p:nvPicPr>
        <p:blipFill>
          <a:blip r:embed="rId6" cstate="print"/>
          <a:srcRect/>
          <a:stretch>
            <a:fillRect/>
          </a:stretch>
        </p:blipFill>
        <p:spPr bwMode="auto">
          <a:xfrm>
            <a:off x="7239000" y="1295400"/>
            <a:ext cx="1495425" cy="1093788"/>
          </a:xfrm>
          <a:prstGeom prst="rect">
            <a:avLst/>
          </a:prstGeom>
          <a:noFill/>
          <a:ln w="9525">
            <a:noFill/>
            <a:miter lim="800000"/>
            <a:headEnd/>
            <a:tailEnd/>
          </a:ln>
        </p:spPr>
      </p:pic>
      <p:pic>
        <p:nvPicPr>
          <p:cNvPr id="31752" name="Picture 9"/>
          <p:cNvPicPr>
            <a:picLocks noChangeAspect="1" noChangeArrowheads="1"/>
          </p:cNvPicPr>
          <p:nvPr/>
        </p:nvPicPr>
        <p:blipFill>
          <a:blip r:embed="rId7" cstate="print"/>
          <a:srcRect/>
          <a:stretch>
            <a:fillRect/>
          </a:stretch>
        </p:blipFill>
        <p:spPr bwMode="auto">
          <a:xfrm>
            <a:off x="7086600" y="3352800"/>
            <a:ext cx="1852613" cy="1231900"/>
          </a:xfrm>
          <a:prstGeom prst="rect">
            <a:avLst/>
          </a:prstGeom>
          <a:noFill/>
          <a:ln w="9525">
            <a:noFill/>
            <a:miter lim="800000"/>
            <a:headEnd/>
            <a:tailEnd/>
          </a:ln>
        </p:spPr>
      </p:pic>
      <p:pic>
        <p:nvPicPr>
          <p:cNvPr id="31753" name="Picture 8"/>
          <p:cNvPicPr>
            <a:picLocks noChangeAspect="1" noChangeArrowheads="1"/>
          </p:cNvPicPr>
          <p:nvPr/>
        </p:nvPicPr>
        <p:blipFill>
          <a:blip r:embed="rId8" cstate="print"/>
          <a:srcRect/>
          <a:stretch>
            <a:fillRect/>
          </a:stretch>
        </p:blipFill>
        <p:spPr bwMode="auto">
          <a:xfrm>
            <a:off x="7696200" y="5334000"/>
            <a:ext cx="1038225" cy="1038225"/>
          </a:xfrm>
          <a:prstGeom prst="rect">
            <a:avLst/>
          </a:prstGeom>
          <a:noFill/>
          <a:ln w="9525">
            <a:noFill/>
            <a:miter lim="800000"/>
            <a:headEnd/>
            <a:tailEnd/>
          </a:ln>
        </p:spPr>
      </p:pic>
      <p:sp>
        <p:nvSpPr>
          <p:cNvPr id="31754" name="Правоъгълник 9"/>
          <p:cNvSpPr>
            <a:spLocks noChangeArrowheads="1"/>
          </p:cNvSpPr>
          <p:nvPr/>
        </p:nvSpPr>
        <p:spPr bwMode="auto">
          <a:xfrm>
            <a:off x="228600" y="5943600"/>
            <a:ext cx="7315200" cy="535531"/>
          </a:xfrm>
          <a:prstGeom prst="rect">
            <a:avLst/>
          </a:prstGeom>
          <a:noFill/>
          <a:ln w="9525">
            <a:noFill/>
            <a:miter lim="800000"/>
            <a:headEnd/>
            <a:tailEnd/>
          </a:ln>
        </p:spPr>
        <p:txBody>
          <a:bodyPr>
            <a:spAutoFit/>
          </a:bodyPr>
          <a:lstStyle/>
          <a:p>
            <a:pPr marL="361950" indent="-361950">
              <a:lnSpc>
                <a:spcPct val="80000"/>
              </a:lnSpc>
            </a:pPr>
            <a:r>
              <a:rPr lang="en-US" altLang="en-US" dirty="0">
                <a:latin typeface="Century Gothic" pitchFamily="34" charset="0"/>
              </a:rPr>
              <a:t>    - </a:t>
            </a:r>
            <a:r>
              <a:rPr lang="en-US" altLang="en-US" i="1" dirty="0">
                <a:latin typeface="Century Gothic" pitchFamily="34" charset="0"/>
              </a:rPr>
              <a:t>Cysticercs in cattle </a:t>
            </a:r>
            <a:r>
              <a:rPr lang="en-US" altLang="en-US" dirty="0">
                <a:latin typeface="Century Gothic" pitchFamily="34" charset="0"/>
              </a:rPr>
              <a:t>- meat of bovines may be infested with larvae of the beef tapeworm (</a:t>
            </a:r>
            <a:r>
              <a:rPr lang="en-US" altLang="en-US" i="1" dirty="0">
                <a:solidFill>
                  <a:srgbClr val="FF0000"/>
                </a:solidFill>
                <a:latin typeface="Century Gothic" pitchFamily="34" charset="0"/>
              </a:rPr>
              <a:t>Taenia saginata</a:t>
            </a:r>
            <a:r>
              <a:rPr lang="en-US" altLang="en-US" dirty="0">
                <a:latin typeface="Century Gothic" pitchFamily="34" charset="0"/>
              </a:rPr>
              <a:t>).</a:t>
            </a:r>
            <a:endParaRPr lang="bg-BG" altLang="en-US" dirty="0">
              <a:latin typeface="Century Gothi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Правоъгълник 10"/>
          <p:cNvSpPr/>
          <p:nvPr/>
        </p:nvSpPr>
        <p:spPr>
          <a:xfrm>
            <a:off x="3505200" y="2057400"/>
            <a:ext cx="2057400" cy="584200"/>
          </a:xfrm>
          <a:prstGeom prst="rect">
            <a:avLst/>
          </a:prstGeom>
        </p:spPr>
        <p:txBody>
          <a:bodyPr>
            <a:spAutoFit/>
          </a:bodyPr>
          <a:lstStyle/>
          <a:p>
            <a:pPr algn="ctr">
              <a:defRPr/>
            </a:pPr>
            <a:r>
              <a:rPr lang="en-US" altLang="en-US" sz="3200" b="1" dirty="0">
                <a:solidFill>
                  <a:srgbClr val="D60000"/>
                </a:solidFill>
                <a:effectLst>
                  <a:outerShdw blurRad="38100" dist="38100" dir="2700000" algn="tl">
                    <a:srgbClr val="000000">
                      <a:alpha val="43137"/>
                    </a:srgbClr>
                  </a:outerShdw>
                </a:effectLst>
                <a:latin typeface="Century Gothic" pitchFamily="34" charset="0"/>
                <a:ea typeface="+mj-ea"/>
                <a:cs typeface="Cordia New" panose="020B0304020202020204" pitchFamily="34" charset="-34"/>
              </a:rPr>
              <a:t>Content</a:t>
            </a:r>
            <a:endParaRPr lang="bg-BG" sz="3200" dirty="0">
              <a:effectLst>
                <a:outerShdw blurRad="38100" dist="38100" dir="2700000" algn="tl">
                  <a:srgbClr val="000000">
                    <a:alpha val="43137"/>
                  </a:srgbClr>
                </a:outerShdw>
              </a:effectLst>
              <a:latin typeface="Century Gothic" pitchFamily="34" charset="0"/>
            </a:endParaRPr>
          </a:p>
        </p:txBody>
      </p:sp>
      <p:sp>
        <p:nvSpPr>
          <p:cNvPr id="5127" name="Правоъгълник 11"/>
          <p:cNvSpPr>
            <a:spLocks noChangeArrowheads="1"/>
          </p:cNvSpPr>
          <p:nvPr/>
        </p:nvSpPr>
        <p:spPr bwMode="auto">
          <a:xfrm>
            <a:off x="381000" y="2743200"/>
            <a:ext cx="8305800" cy="1631950"/>
          </a:xfrm>
          <a:prstGeom prst="rect">
            <a:avLst/>
          </a:prstGeom>
          <a:noFill/>
          <a:ln w="9525">
            <a:noFill/>
            <a:miter lim="800000"/>
            <a:headEnd/>
            <a:tailEnd/>
          </a:ln>
        </p:spPr>
        <p:txBody>
          <a:bodyPr>
            <a:spAutoFit/>
          </a:bodyPr>
          <a:lstStyle/>
          <a:p>
            <a:r>
              <a:rPr lang="en-GB" sz="2000" dirty="0">
                <a:latin typeface="Franklin Gothic Demi Cond" pitchFamily="34" charset="0"/>
                <a:ea typeface="Verdana" pitchFamily="34" charset="0"/>
                <a:cs typeface="Verdana" pitchFamily="34" charset="0"/>
              </a:rPr>
              <a:t>2.1. </a:t>
            </a:r>
            <a:r>
              <a:rPr lang="en-GB" sz="2000" dirty="0">
                <a:latin typeface="Franklin Gothic Demi Cond" pitchFamily="34" charset="0"/>
              </a:rPr>
              <a:t>History of HACCP. Basic concepts and principles.</a:t>
            </a:r>
          </a:p>
          <a:p>
            <a:endParaRPr lang="en-GB" sz="2000" dirty="0">
              <a:latin typeface="Franklin Gothic Demi Cond" pitchFamily="34" charset="0"/>
            </a:endParaRPr>
          </a:p>
          <a:p>
            <a:r>
              <a:rPr lang="en-GB" sz="2000" dirty="0">
                <a:latin typeface="Franklin Gothic Demi Cond" pitchFamily="34" charset="0"/>
                <a:ea typeface="Verdana" pitchFamily="34" charset="0"/>
                <a:cs typeface="Verdana" pitchFamily="34" charset="0"/>
              </a:rPr>
              <a:t>2.2. </a:t>
            </a:r>
            <a:r>
              <a:rPr lang="en-GB" sz="2000" dirty="0">
                <a:latin typeface="Franklin Gothic Demi Cond" pitchFamily="34" charset="0"/>
              </a:rPr>
              <a:t>The HACCP system structure. HACCP plans.</a:t>
            </a:r>
          </a:p>
          <a:p>
            <a:endParaRPr lang="en-GB" sz="2000" dirty="0">
              <a:latin typeface="Franklin Gothic Demi Cond" pitchFamily="34" charset="0"/>
            </a:endParaRPr>
          </a:p>
          <a:p>
            <a:r>
              <a:rPr lang="en-GB" sz="2000" dirty="0">
                <a:latin typeface="Franklin Gothic Demi Cond" pitchFamily="34" charset="0"/>
              </a:rPr>
              <a:t>2.3. Operational prerequisite programs and CCP records.</a:t>
            </a:r>
          </a:p>
        </p:txBody>
      </p:sp>
      <p:pic>
        <p:nvPicPr>
          <p:cNvPr id="8" name="Picture 2" descr="Редовно обучение - Университет по хранителни технологии - Пловдив">
            <a:extLst>
              <a:ext uri="{FF2B5EF4-FFF2-40B4-BE49-F238E27FC236}">
                <a16:creationId xmlns:a16="http://schemas.microsoft.com/office/drawing/2014/main" id="{B13ACE3F-EBCA-467F-971C-5FE42DC86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793" y="420688"/>
            <a:ext cx="9715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niversity of Western Macedonia | LinkedIn">
            <a:extLst>
              <a:ext uri="{FF2B5EF4-FFF2-40B4-BE49-F238E27FC236}">
                <a16:creationId xmlns:a16="http://schemas.microsoft.com/office/drawing/2014/main" id="{C476BD83-692A-43B2-B16B-96D120993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98" y="417578"/>
            <a:ext cx="1221351" cy="1221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22263"/>
            <a:ext cx="8001000" cy="381000"/>
          </a:xfrm>
        </p:spPr>
        <p:txBody>
          <a:bodyPr/>
          <a:lstStyle/>
          <a:p>
            <a:pPr eaLnBrk="1" hangingPunct="1">
              <a:defRPr/>
            </a:pPr>
            <a:r>
              <a:rPr lang="en-GB" altLang="en-US" sz="1800" b="1" cap="small" dirty="0">
                <a:solidFill>
                  <a:srgbClr val="FF6600"/>
                </a:solidFill>
                <a:latin typeface="Century Gothic" pitchFamily="34" charset="0"/>
              </a:rPr>
              <a:t>Chemical hazards</a:t>
            </a:r>
            <a:endParaRPr lang="en-US" altLang="en-US" sz="1800" b="1" cap="small" dirty="0">
              <a:solidFill>
                <a:srgbClr val="FF6600"/>
              </a:solidFill>
              <a:latin typeface="Century Gothic" pitchFamily="34" charset="0"/>
            </a:endParaRPr>
          </a:p>
        </p:txBody>
      </p:sp>
      <p:sp>
        <p:nvSpPr>
          <p:cNvPr id="32771" name="Rectangle 3"/>
          <p:cNvSpPr>
            <a:spLocks noGrp="1" noChangeArrowheads="1"/>
          </p:cNvSpPr>
          <p:nvPr>
            <p:ph type="body" idx="1"/>
          </p:nvPr>
        </p:nvSpPr>
        <p:spPr>
          <a:xfrm>
            <a:off x="304800" y="609600"/>
            <a:ext cx="8610600" cy="6089650"/>
          </a:xfrm>
        </p:spPr>
        <p:txBody>
          <a:bodyPr/>
          <a:lstStyle/>
          <a:p>
            <a:pPr marL="177800" indent="-177800" eaLnBrk="1" hangingPunct="1">
              <a:lnSpc>
                <a:spcPct val="80000"/>
              </a:lnSpc>
              <a:defRPr/>
            </a:pPr>
            <a:r>
              <a:rPr lang="en-US" altLang="en-US" sz="1600" dirty="0">
                <a:latin typeface="Century Gothic" pitchFamily="34" charset="0"/>
                <a:cs typeface="Times New Roman" pitchFamily="18" charset="0"/>
              </a:rPr>
              <a:t>Chemical hazards can be divided into two categories: residual and                         chemical pollutants - substances that contaminate food / feed by the                       environment during the cultivation, transport or processing.</a:t>
            </a:r>
          </a:p>
          <a:p>
            <a:pPr marL="177800" indent="-177800" eaLnBrk="1" hangingPunct="1">
              <a:lnSpc>
                <a:spcPct val="80000"/>
              </a:lnSpc>
              <a:defRPr/>
            </a:pPr>
            <a:r>
              <a:rPr lang="en-US" altLang="en-US" sz="1600" dirty="0">
                <a:latin typeface="Century Gothic" pitchFamily="34" charset="0"/>
                <a:cs typeface="Times New Roman" pitchFamily="18" charset="0"/>
              </a:rPr>
              <a:t>Residual chemical hazards are:</a:t>
            </a:r>
          </a:p>
          <a:p>
            <a:pPr marL="273050" indent="-190500" eaLnBrk="1" hangingPunct="1">
              <a:lnSpc>
                <a:spcPct val="80000"/>
              </a:lnSpc>
              <a:buFontTx/>
              <a:buChar char="-"/>
              <a:defRPr/>
            </a:pPr>
            <a:r>
              <a:rPr lang="en-US" altLang="en-US" sz="1600" dirty="0">
                <a:latin typeface="Century Gothic" pitchFamily="34" charset="0"/>
                <a:cs typeface="Times New Roman" pitchFamily="18" charset="0"/>
              </a:rPr>
              <a:t>residues of veterinary medicines conducted after treatment of animals;</a:t>
            </a:r>
          </a:p>
          <a:p>
            <a:pPr marL="273050" indent="-190500" eaLnBrk="1" hangingPunct="1">
              <a:lnSpc>
                <a:spcPct val="80000"/>
              </a:lnSpc>
              <a:buFontTx/>
              <a:buChar char="-"/>
              <a:defRPr/>
            </a:pPr>
            <a:r>
              <a:rPr lang="en-US" altLang="en-US" sz="1600" dirty="0">
                <a:latin typeface="Century Gothic" pitchFamily="34" charset="0"/>
                <a:cs typeface="Times New Roman" pitchFamily="18" charset="0"/>
              </a:rPr>
              <a:t>residues of antibiotics, sulfonamides, medicines, growth-promoting hormones, etc.;</a:t>
            </a:r>
          </a:p>
          <a:p>
            <a:pPr marL="273050" indent="-190500" eaLnBrk="1" hangingPunct="1">
              <a:lnSpc>
                <a:spcPct val="80000"/>
              </a:lnSpc>
              <a:buFontTx/>
              <a:buChar char="-"/>
              <a:defRPr/>
            </a:pPr>
            <a:r>
              <a:rPr lang="en-US" altLang="en-US" sz="1600" dirty="0">
                <a:latin typeface="Century Gothic" pitchFamily="34" charset="0"/>
                <a:cs typeface="Times New Roman" pitchFamily="18" charset="0"/>
              </a:rPr>
              <a:t>food remains - of additives used in food / feed and water; </a:t>
            </a:r>
          </a:p>
          <a:p>
            <a:pPr marL="273050" indent="-190500" eaLnBrk="1" hangingPunct="1">
              <a:lnSpc>
                <a:spcPct val="80000"/>
              </a:lnSpc>
              <a:buFontTx/>
              <a:buChar char="-"/>
              <a:defRPr/>
            </a:pPr>
            <a:r>
              <a:rPr lang="en-US" altLang="en-US" sz="1600" dirty="0">
                <a:latin typeface="Century Gothic" pitchFamily="34" charset="0"/>
                <a:cs typeface="Times New Roman" pitchFamily="18" charset="0"/>
              </a:rPr>
              <a:t>residues of mycotoxins in food / feed;</a:t>
            </a:r>
          </a:p>
          <a:p>
            <a:pPr marL="273050" indent="-190500" eaLnBrk="1" hangingPunct="1">
              <a:lnSpc>
                <a:spcPct val="80000"/>
              </a:lnSpc>
              <a:buFontTx/>
              <a:buChar char="-"/>
              <a:defRPr/>
            </a:pPr>
            <a:r>
              <a:rPr lang="en-US" altLang="en-US" sz="1600" dirty="0">
                <a:latin typeface="Century Gothic" pitchFamily="34" charset="0"/>
                <a:cs typeface="Times New Roman" pitchFamily="18" charset="0"/>
              </a:rPr>
              <a:t>pesticide residues – such as insecticides, rodenticides and herbicides, and others pesticides;</a:t>
            </a:r>
          </a:p>
          <a:p>
            <a:pPr marL="273050" indent="-190500" eaLnBrk="1" hangingPunct="1">
              <a:lnSpc>
                <a:spcPct val="80000"/>
              </a:lnSpc>
              <a:buFontTx/>
              <a:buChar char="-"/>
              <a:defRPr/>
            </a:pPr>
            <a:r>
              <a:rPr lang="en-US" altLang="en-US" sz="1600" dirty="0">
                <a:latin typeface="Century Gothic" pitchFamily="34" charset="0"/>
                <a:cs typeface="Times New Roman" pitchFamily="18" charset="0"/>
              </a:rPr>
              <a:t>residues of environmental contaminants - various chemicals for weed control, fertilizers, leaks from equipment and others.</a:t>
            </a:r>
          </a:p>
          <a:p>
            <a:pPr marL="177800" indent="-177800" eaLnBrk="1" hangingPunct="1">
              <a:lnSpc>
                <a:spcPct val="80000"/>
              </a:lnSpc>
              <a:defRPr/>
            </a:pPr>
            <a:r>
              <a:rPr lang="en-US" altLang="en-US" sz="1600" dirty="0">
                <a:latin typeface="Century Gothic" pitchFamily="34" charset="0"/>
                <a:cs typeface="Times New Roman" pitchFamily="18" charset="0"/>
              </a:rPr>
              <a:t>Chemical pollutants are also: various acids, bases, ammonium compounds and others. </a:t>
            </a:r>
            <a:r>
              <a:rPr lang="bg-BG" altLang="en-US" sz="1600" dirty="0">
                <a:latin typeface="Century Gothic" pitchFamily="34" charset="0"/>
                <a:cs typeface="Times New Roman" pitchFamily="18" charset="0"/>
              </a:rPr>
              <a:t>	</a:t>
            </a:r>
            <a:endParaRPr lang="en-US" altLang="en-US" sz="1600" dirty="0">
              <a:latin typeface="Century Gothic" pitchFamily="34" charset="0"/>
              <a:cs typeface="Times New Roman" pitchFamily="18" charset="0"/>
            </a:endParaRPr>
          </a:p>
        </p:txBody>
      </p:sp>
      <p:pic>
        <p:nvPicPr>
          <p:cNvPr id="32772" name="Picture 4"/>
          <p:cNvPicPr>
            <a:picLocks noChangeAspect="1" noChangeArrowheads="1"/>
          </p:cNvPicPr>
          <p:nvPr/>
        </p:nvPicPr>
        <p:blipFill>
          <a:blip r:embed="rId3" cstate="print"/>
          <a:srcRect/>
          <a:stretch>
            <a:fillRect/>
          </a:stretch>
        </p:blipFill>
        <p:spPr bwMode="auto">
          <a:xfrm>
            <a:off x="7523966" y="381000"/>
            <a:ext cx="1207284" cy="838200"/>
          </a:xfrm>
          <a:prstGeom prst="rect">
            <a:avLst/>
          </a:prstGeom>
          <a:noFill/>
          <a:ln w="9525">
            <a:noFill/>
            <a:miter lim="800000"/>
            <a:headEnd/>
            <a:tailEnd/>
          </a:ln>
        </p:spPr>
      </p:pic>
      <p:pic>
        <p:nvPicPr>
          <p:cNvPr id="32773" name="Picture 7"/>
          <p:cNvPicPr>
            <a:picLocks noChangeAspect="1" noChangeArrowheads="1"/>
          </p:cNvPicPr>
          <p:nvPr/>
        </p:nvPicPr>
        <p:blipFill>
          <a:blip r:embed="rId4" cstate="print"/>
          <a:srcRect/>
          <a:stretch>
            <a:fillRect/>
          </a:stretch>
        </p:blipFill>
        <p:spPr bwMode="auto">
          <a:xfrm>
            <a:off x="5446713" y="3979370"/>
            <a:ext cx="3316287" cy="1516391"/>
          </a:xfrm>
          <a:prstGeom prst="rect">
            <a:avLst/>
          </a:prstGeom>
          <a:noFill/>
          <a:ln w="9525">
            <a:noFill/>
            <a:miter lim="800000"/>
            <a:headEnd/>
            <a:tailEnd/>
          </a:ln>
        </p:spPr>
      </p:pic>
      <p:sp>
        <p:nvSpPr>
          <p:cNvPr id="8" name="Rectangle 3"/>
          <p:cNvSpPr txBox="1">
            <a:spLocks noChangeArrowheads="1"/>
          </p:cNvSpPr>
          <p:nvPr/>
        </p:nvSpPr>
        <p:spPr bwMode="auto">
          <a:xfrm>
            <a:off x="304800" y="3733800"/>
            <a:ext cx="5188525" cy="2074863"/>
          </a:xfrm>
          <a:prstGeom prst="rect">
            <a:avLst/>
          </a:prstGeom>
          <a:noFill/>
          <a:ln>
            <a:noFill/>
          </a:ln>
          <a:effectLst/>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177800" indent="-177800" eaLnBrk="1" hangingPunct="1">
              <a:lnSpc>
                <a:spcPct val="80000"/>
              </a:lnSpc>
              <a:defRPr/>
            </a:pPr>
            <a:r>
              <a:rPr lang="en-US" altLang="en-US" sz="1600" dirty="0">
                <a:latin typeface="Century Gothic" pitchFamily="34" charset="0"/>
                <a:cs typeface="Times New Roman Cyr" pitchFamily="18" charset="0"/>
              </a:rPr>
              <a:t>Surfactants used for disinfection; cleaning products and solutions for processing equipment and inventory; lubricating oils; paints and varnishes; lead from water supply connections; of aluminum containers; zinc, tin, lead from canned food / feed; some food / feed additives overdose; additives to the water used in production that are used to process it.</a:t>
            </a:r>
          </a:p>
          <a:p>
            <a:pPr marL="177800" indent="-177800" eaLnBrk="1" hangingPunct="1">
              <a:lnSpc>
                <a:spcPct val="80000"/>
              </a:lnSpc>
              <a:defRPr/>
            </a:pPr>
            <a:r>
              <a:rPr lang="en-US" altLang="en-US" sz="1600" dirty="0">
                <a:latin typeface="Century Gothic" pitchFamily="34" charset="0"/>
                <a:cs typeface="Times New Roman Cyr" pitchFamily="18" charset="0"/>
              </a:rPr>
              <a:t>Chemical contaminants may enter both the raw materials and to be made during preparation, handling or storage of food / feed.</a:t>
            </a:r>
            <a:endParaRPr lang="bg-BG" altLang="en-US" sz="1600" dirty="0">
              <a:latin typeface="Century Gothic" pitchFamily="34" charset="0"/>
            </a:endParaRPr>
          </a:p>
          <a:p>
            <a:pPr eaLnBrk="1" hangingPunct="1">
              <a:lnSpc>
                <a:spcPct val="80000"/>
              </a:lnSpc>
              <a:buFontTx/>
              <a:buNone/>
              <a:defRPr/>
            </a:pPr>
            <a:endParaRPr lang="en-US" altLang="en-US" sz="1600" kern="0" dirty="0">
              <a:latin typeface="Century Gothic"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7924800" cy="304800"/>
          </a:xfrm>
        </p:spPr>
        <p:txBody>
          <a:bodyPr/>
          <a:lstStyle/>
          <a:p>
            <a:pPr eaLnBrk="1" hangingPunct="1">
              <a:defRPr/>
            </a:pPr>
            <a:r>
              <a:rPr lang="en-GB" altLang="en-US" sz="1800" b="1" cap="small" dirty="0">
                <a:solidFill>
                  <a:srgbClr val="FF6600"/>
                </a:solidFill>
                <a:latin typeface="Century Gothic" pitchFamily="34" charset="0"/>
              </a:rPr>
              <a:t>Physical hazards</a:t>
            </a:r>
            <a:endParaRPr lang="en-US" altLang="en-US" sz="1800" b="1" cap="small" dirty="0">
              <a:solidFill>
                <a:srgbClr val="FF6600"/>
              </a:solidFill>
              <a:latin typeface="Century Gothic" pitchFamily="34" charset="0"/>
            </a:endParaRPr>
          </a:p>
        </p:txBody>
      </p:sp>
      <p:sp>
        <p:nvSpPr>
          <p:cNvPr id="33795" name="Rectangle 3"/>
          <p:cNvSpPr>
            <a:spLocks noGrp="1" noChangeArrowheads="1"/>
          </p:cNvSpPr>
          <p:nvPr>
            <p:ph type="body" idx="1"/>
          </p:nvPr>
        </p:nvSpPr>
        <p:spPr>
          <a:xfrm>
            <a:off x="304800" y="685800"/>
            <a:ext cx="7162800" cy="4191000"/>
          </a:xfrm>
        </p:spPr>
        <p:txBody>
          <a:bodyPr/>
          <a:lstStyle/>
          <a:p>
            <a:pPr marL="177800" indent="-177800" eaLnBrk="1" hangingPunct="1">
              <a:lnSpc>
                <a:spcPct val="80000"/>
              </a:lnSpc>
              <a:defRPr/>
            </a:pPr>
            <a:r>
              <a:rPr lang="en-US" altLang="en-US" sz="1800" dirty="0">
                <a:latin typeface="Century Gothic" pitchFamily="34" charset="0"/>
                <a:cs typeface="Times New Roman" pitchFamily="18" charset="0"/>
              </a:rPr>
              <a:t>Under physical threat means the presence of foreign bodies, which are not normally found in food / feed but fall in food /  feed can cause illness or injury to humans / animals. Physical contamination of food / feed is usually limited to a single (isolated) cases. Foreign bodies can enter into food / feed    of the raw materials or be introduced during the           manufacturing process from the environment or workers. </a:t>
            </a:r>
          </a:p>
          <a:p>
            <a:pPr marL="177800" indent="-177800" eaLnBrk="1" hangingPunct="1">
              <a:lnSpc>
                <a:spcPct val="80000"/>
              </a:lnSpc>
              <a:defRPr/>
            </a:pPr>
            <a:r>
              <a:rPr lang="en-US" altLang="en-US" sz="1800" dirty="0">
                <a:latin typeface="Century Gothic" pitchFamily="34" charset="0"/>
                <a:cs typeface="Times New Roman" pitchFamily="18" charset="0"/>
              </a:rPr>
              <a:t>They can be divided into two groups:</a:t>
            </a:r>
          </a:p>
          <a:p>
            <a:pPr marL="177800" indent="-177800" eaLnBrk="1" hangingPunct="1">
              <a:lnSpc>
                <a:spcPct val="80000"/>
              </a:lnSpc>
              <a:buFontTx/>
              <a:buNone/>
              <a:defRPr/>
            </a:pPr>
            <a:r>
              <a:rPr lang="en-US" altLang="en-US" sz="1800" i="1" dirty="0">
                <a:latin typeface="Century Gothic" pitchFamily="34" charset="0"/>
                <a:cs typeface="Times New Roman" pitchFamily="18" charset="0"/>
              </a:rPr>
              <a:t>	- </a:t>
            </a:r>
            <a:r>
              <a:rPr lang="en-US" altLang="en-US" sz="1800" i="1" dirty="0">
                <a:solidFill>
                  <a:srgbClr val="FF0000"/>
                </a:solidFill>
                <a:latin typeface="Century Gothic" pitchFamily="34" charset="0"/>
                <a:cs typeface="Times New Roman" pitchFamily="18" charset="0"/>
              </a:rPr>
              <a:t>typical physical contaminants</a:t>
            </a:r>
            <a:r>
              <a:rPr lang="en-US" altLang="en-US" sz="1800" i="1" dirty="0">
                <a:latin typeface="Century Gothic" pitchFamily="34" charset="0"/>
                <a:cs typeface="Times New Roman" pitchFamily="18" charset="0"/>
              </a:rPr>
              <a:t>: </a:t>
            </a:r>
          </a:p>
          <a:p>
            <a:pPr marL="539750" indent="-273050" eaLnBrk="1" hangingPunct="1">
              <a:lnSpc>
                <a:spcPct val="80000"/>
              </a:lnSpc>
              <a:buFont typeface="Wingdings" pitchFamily="2" charset="2"/>
              <a:buChar char="ü"/>
              <a:defRPr/>
            </a:pPr>
            <a:r>
              <a:rPr lang="en-US" altLang="en-US" sz="1800" dirty="0">
                <a:latin typeface="Century Gothic" pitchFamily="34" charset="0"/>
                <a:cs typeface="Times New Roman" pitchFamily="18" charset="0"/>
              </a:rPr>
              <a:t>bone fragments, fur, feathers, metal brackets, plastic, stones, lead shot in the game, parasites - caught or imported raw materials;</a:t>
            </a:r>
          </a:p>
          <a:p>
            <a:pPr marL="539750" indent="-273050" eaLnBrk="1" hangingPunct="1">
              <a:lnSpc>
                <a:spcPct val="80000"/>
              </a:lnSpc>
              <a:buFont typeface="Wingdings" pitchFamily="2" charset="2"/>
              <a:buChar char="ü"/>
              <a:defRPr/>
            </a:pPr>
            <a:r>
              <a:rPr lang="en-US" altLang="en-US" sz="1800" dirty="0">
                <a:latin typeface="Century Gothic" pitchFamily="34" charset="0"/>
                <a:cs typeface="Times New Roman" pitchFamily="18" charset="0"/>
              </a:rPr>
              <a:t>glass, nuts, bolts, screws, metal clips, cutting blades, pins, pieces of plastic crates, plastic, rodent excrement and others imported from the environment;</a:t>
            </a:r>
          </a:p>
          <a:p>
            <a:pPr marL="361950" indent="-184150" eaLnBrk="1" hangingPunct="1">
              <a:lnSpc>
                <a:spcPct val="80000"/>
              </a:lnSpc>
              <a:buFontTx/>
              <a:buChar char="-"/>
              <a:defRPr/>
            </a:pPr>
            <a:r>
              <a:rPr lang="en-US" altLang="en-US" sz="1800" i="1" dirty="0">
                <a:solidFill>
                  <a:srgbClr val="FF0000"/>
                </a:solidFill>
                <a:latin typeface="Century Gothic" pitchFamily="34" charset="0"/>
                <a:cs typeface="Times New Roman" pitchFamily="18" charset="0"/>
              </a:rPr>
              <a:t>imported by the workers </a:t>
            </a:r>
            <a:r>
              <a:rPr lang="en-US" altLang="en-US" sz="1800" dirty="0">
                <a:latin typeface="Century Gothic" pitchFamily="34" charset="0"/>
                <a:cs typeface="Times New Roman" pitchFamily="18" charset="0"/>
              </a:rPr>
              <a:t>- jewelry, buttons, hair, pieces                                  of nails, nail nails, cigarettes, matches, gloves and more.</a:t>
            </a:r>
          </a:p>
          <a:p>
            <a:pPr marL="361950" indent="-184150" eaLnBrk="1" hangingPunct="1">
              <a:lnSpc>
                <a:spcPct val="80000"/>
              </a:lnSpc>
              <a:buFontTx/>
              <a:buNone/>
              <a:defRPr/>
            </a:pPr>
            <a:r>
              <a:rPr lang="en-US" altLang="en-US" sz="1800" dirty="0">
                <a:latin typeface="Century Gothic" pitchFamily="34" charset="0"/>
                <a:cs typeface="Times New Roman" pitchFamily="18" charset="0"/>
              </a:rPr>
              <a:t>- </a:t>
            </a:r>
            <a:r>
              <a:rPr lang="en-US" altLang="en-US" sz="1800" i="1" dirty="0">
                <a:solidFill>
                  <a:srgbClr val="FF0000"/>
                </a:solidFill>
                <a:latin typeface="Century Gothic" pitchFamily="34" charset="0"/>
                <a:cs typeface="Times New Roman" pitchFamily="18" charset="0"/>
              </a:rPr>
              <a:t>physical hazards occur when certain objects                                            </a:t>
            </a:r>
            <a:r>
              <a:rPr lang="en-US" altLang="en-US" sz="1800" dirty="0">
                <a:latin typeface="Century Gothic" pitchFamily="34" charset="0"/>
                <a:cs typeface="Times New Roman" pitchFamily="18" charset="0"/>
              </a:rPr>
              <a:t>(e.g. - metal) </a:t>
            </a:r>
            <a:r>
              <a:rPr lang="en-US" altLang="en-US" sz="1800" dirty="0">
                <a:solidFill>
                  <a:srgbClr val="FF0000"/>
                </a:solidFill>
                <a:latin typeface="Century Gothic" pitchFamily="34" charset="0"/>
                <a:cs typeface="Times New Roman" pitchFamily="18" charset="0"/>
              </a:rPr>
              <a:t>within the product and it                                           becomes dangerous for consumption</a:t>
            </a:r>
            <a:r>
              <a:rPr lang="en-US" altLang="en-US" sz="1800" dirty="0">
                <a:latin typeface="Century Gothic" pitchFamily="34" charset="0"/>
                <a:cs typeface="Times New Roman" pitchFamily="18" charset="0"/>
              </a:rPr>
              <a:t>.</a:t>
            </a:r>
            <a:endParaRPr lang="ru-RU" altLang="en-US" sz="1800" dirty="0">
              <a:latin typeface="Century Gothic" pitchFamily="34" charset="0"/>
              <a:cs typeface="Times New Roman" pitchFamily="18" charset="0"/>
            </a:endParaRPr>
          </a:p>
        </p:txBody>
      </p:sp>
      <p:pic>
        <p:nvPicPr>
          <p:cNvPr id="33796" name="Picture 4"/>
          <p:cNvPicPr>
            <a:picLocks noChangeAspect="1" noChangeArrowheads="1"/>
          </p:cNvPicPr>
          <p:nvPr/>
        </p:nvPicPr>
        <p:blipFill>
          <a:blip r:embed="rId3" cstate="print"/>
          <a:srcRect/>
          <a:stretch>
            <a:fillRect/>
          </a:stretch>
        </p:blipFill>
        <p:spPr bwMode="auto">
          <a:xfrm>
            <a:off x="6172200" y="4893923"/>
            <a:ext cx="2468563" cy="1511640"/>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7620000" y="2362200"/>
            <a:ext cx="1047750" cy="1121535"/>
          </a:xfrm>
          <a:prstGeom prst="rect">
            <a:avLst/>
          </a:prstGeom>
          <a:noFill/>
          <a:ln w="9525">
            <a:noFill/>
            <a:miter lim="800000"/>
            <a:headEnd/>
            <a:tailEnd/>
          </a:ln>
        </p:spPr>
      </p:pic>
      <p:pic>
        <p:nvPicPr>
          <p:cNvPr id="33798" name="Picture 6"/>
          <p:cNvPicPr>
            <a:picLocks noChangeAspect="1" noChangeArrowheads="1"/>
          </p:cNvPicPr>
          <p:nvPr/>
        </p:nvPicPr>
        <p:blipFill>
          <a:blip r:embed="rId5" cstate="print"/>
          <a:srcRect/>
          <a:stretch>
            <a:fillRect/>
          </a:stretch>
        </p:blipFill>
        <p:spPr bwMode="auto">
          <a:xfrm>
            <a:off x="7239000" y="381000"/>
            <a:ext cx="1524000" cy="1936750"/>
          </a:xfrm>
          <a:prstGeom prst="rect">
            <a:avLst/>
          </a:prstGeom>
          <a:noFill/>
          <a:ln w="9525">
            <a:noFill/>
            <a:miter lim="800000"/>
            <a:headEnd/>
            <a:tailEnd/>
          </a:ln>
        </p:spPr>
      </p:pic>
      <p:pic>
        <p:nvPicPr>
          <p:cNvPr id="33799" name="Picture 7"/>
          <p:cNvPicPr>
            <a:picLocks noChangeAspect="1" noChangeArrowheads="1"/>
          </p:cNvPicPr>
          <p:nvPr/>
        </p:nvPicPr>
        <p:blipFill>
          <a:blip r:embed="rId6" cstate="print"/>
          <a:srcRect/>
          <a:stretch>
            <a:fillRect/>
          </a:stretch>
        </p:blipFill>
        <p:spPr bwMode="auto">
          <a:xfrm>
            <a:off x="7277212" y="3657600"/>
            <a:ext cx="1487375" cy="990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p:cNvPicPr>
            <a:picLocks noChangeAspect="1" noChangeArrowheads="1"/>
          </p:cNvPicPr>
          <p:nvPr/>
        </p:nvPicPr>
        <p:blipFill>
          <a:blip r:embed="rId3" cstate="print"/>
          <a:srcRect/>
          <a:stretch>
            <a:fillRect/>
          </a:stretch>
        </p:blipFill>
        <p:spPr bwMode="auto">
          <a:xfrm>
            <a:off x="7487612" y="651991"/>
            <a:ext cx="1275388" cy="895822"/>
          </a:xfrm>
          <a:prstGeom prst="rect">
            <a:avLst/>
          </a:prstGeom>
          <a:noFill/>
          <a:ln w="9525">
            <a:noFill/>
            <a:miter lim="800000"/>
            <a:headEnd/>
            <a:tailEnd/>
          </a:ln>
        </p:spPr>
      </p:pic>
      <p:sp>
        <p:nvSpPr>
          <p:cNvPr id="34819" name="Rectangle 2"/>
          <p:cNvSpPr>
            <a:spLocks noGrp="1" noChangeArrowheads="1"/>
          </p:cNvSpPr>
          <p:nvPr>
            <p:ph type="title"/>
          </p:nvPr>
        </p:nvSpPr>
        <p:spPr>
          <a:xfrm>
            <a:off x="381000" y="304800"/>
            <a:ext cx="8001000" cy="838200"/>
          </a:xfrm>
        </p:spPr>
        <p:txBody>
          <a:bodyPr/>
          <a:lstStyle/>
          <a:p>
            <a:pPr eaLnBrk="1" hangingPunct="1"/>
            <a:r>
              <a:rPr lang="en-US" altLang="en-US" sz="2000" b="1" dirty="0">
                <a:solidFill>
                  <a:srgbClr val="FFFF00"/>
                </a:solidFill>
                <a:latin typeface="Century Gothic" pitchFamily="34" charset="0"/>
              </a:rPr>
              <a:t>Step 7. Determination of CCP - </a:t>
            </a:r>
            <a:r>
              <a:rPr lang="en-US" altLang="en-US" sz="2000" b="1" dirty="0">
                <a:solidFill>
                  <a:srgbClr val="FF0000"/>
                </a:solidFill>
                <a:latin typeface="Century Gothic" pitchFamily="34" charset="0"/>
              </a:rPr>
              <a:t>A second principle of HACCP </a:t>
            </a:r>
            <a:br>
              <a:rPr lang="bg-BG" altLang="en-US" sz="2000" b="1" dirty="0">
                <a:solidFill>
                  <a:srgbClr val="FF0000"/>
                </a:solidFill>
                <a:latin typeface="Century Gothic" pitchFamily="34" charset="0"/>
              </a:rPr>
            </a:br>
            <a:endParaRPr lang="bg-BG" altLang="en-US" sz="2000" b="1" dirty="0">
              <a:solidFill>
                <a:srgbClr val="FF0000"/>
              </a:solidFill>
              <a:latin typeface="Century Gothic" pitchFamily="34" charset="0"/>
            </a:endParaRPr>
          </a:p>
        </p:txBody>
      </p:sp>
      <p:sp>
        <p:nvSpPr>
          <p:cNvPr id="34820" name="Rectangle 3"/>
          <p:cNvSpPr>
            <a:spLocks noGrp="1" noChangeArrowheads="1"/>
          </p:cNvSpPr>
          <p:nvPr>
            <p:ph type="body" idx="1"/>
          </p:nvPr>
        </p:nvSpPr>
        <p:spPr>
          <a:xfrm>
            <a:off x="304800" y="762000"/>
            <a:ext cx="7119938" cy="5715000"/>
          </a:xfrm>
        </p:spPr>
        <p:txBody>
          <a:bodyPr/>
          <a:lstStyle/>
          <a:p>
            <a:pPr marL="177800" indent="-177800" eaLnBrk="1" hangingPunct="1">
              <a:lnSpc>
                <a:spcPct val="80000"/>
              </a:lnSpc>
            </a:pPr>
            <a:r>
              <a:rPr lang="en-US" altLang="en-US" sz="1600" dirty="0">
                <a:latin typeface="Century Gothic" pitchFamily="34" charset="0"/>
              </a:rPr>
              <a:t>CCPs are those points in the process that are essential to monitor the safety of the product and where the incorrect implementation of control would lead to an unacceptable risk to the safety of the food / feed. This could be operations or steps by which take preventive or control measures to eliminate, prevent or to minimize the risk arising prior to these points. In developing the HACCP plan CCP are identified for each product or group of products whose manufacturing process is identical.</a:t>
            </a:r>
          </a:p>
          <a:p>
            <a:pPr marL="177800" indent="-177800" eaLnBrk="1" hangingPunct="1">
              <a:lnSpc>
                <a:spcPct val="80000"/>
              </a:lnSpc>
            </a:pPr>
            <a:r>
              <a:rPr lang="en-US" altLang="en-US" sz="1600" dirty="0">
                <a:latin typeface="Century Gothic" pitchFamily="34" charset="0"/>
              </a:rPr>
              <a:t>It is in these critical points are set and monitor critical limits, sign up data and prescribe specific remedies in case there are deviations.</a:t>
            </a:r>
          </a:p>
          <a:p>
            <a:pPr marL="177800" indent="-177800" eaLnBrk="1" hangingPunct="1">
              <a:lnSpc>
                <a:spcPct val="80000"/>
              </a:lnSpc>
            </a:pPr>
            <a:r>
              <a:rPr lang="en-US" altLang="en-US" sz="1600" dirty="0">
                <a:latin typeface="Century Gothic" pitchFamily="34" charset="0"/>
              </a:rPr>
              <a:t>For each product is needed as well as a detailed analysis of all hazards and establishing a list of CCP. HACCP plans must be individualized for each product or group of products within each individual company to take into account the uniqueness of the different processes, equipment, production - governmental premises, suppliers, customers and employees.</a:t>
            </a:r>
          </a:p>
          <a:p>
            <a:pPr marL="177800" indent="-177800" eaLnBrk="1" hangingPunct="1">
              <a:lnSpc>
                <a:spcPct val="80000"/>
              </a:lnSpc>
            </a:pPr>
            <a:r>
              <a:rPr lang="en-US" altLang="en-US" sz="1600" dirty="0">
                <a:latin typeface="Century Gothic" pitchFamily="34" charset="0"/>
              </a:rPr>
              <a:t>It is necessary to pay attention to all significant hazards.</a:t>
            </a:r>
          </a:p>
          <a:p>
            <a:pPr marL="177800" indent="-177800" eaLnBrk="1" hangingPunct="1">
              <a:lnSpc>
                <a:spcPct val="80000"/>
              </a:lnSpc>
            </a:pPr>
            <a:r>
              <a:rPr lang="en-US" altLang="en-US" sz="1600" dirty="0">
                <a:latin typeface="Century Gothic" pitchFamily="34" charset="0"/>
              </a:rPr>
              <a:t>The establishment of each CCP can be facilitated through the use of the "decision tree". It must consider all hazards that might be expected to occur. Using a decision tree allows to determine whether a CCP to stage a prearranged danger. They can use other methods, according to the experience and knowledge of the team. Critical control points are all points where it is necessary to prevent, eliminate or minimize potential hazards to the safety of feed. CCPs should be carefully defined and documented.</a:t>
            </a:r>
            <a:endParaRPr lang="bg-BG" altLang="en-US" sz="1600" dirty="0">
              <a:latin typeface="Century Gothic" pitchFamily="34" charset="0"/>
            </a:endParaRPr>
          </a:p>
        </p:txBody>
      </p:sp>
      <p:pic>
        <p:nvPicPr>
          <p:cNvPr id="34821" name="Picture 5"/>
          <p:cNvPicPr>
            <a:picLocks noChangeAspect="1" noChangeArrowheads="1"/>
          </p:cNvPicPr>
          <p:nvPr/>
        </p:nvPicPr>
        <p:blipFill>
          <a:blip r:embed="rId4" cstate="print"/>
          <a:srcRect/>
          <a:stretch>
            <a:fillRect/>
          </a:stretch>
        </p:blipFill>
        <p:spPr bwMode="auto">
          <a:xfrm>
            <a:off x="7607300" y="3429000"/>
            <a:ext cx="1290638" cy="1290638"/>
          </a:xfrm>
          <a:prstGeom prst="rect">
            <a:avLst/>
          </a:prstGeom>
          <a:noFill/>
          <a:ln w="9525">
            <a:noFill/>
            <a:miter lim="800000"/>
            <a:headEnd/>
            <a:tailEnd/>
          </a:ln>
        </p:spPr>
      </p:pic>
      <p:pic>
        <p:nvPicPr>
          <p:cNvPr id="34822" name="Picture 6"/>
          <p:cNvPicPr>
            <a:picLocks noChangeAspect="1" noChangeArrowheads="1"/>
          </p:cNvPicPr>
          <p:nvPr/>
        </p:nvPicPr>
        <p:blipFill>
          <a:blip r:embed="rId5" cstate="print"/>
          <a:srcRect/>
          <a:stretch>
            <a:fillRect/>
          </a:stretch>
        </p:blipFill>
        <p:spPr bwMode="auto">
          <a:xfrm>
            <a:off x="7607300" y="4745038"/>
            <a:ext cx="1304925" cy="1735137"/>
          </a:xfrm>
          <a:prstGeom prst="rect">
            <a:avLst/>
          </a:prstGeom>
          <a:noFill/>
          <a:ln w="9525">
            <a:noFill/>
            <a:miter lim="800000"/>
            <a:headEnd/>
            <a:tailEnd/>
          </a:ln>
        </p:spPr>
      </p:pic>
      <p:pic>
        <p:nvPicPr>
          <p:cNvPr id="34823" name="Picture 8"/>
          <p:cNvPicPr>
            <a:picLocks noChangeAspect="1" noChangeArrowheads="1"/>
          </p:cNvPicPr>
          <p:nvPr/>
        </p:nvPicPr>
        <p:blipFill>
          <a:blip r:embed="rId6" cstate="print"/>
          <a:srcRect/>
          <a:stretch>
            <a:fillRect/>
          </a:stretch>
        </p:blipFill>
        <p:spPr bwMode="auto">
          <a:xfrm>
            <a:off x="7586663" y="1547813"/>
            <a:ext cx="1311275" cy="18700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001000" cy="838200"/>
          </a:xfrm>
        </p:spPr>
        <p:txBody>
          <a:bodyPr/>
          <a:lstStyle/>
          <a:p>
            <a:pPr algn="ctr" eaLnBrk="1" hangingPunct="1">
              <a:defRPr/>
            </a:pPr>
            <a:r>
              <a:rPr lang="en-US" altLang="en-US" sz="2000" b="1" cap="small" dirty="0">
                <a:solidFill>
                  <a:srgbClr val="FFFF00"/>
                </a:solidFill>
                <a:latin typeface="Century Gothic" pitchFamily="34" charset="0"/>
              </a:rPr>
              <a:t>A decision tree for identification of CCPs </a:t>
            </a:r>
            <a:br>
              <a:rPr lang="ru-RU" altLang="en-US" sz="2000" b="1" cap="small" dirty="0">
                <a:solidFill>
                  <a:srgbClr val="FFFF00"/>
                </a:solidFill>
                <a:latin typeface="Century Gothic" pitchFamily="34" charset="0"/>
              </a:rPr>
            </a:br>
            <a:r>
              <a:rPr lang="en-US" altLang="en-US" sz="1600" dirty="0">
                <a:solidFill>
                  <a:srgbClr val="FFFFFF"/>
                </a:solidFill>
                <a:latin typeface="Century Gothic" pitchFamily="34" charset="0"/>
              </a:rPr>
              <a:t>Answer to each question sequentially at each step and for each hazard!</a:t>
            </a:r>
            <a:endParaRPr lang="en-US" altLang="en-US" sz="1600" dirty="0">
              <a:solidFill>
                <a:schemeClr val="tx1"/>
              </a:solidFill>
              <a:latin typeface="Century Gothic" pitchFamily="34" charset="0"/>
            </a:endParaRPr>
          </a:p>
        </p:txBody>
      </p:sp>
      <p:grpSp>
        <p:nvGrpSpPr>
          <p:cNvPr id="35843" name="Group 43"/>
          <p:cNvGrpSpPr>
            <a:grpSpLocks/>
          </p:cNvGrpSpPr>
          <p:nvPr/>
        </p:nvGrpSpPr>
        <p:grpSpPr bwMode="auto">
          <a:xfrm>
            <a:off x="457200" y="914400"/>
            <a:ext cx="8305800" cy="5486400"/>
            <a:chOff x="952" y="3771"/>
            <a:chExt cx="10620" cy="9543"/>
          </a:xfrm>
        </p:grpSpPr>
        <p:sp>
          <p:nvSpPr>
            <p:cNvPr id="35847" name="Line 44"/>
            <p:cNvSpPr>
              <a:spLocks noChangeShapeType="1"/>
            </p:cNvSpPr>
            <p:nvPr/>
          </p:nvSpPr>
          <p:spPr bwMode="auto">
            <a:xfrm flipV="1">
              <a:off x="6352" y="10620"/>
              <a:ext cx="3885" cy="0"/>
            </a:xfrm>
            <a:prstGeom prst="line">
              <a:avLst/>
            </a:prstGeom>
            <a:noFill/>
            <a:ln w="9525">
              <a:solidFill>
                <a:srgbClr val="FFFFFF"/>
              </a:solidFill>
              <a:round/>
              <a:headEnd/>
              <a:tailEnd type="triangle" w="med" len="med"/>
            </a:ln>
          </p:spPr>
          <p:txBody>
            <a:bodyPr/>
            <a:lstStyle/>
            <a:p>
              <a:endParaRPr lang="bg-BG"/>
            </a:p>
          </p:txBody>
        </p:sp>
        <p:sp>
          <p:nvSpPr>
            <p:cNvPr id="35848" name="Text Box 45"/>
            <p:cNvSpPr txBox="1">
              <a:spLocks noChangeArrowheads="1"/>
            </p:cNvSpPr>
            <p:nvPr/>
          </p:nvSpPr>
          <p:spPr bwMode="auto">
            <a:xfrm>
              <a:off x="2803" y="3774"/>
              <a:ext cx="3549" cy="1266"/>
            </a:xfrm>
            <a:prstGeom prst="rect">
              <a:avLst/>
            </a:prstGeom>
            <a:solidFill>
              <a:srgbClr val="FFFF00"/>
            </a:solidFill>
            <a:ln w="9525">
              <a:solidFill>
                <a:srgbClr val="FFCC00"/>
              </a:solidFill>
              <a:miter lim="800000"/>
              <a:headEnd/>
              <a:tailEnd/>
            </a:ln>
          </p:spPr>
          <p:txBody>
            <a:bodyPr/>
            <a:lstStyle/>
            <a:p>
              <a:pPr algn="ctr">
                <a:spcAft>
                  <a:spcPts val="600"/>
                </a:spcAft>
              </a:pPr>
              <a:r>
                <a:rPr lang="en-US" altLang="en-US" sz="1200" b="1" dirty="0">
                  <a:solidFill>
                    <a:schemeClr val="bg1"/>
                  </a:solidFill>
                  <a:latin typeface="Century Gothic" pitchFamily="34" charset="0"/>
                </a:rPr>
                <a:t>Question 1: Do control preventive measures exist for the identified hazard?</a:t>
              </a:r>
              <a:endParaRPr lang="bg-BG" altLang="en-US" sz="1200" b="1" dirty="0">
                <a:solidFill>
                  <a:schemeClr val="bg1"/>
                </a:solidFill>
                <a:latin typeface="Century Gothic" pitchFamily="34" charset="0"/>
              </a:endParaRPr>
            </a:p>
          </p:txBody>
        </p:sp>
        <p:sp>
          <p:nvSpPr>
            <p:cNvPr id="35849" name="Line 46"/>
            <p:cNvSpPr>
              <a:spLocks noChangeShapeType="1"/>
            </p:cNvSpPr>
            <p:nvPr/>
          </p:nvSpPr>
          <p:spPr bwMode="auto">
            <a:xfrm>
              <a:off x="4552" y="5034"/>
              <a:ext cx="0" cy="720"/>
            </a:xfrm>
            <a:prstGeom prst="line">
              <a:avLst/>
            </a:prstGeom>
            <a:noFill/>
            <a:ln w="9525">
              <a:solidFill>
                <a:srgbClr val="FFFFFF"/>
              </a:solidFill>
              <a:round/>
              <a:headEnd/>
              <a:tailEnd type="triangle" w="med" len="med"/>
            </a:ln>
          </p:spPr>
          <p:txBody>
            <a:bodyPr/>
            <a:lstStyle/>
            <a:p>
              <a:endParaRPr lang="bg-BG"/>
            </a:p>
          </p:txBody>
        </p:sp>
        <p:sp>
          <p:nvSpPr>
            <p:cNvPr id="35850" name="Text Box 47"/>
            <p:cNvSpPr txBox="1">
              <a:spLocks noChangeArrowheads="1"/>
            </p:cNvSpPr>
            <p:nvPr/>
          </p:nvSpPr>
          <p:spPr bwMode="auto">
            <a:xfrm>
              <a:off x="3954" y="5115"/>
              <a:ext cx="720" cy="360"/>
            </a:xfrm>
            <a:prstGeom prst="rect">
              <a:avLst/>
            </a:prstGeom>
            <a:noFill/>
            <a:ln w="9525">
              <a:noFill/>
              <a:miter lim="800000"/>
              <a:headEnd/>
              <a:tailEnd/>
            </a:ln>
          </p:spPr>
          <p:txBody>
            <a:bodyPr/>
            <a:lstStyle/>
            <a:p>
              <a:r>
                <a:rPr lang="en-US" altLang="en-US" sz="1200" b="1" dirty="0">
                  <a:solidFill>
                    <a:srgbClr val="FF0000"/>
                  </a:solidFill>
                  <a:latin typeface="Century Gothic" pitchFamily="34" charset="0"/>
                </a:rPr>
                <a:t>YES</a:t>
              </a:r>
              <a:endParaRPr lang="bg-BG" altLang="en-US" sz="1200" b="1" dirty="0">
                <a:solidFill>
                  <a:srgbClr val="FF0000"/>
                </a:solidFill>
                <a:latin typeface="Century Gothic" pitchFamily="34" charset="0"/>
              </a:endParaRPr>
            </a:p>
          </p:txBody>
        </p:sp>
        <p:sp>
          <p:nvSpPr>
            <p:cNvPr id="35851" name="Text Box 48"/>
            <p:cNvSpPr txBox="1">
              <a:spLocks noChangeArrowheads="1"/>
            </p:cNvSpPr>
            <p:nvPr/>
          </p:nvSpPr>
          <p:spPr bwMode="auto">
            <a:xfrm>
              <a:off x="2803" y="5767"/>
              <a:ext cx="3549" cy="1433"/>
            </a:xfrm>
            <a:prstGeom prst="rect">
              <a:avLst/>
            </a:prstGeom>
            <a:solidFill>
              <a:srgbClr val="FFFF00"/>
            </a:solidFill>
            <a:ln w="9525">
              <a:solidFill>
                <a:srgbClr val="FFCC00"/>
              </a:solidFill>
              <a:miter lim="800000"/>
              <a:headEnd/>
              <a:tailEnd/>
            </a:ln>
          </p:spPr>
          <p:txBody>
            <a:bodyPr/>
            <a:lstStyle/>
            <a:p>
              <a:pPr algn="ctr">
                <a:spcAft>
                  <a:spcPts val="600"/>
                </a:spcAft>
              </a:pPr>
              <a:r>
                <a:rPr lang="en-US" altLang="en-US" sz="1200" b="1">
                  <a:solidFill>
                    <a:schemeClr val="bg1"/>
                  </a:solidFill>
                  <a:latin typeface="Century Gothic" pitchFamily="34" charset="0"/>
                </a:rPr>
                <a:t>Question 2. Did this stage specially designed to eliminate or reduce the risk to an acceptable level?</a:t>
              </a:r>
              <a:endParaRPr lang="bg-BG" altLang="en-US" sz="1200">
                <a:solidFill>
                  <a:schemeClr val="bg1"/>
                </a:solidFill>
                <a:latin typeface="Century Gothic" pitchFamily="34" charset="0"/>
              </a:endParaRPr>
            </a:p>
          </p:txBody>
        </p:sp>
        <p:sp>
          <p:nvSpPr>
            <p:cNvPr id="35852" name="Line 49"/>
            <p:cNvSpPr>
              <a:spLocks noChangeShapeType="1"/>
            </p:cNvSpPr>
            <p:nvPr/>
          </p:nvSpPr>
          <p:spPr bwMode="auto">
            <a:xfrm>
              <a:off x="4552" y="7014"/>
              <a:ext cx="0" cy="720"/>
            </a:xfrm>
            <a:prstGeom prst="line">
              <a:avLst/>
            </a:prstGeom>
            <a:noFill/>
            <a:ln w="9525">
              <a:solidFill>
                <a:srgbClr val="FFFFFF"/>
              </a:solidFill>
              <a:round/>
              <a:headEnd/>
              <a:tailEnd type="triangle" w="med" len="med"/>
            </a:ln>
          </p:spPr>
          <p:txBody>
            <a:bodyPr/>
            <a:lstStyle/>
            <a:p>
              <a:endParaRPr lang="bg-BG"/>
            </a:p>
          </p:txBody>
        </p:sp>
        <p:sp>
          <p:nvSpPr>
            <p:cNvPr id="35853" name="Text Box 50"/>
            <p:cNvSpPr txBox="1">
              <a:spLocks noChangeArrowheads="1"/>
            </p:cNvSpPr>
            <p:nvPr/>
          </p:nvSpPr>
          <p:spPr bwMode="auto">
            <a:xfrm>
              <a:off x="3912" y="7219"/>
              <a:ext cx="720" cy="360"/>
            </a:xfrm>
            <a:prstGeom prst="rect">
              <a:avLst/>
            </a:prstGeom>
            <a:noFill/>
            <a:ln w="9525">
              <a:noFill/>
              <a:miter lim="800000"/>
              <a:headEnd/>
              <a:tailEnd/>
            </a:ln>
          </p:spPr>
          <p:txBody>
            <a:bodyPr/>
            <a:lstStyle/>
            <a:p>
              <a:r>
                <a:rPr lang="en-US" altLang="en-US" sz="1200" b="1" dirty="0">
                  <a:solidFill>
                    <a:schemeClr val="hlink"/>
                  </a:solidFill>
                  <a:latin typeface="Century Gothic" pitchFamily="34" charset="0"/>
                </a:rPr>
                <a:t>NO</a:t>
              </a:r>
              <a:endParaRPr lang="bg-BG" altLang="en-US" sz="1200" b="1" dirty="0">
                <a:solidFill>
                  <a:schemeClr val="hlink"/>
                </a:solidFill>
                <a:latin typeface="Century Gothic" pitchFamily="34" charset="0"/>
              </a:endParaRPr>
            </a:p>
            <a:p>
              <a:endParaRPr lang="bg-BG" altLang="en-US" sz="1200" b="1" dirty="0"/>
            </a:p>
          </p:txBody>
        </p:sp>
        <p:sp>
          <p:nvSpPr>
            <p:cNvPr id="35854" name="Text Box 51"/>
            <p:cNvSpPr txBox="1">
              <a:spLocks noChangeArrowheads="1"/>
            </p:cNvSpPr>
            <p:nvPr/>
          </p:nvSpPr>
          <p:spPr bwMode="auto">
            <a:xfrm>
              <a:off x="2803" y="7734"/>
              <a:ext cx="3549" cy="1437"/>
            </a:xfrm>
            <a:prstGeom prst="rect">
              <a:avLst/>
            </a:prstGeom>
            <a:solidFill>
              <a:srgbClr val="FFFF00"/>
            </a:solidFill>
            <a:ln w="9525">
              <a:solidFill>
                <a:srgbClr val="FFCC00"/>
              </a:solidFill>
              <a:miter lim="800000"/>
              <a:headEnd/>
              <a:tailEnd/>
            </a:ln>
          </p:spPr>
          <p:txBody>
            <a:bodyPr/>
            <a:lstStyle/>
            <a:p>
              <a:pPr algn="ctr">
                <a:spcAft>
                  <a:spcPts val="600"/>
                </a:spcAft>
              </a:pPr>
              <a:r>
                <a:rPr lang="en-US" altLang="en-US" sz="1200" b="1" dirty="0">
                  <a:solidFill>
                    <a:schemeClr val="bg1"/>
                  </a:solidFill>
                  <a:latin typeface="Century Gothic" pitchFamily="34" charset="0"/>
                </a:rPr>
                <a:t>Question 3. Can contaminate to identify hazards or it can be increased over the permissible level?</a:t>
              </a:r>
              <a:endParaRPr lang="bg-BG" altLang="en-US" sz="1200" b="1" dirty="0">
                <a:solidFill>
                  <a:schemeClr val="bg1"/>
                </a:solidFill>
                <a:latin typeface="Century Gothic" pitchFamily="34" charset="0"/>
              </a:endParaRPr>
            </a:p>
          </p:txBody>
        </p:sp>
        <p:sp>
          <p:nvSpPr>
            <p:cNvPr id="35855" name="Line 52"/>
            <p:cNvSpPr>
              <a:spLocks noChangeShapeType="1"/>
            </p:cNvSpPr>
            <p:nvPr/>
          </p:nvSpPr>
          <p:spPr bwMode="auto">
            <a:xfrm>
              <a:off x="4541" y="9171"/>
              <a:ext cx="0" cy="720"/>
            </a:xfrm>
            <a:prstGeom prst="line">
              <a:avLst/>
            </a:prstGeom>
            <a:noFill/>
            <a:ln w="9525">
              <a:solidFill>
                <a:srgbClr val="FFFFFF"/>
              </a:solidFill>
              <a:round/>
              <a:headEnd/>
              <a:tailEnd type="triangle" w="med" len="med"/>
            </a:ln>
          </p:spPr>
          <p:txBody>
            <a:bodyPr/>
            <a:lstStyle/>
            <a:p>
              <a:endParaRPr lang="bg-BG"/>
            </a:p>
          </p:txBody>
        </p:sp>
        <p:sp>
          <p:nvSpPr>
            <p:cNvPr id="35856" name="Text Box 53"/>
            <p:cNvSpPr txBox="1">
              <a:spLocks noChangeArrowheads="1"/>
            </p:cNvSpPr>
            <p:nvPr/>
          </p:nvSpPr>
          <p:spPr bwMode="auto">
            <a:xfrm>
              <a:off x="3940" y="9300"/>
              <a:ext cx="720" cy="360"/>
            </a:xfrm>
            <a:prstGeom prst="rect">
              <a:avLst/>
            </a:prstGeom>
            <a:noFill/>
            <a:ln w="9525">
              <a:noFill/>
              <a:miter lim="800000"/>
              <a:headEnd/>
              <a:tailEnd/>
            </a:ln>
          </p:spPr>
          <p:txBody>
            <a:bodyPr/>
            <a:lstStyle/>
            <a:p>
              <a:r>
                <a:rPr lang="en-US" altLang="en-US" sz="1200" b="1" dirty="0">
                  <a:solidFill>
                    <a:srgbClr val="FF0000"/>
                  </a:solidFill>
                  <a:latin typeface="Century Gothic" pitchFamily="34" charset="0"/>
                </a:rPr>
                <a:t>YES</a:t>
              </a:r>
              <a:endParaRPr lang="bg-BG" altLang="en-US" sz="1200" b="1" dirty="0">
                <a:solidFill>
                  <a:srgbClr val="FF0000"/>
                </a:solidFill>
                <a:latin typeface="Century Gothic" pitchFamily="34" charset="0"/>
              </a:endParaRPr>
            </a:p>
            <a:p>
              <a:endParaRPr lang="bg-BG" altLang="en-US" sz="1200" b="1" dirty="0"/>
            </a:p>
          </p:txBody>
        </p:sp>
        <p:sp>
          <p:nvSpPr>
            <p:cNvPr id="35857" name="Text Box 54"/>
            <p:cNvSpPr txBox="1">
              <a:spLocks noChangeArrowheads="1"/>
            </p:cNvSpPr>
            <p:nvPr/>
          </p:nvSpPr>
          <p:spPr bwMode="auto">
            <a:xfrm>
              <a:off x="2803" y="9904"/>
              <a:ext cx="3538" cy="1422"/>
            </a:xfrm>
            <a:prstGeom prst="rect">
              <a:avLst/>
            </a:prstGeom>
            <a:solidFill>
              <a:srgbClr val="FFFF00"/>
            </a:solidFill>
            <a:ln w="9525">
              <a:solidFill>
                <a:srgbClr val="FFCC00"/>
              </a:solidFill>
              <a:miter lim="800000"/>
              <a:headEnd/>
              <a:tailEnd/>
            </a:ln>
          </p:spPr>
          <p:txBody>
            <a:bodyPr/>
            <a:lstStyle/>
            <a:p>
              <a:pPr algn="ctr"/>
              <a:r>
                <a:rPr lang="en-US" altLang="en-US" sz="1200" b="1" dirty="0">
                  <a:solidFill>
                    <a:schemeClr val="bg1"/>
                  </a:solidFill>
                  <a:latin typeface="Century Gothic" pitchFamily="34" charset="0"/>
                </a:rPr>
                <a:t>Question 4: Would it be possible next step to eliminate or reduce the identifying danger to permissible level?</a:t>
              </a:r>
              <a:endParaRPr lang="bg-BG" altLang="en-US" sz="1200" b="1" dirty="0">
                <a:solidFill>
                  <a:schemeClr val="bg1"/>
                </a:solidFill>
                <a:latin typeface="Century Gothic" pitchFamily="34" charset="0"/>
              </a:endParaRPr>
            </a:p>
          </p:txBody>
        </p:sp>
        <p:sp>
          <p:nvSpPr>
            <p:cNvPr id="35858" name="Text Box 55"/>
            <p:cNvSpPr txBox="1">
              <a:spLocks noChangeArrowheads="1"/>
            </p:cNvSpPr>
            <p:nvPr/>
          </p:nvSpPr>
          <p:spPr bwMode="auto">
            <a:xfrm>
              <a:off x="2199" y="10620"/>
              <a:ext cx="720" cy="360"/>
            </a:xfrm>
            <a:prstGeom prst="rect">
              <a:avLst/>
            </a:prstGeom>
            <a:noFill/>
            <a:ln w="9525">
              <a:noFill/>
              <a:miter lim="800000"/>
              <a:headEnd/>
              <a:tailEnd/>
            </a:ln>
          </p:spPr>
          <p:txBody>
            <a:bodyPr/>
            <a:lstStyle/>
            <a:p>
              <a:r>
                <a:rPr lang="en-US" altLang="en-US" sz="1200" b="1" dirty="0">
                  <a:solidFill>
                    <a:schemeClr val="hlink"/>
                  </a:solidFill>
                  <a:latin typeface="Century Gothic" pitchFamily="34" charset="0"/>
                </a:rPr>
                <a:t>NO</a:t>
              </a:r>
              <a:endParaRPr lang="bg-BG" altLang="en-US" sz="1200" b="1" dirty="0">
                <a:solidFill>
                  <a:schemeClr val="hlink"/>
                </a:solidFill>
                <a:latin typeface="Century Gothic" pitchFamily="34" charset="0"/>
              </a:endParaRPr>
            </a:p>
            <a:p>
              <a:endParaRPr lang="bg-BG" altLang="en-US" dirty="0">
                <a:solidFill>
                  <a:schemeClr val="hlink"/>
                </a:solidFill>
              </a:endParaRPr>
            </a:p>
          </p:txBody>
        </p:sp>
        <p:sp>
          <p:nvSpPr>
            <p:cNvPr id="35859" name="AutoShape 57"/>
            <p:cNvSpPr>
              <a:spLocks noChangeArrowheads="1"/>
            </p:cNvSpPr>
            <p:nvPr/>
          </p:nvSpPr>
          <p:spPr bwMode="auto">
            <a:xfrm>
              <a:off x="8872" y="4494"/>
              <a:ext cx="2700" cy="2166"/>
            </a:xfrm>
            <a:prstGeom prst="flowChartDecision">
              <a:avLst/>
            </a:prstGeom>
            <a:solidFill>
              <a:srgbClr val="FFCC99"/>
            </a:solidFill>
            <a:ln w="9525">
              <a:solidFill>
                <a:srgbClr val="FF9900"/>
              </a:solidFill>
              <a:miter lim="800000"/>
              <a:headEnd/>
              <a:tailEnd/>
            </a:ln>
          </p:spPr>
          <p:txBody>
            <a:bodyPr/>
            <a:lstStyle/>
            <a:p>
              <a:pPr algn="ctr">
                <a:spcBef>
                  <a:spcPts val="300"/>
                </a:spcBef>
                <a:spcAft>
                  <a:spcPts val="300"/>
                </a:spcAft>
              </a:pPr>
              <a:r>
                <a:rPr lang="en-US" altLang="en-US" sz="900" b="1" dirty="0">
                  <a:solidFill>
                    <a:srgbClr val="000066"/>
                  </a:solidFill>
                  <a:latin typeface="Century Gothic" pitchFamily="34" charset="0"/>
                </a:rPr>
                <a:t>Did the control at this stage guarantee product safety?</a:t>
              </a:r>
              <a:endParaRPr lang="bg-BG" altLang="en-US" sz="900" b="1" dirty="0">
                <a:solidFill>
                  <a:srgbClr val="000066"/>
                </a:solidFill>
                <a:latin typeface="Century Gothic" pitchFamily="34" charset="0"/>
              </a:endParaRPr>
            </a:p>
          </p:txBody>
        </p:sp>
        <p:sp>
          <p:nvSpPr>
            <p:cNvPr id="35860" name="Text Box 58"/>
            <p:cNvSpPr txBox="1">
              <a:spLocks noChangeArrowheads="1"/>
            </p:cNvSpPr>
            <p:nvPr/>
          </p:nvSpPr>
          <p:spPr bwMode="auto">
            <a:xfrm>
              <a:off x="5522" y="5031"/>
              <a:ext cx="720" cy="360"/>
            </a:xfrm>
            <a:prstGeom prst="rect">
              <a:avLst/>
            </a:prstGeom>
            <a:noFill/>
            <a:ln w="9525">
              <a:noFill/>
              <a:miter lim="800000"/>
              <a:headEnd/>
              <a:tailEnd/>
            </a:ln>
          </p:spPr>
          <p:txBody>
            <a:bodyPr/>
            <a:lstStyle/>
            <a:p>
              <a:r>
                <a:rPr lang="en-US" altLang="en-US" sz="1200" b="1" dirty="0">
                  <a:solidFill>
                    <a:schemeClr val="hlink"/>
                  </a:solidFill>
                  <a:latin typeface="Century Gothic" pitchFamily="34" charset="0"/>
                </a:rPr>
                <a:t>NO</a:t>
              </a:r>
              <a:endParaRPr lang="bg-BG" altLang="en-US" sz="1200" b="1" dirty="0">
                <a:solidFill>
                  <a:schemeClr val="hlink"/>
                </a:solidFill>
                <a:latin typeface="Century Gothic" pitchFamily="34" charset="0"/>
              </a:endParaRPr>
            </a:p>
          </p:txBody>
        </p:sp>
        <p:sp>
          <p:nvSpPr>
            <p:cNvPr id="35861" name="Line 59"/>
            <p:cNvSpPr>
              <a:spLocks noChangeShapeType="1"/>
            </p:cNvSpPr>
            <p:nvPr/>
          </p:nvSpPr>
          <p:spPr bwMode="auto">
            <a:xfrm>
              <a:off x="5261" y="5571"/>
              <a:ext cx="3600" cy="0"/>
            </a:xfrm>
            <a:prstGeom prst="line">
              <a:avLst/>
            </a:prstGeom>
            <a:noFill/>
            <a:ln w="9525">
              <a:solidFill>
                <a:srgbClr val="FFFFFF"/>
              </a:solidFill>
              <a:round/>
              <a:headEnd/>
              <a:tailEnd type="triangle" w="med" len="med"/>
            </a:ln>
          </p:spPr>
          <p:txBody>
            <a:bodyPr/>
            <a:lstStyle/>
            <a:p>
              <a:endParaRPr lang="bg-BG"/>
            </a:p>
          </p:txBody>
        </p:sp>
        <p:sp>
          <p:nvSpPr>
            <p:cNvPr id="35862" name="AutoShape 60"/>
            <p:cNvSpPr>
              <a:spLocks noChangeArrowheads="1"/>
            </p:cNvSpPr>
            <p:nvPr/>
          </p:nvSpPr>
          <p:spPr bwMode="auto">
            <a:xfrm>
              <a:off x="6884" y="3771"/>
              <a:ext cx="2520" cy="1440"/>
            </a:xfrm>
            <a:prstGeom prst="flowChartInputOutput">
              <a:avLst/>
            </a:prstGeom>
            <a:solidFill>
              <a:srgbClr val="CCFFFF"/>
            </a:solidFill>
            <a:ln w="9525">
              <a:solidFill>
                <a:srgbClr val="99CCFF"/>
              </a:solidFill>
              <a:miter lim="800000"/>
              <a:headEnd/>
              <a:tailEnd/>
            </a:ln>
          </p:spPr>
          <p:txBody>
            <a:bodyPr/>
            <a:lstStyle/>
            <a:p>
              <a:pPr algn="ctr">
                <a:spcBef>
                  <a:spcPts val="300"/>
                </a:spcBef>
                <a:spcAft>
                  <a:spcPts val="300"/>
                </a:spcAft>
              </a:pPr>
              <a:r>
                <a:rPr lang="en-US" altLang="en-US" sz="1200" b="1" dirty="0">
                  <a:solidFill>
                    <a:schemeClr val="bg1"/>
                  </a:solidFill>
                  <a:latin typeface="Century Gothic" pitchFamily="34" charset="0"/>
                </a:rPr>
                <a:t>Remake this step, the process or the product!</a:t>
              </a:r>
              <a:endParaRPr lang="bg-BG" altLang="en-US" sz="1200" b="1" dirty="0">
                <a:solidFill>
                  <a:schemeClr val="bg1"/>
                </a:solidFill>
                <a:latin typeface="Century Gothic" pitchFamily="34" charset="0"/>
              </a:endParaRPr>
            </a:p>
          </p:txBody>
        </p:sp>
        <p:sp>
          <p:nvSpPr>
            <p:cNvPr id="35863" name="Line 62"/>
            <p:cNvSpPr>
              <a:spLocks noChangeShapeType="1"/>
            </p:cNvSpPr>
            <p:nvPr/>
          </p:nvSpPr>
          <p:spPr bwMode="auto">
            <a:xfrm flipH="1">
              <a:off x="9124" y="4491"/>
              <a:ext cx="1113" cy="3"/>
            </a:xfrm>
            <a:prstGeom prst="line">
              <a:avLst/>
            </a:prstGeom>
            <a:noFill/>
            <a:ln w="9525">
              <a:solidFill>
                <a:srgbClr val="FFFFFF"/>
              </a:solidFill>
              <a:round/>
              <a:headEnd/>
              <a:tailEnd type="triangle" w="med" len="med"/>
            </a:ln>
          </p:spPr>
          <p:txBody>
            <a:bodyPr/>
            <a:lstStyle/>
            <a:p>
              <a:endParaRPr lang="bg-BG"/>
            </a:p>
          </p:txBody>
        </p:sp>
        <p:sp>
          <p:nvSpPr>
            <p:cNvPr id="35864" name="Line 63"/>
            <p:cNvSpPr>
              <a:spLocks noChangeShapeType="1"/>
            </p:cNvSpPr>
            <p:nvPr/>
          </p:nvSpPr>
          <p:spPr bwMode="auto">
            <a:xfrm flipH="1">
              <a:off x="6341" y="4402"/>
              <a:ext cx="828" cy="0"/>
            </a:xfrm>
            <a:prstGeom prst="line">
              <a:avLst/>
            </a:prstGeom>
            <a:noFill/>
            <a:ln w="9525">
              <a:solidFill>
                <a:srgbClr val="FFFFFF"/>
              </a:solidFill>
              <a:round/>
              <a:headEnd/>
              <a:tailEnd type="triangle" w="med" len="med"/>
            </a:ln>
          </p:spPr>
          <p:txBody>
            <a:bodyPr/>
            <a:lstStyle/>
            <a:p>
              <a:endParaRPr lang="bg-BG"/>
            </a:p>
          </p:txBody>
        </p:sp>
        <p:sp>
          <p:nvSpPr>
            <p:cNvPr id="35865" name="Text Box 64"/>
            <p:cNvSpPr txBox="1">
              <a:spLocks noChangeArrowheads="1"/>
            </p:cNvSpPr>
            <p:nvPr/>
          </p:nvSpPr>
          <p:spPr bwMode="auto">
            <a:xfrm>
              <a:off x="10837" y="4071"/>
              <a:ext cx="720" cy="360"/>
            </a:xfrm>
            <a:prstGeom prst="rect">
              <a:avLst/>
            </a:prstGeom>
            <a:noFill/>
            <a:ln w="9525">
              <a:noFill/>
              <a:miter lim="800000"/>
              <a:headEnd/>
              <a:tailEnd/>
            </a:ln>
          </p:spPr>
          <p:txBody>
            <a:bodyPr/>
            <a:lstStyle/>
            <a:p>
              <a:endParaRPr lang="bg-BG" altLang="en-US">
                <a:solidFill>
                  <a:srgbClr val="FF0000"/>
                </a:solidFill>
              </a:endParaRPr>
            </a:p>
          </p:txBody>
        </p:sp>
        <p:sp>
          <p:nvSpPr>
            <p:cNvPr id="35866" name="Text Box 65"/>
            <p:cNvSpPr txBox="1">
              <a:spLocks noChangeArrowheads="1"/>
            </p:cNvSpPr>
            <p:nvPr/>
          </p:nvSpPr>
          <p:spPr bwMode="auto">
            <a:xfrm>
              <a:off x="10132" y="6307"/>
              <a:ext cx="720" cy="360"/>
            </a:xfrm>
            <a:prstGeom prst="rect">
              <a:avLst/>
            </a:prstGeom>
            <a:noFill/>
            <a:ln w="9525">
              <a:noFill/>
              <a:miter lim="800000"/>
              <a:headEnd/>
              <a:tailEnd/>
            </a:ln>
          </p:spPr>
          <p:txBody>
            <a:bodyPr/>
            <a:lstStyle/>
            <a:p>
              <a:endParaRPr lang="bg-BG" altLang="en-US">
                <a:solidFill>
                  <a:schemeClr val="hlink"/>
                </a:solidFill>
              </a:endParaRPr>
            </a:p>
          </p:txBody>
        </p:sp>
        <p:sp>
          <p:nvSpPr>
            <p:cNvPr id="35867" name="Line 66"/>
            <p:cNvSpPr>
              <a:spLocks noChangeShapeType="1"/>
            </p:cNvSpPr>
            <p:nvPr/>
          </p:nvSpPr>
          <p:spPr bwMode="auto">
            <a:xfrm flipH="1">
              <a:off x="10221" y="6667"/>
              <a:ext cx="16" cy="5924"/>
            </a:xfrm>
            <a:prstGeom prst="line">
              <a:avLst/>
            </a:prstGeom>
            <a:noFill/>
            <a:ln w="9525">
              <a:solidFill>
                <a:srgbClr val="FFFFFF"/>
              </a:solidFill>
              <a:round/>
              <a:headEnd/>
              <a:tailEnd type="triangle" w="med" len="med"/>
            </a:ln>
          </p:spPr>
          <p:txBody>
            <a:bodyPr/>
            <a:lstStyle/>
            <a:p>
              <a:endParaRPr lang="bg-BG"/>
            </a:p>
          </p:txBody>
        </p:sp>
        <p:sp>
          <p:nvSpPr>
            <p:cNvPr id="35868" name="AutoShape 67"/>
            <p:cNvSpPr>
              <a:spLocks noChangeArrowheads="1"/>
            </p:cNvSpPr>
            <p:nvPr/>
          </p:nvSpPr>
          <p:spPr bwMode="auto">
            <a:xfrm>
              <a:off x="952" y="12594"/>
              <a:ext cx="2520" cy="720"/>
            </a:xfrm>
            <a:prstGeom prst="flowChartTerminator">
              <a:avLst/>
            </a:prstGeom>
            <a:solidFill>
              <a:srgbClr val="FF0000"/>
            </a:solidFill>
            <a:ln w="9525">
              <a:solidFill>
                <a:srgbClr val="CC0000"/>
              </a:solidFill>
              <a:miter lim="800000"/>
              <a:headEnd/>
              <a:tailEnd/>
            </a:ln>
          </p:spPr>
          <p:txBody>
            <a:bodyPr/>
            <a:lstStyle/>
            <a:p>
              <a:pPr algn="ctr">
                <a:spcBef>
                  <a:spcPts val="300"/>
                </a:spcBef>
                <a:spcAft>
                  <a:spcPts val="300"/>
                </a:spcAft>
              </a:pPr>
              <a:r>
                <a:rPr lang="en-US" altLang="en-US" sz="1200" b="1">
                  <a:solidFill>
                    <a:schemeClr val="bg1"/>
                  </a:solidFill>
                  <a:latin typeface="Century Gothic" pitchFamily="34" charset="0"/>
                </a:rPr>
                <a:t>This step is a CCP</a:t>
              </a:r>
              <a:endParaRPr lang="bg-BG" altLang="en-US" sz="1200">
                <a:solidFill>
                  <a:schemeClr val="bg1"/>
                </a:solidFill>
                <a:latin typeface="Century Gothic" pitchFamily="34" charset="0"/>
              </a:endParaRPr>
            </a:p>
          </p:txBody>
        </p:sp>
        <p:sp>
          <p:nvSpPr>
            <p:cNvPr id="35869" name="AutoShape 68"/>
            <p:cNvSpPr>
              <a:spLocks noChangeArrowheads="1"/>
            </p:cNvSpPr>
            <p:nvPr/>
          </p:nvSpPr>
          <p:spPr bwMode="auto">
            <a:xfrm>
              <a:off x="8963" y="12591"/>
              <a:ext cx="2520" cy="720"/>
            </a:xfrm>
            <a:prstGeom prst="flowChartTerminator">
              <a:avLst/>
            </a:prstGeom>
            <a:solidFill>
              <a:srgbClr val="009600"/>
            </a:solidFill>
            <a:ln w="9525">
              <a:solidFill>
                <a:srgbClr val="004A00"/>
              </a:solidFill>
              <a:miter lim="800000"/>
              <a:headEnd/>
              <a:tailEnd/>
            </a:ln>
          </p:spPr>
          <p:txBody>
            <a:bodyPr/>
            <a:lstStyle/>
            <a:p>
              <a:pPr algn="ctr">
                <a:spcBef>
                  <a:spcPts val="300"/>
                </a:spcBef>
                <a:spcAft>
                  <a:spcPts val="300"/>
                </a:spcAft>
              </a:pPr>
              <a:r>
                <a:rPr lang="en-US" altLang="en-US" sz="1200" b="1">
                  <a:latin typeface="Century Gothic" pitchFamily="34" charset="0"/>
                </a:rPr>
                <a:t>This step is not a CCP</a:t>
              </a:r>
              <a:endParaRPr lang="bg-BG" altLang="en-US">
                <a:latin typeface="Century Gothic" pitchFamily="34" charset="0"/>
              </a:endParaRPr>
            </a:p>
          </p:txBody>
        </p:sp>
        <p:sp>
          <p:nvSpPr>
            <p:cNvPr id="35870" name="Line 69"/>
            <p:cNvSpPr>
              <a:spLocks noChangeShapeType="1"/>
            </p:cNvSpPr>
            <p:nvPr/>
          </p:nvSpPr>
          <p:spPr bwMode="auto">
            <a:xfrm flipV="1">
              <a:off x="2199" y="6480"/>
              <a:ext cx="604" cy="7"/>
            </a:xfrm>
            <a:prstGeom prst="line">
              <a:avLst/>
            </a:prstGeom>
            <a:noFill/>
            <a:ln w="9525">
              <a:solidFill>
                <a:srgbClr val="FFFFFF"/>
              </a:solidFill>
              <a:round/>
              <a:headEnd/>
              <a:tailEnd/>
            </a:ln>
          </p:spPr>
          <p:txBody>
            <a:bodyPr/>
            <a:lstStyle/>
            <a:p>
              <a:endParaRPr lang="bg-BG"/>
            </a:p>
          </p:txBody>
        </p:sp>
        <p:sp>
          <p:nvSpPr>
            <p:cNvPr id="35871" name="Text Box 70"/>
            <p:cNvSpPr txBox="1">
              <a:spLocks noChangeArrowheads="1"/>
            </p:cNvSpPr>
            <p:nvPr/>
          </p:nvSpPr>
          <p:spPr bwMode="auto">
            <a:xfrm>
              <a:off x="2199" y="6480"/>
              <a:ext cx="720" cy="360"/>
            </a:xfrm>
            <a:prstGeom prst="rect">
              <a:avLst/>
            </a:prstGeom>
            <a:noFill/>
            <a:ln w="9525">
              <a:noFill/>
              <a:miter lim="800000"/>
              <a:headEnd/>
              <a:tailEnd/>
            </a:ln>
          </p:spPr>
          <p:txBody>
            <a:bodyPr/>
            <a:lstStyle/>
            <a:p>
              <a:r>
                <a:rPr lang="en-US" altLang="en-US" sz="1200" b="1" dirty="0">
                  <a:solidFill>
                    <a:srgbClr val="FF0000"/>
                  </a:solidFill>
                  <a:latin typeface="Century Gothic" pitchFamily="34" charset="0"/>
                </a:rPr>
                <a:t>YES</a:t>
              </a:r>
              <a:endParaRPr lang="bg-BG" altLang="en-US" sz="1200" b="1" dirty="0">
                <a:solidFill>
                  <a:srgbClr val="FF0000"/>
                </a:solidFill>
                <a:latin typeface="Century Gothic" pitchFamily="34" charset="0"/>
              </a:endParaRPr>
            </a:p>
            <a:p>
              <a:endParaRPr lang="bg-BG" altLang="en-US" sz="1200" b="1" dirty="0"/>
            </a:p>
          </p:txBody>
        </p:sp>
        <p:sp>
          <p:nvSpPr>
            <p:cNvPr id="35872" name="Line 71"/>
            <p:cNvSpPr>
              <a:spLocks noChangeShapeType="1"/>
            </p:cNvSpPr>
            <p:nvPr/>
          </p:nvSpPr>
          <p:spPr bwMode="auto">
            <a:xfrm flipV="1">
              <a:off x="6352" y="8448"/>
              <a:ext cx="3885" cy="6"/>
            </a:xfrm>
            <a:prstGeom prst="line">
              <a:avLst/>
            </a:prstGeom>
            <a:noFill/>
            <a:ln w="9525">
              <a:solidFill>
                <a:srgbClr val="FFFFFF"/>
              </a:solidFill>
              <a:round/>
              <a:headEnd/>
              <a:tailEnd type="triangle" w="med" len="med"/>
            </a:ln>
          </p:spPr>
          <p:txBody>
            <a:bodyPr/>
            <a:lstStyle/>
            <a:p>
              <a:endParaRPr lang="bg-BG"/>
            </a:p>
          </p:txBody>
        </p:sp>
        <p:sp>
          <p:nvSpPr>
            <p:cNvPr id="35873" name="Line 72"/>
            <p:cNvSpPr>
              <a:spLocks noChangeShapeType="1"/>
            </p:cNvSpPr>
            <p:nvPr/>
          </p:nvSpPr>
          <p:spPr bwMode="auto">
            <a:xfrm flipH="1">
              <a:off x="2199" y="10552"/>
              <a:ext cx="604" cy="0"/>
            </a:xfrm>
            <a:prstGeom prst="line">
              <a:avLst/>
            </a:prstGeom>
            <a:noFill/>
            <a:ln w="9525">
              <a:solidFill>
                <a:srgbClr val="FFFFFF"/>
              </a:solidFill>
              <a:round/>
              <a:headEnd/>
              <a:tailEnd type="triangle" w="med" len="med"/>
            </a:ln>
          </p:spPr>
          <p:txBody>
            <a:bodyPr/>
            <a:lstStyle/>
            <a:p>
              <a:endParaRPr lang="bg-BG"/>
            </a:p>
          </p:txBody>
        </p:sp>
        <p:sp>
          <p:nvSpPr>
            <p:cNvPr id="35874" name="Line 73"/>
            <p:cNvSpPr>
              <a:spLocks noChangeShapeType="1"/>
            </p:cNvSpPr>
            <p:nvPr/>
          </p:nvSpPr>
          <p:spPr bwMode="auto">
            <a:xfrm>
              <a:off x="2199" y="6480"/>
              <a:ext cx="0" cy="6120"/>
            </a:xfrm>
            <a:prstGeom prst="line">
              <a:avLst/>
            </a:prstGeom>
            <a:noFill/>
            <a:ln w="9525">
              <a:solidFill>
                <a:srgbClr val="FFFFFF"/>
              </a:solidFill>
              <a:round/>
              <a:headEnd/>
              <a:tailEnd type="triangle" w="med" len="med"/>
            </a:ln>
          </p:spPr>
          <p:txBody>
            <a:bodyPr/>
            <a:lstStyle/>
            <a:p>
              <a:endParaRPr lang="bg-BG"/>
            </a:p>
          </p:txBody>
        </p:sp>
        <p:sp>
          <p:nvSpPr>
            <p:cNvPr id="35875" name="Text Box 74"/>
            <p:cNvSpPr txBox="1">
              <a:spLocks noChangeArrowheads="1"/>
            </p:cNvSpPr>
            <p:nvPr/>
          </p:nvSpPr>
          <p:spPr bwMode="auto">
            <a:xfrm>
              <a:off x="6328" y="8457"/>
              <a:ext cx="720" cy="360"/>
            </a:xfrm>
            <a:prstGeom prst="rect">
              <a:avLst/>
            </a:prstGeom>
            <a:noFill/>
            <a:ln w="9525">
              <a:noFill/>
              <a:miter lim="800000"/>
              <a:headEnd/>
              <a:tailEnd/>
            </a:ln>
          </p:spPr>
          <p:txBody>
            <a:bodyPr/>
            <a:lstStyle/>
            <a:p>
              <a:r>
                <a:rPr lang="en-US" altLang="en-US" sz="1200" b="1" dirty="0">
                  <a:solidFill>
                    <a:schemeClr val="hlink"/>
                  </a:solidFill>
                  <a:latin typeface="Century Gothic" pitchFamily="34" charset="0"/>
                </a:rPr>
                <a:t>NO</a:t>
              </a:r>
              <a:endParaRPr lang="bg-BG" altLang="en-US" sz="1200" b="1" dirty="0">
                <a:solidFill>
                  <a:schemeClr val="hlink"/>
                </a:solidFill>
                <a:latin typeface="Century Gothic" pitchFamily="34" charset="0"/>
              </a:endParaRPr>
            </a:p>
            <a:p>
              <a:endParaRPr lang="bg-BG" altLang="en-US" sz="1200" b="1" dirty="0">
                <a:solidFill>
                  <a:schemeClr val="hlink"/>
                </a:solidFill>
              </a:endParaRPr>
            </a:p>
          </p:txBody>
        </p:sp>
        <p:sp>
          <p:nvSpPr>
            <p:cNvPr id="35876" name="Text Box 75"/>
            <p:cNvSpPr txBox="1">
              <a:spLocks noChangeArrowheads="1"/>
            </p:cNvSpPr>
            <p:nvPr/>
          </p:nvSpPr>
          <p:spPr bwMode="auto">
            <a:xfrm>
              <a:off x="6242" y="10744"/>
              <a:ext cx="720" cy="360"/>
            </a:xfrm>
            <a:prstGeom prst="rect">
              <a:avLst/>
            </a:prstGeom>
            <a:noFill/>
            <a:ln w="9525">
              <a:noFill/>
              <a:miter lim="800000"/>
              <a:headEnd/>
              <a:tailEnd/>
            </a:ln>
          </p:spPr>
          <p:txBody>
            <a:bodyPr/>
            <a:lstStyle/>
            <a:p>
              <a:r>
                <a:rPr lang="en-US" altLang="en-US" sz="1200" b="1" dirty="0">
                  <a:solidFill>
                    <a:srgbClr val="FF0000"/>
                  </a:solidFill>
                  <a:latin typeface="Century Gothic" pitchFamily="34" charset="0"/>
                </a:rPr>
                <a:t>YES</a:t>
              </a:r>
              <a:endParaRPr lang="bg-BG" altLang="en-US" sz="1200" b="1" dirty="0">
                <a:solidFill>
                  <a:srgbClr val="FF0000"/>
                </a:solidFill>
                <a:latin typeface="Century Gothic" pitchFamily="34" charset="0"/>
              </a:endParaRPr>
            </a:p>
            <a:p>
              <a:endParaRPr lang="bg-BG" altLang="en-US" sz="1200" b="1" dirty="0"/>
            </a:p>
          </p:txBody>
        </p:sp>
      </p:grpSp>
      <p:sp>
        <p:nvSpPr>
          <p:cNvPr id="35844" name="Rectangle 76"/>
          <p:cNvSpPr>
            <a:spLocks noChangeArrowheads="1"/>
          </p:cNvSpPr>
          <p:nvPr/>
        </p:nvSpPr>
        <p:spPr bwMode="auto">
          <a:xfrm>
            <a:off x="7802563" y="2581275"/>
            <a:ext cx="441146" cy="276999"/>
          </a:xfrm>
          <a:prstGeom prst="rect">
            <a:avLst/>
          </a:prstGeom>
          <a:noFill/>
          <a:ln w="9525">
            <a:noFill/>
            <a:miter lim="800000"/>
            <a:headEnd/>
            <a:tailEnd/>
          </a:ln>
        </p:spPr>
        <p:txBody>
          <a:bodyPr wrap="none">
            <a:spAutoFit/>
          </a:bodyPr>
          <a:lstStyle/>
          <a:p>
            <a:r>
              <a:rPr lang="en-US" altLang="en-US" sz="1200" b="1" dirty="0">
                <a:solidFill>
                  <a:srgbClr val="FF0000"/>
                </a:solidFill>
                <a:latin typeface="Century Gothic" pitchFamily="34" charset="0"/>
              </a:rPr>
              <a:t>YES</a:t>
            </a:r>
            <a:endParaRPr lang="bg-BG" altLang="en-US" sz="1200" b="1" dirty="0">
              <a:solidFill>
                <a:srgbClr val="FF0000"/>
              </a:solidFill>
              <a:latin typeface="Century Gothic" pitchFamily="34" charset="0"/>
            </a:endParaRPr>
          </a:p>
        </p:txBody>
      </p:sp>
      <p:sp>
        <p:nvSpPr>
          <p:cNvPr id="35845" name="Rectangle 77"/>
          <p:cNvSpPr>
            <a:spLocks noChangeArrowheads="1"/>
          </p:cNvSpPr>
          <p:nvPr/>
        </p:nvSpPr>
        <p:spPr bwMode="auto">
          <a:xfrm>
            <a:off x="7126288" y="1028700"/>
            <a:ext cx="428322" cy="276999"/>
          </a:xfrm>
          <a:prstGeom prst="rect">
            <a:avLst/>
          </a:prstGeom>
          <a:noFill/>
          <a:ln w="9525">
            <a:noFill/>
            <a:miter lim="800000"/>
            <a:headEnd/>
            <a:tailEnd/>
          </a:ln>
        </p:spPr>
        <p:txBody>
          <a:bodyPr wrap="none">
            <a:spAutoFit/>
          </a:bodyPr>
          <a:lstStyle/>
          <a:p>
            <a:r>
              <a:rPr lang="en-US" altLang="en-US" sz="1200" b="1" dirty="0">
                <a:solidFill>
                  <a:schemeClr val="hlink"/>
                </a:solidFill>
                <a:latin typeface="Century Gothic" pitchFamily="34" charset="0"/>
              </a:rPr>
              <a:t>NO</a:t>
            </a:r>
            <a:endParaRPr lang="bg-BG" altLang="en-US" sz="1200" b="1" dirty="0">
              <a:solidFill>
                <a:schemeClr val="hlink"/>
              </a:solidFill>
              <a:latin typeface="Century Gothic" pitchFamily="34" charset="0"/>
            </a:endParaRPr>
          </a:p>
        </p:txBody>
      </p:sp>
      <p:sp>
        <p:nvSpPr>
          <p:cNvPr id="35846" name="Line 49"/>
          <p:cNvSpPr>
            <a:spLocks noChangeShapeType="1"/>
          </p:cNvSpPr>
          <p:nvPr/>
        </p:nvSpPr>
        <p:spPr bwMode="auto">
          <a:xfrm>
            <a:off x="3832225" y="1647825"/>
            <a:ext cx="0" cy="304800"/>
          </a:xfrm>
          <a:prstGeom prst="line">
            <a:avLst/>
          </a:prstGeom>
          <a:noFill/>
          <a:ln w="9525">
            <a:solidFill>
              <a:srgbClr val="FFFFFF"/>
            </a:solidFill>
            <a:round/>
            <a:headEnd/>
            <a:tailEnd/>
          </a:ln>
        </p:spPr>
        <p:txBody>
          <a:bodyPr/>
          <a:lstStyle/>
          <a:p>
            <a:endParaRPr lang="bg-BG"/>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382000" cy="838200"/>
          </a:xfrm>
        </p:spPr>
        <p:txBody>
          <a:bodyPr/>
          <a:lstStyle/>
          <a:p>
            <a:pPr eaLnBrk="1" hangingPunct="1"/>
            <a:r>
              <a:rPr lang="en-US" altLang="en-US" sz="2000" b="1" dirty="0">
                <a:solidFill>
                  <a:srgbClr val="FFFF00"/>
                </a:solidFill>
                <a:latin typeface="Century Gothic" pitchFamily="34" charset="0"/>
              </a:rPr>
              <a:t>Step 8. Determination and introduction of critical limits for each CCP -</a:t>
            </a:r>
            <a:r>
              <a:rPr lang="en-US" altLang="en-US" sz="2000" b="1" i="1" dirty="0">
                <a:solidFill>
                  <a:srgbClr val="FFFF00"/>
                </a:solidFill>
                <a:latin typeface="Century Gothic" pitchFamily="34" charset="0"/>
              </a:rPr>
              <a:t> </a:t>
            </a:r>
            <a:r>
              <a:rPr lang="af-ZA" altLang="en-US" sz="2000" b="1" dirty="0">
                <a:solidFill>
                  <a:srgbClr val="FF0000"/>
                </a:solidFill>
                <a:latin typeface="Century Gothic" pitchFamily="34" charset="0"/>
              </a:rPr>
              <a:t>A third principle of HACCP</a:t>
            </a:r>
            <a:endParaRPr lang="af-ZA" altLang="en-US" sz="2000" dirty="0">
              <a:solidFill>
                <a:srgbClr val="FF0000"/>
              </a:solidFill>
              <a:latin typeface="Century Gothic" pitchFamily="34" charset="0"/>
            </a:endParaRPr>
          </a:p>
        </p:txBody>
      </p:sp>
      <p:sp>
        <p:nvSpPr>
          <p:cNvPr id="32771" name="Rectangle 3"/>
          <p:cNvSpPr>
            <a:spLocks noGrp="1" noChangeArrowheads="1"/>
          </p:cNvSpPr>
          <p:nvPr>
            <p:ph type="body" idx="1"/>
          </p:nvPr>
        </p:nvSpPr>
        <p:spPr>
          <a:xfrm>
            <a:off x="381000" y="838200"/>
            <a:ext cx="8305800" cy="5562600"/>
          </a:xfrm>
        </p:spPr>
        <p:txBody>
          <a:bodyPr/>
          <a:lstStyle/>
          <a:p>
            <a:pPr marL="266700" indent="-266700" eaLnBrk="1" hangingPunct="1">
              <a:lnSpc>
                <a:spcPct val="80000"/>
              </a:lnSpc>
              <a:defRPr/>
            </a:pPr>
            <a:r>
              <a:rPr lang="en-US" altLang="en-US" sz="1800" dirty="0">
                <a:latin typeface="Century Gothic" pitchFamily="34" charset="0"/>
              </a:rPr>
              <a:t>After determining the CCP establish and monitor </a:t>
            </a:r>
            <a:r>
              <a:rPr lang="en-US" altLang="en-US" sz="1800" dirty="0">
                <a:solidFill>
                  <a:schemeClr val="tx2"/>
                </a:solidFill>
                <a:latin typeface="Century Gothic" pitchFamily="34" charset="0"/>
              </a:rPr>
              <a:t>critical limits </a:t>
            </a:r>
            <a:r>
              <a:rPr lang="en-US" altLang="en-US" sz="1800" dirty="0">
                <a:latin typeface="Century Gothic" pitchFamily="34" charset="0"/>
              </a:rPr>
              <a:t>, showing that CCP is "under control" - the state when proper procedures are followed and criteria observed.</a:t>
            </a:r>
          </a:p>
          <a:p>
            <a:pPr marL="266700" indent="-266700" eaLnBrk="1" hangingPunct="1">
              <a:lnSpc>
                <a:spcPct val="80000"/>
              </a:lnSpc>
              <a:defRPr/>
            </a:pPr>
            <a:r>
              <a:rPr lang="en-US" altLang="en-US" sz="1800" dirty="0">
                <a:solidFill>
                  <a:schemeClr val="tx2"/>
                </a:solidFill>
                <a:latin typeface="Century Gothic" pitchFamily="34" charset="0"/>
              </a:rPr>
              <a:t>Critical limits</a:t>
            </a:r>
            <a:r>
              <a:rPr lang="en-US" altLang="en-US" sz="1800" dirty="0">
                <a:latin typeface="Century Gothic" pitchFamily="34" charset="0"/>
              </a:rPr>
              <a:t> are determined for each CCP to monitor deviations and                                    take appropriate corrective action.</a:t>
            </a:r>
          </a:p>
          <a:p>
            <a:pPr marL="266700" indent="-266700" eaLnBrk="1" hangingPunct="1">
              <a:lnSpc>
                <a:spcPct val="80000"/>
              </a:lnSpc>
              <a:defRPr/>
            </a:pPr>
            <a:r>
              <a:rPr lang="en-US" altLang="en-US" sz="1800" dirty="0">
                <a:latin typeface="Century Gothic" pitchFamily="34" charset="0"/>
              </a:rPr>
              <a:t>Deviations or discrepancies occurs when there are:</a:t>
            </a:r>
          </a:p>
          <a:p>
            <a:pPr marL="266700" indent="-177800" eaLnBrk="1" hangingPunct="1">
              <a:lnSpc>
                <a:spcPct val="80000"/>
              </a:lnSpc>
              <a:buFontTx/>
              <a:buChar char="-"/>
              <a:defRPr/>
            </a:pPr>
            <a:r>
              <a:rPr lang="en-US" altLang="en-US" sz="1800" dirty="0">
                <a:latin typeface="Century Gothic" pitchFamily="34" charset="0"/>
              </a:rPr>
              <a:t>evidence of direct health risk to humans and animals</a:t>
            </a:r>
          </a:p>
          <a:p>
            <a:pPr marL="266700" indent="-177800" eaLnBrk="1" hangingPunct="1">
              <a:lnSpc>
                <a:spcPct val="80000"/>
              </a:lnSpc>
              <a:buFontTx/>
              <a:buChar char="-"/>
              <a:defRPr/>
            </a:pPr>
            <a:r>
              <a:rPr lang="en-US" altLang="en-US" sz="1800" dirty="0">
                <a:latin typeface="Century Gothic" pitchFamily="34" charset="0"/>
              </a:rPr>
              <a:t>evidence that can develop direct risk to human health / animal signs that a product can not be produced under conditions which ensure its safety.</a:t>
            </a:r>
          </a:p>
          <a:p>
            <a:pPr marL="266700" indent="-266700" eaLnBrk="1" hangingPunct="1">
              <a:lnSpc>
                <a:spcPct val="80000"/>
              </a:lnSpc>
              <a:defRPr/>
            </a:pPr>
            <a:r>
              <a:rPr lang="en-US" altLang="en-US" sz="1800" dirty="0">
                <a:latin typeface="Century Gothic" pitchFamily="34" charset="0"/>
              </a:rPr>
              <a:t>For </a:t>
            </a:r>
            <a:r>
              <a:rPr lang="en-US" altLang="en-US" sz="1800" dirty="0">
                <a:solidFill>
                  <a:schemeClr val="tx2"/>
                </a:solidFill>
                <a:latin typeface="Century Gothic" pitchFamily="34" charset="0"/>
              </a:rPr>
              <a:t>critical limits</a:t>
            </a:r>
            <a:r>
              <a:rPr lang="en-US" altLang="en-US" sz="1800" dirty="0">
                <a:latin typeface="Century Gothic" pitchFamily="34" charset="0"/>
              </a:rPr>
              <a:t> should be used thresholds values ​​of the parameters of physical, chemical, biological nature that are scientifically justified.</a:t>
            </a:r>
          </a:p>
          <a:p>
            <a:pPr marL="266700" indent="-266700" eaLnBrk="1" hangingPunct="1">
              <a:lnSpc>
                <a:spcPct val="80000"/>
              </a:lnSpc>
              <a:defRPr/>
            </a:pPr>
            <a:r>
              <a:rPr lang="en-US" altLang="en-US" sz="1800" dirty="0">
                <a:solidFill>
                  <a:schemeClr val="tx2"/>
                </a:solidFill>
                <a:latin typeface="Century Gothic" pitchFamily="34" charset="0"/>
              </a:rPr>
              <a:t>Critical limits</a:t>
            </a:r>
            <a:r>
              <a:rPr lang="en-US" altLang="en-US" sz="1800" dirty="0">
                <a:latin typeface="Century Gothic" pitchFamily="34" charset="0"/>
              </a:rPr>
              <a:t> can be defined in regulations, standards, guidelines on GMP-s and experimental research.</a:t>
            </a:r>
          </a:p>
          <a:p>
            <a:pPr marL="266700" indent="-266700" eaLnBrk="1" hangingPunct="1">
              <a:lnSpc>
                <a:spcPct val="80000"/>
              </a:lnSpc>
              <a:defRPr/>
            </a:pPr>
            <a:r>
              <a:rPr lang="en-US" altLang="en-US" sz="1800" dirty="0">
                <a:latin typeface="Century Gothic" pitchFamily="34" charset="0"/>
              </a:rPr>
              <a:t>Besides critical limits must be established and operational limits (OL) for each CCP. These are the limits within which the operator is taking action before they reached critical limits. Operating limits are much stricter and stricter than </a:t>
            </a:r>
            <a:r>
              <a:rPr lang="en-US" altLang="en-US" sz="1800" dirty="0">
                <a:solidFill>
                  <a:schemeClr val="tx2"/>
                </a:solidFill>
                <a:latin typeface="Century Gothic" pitchFamily="34" charset="0"/>
              </a:rPr>
              <a:t>critical limits</a:t>
            </a:r>
            <a:r>
              <a:rPr lang="en-US" altLang="en-US" sz="1800" dirty="0">
                <a:latin typeface="Century Gothic" pitchFamily="34" charset="0"/>
              </a:rPr>
              <a:t> and are at                                                                      levels that were reached before the critical limits.                                                                       The reasons for defining and establishing                                                       operational limits are to be given the                                                              opportunity to respond return and normalization                                                          process before reaching the critical limits.</a:t>
            </a:r>
            <a:endParaRPr lang="bg-BG" altLang="en-US" sz="1800" dirty="0">
              <a:latin typeface="Century Gothic" pitchFamily="34" charset="0"/>
            </a:endParaRPr>
          </a:p>
        </p:txBody>
      </p:sp>
      <p:pic>
        <p:nvPicPr>
          <p:cNvPr id="36868" name="Picture 5"/>
          <p:cNvPicPr>
            <a:picLocks noChangeAspect="1" noChangeArrowheads="1"/>
          </p:cNvPicPr>
          <p:nvPr/>
        </p:nvPicPr>
        <p:blipFill>
          <a:blip r:embed="rId3" cstate="print"/>
          <a:srcRect/>
          <a:stretch>
            <a:fillRect/>
          </a:stretch>
        </p:blipFill>
        <p:spPr bwMode="auto">
          <a:xfrm>
            <a:off x="6248399" y="5011168"/>
            <a:ext cx="2487613" cy="1402331"/>
          </a:xfrm>
          <a:prstGeom prst="rect">
            <a:avLst/>
          </a:prstGeom>
          <a:noFill/>
          <a:ln w="9525">
            <a:noFill/>
            <a:miter lim="800000"/>
            <a:headEnd/>
            <a:tailEnd/>
          </a:ln>
        </p:spPr>
      </p:pic>
      <p:pic>
        <p:nvPicPr>
          <p:cNvPr id="36869" name="Picture 6"/>
          <p:cNvPicPr>
            <a:picLocks noChangeAspect="1" noChangeArrowheads="1"/>
          </p:cNvPicPr>
          <p:nvPr/>
        </p:nvPicPr>
        <p:blipFill>
          <a:blip r:embed="rId4" cstate="print"/>
          <a:srcRect/>
          <a:stretch>
            <a:fillRect/>
          </a:stretch>
        </p:blipFill>
        <p:spPr bwMode="auto">
          <a:xfrm>
            <a:off x="7843332" y="609600"/>
            <a:ext cx="882791" cy="914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Контейнер за съдържание 5"/>
          <p:cNvSpPr>
            <a:spLocks noGrp="1"/>
          </p:cNvSpPr>
          <p:nvPr>
            <p:ph idx="1"/>
          </p:nvPr>
        </p:nvSpPr>
        <p:spPr>
          <a:xfrm>
            <a:off x="273050" y="990600"/>
            <a:ext cx="8870950" cy="1600200"/>
          </a:xfrm>
        </p:spPr>
        <p:txBody>
          <a:bodyPr/>
          <a:lstStyle/>
          <a:p>
            <a:pPr marL="712788" indent="-712788" algn="ctr">
              <a:buFontTx/>
              <a:buNone/>
            </a:pPr>
            <a:r>
              <a:rPr lang="en-GB">
                <a:latin typeface="Franklin Gothic Demi Cond" pitchFamily="34" charset="0"/>
              </a:rPr>
              <a:t>2.3. Operational prerequisite programs </a:t>
            </a:r>
          </a:p>
          <a:p>
            <a:pPr marL="712788" indent="-712788" algn="ctr">
              <a:buFontTx/>
              <a:buNone/>
            </a:pPr>
            <a:r>
              <a:rPr lang="en-GB">
                <a:latin typeface="Franklin Gothic Demi Cond" pitchFamily="34" charset="0"/>
              </a:rPr>
              <a:t>and CCP records</a:t>
            </a:r>
          </a:p>
        </p:txBody>
      </p:sp>
      <p:pic>
        <p:nvPicPr>
          <p:cNvPr id="37891" name="Picture 3" descr="Image result for The safe food planning and realization"/>
          <p:cNvPicPr>
            <a:picLocks noChangeAspect="1" noChangeArrowheads="1"/>
          </p:cNvPicPr>
          <p:nvPr/>
        </p:nvPicPr>
        <p:blipFill>
          <a:blip r:embed="rId3" cstate="print"/>
          <a:srcRect/>
          <a:stretch>
            <a:fillRect/>
          </a:stretch>
        </p:blipFill>
        <p:spPr bwMode="auto">
          <a:xfrm>
            <a:off x="1778000" y="2400300"/>
            <a:ext cx="5638800" cy="3771900"/>
          </a:xfrm>
          <a:prstGeom prst="rect">
            <a:avLst/>
          </a:prstGeom>
          <a:noFill/>
          <a:ln w="9525">
            <a:noFill/>
            <a:miter lim="800000"/>
            <a:headEnd/>
            <a:tailEnd/>
          </a:ln>
        </p:spPr>
      </p:pic>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304800"/>
            <a:ext cx="8458200" cy="838200"/>
          </a:xfrm>
        </p:spPr>
        <p:txBody>
          <a:bodyPr/>
          <a:lstStyle/>
          <a:p>
            <a:pPr eaLnBrk="1" hangingPunct="1"/>
            <a:r>
              <a:rPr lang="en-US" altLang="en-US" sz="2000" b="1" dirty="0">
                <a:solidFill>
                  <a:srgbClr val="FFFF00"/>
                </a:solidFill>
                <a:latin typeface="Century Gothic" pitchFamily="34" charset="0"/>
              </a:rPr>
              <a:t>Step 9. Establish a CCP monitoring system – </a:t>
            </a:r>
            <a:r>
              <a:rPr lang="af-ZA" altLang="en-US" sz="2000" b="1" dirty="0">
                <a:solidFill>
                  <a:srgbClr val="FF0000"/>
                </a:solidFill>
                <a:latin typeface="Century Gothic" pitchFamily="34" charset="0"/>
              </a:rPr>
              <a:t>A fourth principle of HACCP </a:t>
            </a:r>
            <a:br>
              <a:rPr lang="af-ZA" altLang="en-US" sz="2000" dirty="0">
                <a:solidFill>
                  <a:srgbClr val="FF0000"/>
                </a:solidFill>
                <a:latin typeface="Century Gothic" pitchFamily="34" charset="0"/>
              </a:rPr>
            </a:br>
            <a:endParaRPr lang="af-ZA" altLang="en-US" sz="2000" dirty="0">
              <a:solidFill>
                <a:srgbClr val="FF0000"/>
              </a:solidFill>
              <a:latin typeface="Century Gothic" pitchFamily="34" charset="0"/>
            </a:endParaRPr>
          </a:p>
        </p:txBody>
      </p:sp>
      <p:sp>
        <p:nvSpPr>
          <p:cNvPr id="38915" name="Rectangle 3"/>
          <p:cNvSpPr>
            <a:spLocks noGrp="1" noChangeArrowheads="1"/>
          </p:cNvSpPr>
          <p:nvPr>
            <p:ph type="body" idx="1"/>
          </p:nvPr>
        </p:nvSpPr>
        <p:spPr>
          <a:xfrm>
            <a:off x="152400" y="914400"/>
            <a:ext cx="8991600" cy="5257800"/>
          </a:xfrm>
        </p:spPr>
        <p:txBody>
          <a:bodyPr/>
          <a:lstStyle/>
          <a:p>
            <a:pPr marL="177800" indent="-177800" eaLnBrk="1" hangingPunct="1">
              <a:lnSpc>
                <a:spcPct val="80000"/>
              </a:lnSpc>
              <a:defRPr/>
            </a:pPr>
            <a:r>
              <a:rPr lang="en-US" altLang="en-US" sz="1800" dirty="0">
                <a:solidFill>
                  <a:schemeClr val="tx2"/>
                </a:solidFill>
                <a:latin typeface="Century Gothic" pitchFamily="34" charset="0"/>
              </a:rPr>
              <a:t>Monitoring is a planned sequence of observations or measurements to assess whether a CCPs is under control and to produce accurate documentation for verification. Monitoring has three main objectives:</a:t>
            </a:r>
          </a:p>
          <a:p>
            <a:pPr marL="177800" indent="-177800" eaLnBrk="1" hangingPunct="1">
              <a:lnSpc>
                <a:spcPct val="80000"/>
              </a:lnSpc>
              <a:defRPr/>
            </a:pPr>
            <a:r>
              <a:rPr lang="en-US" altLang="en-US" sz="1800" dirty="0">
                <a:solidFill>
                  <a:srgbClr val="FF6600"/>
                </a:solidFill>
                <a:latin typeface="Century Gothic" pitchFamily="34" charset="0"/>
              </a:rPr>
              <a:t>First</a:t>
            </a:r>
            <a:r>
              <a:rPr lang="en-US" altLang="en-US" sz="1800" dirty="0">
                <a:solidFill>
                  <a:schemeClr val="tx2"/>
                </a:solidFill>
                <a:latin typeface="Century Gothic" pitchFamily="34" charset="0"/>
              </a:rPr>
              <a:t>, monitoring is essential for ensuring the safety of food / feed that tracks the activities of the system. If monitoring is established that there is a trend towards loss of control, for example exceeding the specified limits, then                   can be taken to return the process under control before it has received deviation.</a:t>
            </a:r>
          </a:p>
          <a:p>
            <a:pPr marL="177800" indent="-177800" eaLnBrk="1" hangingPunct="1">
              <a:lnSpc>
                <a:spcPct val="80000"/>
              </a:lnSpc>
              <a:defRPr/>
            </a:pPr>
            <a:r>
              <a:rPr lang="en-US" altLang="en-US" sz="1800" dirty="0">
                <a:solidFill>
                  <a:srgbClr val="FF6600"/>
                </a:solidFill>
                <a:latin typeface="Century Gothic" pitchFamily="34" charset="0"/>
              </a:rPr>
              <a:t>Second</a:t>
            </a:r>
            <a:r>
              <a:rPr lang="en-US" altLang="en-US" sz="1800" dirty="0">
                <a:solidFill>
                  <a:schemeClr val="tx2"/>
                </a:solidFill>
                <a:latin typeface="Century Gothic" pitchFamily="34" charset="0"/>
              </a:rPr>
              <a:t>, monitoring is used to establish whether has a loss of control and variation in a specific CCPs, i.e. exceeded critical limits. In this case must initiate corrective action.</a:t>
            </a:r>
          </a:p>
          <a:p>
            <a:pPr marL="177800" indent="-177800" eaLnBrk="1" hangingPunct="1">
              <a:lnSpc>
                <a:spcPct val="80000"/>
              </a:lnSpc>
              <a:defRPr/>
            </a:pPr>
            <a:r>
              <a:rPr lang="en-US" altLang="en-US" sz="1800" dirty="0">
                <a:solidFill>
                  <a:srgbClr val="FF6600"/>
                </a:solidFill>
                <a:latin typeface="Century Gothic" pitchFamily="34" charset="0"/>
              </a:rPr>
              <a:t>Third</a:t>
            </a:r>
            <a:r>
              <a:rPr lang="en-US" altLang="en-US" sz="1800" dirty="0">
                <a:solidFill>
                  <a:schemeClr val="tx2"/>
                </a:solidFill>
                <a:latin typeface="Century Gothic" pitchFamily="34" charset="0"/>
              </a:rPr>
              <a:t>, surveillance document written and used in the test / verification of HACCP plan.</a:t>
            </a:r>
          </a:p>
          <a:p>
            <a:pPr marL="177800" indent="-177800" eaLnBrk="1" hangingPunct="1">
              <a:lnSpc>
                <a:spcPct val="80000"/>
              </a:lnSpc>
              <a:defRPr/>
            </a:pPr>
            <a:r>
              <a:rPr lang="en-US" altLang="en-US" sz="1800" dirty="0">
                <a:solidFill>
                  <a:schemeClr val="tx2"/>
                </a:solidFill>
                <a:latin typeface="Century Gothic" pitchFamily="34" charset="0"/>
              </a:rPr>
              <a:t>The main methods for monitoring critical control points are:</a:t>
            </a:r>
          </a:p>
          <a:p>
            <a:pPr marL="361950" indent="-177800" eaLnBrk="1" hangingPunct="1">
              <a:lnSpc>
                <a:spcPct val="80000"/>
              </a:lnSpc>
              <a:buFontTx/>
              <a:buNone/>
              <a:defRPr/>
            </a:pPr>
            <a:r>
              <a:rPr lang="en-US" altLang="en-US" sz="1800" dirty="0">
                <a:solidFill>
                  <a:schemeClr val="tx2"/>
                </a:solidFill>
                <a:latin typeface="Century Gothic" pitchFamily="34" charset="0"/>
              </a:rPr>
              <a:t>1) continuous recording of the controlled parameters.</a:t>
            </a:r>
          </a:p>
          <a:p>
            <a:pPr marL="361950" indent="-177800" eaLnBrk="1" hangingPunct="1">
              <a:lnSpc>
                <a:spcPct val="80000"/>
              </a:lnSpc>
              <a:buFontTx/>
              <a:buNone/>
              <a:defRPr/>
            </a:pPr>
            <a:r>
              <a:rPr lang="en-US" altLang="en-US" sz="1800" dirty="0">
                <a:solidFill>
                  <a:schemeClr val="tx2"/>
                </a:solidFill>
                <a:latin typeface="Century Gothic" pitchFamily="34" charset="0"/>
              </a:rPr>
              <a:t>2) visual observation.</a:t>
            </a:r>
          </a:p>
          <a:p>
            <a:pPr marL="361950" indent="-177800" eaLnBrk="1" hangingPunct="1">
              <a:lnSpc>
                <a:spcPct val="80000"/>
              </a:lnSpc>
              <a:buFontTx/>
              <a:buNone/>
              <a:defRPr/>
            </a:pPr>
            <a:r>
              <a:rPr lang="en-US" altLang="en-US" sz="1800" dirty="0">
                <a:solidFill>
                  <a:schemeClr val="tx2"/>
                </a:solidFill>
                <a:latin typeface="Century Gothic" pitchFamily="34" charset="0"/>
              </a:rPr>
              <a:t>3) physical measurements.</a:t>
            </a:r>
          </a:p>
          <a:p>
            <a:pPr marL="361950" indent="-177800" eaLnBrk="1" hangingPunct="1">
              <a:lnSpc>
                <a:spcPct val="80000"/>
              </a:lnSpc>
              <a:buFontTx/>
              <a:buNone/>
              <a:defRPr/>
            </a:pPr>
            <a:r>
              <a:rPr lang="en-US" altLang="en-US" sz="1800" dirty="0">
                <a:solidFill>
                  <a:schemeClr val="tx2"/>
                </a:solidFill>
                <a:latin typeface="Century Gothic" pitchFamily="34" charset="0"/>
              </a:rPr>
              <a:t>4) chemical measurements.</a:t>
            </a:r>
          </a:p>
          <a:p>
            <a:pPr marL="361950" indent="-177800" eaLnBrk="1" hangingPunct="1">
              <a:lnSpc>
                <a:spcPct val="80000"/>
              </a:lnSpc>
              <a:buFontTx/>
              <a:buNone/>
              <a:defRPr/>
            </a:pPr>
            <a:r>
              <a:rPr lang="en-US" altLang="en-US" sz="1800" dirty="0">
                <a:solidFill>
                  <a:schemeClr val="tx2"/>
                </a:solidFill>
                <a:latin typeface="Century Gothic" pitchFamily="34" charset="0"/>
              </a:rPr>
              <a:t>5) express microbiological and other biological assays.</a:t>
            </a:r>
            <a:endParaRPr lang="bg-BG" altLang="en-US" sz="1800" dirty="0">
              <a:solidFill>
                <a:schemeClr val="tx2"/>
              </a:solidFill>
              <a:latin typeface="Century Gothic" pitchFamily="34" charset="0"/>
            </a:endParaRPr>
          </a:p>
        </p:txBody>
      </p:sp>
      <p:pic>
        <p:nvPicPr>
          <p:cNvPr id="38916" name="Picture 4"/>
          <p:cNvPicPr>
            <a:picLocks noChangeAspect="1" noChangeArrowheads="1"/>
          </p:cNvPicPr>
          <p:nvPr/>
        </p:nvPicPr>
        <p:blipFill>
          <a:blip r:embed="rId3" cstate="print"/>
          <a:srcRect/>
          <a:stretch>
            <a:fillRect/>
          </a:stretch>
        </p:blipFill>
        <p:spPr bwMode="auto">
          <a:xfrm>
            <a:off x="685800" y="5619750"/>
            <a:ext cx="1238250" cy="825500"/>
          </a:xfrm>
          <a:prstGeom prst="rect">
            <a:avLst/>
          </a:prstGeom>
          <a:noFill/>
          <a:ln w="9525">
            <a:noFill/>
            <a:miter lim="800000"/>
            <a:headEnd/>
            <a:tailEnd/>
          </a:ln>
        </p:spPr>
      </p:pic>
      <p:pic>
        <p:nvPicPr>
          <p:cNvPr id="38917" name="Picture 6" descr="Image result for Validation, verification and improvement of food safety management system"/>
          <p:cNvPicPr>
            <a:picLocks noChangeAspect="1" noChangeArrowheads="1"/>
          </p:cNvPicPr>
          <p:nvPr/>
        </p:nvPicPr>
        <p:blipFill>
          <a:blip r:embed="rId4" cstate="print"/>
          <a:srcRect/>
          <a:stretch>
            <a:fillRect/>
          </a:stretch>
        </p:blipFill>
        <p:spPr bwMode="auto">
          <a:xfrm>
            <a:off x="6477000" y="4343400"/>
            <a:ext cx="2253742" cy="16891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8534400" cy="457200"/>
          </a:xfrm>
        </p:spPr>
        <p:txBody>
          <a:bodyPr/>
          <a:lstStyle/>
          <a:p>
            <a:pPr eaLnBrk="1" hangingPunct="1"/>
            <a:r>
              <a:rPr lang="en-US" altLang="en-US" sz="2000" b="1" dirty="0">
                <a:solidFill>
                  <a:srgbClr val="FFFF00"/>
                </a:solidFill>
                <a:latin typeface="Century Gothic" pitchFamily="34" charset="0"/>
              </a:rPr>
              <a:t>Step 10. Determination of corrective actions – </a:t>
            </a:r>
            <a:r>
              <a:rPr lang="af-ZA" altLang="en-US" sz="2000" b="1" dirty="0">
                <a:solidFill>
                  <a:srgbClr val="FF0000"/>
                </a:solidFill>
                <a:latin typeface="Century Gothic" pitchFamily="34" charset="0"/>
              </a:rPr>
              <a:t>A fifth principle of HACCP</a:t>
            </a:r>
            <a:br>
              <a:rPr lang="af-ZA" altLang="en-US" sz="2000" dirty="0">
                <a:solidFill>
                  <a:srgbClr val="FF0000"/>
                </a:solidFill>
                <a:latin typeface="Century Gothic" pitchFamily="34" charset="0"/>
              </a:rPr>
            </a:br>
            <a:endParaRPr lang="af-ZA" altLang="en-US" sz="2000" dirty="0">
              <a:solidFill>
                <a:srgbClr val="FF0000"/>
              </a:solidFill>
              <a:latin typeface="Century Gothic" pitchFamily="34" charset="0"/>
            </a:endParaRPr>
          </a:p>
        </p:txBody>
      </p:sp>
      <p:sp>
        <p:nvSpPr>
          <p:cNvPr id="39939" name="Rectangle 3"/>
          <p:cNvSpPr>
            <a:spLocks noGrp="1" noChangeArrowheads="1"/>
          </p:cNvSpPr>
          <p:nvPr>
            <p:ph type="body" idx="1"/>
          </p:nvPr>
        </p:nvSpPr>
        <p:spPr>
          <a:xfrm>
            <a:off x="304800" y="838200"/>
            <a:ext cx="5961063" cy="6019800"/>
          </a:xfrm>
        </p:spPr>
        <p:txBody>
          <a:bodyPr/>
          <a:lstStyle/>
          <a:p>
            <a:pPr marL="177800" indent="-177800" eaLnBrk="1" hangingPunct="1">
              <a:lnSpc>
                <a:spcPct val="80000"/>
              </a:lnSpc>
              <a:defRPr/>
            </a:pPr>
            <a:r>
              <a:rPr lang="en-US" altLang="en-US" sz="1600" dirty="0">
                <a:solidFill>
                  <a:schemeClr val="tx2"/>
                </a:solidFill>
                <a:latin typeface="Century Gothic" pitchFamily="34" charset="0"/>
              </a:rPr>
              <a:t>Corrective actions must first be identified, conceptualized and recorded in the HACCP plan.      When identifying critical control points define specific corrective actions for each CCP. When deviations occur, can take immediate action to eliminate the disparity in CCP. It is necessary to document corrective actions in the respective registers. Those who know the manufacturing process, product and HACCP should be responsible for the timely execution of corrective action.</a:t>
            </a:r>
          </a:p>
          <a:p>
            <a:pPr marL="177800" indent="-177800" eaLnBrk="1" hangingPunct="1">
              <a:lnSpc>
                <a:spcPct val="80000"/>
              </a:lnSpc>
              <a:defRPr/>
            </a:pPr>
            <a:r>
              <a:rPr lang="en-US" altLang="en-US" sz="1600" dirty="0">
                <a:solidFill>
                  <a:schemeClr val="tx2"/>
                </a:solidFill>
                <a:latin typeface="Century Gothic" pitchFamily="34" charset="0"/>
              </a:rPr>
              <a:t>Corrective actions are planned in advance by the HACCP team for each critical control point, so should be taken immediately when deviation is observed.</a:t>
            </a:r>
          </a:p>
          <a:p>
            <a:pPr marL="177800" indent="-177800" eaLnBrk="1" hangingPunct="1">
              <a:lnSpc>
                <a:spcPct val="80000"/>
              </a:lnSpc>
              <a:defRPr/>
            </a:pPr>
            <a:r>
              <a:rPr lang="en-US" altLang="en-US" sz="1600" dirty="0">
                <a:solidFill>
                  <a:schemeClr val="tx2"/>
                </a:solidFill>
                <a:latin typeface="Century Gothic" pitchFamily="34" charset="0"/>
              </a:rPr>
              <a:t>Corrective actions are intended to:</a:t>
            </a:r>
          </a:p>
          <a:p>
            <a:pPr marL="361950" indent="-184150" eaLnBrk="1" hangingPunct="1">
              <a:lnSpc>
                <a:spcPct val="80000"/>
              </a:lnSpc>
              <a:buFontTx/>
              <a:buNone/>
              <a:defRPr/>
            </a:pPr>
            <a:r>
              <a:rPr lang="en-US" altLang="en-US" sz="1600" dirty="0">
                <a:solidFill>
                  <a:schemeClr val="tx2"/>
                </a:solidFill>
                <a:latin typeface="Century Gothic" pitchFamily="34" charset="0"/>
              </a:rPr>
              <a:t>- to discover the causes of the problem;</a:t>
            </a:r>
          </a:p>
          <a:p>
            <a:pPr marL="361950" indent="-184150" eaLnBrk="1" hangingPunct="1">
              <a:lnSpc>
                <a:spcPct val="80000"/>
              </a:lnSpc>
              <a:buFontTx/>
              <a:buNone/>
              <a:defRPr/>
            </a:pPr>
            <a:r>
              <a:rPr lang="en-US" altLang="en-US" sz="1600" dirty="0">
                <a:solidFill>
                  <a:schemeClr val="tx2"/>
                </a:solidFill>
                <a:latin typeface="Century Gothic" pitchFamily="34" charset="0"/>
              </a:rPr>
              <a:t>- to exclude the appearance of new tolerances;</a:t>
            </a:r>
          </a:p>
          <a:p>
            <a:pPr marL="361950" indent="-184150" eaLnBrk="1" hangingPunct="1">
              <a:lnSpc>
                <a:spcPct val="80000"/>
              </a:lnSpc>
              <a:buFontTx/>
              <a:buNone/>
              <a:defRPr/>
            </a:pPr>
            <a:r>
              <a:rPr lang="en-US" altLang="en-US" sz="1600" dirty="0">
                <a:solidFill>
                  <a:schemeClr val="tx2"/>
                </a:solidFill>
                <a:latin typeface="Century Gothic" pitchFamily="34" charset="0"/>
              </a:rPr>
              <a:t>- modify the HACCP plan.</a:t>
            </a:r>
          </a:p>
          <a:p>
            <a:pPr marL="177800" indent="-177800" eaLnBrk="1" hangingPunct="1">
              <a:lnSpc>
                <a:spcPct val="80000"/>
              </a:lnSpc>
              <a:defRPr/>
            </a:pPr>
            <a:r>
              <a:rPr lang="en-US" altLang="en-US" sz="1600" dirty="0">
                <a:solidFill>
                  <a:schemeClr val="tx2"/>
                </a:solidFill>
                <a:latin typeface="Century Gothic" pitchFamily="34" charset="0"/>
              </a:rPr>
              <a:t>The procedure for corrective action include: precise definition of the person responsible for its implementation; how to perform corrective action; description of means and action required to correct the observed deviation; actions taken on product manufactured during the deviation; written record of the actions taken; follow-up - evaluation of the effectiveness of corrective action.</a:t>
            </a:r>
          </a:p>
          <a:p>
            <a:pPr marL="177800" indent="-177800" eaLnBrk="1" hangingPunct="1">
              <a:lnSpc>
                <a:spcPct val="80000"/>
              </a:lnSpc>
              <a:defRPr/>
            </a:pPr>
            <a:r>
              <a:rPr lang="en-US" altLang="en-US" sz="1600" dirty="0">
                <a:solidFill>
                  <a:schemeClr val="tx2"/>
                </a:solidFill>
                <a:latin typeface="Century Gothic" pitchFamily="34" charset="0"/>
              </a:rPr>
              <a:t>Deviations and procedures are documented, which is proof of the correctness or nonconformity of the measures taken.</a:t>
            </a:r>
            <a:endParaRPr lang="ru-RU" altLang="en-US" sz="1600" dirty="0">
              <a:solidFill>
                <a:schemeClr val="tx2"/>
              </a:solidFill>
              <a:latin typeface="Century Gothic" pitchFamily="34" charset="0"/>
            </a:endParaRPr>
          </a:p>
        </p:txBody>
      </p:sp>
      <p:pic>
        <p:nvPicPr>
          <p:cNvPr id="39940" name="Picture 4"/>
          <p:cNvPicPr>
            <a:picLocks noChangeAspect="1" noChangeArrowheads="1"/>
          </p:cNvPicPr>
          <p:nvPr/>
        </p:nvPicPr>
        <p:blipFill>
          <a:blip r:embed="rId3" cstate="print"/>
          <a:srcRect/>
          <a:stretch>
            <a:fillRect/>
          </a:stretch>
        </p:blipFill>
        <p:spPr bwMode="auto">
          <a:xfrm>
            <a:off x="6096000" y="3450771"/>
            <a:ext cx="2665252" cy="2107880"/>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6276813" y="990600"/>
            <a:ext cx="2484438" cy="20812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7010400" cy="685800"/>
          </a:xfrm>
        </p:spPr>
        <p:txBody>
          <a:bodyPr/>
          <a:lstStyle/>
          <a:p>
            <a:pPr eaLnBrk="1" hangingPunct="1"/>
            <a:r>
              <a:rPr lang="en-US" altLang="en-US" sz="2000" b="1" dirty="0">
                <a:solidFill>
                  <a:srgbClr val="FFFF00"/>
                </a:solidFill>
                <a:latin typeface="Century Gothic" pitchFamily="34" charset="0"/>
              </a:rPr>
              <a:t>Step 11. Enter the verification procedure of the HACCP plan </a:t>
            </a:r>
            <a:r>
              <a:rPr lang="af-ZA" altLang="en-US" sz="2000" b="1" dirty="0">
                <a:solidFill>
                  <a:srgbClr val="FFFF00"/>
                </a:solidFill>
                <a:latin typeface="Century Gothic" pitchFamily="34" charset="0"/>
              </a:rPr>
              <a:t>- </a:t>
            </a:r>
            <a:r>
              <a:rPr lang="af-ZA" altLang="en-US" sz="2000" b="1" dirty="0">
                <a:solidFill>
                  <a:srgbClr val="FF0000"/>
                </a:solidFill>
                <a:latin typeface="Century Gothic" pitchFamily="34" charset="0"/>
              </a:rPr>
              <a:t>A sixth principle of HACCP</a:t>
            </a:r>
            <a:br>
              <a:rPr lang="bg-BG" altLang="en-US" sz="2000" dirty="0">
                <a:solidFill>
                  <a:srgbClr val="FF0000"/>
                </a:solidFill>
                <a:latin typeface="Century Gothic" pitchFamily="34" charset="0"/>
              </a:rPr>
            </a:br>
            <a:endParaRPr lang="en-US" altLang="en-US" sz="2000" dirty="0">
              <a:solidFill>
                <a:srgbClr val="FF0000"/>
              </a:solidFill>
              <a:latin typeface="Century Gothic" pitchFamily="34" charset="0"/>
            </a:endParaRPr>
          </a:p>
        </p:txBody>
      </p:sp>
      <p:sp>
        <p:nvSpPr>
          <p:cNvPr id="40963" name="Rectangle 3"/>
          <p:cNvSpPr>
            <a:spLocks noGrp="1" noChangeArrowheads="1"/>
          </p:cNvSpPr>
          <p:nvPr>
            <p:ph type="body" idx="1"/>
          </p:nvPr>
        </p:nvSpPr>
        <p:spPr>
          <a:xfrm>
            <a:off x="228600" y="914400"/>
            <a:ext cx="8382000" cy="3124200"/>
          </a:xfrm>
        </p:spPr>
        <p:txBody>
          <a:bodyPr/>
          <a:lstStyle/>
          <a:p>
            <a:pPr marL="177800" indent="-177800" eaLnBrk="1" hangingPunct="1">
              <a:lnSpc>
                <a:spcPct val="80000"/>
              </a:lnSpc>
              <a:defRPr/>
            </a:pPr>
            <a:r>
              <a:rPr lang="en-US" altLang="en-US" sz="1600" dirty="0">
                <a:solidFill>
                  <a:srgbClr val="FF6600"/>
                </a:solidFill>
                <a:latin typeface="Century Gothic" pitchFamily="34" charset="0"/>
              </a:rPr>
              <a:t>Verification</a:t>
            </a:r>
            <a:r>
              <a:rPr lang="en-US" altLang="en-US" sz="1600" dirty="0">
                <a:solidFill>
                  <a:srgbClr val="FFCC66"/>
                </a:solidFill>
                <a:latin typeface="Century Gothic" pitchFamily="34" charset="0"/>
              </a:rPr>
              <a:t> </a:t>
            </a:r>
            <a:r>
              <a:rPr lang="en-US" altLang="en-US" sz="1600" dirty="0">
                <a:latin typeface="Century Gothic" pitchFamily="34" charset="0"/>
              </a:rPr>
              <a:t>are all activities other than monitoring, which indicate whether the HACCP plan is valid and confirm that the HACCP system functions effectively, according to the HACCP plan.</a:t>
            </a:r>
          </a:p>
          <a:p>
            <a:pPr marL="177800" indent="-177800" eaLnBrk="1" hangingPunct="1">
              <a:lnSpc>
                <a:spcPct val="80000"/>
              </a:lnSpc>
              <a:defRPr/>
            </a:pPr>
            <a:r>
              <a:rPr lang="en-US" altLang="en-US" sz="1600" dirty="0">
                <a:solidFill>
                  <a:srgbClr val="FF6600"/>
                </a:solidFill>
                <a:latin typeface="Century Gothic" pitchFamily="34" charset="0"/>
              </a:rPr>
              <a:t>Validation</a:t>
            </a:r>
            <a:r>
              <a:rPr lang="en-US" altLang="en-US" sz="1600" dirty="0">
                <a:solidFill>
                  <a:srgbClr val="FFCC66"/>
                </a:solidFill>
                <a:latin typeface="Century Gothic" pitchFamily="34" charset="0"/>
              </a:rPr>
              <a:t> </a:t>
            </a:r>
            <a:r>
              <a:rPr lang="en-US" altLang="en-US" sz="1600" dirty="0">
                <a:latin typeface="Century Gothic" pitchFamily="34" charset="0"/>
              </a:rPr>
              <a:t>confirms that if the HACCP plan is executed correctly, can effectively control the identified hazards. This is achieved by collecting and evaluating scientific and technical information for each part of the plan HACCP analysis of hazards in each CCP.</a:t>
            </a:r>
          </a:p>
          <a:p>
            <a:pPr marL="177800" indent="-177800" eaLnBrk="1" hangingPunct="1">
              <a:lnSpc>
                <a:spcPct val="80000"/>
              </a:lnSpc>
              <a:defRPr/>
            </a:pPr>
            <a:r>
              <a:rPr lang="en-US" altLang="en-US" sz="1600" dirty="0">
                <a:latin typeface="Century Gothic" pitchFamily="34" charset="0"/>
              </a:rPr>
              <a:t>Activities confirming that CCP are under control are:</a:t>
            </a:r>
          </a:p>
          <a:p>
            <a:pPr marL="361950" indent="-177800" eaLnBrk="1" hangingPunct="1">
              <a:lnSpc>
                <a:spcPct val="80000"/>
              </a:lnSpc>
              <a:buFontTx/>
              <a:buNone/>
              <a:defRPr/>
            </a:pPr>
            <a:r>
              <a:rPr lang="en-US" altLang="en-US" sz="1600" dirty="0">
                <a:latin typeface="Century Gothic" pitchFamily="34" charset="0"/>
              </a:rPr>
              <a:t>- calibration of monitoring;</a:t>
            </a:r>
          </a:p>
          <a:p>
            <a:pPr marL="361950" indent="-177800" eaLnBrk="1" hangingPunct="1">
              <a:lnSpc>
                <a:spcPct val="80000"/>
              </a:lnSpc>
              <a:buFontTx/>
              <a:buNone/>
              <a:defRPr/>
            </a:pPr>
            <a:r>
              <a:rPr lang="en-US" altLang="en-US" sz="1600" dirty="0">
                <a:latin typeface="Century Gothic" pitchFamily="34" charset="0"/>
              </a:rPr>
              <a:t>- review the records of calibration;</a:t>
            </a:r>
          </a:p>
          <a:p>
            <a:pPr marL="361950" indent="-177800" eaLnBrk="1" hangingPunct="1">
              <a:lnSpc>
                <a:spcPct val="80000"/>
              </a:lnSpc>
              <a:buFontTx/>
              <a:buNone/>
              <a:defRPr/>
            </a:pPr>
            <a:r>
              <a:rPr lang="en-US" altLang="en-US" sz="1600" dirty="0">
                <a:latin typeface="Century Gothic" pitchFamily="34" charset="0"/>
              </a:rPr>
              <a:t>- making targeted samples for testing;</a:t>
            </a:r>
          </a:p>
          <a:p>
            <a:pPr marL="361950" indent="-177800" eaLnBrk="1" hangingPunct="1">
              <a:lnSpc>
                <a:spcPct val="80000"/>
              </a:lnSpc>
              <a:buFontTx/>
              <a:buNone/>
              <a:defRPr/>
            </a:pPr>
            <a:r>
              <a:rPr lang="en-US" altLang="en-US" sz="1600" dirty="0">
                <a:latin typeface="Century Gothic" pitchFamily="34" charset="0"/>
              </a:rPr>
              <a:t>- review the records to determine the CCP.</a:t>
            </a:r>
          </a:p>
        </p:txBody>
      </p:sp>
      <p:pic>
        <p:nvPicPr>
          <p:cNvPr id="40964" name="Picture 4"/>
          <p:cNvPicPr>
            <a:picLocks noChangeAspect="1" noChangeArrowheads="1"/>
          </p:cNvPicPr>
          <p:nvPr/>
        </p:nvPicPr>
        <p:blipFill>
          <a:blip r:embed="rId3" cstate="print"/>
          <a:srcRect/>
          <a:stretch>
            <a:fillRect/>
          </a:stretch>
        </p:blipFill>
        <p:spPr bwMode="auto">
          <a:xfrm>
            <a:off x="6934200" y="5105400"/>
            <a:ext cx="1768475" cy="1325563"/>
          </a:xfrm>
          <a:prstGeom prst="rect">
            <a:avLst/>
          </a:prstGeom>
          <a:noFill/>
          <a:ln w="9525">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7357188" y="404780"/>
            <a:ext cx="1363663" cy="511175"/>
          </a:xfrm>
          <a:prstGeom prst="rect">
            <a:avLst/>
          </a:prstGeom>
          <a:noFill/>
          <a:ln w="9525">
            <a:noFill/>
            <a:miter lim="800000"/>
            <a:headEnd/>
            <a:tailEnd/>
          </a:ln>
        </p:spPr>
      </p:pic>
      <p:pic>
        <p:nvPicPr>
          <p:cNvPr id="40966" name="Picture 7"/>
          <p:cNvPicPr>
            <a:picLocks noChangeAspect="1" noChangeArrowheads="1"/>
          </p:cNvPicPr>
          <p:nvPr/>
        </p:nvPicPr>
        <p:blipFill>
          <a:blip r:embed="rId5" cstate="print"/>
          <a:srcRect/>
          <a:stretch>
            <a:fillRect/>
          </a:stretch>
        </p:blipFill>
        <p:spPr bwMode="auto">
          <a:xfrm>
            <a:off x="6248400" y="2255733"/>
            <a:ext cx="2481263" cy="2773467"/>
          </a:xfrm>
          <a:prstGeom prst="rect">
            <a:avLst/>
          </a:prstGeom>
          <a:noFill/>
          <a:ln w="9525">
            <a:noFill/>
            <a:miter lim="800000"/>
            <a:headEnd/>
            <a:tailEnd/>
          </a:ln>
        </p:spPr>
      </p:pic>
      <p:sp>
        <p:nvSpPr>
          <p:cNvPr id="7" name="Правоъгълник 6"/>
          <p:cNvSpPr/>
          <p:nvPr/>
        </p:nvSpPr>
        <p:spPr>
          <a:xfrm>
            <a:off x="228600" y="3581400"/>
            <a:ext cx="6096000" cy="3046988"/>
          </a:xfrm>
          <a:prstGeom prst="rect">
            <a:avLst/>
          </a:prstGeom>
        </p:spPr>
        <p:txBody>
          <a:bodyPr>
            <a:spAutoFit/>
          </a:bodyPr>
          <a:lstStyle/>
          <a:p>
            <a:pPr marL="177800" indent="-177800">
              <a:lnSpc>
                <a:spcPct val="80000"/>
              </a:lnSpc>
              <a:buClr>
                <a:schemeClr val="accent1">
                  <a:lumMod val="75000"/>
                </a:schemeClr>
              </a:buClr>
              <a:buFont typeface="Arial" pitchFamily="34" charset="0"/>
              <a:buChar char="•"/>
              <a:defRPr/>
            </a:pPr>
            <a:r>
              <a:rPr lang="en-US" altLang="en-US" sz="1600" dirty="0">
                <a:solidFill>
                  <a:srgbClr val="FF6600"/>
                </a:solidFill>
                <a:latin typeface="Century Gothic" pitchFamily="34" charset="0"/>
              </a:rPr>
              <a:t>Internal audits </a:t>
            </a:r>
            <a:r>
              <a:rPr lang="en-US" altLang="en-US" sz="1600" dirty="0">
                <a:latin typeface="Century Gothic" pitchFamily="34" charset="0"/>
              </a:rPr>
              <a:t>- a continuous process that requires effectively keeping the records. The system allows management to conduct a daily review of the records to determine whether they were observed KG and whether react immediately to problems. Management should also regularly check the health records and documentation for GMP.</a:t>
            </a:r>
          </a:p>
          <a:p>
            <a:pPr marL="177800" indent="-177800">
              <a:lnSpc>
                <a:spcPct val="80000"/>
              </a:lnSpc>
              <a:buClr>
                <a:schemeClr val="accent1">
                  <a:lumMod val="75000"/>
                </a:schemeClr>
              </a:buClr>
              <a:buFont typeface="Arial" pitchFamily="34" charset="0"/>
              <a:buChar char="•"/>
              <a:defRPr/>
            </a:pPr>
            <a:r>
              <a:rPr lang="en-US" altLang="en-US" sz="1600" dirty="0">
                <a:solidFill>
                  <a:srgbClr val="FF6600"/>
                </a:solidFill>
                <a:latin typeface="Century Gothic" pitchFamily="34" charset="0"/>
              </a:rPr>
              <a:t>External audits </a:t>
            </a:r>
            <a:r>
              <a:rPr lang="en-US" altLang="en-US" sz="1600" dirty="0">
                <a:latin typeface="Century Gothic" pitchFamily="34" charset="0"/>
              </a:rPr>
              <a:t>- certification and inspection bodies or clients are external auditors of the HACCP system. They perform their own audit to see if it functions successfully. The auditors submit a written report on their observations. If there are deviations give specific advice on corrective actions. These reports should be stored together with the HACCP plan.</a:t>
            </a:r>
            <a:endParaRPr lang="bg-BG" altLang="en-US" sz="1600" dirty="0">
              <a:latin typeface="Century Gothic" pitchFamily="34" charset="0"/>
            </a:endParaRPr>
          </a:p>
          <a:p>
            <a:pPr>
              <a:lnSpc>
                <a:spcPct val="80000"/>
              </a:lnSpc>
              <a:buClr>
                <a:schemeClr val="accent1">
                  <a:lumMod val="75000"/>
                </a:schemeClr>
              </a:buClr>
              <a:defRPr/>
            </a:pPr>
            <a:r>
              <a:rPr lang="bg-BG" altLang="en-US" sz="1600" dirty="0">
                <a:latin typeface="Century Gothic" pitchFamily="34" charset="0"/>
              </a:rPr>
              <a:t>	</a:t>
            </a:r>
            <a:endParaRPr lang="en-US" altLang="en-US" sz="1600" dirty="0">
              <a:latin typeface="Century Gothic"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381000"/>
            <a:ext cx="6629400" cy="838200"/>
          </a:xfrm>
        </p:spPr>
        <p:txBody>
          <a:bodyPr/>
          <a:lstStyle/>
          <a:p>
            <a:pPr eaLnBrk="1" hangingPunct="1"/>
            <a:r>
              <a:rPr lang="en-US" altLang="en-US" sz="2000" b="1" dirty="0">
                <a:solidFill>
                  <a:srgbClr val="FFFF00"/>
                </a:solidFill>
                <a:latin typeface="Century Gothic" pitchFamily="34" charset="0"/>
              </a:rPr>
              <a:t>Step 12. Documentation and records of the HACCP system –</a:t>
            </a:r>
            <a:r>
              <a:rPr lang="af-ZA" altLang="en-US" sz="2000" b="1" dirty="0">
                <a:solidFill>
                  <a:srgbClr val="FF0000"/>
                </a:solidFill>
                <a:latin typeface="Century Gothic" pitchFamily="34" charset="0"/>
              </a:rPr>
              <a:t>A seventh principle of HACCP</a:t>
            </a:r>
            <a:br>
              <a:rPr lang="af-ZA" altLang="en-US" sz="2000" dirty="0">
                <a:solidFill>
                  <a:srgbClr val="FF0000"/>
                </a:solidFill>
                <a:latin typeface="Century Gothic" pitchFamily="34" charset="0"/>
              </a:rPr>
            </a:br>
            <a:endParaRPr lang="af-ZA" altLang="en-US" sz="2000" dirty="0">
              <a:solidFill>
                <a:srgbClr val="FF0000"/>
              </a:solidFill>
              <a:latin typeface="Century Gothic" pitchFamily="34" charset="0"/>
            </a:endParaRPr>
          </a:p>
        </p:txBody>
      </p:sp>
      <p:sp>
        <p:nvSpPr>
          <p:cNvPr id="36867" name="Rectangle 3"/>
          <p:cNvSpPr>
            <a:spLocks noGrp="1" noChangeArrowheads="1"/>
          </p:cNvSpPr>
          <p:nvPr>
            <p:ph type="body" idx="1"/>
          </p:nvPr>
        </p:nvSpPr>
        <p:spPr>
          <a:xfrm>
            <a:off x="304800" y="1066800"/>
            <a:ext cx="6629400" cy="4648200"/>
          </a:xfrm>
        </p:spPr>
        <p:txBody>
          <a:bodyPr/>
          <a:lstStyle/>
          <a:p>
            <a:pPr marL="177800" indent="-177800" eaLnBrk="1" hangingPunct="1">
              <a:lnSpc>
                <a:spcPct val="80000"/>
              </a:lnSpc>
              <a:defRPr/>
            </a:pPr>
            <a:r>
              <a:rPr lang="en-US" altLang="en-US" sz="1800" dirty="0">
                <a:latin typeface="Century Gothic" pitchFamily="34" charset="0"/>
              </a:rPr>
              <a:t>The approved HACCP plan and related documentation should be kept in a designated place in the enterprise. Generally recordings used in the overall HACCP system have to contain the following:</a:t>
            </a:r>
          </a:p>
          <a:p>
            <a:pPr marL="361950" indent="-184150" eaLnBrk="1" hangingPunct="1">
              <a:lnSpc>
                <a:spcPct val="80000"/>
              </a:lnSpc>
              <a:buFontTx/>
              <a:buNone/>
              <a:defRPr/>
            </a:pPr>
            <a:r>
              <a:rPr lang="en-US" altLang="en-US" sz="1800" dirty="0">
                <a:latin typeface="Century Gothic" pitchFamily="34" charset="0"/>
              </a:rPr>
              <a:t>- list with the members of the HACCP team and their responsibilities;</a:t>
            </a:r>
          </a:p>
          <a:p>
            <a:pPr marL="361950" indent="-184150" eaLnBrk="1" hangingPunct="1">
              <a:lnSpc>
                <a:spcPct val="80000"/>
              </a:lnSpc>
              <a:buFontTx/>
              <a:buNone/>
              <a:defRPr/>
            </a:pPr>
            <a:r>
              <a:rPr lang="en-US" altLang="en-US" sz="1800" dirty="0">
                <a:latin typeface="Century Gothic" pitchFamily="34" charset="0"/>
              </a:rPr>
              <a:t>- description of the product and its intended use;</a:t>
            </a:r>
          </a:p>
          <a:p>
            <a:pPr marL="361950" indent="-184150" eaLnBrk="1" hangingPunct="1">
              <a:lnSpc>
                <a:spcPct val="80000"/>
              </a:lnSpc>
              <a:buFontTx/>
              <a:buNone/>
              <a:defRPr/>
            </a:pPr>
            <a:r>
              <a:rPr lang="en-US" altLang="en-US" sz="1800" dirty="0">
                <a:latin typeface="Century Gothic" pitchFamily="34" charset="0"/>
              </a:rPr>
              <a:t>- the technological scheme of the entire production process, with listed CCP-s;</a:t>
            </a:r>
          </a:p>
          <a:p>
            <a:pPr marL="361950" indent="-184150" eaLnBrk="1" hangingPunct="1">
              <a:lnSpc>
                <a:spcPct val="80000"/>
              </a:lnSpc>
              <a:buFontTx/>
              <a:buNone/>
              <a:defRPr/>
            </a:pPr>
            <a:r>
              <a:rPr lang="en-US" altLang="en-US" sz="1800" dirty="0">
                <a:latin typeface="Century Gothic" pitchFamily="34" charset="0"/>
              </a:rPr>
              <a:t>- risk factors associated with each CCP-s and preventive measures;</a:t>
            </a:r>
          </a:p>
          <a:p>
            <a:pPr marL="361950" indent="-184150" eaLnBrk="1" hangingPunct="1">
              <a:lnSpc>
                <a:spcPct val="80000"/>
              </a:lnSpc>
              <a:buFontTx/>
              <a:buNone/>
              <a:defRPr/>
            </a:pPr>
            <a:r>
              <a:rPr lang="en-US" altLang="en-US" sz="1800" dirty="0">
                <a:latin typeface="Century Gothic" pitchFamily="34" charset="0"/>
              </a:rPr>
              <a:t>- critical limits;</a:t>
            </a:r>
          </a:p>
          <a:p>
            <a:pPr marL="361950" indent="-184150" eaLnBrk="1" hangingPunct="1">
              <a:lnSpc>
                <a:spcPct val="80000"/>
              </a:lnSpc>
              <a:buFontTx/>
              <a:buNone/>
              <a:defRPr/>
            </a:pPr>
            <a:r>
              <a:rPr lang="en-US" altLang="en-US" sz="1800" dirty="0">
                <a:latin typeface="Century Gothic" pitchFamily="34" charset="0"/>
              </a:rPr>
              <a:t>- monitoring system.</a:t>
            </a:r>
          </a:p>
          <a:p>
            <a:pPr marL="361950" indent="-184150" eaLnBrk="1" hangingPunct="1">
              <a:lnSpc>
                <a:spcPct val="80000"/>
              </a:lnSpc>
              <a:buFontTx/>
              <a:buNone/>
              <a:defRPr/>
            </a:pPr>
            <a:r>
              <a:rPr lang="en-US" altLang="en-US" sz="1800" dirty="0">
                <a:latin typeface="Century Gothic" pitchFamily="34" charset="0"/>
              </a:rPr>
              <a:t>- plans for corrective actions when critical limits are exceeded;</a:t>
            </a:r>
          </a:p>
          <a:p>
            <a:pPr marL="361950" indent="-184150" eaLnBrk="1" hangingPunct="1">
              <a:lnSpc>
                <a:spcPct val="80000"/>
              </a:lnSpc>
              <a:buFontTx/>
              <a:buNone/>
              <a:defRPr/>
            </a:pPr>
            <a:r>
              <a:rPr lang="en-US" altLang="en-US" sz="1800" dirty="0">
                <a:latin typeface="Century Gothic" pitchFamily="34" charset="0"/>
              </a:rPr>
              <a:t>- procedures for checking the HACCP system effectiveness;</a:t>
            </a:r>
          </a:p>
          <a:p>
            <a:pPr marL="361950" indent="-184150" eaLnBrk="1" hangingPunct="1">
              <a:lnSpc>
                <a:spcPct val="80000"/>
              </a:lnSpc>
              <a:buFontTx/>
              <a:buNone/>
              <a:defRPr/>
            </a:pPr>
            <a:r>
              <a:rPr lang="en-US" altLang="en-US" sz="1800" dirty="0">
                <a:latin typeface="Century Gothic" pitchFamily="34" charset="0"/>
              </a:rPr>
              <a:t>- registration procedures and documentations.</a:t>
            </a:r>
          </a:p>
          <a:p>
            <a:pPr marL="177800" indent="-177800" eaLnBrk="1" hangingPunct="1">
              <a:lnSpc>
                <a:spcPct val="80000"/>
              </a:lnSpc>
              <a:defRPr/>
            </a:pPr>
            <a:r>
              <a:rPr lang="en-US" altLang="en-US" sz="1800" dirty="0">
                <a:latin typeface="Century Gothic" pitchFamily="34" charset="0"/>
              </a:rPr>
              <a:t>In addition to the list of members of the HACCP team, product description and usage, flow diagram and other information in the HACCP plans can be presented as a table with records.</a:t>
            </a:r>
            <a:endParaRPr lang="bg-BG" altLang="en-US" sz="1800" dirty="0">
              <a:latin typeface="Century Gothic" pitchFamily="34" charset="0"/>
            </a:endParaRPr>
          </a:p>
        </p:txBody>
      </p:sp>
      <p:pic>
        <p:nvPicPr>
          <p:cNvPr id="41988" name="Picture 6"/>
          <p:cNvPicPr>
            <a:picLocks noChangeAspect="1" noChangeArrowheads="1"/>
          </p:cNvPicPr>
          <p:nvPr/>
        </p:nvPicPr>
        <p:blipFill>
          <a:blip r:embed="rId3" cstate="print"/>
          <a:srcRect/>
          <a:stretch>
            <a:fillRect/>
          </a:stretch>
        </p:blipFill>
        <p:spPr bwMode="auto">
          <a:xfrm>
            <a:off x="6781800" y="4572000"/>
            <a:ext cx="1976438" cy="1828800"/>
          </a:xfrm>
          <a:prstGeom prst="rect">
            <a:avLst/>
          </a:prstGeom>
          <a:noFill/>
          <a:ln w="9525">
            <a:noFill/>
            <a:miter lim="800000"/>
            <a:headEnd/>
            <a:tailEnd/>
          </a:ln>
        </p:spPr>
      </p:pic>
      <p:pic>
        <p:nvPicPr>
          <p:cNvPr id="41989" name="Picture 7"/>
          <p:cNvPicPr>
            <a:picLocks noChangeAspect="1" noChangeArrowheads="1"/>
          </p:cNvPicPr>
          <p:nvPr/>
        </p:nvPicPr>
        <p:blipFill>
          <a:blip r:embed="rId4" cstate="print"/>
          <a:srcRect/>
          <a:stretch>
            <a:fillRect/>
          </a:stretch>
        </p:blipFill>
        <p:spPr bwMode="auto">
          <a:xfrm>
            <a:off x="7110413" y="2514600"/>
            <a:ext cx="1423987" cy="1765300"/>
          </a:xfrm>
          <a:prstGeom prst="rect">
            <a:avLst/>
          </a:prstGeom>
          <a:noFill/>
          <a:ln w="9525">
            <a:noFill/>
            <a:miter lim="800000"/>
            <a:headEnd/>
            <a:tailEnd/>
          </a:ln>
        </p:spPr>
      </p:pic>
      <p:pic>
        <p:nvPicPr>
          <p:cNvPr id="41990" name="Picture 8"/>
          <p:cNvPicPr>
            <a:picLocks noChangeAspect="1" noChangeArrowheads="1"/>
          </p:cNvPicPr>
          <p:nvPr/>
        </p:nvPicPr>
        <p:blipFill>
          <a:blip r:embed="rId5" cstate="print"/>
          <a:srcRect/>
          <a:stretch>
            <a:fillRect/>
          </a:stretch>
        </p:blipFill>
        <p:spPr bwMode="auto">
          <a:xfrm>
            <a:off x="6858000" y="381000"/>
            <a:ext cx="1828800" cy="1828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Контейнер за съдържание 5"/>
          <p:cNvSpPr>
            <a:spLocks noGrp="1"/>
          </p:cNvSpPr>
          <p:nvPr>
            <p:ph idx="1"/>
          </p:nvPr>
        </p:nvSpPr>
        <p:spPr>
          <a:xfrm>
            <a:off x="381000" y="685800"/>
            <a:ext cx="8566150" cy="1600200"/>
          </a:xfrm>
        </p:spPr>
        <p:txBody>
          <a:bodyPr/>
          <a:lstStyle/>
          <a:p>
            <a:pPr algn="ctr">
              <a:buFontTx/>
              <a:buNone/>
            </a:pPr>
            <a:r>
              <a:rPr lang="en-GB" dirty="0">
                <a:latin typeface="Franklin Gothic Demi Cond" pitchFamily="34" charset="0"/>
                <a:ea typeface="Verdana" pitchFamily="34" charset="0"/>
                <a:cs typeface="Verdana" pitchFamily="34" charset="0"/>
              </a:rPr>
              <a:t>2.1. </a:t>
            </a:r>
            <a:r>
              <a:rPr lang="en-GB" dirty="0">
                <a:latin typeface="Franklin Gothic Demi Cond" pitchFamily="34" charset="0"/>
              </a:rPr>
              <a:t>History of HACCP. </a:t>
            </a:r>
          </a:p>
          <a:p>
            <a:pPr algn="ctr">
              <a:buFontTx/>
              <a:buNone/>
            </a:pPr>
            <a:r>
              <a:rPr lang="en-GB" dirty="0">
                <a:latin typeface="Franklin Gothic Demi Cond" pitchFamily="34" charset="0"/>
              </a:rPr>
              <a:t>Basic concepts and principles</a:t>
            </a:r>
          </a:p>
        </p:txBody>
      </p:sp>
      <p:pic>
        <p:nvPicPr>
          <p:cNvPr id="6147" name="Picture 3" descr="Image result for The safe food planning and realization"/>
          <p:cNvPicPr>
            <a:picLocks noChangeAspect="1" noChangeArrowheads="1"/>
          </p:cNvPicPr>
          <p:nvPr/>
        </p:nvPicPr>
        <p:blipFill>
          <a:blip r:embed="rId3" cstate="print"/>
          <a:srcRect/>
          <a:stretch>
            <a:fillRect/>
          </a:stretch>
        </p:blipFill>
        <p:spPr bwMode="auto">
          <a:xfrm>
            <a:off x="1881188" y="2590800"/>
            <a:ext cx="5638800" cy="3771900"/>
          </a:xfrm>
          <a:prstGeom prst="rect">
            <a:avLst/>
          </a:prstGeom>
          <a:noFill/>
          <a:ln w="9525">
            <a:noFill/>
            <a:miter lim="800000"/>
            <a:headEnd/>
            <a:tailEnd/>
          </a:ln>
        </p:spPr>
      </p:pic>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7848600" cy="457200"/>
          </a:xfrm>
        </p:spPr>
        <p:txBody>
          <a:bodyPr/>
          <a:lstStyle/>
          <a:p>
            <a:pPr eaLnBrk="1" hangingPunct="1">
              <a:defRPr/>
            </a:pPr>
            <a:r>
              <a:rPr lang="en-GB" altLang="en-US" sz="2000" b="1" cap="small" dirty="0">
                <a:solidFill>
                  <a:srgbClr val="FFFF00"/>
                </a:solidFill>
                <a:latin typeface="Century Gothic" pitchFamily="34" charset="0"/>
              </a:rPr>
              <a:t>References</a:t>
            </a:r>
            <a:br>
              <a:rPr lang="bg-BG" altLang="en-US" sz="2000" cap="small" dirty="0">
                <a:solidFill>
                  <a:srgbClr val="FFFF00"/>
                </a:solidFill>
                <a:latin typeface="Century Gothic" pitchFamily="34" charset="0"/>
              </a:rPr>
            </a:br>
            <a:endParaRPr lang="en-US" altLang="en-US" sz="2000" cap="small" dirty="0">
              <a:solidFill>
                <a:srgbClr val="FFFF00"/>
              </a:solidFill>
              <a:latin typeface="Century Gothic" pitchFamily="34" charset="0"/>
            </a:endParaRPr>
          </a:p>
        </p:txBody>
      </p:sp>
      <p:sp>
        <p:nvSpPr>
          <p:cNvPr id="43011" name="Rectangle 3"/>
          <p:cNvSpPr>
            <a:spLocks noGrp="1" noChangeArrowheads="1"/>
          </p:cNvSpPr>
          <p:nvPr>
            <p:ph type="body" idx="1"/>
          </p:nvPr>
        </p:nvSpPr>
        <p:spPr>
          <a:xfrm>
            <a:off x="304800" y="609600"/>
            <a:ext cx="8458200" cy="5410200"/>
          </a:xfrm>
        </p:spPr>
        <p:txBody>
          <a:bodyPr/>
          <a:lstStyle/>
          <a:p>
            <a:pPr marL="177800" indent="-177800" eaLnBrk="1" hangingPunct="1">
              <a:lnSpc>
                <a:spcPct val="80000"/>
              </a:lnSpc>
              <a:tabLst>
                <a:tab pos="177800" algn="l"/>
              </a:tabLst>
              <a:defRPr/>
            </a:pPr>
            <a:r>
              <a:rPr lang="en-US" altLang="en-US" sz="1100" dirty="0">
                <a:latin typeface="Century Gothic" pitchFamily="34" charset="0"/>
              </a:rPr>
              <a:t>HACCP: a system of "Evaluation of hazards and critical control points" in meat and poultry processing industry. (2003). Foundation of the American Institute of meat, Baltimore, Washington, USA.</a:t>
            </a:r>
          </a:p>
          <a:p>
            <a:pPr marL="177800" indent="-177800" eaLnBrk="1" hangingPunct="1">
              <a:lnSpc>
                <a:spcPct val="80000"/>
              </a:lnSpc>
              <a:tabLst>
                <a:tab pos="177800" algn="l"/>
              </a:tabLst>
              <a:defRPr/>
            </a:pPr>
            <a:r>
              <a:rPr lang="en-US" altLang="en-US" sz="1100" dirty="0">
                <a:latin typeface="Century Gothic" pitchFamily="34" charset="0"/>
              </a:rPr>
              <a:t>Guidelines for the development and implementation of HACCP systems in food industry, according to national, European and international standards and legislation (2003). Moody International Training Division</a:t>
            </a:r>
          </a:p>
          <a:p>
            <a:pPr marL="177800" indent="-177800" eaLnBrk="1" hangingPunct="1">
              <a:lnSpc>
                <a:spcPct val="80000"/>
              </a:lnSpc>
              <a:tabLst>
                <a:tab pos="177800" algn="l"/>
              </a:tabLst>
              <a:defRPr/>
            </a:pPr>
            <a:r>
              <a:rPr lang="en-US" altLang="en-US" sz="1100" dirty="0">
                <a:latin typeface="Century Gothic" pitchFamily="34" charset="0"/>
              </a:rPr>
              <a:t>Problems in implementing HACCP in enterprises for the production of feed National Conference (2002). "The international management standards - the basis for accelerated growth, competitiveness and investment capacity", FLAG, Sofia, 02.2002, the</a:t>
            </a:r>
          </a:p>
          <a:p>
            <a:pPr marL="177800" indent="-177800" eaLnBrk="1" hangingPunct="1">
              <a:lnSpc>
                <a:spcPct val="80000"/>
              </a:lnSpc>
              <a:tabLst>
                <a:tab pos="177800" algn="l"/>
              </a:tabLst>
              <a:defRPr/>
            </a:pPr>
            <a:r>
              <a:rPr lang="en-US" altLang="en-US" sz="1100" dirty="0">
                <a:latin typeface="Century Gothic" pitchFamily="34" charset="0"/>
              </a:rPr>
              <a:t>Betts, G.T. et all. (1999). Food Spoilage yeasts: effect of pH, NaCl and temperature on growth, Food Control, 9: 27-33.</a:t>
            </a:r>
          </a:p>
          <a:p>
            <a:pPr marL="177800" indent="-177800" eaLnBrk="1" hangingPunct="1">
              <a:lnSpc>
                <a:spcPct val="80000"/>
              </a:lnSpc>
              <a:tabLst>
                <a:tab pos="177800" algn="l"/>
              </a:tabLst>
              <a:defRPr/>
            </a:pPr>
            <a:r>
              <a:rPr lang="en-US" altLang="en-US" sz="1100" dirty="0">
                <a:latin typeface="Century Gothic" pitchFamily="34" charset="0"/>
              </a:rPr>
              <a:t>Codex Alimentarius Commission. (2002).</a:t>
            </a:r>
            <a:r>
              <a:rPr lang="en-US" sz="1100" dirty="0">
                <a:latin typeface="Century Gothic" pitchFamily="34" charset="0"/>
              </a:rPr>
              <a:t> </a:t>
            </a:r>
            <a:r>
              <a:rPr lang="en-US" sz="1100" dirty="0">
                <a:latin typeface="Century Gothic" pitchFamily="34" charset="0"/>
                <a:cs typeface="Times New Roman" pitchFamily="18" charset="0"/>
              </a:rPr>
              <a:t>Joint FAO/WHO food standard programme Codex Alimentarius commission Twenty-fifth session Rome, Italy 30 June - 5 July 2003. Report of the third session of the Codex ad hog intergovernmental task force on foods derived from biotechnology, Yokohama, Japan 4-8 March 2002.</a:t>
            </a:r>
            <a:endParaRPr lang="en-US" altLang="en-US" sz="1100" dirty="0">
              <a:latin typeface="Century Gothic" pitchFamily="34" charset="0"/>
              <a:cs typeface="Times New Roman" pitchFamily="18" charset="0"/>
            </a:endParaRPr>
          </a:p>
          <a:p>
            <a:pPr marL="177800" indent="-177800" eaLnBrk="1" hangingPunct="1">
              <a:lnSpc>
                <a:spcPct val="80000"/>
              </a:lnSpc>
              <a:tabLst>
                <a:tab pos="177800" algn="l"/>
              </a:tabLst>
              <a:defRPr/>
            </a:pPr>
            <a:r>
              <a:rPr lang="en-US" altLang="en-US" sz="1100" dirty="0">
                <a:latin typeface="Century Gothic" pitchFamily="34" charset="0"/>
              </a:rPr>
              <a:t>Council Directive 93/43 / EEC of 14 June 1993 on the Hygiene of Foodstuffs.</a:t>
            </a:r>
          </a:p>
          <a:p>
            <a:pPr marL="177800" indent="-177800" eaLnBrk="1" hangingPunct="1">
              <a:lnSpc>
                <a:spcPct val="80000"/>
              </a:lnSpc>
              <a:tabLst>
                <a:tab pos="177800" algn="l"/>
              </a:tabLst>
              <a:defRPr/>
            </a:pPr>
            <a:r>
              <a:rPr lang="en-US" altLang="en-US" sz="1100" dirty="0">
                <a:latin typeface="Century Gothic" pitchFamily="34" charset="0"/>
              </a:rPr>
              <a:t>Eiler, J. (1991). Confirms HACCP Performance, Food Processing, 6: 158-160.</a:t>
            </a:r>
          </a:p>
          <a:p>
            <a:pPr marL="177800" indent="-177800" eaLnBrk="1" hangingPunct="1">
              <a:lnSpc>
                <a:spcPct val="80000"/>
              </a:lnSpc>
              <a:tabLst>
                <a:tab pos="177800" algn="l"/>
              </a:tabLst>
              <a:defRPr/>
            </a:pPr>
            <a:r>
              <a:rPr lang="en-US" altLang="en-US" sz="1100" dirty="0">
                <a:latin typeface="Century Gothic" pitchFamily="34" charset="0"/>
              </a:rPr>
              <a:t>Food Quality and Safety Systems (A Training Manual on Food Hygiene and the Hazard of the United Nations). (1998), FAO / UHO, Rome.</a:t>
            </a:r>
          </a:p>
          <a:p>
            <a:pPr marL="177800" indent="-177800" eaLnBrk="1" hangingPunct="1">
              <a:lnSpc>
                <a:spcPct val="80000"/>
              </a:lnSpc>
              <a:tabLst>
                <a:tab pos="177800" algn="l"/>
              </a:tabLst>
              <a:defRPr/>
            </a:pPr>
            <a:r>
              <a:rPr lang="en-US" altLang="en-US" sz="1100" dirty="0">
                <a:latin typeface="Century Gothic" pitchFamily="34" charset="0"/>
              </a:rPr>
              <a:t>Hall, P. Et all. (1993). HACCP Implementation: A General Model for Chilled Foods, Journal of Food Protection, 12: 1072 - 1084.</a:t>
            </a:r>
          </a:p>
          <a:p>
            <a:pPr marL="177800" indent="-177800" eaLnBrk="1" hangingPunct="1">
              <a:lnSpc>
                <a:spcPct val="80000"/>
              </a:lnSpc>
              <a:tabLst>
                <a:tab pos="177800" algn="l"/>
              </a:tabLst>
              <a:defRPr/>
            </a:pPr>
            <a:r>
              <a:rPr lang="en-US" altLang="en-US" sz="1100" dirty="0">
                <a:latin typeface="Century Gothic" pitchFamily="34" charset="0"/>
              </a:rPr>
              <a:t>Hathaway, St. (1999). Management of Food Safety in International Trade, Food Control, 10: 247-253.</a:t>
            </a:r>
          </a:p>
          <a:p>
            <a:pPr marL="177800" indent="-177800" eaLnBrk="1" hangingPunct="1">
              <a:lnSpc>
                <a:spcPct val="80000"/>
              </a:lnSpc>
              <a:tabLst>
                <a:tab pos="177800" algn="l"/>
              </a:tabLst>
              <a:defRPr/>
            </a:pPr>
            <a:r>
              <a:rPr lang="en-US" altLang="en-US" sz="1100" dirty="0">
                <a:latin typeface="Century Gothic" pitchFamily="34" charset="0"/>
              </a:rPr>
              <a:t>Implementation of HACCP in a Food Processing Plant (1993), Journal of Food Protection, 6: 548-554.</a:t>
            </a:r>
          </a:p>
          <a:p>
            <a:pPr marL="177800" indent="-177800" eaLnBrk="1" hangingPunct="1">
              <a:lnSpc>
                <a:spcPct val="80000"/>
              </a:lnSpc>
              <a:tabLst>
                <a:tab pos="177800" algn="l"/>
              </a:tabLst>
              <a:defRPr/>
            </a:pPr>
            <a:r>
              <a:rPr lang="en-US" altLang="en-US" sz="1100" dirty="0">
                <a:latin typeface="Century Gothic" pitchFamily="34" charset="0"/>
              </a:rPr>
              <a:t>Notermans, S. et all. (1995). Identification of CCP-s in HACCP system with a Quantitative Effect on the Safety of Food, Food Microbiology, 2: 93-96.</a:t>
            </a:r>
          </a:p>
          <a:p>
            <a:pPr marL="177800" indent="-177800" eaLnBrk="1" hangingPunct="1">
              <a:lnSpc>
                <a:spcPct val="80000"/>
              </a:lnSpc>
              <a:tabLst>
                <a:tab pos="177800" algn="l"/>
              </a:tabLst>
              <a:defRPr/>
            </a:pPr>
            <a:r>
              <a:rPr lang="en-US" altLang="en-US" sz="1100" dirty="0">
                <a:latin typeface="Century Gothic" pitchFamily="34" charset="0"/>
              </a:rPr>
              <a:t>Notermans, S. et all. (1995). The HACCP Concepts: Specification of Criteria using Quantitative Risk Assessment, Food Microbiology, 12: 89-90.</a:t>
            </a:r>
          </a:p>
          <a:p>
            <a:pPr marL="177800" indent="-177800" eaLnBrk="1" hangingPunct="1">
              <a:lnSpc>
                <a:spcPct val="80000"/>
              </a:lnSpc>
              <a:tabLst>
                <a:tab pos="177800" algn="l"/>
              </a:tabLst>
              <a:defRPr/>
            </a:pPr>
            <a:r>
              <a:rPr lang="en-US" altLang="en-US" sz="1100" dirty="0">
                <a:latin typeface="Century Gothic" pitchFamily="34" charset="0"/>
              </a:rPr>
              <a:t>Notermans, S. et all. (1995). Quantitative Risk Analysis and: Some Remarks, Food Microbiology, 12: 425-429.</a:t>
            </a:r>
          </a:p>
          <a:p>
            <a:pPr marL="177800" indent="-177800" eaLnBrk="1" hangingPunct="1">
              <a:lnSpc>
                <a:spcPct val="80000"/>
              </a:lnSpc>
              <a:tabLst>
                <a:tab pos="177800" algn="l"/>
              </a:tabLst>
              <a:defRPr/>
            </a:pPr>
            <a:r>
              <a:rPr lang="en-US" altLang="en-US" sz="1100" dirty="0">
                <a:latin typeface="Century Gothic" pitchFamily="34" charset="0"/>
              </a:rPr>
              <a:t>O'Donnel, C. (1994). Laying the Groundwork for HACCP, Prepared Food, 4: 49-50.</a:t>
            </a:r>
          </a:p>
          <a:p>
            <a:pPr marL="177800" indent="-177800" eaLnBrk="1" hangingPunct="1">
              <a:lnSpc>
                <a:spcPct val="80000"/>
              </a:lnSpc>
              <a:tabLst>
                <a:tab pos="177800" algn="l"/>
              </a:tabLst>
              <a:defRPr/>
            </a:pPr>
            <a:r>
              <a:rPr lang="en-US" altLang="en-US" sz="1100" dirty="0">
                <a:latin typeface="Century Gothic" pitchFamily="34" charset="0"/>
              </a:rPr>
              <a:t>Peri, C. (1991). HACCP, Italian Journal of Food Science, 1: 5-10.</a:t>
            </a:r>
          </a:p>
          <a:p>
            <a:pPr marL="177800" indent="-177800" eaLnBrk="1" hangingPunct="1">
              <a:lnSpc>
                <a:spcPct val="80000"/>
              </a:lnSpc>
              <a:tabLst>
                <a:tab pos="177800" algn="l"/>
              </a:tabLst>
              <a:defRPr/>
            </a:pPr>
            <a:r>
              <a:rPr lang="en-US" altLang="en-US" sz="1100" dirty="0">
                <a:latin typeface="Century Gothic" pitchFamily="34" charset="0"/>
              </a:rPr>
              <a:t>Recommended International Code of Hygienic Practices of Food Hygiene CAC / RCP 1-1969, Rev. 3. SAS (1997).</a:t>
            </a:r>
          </a:p>
          <a:p>
            <a:pPr marL="177800" indent="-177800" eaLnBrk="1" hangingPunct="1">
              <a:lnSpc>
                <a:spcPct val="80000"/>
              </a:lnSpc>
              <a:tabLst>
                <a:tab pos="177800" algn="l"/>
              </a:tabLst>
              <a:defRPr/>
            </a:pPr>
            <a:r>
              <a:rPr lang="en-US" altLang="en-US" sz="1100" dirty="0">
                <a:latin typeface="Century Gothic" pitchFamily="34" charset="0"/>
              </a:rPr>
              <a:t>Recommended International Code of Hygienic Practices for Dried Fruits CAC / RCP 3-1969, Rev. 3. SAS (1997).</a:t>
            </a:r>
          </a:p>
          <a:p>
            <a:pPr marL="177800" indent="-177800" eaLnBrk="1" hangingPunct="1">
              <a:lnSpc>
                <a:spcPct val="80000"/>
              </a:lnSpc>
              <a:tabLst>
                <a:tab pos="177800" algn="l"/>
              </a:tabLst>
              <a:defRPr/>
            </a:pPr>
            <a:r>
              <a:rPr lang="en-US" altLang="en-US" sz="1100" dirty="0">
                <a:latin typeface="Century Gothic" pitchFamily="34" charset="0"/>
              </a:rPr>
              <a:t>Recommended International Code of Practice for the Processing and Handling of Quick Frozen Foods (1995). CAC / RCP, 8-1976, Rev. 8. </a:t>
            </a:r>
          </a:p>
          <a:p>
            <a:pPr marL="177800" indent="-177800" eaLnBrk="1" hangingPunct="1">
              <a:lnSpc>
                <a:spcPct val="80000"/>
              </a:lnSpc>
              <a:tabLst>
                <a:tab pos="177800" algn="l"/>
              </a:tabLst>
              <a:defRPr/>
            </a:pPr>
            <a:r>
              <a:rPr lang="en-US" altLang="en-US" sz="1100" dirty="0">
                <a:latin typeface="Century Gothic" pitchFamily="34" charset="0"/>
              </a:rPr>
              <a:t>Sperber, W. (1991). The modern HACCP System. The IFT Quality Assurance Division Symposium. April, Anaheim.</a:t>
            </a:r>
          </a:p>
          <a:p>
            <a:pPr marL="177800" indent="-177800" eaLnBrk="1" hangingPunct="1">
              <a:lnSpc>
                <a:spcPct val="80000"/>
              </a:lnSpc>
              <a:tabLst>
                <a:tab pos="177800" algn="l"/>
              </a:tabLst>
              <a:defRPr/>
            </a:pPr>
            <a:r>
              <a:rPr lang="en-US" altLang="en-US" sz="1100" dirty="0">
                <a:latin typeface="Century Gothic" pitchFamily="34" charset="0"/>
              </a:rPr>
              <a:t>Sara, M. (1994). HACCP - a Practical Approach, London.</a:t>
            </a:r>
          </a:p>
          <a:p>
            <a:pPr marL="177800" indent="-177800" eaLnBrk="1" hangingPunct="1">
              <a:lnSpc>
                <a:spcPct val="80000"/>
              </a:lnSpc>
              <a:tabLst>
                <a:tab pos="177800" algn="l"/>
              </a:tabLst>
              <a:defRPr/>
            </a:pPr>
            <a:r>
              <a:rPr lang="en-US" altLang="en-US" sz="1100" dirty="0">
                <a:latin typeface="Century Gothic" pitchFamily="34" charset="0"/>
              </a:rPr>
              <a:t>Snydre, P. (1994). Achieving Successful Total Quality through Behavioral Management, Food Technology, 9: 146-151.</a:t>
            </a:r>
          </a:p>
          <a:p>
            <a:pPr marL="180975" indent="-180975" eaLnBrk="1" hangingPunct="1">
              <a:lnSpc>
                <a:spcPct val="80000"/>
              </a:lnSpc>
              <a:tabLst>
                <a:tab pos="85725" algn="l"/>
                <a:tab pos="265113" algn="l"/>
              </a:tabLst>
              <a:defRPr/>
            </a:pPr>
            <a:endParaRPr lang="en-US" altLang="en-US" sz="1100" dirty="0">
              <a:latin typeface="Century Gothic" pitchFamily="34" charset="0"/>
            </a:endParaRPr>
          </a:p>
          <a:p>
            <a:pPr marL="180975" indent="-180975" eaLnBrk="1" hangingPunct="1">
              <a:lnSpc>
                <a:spcPct val="80000"/>
              </a:lnSpc>
              <a:tabLst>
                <a:tab pos="85725" algn="l"/>
                <a:tab pos="265113" algn="l"/>
              </a:tabLst>
              <a:defRPr/>
            </a:pPr>
            <a:endParaRPr lang="en-US" altLang="en-US" sz="1100" dirty="0">
              <a:latin typeface="Century Gothic" pitchFamily="34" charset="0"/>
            </a:endParaRPr>
          </a:p>
          <a:p>
            <a:pPr marL="180975" indent="-180975" eaLnBrk="1" hangingPunct="1">
              <a:lnSpc>
                <a:spcPct val="80000"/>
              </a:lnSpc>
              <a:tabLst>
                <a:tab pos="85725" algn="l"/>
                <a:tab pos="265113" algn="l"/>
              </a:tabLst>
              <a:defRPr/>
            </a:pPr>
            <a:endParaRPr lang="en-US" altLang="en-US" sz="1100" dirty="0">
              <a:latin typeface="Century Gothic" pitchFamily="34" charset="0"/>
            </a:endParaRPr>
          </a:p>
          <a:p>
            <a:pPr marL="180975" indent="-180975" eaLnBrk="1" hangingPunct="1">
              <a:lnSpc>
                <a:spcPct val="80000"/>
              </a:lnSpc>
              <a:tabLst>
                <a:tab pos="85725" algn="l"/>
                <a:tab pos="265113" algn="l"/>
              </a:tabLst>
              <a:defRPr/>
            </a:pPr>
            <a:endParaRPr lang="en-US" altLang="en-US" sz="1100" dirty="0">
              <a:latin typeface="Century Gothic" pitchFamily="34" charset="0"/>
            </a:endParaRPr>
          </a:p>
          <a:p>
            <a:pPr marL="180975" indent="-180975" eaLnBrk="1" hangingPunct="1">
              <a:lnSpc>
                <a:spcPct val="80000"/>
              </a:lnSpc>
              <a:tabLst>
                <a:tab pos="85725" algn="l"/>
                <a:tab pos="265113" algn="l"/>
              </a:tabLst>
              <a:defRPr/>
            </a:pPr>
            <a:endParaRPr lang="en-US" altLang="en-US" sz="1100" dirty="0">
              <a:latin typeface="Century Gothic" pitchFamily="34" charset="0"/>
            </a:endParaRPr>
          </a:p>
          <a:p>
            <a:pPr marL="180975" indent="-180975" eaLnBrk="1" hangingPunct="1">
              <a:lnSpc>
                <a:spcPct val="80000"/>
              </a:lnSpc>
              <a:tabLst>
                <a:tab pos="85725" algn="l"/>
                <a:tab pos="265113" algn="l"/>
              </a:tabLst>
              <a:defRPr/>
            </a:pPr>
            <a:endParaRPr lang="en-US" altLang="en-US" sz="1100" dirty="0">
              <a:latin typeface="Century Gothic" pitchFamily="34" charset="0"/>
            </a:endParaRPr>
          </a:p>
          <a:p>
            <a:pPr marL="180975" indent="-180975" eaLnBrk="1" hangingPunct="1">
              <a:lnSpc>
                <a:spcPct val="80000"/>
              </a:lnSpc>
              <a:tabLst>
                <a:tab pos="85725" algn="l"/>
                <a:tab pos="265113" algn="l"/>
              </a:tabLst>
              <a:defRPr/>
            </a:pPr>
            <a:endParaRPr lang="en-US" altLang="en-US" sz="1100" dirty="0">
              <a:latin typeface="Century Gothi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8058"/>
            <a:ext cx="8001000" cy="533400"/>
          </a:xfrm>
        </p:spPr>
        <p:txBody>
          <a:bodyPr/>
          <a:lstStyle/>
          <a:p>
            <a:pPr algn="ctr" eaLnBrk="1" hangingPunct="1">
              <a:defRPr/>
            </a:pPr>
            <a:br>
              <a:rPr lang="bg-BG" altLang="en-US" sz="2000" b="1" cap="small" dirty="0">
                <a:solidFill>
                  <a:srgbClr val="FFFF00"/>
                </a:solidFill>
                <a:latin typeface="Century Gothic" pitchFamily="34" charset="0"/>
              </a:rPr>
            </a:br>
            <a:r>
              <a:rPr lang="en-US" altLang="en-US" sz="2000" b="1" cap="small" dirty="0">
                <a:solidFill>
                  <a:srgbClr val="FFFF00"/>
                </a:solidFill>
                <a:latin typeface="Century Gothic" pitchFamily="34" charset="0"/>
              </a:rPr>
              <a:t>2.1.1. Preface</a:t>
            </a:r>
            <a:endParaRPr lang="en-US" altLang="en-US" sz="2800" b="1" cap="small" dirty="0">
              <a:solidFill>
                <a:srgbClr val="FFFF00"/>
              </a:solidFill>
              <a:latin typeface="Century Gothic" pitchFamily="34" charset="0"/>
            </a:endParaRPr>
          </a:p>
        </p:txBody>
      </p:sp>
      <p:sp>
        <p:nvSpPr>
          <p:cNvPr id="13315" name="Rectangle 3"/>
          <p:cNvSpPr>
            <a:spLocks noGrp="1" noChangeArrowheads="1"/>
          </p:cNvSpPr>
          <p:nvPr>
            <p:ph type="body" idx="1"/>
          </p:nvPr>
        </p:nvSpPr>
        <p:spPr>
          <a:xfrm>
            <a:off x="457200" y="927229"/>
            <a:ext cx="8305800" cy="2963863"/>
          </a:xfrm>
        </p:spPr>
        <p:txBody>
          <a:bodyPr/>
          <a:lstStyle/>
          <a:p>
            <a:pPr eaLnBrk="1" hangingPunct="1">
              <a:lnSpc>
                <a:spcPct val="80000"/>
              </a:lnSpc>
              <a:buFontTx/>
              <a:buNone/>
              <a:defRPr/>
            </a:pPr>
            <a:r>
              <a:rPr lang="bg-BG" altLang="en-US" sz="300" b="1" dirty="0">
                <a:latin typeface="Century Gothic" pitchFamily="34" charset="0"/>
              </a:rPr>
              <a:t>                  </a:t>
            </a:r>
          </a:p>
          <a:p>
            <a:pPr marL="0" indent="0" eaLnBrk="1" hangingPunct="1">
              <a:lnSpc>
                <a:spcPct val="80000"/>
              </a:lnSpc>
              <a:spcBef>
                <a:spcPts val="900"/>
              </a:spcBef>
              <a:buFontTx/>
              <a:buNone/>
              <a:defRPr/>
            </a:pPr>
            <a:r>
              <a:rPr lang="en-US" altLang="en-US" sz="1800" dirty="0">
                <a:latin typeface="Century Gothic" pitchFamily="34" charset="0"/>
              </a:rPr>
              <a:t>HACCP is an internationally recognized system that enables companies in the food and feed industry to draw up the framework for the production of safe food / feed and minimize the hazard of food incidents.</a:t>
            </a:r>
          </a:p>
          <a:p>
            <a:pPr marL="0" indent="0" eaLnBrk="1" hangingPunct="1">
              <a:lnSpc>
                <a:spcPct val="80000"/>
              </a:lnSpc>
              <a:spcBef>
                <a:spcPts val="900"/>
              </a:spcBef>
              <a:buFontTx/>
              <a:buNone/>
              <a:defRPr/>
            </a:pPr>
            <a:r>
              <a:rPr lang="en-US" altLang="en-US" sz="1800" dirty="0">
                <a:latin typeface="Century Gothic" pitchFamily="34" charset="0"/>
              </a:rPr>
              <a:t>The introduction of a food safety management system based on HACCP principles and training on good manufacturing/ hygiene practices GMP-s is regarded as a major step towards ensuring the production of safe food / feed, which is a key element in the Food Act and the Feed Law in the context of protection the health of humans / slaughtering animals and birds. In addition to ensuring significantly the production of safe food / feed, HACCP system has the following advantages:</a:t>
            </a:r>
          </a:p>
          <a:p>
            <a:pPr marL="266700" indent="-177800" eaLnBrk="1" hangingPunct="1">
              <a:lnSpc>
                <a:spcPct val="80000"/>
              </a:lnSpc>
              <a:spcBef>
                <a:spcPts val="900"/>
              </a:spcBef>
              <a:buFontTx/>
              <a:buNone/>
              <a:defRPr/>
            </a:pPr>
            <a:r>
              <a:rPr lang="en-US" altLang="en-US" sz="1800" dirty="0">
                <a:latin typeface="Century Gothic" pitchFamily="34" charset="0"/>
              </a:rPr>
              <a:t>- Protects the company on conflict of interest;</a:t>
            </a:r>
          </a:p>
          <a:p>
            <a:pPr marL="266700" indent="-177800" eaLnBrk="1" hangingPunct="1">
              <a:lnSpc>
                <a:spcPct val="80000"/>
              </a:lnSpc>
              <a:spcBef>
                <a:spcPts val="900"/>
              </a:spcBef>
              <a:buFontTx/>
              <a:buNone/>
              <a:defRPr/>
            </a:pPr>
            <a:r>
              <a:rPr lang="en-US" altLang="en-US" sz="1800" dirty="0">
                <a:latin typeface="Century Gothic" pitchFamily="34" charset="0"/>
              </a:rPr>
              <a:t>- Increased consumer confidence in food / feed;</a:t>
            </a:r>
          </a:p>
          <a:p>
            <a:pPr marL="266700" indent="-177800" eaLnBrk="1" hangingPunct="1">
              <a:lnSpc>
                <a:spcPct val="80000"/>
              </a:lnSpc>
              <a:spcBef>
                <a:spcPts val="900"/>
              </a:spcBef>
              <a:buFontTx/>
              <a:buNone/>
              <a:defRPr/>
            </a:pPr>
            <a:r>
              <a:rPr lang="en-US" altLang="en-US" sz="1800" dirty="0">
                <a:latin typeface="Century Gothic" pitchFamily="34" charset="0"/>
              </a:rPr>
              <a:t>- Expand market position;</a:t>
            </a:r>
          </a:p>
          <a:p>
            <a:pPr marL="266700" indent="-177800" eaLnBrk="1" hangingPunct="1">
              <a:lnSpc>
                <a:spcPct val="80000"/>
              </a:lnSpc>
              <a:spcBef>
                <a:spcPts val="900"/>
              </a:spcBef>
              <a:buFontTx/>
              <a:buNone/>
              <a:defRPr/>
            </a:pPr>
            <a:r>
              <a:rPr lang="en-US" altLang="en-US" sz="1800" dirty="0">
                <a:latin typeface="Century Gothic" pitchFamily="34" charset="0"/>
              </a:rPr>
              <a:t>- Reduced production losses;</a:t>
            </a:r>
          </a:p>
          <a:p>
            <a:pPr marL="266700" indent="-177800" eaLnBrk="1" hangingPunct="1">
              <a:lnSpc>
                <a:spcPct val="80000"/>
              </a:lnSpc>
              <a:spcBef>
                <a:spcPts val="900"/>
              </a:spcBef>
              <a:buFontTx/>
              <a:buNone/>
              <a:defRPr/>
            </a:pPr>
            <a:r>
              <a:rPr lang="en-US" altLang="en-US" sz="1800" dirty="0">
                <a:latin typeface="Century Gothic" pitchFamily="34" charset="0"/>
              </a:rPr>
              <a:t>- Commits all staff of the company with                                                                          production problems safe food / feed.</a:t>
            </a:r>
          </a:p>
          <a:p>
            <a:pPr marL="0" indent="0" eaLnBrk="1" hangingPunct="1">
              <a:lnSpc>
                <a:spcPct val="80000"/>
              </a:lnSpc>
              <a:spcBef>
                <a:spcPts val="900"/>
              </a:spcBef>
              <a:buFontTx/>
              <a:buNone/>
              <a:defRPr/>
            </a:pPr>
            <a:r>
              <a:rPr lang="en-US" altLang="en-US" sz="1800" dirty="0">
                <a:latin typeface="Century Gothic" pitchFamily="34" charset="0"/>
              </a:rPr>
              <a:t>The implementation of HACCP system is a response                                                                      to the challenge of producing safe food / feed.</a:t>
            </a:r>
            <a:br>
              <a:rPr lang="bg-BG" altLang="en-US" sz="1800" dirty="0">
                <a:latin typeface="Century Gothic" pitchFamily="34" charset="0"/>
              </a:rPr>
            </a:br>
            <a:endParaRPr lang="en-US" altLang="en-US" sz="1800" dirty="0">
              <a:latin typeface="Century Gothic" pitchFamily="34" charset="0"/>
            </a:endParaRPr>
          </a:p>
        </p:txBody>
      </p:sp>
      <p:pic>
        <p:nvPicPr>
          <p:cNvPr id="7172" name="Picture 5"/>
          <p:cNvPicPr>
            <a:picLocks noChangeAspect="1" noChangeArrowheads="1"/>
          </p:cNvPicPr>
          <p:nvPr/>
        </p:nvPicPr>
        <p:blipFill>
          <a:blip r:embed="rId3" cstate="print"/>
          <a:srcRect/>
          <a:stretch>
            <a:fillRect/>
          </a:stretch>
        </p:blipFill>
        <p:spPr bwMode="auto">
          <a:xfrm>
            <a:off x="6263917" y="3891092"/>
            <a:ext cx="2457095" cy="237464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1000">
                                          <p:stCondLst>
                                            <p:cond delay="0"/>
                                          </p:stCondLst>
                                        </p:cTn>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500">
                                          <p:stCondLst>
                                            <p:cond delay="0"/>
                                          </p:stCondLst>
                                        </p:cTn>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500">
                                          <p:stCondLst>
                                            <p:cond delay="0"/>
                                          </p:stCondLst>
                                        </p:cTn>
                                        <p:tgtEl>
                                          <p:spTgt spid="13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fade">
                                      <p:cBhvr>
                                        <p:cTn id="22" dur="500">
                                          <p:stCondLst>
                                            <p:cond delay="0"/>
                                          </p:stCondLst>
                                        </p:cTn>
                                        <p:tgtEl>
                                          <p:spTgt spid="133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fade">
                                      <p:cBhvr>
                                        <p:cTn id="27" dur="500">
                                          <p:stCondLst>
                                            <p:cond delay="0"/>
                                          </p:stCondLst>
                                        </p:cTn>
                                        <p:tgtEl>
                                          <p:spTgt spid="133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3315">
                                            <p:txEl>
                                              <p:pRg st="4" end="4"/>
                                            </p:txEl>
                                          </p:spTgt>
                                        </p:tgtEl>
                                        <p:attrNameLst>
                                          <p:attrName>style.visibility</p:attrName>
                                        </p:attrNameLst>
                                      </p:cBhvr>
                                      <p:to>
                                        <p:strVal val="visible"/>
                                      </p:to>
                                    </p:set>
                                    <p:animEffect transition="in" filter="fade">
                                      <p:cBhvr>
                                        <p:cTn id="32" dur="500">
                                          <p:stCondLst>
                                            <p:cond delay="0"/>
                                          </p:stCondLst>
                                        </p:cTn>
                                        <p:tgtEl>
                                          <p:spTgt spid="133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3315">
                                            <p:txEl>
                                              <p:pRg st="5" end="5"/>
                                            </p:txEl>
                                          </p:spTgt>
                                        </p:tgtEl>
                                        <p:attrNameLst>
                                          <p:attrName>style.visibility</p:attrName>
                                        </p:attrNameLst>
                                      </p:cBhvr>
                                      <p:to>
                                        <p:strVal val="visible"/>
                                      </p:to>
                                    </p:set>
                                    <p:animEffect transition="in" filter="fade">
                                      <p:cBhvr>
                                        <p:cTn id="37" dur="500">
                                          <p:stCondLst>
                                            <p:cond delay="0"/>
                                          </p:stCondLst>
                                        </p:cTn>
                                        <p:tgtEl>
                                          <p:spTgt spid="133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3315">
                                            <p:txEl>
                                              <p:pRg st="6" end="6"/>
                                            </p:txEl>
                                          </p:spTgt>
                                        </p:tgtEl>
                                        <p:attrNameLst>
                                          <p:attrName>style.visibility</p:attrName>
                                        </p:attrNameLst>
                                      </p:cBhvr>
                                      <p:to>
                                        <p:strVal val="visible"/>
                                      </p:to>
                                    </p:set>
                                    <p:animEffect transition="in" filter="fade">
                                      <p:cBhvr>
                                        <p:cTn id="42" dur="500">
                                          <p:stCondLst>
                                            <p:cond delay="0"/>
                                          </p:stCondLst>
                                        </p:cTn>
                                        <p:tgtEl>
                                          <p:spTgt spid="133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3315">
                                            <p:txEl>
                                              <p:pRg st="7" end="7"/>
                                            </p:txEl>
                                          </p:spTgt>
                                        </p:tgtEl>
                                        <p:attrNameLst>
                                          <p:attrName>style.visibility</p:attrName>
                                        </p:attrNameLst>
                                      </p:cBhvr>
                                      <p:to>
                                        <p:strVal val="visible"/>
                                      </p:to>
                                    </p:set>
                                    <p:animEffect transition="in" filter="fade">
                                      <p:cBhvr>
                                        <p:cTn id="47" dur="500">
                                          <p:stCondLst>
                                            <p:cond delay="0"/>
                                          </p:stCondLst>
                                        </p:cTn>
                                        <p:tgtEl>
                                          <p:spTgt spid="133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3315">
                                            <p:txEl>
                                              <p:pRg st="8" end="8"/>
                                            </p:txEl>
                                          </p:spTgt>
                                        </p:tgtEl>
                                        <p:attrNameLst>
                                          <p:attrName>style.visibility</p:attrName>
                                        </p:attrNameLst>
                                      </p:cBhvr>
                                      <p:to>
                                        <p:strVal val="visible"/>
                                      </p:to>
                                    </p:set>
                                    <p:animEffect transition="in" filter="fade">
                                      <p:cBhvr>
                                        <p:cTn id="52" dur="500">
                                          <p:stCondLst>
                                            <p:cond delay="0"/>
                                          </p:stCondLst>
                                        </p:cTn>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defRPr/>
            </a:pPr>
            <a:r>
              <a:rPr lang="en-US" altLang="en-US" sz="2000" b="1" cap="small" dirty="0">
                <a:solidFill>
                  <a:srgbClr val="FFFF00"/>
                </a:solidFill>
                <a:latin typeface="Century Gothic" pitchFamily="34" charset="0"/>
              </a:rPr>
              <a:t>2.1.2</a:t>
            </a:r>
            <a:r>
              <a:rPr lang="bg-BG" altLang="en-US" sz="2000" b="1" cap="small" dirty="0">
                <a:solidFill>
                  <a:srgbClr val="FFFF00"/>
                </a:solidFill>
                <a:latin typeface="Century Gothic" pitchFamily="34" charset="0"/>
              </a:rPr>
              <a:t>. </a:t>
            </a:r>
            <a:r>
              <a:rPr lang="en-GB" altLang="en-US" sz="2000" b="1" cap="small" dirty="0">
                <a:solidFill>
                  <a:srgbClr val="FFFF00"/>
                </a:solidFill>
                <a:latin typeface="Century Gothic" pitchFamily="34" charset="0"/>
              </a:rPr>
              <a:t>Introduction</a:t>
            </a:r>
            <a:endParaRPr lang="en-US" altLang="en-US" sz="2000" b="1" cap="small" dirty="0">
              <a:solidFill>
                <a:srgbClr val="FFFF00"/>
              </a:solidFill>
              <a:latin typeface="Century Gothic" pitchFamily="34" charset="0"/>
            </a:endParaRPr>
          </a:p>
        </p:txBody>
      </p:sp>
      <p:sp>
        <p:nvSpPr>
          <p:cNvPr id="8195" name="Rectangle 3"/>
          <p:cNvSpPr>
            <a:spLocks noGrp="1" noChangeArrowheads="1"/>
          </p:cNvSpPr>
          <p:nvPr>
            <p:ph type="body" idx="1"/>
          </p:nvPr>
        </p:nvSpPr>
        <p:spPr>
          <a:xfrm>
            <a:off x="457200" y="4953000"/>
            <a:ext cx="6172200" cy="3352800"/>
          </a:xfrm>
        </p:spPr>
        <p:txBody>
          <a:bodyPr/>
          <a:lstStyle/>
          <a:p>
            <a:pPr marL="177800" indent="-177800" eaLnBrk="1" hangingPunct="1">
              <a:spcBef>
                <a:spcPct val="0"/>
              </a:spcBef>
              <a:defRPr/>
            </a:pPr>
            <a:r>
              <a:rPr lang="en-US" altLang="en-US" sz="1800" dirty="0">
                <a:latin typeface="Century Gothic" pitchFamily="34" charset="0"/>
                <a:cs typeface="Times New Roman" pitchFamily="18" charset="0"/>
              </a:rPr>
              <a:t>Food / feed are safe when used quality materials and technologies for their production - subject to systematic control by the owners of agricultural                                   and livestock farms, businesses and shops.</a:t>
            </a:r>
            <a:endParaRPr lang="bg-BG" altLang="en-US" sz="1800" dirty="0">
              <a:latin typeface="Century Gothic" pitchFamily="34" charset="0"/>
              <a:cs typeface="Times New Roman" pitchFamily="18" charset="0"/>
            </a:endParaRPr>
          </a:p>
          <a:p>
            <a:pPr eaLnBrk="1" hangingPunct="1">
              <a:spcBef>
                <a:spcPct val="0"/>
              </a:spcBef>
              <a:defRPr/>
            </a:pPr>
            <a:endParaRPr lang="en-US" altLang="en-US" sz="1800" dirty="0">
              <a:latin typeface="Century Gothic" pitchFamily="34" charset="0"/>
              <a:cs typeface="Times New Roman" pitchFamily="18" charset="0"/>
            </a:endParaRPr>
          </a:p>
        </p:txBody>
      </p:sp>
      <p:pic>
        <p:nvPicPr>
          <p:cNvPr id="8196" name="Picture 5" descr="Image result for Resource management related to maintenance and operation of the food safety management system"/>
          <p:cNvPicPr>
            <a:picLocks noChangeAspect="1" noChangeArrowheads="1"/>
          </p:cNvPicPr>
          <p:nvPr/>
        </p:nvPicPr>
        <p:blipFill>
          <a:blip r:embed="rId3" cstate="print"/>
          <a:srcRect/>
          <a:stretch>
            <a:fillRect/>
          </a:stretch>
        </p:blipFill>
        <p:spPr bwMode="auto">
          <a:xfrm>
            <a:off x="6528200" y="4800600"/>
            <a:ext cx="2177649" cy="1631950"/>
          </a:xfrm>
          <a:prstGeom prst="rect">
            <a:avLst/>
          </a:prstGeom>
          <a:noFill/>
          <a:ln w="9525">
            <a:noFill/>
            <a:miter lim="800000"/>
            <a:headEnd/>
            <a:tailEnd/>
          </a:ln>
        </p:spPr>
      </p:pic>
      <p:sp>
        <p:nvSpPr>
          <p:cNvPr id="5" name="Правоъгълник 4"/>
          <p:cNvSpPr/>
          <p:nvPr/>
        </p:nvSpPr>
        <p:spPr>
          <a:xfrm>
            <a:off x="381000" y="685800"/>
            <a:ext cx="8458200" cy="4247317"/>
          </a:xfrm>
          <a:prstGeom prst="rect">
            <a:avLst/>
          </a:prstGeom>
        </p:spPr>
        <p:txBody>
          <a:bodyPr wrap="square">
            <a:spAutoFit/>
          </a:bodyPr>
          <a:lstStyle/>
          <a:p>
            <a:pPr marL="177800" indent="-177800">
              <a:buFont typeface="Arial" pitchFamily="34" charset="0"/>
              <a:buChar char="•"/>
              <a:defRPr/>
            </a:pPr>
            <a:r>
              <a:rPr lang="en-US" altLang="en-US" dirty="0">
                <a:latin typeface="Century Gothic" pitchFamily="34" charset="0"/>
              </a:rPr>
              <a:t>Food and feed industries must meet modern requirements for production of safe food / feed. Consumers are increasingly demanding quality and safety of marketed food / feed. An important point in this respect is mandatory harmonization of national legislations in European countries with the acquits in the field of food / feed. Responsibility for the quality and safety of food / feed borne by producers. This leads to a change in the state system for the inspection and control of food / feed. The introduction of HACCP system is one way to implement these requirements.</a:t>
            </a:r>
          </a:p>
          <a:p>
            <a:pPr marL="177800" indent="-177800">
              <a:buFont typeface="Arial" pitchFamily="34" charset="0"/>
              <a:buChar char="•"/>
              <a:defRPr/>
            </a:pPr>
            <a:r>
              <a:rPr lang="en-US" altLang="en-US" dirty="0">
                <a:latin typeface="Century Gothic" pitchFamily="34" charset="0"/>
              </a:rPr>
              <a:t>HACCP is the most easily accessible way for the industry to produce safe food / feed. To be effective, the HACCP system should be applied in each unit along the food chain from the farm to the table.</a:t>
            </a:r>
            <a:r>
              <a:rPr lang="en-US" altLang="en-US" dirty="0">
                <a:latin typeface="Century Gothic" pitchFamily="34" charset="0"/>
                <a:cs typeface="Times New Roman" pitchFamily="18" charset="0"/>
              </a:rPr>
              <a:t> There are opinions that the production and marketing of safe food / feed does not depend on state inspection programs, regardless of whether they are modern and efficient.</a:t>
            </a:r>
            <a:endParaRPr lang="en-US" altLang="en-US" dirty="0">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81000" y="762000"/>
            <a:ext cx="5486400" cy="4495800"/>
          </a:xfrm>
        </p:spPr>
        <p:txBody>
          <a:bodyPr/>
          <a:lstStyle/>
          <a:p>
            <a:pPr marL="0" indent="0" eaLnBrk="1" hangingPunct="1">
              <a:lnSpc>
                <a:spcPct val="80000"/>
              </a:lnSpc>
              <a:buFontTx/>
              <a:buNone/>
            </a:pPr>
            <a:r>
              <a:rPr lang="en-US" altLang="en-US" sz="1800" dirty="0">
                <a:solidFill>
                  <a:srgbClr val="FF0000"/>
                </a:solidFill>
                <a:latin typeface="Century Gothic" pitchFamily="34" charset="0"/>
              </a:rPr>
              <a:t>Firstly - </a:t>
            </a:r>
            <a:r>
              <a:rPr lang="en-US" altLang="en-US" sz="1800" dirty="0">
                <a:latin typeface="Century Gothic" pitchFamily="34" charset="0"/>
              </a:rPr>
              <a:t>those are the manufacturers who will save considerable funds on an ongoing preventive control during the process. Thus preventing the ability to produce finished goods, harmful to human / animal health.</a:t>
            </a:r>
          </a:p>
          <a:p>
            <a:pPr marL="0" indent="0" eaLnBrk="1" hangingPunct="1">
              <a:lnSpc>
                <a:spcPct val="80000"/>
              </a:lnSpc>
              <a:buFontTx/>
              <a:buNone/>
            </a:pPr>
            <a:r>
              <a:rPr lang="en-US" altLang="en-US" sz="1800" dirty="0">
                <a:solidFill>
                  <a:srgbClr val="FF0000"/>
                </a:solidFill>
                <a:latin typeface="Century Gothic" pitchFamily="34" charset="0"/>
              </a:rPr>
              <a:t>Secondly - </a:t>
            </a:r>
            <a:r>
              <a:rPr lang="en-US" altLang="en-US" sz="1800" dirty="0">
                <a:latin typeface="Century Gothic" pitchFamily="34" charset="0"/>
              </a:rPr>
              <a:t>those are consumers because through the HACCP system to ensure the production of safe food / feed. </a:t>
            </a:r>
          </a:p>
          <a:p>
            <a:pPr marL="0" indent="0" eaLnBrk="1" hangingPunct="1">
              <a:lnSpc>
                <a:spcPct val="80000"/>
              </a:lnSpc>
              <a:buFontTx/>
              <a:buNone/>
            </a:pPr>
            <a:r>
              <a:rPr lang="en-US" altLang="en-US" sz="1800" dirty="0">
                <a:latin typeface="Century Gothic" pitchFamily="34" charset="0"/>
              </a:rPr>
              <a:t>The entire production food / feed chain - farmers, processors, traders and consumers benefit from the introduction of HACCP system, as in every link in the chain will rely that the processes are under control, including critical control points which may hazard the food / feed safety.</a:t>
            </a:r>
          </a:p>
          <a:p>
            <a:pPr marL="0" indent="0" eaLnBrk="1" hangingPunct="1">
              <a:lnSpc>
                <a:spcPct val="80000"/>
              </a:lnSpc>
              <a:buFontTx/>
              <a:buNone/>
            </a:pPr>
            <a:r>
              <a:rPr lang="en-US" altLang="en-US" sz="1800" dirty="0">
                <a:latin typeface="Century Gothic" pitchFamily="34" charset="0"/>
              </a:rPr>
              <a:t>The application of HACCP system throughout the food chain ensuring product safety at every stage of production (from primary production to the end product).</a:t>
            </a:r>
          </a:p>
          <a:p>
            <a:pPr marL="0" indent="0" eaLnBrk="1" hangingPunct="1">
              <a:lnSpc>
                <a:spcPct val="80000"/>
              </a:lnSpc>
              <a:buFontTx/>
              <a:buNone/>
            </a:pPr>
            <a:r>
              <a:rPr lang="en-US" altLang="en-US" sz="1800" dirty="0">
                <a:latin typeface="Century Gothic" pitchFamily="34" charset="0"/>
              </a:rPr>
              <a:t>Cost that was made for the development, implementation and maintenance of HACCP system may seem high, but the benefits are realized both the business of food and feed industry and the state far outweigh this cost.</a:t>
            </a:r>
          </a:p>
        </p:txBody>
      </p:sp>
      <p:pic>
        <p:nvPicPr>
          <p:cNvPr id="9219" name="Picture 4"/>
          <p:cNvPicPr>
            <a:picLocks noChangeAspect="1" noChangeArrowheads="1"/>
          </p:cNvPicPr>
          <p:nvPr/>
        </p:nvPicPr>
        <p:blipFill>
          <a:blip r:embed="rId3" cstate="print"/>
          <a:srcRect/>
          <a:stretch>
            <a:fillRect/>
          </a:stretch>
        </p:blipFill>
        <p:spPr bwMode="auto">
          <a:xfrm>
            <a:off x="6858000" y="990600"/>
            <a:ext cx="1282700" cy="1276350"/>
          </a:xfrm>
          <a:prstGeom prst="rect">
            <a:avLst/>
          </a:prstGeom>
          <a:noFill/>
          <a:ln w="9525">
            <a:noFill/>
            <a:miter lim="800000"/>
            <a:headEnd/>
            <a:tailEnd/>
          </a:ln>
        </p:spPr>
      </p:pic>
      <p:pic>
        <p:nvPicPr>
          <p:cNvPr id="9220" name="Picture 5"/>
          <p:cNvPicPr>
            <a:picLocks noChangeAspect="1" noChangeArrowheads="1"/>
          </p:cNvPicPr>
          <p:nvPr/>
        </p:nvPicPr>
        <p:blipFill>
          <a:blip r:embed="rId4" cstate="print"/>
          <a:srcRect/>
          <a:stretch>
            <a:fillRect/>
          </a:stretch>
        </p:blipFill>
        <p:spPr bwMode="auto">
          <a:xfrm>
            <a:off x="6324600" y="4495800"/>
            <a:ext cx="2293938" cy="1828800"/>
          </a:xfrm>
          <a:prstGeom prst="rect">
            <a:avLst/>
          </a:prstGeom>
          <a:noFill/>
          <a:ln w="9525">
            <a:noFill/>
            <a:miter lim="800000"/>
            <a:headEnd/>
            <a:tailEnd/>
          </a:ln>
        </p:spPr>
      </p:pic>
      <p:pic>
        <p:nvPicPr>
          <p:cNvPr id="9221" name="Picture 6"/>
          <p:cNvPicPr>
            <a:picLocks noChangeAspect="1" noChangeArrowheads="1"/>
          </p:cNvPicPr>
          <p:nvPr/>
        </p:nvPicPr>
        <p:blipFill>
          <a:blip r:embed="rId5" cstate="print"/>
          <a:srcRect/>
          <a:stretch>
            <a:fillRect/>
          </a:stretch>
        </p:blipFill>
        <p:spPr bwMode="auto">
          <a:xfrm>
            <a:off x="5943600" y="2447925"/>
            <a:ext cx="2819400" cy="1817688"/>
          </a:xfrm>
          <a:prstGeom prst="rect">
            <a:avLst/>
          </a:prstGeom>
          <a:noFill/>
          <a:ln w="9525">
            <a:noFill/>
            <a:miter lim="800000"/>
            <a:headEnd/>
            <a:tailEnd/>
          </a:ln>
        </p:spPr>
      </p:pic>
      <p:sp>
        <p:nvSpPr>
          <p:cNvPr id="6" name="Правоъгълник 5"/>
          <p:cNvSpPr/>
          <p:nvPr/>
        </p:nvSpPr>
        <p:spPr>
          <a:xfrm>
            <a:off x="76200" y="457200"/>
            <a:ext cx="8839200" cy="313932"/>
          </a:xfrm>
          <a:prstGeom prst="rect">
            <a:avLst/>
          </a:prstGeom>
        </p:spPr>
        <p:txBody>
          <a:bodyPr>
            <a:spAutoFit/>
          </a:bodyPr>
          <a:lstStyle/>
          <a:p>
            <a:pPr>
              <a:lnSpc>
                <a:spcPct val="80000"/>
              </a:lnSpc>
              <a:spcBef>
                <a:spcPct val="20000"/>
              </a:spcBef>
              <a:buClr>
                <a:srgbClr val="6699FF"/>
              </a:buClr>
              <a:defRPr/>
            </a:pPr>
            <a:r>
              <a:rPr lang="en-US" altLang="en-US" b="1" kern="0" dirty="0">
                <a:solidFill>
                  <a:srgbClr val="FFFF00"/>
                </a:solidFill>
                <a:latin typeface="Century Gothic" pitchFamily="34" charset="0"/>
              </a:rPr>
              <a:t>Who benefits from the introduction and implementation of the HACCP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95600" y="347663"/>
            <a:ext cx="5867400" cy="871537"/>
          </a:xfrm>
        </p:spPr>
        <p:txBody>
          <a:bodyPr/>
          <a:lstStyle/>
          <a:p>
            <a:pPr algn="ctr" eaLnBrk="1" hangingPunct="1">
              <a:defRPr/>
            </a:pPr>
            <a:r>
              <a:rPr lang="bg-BG" altLang="en-US" sz="2000" b="1" cap="small" dirty="0">
                <a:solidFill>
                  <a:srgbClr val="FFFF00"/>
                </a:solidFill>
                <a:latin typeface="Century Gothic" pitchFamily="34" charset="0"/>
              </a:rPr>
              <a:t>2.</a:t>
            </a:r>
            <a:r>
              <a:rPr lang="en-US" altLang="en-US" sz="2000" b="1" cap="small" dirty="0">
                <a:solidFill>
                  <a:srgbClr val="FFFF00"/>
                </a:solidFill>
                <a:latin typeface="Century Gothic" pitchFamily="34" charset="0"/>
              </a:rPr>
              <a:t>1.3.</a:t>
            </a:r>
            <a:r>
              <a:rPr lang="bg-BG" altLang="en-US" sz="2000" b="1" cap="small" dirty="0">
                <a:solidFill>
                  <a:srgbClr val="FFFF00"/>
                </a:solidFill>
                <a:latin typeface="Century Gothic" pitchFamily="34" charset="0"/>
              </a:rPr>
              <a:t> </a:t>
            </a:r>
            <a:r>
              <a:rPr lang="en-GB" altLang="en-US" sz="2000" b="1" cap="small" dirty="0">
                <a:solidFill>
                  <a:srgbClr val="FFFF00"/>
                </a:solidFill>
                <a:latin typeface="Century Gothic" pitchFamily="34" charset="0"/>
              </a:rPr>
              <a:t>Brief history of HACCP system</a:t>
            </a:r>
            <a:endParaRPr lang="en-US" altLang="en-US" sz="2000" cap="small" dirty="0">
              <a:latin typeface="Century Gothic" pitchFamily="34" charset="0"/>
            </a:endParaRPr>
          </a:p>
        </p:txBody>
      </p:sp>
      <p:sp>
        <p:nvSpPr>
          <p:cNvPr id="10243" name="Rectangle 3"/>
          <p:cNvSpPr>
            <a:spLocks noGrp="1" noChangeArrowheads="1"/>
          </p:cNvSpPr>
          <p:nvPr>
            <p:ph type="body" idx="1"/>
          </p:nvPr>
        </p:nvSpPr>
        <p:spPr>
          <a:xfrm>
            <a:off x="2743200" y="838200"/>
            <a:ext cx="6172200" cy="1447800"/>
          </a:xfrm>
        </p:spPr>
        <p:txBody>
          <a:bodyPr/>
          <a:lstStyle/>
          <a:p>
            <a:pPr marL="0" indent="0" eaLnBrk="1" hangingPunct="1">
              <a:lnSpc>
                <a:spcPct val="80000"/>
              </a:lnSpc>
              <a:buFontTx/>
              <a:buNone/>
            </a:pPr>
            <a:r>
              <a:rPr lang="en-US" altLang="en-US" sz="1800" dirty="0">
                <a:latin typeface="Century Gothic" pitchFamily="34" charset="0"/>
              </a:rPr>
              <a:t>The first reports on the use of elements of the food production  hazard analysis system dating back to the 40s of XX century. During World War II in the US Army was registered food poisoning with </a:t>
            </a:r>
            <a:r>
              <a:rPr lang="en-US" altLang="en-US" sz="1800" i="1" dirty="0">
                <a:solidFill>
                  <a:srgbClr val="FF0000"/>
                </a:solidFill>
                <a:latin typeface="Century Gothic" pitchFamily="34" charset="0"/>
              </a:rPr>
              <a:t>Clostridium botulinum </a:t>
            </a:r>
            <a:r>
              <a:rPr lang="en-US" altLang="en-US" sz="1800" dirty="0">
                <a:latin typeface="Century Gothic" pitchFamily="34" charset="0"/>
              </a:rPr>
              <a:t>after eating the canned spinach. Analyzing data for its occurrence has been studied and the first systematic analysis of the hazard of food contamination.</a:t>
            </a:r>
            <a:endParaRPr lang="ru-RU" altLang="en-US" sz="1800" dirty="0">
              <a:latin typeface="Century Gothic" pitchFamily="34" charset="0"/>
            </a:endParaRPr>
          </a:p>
        </p:txBody>
      </p:sp>
      <p:pic>
        <p:nvPicPr>
          <p:cNvPr id="10244" name="Picture 4"/>
          <p:cNvPicPr>
            <a:picLocks noChangeAspect="1" noChangeArrowheads="1"/>
          </p:cNvPicPr>
          <p:nvPr/>
        </p:nvPicPr>
        <p:blipFill>
          <a:blip r:embed="rId3" cstate="print"/>
          <a:srcRect/>
          <a:stretch>
            <a:fillRect/>
          </a:stretch>
        </p:blipFill>
        <p:spPr bwMode="auto">
          <a:xfrm>
            <a:off x="441325" y="657225"/>
            <a:ext cx="2301875" cy="188595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5943600" y="4227156"/>
            <a:ext cx="2743200" cy="1828800"/>
          </a:xfrm>
          <a:prstGeom prst="rect">
            <a:avLst/>
          </a:prstGeom>
          <a:noFill/>
          <a:ln w="9525">
            <a:noFill/>
            <a:miter lim="800000"/>
            <a:headEnd/>
            <a:tailEnd/>
          </a:ln>
        </p:spPr>
      </p:pic>
      <p:sp>
        <p:nvSpPr>
          <p:cNvPr id="8" name="Rectangle 3"/>
          <p:cNvSpPr txBox="1">
            <a:spLocks noChangeArrowheads="1"/>
          </p:cNvSpPr>
          <p:nvPr/>
        </p:nvSpPr>
        <p:spPr bwMode="auto">
          <a:xfrm>
            <a:off x="304800" y="2590800"/>
            <a:ext cx="8458200" cy="1695450"/>
          </a:xfrm>
          <a:prstGeom prst="rect">
            <a:avLst/>
          </a:prstGeom>
          <a:noFill/>
          <a:ln>
            <a:noFill/>
          </a:ln>
          <a:effectLst/>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defRPr/>
            </a:pPr>
            <a:r>
              <a:rPr lang="en-US" altLang="en-US" sz="1800" kern="0" dirty="0">
                <a:latin typeface="Century Gothic" pitchFamily="34" charset="0"/>
              </a:rPr>
              <a:t>In 1959, in a space project of NASA (National Administration of Aeronautics and Space) company, "Pillsbury“ Ltd. (USA) firstly adapts HACCP system to food processing industry. This system was used as a guarantee that food for astronauts in the space program should be completely safe.</a:t>
            </a:r>
            <a:endParaRPr lang="ru-RU" altLang="en-US" sz="1800" kern="0" dirty="0">
              <a:latin typeface="Century Gothic" pitchFamily="34" charset="0"/>
            </a:endParaRPr>
          </a:p>
          <a:p>
            <a:pPr eaLnBrk="1" hangingPunct="1">
              <a:lnSpc>
                <a:spcPct val="80000"/>
              </a:lnSpc>
              <a:defRPr/>
            </a:pPr>
            <a:r>
              <a:rPr lang="en-US" altLang="en-US" sz="1800" kern="0" dirty="0">
                <a:latin typeface="Century Gothic" pitchFamily="34" charset="0"/>
              </a:rPr>
              <a:t>At the end of the 60s of the XX century the use of HACCP system in food processing industry for wider use began.</a:t>
            </a:r>
          </a:p>
        </p:txBody>
      </p:sp>
      <p:sp>
        <p:nvSpPr>
          <p:cNvPr id="9" name="Rectangle 3"/>
          <p:cNvSpPr txBox="1">
            <a:spLocks noChangeArrowheads="1"/>
          </p:cNvSpPr>
          <p:nvPr/>
        </p:nvSpPr>
        <p:spPr bwMode="auto">
          <a:xfrm>
            <a:off x="304800" y="4267200"/>
            <a:ext cx="5867400" cy="1219200"/>
          </a:xfrm>
          <a:prstGeom prst="rect">
            <a:avLst/>
          </a:prstGeom>
          <a:noFill/>
          <a:ln>
            <a:noFill/>
          </a:ln>
          <a:effectLst/>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defRPr/>
            </a:pPr>
            <a:r>
              <a:rPr lang="en-US" altLang="en-US" sz="1800" kern="0" dirty="0">
                <a:latin typeface="Century Gothic" pitchFamily="34" charset="0"/>
              </a:rPr>
              <a:t>In the early 70s of the XX century in the United States the authorities governing food production and food manufacturers were highly interested in HACCP system as a way to prevent the disease botulism after eating of improperly canned foods with low acidity.</a:t>
            </a:r>
            <a:endParaRPr lang="ru-RU" altLang="en-US" sz="1800" kern="0" dirty="0">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81000" y="1193800"/>
            <a:ext cx="8745538" cy="5867400"/>
          </a:xfrm>
        </p:spPr>
        <p:txBody>
          <a:bodyPr/>
          <a:lstStyle/>
          <a:p>
            <a:pPr eaLnBrk="1" hangingPunct="1">
              <a:spcBef>
                <a:spcPct val="0"/>
              </a:spcBef>
            </a:pPr>
            <a:r>
              <a:rPr lang="en-US" altLang="en-US" sz="1800" dirty="0">
                <a:latin typeface="Century Gothic" pitchFamily="34" charset="0"/>
              </a:rPr>
              <a:t>The reasons for this are that it provides a more effective and systematic approach to the control of microbiological hazards than traditional inspection procedures and quality control.</a:t>
            </a:r>
            <a:endParaRPr lang="ru-RU" altLang="en-US" sz="1800" dirty="0">
              <a:latin typeface="Century Gothic" pitchFamily="34" charset="0"/>
            </a:endParaRPr>
          </a:p>
          <a:p>
            <a:pPr eaLnBrk="1" hangingPunct="1">
              <a:spcBef>
                <a:spcPct val="0"/>
              </a:spcBef>
            </a:pPr>
            <a:r>
              <a:rPr lang="en-US" altLang="en-US" sz="1800" dirty="0">
                <a:latin typeface="Century Gothic" pitchFamily="34" charset="0"/>
              </a:rPr>
              <a:t>For the processing of healthy food in 1993 </a:t>
            </a:r>
            <a:r>
              <a:rPr lang="en-US" altLang="en-US" sz="1800" i="1" dirty="0">
                <a:solidFill>
                  <a:srgbClr val="FF0000"/>
                </a:solidFill>
                <a:latin typeface="Century Gothic" pitchFamily="34" charset="0"/>
              </a:rPr>
              <a:t>Codex Alimentarius </a:t>
            </a:r>
            <a:r>
              <a:rPr lang="en-US" altLang="en-US" sz="1800" dirty="0">
                <a:latin typeface="Century Gothic" pitchFamily="34" charset="0"/>
              </a:rPr>
              <a:t>(Codex for food) recommends </a:t>
            </a:r>
            <a:r>
              <a:rPr lang="en-US" altLang="en-US" sz="1800" dirty="0">
                <a:solidFill>
                  <a:srgbClr val="FF0000"/>
                </a:solidFill>
                <a:latin typeface="Century Gothic" pitchFamily="34" charset="0"/>
              </a:rPr>
              <a:t>seven principles of HACCP</a:t>
            </a:r>
            <a:r>
              <a:rPr lang="en-US" altLang="en-US" sz="1800" dirty="0">
                <a:latin typeface="Century Gothic" pitchFamily="34" charset="0"/>
              </a:rPr>
              <a:t>.</a:t>
            </a:r>
          </a:p>
          <a:p>
            <a:pPr eaLnBrk="1" hangingPunct="1">
              <a:spcBef>
                <a:spcPct val="0"/>
              </a:spcBef>
            </a:pPr>
            <a:r>
              <a:rPr lang="en-US" altLang="en-US" sz="1800" dirty="0">
                <a:latin typeface="Century Gothic" pitchFamily="34" charset="0"/>
              </a:rPr>
              <a:t>HACCP system was established in the feed and food of many countries. Codex Alimentarius apply HACCP system as the international standard. </a:t>
            </a:r>
            <a:endParaRPr lang="ru-RU" altLang="en-US" sz="1800" dirty="0">
              <a:latin typeface="Century Gothic" pitchFamily="34" charset="0"/>
            </a:endParaRPr>
          </a:p>
        </p:txBody>
      </p:sp>
      <p:pic>
        <p:nvPicPr>
          <p:cNvPr id="11267" name="Picture 4"/>
          <p:cNvPicPr>
            <a:picLocks noChangeAspect="1" noChangeArrowheads="1"/>
          </p:cNvPicPr>
          <p:nvPr/>
        </p:nvPicPr>
        <p:blipFill>
          <a:blip r:embed="rId3" cstate="print"/>
          <a:srcRect/>
          <a:stretch>
            <a:fillRect/>
          </a:stretch>
        </p:blipFill>
        <p:spPr bwMode="auto">
          <a:xfrm>
            <a:off x="1447800" y="4711410"/>
            <a:ext cx="2770188" cy="1689389"/>
          </a:xfrm>
          <a:prstGeom prst="rect">
            <a:avLst/>
          </a:prstGeom>
          <a:noFill/>
          <a:ln w="9525">
            <a:noFill/>
            <a:miter lim="800000"/>
            <a:headEnd/>
            <a:tailEnd/>
          </a:ln>
        </p:spPr>
      </p:pic>
      <p:pic>
        <p:nvPicPr>
          <p:cNvPr id="11268" name="Picture 5"/>
          <p:cNvPicPr>
            <a:picLocks noChangeAspect="1" noChangeArrowheads="1"/>
          </p:cNvPicPr>
          <p:nvPr/>
        </p:nvPicPr>
        <p:blipFill>
          <a:blip r:embed="rId4" cstate="print"/>
          <a:srcRect/>
          <a:stretch>
            <a:fillRect/>
          </a:stretch>
        </p:blipFill>
        <p:spPr bwMode="auto">
          <a:xfrm>
            <a:off x="3505200" y="381000"/>
            <a:ext cx="2133600" cy="837142"/>
          </a:xfrm>
          <a:prstGeom prst="rect">
            <a:avLst/>
          </a:prstGeom>
          <a:noFill/>
          <a:ln w="9525">
            <a:noFill/>
            <a:miter lim="800000"/>
            <a:headEnd/>
            <a:tailEnd/>
          </a:ln>
        </p:spPr>
      </p:pic>
      <p:sp>
        <p:nvSpPr>
          <p:cNvPr id="6" name="Rectangle 3"/>
          <p:cNvSpPr txBox="1">
            <a:spLocks noChangeArrowheads="1"/>
          </p:cNvSpPr>
          <p:nvPr/>
        </p:nvSpPr>
        <p:spPr bwMode="auto">
          <a:xfrm>
            <a:off x="762000" y="3124200"/>
            <a:ext cx="5945188" cy="2009775"/>
          </a:xfrm>
          <a:prstGeom prst="rect">
            <a:avLst/>
          </a:prstGeom>
          <a:noFill/>
          <a:ln>
            <a:noFill/>
          </a:ln>
          <a:effectLst/>
        </p:spPr>
        <p:txBody>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marL="0" indent="0" eaLnBrk="1" hangingPunct="1">
              <a:spcBef>
                <a:spcPts val="0"/>
              </a:spcBef>
              <a:spcAft>
                <a:spcPts val="0"/>
              </a:spcAft>
              <a:buFontTx/>
              <a:buNone/>
              <a:defRPr/>
            </a:pPr>
            <a:r>
              <a:rPr lang="en-US" altLang="en-US" sz="1800" kern="0" dirty="0">
                <a:latin typeface="Century Gothic" pitchFamily="34" charset="0"/>
              </a:rPr>
              <a:t>United States, member states of the European Union and other countries apply HACCP </a:t>
            </a:r>
            <a:r>
              <a:rPr lang="en-US" altLang="en-US" sz="1800" dirty="0">
                <a:latin typeface="Century Gothic" pitchFamily="34" charset="0"/>
              </a:rPr>
              <a:t>system </a:t>
            </a:r>
            <a:r>
              <a:rPr lang="en-US" altLang="en-US" sz="1800" kern="0" dirty="0">
                <a:latin typeface="Century Gothic" pitchFamily="34" charset="0"/>
              </a:rPr>
              <a:t>as a basis for development of regulations governing the food and feed industry.</a:t>
            </a:r>
          </a:p>
        </p:txBody>
      </p:sp>
      <p:pic>
        <p:nvPicPr>
          <p:cNvPr id="11270" name="Picture 10" descr="Europe Map Stock Vector - 39081728"/>
          <p:cNvPicPr>
            <a:picLocks noChangeAspect="1" noChangeArrowheads="1"/>
          </p:cNvPicPr>
          <p:nvPr/>
        </p:nvPicPr>
        <p:blipFill>
          <a:blip r:embed="rId5" cstate="print"/>
          <a:srcRect/>
          <a:stretch>
            <a:fillRect/>
          </a:stretch>
        </p:blipFill>
        <p:spPr bwMode="auto">
          <a:xfrm>
            <a:off x="4267200" y="4029075"/>
            <a:ext cx="2209800" cy="2209800"/>
          </a:xfrm>
          <a:prstGeom prst="rect">
            <a:avLst/>
          </a:prstGeom>
          <a:noFill/>
          <a:ln w="9525">
            <a:noFill/>
            <a:miter lim="800000"/>
            <a:headEnd/>
            <a:tailEnd/>
          </a:ln>
        </p:spPr>
      </p:pic>
      <p:pic>
        <p:nvPicPr>
          <p:cNvPr id="11271" name="Picture 8" descr="bulgaria and greece: bulgaria flag with Greece flag, 3D rendering"/>
          <p:cNvPicPr>
            <a:picLocks noChangeAspect="1" noChangeArrowheads="1"/>
          </p:cNvPicPr>
          <p:nvPr/>
        </p:nvPicPr>
        <p:blipFill>
          <a:blip r:embed="rId6" cstate="print"/>
          <a:srcRect/>
          <a:stretch>
            <a:fillRect/>
          </a:stretch>
        </p:blipFill>
        <p:spPr bwMode="auto">
          <a:xfrm>
            <a:off x="6526212" y="3352800"/>
            <a:ext cx="2159000" cy="1295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elling a Product or">
  <a:themeElements>
    <a:clrScheme name="Custom 3">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D6ADFF"/>
      </a:accent5>
      <a:accent6>
        <a:srgbClr val="C184FF"/>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3052</TotalTime>
  <Words>7226</Words>
  <Application>Microsoft Office PowerPoint</Application>
  <PresentationFormat>Презентация на цял екран (4:3)</PresentationFormat>
  <Paragraphs>380</Paragraphs>
  <Slides>40</Slides>
  <Notes>40</Notes>
  <HiddenSlides>0</HiddenSlides>
  <MMClips>0</MMClips>
  <ScaleCrop>false</ScaleCrop>
  <HeadingPairs>
    <vt:vector size="6" baseType="variant">
      <vt:variant>
        <vt:lpstr>Използвани шрифтове</vt:lpstr>
      </vt:variant>
      <vt:variant>
        <vt:i4>8</vt:i4>
      </vt:variant>
      <vt:variant>
        <vt:lpstr>Тема</vt:lpstr>
      </vt:variant>
      <vt:variant>
        <vt:i4>1</vt:i4>
      </vt:variant>
      <vt:variant>
        <vt:lpstr>Заглавия на слайдовете</vt:lpstr>
      </vt:variant>
      <vt:variant>
        <vt:i4>40</vt:i4>
      </vt:variant>
    </vt:vector>
  </HeadingPairs>
  <TitlesOfParts>
    <vt:vector size="49" baseType="lpstr">
      <vt:lpstr>Arial</vt:lpstr>
      <vt:lpstr>Arial Black</vt:lpstr>
      <vt:lpstr>Century Gothic</vt:lpstr>
      <vt:lpstr>Franklin Gothic Demi Cond</vt:lpstr>
      <vt:lpstr>Segoe UI Symbol</vt:lpstr>
      <vt:lpstr>Tahoma</vt:lpstr>
      <vt:lpstr>Times New Roman</vt:lpstr>
      <vt:lpstr>Wingdings</vt:lpstr>
      <vt:lpstr>Selling a Product or</vt:lpstr>
      <vt:lpstr>Postgraduate Course  MSFP101     Systems for  Food Risk Management    </vt:lpstr>
      <vt:lpstr> Chapter 2   Hazard Analysis and Critical Control Points - A Mandatory System for Food Safety in the EU  </vt:lpstr>
      <vt:lpstr>Презентация на PowerPoint</vt:lpstr>
      <vt:lpstr>Презентация на PowerPoint</vt:lpstr>
      <vt:lpstr> 2.1.1. Preface</vt:lpstr>
      <vt:lpstr>2.1.2. Introduction</vt:lpstr>
      <vt:lpstr>Презентация на PowerPoint</vt:lpstr>
      <vt:lpstr>2.1.3. Brief history of HACCP system</vt:lpstr>
      <vt:lpstr>Презентация на PowerPoint</vt:lpstr>
      <vt:lpstr>Презентация на PowerPoint</vt:lpstr>
      <vt:lpstr>2.1.4. Introduction to HACCP</vt:lpstr>
      <vt:lpstr>Презентация на PowerPoint</vt:lpstr>
      <vt:lpstr>Презентация на PowerPoint</vt:lpstr>
      <vt:lpstr>Презентация на PowerPoint</vt:lpstr>
      <vt:lpstr>2.1.4.2. Responsibilities for the implementation of the HACCP system!</vt:lpstr>
      <vt:lpstr>Презентация на PowerPoint</vt:lpstr>
      <vt:lpstr>Презентация на PowerPoint</vt:lpstr>
      <vt:lpstr>2.2.1. HACCP principles </vt:lpstr>
      <vt:lpstr>2.2.2. Steps to develop a HACCP plan</vt:lpstr>
      <vt:lpstr>Презентация на PowerPoint</vt:lpstr>
      <vt:lpstr>Step 1. Formation of a HACCP team  </vt:lpstr>
      <vt:lpstr>Step 2. Product description</vt:lpstr>
      <vt:lpstr>Step 3. Intended use of the product</vt:lpstr>
      <vt:lpstr>Step 4. Development of flow diagram for each group of products </vt:lpstr>
      <vt:lpstr>Step 5. Check the location of the flow diagrams</vt:lpstr>
      <vt:lpstr>Step 6. Hazard analysis – A first principle of HACCP</vt:lpstr>
      <vt:lpstr>Презентация на PowerPoint</vt:lpstr>
      <vt:lpstr>Презентация на PowerPoint</vt:lpstr>
      <vt:lpstr>Biological hazards  </vt:lpstr>
      <vt:lpstr>Chemical hazards</vt:lpstr>
      <vt:lpstr>Physical hazards</vt:lpstr>
      <vt:lpstr>Step 7. Determination of CCP - A second principle of HACCP  </vt:lpstr>
      <vt:lpstr>A decision tree for identification of CCPs  Answer to each question sequentially at each step and for each hazard!</vt:lpstr>
      <vt:lpstr>Step 8. Determination and introduction of critical limits for each CCP - A third principle of HACCP</vt:lpstr>
      <vt:lpstr>Презентация на PowerPoint</vt:lpstr>
      <vt:lpstr>Step 9. Establish a CCP monitoring system – A fourth principle of HACCP  </vt:lpstr>
      <vt:lpstr>Step 10. Determination of corrective actions – A fifth principle of HACCP </vt:lpstr>
      <vt:lpstr>Step 11. Enter the verification procedure of the HACCP plan - A sixth principle of HACCP </vt:lpstr>
      <vt:lpstr>Step 12. Documentation and records of the HACCP system –A seventh principle of HACCP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Системата НАССР  (анализ на опасностите и контрол  на критичните точки)  в хранително-вкусовата промишленост</dc:title>
  <dc:creator>Dragoev</dc:creator>
  <cp:lastModifiedBy>Stefan Dragoev</cp:lastModifiedBy>
  <cp:revision>211</cp:revision>
  <dcterms:created xsi:type="dcterms:W3CDTF">2005-03-27T17:06:28Z</dcterms:created>
  <dcterms:modified xsi:type="dcterms:W3CDTF">2021-10-09T15:06:15Z</dcterms:modified>
</cp:coreProperties>
</file>