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49"/>
  </p:notesMasterIdLst>
  <p:sldIdLst>
    <p:sldId id="256" r:id="rId2"/>
    <p:sldId id="286" r:id="rId3"/>
    <p:sldId id="400" r:id="rId4"/>
    <p:sldId id="401" r:id="rId5"/>
    <p:sldId id="402" r:id="rId6"/>
    <p:sldId id="403" r:id="rId7"/>
    <p:sldId id="432" r:id="rId8"/>
    <p:sldId id="404" r:id="rId9"/>
    <p:sldId id="405" r:id="rId10"/>
    <p:sldId id="406" r:id="rId11"/>
    <p:sldId id="407" r:id="rId12"/>
    <p:sldId id="408" r:id="rId13"/>
    <p:sldId id="433" r:id="rId14"/>
    <p:sldId id="409" r:id="rId15"/>
    <p:sldId id="410" r:id="rId16"/>
    <p:sldId id="411" r:id="rId17"/>
    <p:sldId id="412" r:id="rId18"/>
    <p:sldId id="413" r:id="rId19"/>
    <p:sldId id="414" r:id="rId20"/>
    <p:sldId id="434" r:id="rId21"/>
    <p:sldId id="415" r:id="rId22"/>
    <p:sldId id="416" r:id="rId23"/>
    <p:sldId id="417" r:id="rId24"/>
    <p:sldId id="418" r:id="rId25"/>
    <p:sldId id="419" r:id="rId26"/>
    <p:sldId id="435" r:id="rId27"/>
    <p:sldId id="420" r:id="rId28"/>
    <p:sldId id="421" r:id="rId29"/>
    <p:sldId id="422" r:id="rId30"/>
    <p:sldId id="436" r:id="rId31"/>
    <p:sldId id="423" r:id="rId32"/>
    <p:sldId id="424" r:id="rId33"/>
    <p:sldId id="425" r:id="rId34"/>
    <p:sldId id="437" r:id="rId35"/>
    <p:sldId id="438" r:id="rId36"/>
    <p:sldId id="426" r:id="rId37"/>
    <p:sldId id="427" r:id="rId38"/>
    <p:sldId id="428" r:id="rId39"/>
    <p:sldId id="429" r:id="rId40"/>
    <p:sldId id="430" r:id="rId41"/>
    <p:sldId id="431" r:id="rId42"/>
    <p:sldId id="439" r:id="rId43"/>
    <p:sldId id="440" r:id="rId44"/>
    <p:sldId id="441" r:id="rId45"/>
    <p:sldId id="442" r:id="rId46"/>
    <p:sldId id="443" r:id="rId47"/>
    <p:sldId id="444" r:id="rId48"/>
  </p:sldIdLst>
  <p:sldSz cx="9144000" cy="5143500" type="screen16x9"/>
  <p:notesSz cx="6858000" cy="9144000"/>
  <p:embeddedFontLst>
    <p:embeddedFont>
      <p:font typeface="Arvo" panose="020B0604020202020204" charset="0"/>
      <p:regular r:id="rId50"/>
      <p:bold r:id="rId51"/>
      <p:italic r:id="rId52"/>
      <p:boldItalic r:id="rId53"/>
    </p:embeddedFont>
    <p:embeddedFont>
      <p:font typeface="Calibri" panose="020F0502020204030204" pitchFamily="34" charset="0"/>
      <p:regular r:id="rId54"/>
      <p:bold r:id="rId55"/>
      <p:italic r:id="rId56"/>
      <p:boldItalic r:id="rId57"/>
    </p:embeddedFont>
    <p:embeddedFont>
      <p:font typeface="Roboto Condensed" panose="02000000000000000000" pitchFamily="2" charset="0"/>
      <p:regular r:id="rId58"/>
      <p:bold r:id="rId59"/>
      <p:italic r:id="rId60"/>
      <p:boldItalic r:id="rId61"/>
    </p:embeddedFont>
    <p:embeddedFont>
      <p:font typeface="Roboto Condensed Light" panose="02000000000000000000" pitchFamily="2" charset="0"/>
      <p:regular r:id="rId62"/>
      <p:bold r:id="rId63"/>
      <p:italic r:id="rId64"/>
      <p:boldItalic r:id="rId6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E5B0D7E-1D69-4625-AD35-CBBDEE2D6909}">
  <a:tblStyle styleId="{EE5B0D7E-1D69-4625-AD35-CBBDEE2D6909}"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3728" autoAdjust="0"/>
  </p:normalViewPr>
  <p:slideViewPr>
    <p:cSldViewPr>
      <p:cViewPr varScale="1">
        <p:scale>
          <a:sx n="103" d="100"/>
          <a:sy n="103" d="100"/>
        </p:scale>
        <p:origin x="878" y="8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14.fntdata"/><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4.fntdata"/><Relationship Id="rId58" Type="http://schemas.openxmlformats.org/officeDocument/2006/relationships/font" Target="fonts/font9.fntdata"/><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font" Target="fonts/font12.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7.fntdata"/><Relationship Id="rId64" Type="http://schemas.openxmlformats.org/officeDocument/2006/relationships/font" Target="fonts/font15.fntdata"/><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0.fntdata"/><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5.fntdata"/><Relationship Id="rId62"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openxmlformats.org/officeDocument/2006/relationships/font" Target="fonts/font8.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3.fntdata"/><Relationship Id="rId60" Type="http://schemas.openxmlformats.org/officeDocument/2006/relationships/font" Target="fonts/font11.fntdata"/><Relationship Id="rId65"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font" Target="fonts/font1.fntdata"/><Relationship Id="rId55"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241821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9781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621312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533135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947866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142035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089708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91979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521743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41100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89250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190702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56468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465587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662276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023578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750356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869612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547244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70073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967518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53460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236822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635107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37425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120143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33284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130851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129849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654671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81246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137550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588627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813868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708859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661210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6009294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071530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465601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98282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492840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031920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89927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206447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749984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7544483" y="657775"/>
            <a:ext cx="1299300" cy="4329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11" name="Google Shape;11;p2"/>
          <p:cNvGrpSpPr/>
          <p:nvPr/>
        </p:nvGrpSpPr>
        <p:grpSpPr>
          <a:xfrm>
            <a:off x="0" y="-7088"/>
            <a:ext cx="8661398" cy="5150588"/>
            <a:chOff x="0" y="-7088"/>
            <a:chExt cx="8661398" cy="5150588"/>
          </a:xfrm>
        </p:grpSpPr>
        <p:sp>
          <p:nvSpPr>
            <p:cNvPr id="12" name="Google Shape;12;p2"/>
            <p:cNvSpPr/>
            <p:nvPr/>
          </p:nvSpPr>
          <p:spPr>
            <a:xfrm>
              <a:off x="0" y="0"/>
              <a:ext cx="3525000" cy="5143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3517898" y="-7088"/>
              <a:ext cx="5143500" cy="5143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4" name="Google Shape;14;p2"/>
          <p:cNvGrpSpPr/>
          <p:nvPr/>
        </p:nvGrpSpPr>
        <p:grpSpPr>
          <a:xfrm rot="10800000" flipH="1">
            <a:off x="1" y="1090763"/>
            <a:ext cx="8847502" cy="2961975"/>
            <a:chOff x="-8178042" y="-4493254"/>
            <a:chExt cx="19483598" cy="6522736"/>
          </a:xfrm>
        </p:grpSpPr>
        <p:sp>
          <p:nvSpPr>
            <p:cNvPr id="15" name="Google Shape;15;p2"/>
            <p:cNvSpPr/>
            <p:nvPr/>
          </p:nvSpPr>
          <p:spPr>
            <a:xfrm>
              <a:off x="-8178042" y="-4493118"/>
              <a:ext cx="12968400" cy="6522600"/>
            </a:xfrm>
            <a:prstGeom prst="rect">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6" name="Google Shape;16;p2"/>
            <p:cNvSpPr/>
            <p:nvPr/>
          </p:nvSpPr>
          <p:spPr>
            <a:xfrm>
              <a:off x="4782955" y="-4493254"/>
              <a:ext cx="6522600" cy="6522600"/>
            </a:xfrm>
            <a:prstGeom prst="rtTriangle">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7" name="Google Shape;17;p2"/>
          <p:cNvGrpSpPr/>
          <p:nvPr/>
        </p:nvGrpSpPr>
        <p:grpSpPr>
          <a:xfrm>
            <a:off x="3677236" y="4278349"/>
            <a:ext cx="5480829" cy="432996"/>
            <a:chOff x="5582265" y="4646738"/>
            <a:chExt cx="5480829" cy="432996"/>
          </a:xfrm>
        </p:grpSpPr>
        <p:sp>
          <p:nvSpPr>
            <p:cNvPr id="18" name="Google Shape;18;p2"/>
            <p:cNvSpPr/>
            <p:nvPr/>
          </p:nvSpPr>
          <p:spPr>
            <a:xfrm rot="10800000">
              <a:off x="5582265"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19;p2"/>
            <p:cNvGrpSpPr/>
            <p:nvPr/>
          </p:nvGrpSpPr>
          <p:grpSpPr>
            <a:xfrm flipH="1">
              <a:off x="5585232" y="4646738"/>
              <a:ext cx="5477861" cy="304551"/>
              <a:chOff x="-24158748" y="330075"/>
              <a:chExt cx="30568423" cy="1699506"/>
            </a:xfrm>
          </p:grpSpPr>
          <p:sp>
            <p:nvSpPr>
              <p:cNvPr id="20" name="Google Shape;20;p2"/>
              <p:cNvSpPr/>
              <p:nvPr/>
            </p:nvSpPr>
            <p:spPr>
              <a:xfrm>
                <a:off x="-24158748" y="330081"/>
                <a:ext cx="28908000" cy="1699500"/>
              </a:xfrm>
              <a:prstGeom prst="rect">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710175"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 name="Google Shape;22;p2"/>
          <p:cNvSpPr txBox="1">
            <a:spLocks noGrp="1"/>
          </p:cNvSpPr>
          <p:nvPr>
            <p:ph type="ctrTitle"/>
          </p:nvPr>
        </p:nvSpPr>
        <p:spPr>
          <a:xfrm>
            <a:off x="685800" y="1090750"/>
            <a:ext cx="5367900" cy="29619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43"/>
        <p:cNvGrpSpPr/>
        <p:nvPr/>
      </p:nvGrpSpPr>
      <p:grpSpPr>
        <a:xfrm>
          <a:off x="0" y="0"/>
          <a:ext cx="0" cy="0"/>
          <a:chOff x="0" y="0"/>
          <a:chExt cx="0" cy="0"/>
        </a:xfrm>
      </p:grpSpPr>
      <p:grpSp>
        <p:nvGrpSpPr>
          <p:cNvPr id="144" name="Google Shape;144;p9"/>
          <p:cNvGrpSpPr/>
          <p:nvPr/>
        </p:nvGrpSpPr>
        <p:grpSpPr>
          <a:xfrm>
            <a:off x="2466138" y="4472723"/>
            <a:ext cx="6686825" cy="670795"/>
            <a:chOff x="5589288" y="4472723"/>
            <a:chExt cx="6686825" cy="670795"/>
          </a:xfrm>
        </p:grpSpPr>
        <p:sp>
          <p:nvSpPr>
            <p:cNvPr id="145" name="Google Shape;145;p9"/>
            <p:cNvSpPr/>
            <p:nvPr/>
          </p:nvSpPr>
          <p:spPr>
            <a:xfrm rot="10800000">
              <a:off x="5589288"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6" name="Google Shape;146;p9"/>
            <p:cNvGrpSpPr/>
            <p:nvPr/>
          </p:nvGrpSpPr>
          <p:grpSpPr>
            <a:xfrm flipH="1">
              <a:off x="5748896" y="4472723"/>
              <a:ext cx="6527217" cy="670795"/>
              <a:chOff x="-10101302" y="330075"/>
              <a:chExt cx="16532971" cy="1699506"/>
            </a:xfrm>
          </p:grpSpPr>
          <p:sp>
            <p:nvSpPr>
              <p:cNvPr id="147" name="Google Shape;147;p9"/>
              <p:cNvSpPr/>
              <p:nvPr/>
            </p:nvSpPr>
            <p:spPr>
              <a:xfrm>
                <a:off x="-10101302" y="330081"/>
                <a:ext cx="148464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9"/>
              <p:cNvSpPr/>
              <p:nvPr/>
            </p:nvSpPr>
            <p:spPr>
              <a:xfrm>
                <a:off x="4732169"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 name="Google Shape;149;p9"/>
            <p:cNvGrpSpPr/>
            <p:nvPr/>
          </p:nvGrpSpPr>
          <p:grpSpPr>
            <a:xfrm flipH="1">
              <a:off x="5592255" y="4646738"/>
              <a:ext cx="6682918" cy="304563"/>
              <a:chOff x="-30922586" y="330075"/>
              <a:chExt cx="37293070" cy="1699569"/>
            </a:xfrm>
          </p:grpSpPr>
          <p:sp>
            <p:nvSpPr>
              <p:cNvPr id="150" name="Google Shape;150;p9"/>
              <p:cNvSpPr/>
              <p:nvPr/>
            </p:nvSpPr>
            <p:spPr>
              <a:xfrm>
                <a:off x="-30922586" y="330144"/>
                <a:ext cx="35588100" cy="1699500"/>
              </a:xfrm>
              <a:prstGeom prst="rect">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9"/>
              <p:cNvSpPr/>
              <p:nvPr/>
            </p:nvSpPr>
            <p:spPr>
              <a:xfrm>
                <a:off x="4670984"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52" name="Google Shape;152;p9"/>
          <p:cNvSpPr txBox="1">
            <a:spLocks noGrp="1"/>
          </p:cNvSpPr>
          <p:nvPr>
            <p:ph type="body" idx="1"/>
          </p:nvPr>
        </p:nvSpPr>
        <p:spPr>
          <a:xfrm>
            <a:off x="2682800" y="4636500"/>
            <a:ext cx="6004200" cy="315600"/>
          </a:xfrm>
          <a:prstGeom prst="rect">
            <a:avLst/>
          </a:prstGeom>
        </p:spPr>
        <p:txBody>
          <a:bodyPr spcFirstLastPara="1" wrap="square" lIns="91425" tIns="91425" rIns="91425" bIns="91425" anchor="ctr" anchorCtr="0">
            <a:noAutofit/>
          </a:bodyPr>
          <a:lstStyle>
            <a:lvl1pPr marL="457200" lvl="0" indent="-228600">
              <a:spcBef>
                <a:spcPts val="0"/>
              </a:spcBef>
              <a:spcAft>
                <a:spcPts val="0"/>
              </a:spcAft>
              <a:buSzPts val="1300"/>
              <a:buNone/>
              <a:defRPr sz="1300"/>
            </a:lvl1pPr>
          </a:lstStyle>
          <a:p>
            <a:endParaRPr/>
          </a:p>
        </p:txBody>
      </p:sp>
      <p:sp>
        <p:nvSpPr>
          <p:cNvPr id="153" name="Google Shape;153;p9"/>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grpSp>
        <p:nvGrpSpPr>
          <p:cNvPr id="154" name="Google Shape;154;p9"/>
          <p:cNvGrpSpPr/>
          <p:nvPr/>
        </p:nvGrpSpPr>
        <p:grpSpPr>
          <a:xfrm rot="10800000">
            <a:off x="-8" y="-2"/>
            <a:ext cx="2202830" cy="670795"/>
            <a:chOff x="5575242" y="4472723"/>
            <a:chExt cx="2202830" cy="670795"/>
          </a:xfrm>
        </p:grpSpPr>
        <p:sp>
          <p:nvSpPr>
            <p:cNvPr id="155" name="Google Shape;155;p9"/>
            <p:cNvSpPr/>
            <p:nvPr/>
          </p:nvSpPr>
          <p:spPr>
            <a:xfrm rot="10800000">
              <a:off x="5575242" y="4948334"/>
              <a:ext cx="394200" cy="1314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6" name="Google Shape;156;p9"/>
            <p:cNvGrpSpPr/>
            <p:nvPr/>
          </p:nvGrpSpPr>
          <p:grpSpPr>
            <a:xfrm flipH="1">
              <a:off x="5734850" y="4472723"/>
              <a:ext cx="2040837" cy="670795"/>
              <a:chOff x="1297954" y="330075"/>
              <a:chExt cx="5169293" cy="1699506"/>
            </a:xfrm>
          </p:grpSpPr>
          <p:sp>
            <p:nvSpPr>
              <p:cNvPr id="157" name="Google Shape;157;p9"/>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9"/>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 name="Google Shape;159;p9"/>
            <p:cNvGrpSpPr/>
            <p:nvPr/>
          </p:nvGrpSpPr>
          <p:grpSpPr>
            <a:xfrm flipH="1">
              <a:off x="5578209" y="4646738"/>
              <a:ext cx="2199863" cy="304563"/>
              <a:chOff x="-5827153" y="330075"/>
              <a:chExt cx="12276019" cy="1699569"/>
            </a:xfrm>
          </p:grpSpPr>
          <p:sp>
            <p:nvSpPr>
              <p:cNvPr id="160" name="Google Shape;160;p9"/>
              <p:cNvSpPr/>
              <p:nvPr/>
            </p:nvSpPr>
            <p:spPr>
              <a:xfrm>
                <a:off x="-5827153" y="330144"/>
                <a:ext cx="10612200" cy="1699500"/>
              </a:xfrm>
              <a:prstGeom prst="rect">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9"/>
              <p:cNvSpPr/>
              <p:nvPr/>
            </p:nvSpPr>
            <p:spPr>
              <a:xfrm>
                <a:off x="4749366" y="330075"/>
                <a:ext cx="1699500" cy="1699500"/>
              </a:xfrm>
              <a:prstGeom prst="rtTriangle">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2"/>
        <p:cNvGrpSpPr/>
        <p:nvPr/>
      </p:nvGrpSpPr>
      <p:grpSpPr>
        <a:xfrm>
          <a:off x="0" y="0"/>
          <a:ext cx="0" cy="0"/>
          <a:chOff x="0" y="0"/>
          <a:chExt cx="0" cy="0"/>
        </a:xfrm>
      </p:grpSpPr>
      <p:sp>
        <p:nvSpPr>
          <p:cNvPr id="163" name="Google Shape;163;p10"/>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grpSp>
        <p:nvGrpSpPr>
          <p:cNvPr id="164" name="Google Shape;164;p10"/>
          <p:cNvGrpSpPr/>
          <p:nvPr/>
        </p:nvGrpSpPr>
        <p:grpSpPr>
          <a:xfrm>
            <a:off x="6946842" y="4472723"/>
            <a:ext cx="2202830" cy="670795"/>
            <a:chOff x="5575242" y="4472723"/>
            <a:chExt cx="2202830" cy="670795"/>
          </a:xfrm>
        </p:grpSpPr>
        <p:sp>
          <p:nvSpPr>
            <p:cNvPr id="165" name="Google Shape;165;p10"/>
            <p:cNvSpPr/>
            <p:nvPr/>
          </p:nvSpPr>
          <p:spPr>
            <a:xfrm rot="10800000">
              <a:off x="5575242"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6" name="Google Shape;166;p10"/>
            <p:cNvGrpSpPr/>
            <p:nvPr/>
          </p:nvGrpSpPr>
          <p:grpSpPr>
            <a:xfrm flipH="1">
              <a:off x="5734850" y="4472723"/>
              <a:ext cx="2040837" cy="670795"/>
              <a:chOff x="1297954" y="330075"/>
              <a:chExt cx="5169293" cy="1699506"/>
            </a:xfrm>
          </p:grpSpPr>
          <p:sp>
            <p:nvSpPr>
              <p:cNvPr id="167" name="Google Shape;167;p10"/>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0"/>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 name="Google Shape;169;p10"/>
            <p:cNvGrpSpPr/>
            <p:nvPr/>
          </p:nvGrpSpPr>
          <p:grpSpPr>
            <a:xfrm flipH="1">
              <a:off x="5578209" y="4646738"/>
              <a:ext cx="2199863" cy="304563"/>
              <a:chOff x="-5827153" y="330075"/>
              <a:chExt cx="12276019" cy="1699569"/>
            </a:xfrm>
          </p:grpSpPr>
          <p:sp>
            <p:nvSpPr>
              <p:cNvPr id="170" name="Google Shape;170;p10"/>
              <p:cNvSpPr/>
              <p:nvPr/>
            </p:nvSpPr>
            <p:spPr>
              <a:xfrm>
                <a:off x="-5827153" y="330144"/>
                <a:ext cx="10612200" cy="1699500"/>
              </a:xfrm>
              <a:prstGeom prst="rect">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0"/>
              <p:cNvSpPr/>
              <p:nvPr/>
            </p:nvSpPr>
            <p:spPr>
              <a:xfrm>
                <a:off x="4749366"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2" name="Google Shape;172;p10"/>
          <p:cNvGrpSpPr/>
          <p:nvPr/>
        </p:nvGrpSpPr>
        <p:grpSpPr>
          <a:xfrm rot="10800000">
            <a:off x="-8" y="-2"/>
            <a:ext cx="2202830" cy="670795"/>
            <a:chOff x="5575242" y="4472723"/>
            <a:chExt cx="2202830" cy="670795"/>
          </a:xfrm>
        </p:grpSpPr>
        <p:sp>
          <p:nvSpPr>
            <p:cNvPr id="173" name="Google Shape;173;p10"/>
            <p:cNvSpPr/>
            <p:nvPr/>
          </p:nvSpPr>
          <p:spPr>
            <a:xfrm rot="10800000">
              <a:off x="5575242" y="4948334"/>
              <a:ext cx="394200" cy="1314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4" name="Google Shape;174;p10"/>
            <p:cNvGrpSpPr/>
            <p:nvPr/>
          </p:nvGrpSpPr>
          <p:grpSpPr>
            <a:xfrm flipH="1">
              <a:off x="5734850" y="4472723"/>
              <a:ext cx="2040837" cy="670795"/>
              <a:chOff x="1297954" y="330075"/>
              <a:chExt cx="5169293" cy="1699506"/>
            </a:xfrm>
          </p:grpSpPr>
          <p:sp>
            <p:nvSpPr>
              <p:cNvPr id="175" name="Google Shape;175;p10"/>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0"/>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 name="Google Shape;177;p10"/>
            <p:cNvGrpSpPr/>
            <p:nvPr/>
          </p:nvGrpSpPr>
          <p:grpSpPr>
            <a:xfrm flipH="1">
              <a:off x="5578209" y="4646738"/>
              <a:ext cx="2199863" cy="304563"/>
              <a:chOff x="-5827153" y="330075"/>
              <a:chExt cx="12276019" cy="1699569"/>
            </a:xfrm>
          </p:grpSpPr>
          <p:sp>
            <p:nvSpPr>
              <p:cNvPr id="178" name="Google Shape;178;p10"/>
              <p:cNvSpPr/>
              <p:nvPr/>
            </p:nvSpPr>
            <p:spPr>
              <a:xfrm>
                <a:off x="-5827153" y="330144"/>
                <a:ext cx="10612200" cy="1699500"/>
              </a:xfrm>
              <a:prstGeom prst="rect">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0"/>
              <p:cNvSpPr/>
              <p:nvPr/>
            </p:nvSpPr>
            <p:spPr>
              <a:xfrm>
                <a:off x="4749366" y="330075"/>
                <a:ext cx="1699500" cy="1699500"/>
              </a:xfrm>
              <a:prstGeom prst="rtTriangle">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14275" y="392575"/>
            <a:ext cx="5258400" cy="7662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1pPr>
            <a:lvl2pPr lvl="1">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2pPr>
            <a:lvl3pPr lvl="2">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3pPr>
            <a:lvl4pPr lvl="3">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4pPr>
            <a:lvl5pPr lvl="4">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5pPr>
            <a:lvl6pPr lvl="5">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6pPr>
            <a:lvl7pPr lvl="6">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7pPr>
            <a:lvl8pPr lvl="7">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8pPr>
            <a:lvl9pPr lvl="8">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9pPr>
          </a:lstStyle>
          <a:p>
            <a:endParaRPr/>
          </a:p>
        </p:txBody>
      </p:sp>
      <p:sp>
        <p:nvSpPr>
          <p:cNvPr id="7" name="Google Shape;7;p1"/>
          <p:cNvSpPr txBox="1">
            <a:spLocks noGrp="1"/>
          </p:cNvSpPr>
          <p:nvPr>
            <p:ph type="body" idx="1"/>
          </p:nvPr>
        </p:nvSpPr>
        <p:spPr>
          <a:xfrm>
            <a:off x="814275" y="1327350"/>
            <a:ext cx="6132600" cy="3145500"/>
          </a:xfrm>
          <a:prstGeom prst="rect">
            <a:avLst/>
          </a:prstGeom>
          <a:noFill/>
          <a:ln>
            <a:noFill/>
          </a:ln>
        </p:spPr>
        <p:txBody>
          <a:bodyPr spcFirstLastPara="1" wrap="square" lIns="91425" tIns="91425" rIns="91425" bIns="91425" anchor="ctr" anchorCtr="0">
            <a:noAutofit/>
          </a:bodyPr>
          <a:lstStyle>
            <a:lvl1pPr marL="457200" lvl="0" indent="-381000">
              <a:spcBef>
                <a:spcPts val="6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1pPr>
            <a:lvl2pPr marL="914400" lvl="1"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2pPr>
            <a:lvl3pPr marL="1371600" lvl="2"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3pPr>
            <a:lvl4pPr marL="1828800" lvl="3"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4pPr>
            <a:lvl5pPr marL="2286000" lvl="4"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5pPr>
            <a:lvl6pPr marL="2743200" lvl="5"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6pPr>
            <a:lvl7pPr marL="3200400" lvl="6"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7pPr>
            <a:lvl8pPr marL="3657600" lvl="7"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8pPr>
            <a:lvl9pPr marL="4114800" lvl="8" indent="-381000">
              <a:spcBef>
                <a:spcPts val="1000"/>
              </a:spcBef>
              <a:spcAft>
                <a:spcPts val="100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9pPr>
          </a:lstStyle>
          <a:p>
            <a:endParaRPr/>
          </a:p>
        </p:txBody>
      </p:sp>
      <p:sp>
        <p:nvSpPr>
          <p:cNvPr id="8" name="Google Shape;8;p1"/>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lvl1pPr lvl="0" algn="r">
              <a:buNone/>
              <a:defRPr sz="1200" b="1">
                <a:solidFill>
                  <a:srgbClr val="FFFFFF"/>
                </a:solidFill>
                <a:latin typeface="Roboto Condensed"/>
                <a:ea typeface="Roboto Condensed"/>
                <a:cs typeface="Roboto Condensed"/>
                <a:sym typeface="Roboto Condensed"/>
              </a:defRPr>
            </a:lvl1pPr>
            <a:lvl2pPr lvl="1" algn="r">
              <a:buNone/>
              <a:defRPr sz="1200" b="1">
                <a:solidFill>
                  <a:srgbClr val="FFFFFF"/>
                </a:solidFill>
                <a:latin typeface="Roboto Condensed"/>
                <a:ea typeface="Roboto Condensed"/>
                <a:cs typeface="Roboto Condensed"/>
                <a:sym typeface="Roboto Condensed"/>
              </a:defRPr>
            </a:lvl2pPr>
            <a:lvl3pPr lvl="2" algn="r">
              <a:buNone/>
              <a:defRPr sz="1200" b="1">
                <a:solidFill>
                  <a:srgbClr val="FFFFFF"/>
                </a:solidFill>
                <a:latin typeface="Roboto Condensed"/>
                <a:ea typeface="Roboto Condensed"/>
                <a:cs typeface="Roboto Condensed"/>
                <a:sym typeface="Roboto Condensed"/>
              </a:defRPr>
            </a:lvl3pPr>
            <a:lvl4pPr lvl="3" algn="r">
              <a:buNone/>
              <a:defRPr sz="1200" b="1">
                <a:solidFill>
                  <a:srgbClr val="FFFFFF"/>
                </a:solidFill>
                <a:latin typeface="Roboto Condensed"/>
                <a:ea typeface="Roboto Condensed"/>
                <a:cs typeface="Roboto Condensed"/>
                <a:sym typeface="Roboto Condensed"/>
              </a:defRPr>
            </a:lvl4pPr>
            <a:lvl5pPr lvl="4" algn="r">
              <a:buNone/>
              <a:defRPr sz="1200" b="1">
                <a:solidFill>
                  <a:srgbClr val="FFFFFF"/>
                </a:solidFill>
                <a:latin typeface="Roboto Condensed"/>
                <a:ea typeface="Roboto Condensed"/>
                <a:cs typeface="Roboto Condensed"/>
                <a:sym typeface="Roboto Condensed"/>
              </a:defRPr>
            </a:lvl5pPr>
            <a:lvl6pPr lvl="5" algn="r">
              <a:buNone/>
              <a:defRPr sz="1200" b="1">
                <a:solidFill>
                  <a:srgbClr val="FFFFFF"/>
                </a:solidFill>
                <a:latin typeface="Roboto Condensed"/>
                <a:ea typeface="Roboto Condensed"/>
                <a:cs typeface="Roboto Condensed"/>
                <a:sym typeface="Roboto Condensed"/>
              </a:defRPr>
            </a:lvl6pPr>
            <a:lvl7pPr lvl="6" algn="r">
              <a:buNone/>
              <a:defRPr sz="1200" b="1">
                <a:solidFill>
                  <a:srgbClr val="FFFFFF"/>
                </a:solidFill>
                <a:latin typeface="Roboto Condensed"/>
                <a:ea typeface="Roboto Condensed"/>
                <a:cs typeface="Roboto Condensed"/>
                <a:sym typeface="Roboto Condensed"/>
              </a:defRPr>
            </a:lvl7pPr>
            <a:lvl8pPr lvl="7" algn="r">
              <a:buNone/>
              <a:defRPr sz="1200" b="1">
                <a:solidFill>
                  <a:srgbClr val="FFFFFF"/>
                </a:solidFill>
                <a:latin typeface="Roboto Condensed"/>
                <a:ea typeface="Roboto Condensed"/>
                <a:cs typeface="Roboto Condensed"/>
                <a:sym typeface="Roboto Condensed"/>
              </a:defRPr>
            </a:lvl8pPr>
            <a:lvl9pPr lvl="8" algn="r">
              <a:buNone/>
              <a:defRPr sz="1200" b="1">
                <a:solidFill>
                  <a:srgbClr val="FFFFFF"/>
                </a:solidFill>
                <a:latin typeface="Roboto Condensed"/>
                <a:ea typeface="Roboto Condensed"/>
                <a:cs typeface="Roboto Condensed"/>
                <a:sym typeface="Roboto Condensed"/>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5" r:id="rId2"/>
    <p:sldLayoutId id="2147483656" r:id="rId3"/>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https://timssandpirls.bc.edu/timss-landing.html"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hyperlink" Target="https://www.oecd.org/pisa/" TargetMode="External"/><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1"/>
          <p:cNvSpPr txBox="1">
            <a:spLocks noGrp="1"/>
          </p:cNvSpPr>
          <p:nvPr>
            <p:ph type="ctrTitle"/>
          </p:nvPr>
        </p:nvSpPr>
        <p:spPr>
          <a:xfrm>
            <a:off x="685800" y="1090750"/>
            <a:ext cx="5672150" cy="2961900"/>
          </a:xfrm>
          <a:prstGeom prst="rect">
            <a:avLst/>
          </a:prstGeom>
        </p:spPr>
        <p:txBody>
          <a:bodyPr spcFirstLastPara="1" wrap="square" lIns="91425" tIns="91425" rIns="91425" bIns="91425" anchor="ctr" anchorCtr="0">
            <a:noAutofit/>
          </a:bodyPr>
          <a:lstStyle/>
          <a:p>
            <a:pPr algn="ctr">
              <a:lnSpc>
                <a:spcPct val="107000"/>
              </a:lnSpc>
              <a:spcAft>
                <a:spcPts val="800"/>
              </a:spcAft>
            </a:pPr>
            <a:br>
              <a:rPr lang="el-GR" sz="2400" dirty="0">
                <a:latin typeface="Calibri" panose="020F0502020204030204" pitchFamily="34" charset="0"/>
                <a:ea typeface="Calibri" panose="020F0502020204030204" pitchFamily="34" charset="0"/>
                <a:cs typeface="Times New Roman" panose="02020603050405020304" pitchFamily="18" charset="0"/>
              </a:rPr>
            </a:br>
            <a:r>
              <a:rPr lang="el-GR" sz="2800" dirty="0">
                <a:latin typeface="Calibri" panose="020F0502020204030204" pitchFamily="34" charset="0"/>
                <a:ea typeface="Calibri" panose="020F0502020204030204" pitchFamily="34" charset="0"/>
                <a:cs typeface="Times New Roman" panose="02020603050405020304" pitchFamily="18" charset="0"/>
              </a:rPr>
              <a:t>Αξιολόγηση Προγράμματος Σπουδών των Μαθηματικών</a:t>
            </a:r>
            <a:br>
              <a:rPr lang="el-GR" sz="3200" dirty="0"/>
            </a:br>
            <a:endParaRPr sz="3200" dirty="0"/>
          </a:p>
        </p:txBody>
      </p:sp>
      <p:sp>
        <p:nvSpPr>
          <p:cNvPr id="44033" name="Rectangle 1"/>
          <p:cNvSpPr>
            <a:spLocks noChangeArrowheads="1"/>
          </p:cNvSpPr>
          <p:nvPr/>
        </p:nvSpPr>
        <p:spPr bwMode="auto">
          <a:xfrm>
            <a:off x="0" y="107721"/>
            <a:ext cx="8501090" cy="1138773"/>
          </a:xfrm>
          <a:prstGeom prst="rect">
            <a:avLst/>
          </a:prstGeom>
          <a:noFill/>
          <a:ln w="9525">
            <a:noFill/>
            <a:miter lim="800000"/>
            <a:headEnd/>
            <a:tailEnd/>
          </a:ln>
          <a:effectLst/>
        </p:spPr>
        <p:txBody>
          <a:bodyPr vert="horz" wrap="square" lIns="91440" tIns="45720" rIns="91440" bIns="45720" numCol="2"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dirty="0">
                <a:ln>
                  <a:noFill/>
                </a:ln>
                <a:solidFill>
                  <a:srgbClr val="333399"/>
                </a:solidFill>
                <a:effectLst/>
                <a:latin typeface="Roboto Condensed Light" charset="0"/>
                <a:ea typeface="Roboto Condensed Light" charset="0"/>
                <a:cs typeface="Palatino Linotype" pitchFamily="18" charset="0"/>
              </a:rPr>
              <a:t>Χαράλαμπος Λεμονίδης </a:t>
            </a:r>
            <a:endParaRPr kumimoji="0" lang="el-GR" sz="1600" b="1" i="0" u="none" strike="noStrike" cap="none" normalizeH="0" baseline="0" dirty="0">
              <a:ln>
                <a:noFill/>
              </a:ln>
              <a:solidFill>
                <a:srgbClr val="333399"/>
              </a:solidFill>
              <a:effectLst/>
              <a:latin typeface="Roboto Condensed Light" charset="0"/>
              <a:ea typeface="Roboto Condensed Light"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1600" b="1" i="0" u="none" strike="noStrike" cap="none" normalizeH="0" baseline="0" dirty="0">
                <a:ln>
                  <a:noFill/>
                </a:ln>
                <a:solidFill>
                  <a:srgbClr val="333399"/>
                </a:solidFill>
                <a:effectLst/>
                <a:latin typeface="Roboto Condensed Light" charset="0"/>
                <a:ea typeface="Roboto Condensed Light" charset="0"/>
                <a:cs typeface="Palatino Linotype" pitchFamily="18" charset="0"/>
              </a:rPr>
              <a:t>Καθηγητής Διδακτικής Μαθηματικών </a:t>
            </a:r>
            <a:endParaRPr kumimoji="0" lang="el-GR" sz="1600" b="1" i="0" u="none" strike="noStrike" cap="none" normalizeH="0" baseline="0" dirty="0">
              <a:ln>
                <a:noFill/>
              </a:ln>
              <a:solidFill>
                <a:srgbClr val="333399"/>
              </a:solidFill>
              <a:effectLst/>
              <a:latin typeface="Roboto Condensed Light" charset="0"/>
              <a:ea typeface="Roboto Condensed Light" charset="0"/>
              <a:cs typeface="Arial" pitchFamily="34" charset="0"/>
            </a:endParaRPr>
          </a:p>
          <a:p>
            <a:pPr algn="ctr"/>
            <a:r>
              <a:rPr kumimoji="0" lang="el-GR" sz="1600" b="1" i="0" u="none" strike="noStrike" cap="none" normalizeH="0" baseline="0" dirty="0">
                <a:ln>
                  <a:noFill/>
                </a:ln>
                <a:solidFill>
                  <a:srgbClr val="333399"/>
                </a:solidFill>
                <a:effectLst/>
                <a:latin typeface="Roboto Condensed Light" charset="0"/>
                <a:ea typeface="Roboto Condensed Light" charset="0"/>
                <a:cs typeface="Palatino Linotype" pitchFamily="18" charset="0"/>
              </a:rPr>
              <a:t>Πανεπιστήμιο Δυτικής Μακεδονίας </a:t>
            </a:r>
          </a:p>
          <a:p>
            <a:pPr algn="ctr"/>
            <a:endParaRPr lang="el-GR" sz="1000" b="1" dirty="0">
              <a:solidFill>
                <a:srgbClr val="333399"/>
              </a:solidFill>
              <a:latin typeface="Roboto Condensed Light" charset="0"/>
              <a:ea typeface="Roboto Condensed Light" charset="0"/>
            </a:endParaRPr>
          </a:p>
          <a:p>
            <a:pPr algn="ctr"/>
            <a:endParaRPr lang="el-GR" sz="1000" b="1" dirty="0">
              <a:solidFill>
                <a:srgbClr val="333399"/>
              </a:solidFill>
              <a:latin typeface="Roboto Condensed Light" charset="0"/>
              <a:ea typeface="Roboto Condensed Light" charset="0"/>
            </a:endParaRPr>
          </a:p>
          <a:p>
            <a:pPr algn="ctr"/>
            <a:endParaRPr lang="el-GR" sz="1000" b="1" dirty="0">
              <a:solidFill>
                <a:srgbClr val="333399"/>
              </a:solidFill>
              <a:latin typeface="Roboto Condensed Light" charset="0"/>
              <a:ea typeface="Roboto Condensed Light" charset="0"/>
            </a:endParaRPr>
          </a:p>
          <a:p>
            <a:pPr algn="ctr"/>
            <a:endParaRPr lang="el-GR" sz="1000" b="1" dirty="0">
              <a:solidFill>
                <a:srgbClr val="333399"/>
              </a:solidFill>
              <a:latin typeface="Roboto Condensed Light" charset="0"/>
              <a:ea typeface="Roboto Condensed Light"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971600" y="1714494"/>
            <a:ext cx="7200800" cy="2081392"/>
          </a:xfrm>
          <a:prstGeom prst="rect">
            <a:avLst/>
          </a:prstGeom>
        </p:spPr>
        <p:txBody>
          <a:bodyPr spcFirstLastPara="1" wrap="square" lIns="91425" tIns="91425" rIns="91425" bIns="91425" anchor="ctr" anchorCtr="0">
            <a:noAutofit/>
          </a:bodyPr>
          <a:lstStyle/>
          <a:p>
            <a:pPr marL="457200" lvl="1" indent="0" algn="just">
              <a:spcBef>
                <a:spcPts val="0"/>
              </a:spcBef>
              <a:buNone/>
            </a:pPr>
            <a:r>
              <a:rPr lang="el-GR" sz="1800" b="1" dirty="0">
                <a:latin typeface="Calibri" panose="020F0502020204030204" pitchFamily="34" charset="0"/>
                <a:cs typeface="Calibri" panose="020F0502020204030204" pitchFamily="34" charset="0"/>
              </a:rPr>
              <a:t>Αξιολόγηση Προγράμματος Σπουδών</a:t>
            </a:r>
          </a:p>
          <a:p>
            <a:pPr marL="457200" lvl="1" indent="0" algn="just">
              <a:spcBef>
                <a:spcPts val="0"/>
              </a:spcBef>
              <a:buNone/>
            </a:pPr>
            <a:endParaRPr lang="el-GR" sz="1800" b="1" dirty="0">
              <a:latin typeface="Calibri" panose="020F0502020204030204" pitchFamily="34" charset="0"/>
              <a:cs typeface="Calibri" panose="020F0502020204030204" pitchFamily="34" charset="0"/>
            </a:endParaRPr>
          </a:p>
          <a:p>
            <a:pPr marL="457200" lvl="1" indent="0" algn="just">
              <a:spcBef>
                <a:spcPts val="0"/>
              </a:spcBef>
              <a:buNone/>
            </a:pPr>
            <a:r>
              <a:rPr lang="el-GR" sz="1800" dirty="0">
                <a:latin typeface="Calibri" panose="020F0502020204030204" pitchFamily="34" charset="0"/>
                <a:cs typeface="Calibri" panose="020F0502020204030204" pitchFamily="34" charset="0"/>
              </a:rPr>
              <a:t>Αυτή η πολυπλοκότητα και η πολλαπλή φύση της έννοιας του προγράμματος σπουδών καθιστούν ακόμη πιο δύσκολη την αποτύπωση της έννοιας της αξιολόγησης του προγράμματος σπουδών. Βρίσκεται συχνά σε σιωπηρές ή άτυπες μορφές, εγγενείς στη λήψη αποφάσεων σχετικά με τις καθημερινές διδακτικές πρακτικές, τις ερμηνείες των αποτελεσμάτων των μαθητών σε τεστ και τις ενέργειες ανάπτυξης ή συμπλήρωσης διδακτικού υλικού. Τέτοιες ενέργειες μπορούν να γίνουν από άτομα (π.χ. εκπαιδευτικός, διευθυντής σχολείου) ή ομάδες (π.χ. εκπαιδευτικοί σε ένα τμήμα μαθηματικών, γονείς, εργοδότες).</a:t>
            </a:r>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10</a:t>
            </a:fld>
            <a:endParaRPr/>
          </a:p>
        </p:txBody>
      </p:sp>
    </p:spTree>
    <p:extLst>
      <p:ext uri="{BB962C8B-B14F-4D97-AF65-F5344CB8AC3E}">
        <p14:creationId xmlns:p14="http://schemas.microsoft.com/office/powerpoint/2010/main" val="22055148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971600" y="1714494"/>
            <a:ext cx="7200800" cy="2081392"/>
          </a:xfrm>
          <a:prstGeom prst="rect">
            <a:avLst/>
          </a:prstGeom>
        </p:spPr>
        <p:txBody>
          <a:bodyPr spcFirstLastPara="1" wrap="square" lIns="91425" tIns="91425" rIns="91425" bIns="91425" anchor="ctr" anchorCtr="0">
            <a:noAutofit/>
          </a:bodyPr>
          <a:lstStyle/>
          <a:p>
            <a:pPr marL="457200" lvl="1" indent="0" algn="just">
              <a:spcBef>
                <a:spcPts val="0"/>
              </a:spcBef>
              <a:buNone/>
            </a:pPr>
            <a:r>
              <a:rPr lang="el-GR" sz="1800" dirty="0">
                <a:latin typeface="Calibri" panose="020F0502020204030204" pitchFamily="34" charset="0"/>
                <a:cs typeface="Calibri" panose="020F0502020204030204" pitchFamily="34" charset="0"/>
              </a:rPr>
              <a:t>Οι πιο σαφείς και επίσημες πτυχές της αξιολόγησης υιοθετούνται όταν πρέπει να ληφθούν αποφάσεις σχετικά με πιο γενικά στοιχεία του προγράμματος σπουδών σε θεσμικό ή εθνικό επίπεδο (π.χ. σχολική επιτροπή, εκπαιδευτικές επιτροπές, Υπουργείο Παιδείας). Με τέτοιες ενέργειες, «υπάρχει ανάγκη να πείσουμε την κοινότητα, τους εκπαιδευτικούς, τους γονείς κ.λπ.». (</a:t>
            </a:r>
            <a:r>
              <a:rPr lang="el-GR" sz="1800" dirty="0" err="1">
                <a:latin typeface="Calibri" panose="020F0502020204030204" pitchFamily="34" charset="0"/>
                <a:cs typeface="Calibri" panose="020F0502020204030204" pitchFamily="34" charset="0"/>
              </a:rPr>
              <a:t>Howson</a:t>
            </a:r>
            <a:r>
              <a:rPr lang="el-GR" sz="1800" dirty="0">
                <a:latin typeface="Calibri" panose="020F0502020204030204" pitchFamily="34" charset="0"/>
                <a:cs typeface="Calibri" panose="020F0502020204030204" pitchFamily="34" charset="0"/>
              </a:rPr>
              <a:t> </a:t>
            </a:r>
            <a:r>
              <a:rPr lang="el-GR" sz="1800" dirty="0" err="1">
                <a:latin typeface="Calibri" panose="020F0502020204030204" pitchFamily="34" charset="0"/>
                <a:cs typeface="Calibri" panose="020F0502020204030204" pitchFamily="34" charset="0"/>
              </a:rPr>
              <a:t>et</a:t>
            </a:r>
            <a:r>
              <a:rPr lang="el-GR" sz="1800" dirty="0">
                <a:latin typeface="Calibri" panose="020F0502020204030204" pitchFamily="34" charset="0"/>
                <a:cs typeface="Calibri" panose="020F0502020204030204" pitchFamily="34" charset="0"/>
              </a:rPr>
              <a:t> </a:t>
            </a:r>
            <a:r>
              <a:rPr lang="el-GR" sz="1800" dirty="0" err="1">
                <a:latin typeface="Calibri" panose="020F0502020204030204" pitchFamily="34" charset="0"/>
                <a:cs typeface="Calibri" panose="020F0502020204030204" pitchFamily="34" charset="0"/>
              </a:rPr>
              <a:t>al</a:t>
            </a:r>
            <a:r>
              <a:rPr lang="el-GR" sz="1800" dirty="0">
                <a:latin typeface="Calibri" panose="020F0502020204030204" pitchFamily="34" charset="0"/>
                <a:cs typeface="Calibri" panose="020F0502020204030204" pitchFamily="34" charset="0"/>
              </a:rPr>
              <a:t>. 1981), εξ ου και η ανάγκη για σαφή και τεκμηριωμένη αξιολόγηση του προγράμματος σπουδών.</a:t>
            </a:r>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11</a:t>
            </a:fld>
            <a:endParaRPr/>
          </a:p>
        </p:txBody>
      </p:sp>
    </p:spTree>
    <p:extLst>
      <p:ext uri="{BB962C8B-B14F-4D97-AF65-F5344CB8AC3E}">
        <p14:creationId xmlns:p14="http://schemas.microsoft.com/office/powerpoint/2010/main" val="380405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971600" y="1714494"/>
            <a:ext cx="7200800" cy="2081392"/>
          </a:xfrm>
          <a:prstGeom prst="rect">
            <a:avLst/>
          </a:prstGeom>
        </p:spPr>
        <p:txBody>
          <a:bodyPr spcFirstLastPara="1" wrap="square" lIns="91425" tIns="91425" rIns="91425" bIns="91425" anchor="ctr" anchorCtr="0">
            <a:noAutofit/>
          </a:bodyPr>
          <a:lstStyle/>
          <a:p>
            <a:pPr marL="457200" lvl="1" indent="0" algn="just">
              <a:spcBef>
                <a:spcPts val="0"/>
              </a:spcBef>
              <a:buNone/>
            </a:pPr>
            <a:r>
              <a:rPr lang="el-GR" sz="1800" dirty="0">
                <a:latin typeface="Calibri" panose="020F0502020204030204" pitchFamily="34" charset="0"/>
                <a:cs typeface="Calibri" panose="020F0502020204030204" pitchFamily="34" charset="0"/>
              </a:rPr>
              <a:t>Αν και οι όροι </a:t>
            </a:r>
            <a:r>
              <a:rPr lang="el-GR" sz="1800" i="1" dirty="0">
                <a:latin typeface="Calibri" panose="020F0502020204030204" pitchFamily="34" charset="0"/>
                <a:cs typeface="Calibri" panose="020F0502020204030204" pitchFamily="34" charset="0"/>
              </a:rPr>
              <a:t>διατίμηση (</a:t>
            </a:r>
            <a:r>
              <a:rPr lang="el-GR" sz="1800" i="1" dirty="0" err="1">
                <a:latin typeface="Calibri" panose="020F0502020204030204" pitchFamily="34" charset="0"/>
                <a:cs typeface="Calibri" panose="020F0502020204030204" pitchFamily="34" charset="0"/>
              </a:rPr>
              <a:t>evaluation</a:t>
            </a:r>
            <a:r>
              <a:rPr lang="el-GR" sz="1800" i="1" dirty="0">
                <a:latin typeface="Calibri" panose="020F0502020204030204" pitchFamily="34" charset="0"/>
                <a:cs typeface="Calibri" panose="020F0502020204030204" pitchFamily="34" charset="0"/>
              </a:rPr>
              <a:t>) </a:t>
            </a:r>
            <a:r>
              <a:rPr lang="el-GR" sz="1800" dirty="0">
                <a:latin typeface="Calibri" panose="020F0502020204030204" pitchFamily="34" charset="0"/>
                <a:cs typeface="Calibri" panose="020F0502020204030204" pitchFamily="34" charset="0"/>
              </a:rPr>
              <a:t>και </a:t>
            </a:r>
            <a:r>
              <a:rPr lang="el-GR" sz="1800" i="1" dirty="0">
                <a:latin typeface="Calibri" panose="020F0502020204030204" pitchFamily="34" charset="0"/>
                <a:cs typeface="Calibri" panose="020F0502020204030204" pitchFamily="34" charset="0"/>
              </a:rPr>
              <a:t>αξιολόγηση (</a:t>
            </a:r>
            <a:r>
              <a:rPr lang="el-GR" sz="1800" i="1" dirty="0" err="1">
                <a:latin typeface="Calibri" panose="020F0502020204030204" pitchFamily="34" charset="0"/>
                <a:cs typeface="Calibri" panose="020F0502020204030204" pitchFamily="34" charset="0"/>
              </a:rPr>
              <a:t>assessment</a:t>
            </a:r>
            <a:r>
              <a:rPr lang="el-GR" sz="1800" i="1" dirty="0">
                <a:latin typeface="Calibri" panose="020F0502020204030204" pitchFamily="34" charset="0"/>
                <a:cs typeface="Calibri" panose="020F0502020204030204" pitchFamily="34" charset="0"/>
              </a:rPr>
              <a:t>) </a:t>
            </a:r>
            <a:r>
              <a:rPr lang="el-GR" sz="1800" dirty="0">
                <a:latin typeface="Calibri" panose="020F0502020204030204" pitchFamily="34" charset="0"/>
                <a:cs typeface="Calibri" panose="020F0502020204030204" pitchFamily="34" charset="0"/>
              </a:rPr>
              <a:t>χρησιμοποιούνται μερικές φορές εναλλακτικά, οι έννοιές τους άρχισαν σταδιακά να ορίζονται και να διακρίνονται με μεγαλύτερη ακρίβεια. </a:t>
            </a:r>
          </a:p>
          <a:p>
            <a:pPr marL="457200" lvl="1" indent="0" algn="just">
              <a:spcBef>
                <a:spcPts val="0"/>
              </a:spcBef>
              <a:buNone/>
            </a:pPr>
            <a:r>
              <a:rPr lang="el-GR" sz="1800" dirty="0">
                <a:latin typeface="Calibri" panose="020F0502020204030204" pitchFamily="34" charset="0"/>
                <a:cs typeface="Calibri" panose="020F0502020204030204" pitchFamily="34" charset="0"/>
              </a:rPr>
              <a:t>Ο </a:t>
            </a:r>
            <a:r>
              <a:rPr lang="el-GR" sz="1800" dirty="0" err="1">
                <a:latin typeface="Calibri" panose="020F0502020204030204" pitchFamily="34" charset="0"/>
                <a:cs typeface="Calibri" panose="020F0502020204030204" pitchFamily="34" charset="0"/>
              </a:rPr>
              <a:t>Niss</a:t>
            </a:r>
            <a:r>
              <a:rPr lang="el-GR" sz="1800" dirty="0">
                <a:latin typeface="Calibri" panose="020F0502020204030204" pitchFamily="34" charset="0"/>
                <a:cs typeface="Calibri" panose="020F0502020204030204" pitchFamily="34" charset="0"/>
              </a:rPr>
              <a:t> (1993) αναφέρεται στο </a:t>
            </a:r>
            <a:r>
              <a:rPr lang="el-GR" sz="1800" dirty="0" err="1">
                <a:latin typeface="Calibri" panose="020F0502020204030204" pitchFamily="34" charset="0"/>
                <a:cs typeface="Calibri" panose="020F0502020204030204" pitchFamily="34" charset="0"/>
              </a:rPr>
              <a:t>Discussion</a:t>
            </a:r>
            <a:r>
              <a:rPr lang="el-GR" sz="1800" dirty="0">
                <a:latin typeface="Calibri" panose="020F0502020204030204" pitchFamily="34" charset="0"/>
                <a:cs typeface="Calibri" panose="020F0502020204030204" pitchFamily="34" charset="0"/>
              </a:rPr>
              <a:t> </a:t>
            </a:r>
            <a:r>
              <a:rPr lang="el-GR" sz="1800" dirty="0" err="1">
                <a:latin typeface="Calibri" panose="020F0502020204030204" pitchFamily="34" charset="0"/>
                <a:cs typeface="Calibri" panose="020F0502020204030204" pitchFamily="34" charset="0"/>
              </a:rPr>
              <a:t>Document</a:t>
            </a:r>
            <a:r>
              <a:rPr lang="el-GR" sz="1800" dirty="0">
                <a:latin typeface="Calibri" panose="020F0502020204030204" pitchFamily="34" charset="0"/>
                <a:cs typeface="Calibri" panose="020F0502020204030204" pitchFamily="34" charset="0"/>
              </a:rPr>
              <a:t> της μελέτης ICMI του 1990 σχετικά με την αξιολόγηση στη μαθηματική εκπαίδευση και τα αποτελέσματά της για να τονίσει αυτή τη διάκριση: </a:t>
            </a:r>
          </a:p>
          <a:p>
            <a:pPr marL="457200" lvl="1" indent="0" algn="just">
              <a:spcBef>
                <a:spcPts val="0"/>
              </a:spcBef>
              <a:buNone/>
            </a:pPr>
            <a:r>
              <a:rPr lang="el-GR" sz="1800" dirty="0">
                <a:latin typeface="Calibri" panose="020F0502020204030204" pitchFamily="34" charset="0"/>
                <a:cs typeface="Calibri" panose="020F0502020204030204" pitchFamily="34" charset="0"/>
              </a:rPr>
              <a:t>«</a:t>
            </a:r>
            <a:r>
              <a:rPr lang="el-GR" sz="1800" i="1" dirty="0">
                <a:latin typeface="Calibri" panose="020F0502020204030204" pitchFamily="34" charset="0"/>
                <a:cs typeface="Calibri" panose="020F0502020204030204" pitchFamily="34" charset="0"/>
              </a:rPr>
              <a:t>Η αξιολόγηση (</a:t>
            </a:r>
            <a:r>
              <a:rPr lang="el-GR" sz="1800" i="1" dirty="0" err="1">
                <a:latin typeface="Calibri" panose="020F0502020204030204" pitchFamily="34" charset="0"/>
                <a:cs typeface="Calibri" panose="020F0502020204030204" pitchFamily="34" charset="0"/>
              </a:rPr>
              <a:t>assessment</a:t>
            </a:r>
            <a:r>
              <a:rPr lang="el-GR" sz="1800" i="1" dirty="0">
                <a:latin typeface="Calibri" panose="020F0502020204030204" pitchFamily="34" charset="0"/>
                <a:cs typeface="Calibri" panose="020F0502020204030204" pitchFamily="34" charset="0"/>
              </a:rPr>
              <a:t>) </a:t>
            </a:r>
            <a:r>
              <a:rPr lang="el-GR" sz="1800" dirty="0">
                <a:latin typeface="Calibri" panose="020F0502020204030204" pitchFamily="34" charset="0"/>
                <a:cs typeface="Calibri" panose="020F0502020204030204" pitchFamily="34" charset="0"/>
              </a:rPr>
              <a:t>στη μαθηματική εκπαίδευση θεωρείται ότι αφορά την κρίση της μαθηματικής ικανότητας, απόδοσης και επίδοσης - και οι τρεις έννοιες να ληφθούν με την ευρεία τους έννοια – των μαθητών είτε μεμονωμένα είτε σε ομάδες (. . . .). </a:t>
            </a:r>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12</a:t>
            </a:fld>
            <a:endParaRPr/>
          </a:p>
        </p:txBody>
      </p:sp>
    </p:spTree>
    <p:extLst>
      <p:ext uri="{BB962C8B-B14F-4D97-AF65-F5344CB8AC3E}">
        <p14:creationId xmlns:p14="http://schemas.microsoft.com/office/powerpoint/2010/main" val="29675732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971600" y="1714494"/>
            <a:ext cx="7200800" cy="2081392"/>
          </a:xfrm>
          <a:prstGeom prst="rect">
            <a:avLst/>
          </a:prstGeom>
        </p:spPr>
        <p:txBody>
          <a:bodyPr spcFirstLastPara="1" wrap="square" lIns="91425" tIns="91425" rIns="91425" bIns="91425" anchor="ctr" anchorCtr="0">
            <a:noAutofit/>
          </a:bodyPr>
          <a:lstStyle/>
          <a:p>
            <a:pPr marL="457200" lvl="1" indent="0" algn="just">
              <a:spcBef>
                <a:spcPts val="0"/>
              </a:spcBef>
              <a:buNone/>
            </a:pPr>
            <a:r>
              <a:rPr lang="el-GR" sz="1800" dirty="0">
                <a:latin typeface="Calibri" panose="020F0502020204030204" pitchFamily="34" charset="0"/>
                <a:cs typeface="Calibri" panose="020F0502020204030204" pitchFamily="34" charset="0"/>
              </a:rPr>
              <a:t>Η </a:t>
            </a:r>
            <a:r>
              <a:rPr lang="el-GR" sz="1800" i="1" dirty="0">
                <a:latin typeface="Calibri" panose="020F0502020204030204" pitchFamily="34" charset="0"/>
                <a:cs typeface="Calibri" panose="020F0502020204030204" pitchFamily="34" charset="0"/>
              </a:rPr>
              <a:t>διατίμηση (</a:t>
            </a:r>
            <a:r>
              <a:rPr lang="el-GR" sz="1800" i="1" dirty="0" err="1">
                <a:latin typeface="Calibri" panose="020F0502020204030204" pitchFamily="34" charset="0"/>
                <a:cs typeface="Calibri" panose="020F0502020204030204" pitchFamily="34" charset="0"/>
              </a:rPr>
              <a:t>evaluation</a:t>
            </a:r>
            <a:r>
              <a:rPr lang="el-GR" sz="1800" i="1" dirty="0">
                <a:latin typeface="Calibri" panose="020F0502020204030204" pitchFamily="34" charset="0"/>
                <a:cs typeface="Calibri" panose="020F0502020204030204" pitchFamily="34" charset="0"/>
              </a:rPr>
              <a:t>) </a:t>
            </a:r>
            <a:r>
              <a:rPr lang="el-GR" sz="1800" dirty="0">
                <a:latin typeface="Calibri" panose="020F0502020204030204" pitchFamily="34" charset="0"/>
                <a:cs typeface="Calibri" panose="020F0502020204030204" pitchFamily="34" charset="0"/>
              </a:rPr>
              <a:t>στη μαθηματική εκπαίδευση θεωρείται ότι είναι η κρίση των εκπαιδευτικών ή εκπαιδευτικών συστημάτων, στο σύνολό της ή εν μέρει, όσον αφορά τη διδασκαλία των μαθηματικών». (σελ. 3).</a:t>
            </a:r>
          </a:p>
          <a:p>
            <a:pPr marL="457200" lvl="1" indent="0" algn="just">
              <a:spcBef>
                <a:spcPts val="0"/>
              </a:spcBef>
              <a:buNone/>
            </a:pPr>
            <a:r>
              <a:rPr lang="el-GR" sz="1800" dirty="0">
                <a:latin typeface="Calibri" panose="020F0502020204030204" pitchFamily="34" charset="0"/>
                <a:cs typeface="Calibri" panose="020F0502020204030204" pitchFamily="34" charset="0"/>
              </a:rPr>
              <a:t>Η διατίμηση (</a:t>
            </a:r>
            <a:r>
              <a:rPr lang="el-GR" sz="1800" dirty="0" err="1">
                <a:latin typeface="Calibri" panose="020F0502020204030204" pitchFamily="34" charset="0"/>
                <a:cs typeface="Calibri" panose="020F0502020204030204" pitchFamily="34" charset="0"/>
              </a:rPr>
              <a:t>evaluation</a:t>
            </a:r>
            <a:r>
              <a:rPr lang="el-GR" sz="1800" dirty="0">
                <a:latin typeface="Calibri" panose="020F0502020204030204" pitchFamily="34" charset="0"/>
                <a:cs typeface="Calibri" panose="020F0502020204030204" pitchFamily="34" charset="0"/>
              </a:rPr>
              <a:t>)  συχνά γίνεται αντιληπτή ως μια αναπόσπαστη φάση της διαδικασίας ανάπτυξης του προγράμματος σπουδών που θεωρείται ως ένας κύκλος. </a:t>
            </a:r>
          </a:p>
          <a:p>
            <a:pPr marL="457200" lvl="1" indent="0" algn="just">
              <a:spcBef>
                <a:spcPts val="0"/>
              </a:spcBef>
              <a:buNone/>
            </a:pPr>
            <a:endParaRPr lang="el-GR" sz="1800" dirty="0">
              <a:latin typeface="Calibri" panose="020F0502020204030204" pitchFamily="34" charset="0"/>
              <a:cs typeface="Calibri" panose="020F0502020204030204" pitchFamily="34" charset="0"/>
            </a:endParaRPr>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13</a:t>
            </a:fld>
            <a:endParaRPr/>
          </a:p>
        </p:txBody>
      </p:sp>
    </p:spTree>
    <p:extLst>
      <p:ext uri="{BB962C8B-B14F-4D97-AF65-F5344CB8AC3E}">
        <p14:creationId xmlns:p14="http://schemas.microsoft.com/office/powerpoint/2010/main" val="15948019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971600" y="1714494"/>
            <a:ext cx="7200800" cy="2081392"/>
          </a:xfrm>
          <a:prstGeom prst="rect">
            <a:avLst/>
          </a:prstGeom>
        </p:spPr>
        <p:txBody>
          <a:bodyPr spcFirstLastPara="1" wrap="square" lIns="91425" tIns="91425" rIns="91425" bIns="91425" anchor="ctr" anchorCtr="0">
            <a:noAutofit/>
          </a:bodyPr>
          <a:lstStyle/>
          <a:p>
            <a:pPr marL="457200" lvl="1" indent="0" algn="just">
              <a:spcBef>
                <a:spcPts val="0"/>
              </a:spcBef>
              <a:buNone/>
            </a:pPr>
            <a:r>
              <a:rPr lang="el-GR" sz="1800" dirty="0">
                <a:latin typeface="Calibri" panose="020F0502020204030204" pitchFamily="34" charset="0"/>
                <a:cs typeface="Calibri" panose="020F0502020204030204" pitchFamily="34" charset="0"/>
              </a:rPr>
              <a:t>Ο </a:t>
            </a:r>
            <a:r>
              <a:rPr lang="el-GR" sz="1800" dirty="0" err="1">
                <a:latin typeface="Calibri" panose="020F0502020204030204" pitchFamily="34" charset="0"/>
                <a:cs typeface="Calibri" panose="020F0502020204030204" pitchFamily="34" charset="0"/>
              </a:rPr>
              <a:t>Sowell</a:t>
            </a:r>
            <a:r>
              <a:rPr lang="el-GR" sz="1800" dirty="0">
                <a:latin typeface="Calibri" panose="020F0502020204030204" pitchFamily="34" charset="0"/>
                <a:cs typeface="Calibri" panose="020F0502020204030204" pitchFamily="34" charset="0"/>
              </a:rPr>
              <a:t> (2005) προσδιορίζει τέσσερις φάσεις: </a:t>
            </a:r>
          </a:p>
          <a:p>
            <a:pPr marL="457200" lvl="1" indent="0" algn="just">
              <a:spcBef>
                <a:spcPts val="0"/>
              </a:spcBef>
              <a:buNone/>
            </a:pPr>
            <a:r>
              <a:rPr lang="el-GR" sz="1800" dirty="0">
                <a:latin typeface="Calibri" panose="020F0502020204030204" pitchFamily="34" charset="0"/>
                <a:cs typeface="Calibri" panose="020F0502020204030204" pitchFamily="34" charset="0"/>
              </a:rPr>
              <a:t>(1) </a:t>
            </a:r>
            <a:r>
              <a:rPr lang="el-GR" sz="1800" i="1" dirty="0">
                <a:latin typeface="Calibri" panose="020F0502020204030204" pitchFamily="34" charset="0"/>
                <a:cs typeface="Calibri" panose="020F0502020204030204" pitchFamily="34" charset="0"/>
              </a:rPr>
              <a:t>σχεδιασμός</a:t>
            </a:r>
            <a:r>
              <a:rPr lang="el-GR" sz="1800" dirty="0">
                <a:latin typeface="Calibri" panose="020F0502020204030204" pitchFamily="34" charset="0"/>
                <a:cs typeface="Calibri" panose="020F0502020204030204" pitchFamily="34" charset="0"/>
              </a:rPr>
              <a:t>, δηλαδή καθορισμός σκοπών και στόχων του προγράμματος σπουδών, ονομασία των βασικών ζητημάτων και τάσεων ως τομείς παγκόσμιου περιεχομένου και εξέταση των αναγκών. </a:t>
            </a:r>
          </a:p>
          <a:p>
            <a:pPr marL="457200" lvl="1" indent="0" algn="just">
              <a:spcBef>
                <a:spcPts val="0"/>
              </a:spcBef>
              <a:buNone/>
            </a:pPr>
            <a:r>
              <a:rPr lang="el-GR" sz="1800" dirty="0">
                <a:latin typeface="Calibri" panose="020F0502020204030204" pitchFamily="34" charset="0"/>
                <a:cs typeface="Calibri" panose="020F0502020204030204" pitchFamily="34" charset="0"/>
              </a:rPr>
              <a:t>(2) </a:t>
            </a:r>
            <a:r>
              <a:rPr lang="el-GR" sz="1800" i="1" dirty="0">
                <a:latin typeface="Calibri" panose="020F0502020204030204" pitchFamily="34" charset="0"/>
                <a:cs typeface="Calibri" panose="020F0502020204030204" pitchFamily="34" charset="0"/>
              </a:rPr>
              <a:t>ανάπτυξη περιεχομένου</a:t>
            </a:r>
            <a:r>
              <a:rPr lang="el-GR" sz="1800" dirty="0">
                <a:latin typeface="Calibri" panose="020F0502020204030204" pitchFamily="34" charset="0"/>
                <a:cs typeface="Calibri" panose="020F0502020204030204" pitchFamily="34" charset="0"/>
              </a:rPr>
              <a:t> προγράμματος σπουδών ή θεμάτων σύμφωνα με συγκεκριμένα κριτήρια ή πρότυπα. </a:t>
            </a:r>
          </a:p>
          <a:p>
            <a:pPr marL="457200" lvl="1" indent="0" algn="just">
              <a:spcBef>
                <a:spcPts val="0"/>
              </a:spcBef>
              <a:buNone/>
            </a:pPr>
            <a:r>
              <a:rPr lang="el-GR" sz="1800" dirty="0">
                <a:latin typeface="Calibri" panose="020F0502020204030204" pitchFamily="34" charset="0"/>
                <a:cs typeface="Calibri" panose="020F0502020204030204" pitchFamily="34" charset="0"/>
              </a:rPr>
              <a:t>(3) </a:t>
            </a:r>
            <a:r>
              <a:rPr lang="el-GR" sz="1800" i="1" dirty="0">
                <a:latin typeface="Calibri" panose="020F0502020204030204" pitchFamily="34" charset="0"/>
                <a:cs typeface="Calibri" panose="020F0502020204030204" pitchFamily="34" charset="0"/>
              </a:rPr>
              <a:t>εφαρμογή</a:t>
            </a:r>
            <a:r>
              <a:rPr lang="el-GR" sz="1800" dirty="0">
                <a:latin typeface="Calibri" panose="020F0502020204030204" pitchFamily="34" charset="0"/>
                <a:cs typeface="Calibri" panose="020F0502020204030204" pitchFamily="34" charset="0"/>
              </a:rPr>
              <a:t>, μέσω διδακτικών στρατηγικών που μετατρέπουν το γραπτό πρόγραμμα σπουδών σε διδασκαλία, </a:t>
            </a:r>
          </a:p>
          <a:p>
            <a:pPr marL="457200" lvl="1" indent="0" algn="just">
              <a:spcBef>
                <a:spcPts val="0"/>
              </a:spcBef>
              <a:buNone/>
            </a:pPr>
            <a:r>
              <a:rPr lang="el-GR" sz="1800" dirty="0">
                <a:latin typeface="Calibri" panose="020F0502020204030204" pitchFamily="34" charset="0"/>
                <a:cs typeface="Calibri" panose="020F0502020204030204" pitchFamily="34" charset="0"/>
              </a:rPr>
              <a:t>και (4) </a:t>
            </a:r>
            <a:r>
              <a:rPr lang="el-GR" sz="1800" i="1" dirty="0">
                <a:latin typeface="Calibri" panose="020F0502020204030204" pitchFamily="34" charset="0"/>
                <a:cs typeface="Calibri" panose="020F0502020204030204" pitchFamily="34" charset="0"/>
              </a:rPr>
              <a:t>αξιολόγηση</a:t>
            </a:r>
            <a:r>
              <a:rPr lang="el-GR" sz="1800" dirty="0">
                <a:latin typeface="Calibri" panose="020F0502020204030204" pitchFamily="34" charset="0"/>
                <a:cs typeface="Calibri" panose="020F0502020204030204" pitchFamily="34" charset="0"/>
              </a:rPr>
              <a:t>, με βάση κριτήρια που βοηθούν στον εντοπισμό των δυνατών σημείων και των αδυναμιών του προγράμματος σπουδών.</a:t>
            </a:r>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14</a:t>
            </a:fld>
            <a:endParaRPr/>
          </a:p>
        </p:txBody>
      </p:sp>
    </p:spTree>
    <p:extLst>
      <p:ext uri="{BB962C8B-B14F-4D97-AF65-F5344CB8AC3E}">
        <p14:creationId xmlns:p14="http://schemas.microsoft.com/office/powerpoint/2010/main" val="27595947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971600" y="1714494"/>
            <a:ext cx="7200800" cy="2081392"/>
          </a:xfrm>
          <a:prstGeom prst="rect">
            <a:avLst/>
          </a:prstGeom>
        </p:spPr>
        <p:txBody>
          <a:bodyPr spcFirstLastPara="1" wrap="square" lIns="91425" tIns="91425" rIns="91425" bIns="91425" anchor="ctr" anchorCtr="0">
            <a:noAutofit/>
          </a:bodyPr>
          <a:lstStyle/>
          <a:p>
            <a:pPr marL="457200" lvl="1" indent="0" algn="just">
              <a:spcBef>
                <a:spcPts val="0"/>
              </a:spcBef>
              <a:buNone/>
            </a:pPr>
            <a:r>
              <a:rPr lang="el-GR" sz="1800" dirty="0">
                <a:latin typeface="Calibri" panose="020F0502020204030204" pitchFamily="34" charset="0"/>
                <a:cs typeface="Calibri" panose="020F0502020204030204" pitchFamily="34" charset="0"/>
              </a:rPr>
              <a:t>Όταν πρόκειται να αναληφθεί δράση αξιολόγησης του προγράμματος σπουδών, η πολυπλοκότητα του προγράμματος σπουδών, οι πολυάριθμες συνιστώσες του και οι εμπλεκόμενοι φορείς, οδηγούν στη δημιουργία πολλών ερωτημάτων ως προς τις πτυχές που πρέπει να αξιολογηθούν, για παράδειγμα, η ποιότητα των σχολικών βιβλίων, η μάθηση των μαθητών, οι διδακτικές πρακτικές, και συνέπεια μεταξύ συγκεκριμένων στοιχείων. </a:t>
            </a:r>
          </a:p>
          <a:p>
            <a:pPr marL="457200" lvl="1" indent="0" algn="just">
              <a:spcBef>
                <a:spcPts val="0"/>
              </a:spcBef>
              <a:buNone/>
            </a:pPr>
            <a:r>
              <a:rPr lang="el-GR" sz="1800" dirty="0">
                <a:latin typeface="Calibri" panose="020F0502020204030204" pitchFamily="34" charset="0"/>
                <a:cs typeface="Calibri" panose="020F0502020204030204" pitchFamily="34" charset="0"/>
              </a:rPr>
              <a:t>Για την αξιολόγηση αυτών των διαφορετικών πτυχών, χρειάζονται διαφορετικές τεχνικές, εργαλεία και όργανα. Άλλα ερωτήματα αφορούν τα κριτήρια στα οποία θα βασιστεί η αξιολόγηση.</a:t>
            </a:r>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15</a:t>
            </a:fld>
            <a:endParaRPr/>
          </a:p>
        </p:txBody>
      </p:sp>
    </p:spTree>
    <p:extLst>
      <p:ext uri="{BB962C8B-B14F-4D97-AF65-F5344CB8AC3E}">
        <p14:creationId xmlns:p14="http://schemas.microsoft.com/office/powerpoint/2010/main" val="10808317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971600" y="1714494"/>
            <a:ext cx="7200800" cy="2081392"/>
          </a:xfrm>
          <a:prstGeom prst="rect">
            <a:avLst/>
          </a:prstGeom>
        </p:spPr>
        <p:txBody>
          <a:bodyPr spcFirstLastPara="1" wrap="square" lIns="91425" tIns="91425" rIns="91425" bIns="91425" anchor="ctr" anchorCtr="0">
            <a:noAutofit/>
          </a:bodyPr>
          <a:lstStyle/>
          <a:p>
            <a:pPr marL="457200" lvl="1" indent="0" algn="just">
              <a:spcBef>
                <a:spcPts val="0"/>
              </a:spcBef>
              <a:buNone/>
            </a:pPr>
            <a:r>
              <a:rPr lang="el-GR" sz="1800" dirty="0">
                <a:latin typeface="Calibri" panose="020F0502020204030204" pitchFamily="34" charset="0"/>
                <a:cs typeface="Calibri" panose="020F0502020204030204" pitchFamily="34" charset="0"/>
              </a:rPr>
              <a:t>Ο </a:t>
            </a:r>
            <a:r>
              <a:rPr lang="el-GR" sz="1800" dirty="0" err="1">
                <a:latin typeface="Calibri" panose="020F0502020204030204" pitchFamily="34" charset="0"/>
                <a:cs typeface="Calibri" panose="020F0502020204030204" pitchFamily="34" charset="0"/>
              </a:rPr>
              <a:t>Talmage</a:t>
            </a:r>
            <a:r>
              <a:rPr lang="el-GR" sz="1800" dirty="0">
                <a:latin typeface="Calibri" panose="020F0502020204030204" pitchFamily="34" charset="0"/>
                <a:cs typeface="Calibri" panose="020F0502020204030204" pitchFamily="34" charset="0"/>
              </a:rPr>
              <a:t> (1985) προσδιόρισε πέντε τύπους «ερωτήσεων αξιών» που πρέπει να ληφθούν υπόψη για την αξιολόγηση ενός προγράμματος σπουδών: </a:t>
            </a:r>
          </a:p>
          <a:p>
            <a:pPr marL="457200" lvl="1" indent="0" algn="just">
              <a:spcBef>
                <a:spcPts val="0"/>
              </a:spcBef>
              <a:buNone/>
            </a:pPr>
            <a:r>
              <a:rPr lang="el-GR" sz="1800" dirty="0">
                <a:latin typeface="Calibri" panose="020F0502020204030204" pitchFamily="34" charset="0"/>
                <a:cs typeface="Calibri" panose="020F0502020204030204" pitchFamily="34" charset="0"/>
              </a:rPr>
              <a:t>(α) το ζήτημα της εγγενούς αξίας, που σχετίζεται με την </a:t>
            </a:r>
            <a:r>
              <a:rPr lang="el-GR" sz="1800" dirty="0" err="1">
                <a:latin typeface="Calibri" panose="020F0502020204030204" pitchFamily="34" charset="0"/>
                <a:cs typeface="Calibri" panose="020F0502020204030204" pitchFamily="34" charset="0"/>
              </a:rPr>
              <a:t>καταλληλότητα</a:t>
            </a:r>
            <a:r>
              <a:rPr lang="el-GR" sz="1800" dirty="0">
                <a:latin typeface="Calibri" panose="020F0502020204030204" pitchFamily="34" charset="0"/>
                <a:cs typeface="Calibri" panose="020F0502020204030204" pitchFamily="34" charset="0"/>
              </a:rPr>
              <a:t> και την αξία του προγράμματος σπουδών. </a:t>
            </a:r>
          </a:p>
          <a:p>
            <a:pPr marL="457200" lvl="1" indent="0" algn="just">
              <a:spcBef>
                <a:spcPts val="0"/>
              </a:spcBef>
              <a:buNone/>
            </a:pPr>
            <a:r>
              <a:rPr lang="el-GR" sz="1800" dirty="0">
                <a:latin typeface="Calibri" panose="020F0502020204030204" pitchFamily="34" charset="0"/>
                <a:cs typeface="Calibri" panose="020F0502020204030204" pitchFamily="34" charset="0"/>
              </a:rPr>
              <a:t>(β) το ζήτημα της </a:t>
            </a:r>
            <a:r>
              <a:rPr lang="el-GR" sz="1800" dirty="0" err="1">
                <a:latin typeface="Calibri" panose="020F0502020204030204" pitchFamily="34" charset="0"/>
                <a:cs typeface="Calibri" panose="020F0502020204030204" pitchFamily="34" charset="0"/>
              </a:rPr>
              <a:t>εργαλειακής</a:t>
            </a:r>
            <a:r>
              <a:rPr lang="el-GR" sz="1800" dirty="0">
                <a:latin typeface="Calibri" panose="020F0502020204030204" pitchFamily="34" charset="0"/>
                <a:cs typeface="Calibri" panose="020F0502020204030204" pitchFamily="34" charset="0"/>
              </a:rPr>
              <a:t> αξίας, που σχετίζεται με το εάν το πρόγραμμα σπουδών επιτυγχάνει αυτό που υποτίθεται ότι θα επιτύχει και αφορά τη συνέπεια των στοιχείων του προγράμματος με τους σκοπούς και τους στόχους του και με τον φιλοσοφικό ή ψυχολογικό του προσανατολισμό· </a:t>
            </a:r>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16</a:t>
            </a:fld>
            <a:endParaRPr/>
          </a:p>
        </p:txBody>
      </p:sp>
    </p:spTree>
    <p:extLst>
      <p:ext uri="{BB962C8B-B14F-4D97-AF65-F5344CB8AC3E}">
        <p14:creationId xmlns:p14="http://schemas.microsoft.com/office/powerpoint/2010/main" val="23376784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971600" y="1714494"/>
            <a:ext cx="7200800" cy="2081392"/>
          </a:xfrm>
          <a:prstGeom prst="rect">
            <a:avLst/>
          </a:prstGeom>
        </p:spPr>
        <p:txBody>
          <a:bodyPr spcFirstLastPara="1" wrap="square" lIns="91425" tIns="91425" rIns="91425" bIns="91425" anchor="ctr" anchorCtr="0">
            <a:noAutofit/>
          </a:bodyPr>
          <a:lstStyle/>
          <a:p>
            <a:pPr marL="457200" lvl="1" indent="0" algn="just">
              <a:spcBef>
                <a:spcPts val="0"/>
              </a:spcBef>
              <a:buNone/>
            </a:pPr>
            <a:r>
              <a:rPr lang="el-GR" sz="1800" dirty="0">
                <a:latin typeface="Calibri" panose="020F0502020204030204" pitchFamily="34" charset="0"/>
                <a:cs typeface="Calibri" panose="020F0502020204030204" pitchFamily="34" charset="0"/>
              </a:rPr>
              <a:t>(γ) το ζήτημα της συγκριτικής αξίας, που τίθεται κατά τη σύγκριση ενός νέου προγράμματος με το παλιό ή κατά τη σύγκριση διαφορετικών προγραμμάτων σπουδών· </a:t>
            </a:r>
          </a:p>
          <a:p>
            <a:pPr marL="457200" lvl="1" indent="0" algn="just">
              <a:spcBef>
                <a:spcPts val="0"/>
              </a:spcBef>
              <a:buNone/>
            </a:pPr>
            <a:r>
              <a:rPr lang="el-GR" sz="1800" dirty="0">
                <a:latin typeface="Calibri" panose="020F0502020204030204" pitchFamily="34" charset="0"/>
                <a:cs typeface="Calibri" panose="020F0502020204030204" pitchFamily="34" charset="0"/>
              </a:rPr>
              <a:t>(δ) το ζήτημα της αξίας εξιδανίκευσης που τέθηκε σε όλη τη διάρκεια της παράδοσης του νέου προγράμματος και αφορά την εξεύρεση τρόπων για να γίνει το πρόγραμμα όσο το δυνατόν καλύτερο· </a:t>
            </a:r>
          </a:p>
          <a:p>
            <a:pPr marL="457200" lvl="1" indent="0" algn="just">
              <a:spcBef>
                <a:spcPts val="0"/>
              </a:spcBef>
              <a:buNone/>
            </a:pPr>
            <a:r>
              <a:rPr lang="el-GR" sz="1800" dirty="0">
                <a:latin typeface="Calibri" panose="020F0502020204030204" pitchFamily="34" charset="0"/>
                <a:cs typeface="Calibri" panose="020F0502020204030204" pitchFamily="34" charset="0"/>
              </a:rPr>
              <a:t>και (ε) το ζήτημα της αξίας της απόφασης για το εάν θα διατηρηθεί, θα τροποποιηθεί ή θα εξαλειφθεί το πρόγραμμα σπουδών.</a:t>
            </a:r>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17</a:t>
            </a:fld>
            <a:endParaRPr/>
          </a:p>
        </p:txBody>
      </p:sp>
    </p:spTree>
    <p:extLst>
      <p:ext uri="{BB962C8B-B14F-4D97-AF65-F5344CB8AC3E}">
        <p14:creationId xmlns:p14="http://schemas.microsoft.com/office/powerpoint/2010/main" val="34476539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971600" y="1714494"/>
            <a:ext cx="7200800" cy="2081392"/>
          </a:xfrm>
          <a:prstGeom prst="rect">
            <a:avLst/>
          </a:prstGeom>
        </p:spPr>
        <p:txBody>
          <a:bodyPr spcFirstLastPara="1" wrap="square" lIns="91425" tIns="91425" rIns="91425" bIns="91425" anchor="ctr" anchorCtr="0">
            <a:noAutofit/>
          </a:bodyPr>
          <a:lstStyle/>
          <a:p>
            <a:pPr marL="457200" lvl="1" indent="0" algn="just">
              <a:spcBef>
                <a:spcPts val="0"/>
              </a:spcBef>
              <a:buNone/>
            </a:pPr>
            <a:r>
              <a:rPr lang="el-GR" sz="1800" dirty="0">
                <a:latin typeface="Calibri" panose="020F0502020204030204" pitchFamily="34" charset="0"/>
                <a:cs typeface="Calibri" panose="020F0502020204030204" pitchFamily="34" charset="0"/>
              </a:rPr>
              <a:t>Ιδιαίτερα, η έννοια της </a:t>
            </a:r>
            <a:r>
              <a:rPr lang="el-GR" sz="1800" i="1" dirty="0">
                <a:latin typeface="Calibri" panose="020F0502020204030204" pitchFamily="34" charset="0"/>
                <a:cs typeface="Calibri" panose="020F0502020204030204" pitchFamily="34" charset="0"/>
              </a:rPr>
              <a:t>ευθυγράμμισης του προγράμματος σπουδών </a:t>
            </a:r>
            <a:r>
              <a:rPr lang="el-GR" sz="1800" dirty="0">
                <a:latin typeface="Calibri" panose="020F0502020204030204" pitchFamily="34" charset="0"/>
                <a:cs typeface="Calibri" panose="020F0502020204030204" pitchFamily="34" charset="0"/>
              </a:rPr>
              <a:t>χρησιμοποιείται σε πολλές πηγές και μελέτες αξιολόγησης (π.χ. </a:t>
            </a:r>
            <a:r>
              <a:rPr lang="el-GR" sz="1800" dirty="0" err="1">
                <a:latin typeface="Calibri" panose="020F0502020204030204" pitchFamily="34" charset="0"/>
                <a:cs typeface="Calibri" panose="020F0502020204030204" pitchFamily="34" charset="0"/>
              </a:rPr>
              <a:t>Romberg</a:t>
            </a:r>
            <a:r>
              <a:rPr lang="el-GR" sz="1800" dirty="0">
                <a:latin typeface="Calibri" panose="020F0502020204030204" pitchFamily="34" charset="0"/>
                <a:cs typeface="Calibri" panose="020F0502020204030204" pitchFamily="34" charset="0"/>
              </a:rPr>
              <a:t> </a:t>
            </a:r>
            <a:r>
              <a:rPr lang="el-GR" sz="1800" dirty="0" err="1">
                <a:latin typeface="Calibri" panose="020F0502020204030204" pitchFamily="34" charset="0"/>
                <a:cs typeface="Calibri" panose="020F0502020204030204" pitchFamily="34" charset="0"/>
              </a:rPr>
              <a:t>et</a:t>
            </a:r>
            <a:r>
              <a:rPr lang="el-GR" sz="1800" dirty="0">
                <a:latin typeface="Calibri" panose="020F0502020204030204" pitchFamily="34" charset="0"/>
                <a:cs typeface="Calibri" panose="020F0502020204030204" pitchFamily="34" charset="0"/>
              </a:rPr>
              <a:t> </a:t>
            </a:r>
            <a:r>
              <a:rPr lang="el-GR" sz="1800" dirty="0" err="1">
                <a:latin typeface="Calibri" panose="020F0502020204030204" pitchFamily="34" charset="0"/>
                <a:cs typeface="Calibri" panose="020F0502020204030204" pitchFamily="34" charset="0"/>
              </a:rPr>
              <a:t>al</a:t>
            </a:r>
            <a:r>
              <a:rPr lang="el-GR" sz="1800" dirty="0">
                <a:latin typeface="Calibri" panose="020F0502020204030204" pitchFamily="34" charset="0"/>
                <a:cs typeface="Calibri" panose="020F0502020204030204" pitchFamily="34" charset="0"/>
              </a:rPr>
              <a:t>. 1991; </a:t>
            </a:r>
            <a:r>
              <a:rPr lang="el-GR" sz="1800" dirty="0" err="1">
                <a:latin typeface="Calibri" panose="020F0502020204030204" pitchFamily="34" charset="0"/>
                <a:cs typeface="Calibri" panose="020F0502020204030204" pitchFamily="34" charset="0"/>
              </a:rPr>
              <a:t>Schmidt</a:t>
            </a:r>
            <a:r>
              <a:rPr lang="el-GR" sz="1800" dirty="0">
                <a:latin typeface="Calibri" panose="020F0502020204030204" pitchFamily="34" charset="0"/>
                <a:cs typeface="Calibri" panose="020F0502020204030204" pitchFamily="34" charset="0"/>
              </a:rPr>
              <a:t> </a:t>
            </a:r>
            <a:r>
              <a:rPr lang="el-GR" sz="1800" dirty="0" err="1">
                <a:latin typeface="Calibri" panose="020F0502020204030204" pitchFamily="34" charset="0"/>
                <a:cs typeface="Calibri" panose="020F0502020204030204" pitchFamily="34" charset="0"/>
              </a:rPr>
              <a:t>et</a:t>
            </a:r>
            <a:r>
              <a:rPr lang="el-GR" sz="1800" dirty="0">
                <a:latin typeface="Calibri" panose="020F0502020204030204" pitchFamily="34" charset="0"/>
                <a:cs typeface="Calibri" panose="020F0502020204030204" pitchFamily="34" charset="0"/>
              </a:rPr>
              <a:t> </a:t>
            </a:r>
            <a:r>
              <a:rPr lang="el-GR" sz="1800" dirty="0" err="1">
                <a:latin typeface="Calibri" panose="020F0502020204030204" pitchFamily="34" charset="0"/>
                <a:cs typeface="Calibri" panose="020F0502020204030204" pitchFamily="34" charset="0"/>
              </a:rPr>
              <a:t>al</a:t>
            </a:r>
            <a:r>
              <a:rPr lang="el-GR" sz="1800" dirty="0">
                <a:latin typeface="Calibri" panose="020F0502020204030204" pitchFamily="34" charset="0"/>
                <a:cs typeface="Calibri" panose="020F0502020204030204" pitchFamily="34" charset="0"/>
              </a:rPr>
              <a:t>. 2005; </a:t>
            </a:r>
            <a:r>
              <a:rPr lang="el-GR" sz="1800" dirty="0" err="1">
                <a:latin typeface="Calibri" panose="020F0502020204030204" pitchFamily="34" charset="0"/>
                <a:cs typeface="Calibri" panose="020F0502020204030204" pitchFamily="34" charset="0"/>
              </a:rPr>
              <a:t>Osta</a:t>
            </a:r>
            <a:r>
              <a:rPr lang="el-GR" sz="1800" dirty="0">
                <a:latin typeface="Calibri" panose="020F0502020204030204" pitchFamily="34" charset="0"/>
                <a:cs typeface="Calibri" panose="020F0502020204030204" pitchFamily="34" charset="0"/>
              </a:rPr>
              <a:t> 2007). </a:t>
            </a:r>
          </a:p>
          <a:p>
            <a:pPr marL="457200" lvl="1" indent="0" algn="just">
              <a:spcBef>
                <a:spcPts val="0"/>
              </a:spcBef>
              <a:buNone/>
            </a:pPr>
            <a:r>
              <a:rPr lang="el-GR" sz="1800" dirty="0">
                <a:latin typeface="Calibri" panose="020F0502020204030204" pitchFamily="34" charset="0"/>
                <a:cs typeface="Calibri" panose="020F0502020204030204" pitchFamily="34" charset="0"/>
              </a:rPr>
              <a:t>Σύμφωνα με τους </a:t>
            </a:r>
            <a:r>
              <a:rPr lang="el-GR" sz="1800" dirty="0" err="1">
                <a:latin typeface="Calibri" panose="020F0502020204030204" pitchFamily="34" charset="0"/>
                <a:cs typeface="Calibri" panose="020F0502020204030204" pitchFamily="34" charset="0"/>
              </a:rPr>
              <a:t>Schmidt</a:t>
            </a:r>
            <a:r>
              <a:rPr lang="el-GR" sz="1800" dirty="0">
                <a:latin typeface="Calibri" panose="020F0502020204030204" pitchFamily="34" charset="0"/>
                <a:cs typeface="Calibri" panose="020F0502020204030204" pitchFamily="34" charset="0"/>
              </a:rPr>
              <a:t> </a:t>
            </a:r>
            <a:r>
              <a:rPr lang="el-GR" sz="1800" dirty="0" err="1">
                <a:latin typeface="Calibri" panose="020F0502020204030204" pitchFamily="34" charset="0"/>
                <a:cs typeface="Calibri" panose="020F0502020204030204" pitchFamily="34" charset="0"/>
              </a:rPr>
              <a:t>et</a:t>
            </a:r>
            <a:r>
              <a:rPr lang="el-GR" sz="1800" dirty="0">
                <a:latin typeface="Calibri" panose="020F0502020204030204" pitchFamily="34" charset="0"/>
                <a:cs typeface="Calibri" panose="020F0502020204030204" pitchFamily="34" charset="0"/>
              </a:rPr>
              <a:t> </a:t>
            </a:r>
            <a:r>
              <a:rPr lang="el-GR" sz="1800" dirty="0" err="1">
                <a:latin typeface="Calibri" panose="020F0502020204030204" pitchFamily="34" charset="0"/>
                <a:cs typeface="Calibri" panose="020F0502020204030204" pitchFamily="34" charset="0"/>
              </a:rPr>
              <a:t>al</a:t>
            </a:r>
            <a:r>
              <a:rPr lang="el-GR" sz="1800" dirty="0">
                <a:latin typeface="Calibri" panose="020F0502020204030204" pitchFamily="34" charset="0"/>
                <a:cs typeface="Calibri" panose="020F0502020204030204" pitchFamily="34" charset="0"/>
              </a:rPr>
              <a:t>. (2005), </a:t>
            </a:r>
            <a:r>
              <a:rPr lang="el-GR" sz="1800" i="1" dirty="0">
                <a:latin typeface="Calibri" panose="020F0502020204030204" pitchFamily="34" charset="0"/>
                <a:cs typeface="Calibri" panose="020F0502020204030204" pitchFamily="34" charset="0"/>
              </a:rPr>
              <a:t>ευθυγράμμιση είναι </a:t>
            </a:r>
            <a:r>
              <a:rPr lang="el-GR" sz="1800" dirty="0">
                <a:latin typeface="Calibri" panose="020F0502020204030204" pitchFamily="34" charset="0"/>
                <a:cs typeface="Calibri" panose="020F0502020204030204" pitchFamily="34" charset="0"/>
              </a:rPr>
              <a:t>ο βαθμός στον οποίο διάφορα «μέσα πολιτικής», όπως πρότυπα, σχολικά βιβλία και αξιολογήσεις, συμφωνούν μεταξύ τους και με τη σχολική πρακτική. </a:t>
            </a:r>
          </a:p>
          <a:p>
            <a:pPr marL="457200" lvl="1" indent="0" algn="just">
              <a:spcBef>
                <a:spcPts val="0"/>
              </a:spcBef>
              <a:buNone/>
            </a:pPr>
            <a:r>
              <a:rPr lang="el-GR" sz="1800" dirty="0">
                <a:latin typeface="Calibri" panose="020F0502020204030204" pitchFamily="34" charset="0"/>
                <a:cs typeface="Calibri" panose="020F0502020204030204" pitchFamily="34" charset="0"/>
              </a:rPr>
              <a:t>Η ευθυγράμμιση του προγράμματος σπουδών μπορεί επίσης να οριστεί ως η συνέπεια μεταξύ των διαφόρων μορφών ενός προγράμματος σπουδών: το επιδιωκόμενο, το υλοποιούμενο (ονομάζεται επίσης θεσπισμένο), το αξιολογούμενο και το επιτευχθέν πρόγραμμα σπουδών.</a:t>
            </a:r>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18</a:t>
            </a:fld>
            <a:endParaRPr/>
          </a:p>
        </p:txBody>
      </p:sp>
    </p:spTree>
    <p:extLst>
      <p:ext uri="{BB962C8B-B14F-4D97-AF65-F5344CB8AC3E}">
        <p14:creationId xmlns:p14="http://schemas.microsoft.com/office/powerpoint/2010/main" val="15567491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971600" y="1714494"/>
            <a:ext cx="7200800" cy="2081392"/>
          </a:xfrm>
          <a:prstGeom prst="rect">
            <a:avLst/>
          </a:prstGeom>
        </p:spPr>
        <p:txBody>
          <a:bodyPr spcFirstLastPara="1" wrap="square" lIns="91425" tIns="91425" rIns="91425" bIns="91425" anchor="ctr" anchorCtr="0">
            <a:noAutofit/>
          </a:bodyPr>
          <a:lstStyle/>
          <a:p>
            <a:pPr marL="457200" lvl="1" indent="0" algn="just">
              <a:spcBef>
                <a:spcPts val="0"/>
              </a:spcBef>
              <a:buNone/>
            </a:pPr>
            <a:r>
              <a:rPr lang="el-GR" sz="1800" dirty="0">
                <a:latin typeface="Calibri" panose="020F0502020204030204" pitchFamily="34" charset="0"/>
                <a:cs typeface="Calibri" panose="020F0502020204030204" pitchFamily="34" charset="0"/>
              </a:rPr>
              <a:t>Ο </a:t>
            </a:r>
            <a:r>
              <a:rPr lang="el-GR" sz="1800" dirty="0" err="1">
                <a:latin typeface="Calibri" panose="020F0502020204030204" pitchFamily="34" charset="0"/>
                <a:cs typeface="Calibri" panose="020F0502020204030204" pitchFamily="34" charset="0"/>
              </a:rPr>
              <a:t>Porter</a:t>
            </a:r>
            <a:r>
              <a:rPr lang="el-GR" sz="1800" dirty="0">
                <a:latin typeface="Calibri" panose="020F0502020204030204" pitchFamily="34" charset="0"/>
                <a:cs typeface="Calibri" panose="020F0502020204030204" pitchFamily="34" charset="0"/>
              </a:rPr>
              <a:t> (2004) ορίζει την αξιολόγηση του προγράμματος σπουδών ως </a:t>
            </a:r>
          </a:p>
          <a:p>
            <a:pPr marL="457200" lvl="1" indent="0" algn="just">
              <a:spcBef>
                <a:spcPts val="0"/>
              </a:spcBef>
              <a:buNone/>
            </a:pPr>
            <a:r>
              <a:rPr lang="el-GR" sz="1800" dirty="0">
                <a:latin typeface="Calibri" panose="020F0502020204030204" pitchFamily="34" charset="0"/>
                <a:cs typeface="Calibri" panose="020F0502020204030204" pitchFamily="34" charset="0"/>
              </a:rPr>
              <a:t>«τη μέτρηση του ακαδημαϊκού περιεχομένου των προβλεπόμενων, θεσπισμένων και αξιολογούμενων προγραμμάτων σπουδών καθώς και των ομοιοτήτων και διαφορών περιεχομένου μεταξύ τους. (. . .) Στο βαθμό που το περιεχόμενο είναι το ίδιο, λέγεται ότι είναι ευθυγραμμισμένα» (σελ. 12).</a:t>
            </a:r>
          </a:p>
          <a:p>
            <a:pPr marL="457200" lvl="1" indent="0" algn="just">
              <a:spcBef>
                <a:spcPts val="0"/>
              </a:spcBef>
              <a:buNone/>
            </a:pPr>
            <a:r>
              <a:rPr lang="el-GR" sz="1800" dirty="0">
                <a:latin typeface="Calibri" panose="020F0502020204030204" pitchFamily="34" charset="0"/>
                <a:cs typeface="Calibri" panose="020F0502020204030204" pitchFamily="34" charset="0"/>
              </a:rPr>
              <a:t>Η ευθυγράμμιση αναφέρεται επίσης ως </a:t>
            </a:r>
            <a:r>
              <a:rPr lang="el-GR" sz="1800" i="1" dirty="0">
                <a:latin typeface="Calibri" panose="020F0502020204030204" pitchFamily="34" charset="0"/>
                <a:cs typeface="Calibri" panose="020F0502020204030204" pitchFamily="34" charset="0"/>
              </a:rPr>
              <a:t>συνοχή </a:t>
            </a:r>
            <a:r>
              <a:rPr lang="el-GR" sz="1800" dirty="0">
                <a:latin typeface="Calibri" panose="020F0502020204030204" pitchFamily="34" charset="0"/>
                <a:cs typeface="Calibri" panose="020F0502020204030204" pitchFamily="34" charset="0"/>
              </a:rPr>
              <a:t>του προγράμματος σπουδών. Ο όρος συνοχή χρησιμοποιήθηκε περισσότερο στις μελέτες που προκλήθηκαν από τα αποτελέσματα του TIMSS, ειδικά στις ΗΠΑ. </a:t>
            </a:r>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19</a:t>
            </a:fld>
            <a:endParaRPr/>
          </a:p>
        </p:txBody>
      </p:sp>
    </p:spTree>
    <p:extLst>
      <p:ext uri="{BB962C8B-B14F-4D97-AF65-F5344CB8AC3E}">
        <p14:creationId xmlns:p14="http://schemas.microsoft.com/office/powerpoint/2010/main" val="4211099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1285852" y="1714494"/>
            <a:ext cx="6742532" cy="2081392"/>
          </a:xfrm>
          <a:prstGeom prst="rect">
            <a:avLst/>
          </a:prstGeom>
        </p:spPr>
        <p:txBody>
          <a:bodyPr spcFirstLastPara="1" wrap="square" lIns="91425" tIns="91425" rIns="91425" bIns="91425" anchor="ctr" anchorCtr="0">
            <a:noAutofit/>
          </a:bodyPr>
          <a:lstStyle/>
          <a:p>
            <a:pPr marL="76200" indent="0" algn="just">
              <a:lnSpc>
                <a:spcPct val="107000"/>
              </a:lnSpc>
              <a:spcAft>
                <a:spcPts val="800"/>
              </a:spcAft>
              <a:buNone/>
            </a:pPr>
            <a:r>
              <a:rPr lang="el-GR"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Ορισμός</a:t>
            </a:r>
          </a:p>
          <a:p>
            <a:pPr marL="76200" indent="0" algn="just">
              <a:lnSpc>
                <a:spcPct val="107000"/>
              </a:lnSpc>
              <a:spcAft>
                <a:spcPts val="800"/>
              </a:spcAft>
              <a:buNone/>
            </a:pP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Η αξιολόγηση του προγράμματος σπουδών των μαθηματικών είναι η διαδικασία συλλογής και ανάλυσης δεδομένων με σκοπό τη λήψη αποφάσεων για τη διατήρηση, τροποποίηση ή πλήρη αλλαγή ενός προγράμματος σπουδών μαθηματικών ή ορισμένων από τα συστατικά του.</a:t>
            </a:r>
          </a:p>
          <a:p>
            <a:pPr marL="457200" lvl="1" indent="0" algn="just">
              <a:spcBef>
                <a:spcPts val="0"/>
              </a:spcBef>
              <a:buNone/>
            </a:pPr>
            <a:endParaRPr lang="el-GR" sz="2000" b="1" dirty="0"/>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971600" y="1714494"/>
            <a:ext cx="7200800" cy="2081392"/>
          </a:xfrm>
          <a:prstGeom prst="rect">
            <a:avLst/>
          </a:prstGeom>
        </p:spPr>
        <p:txBody>
          <a:bodyPr spcFirstLastPara="1" wrap="square" lIns="91425" tIns="91425" rIns="91425" bIns="91425" anchor="ctr" anchorCtr="0">
            <a:noAutofit/>
          </a:bodyPr>
          <a:lstStyle/>
          <a:p>
            <a:pPr marL="457200" lvl="1" indent="0" algn="just">
              <a:spcBef>
                <a:spcPts val="0"/>
              </a:spcBef>
              <a:buNone/>
            </a:pPr>
            <a:r>
              <a:rPr lang="el-GR" sz="1800" dirty="0">
                <a:latin typeface="Calibri" panose="020F0502020204030204" pitchFamily="34" charset="0"/>
                <a:cs typeface="Calibri" panose="020F0502020204030204" pitchFamily="34" charset="0"/>
              </a:rPr>
              <a:t>Οι </a:t>
            </a:r>
            <a:r>
              <a:rPr lang="el-GR" sz="1800" dirty="0" err="1">
                <a:latin typeface="Calibri" panose="020F0502020204030204" pitchFamily="34" charset="0"/>
                <a:cs typeface="Calibri" panose="020F0502020204030204" pitchFamily="34" charset="0"/>
              </a:rPr>
              <a:t>Schmidt</a:t>
            </a:r>
            <a:r>
              <a:rPr lang="el-GR" sz="1800" dirty="0">
                <a:latin typeface="Calibri" panose="020F0502020204030204" pitchFamily="34" charset="0"/>
                <a:cs typeface="Calibri" panose="020F0502020204030204" pitchFamily="34" charset="0"/>
              </a:rPr>
              <a:t> και </a:t>
            </a:r>
            <a:r>
              <a:rPr lang="el-GR" sz="1800" dirty="0" err="1">
                <a:latin typeface="Calibri" panose="020F0502020204030204" pitchFamily="34" charset="0"/>
                <a:cs typeface="Calibri" panose="020F0502020204030204" pitchFamily="34" charset="0"/>
              </a:rPr>
              <a:t>Prawat</a:t>
            </a:r>
            <a:r>
              <a:rPr lang="el-GR" sz="1800" dirty="0">
                <a:latin typeface="Calibri" panose="020F0502020204030204" pitchFamily="34" charset="0"/>
                <a:cs typeface="Calibri" panose="020F0502020204030204" pitchFamily="34" charset="0"/>
              </a:rPr>
              <a:t> (2006) ισχυρίζονται ότι ο όρος </a:t>
            </a:r>
            <a:r>
              <a:rPr lang="el-GR" sz="1800" i="1" dirty="0">
                <a:latin typeface="Calibri" panose="020F0502020204030204" pitchFamily="34" charset="0"/>
                <a:cs typeface="Calibri" panose="020F0502020204030204" pitchFamily="34" charset="0"/>
              </a:rPr>
              <a:t>συνοχή</a:t>
            </a:r>
            <a:r>
              <a:rPr lang="el-GR" sz="1800" dirty="0">
                <a:latin typeface="Calibri" panose="020F0502020204030204" pitchFamily="34" charset="0"/>
                <a:cs typeface="Calibri" panose="020F0502020204030204" pitchFamily="34" charset="0"/>
              </a:rPr>
              <a:t> του προγράμματος σπουδών ορίστηκε ως ευθυγράμμιση στις περισσότερες από τις μελέτες που διεξήχθησαν πριν από την κυκλοφορία των αποτελεσμάτων TIMSS το 1997.</a:t>
            </a:r>
          </a:p>
          <a:p>
            <a:pPr marL="457200" lvl="1" indent="0" algn="just">
              <a:spcBef>
                <a:spcPts val="0"/>
              </a:spcBef>
              <a:buNone/>
            </a:pPr>
            <a:r>
              <a:rPr lang="el-GR" sz="1800" dirty="0">
                <a:latin typeface="Calibri" panose="020F0502020204030204" pitchFamily="34" charset="0"/>
                <a:cs typeface="Calibri" panose="020F0502020204030204" pitchFamily="34" charset="0"/>
              </a:rPr>
              <a:t>Στη μελέτη τους για τη «συνοχή του προγράμματος σπουδών και τον εθνικό έλεγχο της εκπαίδευσης», διάφοροι τύποι ευθυγράμμισης μετρήθηκαν: «Ευθυγράμμιση μεταξύ του περιεχομένου των προτύπων και σχολικών βιβλίων, ευθυγράμμιση μεταξύ σχολικών βιβλίων και της κάλυψης των εκπαιδευτικών και ευθυγράμμιση μεταξύ του περιεχομένου των προτύπων και της κάλυψης των εκπαιδευτικών» (σελ. 4). Σε παγκόσμιο επίπεδο, ένα πρόγραμμα σπουδών λέγεται ότι είναι συνεκτικό εάν τα συστατικά του είναι ευθυγραμμισμένα μεταξύ τους.</a:t>
            </a:r>
          </a:p>
          <a:p>
            <a:pPr marL="457200" lvl="1" indent="0" algn="just">
              <a:spcBef>
                <a:spcPts val="0"/>
              </a:spcBef>
              <a:buNone/>
            </a:pPr>
            <a:endParaRPr lang="el-GR" sz="1800" dirty="0">
              <a:latin typeface="Calibri" panose="020F0502020204030204" pitchFamily="34" charset="0"/>
              <a:cs typeface="Calibri" panose="020F0502020204030204" pitchFamily="34" charset="0"/>
            </a:endParaRPr>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20</a:t>
            </a:fld>
            <a:endParaRPr/>
          </a:p>
        </p:txBody>
      </p:sp>
    </p:spTree>
    <p:extLst>
      <p:ext uri="{BB962C8B-B14F-4D97-AF65-F5344CB8AC3E}">
        <p14:creationId xmlns:p14="http://schemas.microsoft.com/office/powerpoint/2010/main" val="7071905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971600" y="1714494"/>
            <a:ext cx="7200800" cy="2081392"/>
          </a:xfrm>
          <a:prstGeom prst="rect">
            <a:avLst/>
          </a:prstGeom>
        </p:spPr>
        <p:txBody>
          <a:bodyPr spcFirstLastPara="1" wrap="square" lIns="91425" tIns="91425" rIns="91425" bIns="91425" anchor="ctr" anchorCtr="0">
            <a:noAutofit/>
          </a:bodyPr>
          <a:lstStyle/>
          <a:p>
            <a:pPr marL="457200" lvl="1" indent="0" algn="just">
              <a:spcBef>
                <a:spcPts val="0"/>
              </a:spcBef>
              <a:buNone/>
            </a:pPr>
            <a:r>
              <a:rPr lang="el-GR" sz="1800" dirty="0">
                <a:latin typeface="Calibri" panose="020F0502020204030204" pitchFamily="34" charset="0"/>
                <a:cs typeface="Calibri" panose="020F0502020204030204" pitchFamily="34" charset="0"/>
              </a:rPr>
              <a:t>Η αξιολόγηση μπορεί να είναι </a:t>
            </a:r>
            <a:r>
              <a:rPr lang="el-GR" sz="1800" i="1" dirty="0">
                <a:latin typeface="Calibri" panose="020F0502020204030204" pitchFamily="34" charset="0"/>
                <a:cs typeface="Calibri" panose="020F0502020204030204" pitchFamily="34" charset="0"/>
              </a:rPr>
              <a:t>διαμορφωτική</a:t>
            </a:r>
            <a:r>
              <a:rPr lang="el-GR" sz="1800" dirty="0">
                <a:latin typeface="Calibri" panose="020F0502020204030204" pitchFamily="34" charset="0"/>
                <a:cs typeface="Calibri" panose="020F0502020204030204" pitchFamily="34" charset="0"/>
              </a:rPr>
              <a:t> ή </a:t>
            </a:r>
            <a:r>
              <a:rPr lang="el-GR" sz="1800" i="1" dirty="0">
                <a:latin typeface="Calibri" panose="020F0502020204030204" pitchFamily="34" charset="0"/>
                <a:cs typeface="Calibri" panose="020F0502020204030204" pitchFamily="34" charset="0"/>
              </a:rPr>
              <a:t>αθροιστική</a:t>
            </a:r>
            <a:r>
              <a:rPr lang="el-GR" sz="1800" dirty="0">
                <a:latin typeface="Calibri" panose="020F0502020204030204" pitchFamily="34" charset="0"/>
                <a:cs typeface="Calibri" panose="020F0502020204030204" pitchFamily="34" charset="0"/>
              </a:rPr>
              <a:t>. </a:t>
            </a:r>
          </a:p>
          <a:p>
            <a:pPr marL="457200" lvl="1" indent="0" algn="just">
              <a:spcBef>
                <a:spcPts val="0"/>
              </a:spcBef>
              <a:buNone/>
            </a:pPr>
            <a:r>
              <a:rPr lang="el-GR" sz="1800" dirty="0">
                <a:latin typeface="Calibri" panose="020F0502020204030204" pitchFamily="34" charset="0"/>
                <a:cs typeface="Calibri" panose="020F0502020204030204" pitchFamily="34" charset="0"/>
              </a:rPr>
              <a:t>Η διαμορφωτική αξιολόγηση λαμβάνει χώρα κατά τη διαδικασία ανάπτυξης του αναλυτικού προγράμματος. Περιλαμβάνει πιλοτικές μελέτες διδακτικών μονάδων, συνεντεύξεις με εκπαιδευτικούς ή/και τεστ για την αξιολόγηση της μάθησης των μαθητών από αυτές τις ενότητες. Στόχος της είναι να προσαρμόσει τη διαδικασία ανάπτυξης με βάση τα αποτελέσματα. </a:t>
            </a:r>
          </a:p>
          <a:p>
            <a:pPr marL="457200" lvl="1" indent="0" algn="just">
              <a:spcBef>
                <a:spcPts val="0"/>
              </a:spcBef>
              <a:buNone/>
            </a:pPr>
            <a:r>
              <a:rPr lang="el-GR" sz="1800" dirty="0">
                <a:latin typeface="Calibri" panose="020F0502020204030204" pitchFamily="34" charset="0"/>
                <a:cs typeface="Calibri" panose="020F0502020204030204" pitchFamily="34" charset="0"/>
              </a:rPr>
              <a:t>Οι διαδικασίες που χρησιμοποιούνται για τη διαμορφωτική αξιολόγηση είναι συνήθως άτυπες, μη συστηματικές και μερικές φορές σιωπηρές. </a:t>
            </a:r>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21</a:t>
            </a:fld>
            <a:endParaRPr/>
          </a:p>
        </p:txBody>
      </p:sp>
    </p:spTree>
    <p:extLst>
      <p:ext uri="{BB962C8B-B14F-4D97-AF65-F5344CB8AC3E}">
        <p14:creationId xmlns:p14="http://schemas.microsoft.com/office/powerpoint/2010/main" val="12251075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971600" y="1714494"/>
            <a:ext cx="7200800" cy="2081392"/>
          </a:xfrm>
          <a:prstGeom prst="rect">
            <a:avLst/>
          </a:prstGeom>
        </p:spPr>
        <p:txBody>
          <a:bodyPr spcFirstLastPara="1" wrap="square" lIns="91425" tIns="91425" rIns="91425" bIns="91425" anchor="ctr" anchorCtr="0">
            <a:noAutofit/>
          </a:bodyPr>
          <a:lstStyle/>
          <a:p>
            <a:pPr marL="457200" lvl="1" indent="0" algn="just">
              <a:spcBef>
                <a:spcPts val="0"/>
              </a:spcBef>
              <a:buNone/>
            </a:pPr>
            <a:r>
              <a:rPr lang="el-GR" sz="1800" dirty="0">
                <a:latin typeface="Calibri" panose="020F0502020204030204" pitchFamily="34" charset="0"/>
                <a:cs typeface="Calibri" panose="020F0502020204030204" pitchFamily="34" charset="0"/>
              </a:rPr>
              <a:t>Η </a:t>
            </a:r>
            <a:r>
              <a:rPr lang="el-GR" sz="1800" i="1" dirty="0">
                <a:latin typeface="Calibri" panose="020F0502020204030204" pitchFamily="34" charset="0"/>
                <a:cs typeface="Calibri" panose="020F0502020204030204" pitchFamily="34" charset="0"/>
              </a:rPr>
              <a:t>αθροιστική αξιολόγηση </a:t>
            </a:r>
            <a:r>
              <a:rPr lang="el-GR" sz="1800" dirty="0">
                <a:latin typeface="Calibri" panose="020F0502020204030204" pitchFamily="34" charset="0"/>
                <a:cs typeface="Calibri" panose="020F0502020204030204" pitchFamily="34" charset="0"/>
              </a:rPr>
              <a:t>διεξάγεται για να προσδιοριστεί η αξία ή η ποιότητα ενός προγράμματος σπουδών που έχει αναπτυχθεί και υλοποιηθεί πλήρως. </a:t>
            </a:r>
          </a:p>
          <a:p>
            <a:pPr marL="457200" lvl="1" indent="0" algn="just">
              <a:spcBef>
                <a:spcPts val="0"/>
              </a:spcBef>
              <a:buNone/>
            </a:pPr>
            <a:r>
              <a:rPr lang="el-GR" sz="1800" dirty="0">
                <a:latin typeface="Calibri" panose="020F0502020204030204" pitchFamily="34" charset="0"/>
                <a:cs typeface="Calibri" panose="020F0502020204030204" pitchFamily="34" charset="0"/>
              </a:rPr>
              <a:t>Ο κύριος σκοπός της είναι να λαμβάνει αποφάσεις σχετικά με τη συνέχιση, την τροποποίηση ή την αντικατάσταση του προγράμματος σπουδών ή ορισμένων από τα συστατικά του.</a:t>
            </a:r>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22</a:t>
            </a:fld>
            <a:endParaRPr/>
          </a:p>
        </p:txBody>
      </p:sp>
    </p:spTree>
    <p:extLst>
      <p:ext uri="{BB962C8B-B14F-4D97-AF65-F5344CB8AC3E}">
        <p14:creationId xmlns:p14="http://schemas.microsoft.com/office/powerpoint/2010/main" val="30359852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971600" y="1714494"/>
            <a:ext cx="7200800" cy="2081392"/>
          </a:xfrm>
          <a:prstGeom prst="rect">
            <a:avLst/>
          </a:prstGeom>
        </p:spPr>
        <p:txBody>
          <a:bodyPr spcFirstLastPara="1" wrap="square" lIns="91425" tIns="91425" rIns="91425" bIns="91425" anchor="ctr" anchorCtr="0">
            <a:noAutofit/>
          </a:bodyPr>
          <a:lstStyle/>
          <a:p>
            <a:pPr marL="457200" lvl="1" indent="0" algn="just">
              <a:spcBef>
                <a:spcPts val="0"/>
              </a:spcBef>
              <a:buNone/>
            </a:pPr>
            <a:r>
              <a:rPr lang="el-GR" sz="1800" b="1" dirty="0">
                <a:latin typeface="Calibri" panose="020F0502020204030204" pitchFamily="34" charset="0"/>
                <a:cs typeface="Calibri" panose="020F0502020204030204" pitchFamily="34" charset="0"/>
              </a:rPr>
              <a:t>Μοντέλα Αξιολόγησης του Προγράμματος Σπουδών των Μαθηματικών</a:t>
            </a:r>
          </a:p>
          <a:p>
            <a:pPr marL="457200" lvl="1" indent="0" algn="just">
              <a:spcBef>
                <a:spcPts val="0"/>
              </a:spcBef>
              <a:buNone/>
            </a:pPr>
            <a:endParaRPr lang="el-GR" sz="1800" dirty="0">
              <a:latin typeface="Calibri" panose="020F0502020204030204" pitchFamily="34" charset="0"/>
              <a:cs typeface="Calibri" panose="020F0502020204030204" pitchFamily="34" charset="0"/>
            </a:endParaRPr>
          </a:p>
          <a:p>
            <a:pPr marL="457200" lvl="1" indent="0" algn="just">
              <a:spcBef>
                <a:spcPts val="0"/>
              </a:spcBef>
              <a:buNone/>
            </a:pPr>
            <a:r>
              <a:rPr lang="el-GR" sz="1800" dirty="0">
                <a:latin typeface="Calibri" panose="020F0502020204030204" pitchFamily="34" charset="0"/>
                <a:cs typeface="Calibri" panose="020F0502020204030204" pitchFamily="34" charset="0"/>
              </a:rPr>
              <a:t>Πολλοί τύποι δραστηριοτήτων που διεξάγονται όλα αυτά τα χρόνια, με τυπικούς ή/και άτυπους τρόπους, σε διάφορες περιοχές του κόσμου, έχουν ως στόχο την αξιολόγηση των προγραμμάτων σπουδών των μαθηματικών. Τέτοιες δραστηριότητες συνέβαλαν στη διαμόρφωση του νοήματος της αξιολόγησης του προγράμματος σπουδών των μαθηματικών όπως χρησιμοποιούνται σήμερα και στην ανάπτυξη και τελειοποίηση των τεχνικών και των οργάνων που χρησιμοποιούνται. </a:t>
            </a:r>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23</a:t>
            </a:fld>
            <a:endParaRPr/>
          </a:p>
        </p:txBody>
      </p:sp>
    </p:spTree>
    <p:extLst>
      <p:ext uri="{BB962C8B-B14F-4D97-AF65-F5344CB8AC3E}">
        <p14:creationId xmlns:p14="http://schemas.microsoft.com/office/powerpoint/2010/main" val="27254292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971600" y="1714494"/>
            <a:ext cx="7200800" cy="2081392"/>
          </a:xfrm>
          <a:prstGeom prst="rect">
            <a:avLst/>
          </a:prstGeom>
        </p:spPr>
        <p:txBody>
          <a:bodyPr spcFirstLastPara="1" wrap="square" lIns="91425" tIns="91425" rIns="91425" bIns="91425" anchor="ctr" anchorCtr="0">
            <a:noAutofit/>
          </a:bodyPr>
          <a:lstStyle/>
          <a:p>
            <a:pPr marL="457200" lvl="1" indent="0" algn="just">
              <a:spcBef>
                <a:spcPts val="0"/>
              </a:spcBef>
              <a:buNone/>
            </a:pPr>
            <a:r>
              <a:rPr lang="el-GR" sz="1800" dirty="0">
                <a:latin typeface="Calibri" panose="020F0502020204030204" pitchFamily="34" charset="0"/>
                <a:cs typeface="Calibri" panose="020F0502020204030204" pitchFamily="34" charset="0"/>
              </a:rPr>
              <a:t>Καθώς αυτή η διαδικασία εξελισσόταν σε διαφορετικά μέρη του κόσμου και σε διαφορετικές κοινωνίες και κοινότητες, προέκυψαν διαφορετικά μοντέλα που μπορούν να διακριθούν από το επίπεδο τυπικότητάς τους, το επίπεδο ακαμψίας των εργαλείων ή οργάνων που χρησιμοποιούν και το εύρος των παραγόντων και των φορέων που συμμετέχουν στην ανάλυση. Τα ακόλουθα παραδείγματα μπορεί να παρέχουν μια αίσθηση αυτών των διαφορών:</a:t>
            </a:r>
          </a:p>
          <a:p>
            <a:pPr marL="457200" lvl="1" indent="0" algn="just">
              <a:spcBef>
                <a:spcPts val="0"/>
              </a:spcBef>
              <a:buNone/>
            </a:pPr>
            <a:r>
              <a:rPr lang="el-GR" sz="1800" dirty="0">
                <a:latin typeface="Calibri" panose="020F0502020204030204" pitchFamily="34" charset="0"/>
                <a:cs typeface="Calibri" panose="020F0502020204030204" pitchFamily="34" charset="0"/>
              </a:rPr>
              <a:t>Από τα πρώτα μεγάλης κλίμακας έργα μεταρρύθμισης και αξιολόγησης του προγράμματος σπουδών στις ΗΠΑ και σε άλλες αγγλοσαξονικές κοινωνίες, οι εμπειρίες στην αξιολόγηση των προγραμμάτων σπουδών των μαθηματικών έτειναν προς όλο και μεγαλύτερη συστηματοποίηση και έλεγχο με σύνολα κριτηρίων και λεπτομερείς κατευθυντήριες γραμμές.</a:t>
            </a:r>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24</a:t>
            </a:fld>
            <a:endParaRPr/>
          </a:p>
        </p:txBody>
      </p:sp>
    </p:spTree>
    <p:extLst>
      <p:ext uri="{BB962C8B-B14F-4D97-AF65-F5344CB8AC3E}">
        <p14:creationId xmlns:p14="http://schemas.microsoft.com/office/powerpoint/2010/main" val="2595438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971600" y="1714494"/>
            <a:ext cx="7200800" cy="2081392"/>
          </a:xfrm>
          <a:prstGeom prst="rect">
            <a:avLst/>
          </a:prstGeom>
        </p:spPr>
        <p:txBody>
          <a:bodyPr spcFirstLastPara="1" wrap="square" lIns="91425" tIns="91425" rIns="91425" bIns="91425" anchor="ctr" anchorCtr="0">
            <a:noAutofit/>
          </a:bodyPr>
          <a:lstStyle/>
          <a:p>
            <a:pPr marL="457200" lvl="1" indent="0" algn="just">
              <a:spcBef>
                <a:spcPts val="0"/>
              </a:spcBef>
              <a:buNone/>
            </a:pPr>
            <a:r>
              <a:rPr lang="el-GR" sz="1800" dirty="0">
                <a:latin typeface="Calibri" panose="020F0502020204030204" pitchFamily="34" charset="0"/>
                <a:cs typeface="Calibri" panose="020F0502020204030204" pitchFamily="34" charset="0"/>
              </a:rPr>
              <a:t>Οι οδηγοί για την αξιολόγηση του προγράμματος σπουδών είναι πολλοί. Στον οδηγό τους για την ανασκόπηση των σχολικών μαθηματικών προγραμμάτων, για παράδειγμα, οι </a:t>
            </a:r>
            <a:r>
              <a:rPr lang="el-GR" sz="1800" dirty="0" err="1">
                <a:latin typeface="Calibri" panose="020F0502020204030204" pitchFamily="34" charset="0"/>
                <a:cs typeface="Calibri" panose="020F0502020204030204" pitchFamily="34" charset="0"/>
              </a:rPr>
              <a:t>Blume</a:t>
            </a:r>
            <a:r>
              <a:rPr lang="el-GR" sz="1800" dirty="0">
                <a:latin typeface="Calibri" panose="020F0502020204030204" pitchFamily="34" charset="0"/>
                <a:cs typeface="Calibri" panose="020F0502020204030204" pitchFamily="34" charset="0"/>
              </a:rPr>
              <a:t> και </a:t>
            </a:r>
            <a:r>
              <a:rPr lang="el-GR" sz="1800" dirty="0" err="1">
                <a:latin typeface="Calibri" panose="020F0502020204030204" pitchFamily="34" charset="0"/>
                <a:cs typeface="Calibri" panose="020F0502020204030204" pitchFamily="34" charset="0"/>
              </a:rPr>
              <a:t>Nicely</a:t>
            </a:r>
            <a:r>
              <a:rPr lang="el-GR" sz="1800" dirty="0">
                <a:latin typeface="Calibri" panose="020F0502020204030204" pitchFamily="34" charset="0"/>
                <a:cs typeface="Calibri" panose="020F0502020204030204" pitchFamily="34" charset="0"/>
              </a:rPr>
              <a:t> (1991) παρείχαν μια λίστα κριτηρίων που χαρακτηρίζουν «ένα υποδειγματικό πρόγραμμα μαθηματικών» (σελ. 7), το οποίο θα πρέπει </a:t>
            </a:r>
          </a:p>
          <a:p>
            <a:pPr marL="457200" lvl="1" indent="0" algn="just">
              <a:spcBef>
                <a:spcPts val="0"/>
              </a:spcBef>
              <a:buNone/>
            </a:pPr>
            <a:r>
              <a:rPr lang="el-GR" sz="1800" dirty="0">
                <a:latin typeface="Calibri" panose="020F0502020204030204" pitchFamily="34" charset="0"/>
                <a:cs typeface="Calibri" panose="020F0502020204030204" pitchFamily="34" charset="0"/>
              </a:rPr>
              <a:t>- να αναπτύσσει συστηματικά μαθηματικές έννοιες και δεξιότητες. </a:t>
            </a:r>
          </a:p>
          <a:p>
            <a:pPr marL="457200" lvl="1" indent="0" algn="just">
              <a:spcBef>
                <a:spcPts val="0"/>
              </a:spcBef>
              <a:buNone/>
            </a:pPr>
            <a:r>
              <a:rPr lang="el-GR" sz="1800" dirty="0">
                <a:latin typeface="Calibri" panose="020F0502020204030204" pitchFamily="34" charset="0"/>
                <a:cs typeface="Calibri" panose="020F0502020204030204" pitchFamily="34" charset="0"/>
              </a:rPr>
              <a:t>- να είναι διαδοχικά, αρθρωμένο και ολοκληρωμένο. </a:t>
            </a:r>
          </a:p>
          <a:p>
            <a:pPr marL="457200" lvl="1" indent="0" algn="just">
              <a:spcBef>
                <a:spcPts val="0"/>
              </a:spcBef>
              <a:buNone/>
            </a:pPr>
            <a:r>
              <a:rPr lang="el-GR" sz="1800" dirty="0">
                <a:latin typeface="Calibri" panose="020F0502020204030204" pitchFamily="34" charset="0"/>
                <a:cs typeface="Calibri" panose="020F0502020204030204" pitchFamily="34" charset="0"/>
              </a:rPr>
              <a:t>- να βοηθά τους μαθητές να αναπτύξουν δεξιότητες επίλυσης προβλημάτων και σκέψη υψηλότερης τάξης·</a:t>
            </a:r>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25</a:t>
            </a:fld>
            <a:endParaRPr/>
          </a:p>
        </p:txBody>
      </p:sp>
    </p:spTree>
    <p:extLst>
      <p:ext uri="{BB962C8B-B14F-4D97-AF65-F5344CB8AC3E}">
        <p14:creationId xmlns:p14="http://schemas.microsoft.com/office/powerpoint/2010/main" val="11442641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971600" y="1714494"/>
            <a:ext cx="7200800" cy="2081392"/>
          </a:xfrm>
          <a:prstGeom prst="rect">
            <a:avLst/>
          </a:prstGeom>
        </p:spPr>
        <p:txBody>
          <a:bodyPr spcFirstLastPara="1" wrap="square" lIns="91425" tIns="91425" rIns="91425" bIns="91425" anchor="ctr" anchorCtr="0">
            <a:noAutofit/>
          </a:bodyPr>
          <a:lstStyle/>
          <a:p>
            <a:pPr marL="457200" lvl="1" indent="0" algn="just">
              <a:spcBef>
                <a:spcPts val="0"/>
              </a:spcBef>
              <a:buNone/>
            </a:pPr>
            <a:r>
              <a:rPr lang="el-GR" sz="1800" dirty="0">
                <a:latin typeface="Calibri" panose="020F0502020204030204" pitchFamily="34" charset="0"/>
                <a:cs typeface="Calibri" panose="020F0502020204030204" pitchFamily="34" charset="0"/>
              </a:rPr>
              <a:t>- να ενθαρρύνει τους μαθητές να αναπτύξουν πλήρως τις δυνατότητές τους στα μαθηματικά· </a:t>
            </a:r>
          </a:p>
          <a:p>
            <a:pPr marL="457200" lvl="1" indent="0" algn="just">
              <a:spcBef>
                <a:spcPts val="0"/>
              </a:spcBef>
              <a:buNone/>
            </a:pPr>
            <a:r>
              <a:rPr lang="el-GR" sz="1800" dirty="0">
                <a:latin typeface="Calibri" panose="020F0502020204030204" pitchFamily="34" charset="0"/>
                <a:cs typeface="Calibri" panose="020F0502020204030204" pitchFamily="34" charset="0"/>
              </a:rPr>
              <a:t>- να προωθεί την πίστη στη χρησιμότητα και την αξία των μαθηματικών· </a:t>
            </a:r>
          </a:p>
          <a:p>
            <a:pPr marL="457200" lvl="1" indent="0" algn="just">
              <a:spcBef>
                <a:spcPts val="0"/>
              </a:spcBef>
              <a:buNone/>
            </a:pPr>
            <a:r>
              <a:rPr lang="el-GR" sz="1800" dirty="0">
                <a:latin typeface="Calibri" panose="020F0502020204030204" pitchFamily="34" charset="0"/>
                <a:cs typeface="Calibri" panose="020F0502020204030204" pitchFamily="34" charset="0"/>
              </a:rPr>
              <a:t>- να συσχετίζει τα μαθηματικά με τον κόσμο των μαθητών· </a:t>
            </a:r>
          </a:p>
          <a:p>
            <a:pPr marL="457200" lvl="1" indent="0" algn="just">
              <a:spcBef>
                <a:spcPts val="0"/>
              </a:spcBef>
              <a:buNone/>
            </a:pPr>
            <a:r>
              <a:rPr lang="el-GR" sz="1800" dirty="0">
                <a:latin typeface="Calibri" panose="020F0502020204030204" pitchFamily="34" charset="0"/>
                <a:cs typeface="Calibri" panose="020F0502020204030204" pitchFamily="34" charset="0"/>
              </a:rPr>
              <a:t>- να χρησιμοποιεί τεχνολογία για τη βελτίωση της διδασκαλίας· </a:t>
            </a:r>
          </a:p>
          <a:p>
            <a:pPr marL="457200" lvl="1" indent="0" algn="just">
              <a:spcBef>
                <a:spcPts val="0"/>
              </a:spcBef>
              <a:buNone/>
            </a:pPr>
            <a:r>
              <a:rPr lang="el-GR" sz="1800" dirty="0">
                <a:latin typeface="Calibri" panose="020F0502020204030204" pitchFamily="34" charset="0"/>
                <a:cs typeface="Calibri" panose="020F0502020204030204" pitchFamily="34" charset="0"/>
              </a:rPr>
              <a:t>- και να διδάσκεται από έμπειρους, ικανούς και ενεργούς επαγγελματίες.</a:t>
            </a:r>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26</a:t>
            </a:fld>
            <a:endParaRPr/>
          </a:p>
        </p:txBody>
      </p:sp>
    </p:spTree>
    <p:extLst>
      <p:ext uri="{BB962C8B-B14F-4D97-AF65-F5344CB8AC3E}">
        <p14:creationId xmlns:p14="http://schemas.microsoft.com/office/powerpoint/2010/main" val="23545171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971600" y="1714494"/>
            <a:ext cx="7200800" cy="2081392"/>
          </a:xfrm>
          <a:prstGeom prst="rect">
            <a:avLst/>
          </a:prstGeom>
        </p:spPr>
        <p:txBody>
          <a:bodyPr spcFirstLastPara="1" wrap="square" lIns="91425" tIns="91425" rIns="91425" bIns="91425" anchor="ctr" anchorCtr="0">
            <a:noAutofit/>
          </a:bodyPr>
          <a:lstStyle/>
          <a:p>
            <a:pPr marL="457200" lvl="1" indent="0" algn="just">
              <a:spcBef>
                <a:spcPts val="0"/>
              </a:spcBef>
              <a:buNone/>
            </a:pPr>
            <a:r>
              <a:rPr lang="el-GR" sz="1800" dirty="0">
                <a:latin typeface="Calibri" panose="020F0502020204030204" pitchFamily="34" charset="0"/>
                <a:cs typeface="Calibri" panose="020F0502020204030204" pitchFamily="34" charset="0"/>
              </a:rPr>
              <a:t>Στη συνέχεια, ο οδηγός παρέχει ρουμπρίκες που βοηθούν στον προσδιορισμό του βαθμού στον οποίο κάθε ένα από αυτά τα κριτήρια πληροίτε από το υπό αξιολόγηση πρόγραμμα σπουδών των μαθηματικών. </a:t>
            </a:r>
          </a:p>
          <a:p>
            <a:pPr marL="457200" lvl="1" indent="0" algn="just">
              <a:spcBef>
                <a:spcPts val="0"/>
              </a:spcBef>
              <a:buNone/>
            </a:pPr>
            <a:r>
              <a:rPr lang="el-GR" sz="1800" dirty="0">
                <a:latin typeface="Calibri" panose="020F0502020204030204" pitchFamily="34" charset="0"/>
                <a:cs typeface="Calibri" panose="020F0502020204030204" pitchFamily="34" charset="0"/>
              </a:rPr>
              <a:t>Ομοίως, οι </a:t>
            </a:r>
            <a:r>
              <a:rPr lang="el-GR" sz="1800" dirty="0" err="1">
                <a:latin typeface="Calibri" panose="020F0502020204030204" pitchFamily="34" charset="0"/>
                <a:cs typeface="Calibri" panose="020F0502020204030204" pitchFamily="34" charset="0"/>
              </a:rPr>
              <a:t>Bright</a:t>
            </a:r>
            <a:r>
              <a:rPr lang="el-GR" sz="1800" dirty="0">
                <a:latin typeface="Calibri" panose="020F0502020204030204" pitchFamily="34" charset="0"/>
                <a:cs typeface="Calibri" panose="020F0502020204030204" pitchFamily="34" charset="0"/>
              </a:rPr>
              <a:t> </a:t>
            </a:r>
            <a:r>
              <a:rPr lang="el-GR" sz="1800" dirty="0" err="1">
                <a:latin typeface="Calibri" panose="020F0502020204030204" pitchFamily="34" charset="0"/>
                <a:cs typeface="Calibri" panose="020F0502020204030204" pitchFamily="34" charset="0"/>
              </a:rPr>
              <a:t>et</a:t>
            </a:r>
            <a:r>
              <a:rPr lang="el-GR" sz="1800" dirty="0">
                <a:latin typeface="Calibri" panose="020F0502020204030204" pitchFamily="34" charset="0"/>
                <a:cs typeface="Calibri" panose="020F0502020204030204" pitchFamily="34" charset="0"/>
              </a:rPr>
              <a:t> </a:t>
            </a:r>
            <a:r>
              <a:rPr lang="el-GR" sz="1800" dirty="0" err="1">
                <a:latin typeface="Calibri" panose="020F0502020204030204" pitchFamily="34" charset="0"/>
                <a:cs typeface="Calibri" panose="020F0502020204030204" pitchFamily="34" charset="0"/>
              </a:rPr>
              <a:t>al</a:t>
            </a:r>
            <a:r>
              <a:rPr lang="el-GR" sz="1800" dirty="0">
                <a:latin typeface="Calibri" panose="020F0502020204030204" pitchFamily="34" charset="0"/>
                <a:cs typeface="Calibri" panose="020F0502020204030204" pitchFamily="34" charset="0"/>
              </a:rPr>
              <a:t>. (1993) επιμένουν, στον «οδηγό αξιολόγησης», στη σημασία της εξέτασης της ποιότητας των προγραμμάτων σπουδών με συστηματικό και διαρκή τρόπο, με βάση επιλεγμένα κριτήρια. Για συγκεκριμένες πτυχές των μαθηματικών – επίλυση προβλημάτων, μετάβαση από την αριθμητική στην άλγεβρα, υλικά για τη διδασκαλία της στατιστικής και </a:t>
            </a:r>
            <a:r>
              <a:rPr lang="el-GR" sz="1800" dirty="0" err="1">
                <a:latin typeface="Calibri" panose="020F0502020204030204" pitchFamily="34" charset="0"/>
                <a:cs typeface="Calibri" panose="020F0502020204030204" pitchFamily="34" charset="0"/>
              </a:rPr>
              <a:t>χειραπτικούς</a:t>
            </a:r>
            <a:r>
              <a:rPr lang="el-GR" sz="1800" dirty="0">
                <a:latin typeface="Calibri" panose="020F0502020204030204" pitchFamily="34" charset="0"/>
                <a:cs typeface="Calibri" panose="020F0502020204030204" pitchFamily="34" charset="0"/>
              </a:rPr>
              <a:t> πόρους για τη διδασκαλία των μαθηματικών – ο οδηγός παρέχει τρόπους εστίασης της αξιολόγησης, τοποθέτησης ερωτήσεων αξιολόγησης, συλλογής και ανάλυσης δεδομένων και αναφοράς αποτελεσμάτων.</a:t>
            </a:r>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27</a:t>
            </a:fld>
            <a:endParaRPr/>
          </a:p>
        </p:txBody>
      </p:sp>
    </p:spTree>
    <p:extLst>
      <p:ext uri="{BB962C8B-B14F-4D97-AF65-F5344CB8AC3E}">
        <p14:creationId xmlns:p14="http://schemas.microsoft.com/office/powerpoint/2010/main" val="40199452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971600" y="1714494"/>
            <a:ext cx="7200800" cy="2081392"/>
          </a:xfrm>
          <a:prstGeom prst="rect">
            <a:avLst/>
          </a:prstGeom>
        </p:spPr>
        <p:txBody>
          <a:bodyPr spcFirstLastPara="1" wrap="square" lIns="91425" tIns="91425" rIns="91425" bIns="91425" anchor="ctr" anchorCtr="0">
            <a:noAutofit/>
          </a:bodyPr>
          <a:lstStyle/>
          <a:p>
            <a:pPr marL="457200" lvl="1" indent="0" algn="just">
              <a:spcBef>
                <a:spcPts val="0"/>
              </a:spcBef>
              <a:buNone/>
            </a:pPr>
            <a:r>
              <a:rPr lang="el-GR" sz="1800" dirty="0">
                <a:latin typeface="Calibri" panose="020F0502020204030204" pitchFamily="34" charset="0"/>
                <a:cs typeface="Calibri" panose="020F0502020204030204" pitchFamily="34" charset="0"/>
              </a:rPr>
              <a:t>Άλλα μοντέλα αξιολόγησης του προγράμματος σπουδών μαθηματικών χρησιμοποιούν πιο ευέλικτες προσεγγίσεις που λαμβάνουν υπόψη την σχέση που έχουν οι διάφοροι παράγοντες (εκπαιδευτικοί, διευθυντές, εκπαιδευτικές αρχές, κ.λπ.) με το πρόγραμμα σπουδών. </a:t>
            </a:r>
          </a:p>
          <a:p>
            <a:pPr marL="457200" lvl="1" indent="0" algn="just">
              <a:spcBef>
                <a:spcPts val="0"/>
              </a:spcBef>
              <a:buNone/>
            </a:pPr>
            <a:r>
              <a:rPr lang="el-GR" sz="1800" dirty="0">
                <a:latin typeface="Calibri" panose="020F0502020204030204" pitchFamily="34" charset="0"/>
                <a:cs typeface="Calibri" panose="020F0502020204030204" pitchFamily="34" charset="0"/>
              </a:rPr>
              <a:t>Για παράδειγμα, η μεταρρύθμιση του προγράμματος σπουδών στο Κεμπέκ, ξεκίνησε το 1995 και παρουσιάστηκε από τους </a:t>
            </a:r>
            <a:r>
              <a:rPr lang="el-GR" sz="1800" dirty="0" err="1">
                <a:latin typeface="Calibri" panose="020F0502020204030204" pitchFamily="34" charset="0"/>
                <a:cs typeface="Calibri" panose="020F0502020204030204" pitchFamily="34" charset="0"/>
              </a:rPr>
              <a:t>Bednarz</a:t>
            </a:r>
            <a:r>
              <a:rPr lang="el-GR" sz="1800" dirty="0">
                <a:latin typeface="Calibri" panose="020F0502020204030204" pitchFamily="34" charset="0"/>
                <a:cs typeface="Calibri" panose="020F0502020204030204" pitchFamily="34" charset="0"/>
              </a:rPr>
              <a:t> </a:t>
            </a:r>
            <a:r>
              <a:rPr lang="el-GR" sz="1800" dirty="0" err="1">
                <a:latin typeface="Calibri" panose="020F0502020204030204" pitchFamily="34" charset="0"/>
                <a:cs typeface="Calibri" panose="020F0502020204030204" pitchFamily="34" charset="0"/>
              </a:rPr>
              <a:t>et</a:t>
            </a:r>
            <a:r>
              <a:rPr lang="el-GR" sz="1800" dirty="0">
                <a:latin typeface="Calibri" panose="020F0502020204030204" pitchFamily="34" charset="0"/>
                <a:cs typeface="Calibri" panose="020F0502020204030204" pitchFamily="34" charset="0"/>
              </a:rPr>
              <a:t> </a:t>
            </a:r>
            <a:r>
              <a:rPr lang="el-GR" sz="1800" dirty="0" err="1">
                <a:latin typeface="Calibri" panose="020F0502020204030204" pitchFamily="34" charset="0"/>
                <a:cs typeface="Calibri" panose="020F0502020204030204" pitchFamily="34" charset="0"/>
              </a:rPr>
              <a:t>al</a:t>
            </a:r>
            <a:r>
              <a:rPr lang="el-GR" sz="1800" dirty="0">
                <a:latin typeface="Calibri" panose="020F0502020204030204" pitchFamily="34" charset="0"/>
                <a:cs typeface="Calibri" panose="020F0502020204030204" pitchFamily="34" charset="0"/>
              </a:rPr>
              <a:t>. (2012), χαρακτηρίζεται από αυτούς τους συγγραφείς ως ένα υβριδικό μοντέλο, που χαρακτηρίζεται από τη μακροπρόθεσμη εμβέλειά του, τη συμμετοχή φορέων με διαφορετικές οπτικές γωνίες, τη δημιουργία πολλαπλών αλληλεπιδράσεων μεταξύ τους και τη συμμετοχή εκπαιδευτικών και σχολικού προσωπικού. </a:t>
            </a:r>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28</a:t>
            </a:fld>
            <a:endParaRPr/>
          </a:p>
        </p:txBody>
      </p:sp>
    </p:spTree>
    <p:extLst>
      <p:ext uri="{BB962C8B-B14F-4D97-AF65-F5344CB8AC3E}">
        <p14:creationId xmlns:p14="http://schemas.microsoft.com/office/powerpoint/2010/main" val="15269879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971600" y="1714494"/>
            <a:ext cx="7200800" cy="2081392"/>
          </a:xfrm>
          <a:prstGeom prst="rect">
            <a:avLst/>
          </a:prstGeom>
        </p:spPr>
        <p:txBody>
          <a:bodyPr spcFirstLastPara="1" wrap="square" lIns="91425" tIns="91425" rIns="91425" bIns="91425" anchor="ctr" anchorCtr="0">
            <a:noAutofit/>
          </a:bodyPr>
          <a:lstStyle/>
          <a:p>
            <a:pPr marL="457200" lvl="1" indent="0" algn="just">
              <a:spcBef>
                <a:spcPts val="0"/>
              </a:spcBef>
              <a:buNone/>
            </a:pPr>
            <a:r>
              <a:rPr lang="el-GR" sz="1800" dirty="0">
                <a:latin typeface="Calibri" panose="020F0502020204030204" pitchFamily="34" charset="0"/>
                <a:cs typeface="Calibri" panose="020F0502020204030204" pitchFamily="34" charset="0"/>
              </a:rPr>
              <a:t>Το μοντέλο αξιολόγησης που παρουσιάζεται είναι διαμορφωτικό και μάλλον άτυπο, ρυθμίζεται από τους ρόλους που ανατίθενται στους φορείς και θεωρεί ότι το πρόγραμμα σπουδών βρίσκεται σε συνεχή ανάπτυξη, σύμφωνα με τις εμπειρίες που έζησαν διαφορετικές ομάδες πρακτικής. </a:t>
            </a:r>
          </a:p>
          <a:p>
            <a:pPr marL="457200" lvl="1" indent="0" algn="just">
              <a:spcBef>
                <a:spcPts val="0"/>
              </a:spcBef>
              <a:buNone/>
            </a:pPr>
            <a:r>
              <a:rPr lang="el-GR" sz="1800" dirty="0">
                <a:latin typeface="Calibri" panose="020F0502020204030204" pitchFamily="34" charset="0"/>
                <a:cs typeface="Calibri" panose="020F0502020204030204" pitchFamily="34" charset="0"/>
              </a:rPr>
              <a:t>Ταυτόχρονα, δημιουργούνται προγράμματα για την ευαισθητοποίηση των εκπαιδευτικών για τις κύριες κατευθύνσεις και αρχές, με στόχο την οικειοποίηση και την τήρηση από τους εκπαιδευτικούς ενός προγράμματος σπουδών που είναι «ζωντανό» και ανοιχτό σε συζήτηση.</a:t>
            </a:r>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29</a:t>
            </a:fld>
            <a:endParaRPr/>
          </a:p>
        </p:txBody>
      </p:sp>
    </p:spTree>
    <p:extLst>
      <p:ext uri="{BB962C8B-B14F-4D97-AF65-F5344CB8AC3E}">
        <p14:creationId xmlns:p14="http://schemas.microsoft.com/office/powerpoint/2010/main" val="1911194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971600" y="1714494"/>
            <a:ext cx="7200800" cy="2081392"/>
          </a:xfrm>
          <a:prstGeom prst="rect">
            <a:avLst/>
          </a:prstGeom>
        </p:spPr>
        <p:txBody>
          <a:bodyPr spcFirstLastPara="1" wrap="square" lIns="91425" tIns="91425" rIns="91425" bIns="91425" anchor="ctr" anchorCtr="0">
            <a:noAutofit/>
          </a:bodyPr>
          <a:lstStyle/>
          <a:p>
            <a:pPr marL="76200" indent="0" algn="just">
              <a:lnSpc>
                <a:spcPct val="107000"/>
              </a:lnSpc>
              <a:spcAft>
                <a:spcPts val="800"/>
              </a:spcAft>
              <a:buNone/>
            </a:pPr>
            <a:r>
              <a:rPr lang="el-GR"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Έννοιες και Σημασίες</a:t>
            </a:r>
          </a:p>
          <a:p>
            <a:pPr marL="76200" indent="0" algn="just">
              <a:lnSpc>
                <a:spcPct val="107000"/>
              </a:lnSpc>
              <a:spcAft>
                <a:spcPts val="800"/>
              </a:spcAft>
              <a:buNone/>
            </a:pPr>
            <a:r>
              <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Αν και ο παραπάνω ορισμός παρέχει μια αίσθηση του τι σημαίνει αξιολόγηση του προγράμματος σπουδών των μαθηματικών, είναι γεγονός ότι λόγω ασαφούς σημασίας των εμπλεκόμενων όρων, είναι δύσκολο να υιοθετηθεί ένας αποδεκτός ορισμός. Ο καθορισμός της αξιολόγησης του προγράμματος σπουδών των μαθηματικών βασίζεται στις γενικότερες έννοιες λαμβάνοντας υπόψη τα ειδικά χαρακτηριστικά των μαθηματικών ως κλάδου.</a:t>
            </a:r>
          </a:p>
          <a:p>
            <a:pPr marL="457200" lvl="1" indent="0" algn="just">
              <a:spcBef>
                <a:spcPts val="0"/>
              </a:spcBef>
              <a:buNone/>
            </a:pPr>
            <a:endParaRPr lang="el-GR" sz="2000" b="1" dirty="0"/>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3</a:t>
            </a:fld>
            <a:endParaRPr/>
          </a:p>
        </p:txBody>
      </p:sp>
    </p:spTree>
    <p:extLst>
      <p:ext uri="{BB962C8B-B14F-4D97-AF65-F5344CB8AC3E}">
        <p14:creationId xmlns:p14="http://schemas.microsoft.com/office/powerpoint/2010/main" val="7030665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971600" y="1714494"/>
            <a:ext cx="7200800" cy="2081392"/>
          </a:xfrm>
          <a:prstGeom prst="rect">
            <a:avLst/>
          </a:prstGeom>
        </p:spPr>
        <p:txBody>
          <a:bodyPr spcFirstLastPara="1" wrap="square" lIns="91425" tIns="91425" rIns="91425" bIns="91425" anchor="ctr" anchorCtr="0">
            <a:noAutofit/>
          </a:bodyPr>
          <a:lstStyle/>
          <a:p>
            <a:pPr marL="457200" lvl="1" indent="0" algn="just">
              <a:spcBef>
                <a:spcPts val="0"/>
              </a:spcBef>
              <a:buNone/>
            </a:pPr>
            <a:r>
              <a:rPr lang="el-GR" sz="1800" dirty="0">
                <a:latin typeface="Calibri" panose="020F0502020204030204" pitchFamily="34" charset="0"/>
                <a:cs typeface="Calibri" panose="020F0502020204030204" pitchFamily="34" charset="0"/>
              </a:rPr>
              <a:t>Τα παραπάνω παραδείγματα δείχνουν τον πλούτο και την πολυπλοκότητα των εργασιών της αξιολόγησης του προγράμματος σπουδών. Δείχνουν επίσης ότι αυτά τα καθήκοντα δεν μπορούν να διαχωριστούν από την κουλτούρα και τα χαρακτηριστικά των κοινωνιών στις οποίες αναδύονται και αναπτύσσονται.</a:t>
            </a:r>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30</a:t>
            </a:fld>
            <a:endParaRPr/>
          </a:p>
        </p:txBody>
      </p:sp>
    </p:spTree>
    <p:extLst>
      <p:ext uri="{BB962C8B-B14F-4D97-AF65-F5344CB8AC3E}">
        <p14:creationId xmlns:p14="http://schemas.microsoft.com/office/powerpoint/2010/main" val="32435341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971600" y="1714494"/>
            <a:ext cx="7200800" cy="2081392"/>
          </a:xfrm>
          <a:prstGeom prst="rect">
            <a:avLst/>
          </a:prstGeom>
        </p:spPr>
        <p:txBody>
          <a:bodyPr spcFirstLastPara="1" wrap="square" lIns="91425" tIns="91425" rIns="91425" bIns="91425" anchor="ctr" anchorCtr="0">
            <a:noAutofit/>
          </a:bodyPr>
          <a:lstStyle/>
          <a:p>
            <a:pPr marL="457200" lvl="1" indent="0" algn="ctr">
              <a:spcBef>
                <a:spcPts val="0"/>
              </a:spcBef>
              <a:buNone/>
            </a:pPr>
            <a:r>
              <a:rPr lang="el-GR" sz="1800" b="1" dirty="0">
                <a:latin typeface="Calibri" panose="020F0502020204030204" pitchFamily="34" charset="0"/>
                <a:cs typeface="Calibri" panose="020F0502020204030204" pitchFamily="34" charset="0"/>
              </a:rPr>
              <a:t>Αξιολόγηση Προγράμματος Σπουδών των Μαθηματικών και Μεταρρυθμίσεις Μεγάλης Κλίμακας</a:t>
            </a:r>
          </a:p>
          <a:p>
            <a:pPr marL="457200" lvl="1" indent="0" algn="ctr">
              <a:spcBef>
                <a:spcPts val="0"/>
              </a:spcBef>
              <a:buNone/>
            </a:pPr>
            <a:endParaRPr lang="el-GR" sz="1800" b="1" dirty="0">
              <a:latin typeface="Calibri" panose="020F0502020204030204" pitchFamily="34" charset="0"/>
              <a:cs typeface="Calibri" panose="020F0502020204030204" pitchFamily="34" charset="0"/>
            </a:endParaRPr>
          </a:p>
          <a:p>
            <a:pPr marL="457200" lvl="1" indent="0" algn="just">
              <a:spcBef>
                <a:spcPts val="0"/>
              </a:spcBef>
              <a:buNone/>
            </a:pPr>
            <a:r>
              <a:rPr lang="el-GR" sz="1800" dirty="0">
                <a:latin typeface="Calibri" panose="020F0502020204030204" pitchFamily="34" charset="0"/>
                <a:cs typeface="Calibri" panose="020F0502020204030204" pitchFamily="34" charset="0"/>
              </a:rPr>
              <a:t>Η έννοια της αξιολόγησης του προγράμματος σπουδών των μαθηματικών έχει συνδεθεί, από τις πρώτες γνωστές περιπτώσεις στην ιστορία της μαθηματικής εκπαίδευσης, με σημαντικές μεταρρυθμίσεις στο περιεχόμενο των μαθηματικών, στο διδακτικό υλικό και στις μεθόδους. Όταν οι ενδιαφερόμενοι φορείς, οι υπεύθυνοι λήψης αποφάσεων, οι κυβερνητικές ή μη κυβερνητικές υπηρεσίες, οι εκπαιδευτικοί ή οι μαθηματικοί αρχίζουν να αμφισβητούν τις διδακτικές πρακτικές και το υλικό των μαθηματικών που ισχύουν σήμερα, συνήθως αναλαμβάνονται ενέργειες για την αξιολόγηση της αξίας τους και την ανάπτυξη εναλλακτικών προγραμμάτων, τα οποία με τη σειρά τους απαιτούν αξιολόγηση. </a:t>
            </a:r>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31</a:t>
            </a:fld>
            <a:endParaRPr/>
          </a:p>
        </p:txBody>
      </p:sp>
    </p:spTree>
    <p:extLst>
      <p:ext uri="{BB962C8B-B14F-4D97-AF65-F5344CB8AC3E}">
        <p14:creationId xmlns:p14="http://schemas.microsoft.com/office/powerpoint/2010/main" val="34632514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971600" y="1714494"/>
            <a:ext cx="7200800" cy="2081392"/>
          </a:xfrm>
          <a:prstGeom prst="rect">
            <a:avLst/>
          </a:prstGeom>
        </p:spPr>
        <p:txBody>
          <a:bodyPr spcFirstLastPara="1" wrap="square" lIns="91425" tIns="91425" rIns="91425" bIns="91425" anchor="ctr" anchorCtr="0">
            <a:noAutofit/>
          </a:bodyPr>
          <a:lstStyle/>
          <a:p>
            <a:pPr marL="457200" lvl="1" indent="0" algn="just">
              <a:spcBef>
                <a:spcPts val="0"/>
              </a:spcBef>
              <a:buNone/>
            </a:pPr>
            <a:r>
              <a:rPr lang="el-GR" sz="1800" dirty="0">
                <a:latin typeface="Calibri" panose="020F0502020204030204" pitchFamily="34" charset="0"/>
                <a:cs typeface="Calibri" panose="020F0502020204030204" pitchFamily="34" charset="0"/>
              </a:rPr>
              <a:t>Ακολουθούν εν συντομία μερικές από τις σημαντικές μεταρρυθμίσεις και πρωτοβουλίες αξιολόγησης ορόσημο που είχαν σημαντικό διεθνή αντίκτυπο.</a:t>
            </a:r>
          </a:p>
          <a:p>
            <a:pPr marL="457200" lvl="1" indent="0" algn="just">
              <a:spcBef>
                <a:spcPts val="0"/>
              </a:spcBef>
              <a:buNone/>
            </a:pPr>
            <a:r>
              <a:rPr lang="el-GR" sz="1800" dirty="0">
                <a:latin typeface="Calibri" panose="020F0502020204030204" pitchFamily="34" charset="0"/>
                <a:cs typeface="Calibri" panose="020F0502020204030204" pitchFamily="34" charset="0"/>
              </a:rPr>
              <a:t>Ορόσημα που παρακίνησαν πολλές μελέτες για την αξιολόγηση των προγραμμάτων σπουδών των μαθηματικών παγκοσμίως ήταν τα Πρότυπα του NCTM (NCTM 1989, 1995). Αυτά τα έγγραφα είχαν επιρροή, όχι μόνο στις ΗΠΑ αλλά στη σύλληψη των προγραμμάτων σπουδών των μαθηματικών σε πολλές άλλες χώρες. Διεξήχθησαν πολλές ερευνητικές μελέτες που προσπάθησαν να αξιολογήσουν την ευθυγράμμιση του υλικού του προγράμματος σπουδών των μαθηματικών και των εγχειριδίων με τα Πρότυπα.</a:t>
            </a:r>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32</a:t>
            </a:fld>
            <a:endParaRPr/>
          </a:p>
        </p:txBody>
      </p:sp>
    </p:spTree>
    <p:extLst>
      <p:ext uri="{BB962C8B-B14F-4D97-AF65-F5344CB8AC3E}">
        <p14:creationId xmlns:p14="http://schemas.microsoft.com/office/powerpoint/2010/main" val="40746407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971600" y="1714494"/>
            <a:ext cx="7200800" cy="2081392"/>
          </a:xfrm>
          <a:prstGeom prst="rect">
            <a:avLst/>
          </a:prstGeom>
        </p:spPr>
        <p:txBody>
          <a:bodyPr spcFirstLastPara="1" wrap="square" lIns="91425" tIns="91425" rIns="91425" bIns="91425" anchor="ctr" anchorCtr="0">
            <a:noAutofit/>
          </a:bodyPr>
          <a:lstStyle/>
          <a:p>
            <a:pPr marL="457200" lvl="1" indent="0" algn="just">
              <a:spcBef>
                <a:spcPts val="0"/>
              </a:spcBef>
              <a:buNone/>
            </a:pPr>
            <a:r>
              <a:rPr lang="el-GR" sz="1800" dirty="0">
                <a:latin typeface="Calibri" panose="020F0502020204030204" pitchFamily="34" charset="0"/>
                <a:cs typeface="Calibri" panose="020F0502020204030204" pitchFamily="34" charset="0"/>
              </a:rPr>
              <a:t>Οι αρχές του εικοστού πρώτου αιώνα γνώρισαν ένα νέο κύμα εκκλήσεων για μεταρρυθμίσεις, που χαρακτηρίζονται από αύξηση του κρατικού ελέγχου, βασικών απαιτήσεων και συστηματικής τεκμηριωμένης αξιολόγησης των προγραμμάτων σπουδών των μαθηματικών, λόγω των διεθνών αξιολογήσεων και μελετών. </a:t>
            </a:r>
          </a:p>
          <a:p>
            <a:pPr marL="457200" lvl="1" indent="0" algn="just">
              <a:spcBef>
                <a:spcPts val="0"/>
              </a:spcBef>
              <a:buNone/>
            </a:pPr>
            <a:r>
              <a:rPr lang="el-GR" sz="1800" dirty="0">
                <a:latin typeface="Calibri" panose="020F0502020204030204" pitchFamily="34" charset="0"/>
                <a:cs typeface="Calibri" panose="020F0502020204030204" pitchFamily="34" charset="0"/>
              </a:rPr>
              <a:t>Ένα εκτεταμένο σύνολο παγκόσμιων ερευνών για την αξιολόγηση των προγραμμάτων σπουδών των μαθηματικών υποκινήθηκε από την </a:t>
            </a:r>
            <a:r>
              <a:rPr lang="el-GR" sz="1800" i="1" dirty="0">
                <a:latin typeface="Calibri" panose="020F0502020204030204" pitchFamily="34" charset="0"/>
                <a:cs typeface="Calibri" panose="020F0502020204030204" pitchFamily="34" charset="0"/>
              </a:rPr>
              <a:t>Third International </a:t>
            </a:r>
            <a:r>
              <a:rPr lang="el-GR" sz="1800" i="1" dirty="0" err="1">
                <a:latin typeface="Calibri" panose="020F0502020204030204" pitchFamily="34" charset="0"/>
                <a:cs typeface="Calibri" panose="020F0502020204030204" pitchFamily="34" charset="0"/>
              </a:rPr>
              <a:t>Mathematics</a:t>
            </a:r>
            <a:r>
              <a:rPr lang="el-GR" sz="1800" i="1" dirty="0">
                <a:latin typeface="Calibri" panose="020F0502020204030204" pitchFamily="34" charset="0"/>
                <a:cs typeface="Calibri" panose="020F0502020204030204" pitchFamily="34" charset="0"/>
              </a:rPr>
              <a:t> and </a:t>
            </a:r>
            <a:r>
              <a:rPr lang="el-GR" sz="1800" i="1" dirty="0" err="1">
                <a:latin typeface="Calibri" panose="020F0502020204030204" pitchFamily="34" charset="0"/>
                <a:cs typeface="Calibri" panose="020F0502020204030204" pitchFamily="34" charset="0"/>
              </a:rPr>
              <a:t>Science</a:t>
            </a:r>
            <a:r>
              <a:rPr lang="el-GR" sz="1800" i="1" dirty="0">
                <a:latin typeface="Calibri" panose="020F0502020204030204" pitchFamily="34" charset="0"/>
                <a:cs typeface="Calibri" panose="020F0502020204030204" pitchFamily="34" charset="0"/>
              </a:rPr>
              <a:t> </a:t>
            </a:r>
            <a:r>
              <a:rPr lang="el-GR" sz="1800" i="1" dirty="0" err="1">
                <a:latin typeface="Calibri" panose="020F0502020204030204" pitchFamily="34" charset="0"/>
                <a:cs typeface="Calibri" panose="020F0502020204030204" pitchFamily="34" charset="0"/>
              </a:rPr>
              <a:t>Study</a:t>
            </a:r>
            <a:r>
              <a:rPr lang="el-GR" sz="1800" i="1" dirty="0">
                <a:latin typeface="Calibri" panose="020F0502020204030204" pitchFamily="34" charset="0"/>
                <a:cs typeface="Calibri" panose="020F0502020204030204" pitchFamily="34" charset="0"/>
              </a:rPr>
              <a:t> (TIMSS</a:t>
            </a:r>
            <a:r>
              <a:rPr lang="el-GR" sz="1800" dirty="0">
                <a:latin typeface="Calibri" panose="020F0502020204030204" pitchFamily="34" charset="0"/>
                <a:cs typeface="Calibri" panose="020F0502020204030204" pitchFamily="34" charset="0"/>
              </a:rPr>
              <a:t>), αργότερα γνωστή ως </a:t>
            </a:r>
            <a:r>
              <a:rPr lang="el-GR" sz="1800" i="1" dirty="0" err="1">
                <a:latin typeface="Calibri" panose="020F0502020204030204" pitchFamily="34" charset="0"/>
                <a:cs typeface="Calibri" panose="020F0502020204030204" pitchFamily="34" charset="0"/>
              </a:rPr>
              <a:t>Trends</a:t>
            </a:r>
            <a:r>
              <a:rPr lang="el-GR" sz="1800" i="1" dirty="0">
                <a:latin typeface="Calibri" panose="020F0502020204030204" pitchFamily="34" charset="0"/>
                <a:cs typeface="Calibri" panose="020F0502020204030204" pitchFamily="34" charset="0"/>
              </a:rPr>
              <a:t> in International </a:t>
            </a:r>
            <a:r>
              <a:rPr lang="el-GR" sz="1800" i="1" dirty="0" err="1">
                <a:latin typeface="Calibri" panose="020F0502020204030204" pitchFamily="34" charset="0"/>
                <a:cs typeface="Calibri" panose="020F0502020204030204" pitchFamily="34" charset="0"/>
              </a:rPr>
              <a:t>Mathematics</a:t>
            </a:r>
            <a:r>
              <a:rPr lang="el-GR" sz="1800" i="1" dirty="0">
                <a:latin typeface="Calibri" panose="020F0502020204030204" pitchFamily="34" charset="0"/>
                <a:cs typeface="Calibri" panose="020F0502020204030204" pitchFamily="34" charset="0"/>
              </a:rPr>
              <a:t> and </a:t>
            </a:r>
            <a:r>
              <a:rPr lang="el-GR" sz="1800" i="1" dirty="0" err="1">
                <a:latin typeface="Calibri" panose="020F0502020204030204" pitchFamily="34" charset="0"/>
                <a:cs typeface="Calibri" panose="020F0502020204030204" pitchFamily="34" charset="0"/>
              </a:rPr>
              <a:t>Science</a:t>
            </a:r>
            <a:r>
              <a:rPr lang="el-GR" sz="1800" i="1" dirty="0">
                <a:latin typeface="Calibri" panose="020F0502020204030204" pitchFamily="34" charset="0"/>
                <a:cs typeface="Calibri" panose="020F0502020204030204" pitchFamily="34" charset="0"/>
              </a:rPr>
              <a:t> </a:t>
            </a:r>
            <a:r>
              <a:rPr lang="el-GR" sz="1800" i="1" dirty="0" err="1">
                <a:latin typeface="Calibri" panose="020F0502020204030204" pitchFamily="34" charset="0"/>
                <a:cs typeface="Calibri" panose="020F0502020204030204" pitchFamily="34" charset="0"/>
              </a:rPr>
              <a:t>Study</a:t>
            </a:r>
            <a:r>
              <a:rPr lang="el-GR" sz="1800" i="1" dirty="0">
                <a:latin typeface="Calibri" panose="020F0502020204030204" pitchFamily="34" charset="0"/>
                <a:cs typeface="Calibri" panose="020F0502020204030204" pitchFamily="34" charset="0"/>
              </a:rPr>
              <a:t>, </a:t>
            </a:r>
            <a:r>
              <a:rPr lang="el-GR" sz="1800" dirty="0">
                <a:latin typeface="Calibri" panose="020F0502020204030204" pitchFamily="34" charset="0"/>
                <a:cs typeface="Calibri" panose="020F0502020204030204" pitchFamily="34" charset="0"/>
              </a:rPr>
              <a:t>που διεξάγεται από το 1995 σε κανονικό κύκλο 4 ετών, </a:t>
            </a:r>
          </a:p>
          <a:p>
            <a:pPr marL="457200" lvl="1" indent="0" algn="just">
              <a:spcBef>
                <a:spcPts val="0"/>
              </a:spcBef>
              <a:buNone/>
            </a:pPr>
            <a:r>
              <a:rPr lang="el-GR" sz="1800" dirty="0">
                <a:latin typeface="Calibri" panose="020F0502020204030204" pitchFamily="34" charset="0"/>
                <a:cs typeface="Calibri" panose="020F0502020204030204" pitchFamily="34" charset="0"/>
              </a:rPr>
              <a:t>και το </a:t>
            </a:r>
            <a:r>
              <a:rPr lang="el-GR" sz="1800" i="1" dirty="0">
                <a:latin typeface="Calibri" panose="020F0502020204030204" pitchFamily="34" charset="0"/>
                <a:cs typeface="Calibri" panose="020F0502020204030204" pitchFamily="34" charset="0"/>
              </a:rPr>
              <a:t>Program for International </a:t>
            </a:r>
            <a:r>
              <a:rPr lang="el-GR" sz="1800" i="1" dirty="0" err="1">
                <a:latin typeface="Calibri" panose="020F0502020204030204" pitchFamily="34" charset="0"/>
                <a:cs typeface="Calibri" panose="020F0502020204030204" pitchFamily="34" charset="0"/>
              </a:rPr>
              <a:t>Student</a:t>
            </a:r>
            <a:r>
              <a:rPr lang="el-GR" sz="1800" i="1" dirty="0">
                <a:latin typeface="Calibri" panose="020F0502020204030204" pitchFamily="34" charset="0"/>
                <a:cs typeface="Calibri" panose="020F0502020204030204" pitchFamily="34" charset="0"/>
              </a:rPr>
              <a:t> </a:t>
            </a:r>
            <a:r>
              <a:rPr lang="el-GR" sz="1800" i="1" dirty="0" err="1">
                <a:latin typeface="Calibri" panose="020F0502020204030204" pitchFamily="34" charset="0"/>
                <a:cs typeface="Calibri" panose="020F0502020204030204" pitchFamily="34" charset="0"/>
              </a:rPr>
              <a:t>Assessment</a:t>
            </a:r>
            <a:r>
              <a:rPr lang="el-GR" sz="1800" i="1" dirty="0">
                <a:latin typeface="Calibri" panose="020F0502020204030204" pitchFamily="34" charset="0"/>
                <a:cs typeface="Calibri" panose="020F0502020204030204" pitchFamily="34" charset="0"/>
              </a:rPr>
              <a:t> (PISA), </a:t>
            </a:r>
            <a:r>
              <a:rPr lang="el-GR" sz="1800" dirty="0">
                <a:latin typeface="Calibri" panose="020F0502020204030204" pitchFamily="34" charset="0"/>
                <a:cs typeface="Calibri" panose="020F0502020204030204" pitchFamily="34" charset="0"/>
              </a:rPr>
              <a:t>που διεξάγεται από το 2000 σε κανονικό τριετές κύκλο.</a:t>
            </a:r>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33</a:t>
            </a:fld>
            <a:endParaRPr/>
          </a:p>
        </p:txBody>
      </p:sp>
    </p:spTree>
    <p:extLst>
      <p:ext uri="{BB962C8B-B14F-4D97-AF65-F5344CB8AC3E}">
        <p14:creationId xmlns:p14="http://schemas.microsoft.com/office/powerpoint/2010/main" val="12488259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971600" y="1714494"/>
            <a:ext cx="7200800" cy="2081392"/>
          </a:xfrm>
          <a:prstGeom prst="rect">
            <a:avLst/>
          </a:prstGeom>
        </p:spPr>
        <p:txBody>
          <a:bodyPr spcFirstLastPara="1" wrap="square" lIns="91425" tIns="91425" rIns="91425" bIns="91425" anchor="ctr" anchorCtr="0">
            <a:noAutofit/>
          </a:bodyPr>
          <a:lstStyle/>
          <a:p>
            <a:pPr marL="457200" lvl="1" indent="0" algn="just">
              <a:spcBef>
                <a:spcPts val="0"/>
              </a:spcBef>
              <a:buNone/>
            </a:pPr>
            <a:r>
              <a:rPr lang="el-GR" sz="1800" i="1" dirty="0">
                <a:latin typeface="Calibri" panose="020F0502020204030204" pitchFamily="34" charset="0"/>
                <a:cs typeface="Calibri" panose="020F0502020204030204" pitchFamily="34" charset="0"/>
              </a:rPr>
              <a:t>Third International </a:t>
            </a:r>
            <a:r>
              <a:rPr lang="el-GR" sz="1800" i="1" dirty="0" err="1">
                <a:latin typeface="Calibri" panose="020F0502020204030204" pitchFamily="34" charset="0"/>
                <a:cs typeface="Calibri" panose="020F0502020204030204" pitchFamily="34" charset="0"/>
              </a:rPr>
              <a:t>Mathematics</a:t>
            </a:r>
            <a:r>
              <a:rPr lang="el-GR" sz="1800" i="1" dirty="0">
                <a:latin typeface="Calibri" panose="020F0502020204030204" pitchFamily="34" charset="0"/>
                <a:cs typeface="Calibri" panose="020F0502020204030204" pitchFamily="34" charset="0"/>
              </a:rPr>
              <a:t> and </a:t>
            </a:r>
            <a:r>
              <a:rPr lang="el-GR" sz="1800" i="1" dirty="0" err="1">
                <a:latin typeface="Calibri" panose="020F0502020204030204" pitchFamily="34" charset="0"/>
                <a:cs typeface="Calibri" panose="020F0502020204030204" pitchFamily="34" charset="0"/>
              </a:rPr>
              <a:t>Science</a:t>
            </a:r>
            <a:r>
              <a:rPr lang="el-GR" sz="1800" i="1" dirty="0">
                <a:latin typeface="Calibri" panose="020F0502020204030204" pitchFamily="34" charset="0"/>
                <a:cs typeface="Calibri" panose="020F0502020204030204" pitchFamily="34" charset="0"/>
              </a:rPr>
              <a:t> </a:t>
            </a:r>
            <a:r>
              <a:rPr lang="el-GR" sz="1800" i="1" dirty="0" err="1">
                <a:latin typeface="Calibri" panose="020F0502020204030204" pitchFamily="34" charset="0"/>
                <a:cs typeface="Calibri" panose="020F0502020204030204" pitchFamily="34" charset="0"/>
              </a:rPr>
              <a:t>Study</a:t>
            </a:r>
            <a:r>
              <a:rPr lang="el-GR" sz="1800" i="1" dirty="0">
                <a:latin typeface="Calibri" panose="020F0502020204030204" pitchFamily="34" charset="0"/>
                <a:cs typeface="Calibri" panose="020F0502020204030204" pitchFamily="34" charset="0"/>
              </a:rPr>
              <a:t> (TIMSS</a:t>
            </a:r>
            <a:r>
              <a:rPr lang="el-GR" sz="1800" dirty="0">
                <a:latin typeface="Calibri" panose="020F0502020204030204" pitchFamily="34" charset="0"/>
                <a:cs typeface="Calibri" panose="020F0502020204030204" pitchFamily="34" charset="0"/>
              </a:rPr>
              <a:t>),</a:t>
            </a:r>
            <a:endParaRPr lang="en-US" sz="1800" dirty="0">
              <a:solidFill>
                <a:srgbClr val="1155CC"/>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endParaRPr>
          </a:p>
          <a:p>
            <a:pPr marL="457200" lvl="1" indent="0" algn="just">
              <a:spcBef>
                <a:spcPts val="0"/>
              </a:spcBef>
              <a:buNone/>
            </a:pPr>
            <a:endParaRPr lang="en-US" sz="1800" dirty="0">
              <a:solidFill>
                <a:srgbClr val="1155CC"/>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endParaRPr>
          </a:p>
          <a:p>
            <a:pPr marL="457200" lvl="1" indent="0" algn="just">
              <a:spcBef>
                <a:spcPts val="0"/>
              </a:spcBef>
              <a:buNone/>
            </a:pPr>
            <a:endParaRPr lang="en-US" sz="1800" dirty="0">
              <a:solidFill>
                <a:srgbClr val="1155CC"/>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endParaRPr>
          </a:p>
          <a:p>
            <a:pPr marL="457200" lvl="1" indent="0" algn="just">
              <a:spcBef>
                <a:spcPts val="0"/>
              </a:spcBef>
              <a:buNone/>
            </a:pPr>
            <a:endParaRPr lang="en-US" sz="1800" dirty="0">
              <a:solidFill>
                <a:srgbClr val="1155CC"/>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endParaRPr>
          </a:p>
          <a:p>
            <a:pPr marL="457200" lvl="1" indent="0" algn="just">
              <a:spcBef>
                <a:spcPts val="0"/>
              </a:spcBef>
              <a:buNone/>
            </a:pPr>
            <a:r>
              <a:rPr lang="en-US" sz="1800" dirty="0">
                <a:solidFill>
                  <a:srgbClr val="1155CC"/>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  </a:t>
            </a:r>
          </a:p>
          <a:p>
            <a:pPr marL="457200" lvl="1" indent="0" algn="just">
              <a:spcBef>
                <a:spcPts val="0"/>
              </a:spcBef>
              <a:buNone/>
            </a:pPr>
            <a:endParaRPr lang="en-US" sz="1800" dirty="0">
              <a:solidFill>
                <a:srgbClr val="1155CC"/>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endParaRPr>
          </a:p>
          <a:p>
            <a:pPr marL="457200" lvl="1" indent="0" algn="just">
              <a:spcBef>
                <a:spcPts val="0"/>
              </a:spcBef>
              <a:buNone/>
            </a:pPr>
            <a:endParaRPr lang="en-US" sz="1800" dirty="0">
              <a:solidFill>
                <a:srgbClr val="1155CC"/>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endParaRPr>
          </a:p>
          <a:p>
            <a:pPr marL="457200" lvl="1" indent="0" algn="just">
              <a:spcBef>
                <a:spcPts val="0"/>
              </a:spcBef>
              <a:buNone/>
            </a:pPr>
            <a:endParaRPr lang="en-US" sz="1800" dirty="0">
              <a:solidFill>
                <a:srgbClr val="1155CC"/>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endParaRPr>
          </a:p>
          <a:p>
            <a:pPr marL="457200" lvl="1" indent="0" algn="just">
              <a:spcBef>
                <a:spcPts val="0"/>
              </a:spcBef>
              <a:buNone/>
            </a:pPr>
            <a:endParaRPr lang="en-US" sz="1800" dirty="0">
              <a:solidFill>
                <a:srgbClr val="1155CC"/>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endParaRPr>
          </a:p>
          <a:p>
            <a:pPr marL="457200" lvl="1" indent="0" algn="just">
              <a:spcBef>
                <a:spcPts val="0"/>
              </a:spcBef>
              <a:buNone/>
            </a:pPr>
            <a:endParaRPr lang="en-US" sz="1800" dirty="0">
              <a:solidFill>
                <a:srgbClr val="1155CC"/>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endParaRPr>
          </a:p>
          <a:p>
            <a:pPr marL="457200" lvl="1" indent="0" algn="just">
              <a:spcBef>
                <a:spcPts val="0"/>
              </a:spcBef>
              <a:buNone/>
            </a:pPr>
            <a:endParaRPr lang="en-US" sz="1800" dirty="0">
              <a:solidFill>
                <a:srgbClr val="1155CC"/>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endParaRPr>
          </a:p>
          <a:p>
            <a:pPr marL="457200" lvl="1" indent="0" algn="just">
              <a:spcBef>
                <a:spcPts val="0"/>
              </a:spcBef>
              <a:buNone/>
            </a:pPr>
            <a:endParaRPr lang="en-US" sz="1800" dirty="0">
              <a:solidFill>
                <a:srgbClr val="1155CC"/>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endParaRPr>
          </a:p>
          <a:p>
            <a:pPr marL="457200" lvl="1" indent="0" algn="just">
              <a:spcBef>
                <a:spcPts val="0"/>
              </a:spcBef>
              <a:buNone/>
            </a:pPr>
            <a:r>
              <a:rPr lang="sq-AL" sz="1800" dirty="0">
                <a:solidFill>
                  <a:srgbClr val="1155CC"/>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https://timssandpirls.bc.edu/timss-landing.html</a:t>
            </a:r>
            <a:endParaRPr lang="en-US" sz="1800" dirty="0">
              <a:latin typeface="Calibri" panose="020F0502020204030204" pitchFamily="34" charset="0"/>
              <a:cs typeface="Calibri" panose="020F0502020204030204" pitchFamily="34" charset="0"/>
            </a:endParaRPr>
          </a:p>
          <a:p>
            <a:pPr marL="457200" lvl="1" indent="0" algn="just">
              <a:spcBef>
                <a:spcPts val="0"/>
              </a:spcBef>
              <a:buNone/>
            </a:pPr>
            <a:endParaRPr lang="en-US" sz="1800" dirty="0">
              <a:latin typeface="Calibri" panose="020F0502020204030204" pitchFamily="34" charset="0"/>
              <a:cs typeface="Calibri" panose="020F0502020204030204" pitchFamily="34" charset="0"/>
            </a:endParaRPr>
          </a:p>
          <a:p>
            <a:pPr marL="457200" lvl="1" indent="0" algn="just">
              <a:spcBef>
                <a:spcPts val="0"/>
              </a:spcBef>
              <a:buNone/>
            </a:pPr>
            <a:endParaRPr lang="el-GR" sz="1800" dirty="0">
              <a:latin typeface="Calibri" panose="020F0502020204030204" pitchFamily="34" charset="0"/>
              <a:cs typeface="Calibri" panose="020F0502020204030204" pitchFamily="34" charset="0"/>
            </a:endParaRPr>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34</a:t>
            </a:fld>
            <a:endParaRPr/>
          </a:p>
        </p:txBody>
      </p:sp>
      <p:pic>
        <p:nvPicPr>
          <p:cNvPr id="5" name="Εικόνα 4">
            <a:extLst>
              <a:ext uri="{FF2B5EF4-FFF2-40B4-BE49-F238E27FC236}">
                <a16:creationId xmlns:a16="http://schemas.microsoft.com/office/drawing/2014/main" id="{BE4AA4AA-1ED6-5589-D586-881AC139BC21}"/>
              </a:ext>
            </a:extLst>
          </p:cNvPr>
          <p:cNvPicPr>
            <a:picLocks noChangeAspect="1"/>
          </p:cNvPicPr>
          <p:nvPr/>
        </p:nvPicPr>
        <p:blipFill>
          <a:blip r:embed="rId4"/>
          <a:stretch>
            <a:fillRect/>
          </a:stretch>
        </p:blipFill>
        <p:spPr>
          <a:xfrm>
            <a:off x="988039" y="1131590"/>
            <a:ext cx="6712628" cy="2736304"/>
          </a:xfrm>
          <a:prstGeom prst="rect">
            <a:avLst/>
          </a:prstGeom>
        </p:spPr>
      </p:pic>
    </p:spTree>
    <p:extLst>
      <p:ext uri="{BB962C8B-B14F-4D97-AF65-F5344CB8AC3E}">
        <p14:creationId xmlns:p14="http://schemas.microsoft.com/office/powerpoint/2010/main" val="21769152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971600" y="1714494"/>
            <a:ext cx="7200800" cy="2081392"/>
          </a:xfrm>
          <a:prstGeom prst="rect">
            <a:avLst/>
          </a:prstGeom>
        </p:spPr>
        <p:txBody>
          <a:bodyPr spcFirstLastPara="1" wrap="square" lIns="91425" tIns="91425" rIns="91425" bIns="91425" anchor="ctr" anchorCtr="0">
            <a:noAutofit/>
          </a:bodyPr>
          <a:lstStyle/>
          <a:p>
            <a:pPr marL="457200" lvl="1" indent="0" algn="just">
              <a:spcBef>
                <a:spcPts val="0"/>
              </a:spcBef>
              <a:buNone/>
            </a:pPr>
            <a:r>
              <a:rPr lang="en-US" sz="1800" i="1" dirty="0">
                <a:latin typeface="Calibri" panose="020F0502020204030204" pitchFamily="34" charset="0"/>
                <a:cs typeface="Calibri" panose="020F0502020204030204" pitchFamily="34" charset="0"/>
              </a:rPr>
              <a:t>     </a:t>
            </a:r>
            <a:endParaRPr lang="en-US" sz="1800" dirty="0">
              <a:latin typeface="Calibri" panose="020F0502020204030204" pitchFamily="34" charset="0"/>
              <a:cs typeface="Calibri" panose="020F0502020204030204" pitchFamily="34" charset="0"/>
            </a:endParaRPr>
          </a:p>
          <a:p>
            <a:pPr marL="457200" lvl="1" indent="0" algn="just">
              <a:spcBef>
                <a:spcPts val="0"/>
              </a:spcBef>
              <a:buNone/>
            </a:pPr>
            <a:r>
              <a:rPr lang="en-US" sz="1800" dirty="0">
                <a:latin typeface="Calibri" panose="020F0502020204030204" pitchFamily="34" charset="0"/>
                <a:cs typeface="Calibri" panose="020F0502020204030204" pitchFamily="34" charset="0"/>
              </a:rPr>
              <a:t>Program for International Student Assessment (PISA)</a:t>
            </a:r>
          </a:p>
          <a:p>
            <a:pPr marL="457200" lvl="1" indent="0" algn="just">
              <a:spcBef>
                <a:spcPts val="0"/>
              </a:spcBef>
              <a:buNone/>
            </a:pPr>
            <a:endParaRPr lang="en-US" sz="1800" dirty="0">
              <a:latin typeface="Calibri" panose="020F0502020204030204" pitchFamily="34" charset="0"/>
              <a:cs typeface="Calibri" panose="020F0502020204030204" pitchFamily="34" charset="0"/>
            </a:endParaRPr>
          </a:p>
          <a:p>
            <a:pPr marL="457200" lvl="1" indent="0" algn="just">
              <a:spcBef>
                <a:spcPts val="0"/>
              </a:spcBef>
              <a:buNone/>
            </a:pPr>
            <a:r>
              <a:rPr lang="en-US" sz="1800" dirty="0">
                <a:latin typeface="Calibri" panose="020F0502020204030204" pitchFamily="34" charset="0"/>
                <a:cs typeface="Calibri" panose="020F0502020204030204" pitchFamily="34" charset="0"/>
              </a:rPr>
              <a:t> </a:t>
            </a:r>
          </a:p>
          <a:p>
            <a:pPr marL="457200" lvl="1" indent="0" algn="just">
              <a:spcBef>
                <a:spcPts val="0"/>
              </a:spcBef>
              <a:buNone/>
            </a:pPr>
            <a:endParaRPr lang="en-US" sz="1800" dirty="0">
              <a:latin typeface="Calibri" panose="020F0502020204030204" pitchFamily="34" charset="0"/>
              <a:cs typeface="Calibri" panose="020F0502020204030204" pitchFamily="34" charset="0"/>
            </a:endParaRPr>
          </a:p>
          <a:p>
            <a:pPr marL="457200" lvl="1" indent="0" algn="just">
              <a:spcBef>
                <a:spcPts val="0"/>
              </a:spcBef>
              <a:buNone/>
            </a:pPr>
            <a:endParaRPr lang="en-US" sz="1800" dirty="0">
              <a:latin typeface="Calibri" panose="020F0502020204030204" pitchFamily="34" charset="0"/>
              <a:cs typeface="Calibri" panose="020F0502020204030204" pitchFamily="34" charset="0"/>
            </a:endParaRPr>
          </a:p>
          <a:p>
            <a:pPr marL="457200" lvl="1" indent="0" algn="just">
              <a:spcBef>
                <a:spcPts val="0"/>
              </a:spcBef>
              <a:buNone/>
            </a:pPr>
            <a:endParaRPr lang="en-US" sz="1800" dirty="0">
              <a:latin typeface="Calibri" panose="020F0502020204030204" pitchFamily="34" charset="0"/>
              <a:cs typeface="Calibri" panose="020F0502020204030204" pitchFamily="34" charset="0"/>
            </a:endParaRPr>
          </a:p>
          <a:p>
            <a:pPr marL="457200" lvl="1" indent="0" algn="just">
              <a:spcBef>
                <a:spcPts val="0"/>
              </a:spcBef>
              <a:buNone/>
            </a:pPr>
            <a:endParaRPr lang="en-US" sz="1800" dirty="0">
              <a:latin typeface="Calibri" panose="020F0502020204030204" pitchFamily="34" charset="0"/>
              <a:cs typeface="Calibri" panose="020F0502020204030204" pitchFamily="34" charset="0"/>
            </a:endParaRPr>
          </a:p>
          <a:p>
            <a:pPr marL="457200" lvl="1" indent="0" algn="just">
              <a:spcBef>
                <a:spcPts val="0"/>
              </a:spcBef>
              <a:buNone/>
            </a:pPr>
            <a:endParaRPr lang="en-US" sz="1800" dirty="0">
              <a:latin typeface="Calibri" panose="020F0502020204030204" pitchFamily="34" charset="0"/>
              <a:cs typeface="Calibri" panose="020F0502020204030204" pitchFamily="34" charset="0"/>
            </a:endParaRPr>
          </a:p>
          <a:p>
            <a:pPr marL="457200" lvl="1" indent="0" algn="just">
              <a:spcBef>
                <a:spcPts val="0"/>
              </a:spcBef>
              <a:buNone/>
            </a:pPr>
            <a:endParaRPr lang="en-US" sz="1800" dirty="0">
              <a:latin typeface="Calibri" panose="020F0502020204030204" pitchFamily="34" charset="0"/>
              <a:cs typeface="Calibri" panose="020F0502020204030204" pitchFamily="34" charset="0"/>
            </a:endParaRPr>
          </a:p>
          <a:p>
            <a:pPr marL="457200" lvl="1" indent="0" algn="just">
              <a:spcBef>
                <a:spcPts val="0"/>
              </a:spcBef>
              <a:buNone/>
            </a:pPr>
            <a:endParaRPr lang="en-US" sz="1800" dirty="0">
              <a:latin typeface="Calibri" panose="020F0502020204030204" pitchFamily="34" charset="0"/>
              <a:cs typeface="Calibri" panose="020F0502020204030204" pitchFamily="34" charset="0"/>
            </a:endParaRPr>
          </a:p>
          <a:p>
            <a:pPr marL="457200" lvl="1" indent="0" algn="just">
              <a:spcBef>
                <a:spcPts val="0"/>
              </a:spcBef>
              <a:buNone/>
            </a:pPr>
            <a:endParaRPr lang="en-US" sz="1800" dirty="0">
              <a:latin typeface="Calibri" panose="020F0502020204030204" pitchFamily="34" charset="0"/>
              <a:cs typeface="Calibri" panose="020F0502020204030204" pitchFamily="34" charset="0"/>
            </a:endParaRPr>
          </a:p>
          <a:p>
            <a:pPr marL="457200" lvl="1" indent="0" algn="just">
              <a:spcBef>
                <a:spcPts val="0"/>
              </a:spcBef>
              <a:buNone/>
            </a:pPr>
            <a:endParaRPr lang="en-US" sz="1800" dirty="0">
              <a:latin typeface="Calibri" panose="020F0502020204030204" pitchFamily="34" charset="0"/>
              <a:cs typeface="Calibri" panose="020F0502020204030204" pitchFamily="34" charset="0"/>
            </a:endParaRPr>
          </a:p>
          <a:p>
            <a:pPr marL="457200" lvl="1" indent="0" algn="just">
              <a:spcBef>
                <a:spcPts val="0"/>
              </a:spcBef>
              <a:buNone/>
            </a:pPr>
            <a:endParaRPr lang="en-US" sz="1800" dirty="0">
              <a:latin typeface="Calibri" panose="020F0502020204030204" pitchFamily="34" charset="0"/>
              <a:cs typeface="Calibri" panose="020F0502020204030204" pitchFamily="34" charset="0"/>
            </a:endParaRPr>
          </a:p>
          <a:p>
            <a:pPr marL="457200" lvl="1" indent="0" algn="just">
              <a:spcBef>
                <a:spcPts val="0"/>
              </a:spcBef>
              <a:buNone/>
            </a:pPr>
            <a:r>
              <a:rPr lang="sq-AL" sz="1800" dirty="0">
                <a:latin typeface="Calibri" panose="020F0502020204030204" pitchFamily="34" charset="0"/>
                <a:cs typeface="Calibri" panose="020F0502020204030204" pitchFamily="34" charset="0"/>
                <a:hlinkClick r:id="rId3"/>
              </a:rPr>
              <a:t>https://www.oecd.org/pisa/</a:t>
            </a:r>
            <a:endParaRPr lang="en-US" sz="1800" dirty="0">
              <a:latin typeface="Calibri" panose="020F0502020204030204" pitchFamily="34" charset="0"/>
              <a:cs typeface="Calibri" panose="020F0502020204030204" pitchFamily="34" charset="0"/>
            </a:endParaRPr>
          </a:p>
          <a:p>
            <a:pPr marL="457200" lvl="1" indent="0" algn="just">
              <a:spcBef>
                <a:spcPts val="0"/>
              </a:spcBef>
              <a:buNone/>
            </a:pPr>
            <a:endParaRPr lang="el-GR" sz="1800" dirty="0">
              <a:latin typeface="Calibri" panose="020F0502020204030204" pitchFamily="34" charset="0"/>
              <a:cs typeface="Calibri" panose="020F0502020204030204" pitchFamily="34" charset="0"/>
            </a:endParaRPr>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35</a:t>
            </a:fld>
            <a:endParaRPr/>
          </a:p>
        </p:txBody>
      </p:sp>
      <p:pic>
        <p:nvPicPr>
          <p:cNvPr id="3" name="Εικόνα 2">
            <a:extLst>
              <a:ext uri="{FF2B5EF4-FFF2-40B4-BE49-F238E27FC236}">
                <a16:creationId xmlns:a16="http://schemas.microsoft.com/office/drawing/2014/main" id="{72A2719F-476D-5CA5-D6C7-1B49F89776BB}"/>
              </a:ext>
            </a:extLst>
          </p:cNvPr>
          <p:cNvPicPr>
            <a:picLocks noChangeAspect="1"/>
          </p:cNvPicPr>
          <p:nvPr/>
        </p:nvPicPr>
        <p:blipFill>
          <a:blip r:embed="rId4"/>
          <a:stretch>
            <a:fillRect/>
          </a:stretch>
        </p:blipFill>
        <p:spPr>
          <a:xfrm>
            <a:off x="827584" y="1131590"/>
            <a:ext cx="6549296" cy="2880320"/>
          </a:xfrm>
          <a:prstGeom prst="rect">
            <a:avLst/>
          </a:prstGeom>
        </p:spPr>
      </p:pic>
    </p:spTree>
    <p:extLst>
      <p:ext uri="{BB962C8B-B14F-4D97-AF65-F5344CB8AC3E}">
        <p14:creationId xmlns:p14="http://schemas.microsoft.com/office/powerpoint/2010/main" val="26593904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971600" y="1714494"/>
            <a:ext cx="7200800" cy="2081392"/>
          </a:xfrm>
          <a:prstGeom prst="rect">
            <a:avLst/>
          </a:prstGeom>
        </p:spPr>
        <p:txBody>
          <a:bodyPr spcFirstLastPara="1" wrap="square" lIns="91425" tIns="91425" rIns="91425" bIns="91425" anchor="ctr" anchorCtr="0">
            <a:noAutofit/>
          </a:bodyPr>
          <a:lstStyle/>
          <a:p>
            <a:pPr marL="457200" lvl="1" indent="0" algn="just">
              <a:spcBef>
                <a:spcPts val="0"/>
              </a:spcBef>
              <a:buNone/>
            </a:pPr>
            <a:r>
              <a:rPr lang="el-GR" sz="1800" dirty="0">
                <a:latin typeface="Calibri" panose="020F0502020204030204" pitchFamily="34" charset="0"/>
                <a:cs typeface="Calibri" panose="020F0502020204030204" pitchFamily="34" charset="0"/>
              </a:rPr>
              <a:t>Πολλές από αυτές τις μελέτες χρησιμοποίησαν τα πλούσια διακρατικά δεδομένα για να συγκρίνουν και να αξιολογήσουν τα προγράμματα σπουδών των χωρών που συμμετείχαν. </a:t>
            </a:r>
          </a:p>
          <a:p>
            <a:pPr marL="457200" lvl="1" indent="0" algn="just">
              <a:spcBef>
                <a:spcPts val="0"/>
              </a:spcBef>
              <a:buNone/>
            </a:pPr>
            <a:r>
              <a:rPr lang="el-GR" sz="1800" dirty="0">
                <a:latin typeface="Calibri" panose="020F0502020204030204" pitchFamily="34" charset="0"/>
                <a:cs typeface="Calibri" panose="020F0502020204030204" pitchFamily="34" charset="0"/>
              </a:rPr>
              <a:t>Οι </a:t>
            </a:r>
            <a:r>
              <a:rPr lang="el-GR" sz="1800" dirty="0" err="1">
                <a:latin typeface="Calibri" panose="020F0502020204030204" pitchFamily="34" charset="0"/>
                <a:cs typeface="Calibri" panose="020F0502020204030204" pitchFamily="34" charset="0"/>
              </a:rPr>
              <a:t>Schmidt</a:t>
            </a:r>
            <a:r>
              <a:rPr lang="el-GR" sz="1800" dirty="0">
                <a:latin typeface="Calibri" panose="020F0502020204030204" pitchFamily="34" charset="0"/>
                <a:cs typeface="Calibri" panose="020F0502020204030204" pitchFamily="34" charset="0"/>
              </a:rPr>
              <a:t> </a:t>
            </a:r>
            <a:r>
              <a:rPr lang="el-GR" sz="1800" dirty="0" err="1">
                <a:latin typeface="Calibri" panose="020F0502020204030204" pitchFamily="34" charset="0"/>
                <a:cs typeface="Calibri" panose="020F0502020204030204" pitchFamily="34" charset="0"/>
              </a:rPr>
              <a:t>et</a:t>
            </a:r>
            <a:r>
              <a:rPr lang="el-GR" sz="1800" dirty="0">
                <a:latin typeface="Calibri" panose="020F0502020204030204" pitchFamily="34" charset="0"/>
                <a:cs typeface="Calibri" panose="020F0502020204030204" pitchFamily="34" charset="0"/>
              </a:rPr>
              <a:t> </a:t>
            </a:r>
            <a:r>
              <a:rPr lang="el-GR" sz="1800" dirty="0" err="1">
                <a:latin typeface="Calibri" panose="020F0502020204030204" pitchFamily="34" charset="0"/>
                <a:cs typeface="Calibri" panose="020F0502020204030204" pitchFamily="34" charset="0"/>
              </a:rPr>
              <a:t>al</a:t>
            </a:r>
            <a:r>
              <a:rPr lang="el-GR" sz="1800" dirty="0">
                <a:latin typeface="Calibri" panose="020F0502020204030204" pitchFamily="34" charset="0"/>
                <a:cs typeface="Calibri" panose="020F0502020204030204" pitchFamily="34" charset="0"/>
              </a:rPr>
              <a:t>. (2005) υποστήριξαν ότι «η παρουσία προτύπων περιεχομένου δεν επαρκεί για να εγγυηθεί τα προγράμματα σπουδών που οδηγούν σε υψηλής ποιότητας διδασκαλία και επίδοση» (σελ. 525). </a:t>
            </a:r>
          </a:p>
          <a:p>
            <a:pPr marL="457200" lvl="1" indent="0" algn="just">
              <a:spcBef>
                <a:spcPts val="0"/>
              </a:spcBef>
              <a:buNone/>
            </a:pPr>
            <a:r>
              <a:rPr lang="el-GR" sz="1800" dirty="0">
                <a:latin typeface="Calibri" panose="020F0502020204030204" pitchFamily="34" charset="0"/>
                <a:cs typeface="Calibri" panose="020F0502020204030204" pitchFamily="34" charset="0"/>
              </a:rPr>
              <a:t>Η έλλειψη συνοχής μεταξύ των προβλεπόμενων και των θεσπισθέντων αναλυτικών προγραμμάτων βρέθηκε να είναι ένας από τους κύριους λόγους για τις σχετικά χαμηλές βαθμολογίες σε διεθνή συγκριτικά τεστ.</a:t>
            </a:r>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36</a:t>
            </a:fld>
            <a:endParaRPr/>
          </a:p>
        </p:txBody>
      </p:sp>
    </p:spTree>
    <p:extLst>
      <p:ext uri="{BB962C8B-B14F-4D97-AF65-F5344CB8AC3E}">
        <p14:creationId xmlns:p14="http://schemas.microsoft.com/office/powerpoint/2010/main" val="31063231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971600" y="1714494"/>
            <a:ext cx="7200800" cy="2081392"/>
          </a:xfrm>
          <a:prstGeom prst="rect">
            <a:avLst/>
          </a:prstGeom>
        </p:spPr>
        <p:txBody>
          <a:bodyPr spcFirstLastPara="1" wrap="square" lIns="91425" tIns="91425" rIns="91425" bIns="91425" anchor="ctr" anchorCtr="0">
            <a:noAutofit/>
          </a:bodyPr>
          <a:lstStyle/>
          <a:p>
            <a:pPr marL="457200" lvl="1" indent="0" algn="just">
              <a:spcBef>
                <a:spcPts val="0"/>
              </a:spcBef>
              <a:buNone/>
            </a:pPr>
            <a:r>
              <a:rPr lang="el-GR" sz="1800" dirty="0">
                <a:latin typeface="Calibri" panose="020F0502020204030204" pitchFamily="34" charset="0"/>
                <a:cs typeface="Calibri" panose="020F0502020204030204" pitchFamily="34" charset="0"/>
              </a:rPr>
              <a:t>Οι </a:t>
            </a:r>
            <a:r>
              <a:rPr lang="el-GR" sz="1800" dirty="0" err="1">
                <a:latin typeface="Calibri" panose="020F0502020204030204" pitchFamily="34" charset="0"/>
                <a:cs typeface="Calibri" panose="020F0502020204030204" pitchFamily="34" charset="0"/>
              </a:rPr>
              <a:t>Houang</a:t>
            </a:r>
            <a:r>
              <a:rPr lang="el-GR" sz="1800" dirty="0">
                <a:latin typeface="Calibri" panose="020F0502020204030204" pitchFamily="34" charset="0"/>
                <a:cs typeface="Calibri" panose="020F0502020204030204" pitchFamily="34" charset="0"/>
              </a:rPr>
              <a:t> και </a:t>
            </a:r>
            <a:r>
              <a:rPr lang="el-GR" sz="1800" dirty="0" err="1">
                <a:latin typeface="Calibri" panose="020F0502020204030204" pitchFamily="34" charset="0"/>
                <a:cs typeface="Calibri" panose="020F0502020204030204" pitchFamily="34" charset="0"/>
              </a:rPr>
              <a:t>Schmidt</a:t>
            </a:r>
            <a:r>
              <a:rPr lang="el-GR" sz="1800" dirty="0">
                <a:latin typeface="Calibri" panose="020F0502020204030204" pitchFamily="34" charset="0"/>
                <a:cs typeface="Calibri" panose="020F0502020204030204" pitchFamily="34" charset="0"/>
              </a:rPr>
              <a:t> (2008) παρουσιάζουν τη διακρατική μελέτη TIMSS ICA (International </a:t>
            </a:r>
            <a:r>
              <a:rPr lang="el-GR" sz="1800" dirty="0" err="1">
                <a:latin typeface="Calibri" panose="020F0502020204030204" pitchFamily="34" charset="0"/>
                <a:cs typeface="Calibri" panose="020F0502020204030204" pitchFamily="34" charset="0"/>
              </a:rPr>
              <a:t>Curriculum</a:t>
            </a:r>
            <a:r>
              <a:rPr lang="el-GR" sz="1800" dirty="0">
                <a:latin typeface="Calibri" panose="020F0502020204030204" pitchFamily="34" charset="0"/>
                <a:cs typeface="Calibri" panose="020F0502020204030204" pitchFamily="34" charset="0"/>
              </a:rPr>
              <a:t> </a:t>
            </a:r>
            <a:r>
              <a:rPr lang="el-GR" sz="1800" dirty="0" err="1">
                <a:latin typeface="Calibri" panose="020F0502020204030204" pitchFamily="34" charset="0"/>
                <a:cs typeface="Calibri" panose="020F0502020204030204" pitchFamily="34" charset="0"/>
              </a:rPr>
              <a:t>Analysis</a:t>
            </a:r>
            <a:r>
              <a:rPr lang="el-GR" sz="1800" dirty="0">
                <a:latin typeface="Calibri" panose="020F0502020204030204" pitchFamily="34" charset="0"/>
                <a:cs typeface="Calibri" panose="020F0502020204030204" pitchFamily="34" charset="0"/>
              </a:rPr>
              <a:t>) του 1995, η οποία «εξετάζει» το πρόγραμμα σπουδών από τις συμμετέχουσες χώρες, χρησιμοποιώντας το τριμερές μοντέλο του προγράμματος σπουδών: τα επιδιωκόμενα, υλοποιημένα και </a:t>
            </a:r>
            <a:r>
              <a:rPr lang="el-GR" sz="1800" dirty="0" err="1">
                <a:latin typeface="Calibri" panose="020F0502020204030204" pitchFamily="34" charset="0"/>
                <a:cs typeface="Calibri" panose="020F0502020204030204" pitchFamily="34" charset="0"/>
              </a:rPr>
              <a:t>επιτυγχανόμενα</a:t>
            </a:r>
            <a:r>
              <a:rPr lang="el-GR" sz="1800" dirty="0">
                <a:latin typeface="Calibri" panose="020F0502020204030204" pitchFamily="34" charset="0"/>
                <a:cs typeface="Calibri" panose="020F0502020204030204" pitchFamily="34" charset="0"/>
              </a:rPr>
              <a:t> προγράμματα σπουδών. Η μελέτη καθιέρωσε μεθοδολογικές διαδικασίες και όργανα για την κωδικοποίηση εγγράφων προγραμμάτων σπουδών και εγχειριδίων (</a:t>
            </a:r>
            <a:r>
              <a:rPr lang="el-GR" sz="1800" dirty="0" err="1">
                <a:latin typeface="Calibri" panose="020F0502020204030204" pitchFamily="34" charset="0"/>
                <a:cs typeface="Calibri" panose="020F0502020204030204" pitchFamily="34" charset="0"/>
              </a:rPr>
              <a:t>Houang</a:t>
            </a:r>
            <a:r>
              <a:rPr lang="el-GR" sz="1800" dirty="0">
                <a:latin typeface="Calibri" panose="020F0502020204030204" pitchFamily="34" charset="0"/>
                <a:cs typeface="Calibri" panose="020F0502020204030204" pitchFamily="34" charset="0"/>
              </a:rPr>
              <a:t> και </a:t>
            </a:r>
            <a:r>
              <a:rPr lang="el-GR" sz="1800" dirty="0" err="1">
                <a:latin typeface="Calibri" panose="020F0502020204030204" pitchFamily="34" charset="0"/>
                <a:cs typeface="Calibri" panose="020F0502020204030204" pitchFamily="34" charset="0"/>
              </a:rPr>
              <a:t>Schmidt</a:t>
            </a:r>
            <a:r>
              <a:rPr lang="el-GR" sz="1800" dirty="0">
                <a:latin typeface="Calibri" panose="020F0502020204030204" pitchFamily="34" charset="0"/>
                <a:cs typeface="Calibri" panose="020F0502020204030204" pitchFamily="34" charset="0"/>
              </a:rPr>
              <a:t> 2008).</a:t>
            </a:r>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37</a:t>
            </a:fld>
            <a:endParaRPr/>
          </a:p>
        </p:txBody>
      </p:sp>
    </p:spTree>
    <p:extLst>
      <p:ext uri="{BB962C8B-B14F-4D97-AF65-F5344CB8AC3E}">
        <p14:creationId xmlns:p14="http://schemas.microsoft.com/office/powerpoint/2010/main" val="9473193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971600" y="1714494"/>
            <a:ext cx="7200800" cy="2081392"/>
          </a:xfrm>
          <a:prstGeom prst="rect">
            <a:avLst/>
          </a:prstGeom>
        </p:spPr>
        <p:txBody>
          <a:bodyPr spcFirstLastPara="1" wrap="square" lIns="91425" tIns="91425" rIns="91425" bIns="91425" anchor="ctr" anchorCtr="0">
            <a:noAutofit/>
          </a:bodyPr>
          <a:lstStyle/>
          <a:p>
            <a:pPr marL="457200" lvl="1" indent="0" algn="just">
              <a:spcBef>
                <a:spcPts val="0"/>
              </a:spcBef>
              <a:buNone/>
            </a:pPr>
            <a:r>
              <a:rPr lang="el-GR" sz="1800" dirty="0">
                <a:latin typeface="Calibri" panose="020F0502020204030204" pitchFamily="34" charset="0"/>
                <a:cs typeface="Calibri" panose="020F0502020204030204" pitchFamily="34" charset="0"/>
              </a:rPr>
              <a:t>Ως αντίδραση στα αποτελέσματα των διεθνών αξιολογήσεων στα μαθηματικά και τις επιστήμες (TIMSS και PISA), βλέπουμε πολλές χώρες να τείνουν σε μεγαλύτερη τυποποίηση και συγκεντροποίηση στις διαδικασίες και τις πρακτικές τους στα μαθηματικά. Οι κεντρικές κυβερνήσεις αναλαμβάνουν όλο και περισσότερο έλεγχο σε χώρες όπου παλαιότερα άφηναν περισσότερη ελευθερία και εξουσία στα κράτη, τις περιφέρειες, τα καντόνια ή ακόμα και τις μικρότερες κοινότητες. Κυριαρχεί η ανησυχία της λογοδοσίας των εκπαιδευτικών συστημάτων και η πίεση των διεθνών αξιολογήσεων. </a:t>
            </a:r>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38</a:t>
            </a:fld>
            <a:endParaRPr/>
          </a:p>
        </p:txBody>
      </p:sp>
    </p:spTree>
    <p:extLst>
      <p:ext uri="{BB962C8B-B14F-4D97-AF65-F5344CB8AC3E}">
        <p14:creationId xmlns:p14="http://schemas.microsoft.com/office/powerpoint/2010/main" val="4363429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971600" y="1714494"/>
            <a:ext cx="7200800" cy="2081392"/>
          </a:xfrm>
          <a:prstGeom prst="rect">
            <a:avLst/>
          </a:prstGeom>
        </p:spPr>
        <p:txBody>
          <a:bodyPr spcFirstLastPara="1" wrap="square" lIns="91425" tIns="91425" rIns="91425" bIns="91425" anchor="ctr" anchorCtr="0">
            <a:noAutofit/>
          </a:bodyPr>
          <a:lstStyle/>
          <a:p>
            <a:pPr marL="457200" lvl="1" indent="0" algn="just">
              <a:spcBef>
                <a:spcPts val="0"/>
              </a:spcBef>
              <a:buNone/>
            </a:pPr>
            <a:r>
              <a:rPr lang="el-GR" sz="1800" dirty="0">
                <a:latin typeface="Calibri" panose="020F0502020204030204" pitchFamily="34" charset="0"/>
                <a:cs typeface="Calibri" panose="020F0502020204030204" pitchFamily="34" charset="0"/>
              </a:rPr>
              <a:t>Ένας υποχρεωτικός κοινός πυρήνας επιβάλλεται ως λύση σε χώρες όπου δεν είχε εγκριθεί προηγουμένως κεντρικό πρόγραμμα σπουδών. Για παράδειγμα, πολλές πολιτείες των Η.Π.Α. έχουν ήδη αρχίσει να εφαρμόζουν τα Κοινά Πρότυπα Βασικών Πολιτειών (Common </a:t>
            </a:r>
            <a:r>
              <a:rPr lang="el-GR" sz="1800" dirty="0" err="1">
                <a:latin typeface="Calibri" panose="020F0502020204030204" pitchFamily="34" charset="0"/>
                <a:cs typeface="Calibri" panose="020F0502020204030204" pitchFamily="34" charset="0"/>
              </a:rPr>
              <a:t>Core</a:t>
            </a:r>
            <a:r>
              <a:rPr lang="el-GR" sz="1800" dirty="0">
                <a:latin typeface="Calibri" panose="020F0502020204030204" pitchFamily="34" charset="0"/>
                <a:cs typeface="Calibri" panose="020F0502020204030204" pitchFamily="34" charset="0"/>
              </a:rPr>
              <a:t> </a:t>
            </a:r>
            <a:r>
              <a:rPr lang="el-GR" sz="1800" dirty="0" err="1">
                <a:latin typeface="Calibri" panose="020F0502020204030204" pitchFamily="34" charset="0"/>
                <a:cs typeface="Calibri" panose="020F0502020204030204" pitchFamily="34" charset="0"/>
              </a:rPr>
              <a:t>State</a:t>
            </a:r>
            <a:r>
              <a:rPr lang="el-GR" sz="1800" dirty="0">
                <a:latin typeface="Calibri" panose="020F0502020204030204" pitchFamily="34" charset="0"/>
                <a:cs typeface="Calibri" panose="020F0502020204030204" pitchFamily="34" charset="0"/>
              </a:rPr>
              <a:t> </a:t>
            </a:r>
            <a:r>
              <a:rPr lang="el-GR" sz="1800" dirty="0" err="1">
                <a:latin typeface="Calibri" panose="020F0502020204030204" pitchFamily="34" charset="0"/>
                <a:cs typeface="Calibri" panose="020F0502020204030204" pitchFamily="34" charset="0"/>
              </a:rPr>
              <a:t>Standards</a:t>
            </a:r>
            <a:r>
              <a:rPr lang="el-GR" sz="1800" dirty="0">
                <a:latin typeface="Calibri" panose="020F0502020204030204" pitchFamily="34" charset="0"/>
                <a:cs typeface="Calibri" panose="020F0502020204030204" pitchFamily="34" charset="0"/>
              </a:rPr>
              <a:t>, CCSS 2010).</a:t>
            </a:r>
          </a:p>
          <a:p>
            <a:pPr marL="457200" lvl="1" indent="0" algn="just">
              <a:spcBef>
                <a:spcPts val="0"/>
              </a:spcBef>
              <a:buNone/>
            </a:pPr>
            <a:r>
              <a:rPr lang="el-GR" sz="1800" dirty="0">
                <a:latin typeface="Calibri" panose="020F0502020204030204" pitchFamily="34" charset="0"/>
                <a:cs typeface="Calibri" panose="020F0502020204030204" pitchFamily="34" charset="0"/>
              </a:rPr>
              <a:t>Οι διεθνείς αξιολογήσεις, ιδιαίτερα το PISA, παρακίνησαν, από την άλλη πλευρά, μια αυξανόμενη τάση σε πολλές χώρες προς το σχεδιασμό προγραμμάτων σπουδών μαθηματικών, σύμφωνα με ένα σύνολο μαθηματικών ικανοτήτων, που θα χρησιμοποιηθούν για την αξιολόγηση της μάθησης των μαθητών. Αυτή η επιρροή γίνεται σαφής στη μελέτη των </a:t>
            </a:r>
            <a:r>
              <a:rPr lang="el-GR" sz="1800" dirty="0" err="1">
                <a:latin typeface="Calibri" panose="020F0502020204030204" pitchFamily="34" charset="0"/>
                <a:cs typeface="Calibri" panose="020F0502020204030204" pitchFamily="34" charset="0"/>
              </a:rPr>
              <a:t>Artigue</a:t>
            </a:r>
            <a:r>
              <a:rPr lang="el-GR" sz="1800" dirty="0">
                <a:latin typeface="Calibri" panose="020F0502020204030204" pitchFamily="34" charset="0"/>
                <a:cs typeface="Calibri" panose="020F0502020204030204" pitchFamily="34" charset="0"/>
              </a:rPr>
              <a:t> και </a:t>
            </a:r>
            <a:r>
              <a:rPr lang="el-GR" sz="1800" dirty="0" err="1">
                <a:latin typeface="Calibri" panose="020F0502020204030204" pitchFamily="34" charset="0"/>
                <a:cs typeface="Calibri" panose="020F0502020204030204" pitchFamily="34" charset="0"/>
              </a:rPr>
              <a:t>Bednarz</a:t>
            </a:r>
            <a:r>
              <a:rPr lang="el-GR" sz="1800" dirty="0">
                <a:latin typeface="Calibri" panose="020F0502020204030204" pitchFamily="34" charset="0"/>
                <a:cs typeface="Calibri" panose="020F0502020204030204" pitchFamily="34" charset="0"/>
              </a:rPr>
              <a:t> (2012). </a:t>
            </a:r>
          </a:p>
          <a:p>
            <a:pPr marL="457200" lvl="1" indent="0" algn="just">
              <a:spcBef>
                <a:spcPts val="0"/>
              </a:spcBef>
              <a:buNone/>
            </a:pPr>
            <a:endParaRPr lang="el-GR" sz="1800" dirty="0">
              <a:latin typeface="Calibri" panose="020F0502020204030204" pitchFamily="34" charset="0"/>
              <a:cs typeface="Calibri" panose="020F0502020204030204" pitchFamily="34" charset="0"/>
            </a:endParaRPr>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39</a:t>
            </a:fld>
            <a:endParaRPr/>
          </a:p>
        </p:txBody>
      </p:sp>
    </p:spTree>
    <p:extLst>
      <p:ext uri="{BB962C8B-B14F-4D97-AF65-F5344CB8AC3E}">
        <p14:creationId xmlns:p14="http://schemas.microsoft.com/office/powerpoint/2010/main" val="2271651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971600" y="1714494"/>
            <a:ext cx="7200800" cy="2081392"/>
          </a:xfrm>
          <a:prstGeom prst="rect">
            <a:avLst/>
          </a:prstGeom>
        </p:spPr>
        <p:txBody>
          <a:bodyPr spcFirstLastPara="1" wrap="square" lIns="91425" tIns="91425" rIns="91425" bIns="91425" anchor="ctr" anchorCtr="0">
            <a:noAutofit/>
          </a:bodyPr>
          <a:lstStyle/>
          <a:p>
            <a:pPr marL="76200" indent="0" algn="just">
              <a:lnSpc>
                <a:spcPct val="107000"/>
              </a:lnSpc>
              <a:spcAft>
                <a:spcPts val="800"/>
              </a:spcAft>
              <a:buNone/>
            </a:pPr>
            <a:r>
              <a:rPr lang="el-GR" sz="1800" b="1" dirty="0">
                <a:effectLst/>
                <a:latin typeface="Calibri" panose="020F0502020204030204" pitchFamily="34" charset="0"/>
                <a:ea typeface="Calibri" panose="020F0502020204030204" pitchFamily="34" charset="0"/>
                <a:cs typeface="Times New Roman" panose="02020603050405020304" pitchFamily="18" charset="0"/>
              </a:rPr>
              <a:t>                     Πρόγραμμα σπουδών </a:t>
            </a:r>
          </a:p>
          <a:p>
            <a:pPr marL="76200" indent="0" algn="just">
              <a:lnSpc>
                <a:spcPct val="107000"/>
              </a:lnSpc>
              <a:spcAft>
                <a:spcPts val="800"/>
              </a:spcAft>
              <a:buNone/>
            </a:pPr>
            <a:r>
              <a:rPr lang="el-GR" sz="1800" dirty="0">
                <a:effectLst/>
                <a:latin typeface="Calibri" panose="020F0502020204030204" pitchFamily="34" charset="0"/>
                <a:ea typeface="Calibri" panose="020F0502020204030204" pitchFamily="34" charset="0"/>
                <a:cs typeface="Times New Roman" panose="02020603050405020304" pitchFamily="18" charset="0"/>
              </a:rPr>
              <a:t>Ιστορικά, ο όρος πρόγραμμα σπουδών έχει χρησιμοποιηθεί με διαφορετικές έννοιες, συμπεριλαμβανομένου ενός ή περισσότερων από τα ακόλουθα: </a:t>
            </a:r>
          </a:p>
          <a:p>
            <a:pPr algn="just">
              <a:lnSpc>
                <a:spcPct val="107000"/>
              </a:lnSpc>
              <a:spcAft>
                <a:spcPts val="800"/>
              </a:spcAft>
              <a:buFontTx/>
              <a:buChar char="-"/>
            </a:pPr>
            <a:r>
              <a:rPr lang="el-GR" sz="1800" b="1" dirty="0">
                <a:effectLst/>
                <a:latin typeface="Calibri" panose="020F0502020204030204" pitchFamily="34" charset="0"/>
                <a:ea typeface="Calibri" panose="020F0502020204030204" pitchFamily="34" charset="0"/>
                <a:cs typeface="Times New Roman" panose="02020603050405020304" pitchFamily="18" charset="0"/>
              </a:rPr>
              <a:t>σκοποί και στόχοι </a:t>
            </a:r>
            <a:r>
              <a:rPr lang="el-GR" sz="1800" dirty="0">
                <a:effectLst/>
                <a:latin typeface="Calibri" panose="020F0502020204030204" pitchFamily="34" charset="0"/>
                <a:ea typeface="Calibri" panose="020F0502020204030204" pitchFamily="34" charset="0"/>
                <a:cs typeface="Times New Roman" panose="02020603050405020304" pitchFamily="18" charset="0"/>
              </a:rPr>
              <a:t>που καθορίζουν τις προσδοκίες μάθησης που ορίζονται από τους υπεύθυνους χάραξης πολιτικής, </a:t>
            </a:r>
          </a:p>
          <a:p>
            <a:pPr algn="just">
              <a:lnSpc>
                <a:spcPct val="107000"/>
              </a:lnSpc>
              <a:spcAft>
                <a:spcPts val="800"/>
              </a:spcAft>
              <a:buFontTx/>
              <a:buChar char="-"/>
            </a:pPr>
            <a:r>
              <a:rPr lang="el-GR" sz="1800" b="1" dirty="0">
                <a:effectLst/>
                <a:latin typeface="Calibri" panose="020F0502020204030204" pitchFamily="34" charset="0"/>
                <a:ea typeface="Calibri" panose="020F0502020204030204" pitchFamily="34" charset="0"/>
                <a:cs typeface="Times New Roman" panose="02020603050405020304" pitchFamily="18" charset="0"/>
              </a:rPr>
              <a:t>εγχειρίδια</a:t>
            </a:r>
            <a:r>
              <a:rPr lang="el-GR" sz="1800" dirty="0">
                <a:effectLst/>
                <a:latin typeface="Calibri" panose="020F0502020204030204" pitchFamily="34" charset="0"/>
                <a:ea typeface="Calibri" panose="020F0502020204030204" pitchFamily="34" charset="0"/>
                <a:cs typeface="Times New Roman" panose="02020603050405020304" pitchFamily="18" charset="0"/>
              </a:rPr>
              <a:t> που χρησιμοποιούνται για την καθοδήγηση της διδασκαλίας, </a:t>
            </a:r>
          </a:p>
          <a:p>
            <a:pPr algn="just">
              <a:lnSpc>
                <a:spcPct val="107000"/>
              </a:lnSpc>
              <a:spcAft>
                <a:spcPts val="800"/>
              </a:spcAft>
              <a:buFontTx/>
              <a:buChar char="-"/>
            </a:pPr>
            <a:r>
              <a:rPr lang="el-GR" sz="1800" b="1" dirty="0">
                <a:effectLst/>
                <a:latin typeface="Calibri" panose="020F0502020204030204" pitchFamily="34" charset="0"/>
                <a:ea typeface="Calibri" panose="020F0502020204030204" pitchFamily="34" charset="0"/>
                <a:cs typeface="Times New Roman" panose="02020603050405020304" pitchFamily="18" charset="0"/>
              </a:rPr>
              <a:t>εκπαιδευτικές μέθοδοι</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07000"/>
              </a:lnSpc>
              <a:spcAft>
                <a:spcPts val="800"/>
              </a:spcAft>
              <a:buFontTx/>
              <a:buChar char="-"/>
            </a:pPr>
            <a:r>
              <a:rPr lang="el-GR" sz="1800" b="1" dirty="0">
                <a:effectLst/>
                <a:latin typeface="Calibri" panose="020F0502020204030204" pitchFamily="34" charset="0"/>
                <a:ea typeface="Calibri" panose="020F0502020204030204" pitchFamily="34" charset="0"/>
                <a:cs typeface="Times New Roman" panose="02020603050405020304" pitchFamily="18" charset="0"/>
              </a:rPr>
              <a:t>σχέδιο εμπειριών </a:t>
            </a:r>
            <a:r>
              <a:rPr lang="el-GR" sz="1800" dirty="0">
                <a:effectLst/>
                <a:latin typeface="Calibri" panose="020F0502020204030204" pitchFamily="34" charset="0"/>
                <a:ea typeface="Calibri" panose="020F0502020204030204" pitchFamily="34" charset="0"/>
                <a:cs typeface="Times New Roman" panose="02020603050405020304" pitchFamily="18" charset="0"/>
              </a:rPr>
              <a:t>και/ ή πραγματικές εμπειρίες που περνούν οι εκπαιδευόμενοι προκειμένου να επιτύχουν τους καθορισμένους μαθησιακούς στόχους. </a:t>
            </a:r>
          </a:p>
          <a:p>
            <a:pPr marL="76200" indent="0" algn="just">
              <a:lnSpc>
                <a:spcPct val="107000"/>
              </a:lnSpc>
              <a:spcAft>
                <a:spcPts val="800"/>
              </a:spcAft>
              <a:buNone/>
            </a:pP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4</a:t>
            </a:fld>
            <a:endParaRPr/>
          </a:p>
        </p:txBody>
      </p:sp>
    </p:spTree>
    <p:extLst>
      <p:ext uri="{BB962C8B-B14F-4D97-AF65-F5344CB8AC3E}">
        <p14:creationId xmlns:p14="http://schemas.microsoft.com/office/powerpoint/2010/main" val="28388235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971600" y="1714494"/>
            <a:ext cx="7200800" cy="2081392"/>
          </a:xfrm>
          <a:prstGeom prst="rect">
            <a:avLst/>
          </a:prstGeom>
        </p:spPr>
        <p:txBody>
          <a:bodyPr spcFirstLastPara="1" wrap="square" lIns="91425" tIns="91425" rIns="91425" bIns="91425" anchor="ctr" anchorCtr="0">
            <a:noAutofit/>
          </a:bodyPr>
          <a:lstStyle/>
          <a:p>
            <a:pPr marL="457200" lvl="1" indent="0" algn="just">
              <a:spcBef>
                <a:spcPts val="0"/>
              </a:spcBef>
              <a:buNone/>
            </a:pPr>
            <a:r>
              <a:rPr lang="el-GR" sz="1800" dirty="0">
                <a:latin typeface="Calibri" panose="020F0502020204030204" pitchFamily="34" charset="0"/>
                <a:cs typeface="Calibri" panose="020F0502020204030204" pitchFamily="34" charset="0"/>
              </a:rPr>
              <a:t>Στη Δανία επίσης, οι οκτώ μαθηματικές ικανότητες που ορίζονται από το έργο KOM (</a:t>
            </a:r>
            <a:r>
              <a:rPr lang="el-GR" sz="1800" dirty="0" err="1">
                <a:latin typeface="Calibri" panose="020F0502020204030204" pitchFamily="34" charset="0"/>
                <a:cs typeface="Calibri" panose="020F0502020204030204" pitchFamily="34" charset="0"/>
              </a:rPr>
              <a:t>Niss</a:t>
            </a:r>
            <a:r>
              <a:rPr lang="en-US" sz="1800" dirty="0">
                <a:latin typeface="Calibri" panose="020F0502020204030204" pitchFamily="34" charset="0"/>
                <a:cs typeface="Calibri" panose="020F0502020204030204" pitchFamily="34" charset="0"/>
              </a:rPr>
              <a:t>,</a:t>
            </a:r>
            <a:r>
              <a:rPr lang="el-GR" sz="1800" dirty="0">
                <a:latin typeface="Calibri" panose="020F0502020204030204" pitchFamily="34" charset="0"/>
                <a:cs typeface="Calibri" panose="020F0502020204030204" pitchFamily="34" charset="0"/>
              </a:rPr>
              <a:t> 2003) με στόχο μια «εις βάθος μεταρρύθμιση της μαθηματικής εκπαίδευσης» είναι πολύ κοντά, σχεδόν πανομοιότυπες για ορισμένους, με τις γνωστικές ικανότητες του πλαισίου PISA.</a:t>
            </a:r>
          </a:p>
          <a:p>
            <a:pPr marL="457200" lvl="1" indent="0" algn="just">
              <a:spcBef>
                <a:spcPts val="0"/>
              </a:spcBef>
              <a:buNone/>
            </a:pPr>
            <a:r>
              <a:rPr lang="el-GR" sz="1800" dirty="0">
                <a:latin typeface="Calibri" panose="020F0502020204030204" pitchFamily="34" charset="0"/>
                <a:cs typeface="Calibri" panose="020F0502020204030204" pitchFamily="34" charset="0"/>
              </a:rPr>
              <a:t>Η αύξηση του κυβερνητικού ελέγχου και η αύξηση των εκκλήσεων για τεκμηριωμένες κρίσεις για τις επιδόσεις των εκπαιδευτικών συστημάτων, που προστίθενται στην αυξανόμενη πίεση των διεθνών αξιολογήσεων, αναμένεται να παρακινήσουν νέα κύματα παρακολούθησης του προγράμματος σπουδών και διαδικασιών αξιολόγησης.</a:t>
            </a:r>
          </a:p>
          <a:p>
            <a:pPr marL="457200" lvl="1" indent="0" algn="just">
              <a:spcBef>
                <a:spcPts val="0"/>
              </a:spcBef>
              <a:buNone/>
            </a:pPr>
            <a:endParaRPr lang="el-GR" sz="1800" dirty="0">
              <a:latin typeface="Calibri" panose="020F0502020204030204" pitchFamily="34" charset="0"/>
              <a:cs typeface="Calibri" panose="020F0502020204030204" pitchFamily="34" charset="0"/>
            </a:endParaRPr>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40</a:t>
            </a:fld>
            <a:endParaRPr/>
          </a:p>
        </p:txBody>
      </p:sp>
    </p:spTree>
    <p:extLst>
      <p:ext uri="{BB962C8B-B14F-4D97-AF65-F5344CB8AC3E}">
        <p14:creationId xmlns:p14="http://schemas.microsoft.com/office/powerpoint/2010/main" val="38208792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971600" y="1714494"/>
            <a:ext cx="7200800" cy="2081392"/>
          </a:xfrm>
          <a:prstGeom prst="rect">
            <a:avLst/>
          </a:prstGeom>
        </p:spPr>
        <p:txBody>
          <a:bodyPr spcFirstLastPara="1" wrap="square" lIns="91425" tIns="91425" rIns="91425" bIns="91425" anchor="ctr" anchorCtr="0">
            <a:noAutofit/>
          </a:bodyPr>
          <a:lstStyle/>
          <a:p>
            <a:pPr marL="457200" lvl="1" indent="0" algn="just">
              <a:spcBef>
                <a:spcPts val="0"/>
              </a:spcBef>
              <a:buNone/>
            </a:pPr>
            <a:r>
              <a:rPr lang="el-GR" sz="1800" dirty="0">
                <a:latin typeface="Calibri" panose="020F0502020204030204" pitchFamily="34" charset="0"/>
                <a:cs typeface="Calibri" panose="020F0502020204030204" pitchFamily="34" charset="0"/>
              </a:rPr>
              <a:t>Κρίσιμα ερωτήματα και νέα προβλήματα θα περιμένουν τη διερεύνηση. Ιδιαίτερα η άνοδος της τάσης «αξιολόγηση βάσει ικανοτήτων» για την αξιολόγηση της μάθησης των μαθητών θα οδηγήσει σε αλλαγές στον τρόπο προσέγγισης της αξιολόγησης των προγραμμάτων σπουδών των μαθηματικών. Αυτές οι αλλαγές θα εγείρουν νέους τύπους ερευνητικών ερωτημάτων και θα δημιουργήσουν την ανάγκη επανεξέτασης των διαφορετικών τεχνικών, κατηγοριών και κριτηρίων που χρησιμοποιούνται για την αξιολόγηση του προγράμματος σπουδών των μαθηματικών.</a:t>
            </a:r>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41</a:t>
            </a:fld>
            <a:endParaRPr/>
          </a:p>
        </p:txBody>
      </p:sp>
    </p:spTree>
    <p:extLst>
      <p:ext uri="{BB962C8B-B14F-4D97-AF65-F5344CB8AC3E}">
        <p14:creationId xmlns:p14="http://schemas.microsoft.com/office/powerpoint/2010/main" val="24396178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971600" y="1714494"/>
            <a:ext cx="7200800" cy="2081392"/>
          </a:xfrm>
          <a:prstGeom prst="rect">
            <a:avLst/>
          </a:prstGeom>
        </p:spPr>
        <p:txBody>
          <a:bodyPr spcFirstLastPara="1" wrap="square" lIns="91425" tIns="91425" rIns="91425" bIns="91425" anchor="ctr" anchorCtr="0">
            <a:noAutofit/>
          </a:bodyPr>
          <a:lstStyle/>
          <a:p>
            <a:pPr marL="76200" indent="0" algn="ctr">
              <a:lnSpc>
                <a:spcPct val="107000"/>
              </a:lnSpc>
              <a:spcAft>
                <a:spcPts val="800"/>
              </a:spcAft>
              <a:buNone/>
            </a:pPr>
            <a:r>
              <a:rPr lang="el-GR" sz="1800" b="1" dirty="0">
                <a:effectLst/>
                <a:latin typeface="Calibri" panose="020F0502020204030204" pitchFamily="34" charset="0"/>
                <a:ea typeface="Calibri" panose="020F0502020204030204" pitchFamily="34" charset="0"/>
                <a:cs typeface="Times New Roman" panose="02020603050405020304" pitchFamily="18" charset="0"/>
              </a:rPr>
              <a:t>Αναφορές</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Akker JV (2003) Curriculum perspectives: an introduction. In: Akker JV,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Hameyer</a:t>
            </a:r>
            <a:r>
              <a:rPr lang="en-US" sz="1800" dirty="0">
                <a:effectLst/>
                <a:latin typeface="Calibri" panose="020F0502020204030204" pitchFamily="34" charset="0"/>
                <a:ea typeface="Calibri" panose="020F0502020204030204" pitchFamily="34" charset="0"/>
                <a:cs typeface="Times New Roman" panose="02020603050405020304" pitchFamily="18" charset="0"/>
              </a:rPr>
              <a:t> U, Kuiper W (eds) Curriculum landscapes and trends. Kluwer, Dordrecht, pp 1–10</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Artigue</a:t>
            </a:r>
            <a:r>
              <a:rPr lang="en-US" sz="1800" dirty="0">
                <a:effectLst/>
                <a:latin typeface="Calibri" panose="020F0502020204030204" pitchFamily="34" charset="0"/>
                <a:ea typeface="Calibri" panose="020F0502020204030204" pitchFamily="34" charset="0"/>
                <a:cs typeface="Times New Roman" panose="02020603050405020304" pitchFamily="18" charset="0"/>
              </a:rPr>
              <a:t> M, Bednarz N (2012)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Évolutions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curriculaires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récentes</a:t>
            </a:r>
            <a:r>
              <a:rPr lang="en-US" sz="1800" dirty="0">
                <a:effectLst/>
                <a:latin typeface="Calibri" panose="020F0502020204030204" pitchFamily="34" charset="0"/>
                <a:ea typeface="Calibri" panose="020F0502020204030204" pitchFamily="34" charset="0"/>
                <a:cs typeface="Times New Roman" panose="02020603050405020304" pitchFamily="18" charset="0"/>
              </a:rPr>
              <a:t> dans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l’enseignement</a:t>
            </a:r>
            <a:r>
              <a:rPr lang="en-US" sz="1800" dirty="0">
                <a:effectLst/>
                <a:latin typeface="Calibri" panose="020F0502020204030204" pitchFamily="34" charset="0"/>
                <a:ea typeface="Calibri" panose="020F0502020204030204" pitchFamily="34" charset="0"/>
                <a:cs typeface="Times New Roman" panose="02020603050405020304" pitchFamily="18" charset="0"/>
              </a:rPr>
              <a:t> des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mathématiques</a:t>
            </a:r>
            <a:r>
              <a:rPr lang="en-US" sz="1800" dirty="0">
                <a:effectLst/>
                <a:latin typeface="Calibri" panose="020F0502020204030204" pitchFamily="34" charset="0"/>
                <a:ea typeface="Calibri" panose="020F0502020204030204" pitchFamily="34" charset="0"/>
                <a:cs typeface="Times New Roman" panose="02020603050405020304" pitchFamily="18" charset="0"/>
              </a:rPr>
              <a:t> de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l’espace</a:t>
            </a:r>
            <a:r>
              <a:rPr lang="en-US" sz="1800" dirty="0">
                <a:effectLst/>
                <a:latin typeface="Calibri" panose="020F0502020204030204" pitchFamily="34" charset="0"/>
                <a:ea typeface="Calibri" panose="020F0502020204030204" pitchFamily="34" charset="0"/>
                <a:cs typeface="Times New Roman" panose="02020603050405020304" pitchFamily="18" charset="0"/>
              </a:rPr>
              <a:t> francophone. In: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Dorier</a:t>
            </a:r>
            <a:r>
              <a:rPr lang="en-US" sz="1800" dirty="0">
                <a:effectLst/>
                <a:latin typeface="Calibri" panose="020F0502020204030204" pitchFamily="34" charset="0"/>
                <a:ea typeface="Calibri" panose="020F0502020204030204" pitchFamily="34" charset="0"/>
                <a:cs typeface="Times New Roman" panose="02020603050405020304" pitchFamily="18" charset="0"/>
              </a:rPr>
              <a:t> JL,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Coutat</a:t>
            </a:r>
            <a:r>
              <a:rPr lang="en-US" sz="1800" dirty="0">
                <a:effectLst/>
                <a:latin typeface="Calibri" panose="020F0502020204030204" pitchFamily="34" charset="0"/>
                <a:ea typeface="Calibri" panose="020F0502020204030204" pitchFamily="34" charset="0"/>
                <a:cs typeface="Times New Roman" panose="02020603050405020304" pitchFamily="18" charset="0"/>
              </a:rPr>
              <a:t> S (eds)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Enseignement</a:t>
            </a:r>
            <a:r>
              <a:rPr lang="en-US" sz="1800" dirty="0">
                <a:effectLst/>
                <a:latin typeface="Calibri" panose="020F0502020204030204" pitchFamily="34" charset="0"/>
                <a:ea typeface="Calibri" panose="020F0502020204030204" pitchFamily="34" charset="0"/>
                <a:cs typeface="Times New Roman" panose="02020603050405020304" pitchFamily="18" charset="0"/>
              </a:rPr>
              <a:t> des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mathématiques</a:t>
            </a:r>
            <a:r>
              <a:rPr lang="en-US" sz="1800" dirty="0">
                <a:effectLst/>
                <a:latin typeface="Calibri" panose="020F0502020204030204" pitchFamily="34" charset="0"/>
                <a:ea typeface="Calibri" panose="020F0502020204030204" pitchFamily="34" charset="0"/>
                <a:cs typeface="Times New Roman" panose="02020603050405020304" pitchFamily="18" charset="0"/>
              </a:rPr>
              <a:t> et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contrat</a:t>
            </a:r>
            <a:r>
              <a:rPr lang="en-US" sz="1800" dirty="0">
                <a:effectLst/>
                <a:latin typeface="Calibri" panose="020F0502020204030204" pitchFamily="34" charset="0"/>
                <a:ea typeface="Calibri" panose="020F0502020204030204" pitchFamily="34" charset="0"/>
                <a:cs typeface="Times New Roman" panose="02020603050405020304" pitchFamily="18" charset="0"/>
              </a:rPr>
              <a:t> social: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enjeux</a:t>
            </a:r>
            <a:r>
              <a:rPr lang="en-US" sz="1800" dirty="0">
                <a:effectLst/>
                <a:latin typeface="Calibri" panose="020F0502020204030204" pitchFamily="34" charset="0"/>
                <a:ea typeface="Calibri" panose="020F0502020204030204" pitchFamily="34" charset="0"/>
                <a:cs typeface="Times New Roman" panose="02020603050405020304" pitchFamily="18" charset="0"/>
              </a:rPr>
              <a:t> et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défis</a:t>
            </a:r>
            <a:r>
              <a:rPr lang="en-US" sz="1800" dirty="0">
                <a:effectLst/>
                <a:latin typeface="Calibri" panose="020F0502020204030204" pitchFamily="34" charset="0"/>
                <a:ea typeface="Calibri" panose="020F0502020204030204" pitchFamily="34" charset="0"/>
                <a:cs typeface="Times New Roman" panose="02020603050405020304" pitchFamily="18" charset="0"/>
              </a:rPr>
              <a:t> pour le 21e siècle –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Actes</a:t>
            </a:r>
            <a:r>
              <a:rPr lang="en-US" sz="1800" dirty="0">
                <a:effectLst/>
                <a:latin typeface="Calibri" panose="020F0502020204030204" pitchFamily="34" charset="0"/>
                <a:ea typeface="Calibri" panose="020F0502020204030204" pitchFamily="34" charset="0"/>
                <a:cs typeface="Times New Roman" panose="02020603050405020304" pitchFamily="18" charset="0"/>
              </a:rPr>
              <a:t> du colloque EMF2012 –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Plénières</a:t>
            </a:r>
            <a:r>
              <a:rPr lang="en-US" sz="1800" dirty="0">
                <a:effectLst/>
                <a:latin typeface="Calibri" panose="020F0502020204030204" pitchFamily="34" charset="0"/>
                <a:ea typeface="Calibri" panose="020F0502020204030204" pitchFamily="34" charset="0"/>
                <a:cs typeface="Times New Roman" panose="02020603050405020304" pitchFamily="18" charset="0"/>
              </a:rPr>
              <a:t>, pp 7–23. http://www.emf2012.unige.ch/index.php/actes-emf-2012</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Bauersfeld</a:t>
            </a:r>
            <a:r>
              <a:rPr lang="en-US" sz="1800" dirty="0">
                <a:effectLst/>
                <a:latin typeface="Calibri" panose="020F0502020204030204" pitchFamily="34" charset="0"/>
                <a:ea typeface="Calibri" panose="020F0502020204030204" pitchFamily="34" charset="0"/>
                <a:cs typeface="Times New Roman" panose="02020603050405020304" pitchFamily="18" charset="0"/>
              </a:rPr>
              <a:t> H (1979) Research related to the mathematical learning process. In: Steiner HG, Christiansen B (eds) New trends in mathematics teaching, vol IV. UNESCO, Paris, pp 199–213.</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lgn="just">
              <a:spcBef>
                <a:spcPts val="0"/>
              </a:spcBef>
              <a:buNone/>
            </a:pPr>
            <a:endParaRPr lang="el-GR" sz="1800" dirty="0">
              <a:latin typeface="Calibri" panose="020F0502020204030204" pitchFamily="34" charset="0"/>
              <a:cs typeface="Calibri" panose="020F0502020204030204" pitchFamily="34" charset="0"/>
            </a:endParaRPr>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42</a:t>
            </a:fld>
            <a:endParaRPr/>
          </a:p>
        </p:txBody>
      </p:sp>
    </p:spTree>
    <p:extLst>
      <p:ext uri="{BB962C8B-B14F-4D97-AF65-F5344CB8AC3E}">
        <p14:creationId xmlns:p14="http://schemas.microsoft.com/office/powerpoint/2010/main" val="20460910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971600" y="1714494"/>
            <a:ext cx="7200800" cy="2081392"/>
          </a:xfrm>
          <a:prstGeom prst="rect">
            <a:avLst/>
          </a:prstGeom>
        </p:spPr>
        <p:txBody>
          <a:bodyPr spcFirstLastPara="1" wrap="square" lIns="91425" tIns="91425" rIns="91425" bIns="91425" anchor="ctr" anchorCtr="0">
            <a:noAutofit/>
          </a:bodyPr>
          <a:lstStyle/>
          <a:p>
            <a:pPr algn="just">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Bednarz N,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Maheux</a:t>
            </a:r>
            <a:r>
              <a:rPr lang="en-US" sz="1800" dirty="0">
                <a:effectLst/>
                <a:latin typeface="Calibri" panose="020F0502020204030204" pitchFamily="34" charset="0"/>
                <a:ea typeface="Calibri" panose="020F0502020204030204" pitchFamily="34" charset="0"/>
                <a:cs typeface="Times New Roman" panose="02020603050405020304" pitchFamily="18" charset="0"/>
              </a:rPr>
              <a:t> JF, Proulx J (2012) Design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curriculaire</a:t>
            </a:r>
            <a:r>
              <a:rPr lang="en-US" sz="1800" dirty="0">
                <a:effectLst/>
                <a:latin typeface="Calibri" panose="020F0502020204030204" pitchFamily="34" charset="0"/>
                <a:ea typeface="Calibri" panose="020F0502020204030204" pitchFamily="34" charset="0"/>
                <a:cs typeface="Times New Roman" panose="02020603050405020304" pitchFamily="18" charset="0"/>
              </a:rPr>
              <a:t> et vision des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mathématiques</a:t>
            </a:r>
            <a:r>
              <a:rPr lang="en-US" sz="1800" dirty="0">
                <a:effectLst/>
                <a:latin typeface="Calibri" panose="020F0502020204030204" pitchFamily="34" charset="0"/>
                <a:ea typeface="Calibri" panose="020F0502020204030204" pitchFamily="34" charset="0"/>
                <a:cs typeface="Times New Roman" panose="02020603050405020304" pitchFamily="18" charset="0"/>
              </a:rPr>
              <a:t> au Québec – Une étude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cas</a:t>
            </a:r>
            <a:r>
              <a:rPr lang="en-US" sz="1800" dirty="0">
                <a:effectLst/>
                <a:latin typeface="Calibri" panose="020F0502020204030204" pitchFamily="34" charset="0"/>
                <a:ea typeface="Calibri" panose="020F0502020204030204" pitchFamily="34" charset="0"/>
                <a:cs typeface="Times New Roman" panose="02020603050405020304" pitchFamily="18" charset="0"/>
              </a:rPr>
              <a:t> dans le cadre des tables rondes EMF2012: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évolutions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curriculaires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récentes</a:t>
            </a:r>
            <a:r>
              <a:rPr lang="en-US" sz="1800" dirty="0">
                <a:effectLst/>
                <a:latin typeface="Calibri" panose="020F0502020204030204" pitchFamily="34" charset="0"/>
                <a:ea typeface="Calibri" panose="020F0502020204030204" pitchFamily="34" charset="0"/>
                <a:cs typeface="Times New Roman" panose="02020603050405020304" pitchFamily="18" charset="0"/>
              </a:rPr>
              <a:t> dans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l’enseignement</a:t>
            </a:r>
            <a:r>
              <a:rPr lang="en-US" sz="1800" dirty="0">
                <a:effectLst/>
                <a:latin typeface="Calibri" panose="020F0502020204030204" pitchFamily="34" charset="0"/>
                <a:ea typeface="Calibri" panose="020F0502020204030204" pitchFamily="34" charset="0"/>
                <a:cs typeface="Times New Roman" panose="02020603050405020304" pitchFamily="18" charset="0"/>
              </a:rPr>
              <a:t> des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mathématiques</a:t>
            </a:r>
            <a:r>
              <a:rPr lang="en-US" sz="1800" dirty="0">
                <a:effectLst/>
                <a:latin typeface="Calibri" panose="020F0502020204030204" pitchFamily="34" charset="0"/>
                <a:ea typeface="Calibri" panose="020F0502020204030204" pitchFamily="34" charset="0"/>
                <a:cs typeface="Times New Roman" panose="02020603050405020304" pitchFamily="18" charset="0"/>
              </a:rPr>
              <a:t> de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l’espace</a:t>
            </a:r>
            <a:r>
              <a:rPr lang="en-US" sz="1800" dirty="0">
                <a:effectLst/>
                <a:latin typeface="Calibri" panose="020F0502020204030204" pitchFamily="34" charset="0"/>
                <a:ea typeface="Calibri" panose="020F0502020204030204" pitchFamily="34" charset="0"/>
                <a:cs typeface="Times New Roman" panose="02020603050405020304" pitchFamily="18" charset="0"/>
              </a:rPr>
              <a:t> francophone. In: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Dorier</a:t>
            </a:r>
            <a:r>
              <a:rPr lang="en-US" sz="1800" dirty="0">
                <a:effectLst/>
                <a:latin typeface="Calibri" panose="020F0502020204030204" pitchFamily="34" charset="0"/>
                <a:ea typeface="Calibri" panose="020F0502020204030204" pitchFamily="34" charset="0"/>
                <a:cs typeface="Times New Roman" panose="02020603050405020304" pitchFamily="18" charset="0"/>
              </a:rPr>
              <a:t> JL,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Coutat</a:t>
            </a:r>
            <a:r>
              <a:rPr lang="en-US" sz="1800" dirty="0">
                <a:effectLst/>
                <a:latin typeface="Calibri" panose="020F0502020204030204" pitchFamily="34" charset="0"/>
                <a:ea typeface="Calibri" panose="020F0502020204030204" pitchFamily="34" charset="0"/>
                <a:cs typeface="Times New Roman" panose="02020603050405020304" pitchFamily="18" charset="0"/>
              </a:rPr>
              <a:t> S (eds)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Enseignement</a:t>
            </a:r>
            <a:r>
              <a:rPr lang="en-US" sz="1800" dirty="0">
                <a:effectLst/>
                <a:latin typeface="Calibri" panose="020F0502020204030204" pitchFamily="34" charset="0"/>
                <a:ea typeface="Calibri" panose="020F0502020204030204" pitchFamily="34" charset="0"/>
                <a:cs typeface="Times New Roman" panose="02020603050405020304" pitchFamily="18" charset="0"/>
              </a:rPr>
              <a:t> des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mathématiques</a:t>
            </a:r>
            <a:r>
              <a:rPr lang="en-US" sz="1800" dirty="0">
                <a:effectLst/>
                <a:latin typeface="Calibri" panose="020F0502020204030204" pitchFamily="34" charset="0"/>
                <a:ea typeface="Calibri" panose="020F0502020204030204" pitchFamily="34" charset="0"/>
                <a:cs typeface="Times New Roman" panose="02020603050405020304" pitchFamily="18" charset="0"/>
              </a:rPr>
              <a:t> et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contrat</a:t>
            </a:r>
            <a:r>
              <a:rPr lang="en-US" sz="1800" dirty="0">
                <a:effectLst/>
                <a:latin typeface="Calibri" panose="020F0502020204030204" pitchFamily="34" charset="0"/>
                <a:ea typeface="Calibri" panose="020F0502020204030204" pitchFamily="34" charset="0"/>
                <a:cs typeface="Times New Roman" panose="02020603050405020304" pitchFamily="18" charset="0"/>
              </a:rPr>
              <a:t> social: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enjeux</a:t>
            </a:r>
            <a:r>
              <a:rPr lang="en-US" sz="1800" dirty="0">
                <a:effectLst/>
                <a:latin typeface="Calibri" panose="020F0502020204030204" pitchFamily="34" charset="0"/>
                <a:ea typeface="Calibri" panose="020F0502020204030204" pitchFamily="34" charset="0"/>
                <a:cs typeface="Times New Roman" panose="02020603050405020304" pitchFamily="18" charset="0"/>
              </a:rPr>
              <a:t> et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défis</a:t>
            </a:r>
            <a:r>
              <a:rPr lang="en-US" sz="1800" dirty="0">
                <a:effectLst/>
                <a:latin typeface="Calibri" panose="020F0502020204030204" pitchFamily="34" charset="0"/>
                <a:ea typeface="Calibri" panose="020F0502020204030204" pitchFamily="34" charset="0"/>
                <a:cs typeface="Times New Roman" panose="02020603050405020304" pitchFamily="18" charset="0"/>
              </a:rPr>
              <a:t> pour le 21e siècle –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Actes</a:t>
            </a:r>
            <a:r>
              <a:rPr lang="en-US" sz="1800" dirty="0">
                <a:effectLst/>
                <a:latin typeface="Calibri" panose="020F0502020204030204" pitchFamily="34" charset="0"/>
                <a:ea typeface="Calibri" panose="020F0502020204030204" pitchFamily="34" charset="0"/>
                <a:cs typeface="Times New Roman" panose="02020603050405020304" pitchFamily="18" charset="0"/>
              </a:rPr>
              <a:t> du colloque EMF2012 –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Plénières</a:t>
            </a:r>
            <a:r>
              <a:rPr lang="en-US" sz="1800" dirty="0">
                <a:effectLst/>
                <a:latin typeface="Calibri" panose="020F0502020204030204" pitchFamily="34" charset="0"/>
                <a:ea typeface="Calibri" panose="020F0502020204030204" pitchFamily="34" charset="0"/>
                <a:cs typeface="Times New Roman" panose="02020603050405020304" pitchFamily="18" charset="0"/>
              </a:rPr>
              <a:t>. pp 66–107. http://www.emf2012.unige.ch/index.php/ actes-emf-2012</a:t>
            </a:r>
          </a:p>
          <a:p>
            <a:pPr algn="just">
              <a:lnSpc>
                <a:spcPct val="107000"/>
              </a:lnSpc>
              <a:spcAft>
                <a:spcPts val="800"/>
              </a:spcAft>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Begle</a:t>
            </a:r>
            <a:r>
              <a:rPr lang="en-US" sz="1800" dirty="0">
                <a:effectLst/>
                <a:latin typeface="Calibri" panose="020F0502020204030204" pitchFamily="34" charset="0"/>
                <a:ea typeface="Calibri" panose="020F0502020204030204" pitchFamily="34" charset="0"/>
                <a:cs typeface="Times New Roman" panose="02020603050405020304" pitchFamily="18" charset="0"/>
              </a:rPr>
              <a:t> EG, Wilson GW (1970) Evaluation of mathematics programs. In: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Begle</a:t>
            </a:r>
            <a:r>
              <a:rPr lang="en-US" sz="1800" dirty="0">
                <a:effectLst/>
                <a:latin typeface="Calibri" panose="020F0502020204030204" pitchFamily="34" charset="0"/>
                <a:ea typeface="Calibri" panose="020F0502020204030204" pitchFamily="34" charset="0"/>
                <a:cs typeface="Times New Roman" panose="02020603050405020304" pitchFamily="18" charset="0"/>
              </a:rPr>
              <a:t> EG (ed) Mathematics education. The sixty-ninth yearbook of the National Society for the Study of Education (NSSE). University of Chicago Press, Chicago, pp 367–404</a:t>
            </a:r>
          </a:p>
          <a:p>
            <a:pPr algn="just">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Blume G, Nicely R (1991) A guide for reviewing school mathematics programs. NCTM &amp; ASCD, Reston</a:t>
            </a:r>
          </a:p>
          <a:p>
            <a:pPr marL="457200" lvl="1" indent="0" algn="just">
              <a:spcBef>
                <a:spcPts val="0"/>
              </a:spcBef>
              <a:buNone/>
            </a:pPr>
            <a:endParaRPr lang="el-GR" sz="1800" dirty="0">
              <a:latin typeface="Calibri" panose="020F0502020204030204" pitchFamily="34" charset="0"/>
              <a:cs typeface="Calibri" panose="020F0502020204030204" pitchFamily="34" charset="0"/>
            </a:endParaRPr>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43</a:t>
            </a:fld>
            <a:endParaRPr/>
          </a:p>
        </p:txBody>
      </p:sp>
    </p:spTree>
    <p:extLst>
      <p:ext uri="{BB962C8B-B14F-4D97-AF65-F5344CB8AC3E}">
        <p14:creationId xmlns:p14="http://schemas.microsoft.com/office/powerpoint/2010/main" val="23584661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971600" y="1714494"/>
            <a:ext cx="7200800" cy="2081392"/>
          </a:xfrm>
          <a:prstGeom prst="rect">
            <a:avLst/>
          </a:prstGeom>
        </p:spPr>
        <p:txBody>
          <a:bodyPr spcFirstLastPara="1" wrap="square" lIns="91425" tIns="91425" rIns="91425" bIns="91425" anchor="ctr" anchorCtr="0">
            <a:noAutofit/>
          </a:bodyPr>
          <a:lstStyle/>
          <a:p>
            <a:pPr algn="just">
              <a:lnSpc>
                <a:spcPct val="107000"/>
              </a:lnSpc>
              <a:spcAft>
                <a:spcPts val="800"/>
              </a:spcAft>
            </a:pP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Bright GW,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Upichard</a:t>
            </a:r>
            <a:r>
              <a:rPr lang="en-US" sz="1800" dirty="0">
                <a:effectLst/>
                <a:latin typeface="Calibri" panose="020F0502020204030204" pitchFamily="34" charset="0"/>
                <a:ea typeface="Calibri" panose="020F0502020204030204" pitchFamily="34" charset="0"/>
                <a:cs typeface="Times New Roman" panose="02020603050405020304" pitchFamily="18" charset="0"/>
              </a:rPr>
              <a:t> AE, Jetton JH (1993) Mathematics programs: a guide to evaluation. ‘The program evaluation guides for schools’ series. Corwin Press, Newbury Park</a:t>
            </a:r>
          </a:p>
          <a:p>
            <a:pPr algn="just">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Cai J (2010) Evaluation of mathematics education programs. In: Baker E, McGraw B, Peterson P (eds) International encyclopedia of education, vol 3. Elsevier, Oxford, pp 653–659</a:t>
            </a:r>
          </a:p>
          <a:p>
            <a:pPr algn="just">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CCSS Common Core State Standards Initiative (2010) Preparing America’s students for college and careers. http://www.corestandards.org/. Accessed 12 Jan 2013</a:t>
            </a:r>
          </a:p>
          <a:p>
            <a:pPr algn="just">
              <a:lnSpc>
                <a:spcPct val="107000"/>
              </a:lnSpc>
              <a:spcAft>
                <a:spcPts val="800"/>
              </a:spcAft>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Houang</a:t>
            </a:r>
            <a:r>
              <a:rPr lang="en-US" sz="1800" dirty="0">
                <a:effectLst/>
                <a:latin typeface="Calibri" panose="020F0502020204030204" pitchFamily="34" charset="0"/>
                <a:ea typeface="Calibri" panose="020F0502020204030204" pitchFamily="34" charset="0"/>
                <a:cs typeface="Times New Roman" panose="02020603050405020304" pitchFamily="18" charset="0"/>
              </a:rPr>
              <a:t> R, Schmidt W (2008) TIMSS international curriculum analysis and measuring educational opportunities. In: 3rd IEA international research conference, Chinese Taipei, Taipei, 18–20 Sept 2008. http://www.iea.nl/fileadmin/user_upload/IRC/IRC_2008/Papers/IRC2008_Houang_Schmidt.pdf. Accessed 20 Mar 2013</a:t>
            </a:r>
          </a:p>
          <a:p>
            <a:pPr marL="457200" lvl="1" indent="0" algn="just">
              <a:spcBef>
                <a:spcPts val="0"/>
              </a:spcBef>
              <a:buNone/>
            </a:pPr>
            <a:endParaRPr lang="el-GR" sz="1800" dirty="0">
              <a:latin typeface="Calibri" panose="020F0502020204030204" pitchFamily="34" charset="0"/>
              <a:cs typeface="Calibri" panose="020F0502020204030204" pitchFamily="34" charset="0"/>
            </a:endParaRPr>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44</a:t>
            </a:fld>
            <a:endParaRPr/>
          </a:p>
        </p:txBody>
      </p:sp>
    </p:spTree>
    <p:extLst>
      <p:ext uri="{BB962C8B-B14F-4D97-AF65-F5344CB8AC3E}">
        <p14:creationId xmlns:p14="http://schemas.microsoft.com/office/powerpoint/2010/main" val="33428844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971600" y="1714494"/>
            <a:ext cx="7200800" cy="2081392"/>
          </a:xfrm>
          <a:prstGeom prst="rect">
            <a:avLst/>
          </a:prstGeom>
        </p:spPr>
        <p:txBody>
          <a:bodyPr spcFirstLastPara="1" wrap="square" lIns="91425" tIns="91425" rIns="91425" bIns="91425" anchor="ctr" anchorCtr="0">
            <a:noAutofit/>
          </a:bodyPr>
          <a:lstStyle/>
          <a:p>
            <a:pPr algn="just">
              <a:lnSpc>
                <a:spcPct val="107000"/>
              </a:lnSpc>
              <a:spcAft>
                <a:spcPts val="800"/>
              </a:spcAft>
            </a:pPr>
            <a:r>
              <a:rPr lang="sq-AL" sz="1800" dirty="0">
                <a:effectLst/>
                <a:latin typeface="Calibri" panose="020F0502020204030204" pitchFamily="34" charset="0"/>
                <a:ea typeface="Calibri" panose="020F0502020204030204" pitchFamily="34" charset="0"/>
                <a:cs typeface="Times New Roman" panose="02020603050405020304" pitchFamily="18" charset="0"/>
              </a:rPr>
              <a:t>Howson AG, Keitel C, Kilpatrick J (1981) Curriculum development in mathematics. Cambridge University Press, Cambridge, UK National Council of Teachers of Mathematics (1989) Curriculum and evaluation standards for school mathematics. NCTM, Reston</a:t>
            </a:r>
          </a:p>
          <a:p>
            <a:pPr algn="just">
              <a:lnSpc>
                <a:spcPct val="107000"/>
              </a:lnSpc>
              <a:spcAft>
                <a:spcPts val="800"/>
              </a:spcAft>
            </a:pPr>
            <a:r>
              <a:rPr lang="sq-AL" sz="1800" dirty="0">
                <a:effectLst/>
                <a:latin typeface="Calibri" panose="020F0502020204030204" pitchFamily="34" charset="0"/>
                <a:ea typeface="Calibri" panose="020F0502020204030204" pitchFamily="34" charset="0"/>
                <a:cs typeface="Times New Roman" panose="02020603050405020304" pitchFamily="18" charset="0"/>
              </a:rPr>
              <a:t>National Council of Teachers of Mathematics (1995) Assessment standards for school mathematics. NCTM, Reston</a:t>
            </a:r>
          </a:p>
          <a:p>
            <a:pPr algn="just">
              <a:lnSpc>
                <a:spcPct val="107000"/>
              </a:lnSpc>
              <a:spcAft>
                <a:spcPts val="800"/>
              </a:spcAft>
            </a:pPr>
            <a:r>
              <a:rPr lang="sq-AL" sz="1800" dirty="0">
                <a:effectLst/>
                <a:latin typeface="Calibri" panose="020F0502020204030204" pitchFamily="34" charset="0"/>
                <a:ea typeface="Calibri" panose="020F0502020204030204" pitchFamily="34" charset="0"/>
                <a:cs typeface="Times New Roman" panose="02020603050405020304" pitchFamily="18" charset="0"/>
              </a:rPr>
              <a:t>Niss M (1993) Cases of assessment in mathematics education, New ICMI studies, vol 1. Kluwer, Dordrecht</a:t>
            </a:r>
          </a:p>
          <a:p>
            <a:pPr algn="just">
              <a:lnSpc>
                <a:spcPct val="107000"/>
              </a:lnSpc>
              <a:spcAft>
                <a:spcPts val="800"/>
              </a:spcAft>
            </a:pPr>
            <a:r>
              <a:rPr lang="sq-AL" sz="1800" dirty="0">
                <a:effectLst/>
                <a:latin typeface="Calibri" panose="020F0502020204030204" pitchFamily="34" charset="0"/>
                <a:ea typeface="Calibri" panose="020F0502020204030204" pitchFamily="34" charset="0"/>
                <a:cs typeface="Times New Roman" panose="02020603050405020304" pitchFamily="18" charset="0"/>
              </a:rPr>
              <a:t>Niss</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sq-AL" sz="1800" dirty="0">
                <a:effectLst/>
                <a:latin typeface="Calibri" panose="020F0502020204030204" pitchFamily="34" charset="0"/>
                <a:ea typeface="Calibri" panose="020F0502020204030204" pitchFamily="34" charset="0"/>
                <a:cs typeface="Times New Roman" panose="02020603050405020304" pitchFamily="18" charset="0"/>
              </a:rPr>
              <a:t>M (2003) Mathematical competencies and the learning of mathematics: the Danish KOM project. In: Gagatsis A, Papastavridis S (eds) 3rd Mediterranean conference on mathematical education – Athens, Hellas, 3–5 Jan 2003. Hellenic Mathematical Society, Athens, pp 116–124. http://www.math.chalmers.se/Math/Grundutb/ CTH/mve375/1213/docs/KOMkompetenser.pdf. Accessed 3 Oct 2013</a:t>
            </a:r>
          </a:p>
          <a:p>
            <a:pPr marL="457200" lvl="1" indent="0" algn="just">
              <a:spcBef>
                <a:spcPts val="0"/>
              </a:spcBef>
              <a:buNone/>
            </a:pPr>
            <a:endParaRPr lang="el-GR" sz="1800" dirty="0">
              <a:latin typeface="Calibri" panose="020F0502020204030204" pitchFamily="34" charset="0"/>
              <a:cs typeface="Calibri" panose="020F0502020204030204" pitchFamily="34" charset="0"/>
            </a:endParaRPr>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45</a:t>
            </a:fld>
            <a:endParaRPr/>
          </a:p>
        </p:txBody>
      </p:sp>
    </p:spTree>
    <p:extLst>
      <p:ext uri="{BB962C8B-B14F-4D97-AF65-F5344CB8AC3E}">
        <p14:creationId xmlns:p14="http://schemas.microsoft.com/office/powerpoint/2010/main" val="1432973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971600" y="1714494"/>
            <a:ext cx="7200800" cy="2081392"/>
          </a:xfrm>
          <a:prstGeom prst="rect">
            <a:avLst/>
          </a:prstGeom>
        </p:spPr>
        <p:txBody>
          <a:bodyPr spcFirstLastPara="1" wrap="square" lIns="91425" tIns="91425" rIns="91425" bIns="91425" anchor="ctr" anchorCtr="0">
            <a:noAutofit/>
          </a:bodyPr>
          <a:lstStyle/>
          <a:p>
            <a:pPr algn="just">
              <a:lnSpc>
                <a:spcPct val="107000"/>
              </a:lnSpc>
              <a:spcAft>
                <a:spcPts val="800"/>
              </a:spcAft>
            </a:pPr>
            <a:r>
              <a:rPr lang="sq-AL" sz="1800" dirty="0">
                <a:effectLst/>
                <a:latin typeface="Calibri" panose="020F0502020204030204" pitchFamily="34" charset="0"/>
                <a:ea typeface="Calibri" panose="020F0502020204030204" pitchFamily="34" charset="0"/>
                <a:cs typeface="Times New Roman" panose="02020603050405020304" pitchFamily="18" charset="0"/>
              </a:rPr>
              <a:t>Osta I (2007) Developing and piloting a framework for studying the alignment of national mathematics examinations with the curriculum: the case of Lebanon. J Educ Res Eval 13(2):171–198</a:t>
            </a:r>
          </a:p>
          <a:p>
            <a:pPr algn="just">
              <a:lnSpc>
                <a:spcPct val="107000"/>
              </a:lnSpc>
              <a:spcAft>
                <a:spcPts val="800"/>
              </a:spcAft>
            </a:pPr>
            <a:r>
              <a:rPr lang="sq-AL" sz="1800" dirty="0">
                <a:effectLst/>
                <a:latin typeface="Calibri" panose="020F0502020204030204" pitchFamily="34" charset="0"/>
                <a:ea typeface="Calibri" panose="020F0502020204030204" pitchFamily="34" charset="0"/>
                <a:cs typeface="Times New Roman" panose="02020603050405020304" pitchFamily="18" charset="0"/>
              </a:rPr>
              <a:t>Porter AC (2004) Curriculum assessment (Additional SCALE Research Publications and Products: Goals 1, 2, and 4). Vanderbilt University, Nashville Romberg TA,Wilson L, KhaketlaM(1991) The alignment of six standardized tests with NCTM standards. In: Stenmark JK (ed) Mathematics assessment: myths, models, good questions, and practical suggestions. NCTM, Reston</a:t>
            </a:r>
          </a:p>
          <a:p>
            <a:pPr algn="just">
              <a:lnSpc>
                <a:spcPct val="107000"/>
              </a:lnSpc>
              <a:spcAft>
                <a:spcPts val="800"/>
              </a:spcAft>
            </a:pPr>
            <a:r>
              <a:rPr lang="sq-AL" sz="1800" dirty="0">
                <a:effectLst/>
                <a:latin typeface="Calibri" panose="020F0502020204030204" pitchFamily="34" charset="0"/>
                <a:ea typeface="Calibri" panose="020F0502020204030204" pitchFamily="34" charset="0"/>
                <a:cs typeface="Times New Roman" panose="02020603050405020304" pitchFamily="18" charset="0"/>
              </a:rPr>
              <a:t>Schmidt W, Prawat R (2006) Curriculum coherence and national control of education: issue or non-issue? J Curric Stud 38(6):641–658</a:t>
            </a:r>
          </a:p>
          <a:p>
            <a:pPr algn="just">
              <a:lnSpc>
                <a:spcPct val="107000"/>
              </a:lnSpc>
              <a:spcAft>
                <a:spcPts val="800"/>
              </a:spcAft>
            </a:pPr>
            <a:r>
              <a:rPr lang="sq-AL" sz="1800" dirty="0">
                <a:effectLst/>
                <a:latin typeface="Calibri" panose="020F0502020204030204" pitchFamily="34" charset="0"/>
                <a:ea typeface="Calibri" panose="020F0502020204030204" pitchFamily="34" charset="0"/>
                <a:cs typeface="Times New Roman" panose="02020603050405020304" pitchFamily="18" charset="0"/>
              </a:rPr>
              <a:t>Schmidt W, Wang H, Mcknight C (2005) Curriculum coherence: an examination of US mathematics and science content standards from an international perspective. J Curric Stud 37(5):525–559</a:t>
            </a:r>
          </a:p>
          <a:p>
            <a:pPr marL="457200" lvl="1" indent="0" algn="just">
              <a:spcBef>
                <a:spcPts val="0"/>
              </a:spcBef>
              <a:buNone/>
            </a:pPr>
            <a:endParaRPr lang="el-GR" sz="1800" dirty="0">
              <a:latin typeface="Calibri" panose="020F0502020204030204" pitchFamily="34" charset="0"/>
              <a:cs typeface="Calibri" panose="020F0502020204030204" pitchFamily="34" charset="0"/>
            </a:endParaRPr>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46</a:t>
            </a:fld>
            <a:endParaRPr/>
          </a:p>
        </p:txBody>
      </p:sp>
    </p:spTree>
    <p:extLst>
      <p:ext uri="{BB962C8B-B14F-4D97-AF65-F5344CB8AC3E}">
        <p14:creationId xmlns:p14="http://schemas.microsoft.com/office/powerpoint/2010/main" val="5086388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971600" y="1714494"/>
            <a:ext cx="7200800" cy="2081392"/>
          </a:xfrm>
          <a:prstGeom prst="rect">
            <a:avLst/>
          </a:prstGeom>
        </p:spPr>
        <p:txBody>
          <a:bodyPr spcFirstLastPara="1" wrap="square" lIns="91425" tIns="91425" rIns="91425" bIns="91425" anchor="ctr" anchorCtr="0">
            <a:noAutofit/>
          </a:bodyPr>
          <a:lstStyle/>
          <a:p>
            <a:pPr algn="just">
              <a:lnSpc>
                <a:spcPct val="107000"/>
              </a:lnSpc>
              <a:spcAft>
                <a:spcPts val="800"/>
              </a:spcAft>
            </a:pPr>
            <a:r>
              <a:rPr lang="sq-AL" sz="1800" dirty="0">
                <a:effectLst/>
                <a:latin typeface="Calibri" panose="020F0502020204030204" pitchFamily="34" charset="0"/>
                <a:ea typeface="Calibri" panose="020F0502020204030204" pitchFamily="34" charset="0"/>
                <a:cs typeface="Times New Roman" panose="02020603050405020304" pitchFamily="18" charset="0"/>
              </a:rPr>
              <a:t>Sowell EJ (2005) Curriculum: an integrative introduction, 3rd edn, Upper Saddle River</a:t>
            </a:r>
          </a:p>
          <a:p>
            <a:pPr algn="just">
              <a:lnSpc>
                <a:spcPct val="107000"/>
              </a:lnSpc>
              <a:spcAft>
                <a:spcPts val="800"/>
              </a:spcAft>
            </a:pPr>
            <a:r>
              <a:rPr lang="sq-AL" sz="1800" dirty="0">
                <a:effectLst/>
                <a:latin typeface="Calibri" panose="020F0502020204030204" pitchFamily="34" charset="0"/>
                <a:ea typeface="Calibri" panose="020F0502020204030204" pitchFamily="34" charset="0"/>
                <a:cs typeface="Times New Roman" panose="02020603050405020304" pitchFamily="18" charset="0"/>
              </a:rPr>
              <a:t>Stein MK, Remillard JT, Smith MS (2007) How curriculum influences student learning. In: Lester FK (ed) Second handbook of research on mathematics teaching and learning. Information Age, Greenwich, pp 319–369</a:t>
            </a:r>
          </a:p>
          <a:p>
            <a:pPr algn="just">
              <a:lnSpc>
                <a:spcPct val="107000"/>
              </a:lnSpc>
              <a:spcAft>
                <a:spcPts val="800"/>
              </a:spcAft>
            </a:pPr>
            <a:r>
              <a:rPr lang="sq-AL" sz="1800" dirty="0">
                <a:effectLst/>
                <a:latin typeface="Calibri" panose="020F0502020204030204" pitchFamily="34" charset="0"/>
                <a:ea typeface="Calibri" panose="020F0502020204030204" pitchFamily="34" charset="0"/>
                <a:cs typeface="Times New Roman" panose="02020603050405020304" pitchFamily="18" charset="0"/>
              </a:rPr>
              <a:t>Talmage H (1985) Evaluating the curriculum: what, why and how. National Association for Secondary School Principals</a:t>
            </a:r>
          </a:p>
          <a:p>
            <a:pPr marL="457200" lvl="1" indent="0" algn="just">
              <a:spcBef>
                <a:spcPts val="0"/>
              </a:spcBef>
              <a:buNone/>
            </a:pPr>
            <a:endParaRPr lang="el-GR" sz="1800" dirty="0">
              <a:latin typeface="Calibri" panose="020F0502020204030204" pitchFamily="34" charset="0"/>
              <a:cs typeface="Calibri" panose="020F0502020204030204" pitchFamily="34" charset="0"/>
            </a:endParaRPr>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47</a:t>
            </a:fld>
            <a:endParaRPr/>
          </a:p>
        </p:txBody>
      </p:sp>
    </p:spTree>
    <p:extLst>
      <p:ext uri="{BB962C8B-B14F-4D97-AF65-F5344CB8AC3E}">
        <p14:creationId xmlns:p14="http://schemas.microsoft.com/office/powerpoint/2010/main" val="2218991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971600" y="1714494"/>
            <a:ext cx="7200800" cy="2081392"/>
          </a:xfrm>
          <a:prstGeom prst="rect">
            <a:avLst/>
          </a:prstGeom>
        </p:spPr>
        <p:txBody>
          <a:bodyPr spcFirstLastPara="1" wrap="square" lIns="91425" tIns="91425" rIns="91425" bIns="91425" anchor="ctr" anchorCtr="0">
            <a:noAutofit/>
          </a:bodyPr>
          <a:lstStyle/>
          <a:p>
            <a:pPr marL="457200" lvl="1" indent="0" algn="just">
              <a:spcBef>
                <a:spcPts val="0"/>
              </a:spcBef>
              <a:buNone/>
            </a:pPr>
            <a:r>
              <a:rPr lang="el-GR" sz="1800" dirty="0">
                <a:latin typeface="Calibri" panose="020F0502020204030204" pitchFamily="34" charset="0"/>
                <a:cs typeface="Calibri" panose="020F0502020204030204" pitchFamily="34" charset="0"/>
              </a:rPr>
              <a:t>Οι μεγαλύτερες έννοιες του προγράμματος σπουδών περιλαμβάνουν, επιπλέον, </a:t>
            </a:r>
          </a:p>
          <a:p>
            <a:pPr marL="742950" lvl="1" indent="-285750" algn="just">
              <a:spcBef>
                <a:spcPts val="0"/>
              </a:spcBef>
              <a:buFont typeface="Arial" panose="020B0604020202020204" pitchFamily="34" charset="0"/>
              <a:buChar char="•"/>
            </a:pPr>
            <a:r>
              <a:rPr lang="el-GR" sz="1800" dirty="0">
                <a:latin typeface="Calibri" panose="020F0502020204030204" pitchFamily="34" charset="0"/>
                <a:cs typeface="Calibri" panose="020F0502020204030204" pitchFamily="34" charset="0"/>
              </a:rPr>
              <a:t>το </a:t>
            </a:r>
            <a:r>
              <a:rPr lang="el-GR" sz="1800" b="1" dirty="0">
                <a:latin typeface="Calibri" panose="020F0502020204030204" pitchFamily="34" charset="0"/>
                <a:cs typeface="Calibri" panose="020F0502020204030204" pitchFamily="34" charset="0"/>
              </a:rPr>
              <a:t>παιδαγωγικό πλαίσιο </a:t>
            </a:r>
            <a:r>
              <a:rPr lang="el-GR" sz="1800" dirty="0">
                <a:latin typeface="Calibri" panose="020F0502020204030204" pitchFamily="34" charset="0"/>
                <a:cs typeface="Calibri" panose="020F0502020204030204" pitchFamily="34" charset="0"/>
              </a:rPr>
              <a:t>ή τη φιλοσοφία που διέπει τις διδακτικές πρακτικές και το υλικό, </a:t>
            </a:r>
          </a:p>
          <a:p>
            <a:pPr marL="742950" lvl="1" indent="-285750" algn="just">
              <a:spcBef>
                <a:spcPts val="0"/>
              </a:spcBef>
              <a:buFont typeface="Arial" panose="020B0604020202020204" pitchFamily="34" charset="0"/>
              <a:buChar char="•"/>
            </a:pPr>
            <a:r>
              <a:rPr lang="el-GR" sz="1800" dirty="0">
                <a:latin typeface="Calibri" panose="020F0502020204030204" pitchFamily="34" charset="0"/>
                <a:cs typeface="Calibri" panose="020F0502020204030204" pitchFamily="34" charset="0"/>
              </a:rPr>
              <a:t>τα </a:t>
            </a:r>
            <a:r>
              <a:rPr lang="el-GR" sz="1800" b="1" dirty="0">
                <a:latin typeface="Calibri" panose="020F0502020204030204" pitchFamily="34" charset="0"/>
                <a:cs typeface="Calibri" panose="020F0502020204030204" pitchFamily="34" charset="0"/>
              </a:rPr>
              <a:t>προγράμματα κατάρτισης </a:t>
            </a:r>
            <a:r>
              <a:rPr lang="el-GR" sz="1800" dirty="0">
                <a:latin typeface="Calibri" panose="020F0502020204030204" pitchFamily="34" charset="0"/>
                <a:cs typeface="Calibri" panose="020F0502020204030204" pitchFamily="34" charset="0"/>
              </a:rPr>
              <a:t>για την υποστήριξη των εκπαιδευτικών ή/και τις κατευθυντήριες γραμμές για την αξιολόγηση της μάθησης των μαθητών. </a:t>
            </a:r>
          </a:p>
          <a:p>
            <a:pPr marL="457200" lvl="1" indent="0" algn="just">
              <a:spcBef>
                <a:spcPts val="0"/>
              </a:spcBef>
              <a:buNone/>
            </a:pPr>
            <a:r>
              <a:rPr lang="el-GR" sz="1800" dirty="0">
                <a:latin typeface="Calibri" panose="020F0502020204030204" pitchFamily="34" charset="0"/>
                <a:cs typeface="Calibri" panose="020F0502020204030204" pitchFamily="34" charset="0"/>
              </a:rPr>
              <a:t>Υπάρχει, ωστόσο, ευρεία συμφωνία ότι ένα πρόγραμμα σπουδών μπορεί να μην περιορίζεται σε ένα αναλυτικό πρόγραμμα ή κατάλογο θεμάτων που ορίζονται για διδασκαλία και μάθηση.</a:t>
            </a:r>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5</a:t>
            </a:fld>
            <a:endParaRPr/>
          </a:p>
        </p:txBody>
      </p:sp>
    </p:spTree>
    <p:extLst>
      <p:ext uri="{BB962C8B-B14F-4D97-AF65-F5344CB8AC3E}">
        <p14:creationId xmlns:p14="http://schemas.microsoft.com/office/powerpoint/2010/main" val="20094434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971600" y="1714494"/>
            <a:ext cx="7200800" cy="2081392"/>
          </a:xfrm>
          <a:prstGeom prst="rect">
            <a:avLst/>
          </a:prstGeom>
        </p:spPr>
        <p:txBody>
          <a:bodyPr spcFirstLastPara="1" wrap="square" lIns="91425" tIns="91425" rIns="91425" bIns="91425" anchor="ctr" anchorCtr="0">
            <a:noAutofit/>
          </a:bodyPr>
          <a:lstStyle/>
          <a:p>
            <a:pPr marL="457200" lvl="1" indent="0" algn="just">
              <a:spcBef>
                <a:spcPts val="0"/>
              </a:spcBef>
              <a:buNone/>
            </a:pPr>
            <a:r>
              <a:rPr lang="el-GR" sz="1800" dirty="0">
                <a:latin typeface="Calibri" panose="020F0502020204030204" pitchFamily="34" charset="0"/>
                <a:cs typeface="Calibri" panose="020F0502020204030204" pitchFamily="34" charset="0"/>
              </a:rPr>
              <a:t>Οι διαφορετικές διαδικασίες που εμπλέκονται σε οποιοδήποτε σημείο του σχεδιασμού, της ανάπτυξης και της εφαρμογής ενός προγράμματος σπουδών επηρεάζουν τους τρόπους με τους οποίους </a:t>
            </a:r>
            <a:r>
              <a:rPr lang="el-GR" sz="1800" dirty="0" err="1">
                <a:latin typeface="Calibri" panose="020F0502020204030204" pitchFamily="34" charset="0"/>
                <a:cs typeface="Calibri" panose="020F0502020204030204" pitchFamily="34" charset="0"/>
              </a:rPr>
              <a:t>εννοιολογούνται</a:t>
            </a:r>
            <a:r>
              <a:rPr lang="el-GR" sz="1800" dirty="0">
                <a:latin typeface="Calibri" panose="020F0502020204030204" pitchFamily="34" charset="0"/>
                <a:cs typeface="Calibri" panose="020F0502020204030204" pitchFamily="34" charset="0"/>
              </a:rPr>
              <a:t>, υλοποιούνται και εφαρμόζονται οι προθέσεις του προγράμματος σπουδών (</a:t>
            </a:r>
            <a:r>
              <a:rPr lang="el-GR" sz="1800" dirty="0" err="1">
                <a:latin typeface="Calibri" panose="020F0502020204030204" pitchFamily="34" charset="0"/>
                <a:cs typeface="Calibri" panose="020F0502020204030204" pitchFamily="34" charset="0"/>
              </a:rPr>
              <a:t>Stein</a:t>
            </a:r>
            <a:r>
              <a:rPr lang="el-GR" sz="1800" dirty="0">
                <a:latin typeface="Calibri" panose="020F0502020204030204" pitchFamily="34" charset="0"/>
                <a:cs typeface="Calibri" panose="020F0502020204030204" pitchFamily="34" charset="0"/>
              </a:rPr>
              <a:t> </a:t>
            </a:r>
            <a:r>
              <a:rPr lang="el-GR" sz="1800" dirty="0" err="1">
                <a:latin typeface="Calibri" panose="020F0502020204030204" pitchFamily="34" charset="0"/>
                <a:cs typeface="Calibri" panose="020F0502020204030204" pitchFamily="34" charset="0"/>
              </a:rPr>
              <a:t>et</a:t>
            </a:r>
            <a:r>
              <a:rPr lang="el-GR" sz="1800" dirty="0">
                <a:latin typeface="Calibri" panose="020F0502020204030204" pitchFamily="34" charset="0"/>
                <a:cs typeface="Calibri" panose="020F0502020204030204" pitchFamily="34" charset="0"/>
              </a:rPr>
              <a:t> </a:t>
            </a:r>
            <a:r>
              <a:rPr lang="el-GR" sz="1800" dirty="0" err="1">
                <a:latin typeface="Calibri" panose="020F0502020204030204" pitchFamily="34" charset="0"/>
                <a:cs typeface="Calibri" panose="020F0502020204030204" pitchFamily="34" charset="0"/>
              </a:rPr>
              <a:t>al</a:t>
            </a:r>
            <a:r>
              <a:rPr lang="el-GR" sz="1800" dirty="0">
                <a:latin typeface="Calibri" panose="020F0502020204030204" pitchFamily="34" charset="0"/>
                <a:cs typeface="Calibri" panose="020F0502020204030204" pitchFamily="34" charset="0"/>
              </a:rPr>
              <a:t>. 2007). Ως αποτέλεσμα, οι εκπαιδευτικοί διακρίνουν διαφορετικές εκδηλώσεις ενός προγράμματος σπουδών. Ο </a:t>
            </a:r>
            <a:r>
              <a:rPr lang="el-GR" sz="1800" dirty="0" err="1">
                <a:latin typeface="Calibri" panose="020F0502020204030204" pitchFamily="34" charset="0"/>
                <a:cs typeface="Calibri" panose="020F0502020204030204" pitchFamily="34" charset="0"/>
              </a:rPr>
              <a:t>Bauersfeld</a:t>
            </a:r>
            <a:r>
              <a:rPr lang="el-GR" sz="1800" dirty="0">
                <a:latin typeface="Calibri" panose="020F0502020204030204" pitchFamily="34" charset="0"/>
                <a:cs typeface="Calibri" panose="020F0502020204030204" pitchFamily="34" charset="0"/>
              </a:rPr>
              <a:t> (1979) εισήγαγε τη διάκριση μεταξύ τριών οντοτήτων, </a:t>
            </a:r>
          </a:p>
          <a:p>
            <a:pPr marL="742950" lvl="1" indent="-285750" algn="just">
              <a:spcBef>
                <a:spcPts val="0"/>
              </a:spcBef>
              <a:buFont typeface="Arial" panose="020B0604020202020204" pitchFamily="34" charset="0"/>
              <a:buChar char="•"/>
            </a:pPr>
            <a:r>
              <a:rPr lang="el-GR" sz="1800" i="1" dirty="0">
                <a:latin typeface="Calibri" panose="020F0502020204030204" pitchFamily="34" charset="0"/>
                <a:cs typeface="Calibri" panose="020F0502020204030204" pitchFamily="34" charset="0"/>
              </a:rPr>
              <a:t>η ύλη που εννοείται, </a:t>
            </a:r>
          </a:p>
          <a:p>
            <a:pPr marL="742950" lvl="1" indent="-285750" algn="just">
              <a:spcBef>
                <a:spcPts val="0"/>
              </a:spcBef>
              <a:buFont typeface="Arial" panose="020B0604020202020204" pitchFamily="34" charset="0"/>
              <a:buChar char="•"/>
            </a:pPr>
            <a:r>
              <a:rPr lang="el-GR" sz="1800" i="1" dirty="0">
                <a:latin typeface="Calibri" panose="020F0502020204030204" pitchFamily="34" charset="0"/>
                <a:cs typeface="Calibri" panose="020F0502020204030204" pitchFamily="34" charset="0"/>
              </a:rPr>
              <a:t>η ύλη που διδάσκεται </a:t>
            </a:r>
          </a:p>
          <a:p>
            <a:pPr marL="742950" lvl="1" indent="-285750" algn="just">
              <a:spcBef>
                <a:spcPts val="0"/>
              </a:spcBef>
              <a:buFont typeface="Arial" panose="020B0604020202020204" pitchFamily="34" charset="0"/>
              <a:buChar char="•"/>
            </a:pPr>
            <a:r>
              <a:rPr lang="el-GR" sz="1800" i="1" dirty="0">
                <a:latin typeface="Calibri" panose="020F0502020204030204" pitchFamily="34" charset="0"/>
                <a:cs typeface="Calibri" panose="020F0502020204030204" pitchFamily="34" charset="0"/>
              </a:rPr>
              <a:t>και η ύλη που μαθαίνεται</a:t>
            </a:r>
            <a:r>
              <a:rPr lang="el-GR" sz="1800" dirty="0">
                <a:latin typeface="Calibri" panose="020F0502020204030204" pitchFamily="34" charset="0"/>
                <a:cs typeface="Calibri" panose="020F0502020204030204" pitchFamily="34" charset="0"/>
              </a:rPr>
              <a:t>, </a:t>
            </a:r>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6</a:t>
            </a:fld>
            <a:endParaRPr/>
          </a:p>
        </p:txBody>
      </p:sp>
    </p:spTree>
    <p:extLst>
      <p:ext uri="{BB962C8B-B14F-4D97-AF65-F5344CB8AC3E}">
        <p14:creationId xmlns:p14="http://schemas.microsoft.com/office/powerpoint/2010/main" val="36967684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971600" y="1714494"/>
            <a:ext cx="7200800" cy="2081392"/>
          </a:xfrm>
          <a:prstGeom prst="rect">
            <a:avLst/>
          </a:prstGeom>
        </p:spPr>
        <p:txBody>
          <a:bodyPr spcFirstLastPara="1" wrap="square" lIns="91425" tIns="91425" rIns="91425" bIns="91425" anchor="ctr" anchorCtr="0">
            <a:noAutofit/>
          </a:bodyPr>
          <a:lstStyle/>
          <a:p>
            <a:pPr marL="742950" lvl="1" indent="-285750" algn="just">
              <a:spcBef>
                <a:spcPts val="0"/>
              </a:spcBef>
              <a:buFont typeface="Arial" panose="020B0604020202020204" pitchFamily="34" charset="0"/>
              <a:buChar char="•"/>
            </a:pPr>
            <a:r>
              <a:rPr lang="el-GR" sz="1800" dirty="0">
                <a:latin typeface="Calibri" panose="020F0502020204030204" pitchFamily="34" charset="0"/>
                <a:cs typeface="Calibri" panose="020F0502020204030204" pitchFamily="34" charset="0"/>
              </a:rPr>
              <a:t>Η</a:t>
            </a:r>
            <a:r>
              <a:rPr lang="el-GR" sz="1800" i="1" dirty="0">
                <a:latin typeface="Calibri" panose="020F0502020204030204" pitchFamily="34" charset="0"/>
                <a:cs typeface="Calibri" panose="020F0502020204030204" pitchFamily="34" charset="0"/>
              </a:rPr>
              <a:t> ύλη που εννοείται, </a:t>
            </a:r>
            <a:r>
              <a:rPr lang="el-GR" sz="1800" dirty="0">
                <a:latin typeface="Calibri" panose="020F0502020204030204" pitchFamily="34" charset="0"/>
                <a:cs typeface="Calibri" panose="020F0502020204030204" pitchFamily="34" charset="0"/>
              </a:rPr>
              <a:t>αναφέρεται στις προσδοκίες που τίθενται για την εκμάθηση των μαθηματικών, που συνήθως αντικατοπτρίζονται σε επίσημα έγγραφα όπως ένα πρόγραμμα σπουδών, πρότυπα και/ ή σχολικά βιβλία.</a:t>
            </a:r>
          </a:p>
          <a:p>
            <a:pPr marL="457200" lvl="1" indent="0" algn="just">
              <a:spcBef>
                <a:spcPts val="0"/>
              </a:spcBef>
              <a:buNone/>
            </a:pPr>
            <a:endParaRPr lang="el-GR" sz="1800" i="1" dirty="0">
              <a:latin typeface="Calibri" panose="020F0502020204030204" pitchFamily="34" charset="0"/>
              <a:cs typeface="Calibri" panose="020F0502020204030204" pitchFamily="34" charset="0"/>
            </a:endParaRPr>
          </a:p>
          <a:p>
            <a:pPr marL="742950" lvl="1" indent="-285750" algn="just">
              <a:spcBef>
                <a:spcPts val="0"/>
              </a:spcBef>
              <a:buFont typeface="Arial" panose="020B0604020202020204" pitchFamily="34" charset="0"/>
              <a:buChar char="•"/>
            </a:pPr>
            <a:r>
              <a:rPr lang="el-GR" sz="1800" i="1" dirty="0">
                <a:latin typeface="Calibri" panose="020F0502020204030204" pitchFamily="34" charset="0"/>
                <a:cs typeface="Calibri" panose="020F0502020204030204" pitchFamily="34" charset="0"/>
              </a:rPr>
              <a:t>Η ύλη που διδάσκεται </a:t>
            </a:r>
            <a:r>
              <a:rPr lang="el-GR" sz="1800" dirty="0">
                <a:latin typeface="Calibri" panose="020F0502020204030204" pitchFamily="34" charset="0"/>
                <a:cs typeface="Calibri" panose="020F0502020204030204" pitchFamily="34" charset="0"/>
              </a:rPr>
              <a:t>αναφέρεται στο πρόγραμμα σπουδών όπως διδάσκεται και υλοποιείται από τους εκπαιδευτικούς μέσω των πρακτικών τους στην τάξη. </a:t>
            </a:r>
          </a:p>
          <a:p>
            <a:pPr marL="457200" lvl="1" indent="0" algn="just">
              <a:spcBef>
                <a:spcPts val="0"/>
              </a:spcBef>
              <a:buNone/>
            </a:pPr>
            <a:endParaRPr lang="el-GR" sz="1800" dirty="0">
              <a:latin typeface="Calibri" panose="020F0502020204030204" pitchFamily="34" charset="0"/>
              <a:cs typeface="Calibri" panose="020F0502020204030204" pitchFamily="34" charset="0"/>
            </a:endParaRPr>
          </a:p>
          <a:p>
            <a:pPr marL="742950" lvl="1" indent="-285750" algn="just">
              <a:spcBef>
                <a:spcPts val="0"/>
              </a:spcBef>
              <a:buFont typeface="Arial" panose="020B0604020202020204" pitchFamily="34" charset="0"/>
              <a:buChar char="•"/>
            </a:pPr>
            <a:r>
              <a:rPr lang="el-GR" sz="1800" dirty="0">
                <a:latin typeface="Calibri" panose="020F0502020204030204" pitchFamily="34" charset="0"/>
                <a:cs typeface="Calibri" panose="020F0502020204030204" pitchFamily="34" charset="0"/>
              </a:rPr>
              <a:t>Και </a:t>
            </a:r>
            <a:r>
              <a:rPr lang="el-GR" sz="1800" i="1" dirty="0">
                <a:latin typeface="Calibri" panose="020F0502020204030204" pitchFamily="34" charset="0"/>
                <a:cs typeface="Calibri" panose="020F0502020204030204" pitchFamily="34" charset="0"/>
              </a:rPr>
              <a:t>η ύλη που μαθαίνεται</a:t>
            </a:r>
            <a:r>
              <a:rPr lang="el-GR" sz="1800" dirty="0">
                <a:latin typeface="Calibri" panose="020F0502020204030204" pitchFamily="34" charset="0"/>
                <a:cs typeface="Calibri" panose="020F0502020204030204" pitchFamily="34" charset="0"/>
              </a:rPr>
              <a:t> αναφέρεται στο τι πραγματικά μαθαίνουν οι μαθητές. </a:t>
            </a:r>
          </a:p>
          <a:p>
            <a:pPr marL="457200" lvl="1" indent="0" algn="just">
              <a:spcBef>
                <a:spcPts val="0"/>
              </a:spcBef>
              <a:buNone/>
            </a:pPr>
            <a:endParaRPr lang="el-GR" sz="1800" dirty="0">
              <a:latin typeface="Calibri" panose="020F0502020204030204" pitchFamily="34" charset="0"/>
              <a:cs typeface="Calibri" panose="020F0502020204030204" pitchFamily="34" charset="0"/>
            </a:endParaRPr>
          </a:p>
          <a:p>
            <a:pPr marL="457200" lvl="1" indent="0" algn="just">
              <a:spcBef>
                <a:spcPts val="0"/>
              </a:spcBef>
              <a:buNone/>
            </a:pPr>
            <a:r>
              <a:rPr lang="el-GR" sz="1800" dirty="0">
                <a:latin typeface="Calibri" panose="020F0502020204030204" pitchFamily="34" charset="0"/>
                <a:cs typeface="Calibri" panose="020F0502020204030204" pitchFamily="34" charset="0"/>
              </a:rPr>
              <a:t>Αυτή η διάκριση χρησιμοποιήθηκε αργότερα με διαφορετικά ονόματα και μερικές φορές με πρόσθετες εκδηλώσεις του προγράμματος σπουδών. </a:t>
            </a:r>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7</a:t>
            </a:fld>
            <a:endParaRPr/>
          </a:p>
        </p:txBody>
      </p:sp>
    </p:spTree>
    <p:extLst>
      <p:ext uri="{BB962C8B-B14F-4D97-AF65-F5344CB8AC3E}">
        <p14:creationId xmlns:p14="http://schemas.microsoft.com/office/powerpoint/2010/main" val="1196423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971600" y="1714494"/>
            <a:ext cx="7200800" cy="2081392"/>
          </a:xfrm>
          <a:prstGeom prst="rect">
            <a:avLst/>
          </a:prstGeom>
        </p:spPr>
        <p:txBody>
          <a:bodyPr spcFirstLastPara="1" wrap="square" lIns="91425" tIns="91425" rIns="91425" bIns="91425" anchor="ctr" anchorCtr="0">
            <a:noAutofit/>
          </a:bodyPr>
          <a:lstStyle/>
          <a:p>
            <a:pPr marL="457200" lvl="1" indent="0" algn="just">
              <a:spcBef>
                <a:spcPts val="0"/>
              </a:spcBef>
              <a:buNone/>
            </a:pPr>
            <a:r>
              <a:rPr lang="el-GR" sz="1800" dirty="0">
                <a:latin typeface="Calibri" panose="020F0502020204030204" pitchFamily="34" charset="0"/>
                <a:cs typeface="Calibri" panose="020F0502020204030204" pitchFamily="34" charset="0"/>
              </a:rPr>
              <a:t>Η International Association for the </a:t>
            </a:r>
            <a:r>
              <a:rPr lang="el-GR" sz="1800" dirty="0" err="1">
                <a:latin typeface="Calibri" panose="020F0502020204030204" pitchFamily="34" charset="0"/>
                <a:cs typeface="Calibri" panose="020F0502020204030204" pitchFamily="34" charset="0"/>
              </a:rPr>
              <a:t>Evaluation</a:t>
            </a:r>
            <a:r>
              <a:rPr lang="el-GR" sz="1800" dirty="0">
                <a:latin typeface="Calibri" panose="020F0502020204030204" pitchFamily="34" charset="0"/>
                <a:cs typeface="Calibri" panose="020F0502020204030204" pitchFamily="34" charset="0"/>
              </a:rPr>
              <a:t> of Educational </a:t>
            </a:r>
            <a:r>
              <a:rPr lang="el-GR" sz="1800" dirty="0" err="1">
                <a:latin typeface="Calibri" panose="020F0502020204030204" pitchFamily="34" charset="0"/>
                <a:cs typeface="Calibri" panose="020F0502020204030204" pitchFamily="34" charset="0"/>
              </a:rPr>
              <a:t>Achievement</a:t>
            </a:r>
            <a:r>
              <a:rPr lang="el-GR" sz="1800" dirty="0">
                <a:latin typeface="Calibri" panose="020F0502020204030204" pitchFamily="34" charset="0"/>
                <a:cs typeface="Calibri" panose="020F0502020204030204" pitchFamily="34" charset="0"/>
              </a:rPr>
              <a:t> (IEA) χρησιμοποίησε τις ονομασίες </a:t>
            </a:r>
          </a:p>
          <a:p>
            <a:pPr marL="742950" lvl="1" indent="-285750" algn="just">
              <a:spcBef>
                <a:spcPts val="0"/>
              </a:spcBef>
              <a:buFont typeface="Arial" panose="020B0604020202020204" pitchFamily="34" charset="0"/>
              <a:buChar char="•"/>
            </a:pPr>
            <a:r>
              <a:rPr lang="el-GR" sz="1800" i="1" dirty="0">
                <a:latin typeface="Calibri" panose="020F0502020204030204" pitchFamily="34" charset="0"/>
                <a:cs typeface="Calibri" panose="020F0502020204030204" pitchFamily="34" charset="0"/>
              </a:rPr>
              <a:t>Επιδιωκόμενα (</a:t>
            </a:r>
            <a:r>
              <a:rPr lang="sq-AL" sz="1800" i="1" dirty="0">
                <a:latin typeface="Calibri" panose="020F0502020204030204" pitchFamily="34" charset="0"/>
                <a:cs typeface="Calibri" panose="020F0502020204030204" pitchFamily="34" charset="0"/>
              </a:rPr>
              <a:t>intended</a:t>
            </a:r>
            <a:r>
              <a:rPr lang="el-GR" sz="1800" i="1" dirty="0">
                <a:latin typeface="Calibri" panose="020F0502020204030204" pitchFamily="34" charset="0"/>
                <a:cs typeface="Calibri" panose="020F0502020204030204" pitchFamily="34" charset="0"/>
              </a:rPr>
              <a:t>), </a:t>
            </a:r>
          </a:p>
          <a:p>
            <a:pPr marL="742950" lvl="1" indent="-285750" algn="just">
              <a:spcBef>
                <a:spcPts val="0"/>
              </a:spcBef>
              <a:buFont typeface="Arial" panose="020B0604020202020204" pitchFamily="34" charset="0"/>
              <a:buChar char="•"/>
            </a:pPr>
            <a:r>
              <a:rPr lang="el-GR" sz="1800" i="1" dirty="0">
                <a:latin typeface="Calibri" panose="020F0502020204030204" pitchFamily="34" charset="0"/>
                <a:cs typeface="Calibri" panose="020F0502020204030204" pitchFamily="34" charset="0"/>
              </a:rPr>
              <a:t>Υλοποιούμενα (</a:t>
            </a:r>
            <a:r>
              <a:rPr lang="sq-AL" sz="1800" i="1" dirty="0">
                <a:latin typeface="Calibri" panose="020F0502020204030204" pitchFamily="34" charset="0"/>
                <a:cs typeface="Calibri" panose="020F0502020204030204" pitchFamily="34" charset="0"/>
              </a:rPr>
              <a:t>implemented</a:t>
            </a:r>
            <a:r>
              <a:rPr lang="el-GR" sz="1800" i="1" dirty="0">
                <a:latin typeface="Calibri" panose="020F0502020204030204" pitchFamily="34" charset="0"/>
                <a:cs typeface="Calibri" panose="020F0502020204030204" pitchFamily="34" charset="0"/>
              </a:rPr>
              <a:t>) </a:t>
            </a:r>
          </a:p>
          <a:p>
            <a:pPr marL="742950" lvl="1" indent="-285750" algn="just">
              <a:spcBef>
                <a:spcPts val="0"/>
              </a:spcBef>
              <a:buFont typeface="Arial" panose="020B0604020202020204" pitchFamily="34" charset="0"/>
              <a:buChar char="•"/>
            </a:pPr>
            <a:r>
              <a:rPr lang="el-GR" sz="1800" i="1" dirty="0">
                <a:latin typeface="Calibri" panose="020F0502020204030204" pitchFamily="34" charset="0"/>
                <a:cs typeface="Calibri" panose="020F0502020204030204" pitchFamily="34" charset="0"/>
              </a:rPr>
              <a:t>και </a:t>
            </a:r>
            <a:r>
              <a:rPr lang="el-GR" sz="1800" i="1" dirty="0" err="1">
                <a:latin typeface="Calibri" panose="020F0502020204030204" pitchFamily="34" charset="0"/>
                <a:cs typeface="Calibri" panose="020F0502020204030204" pitchFamily="34" charset="0"/>
              </a:rPr>
              <a:t>επιτυγχανόμενα</a:t>
            </a:r>
            <a:r>
              <a:rPr lang="el-GR" sz="1800" i="1" dirty="0">
                <a:latin typeface="Calibri" panose="020F0502020204030204" pitchFamily="34" charset="0"/>
                <a:cs typeface="Calibri" panose="020F0502020204030204" pitchFamily="34" charset="0"/>
              </a:rPr>
              <a:t> προγράμματα σπουδών (</a:t>
            </a:r>
            <a:r>
              <a:rPr lang="sq-AL" sz="1800" i="1" dirty="0">
                <a:latin typeface="Calibri" panose="020F0502020204030204" pitchFamily="34" charset="0"/>
                <a:cs typeface="Calibri" panose="020F0502020204030204" pitchFamily="34" charset="0"/>
              </a:rPr>
              <a:t>attained curricula</a:t>
            </a:r>
            <a:r>
              <a:rPr lang="el-GR" sz="1800" i="1" dirty="0">
                <a:latin typeface="Calibri" panose="020F0502020204030204" pitchFamily="34" charset="0"/>
                <a:cs typeface="Calibri" panose="020F0502020204030204" pitchFamily="34" charset="0"/>
              </a:rPr>
              <a:t>)</a:t>
            </a:r>
            <a:r>
              <a:rPr lang="el-GR" sz="1800" dirty="0">
                <a:latin typeface="Calibri" panose="020F0502020204030204" pitchFamily="34" charset="0"/>
                <a:cs typeface="Calibri" panose="020F0502020204030204" pitchFamily="34" charset="0"/>
              </a:rPr>
              <a:t>, </a:t>
            </a:r>
          </a:p>
          <a:p>
            <a:pPr marL="457200" lvl="1" indent="0" algn="just">
              <a:spcBef>
                <a:spcPts val="0"/>
              </a:spcBef>
              <a:buNone/>
            </a:pPr>
            <a:r>
              <a:rPr lang="el-GR" sz="1800" dirty="0">
                <a:latin typeface="Calibri" panose="020F0502020204030204" pitchFamily="34" charset="0"/>
                <a:cs typeface="Calibri" panose="020F0502020204030204" pitchFamily="34" charset="0"/>
              </a:rPr>
              <a:t>τα οποία στη συνέχεια χρησιμοποιήθηκαν ευρέως στην εκπαίδευση των μαθηματικών (π.χ. </a:t>
            </a:r>
            <a:r>
              <a:rPr lang="el-GR" sz="1800" dirty="0" err="1">
                <a:latin typeface="Calibri" panose="020F0502020204030204" pitchFamily="34" charset="0"/>
                <a:cs typeface="Calibri" panose="020F0502020204030204" pitchFamily="34" charset="0"/>
              </a:rPr>
              <a:t>Akker</a:t>
            </a:r>
            <a:r>
              <a:rPr lang="el-GR" sz="1800" dirty="0">
                <a:latin typeface="Calibri" panose="020F0502020204030204" pitchFamily="34" charset="0"/>
                <a:cs typeface="Calibri" panose="020F0502020204030204" pitchFamily="34" charset="0"/>
              </a:rPr>
              <a:t> 2003; </a:t>
            </a:r>
            <a:r>
              <a:rPr lang="el-GR" sz="1800" dirty="0" err="1">
                <a:latin typeface="Calibri" panose="020F0502020204030204" pitchFamily="34" charset="0"/>
                <a:cs typeface="Calibri" panose="020F0502020204030204" pitchFamily="34" charset="0"/>
              </a:rPr>
              <a:t>Cai</a:t>
            </a:r>
            <a:r>
              <a:rPr lang="el-GR" sz="1800" dirty="0">
                <a:latin typeface="Calibri" panose="020F0502020204030204" pitchFamily="34" charset="0"/>
                <a:cs typeface="Calibri" panose="020F0502020204030204" pitchFamily="34" charset="0"/>
              </a:rPr>
              <a:t> 2010). </a:t>
            </a:r>
          </a:p>
          <a:p>
            <a:pPr marL="742950" lvl="1" indent="-285750" algn="just">
              <a:spcBef>
                <a:spcPts val="0"/>
              </a:spcBef>
              <a:buFont typeface="Arial" panose="020B0604020202020204" pitchFamily="34" charset="0"/>
              <a:buChar char="•"/>
            </a:pPr>
            <a:r>
              <a:rPr lang="el-GR" sz="1800" dirty="0">
                <a:latin typeface="Calibri" panose="020F0502020204030204" pitchFamily="34" charset="0"/>
                <a:cs typeface="Calibri" panose="020F0502020204030204" pitchFamily="34" charset="0"/>
              </a:rPr>
              <a:t>Το </a:t>
            </a:r>
            <a:r>
              <a:rPr lang="el-GR" sz="1800" i="1" dirty="0">
                <a:latin typeface="Calibri" panose="020F0502020204030204" pitchFamily="34" charset="0"/>
                <a:cs typeface="Calibri" panose="020F0502020204030204" pitchFamily="34" charset="0"/>
              </a:rPr>
              <a:t>αξιολογούμενο πρόγραμμα σπουδών (</a:t>
            </a:r>
            <a:r>
              <a:rPr lang="sq-AL" sz="1800" i="1" dirty="0">
                <a:latin typeface="Calibri" panose="020F0502020204030204" pitchFamily="34" charset="0"/>
                <a:cs typeface="Calibri" panose="020F0502020204030204" pitchFamily="34" charset="0"/>
              </a:rPr>
              <a:t>assessed curriculum</a:t>
            </a:r>
            <a:r>
              <a:rPr lang="el-GR" sz="1800" i="1" dirty="0">
                <a:latin typeface="Calibri" panose="020F0502020204030204" pitchFamily="34" charset="0"/>
                <a:cs typeface="Calibri" panose="020F0502020204030204" pitchFamily="34" charset="0"/>
              </a:rPr>
              <a:t>) </a:t>
            </a:r>
            <a:r>
              <a:rPr lang="el-GR" sz="1800" dirty="0">
                <a:latin typeface="Calibri" panose="020F0502020204030204" pitchFamily="34" charset="0"/>
                <a:cs typeface="Calibri" panose="020F0502020204030204" pitchFamily="34" charset="0"/>
              </a:rPr>
              <a:t>ήρθε να προστεθεί στα παραπάνω τρία, και αναφέρεται στα περιεχόμενα και τις μαθηματικές διαδικασίες που αντιμετωπίζονται σε αξιολογήσεις, όπως τα τεστ επίδοσης.</a:t>
            </a:r>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8</a:t>
            </a:fld>
            <a:endParaRPr/>
          </a:p>
        </p:txBody>
      </p:sp>
    </p:spTree>
    <p:extLst>
      <p:ext uri="{BB962C8B-B14F-4D97-AF65-F5344CB8AC3E}">
        <p14:creationId xmlns:p14="http://schemas.microsoft.com/office/powerpoint/2010/main" val="886399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971600" y="1714494"/>
            <a:ext cx="7200800" cy="2081392"/>
          </a:xfrm>
          <a:prstGeom prst="rect">
            <a:avLst/>
          </a:prstGeom>
        </p:spPr>
        <p:txBody>
          <a:bodyPr spcFirstLastPara="1" wrap="square" lIns="91425" tIns="91425" rIns="91425" bIns="91425" anchor="ctr" anchorCtr="0">
            <a:noAutofit/>
          </a:bodyPr>
          <a:lstStyle/>
          <a:p>
            <a:pPr marL="457200" lvl="1" indent="0" algn="just">
              <a:spcBef>
                <a:spcPts val="0"/>
              </a:spcBef>
              <a:buNone/>
            </a:pPr>
            <a:r>
              <a:rPr lang="el-GR" sz="1800" dirty="0">
                <a:latin typeface="Calibri" panose="020F0502020204030204" pitchFamily="34" charset="0"/>
                <a:cs typeface="Calibri" panose="020F0502020204030204" pitchFamily="34" charset="0"/>
              </a:rPr>
              <a:t>Ο </a:t>
            </a:r>
            <a:r>
              <a:rPr lang="el-GR" sz="1800" dirty="0" err="1">
                <a:latin typeface="Calibri" panose="020F0502020204030204" pitchFamily="34" charset="0"/>
                <a:cs typeface="Calibri" panose="020F0502020204030204" pitchFamily="34" charset="0"/>
              </a:rPr>
              <a:t>Akker</a:t>
            </a:r>
            <a:r>
              <a:rPr lang="el-GR" sz="1800" dirty="0">
                <a:latin typeface="Calibri" panose="020F0502020204030204" pitchFamily="34" charset="0"/>
                <a:cs typeface="Calibri" panose="020F0502020204030204" pitchFamily="34" charset="0"/>
              </a:rPr>
              <a:t> (2003) προσδιορίζει δύο πιο συγκεκριμένες πτυχές για το </a:t>
            </a:r>
            <a:r>
              <a:rPr lang="el-GR" sz="1800" i="1" dirty="0">
                <a:latin typeface="Calibri" panose="020F0502020204030204" pitchFamily="34" charset="0"/>
                <a:cs typeface="Calibri" panose="020F0502020204030204" pitchFamily="34" charset="0"/>
              </a:rPr>
              <a:t>επιδιωκόμενο πρόγραμμα σπουδών</a:t>
            </a:r>
            <a:r>
              <a:rPr lang="el-GR" sz="1800" dirty="0">
                <a:latin typeface="Calibri" panose="020F0502020204030204" pitchFamily="34" charset="0"/>
                <a:cs typeface="Calibri" panose="020F0502020204030204" pitchFamily="34" charset="0"/>
              </a:rPr>
              <a:t>, οι οποίες είναι </a:t>
            </a:r>
          </a:p>
          <a:p>
            <a:pPr marL="457200" lvl="1" indent="0" algn="just">
              <a:spcBef>
                <a:spcPts val="0"/>
              </a:spcBef>
              <a:buNone/>
            </a:pPr>
            <a:r>
              <a:rPr lang="el-GR" sz="1800" i="1" dirty="0">
                <a:latin typeface="Calibri" panose="020F0502020204030204" pitchFamily="34" charset="0"/>
                <a:cs typeface="Calibri" panose="020F0502020204030204" pitchFamily="34" charset="0"/>
              </a:rPr>
              <a:t>το ιδανικό πρόγραμμα σπουδών </a:t>
            </a:r>
            <a:r>
              <a:rPr lang="el-GR" sz="1800" dirty="0">
                <a:latin typeface="Calibri" panose="020F0502020204030204" pitchFamily="34" charset="0"/>
                <a:cs typeface="Calibri" panose="020F0502020204030204" pitchFamily="34" charset="0"/>
              </a:rPr>
              <a:t>(φιλοσοφικά θεμέλια) </a:t>
            </a:r>
          </a:p>
          <a:p>
            <a:pPr marL="457200" lvl="1" indent="0" algn="just">
              <a:spcBef>
                <a:spcPts val="0"/>
              </a:spcBef>
              <a:buNone/>
            </a:pPr>
            <a:r>
              <a:rPr lang="el-GR" sz="1800" dirty="0">
                <a:latin typeface="Calibri" panose="020F0502020204030204" pitchFamily="34" charset="0"/>
                <a:cs typeface="Calibri" panose="020F0502020204030204" pitchFamily="34" charset="0"/>
              </a:rPr>
              <a:t>και </a:t>
            </a:r>
            <a:r>
              <a:rPr lang="el-GR" sz="1800" i="1" dirty="0">
                <a:latin typeface="Calibri" panose="020F0502020204030204" pitchFamily="34" charset="0"/>
                <a:cs typeface="Calibri" panose="020F0502020204030204" pitchFamily="34" charset="0"/>
              </a:rPr>
              <a:t>το επίσημο/γραπτό πρόγραμμα σπουδών </a:t>
            </a:r>
            <a:r>
              <a:rPr lang="el-GR" sz="1800" dirty="0">
                <a:latin typeface="Calibri" panose="020F0502020204030204" pitchFamily="34" charset="0"/>
                <a:cs typeface="Calibri" panose="020F0502020204030204" pitchFamily="34" charset="0"/>
              </a:rPr>
              <a:t>(προθέσεις όπως καθορίζονται στα έγγραφα του προγράμματος σπουδών). </a:t>
            </a:r>
          </a:p>
          <a:p>
            <a:pPr marL="457200" lvl="1" indent="0" algn="just">
              <a:spcBef>
                <a:spcPts val="0"/>
              </a:spcBef>
              <a:buNone/>
            </a:pPr>
            <a:r>
              <a:rPr lang="el-GR" sz="1800" dirty="0">
                <a:latin typeface="Calibri" panose="020F0502020204030204" pitchFamily="34" charset="0"/>
                <a:cs typeface="Calibri" panose="020F0502020204030204" pitchFamily="34" charset="0"/>
              </a:rPr>
              <a:t>Δύο πτυχές για το πρόγραμμα σπουδών που </a:t>
            </a:r>
            <a:r>
              <a:rPr lang="el-GR" sz="1800" i="1" dirty="0">
                <a:latin typeface="Calibri" panose="020F0502020204030204" pitchFamily="34" charset="0"/>
                <a:cs typeface="Calibri" panose="020F0502020204030204" pitchFamily="34" charset="0"/>
              </a:rPr>
              <a:t>εφαρμόζεται</a:t>
            </a:r>
            <a:r>
              <a:rPr lang="el-GR" sz="1800" dirty="0">
                <a:latin typeface="Calibri" panose="020F0502020204030204" pitchFamily="34" charset="0"/>
                <a:cs typeface="Calibri" panose="020F0502020204030204" pitchFamily="34" charset="0"/>
              </a:rPr>
              <a:t>, </a:t>
            </a:r>
          </a:p>
          <a:p>
            <a:pPr marL="457200" lvl="1" indent="0" algn="just">
              <a:spcBef>
                <a:spcPts val="0"/>
              </a:spcBef>
              <a:buNone/>
            </a:pPr>
            <a:r>
              <a:rPr lang="el-GR" sz="1800" i="1" dirty="0">
                <a:latin typeface="Calibri" panose="020F0502020204030204" pitchFamily="34" charset="0"/>
                <a:cs typeface="Calibri" panose="020F0502020204030204" pitchFamily="34" charset="0"/>
              </a:rPr>
              <a:t>το αντιληπτό πρόγραμμα σπουδών </a:t>
            </a:r>
            <a:r>
              <a:rPr lang="el-GR" sz="1800" dirty="0">
                <a:latin typeface="Calibri" panose="020F0502020204030204" pitchFamily="34" charset="0"/>
                <a:cs typeface="Calibri" panose="020F0502020204030204" pitchFamily="34" charset="0"/>
              </a:rPr>
              <a:t>(ερμηνείες από χρήστες, π.χ. δασκάλους) </a:t>
            </a:r>
          </a:p>
          <a:p>
            <a:pPr marL="457200" lvl="1" indent="0" algn="just">
              <a:spcBef>
                <a:spcPts val="0"/>
              </a:spcBef>
              <a:buNone/>
            </a:pPr>
            <a:r>
              <a:rPr lang="el-GR" sz="1800" dirty="0">
                <a:latin typeface="Calibri" panose="020F0502020204030204" pitchFamily="34" charset="0"/>
                <a:cs typeface="Calibri" panose="020F0502020204030204" pitchFamily="34" charset="0"/>
              </a:rPr>
              <a:t>και </a:t>
            </a:r>
            <a:r>
              <a:rPr lang="el-GR" sz="1800" i="1" dirty="0">
                <a:latin typeface="Calibri" panose="020F0502020204030204" pitchFamily="34" charset="0"/>
                <a:cs typeface="Calibri" panose="020F0502020204030204" pitchFamily="34" charset="0"/>
              </a:rPr>
              <a:t>το λειτουργικό πρόγραμμα σπουδών </a:t>
            </a:r>
            <a:r>
              <a:rPr lang="el-GR" sz="1800" dirty="0">
                <a:latin typeface="Calibri" panose="020F0502020204030204" pitchFamily="34" charset="0"/>
                <a:cs typeface="Calibri" panose="020F0502020204030204" pitchFamily="34" charset="0"/>
              </a:rPr>
              <a:t>(όπως θεσπίζεται στην τάξη). Και δύο πτυχές για το </a:t>
            </a:r>
            <a:r>
              <a:rPr lang="el-GR" sz="1800" i="1" dirty="0">
                <a:latin typeface="Calibri" panose="020F0502020204030204" pitchFamily="34" charset="0"/>
                <a:cs typeface="Calibri" panose="020F0502020204030204" pitchFamily="34" charset="0"/>
              </a:rPr>
              <a:t>επιτευχθέν πρόγραμμα σπουδών</a:t>
            </a:r>
            <a:r>
              <a:rPr lang="el-GR" sz="1800" dirty="0">
                <a:latin typeface="Calibri" panose="020F0502020204030204" pitchFamily="34" charset="0"/>
                <a:cs typeface="Calibri" panose="020F0502020204030204" pitchFamily="34" charset="0"/>
              </a:rPr>
              <a:t>, </a:t>
            </a:r>
          </a:p>
          <a:p>
            <a:pPr marL="457200" lvl="1" indent="0" algn="just">
              <a:spcBef>
                <a:spcPts val="0"/>
              </a:spcBef>
              <a:buNone/>
            </a:pPr>
            <a:r>
              <a:rPr lang="el-GR" sz="1800" i="1" dirty="0">
                <a:latin typeface="Calibri" panose="020F0502020204030204" pitchFamily="34" charset="0"/>
                <a:cs typeface="Calibri" panose="020F0502020204030204" pitchFamily="34" charset="0"/>
              </a:rPr>
              <a:t>το εμπειρικό πρόγραμμα σπουδών </a:t>
            </a:r>
            <a:r>
              <a:rPr lang="el-GR" sz="1800" dirty="0">
                <a:latin typeface="Calibri" panose="020F0502020204030204" pitchFamily="34" charset="0"/>
                <a:cs typeface="Calibri" panose="020F0502020204030204" pitchFamily="34" charset="0"/>
              </a:rPr>
              <a:t>(μαθησιακές εμπειρίες όπως τις αντιλαμβάνονται οι μαθητές) </a:t>
            </a:r>
          </a:p>
          <a:p>
            <a:pPr marL="457200" lvl="1" indent="0" algn="just">
              <a:spcBef>
                <a:spcPts val="0"/>
              </a:spcBef>
              <a:buNone/>
            </a:pPr>
            <a:r>
              <a:rPr lang="el-GR" sz="1800" dirty="0">
                <a:latin typeface="Calibri" panose="020F0502020204030204" pitchFamily="34" charset="0"/>
                <a:cs typeface="Calibri" panose="020F0502020204030204" pitchFamily="34" charset="0"/>
              </a:rPr>
              <a:t>και </a:t>
            </a:r>
            <a:r>
              <a:rPr lang="el-GR" sz="1800" i="1" dirty="0">
                <a:latin typeface="Calibri" panose="020F0502020204030204" pitchFamily="34" charset="0"/>
                <a:cs typeface="Calibri" panose="020F0502020204030204" pitchFamily="34" charset="0"/>
              </a:rPr>
              <a:t>το πρόγραμμα σπουδών που έχει αποκτ</a:t>
            </a:r>
            <a:r>
              <a:rPr lang="el-GR" sz="1800" dirty="0">
                <a:latin typeface="Calibri" panose="020F0502020204030204" pitchFamily="34" charset="0"/>
                <a:cs typeface="Calibri" panose="020F0502020204030204" pitchFamily="34" charset="0"/>
              </a:rPr>
              <a:t>ηθεί (</a:t>
            </a:r>
            <a:r>
              <a:rPr lang="el-GR" sz="1800" dirty="0" err="1">
                <a:latin typeface="Calibri" panose="020F0502020204030204" pitchFamily="34" charset="0"/>
                <a:cs typeface="Calibri" panose="020F0502020204030204" pitchFamily="34" charset="0"/>
              </a:rPr>
              <a:t>επιτευγμένα</a:t>
            </a:r>
            <a:r>
              <a:rPr lang="el-GR" sz="1800" dirty="0">
                <a:latin typeface="Calibri" panose="020F0502020204030204" pitchFamily="34" charset="0"/>
                <a:cs typeface="Calibri" panose="020F0502020204030204" pitchFamily="34" charset="0"/>
              </a:rPr>
              <a:t> αποτελέσματα μαθητή).</a:t>
            </a:r>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9</a:t>
            </a:fld>
            <a:endParaRPr/>
          </a:p>
        </p:txBody>
      </p:sp>
    </p:spTree>
    <p:extLst>
      <p:ext uri="{BB962C8B-B14F-4D97-AF65-F5344CB8AC3E}">
        <p14:creationId xmlns:p14="http://schemas.microsoft.com/office/powerpoint/2010/main" val="1239986033"/>
      </p:ext>
    </p:extLst>
  </p:cSld>
  <p:clrMapOvr>
    <a:masterClrMapping/>
  </p:clrMapOvr>
</p:sld>
</file>

<file path=ppt/theme/theme1.xml><?xml version="1.0" encoding="utf-8"?>
<a:theme xmlns:a="http://schemas.openxmlformats.org/drawingml/2006/main" name="Saleri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3188</TotalTime>
  <Words>4248</Words>
  <Application>Microsoft Office PowerPoint</Application>
  <PresentationFormat>Προβολή στην οθόνη (16:9)</PresentationFormat>
  <Paragraphs>217</Paragraphs>
  <Slides>47</Slides>
  <Notes>47</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47</vt:i4>
      </vt:variant>
    </vt:vector>
  </HeadingPairs>
  <TitlesOfParts>
    <vt:vector size="53" baseType="lpstr">
      <vt:lpstr>Arial</vt:lpstr>
      <vt:lpstr>Roboto Condensed Light</vt:lpstr>
      <vt:lpstr>Roboto Condensed</vt:lpstr>
      <vt:lpstr>Calibri</vt:lpstr>
      <vt:lpstr>Arvo</vt:lpstr>
      <vt:lpstr>Salerio template</vt:lpstr>
      <vt:lpstr> Αξιολόγηση Προγράμματος Σπουδών των Μαθηματικών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Το δυνητικό και το πραγματικό άπειρο στην ιστορία των μαθηματικών και η κατανόηση τους από τον άνθρωπο</dc:title>
  <dc:creator>Δημήτρης Καραγιάννης</dc:creator>
  <cp:lastModifiedBy>ΛΕΜΟΝΙΔΗΣ ΧΑΡΑΛΑΜΠΟΣ</cp:lastModifiedBy>
  <cp:revision>376</cp:revision>
  <dcterms:modified xsi:type="dcterms:W3CDTF">2022-10-21T06:51:09Z</dcterms:modified>
</cp:coreProperties>
</file>