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Ορθογώνιο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Ορθογώνιο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Ορθογώνιο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Ορθογώνιο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Υπότιτλος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p:txBody>
          <a:bodyPr/>
          <a:lstStyle/>
          <a:p>
            <a:fld id="{F2853615-BFDE-46DE-814C-47EC6EF6D371}" type="datetimeFigureOut">
              <a:rPr lang="el-GR" smtClean="0"/>
              <a:t>24/6/2022</a:t>
            </a:fld>
            <a:endParaRPr lang="el-GR"/>
          </a:p>
        </p:txBody>
      </p:sp>
      <p:sp>
        <p:nvSpPr>
          <p:cNvPr id="17" name="Θέση υποσέλιδου 16"/>
          <p:cNvSpPr>
            <a:spLocks noGrp="1"/>
          </p:cNvSpPr>
          <p:nvPr>
            <p:ph type="ftr" sz="quarter" idx="11"/>
          </p:nvPr>
        </p:nvSpPr>
        <p:spPr/>
        <p:txBody>
          <a:bodyPr/>
          <a:lstStyle/>
          <a:p>
            <a:endParaRPr lang="el-GR"/>
          </a:p>
        </p:txBody>
      </p:sp>
      <p:sp>
        <p:nvSpPr>
          <p:cNvPr id="7" name="Ευθεία γραμμή σύνδεσης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Ορθογώνιο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Έλλειψη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Έλλειψη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Θέση αριθμού διαφάνειας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DF53439-851E-44AD-84B1-B6BFC3D0C743}" type="slidenum">
              <a:rPr lang="el-GR" smtClean="0"/>
              <a:t>‹#›</a:t>
            </a:fld>
            <a:endParaRPr lang="el-GR"/>
          </a:p>
        </p:txBody>
      </p:sp>
      <p:sp>
        <p:nvSpPr>
          <p:cNvPr id="8" name="Τίτλος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t>24/6/2022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Ορθογώνιο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Ορθογώνιο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Ορθογώνιο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Ορθογώνιο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Ορθογώνιο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Ορθογώνιο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Ευθεία γραμμή σύνδεσης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Έλλειψη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Έλλειψη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Θέση αριθμού διαφάνειας 5"/>
          <p:cNvSpPr>
            <a:spLocks noGrp="1"/>
          </p:cNvSpPr>
          <p:nvPr>
            <p:ph type="sldNum" sz="quarter" idx="12"/>
          </p:nvPr>
        </p:nvSpPr>
        <p:spPr>
          <a:xfrm>
            <a:off x="6915912" y="3009901"/>
            <a:ext cx="457200" cy="441325"/>
          </a:xfrm>
        </p:spPr>
        <p:txBody>
          <a:bodyPr/>
          <a:lstStyle/>
          <a:p>
            <a:fld id="{3DF53439-851E-44AD-84B1-B6BFC3D0C743}" type="slidenum">
              <a:rPr lang="el-GR" smtClean="0"/>
              <a:t>‹#›</a:t>
            </a:fld>
            <a:endParaRPr lang="el-GR"/>
          </a:p>
        </p:txBody>
      </p:sp>
      <p:sp>
        <p:nvSpPr>
          <p:cNvPr id="3" name="Θέση κατακόρυφου κειμένου 2"/>
          <p:cNvSpPr>
            <a:spLocks noGrp="1"/>
          </p:cNvSpPr>
          <p:nvPr>
            <p:ph type="body" orient="vert" idx="1"/>
          </p:nvPr>
        </p:nvSpPr>
        <p:spPr>
          <a:xfrm>
            <a:off x="304800" y="304800"/>
            <a:ext cx="6553200" cy="5821366"/>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t>24/6/2022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2" name="Κατακόρυφος τίτλος 1"/>
          <p:cNvSpPr>
            <a:spLocks noGrp="1"/>
          </p:cNvSpPr>
          <p:nvPr>
            <p:ph type="title" orient="vert"/>
          </p:nvPr>
        </p:nvSpPr>
        <p:spPr>
          <a:xfrm>
            <a:off x="7391400" y="304801"/>
            <a:ext cx="1447800" cy="5851525"/>
          </a:xfrm>
        </p:spPr>
        <p:txBody>
          <a:bodyPr vert="eaVert"/>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bg>
      <p:bgRef idx="1001">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chemeClr val="accent3">
                    <a:shade val="75000"/>
                  </a:schemeClr>
                </a:solidFill>
              </a:defRPr>
            </a:lvl1pPr>
          </a:lstStyle>
          <a:p>
            <a:r>
              <a:rPr kumimoji="0" lang="el-GR" smtClean="0"/>
              <a:t>Στυλ κύριου τίτλου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t>24/6/2022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4361688" y="1026372"/>
            <a:ext cx="457200" cy="441325"/>
          </a:xfrm>
        </p:spPr>
        <p:txBody>
          <a:bodyPr/>
          <a:lstStyle/>
          <a:p>
            <a:fld id="{3DF53439-851E-44AD-84B1-B6BFC3D0C743}" type="slidenum">
              <a:rPr lang="el-GR" smtClean="0"/>
              <a:t>‹#›</a:t>
            </a:fld>
            <a:endParaRPr lang="el-GR"/>
          </a:p>
        </p:txBody>
      </p:sp>
      <p:sp>
        <p:nvSpPr>
          <p:cNvPr id="8" name="Θέση περιεχομένου 7"/>
          <p:cNvSpPr>
            <a:spLocks noGrp="1"/>
          </p:cNvSpPr>
          <p:nvPr>
            <p:ph sz="quarter" idx="1"/>
          </p:nvPr>
        </p:nvSpPr>
        <p:spPr>
          <a:xfrm>
            <a:off x="301752" y="1527048"/>
            <a:ext cx="850392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Ορθογώνιο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Ορθογώνιο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Ορθογώνιο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Ορθογώνιο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Ορθογώνιο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Θέση κειμένου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13" name="Ορθογώνιο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Ορθογώνιο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Θέση υποσέλιδου 4"/>
          <p:cNvSpPr>
            <a:spLocks noGrp="1"/>
          </p:cNvSpPr>
          <p:nvPr>
            <p:ph type="ftr" sz="quarter" idx="11"/>
          </p:nvPr>
        </p:nvSpPr>
        <p:spPr/>
        <p:txBody>
          <a:bodyPr/>
          <a:lstStyle/>
          <a:p>
            <a:endParaRPr lang="el-GR"/>
          </a:p>
        </p:txBody>
      </p:sp>
      <p:sp>
        <p:nvSpPr>
          <p:cNvPr id="4" name="Θέση ημερομηνίας 3"/>
          <p:cNvSpPr>
            <a:spLocks noGrp="1"/>
          </p:cNvSpPr>
          <p:nvPr>
            <p:ph type="dt" sz="half" idx="10"/>
          </p:nvPr>
        </p:nvSpPr>
        <p:spPr/>
        <p:txBody>
          <a:bodyPr/>
          <a:lstStyle/>
          <a:p>
            <a:fld id="{F2853615-BFDE-46DE-814C-47EC6EF6D371}" type="datetimeFigureOut">
              <a:rPr lang="el-GR" smtClean="0"/>
              <a:t>24/6/2022</a:t>
            </a:fld>
            <a:endParaRPr lang="el-GR"/>
          </a:p>
        </p:txBody>
      </p:sp>
      <p:sp>
        <p:nvSpPr>
          <p:cNvPr id="8" name="Ευθεία γραμμή σύνδεσης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Έλλειψη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Έλλειψη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Θέση αριθμού διαφάνειας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DF53439-851E-44AD-84B1-B6BFC3D0C743}" type="slidenum">
              <a:rPr lang="el-GR" smtClean="0"/>
              <a:t>‹#›</a:t>
            </a:fld>
            <a:endParaRPr lang="el-GR"/>
          </a:p>
        </p:txBody>
      </p:sp>
      <p:sp>
        <p:nvSpPr>
          <p:cNvPr id="2" name="Τίτλος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301752" y="228600"/>
            <a:ext cx="8534400" cy="758952"/>
          </a:xfrm>
        </p:spPr>
        <p:txBody>
          <a:bodyPr/>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a:xfrm>
            <a:off x="5791200" y="6409944"/>
            <a:ext cx="3044952" cy="365760"/>
          </a:xfrm>
        </p:spPr>
        <p:txBody>
          <a:bodyPr/>
          <a:lstStyle/>
          <a:p>
            <a:fld id="{F2853615-BFDE-46DE-814C-47EC6EF6D371}" type="datetimeFigureOut">
              <a:rPr lang="el-GR" smtClean="0"/>
              <a:t>24/6/2022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t>‹#›</a:t>
            </a:fld>
            <a:endParaRPr lang="el-GR"/>
          </a:p>
        </p:txBody>
      </p:sp>
      <p:sp>
        <p:nvSpPr>
          <p:cNvPr id="8" name="Ευθεία γραμμή σύνδεσης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Θέση περιεχομένου 9"/>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Θέση περιεχομένου 11"/>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Ευθεία γραμμή σύνδεσης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Ορθογώνιο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Ορθογώνιο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Ορθογώνιο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Ορθογώνιο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Ορθογώνιο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Ορθογώνιο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Θέση κειμένου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7" name="Θέση ημερομηνίας 6"/>
          <p:cNvSpPr>
            <a:spLocks noGrp="1"/>
          </p:cNvSpPr>
          <p:nvPr>
            <p:ph type="dt" sz="half" idx="10"/>
          </p:nvPr>
        </p:nvSpPr>
        <p:spPr/>
        <p:txBody>
          <a:bodyPr/>
          <a:lstStyle/>
          <a:p>
            <a:fld id="{F2853615-BFDE-46DE-814C-47EC6EF6D371}" type="datetimeFigureOut">
              <a:rPr lang="el-GR" smtClean="0"/>
              <a:t>24/6/2022</a:t>
            </a:fld>
            <a:endParaRPr lang="el-GR"/>
          </a:p>
        </p:txBody>
      </p:sp>
      <p:sp>
        <p:nvSpPr>
          <p:cNvPr id="8" name="Θέση υποσέλιδου 7"/>
          <p:cNvSpPr>
            <a:spLocks noGrp="1"/>
          </p:cNvSpPr>
          <p:nvPr>
            <p:ph type="ftr" sz="quarter" idx="11"/>
          </p:nvPr>
        </p:nvSpPr>
        <p:spPr>
          <a:xfrm>
            <a:off x="304800" y="6409944"/>
            <a:ext cx="3581400" cy="365760"/>
          </a:xfrm>
        </p:spPr>
        <p:txBody>
          <a:bodyPr/>
          <a:lstStyle/>
          <a:p>
            <a:endParaRPr lang="el-GR"/>
          </a:p>
        </p:txBody>
      </p:sp>
      <p:sp>
        <p:nvSpPr>
          <p:cNvPr id="15" name="Ευθεία γραμμή σύνδεσης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Θέση περιεχομένου 23"/>
          <p:cNvSpPr>
            <a:spLocks noGrp="1"/>
          </p:cNvSpPr>
          <p:nvPr>
            <p:ph sz="quarter" idx="2"/>
          </p:nvPr>
        </p:nvSpPr>
        <p:spPr>
          <a:xfrm>
            <a:off x="301752" y="2471383"/>
            <a:ext cx="4041648" cy="3818404"/>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Θέση περιεχομένου 25"/>
          <p:cNvSpPr>
            <a:spLocks noGrp="1"/>
          </p:cNvSpPr>
          <p:nvPr>
            <p:ph sz="quarter" idx="4"/>
          </p:nvPr>
        </p:nvSpPr>
        <p:spPr>
          <a:xfrm>
            <a:off x="4800600" y="2471383"/>
            <a:ext cx="4038600" cy="382219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Έλλειψη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Έλλειψη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Θέση αριθμού διαφάνειας 8"/>
          <p:cNvSpPr>
            <a:spLocks noGrp="1"/>
          </p:cNvSpPr>
          <p:nvPr>
            <p:ph type="sldNum" sz="quarter" idx="12"/>
          </p:nvPr>
        </p:nvSpPr>
        <p:spPr>
          <a:xfrm>
            <a:off x="4343400" y="1042416"/>
            <a:ext cx="457200" cy="441325"/>
          </a:xfrm>
        </p:spPr>
        <p:txBody>
          <a:bodyPr/>
          <a:lstStyle>
            <a:lvl1pPr algn="ctr">
              <a:defRPr/>
            </a:lvl1pPr>
          </a:lstStyle>
          <a:p>
            <a:fld id="{3DF53439-851E-44AD-84B1-B6BFC3D0C743}" type="slidenum">
              <a:rPr lang="el-GR" smtClean="0"/>
              <a:t>‹#›</a:t>
            </a:fld>
            <a:endParaRPr lang="el-GR"/>
          </a:p>
        </p:txBody>
      </p:sp>
      <p:sp>
        <p:nvSpPr>
          <p:cNvPr id="23" name="Τίτλος 22"/>
          <p:cNvSpPr>
            <a:spLocks noGrp="1"/>
          </p:cNvSpPr>
          <p:nvPr>
            <p:ph type="title"/>
          </p:nvPr>
        </p:nvSpPr>
        <p:spPr/>
        <p:txBody>
          <a:bodyPr rtlCol="0" anchor="b" anchorCtr="0"/>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F2853615-BFDE-46DE-814C-47EC6EF6D371}" type="datetimeFigureOut">
              <a:rPr lang="el-GR" smtClean="0"/>
              <a:t>24/6/2022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a:xfrm>
            <a:off x="4343400" y="1036020"/>
            <a:ext cx="457200" cy="441325"/>
          </a:xfrm>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Ορθογώνιο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Ορθογώνιο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Ορθογώνιο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Ορθογώνιο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Ορθογώνιο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Ορθογώνιο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Θέση ημερομηνίας 1"/>
          <p:cNvSpPr>
            <a:spLocks noGrp="1"/>
          </p:cNvSpPr>
          <p:nvPr>
            <p:ph type="dt" sz="half" idx="10"/>
          </p:nvPr>
        </p:nvSpPr>
        <p:spPr/>
        <p:txBody>
          <a:bodyPr/>
          <a:lstStyle/>
          <a:p>
            <a:fld id="{F2853615-BFDE-46DE-814C-47EC6EF6D371}" type="datetimeFigureOut">
              <a:rPr lang="el-GR" smtClean="0"/>
              <a:t>24/6/2022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Ορθογώνιο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Ορθογώνιο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Ορθογώνιο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Ορθογώνιο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Ορθογώνιο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8" name="Ορθογώνιο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Ευθεία γραμμή σύνδεσης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Θέση περιεχομένου 19"/>
          <p:cNvSpPr>
            <a:spLocks noGrp="1"/>
          </p:cNvSpPr>
          <p:nvPr>
            <p:ph sz="quarter" idx="1"/>
          </p:nvPr>
        </p:nvSpPr>
        <p:spPr>
          <a:xfrm>
            <a:off x="3124200" y="685800"/>
            <a:ext cx="5638800" cy="54102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Έλλειψη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Έλλειψη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Θέση αριθμού διαφάνειας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DF53439-851E-44AD-84B1-B6BFC3D0C743}" type="slidenum">
              <a:rPr lang="el-GR" smtClean="0"/>
              <a:t>‹#›</a:t>
            </a:fld>
            <a:endParaRPr lang="el-GR"/>
          </a:p>
        </p:txBody>
      </p:sp>
      <p:sp>
        <p:nvSpPr>
          <p:cNvPr id="21" name="Ορθογώνιο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Θέση ημερομηνίας 4"/>
          <p:cNvSpPr>
            <a:spLocks noGrp="1"/>
          </p:cNvSpPr>
          <p:nvPr>
            <p:ph type="dt" sz="half" idx="10"/>
          </p:nvPr>
        </p:nvSpPr>
        <p:spPr/>
        <p:txBody>
          <a:bodyPr/>
          <a:lstStyle/>
          <a:p>
            <a:fld id="{F2853615-BFDE-46DE-814C-47EC6EF6D371}" type="datetimeFigureOut">
              <a:rPr lang="el-GR" smtClean="0"/>
              <a:t>24/6/2022</a:t>
            </a:fld>
            <a:endParaRPr lang="el-GR"/>
          </a:p>
        </p:txBody>
      </p:sp>
      <p:sp>
        <p:nvSpPr>
          <p:cNvPr id="6" name="Θέση υποσέλιδου 5"/>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Ευθεία γραμμή σύνδεσης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Ορθογώνιο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Ορθογώνιο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Ορθογώνιο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Ορθογώνιο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Ορθογώνιο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Ορθογώνιο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Έλλειψη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Έλλειψη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Θέση αριθμού διαφάνειας 6"/>
          <p:cNvSpPr>
            <a:spLocks noGrp="1"/>
          </p:cNvSpPr>
          <p:nvPr>
            <p:ph type="sldNum" sz="quarter" idx="12"/>
          </p:nvPr>
        </p:nvSpPr>
        <p:spPr>
          <a:xfrm>
            <a:off x="1371600" y="312738"/>
            <a:ext cx="457200" cy="441325"/>
          </a:xfrm>
        </p:spPr>
        <p:txBody>
          <a:bodyPr/>
          <a:lstStyle/>
          <a:p>
            <a:fld id="{3DF53439-851E-44AD-84B1-B6BFC3D0C743}" type="slidenum">
              <a:rPr lang="el-GR" smtClean="0"/>
              <a:t>‹#›</a:t>
            </a:fld>
            <a:endParaRPr lang="el-GR"/>
          </a:p>
        </p:txBody>
      </p:sp>
      <p:sp>
        <p:nvSpPr>
          <p:cNvPr id="2" name="Τίτλος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Θέση κειμένου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22" name="Ορθογώνιο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Θέση ημερομηνίας 4"/>
          <p:cNvSpPr>
            <a:spLocks noGrp="1"/>
          </p:cNvSpPr>
          <p:nvPr>
            <p:ph type="dt" sz="half" idx="10"/>
          </p:nvPr>
        </p:nvSpPr>
        <p:spPr>
          <a:xfrm>
            <a:off x="5788152" y="6404984"/>
            <a:ext cx="3044952" cy="365760"/>
          </a:xfrm>
        </p:spPr>
        <p:txBody>
          <a:bodyPr/>
          <a:lstStyle/>
          <a:p>
            <a:fld id="{F2853615-BFDE-46DE-814C-47EC6EF6D371}" type="datetimeFigureOut">
              <a:rPr lang="el-GR" smtClean="0"/>
              <a:t>24/6/2022</a:t>
            </a:fld>
            <a:endParaRPr lang="el-GR"/>
          </a:p>
        </p:txBody>
      </p:sp>
      <p:sp>
        <p:nvSpPr>
          <p:cNvPr id="6" name="Θέση υποσέλιδου 5"/>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Ορθογώνιο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Ορθογώνιο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Ορθογώνιο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Ορθογώνιο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Θέση ημερομηνίας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2853615-BFDE-46DE-814C-47EC6EF6D371}" type="datetimeFigureOut">
              <a:rPr lang="el-GR" smtClean="0"/>
              <a:t>24/6/2022</a:t>
            </a:fld>
            <a:endParaRPr lang="el-GR"/>
          </a:p>
        </p:txBody>
      </p:sp>
      <p:sp>
        <p:nvSpPr>
          <p:cNvPr id="3" name="Θέση υποσέλιδου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Ορθογώνιο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Ευθεία γραμμή σύνδεσης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Έλλειψη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Έλλειψη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Θέση αριθμού διαφάνειας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DF53439-851E-44AD-84B1-B6BFC3D0C743}" type="slidenum">
              <a:rPr lang="el-GR" smtClean="0"/>
              <a:t>‹#›</a:t>
            </a:fld>
            <a:endParaRPr lang="el-GR"/>
          </a:p>
        </p:txBody>
      </p:sp>
      <p:sp>
        <p:nvSpPr>
          <p:cNvPr id="22" name="Θέση τίτλου 21"/>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1371600" y="2819400"/>
            <a:ext cx="6400800" cy="2985864"/>
          </a:xfrm>
        </p:spPr>
        <p:txBody>
          <a:bodyPr>
            <a:normAutofit/>
          </a:bodyPr>
          <a:lstStyle/>
          <a:p>
            <a:r>
              <a:rPr lang="el-GR" dirty="0" err="1" smtClean="0"/>
              <a:t>Ψηφιακο</a:t>
            </a:r>
            <a:r>
              <a:rPr lang="el-GR" dirty="0" smtClean="0"/>
              <a:t> </a:t>
            </a:r>
            <a:r>
              <a:rPr lang="en-US" dirty="0" smtClean="0"/>
              <a:t>marketing</a:t>
            </a:r>
            <a:r>
              <a:rPr lang="el-GR" dirty="0" smtClean="0"/>
              <a:t> </a:t>
            </a:r>
            <a:endParaRPr lang="en-US" dirty="0" smtClean="0"/>
          </a:p>
          <a:p>
            <a:r>
              <a:rPr lang="el-GR" dirty="0" err="1" smtClean="0"/>
              <a:t>μαρκετινγκ</a:t>
            </a:r>
            <a:r>
              <a:rPr lang="el-GR" dirty="0" smtClean="0"/>
              <a:t> </a:t>
            </a:r>
            <a:r>
              <a:rPr lang="el-GR" dirty="0" err="1" smtClean="0"/>
              <a:t>μεσω</a:t>
            </a:r>
            <a:r>
              <a:rPr lang="el-GR" dirty="0" smtClean="0"/>
              <a:t> </a:t>
            </a:r>
            <a:r>
              <a:rPr lang="el-GR" dirty="0" err="1" smtClean="0"/>
              <a:t>Ηλεκτρονικου</a:t>
            </a:r>
            <a:r>
              <a:rPr lang="el-GR" dirty="0" smtClean="0"/>
              <a:t> Ταχυδρομείου</a:t>
            </a:r>
            <a:endParaRPr lang="el-GR" dirty="0"/>
          </a:p>
          <a:p>
            <a:r>
              <a:rPr lang="el-GR" dirty="0" err="1" smtClean="0"/>
              <a:t>μαρκετινγκ</a:t>
            </a:r>
            <a:r>
              <a:rPr lang="el-GR" dirty="0" smtClean="0"/>
              <a:t> </a:t>
            </a:r>
            <a:r>
              <a:rPr lang="el-GR" dirty="0" err="1" smtClean="0"/>
              <a:t>μεσω</a:t>
            </a:r>
            <a:r>
              <a:rPr lang="el-GR" dirty="0" smtClean="0"/>
              <a:t> </a:t>
            </a:r>
            <a:r>
              <a:rPr lang="el-GR" dirty="0" err="1" smtClean="0"/>
              <a:t>Δικτυου</a:t>
            </a:r>
            <a:r>
              <a:rPr lang="el-GR" dirty="0" smtClean="0"/>
              <a:t> </a:t>
            </a:r>
            <a:r>
              <a:rPr lang="el-GR" dirty="0" err="1" smtClean="0"/>
              <a:t>Συνεργατων</a:t>
            </a:r>
            <a:endParaRPr lang="el-GR" dirty="0"/>
          </a:p>
          <a:p>
            <a:r>
              <a:rPr lang="el-GR" dirty="0" err="1" smtClean="0"/>
              <a:t>Παρασιτικο</a:t>
            </a:r>
            <a:r>
              <a:rPr lang="el-GR" dirty="0" smtClean="0"/>
              <a:t> </a:t>
            </a:r>
            <a:r>
              <a:rPr lang="el-GR" dirty="0" err="1" smtClean="0"/>
              <a:t>Μαρκετινγκ</a:t>
            </a:r>
            <a:endParaRPr lang="el-GR" dirty="0"/>
          </a:p>
          <a:p>
            <a:r>
              <a:rPr lang="el-GR" dirty="0" err="1" smtClean="0"/>
              <a:t>μαρκετινγκ</a:t>
            </a:r>
            <a:r>
              <a:rPr lang="el-GR" dirty="0" smtClean="0"/>
              <a:t> </a:t>
            </a:r>
            <a:r>
              <a:rPr lang="el-GR" dirty="0" err="1" smtClean="0"/>
              <a:t>μεσω</a:t>
            </a:r>
            <a:r>
              <a:rPr lang="el-GR" dirty="0" smtClean="0"/>
              <a:t> </a:t>
            </a:r>
            <a:r>
              <a:rPr lang="el-GR" dirty="0" err="1" smtClean="0"/>
              <a:t>Μηχανων</a:t>
            </a:r>
            <a:r>
              <a:rPr lang="el-GR" dirty="0" smtClean="0"/>
              <a:t> </a:t>
            </a:r>
            <a:r>
              <a:rPr lang="el-GR" dirty="0" err="1" smtClean="0"/>
              <a:t>Αναζητησησ</a:t>
            </a:r>
            <a:endParaRPr lang="el-GR" dirty="0"/>
          </a:p>
          <a:p>
            <a:r>
              <a:rPr lang="el-GR" dirty="0" smtClean="0"/>
              <a:t> </a:t>
            </a:r>
            <a:r>
              <a:rPr lang="el-GR" dirty="0" err="1" smtClean="0"/>
              <a:t>Μαρκετινγκ</a:t>
            </a:r>
            <a:r>
              <a:rPr lang="el-GR" dirty="0" smtClean="0"/>
              <a:t> </a:t>
            </a:r>
            <a:r>
              <a:rPr lang="el-GR" dirty="0" err="1" smtClean="0"/>
              <a:t>μεσω</a:t>
            </a:r>
            <a:r>
              <a:rPr lang="el-GR" dirty="0" smtClean="0"/>
              <a:t> </a:t>
            </a:r>
            <a:r>
              <a:rPr lang="el-GR" dirty="0" err="1" smtClean="0"/>
              <a:t>Κοινωνικων</a:t>
            </a:r>
            <a:r>
              <a:rPr lang="el-GR" dirty="0" smtClean="0"/>
              <a:t> </a:t>
            </a:r>
            <a:r>
              <a:rPr lang="el-GR" dirty="0" err="1" smtClean="0"/>
              <a:t>Μεσων</a:t>
            </a:r>
            <a:endParaRPr lang="el-GR" dirty="0"/>
          </a:p>
          <a:p>
            <a:r>
              <a:rPr lang="el-GR" dirty="0" smtClean="0"/>
              <a:t> </a:t>
            </a:r>
            <a:r>
              <a:rPr lang="el-GR" dirty="0" err="1" smtClean="0"/>
              <a:t>Μαρκετινγκ</a:t>
            </a:r>
            <a:r>
              <a:rPr lang="el-GR" dirty="0" smtClean="0"/>
              <a:t> </a:t>
            </a:r>
            <a:r>
              <a:rPr lang="el-GR" dirty="0" err="1" smtClean="0"/>
              <a:t>μεσω</a:t>
            </a:r>
            <a:r>
              <a:rPr lang="el-GR" dirty="0" smtClean="0"/>
              <a:t> </a:t>
            </a:r>
            <a:r>
              <a:rPr lang="el-GR" dirty="0" err="1" smtClean="0"/>
              <a:t>Κινητων</a:t>
            </a:r>
            <a:r>
              <a:rPr lang="el-GR" dirty="0" smtClean="0"/>
              <a:t> </a:t>
            </a:r>
            <a:r>
              <a:rPr lang="el-GR" dirty="0" err="1" smtClean="0"/>
              <a:t>Συσκευων</a:t>
            </a:r>
            <a:endParaRPr lang="el-GR" dirty="0"/>
          </a:p>
        </p:txBody>
      </p:sp>
      <p:sp>
        <p:nvSpPr>
          <p:cNvPr id="2" name="Τίτλος 1"/>
          <p:cNvSpPr>
            <a:spLocks noGrp="1"/>
          </p:cNvSpPr>
          <p:nvPr>
            <p:ph type="ctrTitle"/>
          </p:nvPr>
        </p:nvSpPr>
        <p:spPr/>
        <p:txBody>
          <a:bodyPr/>
          <a:lstStyle/>
          <a:p>
            <a:r>
              <a:rPr lang="el-GR" dirty="0" smtClean="0"/>
              <a:t>ΨΗΦΙΑΚΟ </a:t>
            </a:r>
            <a:r>
              <a:rPr lang="en-US" dirty="0" smtClean="0"/>
              <a:t>MARKETING</a:t>
            </a:r>
            <a:endParaRPr lang="el-GR" dirty="0"/>
          </a:p>
        </p:txBody>
      </p:sp>
    </p:spTree>
    <p:extLst>
      <p:ext uri="{BB962C8B-B14F-4D97-AF65-F5344CB8AC3E}">
        <p14:creationId xmlns:p14="http://schemas.microsoft.com/office/powerpoint/2010/main" val="3034565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smtClean="0"/>
              <a:t>Marketing </a:t>
            </a:r>
            <a:r>
              <a:rPr lang="el-GR" dirty="0"/>
              <a:t>Μέσω Ηλεκτρονικού Ταχυδρομείου </a:t>
            </a:r>
            <a:endParaRPr lang="el-GR" dirty="0"/>
          </a:p>
        </p:txBody>
      </p:sp>
      <p:sp>
        <p:nvSpPr>
          <p:cNvPr id="3" name="Θέση περιεχομένου 2"/>
          <p:cNvSpPr>
            <a:spLocks noGrp="1"/>
          </p:cNvSpPr>
          <p:nvPr>
            <p:ph sz="quarter" idx="1"/>
          </p:nvPr>
        </p:nvSpPr>
        <p:spPr>
          <a:xfrm>
            <a:off x="301752" y="1527048"/>
            <a:ext cx="8503920" cy="5790384"/>
          </a:xfrm>
        </p:spPr>
        <p:txBody>
          <a:bodyPr>
            <a:normAutofit/>
          </a:bodyPr>
          <a:lstStyle/>
          <a:p>
            <a:r>
              <a:rPr lang="el-GR" dirty="0"/>
              <a:t>Α</a:t>
            </a:r>
            <a:r>
              <a:rPr lang="el-GR" dirty="0" smtClean="0"/>
              <a:t>πό </a:t>
            </a:r>
            <a:r>
              <a:rPr lang="el-GR" dirty="0"/>
              <a:t>τις παλαιότερες και πιο </a:t>
            </a:r>
            <a:r>
              <a:rPr lang="el-GR" dirty="0" smtClean="0"/>
              <a:t>καθιερωμένες </a:t>
            </a:r>
            <a:r>
              <a:rPr lang="el-GR" dirty="0"/>
              <a:t>μορφές άμεσου </a:t>
            </a:r>
            <a:r>
              <a:rPr lang="el-GR" dirty="0" err="1"/>
              <a:t>marketing</a:t>
            </a:r>
            <a:r>
              <a:rPr lang="el-GR" dirty="0"/>
              <a:t> στο ψηφιακό </a:t>
            </a:r>
            <a:r>
              <a:rPr lang="el-GR" dirty="0" smtClean="0"/>
              <a:t>κόσμο</a:t>
            </a:r>
          </a:p>
          <a:p>
            <a:r>
              <a:rPr lang="el-GR" dirty="0" smtClean="0"/>
              <a:t>Χρησιμοποιεί </a:t>
            </a:r>
            <a:r>
              <a:rPr lang="el-GR" dirty="0"/>
              <a:t>το ηλεκτρονικό </a:t>
            </a:r>
            <a:r>
              <a:rPr lang="el-GR" dirty="0" smtClean="0"/>
              <a:t>ταχυ</a:t>
            </a:r>
            <a:r>
              <a:rPr lang="el-GR" dirty="0"/>
              <a:t>δ</a:t>
            </a:r>
            <a:r>
              <a:rPr lang="el-GR" dirty="0" smtClean="0"/>
              <a:t>ρομείο </a:t>
            </a:r>
          </a:p>
          <a:p>
            <a:r>
              <a:rPr lang="el-GR" dirty="0" smtClean="0"/>
              <a:t>Μαζική </a:t>
            </a:r>
            <a:r>
              <a:rPr lang="el-GR" dirty="0"/>
              <a:t>αποστολή ενημερωτικών e-</a:t>
            </a:r>
            <a:r>
              <a:rPr lang="el-GR" dirty="0" err="1"/>
              <a:t>mail</a:t>
            </a:r>
            <a:r>
              <a:rPr lang="el-GR" dirty="0"/>
              <a:t> </a:t>
            </a:r>
            <a:endParaRPr lang="el-GR" dirty="0" smtClean="0"/>
          </a:p>
          <a:p>
            <a:r>
              <a:rPr lang="el-GR" dirty="0" smtClean="0"/>
              <a:t>Ποιότητα </a:t>
            </a:r>
            <a:r>
              <a:rPr lang="el-GR" dirty="0"/>
              <a:t>της βάσης </a:t>
            </a:r>
            <a:r>
              <a:rPr lang="el-GR" dirty="0" smtClean="0"/>
              <a:t>δεδομένων </a:t>
            </a:r>
            <a:r>
              <a:rPr lang="el-GR" dirty="0"/>
              <a:t>των διευθύνσεων και στη σωστή αντιστοίχιση μεταξύ του μηνύματος και του κοινού</a:t>
            </a:r>
            <a:r>
              <a:rPr lang="el-GR" dirty="0" smtClean="0"/>
              <a:t>.</a:t>
            </a:r>
          </a:p>
          <a:p>
            <a:r>
              <a:rPr lang="el-GR" dirty="0" smtClean="0"/>
              <a:t>Η </a:t>
            </a:r>
            <a:r>
              <a:rPr lang="el-GR" dirty="0"/>
              <a:t>διαφήμιση μέσω </a:t>
            </a:r>
            <a:r>
              <a:rPr lang="el-GR" dirty="0" err="1"/>
              <a:t>email</a:t>
            </a:r>
            <a:r>
              <a:rPr lang="el-GR" dirty="0"/>
              <a:t> μπορεί </a:t>
            </a:r>
            <a:r>
              <a:rPr lang="el-GR" dirty="0" smtClean="0"/>
              <a:t>να </a:t>
            </a:r>
            <a:r>
              <a:rPr lang="el-GR" dirty="0"/>
              <a:t>θεωρηθεί ως πολύ επιλεκτικό κανάλι </a:t>
            </a:r>
            <a:r>
              <a:rPr lang="el-GR" dirty="0" smtClean="0"/>
              <a:t>επικοινωνίας</a:t>
            </a:r>
          </a:p>
          <a:p>
            <a:pPr marL="0" indent="0">
              <a:buNone/>
            </a:pPr>
            <a:endParaRPr lang="el-GR" dirty="0"/>
          </a:p>
        </p:txBody>
      </p:sp>
    </p:spTree>
    <p:extLst>
      <p:ext uri="{BB962C8B-B14F-4D97-AF65-F5344CB8AC3E}">
        <p14:creationId xmlns:p14="http://schemas.microsoft.com/office/powerpoint/2010/main" val="3382483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Marketing </a:t>
            </a:r>
            <a:r>
              <a:rPr lang="el-GR" dirty="0"/>
              <a:t>Μέσω Ηλεκτρονικού Ταχυδρομείου </a:t>
            </a:r>
            <a:endParaRPr lang="el-GR" dirty="0"/>
          </a:p>
        </p:txBody>
      </p:sp>
      <p:sp>
        <p:nvSpPr>
          <p:cNvPr id="3" name="Θέση περιεχομένου 2"/>
          <p:cNvSpPr>
            <a:spLocks noGrp="1"/>
          </p:cNvSpPr>
          <p:nvPr>
            <p:ph sz="quarter" idx="1"/>
          </p:nvPr>
        </p:nvSpPr>
        <p:spPr/>
        <p:txBody>
          <a:bodyPr>
            <a:normAutofit fontScale="70000" lnSpcReduction="20000"/>
          </a:bodyPr>
          <a:lstStyle/>
          <a:p>
            <a:r>
              <a:rPr lang="el-GR" dirty="0"/>
              <a:t>Πλεονεκτήματα </a:t>
            </a:r>
            <a:endParaRPr lang="el-GR" dirty="0" smtClean="0"/>
          </a:p>
          <a:p>
            <a:pPr lvl="1"/>
            <a:r>
              <a:rPr lang="el-GR" dirty="0" smtClean="0"/>
              <a:t>το </a:t>
            </a:r>
            <a:r>
              <a:rPr lang="el-GR" dirty="0"/>
              <a:t>χαμηλό κόστος </a:t>
            </a:r>
            <a:endParaRPr lang="el-GR" dirty="0" smtClean="0"/>
          </a:p>
          <a:p>
            <a:pPr lvl="1"/>
            <a:r>
              <a:rPr lang="el-GR" dirty="0" smtClean="0"/>
              <a:t>η </a:t>
            </a:r>
            <a:r>
              <a:rPr lang="el-GR" dirty="0"/>
              <a:t>δυνατότητα μεταφοράς του μηνύματος ταυτόχρονα σε πολλούς </a:t>
            </a:r>
            <a:r>
              <a:rPr lang="el-GR" dirty="0" smtClean="0"/>
              <a:t>πελάτες</a:t>
            </a:r>
          </a:p>
          <a:p>
            <a:pPr lvl="1"/>
            <a:r>
              <a:rPr lang="el-GR" dirty="0" smtClean="0"/>
              <a:t>διευκολύνει </a:t>
            </a:r>
            <a:r>
              <a:rPr lang="el-GR" dirty="0"/>
              <a:t>την παρακολούθηση λανθασμένων διευθύνσεων ηλεκτρονικού ταχυδρομείου </a:t>
            </a:r>
            <a:endParaRPr lang="el-GR" dirty="0" smtClean="0"/>
          </a:p>
          <a:p>
            <a:pPr lvl="1"/>
            <a:r>
              <a:rPr lang="el-GR" dirty="0" smtClean="0"/>
              <a:t>λαμβάνει </a:t>
            </a:r>
            <a:r>
              <a:rPr lang="el-GR" dirty="0"/>
              <a:t>συγκεκριμένες απαντήσεις </a:t>
            </a:r>
            <a:endParaRPr lang="el-GR" dirty="0" smtClean="0"/>
          </a:p>
          <a:p>
            <a:pPr lvl="1"/>
            <a:r>
              <a:rPr lang="el-GR" dirty="0" smtClean="0"/>
              <a:t>καταγράφει </a:t>
            </a:r>
            <a:r>
              <a:rPr lang="el-GR" dirty="0"/>
              <a:t>τις επισκέψεις σε ιστοσελίδες </a:t>
            </a:r>
          </a:p>
          <a:p>
            <a:r>
              <a:rPr lang="el-GR" dirty="0"/>
              <a:t>Μειονεκτήματα </a:t>
            </a:r>
            <a:endParaRPr lang="el-GR" dirty="0" smtClean="0"/>
          </a:p>
          <a:p>
            <a:pPr lvl="1"/>
            <a:r>
              <a:rPr lang="el-GR" dirty="0" smtClean="0"/>
              <a:t>τα </a:t>
            </a:r>
            <a:r>
              <a:rPr lang="el-GR" dirty="0"/>
              <a:t>ενημερωτικά e-</a:t>
            </a:r>
            <a:r>
              <a:rPr lang="el-GR" dirty="0" err="1"/>
              <a:t>mail</a:t>
            </a:r>
            <a:r>
              <a:rPr lang="el-GR" dirty="0"/>
              <a:t>  να γίνουν ενοχλητικά </a:t>
            </a:r>
            <a:endParaRPr lang="el-GR" dirty="0" smtClean="0"/>
          </a:p>
          <a:p>
            <a:pPr lvl="1"/>
            <a:r>
              <a:rPr lang="el-GR" dirty="0" smtClean="0"/>
              <a:t>οι </a:t>
            </a:r>
            <a:r>
              <a:rPr lang="el-GR" dirty="0"/>
              <a:t>πελάτες χάνουν ολοένα και περισσότερο την εμπιστοσύνη τους και το ενδιαφέρον τους στην </a:t>
            </a:r>
            <a:r>
              <a:rPr lang="el-GR" dirty="0" smtClean="0"/>
              <a:t>επιχείρηση</a:t>
            </a:r>
          </a:p>
          <a:p>
            <a:pPr lvl="1"/>
            <a:r>
              <a:rPr lang="el-GR" dirty="0" smtClean="0"/>
              <a:t>κίνδυνος </a:t>
            </a:r>
            <a:r>
              <a:rPr lang="el-GR" dirty="0"/>
              <a:t>η εταιρία να χαρακτηρισθεί ως εταιρία που αποστέλλει </a:t>
            </a:r>
            <a:r>
              <a:rPr lang="el-GR" dirty="0" err="1"/>
              <a:t>spam</a:t>
            </a:r>
            <a:r>
              <a:rPr lang="el-GR" dirty="0"/>
              <a:t> αλληλογραφία χωρίς τη σχετική έγκρισή </a:t>
            </a:r>
          </a:p>
          <a:p>
            <a:r>
              <a:rPr lang="el-GR" dirty="0"/>
              <a:t>Ανάπτυξη κανόνων ηθικής</a:t>
            </a:r>
          </a:p>
          <a:p>
            <a:pPr lvl="1"/>
            <a:r>
              <a:rPr lang="el-GR" dirty="0"/>
              <a:t>ο νόμιμος τρόπος απόκτησης της διεύθυνσης e-</a:t>
            </a:r>
            <a:r>
              <a:rPr lang="el-GR" dirty="0" err="1"/>
              <a:t>mail</a:t>
            </a:r>
            <a:r>
              <a:rPr lang="el-GR" dirty="0"/>
              <a:t> του κάθε </a:t>
            </a:r>
            <a:r>
              <a:rPr lang="el-GR" dirty="0" smtClean="0"/>
              <a:t>παραλήπτη</a:t>
            </a:r>
          </a:p>
          <a:p>
            <a:pPr lvl="1"/>
            <a:r>
              <a:rPr lang="el-GR" dirty="0" smtClean="0"/>
              <a:t>η </a:t>
            </a:r>
            <a:r>
              <a:rPr lang="el-GR" dirty="0"/>
              <a:t>δυνατότητα από πλευράς του παραλήπτη να σταματήσει να λαμβάνει τα διαφημιστικά e-</a:t>
            </a:r>
            <a:r>
              <a:rPr lang="el-GR" dirty="0" err="1"/>
              <a:t>mail</a:t>
            </a:r>
            <a:r>
              <a:rPr lang="el-GR" dirty="0"/>
              <a:t> οποιαδήποτε στιγμή το </a:t>
            </a:r>
            <a:r>
              <a:rPr lang="el-GR" dirty="0" smtClean="0"/>
              <a:t>θελήσει</a:t>
            </a:r>
          </a:p>
          <a:p>
            <a:pPr lvl="1"/>
            <a:r>
              <a:rPr lang="el-GR" dirty="0" smtClean="0"/>
              <a:t>η </a:t>
            </a:r>
            <a:r>
              <a:rPr lang="el-GR" dirty="0"/>
              <a:t>αποστολή μη υβριστικού </a:t>
            </a:r>
            <a:r>
              <a:rPr lang="el-GR" dirty="0" smtClean="0"/>
              <a:t>περιεχομένου</a:t>
            </a:r>
          </a:p>
          <a:p>
            <a:pPr lvl="1"/>
            <a:r>
              <a:rPr lang="el-GR" dirty="0" smtClean="0"/>
              <a:t>όλες </a:t>
            </a:r>
            <a:r>
              <a:rPr lang="el-GR" dirty="0"/>
              <a:t>οι διευθύνσεις αποστολής να είναι έγκυρες και τακτοποιημένες</a:t>
            </a:r>
          </a:p>
          <a:p>
            <a:pPr marL="0" indent="0">
              <a:buNone/>
            </a:pPr>
            <a:endParaRPr lang="el-GR" dirty="0"/>
          </a:p>
        </p:txBody>
      </p:sp>
    </p:spTree>
    <p:extLst>
      <p:ext uri="{BB962C8B-B14F-4D97-AF65-F5344CB8AC3E}">
        <p14:creationId xmlns:p14="http://schemas.microsoft.com/office/powerpoint/2010/main" val="3569606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Marketing </a:t>
            </a:r>
            <a:r>
              <a:rPr lang="el-GR" dirty="0"/>
              <a:t>μέσω Δικτύου Συνεργατών</a:t>
            </a:r>
            <a:endParaRPr lang="el-GR" dirty="0"/>
          </a:p>
        </p:txBody>
      </p:sp>
      <p:sp>
        <p:nvSpPr>
          <p:cNvPr id="3" name="Θέση περιεχομένου 2"/>
          <p:cNvSpPr>
            <a:spLocks noGrp="1"/>
          </p:cNvSpPr>
          <p:nvPr>
            <p:ph sz="quarter" idx="1"/>
          </p:nvPr>
        </p:nvSpPr>
        <p:spPr/>
        <p:txBody>
          <a:bodyPr>
            <a:normAutofit fontScale="85000" lnSpcReduction="20000"/>
          </a:bodyPr>
          <a:lstStyle/>
          <a:p>
            <a:r>
              <a:rPr lang="el-GR" dirty="0" smtClean="0"/>
              <a:t>Η πιο </a:t>
            </a:r>
            <a:r>
              <a:rPr lang="el-GR" dirty="0"/>
              <a:t>διαδεδομένη μορφή </a:t>
            </a:r>
            <a:r>
              <a:rPr lang="el-GR" dirty="0" err="1"/>
              <a:t>marketing</a:t>
            </a:r>
            <a:r>
              <a:rPr lang="el-GR" dirty="0" smtClean="0"/>
              <a:t>.</a:t>
            </a:r>
          </a:p>
          <a:p>
            <a:r>
              <a:rPr lang="el-GR" dirty="0" smtClean="0"/>
              <a:t>Τα </a:t>
            </a:r>
            <a:r>
              <a:rPr lang="el-GR" dirty="0"/>
              <a:t>μεγαλύτερα </a:t>
            </a:r>
            <a:r>
              <a:rPr lang="el-GR" dirty="0" err="1"/>
              <a:t>brands</a:t>
            </a:r>
            <a:r>
              <a:rPr lang="el-GR" dirty="0"/>
              <a:t> παγκοσμίως το </a:t>
            </a:r>
            <a:r>
              <a:rPr lang="el-GR" dirty="0" smtClean="0"/>
              <a:t>χρησιμοποιούν</a:t>
            </a:r>
          </a:p>
          <a:p>
            <a:r>
              <a:rPr lang="el-GR" dirty="0" smtClean="0"/>
              <a:t>Στην </a:t>
            </a:r>
            <a:r>
              <a:rPr lang="el-GR" dirty="0"/>
              <a:t>Ελλάδα, παρέμενε για καιρό στο περιθώριο. </a:t>
            </a:r>
            <a:endParaRPr lang="el-GR" dirty="0" smtClean="0"/>
          </a:p>
          <a:p>
            <a:r>
              <a:rPr lang="el-GR" dirty="0" smtClean="0"/>
              <a:t>Σήμερα, το </a:t>
            </a:r>
            <a:r>
              <a:rPr lang="el-GR" dirty="0" err="1"/>
              <a:t>marketing</a:t>
            </a:r>
            <a:r>
              <a:rPr lang="el-GR" dirty="0"/>
              <a:t> μέσω </a:t>
            </a:r>
            <a:r>
              <a:rPr lang="el-GR" dirty="0" smtClean="0"/>
              <a:t>δικτύου </a:t>
            </a:r>
            <a:r>
              <a:rPr lang="el-GR" dirty="0"/>
              <a:t>συνεργατών έχει κάνει σημαντικά βήματα προόδου και αποτελεί σημαντικό κομμάτι του ψηφιακού </a:t>
            </a:r>
            <a:r>
              <a:rPr lang="el-GR" dirty="0" err="1"/>
              <a:t>marketing</a:t>
            </a:r>
            <a:r>
              <a:rPr lang="el-GR" dirty="0"/>
              <a:t>.</a:t>
            </a:r>
          </a:p>
          <a:p>
            <a:r>
              <a:rPr lang="el-GR" dirty="0"/>
              <a:t>Αφορά μια συμφωνία μεταξύ 2 μερών (2 επιχειρήσεων ή ιδιώτη και επιχείρησης), βάσει της οποίας ο συνεργάτης παραπέμπει από την ιστοσελίδα του πελάτες στην ιστοσελίδα μιας άλλης </a:t>
            </a:r>
            <a:r>
              <a:rPr lang="el-GR" dirty="0" smtClean="0"/>
              <a:t>επιχείρησης με </a:t>
            </a:r>
            <a:r>
              <a:rPr lang="el-GR" dirty="0"/>
              <a:t>στόχο τη προώθησή των προϊόντων ή υπηρεσιών της στο </a:t>
            </a:r>
            <a:r>
              <a:rPr lang="el-GR" dirty="0" smtClean="0"/>
              <a:t>διαδίκτυο.</a:t>
            </a:r>
          </a:p>
          <a:p>
            <a:r>
              <a:rPr lang="el-GR" dirty="0" smtClean="0"/>
              <a:t>Το </a:t>
            </a:r>
            <a:r>
              <a:rPr lang="el-GR" dirty="0"/>
              <a:t>συγκεκριμένο είδος κατέχει προέχουσα θέση στη στρατηγική </a:t>
            </a:r>
            <a:r>
              <a:rPr lang="el-GR" dirty="0" err="1"/>
              <a:t>marketing</a:t>
            </a:r>
            <a:r>
              <a:rPr lang="el-GR" dirty="0"/>
              <a:t> των </a:t>
            </a:r>
            <a:r>
              <a:rPr lang="el-GR" dirty="0" smtClean="0"/>
              <a:t>επιχειρήσεων </a:t>
            </a:r>
            <a:r>
              <a:rPr lang="el-GR" dirty="0"/>
              <a:t>που δραστηριοποιούνται στο ηλεκτρονικό εμπόριο.</a:t>
            </a:r>
          </a:p>
          <a:p>
            <a:endParaRPr lang="el-GR" dirty="0"/>
          </a:p>
        </p:txBody>
      </p:sp>
    </p:spTree>
    <p:extLst>
      <p:ext uri="{BB962C8B-B14F-4D97-AF65-F5344CB8AC3E}">
        <p14:creationId xmlns:p14="http://schemas.microsoft.com/office/powerpoint/2010/main" val="3287308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Marketing </a:t>
            </a:r>
            <a:r>
              <a:rPr lang="el-GR" dirty="0"/>
              <a:t>μέσω Δικτύου Συνεργατών</a:t>
            </a:r>
            <a:endParaRPr lang="el-GR" dirty="0"/>
          </a:p>
        </p:txBody>
      </p:sp>
      <p:sp>
        <p:nvSpPr>
          <p:cNvPr id="3" name="Θέση περιεχομένου 2"/>
          <p:cNvSpPr>
            <a:spLocks noGrp="1"/>
          </p:cNvSpPr>
          <p:nvPr>
            <p:ph sz="quarter" idx="1"/>
          </p:nvPr>
        </p:nvSpPr>
        <p:spPr>
          <a:xfrm>
            <a:off x="301752" y="1527048"/>
            <a:ext cx="8503920" cy="4998296"/>
          </a:xfrm>
        </p:spPr>
        <p:txBody>
          <a:bodyPr>
            <a:normAutofit fontScale="62500" lnSpcReduction="20000"/>
          </a:bodyPr>
          <a:lstStyle/>
          <a:p>
            <a:r>
              <a:rPr lang="el-GR" dirty="0" smtClean="0"/>
              <a:t>Πλεονεκτήματα </a:t>
            </a:r>
          </a:p>
          <a:p>
            <a:pPr lvl="1"/>
            <a:r>
              <a:rPr lang="el-GR" dirty="0" smtClean="0"/>
              <a:t>το </a:t>
            </a:r>
            <a:r>
              <a:rPr lang="el-GR" dirty="0"/>
              <a:t>χαμηλό </a:t>
            </a:r>
            <a:r>
              <a:rPr lang="el-GR" dirty="0" smtClean="0"/>
              <a:t>διαφημιστικό κόστος</a:t>
            </a:r>
          </a:p>
          <a:p>
            <a:pPr lvl="1"/>
            <a:r>
              <a:rPr lang="el-GR" dirty="0" smtClean="0"/>
              <a:t>το </a:t>
            </a:r>
            <a:r>
              <a:rPr lang="el-GR" dirty="0"/>
              <a:t>ύψος της προμήθειας καθορίζεται από τον επιχειρηματία </a:t>
            </a:r>
            <a:endParaRPr lang="el-GR" dirty="0" smtClean="0"/>
          </a:p>
          <a:p>
            <a:pPr lvl="1"/>
            <a:r>
              <a:rPr lang="el-GR" dirty="0" smtClean="0"/>
              <a:t>έχει </a:t>
            </a:r>
            <a:r>
              <a:rPr lang="el-GR" dirty="0"/>
              <a:t>μεγαλύτερο διαφημιστικό εύρος από άλλους τρόπους διαδικτυακής διαφήμισης με το χαμηλότερο δυνατό κόστος.</a:t>
            </a:r>
          </a:p>
          <a:p>
            <a:r>
              <a:rPr lang="el-GR" dirty="0"/>
              <a:t>Επίσης, το πρόγραμμα συνεργατών λειτουργεί ως ανοιχτή πρόσκληση σε ιδιοκτήτες </a:t>
            </a:r>
            <a:r>
              <a:rPr lang="el-GR" dirty="0" smtClean="0"/>
              <a:t>ιστοσελίδων</a:t>
            </a:r>
            <a:r>
              <a:rPr lang="el-GR" dirty="0"/>
              <a:t>, που ενδιαφέρονται για την πώληση διαφημιστικού χώρου για να προωθήσουν τη </a:t>
            </a:r>
            <a:r>
              <a:rPr lang="el-GR" dirty="0" smtClean="0"/>
              <a:t>συνεργαζόμενη </a:t>
            </a:r>
            <a:r>
              <a:rPr lang="el-GR" dirty="0"/>
              <a:t>επιχείρηση. </a:t>
            </a:r>
          </a:p>
          <a:p>
            <a:r>
              <a:rPr lang="el-GR" dirty="0"/>
              <a:t>Ο διαφημιζόμενος μπορεί να είναι οποιαδήποτε </a:t>
            </a:r>
            <a:r>
              <a:rPr lang="el-GR" dirty="0" smtClean="0"/>
              <a:t>επιχείρηση. αρκεί </a:t>
            </a:r>
            <a:r>
              <a:rPr lang="el-GR" dirty="0"/>
              <a:t>να διατηρεί ιστοσελίδα, όπου ο επισκέπτης μπορεί να πραγματοποιήσει κάποιου είδους συναλλαγή. </a:t>
            </a:r>
            <a:endParaRPr lang="el-GR" dirty="0" smtClean="0"/>
          </a:p>
          <a:p>
            <a:r>
              <a:rPr lang="el-GR" dirty="0" smtClean="0"/>
              <a:t>Συνεργάτης</a:t>
            </a:r>
            <a:r>
              <a:rPr lang="el-GR" dirty="0"/>
              <a:t>, μπορεί να είναι οποιοσδήποτε (ιδιώτης ή εταιρία) διατηρεί </a:t>
            </a:r>
            <a:r>
              <a:rPr lang="el-GR" dirty="0" smtClean="0"/>
              <a:t>ιστοσελίδα </a:t>
            </a:r>
            <a:r>
              <a:rPr lang="el-GR" dirty="0"/>
              <a:t>από την οποία έχει τη δυνατότητα να στέλνει επισκέπτες μέσω </a:t>
            </a:r>
            <a:r>
              <a:rPr lang="el-GR" dirty="0" err="1"/>
              <a:t>links</a:t>
            </a:r>
            <a:r>
              <a:rPr lang="el-GR" dirty="0"/>
              <a:t>  στη σελίδα του </a:t>
            </a:r>
            <a:r>
              <a:rPr lang="el-GR" dirty="0" smtClean="0"/>
              <a:t>διαφημιζόμενου.</a:t>
            </a:r>
          </a:p>
          <a:p>
            <a:r>
              <a:rPr lang="el-GR" dirty="0" smtClean="0"/>
              <a:t>Η </a:t>
            </a:r>
            <a:r>
              <a:rPr lang="el-GR" dirty="0"/>
              <a:t>αμοιβή του συνεργάτης είναι καθορισμένη από το διαφημιζόμενο είτε ως ποσοστό στην αξία της πώλησης ή συγκεκριμένο ποσό για την ολοκλήρωση της ενέργειας / συναλλαγής. Έτσι, λοιπόν, συνεργάτης μπορεί να γίνει μια ιστοσελίδα σύγκρισης τιμών , μια ιστοσελίδα με πληροφορίες για ένα συγκεκριμένο θέμα, ένα </a:t>
            </a:r>
            <a:r>
              <a:rPr lang="el-GR" dirty="0" err="1"/>
              <a:t>forum</a:t>
            </a:r>
            <a:r>
              <a:rPr lang="el-GR" dirty="0"/>
              <a:t> ή ακόμα και ένα.</a:t>
            </a:r>
          </a:p>
          <a:p>
            <a:r>
              <a:rPr lang="el-GR" dirty="0"/>
              <a:t>Τέλος, ο συνεργάτης επιλέγει ο ίδιος τις καμπάνιες που θέλει να προωθήσει καθώς και το </a:t>
            </a:r>
            <a:r>
              <a:rPr lang="el-GR" dirty="0" smtClean="0"/>
              <a:t>χρόνο </a:t>
            </a:r>
            <a:r>
              <a:rPr lang="el-GR" dirty="0"/>
              <a:t>προώθησης </a:t>
            </a:r>
            <a:r>
              <a:rPr lang="el-GR" dirty="0" smtClean="0"/>
              <a:t>τους</a:t>
            </a:r>
            <a:r>
              <a:rPr lang="el-GR" dirty="0"/>
              <a:t>.</a:t>
            </a:r>
          </a:p>
          <a:p>
            <a:endParaRPr lang="el-GR" dirty="0"/>
          </a:p>
        </p:txBody>
      </p:sp>
    </p:spTree>
    <p:extLst>
      <p:ext uri="{BB962C8B-B14F-4D97-AF65-F5344CB8AC3E}">
        <p14:creationId xmlns:p14="http://schemas.microsoft.com/office/powerpoint/2010/main" val="2650570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Μορφές </a:t>
            </a:r>
            <a:r>
              <a:rPr lang="el-GR" dirty="0"/>
              <a:t>συνεργασίας μέσω του συνεργατικού </a:t>
            </a:r>
            <a:r>
              <a:rPr lang="el-GR" dirty="0" err="1"/>
              <a:t>marketing</a:t>
            </a:r>
            <a:r>
              <a:rPr lang="el-GR" dirty="0"/>
              <a:t> </a:t>
            </a:r>
            <a:endParaRPr lang="el-GR" dirty="0"/>
          </a:p>
        </p:txBody>
      </p:sp>
      <p:sp>
        <p:nvSpPr>
          <p:cNvPr id="3" name="Θέση περιεχομένου 2"/>
          <p:cNvSpPr>
            <a:spLocks noGrp="1"/>
          </p:cNvSpPr>
          <p:nvPr>
            <p:ph sz="quarter" idx="1"/>
          </p:nvPr>
        </p:nvSpPr>
        <p:spPr/>
        <p:txBody>
          <a:bodyPr>
            <a:normAutofit/>
          </a:bodyPr>
          <a:lstStyle/>
          <a:p>
            <a:r>
              <a:rPr lang="el-GR" dirty="0"/>
              <a:t>Κόστος ανά ενέργεια - CPA (</a:t>
            </a:r>
            <a:r>
              <a:rPr lang="el-GR" dirty="0" err="1"/>
              <a:t>Cost</a:t>
            </a:r>
            <a:r>
              <a:rPr lang="el-GR" dirty="0"/>
              <a:t> </a:t>
            </a:r>
            <a:r>
              <a:rPr lang="el-GR" dirty="0" err="1"/>
              <a:t>Per</a:t>
            </a:r>
            <a:r>
              <a:rPr lang="el-GR" dirty="0"/>
              <a:t> </a:t>
            </a:r>
            <a:r>
              <a:rPr lang="el-GR" dirty="0" err="1"/>
              <a:t>Action</a:t>
            </a:r>
            <a:r>
              <a:rPr lang="el-GR" dirty="0" smtClean="0"/>
              <a:t>)</a:t>
            </a:r>
          </a:p>
          <a:p>
            <a:pPr lvl="1"/>
            <a:r>
              <a:rPr lang="el-GR" dirty="0" smtClean="0"/>
              <a:t>ο </a:t>
            </a:r>
            <a:r>
              <a:rPr lang="el-GR" dirty="0"/>
              <a:t>διαφημιστής κερδίζει χρήματα όταν κάποιος πατήσει στη διαφήμιση, η οποία θα παραπέμπει είτε σ' ένα σύνδεσμο (</a:t>
            </a:r>
            <a:r>
              <a:rPr lang="el-GR" dirty="0" err="1"/>
              <a:t>link</a:t>
            </a:r>
            <a:r>
              <a:rPr lang="el-GR" dirty="0"/>
              <a:t>) για συμπλήρωση μια φόρμας, ή εγγραφής μιας υπηρεσίας είτε σ' ένα </a:t>
            </a:r>
            <a:r>
              <a:rPr lang="el-GR" dirty="0" err="1"/>
              <a:t>newsletter</a:t>
            </a:r>
            <a:r>
              <a:rPr lang="el-GR" dirty="0"/>
              <a:t> και προβεί σε εγγραφή</a:t>
            </a:r>
            <a:r>
              <a:rPr lang="el-GR" dirty="0" smtClean="0"/>
              <a:t>. Αφορά </a:t>
            </a:r>
            <a:r>
              <a:rPr lang="el-GR" dirty="0"/>
              <a:t>τις απαιτούμενες ενέργειες που θ' αποφέρουν </a:t>
            </a:r>
            <a:r>
              <a:rPr lang="el-GR" dirty="0" smtClean="0"/>
              <a:t>κέρδη, τα </a:t>
            </a:r>
            <a:r>
              <a:rPr lang="el-GR" dirty="0"/>
              <a:t>χρήματα που κερδίζει ο συνεργάτης από μια τέτοιου είδους ενέργεια, ορίζονται από τη διαφημιστική </a:t>
            </a:r>
            <a:r>
              <a:rPr lang="el-GR" dirty="0" smtClean="0"/>
              <a:t>εταιρία και δεν </a:t>
            </a:r>
            <a:r>
              <a:rPr lang="el-GR" dirty="0"/>
              <a:t>είναι απαραίτητο να </a:t>
            </a:r>
            <a:r>
              <a:rPr lang="el-GR" dirty="0" smtClean="0"/>
              <a:t>πραγματοποιηθεί </a:t>
            </a:r>
            <a:r>
              <a:rPr lang="el-GR" dirty="0"/>
              <a:t>κάποια αγοραπωλησία, αρκεί μια εκδήλωση ενδιαφέροντος και τα στοιχεία του </a:t>
            </a:r>
            <a:r>
              <a:rPr lang="el-GR" dirty="0" smtClean="0"/>
              <a:t>ενδιαφερόμενου</a:t>
            </a:r>
            <a:r>
              <a:rPr lang="el-GR" dirty="0"/>
              <a:t>.</a:t>
            </a:r>
          </a:p>
          <a:p>
            <a:endParaRPr lang="el-GR" dirty="0"/>
          </a:p>
        </p:txBody>
      </p:sp>
    </p:spTree>
    <p:extLst>
      <p:ext uri="{BB962C8B-B14F-4D97-AF65-F5344CB8AC3E}">
        <p14:creationId xmlns:p14="http://schemas.microsoft.com/office/powerpoint/2010/main" val="54229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lnSpcReduction="10000"/>
          </a:bodyPr>
          <a:lstStyle/>
          <a:p>
            <a:r>
              <a:rPr lang="el-GR" dirty="0"/>
              <a:t>Κόστος ανά πώληση - CPS (</a:t>
            </a:r>
            <a:r>
              <a:rPr lang="el-GR" dirty="0" err="1"/>
              <a:t>Cost</a:t>
            </a:r>
            <a:r>
              <a:rPr lang="el-GR" dirty="0"/>
              <a:t> </a:t>
            </a:r>
            <a:r>
              <a:rPr lang="el-GR" dirty="0" err="1"/>
              <a:t>Per</a:t>
            </a:r>
            <a:r>
              <a:rPr lang="el-GR" dirty="0"/>
              <a:t> </a:t>
            </a:r>
            <a:r>
              <a:rPr lang="el-GR" dirty="0" err="1"/>
              <a:t>Sale</a:t>
            </a:r>
            <a:r>
              <a:rPr lang="el-GR" dirty="0" smtClean="0"/>
              <a:t>)</a:t>
            </a:r>
          </a:p>
          <a:p>
            <a:pPr lvl="1"/>
            <a:r>
              <a:rPr lang="el-GR" dirty="0" smtClean="0"/>
              <a:t>απαιτεί </a:t>
            </a:r>
            <a:r>
              <a:rPr lang="el-GR" dirty="0"/>
              <a:t>μια </a:t>
            </a:r>
            <a:r>
              <a:rPr lang="el-GR" dirty="0" err="1"/>
              <a:t>online</a:t>
            </a:r>
            <a:r>
              <a:rPr lang="el-GR" dirty="0"/>
              <a:t> πώληση προκειμένου να κερδίσει χρήματα ο συνεργάτης. Μέσω μιας διαφήμισης στην ιστοσελίδα ή στο </a:t>
            </a:r>
            <a:r>
              <a:rPr lang="el-GR" dirty="0" err="1"/>
              <a:t>ιστολόγιο</a:t>
            </a:r>
            <a:r>
              <a:rPr lang="el-GR" dirty="0"/>
              <a:t>, οποία μπορεί να είναι μια εικόνα ενός προϊόντος, όπου όταν κάποιος κάνει κλικ σ' αυτή, θα τον οδηγήσει στο ηλεκτρονικό κατάστημα της επιχείρησης</a:t>
            </a:r>
            <a:r>
              <a:rPr lang="el-GR" dirty="0" smtClean="0"/>
              <a:t>. </a:t>
            </a:r>
          </a:p>
          <a:p>
            <a:pPr lvl="1"/>
            <a:r>
              <a:rPr lang="el-GR" dirty="0" smtClean="0"/>
              <a:t>θα </a:t>
            </a:r>
            <a:r>
              <a:rPr lang="el-GR" dirty="0"/>
              <a:t>καταγραφεί ένα </a:t>
            </a:r>
            <a:r>
              <a:rPr lang="el-GR" dirty="0" err="1"/>
              <a:t>cookie</a:t>
            </a:r>
            <a:r>
              <a:rPr lang="el-GR" dirty="0"/>
              <a:t>, δηλαδή η διαδρομή από το </a:t>
            </a:r>
            <a:r>
              <a:rPr lang="el-GR" dirty="0" err="1"/>
              <a:t>site</a:t>
            </a:r>
            <a:r>
              <a:rPr lang="el-GR" dirty="0"/>
              <a:t> στη διαφημιστική εταιρία και θα πα-</a:t>
            </a:r>
            <a:r>
              <a:rPr lang="el-GR" dirty="0" err="1"/>
              <a:t>ραμείνει</a:t>
            </a:r>
            <a:r>
              <a:rPr lang="el-GR" dirty="0"/>
              <a:t> καταγραμμένο για ένα χρονικό διάστημα, το οποίο ορίζεται από </a:t>
            </a:r>
            <a:r>
              <a:rPr lang="el-GR" dirty="0" smtClean="0"/>
              <a:t>αυτήν</a:t>
            </a:r>
          </a:p>
          <a:p>
            <a:pPr lvl="1"/>
            <a:r>
              <a:rPr lang="el-GR" dirty="0" smtClean="0"/>
              <a:t>Κατά </a:t>
            </a:r>
            <a:r>
              <a:rPr lang="el-GR" dirty="0"/>
              <a:t>συνέπεια, όταν κάποιος εκδηλώσει ενδιαφέρον για κάποια διαφήμιση μέσω του </a:t>
            </a:r>
            <a:r>
              <a:rPr lang="el-GR" dirty="0" err="1"/>
              <a:t>ιστολογίου</a:t>
            </a:r>
            <a:r>
              <a:rPr lang="el-GR" dirty="0"/>
              <a:t> του συνεργάτη και η πώληση πραγματοποιηθεί μετά από ένα μήνα, αλλά από το </a:t>
            </a:r>
            <a:r>
              <a:rPr lang="el-GR" dirty="0" err="1"/>
              <a:t>site</a:t>
            </a:r>
            <a:r>
              <a:rPr lang="el-GR" dirty="0"/>
              <a:t> της εταιρίας, τότε ο </a:t>
            </a:r>
            <a:r>
              <a:rPr lang="el-GR" dirty="0" smtClean="0"/>
              <a:t>συνεργάτης </a:t>
            </a:r>
            <a:r>
              <a:rPr lang="el-GR" dirty="0"/>
              <a:t>θα μοιραστεί το κέρδος.</a:t>
            </a:r>
          </a:p>
          <a:p>
            <a:endParaRPr lang="el-GR" dirty="0"/>
          </a:p>
          <a:p>
            <a:endParaRPr lang="el-GR" dirty="0"/>
          </a:p>
        </p:txBody>
      </p:sp>
    </p:spTree>
    <p:extLst>
      <p:ext uri="{BB962C8B-B14F-4D97-AF65-F5344CB8AC3E}">
        <p14:creationId xmlns:p14="http://schemas.microsoft.com/office/powerpoint/2010/main" val="1014698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a:bodyPr>
          <a:lstStyle/>
          <a:p>
            <a:r>
              <a:rPr lang="el-GR" dirty="0"/>
              <a:t>Κόστος ανά κλικ - CPC (</a:t>
            </a:r>
            <a:r>
              <a:rPr lang="el-GR" dirty="0" err="1"/>
              <a:t>Cost</a:t>
            </a:r>
            <a:r>
              <a:rPr lang="el-GR" dirty="0"/>
              <a:t> </a:t>
            </a:r>
            <a:r>
              <a:rPr lang="el-GR" dirty="0" err="1"/>
              <a:t>Per</a:t>
            </a:r>
            <a:r>
              <a:rPr lang="el-GR" dirty="0"/>
              <a:t> </a:t>
            </a:r>
            <a:r>
              <a:rPr lang="el-GR" dirty="0" err="1"/>
              <a:t>Click</a:t>
            </a:r>
            <a:r>
              <a:rPr lang="el-GR" dirty="0" smtClean="0"/>
              <a:t>)</a:t>
            </a:r>
          </a:p>
          <a:p>
            <a:pPr lvl="1"/>
            <a:r>
              <a:rPr lang="el-GR" dirty="0" smtClean="0"/>
              <a:t>Πρόκειται </a:t>
            </a:r>
            <a:r>
              <a:rPr lang="el-GR" dirty="0"/>
              <a:t>για την ενέργεια ενός κλικ σε μια </a:t>
            </a:r>
            <a:r>
              <a:rPr lang="el-GR" dirty="0" smtClean="0"/>
              <a:t>διαφήμιση.</a:t>
            </a:r>
          </a:p>
          <a:p>
            <a:pPr lvl="1"/>
            <a:r>
              <a:rPr lang="el-GR" dirty="0" smtClean="0"/>
              <a:t>Ανήκει </a:t>
            </a:r>
            <a:r>
              <a:rPr lang="el-GR" dirty="0"/>
              <a:t>στον πιο απλό τύπο διαφήμισης και το κέρδος είναι </a:t>
            </a:r>
            <a:r>
              <a:rPr lang="el-GR" dirty="0" smtClean="0"/>
              <a:t>άμεσο.</a:t>
            </a:r>
          </a:p>
          <a:p>
            <a:pPr lvl="1"/>
            <a:r>
              <a:rPr lang="el-GR" dirty="0" smtClean="0"/>
              <a:t>Αφορά </a:t>
            </a:r>
            <a:r>
              <a:rPr lang="el-GR" dirty="0"/>
              <a:t>στη στιγμή κατά την οποία ένας αναγνώστης πατήσει πάνω σε μια εικόνα, με διαφημιστικό περιεχόμενο στη σελίδα του συνεργάτη και τότε πληρώνεται </a:t>
            </a:r>
            <a:r>
              <a:rPr lang="el-GR" dirty="0" smtClean="0"/>
              <a:t>αυτόματα.</a:t>
            </a:r>
          </a:p>
          <a:p>
            <a:pPr lvl="1"/>
            <a:r>
              <a:rPr lang="el-GR" dirty="0"/>
              <a:t>Τ</a:t>
            </a:r>
            <a:r>
              <a:rPr lang="el-GR" dirty="0" smtClean="0"/>
              <a:t>ο </a:t>
            </a:r>
            <a:r>
              <a:rPr lang="el-GR" dirty="0"/>
              <a:t>κόστος ανά κλικ είναι αρκετά μικρό, αλλά δεν απαιτείται να γίνει ούτε πώληση, ούτε εγγραφή, απλά μια εκδήλωση </a:t>
            </a:r>
            <a:r>
              <a:rPr lang="el-GR" dirty="0" smtClean="0"/>
              <a:t>ενδιαφέροντος.</a:t>
            </a:r>
          </a:p>
          <a:p>
            <a:pPr lvl="1"/>
            <a:r>
              <a:rPr lang="el-GR" dirty="0" smtClean="0"/>
              <a:t>Ο απώτερος </a:t>
            </a:r>
            <a:r>
              <a:rPr lang="el-GR" dirty="0"/>
              <a:t>σκοπός αυτής της κατηγορίας διαφήμισης είναι το κάθε κλικ να προέρχεται από </a:t>
            </a:r>
            <a:r>
              <a:rPr lang="el-GR" dirty="0" smtClean="0"/>
              <a:t>πραγματικό </a:t>
            </a:r>
            <a:r>
              <a:rPr lang="el-GR" dirty="0"/>
              <a:t>ενδιαφέρον.</a:t>
            </a:r>
          </a:p>
          <a:p>
            <a:endParaRPr lang="el-GR" dirty="0"/>
          </a:p>
        </p:txBody>
      </p:sp>
    </p:spTree>
    <p:extLst>
      <p:ext uri="{BB962C8B-B14F-4D97-AF65-F5344CB8AC3E}">
        <p14:creationId xmlns:p14="http://schemas.microsoft.com/office/powerpoint/2010/main" val="1602731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fontScale="92500" lnSpcReduction="20000"/>
          </a:bodyPr>
          <a:lstStyle/>
          <a:p>
            <a:r>
              <a:rPr lang="el-GR" dirty="0"/>
              <a:t>Κόστος ανά εγκατάσταση - CPI (</a:t>
            </a:r>
            <a:r>
              <a:rPr lang="el-GR" dirty="0" err="1"/>
              <a:t>Cost</a:t>
            </a:r>
            <a:r>
              <a:rPr lang="el-GR" dirty="0"/>
              <a:t> </a:t>
            </a:r>
            <a:r>
              <a:rPr lang="el-GR" dirty="0" err="1"/>
              <a:t>Per</a:t>
            </a:r>
            <a:r>
              <a:rPr lang="el-GR" dirty="0"/>
              <a:t> </a:t>
            </a:r>
            <a:r>
              <a:rPr lang="el-GR" dirty="0" err="1"/>
              <a:t>Install</a:t>
            </a:r>
            <a:r>
              <a:rPr lang="el-GR" dirty="0" smtClean="0"/>
              <a:t>)</a:t>
            </a:r>
          </a:p>
          <a:p>
            <a:pPr lvl="1"/>
            <a:r>
              <a:rPr lang="el-GR" dirty="0" smtClean="0"/>
              <a:t>Σκοπός </a:t>
            </a:r>
            <a:r>
              <a:rPr lang="el-GR" dirty="0"/>
              <a:t>αυτής της κατηγορίας είναι η προώθηση προγραμμάτων εγκατάστασης. Αναφέρεται στην επιτυχημένη εγκατάσταση κάποιου προγράμματος μέσω μιας ιστοσελίδας ή το </a:t>
            </a:r>
            <a:r>
              <a:rPr lang="el-GR" dirty="0" err="1"/>
              <a:t>email</a:t>
            </a:r>
            <a:r>
              <a:rPr lang="el-GR" dirty="0"/>
              <a:t> κλπ.</a:t>
            </a:r>
          </a:p>
          <a:p>
            <a:endParaRPr lang="el-GR" dirty="0"/>
          </a:p>
          <a:p>
            <a:r>
              <a:rPr lang="el-GR" dirty="0"/>
              <a:t>Κόστος ανά προβολή - CPV (</a:t>
            </a:r>
            <a:r>
              <a:rPr lang="el-GR" dirty="0" err="1"/>
              <a:t>Cost</a:t>
            </a:r>
            <a:r>
              <a:rPr lang="el-GR" dirty="0"/>
              <a:t> </a:t>
            </a:r>
            <a:r>
              <a:rPr lang="el-GR" dirty="0" err="1"/>
              <a:t>Per</a:t>
            </a:r>
            <a:r>
              <a:rPr lang="el-GR" dirty="0"/>
              <a:t> </a:t>
            </a:r>
            <a:r>
              <a:rPr lang="el-GR" dirty="0" err="1"/>
              <a:t>View</a:t>
            </a:r>
            <a:r>
              <a:rPr lang="el-GR" dirty="0" smtClean="0"/>
              <a:t>)</a:t>
            </a:r>
          </a:p>
          <a:p>
            <a:pPr lvl="1"/>
            <a:r>
              <a:rPr lang="el-GR" dirty="0" smtClean="0"/>
              <a:t>Η </a:t>
            </a:r>
            <a:r>
              <a:rPr lang="el-GR" dirty="0"/>
              <a:t>κατηγορία αυτή έχει νόημα κυρίως σε ιστοσελίδες με μεγάλη </a:t>
            </a:r>
            <a:r>
              <a:rPr lang="el-GR" dirty="0" err="1"/>
              <a:t>επισκεψιμότητα</a:t>
            </a:r>
            <a:r>
              <a:rPr lang="el-GR" dirty="0"/>
              <a:t>, καθώς τα έσοδα σχετίζονται με τον αριθμό των επισκεπτών και της εμφάνισης της διαφήμισης. Σ' αυτή τη κατηγορία ο συνεργάτης πληρώνεται όταν εμφανίζεται η διαφήμιση, η οποία μπορεί να είναι σε μορφή </a:t>
            </a:r>
            <a:r>
              <a:rPr lang="el-GR" dirty="0" err="1"/>
              <a:t>PopUp</a:t>
            </a:r>
            <a:r>
              <a:rPr lang="el-GR" dirty="0"/>
              <a:t>, </a:t>
            </a:r>
            <a:r>
              <a:rPr lang="el-GR" dirty="0" err="1"/>
              <a:t>PopUnder</a:t>
            </a:r>
            <a:r>
              <a:rPr lang="el-GR" dirty="0"/>
              <a:t> κ.λπ. Συνεπώς, όσους περισσότερους επισκέπτες, τόσο περισσότερες εμφανίσεις διαφημίσεων θα πραγματοποιηθούν με αποτέλεσμα τόσο μεγαλύτερα έσοδα. Τέλος, κάθε επιχείρηση προσδιορίζει το ποσό ανάλογα με τις εμφανίσεις. </a:t>
            </a:r>
          </a:p>
          <a:p>
            <a:endParaRPr lang="el-GR" dirty="0"/>
          </a:p>
        </p:txBody>
      </p:sp>
    </p:spTree>
    <p:extLst>
      <p:ext uri="{BB962C8B-B14F-4D97-AF65-F5344CB8AC3E}">
        <p14:creationId xmlns:p14="http://schemas.microsoft.com/office/powerpoint/2010/main" val="1348690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Μεταδοτικό </a:t>
            </a:r>
            <a:r>
              <a:rPr lang="en-US" dirty="0"/>
              <a:t>marketing</a:t>
            </a:r>
            <a:endParaRPr lang="el-GR" dirty="0"/>
          </a:p>
        </p:txBody>
      </p:sp>
      <p:sp>
        <p:nvSpPr>
          <p:cNvPr id="3" name="Θέση περιεχομένου 2"/>
          <p:cNvSpPr>
            <a:spLocks noGrp="1"/>
          </p:cNvSpPr>
          <p:nvPr>
            <p:ph sz="quarter" idx="1"/>
          </p:nvPr>
        </p:nvSpPr>
        <p:spPr/>
        <p:txBody>
          <a:bodyPr>
            <a:normAutofit fontScale="77500" lnSpcReduction="20000"/>
          </a:bodyPr>
          <a:lstStyle/>
          <a:p>
            <a:r>
              <a:rPr lang="el-GR" dirty="0" smtClean="0"/>
              <a:t>Εφαρμόζεται </a:t>
            </a:r>
            <a:r>
              <a:rPr lang="el-GR" dirty="0"/>
              <a:t>από τις περισσότερες, κυρίως μεγάλες, </a:t>
            </a:r>
            <a:r>
              <a:rPr lang="el-GR" dirty="0" smtClean="0"/>
              <a:t>επιχειρήσεις </a:t>
            </a:r>
            <a:r>
              <a:rPr lang="el-GR" dirty="0"/>
              <a:t>καθώς αποτελεί μια αποτελεσματική μέθοδο προώθησης προϊόντων και </a:t>
            </a:r>
            <a:r>
              <a:rPr lang="el-GR" dirty="0" smtClean="0"/>
              <a:t>υπηρεσιών</a:t>
            </a:r>
          </a:p>
          <a:p>
            <a:r>
              <a:rPr lang="el-GR" dirty="0" smtClean="0"/>
              <a:t>Λειτουργεί στα </a:t>
            </a:r>
            <a:r>
              <a:rPr lang="el-GR" dirty="0"/>
              <a:t>πλαίσια της πολιτικής </a:t>
            </a:r>
            <a:r>
              <a:rPr lang="el-GR" dirty="0" err="1"/>
              <a:t>marketing</a:t>
            </a:r>
            <a:r>
              <a:rPr lang="el-GR" dirty="0"/>
              <a:t>, που απαιτεί ελάχιστο κόστος με αστραπιαία ταχύτητα </a:t>
            </a:r>
            <a:r>
              <a:rPr lang="el-GR" dirty="0" smtClean="0"/>
              <a:t>μετάδοσης πληροφορίας</a:t>
            </a:r>
          </a:p>
          <a:p>
            <a:r>
              <a:rPr lang="el-GR" dirty="0" smtClean="0"/>
              <a:t>Πρόκειται </a:t>
            </a:r>
            <a:r>
              <a:rPr lang="el-GR" dirty="0"/>
              <a:t>για τη διαδικασία κατά την οποία οι ίδιοι οι πελάτες μεταδίδουν το μήνυμα, που η εταιρία θέλει να προωθήσει, σε φίλους, γνωστούς, συγγενείς και συναδέλφους. </a:t>
            </a:r>
            <a:endParaRPr lang="el-GR" dirty="0" smtClean="0"/>
          </a:p>
          <a:p>
            <a:r>
              <a:rPr lang="el-GR" dirty="0" smtClean="0"/>
              <a:t>Αφορά </a:t>
            </a:r>
            <a:r>
              <a:rPr lang="el-GR" dirty="0"/>
              <a:t>ενέργειες που κινητοποιούν τους χρήστες ώστε να διαδώσουν τη πληροφορία σε όσο το δυνατό </a:t>
            </a:r>
            <a:r>
              <a:rPr lang="el-GR" dirty="0" smtClean="0"/>
              <a:t>περισσότερους </a:t>
            </a:r>
            <a:r>
              <a:rPr lang="el-GR" dirty="0"/>
              <a:t>αποδέκτες. </a:t>
            </a:r>
            <a:endParaRPr lang="el-GR" dirty="0" smtClean="0"/>
          </a:p>
          <a:p>
            <a:r>
              <a:rPr lang="el-GR" dirty="0" smtClean="0"/>
              <a:t>Είναι </a:t>
            </a:r>
            <a:r>
              <a:rPr lang="el-GR" dirty="0"/>
              <a:t>η εκδοχή της διαφήμισης από στόμα σε στόμα, ωστόσο στο διαδίκτυο </a:t>
            </a:r>
            <a:r>
              <a:rPr lang="el-GR" dirty="0" smtClean="0"/>
              <a:t>μεταδίδεται </a:t>
            </a:r>
            <a:r>
              <a:rPr lang="el-GR" dirty="0"/>
              <a:t>πολύ πιο γρήγορα, όπως οι ιοί .</a:t>
            </a:r>
          </a:p>
          <a:p>
            <a:r>
              <a:rPr lang="el-GR" dirty="0"/>
              <a:t>Με άλλα λόγια, το ιογενές </a:t>
            </a:r>
            <a:r>
              <a:rPr lang="el-GR" dirty="0" err="1"/>
              <a:t>marketing</a:t>
            </a:r>
            <a:r>
              <a:rPr lang="el-GR" dirty="0"/>
              <a:t> αποσκοπεί στη δημιουργία "θορύβου" γύρω από την </a:t>
            </a:r>
            <a:r>
              <a:rPr lang="el-GR" dirty="0" smtClean="0"/>
              <a:t>επιχείρηση</a:t>
            </a:r>
            <a:r>
              <a:rPr lang="el-GR" dirty="0"/>
              <a:t>, το προϊόν ή την υπηρεσία που προωθείται, μέσα από την επικοινωνία των καταναλωτών. </a:t>
            </a:r>
            <a:endParaRPr lang="el-GR" dirty="0"/>
          </a:p>
        </p:txBody>
      </p:sp>
    </p:spTree>
    <p:extLst>
      <p:ext uri="{BB962C8B-B14F-4D97-AF65-F5344CB8AC3E}">
        <p14:creationId xmlns:p14="http://schemas.microsoft.com/office/powerpoint/2010/main" val="3881534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fontScale="92500" lnSpcReduction="10000"/>
          </a:bodyPr>
          <a:lstStyle/>
          <a:p>
            <a:r>
              <a:rPr lang="el-GR" dirty="0" smtClean="0"/>
              <a:t>Πλεονεκτήματα</a:t>
            </a:r>
          </a:p>
          <a:p>
            <a:pPr lvl="1"/>
            <a:r>
              <a:rPr lang="el-GR" dirty="0" smtClean="0"/>
              <a:t>η </a:t>
            </a:r>
            <a:r>
              <a:rPr lang="el-GR" dirty="0"/>
              <a:t>διαδικασία εξάπλωσης του μηνύματος δεν έχει καμιά οικονομική </a:t>
            </a:r>
            <a:r>
              <a:rPr lang="el-GR" dirty="0" smtClean="0"/>
              <a:t>επιβάρυνση</a:t>
            </a:r>
          </a:p>
          <a:p>
            <a:pPr lvl="1"/>
            <a:r>
              <a:rPr lang="el-GR" dirty="0" smtClean="0"/>
              <a:t>ο </a:t>
            </a:r>
            <a:r>
              <a:rPr lang="el-GR" dirty="0"/>
              <a:t>τρόπος με τον οποίο μεταδίδεται το προωθητικό μήνυμα, κάνει τους αποδέκτες να το εμπιστεύονται </a:t>
            </a:r>
            <a:r>
              <a:rPr lang="el-GR" dirty="0" smtClean="0"/>
              <a:t>περισσότερο</a:t>
            </a:r>
          </a:p>
          <a:p>
            <a:pPr lvl="1"/>
            <a:r>
              <a:rPr lang="el-GR" dirty="0" smtClean="0"/>
              <a:t>οι </a:t>
            </a:r>
            <a:r>
              <a:rPr lang="el-GR" dirty="0"/>
              <a:t>καταναλωτές στρέφονται και λαμβάνουν υπόψη τους τη γνώμη του περίγυρού τους σε ζητήματα που αφορούν </a:t>
            </a:r>
            <a:r>
              <a:rPr lang="el-GR" dirty="0" smtClean="0"/>
              <a:t>αγορές</a:t>
            </a:r>
          </a:p>
          <a:p>
            <a:pPr lvl="1"/>
            <a:r>
              <a:rPr lang="el-GR" dirty="0" smtClean="0"/>
              <a:t>η </a:t>
            </a:r>
            <a:r>
              <a:rPr lang="el-GR" dirty="0"/>
              <a:t>ανάπτυξη των κοινωνικών δικτύων συντέλεσε στο να πάρει τεράστιες διαστάσεις το ιογενές </a:t>
            </a:r>
            <a:r>
              <a:rPr lang="el-GR" dirty="0" err="1" smtClean="0"/>
              <a:t>marketing</a:t>
            </a:r>
            <a:endParaRPr lang="el-GR" dirty="0" smtClean="0"/>
          </a:p>
          <a:p>
            <a:pPr lvl="1"/>
            <a:r>
              <a:rPr lang="el-GR" dirty="0" smtClean="0"/>
              <a:t>θα </a:t>
            </a:r>
            <a:r>
              <a:rPr lang="el-GR" dirty="0"/>
              <a:t>πρέπει να </a:t>
            </a:r>
            <a:r>
              <a:rPr lang="el-GR" dirty="0" smtClean="0"/>
              <a:t>τραβήξει </a:t>
            </a:r>
            <a:r>
              <a:rPr lang="el-GR" dirty="0"/>
              <a:t>το ενδιαφέρον του χρήστη ώστε να το διαδώσει. </a:t>
            </a:r>
            <a:endParaRPr lang="el-GR" dirty="0" smtClean="0"/>
          </a:p>
          <a:p>
            <a:pPr lvl="1"/>
            <a:r>
              <a:rPr lang="el-GR" dirty="0" smtClean="0"/>
              <a:t>Μπορεί </a:t>
            </a:r>
            <a:r>
              <a:rPr lang="el-GR" dirty="0"/>
              <a:t>να είναι σε μορφή βίντεο, ηλεκτρονικών βιβλίων ή καρτών, </a:t>
            </a:r>
            <a:r>
              <a:rPr lang="el-GR" dirty="0" err="1"/>
              <a:t>newsletters</a:t>
            </a:r>
            <a:r>
              <a:rPr lang="el-GR" dirty="0"/>
              <a:t>, ή κάποιου </a:t>
            </a:r>
            <a:r>
              <a:rPr lang="el-GR" dirty="0" err="1"/>
              <a:t>παι</a:t>
            </a:r>
            <a:r>
              <a:rPr lang="el-GR" dirty="0"/>
              <a:t>-</a:t>
            </a:r>
            <a:r>
              <a:rPr lang="el-GR" dirty="0" err="1"/>
              <a:t>χνιδιού</a:t>
            </a:r>
            <a:r>
              <a:rPr lang="el-GR" dirty="0"/>
              <a:t> και να παραδίδονται μέσω ηλεκτρονικού ταχυδρομείου ή κοινωνικών δικτύων. </a:t>
            </a:r>
            <a:endParaRPr lang="el-GR" dirty="0"/>
          </a:p>
        </p:txBody>
      </p:sp>
    </p:spTree>
    <p:extLst>
      <p:ext uri="{BB962C8B-B14F-4D97-AF65-F5344CB8AC3E}">
        <p14:creationId xmlns:p14="http://schemas.microsoft.com/office/powerpoint/2010/main" val="1755579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Ορισμός ψηφιακού </a:t>
            </a:r>
            <a:r>
              <a:rPr lang="en-US" dirty="0" smtClean="0"/>
              <a:t>Marketing</a:t>
            </a:r>
            <a:endParaRPr lang="el-GR" dirty="0"/>
          </a:p>
        </p:txBody>
      </p:sp>
      <p:sp>
        <p:nvSpPr>
          <p:cNvPr id="3" name="Θέση περιεχομένου 2"/>
          <p:cNvSpPr>
            <a:spLocks noGrp="1"/>
          </p:cNvSpPr>
          <p:nvPr>
            <p:ph sz="quarter" idx="1"/>
          </p:nvPr>
        </p:nvSpPr>
        <p:spPr/>
        <p:txBody>
          <a:bodyPr>
            <a:normAutofit fontScale="92500" lnSpcReduction="20000"/>
          </a:bodyPr>
          <a:lstStyle/>
          <a:p>
            <a:r>
              <a:rPr lang="el-GR" dirty="0"/>
              <a:t>Ως ψηφιακό </a:t>
            </a:r>
            <a:r>
              <a:rPr lang="el-GR" dirty="0" err="1"/>
              <a:t>marketing</a:t>
            </a:r>
            <a:r>
              <a:rPr lang="el-GR" dirty="0"/>
              <a:t>  νοούνται τα εργαλεία για </a:t>
            </a:r>
            <a:r>
              <a:rPr lang="el-GR" dirty="0" err="1"/>
              <a:t>στοχευμένη</a:t>
            </a:r>
            <a:r>
              <a:rPr lang="el-GR" dirty="0"/>
              <a:t> προσέλκυση και διεύρυνση πελατειακής βάσης, χρησιμοποιώντας διαδικτυακές δυνατότητες </a:t>
            </a:r>
            <a:endParaRPr lang="el-GR" dirty="0" smtClean="0"/>
          </a:p>
          <a:p>
            <a:r>
              <a:rPr lang="el-GR" dirty="0" smtClean="0"/>
              <a:t>Το </a:t>
            </a:r>
            <a:r>
              <a:rPr lang="el-GR" dirty="0"/>
              <a:t>ψηφιακό </a:t>
            </a:r>
            <a:r>
              <a:rPr lang="el-GR" dirty="0" err="1"/>
              <a:t>marketing</a:t>
            </a:r>
            <a:r>
              <a:rPr lang="el-GR" dirty="0"/>
              <a:t> δεν έρχεται ν' αντικαταστήσει το παραδοσιακό </a:t>
            </a:r>
            <a:r>
              <a:rPr lang="el-GR" dirty="0" err="1"/>
              <a:t>marketing</a:t>
            </a:r>
            <a:r>
              <a:rPr lang="el-GR" dirty="0"/>
              <a:t> όπως είναι γνωστό, αλλά ως </a:t>
            </a:r>
            <a:r>
              <a:rPr lang="el-GR" dirty="0" smtClean="0"/>
              <a:t>συμπληρωματικό </a:t>
            </a:r>
            <a:r>
              <a:rPr lang="el-GR" dirty="0"/>
              <a:t>εργαλείο ενίσχυσής του</a:t>
            </a:r>
            <a:r>
              <a:rPr lang="el-GR" dirty="0" smtClean="0"/>
              <a:t>.</a:t>
            </a:r>
          </a:p>
          <a:p>
            <a:r>
              <a:rPr lang="el-GR" dirty="0" smtClean="0"/>
              <a:t>Το </a:t>
            </a:r>
            <a:r>
              <a:rPr lang="el-GR" dirty="0"/>
              <a:t>ψηφιακό </a:t>
            </a:r>
            <a:r>
              <a:rPr lang="el-GR" dirty="0" err="1" smtClean="0"/>
              <a:t>marketing</a:t>
            </a:r>
            <a:r>
              <a:rPr lang="el-GR" dirty="0" smtClean="0"/>
              <a:t> ενισχύει </a:t>
            </a:r>
            <a:r>
              <a:rPr lang="el-GR" dirty="0"/>
              <a:t>την επικοινωνία με τους πελάτες </a:t>
            </a:r>
            <a:endParaRPr lang="el-GR" dirty="0" smtClean="0"/>
          </a:p>
          <a:p>
            <a:r>
              <a:rPr lang="el-GR" dirty="0" smtClean="0"/>
              <a:t>ενδυναμώνει </a:t>
            </a:r>
            <a:r>
              <a:rPr lang="el-GR" dirty="0"/>
              <a:t>την απήχηση του </a:t>
            </a:r>
            <a:r>
              <a:rPr lang="el-GR" dirty="0" err="1" smtClean="0"/>
              <a:t>brand</a:t>
            </a:r>
            <a:endParaRPr lang="el-GR" dirty="0" smtClean="0"/>
          </a:p>
          <a:p>
            <a:r>
              <a:rPr lang="el-GR" dirty="0" smtClean="0"/>
              <a:t>Η παρουσία επιχείρησης αποτελεί ιδιόκτητο κανάλι </a:t>
            </a:r>
            <a:r>
              <a:rPr lang="el-GR" dirty="0"/>
              <a:t>επικοινωνίας </a:t>
            </a:r>
            <a:endParaRPr lang="el-GR" dirty="0" smtClean="0"/>
          </a:p>
          <a:p>
            <a:r>
              <a:rPr lang="el-GR" dirty="0" smtClean="0"/>
              <a:t>επιτρέπει </a:t>
            </a:r>
            <a:r>
              <a:rPr lang="el-GR" dirty="0"/>
              <a:t>στο </a:t>
            </a:r>
            <a:r>
              <a:rPr lang="el-GR" dirty="0" err="1"/>
              <a:t>brand</a:t>
            </a:r>
            <a:r>
              <a:rPr lang="el-GR" dirty="0"/>
              <a:t> να βρίσκεται αδιάκοπα και σε πραγματικό χρόνο σε </a:t>
            </a:r>
            <a:r>
              <a:rPr lang="el-GR" dirty="0" smtClean="0"/>
              <a:t>επικοινωνία </a:t>
            </a:r>
            <a:r>
              <a:rPr lang="el-GR" dirty="0"/>
              <a:t>με τους καταναλωτές </a:t>
            </a:r>
          </a:p>
          <a:p>
            <a:endParaRPr lang="el-GR" dirty="0"/>
          </a:p>
        </p:txBody>
      </p:sp>
    </p:spTree>
    <p:extLst>
      <p:ext uri="{BB962C8B-B14F-4D97-AF65-F5344CB8AC3E}">
        <p14:creationId xmlns:p14="http://schemas.microsoft.com/office/powerpoint/2010/main" val="3986230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Marketing </a:t>
            </a:r>
            <a:r>
              <a:rPr lang="el-GR" dirty="0"/>
              <a:t>μέσω Μηχανών Αναζήτησης </a:t>
            </a:r>
            <a:endParaRPr lang="el-GR" dirty="0"/>
          </a:p>
        </p:txBody>
      </p:sp>
      <p:sp>
        <p:nvSpPr>
          <p:cNvPr id="3" name="Θέση περιεχομένου 2"/>
          <p:cNvSpPr>
            <a:spLocks noGrp="1"/>
          </p:cNvSpPr>
          <p:nvPr>
            <p:ph sz="quarter" idx="1"/>
          </p:nvPr>
        </p:nvSpPr>
        <p:spPr/>
        <p:txBody>
          <a:bodyPr>
            <a:normAutofit fontScale="70000" lnSpcReduction="20000"/>
          </a:bodyPr>
          <a:lstStyle/>
          <a:p>
            <a:r>
              <a:rPr lang="el-GR" dirty="0" smtClean="0"/>
              <a:t>Οι </a:t>
            </a:r>
            <a:r>
              <a:rPr lang="el-GR" dirty="0"/>
              <a:t>3 μεγαλύτερες μηχανές </a:t>
            </a:r>
            <a:r>
              <a:rPr lang="el-GR" dirty="0" smtClean="0"/>
              <a:t>αναζήτησης που </a:t>
            </a:r>
            <a:r>
              <a:rPr lang="el-GR" dirty="0"/>
              <a:t>απασχολούν το 95% των αναζητήσεων είναι η </a:t>
            </a:r>
            <a:r>
              <a:rPr lang="el-GR" dirty="0" err="1"/>
              <a:t>Google</a:t>
            </a:r>
            <a:r>
              <a:rPr lang="el-GR" dirty="0"/>
              <a:t>, η </a:t>
            </a:r>
            <a:r>
              <a:rPr lang="el-GR" dirty="0" err="1"/>
              <a:t>Bing</a:t>
            </a:r>
            <a:r>
              <a:rPr lang="el-GR" dirty="0"/>
              <a:t> και η </a:t>
            </a:r>
            <a:r>
              <a:rPr lang="el-GR" dirty="0" err="1"/>
              <a:t>Yahoo</a:t>
            </a:r>
            <a:r>
              <a:rPr lang="el-GR" dirty="0"/>
              <a:t>. </a:t>
            </a:r>
          </a:p>
          <a:p>
            <a:r>
              <a:rPr lang="el-GR" dirty="0"/>
              <a:t>Το </a:t>
            </a:r>
            <a:r>
              <a:rPr lang="el-GR" dirty="0" err="1"/>
              <a:t>marketing</a:t>
            </a:r>
            <a:r>
              <a:rPr lang="el-GR" dirty="0"/>
              <a:t> μέσω μηχανών αναζήτησης, αφορά στη χρήση τέτοιων μηχανών αναζήτησης για τη δημιουργία και συντήρηση εμπορικών ονομάτων και αποτελεί τη δημοφιλέστερη τεχνική προώθησης και διαφήμισης διαδικτυακά, με τη μεγαλύτερη ανάπτυξη μέχρι και πρόσφατα</a:t>
            </a:r>
            <a:r>
              <a:rPr lang="el-GR" dirty="0" smtClean="0"/>
              <a:t>.</a:t>
            </a:r>
          </a:p>
          <a:p>
            <a:r>
              <a:rPr lang="el-GR" dirty="0" smtClean="0"/>
              <a:t>Αυτή </a:t>
            </a:r>
            <a:r>
              <a:rPr lang="el-GR" dirty="0"/>
              <a:t>η πρακτική </a:t>
            </a:r>
            <a:r>
              <a:rPr lang="el-GR" dirty="0" err="1"/>
              <a:t>marketing</a:t>
            </a:r>
            <a:r>
              <a:rPr lang="el-GR" dirty="0"/>
              <a:t> χαρακτηρίζεται ως άμεσο κανάλι πωλήσεων καθώς στηρίζεται στη χρήση των μηχανών αναζήτησης για απευθείας πωλήσεις στους καταναλωτές</a:t>
            </a:r>
          </a:p>
          <a:p>
            <a:r>
              <a:rPr lang="el-GR" dirty="0"/>
              <a:t>Ο στόχος του, είναι να πετύχει την υψηλότερη δυνατή ορατότητα στ' αποτελέσματα των </a:t>
            </a:r>
            <a:r>
              <a:rPr lang="el-GR" dirty="0" smtClean="0"/>
              <a:t>μηχανών </a:t>
            </a:r>
            <a:r>
              <a:rPr lang="el-GR" dirty="0"/>
              <a:t>αναζήτησης, για αναζητήσεις που έχουν σχέση με την επιχείρηση ή το προϊόν / υπηρεσία. </a:t>
            </a:r>
            <a:endParaRPr lang="el-GR" dirty="0" smtClean="0"/>
          </a:p>
          <a:p>
            <a:r>
              <a:rPr lang="el-GR" dirty="0" smtClean="0"/>
              <a:t>Πληροφορίες</a:t>
            </a:r>
            <a:r>
              <a:rPr lang="el-GR" dirty="0"/>
              <a:t>, όπως οι συχνότερες λέξεις - κλειδιά που χρησιμοποιούν οι ανταγωνιστές αλλά και οι καταναλωτές κατά την αναζήτησή τους, οι απόψεις τους για τα προϊόντα και άλλα, αποτελούν τις γνώσεις που μπορούν να παρέχουν οι μηχανές αναζήτησης στους υπεύθυνους </a:t>
            </a:r>
            <a:r>
              <a:rPr lang="el-GR" dirty="0" err="1" smtClean="0"/>
              <a:t>marketing</a:t>
            </a:r>
            <a:r>
              <a:rPr lang="el-GR" dirty="0" smtClean="0"/>
              <a:t>.</a:t>
            </a:r>
            <a:endParaRPr lang="el-GR" dirty="0"/>
          </a:p>
          <a:p>
            <a:endParaRPr lang="el-GR" dirty="0"/>
          </a:p>
        </p:txBody>
      </p:sp>
    </p:spTree>
    <p:extLst>
      <p:ext uri="{BB962C8B-B14F-4D97-AF65-F5344CB8AC3E}">
        <p14:creationId xmlns:p14="http://schemas.microsoft.com/office/powerpoint/2010/main" val="99840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Σύγχρονα εργαλεία για την εφαρμογή του </a:t>
            </a:r>
            <a:r>
              <a:rPr lang="el-GR" dirty="0" err="1"/>
              <a:t>online</a:t>
            </a:r>
            <a:r>
              <a:rPr lang="el-GR" dirty="0"/>
              <a:t> </a:t>
            </a:r>
            <a:r>
              <a:rPr lang="el-GR" dirty="0" err="1"/>
              <a:t>marketing</a:t>
            </a:r>
            <a:endParaRPr lang="el-GR" dirty="0"/>
          </a:p>
        </p:txBody>
      </p:sp>
      <p:sp>
        <p:nvSpPr>
          <p:cNvPr id="3" name="Θέση περιεχομένου 2"/>
          <p:cNvSpPr>
            <a:spLocks noGrp="1"/>
          </p:cNvSpPr>
          <p:nvPr>
            <p:ph sz="quarter" idx="1"/>
          </p:nvPr>
        </p:nvSpPr>
        <p:spPr/>
        <p:txBody>
          <a:bodyPr>
            <a:normAutofit fontScale="77500" lnSpcReduction="20000"/>
          </a:bodyPr>
          <a:lstStyle/>
          <a:p>
            <a:r>
              <a:rPr lang="el-GR" dirty="0"/>
              <a:t>Οι ιστοσελίδες Κοινωνικής Δικτύωσης - </a:t>
            </a:r>
            <a:r>
              <a:rPr lang="el-GR" dirty="0" err="1"/>
              <a:t>Social</a:t>
            </a:r>
            <a:r>
              <a:rPr lang="el-GR" dirty="0"/>
              <a:t> </a:t>
            </a:r>
            <a:r>
              <a:rPr lang="el-GR" dirty="0" err="1"/>
              <a:t>Media</a:t>
            </a:r>
            <a:r>
              <a:rPr lang="el-GR" dirty="0"/>
              <a:t> (</a:t>
            </a:r>
            <a:r>
              <a:rPr lang="el-GR" dirty="0" err="1"/>
              <a:t>Twitter</a:t>
            </a:r>
            <a:r>
              <a:rPr lang="el-GR" dirty="0"/>
              <a:t>, </a:t>
            </a:r>
            <a:r>
              <a:rPr lang="el-GR" dirty="0" err="1"/>
              <a:t>Facebook</a:t>
            </a:r>
            <a:r>
              <a:rPr lang="el-GR" dirty="0"/>
              <a:t>, </a:t>
            </a:r>
            <a:r>
              <a:rPr lang="el-GR" dirty="0" err="1"/>
              <a:t>Myspace</a:t>
            </a:r>
            <a:r>
              <a:rPr lang="el-GR" dirty="0"/>
              <a:t>, </a:t>
            </a:r>
            <a:r>
              <a:rPr lang="el-GR" dirty="0" err="1"/>
              <a:t>LinkedIn</a:t>
            </a:r>
            <a:r>
              <a:rPr lang="el-GR" dirty="0"/>
              <a:t> κ.ά.). </a:t>
            </a:r>
            <a:endParaRPr lang="el-GR" dirty="0" smtClean="0"/>
          </a:p>
          <a:p>
            <a:r>
              <a:rPr lang="el-GR" dirty="0" smtClean="0"/>
              <a:t>Τα </a:t>
            </a:r>
            <a:r>
              <a:rPr lang="el-GR" dirty="0"/>
              <a:t>κοινωνικά δίκτυα είναι συστήματα που επιτρέπουν στα μέλη τους να μαθαίνουν τα νέα, τις προτιμήσεις, τις απόψεις και τις ικανότητες των υπόλοιπων μελών που είναι </a:t>
            </a:r>
            <a:r>
              <a:rPr lang="el-GR" dirty="0" smtClean="0"/>
              <a:t>συνδεμένα </a:t>
            </a:r>
          </a:p>
          <a:p>
            <a:r>
              <a:rPr lang="el-GR" dirty="0" smtClean="0"/>
              <a:t>Σε </a:t>
            </a:r>
            <a:r>
              <a:rPr lang="el-GR" dirty="0" err="1"/>
              <a:t>ό,τι</a:t>
            </a:r>
            <a:r>
              <a:rPr lang="el-GR" dirty="0"/>
              <a:t> αφορά τις επιχειρήσεις, η συνήθης συμπεριφορά των χρηστών περιλαμβάνει συζητήσεις για μάρκες, για τον τρόπο χρήσης ή συντήρησης κάποιων προϊόντων, για παροχή συμβουλών σχετικά με αποτελεσματική ή καινοτόμο χρήση ενός προϊόντος, για αντιμετώπιση προβλημάτων και σαφέστατα για κοινοποίηση εντυπώσεων και απόψεων (π.χ. έκφραση παραπόνων, αρνητικά ή θετικά σχόλια) αναφορικά με το επίπεδο ικανοποίησης ή απογοήτευσης από την επιχείρηση, το προϊόν ή τη μάρκα</a:t>
            </a:r>
            <a:r>
              <a:rPr lang="el-GR" dirty="0" smtClean="0"/>
              <a:t>.</a:t>
            </a:r>
          </a:p>
          <a:p>
            <a:r>
              <a:rPr lang="el-GR" dirty="0" smtClean="0"/>
              <a:t>Επιπλέον</a:t>
            </a:r>
            <a:r>
              <a:rPr lang="el-GR" dirty="0"/>
              <a:t>, μερικές επιχειρήσεις χρησιμοποιούν αυτά τα συστήματα </a:t>
            </a:r>
            <a:r>
              <a:rPr lang="el-GR" dirty="0" smtClean="0"/>
              <a:t>εσωτερικά</a:t>
            </a:r>
            <a:r>
              <a:rPr lang="el-GR" dirty="0"/>
              <a:t>, με σκοπό να εντοπίζουν χρήστες που μπορούν ν' ασκούν κάποια επιρροή, λόγω </a:t>
            </a:r>
            <a:r>
              <a:rPr lang="el-GR" dirty="0" smtClean="0"/>
              <a:t>εξειδικευμένης </a:t>
            </a:r>
            <a:r>
              <a:rPr lang="el-GR" dirty="0"/>
              <a:t>γνώσης σ' ένα αντικείμενο.</a:t>
            </a:r>
          </a:p>
          <a:p>
            <a:pPr marL="0" indent="0">
              <a:buNone/>
            </a:pPr>
            <a:endParaRPr lang="el-GR" dirty="0"/>
          </a:p>
        </p:txBody>
      </p:sp>
    </p:spTree>
    <p:extLst>
      <p:ext uri="{BB962C8B-B14F-4D97-AF65-F5344CB8AC3E}">
        <p14:creationId xmlns:p14="http://schemas.microsoft.com/office/powerpoint/2010/main" val="4156092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Παράμετροι διαμόρφωσης μέσων κοινωνικής δικτύωσης</a:t>
            </a:r>
            <a:endParaRPr lang="el-GR" dirty="0"/>
          </a:p>
        </p:txBody>
      </p:sp>
      <p:sp>
        <p:nvSpPr>
          <p:cNvPr id="3" name="Θέση περιεχομένου 2"/>
          <p:cNvSpPr>
            <a:spLocks noGrp="1"/>
          </p:cNvSpPr>
          <p:nvPr>
            <p:ph sz="quarter" idx="1"/>
          </p:nvPr>
        </p:nvSpPr>
        <p:spPr/>
        <p:txBody>
          <a:bodyPr>
            <a:normAutofit fontScale="77500" lnSpcReduction="20000"/>
          </a:bodyPr>
          <a:lstStyle/>
          <a:p>
            <a:r>
              <a:rPr lang="el-GR" dirty="0" smtClean="0"/>
              <a:t>η </a:t>
            </a:r>
            <a:r>
              <a:rPr lang="el-GR" dirty="0"/>
              <a:t>δύναμη των δεσμών </a:t>
            </a:r>
            <a:endParaRPr lang="el-GR" dirty="0" smtClean="0"/>
          </a:p>
          <a:p>
            <a:pPr lvl="1"/>
            <a:r>
              <a:rPr lang="el-GR" dirty="0" smtClean="0"/>
              <a:t>σχετίζεται </a:t>
            </a:r>
            <a:r>
              <a:rPr lang="el-GR" dirty="0"/>
              <a:t>με τη συχνότητα των </a:t>
            </a:r>
            <a:r>
              <a:rPr lang="el-GR" dirty="0" smtClean="0"/>
              <a:t>επαφών</a:t>
            </a:r>
          </a:p>
          <a:p>
            <a:pPr lvl="1"/>
            <a:r>
              <a:rPr lang="el-GR" dirty="0" smtClean="0"/>
              <a:t>την </a:t>
            </a:r>
            <a:r>
              <a:rPr lang="el-GR" dirty="0"/>
              <a:t>επένδυση σε χρόνο και </a:t>
            </a:r>
            <a:r>
              <a:rPr lang="el-GR" dirty="0" smtClean="0"/>
              <a:t>προσπάθεια</a:t>
            </a:r>
          </a:p>
          <a:p>
            <a:pPr lvl="1"/>
            <a:r>
              <a:rPr lang="el-GR" dirty="0" smtClean="0"/>
              <a:t>την αμοιβαιότητα </a:t>
            </a:r>
            <a:r>
              <a:rPr lang="el-GR" dirty="0"/>
              <a:t>της </a:t>
            </a:r>
            <a:r>
              <a:rPr lang="el-GR" dirty="0" smtClean="0"/>
              <a:t>σχέσης</a:t>
            </a:r>
          </a:p>
          <a:p>
            <a:pPr lvl="1"/>
            <a:r>
              <a:rPr lang="el-GR" dirty="0" smtClean="0"/>
              <a:t>οι καταναλωτές </a:t>
            </a:r>
            <a:r>
              <a:rPr lang="el-GR" dirty="0"/>
              <a:t>επιδεικνύουν κοινωνικές συμπεριφορές προς τους συμμετέχοντες στις ιστοσελίδες </a:t>
            </a:r>
            <a:r>
              <a:rPr lang="el-GR" dirty="0" smtClean="0"/>
              <a:t>κοινωνικής </a:t>
            </a:r>
            <a:r>
              <a:rPr lang="el-GR" dirty="0"/>
              <a:t>δικτύωσης, παρόμοιες με αυτές της καθημερινής τους ζωής </a:t>
            </a:r>
            <a:r>
              <a:rPr lang="el-GR" dirty="0" smtClean="0"/>
              <a:t>.</a:t>
            </a:r>
          </a:p>
          <a:p>
            <a:r>
              <a:rPr lang="el-GR" dirty="0" smtClean="0"/>
              <a:t>η </a:t>
            </a:r>
            <a:r>
              <a:rPr lang="el-GR" dirty="0" err="1" smtClean="0"/>
              <a:t>ομοφιλία</a:t>
            </a:r>
            <a:endParaRPr lang="el-GR" dirty="0" smtClean="0"/>
          </a:p>
          <a:p>
            <a:pPr lvl="1"/>
            <a:r>
              <a:rPr lang="el-GR" dirty="0" smtClean="0"/>
              <a:t>αναφέρεται </a:t>
            </a:r>
            <a:r>
              <a:rPr lang="el-GR" dirty="0"/>
              <a:t>στην έμφυτη προτίμηση των ανθρώπων να συγχρωτίζονται μ' αυτούς που μοιράζονται κοινά ενδιαφέροντα, κοινές αντιλήψεις και αξίες, και γενικά τους </a:t>
            </a:r>
            <a:r>
              <a:rPr lang="el-GR" dirty="0" smtClean="0"/>
              <a:t>συνδέουν </a:t>
            </a:r>
            <a:r>
              <a:rPr lang="el-GR" dirty="0"/>
              <a:t>αρκετές "</a:t>
            </a:r>
            <a:r>
              <a:rPr lang="el-GR" dirty="0" smtClean="0"/>
              <a:t>ομοιότητες«</a:t>
            </a:r>
          </a:p>
          <a:p>
            <a:pPr lvl="1"/>
            <a:r>
              <a:rPr lang="el-GR" dirty="0" smtClean="0"/>
              <a:t>Βασικός πόλος </a:t>
            </a:r>
            <a:r>
              <a:rPr lang="el-GR" dirty="0"/>
              <a:t> </a:t>
            </a:r>
            <a:r>
              <a:rPr lang="el-GR" dirty="0" smtClean="0"/>
              <a:t>έλξης </a:t>
            </a:r>
            <a:r>
              <a:rPr lang="el-GR" dirty="0"/>
              <a:t>όλων των μελών μιας τέτοιας ιστοσελίδας είναι η κοινή αγάπη ή το κοινό ενδιαφέρον για κάποια ιδέα ή </a:t>
            </a:r>
            <a:r>
              <a:rPr lang="el-GR" dirty="0" smtClean="0"/>
              <a:t>κάποια </a:t>
            </a:r>
            <a:r>
              <a:rPr lang="el-GR" dirty="0"/>
              <a:t>δραστηριότητα ή ακόμα και κάποια μάρκα ή επιχείρηση </a:t>
            </a:r>
            <a:r>
              <a:rPr lang="el-GR" dirty="0" smtClean="0"/>
              <a:t>.</a:t>
            </a:r>
          </a:p>
          <a:p>
            <a:r>
              <a:rPr lang="el-GR" dirty="0" smtClean="0"/>
              <a:t>η </a:t>
            </a:r>
            <a:r>
              <a:rPr lang="el-GR" dirty="0"/>
              <a:t>αξιοπιστία της </a:t>
            </a:r>
            <a:r>
              <a:rPr lang="el-GR" dirty="0" smtClean="0"/>
              <a:t>πηγής</a:t>
            </a:r>
          </a:p>
          <a:p>
            <a:pPr lvl="1"/>
            <a:r>
              <a:rPr lang="el-GR" dirty="0" smtClean="0"/>
              <a:t>βαθμός </a:t>
            </a:r>
            <a:r>
              <a:rPr lang="el-GR" dirty="0"/>
              <a:t>"ικανότητας" των μελών ή των διαχειριστών μιας ιστοσελίδας σε όρους </a:t>
            </a:r>
            <a:r>
              <a:rPr lang="el-GR" dirty="0" smtClean="0"/>
              <a:t>παροχής </a:t>
            </a:r>
            <a:r>
              <a:rPr lang="el-GR" dirty="0"/>
              <a:t>αξιόπιστης γνώσης, εμπειρίας, </a:t>
            </a:r>
            <a:r>
              <a:rPr lang="el-GR" dirty="0" smtClean="0"/>
              <a:t>εξειδίκευσης</a:t>
            </a:r>
            <a:endParaRPr lang="el-GR" dirty="0"/>
          </a:p>
        </p:txBody>
      </p:sp>
    </p:spTree>
    <p:extLst>
      <p:ext uri="{BB962C8B-B14F-4D97-AF65-F5344CB8AC3E}">
        <p14:creationId xmlns:p14="http://schemas.microsoft.com/office/powerpoint/2010/main" val="7673342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err="1" smtClean="0"/>
              <a:t>eWom</a:t>
            </a:r>
            <a:endParaRPr lang="el-GR" dirty="0"/>
          </a:p>
        </p:txBody>
      </p:sp>
      <p:sp>
        <p:nvSpPr>
          <p:cNvPr id="3" name="Θέση περιεχομένου 2"/>
          <p:cNvSpPr>
            <a:spLocks noGrp="1"/>
          </p:cNvSpPr>
          <p:nvPr>
            <p:ph sz="quarter" idx="1"/>
          </p:nvPr>
        </p:nvSpPr>
        <p:spPr/>
        <p:txBody>
          <a:bodyPr>
            <a:normAutofit fontScale="70000" lnSpcReduction="20000"/>
          </a:bodyPr>
          <a:lstStyle/>
          <a:p>
            <a:r>
              <a:rPr lang="el-GR" dirty="0" smtClean="0"/>
              <a:t>Ιδιαίτερα </a:t>
            </a:r>
            <a:r>
              <a:rPr lang="el-GR" dirty="0"/>
              <a:t>αποτελεσματικό και συχνά εμφανιζόμενο εργαλείο ψηφιακού </a:t>
            </a:r>
            <a:r>
              <a:rPr lang="el-GR" dirty="0" err="1" smtClean="0"/>
              <a:t>marketing</a:t>
            </a:r>
            <a:endParaRPr lang="el-GR" dirty="0" smtClean="0"/>
          </a:p>
          <a:p>
            <a:r>
              <a:rPr lang="el-GR" dirty="0" smtClean="0"/>
              <a:t>βασίζει </a:t>
            </a:r>
            <a:r>
              <a:rPr lang="el-GR" dirty="0"/>
              <a:t>τη λειτουργία του στη δυνατότητα συνεργατικής πρόσβασης και παραγωγής </a:t>
            </a:r>
            <a:r>
              <a:rPr lang="el-GR" dirty="0" err="1"/>
              <a:t>on</a:t>
            </a:r>
            <a:r>
              <a:rPr lang="el-GR" dirty="0"/>
              <a:t> </a:t>
            </a:r>
            <a:r>
              <a:rPr lang="el-GR" dirty="0" err="1"/>
              <a:t>line</a:t>
            </a:r>
            <a:r>
              <a:rPr lang="el-GR" dirty="0"/>
              <a:t> υλικού από τους ίδιους τους χρήστες του </a:t>
            </a:r>
            <a:r>
              <a:rPr lang="el-GR" dirty="0" smtClean="0"/>
              <a:t>διαδικτύου</a:t>
            </a:r>
          </a:p>
          <a:p>
            <a:r>
              <a:rPr lang="el-GR" dirty="0" smtClean="0"/>
              <a:t>οι </a:t>
            </a:r>
            <a:r>
              <a:rPr lang="el-GR" dirty="0"/>
              <a:t>πιο συχνές εφαρμογές του προκύπτουν μέσα από τις ιστοσελίδες κοινωνικής </a:t>
            </a:r>
            <a:r>
              <a:rPr lang="el-GR" dirty="0" smtClean="0"/>
              <a:t>δικτύωσης </a:t>
            </a:r>
            <a:r>
              <a:rPr lang="el-GR" dirty="0"/>
              <a:t>, τα </a:t>
            </a:r>
            <a:r>
              <a:rPr lang="el-GR" dirty="0" err="1"/>
              <a:t>sites</a:t>
            </a:r>
            <a:r>
              <a:rPr lang="el-GR" dirty="0"/>
              <a:t> παραγωγής </a:t>
            </a:r>
            <a:r>
              <a:rPr lang="el-GR" dirty="0" err="1"/>
              <a:t>on</a:t>
            </a:r>
            <a:r>
              <a:rPr lang="el-GR" dirty="0"/>
              <a:t> </a:t>
            </a:r>
            <a:r>
              <a:rPr lang="el-GR" dirty="0" err="1"/>
              <a:t>line</a:t>
            </a:r>
            <a:r>
              <a:rPr lang="el-GR" dirty="0"/>
              <a:t> υλικού από τους ίδιους τους χρήστες του διαδικτύου , τα </a:t>
            </a:r>
            <a:r>
              <a:rPr lang="el-GR" dirty="0" err="1"/>
              <a:t>sites</a:t>
            </a:r>
            <a:r>
              <a:rPr lang="el-GR" dirty="0"/>
              <a:t> όπου γίνονται ανταλλαγές προϊόντων, πλειστηριασμοί, κ.ά.  και τέλος εκείνα όπου γίνεται </a:t>
            </a:r>
            <a:r>
              <a:rPr lang="el-GR" dirty="0" smtClean="0"/>
              <a:t>επισκόπηση </a:t>
            </a:r>
            <a:r>
              <a:rPr lang="el-GR" dirty="0"/>
              <a:t>ή / και αξιολόγηση διαφόρων προϊόντων που κυκλοφορούν στο εμπόριο .</a:t>
            </a:r>
          </a:p>
          <a:p>
            <a:r>
              <a:rPr lang="el-GR" dirty="0"/>
              <a:t>Το </a:t>
            </a:r>
            <a:r>
              <a:rPr lang="el-GR" dirty="0" err="1"/>
              <a:t>eWom</a:t>
            </a:r>
            <a:r>
              <a:rPr lang="el-GR" dirty="0"/>
              <a:t> εμφανίζει σαφείς ανοδικές τάσεις: Έχει μετρηθεί ότι ο μέσος όρος των ημερήσιων </a:t>
            </a:r>
            <a:r>
              <a:rPr lang="el-GR" dirty="0" err="1"/>
              <a:t>on</a:t>
            </a:r>
            <a:r>
              <a:rPr lang="el-GR" dirty="0"/>
              <a:t> </a:t>
            </a:r>
            <a:r>
              <a:rPr lang="el-GR" dirty="0" err="1"/>
              <a:t>line</a:t>
            </a:r>
            <a:r>
              <a:rPr lang="el-GR" dirty="0"/>
              <a:t> συζητήσεων αναφορικά με μάρκες, προϊόντα και επιχειρήσεις, πλησιάζει το εκπληκτικό νούμερο των 3,5 δις περίπου . Βασικός παράγοντας της επιτυχίας του </a:t>
            </a:r>
            <a:r>
              <a:rPr lang="el-GR" dirty="0" err="1"/>
              <a:t>eWom</a:t>
            </a:r>
            <a:r>
              <a:rPr lang="el-GR" dirty="0"/>
              <a:t> είναι ότι δίνει </a:t>
            </a:r>
            <a:r>
              <a:rPr lang="el-GR" dirty="0" smtClean="0"/>
              <a:t>διέξοδο </a:t>
            </a:r>
            <a:r>
              <a:rPr lang="el-GR" dirty="0"/>
              <a:t>στην αναγκαιότητα πολλών σημερινών καταναλωτών, κυρίως των νέων, να αλληλεπιδρούν ο ένας στον άλλο, να μοιράζονται προσωπικές εμπειρίες και γνώμες και να εμπλέκονται πιο </a:t>
            </a:r>
            <a:r>
              <a:rPr lang="el-GR" dirty="0" smtClean="0"/>
              <a:t>ενεργά </a:t>
            </a:r>
            <a:r>
              <a:rPr lang="el-GR" dirty="0"/>
              <a:t>στη διαδικασία της λήψης απόφασης για την αγορά ενός προϊόντος.</a:t>
            </a:r>
          </a:p>
          <a:p>
            <a:endParaRPr lang="el-GR" dirty="0"/>
          </a:p>
        </p:txBody>
      </p:sp>
    </p:spTree>
    <p:extLst>
      <p:ext uri="{BB962C8B-B14F-4D97-AF65-F5344CB8AC3E}">
        <p14:creationId xmlns:p14="http://schemas.microsoft.com/office/powerpoint/2010/main" val="42529996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Ιστολόγια</a:t>
            </a:r>
            <a:endParaRPr lang="el-GR" dirty="0"/>
          </a:p>
        </p:txBody>
      </p:sp>
      <p:sp>
        <p:nvSpPr>
          <p:cNvPr id="3" name="Θέση περιεχομένου 2"/>
          <p:cNvSpPr>
            <a:spLocks noGrp="1"/>
          </p:cNvSpPr>
          <p:nvPr>
            <p:ph sz="quarter" idx="1"/>
          </p:nvPr>
        </p:nvSpPr>
        <p:spPr/>
        <p:txBody>
          <a:bodyPr>
            <a:normAutofit fontScale="92500" lnSpcReduction="10000"/>
          </a:bodyPr>
          <a:lstStyle/>
          <a:p>
            <a:r>
              <a:rPr lang="en-US" dirty="0" smtClean="0"/>
              <a:t>E</a:t>
            </a:r>
            <a:r>
              <a:rPr lang="el-GR" dirty="0" err="1" smtClean="0"/>
              <a:t>ίναι</a:t>
            </a:r>
            <a:r>
              <a:rPr lang="el-GR" dirty="0" smtClean="0"/>
              <a:t> </a:t>
            </a:r>
            <a:r>
              <a:rPr lang="el-GR" dirty="0" err="1"/>
              <a:t>on</a:t>
            </a:r>
            <a:r>
              <a:rPr lang="el-GR" dirty="0"/>
              <a:t> </a:t>
            </a:r>
            <a:r>
              <a:rPr lang="el-GR" dirty="0" err="1"/>
              <a:t>line</a:t>
            </a:r>
            <a:r>
              <a:rPr lang="el-GR" dirty="0"/>
              <a:t> εφημερίδες ή ημερολόγια που φιλοξενούνται σε κάποιες ιστοσελίδες και περιλαμβάνουν πληροφορίες </a:t>
            </a:r>
            <a:endParaRPr lang="en-US" dirty="0" smtClean="0"/>
          </a:p>
          <a:p>
            <a:r>
              <a:rPr lang="el-GR" dirty="0" smtClean="0"/>
              <a:t>είτε </a:t>
            </a:r>
            <a:r>
              <a:rPr lang="el-GR" dirty="0"/>
              <a:t>για προσωπικά θέματα του συγγραφέα, είτε σχόλια του ιδίου και άλλων για θέματα ευρύτερου ενδιαφέροντος </a:t>
            </a:r>
            <a:endParaRPr lang="en-US" dirty="0" smtClean="0"/>
          </a:p>
          <a:p>
            <a:r>
              <a:rPr lang="el-GR" dirty="0" smtClean="0"/>
              <a:t>υπάρχει </a:t>
            </a:r>
            <a:r>
              <a:rPr lang="el-GR" dirty="0"/>
              <a:t>δυνατότητα να φιλοξενούνται στην ιστοσελίδα </a:t>
            </a:r>
            <a:r>
              <a:rPr lang="el-GR" dirty="0" smtClean="0"/>
              <a:t>σχόλια </a:t>
            </a:r>
            <a:r>
              <a:rPr lang="el-GR" dirty="0"/>
              <a:t>άλλων αναγνωστών οι οποίοι μετατρέπονται και αυτοί με τη σειρά τους σε παραγωγούς σκέψης και απόψεων για τα θέματα που συζητιούνται. </a:t>
            </a:r>
            <a:endParaRPr lang="en-US" dirty="0" smtClean="0"/>
          </a:p>
          <a:p>
            <a:r>
              <a:rPr lang="el-GR" dirty="0"/>
              <a:t>τ</a:t>
            </a:r>
            <a:r>
              <a:rPr lang="el-GR" dirty="0" smtClean="0"/>
              <a:t>α </a:t>
            </a:r>
            <a:r>
              <a:rPr lang="el-GR" dirty="0" err="1"/>
              <a:t>ιστολόγια</a:t>
            </a:r>
            <a:r>
              <a:rPr lang="el-GR" dirty="0"/>
              <a:t> μπορούν να θεωρηθούν ότι είναι και ένα πολύ καλό όχημα για τη διευκόλυνση του </a:t>
            </a:r>
            <a:r>
              <a:rPr lang="el-GR" dirty="0" err="1"/>
              <a:t>eWom</a:t>
            </a:r>
            <a:r>
              <a:rPr lang="el-GR" dirty="0"/>
              <a:t>. </a:t>
            </a:r>
            <a:endParaRPr lang="el-GR" dirty="0"/>
          </a:p>
        </p:txBody>
      </p:sp>
    </p:spTree>
    <p:extLst>
      <p:ext uri="{BB962C8B-B14F-4D97-AF65-F5344CB8AC3E}">
        <p14:creationId xmlns:p14="http://schemas.microsoft.com/office/powerpoint/2010/main" val="3606483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Podcasts </a:t>
            </a:r>
            <a:endParaRPr lang="el-GR" dirty="0"/>
          </a:p>
        </p:txBody>
      </p:sp>
      <p:sp>
        <p:nvSpPr>
          <p:cNvPr id="3" name="Θέση περιεχομένου 2"/>
          <p:cNvSpPr>
            <a:spLocks noGrp="1"/>
          </p:cNvSpPr>
          <p:nvPr>
            <p:ph sz="quarter" idx="1"/>
          </p:nvPr>
        </p:nvSpPr>
        <p:spPr/>
        <p:txBody>
          <a:bodyPr/>
          <a:lstStyle/>
          <a:p>
            <a:r>
              <a:rPr lang="el-GR" dirty="0" smtClean="0"/>
              <a:t>Είναι </a:t>
            </a:r>
            <a:r>
              <a:rPr lang="el-GR" dirty="0"/>
              <a:t>αρχεία </a:t>
            </a:r>
            <a:r>
              <a:rPr lang="el-GR" dirty="0" err="1"/>
              <a:t>audio</a:t>
            </a:r>
            <a:r>
              <a:rPr lang="el-GR" dirty="0"/>
              <a:t> ή </a:t>
            </a:r>
            <a:r>
              <a:rPr lang="el-GR" dirty="0" err="1"/>
              <a:t>video</a:t>
            </a:r>
            <a:r>
              <a:rPr lang="el-GR" dirty="0"/>
              <a:t> αποθηκευμένα στα </a:t>
            </a:r>
            <a:r>
              <a:rPr lang="el-GR" dirty="0" err="1"/>
              <a:t>ιστολόγια</a:t>
            </a:r>
            <a:r>
              <a:rPr lang="el-GR" dirty="0"/>
              <a:t> ή στις ιστοσελίδες και στην ουσία πρόκειται για πολυμέσα που πολλές φορές διανέμονται και μέσω άλλων ψηφιακών εφαρμογών όπως τα </a:t>
            </a:r>
            <a:r>
              <a:rPr lang="el-GR" dirty="0" err="1"/>
              <a:t>iTunes</a:t>
            </a:r>
            <a:r>
              <a:rPr lang="el-GR" dirty="0"/>
              <a:t> της εταιρίας </a:t>
            </a:r>
            <a:r>
              <a:rPr lang="el-GR" dirty="0" err="1"/>
              <a:t>Apple</a:t>
            </a:r>
            <a:r>
              <a:rPr lang="el-GR" dirty="0"/>
              <a:t>. </a:t>
            </a:r>
            <a:endParaRPr lang="el-GR" dirty="0" smtClean="0"/>
          </a:p>
          <a:p>
            <a:r>
              <a:rPr lang="el-GR" dirty="0" smtClean="0"/>
              <a:t>Τα </a:t>
            </a:r>
            <a:r>
              <a:rPr lang="el-GR" dirty="0"/>
              <a:t>αρχεία αυτά μπορούν εύκολα ν' </a:t>
            </a:r>
            <a:r>
              <a:rPr lang="el-GR" dirty="0" smtClean="0"/>
              <a:t>αποθηκευτούν </a:t>
            </a:r>
            <a:r>
              <a:rPr lang="el-GR" dirty="0"/>
              <a:t>σε άλλες φορητές ψηφιακές μονάδες αναπαραγωγής π.χ. </a:t>
            </a:r>
            <a:r>
              <a:rPr lang="el-GR" dirty="0" err="1"/>
              <a:t>ipod</a:t>
            </a:r>
            <a:r>
              <a:rPr lang="el-GR" dirty="0"/>
              <a:t>, </a:t>
            </a:r>
            <a:r>
              <a:rPr lang="el-GR" dirty="0" err="1"/>
              <a:t>iphone</a:t>
            </a:r>
            <a:r>
              <a:rPr lang="el-GR" dirty="0"/>
              <a:t> και ο κάτοχος </a:t>
            </a:r>
            <a:r>
              <a:rPr lang="el-GR" dirty="0" smtClean="0"/>
              <a:t>αυτών </a:t>
            </a:r>
            <a:r>
              <a:rPr lang="el-GR" dirty="0"/>
              <a:t>των συσκευών μπορεί να έχει πρόσβαση σε αυτά οποτεδήποτε επιθυμεί.</a:t>
            </a:r>
            <a:endParaRPr lang="el-GR" dirty="0"/>
          </a:p>
        </p:txBody>
      </p:sp>
    </p:spTree>
    <p:extLst>
      <p:ext uri="{BB962C8B-B14F-4D97-AF65-F5344CB8AC3E}">
        <p14:creationId xmlns:p14="http://schemas.microsoft.com/office/powerpoint/2010/main" val="28144592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Online (brand) Communities </a:t>
            </a:r>
            <a:endParaRPr lang="el-GR" dirty="0"/>
          </a:p>
        </p:txBody>
      </p:sp>
      <p:sp>
        <p:nvSpPr>
          <p:cNvPr id="3" name="Θέση περιεχομένου 2"/>
          <p:cNvSpPr>
            <a:spLocks noGrp="1"/>
          </p:cNvSpPr>
          <p:nvPr>
            <p:ph sz="quarter" idx="1"/>
          </p:nvPr>
        </p:nvSpPr>
        <p:spPr/>
        <p:txBody>
          <a:bodyPr>
            <a:normAutofit/>
          </a:bodyPr>
          <a:lstStyle/>
          <a:p>
            <a:r>
              <a:rPr lang="el-GR" dirty="0" smtClean="0"/>
              <a:t>Είναι </a:t>
            </a:r>
            <a:r>
              <a:rPr lang="el-GR" dirty="0"/>
              <a:t>διαδικτυακές κοινότητες τα μέλη των οποίων αναπτύσσουν κοινωνικούς δεσμούς μεταξύ τους, λόγω του κοινού ενδιαφέροντος ή / και του θαυμασμού που εκδηλώνουν για κάποια μάρκα, προϊόν ή επιχείρηση </a:t>
            </a:r>
            <a:endParaRPr lang="el-GR" dirty="0" smtClean="0"/>
          </a:p>
          <a:p>
            <a:r>
              <a:rPr lang="el-GR" dirty="0" smtClean="0"/>
              <a:t>3 είδη </a:t>
            </a:r>
            <a:endParaRPr lang="el-GR" dirty="0"/>
          </a:p>
          <a:p>
            <a:pPr lvl="1"/>
            <a:r>
              <a:rPr lang="el-GR" dirty="0" smtClean="0"/>
              <a:t>αποκλειστικά </a:t>
            </a:r>
            <a:r>
              <a:rPr lang="el-GR" dirty="0"/>
              <a:t>διαχειριζόμενες από </a:t>
            </a:r>
            <a:r>
              <a:rPr lang="el-GR" dirty="0" smtClean="0"/>
              <a:t>καταναλωτές</a:t>
            </a:r>
          </a:p>
          <a:p>
            <a:pPr lvl="1"/>
            <a:r>
              <a:rPr lang="el-GR" dirty="0" smtClean="0"/>
              <a:t>διαχειριζόμενες </a:t>
            </a:r>
            <a:r>
              <a:rPr lang="el-GR" dirty="0"/>
              <a:t>από επιχειρήσεις όπου, όμως, συμμετέχουν οι καταναλωτές και οι πελάτες  και </a:t>
            </a:r>
            <a:endParaRPr lang="el-GR" dirty="0" smtClean="0"/>
          </a:p>
          <a:p>
            <a:pPr lvl="1"/>
            <a:r>
              <a:rPr lang="el-GR" dirty="0" smtClean="0"/>
              <a:t>μεικτού </a:t>
            </a:r>
            <a:r>
              <a:rPr lang="el-GR" dirty="0"/>
              <a:t>τύπου, κοινά διαχειριζόμενες από τις επιχειρήσεις και τους καταναλωτές</a:t>
            </a:r>
          </a:p>
          <a:p>
            <a:endParaRPr lang="el-GR" dirty="0"/>
          </a:p>
        </p:txBody>
      </p:sp>
    </p:spTree>
    <p:extLst>
      <p:ext uri="{BB962C8B-B14F-4D97-AF65-F5344CB8AC3E}">
        <p14:creationId xmlns:p14="http://schemas.microsoft.com/office/powerpoint/2010/main" val="3283003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Προσεγγίσεις διαδικτυακών κοινοτήτων</a:t>
            </a:r>
            <a:endParaRPr lang="el-GR" dirty="0"/>
          </a:p>
        </p:txBody>
      </p:sp>
      <p:sp>
        <p:nvSpPr>
          <p:cNvPr id="3" name="Θέση περιεχομένου 2"/>
          <p:cNvSpPr>
            <a:spLocks noGrp="1"/>
          </p:cNvSpPr>
          <p:nvPr>
            <p:ph sz="quarter" idx="1"/>
          </p:nvPr>
        </p:nvSpPr>
        <p:spPr/>
        <p:txBody>
          <a:bodyPr>
            <a:normAutofit fontScale="77500" lnSpcReduction="20000"/>
          </a:bodyPr>
          <a:lstStyle/>
          <a:p>
            <a:r>
              <a:rPr lang="el-GR" dirty="0" smtClean="0"/>
              <a:t>"Πολέμιοι«</a:t>
            </a:r>
          </a:p>
          <a:p>
            <a:pPr lvl="1"/>
            <a:r>
              <a:rPr lang="el-GR" dirty="0" smtClean="0"/>
              <a:t>η </a:t>
            </a:r>
            <a:r>
              <a:rPr lang="el-GR" dirty="0"/>
              <a:t>προσέγγιση του "εμείς εναντίον αυτών" ή του "αντίπαλου δέους" </a:t>
            </a:r>
            <a:endParaRPr lang="el-GR" dirty="0" smtClean="0"/>
          </a:p>
          <a:p>
            <a:r>
              <a:rPr lang="el-GR" dirty="0" err="1" smtClean="0"/>
              <a:t>Role</a:t>
            </a:r>
            <a:r>
              <a:rPr lang="el-GR" dirty="0" smtClean="0"/>
              <a:t> </a:t>
            </a:r>
            <a:r>
              <a:rPr lang="el-GR" dirty="0" err="1" smtClean="0"/>
              <a:t>models</a:t>
            </a:r>
            <a:endParaRPr lang="el-GR" dirty="0" smtClean="0"/>
          </a:p>
          <a:p>
            <a:pPr lvl="1"/>
            <a:r>
              <a:rPr lang="el-GR" dirty="0" smtClean="0"/>
              <a:t>τα μέλη που συμμετέχουν σ' αυτές τις "κοινότητες" συνδέονται από τον κοινό τους θαυμασμό και θετική άποψη για κάποιο διάσημο πρόσωπο που εκτιμούν</a:t>
            </a:r>
          </a:p>
          <a:p>
            <a:r>
              <a:rPr lang="el-GR" dirty="0" smtClean="0"/>
              <a:t>Ανταλλαγή </a:t>
            </a:r>
          </a:p>
          <a:p>
            <a:pPr lvl="1"/>
            <a:r>
              <a:rPr lang="el-GR" dirty="0" smtClean="0"/>
              <a:t>αφορά </a:t>
            </a:r>
            <a:r>
              <a:rPr lang="el-GR" dirty="0"/>
              <a:t>σε σκέψεις, εμπειρίες, τεχνογνωσία, δώρα ή ακόμα και φιλοξενία. Η έννοια της "ανταλλαγής" δημιουργεί το κοινό σημείο επαφής για τα μέλη μιας "κοινότητας" και βοηθάει στην ανάπτυξη της συνεκτικότητας των </a:t>
            </a:r>
            <a:r>
              <a:rPr lang="el-GR" dirty="0" smtClean="0"/>
              <a:t>μελών.</a:t>
            </a:r>
            <a:endParaRPr lang="el-GR" dirty="0"/>
          </a:p>
          <a:p>
            <a:r>
              <a:rPr lang="el-GR" dirty="0" smtClean="0"/>
              <a:t>Εκδηλώσεις</a:t>
            </a:r>
          </a:p>
          <a:p>
            <a:pPr lvl="1"/>
            <a:r>
              <a:rPr lang="el-GR" dirty="0" smtClean="0"/>
              <a:t>πηγάζουν </a:t>
            </a:r>
            <a:r>
              <a:rPr lang="el-GR" dirty="0"/>
              <a:t>από την επιθυμία πολλών ανθρώπων να συμμετέχουν σε κοινές εκδηλώσεις που βασίζονται σε παραδόσεις, κοινά ήθη και έθιμα, κοινή αγάπη για κάποια </a:t>
            </a:r>
            <a:r>
              <a:rPr lang="el-GR" dirty="0" smtClean="0"/>
              <a:t>αθλήματα </a:t>
            </a:r>
            <a:r>
              <a:rPr lang="el-GR" dirty="0"/>
              <a:t>ή δραστηριότητες (π.χ. ποδηλασία, ορειβασία, φωτογραφία</a:t>
            </a:r>
            <a:r>
              <a:rPr lang="el-GR" dirty="0" smtClean="0"/>
              <a:t>)</a:t>
            </a:r>
            <a:endParaRPr lang="el-GR" dirty="0"/>
          </a:p>
          <a:p>
            <a:endParaRPr lang="el-GR" dirty="0" smtClean="0"/>
          </a:p>
          <a:p>
            <a:r>
              <a:rPr lang="el-GR" dirty="0" smtClean="0"/>
              <a:t>Προοδευτικότητα </a:t>
            </a:r>
          </a:p>
          <a:p>
            <a:pPr lvl="1"/>
            <a:r>
              <a:rPr lang="el-GR" dirty="0" smtClean="0"/>
              <a:t>εκφράζεται </a:t>
            </a:r>
            <a:r>
              <a:rPr lang="el-GR" dirty="0"/>
              <a:t>από την ανάγκη συμμετοχής σε οτιδήποτε νέο τεχνολογικά ή </a:t>
            </a:r>
            <a:r>
              <a:rPr lang="el-GR" dirty="0" smtClean="0"/>
              <a:t>καινοτομικό</a:t>
            </a:r>
            <a:endParaRPr lang="el-GR" dirty="0"/>
          </a:p>
        </p:txBody>
      </p:sp>
    </p:spTree>
    <p:extLst>
      <p:ext uri="{BB962C8B-B14F-4D97-AF65-F5344CB8AC3E}">
        <p14:creationId xmlns:p14="http://schemas.microsoft.com/office/powerpoint/2010/main" val="272108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Εικονική πραγματικότητα</a:t>
            </a:r>
            <a:endParaRPr lang="el-GR" dirty="0"/>
          </a:p>
        </p:txBody>
      </p:sp>
      <p:sp>
        <p:nvSpPr>
          <p:cNvPr id="3" name="Θέση περιεχομένου 2"/>
          <p:cNvSpPr>
            <a:spLocks noGrp="1"/>
          </p:cNvSpPr>
          <p:nvPr>
            <p:ph sz="quarter" idx="1"/>
          </p:nvPr>
        </p:nvSpPr>
        <p:spPr/>
        <p:txBody>
          <a:bodyPr>
            <a:normAutofit fontScale="92500" lnSpcReduction="10000"/>
          </a:bodyPr>
          <a:lstStyle/>
          <a:p>
            <a:r>
              <a:rPr lang="el-GR" dirty="0" smtClean="0"/>
              <a:t>εκατομμύρια </a:t>
            </a:r>
            <a:r>
              <a:rPr lang="el-GR" dirty="0"/>
              <a:t>ανθρώπων σ' όλο τον κόσμο συνδέονται στο </a:t>
            </a:r>
            <a:r>
              <a:rPr lang="el-GR" dirty="0" err="1"/>
              <a:t>internet</a:t>
            </a:r>
            <a:r>
              <a:rPr lang="el-GR" dirty="0"/>
              <a:t> και συμμετέχουν σε </a:t>
            </a:r>
            <a:r>
              <a:rPr lang="el-GR" dirty="0" err="1"/>
              <a:t>online</a:t>
            </a:r>
            <a:r>
              <a:rPr lang="el-GR" dirty="0"/>
              <a:t> διαδικτυακά </a:t>
            </a:r>
            <a:r>
              <a:rPr lang="el-GR" dirty="0" err="1"/>
              <a:t>games</a:t>
            </a:r>
            <a:r>
              <a:rPr lang="el-GR" dirty="0"/>
              <a:t> όπως είναι λ.χ. το </a:t>
            </a:r>
            <a:r>
              <a:rPr lang="el-GR" dirty="0" err="1"/>
              <a:t>Second</a:t>
            </a:r>
            <a:r>
              <a:rPr lang="el-GR" dirty="0"/>
              <a:t> </a:t>
            </a:r>
            <a:r>
              <a:rPr lang="el-GR" dirty="0" err="1"/>
              <a:t>Life</a:t>
            </a:r>
            <a:r>
              <a:rPr lang="el-GR" dirty="0"/>
              <a:t> και το </a:t>
            </a:r>
            <a:r>
              <a:rPr lang="el-GR" dirty="0" err="1"/>
              <a:t>There.com</a:t>
            </a:r>
            <a:r>
              <a:rPr lang="el-GR" dirty="0"/>
              <a:t>, όπου επιλέγουν εικονικούς χαρακτήρες και προσομοιώνουν μια "κανονική ζωή". </a:t>
            </a:r>
            <a:endParaRPr lang="el-GR" dirty="0" smtClean="0"/>
          </a:p>
          <a:p>
            <a:r>
              <a:rPr lang="el-GR" dirty="0" smtClean="0"/>
              <a:t>Μέσα </a:t>
            </a:r>
            <a:r>
              <a:rPr lang="el-GR" dirty="0"/>
              <a:t>σε αυτή την "κανονική ζωή" οι ανθρώπινοι χαρακτήρες καταναλώνουν και αλληλεπιδρούν με άλλους καταναλωτές, γεγονός που δίνει πολλές ευκαιρίες στις επιχειρήσεις για ψηφιακή επικοινωνία. </a:t>
            </a:r>
            <a:endParaRPr lang="el-GR" dirty="0" smtClean="0"/>
          </a:p>
          <a:p>
            <a:r>
              <a:rPr lang="el-GR" dirty="0" smtClean="0"/>
              <a:t>Ειδικότερα</a:t>
            </a:r>
            <a:r>
              <a:rPr lang="el-GR" dirty="0"/>
              <a:t>, αναφέρονται μερικές από τις παγκόσμιες μάρκες οι οποίες συμμετέχουν στο "παιχνίδι", όπως </a:t>
            </a:r>
            <a:r>
              <a:rPr lang="el-GR" dirty="0" err="1"/>
              <a:t>Coca</a:t>
            </a:r>
            <a:r>
              <a:rPr lang="el-GR" dirty="0"/>
              <a:t>-</a:t>
            </a:r>
            <a:r>
              <a:rPr lang="el-GR" dirty="0" err="1"/>
              <a:t>Cola</a:t>
            </a:r>
            <a:r>
              <a:rPr lang="el-GR" dirty="0"/>
              <a:t>, </a:t>
            </a:r>
            <a:r>
              <a:rPr lang="el-GR" dirty="0" err="1"/>
              <a:t>Vodafone</a:t>
            </a:r>
            <a:r>
              <a:rPr lang="el-GR" dirty="0"/>
              <a:t>, IBM, </a:t>
            </a:r>
            <a:r>
              <a:rPr lang="el-GR" dirty="0" err="1"/>
              <a:t>Toyota</a:t>
            </a:r>
            <a:r>
              <a:rPr lang="el-GR" dirty="0"/>
              <a:t>, </a:t>
            </a:r>
            <a:r>
              <a:rPr lang="el-GR" dirty="0" err="1"/>
              <a:t>Sony</a:t>
            </a:r>
            <a:r>
              <a:rPr lang="el-GR" dirty="0"/>
              <a:t>, </a:t>
            </a:r>
            <a:r>
              <a:rPr lang="el-GR" dirty="0" err="1"/>
              <a:t>Adidas</a:t>
            </a:r>
            <a:r>
              <a:rPr lang="el-GR" dirty="0"/>
              <a:t>, κ.ά.</a:t>
            </a:r>
            <a:endParaRPr lang="el-GR" dirty="0"/>
          </a:p>
        </p:txBody>
      </p:sp>
    </p:spTree>
    <p:extLst>
      <p:ext uri="{BB962C8B-B14F-4D97-AF65-F5344CB8AC3E}">
        <p14:creationId xmlns:p14="http://schemas.microsoft.com/office/powerpoint/2010/main" val="19624336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Email marketing </a:t>
            </a:r>
            <a:r>
              <a:rPr lang="el-GR" dirty="0"/>
              <a:t>και </a:t>
            </a:r>
            <a:r>
              <a:rPr lang="en-US" dirty="0"/>
              <a:t>permission marketing</a:t>
            </a:r>
            <a:endParaRPr lang="el-GR" dirty="0"/>
          </a:p>
        </p:txBody>
      </p:sp>
      <p:sp>
        <p:nvSpPr>
          <p:cNvPr id="3" name="Θέση περιεχομένου 2"/>
          <p:cNvSpPr>
            <a:spLocks noGrp="1"/>
          </p:cNvSpPr>
          <p:nvPr>
            <p:ph sz="quarter" idx="1"/>
          </p:nvPr>
        </p:nvSpPr>
        <p:spPr/>
        <p:txBody>
          <a:bodyPr>
            <a:normAutofit fontScale="92500" lnSpcReduction="20000"/>
          </a:bodyPr>
          <a:lstStyle/>
          <a:p>
            <a:r>
              <a:rPr lang="el-GR" dirty="0" smtClean="0"/>
              <a:t>Σύγχρονες </a:t>
            </a:r>
            <a:r>
              <a:rPr lang="el-GR" dirty="0"/>
              <a:t>μορφές ηλεκτρονικής </a:t>
            </a:r>
            <a:r>
              <a:rPr lang="el-GR" dirty="0" smtClean="0"/>
              <a:t>αλληλογραφίας </a:t>
            </a:r>
            <a:r>
              <a:rPr lang="el-GR" dirty="0"/>
              <a:t>και επικοινωνίας των επιχειρήσεων με τους δυνητικούς τους πελάτες. </a:t>
            </a:r>
            <a:endParaRPr lang="el-GR" dirty="0" smtClean="0"/>
          </a:p>
          <a:p>
            <a:r>
              <a:rPr lang="el-GR" dirty="0" smtClean="0"/>
              <a:t>Η </a:t>
            </a:r>
            <a:r>
              <a:rPr lang="el-GR" dirty="0"/>
              <a:t>επικοινωνία αυτή παίρνει διάφορες μορφές, όπως η απλή αποστολή μέσω e-</a:t>
            </a:r>
            <a:r>
              <a:rPr lang="el-GR" dirty="0" err="1"/>
              <a:t>mail</a:t>
            </a:r>
            <a:r>
              <a:rPr lang="el-GR" dirty="0"/>
              <a:t> κάποιων προσφορών ή νέων προϊόντων και υπηρεσιών ή ακόμα η περιοδική λήψη κάποιων νέων της </a:t>
            </a:r>
            <a:r>
              <a:rPr lang="el-GR" dirty="0" smtClean="0"/>
              <a:t>εταιρίας</a:t>
            </a:r>
          </a:p>
          <a:p>
            <a:r>
              <a:rPr lang="el-GR" dirty="0" smtClean="0"/>
              <a:t>Πλεονέκτημα </a:t>
            </a:r>
          </a:p>
          <a:p>
            <a:pPr lvl="1"/>
            <a:r>
              <a:rPr lang="el-GR" dirty="0" smtClean="0"/>
              <a:t>οι </a:t>
            </a:r>
            <a:r>
              <a:rPr lang="el-GR" dirty="0"/>
              <a:t>πελάτες εκδηλώνουν το ενδιαφέρον τους να ενημερώνονται για πράγματα που πραγματικά τους αφορούν και έτσι εξοικονομούν χρόνο, ενώ οι επιχειρήσεις μπορούν να προβαίνουν σε πιο </a:t>
            </a:r>
            <a:r>
              <a:rPr lang="el-GR" dirty="0" err="1"/>
              <a:t>στοχευμένες</a:t>
            </a:r>
            <a:r>
              <a:rPr lang="el-GR" dirty="0"/>
              <a:t> ενέργειες μάρκετινγκ και να </a:t>
            </a:r>
            <a:r>
              <a:rPr lang="el-GR" dirty="0" smtClean="0"/>
              <a:t>διαφημίζουν </a:t>
            </a:r>
            <a:r>
              <a:rPr lang="el-GR" dirty="0"/>
              <a:t>προϊόντα ή υπηρεσίες που οι ίδιοι οι πελάτες έχουν δηλώσει ότι τους </a:t>
            </a:r>
            <a:r>
              <a:rPr lang="el-GR" dirty="0" smtClean="0"/>
              <a:t>ενδιαφέρουν</a:t>
            </a:r>
            <a:endParaRPr lang="el-GR" dirty="0"/>
          </a:p>
        </p:txBody>
      </p:sp>
    </p:spTree>
    <p:extLst>
      <p:ext uri="{BB962C8B-B14F-4D97-AF65-F5344CB8AC3E}">
        <p14:creationId xmlns:p14="http://schemas.microsoft.com/office/powerpoint/2010/main" val="1089500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ψηφιακό </a:t>
            </a:r>
            <a:r>
              <a:rPr lang="el-GR" dirty="0" err="1"/>
              <a:t>marketing</a:t>
            </a:r>
            <a:r>
              <a:rPr lang="el-GR" dirty="0"/>
              <a:t> </a:t>
            </a:r>
            <a:r>
              <a:rPr lang="el-GR" dirty="0" smtClean="0"/>
              <a:t>ως </a:t>
            </a:r>
            <a:r>
              <a:rPr lang="el-GR" dirty="0"/>
              <a:t>εργαλείο επικοινωνίας </a:t>
            </a:r>
            <a:endParaRPr lang="el-GR" dirty="0"/>
          </a:p>
        </p:txBody>
      </p:sp>
      <p:sp>
        <p:nvSpPr>
          <p:cNvPr id="3" name="Θέση περιεχομένου 2"/>
          <p:cNvSpPr>
            <a:spLocks noGrp="1"/>
          </p:cNvSpPr>
          <p:nvPr>
            <p:ph sz="quarter" idx="1"/>
          </p:nvPr>
        </p:nvSpPr>
        <p:spPr/>
        <p:txBody>
          <a:bodyPr>
            <a:normAutofit fontScale="92500" lnSpcReduction="20000"/>
          </a:bodyPr>
          <a:lstStyle/>
          <a:p>
            <a:r>
              <a:rPr lang="el-GR" dirty="0" smtClean="0"/>
              <a:t>πιο </a:t>
            </a:r>
            <a:r>
              <a:rPr lang="el-GR" dirty="0"/>
              <a:t>συμμετοχικό, καθώς παρέχει νέους τρόπους επαφής με αμέτρητους υποψήφιους </a:t>
            </a:r>
            <a:r>
              <a:rPr lang="el-GR" dirty="0" smtClean="0"/>
              <a:t>καταναλωτές </a:t>
            </a:r>
            <a:r>
              <a:rPr lang="el-GR" dirty="0"/>
              <a:t>με πολύ χαμηλότερο κόστος από τα παραδοσιακά μέσα. </a:t>
            </a:r>
          </a:p>
          <a:p>
            <a:r>
              <a:rPr lang="el-GR" dirty="0" smtClean="0"/>
              <a:t>πιο </a:t>
            </a:r>
            <a:r>
              <a:rPr lang="el-GR" dirty="0"/>
              <a:t>κοινοτικό, γιατί, μέσω των ψηφιακών κοινοτήτων, το φάσμα της επικοινωνίας </a:t>
            </a:r>
            <a:r>
              <a:rPr lang="el-GR" dirty="0" smtClean="0"/>
              <a:t>διευρύνεται</a:t>
            </a:r>
            <a:r>
              <a:rPr lang="el-GR" dirty="0"/>
              <a:t>, και η επικοινωνία μετατρέπεται από "ένας προς πολλούς" σε "πολλοί προς πολλούς". </a:t>
            </a:r>
          </a:p>
          <a:p>
            <a:r>
              <a:rPr lang="el-GR" dirty="0" smtClean="0"/>
              <a:t>πιο </a:t>
            </a:r>
            <a:r>
              <a:rPr lang="el-GR" dirty="0"/>
              <a:t>ισότιμο, δεδομένου ότι έχουν πρόσβαση στην ψηφιακή επικοινωνία άτομα ανεξαρτήτως κοινωνικής τάξης και οικονομικής επιφάνειας. </a:t>
            </a:r>
          </a:p>
          <a:p>
            <a:r>
              <a:rPr lang="el-GR" dirty="0" smtClean="0"/>
              <a:t>πιο </a:t>
            </a:r>
            <a:r>
              <a:rPr lang="el-GR" dirty="0"/>
              <a:t>εξατομικευμένο, καθώς τα μέσα κοινωνικής δικτύωσης επιτρέπουν στους καταναλωτές να επιλέγουν το περιεχόμενο των πληροφοριών που λαμβάνουν. </a:t>
            </a:r>
          </a:p>
          <a:p>
            <a:endParaRPr lang="el-GR" dirty="0"/>
          </a:p>
        </p:txBody>
      </p:sp>
    </p:spTree>
    <p:extLst>
      <p:ext uri="{BB962C8B-B14F-4D97-AF65-F5344CB8AC3E}">
        <p14:creationId xmlns:p14="http://schemas.microsoft.com/office/powerpoint/2010/main" val="20055696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Viral marketing </a:t>
            </a:r>
            <a:endParaRPr lang="el-GR" dirty="0"/>
          </a:p>
        </p:txBody>
      </p:sp>
      <p:sp>
        <p:nvSpPr>
          <p:cNvPr id="3" name="Θέση περιεχομένου 2"/>
          <p:cNvSpPr>
            <a:spLocks noGrp="1"/>
          </p:cNvSpPr>
          <p:nvPr>
            <p:ph sz="quarter" idx="1"/>
          </p:nvPr>
        </p:nvSpPr>
        <p:spPr/>
        <p:txBody>
          <a:bodyPr>
            <a:normAutofit fontScale="70000" lnSpcReduction="20000"/>
          </a:bodyPr>
          <a:lstStyle/>
          <a:p>
            <a:r>
              <a:rPr lang="el-GR" dirty="0" smtClean="0"/>
              <a:t>πρόκειται </a:t>
            </a:r>
            <a:r>
              <a:rPr lang="el-GR" dirty="0"/>
              <a:t>για διαφημιστικό υλικό, που έχει προσεκτικά τοποθετηθεί </a:t>
            </a:r>
            <a:r>
              <a:rPr lang="el-GR" dirty="0" smtClean="0"/>
              <a:t>σε </a:t>
            </a:r>
            <a:r>
              <a:rPr lang="el-GR" dirty="0"/>
              <a:t>επιλεγμένα </a:t>
            </a:r>
            <a:r>
              <a:rPr lang="el-GR" dirty="0" err="1"/>
              <a:t>sites</a:t>
            </a:r>
            <a:r>
              <a:rPr lang="el-GR" dirty="0"/>
              <a:t> του διαδικτύου και το οποίο προωθείται από καταναλωτές - χρήστες σ' άλλους χρήστες. </a:t>
            </a:r>
            <a:endParaRPr lang="el-GR" dirty="0" smtClean="0"/>
          </a:p>
          <a:p>
            <a:r>
              <a:rPr lang="el-GR" dirty="0" smtClean="0"/>
              <a:t>Η </a:t>
            </a:r>
            <a:r>
              <a:rPr lang="el-GR" dirty="0"/>
              <a:t>πιο συνηθισμένη πρακτική είναι μικρά βίντεο τα οποία τοποθετούνται σε </a:t>
            </a:r>
            <a:r>
              <a:rPr lang="el-GR" dirty="0" err="1"/>
              <a:t>ιστότοπους</a:t>
            </a:r>
            <a:r>
              <a:rPr lang="el-GR" dirty="0"/>
              <a:t> όπως το </a:t>
            </a:r>
            <a:r>
              <a:rPr lang="el-GR" dirty="0" err="1"/>
              <a:t>YouTube</a:t>
            </a:r>
            <a:r>
              <a:rPr lang="el-GR" dirty="0"/>
              <a:t> και τα οποία βλέπονται από χιλιάδες θεατές.</a:t>
            </a:r>
          </a:p>
          <a:p>
            <a:r>
              <a:rPr lang="el-GR" dirty="0"/>
              <a:t>Βασική πρόκληση για την επιτυχία μιας </a:t>
            </a:r>
            <a:r>
              <a:rPr lang="el-GR" dirty="0" err="1"/>
              <a:t>viral</a:t>
            </a:r>
            <a:r>
              <a:rPr lang="el-GR" dirty="0"/>
              <a:t> διαφημιστικής καμπάνιας είναι να καταφέρει ν' αποσπάσει την προσοχή εκείνων των χρηστών , οι οποίοι θα κινητοποιηθούν και θα </a:t>
            </a:r>
            <a:r>
              <a:rPr lang="el-GR" dirty="0" smtClean="0"/>
              <a:t>διασπείρουν </a:t>
            </a:r>
            <a:r>
              <a:rPr lang="el-GR" dirty="0"/>
              <a:t>το μήνυμα μέσω των ηλεκτρονικών επαφών τους. </a:t>
            </a:r>
            <a:endParaRPr lang="el-GR" dirty="0" smtClean="0"/>
          </a:p>
          <a:p>
            <a:r>
              <a:rPr lang="el-GR" dirty="0" smtClean="0"/>
              <a:t>Μια </a:t>
            </a:r>
            <a:r>
              <a:rPr lang="el-GR" dirty="0"/>
              <a:t>ένδειξη της δυσκολίας αυτής είναι ότι </a:t>
            </a:r>
            <a:r>
              <a:rPr lang="el-GR" dirty="0" smtClean="0"/>
              <a:t>μέσος </a:t>
            </a:r>
            <a:r>
              <a:rPr lang="el-GR" dirty="0"/>
              <a:t>όρος των χρηστών - καταναλωτών που δέχονται </a:t>
            </a:r>
            <a:r>
              <a:rPr lang="el-GR" dirty="0" smtClean="0"/>
              <a:t>βίντεο </a:t>
            </a:r>
            <a:r>
              <a:rPr lang="el-GR" dirty="0"/>
              <a:t>και κατόπιν τα προωθούν ενεργητικά σε άλλους χρήστες, είναι της τάξης του 5% ενώ σε εξαιρετικές περιπτώσεις επιτυχίας αυτό δεν ξεπερνάει το 30%. </a:t>
            </a:r>
            <a:endParaRPr lang="el-GR" dirty="0" smtClean="0"/>
          </a:p>
          <a:p>
            <a:r>
              <a:rPr lang="el-GR" dirty="0" smtClean="0"/>
              <a:t>Πέρα </a:t>
            </a:r>
            <a:r>
              <a:rPr lang="el-GR" dirty="0"/>
              <a:t>από τα παραπάνω, η </a:t>
            </a:r>
            <a:r>
              <a:rPr lang="el-GR" dirty="0" smtClean="0"/>
              <a:t>σύγχρονη </a:t>
            </a:r>
            <a:r>
              <a:rPr lang="el-GR" dirty="0"/>
              <a:t>ψηφιακή τεχνολογία προσφέρει και άλλα εναλλακτικά κανάλια επικοινωνίας όπως τα </a:t>
            </a:r>
            <a:r>
              <a:rPr lang="el-GR" dirty="0" smtClean="0"/>
              <a:t>κινητά </a:t>
            </a:r>
            <a:r>
              <a:rPr lang="el-GR" dirty="0"/>
              <a:t>τηλέφωνα, η </a:t>
            </a:r>
            <a:r>
              <a:rPr lang="el-GR" dirty="0" err="1"/>
              <a:t>διαδραστική</a:t>
            </a:r>
            <a:r>
              <a:rPr lang="el-GR" dirty="0"/>
              <a:t> τηλεόραση </a:t>
            </a:r>
            <a:r>
              <a:rPr lang="el-GR" dirty="0" err="1"/>
              <a:t>banner</a:t>
            </a:r>
            <a:r>
              <a:rPr lang="el-GR" dirty="0"/>
              <a:t> </a:t>
            </a:r>
          </a:p>
          <a:p>
            <a:endParaRPr lang="el-GR" dirty="0"/>
          </a:p>
        </p:txBody>
      </p:sp>
    </p:spTree>
    <p:extLst>
      <p:ext uri="{BB962C8B-B14F-4D97-AF65-F5344CB8AC3E}">
        <p14:creationId xmlns:p14="http://schemas.microsoft.com/office/powerpoint/2010/main" val="11783239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search engine optimization</a:t>
            </a:r>
            <a:endParaRPr lang="el-GR" dirty="0"/>
          </a:p>
        </p:txBody>
      </p:sp>
      <p:sp>
        <p:nvSpPr>
          <p:cNvPr id="3" name="Θέση περιεχομένου 2"/>
          <p:cNvSpPr>
            <a:spLocks noGrp="1"/>
          </p:cNvSpPr>
          <p:nvPr>
            <p:ph sz="quarter" idx="1"/>
          </p:nvPr>
        </p:nvSpPr>
        <p:spPr/>
        <p:txBody>
          <a:bodyPr>
            <a:normAutofit fontScale="92500" lnSpcReduction="20000"/>
          </a:bodyPr>
          <a:lstStyle/>
          <a:p>
            <a:r>
              <a:rPr lang="el-GR" dirty="0" smtClean="0"/>
              <a:t>η </a:t>
            </a:r>
            <a:r>
              <a:rPr lang="el-GR" dirty="0"/>
              <a:t>τεχνική που εφαρμόζεται από τις εταιρίες ώστε να διασφαλίζουν την παρουσία της ιστοσελίδας τους στις πρώτες θέσεις των αποτελεσμάτων, μέσω των ηλεκτρονικών μηχανών αναζήτησης . </a:t>
            </a:r>
            <a:endParaRPr lang="el-GR" dirty="0" smtClean="0"/>
          </a:p>
          <a:p>
            <a:r>
              <a:rPr lang="el-GR" dirty="0" smtClean="0"/>
              <a:t>Ο </a:t>
            </a:r>
            <a:r>
              <a:rPr lang="el-GR" dirty="0"/>
              <a:t>βασικός λόγος είναι ότι το μέγεθος και η ποιότητα της </a:t>
            </a:r>
            <a:r>
              <a:rPr lang="el-GR" dirty="0" err="1"/>
              <a:t>επισκεψιμότητας</a:t>
            </a:r>
            <a:r>
              <a:rPr lang="el-GR" dirty="0"/>
              <a:t> ενός </a:t>
            </a:r>
            <a:r>
              <a:rPr lang="el-GR" dirty="0" err="1"/>
              <a:t>site</a:t>
            </a:r>
            <a:r>
              <a:rPr lang="el-GR" dirty="0"/>
              <a:t>, εξαρτώνται σημαντικά από τη σειρά παρουσίας του στ' αποτελέσματα μιας ηλεκτρονικής αναζήτησης. </a:t>
            </a:r>
            <a:endParaRPr lang="el-GR" dirty="0" smtClean="0"/>
          </a:p>
          <a:p>
            <a:r>
              <a:rPr lang="el-GR" dirty="0" smtClean="0"/>
              <a:t>Ως </a:t>
            </a:r>
            <a:r>
              <a:rPr lang="el-GR" dirty="0"/>
              <a:t>εκ τούτου, οι επιχειρήσεις αναζητούν τρόπους να διασφαλίσουν υψηλές θέσεις κατάταξης και η πιο συνηθισμένη ενέργεια </a:t>
            </a:r>
            <a:r>
              <a:rPr lang="el-GR" dirty="0" err="1"/>
              <a:t>micromarketing</a:t>
            </a:r>
            <a:r>
              <a:rPr lang="el-GR" dirty="0"/>
              <a:t> είναι η τεχνική της "πληρωμένης αναζήτησης", όπου η απόκτηση περίοπτης θέσης εξασφαλίζεται μέσω σχετικής διαφημιστικής πληρωμής.</a:t>
            </a:r>
            <a:endParaRPr lang="el-GR" dirty="0"/>
          </a:p>
        </p:txBody>
      </p:sp>
    </p:spTree>
    <p:extLst>
      <p:ext uri="{BB962C8B-B14F-4D97-AF65-F5344CB8AC3E}">
        <p14:creationId xmlns:p14="http://schemas.microsoft.com/office/powerpoint/2010/main" val="5730401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Κινητά τηλέφωνα</a:t>
            </a:r>
            <a:endParaRPr lang="el-GR" dirty="0"/>
          </a:p>
        </p:txBody>
      </p:sp>
      <p:sp>
        <p:nvSpPr>
          <p:cNvPr id="3" name="Θέση περιεχομένου 2"/>
          <p:cNvSpPr>
            <a:spLocks noGrp="1"/>
          </p:cNvSpPr>
          <p:nvPr>
            <p:ph sz="quarter" idx="1"/>
          </p:nvPr>
        </p:nvSpPr>
        <p:spPr/>
        <p:txBody>
          <a:bodyPr>
            <a:normAutofit/>
          </a:bodyPr>
          <a:lstStyle/>
          <a:p>
            <a:r>
              <a:rPr lang="el-GR" dirty="0"/>
              <a:t>Τα κινητά τηλέφωνα  η ασύρματη - </a:t>
            </a:r>
            <a:r>
              <a:rPr lang="el-GR" dirty="0" err="1"/>
              <a:t>ευρυζωνική</a:t>
            </a:r>
            <a:r>
              <a:rPr lang="el-GR" dirty="0"/>
              <a:t> σύνδεση στο </a:t>
            </a:r>
            <a:r>
              <a:rPr lang="el-GR" dirty="0" err="1"/>
              <a:t>internet</a:t>
            </a:r>
            <a:r>
              <a:rPr lang="el-GR" dirty="0"/>
              <a:t>, δημιουργούν τις προϋποθέσεις για εκρηκτική ανάπτυξη αυτών των μέσων ως ψηφιακά κανάλια επικοινωνίας </a:t>
            </a:r>
            <a:r>
              <a:rPr lang="el-GR" dirty="0" smtClean="0"/>
              <a:t>.</a:t>
            </a:r>
          </a:p>
          <a:p>
            <a:r>
              <a:rPr lang="el-GR" dirty="0" smtClean="0"/>
              <a:t>Η </a:t>
            </a:r>
            <a:r>
              <a:rPr lang="el-GR" dirty="0"/>
              <a:t>συνδυασμένη αυτή χρήση του κινητού τηλεφώνου με την πλοήγηση στο </a:t>
            </a:r>
            <a:r>
              <a:rPr lang="el-GR" dirty="0" err="1"/>
              <a:t>internet</a:t>
            </a:r>
            <a:r>
              <a:rPr lang="el-GR" dirty="0"/>
              <a:t> και τη </a:t>
            </a:r>
            <a:r>
              <a:rPr lang="el-GR" dirty="0" smtClean="0"/>
              <a:t>δυνατότητα </a:t>
            </a:r>
            <a:r>
              <a:rPr lang="el-GR" dirty="0"/>
              <a:t>αποστολής και λήψης μηνυμάτων  αλλά και e-</a:t>
            </a:r>
            <a:r>
              <a:rPr lang="el-GR" dirty="0" err="1"/>
              <a:t>mail</a:t>
            </a:r>
            <a:r>
              <a:rPr lang="el-GR" dirty="0"/>
              <a:t> και άλλων αρχείων πολυμέσων, δίνει μεγάλες δυνατότητες </a:t>
            </a:r>
            <a:r>
              <a:rPr lang="el-GR" dirty="0" err="1"/>
              <a:t>στοχευμένης</a:t>
            </a:r>
            <a:r>
              <a:rPr lang="el-GR" dirty="0"/>
              <a:t> επιχειρηματικής επικοινωνίας</a:t>
            </a:r>
            <a:r>
              <a:rPr lang="el-GR" dirty="0" smtClean="0"/>
              <a:t>.</a:t>
            </a:r>
            <a:endParaRPr lang="el-GR" dirty="0"/>
          </a:p>
        </p:txBody>
      </p:sp>
    </p:spTree>
    <p:extLst>
      <p:ext uri="{BB962C8B-B14F-4D97-AF65-F5344CB8AC3E}">
        <p14:creationId xmlns:p14="http://schemas.microsoft.com/office/powerpoint/2010/main" val="28642425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banner ads </a:t>
            </a:r>
            <a:endParaRPr lang="el-GR" dirty="0"/>
          </a:p>
        </p:txBody>
      </p:sp>
      <p:sp>
        <p:nvSpPr>
          <p:cNvPr id="3" name="Θέση περιεχομένου 2"/>
          <p:cNvSpPr>
            <a:spLocks noGrp="1"/>
          </p:cNvSpPr>
          <p:nvPr>
            <p:ph sz="quarter" idx="1"/>
          </p:nvPr>
        </p:nvSpPr>
        <p:spPr/>
        <p:txBody>
          <a:bodyPr>
            <a:normAutofit/>
          </a:bodyPr>
          <a:lstStyle/>
          <a:p>
            <a:r>
              <a:rPr lang="el-GR" dirty="0" smtClean="0"/>
              <a:t>η </a:t>
            </a:r>
            <a:r>
              <a:rPr lang="el-GR" dirty="0"/>
              <a:t>πλέον ευρέως διαδεδομένη μορφή ηλεκτρονικής διαφήμισης στο διαδίκτυο</a:t>
            </a:r>
            <a:r>
              <a:rPr lang="el-GR" dirty="0" smtClean="0"/>
              <a:t>. </a:t>
            </a:r>
            <a:endParaRPr lang="el-GR" dirty="0"/>
          </a:p>
          <a:p>
            <a:r>
              <a:rPr lang="el-GR" dirty="0"/>
              <a:t>Οι βασικοί στόχοι είναι </a:t>
            </a:r>
            <a:r>
              <a:rPr lang="el-GR" dirty="0" smtClean="0"/>
              <a:t>δύο</a:t>
            </a:r>
          </a:p>
          <a:p>
            <a:pPr lvl="1"/>
            <a:r>
              <a:rPr lang="el-GR" dirty="0" smtClean="0"/>
              <a:t>η </a:t>
            </a:r>
            <a:r>
              <a:rPr lang="el-GR" dirty="0"/>
              <a:t>προσέλκυση στην ιστοσελίδα της εταιρίας, καθώς πατώντας επάνω στο </a:t>
            </a:r>
            <a:r>
              <a:rPr lang="el-GR" dirty="0" err="1"/>
              <a:t>banner</a:t>
            </a:r>
            <a:r>
              <a:rPr lang="el-GR" dirty="0"/>
              <a:t> </a:t>
            </a:r>
            <a:r>
              <a:rPr lang="el-GR" dirty="0" err="1"/>
              <a:t>ad</a:t>
            </a:r>
            <a:r>
              <a:rPr lang="el-GR" dirty="0"/>
              <a:t> </a:t>
            </a:r>
            <a:r>
              <a:rPr lang="el-GR" dirty="0" err="1"/>
              <a:t>μετα</a:t>
            </a:r>
            <a:r>
              <a:rPr lang="el-GR" dirty="0"/>
              <a:t>-φέρεσαι αυτόματα εκεί ή οπουδήποτε αλλού επιλέξει η εταιρία (π.χ. ενημέρωση για μια προσφορά ή ένα νέο προϊόν), </a:t>
            </a:r>
            <a:r>
              <a:rPr lang="el-GR" dirty="0" smtClean="0"/>
              <a:t>και</a:t>
            </a:r>
          </a:p>
          <a:p>
            <a:pPr lvl="1"/>
            <a:r>
              <a:rPr lang="el-GR" dirty="0" smtClean="0"/>
              <a:t>η </a:t>
            </a:r>
            <a:r>
              <a:rPr lang="el-GR" dirty="0"/>
              <a:t>δημιουργία θετικών συνειρμών στους καταναλωτές με συγκεκριμένες αξίες ή ιδιότητες για τη μάρκα τους ή το προϊόν τους λόγω της επιλεγμένης τοποθέτησης των </a:t>
            </a:r>
            <a:r>
              <a:rPr lang="el-GR" dirty="0" err="1"/>
              <a:t>banner</a:t>
            </a:r>
            <a:r>
              <a:rPr lang="el-GR" dirty="0"/>
              <a:t> </a:t>
            </a:r>
            <a:r>
              <a:rPr lang="el-GR" dirty="0" err="1"/>
              <a:t>ads</a:t>
            </a:r>
            <a:r>
              <a:rPr lang="el-GR" dirty="0"/>
              <a:t> σε </a:t>
            </a:r>
            <a:r>
              <a:rPr lang="el-GR" dirty="0" smtClean="0"/>
              <a:t>κατάλληλες </a:t>
            </a:r>
            <a:r>
              <a:rPr lang="el-GR" dirty="0"/>
              <a:t>ιστοσελίδες .</a:t>
            </a:r>
          </a:p>
          <a:p>
            <a:endParaRPr lang="el-GR" dirty="0"/>
          </a:p>
        </p:txBody>
      </p:sp>
    </p:spTree>
    <p:extLst>
      <p:ext uri="{BB962C8B-B14F-4D97-AF65-F5344CB8AC3E}">
        <p14:creationId xmlns:p14="http://schemas.microsoft.com/office/powerpoint/2010/main" val="23519803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err="1"/>
              <a:t>iTV</a:t>
            </a:r>
            <a:r>
              <a:rPr lang="en-US" dirty="0"/>
              <a:t>/</a:t>
            </a:r>
            <a:r>
              <a:rPr lang="en-US" dirty="0" err="1"/>
              <a:t>webTV</a:t>
            </a:r>
            <a:endParaRPr lang="el-GR" dirty="0"/>
          </a:p>
        </p:txBody>
      </p:sp>
      <p:sp>
        <p:nvSpPr>
          <p:cNvPr id="3" name="Θέση περιεχομένου 2"/>
          <p:cNvSpPr>
            <a:spLocks noGrp="1"/>
          </p:cNvSpPr>
          <p:nvPr>
            <p:ph sz="quarter" idx="1"/>
          </p:nvPr>
        </p:nvSpPr>
        <p:spPr>
          <a:xfrm>
            <a:off x="301752" y="1527048"/>
            <a:ext cx="8503920" cy="5070304"/>
          </a:xfrm>
        </p:spPr>
        <p:txBody>
          <a:bodyPr>
            <a:normAutofit fontScale="62500" lnSpcReduction="20000"/>
          </a:bodyPr>
          <a:lstStyle/>
          <a:p>
            <a:r>
              <a:rPr lang="el-GR" sz="2900" dirty="0"/>
              <a:t>Η </a:t>
            </a:r>
            <a:r>
              <a:rPr lang="el-GR" sz="2900" dirty="0" err="1"/>
              <a:t>διαδραστική</a:t>
            </a:r>
            <a:r>
              <a:rPr lang="el-GR" sz="2900" dirty="0"/>
              <a:t> τηλεόραση </a:t>
            </a:r>
            <a:r>
              <a:rPr lang="el-GR" sz="2900" dirty="0" smtClean="0"/>
              <a:t>βρίσκεται </a:t>
            </a:r>
            <a:r>
              <a:rPr lang="el-GR" sz="2900" dirty="0"/>
              <a:t>ακόμα στο στάδιο της ανάπτυξης, ιδιαίτερα στην </a:t>
            </a:r>
            <a:r>
              <a:rPr lang="el-GR" sz="2900" dirty="0" smtClean="0"/>
              <a:t>Ευρώπη</a:t>
            </a:r>
          </a:p>
          <a:p>
            <a:r>
              <a:rPr lang="el-GR" sz="2900" dirty="0" smtClean="0"/>
              <a:t>προσφέρει </a:t>
            </a:r>
            <a:r>
              <a:rPr lang="el-GR" sz="2900" dirty="0"/>
              <a:t>τη δυνατότητα για συλλογή πληροφοριών σχετικά με τα </a:t>
            </a:r>
            <a:r>
              <a:rPr lang="el-GR" sz="2900" dirty="0" smtClean="0"/>
              <a:t>ενδιαφέροντα </a:t>
            </a:r>
            <a:r>
              <a:rPr lang="el-GR" sz="2900" dirty="0"/>
              <a:t>των θεατών αλλά και για αποστολή εξατομικευμένων προσφορών ή διαφημιστικών </a:t>
            </a:r>
            <a:r>
              <a:rPr lang="el-GR" sz="2900" dirty="0" smtClean="0"/>
              <a:t>μηνυμάτων</a:t>
            </a:r>
            <a:r>
              <a:rPr lang="el-GR" sz="2900" dirty="0"/>
              <a:t>. </a:t>
            </a:r>
            <a:endParaRPr lang="el-GR" sz="2900" dirty="0" smtClean="0"/>
          </a:p>
          <a:p>
            <a:r>
              <a:rPr lang="el-GR" sz="2900" dirty="0" smtClean="0"/>
              <a:t>Στη </a:t>
            </a:r>
            <a:r>
              <a:rPr lang="el-GR" sz="2900" dirty="0"/>
              <a:t>Βρετανική αγορά, όπου η χρήση της </a:t>
            </a:r>
            <a:r>
              <a:rPr lang="el-GR" sz="2900" dirty="0" err="1"/>
              <a:t>iTV</a:t>
            </a:r>
            <a:r>
              <a:rPr lang="el-GR" sz="2900" dirty="0"/>
              <a:t> είναι πιο διαδεδομένη, έχει αναπτυχθεί η επονομαζόμενη "διαφήμιση του κόκκινου κουμπιού"  δηλαδή, μέσω του κόκκινου κουμπιού του τηλεχειριστηρίου οι θεατές έχουν τη δυνατότητα να επιλέγουν ένα διαφημιζόμενο προϊόν ή μια υπηρεσία και ν' ανοίγουν έναν αμφίδρομο δίαυλο επικοινωνίας με την επιχείρηση.</a:t>
            </a:r>
          </a:p>
          <a:p>
            <a:r>
              <a:rPr lang="el-GR" sz="2900" dirty="0"/>
              <a:t>Οι πιο συνηθισμένες μορφές επικοινωνίας είναι η αναζήτηση περαιτέρω πληροφόρησης, η </a:t>
            </a:r>
            <a:r>
              <a:rPr lang="el-GR" sz="2900" dirty="0" smtClean="0"/>
              <a:t>απόκτηση </a:t>
            </a:r>
            <a:r>
              <a:rPr lang="el-GR" sz="2900" dirty="0"/>
              <a:t>πληρέστερης εικόνας για τον τρόπο λειτουργίας ή τα πλεονεκτήματα ενός προϊόντος και η τελική παραγγελία του. </a:t>
            </a:r>
            <a:endParaRPr lang="el-GR" sz="2900" dirty="0" smtClean="0"/>
          </a:p>
          <a:p>
            <a:r>
              <a:rPr lang="el-GR" sz="2900" dirty="0" smtClean="0"/>
              <a:t>Υπάρχουν </a:t>
            </a:r>
            <a:r>
              <a:rPr lang="el-GR" sz="2900" dirty="0"/>
              <a:t>και άλλες δυνατότητες μέσω της </a:t>
            </a:r>
            <a:r>
              <a:rPr lang="el-GR" sz="2900" dirty="0" err="1"/>
              <a:t>iTV</a:t>
            </a:r>
            <a:r>
              <a:rPr lang="el-GR" sz="2900" dirty="0"/>
              <a:t> όπως η </a:t>
            </a:r>
            <a:r>
              <a:rPr lang="el-GR" sz="2900" dirty="0" smtClean="0"/>
              <a:t>χορηγία </a:t>
            </a:r>
            <a:r>
              <a:rPr lang="el-GR" sz="2900" dirty="0"/>
              <a:t>κάποιας εκπομπής, με το κοινό της οποίας μια επιχείρηση επιθυμεί να συνδέσει το όνομά της. Είναι προφανές ότι αυτή η εταιρική επικοινωνία, αν και λιγότερο μαζική από μια απλή </a:t>
            </a:r>
            <a:r>
              <a:rPr lang="el-GR" sz="2900" dirty="0" smtClean="0"/>
              <a:t>τηλεοπτική </a:t>
            </a:r>
            <a:r>
              <a:rPr lang="el-GR" sz="2900" dirty="0"/>
              <a:t>διαφήμιση, είναι υψηλότερου επιπέδου λόγω της ενεργούς συμμετοχής του θεατή στη </a:t>
            </a:r>
            <a:r>
              <a:rPr lang="el-GR" sz="2900" dirty="0" smtClean="0"/>
              <a:t>διαδικασία </a:t>
            </a:r>
            <a:r>
              <a:rPr lang="el-GR" sz="2900" dirty="0"/>
              <a:t>της διαφήμισης.</a:t>
            </a:r>
          </a:p>
          <a:p>
            <a:endParaRPr lang="el-GR" dirty="0"/>
          </a:p>
        </p:txBody>
      </p:sp>
    </p:spTree>
    <p:extLst>
      <p:ext uri="{BB962C8B-B14F-4D97-AF65-F5344CB8AC3E}">
        <p14:creationId xmlns:p14="http://schemas.microsoft.com/office/powerpoint/2010/main" val="38949547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self service </a:t>
            </a:r>
            <a:r>
              <a:rPr lang="el-GR" dirty="0"/>
              <a:t>τεχνολογίες</a:t>
            </a:r>
            <a:endParaRPr lang="el-GR" dirty="0"/>
          </a:p>
        </p:txBody>
      </p:sp>
      <p:sp>
        <p:nvSpPr>
          <p:cNvPr id="3" name="Θέση περιεχομένου 2"/>
          <p:cNvSpPr>
            <a:spLocks noGrp="1"/>
          </p:cNvSpPr>
          <p:nvPr>
            <p:ph sz="quarter" idx="1"/>
          </p:nvPr>
        </p:nvSpPr>
        <p:spPr/>
        <p:txBody>
          <a:bodyPr>
            <a:normAutofit lnSpcReduction="10000"/>
          </a:bodyPr>
          <a:lstStyle/>
          <a:p>
            <a:r>
              <a:rPr lang="el-GR" dirty="0" smtClean="0"/>
              <a:t>προάγουν </a:t>
            </a:r>
            <a:r>
              <a:rPr lang="el-GR" dirty="0"/>
              <a:t>την εξυπηρέτηση των πελατών μέσα από αυτοματοποιημένα ηλεκτρονικά ή μη συστήματα χωρίς την παρέμβαση του ανθρώπινου </a:t>
            </a:r>
            <a:r>
              <a:rPr lang="el-GR" dirty="0" smtClean="0"/>
              <a:t>παράγοντα</a:t>
            </a:r>
            <a:r>
              <a:rPr lang="el-GR" dirty="0"/>
              <a:t>. </a:t>
            </a:r>
          </a:p>
          <a:p>
            <a:r>
              <a:rPr lang="el-GR" dirty="0" smtClean="0"/>
              <a:t>Πλεονεκτήματα</a:t>
            </a:r>
          </a:p>
          <a:p>
            <a:pPr lvl="1"/>
            <a:r>
              <a:rPr lang="el-GR" dirty="0" smtClean="0"/>
              <a:t>ταχύτητα</a:t>
            </a:r>
            <a:r>
              <a:rPr lang="el-GR" dirty="0"/>
              <a:t>, οικονομία και έλλειψη </a:t>
            </a:r>
            <a:r>
              <a:rPr lang="el-GR" dirty="0" smtClean="0"/>
              <a:t>λαθών</a:t>
            </a:r>
          </a:p>
          <a:p>
            <a:pPr lvl="1"/>
            <a:r>
              <a:rPr lang="el-GR" dirty="0" smtClean="0"/>
              <a:t>η </a:t>
            </a:r>
            <a:r>
              <a:rPr lang="el-GR" dirty="0"/>
              <a:t>παρουσία του ανθρώπινου παράγοντα εκλαμβάνεται ως ένδειξη υψηλής </a:t>
            </a:r>
            <a:r>
              <a:rPr lang="el-GR" dirty="0" smtClean="0"/>
              <a:t>εξυπηρέτησης </a:t>
            </a:r>
            <a:r>
              <a:rPr lang="el-GR" dirty="0"/>
              <a:t>(σέρβις) και λειτουργεί συμπληρωματικά σε κάποιο άλλο στάδιο της διαδικασίας </a:t>
            </a:r>
            <a:r>
              <a:rPr lang="el-GR" dirty="0" smtClean="0"/>
              <a:t>αγοράς </a:t>
            </a:r>
            <a:r>
              <a:rPr lang="el-GR" dirty="0"/>
              <a:t>/ πώλησης. </a:t>
            </a:r>
            <a:endParaRPr lang="el-GR" dirty="0" smtClean="0"/>
          </a:p>
          <a:p>
            <a:pPr lvl="1"/>
            <a:r>
              <a:rPr lang="el-GR" dirty="0" smtClean="0"/>
              <a:t>Μέσω </a:t>
            </a:r>
            <a:r>
              <a:rPr lang="el-GR" dirty="0"/>
              <a:t>αυτών των τεχνολογιών η διαδικασία αγοράς ενός προϊόντος μπορεί να </a:t>
            </a:r>
            <a:r>
              <a:rPr lang="el-GR" dirty="0" smtClean="0"/>
              <a:t>γίνει </a:t>
            </a:r>
            <a:r>
              <a:rPr lang="el-GR" dirty="0"/>
              <a:t>πιο προσωποποιημένη και </a:t>
            </a:r>
            <a:r>
              <a:rPr lang="el-GR" dirty="0" err="1"/>
              <a:t>διαδραστική</a:t>
            </a:r>
            <a:r>
              <a:rPr lang="el-GR" dirty="0"/>
              <a:t> καθώς ο πελάτης παρεμβαίνει ακόμα και στο στάδιο του σχεδιασμού του </a:t>
            </a:r>
            <a:r>
              <a:rPr lang="el-GR" dirty="0" smtClean="0"/>
              <a:t>προϊόντος</a:t>
            </a:r>
            <a:r>
              <a:rPr lang="el-GR" dirty="0"/>
              <a:t>.</a:t>
            </a:r>
            <a:endParaRPr lang="el-GR" dirty="0"/>
          </a:p>
        </p:txBody>
      </p:sp>
    </p:spTree>
    <p:extLst>
      <p:ext uri="{BB962C8B-B14F-4D97-AF65-F5344CB8AC3E}">
        <p14:creationId xmlns:p14="http://schemas.microsoft.com/office/powerpoint/2010/main" val="4285905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Ψηφιακά εργαλεία</a:t>
            </a:r>
            <a:endParaRPr lang="el-GR" dirty="0"/>
          </a:p>
        </p:txBody>
      </p:sp>
      <p:sp>
        <p:nvSpPr>
          <p:cNvPr id="3" name="Θέση περιεχομένου 2"/>
          <p:cNvSpPr>
            <a:spLocks noGrp="1"/>
          </p:cNvSpPr>
          <p:nvPr>
            <p:ph sz="quarter" idx="1"/>
          </p:nvPr>
        </p:nvSpPr>
        <p:spPr/>
        <p:txBody>
          <a:bodyPr/>
          <a:lstStyle/>
          <a:p>
            <a:r>
              <a:rPr lang="el-GR" dirty="0" smtClean="0"/>
              <a:t>Προγράμματα </a:t>
            </a:r>
            <a:r>
              <a:rPr lang="el-GR" dirty="0"/>
              <a:t>και εφαρμογές πληροφορικής που επιτρέπουν </a:t>
            </a:r>
            <a:endParaRPr lang="el-GR" dirty="0" smtClean="0"/>
          </a:p>
          <a:p>
            <a:r>
              <a:rPr lang="el-GR" dirty="0" smtClean="0"/>
              <a:t>τη συλλογή</a:t>
            </a:r>
          </a:p>
          <a:p>
            <a:r>
              <a:rPr lang="el-GR" dirty="0" smtClean="0"/>
              <a:t>Επεξεργασία</a:t>
            </a:r>
          </a:p>
          <a:p>
            <a:r>
              <a:rPr lang="el-GR" dirty="0" smtClean="0"/>
              <a:t>αποθήκευση </a:t>
            </a:r>
            <a:r>
              <a:rPr lang="el-GR" dirty="0"/>
              <a:t>και </a:t>
            </a:r>
            <a:endParaRPr lang="el-GR" dirty="0" smtClean="0"/>
          </a:p>
          <a:p>
            <a:r>
              <a:rPr lang="el-GR" dirty="0" smtClean="0"/>
              <a:t>χρήση πληροφοριών</a:t>
            </a:r>
          </a:p>
          <a:p>
            <a:r>
              <a:rPr lang="el-GR" dirty="0" smtClean="0"/>
              <a:t>με </a:t>
            </a:r>
            <a:r>
              <a:rPr lang="el-GR" dirty="0"/>
              <a:t>στόχο τον καλύτερο έλεγχο και τη λήψη στρατηγικών αποφάσεων στην επιχείρηση. </a:t>
            </a:r>
            <a:endParaRPr lang="el-GR" dirty="0"/>
          </a:p>
        </p:txBody>
      </p:sp>
    </p:spTree>
    <p:extLst>
      <p:ext uri="{BB962C8B-B14F-4D97-AF65-F5344CB8AC3E}">
        <p14:creationId xmlns:p14="http://schemas.microsoft.com/office/powerpoint/2010/main" val="191927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Τύποι ψηφιακών εργαλείων</a:t>
            </a:r>
            <a:endParaRPr lang="el-GR" dirty="0"/>
          </a:p>
        </p:txBody>
      </p:sp>
      <p:sp>
        <p:nvSpPr>
          <p:cNvPr id="3" name="Θέση περιεχομένου 2"/>
          <p:cNvSpPr>
            <a:spLocks noGrp="1"/>
          </p:cNvSpPr>
          <p:nvPr>
            <p:ph sz="quarter" idx="1"/>
          </p:nvPr>
        </p:nvSpPr>
        <p:spPr/>
        <p:txBody>
          <a:bodyPr>
            <a:normAutofit fontScale="85000" lnSpcReduction="10000"/>
          </a:bodyPr>
          <a:lstStyle/>
          <a:p>
            <a:r>
              <a:rPr lang="el-GR" dirty="0"/>
              <a:t>Ψηφιακά εργαλεία εσωτερικής </a:t>
            </a:r>
            <a:r>
              <a:rPr lang="el-GR" dirty="0" smtClean="0"/>
              <a:t>λειτουργίας</a:t>
            </a:r>
          </a:p>
          <a:p>
            <a:r>
              <a:rPr lang="el-GR" dirty="0" smtClean="0"/>
              <a:t>αποτελούν </a:t>
            </a:r>
            <a:r>
              <a:rPr lang="el-GR" dirty="0"/>
              <a:t>τα συστήματα που επιτρέπουν τη </a:t>
            </a:r>
            <a:r>
              <a:rPr lang="el-GR" dirty="0" smtClean="0"/>
              <a:t>βελτίωση </a:t>
            </a:r>
            <a:r>
              <a:rPr lang="el-GR" dirty="0"/>
              <a:t>της αποτελεσματικότητας των βασικών λειτουργιών της επιχείρησης και χωρίζονται στις εξής ευρείες κατηγορίες</a:t>
            </a:r>
            <a:r>
              <a:rPr lang="el-GR" dirty="0" smtClean="0"/>
              <a:t>:</a:t>
            </a:r>
          </a:p>
          <a:p>
            <a:pPr lvl="1"/>
            <a:r>
              <a:rPr lang="el-GR" dirty="0" smtClean="0"/>
              <a:t>ERP </a:t>
            </a:r>
            <a:r>
              <a:rPr lang="el-GR" dirty="0"/>
              <a:t>(</a:t>
            </a:r>
            <a:r>
              <a:rPr lang="el-GR" dirty="0" err="1"/>
              <a:t>Enterprise</a:t>
            </a:r>
            <a:r>
              <a:rPr lang="el-GR" dirty="0"/>
              <a:t> </a:t>
            </a:r>
            <a:r>
              <a:rPr lang="el-GR" dirty="0" err="1"/>
              <a:t>Resource</a:t>
            </a:r>
            <a:r>
              <a:rPr lang="el-GR" dirty="0"/>
              <a:t> </a:t>
            </a:r>
            <a:r>
              <a:rPr lang="el-GR" dirty="0" err="1"/>
              <a:t>Planning</a:t>
            </a:r>
            <a:r>
              <a:rPr lang="el-GR" dirty="0"/>
              <a:t> </a:t>
            </a:r>
            <a:r>
              <a:rPr lang="el-GR" dirty="0" err="1"/>
              <a:t>system</a:t>
            </a:r>
            <a:r>
              <a:rPr lang="el-GR" dirty="0"/>
              <a:t>): Σύστημα λογισμικού που βελτιώνει την </a:t>
            </a:r>
            <a:r>
              <a:rPr lang="el-GR" dirty="0" err="1"/>
              <a:t>αποτε</a:t>
            </a:r>
            <a:r>
              <a:rPr lang="el-GR" dirty="0"/>
              <a:t>-</a:t>
            </a:r>
            <a:r>
              <a:rPr lang="el-GR" dirty="0" err="1"/>
              <a:t>λεσματική</a:t>
            </a:r>
            <a:r>
              <a:rPr lang="el-GR" dirty="0"/>
              <a:t> διαχείριση κόστους, καθώς ενοποιεί πληροφορίες από το σύνολο των διαδικασιών της επιχείρησης (π.χ. παραγωγή, </a:t>
            </a:r>
            <a:r>
              <a:rPr lang="el-GR" dirty="0" err="1"/>
              <a:t>logistics</a:t>
            </a:r>
            <a:r>
              <a:rPr lang="el-GR" dirty="0"/>
              <a:t>, χρηματοοικονομικά, ανθρώπινοι πόροι</a:t>
            </a:r>
            <a:r>
              <a:rPr lang="el-GR" dirty="0" smtClean="0"/>
              <a:t>).</a:t>
            </a:r>
          </a:p>
          <a:p>
            <a:pPr lvl="1"/>
            <a:r>
              <a:rPr lang="el-GR" dirty="0" smtClean="0"/>
              <a:t>CRM </a:t>
            </a:r>
            <a:r>
              <a:rPr lang="el-GR" dirty="0"/>
              <a:t>(</a:t>
            </a:r>
            <a:r>
              <a:rPr lang="el-GR" dirty="0" err="1"/>
              <a:t>Customer</a:t>
            </a:r>
            <a:r>
              <a:rPr lang="el-GR" dirty="0"/>
              <a:t> </a:t>
            </a:r>
            <a:r>
              <a:rPr lang="el-GR" dirty="0" err="1"/>
              <a:t>Relationship</a:t>
            </a:r>
            <a:r>
              <a:rPr lang="el-GR" dirty="0"/>
              <a:t> </a:t>
            </a:r>
            <a:r>
              <a:rPr lang="el-GR" dirty="0" err="1"/>
              <a:t>Management</a:t>
            </a:r>
            <a:r>
              <a:rPr lang="el-GR" dirty="0"/>
              <a:t> </a:t>
            </a:r>
            <a:r>
              <a:rPr lang="el-GR" dirty="0" err="1"/>
              <a:t>system</a:t>
            </a:r>
            <a:r>
              <a:rPr lang="el-GR" dirty="0"/>
              <a:t>): Σύστημα λογισμικού που στοχεύει στην καλύτερη αξιοποίηση των πληροφοριών που μπορούν να εξαχθούν από την αγοραστική </a:t>
            </a:r>
            <a:r>
              <a:rPr lang="el-GR" dirty="0" err="1"/>
              <a:t>συμπερι</a:t>
            </a:r>
            <a:r>
              <a:rPr lang="el-GR" dirty="0"/>
              <a:t>-φορά υπαρχόντων και δυνητικών πελατών</a:t>
            </a:r>
            <a:r>
              <a:rPr lang="el-GR" dirty="0" smtClean="0"/>
              <a:t>.</a:t>
            </a:r>
          </a:p>
          <a:p>
            <a:pPr lvl="1"/>
            <a:r>
              <a:rPr lang="el-GR" dirty="0" smtClean="0"/>
              <a:t>Εξειδικευμένο </a:t>
            </a:r>
            <a:r>
              <a:rPr lang="el-GR" dirty="0"/>
              <a:t>λογισμικό διαχείρισης: Λοιπές μορφές λογισμικού που ενισχύουν την </a:t>
            </a:r>
            <a:r>
              <a:rPr lang="el-GR" dirty="0" smtClean="0"/>
              <a:t>αποδοτικότητα </a:t>
            </a:r>
            <a:r>
              <a:rPr lang="el-GR" dirty="0"/>
              <a:t>επιμέρους λειτουργιών, όπως διαχείριση εφοδιαστικής αλυσίδας (SCM), ανθρώπινου </a:t>
            </a:r>
            <a:r>
              <a:rPr lang="el-GR" dirty="0" smtClean="0"/>
              <a:t>δυναμικού </a:t>
            </a:r>
            <a:r>
              <a:rPr lang="el-GR" dirty="0"/>
              <a:t>και λογιστηρίου.</a:t>
            </a:r>
          </a:p>
          <a:p>
            <a:endParaRPr lang="el-GR" dirty="0"/>
          </a:p>
        </p:txBody>
      </p:sp>
    </p:spTree>
    <p:extLst>
      <p:ext uri="{BB962C8B-B14F-4D97-AF65-F5344CB8AC3E}">
        <p14:creationId xmlns:p14="http://schemas.microsoft.com/office/powerpoint/2010/main" val="1234682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fontScale="77500" lnSpcReduction="20000"/>
          </a:bodyPr>
          <a:lstStyle/>
          <a:p>
            <a:r>
              <a:rPr lang="el-GR" dirty="0"/>
              <a:t>Ψηφιακά εργαλεία </a:t>
            </a:r>
            <a:r>
              <a:rPr lang="el-GR" dirty="0" smtClean="0"/>
              <a:t>πελατών</a:t>
            </a:r>
          </a:p>
          <a:p>
            <a:r>
              <a:rPr lang="el-GR" dirty="0" smtClean="0"/>
              <a:t>αποτελούν </a:t>
            </a:r>
            <a:r>
              <a:rPr lang="el-GR" dirty="0"/>
              <a:t>τα συστήματα που βελτιώνουν και διευρύνουν τα </a:t>
            </a:r>
            <a:r>
              <a:rPr lang="el-GR" dirty="0" smtClean="0"/>
              <a:t>κανάλια </a:t>
            </a:r>
            <a:r>
              <a:rPr lang="el-GR" dirty="0"/>
              <a:t>επικοινωνίας της επιχείρησης με τους πελάτες τους (υφιστάμενους και δυνητικούς), τα </a:t>
            </a:r>
            <a:r>
              <a:rPr lang="el-GR" dirty="0" smtClean="0"/>
              <a:t>οποία </a:t>
            </a:r>
            <a:r>
              <a:rPr lang="el-GR" dirty="0"/>
              <a:t>μπορεί να έχουν: </a:t>
            </a:r>
          </a:p>
          <a:p>
            <a:r>
              <a:rPr lang="el-GR" dirty="0" smtClean="0"/>
              <a:t>είτε </a:t>
            </a:r>
            <a:r>
              <a:rPr lang="el-GR" dirty="0"/>
              <a:t>απλή μορφή, όπως λ.χ. η </a:t>
            </a:r>
            <a:r>
              <a:rPr lang="el-GR" dirty="0" smtClean="0"/>
              <a:t>ιστοσελίδα</a:t>
            </a:r>
            <a:endParaRPr lang="el-GR" dirty="0"/>
          </a:p>
          <a:p>
            <a:r>
              <a:rPr lang="el-GR" dirty="0" smtClean="0"/>
              <a:t>είτε </a:t>
            </a:r>
            <a:r>
              <a:rPr lang="el-GR" dirty="0"/>
              <a:t>σύνθετη μορφή όπως π.χ. το e-</a:t>
            </a:r>
            <a:r>
              <a:rPr lang="el-GR" dirty="0" err="1"/>
              <a:t>commerce</a:t>
            </a:r>
            <a:r>
              <a:rPr lang="el-GR" dirty="0"/>
              <a:t> και το </a:t>
            </a:r>
            <a:r>
              <a:rPr lang="el-GR" dirty="0" err="1"/>
              <a:t>digital</a:t>
            </a:r>
            <a:r>
              <a:rPr lang="el-GR" dirty="0"/>
              <a:t> </a:t>
            </a:r>
            <a:r>
              <a:rPr lang="el-GR" dirty="0" err="1" smtClean="0"/>
              <a:t>marketing</a:t>
            </a:r>
            <a:endParaRPr lang="el-GR" dirty="0" smtClean="0"/>
          </a:p>
          <a:p>
            <a:pPr lvl="1"/>
            <a:r>
              <a:rPr lang="el-GR" dirty="0" smtClean="0"/>
              <a:t>Ηλεκτρονικό </a:t>
            </a:r>
            <a:r>
              <a:rPr lang="el-GR" dirty="0"/>
              <a:t>εμπόριο : Εξειδικευμένο σύστημα που επιτρέπει την αγορά αγαθών και υπηρεσιών μέσω διαδικτύου, και στο οποίο διαχωρίζουμε δυο μορφές: Β2Β (συναλλαγές μεταξύ επιχειρήσεων) και B2C (πωλήσεις σε τελικό καταναλωτή). </a:t>
            </a:r>
            <a:endParaRPr lang="el-GR" dirty="0"/>
          </a:p>
          <a:p>
            <a:pPr marL="274320" lvl="1" indent="0">
              <a:buNone/>
            </a:pPr>
            <a:r>
              <a:rPr lang="el-GR" dirty="0"/>
              <a:t>Ολοκληρωμένο ψηφιακό σύστημα: Θεωρούμε ότι η επιχείρηση διαθέτει ολοκληρωμένο </a:t>
            </a:r>
            <a:r>
              <a:rPr lang="el-GR" dirty="0" err="1"/>
              <a:t>ψηφια</a:t>
            </a:r>
            <a:r>
              <a:rPr lang="el-GR" dirty="0"/>
              <a:t>-</a:t>
            </a:r>
            <a:r>
              <a:rPr lang="el-GR" dirty="0" err="1"/>
              <a:t>κό</a:t>
            </a:r>
            <a:r>
              <a:rPr lang="el-GR" dirty="0"/>
              <a:t> σύστημα όταν συνδυάζει διαφορετικά ψηφιακά εργαλεία με τρόπο που αυξάνει σημαντικά την αποδοτικότητά τους μέσω συνεργιών. </a:t>
            </a:r>
          </a:p>
          <a:p>
            <a:pPr marL="274320" lvl="1" indent="0">
              <a:buNone/>
            </a:pPr>
            <a:r>
              <a:rPr lang="el-GR" dirty="0"/>
              <a:t>Ειδικότερα:</a:t>
            </a:r>
          </a:p>
          <a:p>
            <a:pPr marL="274320" lvl="1" indent="0">
              <a:buNone/>
            </a:pPr>
            <a:r>
              <a:rPr lang="el-GR" dirty="0"/>
              <a:t>Ολοκληρωμένο σύστημα εσωτερικής λειτουργίας: το συνδυασμό τριών ή περισσότερων ψη-</a:t>
            </a:r>
            <a:r>
              <a:rPr lang="el-GR" dirty="0" err="1"/>
              <a:t>φιακών</a:t>
            </a:r>
            <a:r>
              <a:rPr lang="el-GR" dirty="0"/>
              <a:t> εργαλείων εσωτερικής λειτουργίας, θεωρώντας ότι μ' αυτόν τον τρόπο καλύπτεται ση-μαντικό ή όλο το φάσμα της επιχείρησης. </a:t>
            </a:r>
          </a:p>
          <a:p>
            <a:pPr marL="274320" lvl="1" indent="0">
              <a:buNone/>
            </a:pPr>
            <a:endParaRPr lang="el-GR" dirty="0" smtClean="0"/>
          </a:p>
        </p:txBody>
      </p:sp>
    </p:spTree>
    <p:extLst>
      <p:ext uri="{BB962C8B-B14F-4D97-AF65-F5344CB8AC3E}">
        <p14:creationId xmlns:p14="http://schemas.microsoft.com/office/powerpoint/2010/main" val="3087703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r>
              <a:rPr lang="el-GR" dirty="0"/>
              <a:t>Ολοκληρωμένο σύστημα πελατών: το συνδυασμό εργαλείων </a:t>
            </a:r>
            <a:endParaRPr lang="el-GR" dirty="0" smtClean="0"/>
          </a:p>
          <a:p>
            <a:pPr lvl="1"/>
            <a:r>
              <a:rPr lang="el-GR" dirty="0" smtClean="0"/>
              <a:t>i</a:t>
            </a:r>
            <a:r>
              <a:rPr lang="el-GR" dirty="0"/>
              <a:t>. ηλεκτρονικού </a:t>
            </a:r>
            <a:r>
              <a:rPr lang="el-GR" dirty="0" smtClean="0"/>
              <a:t>εμπορίου</a:t>
            </a:r>
          </a:p>
          <a:p>
            <a:pPr lvl="1"/>
            <a:r>
              <a:rPr lang="el-GR" dirty="0" smtClean="0"/>
              <a:t>ii</a:t>
            </a:r>
            <a:r>
              <a:rPr lang="el-GR" dirty="0"/>
              <a:t>. ψηφιακού μάρκετινγκ και </a:t>
            </a:r>
            <a:endParaRPr lang="el-GR" dirty="0" smtClean="0"/>
          </a:p>
          <a:p>
            <a:pPr lvl="1"/>
            <a:r>
              <a:rPr lang="el-GR" dirty="0" smtClean="0"/>
              <a:t>iii</a:t>
            </a:r>
            <a:r>
              <a:rPr lang="el-GR" dirty="0"/>
              <a:t>. CRM, καθώς μέσω αυτών καλύπτονται όλα τα στάδια επαφής με τους πελάτες.</a:t>
            </a:r>
          </a:p>
          <a:p>
            <a:pPr marL="0" indent="0">
              <a:buNone/>
            </a:pPr>
            <a:endParaRPr lang="el-GR" dirty="0"/>
          </a:p>
        </p:txBody>
      </p:sp>
    </p:spTree>
    <p:extLst>
      <p:ext uri="{BB962C8B-B14F-4D97-AF65-F5344CB8AC3E}">
        <p14:creationId xmlns:p14="http://schemas.microsoft.com/office/powerpoint/2010/main" val="3984543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Τρόποι ανάπτυξης ψηφιακών εργαλείων</a:t>
            </a:r>
            <a:endParaRPr lang="el-GR" dirty="0"/>
          </a:p>
        </p:txBody>
      </p:sp>
      <p:sp>
        <p:nvSpPr>
          <p:cNvPr id="3" name="Θέση περιεχομένου 2"/>
          <p:cNvSpPr>
            <a:spLocks noGrp="1"/>
          </p:cNvSpPr>
          <p:nvPr>
            <p:ph sz="quarter" idx="1"/>
          </p:nvPr>
        </p:nvSpPr>
        <p:spPr/>
        <p:txBody>
          <a:bodyPr>
            <a:normAutofit fontScale="92500" lnSpcReduction="10000"/>
          </a:bodyPr>
          <a:lstStyle/>
          <a:p>
            <a:r>
              <a:rPr lang="el-GR" dirty="0" err="1" smtClean="0"/>
              <a:t>Inhouse</a:t>
            </a:r>
            <a:r>
              <a:rPr lang="el-GR" dirty="0"/>
              <a:t>: Ανάπτυξη λογισμικού από εργαζόμενους στην επιχείρηση, με αποτέλεσμα να είναι περισσότερο προσαρμοσμένο στις ανάγκες της.</a:t>
            </a:r>
          </a:p>
          <a:p>
            <a:r>
              <a:rPr lang="el-GR" dirty="0" err="1"/>
              <a:t>Outsourcing</a:t>
            </a:r>
            <a:r>
              <a:rPr lang="el-GR" dirty="0"/>
              <a:t>: Ανάθεση ανάπτυξης λογισμικού σε εξωτερικούς φορείς, είτε προσαρμοσμένο στις ανάγκες της επιχείρησης είτε έτοιμο πακέτο από την αγορά. Σε ορισμένες περιπτώσεις ο </a:t>
            </a:r>
            <a:r>
              <a:rPr lang="el-GR" dirty="0" err="1"/>
              <a:t>πά</a:t>
            </a:r>
            <a:r>
              <a:rPr lang="el-GR" dirty="0"/>
              <a:t>-</a:t>
            </a:r>
            <a:r>
              <a:rPr lang="el-GR" dirty="0" err="1"/>
              <a:t>ροχος</a:t>
            </a:r>
            <a:r>
              <a:rPr lang="el-GR" dirty="0"/>
              <a:t> αναλαμβάνει και τη διαχείριση του ψηφιακού εργαλείου ή συστήματος.</a:t>
            </a:r>
          </a:p>
          <a:p>
            <a:r>
              <a:rPr lang="el-GR" dirty="0" err="1"/>
              <a:t>Cloud</a:t>
            </a:r>
            <a:r>
              <a:rPr lang="el-GR" dirty="0"/>
              <a:t>: Χρήση λογισμικού, που δεν έχει εγκατασταθεί σε υποδομές της επιχείρησης, αλλά σε "χώρο" που παρέχεται μέσω διαδικτύου από άλλο φορέα παροχής υπηρεσιών</a:t>
            </a:r>
          </a:p>
          <a:p>
            <a:endParaRPr lang="el-GR" dirty="0"/>
          </a:p>
        </p:txBody>
      </p:sp>
    </p:spTree>
    <p:extLst>
      <p:ext uri="{BB962C8B-B14F-4D97-AF65-F5344CB8AC3E}">
        <p14:creationId xmlns:p14="http://schemas.microsoft.com/office/powerpoint/2010/main" val="404164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Είδη ψηφιακού </a:t>
            </a:r>
            <a:r>
              <a:rPr lang="en-US" dirty="0" smtClean="0"/>
              <a:t>Marketing</a:t>
            </a:r>
            <a:endParaRPr lang="el-GR" dirty="0"/>
          </a:p>
        </p:txBody>
      </p:sp>
      <p:sp>
        <p:nvSpPr>
          <p:cNvPr id="3" name="Θέση περιεχομένου 2"/>
          <p:cNvSpPr>
            <a:spLocks noGrp="1"/>
          </p:cNvSpPr>
          <p:nvPr>
            <p:ph sz="quarter" idx="1"/>
          </p:nvPr>
        </p:nvSpPr>
        <p:spPr/>
        <p:txBody>
          <a:bodyPr/>
          <a:lstStyle/>
          <a:p>
            <a:r>
              <a:rPr lang="en-US" dirty="0" smtClean="0"/>
              <a:t>marketing </a:t>
            </a:r>
            <a:r>
              <a:rPr lang="el-GR" dirty="0"/>
              <a:t>μέσω Ηλεκτρονικού Ταχυδρομείου </a:t>
            </a:r>
          </a:p>
          <a:p>
            <a:r>
              <a:rPr lang="en-US" dirty="0" smtClean="0"/>
              <a:t>marketing </a:t>
            </a:r>
            <a:r>
              <a:rPr lang="el-GR" dirty="0"/>
              <a:t>μέσω Δικτύου Συνεργατών </a:t>
            </a:r>
          </a:p>
          <a:p>
            <a:r>
              <a:rPr lang="en-US" dirty="0" smtClean="0"/>
              <a:t>marketing </a:t>
            </a:r>
            <a:r>
              <a:rPr lang="el-GR" dirty="0"/>
              <a:t>Μάρκετινγκ </a:t>
            </a:r>
          </a:p>
          <a:p>
            <a:r>
              <a:rPr lang="en-US" dirty="0" smtClean="0"/>
              <a:t>marketing </a:t>
            </a:r>
            <a:r>
              <a:rPr lang="el-GR" dirty="0"/>
              <a:t>μέσω Μηχανών Αναζήτησης </a:t>
            </a:r>
          </a:p>
          <a:p>
            <a:r>
              <a:rPr lang="en-US" dirty="0" smtClean="0"/>
              <a:t>marketing </a:t>
            </a:r>
            <a:r>
              <a:rPr lang="el-GR" dirty="0"/>
              <a:t>μέσω Κοινωνικών Μέσων </a:t>
            </a:r>
          </a:p>
          <a:p>
            <a:r>
              <a:rPr lang="en-US" dirty="0" smtClean="0"/>
              <a:t>marketing </a:t>
            </a:r>
            <a:r>
              <a:rPr lang="el-GR" dirty="0"/>
              <a:t>μέσω Κινητών Συσκευών</a:t>
            </a:r>
          </a:p>
          <a:p>
            <a:endParaRPr lang="el-GR" dirty="0"/>
          </a:p>
        </p:txBody>
      </p:sp>
    </p:spTree>
    <p:extLst>
      <p:ext uri="{BB962C8B-B14F-4D97-AF65-F5344CB8AC3E}">
        <p14:creationId xmlns:p14="http://schemas.microsoft.com/office/powerpoint/2010/main" val="20514222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TotalTime>
  <Words>3620</Words>
  <Application>Microsoft Office PowerPoint</Application>
  <PresentationFormat>Προβολή στην οθόνη (4:3)</PresentationFormat>
  <Paragraphs>219</Paragraphs>
  <Slides>35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35</vt:i4>
      </vt:variant>
    </vt:vector>
  </HeadingPairs>
  <TitlesOfParts>
    <vt:vector size="36" baseType="lpstr">
      <vt:lpstr>Δημοτικός</vt:lpstr>
      <vt:lpstr>ΨΗΦΙΑΚΟ MARKETING</vt:lpstr>
      <vt:lpstr>Ορισμός ψηφιακού Marketing</vt:lpstr>
      <vt:lpstr>ψηφιακό marketing ως εργαλείο επικοινωνίας </vt:lpstr>
      <vt:lpstr>Ψηφιακά εργαλεία</vt:lpstr>
      <vt:lpstr>Τύποι ψηφιακών εργαλείων</vt:lpstr>
      <vt:lpstr>Παρουσίαση του PowerPoint</vt:lpstr>
      <vt:lpstr>Παρουσίαση του PowerPoint</vt:lpstr>
      <vt:lpstr>Τρόποι ανάπτυξης ψηφιακών εργαλείων</vt:lpstr>
      <vt:lpstr>Είδη ψηφιακού Marketing</vt:lpstr>
      <vt:lpstr>Marketing Μέσω Ηλεκτρονικού Ταχυδρομείου </vt:lpstr>
      <vt:lpstr>Marketing Μέσω Ηλεκτρονικού Ταχυδρομείου </vt:lpstr>
      <vt:lpstr>Marketing μέσω Δικτύου Συνεργατών</vt:lpstr>
      <vt:lpstr>Marketing μέσω Δικτύου Συνεργατών</vt:lpstr>
      <vt:lpstr>Μορφές συνεργασίας μέσω του συνεργατικού marketing </vt:lpstr>
      <vt:lpstr>Παρουσίαση του PowerPoint</vt:lpstr>
      <vt:lpstr>Παρουσίαση του PowerPoint</vt:lpstr>
      <vt:lpstr>Παρουσίαση του PowerPoint</vt:lpstr>
      <vt:lpstr>Μεταδοτικό marketing</vt:lpstr>
      <vt:lpstr>Παρουσίαση του PowerPoint</vt:lpstr>
      <vt:lpstr>Marketing μέσω Μηχανών Αναζήτησης </vt:lpstr>
      <vt:lpstr>Σύγχρονα εργαλεία για την εφαρμογή του online marketing</vt:lpstr>
      <vt:lpstr>Παράμετροι διαμόρφωσης μέσων κοινωνικής δικτύωσης</vt:lpstr>
      <vt:lpstr>eWom</vt:lpstr>
      <vt:lpstr>Ιστολόγια</vt:lpstr>
      <vt:lpstr>Podcasts </vt:lpstr>
      <vt:lpstr>Online (brand) Communities </vt:lpstr>
      <vt:lpstr>Προσεγγίσεις διαδικτυακών κοινοτήτων</vt:lpstr>
      <vt:lpstr>Εικονική πραγματικότητα</vt:lpstr>
      <vt:lpstr>Email marketing και permission marketing</vt:lpstr>
      <vt:lpstr>Viral marketing </vt:lpstr>
      <vt:lpstr>search engine optimization</vt:lpstr>
      <vt:lpstr>Κινητά τηλέφωνα</vt:lpstr>
      <vt:lpstr>banner ads </vt:lpstr>
      <vt:lpstr>iTV/webTV</vt:lpstr>
      <vt:lpstr>self service τεχνολογίες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admin</dc:creator>
  <cp:lastModifiedBy>admin</cp:lastModifiedBy>
  <cp:revision>34</cp:revision>
  <dcterms:created xsi:type="dcterms:W3CDTF">2022-06-24T09:46:34Z</dcterms:created>
  <dcterms:modified xsi:type="dcterms:W3CDTF">2022-06-24T12:03:09Z</dcterms:modified>
</cp:coreProperties>
</file>