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80" r:id="rId5"/>
    <p:sldId id="281" r:id="rId6"/>
    <p:sldId id="282" r:id="rId7"/>
    <p:sldId id="283" r:id="rId8"/>
    <p:sldId id="284" r:id="rId9"/>
    <p:sldId id="285" r:id="rId10"/>
    <p:sldId id="291" r:id="rId11"/>
    <p:sldId id="286" r:id="rId12"/>
    <p:sldId id="287" r:id="rId13"/>
    <p:sldId id="288" r:id="rId14"/>
    <p:sldId id="289" r:id="rId15"/>
    <p:sldId id="290" r:id="rId16"/>
    <p:sldId id="295" r:id="rId17"/>
    <p:sldId id="296" r:id="rId18"/>
    <p:sldId id="292" r:id="rId19"/>
    <p:sldId id="297" r:id="rId20"/>
    <p:sldId id="259" r:id="rId21"/>
    <p:sldId id="260" r:id="rId22"/>
    <p:sldId id="261" r:id="rId23"/>
    <p:sldId id="262" r:id="rId24"/>
    <p:sldId id="263" r:id="rId25"/>
    <p:sldId id="264" r:id="rId26"/>
    <p:sldId id="265" r:id="rId2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8" roundtripDataSignature="AMtx7mgB2RhGJTAOW2cv97K4cSYPtv8nD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15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52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8" Type="http://customschemas.google.com/relationships/presentationmetadata" Target="metadata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C26EF7-F07D-DF4C-9671-03DD2AAB6798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DDF90842-E48C-D24A-BF9D-4B262EC5C1E4}">
      <dgm:prSet/>
      <dgm:spPr/>
      <dgm:t>
        <a:bodyPr/>
        <a:lstStyle/>
        <a:p>
          <a:pPr algn="ctr"/>
          <a:r>
            <a:rPr lang="el-GR" b="1" i="0" dirty="0"/>
            <a:t>μέσα ευρείας εκπομπής (τηλεόραση, ραδιόφωνο)</a:t>
          </a:r>
          <a:endParaRPr lang="en-US" b="1" dirty="0"/>
        </a:p>
      </dgm:t>
    </dgm:pt>
    <dgm:pt modelId="{36CE0084-BBB0-7147-8344-E7DAEC497E43}" type="parTrans" cxnId="{4C5B5783-3A2D-624C-AB50-0E2839259AF4}">
      <dgm:prSet/>
      <dgm:spPr/>
      <dgm:t>
        <a:bodyPr/>
        <a:lstStyle/>
        <a:p>
          <a:endParaRPr lang="en-US"/>
        </a:p>
      </dgm:t>
    </dgm:pt>
    <dgm:pt modelId="{90253849-7924-F340-9C78-FEFF70D2154F}" type="sibTrans" cxnId="{4C5B5783-3A2D-624C-AB50-0E2839259AF4}">
      <dgm:prSet/>
      <dgm:spPr/>
      <dgm:t>
        <a:bodyPr/>
        <a:lstStyle/>
        <a:p>
          <a:endParaRPr lang="en-US"/>
        </a:p>
      </dgm:t>
    </dgm:pt>
    <dgm:pt modelId="{079426B4-272F-9C43-802B-48A3AF412A1A}">
      <dgm:prSet/>
      <dgm:spPr/>
      <dgm:t>
        <a:bodyPr/>
        <a:lstStyle/>
        <a:p>
          <a:pPr algn="ctr"/>
          <a:r>
            <a:rPr lang="el-GR" b="1" i="0" dirty="0"/>
            <a:t>έντυπα μέσα (εφημερίδες, περιοδικά)</a:t>
          </a:r>
          <a:endParaRPr lang="en-US" b="1" dirty="0"/>
        </a:p>
      </dgm:t>
    </dgm:pt>
    <dgm:pt modelId="{F4C861FB-3AB6-384D-8A37-DB925A6BB635}" type="parTrans" cxnId="{46F5ABB7-D8A5-744E-A091-BF92D79F9CBE}">
      <dgm:prSet/>
      <dgm:spPr/>
      <dgm:t>
        <a:bodyPr/>
        <a:lstStyle/>
        <a:p>
          <a:endParaRPr lang="en-US"/>
        </a:p>
      </dgm:t>
    </dgm:pt>
    <dgm:pt modelId="{79674BBB-912F-A243-8AEF-9B75A46F6DCE}" type="sibTrans" cxnId="{46F5ABB7-D8A5-744E-A091-BF92D79F9CBE}">
      <dgm:prSet/>
      <dgm:spPr/>
      <dgm:t>
        <a:bodyPr/>
        <a:lstStyle/>
        <a:p>
          <a:endParaRPr lang="en-US"/>
        </a:p>
      </dgm:t>
    </dgm:pt>
    <dgm:pt modelId="{133DBA06-437E-EC40-A0D8-17CD5991D3F9}">
      <dgm:prSet/>
      <dgm:spPr/>
      <dgm:t>
        <a:bodyPr/>
        <a:lstStyle/>
        <a:p>
          <a:pPr algn="ctr"/>
          <a:r>
            <a:rPr lang="el-GR" b="1" i="0" dirty="0"/>
            <a:t>διαδικτυακά μέσα (διαφημιστικά πλαίσια, αναδυόμενα πλαίσια, σύνδεσμοι επί πληρωμή)</a:t>
          </a:r>
          <a:endParaRPr lang="en-US" b="1" dirty="0"/>
        </a:p>
      </dgm:t>
    </dgm:pt>
    <dgm:pt modelId="{BC566333-484F-854A-974C-38D82FE54CFB}" type="parTrans" cxnId="{1F8FBDC5-5B69-DA43-B1B4-13CC646DE6E3}">
      <dgm:prSet/>
      <dgm:spPr/>
      <dgm:t>
        <a:bodyPr/>
        <a:lstStyle/>
        <a:p>
          <a:endParaRPr lang="en-US"/>
        </a:p>
      </dgm:t>
    </dgm:pt>
    <dgm:pt modelId="{68C6364A-62FF-A24F-8F39-2DEDD5BE127E}" type="sibTrans" cxnId="{1F8FBDC5-5B69-DA43-B1B4-13CC646DE6E3}">
      <dgm:prSet/>
      <dgm:spPr/>
      <dgm:t>
        <a:bodyPr/>
        <a:lstStyle/>
        <a:p>
          <a:endParaRPr lang="en-US"/>
        </a:p>
      </dgm:t>
    </dgm:pt>
    <dgm:pt modelId="{B29A9F4D-D29C-8B43-9A5D-504E6A18D68F}">
      <dgm:prSet/>
      <dgm:spPr/>
      <dgm:t>
        <a:bodyPr/>
        <a:lstStyle/>
        <a:p>
          <a:pPr algn="ctr"/>
          <a:r>
            <a:rPr lang="el-GR" b="1" i="0" dirty="0"/>
            <a:t>διαφημιστικά μέσα εξωτερικού χώρου </a:t>
          </a:r>
          <a:r>
            <a:rPr lang="el-GR" b="0" i="0" dirty="0"/>
            <a:t>(αφίσες, p</a:t>
          </a:r>
          <a:r>
            <a:rPr lang="en-US" b="0" i="0" dirty="0"/>
            <a:t>oster</a:t>
          </a:r>
          <a:r>
            <a:rPr lang="el-GR" b="0" i="0" dirty="0"/>
            <a:t>, </a:t>
          </a:r>
          <a:r>
            <a:rPr lang="en-US" b="0" i="0" dirty="0"/>
            <a:t>matrix</a:t>
          </a:r>
          <a:r>
            <a:rPr lang="el-GR" b="0" i="0" dirty="0"/>
            <a:t>, </a:t>
          </a:r>
          <a:r>
            <a:rPr lang="en-US" b="0" i="0" dirty="0"/>
            <a:t>hot spots</a:t>
          </a:r>
          <a:r>
            <a:rPr lang="el-GR" b="0" i="0" dirty="0"/>
            <a:t>,όπως σταθμοί λεωφορείων, </a:t>
          </a:r>
          <a:r>
            <a:rPr lang="en-US" b="0" i="0" dirty="0"/>
            <a:t>metro</a:t>
          </a:r>
          <a:r>
            <a:rPr lang="el-GR" b="0" i="0" dirty="0"/>
            <a:t>).</a:t>
          </a:r>
          <a:endParaRPr lang="en-US" dirty="0"/>
        </a:p>
      </dgm:t>
    </dgm:pt>
    <dgm:pt modelId="{762DF7FF-6DE9-F14C-BBD5-7AB6DF0DC72C}" type="parTrans" cxnId="{819D7616-A6C4-894A-B563-26B345D6F011}">
      <dgm:prSet/>
      <dgm:spPr/>
      <dgm:t>
        <a:bodyPr/>
        <a:lstStyle/>
        <a:p>
          <a:endParaRPr lang="en-US"/>
        </a:p>
      </dgm:t>
    </dgm:pt>
    <dgm:pt modelId="{07184784-400F-E944-8B5C-30AD609A5488}" type="sibTrans" cxnId="{819D7616-A6C4-894A-B563-26B345D6F011}">
      <dgm:prSet/>
      <dgm:spPr/>
      <dgm:t>
        <a:bodyPr/>
        <a:lstStyle/>
        <a:p>
          <a:endParaRPr lang="en-US"/>
        </a:p>
      </dgm:t>
    </dgm:pt>
    <dgm:pt modelId="{F0822A68-9DFB-AE45-A282-45EFDE54A090}" type="pres">
      <dgm:prSet presAssocID="{7DC26EF7-F07D-DF4C-9671-03DD2AAB6798}" presName="linear" presStyleCnt="0">
        <dgm:presLayoutVars>
          <dgm:animLvl val="lvl"/>
          <dgm:resizeHandles val="exact"/>
        </dgm:presLayoutVars>
      </dgm:prSet>
      <dgm:spPr/>
    </dgm:pt>
    <dgm:pt modelId="{F4C69441-845D-1D43-8F06-D7AC9CF05228}" type="pres">
      <dgm:prSet presAssocID="{DDF90842-E48C-D24A-BF9D-4B262EC5C1E4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2B858616-4001-E441-A958-BC8EAD3E1746}" type="pres">
      <dgm:prSet presAssocID="{90253849-7924-F340-9C78-FEFF70D2154F}" presName="spacer" presStyleCnt="0"/>
      <dgm:spPr/>
    </dgm:pt>
    <dgm:pt modelId="{4E22409C-4CBB-2B4F-8E8D-45FF229BBEA4}" type="pres">
      <dgm:prSet presAssocID="{079426B4-272F-9C43-802B-48A3AF412A1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D71F689B-9BB1-2F4B-852F-706F90D7F653}" type="pres">
      <dgm:prSet presAssocID="{79674BBB-912F-A243-8AEF-9B75A46F6DCE}" presName="spacer" presStyleCnt="0"/>
      <dgm:spPr/>
    </dgm:pt>
    <dgm:pt modelId="{FD51131F-CE3F-354F-BB71-3DDB4AFA621F}" type="pres">
      <dgm:prSet presAssocID="{133DBA06-437E-EC40-A0D8-17CD5991D3F9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76E52DA-CD32-0B4D-9420-AD2D67CFC2A7}" type="pres">
      <dgm:prSet presAssocID="{68C6364A-62FF-A24F-8F39-2DEDD5BE127E}" presName="spacer" presStyleCnt="0"/>
      <dgm:spPr/>
    </dgm:pt>
    <dgm:pt modelId="{785B4DD5-E104-FE43-AE92-BA87B40F0761}" type="pres">
      <dgm:prSet presAssocID="{B29A9F4D-D29C-8B43-9A5D-504E6A18D68F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819D7616-A6C4-894A-B563-26B345D6F011}" srcId="{7DC26EF7-F07D-DF4C-9671-03DD2AAB6798}" destId="{B29A9F4D-D29C-8B43-9A5D-504E6A18D68F}" srcOrd="3" destOrd="0" parTransId="{762DF7FF-6DE9-F14C-BBD5-7AB6DF0DC72C}" sibTransId="{07184784-400F-E944-8B5C-30AD609A5488}"/>
    <dgm:cxn modelId="{DC5ECD27-4954-CA4F-B45C-AE70496EC0CF}" type="presOf" srcId="{133DBA06-437E-EC40-A0D8-17CD5991D3F9}" destId="{FD51131F-CE3F-354F-BB71-3DDB4AFA621F}" srcOrd="0" destOrd="0" presId="urn:microsoft.com/office/officeart/2005/8/layout/vList2"/>
    <dgm:cxn modelId="{552D843C-3CDA-5F44-BCC4-F7CF20FA0CF5}" type="presOf" srcId="{7DC26EF7-F07D-DF4C-9671-03DD2AAB6798}" destId="{F0822A68-9DFB-AE45-A282-45EFDE54A090}" srcOrd="0" destOrd="0" presId="urn:microsoft.com/office/officeart/2005/8/layout/vList2"/>
    <dgm:cxn modelId="{9F7E243E-2A7D-284B-81CE-5A727FC29044}" type="presOf" srcId="{DDF90842-E48C-D24A-BF9D-4B262EC5C1E4}" destId="{F4C69441-845D-1D43-8F06-D7AC9CF05228}" srcOrd="0" destOrd="0" presId="urn:microsoft.com/office/officeart/2005/8/layout/vList2"/>
    <dgm:cxn modelId="{4C5B5783-3A2D-624C-AB50-0E2839259AF4}" srcId="{7DC26EF7-F07D-DF4C-9671-03DD2AAB6798}" destId="{DDF90842-E48C-D24A-BF9D-4B262EC5C1E4}" srcOrd="0" destOrd="0" parTransId="{36CE0084-BBB0-7147-8344-E7DAEC497E43}" sibTransId="{90253849-7924-F340-9C78-FEFF70D2154F}"/>
    <dgm:cxn modelId="{AF944BB1-2CCD-FE44-94FC-C55CE6E92381}" type="presOf" srcId="{079426B4-272F-9C43-802B-48A3AF412A1A}" destId="{4E22409C-4CBB-2B4F-8E8D-45FF229BBEA4}" srcOrd="0" destOrd="0" presId="urn:microsoft.com/office/officeart/2005/8/layout/vList2"/>
    <dgm:cxn modelId="{46F5ABB7-D8A5-744E-A091-BF92D79F9CBE}" srcId="{7DC26EF7-F07D-DF4C-9671-03DD2AAB6798}" destId="{079426B4-272F-9C43-802B-48A3AF412A1A}" srcOrd="1" destOrd="0" parTransId="{F4C861FB-3AB6-384D-8A37-DB925A6BB635}" sibTransId="{79674BBB-912F-A243-8AEF-9B75A46F6DCE}"/>
    <dgm:cxn modelId="{1F8FBDC5-5B69-DA43-B1B4-13CC646DE6E3}" srcId="{7DC26EF7-F07D-DF4C-9671-03DD2AAB6798}" destId="{133DBA06-437E-EC40-A0D8-17CD5991D3F9}" srcOrd="2" destOrd="0" parTransId="{BC566333-484F-854A-974C-38D82FE54CFB}" sibTransId="{68C6364A-62FF-A24F-8F39-2DEDD5BE127E}"/>
    <dgm:cxn modelId="{2FDDBEE9-AF06-F243-8EF0-458EDF0C4DDC}" type="presOf" srcId="{B29A9F4D-D29C-8B43-9A5D-504E6A18D68F}" destId="{785B4DD5-E104-FE43-AE92-BA87B40F0761}" srcOrd="0" destOrd="0" presId="urn:microsoft.com/office/officeart/2005/8/layout/vList2"/>
    <dgm:cxn modelId="{C67A6A5E-8171-0847-BF5E-A80AE81E3238}" type="presParOf" srcId="{F0822A68-9DFB-AE45-A282-45EFDE54A090}" destId="{F4C69441-845D-1D43-8F06-D7AC9CF05228}" srcOrd="0" destOrd="0" presId="urn:microsoft.com/office/officeart/2005/8/layout/vList2"/>
    <dgm:cxn modelId="{D369B3D3-FDE2-9046-A097-51FA70D61FC5}" type="presParOf" srcId="{F0822A68-9DFB-AE45-A282-45EFDE54A090}" destId="{2B858616-4001-E441-A958-BC8EAD3E1746}" srcOrd="1" destOrd="0" presId="urn:microsoft.com/office/officeart/2005/8/layout/vList2"/>
    <dgm:cxn modelId="{F3613E9C-ED34-284D-B902-E558D025A2B4}" type="presParOf" srcId="{F0822A68-9DFB-AE45-A282-45EFDE54A090}" destId="{4E22409C-4CBB-2B4F-8E8D-45FF229BBEA4}" srcOrd="2" destOrd="0" presId="urn:microsoft.com/office/officeart/2005/8/layout/vList2"/>
    <dgm:cxn modelId="{9E59257B-03E4-4848-9BFD-AAACC632F120}" type="presParOf" srcId="{F0822A68-9DFB-AE45-A282-45EFDE54A090}" destId="{D71F689B-9BB1-2F4B-852F-706F90D7F653}" srcOrd="3" destOrd="0" presId="urn:microsoft.com/office/officeart/2005/8/layout/vList2"/>
    <dgm:cxn modelId="{1B6EE716-5B0F-F34B-A1A4-6BC9CACDE98C}" type="presParOf" srcId="{F0822A68-9DFB-AE45-A282-45EFDE54A090}" destId="{FD51131F-CE3F-354F-BB71-3DDB4AFA621F}" srcOrd="4" destOrd="0" presId="urn:microsoft.com/office/officeart/2005/8/layout/vList2"/>
    <dgm:cxn modelId="{85732ADC-D9B8-CA42-B979-C76EB683E1A9}" type="presParOf" srcId="{F0822A68-9DFB-AE45-A282-45EFDE54A090}" destId="{076E52DA-CD32-0B4D-9420-AD2D67CFC2A7}" srcOrd="5" destOrd="0" presId="urn:microsoft.com/office/officeart/2005/8/layout/vList2"/>
    <dgm:cxn modelId="{1BFAC2CC-4118-0243-89FB-15793C538170}" type="presParOf" srcId="{F0822A68-9DFB-AE45-A282-45EFDE54A090}" destId="{785B4DD5-E104-FE43-AE92-BA87B40F076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C94609-BD0A-E44D-A9FA-D4A040467481}" type="doc">
      <dgm:prSet loTypeId="urn:microsoft.com/office/officeart/2005/8/layout/hierarchy4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5BEEB8D-E653-A341-B535-5A9D2845C44E}">
      <dgm:prSet custT="1"/>
      <dgm:spPr/>
      <dgm:t>
        <a:bodyPr/>
        <a:lstStyle/>
        <a:p>
          <a:r>
            <a:rPr lang="el-GR" sz="4000" b="1" i="0" dirty="0"/>
            <a:t>Καταναλωτές-πελάτες</a:t>
          </a:r>
          <a:endParaRPr lang="en-US" sz="4000" b="1" dirty="0"/>
        </a:p>
      </dgm:t>
    </dgm:pt>
    <dgm:pt modelId="{450FAC94-6DDE-3443-9E28-B74EEDA84ACF}" type="parTrans" cxnId="{9948103E-394F-2A47-B4F0-387FB8C8E3CB}">
      <dgm:prSet/>
      <dgm:spPr/>
      <dgm:t>
        <a:bodyPr/>
        <a:lstStyle/>
        <a:p>
          <a:endParaRPr lang="en-US"/>
        </a:p>
      </dgm:t>
    </dgm:pt>
    <dgm:pt modelId="{4FB4ADE0-DFD4-3244-B95B-9D3C8FC7EB9E}" type="sibTrans" cxnId="{9948103E-394F-2A47-B4F0-387FB8C8E3CB}">
      <dgm:prSet/>
      <dgm:spPr/>
      <dgm:t>
        <a:bodyPr/>
        <a:lstStyle/>
        <a:p>
          <a:endParaRPr lang="en-US"/>
        </a:p>
      </dgm:t>
    </dgm:pt>
    <dgm:pt modelId="{030F9CE0-17D9-6544-9E24-1BF4D447CBA4}">
      <dgm:prSet custT="1"/>
      <dgm:spPr/>
      <dgm:t>
        <a:bodyPr/>
        <a:lstStyle/>
        <a:p>
          <a:r>
            <a:rPr lang="el-GR" sz="3200" b="1" i="0" dirty="0"/>
            <a:t>Επιχειρήσεις</a:t>
          </a:r>
          <a:endParaRPr lang="en-US" sz="3200" b="1" dirty="0"/>
        </a:p>
      </dgm:t>
    </dgm:pt>
    <dgm:pt modelId="{FFCC6292-F19A-6E44-85AB-4B7520AEF495}" type="parTrans" cxnId="{39EDB947-344E-AF45-83BE-BBFDA9EC9878}">
      <dgm:prSet/>
      <dgm:spPr/>
      <dgm:t>
        <a:bodyPr/>
        <a:lstStyle/>
        <a:p>
          <a:endParaRPr lang="en-US"/>
        </a:p>
      </dgm:t>
    </dgm:pt>
    <dgm:pt modelId="{4E900271-115A-7B48-B9E2-0310CDBB8EC2}" type="sibTrans" cxnId="{39EDB947-344E-AF45-83BE-BBFDA9EC9878}">
      <dgm:prSet/>
      <dgm:spPr/>
      <dgm:t>
        <a:bodyPr/>
        <a:lstStyle/>
        <a:p>
          <a:endParaRPr lang="en-US"/>
        </a:p>
      </dgm:t>
    </dgm:pt>
    <dgm:pt modelId="{30135A8A-4F20-534E-BE63-52D2A097FE1D}">
      <dgm:prSet/>
      <dgm:spPr/>
      <dgm:t>
        <a:bodyPr/>
        <a:lstStyle/>
        <a:p>
          <a:r>
            <a:rPr lang="el-GR" b="1" i="0" dirty="0"/>
            <a:t>Έμποροι-λιανοπωλητές</a:t>
          </a:r>
          <a:endParaRPr lang="en-US" b="1" dirty="0"/>
        </a:p>
      </dgm:t>
    </dgm:pt>
    <dgm:pt modelId="{33C609F9-2470-2241-BAC3-8554C7AF604C}" type="parTrans" cxnId="{A1CCF5C1-DDF6-7847-B595-BA91C2E6B5ED}">
      <dgm:prSet/>
      <dgm:spPr/>
      <dgm:t>
        <a:bodyPr/>
        <a:lstStyle/>
        <a:p>
          <a:endParaRPr lang="en-US"/>
        </a:p>
      </dgm:t>
    </dgm:pt>
    <dgm:pt modelId="{D1E7657D-1987-8A4D-9634-90550EDA4C28}" type="sibTrans" cxnId="{A1CCF5C1-DDF6-7847-B595-BA91C2E6B5ED}">
      <dgm:prSet/>
      <dgm:spPr/>
      <dgm:t>
        <a:bodyPr/>
        <a:lstStyle/>
        <a:p>
          <a:endParaRPr lang="en-US"/>
        </a:p>
      </dgm:t>
    </dgm:pt>
    <dgm:pt modelId="{E75B2291-1A64-0641-9FC9-E9E13B5E1972}" type="pres">
      <dgm:prSet presAssocID="{C5C94609-BD0A-E44D-A9FA-D4A040467481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63C9699-8FF8-DB40-9BFE-836A8ADAC51D}" type="pres">
      <dgm:prSet presAssocID="{15BEEB8D-E653-A341-B535-5A9D2845C44E}" presName="vertOne" presStyleCnt="0"/>
      <dgm:spPr/>
    </dgm:pt>
    <dgm:pt modelId="{863A9175-DA48-9243-8EE7-EC1AD015A533}" type="pres">
      <dgm:prSet presAssocID="{15BEEB8D-E653-A341-B535-5A9D2845C44E}" presName="txOne" presStyleLbl="node0" presStyleIdx="0" presStyleCnt="3" custScaleX="96163">
        <dgm:presLayoutVars>
          <dgm:chPref val="3"/>
        </dgm:presLayoutVars>
      </dgm:prSet>
      <dgm:spPr/>
    </dgm:pt>
    <dgm:pt modelId="{1D575ABB-0CAC-C346-9C01-406BE66FCE26}" type="pres">
      <dgm:prSet presAssocID="{15BEEB8D-E653-A341-B535-5A9D2845C44E}" presName="horzOne" presStyleCnt="0"/>
      <dgm:spPr/>
    </dgm:pt>
    <dgm:pt modelId="{63AD13E7-A9C2-B04F-9CFB-45E2C0AF32DC}" type="pres">
      <dgm:prSet presAssocID="{4FB4ADE0-DFD4-3244-B95B-9D3C8FC7EB9E}" presName="sibSpaceOne" presStyleCnt="0"/>
      <dgm:spPr/>
    </dgm:pt>
    <dgm:pt modelId="{50FAFF4D-0B9A-9442-A0C8-BB990A42201E}" type="pres">
      <dgm:prSet presAssocID="{030F9CE0-17D9-6544-9E24-1BF4D447CBA4}" presName="vertOne" presStyleCnt="0"/>
      <dgm:spPr/>
    </dgm:pt>
    <dgm:pt modelId="{D3121E0A-5641-7B41-BFE6-18A9BE54DEB2}" type="pres">
      <dgm:prSet presAssocID="{030F9CE0-17D9-6544-9E24-1BF4D447CBA4}" presName="txOne" presStyleLbl="node0" presStyleIdx="1" presStyleCnt="3">
        <dgm:presLayoutVars>
          <dgm:chPref val="3"/>
        </dgm:presLayoutVars>
      </dgm:prSet>
      <dgm:spPr/>
    </dgm:pt>
    <dgm:pt modelId="{489B6020-8CC2-C24D-8C29-4B7A37D7D70B}" type="pres">
      <dgm:prSet presAssocID="{030F9CE0-17D9-6544-9E24-1BF4D447CBA4}" presName="horzOne" presStyleCnt="0"/>
      <dgm:spPr/>
    </dgm:pt>
    <dgm:pt modelId="{40CA675D-542A-1C4E-9242-14E850B98F11}" type="pres">
      <dgm:prSet presAssocID="{4E900271-115A-7B48-B9E2-0310CDBB8EC2}" presName="sibSpaceOne" presStyleCnt="0"/>
      <dgm:spPr/>
    </dgm:pt>
    <dgm:pt modelId="{3A3D55C9-E0EB-0B4A-A48C-E32877899009}" type="pres">
      <dgm:prSet presAssocID="{30135A8A-4F20-534E-BE63-52D2A097FE1D}" presName="vertOne" presStyleCnt="0"/>
      <dgm:spPr/>
    </dgm:pt>
    <dgm:pt modelId="{5C2FADEA-283A-874B-A56C-FDA68F7CFB19}" type="pres">
      <dgm:prSet presAssocID="{30135A8A-4F20-534E-BE63-52D2A097FE1D}" presName="txOne" presStyleLbl="node0" presStyleIdx="2" presStyleCnt="3">
        <dgm:presLayoutVars>
          <dgm:chPref val="3"/>
        </dgm:presLayoutVars>
      </dgm:prSet>
      <dgm:spPr/>
    </dgm:pt>
    <dgm:pt modelId="{90427551-3CE8-EB4F-AE89-55B9033693C8}" type="pres">
      <dgm:prSet presAssocID="{30135A8A-4F20-534E-BE63-52D2A097FE1D}" presName="horzOne" presStyleCnt="0"/>
      <dgm:spPr/>
    </dgm:pt>
  </dgm:ptLst>
  <dgm:cxnLst>
    <dgm:cxn modelId="{7F0C5C1B-2F5B-5549-8A5B-1D67413B489F}" type="presOf" srcId="{15BEEB8D-E653-A341-B535-5A9D2845C44E}" destId="{863A9175-DA48-9243-8EE7-EC1AD015A533}" srcOrd="0" destOrd="0" presId="urn:microsoft.com/office/officeart/2005/8/layout/hierarchy4"/>
    <dgm:cxn modelId="{00E0F529-1A91-F74A-B1D1-095BD7918F9C}" type="presOf" srcId="{030F9CE0-17D9-6544-9E24-1BF4D447CBA4}" destId="{D3121E0A-5641-7B41-BFE6-18A9BE54DEB2}" srcOrd="0" destOrd="0" presId="urn:microsoft.com/office/officeart/2005/8/layout/hierarchy4"/>
    <dgm:cxn modelId="{9948103E-394F-2A47-B4F0-387FB8C8E3CB}" srcId="{C5C94609-BD0A-E44D-A9FA-D4A040467481}" destId="{15BEEB8D-E653-A341-B535-5A9D2845C44E}" srcOrd="0" destOrd="0" parTransId="{450FAC94-6DDE-3443-9E28-B74EEDA84ACF}" sibTransId="{4FB4ADE0-DFD4-3244-B95B-9D3C8FC7EB9E}"/>
    <dgm:cxn modelId="{39EDB947-344E-AF45-83BE-BBFDA9EC9878}" srcId="{C5C94609-BD0A-E44D-A9FA-D4A040467481}" destId="{030F9CE0-17D9-6544-9E24-1BF4D447CBA4}" srcOrd="1" destOrd="0" parTransId="{FFCC6292-F19A-6E44-85AB-4B7520AEF495}" sibTransId="{4E900271-115A-7B48-B9E2-0310CDBB8EC2}"/>
    <dgm:cxn modelId="{ABC04D69-C0E8-404F-9668-D5BC6E9DD933}" type="presOf" srcId="{C5C94609-BD0A-E44D-A9FA-D4A040467481}" destId="{E75B2291-1A64-0641-9FC9-E9E13B5E1972}" srcOrd="0" destOrd="0" presId="urn:microsoft.com/office/officeart/2005/8/layout/hierarchy4"/>
    <dgm:cxn modelId="{A1CCF5C1-DDF6-7847-B595-BA91C2E6B5ED}" srcId="{C5C94609-BD0A-E44D-A9FA-D4A040467481}" destId="{30135A8A-4F20-534E-BE63-52D2A097FE1D}" srcOrd="2" destOrd="0" parTransId="{33C609F9-2470-2241-BAC3-8554C7AF604C}" sibTransId="{D1E7657D-1987-8A4D-9634-90550EDA4C28}"/>
    <dgm:cxn modelId="{1E3716FB-F9C0-4F4E-8F87-834BFBF76E70}" type="presOf" srcId="{30135A8A-4F20-534E-BE63-52D2A097FE1D}" destId="{5C2FADEA-283A-874B-A56C-FDA68F7CFB19}" srcOrd="0" destOrd="0" presId="urn:microsoft.com/office/officeart/2005/8/layout/hierarchy4"/>
    <dgm:cxn modelId="{4A064C00-53DC-3447-B508-7F3D95FB7B9E}" type="presParOf" srcId="{E75B2291-1A64-0641-9FC9-E9E13B5E1972}" destId="{C63C9699-8FF8-DB40-9BFE-836A8ADAC51D}" srcOrd="0" destOrd="0" presId="urn:microsoft.com/office/officeart/2005/8/layout/hierarchy4"/>
    <dgm:cxn modelId="{DFB4F43B-55CE-7649-9FB5-3CC6936DC9FE}" type="presParOf" srcId="{C63C9699-8FF8-DB40-9BFE-836A8ADAC51D}" destId="{863A9175-DA48-9243-8EE7-EC1AD015A533}" srcOrd="0" destOrd="0" presId="urn:microsoft.com/office/officeart/2005/8/layout/hierarchy4"/>
    <dgm:cxn modelId="{95CBD4E7-FC4C-0148-B5D8-CC1D56EBE714}" type="presParOf" srcId="{C63C9699-8FF8-DB40-9BFE-836A8ADAC51D}" destId="{1D575ABB-0CAC-C346-9C01-406BE66FCE26}" srcOrd="1" destOrd="0" presId="urn:microsoft.com/office/officeart/2005/8/layout/hierarchy4"/>
    <dgm:cxn modelId="{F0EC69CC-A4DE-DA4C-9B45-EF1ACABF0948}" type="presParOf" srcId="{E75B2291-1A64-0641-9FC9-E9E13B5E1972}" destId="{63AD13E7-A9C2-B04F-9CFB-45E2C0AF32DC}" srcOrd="1" destOrd="0" presId="urn:microsoft.com/office/officeart/2005/8/layout/hierarchy4"/>
    <dgm:cxn modelId="{BE4C2956-9EC0-E24E-B47B-7005778AF749}" type="presParOf" srcId="{E75B2291-1A64-0641-9FC9-E9E13B5E1972}" destId="{50FAFF4D-0B9A-9442-A0C8-BB990A42201E}" srcOrd="2" destOrd="0" presId="urn:microsoft.com/office/officeart/2005/8/layout/hierarchy4"/>
    <dgm:cxn modelId="{C89DA81F-BBDE-6041-8806-CD8F48AA747D}" type="presParOf" srcId="{50FAFF4D-0B9A-9442-A0C8-BB990A42201E}" destId="{D3121E0A-5641-7B41-BFE6-18A9BE54DEB2}" srcOrd="0" destOrd="0" presId="urn:microsoft.com/office/officeart/2005/8/layout/hierarchy4"/>
    <dgm:cxn modelId="{37E495A2-7495-BC43-B804-6AB391CF11BC}" type="presParOf" srcId="{50FAFF4D-0B9A-9442-A0C8-BB990A42201E}" destId="{489B6020-8CC2-C24D-8C29-4B7A37D7D70B}" srcOrd="1" destOrd="0" presId="urn:microsoft.com/office/officeart/2005/8/layout/hierarchy4"/>
    <dgm:cxn modelId="{83804C23-20D0-B342-86FA-0C0B11548836}" type="presParOf" srcId="{E75B2291-1A64-0641-9FC9-E9E13B5E1972}" destId="{40CA675D-542A-1C4E-9242-14E850B98F11}" srcOrd="3" destOrd="0" presId="urn:microsoft.com/office/officeart/2005/8/layout/hierarchy4"/>
    <dgm:cxn modelId="{F6C485DD-E591-E04B-B467-27A6E8DC552D}" type="presParOf" srcId="{E75B2291-1A64-0641-9FC9-E9E13B5E1972}" destId="{3A3D55C9-E0EB-0B4A-A48C-E32877899009}" srcOrd="4" destOrd="0" presId="urn:microsoft.com/office/officeart/2005/8/layout/hierarchy4"/>
    <dgm:cxn modelId="{C008FF20-C490-2D4D-9882-ADDE0A177F9C}" type="presParOf" srcId="{3A3D55C9-E0EB-0B4A-A48C-E32877899009}" destId="{5C2FADEA-283A-874B-A56C-FDA68F7CFB19}" srcOrd="0" destOrd="0" presId="urn:microsoft.com/office/officeart/2005/8/layout/hierarchy4"/>
    <dgm:cxn modelId="{8BE83863-A7E7-BC4D-9A61-30C55B5778D4}" type="presParOf" srcId="{3A3D55C9-E0EB-0B4A-A48C-E32877899009}" destId="{90427551-3CE8-EB4F-AE89-55B9033693C8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9DC8FFD-D069-1847-88A7-A70488AA9AFE}" type="doc">
      <dgm:prSet loTypeId="urn:microsoft.com/office/officeart/2005/8/layout/pyramid2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7EECE73-A16F-DE44-BBCD-1729FCE52F69}">
      <dgm:prSet custT="1"/>
      <dgm:spPr/>
      <dgm:t>
        <a:bodyPr/>
        <a:lstStyle/>
        <a:p>
          <a:r>
            <a:rPr lang="en-US" sz="2000" b="1" i="0" dirty="0"/>
            <a:t>A= Awareness (</a:t>
          </a:r>
          <a:r>
            <a:rPr lang="el-GR" sz="2000" b="1" i="0" dirty="0"/>
            <a:t>αναγνωρισιμότητα/επί-</a:t>
          </a:r>
          <a:r>
            <a:rPr lang="el-GR" sz="2000" b="1" i="0" dirty="0" err="1"/>
            <a:t>γνωση</a:t>
          </a:r>
          <a:r>
            <a:rPr lang="el-GR" sz="2000" b="1" i="0" dirty="0"/>
            <a:t>) </a:t>
          </a:r>
          <a:endParaRPr lang="en-US" sz="2000" b="1" dirty="0"/>
        </a:p>
      </dgm:t>
    </dgm:pt>
    <dgm:pt modelId="{70A2A25F-058E-314E-8DFA-20639823CAB2}" type="parTrans" cxnId="{36BB552B-432D-BB48-99D8-A16C34A1A924}">
      <dgm:prSet/>
      <dgm:spPr/>
      <dgm:t>
        <a:bodyPr/>
        <a:lstStyle/>
        <a:p>
          <a:endParaRPr lang="en-US"/>
        </a:p>
      </dgm:t>
    </dgm:pt>
    <dgm:pt modelId="{0B28A85E-0E1C-1D4A-AA3E-B14AFB6312D1}" type="sibTrans" cxnId="{36BB552B-432D-BB48-99D8-A16C34A1A924}">
      <dgm:prSet/>
      <dgm:spPr/>
      <dgm:t>
        <a:bodyPr/>
        <a:lstStyle/>
        <a:p>
          <a:endParaRPr lang="en-US"/>
        </a:p>
      </dgm:t>
    </dgm:pt>
    <dgm:pt modelId="{E2609115-0716-2748-B8FF-B4D560EEB855}">
      <dgm:prSet custT="1"/>
      <dgm:spPr/>
      <dgm:t>
        <a:bodyPr/>
        <a:lstStyle/>
        <a:p>
          <a:r>
            <a:rPr lang="en-US" sz="2000" b="1" i="0" dirty="0"/>
            <a:t>I= Interest</a:t>
          </a:r>
          <a:r>
            <a:rPr lang="el-GR" sz="2000" b="1" i="0" dirty="0"/>
            <a:t> (ενδιαφέρον)</a:t>
          </a:r>
          <a:endParaRPr lang="en-US" sz="2000" b="1" dirty="0"/>
        </a:p>
      </dgm:t>
    </dgm:pt>
    <dgm:pt modelId="{AAA85EF9-AF61-7C4D-8EA6-68DE280FD76D}" type="parTrans" cxnId="{40131BFA-684F-8D40-84BB-832A3FF3E545}">
      <dgm:prSet/>
      <dgm:spPr/>
      <dgm:t>
        <a:bodyPr/>
        <a:lstStyle/>
        <a:p>
          <a:endParaRPr lang="en-US"/>
        </a:p>
      </dgm:t>
    </dgm:pt>
    <dgm:pt modelId="{97DE45C6-8E8C-CE46-AAEA-D8E8F8210256}" type="sibTrans" cxnId="{40131BFA-684F-8D40-84BB-832A3FF3E545}">
      <dgm:prSet/>
      <dgm:spPr/>
      <dgm:t>
        <a:bodyPr/>
        <a:lstStyle/>
        <a:p>
          <a:endParaRPr lang="en-US"/>
        </a:p>
      </dgm:t>
    </dgm:pt>
    <dgm:pt modelId="{2C543BA0-D4C4-1F47-9099-1E6BABB84007}">
      <dgm:prSet/>
      <dgm:spPr/>
      <dgm:t>
        <a:bodyPr/>
        <a:lstStyle/>
        <a:p>
          <a:r>
            <a:rPr lang="en-US" b="1" i="0" dirty="0"/>
            <a:t>D= Desire (</a:t>
          </a:r>
          <a:r>
            <a:rPr lang="el-GR" b="1" i="0" dirty="0"/>
            <a:t>επιθυμία)</a:t>
          </a:r>
          <a:endParaRPr lang="en-US" b="1" dirty="0"/>
        </a:p>
      </dgm:t>
    </dgm:pt>
    <dgm:pt modelId="{7057842A-58E5-DD49-B80C-7E0B322A25E5}" type="parTrans" cxnId="{C7F58653-9F2E-3B4D-80B9-10112D7A7604}">
      <dgm:prSet/>
      <dgm:spPr/>
      <dgm:t>
        <a:bodyPr/>
        <a:lstStyle/>
        <a:p>
          <a:endParaRPr lang="en-US"/>
        </a:p>
      </dgm:t>
    </dgm:pt>
    <dgm:pt modelId="{7C7BF61C-AA6C-6D4A-B968-68DDC0811571}" type="sibTrans" cxnId="{C7F58653-9F2E-3B4D-80B9-10112D7A7604}">
      <dgm:prSet/>
      <dgm:spPr/>
      <dgm:t>
        <a:bodyPr/>
        <a:lstStyle/>
        <a:p>
          <a:endParaRPr lang="en-US"/>
        </a:p>
      </dgm:t>
    </dgm:pt>
    <dgm:pt modelId="{E653E4E0-EEB8-E34F-B17D-D0CFE7009A9D}">
      <dgm:prSet/>
      <dgm:spPr/>
      <dgm:t>
        <a:bodyPr/>
        <a:lstStyle/>
        <a:p>
          <a:r>
            <a:rPr lang="en-US" b="1" i="0" dirty="0"/>
            <a:t>A</a:t>
          </a:r>
          <a:r>
            <a:rPr lang="en-US" b="0" i="0" dirty="0"/>
            <a:t>= </a:t>
          </a:r>
          <a:r>
            <a:rPr lang="en-US" b="1" i="0" dirty="0"/>
            <a:t>Action </a:t>
          </a:r>
          <a:r>
            <a:rPr lang="el-GR" b="1" i="0" dirty="0"/>
            <a:t>(ενέργεια-δράση).</a:t>
          </a:r>
          <a:endParaRPr lang="en-US" b="1" dirty="0"/>
        </a:p>
      </dgm:t>
    </dgm:pt>
    <dgm:pt modelId="{F194956F-FDC8-A24A-A5A8-E9B09C4DEAB2}" type="parTrans" cxnId="{CF501458-49D5-3B40-B9B2-63B90369AC48}">
      <dgm:prSet/>
      <dgm:spPr/>
      <dgm:t>
        <a:bodyPr/>
        <a:lstStyle/>
        <a:p>
          <a:endParaRPr lang="en-US"/>
        </a:p>
      </dgm:t>
    </dgm:pt>
    <dgm:pt modelId="{C3EAAC0A-48F2-3343-8C50-B8AE0CEDF79E}" type="sibTrans" cxnId="{CF501458-49D5-3B40-B9B2-63B90369AC48}">
      <dgm:prSet/>
      <dgm:spPr/>
      <dgm:t>
        <a:bodyPr/>
        <a:lstStyle/>
        <a:p>
          <a:endParaRPr lang="en-US"/>
        </a:p>
      </dgm:t>
    </dgm:pt>
    <dgm:pt modelId="{182616B9-810A-6B40-A4D9-45E334D56517}" type="pres">
      <dgm:prSet presAssocID="{69DC8FFD-D069-1847-88A7-A70488AA9AFE}" presName="compositeShape" presStyleCnt="0">
        <dgm:presLayoutVars>
          <dgm:dir/>
          <dgm:resizeHandles/>
        </dgm:presLayoutVars>
      </dgm:prSet>
      <dgm:spPr/>
    </dgm:pt>
    <dgm:pt modelId="{BAEE782C-3CBC-B746-A9F2-FE341440B838}" type="pres">
      <dgm:prSet presAssocID="{69DC8FFD-D069-1847-88A7-A70488AA9AFE}" presName="pyramid" presStyleLbl="node1" presStyleIdx="0" presStyleCnt="1"/>
      <dgm:spPr/>
    </dgm:pt>
    <dgm:pt modelId="{3E80E401-6297-5F4E-90F6-5B298A38B7F8}" type="pres">
      <dgm:prSet presAssocID="{69DC8FFD-D069-1847-88A7-A70488AA9AFE}" presName="theList" presStyleCnt="0"/>
      <dgm:spPr/>
    </dgm:pt>
    <dgm:pt modelId="{1A320EB8-1DCF-4A4F-82AE-664F3EAD4E19}" type="pres">
      <dgm:prSet presAssocID="{47EECE73-A16F-DE44-BBCD-1729FCE52F69}" presName="aNode" presStyleLbl="fgAcc1" presStyleIdx="0" presStyleCnt="4">
        <dgm:presLayoutVars>
          <dgm:bulletEnabled val="1"/>
        </dgm:presLayoutVars>
      </dgm:prSet>
      <dgm:spPr/>
    </dgm:pt>
    <dgm:pt modelId="{37D4F0A0-4753-C946-A32D-B0EFFAD13289}" type="pres">
      <dgm:prSet presAssocID="{47EECE73-A16F-DE44-BBCD-1729FCE52F69}" presName="aSpace" presStyleCnt="0"/>
      <dgm:spPr/>
    </dgm:pt>
    <dgm:pt modelId="{1A5AB028-2D2C-7D44-8956-A3C3D4D16B44}" type="pres">
      <dgm:prSet presAssocID="{E2609115-0716-2748-B8FF-B4D560EEB855}" presName="aNode" presStyleLbl="fgAcc1" presStyleIdx="1" presStyleCnt="4">
        <dgm:presLayoutVars>
          <dgm:bulletEnabled val="1"/>
        </dgm:presLayoutVars>
      </dgm:prSet>
      <dgm:spPr/>
    </dgm:pt>
    <dgm:pt modelId="{4B47D885-E183-9044-AA9E-509691E9FD49}" type="pres">
      <dgm:prSet presAssocID="{E2609115-0716-2748-B8FF-B4D560EEB855}" presName="aSpace" presStyleCnt="0"/>
      <dgm:spPr/>
    </dgm:pt>
    <dgm:pt modelId="{9335B17E-31CE-AD4C-86D6-10A562588259}" type="pres">
      <dgm:prSet presAssocID="{2C543BA0-D4C4-1F47-9099-1E6BABB84007}" presName="aNode" presStyleLbl="fgAcc1" presStyleIdx="2" presStyleCnt="4">
        <dgm:presLayoutVars>
          <dgm:bulletEnabled val="1"/>
        </dgm:presLayoutVars>
      </dgm:prSet>
      <dgm:spPr/>
    </dgm:pt>
    <dgm:pt modelId="{EDEE3E6B-AEAF-544A-B577-327FB74C2F8D}" type="pres">
      <dgm:prSet presAssocID="{2C543BA0-D4C4-1F47-9099-1E6BABB84007}" presName="aSpace" presStyleCnt="0"/>
      <dgm:spPr/>
    </dgm:pt>
    <dgm:pt modelId="{AB4E67C4-BD6D-BA4F-9482-EFA7FFF02EE9}" type="pres">
      <dgm:prSet presAssocID="{E653E4E0-EEB8-E34F-B17D-D0CFE7009A9D}" presName="aNode" presStyleLbl="fgAcc1" presStyleIdx="3" presStyleCnt="4">
        <dgm:presLayoutVars>
          <dgm:bulletEnabled val="1"/>
        </dgm:presLayoutVars>
      </dgm:prSet>
      <dgm:spPr/>
    </dgm:pt>
    <dgm:pt modelId="{5775046D-060D-B446-9C12-F60D3B1E4300}" type="pres">
      <dgm:prSet presAssocID="{E653E4E0-EEB8-E34F-B17D-D0CFE7009A9D}" presName="aSpace" presStyleCnt="0"/>
      <dgm:spPr/>
    </dgm:pt>
  </dgm:ptLst>
  <dgm:cxnLst>
    <dgm:cxn modelId="{8AA55725-8A42-C946-AAE3-145DA0F25A94}" type="presOf" srcId="{2C543BA0-D4C4-1F47-9099-1E6BABB84007}" destId="{9335B17E-31CE-AD4C-86D6-10A562588259}" srcOrd="0" destOrd="0" presId="urn:microsoft.com/office/officeart/2005/8/layout/pyramid2"/>
    <dgm:cxn modelId="{36BB552B-432D-BB48-99D8-A16C34A1A924}" srcId="{69DC8FFD-D069-1847-88A7-A70488AA9AFE}" destId="{47EECE73-A16F-DE44-BBCD-1729FCE52F69}" srcOrd="0" destOrd="0" parTransId="{70A2A25F-058E-314E-8DFA-20639823CAB2}" sibTransId="{0B28A85E-0E1C-1D4A-AA3E-B14AFB6312D1}"/>
    <dgm:cxn modelId="{C7F58653-9F2E-3B4D-80B9-10112D7A7604}" srcId="{69DC8FFD-D069-1847-88A7-A70488AA9AFE}" destId="{2C543BA0-D4C4-1F47-9099-1E6BABB84007}" srcOrd="2" destOrd="0" parTransId="{7057842A-58E5-DD49-B80C-7E0B322A25E5}" sibTransId="{7C7BF61C-AA6C-6D4A-B968-68DDC0811571}"/>
    <dgm:cxn modelId="{CF501458-49D5-3B40-B9B2-63B90369AC48}" srcId="{69DC8FFD-D069-1847-88A7-A70488AA9AFE}" destId="{E653E4E0-EEB8-E34F-B17D-D0CFE7009A9D}" srcOrd="3" destOrd="0" parTransId="{F194956F-FDC8-A24A-A5A8-E9B09C4DEAB2}" sibTransId="{C3EAAC0A-48F2-3343-8C50-B8AE0CEDF79E}"/>
    <dgm:cxn modelId="{EAA7716F-13BA-3047-A2E5-057D608F6A3F}" type="presOf" srcId="{69DC8FFD-D069-1847-88A7-A70488AA9AFE}" destId="{182616B9-810A-6B40-A4D9-45E334D56517}" srcOrd="0" destOrd="0" presId="urn:microsoft.com/office/officeart/2005/8/layout/pyramid2"/>
    <dgm:cxn modelId="{9AC77C95-FF97-EF43-995C-CC8277C30076}" type="presOf" srcId="{47EECE73-A16F-DE44-BBCD-1729FCE52F69}" destId="{1A320EB8-1DCF-4A4F-82AE-664F3EAD4E19}" srcOrd="0" destOrd="0" presId="urn:microsoft.com/office/officeart/2005/8/layout/pyramid2"/>
    <dgm:cxn modelId="{75463799-55ED-A842-BE06-12F0584D955E}" type="presOf" srcId="{E2609115-0716-2748-B8FF-B4D560EEB855}" destId="{1A5AB028-2D2C-7D44-8956-A3C3D4D16B44}" srcOrd="0" destOrd="0" presId="urn:microsoft.com/office/officeart/2005/8/layout/pyramid2"/>
    <dgm:cxn modelId="{1BC25BEE-4B68-A84A-A4F3-AF22EE89A1B6}" type="presOf" srcId="{E653E4E0-EEB8-E34F-B17D-D0CFE7009A9D}" destId="{AB4E67C4-BD6D-BA4F-9482-EFA7FFF02EE9}" srcOrd="0" destOrd="0" presId="urn:microsoft.com/office/officeart/2005/8/layout/pyramid2"/>
    <dgm:cxn modelId="{40131BFA-684F-8D40-84BB-832A3FF3E545}" srcId="{69DC8FFD-D069-1847-88A7-A70488AA9AFE}" destId="{E2609115-0716-2748-B8FF-B4D560EEB855}" srcOrd="1" destOrd="0" parTransId="{AAA85EF9-AF61-7C4D-8EA6-68DE280FD76D}" sibTransId="{97DE45C6-8E8C-CE46-AAEA-D8E8F8210256}"/>
    <dgm:cxn modelId="{546B3842-EEE9-A74D-8BDA-7E8FDEC8F1B9}" type="presParOf" srcId="{182616B9-810A-6B40-A4D9-45E334D56517}" destId="{BAEE782C-3CBC-B746-A9F2-FE341440B838}" srcOrd="0" destOrd="0" presId="urn:microsoft.com/office/officeart/2005/8/layout/pyramid2"/>
    <dgm:cxn modelId="{4D071CDA-F2CF-4440-8D63-62ABDFC90B2A}" type="presParOf" srcId="{182616B9-810A-6B40-A4D9-45E334D56517}" destId="{3E80E401-6297-5F4E-90F6-5B298A38B7F8}" srcOrd="1" destOrd="0" presId="urn:microsoft.com/office/officeart/2005/8/layout/pyramid2"/>
    <dgm:cxn modelId="{DB0E0D5A-93E2-1844-9D56-31B14303A396}" type="presParOf" srcId="{3E80E401-6297-5F4E-90F6-5B298A38B7F8}" destId="{1A320EB8-1DCF-4A4F-82AE-664F3EAD4E19}" srcOrd="0" destOrd="0" presId="urn:microsoft.com/office/officeart/2005/8/layout/pyramid2"/>
    <dgm:cxn modelId="{02694733-B5DE-4F4A-B393-9982DE48C561}" type="presParOf" srcId="{3E80E401-6297-5F4E-90F6-5B298A38B7F8}" destId="{37D4F0A0-4753-C946-A32D-B0EFFAD13289}" srcOrd="1" destOrd="0" presId="urn:microsoft.com/office/officeart/2005/8/layout/pyramid2"/>
    <dgm:cxn modelId="{F2FCBAC3-BC74-A245-8041-CB767E18F620}" type="presParOf" srcId="{3E80E401-6297-5F4E-90F6-5B298A38B7F8}" destId="{1A5AB028-2D2C-7D44-8956-A3C3D4D16B44}" srcOrd="2" destOrd="0" presId="urn:microsoft.com/office/officeart/2005/8/layout/pyramid2"/>
    <dgm:cxn modelId="{6C528436-1918-1D46-83D5-68518A5FB297}" type="presParOf" srcId="{3E80E401-6297-5F4E-90F6-5B298A38B7F8}" destId="{4B47D885-E183-9044-AA9E-509691E9FD49}" srcOrd="3" destOrd="0" presId="urn:microsoft.com/office/officeart/2005/8/layout/pyramid2"/>
    <dgm:cxn modelId="{28F87497-1D69-C448-B796-4BBC04BC92A2}" type="presParOf" srcId="{3E80E401-6297-5F4E-90F6-5B298A38B7F8}" destId="{9335B17E-31CE-AD4C-86D6-10A562588259}" srcOrd="4" destOrd="0" presId="urn:microsoft.com/office/officeart/2005/8/layout/pyramid2"/>
    <dgm:cxn modelId="{3910DB11-83D2-EB43-A6B0-ACFEFB174AC2}" type="presParOf" srcId="{3E80E401-6297-5F4E-90F6-5B298A38B7F8}" destId="{EDEE3E6B-AEAF-544A-B577-327FB74C2F8D}" srcOrd="5" destOrd="0" presId="urn:microsoft.com/office/officeart/2005/8/layout/pyramid2"/>
    <dgm:cxn modelId="{737EDFAA-E4DE-404B-A325-488779B69F81}" type="presParOf" srcId="{3E80E401-6297-5F4E-90F6-5B298A38B7F8}" destId="{AB4E67C4-BD6D-BA4F-9482-EFA7FFF02EE9}" srcOrd="6" destOrd="0" presId="urn:microsoft.com/office/officeart/2005/8/layout/pyramid2"/>
    <dgm:cxn modelId="{31363CD3-7A7F-004F-B6AF-06E9152213CC}" type="presParOf" srcId="{3E80E401-6297-5F4E-90F6-5B298A38B7F8}" destId="{5775046D-060D-B446-9C12-F60D3B1E4300}" srcOrd="7" destOrd="0" presId="urn:microsoft.com/office/officeart/2005/8/layout/pyramid2"/>
  </dgm:cxnLst>
  <dgm:bg>
    <a:solidFill>
      <a:srgbClr val="0070C0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AB4A31C-3D84-894E-8DD2-CD5ACCA6DAB7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6074AB54-F811-9A4A-BDF5-1661B8C2F2D5}">
      <dgm:prSet/>
      <dgm:spPr/>
      <dgm:t>
        <a:bodyPr/>
        <a:lstStyle/>
        <a:p>
          <a:pPr algn="ctr"/>
          <a:r>
            <a:rPr lang="el-GR" b="0" i="0" dirty="0"/>
            <a:t>Να </a:t>
          </a:r>
          <a:r>
            <a:rPr lang="el-GR" b="1" i="0" dirty="0"/>
            <a:t>δημιουργήσει-κατασκευάσει θετική εικόνα</a:t>
          </a:r>
          <a:r>
            <a:rPr lang="el-GR" b="0" i="0" dirty="0"/>
            <a:t> (</a:t>
          </a:r>
          <a:r>
            <a:rPr lang="en-US" b="0" i="0" dirty="0"/>
            <a:t>positive image</a:t>
          </a:r>
          <a:r>
            <a:rPr lang="el-GR" b="0" i="0" dirty="0"/>
            <a:t>), </a:t>
          </a:r>
          <a:r>
            <a:rPr lang="el-GR" b="1" i="0" dirty="0"/>
            <a:t>φήμη, εμπορική επωνυμία</a:t>
          </a:r>
          <a:r>
            <a:rPr lang="el-GR" b="0" i="0" dirty="0"/>
            <a:t> (</a:t>
          </a:r>
          <a:r>
            <a:rPr lang="en-US" b="1" i="0" dirty="0"/>
            <a:t>brand name</a:t>
          </a:r>
          <a:r>
            <a:rPr lang="el-GR" b="0" i="0" dirty="0"/>
            <a:t>).</a:t>
          </a:r>
          <a:endParaRPr lang="en-US" dirty="0"/>
        </a:p>
      </dgm:t>
    </dgm:pt>
    <dgm:pt modelId="{356C0926-A12D-FF4B-8489-0BD004F551DC}" type="parTrans" cxnId="{8601FDC2-9A49-3449-8E95-412AC7E3EFFA}">
      <dgm:prSet/>
      <dgm:spPr/>
      <dgm:t>
        <a:bodyPr/>
        <a:lstStyle/>
        <a:p>
          <a:endParaRPr lang="en-US"/>
        </a:p>
      </dgm:t>
    </dgm:pt>
    <dgm:pt modelId="{D37BC1AB-EF95-9641-B63E-3394F1471A88}" type="sibTrans" cxnId="{8601FDC2-9A49-3449-8E95-412AC7E3EFFA}">
      <dgm:prSet/>
      <dgm:spPr/>
      <dgm:t>
        <a:bodyPr/>
        <a:lstStyle/>
        <a:p>
          <a:endParaRPr lang="en-US"/>
        </a:p>
      </dgm:t>
    </dgm:pt>
    <dgm:pt modelId="{A4D28D9B-984C-A14B-B4C9-B210F4360A20}">
      <dgm:prSet/>
      <dgm:spPr/>
      <dgm:t>
        <a:bodyPr/>
        <a:lstStyle/>
        <a:p>
          <a:pPr algn="ctr"/>
          <a:r>
            <a:rPr lang="el-GR" b="0" i="0" dirty="0"/>
            <a:t>Να δώσει </a:t>
          </a:r>
          <a:r>
            <a:rPr lang="el-GR" b="1" i="0" dirty="0"/>
            <a:t>πληροφορίες για τα προϊόντα και τις τιμές</a:t>
          </a:r>
          <a:endParaRPr lang="en-US" dirty="0"/>
        </a:p>
      </dgm:t>
    </dgm:pt>
    <dgm:pt modelId="{B94C91A8-2A2E-364B-8AE3-D1368F469019}" type="parTrans" cxnId="{E307009E-6022-A046-864B-827E5AE1E31B}">
      <dgm:prSet/>
      <dgm:spPr/>
      <dgm:t>
        <a:bodyPr/>
        <a:lstStyle/>
        <a:p>
          <a:endParaRPr lang="en-US"/>
        </a:p>
      </dgm:t>
    </dgm:pt>
    <dgm:pt modelId="{DBE7C9B9-1CC6-F14F-B098-DE39B8AE07D3}" type="sibTrans" cxnId="{E307009E-6022-A046-864B-827E5AE1E31B}">
      <dgm:prSet/>
      <dgm:spPr/>
      <dgm:t>
        <a:bodyPr/>
        <a:lstStyle/>
        <a:p>
          <a:endParaRPr lang="en-US"/>
        </a:p>
      </dgm:t>
    </dgm:pt>
    <dgm:pt modelId="{9473DFBC-FD2C-0943-A8AF-48F74548FDF5}">
      <dgm:prSet/>
      <dgm:spPr/>
      <dgm:t>
        <a:bodyPr/>
        <a:lstStyle/>
        <a:p>
          <a:pPr algn="ctr"/>
          <a:r>
            <a:rPr lang="el-GR" b="0" i="0" dirty="0"/>
            <a:t>Να </a:t>
          </a:r>
          <a:r>
            <a:rPr lang="el-GR" b="1" i="0" dirty="0"/>
            <a:t>επιμορφώσει και να προκαλέσει αλλαγή συμπεριφοράς</a:t>
          </a:r>
          <a:r>
            <a:rPr lang="el-GR" b="0" i="0" dirty="0"/>
            <a:t>. </a:t>
          </a:r>
          <a:endParaRPr lang="en-US" dirty="0"/>
        </a:p>
      </dgm:t>
    </dgm:pt>
    <dgm:pt modelId="{0475BDC8-B387-6D47-91E6-21C2DE8A947E}" type="parTrans" cxnId="{FB168010-606B-FE45-8844-76AF0CA21EF4}">
      <dgm:prSet/>
      <dgm:spPr/>
      <dgm:t>
        <a:bodyPr/>
        <a:lstStyle/>
        <a:p>
          <a:endParaRPr lang="en-US"/>
        </a:p>
      </dgm:t>
    </dgm:pt>
    <dgm:pt modelId="{76A213A2-013C-9C47-9D76-B6BF78A29BAE}" type="sibTrans" cxnId="{FB168010-606B-FE45-8844-76AF0CA21EF4}">
      <dgm:prSet/>
      <dgm:spPr/>
      <dgm:t>
        <a:bodyPr/>
        <a:lstStyle/>
        <a:p>
          <a:endParaRPr lang="en-US"/>
        </a:p>
      </dgm:t>
    </dgm:pt>
    <dgm:pt modelId="{CE1644D5-E9CD-154A-A421-A5985B87CD47}">
      <dgm:prSet/>
      <dgm:spPr/>
      <dgm:t>
        <a:bodyPr/>
        <a:lstStyle/>
        <a:p>
          <a:pPr algn="ctr"/>
          <a:r>
            <a:rPr lang="el-GR" b="1" i="0" dirty="0"/>
            <a:t>Να κατευθύνει</a:t>
          </a:r>
          <a:r>
            <a:rPr lang="el-GR" b="0" i="0" dirty="0"/>
            <a:t>.    </a:t>
          </a:r>
          <a:endParaRPr lang="en-US" dirty="0"/>
        </a:p>
      </dgm:t>
    </dgm:pt>
    <dgm:pt modelId="{40FC0347-4288-114C-BC1F-CB1F2C0EFE4F}" type="parTrans" cxnId="{0921E97E-CEBA-0F44-B052-157B3EBF6872}">
      <dgm:prSet/>
      <dgm:spPr/>
      <dgm:t>
        <a:bodyPr/>
        <a:lstStyle/>
        <a:p>
          <a:endParaRPr lang="en-US"/>
        </a:p>
      </dgm:t>
    </dgm:pt>
    <dgm:pt modelId="{281CE4BE-62C3-524B-BCDC-D7B305338F31}" type="sibTrans" cxnId="{0921E97E-CEBA-0F44-B052-157B3EBF6872}">
      <dgm:prSet/>
      <dgm:spPr/>
      <dgm:t>
        <a:bodyPr/>
        <a:lstStyle/>
        <a:p>
          <a:endParaRPr lang="en-US"/>
        </a:p>
      </dgm:t>
    </dgm:pt>
    <dgm:pt modelId="{72B36817-486B-8D47-A0AA-5CF4C92D44C9}" type="pres">
      <dgm:prSet presAssocID="{0AB4A31C-3D84-894E-8DD2-CD5ACCA6DAB7}" presName="linear" presStyleCnt="0">
        <dgm:presLayoutVars>
          <dgm:animLvl val="lvl"/>
          <dgm:resizeHandles val="exact"/>
        </dgm:presLayoutVars>
      </dgm:prSet>
      <dgm:spPr/>
    </dgm:pt>
    <dgm:pt modelId="{0EA657C4-1202-124E-A143-E23958EF8F48}" type="pres">
      <dgm:prSet presAssocID="{6074AB54-F811-9A4A-BDF5-1661B8C2F2D5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7D3C7086-439C-5243-858F-EE7AE56A2E29}" type="pres">
      <dgm:prSet presAssocID="{D37BC1AB-EF95-9641-B63E-3394F1471A88}" presName="spacer" presStyleCnt="0"/>
      <dgm:spPr/>
    </dgm:pt>
    <dgm:pt modelId="{34715BDD-298F-1244-9722-FAE16666CC48}" type="pres">
      <dgm:prSet presAssocID="{A4D28D9B-984C-A14B-B4C9-B210F4360A20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C266024A-78F7-EF4F-B741-861CA46DFFF0}" type="pres">
      <dgm:prSet presAssocID="{DBE7C9B9-1CC6-F14F-B098-DE39B8AE07D3}" presName="spacer" presStyleCnt="0"/>
      <dgm:spPr/>
    </dgm:pt>
    <dgm:pt modelId="{014F8CFA-ED18-E84E-89D5-FD707351F9F2}" type="pres">
      <dgm:prSet presAssocID="{9473DFBC-FD2C-0943-A8AF-48F74548FDF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91A82DD6-3F5F-2D42-A9DE-3E29536CF73E}" type="pres">
      <dgm:prSet presAssocID="{76A213A2-013C-9C47-9D76-B6BF78A29BAE}" presName="spacer" presStyleCnt="0"/>
      <dgm:spPr/>
    </dgm:pt>
    <dgm:pt modelId="{8AFCA34A-6370-5741-A0D7-CC5C765A96D8}" type="pres">
      <dgm:prSet presAssocID="{CE1644D5-E9CD-154A-A421-A5985B87CD47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D98E0C0B-879D-154A-921D-88E0141B4D01}" type="presOf" srcId="{A4D28D9B-984C-A14B-B4C9-B210F4360A20}" destId="{34715BDD-298F-1244-9722-FAE16666CC48}" srcOrd="0" destOrd="0" presId="urn:microsoft.com/office/officeart/2005/8/layout/vList2"/>
    <dgm:cxn modelId="{FB168010-606B-FE45-8844-76AF0CA21EF4}" srcId="{0AB4A31C-3D84-894E-8DD2-CD5ACCA6DAB7}" destId="{9473DFBC-FD2C-0943-A8AF-48F74548FDF5}" srcOrd="2" destOrd="0" parTransId="{0475BDC8-B387-6D47-91E6-21C2DE8A947E}" sibTransId="{76A213A2-013C-9C47-9D76-B6BF78A29BAE}"/>
    <dgm:cxn modelId="{D385DE22-8CE8-3644-A927-8BF9F9E7E16F}" type="presOf" srcId="{9473DFBC-FD2C-0943-A8AF-48F74548FDF5}" destId="{014F8CFA-ED18-E84E-89D5-FD707351F9F2}" srcOrd="0" destOrd="0" presId="urn:microsoft.com/office/officeart/2005/8/layout/vList2"/>
    <dgm:cxn modelId="{E6051B50-71DF-AD4B-8BAE-A408BC5DDB47}" type="presOf" srcId="{CE1644D5-E9CD-154A-A421-A5985B87CD47}" destId="{8AFCA34A-6370-5741-A0D7-CC5C765A96D8}" srcOrd="0" destOrd="0" presId="urn:microsoft.com/office/officeart/2005/8/layout/vList2"/>
    <dgm:cxn modelId="{0921E97E-CEBA-0F44-B052-157B3EBF6872}" srcId="{0AB4A31C-3D84-894E-8DD2-CD5ACCA6DAB7}" destId="{CE1644D5-E9CD-154A-A421-A5985B87CD47}" srcOrd="3" destOrd="0" parTransId="{40FC0347-4288-114C-BC1F-CB1F2C0EFE4F}" sibTransId="{281CE4BE-62C3-524B-BCDC-D7B305338F31}"/>
    <dgm:cxn modelId="{E307009E-6022-A046-864B-827E5AE1E31B}" srcId="{0AB4A31C-3D84-894E-8DD2-CD5ACCA6DAB7}" destId="{A4D28D9B-984C-A14B-B4C9-B210F4360A20}" srcOrd="1" destOrd="0" parTransId="{B94C91A8-2A2E-364B-8AE3-D1368F469019}" sibTransId="{DBE7C9B9-1CC6-F14F-B098-DE39B8AE07D3}"/>
    <dgm:cxn modelId="{924536A2-00DA-984A-91A3-E95522B4E8CD}" type="presOf" srcId="{0AB4A31C-3D84-894E-8DD2-CD5ACCA6DAB7}" destId="{72B36817-486B-8D47-A0AA-5CF4C92D44C9}" srcOrd="0" destOrd="0" presId="urn:microsoft.com/office/officeart/2005/8/layout/vList2"/>
    <dgm:cxn modelId="{8601FDC2-9A49-3449-8E95-412AC7E3EFFA}" srcId="{0AB4A31C-3D84-894E-8DD2-CD5ACCA6DAB7}" destId="{6074AB54-F811-9A4A-BDF5-1661B8C2F2D5}" srcOrd="0" destOrd="0" parTransId="{356C0926-A12D-FF4B-8489-0BD004F551DC}" sibTransId="{D37BC1AB-EF95-9641-B63E-3394F1471A88}"/>
    <dgm:cxn modelId="{6D1392F7-89F2-DB42-823B-21D4399FD152}" type="presOf" srcId="{6074AB54-F811-9A4A-BDF5-1661B8C2F2D5}" destId="{0EA657C4-1202-124E-A143-E23958EF8F48}" srcOrd="0" destOrd="0" presId="urn:microsoft.com/office/officeart/2005/8/layout/vList2"/>
    <dgm:cxn modelId="{65CB8244-4EF4-344E-AC33-B58F9CE864B5}" type="presParOf" srcId="{72B36817-486B-8D47-A0AA-5CF4C92D44C9}" destId="{0EA657C4-1202-124E-A143-E23958EF8F48}" srcOrd="0" destOrd="0" presId="urn:microsoft.com/office/officeart/2005/8/layout/vList2"/>
    <dgm:cxn modelId="{168D0654-41AF-4E40-80DC-A8EA65510C04}" type="presParOf" srcId="{72B36817-486B-8D47-A0AA-5CF4C92D44C9}" destId="{7D3C7086-439C-5243-858F-EE7AE56A2E29}" srcOrd="1" destOrd="0" presId="urn:microsoft.com/office/officeart/2005/8/layout/vList2"/>
    <dgm:cxn modelId="{F957CCFF-8B0A-D94D-B2A6-C9FEE24F7184}" type="presParOf" srcId="{72B36817-486B-8D47-A0AA-5CF4C92D44C9}" destId="{34715BDD-298F-1244-9722-FAE16666CC48}" srcOrd="2" destOrd="0" presId="urn:microsoft.com/office/officeart/2005/8/layout/vList2"/>
    <dgm:cxn modelId="{9B4EE4C9-47F3-CA4C-8DA2-B148B3F18AA1}" type="presParOf" srcId="{72B36817-486B-8D47-A0AA-5CF4C92D44C9}" destId="{C266024A-78F7-EF4F-B741-861CA46DFFF0}" srcOrd="3" destOrd="0" presId="urn:microsoft.com/office/officeart/2005/8/layout/vList2"/>
    <dgm:cxn modelId="{1F64BBEC-0039-8947-9966-9E7AF76F273C}" type="presParOf" srcId="{72B36817-486B-8D47-A0AA-5CF4C92D44C9}" destId="{014F8CFA-ED18-E84E-89D5-FD707351F9F2}" srcOrd="4" destOrd="0" presId="urn:microsoft.com/office/officeart/2005/8/layout/vList2"/>
    <dgm:cxn modelId="{083E6506-40BC-C641-AC19-599B19EFAEB7}" type="presParOf" srcId="{72B36817-486B-8D47-A0AA-5CF4C92D44C9}" destId="{91A82DD6-3F5F-2D42-A9DE-3E29536CF73E}" srcOrd="5" destOrd="0" presId="urn:microsoft.com/office/officeart/2005/8/layout/vList2"/>
    <dgm:cxn modelId="{FD9565D2-4F8C-6A4A-9190-6E21722A4312}" type="presParOf" srcId="{72B36817-486B-8D47-A0AA-5CF4C92D44C9}" destId="{8AFCA34A-6370-5741-A0D7-CC5C765A96D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1E710E7-5BA6-B548-95E9-CB9B654A20C3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83B67BE-BD00-5542-BB1E-39CE0E709363}">
      <dgm:prSet/>
      <dgm:spPr/>
      <dgm:t>
        <a:bodyPr/>
        <a:lstStyle/>
        <a:p>
          <a:r>
            <a:rPr lang="el-GR" b="0" i="0" dirty="0"/>
            <a:t>«</a:t>
          </a:r>
          <a:r>
            <a:rPr lang="el-GR" b="1" i="0" dirty="0"/>
            <a:t>κολακευτικές</a:t>
          </a:r>
          <a:r>
            <a:rPr lang="el-GR" b="0" i="0" dirty="0"/>
            <a:t>» διαφημίσεις. Παρέχουν δηλαδή </a:t>
          </a:r>
          <a:r>
            <a:rPr lang="el-GR" b="1" i="0" dirty="0"/>
            <a:t>συμβουλές με εύπεπτο τρόπο</a:t>
          </a:r>
          <a:r>
            <a:rPr lang="el-GR" b="0" i="0" dirty="0"/>
            <a:t>.</a:t>
          </a:r>
          <a:endParaRPr lang="en-US" dirty="0"/>
        </a:p>
      </dgm:t>
    </dgm:pt>
    <dgm:pt modelId="{8190DDE2-C976-1F4E-A3A5-29BDB614372E}" type="parTrans" cxnId="{1EF3265C-E0BF-BE41-85AE-0C364B1F1F94}">
      <dgm:prSet/>
      <dgm:spPr/>
      <dgm:t>
        <a:bodyPr/>
        <a:lstStyle/>
        <a:p>
          <a:endParaRPr lang="en-US"/>
        </a:p>
      </dgm:t>
    </dgm:pt>
    <dgm:pt modelId="{303DBCF1-AC0A-EF47-AC85-EC85B363522E}" type="sibTrans" cxnId="{1EF3265C-E0BF-BE41-85AE-0C364B1F1F94}">
      <dgm:prSet/>
      <dgm:spPr/>
      <dgm:t>
        <a:bodyPr/>
        <a:lstStyle/>
        <a:p>
          <a:endParaRPr lang="en-US"/>
        </a:p>
      </dgm:t>
    </dgm:pt>
    <dgm:pt modelId="{9A48F392-8C6A-8240-B934-75482EC09D56}">
      <dgm:prSet/>
      <dgm:spPr/>
      <dgm:t>
        <a:bodyPr/>
        <a:lstStyle/>
        <a:p>
          <a:r>
            <a:rPr lang="el-GR" b="0" i="0" dirty="0"/>
            <a:t>«</a:t>
          </a:r>
          <a:r>
            <a:rPr lang="el-GR" b="1" i="0" dirty="0"/>
            <a:t>κωμικές</a:t>
          </a:r>
          <a:r>
            <a:rPr lang="el-GR" b="0" i="0" dirty="0"/>
            <a:t>» διαφημίσεις. Είναι </a:t>
          </a:r>
          <a:r>
            <a:rPr lang="el-GR" b="1" i="0" dirty="0"/>
            <a:t>χιουμοριστικές</a:t>
          </a:r>
          <a:r>
            <a:rPr lang="el-GR" b="0" i="0" dirty="0"/>
            <a:t> και </a:t>
          </a:r>
          <a:r>
            <a:rPr lang="el-GR" b="1" i="0" dirty="0"/>
            <a:t>διασκεδαστικές</a:t>
          </a:r>
          <a:r>
            <a:rPr lang="el-GR" b="0" i="0" dirty="0"/>
            <a:t>.</a:t>
          </a:r>
          <a:endParaRPr lang="en-US" dirty="0"/>
        </a:p>
      </dgm:t>
    </dgm:pt>
    <dgm:pt modelId="{5067611C-C767-E248-BA38-7B69E5543314}" type="parTrans" cxnId="{1526D732-35A5-9B4E-BE9B-82946BDF08D9}">
      <dgm:prSet/>
      <dgm:spPr/>
      <dgm:t>
        <a:bodyPr/>
        <a:lstStyle/>
        <a:p>
          <a:endParaRPr lang="en-US"/>
        </a:p>
      </dgm:t>
    </dgm:pt>
    <dgm:pt modelId="{D8EDA32C-4E16-8B4F-AC3D-C8C4A97BC95C}" type="sibTrans" cxnId="{1526D732-35A5-9B4E-BE9B-82946BDF08D9}">
      <dgm:prSet/>
      <dgm:spPr/>
      <dgm:t>
        <a:bodyPr/>
        <a:lstStyle/>
        <a:p>
          <a:endParaRPr lang="en-US"/>
        </a:p>
      </dgm:t>
    </dgm:pt>
    <dgm:pt modelId="{6904FBE6-0DBC-EE40-80C3-FBDFEB9591C7}">
      <dgm:prSet/>
      <dgm:spPr/>
      <dgm:t>
        <a:bodyPr/>
        <a:lstStyle/>
        <a:p>
          <a:r>
            <a:rPr lang="el-GR" b="0" i="0" dirty="0"/>
            <a:t>«</a:t>
          </a:r>
          <a:r>
            <a:rPr lang="el-GR" b="1" i="0" dirty="0"/>
            <a:t>σαγηνευτικές</a:t>
          </a:r>
          <a:r>
            <a:rPr lang="el-GR" b="0" i="0" dirty="0"/>
            <a:t>». Προσελκύουν με </a:t>
          </a:r>
          <a:r>
            <a:rPr lang="el-GR" b="1" i="0" dirty="0"/>
            <a:t>τεχνικές αισθησιασμού </a:t>
          </a:r>
          <a:r>
            <a:rPr lang="el-GR" b="0" i="0" dirty="0"/>
            <a:t>και με </a:t>
          </a:r>
          <a:r>
            <a:rPr lang="el-GR" b="1" i="0" dirty="0"/>
            <a:t>κυρίαρχα τα υπαινικτικά σημαινόμενα</a:t>
          </a:r>
          <a:r>
            <a:rPr lang="el-GR" b="0" i="0" dirty="0"/>
            <a:t>.</a:t>
          </a:r>
          <a:endParaRPr lang="en-US" dirty="0"/>
        </a:p>
      </dgm:t>
    </dgm:pt>
    <dgm:pt modelId="{86DB9DB2-1E9D-6D47-9C30-6C9440D22E7D}" type="parTrans" cxnId="{5698BEB5-5DCC-8142-86C4-7E0A9FF608CA}">
      <dgm:prSet/>
      <dgm:spPr/>
      <dgm:t>
        <a:bodyPr/>
        <a:lstStyle/>
        <a:p>
          <a:endParaRPr lang="en-US"/>
        </a:p>
      </dgm:t>
    </dgm:pt>
    <dgm:pt modelId="{CAD16FF4-B5CE-2D40-9D46-E646F1FBD6E5}" type="sibTrans" cxnId="{5698BEB5-5DCC-8142-86C4-7E0A9FF608CA}">
      <dgm:prSet/>
      <dgm:spPr/>
      <dgm:t>
        <a:bodyPr/>
        <a:lstStyle/>
        <a:p>
          <a:endParaRPr lang="en-US"/>
        </a:p>
      </dgm:t>
    </dgm:pt>
    <dgm:pt modelId="{07935B3C-07CD-6748-B496-709ED4D91794}" type="pres">
      <dgm:prSet presAssocID="{51E710E7-5BA6-B548-95E9-CB9B654A20C3}" presName="linear" presStyleCnt="0">
        <dgm:presLayoutVars>
          <dgm:animLvl val="lvl"/>
          <dgm:resizeHandles val="exact"/>
        </dgm:presLayoutVars>
      </dgm:prSet>
      <dgm:spPr/>
    </dgm:pt>
    <dgm:pt modelId="{5F2C5BC0-4994-EB48-A2ED-A8E75C1F03BF}" type="pres">
      <dgm:prSet presAssocID="{983B67BE-BD00-5542-BB1E-39CE0E70936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B6CB5A2-0986-4145-8FCB-B140CA0A52B8}" type="pres">
      <dgm:prSet presAssocID="{303DBCF1-AC0A-EF47-AC85-EC85B363522E}" presName="spacer" presStyleCnt="0"/>
      <dgm:spPr/>
    </dgm:pt>
    <dgm:pt modelId="{49745625-3601-9444-B998-C68F97EF5885}" type="pres">
      <dgm:prSet presAssocID="{9A48F392-8C6A-8240-B934-75482EC09D5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07740EF-072E-6848-B3C4-8E2B10F524A2}" type="pres">
      <dgm:prSet presAssocID="{D8EDA32C-4E16-8B4F-AC3D-C8C4A97BC95C}" presName="spacer" presStyleCnt="0"/>
      <dgm:spPr/>
    </dgm:pt>
    <dgm:pt modelId="{7E72E4F9-4CF7-AE49-B272-969772134467}" type="pres">
      <dgm:prSet presAssocID="{6904FBE6-0DBC-EE40-80C3-FBDFEB9591C7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47384D16-F0EE-CE49-A60D-4FAF89D3C8D8}" type="presOf" srcId="{9A48F392-8C6A-8240-B934-75482EC09D56}" destId="{49745625-3601-9444-B998-C68F97EF5885}" srcOrd="0" destOrd="0" presId="urn:microsoft.com/office/officeart/2005/8/layout/vList2"/>
    <dgm:cxn modelId="{ED2ECD30-2989-3547-9C64-F9540B590B8A}" type="presOf" srcId="{6904FBE6-0DBC-EE40-80C3-FBDFEB9591C7}" destId="{7E72E4F9-4CF7-AE49-B272-969772134467}" srcOrd="0" destOrd="0" presId="urn:microsoft.com/office/officeart/2005/8/layout/vList2"/>
    <dgm:cxn modelId="{1526D732-35A5-9B4E-BE9B-82946BDF08D9}" srcId="{51E710E7-5BA6-B548-95E9-CB9B654A20C3}" destId="{9A48F392-8C6A-8240-B934-75482EC09D56}" srcOrd="1" destOrd="0" parTransId="{5067611C-C767-E248-BA38-7B69E5543314}" sibTransId="{D8EDA32C-4E16-8B4F-AC3D-C8C4A97BC95C}"/>
    <dgm:cxn modelId="{6EE1CF3A-B21E-384D-96FB-F8DA6F6C7B6F}" type="presOf" srcId="{983B67BE-BD00-5542-BB1E-39CE0E709363}" destId="{5F2C5BC0-4994-EB48-A2ED-A8E75C1F03BF}" srcOrd="0" destOrd="0" presId="urn:microsoft.com/office/officeart/2005/8/layout/vList2"/>
    <dgm:cxn modelId="{1EF3265C-E0BF-BE41-85AE-0C364B1F1F94}" srcId="{51E710E7-5BA6-B548-95E9-CB9B654A20C3}" destId="{983B67BE-BD00-5542-BB1E-39CE0E709363}" srcOrd="0" destOrd="0" parTransId="{8190DDE2-C976-1F4E-A3A5-29BDB614372E}" sibTransId="{303DBCF1-AC0A-EF47-AC85-EC85B363522E}"/>
    <dgm:cxn modelId="{5698BEB5-5DCC-8142-86C4-7E0A9FF608CA}" srcId="{51E710E7-5BA6-B548-95E9-CB9B654A20C3}" destId="{6904FBE6-0DBC-EE40-80C3-FBDFEB9591C7}" srcOrd="2" destOrd="0" parTransId="{86DB9DB2-1E9D-6D47-9C30-6C9440D22E7D}" sibTransId="{CAD16FF4-B5CE-2D40-9D46-E646F1FBD6E5}"/>
    <dgm:cxn modelId="{EA22F3E4-45C0-274D-B79D-42C78CE33D84}" type="presOf" srcId="{51E710E7-5BA6-B548-95E9-CB9B654A20C3}" destId="{07935B3C-07CD-6748-B496-709ED4D91794}" srcOrd="0" destOrd="0" presId="urn:microsoft.com/office/officeart/2005/8/layout/vList2"/>
    <dgm:cxn modelId="{D25DFF5D-711D-AD42-AEC4-8C7B5488EBDA}" type="presParOf" srcId="{07935B3C-07CD-6748-B496-709ED4D91794}" destId="{5F2C5BC0-4994-EB48-A2ED-A8E75C1F03BF}" srcOrd="0" destOrd="0" presId="urn:microsoft.com/office/officeart/2005/8/layout/vList2"/>
    <dgm:cxn modelId="{8F826F7E-246B-1240-8BFB-4A209CCA9CB1}" type="presParOf" srcId="{07935B3C-07CD-6748-B496-709ED4D91794}" destId="{3B6CB5A2-0986-4145-8FCB-B140CA0A52B8}" srcOrd="1" destOrd="0" presId="urn:microsoft.com/office/officeart/2005/8/layout/vList2"/>
    <dgm:cxn modelId="{CB3A317A-1184-524D-B0DA-A11C87854389}" type="presParOf" srcId="{07935B3C-07CD-6748-B496-709ED4D91794}" destId="{49745625-3601-9444-B998-C68F97EF5885}" srcOrd="2" destOrd="0" presId="urn:microsoft.com/office/officeart/2005/8/layout/vList2"/>
    <dgm:cxn modelId="{1608E651-B835-504A-837D-55312E78596E}" type="presParOf" srcId="{07935B3C-07CD-6748-B496-709ED4D91794}" destId="{707740EF-072E-6848-B3C4-8E2B10F524A2}" srcOrd="3" destOrd="0" presId="urn:microsoft.com/office/officeart/2005/8/layout/vList2"/>
    <dgm:cxn modelId="{827082EF-0C6B-3D46-8625-2E490824C398}" type="presParOf" srcId="{07935B3C-07CD-6748-B496-709ED4D91794}" destId="{7E72E4F9-4CF7-AE49-B272-96977213446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C68C835-6614-A843-99DB-4C1BB5F5B290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5A6D055-5356-3348-8AB4-6D5D42B54BA0}">
      <dgm:prSet custT="1"/>
      <dgm:spPr>
        <a:solidFill>
          <a:schemeClr val="accent4">
            <a:alpha val="90000"/>
          </a:schemeClr>
        </a:solidFill>
      </dgm:spPr>
      <dgm:t>
        <a:bodyPr/>
        <a:lstStyle/>
        <a:p>
          <a:r>
            <a:rPr lang="el-GR" sz="2000" b="0" i="0" dirty="0"/>
            <a:t>Οι </a:t>
          </a:r>
          <a:r>
            <a:rPr lang="el-GR" sz="2000" b="1" i="0" dirty="0"/>
            <a:t>Δημόσιες Σχέσεις </a:t>
          </a:r>
          <a:r>
            <a:rPr lang="el-GR" sz="2000" b="0" i="0" dirty="0"/>
            <a:t>συμπεριλαμβάνουν : </a:t>
          </a:r>
          <a:endParaRPr lang="en-US" sz="2000" dirty="0"/>
        </a:p>
      </dgm:t>
    </dgm:pt>
    <dgm:pt modelId="{AC1F230A-8CC9-0A41-80E0-EA3D6CE0877F}" type="parTrans" cxnId="{961657D4-9AA6-3540-B3D9-18BA66CD5A29}">
      <dgm:prSet/>
      <dgm:spPr/>
      <dgm:t>
        <a:bodyPr/>
        <a:lstStyle/>
        <a:p>
          <a:endParaRPr lang="en-US"/>
        </a:p>
      </dgm:t>
    </dgm:pt>
    <dgm:pt modelId="{B894064E-5C28-6542-8BD6-02835BC79BEA}" type="sibTrans" cxnId="{961657D4-9AA6-3540-B3D9-18BA66CD5A29}">
      <dgm:prSet/>
      <dgm:spPr/>
      <dgm:t>
        <a:bodyPr/>
        <a:lstStyle/>
        <a:p>
          <a:endParaRPr lang="en-US"/>
        </a:p>
      </dgm:t>
    </dgm:pt>
    <dgm:pt modelId="{6481EC72-6783-8748-A604-12F48A1F2AA8}">
      <dgm:prSet custT="1"/>
      <dgm:spPr>
        <a:solidFill>
          <a:schemeClr val="accent4">
            <a:alpha val="90000"/>
          </a:schemeClr>
        </a:solidFill>
      </dgm:spPr>
      <dgm:t>
        <a:bodyPr/>
        <a:lstStyle/>
        <a:p>
          <a:r>
            <a:rPr lang="el-GR" sz="2000" b="1" i="0" dirty="0"/>
            <a:t>την επικοινωνία με τον Τύπο, </a:t>
          </a:r>
          <a:endParaRPr lang="en-US" sz="2000" b="1" dirty="0"/>
        </a:p>
      </dgm:t>
    </dgm:pt>
    <dgm:pt modelId="{5008592F-8BBA-1D41-A512-6450A3A7BBA6}" type="parTrans" cxnId="{8688BEAD-E15F-3F44-814E-BBF4060C3332}">
      <dgm:prSet/>
      <dgm:spPr/>
      <dgm:t>
        <a:bodyPr/>
        <a:lstStyle/>
        <a:p>
          <a:endParaRPr lang="en-US"/>
        </a:p>
      </dgm:t>
    </dgm:pt>
    <dgm:pt modelId="{D76E5AD1-F7F3-A34E-88B4-4B9B1F1CD1CC}" type="sibTrans" cxnId="{8688BEAD-E15F-3F44-814E-BBF4060C3332}">
      <dgm:prSet/>
      <dgm:spPr/>
      <dgm:t>
        <a:bodyPr/>
        <a:lstStyle/>
        <a:p>
          <a:endParaRPr lang="en-US"/>
        </a:p>
      </dgm:t>
    </dgm:pt>
    <dgm:pt modelId="{F5569469-407D-8F44-9E22-20BF29AFA498}">
      <dgm:prSet custT="1"/>
      <dgm:spPr>
        <a:solidFill>
          <a:schemeClr val="accent4">
            <a:alpha val="90000"/>
          </a:schemeClr>
        </a:solidFill>
      </dgm:spPr>
      <dgm:t>
        <a:bodyPr/>
        <a:lstStyle/>
        <a:p>
          <a:r>
            <a:rPr lang="el-GR" sz="2400" b="1" i="0" dirty="0"/>
            <a:t>τον εταιρικό σχεδιασμό</a:t>
          </a:r>
          <a:r>
            <a:rPr lang="el-GR" sz="2400" b="0" i="0" dirty="0"/>
            <a:t>, </a:t>
          </a:r>
          <a:endParaRPr lang="en-US" sz="2400" dirty="0"/>
        </a:p>
      </dgm:t>
    </dgm:pt>
    <dgm:pt modelId="{2CD703F5-9821-5848-A0AD-B682ACEBCC43}" type="parTrans" cxnId="{1C3C43C0-C0C3-CE45-8652-D2187113739C}">
      <dgm:prSet/>
      <dgm:spPr/>
      <dgm:t>
        <a:bodyPr/>
        <a:lstStyle/>
        <a:p>
          <a:endParaRPr lang="en-US"/>
        </a:p>
      </dgm:t>
    </dgm:pt>
    <dgm:pt modelId="{AFC05E55-4FC5-5B4D-BB3A-0D09E42D76DB}" type="sibTrans" cxnId="{1C3C43C0-C0C3-CE45-8652-D2187113739C}">
      <dgm:prSet/>
      <dgm:spPr/>
      <dgm:t>
        <a:bodyPr/>
        <a:lstStyle/>
        <a:p>
          <a:endParaRPr lang="en-US"/>
        </a:p>
      </dgm:t>
    </dgm:pt>
    <dgm:pt modelId="{FB30D5A0-5DF4-CD4D-83CF-7A1B87E5BA1A}">
      <dgm:prSet custT="1"/>
      <dgm:spPr>
        <a:solidFill>
          <a:schemeClr val="accent4">
            <a:alpha val="90000"/>
          </a:schemeClr>
        </a:solidFill>
      </dgm:spPr>
      <dgm:t>
        <a:bodyPr/>
        <a:lstStyle/>
        <a:p>
          <a:r>
            <a:rPr lang="el-GR" sz="2400" b="1" i="0" dirty="0"/>
            <a:t>την εταιρική διαφήμιση </a:t>
          </a:r>
          <a:endParaRPr lang="en-US" sz="2400" b="1" dirty="0"/>
        </a:p>
      </dgm:t>
    </dgm:pt>
    <dgm:pt modelId="{95172E5C-9A1B-074F-9718-AB1FFB37B74F}" type="parTrans" cxnId="{ADFAE82C-99E2-FA45-A9EB-DBFE479776B4}">
      <dgm:prSet/>
      <dgm:spPr/>
      <dgm:t>
        <a:bodyPr/>
        <a:lstStyle/>
        <a:p>
          <a:endParaRPr lang="en-US"/>
        </a:p>
      </dgm:t>
    </dgm:pt>
    <dgm:pt modelId="{D1D217B5-AD84-AF43-9962-F121505D9C3A}" type="sibTrans" cxnId="{ADFAE82C-99E2-FA45-A9EB-DBFE479776B4}">
      <dgm:prSet/>
      <dgm:spPr/>
      <dgm:t>
        <a:bodyPr/>
        <a:lstStyle/>
        <a:p>
          <a:endParaRPr lang="en-US"/>
        </a:p>
      </dgm:t>
    </dgm:pt>
    <dgm:pt modelId="{4A26E0C0-EC30-6743-97A0-3B5F39C17BC7}">
      <dgm:prSet custT="1"/>
      <dgm:spPr>
        <a:solidFill>
          <a:schemeClr val="accent4">
            <a:alpha val="90000"/>
          </a:schemeClr>
        </a:solidFill>
      </dgm:spPr>
      <dgm:t>
        <a:bodyPr/>
        <a:lstStyle/>
        <a:p>
          <a:r>
            <a:rPr lang="el-GR" sz="2000" b="1" i="0" dirty="0"/>
            <a:t>την εσωτερική επικοινωνία με υπαλλήλους</a:t>
          </a:r>
          <a:endParaRPr lang="en-US" sz="2000" b="1" dirty="0"/>
        </a:p>
      </dgm:t>
    </dgm:pt>
    <dgm:pt modelId="{D1A8572F-4342-C046-8944-4A10C77BB3E3}" type="parTrans" cxnId="{76E20B81-8456-C142-ABA0-B0B7ACC644A8}">
      <dgm:prSet/>
      <dgm:spPr/>
      <dgm:t>
        <a:bodyPr/>
        <a:lstStyle/>
        <a:p>
          <a:endParaRPr lang="en-US"/>
        </a:p>
      </dgm:t>
    </dgm:pt>
    <dgm:pt modelId="{D5F18F8D-14EF-654E-AC5E-56FD8FFF7AC9}" type="sibTrans" cxnId="{76E20B81-8456-C142-ABA0-B0B7ACC644A8}">
      <dgm:prSet/>
      <dgm:spPr/>
      <dgm:t>
        <a:bodyPr/>
        <a:lstStyle/>
        <a:p>
          <a:endParaRPr lang="en-US"/>
        </a:p>
      </dgm:t>
    </dgm:pt>
    <dgm:pt modelId="{A79D38AA-E24A-2C4D-A795-D5A44554E1B4}">
      <dgm:prSet custT="1"/>
      <dgm:spPr>
        <a:solidFill>
          <a:schemeClr val="accent4">
            <a:alpha val="90000"/>
          </a:schemeClr>
        </a:solidFill>
      </dgm:spPr>
      <dgm:t>
        <a:bodyPr/>
        <a:lstStyle/>
        <a:p>
          <a:r>
            <a:rPr lang="el-GR" sz="2000" b="1" i="0" dirty="0"/>
            <a:t>την επικοινωνία για θέματα σχετικά με τη διαχείριση κρίσεων,</a:t>
          </a:r>
          <a:endParaRPr lang="en-US" sz="2000" b="1" dirty="0"/>
        </a:p>
      </dgm:t>
    </dgm:pt>
    <dgm:pt modelId="{D424DFFB-7CA3-D04D-8828-E90A71BE67A1}" type="parTrans" cxnId="{CBF55528-D617-5744-AAAE-243C3FC7885C}">
      <dgm:prSet/>
      <dgm:spPr/>
      <dgm:t>
        <a:bodyPr/>
        <a:lstStyle/>
        <a:p>
          <a:endParaRPr lang="en-US"/>
        </a:p>
      </dgm:t>
    </dgm:pt>
    <dgm:pt modelId="{5E6222E6-80F5-AF4A-844F-B3B18D44031A}" type="sibTrans" cxnId="{CBF55528-D617-5744-AAAE-243C3FC7885C}">
      <dgm:prSet/>
      <dgm:spPr/>
      <dgm:t>
        <a:bodyPr/>
        <a:lstStyle/>
        <a:p>
          <a:endParaRPr lang="en-US"/>
        </a:p>
      </dgm:t>
    </dgm:pt>
    <dgm:pt modelId="{AD78B5EA-BCB2-1749-9DB8-8548D6CF394C}">
      <dgm:prSet custT="1"/>
      <dgm:spPr>
        <a:solidFill>
          <a:schemeClr val="accent4">
            <a:alpha val="90000"/>
          </a:schemeClr>
        </a:solidFill>
      </dgm:spPr>
      <dgm:t>
        <a:bodyPr/>
        <a:lstStyle/>
        <a:p>
          <a:r>
            <a:rPr lang="el-GR" sz="2400" b="1" i="0" dirty="0"/>
            <a:t>τις δημόσιες υποθέσεις,</a:t>
          </a:r>
          <a:endParaRPr lang="en-US" sz="2400" b="1" dirty="0"/>
        </a:p>
      </dgm:t>
    </dgm:pt>
    <dgm:pt modelId="{05B1EAE0-AB5B-1C42-9BD2-42F428748A2B}" type="parTrans" cxnId="{611D62DF-C242-5946-BC38-ABD9E18F151F}">
      <dgm:prSet/>
      <dgm:spPr/>
      <dgm:t>
        <a:bodyPr/>
        <a:lstStyle/>
        <a:p>
          <a:endParaRPr lang="en-US"/>
        </a:p>
      </dgm:t>
    </dgm:pt>
    <dgm:pt modelId="{18F8295E-C5D4-BB4C-B469-67FEA3D0B5B4}" type="sibTrans" cxnId="{611D62DF-C242-5946-BC38-ABD9E18F151F}">
      <dgm:prSet/>
      <dgm:spPr/>
      <dgm:t>
        <a:bodyPr/>
        <a:lstStyle/>
        <a:p>
          <a:endParaRPr lang="en-US"/>
        </a:p>
      </dgm:t>
    </dgm:pt>
    <dgm:pt modelId="{C25F6854-3D3E-274D-B46F-1BF21F00F0EF}" type="pres">
      <dgm:prSet presAssocID="{EC68C835-6614-A843-99DB-4C1BB5F5B290}" presName="compositeShape" presStyleCnt="0">
        <dgm:presLayoutVars>
          <dgm:dir/>
          <dgm:resizeHandles/>
        </dgm:presLayoutVars>
      </dgm:prSet>
      <dgm:spPr/>
    </dgm:pt>
    <dgm:pt modelId="{7E6299F6-5DE4-D14E-A2FA-C22EDEC3354D}" type="pres">
      <dgm:prSet presAssocID="{EC68C835-6614-A843-99DB-4C1BB5F5B290}" presName="pyramid" presStyleLbl="node1" presStyleIdx="0" presStyleCnt="1"/>
      <dgm:spPr/>
    </dgm:pt>
    <dgm:pt modelId="{50580DB8-B7D8-804F-ABEE-32969B6028B4}" type="pres">
      <dgm:prSet presAssocID="{EC68C835-6614-A843-99DB-4C1BB5F5B290}" presName="theList" presStyleCnt="0"/>
      <dgm:spPr/>
    </dgm:pt>
    <dgm:pt modelId="{2943DDF8-3DC1-0F49-8384-0676339C4F4F}" type="pres">
      <dgm:prSet presAssocID="{F5A6D055-5356-3348-8AB4-6D5D42B54BA0}" presName="aNode" presStyleLbl="fgAcc1" presStyleIdx="0" presStyleCnt="7" custScaleX="101469" custScaleY="165261" custLinFactY="-68177" custLinFactNeighborX="-583" custLinFactNeighborY="-100000">
        <dgm:presLayoutVars>
          <dgm:bulletEnabled val="1"/>
        </dgm:presLayoutVars>
      </dgm:prSet>
      <dgm:spPr/>
    </dgm:pt>
    <dgm:pt modelId="{32D41F3B-E9FF-5D4E-A088-FB84EDEB9330}" type="pres">
      <dgm:prSet presAssocID="{F5A6D055-5356-3348-8AB4-6D5D42B54BA0}" presName="aSpace" presStyleCnt="0"/>
      <dgm:spPr/>
    </dgm:pt>
    <dgm:pt modelId="{8E8A1C7D-E038-6840-BF8A-75336940AB82}" type="pres">
      <dgm:prSet presAssocID="{6481EC72-6783-8748-A604-12F48A1F2AA8}" presName="aNode" presStyleLbl="fgAcc1" presStyleIdx="1" presStyleCnt="7" custScaleY="128418" custLinFactY="-13132" custLinFactNeighborX="2335" custLinFactNeighborY="-100000">
        <dgm:presLayoutVars>
          <dgm:bulletEnabled val="1"/>
        </dgm:presLayoutVars>
      </dgm:prSet>
      <dgm:spPr/>
    </dgm:pt>
    <dgm:pt modelId="{CC68B914-A9E9-6A4D-A714-61D4524B3F7F}" type="pres">
      <dgm:prSet presAssocID="{6481EC72-6783-8748-A604-12F48A1F2AA8}" presName="aSpace" presStyleCnt="0"/>
      <dgm:spPr/>
    </dgm:pt>
    <dgm:pt modelId="{C2663C7F-8A68-6146-8874-145E26B6DAEA}" type="pres">
      <dgm:prSet presAssocID="{F5569469-407D-8F44-9E22-20BF29AFA498}" presName="aNode" presStyleLbl="fgAcc1" presStyleIdx="2" presStyleCnt="7" custScaleY="131327" custLinFactNeighborX="1168" custLinFactNeighborY="39652">
        <dgm:presLayoutVars>
          <dgm:bulletEnabled val="1"/>
        </dgm:presLayoutVars>
      </dgm:prSet>
      <dgm:spPr/>
    </dgm:pt>
    <dgm:pt modelId="{829D83EE-31B0-874E-BC64-81631DCA86AD}" type="pres">
      <dgm:prSet presAssocID="{F5569469-407D-8F44-9E22-20BF29AFA498}" presName="aSpace" presStyleCnt="0"/>
      <dgm:spPr/>
    </dgm:pt>
    <dgm:pt modelId="{725E14CD-4239-5A4A-BBB7-BA38447383F0}" type="pres">
      <dgm:prSet presAssocID="{FB30D5A0-5DF4-CD4D-83CF-7A1B87E5BA1A}" presName="aNode" presStyleLbl="fgAcc1" presStyleIdx="3" presStyleCnt="7" custScaleY="122289" custLinFactY="22558" custLinFactNeighborX="584" custLinFactNeighborY="100000">
        <dgm:presLayoutVars>
          <dgm:bulletEnabled val="1"/>
        </dgm:presLayoutVars>
      </dgm:prSet>
      <dgm:spPr/>
    </dgm:pt>
    <dgm:pt modelId="{0AEDF2EA-8168-A643-8EF2-4C5110B4F3C7}" type="pres">
      <dgm:prSet presAssocID="{FB30D5A0-5DF4-CD4D-83CF-7A1B87E5BA1A}" presName="aSpace" presStyleCnt="0"/>
      <dgm:spPr/>
    </dgm:pt>
    <dgm:pt modelId="{88579201-FCD4-FB47-98E5-040B427AE41D}" type="pres">
      <dgm:prSet presAssocID="{4A26E0C0-EC30-6743-97A0-3B5F39C17BC7}" presName="aNode" presStyleLbl="fgAcc1" presStyleIdx="4" presStyleCnt="7" custScaleY="124272" custLinFactY="47961" custLinFactNeighborX="1167" custLinFactNeighborY="100000">
        <dgm:presLayoutVars>
          <dgm:bulletEnabled val="1"/>
        </dgm:presLayoutVars>
      </dgm:prSet>
      <dgm:spPr/>
    </dgm:pt>
    <dgm:pt modelId="{035E9C07-3571-BF46-8276-FA6349AC9EA0}" type="pres">
      <dgm:prSet presAssocID="{4A26E0C0-EC30-6743-97A0-3B5F39C17BC7}" presName="aSpace" presStyleCnt="0"/>
      <dgm:spPr/>
    </dgm:pt>
    <dgm:pt modelId="{2341A09D-B2D3-334F-BFAC-156B31E23FFE}" type="pres">
      <dgm:prSet presAssocID="{A79D38AA-E24A-2C4D-A795-D5A44554E1B4}" presName="aNode" presStyleLbl="fgAcc1" presStyleIdx="5" presStyleCnt="7" custScaleY="202279" custLinFactY="75975" custLinFactNeighborX="2918" custLinFactNeighborY="100000">
        <dgm:presLayoutVars>
          <dgm:bulletEnabled val="1"/>
        </dgm:presLayoutVars>
      </dgm:prSet>
      <dgm:spPr/>
    </dgm:pt>
    <dgm:pt modelId="{C785561D-08AF-0241-9354-F6C0CDE92D7A}" type="pres">
      <dgm:prSet presAssocID="{A79D38AA-E24A-2C4D-A795-D5A44554E1B4}" presName="aSpace" presStyleCnt="0"/>
      <dgm:spPr/>
    </dgm:pt>
    <dgm:pt modelId="{A2DD0841-B3B3-C744-BB9D-337283BAEA51}" type="pres">
      <dgm:prSet presAssocID="{AD78B5EA-BCB2-1749-9DB8-8548D6CF394C}" presName="aNode" presStyleLbl="fgAcc1" presStyleIdx="6" presStyleCnt="7" custScaleY="128975" custLinFactY="95977" custLinFactNeighborX="2335" custLinFactNeighborY="100000">
        <dgm:presLayoutVars>
          <dgm:bulletEnabled val="1"/>
        </dgm:presLayoutVars>
      </dgm:prSet>
      <dgm:spPr/>
    </dgm:pt>
    <dgm:pt modelId="{A9C91E20-0668-9247-B0D1-9B28010C172B}" type="pres">
      <dgm:prSet presAssocID="{AD78B5EA-BCB2-1749-9DB8-8548D6CF394C}" presName="aSpace" presStyleCnt="0"/>
      <dgm:spPr/>
    </dgm:pt>
  </dgm:ptLst>
  <dgm:cxnLst>
    <dgm:cxn modelId="{86155E08-42D8-B843-9F85-E1D3A9DCE593}" type="presOf" srcId="{6481EC72-6783-8748-A604-12F48A1F2AA8}" destId="{8E8A1C7D-E038-6840-BF8A-75336940AB82}" srcOrd="0" destOrd="0" presId="urn:microsoft.com/office/officeart/2005/8/layout/pyramid2"/>
    <dgm:cxn modelId="{7E6F2811-29D1-1A40-AE8D-6CA66DF16B22}" type="presOf" srcId="{F5A6D055-5356-3348-8AB4-6D5D42B54BA0}" destId="{2943DDF8-3DC1-0F49-8384-0676339C4F4F}" srcOrd="0" destOrd="0" presId="urn:microsoft.com/office/officeart/2005/8/layout/pyramid2"/>
    <dgm:cxn modelId="{536F3326-DA57-AE4A-A34A-F3E3D436B64C}" type="presOf" srcId="{AD78B5EA-BCB2-1749-9DB8-8548D6CF394C}" destId="{A2DD0841-B3B3-C744-BB9D-337283BAEA51}" srcOrd="0" destOrd="0" presId="urn:microsoft.com/office/officeart/2005/8/layout/pyramid2"/>
    <dgm:cxn modelId="{CBF55528-D617-5744-AAAE-243C3FC7885C}" srcId="{EC68C835-6614-A843-99DB-4C1BB5F5B290}" destId="{A79D38AA-E24A-2C4D-A795-D5A44554E1B4}" srcOrd="5" destOrd="0" parTransId="{D424DFFB-7CA3-D04D-8828-E90A71BE67A1}" sibTransId="{5E6222E6-80F5-AF4A-844F-B3B18D44031A}"/>
    <dgm:cxn modelId="{ADFAE82C-99E2-FA45-A9EB-DBFE479776B4}" srcId="{EC68C835-6614-A843-99DB-4C1BB5F5B290}" destId="{FB30D5A0-5DF4-CD4D-83CF-7A1B87E5BA1A}" srcOrd="3" destOrd="0" parTransId="{95172E5C-9A1B-074F-9718-AB1FFB37B74F}" sibTransId="{D1D217B5-AD84-AF43-9962-F121505D9C3A}"/>
    <dgm:cxn modelId="{1639236A-0F80-E44B-9BC2-1EE79056AB82}" type="presOf" srcId="{A79D38AA-E24A-2C4D-A795-D5A44554E1B4}" destId="{2341A09D-B2D3-334F-BFAC-156B31E23FFE}" srcOrd="0" destOrd="0" presId="urn:microsoft.com/office/officeart/2005/8/layout/pyramid2"/>
    <dgm:cxn modelId="{76E20B81-8456-C142-ABA0-B0B7ACC644A8}" srcId="{EC68C835-6614-A843-99DB-4C1BB5F5B290}" destId="{4A26E0C0-EC30-6743-97A0-3B5F39C17BC7}" srcOrd="4" destOrd="0" parTransId="{D1A8572F-4342-C046-8944-4A10C77BB3E3}" sibTransId="{D5F18F8D-14EF-654E-AC5E-56FD8FFF7AC9}"/>
    <dgm:cxn modelId="{BD0C6688-9E9C-9040-8BAB-48E9372A2C20}" type="presOf" srcId="{FB30D5A0-5DF4-CD4D-83CF-7A1B87E5BA1A}" destId="{725E14CD-4239-5A4A-BBB7-BA38447383F0}" srcOrd="0" destOrd="0" presId="urn:microsoft.com/office/officeart/2005/8/layout/pyramid2"/>
    <dgm:cxn modelId="{8688BEAD-E15F-3F44-814E-BBF4060C3332}" srcId="{EC68C835-6614-A843-99DB-4C1BB5F5B290}" destId="{6481EC72-6783-8748-A604-12F48A1F2AA8}" srcOrd="1" destOrd="0" parTransId="{5008592F-8BBA-1D41-A512-6450A3A7BBA6}" sibTransId="{D76E5AD1-F7F3-A34E-88B4-4B9B1F1CD1CC}"/>
    <dgm:cxn modelId="{72BEFCB1-4B16-A545-BE5D-353CC34D0519}" type="presOf" srcId="{F5569469-407D-8F44-9E22-20BF29AFA498}" destId="{C2663C7F-8A68-6146-8874-145E26B6DAEA}" srcOrd="0" destOrd="0" presId="urn:microsoft.com/office/officeart/2005/8/layout/pyramid2"/>
    <dgm:cxn modelId="{A63B9EB2-78BD-2B40-9F1A-366A61FEE59F}" type="presOf" srcId="{4A26E0C0-EC30-6743-97A0-3B5F39C17BC7}" destId="{88579201-FCD4-FB47-98E5-040B427AE41D}" srcOrd="0" destOrd="0" presId="urn:microsoft.com/office/officeart/2005/8/layout/pyramid2"/>
    <dgm:cxn modelId="{41A53BB5-4E81-A646-9F7D-BB0ECDE9837F}" type="presOf" srcId="{EC68C835-6614-A843-99DB-4C1BB5F5B290}" destId="{C25F6854-3D3E-274D-B46F-1BF21F00F0EF}" srcOrd="0" destOrd="0" presId="urn:microsoft.com/office/officeart/2005/8/layout/pyramid2"/>
    <dgm:cxn modelId="{1C3C43C0-C0C3-CE45-8652-D2187113739C}" srcId="{EC68C835-6614-A843-99DB-4C1BB5F5B290}" destId="{F5569469-407D-8F44-9E22-20BF29AFA498}" srcOrd="2" destOrd="0" parTransId="{2CD703F5-9821-5848-A0AD-B682ACEBCC43}" sibTransId="{AFC05E55-4FC5-5B4D-BB3A-0D09E42D76DB}"/>
    <dgm:cxn modelId="{961657D4-9AA6-3540-B3D9-18BA66CD5A29}" srcId="{EC68C835-6614-A843-99DB-4C1BB5F5B290}" destId="{F5A6D055-5356-3348-8AB4-6D5D42B54BA0}" srcOrd="0" destOrd="0" parTransId="{AC1F230A-8CC9-0A41-80E0-EA3D6CE0877F}" sibTransId="{B894064E-5C28-6542-8BD6-02835BC79BEA}"/>
    <dgm:cxn modelId="{611D62DF-C242-5946-BC38-ABD9E18F151F}" srcId="{EC68C835-6614-A843-99DB-4C1BB5F5B290}" destId="{AD78B5EA-BCB2-1749-9DB8-8548D6CF394C}" srcOrd="6" destOrd="0" parTransId="{05B1EAE0-AB5B-1C42-9BD2-42F428748A2B}" sibTransId="{18F8295E-C5D4-BB4C-B469-67FEA3D0B5B4}"/>
    <dgm:cxn modelId="{276261D8-5205-0946-B6AF-EB2C8418D13F}" type="presParOf" srcId="{C25F6854-3D3E-274D-B46F-1BF21F00F0EF}" destId="{7E6299F6-5DE4-D14E-A2FA-C22EDEC3354D}" srcOrd="0" destOrd="0" presId="urn:microsoft.com/office/officeart/2005/8/layout/pyramid2"/>
    <dgm:cxn modelId="{E0BC9E3B-DE92-9A4E-BD9F-52A2FB75FDDE}" type="presParOf" srcId="{C25F6854-3D3E-274D-B46F-1BF21F00F0EF}" destId="{50580DB8-B7D8-804F-ABEE-32969B6028B4}" srcOrd="1" destOrd="0" presId="urn:microsoft.com/office/officeart/2005/8/layout/pyramid2"/>
    <dgm:cxn modelId="{58F62CC8-90ED-5043-BE6A-F2ECBD01D75A}" type="presParOf" srcId="{50580DB8-B7D8-804F-ABEE-32969B6028B4}" destId="{2943DDF8-3DC1-0F49-8384-0676339C4F4F}" srcOrd="0" destOrd="0" presId="urn:microsoft.com/office/officeart/2005/8/layout/pyramid2"/>
    <dgm:cxn modelId="{A79D6279-A4D4-AE41-9879-8659713F2EC1}" type="presParOf" srcId="{50580DB8-B7D8-804F-ABEE-32969B6028B4}" destId="{32D41F3B-E9FF-5D4E-A088-FB84EDEB9330}" srcOrd="1" destOrd="0" presId="urn:microsoft.com/office/officeart/2005/8/layout/pyramid2"/>
    <dgm:cxn modelId="{8CE8E4FD-B5CC-D540-8699-89F0F427890F}" type="presParOf" srcId="{50580DB8-B7D8-804F-ABEE-32969B6028B4}" destId="{8E8A1C7D-E038-6840-BF8A-75336940AB82}" srcOrd="2" destOrd="0" presId="urn:microsoft.com/office/officeart/2005/8/layout/pyramid2"/>
    <dgm:cxn modelId="{86C4F54E-CDF6-9A46-B57C-45E2157421CA}" type="presParOf" srcId="{50580DB8-B7D8-804F-ABEE-32969B6028B4}" destId="{CC68B914-A9E9-6A4D-A714-61D4524B3F7F}" srcOrd="3" destOrd="0" presId="urn:microsoft.com/office/officeart/2005/8/layout/pyramid2"/>
    <dgm:cxn modelId="{63E6251C-8C0B-154A-A3B3-77616D8FCD84}" type="presParOf" srcId="{50580DB8-B7D8-804F-ABEE-32969B6028B4}" destId="{C2663C7F-8A68-6146-8874-145E26B6DAEA}" srcOrd="4" destOrd="0" presId="urn:microsoft.com/office/officeart/2005/8/layout/pyramid2"/>
    <dgm:cxn modelId="{AC2AB24D-2137-FF42-B4A2-D502A44EE440}" type="presParOf" srcId="{50580DB8-B7D8-804F-ABEE-32969B6028B4}" destId="{829D83EE-31B0-874E-BC64-81631DCA86AD}" srcOrd="5" destOrd="0" presId="urn:microsoft.com/office/officeart/2005/8/layout/pyramid2"/>
    <dgm:cxn modelId="{3E59834D-A342-7E4A-9F9D-76A31678F728}" type="presParOf" srcId="{50580DB8-B7D8-804F-ABEE-32969B6028B4}" destId="{725E14CD-4239-5A4A-BBB7-BA38447383F0}" srcOrd="6" destOrd="0" presId="urn:microsoft.com/office/officeart/2005/8/layout/pyramid2"/>
    <dgm:cxn modelId="{00FD05F6-5CB3-7340-964C-87E2E79669EB}" type="presParOf" srcId="{50580DB8-B7D8-804F-ABEE-32969B6028B4}" destId="{0AEDF2EA-8168-A643-8EF2-4C5110B4F3C7}" srcOrd="7" destOrd="0" presId="urn:microsoft.com/office/officeart/2005/8/layout/pyramid2"/>
    <dgm:cxn modelId="{679932D8-9924-3647-96F3-C9E6CA2350C6}" type="presParOf" srcId="{50580DB8-B7D8-804F-ABEE-32969B6028B4}" destId="{88579201-FCD4-FB47-98E5-040B427AE41D}" srcOrd="8" destOrd="0" presId="urn:microsoft.com/office/officeart/2005/8/layout/pyramid2"/>
    <dgm:cxn modelId="{D54D0D94-90D2-8449-9259-0B6F3A4C3314}" type="presParOf" srcId="{50580DB8-B7D8-804F-ABEE-32969B6028B4}" destId="{035E9C07-3571-BF46-8276-FA6349AC9EA0}" srcOrd="9" destOrd="0" presId="urn:microsoft.com/office/officeart/2005/8/layout/pyramid2"/>
    <dgm:cxn modelId="{03CD7031-F9AB-4941-AFE7-7729C9DDDEA5}" type="presParOf" srcId="{50580DB8-B7D8-804F-ABEE-32969B6028B4}" destId="{2341A09D-B2D3-334F-BFAC-156B31E23FFE}" srcOrd="10" destOrd="0" presId="urn:microsoft.com/office/officeart/2005/8/layout/pyramid2"/>
    <dgm:cxn modelId="{1158323A-5376-4041-AC60-27E14BD69140}" type="presParOf" srcId="{50580DB8-B7D8-804F-ABEE-32969B6028B4}" destId="{C785561D-08AF-0241-9354-F6C0CDE92D7A}" srcOrd="11" destOrd="0" presId="urn:microsoft.com/office/officeart/2005/8/layout/pyramid2"/>
    <dgm:cxn modelId="{9328DD4A-56DD-6B4F-B79F-F8F592F761D8}" type="presParOf" srcId="{50580DB8-B7D8-804F-ABEE-32969B6028B4}" destId="{A2DD0841-B3B3-C744-BB9D-337283BAEA51}" srcOrd="12" destOrd="0" presId="urn:microsoft.com/office/officeart/2005/8/layout/pyramid2"/>
    <dgm:cxn modelId="{FD3B5315-D3B0-6E45-B422-42672BCA5986}" type="presParOf" srcId="{50580DB8-B7D8-804F-ABEE-32969B6028B4}" destId="{A9C91E20-0668-9247-B0D1-9B28010C172B}" srcOrd="1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5311B9F-4037-7E47-AA00-73655BF894A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CBB2C6D-36EF-1A4D-9DD0-8FFEF9CC2594}">
      <dgm:prSet/>
      <dgm:spPr/>
      <dgm:t>
        <a:bodyPr/>
        <a:lstStyle/>
        <a:p>
          <a:pPr algn="ctr"/>
          <a:r>
            <a:rPr lang="el-GR" b="1" i="0" dirty="0"/>
            <a:t>συνεπής, </a:t>
          </a:r>
          <a:endParaRPr lang="en-US" b="1" dirty="0"/>
        </a:p>
      </dgm:t>
    </dgm:pt>
    <dgm:pt modelId="{04FB10A6-D938-AC4B-8FD8-F6917DEA92A3}" type="parTrans" cxnId="{C7293064-DBB5-2341-9C1B-041892BAD296}">
      <dgm:prSet/>
      <dgm:spPr/>
      <dgm:t>
        <a:bodyPr/>
        <a:lstStyle/>
        <a:p>
          <a:endParaRPr lang="en-US"/>
        </a:p>
      </dgm:t>
    </dgm:pt>
    <dgm:pt modelId="{CCE73D7E-8AA6-204C-8928-ACA9DED610BA}" type="sibTrans" cxnId="{C7293064-DBB5-2341-9C1B-041892BAD296}">
      <dgm:prSet/>
      <dgm:spPr/>
      <dgm:t>
        <a:bodyPr/>
        <a:lstStyle/>
        <a:p>
          <a:endParaRPr lang="en-US"/>
        </a:p>
      </dgm:t>
    </dgm:pt>
    <dgm:pt modelId="{21C545E3-4B64-4E45-A0B5-2A19F7BC41EB}">
      <dgm:prSet/>
      <dgm:spPr/>
      <dgm:t>
        <a:bodyPr/>
        <a:lstStyle/>
        <a:p>
          <a:pPr algn="ctr"/>
          <a:r>
            <a:rPr lang="el-GR" b="1" i="0" dirty="0"/>
            <a:t>διαφανής</a:t>
          </a:r>
          <a:r>
            <a:rPr lang="el-GR" b="0" i="0" dirty="0"/>
            <a:t> και </a:t>
          </a:r>
          <a:endParaRPr lang="en-US" dirty="0"/>
        </a:p>
      </dgm:t>
    </dgm:pt>
    <dgm:pt modelId="{015851BB-6248-804E-894D-25E598DE84F0}" type="parTrans" cxnId="{56286543-3EB3-F64E-BF00-FF56F3ACB7D9}">
      <dgm:prSet/>
      <dgm:spPr/>
      <dgm:t>
        <a:bodyPr/>
        <a:lstStyle/>
        <a:p>
          <a:endParaRPr lang="en-US"/>
        </a:p>
      </dgm:t>
    </dgm:pt>
    <dgm:pt modelId="{02AF96BA-CD26-6A43-8CF2-4714D39DB9E3}" type="sibTrans" cxnId="{56286543-3EB3-F64E-BF00-FF56F3ACB7D9}">
      <dgm:prSet/>
      <dgm:spPr/>
      <dgm:t>
        <a:bodyPr/>
        <a:lstStyle/>
        <a:p>
          <a:endParaRPr lang="en-US"/>
        </a:p>
      </dgm:t>
    </dgm:pt>
    <dgm:pt modelId="{5772B958-6BDE-D74B-B4BB-5923BA6FCB60}">
      <dgm:prSet/>
      <dgm:spPr/>
      <dgm:t>
        <a:bodyPr/>
        <a:lstStyle/>
        <a:p>
          <a:pPr algn="ctr"/>
          <a:r>
            <a:rPr lang="el-GR" b="0" i="0" dirty="0"/>
            <a:t>να </a:t>
          </a:r>
          <a:r>
            <a:rPr lang="el-GR" b="1" i="0" dirty="0"/>
            <a:t>παρέχεται</a:t>
          </a:r>
          <a:r>
            <a:rPr lang="el-GR" b="0" i="0" dirty="0"/>
            <a:t> </a:t>
          </a:r>
          <a:endParaRPr lang="en-US" dirty="0"/>
        </a:p>
      </dgm:t>
    </dgm:pt>
    <dgm:pt modelId="{1C4766DF-3CEF-9F44-8828-354EB21C6D73}" type="parTrans" cxnId="{B717D1F6-7372-EE48-98D9-29068543676A}">
      <dgm:prSet/>
      <dgm:spPr/>
      <dgm:t>
        <a:bodyPr/>
        <a:lstStyle/>
        <a:p>
          <a:endParaRPr lang="en-US"/>
        </a:p>
      </dgm:t>
    </dgm:pt>
    <dgm:pt modelId="{7CB79487-F492-7C43-BEA4-9A6760D560AE}" type="sibTrans" cxnId="{B717D1F6-7372-EE48-98D9-29068543676A}">
      <dgm:prSet/>
      <dgm:spPr/>
      <dgm:t>
        <a:bodyPr/>
        <a:lstStyle/>
        <a:p>
          <a:endParaRPr lang="en-US"/>
        </a:p>
      </dgm:t>
    </dgm:pt>
    <dgm:pt modelId="{C02EAA11-48DF-C34B-89CB-11DBA0A9FAFF}">
      <dgm:prSet/>
      <dgm:spPr/>
      <dgm:t>
        <a:bodyPr/>
        <a:lstStyle/>
        <a:p>
          <a:r>
            <a:rPr lang="el-GR" b="0" i="0" dirty="0"/>
            <a:t>από </a:t>
          </a:r>
          <a:r>
            <a:rPr lang="el-GR" b="1" i="0" dirty="0"/>
            <a:t>αξιόπιστους εμπειρογνώμονες </a:t>
          </a:r>
          <a:r>
            <a:rPr lang="el-GR" b="0" i="0" dirty="0"/>
            <a:t>(</a:t>
          </a:r>
          <a:r>
            <a:rPr lang="en-US" b="0" i="0" dirty="0"/>
            <a:t>Peak</a:t>
          </a:r>
          <a:r>
            <a:rPr lang="el-GR" b="0" i="0" dirty="0"/>
            <a:t> &amp; </a:t>
          </a:r>
          <a:r>
            <a:rPr lang="en-US" b="0" i="0" dirty="0"/>
            <a:t>Hove</a:t>
          </a:r>
          <a:r>
            <a:rPr lang="el-GR" b="0" i="0" dirty="0"/>
            <a:t>, 2021) </a:t>
          </a:r>
          <a:endParaRPr lang="en-US" dirty="0"/>
        </a:p>
      </dgm:t>
    </dgm:pt>
    <dgm:pt modelId="{7D25896B-921E-D04A-AC84-B82CE230AB8B}" type="parTrans" cxnId="{D8246D2A-AE19-374D-A05C-EA2BE40721DA}">
      <dgm:prSet/>
      <dgm:spPr/>
      <dgm:t>
        <a:bodyPr/>
        <a:lstStyle/>
        <a:p>
          <a:endParaRPr lang="en-US"/>
        </a:p>
      </dgm:t>
    </dgm:pt>
    <dgm:pt modelId="{9872C370-C501-A54E-9852-1AE9B535E712}" type="sibTrans" cxnId="{D8246D2A-AE19-374D-A05C-EA2BE40721DA}">
      <dgm:prSet/>
      <dgm:spPr/>
      <dgm:t>
        <a:bodyPr/>
        <a:lstStyle/>
        <a:p>
          <a:endParaRPr lang="en-US"/>
        </a:p>
      </dgm:t>
    </dgm:pt>
    <dgm:pt modelId="{08F290A0-2C6E-DB4E-9FF9-80352F2880A7}" type="pres">
      <dgm:prSet presAssocID="{D5311B9F-4037-7E47-AA00-73655BF894AA}" presName="linear" presStyleCnt="0">
        <dgm:presLayoutVars>
          <dgm:animLvl val="lvl"/>
          <dgm:resizeHandles val="exact"/>
        </dgm:presLayoutVars>
      </dgm:prSet>
      <dgm:spPr/>
    </dgm:pt>
    <dgm:pt modelId="{89C70D38-3448-F740-BDE0-20EDAD9527A9}" type="pres">
      <dgm:prSet presAssocID="{2CBB2C6D-36EF-1A4D-9DD0-8FFEF9CC2594}" presName="parentText" presStyleLbl="node1" presStyleIdx="0" presStyleCnt="4" custScaleY="145245">
        <dgm:presLayoutVars>
          <dgm:chMax val="0"/>
          <dgm:bulletEnabled val="1"/>
        </dgm:presLayoutVars>
      </dgm:prSet>
      <dgm:spPr/>
    </dgm:pt>
    <dgm:pt modelId="{F0D95E46-AF12-4943-BAA5-BE5D5441F4A2}" type="pres">
      <dgm:prSet presAssocID="{CCE73D7E-8AA6-204C-8928-ACA9DED610BA}" presName="spacer" presStyleCnt="0"/>
      <dgm:spPr/>
    </dgm:pt>
    <dgm:pt modelId="{C186FDEA-338B-4E42-9BEC-85A3969FB728}" type="pres">
      <dgm:prSet presAssocID="{21C545E3-4B64-4E45-A0B5-2A19F7BC41EB}" presName="parentText" presStyleLbl="node1" presStyleIdx="1" presStyleCnt="4" custScaleY="119239">
        <dgm:presLayoutVars>
          <dgm:chMax val="0"/>
          <dgm:bulletEnabled val="1"/>
        </dgm:presLayoutVars>
      </dgm:prSet>
      <dgm:spPr/>
    </dgm:pt>
    <dgm:pt modelId="{A9ADBBC0-7672-5F47-B018-D20DDD636C5C}" type="pres">
      <dgm:prSet presAssocID="{02AF96BA-CD26-6A43-8CF2-4714D39DB9E3}" presName="spacer" presStyleCnt="0"/>
      <dgm:spPr/>
    </dgm:pt>
    <dgm:pt modelId="{B1AB0292-9379-474B-AAA4-31626280C0BF}" type="pres">
      <dgm:prSet presAssocID="{5772B958-6BDE-D74B-B4BB-5923BA6FCB60}" presName="parentText" presStyleLbl="node1" presStyleIdx="2" presStyleCnt="4" custScaleY="173950">
        <dgm:presLayoutVars>
          <dgm:chMax val="0"/>
          <dgm:bulletEnabled val="1"/>
        </dgm:presLayoutVars>
      </dgm:prSet>
      <dgm:spPr/>
    </dgm:pt>
    <dgm:pt modelId="{42A7E513-3770-AA4B-BC7C-8CB64836AD71}" type="pres">
      <dgm:prSet presAssocID="{7CB79487-F492-7C43-BEA4-9A6760D560AE}" presName="spacer" presStyleCnt="0"/>
      <dgm:spPr/>
    </dgm:pt>
    <dgm:pt modelId="{5B1B72A4-BD75-DB43-A736-20B71BE37CB3}" type="pres">
      <dgm:prSet presAssocID="{C02EAA11-48DF-C34B-89CB-11DBA0A9FAFF}" presName="parentText" presStyleLbl="node1" presStyleIdx="3" presStyleCnt="4" custScaleY="212841" custLinFactNeighborY="-23782">
        <dgm:presLayoutVars>
          <dgm:chMax val="0"/>
          <dgm:bulletEnabled val="1"/>
        </dgm:presLayoutVars>
      </dgm:prSet>
      <dgm:spPr/>
    </dgm:pt>
  </dgm:ptLst>
  <dgm:cxnLst>
    <dgm:cxn modelId="{1806FC1A-001C-4E4B-AA80-699071B4ECA6}" type="presOf" srcId="{2CBB2C6D-36EF-1A4D-9DD0-8FFEF9CC2594}" destId="{89C70D38-3448-F740-BDE0-20EDAD9527A9}" srcOrd="0" destOrd="0" presId="urn:microsoft.com/office/officeart/2005/8/layout/vList2"/>
    <dgm:cxn modelId="{D8246D2A-AE19-374D-A05C-EA2BE40721DA}" srcId="{D5311B9F-4037-7E47-AA00-73655BF894AA}" destId="{C02EAA11-48DF-C34B-89CB-11DBA0A9FAFF}" srcOrd="3" destOrd="0" parTransId="{7D25896B-921E-D04A-AC84-B82CE230AB8B}" sibTransId="{9872C370-C501-A54E-9852-1AE9B535E712}"/>
    <dgm:cxn modelId="{56286543-3EB3-F64E-BF00-FF56F3ACB7D9}" srcId="{D5311B9F-4037-7E47-AA00-73655BF894AA}" destId="{21C545E3-4B64-4E45-A0B5-2A19F7BC41EB}" srcOrd="1" destOrd="0" parTransId="{015851BB-6248-804E-894D-25E598DE84F0}" sibTransId="{02AF96BA-CD26-6A43-8CF2-4714D39DB9E3}"/>
    <dgm:cxn modelId="{C7293064-DBB5-2341-9C1B-041892BAD296}" srcId="{D5311B9F-4037-7E47-AA00-73655BF894AA}" destId="{2CBB2C6D-36EF-1A4D-9DD0-8FFEF9CC2594}" srcOrd="0" destOrd="0" parTransId="{04FB10A6-D938-AC4B-8FD8-F6917DEA92A3}" sibTransId="{CCE73D7E-8AA6-204C-8928-ACA9DED610BA}"/>
    <dgm:cxn modelId="{CF764C97-EDFC-3644-A3D3-DF9130511A24}" type="presOf" srcId="{5772B958-6BDE-D74B-B4BB-5923BA6FCB60}" destId="{B1AB0292-9379-474B-AAA4-31626280C0BF}" srcOrd="0" destOrd="0" presId="urn:microsoft.com/office/officeart/2005/8/layout/vList2"/>
    <dgm:cxn modelId="{DF8148D5-AAFE-BF42-A739-FF9732B5B0F6}" type="presOf" srcId="{21C545E3-4B64-4E45-A0B5-2A19F7BC41EB}" destId="{C186FDEA-338B-4E42-9BEC-85A3969FB728}" srcOrd="0" destOrd="0" presId="urn:microsoft.com/office/officeart/2005/8/layout/vList2"/>
    <dgm:cxn modelId="{D0B20BD9-95DE-4C47-A68E-9E71D43E94E9}" type="presOf" srcId="{C02EAA11-48DF-C34B-89CB-11DBA0A9FAFF}" destId="{5B1B72A4-BD75-DB43-A736-20B71BE37CB3}" srcOrd="0" destOrd="0" presId="urn:microsoft.com/office/officeart/2005/8/layout/vList2"/>
    <dgm:cxn modelId="{2D2E1AF4-C746-224F-A38E-EE1A54BFC906}" type="presOf" srcId="{D5311B9F-4037-7E47-AA00-73655BF894AA}" destId="{08F290A0-2C6E-DB4E-9FF9-80352F2880A7}" srcOrd="0" destOrd="0" presId="urn:microsoft.com/office/officeart/2005/8/layout/vList2"/>
    <dgm:cxn modelId="{B717D1F6-7372-EE48-98D9-29068543676A}" srcId="{D5311B9F-4037-7E47-AA00-73655BF894AA}" destId="{5772B958-6BDE-D74B-B4BB-5923BA6FCB60}" srcOrd="2" destOrd="0" parTransId="{1C4766DF-3CEF-9F44-8828-354EB21C6D73}" sibTransId="{7CB79487-F492-7C43-BEA4-9A6760D560AE}"/>
    <dgm:cxn modelId="{95D4D731-6538-7148-9035-92C11A7A2EF9}" type="presParOf" srcId="{08F290A0-2C6E-DB4E-9FF9-80352F2880A7}" destId="{89C70D38-3448-F740-BDE0-20EDAD9527A9}" srcOrd="0" destOrd="0" presId="urn:microsoft.com/office/officeart/2005/8/layout/vList2"/>
    <dgm:cxn modelId="{90F4FFAF-D5D9-4B43-8392-B4F3E5487E5B}" type="presParOf" srcId="{08F290A0-2C6E-DB4E-9FF9-80352F2880A7}" destId="{F0D95E46-AF12-4943-BAA5-BE5D5441F4A2}" srcOrd="1" destOrd="0" presId="urn:microsoft.com/office/officeart/2005/8/layout/vList2"/>
    <dgm:cxn modelId="{3E43BC1F-F5AF-054C-BB69-16965F6532C3}" type="presParOf" srcId="{08F290A0-2C6E-DB4E-9FF9-80352F2880A7}" destId="{C186FDEA-338B-4E42-9BEC-85A3969FB728}" srcOrd="2" destOrd="0" presId="urn:microsoft.com/office/officeart/2005/8/layout/vList2"/>
    <dgm:cxn modelId="{32DDE1E6-8388-2342-9C69-3AB7D2497E41}" type="presParOf" srcId="{08F290A0-2C6E-DB4E-9FF9-80352F2880A7}" destId="{A9ADBBC0-7672-5F47-B018-D20DDD636C5C}" srcOrd="3" destOrd="0" presId="urn:microsoft.com/office/officeart/2005/8/layout/vList2"/>
    <dgm:cxn modelId="{E45762A4-E076-2746-A700-37FFCA6403DB}" type="presParOf" srcId="{08F290A0-2C6E-DB4E-9FF9-80352F2880A7}" destId="{B1AB0292-9379-474B-AAA4-31626280C0BF}" srcOrd="4" destOrd="0" presId="urn:microsoft.com/office/officeart/2005/8/layout/vList2"/>
    <dgm:cxn modelId="{58B61B99-F90D-A742-A23E-029919D10129}" type="presParOf" srcId="{08F290A0-2C6E-DB4E-9FF9-80352F2880A7}" destId="{42A7E513-3770-AA4B-BC7C-8CB64836AD71}" srcOrd="5" destOrd="0" presId="urn:microsoft.com/office/officeart/2005/8/layout/vList2"/>
    <dgm:cxn modelId="{4C67973E-391A-8747-A62C-CEB6E51F34D9}" type="presParOf" srcId="{08F290A0-2C6E-DB4E-9FF9-80352F2880A7}" destId="{5B1B72A4-BD75-DB43-A736-20B71BE37CB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DF85FF7-337B-444B-8E7B-8BFD09B1B56D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FA5D362-94DB-3F4F-A2A8-AB00E47EE3EA}">
      <dgm:prSet custT="1"/>
      <dgm:spPr/>
      <dgm:t>
        <a:bodyPr/>
        <a:lstStyle/>
        <a:p>
          <a:r>
            <a:rPr lang="el-GR" sz="2400" b="1" i="0" dirty="0"/>
            <a:t>να είναι γρήγορη</a:t>
          </a:r>
          <a:endParaRPr lang="en-US" sz="2400" b="1" dirty="0"/>
        </a:p>
      </dgm:t>
    </dgm:pt>
    <dgm:pt modelId="{2DD76430-32CA-BC47-A812-441DF92A4D30}" type="parTrans" cxnId="{1455F20F-759D-0C47-A02A-2DA53D472398}">
      <dgm:prSet/>
      <dgm:spPr/>
      <dgm:t>
        <a:bodyPr/>
        <a:lstStyle/>
        <a:p>
          <a:endParaRPr lang="en-US"/>
        </a:p>
      </dgm:t>
    </dgm:pt>
    <dgm:pt modelId="{42C6190F-1F79-9946-BAE3-1B7BEF06BCA7}" type="sibTrans" cxnId="{1455F20F-759D-0C47-A02A-2DA53D472398}">
      <dgm:prSet/>
      <dgm:spPr/>
      <dgm:t>
        <a:bodyPr/>
        <a:lstStyle/>
        <a:p>
          <a:endParaRPr lang="en-US"/>
        </a:p>
      </dgm:t>
    </dgm:pt>
    <dgm:pt modelId="{B941BC00-AAFA-414B-878A-5490E128C922}">
      <dgm:prSet custT="1"/>
      <dgm:spPr/>
      <dgm:t>
        <a:bodyPr/>
        <a:lstStyle/>
        <a:p>
          <a:r>
            <a:rPr lang="el-GR" sz="2400" b="1" i="0" dirty="0"/>
            <a:t>να είναι ακριβής</a:t>
          </a:r>
          <a:endParaRPr lang="en-US" sz="2400" b="1" dirty="0"/>
        </a:p>
      </dgm:t>
    </dgm:pt>
    <dgm:pt modelId="{F8C80FFC-A53A-7147-8DFB-DCFA22A93D5B}" type="parTrans" cxnId="{9DA30DB4-29D7-9C4D-B23D-1B1F57B5F716}">
      <dgm:prSet/>
      <dgm:spPr/>
      <dgm:t>
        <a:bodyPr/>
        <a:lstStyle/>
        <a:p>
          <a:endParaRPr lang="en-US"/>
        </a:p>
      </dgm:t>
    </dgm:pt>
    <dgm:pt modelId="{FE384218-8E2B-954C-861D-30A051ACFFC7}" type="sibTrans" cxnId="{9DA30DB4-29D7-9C4D-B23D-1B1F57B5F716}">
      <dgm:prSet/>
      <dgm:spPr/>
      <dgm:t>
        <a:bodyPr/>
        <a:lstStyle/>
        <a:p>
          <a:endParaRPr lang="en-US"/>
        </a:p>
      </dgm:t>
    </dgm:pt>
    <dgm:pt modelId="{539013E1-DBEA-E747-B38B-4883EE977215}">
      <dgm:prSet custT="1"/>
      <dgm:spPr/>
      <dgm:t>
        <a:bodyPr/>
        <a:lstStyle/>
        <a:p>
          <a:r>
            <a:rPr lang="el-GR" sz="2400" b="1" i="0" dirty="0"/>
            <a:t>να είναι αξιόπιστη</a:t>
          </a:r>
          <a:endParaRPr lang="en-US" sz="2400" b="1" dirty="0"/>
        </a:p>
      </dgm:t>
    </dgm:pt>
    <dgm:pt modelId="{A2C72DF6-C46D-6242-B214-712527BFF37C}" type="parTrans" cxnId="{50615286-E305-5D45-9BBE-BAAF09391F53}">
      <dgm:prSet/>
      <dgm:spPr/>
      <dgm:t>
        <a:bodyPr/>
        <a:lstStyle/>
        <a:p>
          <a:endParaRPr lang="en-US"/>
        </a:p>
      </dgm:t>
    </dgm:pt>
    <dgm:pt modelId="{B3F5ABFD-290A-D54C-9E35-5415D4F03EEF}" type="sibTrans" cxnId="{50615286-E305-5D45-9BBE-BAAF09391F53}">
      <dgm:prSet/>
      <dgm:spPr/>
      <dgm:t>
        <a:bodyPr/>
        <a:lstStyle/>
        <a:p>
          <a:endParaRPr lang="en-US"/>
        </a:p>
      </dgm:t>
    </dgm:pt>
    <dgm:pt modelId="{EA39DE1D-53D5-FD4E-BFCD-17CFECDFD572}">
      <dgm:prSet custT="1"/>
      <dgm:spPr/>
      <dgm:t>
        <a:bodyPr/>
        <a:lstStyle/>
        <a:p>
          <a:r>
            <a:rPr lang="el-GR" sz="2400" b="1" i="0" dirty="0"/>
            <a:t>να εκφράζει ενσυναίσθηση</a:t>
          </a:r>
          <a:endParaRPr lang="en-US" sz="2400" b="1" dirty="0"/>
        </a:p>
      </dgm:t>
    </dgm:pt>
    <dgm:pt modelId="{C6E3A0C2-2B89-D649-9E17-1CA7D7430EE0}" type="parTrans" cxnId="{AD38D706-C06B-7744-BA61-8A4D82A57AC1}">
      <dgm:prSet/>
      <dgm:spPr/>
      <dgm:t>
        <a:bodyPr/>
        <a:lstStyle/>
        <a:p>
          <a:endParaRPr lang="en-US"/>
        </a:p>
      </dgm:t>
    </dgm:pt>
    <dgm:pt modelId="{B622029F-6FDA-4B4E-B23D-B6E96503FCBF}" type="sibTrans" cxnId="{AD38D706-C06B-7744-BA61-8A4D82A57AC1}">
      <dgm:prSet/>
      <dgm:spPr/>
      <dgm:t>
        <a:bodyPr/>
        <a:lstStyle/>
        <a:p>
          <a:endParaRPr lang="en-US"/>
        </a:p>
      </dgm:t>
    </dgm:pt>
    <dgm:pt modelId="{95AB0AFE-7923-4341-8816-0E98F1425399}">
      <dgm:prSet custT="1"/>
      <dgm:spPr/>
      <dgm:t>
        <a:bodyPr/>
        <a:lstStyle/>
        <a:p>
          <a:r>
            <a:rPr lang="el-GR" sz="2000" b="1" i="0" dirty="0"/>
            <a:t>να προάγει τη δράση</a:t>
          </a:r>
          <a:endParaRPr lang="en-US" sz="2000" b="1" dirty="0"/>
        </a:p>
      </dgm:t>
    </dgm:pt>
    <dgm:pt modelId="{3CD7FF24-3517-0E4D-86A9-195FEAE3A8D8}" type="parTrans" cxnId="{199840B3-19D0-0A4E-95ED-176DA0EF8356}">
      <dgm:prSet/>
      <dgm:spPr/>
      <dgm:t>
        <a:bodyPr/>
        <a:lstStyle/>
        <a:p>
          <a:endParaRPr lang="en-US"/>
        </a:p>
      </dgm:t>
    </dgm:pt>
    <dgm:pt modelId="{83AF8AF5-BC3C-6041-91B4-85539084ADB4}" type="sibTrans" cxnId="{199840B3-19D0-0A4E-95ED-176DA0EF8356}">
      <dgm:prSet/>
      <dgm:spPr/>
      <dgm:t>
        <a:bodyPr/>
        <a:lstStyle/>
        <a:p>
          <a:endParaRPr lang="en-US"/>
        </a:p>
      </dgm:t>
    </dgm:pt>
    <dgm:pt modelId="{59CF4D92-B85C-274F-8A81-A41259192CB0}">
      <dgm:prSet custT="1"/>
      <dgm:spPr/>
      <dgm:t>
        <a:bodyPr/>
        <a:lstStyle/>
        <a:p>
          <a:r>
            <a:rPr lang="el-GR" sz="1200" b="0" i="0" dirty="0"/>
            <a:t>να δείχνει σεβασμό στο ευρύ κοινό, με ειδοποιήσεις από την κυβέρνηση και τακτικές ενημερώσεις των μέσων ενημέρωσης (</a:t>
          </a:r>
          <a:r>
            <a:rPr lang="en-US" sz="1200" b="0" i="0" dirty="0"/>
            <a:t>Peak</a:t>
          </a:r>
          <a:r>
            <a:rPr lang="el-GR" sz="1200" b="0" i="0" dirty="0"/>
            <a:t> &amp; </a:t>
          </a:r>
          <a:r>
            <a:rPr lang="en-US" sz="1200" b="0" i="0" dirty="0"/>
            <a:t>Hove</a:t>
          </a:r>
          <a:r>
            <a:rPr lang="el-GR" sz="1200" b="0" i="0" dirty="0"/>
            <a:t>, 2021).</a:t>
          </a:r>
          <a:endParaRPr lang="en-US" sz="1200" b="0" dirty="0"/>
        </a:p>
      </dgm:t>
    </dgm:pt>
    <dgm:pt modelId="{B9280150-1D36-9140-B9D0-51011CCCBC04}" type="parTrans" cxnId="{93BBBF33-F749-504E-B611-9D5875F2E3A5}">
      <dgm:prSet/>
      <dgm:spPr/>
      <dgm:t>
        <a:bodyPr/>
        <a:lstStyle/>
        <a:p>
          <a:endParaRPr lang="en-US"/>
        </a:p>
      </dgm:t>
    </dgm:pt>
    <dgm:pt modelId="{B54CC99D-2AFB-A14D-AC44-6E2EA1AABAB7}" type="sibTrans" cxnId="{93BBBF33-F749-504E-B611-9D5875F2E3A5}">
      <dgm:prSet/>
      <dgm:spPr/>
      <dgm:t>
        <a:bodyPr/>
        <a:lstStyle/>
        <a:p>
          <a:endParaRPr lang="en-US"/>
        </a:p>
      </dgm:t>
    </dgm:pt>
    <dgm:pt modelId="{1F717171-9236-1743-A47F-2C9AF555A26C}" type="pres">
      <dgm:prSet presAssocID="{7DF85FF7-337B-444B-8E7B-8BFD09B1B56D}" presName="CompostProcess" presStyleCnt="0">
        <dgm:presLayoutVars>
          <dgm:dir/>
          <dgm:resizeHandles val="exact"/>
        </dgm:presLayoutVars>
      </dgm:prSet>
      <dgm:spPr/>
    </dgm:pt>
    <dgm:pt modelId="{97F3EF2B-B3B1-4A4B-9192-F54A92972CCC}" type="pres">
      <dgm:prSet presAssocID="{7DF85FF7-337B-444B-8E7B-8BFD09B1B56D}" presName="arrow" presStyleLbl="bgShp" presStyleIdx="0" presStyleCnt="1"/>
      <dgm:spPr/>
    </dgm:pt>
    <dgm:pt modelId="{7449BB36-935D-B549-8E8E-B66DE129585D}" type="pres">
      <dgm:prSet presAssocID="{7DF85FF7-337B-444B-8E7B-8BFD09B1B56D}" presName="linearProcess" presStyleCnt="0"/>
      <dgm:spPr/>
    </dgm:pt>
    <dgm:pt modelId="{BD11EFFA-DC93-E147-9D1F-67584C75FAA9}" type="pres">
      <dgm:prSet presAssocID="{8FA5D362-94DB-3F4F-A2A8-AB00E47EE3EA}" presName="textNode" presStyleLbl="node1" presStyleIdx="0" presStyleCnt="6" custScaleX="122258">
        <dgm:presLayoutVars>
          <dgm:bulletEnabled val="1"/>
        </dgm:presLayoutVars>
      </dgm:prSet>
      <dgm:spPr/>
    </dgm:pt>
    <dgm:pt modelId="{F3CD9EF1-5B4C-BC42-9DAD-BC8E4539D86A}" type="pres">
      <dgm:prSet presAssocID="{42C6190F-1F79-9946-BAE3-1B7BEF06BCA7}" presName="sibTrans" presStyleCnt="0"/>
      <dgm:spPr/>
    </dgm:pt>
    <dgm:pt modelId="{E5468643-7020-4843-996D-DCB9CC52B4F2}" type="pres">
      <dgm:prSet presAssocID="{B941BC00-AAFA-414B-878A-5490E128C922}" presName="textNode" presStyleLbl="node1" presStyleIdx="1" presStyleCnt="6" custScaleX="111713">
        <dgm:presLayoutVars>
          <dgm:bulletEnabled val="1"/>
        </dgm:presLayoutVars>
      </dgm:prSet>
      <dgm:spPr/>
    </dgm:pt>
    <dgm:pt modelId="{E3008B28-BE98-1645-8D9F-4045BCEFC05B}" type="pres">
      <dgm:prSet presAssocID="{FE384218-8E2B-954C-861D-30A051ACFFC7}" presName="sibTrans" presStyleCnt="0"/>
      <dgm:spPr/>
    </dgm:pt>
    <dgm:pt modelId="{45DF13CE-4789-F54C-8AB4-1D99F2780FF1}" type="pres">
      <dgm:prSet presAssocID="{539013E1-DBEA-E747-B38B-4883EE977215}" presName="textNode" presStyleLbl="node1" presStyleIdx="2" presStyleCnt="6" custScaleX="128371">
        <dgm:presLayoutVars>
          <dgm:bulletEnabled val="1"/>
        </dgm:presLayoutVars>
      </dgm:prSet>
      <dgm:spPr/>
    </dgm:pt>
    <dgm:pt modelId="{8B05CE28-6A81-D74A-A0F4-4F427B284C27}" type="pres">
      <dgm:prSet presAssocID="{B3F5ABFD-290A-D54C-9E35-5415D4F03EEF}" presName="sibTrans" presStyleCnt="0"/>
      <dgm:spPr/>
    </dgm:pt>
    <dgm:pt modelId="{58AEFCF4-6B60-C84C-A47F-144A44E5F573}" type="pres">
      <dgm:prSet presAssocID="{EA39DE1D-53D5-FD4E-BFCD-17CFECDFD572}" presName="textNode" presStyleLbl="node1" presStyleIdx="3" presStyleCnt="6" custScaleX="122488" custLinFactNeighborX="-63726" custLinFactNeighborY="1814">
        <dgm:presLayoutVars>
          <dgm:bulletEnabled val="1"/>
        </dgm:presLayoutVars>
      </dgm:prSet>
      <dgm:spPr/>
    </dgm:pt>
    <dgm:pt modelId="{BD472393-95A3-5941-AA96-636DD514FAD2}" type="pres">
      <dgm:prSet presAssocID="{B622029F-6FDA-4B4E-B23D-B6E96503FCBF}" presName="sibTrans" presStyleCnt="0"/>
      <dgm:spPr/>
    </dgm:pt>
    <dgm:pt modelId="{3B7631B1-77BC-F042-8DB4-6BC6E87079DB}" type="pres">
      <dgm:prSet presAssocID="{95AB0AFE-7923-4341-8816-0E98F1425399}" presName="textNode" presStyleLbl="node1" presStyleIdx="4" presStyleCnt="6">
        <dgm:presLayoutVars>
          <dgm:bulletEnabled val="1"/>
        </dgm:presLayoutVars>
      </dgm:prSet>
      <dgm:spPr/>
    </dgm:pt>
    <dgm:pt modelId="{A60ABEF4-D469-8646-BCFE-9D8459CCBA90}" type="pres">
      <dgm:prSet presAssocID="{83AF8AF5-BC3C-6041-91B4-85539084ADB4}" presName="sibTrans" presStyleCnt="0"/>
      <dgm:spPr/>
    </dgm:pt>
    <dgm:pt modelId="{1AA1F9D3-CC05-894D-B57A-85BFF3C3C5A3}" type="pres">
      <dgm:prSet presAssocID="{59CF4D92-B85C-274F-8A81-A41259192CB0}" presName="textNode" presStyleLbl="node1" presStyleIdx="5" presStyleCnt="6">
        <dgm:presLayoutVars>
          <dgm:bulletEnabled val="1"/>
        </dgm:presLayoutVars>
      </dgm:prSet>
      <dgm:spPr/>
    </dgm:pt>
  </dgm:ptLst>
  <dgm:cxnLst>
    <dgm:cxn modelId="{AD38D706-C06B-7744-BA61-8A4D82A57AC1}" srcId="{7DF85FF7-337B-444B-8E7B-8BFD09B1B56D}" destId="{EA39DE1D-53D5-FD4E-BFCD-17CFECDFD572}" srcOrd="3" destOrd="0" parTransId="{C6E3A0C2-2B89-D649-9E17-1CA7D7430EE0}" sibTransId="{B622029F-6FDA-4B4E-B23D-B6E96503FCBF}"/>
    <dgm:cxn modelId="{7D5EC60E-ED49-594B-8525-6EF0DEE2AB8A}" type="presOf" srcId="{8FA5D362-94DB-3F4F-A2A8-AB00E47EE3EA}" destId="{BD11EFFA-DC93-E147-9D1F-67584C75FAA9}" srcOrd="0" destOrd="0" presId="urn:microsoft.com/office/officeart/2005/8/layout/hProcess9"/>
    <dgm:cxn modelId="{1455F20F-759D-0C47-A02A-2DA53D472398}" srcId="{7DF85FF7-337B-444B-8E7B-8BFD09B1B56D}" destId="{8FA5D362-94DB-3F4F-A2A8-AB00E47EE3EA}" srcOrd="0" destOrd="0" parTransId="{2DD76430-32CA-BC47-A812-441DF92A4D30}" sibTransId="{42C6190F-1F79-9946-BAE3-1B7BEF06BCA7}"/>
    <dgm:cxn modelId="{1FA6EE16-15C8-CF49-BD81-8A07598E75DE}" type="presOf" srcId="{B941BC00-AAFA-414B-878A-5490E128C922}" destId="{E5468643-7020-4843-996D-DCB9CC52B4F2}" srcOrd="0" destOrd="0" presId="urn:microsoft.com/office/officeart/2005/8/layout/hProcess9"/>
    <dgm:cxn modelId="{93BBBF33-F749-504E-B611-9D5875F2E3A5}" srcId="{7DF85FF7-337B-444B-8E7B-8BFD09B1B56D}" destId="{59CF4D92-B85C-274F-8A81-A41259192CB0}" srcOrd="5" destOrd="0" parTransId="{B9280150-1D36-9140-B9D0-51011CCCBC04}" sibTransId="{B54CC99D-2AFB-A14D-AC44-6E2EA1AABAB7}"/>
    <dgm:cxn modelId="{C0536F3E-0F13-F241-9287-7A94321D4A90}" type="presOf" srcId="{539013E1-DBEA-E747-B38B-4883EE977215}" destId="{45DF13CE-4789-F54C-8AB4-1D99F2780FF1}" srcOrd="0" destOrd="0" presId="urn:microsoft.com/office/officeart/2005/8/layout/hProcess9"/>
    <dgm:cxn modelId="{DD056340-38B2-384F-89A5-4188FE6A3ECD}" type="presOf" srcId="{EA39DE1D-53D5-FD4E-BFCD-17CFECDFD572}" destId="{58AEFCF4-6B60-C84C-A47F-144A44E5F573}" srcOrd="0" destOrd="0" presId="urn:microsoft.com/office/officeart/2005/8/layout/hProcess9"/>
    <dgm:cxn modelId="{4FD32D74-AD22-B448-963C-8A50A38914C1}" type="presOf" srcId="{59CF4D92-B85C-274F-8A81-A41259192CB0}" destId="{1AA1F9D3-CC05-894D-B57A-85BFF3C3C5A3}" srcOrd="0" destOrd="0" presId="urn:microsoft.com/office/officeart/2005/8/layout/hProcess9"/>
    <dgm:cxn modelId="{50615286-E305-5D45-9BBE-BAAF09391F53}" srcId="{7DF85FF7-337B-444B-8E7B-8BFD09B1B56D}" destId="{539013E1-DBEA-E747-B38B-4883EE977215}" srcOrd="2" destOrd="0" parTransId="{A2C72DF6-C46D-6242-B214-712527BFF37C}" sibTransId="{B3F5ABFD-290A-D54C-9E35-5415D4F03EEF}"/>
    <dgm:cxn modelId="{199840B3-19D0-0A4E-95ED-176DA0EF8356}" srcId="{7DF85FF7-337B-444B-8E7B-8BFD09B1B56D}" destId="{95AB0AFE-7923-4341-8816-0E98F1425399}" srcOrd="4" destOrd="0" parTransId="{3CD7FF24-3517-0E4D-86A9-195FEAE3A8D8}" sibTransId="{83AF8AF5-BC3C-6041-91B4-85539084ADB4}"/>
    <dgm:cxn modelId="{9DA30DB4-29D7-9C4D-B23D-1B1F57B5F716}" srcId="{7DF85FF7-337B-444B-8E7B-8BFD09B1B56D}" destId="{B941BC00-AAFA-414B-878A-5490E128C922}" srcOrd="1" destOrd="0" parTransId="{F8C80FFC-A53A-7147-8DFB-DCFA22A93D5B}" sibTransId="{FE384218-8E2B-954C-861D-30A051ACFFC7}"/>
    <dgm:cxn modelId="{03CA05DE-BCC3-2542-9A31-B7911DD5BBC6}" type="presOf" srcId="{7DF85FF7-337B-444B-8E7B-8BFD09B1B56D}" destId="{1F717171-9236-1743-A47F-2C9AF555A26C}" srcOrd="0" destOrd="0" presId="urn:microsoft.com/office/officeart/2005/8/layout/hProcess9"/>
    <dgm:cxn modelId="{32E5A1F8-95F6-304F-A802-78418D872D54}" type="presOf" srcId="{95AB0AFE-7923-4341-8816-0E98F1425399}" destId="{3B7631B1-77BC-F042-8DB4-6BC6E87079DB}" srcOrd="0" destOrd="0" presId="urn:microsoft.com/office/officeart/2005/8/layout/hProcess9"/>
    <dgm:cxn modelId="{457E75CA-0056-A347-902C-8C9C812D260F}" type="presParOf" srcId="{1F717171-9236-1743-A47F-2C9AF555A26C}" destId="{97F3EF2B-B3B1-4A4B-9192-F54A92972CCC}" srcOrd="0" destOrd="0" presId="urn:microsoft.com/office/officeart/2005/8/layout/hProcess9"/>
    <dgm:cxn modelId="{89582324-6289-0B41-B3D5-C1EEF283B0C0}" type="presParOf" srcId="{1F717171-9236-1743-A47F-2C9AF555A26C}" destId="{7449BB36-935D-B549-8E8E-B66DE129585D}" srcOrd="1" destOrd="0" presId="urn:microsoft.com/office/officeart/2005/8/layout/hProcess9"/>
    <dgm:cxn modelId="{AEB1C1CC-6638-6B48-8859-B12D95690DD7}" type="presParOf" srcId="{7449BB36-935D-B549-8E8E-B66DE129585D}" destId="{BD11EFFA-DC93-E147-9D1F-67584C75FAA9}" srcOrd="0" destOrd="0" presId="urn:microsoft.com/office/officeart/2005/8/layout/hProcess9"/>
    <dgm:cxn modelId="{F21A7A8A-A924-8A41-853C-89FD109F7BE1}" type="presParOf" srcId="{7449BB36-935D-B549-8E8E-B66DE129585D}" destId="{F3CD9EF1-5B4C-BC42-9DAD-BC8E4539D86A}" srcOrd="1" destOrd="0" presId="urn:microsoft.com/office/officeart/2005/8/layout/hProcess9"/>
    <dgm:cxn modelId="{85BB7906-184A-9541-BEFA-291F43F4850D}" type="presParOf" srcId="{7449BB36-935D-B549-8E8E-B66DE129585D}" destId="{E5468643-7020-4843-996D-DCB9CC52B4F2}" srcOrd="2" destOrd="0" presId="urn:microsoft.com/office/officeart/2005/8/layout/hProcess9"/>
    <dgm:cxn modelId="{5E5E888C-CFEC-E04C-B53E-499256341B45}" type="presParOf" srcId="{7449BB36-935D-B549-8E8E-B66DE129585D}" destId="{E3008B28-BE98-1645-8D9F-4045BCEFC05B}" srcOrd="3" destOrd="0" presId="urn:microsoft.com/office/officeart/2005/8/layout/hProcess9"/>
    <dgm:cxn modelId="{87A6B3EC-1CC4-6F4D-981E-372294625B87}" type="presParOf" srcId="{7449BB36-935D-B549-8E8E-B66DE129585D}" destId="{45DF13CE-4789-F54C-8AB4-1D99F2780FF1}" srcOrd="4" destOrd="0" presId="urn:microsoft.com/office/officeart/2005/8/layout/hProcess9"/>
    <dgm:cxn modelId="{675798DF-45EF-1B42-AFA1-BC02EEAAA143}" type="presParOf" srcId="{7449BB36-935D-B549-8E8E-B66DE129585D}" destId="{8B05CE28-6A81-D74A-A0F4-4F427B284C27}" srcOrd="5" destOrd="0" presId="urn:microsoft.com/office/officeart/2005/8/layout/hProcess9"/>
    <dgm:cxn modelId="{10D5DD28-BF8C-3548-9860-0D14111F02DA}" type="presParOf" srcId="{7449BB36-935D-B549-8E8E-B66DE129585D}" destId="{58AEFCF4-6B60-C84C-A47F-144A44E5F573}" srcOrd="6" destOrd="0" presId="urn:microsoft.com/office/officeart/2005/8/layout/hProcess9"/>
    <dgm:cxn modelId="{8595B203-B4C9-5749-8858-3A5E63D2F11C}" type="presParOf" srcId="{7449BB36-935D-B549-8E8E-B66DE129585D}" destId="{BD472393-95A3-5941-AA96-636DD514FAD2}" srcOrd="7" destOrd="0" presId="urn:microsoft.com/office/officeart/2005/8/layout/hProcess9"/>
    <dgm:cxn modelId="{AB260E4B-8CA2-4E4B-AA99-5AB3C1175AE7}" type="presParOf" srcId="{7449BB36-935D-B549-8E8E-B66DE129585D}" destId="{3B7631B1-77BC-F042-8DB4-6BC6E87079DB}" srcOrd="8" destOrd="0" presId="urn:microsoft.com/office/officeart/2005/8/layout/hProcess9"/>
    <dgm:cxn modelId="{22DBD916-B5BC-AE4B-8F26-6A86444FE344}" type="presParOf" srcId="{7449BB36-935D-B549-8E8E-B66DE129585D}" destId="{A60ABEF4-D469-8646-BCFE-9D8459CCBA90}" srcOrd="9" destOrd="0" presId="urn:microsoft.com/office/officeart/2005/8/layout/hProcess9"/>
    <dgm:cxn modelId="{DBDDBD62-8C84-2144-BA24-745C42B80A22}" type="presParOf" srcId="{7449BB36-935D-B549-8E8E-B66DE129585D}" destId="{1AA1F9D3-CC05-894D-B57A-85BFF3C3C5A3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C69441-845D-1D43-8F06-D7AC9CF05228}">
      <dsp:nvSpPr>
        <dsp:cNvPr id="0" name=""/>
        <dsp:cNvSpPr/>
      </dsp:nvSpPr>
      <dsp:spPr>
        <a:xfrm>
          <a:off x="0" y="5679"/>
          <a:ext cx="10329808" cy="102667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700" b="1" i="0" kern="1200" dirty="0"/>
            <a:t>μέσα ευρείας εκπομπής (τηλεόραση, ραδιόφωνο)</a:t>
          </a:r>
          <a:endParaRPr lang="en-US" sz="2700" b="1" kern="1200" dirty="0"/>
        </a:p>
      </dsp:txBody>
      <dsp:txXfrm>
        <a:off x="50118" y="55797"/>
        <a:ext cx="10229572" cy="926439"/>
      </dsp:txXfrm>
    </dsp:sp>
    <dsp:sp modelId="{4E22409C-4CBB-2B4F-8E8D-45FF229BBEA4}">
      <dsp:nvSpPr>
        <dsp:cNvPr id="0" name=""/>
        <dsp:cNvSpPr/>
      </dsp:nvSpPr>
      <dsp:spPr>
        <a:xfrm>
          <a:off x="0" y="1110114"/>
          <a:ext cx="10329808" cy="102667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700" b="1" i="0" kern="1200" dirty="0"/>
            <a:t>έντυπα μέσα (εφημερίδες, περιοδικά)</a:t>
          </a:r>
          <a:endParaRPr lang="en-US" sz="2700" b="1" kern="1200" dirty="0"/>
        </a:p>
      </dsp:txBody>
      <dsp:txXfrm>
        <a:off x="50118" y="1160232"/>
        <a:ext cx="10229572" cy="926439"/>
      </dsp:txXfrm>
    </dsp:sp>
    <dsp:sp modelId="{FD51131F-CE3F-354F-BB71-3DDB4AFA621F}">
      <dsp:nvSpPr>
        <dsp:cNvPr id="0" name=""/>
        <dsp:cNvSpPr/>
      </dsp:nvSpPr>
      <dsp:spPr>
        <a:xfrm>
          <a:off x="0" y="2214549"/>
          <a:ext cx="10329808" cy="102667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700" b="1" i="0" kern="1200" dirty="0"/>
            <a:t>διαδικτυακά μέσα (διαφημιστικά πλαίσια, αναδυόμενα πλαίσια, σύνδεσμοι επί πληρωμή)</a:t>
          </a:r>
          <a:endParaRPr lang="en-US" sz="2700" b="1" kern="1200" dirty="0"/>
        </a:p>
      </dsp:txBody>
      <dsp:txXfrm>
        <a:off x="50118" y="2264667"/>
        <a:ext cx="10229572" cy="926439"/>
      </dsp:txXfrm>
    </dsp:sp>
    <dsp:sp modelId="{785B4DD5-E104-FE43-AE92-BA87B40F0761}">
      <dsp:nvSpPr>
        <dsp:cNvPr id="0" name=""/>
        <dsp:cNvSpPr/>
      </dsp:nvSpPr>
      <dsp:spPr>
        <a:xfrm>
          <a:off x="0" y="3318984"/>
          <a:ext cx="10329808" cy="102667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700" b="1" i="0" kern="1200" dirty="0"/>
            <a:t>διαφημιστικά μέσα εξωτερικού χώρου </a:t>
          </a:r>
          <a:r>
            <a:rPr lang="el-GR" sz="2700" b="0" i="0" kern="1200" dirty="0"/>
            <a:t>(αφίσες, p</a:t>
          </a:r>
          <a:r>
            <a:rPr lang="en-US" sz="2700" b="0" i="0" kern="1200" dirty="0"/>
            <a:t>oster</a:t>
          </a:r>
          <a:r>
            <a:rPr lang="el-GR" sz="2700" b="0" i="0" kern="1200" dirty="0"/>
            <a:t>, </a:t>
          </a:r>
          <a:r>
            <a:rPr lang="en-US" sz="2700" b="0" i="0" kern="1200" dirty="0"/>
            <a:t>matrix</a:t>
          </a:r>
          <a:r>
            <a:rPr lang="el-GR" sz="2700" b="0" i="0" kern="1200" dirty="0"/>
            <a:t>, </a:t>
          </a:r>
          <a:r>
            <a:rPr lang="en-US" sz="2700" b="0" i="0" kern="1200" dirty="0"/>
            <a:t>hot spots</a:t>
          </a:r>
          <a:r>
            <a:rPr lang="el-GR" sz="2700" b="0" i="0" kern="1200" dirty="0"/>
            <a:t>,όπως σταθμοί λεωφορείων, </a:t>
          </a:r>
          <a:r>
            <a:rPr lang="en-US" sz="2700" b="0" i="0" kern="1200" dirty="0"/>
            <a:t>metro</a:t>
          </a:r>
          <a:r>
            <a:rPr lang="el-GR" sz="2700" b="0" i="0" kern="1200" dirty="0"/>
            <a:t>).</a:t>
          </a:r>
          <a:endParaRPr lang="en-US" sz="2700" kern="1200" dirty="0"/>
        </a:p>
      </dsp:txBody>
      <dsp:txXfrm>
        <a:off x="50118" y="3369102"/>
        <a:ext cx="10229572" cy="9264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3A9175-DA48-9243-8EE7-EC1AD015A533}">
      <dsp:nvSpPr>
        <dsp:cNvPr id="0" name=""/>
        <dsp:cNvSpPr/>
      </dsp:nvSpPr>
      <dsp:spPr>
        <a:xfrm>
          <a:off x="458" y="0"/>
          <a:ext cx="3188801" cy="50159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4000" b="1" i="0" kern="1200" dirty="0"/>
            <a:t>Καταναλωτές-πελάτες</a:t>
          </a:r>
          <a:endParaRPr lang="en-US" sz="4000" b="1" kern="1200" dirty="0"/>
        </a:p>
      </dsp:txBody>
      <dsp:txXfrm>
        <a:off x="93855" y="93397"/>
        <a:ext cx="3002007" cy="4829188"/>
      </dsp:txXfrm>
    </dsp:sp>
    <dsp:sp modelId="{D3121E0A-5641-7B41-BFE6-18A9BE54DEB2}">
      <dsp:nvSpPr>
        <dsp:cNvPr id="0" name=""/>
        <dsp:cNvSpPr/>
      </dsp:nvSpPr>
      <dsp:spPr>
        <a:xfrm>
          <a:off x="3746354" y="0"/>
          <a:ext cx="3316038" cy="50159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200" b="1" i="0" kern="1200" dirty="0"/>
            <a:t>Επιχειρήσεις</a:t>
          </a:r>
          <a:endParaRPr lang="en-US" sz="3200" b="1" kern="1200" dirty="0"/>
        </a:p>
      </dsp:txBody>
      <dsp:txXfrm>
        <a:off x="3843477" y="97123"/>
        <a:ext cx="3121792" cy="4821736"/>
      </dsp:txXfrm>
    </dsp:sp>
    <dsp:sp modelId="{5C2FADEA-283A-874B-A56C-FDA68F7CFB19}">
      <dsp:nvSpPr>
        <dsp:cNvPr id="0" name=""/>
        <dsp:cNvSpPr/>
      </dsp:nvSpPr>
      <dsp:spPr>
        <a:xfrm>
          <a:off x="7619487" y="0"/>
          <a:ext cx="3316038" cy="50159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300" b="1" i="0" kern="1200" dirty="0"/>
            <a:t>Έμποροι-λιανοπωλητές</a:t>
          </a:r>
          <a:endParaRPr lang="en-US" sz="3300" b="1" kern="1200" dirty="0"/>
        </a:p>
      </dsp:txBody>
      <dsp:txXfrm>
        <a:off x="7716610" y="97123"/>
        <a:ext cx="3121792" cy="48217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EE782C-3CBC-B746-A9F2-FE341440B838}">
      <dsp:nvSpPr>
        <dsp:cNvPr id="0" name=""/>
        <dsp:cNvSpPr/>
      </dsp:nvSpPr>
      <dsp:spPr>
        <a:xfrm>
          <a:off x="0" y="0"/>
          <a:ext cx="4923406" cy="5067352"/>
        </a:xfrm>
        <a:prstGeom prst="triangl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A320EB8-1DCF-4A4F-82AE-664F3EAD4E19}">
      <dsp:nvSpPr>
        <dsp:cNvPr id="0" name=""/>
        <dsp:cNvSpPr/>
      </dsp:nvSpPr>
      <dsp:spPr>
        <a:xfrm>
          <a:off x="2461703" y="507230"/>
          <a:ext cx="3200213" cy="90064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/>
            <a:t>A= Awareness (</a:t>
          </a:r>
          <a:r>
            <a:rPr lang="el-GR" sz="2000" b="1" i="0" kern="1200" dirty="0"/>
            <a:t>αναγνωρισιμότητα/επί-</a:t>
          </a:r>
          <a:r>
            <a:rPr lang="el-GR" sz="2000" b="1" i="0" kern="1200" dirty="0" err="1"/>
            <a:t>γνωση</a:t>
          </a:r>
          <a:r>
            <a:rPr lang="el-GR" sz="2000" b="1" i="0" kern="1200" dirty="0"/>
            <a:t>) </a:t>
          </a:r>
          <a:endParaRPr lang="en-US" sz="2000" b="1" kern="1200" dirty="0"/>
        </a:p>
      </dsp:txBody>
      <dsp:txXfrm>
        <a:off x="2505669" y="551196"/>
        <a:ext cx="3112281" cy="812710"/>
      </dsp:txXfrm>
    </dsp:sp>
    <dsp:sp modelId="{1A5AB028-2D2C-7D44-8956-A3C3D4D16B44}">
      <dsp:nvSpPr>
        <dsp:cNvPr id="0" name=""/>
        <dsp:cNvSpPr/>
      </dsp:nvSpPr>
      <dsp:spPr>
        <a:xfrm>
          <a:off x="2461703" y="1520453"/>
          <a:ext cx="3200213" cy="90064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/>
            <a:t>I= Interest</a:t>
          </a:r>
          <a:r>
            <a:rPr lang="el-GR" sz="2000" b="1" i="0" kern="1200" dirty="0"/>
            <a:t> (ενδιαφέρον)</a:t>
          </a:r>
          <a:endParaRPr lang="en-US" sz="2000" b="1" kern="1200" dirty="0"/>
        </a:p>
      </dsp:txBody>
      <dsp:txXfrm>
        <a:off x="2505669" y="1564419"/>
        <a:ext cx="3112281" cy="812710"/>
      </dsp:txXfrm>
    </dsp:sp>
    <dsp:sp modelId="{9335B17E-31CE-AD4C-86D6-10A562588259}">
      <dsp:nvSpPr>
        <dsp:cNvPr id="0" name=""/>
        <dsp:cNvSpPr/>
      </dsp:nvSpPr>
      <dsp:spPr>
        <a:xfrm>
          <a:off x="2461703" y="2533676"/>
          <a:ext cx="3200213" cy="90064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i="0" kern="1200" dirty="0"/>
            <a:t>D= Desire (</a:t>
          </a:r>
          <a:r>
            <a:rPr lang="el-GR" sz="2300" b="1" i="0" kern="1200" dirty="0"/>
            <a:t>επιθυμία)</a:t>
          </a:r>
          <a:endParaRPr lang="en-US" sz="2300" b="1" kern="1200" dirty="0"/>
        </a:p>
      </dsp:txBody>
      <dsp:txXfrm>
        <a:off x="2505669" y="2577642"/>
        <a:ext cx="3112281" cy="812710"/>
      </dsp:txXfrm>
    </dsp:sp>
    <dsp:sp modelId="{AB4E67C4-BD6D-BA4F-9482-EFA7FFF02EE9}">
      <dsp:nvSpPr>
        <dsp:cNvPr id="0" name=""/>
        <dsp:cNvSpPr/>
      </dsp:nvSpPr>
      <dsp:spPr>
        <a:xfrm>
          <a:off x="2461703" y="3546899"/>
          <a:ext cx="3200213" cy="90064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i="0" kern="1200" dirty="0"/>
            <a:t>A</a:t>
          </a:r>
          <a:r>
            <a:rPr lang="en-US" sz="2300" b="0" i="0" kern="1200" dirty="0"/>
            <a:t>= </a:t>
          </a:r>
          <a:r>
            <a:rPr lang="en-US" sz="2300" b="1" i="0" kern="1200" dirty="0"/>
            <a:t>Action </a:t>
          </a:r>
          <a:r>
            <a:rPr lang="el-GR" sz="2300" b="1" i="0" kern="1200" dirty="0"/>
            <a:t>(ενέργεια-δράση).</a:t>
          </a:r>
          <a:endParaRPr lang="en-US" sz="2300" b="1" kern="1200" dirty="0"/>
        </a:p>
      </dsp:txBody>
      <dsp:txXfrm>
        <a:off x="2505669" y="3590865"/>
        <a:ext cx="3112281" cy="81271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A657C4-1202-124E-A143-E23958EF8F48}">
      <dsp:nvSpPr>
        <dsp:cNvPr id="0" name=""/>
        <dsp:cNvSpPr/>
      </dsp:nvSpPr>
      <dsp:spPr>
        <a:xfrm>
          <a:off x="0" y="396355"/>
          <a:ext cx="10515600" cy="119690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100" b="0" i="0" kern="1200" dirty="0"/>
            <a:t>Να </a:t>
          </a:r>
          <a:r>
            <a:rPr lang="el-GR" sz="3100" b="1" i="0" kern="1200" dirty="0"/>
            <a:t>δημιουργήσει-κατασκευάσει θετική εικόνα</a:t>
          </a:r>
          <a:r>
            <a:rPr lang="el-GR" sz="3100" b="0" i="0" kern="1200" dirty="0"/>
            <a:t> (</a:t>
          </a:r>
          <a:r>
            <a:rPr lang="en-US" sz="3100" b="0" i="0" kern="1200" dirty="0"/>
            <a:t>positive image</a:t>
          </a:r>
          <a:r>
            <a:rPr lang="el-GR" sz="3100" b="0" i="0" kern="1200" dirty="0"/>
            <a:t>), </a:t>
          </a:r>
          <a:r>
            <a:rPr lang="el-GR" sz="3100" b="1" i="0" kern="1200" dirty="0"/>
            <a:t>φήμη, εμπορική επωνυμία</a:t>
          </a:r>
          <a:r>
            <a:rPr lang="el-GR" sz="3100" b="0" i="0" kern="1200" dirty="0"/>
            <a:t> (</a:t>
          </a:r>
          <a:r>
            <a:rPr lang="en-US" sz="3100" b="1" i="0" kern="1200" dirty="0"/>
            <a:t>brand name</a:t>
          </a:r>
          <a:r>
            <a:rPr lang="el-GR" sz="3100" b="0" i="0" kern="1200" dirty="0"/>
            <a:t>).</a:t>
          </a:r>
          <a:endParaRPr lang="en-US" sz="3100" kern="1200" dirty="0"/>
        </a:p>
      </dsp:txBody>
      <dsp:txXfrm>
        <a:off x="58428" y="454783"/>
        <a:ext cx="10398744" cy="1080053"/>
      </dsp:txXfrm>
    </dsp:sp>
    <dsp:sp modelId="{34715BDD-298F-1244-9722-FAE16666CC48}">
      <dsp:nvSpPr>
        <dsp:cNvPr id="0" name=""/>
        <dsp:cNvSpPr/>
      </dsp:nvSpPr>
      <dsp:spPr>
        <a:xfrm>
          <a:off x="0" y="1682545"/>
          <a:ext cx="10515600" cy="119690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100" b="0" i="0" kern="1200" dirty="0"/>
            <a:t>Να δώσει </a:t>
          </a:r>
          <a:r>
            <a:rPr lang="el-GR" sz="3100" b="1" i="0" kern="1200" dirty="0"/>
            <a:t>πληροφορίες για τα προϊόντα και τις τιμές</a:t>
          </a:r>
          <a:endParaRPr lang="en-US" sz="3100" kern="1200" dirty="0"/>
        </a:p>
      </dsp:txBody>
      <dsp:txXfrm>
        <a:off x="58428" y="1740973"/>
        <a:ext cx="10398744" cy="1080053"/>
      </dsp:txXfrm>
    </dsp:sp>
    <dsp:sp modelId="{014F8CFA-ED18-E84E-89D5-FD707351F9F2}">
      <dsp:nvSpPr>
        <dsp:cNvPr id="0" name=""/>
        <dsp:cNvSpPr/>
      </dsp:nvSpPr>
      <dsp:spPr>
        <a:xfrm>
          <a:off x="0" y="2968735"/>
          <a:ext cx="10515600" cy="119690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100" b="0" i="0" kern="1200" dirty="0"/>
            <a:t>Να </a:t>
          </a:r>
          <a:r>
            <a:rPr lang="el-GR" sz="3100" b="1" i="0" kern="1200" dirty="0"/>
            <a:t>επιμορφώσει και να προκαλέσει αλλαγή συμπεριφοράς</a:t>
          </a:r>
          <a:r>
            <a:rPr lang="el-GR" sz="3100" b="0" i="0" kern="1200" dirty="0"/>
            <a:t>. </a:t>
          </a:r>
          <a:endParaRPr lang="en-US" sz="3100" kern="1200" dirty="0"/>
        </a:p>
      </dsp:txBody>
      <dsp:txXfrm>
        <a:off x="58428" y="3027163"/>
        <a:ext cx="10398744" cy="1080053"/>
      </dsp:txXfrm>
    </dsp:sp>
    <dsp:sp modelId="{8AFCA34A-6370-5741-A0D7-CC5C765A96D8}">
      <dsp:nvSpPr>
        <dsp:cNvPr id="0" name=""/>
        <dsp:cNvSpPr/>
      </dsp:nvSpPr>
      <dsp:spPr>
        <a:xfrm>
          <a:off x="0" y="4254925"/>
          <a:ext cx="10515600" cy="119690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100" b="1" i="0" kern="1200" dirty="0"/>
            <a:t>Να κατευθύνει</a:t>
          </a:r>
          <a:r>
            <a:rPr lang="el-GR" sz="3100" b="0" i="0" kern="1200" dirty="0"/>
            <a:t>.    </a:t>
          </a:r>
          <a:endParaRPr lang="en-US" sz="3100" kern="1200" dirty="0"/>
        </a:p>
      </dsp:txBody>
      <dsp:txXfrm>
        <a:off x="58428" y="4313353"/>
        <a:ext cx="10398744" cy="108005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2C5BC0-4994-EB48-A2ED-A8E75C1F03BF}">
      <dsp:nvSpPr>
        <dsp:cNvPr id="0" name=""/>
        <dsp:cNvSpPr/>
      </dsp:nvSpPr>
      <dsp:spPr>
        <a:xfrm>
          <a:off x="0" y="351819"/>
          <a:ext cx="10515600" cy="115829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000" b="0" i="0" kern="1200" dirty="0"/>
            <a:t>«</a:t>
          </a:r>
          <a:r>
            <a:rPr lang="el-GR" sz="3000" b="1" i="0" kern="1200" dirty="0"/>
            <a:t>κολακευτικές</a:t>
          </a:r>
          <a:r>
            <a:rPr lang="el-GR" sz="3000" b="0" i="0" kern="1200" dirty="0"/>
            <a:t>» διαφημίσεις. Παρέχουν δηλαδή </a:t>
          </a:r>
          <a:r>
            <a:rPr lang="el-GR" sz="3000" b="1" i="0" kern="1200" dirty="0"/>
            <a:t>συμβουλές με εύπεπτο τρόπο</a:t>
          </a:r>
          <a:r>
            <a:rPr lang="el-GR" sz="3000" b="0" i="0" kern="1200" dirty="0"/>
            <a:t>.</a:t>
          </a:r>
          <a:endParaRPr lang="en-US" sz="3000" kern="1200" dirty="0"/>
        </a:p>
      </dsp:txBody>
      <dsp:txXfrm>
        <a:off x="56543" y="408362"/>
        <a:ext cx="10402514" cy="1045213"/>
      </dsp:txXfrm>
    </dsp:sp>
    <dsp:sp modelId="{49745625-3601-9444-B998-C68F97EF5885}">
      <dsp:nvSpPr>
        <dsp:cNvPr id="0" name=""/>
        <dsp:cNvSpPr/>
      </dsp:nvSpPr>
      <dsp:spPr>
        <a:xfrm>
          <a:off x="0" y="1596519"/>
          <a:ext cx="10515600" cy="1158299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000" b="0" i="0" kern="1200" dirty="0"/>
            <a:t>«</a:t>
          </a:r>
          <a:r>
            <a:rPr lang="el-GR" sz="3000" b="1" i="0" kern="1200" dirty="0"/>
            <a:t>κωμικές</a:t>
          </a:r>
          <a:r>
            <a:rPr lang="el-GR" sz="3000" b="0" i="0" kern="1200" dirty="0"/>
            <a:t>» διαφημίσεις. Είναι </a:t>
          </a:r>
          <a:r>
            <a:rPr lang="el-GR" sz="3000" b="1" i="0" kern="1200" dirty="0"/>
            <a:t>χιουμοριστικές</a:t>
          </a:r>
          <a:r>
            <a:rPr lang="el-GR" sz="3000" b="0" i="0" kern="1200" dirty="0"/>
            <a:t> και </a:t>
          </a:r>
          <a:r>
            <a:rPr lang="el-GR" sz="3000" b="1" i="0" kern="1200" dirty="0"/>
            <a:t>διασκεδαστικές</a:t>
          </a:r>
          <a:r>
            <a:rPr lang="el-GR" sz="3000" b="0" i="0" kern="1200" dirty="0"/>
            <a:t>.</a:t>
          </a:r>
          <a:endParaRPr lang="en-US" sz="3000" kern="1200" dirty="0"/>
        </a:p>
      </dsp:txBody>
      <dsp:txXfrm>
        <a:off x="56543" y="1653062"/>
        <a:ext cx="10402514" cy="1045213"/>
      </dsp:txXfrm>
    </dsp:sp>
    <dsp:sp modelId="{7E72E4F9-4CF7-AE49-B272-969772134467}">
      <dsp:nvSpPr>
        <dsp:cNvPr id="0" name=""/>
        <dsp:cNvSpPr/>
      </dsp:nvSpPr>
      <dsp:spPr>
        <a:xfrm>
          <a:off x="0" y="2841219"/>
          <a:ext cx="10515600" cy="1158299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000" b="0" i="0" kern="1200" dirty="0"/>
            <a:t>«</a:t>
          </a:r>
          <a:r>
            <a:rPr lang="el-GR" sz="3000" b="1" i="0" kern="1200" dirty="0"/>
            <a:t>σαγηνευτικές</a:t>
          </a:r>
          <a:r>
            <a:rPr lang="el-GR" sz="3000" b="0" i="0" kern="1200" dirty="0"/>
            <a:t>». Προσελκύουν με </a:t>
          </a:r>
          <a:r>
            <a:rPr lang="el-GR" sz="3000" b="1" i="0" kern="1200" dirty="0"/>
            <a:t>τεχνικές αισθησιασμού </a:t>
          </a:r>
          <a:r>
            <a:rPr lang="el-GR" sz="3000" b="0" i="0" kern="1200" dirty="0"/>
            <a:t>και με </a:t>
          </a:r>
          <a:r>
            <a:rPr lang="el-GR" sz="3000" b="1" i="0" kern="1200" dirty="0"/>
            <a:t>κυρίαρχα τα υπαινικτικά σημαινόμενα</a:t>
          </a:r>
          <a:r>
            <a:rPr lang="el-GR" sz="3000" b="0" i="0" kern="1200" dirty="0"/>
            <a:t>.</a:t>
          </a:r>
          <a:endParaRPr lang="en-US" sz="3000" kern="1200" dirty="0"/>
        </a:p>
      </dsp:txBody>
      <dsp:txXfrm>
        <a:off x="56543" y="2897762"/>
        <a:ext cx="10402514" cy="104521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6299F6-5DE4-D14E-A2FA-C22EDEC3354D}">
      <dsp:nvSpPr>
        <dsp:cNvPr id="0" name=""/>
        <dsp:cNvSpPr/>
      </dsp:nvSpPr>
      <dsp:spPr>
        <a:xfrm>
          <a:off x="2130281" y="0"/>
          <a:ext cx="5416675" cy="5416675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43DDF8-3DC1-0F49-8384-0676339C4F4F}">
      <dsp:nvSpPr>
        <dsp:cNvPr id="0" name=""/>
        <dsp:cNvSpPr/>
      </dsp:nvSpPr>
      <dsp:spPr>
        <a:xfrm>
          <a:off x="4792232" y="222147"/>
          <a:ext cx="3572559" cy="656512"/>
        </a:xfrm>
        <a:prstGeom prst="roundRect">
          <a:avLst/>
        </a:prstGeom>
        <a:solidFill>
          <a:schemeClr val="accent4"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0" i="0" kern="1200" dirty="0"/>
            <a:t>Οι </a:t>
          </a:r>
          <a:r>
            <a:rPr lang="el-GR" sz="2000" b="1" i="0" kern="1200" dirty="0"/>
            <a:t>Δημόσιες Σχέσεις </a:t>
          </a:r>
          <a:r>
            <a:rPr lang="el-GR" sz="2000" b="0" i="0" kern="1200" dirty="0"/>
            <a:t>συμπεριλαμβάνουν : </a:t>
          </a:r>
          <a:endParaRPr lang="en-US" sz="2000" kern="1200" dirty="0"/>
        </a:p>
      </dsp:txBody>
      <dsp:txXfrm>
        <a:off x="4824280" y="254195"/>
        <a:ext cx="3508463" cy="592416"/>
      </dsp:txXfrm>
    </dsp:sp>
    <dsp:sp modelId="{8E8A1C7D-E038-6840-BF8A-75336940AB82}">
      <dsp:nvSpPr>
        <dsp:cNvPr id="0" name=""/>
        <dsp:cNvSpPr/>
      </dsp:nvSpPr>
      <dsp:spPr>
        <a:xfrm>
          <a:off x="4920830" y="1146988"/>
          <a:ext cx="3520838" cy="510150"/>
        </a:xfrm>
        <a:prstGeom prst="roundRect">
          <a:avLst/>
        </a:prstGeom>
        <a:solidFill>
          <a:schemeClr val="accent4"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i="0" kern="1200" dirty="0"/>
            <a:t>την επικοινωνία με τον Τύπο, </a:t>
          </a:r>
          <a:endParaRPr lang="en-US" sz="2000" b="1" kern="1200" dirty="0"/>
        </a:p>
      </dsp:txBody>
      <dsp:txXfrm>
        <a:off x="4945733" y="1171891"/>
        <a:ext cx="3471032" cy="460344"/>
      </dsp:txXfrm>
    </dsp:sp>
    <dsp:sp modelId="{C2663C7F-8A68-6146-8874-145E26B6DAEA}">
      <dsp:nvSpPr>
        <dsp:cNvPr id="0" name=""/>
        <dsp:cNvSpPr/>
      </dsp:nvSpPr>
      <dsp:spPr>
        <a:xfrm>
          <a:off x="4879742" y="1828311"/>
          <a:ext cx="3520838" cy="521707"/>
        </a:xfrm>
        <a:prstGeom prst="roundRect">
          <a:avLst/>
        </a:prstGeom>
        <a:solidFill>
          <a:schemeClr val="accent4"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1" i="0" kern="1200" dirty="0"/>
            <a:t>τον εταιρικό σχεδιασμό</a:t>
          </a:r>
          <a:r>
            <a:rPr lang="el-GR" sz="2400" b="0" i="0" kern="1200" dirty="0"/>
            <a:t>, </a:t>
          </a:r>
          <a:endParaRPr lang="en-US" sz="2400" kern="1200" dirty="0"/>
        </a:p>
      </dsp:txBody>
      <dsp:txXfrm>
        <a:off x="4905210" y="1853779"/>
        <a:ext cx="3469902" cy="470771"/>
      </dsp:txXfrm>
    </dsp:sp>
    <dsp:sp modelId="{725E14CD-4239-5A4A-BBB7-BA38447383F0}">
      <dsp:nvSpPr>
        <dsp:cNvPr id="0" name=""/>
        <dsp:cNvSpPr/>
      </dsp:nvSpPr>
      <dsp:spPr>
        <a:xfrm>
          <a:off x="4859180" y="2519256"/>
          <a:ext cx="3520838" cy="485802"/>
        </a:xfrm>
        <a:prstGeom prst="roundRect">
          <a:avLst/>
        </a:prstGeom>
        <a:solidFill>
          <a:schemeClr val="accent4"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1" i="0" kern="1200" dirty="0"/>
            <a:t>την εταιρική διαφήμιση </a:t>
          </a:r>
          <a:endParaRPr lang="en-US" sz="2400" b="1" kern="1200" dirty="0"/>
        </a:p>
      </dsp:txBody>
      <dsp:txXfrm>
        <a:off x="4882895" y="2542971"/>
        <a:ext cx="3473408" cy="438372"/>
      </dsp:txXfrm>
    </dsp:sp>
    <dsp:sp modelId="{88579201-FCD4-FB47-98E5-040B427AE41D}">
      <dsp:nvSpPr>
        <dsp:cNvPr id="0" name=""/>
        <dsp:cNvSpPr/>
      </dsp:nvSpPr>
      <dsp:spPr>
        <a:xfrm>
          <a:off x="4879707" y="3155632"/>
          <a:ext cx="3520838" cy="493680"/>
        </a:xfrm>
        <a:prstGeom prst="roundRect">
          <a:avLst/>
        </a:prstGeom>
        <a:solidFill>
          <a:schemeClr val="accent4"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i="0" kern="1200" dirty="0"/>
            <a:t>την εσωτερική επικοινωνία με υπαλλήλους</a:t>
          </a:r>
          <a:endParaRPr lang="en-US" sz="2000" b="1" kern="1200" dirty="0"/>
        </a:p>
      </dsp:txBody>
      <dsp:txXfrm>
        <a:off x="4903806" y="3179731"/>
        <a:ext cx="3472640" cy="445482"/>
      </dsp:txXfrm>
    </dsp:sp>
    <dsp:sp modelId="{2341A09D-B2D3-334F-BFAC-156B31E23FFE}">
      <dsp:nvSpPr>
        <dsp:cNvPr id="0" name=""/>
        <dsp:cNvSpPr/>
      </dsp:nvSpPr>
      <dsp:spPr>
        <a:xfrm>
          <a:off x="4941357" y="3810257"/>
          <a:ext cx="3520838" cy="803569"/>
        </a:xfrm>
        <a:prstGeom prst="roundRect">
          <a:avLst/>
        </a:prstGeom>
        <a:solidFill>
          <a:schemeClr val="accent4"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i="0" kern="1200" dirty="0"/>
            <a:t>την επικοινωνία για θέματα σχετικά με τη διαχείριση κρίσεων,</a:t>
          </a:r>
          <a:endParaRPr lang="en-US" sz="2000" b="1" kern="1200" dirty="0"/>
        </a:p>
      </dsp:txBody>
      <dsp:txXfrm>
        <a:off x="4980584" y="3849484"/>
        <a:ext cx="3442384" cy="725115"/>
      </dsp:txXfrm>
    </dsp:sp>
    <dsp:sp modelId="{A2DD0841-B3B3-C744-BB9D-337283BAEA51}">
      <dsp:nvSpPr>
        <dsp:cNvPr id="0" name=""/>
        <dsp:cNvSpPr/>
      </dsp:nvSpPr>
      <dsp:spPr>
        <a:xfrm>
          <a:off x="4920830" y="4742944"/>
          <a:ext cx="3520838" cy="512363"/>
        </a:xfrm>
        <a:prstGeom prst="roundRect">
          <a:avLst/>
        </a:prstGeom>
        <a:solidFill>
          <a:schemeClr val="accent4"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1" i="0" kern="1200" dirty="0"/>
            <a:t>τις δημόσιες υποθέσεις,</a:t>
          </a:r>
          <a:endParaRPr lang="en-US" sz="2400" b="1" kern="1200" dirty="0"/>
        </a:p>
      </dsp:txBody>
      <dsp:txXfrm>
        <a:off x="4945842" y="4767956"/>
        <a:ext cx="3470814" cy="46233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C70D38-3448-F740-BDE0-20EDAD9527A9}">
      <dsp:nvSpPr>
        <dsp:cNvPr id="0" name=""/>
        <dsp:cNvSpPr/>
      </dsp:nvSpPr>
      <dsp:spPr>
        <a:xfrm>
          <a:off x="0" y="86817"/>
          <a:ext cx="10143286" cy="9856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900" b="1" i="0" kern="1200" dirty="0"/>
            <a:t>συνεπής, </a:t>
          </a:r>
          <a:endParaRPr lang="en-US" sz="2900" b="1" kern="1200" dirty="0"/>
        </a:p>
      </dsp:txBody>
      <dsp:txXfrm>
        <a:off x="48115" y="134932"/>
        <a:ext cx="10047056" cy="889402"/>
      </dsp:txXfrm>
    </dsp:sp>
    <dsp:sp modelId="{C186FDEA-338B-4E42-9BEC-85A3969FB728}">
      <dsp:nvSpPr>
        <dsp:cNvPr id="0" name=""/>
        <dsp:cNvSpPr/>
      </dsp:nvSpPr>
      <dsp:spPr>
        <a:xfrm>
          <a:off x="0" y="1155970"/>
          <a:ext cx="10143286" cy="8091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900" b="1" i="0" kern="1200" dirty="0"/>
            <a:t>διαφανής</a:t>
          </a:r>
          <a:r>
            <a:rPr lang="el-GR" sz="2900" b="0" i="0" kern="1200" dirty="0"/>
            <a:t> και </a:t>
          </a:r>
          <a:endParaRPr lang="en-US" sz="2900" kern="1200" dirty="0"/>
        </a:p>
      </dsp:txBody>
      <dsp:txXfrm>
        <a:off x="39500" y="1195470"/>
        <a:ext cx="10064286" cy="730155"/>
      </dsp:txXfrm>
    </dsp:sp>
    <dsp:sp modelId="{B1AB0292-9379-474B-AAA4-31626280C0BF}">
      <dsp:nvSpPr>
        <dsp:cNvPr id="0" name=""/>
        <dsp:cNvSpPr/>
      </dsp:nvSpPr>
      <dsp:spPr>
        <a:xfrm>
          <a:off x="0" y="2048646"/>
          <a:ext cx="10143286" cy="1180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900" b="0" i="0" kern="1200" dirty="0"/>
            <a:t>να </a:t>
          </a:r>
          <a:r>
            <a:rPr lang="el-GR" sz="2900" b="1" i="0" kern="1200" dirty="0"/>
            <a:t>παρέχεται</a:t>
          </a:r>
          <a:r>
            <a:rPr lang="el-GR" sz="2900" b="0" i="0" kern="1200" dirty="0"/>
            <a:t> </a:t>
          </a:r>
          <a:endParaRPr lang="en-US" sz="2900" kern="1200" dirty="0"/>
        </a:p>
      </dsp:txBody>
      <dsp:txXfrm>
        <a:off x="57624" y="2106270"/>
        <a:ext cx="10028038" cy="1065176"/>
      </dsp:txXfrm>
    </dsp:sp>
    <dsp:sp modelId="{5B1B72A4-BD75-DB43-A736-20B71BE37CB3}">
      <dsp:nvSpPr>
        <dsp:cNvPr id="0" name=""/>
        <dsp:cNvSpPr/>
      </dsp:nvSpPr>
      <dsp:spPr>
        <a:xfrm>
          <a:off x="0" y="3292728"/>
          <a:ext cx="10143286" cy="14443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900" b="0" i="0" kern="1200" dirty="0"/>
            <a:t>από </a:t>
          </a:r>
          <a:r>
            <a:rPr lang="el-GR" sz="2900" b="1" i="0" kern="1200" dirty="0"/>
            <a:t>αξιόπιστους εμπειρογνώμονες </a:t>
          </a:r>
          <a:r>
            <a:rPr lang="el-GR" sz="2900" b="0" i="0" kern="1200" dirty="0"/>
            <a:t>(</a:t>
          </a:r>
          <a:r>
            <a:rPr lang="en-US" sz="2900" b="0" i="0" kern="1200" dirty="0"/>
            <a:t>Peak</a:t>
          </a:r>
          <a:r>
            <a:rPr lang="el-GR" sz="2900" b="0" i="0" kern="1200" dirty="0"/>
            <a:t> &amp; </a:t>
          </a:r>
          <a:r>
            <a:rPr lang="en-US" sz="2900" b="0" i="0" kern="1200" dirty="0"/>
            <a:t>Hove</a:t>
          </a:r>
          <a:r>
            <a:rPr lang="el-GR" sz="2900" b="0" i="0" kern="1200" dirty="0"/>
            <a:t>, 2021) </a:t>
          </a:r>
          <a:endParaRPr lang="en-US" sz="2900" kern="1200" dirty="0"/>
        </a:p>
      </dsp:txBody>
      <dsp:txXfrm>
        <a:off x="70507" y="3363235"/>
        <a:ext cx="10002272" cy="130332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F3EF2B-B3B1-4A4B-9192-F54A92972CCC}">
      <dsp:nvSpPr>
        <dsp:cNvPr id="0" name=""/>
        <dsp:cNvSpPr/>
      </dsp:nvSpPr>
      <dsp:spPr>
        <a:xfrm>
          <a:off x="816978" y="0"/>
          <a:ext cx="9259093" cy="4247847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11EFFA-DC93-E147-9D1F-67584C75FAA9}">
      <dsp:nvSpPr>
        <dsp:cNvPr id="0" name=""/>
        <dsp:cNvSpPr/>
      </dsp:nvSpPr>
      <dsp:spPr>
        <a:xfrm>
          <a:off x="4289" y="1274354"/>
          <a:ext cx="1732331" cy="169913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1" i="0" kern="1200" dirty="0"/>
            <a:t>να είναι γρήγορη</a:t>
          </a:r>
          <a:endParaRPr lang="en-US" sz="2400" b="1" kern="1200" dirty="0"/>
        </a:p>
      </dsp:txBody>
      <dsp:txXfrm>
        <a:off x="87234" y="1357299"/>
        <a:ext cx="1566441" cy="1533248"/>
      </dsp:txXfrm>
    </dsp:sp>
    <dsp:sp modelId="{E5468643-7020-4843-996D-DCB9CC52B4F2}">
      <dsp:nvSpPr>
        <dsp:cNvPr id="0" name=""/>
        <dsp:cNvSpPr/>
      </dsp:nvSpPr>
      <dsp:spPr>
        <a:xfrm>
          <a:off x="1972779" y="1274354"/>
          <a:ext cx="1582914" cy="169913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1" i="0" kern="1200" dirty="0"/>
            <a:t>να είναι ακριβής</a:t>
          </a:r>
          <a:endParaRPr lang="en-US" sz="2400" b="1" kern="1200" dirty="0"/>
        </a:p>
      </dsp:txBody>
      <dsp:txXfrm>
        <a:off x="2050050" y="1351625"/>
        <a:ext cx="1428372" cy="1544596"/>
      </dsp:txXfrm>
    </dsp:sp>
    <dsp:sp modelId="{45DF13CE-4789-F54C-8AB4-1D99F2780FF1}">
      <dsp:nvSpPr>
        <dsp:cNvPr id="0" name=""/>
        <dsp:cNvSpPr/>
      </dsp:nvSpPr>
      <dsp:spPr>
        <a:xfrm>
          <a:off x="3791851" y="1274354"/>
          <a:ext cx="1818949" cy="169913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1" i="0" kern="1200" dirty="0"/>
            <a:t>να είναι αξιόπιστη</a:t>
          </a:r>
          <a:endParaRPr lang="en-US" sz="2400" b="1" kern="1200" dirty="0"/>
        </a:p>
      </dsp:txBody>
      <dsp:txXfrm>
        <a:off x="3874796" y="1357299"/>
        <a:ext cx="1653059" cy="1533248"/>
      </dsp:txXfrm>
    </dsp:sp>
    <dsp:sp modelId="{58AEFCF4-6B60-C84C-A47F-144A44E5F573}">
      <dsp:nvSpPr>
        <dsp:cNvPr id="0" name=""/>
        <dsp:cNvSpPr/>
      </dsp:nvSpPr>
      <dsp:spPr>
        <a:xfrm>
          <a:off x="5696465" y="1305176"/>
          <a:ext cx="1735590" cy="169913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1" i="0" kern="1200" dirty="0"/>
            <a:t>να εκφράζει ενσυναίσθηση</a:t>
          </a:r>
          <a:endParaRPr lang="en-US" sz="2400" b="1" kern="1200" dirty="0"/>
        </a:p>
      </dsp:txBody>
      <dsp:txXfrm>
        <a:off x="5779410" y="1388121"/>
        <a:ext cx="1569700" cy="1533248"/>
      </dsp:txXfrm>
    </dsp:sp>
    <dsp:sp modelId="{3B7631B1-77BC-F042-8DB4-6BC6E87079DB}">
      <dsp:nvSpPr>
        <dsp:cNvPr id="0" name=""/>
        <dsp:cNvSpPr/>
      </dsp:nvSpPr>
      <dsp:spPr>
        <a:xfrm>
          <a:off x="7818708" y="1274354"/>
          <a:ext cx="1416947" cy="1699138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i="0" kern="1200" dirty="0"/>
            <a:t>να προάγει τη δράση</a:t>
          </a:r>
          <a:endParaRPr lang="en-US" sz="2000" b="1" kern="1200" dirty="0"/>
        </a:p>
      </dsp:txBody>
      <dsp:txXfrm>
        <a:off x="7887878" y="1343524"/>
        <a:ext cx="1278607" cy="1560798"/>
      </dsp:txXfrm>
    </dsp:sp>
    <dsp:sp modelId="{1AA1F9D3-CC05-894D-B57A-85BFF3C3C5A3}">
      <dsp:nvSpPr>
        <dsp:cNvPr id="0" name=""/>
        <dsp:cNvSpPr/>
      </dsp:nvSpPr>
      <dsp:spPr>
        <a:xfrm>
          <a:off x="9471813" y="1274354"/>
          <a:ext cx="1416947" cy="169913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200" b="0" i="0" kern="1200" dirty="0"/>
            <a:t>να δείχνει σεβασμό στο ευρύ κοινό, με ειδοποιήσεις από την κυβέρνηση και τακτικές ενημερώσεις των μέσων ενημέρωσης (</a:t>
          </a:r>
          <a:r>
            <a:rPr lang="en-US" sz="1200" b="0" i="0" kern="1200" dirty="0"/>
            <a:t>Peak</a:t>
          </a:r>
          <a:r>
            <a:rPr lang="el-GR" sz="1200" b="0" i="0" kern="1200" dirty="0"/>
            <a:t> &amp; </a:t>
          </a:r>
          <a:r>
            <a:rPr lang="en-US" sz="1200" b="0" i="0" kern="1200" dirty="0"/>
            <a:t>Hove</a:t>
          </a:r>
          <a:r>
            <a:rPr lang="el-GR" sz="1200" b="0" i="0" kern="1200" dirty="0"/>
            <a:t>, 2021).</a:t>
          </a:r>
          <a:endParaRPr lang="en-US" sz="1200" b="0" kern="1200" dirty="0"/>
        </a:p>
      </dsp:txBody>
      <dsp:txXfrm>
        <a:off x="9540983" y="1343524"/>
        <a:ext cx="1278607" cy="15607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5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5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5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5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5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63804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4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4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4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5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5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5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5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5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5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5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5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5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5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5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5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4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oNiRK4wri0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QcjScw9XmQ" TargetMode="External"/><Relationship Id="rId2" Type="http://schemas.openxmlformats.org/officeDocument/2006/relationships/hyperlink" Target="https://www.youtube.com/watch?v=qbDd80H_IN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VgjQwf3QKog" TargetMode="External"/><Relationship Id="rId5" Type="http://schemas.openxmlformats.org/officeDocument/2006/relationships/hyperlink" Target="https://www.youtube.com/watch?v=LGmNSRrzxD4" TargetMode="External"/><Relationship Id="rId4" Type="http://schemas.openxmlformats.org/officeDocument/2006/relationships/hyperlink" Target="https://www.youtube.com/watch?v=njg1PRO6JZc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anastavropoulos@gmail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hyperlink" Target="https://anastasiosastavropoulos.academia.edu/" TargetMode="External"/><Relationship Id="rId4" Type="http://schemas.openxmlformats.org/officeDocument/2006/relationships/hyperlink" Target="https://www.facebook.com/anastasios.stavropoulos.35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otothema.gr/politics/article/1355203/tropologia-papadimouli-stin-eurovouli-gia-bloko-stin-hrimatodotisi-tou-frahti-ston-evro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HbbV5x3YZc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y8hxDGGztU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Relationship Id="rId5" Type="http://schemas.openxmlformats.org/officeDocument/2006/relationships/hyperlink" Target="https://www.youtube.com/watch?v=XLyiuEK47Go" TargetMode="Externa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1226574" y="1342103"/>
            <a:ext cx="9314426" cy="39918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B4C99-03A2-2143-8AE6-99C78439D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5306"/>
          </a:xfrm>
        </p:spPr>
        <p:txBody>
          <a:bodyPr>
            <a:normAutofit fontScale="90000"/>
          </a:bodyPr>
          <a:lstStyle/>
          <a:p>
            <a:br>
              <a:rPr lang="el-GR" dirty="0"/>
            </a:br>
            <a:r>
              <a:rPr lang="el-GR" dirty="0"/>
              <a:t>Με κριτήριο το είδος </a:t>
            </a:r>
            <a:r>
              <a:rPr lang="el-GR" b="1" u="sng" dirty="0"/>
              <a:t>των μέσων προβολής</a:t>
            </a:r>
            <a:r>
              <a:rPr lang="el-GR" dirty="0"/>
              <a:t>: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B234C07-E01B-8E45-8D96-E1C8BD5F0A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4053816"/>
              </p:ext>
            </p:extLst>
          </p:nvPr>
        </p:nvGraphicFramePr>
        <p:xfrm>
          <a:off x="838199" y="1825625"/>
          <a:ext cx="10329809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95971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B2A95-5A1C-8342-960B-CF7C3FC2B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9823"/>
          </a:xfrm>
        </p:spPr>
        <p:txBody>
          <a:bodyPr>
            <a:normAutofit fontScale="90000"/>
          </a:bodyPr>
          <a:lstStyle/>
          <a:p>
            <a:pPr algn="ctr"/>
            <a:br>
              <a:rPr lang="el-GR" dirty="0"/>
            </a:br>
            <a:r>
              <a:rPr lang="el-GR" dirty="0"/>
              <a:t>Με κριτήριο </a:t>
            </a:r>
            <a:r>
              <a:rPr lang="el-GR" b="1" u="sng" dirty="0"/>
              <a:t>το κοινό</a:t>
            </a:r>
            <a:r>
              <a:rPr lang="el-GR" dirty="0"/>
              <a:t>: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765AB1AE-1475-4845-A67E-8A72B1B59A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8150654"/>
              </p:ext>
            </p:extLst>
          </p:nvPr>
        </p:nvGraphicFramePr>
        <p:xfrm>
          <a:off x="838200" y="1160980"/>
          <a:ext cx="10935984" cy="5015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50261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48F1D-50C9-E549-902A-24D0FDA84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32160"/>
          </a:xfrm>
        </p:spPr>
        <p:txBody>
          <a:bodyPr>
            <a:normAutofit fontScale="90000"/>
          </a:bodyPr>
          <a:lstStyle/>
          <a:p>
            <a:pPr algn="ctr"/>
            <a:br>
              <a:rPr lang="el-GR" dirty="0"/>
            </a:br>
            <a:r>
              <a:rPr lang="el-GR" dirty="0"/>
              <a:t>Με κριτήριο </a:t>
            </a:r>
            <a:r>
              <a:rPr lang="el-GR" b="1" u="sng" dirty="0"/>
              <a:t>τον σκοπό</a:t>
            </a:r>
            <a:r>
              <a:rPr lang="el-GR" dirty="0"/>
              <a:t>: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305DB4-9DD9-C64D-B084-CED713CB1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1119883"/>
            <a:ext cx="10185971" cy="5322014"/>
          </a:xfrm>
        </p:spPr>
        <p:txBody>
          <a:bodyPr>
            <a:normAutofit fontScale="92500" lnSpcReduction="10000"/>
          </a:bodyPr>
          <a:lstStyle/>
          <a:p>
            <a:r>
              <a:rPr lang="el-GR" sz="3500" dirty="0"/>
              <a:t>Κάθε μορφή επικοινωνίας </a:t>
            </a:r>
          </a:p>
          <a:p>
            <a:r>
              <a:rPr lang="el-GR" sz="3500" dirty="0"/>
              <a:t>έχει σκοπό </a:t>
            </a:r>
          </a:p>
          <a:p>
            <a:r>
              <a:rPr lang="el-GR" sz="3500" dirty="0"/>
              <a:t>να κάνει τους ανθρώπους: </a:t>
            </a:r>
          </a:p>
          <a:p>
            <a:pPr>
              <a:buFont typeface="Wingdings" pitchFamily="2" charset="2"/>
              <a:buChar char="Ø"/>
            </a:pPr>
            <a:r>
              <a:rPr lang="el-GR" sz="3500" dirty="0"/>
              <a:t>να </a:t>
            </a:r>
            <a:r>
              <a:rPr lang="el-GR" sz="3500" b="1" dirty="0"/>
              <a:t>σκεφτούν</a:t>
            </a:r>
            <a:r>
              <a:rPr lang="el-GR" sz="3500" dirty="0"/>
              <a:t>, </a:t>
            </a:r>
          </a:p>
          <a:p>
            <a:pPr>
              <a:buFont typeface="Wingdings" pitchFamily="2" charset="2"/>
              <a:buChar char="Ø"/>
            </a:pPr>
            <a:r>
              <a:rPr lang="el-GR" sz="3500" dirty="0"/>
              <a:t>να </a:t>
            </a:r>
            <a:r>
              <a:rPr lang="el-GR" sz="3500" b="1" dirty="0"/>
              <a:t>αισθανθούν</a:t>
            </a:r>
            <a:r>
              <a:rPr lang="el-GR" sz="3500" dirty="0"/>
              <a:t> ή </a:t>
            </a:r>
          </a:p>
          <a:p>
            <a:pPr>
              <a:buFont typeface="Wingdings" pitchFamily="2" charset="2"/>
              <a:buChar char="Ø"/>
            </a:pPr>
            <a:r>
              <a:rPr lang="el-GR" sz="3500" b="1" dirty="0"/>
              <a:t>να κάνουν κάτι</a:t>
            </a:r>
            <a:r>
              <a:rPr lang="el-GR" sz="3500" dirty="0"/>
              <a:t>. </a:t>
            </a:r>
          </a:p>
          <a:p>
            <a:r>
              <a:rPr lang="el-GR" sz="3500" dirty="0"/>
              <a:t>Η διαφήμιση σύμφωνα με αυτή την προσέγγιση είναι </a:t>
            </a:r>
          </a:p>
          <a:p>
            <a:pPr>
              <a:buFont typeface="Wingdings" pitchFamily="2" charset="2"/>
              <a:buChar char="Ø"/>
            </a:pPr>
            <a:r>
              <a:rPr lang="el-GR" sz="3500" dirty="0"/>
              <a:t>μια </a:t>
            </a:r>
            <a:r>
              <a:rPr lang="el-GR" sz="3500" b="1" dirty="0"/>
              <a:t>στοχευμένη μορφή επικοινωνίας </a:t>
            </a:r>
          </a:p>
          <a:p>
            <a:pPr>
              <a:buFont typeface="Wingdings" pitchFamily="2" charset="2"/>
              <a:buChar char="Ø"/>
            </a:pPr>
            <a:r>
              <a:rPr lang="el-GR" sz="3500" dirty="0"/>
              <a:t>που </a:t>
            </a:r>
            <a:r>
              <a:rPr lang="el-GR" sz="3500" b="1" u="sng" dirty="0"/>
              <a:t>αποσκοπεί να επηρεάσει τη συμπεριφορά του κοινού</a:t>
            </a:r>
            <a:r>
              <a:rPr lang="el-GR" sz="3500" dirty="0"/>
              <a:t>.</a:t>
            </a:r>
            <a:endParaRPr lang="en-US" sz="35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2100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76E74-62CB-744B-9A76-EF43B38CC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4484"/>
          </a:xfrm>
        </p:spPr>
        <p:txBody>
          <a:bodyPr>
            <a:normAutofit fontScale="90000"/>
          </a:bodyPr>
          <a:lstStyle/>
          <a:p>
            <a:pPr algn="ctr"/>
            <a:br>
              <a:rPr lang="el-GR" dirty="0"/>
            </a:br>
            <a:r>
              <a:rPr lang="el-GR" dirty="0"/>
              <a:t>Το </a:t>
            </a:r>
            <a:r>
              <a:rPr lang="el-GR" b="1" dirty="0"/>
              <a:t>μοντέλο </a:t>
            </a:r>
            <a:r>
              <a:rPr lang="en-US" b="1" dirty="0"/>
              <a:t>AIDA</a:t>
            </a:r>
            <a:r>
              <a:rPr lang="el-GR" dirty="0"/>
              <a:t>.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CB0210-E926-F646-A726-F7AA360207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109610"/>
            <a:ext cx="4853683" cy="5067353"/>
          </a:xfrm>
        </p:spPr>
        <p:txBody>
          <a:bodyPr>
            <a:normAutofit fontScale="92500"/>
          </a:bodyPr>
          <a:lstStyle/>
          <a:p>
            <a:r>
              <a:rPr lang="el-GR" sz="3600" dirty="0"/>
              <a:t>Το </a:t>
            </a:r>
            <a:r>
              <a:rPr lang="el-GR" sz="3600" b="1" dirty="0"/>
              <a:t>πιο συνηθισμένο συμπεριφορικό μοντέλο</a:t>
            </a:r>
            <a:r>
              <a:rPr lang="el-GR" sz="3600" dirty="0"/>
              <a:t>, </a:t>
            </a:r>
          </a:p>
          <a:p>
            <a:r>
              <a:rPr lang="el-GR" sz="3600" dirty="0"/>
              <a:t>που χρησιμοποιείται από τους διαφημιστές,</a:t>
            </a:r>
          </a:p>
          <a:p>
            <a:r>
              <a:rPr lang="el-GR" sz="3600" dirty="0"/>
              <a:t>παρά την </a:t>
            </a:r>
            <a:r>
              <a:rPr lang="el-GR" sz="3600" b="1" dirty="0"/>
              <a:t>έντονη κριτική </a:t>
            </a:r>
          </a:p>
          <a:p>
            <a:r>
              <a:rPr lang="el-GR" sz="3600" dirty="0"/>
              <a:t>που έχει δεχτεί είναι </a:t>
            </a:r>
          </a:p>
          <a:p>
            <a:pPr>
              <a:buFont typeface="Wingdings" pitchFamily="2" charset="2"/>
              <a:buChar char="Ø"/>
            </a:pPr>
            <a:r>
              <a:rPr lang="el-GR" sz="3600" b="1" dirty="0"/>
              <a:t>το </a:t>
            </a:r>
            <a:r>
              <a:rPr lang="el-GR" sz="3600" b="1" u="sng" dirty="0"/>
              <a:t>μοντέλο </a:t>
            </a:r>
            <a:r>
              <a:rPr lang="en-US" sz="3600" b="1" u="sng" dirty="0"/>
              <a:t>AIDA</a:t>
            </a:r>
            <a:r>
              <a:rPr lang="el-GR" sz="3600" dirty="0"/>
              <a:t>.</a:t>
            </a:r>
            <a:endParaRPr lang="en-US" sz="3600" dirty="0"/>
          </a:p>
          <a:p>
            <a:endParaRPr lang="en-US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620ED99C-0EE1-3D4F-A4E3-7863F45860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3704932"/>
              </p:ext>
            </p:extLst>
          </p:nvPr>
        </p:nvGraphicFramePr>
        <p:xfrm>
          <a:off x="5691883" y="1109610"/>
          <a:ext cx="5661917" cy="50673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240390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958BDD-5001-B543-8A08-295289F41E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770562"/>
            <a:ext cx="5181600" cy="5406401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ü"/>
            </a:pPr>
            <a:r>
              <a:rPr lang="el-GR" sz="3600" dirty="0"/>
              <a:t>Στην </a:t>
            </a:r>
            <a:r>
              <a:rPr lang="el-GR" sz="3600" b="1" dirty="0"/>
              <a:t>ιδανική κατάσταση</a:t>
            </a:r>
            <a:r>
              <a:rPr lang="el-GR" sz="3600" dirty="0"/>
              <a:t>, </a:t>
            </a:r>
          </a:p>
          <a:p>
            <a:r>
              <a:rPr lang="el-GR" sz="3600" b="1" dirty="0"/>
              <a:t>η </a:t>
            </a:r>
            <a:r>
              <a:rPr lang="el-GR" sz="3600" b="1" u="sng" dirty="0"/>
              <a:t>διαφήμιση</a:t>
            </a:r>
            <a:r>
              <a:rPr lang="el-GR" sz="3600" dirty="0"/>
              <a:t>, </a:t>
            </a:r>
          </a:p>
          <a:p>
            <a:r>
              <a:rPr lang="el-GR" sz="3600" dirty="0"/>
              <a:t>σε </a:t>
            </a:r>
            <a:r>
              <a:rPr lang="el-GR" sz="3600" b="1" u="sng" dirty="0"/>
              <a:t>συνεργασία με άλλες μορφές επικοινωνίας</a:t>
            </a:r>
            <a:r>
              <a:rPr lang="el-GR" sz="3600" dirty="0"/>
              <a:t>, </a:t>
            </a:r>
          </a:p>
          <a:p>
            <a:r>
              <a:rPr lang="el-GR" sz="3600" dirty="0"/>
              <a:t>κάνει τους καταναλωτές </a:t>
            </a:r>
            <a:r>
              <a:rPr lang="el-GR" sz="3600" b="1" dirty="0"/>
              <a:t>αποδέκτες των μηνυμάτων </a:t>
            </a:r>
            <a:r>
              <a:rPr lang="el-GR" sz="3600" dirty="0"/>
              <a:t>της</a:t>
            </a:r>
          </a:p>
          <a:p>
            <a:r>
              <a:rPr lang="el-GR" sz="3600" dirty="0"/>
              <a:t>να περνούν διαδοχικά από όλα αυτά τα στάδια. </a:t>
            </a:r>
            <a:endParaRPr lang="en-US" sz="3600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B9027F-5CE3-EA43-B8AE-C9692A9D1556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172200" y="770562"/>
            <a:ext cx="5181600" cy="5406401"/>
          </a:xfrm>
        </p:spPr>
        <p:txBody>
          <a:bodyPr/>
          <a:lstStyle/>
          <a:p>
            <a:r>
              <a:rPr lang="el-GR" sz="3200" b="1" dirty="0"/>
              <a:t>Με βάση λοιπόν αυτήν την αναλυτική προσέγγιση η διαφήμιση έχει </a:t>
            </a:r>
            <a:r>
              <a:rPr lang="el-GR" sz="3200" b="1" u="sng" dirty="0"/>
              <a:t>τέσσερις βασικούς σκοπούς</a:t>
            </a:r>
            <a:r>
              <a:rPr lang="el-GR" sz="3200" b="1" dirty="0"/>
              <a:t>:</a:t>
            </a:r>
            <a:endParaRPr lang="en-US" sz="3200" b="1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562814-0BF7-3546-AFB8-23AEEC4FAB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0670" y="3113070"/>
            <a:ext cx="4325420" cy="2352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4082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FEE9211C-311A-624D-9917-C0337BA7D5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72709647"/>
              </p:ext>
            </p:extLst>
          </p:nvPr>
        </p:nvGraphicFramePr>
        <p:xfrm>
          <a:off x="838200" y="328773"/>
          <a:ext cx="10515600" cy="5848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689292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39B9F-2262-A748-8D77-C4EB69D63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2565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r>
              <a:rPr lang="el-GR" dirty="0"/>
              <a:t>Με </a:t>
            </a:r>
            <a:r>
              <a:rPr lang="el-GR" b="1" dirty="0"/>
              <a:t>κριτήριο </a:t>
            </a:r>
            <a:r>
              <a:rPr lang="el-GR" b="1" u="sng" dirty="0"/>
              <a:t>τη μορφή παρουσίασης</a:t>
            </a:r>
            <a:r>
              <a:rPr lang="el-GR" dirty="0"/>
              <a:t>: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1B0ED8-9EDE-FE45-87F4-EB83AF2FAE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22625"/>
            <a:ext cx="10515600" cy="5139274"/>
          </a:xfrm>
        </p:spPr>
        <p:txBody>
          <a:bodyPr>
            <a:normAutofit fontScale="92500" lnSpcReduction="10000"/>
          </a:bodyPr>
          <a:lstStyle/>
          <a:p>
            <a:pPr marL="114300" indent="0">
              <a:buNone/>
            </a:pPr>
            <a:r>
              <a:rPr lang="el-GR" dirty="0"/>
              <a:t>Ο </a:t>
            </a:r>
            <a:r>
              <a:rPr lang="en-US" b="1" dirty="0"/>
              <a:t>Sean Brierley </a:t>
            </a:r>
            <a:r>
              <a:rPr lang="el-GR" dirty="0"/>
              <a:t>επισημαίνει τρεις βασικές κατηγορίες μορφών διαφήμισης:</a:t>
            </a:r>
            <a:r>
              <a:rPr lang="en-US" dirty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el-GR" b="1" u="sng" dirty="0"/>
              <a:t>Διαφήμιση παρουσίασης</a:t>
            </a:r>
            <a:r>
              <a:rPr lang="el-GR" dirty="0"/>
              <a:t>. </a:t>
            </a: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l-GR" dirty="0"/>
              <a:t>Συνήθως περιλαμβάνει </a:t>
            </a: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l-GR" dirty="0"/>
              <a:t>ένα </a:t>
            </a:r>
            <a:r>
              <a:rPr lang="el-GR" b="1" dirty="0"/>
              <a:t>αξιόπιστο και </a:t>
            </a:r>
            <a:endParaRPr lang="en-US" b="1" dirty="0"/>
          </a:p>
          <a:p>
            <a:pPr>
              <a:buFont typeface="Wingdings" pitchFamily="2" charset="2"/>
              <a:buChar char="Ø"/>
            </a:pPr>
            <a:r>
              <a:rPr lang="el-GR" b="1" dirty="0"/>
              <a:t>αναγνωρίσιμο πρόσωπο </a:t>
            </a:r>
            <a:endParaRPr lang="en-US" b="1" dirty="0"/>
          </a:p>
          <a:p>
            <a:pPr>
              <a:buFont typeface="Wingdings" pitchFamily="2" charset="2"/>
              <a:buChar char="Ø"/>
            </a:pPr>
            <a:r>
              <a:rPr lang="el-GR" dirty="0"/>
              <a:t>(μπορεί να είναι και </a:t>
            </a: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l-GR" dirty="0"/>
              <a:t>κανονικός παρουσιαστής) </a:t>
            </a: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l-GR" dirty="0"/>
              <a:t>που εγγυάται </a:t>
            </a: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l-GR" dirty="0"/>
              <a:t>για την ποιότητα του προϊόντος </a:t>
            </a: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l-GR" dirty="0"/>
              <a:t>που και αυτός χρησιμοποιεί.</a:t>
            </a:r>
            <a:endParaRPr lang="en-US" dirty="0"/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FBE35C-9752-5841-A3F6-CC9883ACB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8059" y="1828801"/>
            <a:ext cx="5167902" cy="453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3108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94F79D-4A53-234F-8CD5-0E5B725D14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503434"/>
            <a:ext cx="5181600" cy="5673529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l-GR" sz="3200" b="1" u="sng" dirty="0"/>
              <a:t>Διαφήμιση επίδειξης:</a:t>
            </a:r>
            <a:r>
              <a:rPr lang="el-GR" sz="3200" dirty="0"/>
              <a:t> </a:t>
            </a:r>
            <a:endParaRPr lang="en-US" sz="3200" dirty="0"/>
          </a:p>
          <a:p>
            <a:r>
              <a:rPr lang="el-GR" sz="3200" b="1" dirty="0"/>
              <a:t>Σε αυτή ο καταναλωτής </a:t>
            </a:r>
            <a:endParaRPr lang="en-US" sz="3200" b="1" dirty="0"/>
          </a:p>
          <a:p>
            <a:r>
              <a:rPr lang="el-GR" sz="3200" b="1" dirty="0"/>
              <a:t>βλέπει πώς χρησιμοποιείται </a:t>
            </a:r>
            <a:endParaRPr lang="en-US" sz="3200" b="1" dirty="0"/>
          </a:p>
          <a:p>
            <a:r>
              <a:rPr lang="el-GR" sz="3200" b="1" dirty="0"/>
              <a:t>ή λειτουργεί ένα προϊόν</a:t>
            </a:r>
            <a:r>
              <a:rPr lang="el-GR" sz="3200" dirty="0"/>
              <a:t>.</a:t>
            </a:r>
            <a:endParaRPr lang="en-US" sz="3200" dirty="0"/>
          </a:p>
          <a:p>
            <a:pPr>
              <a:buFont typeface="Wingdings" pitchFamily="2" charset="2"/>
              <a:buChar char="Ø"/>
            </a:pPr>
            <a:r>
              <a:rPr lang="el-GR" sz="3200" b="1" u="sng" dirty="0"/>
              <a:t>Διαφημίσεις «βγαλμένες από την καθημερινότητα</a:t>
            </a:r>
            <a:r>
              <a:rPr lang="el-GR" sz="3200" b="1" dirty="0"/>
              <a:t>». </a:t>
            </a:r>
            <a:endParaRPr lang="en-US" sz="3200" b="1" dirty="0"/>
          </a:p>
          <a:p>
            <a:pPr>
              <a:buFont typeface="Wingdings" pitchFamily="2" charset="2"/>
              <a:buChar char="Ø"/>
            </a:pPr>
            <a:r>
              <a:rPr lang="el-GR" sz="3200" dirty="0"/>
              <a:t>Αυτές παρουσιάζουν το προϊόν σε χρήση </a:t>
            </a:r>
            <a:endParaRPr lang="en-US" sz="3200" dirty="0"/>
          </a:p>
          <a:p>
            <a:pPr>
              <a:buFont typeface="Wingdings" pitchFamily="2" charset="2"/>
              <a:buChar char="Ø"/>
            </a:pPr>
            <a:r>
              <a:rPr lang="el-GR" sz="3200" dirty="0"/>
              <a:t>σε…δήθεν πραγματικές καταστάσεις. </a:t>
            </a:r>
            <a:endParaRPr lang="en-US" sz="3200" dirty="0"/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DC2341C-40F5-8C4D-B750-4972D1231390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172200" y="503434"/>
            <a:ext cx="5181600" cy="5208997"/>
          </a:xfrm>
        </p:spPr>
        <p:txBody>
          <a:bodyPr/>
          <a:lstStyle/>
          <a:p>
            <a:pPr marL="114300" indent="0">
              <a:buNone/>
            </a:pPr>
            <a:r>
              <a:rPr lang="el-GR" dirty="0"/>
              <a:t>Π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935BDB-F3F6-5F44-84BF-21AA5FC7B4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503434"/>
            <a:ext cx="5181600" cy="52089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8A61C8C-B0A1-444E-B4C5-B853124A8BD4}"/>
              </a:ext>
            </a:extLst>
          </p:cNvPr>
          <p:cNvSpPr txBox="1"/>
          <p:nvPr/>
        </p:nvSpPr>
        <p:spPr>
          <a:xfrm>
            <a:off x="6441897" y="6010382"/>
            <a:ext cx="46506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Πηγή:</a:t>
            </a:r>
            <a:r>
              <a:rPr lang="en-US" dirty="0">
                <a:hlinkClick r:id="rId3"/>
              </a:rPr>
              <a:t>https://www.youtube.com/watch?v=JoNiRK4wri0</a:t>
            </a:r>
            <a:r>
              <a:rPr lang="el-GR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0090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036B0-4CE0-DB49-9F21-42C999A0A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r>
              <a:rPr lang="el-GR" dirty="0"/>
              <a:t>Μια </a:t>
            </a:r>
            <a:r>
              <a:rPr lang="el-GR" b="1" dirty="0"/>
              <a:t>εναλλακτική μορφή διαφήμισης</a:t>
            </a:r>
            <a:r>
              <a:rPr lang="el-GR" dirty="0"/>
              <a:t> περιλαμβάνει τις ακόλουθες κατηγορίες: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5FA460D-977E-E14D-B5F0-BF32235188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3104827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154361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E6CBC-BFB9-004D-9C3E-870B979FC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/>
              <a:t>Διαφημίσεις κωμικές</a:t>
            </a:r>
            <a:endParaRPr lang="en-US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5786A9-A39B-4541-9A46-020FEE48DB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63682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400" dirty="0">
                <a:hlinkClick r:id="rId2"/>
              </a:rPr>
              <a:t>https://www.youtube.com/watch?v=qbDd80H_INc</a:t>
            </a:r>
            <a:r>
              <a:rPr lang="el-GR" sz="2400" dirty="0"/>
              <a:t> (</a:t>
            </a:r>
            <a:r>
              <a:rPr lang="en-US" sz="2400" dirty="0"/>
              <a:t>TC:</a:t>
            </a:r>
            <a:r>
              <a:rPr lang="en-US" sz="2400" b="1" dirty="0"/>
              <a:t>4</a:t>
            </a:r>
            <a:r>
              <a:rPr lang="el-GR" sz="2400" b="1" dirty="0"/>
              <a:t>:34</a:t>
            </a:r>
            <a:r>
              <a:rPr lang="el-GR" sz="2400" dirty="0"/>
              <a:t>)</a:t>
            </a:r>
          </a:p>
          <a:p>
            <a:pPr marL="114300" indent="0">
              <a:buNone/>
            </a:pPr>
            <a:endParaRPr lang="el-GR" sz="2400" dirty="0"/>
          </a:p>
          <a:p>
            <a:pPr marL="114300" indent="0">
              <a:buNone/>
            </a:pPr>
            <a:r>
              <a:rPr lang="en-US" sz="2400" dirty="0">
                <a:hlinkClick r:id="rId3"/>
              </a:rPr>
              <a:t>https://www.youtube.com/watch?v=4QcjScw9XmQ</a:t>
            </a:r>
            <a:r>
              <a:rPr lang="el-GR" sz="2400" dirty="0"/>
              <a:t>  (</a:t>
            </a:r>
            <a:r>
              <a:rPr lang="en-US" sz="2400" dirty="0"/>
              <a:t>TC:</a:t>
            </a:r>
            <a:r>
              <a:rPr lang="el-GR" sz="2400" b="1" dirty="0"/>
              <a:t>01:54</a:t>
            </a:r>
            <a:r>
              <a:rPr lang="el-GR" sz="2400" dirty="0"/>
              <a:t>)</a:t>
            </a:r>
          </a:p>
          <a:p>
            <a:pPr marL="114300" indent="0">
              <a:buNone/>
            </a:pPr>
            <a:endParaRPr lang="el-GR" sz="2400" dirty="0"/>
          </a:p>
          <a:p>
            <a:pPr marL="114300" indent="0">
              <a:buNone/>
            </a:pPr>
            <a:r>
              <a:rPr lang="en-US" sz="2400" dirty="0">
                <a:hlinkClick r:id="rId4"/>
              </a:rPr>
              <a:t>https://www.youtube.com/watch?v=njg1PRO6JZc</a:t>
            </a:r>
            <a:r>
              <a:rPr lang="el-GR" sz="2400" dirty="0"/>
              <a:t>     (</a:t>
            </a:r>
            <a:r>
              <a:rPr lang="en-US" sz="2400" dirty="0"/>
              <a:t>TC:</a:t>
            </a:r>
            <a:r>
              <a:rPr lang="el-GR" sz="2400" b="1" dirty="0"/>
              <a:t>06:08</a:t>
            </a:r>
            <a:r>
              <a:rPr lang="el-GR" sz="2400" dirty="0"/>
              <a:t>)</a:t>
            </a:r>
          </a:p>
          <a:p>
            <a:pPr marL="114300" indent="0">
              <a:buNone/>
            </a:pPr>
            <a:endParaRPr lang="el-GR" sz="2400" dirty="0">
              <a:hlinkClick r:id="rId5"/>
            </a:endParaRPr>
          </a:p>
          <a:p>
            <a:pPr marL="114300" indent="0">
              <a:buNone/>
            </a:pPr>
            <a:r>
              <a:rPr lang="en-US" sz="2400" dirty="0">
                <a:hlinkClick r:id="rId6"/>
              </a:rPr>
              <a:t>https://www.youtube.com/watch?v=VgjQwf3QKog</a:t>
            </a:r>
            <a:r>
              <a:rPr lang="el-GR" sz="2400" dirty="0"/>
              <a:t>    (2023)</a:t>
            </a:r>
          </a:p>
          <a:p>
            <a:pPr marL="114300" indent="0">
              <a:buNone/>
            </a:pPr>
            <a:endParaRPr lang="el-GR" sz="2400" dirty="0">
              <a:hlinkClick r:id="rId5"/>
            </a:endParaRPr>
          </a:p>
          <a:p>
            <a:pPr marL="114300" indent="0">
              <a:buNone/>
            </a:pPr>
            <a:r>
              <a:rPr lang="en-US" sz="2400" dirty="0">
                <a:hlinkClick r:id="rId5"/>
              </a:rPr>
              <a:t>https://www.youtube.com/watch?v=LGmNSRrzxD4</a:t>
            </a:r>
            <a:r>
              <a:rPr lang="el-GR" sz="2400" dirty="0"/>
              <a:t>     (2024)</a:t>
            </a:r>
          </a:p>
          <a:p>
            <a:pPr marL="114300" indent="0">
              <a:buNone/>
            </a:pPr>
            <a:endParaRPr lang="el-GR" dirty="0"/>
          </a:p>
          <a:p>
            <a:pPr marL="114300" indent="0">
              <a:buNone/>
            </a:pPr>
            <a:endParaRPr lang="el-GR" dirty="0"/>
          </a:p>
          <a:p>
            <a:pPr marL="114300" indent="0">
              <a:buNone/>
            </a:pPr>
            <a:endParaRPr lang="el-GR" dirty="0"/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111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>
            <a:spLocks noGrp="1"/>
          </p:cNvSpPr>
          <p:nvPr>
            <p:ph type="title"/>
          </p:nvPr>
        </p:nvSpPr>
        <p:spPr>
          <a:xfrm>
            <a:off x="838200" y="365124"/>
            <a:ext cx="10515600" cy="3380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94" name="Google Shape;94;p2"/>
          <p:cNvSpPr txBox="1">
            <a:spLocks noGrp="1"/>
          </p:cNvSpPr>
          <p:nvPr>
            <p:ph type="body" idx="1"/>
          </p:nvPr>
        </p:nvSpPr>
        <p:spPr>
          <a:xfrm>
            <a:off x="838200" y="3996813"/>
            <a:ext cx="10515600" cy="218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l-GR" b="1"/>
              <a:t>Δρ.</a:t>
            </a:r>
            <a:r>
              <a:rPr lang="el-GR"/>
              <a:t> </a:t>
            </a:r>
            <a:r>
              <a:rPr lang="el-GR" b="1" i="1"/>
              <a:t>Αναστάσιος Αθ. Σταυρόπουλος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l-GR" u="sng">
                <a:solidFill>
                  <a:schemeClr val="hlink"/>
                </a:solidFill>
                <a:hlinkClick r:id="rId3"/>
              </a:rPr>
              <a:t>anastavropoulos@gmail.com</a:t>
            </a:r>
            <a:r>
              <a:rPr lang="el-GR"/>
              <a:t> 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l-GR" b="1"/>
              <a:t>(+30) 6944 425 800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l-GR" b="1"/>
              <a:t>Facebook</a:t>
            </a:r>
            <a:r>
              <a:rPr lang="el-GR"/>
              <a:t>: </a:t>
            </a:r>
            <a:r>
              <a:rPr lang="el-GR" b="1" u="sng">
                <a:solidFill>
                  <a:schemeClr val="hlink"/>
                </a:solidFill>
                <a:hlinkClick r:id="rId4"/>
              </a:rPr>
              <a:t>https://www.facebook.com/anastasios.stavropoulos.35</a:t>
            </a:r>
            <a:r>
              <a:rPr lang="el-GR" b="1"/>
              <a:t> 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l-GR" b="1"/>
              <a:t>Academia </a:t>
            </a:r>
            <a:r>
              <a:rPr lang="el-GR"/>
              <a:t>:</a:t>
            </a:r>
            <a:r>
              <a:rPr lang="el-GR" b="1" u="sng">
                <a:solidFill>
                  <a:schemeClr val="hlink"/>
                </a:solidFill>
                <a:hlinkClick r:id="rId5"/>
              </a:rPr>
              <a:t>https://anastasiosastavropoulos.academia.edu/</a:t>
            </a:r>
            <a:r>
              <a:rPr lang="el-GR" b="1"/>
              <a:t> 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  <p:pic>
        <p:nvPicPr>
          <p:cNvPr id="95" name="Google Shape;95;p2"/>
          <p:cNvPicPr preferRelativeResize="0"/>
          <p:nvPr/>
        </p:nvPicPr>
        <p:blipFill rotWithShape="1">
          <a:blip r:embed="rId6">
            <a:alphaModFix/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/>
        </p:blipFill>
        <p:spPr>
          <a:xfrm>
            <a:off x="838200" y="365124"/>
            <a:ext cx="10515600" cy="33809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1BC77-D8D4-994E-A661-753DB4DB7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2839"/>
          </a:xfrm>
        </p:spPr>
        <p:txBody>
          <a:bodyPr>
            <a:normAutofit fontScale="90000"/>
          </a:bodyPr>
          <a:lstStyle/>
          <a:p>
            <a:pPr algn="ctr"/>
            <a:br>
              <a:rPr lang="el-GR" b="1" dirty="0"/>
            </a:br>
            <a:r>
              <a:rPr lang="el-GR" b="1" dirty="0"/>
              <a:t>2.5. Δημόσιες Σχέσεις.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AA9E65-2571-1741-8EE4-8BC881F5C2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53447"/>
            <a:ext cx="10515600" cy="4923516"/>
          </a:xfrm>
        </p:spPr>
        <p:txBody>
          <a:bodyPr/>
          <a:lstStyle/>
          <a:p>
            <a:r>
              <a:rPr lang="el-GR" sz="4000" dirty="0"/>
              <a:t>Ως δημόσιες σχέσεις </a:t>
            </a:r>
          </a:p>
          <a:p>
            <a:r>
              <a:rPr lang="el-GR" sz="4000" dirty="0"/>
              <a:t>ονομάζεται: </a:t>
            </a:r>
          </a:p>
          <a:p>
            <a:pPr>
              <a:buFont typeface="Wingdings" pitchFamily="2" charset="2"/>
              <a:buChar char="Ø"/>
            </a:pPr>
            <a:r>
              <a:rPr lang="el-GR" sz="4400" b="1" dirty="0"/>
              <a:t>η επικοινωνία</a:t>
            </a:r>
            <a:r>
              <a:rPr lang="el-GR" sz="4400" dirty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el-GR" sz="4000" dirty="0"/>
              <a:t>μιας εταιρίας </a:t>
            </a:r>
          </a:p>
          <a:p>
            <a:pPr>
              <a:buFont typeface="Wingdings" pitchFamily="2" charset="2"/>
              <a:buChar char="Ø"/>
            </a:pPr>
            <a:r>
              <a:rPr lang="el-GR" sz="4000" dirty="0"/>
              <a:t>με </a:t>
            </a:r>
            <a:r>
              <a:rPr lang="el-GR" sz="4000" b="1" dirty="0"/>
              <a:t>τα </a:t>
            </a:r>
          </a:p>
          <a:p>
            <a:pPr>
              <a:buFont typeface="Wingdings" pitchFamily="2" charset="2"/>
              <a:buChar char="Ø"/>
            </a:pPr>
            <a:r>
              <a:rPr lang="el-GR" sz="4000" b="1" dirty="0"/>
              <a:t>ενδιαφερόμενα μέρη</a:t>
            </a:r>
            <a:r>
              <a:rPr lang="el-GR" sz="4000" dirty="0"/>
              <a:t>.</a:t>
            </a:r>
            <a:endParaRPr lang="en-US" sz="4000" dirty="0"/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42DAFFE-9D58-FE4C-B306-F2A3E6C131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4494" y="1532205"/>
            <a:ext cx="5065160" cy="373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2136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6A767891-FDD3-A749-9C8E-73599C6749DD}"/>
              </a:ext>
            </a:extLst>
          </p:cNvPr>
          <p:cNvGraphicFramePr/>
          <p:nvPr>
            <p:extLst/>
          </p:nvPr>
        </p:nvGraphicFramePr>
        <p:xfrm>
          <a:off x="838200" y="760288"/>
          <a:ext cx="10515600" cy="5416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870057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29B17118-C00B-2240-B2F1-74A9950FE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Οι </a:t>
            </a:r>
            <a:r>
              <a:rPr lang="el-GR" b="1" dirty="0"/>
              <a:t>δημόσιες σχέσεις</a:t>
            </a:r>
            <a:r>
              <a:rPr lang="el-GR" dirty="0"/>
              <a:t> εστιάζουν: 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804718F-884E-0A41-BAA3-1DE905EB7616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839788" y="1345916"/>
            <a:ext cx="5157787" cy="4843748"/>
          </a:xfrm>
        </p:spPr>
        <p:txBody>
          <a:bodyPr>
            <a:normAutofit fontScale="92500"/>
          </a:bodyPr>
          <a:lstStyle/>
          <a:p>
            <a:r>
              <a:rPr lang="el-GR" sz="4000" dirty="0"/>
              <a:t>στο πώς ο </a:t>
            </a:r>
            <a:r>
              <a:rPr lang="el-GR" sz="4000" b="1" dirty="0"/>
              <a:t>Οργανισμός</a:t>
            </a:r>
            <a:r>
              <a:rPr lang="en-US" sz="4000" dirty="0"/>
              <a:t> </a:t>
            </a:r>
            <a:endParaRPr lang="el-GR" sz="4000" dirty="0"/>
          </a:p>
          <a:p>
            <a:r>
              <a:rPr lang="el-GR" sz="4000" dirty="0"/>
              <a:t>Η εταιρία </a:t>
            </a:r>
            <a:r>
              <a:rPr lang="el-GR" sz="4000" b="1" dirty="0"/>
              <a:t>διαφήμισης</a:t>
            </a:r>
            <a:r>
              <a:rPr lang="el-GR" sz="4000" dirty="0"/>
              <a:t>, </a:t>
            </a:r>
          </a:p>
          <a:p>
            <a:r>
              <a:rPr lang="el-GR" sz="4000" b="1" dirty="0"/>
              <a:t>Ο πολιτικός ή</a:t>
            </a:r>
            <a:r>
              <a:rPr lang="el-GR" sz="4000" dirty="0"/>
              <a:t> </a:t>
            </a:r>
            <a:r>
              <a:rPr lang="el-GR" sz="4000" b="1" dirty="0"/>
              <a:t>επικοινωνιακός φορέας</a:t>
            </a:r>
            <a:endParaRPr lang="el-GR" sz="4000" dirty="0"/>
          </a:p>
          <a:p>
            <a:r>
              <a:rPr lang="el-GR" sz="4000" dirty="0"/>
              <a:t>ή άλλης μορφής </a:t>
            </a:r>
          </a:p>
          <a:p>
            <a:r>
              <a:rPr lang="el-GR" sz="4000" b="1" dirty="0"/>
              <a:t>οργανισμός</a:t>
            </a:r>
            <a:r>
              <a:rPr lang="en-US" sz="4000" dirty="0"/>
              <a:t> 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F751677-1D01-0940-A2BC-A67CEAB349B9}"/>
              </a:ext>
            </a:extLst>
          </p:cNvPr>
          <p:cNvSpPr>
            <a:spLocks noGrp="1"/>
          </p:cNvSpPr>
          <p:nvPr>
            <p:ph type="body" idx="4"/>
          </p:nvPr>
        </p:nvSpPr>
        <p:spPr>
          <a:xfrm>
            <a:off x="6172200" y="1345916"/>
            <a:ext cx="5183188" cy="4843747"/>
          </a:xfrm>
        </p:spPr>
        <p:txBody>
          <a:bodyPr>
            <a:normAutofit fontScale="92500"/>
          </a:bodyPr>
          <a:lstStyle/>
          <a:p>
            <a:r>
              <a:rPr lang="el-GR" sz="3600" b="1" dirty="0"/>
              <a:t>παρουσιάζεται σε όλους τους βασικούς ενδιαφερομένους, τόσο εσωτερικούς </a:t>
            </a:r>
          </a:p>
          <a:p>
            <a:r>
              <a:rPr lang="el-GR" sz="3600" b="1" dirty="0"/>
              <a:t>όσο και εξωτερικούς, </a:t>
            </a:r>
          </a:p>
          <a:p>
            <a:r>
              <a:rPr lang="el-GR" sz="3600" b="1" dirty="0"/>
              <a:t>με στόχο να προωθεί συνολικά την εταιρία και </a:t>
            </a:r>
          </a:p>
          <a:p>
            <a:r>
              <a:rPr lang="el-GR" sz="3600" b="1" dirty="0"/>
              <a:t>να βελτιώνει την εικόνα της.  </a:t>
            </a:r>
            <a:endParaRPr lang="en-US" sz="36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1166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9A346-84D2-4B48-A68F-9369F148E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Η </a:t>
            </a:r>
            <a:r>
              <a:rPr lang="el-GR" b="1" dirty="0"/>
              <a:t>δημόσια επικοινωνία</a:t>
            </a:r>
            <a:r>
              <a:rPr lang="el-GR" dirty="0"/>
              <a:t> πρέπει να είναι:</a:t>
            </a:r>
            <a:endParaRPr lang="en-US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7880F57E-D774-C04F-8869-792E61992B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4973403"/>
              </p:ext>
            </p:extLst>
          </p:nvPr>
        </p:nvGraphicFramePr>
        <p:xfrm>
          <a:off x="839788" y="1345916"/>
          <a:ext cx="10143286" cy="4843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014699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C18306-DEC5-C846-B94E-5741A517989C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839788" y="708918"/>
            <a:ext cx="5157787" cy="5480746"/>
          </a:xfrm>
        </p:spPr>
        <p:txBody>
          <a:bodyPr/>
          <a:lstStyle/>
          <a:p>
            <a:r>
              <a:rPr lang="el-GR" sz="3200" b="1" dirty="0"/>
              <a:t>γι΄ αυτό και ο υπεύθυνος δημοσίων σχέσεων </a:t>
            </a:r>
          </a:p>
          <a:p>
            <a:r>
              <a:rPr lang="el-GR" sz="3200" b="1" dirty="0"/>
              <a:t>ή ο εκπρόσωπος Τύπου </a:t>
            </a:r>
          </a:p>
          <a:p>
            <a:r>
              <a:rPr lang="el-GR" sz="3200" b="1" dirty="0"/>
              <a:t>θα πρέπει </a:t>
            </a:r>
          </a:p>
          <a:p>
            <a:r>
              <a:rPr lang="el-GR" sz="3200" b="1" dirty="0"/>
              <a:t>να αναλαμβάνει την ευθύνη των λεγομένων </a:t>
            </a:r>
          </a:p>
          <a:p>
            <a:r>
              <a:rPr lang="el-GR" sz="3200" b="1" dirty="0"/>
              <a:t>της εταιρίας </a:t>
            </a:r>
          </a:p>
          <a:p>
            <a:r>
              <a:rPr lang="el-GR" sz="3200" b="1" dirty="0"/>
              <a:t>για την ενημέρωση του κοινού.</a:t>
            </a:r>
            <a:endParaRPr lang="en-US" sz="3200" b="1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3DDBD3-A72F-D149-B35F-E0B9CCCA63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7574" y="739060"/>
            <a:ext cx="5026597" cy="554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0812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ADB53-94D7-0149-9E73-7FBA3A657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l-GR" sz="3200" dirty="0"/>
              <a:t>Η </a:t>
            </a:r>
            <a:r>
              <a:rPr lang="el-GR" sz="3200" b="1" dirty="0"/>
              <a:t>δημόσια επικοινωνία</a:t>
            </a:r>
            <a:r>
              <a:rPr lang="el-GR" sz="3200" dirty="0"/>
              <a:t> κατά τη διάρκεια μιας εκδήλωσης ή ενημέρωσης του κοινού, για παράδειγμα, μπορεί να περιλαμβάνει τις εξής αρχές:</a:t>
            </a:r>
            <a:endParaRPr lang="en-US" sz="3200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0001C1B3-9417-9F43-95C8-0292C9D268A3}"/>
              </a:ext>
            </a:extLst>
          </p:cNvPr>
          <p:cNvGraphicFramePr/>
          <p:nvPr>
            <p:extLst/>
          </p:nvPr>
        </p:nvGraphicFramePr>
        <p:xfrm>
          <a:off x="462337" y="1941816"/>
          <a:ext cx="10893051" cy="42478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307737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A5DD1EB-F188-6646-AC6E-13A4EAE3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7019"/>
          </a:xfrm>
        </p:spPr>
        <p:txBody>
          <a:bodyPr>
            <a:normAutofit/>
          </a:bodyPr>
          <a:lstStyle/>
          <a:p>
            <a:pPr algn="ctr"/>
            <a:r>
              <a:rPr lang="el-GR" sz="3600" u="sng" dirty="0"/>
              <a:t>Βασικός στόχος </a:t>
            </a:r>
            <a:r>
              <a:rPr lang="el-GR" sz="3600" dirty="0"/>
              <a:t>της </a:t>
            </a:r>
            <a:r>
              <a:rPr lang="el-GR" sz="3600" b="1" dirty="0"/>
              <a:t>εταιρικής επικοινωνίας</a:t>
            </a:r>
            <a:r>
              <a:rPr lang="el-GR" sz="3600" dirty="0"/>
              <a:t> είναι</a:t>
            </a:r>
            <a:endParaRPr lang="en-US" sz="360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7A24A6D-5960-2F44-B26E-B8213B60CA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61872"/>
            <a:ext cx="10515600" cy="4915091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l-GR" sz="3600" dirty="0"/>
              <a:t>η </a:t>
            </a:r>
            <a:r>
              <a:rPr lang="el-GR" sz="3600" b="1" dirty="0"/>
              <a:t>αντιμετώπιση της ενδεχόμενης παραπληροφόρησης</a:t>
            </a:r>
            <a:r>
              <a:rPr lang="el-GR" sz="3600" dirty="0"/>
              <a:t>, εκφράζοντας ενσυναίσθηση, </a:t>
            </a:r>
          </a:p>
          <a:p>
            <a:pPr>
              <a:buFont typeface="Wingdings" pitchFamily="2" charset="2"/>
              <a:buChar char="Ø"/>
            </a:pPr>
            <a:r>
              <a:rPr lang="el-GR" sz="3600" dirty="0"/>
              <a:t>καθώς και η </a:t>
            </a:r>
            <a:r>
              <a:rPr lang="el-GR" sz="3600" b="1" dirty="0"/>
              <a:t>ενθάρρυνση</a:t>
            </a:r>
            <a:r>
              <a:rPr lang="el-GR" sz="3600" dirty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el-GR" sz="3600" dirty="0"/>
              <a:t>της </a:t>
            </a:r>
            <a:r>
              <a:rPr lang="el-GR" sz="3600" b="1" dirty="0"/>
              <a:t>έκφρασης </a:t>
            </a:r>
          </a:p>
          <a:p>
            <a:pPr>
              <a:buFont typeface="Wingdings" pitchFamily="2" charset="2"/>
              <a:buChar char="Ø"/>
            </a:pPr>
            <a:r>
              <a:rPr lang="el-GR" sz="3600" dirty="0"/>
              <a:t>της </a:t>
            </a:r>
            <a:r>
              <a:rPr lang="el-GR" sz="3600" b="1" dirty="0"/>
              <a:t>ενεργούς συμμετοχής του κοινού</a:t>
            </a:r>
            <a:r>
              <a:rPr lang="el-GR" sz="3600" dirty="0"/>
              <a:t>, </a:t>
            </a:r>
          </a:p>
          <a:p>
            <a:r>
              <a:rPr lang="el-GR" sz="3600" dirty="0"/>
              <a:t>προκειμένου να διατηρήσει </a:t>
            </a:r>
          </a:p>
          <a:p>
            <a:pPr>
              <a:buFont typeface="Wingdings" pitchFamily="2" charset="2"/>
              <a:buChar char="Ø"/>
            </a:pPr>
            <a:r>
              <a:rPr lang="el-GR" sz="3600" dirty="0"/>
              <a:t>την </a:t>
            </a:r>
            <a:r>
              <a:rPr lang="el-GR" sz="3600" b="1" dirty="0"/>
              <a:t>εμπιστοσύνη του προς την εταιρία </a:t>
            </a:r>
            <a:r>
              <a:rPr lang="el-GR" sz="3600" dirty="0"/>
              <a:t>(Κάβουρα, Α., 2021:52-53).   </a:t>
            </a:r>
            <a:endParaRPr lang="en-US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689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/>
          <p:cNvSpPr txBox="1">
            <a:spLocks noGrp="1"/>
          </p:cNvSpPr>
          <p:nvPr>
            <p:ph type="ctrTitle"/>
          </p:nvPr>
        </p:nvSpPr>
        <p:spPr>
          <a:xfrm>
            <a:off x="995679" y="613317"/>
            <a:ext cx="10403839" cy="1103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l-GR" b="1"/>
              <a:t>ΕΙΔΙΚΑ ΘΕΜΑΤΑ ΔΙΑΦΗΜΙΣΗΣ</a:t>
            </a:r>
            <a:endParaRPr b="1"/>
          </a:p>
        </p:txBody>
      </p:sp>
      <p:sp>
        <p:nvSpPr>
          <p:cNvPr id="101" name="Google Shape;101;p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375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pic>
        <p:nvPicPr>
          <p:cNvPr id="102" name="Google Shape;102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480" y="1717041"/>
            <a:ext cx="10607039" cy="4531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9C63C9-C490-7C46-A6AF-D7DAB39B30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606175"/>
            <a:ext cx="5181600" cy="5570788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l-GR" b="1" u="sng" dirty="0"/>
              <a:t>Διαφήμιση πειθούς</a:t>
            </a:r>
            <a:r>
              <a:rPr lang="el-GR" dirty="0"/>
              <a:t>:</a:t>
            </a:r>
            <a:r>
              <a:rPr lang="en-US" dirty="0"/>
              <a:t> </a:t>
            </a:r>
          </a:p>
          <a:p>
            <a:pPr marL="114300" indent="0">
              <a:buNone/>
            </a:pPr>
            <a:r>
              <a:rPr lang="el-GR" dirty="0"/>
              <a:t>ως στόχο:</a:t>
            </a:r>
          </a:p>
          <a:p>
            <a:pPr>
              <a:buFont typeface="Wingdings" pitchFamily="2" charset="2"/>
              <a:buChar char="Ø"/>
            </a:pPr>
            <a:r>
              <a:rPr lang="el-GR" dirty="0"/>
              <a:t> να πείσει το κοινό για το </a:t>
            </a:r>
            <a:r>
              <a:rPr lang="el-GR" b="1" dirty="0"/>
              <a:t>προϊόν</a:t>
            </a:r>
            <a:r>
              <a:rPr lang="en-US" dirty="0"/>
              <a:t> </a:t>
            </a:r>
            <a:endParaRPr lang="el-GR" dirty="0"/>
          </a:p>
          <a:p>
            <a:pPr>
              <a:buFont typeface="Wingdings" pitchFamily="2" charset="2"/>
              <a:buChar char="Ø"/>
            </a:pPr>
            <a:r>
              <a:rPr lang="el-GR" dirty="0"/>
              <a:t>ή την </a:t>
            </a:r>
            <a:r>
              <a:rPr lang="el-GR" b="1" dirty="0"/>
              <a:t>υπηρεσία </a:t>
            </a:r>
          </a:p>
          <a:p>
            <a:pPr>
              <a:buFont typeface="Wingdings" pitchFamily="2" charset="2"/>
              <a:buChar char="Ø"/>
            </a:pPr>
            <a:r>
              <a:rPr lang="el-GR" dirty="0"/>
              <a:t>ή το </a:t>
            </a:r>
            <a:r>
              <a:rPr lang="el-GR" b="1" dirty="0"/>
              <a:t>μήνυμα,</a:t>
            </a:r>
            <a:r>
              <a:rPr lang="en-US" dirty="0"/>
              <a:t> </a:t>
            </a:r>
            <a:endParaRPr lang="el-GR" dirty="0"/>
          </a:p>
          <a:p>
            <a:pPr marL="114300" indent="0">
              <a:buNone/>
            </a:pPr>
            <a:r>
              <a:rPr lang="el-GR" dirty="0"/>
              <a:t>στην περίπτωση του </a:t>
            </a:r>
            <a:r>
              <a:rPr lang="el-GR" b="1" dirty="0"/>
              <a:t>πολιτικού διαφημιστικού μηνύματος</a:t>
            </a:r>
            <a:r>
              <a:rPr lang="el-GR" dirty="0"/>
              <a:t>,</a:t>
            </a:r>
          </a:p>
          <a:p>
            <a:pPr>
              <a:buFont typeface="Wingdings" pitchFamily="2" charset="2"/>
              <a:buChar char="Ø"/>
            </a:pPr>
            <a:r>
              <a:rPr lang="el-GR" dirty="0"/>
              <a:t>για τα πλεονεκτήματα του προϊόντος </a:t>
            </a:r>
          </a:p>
          <a:p>
            <a:pPr>
              <a:buFont typeface="Wingdings" pitchFamily="2" charset="2"/>
              <a:buChar char="Ø"/>
            </a:pPr>
            <a:r>
              <a:rPr lang="el-GR" dirty="0"/>
              <a:t>με άλλα παρόμοια ή ομοειδή προϊόντα.</a:t>
            </a:r>
            <a:r>
              <a:rPr lang="en-US" dirty="0"/>
              <a:t>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89F0C3-AA5D-9F4A-AF3E-1F9042C136DB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172200" y="503434"/>
            <a:ext cx="5181600" cy="5673529"/>
          </a:xfrm>
        </p:spPr>
        <p:txBody>
          <a:bodyPr/>
          <a:lstStyle/>
          <a:p>
            <a:r>
              <a:rPr lang="el-GR" dirty="0"/>
              <a:t>Χαρακτηριστικό παράδειγμα:</a:t>
            </a:r>
          </a:p>
          <a:p>
            <a:pPr>
              <a:buFont typeface="Wingdings" pitchFamily="2" charset="2"/>
              <a:buChar char="Ø"/>
            </a:pPr>
            <a:r>
              <a:rPr lang="el-GR" dirty="0"/>
              <a:t>η </a:t>
            </a:r>
            <a:r>
              <a:rPr lang="el-GR" b="1" dirty="0"/>
              <a:t>αντιπαράθεση μέσω των </a:t>
            </a:r>
            <a:r>
              <a:rPr lang="en-US" b="1" dirty="0"/>
              <a:t>social media </a:t>
            </a:r>
            <a:r>
              <a:rPr lang="el-GR" dirty="0"/>
              <a:t>για το τε</a:t>
            </a:r>
            <a:r>
              <a:rPr lang="en-US" dirty="0"/>
              <a:t>ί</a:t>
            </a:r>
            <a:r>
              <a:rPr lang="el-GR" dirty="0"/>
              <a:t>χος στον Έβρο, που αναπαράχθηκε και από τον ηλεκτρονικό τύπο.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06BF569-A8E2-D84C-9AED-91E2B14223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0766" y="2815119"/>
            <a:ext cx="5075434" cy="304115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3CBF297-3865-C640-B334-2BEEB0EF5A15}"/>
              </a:ext>
            </a:extLst>
          </p:cNvPr>
          <p:cNvSpPr txBox="1"/>
          <p:nvPr/>
        </p:nvSpPr>
        <p:spPr>
          <a:xfrm>
            <a:off x="6750121" y="6308333"/>
            <a:ext cx="4756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00" dirty="0"/>
              <a:t>Πηγή: </a:t>
            </a:r>
            <a:r>
              <a:rPr lang="en-US" sz="900" dirty="0">
                <a:hlinkClick r:id="rId3"/>
              </a:rPr>
              <a:t>https://www.protothema.gr/politics/article/1355203/tropologia-papadimouli-stin-eurovouli-gia-bloko-stin-hrimatodotisi-tou-frahti-ston-evro/</a:t>
            </a:r>
            <a:r>
              <a:rPr lang="el-GR" sz="900" dirty="0"/>
              <a:t> 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333493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1D37C8C-23A8-A544-8A9F-E552D04DE2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678094"/>
            <a:ext cx="5181600" cy="5498869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l-GR" b="1" u="sng" dirty="0"/>
              <a:t>Διαφήμιση υπενθύμισης: </a:t>
            </a:r>
            <a:endParaRPr lang="en-US" u="sng" dirty="0"/>
          </a:p>
          <a:p>
            <a:pPr marL="114300" indent="0">
              <a:buNone/>
            </a:pPr>
            <a:r>
              <a:rPr lang="el-GR" dirty="0"/>
              <a:t>έχει ως στόχο: </a:t>
            </a:r>
          </a:p>
          <a:p>
            <a:pPr>
              <a:buFont typeface="Wingdings" pitchFamily="2" charset="2"/>
              <a:buChar char="Ø"/>
            </a:pPr>
            <a:r>
              <a:rPr lang="el-GR" dirty="0"/>
              <a:t>να </a:t>
            </a:r>
            <a:r>
              <a:rPr lang="el-GR" b="1" dirty="0"/>
              <a:t>υπενθυμίσει στο κοινό </a:t>
            </a:r>
          </a:p>
          <a:p>
            <a:pPr>
              <a:buFont typeface="Wingdings" pitchFamily="2" charset="2"/>
              <a:buChar char="Ø"/>
            </a:pPr>
            <a:r>
              <a:rPr lang="el-GR" dirty="0"/>
              <a:t>την </a:t>
            </a:r>
            <a:r>
              <a:rPr lang="el-GR" b="1" dirty="0"/>
              <a:t>συνέχιση ύπαρξης </a:t>
            </a:r>
            <a:r>
              <a:rPr lang="el-GR" dirty="0"/>
              <a:t>και</a:t>
            </a:r>
          </a:p>
          <a:p>
            <a:pPr>
              <a:buFont typeface="Wingdings" pitchFamily="2" charset="2"/>
              <a:buChar char="Ø"/>
            </a:pPr>
            <a:r>
              <a:rPr lang="el-GR" b="1" dirty="0"/>
              <a:t>κυκλοφορίας ενός προϊόντος </a:t>
            </a:r>
            <a:r>
              <a:rPr lang="el-GR" dirty="0"/>
              <a:t>και φυσικά </a:t>
            </a:r>
          </a:p>
          <a:p>
            <a:pPr>
              <a:buFont typeface="Wingdings" pitchFamily="2" charset="2"/>
              <a:buChar char="Ø"/>
            </a:pPr>
            <a:r>
              <a:rPr lang="el-GR" b="1" dirty="0"/>
              <a:t>της αξίας του</a:t>
            </a:r>
            <a:r>
              <a:rPr lang="el-GR" dirty="0"/>
              <a:t>, </a:t>
            </a:r>
          </a:p>
          <a:p>
            <a:pPr>
              <a:buFont typeface="Wingdings" pitchFamily="2" charset="2"/>
              <a:buChar char="Ø"/>
            </a:pPr>
            <a:r>
              <a:rPr lang="el-GR" dirty="0"/>
              <a:t>η οποία οδηγεί αναπόφευκτα λόγω των πλεονεκτημάτων του στην ανάγκη το κοινό να συνεχίσει να το χρησιμοποιεί.</a:t>
            </a:r>
            <a:endParaRPr lang="en-US" dirty="0"/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52206B1-DC84-0C48-9D73-DBB9448AC732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172200" y="606175"/>
            <a:ext cx="5181600" cy="5054886"/>
          </a:xfrm>
        </p:spPr>
        <p:txBody>
          <a:bodyPr/>
          <a:lstStyle/>
          <a:p>
            <a:r>
              <a:rPr lang="en-US" b="1" dirty="0"/>
              <a:t>Spot 1- Old spice 1972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3C24EB4-0657-6047-A15B-D32A81371C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1181527"/>
            <a:ext cx="5285969" cy="440761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B52AFA7-90C0-C94B-AA96-D2AA39366D56}"/>
              </a:ext>
            </a:extLst>
          </p:cNvPr>
          <p:cNvSpPr txBox="1"/>
          <p:nvPr/>
        </p:nvSpPr>
        <p:spPr>
          <a:xfrm>
            <a:off x="6462445" y="5938463"/>
            <a:ext cx="38908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>
                <a:latin typeface="Calibri" panose="020F0502020204030204" pitchFamily="34" charset="0"/>
                <a:cs typeface="Calibri" panose="020F0502020204030204" pitchFamily="34" charset="0"/>
              </a:rPr>
              <a:t>Πηγ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ή</a:t>
            </a:r>
            <a:r>
              <a:rPr lang="el-GR" sz="12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https://www.youtube.com/watch?v=SHbbV5x3YZc</a:t>
            </a:r>
            <a:r>
              <a:rPr lang="el-GR" sz="1200" dirty="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707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B4D0DE-6997-4348-8379-83DA49C46B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72611"/>
            <a:ext cx="5181600" cy="5704352"/>
          </a:xfrm>
        </p:spPr>
        <p:txBody>
          <a:bodyPr/>
          <a:lstStyle/>
          <a:p>
            <a:r>
              <a:rPr lang="en-US" b="1" dirty="0"/>
              <a:t>Spot 2- Old Spice 1984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8B4550-E7E8-564D-9CDF-51CB5E632F90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172200" y="472611"/>
            <a:ext cx="5181600" cy="5704352"/>
          </a:xfrm>
        </p:spPr>
        <p:txBody>
          <a:bodyPr/>
          <a:lstStyle/>
          <a:p>
            <a:r>
              <a:rPr lang="en-US" b="1" dirty="0"/>
              <a:t>Spot 3 – Old Spice 202</a:t>
            </a:r>
            <a:r>
              <a:rPr lang="el-GR" b="1" dirty="0"/>
              <a:t>2</a:t>
            </a:r>
            <a:endParaRPr lang="en-US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AEEC6F-6A8B-1B44-A706-F69F01FB36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871" y="1017141"/>
            <a:ext cx="4717819" cy="486995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2DDC909-8DA9-E24F-A081-C4FF6A3F4423}"/>
              </a:ext>
            </a:extLst>
          </p:cNvPr>
          <p:cNvSpPr txBox="1"/>
          <p:nvPr/>
        </p:nvSpPr>
        <p:spPr>
          <a:xfrm>
            <a:off x="1099335" y="6287784"/>
            <a:ext cx="38811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>
                <a:latin typeface="Calibri" panose="020F0502020204030204" pitchFamily="34" charset="0"/>
                <a:cs typeface="Calibri" panose="020F0502020204030204" pitchFamily="34" charset="0"/>
              </a:rPr>
              <a:t>Πηγή: 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https://www.youtube.com/watch?v=Py8hxDGGztU</a:t>
            </a:r>
            <a:r>
              <a:rPr lang="el-GR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64883ED-A349-D944-BC90-5E0B90B2D5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3471" y="1017140"/>
            <a:ext cx="5247888" cy="486995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9792491-061D-A04A-9130-183A6EB2FAB9}"/>
              </a:ext>
            </a:extLst>
          </p:cNvPr>
          <p:cNvSpPr txBox="1"/>
          <p:nvPr/>
        </p:nvSpPr>
        <p:spPr>
          <a:xfrm>
            <a:off x="6760396" y="6369978"/>
            <a:ext cx="41096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>
                <a:latin typeface="Calibri" panose="020F0502020204030204" pitchFamily="34" charset="0"/>
                <a:cs typeface="Calibri" panose="020F0502020204030204" pitchFamily="34" charset="0"/>
              </a:rPr>
              <a:t>Πηγ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ή</a:t>
            </a:r>
            <a:r>
              <a:rPr lang="el-GR" sz="12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https://www.youtube.com/watch?v=XLyiuEK47Go</a:t>
            </a:r>
            <a:r>
              <a:rPr lang="el-GR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044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BB866-9F15-6F40-9C76-999370EC9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l-GR" sz="3100" dirty="0"/>
            </a:br>
            <a:r>
              <a:rPr lang="el-GR" sz="3100" dirty="0"/>
              <a:t>Σύμφωνα με τους </a:t>
            </a:r>
            <a:r>
              <a:rPr lang="en-US" sz="3100" b="1" dirty="0"/>
              <a:t>Morris</a:t>
            </a:r>
            <a:r>
              <a:rPr lang="el-GR" sz="3100" b="1" dirty="0"/>
              <a:t> &amp; </a:t>
            </a:r>
            <a:r>
              <a:rPr lang="en-US" sz="3100" b="1" dirty="0"/>
              <a:t>Goldsworthy</a:t>
            </a:r>
            <a:r>
              <a:rPr lang="el-GR" sz="3100" dirty="0"/>
              <a:t> (</a:t>
            </a:r>
            <a:r>
              <a:rPr lang="el-GR" sz="3100" b="1" dirty="0"/>
              <a:t>2017:138-139</a:t>
            </a:r>
            <a:r>
              <a:rPr lang="el-GR" sz="3100" dirty="0"/>
              <a:t>) η δ</a:t>
            </a:r>
            <a:r>
              <a:rPr lang="el-GR" sz="3100" b="1" dirty="0"/>
              <a:t>ιαφήμιση</a:t>
            </a:r>
            <a:r>
              <a:rPr lang="el-GR" sz="3100" dirty="0"/>
              <a:t> μπορεί </a:t>
            </a:r>
            <a:r>
              <a:rPr lang="el-GR" sz="3100" b="1" dirty="0"/>
              <a:t>να κατηγοριοποιηθεί με πολλά κριτήρια</a:t>
            </a:r>
            <a:r>
              <a:rPr lang="el-GR" sz="3100" dirty="0"/>
              <a:t>. Από αυτά έμφαση δίνεται σε τέσσερα: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075FA7-2992-C740-93E3-D40F81E9E8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90688"/>
            <a:ext cx="5181600" cy="4486275"/>
          </a:xfrm>
        </p:spPr>
        <p:txBody>
          <a:bodyPr>
            <a:normAutofit lnSpcReduction="10000"/>
          </a:bodyPr>
          <a:lstStyle/>
          <a:p>
            <a:r>
              <a:rPr lang="el-GR" sz="3600" dirty="0"/>
              <a:t>το </a:t>
            </a:r>
            <a:r>
              <a:rPr lang="el-GR" sz="3600" b="1" u="sng" dirty="0"/>
              <a:t>είδος των μέσων</a:t>
            </a:r>
            <a:r>
              <a:rPr lang="el-GR" sz="3600" u="sng" dirty="0"/>
              <a:t> </a:t>
            </a:r>
          </a:p>
          <a:p>
            <a:r>
              <a:rPr lang="el-GR" sz="3600" dirty="0"/>
              <a:t>στα οποία εμφανίζονται τα </a:t>
            </a:r>
            <a:r>
              <a:rPr lang="el-GR" sz="3600" b="1" dirty="0"/>
              <a:t>διαφημιστικά μηνύματα</a:t>
            </a:r>
            <a:r>
              <a:rPr lang="el-GR" sz="3600" dirty="0"/>
              <a:t>, </a:t>
            </a:r>
          </a:p>
          <a:p>
            <a:r>
              <a:rPr lang="el-GR" sz="3600" dirty="0"/>
              <a:t>όπου καθοριστικό ρόλο </a:t>
            </a:r>
          </a:p>
          <a:p>
            <a:pPr>
              <a:buFont typeface="Wingdings" pitchFamily="2" charset="2"/>
              <a:buChar char="Ø"/>
            </a:pPr>
            <a:r>
              <a:rPr lang="el-GR" sz="3600" dirty="0"/>
              <a:t>έχουν </a:t>
            </a:r>
            <a:r>
              <a:rPr lang="el-GR" sz="3600" b="1" dirty="0"/>
              <a:t>οι μηχανισμοί λειτουργίας των μέσων επικοινωνίας</a:t>
            </a:r>
            <a:r>
              <a:rPr lang="el-GR" sz="3600" dirty="0"/>
              <a:t>, 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32812A-C8BF-2946-AC2E-FFEAF8FB2BB9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172200" y="1690688"/>
            <a:ext cx="5181600" cy="4486275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l-GR" sz="4000" dirty="0"/>
              <a:t>καθώς και οι </a:t>
            </a:r>
            <a:r>
              <a:rPr lang="el-GR" sz="4000" b="1" u="sng" dirty="0"/>
              <a:t>μηχανισμοί πρόσληψης </a:t>
            </a:r>
          </a:p>
          <a:p>
            <a:pPr>
              <a:buFont typeface="Wingdings" pitchFamily="2" charset="2"/>
              <a:buChar char="Ø"/>
            </a:pPr>
            <a:r>
              <a:rPr lang="el-GR" sz="4000" dirty="0"/>
              <a:t>και </a:t>
            </a:r>
            <a:r>
              <a:rPr lang="el-GR" sz="4000" b="1" u="sng" dirty="0"/>
              <a:t>κωδικοποίησης</a:t>
            </a:r>
            <a:r>
              <a:rPr lang="el-GR" sz="4000" b="1" dirty="0"/>
              <a:t> του διαφημιστικού μηνύματος</a:t>
            </a:r>
            <a:r>
              <a:rPr lang="el-GR" sz="4000" dirty="0"/>
              <a:t>.</a:t>
            </a:r>
            <a:endParaRPr lang="en-US" sz="4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534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02573F-2259-8647-B818-B952B6A9BB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31515"/>
            <a:ext cx="5181600" cy="5745448"/>
          </a:xfrm>
        </p:spPr>
        <p:txBody>
          <a:bodyPr/>
          <a:lstStyle/>
          <a:p>
            <a:r>
              <a:rPr lang="el-GR" sz="3600" dirty="0"/>
              <a:t>το </a:t>
            </a:r>
            <a:r>
              <a:rPr lang="el-GR" sz="4400" b="1" u="sng" dirty="0"/>
              <a:t>κοινό</a:t>
            </a:r>
            <a:r>
              <a:rPr lang="el-GR" sz="3600" dirty="0"/>
              <a:t>, </a:t>
            </a:r>
          </a:p>
          <a:p>
            <a:r>
              <a:rPr lang="el-GR" sz="3200" dirty="0"/>
              <a:t>όπου κυρίαρχο ρόλο διαδραματίζουν </a:t>
            </a:r>
          </a:p>
          <a:p>
            <a:pPr>
              <a:buFont typeface="Wingdings" pitchFamily="2" charset="2"/>
              <a:buChar char="Ø"/>
            </a:pPr>
            <a:r>
              <a:rPr lang="el-GR" sz="3200" dirty="0"/>
              <a:t>οι </a:t>
            </a:r>
            <a:r>
              <a:rPr lang="el-GR" sz="3200" b="1" dirty="0"/>
              <a:t>μηχανισμοί πρόσληψης </a:t>
            </a:r>
            <a:r>
              <a:rPr lang="el-GR" sz="3200" dirty="0"/>
              <a:t>και</a:t>
            </a:r>
          </a:p>
          <a:p>
            <a:pPr>
              <a:buFont typeface="Wingdings" pitchFamily="2" charset="2"/>
              <a:buChar char="Ø"/>
            </a:pPr>
            <a:r>
              <a:rPr lang="el-GR" sz="3200" b="1" dirty="0"/>
              <a:t>κωδικοποίησης</a:t>
            </a:r>
            <a:r>
              <a:rPr lang="el-GR" sz="3200" dirty="0"/>
              <a:t> </a:t>
            </a:r>
          </a:p>
          <a:p>
            <a:pPr>
              <a:buFont typeface="Wingdings" pitchFamily="2" charset="2"/>
              <a:buChar char="ü"/>
            </a:pPr>
            <a:r>
              <a:rPr lang="el-GR" sz="3200" dirty="0"/>
              <a:t>του </a:t>
            </a:r>
            <a:r>
              <a:rPr lang="el-GR" sz="3200" b="1" dirty="0"/>
              <a:t>διαφημιστικού μηνύματος</a:t>
            </a:r>
            <a:r>
              <a:rPr lang="el-GR" sz="3200" dirty="0"/>
              <a:t>.</a:t>
            </a:r>
            <a:endParaRPr lang="en-US" sz="3200" dirty="0"/>
          </a:p>
          <a:p>
            <a:pPr lvl="0">
              <a:buFont typeface="Wingdings" pitchFamily="2" charset="2"/>
              <a:buChar char="Ø"/>
            </a:pPr>
            <a:r>
              <a:rPr lang="el-GR" sz="3200" dirty="0"/>
              <a:t>το </a:t>
            </a:r>
            <a:r>
              <a:rPr lang="el-GR" sz="3200" b="1" u="sng" dirty="0"/>
              <a:t>σκοπό</a:t>
            </a:r>
            <a:r>
              <a:rPr lang="el-GR" sz="3200" dirty="0"/>
              <a:t> και </a:t>
            </a:r>
          </a:p>
          <a:p>
            <a:pPr lvl="0">
              <a:buFont typeface="Wingdings" pitchFamily="2" charset="2"/>
              <a:buChar char="Ø"/>
            </a:pPr>
            <a:r>
              <a:rPr lang="el-GR" sz="3200" dirty="0"/>
              <a:t>τη </a:t>
            </a:r>
            <a:r>
              <a:rPr lang="el-GR" sz="3200" b="1" u="sng" dirty="0"/>
              <a:t>μορφή παρουσίασης</a:t>
            </a:r>
            <a:r>
              <a:rPr lang="el-GR" sz="3200" dirty="0"/>
              <a:t>. </a:t>
            </a:r>
            <a:endParaRPr lang="en-US" sz="3200" dirty="0"/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0918FC-EC99-204B-9275-622D67DF136E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172200" y="431515"/>
            <a:ext cx="5181600" cy="574544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4FE9B9-84DC-0844-B2D0-30936962D8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381000"/>
            <a:ext cx="533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3723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711C49A-7014-AE4B-A374-31AC3BAF5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l-GR" b="1" dirty="0"/>
            </a:br>
            <a:r>
              <a:rPr lang="el-GR" b="1" dirty="0"/>
              <a:t>Σχήμα 3- Είδη διαφήμισης κατά</a:t>
            </a:r>
            <a:r>
              <a:rPr lang="el-GR" dirty="0"/>
              <a:t> </a:t>
            </a:r>
            <a:r>
              <a:rPr lang="en-US" b="1" dirty="0"/>
              <a:t>Morris</a:t>
            </a:r>
            <a:r>
              <a:rPr lang="el-GR" b="1" dirty="0"/>
              <a:t> &amp; </a:t>
            </a:r>
            <a:r>
              <a:rPr lang="en-US" b="1" dirty="0"/>
              <a:t>Goldsworthy</a:t>
            </a:r>
            <a:r>
              <a:rPr lang="en-US" dirty="0"/>
              <a:t> </a:t>
            </a:r>
            <a:r>
              <a:rPr lang="el-GR" b="1" dirty="0"/>
              <a:t>(2017:138-139).</a:t>
            </a:r>
            <a:br>
              <a:rPr lang="en-US" dirty="0"/>
            </a:b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2DB6F90-A4B3-BE44-9650-B815B783FD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8D6C0B-8ED3-7F47-910F-D3C8B3E3F2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980" y="1825624"/>
            <a:ext cx="9822094" cy="46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3391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1077</TotalTime>
  <Words>1085</Words>
  <Application>Microsoft Macintosh PowerPoint</Application>
  <PresentationFormat>Widescreen</PresentationFormat>
  <Paragraphs>169</Paragraphs>
  <Slides>26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ΕΙΔΙΚΑ ΘΕΜΑΤΑ ΔΙΑΦΗΜΙΣΗΣ</vt:lpstr>
      <vt:lpstr>PowerPoint Presentation</vt:lpstr>
      <vt:lpstr>PowerPoint Presentation</vt:lpstr>
      <vt:lpstr>PowerPoint Presentation</vt:lpstr>
      <vt:lpstr> Σύμφωνα με τους Morris &amp; Goldsworthy (2017:138-139) η διαφήμιση μπορεί να κατηγοριοποιηθεί με πολλά κριτήρια. Από αυτά έμφαση δίνεται σε τέσσερα: </vt:lpstr>
      <vt:lpstr>PowerPoint Presentation</vt:lpstr>
      <vt:lpstr> Σχήμα 3- Είδη διαφήμισης κατά Morris &amp; Goldsworthy (2017:138-139). </vt:lpstr>
      <vt:lpstr> Με κριτήριο το είδος των μέσων προβολής: </vt:lpstr>
      <vt:lpstr> Με κριτήριο το κοινό: </vt:lpstr>
      <vt:lpstr> Με κριτήριο τον σκοπό: </vt:lpstr>
      <vt:lpstr> Το μοντέλο AIDA. </vt:lpstr>
      <vt:lpstr>PowerPoint Presentation</vt:lpstr>
      <vt:lpstr>PowerPoint Presentation</vt:lpstr>
      <vt:lpstr> Με κριτήριο τη μορφή παρουσίασης: </vt:lpstr>
      <vt:lpstr>PowerPoint Presentation</vt:lpstr>
      <vt:lpstr> Μια εναλλακτική μορφή διαφήμισης περιλαμβάνει τις ακόλουθες κατηγορίες: </vt:lpstr>
      <vt:lpstr>Διαφημίσεις κωμικές</vt:lpstr>
      <vt:lpstr> 2.5. Δημόσιες Σχέσεις. </vt:lpstr>
      <vt:lpstr>PowerPoint Presentation</vt:lpstr>
      <vt:lpstr>Οι δημόσιες σχέσεις εστιάζουν: </vt:lpstr>
      <vt:lpstr>Η δημόσια επικοινωνία πρέπει να είναι:</vt:lpstr>
      <vt:lpstr>PowerPoint Presentation</vt:lpstr>
      <vt:lpstr>Η δημόσια επικοινωνία κατά τη διάρκεια μιας εκδήλωσης ή ενημέρωσης του κοινού, για παράδειγμα, μπορεί να περιλαμβάνει τις εξής αρχές:</vt:lpstr>
      <vt:lpstr>Βασικός στόχος της εταιρικής επικοινωνίας είναι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156</cp:revision>
  <dcterms:created xsi:type="dcterms:W3CDTF">2022-10-11T16:07:27Z</dcterms:created>
  <dcterms:modified xsi:type="dcterms:W3CDTF">2024-04-22T08:21:10Z</dcterms:modified>
</cp:coreProperties>
</file>