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31"/>
  </p:notesMasterIdLst>
  <p:sldIdLst>
    <p:sldId id="256" r:id="rId2"/>
    <p:sldId id="257" r:id="rId3"/>
    <p:sldId id="258" r:id="rId4"/>
    <p:sldId id="281" r:id="rId5"/>
    <p:sldId id="282" r:id="rId6"/>
    <p:sldId id="261" r:id="rId7"/>
    <p:sldId id="284" r:id="rId8"/>
    <p:sldId id="285" r:id="rId9"/>
    <p:sldId id="286" r:id="rId10"/>
    <p:sldId id="262" r:id="rId11"/>
    <p:sldId id="263" r:id="rId12"/>
    <p:sldId id="277" r:id="rId13"/>
    <p:sldId id="265" r:id="rId14"/>
    <p:sldId id="274" r:id="rId15"/>
    <p:sldId id="266" r:id="rId16"/>
    <p:sldId id="267" r:id="rId17"/>
    <p:sldId id="268" r:id="rId18"/>
    <p:sldId id="269" r:id="rId19"/>
    <p:sldId id="270" r:id="rId20"/>
    <p:sldId id="271" r:id="rId21"/>
    <p:sldId id="272" r:id="rId22"/>
    <p:sldId id="273" r:id="rId23"/>
    <p:sldId id="275" r:id="rId24"/>
    <p:sldId id="278" r:id="rId25"/>
    <p:sldId id="279" r:id="rId26"/>
    <p:sldId id="280" r:id="rId27"/>
    <p:sldId id="287" r:id="rId28"/>
    <p:sldId id="288" r:id="rId29"/>
    <p:sldId id="289" r:id="rId3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100658-E4C1-458F-AE65-E866AA32CB4C}" type="datetimeFigureOut">
              <a:rPr lang="el-GR" smtClean="0"/>
              <a:t>19/5/2021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A5478F-A0BE-49F4-9664-63DA080015D6}" type="slidenum">
              <a:rPr lang="el-GR" smtClean="0"/>
              <a:t>‹#›</a:t>
            </a:fld>
            <a:endParaRPr lang="el-GR"/>
          </a:p>
        </p:txBody>
      </p:sp>
    </p:spTree>
    <p:extLst>
      <p:ext uri="{BB962C8B-B14F-4D97-AF65-F5344CB8AC3E}">
        <p14:creationId xmlns:p14="http://schemas.microsoft.com/office/powerpoint/2010/main" val="2085785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176127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387908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42776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1282152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4034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687793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91467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2146722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2252560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3348167-B018-4A8C-92E1-D9EA152FDCFE}"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996226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83348167-B018-4A8C-92E1-D9EA152FDCFE}" type="datetimeFigureOut">
              <a:rPr lang="el-GR" smtClean="0"/>
              <a:t>19/5/2021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1100015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83348167-B018-4A8C-92E1-D9EA152FDCFE}" type="datetimeFigureOut">
              <a:rPr lang="el-GR" smtClean="0"/>
              <a:t>19/5/2021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60809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83348167-B018-4A8C-92E1-D9EA152FDCFE}" type="datetimeFigureOut">
              <a:rPr lang="el-GR" smtClean="0"/>
              <a:t>19/5/2021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2969215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48167-B018-4A8C-92E1-D9EA152FDCFE}" type="datetimeFigureOut">
              <a:rPr lang="el-GR" smtClean="0"/>
              <a:t>19/5/2021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2396760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3348167-B018-4A8C-92E1-D9EA152FDCFE}" type="datetimeFigureOut">
              <a:rPr lang="el-GR" smtClean="0"/>
              <a:t>19/5/2021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FB7DD3D-16D6-400A-BBCB-4CAE7A2062C1}" type="slidenum">
              <a:rPr lang="el-GR" smtClean="0"/>
              <a:t>‹#›</a:t>
            </a:fld>
            <a:endParaRPr lang="el-GR"/>
          </a:p>
        </p:txBody>
      </p:sp>
    </p:spTree>
    <p:extLst>
      <p:ext uri="{BB962C8B-B14F-4D97-AF65-F5344CB8AC3E}">
        <p14:creationId xmlns:p14="http://schemas.microsoft.com/office/powerpoint/2010/main" val="720326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FB7DD3D-16D6-400A-BBCB-4CAE7A2062C1}" type="slidenum">
              <a:rPr lang="el-GR" smtClean="0"/>
              <a:t>‹#›</a:t>
            </a:fld>
            <a:endParaRPr lang="el-GR"/>
          </a:p>
        </p:txBody>
      </p:sp>
      <p:sp>
        <p:nvSpPr>
          <p:cNvPr id="5" name="Date Placeholder 4"/>
          <p:cNvSpPr>
            <a:spLocks noGrp="1"/>
          </p:cNvSpPr>
          <p:nvPr>
            <p:ph type="dt" sz="half" idx="10"/>
          </p:nvPr>
        </p:nvSpPr>
        <p:spPr/>
        <p:txBody>
          <a:bodyPr/>
          <a:lstStyle/>
          <a:p>
            <a:fld id="{83348167-B018-4A8C-92E1-D9EA152FDCFE}" type="datetimeFigureOut">
              <a:rPr lang="el-GR" smtClean="0"/>
              <a:t>19/5/2021</a:t>
            </a:fld>
            <a:endParaRPr lang="el-GR"/>
          </a:p>
        </p:txBody>
      </p:sp>
    </p:spTree>
    <p:extLst>
      <p:ext uri="{BB962C8B-B14F-4D97-AF65-F5344CB8AC3E}">
        <p14:creationId xmlns:p14="http://schemas.microsoft.com/office/powerpoint/2010/main" val="357413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348167-B018-4A8C-92E1-D9EA152FDCFE}" type="datetimeFigureOut">
              <a:rPr lang="el-GR" smtClean="0"/>
              <a:t>19/5/2021</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FB7DD3D-16D6-400A-BBCB-4CAE7A2062C1}" type="slidenum">
              <a:rPr lang="el-GR" smtClean="0"/>
              <a:t>‹#›</a:t>
            </a:fld>
            <a:endParaRPr lang="el-GR"/>
          </a:p>
        </p:txBody>
      </p:sp>
    </p:spTree>
    <p:extLst>
      <p:ext uri="{BB962C8B-B14F-4D97-AF65-F5344CB8AC3E}">
        <p14:creationId xmlns:p14="http://schemas.microsoft.com/office/powerpoint/2010/main" val="77398573"/>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helmsic.gr/blog/2021/04/27/vaccinehisto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ΔΥΤΙΚΗ ΙΣΤΟΡΙΟΓΡΑΦΗΣΗ</a:t>
            </a:r>
            <a:endParaRPr lang="el-GR" dirty="0"/>
          </a:p>
        </p:txBody>
      </p:sp>
      <p:sp>
        <p:nvSpPr>
          <p:cNvPr id="3" name="Υπότιτλος 2"/>
          <p:cNvSpPr>
            <a:spLocks noGrp="1"/>
          </p:cNvSpPr>
          <p:nvPr>
            <p:ph type="subTitle" idx="1"/>
          </p:nvPr>
        </p:nvSpPr>
        <p:spPr/>
        <p:txBody>
          <a:bodyPr/>
          <a:lstStyle/>
          <a:p>
            <a:r>
              <a:rPr lang="el-GR" dirty="0" smtClean="0"/>
              <a:t>ΕΘΝΙΚΗ ΙΣΤΟΡΙΑ- ΔΥΤΙΚΗ ΙΣΤΟΡΙΑ- ΠΑΓΚΟΣΜΙΑ ΙΣΤΟΡΙΑ</a:t>
            </a:r>
          </a:p>
          <a:p>
            <a:r>
              <a:rPr lang="el-GR" dirty="0" smtClean="0"/>
              <a:t>ΕΜΕΙΣ ΚΑΙ ΟΙ ΑΛΛΟΙ; </a:t>
            </a:r>
            <a:endParaRPr lang="el-GR" dirty="0"/>
          </a:p>
        </p:txBody>
      </p:sp>
    </p:spTree>
    <p:extLst>
      <p:ext uri="{BB962C8B-B14F-4D97-AF65-F5344CB8AC3E}">
        <p14:creationId xmlns:p14="http://schemas.microsoft.com/office/powerpoint/2010/main" val="203908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ΤΖΕΝΕΡ ΗΡΩΑΣ Ή ΤΡΕΛΟΣ; </a:t>
            </a:r>
            <a:endParaRPr lang="el-GR" dirty="0"/>
          </a:p>
        </p:txBody>
      </p:sp>
      <p:sp>
        <p:nvSpPr>
          <p:cNvPr id="3" name="Θέση περιεχομένου 2"/>
          <p:cNvSpPr>
            <a:spLocks noGrp="1"/>
          </p:cNvSpPr>
          <p:nvPr>
            <p:ph idx="1"/>
          </p:nvPr>
        </p:nvSpPr>
        <p:spPr/>
        <p:txBody>
          <a:bodyPr/>
          <a:lstStyle/>
          <a:p>
            <a:r>
              <a:rPr lang="el-GR" dirty="0" smtClean="0"/>
              <a:t>Ο ΝΑΠΟΛΕΟΝΤΑΣ</a:t>
            </a:r>
          </a:p>
          <a:p>
            <a:r>
              <a:rPr lang="el-GR" dirty="0" smtClean="0"/>
              <a:t>ΟΙ ΤΣΑΡΟΙ</a:t>
            </a:r>
          </a:p>
          <a:p>
            <a:r>
              <a:rPr lang="el-GR" dirty="0" smtClean="0"/>
              <a:t>Ο ΤΖΕΦΕΡΣΟΝ</a:t>
            </a:r>
          </a:p>
          <a:p>
            <a:r>
              <a:rPr lang="el-GR" dirty="0" smtClean="0"/>
              <a:t>ΤΖΕΝΕΡ -ΑΠΕΒΙΩΣΕ ΤΟ 1823</a:t>
            </a:r>
          </a:p>
          <a:p>
            <a:r>
              <a:rPr lang="el-GR" dirty="0" smtClean="0"/>
              <a:t>1858- ΥΠΑΙΘΡΙΟ ΔΗΜΟΣΙΟ ΑΓΑΛΜΑ</a:t>
            </a:r>
          </a:p>
          <a:p>
            <a:r>
              <a:rPr lang="el-GR" dirty="0" smtClean="0"/>
              <a:t>ΚΙΝΗΜΑ ΕΝΑΝΤΙΟΝ ΤΟΥ ΕΜΒΟΛΙΑΣΜΟΥ- 1858</a:t>
            </a:r>
          </a:p>
          <a:p>
            <a:r>
              <a:rPr lang="el-GR" dirty="0" smtClean="0"/>
              <a:t>ΤΟ ΣΠΙΤΙ ΤΟΥ ΣΤΟ ΜΠΕΡΚΛΕΥ- ΜΟΥΣΕΙΟ- </a:t>
            </a:r>
            <a:r>
              <a:rPr lang="en-US" dirty="0" smtClean="0"/>
              <a:t>jennermuseum.com</a:t>
            </a:r>
            <a:endParaRPr lang="el-GR" dirty="0" smtClean="0"/>
          </a:p>
          <a:p>
            <a:endParaRPr lang="el-GR" dirty="0" smtClean="0"/>
          </a:p>
          <a:p>
            <a:endParaRPr lang="el-GR" dirty="0"/>
          </a:p>
        </p:txBody>
      </p:sp>
    </p:spTree>
    <p:extLst>
      <p:ext uri="{BB962C8B-B14F-4D97-AF65-F5344CB8AC3E}">
        <p14:creationId xmlns:p14="http://schemas.microsoft.com/office/powerpoint/2010/main" val="175606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ΤΑ ΝΑΥΠΛΙΑΚΑ 1862</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ΕΜΦΥΛΙΑ ΣΥΓΚΡΟΥΣΗ ΣΤΡΑΤΙΩΤΙΚΗ ΕΝΑΝΤΙΑ ΣΤΗ ΒΑΣΙΛΕΙΑ</a:t>
            </a:r>
          </a:p>
          <a:p>
            <a:r>
              <a:rPr lang="el-GR" dirty="0" smtClean="0"/>
              <a:t>ΝΑΥΠΛΙΟ 1833- ΑΠΟΒΙΒΑΣΗ ΒΑΣΙΛΙΑ</a:t>
            </a:r>
          </a:p>
          <a:p>
            <a:r>
              <a:rPr lang="el-GR" dirty="0" smtClean="0"/>
              <a:t>3 ΣΕΠΤΕΜΒΡΙΟΥ 1843</a:t>
            </a:r>
          </a:p>
          <a:p>
            <a:r>
              <a:rPr lang="el-GR" dirty="0" smtClean="0"/>
              <a:t>ΣΥΝΤΑΓΜΑ 1844</a:t>
            </a:r>
          </a:p>
          <a:p>
            <a:r>
              <a:rPr lang="el-GR" dirty="0" smtClean="0"/>
              <a:t>ΝΕΑ ΚΟΙΝΩΝΙΚΑ ΣΤΡΩΜΑΤΑ</a:t>
            </a:r>
          </a:p>
          <a:p>
            <a:r>
              <a:rPr lang="el-GR" dirty="0" smtClean="0"/>
              <a:t>Η ΓΕΝΙΑ ΤΗΣ ΕΠΑΝΑΣΤΑΣΗΣ;</a:t>
            </a:r>
          </a:p>
          <a:p>
            <a:r>
              <a:rPr lang="el-GR" dirty="0" smtClean="0"/>
              <a:t>ΜΟΡΦΩΜΕΝΗ ΝΕΑ ΓΕΝΙΑ- ΑΝΟΙΞΗ 1848-</a:t>
            </a:r>
          </a:p>
          <a:p>
            <a:r>
              <a:rPr lang="el-GR" dirty="0" smtClean="0"/>
              <a:t>1859- ΑΝΤΙΠΟΛΙΤΕΥΣΗ ΣΤΟΝ ΟΘΩΝΑ;</a:t>
            </a:r>
          </a:p>
          <a:p>
            <a:endParaRPr lang="el-GR" dirty="0"/>
          </a:p>
          <a:p>
            <a:r>
              <a:rPr lang="el-GR" dirty="0" smtClean="0"/>
              <a:t>1859-ΜΑΘΗΤΕΣ ΚΑΙ ΦΟΙΤΗΤΕΣ-ΣΚΙΑΔΙΚΑ</a:t>
            </a:r>
          </a:p>
          <a:p>
            <a:r>
              <a:rPr lang="el-GR" dirty="0" smtClean="0"/>
              <a:t>ΔΥΣΑΡΕΣΚΕΙΑ ΑΠΌ ΤΗΝ ΜΕΤΑΦΟΡΑ ΤΗΣ ΠΡΩΤΕΥΟΥΣΑΣ</a:t>
            </a:r>
          </a:p>
          <a:p>
            <a:r>
              <a:rPr lang="el-GR" dirty="0" smtClean="0"/>
              <a:t>ΑΝΤΙ-ΟΘΩΝΙΚΗ ΣΥΝΩΜΟΣΙΑ </a:t>
            </a:r>
            <a:endParaRPr lang="el-GR" dirty="0"/>
          </a:p>
        </p:txBody>
      </p:sp>
    </p:spTree>
    <p:extLst>
      <p:ext uri="{BB962C8B-B14F-4D97-AF65-F5344CB8AC3E}">
        <p14:creationId xmlns:p14="http://schemas.microsoft.com/office/powerpoint/2010/main" val="2846031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ΝΑΥΠΛΙΟ 1862</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ΠΥΡΠΟΛΗΣΗ ΛΑΙΜΗΤΟΜΟΥ </a:t>
            </a:r>
          </a:p>
          <a:p>
            <a:r>
              <a:rPr lang="el-GR" dirty="0" smtClean="0"/>
              <a:t>ΕΦΗΜΕΡΙΔΑ </a:t>
            </a:r>
            <a:r>
              <a:rPr lang="el-GR" dirty="0" smtClean="0"/>
              <a:t>«ΣΥΜΤΑΓΜΑΤΙΚΟΣ ΕΛΛΗΝ»</a:t>
            </a:r>
            <a:endParaRPr lang="el-GR" dirty="0" smtClean="0"/>
          </a:p>
          <a:p>
            <a:r>
              <a:rPr lang="el-GR" dirty="0" smtClean="0"/>
              <a:t>ΤΟ ΚΡΑΤΙΚΟ ΟΠΛΟΣΤΑΣΙΟ ΣΤΟ ΝΑΥΠΛΙΟ</a:t>
            </a:r>
          </a:p>
          <a:p>
            <a:r>
              <a:rPr lang="el-GR" dirty="0" smtClean="0"/>
              <a:t>ΑΝΤΙ-ΟΘΩΝΙΚΟ ΚΙΝΗΜΑ</a:t>
            </a:r>
          </a:p>
          <a:p>
            <a:r>
              <a:rPr lang="el-GR" dirty="0" smtClean="0"/>
              <a:t>ΜΠΟΤΣΑΡΗΣ, ΚΟΡΩΝΑΙΟΣ, ΜΙΧΟΣ, ΖΥΜΒΡΑΚΑΚΗΣ, ΚΑΤΣΙΚΟΓΙΑΝΝΗΣ, ΔΗΜΗΤΡΗΣ ΓΡΙΒΑΣ=ΕΓΓΟΝΟΣ ΜΠΟΜΠΟΛΙΝΑΣ</a:t>
            </a:r>
          </a:p>
          <a:p>
            <a:r>
              <a:rPr lang="el-GR" dirty="0" smtClean="0"/>
              <a:t>ΔΙΚΗΓΟΡΟΙ ΚΑΙ ΤΟΠΙΚΕΣ ΑΡΧΕΣ</a:t>
            </a:r>
          </a:p>
          <a:p>
            <a:r>
              <a:rPr lang="el-GR" dirty="0" smtClean="0"/>
              <a:t>Η ΧΗΡΑ ΤΟΥ ΠΡΩΗΝ ΔΗΜΑΡΧΟΥ – ΠΑΠΑΛΕΞΟΠΟΥΛΟΥ- ΦΕΜΙΝΙΣΜΟΣ</a:t>
            </a:r>
          </a:p>
          <a:p>
            <a:r>
              <a:rPr lang="el-GR" dirty="0" smtClean="0"/>
              <a:t>ΚΥΒΕΡΝΗΤΙΚΟΣ ΣΤΡΑΤΟΣ- ΥΠΟΣΤΡΑΤΗΓΟΣ ΕΛΒΕΤΟΣ ΧΑΝ- 4ΧΙΛ. ΣΤΡΑΤΙΩΤΙΚΟΙ- 6 ΦΕΒΡΟΥΑΡΙΟΥ</a:t>
            </a:r>
          </a:p>
          <a:p>
            <a:r>
              <a:rPr lang="el-GR" dirty="0" smtClean="0"/>
              <a:t>8 ΑΠΡΙΛΙΟΥ ΤΟ ΝΑΥΠΛΙΟ ΥΠΟ ΤΗΝ ΚΥΡΙΑΡΧΙΑ ΒΑΣΙΛΙΑ</a:t>
            </a:r>
          </a:p>
          <a:p>
            <a:r>
              <a:rPr lang="el-GR" dirty="0" smtClean="0"/>
              <a:t>Η ΔΗΛΩΣΗ ΤΟΥ </a:t>
            </a:r>
            <a:r>
              <a:rPr lang="el-GR" dirty="0" smtClean="0"/>
              <a:t>ΓΡΙΒΑ -ΕΝΑΝΤΙΑ ΣΤΗΝ ΕΛΛΗΝΙΚΟΤΗΤΑ ΤΟΥ</a:t>
            </a:r>
            <a:endParaRPr lang="el-GR" dirty="0" smtClean="0"/>
          </a:p>
          <a:p>
            <a:r>
              <a:rPr lang="el-GR" dirty="0" smtClean="0"/>
              <a:t>ΆΛΛΕΣ ΤΟΠΙΚΕΣ ΕΞΕΓΕΡΣΕΙΣ</a:t>
            </a:r>
            <a:endParaRPr lang="el-GR" dirty="0"/>
          </a:p>
        </p:txBody>
      </p:sp>
    </p:spTree>
    <p:extLst>
      <p:ext uri="{BB962C8B-B14F-4D97-AF65-F5344CB8AC3E}">
        <p14:creationId xmlns:p14="http://schemas.microsoft.com/office/powerpoint/2010/main" val="2999762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ΕΥΡΩΠΑΙΚΕΣ ΕΠΑΝΑΣΤΑΣΕΙΣ 1848</a:t>
            </a:r>
            <a:endParaRPr lang="el-GR" dirty="0"/>
          </a:p>
        </p:txBody>
      </p:sp>
      <p:sp>
        <p:nvSpPr>
          <p:cNvPr id="3" name="Θέση περιεχομένου 2"/>
          <p:cNvSpPr>
            <a:spLocks noGrp="1"/>
          </p:cNvSpPr>
          <p:nvPr>
            <p:ph idx="1"/>
          </p:nvPr>
        </p:nvSpPr>
        <p:spPr/>
        <p:txBody>
          <a:bodyPr/>
          <a:lstStyle/>
          <a:p>
            <a:pPr algn="just"/>
            <a:r>
              <a:rPr lang="el-GR" i="1" dirty="0"/>
              <a:t>Η επανάσταση στη Γαλλία στρεφόταν εναντίον του βασιλιά Καρόλου Ι’, που επιχείρησε να αποδώσει στους αριστοκράτες και στην εκκλησία κάποια από τα προνόμια που είχαν πριν από το 1789. </a:t>
            </a:r>
            <a:endParaRPr lang="el-GR" i="1" dirty="0" smtClean="0"/>
          </a:p>
          <a:p>
            <a:pPr algn="just"/>
            <a:r>
              <a:rPr lang="el-GR" i="1" dirty="0" smtClean="0"/>
              <a:t>Η </a:t>
            </a:r>
            <a:r>
              <a:rPr lang="el-GR" i="1" dirty="0"/>
              <a:t>μεγαλοαστική τάξη και τα λαϊκά στρώματα αντέδρασαν έντονα. Η κρίση κορυφώθηκε όταν ο αυταρχικός Κάρολος Ι’ διέλυσε τη Βουλή (Μάρτιος 1830), περιόρισε δραστικά τα εκλογικά δικαιώματα των αστών και επέβαλε αυστηρή λογοκρισία. Αμέσως, πλήθη λαού, με επικεφαλής ριζοσπάστες δημοκρατικούς, έστησαν οδοφράγματα στους δρόμους του Παρισιού εξαναγκάζοντας τον Κάρολο Ι’ σε παραίτηση και αξιώνοντας την εγκαθίδρυση αβασίλευτης δημοκρατίας. </a:t>
            </a:r>
            <a:endParaRPr lang="el-GR" i="1" dirty="0" smtClean="0"/>
          </a:p>
          <a:p>
            <a:pPr algn="just"/>
            <a:r>
              <a:rPr lang="el-GR" i="1" dirty="0" smtClean="0"/>
              <a:t>Οι </a:t>
            </a:r>
            <a:r>
              <a:rPr lang="el-GR" i="1" dirty="0"/>
              <a:t>φιλελεύθεροι αστοί, όμως, που έλεγχαν την κατάσταση, ευνόησαν την άνοδο στον θρόνο του μετριοπαθούς βασιλιά Λουδοβίκου-Φιλίππου</a:t>
            </a:r>
          </a:p>
        </p:txBody>
      </p:sp>
    </p:spTree>
    <p:extLst>
      <p:ext uri="{BB962C8B-B14F-4D97-AF65-F5344CB8AC3E}">
        <p14:creationId xmlns:p14="http://schemas.microsoft.com/office/powerpoint/2010/main" val="675379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1600" dirty="0"/>
              <a:t>Ε. </a:t>
            </a:r>
            <a:r>
              <a:rPr lang="el-GR" sz="1600" dirty="0" err="1"/>
              <a:t>Ντελακρουά</a:t>
            </a:r>
            <a:r>
              <a:rPr lang="el-GR" sz="1600" dirty="0" smtClean="0"/>
              <a:t>, Η ελευθερία οδηγεί </a:t>
            </a:r>
            <a:r>
              <a:rPr lang="el-GR" sz="1600" dirty="0"/>
              <a:t>τον </a:t>
            </a:r>
            <a:r>
              <a:rPr lang="el-GR" sz="1600" dirty="0" smtClean="0"/>
              <a:t>λαό. Πίνακας εμπνευσμένος από </a:t>
            </a:r>
            <a:r>
              <a:rPr lang="el-GR" sz="1600" dirty="0"/>
              <a:t>τη γαλλική </a:t>
            </a:r>
            <a:r>
              <a:rPr lang="el-GR" sz="1600" dirty="0" smtClean="0"/>
              <a:t>επανάσταση </a:t>
            </a:r>
            <a:r>
              <a:rPr lang="el-GR" dirty="0" smtClean="0"/>
              <a:t>του 1830</a:t>
            </a:r>
            <a:endParaRPr lang="el-GR" dirty="0"/>
          </a:p>
        </p:txBody>
      </p:sp>
      <p:pic>
        <p:nvPicPr>
          <p:cNvPr id="3074" name="Picture 2" descr="1. Ε. Ντελακρουά,Η ελευθερία οδηγεί τον λαό. Πίνακας εμπνευσμένος από τη γαλλική επανάσταση του 183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0579" y="2024602"/>
            <a:ext cx="2641600" cy="340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8065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Η επανάσταση στο Βέλγιο, που ήταν τμήμα του Βασιλείου των Κάτω Χωρών, προκλήθηκε κυρίως από το ότι ο βασιλιάς Γουλιέλμος Α’ της Οράγγης ευνοούσε τα ολλανδικά οικονομικά συμφέροντα σε βάρος των βελγικών. Ενισχύθηκε, επίσης, από τις θρησκευτικές διαφορές που υπήρχαν ανάμεσα στους προτεστάντες Ολλανδούς και τους καθολικούς Βέλγους. </a:t>
            </a:r>
            <a:endParaRPr lang="el-GR" dirty="0" smtClean="0"/>
          </a:p>
          <a:p>
            <a:r>
              <a:rPr lang="el-GR" dirty="0" smtClean="0"/>
              <a:t>Έτσι</a:t>
            </a:r>
            <a:r>
              <a:rPr lang="el-GR" dirty="0"/>
              <a:t>, οι Βέλγοι επαναστάτησαν και ίδρυσαν το ανεξάρτητο βασίλειο του Βελγίου το 1830.</a:t>
            </a:r>
          </a:p>
          <a:p>
            <a:r>
              <a:rPr lang="el-GR" dirty="0" smtClean="0"/>
              <a:t>Η </a:t>
            </a:r>
            <a:r>
              <a:rPr lang="el-GR" dirty="0"/>
              <a:t>επανάσταση στην Πολωνία ξεκίνησε με κύριο αίτημα την ανεξαρτησία από τη Ρωσία, τμήμα της οποίας ήταν έως τότε τα πολωνικά εδάφη. Η επέμβαση, ωστόσο, ισχυρών ρωσικών δυνάμεων και οι διαφωνίες μεταξύ των επαναστατών οδήγησαν τελικά στην αποτυχία της επανάστασης και στην επιβολή ενός ιδιαίτερα αυταρχικού καθεστώτος.</a:t>
            </a:r>
          </a:p>
        </p:txBody>
      </p:sp>
    </p:spTree>
    <p:extLst>
      <p:ext uri="{BB962C8B-B14F-4D97-AF65-F5344CB8AC3E}">
        <p14:creationId xmlns:p14="http://schemas.microsoft.com/office/powerpoint/2010/main" val="2348532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gn="just"/>
            <a:r>
              <a:rPr lang="el-GR" dirty="0" smtClean="0"/>
              <a:t>Εκείνο </a:t>
            </a:r>
            <a:r>
              <a:rPr lang="el-GR" dirty="0"/>
              <a:t>που </a:t>
            </a:r>
            <a:r>
              <a:rPr lang="el-GR" dirty="0" err="1" smtClean="0"/>
              <a:t>ακόμΗ</a:t>
            </a:r>
            <a:r>
              <a:rPr lang="el-GR" dirty="0" smtClean="0"/>
              <a:t> </a:t>
            </a:r>
            <a:r>
              <a:rPr lang="el-GR" dirty="0"/>
              <a:t>παρακινεί τους λαούς </a:t>
            </a:r>
            <a:r>
              <a:rPr lang="el-GR" dirty="0" smtClean="0"/>
              <a:t>είναι οι </a:t>
            </a:r>
            <a:r>
              <a:rPr lang="el-GR" dirty="0"/>
              <a:t>δυο μεγάλες διεκδικήσεις οι οποίες καταπνίγηκαν από τους πρωτεργάτες του συνεδρίου </a:t>
            </a:r>
            <a:r>
              <a:rPr lang="el-GR" dirty="0" smtClean="0"/>
              <a:t>της Βιέννης</a:t>
            </a:r>
            <a:r>
              <a:rPr lang="el-GR" dirty="0"/>
              <a:t>: ο φιλελευθερισμός και ο εθνικισμός. </a:t>
            </a:r>
            <a:endParaRPr lang="el-GR" dirty="0" smtClean="0"/>
          </a:p>
          <a:p>
            <a:pPr algn="just"/>
            <a:r>
              <a:rPr lang="el-GR" dirty="0" smtClean="0"/>
              <a:t>Αρχίζουν </a:t>
            </a:r>
            <a:r>
              <a:rPr lang="el-GR" dirty="0"/>
              <a:t>να διαφαίνονται, κυρίως στη </a:t>
            </a:r>
            <a:r>
              <a:rPr lang="el-GR" dirty="0" smtClean="0"/>
              <a:t>Γαλλία και </a:t>
            </a:r>
            <a:r>
              <a:rPr lang="el-GR" dirty="0"/>
              <a:t>την Ιταλία, νέες επιδιώξεις με κοινωνικό χαρακτήρα, που προβάλλονται από ένα στρώμα </a:t>
            </a:r>
            <a:r>
              <a:rPr lang="el-GR" dirty="0" smtClean="0"/>
              <a:t>του πληθυσμού </a:t>
            </a:r>
            <a:r>
              <a:rPr lang="el-GR" dirty="0"/>
              <a:t>του οποίου η σημασία αυξάνει μαζί </a:t>
            </a:r>
            <a:r>
              <a:rPr lang="el-GR" dirty="0" smtClean="0"/>
              <a:t>με τις </a:t>
            </a:r>
            <a:r>
              <a:rPr lang="el-GR" dirty="0"/>
              <a:t>προόδους της εκβιομηχάνισης: τους εργάτες</a:t>
            </a:r>
            <a:r>
              <a:rPr lang="el-GR" dirty="0" smtClean="0"/>
              <a:t>.</a:t>
            </a:r>
          </a:p>
          <a:p>
            <a:pPr algn="just"/>
            <a:r>
              <a:rPr lang="el-GR" i="1" dirty="0" smtClean="0"/>
              <a:t>S</a:t>
            </a:r>
            <a:r>
              <a:rPr lang="el-GR" i="1" dirty="0"/>
              <a:t>. </a:t>
            </a:r>
            <a:r>
              <a:rPr lang="el-GR" i="1" dirty="0" err="1"/>
              <a:t>Berstein</a:t>
            </a:r>
            <a:r>
              <a:rPr lang="el-GR" i="1" dirty="0"/>
              <a:t> &amp; P. </a:t>
            </a:r>
            <a:r>
              <a:rPr lang="el-GR" i="1" dirty="0" err="1"/>
              <a:t>Milza</a:t>
            </a:r>
            <a:r>
              <a:rPr lang="el-GR" i="1" dirty="0"/>
              <a:t>, Ιστορία της Ευρώπης, </a:t>
            </a:r>
            <a:r>
              <a:rPr lang="el-GR" i="1" dirty="0" err="1"/>
              <a:t>μτφρ.Α.Κ</a:t>
            </a:r>
            <a:r>
              <a:rPr lang="el-GR" i="1" dirty="0"/>
              <a:t>. Δημητρακόπουλος, Αλεξάνδρεια, Αθήνα 1997,τόμ. 2, σ. 49.</a:t>
            </a:r>
          </a:p>
        </p:txBody>
      </p:sp>
    </p:spTree>
    <p:extLst>
      <p:ext uri="{BB962C8B-B14F-4D97-AF65-F5344CB8AC3E}">
        <p14:creationId xmlns:p14="http://schemas.microsoft.com/office/powerpoint/2010/main" val="3149077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pPr algn="just"/>
            <a:r>
              <a:rPr lang="el-GR" dirty="0"/>
              <a:t>Η επανάσταση στη Γαλλία </a:t>
            </a:r>
            <a:r>
              <a:rPr lang="el-GR" dirty="0" err="1"/>
              <a:t>πυροδοτήθηκε</a:t>
            </a:r>
            <a:r>
              <a:rPr lang="el-GR" dirty="0"/>
              <a:t> από ριζοσπάστες δημοκρατικούς που απαιτούσαν κοινωνικές και πολιτικές μεταρρυθμίσεις και εξανάγκασε τον βασιλιά σε παραίτηση. </a:t>
            </a:r>
            <a:endParaRPr lang="el-GR" dirty="0" smtClean="0"/>
          </a:p>
          <a:p>
            <a:pPr algn="just"/>
            <a:r>
              <a:rPr lang="el-GR" dirty="0" smtClean="0"/>
              <a:t>Σχηματίστηκε </a:t>
            </a:r>
            <a:r>
              <a:rPr lang="el-GR" dirty="0"/>
              <a:t>δημοκρατική κυβέρνηση, με τη συμμετοχή τόσο μετριοπαθών όσο και ριζοσπαστών, που παραχώρησε πολιτικά δικαιώματα σε όλους τους άνδρες και πήρε μέτρα οικονομικής ανακούφισης των λαϊκών τάξεων. </a:t>
            </a:r>
            <a:endParaRPr lang="el-GR" dirty="0" smtClean="0"/>
          </a:p>
          <a:p>
            <a:pPr algn="just"/>
            <a:r>
              <a:rPr lang="el-GR" dirty="0" smtClean="0"/>
              <a:t>Ωστόσο</a:t>
            </a:r>
            <a:r>
              <a:rPr lang="el-GR" dirty="0"/>
              <a:t>, οι εκλογές που έγιναν τον Απρίλιο του 1848 έδωσαν την πλειοψηφία στους μετριοπαθείς φιλελεύθερους, που συνέλαβαν τους ηγέτες των ριζοσπαστών και κατάργησαν τα κοινωνικά μέτρα της προηγούμενης κυβέρνησης. </a:t>
            </a:r>
            <a:endParaRPr lang="el-GR" dirty="0" smtClean="0"/>
          </a:p>
          <a:p>
            <a:pPr algn="just"/>
            <a:r>
              <a:rPr lang="el-GR" dirty="0" smtClean="0"/>
              <a:t>Το </a:t>
            </a:r>
            <a:r>
              <a:rPr lang="el-GR" dirty="0"/>
              <a:t>αποτέλεσμα ήταν να ξεσπάσει, το καλοκαίρι του 1848, ένας αληθινός κοινωνικός πόλεμος που τελείωσε με τη συντριβή των ριζοσπαστικών δυνάμεων. </a:t>
            </a:r>
            <a:endParaRPr lang="el-GR" dirty="0" smtClean="0"/>
          </a:p>
          <a:p>
            <a:pPr algn="just"/>
            <a:r>
              <a:rPr lang="el-GR" dirty="0" smtClean="0"/>
              <a:t>Η </a:t>
            </a:r>
            <a:r>
              <a:rPr lang="el-GR" dirty="0"/>
              <a:t>κυριαρχία των μετριοπαθών φιλελεύθερων επιβεβαιώθηκε με την εκλογή ως προέδρου της Γαλλίας του πρίγκιπα Λουδοβίκου-Ναπολέοντα Βοναπάρτη, την αφαίρεση των πολιτικών δικαιωμάτων από τους εργάτες και τον περιορισμό της ελευθεροτυπίας.</a:t>
            </a:r>
          </a:p>
        </p:txBody>
      </p:sp>
    </p:spTree>
    <p:extLst>
      <p:ext uri="{BB962C8B-B14F-4D97-AF65-F5344CB8AC3E}">
        <p14:creationId xmlns:p14="http://schemas.microsoft.com/office/powerpoint/2010/main" val="1267793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a:t>Πρώτα απ’ όλα, όλες [οι επαναστάσεις] πέτυχαν και απέτυχαν γρήγορα και, στις περισσότερες περιπτώσεις, ολοκληρωτικά. Στους πρώτους λίγους μήνες όλες οι κυβερνήσεις στην επαναστατημένη ζώνη σαρώθηκαν ή παρέλυσαν. Όλες κατέρρευσαν ή παραιτήθηκαν ουσιαστικά χωρίς αντίσταση. Ωστόσο, μέσα σε σχετικά σύντομο χρονικό διάστημα η επανάσταση είχε χάσει την πρωτοβουλία σχεδόν παντού. [...] Όλες οι επαναστάσεις είχαν και ένα άλλο κοινό σημείο, που σε μεγάλο βαθμό εξηγεί την αποτυχία τους. Ήταν, πραγματικά ή εν σπέρματι, κοινωνικές επαναστάσεις των φτωχών εργαζομένων.</a:t>
            </a:r>
          </a:p>
          <a:p>
            <a:r>
              <a:rPr lang="el-GR" i="1" dirty="0"/>
              <a:t>E.J. </a:t>
            </a:r>
            <a:r>
              <a:rPr lang="el-GR" i="1" dirty="0" err="1"/>
              <a:t>Hobsbawm</a:t>
            </a:r>
            <a:r>
              <a:rPr lang="el-GR" i="1" dirty="0"/>
              <a:t>, Η εποχή του κεφαλαίου, 1848-1875, γ‘ ανατύπωση, </a:t>
            </a:r>
            <a:r>
              <a:rPr lang="el-GR" i="1" dirty="0" err="1"/>
              <a:t>μτφρ</a:t>
            </a:r>
            <a:r>
              <a:rPr lang="el-GR" i="1" dirty="0"/>
              <a:t>. Δ. </a:t>
            </a:r>
            <a:r>
              <a:rPr lang="el-GR" i="1" dirty="0" err="1"/>
              <a:t>Κούρτοβικ</a:t>
            </a:r>
            <a:r>
              <a:rPr lang="el-GR" i="1" dirty="0"/>
              <a:t>, ΜΙΕΤ, Αθήνα 2003, σ. 31-34.</a:t>
            </a:r>
          </a:p>
        </p:txBody>
      </p:sp>
    </p:spTree>
    <p:extLst>
      <p:ext uri="{BB962C8B-B14F-4D97-AF65-F5344CB8AC3E}">
        <p14:creationId xmlns:p14="http://schemas.microsoft.com/office/powerpoint/2010/main" val="3768703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7334" y="1930400"/>
            <a:ext cx="8596668" cy="3880773"/>
          </a:xfrm>
        </p:spPr>
        <p:txBody>
          <a:bodyPr>
            <a:normAutofit fontScale="85000" lnSpcReduction="20000"/>
          </a:bodyPr>
          <a:lstStyle/>
          <a:p>
            <a:pPr algn="just"/>
            <a:r>
              <a:rPr lang="el-GR" dirty="0"/>
              <a:t>Η επανάσταση στην Αυστρία προκάλεσε αρχικά την παραίτηση και τη φυγή από τη Βιέννη του αυταρχικού πρωθυπουργού </a:t>
            </a:r>
            <a:r>
              <a:rPr lang="el-GR" dirty="0" err="1"/>
              <a:t>Μέτερνιχ</a:t>
            </a:r>
            <a:r>
              <a:rPr lang="el-GR" dirty="0"/>
              <a:t> καθώς και την παραίτηση του αυτοκράτορα Φερδινάνδου. Ωστόσο, οι αντιθέσεις ανάμεσα στους μετριοπαθείς φιλελεύθερους, που συμμετείχαν στην κυβέρνηση, και τους ριζοσπάστες δημοκρατικούς, που αξίωναν μεταρρυθμίσεις, οδήγησαν σε νέα επανάσταση (Οκτώβριος 1848), η οποία καταπνίγηκε.</a:t>
            </a:r>
          </a:p>
          <a:p>
            <a:pPr algn="just"/>
            <a:r>
              <a:rPr lang="el-GR" dirty="0" smtClean="0"/>
              <a:t>Η </a:t>
            </a:r>
            <a:r>
              <a:rPr lang="el-GR" dirty="0"/>
              <a:t>επανάσταση των Ούγγρων ήταν η σημαντικότερη μιας σειράς επαναστάσεων (Βοημία, Ιταλία) που εκδηλώθηκαν στην επικράτεια της Αυστρίας, ευνοημένες από τον γενικότερο επαναστατικό αναβρασμό. Με επικεφαλής τον Λάγιος </a:t>
            </a:r>
            <a:r>
              <a:rPr lang="el-GR" dirty="0" err="1"/>
              <a:t>Κόσουτ</a:t>
            </a:r>
            <a:r>
              <a:rPr lang="el-GR" dirty="0"/>
              <a:t>, οι επαναστάτες κήρυξαν την ανεξαρτησία της Ουγγαρίας, σχημάτισαν κυβέρνηση και θέσπισαν νόμους. Τελικά, όμως, και αυτή η επανάσταση καταπνίγηκε.</a:t>
            </a:r>
          </a:p>
          <a:p>
            <a:pPr algn="just"/>
            <a:r>
              <a:rPr lang="el-GR" dirty="0" smtClean="0"/>
              <a:t>Η </a:t>
            </a:r>
            <a:r>
              <a:rPr lang="el-GR" dirty="0"/>
              <a:t>επανάσταση στην Πρωσία άρχισε με εξέγερση στο Βερολίνο. Αμέσως, ο βασιλιάς Φρειδερίκος Γουλιέλμος Γ’ υποσχέθηκε παραχώρηση συντάγματος. Παράλληλα, και καθώς δυνάμωναν οι φωνές που υποστήριζαν την ενοποίηση του γερμανικού χώρου, συγκροτήθηκε η συνέλευση της Φρανκφούρτης. Σε αυτή διαμορφώθηκαν δύο ρεύματα: το ένα υποστήριζε τη δημιουργία μιας Μεγάλης Γερμανίας με τη συμμετοχή και της Αυστρίας και το άλλο τη συγκρότηση μιας Μικρής Γερμανίας υπό την καθοδήγηση της Πρωσίας. Αν και η πλειοψηφία της συνέλευσης τάχθηκε με τη δεύτερη άποψη, η αντίδραση της Αυστρίας εμπόδισε τη δημιουργία ενός ενιαίου γερμανικού κράτους.</a:t>
            </a:r>
          </a:p>
        </p:txBody>
      </p:sp>
    </p:spTree>
    <p:extLst>
      <p:ext uri="{BB962C8B-B14F-4D97-AF65-F5344CB8AC3E}">
        <p14:creationId xmlns:p14="http://schemas.microsoft.com/office/powerpoint/2010/main" val="291733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ΙΣΤΟΡΙΚΕΣ ΤΑΥΤΟΤΗΤΕΣ</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ΠΟΙΟΙ ΗΤΑΝ ΟΙ ΠΡΩΤΟΙ ΠΟΥ ΑΥΤΟΠΡΟΣΔΙΟΡΙΣΤΗΚΑΝ ΩΣ ΑΓΓΛΟΙ;</a:t>
            </a:r>
          </a:p>
          <a:p>
            <a:r>
              <a:rPr lang="el-GR" dirty="0" smtClean="0"/>
              <a:t>ΠΟΛΥ ΠΡΙΝ ΠΡΟΚΥΨΕΙ ΜΙΑ ΧΩΡΑ ΜΕ ΤΟ ΟΝΟΜΑ ΑΓΓΛΙΑ ΥΠΗΡΧΑΝ ΑΝΘΡΩΠΟΙ ΠΟΥ ΘΕΩΡΟΥΣΑΝ ΤΟΥΣ ΕΑΥΤΟΥΣ ΤΟΥΣ ΑΓΓΛΟΥΣ</a:t>
            </a:r>
          </a:p>
          <a:p>
            <a:r>
              <a:rPr lang="el-GR" dirty="0" smtClean="0"/>
              <a:t>ΤΟΝ  8</a:t>
            </a:r>
            <a:r>
              <a:rPr lang="el-GR" baseline="30000" dirty="0" smtClean="0"/>
              <a:t>ο</a:t>
            </a:r>
            <a:r>
              <a:rPr lang="el-GR" dirty="0" smtClean="0"/>
              <a:t> μ.Χ. ΟΙ ΑΓΓΛΟΣΑΞΩΝΕΣ ΑΠΌ ΑΛΛΑ ΒΑΣΙΛΕΙΑ ΘΕΩΡΟΥΣΑΝ ΌΤΙ ΑΝΗΚΟΥΝ ΣΤΟ ΓΕΝΟΣ ΤΩΝ ΑΓΓΛΩΝ- ΥΠΟΣΤΗΡΙΞΕ Ο ΜΟΝΑΧΟΣ ΚΑΙ ΙΣΤΟΡΙΚΟΣ ΒΕΔΑΣ</a:t>
            </a:r>
          </a:p>
          <a:p>
            <a:r>
              <a:rPr lang="el-GR" dirty="0" smtClean="0"/>
              <a:t>9</a:t>
            </a:r>
            <a:r>
              <a:rPr lang="el-GR" baseline="30000" dirty="0" smtClean="0"/>
              <a:t>ος</a:t>
            </a:r>
            <a:r>
              <a:rPr lang="el-GR" dirty="0" smtClean="0"/>
              <a:t> μ.Χ. ΟΙ ΒΙΚΙΝΓΚ ΚΑΤΑΛΑΜΒΑΝΟΥΝ ΤΑ ΞΕΧΩΡΙΣΤΑ ΒΑΣΙΛΕΙΑ ΟΠΟΤΕ ΤΟ ΕΡΩΤΗΜΑ ΠΟΙΟΙ ΕΊΝΑΙ ΟΙ ΑΓΓΛΟΙ;</a:t>
            </a:r>
          </a:p>
          <a:p>
            <a:r>
              <a:rPr lang="el-GR" dirty="0" smtClean="0"/>
              <a:t>ΟΙ ΔΥΤΙΚΟΙ ΣΑΞΩΝΕΣ ΒΑΣΙΛΙΑΔΕΣ ΘΕΩΡΟΥΣΑΝ ΌΤΙ ΔΙΟΙΚΟΥΝ ΤΟΥΣ ΑΓΓΛΟΥΣ ΚΑΙ ΖΗΤΟΥΣΑΝ ΤΙΣ ΠΕΡΙΟΧΕΣ ΤΩΝ ΒΙΚΙΝΓΚ</a:t>
            </a:r>
          </a:p>
          <a:p>
            <a:r>
              <a:rPr lang="el-GR" dirty="0" smtClean="0"/>
              <a:t>ΟΙ ΣΚΑΝΔΙΝΑΒΙΚΗΣ ΚΑΤΑΓΩΓΗΣ ΛΑΟΙ ΣΤΗ ΒΟΡΕΙΑ ΑΓΓΛΙΑ ΑΥΤΟΠΡΟΣΔΙΟΡΙΖΟΝΤΑΝ ΕΠΙΣΗΣ ΩΣ ΑΓΓΛΟΙ</a:t>
            </a:r>
          </a:p>
          <a:p>
            <a:r>
              <a:rPr lang="el-GR" dirty="0" smtClean="0"/>
              <a:t>ΤΟΝ 11</a:t>
            </a:r>
            <a:r>
              <a:rPr lang="el-GR" baseline="30000" dirty="0" smtClean="0"/>
              <a:t>ο</a:t>
            </a:r>
            <a:r>
              <a:rPr lang="el-GR" dirty="0" smtClean="0"/>
              <a:t>- ΝΟΡΜΑΝΔΙΚΗ ΚΑΤΑΚΤΗΣΗ ΤΗΣ ΑΓΓΛΙΑΣ- ΠΟΛΛΟΙ ΑΠΌ ΤΟΥΣ ΝΟΡΜΑΝΔΟΥΣ ΔΗΛΩΝΑΝ ΕΠΙΣΗΣ ΑΓΓΛΟΙ- ΕΝΏ ΜΙΛΟΥΣΑΝ ΓΑΛΛΙΚΑ</a:t>
            </a:r>
            <a:endParaRPr lang="el-GR" dirty="0"/>
          </a:p>
        </p:txBody>
      </p:sp>
    </p:spTree>
    <p:extLst>
      <p:ext uri="{BB962C8B-B14F-4D97-AF65-F5344CB8AC3E}">
        <p14:creationId xmlns:p14="http://schemas.microsoft.com/office/powerpoint/2010/main" val="3795320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 επανάσταση του 1848 στο </a:t>
            </a:r>
            <a:r>
              <a:rPr lang="el-GR" dirty="0" smtClean="0"/>
              <a:t>Βερολίνο</a:t>
            </a:r>
            <a:endParaRPr lang="el-GR" dirty="0"/>
          </a:p>
        </p:txBody>
      </p:sp>
      <p:sp>
        <p:nvSpPr>
          <p:cNvPr id="3" name="Θέση περιεχομένου 2"/>
          <p:cNvSpPr>
            <a:spLocks noGrp="1"/>
          </p:cNvSpPr>
          <p:nvPr>
            <p:ph idx="1"/>
          </p:nvPr>
        </p:nvSpPr>
        <p:spPr/>
        <p:txBody>
          <a:bodyPr/>
          <a:lstStyle/>
          <a:p>
            <a:r>
              <a:rPr lang="el-GR" dirty="0"/>
              <a:t>Η μεγαλοαστική τάξη, ο αληθινός κερδισμένος, αύξησε, στα περισσότερα κράτη, </a:t>
            </a:r>
            <a:r>
              <a:rPr lang="el-GR" dirty="0" smtClean="0"/>
              <a:t>το </a:t>
            </a:r>
            <a:r>
              <a:rPr lang="el-GR" dirty="0"/>
              <a:t>βαθμό συμμετοχής της </a:t>
            </a:r>
            <a:r>
              <a:rPr lang="el-GR" dirty="0" smtClean="0"/>
              <a:t>στη </a:t>
            </a:r>
            <a:r>
              <a:rPr lang="el-GR" dirty="0"/>
              <a:t>διαχείριση της πολιτικής </a:t>
            </a:r>
            <a:r>
              <a:rPr lang="el-GR" dirty="0" smtClean="0"/>
              <a:t>εξουσία.</a:t>
            </a:r>
          </a:p>
          <a:p>
            <a:endParaRPr lang="el-GR" dirty="0"/>
          </a:p>
        </p:txBody>
      </p:sp>
      <p:pic>
        <p:nvPicPr>
          <p:cNvPr id="4" name="Εικόνα 3"/>
          <p:cNvPicPr>
            <a:picLocks noChangeAspect="1"/>
          </p:cNvPicPr>
          <p:nvPr/>
        </p:nvPicPr>
        <p:blipFill>
          <a:blip r:embed="rId2"/>
          <a:stretch>
            <a:fillRect/>
          </a:stretch>
        </p:blipFill>
        <p:spPr>
          <a:xfrm>
            <a:off x="1422843" y="3011335"/>
            <a:ext cx="2977547" cy="2785962"/>
          </a:xfrm>
          <a:prstGeom prst="rect">
            <a:avLst/>
          </a:prstGeom>
        </p:spPr>
      </p:pic>
    </p:spTree>
    <p:extLst>
      <p:ext uri="{BB962C8B-B14F-4D97-AF65-F5344CB8AC3E}">
        <p14:creationId xmlns:p14="http://schemas.microsoft.com/office/powerpoint/2010/main" val="1098630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 </a:t>
            </a:r>
            <a:r>
              <a:rPr lang="el-GR" sz="1800" dirty="0"/>
              <a:t>Η επανάσταση του 1848 στη </a:t>
            </a:r>
            <a:r>
              <a:rPr lang="el-GR" sz="1800" dirty="0" smtClean="0"/>
              <a:t>Γαλλία. Οι </a:t>
            </a:r>
            <a:r>
              <a:rPr lang="el-GR" sz="1800" dirty="0"/>
              <a:t>φιλελεύθεροι υψώνουν την τρίχρωμη σημαία ως εθνικό έμβλημα της Γαλλίας (δεξιά</a:t>
            </a:r>
            <a:r>
              <a:rPr lang="el-GR" sz="1800" dirty="0" smtClean="0"/>
              <a:t>)</a:t>
            </a:r>
            <a:r>
              <a:rPr lang="el-GR" sz="1800" dirty="0"/>
              <a:t/>
            </a:r>
            <a:br>
              <a:rPr lang="el-GR" sz="1800" dirty="0"/>
            </a:br>
            <a:r>
              <a:rPr lang="el-GR" sz="1800" dirty="0"/>
              <a:t>τη στιγμή που οι σοσιαλιστές απέναντί τους υψώνουν την κόκκινη σημαία (αριστερά</a:t>
            </a:r>
            <a:r>
              <a:rPr lang="el-GR" sz="1800" dirty="0" smtClean="0"/>
              <a:t>)</a:t>
            </a:r>
            <a:endParaRPr lang="el-GR" sz="1800" dirty="0"/>
          </a:p>
        </p:txBody>
      </p:sp>
      <p:pic>
        <p:nvPicPr>
          <p:cNvPr id="2050" name="Picture 2" descr="4. Ε. Φιλιποτό, Η επανάσταση του 1848 στη Γαλλία. Οι φιλελεύθεροι υψώνουν την τρίχρωμη σημαία ως εθνικό έμβλημα της Γαλλίας (δεξιά) τη στιγμή που οι σοσιαλιστές απέναντί τους υψώνουν την κόκκινη σημαία (αριστερά)."/>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1840" y="2288605"/>
            <a:ext cx="3079087" cy="2310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1731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gn="just"/>
            <a:r>
              <a:rPr lang="el-GR" dirty="0" smtClean="0"/>
              <a:t>Οι </a:t>
            </a:r>
            <a:r>
              <a:rPr lang="el-GR" dirty="0"/>
              <a:t>επαναστάσεις του 1848 φανέρωσαν καθαρά ότι οι μεσαίες τάξεις, ο φιλελευθερισμός, η πολιτική δημοκρατία, ο εθνικισμός, ακόμα και οι εργατικές τάξεις, αποτελούσαν πια μόνιμα στοιχεία του πολιτικού σκηνικού</a:t>
            </a:r>
            <a:r>
              <a:rPr lang="el-GR" dirty="0" smtClean="0"/>
              <a:t>.</a:t>
            </a:r>
          </a:p>
          <a:p>
            <a:pPr algn="just"/>
            <a:r>
              <a:rPr lang="el-GR" dirty="0" smtClean="0"/>
              <a:t> </a:t>
            </a:r>
            <a:r>
              <a:rPr lang="el-GR" dirty="0"/>
              <a:t>Η ήττα των επαναστάσεων μπορεί να τα έκανε προσωρινά αφανή, αλλά όταν </a:t>
            </a:r>
            <a:r>
              <a:rPr lang="el-GR" dirty="0" err="1"/>
              <a:t>ξαναπρόβαλλαν</a:t>
            </a:r>
            <a:r>
              <a:rPr lang="el-GR" dirty="0"/>
              <a:t> θα καθόριζαν τη δράση ακόμα και εκείνων των πολιτικών που έτρεφαν τις λιγότερες συμπάθειες γι’ αυτά.</a:t>
            </a:r>
          </a:p>
          <a:p>
            <a:pPr algn="just"/>
            <a:r>
              <a:rPr lang="el-GR" i="1" dirty="0"/>
              <a:t>E.J. </a:t>
            </a:r>
            <a:r>
              <a:rPr lang="el-GR" i="1" dirty="0" err="1"/>
              <a:t>Hobsbawm</a:t>
            </a:r>
            <a:r>
              <a:rPr lang="el-GR" i="1" dirty="0"/>
              <a:t>, Η εποχή του κεφαλαίου, 1848-1875, γ‘ ανατύπωση, </a:t>
            </a:r>
            <a:r>
              <a:rPr lang="el-GR" i="1" dirty="0" err="1"/>
              <a:t>μτφρ</a:t>
            </a:r>
            <a:r>
              <a:rPr lang="el-GR" i="1" dirty="0"/>
              <a:t>. Δ. </a:t>
            </a:r>
            <a:r>
              <a:rPr lang="el-GR" i="1" dirty="0" err="1"/>
              <a:t>Κούρτοβικ</a:t>
            </a:r>
            <a:r>
              <a:rPr lang="el-GR" i="1" dirty="0"/>
              <a:t>, ΜΙΕΤ, Αθήνα 2003, σ. 50.</a:t>
            </a:r>
          </a:p>
        </p:txBody>
      </p:sp>
    </p:spTree>
    <p:extLst>
      <p:ext uri="{BB962C8B-B14F-4D97-AF65-F5344CB8AC3E}">
        <p14:creationId xmlns:p14="http://schemas.microsoft.com/office/powerpoint/2010/main" val="1823401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«άνοιξη των λαών»</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algn="just"/>
            <a:r>
              <a:rPr lang="el-GR" i="1" dirty="0" smtClean="0"/>
              <a:t>Ένα </a:t>
            </a:r>
            <a:r>
              <a:rPr lang="el-GR" i="1" dirty="0"/>
              <a:t>δεύτερο </a:t>
            </a:r>
            <a:r>
              <a:rPr lang="el-GR" i="1" dirty="0" err="1"/>
              <a:t>κύµα</a:t>
            </a:r>
            <a:r>
              <a:rPr lang="el-GR" i="1" dirty="0"/>
              <a:t> πολλαπλών Επαναστάσεων ξέσπασε το 1848 στην Ευρώπη, γνωστό και ως «άνοιξη των λαών». </a:t>
            </a:r>
            <a:endParaRPr lang="el-GR" i="1" dirty="0" smtClean="0"/>
          </a:p>
          <a:p>
            <a:pPr algn="just"/>
            <a:r>
              <a:rPr lang="el-GR" i="1" dirty="0" smtClean="0"/>
              <a:t>Η </a:t>
            </a:r>
            <a:r>
              <a:rPr lang="el-GR" i="1" dirty="0"/>
              <a:t>µ</a:t>
            </a:r>
            <a:r>
              <a:rPr lang="el-GR" i="1" dirty="0" err="1"/>
              <a:t>εγάλη</a:t>
            </a:r>
            <a:r>
              <a:rPr lang="el-GR" i="1" dirty="0"/>
              <a:t> </a:t>
            </a:r>
            <a:r>
              <a:rPr lang="el-GR" i="1" dirty="0" err="1"/>
              <a:t>οικονοµική</a:t>
            </a:r>
            <a:r>
              <a:rPr lang="el-GR" i="1" dirty="0"/>
              <a:t> κρίση, η ανεργία, οι κακές σοδειές του 1845-1846, η </a:t>
            </a:r>
            <a:r>
              <a:rPr lang="el-GR" i="1" dirty="0" err="1"/>
              <a:t>αυξανόµενη</a:t>
            </a:r>
            <a:r>
              <a:rPr lang="el-GR" i="1" dirty="0"/>
              <a:t> φορολογία, </a:t>
            </a:r>
            <a:r>
              <a:rPr lang="el-GR" i="1" dirty="0">
                <a:solidFill>
                  <a:srgbClr val="FF0000"/>
                </a:solidFill>
              </a:rPr>
              <a:t>ο </a:t>
            </a:r>
            <a:r>
              <a:rPr lang="el-GR" i="1" dirty="0" err="1">
                <a:solidFill>
                  <a:srgbClr val="FF0000"/>
                </a:solidFill>
              </a:rPr>
              <a:t>λιµός</a:t>
            </a:r>
            <a:r>
              <a:rPr lang="el-GR" i="1" dirty="0">
                <a:solidFill>
                  <a:srgbClr val="FF0000"/>
                </a:solidFill>
              </a:rPr>
              <a:t> και η υποχρεωτική στράτευση, ήταν κάποιοι από τους λόγους που οδήγησαν την ευρωπαϊκή ήπειρο </a:t>
            </a:r>
            <a:r>
              <a:rPr lang="el-GR" i="1" dirty="0"/>
              <a:t>σε µία εκρηκτική περίοδο εξεγέρσεων. </a:t>
            </a:r>
            <a:endParaRPr lang="el-GR" i="1" dirty="0" smtClean="0"/>
          </a:p>
          <a:p>
            <a:pPr algn="just"/>
            <a:r>
              <a:rPr lang="el-GR" i="1" dirty="0" smtClean="0"/>
              <a:t>Θεωρητικά</a:t>
            </a:r>
            <a:r>
              <a:rPr lang="el-GR" i="1" dirty="0"/>
              <a:t>, η Παρισινή Επανάσταση τον Φεβρουάριο του 1848 έδωσε το εναρκτήριο </a:t>
            </a:r>
            <a:r>
              <a:rPr lang="el-GR" i="1" dirty="0" err="1"/>
              <a:t>λάκτισµα</a:t>
            </a:r>
            <a:r>
              <a:rPr lang="el-GR" i="1" dirty="0"/>
              <a:t>. Ο λαός εξεγέρθηκε διεκδικώντας και πετυχαίνοντας σε πολιτικό επίπεδο την </a:t>
            </a:r>
            <a:r>
              <a:rPr lang="el-GR" i="1" dirty="0" err="1"/>
              <a:t>αποµάκρυνση</a:t>
            </a:r>
            <a:r>
              <a:rPr lang="el-GR" i="1" dirty="0"/>
              <a:t> του βασιλιά Λουδοβίκου- Φίλιππου και τον </a:t>
            </a:r>
            <a:r>
              <a:rPr lang="el-GR" i="1" dirty="0" err="1"/>
              <a:t>σχηµατισµό</a:t>
            </a:r>
            <a:r>
              <a:rPr lang="el-GR" i="1" dirty="0"/>
              <a:t> </a:t>
            </a:r>
            <a:r>
              <a:rPr lang="el-GR" i="1" dirty="0" err="1"/>
              <a:t>δηµοκρατικής</a:t>
            </a:r>
            <a:r>
              <a:rPr lang="el-GR" i="1" dirty="0"/>
              <a:t> κυβέρνησης. Επιπρόσθετα, τα </a:t>
            </a:r>
            <a:r>
              <a:rPr lang="el-GR" i="1" dirty="0" err="1"/>
              <a:t>αιτήµατα</a:t>
            </a:r>
            <a:r>
              <a:rPr lang="el-GR" i="1" dirty="0"/>
              <a:t> τους για καθολικό εκλογικό </a:t>
            </a:r>
            <a:r>
              <a:rPr lang="el-GR" i="1" dirty="0" err="1"/>
              <a:t>δικαίωµα</a:t>
            </a:r>
            <a:r>
              <a:rPr lang="el-GR" i="1" dirty="0"/>
              <a:t>, το «</a:t>
            </a:r>
            <a:r>
              <a:rPr lang="el-GR" i="1" dirty="0" err="1"/>
              <a:t>δικαίωµα</a:t>
            </a:r>
            <a:r>
              <a:rPr lang="el-GR" i="1" dirty="0"/>
              <a:t> στην εργασία» και την </a:t>
            </a:r>
            <a:r>
              <a:rPr lang="el-GR" i="1" dirty="0" err="1"/>
              <a:t>δηµιουργία</a:t>
            </a:r>
            <a:r>
              <a:rPr lang="el-GR" i="1" dirty="0"/>
              <a:t> «εθνικών εργαστηρίων» µε σκοπό την εξάλειψη της ανεργίας, ικανοποιήθηκαν. Στο </a:t>
            </a:r>
            <a:r>
              <a:rPr lang="el-GR" i="1" dirty="0" err="1"/>
              <a:t>σηµείο</a:t>
            </a:r>
            <a:r>
              <a:rPr lang="el-GR" i="1" dirty="0"/>
              <a:t> αυτό εισήλθε ο όρος «ταξική συνείδηση» που προκάλεσε την οριστική ρήξη µ</a:t>
            </a:r>
            <a:r>
              <a:rPr lang="el-GR" i="1" dirty="0" err="1"/>
              <a:t>εταξύ</a:t>
            </a:r>
            <a:r>
              <a:rPr lang="el-GR" i="1" dirty="0"/>
              <a:t> αστών και εργατών, που τόσο καιρό </a:t>
            </a:r>
            <a:r>
              <a:rPr lang="el-GR" i="1" dirty="0" err="1"/>
              <a:t>παραµόνευε</a:t>
            </a:r>
            <a:r>
              <a:rPr lang="el-GR" i="1" dirty="0"/>
              <a:t>. </a:t>
            </a:r>
            <a:endParaRPr lang="el-GR" i="1" dirty="0" smtClean="0"/>
          </a:p>
          <a:p>
            <a:pPr algn="just"/>
            <a:r>
              <a:rPr lang="el-GR" i="1" dirty="0" smtClean="0"/>
              <a:t>Η </a:t>
            </a:r>
            <a:r>
              <a:rPr lang="el-GR" i="1" dirty="0"/>
              <a:t>αστική </a:t>
            </a:r>
            <a:r>
              <a:rPr lang="el-GR" i="1" dirty="0">
                <a:solidFill>
                  <a:srgbClr val="FF0000"/>
                </a:solidFill>
              </a:rPr>
              <a:t>τάξη θορυβήθηκε από τις νέες αυτές </a:t>
            </a:r>
            <a:r>
              <a:rPr lang="el-GR" i="1" dirty="0" err="1">
                <a:solidFill>
                  <a:srgbClr val="FF0000"/>
                </a:solidFill>
              </a:rPr>
              <a:t>πραγµατικότητες</a:t>
            </a:r>
            <a:r>
              <a:rPr lang="el-GR" i="1" dirty="0">
                <a:solidFill>
                  <a:srgbClr val="FF0000"/>
                </a:solidFill>
              </a:rPr>
              <a:t> και διαφοροποιήθηκε ολοκληρωτικά από τα ιδεώδη και τα </a:t>
            </a:r>
            <a:r>
              <a:rPr lang="el-GR" i="1" dirty="0" err="1">
                <a:solidFill>
                  <a:srgbClr val="FF0000"/>
                </a:solidFill>
              </a:rPr>
              <a:t>αιτήµατα</a:t>
            </a:r>
            <a:r>
              <a:rPr lang="el-GR" i="1" dirty="0">
                <a:solidFill>
                  <a:srgbClr val="FF0000"/>
                </a:solidFill>
              </a:rPr>
              <a:t> των εργατικών </a:t>
            </a:r>
            <a:r>
              <a:rPr lang="el-GR" i="1" dirty="0" err="1">
                <a:solidFill>
                  <a:srgbClr val="FF0000"/>
                </a:solidFill>
              </a:rPr>
              <a:t>στρωµάτων</a:t>
            </a:r>
            <a:r>
              <a:rPr lang="el-GR" i="1" dirty="0">
                <a:solidFill>
                  <a:srgbClr val="FF0000"/>
                </a:solidFill>
              </a:rPr>
              <a:t>. Αντίθετα µ</a:t>
            </a:r>
            <a:r>
              <a:rPr lang="el-GR" i="1" dirty="0" err="1">
                <a:solidFill>
                  <a:srgbClr val="FF0000"/>
                </a:solidFill>
              </a:rPr>
              <a:t>άλιστα</a:t>
            </a:r>
            <a:r>
              <a:rPr lang="el-GR" i="1" dirty="0">
                <a:solidFill>
                  <a:srgbClr val="FF0000"/>
                </a:solidFill>
              </a:rPr>
              <a:t>, τάχθηκε µε την </a:t>
            </a:r>
            <a:r>
              <a:rPr lang="el-GR" i="1" dirty="0" err="1">
                <a:solidFill>
                  <a:srgbClr val="FF0000"/>
                </a:solidFill>
              </a:rPr>
              <a:t>παρακµάζουσα</a:t>
            </a:r>
            <a:r>
              <a:rPr lang="el-GR" i="1" dirty="0">
                <a:solidFill>
                  <a:srgbClr val="FF0000"/>
                </a:solidFill>
              </a:rPr>
              <a:t> τάξη των ευγενών. Η επικράτηση τους στο τέλος ήταν φανερή, αφού απέκλεισαν τους εργάτες από το </a:t>
            </a:r>
            <a:r>
              <a:rPr lang="el-GR" i="1" dirty="0" err="1">
                <a:solidFill>
                  <a:srgbClr val="FF0000"/>
                </a:solidFill>
              </a:rPr>
              <a:t>δικαίωµα</a:t>
            </a:r>
            <a:r>
              <a:rPr lang="el-GR" i="1" dirty="0">
                <a:solidFill>
                  <a:srgbClr val="FF0000"/>
                </a:solidFill>
              </a:rPr>
              <a:t> ψήφου, περιόρισαν την ελευθεροτυπία και στην προεδρία της </a:t>
            </a:r>
            <a:r>
              <a:rPr lang="el-GR" i="1" dirty="0" err="1">
                <a:solidFill>
                  <a:srgbClr val="FF0000"/>
                </a:solidFill>
              </a:rPr>
              <a:t>δηµοκρατίας</a:t>
            </a:r>
            <a:r>
              <a:rPr lang="el-GR" i="1" dirty="0">
                <a:solidFill>
                  <a:srgbClr val="FF0000"/>
                </a:solidFill>
              </a:rPr>
              <a:t> τοποθέτησαν τον Λουδοβίκο-Ναπολέοντα Βοναπάρτη.</a:t>
            </a:r>
          </a:p>
        </p:txBody>
      </p:sp>
    </p:spTree>
    <p:extLst>
      <p:ext uri="{BB962C8B-B14F-4D97-AF65-F5344CB8AC3E}">
        <p14:creationId xmlns:p14="http://schemas.microsoft.com/office/powerpoint/2010/main" val="4081230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10000"/>
          </a:bodyPr>
          <a:lstStyle/>
          <a:p>
            <a:pPr algn="just"/>
            <a:r>
              <a:rPr lang="el-GR" i="1" dirty="0"/>
              <a:t>Το 1871 τα γεγονότα που θα </a:t>
            </a:r>
            <a:r>
              <a:rPr lang="el-GR" i="1" dirty="0" err="1"/>
              <a:t>διαδραµατιστούν</a:t>
            </a:r>
            <a:r>
              <a:rPr lang="el-GR" i="1" dirty="0"/>
              <a:t> στο Παρίσι θα σφραγίσουν το µ</a:t>
            </a:r>
            <a:r>
              <a:rPr lang="el-GR" i="1" dirty="0" err="1"/>
              <a:t>έλλον</a:t>
            </a:r>
            <a:r>
              <a:rPr lang="el-GR" i="1" dirty="0"/>
              <a:t> της εργατικής τάξης. Εκεί θα µπουν σε </a:t>
            </a:r>
            <a:r>
              <a:rPr lang="el-GR" i="1" dirty="0" err="1"/>
              <a:t>εφαρµογή</a:t>
            </a:r>
            <a:r>
              <a:rPr lang="el-GR" i="1" dirty="0"/>
              <a:t> και θα </a:t>
            </a:r>
            <a:r>
              <a:rPr lang="el-GR" i="1" dirty="0" err="1"/>
              <a:t>δοκιµαστούν</a:t>
            </a:r>
            <a:r>
              <a:rPr lang="el-GR" i="1" dirty="0"/>
              <a:t> για πρώτη φορά σε µ</a:t>
            </a:r>
            <a:r>
              <a:rPr lang="el-GR" i="1" dirty="0" err="1"/>
              <a:t>αζικό</a:t>
            </a:r>
            <a:r>
              <a:rPr lang="el-GR" i="1" dirty="0"/>
              <a:t> επίπεδο </a:t>
            </a:r>
            <a:r>
              <a:rPr lang="el-GR" i="1" dirty="0">
                <a:solidFill>
                  <a:srgbClr val="FF0000"/>
                </a:solidFill>
              </a:rPr>
              <a:t>οι θέσεις των σοσιαλιστικών τάσεων της Πρώτης Διεθνούς</a:t>
            </a:r>
            <a:r>
              <a:rPr lang="el-GR" i="1" dirty="0" smtClean="0">
                <a:solidFill>
                  <a:srgbClr val="FF0000"/>
                </a:solidFill>
              </a:rPr>
              <a:t>.</a:t>
            </a:r>
          </a:p>
          <a:p>
            <a:pPr algn="just"/>
            <a:r>
              <a:rPr lang="el-GR" i="1" dirty="0">
                <a:solidFill>
                  <a:srgbClr val="FF0000"/>
                </a:solidFill>
              </a:rPr>
              <a:t>Η Παρισινή </a:t>
            </a:r>
            <a:r>
              <a:rPr lang="el-GR" i="1" dirty="0" err="1">
                <a:solidFill>
                  <a:srgbClr val="FF0000"/>
                </a:solidFill>
              </a:rPr>
              <a:t>Κο</a:t>
            </a:r>
            <a:r>
              <a:rPr lang="el-GR" i="1" dirty="0">
                <a:solidFill>
                  <a:srgbClr val="FF0000"/>
                </a:solidFill>
              </a:rPr>
              <a:t>µµ</a:t>
            </a:r>
            <a:r>
              <a:rPr lang="el-GR" i="1" dirty="0" err="1">
                <a:solidFill>
                  <a:srgbClr val="FF0000"/>
                </a:solidFill>
              </a:rPr>
              <a:t>ούνα</a:t>
            </a:r>
            <a:r>
              <a:rPr lang="el-GR" i="1" dirty="0">
                <a:solidFill>
                  <a:srgbClr val="FF0000"/>
                </a:solidFill>
              </a:rPr>
              <a:t> ανακηρύχθηκε µ</a:t>
            </a:r>
            <a:r>
              <a:rPr lang="el-GR" i="1" dirty="0" err="1">
                <a:solidFill>
                  <a:srgbClr val="FF0000"/>
                </a:solidFill>
              </a:rPr>
              <a:t>έσα</a:t>
            </a:r>
            <a:r>
              <a:rPr lang="el-GR" i="1" dirty="0">
                <a:solidFill>
                  <a:srgbClr val="FF0000"/>
                </a:solidFill>
              </a:rPr>
              <a:t> στη φωτιά του γαλλοπρωσικού </a:t>
            </a:r>
            <a:r>
              <a:rPr lang="el-GR" i="1" dirty="0" err="1">
                <a:solidFill>
                  <a:srgbClr val="FF0000"/>
                </a:solidFill>
              </a:rPr>
              <a:t>πολέµου</a:t>
            </a:r>
            <a:r>
              <a:rPr lang="el-GR" i="1" dirty="0">
                <a:solidFill>
                  <a:srgbClr val="FF0000"/>
                </a:solidFill>
              </a:rPr>
              <a:t> (1870-1871). Η Γαλλία κήρυξε τον </a:t>
            </a:r>
            <a:r>
              <a:rPr lang="el-GR" i="1" dirty="0" err="1">
                <a:solidFill>
                  <a:srgbClr val="FF0000"/>
                </a:solidFill>
              </a:rPr>
              <a:t>πόλεµο</a:t>
            </a:r>
            <a:r>
              <a:rPr lang="el-GR" i="1" dirty="0">
                <a:solidFill>
                  <a:srgbClr val="FF0000"/>
                </a:solidFill>
              </a:rPr>
              <a:t> στα </a:t>
            </a:r>
            <a:r>
              <a:rPr lang="el-GR" i="1" dirty="0" err="1">
                <a:solidFill>
                  <a:srgbClr val="FF0000"/>
                </a:solidFill>
              </a:rPr>
              <a:t>γερµανικά</a:t>
            </a:r>
            <a:r>
              <a:rPr lang="el-GR" i="1" dirty="0">
                <a:solidFill>
                  <a:srgbClr val="FF0000"/>
                </a:solidFill>
              </a:rPr>
              <a:t> κράτη υπό την ηγεσία της </a:t>
            </a:r>
            <a:r>
              <a:rPr lang="el-GR" i="1" dirty="0"/>
              <a:t>Πρωσίας, αλλά ηττήθηκε γρήγορα. </a:t>
            </a:r>
            <a:endParaRPr lang="el-GR" i="1" dirty="0" smtClean="0"/>
          </a:p>
          <a:p>
            <a:pPr algn="just"/>
            <a:r>
              <a:rPr lang="el-GR" i="1" dirty="0" smtClean="0"/>
              <a:t>Ο </a:t>
            </a:r>
            <a:r>
              <a:rPr lang="el-GR" i="1" dirty="0"/>
              <a:t>ίδιος ο Ναπολέων Γ’ </a:t>
            </a:r>
            <a:r>
              <a:rPr lang="el-GR" i="1" dirty="0" err="1"/>
              <a:t>αιχµαλωτίστηκε</a:t>
            </a:r>
            <a:r>
              <a:rPr lang="el-GR" i="1" dirty="0"/>
              <a:t> µ</a:t>
            </a:r>
            <a:r>
              <a:rPr lang="el-GR" i="1" dirty="0" err="1"/>
              <a:t>αζί</a:t>
            </a:r>
            <a:r>
              <a:rPr lang="el-GR" i="1" dirty="0"/>
              <a:t> µε εκατοντάδες χιλιάδες </a:t>
            </a:r>
            <a:r>
              <a:rPr lang="el-GR" i="1" dirty="0" err="1"/>
              <a:t>γάλλους</a:t>
            </a:r>
            <a:r>
              <a:rPr lang="el-GR" i="1" dirty="0"/>
              <a:t> στρατιώτες. Η εξέλιξη του </a:t>
            </a:r>
            <a:r>
              <a:rPr lang="el-GR" i="1" dirty="0" err="1"/>
              <a:t>πολέµου</a:t>
            </a:r>
            <a:r>
              <a:rPr lang="el-GR" i="1" dirty="0"/>
              <a:t> προκάλεσε σοβαρές πολιτικοκοινωνικές ανακατατάξεις στη Γαλλία, µε πρώτη την πτώση της αυτοκρατορίας και την ανακήρυξη της </a:t>
            </a:r>
            <a:r>
              <a:rPr lang="el-GR" i="1" dirty="0" err="1"/>
              <a:t>δηµοκρατίας</a:t>
            </a:r>
            <a:r>
              <a:rPr lang="el-GR" i="1" dirty="0"/>
              <a:t>. </a:t>
            </a:r>
            <a:endParaRPr lang="el-GR" i="1" dirty="0" smtClean="0"/>
          </a:p>
          <a:p>
            <a:pPr algn="just"/>
            <a:r>
              <a:rPr lang="el-GR" i="1" dirty="0" smtClean="0"/>
              <a:t>Παρόλα </a:t>
            </a:r>
            <a:r>
              <a:rPr lang="el-GR" i="1" dirty="0"/>
              <a:t>αυτά τα </a:t>
            </a:r>
            <a:r>
              <a:rPr lang="el-GR" i="1" dirty="0" err="1"/>
              <a:t>γερµανικά</a:t>
            </a:r>
            <a:r>
              <a:rPr lang="el-GR" i="1" dirty="0"/>
              <a:t> </a:t>
            </a:r>
            <a:r>
              <a:rPr lang="el-GR" i="1" dirty="0" err="1"/>
              <a:t>στρατεύµατα</a:t>
            </a:r>
            <a:r>
              <a:rPr lang="el-GR" i="1" dirty="0"/>
              <a:t> συνέχισαν την προέλαση προς το Παρίσι. Ταυτόχρονα, </a:t>
            </a:r>
            <a:r>
              <a:rPr lang="el-GR" i="1" dirty="0">
                <a:solidFill>
                  <a:srgbClr val="FF0000"/>
                </a:solidFill>
              </a:rPr>
              <a:t>εξοπλιζόταν η εθνοφρουρά του Παρισιού, έτσι ώστε να </a:t>
            </a:r>
            <a:r>
              <a:rPr lang="el-GR" i="1" dirty="0" err="1">
                <a:solidFill>
                  <a:srgbClr val="FF0000"/>
                </a:solidFill>
              </a:rPr>
              <a:t>αµυνθεί</a:t>
            </a:r>
            <a:r>
              <a:rPr lang="el-GR" i="1" dirty="0">
                <a:solidFill>
                  <a:srgbClr val="FF0000"/>
                </a:solidFill>
              </a:rPr>
              <a:t> σε περίπτωση που ο </a:t>
            </a:r>
            <a:r>
              <a:rPr lang="el-GR" i="1" dirty="0" err="1">
                <a:solidFill>
                  <a:srgbClr val="FF0000"/>
                </a:solidFill>
              </a:rPr>
              <a:t>γερµανικός</a:t>
            </a:r>
            <a:r>
              <a:rPr lang="el-GR" i="1" dirty="0">
                <a:solidFill>
                  <a:srgbClr val="FF0000"/>
                </a:solidFill>
              </a:rPr>
              <a:t> στρατός </a:t>
            </a:r>
            <a:r>
              <a:rPr lang="el-GR" i="1" dirty="0" err="1">
                <a:solidFill>
                  <a:srgbClr val="FF0000"/>
                </a:solidFill>
              </a:rPr>
              <a:t>έµπαινε</a:t>
            </a:r>
            <a:r>
              <a:rPr lang="el-GR" i="1" dirty="0">
                <a:solidFill>
                  <a:srgbClr val="FF0000"/>
                </a:solidFill>
              </a:rPr>
              <a:t> στην πόλη. Η εθνοφρουρά αποτελούταν κυρίως από </a:t>
            </a:r>
            <a:r>
              <a:rPr lang="el-GR" i="1" dirty="0" err="1">
                <a:solidFill>
                  <a:srgbClr val="FF0000"/>
                </a:solidFill>
              </a:rPr>
              <a:t>οπλισµένους</a:t>
            </a:r>
            <a:r>
              <a:rPr lang="el-GR" i="1" dirty="0">
                <a:solidFill>
                  <a:srgbClr val="FF0000"/>
                </a:solidFill>
              </a:rPr>
              <a:t> εργάτες.</a:t>
            </a:r>
          </a:p>
        </p:txBody>
      </p:sp>
    </p:spTree>
    <p:extLst>
      <p:ext uri="{BB962C8B-B14F-4D97-AF65-F5344CB8AC3E}">
        <p14:creationId xmlns:p14="http://schemas.microsoft.com/office/powerpoint/2010/main" val="2927766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σύλληψη της Λουίζ </a:t>
            </a:r>
            <a:r>
              <a:rPr lang="el-GR" dirty="0" smtClean="0"/>
              <a:t>Μισέλ, </a:t>
            </a:r>
            <a:r>
              <a:rPr lang="el-GR" dirty="0"/>
              <a:t>Πίνακας του </a:t>
            </a:r>
            <a:r>
              <a:rPr lang="el-GR" dirty="0" err="1"/>
              <a:t>Jules</a:t>
            </a:r>
            <a:r>
              <a:rPr lang="el-GR" dirty="0"/>
              <a:t> </a:t>
            </a:r>
            <a:r>
              <a:rPr lang="el-GR" dirty="0" err="1"/>
              <a:t>Girardet</a:t>
            </a:r>
            <a:r>
              <a:rPr lang="el-GR" dirty="0"/>
              <a:t>, </a:t>
            </a:r>
            <a:r>
              <a:rPr lang="el-GR" dirty="0" smtClean="0"/>
              <a:t>1883</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3405250" y="2160588"/>
            <a:ext cx="3141538" cy="3881437"/>
          </a:xfrm>
          <a:prstGeom prst="rect">
            <a:avLst/>
          </a:prstGeom>
        </p:spPr>
      </p:pic>
    </p:spTree>
    <p:extLst>
      <p:ext uri="{BB962C8B-B14F-4D97-AF65-F5344CB8AC3E}">
        <p14:creationId xmlns:p14="http://schemas.microsoft.com/office/powerpoint/2010/main" val="660428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dirty="0"/>
              <a:t>Χαρακτηριστικά είναι τα λόγια της </a:t>
            </a:r>
            <a:r>
              <a:rPr lang="el-GR" dirty="0" smtClean="0">
                <a:solidFill>
                  <a:srgbClr val="FF0000"/>
                </a:solidFill>
              </a:rPr>
              <a:t>δασκάλας </a:t>
            </a:r>
            <a:r>
              <a:rPr lang="el-GR" dirty="0"/>
              <a:t>Λουίζ Μισέλ κατά τη διάρκεια του στρατοδικείου της:</a:t>
            </a:r>
          </a:p>
          <a:p>
            <a:pPr algn="just"/>
            <a:r>
              <a:rPr lang="el-GR" i="1" dirty="0" smtClean="0"/>
              <a:t>Έπραξα </a:t>
            </a:r>
            <a:r>
              <a:rPr lang="el-GR" i="1" dirty="0"/>
              <a:t>αυτό που </a:t>
            </a:r>
            <a:r>
              <a:rPr lang="el-GR" i="1" dirty="0" err="1"/>
              <a:t>ήµουν</a:t>
            </a:r>
            <a:r>
              <a:rPr lang="el-GR" i="1" dirty="0"/>
              <a:t> </a:t>
            </a:r>
            <a:r>
              <a:rPr lang="el-GR" i="1" dirty="0" err="1"/>
              <a:t>υποχρεωµένη</a:t>
            </a:r>
            <a:r>
              <a:rPr lang="el-GR" i="1" dirty="0"/>
              <a:t> να πράξω, δηλαδή το επαναστατικό µου </a:t>
            </a:r>
            <a:r>
              <a:rPr lang="el-GR" i="1" dirty="0" err="1"/>
              <a:t>καθήκον,χωρίς</a:t>
            </a:r>
            <a:r>
              <a:rPr lang="el-GR" i="1" dirty="0"/>
              <a:t> µίσος, χωρίς οργή, χωρίς </a:t>
            </a:r>
            <a:r>
              <a:rPr lang="el-GR" i="1" dirty="0" err="1"/>
              <a:t>οίκτο,ούτε</a:t>
            </a:r>
            <a:r>
              <a:rPr lang="el-GR" i="1" dirty="0"/>
              <a:t> για τους άλλους ούτε καν για τον εαυτό µου…δεν </a:t>
            </a:r>
            <a:r>
              <a:rPr lang="el-GR" i="1" dirty="0" err="1"/>
              <a:t>υπερασπίζοµαι</a:t>
            </a:r>
            <a:r>
              <a:rPr lang="el-GR" i="1" dirty="0"/>
              <a:t> τον εαυτό µου και ούτε </a:t>
            </a:r>
            <a:r>
              <a:rPr lang="el-GR" i="1" dirty="0" err="1"/>
              <a:t>επιθυµώ</a:t>
            </a:r>
            <a:r>
              <a:rPr lang="el-GR" i="1" dirty="0"/>
              <a:t> να µε υπερασπιστεί άλλος. Ανήκω ολοκληρωτικά στην κοινωνική επανάσταση και εφόσον κάθε καρδιά που πάλλεται για την ελευθερία δεν έχει κανένα άλλο </a:t>
            </a:r>
            <a:r>
              <a:rPr lang="el-GR" i="1" dirty="0" err="1"/>
              <a:t>δικαίωµα</a:t>
            </a:r>
            <a:r>
              <a:rPr lang="el-GR" i="1" dirty="0"/>
              <a:t> πέρα από ένα βόλι από µ</a:t>
            </a:r>
            <a:r>
              <a:rPr lang="el-GR" i="1" dirty="0" err="1"/>
              <a:t>ολύβι</a:t>
            </a:r>
            <a:r>
              <a:rPr lang="el-GR" i="1" dirty="0"/>
              <a:t>, εγώ απαιτώ το µ</a:t>
            </a:r>
            <a:r>
              <a:rPr lang="el-GR" i="1" dirty="0" err="1"/>
              <a:t>ερίδιό</a:t>
            </a:r>
            <a:r>
              <a:rPr lang="el-GR" i="1" dirty="0"/>
              <a:t> µου. Εάν µε αφήσετε να ζήσω, δεν θα πάψω ποτέ να φωνάζω για εκδίκηση και κάποτε θα κατορθώσω να την πάρω. Αυτά µόνο είχα να πω. Τώρα, εάν δεν είστε δειλοί, µ</a:t>
            </a:r>
            <a:r>
              <a:rPr lang="el-GR" i="1" dirty="0" err="1"/>
              <a:t>πορείτε</a:t>
            </a:r>
            <a:r>
              <a:rPr lang="el-GR" i="1" dirty="0"/>
              <a:t> να µε σκοτώσετε.</a:t>
            </a:r>
          </a:p>
        </p:txBody>
      </p:sp>
    </p:spTree>
    <p:extLst>
      <p:ext uri="{BB962C8B-B14F-4D97-AF65-F5344CB8AC3E}">
        <p14:creationId xmlns:p14="http://schemas.microsoft.com/office/powerpoint/2010/main" val="1866721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ΕΝΔΕΙΚΤΙΚΗ ΒΙΒΛΙΟΓΡΑΦΙΑ</a:t>
            </a:r>
            <a:endParaRPr lang="el-GR" dirty="0"/>
          </a:p>
        </p:txBody>
      </p:sp>
      <p:sp>
        <p:nvSpPr>
          <p:cNvPr id="3" name="Θέση περιεχομένου 2"/>
          <p:cNvSpPr>
            <a:spLocks noGrp="1"/>
          </p:cNvSpPr>
          <p:nvPr>
            <p:ph idx="1"/>
          </p:nvPr>
        </p:nvSpPr>
        <p:spPr/>
        <p:txBody>
          <a:bodyPr/>
          <a:lstStyle/>
          <a:p>
            <a:pPr algn="just"/>
            <a:r>
              <a:rPr lang="el-GR" dirty="0" smtClean="0"/>
              <a:t>ΓΚΑΡΕΘ ΟΥΙΛΙΑΜΣ (201</a:t>
            </a:r>
            <a:r>
              <a:rPr lang="en-US" dirty="0" smtClean="0"/>
              <a:t>3</a:t>
            </a:r>
            <a:r>
              <a:rPr lang="el-GR" dirty="0" smtClean="0"/>
              <a:t>)</a:t>
            </a:r>
            <a:r>
              <a:rPr lang="en-US" dirty="0" smtClean="0"/>
              <a:t>.</a:t>
            </a:r>
            <a:r>
              <a:rPr lang="el-GR" dirty="0" smtClean="0"/>
              <a:t> </a:t>
            </a:r>
            <a:r>
              <a:rPr lang="en-US" dirty="0" smtClean="0"/>
              <a:t>PARALYSED WITH FEAR,THE STORY OF POLIO. PALGRAVE, MACMILLAN.</a:t>
            </a:r>
          </a:p>
          <a:p>
            <a:pPr algn="just"/>
            <a:r>
              <a:rPr lang="en-US" dirty="0" smtClean="0"/>
              <a:t>-</a:t>
            </a:r>
            <a:r>
              <a:rPr lang="el-GR" dirty="0" smtClean="0"/>
              <a:t>-------</a:t>
            </a:r>
            <a:r>
              <a:rPr lang="en-US" dirty="0" smtClean="0"/>
              <a:t> (2019). UNRAVELLING THE DOUBLE HELIX, THE LAST HEROES OF DNA. W and N.</a:t>
            </a:r>
            <a:endParaRPr lang="el-GR" dirty="0" smtClean="0"/>
          </a:p>
          <a:p>
            <a:pPr algn="just"/>
            <a:r>
              <a:rPr lang="en-US" dirty="0" smtClean="0"/>
              <a:t>PHTER FRANKOPAN (2019). THE </a:t>
            </a:r>
            <a:r>
              <a:rPr lang="en-US" dirty="0"/>
              <a:t>NEW SILK </a:t>
            </a:r>
            <a:r>
              <a:rPr lang="en-US" dirty="0" smtClean="0"/>
              <a:t>ROADS, THE </a:t>
            </a:r>
            <a:r>
              <a:rPr lang="en-US" dirty="0"/>
              <a:t>PRESENT AND FUTURE OF THE </a:t>
            </a:r>
            <a:r>
              <a:rPr lang="en-US" dirty="0" smtClean="0"/>
              <a:t>WORLDFRANKOPAN PETER.  BLOOMSBURY</a:t>
            </a:r>
          </a:p>
          <a:p>
            <a:pPr algn="just"/>
            <a:r>
              <a:rPr lang="el-GR" dirty="0"/>
              <a:t>ΜΙΧΑΗΛΙΔΗΣ, Γ. (2021). ΤΑ ΝΑΥΠΛΙΑΚΑ ΤΟΥ 1862: </a:t>
            </a:r>
            <a:r>
              <a:rPr lang="en-US" dirty="0"/>
              <a:t>HISTORY MAGAZINE, BBC</a:t>
            </a:r>
            <a:r>
              <a:rPr lang="en-US" dirty="0" smtClean="0"/>
              <a:t>.</a:t>
            </a:r>
            <a:endParaRPr lang="el-GR" dirty="0" smtClean="0"/>
          </a:p>
          <a:p>
            <a:pPr algn="just"/>
            <a:endParaRPr lang="en-US" dirty="0"/>
          </a:p>
          <a:p>
            <a:pPr algn="just"/>
            <a:endParaRPr lang="el-GR" dirty="0"/>
          </a:p>
        </p:txBody>
      </p:sp>
    </p:spTree>
    <p:extLst>
      <p:ext uri="{BB962C8B-B14F-4D97-AF65-F5344CB8AC3E}">
        <p14:creationId xmlns:p14="http://schemas.microsoft.com/office/powerpoint/2010/main" val="254878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Έρικ </a:t>
            </a:r>
            <a:r>
              <a:rPr lang="el-GR" dirty="0" err="1"/>
              <a:t>Χομπσμοάουμ</a:t>
            </a:r>
            <a:endParaRPr lang="el-GR" dirty="0"/>
          </a:p>
        </p:txBody>
      </p:sp>
      <p:sp>
        <p:nvSpPr>
          <p:cNvPr id="3" name="Θέση περιεχομένου 2"/>
          <p:cNvSpPr>
            <a:spLocks noGrp="1"/>
          </p:cNvSpPr>
          <p:nvPr>
            <p:ph idx="1"/>
          </p:nvPr>
        </p:nvSpPr>
        <p:spPr/>
        <p:txBody>
          <a:bodyPr>
            <a:normAutofit/>
          </a:bodyPr>
          <a:lstStyle/>
          <a:p>
            <a:r>
              <a:rPr lang="el-GR" dirty="0"/>
              <a:t>Για την ιστορία (</a:t>
            </a:r>
            <a:r>
              <a:rPr lang="el-GR" dirty="0" smtClean="0"/>
              <a:t>Θεμέλιο)</a:t>
            </a:r>
          </a:p>
          <a:p>
            <a:r>
              <a:rPr lang="el-GR" dirty="0" smtClean="0"/>
              <a:t>Έθνη </a:t>
            </a:r>
            <a:r>
              <a:rPr lang="el-GR" dirty="0"/>
              <a:t>και εθνικισμός από το 1780 μέχρι σήμερα (</a:t>
            </a:r>
            <a:r>
              <a:rPr lang="el-GR" dirty="0" err="1"/>
              <a:t>Καρδαμίτσα</a:t>
            </a:r>
            <a:r>
              <a:rPr lang="el-GR" dirty="0"/>
              <a:t>)</a:t>
            </a:r>
          </a:p>
          <a:p>
            <a:r>
              <a:rPr lang="el-GR" dirty="0"/>
              <a:t>Επαναστάτες (</a:t>
            </a:r>
            <a:r>
              <a:rPr lang="el-GR" dirty="0" smtClean="0"/>
              <a:t>Θεμέλιο)</a:t>
            </a:r>
          </a:p>
          <a:p>
            <a:r>
              <a:rPr lang="el-GR" dirty="0" smtClean="0"/>
              <a:t>Η </a:t>
            </a:r>
            <a:r>
              <a:rPr lang="el-GR" dirty="0"/>
              <a:t>επινόηση της παράδοσης (Θεμέλιο)</a:t>
            </a:r>
          </a:p>
          <a:p>
            <a:r>
              <a:rPr lang="el-GR" dirty="0"/>
              <a:t>Η επόμενη μέρα (</a:t>
            </a:r>
            <a:r>
              <a:rPr lang="el-GR" dirty="0" smtClean="0"/>
              <a:t>Επίκεντρο</a:t>
            </a:r>
          </a:p>
          <a:p>
            <a:r>
              <a:rPr lang="el-GR" dirty="0" smtClean="0"/>
              <a:t>)Η </a:t>
            </a:r>
            <a:r>
              <a:rPr lang="el-GR" dirty="0"/>
              <a:t>εποχή των επαναστάσεων 1789-1848 (ΜΙΕΤ)</a:t>
            </a:r>
          </a:p>
          <a:p>
            <a:r>
              <a:rPr lang="el-GR" dirty="0"/>
              <a:t>Η εποχή του κεφαλαίου 1848-1875 (</a:t>
            </a:r>
            <a:r>
              <a:rPr lang="el-GR" dirty="0" smtClean="0"/>
              <a:t>ΜΙΕΤ)</a:t>
            </a:r>
          </a:p>
          <a:p>
            <a:r>
              <a:rPr lang="el-GR" dirty="0" smtClean="0"/>
              <a:t>Η </a:t>
            </a:r>
            <a:r>
              <a:rPr lang="el-GR" dirty="0"/>
              <a:t>εποχή των αυτοκρατοριών 1875-1914 (ΜΙΕΤ)</a:t>
            </a:r>
          </a:p>
          <a:p>
            <a:r>
              <a:rPr lang="el-GR" dirty="0"/>
              <a:t>Η εποχή των άκρων (</a:t>
            </a:r>
            <a:r>
              <a:rPr lang="el-GR" dirty="0" smtClean="0"/>
              <a:t>Θεμέλιο</a:t>
            </a:r>
          </a:p>
          <a:p>
            <a:endParaRPr lang="el-GR" dirty="0"/>
          </a:p>
        </p:txBody>
      </p:sp>
    </p:spTree>
    <p:extLst>
      <p:ext uri="{BB962C8B-B14F-4D97-AF65-F5344CB8AC3E}">
        <p14:creationId xmlns:p14="http://schemas.microsoft.com/office/powerpoint/2010/main" val="3016394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Έρικ </a:t>
            </a:r>
            <a:r>
              <a:rPr lang="el-GR" dirty="0" err="1"/>
              <a:t>Χομπσμοάουμ</a:t>
            </a:r>
            <a:endParaRPr lang="el-GR" dirty="0"/>
          </a:p>
        </p:txBody>
      </p:sp>
      <p:sp>
        <p:nvSpPr>
          <p:cNvPr id="3" name="Θέση περιεχομένου 2"/>
          <p:cNvSpPr>
            <a:spLocks noGrp="1"/>
          </p:cNvSpPr>
          <p:nvPr>
            <p:ph idx="1"/>
          </p:nvPr>
        </p:nvSpPr>
        <p:spPr/>
        <p:txBody>
          <a:bodyPr/>
          <a:lstStyle/>
          <a:p>
            <a:r>
              <a:rPr lang="el-GR" dirty="0" smtClean="0"/>
              <a:t>Η </a:t>
            </a:r>
            <a:r>
              <a:rPr lang="el-GR" dirty="0"/>
              <a:t>σκηνή της τζαζ (Εξάντας)</a:t>
            </a:r>
          </a:p>
          <a:p>
            <a:r>
              <a:rPr lang="el-GR" dirty="0"/>
              <a:t>Η συμβολή του Καρόλου </a:t>
            </a:r>
            <a:r>
              <a:rPr lang="el-GR" dirty="0" err="1"/>
              <a:t>Μάρξ</a:t>
            </a:r>
            <a:r>
              <a:rPr lang="el-GR" dirty="0"/>
              <a:t> στην επιστήμη της ιστορίας (Μνήμων)</a:t>
            </a:r>
          </a:p>
          <a:p>
            <a:r>
              <a:rPr lang="el-GR" dirty="0"/>
              <a:t>Ληστές (</a:t>
            </a:r>
            <a:r>
              <a:rPr lang="el-GR" dirty="0" smtClean="0"/>
              <a:t>Θεμέλιο</a:t>
            </a:r>
          </a:p>
          <a:p>
            <a:r>
              <a:rPr lang="el-GR" dirty="0" smtClean="0"/>
              <a:t>)</a:t>
            </a:r>
            <a:r>
              <a:rPr lang="el-GR" dirty="0"/>
              <a:t>Ξεχωριστοί άνθρωποι (Θεμέλιο)</a:t>
            </a:r>
          </a:p>
          <a:p>
            <a:r>
              <a:rPr lang="el-GR" dirty="0"/>
              <a:t>Παγκοσμιοποίηση Δημοκρατία και Τρομοκρατία (Θεμέλιο)</a:t>
            </a:r>
          </a:p>
          <a:p>
            <a:r>
              <a:rPr lang="el-GR" dirty="0" err="1"/>
              <a:t>Σαμπατέ</a:t>
            </a:r>
            <a:r>
              <a:rPr lang="el-GR" dirty="0"/>
              <a:t> (Ελεύθερος Τύπος</a:t>
            </a:r>
            <a:r>
              <a:rPr lang="el-GR" dirty="0" smtClean="0"/>
              <a:t>)</a:t>
            </a:r>
          </a:p>
          <a:p>
            <a:r>
              <a:rPr lang="el-GR" dirty="0" smtClean="0"/>
              <a:t>Στους </a:t>
            </a:r>
            <a:r>
              <a:rPr lang="el-GR" dirty="0"/>
              <a:t>ορίζοντες του 21ου αιώνα (Θεμέλιο)</a:t>
            </a:r>
          </a:p>
          <a:p>
            <a:r>
              <a:rPr lang="el-GR" dirty="0"/>
              <a:t>Συναρπαστικά χρόνια (Θεμέλιο</a:t>
            </a:r>
            <a:r>
              <a:rPr lang="el-GR" dirty="0" smtClean="0"/>
              <a:t>)</a:t>
            </a:r>
          </a:p>
          <a:p>
            <a:r>
              <a:rPr lang="el-GR" dirty="0" smtClean="0"/>
              <a:t>Πώς </a:t>
            </a:r>
            <a:r>
              <a:rPr lang="el-GR" dirty="0"/>
              <a:t>να αλλάξουμε τον κόσμο (Θεμέλιο</a:t>
            </a:r>
          </a:p>
          <a:p>
            <a:endParaRPr lang="el-GR" dirty="0"/>
          </a:p>
        </p:txBody>
      </p:sp>
    </p:spTree>
    <p:extLst>
      <p:ext uri="{BB962C8B-B14F-4D97-AF65-F5344CB8AC3E}">
        <p14:creationId xmlns:p14="http://schemas.microsoft.com/office/powerpoint/2010/main" val="1198255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ΠΗΤΕΡ ΦΡΑΝΚΟΠΑΝ</a:t>
            </a:r>
            <a:br>
              <a:rPr lang="el-GR" dirty="0" smtClean="0"/>
            </a:br>
            <a:r>
              <a:rPr lang="el-GR" dirty="0" smtClean="0"/>
              <a:t>ΠΑΓΚΟΣΜΙΑ ΙΣΤΟΡΙΟΓΡΑΦΙΑ</a:t>
            </a:r>
            <a:endParaRPr lang="el-GR" dirty="0"/>
          </a:p>
        </p:txBody>
      </p:sp>
      <p:sp>
        <p:nvSpPr>
          <p:cNvPr id="3" name="Θέση περιεχομένου 2"/>
          <p:cNvSpPr>
            <a:spLocks noGrp="1"/>
          </p:cNvSpPr>
          <p:nvPr>
            <p:ph idx="1"/>
          </p:nvPr>
        </p:nvSpPr>
        <p:spPr/>
        <p:txBody>
          <a:bodyPr/>
          <a:lstStyle/>
          <a:p>
            <a:r>
              <a:rPr lang="el-GR" b="1" i="1" dirty="0" smtClean="0"/>
              <a:t>ΟΙ ΔΡΟΜΟΙ ΤΟΥ ΜΕΤΑΞΙΟΥ-ΜΙΑ ΝΕΑ ΙΣΤΟΡΙΑ ΤΟΥ ΚΟΣΜΟΥ</a:t>
            </a:r>
          </a:p>
          <a:p>
            <a:r>
              <a:rPr lang="el-GR" dirty="0" smtClean="0"/>
              <a:t>ΠΑΓΚΟΣΜΙΑ ΙΣΤΟΡΙΑ</a:t>
            </a:r>
          </a:p>
          <a:p>
            <a:r>
              <a:rPr lang="el-GR" dirty="0" smtClean="0"/>
              <a:t>«ΟΙ ΕΠΙΔΗΜΙΕΣ ΑΠΟΤΕΛΟΥΝ ΤΟΝ ΠΡΩΤΟ ΠΑΡΑΓΟΝΤΑ ΠΟΥ ΕΠΗΡΕΑΖΕΙ ΤΟΥΣ ΠΑΝΤΕΣ, ΑΛΛΑ ΕΜΕΙΣ ΕΝΔΙΑΦΕΡΟΜΑΣΤΕ ΚΥΡΙΩΣ ΓΙΑ ΤΟ  ΠΩΣ ΟΙ ΑΝΘΡΩΠΟΙ ΣΚΟΤΩΝΟΝΤΑΙ ΜΕΤΑΞΥ ΤΟΥΣ....»</a:t>
            </a:r>
          </a:p>
          <a:p>
            <a:r>
              <a:rPr lang="el-GR" dirty="0" smtClean="0"/>
              <a:t>ΠΟΛΕΜΟΙ</a:t>
            </a:r>
          </a:p>
          <a:p>
            <a:r>
              <a:rPr lang="el-GR" dirty="0" smtClean="0">
                <a:solidFill>
                  <a:srgbClr val="FF0000"/>
                </a:solidFill>
              </a:rPr>
              <a:t>ΙΣΤΟΡΙΚΟΙ ΠΑΡΑΛΛΗΛΙΣΜΟΙ</a:t>
            </a:r>
          </a:p>
          <a:p>
            <a:r>
              <a:rPr lang="el-GR" dirty="0" smtClean="0"/>
              <a:t>ΒΡΑΒΕΙΟ </a:t>
            </a:r>
            <a:r>
              <a:rPr lang="en-US" dirty="0" smtClean="0"/>
              <a:t>CUNDILL 2020 </a:t>
            </a:r>
            <a:r>
              <a:rPr lang="el-GR" dirty="0" smtClean="0"/>
              <a:t>–ΙΣΤΟΡΙΚΗ ΕΠΙΣΤΗΜΗ</a:t>
            </a:r>
          </a:p>
          <a:p>
            <a:pPr algn="just"/>
            <a:r>
              <a:rPr lang="el-GR" dirty="0" smtClean="0"/>
              <a:t>ΔΙΑΣΥΝΔΕΣΗ ΜΕΤΑΞΥ ΔΙΑΦΟΡΕΤΙΚΩΝ ΘΕΜΑΤΟΛΟΓΙΩΝ ΚΑΙ ΕΙΔΩΝ ΕΠΙΣΤΗΜΟΝΙΚΗΣ ΕΡΕΥΝΑΣ</a:t>
            </a:r>
          </a:p>
          <a:p>
            <a:endParaRPr lang="el-GR" dirty="0"/>
          </a:p>
        </p:txBody>
      </p:sp>
    </p:spTree>
    <p:extLst>
      <p:ext uri="{BB962C8B-B14F-4D97-AF65-F5344CB8AC3E}">
        <p14:creationId xmlns:p14="http://schemas.microsoft.com/office/powerpoint/2010/main" val="2704220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Ο </a:t>
            </a:r>
            <a:r>
              <a:rPr lang="el-GR" dirty="0" err="1"/>
              <a:t>Peter</a:t>
            </a:r>
            <a:r>
              <a:rPr lang="el-GR" dirty="0"/>
              <a:t> </a:t>
            </a:r>
            <a:r>
              <a:rPr lang="el-GR" dirty="0" err="1"/>
              <a:t>Frankopan</a:t>
            </a:r>
            <a:r>
              <a:rPr lang="el-GR" dirty="0"/>
              <a:t> είναι καθηγητής Παγκόσμιας Ιστορίας στο Πανεπιστήμιο της Οξφόρδης, όπου είναι επίσης ερευνητικός εταίρος στο </a:t>
            </a:r>
            <a:r>
              <a:rPr lang="el-GR" dirty="0" err="1"/>
              <a:t>Worcester</a:t>
            </a:r>
            <a:r>
              <a:rPr lang="el-GR" dirty="0"/>
              <a:t> </a:t>
            </a:r>
            <a:r>
              <a:rPr lang="el-GR" dirty="0" err="1"/>
              <a:t>College</a:t>
            </a:r>
            <a:r>
              <a:rPr lang="el-GR" dirty="0"/>
              <a:t> και Διευθυντής του Κέντρου Βυζαντινών Ερευνών. </a:t>
            </a:r>
            <a:endParaRPr lang="el-GR" dirty="0" smtClean="0"/>
          </a:p>
          <a:p>
            <a:r>
              <a:rPr lang="el-GR" dirty="0" smtClean="0"/>
              <a:t>Ειδικεύεται </a:t>
            </a:r>
            <a:r>
              <a:rPr lang="el-GR" dirty="0"/>
              <a:t>στην ιστορία της Βυζαντινής Αυτοκρατορίας στον 11ο αιώνα και στην ιστορία της Μεσογείου, της Μικράς Ασίας και της Μέσης Ανατολής, της Ρωσίας και των Βαλκανίων, καθώς και στις σχέσεις χριστιανισμού και ισλάμ. Ασχολείται επίσης με τη μεσαιωνική ελληνική γραμματεία (έχει μεταφράσει την </a:t>
            </a:r>
            <a:r>
              <a:rPr lang="el-GR" dirty="0" err="1"/>
              <a:t>Αλεξιάδα</a:t>
            </a:r>
            <a:r>
              <a:rPr lang="el-GR" dirty="0"/>
              <a:t> για τα </a:t>
            </a:r>
            <a:r>
              <a:rPr lang="el-GR" dirty="0" err="1"/>
              <a:t>Penguin</a:t>
            </a:r>
            <a:r>
              <a:rPr lang="el-GR" dirty="0"/>
              <a:t> </a:t>
            </a:r>
            <a:r>
              <a:rPr lang="el-GR" dirty="0" err="1"/>
              <a:t>Classics</a:t>
            </a:r>
            <a:r>
              <a:rPr lang="el-GR" dirty="0"/>
              <a:t>) και με τις διπλωματικές και πολιτιστικές ανταλλαγές ανάμεσα στην Κωνσταντινούπολη και τον ισλαμικό κόσμο, τη δυτική Ευρώπη και τις ηγεμονίες των Βαλκανίων. </a:t>
            </a:r>
            <a:endParaRPr lang="el-GR" dirty="0" smtClean="0"/>
          </a:p>
          <a:p>
            <a:r>
              <a:rPr lang="el-GR" dirty="0" smtClean="0"/>
              <a:t>Αρθρογραφεί </a:t>
            </a:r>
            <a:r>
              <a:rPr lang="el-GR" dirty="0"/>
              <a:t>στον διεθνή τύπο (The </a:t>
            </a:r>
            <a:r>
              <a:rPr lang="el-GR" dirty="0" err="1"/>
              <a:t>New</a:t>
            </a:r>
            <a:r>
              <a:rPr lang="el-GR" dirty="0"/>
              <a:t> </a:t>
            </a:r>
            <a:r>
              <a:rPr lang="el-GR" dirty="0" err="1"/>
              <a:t>York</a:t>
            </a:r>
            <a:r>
              <a:rPr lang="el-GR" dirty="0"/>
              <a:t> </a:t>
            </a:r>
            <a:r>
              <a:rPr lang="el-GR" dirty="0" err="1"/>
              <a:t>Times</a:t>
            </a:r>
            <a:r>
              <a:rPr lang="el-GR" dirty="0"/>
              <a:t>, </a:t>
            </a:r>
            <a:r>
              <a:rPr lang="el-GR" dirty="0" err="1"/>
              <a:t>Financial</a:t>
            </a:r>
            <a:r>
              <a:rPr lang="el-GR" dirty="0"/>
              <a:t> </a:t>
            </a:r>
            <a:r>
              <a:rPr lang="el-GR" dirty="0" err="1"/>
              <a:t>Times</a:t>
            </a:r>
            <a:r>
              <a:rPr lang="el-GR" dirty="0"/>
              <a:t>, </a:t>
            </a:r>
            <a:r>
              <a:rPr lang="el-GR" dirty="0" err="1"/>
              <a:t>Guardian</a:t>
            </a:r>
            <a:r>
              <a:rPr lang="el-GR" dirty="0"/>
              <a:t> κ.α.) και έχει χαρακτηριστεί «ο ροκ σταρ ιστορικός των ημερών» (The </a:t>
            </a:r>
            <a:r>
              <a:rPr lang="el-GR" dirty="0" err="1"/>
              <a:t>New</a:t>
            </a:r>
            <a:r>
              <a:rPr lang="el-GR" dirty="0"/>
              <a:t> </a:t>
            </a:r>
            <a:r>
              <a:rPr lang="el-GR" dirty="0" err="1"/>
              <a:t>Statesman</a:t>
            </a:r>
            <a:r>
              <a:rPr lang="el-GR" dirty="0"/>
              <a:t>). Έργα του είναι: The First </a:t>
            </a:r>
            <a:r>
              <a:rPr lang="el-GR" dirty="0" err="1"/>
              <a:t>Crusade</a:t>
            </a:r>
            <a:r>
              <a:rPr lang="el-GR" dirty="0"/>
              <a:t>. The </a:t>
            </a:r>
            <a:r>
              <a:rPr lang="el-GR" dirty="0" err="1"/>
              <a:t>Call</a:t>
            </a:r>
            <a:r>
              <a:rPr lang="el-GR" dirty="0"/>
              <a:t> </a:t>
            </a:r>
            <a:r>
              <a:rPr lang="el-GR" dirty="0" err="1"/>
              <a:t>from</a:t>
            </a:r>
            <a:r>
              <a:rPr lang="el-GR" dirty="0"/>
              <a:t> the East (2012), The </a:t>
            </a:r>
            <a:r>
              <a:rPr lang="el-GR" dirty="0" err="1"/>
              <a:t>Silk</a:t>
            </a:r>
            <a:r>
              <a:rPr lang="el-GR" dirty="0"/>
              <a:t> </a:t>
            </a:r>
            <a:r>
              <a:rPr lang="el-GR" dirty="0" err="1"/>
              <a:t>Roads</a:t>
            </a:r>
            <a:r>
              <a:rPr lang="el-GR" dirty="0"/>
              <a:t>. A </a:t>
            </a:r>
            <a:r>
              <a:rPr lang="el-GR" dirty="0" err="1"/>
              <a:t>New</a:t>
            </a:r>
            <a:r>
              <a:rPr lang="el-GR" dirty="0"/>
              <a:t> </a:t>
            </a:r>
            <a:r>
              <a:rPr lang="el-GR" dirty="0" err="1"/>
              <a:t>History</a:t>
            </a:r>
            <a:r>
              <a:rPr lang="el-GR" dirty="0"/>
              <a:t> of the World (2015), The </a:t>
            </a:r>
            <a:r>
              <a:rPr lang="el-GR" dirty="0" err="1"/>
              <a:t>New</a:t>
            </a:r>
            <a:r>
              <a:rPr lang="el-GR" dirty="0"/>
              <a:t> </a:t>
            </a:r>
            <a:r>
              <a:rPr lang="el-GR" dirty="0" err="1"/>
              <a:t>Silk</a:t>
            </a:r>
            <a:r>
              <a:rPr lang="el-GR" dirty="0"/>
              <a:t> </a:t>
            </a:r>
            <a:r>
              <a:rPr lang="el-GR" dirty="0" err="1"/>
              <a:t>Roads</a:t>
            </a:r>
            <a:r>
              <a:rPr lang="el-GR" dirty="0"/>
              <a:t>. The </a:t>
            </a:r>
            <a:r>
              <a:rPr lang="el-GR" dirty="0" err="1"/>
              <a:t>Present</a:t>
            </a:r>
            <a:r>
              <a:rPr lang="el-GR" dirty="0"/>
              <a:t> and </a:t>
            </a:r>
            <a:r>
              <a:rPr lang="el-GR" dirty="0" err="1"/>
              <a:t>Future</a:t>
            </a:r>
            <a:r>
              <a:rPr lang="el-GR" dirty="0"/>
              <a:t> of the World (2018).</a:t>
            </a:r>
          </a:p>
        </p:txBody>
      </p:sp>
    </p:spTree>
    <p:extLst>
      <p:ext uri="{BB962C8B-B14F-4D97-AF65-F5344CB8AC3E}">
        <p14:creationId xmlns:p14="http://schemas.microsoft.com/office/powerpoint/2010/main" val="3805608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stretch>
            <a:fillRect/>
          </a:stretch>
        </p:blipFill>
        <p:spPr>
          <a:xfrm>
            <a:off x="1038955" y="2080101"/>
            <a:ext cx="2771775" cy="2762250"/>
          </a:xfrm>
          <a:prstGeom prst="rect">
            <a:avLst/>
          </a:prstGeom>
        </p:spPr>
      </p:pic>
      <p:sp>
        <p:nvSpPr>
          <p:cNvPr id="5" name="Ορθογώνιο 4"/>
          <p:cNvSpPr/>
          <p:nvPr/>
        </p:nvSpPr>
        <p:spPr>
          <a:xfrm>
            <a:off x="4261104" y="3145536"/>
            <a:ext cx="4882896" cy="1477328"/>
          </a:xfrm>
          <a:prstGeom prst="rect">
            <a:avLst/>
          </a:prstGeom>
        </p:spPr>
        <p:txBody>
          <a:bodyPr wrap="square">
            <a:spAutoFit/>
          </a:bodyPr>
          <a:lstStyle/>
          <a:p>
            <a:r>
              <a:rPr lang="en-US" dirty="0" smtClean="0"/>
              <a:t>FRANKOPAN PETER</a:t>
            </a:r>
            <a:r>
              <a:rPr lang="el-GR" dirty="0" smtClean="0"/>
              <a:t> (2019) </a:t>
            </a:r>
            <a:r>
              <a:rPr lang="en-US" dirty="0" smtClean="0"/>
              <a:t>THE </a:t>
            </a:r>
            <a:r>
              <a:rPr lang="en-US" dirty="0"/>
              <a:t>NEW SILK </a:t>
            </a:r>
            <a:r>
              <a:rPr lang="en-US" dirty="0" smtClean="0"/>
              <a:t>ROADS</a:t>
            </a:r>
            <a:r>
              <a:rPr lang="el-GR" dirty="0" smtClean="0"/>
              <a:t>, </a:t>
            </a:r>
            <a:r>
              <a:rPr lang="en-US" dirty="0" smtClean="0"/>
              <a:t>THE </a:t>
            </a:r>
            <a:r>
              <a:rPr lang="en-US" dirty="0"/>
              <a:t>PRESENT AND FUTURE OF THE WORLD</a:t>
            </a:r>
          </a:p>
          <a:p>
            <a:r>
              <a:rPr lang="el-GR" dirty="0" smtClean="0"/>
              <a:t> </a:t>
            </a:r>
            <a:endParaRPr lang="en-US" dirty="0"/>
          </a:p>
          <a:p>
            <a:r>
              <a:rPr lang="en-US" dirty="0" err="1"/>
              <a:t>Εκδότης</a:t>
            </a:r>
            <a:r>
              <a:rPr lang="en-US" dirty="0"/>
              <a:t>: BLOOMSBURY</a:t>
            </a:r>
            <a:endParaRPr lang="el-GR" dirty="0"/>
          </a:p>
        </p:txBody>
      </p:sp>
    </p:spTree>
    <p:extLst>
      <p:ext uri="{BB962C8B-B14F-4D97-AF65-F5344CB8AC3E}">
        <p14:creationId xmlns:p14="http://schemas.microsoft.com/office/powerpoint/2010/main" val="2083314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19 </a:t>
            </a:r>
            <a:r>
              <a:rPr lang="el-GR" dirty="0" err="1" smtClean="0"/>
              <a:t>ος</a:t>
            </a:r>
            <a:r>
              <a:rPr lang="el-GR" dirty="0" smtClean="0"/>
              <a:t> αιώνας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ΙΣΤΟΡΙΑ ΤΟΥ ΕΜΒΟΛΙΑΣΜΟΥ</a:t>
            </a:r>
          </a:p>
          <a:p>
            <a:r>
              <a:rPr lang="el-GR" dirty="0" smtClean="0"/>
              <a:t>1798- ΕΝΤΟΥΑΡΝΤ ΤΖΕΝΕΡ</a:t>
            </a:r>
          </a:p>
          <a:p>
            <a:r>
              <a:rPr lang="el-GR" dirty="0" smtClean="0"/>
              <a:t>ΕΜΒΟΛΙΑΣΜΟΣ ΥΓΙΩΝ ΑΤΟΜΩΝ  ΜΕ ΤΟ ΜΙΚΡΟΒΙΟ ΔΑΜΑΛΙΤΙΔΑΣ</a:t>
            </a:r>
          </a:p>
          <a:p>
            <a:r>
              <a:rPr lang="el-GR" dirty="0" smtClean="0"/>
              <a:t>ΗΠΙΑ ΑΣΘΕΝΕΙΑ ΒΟΟΕΙΔΩΝ</a:t>
            </a:r>
          </a:p>
          <a:p>
            <a:r>
              <a:rPr lang="el-GR" dirty="0" smtClean="0"/>
              <a:t>ΠΡΟΣΤΑΣΙΑ ΑΠΌ ΤΗΝ ΕΥΛΟΓΙΑ= Η ΑΙΤΙΑ ΓΙΑ 1 ΣΤΟΥΣ 12 ΘΑΝΑΤΟΥΣ ΠΑΓΚΟΣΜΙΩΣ</a:t>
            </a:r>
          </a:p>
          <a:p>
            <a:r>
              <a:rPr lang="el-GR" dirty="0" smtClean="0"/>
              <a:t>ΑΦΑΝΙΣΜΟΣ ΠΟΛΙΤΙΣΜΩΝ- ΑΖΤΕΚΟΙ- ΙΝΚΑ</a:t>
            </a:r>
          </a:p>
          <a:p>
            <a:r>
              <a:rPr lang="el-GR" dirty="0" smtClean="0"/>
              <a:t>ΙΑΤΡΙΚΗ ΠΡΑΚΤΙΚΗ</a:t>
            </a:r>
          </a:p>
          <a:p>
            <a:r>
              <a:rPr lang="el-GR" dirty="0" smtClean="0"/>
              <a:t>1808- ΠΑΣΤΕΡ ΠΡΟΣ ΤΙΜΗ </a:t>
            </a:r>
            <a:r>
              <a:rPr lang="en-US" dirty="0" smtClean="0"/>
              <a:t>TOY TZENER NA </a:t>
            </a:r>
            <a:r>
              <a:rPr lang="el-GR" dirty="0" smtClean="0"/>
              <a:t>ΚΑΘΙΕΡΩΘΕΙ </a:t>
            </a:r>
            <a:r>
              <a:rPr lang="en-US" dirty="0" smtClean="0"/>
              <a:t>O </a:t>
            </a:r>
            <a:r>
              <a:rPr lang="el-GR" dirty="0" smtClean="0"/>
              <a:t>ΟΡΟΣ </a:t>
            </a:r>
            <a:r>
              <a:rPr lang="en-US" dirty="0" smtClean="0"/>
              <a:t>–VACCINATION</a:t>
            </a:r>
            <a:r>
              <a:rPr lang="el-GR" dirty="0" smtClean="0"/>
              <a:t> ΓΙΑ ΟΛΟΥΣ ΤΟΥΣ ΕΜΒΟΛΙΑΣΜΟΥΣ ΠΟΥ ΚΑΤΑΠΟΛΕΜΟΥΣΑΝ ΛΟΙΜΩΞΕΙΣ</a:t>
            </a:r>
          </a:p>
          <a:p>
            <a:r>
              <a:rPr lang="el-GR" dirty="0" smtClean="0"/>
              <a:t>Ο ΠΑΣΤΕΡ ΕΓΙΝΕ ΓΝΩΣΤΟΣ ΓΙΑ ΑΝΑΚΑΛΥΨΗ ΑΝΤΙΛΥΣΣΙΚΟΥ ΕΜΒΟΛΙΟΥ</a:t>
            </a:r>
          </a:p>
          <a:p>
            <a:r>
              <a:rPr lang="el-GR" dirty="0" smtClean="0"/>
              <a:t>ΚΑΙ ΑΝΕΠΤΥΞΕ ΤΑ ΕΜΒΟΛΙΑ ΕΝΑΝΤΙΟΝ ΤΗΣ ΧΟΛΕΡΑΣ ΚΑΙ ΤΗΣ ΑΣΘΕΝΕΙΑΣ ΑΝΘΡΑΚΑ</a:t>
            </a:r>
          </a:p>
          <a:p>
            <a:endParaRPr lang="en-US" dirty="0" smtClean="0"/>
          </a:p>
        </p:txBody>
      </p:sp>
    </p:spTree>
    <p:extLst>
      <p:ext uri="{BB962C8B-B14F-4D97-AF65-F5344CB8AC3E}">
        <p14:creationId xmlns:p14="http://schemas.microsoft.com/office/powerpoint/2010/main" val="4172376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a:t>Η ιστορία των εμβολίων κάθε άλλο παρά βραχεία είναι, με την Κίνα να πρωτοπορεί με ένα είδος εμβολιασμού εναντίον της ευλογιάς (με χρήση βαμβακιού εμποτισμένου σε πύον φλυκταινών </a:t>
            </a:r>
            <a:r>
              <a:rPr lang="el-GR" dirty="0" err="1"/>
              <a:t>ευλογιόντων</a:t>
            </a:r>
            <a:r>
              <a:rPr lang="el-GR" dirty="0"/>
              <a:t>) ήδη από το 200 </a:t>
            </a:r>
            <a:r>
              <a:rPr lang="el-GR" dirty="0" err="1"/>
              <a:t>πΧ</a:t>
            </a:r>
            <a:r>
              <a:rPr lang="el-GR" dirty="0"/>
              <a:t> σύμφωνα με κάποιες πηγές. </a:t>
            </a:r>
            <a:endParaRPr lang="el-GR" dirty="0" smtClean="0"/>
          </a:p>
          <a:p>
            <a:r>
              <a:rPr lang="el-GR" dirty="0" smtClean="0"/>
              <a:t>Οι </a:t>
            </a:r>
            <a:r>
              <a:rPr lang="el-GR" dirty="0"/>
              <a:t>αρχές βέβαια ετέθησαν περίπου το 1796 από τον </a:t>
            </a:r>
            <a:r>
              <a:rPr lang="el-GR" dirty="0" err="1"/>
              <a:t>Jenner</a:t>
            </a:r>
            <a:r>
              <a:rPr lang="el-GR" dirty="0"/>
              <a:t>, ο οποίος παρατήρησε ότι η μόλυνση από τον ιό της ευλογιάς της αγελάδας είχε προστατευτική δράση έναντι της ευλογιάς του ανθρώπου. Η συστηματική χορήγηση του εμβολίου άρχισε στην Αγγλία το 1804, στην Αυστραλία το 1917, ενώ σε παγκόσμια βάση μόλις το 1956 και είχε σκοπό τον περιορισμό και την εξαφάνιση της νόσου.</a:t>
            </a:r>
          </a:p>
          <a:p>
            <a:r>
              <a:rPr lang="el-GR" dirty="0" smtClean="0"/>
              <a:t>Στην </a:t>
            </a:r>
            <a:r>
              <a:rPr lang="el-GR" dirty="0"/>
              <a:t>Ελλάδα ο δαμαλισμός έγινε υποχρεωτικός δια νόμου το 1936. Παρ’ όλο που ο </a:t>
            </a:r>
            <a:r>
              <a:rPr lang="el-GR" dirty="0" err="1"/>
              <a:t>Jenner</a:t>
            </a:r>
            <a:r>
              <a:rPr lang="el-GR" dirty="0"/>
              <a:t> είναι ο πρώτος που εφάρμοσε συστηματικά τον εμβολιασμό εναντίον της ευλογιάς, πρωτοπόροι του εμβολιασμού θεωρούνται οι Έλληνες γιατροί Εμμανουήλ </a:t>
            </a:r>
            <a:r>
              <a:rPr lang="el-GR" dirty="0" err="1"/>
              <a:t>Τιμόνης</a:t>
            </a:r>
            <a:r>
              <a:rPr lang="el-GR" dirty="0"/>
              <a:t> (1669-1720) από τη Χίο και Ιάκωβος </a:t>
            </a:r>
            <a:r>
              <a:rPr lang="el-GR" dirty="0" err="1"/>
              <a:t>Πυλαρινός</a:t>
            </a:r>
            <a:r>
              <a:rPr lang="el-GR" dirty="0"/>
              <a:t> (1659-1718) από την Κεφαλονιά. </a:t>
            </a:r>
          </a:p>
          <a:p>
            <a:r>
              <a:rPr lang="el-GR" dirty="0" smtClean="0"/>
              <a:t>Η </a:t>
            </a:r>
            <a:r>
              <a:rPr lang="el-GR" dirty="0"/>
              <a:t>λέξη </a:t>
            </a:r>
            <a:r>
              <a:rPr lang="el-GR" dirty="0" err="1"/>
              <a:t>vaccine</a:t>
            </a:r>
            <a:r>
              <a:rPr lang="el-GR" dirty="0"/>
              <a:t> προέρχεται από την Λατινική λέξη </a:t>
            </a:r>
            <a:r>
              <a:rPr lang="el-GR" dirty="0" err="1"/>
              <a:t>vacca</a:t>
            </a:r>
            <a:r>
              <a:rPr lang="el-GR" dirty="0"/>
              <a:t> που σημαίνει αγελάδα. Αργότερα ο </a:t>
            </a:r>
            <a:r>
              <a:rPr lang="el-GR" dirty="0" err="1"/>
              <a:t>Pasteur</a:t>
            </a:r>
            <a:r>
              <a:rPr lang="el-GR" dirty="0"/>
              <a:t> χρησιμοποίησε την λέξη </a:t>
            </a:r>
            <a:r>
              <a:rPr lang="el-GR" dirty="0" err="1"/>
              <a:t>vaccine</a:t>
            </a:r>
            <a:r>
              <a:rPr lang="el-GR" dirty="0"/>
              <a:t> για όλα τα εμβόλια.</a:t>
            </a:r>
          </a:p>
          <a:p>
            <a:r>
              <a:rPr lang="el-GR" dirty="0" smtClean="0"/>
              <a:t>Η </a:t>
            </a:r>
            <a:r>
              <a:rPr lang="el-GR" dirty="0"/>
              <a:t>ιστορία του εμβολίου αυτού τελειώνει το 1980 με τη πλήρη εξάλειψη της Ευλογιάς σε όλο το κόσμο και το τελευταίο κρούσμα Ευλογίας να σημειώνεται το 1978 στη Σομαλία.</a:t>
            </a:r>
          </a:p>
          <a:p>
            <a:endParaRPr lang="el-GR" dirty="0"/>
          </a:p>
        </p:txBody>
      </p:sp>
    </p:spTree>
    <p:extLst>
      <p:ext uri="{BB962C8B-B14F-4D97-AF65-F5344CB8AC3E}">
        <p14:creationId xmlns:p14="http://schemas.microsoft.com/office/powerpoint/2010/main" val="445270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smtClean="0"/>
              <a:t>Το </a:t>
            </a:r>
            <a:r>
              <a:rPr lang="el-GR" dirty="0"/>
              <a:t>μικρόβιο της χολέρας (</a:t>
            </a:r>
            <a:r>
              <a:rPr lang="el-GR" dirty="0" err="1"/>
              <a:t>Vibrio</a:t>
            </a:r>
            <a:r>
              <a:rPr lang="el-GR" dirty="0"/>
              <a:t> </a:t>
            </a:r>
            <a:r>
              <a:rPr lang="el-GR" dirty="0" err="1"/>
              <a:t>cholerae</a:t>
            </a:r>
            <a:r>
              <a:rPr lang="el-GR" dirty="0"/>
              <a:t>) ανακαλύφθηκε το 1854 από τον </a:t>
            </a:r>
            <a:r>
              <a:rPr lang="el-GR" dirty="0" err="1"/>
              <a:t>Filippo</a:t>
            </a:r>
            <a:r>
              <a:rPr lang="el-GR" dirty="0"/>
              <a:t> </a:t>
            </a:r>
            <a:r>
              <a:rPr lang="el-GR" dirty="0" err="1"/>
              <a:t>Pacini</a:t>
            </a:r>
            <a:r>
              <a:rPr lang="el-GR" dirty="0"/>
              <a:t> και μετά το 1883 ξανά από τον </a:t>
            </a:r>
            <a:r>
              <a:rPr lang="el-GR" dirty="0" err="1"/>
              <a:t>Robert</a:t>
            </a:r>
            <a:r>
              <a:rPr lang="el-GR" dirty="0"/>
              <a:t> </a:t>
            </a:r>
            <a:r>
              <a:rPr lang="el-GR" dirty="0" err="1"/>
              <a:t>Koch</a:t>
            </a:r>
            <a:r>
              <a:rPr lang="el-GR" dirty="0"/>
              <a:t>. </a:t>
            </a:r>
            <a:endParaRPr lang="el-GR" dirty="0" smtClean="0"/>
          </a:p>
          <a:p>
            <a:r>
              <a:rPr lang="el-GR" dirty="0" err="1" smtClean="0"/>
              <a:t>To</a:t>
            </a:r>
            <a:r>
              <a:rPr lang="el-GR" dirty="0" smtClean="0"/>
              <a:t> </a:t>
            </a:r>
            <a:r>
              <a:rPr lang="el-GR" dirty="0"/>
              <a:t>1879, o </a:t>
            </a:r>
            <a:r>
              <a:rPr lang="el-GR" dirty="0" err="1"/>
              <a:t>Chamberland</a:t>
            </a:r>
            <a:r>
              <a:rPr lang="el-GR" dirty="0"/>
              <a:t>, βοηθός του </a:t>
            </a:r>
            <a:r>
              <a:rPr lang="el-GR" dirty="0" err="1"/>
              <a:t>Paster</a:t>
            </a:r>
            <a:r>
              <a:rPr lang="el-GR" dirty="0"/>
              <a:t>, ανακάλυψε τυχαία το εμβόλιο της χολέρας. Εμβολίασε κοτόπουλα με υλικό από παλιά καλλιέργεια από </a:t>
            </a:r>
            <a:r>
              <a:rPr lang="el-GR" dirty="0" err="1"/>
              <a:t>νοσούντα</a:t>
            </a:r>
            <a:r>
              <a:rPr lang="el-GR" dirty="0"/>
              <a:t> κοτόπουλα και παρατήρησε ότι τα εμβολιασμένα κοτόπουλα δεν νοσούσαν. </a:t>
            </a:r>
            <a:endParaRPr lang="el-GR" dirty="0" smtClean="0"/>
          </a:p>
          <a:p>
            <a:r>
              <a:rPr lang="el-GR" dirty="0" smtClean="0"/>
              <a:t>Παρόλο </a:t>
            </a:r>
            <a:r>
              <a:rPr lang="el-GR" dirty="0"/>
              <a:t>που το εμβόλιο ανακαλύφθηκε το 1879, τα πρώτα εμβόλια κατά της χολέρας κυκλοφόρησαν το </a:t>
            </a:r>
            <a:r>
              <a:rPr lang="el-GR" dirty="0" smtClean="0"/>
              <a:t>1917.</a:t>
            </a:r>
          </a:p>
          <a:p>
            <a:r>
              <a:rPr lang="el-GR" dirty="0" smtClean="0"/>
              <a:t>Το </a:t>
            </a:r>
            <a:r>
              <a:rPr lang="el-GR" dirty="0"/>
              <a:t>1981 ο FDA χορήγησε άδεια για το εμβόλιο </a:t>
            </a:r>
            <a:r>
              <a:rPr lang="el-GR" dirty="0" err="1"/>
              <a:t>Heptavax</a:t>
            </a:r>
            <a:r>
              <a:rPr lang="el-GR" dirty="0"/>
              <a:t>-B της ηπατίτιδας Β που προέρχεται από ανθρώπινο αίμα (μέθοδος του </a:t>
            </a:r>
            <a:r>
              <a:rPr lang="el-GR" dirty="0" err="1"/>
              <a:t>Hilleman</a:t>
            </a:r>
            <a:r>
              <a:rPr lang="el-GR" dirty="0"/>
              <a:t>). Θεωρείται το πρώτο αντικαρκινικό εμβόλιο. Ήταν το πρώτο </a:t>
            </a:r>
            <a:r>
              <a:rPr lang="el-GR" dirty="0" err="1"/>
              <a:t>ιικό</a:t>
            </a:r>
            <a:r>
              <a:rPr lang="el-GR" dirty="0"/>
              <a:t> εμβόλιο </a:t>
            </a:r>
            <a:r>
              <a:rPr lang="el-GR" dirty="0" err="1"/>
              <a:t>υπομονάδας</a:t>
            </a:r>
            <a:r>
              <a:rPr lang="el-GR" dirty="0"/>
              <a:t> που αναπτύχθηκε στις Ηνωμένες Πολιτείες. Ο </a:t>
            </a:r>
            <a:r>
              <a:rPr lang="el-GR" dirty="0" err="1"/>
              <a:t>Hilleman</a:t>
            </a:r>
            <a:r>
              <a:rPr lang="el-GR" dirty="0"/>
              <a:t> μετέτρεψε την επιφανειακή πρωτεΐνη της ηπατίτιδας Β, που ανακαλύφθηκε το 1965 από τον </a:t>
            </a:r>
            <a:r>
              <a:rPr lang="el-GR" dirty="0" err="1"/>
              <a:t>Baruch</a:t>
            </a:r>
            <a:r>
              <a:rPr lang="el-GR" dirty="0"/>
              <a:t> </a:t>
            </a:r>
            <a:r>
              <a:rPr lang="el-GR" dirty="0" err="1"/>
              <a:t>Blumberg</a:t>
            </a:r>
            <a:r>
              <a:rPr lang="el-GR" dirty="0"/>
              <a:t> και είναι γνωστή ως το αντιγόνο της Αυστραλίας, σε ένα αποτελεσματικό </a:t>
            </a:r>
            <a:r>
              <a:rPr lang="el-GR" dirty="0" smtClean="0"/>
              <a:t>εμβόλιο.</a:t>
            </a:r>
          </a:p>
          <a:p>
            <a:r>
              <a:rPr lang="el-GR" dirty="0" smtClean="0"/>
              <a:t>Το </a:t>
            </a:r>
            <a:r>
              <a:rPr lang="el-GR" dirty="0"/>
              <a:t>εμβόλιο αποδείχθηκε αποτελεσματικό στην πρόληψη της ηπατίτιδας Β. Ωστόσο, λόγω ανησυχιών σχετικά με τη μόλυνση από τον ιό HIV, αντικαταστάθηκε το 1986 από το σημερινό εμβόλιο που περιέχει αδρανοποιημένο επιφανειακό αντιγόνο (</a:t>
            </a:r>
            <a:r>
              <a:rPr lang="el-GR" dirty="0" err="1"/>
              <a:t>HBsAg</a:t>
            </a:r>
            <a:r>
              <a:rPr lang="el-GR" dirty="0"/>
              <a:t>) ιού ηπατίτιδας Β, το οποίο παρασκευάζεται με την τεχνική του </a:t>
            </a:r>
            <a:r>
              <a:rPr lang="el-GR" dirty="0" err="1"/>
              <a:t>ανασυνδυασμένου</a:t>
            </a:r>
            <a:r>
              <a:rPr lang="el-GR" dirty="0"/>
              <a:t> DNΑ. </a:t>
            </a:r>
          </a:p>
          <a:p>
            <a:endParaRPr lang="el-GR" dirty="0"/>
          </a:p>
        </p:txBody>
      </p:sp>
    </p:spTree>
    <p:extLst>
      <p:ext uri="{BB962C8B-B14F-4D97-AF65-F5344CB8AC3E}">
        <p14:creationId xmlns:p14="http://schemas.microsoft.com/office/powerpoint/2010/main" val="563018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smtClean="0"/>
              <a:t>Μετά </a:t>
            </a:r>
            <a:r>
              <a:rPr lang="el-GR" dirty="0"/>
              <a:t>την μεγάλη επιτυχία της εκρίζωσης της ευλογιάς από τον πλανήτη, το 1988 ο Π.Ο.Υ. </a:t>
            </a:r>
            <a:r>
              <a:rPr lang="el-GR" dirty="0" smtClean="0"/>
              <a:t>ΣΤΟΧΕΥΣΕ ΣΤΗΝ εκρίζωση </a:t>
            </a:r>
            <a:r>
              <a:rPr lang="el-GR" dirty="0"/>
              <a:t>της πολιομυελίτιδας από τον πλανήτη και εκπόνησε συστηματικά προγράμματα για την επίτευξη του στόχου αυτού. </a:t>
            </a:r>
            <a:endParaRPr lang="el-GR" dirty="0" smtClean="0"/>
          </a:p>
          <a:p>
            <a:r>
              <a:rPr lang="el-GR" dirty="0" smtClean="0"/>
              <a:t>Η </a:t>
            </a:r>
            <a:r>
              <a:rPr lang="el-GR" dirty="0"/>
              <a:t>πολιομυελίτιδα αποτέλεσε στο παρελθόν μάστιγα του παιδικού πληθυσμού και οι μεγάλες επιδημίες πολιομυελίτιδας σε Ευρώπη και ΗΠΑ στις αρχές του 20ου αιώνα οδήγησαν σε μόνιμη παράλυση χιλιάδων παιδιών. </a:t>
            </a:r>
            <a:endParaRPr lang="el-GR" dirty="0" smtClean="0"/>
          </a:p>
          <a:p>
            <a:r>
              <a:rPr lang="el-GR" dirty="0" smtClean="0"/>
              <a:t>Η </a:t>
            </a:r>
            <a:r>
              <a:rPr lang="el-GR" dirty="0"/>
              <a:t>επιδημιολογία της πολιομυελίτιδας άλλαξε ριζικά μετά την εισαγωγή του εμβολίου με αδρανοποιημένο ιό (εμβόλιο </a:t>
            </a:r>
            <a:r>
              <a:rPr lang="el-GR" dirty="0" err="1"/>
              <a:t>Salk</a:t>
            </a:r>
            <a:r>
              <a:rPr lang="el-GR" dirty="0"/>
              <a:t>) το 1955 και του εμβολίου με τον εξασθενημένο ιό (εμβόλιο </a:t>
            </a:r>
            <a:r>
              <a:rPr lang="el-GR" dirty="0" err="1"/>
              <a:t>Sabin</a:t>
            </a:r>
            <a:r>
              <a:rPr lang="el-GR" dirty="0"/>
              <a:t>) το 1962.  </a:t>
            </a:r>
            <a:endParaRPr lang="el-GR" dirty="0" smtClean="0"/>
          </a:p>
          <a:p>
            <a:r>
              <a:rPr lang="el-GR" dirty="0" smtClean="0"/>
              <a:t>Έξι </a:t>
            </a:r>
            <a:r>
              <a:rPr lang="el-GR" dirty="0"/>
              <a:t>χρόνια μετά την έναρξη του παγκόσμιου προγράμματος εξάλειψης, ο Π.Ο.Υ. κήρυξε την εξάλειψη της πολιομυελίτιδας στην </a:t>
            </a:r>
            <a:r>
              <a:rPr lang="el-GR" dirty="0">
                <a:solidFill>
                  <a:srgbClr val="FF0000"/>
                </a:solidFill>
              </a:rPr>
              <a:t>Αμερικανική Ήπειρο το 1994 και στην Ευρώπη στις 6/6/2002. Η προσπάθεια συνεχίζεται για παγκόσμια εξάλειψη.</a:t>
            </a:r>
          </a:p>
          <a:p>
            <a:r>
              <a:rPr lang="el-GR" dirty="0">
                <a:solidFill>
                  <a:srgbClr val="FF0000"/>
                </a:solidFill>
              </a:rPr>
              <a:t>Σήμερα υπάρχουν διαθέσιμα εμβόλια για την προστασία από τουλάχιστον 20 ασθένειες, όπως η διφθερίτιδα, ο τέτανος, ο </a:t>
            </a:r>
            <a:r>
              <a:rPr lang="el-GR" dirty="0" err="1">
                <a:solidFill>
                  <a:srgbClr val="FF0000"/>
                </a:solidFill>
              </a:rPr>
              <a:t>κοκκύτης</a:t>
            </a:r>
            <a:r>
              <a:rPr lang="el-GR" dirty="0">
                <a:solidFill>
                  <a:srgbClr val="FF0000"/>
                </a:solidFill>
              </a:rPr>
              <a:t>, η γρίπη και η ιλαρά. </a:t>
            </a:r>
            <a:endParaRPr lang="el-GR" dirty="0" smtClean="0">
              <a:solidFill>
                <a:srgbClr val="FF0000"/>
              </a:solidFill>
            </a:endParaRPr>
          </a:p>
          <a:p>
            <a:r>
              <a:rPr lang="el-GR" dirty="0" smtClean="0">
                <a:solidFill>
                  <a:srgbClr val="FF0000"/>
                </a:solidFill>
              </a:rPr>
              <a:t>Μαζί</a:t>
            </a:r>
            <a:r>
              <a:rPr lang="el-GR" dirty="0">
                <a:solidFill>
                  <a:srgbClr val="FF0000"/>
                </a:solidFill>
              </a:rPr>
              <a:t>, αυτά τα εμβόλια σώζουν τη ζωή έως και 3 εκατομμυρίων ανθρώπων κάθε χρόνο</a:t>
            </a:r>
            <a:r>
              <a:rPr lang="el-GR" dirty="0" smtClean="0">
                <a:solidFill>
                  <a:srgbClr val="FF0000"/>
                </a:solidFill>
              </a:rPr>
              <a:t>.</a:t>
            </a:r>
          </a:p>
          <a:p>
            <a:endParaRPr lang="el-GR" dirty="0">
              <a:solidFill>
                <a:srgbClr val="FF0000"/>
              </a:solidFill>
            </a:endParaRPr>
          </a:p>
          <a:p>
            <a:r>
              <a:rPr lang="en-US" dirty="0">
                <a:hlinkClick r:id="rId2"/>
              </a:rPr>
              <a:t>https://www.helmsic.gr/blog/2021/04/27/vaccinehistory</a:t>
            </a:r>
            <a:r>
              <a:rPr lang="en-US" dirty="0" smtClean="0">
                <a:hlinkClick r:id="rId2"/>
              </a:rPr>
              <a:t>/</a:t>
            </a:r>
            <a:endParaRPr lang="el-GR" dirty="0" smtClean="0"/>
          </a:p>
          <a:p>
            <a:endParaRPr lang="el-GR" dirty="0"/>
          </a:p>
          <a:p>
            <a:endParaRPr lang="el-GR" dirty="0"/>
          </a:p>
        </p:txBody>
      </p:sp>
    </p:spTree>
    <p:extLst>
      <p:ext uri="{BB962C8B-B14F-4D97-AF65-F5344CB8AC3E}">
        <p14:creationId xmlns:p14="http://schemas.microsoft.com/office/powerpoint/2010/main" val="3998437711"/>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292</TotalTime>
  <Words>2914</Words>
  <Application>Microsoft Office PowerPoint</Application>
  <PresentationFormat>Ευρεία οθόνη</PresentationFormat>
  <Paragraphs>151</Paragraphs>
  <Slides>29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29</vt:i4>
      </vt:variant>
    </vt:vector>
  </HeadingPairs>
  <TitlesOfParts>
    <vt:vector size="34" baseType="lpstr">
      <vt:lpstr>Arial</vt:lpstr>
      <vt:lpstr>Calibri</vt:lpstr>
      <vt:lpstr>Trebuchet MS</vt:lpstr>
      <vt:lpstr>Wingdings 3</vt:lpstr>
      <vt:lpstr>Όψη</vt:lpstr>
      <vt:lpstr>                            ΔΥΤΙΚΗ ΙΣΤΟΡΙΟΓΡΑΦΗΣΗ</vt:lpstr>
      <vt:lpstr>ΙΣΤΟΡΙΚΕΣ ΤΑΥΤΟΤΗΤΕΣ</vt:lpstr>
      <vt:lpstr>ΠΗΤΕΡ ΦΡΑΝΚΟΠΑΝ ΠΑΓΚΟΣΜΙΑ ΙΣΤΟΡΙΟΓΡΑΦΙΑ</vt:lpstr>
      <vt:lpstr>Παρουσίαση του PowerPoint</vt:lpstr>
      <vt:lpstr>Παρουσίαση του PowerPoint</vt:lpstr>
      <vt:lpstr>19 ος αιώνας</vt:lpstr>
      <vt:lpstr>Παρουσίαση του PowerPoint</vt:lpstr>
      <vt:lpstr>Παρουσίαση του PowerPoint</vt:lpstr>
      <vt:lpstr>Παρουσίαση του PowerPoint</vt:lpstr>
      <vt:lpstr>ΤΖΕΝΕΡ ΗΡΩΑΣ Ή ΤΡΕΛΟΣ; </vt:lpstr>
      <vt:lpstr>ΤΑ ΝΑΥΠΛΙΑΚΑ 1862</vt:lpstr>
      <vt:lpstr>ΝΑΥΠΛΙΟ 1862</vt:lpstr>
      <vt:lpstr>ΕΥΡΩΠΑΙΚΕΣ ΕΠΑΝΑΣΤΑΣΕΙΣ 1848</vt:lpstr>
      <vt:lpstr>Ε. Ντελακρουά, Η ελευθερία οδηγεί τον λαό. Πίνακας εμπνευσμένος από τη γαλλική επανάσταση του 1830</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επανάσταση του 1848 στο Βερολίνο</vt:lpstr>
      <vt:lpstr> Η επανάσταση του 1848 στη Γαλλία. Οι φιλελεύθεροι υψώνουν την τρίχρωμη σημαία ως εθνικό έμβλημα της Γαλλίας (δεξιά) τη στιγμή που οι σοσιαλιστές απέναντί τους υψώνουν την κόκκινη σημαία (αριστερά)</vt:lpstr>
      <vt:lpstr>Παρουσίαση του PowerPoint</vt:lpstr>
      <vt:lpstr>Η «άνοιξη των λαών» </vt:lpstr>
      <vt:lpstr>Παρουσίαση του PowerPoint</vt:lpstr>
      <vt:lpstr>Η σύλληψη της Λουίζ Μισέλ, Πίνακας του Jules Girardet, 1883</vt:lpstr>
      <vt:lpstr>Παρουσίαση του PowerPoint</vt:lpstr>
      <vt:lpstr>ΕΝΔΕΙΚΤΙΚΗ ΒΙΒΛΙΟΓΡΑΦΙΑ</vt:lpstr>
      <vt:lpstr>Έρικ Χομπσμοάουμ</vt:lpstr>
      <vt:lpstr>Έρικ Χομπσμοάουμ</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Ifi</dc:creator>
  <cp:lastModifiedBy>Ifi</cp:lastModifiedBy>
  <cp:revision>37</cp:revision>
  <dcterms:created xsi:type="dcterms:W3CDTF">2021-04-20T14:49:57Z</dcterms:created>
  <dcterms:modified xsi:type="dcterms:W3CDTF">2021-05-19T07:45:07Z</dcterms:modified>
</cp:coreProperties>
</file>