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338" r:id="rId4"/>
    <p:sldId id="350" r:id="rId5"/>
    <p:sldId id="351" r:id="rId6"/>
    <p:sldId id="258" r:id="rId7"/>
    <p:sldId id="336" r:id="rId8"/>
    <p:sldId id="259" r:id="rId9"/>
    <p:sldId id="337"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92"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352" r:id="rId39"/>
    <p:sldId id="353" r:id="rId40"/>
    <p:sldId id="354" r:id="rId41"/>
    <p:sldId id="355"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68" r:id="rId55"/>
    <p:sldId id="369" r:id="rId56"/>
    <p:sldId id="370" r:id="rId57"/>
    <p:sldId id="371" r:id="rId58"/>
    <p:sldId id="372" r:id="rId59"/>
    <p:sldId id="373" r:id="rId60"/>
    <p:sldId id="374" r:id="rId61"/>
    <p:sldId id="375" r:id="rId62"/>
    <p:sldId id="376" r:id="rId63"/>
    <p:sldId id="377" r:id="rId64"/>
    <p:sldId id="378" r:id="rId65"/>
    <p:sldId id="379" r:id="rId66"/>
    <p:sldId id="380" r:id="rId67"/>
    <p:sldId id="381" r:id="rId68"/>
    <p:sldId id="382" r:id="rId69"/>
    <p:sldId id="383" r:id="rId70"/>
    <p:sldId id="384" r:id="rId71"/>
    <p:sldId id="385" r:id="rId72"/>
    <p:sldId id="386" r:id="rId73"/>
    <p:sldId id="387" r:id="rId74"/>
    <p:sldId id="388" r:id="rId75"/>
    <p:sldId id="389" r:id="rId76"/>
    <p:sldId id="390" r:id="rId77"/>
    <p:sldId id="391" r:id="rId78"/>
    <p:sldId id="392" r:id="rId79"/>
    <p:sldId id="393" r:id="rId80"/>
    <p:sldId id="394" r:id="rId81"/>
    <p:sldId id="395" r:id="rId82"/>
    <p:sldId id="396" r:id="rId83"/>
    <p:sldId id="397" r:id="rId84"/>
    <p:sldId id="398" r:id="rId85"/>
    <p:sldId id="399" r:id="rId86"/>
    <p:sldId id="400" r:id="rId87"/>
    <p:sldId id="401" r:id="rId88"/>
    <p:sldId id="402" r:id="rId89"/>
    <p:sldId id="403" r:id="rId90"/>
    <p:sldId id="404" r:id="rId91"/>
    <p:sldId id="405" r:id="rId92"/>
    <p:sldId id="406" r:id="rId93"/>
    <p:sldId id="407" r:id="rId94"/>
    <p:sldId id="408" r:id="rId95"/>
    <p:sldId id="409" r:id="rId96"/>
    <p:sldId id="410" r:id="rId97"/>
    <p:sldId id="411" r:id="rId98"/>
    <p:sldId id="412" r:id="rId99"/>
    <p:sldId id="413" r:id="rId100"/>
    <p:sldId id="414" r:id="rId101"/>
    <p:sldId id="415" r:id="rId102"/>
    <p:sldId id="416" r:id="rId103"/>
    <p:sldId id="417" r:id="rId104"/>
    <p:sldId id="418" r:id="rId105"/>
    <p:sldId id="419" r:id="rId106"/>
    <p:sldId id="420" r:id="rId107"/>
    <p:sldId id="421" r:id="rId108"/>
    <p:sldId id="422" r:id="rId109"/>
    <p:sldId id="423" r:id="rId110"/>
    <p:sldId id="424" r:id="rId111"/>
    <p:sldId id="425" r:id="rId112"/>
    <p:sldId id="426" r:id="rId113"/>
    <p:sldId id="427" r:id="rId114"/>
    <p:sldId id="428" r:id="rId115"/>
    <p:sldId id="429" r:id="rId116"/>
    <p:sldId id="430" r:id="rId117"/>
    <p:sldId id="431" r:id="rId118"/>
    <p:sldId id="432" r:id="rId119"/>
    <p:sldId id="433" r:id="rId120"/>
    <p:sldId id="434" r:id="rId121"/>
    <p:sldId id="339" r:id="rId122"/>
    <p:sldId id="340" r:id="rId123"/>
    <p:sldId id="341" r:id="rId124"/>
    <p:sldId id="342" r:id="rId125"/>
    <p:sldId id="343" r:id="rId126"/>
    <p:sldId id="344" r:id="rId127"/>
    <p:sldId id="345" r:id="rId128"/>
    <p:sldId id="346" r:id="rId129"/>
    <p:sldId id="347" r:id="rId130"/>
    <p:sldId id="348" r:id="rId131"/>
    <p:sldId id="349" r:id="rId132"/>
    <p:sldId id="435" r:id="rId133"/>
    <p:sldId id="436" r:id="rId134"/>
    <p:sldId id="437" r:id="rId135"/>
    <p:sldId id="438" r:id="rId136"/>
    <p:sldId id="439" r:id="rId137"/>
    <p:sldId id="440" r:id="rId138"/>
    <p:sldId id="441" r:id="rId139"/>
    <p:sldId id="442" r:id="rId140"/>
    <p:sldId id="443" r:id="rId141"/>
    <p:sldId id="444" r:id="rId142"/>
    <p:sldId id="445" r:id="rId143"/>
    <p:sldId id="287" r:id="rId144"/>
    <p:sldId id="288" r:id="rId145"/>
    <p:sldId id="290" r:id="rId146"/>
    <p:sldId id="289" r:id="rId147"/>
    <p:sldId id="291" r:id="rId148"/>
    <p:sldId id="293" r:id="rId149"/>
    <p:sldId id="294" r:id="rId150"/>
    <p:sldId id="295" r:id="rId151"/>
    <p:sldId id="296" r:id="rId152"/>
    <p:sldId id="297" r:id="rId153"/>
    <p:sldId id="298" r:id="rId154"/>
    <p:sldId id="299" r:id="rId155"/>
    <p:sldId id="300" r:id="rId156"/>
    <p:sldId id="301" r:id="rId157"/>
    <p:sldId id="302" r:id="rId158"/>
    <p:sldId id="303" r:id="rId159"/>
    <p:sldId id="304" r:id="rId160"/>
    <p:sldId id="305" r:id="rId161"/>
    <p:sldId id="306" r:id="rId162"/>
    <p:sldId id="307" r:id="rId163"/>
    <p:sldId id="308" r:id="rId164"/>
    <p:sldId id="309" r:id="rId165"/>
    <p:sldId id="310" r:id="rId166"/>
    <p:sldId id="311" r:id="rId167"/>
    <p:sldId id="312" r:id="rId168"/>
    <p:sldId id="313" r:id="rId169"/>
    <p:sldId id="314" r:id="rId170"/>
    <p:sldId id="315" r:id="rId171"/>
    <p:sldId id="316" r:id="rId172"/>
    <p:sldId id="317" r:id="rId173"/>
    <p:sldId id="318" r:id="rId174"/>
    <p:sldId id="319" r:id="rId175"/>
    <p:sldId id="320" r:id="rId176"/>
    <p:sldId id="321" r:id="rId177"/>
    <p:sldId id="322" r:id="rId178"/>
    <p:sldId id="323" r:id="rId179"/>
    <p:sldId id="324" r:id="rId180"/>
    <p:sldId id="325" r:id="rId181"/>
    <p:sldId id="326" r:id="rId182"/>
    <p:sldId id="327" r:id="rId183"/>
    <p:sldId id="328" r:id="rId184"/>
    <p:sldId id="329" r:id="rId185"/>
    <p:sldId id="330" r:id="rId186"/>
    <p:sldId id="331" r:id="rId187"/>
    <p:sldId id="332" r:id="rId188"/>
    <p:sldId id="333" r:id="rId189"/>
    <p:sldId id="334" r:id="rId190"/>
    <p:sldId id="335" r:id="rId1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C11AC5C-EB09-4428-B838-4D1477D94853}" type="datetimeFigureOut">
              <a:rPr lang="el-GR" smtClean="0"/>
              <a:t>9/11/2020</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2667893443"/>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C11AC5C-EB09-4428-B838-4D1477D94853}" type="datetimeFigureOut">
              <a:rPr lang="el-GR" smtClean="0"/>
              <a:t>9/11/2020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202509984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C11AC5C-EB09-4428-B838-4D1477D94853}" type="datetimeFigureOut">
              <a:rPr lang="el-GR" smtClean="0"/>
              <a:t>9/11/2020</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3906086395"/>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C11AC5C-EB09-4428-B838-4D1477D94853}" type="datetimeFigureOut">
              <a:rPr lang="el-GR" smtClean="0"/>
              <a:t>9/11/2020</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3180129006"/>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C11AC5C-EB09-4428-B838-4D1477D94853}" type="datetimeFigureOut">
              <a:rPr lang="el-GR" smtClean="0"/>
              <a:t>9/11/2020</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2485869976"/>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C11AC5C-EB09-4428-B838-4D1477D94853}" type="datetimeFigureOut">
              <a:rPr lang="el-GR" smtClean="0"/>
              <a:t>9/11/2020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811732795"/>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C11AC5C-EB09-4428-B838-4D1477D94853}" type="datetimeFigureOut">
              <a:rPr lang="el-GR" smtClean="0"/>
              <a:t>9/11/2020</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469612130"/>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C11AC5C-EB09-4428-B838-4D1477D94853}" type="datetimeFigureOut">
              <a:rPr lang="el-GR" smtClean="0"/>
              <a:t>9/11/2020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3553041599"/>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C11AC5C-EB09-4428-B838-4D1477D94853}" type="datetimeFigureOut">
              <a:rPr lang="el-GR" smtClean="0"/>
              <a:t>9/11/2020</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1147555943"/>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C11AC5C-EB09-4428-B838-4D1477D94853}" type="datetimeFigureOut">
              <a:rPr lang="el-GR" smtClean="0"/>
              <a:t>9/11/2020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170425948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C11AC5C-EB09-4428-B838-4D1477D94853}" type="datetimeFigureOut">
              <a:rPr lang="el-GR" smtClean="0"/>
              <a:t>9/11/2020</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3092762718"/>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C11AC5C-EB09-4428-B838-4D1477D94853}" type="datetimeFigureOut">
              <a:rPr lang="el-GR" smtClean="0"/>
              <a:t>9/11/2020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199428667"/>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C11AC5C-EB09-4428-B838-4D1477D94853}" type="datetimeFigureOut">
              <a:rPr lang="el-GR" smtClean="0"/>
              <a:t>9/11/2020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1685205919"/>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C11AC5C-EB09-4428-B838-4D1477D94853}" type="datetimeFigureOut">
              <a:rPr lang="el-GR" smtClean="0"/>
              <a:t>9/11/2020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2711809040"/>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1AC5C-EB09-4428-B838-4D1477D94853}" type="datetimeFigureOut">
              <a:rPr lang="el-GR" smtClean="0"/>
              <a:t>9/11/2020</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2151191204"/>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C11AC5C-EB09-4428-B838-4D1477D94853}" type="datetimeFigureOut">
              <a:rPr lang="el-GR" smtClean="0"/>
              <a:t>9/11/2020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1866183056"/>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C11AC5C-EB09-4428-B838-4D1477D94853}" type="datetimeFigureOut">
              <a:rPr lang="el-GR" smtClean="0"/>
              <a:t>9/11/2020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D8EEDB5-89D3-46BF-B8E3-CC0B402B8A67}" type="slidenum">
              <a:rPr lang="el-GR" smtClean="0"/>
              <a:t>‹#›</a:t>
            </a:fld>
            <a:endParaRPr lang="el-GR"/>
          </a:p>
        </p:txBody>
      </p:sp>
    </p:spTree>
    <p:extLst>
      <p:ext uri="{BB962C8B-B14F-4D97-AF65-F5344CB8AC3E}">
        <p14:creationId xmlns:p14="http://schemas.microsoft.com/office/powerpoint/2010/main" val="2406442755"/>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C11AC5C-EB09-4428-B838-4D1477D94853}" type="datetimeFigureOut">
              <a:rPr lang="el-GR" smtClean="0"/>
              <a:t>9/11/2020</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D8EEDB5-89D3-46BF-B8E3-CC0B402B8A67}" type="slidenum">
              <a:rPr lang="el-GR" smtClean="0"/>
              <a:t>‹#›</a:t>
            </a:fld>
            <a:endParaRPr lang="el-GR"/>
          </a:p>
        </p:txBody>
      </p:sp>
    </p:spTree>
    <p:extLst>
      <p:ext uri="{BB962C8B-B14F-4D97-AF65-F5344CB8AC3E}">
        <p14:creationId xmlns:p14="http://schemas.microsoft.com/office/powerpoint/2010/main" val="148476729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p:randomBar dir="vert"/>
  </p:transition>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grecobooks.gr/"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https://www.researchgate.net/scientific-contributions/81241442_John_M_Olin?_sg%5B0%5D=3eX5uX9weMvv-X0qbTiV_6yAGIAZxzn3k7Qj2f3Gh8XKErSmvQpkhpRqkRLK6WIfPEbOHPg.g_1v_HUkrz9enfmhxsdkpVBU4tHlvjuL1g9NLyBj3SUq4hP8t_m3bBKtBwHpDOXNkmjKQjYcV2EPATI2Va4nOw&amp;_sg%5B1%5D=18XEFBME1HIp75wGCgtPp0epFYAIo8y3rtr2m-rH6GuC03HbsYqbwyUy9dyvROyNSHMdYaY.yHFGC9eaiE51WMDrKtkLHE9lw_UrERuJ624z3JB1PRXDrvSHP1KXE9AP29VD531H27-tSNprk_mEGm0qjHPBgQ" TargetMode="External"/><Relationship Id="rId2" Type="http://schemas.openxmlformats.org/officeDocument/2006/relationships/hyperlink" Target="https://www.researchgate.net/profile/William_Bottom2?_sg%5B0%5D=3eX5uX9weMvv-X0qbTiV_6yAGIAZxzn3k7Qj2f3Gh8XKErSmvQpkhpRqkRLK6WIfPEbOHPg.g_1v_HUkrz9enfmhxsdkpVBU4tHlvjuL1g9NLyBj3SUq4hP8t_m3bBKtBwHpDOXNkmjKQjYcV2EPATI2Va4nOw&amp;_sg%5B1%5D=18XEFBME1HIp75wGCgtPp0epFYAIo8y3rtr2m-rH6GuC03HbsYqbwyUy9dyvROyNSHMdYaY.yHFGC9eaiE51WMDrKtkLHE9lw_UrERuJ624z3JB1PRXDrvSHP1KXE9AP29VD531H27-tSNprk_mEGm0qjHPBgQ" TargetMode="External"/><Relationship Id="rId1" Type="http://schemas.openxmlformats.org/officeDocument/2006/relationships/slideLayout" Target="../slideLayouts/slideLayout2.xml"/><Relationship Id="rId4" Type="http://schemas.openxmlformats.org/officeDocument/2006/relationships/hyperlink" Target="https://www.loc.gov/law/help/us-treaties/bevans/m-ust000002-0043.pdf" TargetMode="Externa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8" Type="http://schemas.openxmlformats.org/officeDocument/2006/relationships/hyperlink" Target="https://el.wikipedia.org/wiki/%CE%91%27_%CE%A0%CE%B1%CE%B3%CE%BA%CF%8C%CF%83%CE%BC%CE%B9%CE%BF%CF%82_%CE%A0%CF%8C%CE%BB%CE%B5%CE%BC%CE%BF%CF%82" TargetMode="External"/><Relationship Id="rId13" Type="http://schemas.openxmlformats.org/officeDocument/2006/relationships/hyperlink" Target="https://el.wikipedia.org/wiki/%CE%97%CE%BD%CF%89%CE%BC%CE%AD%CE%BD%CE%BF_%CE%92%CE%B1%CF%83%CE%AF%CE%BB%CE%B5%CE%B9%CE%BF" TargetMode="External"/><Relationship Id="rId18" Type="http://schemas.openxmlformats.org/officeDocument/2006/relationships/hyperlink" Target="https://el.wikipedia.org/wiki/%CE%91%CF%81%CE%BC%CE%B5%CE%BD%CE%AF%CE%B1" TargetMode="External"/><Relationship Id="rId26" Type="http://schemas.openxmlformats.org/officeDocument/2006/relationships/hyperlink" Target="https://www.cambridge.org/core/journals/historical-journal/issue/39744146808F6282E29EF016D926C651" TargetMode="External"/><Relationship Id="rId3" Type="http://schemas.openxmlformats.org/officeDocument/2006/relationships/hyperlink" Target="https://el.wikipedia.org/wiki/10_%CE%91%CF%85%CE%B3%CE%BF%CF%8D%CF%83%CF%84%CE%BF%CF%85" TargetMode="External"/><Relationship Id="rId21" Type="http://schemas.openxmlformats.org/officeDocument/2006/relationships/hyperlink" Target="https://el.wikipedia.org/wiki/%CE%A4%CE%AD%CE%BD%CE%B5%CE%B4%CE%BF%CF%82" TargetMode="External"/><Relationship Id="rId7" Type="http://schemas.openxmlformats.org/officeDocument/2006/relationships/hyperlink" Target="https://el.wikipedia.org/wiki/%CE%9F%CE%B8%CF%89%CE%BC%CE%B1%CE%BD%CE%B9%CE%BA%CE%AE_%CE%91%CF%85%CF%84%CE%BF%CE%BA%CF%81%CE%B1%CF%84%CE%BF%CF%81%CE%AF%CE%B1" TargetMode="External"/><Relationship Id="rId12" Type="http://schemas.openxmlformats.org/officeDocument/2006/relationships/hyperlink" Target="https://el.wikipedia.org/wiki/%CE%A5%CF%80%CE%B5%CF%81%CE%B9%CE%BF%CF%81%CE%B4%CE%B1%CE%BD%CE%AF%CE%B1" TargetMode="External"/><Relationship Id="rId17" Type="http://schemas.openxmlformats.org/officeDocument/2006/relationships/hyperlink" Target="https://el.wikipedia.org/wiki/%CE%9A%CE%BF%CF%85%CF%81%CE%B4%CE%B9%CF%83%CF%84%CE%AC%CE%BD" TargetMode="External"/><Relationship Id="rId25" Type="http://schemas.openxmlformats.org/officeDocument/2006/relationships/hyperlink" Target="https://www.cambridge.org/core/journals/historical-journal/volume/28D1A3DF90D7505B123DB9E13CB3DD20" TargetMode="External"/><Relationship Id="rId2" Type="http://schemas.openxmlformats.org/officeDocument/2006/relationships/hyperlink" Target="https://el.wikipedia.org/wiki/28_%CE%99%CE%BF%CF%85%CE%BB%CE%AF%CE%BF%CF%85" TargetMode="External"/><Relationship Id="rId16" Type="http://schemas.openxmlformats.org/officeDocument/2006/relationships/hyperlink" Target="https://el.wikipedia.org/wiki/%CE%A3%CE%B1%CE%BF%CF%85%CE%B4%CE%B9%CE%BA%CE%AE_%CE%91%CF%81%CE%B1%CE%B2%CE%AF%CE%B1" TargetMode="External"/><Relationship Id="rId20" Type="http://schemas.openxmlformats.org/officeDocument/2006/relationships/hyperlink" Target="https://el.wikipedia.org/wiki/%CE%8A%CE%BC%CE%B2%CF%81%CE%BF%CF%82" TargetMode="External"/><Relationship Id="rId1" Type="http://schemas.openxmlformats.org/officeDocument/2006/relationships/slideLayout" Target="../slideLayouts/slideLayout2.xml"/><Relationship Id="rId6" Type="http://schemas.openxmlformats.org/officeDocument/2006/relationships/hyperlink" Target="https://el.wikipedia.org/wiki/%CE%93%CE%B1%CE%BB%CE%BB%CE%AF%CE%B1" TargetMode="External"/><Relationship Id="rId11" Type="http://schemas.openxmlformats.org/officeDocument/2006/relationships/hyperlink" Target="https://el.wikipedia.org/wiki/%CE%A0%CE%B1%CE%BB%CE%B1%CE%B9%CF%83%CF%84%CE%AF%CE%BD%CE%B7_(%CE%B9%CF%83%CF%84%CE%BF%CF%81%CE%B9%CE%BA%CE%AE_%CF%80%CE%B5%CF%81%CE%B9%CE%BF%CF%87%CE%AE)" TargetMode="External"/><Relationship Id="rId24" Type="http://schemas.openxmlformats.org/officeDocument/2006/relationships/hyperlink" Target="https://www.cambridge.org/core/search?filters%5BauthorTerms%5D=A.%20E.%20Montgomery&amp;eventCode=SE-AU" TargetMode="External"/><Relationship Id="rId5" Type="http://schemas.openxmlformats.org/officeDocument/2006/relationships/hyperlink" Target="https://el.wikipedia.org/wiki/%CE%A3%CE%B5%CE%B2%CF%81" TargetMode="External"/><Relationship Id="rId15" Type="http://schemas.openxmlformats.org/officeDocument/2006/relationships/hyperlink" Target="https://el.wikipedia.org/wiki/%CE%A7%CE%B5%CF%84%CE%B6%CE%AC%CE%B6" TargetMode="External"/><Relationship Id="rId23" Type="http://schemas.openxmlformats.org/officeDocument/2006/relationships/hyperlink" Target="https://el.wikipedia.org/wiki/%CE%9A%CF%89%CE%BD%CF%83%CF%84%CE%B1%CE%BD%CF%84%CE%B9%CE%BD%CE%BF%CF%8D%CF%80%CE%BF%CE%BB%CE%B7" TargetMode="External"/><Relationship Id="rId10" Type="http://schemas.openxmlformats.org/officeDocument/2006/relationships/hyperlink" Target="https://el.wikipedia.org/wiki/%CE%99%CF%81%CE%AC%CE%BA" TargetMode="External"/><Relationship Id="rId19" Type="http://schemas.openxmlformats.org/officeDocument/2006/relationships/hyperlink" Target="https://el.wikipedia.org/wiki/%CE%95%CE%BB%CE%BB%CE%AC%CE%B4%CE%B1" TargetMode="External"/><Relationship Id="rId4" Type="http://schemas.openxmlformats.org/officeDocument/2006/relationships/hyperlink" Target="https://el.wikipedia.org/wiki/1920" TargetMode="External"/><Relationship Id="rId9" Type="http://schemas.openxmlformats.org/officeDocument/2006/relationships/hyperlink" Target="https://el.wikipedia.org/wiki/%CE%9C%CE%B5%CF%83%CE%BF%CF%80%CE%BF%CF%84%CE%B1%CE%BC%CE%AF%CE%B1" TargetMode="External"/><Relationship Id="rId14" Type="http://schemas.openxmlformats.org/officeDocument/2006/relationships/hyperlink" Target="https://el.wikipedia.org/wiki/%CE%A3%CF%85%CF%81%CE%AF%CE%B1" TargetMode="External"/><Relationship Id="rId22" Type="http://schemas.openxmlformats.org/officeDocument/2006/relationships/hyperlink" Target="https://el.wikipedia.org/wiki/%CE%98%CF%81%CE%AC%CE%BA%CE%B7" TargetMode="External"/><Relationship Id="rId27" Type="http://schemas.openxmlformats.org/officeDocument/2006/relationships/hyperlink" Target="https://doi.org/10.1017/S0018246X0000354X" TargetMode="Externa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hyperlink" Target="http://muse.jhu.edu/" TargetMode="External"/><Relationship Id="rId2" Type="http://schemas.openxmlformats.org/officeDocument/2006/relationships/hyperlink" Target="https://en.wikipedia.org/wiki/Carnegie_Endowment_for_International_Peace" TargetMode="External"/><Relationship Id="rId1" Type="http://schemas.openxmlformats.org/officeDocument/2006/relationships/slideLayout" Target="../slideLayouts/slideLayout2.xml"/><Relationship Id="rId6" Type="http://schemas.openxmlformats.org/officeDocument/2006/relationships/hyperlink" Target="https://www.researchgate.net/scientific-contributions/2122124989_Spyridon_Sfetas?_sg%5B0%5D=bbLY6ZY3rVgXZFT-93jX_1Np4wTH1dKOjyYhlcbxSpe53iyKQouJeZuNC-Szo1SMqlOxKf8.LwqoRWU7HPySpvMF9G6T7kL5CuolheOBLyOVrbg9lD1Aq1iETYi-CNe9GHdkXxuvva3dYhL8DYgps4XezG-UXw&amp;_sg%5B1%5D=qGvjufm2E-2v9xmTbB53F2os5ddabhyTC2_ffVXwbA50ZACINTziwwZYZ9Q8iQnsNWr9IO4.zVUDiLen3xyyCiA0tEjAnhDKgYmmNmh2UWr3-QRNjkRljp3J8yXLLvaGqX9uGJfvUDnN-6xzQtkQNmQG_IH9HQ" TargetMode="External"/><Relationship Id="rId5" Type="http://schemas.openxmlformats.org/officeDocument/2006/relationships/hyperlink" Target="https://s.kathimerini.gr/resources/articlefiles/syn8hkh_lwzannhs_plhres_keimeno.pdf" TargetMode="External"/><Relationship Id="rId4" Type="http://schemas.openxmlformats.org/officeDocument/2006/relationships/hyperlink" Target="https://geetha.mil.gr/wp-content/uploads/2019/10/3-SYNTHIKIEIRHNHSLWZANIS.p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journals.epublishing.ekt.gr/index.php/makedonika/article/viewFile/5732/5471.pdf" TargetMode="External"/><Relationship Id="rId2" Type="http://schemas.openxmlformats.org/officeDocument/2006/relationships/hyperlink" Target="https://serraikanea.gr/koinonia/item/45617-i-paradosi-tou-roypel-kai-tis-an-makedonias-otan-o-metaksas-eipe-nai-stous-germanovoulgarous.html" TargetMode="External"/><Relationship Id="rId1" Type="http://schemas.openxmlformats.org/officeDocument/2006/relationships/slideLayout" Target="../slideLayouts/slideLayout2.xml"/><Relationship Id="rId4" Type="http://schemas.openxmlformats.org/officeDocument/2006/relationships/hyperlink" Target="http://www.kathimerini.gr/438308/article/epikairothta/ellada/h-voylgarikh-eisvolh-sthn-anat-makedonia"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hyperlink" Target="https://www.jstor.org/publisher/taylorfrancis?refreqid=excelsior%3A2417688e63a4bea9d59712d9a2dbd45a" TargetMode="External"/><Relationship Id="rId2" Type="http://schemas.openxmlformats.org/officeDocument/2006/relationships/hyperlink" Target="https://el.wikipedia.org/wiki/%CE%95%CE%B9%CE%B4%CE%B9%CE%BA%CF%8C:%CE%A0%CE%B7%CE%B3%CE%AD%CF%82%CE%92%CE%B9%CE%B2%CE%BB%CE%AF%CF%89%CE%BD/9024734649" TargetMode="External"/><Relationship Id="rId1" Type="http://schemas.openxmlformats.org/officeDocument/2006/relationships/slideLayout" Target="../slideLayouts/slideLayout2.xml"/><Relationship Id="rId4" Type="http://schemas.openxmlformats.org/officeDocument/2006/relationships/hyperlink" Target="https://www.jstor.org/stable/208566" TargetMode="External"/></Relationships>
</file>

<file path=ppt/slides/_rels/slide164.xml.rels><?xml version="1.0" encoding="UTF-8" standalone="yes"?>
<Relationships xmlns="http://schemas.openxmlformats.org/package/2006/relationships"><Relationship Id="rId2" Type="http://schemas.openxmlformats.org/officeDocument/2006/relationships/hyperlink" Target="http://www.icbl.org/" TargetMode="Externa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imxa.gr/ebooks/files/Thessaloniki%20government_volume.pdf"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libsearch.teiep.gr/Author/Home?author=%CE%9C%CE%B9%CF%87%CE%B1%CE%B7%CE%BB%CE%AF%CE%B4%CE%B7%CF%82%2C+%CE%99%CE%AC%CE%BA%CF%89%CE%B2%CE%BF%CF%82+%CE%9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05A6EC-7B08-41CA-B83C-5D6CD613850E}"/>
              </a:ext>
            </a:extLst>
          </p:cNvPr>
          <p:cNvSpPr>
            <a:spLocks noGrp="1"/>
          </p:cNvSpPr>
          <p:nvPr>
            <p:ph type="ctrTitle"/>
          </p:nvPr>
        </p:nvSpPr>
        <p:spPr/>
        <p:txBody>
          <a:bodyPr/>
          <a:lstStyle/>
          <a:p>
            <a:r>
              <a:rPr lang="el-GR" sz="1800" b="1" cap="small" dirty="0">
                <a:effectLst/>
                <a:latin typeface="Times New Roman" panose="02020603050405020304" pitchFamily="18" charset="0"/>
                <a:ea typeface="Calibri" panose="020F0502020204030204" pitchFamily="34" charset="0"/>
                <a:cs typeface="Times New Roman" panose="02020603050405020304" pitchFamily="18" charset="0"/>
              </a:rPr>
              <a:t>ΤΟ ΙΣΤΟΡΙΚΟ ΠΛΑΙΣΙΟ ΤΗΣ ΠΕΡΙΟΔΟΥ 1913-1936</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Υπότιτλος 2">
            <a:extLst>
              <a:ext uri="{FF2B5EF4-FFF2-40B4-BE49-F238E27FC236}">
                <a16:creationId xmlns:a16="http://schemas.microsoft.com/office/drawing/2014/main" id="{BE852AD7-2E2E-4EB9-9AE7-85A5121FCBFF}"/>
              </a:ext>
            </a:extLst>
          </p:cNvPr>
          <p:cNvSpPr>
            <a:spLocks noGrp="1"/>
          </p:cNvSpPr>
          <p:nvPr>
            <p:ph type="subTitle" idx="1"/>
          </p:nvPr>
        </p:nvSpPr>
        <p:spPr/>
        <p:txBody>
          <a:bodyPr/>
          <a:lstStyle/>
          <a:p>
            <a:r>
              <a:rPr lang="el-GR" dirty="0"/>
              <a:t>ΣΟΦΙΑ ΗΛΙΑΔΟΥ-ΤΑΧΟΥ</a:t>
            </a:r>
          </a:p>
        </p:txBody>
      </p:sp>
    </p:spTree>
    <p:extLst>
      <p:ext uri="{BB962C8B-B14F-4D97-AF65-F5344CB8AC3E}">
        <p14:creationId xmlns:p14="http://schemas.microsoft.com/office/powerpoint/2010/main" val="363777449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5BD834-AF84-4C1B-9AAA-170D8856E541}"/>
              </a:ext>
            </a:extLst>
          </p:cNvPr>
          <p:cNvSpPr>
            <a:spLocks noGrp="1"/>
          </p:cNvSpPr>
          <p:nvPr>
            <p:ph type="title"/>
          </p:nvPr>
        </p:nvSpPr>
        <p:spPr/>
        <p:txBody>
          <a:bodyPr/>
          <a:lstStyle/>
          <a:p>
            <a:r>
              <a:rPr lang="el-GR" dirty="0"/>
              <a:t>Η ΠΟΛΙΤΙΚΗ ΤΟΥ ΚΩΝΣΤΑΝΤΙΝΟΥ</a:t>
            </a:r>
          </a:p>
        </p:txBody>
      </p:sp>
      <p:sp>
        <p:nvSpPr>
          <p:cNvPr id="3" name="Θέση περιεχομένου 2">
            <a:extLst>
              <a:ext uri="{FF2B5EF4-FFF2-40B4-BE49-F238E27FC236}">
                <a16:creationId xmlns:a16="http://schemas.microsoft.com/office/drawing/2014/main" id="{D0E24EB1-C62B-4003-8EDB-AB0091FCE961}"/>
              </a:ext>
            </a:extLst>
          </p:cNvPr>
          <p:cNvSpPr>
            <a:spLocks noGrp="1"/>
          </p:cNvSpPr>
          <p:nvPr>
            <p:ph idx="1"/>
          </p:nvPr>
        </p:nvSpPr>
        <p:spPr>
          <a:xfrm>
            <a:off x="1154954" y="2351314"/>
            <a:ext cx="8825659" cy="3668486"/>
          </a:xfrm>
        </p:spPr>
        <p:txBody>
          <a:bodyPr>
            <a:normAutofit fontScale="70000" lnSpcReduction="20000"/>
          </a:bodyPr>
          <a:lstStyle/>
          <a:p>
            <a:pPr algn="just">
              <a:lnSpc>
                <a:spcPct val="200000"/>
              </a:lnSpc>
              <a:spcAft>
                <a:spcPts val="500"/>
              </a:spcAft>
            </a:pPr>
            <a:r>
              <a:rPr lang="el-GR" sz="1800" b="1" dirty="0">
                <a:effectLst/>
                <a:latin typeface="Times New Roman" panose="02020603050405020304" pitchFamily="18" charset="0"/>
                <a:ea typeface="Times New Roman" panose="02020603050405020304" pitchFamily="18" charset="0"/>
              </a:rPr>
              <a:t>Ωστόσο η δολοφονία του βασιλιά Γεωργίου Α στις 5 Μαρτίου 1913 στην Θεσσαλονίκη και η ανάρρηση στον θρόνο στις 8 Μαρτίου 1913 του Κωνσταντίνου Α είχε δυσμενείς επιπτώσεις στην διαχείριση της πολιτικής κατάστασης. Ο γερμανόφιλος βασιλιάς του οποίου η σύζυγος η Σοφία ήταν αδερφή του </a:t>
            </a:r>
            <a:r>
              <a:rPr lang="el-GR" sz="1800" b="1" dirty="0" err="1">
                <a:effectLst/>
                <a:latin typeface="Times New Roman" panose="02020603050405020304" pitchFamily="18" charset="0"/>
                <a:ea typeface="Times New Roman" panose="02020603050405020304" pitchFamily="18" charset="0"/>
              </a:rPr>
              <a:t>Κάϊζερ</a:t>
            </a:r>
            <a:r>
              <a:rPr lang="el-GR" sz="1800" b="1" dirty="0">
                <a:effectLst/>
                <a:latin typeface="Times New Roman" panose="02020603050405020304" pitchFamily="18" charset="0"/>
                <a:ea typeface="Times New Roman" panose="02020603050405020304" pitchFamily="18" charset="0"/>
              </a:rPr>
              <a:t>, ήταν αναγκασμένος να αποδεχτεί ότι η σύμπλευση με την Γερμανία, την Αυστροουγγαρία, την Τουρκία και την Βουλγαρία δεν ανταποκρινόταν στα συμφέροντα της Ελλάδας είχε επιλέξει την πολιτική της διαρκούς ουδετερότητας η οποία συνέφερε την Γερμανία, ενώ δημιουργούσε και ένα λαϊκό έρεισμα. Η παραίτηση Βενιζέλου και η ανάληψη της πρωθυπουργίας από τον Δημήτριο Γούναρη τον Φεβρουάριο του 1915 σήμαινε την απαρχή του Εθνικού διχασμού. </a:t>
            </a:r>
          </a:p>
          <a:p>
            <a:pPr algn="just">
              <a:spcAft>
                <a:spcPts val="0"/>
              </a:spcAft>
            </a:pP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Ζαβιτζιάνος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Κωνσταντίνος,  Γ. Αι αναμνήσεις του εκ της ιστορικής διαφωνίας βασιλέως Κωνσταντίνου και Ελευθερίου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βενιζέλου</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όπως την έζησε (1914-1922). τ. 2, Αθήνα: Εκδοτική Αθηνών, 1977-1978.</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σ. 53</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01528131"/>
      </p:ext>
    </p:extLst>
  </p:cSld>
  <p:clrMapOvr>
    <a:masterClrMapping/>
  </p:clrMapOvr>
  <p:transition spd="slow">
    <p:randomBar dir="ver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sz="3266"/>
              <a:t>Διασυμμαχική Συνδιάσκεψη στο Παρίσι 1922</a:t>
            </a:r>
          </a:p>
        </p:txBody>
      </p:sp>
      <p:sp>
        <p:nvSpPr>
          <p:cNvPr id="3" name="2 - Θέση περιεχομένου"/>
          <p:cNvSpPr txBox="1">
            <a:spLocks noGrp="1"/>
          </p:cNvSpPr>
          <p:nvPr>
            <p:ph idx="1"/>
          </p:nvPr>
        </p:nvSpPr>
        <p:spPr/>
        <p:txBody>
          <a:bodyPr/>
          <a:lstStyle/>
          <a:p>
            <a:pPr lvl="0"/>
            <a:r>
              <a:rPr lang="el-GR"/>
              <a:t>Το Μάρτιο του 1922 συγκλήθηκε νέα Διασυμμαχική Συνδιάσκεψη στο Παρίσι, όπου δεν έγινε άλλο από το να συμπληρωθεί το ήδη σαφές στρατιωτικό αδιέξοδο του Μικρασιατικού Ζητήματος και με διπλωματικό. Οι αντιπρόσωποι των συμμάχων πρότειναν και στις δυο πλευρές όρους, προκειμένου να οδηγηθεί το όλο ζήτημα σε οριστική διευθέτηση και σύγκληση συνδιάσκεψης για τους όρους της ειρήνης.</a:t>
            </a:r>
          </a:p>
        </p:txBody>
      </p:sp>
    </p:spTree>
  </p:cSld>
  <p:clrMapOvr>
    <a:masterClrMapping/>
  </p:clrMapOvr>
  <p:transition spd="slow">
    <p:randomBar dir="ver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Οι προτάσεις των συμμάχων αφαιρούσαν στην ουσία από την Ελλάδα όλα τα κέρδη της συνθήκης των Σεβρών, ενώ η τύχη των ελληνικών πληθυσμών της Μικρασίας έμοιαζε επισφαλής.</a:t>
            </a:r>
          </a:p>
          <a:p>
            <a:pPr lvl="0"/>
            <a:r>
              <a:rPr lang="el-GR"/>
              <a:t>Σε κάθε περίπτωση η άρνηση του Κεμάλ ακόμα και για τη διαδικασία της μεσολάβησης έλυσε το όποιο δίλημμα αποδοχής των συμμαχικών προτάσεων για την ελληνική κυβέρνηση.</a:t>
            </a:r>
          </a:p>
        </p:txBody>
      </p:sp>
    </p:spTree>
  </p:cSld>
  <p:clrMapOvr>
    <a:masterClrMapping/>
  </p:clrMapOvr>
  <p:transition spd="slow">
    <p:randomBar dir="ver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Το καλοκαίρι πλέον του 1922 η ελληνική πλευρά θα προσανατολιστεί σε δύο πρωτοβουλίες. Η πρώτη στόχευε στη δημιουργία υπό την υψηλή τουρκική επικυριαρχία αυτόνομου μικρασιατικού κράτους με κέντρο τη Σμύρνη, εδραιωμένου στη βάση της ισότιμης συνεργασίας χριστιανών και μουσουλμάνων.</a:t>
            </a:r>
          </a:p>
        </p:txBody>
      </p:sp>
    </p:spTree>
  </p:cSld>
  <p:clrMapOvr>
    <a:masterClrMapping/>
  </p:clrMapOvr>
  <p:transition spd="slow">
    <p:randomBar dir="ver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Η δεύτερη ήταν πρόταση κατάληψης της Κωνσταντινούπολης ως μέσου πίεσης στην Άγκυρα. Η δεύτερη πρόταση συνάντησε την κατηγορηματική άρνηση των συμμάχων, ενώ για την πρώτη ήταν πια πολύ αργά, αφού ο Κεμάλ ενισχυμένος οικονομικά, διπλωματικά και στρατιωτικά προσανατολιζόταν σε επίθεση εναντίον του ελληνικού στρατού.</a:t>
            </a:r>
          </a:p>
        </p:txBody>
      </p:sp>
    </p:spTree>
  </p:cSld>
  <p:clrMapOvr>
    <a:masterClrMapping/>
  </p:clrMapOvr>
  <p:transition spd="slow">
    <p:randomBar dir="ver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Franklin-Bouillon</a:t>
            </a:r>
          </a:p>
        </p:txBody>
      </p:sp>
      <p:sp>
        <p:nvSpPr>
          <p:cNvPr id="3" name="2 - Θέση περιεχομένου"/>
          <p:cNvSpPr txBox="1">
            <a:spLocks noGrp="1"/>
          </p:cNvSpPr>
          <p:nvPr>
            <p:ph idx="1"/>
          </p:nvPr>
        </p:nvSpPr>
        <p:spPr/>
        <p:txBody>
          <a:bodyPr>
            <a:normAutofit fontScale="92500" lnSpcReduction="20000"/>
          </a:bodyPr>
          <a:lstStyle/>
          <a:p>
            <a:pPr lvl="0">
              <a:lnSpc>
                <a:spcPct val="90000"/>
              </a:lnSpc>
            </a:pPr>
            <a:r>
              <a:rPr lang="el-GR" sz="2903"/>
              <a:t>Το Μάρτιο του 1921 οι Γάλλοι και ο Κεμάλ υπογράφουν σύμφωνο αποχώρησης των πρώτων από τη νοτιοανατολική Μικρά Ασία,</a:t>
            </a:r>
          </a:p>
          <a:p>
            <a:pPr lvl="0">
              <a:lnSpc>
                <a:spcPct val="90000"/>
              </a:lnSpc>
            </a:pPr>
            <a:r>
              <a:rPr lang="el-GR" sz="2903"/>
              <a:t>Οκτώβριο του 1921 υπογράφτηκε στην Άγκυρα το γαλλοκεμαλικό σύμφωνο Franklin-Bouillon Το τελευταίο προέβλεπε τις λεπτομέρειες αποχώρησης των γαλλικών στρατευμάτων από την Κιλικία, καλούσε γάλλους καθηγητές να εργαστούν στην τουρκική εκπαίδευση και γάλλους κεφαλαιούχους να αναπτύξουν οικονομικές σχέσεις με την Τουρκία,</a:t>
            </a:r>
          </a:p>
        </p:txBody>
      </p:sp>
    </p:spTree>
  </p:cSld>
  <p:clrMapOvr>
    <a:masterClrMapping/>
  </p:clrMapOvr>
  <p:transition spd="slow">
    <p:randomBar dir="ver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ενώ δεν ανέφερε πουθενά τη σουλτανική κυβέρνηση της Κωνσταντινούπολης. Εικόνα 10: Ο Μουσταφά Κεμάλ και ο Ισμέτ Ινονού υποδέχονται το γάλλο βουλευτή Franklin Bouillon καθώς και το συνταγματάρχη Sarrou στο σιδηροδρομικό σταθμό του Δορυλαίου ( Εσκί Σεχίρ) το Μάιο του 1921.</a:t>
            </a:r>
          </a:p>
        </p:txBody>
      </p:sp>
    </p:spTree>
  </p:cSld>
  <p:clrMapOvr>
    <a:masterClrMapping/>
  </p:clrMapOvr>
  <p:transition spd="slow">
    <p:randomBar dir="ver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Συνέπειες γαλλοκεμαλικού συμφώνου</a:t>
            </a:r>
          </a:p>
        </p:txBody>
      </p:sp>
      <p:sp>
        <p:nvSpPr>
          <p:cNvPr id="3" name="2 - Θέση περιεχομένου"/>
          <p:cNvSpPr txBox="1">
            <a:spLocks noGrp="1"/>
          </p:cNvSpPr>
          <p:nvPr>
            <p:ph idx="1"/>
          </p:nvPr>
        </p:nvSpPr>
        <p:spPr/>
        <p:txBody>
          <a:bodyPr>
            <a:normAutofit fontScale="85000" lnSpcReduction="20000"/>
          </a:bodyPr>
          <a:lstStyle/>
          <a:p>
            <a:pPr lvl="0"/>
            <a:r>
              <a:rPr lang="el-GR" sz="2903"/>
              <a:t>Το γαλλοκεμαλικό σύμφωνο διατάραξε τις αγγλογαλλικές σχέσεις, καθώς οι Άγγλοι υποπτεύονταν ότι το σύμφωνο έκρυβε πολύ περισσότερες παραχωρήσεις στη Γαλλία. Για την Ελλάδα η σημασία του συμφώνου ήταν σοβαρότατη, αφού δυσχέραινε την κατάσταση της τόσο στρατιωτικά όσο και διπλωματικά, αφού σήμαινε την πλήρη απομόνωση της ελληνικής κυβέρνησης που δεν μπορούσε να ελπίζει παρά στην έτσι κι αλλιώς περιορισμένη αγγλική υποστήριξη.</a:t>
            </a:r>
          </a:p>
        </p:txBody>
      </p:sp>
    </p:spTree>
  </p:cSld>
  <p:clrMapOvr>
    <a:masterClrMapping/>
  </p:clrMapOvr>
  <p:transition spd="slow">
    <p:randomBar dir="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Ιταλοτουρκικές συμφωνίες</a:t>
            </a:r>
          </a:p>
        </p:txBody>
      </p:sp>
      <p:sp>
        <p:nvSpPr>
          <p:cNvPr id="3" name="2 - Θέση περιεχομένου"/>
          <p:cNvSpPr txBox="1">
            <a:spLocks noGrp="1"/>
          </p:cNvSpPr>
          <p:nvPr>
            <p:ph idx="1"/>
          </p:nvPr>
        </p:nvSpPr>
        <p:spPr/>
        <p:txBody>
          <a:bodyPr/>
          <a:lstStyle/>
          <a:p>
            <a:pPr lvl="0">
              <a:lnSpc>
                <a:spcPct val="90000"/>
              </a:lnSpc>
            </a:pPr>
            <a:r>
              <a:rPr lang="el-GR"/>
              <a:t>Την ίδια πολιτική με τους Γάλλους ακολούθησαν και οι Ιταλοί, οι οποίοι με τη σειρά τους υπογράφουν με τον Κεμάλ το Μάρτιο του 1921 σύμφωνο αποχώρησής τους από την Αττάλεια, παραχωρώντας και τον οπλισμό τους έναντι οικονομικών προνομίων στη νέα Τουρκία. Το καλοκαίρι του 1921 Γάλλοι και Ιταλοί αποσύρονται από τη Μικρά Ασία, αφήνοντας στον Κεμάλ όπλα και τα λιμάνια του νότου ελεύθερα.</a:t>
            </a:r>
          </a:p>
        </p:txBody>
      </p:sp>
    </p:spTree>
  </p:cSld>
  <p:clrMapOvr>
    <a:masterClrMapping/>
  </p:clrMapOvr>
  <p:transition spd="slow">
    <p:randomBar dir="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Τουρκοσοβιετικές συμφωνίες</a:t>
            </a:r>
          </a:p>
        </p:txBody>
      </p:sp>
      <p:sp>
        <p:nvSpPr>
          <p:cNvPr id="3" name="2 - Θέση περιεχομένου"/>
          <p:cNvSpPr txBox="1">
            <a:spLocks noGrp="1"/>
          </p:cNvSpPr>
          <p:nvPr>
            <p:ph idx="1"/>
          </p:nvPr>
        </p:nvSpPr>
        <p:spPr/>
        <p:txBody>
          <a:bodyPr>
            <a:normAutofit fontScale="92500" lnSpcReduction="10000"/>
          </a:bodyPr>
          <a:lstStyle/>
          <a:p>
            <a:pPr lvl="0">
              <a:lnSpc>
                <a:spcPct val="80000"/>
              </a:lnSpc>
            </a:pPr>
            <a:r>
              <a:rPr lang="el-GR" sz="2903"/>
              <a:t>Η Σοβιετική Ένωση σταθερά αντίθετη στη στρατιωτική επέμβαση στη Μικρά Ασία, θεωρώντας την επεκτατικό πόλεμο υποκινούμενο από τις δυτικές δυνάμεις, έκανε τη δική της πολιτική προσέγγισης του Κεμάλ.</a:t>
            </a:r>
          </a:p>
          <a:p>
            <a:pPr lvl="0">
              <a:lnSpc>
                <a:spcPct val="80000"/>
              </a:lnSpc>
            </a:pPr>
            <a:r>
              <a:rPr lang="el-GR" sz="2903"/>
              <a:t>Ήδη με τη συνθήκη του Alexandropol (Δεκέμβρης 1920) Σοβιετικοί και κεμαλικοί έλυσαν το αρμενικό ζήτημα μοιράζοντας τα εδάφη της Αρμενίας μεταξύ τους, μετά την ήττα των Αρμενίων στο Ερζερούμ και την αναγκαστική συνθηκολόγησή τους.</a:t>
            </a:r>
          </a:p>
          <a:p>
            <a:pPr lvl="0">
              <a:lnSpc>
                <a:spcPct val="80000"/>
              </a:lnSpc>
            </a:pPr>
            <a:endParaRPr lang="el-GR"/>
          </a:p>
        </p:txBody>
      </p:sp>
    </p:spTree>
  </p:cSld>
  <p:clrMapOvr>
    <a:masterClrMapping/>
  </p:clrMapOvr>
  <p:transition spd="slow">
    <p:randomBar dir="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Το Μάρτιο του 1921 υπογράφτηκε μεταξύ του κεμαλικού καθεστώτος και της Σοβιετικής Ένωσης σύμφωνο φιλίας, το οποίο διακανόνιζε την περιοχή των Στενών αγνοώντας τους Δυτικούς και προέβλεπε οικονομικοτεχνική βοήθεια εκ μέρους της Σοβιετικής Ένωσης προς την κεμαλική Τουρκία.</a:t>
            </a:r>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DAA9E5-D661-4322-ACA5-47AD0E97F326}"/>
              </a:ext>
            </a:extLst>
          </p:cNvPr>
          <p:cNvSpPr>
            <a:spLocks noGrp="1"/>
          </p:cNvSpPr>
          <p:nvPr>
            <p:ph type="title"/>
          </p:nvPr>
        </p:nvSpPr>
        <p:spPr/>
        <p:txBody>
          <a:bodyPr/>
          <a:lstStyle/>
          <a:p>
            <a:r>
              <a:rPr lang="el-GR" dirty="0"/>
              <a:t>ΠΡΟΤΑΣΕΙΣ ΤΗΣ ΑΝΤΑΝΤ</a:t>
            </a:r>
          </a:p>
        </p:txBody>
      </p:sp>
      <p:sp>
        <p:nvSpPr>
          <p:cNvPr id="3" name="Θέση περιεχομένου 2">
            <a:extLst>
              <a:ext uri="{FF2B5EF4-FFF2-40B4-BE49-F238E27FC236}">
                <a16:creationId xmlns:a16="http://schemas.microsoft.com/office/drawing/2014/main" id="{CFD62A88-B063-4845-B9E6-24F4D8CF64D6}"/>
              </a:ext>
            </a:extLst>
          </p:cNvPr>
          <p:cNvSpPr>
            <a:spLocks noGrp="1"/>
          </p:cNvSpPr>
          <p:nvPr>
            <p:ph idx="1"/>
          </p:nvPr>
        </p:nvSpPr>
        <p:spPr>
          <a:xfrm>
            <a:off x="1154954" y="2341984"/>
            <a:ext cx="8825659" cy="3677816"/>
          </a:xfrm>
        </p:spPr>
        <p:txBody>
          <a:bodyPr>
            <a:normAutofit fontScale="77500" lnSpcReduction="20000"/>
          </a:bodyPr>
          <a:lstStyle/>
          <a:p>
            <a:pPr algn="just">
              <a:lnSpc>
                <a:spcPct val="200000"/>
              </a:lnSpc>
              <a:spcAft>
                <a:spcPts val="800"/>
              </a:spcAft>
            </a:pP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Τον Ιανουάριο του 1915, η Αγγλία εξ ονόματος της Αντάντ υποσχέθηκε στην Ελλάδα «σοβαρά ανταλλάγματα» στη Μικρά Ασία αν βοηθούσε τη Σερβία. Ο Βενιζέλος θεώρησε τότε απαραίτητη τη σύμπραξη της Ρουμανίας, αν όχι και της Βουλγαρίας, στην οποία ήταν μάλιστα διατεθειμένος να προσφέρει ως αντάλλαγμα την περιοχή της Καβάλας και της Δράμας. Αμέσως, όμως, η αρνητική απάντηση της Ρουμανίας και η οριστική πλέον πρόσδεση της Βουλγαρίας στις Κεντρικές Δυνάμεις ανάγκασαν τον Βενιζέλο να απαντήσει αρνητικά στην Αντάντ, εξαιτίας της βουλγαρικής απειλής.</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1200"/>
              </a:spcBef>
            </a:pPr>
            <a:r>
              <a:rPr lang="el-GR" sz="1800" b="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Επιστολή Βενιζέλου προς Κωνσταντίνο, 17.2. 1915, εις Αλέξανδρος Μαζαράκης </a:t>
            </a:r>
            <a:r>
              <a:rPr lang="el-GR" sz="1800" b="1" kern="0" dirty="0" err="1">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Αινιάν</a:t>
            </a:r>
            <a:r>
              <a:rPr lang="el-GR" sz="1800" b="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i="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Απομνημονεύματα</a:t>
            </a:r>
            <a:r>
              <a:rPr lang="el-GR" sz="1800" b="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 τ. Α', Ελληνική πρωτοπορία, 2019, σ. 390 και εις </a:t>
            </a:r>
            <a:r>
              <a:rPr lang="en-US" sz="1800" b="1" u="sng"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www</a:t>
            </a:r>
            <a:r>
              <a:rPr lang="el-GR" sz="1800" b="1" u="sng"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a:t>
            </a:r>
            <a:r>
              <a:rPr lang="en-US" sz="1800" b="1" u="sng" kern="0" dirty="0" err="1">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grecobooks</a:t>
            </a:r>
            <a:r>
              <a:rPr lang="el-GR" sz="1800" b="1" u="sng"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800" b="1" u="sng"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gr</a:t>
            </a:r>
            <a:r>
              <a:rPr lang="el-GR" sz="1800" b="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accessed</a:t>
            </a:r>
            <a:r>
              <a:rPr lang="el-GR" sz="1800" b="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 18.7.2020.</a:t>
            </a:r>
            <a:endParaRPr lang="el-GR"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Βεντήρης</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Γεώργιος. </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Η Ελλάς του 1910-1920</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Αθήνα: Πυρσός, 1931, τ. Α, σ.272-273.</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396495764"/>
      </p:ext>
    </p:extLst>
  </p:cSld>
  <p:clrMapOvr>
    <a:masterClrMapping/>
  </p:clrMapOvr>
  <p:transition spd="slow">
    <p:randomBar dir="ver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sz="3266"/>
              <a:t>Οκτώβριος 1921 νέα σοβιετοτουρκική συμφωνία</a:t>
            </a:r>
          </a:p>
        </p:txBody>
      </p:sp>
      <p:sp>
        <p:nvSpPr>
          <p:cNvPr id="3" name="2 - Θέση περιεχομένου"/>
          <p:cNvSpPr txBox="1">
            <a:spLocks noGrp="1"/>
          </p:cNvSpPr>
          <p:nvPr>
            <p:ph idx="1"/>
          </p:nvPr>
        </p:nvSpPr>
        <p:spPr/>
        <p:txBody>
          <a:bodyPr>
            <a:normAutofit fontScale="85000" lnSpcReduction="20000"/>
          </a:bodyPr>
          <a:lstStyle/>
          <a:p>
            <a:pPr lvl="0"/>
            <a:r>
              <a:rPr lang="el-GR" sz="2903"/>
              <a:t>Τον Οκτώβριο του 1921 εξάλλου υπογράφτηκε νέα συμφωνία συνεργασίας ανάμεσα στην κεμαλική Τουρκία και τις τρεις σοβιετικές δημοκρατίες του Καυκάσου (Γεωργία, Αρμενία και Αζερμπαϊτζάν). Οι επαφές του Κεμάλ με το νέο σοβιετικό καθεστώς άλλωστε υπήρξαν σημαντικότατος παράγοντας για τη διαμόρφωση της στάσης των ευρωπαϊκών δυνάμεων, καθώς φοβούνταν τον αποκλεισμό τους από τη νέα Τουρκία και τις ενδεχόμενες ιδεολογικές επιρροές στο διαμορφούμενο κεμαλικό καθεστώς</a:t>
            </a:r>
          </a:p>
        </p:txBody>
      </p:sp>
    </p:spTree>
  </p:cSld>
  <p:clrMapOvr>
    <a:masterClrMapping/>
  </p:clrMapOvr>
  <p:transition spd="slow">
    <p:randomBar dir="ver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Η τουρκική αντεπίθεση</a:t>
            </a:r>
          </a:p>
        </p:txBody>
      </p:sp>
      <p:sp>
        <p:nvSpPr>
          <p:cNvPr id="3" name="2 - Θέση περιεχομένου"/>
          <p:cNvSpPr txBox="1">
            <a:spLocks noGrp="1"/>
          </p:cNvSpPr>
          <p:nvPr>
            <p:ph idx="1"/>
          </p:nvPr>
        </p:nvSpPr>
        <p:spPr/>
        <p:txBody>
          <a:bodyPr>
            <a:normAutofit fontScale="85000" lnSpcReduction="20000"/>
          </a:bodyPr>
          <a:lstStyle/>
          <a:p>
            <a:pPr lvl="0">
              <a:buNone/>
            </a:pPr>
            <a:r>
              <a:rPr lang="el-GR" sz="2903"/>
              <a:t>Οι Τούρκοι άρχισαν να αντιμετωπίζουν την περίπτωση επίθεσης στο μέτωπο του ελληνικού στρατού από το Μάϊο του 1922, γνωρίζοντας πλέον την κατάσταση του ηθικού του ελληνικού στρατού. Τον Ιούλιο, οι πληροφορίες για μεταφορά στρατευμάτων στη Θράκη και οι φήμες για ενδεχόμενη σύμπτυξη του ελληνικού στρατού στη ζώνη της συνθήκης των Σεβρών προσανατόλισαν τον Κεμάλ και τους συμβούλους του στην επίσπευση της επίθεσης, η οποία καθορίστηκε για τις 13 Αυγούστου.</a:t>
            </a:r>
          </a:p>
        </p:txBody>
      </p:sp>
    </p:spTree>
  </p:cSld>
  <p:clrMapOvr>
    <a:masterClrMapping/>
  </p:clrMapOvr>
  <p:transition spd="slow">
    <p:randomBar dir="ver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pic>
        <p:nvPicPr>
          <p:cNvPr id="3" name="Picture 2"/>
          <p:cNvPicPr>
            <a:picLocks noGrp="1" noChangeAspect="1"/>
          </p:cNvPicPr>
          <p:nvPr>
            <p:ph idx="1"/>
          </p:nvPr>
        </p:nvPicPr>
        <p:blipFill>
          <a:blip r:embed="rId2" cstate="print"/>
          <a:srcRect/>
          <a:stretch>
            <a:fillRect/>
          </a:stretch>
        </p:blipFill>
        <p:spPr>
          <a:xfrm>
            <a:off x="2045889" y="1"/>
            <a:ext cx="8296191" cy="6857998"/>
          </a:xfrm>
        </p:spPr>
      </p:pic>
    </p:spTree>
  </p:cSld>
  <p:clrMapOvr>
    <a:masterClrMapping/>
  </p:clrMapOvr>
  <p:transition spd="slow">
    <p:randomBar dir="vert"/>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Αντεπίθεση</a:t>
            </a:r>
          </a:p>
        </p:txBody>
      </p:sp>
      <p:sp>
        <p:nvSpPr>
          <p:cNvPr id="3" name="2 - Θέση περιεχομένου"/>
          <p:cNvSpPr txBox="1">
            <a:spLocks noGrp="1"/>
          </p:cNvSpPr>
          <p:nvPr>
            <p:ph idx="1"/>
          </p:nvPr>
        </p:nvSpPr>
        <p:spPr/>
        <p:txBody>
          <a:bodyPr/>
          <a:lstStyle/>
          <a:p>
            <a:pPr lvl="0"/>
            <a:r>
              <a:rPr lang="el-GR"/>
              <a:t>Ύστερα από μια σειρά παραπλανητικών επιθετικών ενεργειών στις 6 και 11 Αυγούστου κι ενώ η ελληνική Διοίκηση, υποτιμώντας τις πληροφορίες που είχε για τη σχεδιαζόμενη επίθεση, δεν έλαβε τα κατάλληλα μέτρα, την αυγή της 13ης Αυγούστου άρχισε η τουρκική επίθεση</a:t>
            </a:r>
          </a:p>
          <a:p>
            <a:pPr lvl="0"/>
            <a:endParaRPr lang="el-GR"/>
          </a:p>
        </p:txBody>
      </p:sp>
    </p:spTree>
  </p:cSld>
  <p:clrMapOvr>
    <a:masterClrMapping/>
  </p:clrMapOvr>
  <p:transition spd="slow">
    <p:randomBar dir="ver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Οπισθοχώρηση</a:t>
            </a:r>
          </a:p>
        </p:txBody>
      </p:sp>
      <p:sp>
        <p:nvSpPr>
          <p:cNvPr id="3" name="2 - Θέση περιεχομένου"/>
          <p:cNvSpPr txBox="1">
            <a:spLocks noGrp="1"/>
          </p:cNvSpPr>
          <p:nvPr>
            <p:ph idx="1"/>
          </p:nvPr>
        </p:nvSpPr>
        <p:spPr/>
        <p:txBody>
          <a:bodyPr>
            <a:normAutofit fontScale="92500" lnSpcReduction="20000"/>
          </a:bodyPr>
          <a:lstStyle/>
          <a:p>
            <a:pPr lvl="0"/>
            <a:r>
              <a:rPr lang="el-GR" sz="2903"/>
              <a:t>Μέσα στις επόμενες μέρες το μέτωπο διασπάστηκε και άρχισε η υποχώρηση και η σύμπτυξη των ελληνικών δυνάμεων προς τα παράλια. Το στρατό ακολουθούσαν οι ελληνικοί πληθυσμοί και οι Αρμένιοι από τις περιοχές που εγκαταλείπονταν στα χέρια των Τούρκων. Οι μεραρχίες του Α' και Β' Σώματος Στρατού έφτασαν άλλες ασύντακτες και άλλες συνταγμένες στον Τσεσμέ, από όπου επιβιβάστηκαν προς τα νησιά μέχρι τις 3 Σεπτεμβρίου.</a:t>
            </a:r>
          </a:p>
        </p:txBody>
      </p:sp>
    </p:spTree>
  </p:cSld>
  <p:clrMapOvr>
    <a:masterClrMapping/>
  </p:clrMapOvr>
  <p:transition spd="slow">
    <p:randomBar dir="ver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Ως οπισθοφυλακή όλων ορίστηκε το απόσπασμα του Νικόλαου Πλαστήρα, ενισχυμένο από το 3ο Σύνταγμα Ιππικού, εντεταλμένο να επιβραδύνει την προέλαση του εχθρού. Η Ανεξάρτητη Μεραρχία πραγματοποίησε έναν εξαιρετικό άθλο, διανύοντας σε 15 μέρες 600 χιλιόμετρα σε χώρα εχθρική κι ενώ βαλλόταν συνεχώς από το τουρκικό ιππικό και τους κατοίκους.</a:t>
            </a:r>
          </a:p>
        </p:txBody>
      </p:sp>
    </p:spTree>
  </p:cSld>
  <p:clrMapOvr>
    <a:masterClrMapping/>
  </p:clrMapOvr>
  <p:transition spd="slow">
    <p:randomBar dir="ver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Έφτασε όμως στο Δικελί σώζοντας τους Έλληνες και τους Αρμένιους της περιοχής και στις 31 Αυγούστου είχε περάσει στη Μυτιλήνη. Τέλος, το Γ' Σώμα κατάφερε να φτάσει στα λιμάνια της Πανόρμου και της Κυζίκου και να επιβιβαστεί με τάξη. Πολλοί ήταν οι νεκροί της Εκστρατείας, ενώ τραγική τύχη περίμενε τους στρατιώτες που έπεσαν ως αιχμάλωτοι στα χέρια των Τούρκων.</a:t>
            </a:r>
          </a:p>
          <a:p>
            <a:pPr lvl="0"/>
            <a:endParaRPr lang="el-GR"/>
          </a:p>
        </p:txBody>
      </p:sp>
    </p:spTree>
  </p:cSld>
  <p:clrMapOvr>
    <a:masterClrMapping/>
  </p:clrMapOvr>
  <p:transition spd="slow">
    <p:randomBar dir="ver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Υποχώρηση</a:t>
            </a:r>
            <a:endParaRPr lang="en-US"/>
          </a:p>
        </p:txBody>
      </p:sp>
      <p:sp>
        <p:nvSpPr>
          <p:cNvPr id="3" name="2 - Θέση περιεχομένου"/>
          <p:cNvSpPr txBox="1">
            <a:spLocks noGrp="1"/>
          </p:cNvSpPr>
          <p:nvPr>
            <p:ph idx="1"/>
          </p:nvPr>
        </p:nvSpPr>
        <p:spPr/>
        <p:txBody>
          <a:bodyPr/>
          <a:lstStyle/>
          <a:p>
            <a:pPr lvl="0"/>
            <a:r>
              <a:rPr lang="el-GR"/>
              <a:t>η υποχώρηση του κυρίως όγκου του ελληνικού στρατού έγινε «Στις 5 Σεπτεμβρίου[…] απ' το λιμάνι της Αρτάκης».</a:t>
            </a:r>
          </a:p>
          <a:p>
            <a:pPr lvl="0"/>
            <a:r>
              <a:rPr lang="el-GR"/>
              <a:t>ο τουρκικός στρατός κατέλαβε ή ανακατέλαβε την πόλη της Σμύρνης στις 9 Σεπτεμβρίου</a:t>
            </a:r>
          </a:p>
          <a:p>
            <a:pPr lvl="0"/>
            <a:r>
              <a:rPr lang="el-GR"/>
              <a:t> </a:t>
            </a:r>
            <a:r>
              <a:rPr lang="el-GR" sz="2812" i="1"/>
              <a:t>Γενικό Επιτελείο Στρατού Διεύθυνση Ιστορίας Στρατού, 2001, σ. 594  </a:t>
            </a:r>
            <a:endParaRPr lang="en-US" sz="2812" i="1"/>
          </a:p>
        </p:txBody>
      </p:sp>
    </p:spTree>
  </p:cSld>
  <p:clrMapOvr>
    <a:masterClrMapping/>
  </p:clrMapOvr>
  <p:transition spd="slow">
    <p:randomBar dir="ver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Δημογραφικά στοιχεία</a:t>
            </a:r>
            <a:endParaRPr lang="en-US"/>
          </a:p>
        </p:txBody>
      </p:sp>
      <p:sp>
        <p:nvSpPr>
          <p:cNvPr id="3" name="2 - Θέση περιεχομένου"/>
          <p:cNvSpPr txBox="1">
            <a:spLocks noGrp="1"/>
          </p:cNvSpPr>
          <p:nvPr>
            <p:ph idx="1"/>
          </p:nvPr>
        </p:nvSpPr>
        <p:spPr/>
        <p:txBody>
          <a:bodyPr/>
          <a:lstStyle/>
          <a:p>
            <a:pPr lvl="0"/>
            <a:r>
              <a:rPr lang="el-GR"/>
              <a:t>Ο αριθμός των ρωμιών της  Σμύρνης ποικίλει από 52.000 (περίπου 25%) έως 135.080 (50%) (</a:t>
            </a:r>
            <a:r>
              <a:rPr lang="el-GR" sz="1996"/>
              <a:t>βλ. Αναγνωστοπούλου, Σ. (1998). Μικρά Ασία, 19ος αι. ‐ 1919 Οι Ελληνορθόδοξες Κοινότητες Από το  Μιλλέτ των Ρωμιών στο Ελληνικό Έθνος (Β' εκδ.). Αθήνα: Ελληνικά Γράμματα, .  </a:t>
            </a:r>
            <a:endParaRPr lang="en-US" sz="1996"/>
          </a:p>
        </p:txBody>
      </p:sp>
    </p:spTree>
  </p:cSld>
  <p:clrMapOvr>
    <a:masterClrMapping/>
  </p:clrMapOvr>
  <p:transition spd="slow">
    <p:randomBar dir="ver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9 Σεπτεμβρίου</a:t>
            </a:r>
            <a:endParaRPr lang="en-US"/>
          </a:p>
        </p:txBody>
      </p:sp>
      <p:sp>
        <p:nvSpPr>
          <p:cNvPr id="3" name="2 - Θέση περιεχομένου"/>
          <p:cNvSpPr txBox="1">
            <a:spLocks noGrp="1"/>
          </p:cNvSpPr>
          <p:nvPr>
            <p:ph idx="1"/>
          </p:nvPr>
        </p:nvSpPr>
        <p:spPr/>
        <p:txBody>
          <a:bodyPr>
            <a:normAutofit fontScale="92500" lnSpcReduction="20000"/>
          </a:bodyPr>
          <a:lstStyle/>
          <a:p>
            <a:pPr lvl="0"/>
            <a:r>
              <a:rPr lang="el-GR" sz="2903"/>
              <a:t>Τα πρώτα τουρκικά στρατεύματα έφτασαν στην πόλη της Σμύρνης, τις 9 Σεπτεμβρίου. Ο ρόλος του διοικητή Nurettin, που ήταν καταλυτικός για την τύχη των χριστιανικών πληθυσμών της πόλης. Στις 27 Αυγούστου/ 9 Σεπτεμβρίου ο τουρκικός στρατός μπήκε στη Σμύρνη. Η πόλη ήταν γεμάτη από ελληνικούς πληθυσμούς, οι οποίοι είχαν καταφύγει εκεί από τα ενδότερα με την κατάρρευση του μετώπου. Ο ελληνικός στρατός έφτανε κι αυτός στη Σμύρνη συνταγμένος ή μη.</a:t>
            </a:r>
          </a:p>
          <a:p>
            <a:pPr lvl="0"/>
            <a:endParaRPr lang="el-GR" sz="2903"/>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9ED94D-A7CB-4AE0-9132-D94F9A985814}"/>
              </a:ext>
            </a:extLst>
          </p:cNvPr>
          <p:cNvSpPr>
            <a:spLocks noGrp="1"/>
          </p:cNvSpPr>
          <p:nvPr>
            <p:ph type="title"/>
          </p:nvPr>
        </p:nvSpPr>
        <p:spPr/>
        <p:txBody>
          <a:bodyPr/>
          <a:lstStyle/>
          <a:p>
            <a:r>
              <a:rPr lang="el-GR" dirty="0"/>
              <a:t>ΠΡΟΤΑΣΗ ΒΕΝΙΖΕΛΟΥ ΣΤΟΝ ΚΩΝ/ΝΟ</a:t>
            </a:r>
          </a:p>
        </p:txBody>
      </p:sp>
      <p:sp>
        <p:nvSpPr>
          <p:cNvPr id="3" name="Θέση περιεχομένου 2">
            <a:extLst>
              <a:ext uri="{FF2B5EF4-FFF2-40B4-BE49-F238E27FC236}">
                <a16:creationId xmlns:a16="http://schemas.microsoft.com/office/drawing/2014/main" id="{C468A4CE-B3E9-4CE1-AB66-A6940F979F07}"/>
              </a:ext>
            </a:extLst>
          </p:cNvPr>
          <p:cNvSpPr>
            <a:spLocks noGrp="1"/>
          </p:cNvSpPr>
          <p:nvPr>
            <p:ph idx="1"/>
          </p:nvPr>
        </p:nvSpPr>
        <p:spPr/>
        <p:txBody>
          <a:bodyPr/>
          <a:lstStyle/>
          <a:p>
            <a:pPr algn="just">
              <a:lnSpc>
                <a:spcPct val="200000"/>
              </a:lnSpc>
              <a:spcAft>
                <a:spcPts val="800"/>
              </a:spcAft>
            </a:pP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Λίγο αργότερα, τον Φεβρουάριο του 1915, ο Βενιζέλος πρότεινε στον Κωνσταντίνο τη συμμετοχή της Ελλάδας στην επιχείρηση των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Δαρδανελλίων</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Χάρη σ’ αυτήν, η Ελλάδα όχι μόνο θα είχε λόγο στη ρύθμιση του ζητήματος της Κωνσταντινούπολης και των Στενών (με στόχο τη διεθνοποίησή τους), αλλά και θα αποκτούσε τις ήδη υπεσχημένες εδαφικές παραχωρήσεις στη Μικρά Ασία.</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Βενιζέλος, στο ίδιο, τ. 2, σ.72;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στο ίδιο, σ. 43. </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11801224"/>
      </p:ext>
    </p:extLst>
  </p:cSld>
  <p:clrMapOvr>
    <a:masterClrMapping/>
  </p:clrMapOvr>
  <p:transition spd="slow">
    <p:randomBar dir="ver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pic>
        <p:nvPicPr>
          <p:cNvPr id="3" name="Picture 2"/>
          <p:cNvPicPr>
            <a:picLocks noGrp="1" noChangeAspect="1"/>
          </p:cNvPicPr>
          <p:nvPr>
            <p:ph idx="1"/>
          </p:nvPr>
        </p:nvPicPr>
        <p:blipFill>
          <a:blip r:embed="rId2" cstate="print"/>
          <a:srcRect/>
          <a:stretch>
            <a:fillRect/>
          </a:stretch>
        </p:blipFill>
        <p:spPr>
          <a:xfrm>
            <a:off x="1719272" y="358754"/>
            <a:ext cx="8492167" cy="6140491"/>
          </a:xfrm>
        </p:spPr>
      </p:pic>
    </p:spTree>
  </p:cSld>
  <p:clrMapOvr>
    <a:masterClrMapping/>
  </p:clrMapOvr>
  <p:transition spd="slow">
    <p:randomBar dir="vert"/>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lnSpc>
                <a:spcPct val="90000"/>
              </a:lnSpc>
            </a:pPr>
            <a:r>
              <a:rPr lang="el-GR"/>
              <a:t>Ο Αριστείδης Στεργιάδης είχε εγκαταλείψει την πόλη στις 25 Αυγούστου με αγγλικό πλοίο, ενώ την ίδια μέρα η Σμύρνη άδειαζε και από τους τελευταίους υπάλληλους, εκπροσώπους του ελληνικού κράτους. Η πόλη παραδόθηκε στις φλόγες και ο ελληνικός και ο αρμένικος πληθυσμός στη σφαγή. Απίστευτες σκηνές εκτυλίχτηκαν στην προκυμαία της Σμύρνης, όπου τα πλήθη συνέρρεαν κυνηγημένα ελπίζοντας στη σωτηρία τους</a:t>
            </a:r>
          </a:p>
        </p:txBody>
      </p:sp>
    </p:spTree>
  </p:cSld>
  <p:clrMapOvr>
    <a:masterClrMapping/>
  </p:clrMapOvr>
  <p:transition spd="slow">
    <p:randomBar dir="ver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Η καταστροφή της Σμύρνης</a:t>
            </a:r>
            <a:endParaRPr lang="en-US"/>
          </a:p>
        </p:txBody>
      </p:sp>
      <p:sp>
        <p:nvSpPr>
          <p:cNvPr id="3" name="2 - Θέση περιεχομένου"/>
          <p:cNvSpPr txBox="1">
            <a:spLocks noGrp="1"/>
          </p:cNvSpPr>
          <p:nvPr>
            <p:ph idx="1"/>
          </p:nvPr>
        </p:nvSpPr>
        <p:spPr/>
        <p:txBody>
          <a:bodyPr>
            <a:normAutofit fontScale="92500" lnSpcReduction="20000"/>
          </a:bodyPr>
          <a:lstStyle/>
          <a:p>
            <a:pPr>
              <a:lnSpc>
                <a:spcPct val="80000"/>
              </a:lnSpc>
              <a:spcBef>
                <a:spcPts val="544"/>
              </a:spcBef>
            </a:pPr>
            <a:r>
              <a:rPr lang="el-GR" sz="2449"/>
              <a:t>Φήμες για την κατάρρευση του μετώπου  έφτασαν στην πόλη της Σμύρνης, λίγες μέρες πριν την είσοδο των κεμαλικών δυνάμεων.</a:t>
            </a:r>
          </a:p>
          <a:p>
            <a:pPr>
              <a:lnSpc>
                <a:spcPct val="80000"/>
              </a:lnSpc>
              <a:spcBef>
                <a:spcPts val="544"/>
              </a:spcBef>
            </a:pPr>
            <a:r>
              <a:rPr lang="el-GR" sz="2449"/>
              <a:t>Ακολούθησαν κύματα προσφύγων και έλληνες στρατιώτες,</a:t>
            </a:r>
          </a:p>
          <a:p>
            <a:pPr>
              <a:lnSpc>
                <a:spcPct val="80000"/>
              </a:lnSpc>
              <a:spcBef>
                <a:spcPts val="544"/>
              </a:spcBef>
            </a:pPr>
            <a:r>
              <a:rPr lang="el-GR" sz="2449"/>
              <a:t>Διοικητικά και τραπεζικά στελέχη ξεκίνησαν να εγκαταλείπουν την πόλη</a:t>
            </a:r>
          </a:p>
          <a:p>
            <a:pPr>
              <a:lnSpc>
                <a:spcPct val="80000"/>
              </a:lnSpc>
              <a:spcBef>
                <a:spcPts val="544"/>
              </a:spcBef>
            </a:pPr>
            <a:r>
              <a:rPr lang="el-GR" sz="2449"/>
              <a:t>Μέχρι την είσοδο των τουρκικών δυνάμεων, δεν είχε απομείνει ελληνική αρχή στην πόλη και την τήρηση της τάξης ανέλαβαν, περίπολα πεζοναυτών των συμμαχικών δυνάμεων</a:t>
            </a:r>
          </a:p>
          <a:p>
            <a:pPr>
              <a:lnSpc>
                <a:spcPct val="80000"/>
              </a:lnSpc>
              <a:spcBef>
                <a:spcPts val="544"/>
              </a:spcBef>
            </a:pPr>
            <a:r>
              <a:rPr lang="en-US" sz="2449"/>
              <a:t>Horton, G. (1926). The Blight of Asia. New York: Braunworth &amp; CO INC.Α</a:t>
            </a:r>
            <a:endParaRPr lang="el-GR" sz="2449"/>
          </a:p>
          <a:p>
            <a:pPr>
              <a:lnSpc>
                <a:spcPct val="80000"/>
              </a:lnSpc>
              <a:spcBef>
                <a:spcPts val="544"/>
              </a:spcBef>
            </a:pPr>
            <a:endParaRPr lang="en-US" sz="2449"/>
          </a:p>
        </p:txBody>
      </p:sp>
    </p:spTree>
  </p:cSld>
  <p:clrMapOvr>
    <a:masterClrMapping/>
  </p:clrMapOvr>
  <p:transition spd="slow">
    <p:randomBar dir="vert"/>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Πυρπόληση προκυμαίας της Σμύρνης</a:t>
            </a:r>
          </a:p>
        </p:txBody>
      </p:sp>
      <p:pic>
        <p:nvPicPr>
          <p:cNvPr id="3" name="Picture 2"/>
          <p:cNvPicPr>
            <a:picLocks noGrp="1" noChangeAspect="1"/>
          </p:cNvPicPr>
          <p:nvPr>
            <p:ph idx="1"/>
          </p:nvPr>
        </p:nvPicPr>
        <p:blipFill>
          <a:blip r:embed="rId2" cstate="print"/>
          <a:stretch>
            <a:fillRect/>
          </a:stretch>
        </p:blipFill>
        <p:spPr>
          <a:xfrm>
            <a:off x="3364034" y="2693806"/>
            <a:ext cx="5616586" cy="2246632"/>
          </a:xfrm>
        </p:spPr>
      </p:pic>
    </p:spTree>
  </p:cSld>
  <p:clrMapOvr>
    <a:masterClrMapping/>
  </p:clrMapOvr>
  <p:transition spd="slow">
    <p:randomBar dir="vert"/>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lnSpc>
                <a:spcPct val="90000"/>
              </a:lnSpc>
              <a:buNone/>
            </a:pPr>
            <a:r>
              <a:rPr lang="el-GR"/>
              <a:t>Ανάμεσα στα θύματα ήταν και ο μητροπολίτης Χρυσόστομος, ο οποίος, αρνούμενος να εγκαταλείψει το ποίμνιό του όπως του προτάθηκε, κακοποιήθηκε και θανατώθηκε από το φανατισμένο τουρκικό όχλο.</a:t>
            </a:r>
          </a:p>
          <a:p>
            <a:pPr lvl="0">
              <a:lnSpc>
                <a:spcPct val="90000"/>
              </a:lnSpc>
              <a:buNone/>
            </a:pPr>
            <a:r>
              <a:rPr lang="el-GR"/>
              <a:t>Η πυρπόληση, η σφαγή και η αιχμαλωσία ήταν η τύχη των ελληνικών πληθυσμών και στη χερσόνησο της Ερυθραίας, στις Κυδωνίες και στην περιοχή της Προποντίδας..</a:t>
            </a:r>
          </a:p>
        </p:txBody>
      </p:sp>
    </p:spTree>
  </p:cSld>
  <p:clrMapOvr>
    <a:masterClrMapping/>
  </p:clrMapOvr>
  <p:transition spd="slow">
    <p:randomBar dir="vert"/>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Οι άντρες μεταφέρθηκαν σε στρατόπεδα στο εσωτερικό, ενώ κάποτε και γυναικόπαιδα ακολούθησαν ανάλογη πορεία προς την ενδοχώρα</a:t>
            </a:r>
          </a:p>
        </p:txBody>
      </p:sp>
    </p:spTree>
  </p:cSld>
  <p:clrMapOvr>
    <a:masterClrMapping/>
  </p:clrMapOvr>
  <p:transition spd="slow">
    <p:randomBar dir="vert"/>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 ρόλος των συμμάχων</a:t>
            </a:r>
            <a:endParaRPr lang="en-US"/>
          </a:p>
        </p:txBody>
      </p:sp>
      <p:sp>
        <p:nvSpPr>
          <p:cNvPr id="3" name="2 - Θέση περιεχομένου"/>
          <p:cNvSpPr txBox="1">
            <a:spLocks noGrp="1"/>
          </p:cNvSpPr>
          <p:nvPr>
            <p:ph idx="1"/>
          </p:nvPr>
        </p:nvSpPr>
        <p:spPr/>
        <p:txBody>
          <a:bodyPr/>
          <a:lstStyle/>
          <a:p>
            <a:pPr lvl="0"/>
            <a:r>
              <a:rPr lang="el-GR"/>
              <a:t>«Οι σύμμαχοι όμως παρ' όλο που διέθεταν 26 πολεμικά πλοία στη γύρω περιοχή δεν έκαναν απολύτως τίποτα για να βοηθήσουν τους Έλληνες και τους Αρμένιους παρά τις αναμέτρησες εκκλήσεις καθ' όλη τη διάρκεια της καταστροφής»</a:t>
            </a:r>
          </a:p>
          <a:p>
            <a:pPr lvl="0"/>
            <a:r>
              <a:rPr lang="en-US"/>
              <a:t>Dobkin </a:t>
            </a:r>
            <a:r>
              <a:rPr lang="el-GR"/>
              <a:t>και  </a:t>
            </a:r>
            <a:r>
              <a:rPr lang="en-US"/>
              <a:t>Kasaba</a:t>
            </a:r>
          </a:p>
        </p:txBody>
      </p:sp>
    </p:spTree>
  </p:cSld>
  <p:clrMapOvr>
    <a:masterClrMapping/>
  </p:clrMapOvr>
  <p:transition spd="slow">
    <p:randomBar dir="vert"/>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normAutofit fontScale="85000" lnSpcReduction="10000"/>
          </a:bodyPr>
          <a:lstStyle/>
          <a:p>
            <a:pPr lvl="0"/>
            <a:r>
              <a:rPr lang="el-GR" sz="2903"/>
              <a:t>«Οι ελληνικοί πληθυσμοί αναζητούσαν απεγνωσμένα τρόπους να περάσουν στα νησιά για να γλυτώσουν τη σφαγή και οι παλιοί σύμμαχοι της Ελλάδας που το 1897 είχαν σταματήσει τους Τούρκους έξω απ' τη Λαμία αυτή τη φορά κοιτούσαν αδιάφορα» </a:t>
            </a:r>
            <a:r>
              <a:rPr lang="el-GR" sz="2449"/>
              <a:t>Γιανουλόπουλος,  Γ.  Ν. (2001). "Η  Ευγενής  μας  τύφλωσις..." Εξωτερική Πολιτική και "Εθνικά Θέματα" από την Ήττα του 1897 εώς τη Μικρασιατική Καταστροφή (Γ  εκδ.). Αθήνα: Βιβλιόραμα, σελ 161</a:t>
            </a:r>
            <a:r>
              <a:rPr lang="el-GR" sz="2903"/>
              <a:t>.</a:t>
            </a:r>
            <a:endParaRPr lang="en-US" sz="2903"/>
          </a:p>
        </p:txBody>
      </p:sp>
    </p:spTree>
  </p:cSld>
  <p:clrMapOvr>
    <a:masterClrMapping/>
  </p:clrMapOvr>
  <p:transition spd="slow">
    <p:randomBar dir="vert"/>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Από την ειδησεογραφία της εποχής:</a:t>
            </a:r>
            <a:endParaRPr lang="en-US"/>
          </a:p>
        </p:txBody>
      </p:sp>
      <p:sp>
        <p:nvSpPr>
          <p:cNvPr id="3" name="2 - Θέση περιεχομένου"/>
          <p:cNvSpPr txBox="1">
            <a:spLocks noGrp="1"/>
          </p:cNvSpPr>
          <p:nvPr>
            <p:ph idx="1"/>
          </p:nvPr>
        </p:nvSpPr>
        <p:spPr/>
        <p:txBody>
          <a:bodyPr>
            <a:normAutofit fontScale="85000" lnSpcReduction="20000"/>
          </a:bodyPr>
          <a:lstStyle/>
          <a:p>
            <a:pPr lvl="0">
              <a:lnSpc>
                <a:spcPct val="80000"/>
              </a:lnSpc>
            </a:pPr>
            <a:r>
              <a:rPr lang="el-GR" sz="2903" i="1"/>
              <a:t>οι σύμμαχοι δεν «κοιτούσαν αδιάφορα» άλλα αφενός διασφάλισαν την ασφάλεια του πληθυσμού που είχε προσφύγει στην προκυμαία αποβιβάζοντας «πυκνά ναυτικά αγήματα εις την πόλιν δια των οποίων εσχημάτισαν αρκετά ευρεία ζώνην γύρω των καταφυγόντων εις το ‘Και’ της Σμύρνης προσφύγων, απαγορεύσαντες εις τους Τούρκους να πλησιάσουν, με την απειλήν ότι θα ετυφέκιζον οιονδήποτε ετόλμα να διασπάση τη ζώνη</a:t>
            </a:r>
            <a:r>
              <a:rPr lang="el-GR" sz="2903"/>
              <a:t>»</a:t>
            </a:r>
          </a:p>
          <a:p>
            <a:pPr lvl="0">
              <a:lnSpc>
                <a:spcPct val="80000"/>
              </a:lnSpc>
            </a:pPr>
            <a:r>
              <a:rPr lang="el-GR" sz="2903"/>
              <a:t>Το Σφαγείον της Σμύρνης. Δραστική Επέμβασις Άγγλων και Αμερικάνων. Η  Γενναία Στάσις των Ιαπώνων. (1922, Σεπτέμβριος 4). Εμπρός , 1. </a:t>
            </a:r>
            <a:endParaRPr lang="en-US" sz="2903"/>
          </a:p>
        </p:txBody>
      </p:sp>
    </p:spTree>
  </p:cSld>
  <p:clrMapOvr>
    <a:masterClrMapping/>
  </p:clrMapOvr>
  <p:transition spd="slow">
    <p:randomBar dir="vert"/>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Dobkin: «Ιταλικά καράβια περισυνέλεξαν, όποιον ήταν αρκετά τυχερός, να κολυμπήσει ως την ακτίνα δράσης τους. Τα γαλλικά καράβια συνέχισαν να στέλνουν λέμβους στην</a:t>
            </a:r>
            <a:endParaRPr lang="en-US"/>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EF1B5F-CE38-4A95-B072-927021D1FBD5}"/>
              </a:ext>
            </a:extLst>
          </p:cNvPr>
          <p:cNvSpPr>
            <a:spLocks noGrp="1"/>
          </p:cNvSpPr>
          <p:nvPr>
            <p:ph type="title"/>
          </p:nvPr>
        </p:nvSpPr>
        <p:spPr/>
        <p:txBody>
          <a:bodyPr/>
          <a:lstStyle/>
          <a:p>
            <a:r>
              <a:rPr lang="el-GR" dirty="0"/>
              <a:t>ΕΚΛΟΓΕΣ 31 ΜΑΙΟΥ 1915</a:t>
            </a:r>
          </a:p>
        </p:txBody>
      </p:sp>
      <p:sp>
        <p:nvSpPr>
          <p:cNvPr id="3" name="Θέση περιεχομένου 2">
            <a:extLst>
              <a:ext uri="{FF2B5EF4-FFF2-40B4-BE49-F238E27FC236}">
                <a16:creationId xmlns:a16="http://schemas.microsoft.com/office/drawing/2014/main" id="{CA780B6D-2A87-4E60-8B8A-27797ABD4F35}"/>
              </a:ext>
            </a:extLst>
          </p:cNvPr>
          <p:cNvSpPr>
            <a:spLocks noGrp="1"/>
          </p:cNvSpPr>
          <p:nvPr>
            <p:ph idx="1"/>
          </p:nvPr>
        </p:nvSpPr>
        <p:spPr>
          <a:xfrm>
            <a:off x="1154954" y="2360645"/>
            <a:ext cx="8825659" cy="4329404"/>
          </a:xfrm>
        </p:spPr>
        <p:txBody>
          <a:bodyPr>
            <a:normAutofit fontScale="85000" lnSpcReduction="20000"/>
          </a:bodyPr>
          <a:lstStyle/>
          <a:p>
            <a:pPr algn="just">
              <a:lnSpc>
                <a:spcPct val="200000"/>
              </a:lnSpc>
              <a:spcAft>
                <a:spcPts val="800"/>
              </a:spcAft>
            </a:pP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Οι εκλογές της 31</a:t>
            </a:r>
            <a:r>
              <a:rPr lang="el-GR"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ης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Μάϊου 1915 έφεραν και πάλι στην πρωθυπουργία τον Ελευθέριο Βενιζέλο, ο οποίος όμως εξαιτίας της ψήφου των αλλοεθνών πληθυσμών είχε χάσει τις 69 από τις 74 έδρες της Μακεδονίας, όπου ήδη από το 1913 η  Διεθνής Επιτροπή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Carnegie</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παρουσιάζοντας την δημογραφική εικόνα των Νέων Χωρών είχε επιβεβαιώσει την πλειοψηφία των αλλοεθνών και των ξενόφωνων σε αυτές.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Οικονόμου Νίκος. Οι δύο γενικές εκλογές του 1915 στο Θανάσης Βερέμης και Γ.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Γουλιμής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επιμ</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Ελευθέριος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βενιζέλος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-Κοινωνία-Οικονομία-Πολιτική στην εποχή του. Αθήνα: Γνώση, 1989,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σς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367-385.</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Γκλαβίνας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Γιάννης. Οι μουσουλμανικοί πληθυσμοί στην Ελλάδα (1912-1923). Από την ενσωμάτωση στην ανταλλαγή. Θεσσαλονίκη: Σταμούλης, 2013.</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σ. 59.</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Βασίλης Γούναρης , Το Μακεδονικό Ζήτημα από τον 19</a:t>
            </a:r>
            <a:r>
              <a:rPr lang="el-GR"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ο</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ως τον 21</a:t>
            </a:r>
            <a:r>
              <a:rPr lang="el-GR"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ο</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αιώνα. Ιστοριογραφικές προσεγγίσεις, Αθήνα: Αλεξάνδρεια, 2010, σ. 52</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942875454"/>
      </p:ext>
    </p:extLst>
  </p:cSld>
  <p:clrMapOvr>
    <a:masterClrMapping/>
  </p:clrMapOvr>
  <p:transition spd="slow">
    <p:randomBar dir="vert"/>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Charles Kassabian</a:t>
            </a:r>
            <a:endParaRPr lang="en-US"/>
          </a:p>
        </p:txBody>
      </p:sp>
      <p:sp>
        <p:nvSpPr>
          <p:cNvPr id="3" name="2 - Θέση περιεχομένου"/>
          <p:cNvSpPr txBox="1">
            <a:spLocks noGrp="1"/>
          </p:cNvSpPr>
          <p:nvPr>
            <p:ph idx="1"/>
          </p:nvPr>
        </p:nvSpPr>
        <p:spPr/>
        <p:txBody>
          <a:bodyPr/>
          <a:lstStyle/>
          <a:p>
            <a:pPr lvl="0">
              <a:buNone/>
            </a:pPr>
            <a:r>
              <a:rPr lang="el-GR"/>
              <a:t>« </a:t>
            </a:r>
            <a:r>
              <a:rPr lang="el-GR" i="1"/>
              <a:t>Είναι σκοτεινά. Τον Σεπτέμβρη σκοτεινιάζει ήδη από τις 18.30-19.00. Και αυτοί οι άνθρωποι κολυμπούσαν προς τις βάρκες και κείνοι έριχναν τους προβολείς πάνω τους και τους έσπρωχναν πίσω. Από τα αγγλικά καράβια, ρίχνουν νερό πάνω τους. Δεν μπορούμε να πιστέψουμε αυτό που συμβαίνει. Δεν περισυνέλεξαν τους κολυμβητές. Τους βιντεοσκοπούσαν</a:t>
            </a:r>
            <a:r>
              <a:rPr lang="el-GR"/>
              <a:t>».</a:t>
            </a:r>
            <a:endParaRPr lang="en-US"/>
          </a:p>
        </p:txBody>
      </p:sp>
    </p:spTree>
  </p:cSld>
  <p:clrMapOvr>
    <a:masterClrMapping/>
  </p:clrMapOvr>
  <p:transition spd="slow">
    <p:randomBar dir="vert"/>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Μετά την κατάληψη</a:t>
            </a:r>
            <a:endParaRPr lang="en-US"/>
          </a:p>
        </p:txBody>
      </p:sp>
      <p:sp>
        <p:nvSpPr>
          <p:cNvPr id="3" name="2 - Θέση περιεχομένου"/>
          <p:cNvSpPr txBox="1">
            <a:spLocks noGrp="1"/>
          </p:cNvSpPr>
          <p:nvPr>
            <p:ph idx="1"/>
          </p:nvPr>
        </p:nvSpPr>
        <p:spPr/>
        <p:txBody>
          <a:bodyPr/>
          <a:lstStyle/>
          <a:p>
            <a:pPr lvl="0"/>
            <a:r>
              <a:rPr lang="el-GR"/>
              <a:t>Μετά την κατάληψη της Σμύρνης από τους Τούρκους, Έλληνες πρόσφυγες αναζητούν μέσο να διαφύγουν. Πίσω τους διακρίνονται Τούρκοι ιππείς και πυρπολημένα κτίρια.</a:t>
            </a:r>
          </a:p>
          <a:p>
            <a:pPr lvl="0"/>
            <a:r>
              <a:rPr lang="el-GR"/>
              <a:t>Με την κατάρρευση του μετώπου αποφασίστηκε η άμεση εκδίωξη των Ελλήνων του Πόντου. Οι Πόντιοι πήγαιναν στην Κωνσταντινούπολη, απ' όπου ύστερα περνούσαν στην Ελλάδα.</a:t>
            </a:r>
            <a:endParaRPr lang="en-US"/>
          </a:p>
        </p:txBody>
      </p:sp>
    </p:spTree>
  </p:cSld>
  <p:clrMapOvr>
    <a:masterClrMapping/>
  </p:clrMapOvr>
  <p:transition spd="slow">
    <p:randomBar dir="vert"/>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normAutofit fontScale="85000" lnSpcReduction="10000"/>
          </a:bodyPr>
          <a:lstStyle/>
          <a:p>
            <a:pPr lvl="0"/>
            <a:r>
              <a:rPr lang="el-GR" sz="2903"/>
              <a:t>Από την ανατολική Θράκη ο ελληνικός πληθυσμός αποχώρησε μετά την υπογραφή της ανακωχής των Μουδανιών, τον Οκτώβριο του 1922, ακολουθώντας τα ελληνικά στρατεύματα που επίσης αποχωρούσαν. Με πλοία μεταφέρθηκαν οι περισσότεροι από τους Έλληνες και της ανατολικής Θράκης, ενώ άλλοι χρησιμοποίησαν το οδικό δίκτυο των διαβάσεων του Έβρου, μεταφέροντας με υποζύγια και βοϊδάμαξες ότι μπορούσαν από την κινητή περιουσία τους.</a:t>
            </a:r>
          </a:p>
        </p:txBody>
      </p:sp>
    </p:spTree>
  </p:cSld>
  <p:clrMapOvr>
    <a:masterClrMapping/>
  </p:clrMapOvr>
  <p:transition spd="slow">
    <p:randomBar dir="vert"/>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Η </a:t>
            </a:r>
            <a:r>
              <a:rPr lang="el-GR" b="1"/>
              <a:t>Συνθήκη της ΛωζάνηΣ 24 ΙΟΥΛΙΟΥ 1923</a:t>
            </a:r>
            <a:endParaRPr lang="el-GR"/>
          </a:p>
        </p:txBody>
      </p:sp>
      <p:sp>
        <p:nvSpPr>
          <p:cNvPr id="3" name="2 - Θέση περιεχομένου"/>
          <p:cNvSpPr txBox="1">
            <a:spLocks noGrp="1"/>
          </p:cNvSpPr>
          <p:nvPr>
            <p:ph idx="1"/>
          </p:nvPr>
        </p:nvSpPr>
        <p:spPr/>
        <p:txBody>
          <a:bodyPr/>
          <a:lstStyle/>
          <a:p>
            <a:pPr lvl="0"/>
            <a:r>
              <a:rPr lang="el-GR"/>
              <a:t>   </a:t>
            </a:r>
            <a:r>
              <a:rPr lang="el-GR" b="1"/>
              <a:t>Υπογράφηκε από την Ελλάδα, την Τουρκία  και τις άλλες χώρες που πολέμησαν στον Α παγκόσμιο πόλεμο και στην Μικρασιατική εκστρατεία και συμμετείχαν στην  Συνθήκη των Σεβρών συμπεριλαμβανομένης και της ΕΣΣΔ (που δεν συμμετείχε στην προηγούμενη συνθήκη).</a:t>
            </a:r>
          </a:p>
        </p:txBody>
      </p:sp>
    </p:spTree>
  </p:cSld>
  <p:clrMapOvr>
    <a:masterClrMapping/>
  </p:clrMapOvr>
  <p:transition spd="slow">
    <p:randomBar dir="vert"/>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ΓΙΑ ΤΗΝ ΤΟΥΡΚΙΑ</a:t>
            </a:r>
          </a:p>
        </p:txBody>
      </p:sp>
      <p:sp>
        <p:nvSpPr>
          <p:cNvPr id="3" name="2 - Θέση περιεχομένου"/>
          <p:cNvSpPr txBox="1">
            <a:spLocks noGrp="1"/>
          </p:cNvSpPr>
          <p:nvPr>
            <p:ph idx="1"/>
          </p:nvPr>
        </p:nvSpPr>
        <p:spPr/>
        <p:txBody>
          <a:bodyPr/>
          <a:lstStyle/>
          <a:p>
            <a:pPr lvl="0"/>
            <a:r>
              <a:rPr lang="el-GR" b="1"/>
              <a:t>Η Τουρκία ανέκτησε την Ανατολική Θράκη την Ίμβρο και την Τένεδο, μια λωρίδα γης κατά μήκος των συνόρων με την Συρία την περιοχή της Σμύρνης  και της Διεθνοποιημένης Ζώνης των Στενών η οποία όμως θα έμενε αποστρατικοποιημένη και αντικείμενο νέας διεθνούς διάσκεψης..</a:t>
            </a:r>
          </a:p>
        </p:txBody>
      </p:sp>
    </p:spTree>
  </p:cSld>
  <p:clrMapOvr>
    <a:masterClrMapping/>
  </p:clrMapOvr>
  <p:transition spd="slow">
    <p:randomBar dir="vert"/>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ΓΙΑ ΤΗΝ ΕΛΛΑΔΑ</a:t>
            </a:r>
          </a:p>
        </p:txBody>
      </p:sp>
      <p:sp>
        <p:nvSpPr>
          <p:cNvPr id="3" name="2 - Θέση περιεχομένου"/>
          <p:cNvSpPr txBox="1">
            <a:spLocks noGrp="1"/>
          </p:cNvSpPr>
          <p:nvPr>
            <p:ph idx="1"/>
          </p:nvPr>
        </p:nvSpPr>
        <p:spPr/>
        <p:txBody>
          <a:bodyPr/>
          <a:lstStyle/>
          <a:p>
            <a:pPr lvl="0"/>
            <a:r>
              <a:rPr lang="el-GR" b="1"/>
              <a:t>Η Ελλάδα υποχρεώθηκε να πληρώσει σε είδος (ελλείψει χρημάτων) τις πολεμικές επανορθώσεις. Η αποπληρωμή έγινε με επέκταση των τουρκικών εδαφών της Ανατολικής Θράκης πέρα από τα όρια της συμφωνίας. </a:t>
            </a:r>
          </a:p>
          <a:p>
            <a:pPr lvl="0"/>
            <a:r>
              <a:rPr lang="el-GR" b="1"/>
              <a:t>Τα νησιά Ίμβρος και Τένεδος παραχωρήθηκαν στην Τουρκία με τον όρο ότι θα διοικούνταν με ευνοϊκούς όρους για τους Έλληνες</a:t>
            </a:r>
            <a:r>
              <a:rPr lang="el-GR"/>
              <a:t>..</a:t>
            </a:r>
          </a:p>
          <a:p>
            <a:pPr lvl="0"/>
            <a:endParaRPr lang="el-GR"/>
          </a:p>
        </p:txBody>
      </p:sp>
    </p:spTree>
  </p:cSld>
  <p:clrMapOvr>
    <a:masterClrMapping/>
  </p:clrMapOvr>
  <p:transition spd="slow">
    <p:randomBar dir="vert"/>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ΕΛΛΑΔΑΣ</a:t>
            </a:r>
          </a:p>
        </p:txBody>
      </p:sp>
      <p:sp>
        <p:nvSpPr>
          <p:cNvPr id="3" name="2 - Θέση περιεχομένου"/>
          <p:cNvSpPr txBox="1">
            <a:spLocks noGrp="1"/>
          </p:cNvSpPr>
          <p:nvPr>
            <p:ph idx="1"/>
          </p:nvPr>
        </p:nvSpPr>
        <p:spPr/>
        <p:txBody>
          <a:bodyPr/>
          <a:lstStyle/>
          <a:p>
            <a:pPr lvl="0"/>
            <a:r>
              <a:rPr lang="el-GR" b="1"/>
              <a:t>Παραχώρησε τα  Δωδεκάνησα στην Ιταλία  όπως προέβλεπε και η συνθήκη των Σεβρών, αλλά χωρίς πρόβλεψη για δυνατότητα αυτοδιάθεσης.</a:t>
            </a:r>
          </a:p>
          <a:p>
            <a:pPr lvl="0"/>
            <a:r>
              <a:rPr lang="el-GR" b="1"/>
              <a:t>Ανέκτησε πλήρη κυριαρχικά δικαιώματα σε όλη της την επικράτεια και απέκτησε δικαιώματα στρατιωτικών εγκαταστάσεων σε όλη την επικράτειά της εκτός της ζώνης των στενών</a:t>
            </a:r>
          </a:p>
        </p:txBody>
      </p:sp>
    </p:spTree>
  </p:cSld>
  <p:clrMapOvr>
    <a:masterClrMapping/>
  </p:clrMapOvr>
  <p:transition spd="slow">
    <p:randomBar dir="vert"/>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ΚΑΘΕΣΤΩΣ ΠΑΤΡΙΑΡΧΕΙΟΥ</a:t>
            </a:r>
          </a:p>
        </p:txBody>
      </p:sp>
      <p:sp>
        <p:nvSpPr>
          <p:cNvPr id="3" name="2 - Θέση περιεχομένου"/>
          <p:cNvSpPr txBox="1">
            <a:spLocks noGrp="1"/>
          </p:cNvSpPr>
          <p:nvPr>
            <p:ph idx="1"/>
          </p:nvPr>
        </p:nvSpPr>
        <p:spPr/>
        <p:txBody>
          <a:bodyPr/>
          <a:lstStyle/>
          <a:p>
            <a:pPr lvl="0"/>
            <a:r>
              <a:rPr lang="el-GR" b="1"/>
              <a:t>Ο Πατριάρχης  έχασε την ιδιότητα του </a:t>
            </a:r>
            <a:r>
              <a:rPr lang="el-GR" b="1" i="1"/>
              <a:t>Εθνάρχη</a:t>
            </a:r>
            <a:r>
              <a:rPr lang="el-GR" b="1"/>
              <a:t> και το Πατριαρχείο τέθηκε υπό ειδικό διεθνές νομικό καθεστώς.</a:t>
            </a:r>
          </a:p>
          <a:p>
            <a:pPr lvl="0"/>
            <a:r>
              <a:rPr lang="el-GR" b="1"/>
              <a:t>Σε αντάλλαγμα, η Τουρκία παραιτήθηκε από όλες τις διεκδικήσεις για τις παλιές περιοχές της Οθωμανικής Αυτοκρατορίας εκτός των συνόρων της και εγγυήθηκε τα δικαιώματα των μειονοτήτων στην Τουρκία. </a:t>
            </a:r>
          </a:p>
        </p:txBody>
      </p:sp>
    </p:spTree>
  </p:cSld>
  <p:clrMapOvr>
    <a:masterClrMapping/>
  </p:clrMapOvr>
  <p:transition spd="slow">
    <p:randomBar dir="vert"/>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ΑΝΤΑΛΛΑΓΗ</a:t>
            </a:r>
          </a:p>
        </p:txBody>
      </p:sp>
      <p:sp>
        <p:nvSpPr>
          <p:cNvPr id="3" name="2 - Θέση περιεχομένου"/>
          <p:cNvSpPr txBox="1">
            <a:spLocks noGrp="1"/>
          </p:cNvSpPr>
          <p:nvPr>
            <p:ph idx="1"/>
          </p:nvPr>
        </p:nvSpPr>
        <p:spPr/>
        <p:txBody>
          <a:bodyPr/>
          <a:lstStyle/>
          <a:p>
            <a:pPr lvl="0"/>
            <a:r>
              <a:rPr lang="el-GR" b="1"/>
              <a:t>Με ξεχωριστή συμφωνία μεταξύ Ελλάδας και Τουρκίας αποφασίστηκε η υποχρεωτική  ανταλλαγή πληθυσμών από τις δύο χώρες και η αποστρατικοποίηση κάποιων νησιών του Αιγαίου</a:t>
            </a:r>
          </a:p>
        </p:txBody>
      </p:sp>
    </p:spTree>
  </p:cSld>
  <p:clrMapOvr>
    <a:masterClrMapping/>
  </p:clrMapOvr>
  <p:transition spd="slow">
    <p:randomBar dir="vert"/>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ΕΚΤΑΣΗ ΑΝΤΑΛΛΑΓΗΣ</a:t>
            </a:r>
          </a:p>
        </p:txBody>
      </p:sp>
      <p:sp>
        <p:nvSpPr>
          <p:cNvPr id="3" name="2 - Θέση περιεχομένου"/>
          <p:cNvSpPr txBox="1">
            <a:spLocks noGrp="1"/>
          </p:cNvSpPr>
          <p:nvPr>
            <p:ph idx="1"/>
          </p:nvPr>
        </p:nvSpPr>
        <p:spPr/>
        <p:txBody>
          <a:bodyPr/>
          <a:lstStyle/>
          <a:p>
            <a:pPr lvl="0"/>
            <a:r>
              <a:rPr lang="el-GR" b="1"/>
              <a:t>Η ανταλλαγή μειονοτήτων που πραγματοποιήθηκε προκάλεσε μεγάλες μετακινήσεις πληθυσμών.</a:t>
            </a:r>
          </a:p>
          <a:p>
            <a:pPr lvl="0"/>
            <a:r>
              <a:rPr lang="el-GR" b="1"/>
              <a:t>Μετακινήθηκαν από τη Μικρά Ασία  στην Ελλάδα 1.650.000 Τούρκοι υπήκοοι χριστιανικού θρησκεύματος και από την Ελλάδα στην Τουρκία 670.000 Έλληνες υπήκοοι μουσουλμάνοι.</a:t>
            </a:r>
          </a:p>
        </p:txBody>
      </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A22DFD-A49F-43FD-942D-31B0B3AD32CF}"/>
              </a:ext>
            </a:extLst>
          </p:cNvPr>
          <p:cNvSpPr>
            <a:spLocks noGrp="1"/>
          </p:cNvSpPr>
          <p:nvPr>
            <p:ph type="title"/>
          </p:nvPr>
        </p:nvSpPr>
        <p:spPr/>
        <p:txBody>
          <a:bodyPr/>
          <a:lstStyle/>
          <a:p>
            <a:r>
              <a:rPr lang="el-GR" dirty="0"/>
              <a:t>ΓΕΝΙΚΗ ΕΠΙΣΤΡΑΤΕΥΣΗ</a:t>
            </a:r>
          </a:p>
        </p:txBody>
      </p:sp>
      <p:sp>
        <p:nvSpPr>
          <p:cNvPr id="3" name="Θέση περιεχομένου 2">
            <a:extLst>
              <a:ext uri="{FF2B5EF4-FFF2-40B4-BE49-F238E27FC236}">
                <a16:creationId xmlns:a16="http://schemas.microsoft.com/office/drawing/2014/main" id="{790EC2B2-CD70-4F3C-A241-7780DE128426}"/>
              </a:ext>
            </a:extLst>
          </p:cNvPr>
          <p:cNvSpPr>
            <a:spLocks noGrp="1"/>
          </p:cNvSpPr>
          <p:nvPr>
            <p:ph idx="1"/>
          </p:nvPr>
        </p:nvSpPr>
        <p:spPr/>
        <p:txBody>
          <a:bodyPr>
            <a:normAutofit fontScale="92500" lnSpcReduction="20000"/>
          </a:bodyPr>
          <a:lstStyle/>
          <a:p>
            <a:pPr algn="just">
              <a:lnSpc>
                <a:spcPct val="200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Στις 8 Σεπτεμβρίου 1915 και ενώ αναμενόταν η επίθεση της Βουλγαρίας στην Σερβία, επικαλούμενος την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ελληνοσερβική</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συνθήκη ο Βενιζέλος προσκάλεσε τους συμμάχους να στείλουν στρατό για να  βοηθήσουν την Σερβία μέσω του λιμανιού της Θεσσαλονίκης. Στις 10 Σεπτεμβρίου κηρύχτηκε γενική επιστράτευση στην Ελλάδα σε αντιπερισπασμό του γεγονότος ότι οι Βούλγαροι είχαν προβεί σε γενική επιστράτευση. Ακολούθησε η απόβαση των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Αγγλογάλλων</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στην Θεσσαλονίκη.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Λεονταρίτης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3599373619"/>
      </p:ext>
    </p:extLst>
  </p:cSld>
  <p:clrMapOvr>
    <a:masterClrMapping/>
  </p:clrMapOvr>
  <p:transition spd="slow">
    <p:randomBar dir="vert"/>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Το κριτήριο τηΣ θρησκείαΣ</a:t>
            </a:r>
          </a:p>
        </p:txBody>
      </p:sp>
      <p:sp>
        <p:nvSpPr>
          <p:cNvPr id="3" name="2 - Θέση περιεχομένου"/>
          <p:cNvSpPr txBox="1">
            <a:spLocks noGrp="1"/>
          </p:cNvSpPr>
          <p:nvPr>
            <p:ph idx="1"/>
          </p:nvPr>
        </p:nvSpPr>
        <p:spPr/>
        <p:txBody>
          <a:bodyPr/>
          <a:lstStyle/>
          <a:p>
            <a:pPr lvl="0"/>
            <a:r>
              <a:rPr lang="el-GR" b="1"/>
              <a:t>Η θρησκεία και όχι η ράτσα αποτέλεσε το βασικό κριτήριο για την ανταλλαγή .</a:t>
            </a:r>
          </a:p>
          <a:p>
            <a:pPr lvl="0"/>
            <a:r>
              <a:rPr lang="el-GR" b="1"/>
              <a:t>Σύμφωνα με το άρθρο 2β της συνθήκης χρησιμοποιήθηκε ο όρος </a:t>
            </a:r>
            <a:r>
              <a:rPr lang="el-GR" b="1" i="1"/>
              <a:t>Μουσουλμάνοι</a:t>
            </a:r>
            <a:r>
              <a:rPr lang="el-GR" b="1"/>
              <a:t> και όχι </a:t>
            </a:r>
            <a:r>
              <a:rPr lang="el-GR" b="1" i="1"/>
              <a:t>Τούρκοι</a:t>
            </a:r>
            <a:r>
              <a:rPr lang="el-GR" b="1"/>
              <a:t>.</a:t>
            </a:r>
          </a:p>
          <a:p>
            <a:pPr lvl="0"/>
            <a:r>
              <a:rPr lang="el-GR" b="1"/>
              <a:t>Αυτό οφείλεται  και στο ότι η Τουρκία ήθελε όλοι οι μουσουλμάνοι της Δυτικής Θράκης να παραμείνουν. </a:t>
            </a:r>
          </a:p>
        </p:txBody>
      </p:sp>
    </p:spTree>
  </p:cSld>
  <p:clrMapOvr>
    <a:masterClrMapping/>
  </p:clrMapOvr>
  <p:transition spd="slow">
    <p:randomBar dir="vert"/>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ΑΝΑΛΛΑΞΙΜΟΙ</a:t>
            </a:r>
          </a:p>
        </p:txBody>
      </p:sp>
      <p:sp>
        <p:nvSpPr>
          <p:cNvPr id="3" name="2 - Θέση περιεχομένου"/>
          <p:cNvSpPr txBox="1">
            <a:spLocks noGrp="1"/>
          </p:cNvSpPr>
          <p:nvPr>
            <p:ph idx="1"/>
          </p:nvPr>
        </p:nvSpPr>
        <p:spPr/>
        <p:txBody>
          <a:bodyPr/>
          <a:lstStyle/>
          <a:p>
            <a:pPr lvl="0"/>
            <a:r>
              <a:rPr lang="el-GR" b="1"/>
              <a:t>Μεταξύ των ανταλλάξιμων περιλαμβάνονταν επίσης οι Έλληνες του Πόντου, αλλά και τουρκόφωνοι Έλληνες, όπως τουρκόφωνοι Πόντιοι και Καραμανλήδες, καθώς και ελληνόφωνοι μουσουλμάνοι, όπως οι  Βαλαάδες της Δυτικής Μακεδονίας.</a:t>
            </a:r>
          </a:p>
          <a:p>
            <a:pPr lvl="0"/>
            <a:r>
              <a:rPr lang="el-GR" b="1"/>
              <a:t>Μαζί με τους Έλληνες, πέρασε στην Ελλάδα και αριθμός Αρμενίων και Συροχαλδαίων</a:t>
            </a:r>
            <a:r>
              <a:rPr lang="el-GR"/>
              <a:t>. </a:t>
            </a:r>
            <a:endParaRPr lang="el-GR" b="1"/>
          </a:p>
          <a:p>
            <a:pPr lvl="0"/>
            <a:endParaRPr lang="el-GR"/>
          </a:p>
          <a:p>
            <a:pPr lvl="0"/>
            <a:endParaRPr lang="el-GR"/>
          </a:p>
        </p:txBody>
      </p:sp>
    </p:spTree>
  </p:cSld>
  <p:clrMapOvr>
    <a:masterClrMapping/>
  </p:clrMapOvr>
  <p:transition spd="slow">
    <p:randomBar dir="vert"/>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ΕΞΑΙΡΕΘΗΚΑΝ</a:t>
            </a:r>
          </a:p>
        </p:txBody>
      </p:sp>
      <p:sp>
        <p:nvSpPr>
          <p:cNvPr id="3" name="2 - Θέση περιεχομένου"/>
          <p:cNvSpPr txBox="1">
            <a:spLocks noGrp="1"/>
          </p:cNvSpPr>
          <p:nvPr>
            <p:ph idx="1"/>
          </p:nvPr>
        </p:nvSpPr>
        <p:spPr/>
        <p:txBody>
          <a:bodyPr/>
          <a:lstStyle/>
          <a:p>
            <a:pPr lvl="0"/>
            <a:r>
              <a:rPr lang="el-GR" b="1"/>
              <a:t>Α) οι Έλληνες κάτοικοι της νομαρχίας της Κωνσταντινούπολης (οι 125.000 μόνιμοι κάτοικοι της Κωνσταντινούπολης, των Πριγκηπονήσων και των περιχώρων, οι οποίοι ήταν εγκατεστημένοι πριν από τις  30.10.1918</a:t>
            </a:r>
          </a:p>
          <a:p>
            <a:pPr lvl="0"/>
            <a:r>
              <a:rPr lang="el-GR" b="1"/>
              <a:t>β) οι κάτοικοι της Ίμβρου και της Τενέδου (6.000 κάτοικοι)</a:t>
            </a:r>
          </a:p>
          <a:p>
            <a:pPr lvl="0"/>
            <a:r>
              <a:rPr lang="el-GR" b="1"/>
              <a:t>Γ) στην Ελλάδα παρέμειναν 110.000 Μουσουλμάνοι της Δυτικής Θράκης</a:t>
            </a:r>
          </a:p>
          <a:p>
            <a:pPr lvl="0"/>
            <a:endParaRPr lang="el-GR"/>
          </a:p>
        </p:txBody>
      </p:sp>
    </p:spTree>
  </p:cSld>
  <p:clrMapOvr>
    <a:masterClrMapping/>
  </p:clrMapOvr>
  <p:transition spd="slow">
    <p:randomBar dir="vert"/>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1FF2A6-6D8B-4BAB-9CC1-84BEFBDEB653}"/>
              </a:ext>
            </a:extLst>
          </p:cNvPr>
          <p:cNvSpPr>
            <a:spLocks noGrp="1"/>
          </p:cNvSpPr>
          <p:nvPr>
            <p:ph type="title"/>
          </p:nvPr>
        </p:nvSpPr>
        <p:spPr/>
        <p:txBody>
          <a:bodyPr/>
          <a:lstStyle/>
          <a:p>
            <a:r>
              <a:rPr lang="el-GR" dirty="0"/>
              <a:t>ΣΥΝΘΗΚΗ ΒΕΡΣΑΛΛΙΩΝ</a:t>
            </a:r>
          </a:p>
        </p:txBody>
      </p:sp>
      <p:sp>
        <p:nvSpPr>
          <p:cNvPr id="3" name="Θέση περιεχομένου 2">
            <a:extLst>
              <a:ext uri="{FF2B5EF4-FFF2-40B4-BE49-F238E27FC236}">
                <a16:creationId xmlns:a16="http://schemas.microsoft.com/office/drawing/2014/main" id="{10F38DFA-6700-42D5-B263-303F9B0F1A77}"/>
              </a:ext>
            </a:extLst>
          </p:cNvPr>
          <p:cNvSpPr>
            <a:spLocks noGrp="1"/>
          </p:cNvSpPr>
          <p:nvPr>
            <p:ph idx="1"/>
          </p:nvPr>
        </p:nvSpPr>
        <p:spPr>
          <a:xfrm>
            <a:off x="1154954" y="2276669"/>
            <a:ext cx="8825659" cy="4376058"/>
          </a:xfrm>
        </p:spPr>
        <p:txBody>
          <a:bodyPr>
            <a:normAutofit fontScale="70000" lnSpcReduction="20000"/>
          </a:bodyPr>
          <a:lstStyle/>
          <a:p>
            <a:pPr algn="just">
              <a:lnSpc>
                <a:spcPct val="200000"/>
              </a:lnSpc>
              <a:spcBef>
                <a:spcPts val="600"/>
              </a:spcBef>
              <a:spcAft>
                <a:spcPts val="600"/>
              </a:spcAft>
            </a:pPr>
            <a:r>
              <a:rPr lang="el-GR" sz="2600" b="1" dirty="0">
                <a:solidFill>
                  <a:srgbClr val="000000"/>
                </a:solidFill>
                <a:effectLst/>
                <a:latin typeface="Times New Roman" panose="02020603050405020304" pitchFamily="18" charset="0"/>
                <a:ea typeface="Times New Roman" panose="02020603050405020304" pitchFamily="18" charset="0"/>
              </a:rPr>
              <a:t>Τον Ιούνιο του 1919 υπογράφηκε η Συνθήκη των Βερσαλλιών. Οι διαπραγματεύσεις ανάμεσα στους συμμάχους άρχισαν στις 18.1.1919 στην Αίθουσα των Κατόπτρων. </a:t>
            </a:r>
            <a:endParaRPr lang="el-GR" sz="2600" b="1" dirty="0">
              <a:solidFill>
                <a:srgbClr val="000000"/>
              </a:solidFill>
              <a:latin typeface="Times New Roman" panose="02020603050405020304" pitchFamily="18" charset="0"/>
              <a:ea typeface="Times New Roman" panose="02020603050405020304" pitchFamily="18" charset="0"/>
            </a:endParaRPr>
          </a:p>
          <a:p>
            <a:pPr algn="just">
              <a:lnSpc>
                <a:spcPct val="200000"/>
              </a:lnSpc>
              <a:spcBef>
                <a:spcPts val="600"/>
              </a:spcBef>
              <a:spcAft>
                <a:spcPts val="600"/>
              </a:spcAft>
            </a:pPr>
            <a:r>
              <a:rPr lang="el-GR" sz="2600" b="1" dirty="0">
                <a:solidFill>
                  <a:srgbClr val="000000"/>
                </a:solidFill>
                <a:latin typeface="Times New Roman" panose="02020603050405020304" pitchFamily="18" charset="0"/>
                <a:ea typeface="Times New Roman" panose="02020603050405020304" pitchFamily="18" charset="0"/>
              </a:rPr>
              <a:t>Σ</a:t>
            </a:r>
            <a:r>
              <a:rPr lang="el-GR" sz="2600" b="1" dirty="0">
                <a:solidFill>
                  <a:srgbClr val="000000"/>
                </a:solidFill>
                <a:effectLst/>
                <a:latin typeface="Times New Roman" panose="02020603050405020304" pitchFamily="18" charset="0"/>
                <a:ea typeface="Times New Roman" panose="02020603050405020304" pitchFamily="18" charset="0"/>
              </a:rPr>
              <a:t>ε αυτήν μετείχαν 70 αντιπρόσωποι από 26 χώρες. Η συνθήκη όριζε την ίδρυση της ΚΤΕ γεγονός μείζονος σημασίας για τον Αμερικανό Πρόεδρο Ουίλσον.</a:t>
            </a:r>
          </a:p>
          <a:p>
            <a:pPr algn="just">
              <a:lnSpc>
                <a:spcPct val="200000"/>
              </a:lnSpc>
              <a:spcBef>
                <a:spcPts val="600"/>
              </a:spcBef>
              <a:spcAft>
                <a:spcPts val="600"/>
              </a:spcAft>
            </a:pPr>
            <a:r>
              <a:rPr lang="el-GR" sz="2600" b="1" dirty="0">
                <a:solidFill>
                  <a:srgbClr val="000000"/>
                </a:solidFill>
                <a:effectLst/>
                <a:latin typeface="Times New Roman" panose="02020603050405020304" pitchFamily="18" charset="0"/>
                <a:ea typeface="Times New Roman" panose="02020603050405020304" pitchFamily="18" charset="0"/>
              </a:rPr>
              <a:t> Η Κοινωνία των Εθνών επρόκειτο να διαιτητεύει τις διεθνείς διαφορές με σκοπό να αποφεύγονται πόλεμοι στο μέλλον. </a:t>
            </a:r>
            <a:endParaRPr lang="el-GR" sz="2600" b="1" dirty="0">
              <a:effectLst/>
              <a:latin typeface="Times New Roman" panose="02020603050405020304" pitchFamily="18" charset="0"/>
              <a:ea typeface="Times New Roman" panose="02020603050405020304" pitchFamily="18" charset="0"/>
            </a:endParaRPr>
          </a:p>
          <a:p>
            <a:pPr algn="just"/>
            <a:r>
              <a:rPr lang="en-US" sz="1800" u="none" strike="noStrike" dirty="0">
                <a:solidFill>
                  <a:srgbClr val="0563C1"/>
                </a:solidFill>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US" sz="1800" u="none"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Bottom</a:t>
            </a:r>
            <a:r>
              <a:rPr lang="en-US" sz="1800" dirty="0">
                <a:effectLst/>
                <a:latin typeface="Times New Roman" panose="02020603050405020304" pitchFamily="18" charset="0"/>
                <a:ea typeface="Times New Roman" panose="02020603050405020304" pitchFamily="18" charset="0"/>
              </a:rPr>
              <a:t>, William P., </a:t>
            </a:r>
            <a:r>
              <a:rPr lang="en-US" sz="1800" u="none"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 Olin</a:t>
            </a:r>
            <a:r>
              <a:rPr lang="en-US" sz="1800" dirty="0">
                <a:effectLst/>
                <a:latin typeface="Times New Roman" panose="02020603050405020304" pitchFamily="18" charset="0"/>
                <a:ea typeface="Times New Roman" panose="02020603050405020304" pitchFamily="18" charset="0"/>
              </a:rPr>
              <a:t>. John M .Versailles Treaty: Keynes ’ Attack on the Versailles Treaty: A Study of the Consequences of Bounded Rationality, Framing, and Cognitive Illusions. </a:t>
            </a:r>
            <a:r>
              <a:rPr lang="en-US" sz="1800" i="1" dirty="0">
                <a:effectLst/>
                <a:latin typeface="Times New Roman" panose="02020603050405020304" pitchFamily="18" charset="0"/>
                <a:ea typeface="Times New Roman" panose="02020603050405020304" pitchFamily="18" charset="0"/>
              </a:rPr>
              <a:t>International </a:t>
            </a:r>
            <a:r>
              <a:rPr lang="en-US" sz="1800" i="1" dirty="0" err="1">
                <a:effectLst/>
                <a:latin typeface="Times New Roman" panose="02020603050405020304" pitchFamily="18" charset="0"/>
                <a:ea typeface="Times New Roman" panose="02020603050405020304" pitchFamily="18" charset="0"/>
              </a:rPr>
              <a:t>Negotiatons</a:t>
            </a:r>
            <a:r>
              <a:rPr lang="en-US" sz="1800" i="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v.8, pp.367-402, 2003, Kluwer Law International. </a:t>
            </a:r>
            <a:r>
              <a:rPr lang="en-US" sz="1800" dirty="0" err="1">
                <a:effectLst/>
                <a:latin typeface="Times New Roman" panose="02020603050405020304" pitchFamily="18" charset="0"/>
                <a:ea typeface="Times New Roman" panose="02020603050405020304" pitchFamily="18" charset="0"/>
              </a:rPr>
              <a:t>Nederlands</a:t>
            </a:r>
            <a:r>
              <a:rPr lang="en-US" sz="1800" dirty="0">
                <a:effectLst/>
                <a:latin typeface="Times New Roman" panose="02020603050405020304" pitchFamily="18" charset="0"/>
                <a:ea typeface="Times New Roman" panose="02020603050405020304" pitchFamily="18" charset="0"/>
              </a:rPr>
              <a:t>. Treaty of the Versailles  in </a:t>
            </a:r>
            <a:r>
              <a:rPr lang="en-US" sz="1800" u="sng"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https://www.loc.gov/law/help/us-treaties/bevans/m-ust000002-0043.pdf</a:t>
            </a:r>
            <a:endParaRPr lang="el-GR" sz="180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529959"/>
      </p:ext>
    </p:extLst>
  </p:cSld>
  <p:clrMapOvr>
    <a:masterClrMapping/>
  </p:clrMapOvr>
  <p:transition spd="slow">
    <p:randomBar dir="vert"/>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277A64-22C4-4CF0-B81E-B401CDAD8991}"/>
              </a:ext>
            </a:extLst>
          </p:cNvPr>
          <p:cNvSpPr>
            <a:spLocks noGrp="1"/>
          </p:cNvSpPr>
          <p:nvPr>
            <p:ph type="title"/>
          </p:nvPr>
        </p:nvSpPr>
        <p:spPr/>
        <p:txBody>
          <a:bodyPr/>
          <a:lstStyle/>
          <a:p>
            <a:r>
              <a:rPr lang="el-GR" dirty="0"/>
              <a:t>ΛΗΞΗ ΘΗΤΕΙΑΣ ΒΟΥΛΗΣ ΤΩΝ ΛΑΖΑΡΩΝ: ΕΚΛΟΓΕΣ</a:t>
            </a:r>
          </a:p>
        </p:txBody>
      </p:sp>
      <p:sp>
        <p:nvSpPr>
          <p:cNvPr id="3" name="Θέση περιεχομένου 2">
            <a:extLst>
              <a:ext uri="{FF2B5EF4-FFF2-40B4-BE49-F238E27FC236}">
                <a16:creationId xmlns:a16="http://schemas.microsoft.com/office/drawing/2014/main" id="{C20CF997-BB2A-46AF-8044-3A501315909D}"/>
              </a:ext>
            </a:extLst>
          </p:cNvPr>
          <p:cNvSpPr>
            <a:spLocks noGrp="1"/>
          </p:cNvSpPr>
          <p:nvPr>
            <p:ph idx="1"/>
          </p:nvPr>
        </p:nvSpPr>
        <p:spPr/>
        <p:txBody>
          <a:bodyPr>
            <a:normAutofit fontScale="85000" lnSpcReduction="10000"/>
          </a:bodyPr>
          <a:lstStyle/>
          <a:p>
            <a:pPr algn="just">
              <a:lnSpc>
                <a:spcPct val="200000"/>
              </a:lnSpc>
              <a:spcBef>
                <a:spcPts val="600"/>
              </a:spcBef>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Η Βουλή των Λαζάρων είχε θητεία ως τις 31 Μάϊου 1919, και η θητεία της παρατάθηκε ως τις 10 Σεπτεμβρίου 1920 με το επιχείρημα της εμπόλεμης κατάστασης. Στις 23 Νοεμβρίου 1919 ο Βενιζέλος είχε αναλάβει ρητή δέσμευση ότι όταν προκύψουν για επικύρωση συνθήκες ειρήνης με την Τουρκία θα κάνει εκλογές. </a:t>
            </a:r>
            <a:endParaRPr lang="el-GR" sz="1800" dirty="0">
              <a:effectLst/>
              <a:latin typeface="Times New Roman" panose="02020603050405020304" pitchFamily="18" charset="0"/>
              <a:ea typeface="Times New Roman" panose="02020603050405020304" pitchFamily="18" charset="0"/>
            </a:endParaRPr>
          </a:p>
          <a:p>
            <a:pPr algn="just">
              <a:lnSpc>
                <a:spcPct val="200000"/>
              </a:lnSpc>
              <a:spcBef>
                <a:spcPts val="600"/>
              </a:spcBef>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Τον Μάρτιο του 1920 συγκροτήθηκε το 16μελές συμβούλιο της Συνεργαζόμενης (Ηνωμένης) Αντιπολίτευσης. Τον Μάϊο 1920 συγκροτήθηκαν οι Λαϊκοί Πολιτικοί Σύλλογοι και ανασυγκροτήθηκαν οι παλιοί Επίστρατοι.</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591384238"/>
      </p:ext>
    </p:extLst>
  </p:cSld>
  <p:clrMapOvr>
    <a:masterClrMapping/>
  </p:clrMapOvr>
  <p:transition spd="slow">
    <p:randomBar dir="vert"/>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2C7C00-177A-4659-8A8F-A69B33DC2E4D}"/>
              </a:ext>
            </a:extLst>
          </p:cNvPr>
          <p:cNvSpPr>
            <a:spLocks noGrp="1"/>
          </p:cNvSpPr>
          <p:nvPr>
            <p:ph type="title"/>
          </p:nvPr>
        </p:nvSpPr>
        <p:spPr/>
        <p:txBody>
          <a:bodyPr/>
          <a:lstStyle/>
          <a:p>
            <a:r>
              <a:rPr lang="el-GR" dirty="0"/>
              <a:t>ΣΥΝΘΗΚΗ ΤΩΝ ΣΕΒΡΩΝ 28.7.1920</a:t>
            </a:r>
          </a:p>
        </p:txBody>
      </p:sp>
      <p:sp>
        <p:nvSpPr>
          <p:cNvPr id="3" name="Θέση περιεχομένου 2">
            <a:extLst>
              <a:ext uri="{FF2B5EF4-FFF2-40B4-BE49-F238E27FC236}">
                <a16:creationId xmlns:a16="http://schemas.microsoft.com/office/drawing/2014/main" id="{042A6D7F-202E-435B-AD6A-BFB79AEA8BE4}"/>
              </a:ext>
            </a:extLst>
          </p:cNvPr>
          <p:cNvSpPr>
            <a:spLocks noGrp="1"/>
          </p:cNvSpPr>
          <p:nvPr>
            <p:ph idx="1"/>
          </p:nvPr>
        </p:nvSpPr>
        <p:spPr/>
        <p:txBody>
          <a:bodyPr>
            <a:normAutofit fontScale="77500" lnSpcReduction="20000"/>
          </a:bodyPr>
          <a:lstStyle/>
          <a:p>
            <a:pPr algn="just">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Συνθήκη των </a:t>
            </a:r>
            <a:r>
              <a:rPr lang="el-GR" sz="1800" u="sng" dirty="0" err="1">
                <a:effectLst/>
                <a:latin typeface="Calibri" panose="020F0502020204030204" pitchFamily="34" charset="0"/>
                <a:ea typeface="Calibri" panose="020F0502020204030204" pitchFamily="34" charset="0"/>
                <a:cs typeface="Times New Roman" panose="02020603050405020304" pitchFamily="18" charset="0"/>
              </a:rPr>
              <a:t>Σεβρών</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υπογράφτηκε  στις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2" tooltip="28 Ιουλίου">
                  <a:extLst>
                    <a:ext uri="{A12FA001-AC4F-418D-AE19-62706E023703}">
                      <ahyp:hlinkClr xmlns:ahyp="http://schemas.microsoft.com/office/drawing/2018/hyperlinkcolor" val="tx"/>
                    </a:ext>
                  </a:extLst>
                </a:hlinkClick>
              </a:rPr>
              <a:t>28 Ιουλίου</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3" tooltip="10 Αυγούστου">
                  <a:extLst>
                    <a:ext uri="{A12FA001-AC4F-418D-AE19-62706E023703}">
                      <ahyp:hlinkClr xmlns:ahyp="http://schemas.microsoft.com/office/drawing/2018/hyperlinkcolor" val="tx"/>
                    </a:ext>
                  </a:extLst>
                </a:hlinkClick>
              </a:rPr>
              <a:t>10 Αυγούστου</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4" tooltip="1920">
                  <a:extLst>
                    <a:ext uri="{A12FA001-AC4F-418D-AE19-62706E023703}">
                      <ahyp:hlinkClr xmlns:ahyp="http://schemas.microsoft.com/office/drawing/2018/hyperlinkcolor" val="tx"/>
                    </a:ext>
                  </a:extLst>
                </a:hlinkClick>
              </a:rPr>
              <a:t>1920</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στην πόλη </a:t>
            </a:r>
            <a:r>
              <a:rPr lang="el-GR" sz="1800" u="sng" strike="noStrike" dirty="0" err="1">
                <a:effectLst/>
                <a:latin typeface="Calibri" panose="020F0502020204030204" pitchFamily="34" charset="0"/>
                <a:ea typeface="Calibri" panose="020F0502020204030204" pitchFamily="34" charset="0"/>
                <a:cs typeface="Times New Roman" panose="02020603050405020304" pitchFamily="18" charset="0"/>
                <a:hlinkClick r:id="rId5" tooltip="Σεβρ">
                  <a:extLst>
                    <a:ext uri="{A12FA001-AC4F-418D-AE19-62706E023703}">
                      <ahyp:hlinkClr xmlns:ahyp="http://schemas.microsoft.com/office/drawing/2018/hyperlinkcolor" val="tx"/>
                    </a:ext>
                  </a:extLst>
                </a:hlinkClick>
              </a:rPr>
              <a:t>Σεβρ</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a:t>
            </a:r>
            <a:r>
              <a:rPr lang="el-GR" sz="1800" u="sng" dirty="0" err="1">
                <a:effectLst/>
                <a:latin typeface="Calibri" panose="020F0502020204030204" pitchFamily="34" charset="0"/>
                <a:ea typeface="Calibri" panose="020F0502020204030204" pitchFamily="34" charset="0"/>
                <a:cs typeface="Times New Roman" panose="02020603050405020304" pitchFamily="18" charset="0"/>
              </a:rPr>
              <a:t>Sèvres</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της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6" tooltip="Γαλλία">
                  <a:extLst>
                    <a:ext uri="{A12FA001-AC4F-418D-AE19-62706E023703}">
                      <ahyp:hlinkClr xmlns:ahyp="http://schemas.microsoft.com/office/drawing/2018/hyperlinkcolor" val="tx"/>
                    </a:ext>
                  </a:extLst>
                </a:hlinkClick>
              </a:rPr>
              <a:t>Γαλλίας</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και οδήγησε στην ειρήνη ανάμεσα στην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7" tooltip="Οθωμανική Αυτοκρατορία">
                  <a:extLst>
                    <a:ext uri="{A12FA001-AC4F-418D-AE19-62706E023703}">
                      <ahyp:hlinkClr xmlns:ahyp="http://schemas.microsoft.com/office/drawing/2018/hyperlinkcolor" val="tx"/>
                    </a:ext>
                  </a:extLst>
                </a:hlinkClick>
              </a:rPr>
              <a:t>Οθωμανική Αυτοκρατορία</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και στις Συμμαχικές και σχετιζόμενες Δυνάμεις μετά τον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8" tooltip="Α' Παγκόσμιος Πόλεμος">
                  <a:extLst>
                    <a:ext uri="{A12FA001-AC4F-418D-AE19-62706E023703}">
                      <ahyp:hlinkClr xmlns:ahyp="http://schemas.microsoft.com/office/drawing/2018/hyperlinkcolor" val="tx"/>
                    </a:ext>
                  </a:extLst>
                </a:hlinkClick>
              </a:rPr>
              <a:t>Α΄ Παγκόσμιο Πόλεμο</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Η Συνθήκη των </a:t>
            </a:r>
            <a:r>
              <a:rPr lang="el-GR" sz="1800" u="sng" dirty="0" err="1">
                <a:effectLst/>
                <a:latin typeface="Calibri" panose="020F0502020204030204" pitchFamily="34" charset="0"/>
                <a:ea typeface="Calibri" panose="020F0502020204030204" pitchFamily="34" charset="0"/>
                <a:cs typeface="Times New Roman" panose="02020603050405020304" pitchFamily="18" charset="0"/>
              </a:rPr>
              <a:t>Σεβρών</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ως συνθήκη διαμοιρασμού της Οθωμανικής Αυτοκρατορίας όριζε τα εξής: η Οθωμανική Αυτοκρατορία παρέδιδε την κυριαρχία της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9" tooltip="Μεσοποταμία">
                  <a:extLst>
                    <a:ext uri="{A12FA001-AC4F-418D-AE19-62706E023703}">
                      <ahyp:hlinkClr xmlns:ahyp="http://schemas.microsoft.com/office/drawing/2018/hyperlinkcolor" val="tx"/>
                    </a:ext>
                  </a:extLst>
                </a:hlinkClick>
              </a:rPr>
              <a:t>Μεσοποταμίας</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10" tooltip="Ιράκ">
                  <a:extLst>
                    <a:ext uri="{A12FA001-AC4F-418D-AE19-62706E023703}">
                      <ahyp:hlinkClr xmlns:ahyp="http://schemas.microsoft.com/office/drawing/2018/hyperlinkcolor" val="tx"/>
                    </a:ext>
                  </a:extLst>
                </a:hlinkClick>
              </a:rPr>
              <a:t>Ιράκ</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),της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11" tooltip="Παλαιστίνη (ιστορική περιοχή)">
                  <a:extLst>
                    <a:ext uri="{A12FA001-AC4F-418D-AE19-62706E023703}">
                      <ahyp:hlinkClr xmlns:ahyp="http://schemas.microsoft.com/office/drawing/2018/hyperlinkcolor" val="tx"/>
                    </a:ext>
                  </a:extLst>
                </a:hlinkClick>
              </a:rPr>
              <a:t>Παλαιστίνης</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a:t>
            </a:r>
            <a:r>
              <a:rPr lang="el-GR" sz="1800" u="sng" dirty="0" err="1">
                <a:effectLst/>
                <a:latin typeface="Calibri" panose="020F0502020204030204" pitchFamily="34" charset="0"/>
                <a:ea typeface="Calibri" panose="020F0502020204030204" pitchFamily="34" charset="0"/>
                <a:cs typeface="Times New Roman" panose="02020603050405020304" pitchFamily="18" charset="0"/>
              </a:rPr>
              <a:t>καιτης</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12" tooltip="Υπεριορδανία">
                  <a:extLst>
                    <a:ext uri="{A12FA001-AC4F-418D-AE19-62706E023703}">
                      <ahyp:hlinkClr xmlns:ahyp="http://schemas.microsoft.com/office/drawing/2018/hyperlinkcolor" val="tx"/>
                    </a:ext>
                  </a:extLst>
                </a:hlinkClick>
              </a:rPr>
              <a:t>Υπεριορδανίας</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στην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13" tooltip="Ηνωμένο Βασίλειο">
                  <a:extLst>
                    <a:ext uri="{A12FA001-AC4F-418D-AE19-62706E023703}">
                      <ahyp:hlinkClr xmlns:ahyp="http://schemas.microsoft.com/office/drawing/2018/hyperlinkcolor" val="tx"/>
                    </a:ext>
                  </a:extLst>
                </a:hlinkClick>
              </a:rPr>
              <a:t>Βρετανία</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της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14" tooltip="Συρία">
                  <a:extLst>
                    <a:ext uri="{A12FA001-AC4F-418D-AE19-62706E023703}">
                      <ahyp:hlinkClr xmlns:ahyp="http://schemas.microsoft.com/office/drawing/2018/hyperlinkcolor" val="tx"/>
                    </a:ext>
                  </a:extLst>
                </a:hlinkClick>
              </a:rPr>
              <a:t>Συρία</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ς και του Λιβάνου  στη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6" tooltip="Γαλλία">
                  <a:extLst>
                    <a:ext uri="{A12FA001-AC4F-418D-AE19-62706E023703}">
                      <ahyp:hlinkClr xmlns:ahyp="http://schemas.microsoft.com/office/drawing/2018/hyperlinkcolor" val="tx"/>
                    </a:ext>
                  </a:extLst>
                </a:hlinkClick>
              </a:rPr>
              <a:t>Γαλλία</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γ) ενέτασσε την </a:t>
            </a:r>
            <a:r>
              <a:rPr lang="el-GR" sz="1800" u="sng" dirty="0" err="1">
                <a:effectLst/>
                <a:latin typeface="Calibri" panose="020F0502020204030204" pitchFamily="34" charset="0"/>
                <a:ea typeface="Calibri" panose="020F0502020204030204" pitchFamily="34" charset="0"/>
                <a:cs typeface="Times New Roman" panose="02020603050405020304" pitchFamily="18" charset="0"/>
              </a:rPr>
              <a:t>Ανατόλια</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στη σφαίρα επιρροής της Ιταλίας. Η </a:t>
            </a:r>
            <a:r>
              <a:rPr lang="el-GR" sz="1800" u="sng" strike="noStrike" dirty="0" err="1">
                <a:effectLst/>
                <a:latin typeface="Calibri" panose="020F0502020204030204" pitchFamily="34" charset="0"/>
                <a:ea typeface="Calibri" panose="020F0502020204030204" pitchFamily="34" charset="0"/>
                <a:cs typeface="Times New Roman" panose="02020603050405020304" pitchFamily="18" charset="0"/>
                <a:hlinkClick r:id="rId15" tooltip="Χετζάζ">
                  <a:extLst>
                    <a:ext uri="{A12FA001-AC4F-418D-AE19-62706E023703}">
                      <ahyp:hlinkClr xmlns:ahyp="http://schemas.microsoft.com/office/drawing/2018/hyperlinkcolor" val="tx"/>
                    </a:ext>
                  </a:extLst>
                </a:hlinkClick>
              </a:rPr>
              <a:t>Χετζάζ</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(μέρος της σημερινής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16" tooltip="Σαουδική Αραβία">
                  <a:extLst>
                    <a:ext uri="{A12FA001-AC4F-418D-AE19-62706E023703}">
                      <ahyp:hlinkClr xmlns:ahyp="http://schemas.microsoft.com/office/drawing/2018/hyperlinkcolor" val="tx"/>
                    </a:ext>
                  </a:extLst>
                </a:hlinkClick>
              </a:rPr>
              <a:t>Σαουδικής Αραβίας</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το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17" tooltip="Κουρδιστάν">
                  <a:extLst>
                    <a:ext uri="{A12FA001-AC4F-418D-AE19-62706E023703}">
                      <ahyp:hlinkClr xmlns:ahyp="http://schemas.microsoft.com/office/drawing/2018/hyperlinkcolor" val="tx"/>
                    </a:ext>
                  </a:extLst>
                </a:hlinkClick>
              </a:rPr>
              <a:t>Κουρδιστάν</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και η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18" tooltip="Αρμενία">
                  <a:extLst>
                    <a:ext uri="{A12FA001-AC4F-418D-AE19-62706E023703}">
                      <ahyp:hlinkClr xmlns:ahyp="http://schemas.microsoft.com/office/drawing/2018/hyperlinkcolor" val="tx"/>
                    </a:ext>
                  </a:extLst>
                </a:hlinkClick>
              </a:rPr>
              <a:t>Αρμενία</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θα γίνονταν ανεξάρτητα κράτη. Στην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19" tooltip="Ελλάδα">
                  <a:extLst>
                    <a:ext uri="{A12FA001-AC4F-418D-AE19-62706E023703}">
                      <ahyp:hlinkClr xmlns:ahyp="http://schemas.microsoft.com/office/drawing/2018/hyperlinkcolor" val="tx"/>
                    </a:ext>
                  </a:extLst>
                </a:hlinkClick>
              </a:rPr>
              <a:t>Ελλάδα</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παραχωρούνταν: τα νησιά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20" tooltip="Ίμβρος">
                  <a:extLst>
                    <a:ext uri="{A12FA001-AC4F-418D-AE19-62706E023703}">
                      <ahyp:hlinkClr xmlns:ahyp="http://schemas.microsoft.com/office/drawing/2018/hyperlinkcolor" val="tx"/>
                    </a:ext>
                  </a:extLst>
                </a:hlinkClick>
              </a:rPr>
              <a:t>Ίμβρος</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21" tooltip="Τένεδος">
                  <a:extLst>
                    <a:ext uri="{A12FA001-AC4F-418D-AE19-62706E023703}">
                      <ahyp:hlinkClr xmlns:ahyp="http://schemas.microsoft.com/office/drawing/2018/hyperlinkcolor" val="tx"/>
                    </a:ext>
                  </a:extLst>
                </a:hlinkClick>
              </a:rPr>
              <a:t>Τένεδος</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 η  Ανατολική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22" tooltip="Θράκη">
                  <a:extLst>
                    <a:ext uri="{A12FA001-AC4F-418D-AE19-62706E023703}">
                      <ahyp:hlinkClr xmlns:ahyp="http://schemas.microsoft.com/office/drawing/2018/hyperlinkcolor" val="tx"/>
                    </a:ext>
                  </a:extLst>
                </a:hlinkClick>
              </a:rPr>
              <a:t>Θράκη</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μέχρι τη γραμμή της </a:t>
            </a:r>
            <a:r>
              <a:rPr lang="el-GR" sz="1800" u="sng" dirty="0" err="1">
                <a:effectLst/>
                <a:latin typeface="Calibri" panose="020F0502020204030204" pitchFamily="34" charset="0"/>
                <a:ea typeface="Calibri" panose="020F0502020204030204" pitchFamily="34" charset="0"/>
                <a:cs typeface="Times New Roman" panose="02020603050405020304" pitchFamily="18" charset="0"/>
              </a:rPr>
              <a:t>Τσατάλτζας</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κοντά στην </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hlinkClick r:id="rId23" tooltip="Κωνσταντινούπολη">
                  <a:extLst>
                    <a:ext uri="{A12FA001-AC4F-418D-AE19-62706E023703}">
                      <ahyp:hlinkClr xmlns:ahyp="http://schemas.microsoft.com/office/drawing/2018/hyperlinkcolor" val="tx"/>
                    </a:ext>
                  </a:extLst>
                </a:hlinkClick>
              </a:rPr>
              <a:t>Κωνσταντινούπολη</a:t>
            </a:r>
            <a:r>
              <a:rPr lang="el-GR" sz="1800" u="sng" strike="noStrike" dirty="0">
                <a:effectLst/>
                <a:latin typeface="Calibri" panose="020F0502020204030204" pitchFamily="34" charset="0"/>
                <a:ea typeface="Calibri" panose="020F0502020204030204" pitchFamily="34" charset="0"/>
                <a:cs typeface="Times New Roman" panose="02020603050405020304" pitchFamily="18" charset="0"/>
              </a:rPr>
              <a:t>.</a:t>
            </a:r>
          </a:p>
          <a:p>
            <a:pPr algn="just">
              <a:spcAft>
                <a:spcPts val="0"/>
              </a:spcAft>
            </a:pPr>
            <a:r>
              <a:rPr lang="el-GR" u="sng" dirty="0">
                <a:effectLst/>
              </a:rPr>
              <a:t> </a:t>
            </a:r>
            <a:r>
              <a:rPr lang="el-GR" sz="1800" u="sng" dirty="0">
                <a:effectLst/>
                <a:latin typeface="Times New Roman" panose="02020603050405020304" pitchFamily="18" charset="0"/>
                <a:ea typeface="Times New Roman" panose="02020603050405020304" pitchFamily="18" charset="0"/>
                <a:cs typeface="Times New Roman" panose="02020603050405020304" pitchFamily="18" charset="0"/>
              </a:rPr>
              <a:t>Τούντα-Φεργάδη, Αρετή «Πολιτικές και διπλωματικές πτυχές ενός ατελέσφορου εγχειρήματος: η εφαρμογή της Συνθήκης των </a:t>
            </a:r>
            <a:r>
              <a:rPr lang="el-GR" sz="1800" u="sng" dirty="0" err="1">
                <a:effectLst/>
                <a:latin typeface="Times New Roman" panose="02020603050405020304" pitchFamily="18" charset="0"/>
                <a:ea typeface="Times New Roman" panose="02020603050405020304" pitchFamily="18" charset="0"/>
                <a:cs typeface="Times New Roman" panose="02020603050405020304" pitchFamily="18" charset="0"/>
              </a:rPr>
              <a:t>Σεβρών</a:t>
            </a:r>
            <a:r>
              <a:rPr lang="el-GR" sz="1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i="1" u="sng" dirty="0" err="1">
                <a:effectLst/>
                <a:latin typeface="Times New Roman" panose="02020603050405020304" pitchFamily="18" charset="0"/>
                <a:ea typeface="Times New Roman" panose="02020603050405020304" pitchFamily="18" charset="0"/>
                <a:cs typeface="Times New Roman" panose="02020603050405020304" pitchFamily="18" charset="0"/>
              </a:rPr>
              <a:t>Δελτίον</a:t>
            </a:r>
            <a:r>
              <a:rPr lang="el-GR" sz="1800" i="1" u="sng" dirty="0">
                <a:effectLst/>
                <a:latin typeface="Times New Roman" panose="02020603050405020304" pitchFamily="18" charset="0"/>
                <a:ea typeface="Times New Roman" panose="02020603050405020304" pitchFamily="18" charset="0"/>
                <a:cs typeface="Times New Roman" panose="02020603050405020304" pitchFamily="18" charset="0"/>
              </a:rPr>
              <a:t> της Ιστορικής και Εθνολογικής Εταιρείας της Ελλάδος</a:t>
            </a:r>
            <a:r>
              <a:rPr lang="el-GR" sz="1800" u="sng" dirty="0">
                <a:effectLst/>
                <a:latin typeface="Times New Roman" panose="02020603050405020304" pitchFamily="18" charset="0"/>
                <a:ea typeface="Times New Roman" panose="02020603050405020304" pitchFamily="18" charset="0"/>
                <a:cs typeface="Times New Roman" panose="02020603050405020304" pitchFamily="18" charset="0"/>
              </a:rPr>
              <a:t>, τ..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27, </a:t>
            </a:r>
            <a:r>
              <a:rPr lang="el-GR" sz="1800" u="sng" dirty="0" err="1">
                <a:effectLst/>
                <a:latin typeface="Times New Roman" panose="02020603050405020304" pitchFamily="18" charset="0"/>
                <a:ea typeface="Times New Roman" panose="02020603050405020304" pitchFamily="18" charset="0"/>
                <a:cs typeface="Times New Roman" panose="02020603050405020304" pitchFamily="18" charset="0"/>
              </a:rPr>
              <a:t>σελ</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 279-298</a:t>
            </a:r>
            <a:endParaRPr lang="el-GR"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r>
              <a:rPr lang="en-US" sz="1800" u="sng" baseline="30000" dirty="0">
                <a:effectLst/>
                <a:latin typeface="Times New Roman" panose="02020603050405020304" pitchFamily="18" charset="0"/>
                <a:ea typeface="Times New Roman" panose="02020603050405020304" pitchFamily="18" charset="0"/>
              </a:rPr>
              <a:t>.</a:t>
            </a:r>
            <a:r>
              <a:rPr lang="en-US" sz="1800" u="sng" dirty="0">
                <a:effectLst/>
                <a:latin typeface="Times New Roman" panose="02020603050405020304" pitchFamily="18" charset="0"/>
                <a:ea typeface="Times New Roman" panose="02020603050405020304" pitchFamily="18" charset="0"/>
              </a:rPr>
              <a:t> </a:t>
            </a:r>
            <a:r>
              <a:rPr lang="en-US" sz="1800" u="sng" strike="noStrike" dirty="0">
                <a:effectLst/>
                <a:highlight>
                  <a:srgbClr val="FFFF00"/>
                </a:highlight>
                <a:latin typeface="Times New Roman" panose="02020603050405020304" pitchFamily="18" charset="0"/>
                <a:ea typeface="Times New Roman" panose="02020603050405020304" pitchFamily="18" charset="0"/>
                <a:hlinkClick r:id="rId24">
                  <a:extLst>
                    <a:ext uri="{A12FA001-AC4F-418D-AE19-62706E023703}">
                      <ahyp:hlinkClr xmlns:ahyp="http://schemas.microsoft.com/office/drawing/2018/hyperlinkcolor" val="tx"/>
                    </a:ext>
                  </a:extLst>
                </a:hlinkClick>
              </a:rPr>
              <a:t> Montgomery</a:t>
            </a:r>
            <a:r>
              <a:rPr lang="en-US" sz="1800" u="sng" dirty="0">
                <a:effectLst/>
                <a:highlight>
                  <a:srgbClr val="FFFF00"/>
                </a:highlight>
                <a:latin typeface="Times New Roman" panose="02020603050405020304" pitchFamily="18" charset="0"/>
                <a:ea typeface="Times New Roman" panose="02020603050405020304" pitchFamily="18" charset="0"/>
              </a:rPr>
              <a:t> </a:t>
            </a:r>
            <a:r>
              <a:rPr lang="el-GR" sz="1800" u="sng" dirty="0">
                <a:effectLst/>
                <a:highlight>
                  <a:srgbClr val="FFFF00"/>
                </a:highlight>
                <a:latin typeface="Times New Roman" panose="02020603050405020304" pitchFamily="18" charset="0"/>
                <a:ea typeface="Times New Roman" panose="02020603050405020304" pitchFamily="18" charset="0"/>
              </a:rPr>
              <a:t>Η</a:t>
            </a:r>
            <a:r>
              <a:rPr lang="en-US" sz="1800" u="sng" dirty="0">
                <a:effectLst/>
                <a:latin typeface="Times New Roman" panose="02020603050405020304" pitchFamily="18" charset="0"/>
                <a:ea typeface="Times New Roman" panose="02020603050405020304" pitchFamily="18" charset="0"/>
              </a:rPr>
              <a:t>. A. E.. VIII. The Making of the Treaty of </a:t>
            </a:r>
            <a:r>
              <a:rPr lang="en-US" sz="1800" u="sng" dirty="0" err="1">
                <a:effectLst/>
                <a:latin typeface="Times New Roman" panose="02020603050405020304" pitchFamily="18" charset="0"/>
                <a:ea typeface="Times New Roman" panose="02020603050405020304" pitchFamily="18" charset="0"/>
              </a:rPr>
              <a:t>Sèvres</a:t>
            </a:r>
            <a:r>
              <a:rPr lang="en-US" sz="1800" u="sng" dirty="0">
                <a:effectLst/>
                <a:latin typeface="Times New Roman" panose="02020603050405020304" pitchFamily="18" charset="0"/>
                <a:ea typeface="Times New Roman" panose="02020603050405020304" pitchFamily="18" charset="0"/>
              </a:rPr>
              <a:t> of 10 August 1920. </a:t>
            </a:r>
            <a:r>
              <a:rPr lang="en-US" sz="1800" u="sng" strike="noStrike" dirty="0">
                <a:effectLst/>
                <a:latin typeface="Times New Roman" panose="02020603050405020304" pitchFamily="18" charset="0"/>
                <a:ea typeface="Times New Roman" panose="02020603050405020304" pitchFamily="18" charset="0"/>
                <a:hlinkClick r:id="rId25" tooltip="Volume 15 ">
                  <a:extLst>
                    <a:ext uri="{A12FA001-AC4F-418D-AE19-62706E023703}">
                      <ahyp:hlinkClr xmlns:ahyp="http://schemas.microsoft.com/office/drawing/2018/hyperlinkcolor" val="tx"/>
                    </a:ext>
                  </a:extLst>
                </a:hlinkClick>
              </a:rPr>
              <a:t>v. 15</a:t>
            </a:r>
            <a:r>
              <a:rPr lang="en-US" sz="1800" u="sng" dirty="0">
                <a:effectLst/>
                <a:latin typeface="Times New Roman" panose="02020603050405020304" pitchFamily="18" charset="0"/>
                <a:ea typeface="Times New Roman" panose="02020603050405020304" pitchFamily="18" charset="0"/>
              </a:rPr>
              <a:t>, </a:t>
            </a:r>
            <a:r>
              <a:rPr lang="en-US" sz="1800" u="sng" strike="noStrike" dirty="0">
                <a:effectLst/>
                <a:latin typeface="Times New Roman" panose="02020603050405020304" pitchFamily="18" charset="0"/>
                <a:ea typeface="Times New Roman" panose="02020603050405020304" pitchFamily="18" charset="0"/>
                <a:hlinkClick r:id="rId26" tooltip="Issue 4 ">
                  <a:extLst>
                    <a:ext uri="{A12FA001-AC4F-418D-AE19-62706E023703}">
                      <ahyp:hlinkClr xmlns:ahyp="http://schemas.microsoft.com/office/drawing/2018/hyperlinkcolor" val="tx"/>
                    </a:ext>
                  </a:extLst>
                </a:hlinkClick>
              </a:rPr>
              <a:t>Issue 4</a:t>
            </a:r>
            <a:r>
              <a:rPr lang="en-US" sz="1800" u="sng" dirty="0">
                <a:effectLst/>
                <a:latin typeface="Times New Roman" panose="02020603050405020304" pitchFamily="18" charset="0"/>
                <a:ea typeface="Times New Roman" panose="02020603050405020304" pitchFamily="18" charset="0"/>
              </a:rPr>
              <a:t>, December 1972 , pp. 775-787, DOI: </a:t>
            </a:r>
            <a:r>
              <a:rPr lang="en-US" sz="1800" u="sng" dirty="0">
                <a:effectLst/>
                <a:latin typeface="Times New Roman" panose="02020603050405020304" pitchFamily="18" charset="0"/>
                <a:ea typeface="Times New Roman" panose="02020603050405020304" pitchFamily="18" charset="0"/>
                <a:hlinkClick r:id="rId27">
                  <a:extLst>
                    <a:ext uri="{A12FA001-AC4F-418D-AE19-62706E023703}">
                      <ahyp:hlinkClr xmlns:ahyp="http://schemas.microsoft.com/office/drawing/2018/hyperlinkcolor" val="tx"/>
                    </a:ext>
                  </a:extLst>
                </a:hlinkClick>
              </a:rPr>
              <a:t>https://doi.org/10.1017/S0018246X0000354X</a:t>
            </a:r>
            <a:endParaRPr lang="el-GR" sz="1800" u="sng" dirty="0">
              <a:effectLst/>
              <a:latin typeface="Times New Roman" panose="02020603050405020304" pitchFamily="18" charset="0"/>
              <a:ea typeface="Times New Roman" panose="02020603050405020304" pitchFamily="18" charset="0"/>
            </a:endParaRPr>
          </a:p>
          <a:p>
            <a:pPr algn="just" fontAlgn="base"/>
            <a:r>
              <a:rPr lang="en-US" sz="1800" u="sng" dirty="0">
                <a:effectLst/>
                <a:latin typeface="Times New Roman" panose="02020603050405020304" pitchFamily="18" charset="0"/>
                <a:ea typeface="Times New Roman" panose="02020603050405020304" pitchFamily="18" charset="0"/>
              </a:rPr>
              <a:t> </a:t>
            </a:r>
            <a:endParaRPr lang="el-GR" sz="1800" u="sng" dirty="0">
              <a:effectLst/>
              <a:latin typeface="Times New Roman" panose="02020603050405020304" pitchFamily="18" charset="0"/>
              <a:ea typeface="Times New Roman" panose="02020603050405020304" pitchFamily="18" charset="0"/>
            </a:endParaRPr>
          </a:p>
          <a:p>
            <a:pPr algn="just">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501976206"/>
      </p:ext>
    </p:extLst>
  </p:cSld>
  <p:clrMapOvr>
    <a:masterClrMapping/>
  </p:clrMapOvr>
  <p:transition spd="slow">
    <p:randomBar dir="vert"/>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09C0DF-81F9-461D-A351-4B7F5ED1F805}"/>
              </a:ext>
            </a:extLst>
          </p:cNvPr>
          <p:cNvSpPr>
            <a:spLocks noGrp="1"/>
          </p:cNvSpPr>
          <p:nvPr>
            <p:ph type="title"/>
          </p:nvPr>
        </p:nvSpPr>
        <p:spPr/>
        <p:txBody>
          <a:bodyPr/>
          <a:lstStyle/>
          <a:p>
            <a:r>
              <a:rPr lang="el-GR" dirty="0"/>
              <a:t>ΣΥΝΘΗΚΗ ΤΩΝ ΣΕΒΡΩΝ</a:t>
            </a:r>
          </a:p>
        </p:txBody>
      </p:sp>
      <p:sp>
        <p:nvSpPr>
          <p:cNvPr id="3" name="Θέση περιεχομένου 2">
            <a:extLst>
              <a:ext uri="{FF2B5EF4-FFF2-40B4-BE49-F238E27FC236}">
                <a16:creationId xmlns:a16="http://schemas.microsoft.com/office/drawing/2014/main" id="{AA11E880-50CE-4FC7-99C7-49EF2B3989C5}"/>
              </a:ext>
            </a:extLst>
          </p:cNvPr>
          <p:cNvSpPr>
            <a:spLocks noGrp="1"/>
          </p:cNvSpPr>
          <p:nvPr>
            <p:ph idx="1"/>
          </p:nvPr>
        </p:nvSpPr>
        <p:spPr>
          <a:xfrm>
            <a:off x="1154954" y="2239347"/>
            <a:ext cx="8825659" cy="4441371"/>
          </a:xfrm>
        </p:spPr>
        <p:txBody>
          <a:bodyPr>
            <a:normAutofit fontScale="92500" lnSpcReduction="20000"/>
          </a:bodyPr>
          <a:lstStyle/>
          <a:p>
            <a:r>
              <a:rPr lang="el-GR" sz="1800" b="1" dirty="0">
                <a:effectLst/>
                <a:latin typeface="Times New Roman" panose="02020603050405020304" pitchFamily="18" charset="0"/>
                <a:ea typeface="Times New Roman" panose="02020603050405020304" pitchFamily="18" charset="0"/>
              </a:rPr>
              <a:t>Η περιοχή της Σμύρνης  έμενε υπό την ονομαστική επικυριαρχία του Σουλτάνου, αλλά θα διοικούνταν από Έλληνα Αρμοστή ως εντολοδόχο των Συμμάχων, και θα μπορούσε να προσαρτηθεί στην Ελλάδα μετά από πέντε χρόνια με δημοψήφισμα. Το άρθρο 26 της Συνθήκης όριζε ακόμα  ότι αν οι οθωμανικές αρχές δεν συναινούσαν στην εφαρμογή της, θα εξέπιπταν από την κυριαρχία τους στην Κωνσταντινούπολη, την οποία θα μπορούσε να καταλάβει η Ελλάδα, κάτι το οποίο έντεχνα είχε προωθήσει ο Βενιζέλος.</a:t>
            </a:r>
          </a:p>
          <a:p>
            <a:r>
              <a:rPr lang="el-GR" sz="1800" b="1" dirty="0">
                <a:effectLst/>
                <a:latin typeface="Times New Roman" panose="02020603050405020304" pitchFamily="18" charset="0"/>
                <a:ea typeface="Times New Roman" panose="02020603050405020304" pitchFamily="18" charset="0"/>
              </a:rPr>
              <a:t>Παράλληλα, η Βόρεια Ήπειρος θα ενσωματωνόταν στην Ελλάδα με το μυστικό Σύμφωνο Βενιζέλου-</a:t>
            </a:r>
            <a:r>
              <a:rPr lang="el-GR" sz="1800" b="1" dirty="0" err="1">
                <a:effectLst/>
                <a:latin typeface="Times New Roman" panose="02020603050405020304" pitchFamily="18" charset="0"/>
                <a:ea typeface="Times New Roman" panose="02020603050405020304" pitchFamily="18" charset="0"/>
              </a:rPr>
              <a:t>Τιττόνι</a:t>
            </a:r>
            <a:r>
              <a:rPr lang="el-GR" sz="1800" b="1" dirty="0">
                <a:effectLst/>
                <a:latin typeface="Times New Roman" panose="02020603050405020304" pitchFamily="18" charset="0"/>
                <a:ea typeface="Times New Roman" panose="02020603050405020304" pitchFamily="18" charset="0"/>
              </a:rPr>
              <a:t>. Η  Ιταλία  συμφώνησε ακόμα να παραχωρήσει τα Δωδεκάνησα (εκτός από τη Ρόδο και το </a:t>
            </a:r>
            <a:r>
              <a:rPr lang="el-GR" sz="1800" b="1" dirty="0" err="1">
                <a:effectLst/>
                <a:latin typeface="Times New Roman" panose="02020603050405020304" pitchFamily="18" charset="0"/>
                <a:ea typeface="Times New Roman" panose="02020603050405020304" pitchFamily="18" charset="0"/>
              </a:rPr>
              <a:t>Καστελλόριζο</a:t>
            </a:r>
            <a:r>
              <a:rPr lang="el-GR" sz="1800" b="1" dirty="0">
                <a:effectLst/>
                <a:latin typeface="Times New Roman" panose="02020603050405020304" pitchFamily="18" charset="0"/>
                <a:ea typeface="Times New Roman" panose="02020603050405020304" pitchFamily="18" charset="0"/>
              </a:rPr>
              <a:t>) στην Ελλάδα, και όταν η Βρετανία θα έδινε στο μέλλον την Κύπρο  στην Ελλάδα, (μετά από δημοψήφισμα) θα παραχωρούνταν και η Ρόδος και το Καστελόριζο στην Ελλάδα. </a:t>
            </a:r>
          </a:p>
          <a:p>
            <a:r>
              <a:rPr lang="el-GR" sz="1800" b="1" dirty="0">
                <a:effectLst/>
                <a:latin typeface="Times New Roman" panose="02020603050405020304" pitchFamily="18" charset="0"/>
                <a:ea typeface="Times New Roman" panose="02020603050405020304" pitchFamily="18" charset="0"/>
              </a:rPr>
              <a:t>Ωστόσο η συμφωνία αναιρέθηκε από την Ιταλία και τον υπουργό Κάρλο-</a:t>
            </a:r>
            <a:r>
              <a:rPr lang="el-GR" sz="1800" b="1" dirty="0" err="1">
                <a:effectLst/>
                <a:latin typeface="Times New Roman" panose="02020603050405020304" pitchFamily="18" charset="0"/>
                <a:ea typeface="Times New Roman" panose="02020603050405020304" pitchFamily="18" charset="0"/>
              </a:rPr>
              <a:t>Σφόρτσα</a:t>
            </a:r>
            <a:r>
              <a:rPr lang="el-GR" sz="1800" b="1" dirty="0">
                <a:effectLst/>
                <a:latin typeface="Times New Roman" panose="02020603050405020304" pitchFamily="18" charset="0"/>
                <a:ea typeface="Times New Roman" panose="02020603050405020304" pitchFamily="18" charset="0"/>
              </a:rPr>
              <a:t> το καλοκαίρι του 1920. </a:t>
            </a:r>
          </a:p>
          <a:p>
            <a:r>
              <a:rPr lang="el-GR" sz="1800" b="1" dirty="0">
                <a:effectLst/>
                <a:latin typeface="Times New Roman" panose="02020603050405020304" pitchFamily="18" charset="0"/>
                <a:ea typeface="Times New Roman" panose="02020603050405020304" pitchFamily="18" charset="0"/>
              </a:rPr>
              <a:t>Τα στενά των Δαρδανελίων  και η  θάλασσα του Μαρμαρά </a:t>
            </a:r>
            <a:r>
              <a:rPr lang="el-GR" sz="1800" b="1" dirty="0" err="1">
                <a:effectLst/>
                <a:latin typeface="Times New Roman" panose="02020603050405020304" pitchFamily="18" charset="0"/>
                <a:ea typeface="Times New Roman" panose="02020603050405020304" pitchFamily="18" charset="0"/>
              </a:rPr>
              <a:t>αποστρατικοποιήθηκαν</a:t>
            </a:r>
            <a:r>
              <a:rPr lang="el-GR" sz="1800" b="1" dirty="0">
                <a:effectLst/>
                <a:latin typeface="Times New Roman" panose="02020603050405020304" pitchFamily="18" charset="0"/>
                <a:ea typeface="Times New Roman" panose="02020603050405020304" pitchFamily="18" charset="0"/>
              </a:rPr>
              <a:t> και έγιναν προσωρινά διεθνής περιοχή.</a:t>
            </a:r>
          </a:p>
          <a:p>
            <a:r>
              <a:rPr lang="el-GR" sz="1800" b="1" dirty="0">
                <a:latin typeface="Times New Roman" panose="02020603050405020304" pitchFamily="18" charset="0"/>
                <a:ea typeface="Times New Roman" panose="02020603050405020304" pitchFamily="18" charset="0"/>
              </a:rPr>
              <a:t>Ο</a:t>
            </a:r>
            <a:r>
              <a:rPr lang="el-GR" sz="1800" b="1" dirty="0">
                <a:effectLst/>
                <a:latin typeface="Times New Roman" panose="02020603050405020304" pitchFamily="18" charset="0"/>
                <a:ea typeface="Times New Roman" panose="02020603050405020304" pitchFamily="18" charset="0"/>
              </a:rPr>
              <a:t>ι Σύμμαχοι απέκτησαν τον οικονομικό έλεγχο της Οθωμανικής Αυτοκρατορίας. Καθορίστηκε επίσης και τέλος η ισότητα και τα δικαιώματα των χριστιανικών μειονοτήτων.</a:t>
            </a:r>
          </a:p>
          <a:p>
            <a:endParaRPr lang="el-GR" dirty="0"/>
          </a:p>
        </p:txBody>
      </p:sp>
    </p:spTree>
    <p:extLst>
      <p:ext uri="{BB962C8B-B14F-4D97-AF65-F5344CB8AC3E}">
        <p14:creationId xmlns:p14="http://schemas.microsoft.com/office/powerpoint/2010/main" val="3870274333"/>
      </p:ext>
    </p:extLst>
  </p:cSld>
  <p:clrMapOvr>
    <a:masterClrMapping/>
  </p:clrMapOvr>
  <p:transition spd="slow">
    <p:randomBar dir="vert"/>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B545D9-E077-4A1C-B459-81B7D5C3DF9D}"/>
              </a:ext>
            </a:extLst>
          </p:cNvPr>
          <p:cNvSpPr>
            <a:spLocks noGrp="1"/>
          </p:cNvSpPr>
          <p:nvPr>
            <p:ph type="title"/>
          </p:nvPr>
        </p:nvSpPr>
        <p:spPr/>
        <p:txBody>
          <a:bodyPr/>
          <a:lstStyle/>
          <a:p>
            <a:r>
              <a:rPr lang="el-GR" dirty="0"/>
              <a:t>ΑΠΟΠΕΙΡΑ ΚΑΤΆ ΒΕΝΙΖΕΛΟΥ</a:t>
            </a:r>
          </a:p>
        </p:txBody>
      </p:sp>
      <p:sp>
        <p:nvSpPr>
          <p:cNvPr id="3" name="Θέση περιεχομένου 2">
            <a:extLst>
              <a:ext uri="{FF2B5EF4-FFF2-40B4-BE49-F238E27FC236}">
                <a16:creationId xmlns:a16="http://schemas.microsoft.com/office/drawing/2014/main" id="{08BD7E01-EBA1-4AB0-8A97-FA12715A4A35}"/>
              </a:ext>
            </a:extLst>
          </p:cNvPr>
          <p:cNvSpPr>
            <a:spLocks noGrp="1"/>
          </p:cNvSpPr>
          <p:nvPr>
            <p:ph idx="1"/>
          </p:nvPr>
        </p:nvSpPr>
        <p:spPr>
          <a:xfrm>
            <a:off x="1154954" y="2295331"/>
            <a:ext cx="8825659" cy="4562669"/>
          </a:xfrm>
        </p:spPr>
        <p:txBody>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Στις 30 Ιουλίου 1920 έγινε απόπειρα δολοφονίας του Βενιζέλου στον σταθμό της Λυών στο Παρίσι από απότακτους </a:t>
            </a:r>
            <a:r>
              <a:rPr lang="el-GR" sz="1800" b="1" dirty="0" err="1">
                <a:solidFill>
                  <a:srgbClr val="000000"/>
                </a:solidFill>
                <a:effectLst/>
                <a:latin typeface="Times New Roman" panose="02020603050405020304" pitchFamily="18" charset="0"/>
                <a:ea typeface="Times New Roman" panose="02020603050405020304" pitchFamily="18" charset="0"/>
              </a:rPr>
              <a:t>βενιζελικούς</a:t>
            </a:r>
            <a:r>
              <a:rPr lang="el-GR" sz="1800" b="1" dirty="0">
                <a:solidFill>
                  <a:srgbClr val="000000"/>
                </a:solidFill>
                <a:effectLst/>
                <a:latin typeface="Times New Roman" panose="02020603050405020304" pitchFamily="18" charset="0"/>
                <a:ea typeface="Times New Roman" panose="02020603050405020304" pitchFamily="18" charset="0"/>
              </a:rPr>
              <a:t> αξιωματικούς (</a:t>
            </a:r>
            <a:r>
              <a:rPr lang="el-GR" sz="1800" b="1" dirty="0" err="1">
                <a:solidFill>
                  <a:srgbClr val="000000"/>
                </a:solidFill>
                <a:effectLst/>
                <a:latin typeface="Times New Roman" panose="02020603050405020304" pitchFamily="18" charset="0"/>
                <a:ea typeface="Times New Roman" panose="02020603050405020304" pitchFamily="18" charset="0"/>
              </a:rPr>
              <a:t>Κυριάκη</a:t>
            </a:r>
            <a:r>
              <a:rPr lang="el-GR" sz="1800" b="1" dirty="0">
                <a:solidFill>
                  <a:srgbClr val="000000"/>
                </a:solidFill>
                <a:effectLst/>
                <a:latin typeface="Times New Roman" panose="02020603050405020304" pitchFamily="18" charset="0"/>
                <a:ea typeface="Times New Roman" panose="02020603050405020304" pitchFamily="18" charset="0"/>
              </a:rPr>
              <a:t> και </a:t>
            </a:r>
            <a:r>
              <a:rPr lang="el-GR" sz="1800" b="1" dirty="0" err="1">
                <a:solidFill>
                  <a:srgbClr val="000000"/>
                </a:solidFill>
                <a:effectLst/>
                <a:latin typeface="Times New Roman" panose="02020603050405020304" pitchFamily="18" charset="0"/>
                <a:ea typeface="Times New Roman" panose="02020603050405020304" pitchFamily="18" charset="0"/>
              </a:rPr>
              <a:t>Τσερέπη</a:t>
            </a:r>
            <a:r>
              <a:rPr lang="el-GR" sz="1800" b="1" dirty="0">
                <a:solidFill>
                  <a:srgbClr val="000000"/>
                </a:solidFill>
                <a:effectLst/>
                <a:latin typeface="Times New Roman" panose="02020603050405020304" pitchFamily="18" charset="0"/>
                <a:ea typeface="Times New Roman" panose="02020603050405020304" pitchFamily="18" charset="0"/>
              </a:rPr>
              <a:t>). Στις 31 Ιουλίου 1920 έγινε η δολοφονία του Ίωνα Δραγούμη, από άνδρες του Σώματος Ασφαλείας με επικεφαλής τον Παύλο </a:t>
            </a:r>
            <a:r>
              <a:rPr lang="el-GR" sz="1800" b="1" dirty="0" err="1">
                <a:solidFill>
                  <a:srgbClr val="000000"/>
                </a:solidFill>
                <a:effectLst/>
                <a:latin typeface="Times New Roman" panose="02020603050405020304" pitchFamily="18" charset="0"/>
                <a:ea typeface="Times New Roman" panose="02020603050405020304" pitchFamily="18" charset="0"/>
              </a:rPr>
              <a:t>Γύπαρη</a:t>
            </a:r>
            <a:r>
              <a:rPr lang="el-GR" sz="1800" b="1" dirty="0">
                <a:solidFill>
                  <a:srgbClr val="000000"/>
                </a:solidFill>
                <a:effectLst/>
                <a:latin typeface="Times New Roman" panose="02020603050405020304" pitchFamily="18" charset="0"/>
                <a:ea typeface="Times New Roman" panose="02020603050405020304" pitchFamily="18" charset="0"/>
              </a:rPr>
              <a:t>. </a:t>
            </a:r>
            <a:endParaRPr lang="el-GR" sz="1800" b="1" dirty="0">
              <a:effectLst/>
              <a:latin typeface="Times New Roman" panose="02020603050405020304" pitchFamily="18" charset="0"/>
              <a:ea typeface="Times New Roman" panose="02020603050405020304" pitchFamily="18" charset="0"/>
            </a:endParaRPr>
          </a:p>
          <a:p>
            <a:pPr algn="just">
              <a:spcAft>
                <a:spcPts val="0"/>
              </a:spcAft>
            </a:pP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Αποστολόπουλος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σ.102, Δέλτα Πηνελόπη, </a:t>
            </a:r>
            <a:r>
              <a:rPr lang="el-GR" sz="1800" b="1" i="1" dirty="0">
                <a:effectLst/>
                <a:latin typeface="Times New Roman" panose="02020603050405020304" pitchFamily="18" charset="0"/>
                <a:ea typeface="Times New Roman" panose="02020603050405020304" pitchFamily="18" charset="0"/>
                <a:cs typeface="Times New Roman" panose="02020603050405020304" pitchFamily="18" charset="0"/>
              </a:rPr>
              <a:t>Βενιζέλος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σ. 259-260.</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81222243"/>
      </p:ext>
    </p:extLst>
  </p:cSld>
  <p:clrMapOvr>
    <a:masterClrMapping/>
  </p:clrMapOvr>
  <p:transition spd="slow">
    <p:randomBar dir="vert"/>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E2C42B-8286-4D3F-BE7C-4108D0BC6448}"/>
              </a:ext>
            </a:extLst>
          </p:cNvPr>
          <p:cNvSpPr>
            <a:spLocks noGrp="1"/>
          </p:cNvSpPr>
          <p:nvPr>
            <p:ph type="title"/>
          </p:nvPr>
        </p:nvSpPr>
        <p:spPr/>
        <p:txBody>
          <a:bodyPr/>
          <a:lstStyle/>
          <a:p>
            <a:r>
              <a:rPr lang="el-GR" dirty="0"/>
              <a:t>ΨΗΦΙΖΕΙ Ο ΣΤΡΑΤΟΣ</a:t>
            </a:r>
          </a:p>
        </p:txBody>
      </p:sp>
      <p:sp>
        <p:nvSpPr>
          <p:cNvPr id="3" name="Θέση περιεχομένου 2">
            <a:extLst>
              <a:ext uri="{FF2B5EF4-FFF2-40B4-BE49-F238E27FC236}">
                <a16:creationId xmlns:a16="http://schemas.microsoft.com/office/drawing/2014/main" id="{00AACC19-EE20-4519-A5B0-C02548ACF539}"/>
              </a:ext>
            </a:extLst>
          </p:cNvPr>
          <p:cNvSpPr>
            <a:spLocks noGrp="1"/>
          </p:cNvSpPr>
          <p:nvPr>
            <p:ph idx="1"/>
          </p:nvPr>
        </p:nvSpPr>
        <p:spPr/>
        <p:txBody>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Στις 28 Αυγούστου 1920 πριν διαλυθεί η Βουλή των Λαζάρων ο Βενιζέλος ψήφισε τον Ν2485/1920. Ο Νόμος έδινε την ευκαιρία να ψηφίσουν ο στρατός στην εκστρατεία και ο πληθυσμός της Θράκης που είχε πρόσφατα ενσωματωθεί στην Ελλάδα με τον Νόμο 2492 που επισημοποιούσε την προσάρτηση αυτή, μαζί με την προσάρτηση της Ίμβρου και της </a:t>
            </a:r>
            <a:r>
              <a:rPr lang="el-GR" sz="1800" b="1" dirty="0" err="1">
                <a:solidFill>
                  <a:srgbClr val="000000"/>
                </a:solidFill>
                <a:effectLst/>
                <a:latin typeface="Times New Roman" panose="02020603050405020304" pitchFamily="18" charset="0"/>
                <a:ea typeface="Times New Roman" panose="02020603050405020304" pitchFamily="18" charset="0"/>
              </a:rPr>
              <a:t>Τενέδου</a:t>
            </a:r>
            <a:r>
              <a:rPr lang="el-GR" sz="1800" b="1" dirty="0">
                <a:solidFill>
                  <a:srgbClr val="000000"/>
                </a:solidFill>
                <a:effectLst/>
                <a:latin typeface="Times New Roman" panose="02020603050405020304" pitchFamily="18" charset="0"/>
                <a:ea typeface="Times New Roman" panose="02020603050405020304" pitchFamily="18" charset="0"/>
              </a:rPr>
              <a:t>.</a:t>
            </a:r>
            <a:endParaRPr lang="el-GR" sz="1800" b="1" dirty="0">
              <a:effectLst/>
              <a:latin typeface="Times New Roman" panose="02020603050405020304" pitchFamily="18" charset="0"/>
              <a:ea typeface="Times New Roman" panose="02020603050405020304" pitchFamily="18" charset="0"/>
            </a:endParaRPr>
          </a:p>
          <a:p>
            <a:pPr algn="just">
              <a:spcAft>
                <a:spcPts val="0"/>
              </a:spcAft>
            </a:pP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σ. 126</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90467"/>
      </p:ext>
    </p:extLst>
  </p:cSld>
  <p:clrMapOvr>
    <a:masterClrMapping/>
  </p:clrMapOvr>
  <p:transition spd="slow">
    <p:randomBar dir="vert"/>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4FB75C-97DA-443B-8AF9-C6A700FB66E0}"/>
              </a:ext>
            </a:extLst>
          </p:cNvPr>
          <p:cNvSpPr>
            <a:spLocks noGrp="1"/>
          </p:cNvSpPr>
          <p:nvPr>
            <p:ph type="title"/>
          </p:nvPr>
        </p:nvSpPr>
        <p:spPr/>
        <p:txBody>
          <a:bodyPr/>
          <a:lstStyle/>
          <a:p>
            <a:r>
              <a:rPr lang="el-GR" dirty="0"/>
              <a:t>ΕΚΛΟΓΕΣ 1 ΝΟΕΜΒΡΙΟΥ 1920</a:t>
            </a:r>
          </a:p>
        </p:txBody>
      </p:sp>
      <p:sp>
        <p:nvSpPr>
          <p:cNvPr id="3" name="Θέση περιεχομένου 2">
            <a:extLst>
              <a:ext uri="{FF2B5EF4-FFF2-40B4-BE49-F238E27FC236}">
                <a16:creationId xmlns:a16="http://schemas.microsoft.com/office/drawing/2014/main" id="{78056CA9-2B38-4D33-AD63-9E168DD5567D}"/>
              </a:ext>
            </a:extLst>
          </p:cNvPr>
          <p:cNvSpPr>
            <a:spLocks noGrp="1"/>
          </p:cNvSpPr>
          <p:nvPr>
            <p:ph idx="1"/>
          </p:nvPr>
        </p:nvSpPr>
        <p:spPr/>
        <p:txBody>
          <a:bodyPr>
            <a:normAutofit fontScale="77500" lnSpcReduction="20000"/>
          </a:bodyPr>
          <a:lstStyle/>
          <a:p>
            <a:pPr algn="just">
              <a:lnSpc>
                <a:spcPct val="200000"/>
              </a:lnSpc>
              <a:spcBef>
                <a:spcPts val="600"/>
              </a:spcBef>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Στις 12 Οκτωβρίου 1920 έλαβε χώρα ο θάνατος του βασιλιά Αλεξάνδρου από σηψαιμία</a:t>
            </a:r>
            <a:r>
              <a:rPr lang="el-GR" sz="1800" dirty="0">
                <a:solidFill>
                  <a:srgbClr val="000000"/>
                </a:solidFill>
                <a:effectLst/>
                <a:highlight>
                  <a:srgbClr val="FFFF00"/>
                </a:highlight>
                <a:latin typeface="Times New Roman" panose="02020603050405020304" pitchFamily="18" charset="0"/>
                <a:ea typeface="Times New Roman" panose="02020603050405020304" pitchFamily="18" charset="0"/>
              </a:rPr>
              <a:t>.</a:t>
            </a:r>
            <a:endParaRPr lang="el-GR" sz="1800" dirty="0">
              <a:effectLst/>
              <a:latin typeface="Times New Roman" panose="02020603050405020304" pitchFamily="18" charset="0"/>
              <a:ea typeface="Times New Roman" panose="02020603050405020304" pitchFamily="18" charset="0"/>
            </a:endParaRPr>
          </a:p>
          <a:p>
            <a:pPr algn="just">
              <a:lnSpc>
                <a:spcPct val="200000"/>
              </a:lnSpc>
              <a:spcBef>
                <a:spcPts val="600"/>
              </a:spcBef>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Στις 1 Νοεμβρίου 1920 έγιναν οι εκλογές για την Αναθεωρητική Βουλή που τις έχασε ο Βενιζέλος, αφού έλαβε 118 έδρες επί συνόλου 369. Στόχοι του Βενιζέλου ήταν α) η μείωση της αυθαιρεσίας του στέμματος στην διάλυση της Βουλής, τους διορισμούς των Υπουργών, στην κήρυξη πολέμου να απαιτείται η συναίνεση της Βουλής και τέλος να αφαιρεθεί από τον Βασιλιά η διοίκηση του στρατού. Ακόμα να εξασφαλιστεί α) η διαδοχή στον θρόνο μετά την βασιλεία του Αλέξανδρου β) να διαμορφωθεί ειδικό σύστημα στην Τέλος η Αναθεωρητική Βουλή να εγκρίνει την α διατάγματα της περιόδου 1917-1920. Θράκη για την εκπροσώπηση των εθνικών μειονοτήτων που προβλεπόταν από την συνθήκη των </a:t>
            </a:r>
            <a:r>
              <a:rPr lang="el-GR" sz="1800" dirty="0" err="1">
                <a:solidFill>
                  <a:srgbClr val="000000"/>
                </a:solidFill>
                <a:effectLst/>
                <a:latin typeface="Times New Roman" panose="02020603050405020304" pitchFamily="18" charset="0"/>
                <a:ea typeface="Times New Roman" panose="02020603050405020304" pitchFamily="18" charset="0"/>
              </a:rPr>
              <a:t>Σεβρών</a:t>
            </a:r>
            <a:r>
              <a:rPr lang="el-GR" sz="1800" dirty="0">
                <a:solidFill>
                  <a:srgbClr val="000000"/>
                </a:solidFill>
                <a:effectLst/>
                <a:latin typeface="Times New Roman" panose="02020603050405020304" pitchFamily="18"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696156426"/>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B66647-2178-438F-BA0F-D7B0953F162B}"/>
              </a:ext>
            </a:extLst>
          </p:cNvPr>
          <p:cNvSpPr>
            <a:spLocks noGrp="1"/>
          </p:cNvSpPr>
          <p:nvPr>
            <p:ph type="title"/>
          </p:nvPr>
        </p:nvSpPr>
        <p:spPr/>
        <p:txBody>
          <a:bodyPr/>
          <a:lstStyle/>
          <a:p>
            <a:r>
              <a:rPr lang="el-GR" dirty="0"/>
              <a:t>ΚΥΒΕΡΝΗΣΗ ΖΑΙΜΗ 21.9.1915</a:t>
            </a:r>
          </a:p>
        </p:txBody>
      </p:sp>
      <p:sp>
        <p:nvSpPr>
          <p:cNvPr id="3" name="Θέση περιεχομένου 2">
            <a:extLst>
              <a:ext uri="{FF2B5EF4-FFF2-40B4-BE49-F238E27FC236}">
                <a16:creationId xmlns:a16="http://schemas.microsoft.com/office/drawing/2014/main" id="{5D607573-1E21-4730-ADFC-31DF9C336CB8}"/>
              </a:ext>
            </a:extLst>
          </p:cNvPr>
          <p:cNvSpPr>
            <a:spLocks noGrp="1"/>
          </p:cNvSpPr>
          <p:nvPr>
            <p:ph idx="1"/>
          </p:nvPr>
        </p:nvSpPr>
        <p:spPr/>
        <p:txBody>
          <a:bodyPr>
            <a:normAutofit fontScale="92500" lnSpcReduction="10000"/>
          </a:bodyPr>
          <a:lstStyle/>
          <a:p>
            <a:pPr marL="36000" algn="just">
              <a:lnSpc>
                <a:spcPct val="150000"/>
              </a:lnSpc>
              <a:spcAft>
                <a:spcPts val="0"/>
              </a:spcAft>
            </a:pPr>
            <a:r>
              <a:rPr lang="el-GR" sz="1800" dirty="0">
                <a:effectLst/>
                <a:latin typeface="Times New Roman" panose="02020603050405020304" pitchFamily="18" charset="0"/>
                <a:ea typeface="Calibri" panose="020F0502020204030204" pitchFamily="34" charset="0"/>
              </a:rPr>
              <a:t>Στις 21  Σεπτεμβρίου 1915 μεθοδεύτηκε μια νέα παραίτηση του Βενιζέλου μετά από πίεση που του ασκήθηκε από τον βασιλιά  για δηλώσεις του στην Βουλή που ανέφεραν ως επικείμενη την σύγκρουση με την Γερμανία. Στις 28 Σεπτεμβρίου συγκροτήθηκε η κυβέρνηση </a:t>
            </a:r>
            <a:r>
              <a:rPr lang="el-GR" sz="1800" dirty="0" err="1">
                <a:effectLst/>
                <a:latin typeface="Times New Roman" panose="02020603050405020304" pitchFamily="18" charset="0"/>
                <a:ea typeface="Calibri" panose="020F0502020204030204" pitchFamily="34" charset="0"/>
              </a:rPr>
              <a:t>Ζαϊμη</a:t>
            </a:r>
            <a:r>
              <a:rPr lang="el-GR" sz="1800" dirty="0">
                <a:effectLst/>
                <a:latin typeface="Times New Roman" panose="02020603050405020304" pitchFamily="18" charset="0"/>
                <a:ea typeface="Calibri" panose="020F0502020204030204" pitchFamily="34" charset="0"/>
              </a:rPr>
              <a:t> η οποία εξασφάλισε την ανοχή των </a:t>
            </a:r>
            <a:r>
              <a:rPr lang="el-GR" sz="1800" dirty="0" err="1">
                <a:effectLst/>
                <a:latin typeface="Times New Roman" panose="02020603050405020304" pitchFamily="18" charset="0"/>
                <a:ea typeface="Calibri" panose="020F0502020204030204" pitchFamily="34" charset="0"/>
              </a:rPr>
              <a:t>βενιζελικών</a:t>
            </a:r>
            <a:r>
              <a:rPr lang="el-GR" sz="1800" dirty="0">
                <a:effectLst/>
                <a:latin typeface="Times New Roman" panose="02020603050405020304" pitchFamily="18" charset="0"/>
                <a:ea typeface="Calibri" panose="020F0502020204030204" pitchFamily="34" charset="0"/>
              </a:rPr>
              <a:t>  Μετά τα παιχνίδια εξουσίας ο </a:t>
            </a:r>
            <a:r>
              <a:rPr lang="el-GR" sz="1800" dirty="0" err="1">
                <a:effectLst/>
                <a:latin typeface="Times New Roman" panose="02020603050405020304" pitchFamily="18" charset="0"/>
                <a:ea typeface="Calibri" panose="020F0502020204030204" pitchFamily="34" charset="0"/>
              </a:rPr>
              <a:t>Ζαϊμης</a:t>
            </a:r>
            <a:r>
              <a:rPr lang="el-GR" sz="1800" dirty="0">
                <a:effectLst/>
                <a:latin typeface="Times New Roman" panose="02020603050405020304" pitchFamily="18" charset="0"/>
                <a:ea typeface="Calibri" panose="020F0502020204030204" pitchFamily="34" charset="0"/>
              </a:rPr>
              <a:t> παραιτήθηκε, τον Φεβρουάριο ανέλαβε Πρωθυπουργός ο Στέφανος Σκουλούδης και προκηρύχτηκαν εκλογές για τις 6 Δεκεμβρίου 1915, από τις οποίες απείχαν οι Φιλελεύθεροι. </a:t>
            </a:r>
          </a:p>
          <a:p>
            <a:pPr marL="0" indent="0" algn="just">
              <a:spcAft>
                <a:spcPts val="0"/>
              </a:spcAft>
              <a:buNone/>
            </a:pPr>
            <a:endParaRPr lang="el-GR" sz="1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Εφημερίς</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των συζητήσεων της Βουλής, 21 Σεπτεμβρίου 1915, σ/ 154,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Οικονόμου,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σ. 375</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788104881"/>
      </p:ext>
    </p:extLst>
  </p:cSld>
  <p:clrMapOvr>
    <a:masterClrMapping/>
  </p:clrMapOvr>
  <p:transition spd="slow">
    <p:randomBar dir="vert"/>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6CFBB9-FACB-488C-86EE-0CC7079982C7}"/>
              </a:ext>
            </a:extLst>
          </p:cNvPr>
          <p:cNvSpPr>
            <a:spLocks noGrp="1"/>
          </p:cNvSpPr>
          <p:nvPr>
            <p:ph type="title"/>
          </p:nvPr>
        </p:nvSpPr>
        <p:spPr/>
        <p:txBody>
          <a:bodyPr/>
          <a:lstStyle/>
          <a:p>
            <a:r>
              <a:rPr lang="el-GR" dirty="0"/>
              <a:t>ΑΙΤΙΕΣ</a:t>
            </a:r>
          </a:p>
        </p:txBody>
      </p:sp>
      <p:sp>
        <p:nvSpPr>
          <p:cNvPr id="3" name="Θέση περιεχομένου 2">
            <a:extLst>
              <a:ext uri="{FF2B5EF4-FFF2-40B4-BE49-F238E27FC236}">
                <a16:creationId xmlns:a16="http://schemas.microsoft.com/office/drawing/2014/main" id="{3A04D3FC-BFC2-4DC7-B9E6-CFDC0A42C47E}"/>
              </a:ext>
            </a:extLst>
          </p:cNvPr>
          <p:cNvSpPr>
            <a:spLocks noGrp="1"/>
          </p:cNvSpPr>
          <p:nvPr>
            <p:ph idx="1"/>
          </p:nvPr>
        </p:nvSpPr>
        <p:spPr>
          <a:xfrm>
            <a:off x="1154954" y="2295331"/>
            <a:ext cx="8825659" cy="4441371"/>
          </a:xfrm>
        </p:spPr>
        <p:txBody>
          <a:bodyPr>
            <a:normAutofit fontScale="85000" lnSpcReduction="10000"/>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Η απώλεια των εκλογών από τον Βενιζέλο  μπορούμε να θεωρήσουμε ότι οφειλόταν στις εξής αιτίες: α) στην κόπωση του πληθυσμού λόγω πολέμων β) στη συμμαχία </a:t>
            </a:r>
            <a:r>
              <a:rPr lang="el-GR" sz="1800" b="1" dirty="0" err="1">
                <a:solidFill>
                  <a:srgbClr val="000000"/>
                </a:solidFill>
                <a:effectLst/>
                <a:latin typeface="Times New Roman" panose="02020603050405020304" pitchFamily="18" charset="0"/>
                <a:ea typeface="Times New Roman" panose="02020603050405020304" pitchFamily="18" charset="0"/>
              </a:rPr>
              <a:t>Αντιβενιζελικών</a:t>
            </a:r>
            <a:r>
              <a:rPr lang="el-GR" sz="1800" b="1" dirty="0">
                <a:solidFill>
                  <a:srgbClr val="000000"/>
                </a:solidFill>
                <a:effectLst/>
                <a:latin typeface="Times New Roman" panose="02020603050405020304" pitchFamily="18" charset="0"/>
                <a:ea typeface="Times New Roman" panose="02020603050405020304" pitchFamily="18" charset="0"/>
              </a:rPr>
              <a:t>-σοσιαλιστών γ) στην αδιαφορία της Παλιάς Ελλάδας για τους αιτούντες αποκατάσταση 400.000 πρόσφυγες από Τουρκία, Πόντο κλπ. δ) στο έλλειμμα μαζικής οργάνωσης των φιλελευθέρων. Ο Σύνδεσμος Φιλελευθέρων ιδρύθηκε τον Ιούλιο του 1920. ε) στην ψήφο των αλλοεθνών στην Μακεδονία στην οποία οι </a:t>
            </a:r>
            <a:r>
              <a:rPr lang="el-GR" sz="1800" b="1" dirty="0" err="1">
                <a:solidFill>
                  <a:srgbClr val="000000"/>
                </a:solidFill>
                <a:effectLst/>
                <a:latin typeface="Times New Roman" panose="02020603050405020304" pitchFamily="18" charset="0"/>
                <a:ea typeface="Times New Roman" panose="02020603050405020304" pitchFamily="18" charset="0"/>
              </a:rPr>
              <a:t>Αντιβενιζελικοί</a:t>
            </a:r>
            <a:r>
              <a:rPr lang="el-GR" sz="1800" b="1" dirty="0">
                <a:solidFill>
                  <a:srgbClr val="000000"/>
                </a:solidFill>
                <a:effectLst/>
                <a:latin typeface="Times New Roman" panose="02020603050405020304" pitchFamily="18" charset="0"/>
                <a:ea typeface="Times New Roman" panose="02020603050405020304" pitchFamily="18" charset="0"/>
              </a:rPr>
              <a:t> είχαν κερδίσει τις 69 από τις  74 έδρες αλλά και η πλήρης αντίθεση της Παλιάς Ελλάδας όπου οι Βενιζελικοί δεν εξέλεξαν ούτε έναν βουλευτή. Ο Βενιζέλος έφυγε από την Ελλάδα στις 4 Ιουλίου 1920 με την θαλαμηγό του Εμπειρίκου.</a:t>
            </a:r>
            <a:endParaRPr lang="el-GR" sz="1800" b="1" dirty="0">
              <a:effectLst/>
              <a:latin typeface="Times New Roman" panose="02020603050405020304" pitchFamily="18" charset="0"/>
              <a:ea typeface="Times New Roman" panose="02020603050405020304" pitchFamily="18" charset="0"/>
            </a:endParaRPr>
          </a:p>
          <a:p>
            <a:pPr algn="just">
              <a:spcAft>
                <a:spcPts val="0"/>
              </a:spcAft>
            </a:pP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σ. 133.</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431111597"/>
      </p:ext>
    </p:extLst>
  </p:cSld>
  <p:clrMapOvr>
    <a:masterClrMapping/>
  </p:clrMapOvr>
  <p:transition spd="slow">
    <p:randomBar dir="vert"/>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A141D3-F20D-4169-9991-BA8901C45880}"/>
              </a:ext>
            </a:extLst>
          </p:cNvPr>
          <p:cNvSpPr>
            <a:spLocks noGrp="1"/>
          </p:cNvSpPr>
          <p:nvPr>
            <p:ph type="title"/>
          </p:nvPr>
        </p:nvSpPr>
        <p:spPr/>
        <p:txBody>
          <a:bodyPr/>
          <a:lstStyle/>
          <a:p>
            <a:r>
              <a:rPr lang="el-GR" dirty="0"/>
              <a:t>ΚΥΒΕΡΝΗΣΗ ΡΑΛΛΗ</a:t>
            </a:r>
          </a:p>
        </p:txBody>
      </p:sp>
      <p:sp>
        <p:nvSpPr>
          <p:cNvPr id="3" name="Θέση περιεχομένου 2">
            <a:extLst>
              <a:ext uri="{FF2B5EF4-FFF2-40B4-BE49-F238E27FC236}">
                <a16:creationId xmlns:a16="http://schemas.microsoft.com/office/drawing/2014/main" id="{6C4FEE7A-1451-4705-872B-C9D4317BCF63}"/>
              </a:ext>
            </a:extLst>
          </p:cNvPr>
          <p:cNvSpPr>
            <a:spLocks noGrp="1"/>
          </p:cNvSpPr>
          <p:nvPr>
            <p:ph idx="1"/>
          </p:nvPr>
        </p:nvSpPr>
        <p:spPr/>
        <p:txBody>
          <a:bodyPr/>
          <a:lstStyle/>
          <a:p>
            <a:pPr algn="just">
              <a:lnSpc>
                <a:spcPct val="150000"/>
              </a:lnSpc>
            </a:pPr>
            <a:r>
              <a:rPr lang="el-GR" sz="1800" dirty="0">
                <a:solidFill>
                  <a:srgbClr val="000000"/>
                </a:solidFill>
                <a:effectLst/>
                <a:latin typeface="Times New Roman" panose="02020603050405020304" pitchFamily="18" charset="0"/>
                <a:ea typeface="Times New Roman" panose="02020603050405020304" pitchFamily="18" charset="0"/>
              </a:rPr>
              <a:t>Στην νέα κυβέρνηση πρωθυπουργός ο Δ. Ράλλης, Υπουργός στρατιωτικών ο Γούναρης. Την διεύθυνση των φιλελευθέρων ανέλαβε ο Παναγιώτης Δαγκλής.  Οι Μεγάλες Δυνάμεις, Βρετανία, Γαλλία , Ιταλία με διακοίνωσή τους δήλωσαν ότι μια επάνοδος του Κωνσταντίνου στον θρόνο θα σημάνει αποδέσμευσή τους από τις υποχρεώσει που είχαν αναλάβει έναντι της Ελλάδας. Τελικά η επικύρωση της Συνθήκης των </a:t>
            </a:r>
            <a:r>
              <a:rPr lang="el-GR" sz="1800" dirty="0" err="1">
                <a:solidFill>
                  <a:srgbClr val="000000"/>
                </a:solidFill>
                <a:effectLst/>
                <a:latin typeface="Times New Roman" panose="02020603050405020304" pitchFamily="18" charset="0"/>
                <a:ea typeface="Times New Roman" panose="02020603050405020304" pitchFamily="18" charset="0"/>
              </a:rPr>
              <a:t>Σεβρών</a:t>
            </a:r>
            <a:r>
              <a:rPr lang="el-GR" sz="1800" dirty="0">
                <a:solidFill>
                  <a:srgbClr val="000000"/>
                </a:solidFill>
                <a:effectLst/>
                <a:latin typeface="Times New Roman" panose="02020603050405020304" pitchFamily="18" charset="0"/>
                <a:ea typeface="Times New Roman" panose="02020603050405020304" pitchFamily="18" charset="0"/>
              </a:rPr>
              <a:t>  δεν έγινε από κανένα συμμαχικό κοινοβούλιο (ούτε από το ελληνικό), καθώς μετά την επαναφορά του Κωνσταντίνου στον ελληνικό θρόνο, διαταράχθηκαν οι σχέσεις με τις συμμαχικές δυνάμεις, οι οποίες ποτέ δεν τον αναγνώρισαν ως αρχηγό του ελληνικού κράτους. </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632004808"/>
      </p:ext>
    </p:extLst>
  </p:cSld>
  <p:clrMapOvr>
    <a:masterClrMapping/>
  </p:clrMapOvr>
  <p:transition spd="slow">
    <p:randomBar dir="vert"/>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78CECC-D6A4-4385-A5CC-D71F87E106FB}"/>
              </a:ext>
            </a:extLst>
          </p:cNvPr>
          <p:cNvSpPr>
            <a:spLocks noGrp="1"/>
          </p:cNvSpPr>
          <p:nvPr>
            <p:ph type="title"/>
          </p:nvPr>
        </p:nvSpPr>
        <p:spPr/>
        <p:txBody>
          <a:bodyPr/>
          <a:lstStyle/>
          <a:p>
            <a:r>
              <a:rPr lang="el-GR"/>
              <a:t>ΔΗΜΟΨΗΦΙΣΜΑ ΓΙΑ ΒΑΣΙΛΙΑ</a:t>
            </a:r>
          </a:p>
        </p:txBody>
      </p:sp>
      <p:sp>
        <p:nvSpPr>
          <p:cNvPr id="3" name="Θέση περιεχομένου 2">
            <a:extLst>
              <a:ext uri="{FF2B5EF4-FFF2-40B4-BE49-F238E27FC236}">
                <a16:creationId xmlns:a16="http://schemas.microsoft.com/office/drawing/2014/main" id="{86474A0A-FFFD-4A96-859D-7BEDAC9BB89F}"/>
              </a:ext>
            </a:extLst>
          </p:cNvPr>
          <p:cNvSpPr>
            <a:spLocks noGrp="1"/>
          </p:cNvSpPr>
          <p:nvPr>
            <p:ph idx="1"/>
          </p:nvPr>
        </p:nvSpPr>
        <p:spPr>
          <a:xfrm>
            <a:off x="1154954" y="2211355"/>
            <a:ext cx="8825659" cy="4646645"/>
          </a:xfrm>
        </p:spPr>
        <p:txBody>
          <a:bodyPr/>
          <a:lstStyle/>
          <a:p>
            <a:pPr>
              <a:lnSpc>
                <a:spcPct val="150000"/>
              </a:lnSpc>
            </a:pPr>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Στις 22 Νοεμβρίου 1920 έγινε δημοψήφισμα για την επαναφορά του Κωνσταντίνου.</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Κωνσταντίνος επανήλθε στην εξουσία με ποσοστό 99% και επέστρεψε στις 6 Δεκεμβρίου 1920. Στις 16 Νοεμβρίου 1920 καθαιρέθηκε ο Μελέτιος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Μεταξάκης</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από τον αρχιεπισκοπικό θρόνο και 20 επίσκοποι. Αρχιστράτηγος στην Μικρά Ασία διορίστηκε ο Αναστάσιος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Παπούλας</a:t>
            </a:r>
            <a:r>
              <a:rPr lang="el-GR" sz="1800" b="1" dirty="0">
                <a:effectLst/>
                <a:latin typeface="Calibri" panose="020F0502020204030204" pitchFamily="34" charset="0"/>
                <a:ea typeface="Calibri" panose="020F0502020204030204" pitchFamily="34" charset="0"/>
                <a:cs typeface="Times New Roman" panose="02020603050405020304" pitchFamily="18" charset="0"/>
              </a:rPr>
              <a:t>.</a:t>
            </a:r>
            <a:r>
              <a:rPr lang="el-GR" b="1" dirty="0">
                <a:effectLst/>
              </a:rPr>
              <a:t> </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Δέλτα σ. 73-74.</a:t>
            </a:r>
          </a:p>
          <a:p>
            <a:pPr>
              <a:lnSpc>
                <a:spcPct val="150000"/>
              </a:lnSpc>
            </a:pPr>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Δούσμανης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σ. 26.</a:t>
            </a:r>
          </a:p>
          <a:p>
            <a:endParaRPr lang="el-GR" dirty="0"/>
          </a:p>
        </p:txBody>
      </p:sp>
    </p:spTree>
    <p:extLst>
      <p:ext uri="{BB962C8B-B14F-4D97-AF65-F5344CB8AC3E}">
        <p14:creationId xmlns:p14="http://schemas.microsoft.com/office/powerpoint/2010/main" val="2131772499"/>
      </p:ext>
    </p:extLst>
  </p:cSld>
  <p:clrMapOvr>
    <a:masterClrMapping/>
  </p:clrMapOvr>
  <p:transition spd="slow">
    <p:randomBar dir="vert"/>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C1BBC7-67F2-425F-BF5A-214464D54722}"/>
              </a:ext>
            </a:extLst>
          </p:cNvPr>
          <p:cNvSpPr>
            <a:spLocks noGrp="1"/>
          </p:cNvSpPr>
          <p:nvPr>
            <p:ph type="title"/>
          </p:nvPr>
        </p:nvSpPr>
        <p:spPr/>
        <p:txBody>
          <a:bodyPr/>
          <a:lstStyle/>
          <a:p>
            <a:r>
              <a:rPr lang="el-GR" dirty="0"/>
              <a:t>Γ ΣΥΝΤΑΚΤΙΚΗ ΣΥΝΕΛΕΥΣΗ</a:t>
            </a:r>
          </a:p>
        </p:txBody>
      </p:sp>
      <p:sp>
        <p:nvSpPr>
          <p:cNvPr id="3" name="Θέση περιεχομένου 2">
            <a:extLst>
              <a:ext uri="{FF2B5EF4-FFF2-40B4-BE49-F238E27FC236}">
                <a16:creationId xmlns:a16="http://schemas.microsoft.com/office/drawing/2014/main" id="{D8D5B4E7-1DD3-4253-BA5A-BD7E33BAD83F}"/>
              </a:ext>
            </a:extLst>
          </p:cNvPr>
          <p:cNvSpPr>
            <a:spLocks noGrp="1"/>
          </p:cNvSpPr>
          <p:nvPr>
            <p:ph idx="1"/>
          </p:nvPr>
        </p:nvSpPr>
        <p:spPr>
          <a:xfrm>
            <a:off x="1154954" y="2155371"/>
            <a:ext cx="8825659" cy="4637315"/>
          </a:xfrm>
        </p:spPr>
        <p:txBody>
          <a:bodyPr>
            <a:normAutofit fontScale="85000" lnSpcReduction="10000"/>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Στις 22 Ιανουαρίου1921 σχηματίστηκε κυβέρνηση Ν. Καλογερόπουλου και η Αναθεωρητική Βουλή έγινε Γ Συντακτική Συνέλευση αποτελούμενη από «πληρεξουσίους» και κατάργησε την εκπαιδευτική μεταρρύθμιση. Η αγροτική μεταρρύθμιση πάγωσε και έπειτα τροποποιήθηκε. </a:t>
            </a:r>
          </a:p>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Στις 26 Μαρτίου 1921 ορκίστηκε η κυβέρνηση Δ. Γούναρη  που απέρριψε την διαμεσολάβηση της </a:t>
            </a:r>
            <a:r>
              <a:rPr lang="el-GR" sz="1800" b="1" dirty="0" err="1">
                <a:solidFill>
                  <a:srgbClr val="000000"/>
                </a:solidFill>
                <a:effectLst/>
                <a:latin typeface="Times New Roman" panose="02020603050405020304" pitchFamily="18" charset="0"/>
                <a:ea typeface="Times New Roman" panose="02020603050405020304" pitchFamily="18" charset="0"/>
              </a:rPr>
              <a:t>Αντάντ</a:t>
            </a:r>
            <a:r>
              <a:rPr lang="el-GR" sz="1800" b="1" dirty="0">
                <a:solidFill>
                  <a:srgbClr val="000000"/>
                </a:solidFill>
                <a:effectLst/>
                <a:latin typeface="Times New Roman" panose="02020603050405020304" pitchFamily="18" charset="0"/>
                <a:ea typeface="Times New Roman" panose="02020603050405020304" pitchFamily="18" charset="0"/>
              </a:rPr>
              <a:t> και τον Ιούλιο επιδίωξε στρατιωτική επικράτηση με επιθετική ενέργεια στην Μ. Ασία. Στις 29 </a:t>
            </a:r>
            <a:r>
              <a:rPr lang="el-GR" sz="1800" b="1" dirty="0" err="1">
                <a:solidFill>
                  <a:srgbClr val="000000"/>
                </a:solidFill>
                <a:effectLst/>
                <a:latin typeface="Times New Roman" panose="02020603050405020304" pitchFamily="18" charset="0"/>
                <a:ea typeface="Times New Roman" panose="02020603050405020304" pitchFamily="18" charset="0"/>
              </a:rPr>
              <a:t>Μαϊου</a:t>
            </a:r>
            <a:r>
              <a:rPr lang="el-GR" sz="1800" b="1" dirty="0">
                <a:solidFill>
                  <a:srgbClr val="000000"/>
                </a:solidFill>
                <a:effectLst/>
                <a:latin typeface="Times New Roman" panose="02020603050405020304" pitchFamily="18" charset="0"/>
                <a:ea typeface="Times New Roman" panose="02020603050405020304" pitchFamily="18" charset="0"/>
              </a:rPr>
              <a:t> Ο Κωνσταντίνος με τον </a:t>
            </a:r>
            <a:r>
              <a:rPr lang="el-GR" sz="1800" b="1" dirty="0" err="1">
                <a:solidFill>
                  <a:srgbClr val="000000"/>
                </a:solidFill>
                <a:effectLst/>
                <a:latin typeface="Times New Roman" panose="02020603050405020304" pitchFamily="18" charset="0"/>
                <a:ea typeface="Times New Roman" panose="02020603050405020304" pitchFamily="18" charset="0"/>
              </a:rPr>
              <a:t>Δούσμανη</a:t>
            </a:r>
            <a:r>
              <a:rPr lang="el-GR" sz="1800" b="1" dirty="0">
                <a:solidFill>
                  <a:srgbClr val="000000"/>
                </a:solidFill>
                <a:effectLst/>
                <a:latin typeface="Times New Roman" panose="02020603050405020304" pitchFamily="18" charset="0"/>
                <a:ea typeface="Times New Roman" panose="02020603050405020304" pitchFamily="18" charset="0"/>
              </a:rPr>
              <a:t> εγκαταστάθηκαν στην Σμύρνη ως «βασιλικό επιτελείο». Στις 15 Ιουλίου ξεκίνησε η προέλαση στον Σαγγάριο με σκοπό την κατάληψη της Άγκυρας. Η απόπειρα απέτυχε.</a:t>
            </a:r>
            <a:endParaRPr lang="el-GR" sz="1800" b="1" dirty="0">
              <a:effectLst/>
              <a:latin typeface="Times New Roman" panose="02020603050405020304" pitchFamily="18" charset="0"/>
              <a:ea typeface="Times New Roman" panose="02020603050405020304" pitchFamily="18" charset="0"/>
            </a:endParaRPr>
          </a:p>
          <a:p>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Πρακτικά των Συνεδριάσεων της Γ Συντακτικής Συνελεύσεως, 22.3.1922, σ. 2014-2018.</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845354139"/>
      </p:ext>
    </p:extLst>
  </p:cSld>
  <p:clrMapOvr>
    <a:masterClrMapping/>
  </p:clrMapOvr>
  <p:transition spd="slow">
    <p:randomBar dir="vert"/>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9FE640-DEB0-48FE-AC28-53BEE468BD9C}"/>
              </a:ext>
            </a:extLst>
          </p:cNvPr>
          <p:cNvSpPr>
            <a:spLocks noGrp="1"/>
          </p:cNvSpPr>
          <p:nvPr>
            <p:ph type="title"/>
          </p:nvPr>
        </p:nvSpPr>
        <p:spPr/>
        <p:txBody>
          <a:bodyPr/>
          <a:lstStyle/>
          <a:p>
            <a:r>
              <a:rPr lang="el-GR" dirty="0"/>
              <a:t>ΑΛΕΞΑΝΔΡΟΣ ΠΑΠΑΝΑΣΤΑΣΙΟΥ</a:t>
            </a:r>
          </a:p>
        </p:txBody>
      </p:sp>
      <p:sp>
        <p:nvSpPr>
          <p:cNvPr id="3" name="Θέση περιεχομένου 2">
            <a:extLst>
              <a:ext uri="{FF2B5EF4-FFF2-40B4-BE49-F238E27FC236}">
                <a16:creationId xmlns:a16="http://schemas.microsoft.com/office/drawing/2014/main" id="{BEFE398E-DE65-48DF-996F-190BC522737A}"/>
              </a:ext>
            </a:extLst>
          </p:cNvPr>
          <p:cNvSpPr>
            <a:spLocks noGrp="1"/>
          </p:cNvSpPr>
          <p:nvPr>
            <p:ph idx="1"/>
          </p:nvPr>
        </p:nvSpPr>
        <p:spPr>
          <a:xfrm>
            <a:off x="1154954" y="2159540"/>
            <a:ext cx="8825659" cy="3860260"/>
          </a:xfrm>
        </p:spPr>
        <p:txBody>
          <a:bodyPr>
            <a:normAutofit fontScale="77500" lnSpcReduction="20000"/>
          </a:bodyPr>
          <a:lstStyle/>
          <a:p>
            <a:pPr algn="just">
              <a:lnSpc>
                <a:spcPct val="200000"/>
              </a:lnSpc>
              <a:spcBef>
                <a:spcPts val="600"/>
              </a:spcBef>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Στο πολιτικό πεδίο υπογράφηκε στις 12 Φεβρουαρίου 1922 το Δημοκρατικό Μανιφέστο από τους παλιούς κοινωνιολόγους με επικεφαλής τον Αλέξανδρο Παπαναστασίου και συγκροτήθηκε η ομάδα των Δημοκρατικών Φιλελευθέρων. Στις 25 Φεβρουαρίου έπεσε η κυβέρνηση Γούναρη και σχηματίστηκε και πάλι με οριακή  πλειοψηφία στις 5 Μαρτίου 1922.Στις 22 Μαρτίου 1922 ο Υπουργός Οικονομικών Πρωτοπαπαδάκης έκοψε το νόμισμα στη μέση δημιουργώντας τις προϋποθέσεις ενός εσωτερικού δανεισμού. Στις 9 </a:t>
            </a:r>
            <a:r>
              <a:rPr lang="el-GR" sz="1800" dirty="0" err="1">
                <a:solidFill>
                  <a:srgbClr val="000000"/>
                </a:solidFill>
                <a:effectLst/>
                <a:latin typeface="Times New Roman" panose="02020603050405020304" pitchFamily="18" charset="0"/>
                <a:ea typeface="Times New Roman" panose="02020603050405020304" pitchFamily="18" charset="0"/>
              </a:rPr>
              <a:t>Μαϊου</a:t>
            </a:r>
            <a:r>
              <a:rPr lang="el-GR" sz="1800" dirty="0">
                <a:solidFill>
                  <a:srgbClr val="000000"/>
                </a:solidFill>
                <a:effectLst/>
                <a:latin typeface="Times New Roman" panose="02020603050405020304" pitchFamily="18" charset="0"/>
                <a:ea typeface="Times New Roman" panose="02020603050405020304" pitchFamily="18" charset="0"/>
              </a:rPr>
              <a:t> σχηματίστηκε κυβέρνηση Πέτρου Πρωτοπαπαδάκη με άνετη </a:t>
            </a:r>
            <a:r>
              <a:rPr lang="el-GR" sz="1800" dirty="0" err="1">
                <a:solidFill>
                  <a:srgbClr val="000000"/>
                </a:solidFill>
                <a:effectLst/>
                <a:latin typeface="Times New Roman" panose="02020603050405020304" pitchFamily="18" charset="0"/>
                <a:ea typeface="Times New Roman" panose="02020603050405020304" pitchFamily="18" charset="0"/>
              </a:rPr>
              <a:t>πλειοψηφία.Συγκροτήθηκε</a:t>
            </a:r>
            <a:r>
              <a:rPr lang="el-GR" sz="1800" dirty="0">
                <a:solidFill>
                  <a:srgbClr val="000000"/>
                </a:solidFill>
                <a:effectLst/>
                <a:latin typeface="Times New Roman" panose="02020603050405020304" pitchFamily="18" charset="0"/>
                <a:ea typeface="Times New Roman" panose="02020603050405020304" pitchFamily="18" charset="0"/>
              </a:rPr>
              <a:t> μάλιστα το Συμβούλιο των 5: Δ. Γούναρης, Ν. Θεοτόκης, Γ. Μπαλτατζής, Π. Πρωτοπαπαδάκης, Ν. Στράτος. Στις 23 Μαΐου ο </a:t>
            </a:r>
            <a:r>
              <a:rPr lang="el-GR" sz="1800" dirty="0" err="1">
                <a:solidFill>
                  <a:srgbClr val="000000"/>
                </a:solidFill>
                <a:effectLst/>
                <a:latin typeface="Times New Roman" panose="02020603050405020304" pitchFamily="18" charset="0"/>
                <a:ea typeface="Times New Roman" panose="02020603050405020304" pitchFamily="18" charset="0"/>
              </a:rPr>
              <a:t>Παπούλας</a:t>
            </a:r>
            <a:r>
              <a:rPr lang="el-GR" sz="1800" dirty="0">
                <a:solidFill>
                  <a:srgbClr val="000000"/>
                </a:solidFill>
                <a:effectLst/>
                <a:latin typeface="Times New Roman" panose="02020603050405020304" pitchFamily="18" charset="0"/>
                <a:ea typeface="Times New Roman" panose="02020603050405020304" pitchFamily="18" charset="0"/>
              </a:rPr>
              <a:t> αντικαταστάθηκε από τον Γ. </a:t>
            </a:r>
            <a:r>
              <a:rPr lang="el-GR" sz="1800" dirty="0" err="1">
                <a:solidFill>
                  <a:srgbClr val="000000"/>
                </a:solidFill>
                <a:effectLst/>
                <a:latin typeface="Times New Roman" panose="02020603050405020304" pitchFamily="18" charset="0"/>
                <a:ea typeface="Times New Roman" panose="02020603050405020304" pitchFamily="18" charset="0"/>
              </a:rPr>
              <a:t>Χατζηανέστη</a:t>
            </a:r>
            <a:r>
              <a:rPr lang="el-GR" sz="1800" dirty="0">
                <a:solidFill>
                  <a:srgbClr val="000000"/>
                </a:solidFill>
                <a:effectLst/>
                <a:latin typeface="Times New Roman" panose="02020603050405020304" pitchFamily="18"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Πρακτικά των Συνεδριάσεων της Γ Συντακτικής Συνελεύσεως, 5.3.1922, σ. 1746-1751.</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σ. 147.</a:t>
            </a:r>
          </a:p>
          <a:p>
            <a:endParaRPr lang="el-GR" dirty="0"/>
          </a:p>
        </p:txBody>
      </p:sp>
    </p:spTree>
    <p:extLst>
      <p:ext uri="{BB962C8B-B14F-4D97-AF65-F5344CB8AC3E}">
        <p14:creationId xmlns:p14="http://schemas.microsoft.com/office/powerpoint/2010/main" val="3683455794"/>
      </p:ext>
    </p:extLst>
  </p:cSld>
  <p:clrMapOvr>
    <a:masterClrMapping/>
  </p:clrMapOvr>
  <p:transition spd="slow">
    <p:randomBar dir="vert"/>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FCA820-BFE8-4ED2-8BD2-B1BF46155422}"/>
              </a:ext>
            </a:extLst>
          </p:cNvPr>
          <p:cNvSpPr>
            <a:spLocks noGrp="1"/>
          </p:cNvSpPr>
          <p:nvPr>
            <p:ph type="title"/>
          </p:nvPr>
        </p:nvSpPr>
        <p:spPr>
          <a:xfrm>
            <a:off x="1154954" y="973668"/>
            <a:ext cx="8761413" cy="1185872"/>
          </a:xfrm>
        </p:spPr>
        <p:txBody>
          <a:bodyPr>
            <a:normAutofit fontScale="90000"/>
          </a:bodyPr>
          <a:lstStyle/>
          <a:p>
            <a:r>
              <a:rPr lang="el-GR" dirty="0"/>
              <a:t>ΚΑΤΑΡΓΗΣΗ ΑΓΡΟΤΙΚΗΣ ΜΕΤΑΡΡΥΘΜΙΣΗΣ</a:t>
            </a:r>
          </a:p>
        </p:txBody>
      </p:sp>
      <p:sp>
        <p:nvSpPr>
          <p:cNvPr id="3" name="Θέση περιεχομένου 2">
            <a:extLst>
              <a:ext uri="{FF2B5EF4-FFF2-40B4-BE49-F238E27FC236}">
                <a16:creationId xmlns:a16="http://schemas.microsoft.com/office/drawing/2014/main" id="{FEEB1B74-6220-4F0A-8123-449DB5F52B9A}"/>
              </a:ext>
            </a:extLst>
          </p:cNvPr>
          <p:cNvSpPr>
            <a:spLocks noGrp="1"/>
          </p:cNvSpPr>
          <p:nvPr>
            <p:ph idx="1"/>
          </p:nvPr>
        </p:nvSpPr>
        <p:spPr>
          <a:xfrm>
            <a:off x="1154954" y="2159539"/>
            <a:ext cx="8825659" cy="4558501"/>
          </a:xfrm>
        </p:spPr>
        <p:txBody>
          <a:bodyPr>
            <a:normAutofit fontScale="92500" lnSpcReduction="20000"/>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Το 1921-1922 ανακλήθηκαν από την κυβέρνηση Γούναρη 150 διατάγματα απαλλοτρίωσης τσιφλικιών που προβλέπονταν από τον Νόμο 2052/1920. Στις 11 Ιουλίου 1922 ψηφίστηκε με προσωπική παρέμβαση και υπογραφή Δ. Γούναρη ο Ν 2922.1922, ο οποίος πρόβλεπε μεγαλύτερες εκτάσεις για τους ιδιοκτήτες, καταβολή του ¼ των χρημάτων σε μετρητά και διέλυε τους συνεταιρισμούς των ακτημόνων. Ο Ευθύμιος </a:t>
            </a:r>
            <a:r>
              <a:rPr lang="el-GR" sz="1800" b="1" dirty="0" err="1">
                <a:solidFill>
                  <a:srgbClr val="000000"/>
                </a:solidFill>
                <a:effectLst/>
                <a:latin typeface="Times New Roman" panose="02020603050405020304" pitchFamily="18" charset="0"/>
                <a:ea typeface="Times New Roman" panose="02020603050405020304" pitchFamily="18" charset="0"/>
              </a:rPr>
              <a:t>Ζουρμπάς</a:t>
            </a:r>
            <a:r>
              <a:rPr lang="el-GR" sz="1800" b="1" dirty="0">
                <a:solidFill>
                  <a:srgbClr val="000000"/>
                </a:solidFill>
                <a:effectLst/>
                <a:latin typeface="Times New Roman" panose="02020603050405020304" pitchFamily="18" charset="0"/>
                <a:ea typeface="Times New Roman" panose="02020603050405020304" pitchFamily="18" charset="0"/>
              </a:rPr>
              <a:t>, Φιλελεύθερος  βουλευτής Δράμας σε συνεργασία με τον Φίλιππο Δραγούμη εισηγήθηκε με νηφάλιο τρόπο στην Βουλή την επαναφορά του 2052/1920.</a:t>
            </a:r>
            <a:endParaRPr lang="el-GR" sz="1800" b="1" dirty="0">
              <a:effectLst/>
              <a:latin typeface="Times New Roman" panose="02020603050405020304" pitchFamily="18" charset="0"/>
              <a:ea typeface="Times New Roman" panose="02020603050405020304" pitchFamily="18" charset="0"/>
            </a:endParaRPr>
          </a:p>
          <a:p>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Πρακτικά Συνεδριάσεων της Γ Εν Αθήναις Συντακτικής των Ελλήνων Συνελεύσεως. 11 Ιουλίου 1922, </a:t>
            </a:r>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σσ</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4055-4106</a:t>
            </a: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Σίδερης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σ. 174-176, </a:t>
            </a:r>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262, Μακεδονία, 19 Ιουνίου 1922</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2305014991"/>
      </p:ext>
    </p:extLst>
  </p:cSld>
  <p:clrMapOvr>
    <a:masterClrMapping/>
  </p:clrMapOvr>
  <p:transition spd="slow">
    <p:randomBar dir="vert"/>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411B58-4FAB-4B57-B675-86578C325920}"/>
              </a:ext>
            </a:extLst>
          </p:cNvPr>
          <p:cNvSpPr>
            <a:spLocks noGrp="1"/>
          </p:cNvSpPr>
          <p:nvPr>
            <p:ph type="title"/>
          </p:nvPr>
        </p:nvSpPr>
        <p:spPr/>
        <p:txBody>
          <a:bodyPr/>
          <a:lstStyle/>
          <a:p>
            <a:r>
              <a:rPr lang="el-GR" dirty="0"/>
              <a:t>ΤΟ ΣΠΑΣΙΜΟ ΤΟΥ ΜΕΤΩΠΟΥ</a:t>
            </a:r>
          </a:p>
        </p:txBody>
      </p:sp>
      <p:sp>
        <p:nvSpPr>
          <p:cNvPr id="3" name="Θέση περιεχομένου 2">
            <a:extLst>
              <a:ext uri="{FF2B5EF4-FFF2-40B4-BE49-F238E27FC236}">
                <a16:creationId xmlns:a16="http://schemas.microsoft.com/office/drawing/2014/main" id="{48915B17-80EE-476A-B4FB-B57F49E1BF39}"/>
              </a:ext>
            </a:extLst>
          </p:cNvPr>
          <p:cNvSpPr>
            <a:spLocks noGrp="1"/>
          </p:cNvSpPr>
          <p:nvPr>
            <p:ph idx="1"/>
          </p:nvPr>
        </p:nvSpPr>
        <p:spPr>
          <a:xfrm>
            <a:off x="1154954" y="2159539"/>
            <a:ext cx="8825659" cy="4465195"/>
          </a:xfrm>
        </p:spPr>
        <p:txBody>
          <a:bodyPr>
            <a:normAutofit fontScale="85000" lnSpcReduction="10000"/>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Η τουρκική αντεπίθεση ξεκίνησε στις 13 Αυγούστου 1922. Στις 28 Αυγούστου ορκίστηκε η κυβέρνηση Ν. Τριανταφυλλάκου. Στις 11Σεπτεμβρίου 1922 εκδηλώθηκε κίνημα από τους </a:t>
            </a:r>
            <a:r>
              <a:rPr lang="el-GR" sz="1800" b="1" dirty="0" err="1">
                <a:solidFill>
                  <a:srgbClr val="000000"/>
                </a:solidFill>
                <a:effectLst/>
                <a:latin typeface="Times New Roman" panose="02020603050405020304" pitchFamily="18" charset="0"/>
                <a:ea typeface="Times New Roman" panose="02020603050405020304" pitchFamily="18" charset="0"/>
              </a:rPr>
              <a:t>αντιβενιζελικούς</a:t>
            </a:r>
            <a:r>
              <a:rPr lang="el-GR" sz="1800" b="1" dirty="0">
                <a:solidFill>
                  <a:srgbClr val="000000"/>
                </a:solidFill>
                <a:effectLst/>
                <a:latin typeface="Times New Roman" panose="02020603050405020304" pitchFamily="18" charset="0"/>
                <a:ea typeface="Times New Roman" panose="02020603050405020304" pitchFamily="18" charset="0"/>
              </a:rPr>
              <a:t> που είχαν καταφύγει στην Χίο και στην Μυτιλήνη, με </a:t>
            </a:r>
            <a:r>
              <a:rPr lang="el-GR" sz="1800" b="1" dirty="0" err="1">
                <a:solidFill>
                  <a:srgbClr val="000000"/>
                </a:solidFill>
                <a:effectLst/>
                <a:latin typeface="Times New Roman" panose="02020603050405020304" pitchFamily="18" charset="0"/>
                <a:ea typeface="Times New Roman" panose="02020603050405020304" pitchFamily="18" charset="0"/>
              </a:rPr>
              <a:t>επικεφαλήςτον</a:t>
            </a:r>
            <a:r>
              <a:rPr lang="el-GR" sz="1800" b="1" dirty="0">
                <a:solidFill>
                  <a:srgbClr val="000000"/>
                </a:solidFill>
                <a:effectLst/>
                <a:latin typeface="Times New Roman" panose="02020603050405020304" pitchFamily="18" charset="0"/>
                <a:ea typeface="Times New Roman" panose="02020603050405020304" pitchFamily="18" charset="0"/>
              </a:rPr>
              <a:t> Ν. πλαστήρα και τον Στυλιανό Γονατά. Στις 13 Σεπτεμβρίου 1922 οι </a:t>
            </a:r>
            <a:r>
              <a:rPr lang="el-GR" sz="1800" b="1" dirty="0" err="1">
                <a:solidFill>
                  <a:srgbClr val="000000"/>
                </a:solidFill>
                <a:effectLst/>
                <a:latin typeface="Times New Roman" panose="02020603050405020304" pitchFamily="18" charset="0"/>
                <a:ea typeface="Times New Roman" panose="02020603050405020304" pitchFamily="18" charset="0"/>
              </a:rPr>
              <a:t>βενιζελικοί</a:t>
            </a:r>
            <a:r>
              <a:rPr lang="el-GR" sz="1800" b="1" dirty="0">
                <a:solidFill>
                  <a:srgbClr val="000000"/>
                </a:solidFill>
                <a:effectLst/>
                <a:latin typeface="Times New Roman" panose="02020603050405020304" pitchFamily="18" charset="0"/>
                <a:ea typeface="Times New Roman" panose="02020603050405020304" pitchFamily="18" charset="0"/>
              </a:rPr>
              <a:t> αξίωσαν την παραίτηση του </a:t>
            </a:r>
            <a:r>
              <a:rPr lang="el-GR" sz="1800" b="1" dirty="0" err="1">
                <a:solidFill>
                  <a:srgbClr val="000000"/>
                </a:solidFill>
                <a:effectLst/>
                <a:latin typeface="Times New Roman" panose="02020603050405020304" pitchFamily="18" charset="0"/>
                <a:ea typeface="Times New Roman" panose="02020603050405020304" pitchFamily="18" charset="0"/>
              </a:rPr>
              <a:t>Κωνσττνίνου</a:t>
            </a:r>
            <a:r>
              <a:rPr lang="el-GR" sz="1800" b="1" dirty="0">
                <a:solidFill>
                  <a:srgbClr val="000000"/>
                </a:solidFill>
                <a:effectLst/>
                <a:latin typeface="Times New Roman" panose="02020603050405020304" pitchFamily="18" charset="0"/>
                <a:ea typeface="Times New Roman" panose="02020603050405020304" pitchFamily="18" charset="0"/>
              </a:rPr>
              <a:t> υπέρ του διαδόχου Γεωργίου, την συγκρότηση κυβέρνησης φίλα προσκείμενης στην </a:t>
            </a:r>
            <a:r>
              <a:rPr lang="el-GR" sz="1800" b="1" dirty="0" err="1">
                <a:solidFill>
                  <a:srgbClr val="000000"/>
                </a:solidFill>
                <a:effectLst/>
                <a:latin typeface="Times New Roman" panose="02020603050405020304" pitchFamily="18" charset="0"/>
                <a:ea typeface="Times New Roman" panose="02020603050405020304" pitchFamily="18" charset="0"/>
              </a:rPr>
              <a:t>Αντάντ</a:t>
            </a:r>
            <a:r>
              <a:rPr lang="el-GR" sz="1800" b="1" dirty="0">
                <a:solidFill>
                  <a:srgbClr val="000000"/>
                </a:solidFill>
                <a:effectLst/>
                <a:latin typeface="Times New Roman" panose="02020603050405020304" pitchFamily="18" charset="0"/>
                <a:ea typeface="Times New Roman" panose="02020603050405020304" pitchFamily="18" charset="0"/>
              </a:rPr>
              <a:t>, την ενίσχυση του μετώπου της Θράκης. Στις 14 Σεπτεμβρίου 1922 ο Κωνσταντίνος παραιτήθηκε και στις 30 Σεπτεμβρίου αναχώρησε για το εξωτερικό. Πέθανε στο Παλέρμο στις 27 Δεκεμβρίου 1922.</a:t>
            </a:r>
            <a:endParaRPr lang="el-GR" sz="1800" b="1" dirty="0">
              <a:effectLst/>
              <a:latin typeface="Times New Roman" panose="02020603050405020304" pitchFamily="18" charset="0"/>
              <a:ea typeface="Times New Roman" panose="02020603050405020304" pitchFamily="18" charset="0"/>
            </a:endParaRPr>
          </a:p>
          <a:p>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Μεταξάς, τ. Γ, σ.197-199.</a:t>
            </a: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σ. 150.</a:t>
            </a:r>
          </a:p>
          <a:p>
            <a:endParaRPr lang="el-GR" dirty="0"/>
          </a:p>
        </p:txBody>
      </p:sp>
    </p:spTree>
    <p:extLst>
      <p:ext uri="{BB962C8B-B14F-4D97-AF65-F5344CB8AC3E}">
        <p14:creationId xmlns:p14="http://schemas.microsoft.com/office/powerpoint/2010/main" val="2443810936"/>
      </p:ext>
    </p:extLst>
  </p:cSld>
  <p:clrMapOvr>
    <a:masterClrMapping/>
  </p:clrMapOvr>
  <p:transition spd="slow">
    <p:randomBar dir="vert"/>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DAFCFB-A961-4B12-99E1-5DCEE473FCAB}"/>
              </a:ext>
            </a:extLst>
          </p:cNvPr>
          <p:cNvSpPr>
            <a:spLocks noGrp="1"/>
          </p:cNvSpPr>
          <p:nvPr>
            <p:ph type="title"/>
          </p:nvPr>
        </p:nvSpPr>
        <p:spPr/>
        <p:txBody>
          <a:bodyPr/>
          <a:lstStyle/>
          <a:p>
            <a:r>
              <a:rPr lang="el-GR" dirty="0"/>
              <a:t>Η ΔΙΚΗ ΤΩΝ 6</a:t>
            </a:r>
          </a:p>
        </p:txBody>
      </p:sp>
      <p:sp>
        <p:nvSpPr>
          <p:cNvPr id="3" name="Θέση περιεχομένου 2">
            <a:extLst>
              <a:ext uri="{FF2B5EF4-FFF2-40B4-BE49-F238E27FC236}">
                <a16:creationId xmlns:a16="http://schemas.microsoft.com/office/drawing/2014/main" id="{97681190-3D02-4107-AB8B-422F129D3FE4}"/>
              </a:ext>
            </a:extLst>
          </p:cNvPr>
          <p:cNvSpPr>
            <a:spLocks noGrp="1"/>
          </p:cNvSpPr>
          <p:nvPr>
            <p:ph idx="1"/>
          </p:nvPr>
        </p:nvSpPr>
        <p:spPr>
          <a:xfrm>
            <a:off x="1090708" y="2188722"/>
            <a:ext cx="8825659" cy="4669277"/>
          </a:xfrm>
        </p:spPr>
        <p:txBody>
          <a:bodyPr>
            <a:normAutofit fontScale="85000" lnSpcReduction="10000"/>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Ο Βενιζέλος διορίστηκε από τους στρατιωτικούς στις 14 Σεπτεμβρίου εκπρόσωπος της Ελλάδας στο εξωτερικό. Στις 1 Οκτωβρίου άρχισε η εκκένωση της Α. </a:t>
            </a:r>
            <a:r>
              <a:rPr lang="el-GR" b="1" dirty="0">
                <a:solidFill>
                  <a:srgbClr val="000000"/>
                </a:solidFill>
                <a:latin typeface="Times New Roman" panose="02020603050405020304" pitchFamily="18" charset="0"/>
                <a:ea typeface="Times New Roman" panose="02020603050405020304" pitchFamily="18" charset="0"/>
              </a:rPr>
              <a:t>Θ</a:t>
            </a:r>
            <a:r>
              <a:rPr lang="el-GR" sz="1800" b="1" dirty="0">
                <a:solidFill>
                  <a:srgbClr val="000000"/>
                </a:solidFill>
                <a:effectLst/>
                <a:latin typeface="Times New Roman" panose="02020603050405020304" pitchFamily="18" charset="0"/>
                <a:ea typeface="Times New Roman" panose="02020603050405020304" pitchFamily="18" charset="0"/>
              </a:rPr>
              <a:t>ράκης που ολοκληρώθηκες τις 30 Νοεμβρίου 1922. Τον Νοέμβριο του 1922 με πρόταση της </a:t>
            </a:r>
            <a:r>
              <a:rPr lang="el-GR" sz="1800" b="1" dirty="0" err="1">
                <a:solidFill>
                  <a:srgbClr val="000000"/>
                </a:solidFill>
                <a:effectLst/>
                <a:latin typeface="Times New Roman" panose="02020603050405020304" pitchFamily="18" charset="0"/>
                <a:ea typeface="Times New Roman" panose="02020603050405020304" pitchFamily="18" charset="0"/>
              </a:rPr>
              <a:t>προανακριτκής</a:t>
            </a:r>
            <a:r>
              <a:rPr lang="el-GR" sz="1800" b="1" dirty="0">
                <a:solidFill>
                  <a:srgbClr val="000000"/>
                </a:solidFill>
                <a:effectLst/>
                <a:latin typeface="Times New Roman" panose="02020603050405020304" pitchFamily="18" charset="0"/>
                <a:ea typeface="Times New Roman" panose="02020603050405020304" pitchFamily="18" charset="0"/>
              </a:rPr>
              <a:t> Επιτροπής επικεφαλής της οποίας ήταν ο Θ. Πάγκαλος παραπέμφθηκαν για εσχάτη προδοσία σε έκτακτο στρατοδικείο (Δίκη των Έξι) και εκτελέστηκαν στις 15 Νοεμβρίου οι </a:t>
            </a:r>
            <a:r>
              <a:rPr lang="el-GR" sz="1800" b="1" dirty="0" err="1">
                <a:solidFill>
                  <a:srgbClr val="000000"/>
                </a:solidFill>
                <a:effectLst/>
                <a:latin typeface="Times New Roman" panose="02020603050405020304" pitchFamily="18" charset="0"/>
                <a:ea typeface="Times New Roman" panose="02020603050405020304" pitchFamily="18" charset="0"/>
              </a:rPr>
              <a:t>οι</a:t>
            </a:r>
            <a:r>
              <a:rPr lang="el-GR" sz="1800" b="1" dirty="0">
                <a:solidFill>
                  <a:srgbClr val="000000"/>
                </a:solidFill>
                <a:effectLst/>
                <a:latin typeface="Times New Roman" panose="02020603050405020304" pitchFamily="18" charset="0"/>
                <a:ea typeface="Times New Roman" panose="02020603050405020304" pitchFamily="18" charset="0"/>
              </a:rPr>
              <a:t> Δ. Γούναρης, Π. Πρωτοπαπαδάκης, Π. </a:t>
            </a:r>
            <a:r>
              <a:rPr lang="el-GR" sz="1800" b="1" dirty="0" err="1">
                <a:solidFill>
                  <a:srgbClr val="000000"/>
                </a:solidFill>
                <a:effectLst/>
                <a:latin typeface="Times New Roman" panose="02020603050405020304" pitchFamily="18" charset="0"/>
                <a:ea typeface="Times New Roman" panose="02020603050405020304" pitchFamily="18" charset="0"/>
              </a:rPr>
              <a:t>Μπαλτατζης</a:t>
            </a:r>
            <a:r>
              <a:rPr lang="el-GR" sz="1800" b="1" dirty="0">
                <a:solidFill>
                  <a:srgbClr val="000000"/>
                </a:solidFill>
                <a:effectLst/>
                <a:latin typeface="Times New Roman" panose="02020603050405020304" pitchFamily="18" charset="0"/>
                <a:ea typeface="Times New Roman" panose="02020603050405020304" pitchFamily="18" charset="0"/>
              </a:rPr>
              <a:t>, Ν Στράτος, Ν. Θεοτόκης, Γ. </a:t>
            </a:r>
            <a:r>
              <a:rPr lang="el-GR" sz="1800" b="1" dirty="0" err="1">
                <a:solidFill>
                  <a:srgbClr val="000000"/>
                </a:solidFill>
                <a:effectLst/>
                <a:latin typeface="Times New Roman" panose="02020603050405020304" pitchFamily="18" charset="0"/>
                <a:ea typeface="Times New Roman" panose="02020603050405020304" pitchFamily="18" charset="0"/>
              </a:rPr>
              <a:t>Χατζηανέστης</a:t>
            </a:r>
            <a:r>
              <a:rPr lang="el-GR" sz="1800" b="1" dirty="0">
                <a:solidFill>
                  <a:srgbClr val="000000"/>
                </a:solidFill>
                <a:effectLst/>
                <a:latin typeface="Times New Roman" panose="02020603050405020304" pitchFamily="18" charset="0"/>
                <a:ea typeface="Times New Roman" panose="02020603050405020304" pitchFamily="18" charset="0"/>
              </a:rPr>
              <a:t> και τιμωρήθηκαν με ισόβια κάθειρξη οι Ξ. Στρατηγός και Μ. Γούδας. Στις 14 Νοεμβρίου 1922 διαλύθηκε η Επαναστατική Επιτροπή και συγκροτήθηκε Κυβέρνηση </a:t>
            </a:r>
            <a:r>
              <a:rPr lang="el-GR" sz="1800" b="1" dirty="0" err="1">
                <a:solidFill>
                  <a:srgbClr val="000000"/>
                </a:solidFill>
                <a:effectLst/>
                <a:latin typeface="Times New Roman" panose="02020603050405020304" pitchFamily="18" charset="0"/>
                <a:ea typeface="Times New Roman" panose="02020603050405020304" pitchFamily="18" charset="0"/>
              </a:rPr>
              <a:t>Στ</a:t>
            </a:r>
            <a:r>
              <a:rPr lang="el-GR" sz="1800" b="1" dirty="0">
                <a:solidFill>
                  <a:srgbClr val="000000"/>
                </a:solidFill>
                <a:effectLst/>
                <a:latin typeface="Times New Roman" panose="02020603050405020304" pitchFamily="18" charset="0"/>
                <a:ea typeface="Times New Roman" panose="02020603050405020304" pitchFamily="18" charset="0"/>
              </a:rPr>
              <a:t>. Γονατά με Υπουργό στρατιωτικών τον Θ. Πάγκαλο που ανασυγκρότησε την άμυνα στον Έβρο. </a:t>
            </a:r>
            <a:endParaRPr lang="el-GR" sz="1800" b="1" dirty="0">
              <a:effectLst/>
              <a:latin typeface="Times New Roman" panose="02020603050405020304" pitchFamily="18" charset="0"/>
              <a:ea typeface="Times New Roman" panose="02020603050405020304" pitchFamily="18" charset="0"/>
            </a:endParaRP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Δαφνής</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τ</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.1., </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σ</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.16, </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σ</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22-23</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indent="0" algn="just">
              <a:lnSpc>
                <a:spcPct val="150000"/>
              </a:lnSpc>
            </a:pPr>
            <a:endParaRPr lang="el-GR" sz="1800" dirty="0">
              <a:effectLst/>
              <a:latin typeface="Times New Roman" panose="02020603050405020304" pitchFamily="18" charset="0"/>
              <a:ea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2522822947"/>
      </p:ext>
    </p:extLst>
  </p:cSld>
  <p:clrMapOvr>
    <a:masterClrMapping/>
  </p:clrMapOvr>
  <p:transition spd="slow">
    <p:randomBar dir="vert"/>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6548E8-AB97-4DB1-AF36-AEC3E6A116A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2CAB510-6608-4493-A63C-79D4E0E25697}"/>
              </a:ext>
            </a:extLst>
          </p:cNvPr>
          <p:cNvSpPr>
            <a:spLocks noGrp="1"/>
          </p:cNvSpPr>
          <p:nvPr>
            <p:ph idx="1"/>
          </p:nvPr>
        </p:nvSpPr>
        <p:spPr>
          <a:xfrm>
            <a:off x="1154954" y="2227634"/>
            <a:ext cx="8825659" cy="3792166"/>
          </a:xfrm>
        </p:spPr>
        <p:txBody>
          <a:bodyPr>
            <a:normAutofit fontScale="25000" lnSpcReduction="20000"/>
          </a:bodyPr>
          <a:lstStyle/>
          <a:p>
            <a:pPr algn="just">
              <a:lnSpc>
                <a:spcPct val="200000"/>
              </a:lnSpc>
              <a:spcBef>
                <a:spcPts val="600"/>
              </a:spcBef>
              <a:spcAft>
                <a:spcPts val="600"/>
              </a:spcAft>
            </a:pPr>
            <a:r>
              <a:rPr lang="el-GR" sz="6200" b="1" dirty="0">
                <a:solidFill>
                  <a:srgbClr val="000000"/>
                </a:solidFill>
                <a:effectLst/>
                <a:latin typeface="Times New Roman" panose="02020603050405020304" pitchFamily="18" charset="0"/>
                <a:ea typeface="Times New Roman" panose="02020603050405020304" pitchFamily="18" charset="0"/>
              </a:rPr>
              <a:t>Μετά την Μικρασιατική καταστροφή, οι σύμμαχοι υπέγραψαν τη Συνθήκη της </a:t>
            </a:r>
            <a:r>
              <a:rPr lang="el-GR" sz="6200" b="1" dirty="0" err="1">
                <a:solidFill>
                  <a:srgbClr val="000000"/>
                </a:solidFill>
                <a:effectLst/>
                <a:latin typeface="Times New Roman" panose="02020603050405020304" pitchFamily="18" charset="0"/>
                <a:ea typeface="Times New Roman" panose="02020603050405020304" pitchFamily="18" charset="0"/>
              </a:rPr>
              <a:t>Λωζάνης</a:t>
            </a:r>
            <a:r>
              <a:rPr lang="el-GR" sz="6200" b="1" dirty="0">
                <a:solidFill>
                  <a:srgbClr val="000000"/>
                </a:solidFill>
                <a:effectLst/>
                <a:latin typeface="Times New Roman" panose="02020603050405020304" pitchFamily="18" charset="0"/>
                <a:ea typeface="Times New Roman" panose="02020603050405020304" pitchFamily="18" charset="0"/>
              </a:rPr>
              <a:t> το 1923, με ευνοϊκότερους όρους για </a:t>
            </a:r>
            <a:r>
              <a:rPr lang="el-GR" sz="6200" b="1" dirty="0" err="1">
                <a:solidFill>
                  <a:srgbClr val="000000"/>
                </a:solidFill>
                <a:effectLst/>
                <a:latin typeface="Times New Roman" panose="02020603050405020304" pitchFamily="18" charset="0"/>
                <a:ea typeface="Times New Roman" panose="02020603050405020304" pitchFamily="18" charset="0"/>
              </a:rPr>
              <a:t>τηνΤουρκία</a:t>
            </a:r>
            <a:r>
              <a:rPr lang="el-GR" sz="6200" b="1" dirty="0">
                <a:solidFill>
                  <a:srgbClr val="000000"/>
                </a:solidFill>
                <a:effectLst/>
                <a:latin typeface="Times New Roman" panose="02020603050405020304" pitchFamily="18" charset="0"/>
                <a:ea typeface="Times New Roman" panose="02020603050405020304" pitchFamily="18" charset="0"/>
              </a:rPr>
              <a:t>. Η Συνθήκη της </a:t>
            </a:r>
            <a:r>
              <a:rPr lang="el-GR" sz="6200" b="1" dirty="0" err="1">
                <a:solidFill>
                  <a:srgbClr val="000000"/>
                </a:solidFill>
                <a:effectLst/>
                <a:latin typeface="Times New Roman" panose="02020603050405020304" pitchFamily="18" charset="0"/>
                <a:ea typeface="Times New Roman" panose="02020603050405020304" pitchFamily="18" charset="0"/>
              </a:rPr>
              <a:t>Λωζάνης</a:t>
            </a:r>
            <a:r>
              <a:rPr lang="el-GR" sz="6200" b="1" dirty="0">
                <a:solidFill>
                  <a:srgbClr val="000000"/>
                </a:solidFill>
                <a:effectLst/>
                <a:latin typeface="Times New Roman" panose="02020603050405020304" pitchFamily="18" charset="0"/>
                <a:ea typeface="Times New Roman" panose="02020603050405020304" pitchFamily="18" charset="0"/>
              </a:rPr>
              <a:t> ήταν συνθήκη ειρήνης που έθεσε τα όρια της σύγχρονης Τουρκίας. Υπογράφηκε στη </a:t>
            </a:r>
            <a:r>
              <a:rPr lang="el-GR" sz="6200" b="1" dirty="0" err="1">
                <a:solidFill>
                  <a:srgbClr val="000000"/>
                </a:solidFill>
                <a:effectLst/>
                <a:latin typeface="Times New Roman" panose="02020603050405020304" pitchFamily="18" charset="0"/>
                <a:ea typeface="Times New Roman" panose="02020603050405020304" pitchFamily="18" charset="0"/>
              </a:rPr>
              <a:t>Λωζάνη</a:t>
            </a:r>
            <a:r>
              <a:rPr lang="el-GR" sz="6200" b="1" dirty="0">
                <a:solidFill>
                  <a:srgbClr val="000000"/>
                </a:solidFill>
                <a:effectLst/>
                <a:latin typeface="Times New Roman" panose="02020603050405020304" pitchFamily="18" charset="0"/>
                <a:ea typeface="Times New Roman" panose="02020603050405020304" pitchFamily="18" charset="0"/>
              </a:rPr>
              <a:t> στις 24 Ιουλίου 1923 από την Ελλάδα , την Τουρκία και τις άλλες χώρες που πολέμησαν στον Α παγκόσμιο πόλεμο και την Μικρασιατική εκστρατεία 1919-1922 και συμμετείχαν </a:t>
            </a:r>
            <a:r>
              <a:rPr lang="el-GR" sz="6200" b="1" dirty="0" err="1">
                <a:solidFill>
                  <a:srgbClr val="000000"/>
                </a:solidFill>
                <a:effectLst/>
                <a:latin typeface="Times New Roman" panose="02020603050405020304" pitchFamily="18" charset="0"/>
                <a:ea typeface="Times New Roman" panose="02020603050405020304" pitchFamily="18" charset="0"/>
              </a:rPr>
              <a:t>στηνΣυνθήκη</a:t>
            </a:r>
            <a:r>
              <a:rPr lang="el-GR" sz="6200" b="1" dirty="0">
                <a:solidFill>
                  <a:srgbClr val="000000"/>
                </a:solidFill>
                <a:effectLst/>
                <a:latin typeface="Times New Roman" panose="02020603050405020304" pitchFamily="18" charset="0"/>
                <a:ea typeface="Times New Roman" panose="02020603050405020304" pitchFamily="18" charset="0"/>
              </a:rPr>
              <a:t> των </a:t>
            </a:r>
            <a:r>
              <a:rPr lang="el-GR" sz="6200" b="1" dirty="0" err="1">
                <a:solidFill>
                  <a:srgbClr val="000000"/>
                </a:solidFill>
                <a:effectLst/>
                <a:latin typeface="Times New Roman" panose="02020603050405020304" pitchFamily="18" charset="0"/>
                <a:ea typeface="Times New Roman" panose="02020603050405020304" pitchFamily="18" charset="0"/>
              </a:rPr>
              <a:t>Σεβρών</a:t>
            </a:r>
            <a:r>
              <a:rPr lang="el-GR" sz="6200" b="1" dirty="0">
                <a:solidFill>
                  <a:srgbClr val="000000"/>
                </a:solidFill>
                <a:effectLst/>
                <a:latin typeface="Times New Roman" panose="02020603050405020304" pitchFamily="18" charset="0"/>
                <a:ea typeface="Times New Roman" panose="02020603050405020304" pitchFamily="18" charset="0"/>
              </a:rPr>
              <a:t> συμπεριλαμβανομένης και της </a:t>
            </a:r>
            <a:r>
              <a:rPr lang="el-GR" sz="6200" b="1" u="none" strike="noStrike" dirty="0">
                <a:solidFill>
                  <a:srgbClr val="000000"/>
                </a:solidFill>
                <a:effectLst/>
                <a:latin typeface="Times New Roman" panose="02020603050405020304" pitchFamily="18" charset="0"/>
                <a:ea typeface="Times New Roman" panose="02020603050405020304" pitchFamily="18" charset="0"/>
              </a:rPr>
              <a:t> ΕΣΣΔ </a:t>
            </a:r>
            <a:r>
              <a:rPr lang="el-GR" sz="6200" b="1" dirty="0">
                <a:solidFill>
                  <a:srgbClr val="000000"/>
                </a:solidFill>
                <a:effectLst/>
                <a:latin typeface="Times New Roman" panose="02020603050405020304" pitchFamily="18" charset="0"/>
                <a:ea typeface="Times New Roman" panose="02020603050405020304" pitchFamily="18" charset="0"/>
              </a:rPr>
              <a:t>(που δεν συμμετείχε στην προηγούμενη συνθήκη). Η υπογραφείσα συνθήκη ήταν το αποτέλεσμα της σχετικής διάσκεψης που ξεκίνησε στις 7.111923 μεταξύ των μελών. </a:t>
            </a:r>
          </a:p>
          <a:p>
            <a:pPr algn="just">
              <a:lnSpc>
                <a:spcPct val="200000"/>
              </a:lnSpc>
              <a:spcBef>
                <a:spcPts val="600"/>
              </a:spcBef>
              <a:spcAft>
                <a:spcPts val="600"/>
              </a:spcAft>
            </a:pPr>
            <a:endParaRPr lang="el-GR" sz="6200" b="1" dirty="0">
              <a:solidFill>
                <a:srgbClr val="000000"/>
              </a:solidFill>
              <a:effectLst/>
              <a:latin typeface="Times New Roman" panose="02020603050405020304" pitchFamily="18" charset="0"/>
              <a:ea typeface="Times New Roman" panose="02020603050405020304" pitchFamily="18" charset="0"/>
            </a:endParaRPr>
          </a:p>
          <a:p>
            <a:pPr algn="just">
              <a:lnSpc>
                <a:spcPct val="200000"/>
              </a:lnSpc>
              <a:spcBef>
                <a:spcPts val="600"/>
              </a:spcBef>
              <a:spcAft>
                <a:spcPts val="600"/>
              </a:spcAft>
            </a:pPr>
            <a:endParaRPr lang="el-GR" sz="4000" dirty="0">
              <a:effectLst/>
              <a:latin typeface="Times New Roman" panose="02020603050405020304" pitchFamily="18" charset="0"/>
              <a:ea typeface="Times New Roman" panose="02020603050405020304" pitchFamily="18" charset="0"/>
            </a:endParaRPr>
          </a:p>
          <a:p>
            <a:pPr algn="just">
              <a:lnSpc>
                <a:spcPct val="200000"/>
              </a:lnSpc>
              <a:spcBef>
                <a:spcPts val="600"/>
              </a:spcBef>
              <a:spcAft>
                <a:spcPts val="600"/>
              </a:spcAft>
            </a:pP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972060079"/>
      </p:ext>
    </p:extLst>
  </p:cSld>
  <p:clrMapOvr>
    <a:masterClrMapping/>
  </p:clrMapOvr>
  <p:transition spd="slow">
    <p:randomBar dir="vert"/>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DE5686-B857-43AB-B47D-4BAED0604274}"/>
              </a:ext>
            </a:extLst>
          </p:cNvPr>
          <p:cNvSpPr>
            <a:spLocks noGrp="1"/>
          </p:cNvSpPr>
          <p:nvPr>
            <p:ph type="title"/>
          </p:nvPr>
        </p:nvSpPr>
        <p:spPr/>
        <p:txBody>
          <a:bodyPr/>
          <a:lstStyle/>
          <a:p>
            <a:r>
              <a:rPr lang="el-GR" dirty="0"/>
              <a:t>ΒΙΒΛΙΟΓΡΑΦΙΑ</a:t>
            </a:r>
          </a:p>
        </p:txBody>
      </p:sp>
      <p:sp>
        <p:nvSpPr>
          <p:cNvPr id="3" name="Θέση περιεχομένου 2">
            <a:extLst>
              <a:ext uri="{FF2B5EF4-FFF2-40B4-BE49-F238E27FC236}">
                <a16:creationId xmlns:a16="http://schemas.microsoft.com/office/drawing/2014/main" id="{93FA7CCF-AB12-4ECC-9A6F-FFD009ED939C}"/>
              </a:ext>
            </a:extLst>
          </p:cNvPr>
          <p:cNvSpPr>
            <a:spLocks noGrp="1"/>
          </p:cNvSpPr>
          <p:nvPr>
            <p:ph idx="1"/>
          </p:nvPr>
        </p:nvSpPr>
        <p:spPr>
          <a:xfrm>
            <a:off x="1154954" y="2305455"/>
            <a:ext cx="8825659" cy="3714345"/>
          </a:xfrm>
        </p:spPr>
        <p:txBody>
          <a:bodyPr>
            <a:normAutofit lnSpcReduction="10000"/>
          </a:bodyPr>
          <a:lstStyle/>
          <a:p>
            <a:r>
              <a:rPr lang="en-US" sz="1800" dirty="0">
                <a:solidFill>
                  <a:srgbClr val="202122"/>
                </a:solidFill>
                <a:effectLst/>
                <a:latin typeface="Times New Roman" panose="02020603050405020304" pitchFamily="18" charset="0"/>
                <a:ea typeface="Times New Roman" panose="02020603050405020304" pitchFamily="18" charset="0"/>
              </a:rPr>
              <a:t>Martin Lawrence (1924). </a:t>
            </a:r>
            <a:r>
              <a:rPr lang="en-US" sz="1800" i="1" dirty="0">
                <a:solidFill>
                  <a:srgbClr val="202122"/>
                </a:solidFill>
                <a:effectLst/>
                <a:latin typeface="Times New Roman" panose="02020603050405020304" pitchFamily="18" charset="0"/>
                <a:ea typeface="Times New Roman" panose="02020603050405020304" pitchFamily="18" charset="0"/>
              </a:rPr>
              <a:t>Treaties of Peace, 1919–1923</a:t>
            </a:r>
            <a:r>
              <a:rPr lang="en-US" sz="1800" dirty="0">
                <a:solidFill>
                  <a:srgbClr val="202122"/>
                </a:solidFill>
                <a:effectLst/>
                <a:latin typeface="Times New Roman" panose="02020603050405020304" pitchFamily="18" charset="0"/>
                <a:ea typeface="Times New Roman" panose="02020603050405020304" pitchFamily="18" charset="0"/>
              </a:rPr>
              <a:t>. </a:t>
            </a:r>
            <a:r>
              <a:rPr lang="en-US" sz="1800" b="1" dirty="0">
                <a:solidFill>
                  <a:srgbClr val="202122"/>
                </a:solidFill>
                <a:effectLst/>
                <a:latin typeface="Times New Roman" panose="02020603050405020304" pitchFamily="18" charset="0"/>
                <a:ea typeface="Times New Roman" panose="02020603050405020304" pitchFamily="18" charset="0"/>
              </a:rPr>
              <a:t>I</a:t>
            </a:r>
            <a:r>
              <a:rPr lang="en-US" sz="1800" dirty="0">
                <a:solidFill>
                  <a:srgbClr val="202122"/>
                </a:solidFill>
                <a:effectLst/>
                <a:latin typeface="Times New Roman" panose="02020603050405020304" pitchFamily="18" charset="0"/>
                <a:ea typeface="Times New Roman" panose="02020603050405020304" pitchFamily="18" charset="0"/>
              </a:rPr>
              <a:t>. </a:t>
            </a:r>
            <a:r>
              <a:rPr lang="en-US" sz="1800" u="sng" dirty="0">
                <a:solidFill>
                  <a:srgbClr val="000000"/>
                </a:solidFill>
                <a:effectLst/>
                <a:latin typeface="Times New Roman" panose="02020603050405020304" pitchFamily="18" charset="0"/>
                <a:ea typeface="Times New Roman" panose="02020603050405020304" pitchFamily="18" charset="0"/>
                <a:hlinkClick r:id="rId2" tooltip="Carnegie Endowment for International Peace"/>
              </a:rPr>
              <a:t>Carnegie Endowment for International Peace</a:t>
            </a:r>
            <a:r>
              <a:rPr lang="en-US" sz="1800" dirty="0">
                <a:solidFill>
                  <a:srgbClr val="000000"/>
                </a:solidFill>
                <a:effectLst/>
                <a:latin typeface="Times New Roman" panose="02020603050405020304" pitchFamily="18" charset="0"/>
                <a:ea typeface="Times New Roman" panose="02020603050405020304" pitchFamily="18" charset="0"/>
              </a:rPr>
              <a:t>. p. lxxvii;</a:t>
            </a:r>
            <a:r>
              <a:rPr lang="en-US" sz="1800" dirty="0">
                <a:solidFill>
                  <a:srgbClr val="202122"/>
                </a:solidFill>
                <a:effectLst/>
                <a:latin typeface="Times New Roman" panose="02020603050405020304" pitchFamily="18" charset="0"/>
                <a:ea typeface="Times New Roman" panose="02020603050405020304" pitchFamily="18" charset="0"/>
              </a:rPr>
              <a:t> </a:t>
            </a:r>
            <a:endParaRPr lang="el-GR" sz="1800" dirty="0">
              <a:solidFill>
                <a:srgbClr val="202122"/>
              </a:solidFill>
              <a:effectLst/>
              <a:latin typeface="Times New Roman" panose="02020603050405020304" pitchFamily="18" charset="0"/>
              <a:ea typeface="Times New Roman" panose="02020603050405020304" pitchFamily="18" charset="0"/>
            </a:endParaRPr>
          </a:p>
          <a:p>
            <a:r>
              <a:rPr lang="en-US" sz="1800" dirty="0">
                <a:solidFill>
                  <a:srgbClr val="202122"/>
                </a:solidFill>
                <a:effectLst/>
                <a:latin typeface="Times New Roman" panose="02020603050405020304" pitchFamily="18" charset="0"/>
                <a:ea typeface="Times New Roman" panose="02020603050405020304" pitchFamily="18" charset="0"/>
              </a:rPr>
              <a:t>Roger R. Trask, </a:t>
            </a:r>
            <a:r>
              <a:rPr lang="en-US" sz="1800" i="1" dirty="0">
                <a:solidFill>
                  <a:srgbClr val="202122"/>
                </a:solidFill>
                <a:effectLst/>
                <a:latin typeface="Times New Roman" panose="02020603050405020304" pitchFamily="18" charset="0"/>
                <a:ea typeface="Times New Roman" panose="02020603050405020304" pitchFamily="18" charset="0"/>
              </a:rPr>
              <a:t>United States Response to Turkish Nationalism and Reform, 1914–1939</a:t>
            </a:r>
            <a:r>
              <a:rPr lang="en-US" sz="1800" dirty="0">
                <a:solidFill>
                  <a:srgbClr val="202122"/>
                </a:solidFill>
                <a:effectLst/>
                <a:latin typeface="Times New Roman" panose="02020603050405020304" pitchFamily="18" charset="0"/>
                <a:ea typeface="Times New Roman" panose="02020603050405020304" pitchFamily="18" charset="0"/>
              </a:rPr>
              <a:t>, Chapter, "Rejection of the Lausanne Treaty and Resumption of Diplomatic Relations, 1923–1927", Excerpt, </a:t>
            </a:r>
            <a:r>
              <a:rPr lang="en-US" sz="1800" u="sng" dirty="0">
                <a:solidFill>
                  <a:srgbClr val="663366"/>
                </a:solidFill>
                <a:effectLst/>
                <a:latin typeface="Times New Roman" panose="02020603050405020304" pitchFamily="18" charset="0"/>
                <a:ea typeface="Times New Roman" panose="02020603050405020304" pitchFamily="18" charset="0"/>
                <a:hlinkClick r:id="rId3"/>
              </a:rPr>
              <a:t>http://muse.jhu.edu</a:t>
            </a:r>
            <a:r>
              <a:rPr lang="en-US" sz="1800" dirty="0">
                <a:solidFill>
                  <a:srgbClr val="202122"/>
                </a:solidFill>
                <a:effectLst/>
                <a:latin typeface="Times New Roman" panose="02020603050405020304" pitchFamily="18" charset="0"/>
                <a:ea typeface="Times New Roman" panose="02020603050405020304" pitchFamily="18" charset="0"/>
              </a:rPr>
              <a:t> . Accessed 2019 August 5; </a:t>
            </a:r>
            <a:endParaRPr lang="el-GR" sz="1800" dirty="0">
              <a:solidFill>
                <a:srgbClr val="202122"/>
              </a:solidFill>
              <a:effectLst/>
              <a:latin typeface="Times New Roman" panose="02020603050405020304" pitchFamily="18" charset="0"/>
              <a:ea typeface="Times New Roman" panose="02020603050405020304" pitchFamily="18" charset="0"/>
            </a:endParaRPr>
          </a:p>
          <a:p>
            <a:r>
              <a:rPr lang="en-US" sz="1800" dirty="0" err="1">
                <a:solidFill>
                  <a:srgbClr val="202122"/>
                </a:solidFill>
                <a:effectLst/>
                <a:latin typeface="Times New Roman" panose="02020603050405020304" pitchFamily="18" charset="0"/>
                <a:ea typeface="Times New Roman" panose="02020603050405020304" pitchFamily="18" charset="0"/>
              </a:rPr>
              <a:t>Zürcher</a:t>
            </a:r>
            <a:r>
              <a:rPr lang="en-US" sz="1800" dirty="0">
                <a:solidFill>
                  <a:srgbClr val="202122"/>
                </a:solidFill>
                <a:effectLst/>
                <a:latin typeface="Times New Roman" panose="02020603050405020304" pitchFamily="18" charset="0"/>
                <a:ea typeface="Times New Roman" panose="02020603050405020304" pitchFamily="18" charset="0"/>
              </a:rPr>
              <a:t> Erik Jan. Turkey: a Modern History. 4th ed. London: I.B. Tauris, 2017. p. 163;</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u="sng" dirty="0">
                <a:solidFill>
                  <a:srgbClr val="000000"/>
                </a:solidFill>
                <a:effectLst/>
                <a:latin typeface="Times New Roman" panose="02020603050405020304" pitchFamily="18" charset="0"/>
                <a:ea typeface="Times New Roman" panose="02020603050405020304" pitchFamily="18" charset="0"/>
                <a:hlinkClick r:id="rId4"/>
              </a:rPr>
              <a:t>https://geetha.mil.gr/wp-content/uploads/2019/10/3-SYNTHIKIEIRHNHSLWZANIS.pd</a:t>
            </a:r>
            <a:r>
              <a:rPr lang="en-US" sz="1800" dirty="0">
                <a:solidFill>
                  <a:srgbClr val="202122"/>
                </a:solidFill>
                <a:effectLst/>
                <a:latin typeface="Times New Roman" panose="02020603050405020304" pitchFamily="18" charset="0"/>
                <a:ea typeface="Times New Roman" panose="02020603050405020304" pitchFamily="18" charset="0"/>
              </a:rPr>
              <a:t>;</a:t>
            </a:r>
            <a:r>
              <a:rPr lang="en-US" sz="1800" u="sng" dirty="0">
                <a:solidFill>
                  <a:srgbClr val="000000"/>
                </a:solidFill>
                <a:effectLst/>
                <a:latin typeface="Times New Roman" panose="02020603050405020304" pitchFamily="18" charset="0"/>
                <a:ea typeface="Times New Roman" panose="02020603050405020304" pitchFamily="18" charset="0"/>
                <a:hlinkClick r:id="rId5"/>
              </a:rPr>
              <a:t>https://s.kathimerini.gr/resources/articlefiles/syn8hkh_lwzannhs_plhres_keimeno.pdf</a:t>
            </a:r>
            <a:r>
              <a:rPr lang="en-US" sz="1800" dirty="0">
                <a:solidFill>
                  <a:srgbClr val="202122"/>
                </a:solidFill>
                <a:effectLst/>
                <a:latin typeface="Times New Roman" panose="02020603050405020304" pitchFamily="18" charset="0"/>
                <a:ea typeface="Times New Roman" panose="02020603050405020304" pitchFamily="18" charset="0"/>
              </a:rPr>
              <a:t>; </a:t>
            </a:r>
            <a:endParaRPr lang="el-GR" sz="1800" dirty="0">
              <a:solidFill>
                <a:srgbClr val="202122"/>
              </a:solidFill>
              <a:effectLst/>
              <a:latin typeface="Times New Roman" panose="02020603050405020304" pitchFamily="18" charset="0"/>
              <a:ea typeface="Times New Roman" panose="02020603050405020304" pitchFamily="18" charset="0"/>
            </a:endParaRPr>
          </a:p>
          <a:p>
            <a:r>
              <a:rPr lang="en-US" sz="1800" dirty="0">
                <a:solidFill>
                  <a:srgbClr val="202122"/>
                </a:solidFill>
                <a:effectLst/>
                <a:latin typeface="Times New Roman" panose="02020603050405020304" pitchFamily="18" charset="0"/>
                <a:ea typeface="Times New Roman" panose="02020603050405020304" pitchFamily="18" charset="0"/>
              </a:rPr>
              <a:t> </a:t>
            </a:r>
            <a:r>
              <a:rPr lang="en-US" sz="1800" u="sng" dirty="0">
                <a:solidFill>
                  <a:srgbClr val="000000"/>
                </a:solidFill>
                <a:effectLst/>
                <a:latin typeface="Times New Roman" panose="02020603050405020304" pitchFamily="18" charset="0"/>
                <a:ea typeface="Times New Roman" panose="02020603050405020304" pitchFamily="18" charset="0"/>
                <a:hlinkClick r:id="rId6"/>
              </a:rPr>
              <a:t>Spyridon </a:t>
            </a:r>
            <a:r>
              <a:rPr lang="en-US" sz="1800" u="sng" dirty="0" err="1">
                <a:solidFill>
                  <a:srgbClr val="000000"/>
                </a:solidFill>
                <a:effectLst/>
                <a:latin typeface="Times New Roman" panose="02020603050405020304" pitchFamily="18" charset="0"/>
                <a:ea typeface="Times New Roman" panose="02020603050405020304" pitchFamily="18" charset="0"/>
                <a:hlinkClick r:id="rId6"/>
              </a:rPr>
              <a:t>Sfetas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rPr>
              <a:t>The legacy of the Treaty of Lausanne in the light of Greek-Turkish relations in the twentieth century: Greek perceptions of the Treaty of Lausanne. January</a:t>
            </a:r>
            <a:r>
              <a:rPr lang="el-GR" sz="1800" u="sng" dirty="0">
                <a:solidFill>
                  <a:srgbClr val="0563C1"/>
                </a:solidFill>
                <a:effectLst/>
                <a:latin typeface="Times New Roman" panose="02020603050405020304" pitchFamily="18" charset="0"/>
                <a:ea typeface="Times New Roman" panose="02020603050405020304" pitchFamily="18" charset="0"/>
              </a:rPr>
              <a:t> 2015, </a:t>
            </a:r>
            <a:r>
              <a:rPr lang="en-US" sz="1800" u="sng" dirty="0">
                <a:solidFill>
                  <a:srgbClr val="0563C1"/>
                </a:solidFill>
                <a:effectLst/>
                <a:latin typeface="Times New Roman" panose="02020603050405020304" pitchFamily="18" charset="0"/>
                <a:ea typeface="Times New Roman" panose="02020603050405020304" pitchFamily="18" charset="0"/>
              </a:rPr>
              <a:t>DOI</a:t>
            </a:r>
            <a:r>
              <a:rPr lang="el-GR" sz="1800" u="sng" dirty="0">
                <a:solidFill>
                  <a:srgbClr val="0563C1"/>
                </a:solidFill>
                <a:effectLst/>
                <a:latin typeface="Times New Roman" panose="02020603050405020304" pitchFamily="18" charset="0"/>
                <a:ea typeface="Times New Roman" panose="02020603050405020304" pitchFamily="18" charset="0"/>
              </a:rPr>
              <a:t>:</a:t>
            </a:r>
            <a:r>
              <a:rPr lang="en-US" sz="1800" u="sng" dirty="0">
                <a:solidFill>
                  <a:srgbClr val="0563C1"/>
                </a:solidFill>
                <a:effectLst/>
                <a:latin typeface="Times New Roman" panose="02020603050405020304" pitchFamily="18" charset="0"/>
                <a:ea typeface="Times New Roman" panose="02020603050405020304" pitchFamily="18" charset="0"/>
              </a:rPr>
              <a:t> </a:t>
            </a:r>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Έθνος 8.11. 1922, σ. 4: "</a:t>
            </a:r>
            <a:r>
              <a:rPr lang="el-GR" sz="1800" i="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Η χθεσινή </a:t>
            </a:r>
            <a:r>
              <a:rPr lang="el-GR" sz="1800" i="1"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έναρξις</a:t>
            </a:r>
            <a:r>
              <a:rPr lang="el-GR" sz="1800" i="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της διασκέψεως της </a:t>
            </a:r>
            <a:r>
              <a:rPr lang="el-GR" sz="1800" i="1"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Λωζάννης</a:t>
            </a:r>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495545830"/>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D40D7B-CCF7-46A7-9255-4E3711D07553}"/>
              </a:ext>
            </a:extLst>
          </p:cNvPr>
          <p:cNvSpPr>
            <a:spLocks noGrp="1"/>
          </p:cNvSpPr>
          <p:nvPr>
            <p:ph type="title"/>
          </p:nvPr>
        </p:nvSpPr>
        <p:spPr/>
        <p:txBody>
          <a:bodyPr/>
          <a:lstStyle/>
          <a:p>
            <a:r>
              <a:rPr lang="el-GR" dirty="0"/>
              <a:t>ΠΑΡΑΔΟΣΗ ΟΧΥΡΩΝ ΡΟΥΠΕΛ 13.5.1916</a:t>
            </a:r>
          </a:p>
        </p:txBody>
      </p:sp>
      <p:sp>
        <p:nvSpPr>
          <p:cNvPr id="3" name="Θέση περιεχομένου 2">
            <a:extLst>
              <a:ext uri="{FF2B5EF4-FFF2-40B4-BE49-F238E27FC236}">
                <a16:creationId xmlns:a16="http://schemas.microsoft.com/office/drawing/2014/main" id="{A00DA463-7EA6-45BA-840A-485562C71306}"/>
              </a:ext>
            </a:extLst>
          </p:cNvPr>
          <p:cNvSpPr>
            <a:spLocks noGrp="1"/>
          </p:cNvSpPr>
          <p:nvPr>
            <p:ph idx="1"/>
          </p:nvPr>
        </p:nvSpPr>
        <p:spPr>
          <a:xfrm>
            <a:off x="1154954" y="2332653"/>
            <a:ext cx="8825659" cy="3687147"/>
          </a:xfrm>
        </p:spPr>
        <p:txBody>
          <a:bodyPr>
            <a:normAutofit fontScale="70000" lnSpcReduction="20000"/>
          </a:bodyPr>
          <a:lstStyle/>
          <a:p>
            <a:pPr algn="just">
              <a:lnSpc>
                <a:spcPct val="200000"/>
              </a:lnSpc>
              <a:spcAft>
                <a:spcPts val="800"/>
              </a:spcAft>
            </a:pPr>
            <a:r>
              <a:rPr lang="el-GR" sz="1700" b="1" dirty="0">
                <a:effectLst/>
                <a:latin typeface="Times New Roman" panose="02020603050405020304" pitchFamily="18" charset="0"/>
                <a:ea typeface="Calibri" panose="020F0502020204030204" pitchFamily="34" charset="0"/>
                <a:cs typeface="Times New Roman" panose="02020603050405020304" pitchFamily="18" charset="0"/>
              </a:rPr>
              <a:t>Πρωθυπουργός ανέλαβε στις 27 Ιανουαρίου 1916 ο Σκουλούδης. Η Αντάντ κατέλαβε τον Ιανουάριο του 1916 την Κέρκυρα όπου φιλοξενήθηκε για να ανακτήσει δυνάμεις ο σερβικός στρατός. Ο Σκουλούδης αρνήθηκε την μεταφορά των σερβικών δυνάμεων με τον ελληνικό σιδηρόδρομο στο μακεδονικό μέτωπο και παρέδωσε στις 13.5.1916 το οχυρό </a:t>
            </a:r>
            <a:r>
              <a:rPr lang="el-GR" sz="1700" b="1" dirty="0" err="1">
                <a:effectLst/>
                <a:latin typeface="Times New Roman" panose="02020603050405020304" pitchFamily="18" charset="0"/>
                <a:ea typeface="Calibri" panose="020F0502020204030204" pitchFamily="34" charset="0"/>
                <a:cs typeface="Times New Roman" panose="02020603050405020304" pitchFamily="18" charset="0"/>
              </a:rPr>
              <a:t>Ρούπελ</a:t>
            </a:r>
            <a:r>
              <a:rPr lang="el-GR" sz="1700" b="1" dirty="0">
                <a:effectLst/>
                <a:latin typeface="Times New Roman" panose="02020603050405020304" pitchFamily="18" charset="0"/>
                <a:ea typeface="Calibri" panose="020F0502020204030204" pitchFamily="34" charset="0"/>
                <a:cs typeface="Times New Roman" panose="02020603050405020304" pitchFamily="18" charset="0"/>
              </a:rPr>
              <a:t>  στον βουλγαρικό στρατό. Σε αντιπερισπασμό η Αντάντ κατέλαβε την Θάσο. Στις 4 Αυγούστου 1916  οι Γερμανοβούλγαροι μπήκαν στο ελληνικό έδαφος και με συναίνεση της Αθήνας κατέλαβαν την Φλώρινα.   Τον Αύγουστο του 1916 οι Βούλγαροι εισέβαλαν στην Ανατολική Μακεδονία και στην Θράκη</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400" u="sng" dirty="0">
                <a:solidFill>
                  <a:srgbClr val="0563C1"/>
                </a:solidFill>
                <a:effectLst/>
                <a:ea typeface="Times New Roman" panose="02020603050405020304" pitchFamily="18" charset="0"/>
                <a:cs typeface="Times New Roman" panose="02020603050405020304" pitchFamily="18" charset="0"/>
                <a:hlinkClick r:id="rId2"/>
              </a:rPr>
              <a:t>https://serraikanea.gr/koinonia/item/45617-i-paradosi-tou-roypel-kai-tis-an-makedonias-otan-o-metaksas-eipe-nai-stous-germanovoulgarous.html</a:t>
            </a:r>
            <a:r>
              <a:rPr lang="el-GR" sz="1400" dirty="0">
                <a:effectLst/>
                <a:ea typeface="Times New Roman" panose="02020603050405020304" pitchFamily="18" charset="0"/>
                <a:cs typeface="Times New Roman" panose="02020603050405020304" pitchFamily="18" charset="0"/>
              </a:rPr>
              <a:t>. </a:t>
            </a:r>
            <a:r>
              <a:rPr lang="el-GR" sz="1400" u="sng" dirty="0">
                <a:solidFill>
                  <a:srgbClr val="663366"/>
                </a:solidFill>
                <a:effectLst/>
                <a:ea typeface="Times New Roman" panose="02020603050405020304" pitchFamily="18" charset="0"/>
                <a:cs typeface="Times New Roman" panose="02020603050405020304" pitchFamily="18" charset="0"/>
                <a:hlinkClick r:id="rId2"/>
              </a:rPr>
              <a:t>«Η παράδοση του </a:t>
            </a:r>
            <a:r>
              <a:rPr lang="el-GR" sz="1400" u="sng" dirty="0" err="1">
                <a:solidFill>
                  <a:srgbClr val="663366"/>
                </a:solidFill>
                <a:effectLst/>
                <a:ea typeface="Times New Roman" panose="02020603050405020304" pitchFamily="18" charset="0"/>
                <a:cs typeface="Times New Roman" panose="02020603050405020304" pitchFamily="18" charset="0"/>
                <a:hlinkClick r:id="rId2"/>
              </a:rPr>
              <a:t>Ρούπελ</a:t>
            </a:r>
            <a:r>
              <a:rPr lang="el-GR" sz="1400" u="sng" dirty="0">
                <a:solidFill>
                  <a:srgbClr val="663366"/>
                </a:solidFill>
                <a:effectLst/>
                <a:ea typeface="Times New Roman" panose="02020603050405020304" pitchFamily="18" charset="0"/>
                <a:cs typeface="Times New Roman" panose="02020603050405020304" pitchFamily="18" charset="0"/>
                <a:hlinkClick r:id="rId2"/>
              </a:rPr>
              <a:t> και της Αν. Μακεδονίας: Όταν ο Μεταξάς είπε «ΝΑΙ» στους </a:t>
            </a:r>
            <a:r>
              <a:rPr lang="el-GR" sz="1400" u="sng" dirty="0" err="1">
                <a:solidFill>
                  <a:srgbClr val="663366"/>
                </a:solidFill>
                <a:effectLst/>
                <a:ea typeface="Times New Roman" panose="02020603050405020304" pitchFamily="18" charset="0"/>
                <a:cs typeface="Times New Roman" panose="02020603050405020304" pitchFamily="18" charset="0"/>
                <a:hlinkClick r:id="rId2"/>
              </a:rPr>
              <a:t>Γερμανοβουλγάρους</a:t>
            </a:r>
            <a:r>
              <a:rPr lang="el-GR" sz="1400" u="sng" dirty="0">
                <a:solidFill>
                  <a:srgbClr val="663366"/>
                </a:solidFill>
                <a:effectLst/>
                <a:ea typeface="Times New Roman" panose="02020603050405020304" pitchFamily="18" charset="0"/>
                <a:cs typeface="Times New Roman" panose="02020603050405020304" pitchFamily="18" charset="0"/>
                <a:hlinkClick r:id="rId2"/>
              </a:rPr>
              <a:t>»</a:t>
            </a:r>
            <a:r>
              <a:rPr lang="el-GR" sz="1400" dirty="0">
                <a:solidFill>
                  <a:srgbClr val="202122"/>
                </a:solidFill>
                <a:effectLst/>
                <a:ea typeface="Times New Roman" panose="02020603050405020304" pitchFamily="18" charset="0"/>
                <a:cs typeface="Times New Roman" panose="02020603050405020304" pitchFamily="18" charset="0"/>
              </a:rPr>
              <a:t>. Ανακτήθηκε στις 8 Απριλίου 2020</a:t>
            </a:r>
            <a:r>
              <a:rPr lang="el-GR" sz="1400" i="1" dirty="0">
                <a:solidFill>
                  <a:srgbClr val="202122"/>
                </a:solidFill>
                <a:effectLst/>
                <a:ea typeface="Times New Roman" panose="02020603050405020304" pitchFamily="18" charset="0"/>
                <a:cs typeface="Times New Roman" panose="02020603050405020304" pitchFamily="18" charset="0"/>
              </a:rPr>
              <a:t>.</a:t>
            </a:r>
            <a:endParaRPr lang="el-GR" sz="1400" dirty="0">
              <a:effectLst/>
              <a:ea typeface="Times New Roman" panose="02020603050405020304" pitchFamily="18" charset="0"/>
              <a:cs typeface="Times New Roman" panose="02020603050405020304" pitchFamily="18" charset="0"/>
            </a:endParaRPr>
          </a:p>
          <a:p>
            <a:pPr algn="just">
              <a:lnSpc>
                <a:spcPct val="107000"/>
              </a:lnSpc>
              <a:spcBef>
                <a:spcPts val="1200"/>
              </a:spcBef>
              <a:spcAft>
                <a:spcPts val="0"/>
              </a:spcAft>
            </a:pPr>
            <a:r>
              <a:rPr lang="el-GR" sz="1400" b="1" kern="0" dirty="0">
                <a:solidFill>
                  <a:srgbClr val="2F5496"/>
                </a:solidFill>
                <a:effectLst/>
                <a:ea typeface="Times New Roman" panose="02020603050405020304" pitchFamily="18" charset="0"/>
                <a:cs typeface="Times New Roman" panose="02020603050405020304" pitchFamily="18" charset="0"/>
              </a:rPr>
              <a:t>Χρηστίδης, Γερμανός «Αναμνήσειςεκτουπρώτουπαγκοσμίουπολέμου»,Αριστοτέλης,τ.56,σ.39-40,  Ηλιάδου-</a:t>
            </a:r>
            <a:r>
              <a:rPr lang="el-GR" sz="1400" b="1" kern="0" dirty="0" err="1">
                <a:solidFill>
                  <a:srgbClr val="2F5496"/>
                </a:solidFill>
                <a:effectLst/>
                <a:ea typeface="Times New Roman" panose="02020603050405020304" pitchFamily="18" charset="0"/>
                <a:cs typeface="Times New Roman" panose="02020603050405020304" pitchFamily="18" charset="0"/>
              </a:rPr>
              <a:t>Τάχου</a:t>
            </a:r>
            <a:r>
              <a:rPr lang="el-GR" sz="1400" b="1" kern="0" dirty="0">
                <a:solidFill>
                  <a:srgbClr val="2F5496"/>
                </a:solidFill>
                <a:effectLst/>
                <a:ea typeface="Times New Roman" panose="02020603050405020304" pitchFamily="18" charset="0"/>
                <a:cs typeface="Times New Roman" panose="02020603050405020304" pitchFamily="18" charset="0"/>
              </a:rPr>
              <a:t> Σοφία, «Η Φλώρινα μέσα από το Αρχείο του Δήμου της περιόδου1912-1936», Αριστοτέλης,τ.233-234,σ.39,   Ηλιάδου-</a:t>
            </a:r>
            <a:r>
              <a:rPr lang="el-GR" sz="1400" b="1" kern="0" dirty="0" err="1">
                <a:solidFill>
                  <a:srgbClr val="2F5496"/>
                </a:solidFill>
                <a:effectLst/>
                <a:ea typeface="Times New Roman" panose="02020603050405020304" pitchFamily="18" charset="0"/>
                <a:cs typeface="Times New Roman" panose="02020603050405020304" pitchFamily="18" charset="0"/>
              </a:rPr>
              <a:t>Τάχου</a:t>
            </a:r>
            <a:r>
              <a:rPr lang="el-GR" sz="1400" b="1" kern="0" dirty="0">
                <a:solidFill>
                  <a:srgbClr val="2F5496"/>
                </a:solidFill>
                <a:effectLst/>
                <a:ea typeface="Times New Roman" panose="02020603050405020304" pitchFamily="18" charset="0"/>
                <a:cs typeface="Times New Roman" panose="02020603050405020304" pitchFamily="18" charset="0"/>
              </a:rPr>
              <a:t> Σοφία, Η πολιτική, κοινωνική και οικονομική κατάσταση των κατοίκων Μοναστηρίου και Φλώρινας μέσα από την οπτική της εφημερίδας Φλώρινα του Ι. Θεοδοσίου, του έτους 1916, εις </a:t>
            </a:r>
            <a:r>
              <a:rPr lang="el-GR" sz="1400" b="1" u="sng" kern="0" dirty="0">
                <a:solidFill>
                  <a:srgbClr val="2F5496"/>
                </a:solidFill>
                <a:effectLst/>
                <a:ea typeface="Times New Roman" panose="02020603050405020304" pitchFamily="18" charset="0"/>
                <a:cs typeface="Times New Roman" panose="02020603050405020304" pitchFamily="18" charset="0"/>
                <a:hlinkClick r:id="rId3"/>
              </a:rPr>
              <a:t>https://ejournals.epublishing.ekt.gr/index.php/makedonika/article/viewFile/5732/5471.</a:t>
            </a:r>
            <a:r>
              <a:rPr lang="en-US" sz="1400" b="1" u="sng" kern="0" dirty="0">
                <a:solidFill>
                  <a:srgbClr val="2F5496"/>
                </a:solidFill>
                <a:effectLst/>
                <a:ea typeface="Times New Roman" panose="02020603050405020304" pitchFamily="18" charset="0"/>
                <a:cs typeface="Times New Roman" panose="02020603050405020304" pitchFamily="18" charset="0"/>
                <a:hlinkClick r:id="rId3"/>
              </a:rPr>
              <a:t>pdf</a:t>
            </a:r>
            <a:r>
              <a:rPr lang="en-US" sz="1400" b="1" kern="0" dirty="0">
                <a:solidFill>
                  <a:srgbClr val="2F5496"/>
                </a:solidFill>
                <a:effectLst/>
                <a:ea typeface="Times New Roman" panose="02020603050405020304" pitchFamily="18" charset="0"/>
                <a:cs typeface="Times New Roman" panose="02020603050405020304" pitchFamily="18" charset="0"/>
              </a:rPr>
              <a:t> </a:t>
            </a:r>
            <a:endParaRPr lang="el-GR" sz="1400" b="1" kern="0" dirty="0">
              <a:solidFill>
                <a:srgbClr val="2F5496"/>
              </a:solidFill>
              <a:effectLst/>
              <a:ea typeface="Times New Roman" panose="02020603050405020304" pitchFamily="18" charset="0"/>
              <a:cs typeface="Times New Roman" panose="02020603050405020304" pitchFamily="18" charset="0"/>
            </a:endParaRPr>
          </a:p>
          <a:p>
            <a:pPr algn="just">
              <a:spcAft>
                <a:spcPts val="0"/>
              </a:spcAft>
            </a:pPr>
            <a:r>
              <a:rPr lang="el-GR" sz="1400" dirty="0">
                <a:solidFill>
                  <a:srgbClr val="202122"/>
                </a:solidFill>
                <a:effectLst/>
                <a:ea typeface="Times New Roman" panose="02020603050405020304" pitchFamily="18" charset="0"/>
                <a:cs typeface="Times New Roman" panose="02020603050405020304" pitchFamily="18" charset="0"/>
              </a:rPr>
              <a:t> Μιχαηλίδης Ιάκωβος, Καθημερινή  25.9.2011, </a:t>
            </a:r>
            <a:r>
              <a:rPr lang="el-GR" sz="1400" u="sng" dirty="0">
                <a:solidFill>
                  <a:srgbClr val="663366"/>
                </a:solidFill>
                <a:effectLst/>
                <a:ea typeface="Times New Roman" panose="02020603050405020304" pitchFamily="18" charset="0"/>
                <a:cs typeface="Times New Roman" panose="02020603050405020304" pitchFamily="18" charset="0"/>
                <a:hlinkClick r:id="rId4"/>
              </a:rPr>
              <a:t>Η βουλγαρική εισβολή στην Ανατ. Μακεδονία </a:t>
            </a:r>
            <a:endParaRPr lang="el-GR" sz="1400" dirty="0">
              <a:effectLst/>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996566227"/>
      </p:ext>
    </p:extLst>
  </p:cSld>
  <p:clrMapOvr>
    <a:masterClrMapping/>
  </p:clrMapOvr>
  <p:transition spd="slow">
    <p:randomBar dir="vert"/>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186F96-0CE7-409C-B125-93728AA4A9FB}"/>
              </a:ext>
            </a:extLst>
          </p:cNvPr>
          <p:cNvSpPr>
            <a:spLocks noGrp="1"/>
          </p:cNvSpPr>
          <p:nvPr>
            <p:ph type="title"/>
          </p:nvPr>
        </p:nvSpPr>
        <p:spPr/>
        <p:txBody>
          <a:bodyPr/>
          <a:lstStyle/>
          <a:p>
            <a:r>
              <a:rPr lang="el-GR" dirty="0"/>
              <a:t>ΣΥΝΕΔΡΙΟ ΤΗΣ ΛΩΖΑΝΗΣ 20.10.1922</a:t>
            </a:r>
          </a:p>
        </p:txBody>
      </p:sp>
      <p:sp>
        <p:nvSpPr>
          <p:cNvPr id="3" name="Θέση περιεχομένου 2">
            <a:extLst>
              <a:ext uri="{FF2B5EF4-FFF2-40B4-BE49-F238E27FC236}">
                <a16:creationId xmlns:a16="http://schemas.microsoft.com/office/drawing/2014/main" id="{E4C2C28E-45F8-4A75-8009-32C80C73A2FF}"/>
              </a:ext>
            </a:extLst>
          </p:cNvPr>
          <p:cNvSpPr>
            <a:spLocks noGrp="1"/>
          </p:cNvSpPr>
          <p:nvPr>
            <p:ph idx="1"/>
          </p:nvPr>
        </p:nvSpPr>
        <p:spPr>
          <a:xfrm>
            <a:off x="1154954" y="2344366"/>
            <a:ext cx="8825659" cy="3675434"/>
          </a:xfrm>
        </p:spPr>
        <p:txBody>
          <a:bodyPr>
            <a:normAutofit fontScale="92500" lnSpcReduction="20000"/>
          </a:bodyPr>
          <a:lstStyle/>
          <a:p>
            <a:endParaRPr lang="el-GR" sz="1800" dirty="0">
              <a:solidFill>
                <a:srgbClr val="000000"/>
              </a:solidFill>
              <a:effectLst/>
              <a:latin typeface="Times New Roman" panose="02020603050405020304" pitchFamily="18" charset="0"/>
              <a:ea typeface="Times New Roman" panose="02020603050405020304" pitchFamily="18" charset="0"/>
            </a:endParaRPr>
          </a:p>
          <a:p>
            <a:r>
              <a:rPr lang="el-GR" dirty="0">
                <a:solidFill>
                  <a:srgbClr val="000000"/>
                </a:solidFill>
                <a:latin typeface="Times New Roman" panose="02020603050405020304" pitchFamily="18" charset="0"/>
                <a:ea typeface="Times New Roman" panose="02020603050405020304" pitchFamily="18" charset="0"/>
              </a:rPr>
              <a:t>Ξ</a:t>
            </a:r>
            <a:r>
              <a:rPr lang="el-GR" sz="1800" dirty="0">
                <a:solidFill>
                  <a:srgbClr val="000000"/>
                </a:solidFill>
                <a:effectLst/>
                <a:latin typeface="Times New Roman" panose="02020603050405020304" pitchFamily="18" charset="0"/>
                <a:ea typeface="Times New Roman" panose="02020603050405020304" pitchFamily="18" charset="0"/>
              </a:rPr>
              <a:t>εκίνησε στις 20 Οκτωβρίου 1922, </a:t>
            </a:r>
          </a:p>
          <a:p>
            <a:r>
              <a:rPr lang="el-GR" sz="1800" dirty="0">
                <a:solidFill>
                  <a:srgbClr val="000000"/>
                </a:solidFill>
                <a:effectLst/>
                <a:latin typeface="Times New Roman" panose="02020603050405020304" pitchFamily="18" charset="0"/>
                <a:ea typeface="Times New Roman" panose="02020603050405020304" pitchFamily="18" charset="0"/>
              </a:rPr>
              <a:t>διακόπηκε μετά από έντονες διαμάχες στις 4.2.1922 </a:t>
            </a:r>
          </a:p>
          <a:p>
            <a:r>
              <a:rPr lang="el-GR" dirty="0">
                <a:solidFill>
                  <a:srgbClr val="000000"/>
                </a:solidFill>
                <a:latin typeface="Times New Roman" panose="02020603050405020304" pitchFamily="18" charset="0"/>
                <a:ea typeface="Times New Roman" panose="02020603050405020304" pitchFamily="18" charset="0"/>
              </a:rPr>
              <a:t>Ξανάρχισε </a:t>
            </a:r>
            <a:r>
              <a:rPr lang="el-GR" sz="1800" dirty="0">
                <a:solidFill>
                  <a:srgbClr val="000000"/>
                </a:solidFill>
                <a:effectLst/>
                <a:latin typeface="Times New Roman" panose="02020603050405020304" pitchFamily="18" charset="0"/>
                <a:ea typeface="Times New Roman" panose="02020603050405020304" pitchFamily="18" charset="0"/>
              </a:rPr>
              <a:t>στις 23.4.1922. </a:t>
            </a:r>
          </a:p>
          <a:p>
            <a:r>
              <a:rPr lang="el-GR" sz="1800" dirty="0">
                <a:solidFill>
                  <a:srgbClr val="000000"/>
                </a:solidFill>
                <a:effectLst/>
                <a:latin typeface="Times New Roman" panose="02020603050405020304" pitchFamily="18" charset="0"/>
                <a:ea typeface="Times New Roman" panose="02020603050405020304" pitchFamily="18" charset="0"/>
              </a:rPr>
              <a:t>Το τελικό κείμενο υπογράφηκε στις 24.7.μετά από 7,5 μήνες διαβουλεύσεων. </a:t>
            </a:r>
          </a:p>
          <a:p>
            <a:r>
              <a:rPr lang="el-GR" sz="1800" dirty="0">
                <a:solidFill>
                  <a:srgbClr val="000000"/>
                </a:solidFill>
                <a:effectLst/>
                <a:latin typeface="Times New Roman" panose="02020603050405020304" pitchFamily="18" charset="0"/>
                <a:ea typeface="Times New Roman" panose="02020603050405020304" pitchFamily="18" charset="0"/>
              </a:rPr>
              <a:t>Η Τουρκία ανέκτησε την Ανατολική Θράκη, την Ίμβρο και Τένεδο, μια λωρίδα γης κατά μήκος των συνόρων με την Συρία, την περιοχή της Σμύρνης  και της Διεθνοποιημένης Ζώνης των Στενών, η οποία όμως θα έμενε αποστρατικοποιημένη και αντικείμενο νέας διεθνούς διάσκεψης. </a:t>
            </a:r>
          </a:p>
          <a:p>
            <a:r>
              <a:rPr lang="el-GR" sz="1800" dirty="0">
                <a:solidFill>
                  <a:srgbClr val="000000"/>
                </a:solidFill>
                <a:effectLst/>
                <a:latin typeface="Times New Roman" panose="02020603050405020304" pitchFamily="18" charset="0"/>
                <a:ea typeface="Times New Roman" panose="02020603050405020304" pitchFamily="18" charset="0"/>
              </a:rPr>
              <a:t>Παραχώρησε τα Δωδεκάνησα στην Ιταλία, όπως προέβλεπε και η συνθήκη των </a:t>
            </a:r>
            <a:r>
              <a:rPr lang="el-GR" sz="1800" dirty="0" err="1">
                <a:solidFill>
                  <a:srgbClr val="000000"/>
                </a:solidFill>
                <a:effectLst/>
                <a:latin typeface="Times New Roman" panose="02020603050405020304" pitchFamily="18" charset="0"/>
                <a:ea typeface="Times New Roman" panose="02020603050405020304" pitchFamily="18" charset="0"/>
              </a:rPr>
              <a:t>Σεβρών</a:t>
            </a:r>
            <a:r>
              <a:rPr lang="el-GR" sz="1800" dirty="0">
                <a:solidFill>
                  <a:srgbClr val="000000"/>
                </a:solidFill>
                <a:effectLst/>
                <a:latin typeface="Times New Roman" panose="02020603050405020304" pitchFamily="18" charset="0"/>
                <a:ea typeface="Times New Roman" panose="02020603050405020304" pitchFamily="18" charset="0"/>
              </a:rPr>
              <a:t>, αλλά χωρίς πρόβλεψη για δυνατότητα αυτοδιάθεσης. </a:t>
            </a:r>
          </a:p>
          <a:p>
            <a:r>
              <a:rPr lang="el-GR" sz="1800" dirty="0">
                <a:solidFill>
                  <a:srgbClr val="000000"/>
                </a:solidFill>
                <a:effectLst/>
                <a:latin typeface="Times New Roman" panose="02020603050405020304" pitchFamily="18" charset="0"/>
                <a:ea typeface="Times New Roman" panose="02020603050405020304" pitchFamily="18" charset="0"/>
              </a:rPr>
              <a:t>Ανέκτησε πλήρη κυριαρχικά δικαιώματα σε όλη της την επικράτεια και απέκτησε δικαιώματα στρατιωτικών εγκαταστάσεων σε όλη την επικράτειά της εκτός της ζώνης των στενών. </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160169120"/>
      </p:ext>
    </p:extLst>
  </p:cSld>
  <p:clrMapOvr>
    <a:masterClrMapping/>
  </p:clrMapOvr>
  <p:transition spd="slow">
    <p:randomBar dir="vert"/>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E5AB3B-5421-4884-B41F-291AB662DEEF}"/>
              </a:ext>
            </a:extLst>
          </p:cNvPr>
          <p:cNvSpPr>
            <a:spLocks noGrp="1"/>
          </p:cNvSpPr>
          <p:nvPr>
            <p:ph type="title"/>
          </p:nvPr>
        </p:nvSpPr>
        <p:spPr/>
        <p:txBody>
          <a:bodyPr/>
          <a:lstStyle/>
          <a:p>
            <a:r>
              <a:rPr lang="el-GR" dirty="0" err="1"/>
              <a:t>Οροι</a:t>
            </a:r>
            <a:r>
              <a:rPr lang="el-GR" dirty="0"/>
              <a:t> </a:t>
            </a:r>
            <a:r>
              <a:rPr lang="el-GR" dirty="0" err="1"/>
              <a:t>Λωζάνης</a:t>
            </a:r>
            <a:endParaRPr lang="el-GR" dirty="0"/>
          </a:p>
        </p:txBody>
      </p:sp>
      <p:sp>
        <p:nvSpPr>
          <p:cNvPr id="3" name="Θέση περιεχομένου 2">
            <a:extLst>
              <a:ext uri="{FF2B5EF4-FFF2-40B4-BE49-F238E27FC236}">
                <a16:creationId xmlns:a16="http://schemas.microsoft.com/office/drawing/2014/main" id="{F65EC8B5-F5CC-47A6-ABE2-6E0FE140B394}"/>
              </a:ext>
            </a:extLst>
          </p:cNvPr>
          <p:cNvSpPr>
            <a:spLocks noGrp="1"/>
          </p:cNvSpPr>
          <p:nvPr>
            <p:ph idx="1"/>
          </p:nvPr>
        </p:nvSpPr>
        <p:spPr>
          <a:xfrm>
            <a:off x="1154954" y="2295331"/>
            <a:ext cx="8825659" cy="4366726"/>
          </a:xfrm>
        </p:spPr>
        <p:txBody>
          <a:bodyPr>
            <a:normAutofit lnSpcReduction="10000"/>
          </a:bodyPr>
          <a:lstStyle/>
          <a:p>
            <a:r>
              <a:rPr lang="el-GR" sz="1800" dirty="0">
                <a:solidFill>
                  <a:srgbClr val="000000"/>
                </a:solidFill>
                <a:effectLst/>
                <a:latin typeface="Times New Roman" panose="02020603050405020304" pitchFamily="18" charset="0"/>
                <a:ea typeface="Times New Roman" panose="02020603050405020304" pitchFamily="18" charset="0"/>
              </a:rPr>
              <a:t>Ένα σημείο διαφωνίας ήταν η καταβολή πολεμικών αποζημιώσεων από την Ελλάδα, </a:t>
            </a:r>
            <a:r>
              <a:rPr lang="el-GR" sz="1800" dirty="0" err="1">
                <a:solidFill>
                  <a:srgbClr val="000000"/>
                </a:solidFill>
                <a:effectLst/>
                <a:latin typeface="Times New Roman" panose="02020603050405020304" pitchFamily="18" charset="0"/>
                <a:ea typeface="Times New Roman" panose="02020603050405020304" pitchFamily="18" charset="0"/>
              </a:rPr>
              <a:t>κατί</a:t>
            </a:r>
            <a:r>
              <a:rPr lang="el-GR" sz="1800" dirty="0">
                <a:solidFill>
                  <a:srgbClr val="000000"/>
                </a:solidFill>
                <a:effectLst/>
                <a:latin typeface="Times New Roman" panose="02020603050405020304" pitchFamily="18" charset="0"/>
                <a:ea typeface="Times New Roman" panose="02020603050405020304" pitchFamily="18" charset="0"/>
              </a:rPr>
              <a:t> για το οποίο η τελευταία δήλωνε αδυναμία. Τελικά η Τουρκία δέχθηκε να της αποδοθεί το τρίγωνο του </a:t>
            </a:r>
            <a:r>
              <a:rPr lang="el-GR" sz="1800" dirty="0" err="1">
                <a:solidFill>
                  <a:srgbClr val="000000"/>
                </a:solidFill>
                <a:effectLst/>
                <a:latin typeface="Times New Roman" panose="02020603050405020304" pitchFamily="18" charset="0"/>
                <a:ea typeface="Times New Roman" panose="02020603050405020304" pitchFamily="18" charset="0"/>
              </a:rPr>
              <a:t>Κάραγατς</a:t>
            </a:r>
            <a:r>
              <a:rPr lang="el-GR" sz="1800" dirty="0">
                <a:solidFill>
                  <a:srgbClr val="000000"/>
                </a:solidFill>
                <a:effectLst/>
                <a:latin typeface="Times New Roman" panose="02020603050405020304" pitchFamily="18" charset="0"/>
                <a:ea typeface="Times New Roman" panose="02020603050405020304" pitchFamily="18" charset="0"/>
              </a:rPr>
              <a:t> στη Θράκη αντί αποζημιώσεων. </a:t>
            </a:r>
          </a:p>
          <a:p>
            <a:r>
              <a:rPr lang="el-GR" sz="1800" dirty="0">
                <a:solidFill>
                  <a:srgbClr val="000000"/>
                </a:solidFill>
                <a:effectLst/>
                <a:latin typeface="Times New Roman" panose="02020603050405020304" pitchFamily="18" charset="0"/>
                <a:ea typeface="Times New Roman" panose="02020603050405020304" pitchFamily="18" charset="0"/>
              </a:rPr>
              <a:t>Τα νησιά Ίμβρος και Τένεδο</a:t>
            </a:r>
            <a:r>
              <a:rPr lang="el-GR" u="sng" dirty="0">
                <a:solidFill>
                  <a:srgbClr val="000000"/>
                </a:solidFill>
                <a:latin typeface="Times New Roman" panose="02020603050405020304" pitchFamily="18" charset="0"/>
                <a:ea typeface="Times New Roman" panose="02020603050405020304" pitchFamily="18" charset="0"/>
              </a:rPr>
              <a:t>ς</a:t>
            </a:r>
            <a:r>
              <a:rPr lang="el-GR" sz="1800" dirty="0">
                <a:solidFill>
                  <a:srgbClr val="000000"/>
                </a:solidFill>
                <a:effectLst/>
                <a:latin typeface="Times New Roman" panose="02020603050405020304" pitchFamily="18" charset="0"/>
                <a:ea typeface="Times New Roman" panose="02020603050405020304" pitchFamily="18" charset="0"/>
              </a:rPr>
              <a:t> παραχωρήθηκαν στην Τουρκία με τον όρο ότι θα διοικούνταν με ευνοϊκούς όρους για τους Έλληνες, ενώ το 1926 η τουρκική κυβέρνηση ακύρωσε με νόμο αυτή τη διάταξη. </a:t>
            </a:r>
          </a:p>
          <a:p>
            <a:r>
              <a:rPr lang="el-GR" sz="1800" dirty="0">
                <a:solidFill>
                  <a:srgbClr val="000000"/>
                </a:solidFill>
                <a:effectLst/>
                <a:latin typeface="Times New Roman" panose="02020603050405020304" pitchFamily="18" charset="0"/>
                <a:ea typeface="Times New Roman" panose="02020603050405020304" pitchFamily="18" charset="0"/>
              </a:rPr>
              <a:t>Ο Οικουμενικός Πατριάρχης έχασε την ιδιότητα του </a:t>
            </a:r>
            <a:r>
              <a:rPr lang="el-GR" sz="1800" i="1" dirty="0">
                <a:solidFill>
                  <a:srgbClr val="000000"/>
                </a:solidFill>
                <a:effectLst/>
                <a:latin typeface="Times New Roman" panose="02020603050405020304" pitchFamily="18" charset="0"/>
                <a:ea typeface="Times New Roman" panose="02020603050405020304" pitchFamily="18" charset="0"/>
              </a:rPr>
              <a:t>Εθνάρχη</a:t>
            </a:r>
            <a:r>
              <a:rPr lang="el-GR" sz="1800" dirty="0">
                <a:solidFill>
                  <a:srgbClr val="000000"/>
                </a:solidFill>
                <a:effectLst/>
                <a:latin typeface="Times New Roman" panose="02020603050405020304" pitchFamily="18" charset="0"/>
                <a:ea typeface="Times New Roman" panose="02020603050405020304" pitchFamily="18" charset="0"/>
              </a:rPr>
              <a:t> και το Πατριαρχείο τέθηκε υπό ειδικό διεθνές νομικό καθεστώς. </a:t>
            </a:r>
          </a:p>
          <a:p>
            <a:r>
              <a:rPr lang="el-GR" sz="1800" dirty="0">
                <a:solidFill>
                  <a:srgbClr val="000000"/>
                </a:solidFill>
                <a:effectLst/>
                <a:latin typeface="Times New Roman" panose="02020603050405020304" pitchFamily="18" charset="0"/>
                <a:ea typeface="Times New Roman" panose="02020603050405020304" pitchFamily="18" charset="0"/>
              </a:rPr>
              <a:t>Σε αντάλλαγμα, η Τουρκία παραιτήθηκε από όλες τις διεκδικήσεις για τις παλιές περιοχές της Οθωμανικής Αυτοκρατορίας  εκτός των συνόρων της και εγγυήθηκε τα δικαιώματα των μειονοτήτων στην Τουρκία. </a:t>
            </a:r>
          </a:p>
          <a:p>
            <a:r>
              <a:rPr lang="el-GR" sz="1800" dirty="0">
                <a:solidFill>
                  <a:srgbClr val="000000"/>
                </a:solidFill>
                <a:effectLst/>
                <a:latin typeface="Times New Roman" panose="02020603050405020304" pitchFamily="18" charset="0"/>
                <a:ea typeface="Times New Roman" panose="02020603050405020304" pitchFamily="18" charset="0"/>
              </a:rPr>
              <a:t>Με ξεχωριστή συμφωνία μεταξύ Ελλάδας και Τουρκίας αποφασίστηκε η υποχρεωτική ανταλλαγή πληθυσμών από τις δύο χώρες και η αποστρατικοποίηση "μη εγκατάσταση ναυτικής βάσεως" κάποιων νησιών του Αιγαίου (Λήμνος, Σαμοθράκη, Σάμος, Χίος, Λέσβος, Ικαρία). </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815236516"/>
      </p:ext>
    </p:extLst>
  </p:cSld>
  <p:clrMapOvr>
    <a:masterClrMapping/>
  </p:clrMapOvr>
  <p:transition spd="slow">
    <p:randomBar dir="vert"/>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29A6AE-DFB2-4DB3-BC23-C9699A72F42A}"/>
              </a:ext>
            </a:extLst>
          </p:cNvPr>
          <p:cNvSpPr>
            <a:spLocks noGrp="1"/>
          </p:cNvSpPr>
          <p:nvPr>
            <p:ph type="title"/>
          </p:nvPr>
        </p:nvSpPr>
        <p:spPr/>
        <p:txBody>
          <a:bodyPr/>
          <a:lstStyle/>
          <a:p>
            <a:r>
              <a:rPr lang="el-GR" dirty="0"/>
              <a:t>ΣΥΜΒΑΣΗ ΛΩΖΑΝΗΣ 30.1.1923</a:t>
            </a:r>
          </a:p>
        </p:txBody>
      </p:sp>
      <p:sp>
        <p:nvSpPr>
          <p:cNvPr id="3" name="Θέση περιεχομένου 2">
            <a:extLst>
              <a:ext uri="{FF2B5EF4-FFF2-40B4-BE49-F238E27FC236}">
                <a16:creationId xmlns:a16="http://schemas.microsoft.com/office/drawing/2014/main" id="{38DD3D92-3E2B-4A21-BBCE-0C7266E0882C}"/>
              </a:ext>
            </a:extLst>
          </p:cNvPr>
          <p:cNvSpPr>
            <a:spLocks noGrp="1"/>
          </p:cNvSpPr>
          <p:nvPr>
            <p:ph idx="1"/>
          </p:nvPr>
        </p:nvSpPr>
        <p:spPr>
          <a:xfrm>
            <a:off x="1154954" y="2174033"/>
            <a:ext cx="8825659" cy="4795934"/>
          </a:xfrm>
        </p:spPr>
        <p:txBody>
          <a:bodyPr>
            <a:normAutofit fontScale="85000" lnSpcReduction="10000"/>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Συνθήκη </a:t>
            </a:r>
            <a:r>
              <a:rPr lang="el-GR" sz="1800" b="1" dirty="0" err="1">
                <a:solidFill>
                  <a:srgbClr val="000000"/>
                </a:solidFill>
                <a:effectLst/>
                <a:latin typeface="Times New Roman" panose="02020603050405020304" pitchFamily="18" charset="0"/>
                <a:ea typeface="Times New Roman" panose="02020603050405020304" pitchFamily="18" charset="0"/>
              </a:rPr>
              <a:t>Μοντρέ</a:t>
            </a:r>
            <a:r>
              <a:rPr lang="el-GR" sz="1800" b="1" dirty="0">
                <a:solidFill>
                  <a:srgbClr val="000000"/>
                </a:solidFill>
                <a:effectLst/>
                <a:latin typeface="Times New Roman" panose="02020603050405020304" pitchFamily="18" charset="0"/>
                <a:ea typeface="Times New Roman" panose="02020603050405020304" pitchFamily="18" charset="0"/>
              </a:rPr>
              <a:t>: η Ελλάδα ήταν συμβαλλόμενο μέρος, η Τουρκία ξαναπέκτησε το δικαίωμα στρατικοποίησης των στενών, της Ίμβρου, </a:t>
            </a:r>
            <a:r>
              <a:rPr lang="el-GR" sz="1800" b="1" dirty="0" err="1">
                <a:solidFill>
                  <a:srgbClr val="000000"/>
                </a:solidFill>
                <a:effectLst/>
                <a:latin typeface="Times New Roman" panose="02020603050405020304" pitchFamily="18" charset="0"/>
                <a:ea typeface="Times New Roman" panose="02020603050405020304" pitchFamily="18" charset="0"/>
              </a:rPr>
              <a:t>Τενέδου</a:t>
            </a:r>
            <a:r>
              <a:rPr lang="el-GR" sz="1800" b="1" dirty="0">
                <a:solidFill>
                  <a:srgbClr val="000000"/>
                </a:solidFill>
                <a:effectLst/>
                <a:latin typeface="Times New Roman" panose="02020603050405020304" pitchFamily="18" charset="0"/>
                <a:ea typeface="Times New Roman" panose="02020603050405020304" pitchFamily="18" charset="0"/>
              </a:rPr>
              <a:t>, και αντίστοιχα η Ελλάδα της Λήμνου και Σαμοθράκης.</a:t>
            </a:r>
            <a:endParaRPr lang="el-GR" sz="1800" b="1" dirty="0">
              <a:effectLst/>
              <a:latin typeface="Times New Roman" panose="02020603050405020304" pitchFamily="18" charset="0"/>
              <a:ea typeface="Times New Roman" panose="02020603050405020304" pitchFamily="18" charset="0"/>
            </a:endParaRPr>
          </a:p>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Ελληνοτουρκική σύμβαση της </a:t>
            </a:r>
            <a:r>
              <a:rPr lang="el-GR" sz="1800" b="1" dirty="0" err="1">
                <a:solidFill>
                  <a:srgbClr val="000000"/>
                </a:solidFill>
                <a:effectLst/>
                <a:latin typeface="Times New Roman" panose="02020603050405020304" pitchFamily="18" charset="0"/>
                <a:ea typeface="Times New Roman" panose="02020603050405020304" pitchFamily="18" charset="0"/>
              </a:rPr>
              <a:t>Λωζάνης</a:t>
            </a:r>
            <a:r>
              <a:rPr lang="el-GR" sz="1800" b="1" dirty="0">
                <a:solidFill>
                  <a:srgbClr val="000000"/>
                </a:solidFill>
                <a:effectLst/>
                <a:latin typeface="Times New Roman" panose="02020603050405020304" pitchFamily="18" charset="0"/>
                <a:ea typeface="Times New Roman" panose="02020603050405020304" pitchFamily="18" charset="0"/>
              </a:rPr>
              <a:t> ή Σύμβαση για την Ανταλλαγή των ελληνικών και τουρκικών Πληθυσμών: υπογράφηκε νωρίτερα, στις 30 Ιανουαρίου 1923. </a:t>
            </a:r>
          </a:p>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Η συμφωνία προβλέπει την ανταλλαγή των Ορθοδόξων Χριστιανών (οι οποίοι θα μεταφερθούν στην Ελλάδα) και των Μουσουλμάνων (οι οποίοι θα μεταφερθούν στην Τουρκία). Τα άτομα που μεταφέρθηκαν λόγω της συμφωνίας έφτασαν στα περίπου δύο εκατομμύρια (περίπου 1,5 εκατομμύριο Έλληνες και 500.000 Μουσουλμάνοι στην Ελλάδα). </a:t>
            </a:r>
            <a:endParaRPr lang="el-GR" sz="1800" b="1" dirty="0">
              <a:effectLst/>
              <a:latin typeface="Times New Roman" panose="02020603050405020304" pitchFamily="18" charset="0"/>
              <a:ea typeface="Times New Roman" panose="02020603050405020304" pitchFamily="18" charset="0"/>
            </a:endParaRPr>
          </a:p>
          <a:p>
            <a:pPr marL="0" indent="0" algn="just">
              <a:lnSpc>
                <a:spcPct val="107000"/>
              </a:lnSpc>
              <a:spcAft>
                <a:spcPts val="120"/>
              </a:spcAft>
              <a:buNone/>
            </a:pPr>
            <a:endParaRPr lang="el-GR" dirty="0"/>
          </a:p>
        </p:txBody>
      </p:sp>
    </p:spTree>
    <p:extLst>
      <p:ext uri="{BB962C8B-B14F-4D97-AF65-F5344CB8AC3E}">
        <p14:creationId xmlns:p14="http://schemas.microsoft.com/office/powerpoint/2010/main" val="501399745"/>
      </p:ext>
    </p:extLst>
  </p:cSld>
  <p:clrMapOvr>
    <a:masterClrMapping/>
  </p:clrMapOvr>
  <p:transition spd="slow">
    <p:randomBar dir="vert"/>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A67A89-2573-4D81-B11E-A7FE67302C14}"/>
              </a:ext>
            </a:extLst>
          </p:cNvPr>
          <p:cNvSpPr>
            <a:spLocks noGrp="1"/>
          </p:cNvSpPr>
          <p:nvPr>
            <p:ph type="title"/>
          </p:nvPr>
        </p:nvSpPr>
        <p:spPr/>
        <p:txBody>
          <a:bodyPr/>
          <a:lstStyle/>
          <a:p>
            <a:r>
              <a:rPr lang="el-GR" dirty="0"/>
              <a:t>ΑΝΑΦΟΡΕΣ</a:t>
            </a:r>
          </a:p>
        </p:txBody>
      </p:sp>
      <p:sp>
        <p:nvSpPr>
          <p:cNvPr id="3" name="Θέση περιεχομένου 2">
            <a:extLst>
              <a:ext uri="{FF2B5EF4-FFF2-40B4-BE49-F238E27FC236}">
                <a16:creationId xmlns:a16="http://schemas.microsoft.com/office/drawing/2014/main" id="{D1222EAE-CC41-4398-8B71-187DAB263586}"/>
              </a:ext>
            </a:extLst>
          </p:cNvPr>
          <p:cNvSpPr>
            <a:spLocks noGrp="1"/>
          </p:cNvSpPr>
          <p:nvPr>
            <p:ph idx="1"/>
          </p:nvPr>
        </p:nvSpPr>
        <p:spPr>
          <a:xfrm>
            <a:off x="1154954" y="2360645"/>
            <a:ext cx="8825659" cy="4497355"/>
          </a:xfrm>
        </p:spPr>
        <p:txBody>
          <a:bodyPr>
            <a:normAutofit fontScale="92500" lnSpcReduction="20000"/>
          </a:bodyPr>
          <a:lstStyle/>
          <a:p>
            <a:r>
              <a:rPr lang="en-US"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League of Nations Treaty Series, vol. 173, pp. 214-241; Christos L. </a:t>
            </a:r>
            <a:r>
              <a:rPr lang="en-US" sz="18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Rozakis</a:t>
            </a:r>
            <a:r>
              <a:rPr lang="en-US"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Petros N. </a:t>
            </a:r>
            <a:r>
              <a:rPr lang="en-US" sz="18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Stagos</a:t>
            </a:r>
            <a:r>
              <a:rPr lang="en-US"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The Turkish Straits, p. 101. </a:t>
            </a:r>
            <a:r>
              <a:rPr lang="en-US" sz="18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Martinus</a:t>
            </a:r>
            <a:r>
              <a:rPr lang="en-US"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Nijhoff</a:t>
            </a:r>
            <a:r>
              <a:rPr lang="en-US"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1987. </a:t>
            </a:r>
            <a:r>
              <a:rPr lang="en-US" sz="1800" u="sng" dirty="0">
                <a:solidFill>
                  <a:srgbClr val="0B008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ISBN 9-0247-3464-9</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Raoul Blanchard. The Exchange of Populations between Greece and Turkey. </a:t>
            </a:r>
            <a:r>
              <a:rPr lang="en-US" sz="18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Geographical Review</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Vol. 15, No. 3 (Jul., 1925), pp. 449-456, </a:t>
            </a:r>
            <a:r>
              <a:rPr lang="en-US" sz="1800" u="sng" dirty="0">
                <a:solidFill>
                  <a:srgbClr val="006179"/>
                </a:solidFill>
                <a:effectLst/>
                <a:latin typeface="Times New Roman" panose="02020603050405020304" pitchFamily="18" charset="0"/>
                <a:ea typeface="Calibri" panose="020F0502020204030204" pitchFamily="34" charset="0"/>
                <a:cs typeface="Times New Roman" panose="02020603050405020304" pitchFamily="18" charset="0"/>
                <a:hlinkClick r:id="rId3"/>
              </a:rPr>
              <a:t>Taylor &amp; Francis, Ltd.</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DOI: 10.2307/208566, </a:t>
            </a:r>
            <a:r>
              <a:rPr lang="en-US"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https://www.jstor.org/stable/208566</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l-GR"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Martin Baldwin-Edwards. Migration between Greece and Turkey: from the “Exchange of Populations” to non-recognition of borders. South East Europe Review, 2006/3;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Anagnostoulis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et al. (2006): ‘Landmine injuries in the northernmost border of Greece’, Military Medicine, 171, July 2006, pp. 603-605; </a:t>
            </a:r>
            <a:endPar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Baldwin-Edwards, M. (2005): Migration in the Middle East and Mediterranean, Regional Study prepared for the Global Commission on International Migration, Athens and Geneva: Mediterranean Migration Observatory and GCIM; </a:t>
            </a:r>
            <a:endPar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Clark, B. (2006): Twice a Stranger: How Mass Expulsion Forged Modern Greece and Turkey, London: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Granta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Dragona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 (2004): ‘Identity and the Politics of Difference: The Example of Western Thrace’, in C.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Inglessi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al. (eds), Immigration and Integration in Northern versus Southern Europe, Athens: Netherlands Institute</a:t>
            </a:r>
            <a:endPar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Icduygu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(2006): ‘The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labour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dimensions of irregular migration in Turkey’, Research Reports 2006/05, RSCAS, European University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Institut</a:t>
            </a:r>
            <a:endPar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961036567"/>
      </p:ext>
    </p:extLst>
  </p:cSld>
  <p:clrMapOvr>
    <a:masterClrMapping/>
  </p:clrMapOvr>
  <p:transition spd="slow">
    <p:randomBar dir="vert"/>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FB8A74-2404-40BC-8A04-76E5949035E5}"/>
              </a:ext>
            </a:extLst>
          </p:cNvPr>
          <p:cNvSpPr>
            <a:spLocks noGrp="1"/>
          </p:cNvSpPr>
          <p:nvPr>
            <p:ph type="title"/>
          </p:nvPr>
        </p:nvSpPr>
        <p:spPr/>
        <p:txBody>
          <a:bodyPr/>
          <a:lstStyle/>
          <a:p>
            <a:r>
              <a:rPr lang="el-GR" dirty="0"/>
              <a:t>ΑΝΑΦΟΡΕΣ</a:t>
            </a:r>
          </a:p>
        </p:txBody>
      </p:sp>
      <p:sp>
        <p:nvSpPr>
          <p:cNvPr id="3" name="Θέση περιεχομένου 2">
            <a:extLst>
              <a:ext uri="{FF2B5EF4-FFF2-40B4-BE49-F238E27FC236}">
                <a16:creationId xmlns:a16="http://schemas.microsoft.com/office/drawing/2014/main" id="{F9FFD400-D8D1-4766-814F-0F399887012F}"/>
              </a:ext>
            </a:extLst>
          </p:cNvPr>
          <p:cNvSpPr>
            <a:spLocks noGrp="1"/>
          </p:cNvSpPr>
          <p:nvPr>
            <p:ph idx="1"/>
          </p:nvPr>
        </p:nvSpPr>
        <p:spPr/>
        <p:txBody>
          <a:bodyPr>
            <a:normAutofit fontScale="92500" lnSpcReduction="20000"/>
          </a:bodyPr>
          <a:lstStyle/>
          <a:p>
            <a:r>
              <a:rPr lang="en-US" sz="1800" dirty="0" err="1">
                <a:effectLst/>
                <a:latin typeface="Times New Roman" panose="02020603050405020304" pitchFamily="18" charset="0"/>
                <a:ea typeface="Calibri" panose="020F0502020204030204" pitchFamily="34" charset="0"/>
              </a:rPr>
              <a:t>Icduygu</a:t>
            </a:r>
            <a:r>
              <a:rPr lang="en-US" sz="1800" dirty="0">
                <a:effectLst/>
                <a:latin typeface="Times New Roman" panose="02020603050405020304" pitchFamily="18" charset="0"/>
                <a:ea typeface="Calibri" panose="020F0502020204030204" pitchFamily="34" charset="0"/>
              </a:rPr>
              <a:t>, A. (2004a): ‘Migration management from the perspective of a transit country – the Turkish case’, paper presented at Regional Conference on “Migrants in Transit Countries”, Istanbul, 30/9/04, Council of Europe</a:t>
            </a:r>
            <a:endParaRPr lang="el-GR" sz="1800" dirty="0">
              <a:effectLst/>
              <a:latin typeface="Times New Roman" panose="02020603050405020304" pitchFamily="18" charset="0"/>
              <a:ea typeface="Calibri" panose="020F0502020204030204" pitchFamily="34" charset="0"/>
            </a:endParaRPr>
          </a:p>
          <a:p>
            <a:r>
              <a:rPr lang="en-US" sz="1800" dirty="0" err="1">
                <a:effectLst/>
                <a:latin typeface="Times New Roman" panose="02020603050405020304" pitchFamily="18" charset="0"/>
                <a:ea typeface="Calibri" panose="020F0502020204030204" pitchFamily="34" charset="0"/>
              </a:rPr>
              <a:t>Icduygu</a:t>
            </a:r>
            <a:r>
              <a:rPr lang="en-US" sz="1800" dirty="0">
                <a:effectLst/>
                <a:latin typeface="Times New Roman" panose="02020603050405020304" pitchFamily="18" charset="0"/>
                <a:ea typeface="Calibri" panose="020F0502020204030204" pitchFamily="34" charset="0"/>
              </a:rPr>
              <a:t>, A. (2004b): ‘Transborder crime between Turkey and Greece: Human smuggling and its regional consequences’, Southeast European and Black Sea Studies, 4/2, pp. 294-314 to appear in South East Europe Review, 2006/3 7;  </a:t>
            </a:r>
            <a:endParaRPr lang="el-GR" sz="1800" dirty="0">
              <a:effectLst/>
              <a:latin typeface="Times New Roman" panose="02020603050405020304" pitchFamily="18" charset="0"/>
              <a:ea typeface="Calibri" panose="020F0502020204030204" pitchFamily="34" charset="0"/>
            </a:endParaRPr>
          </a:p>
          <a:p>
            <a:r>
              <a:rPr lang="en-US" sz="1800" dirty="0" err="1">
                <a:effectLst/>
                <a:latin typeface="Times New Roman" panose="02020603050405020304" pitchFamily="18" charset="0"/>
                <a:ea typeface="Calibri" panose="020F0502020204030204" pitchFamily="34" charset="0"/>
              </a:rPr>
              <a:t>Icduygu</a:t>
            </a:r>
            <a:r>
              <a:rPr lang="en-US" sz="1800" dirty="0">
                <a:effectLst/>
                <a:latin typeface="Times New Roman" panose="02020603050405020304" pitchFamily="18" charset="0"/>
                <a:ea typeface="Calibri" panose="020F0502020204030204" pitchFamily="34" charset="0"/>
              </a:rPr>
              <a:t>, A. and S. </a:t>
            </a:r>
            <a:r>
              <a:rPr lang="en-US" sz="1800" dirty="0" err="1">
                <a:effectLst/>
                <a:latin typeface="Times New Roman" panose="02020603050405020304" pitchFamily="18" charset="0"/>
                <a:ea typeface="Calibri" panose="020F0502020204030204" pitchFamily="34" charset="0"/>
              </a:rPr>
              <a:t>Toktas</a:t>
            </a:r>
            <a:r>
              <a:rPr lang="en-US" sz="1800" dirty="0">
                <a:effectLst/>
                <a:latin typeface="Times New Roman" panose="02020603050405020304" pitchFamily="18" charset="0"/>
                <a:ea typeface="Calibri" panose="020F0502020204030204" pitchFamily="34" charset="0"/>
              </a:rPr>
              <a:t> (2002): ‘How do smuggling and trafficking operate via irregular border crossings in the Middle East?’, International Migration, 40/6, pp. 25-54</a:t>
            </a:r>
            <a:endParaRPr lang="el-GR"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 Landmine Monitor Reports: available from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www.icbl.org</a:t>
            </a:r>
            <a:r>
              <a:rPr lang="en-US" sz="1800" dirty="0">
                <a:effectLst/>
                <a:latin typeface="Times New Roman" panose="02020603050405020304" pitchFamily="18" charset="0"/>
                <a:ea typeface="Calibri" panose="020F0502020204030204" pitchFamily="34" charset="0"/>
              </a:rPr>
              <a:t>;  </a:t>
            </a:r>
            <a:endParaRPr lang="el-GR" sz="1800" dirty="0">
              <a:effectLst/>
              <a:latin typeface="Times New Roman" panose="02020603050405020304" pitchFamily="18" charset="0"/>
              <a:ea typeface="Calibri" panose="020F0502020204030204" pitchFamily="34" charset="0"/>
            </a:endParaRPr>
          </a:p>
          <a:p>
            <a:r>
              <a:rPr lang="en-US" sz="1800" dirty="0" err="1">
                <a:effectLst/>
                <a:latin typeface="Times New Roman" panose="02020603050405020304" pitchFamily="18" charset="0"/>
                <a:ea typeface="Calibri" panose="020F0502020204030204" pitchFamily="34" charset="0"/>
              </a:rPr>
              <a:t>Mazower</a:t>
            </a:r>
            <a:r>
              <a:rPr lang="en-US" sz="1800" dirty="0">
                <a:effectLst/>
                <a:latin typeface="Times New Roman" panose="02020603050405020304" pitchFamily="18" charset="0"/>
                <a:ea typeface="Calibri" panose="020F0502020204030204" pitchFamily="34" charset="0"/>
              </a:rPr>
              <a:t>, M. (2003): The Balkans, Morris, C. (2005): The New Turkey, London: </a:t>
            </a:r>
            <a:r>
              <a:rPr lang="en-US" sz="1800" dirty="0" err="1">
                <a:effectLst/>
                <a:latin typeface="Times New Roman" panose="02020603050405020304" pitchFamily="18" charset="0"/>
                <a:ea typeface="Calibri" panose="020F0502020204030204" pitchFamily="34" charset="0"/>
              </a:rPr>
              <a:t>Granta</a:t>
            </a:r>
            <a:r>
              <a:rPr lang="en-US" sz="1800" dirty="0">
                <a:effectLst/>
                <a:latin typeface="Times New Roman" panose="02020603050405020304" pitchFamily="18" charset="0"/>
                <a:ea typeface="Calibri" panose="020F0502020204030204" pitchFamily="34" charset="0"/>
              </a:rPr>
              <a:t>;  </a:t>
            </a:r>
            <a:endParaRPr lang="el-GR" sz="1800" dirty="0">
              <a:effectLst/>
              <a:latin typeface="Times New Roman" panose="02020603050405020304" pitchFamily="18" charset="0"/>
              <a:ea typeface="Calibri" panose="020F0502020204030204" pitchFamily="34" charset="0"/>
            </a:endParaRPr>
          </a:p>
          <a:p>
            <a:r>
              <a:rPr lang="en-US" sz="1800" dirty="0" err="1">
                <a:effectLst/>
                <a:latin typeface="Times New Roman" panose="02020603050405020304" pitchFamily="18" charset="0"/>
                <a:ea typeface="Calibri" panose="020F0502020204030204" pitchFamily="34" charset="0"/>
              </a:rPr>
              <a:t>Papadopoulou</a:t>
            </a:r>
            <a:r>
              <a:rPr lang="en-US" sz="1800" dirty="0">
                <a:effectLst/>
                <a:latin typeface="Times New Roman" panose="02020603050405020304" pitchFamily="18" charset="0"/>
                <a:ea typeface="Calibri" panose="020F0502020204030204" pitchFamily="34" charset="0"/>
              </a:rPr>
              <a:t>, A. (2004): ‘Smuggling into Europe: transit migrants in Greece’, Journal of Refugee Studies, 17/2, pp. 167-184; </a:t>
            </a:r>
            <a:endParaRPr lang="el-GR"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01951653"/>
      </p:ext>
    </p:extLst>
  </p:cSld>
  <p:clrMapOvr>
    <a:masterClrMapping/>
  </p:clrMapOvr>
  <p:transition spd="slow">
    <p:randomBar dir="vert"/>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884278-C98B-4968-A27D-003165D51891}"/>
              </a:ext>
            </a:extLst>
          </p:cNvPr>
          <p:cNvSpPr>
            <a:spLocks noGrp="1"/>
          </p:cNvSpPr>
          <p:nvPr>
            <p:ph type="title"/>
          </p:nvPr>
        </p:nvSpPr>
        <p:spPr/>
        <p:txBody>
          <a:bodyPr/>
          <a:lstStyle/>
          <a:p>
            <a:r>
              <a:rPr lang="el-GR" dirty="0"/>
              <a:t>ΑΝΑΦΟΡΕΣ</a:t>
            </a:r>
          </a:p>
        </p:txBody>
      </p:sp>
      <p:sp>
        <p:nvSpPr>
          <p:cNvPr id="3" name="Θέση περιεχομένου 2">
            <a:extLst>
              <a:ext uri="{FF2B5EF4-FFF2-40B4-BE49-F238E27FC236}">
                <a16:creationId xmlns:a16="http://schemas.microsoft.com/office/drawing/2014/main" id="{2EB501E8-E5FC-4B70-9560-EDDC671C71BB}"/>
              </a:ext>
            </a:extLst>
          </p:cNvPr>
          <p:cNvSpPr>
            <a:spLocks noGrp="1"/>
          </p:cNvSpPr>
          <p:nvPr>
            <p:ph idx="1"/>
          </p:nvPr>
        </p:nvSpPr>
        <p:spPr/>
        <p:txBody>
          <a:bodyPr>
            <a:normAutofit fontScale="92500" lnSpcReduction="10000"/>
          </a:bodyPr>
          <a:lstStyle/>
          <a:p>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Papadopoulou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(2003): ‘”Give us Asylum and Help us Leave the Country!” Kurdish Asylum Seekers in Greece and the Politics of Reception’, Immigrants and Minorities, 22/2-3, pp. 346-361;</a:t>
            </a:r>
            <a:endPar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Pentzopoulos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(1962): The Balkan Exchange of Minorities and its Impact on Greece, London: Hurst &amp; Co.</a:t>
            </a:r>
            <a:endPar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Quataert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(2000): The Ottoman Empire, 1700-1922, Cambridge: Cambridge UP;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Roudometof</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 (1998): ‘From Rum Millet to Greek Nation’, Journal of Modern Greek Studies, 16, pp. 11-48;</a:t>
            </a:r>
            <a:endPar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Vermeulen, H. (1984): ‘Greek cultural dominance among the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Orthdox</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population of Macedonia during the last period of Ottoman rule’, in A. Blok and H. Driessen (eds), Cultural Dominance in the Mediterranean Area, Nijmegen: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Katholieke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Universiteit;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Yaghmaian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(2005): Embracing the Infidel, NY: Delacorte Press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049365494"/>
      </p:ext>
    </p:extLst>
  </p:cSld>
  <p:clrMapOvr>
    <a:masterClrMapping/>
  </p:clrMapOvr>
  <p:transition spd="slow">
    <p:randomBar dir="vert"/>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E18227-B816-47F6-ABED-8DF15209BE96}"/>
              </a:ext>
            </a:extLst>
          </p:cNvPr>
          <p:cNvSpPr>
            <a:spLocks noGrp="1"/>
          </p:cNvSpPr>
          <p:nvPr>
            <p:ph type="title"/>
          </p:nvPr>
        </p:nvSpPr>
        <p:spPr/>
        <p:txBody>
          <a:bodyPr/>
          <a:lstStyle/>
          <a:p>
            <a:r>
              <a:rPr lang="el-GR" dirty="0"/>
              <a:t>ΣΥΝΕΠΕΙΕΣ ΛΩΖΑΝΗΣ</a:t>
            </a:r>
          </a:p>
        </p:txBody>
      </p:sp>
      <p:sp>
        <p:nvSpPr>
          <p:cNvPr id="3" name="Θέση περιεχομένου 2">
            <a:extLst>
              <a:ext uri="{FF2B5EF4-FFF2-40B4-BE49-F238E27FC236}">
                <a16:creationId xmlns:a16="http://schemas.microsoft.com/office/drawing/2014/main" id="{85C4A9BA-0250-4AA7-B0B6-6AC73BE83350}"/>
              </a:ext>
            </a:extLst>
          </p:cNvPr>
          <p:cNvSpPr>
            <a:spLocks noGrp="1"/>
          </p:cNvSpPr>
          <p:nvPr>
            <p:ph idx="1"/>
          </p:nvPr>
        </p:nvSpPr>
        <p:spPr>
          <a:xfrm>
            <a:off x="1154954" y="2295331"/>
            <a:ext cx="8825659" cy="4404049"/>
          </a:xfrm>
        </p:spPr>
        <p:txBody>
          <a:bodyPr>
            <a:normAutofit/>
          </a:bodyPr>
          <a:lstStyle/>
          <a:p>
            <a:r>
              <a:rPr lang="el-GR" sz="1800" b="1" dirty="0">
                <a:solidFill>
                  <a:srgbClr val="000000"/>
                </a:solidFill>
                <a:effectLst/>
                <a:latin typeface="Times New Roman" panose="02020603050405020304" pitchFamily="18" charset="0"/>
                <a:ea typeface="Times New Roman" panose="02020603050405020304" pitchFamily="18" charset="0"/>
              </a:rPr>
              <a:t>Η ανταλλαγή  μειονοτήτων  που πραγματοποιήθηκε προκάλεσε μεγάλες μετακινήσεις πληθυσμών. </a:t>
            </a:r>
          </a:p>
          <a:p>
            <a:r>
              <a:rPr lang="el-GR" b="1" dirty="0">
                <a:solidFill>
                  <a:srgbClr val="000000"/>
                </a:solidFill>
                <a:latin typeface="Times New Roman" panose="02020603050405020304" pitchFamily="18" charset="0"/>
                <a:ea typeface="Times New Roman" panose="02020603050405020304" pitchFamily="18" charset="0"/>
              </a:rPr>
              <a:t>α</a:t>
            </a:r>
            <a:r>
              <a:rPr lang="el-GR" sz="1800" b="1" dirty="0">
                <a:solidFill>
                  <a:srgbClr val="000000"/>
                </a:solidFill>
                <a:effectLst/>
                <a:latin typeface="Times New Roman" panose="02020603050405020304" pitchFamily="18" charset="0"/>
                <a:ea typeface="Times New Roman" panose="02020603050405020304" pitchFamily="18" charset="0"/>
              </a:rPr>
              <a:t>) Μετακινήθηκαν από τη  Μ. Ασία και την </a:t>
            </a:r>
            <a:r>
              <a:rPr lang="el-GR" b="1" dirty="0">
                <a:solidFill>
                  <a:srgbClr val="000000"/>
                </a:solidFill>
                <a:latin typeface="Times New Roman" panose="02020603050405020304" pitchFamily="18" charset="0"/>
                <a:ea typeface="Times New Roman" panose="02020603050405020304" pitchFamily="18" charset="0"/>
              </a:rPr>
              <a:t>Ανατολική Θράκη </a:t>
            </a:r>
            <a:r>
              <a:rPr lang="el-GR" sz="1800" b="1" dirty="0">
                <a:solidFill>
                  <a:srgbClr val="000000"/>
                </a:solidFill>
                <a:effectLst/>
                <a:latin typeface="Times New Roman" panose="02020603050405020304" pitchFamily="18" charset="0"/>
                <a:ea typeface="Times New Roman" panose="02020603050405020304" pitchFamily="18" charset="0"/>
              </a:rPr>
              <a:t>στην Ελλάδα 1.650.000 Οθωμανοί υπήκοοι,  χριστιανοί και από την Ελλάδα στην Τουρκία 670.000 Έλληνες υπήκοοι,  μουσουλμάνοι. </a:t>
            </a:r>
          </a:p>
          <a:p>
            <a:r>
              <a:rPr lang="el-GR" b="1" dirty="0">
                <a:solidFill>
                  <a:srgbClr val="000000"/>
                </a:solidFill>
                <a:latin typeface="Times New Roman" panose="02020603050405020304" pitchFamily="18" charset="0"/>
                <a:ea typeface="Times New Roman" panose="02020603050405020304" pitchFamily="18" charset="0"/>
              </a:rPr>
              <a:t>β</a:t>
            </a:r>
            <a:r>
              <a:rPr lang="el-GR" sz="1800" b="1" dirty="0">
                <a:solidFill>
                  <a:srgbClr val="000000"/>
                </a:solidFill>
                <a:effectLst/>
                <a:latin typeface="Times New Roman" panose="02020603050405020304" pitchFamily="18" charset="0"/>
                <a:ea typeface="Times New Roman" panose="02020603050405020304" pitchFamily="18" charset="0"/>
              </a:rPr>
              <a:t>) Η θρησκεία και όχι η εθνικότητα αποτέλεσε το βασικό κριτήριο για την ανταλλαγή. Σύμφωνα με το άρθρο 2β της συνθήκης χρησιμοποιήθηκε ο όρος </a:t>
            </a:r>
            <a:r>
              <a:rPr lang="el-GR" sz="1800" b="1" i="1" dirty="0">
                <a:solidFill>
                  <a:srgbClr val="000000"/>
                </a:solidFill>
                <a:effectLst/>
                <a:latin typeface="Times New Roman" panose="02020603050405020304" pitchFamily="18" charset="0"/>
                <a:ea typeface="Times New Roman" panose="02020603050405020304" pitchFamily="18" charset="0"/>
              </a:rPr>
              <a:t>Μουσουλμάνοι</a:t>
            </a:r>
            <a:r>
              <a:rPr lang="el-GR" sz="1800" b="1" dirty="0">
                <a:solidFill>
                  <a:srgbClr val="000000"/>
                </a:solidFill>
                <a:effectLst/>
                <a:latin typeface="Times New Roman" panose="02020603050405020304" pitchFamily="18" charset="0"/>
                <a:ea typeface="Times New Roman" panose="02020603050405020304" pitchFamily="18" charset="0"/>
              </a:rPr>
              <a:t> και όχι </a:t>
            </a:r>
            <a:r>
              <a:rPr lang="el-GR" sz="1800" b="1" i="1" dirty="0">
                <a:solidFill>
                  <a:srgbClr val="000000"/>
                </a:solidFill>
                <a:effectLst/>
                <a:latin typeface="Times New Roman" panose="02020603050405020304" pitchFamily="18" charset="0"/>
                <a:ea typeface="Times New Roman" panose="02020603050405020304" pitchFamily="18" charset="0"/>
              </a:rPr>
              <a:t>Τούρκοι</a:t>
            </a:r>
            <a:r>
              <a:rPr lang="el-GR" sz="1800" b="1" dirty="0">
                <a:solidFill>
                  <a:srgbClr val="000000"/>
                </a:solidFill>
                <a:effectLst/>
                <a:latin typeface="Times New Roman" panose="02020603050405020304" pitchFamily="18" charset="0"/>
                <a:ea typeface="Times New Roman" panose="02020603050405020304" pitchFamily="18" charset="0"/>
              </a:rPr>
              <a:t>. </a:t>
            </a:r>
          </a:p>
          <a:p>
            <a:r>
              <a:rPr lang="el-GR" sz="1800" b="1" dirty="0">
                <a:solidFill>
                  <a:srgbClr val="000000"/>
                </a:solidFill>
                <a:effectLst/>
                <a:latin typeface="Times New Roman" panose="02020603050405020304" pitchFamily="18" charset="0"/>
                <a:ea typeface="Times New Roman" panose="02020603050405020304" pitchFamily="18" charset="0"/>
              </a:rPr>
              <a:t>Αυτό οφείλεται στο ότι κατά την οθωμανική αυτοκρατορία η </a:t>
            </a:r>
            <a:r>
              <a:rPr lang="el-GR" sz="1800" b="1" i="1" dirty="0">
                <a:solidFill>
                  <a:srgbClr val="000000"/>
                </a:solidFill>
                <a:effectLst/>
                <a:latin typeface="Times New Roman" panose="02020603050405020304" pitchFamily="18" charset="0"/>
                <a:ea typeface="Times New Roman" panose="02020603050405020304" pitchFamily="18" charset="0"/>
              </a:rPr>
              <a:t>θρησκεία</a:t>
            </a:r>
            <a:r>
              <a:rPr lang="el-GR" sz="1800" b="1" dirty="0">
                <a:solidFill>
                  <a:srgbClr val="000000"/>
                </a:solidFill>
                <a:effectLst/>
                <a:latin typeface="Times New Roman" panose="02020603050405020304" pitchFamily="18" charset="0"/>
                <a:ea typeface="Times New Roman" panose="02020603050405020304" pitchFamily="18" charset="0"/>
              </a:rPr>
              <a:t> μετρούσε πολύ περισσότερο από ότι η </a:t>
            </a:r>
            <a:r>
              <a:rPr lang="el-GR" sz="1800" b="1" i="1" dirty="0">
                <a:solidFill>
                  <a:srgbClr val="000000"/>
                </a:solidFill>
                <a:effectLst/>
                <a:latin typeface="Times New Roman" panose="02020603050405020304" pitchFamily="18" charset="0"/>
                <a:ea typeface="Times New Roman" panose="02020603050405020304" pitchFamily="18" charset="0"/>
              </a:rPr>
              <a:t>εθνικότητα</a:t>
            </a:r>
            <a:r>
              <a:rPr lang="el-GR" sz="1800" b="1" dirty="0">
                <a:solidFill>
                  <a:srgbClr val="000000"/>
                </a:solidFill>
                <a:effectLst/>
                <a:latin typeface="Times New Roman" panose="02020603050405020304" pitchFamily="18" charset="0"/>
                <a:ea typeface="Times New Roman" panose="02020603050405020304" pitchFamily="18" charset="0"/>
              </a:rPr>
              <a:t> και από την άλλη πλευρά η Τουρκία ήθελε όλοι οι μουσουλμάνοι της Δυτικής Θράκης να παραμείνουν. </a:t>
            </a:r>
          </a:p>
          <a:p>
            <a:endParaRPr lang="el-GR" dirty="0"/>
          </a:p>
        </p:txBody>
      </p:sp>
    </p:spTree>
    <p:extLst>
      <p:ext uri="{BB962C8B-B14F-4D97-AF65-F5344CB8AC3E}">
        <p14:creationId xmlns:p14="http://schemas.microsoft.com/office/powerpoint/2010/main" val="2870597619"/>
      </p:ext>
    </p:extLst>
  </p:cSld>
  <p:clrMapOvr>
    <a:masterClrMapping/>
  </p:clrMapOvr>
  <p:transition spd="slow">
    <p:randomBar dir="vert"/>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963DFC-094C-4E4A-9B65-272509E5167D}"/>
              </a:ext>
            </a:extLst>
          </p:cNvPr>
          <p:cNvSpPr>
            <a:spLocks noGrp="1"/>
          </p:cNvSpPr>
          <p:nvPr>
            <p:ph type="title"/>
          </p:nvPr>
        </p:nvSpPr>
        <p:spPr/>
        <p:txBody>
          <a:bodyPr/>
          <a:lstStyle/>
          <a:p>
            <a:r>
              <a:rPr lang="el-GR" dirty="0"/>
              <a:t>ΣΥΝΕΠΕΙΕΣ ΛΩΖΑΝΗΣ</a:t>
            </a:r>
          </a:p>
        </p:txBody>
      </p:sp>
      <p:sp>
        <p:nvSpPr>
          <p:cNvPr id="3" name="Θέση περιεχομένου 2">
            <a:extLst>
              <a:ext uri="{FF2B5EF4-FFF2-40B4-BE49-F238E27FC236}">
                <a16:creationId xmlns:a16="http://schemas.microsoft.com/office/drawing/2014/main" id="{216B94CF-9564-497F-BB3C-CFE7D4514F29}"/>
              </a:ext>
            </a:extLst>
          </p:cNvPr>
          <p:cNvSpPr>
            <a:spLocks noGrp="1"/>
          </p:cNvSpPr>
          <p:nvPr>
            <p:ph idx="1"/>
          </p:nvPr>
        </p:nvSpPr>
        <p:spPr>
          <a:xfrm>
            <a:off x="1154954" y="2315183"/>
            <a:ext cx="8825659" cy="4346874"/>
          </a:xfrm>
        </p:spPr>
        <p:txBody>
          <a:bodyPr>
            <a:normAutofit/>
          </a:bodyPr>
          <a:lstStyle/>
          <a:p>
            <a:r>
              <a:rPr lang="el-GR" sz="1800" b="1" dirty="0">
                <a:solidFill>
                  <a:srgbClr val="000000"/>
                </a:solidFill>
                <a:effectLst/>
                <a:latin typeface="Times New Roman" panose="02020603050405020304" pitchFamily="18" charset="0"/>
                <a:ea typeface="Times New Roman" panose="02020603050405020304" pitchFamily="18" charset="0"/>
              </a:rPr>
              <a:t>Μεταξύ των ανταλλάξιμων περιλαμβάνονταν επίσης οι Έλληνες του Πόντου, αλλά και τουρκόφωνοι Έλληνες, όπως τουρκόφωνοι Πόντιοι και </a:t>
            </a:r>
            <a:r>
              <a:rPr lang="el-GR" sz="1800" b="1" dirty="0" err="1">
                <a:solidFill>
                  <a:srgbClr val="000000"/>
                </a:solidFill>
                <a:effectLst/>
                <a:latin typeface="Times New Roman" panose="02020603050405020304" pitchFamily="18" charset="0"/>
                <a:ea typeface="Times New Roman" panose="02020603050405020304" pitchFamily="18" charset="0"/>
              </a:rPr>
              <a:t>Καραμανλήδες</a:t>
            </a:r>
            <a:r>
              <a:rPr lang="el-GR" sz="1800" b="1" dirty="0">
                <a:solidFill>
                  <a:srgbClr val="000000"/>
                </a:solidFill>
                <a:effectLst/>
                <a:latin typeface="Times New Roman" panose="02020603050405020304" pitchFamily="18" charset="0"/>
                <a:ea typeface="Times New Roman" panose="02020603050405020304" pitchFamily="18" charset="0"/>
              </a:rPr>
              <a:t>, καθώς και ελληνόφωνοι μουσουλμάνοι, όπως </a:t>
            </a:r>
            <a:r>
              <a:rPr lang="el-GR" sz="1800" b="1" dirty="0" err="1">
                <a:solidFill>
                  <a:srgbClr val="000000"/>
                </a:solidFill>
                <a:effectLst/>
                <a:latin typeface="Times New Roman" panose="02020603050405020304" pitchFamily="18" charset="0"/>
                <a:ea typeface="Times New Roman" panose="02020603050405020304" pitchFamily="18" charset="0"/>
              </a:rPr>
              <a:t>Τουρκοκρητικοί</a:t>
            </a:r>
            <a:r>
              <a:rPr lang="el-GR" sz="1800" b="1" dirty="0">
                <a:solidFill>
                  <a:srgbClr val="000000"/>
                </a:solidFill>
                <a:effectLst/>
                <a:latin typeface="Times New Roman" panose="02020603050405020304" pitchFamily="18" charset="0"/>
                <a:ea typeface="Times New Roman" panose="02020603050405020304" pitchFamily="18" charset="0"/>
              </a:rPr>
              <a:t> και </a:t>
            </a:r>
            <a:r>
              <a:rPr lang="el-GR" sz="1800" b="1" dirty="0" err="1">
                <a:solidFill>
                  <a:srgbClr val="000000"/>
                </a:solidFill>
                <a:effectLst/>
                <a:latin typeface="Times New Roman" panose="02020603050405020304" pitchFamily="18" charset="0"/>
                <a:ea typeface="Times New Roman" panose="02020603050405020304" pitchFamily="18" charset="0"/>
              </a:rPr>
              <a:t>Βαλαάδε</a:t>
            </a:r>
            <a:r>
              <a:rPr lang="el-GR" sz="1800" b="1" u="sng" dirty="0" err="1">
                <a:solidFill>
                  <a:srgbClr val="000000"/>
                </a:solidFill>
                <a:effectLst/>
                <a:latin typeface="Times New Roman" panose="02020603050405020304" pitchFamily="18" charset="0"/>
                <a:ea typeface="Times New Roman" panose="02020603050405020304" pitchFamily="18" charset="0"/>
              </a:rPr>
              <a:t>ς</a:t>
            </a:r>
            <a:r>
              <a:rPr lang="el-GR" sz="1800" b="1" dirty="0">
                <a:solidFill>
                  <a:srgbClr val="000000"/>
                </a:solidFill>
                <a:effectLst/>
                <a:latin typeface="Times New Roman" panose="02020603050405020304" pitchFamily="18" charset="0"/>
                <a:ea typeface="Times New Roman" panose="02020603050405020304" pitchFamily="18" charset="0"/>
              </a:rPr>
              <a:t> της Δυτικής Μακεδονίας. Μαζί με τους Έλληνες, πέρασε στην Ελλάδα και αριθμός Αρμενίων και </a:t>
            </a:r>
            <a:r>
              <a:rPr lang="el-GR" sz="1800" b="1" dirty="0" err="1">
                <a:solidFill>
                  <a:srgbClr val="000000"/>
                </a:solidFill>
                <a:effectLst/>
                <a:latin typeface="Times New Roman" panose="02020603050405020304" pitchFamily="18" charset="0"/>
                <a:ea typeface="Times New Roman" panose="02020603050405020304" pitchFamily="18" charset="0"/>
              </a:rPr>
              <a:t>Συροχαλδαίων</a:t>
            </a:r>
            <a:r>
              <a:rPr lang="el-GR" sz="1800" b="1" dirty="0">
                <a:solidFill>
                  <a:srgbClr val="000000"/>
                </a:solidFill>
                <a:effectLst/>
                <a:latin typeface="Times New Roman" panose="02020603050405020304" pitchFamily="18" charset="0"/>
                <a:ea typeface="Times New Roman" panose="02020603050405020304" pitchFamily="18" charset="0"/>
              </a:rPr>
              <a:t>. </a:t>
            </a:r>
          </a:p>
          <a:p>
            <a:r>
              <a:rPr lang="el-GR" sz="1800" b="1" dirty="0">
                <a:solidFill>
                  <a:srgbClr val="000000"/>
                </a:solidFill>
                <a:effectLst/>
                <a:latin typeface="Times New Roman" panose="02020603050405020304" pitchFamily="18" charset="0"/>
                <a:ea typeface="Times New Roman" panose="02020603050405020304" pitchFamily="18" charset="0"/>
              </a:rPr>
              <a:t>Εξαιρέθηκαν από την ανταλλαγή </a:t>
            </a:r>
          </a:p>
          <a:p>
            <a:r>
              <a:rPr lang="el-GR" b="1" dirty="0">
                <a:solidFill>
                  <a:srgbClr val="000000"/>
                </a:solidFill>
                <a:latin typeface="Times New Roman" panose="02020603050405020304" pitchFamily="18" charset="0"/>
                <a:ea typeface="Times New Roman" panose="02020603050405020304" pitchFamily="18" charset="0"/>
              </a:rPr>
              <a:t>Α) </a:t>
            </a:r>
            <a:r>
              <a:rPr lang="el-GR" sz="1800" b="1" dirty="0">
                <a:solidFill>
                  <a:srgbClr val="000000"/>
                </a:solidFill>
                <a:effectLst/>
                <a:latin typeface="Times New Roman" panose="02020603050405020304" pitchFamily="18" charset="0"/>
                <a:ea typeface="Times New Roman" panose="02020603050405020304" pitchFamily="18" charset="0"/>
              </a:rPr>
              <a:t>οι Ρωμιοί κάτοικοι της νομαρχίας της Κωνσταντινούπολης (οι 125.000 μόνιμοι κάτοικοι της Κωνσταντινούπολης, των </a:t>
            </a:r>
            <a:r>
              <a:rPr lang="el-GR" sz="1800" b="1" dirty="0" err="1">
                <a:solidFill>
                  <a:srgbClr val="000000"/>
                </a:solidFill>
                <a:effectLst/>
                <a:latin typeface="Times New Roman" panose="02020603050405020304" pitchFamily="18" charset="0"/>
                <a:ea typeface="Times New Roman" panose="02020603050405020304" pitchFamily="18" charset="0"/>
              </a:rPr>
              <a:t>Πριγκιπονήσων</a:t>
            </a:r>
            <a:r>
              <a:rPr lang="el-GR" sz="1800" b="1" dirty="0">
                <a:solidFill>
                  <a:srgbClr val="000000"/>
                </a:solidFill>
                <a:effectLst/>
                <a:latin typeface="Times New Roman" panose="02020603050405020304" pitchFamily="18" charset="0"/>
                <a:ea typeface="Times New Roman" panose="02020603050405020304" pitchFamily="18" charset="0"/>
              </a:rPr>
              <a:t> και των περιχώρων, οι οποίοι ήταν εγκατεστημένοι πριν από τις 30.10.1918) </a:t>
            </a:r>
          </a:p>
          <a:p>
            <a:r>
              <a:rPr lang="el-GR" sz="1800" b="1" dirty="0">
                <a:solidFill>
                  <a:srgbClr val="000000"/>
                </a:solidFill>
                <a:effectLst/>
                <a:latin typeface="Times New Roman" panose="02020603050405020304" pitchFamily="18" charset="0"/>
                <a:ea typeface="Times New Roman" panose="02020603050405020304" pitchFamily="18" charset="0"/>
              </a:rPr>
              <a:t>Β) και οι κάτοικοι της Ίμβρου και της </a:t>
            </a:r>
            <a:r>
              <a:rPr lang="el-GR" b="1" u="sng" dirty="0" err="1">
                <a:solidFill>
                  <a:srgbClr val="000000"/>
                </a:solidFill>
                <a:latin typeface="Times New Roman" panose="02020603050405020304" pitchFamily="18" charset="0"/>
                <a:ea typeface="Times New Roman" panose="02020603050405020304" pitchFamily="18" charset="0"/>
              </a:rPr>
              <a:t>Τενέδου</a:t>
            </a:r>
            <a:r>
              <a:rPr lang="el-GR" b="1" u="sng" dirty="0">
                <a:solidFill>
                  <a:srgbClr val="000000"/>
                </a:solidFill>
                <a:latin typeface="Times New Roman" panose="02020603050405020304" pitchFamily="18" charset="0"/>
                <a:ea typeface="Times New Roman" panose="02020603050405020304" pitchFamily="18" charset="0"/>
              </a:rPr>
              <a:t> </a:t>
            </a:r>
            <a:r>
              <a:rPr lang="el-GR" sz="1800" b="1" dirty="0">
                <a:solidFill>
                  <a:srgbClr val="000000"/>
                </a:solidFill>
                <a:effectLst/>
                <a:latin typeface="Times New Roman" panose="02020603050405020304" pitchFamily="18" charset="0"/>
                <a:ea typeface="Times New Roman" panose="02020603050405020304" pitchFamily="18" charset="0"/>
              </a:rPr>
              <a:t> (6.000 κάτοικοι), ενώ στην Ελλάδα παρέμειναν 110.000 Μουσουλμάνοι της Δυτικής Θράκης. </a:t>
            </a:r>
          </a:p>
          <a:p>
            <a:r>
              <a:rPr lang="el-GR" sz="1800" b="1" dirty="0">
                <a:solidFill>
                  <a:srgbClr val="000000"/>
                </a:solidFill>
                <a:effectLst/>
                <a:latin typeface="Times New Roman" panose="02020603050405020304" pitchFamily="18" charset="0"/>
                <a:ea typeface="Times New Roman" panose="02020603050405020304" pitchFamily="18" charset="0"/>
              </a:rPr>
              <a:t>Γ) Επιπλέον, βάσει του άρθρου 23, η Τουρκία απεμπόλησε πλήρως τα κυριαρχικά της δικαιώματα επί της Κύπρου. </a:t>
            </a:r>
            <a:endParaRPr lang="el-GR" sz="1800" b="1"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621397013"/>
      </p:ext>
    </p:extLst>
  </p:cSld>
  <p:clrMapOvr>
    <a:masterClrMapping/>
  </p:clrMapOvr>
  <p:transition spd="slow">
    <p:randomBar dir="vert"/>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98F7DF-AFEB-4EDA-B87E-3DFC78268D11}"/>
              </a:ext>
            </a:extLst>
          </p:cNvPr>
          <p:cNvSpPr>
            <a:spLocks noGrp="1"/>
          </p:cNvSpPr>
          <p:nvPr>
            <p:ph type="title"/>
          </p:nvPr>
        </p:nvSpPr>
        <p:spPr>
          <a:xfrm>
            <a:off x="1154954" y="525294"/>
            <a:ext cx="8761413" cy="1155338"/>
          </a:xfrm>
        </p:spPr>
        <p:txBody>
          <a:bodyPr>
            <a:normAutofit fontScale="90000"/>
          </a:bodyPr>
          <a:lstStyle/>
          <a:p>
            <a:r>
              <a:rPr lang="el-GR" dirty="0"/>
              <a:t>ΚΥΒΕΡΝΗΣΗ ΠΛΑΣΤΗΡΑ ΚΑΙ ΑΓΡΟΤΙΚΟ ΖΗΤΗΜΑ</a:t>
            </a:r>
          </a:p>
        </p:txBody>
      </p:sp>
      <p:sp>
        <p:nvSpPr>
          <p:cNvPr id="3" name="Θέση περιεχομένου 2">
            <a:extLst>
              <a:ext uri="{FF2B5EF4-FFF2-40B4-BE49-F238E27FC236}">
                <a16:creationId xmlns:a16="http://schemas.microsoft.com/office/drawing/2014/main" id="{8565CDD2-FDC4-48FA-B8BB-BF2B22F60659}"/>
              </a:ext>
            </a:extLst>
          </p:cNvPr>
          <p:cNvSpPr>
            <a:spLocks noGrp="1"/>
          </p:cNvSpPr>
          <p:nvPr>
            <p:ph idx="1"/>
          </p:nvPr>
        </p:nvSpPr>
        <p:spPr>
          <a:xfrm>
            <a:off x="1154954" y="2188723"/>
            <a:ext cx="8825659" cy="4669277"/>
          </a:xfrm>
        </p:spPr>
        <p:txBody>
          <a:bodyPr>
            <a:normAutofit fontScale="85000" lnSpcReduction="10000"/>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Η Επαναστατική Κυβέρνηση Πλαστήρα με το ΝΔ «Περί αποκαταστάσεως των ακτημόνων καλλιεργητών» στις 5 Μαρτίου 1923 δρομολόγησε τάχιστα την απαλλοτρίωση των τσιφλικιών και θεσμοθέτησε την αγροτική μεταρρύθμιση, αντιμέτωπη και με το αίτημα της αποκατάστασης και των προσφύγων. </a:t>
            </a:r>
            <a:endParaRPr lang="el-GR" sz="1800" b="1" dirty="0">
              <a:effectLst/>
              <a:latin typeface="Times New Roman" panose="02020603050405020304" pitchFamily="18" charset="0"/>
              <a:ea typeface="Times New Roman" panose="02020603050405020304" pitchFamily="18" charset="0"/>
            </a:endParaRPr>
          </a:p>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Ο Εθνικός Διχασμός συνεχίστηκε ως εμφύλιος μετά την εκτέλεση των Έξι και εξαιτίας αυτής. Ως κρίση εθνικής ολοκλήρωσης μέσα στα όρια του κράτους και ως αντιπαράθεση στο πολιτειακό </a:t>
            </a:r>
            <a:r>
              <a:rPr lang="el-GR" sz="1800" b="1" dirty="0" err="1">
                <a:solidFill>
                  <a:srgbClr val="000000"/>
                </a:solidFill>
                <a:effectLst/>
                <a:latin typeface="Times New Roman" panose="02020603050405020304" pitchFamily="18" charset="0"/>
                <a:ea typeface="Times New Roman" panose="02020603050405020304" pitchFamily="18" charset="0"/>
              </a:rPr>
              <a:t>ζήτημα.Ο</a:t>
            </a:r>
            <a:r>
              <a:rPr lang="el-GR" sz="1800" b="1" dirty="0">
                <a:solidFill>
                  <a:srgbClr val="000000"/>
                </a:solidFill>
                <a:effectLst/>
                <a:latin typeface="Times New Roman" panose="02020603050405020304" pitchFamily="18" charset="0"/>
                <a:ea typeface="Times New Roman" panose="02020603050405020304" pitchFamily="18" charset="0"/>
              </a:rPr>
              <a:t> νέος Νόμος επέτρεπε την εγκατάσταση ακτημόνων και προσφύγων σε ακίνητα πριν από την αποζημίωση των ιδιοκτητών τους. Η αποζημίωση θα γινόταν με κρατικά ομόλογα.</a:t>
            </a:r>
            <a:endParaRPr lang="el-GR" sz="1800" b="1" dirty="0">
              <a:effectLst/>
              <a:latin typeface="Times New Roman" panose="02020603050405020304" pitchFamily="18" charset="0"/>
              <a:ea typeface="Times New Roman" panose="02020603050405020304" pitchFamily="18" charset="0"/>
            </a:endParaRPr>
          </a:p>
          <a:p>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ΦΕΚ Α/57/5 Μαρτίου 1923.</a:t>
            </a: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σ. 24.</a:t>
            </a:r>
          </a:p>
          <a:p>
            <a:endParaRPr lang="el-GR" dirty="0"/>
          </a:p>
        </p:txBody>
      </p:sp>
    </p:spTree>
    <p:extLst>
      <p:ext uri="{BB962C8B-B14F-4D97-AF65-F5344CB8AC3E}">
        <p14:creationId xmlns:p14="http://schemas.microsoft.com/office/powerpoint/2010/main" val="328567510"/>
      </p:ext>
    </p:extLst>
  </p:cSld>
  <p:clrMapOvr>
    <a:masterClrMapping/>
  </p:clrMapOvr>
  <p:transition spd="slow">
    <p:randomBar dir="vert"/>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0C9333-6C77-4270-A8FA-08CF93741FF9}"/>
              </a:ext>
            </a:extLst>
          </p:cNvPr>
          <p:cNvSpPr>
            <a:spLocks noGrp="1"/>
          </p:cNvSpPr>
          <p:nvPr>
            <p:ph type="title"/>
          </p:nvPr>
        </p:nvSpPr>
        <p:spPr/>
        <p:txBody>
          <a:bodyPr/>
          <a:lstStyle/>
          <a:p>
            <a:r>
              <a:rPr lang="el-GR" dirty="0"/>
              <a:t>ΕΚΛΟΓΕΣ 1923</a:t>
            </a:r>
          </a:p>
        </p:txBody>
      </p:sp>
      <p:sp>
        <p:nvSpPr>
          <p:cNvPr id="3" name="Θέση περιεχομένου 2">
            <a:extLst>
              <a:ext uri="{FF2B5EF4-FFF2-40B4-BE49-F238E27FC236}">
                <a16:creationId xmlns:a16="http://schemas.microsoft.com/office/drawing/2014/main" id="{934A4F8B-F552-412B-B7AB-C99A503E3845}"/>
              </a:ext>
            </a:extLst>
          </p:cNvPr>
          <p:cNvSpPr>
            <a:spLocks noGrp="1"/>
          </p:cNvSpPr>
          <p:nvPr>
            <p:ph idx="1"/>
          </p:nvPr>
        </p:nvSpPr>
        <p:spPr>
          <a:xfrm>
            <a:off x="1154954" y="2295727"/>
            <a:ext cx="8825659" cy="4786207"/>
          </a:xfrm>
        </p:spPr>
        <p:txBody>
          <a:bodyPr>
            <a:normAutofit fontScale="92500" lnSpcReduction="20000"/>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Τις 18 Οκτωβρίου 1923 προκηρύχτηκαν εκλογές με το πλειοψηφικό εκλογικό σύστημα της </a:t>
            </a:r>
            <a:r>
              <a:rPr lang="el-GR" sz="1800" b="1" dirty="0" err="1">
                <a:solidFill>
                  <a:srgbClr val="000000"/>
                </a:solidFill>
                <a:effectLst/>
                <a:latin typeface="Times New Roman" panose="02020603050405020304" pitchFamily="18" charset="0"/>
                <a:ea typeface="Times New Roman" panose="02020603050405020304" pitchFamily="18" charset="0"/>
              </a:rPr>
              <a:t>στενοευρείας</a:t>
            </a:r>
            <a:r>
              <a:rPr lang="el-GR" sz="1800" b="1" dirty="0">
                <a:solidFill>
                  <a:srgbClr val="000000"/>
                </a:solidFill>
                <a:effectLst/>
                <a:latin typeface="Times New Roman" panose="02020603050405020304" pitchFamily="18" charset="0"/>
                <a:ea typeface="Times New Roman" panose="02020603050405020304" pitchFamily="18" charset="0"/>
              </a:rPr>
              <a:t>, δηλαδή στενή εκλογική περιφέρεια στην Παλιά Ελλάδα, ευρεία στις νέες Χώρες και εκλογικούς συλλόγους για τους αλλοεθνείς. Οι εκλογές προκηρύχτηκαν για τις 2 Δεκεμβρίου 1923. Στις 21  Οκτωβρίου του 1923 ο Μεταξάς έκανε αντεπανάσταση που κατεστάλη τελικά στις 27 Οκτωβρίου 1923.τις εκλογές της 16</a:t>
            </a:r>
            <a:r>
              <a:rPr lang="el-GR" sz="1800" b="1" baseline="30000" dirty="0">
                <a:solidFill>
                  <a:srgbClr val="000000"/>
                </a:solidFill>
                <a:effectLst/>
                <a:latin typeface="Times New Roman" panose="02020603050405020304" pitchFamily="18" charset="0"/>
                <a:ea typeface="Times New Roman" panose="02020603050405020304" pitchFamily="18" charset="0"/>
              </a:rPr>
              <a:t>ης</a:t>
            </a:r>
            <a:r>
              <a:rPr lang="el-GR" sz="1800" b="1" dirty="0">
                <a:solidFill>
                  <a:srgbClr val="000000"/>
                </a:solidFill>
                <a:effectLst/>
                <a:latin typeface="Times New Roman" panose="02020603050405020304" pitchFamily="18" charset="0"/>
                <a:ea typeface="Times New Roman" panose="02020603050405020304" pitchFamily="18" charset="0"/>
              </a:rPr>
              <a:t> Δεκεμβρίου 1923 οι </a:t>
            </a:r>
            <a:r>
              <a:rPr lang="el-GR" sz="1800" b="1" dirty="0" err="1">
                <a:solidFill>
                  <a:srgbClr val="000000"/>
                </a:solidFill>
                <a:effectLst/>
                <a:latin typeface="Times New Roman" panose="02020603050405020304" pitchFamily="18" charset="0"/>
                <a:ea typeface="Times New Roman" panose="02020603050405020304" pitchFamily="18" charset="0"/>
              </a:rPr>
              <a:t>αντιβενιζελικοί</a:t>
            </a:r>
            <a:r>
              <a:rPr lang="el-GR" sz="1800" b="1" dirty="0">
                <a:solidFill>
                  <a:srgbClr val="000000"/>
                </a:solidFill>
                <a:effectLst/>
                <a:latin typeface="Times New Roman" panose="02020603050405020304" pitchFamily="18" charset="0"/>
                <a:ea typeface="Times New Roman" panose="02020603050405020304" pitchFamily="18" charset="0"/>
              </a:rPr>
              <a:t> απείχαν. Μετείχαν οι Φιλελεύθεροι, οι Δημοκρατικοί Φιλελεύθεροι και η Δημοκρατική Ένωση. Στα μέσα του 1923 είχε συσταθεί ο νέος Στρατιωτικός Σύνδεσμος, ο οποίος </a:t>
            </a:r>
            <a:r>
              <a:rPr lang="el-GR" sz="1800" b="1" dirty="0" err="1">
                <a:solidFill>
                  <a:srgbClr val="000000"/>
                </a:solidFill>
                <a:effectLst/>
                <a:latin typeface="Times New Roman" panose="02020603050405020304" pitchFamily="18" charset="0"/>
                <a:ea typeface="Times New Roman" panose="02020603050405020304" pitchFamily="18" charset="0"/>
              </a:rPr>
              <a:t>παρενέβαινε</a:t>
            </a:r>
            <a:r>
              <a:rPr lang="el-GR" sz="1800" b="1" dirty="0">
                <a:solidFill>
                  <a:srgbClr val="000000"/>
                </a:solidFill>
                <a:effectLst/>
                <a:latin typeface="Times New Roman" panose="02020603050405020304" pitchFamily="18" charset="0"/>
                <a:ea typeface="Times New Roman" panose="02020603050405020304" pitchFamily="18" charset="0"/>
              </a:rPr>
              <a:t> στην ζωή του τόπου.  Στις 19 Δεκεμβρίου ο βασιλιάς Γεώργιος Β έφυγε με άδεια στο εξωτερικό.</a:t>
            </a:r>
            <a:endParaRPr lang="el-GR" sz="1800" b="1" dirty="0">
              <a:effectLst/>
              <a:latin typeface="Times New Roman" panose="02020603050405020304" pitchFamily="18" charset="0"/>
              <a:ea typeface="Times New Roman" panose="02020603050405020304" pitchFamily="18" charset="0"/>
            </a:endParaRPr>
          </a:p>
          <a:p>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σ.34.</a:t>
            </a:r>
          </a:p>
          <a:p>
            <a:endParaRPr lang="el-GR" dirty="0"/>
          </a:p>
        </p:txBody>
      </p:sp>
    </p:spTree>
    <p:extLst>
      <p:ext uri="{BB962C8B-B14F-4D97-AF65-F5344CB8AC3E}">
        <p14:creationId xmlns:p14="http://schemas.microsoft.com/office/powerpoint/2010/main" val="3008671851"/>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22E65-9FFF-42E8-9B10-9F7E9BFF4404}"/>
              </a:ext>
            </a:extLst>
          </p:cNvPr>
          <p:cNvSpPr>
            <a:spLocks noGrp="1"/>
          </p:cNvSpPr>
          <p:nvPr>
            <p:ph type="title"/>
          </p:nvPr>
        </p:nvSpPr>
        <p:spPr/>
        <p:txBody>
          <a:bodyPr/>
          <a:lstStyle/>
          <a:p>
            <a:r>
              <a:rPr lang="el-GR" dirty="0"/>
              <a:t>ΔΙΑΚΟΙΝΩΣΗ Μ.ΔΥΝΑΜΕΩΝ 8.6.1916</a:t>
            </a:r>
          </a:p>
        </p:txBody>
      </p:sp>
      <p:sp>
        <p:nvSpPr>
          <p:cNvPr id="3" name="Θέση περιεχομένου 2">
            <a:extLst>
              <a:ext uri="{FF2B5EF4-FFF2-40B4-BE49-F238E27FC236}">
                <a16:creationId xmlns:a16="http://schemas.microsoft.com/office/drawing/2014/main" id="{2CFB9677-EE74-4D9E-9937-B2DDE4FD1B60}"/>
              </a:ext>
            </a:extLst>
          </p:cNvPr>
          <p:cNvSpPr>
            <a:spLocks noGrp="1"/>
          </p:cNvSpPr>
          <p:nvPr>
            <p:ph idx="1"/>
          </p:nvPr>
        </p:nvSpPr>
        <p:spPr>
          <a:xfrm>
            <a:off x="1154954" y="2369976"/>
            <a:ext cx="8825659" cy="3649824"/>
          </a:xfrm>
        </p:spPr>
        <p:txBody>
          <a:bodyPr>
            <a:normAutofit fontScale="85000" lnSpcReduction="20000"/>
          </a:bodyPr>
          <a:lstStyle/>
          <a:p>
            <a:pPr algn="just">
              <a:lnSpc>
                <a:spcPct val="200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Στις 8 Ιουνίου 1916 οι πρέσβεις Γαλλίας, Ρωσίας, Βρετανίας ζήτησαν με διακοίνωση από τον Κωνσταντίνο α) αντικατάσταση του Σκουλούδη από υπηρεσιακή κυβέρνηση β) αποστράτευση γ) διάλυση της Βουλής και διενέργεια εκλογών με επίκληση των δικαιωμάτων τους ως προστάτιδων δυνάμεων. Οι όροι έγιναν δεκτοί. Μετά την αποστράτευση συγκροτήθηκαν οι Σύνδεσμοι Επιστράτων με επικεφαλής τον Πανελλήνιο Σύλλογο Εφέδρων οι οποίοι επιδόθηκαν στην τρομοκράτηση των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βενιζελικών</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Μόλις τον Ιούλιο ιδρύθηκε ο Εθνικός Σύνδεσμος Ελλήνων  Επιστράτων των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βενιζελικών</a:t>
            </a:r>
            <a:r>
              <a:rPr lang="el-GR"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σ. 83, </a:t>
            </a:r>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Ν. </a:t>
            </a:r>
            <a:r>
              <a:rPr lang="el-GR" sz="18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Ρουδομέτωφ</a:t>
            </a:r>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επιμ</a:t>
            </a:r>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Τετράδια </a:t>
            </a:r>
            <a:r>
              <a:rPr lang="el-GR" sz="18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Βουλγαρικῆς</a:t>
            </a:r>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Κατοχῆς</a:t>
            </a:r>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Ἀνατολική</a:t>
            </a:r>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Μακεδονία 1916-1918, τ. 2ος, </a:t>
            </a:r>
            <a:r>
              <a:rPr lang="el-GR" sz="18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Ἱστορικό</a:t>
            </a:r>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Λογοτεχνικό </a:t>
            </a:r>
            <a:r>
              <a:rPr lang="el-GR" sz="18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Ἀρχεῖο</a:t>
            </a:r>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Καβάλας, Καβάλα 2008.</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73819592"/>
      </p:ext>
    </p:extLst>
  </p:cSld>
  <p:clrMapOvr>
    <a:masterClrMapping/>
  </p:clrMapOvr>
  <p:transition spd="slow">
    <p:randomBar dir="vert"/>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EE09E2-24D2-4116-9F87-80F602CFB6B4}"/>
              </a:ext>
            </a:extLst>
          </p:cNvPr>
          <p:cNvSpPr>
            <a:spLocks noGrp="1"/>
          </p:cNvSpPr>
          <p:nvPr>
            <p:ph type="title"/>
          </p:nvPr>
        </p:nvSpPr>
        <p:spPr/>
        <p:txBody>
          <a:bodyPr/>
          <a:lstStyle/>
          <a:p>
            <a:r>
              <a:rPr lang="el-GR" dirty="0"/>
              <a:t>Δ ΣΥΝΤΑΚΤΙΚΗ ΣΥΝΕΛΕΥΣΗ 2 .1.1924</a:t>
            </a:r>
          </a:p>
        </p:txBody>
      </p:sp>
      <p:sp>
        <p:nvSpPr>
          <p:cNvPr id="3" name="Θέση περιεχομένου 2">
            <a:extLst>
              <a:ext uri="{FF2B5EF4-FFF2-40B4-BE49-F238E27FC236}">
                <a16:creationId xmlns:a16="http://schemas.microsoft.com/office/drawing/2014/main" id="{14F7453F-C0AA-4EC8-BE68-41AB6C41CDC0}"/>
              </a:ext>
            </a:extLst>
          </p:cNvPr>
          <p:cNvSpPr>
            <a:spLocks noGrp="1"/>
          </p:cNvSpPr>
          <p:nvPr>
            <p:ph idx="1"/>
          </p:nvPr>
        </p:nvSpPr>
        <p:spPr>
          <a:xfrm>
            <a:off x="1154954" y="2266545"/>
            <a:ext cx="8825659" cy="4470157"/>
          </a:xfrm>
        </p:spPr>
        <p:txBody>
          <a:bodyPr>
            <a:normAutofit fontScale="25000" lnSpcReduction="20000"/>
          </a:bodyPr>
          <a:lstStyle/>
          <a:p>
            <a:pPr algn="just">
              <a:lnSpc>
                <a:spcPct val="200000"/>
              </a:lnSpc>
              <a:spcBef>
                <a:spcPts val="600"/>
              </a:spcBef>
              <a:spcAft>
                <a:spcPts val="600"/>
              </a:spcAft>
            </a:pPr>
            <a:r>
              <a:rPr lang="el-GR" sz="5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Στις 2 Ιανουαρίου 1924 η Επανάσταση έδωσε την εξουσία στην Δ Συντακτική Συνέλευση.  Στις 4 Ιανουαρίου ο Βενιζέλος επέστρεψε από το εξωτερικό πήρε στις 29 </a:t>
            </a:r>
            <a:r>
              <a:rPr lang="el-GR" sz="5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Ιαουαρίου</a:t>
            </a:r>
            <a:r>
              <a:rPr lang="el-GR" sz="5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ως κυβέρνηση ψήφο εμπιστοσύνης στην συζήτηση όμως συγκρούστηκε με σφοδρότητα με τον Παπαναστασίου  και παραιτήθηκε κυρίως για την εμπλοκή των στρατιωτικών Πάγκαλου, Κονδύλη  στην πολιτική που επέτρεψε ο Παπαναστασίου. Το κόμμα των Φιλελευθέρων διασπάστηκε σε προοδευτικούς Φιλελευθέρους με επικεφαλής τον Γιώργο Καφαντάρη, τους Συντηρητικούς Φιλελεύθερους με επικεφαλής τον Ανδρέα Μιχαλακόπουλο και τους περί τον Θεμιστοκλή Σοφούλη. Στις 24 Μαρτίου ο Παπαναστασίου στηριζόμενος από Μιχαλακόπουλο και Καφαντάρη έλαβε ψήφο εμπιστοσύνης. Στις 25 Μαρτίου 1924 η Συνέλευση αποφάσισε ομόφωνα την έκπτωση της δυναστείας και την ανακήρυξη της Αβασίλευτης Δημοκρατίας, που εγκρίθηκε στις 13 Απριλίου 1924.Το πολίτευμα ενέκρινε ο Μεταξάς όχι όμως </a:t>
            </a:r>
            <a:r>
              <a:rPr lang="el-GR" sz="5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οΠαναγής</a:t>
            </a:r>
            <a:r>
              <a:rPr lang="el-GR" sz="5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Τσαλδάρης νέος αρχηγός του Λαϊκού Κόμματος. Ο Παπαναστασίου εξέδωσε το ΝΔ περί κατοχυρώσεως του δημοκρατικού πολιτεύματος.</a:t>
            </a:r>
          </a:p>
          <a:p>
            <a:pPr algn="just">
              <a:lnSpc>
                <a:spcPct val="200000"/>
              </a:lnSpc>
              <a:spcBef>
                <a:spcPts val="600"/>
              </a:spcBef>
              <a:spcAft>
                <a:spcPts val="600"/>
              </a:spcAft>
            </a:pPr>
            <a:endParaRPr lang="el-GR"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600"/>
              </a:spcBef>
              <a:spcAft>
                <a:spcPts val="600"/>
              </a:spcAft>
            </a:pPr>
            <a:endParaRPr lang="el-GR"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600"/>
              </a:spcBef>
              <a:spcAft>
                <a:spcPts val="600"/>
              </a:spcAft>
            </a:pPr>
            <a:endParaRPr lang="el-GR"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827095140"/>
      </p:ext>
    </p:extLst>
  </p:cSld>
  <p:clrMapOvr>
    <a:masterClrMapping/>
  </p:clrMapOvr>
  <p:transition spd="slow">
    <p:randomBar dir="vert"/>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3FC191-B8E1-4394-86C6-D80CE914C2DD}"/>
              </a:ext>
            </a:extLst>
          </p:cNvPr>
          <p:cNvSpPr>
            <a:spLocks noGrp="1"/>
          </p:cNvSpPr>
          <p:nvPr>
            <p:ph type="title"/>
          </p:nvPr>
        </p:nvSpPr>
        <p:spPr/>
        <p:txBody>
          <a:bodyPr/>
          <a:lstStyle/>
          <a:p>
            <a:r>
              <a:rPr lang="el-GR" dirty="0"/>
              <a:t>ΑΝΑΦΟΡΕΣ</a:t>
            </a:r>
          </a:p>
        </p:txBody>
      </p:sp>
      <p:sp>
        <p:nvSpPr>
          <p:cNvPr id="3" name="Θέση περιεχομένου 2">
            <a:extLst>
              <a:ext uri="{FF2B5EF4-FFF2-40B4-BE49-F238E27FC236}">
                <a16:creationId xmlns:a16="http://schemas.microsoft.com/office/drawing/2014/main" id="{A69F5F32-C228-4FF1-8E00-B0645304A879}"/>
              </a:ext>
            </a:extLst>
          </p:cNvPr>
          <p:cNvSpPr>
            <a:spLocks noGrp="1"/>
          </p:cNvSpPr>
          <p:nvPr>
            <p:ph idx="1"/>
          </p:nvPr>
        </p:nvSpPr>
        <p:spPr/>
        <p:txBody>
          <a:bodyPr/>
          <a:lstStyle/>
          <a:p>
            <a:pPr>
              <a:lnSpc>
                <a:spcPct val="150000"/>
              </a:lnSpc>
            </a:pP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ΠΣΒ, 24.3.1924, σ. 673</a:t>
            </a:r>
          </a:p>
          <a:p>
            <a:pPr>
              <a:lnSpc>
                <a:spcPct val="150000"/>
              </a:lnSpc>
            </a:pP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ΠΣΒ, 25.3.1924, σ. 686</a:t>
            </a:r>
          </a:p>
          <a:p>
            <a:pPr>
              <a:lnSpc>
                <a:spcPct val="150000"/>
              </a:lnSpc>
            </a:pP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Δαφνής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τ.1., σ.245.</a:t>
            </a:r>
          </a:p>
          <a:p>
            <a:pPr>
              <a:lnSpc>
                <a:spcPct val="150000"/>
              </a:lnSpc>
            </a:pP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ΦΕΚ Α 93/23 Απριλίου 1924</a:t>
            </a:r>
          </a:p>
          <a:p>
            <a:endParaRPr lang="el-GR" dirty="0"/>
          </a:p>
        </p:txBody>
      </p:sp>
    </p:spTree>
    <p:extLst>
      <p:ext uri="{BB962C8B-B14F-4D97-AF65-F5344CB8AC3E}">
        <p14:creationId xmlns:p14="http://schemas.microsoft.com/office/powerpoint/2010/main" val="1879598601"/>
      </p:ext>
    </p:extLst>
  </p:cSld>
  <p:clrMapOvr>
    <a:masterClrMapping/>
  </p:clrMapOvr>
  <p:transition spd="slow">
    <p:randomBar dir="vert"/>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C811CC-4EA9-4658-A73A-53D55F9FF95C}"/>
              </a:ext>
            </a:extLst>
          </p:cNvPr>
          <p:cNvSpPr>
            <a:spLocks noGrp="1"/>
          </p:cNvSpPr>
          <p:nvPr>
            <p:ph type="title"/>
          </p:nvPr>
        </p:nvSpPr>
        <p:spPr/>
        <p:txBody>
          <a:bodyPr/>
          <a:lstStyle/>
          <a:p>
            <a:r>
              <a:rPr lang="el-GR" dirty="0"/>
              <a:t>ΔΙΑΣΠΑΣΗ ΤΩΝ ΦΙΛΕΛΕΥΘΕΡΩΝ</a:t>
            </a:r>
          </a:p>
        </p:txBody>
      </p:sp>
      <p:sp>
        <p:nvSpPr>
          <p:cNvPr id="3" name="Θέση περιεχομένου 2">
            <a:extLst>
              <a:ext uri="{FF2B5EF4-FFF2-40B4-BE49-F238E27FC236}">
                <a16:creationId xmlns:a16="http://schemas.microsoft.com/office/drawing/2014/main" id="{72D33077-0B77-4F01-BA28-AAECD3C6453F}"/>
              </a:ext>
            </a:extLst>
          </p:cNvPr>
          <p:cNvSpPr>
            <a:spLocks noGrp="1"/>
          </p:cNvSpPr>
          <p:nvPr>
            <p:ph idx="1"/>
          </p:nvPr>
        </p:nvSpPr>
        <p:spPr>
          <a:xfrm>
            <a:off x="1154954" y="2295727"/>
            <a:ext cx="8825659" cy="4450305"/>
          </a:xfrm>
        </p:spPr>
        <p:txBody>
          <a:bodyPr>
            <a:normAutofit lnSpcReduction="10000"/>
          </a:bodyPr>
          <a:lstStyle/>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Οι Φιλελεύθεροι είχαν χωριστεί σε Δεξιούς (Προοδευτικοί και Συντηρητικοί Φιλελεύθεροι) και αριστερούς (Δημοκρατική Ένωση).  </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Η κυβέρνηση Παπαναστασίου ανατράπηκες τις 19 Ιουλίου 1924.</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Ακολούθησαν </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α) η προσωρινή κυβέρνηση Σοφούλη</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β) στις 15 Οκτωβρίου 1924 η κυβέρνηση Μιχαλακόπουλου που συνήψε το προσφυγικό δάνειο και την σύμβαση με την </a:t>
            </a:r>
            <a:r>
              <a:rPr lang="el-GR"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Ούλεν</a:t>
            </a:r>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για την ύδρευση της πρωτεύουσας</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γ) η παραίτηση Κονδύλη, Υπουργού Εσωτερικών , αρχηγού του Εθνικού πλέον δημοκρατικού Κόμματος </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 Η νέα κυβέρνηση Μιχαλακόπουλου  στις 15 Ιουνίου 1925 </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 το πραξικόπημα Θ. Πάγκαλου στις 25 Ιουνίου 1925 που χάρις στον Παπαναστασίου πήρε ψήφο εμπιστοσύνης στις 30 Ιουνίου 1925.</a:t>
            </a:r>
            <a:r>
              <a:rPr lang="el-GR" b="1" dirty="0">
                <a:effectLst/>
              </a:rPr>
              <a:t> </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ΠΣΒ, 19 Απριλίου 1924, σ. 1085.</a:t>
            </a: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Δαφνής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τ.1, σ. 291. </a:t>
            </a:r>
          </a:p>
          <a:p>
            <a:endParaRPr lang="el-GR" dirty="0"/>
          </a:p>
        </p:txBody>
      </p:sp>
    </p:spTree>
    <p:extLst>
      <p:ext uri="{BB962C8B-B14F-4D97-AF65-F5344CB8AC3E}">
        <p14:creationId xmlns:p14="http://schemas.microsoft.com/office/powerpoint/2010/main" val="2176039938"/>
      </p:ext>
    </p:extLst>
  </p:cSld>
  <p:clrMapOvr>
    <a:masterClrMapping/>
  </p:clrMapOvr>
  <p:transition spd="slow">
    <p:randomBar dir="vert"/>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3C5018-0ACE-4FB9-A7BB-F672BE168572}"/>
              </a:ext>
            </a:extLst>
          </p:cNvPr>
          <p:cNvSpPr>
            <a:spLocks noGrp="1"/>
          </p:cNvSpPr>
          <p:nvPr>
            <p:ph type="title"/>
          </p:nvPr>
        </p:nvSpPr>
        <p:spPr/>
        <p:txBody>
          <a:bodyPr/>
          <a:lstStyle/>
          <a:p>
            <a:r>
              <a:rPr lang="el-GR" dirty="0"/>
              <a:t>ΔΙΚΤΑΤΟΡΙΑ ΠΑΓΚΑΛΟΥ</a:t>
            </a:r>
          </a:p>
        </p:txBody>
      </p:sp>
      <p:sp>
        <p:nvSpPr>
          <p:cNvPr id="3" name="Θέση περιεχομένου 2">
            <a:extLst>
              <a:ext uri="{FF2B5EF4-FFF2-40B4-BE49-F238E27FC236}">
                <a16:creationId xmlns:a16="http://schemas.microsoft.com/office/drawing/2014/main" id="{F9FD0C4F-CBE4-42D2-BA84-5BEBA92FDB8A}"/>
              </a:ext>
            </a:extLst>
          </p:cNvPr>
          <p:cNvSpPr>
            <a:spLocks noGrp="1"/>
          </p:cNvSpPr>
          <p:nvPr>
            <p:ph idx="1"/>
          </p:nvPr>
        </p:nvSpPr>
        <p:spPr>
          <a:xfrm>
            <a:off x="1154954" y="2266545"/>
            <a:ext cx="8825659" cy="4591455"/>
          </a:xfrm>
        </p:spPr>
        <p:txBody>
          <a:bodyPr>
            <a:normAutofit fontScale="85000" lnSpcReduction="10000"/>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Ο Πάγκαλος συμπλήρωσε με απαγορεύσεις το Ακυρωτικό και </a:t>
            </a:r>
            <a:r>
              <a:rPr lang="el-GR" sz="1800" b="1" dirty="0" err="1">
                <a:solidFill>
                  <a:srgbClr val="000000"/>
                </a:solidFill>
                <a:effectLst/>
                <a:latin typeface="Times New Roman" panose="02020603050405020304" pitchFamily="18" charset="0"/>
                <a:ea typeface="Times New Roman" panose="02020603050405020304" pitchFamily="18" charset="0"/>
              </a:rPr>
              <a:t>δίωξε</a:t>
            </a:r>
            <a:r>
              <a:rPr lang="el-GR" sz="1800" b="1" dirty="0">
                <a:solidFill>
                  <a:srgbClr val="000000"/>
                </a:solidFill>
                <a:effectLst/>
                <a:latin typeface="Times New Roman" panose="02020603050405020304" pitchFamily="18" charset="0"/>
                <a:ea typeface="Times New Roman" panose="02020603050405020304" pitchFamily="18" charset="0"/>
              </a:rPr>
              <a:t> εφημερίδες και το ΣΕΚΕ το οποίο από τον Δεκέμβριο του 1924 είχε μετασχηματιστεί σε κομουνιστικό και είχε υιοθετήσει την θέση της ΚΔ για ενιαία και ανεξάρτητη Μακεδονία και Θράκη. </a:t>
            </a:r>
            <a:endParaRPr lang="el-GR" sz="1800" b="1" dirty="0">
              <a:effectLst/>
              <a:latin typeface="Times New Roman" panose="02020603050405020304" pitchFamily="18" charset="0"/>
              <a:ea typeface="Times New Roman" panose="02020603050405020304" pitchFamily="18" charset="0"/>
            </a:endParaRPr>
          </a:p>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Στις 29 Σεπτεμβρίου 1925 ο Πάγκαλος δημοσίευσε αλλαγμένο το σύνταγμα της 30μελούς κοινοβουλευτικής Επιτροπής και διέλυσε την Δ Συντακτική Συνέλευση. Στις 5 Ιανουαρίου 1926 ανακηρύχτηκε δικτάτορας. Τον Οκτώβριο του 1925 εισέβαλε στο </a:t>
            </a:r>
            <a:r>
              <a:rPr lang="el-GR" sz="1800" b="1" dirty="0" err="1">
                <a:solidFill>
                  <a:srgbClr val="000000"/>
                </a:solidFill>
                <a:effectLst/>
                <a:latin typeface="Times New Roman" panose="02020603050405020304" pitchFamily="18" charset="0"/>
                <a:ea typeface="Times New Roman" panose="02020603050405020304" pitchFamily="18" charset="0"/>
              </a:rPr>
              <a:t>Πετρίτσι</a:t>
            </a:r>
            <a:r>
              <a:rPr lang="el-GR" sz="1800" b="1" dirty="0">
                <a:solidFill>
                  <a:srgbClr val="000000"/>
                </a:solidFill>
                <a:effectLst/>
                <a:latin typeface="Times New Roman" panose="02020603050405020304" pitchFamily="18" charset="0"/>
                <a:ea typeface="Times New Roman" panose="02020603050405020304" pitchFamily="18" charset="0"/>
              </a:rPr>
              <a:t> της Βουλγαρίας. Η κυβέρνησή του ανατράπηκε από τον Κονδύλη </a:t>
            </a:r>
            <a:r>
              <a:rPr lang="el-GR" sz="1800" b="1" dirty="0" err="1">
                <a:solidFill>
                  <a:srgbClr val="000000"/>
                </a:solidFill>
                <a:effectLst/>
                <a:latin typeface="Times New Roman" panose="02020603050405020304" pitchFamily="18" charset="0"/>
                <a:ea typeface="Times New Roman" panose="02020603050405020304" pitchFamily="18" charset="0"/>
              </a:rPr>
              <a:t>σις</a:t>
            </a:r>
            <a:r>
              <a:rPr lang="el-GR" sz="1800" b="1" dirty="0">
                <a:solidFill>
                  <a:srgbClr val="000000"/>
                </a:solidFill>
                <a:effectLst/>
                <a:latin typeface="Times New Roman" panose="02020603050405020304" pitchFamily="18" charset="0"/>
                <a:ea typeface="Times New Roman" panose="02020603050405020304" pitchFamily="18" charset="0"/>
              </a:rPr>
              <a:t> 22 Αυγούστου 1926. Ο Πάγκαλος φυλακίστηκε την </a:t>
            </a:r>
            <a:r>
              <a:rPr lang="el-GR" sz="1800" b="1" dirty="0" err="1">
                <a:solidFill>
                  <a:srgbClr val="000000"/>
                </a:solidFill>
                <a:effectLst/>
                <a:latin typeface="Times New Roman" panose="02020603050405020304" pitchFamily="18" charset="0"/>
                <a:ea typeface="Times New Roman" panose="02020603050405020304" pitchFamily="18" charset="0"/>
              </a:rPr>
              <a:t>πε΄ριοδο</a:t>
            </a:r>
            <a:r>
              <a:rPr lang="el-GR" sz="1800" b="1" dirty="0">
                <a:solidFill>
                  <a:srgbClr val="000000"/>
                </a:solidFill>
                <a:effectLst/>
                <a:latin typeface="Times New Roman" panose="02020603050405020304" pitchFamily="18" charset="0"/>
                <a:ea typeface="Times New Roman" panose="02020603050405020304" pitchFamily="18" charset="0"/>
              </a:rPr>
              <a:t> 1928-1930 και καταδικάστηκε σε διετή κάθειρξη. </a:t>
            </a:r>
            <a:endParaRPr lang="el-GR" sz="1800" b="1" dirty="0">
              <a:effectLst/>
              <a:latin typeface="Times New Roman" panose="02020603050405020304" pitchFamily="18" charset="0"/>
              <a:ea typeface="Times New Roman" panose="02020603050405020304" pitchFamily="18" charset="0"/>
            </a:endParaRPr>
          </a:p>
          <a:p>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ΦΕΚ Α, 173/13 Ιουλίου 1925</a:t>
            </a: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Δαφνής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σ. 309, τ.1.</a:t>
            </a:r>
          </a:p>
          <a:p>
            <a:endParaRPr lang="el-GR" dirty="0"/>
          </a:p>
        </p:txBody>
      </p:sp>
    </p:spTree>
    <p:extLst>
      <p:ext uri="{BB962C8B-B14F-4D97-AF65-F5344CB8AC3E}">
        <p14:creationId xmlns:p14="http://schemas.microsoft.com/office/powerpoint/2010/main" val="4262080276"/>
      </p:ext>
    </p:extLst>
  </p:cSld>
  <p:clrMapOvr>
    <a:masterClrMapping/>
  </p:clrMapOvr>
  <p:transition spd="slow">
    <p:randomBar dir="vert"/>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E8039C-A9FE-41B2-AA50-42974DD22AB9}"/>
              </a:ext>
            </a:extLst>
          </p:cNvPr>
          <p:cNvSpPr>
            <a:spLocks noGrp="1"/>
          </p:cNvSpPr>
          <p:nvPr>
            <p:ph type="title"/>
          </p:nvPr>
        </p:nvSpPr>
        <p:spPr/>
        <p:txBody>
          <a:bodyPr/>
          <a:lstStyle/>
          <a:p>
            <a:r>
              <a:rPr lang="el-GR" dirty="0"/>
              <a:t>ΚΥΒΕΡΝΗΣΗ ΚΟΝΔΥΛΗ</a:t>
            </a:r>
          </a:p>
        </p:txBody>
      </p:sp>
      <p:sp>
        <p:nvSpPr>
          <p:cNvPr id="3" name="Θέση περιεχομένου 2">
            <a:extLst>
              <a:ext uri="{FF2B5EF4-FFF2-40B4-BE49-F238E27FC236}">
                <a16:creationId xmlns:a16="http://schemas.microsoft.com/office/drawing/2014/main" id="{B5360DC5-6DE5-4688-B132-973B383DC757}"/>
              </a:ext>
            </a:extLst>
          </p:cNvPr>
          <p:cNvSpPr>
            <a:spLocks noGrp="1"/>
          </p:cNvSpPr>
          <p:nvPr>
            <p:ph idx="1"/>
          </p:nvPr>
        </p:nvSpPr>
        <p:spPr>
          <a:xfrm>
            <a:off x="1154954" y="2256817"/>
            <a:ext cx="8825659" cy="4498546"/>
          </a:xfrm>
        </p:spPr>
        <p:txBody>
          <a:bodyPr>
            <a:normAutofit fontScale="85000" lnSpcReduction="10000"/>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Στις 26 Αυγούστου 1926 σχηματίστηκε η κυβέρνηση Κονδύλη. Στις εκλογές  της 7</a:t>
            </a:r>
            <a:r>
              <a:rPr lang="el-GR" sz="1800" b="1" baseline="30000" dirty="0">
                <a:solidFill>
                  <a:srgbClr val="000000"/>
                </a:solidFill>
                <a:effectLst/>
                <a:latin typeface="Times New Roman" panose="02020603050405020304" pitchFamily="18" charset="0"/>
                <a:ea typeface="Times New Roman" panose="02020603050405020304" pitchFamily="18" charset="0"/>
              </a:rPr>
              <a:t>ης</a:t>
            </a:r>
            <a:r>
              <a:rPr lang="el-GR" sz="1800" b="1" dirty="0">
                <a:solidFill>
                  <a:srgbClr val="000000"/>
                </a:solidFill>
                <a:effectLst/>
                <a:latin typeface="Times New Roman" panose="02020603050405020304" pitchFamily="18" charset="0"/>
                <a:ea typeface="Times New Roman" panose="02020603050405020304" pitchFamily="18" charset="0"/>
              </a:rPr>
              <a:t> Νοεμβρίου 1926 μετείχαν η Ένωση Φιλελευθέρων (Καφαντάρης, Μιχαλακόπουλος), το Αγροτικό και Εργατικό Κόμμα (Παπαναστασίου). Οι πρόσφυγες ελέγχθηκαν από τον </a:t>
            </a:r>
            <a:r>
              <a:rPr lang="el-GR" sz="1800" b="1" dirty="0" err="1">
                <a:solidFill>
                  <a:srgbClr val="000000"/>
                </a:solidFill>
                <a:effectLst/>
                <a:latin typeface="Times New Roman" panose="02020603050405020304" pitchFamily="18" charset="0"/>
                <a:ea typeface="Times New Roman" panose="02020603050405020304" pitchFamily="18" charset="0"/>
              </a:rPr>
              <a:t>κονδύλη</a:t>
            </a:r>
            <a:r>
              <a:rPr lang="el-GR" sz="1800" b="1" dirty="0">
                <a:solidFill>
                  <a:srgbClr val="000000"/>
                </a:solidFill>
                <a:effectLst/>
                <a:latin typeface="Times New Roman" panose="02020603050405020304" pitchFamily="18" charset="0"/>
                <a:ea typeface="Times New Roman" panose="02020603050405020304" pitchFamily="18" charset="0"/>
              </a:rPr>
              <a:t> που τους παρείχε τις αποζημιώσεις τους. Οι εκλογές έγιναν με απλή αναλογική για πρώτη φορά. Συγκροτήθηκε στις 4 Δεκεμβρίου 1926 Οικουμενική κυβέρνηση από Καφαντάρη-Μιχαλακόπουλο ( Ένωση Φιλελευθέρων), Τσαλδάρη (ΛΚ), Μεταξά (Ελευθερόφρονες), </a:t>
            </a:r>
            <a:r>
              <a:rPr lang="el-GR" sz="1800" b="1" dirty="0" err="1">
                <a:solidFill>
                  <a:srgbClr val="000000"/>
                </a:solidFill>
                <a:effectLst/>
                <a:latin typeface="Times New Roman" panose="02020603050405020304" pitchFamily="18" charset="0"/>
                <a:ea typeface="Times New Roman" panose="02020603050405020304" pitchFamily="18" charset="0"/>
              </a:rPr>
              <a:t>Παπναστασίου</a:t>
            </a:r>
            <a:r>
              <a:rPr lang="el-GR" sz="1800" b="1" dirty="0">
                <a:solidFill>
                  <a:srgbClr val="000000"/>
                </a:solidFill>
                <a:effectLst/>
                <a:latin typeface="Times New Roman" panose="02020603050405020304" pitchFamily="18" charset="0"/>
                <a:ea typeface="Times New Roman" panose="02020603050405020304" pitchFamily="18" charset="0"/>
              </a:rPr>
              <a:t> (Αγροτικό και Εργατικό Κόμμα). Το Σύνταγμα της Δημοκρατίας δημοσιεύτηκε στις 3 Ιουνίου 1927. Πρόβλεπε την σύσταση Γερουσίας ως δεύτερου Νομοθετικού σώματος . Η Γερουσία θα επέτρεπε την πρόωρη διάλυση της Βουλής η οποία διατηρούσε το δικαίωμα παροχής της ψήφου εμπιστοσύνης. </a:t>
            </a:r>
            <a:endParaRPr lang="el-GR" sz="1800" b="1" dirty="0">
              <a:effectLst/>
              <a:latin typeface="Times New Roman" panose="02020603050405020304" pitchFamily="18" charset="0"/>
              <a:ea typeface="Times New Roman" panose="02020603050405020304" pitchFamily="18" charset="0"/>
            </a:endParaRP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σ. 51. </a:t>
            </a:r>
          </a:p>
          <a:p>
            <a:endParaRPr lang="el-GR" dirty="0"/>
          </a:p>
        </p:txBody>
      </p:sp>
    </p:spTree>
    <p:extLst>
      <p:ext uri="{BB962C8B-B14F-4D97-AF65-F5344CB8AC3E}">
        <p14:creationId xmlns:p14="http://schemas.microsoft.com/office/powerpoint/2010/main" val="2266968122"/>
      </p:ext>
    </p:extLst>
  </p:cSld>
  <p:clrMapOvr>
    <a:masterClrMapping/>
  </p:clrMapOvr>
  <p:transition spd="slow">
    <p:randomBar dir="vert"/>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9FCAD7-0FE7-47E2-B0EE-13ED74A8179E}"/>
              </a:ext>
            </a:extLst>
          </p:cNvPr>
          <p:cNvSpPr>
            <a:spLocks noGrp="1"/>
          </p:cNvSpPr>
          <p:nvPr>
            <p:ph type="title"/>
          </p:nvPr>
        </p:nvSpPr>
        <p:spPr/>
        <p:txBody>
          <a:bodyPr/>
          <a:lstStyle/>
          <a:p>
            <a:r>
              <a:rPr lang="el-GR" dirty="0"/>
              <a:t>ΚΥΒΕΡΝΗΣΗ ΒΕΝΙΖΕΛΟΥ 1928</a:t>
            </a:r>
          </a:p>
        </p:txBody>
      </p:sp>
      <p:sp>
        <p:nvSpPr>
          <p:cNvPr id="3" name="Θέση περιεχομένου 2">
            <a:extLst>
              <a:ext uri="{FF2B5EF4-FFF2-40B4-BE49-F238E27FC236}">
                <a16:creationId xmlns:a16="http://schemas.microsoft.com/office/drawing/2014/main" id="{4C1C816E-D614-40E1-879F-E8F900C8F70D}"/>
              </a:ext>
            </a:extLst>
          </p:cNvPr>
          <p:cNvSpPr>
            <a:spLocks noGrp="1"/>
          </p:cNvSpPr>
          <p:nvPr>
            <p:ph idx="1"/>
          </p:nvPr>
        </p:nvSpPr>
        <p:spPr>
          <a:xfrm>
            <a:off x="1154954" y="2276272"/>
            <a:ext cx="8825659" cy="4581728"/>
          </a:xfrm>
        </p:spPr>
        <p:txBody>
          <a:bodyPr>
            <a:normAutofit fontScale="70000" lnSpcReduction="20000"/>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Ο Καφαντάρης που είχε επωμιστεί την οικονομική σταθεροποίηση παραιτήθηκε στις 22 Μαΐου 1928 και την ηγεσία των Φιλελευθέρων ανέλαβε ο Βενιζέλος. Στις 4 Ιουλίου 1928 σχημάτισε κυβέρνηση ο </a:t>
            </a:r>
            <a:r>
              <a:rPr lang="el-GR" sz="1800" b="1" dirty="0" err="1">
                <a:solidFill>
                  <a:srgbClr val="000000"/>
                </a:solidFill>
                <a:effectLst/>
                <a:latin typeface="Times New Roman" panose="02020603050405020304" pitchFamily="18" charset="0"/>
                <a:ea typeface="Times New Roman" panose="02020603050405020304" pitchFamily="18" charset="0"/>
              </a:rPr>
              <a:t>βενιζέλος</a:t>
            </a:r>
            <a:r>
              <a:rPr lang="el-GR" sz="1800" b="1" dirty="0">
                <a:solidFill>
                  <a:srgbClr val="000000"/>
                </a:solidFill>
                <a:effectLst/>
                <a:latin typeface="Times New Roman" panose="02020603050405020304" pitchFamily="18" charset="0"/>
                <a:ea typeface="Times New Roman" panose="02020603050405020304" pitchFamily="18" charset="0"/>
              </a:rPr>
              <a:t> που διέλυσε την Βουλή και </a:t>
            </a:r>
            <a:r>
              <a:rPr lang="el-GR" sz="1800" b="1" dirty="0" err="1">
                <a:solidFill>
                  <a:srgbClr val="000000"/>
                </a:solidFill>
                <a:effectLst/>
                <a:latin typeface="Times New Roman" panose="02020603050405020304" pitchFamily="18" charset="0"/>
                <a:ea typeface="Times New Roman" panose="02020603050405020304" pitchFamily="18" charset="0"/>
              </a:rPr>
              <a:t>επανέφερε</a:t>
            </a:r>
            <a:r>
              <a:rPr lang="el-GR" sz="1800" b="1" dirty="0">
                <a:solidFill>
                  <a:srgbClr val="000000"/>
                </a:solidFill>
                <a:effectLst/>
                <a:latin typeface="Times New Roman" panose="02020603050405020304" pitchFamily="18" charset="0"/>
                <a:ea typeface="Times New Roman" panose="02020603050405020304" pitchFamily="18" charset="0"/>
              </a:rPr>
              <a:t> πραξικοπηματικά με ΝΔ το εκλογικό σύστημα της </a:t>
            </a:r>
            <a:r>
              <a:rPr lang="el-GR" sz="1800" b="1" dirty="0" err="1">
                <a:solidFill>
                  <a:srgbClr val="000000"/>
                </a:solidFill>
                <a:effectLst/>
                <a:latin typeface="Times New Roman" panose="02020603050405020304" pitchFamily="18" charset="0"/>
                <a:ea typeface="Times New Roman" panose="02020603050405020304" pitchFamily="18" charset="0"/>
              </a:rPr>
              <a:t>στενοευρείας</a:t>
            </a:r>
            <a:r>
              <a:rPr lang="el-GR" sz="1800" b="1" dirty="0">
                <a:solidFill>
                  <a:srgbClr val="000000"/>
                </a:solidFill>
                <a:effectLst/>
                <a:latin typeface="Times New Roman" panose="02020603050405020304" pitchFamily="18" charset="0"/>
                <a:ea typeface="Times New Roman" panose="02020603050405020304" pitchFamily="18" charset="0"/>
              </a:rPr>
              <a:t> του 1923.</a:t>
            </a:r>
            <a:endParaRPr lang="el-GR" sz="1800" b="1" dirty="0">
              <a:effectLst/>
              <a:latin typeface="Times New Roman" panose="02020603050405020304" pitchFamily="18" charset="0"/>
              <a:ea typeface="Times New Roman" panose="02020603050405020304" pitchFamily="18" charset="0"/>
            </a:endParaRPr>
          </a:p>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Ο Βενιζέλος το 1929 απώλεσε την εμπιστοσύνη των Καφαντάρη, Παπαναστασίου, Κονδύλη αρνήθηκε να στηρίξει τον Καφαντάρη τον Δεκέμβριο του 1929 για την προεδρεία και επέβαλε στις 14 Δεκεμβρίου 1929 Πρόεδρο της Δημοκρατίας τον Αλ </a:t>
            </a:r>
            <a:r>
              <a:rPr lang="el-GR" sz="1800" b="1" dirty="0" err="1">
                <a:solidFill>
                  <a:srgbClr val="000000"/>
                </a:solidFill>
                <a:effectLst/>
                <a:latin typeface="Times New Roman" panose="02020603050405020304" pitchFamily="18" charset="0"/>
                <a:ea typeface="Times New Roman" panose="02020603050405020304" pitchFamily="18" charset="0"/>
              </a:rPr>
              <a:t>Ζαϊμη</a:t>
            </a:r>
            <a:r>
              <a:rPr lang="el-GR" sz="1800" b="1" dirty="0">
                <a:solidFill>
                  <a:srgbClr val="000000"/>
                </a:solidFill>
                <a:effectLst/>
                <a:latin typeface="Times New Roman" panose="02020603050405020304" pitchFamily="18" charset="0"/>
                <a:ea typeface="Times New Roman" panose="02020603050405020304" pitchFamily="18" charset="0"/>
              </a:rPr>
              <a:t>, ενώ με εισηγητή τον Κ. </a:t>
            </a:r>
            <a:r>
              <a:rPr lang="el-GR" sz="1800" b="1" dirty="0" err="1">
                <a:solidFill>
                  <a:srgbClr val="000000"/>
                </a:solidFill>
                <a:effectLst/>
                <a:latin typeface="Times New Roman" panose="02020603050405020304" pitchFamily="18" charset="0"/>
                <a:ea typeface="Times New Roman" panose="02020603050405020304" pitchFamily="18" charset="0"/>
              </a:rPr>
              <a:t>Ζαβιτσιάνο</a:t>
            </a:r>
            <a:r>
              <a:rPr lang="el-GR" sz="1800" b="1" dirty="0">
                <a:solidFill>
                  <a:srgbClr val="000000"/>
                </a:solidFill>
                <a:effectLst/>
                <a:latin typeface="Times New Roman" panose="02020603050405020304" pitchFamily="18" charset="0"/>
                <a:ea typeface="Times New Roman" panose="02020603050405020304" pitchFamily="18" charset="0"/>
              </a:rPr>
              <a:t> Υπουργό Εσωτερικών ψηφίστηκε το καλοκαίρι του 1929 το ιδιώνυμο, ο Ν 4229 Περί των μέτρων ασφαλείας του κοινωνικού καθεστώτος και προστασίας των ελευθεριών των πολιτών  που καθιέρωνε ως ιδιώνυμο έγκλημα «την επιδίωξη εφαρμογής ιδεών που στόχευαν στην βίαιη ανατροπή του κοινωνικού συστήματος» είτε στην απόσπαση «μέρους εκ του όλου της Επικρατείας»</a:t>
            </a:r>
            <a:endParaRPr lang="el-GR" sz="1800" b="1" dirty="0">
              <a:effectLst/>
              <a:latin typeface="Times New Roman" panose="02020603050405020304" pitchFamily="18" charset="0"/>
              <a:ea typeface="Times New Roman" panose="02020603050405020304" pitchFamily="18" charset="0"/>
            </a:endParaRP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Δαφνής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τ.1, σ.228-230, 371-374, 380. </a:t>
            </a: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σ. 53.</a:t>
            </a: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Δαφνής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τ.2., σ.20-28</a:t>
            </a:r>
          </a:p>
          <a:p>
            <a:endParaRPr lang="el-GR" dirty="0"/>
          </a:p>
        </p:txBody>
      </p:sp>
    </p:spTree>
    <p:extLst>
      <p:ext uri="{BB962C8B-B14F-4D97-AF65-F5344CB8AC3E}">
        <p14:creationId xmlns:p14="http://schemas.microsoft.com/office/powerpoint/2010/main" val="2729629251"/>
      </p:ext>
    </p:extLst>
  </p:cSld>
  <p:clrMapOvr>
    <a:masterClrMapping/>
  </p:clrMapOvr>
  <p:transition spd="slow">
    <p:randomBar dir="vert"/>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F68D72-B011-4AC0-A2F2-BDDCB77D1DF5}"/>
              </a:ext>
            </a:extLst>
          </p:cNvPr>
          <p:cNvSpPr>
            <a:spLocks noGrp="1"/>
          </p:cNvSpPr>
          <p:nvPr>
            <p:ph type="title"/>
          </p:nvPr>
        </p:nvSpPr>
        <p:spPr/>
        <p:txBody>
          <a:bodyPr/>
          <a:lstStyle/>
          <a:p>
            <a:r>
              <a:rPr lang="el-GR" dirty="0"/>
              <a:t>ΠΑΡΑΙΤΗΣΗ ΒΕΝΙΖΕΛΟΥ 21.5.1932</a:t>
            </a:r>
          </a:p>
        </p:txBody>
      </p:sp>
      <p:sp>
        <p:nvSpPr>
          <p:cNvPr id="3" name="Θέση περιεχομένου 2">
            <a:extLst>
              <a:ext uri="{FF2B5EF4-FFF2-40B4-BE49-F238E27FC236}">
                <a16:creationId xmlns:a16="http://schemas.microsoft.com/office/drawing/2014/main" id="{73D6E9FE-B211-460D-9AE2-E8050BCF5AF2}"/>
              </a:ext>
            </a:extLst>
          </p:cNvPr>
          <p:cNvSpPr>
            <a:spLocks noGrp="1"/>
          </p:cNvSpPr>
          <p:nvPr>
            <p:ph idx="1"/>
          </p:nvPr>
        </p:nvSpPr>
        <p:spPr>
          <a:xfrm>
            <a:off x="1154954" y="2334637"/>
            <a:ext cx="8825659" cy="4653991"/>
          </a:xfrm>
        </p:spPr>
        <p:txBody>
          <a:bodyPr>
            <a:normAutofit lnSpcReduction="10000"/>
          </a:bodyPr>
          <a:lstStyle/>
          <a:p>
            <a:pPr>
              <a:lnSpc>
                <a:spcPct val="150000"/>
              </a:lnSpc>
            </a:pPr>
            <a:r>
              <a:rPr lang="el-GR" sz="1800" b="1" dirty="0">
                <a:solidFill>
                  <a:srgbClr val="000000"/>
                </a:solidFill>
                <a:effectLst/>
                <a:latin typeface="Times New Roman" panose="02020603050405020304" pitchFamily="18" charset="0"/>
                <a:ea typeface="Times New Roman" panose="02020603050405020304" pitchFamily="18" charset="0"/>
              </a:rPr>
              <a:t>Μετά την εγκατάλειψη του χρυσού κανόνα από την Μ. Βρετανία (δηλ. της μετατρεψιμότητας σε ορισμένη ποσότητα χρυσού του νομίσματος), τον Σεπτέμβριο του 1931 η οικονομική κρίση εντάθηκε. </a:t>
            </a:r>
          </a:p>
          <a:p>
            <a:pPr>
              <a:lnSpc>
                <a:spcPct val="150000"/>
              </a:lnSpc>
            </a:pPr>
            <a:r>
              <a:rPr lang="el-GR" sz="1800" b="1" dirty="0">
                <a:solidFill>
                  <a:srgbClr val="000000"/>
                </a:solidFill>
                <a:effectLst/>
                <a:latin typeface="Times New Roman" panose="02020603050405020304" pitchFamily="18" charset="0"/>
                <a:ea typeface="Times New Roman" panose="02020603050405020304" pitchFamily="18" charset="0"/>
              </a:rPr>
              <a:t>Τον Μάρτιο του 1932 ο Βενιζέλος πρότεινε τον σχηματισμό Οικουμενικής κυβέρνησης, κάτι που δεν δέχτηκε ο Τσαλδάρης. Ο Βενιζέλος </a:t>
            </a:r>
            <a:r>
              <a:rPr lang="el-GR" sz="1800" b="1" dirty="0" err="1">
                <a:solidFill>
                  <a:srgbClr val="000000"/>
                </a:solidFill>
                <a:effectLst/>
                <a:latin typeface="Times New Roman" panose="02020603050405020304" pitchFamily="18" charset="0"/>
                <a:ea typeface="Times New Roman" panose="02020603050405020304" pitchFamily="18" charset="0"/>
              </a:rPr>
              <a:t>επανέφερε</a:t>
            </a:r>
            <a:r>
              <a:rPr lang="el-GR" sz="1800" b="1" dirty="0">
                <a:solidFill>
                  <a:srgbClr val="000000"/>
                </a:solidFill>
                <a:effectLst/>
                <a:latin typeface="Times New Roman" panose="02020603050405020304" pitchFamily="18" charset="0"/>
                <a:ea typeface="Times New Roman" panose="02020603050405020304" pitchFamily="18" charset="0"/>
              </a:rPr>
              <a:t> την απλή αναλογική  και κήρυξε πτώχευση. </a:t>
            </a:r>
          </a:p>
          <a:p>
            <a:pPr>
              <a:lnSpc>
                <a:spcPct val="150000"/>
              </a:lnSpc>
            </a:pPr>
            <a:r>
              <a:rPr lang="el-GR" sz="1800" b="1" dirty="0">
                <a:solidFill>
                  <a:srgbClr val="000000"/>
                </a:solidFill>
                <a:effectLst/>
                <a:latin typeface="Times New Roman" panose="02020603050405020304" pitchFamily="18" charset="0"/>
                <a:ea typeface="Times New Roman" panose="02020603050405020304" pitchFamily="18" charset="0"/>
              </a:rPr>
              <a:t>Παραιτήθηκε στις 21 Μαΐου 1932 για να πετύχει την δημιουργία οικουμενικής κυβέρνησηςστις5 Ιουνίου όμως επανήλθε στην εξουσία και διενήργησε εκλογές στις 25 Σεπτεμβρίου 1932 με απλή αναλογική στις οποίες Φιλελεύθεροι και Λαϊκοί αναδείχτηκαν ισοδύναμοι ενώ σημαντικές επιτυχίες είχε το ΚΚΕ (10 έδρες) και το ΑΚΕ (11 έδρες) .</a:t>
            </a:r>
            <a:endParaRPr lang="el-GR" sz="1800" b="1"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2504330843"/>
      </p:ext>
    </p:extLst>
  </p:cSld>
  <p:clrMapOvr>
    <a:masterClrMapping/>
  </p:clrMapOvr>
  <p:transition spd="slow">
    <p:randomBar dir="vert"/>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358ECD-7E6D-467F-A05C-C0CD14E5629C}"/>
              </a:ext>
            </a:extLst>
          </p:cNvPr>
          <p:cNvSpPr>
            <a:spLocks noGrp="1"/>
          </p:cNvSpPr>
          <p:nvPr>
            <p:ph type="title"/>
          </p:nvPr>
        </p:nvSpPr>
        <p:spPr/>
        <p:txBody>
          <a:bodyPr/>
          <a:lstStyle/>
          <a:p>
            <a:r>
              <a:rPr lang="el-GR" dirty="0"/>
              <a:t>16 ΙΑΝΟΥΑΡΙΟΥ 1933: ΚΥΒΕΡΝΗΣΗ ΒΕΝΙΖΕΛΟΥ</a:t>
            </a:r>
          </a:p>
        </p:txBody>
      </p:sp>
      <p:sp>
        <p:nvSpPr>
          <p:cNvPr id="3" name="Θέση περιεχομένου 2">
            <a:extLst>
              <a:ext uri="{FF2B5EF4-FFF2-40B4-BE49-F238E27FC236}">
                <a16:creationId xmlns:a16="http://schemas.microsoft.com/office/drawing/2014/main" id="{70838A5B-1466-485E-9CF2-D87B3B81CE11}"/>
              </a:ext>
            </a:extLst>
          </p:cNvPr>
          <p:cNvSpPr>
            <a:spLocks noGrp="1"/>
          </p:cNvSpPr>
          <p:nvPr>
            <p:ph idx="1"/>
          </p:nvPr>
        </p:nvSpPr>
        <p:spPr>
          <a:xfrm>
            <a:off x="1154954" y="2351315"/>
            <a:ext cx="8825659" cy="4506686"/>
          </a:xfrm>
        </p:spPr>
        <p:txBody>
          <a:bodyPr>
            <a:normAutofit lnSpcReduction="10000"/>
          </a:bodyPr>
          <a:lstStyle/>
          <a:p>
            <a:pPr algn="just">
              <a:lnSpc>
                <a:spcPct val="150000"/>
              </a:lnSpc>
            </a:pPr>
            <a:r>
              <a:rPr lang="el-GR" sz="1800" b="1" dirty="0">
                <a:solidFill>
                  <a:srgbClr val="000000"/>
                </a:solidFill>
                <a:effectLst/>
                <a:latin typeface="Times New Roman" panose="02020603050405020304" pitchFamily="18" charset="0"/>
                <a:ea typeface="Times New Roman" panose="02020603050405020304" pitchFamily="18" charset="0"/>
              </a:rPr>
              <a:t>Μετά τις εκλογές ο Τσαλδάρης αναγνώρισε την αβασίλευτη δημοκρατία στις 3 Οκτωβρίου 1932. Στις 4 Νοεμβρίου σχηματίστηκε κυβέρνηση Τσαλδάρη με Μεταξά, Κονδύλη, Αλ. Χατζηκυριάκο που έζησε δύο μήνες, αφού ανατράπηκε στις 12 Ιανουαρίου 1933.  Στις 16 Ιανουαρίου 1933 σχηματίστηκε η τελευταία κυβέρνηση Βενιζέλου. Οι </a:t>
            </a:r>
            <a:r>
              <a:rPr lang="el-GR" sz="1800" b="1" dirty="0" err="1">
                <a:solidFill>
                  <a:srgbClr val="000000"/>
                </a:solidFill>
                <a:effectLst/>
                <a:latin typeface="Times New Roman" panose="02020603050405020304" pitchFamily="18" charset="0"/>
                <a:ea typeface="Times New Roman" panose="02020603050405020304" pitchFamily="18" charset="0"/>
              </a:rPr>
              <a:t>Βενιζελικοί</a:t>
            </a:r>
            <a:r>
              <a:rPr lang="el-GR" sz="1800" b="1" dirty="0">
                <a:solidFill>
                  <a:srgbClr val="000000"/>
                </a:solidFill>
                <a:effectLst/>
                <a:latin typeface="Times New Roman" panose="02020603050405020304" pitchFamily="18" charset="0"/>
                <a:ea typeface="Times New Roman" panose="02020603050405020304" pitchFamily="18" charset="0"/>
              </a:rPr>
              <a:t> ενώθηκαν στον Εθνικό Συνασπισμό, δηλαδή οι Καφαντάρης  (Προοδευτικό κόμμα),  Αγροτικό Εργατικό (Παπαναστασίου), Συντηρητικό-Δημοκρατικό (Μιχαλακόπουλος), Αλ. Μυλωνάς (διασπασμένο αγροτικό). Οι </a:t>
            </a:r>
            <a:r>
              <a:rPr lang="el-GR" sz="1800" b="1" dirty="0" err="1">
                <a:solidFill>
                  <a:srgbClr val="000000"/>
                </a:solidFill>
                <a:effectLst/>
                <a:latin typeface="Times New Roman" panose="02020603050405020304" pitchFamily="18" charset="0"/>
                <a:ea typeface="Times New Roman" panose="02020603050405020304" pitchFamily="18" charset="0"/>
              </a:rPr>
              <a:t>Αντιβενιζελικοί</a:t>
            </a:r>
            <a:r>
              <a:rPr lang="el-GR" sz="1800" b="1" dirty="0">
                <a:solidFill>
                  <a:srgbClr val="000000"/>
                </a:solidFill>
                <a:effectLst/>
                <a:latin typeface="Times New Roman" panose="02020603050405020304" pitchFamily="18" charset="0"/>
                <a:ea typeface="Times New Roman" panose="02020603050405020304" pitchFamily="18" charset="0"/>
              </a:rPr>
              <a:t> συγκρότησαν την Ηνωμένη Αντιπολίτευση Τσαλδάρης ( Λαϊκό Κόμμα), Μεταξάς (Ελευθερόφρονες), Κονδύλης Εθνικό Ριζοσπαστικό). Έξω έμειναν μόνο οι </a:t>
            </a:r>
            <a:r>
              <a:rPr lang="el-GR" sz="1800" b="1" dirty="0" err="1">
                <a:solidFill>
                  <a:srgbClr val="000000"/>
                </a:solidFill>
                <a:effectLst/>
                <a:latin typeface="Times New Roman" panose="02020603050405020304" pitchFamily="18" charset="0"/>
                <a:ea typeface="Times New Roman" panose="02020603050405020304" pitchFamily="18" charset="0"/>
              </a:rPr>
              <a:t>Σοφιανόπουλος</a:t>
            </a:r>
            <a:r>
              <a:rPr lang="el-GR" sz="1800" b="1" dirty="0">
                <a:solidFill>
                  <a:srgbClr val="000000"/>
                </a:solidFill>
                <a:effectLst/>
                <a:latin typeface="Times New Roman" panose="02020603050405020304" pitchFamily="18" charset="0"/>
                <a:ea typeface="Times New Roman" panose="02020603050405020304" pitchFamily="18" charset="0"/>
              </a:rPr>
              <a:t> (Αγροτικοί) και το ΚΚΕ. Ο  μόνος που πήγε με τον Τσαλδάρη ήταν ο Γ. Κονδύλης. Από τις εκλογές απουσίαζε το πολιτειακό. </a:t>
            </a:r>
            <a:endParaRPr lang="el-GR" sz="1800" b="1"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183653622"/>
      </p:ext>
    </p:extLst>
  </p:cSld>
  <p:clrMapOvr>
    <a:masterClrMapping/>
  </p:clrMapOvr>
  <p:transition spd="slow">
    <p:randomBar dir="vert"/>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AF73A8-846C-4397-96E7-4A5A9CF22505}"/>
              </a:ext>
            </a:extLst>
          </p:cNvPr>
          <p:cNvSpPr>
            <a:spLocks noGrp="1"/>
          </p:cNvSpPr>
          <p:nvPr>
            <p:ph type="title"/>
          </p:nvPr>
        </p:nvSpPr>
        <p:spPr/>
        <p:txBody>
          <a:bodyPr/>
          <a:lstStyle/>
          <a:p>
            <a:r>
              <a:rPr lang="el-GR" dirty="0"/>
              <a:t>ΕΚΛΟΓΕΣ 5.3.1933</a:t>
            </a:r>
          </a:p>
        </p:txBody>
      </p:sp>
      <p:sp>
        <p:nvSpPr>
          <p:cNvPr id="3" name="Θέση περιεχομένου 2">
            <a:extLst>
              <a:ext uri="{FF2B5EF4-FFF2-40B4-BE49-F238E27FC236}">
                <a16:creationId xmlns:a16="http://schemas.microsoft.com/office/drawing/2014/main" id="{508C2E99-2201-48BF-B697-9855CECC632C}"/>
              </a:ext>
            </a:extLst>
          </p:cNvPr>
          <p:cNvSpPr>
            <a:spLocks noGrp="1"/>
          </p:cNvSpPr>
          <p:nvPr>
            <p:ph idx="1"/>
          </p:nvPr>
        </p:nvSpPr>
        <p:spPr>
          <a:xfrm>
            <a:off x="1154954" y="2258008"/>
            <a:ext cx="8825659" cy="4599992"/>
          </a:xfrm>
        </p:spPr>
        <p:txBody>
          <a:bodyPr>
            <a:normAutofit fontScale="85000" lnSpcReduction="10000"/>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Στις εκλογές της 5</a:t>
            </a:r>
            <a:r>
              <a:rPr lang="el-GR" sz="1800" b="1" baseline="30000" dirty="0">
                <a:solidFill>
                  <a:srgbClr val="000000"/>
                </a:solidFill>
                <a:effectLst/>
                <a:latin typeface="Times New Roman" panose="02020603050405020304" pitchFamily="18" charset="0"/>
                <a:ea typeface="Times New Roman" panose="02020603050405020304" pitchFamily="18" charset="0"/>
              </a:rPr>
              <a:t>ης</a:t>
            </a:r>
            <a:r>
              <a:rPr lang="el-GR" sz="1800" b="1" dirty="0">
                <a:solidFill>
                  <a:srgbClr val="000000"/>
                </a:solidFill>
                <a:effectLst/>
                <a:latin typeface="Times New Roman" panose="02020603050405020304" pitchFamily="18" charset="0"/>
                <a:ea typeface="Times New Roman" panose="02020603050405020304" pitchFamily="18" charset="0"/>
              </a:rPr>
              <a:t> Μαρτίου 1933 τα δύο μεγάλα κόμματα ισοψήφησαν, σε αριθμό εδρών όμως λόγω πλειοψηφικού κέρδισαν οι </a:t>
            </a:r>
            <a:r>
              <a:rPr lang="el-GR" sz="1800" b="1" dirty="0" err="1">
                <a:solidFill>
                  <a:srgbClr val="000000"/>
                </a:solidFill>
                <a:effectLst/>
                <a:latin typeface="Times New Roman" panose="02020603050405020304" pitchFamily="18" charset="0"/>
                <a:ea typeface="Times New Roman" panose="02020603050405020304" pitchFamily="18" charset="0"/>
              </a:rPr>
              <a:t>Αντιβενιζελικοί</a:t>
            </a:r>
            <a:r>
              <a:rPr lang="el-GR" sz="1800" b="1" dirty="0">
                <a:solidFill>
                  <a:srgbClr val="000000"/>
                </a:solidFill>
                <a:effectLst/>
                <a:latin typeface="Times New Roman" panose="02020603050405020304" pitchFamily="18" charset="0"/>
                <a:ea typeface="Times New Roman" panose="02020603050405020304" pitchFamily="18" charset="0"/>
              </a:rPr>
              <a:t>. Ακολούθησε πραξικόπημα Πλαστήρα που απέτυχε και στις 10 Μαρτίου 1933 κυβέρνηση Λαϊκού κόμματος με Μεταξά  (6 έδρες) και Κονδύλη (11 έδρες). Ο Πλαστήρας διέφυγε στο εξωτερικό και ο Μεταξάς διέταξε παραπομπή Βενιζέλου ως ηθικού αυτουργού στις 11 Μαΐου 1933. Στις 6 Ιουνίου 1933 έγινε η απόπειρα εναντίον του αυτοκινήτου του Βενιζέλου στην Λεωφόρο </a:t>
            </a:r>
            <a:r>
              <a:rPr lang="el-GR" sz="1800" b="1" dirty="0" err="1">
                <a:solidFill>
                  <a:srgbClr val="000000"/>
                </a:solidFill>
                <a:effectLst/>
                <a:latin typeface="Times New Roman" panose="02020603050405020304" pitchFamily="18" charset="0"/>
                <a:ea typeface="Times New Roman" panose="02020603050405020304" pitchFamily="18" charset="0"/>
              </a:rPr>
              <a:t>Κηφισίας</a:t>
            </a:r>
            <a:r>
              <a:rPr lang="el-GR" sz="1800" b="1" dirty="0">
                <a:solidFill>
                  <a:srgbClr val="000000"/>
                </a:solidFill>
                <a:effectLst/>
                <a:latin typeface="Times New Roman" panose="02020603050405020304" pitchFamily="18" charset="0"/>
                <a:ea typeface="Times New Roman" panose="02020603050405020304" pitchFamily="18" charset="0"/>
              </a:rPr>
              <a:t> κατά την οποία σκοτώθηκε ένας εκ των συνοδών του και τραυματίστηκαν ο οδηγός του και η Έλενα Βενιζέλου. Η απόπειρα είχε οργανωθεί από τον </a:t>
            </a:r>
            <a:r>
              <a:rPr lang="el-GR" b="1" dirty="0">
                <a:solidFill>
                  <a:srgbClr val="000000"/>
                </a:solidFill>
                <a:latin typeface="Times New Roman" panose="02020603050405020304" pitchFamily="18" charset="0"/>
                <a:ea typeface="Times New Roman" panose="02020603050405020304" pitchFamily="18" charset="0"/>
              </a:rPr>
              <a:t>Π</a:t>
            </a:r>
            <a:r>
              <a:rPr lang="el-GR" sz="1800" b="1" dirty="0">
                <a:solidFill>
                  <a:srgbClr val="000000"/>
                </a:solidFill>
                <a:effectLst/>
                <a:latin typeface="Times New Roman" panose="02020603050405020304" pitchFamily="18" charset="0"/>
                <a:ea typeface="Times New Roman" panose="02020603050405020304" pitchFamily="18" charset="0"/>
              </a:rPr>
              <a:t>ολυχρονόπουλο, Γενικό Διοικητή ασφαλείας του Τσαλδάρη.</a:t>
            </a:r>
            <a:endParaRPr lang="el-GR" sz="1800" b="1" dirty="0">
              <a:effectLst/>
              <a:latin typeface="Times New Roman" panose="02020603050405020304" pitchFamily="18" charset="0"/>
              <a:ea typeface="Times New Roman" panose="02020603050405020304" pitchFamily="18" charset="0"/>
            </a:endParaRPr>
          </a:p>
          <a:p>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Δέλτα, σ. 201.</a:t>
            </a:r>
          </a:p>
          <a:p>
            <a:endParaRPr lang="el-GR" dirty="0"/>
          </a:p>
        </p:txBody>
      </p:sp>
    </p:spTree>
    <p:extLst>
      <p:ext uri="{BB962C8B-B14F-4D97-AF65-F5344CB8AC3E}">
        <p14:creationId xmlns:p14="http://schemas.microsoft.com/office/powerpoint/2010/main" val="1385480651"/>
      </p:ext>
    </p:extLst>
  </p:cSld>
  <p:clrMapOvr>
    <a:masterClrMapping/>
  </p:clrMapOvr>
  <p:transition spd="slow">
    <p:randomBar dir="vert"/>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9CB993-B9B2-492A-AC45-3F1C4DC89BA1}"/>
              </a:ext>
            </a:extLst>
          </p:cNvPr>
          <p:cNvSpPr>
            <a:spLocks noGrp="1"/>
          </p:cNvSpPr>
          <p:nvPr>
            <p:ph type="title"/>
          </p:nvPr>
        </p:nvSpPr>
        <p:spPr/>
        <p:txBody>
          <a:bodyPr/>
          <a:lstStyle/>
          <a:p>
            <a:r>
              <a:rPr lang="el-GR" dirty="0"/>
              <a:t>ΚΙΝΗΜΑ ΠΛΑΣΤΗΡΑ</a:t>
            </a:r>
          </a:p>
        </p:txBody>
      </p:sp>
      <p:sp>
        <p:nvSpPr>
          <p:cNvPr id="3" name="Θέση περιεχομένου 2">
            <a:extLst>
              <a:ext uri="{FF2B5EF4-FFF2-40B4-BE49-F238E27FC236}">
                <a16:creationId xmlns:a16="http://schemas.microsoft.com/office/drawing/2014/main" id="{A31009AE-F2A2-415B-B4B9-587EA67E13CD}"/>
              </a:ext>
            </a:extLst>
          </p:cNvPr>
          <p:cNvSpPr>
            <a:spLocks noGrp="1"/>
          </p:cNvSpPr>
          <p:nvPr>
            <p:ph idx="1"/>
          </p:nvPr>
        </p:nvSpPr>
        <p:spPr>
          <a:xfrm>
            <a:off x="1154954" y="2101174"/>
            <a:ext cx="8825659" cy="4756826"/>
          </a:xfrm>
        </p:spPr>
        <p:txBody>
          <a:bodyPr>
            <a:normAutofit fontScale="25000" lnSpcReduction="20000"/>
          </a:bodyPr>
          <a:lstStyle/>
          <a:p>
            <a:pPr indent="0" algn="just">
              <a:lnSpc>
                <a:spcPct val="170000"/>
              </a:lnSpc>
              <a:spcBef>
                <a:spcPts val="600"/>
              </a:spcBef>
              <a:spcAft>
                <a:spcPts val="600"/>
              </a:spcAft>
            </a:pPr>
            <a:r>
              <a:rPr lang="el-GR" sz="7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Τον Ιούλιο του 1933 ξεκίνησε ο σχεδιασμός επαναστατικού κινήματος υπό τον Πλαστήρα με συναίνεση Βενιζέλου. Δημιουργήθηκαν μαζικές οργανώσεις δημοκρατικής άμυνας που κατέληξαν στο κίνημα της 1</a:t>
            </a:r>
            <a:r>
              <a:rPr lang="el-GR" sz="7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ης</a:t>
            </a:r>
            <a:r>
              <a:rPr lang="el-GR" sz="7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Μαρτίου 1935. </a:t>
            </a:r>
            <a:endParaRPr lang="el-GR" sz="7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70000"/>
              </a:lnSpc>
              <a:spcBef>
                <a:spcPts val="600"/>
              </a:spcBef>
              <a:spcAft>
                <a:spcPts val="600"/>
              </a:spcAft>
            </a:pPr>
            <a:r>
              <a:rPr lang="el-GR" sz="7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Το κίνημα πρόβλεπε εξέγερση των στρατιωτικών δυνάμεων στην Βόρεια Ελλάδα, τον χωρισμό σε δύο κράτη όπως το 1916-1917 και τον εμφύλιο και δεν λειτούργησε από λάθη του Στέφανου Σαράφη και του </a:t>
            </a:r>
            <a:r>
              <a:rPr lang="el-GR" sz="7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Δεμέστιχα</a:t>
            </a:r>
            <a:r>
              <a:rPr lang="el-GR" sz="7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2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70000"/>
              </a:lnSpc>
            </a:pPr>
            <a:r>
              <a:rPr lang="el-GR" sz="5600" b="1" dirty="0" err="1">
                <a:effectLst/>
                <a:latin typeface="Times New Roman" panose="02020603050405020304" pitchFamily="18" charset="0"/>
                <a:ea typeface="Times New Roman" panose="02020603050405020304" pitchFamily="18" charset="0"/>
                <a:cs typeface="Times New Roman" panose="02020603050405020304" pitchFamily="18" charset="0"/>
              </a:rPr>
              <a:t>Μπενέκος</a:t>
            </a:r>
            <a:r>
              <a:rPr lang="el-GR" sz="5600" b="1" dirty="0">
                <a:effectLst/>
                <a:latin typeface="Times New Roman" panose="02020603050405020304" pitchFamily="18" charset="0"/>
                <a:ea typeface="Times New Roman" panose="02020603050405020304" pitchFamily="18" charset="0"/>
                <a:cs typeface="Times New Roman" panose="02020603050405020304" pitchFamily="18" charset="0"/>
              </a:rPr>
              <a:t>, σ. 285-301.</a:t>
            </a:r>
          </a:p>
          <a:p>
            <a:pPr indent="0" algn="just">
              <a:lnSpc>
                <a:spcPct val="170000"/>
              </a:lnSpc>
            </a:pPr>
            <a:r>
              <a:rPr lang="el-GR" sz="5600" b="1" dirty="0" err="1">
                <a:effectLst/>
                <a:latin typeface="Times New Roman" panose="02020603050405020304" pitchFamily="18" charset="0"/>
                <a:ea typeface="Times New Roman" panose="02020603050405020304" pitchFamily="18" charset="0"/>
                <a:cs typeface="Times New Roman" panose="02020603050405020304" pitchFamily="18" charset="0"/>
              </a:rPr>
              <a:t>Δαφνής</a:t>
            </a:r>
            <a:r>
              <a:rPr lang="el-GR" sz="5600" b="1" dirty="0">
                <a:effectLst/>
                <a:latin typeface="Times New Roman" panose="02020603050405020304" pitchFamily="18" charset="0"/>
                <a:ea typeface="Times New Roman" panose="02020603050405020304" pitchFamily="18" charset="0"/>
                <a:cs typeface="Times New Roman" panose="02020603050405020304" pitchFamily="18" charset="0"/>
              </a:rPr>
              <a:t>, τ.2,σ.358-361.</a:t>
            </a:r>
          </a:p>
          <a:p>
            <a:endParaRPr lang="el-GR" dirty="0"/>
          </a:p>
        </p:txBody>
      </p:sp>
    </p:spTree>
    <p:extLst>
      <p:ext uri="{BB962C8B-B14F-4D97-AF65-F5344CB8AC3E}">
        <p14:creationId xmlns:p14="http://schemas.microsoft.com/office/powerpoint/2010/main" val="721367701"/>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ABF121-AD43-475C-90CF-91A5E63C375A}"/>
              </a:ext>
            </a:extLst>
          </p:cNvPr>
          <p:cNvSpPr>
            <a:spLocks noGrp="1"/>
          </p:cNvSpPr>
          <p:nvPr>
            <p:ph type="title"/>
          </p:nvPr>
        </p:nvSpPr>
        <p:spPr/>
        <p:txBody>
          <a:bodyPr/>
          <a:lstStyle/>
          <a:p>
            <a:r>
              <a:rPr lang="el-GR" dirty="0"/>
              <a:t>ΚΙΝΗΜΑ ΕΘΝΙΚΗΣ ΑΜΥΝΗΣ 17.8.1916</a:t>
            </a:r>
          </a:p>
        </p:txBody>
      </p:sp>
      <p:sp>
        <p:nvSpPr>
          <p:cNvPr id="3" name="Θέση περιεχομένου 2">
            <a:extLst>
              <a:ext uri="{FF2B5EF4-FFF2-40B4-BE49-F238E27FC236}">
                <a16:creationId xmlns:a16="http://schemas.microsoft.com/office/drawing/2014/main" id="{1B445C1D-50EB-452B-8117-8E1981A21FEB}"/>
              </a:ext>
            </a:extLst>
          </p:cNvPr>
          <p:cNvSpPr>
            <a:spLocks noGrp="1"/>
          </p:cNvSpPr>
          <p:nvPr>
            <p:ph idx="1"/>
          </p:nvPr>
        </p:nvSpPr>
        <p:spPr>
          <a:xfrm>
            <a:off x="1154954" y="2295331"/>
            <a:ext cx="8825659" cy="4338734"/>
          </a:xfrm>
        </p:spPr>
        <p:txBody>
          <a:bodyPr>
            <a:normAutofit fontScale="62500" lnSpcReduction="20000"/>
          </a:bodyPr>
          <a:lstStyle/>
          <a:p>
            <a:pPr algn="just">
              <a:lnSpc>
                <a:spcPct val="200000"/>
              </a:lnSpc>
              <a:spcAft>
                <a:spcPts val="800"/>
              </a:spcAft>
            </a:pPr>
            <a:r>
              <a:rPr lang="el-GR" sz="2200" b="1" dirty="0">
                <a:effectLst/>
                <a:latin typeface="Times New Roman" panose="02020603050405020304" pitchFamily="18" charset="0"/>
                <a:ea typeface="Calibri" panose="020F0502020204030204" pitchFamily="34" charset="0"/>
                <a:cs typeface="Times New Roman" panose="02020603050405020304" pitchFamily="18" charset="0"/>
              </a:rPr>
              <a:t>Στις 16.8.1916 η Ρουμανία μπήκε στον πόλεμο στο πλευρό της Αντάντ. Στις 17 Αυγούστου 1916 εκδηλώθηκε το κίνημα της Εθνικής Αμύνης στην Θεσσαλονίκη, ως αντιπερισπασμός στις κινήσεις των Σέρβων να δημιουργήσουν δική τους πολιτική διοίκηση στην Θεσσαλονίκη. Στις 19.8.1916 κατέπλευσε ο στόλος των </a:t>
            </a:r>
            <a:r>
              <a:rPr lang="el-GR" sz="2200" b="1" dirty="0" err="1">
                <a:effectLst/>
                <a:latin typeface="Times New Roman" panose="02020603050405020304" pitchFamily="18" charset="0"/>
                <a:ea typeface="Calibri" panose="020F0502020204030204" pitchFamily="34" charset="0"/>
                <a:cs typeface="Times New Roman" panose="02020603050405020304" pitchFamily="18" charset="0"/>
              </a:rPr>
              <a:t>Αγγλογάλλων</a:t>
            </a:r>
            <a:r>
              <a:rPr lang="el-GR" sz="2200" b="1" dirty="0">
                <a:effectLst/>
                <a:latin typeface="Times New Roman" panose="02020603050405020304" pitchFamily="18" charset="0"/>
                <a:ea typeface="Calibri" panose="020F0502020204030204" pitchFamily="34" charset="0"/>
                <a:cs typeface="Times New Roman" panose="02020603050405020304" pitchFamily="18" charset="0"/>
              </a:rPr>
              <a:t> στον Πειραιά υπό τον Γάλλο ναύαρχο </a:t>
            </a:r>
            <a:r>
              <a:rPr lang="el-GR" sz="2200" b="1" dirty="0" err="1">
                <a:effectLst/>
                <a:latin typeface="Times New Roman" panose="02020603050405020304" pitchFamily="18" charset="0"/>
                <a:ea typeface="Calibri" panose="020F0502020204030204" pitchFamily="34" charset="0"/>
                <a:cs typeface="Times New Roman" panose="02020603050405020304" pitchFamily="18" charset="0"/>
              </a:rPr>
              <a:t>Φουρνιέ</a:t>
            </a:r>
            <a:r>
              <a:rPr lang="el-GR" sz="2200" b="1" dirty="0">
                <a:effectLst/>
                <a:latin typeface="Times New Roman" panose="02020603050405020304" pitchFamily="18" charset="0"/>
                <a:ea typeface="Calibri" panose="020F0502020204030204" pitchFamily="34" charset="0"/>
                <a:cs typeface="Times New Roman" panose="02020603050405020304" pitchFamily="18" charset="0"/>
              </a:rPr>
              <a:t>, αποβίβασε στρατό που κατέλαβε το τηλεγραφείο, ταχυδρομείο, ασύρματο, και προέβη σε απέλαση 50 Γερμανών πρακτόρων. Στις 30 Αυγούστου 1916 ολοκληρώθηκε αναίμακτα η κατάληψη της Ανατολικής Μακεδονίας από τον βουλγαρικό στρατό ενώ στις 29 είχε παραδοθεί  το Δ σώμα στρατού στους Γερμανούς, οι οποίοι μαζί με τον ελληνικό στρατό που βρήκαν στην Φλώρινα οδηγήθηκαν στην γερμανική πόλη </a:t>
            </a:r>
            <a:r>
              <a:rPr lang="el-GR" sz="2200" b="1" dirty="0" err="1">
                <a:effectLst/>
                <a:latin typeface="Times New Roman" panose="02020603050405020304" pitchFamily="18" charset="0"/>
                <a:ea typeface="Calibri" panose="020F0502020204030204" pitchFamily="34" charset="0"/>
                <a:cs typeface="Times New Roman" panose="02020603050405020304" pitchFamily="18" charset="0"/>
              </a:rPr>
              <a:t>Γκαίρλιτς</a:t>
            </a:r>
            <a:r>
              <a:rPr lang="el-GR" sz="22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Leon </a:t>
            </a:r>
            <a:r>
              <a:rPr lang="en-US" sz="2200" b="1" dirty="0" err="1">
                <a:effectLst/>
                <a:latin typeface="Times New Roman" panose="02020603050405020304" pitchFamily="18" charset="0"/>
                <a:ea typeface="Times New Roman" panose="02020603050405020304" pitchFamily="18" charset="0"/>
                <a:cs typeface="Times New Roman" panose="02020603050405020304" pitchFamily="18" charset="0"/>
              </a:rPr>
              <a:t>Gearge</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Greece and the great powers  1914-1917. Thessaloniki: </a:t>
            </a:r>
            <a:r>
              <a:rPr lang="en-US" sz="2200" b="1" dirty="0" err="1">
                <a:effectLst/>
                <a:latin typeface="Times New Roman" panose="02020603050405020304" pitchFamily="18" charset="0"/>
                <a:ea typeface="Times New Roman" panose="02020603050405020304" pitchFamily="18" charset="0"/>
                <a:cs typeface="Times New Roman" panose="02020603050405020304" pitchFamily="18" charset="0"/>
              </a:rPr>
              <a:t>Institutefor</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Balkan Studies, 1974, p.387.</a:t>
            </a:r>
            <a:endParaRPr lang="el-GR"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200" b="1"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Αλεξάτος</a:t>
            </a:r>
            <a:r>
              <a:rPr lang="el-GR" sz="22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Γεράσιμος (2015).</a:t>
            </a:r>
            <a:r>
              <a:rPr lang="en-US" sz="22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200" b="1" i="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Οι Έλληνες του </a:t>
            </a:r>
            <a:r>
              <a:rPr lang="el-GR" sz="2200" b="1" i="1"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Γκαίρλιτς</a:t>
            </a:r>
            <a:r>
              <a:rPr lang="el-GR" sz="2200" b="1" i="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1916-1919</a:t>
            </a:r>
            <a:r>
              <a:rPr lang="en-US" sz="22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2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b="1" i="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The Greeks of G</a:t>
            </a:r>
            <a:r>
              <a:rPr lang="el-GR" sz="2200" b="1" i="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ö</a:t>
            </a:r>
            <a:r>
              <a:rPr lang="en-US" sz="2200" b="1" i="1"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rlitz</a:t>
            </a:r>
            <a:r>
              <a:rPr lang="el-GR" sz="2200" b="1" i="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1916-1919</a:t>
            </a:r>
            <a:r>
              <a:rPr lang="el-GR" sz="22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(στα </a:t>
            </a:r>
            <a:r>
              <a:rPr lang="en-US" sz="22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Greek</a:t>
            </a:r>
            <a:r>
              <a:rPr lang="el-GR" sz="22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Θεσσαλονίκη: Κυριακίδης</a:t>
            </a:r>
            <a:endParaRPr lang="el-GR"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90850953"/>
      </p:ext>
    </p:extLst>
  </p:cSld>
  <p:clrMapOvr>
    <a:masterClrMapping/>
  </p:clrMapOvr>
  <p:transition spd="slow">
    <p:randomBar dir="vert"/>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B690CF-5A64-47A5-AB3D-B404F6F7A4DB}"/>
              </a:ext>
            </a:extLst>
          </p:cNvPr>
          <p:cNvSpPr>
            <a:spLocks noGrp="1"/>
          </p:cNvSpPr>
          <p:nvPr>
            <p:ph type="title"/>
          </p:nvPr>
        </p:nvSpPr>
        <p:spPr/>
        <p:txBody>
          <a:bodyPr/>
          <a:lstStyle/>
          <a:p>
            <a:r>
              <a:rPr lang="el-GR" dirty="0"/>
              <a:t>ΕΠΙΚΡΑΤΗΣΗ ΚΙΝΗΜΑΤΟΣ</a:t>
            </a:r>
          </a:p>
        </p:txBody>
      </p:sp>
      <p:sp>
        <p:nvSpPr>
          <p:cNvPr id="3" name="Θέση περιεχομένου 2">
            <a:extLst>
              <a:ext uri="{FF2B5EF4-FFF2-40B4-BE49-F238E27FC236}">
                <a16:creationId xmlns:a16="http://schemas.microsoft.com/office/drawing/2014/main" id="{34CD6299-24DB-435F-9EAB-B6623EC37FE9}"/>
              </a:ext>
            </a:extLst>
          </p:cNvPr>
          <p:cNvSpPr>
            <a:spLocks noGrp="1"/>
          </p:cNvSpPr>
          <p:nvPr>
            <p:ph idx="1"/>
          </p:nvPr>
        </p:nvSpPr>
        <p:spPr>
          <a:xfrm>
            <a:off x="1154954" y="2120630"/>
            <a:ext cx="8825659" cy="3899170"/>
          </a:xfrm>
        </p:spPr>
        <p:txBody>
          <a:bodyPr>
            <a:normAutofit fontScale="32500" lnSpcReduction="20000"/>
          </a:bodyPr>
          <a:lstStyle/>
          <a:p>
            <a:pPr indent="0" algn="just">
              <a:lnSpc>
                <a:spcPct val="220000"/>
              </a:lnSpc>
            </a:pPr>
            <a:r>
              <a:rPr lang="el-GR"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Καταλήφθηκε στην Αθήνα το Πρότυπο τάγμα ευζώνων και η Σχολή </a:t>
            </a:r>
            <a:r>
              <a:rPr lang="el-GR"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Ευελπίδων</a:t>
            </a:r>
            <a:r>
              <a:rPr lang="el-GR"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ο στόλος κατευθύνθηκε όχι στην Θεσσαλονίκη αλλά στην Κρήτη, η Κεντρική και Δυτική Μακεδονία αδράνησαν, ξεσηκώθηκε μόνο ο Δ Σώμα στρατού, το πολιτικό μέτωπο κατευθύνθηκε στον Στρυμόνα, ο Κονδύλης σε10 μέρες κυριάρχησε, παρά την προσχώρηση Λέσβου, Σάμου, Χίου και Κρήτης στο κίνημα. </a:t>
            </a:r>
          </a:p>
          <a:p>
            <a:pPr indent="0" algn="just">
              <a:lnSpc>
                <a:spcPct val="220000"/>
              </a:lnSpc>
            </a:pPr>
            <a:r>
              <a:rPr lang="el-GR"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Σε ένα κλίμα αντεκδικήσεων έκτακτα στρατοδικεία λειτούργησαν σε 9 πόλεις. Στις 11 Μαρτίου ο Βενιζέλος κατέφυγε στα </a:t>
            </a:r>
            <a:r>
              <a:rPr lang="el-GR"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ιταλοκρατούμενα</a:t>
            </a:r>
            <a:r>
              <a:rPr lang="el-GR"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Δωδεκάνησα. Ακολούθησαν η αθώωση Καφαντάρη, Σοφούλη, Παπαναστασίου, στρατιωτικών όπως ο Αναστάσιος </a:t>
            </a:r>
            <a:r>
              <a:rPr lang="el-GR"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Βολάνης</a:t>
            </a:r>
            <a:r>
              <a:rPr lang="el-GR"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και ο </a:t>
            </a:r>
            <a:r>
              <a:rPr lang="el-GR"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Παπούλας</a:t>
            </a:r>
            <a:r>
              <a:rPr lang="el-GR"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Οι ερήμην θανατικές καταδίκες Πλαστήρα και Βενιζέλου που είχαν φύγει στο εξωτερικό δεν έγιναν. Στις 29 Μαρτίου είχαν αθωωθεί όλοι οι κατηγορούμενοι για την απόπειρα κατά του Βενιζέλου. 1800 αξιωματικοί αποτάχτηκαν. </a:t>
            </a:r>
          </a:p>
          <a:p>
            <a:endParaRPr lang="el-GR" dirty="0"/>
          </a:p>
        </p:txBody>
      </p:sp>
    </p:spTree>
    <p:extLst>
      <p:ext uri="{BB962C8B-B14F-4D97-AF65-F5344CB8AC3E}">
        <p14:creationId xmlns:p14="http://schemas.microsoft.com/office/powerpoint/2010/main" val="30677420"/>
      </p:ext>
    </p:extLst>
  </p:cSld>
  <p:clrMapOvr>
    <a:masterClrMapping/>
  </p:clrMapOvr>
  <p:transition spd="slow">
    <p:randomBar dir="vert"/>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095E4E-A35A-45FA-A3C6-B4385C4F601A}"/>
              </a:ext>
            </a:extLst>
          </p:cNvPr>
          <p:cNvSpPr>
            <a:spLocks noGrp="1"/>
          </p:cNvSpPr>
          <p:nvPr>
            <p:ph type="title"/>
          </p:nvPr>
        </p:nvSpPr>
        <p:spPr/>
        <p:txBody>
          <a:bodyPr/>
          <a:lstStyle/>
          <a:p>
            <a:r>
              <a:rPr lang="el-GR" dirty="0"/>
              <a:t>ΚΥΒΕΡΝΗΣΗ ΤΣΑΛΔΑΡΗ:</a:t>
            </a:r>
          </a:p>
        </p:txBody>
      </p:sp>
      <p:sp>
        <p:nvSpPr>
          <p:cNvPr id="3" name="Θέση περιεχομένου 2">
            <a:extLst>
              <a:ext uri="{FF2B5EF4-FFF2-40B4-BE49-F238E27FC236}">
                <a16:creationId xmlns:a16="http://schemas.microsoft.com/office/drawing/2014/main" id="{C3A2E14F-83F2-4712-B999-F7AC33CCAC1A}"/>
              </a:ext>
            </a:extLst>
          </p:cNvPr>
          <p:cNvSpPr>
            <a:spLocks noGrp="1"/>
          </p:cNvSpPr>
          <p:nvPr>
            <p:ph idx="1"/>
          </p:nvPr>
        </p:nvSpPr>
        <p:spPr>
          <a:xfrm>
            <a:off x="1154954" y="2332653"/>
            <a:ext cx="8825659" cy="4282751"/>
          </a:xfrm>
        </p:spPr>
        <p:txBody>
          <a:bodyPr>
            <a:normAutofit/>
          </a:bodyPr>
          <a:lstStyle/>
          <a:p>
            <a:r>
              <a:rPr lang="el-GR" sz="1800" b="1" dirty="0">
                <a:solidFill>
                  <a:srgbClr val="000000"/>
                </a:solidFill>
                <a:effectLst/>
                <a:latin typeface="Times New Roman" panose="02020603050405020304" pitchFamily="18" charset="0"/>
                <a:ea typeface="Times New Roman" panose="02020603050405020304" pitchFamily="18" charset="0"/>
              </a:rPr>
              <a:t>Η κυβέρνηση Τσαλδάρη έλαβε έκτακτα μέτρα. Κατάργησε την Γερουσία και προέβη σε διώξεις δημοσίων υπαλλήλων και στρατιωτικών. </a:t>
            </a:r>
          </a:p>
          <a:p>
            <a:r>
              <a:rPr lang="el-GR" sz="1800" b="1" dirty="0">
                <a:solidFill>
                  <a:srgbClr val="000000"/>
                </a:solidFill>
                <a:effectLst/>
                <a:latin typeface="Times New Roman" panose="02020603050405020304" pitchFamily="18" charset="0"/>
                <a:ea typeface="Times New Roman" panose="02020603050405020304" pitchFamily="18" charset="0"/>
              </a:rPr>
              <a:t>Στις 9 Ιουνίου 1935 διεξήχθησαν εκλογές για την Ε Εθνική Συνέλευση, η οποία ελεγχόταν από το Λαϊκό κόμμα του Τσαλδάρη, ενώ το ΚΚΕ έλαβε </a:t>
            </a:r>
            <a:r>
              <a:rPr lang="el-GR" sz="1800" b="1" dirty="0" err="1">
                <a:solidFill>
                  <a:srgbClr val="000000"/>
                </a:solidFill>
                <a:effectLst/>
                <a:latin typeface="Times New Roman" panose="02020603050405020304" pitchFamily="18" charset="0"/>
                <a:ea typeface="Times New Roman" panose="02020603050405020304" pitchFamily="18" charset="0"/>
              </a:rPr>
              <a:t>βενιζελικές</a:t>
            </a:r>
            <a:r>
              <a:rPr lang="el-GR" sz="1800" b="1" dirty="0">
                <a:solidFill>
                  <a:srgbClr val="000000"/>
                </a:solidFill>
                <a:effectLst/>
                <a:latin typeface="Times New Roman" panose="02020603050405020304" pitchFamily="18" charset="0"/>
                <a:ea typeface="Times New Roman" panose="02020603050405020304" pitchFamily="18" charset="0"/>
              </a:rPr>
              <a:t> ψήφους και ανέβηκε στο 10%.  </a:t>
            </a:r>
          </a:p>
          <a:p>
            <a:r>
              <a:rPr lang="el-GR" sz="1800" b="1" dirty="0">
                <a:solidFill>
                  <a:srgbClr val="000000"/>
                </a:solidFill>
                <a:effectLst/>
                <a:latin typeface="Times New Roman" panose="02020603050405020304" pitchFamily="18" charset="0"/>
                <a:ea typeface="Times New Roman" panose="02020603050405020304" pitchFamily="18" charset="0"/>
              </a:rPr>
              <a:t>Υπό την πίεση Κονδύλη που εκδηλώθηκε υπέρ της βασιλείας η Συνέλευση αποφάσισέ την διεξαγωγή δημοψηφίσματος για την παλινόρθωση της βασιλείας ως τις 15 Νοεμβρίου 1935. </a:t>
            </a:r>
          </a:p>
          <a:p>
            <a:r>
              <a:rPr lang="el-GR" sz="1800" b="1" dirty="0">
                <a:solidFill>
                  <a:srgbClr val="000000"/>
                </a:solidFill>
                <a:effectLst/>
                <a:latin typeface="Times New Roman" panose="02020603050405020304" pitchFamily="18" charset="0"/>
                <a:ea typeface="Times New Roman" panose="02020603050405020304" pitchFamily="18" charset="0"/>
              </a:rPr>
              <a:t>Παρόλα αυτά στις 10 Οκτωβρίου εκδηλώθηκε πραξικόπημα των Αλ. Παπάγου, Δ. οικονόμου και Γ </a:t>
            </a:r>
            <a:r>
              <a:rPr lang="el-GR" sz="1800" b="1" dirty="0" err="1">
                <a:solidFill>
                  <a:srgbClr val="000000"/>
                </a:solidFill>
                <a:effectLst/>
                <a:latin typeface="Times New Roman" panose="02020603050405020304" pitchFamily="18" charset="0"/>
                <a:ea typeface="Times New Roman" panose="02020603050405020304" pitchFamily="18" charset="0"/>
              </a:rPr>
              <a:t>Ρέπα</a:t>
            </a:r>
            <a:r>
              <a:rPr lang="el-GR" sz="1800" b="1" dirty="0">
                <a:solidFill>
                  <a:srgbClr val="000000"/>
                </a:solidFill>
                <a:effectLst/>
                <a:latin typeface="Times New Roman" panose="02020603050405020304" pitchFamily="18" charset="0"/>
                <a:ea typeface="Times New Roman" panose="02020603050405020304" pitchFamily="18" charset="0"/>
              </a:rPr>
              <a:t>, βασιλοφρόνων αξιωματικών που επέβαλαν δικτατορία με επικεφαλής τον Κονδύλη. </a:t>
            </a:r>
            <a:endParaRPr lang="el-GR" b="1" dirty="0"/>
          </a:p>
        </p:txBody>
      </p:sp>
    </p:spTree>
    <p:extLst>
      <p:ext uri="{BB962C8B-B14F-4D97-AF65-F5344CB8AC3E}">
        <p14:creationId xmlns:p14="http://schemas.microsoft.com/office/powerpoint/2010/main" val="2536256018"/>
      </p:ext>
    </p:extLst>
  </p:cSld>
  <p:clrMapOvr>
    <a:masterClrMapping/>
  </p:clrMapOvr>
  <p:transition spd="slow">
    <p:randomBar dir="vert"/>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C81665-BAFC-49C0-A8EA-6FED90ACF558}"/>
              </a:ext>
            </a:extLst>
          </p:cNvPr>
          <p:cNvSpPr>
            <a:spLocks noGrp="1"/>
          </p:cNvSpPr>
          <p:nvPr>
            <p:ph type="title"/>
          </p:nvPr>
        </p:nvSpPr>
        <p:spPr/>
        <p:txBody>
          <a:bodyPr/>
          <a:lstStyle/>
          <a:p>
            <a:r>
              <a:rPr lang="el-GR" dirty="0"/>
              <a:t>ΠΑΛΙΝΟΡΘΩΣΗ ΒΑΣΙΛΕΙΑΣ</a:t>
            </a:r>
          </a:p>
        </p:txBody>
      </p:sp>
      <p:sp>
        <p:nvSpPr>
          <p:cNvPr id="3" name="Θέση περιεχομένου 2">
            <a:extLst>
              <a:ext uri="{FF2B5EF4-FFF2-40B4-BE49-F238E27FC236}">
                <a16:creationId xmlns:a16="http://schemas.microsoft.com/office/drawing/2014/main" id="{EF3A6E0E-5AFA-4EC7-ABC3-CB711A6C9AC1}"/>
              </a:ext>
            </a:extLst>
          </p:cNvPr>
          <p:cNvSpPr>
            <a:spLocks noGrp="1"/>
          </p:cNvSpPr>
          <p:nvPr>
            <p:ph idx="1"/>
          </p:nvPr>
        </p:nvSpPr>
        <p:spPr>
          <a:xfrm>
            <a:off x="1154954" y="2313993"/>
            <a:ext cx="8825659" cy="4469362"/>
          </a:xfrm>
        </p:spPr>
        <p:txBody>
          <a:bodyPr>
            <a:normAutofit/>
          </a:bodyPr>
          <a:lstStyle/>
          <a:p>
            <a:r>
              <a:rPr lang="el-GR" sz="1800" b="1" dirty="0">
                <a:solidFill>
                  <a:srgbClr val="000000"/>
                </a:solidFill>
                <a:effectLst/>
                <a:latin typeface="Times New Roman" panose="02020603050405020304" pitchFamily="18" charset="0"/>
                <a:ea typeface="Times New Roman" panose="02020603050405020304" pitchFamily="18" charset="0"/>
              </a:rPr>
              <a:t>Μετά την αποχώρηση Τσαλδάρη η συνέλευση κήρυξε την παλινόρθωση της βασιλείας η οποία θα εγκρινόταν με το δημοψήφισμα της 3</a:t>
            </a:r>
            <a:r>
              <a:rPr lang="el-GR" sz="1800" b="1" baseline="30000" dirty="0">
                <a:solidFill>
                  <a:srgbClr val="000000"/>
                </a:solidFill>
                <a:effectLst/>
                <a:latin typeface="Times New Roman" panose="02020603050405020304" pitchFamily="18" charset="0"/>
                <a:ea typeface="Times New Roman" panose="02020603050405020304" pitchFamily="18" charset="0"/>
              </a:rPr>
              <a:t>ης</a:t>
            </a:r>
            <a:r>
              <a:rPr lang="el-GR" sz="1800" b="1" dirty="0">
                <a:solidFill>
                  <a:srgbClr val="000000"/>
                </a:solidFill>
                <a:effectLst/>
                <a:latin typeface="Times New Roman" panose="02020603050405020304" pitchFamily="18" charset="0"/>
                <a:ea typeface="Times New Roman" panose="02020603050405020304" pitchFamily="18" charset="0"/>
              </a:rPr>
              <a:t> Νοεμβρίου 1935. </a:t>
            </a:r>
          </a:p>
          <a:p>
            <a:r>
              <a:rPr lang="el-GR" sz="1800" b="1" dirty="0">
                <a:solidFill>
                  <a:srgbClr val="000000"/>
                </a:solidFill>
                <a:effectLst/>
                <a:latin typeface="Times New Roman" panose="02020603050405020304" pitchFamily="18" charset="0"/>
                <a:ea typeface="Times New Roman" panose="02020603050405020304" pitchFamily="18" charset="0"/>
              </a:rPr>
              <a:t>Το δημοψήφισμα </a:t>
            </a:r>
            <a:r>
              <a:rPr lang="el-GR" sz="1800" b="1" dirty="0" err="1">
                <a:solidFill>
                  <a:srgbClr val="000000"/>
                </a:solidFill>
                <a:effectLst/>
                <a:latin typeface="Times New Roman" panose="02020603050405020304" pitchFamily="18" charset="0"/>
                <a:ea typeface="Times New Roman" panose="02020603050405020304" pitchFamily="18" charset="0"/>
              </a:rPr>
              <a:t>επανέφερε</a:t>
            </a:r>
            <a:r>
              <a:rPr lang="el-GR" sz="1800" b="1" dirty="0">
                <a:solidFill>
                  <a:srgbClr val="000000"/>
                </a:solidFill>
                <a:effectLst/>
                <a:latin typeface="Times New Roman" panose="02020603050405020304" pitchFamily="18" charset="0"/>
                <a:ea typeface="Times New Roman" panose="02020603050405020304" pitchFamily="18" charset="0"/>
              </a:rPr>
              <a:t> τον βασιλιά με ποσοστό 90% και υπήρξε προϊόν νοθείας. Το νέο πολίτευμα δεν αναγνωρίστηκε από τους δημοκρατικούς , τον Σοφούλη (Φιλελεύθεροι), τον Καφαντάρη, τον Παπαναστασίου, τον Αλ. Μυλωνά, τον Γ. Παπανδρέου (Δημοκρατικό κόμμα). </a:t>
            </a:r>
          </a:p>
          <a:p>
            <a:r>
              <a:rPr lang="el-GR" sz="1800" b="1" dirty="0">
                <a:solidFill>
                  <a:srgbClr val="000000"/>
                </a:solidFill>
                <a:effectLst/>
                <a:latin typeface="Times New Roman" panose="02020603050405020304" pitchFamily="18" charset="0"/>
                <a:ea typeface="Times New Roman" panose="02020603050405020304" pitchFamily="18" charset="0"/>
              </a:rPr>
              <a:t>Μετά από επιστολή Βενιζέλου στις 16 Νοεμβρίου 1935 οι Φιλελεύθεροι δέχτηκαν να αναγνωρίσουν </a:t>
            </a:r>
          </a:p>
          <a:p>
            <a:r>
              <a:rPr lang="el-GR" sz="1800" b="1" dirty="0">
                <a:solidFill>
                  <a:srgbClr val="000000"/>
                </a:solidFill>
                <a:effectLst/>
                <a:latin typeface="Times New Roman" panose="02020603050405020304" pitchFamily="18" charset="0"/>
                <a:ea typeface="Times New Roman" panose="02020603050405020304" pitchFamily="18" charset="0"/>
              </a:rPr>
              <a:t>Στις 21 Νοεμβρίου  1935 οι Φιλελεύθεροι και οι Λαϊκοί αποφάσισαν την ψήφιση συντάγματος από την Βουλή, την διεξαγωγή νέων εκλογών με αναλογική και την μετεκλογική συνεργασία των </a:t>
            </a:r>
            <a:r>
              <a:rPr lang="el-GR" sz="1800" b="1" dirty="0" err="1">
                <a:solidFill>
                  <a:srgbClr val="000000"/>
                </a:solidFill>
                <a:effectLst/>
                <a:latin typeface="Times New Roman" panose="02020603050405020304" pitchFamily="18" charset="0"/>
                <a:ea typeface="Times New Roman" panose="02020603050405020304" pitchFamily="18" charset="0"/>
              </a:rPr>
              <a:t>Λαίκών</a:t>
            </a:r>
            <a:r>
              <a:rPr lang="el-GR" sz="1800" b="1" dirty="0">
                <a:solidFill>
                  <a:srgbClr val="000000"/>
                </a:solidFill>
                <a:effectLst/>
                <a:latin typeface="Times New Roman" panose="02020603050405020304" pitchFamily="18" charset="0"/>
                <a:ea typeface="Times New Roman" panose="02020603050405020304" pitchFamily="18" charset="0"/>
              </a:rPr>
              <a:t> και Φιλελευθέρων </a:t>
            </a:r>
            <a:r>
              <a:rPr lang="el-GR" sz="1800" dirty="0">
                <a:solidFill>
                  <a:srgbClr val="000000"/>
                </a:solidFill>
                <a:effectLst/>
                <a:latin typeface="Times New Roman" panose="02020603050405020304" pitchFamily="18" charset="0"/>
                <a:ea typeface="Times New Roman" panose="02020603050405020304" pitchFamily="18" charset="0"/>
              </a:rPr>
              <a:t>σε κυβέρνηση συνασπισμού. </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266305707"/>
      </p:ext>
    </p:extLst>
  </p:cSld>
  <p:clrMapOvr>
    <a:masterClrMapping/>
  </p:clrMapOvr>
  <p:transition spd="slow">
    <p:randomBar dir="vert"/>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46E39A-8924-417E-BC27-68CD14145FC1}"/>
              </a:ext>
            </a:extLst>
          </p:cNvPr>
          <p:cNvSpPr>
            <a:spLocks noGrp="1"/>
          </p:cNvSpPr>
          <p:nvPr>
            <p:ph type="title"/>
          </p:nvPr>
        </p:nvSpPr>
        <p:spPr/>
        <p:txBody>
          <a:bodyPr/>
          <a:lstStyle/>
          <a:p>
            <a:r>
              <a:rPr lang="el-GR" dirty="0"/>
              <a:t>Επιστροφή Γεωργίου Β 25.11.1935</a:t>
            </a:r>
          </a:p>
        </p:txBody>
      </p:sp>
      <p:sp>
        <p:nvSpPr>
          <p:cNvPr id="3" name="Θέση περιεχομένου 2">
            <a:extLst>
              <a:ext uri="{FF2B5EF4-FFF2-40B4-BE49-F238E27FC236}">
                <a16:creationId xmlns:a16="http://schemas.microsoft.com/office/drawing/2014/main" id="{3E954968-BB49-45CE-9490-72D91296099D}"/>
              </a:ext>
            </a:extLst>
          </p:cNvPr>
          <p:cNvSpPr>
            <a:spLocks noGrp="1"/>
          </p:cNvSpPr>
          <p:nvPr>
            <p:ph idx="1"/>
          </p:nvPr>
        </p:nvSpPr>
        <p:spPr>
          <a:xfrm>
            <a:off x="1154954" y="2237363"/>
            <a:ext cx="8825659" cy="4359380"/>
          </a:xfrm>
        </p:spPr>
        <p:txBody>
          <a:bodyPr>
            <a:normAutofit fontScale="77500" lnSpcReduction="20000"/>
          </a:bodyPr>
          <a:lstStyle/>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Ο Γεώργιος Β επέστρεψε στις 25 Νοεμβρίου 1935. Παραμέρισε τον δικτάτορα Κονδύλη και τον Τσαλδάρη , διόρισε ουδέτερη κυβέρνηση υπό τον Κωνσταντίνο Δεμερτζή και χορήγησε αμνηστία στους πολιτικούς και χάρη στους στρατιωτικούς, αποκλείοντάς τους από το στράτευμα. </a:t>
            </a:r>
          </a:p>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Διέλυσε την Ε Εθνική Συνέλευση στις 17 Δεκεμβρίου, πριν ψήσει σύνταγμα  και προκήρυξε εκλογές Αναθεωρητικής Βουλής με αναλογική. Μετείχε η Εθνική Λαϊκοί Ριζοσπαστική Ένωση συνασπισμός  αποτελούμενος και από το Εθνικό </a:t>
            </a:r>
            <a:r>
              <a:rPr lang="el-GR" sz="1800" b="1" dirty="0" err="1">
                <a:solidFill>
                  <a:srgbClr val="000000"/>
                </a:solidFill>
                <a:effectLst/>
                <a:latin typeface="Times New Roman" panose="02020603050405020304" pitchFamily="18" charset="0"/>
                <a:ea typeface="Times New Roman" panose="02020603050405020304" pitchFamily="18" charset="0"/>
              </a:rPr>
              <a:t>Ριζοσπατικό</a:t>
            </a:r>
            <a:r>
              <a:rPr lang="el-GR" sz="1800" b="1" dirty="0">
                <a:solidFill>
                  <a:srgbClr val="000000"/>
                </a:solidFill>
                <a:effectLst/>
                <a:latin typeface="Times New Roman" panose="02020603050405020304" pitchFamily="18" charset="0"/>
                <a:ea typeface="Times New Roman" panose="02020603050405020304" pitchFamily="18" charset="0"/>
              </a:rPr>
              <a:t> Κόμμα (Κονδύλης), Εθνικό Λαϊκό Κόμμα από Λάιους και Ελευθερόφρονες (Ι. Θεοτόκης).</a:t>
            </a:r>
          </a:p>
          <a:p>
            <a:pPr algn="just">
              <a:lnSpc>
                <a:spcPct val="200000"/>
              </a:lnSpc>
              <a:spcBef>
                <a:spcPts val="600"/>
              </a:spcBef>
              <a:spcAft>
                <a:spcPts val="600"/>
              </a:spcAft>
            </a:pPr>
            <a:r>
              <a:rPr lang="el-GR" sz="1800" b="1" dirty="0">
                <a:solidFill>
                  <a:srgbClr val="000000"/>
                </a:solidFill>
                <a:effectLst/>
                <a:latin typeface="Times New Roman" panose="02020603050405020304" pitchFamily="18" charset="0"/>
                <a:ea typeface="Times New Roman" panose="02020603050405020304" pitchFamily="18" charset="0"/>
              </a:rPr>
              <a:t> Οι </a:t>
            </a:r>
            <a:r>
              <a:rPr lang="el-GR" sz="1800" b="1" dirty="0" err="1">
                <a:solidFill>
                  <a:srgbClr val="000000"/>
                </a:solidFill>
                <a:effectLst/>
                <a:latin typeface="Times New Roman" panose="02020603050405020304" pitchFamily="18" charset="0"/>
                <a:ea typeface="Times New Roman" panose="02020603050405020304" pitchFamily="18" charset="0"/>
              </a:rPr>
              <a:t>Βενιζελικοί</a:t>
            </a:r>
            <a:r>
              <a:rPr lang="el-GR" sz="1800" b="1" dirty="0">
                <a:solidFill>
                  <a:srgbClr val="000000"/>
                </a:solidFill>
                <a:effectLst/>
                <a:latin typeface="Times New Roman" panose="02020603050405020304" pitchFamily="18" charset="0"/>
                <a:ea typeface="Times New Roman" panose="02020603050405020304" pitchFamily="18" charset="0"/>
              </a:rPr>
              <a:t> ήταν διασπασμένοι σε Φιλελεύθερους, και στον Δημοκρατικό Συνασπισμό (Προοδευτικό κόμμα, Καφαντάρη, Αγροτικό-Εργατικό, Παπαναστασίου, Δημοκρατικό, Παπανδρέου, Αγροτικό-Δημοκρατικό, Μυλωνάς). Μετείχαν ακόμα ΚΚΕ, ΑΚΕ (</a:t>
            </a:r>
            <a:r>
              <a:rPr lang="el-GR" sz="1800" b="1" dirty="0" err="1">
                <a:solidFill>
                  <a:srgbClr val="000000"/>
                </a:solidFill>
                <a:effectLst/>
                <a:latin typeface="Times New Roman" panose="02020603050405020304" pitchFamily="18" charset="0"/>
                <a:ea typeface="Times New Roman" panose="02020603050405020304" pitchFamily="18" charset="0"/>
              </a:rPr>
              <a:t>Σοφιανόπουλος</a:t>
            </a:r>
            <a:r>
              <a:rPr lang="el-GR" sz="1800" b="1" dirty="0">
                <a:solidFill>
                  <a:srgbClr val="000000"/>
                </a:solidFill>
                <a:effectLst/>
                <a:latin typeface="Times New Roman" panose="02020603050405020304" pitchFamily="18" charset="0"/>
                <a:ea typeface="Times New Roman" panose="02020603050405020304" pitchFamily="18" charset="0"/>
              </a:rPr>
              <a:t>), ΕΕΚ (Π. Κανελλόπουλος).</a:t>
            </a:r>
            <a:endParaRPr lang="el-GR" sz="1800" b="1"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4142769692"/>
      </p:ext>
    </p:extLst>
  </p:cSld>
  <p:clrMapOvr>
    <a:masterClrMapping/>
  </p:clrMapOvr>
  <p:transition spd="slow">
    <p:randomBar dir="vert"/>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9A2DE9-1F4B-44D1-8C1D-F0EDC8E694CA}"/>
              </a:ext>
            </a:extLst>
          </p:cNvPr>
          <p:cNvSpPr>
            <a:spLocks noGrp="1"/>
          </p:cNvSpPr>
          <p:nvPr>
            <p:ph type="title"/>
          </p:nvPr>
        </p:nvSpPr>
        <p:spPr/>
        <p:txBody>
          <a:bodyPr/>
          <a:lstStyle/>
          <a:p>
            <a:r>
              <a:rPr lang="el-GR" dirty="0"/>
              <a:t>ΕΚΛΟΓΕΣ 26.1.1936</a:t>
            </a:r>
          </a:p>
        </p:txBody>
      </p:sp>
      <p:sp>
        <p:nvSpPr>
          <p:cNvPr id="3" name="Θέση περιεχομένου 2">
            <a:extLst>
              <a:ext uri="{FF2B5EF4-FFF2-40B4-BE49-F238E27FC236}">
                <a16:creationId xmlns:a16="http://schemas.microsoft.com/office/drawing/2014/main" id="{39E1E77F-2838-415E-B4B2-C6CCD338FE82}"/>
              </a:ext>
            </a:extLst>
          </p:cNvPr>
          <p:cNvSpPr>
            <a:spLocks noGrp="1"/>
          </p:cNvSpPr>
          <p:nvPr>
            <p:ph idx="1"/>
          </p:nvPr>
        </p:nvSpPr>
        <p:spPr>
          <a:xfrm>
            <a:off x="1154954" y="2305455"/>
            <a:ext cx="8825659" cy="4468569"/>
          </a:xfrm>
        </p:spPr>
        <p:txBody>
          <a:bodyPr>
            <a:normAutofit fontScale="70000" lnSpcReduction="20000"/>
          </a:bodyPr>
          <a:lstStyle/>
          <a:p>
            <a:pPr indent="0" algn="just">
              <a:lnSpc>
                <a:spcPct val="150000"/>
              </a:lnSpc>
            </a:pPr>
            <a:r>
              <a:rPr lang="el-GR" sz="2900" b="1" dirty="0">
                <a:solidFill>
                  <a:srgbClr val="000000"/>
                </a:solidFill>
                <a:effectLst/>
                <a:latin typeface="Times New Roman" panose="02020603050405020304" pitchFamily="18" charset="0"/>
                <a:ea typeface="Times New Roman" panose="02020603050405020304" pitchFamily="18" charset="0"/>
              </a:rPr>
              <a:t>Οι εκλογές  έγιναν στις 26 Ιανουαρίου 1936.  Η αδυναμία συγκρότησης κυβέρνησης συνασπισμού από Σοφούλη και Τσαλδάρη έγινε αντιληπτή τον Φεβρουάριο οπότε και δεν συμφώνησαν για τον έλεγχο ρου Υπουργείου Εσωτερικών και τον Απρίλιο οπότε ο Καφαντάρης τορπίλισε την επάνοδο των απότακτων. </a:t>
            </a:r>
            <a:endParaRPr lang="el-GR" sz="2900" b="1" dirty="0">
              <a:effectLst/>
              <a:latin typeface="Times New Roman" panose="02020603050405020304" pitchFamily="18" charset="0"/>
              <a:ea typeface="Times New Roman" panose="02020603050405020304" pitchFamily="18" charset="0"/>
            </a:endParaRPr>
          </a:p>
          <a:p>
            <a:pPr algn="just">
              <a:lnSpc>
                <a:spcPct val="200000"/>
              </a:lnSpc>
              <a:spcBef>
                <a:spcPts val="600"/>
              </a:spcBef>
              <a:spcAft>
                <a:spcPts val="600"/>
              </a:spcAft>
            </a:pPr>
            <a:r>
              <a:rPr lang="el-GR" sz="2900" b="1" dirty="0">
                <a:solidFill>
                  <a:srgbClr val="000000"/>
                </a:solidFill>
                <a:effectLst/>
                <a:latin typeface="Times New Roman" panose="02020603050405020304" pitchFamily="18" charset="0"/>
                <a:ea typeface="Times New Roman" panose="02020603050405020304" pitchFamily="18" charset="0"/>
              </a:rPr>
              <a:t>Ο Βενιζέλος πέθανε στο Παρίσι στις 18 Μαρτίου 1936. Ο Σοφούλης συγκρότησε τριμερή Διοικούσα Επιτροπή των Φιλελευθέρων αποτελούμενη από τον ίδιο, τον Γονατά, τον Σοφούλη και τον Σοφοκλή Βενιζέλο. </a:t>
            </a:r>
            <a:endParaRPr lang="el-GR" sz="1800" b="1" dirty="0">
              <a:effectLst/>
              <a:latin typeface="Times New Roman" panose="02020603050405020304" pitchFamily="18" charset="0"/>
              <a:ea typeface="Times New Roman" panose="02020603050405020304" pitchFamily="18" charset="0"/>
            </a:endParaRP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Δαφνής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τ.2., σ.432.</a:t>
            </a:r>
          </a:p>
          <a:p>
            <a:endParaRPr lang="el-GR" dirty="0"/>
          </a:p>
        </p:txBody>
      </p:sp>
    </p:spTree>
    <p:extLst>
      <p:ext uri="{BB962C8B-B14F-4D97-AF65-F5344CB8AC3E}">
        <p14:creationId xmlns:p14="http://schemas.microsoft.com/office/powerpoint/2010/main" val="188489784"/>
      </p:ext>
    </p:extLst>
  </p:cSld>
  <p:clrMapOvr>
    <a:masterClrMapping/>
  </p:clrMapOvr>
  <p:transition spd="slow">
    <p:randomBar dir="vert"/>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AEAA00-B91D-4CF1-ACDC-D19866CB9FA7}"/>
              </a:ext>
            </a:extLst>
          </p:cNvPr>
          <p:cNvSpPr>
            <a:spLocks noGrp="1"/>
          </p:cNvSpPr>
          <p:nvPr>
            <p:ph type="title"/>
          </p:nvPr>
        </p:nvSpPr>
        <p:spPr/>
        <p:txBody>
          <a:bodyPr/>
          <a:lstStyle/>
          <a:p>
            <a:r>
              <a:rPr lang="el-GR" dirty="0"/>
              <a:t>ΔΙΚΤΑΤΟΡΙΑ ΜΕΤΑΞΑ</a:t>
            </a:r>
          </a:p>
        </p:txBody>
      </p:sp>
      <p:sp>
        <p:nvSpPr>
          <p:cNvPr id="3" name="Θέση περιεχομένου 2">
            <a:extLst>
              <a:ext uri="{FF2B5EF4-FFF2-40B4-BE49-F238E27FC236}">
                <a16:creationId xmlns:a16="http://schemas.microsoft.com/office/drawing/2014/main" id="{EB7CDFAC-14F7-4093-B841-4832E0C74FA9}"/>
              </a:ext>
            </a:extLst>
          </p:cNvPr>
          <p:cNvSpPr>
            <a:spLocks noGrp="1"/>
          </p:cNvSpPr>
          <p:nvPr>
            <p:ph idx="1"/>
          </p:nvPr>
        </p:nvSpPr>
        <p:spPr>
          <a:xfrm>
            <a:off x="1154954" y="2220685"/>
            <a:ext cx="8825659" cy="4562669"/>
          </a:xfrm>
        </p:spPr>
        <p:txBody>
          <a:bodyPr/>
          <a:lstStyle/>
          <a:p>
            <a:pPr indent="0" algn="just">
              <a:lnSpc>
                <a:spcPct val="200000"/>
              </a:lnSpc>
            </a:pPr>
            <a:r>
              <a:rPr lang="el-GR" sz="1800" b="1" dirty="0">
                <a:solidFill>
                  <a:srgbClr val="000000"/>
                </a:solidFill>
                <a:effectLst/>
                <a:latin typeface="Times New Roman" panose="02020603050405020304" pitchFamily="18" charset="0"/>
                <a:ea typeface="Times New Roman" panose="02020603050405020304" pitchFamily="18" charset="0"/>
              </a:rPr>
              <a:t>Στις 5 Μαρτίου ο Γεώργιος διόρισε τον Μεταξά  Υπουργό στρατιωτικών, και μετά τον θάνατο του Δεμερτζή στις 13 Απριλίου τον Μεταξά Πρωθυπουργό.</a:t>
            </a:r>
          </a:p>
          <a:p>
            <a:pPr indent="0" algn="just">
              <a:lnSpc>
                <a:spcPct val="200000"/>
              </a:lnSpc>
            </a:pPr>
            <a:r>
              <a:rPr lang="el-GR" sz="1800" b="1" dirty="0">
                <a:solidFill>
                  <a:srgbClr val="000000"/>
                </a:solidFill>
                <a:effectLst/>
                <a:latin typeface="Times New Roman" panose="02020603050405020304" pitchFamily="18" charset="0"/>
                <a:ea typeface="Times New Roman" panose="02020603050405020304" pitchFamily="18" charset="0"/>
              </a:rPr>
              <a:t> Ο Μεταξάς κήρυξε στις 4 Αυγούστου 1936 σε συνεργασία με τον βασιλιά δικτατορία, διαλύοντας την βουλή χωρίς προκήρυξη εκλογών. </a:t>
            </a:r>
          </a:p>
          <a:p>
            <a:pPr indent="0" algn="just">
              <a:lnSpc>
                <a:spcPct val="200000"/>
              </a:lnSpc>
            </a:pPr>
            <a:r>
              <a:rPr lang="el-GR" sz="1800" b="1" dirty="0">
                <a:solidFill>
                  <a:srgbClr val="000000"/>
                </a:solidFill>
                <a:effectLst/>
                <a:latin typeface="Times New Roman" panose="02020603050405020304" pitchFamily="18" charset="0"/>
                <a:ea typeface="Times New Roman" panose="02020603050405020304" pitchFamily="18" charset="0"/>
              </a:rPr>
              <a:t>Ο Σοφοκλής Βενιζέλος είχε συμφωνήσει δικτατορία για ένα χρόνο με τον όρο να επανέλθουν οι απότακτοι. Αρνήθηκε όμως την συμμετοχή του στην κυβέρνηση αναμένοντας την επαναφορά των αποτάκτων και έφυγε στο εξωτερικό</a:t>
            </a:r>
            <a:r>
              <a:rPr lang="el-GR" sz="1100" b="1" dirty="0">
                <a:solidFill>
                  <a:srgbClr val="000000"/>
                </a:solidFill>
                <a:effectLst/>
                <a:latin typeface="Times New Roman" panose="02020603050405020304" pitchFamily="18" charset="0"/>
                <a:ea typeface="Times New Roman" panose="02020603050405020304" pitchFamily="18" charset="0"/>
              </a:rPr>
              <a:t>.</a:t>
            </a:r>
          </a:p>
          <a:p>
            <a:pPr marL="0" indent="0">
              <a:buNone/>
            </a:pPr>
            <a:endParaRPr lang="el-GR" dirty="0"/>
          </a:p>
        </p:txBody>
      </p:sp>
    </p:spTree>
    <p:extLst>
      <p:ext uri="{BB962C8B-B14F-4D97-AF65-F5344CB8AC3E}">
        <p14:creationId xmlns:p14="http://schemas.microsoft.com/office/powerpoint/2010/main" val="1067325675"/>
      </p:ext>
    </p:extLst>
  </p:cSld>
  <p:clrMapOvr>
    <a:masterClrMapping/>
  </p:clrMapOvr>
  <p:transition spd="slow">
    <p:randomBar dir="vert"/>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793BAB-EA6E-4242-B740-C35092A7AD3E}"/>
              </a:ext>
            </a:extLst>
          </p:cNvPr>
          <p:cNvSpPr>
            <a:spLocks noGrp="1"/>
          </p:cNvSpPr>
          <p:nvPr>
            <p:ph type="title"/>
          </p:nvPr>
        </p:nvSpPr>
        <p:spPr/>
        <p:txBody>
          <a:bodyPr/>
          <a:lstStyle/>
          <a:p>
            <a:r>
              <a:rPr lang="el-GR"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Τα χαρακτηριστικά του καθεστώτος Μεταξά</a:t>
            </a:r>
            <a:endParaRPr lang="el-GR" dirty="0">
              <a:solidFill>
                <a:srgbClr val="FF0000"/>
              </a:solidFill>
            </a:endParaRPr>
          </a:p>
        </p:txBody>
      </p:sp>
      <p:sp>
        <p:nvSpPr>
          <p:cNvPr id="3" name="Θέση περιεχομένου 2">
            <a:extLst>
              <a:ext uri="{FF2B5EF4-FFF2-40B4-BE49-F238E27FC236}">
                <a16:creationId xmlns:a16="http://schemas.microsoft.com/office/drawing/2014/main" id="{98C0119A-BCCA-4268-902C-4D81689F6690}"/>
              </a:ext>
            </a:extLst>
          </p:cNvPr>
          <p:cNvSpPr>
            <a:spLocks noGrp="1"/>
          </p:cNvSpPr>
          <p:nvPr>
            <p:ph idx="1"/>
          </p:nvPr>
        </p:nvSpPr>
        <p:spPr>
          <a:xfrm>
            <a:off x="1154954" y="2248679"/>
            <a:ext cx="8825659" cy="4609322"/>
          </a:xfrm>
        </p:spPr>
        <p:txBody>
          <a:bodyPr>
            <a:normAutofit fontScale="92500" lnSpcReduction="10000"/>
          </a:bodyPr>
          <a:lstStyle/>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α) η προσπάθεια δημιουργίας φασιστικού κόμματος μέσα από την ίδρυση της ΕΟΝ με τον ΑΝ334 ως νομικό πρόσωπο δημοσίου δικαίου</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β) η μίμηση του ιταλικού προτύπου εξαιτίας της απουσίας ολοκληρωμένου σχεδίου κρατικού </a:t>
            </a:r>
            <a:r>
              <a:rPr lang="el-GR"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κορπορατισμού</a:t>
            </a:r>
            <a:endPar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γ) η ιδεολογική κατασκευή του Γ Ελληνικού πολιτισμού </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 η συστηματική προπαγάνδα ε) η ίδρυση των ταγμάτων εργασίας </a:t>
            </a:r>
            <a:r>
              <a:rPr lang="el-GR"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στ</a:t>
            </a:r>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η ελεγχόμενη οργανωτική πλαισίωση αγροτών και εργατών </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ζ) Το 1938 ΑΝ 1481, αρ.10 τα Γεωργικά Επιμελητήρια έγιναν «Οίκοι του </a:t>
            </a:r>
            <a:r>
              <a:rPr lang="el-GR"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αγρότου</a:t>
            </a:r>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.Κατάργησε τα αγροτικά χρέη το 1937και ολοκλήρωσε την αγροτική μεταρρύθμιση. Οι διοικήσεις των οργανώσεων χρειάζονταν έγκριση των υπηρεσιών ασφαλείας </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η) ίδρυσε το ΙΚΑ το 1937 και δημιούργησε τις συλλογικές συμβάσεις και την υποχρεωτική διαιτησία </a:t>
            </a:r>
            <a:r>
              <a:rPr lang="el-GR"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στ</a:t>
            </a:r>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)ο αυτόνομος ρόλος του Γεωργίου Β που υποστηριζόταν από τον μεταξά, τις ένοπλες δυνάμεις και τη Μ. Βρετανία. Φασισμός και μοναρχισμός είναι ασύμβατα</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l-GR" dirty="0">
                <a:effectLst/>
              </a:rPr>
              <a:t> </a:t>
            </a:r>
          </a:p>
          <a:p>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σ. 84.</a:t>
            </a:r>
          </a:p>
          <a:p>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Πλουμίδης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σ.121-123, 132;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μεταξύ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Πιτυοκάμπτη</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και Προκρούστη, σ. 19-26.</a:t>
            </a:r>
          </a:p>
          <a:p>
            <a:endParaRPr lang="el-GR" dirty="0"/>
          </a:p>
        </p:txBody>
      </p:sp>
    </p:spTree>
    <p:extLst>
      <p:ext uri="{BB962C8B-B14F-4D97-AF65-F5344CB8AC3E}">
        <p14:creationId xmlns:p14="http://schemas.microsoft.com/office/powerpoint/2010/main" val="211336933"/>
      </p:ext>
    </p:extLst>
  </p:cSld>
  <p:clrMapOvr>
    <a:masterClrMapping/>
  </p:clrMapOvr>
  <p:transition spd="slow">
    <p:randomBar dir="vert"/>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139DBE-379E-4482-A495-2658721ADA59}"/>
              </a:ext>
            </a:extLst>
          </p:cNvPr>
          <p:cNvSpPr>
            <a:spLocks noGrp="1"/>
          </p:cNvSpPr>
          <p:nvPr>
            <p:ph type="title"/>
          </p:nvPr>
        </p:nvSpPr>
        <p:spPr/>
        <p:txBody>
          <a:bodyPr/>
          <a:lstStyle/>
          <a:p>
            <a:r>
              <a:rPr lang="el-GR" dirty="0"/>
              <a:t>ΠΕΡΙ ΦΑΣΙΣΜΟΥ</a:t>
            </a:r>
          </a:p>
        </p:txBody>
      </p:sp>
      <p:sp>
        <p:nvSpPr>
          <p:cNvPr id="3" name="Θέση περιεχομένου 2">
            <a:extLst>
              <a:ext uri="{FF2B5EF4-FFF2-40B4-BE49-F238E27FC236}">
                <a16:creationId xmlns:a16="http://schemas.microsoft.com/office/drawing/2014/main" id="{7DB170D7-D571-4B7D-B5BE-4E5585D7A448}"/>
              </a:ext>
            </a:extLst>
          </p:cNvPr>
          <p:cNvSpPr>
            <a:spLocks noGrp="1"/>
          </p:cNvSpPr>
          <p:nvPr>
            <p:ph idx="1"/>
          </p:nvPr>
        </p:nvSpPr>
        <p:spPr>
          <a:xfrm>
            <a:off x="1154954" y="2334638"/>
            <a:ext cx="8825659" cy="4439386"/>
          </a:xfrm>
        </p:spPr>
        <p:txBody>
          <a:bodyPr>
            <a:normAutofit/>
          </a:bodyPr>
          <a:lstStyle/>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Ο </a:t>
            </a:r>
            <a:r>
              <a:rPr lang="el-GR"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μοναρχοφασισμός</a:t>
            </a:r>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χρησιμοποιήθηκε από το ΚΚΕ από το 1925. Στον όρο το ΚΚΕ είχε προσδώσει διαφορετικό περιεχόμενο: αναφερόταν στην σύμπλευση </a:t>
            </a:r>
            <a:r>
              <a:rPr lang="el-GR"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Βενιζελικών</a:t>
            </a:r>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-Βασιλοφρόνων. Η ασυμβατότητα κατά τον </a:t>
            </a:r>
            <a:r>
              <a:rPr lang="el-GR"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Μαυρογορδάτο</a:t>
            </a:r>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προκύπτει από τα εξής σημεία: </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α) Ο φασισμός ως επαναστατική ιδεολογία απορρίπτει όλους τους παραδοσιακούς πολιτικούς θεσμούς και την κληρονομική βασιλεία </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β) ο φασισμός ως ολοκληρωτισμός δεν συμβιβάζεται με την ανεξέλεγκτη βασιλεία </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γ)  προϋποθέτει την ύπαρξη όχι κληρονομικού αλλά  χαρισματικού και αυτοδημιούργητου ηγέτη. </a:t>
            </a:r>
          </a:p>
          <a:p>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 ο Μεταξάς πρωτοτύπησε οργανώνοντας τους Επίστρατους (1915-1916) διεθνώς και  τώρα οργάνωσε την ΕΟΝ. </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Εθνικός διχασμός και μαζική οργάνωση, σ. 35-39, 135-147. </a:t>
            </a:r>
          </a:p>
          <a:p>
            <a:endParaRPr lang="el-GR" dirty="0"/>
          </a:p>
        </p:txBody>
      </p:sp>
    </p:spTree>
    <p:extLst>
      <p:ext uri="{BB962C8B-B14F-4D97-AF65-F5344CB8AC3E}">
        <p14:creationId xmlns:p14="http://schemas.microsoft.com/office/powerpoint/2010/main" val="620640338"/>
      </p:ext>
    </p:extLst>
  </p:cSld>
  <p:clrMapOvr>
    <a:masterClrMapping/>
  </p:clrMapOvr>
  <p:transition spd="slow">
    <p:randomBar dir="vert"/>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B5CE8A-A35C-41B1-87B5-A7F8FBBBFA16}"/>
              </a:ext>
            </a:extLst>
          </p:cNvPr>
          <p:cNvSpPr>
            <a:spLocks noGrp="1"/>
          </p:cNvSpPr>
          <p:nvPr>
            <p:ph type="title"/>
          </p:nvPr>
        </p:nvSpPr>
        <p:spPr/>
        <p:txBody>
          <a:bodyPr/>
          <a:lstStyle/>
          <a:p>
            <a:r>
              <a:rPr lang="el-GR" dirty="0"/>
              <a:t>ΔΙΚΤΑΤΟΡΙΑ </a:t>
            </a:r>
          </a:p>
        </p:txBody>
      </p:sp>
      <p:sp>
        <p:nvSpPr>
          <p:cNvPr id="3" name="Θέση περιεχομένου 2">
            <a:extLst>
              <a:ext uri="{FF2B5EF4-FFF2-40B4-BE49-F238E27FC236}">
                <a16:creationId xmlns:a16="http://schemas.microsoft.com/office/drawing/2014/main" id="{47B1AE5D-7959-41F9-B8EC-1C42F4A67960}"/>
              </a:ext>
            </a:extLst>
          </p:cNvPr>
          <p:cNvSpPr>
            <a:spLocks noGrp="1"/>
          </p:cNvSpPr>
          <p:nvPr>
            <p:ph idx="1"/>
          </p:nvPr>
        </p:nvSpPr>
        <p:spPr>
          <a:xfrm>
            <a:off x="1154954" y="2256817"/>
            <a:ext cx="8825659" cy="3762983"/>
          </a:xfrm>
        </p:spPr>
        <p:txBody>
          <a:bodyPr>
            <a:normAutofit fontScale="32500" lnSpcReduction="20000"/>
          </a:bodyPr>
          <a:lstStyle/>
          <a:p>
            <a:pPr algn="just">
              <a:lnSpc>
                <a:spcPct val="200000"/>
              </a:lnSpc>
              <a:spcBef>
                <a:spcPts val="600"/>
              </a:spcBef>
              <a:spcAft>
                <a:spcPts val="600"/>
              </a:spcAft>
            </a:pPr>
            <a:r>
              <a:rPr lang="el-GR" sz="7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Τον Ιούνιο του  1939 με τον  ΑΝ 1798 Περί εθνικής και ηθικής αγωγής της νεολαίας συγχώνευσε το Σώμα προσκόπων με την ΕΟΝ που είχε φτάσει στα 1.000.000 μέλη και απαγόρευσε κάθε άλλη   οργάνωση.  </a:t>
            </a:r>
            <a:endParaRPr lang="el-GR" sz="2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l-GR" sz="7100" b="1" dirty="0">
                <a:solidFill>
                  <a:srgbClr val="000000"/>
                </a:solidFill>
                <a:latin typeface="Times New Roman" panose="02020603050405020304" pitchFamily="18" charset="0"/>
                <a:cs typeface="Times New Roman" panose="02020603050405020304" pitchFamily="18" charset="0"/>
              </a:rPr>
              <a:t>Ι. </a:t>
            </a:r>
            <a:r>
              <a:rPr lang="el-GR" sz="7100" b="1" dirty="0" err="1">
                <a:solidFill>
                  <a:srgbClr val="000000"/>
                </a:solidFill>
                <a:latin typeface="Times New Roman" panose="02020603050405020304" pitchFamily="18" charset="0"/>
                <a:cs typeface="Times New Roman" panose="02020603050405020304" pitchFamily="18" charset="0"/>
              </a:rPr>
              <a:t>Κολιόπουλος</a:t>
            </a:r>
            <a:r>
              <a:rPr lang="el-GR" sz="7100" b="1" dirty="0">
                <a:solidFill>
                  <a:srgbClr val="000000"/>
                </a:solidFill>
                <a:latin typeface="Times New Roman" panose="02020603050405020304" pitchFamily="18" charset="0"/>
                <a:cs typeface="Times New Roman" panose="02020603050405020304" pitchFamily="18" charset="0"/>
              </a:rPr>
              <a:t>, ΙΕΕ, σ.388.</a:t>
            </a:r>
          </a:p>
          <a:p>
            <a:r>
              <a:rPr lang="el-GR" sz="7100" b="1" dirty="0" err="1">
                <a:solidFill>
                  <a:srgbClr val="000000"/>
                </a:solidFill>
                <a:latin typeface="Times New Roman" panose="02020603050405020304" pitchFamily="18" charset="0"/>
                <a:cs typeface="Times New Roman" panose="02020603050405020304" pitchFamily="18" charset="0"/>
              </a:rPr>
              <a:t>Δαφνής</a:t>
            </a:r>
            <a:r>
              <a:rPr lang="el-GR" sz="7100" b="1" dirty="0">
                <a:solidFill>
                  <a:srgbClr val="000000"/>
                </a:solidFill>
                <a:latin typeface="Times New Roman" panose="02020603050405020304" pitchFamily="18" charset="0"/>
                <a:cs typeface="Times New Roman" panose="02020603050405020304" pitchFamily="18" charset="0"/>
              </a:rPr>
              <a:t>, τ.2, σ.437-440.</a:t>
            </a:r>
          </a:p>
          <a:p>
            <a:endParaRPr lang="el-GR" dirty="0"/>
          </a:p>
        </p:txBody>
      </p:sp>
    </p:spTree>
    <p:extLst>
      <p:ext uri="{BB962C8B-B14F-4D97-AF65-F5344CB8AC3E}">
        <p14:creationId xmlns:p14="http://schemas.microsoft.com/office/powerpoint/2010/main" val="964742613"/>
      </p:ext>
    </p:extLst>
  </p:cSld>
  <p:clrMapOvr>
    <a:masterClrMapping/>
  </p:clrMapOvr>
  <p:transition spd="slow">
    <p:randomBar dir="vert"/>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A990DC-7B4E-4A21-AE31-B991DD46DE96}"/>
              </a:ext>
            </a:extLst>
          </p:cNvPr>
          <p:cNvSpPr>
            <a:spLocks noGrp="1"/>
          </p:cNvSpPr>
          <p:nvPr>
            <p:ph type="title"/>
          </p:nvPr>
        </p:nvSpPr>
        <p:spPr/>
        <p:txBody>
          <a:bodyPr/>
          <a:lstStyle/>
          <a:p>
            <a:r>
              <a:rPr lang="el-GR" dirty="0"/>
              <a:t>ΔΙΚΤΑΤΟΡΙΑ ΜΕΤΑΞΑ</a:t>
            </a:r>
          </a:p>
        </p:txBody>
      </p:sp>
      <p:sp>
        <p:nvSpPr>
          <p:cNvPr id="3" name="Θέση περιεχομένου 2">
            <a:extLst>
              <a:ext uri="{FF2B5EF4-FFF2-40B4-BE49-F238E27FC236}">
                <a16:creationId xmlns:a16="http://schemas.microsoft.com/office/drawing/2014/main" id="{81873915-D2FB-4A4B-8F38-0095487E5D50}"/>
              </a:ext>
            </a:extLst>
          </p:cNvPr>
          <p:cNvSpPr>
            <a:spLocks noGrp="1"/>
          </p:cNvSpPr>
          <p:nvPr>
            <p:ph idx="1"/>
          </p:nvPr>
        </p:nvSpPr>
        <p:spPr>
          <a:xfrm>
            <a:off x="1154954" y="2323322"/>
            <a:ext cx="8825659" cy="4348066"/>
          </a:xfrm>
        </p:spPr>
        <p:txBody>
          <a:bodyPr>
            <a:normAutofit fontScale="92500" lnSpcReduction="20000"/>
          </a:bodyPr>
          <a:lstStyle/>
          <a:p>
            <a:pPr algn="just">
              <a:lnSpc>
                <a:spcPct val="150000"/>
              </a:lnSpc>
            </a:pPr>
            <a:r>
              <a:rPr lang="el-G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ε)  η δικτατορία του Μεταξά χαρακτηρίστηκε από αστυνομοκρατία και κυριαρχία του Κωνσταντίνου </a:t>
            </a:r>
            <a:r>
              <a:rPr lang="el-G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Μανιαδάκη</a:t>
            </a:r>
            <a:r>
              <a:rPr lang="el-G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pPr>
            <a:r>
              <a:rPr lang="el-G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Στις 5 Αύγουστου 1936 οι </a:t>
            </a:r>
            <a:r>
              <a:rPr lang="el-G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Φιλελέυθεροι</a:t>
            </a:r>
            <a:r>
              <a:rPr lang="el-G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(Καφαντάρης, Παπαναστασίου (πέθανε τον Νοέμβριο του 1936), Παπανδρέου, Μυλωνάς) και  οι Λαϊκοί (Κ. Τσαλδάρης, Π. Ράλλης, Β. Σαγιάς ) και ο Ι. Θεοτόκης (Εθνικό Λαϊκό Κόμμα) και στις 29 Δεκεμβρίου ο Σοφούλης  διαμαρτυρήθηκαν και ζήτησαν επαναφορά στην συνταγματική τάξη.</a:t>
            </a:r>
          </a:p>
          <a:p>
            <a:pPr algn="just">
              <a:lnSpc>
                <a:spcPct val="150000"/>
              </a:lnSpc>
            </a:pPr>
            <a:r>
              <a:rPr lang="el-G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Από τον Ιανουάριο του 1938 δημοσιεύτηκε προκήρυξη των Σοφούλη, Καφαντάρη, Θεοτόκη. Ακολούθησαν φυλακίσεις, διώξεις, εκτοπισμοί. </a:t>
            </a:r>
          </a:p>
          <a:p>
            <a:pPr algn="just">
              <a:lnSpc>
                <a:spcPct val="150000"/>
              </a:lnSpc>
            </a:pPr>
            <a:r>
              <a:rPr lang="el-G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Ο Μιχαλακόπουλος πέθανε τον Μάρτιο του 1938, κίνημα εκδηλώθηκε στα Χανιά στις 28 Ιουλίου 1938 κατά του καθεστώτος και συνωμοσία με υποψήφιο Πρωθυπουργό τον </a:t>
            </a:r>
            <a:r>
              <a:rPr lang="el-G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Εμ</a:t>
            </a:r>
            <a:r>
              <a:rPr lang="el-G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Τσουδερό κατέρρευσε επίσης τον Ιούνιο του 1939</a:t>
            </a:r>
            <a:r>
              <a:rPr lang="el-G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44699815"/>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A0F5A3-3DA2-45E9-8DA4-B815248DBB89}"/>
              </a:ext>
            </a:extLst>
          </p:cNvPr>
          <p:cNvSpPr>
            <a:spLocks noGrp="1"/>
          </p:cNvSpPr>
          <p:nvPr>
            <p:ph type="title"/>
          </p:nvPr>
        </p:nvSpPr>
        <p:spPr/>
        <p:txBody>
          <a:bodyPr>
            <a:normAutofit fontScale="90000"/>
          </a:bodyPr>
          <a:lstStyle/>
          <a:p>
            <a:r>
              <a:rPr lang="el-GR" dirty="0"/>
              <a:t>ΠΡΟΣΩΡΙΝΗ ΚΥΒΕΡΝΗΣΗ ΒΕΝΙΖΕΛΟΥ ΙΔΡΥΣΗ 12.9.1916, ΘΕΣΣΑΛΟΝΙΚΗ 26.9.1916</a:t>
            </a:r>
          </a:p>
        </p:txBody>
      </p:sp>
      <p:sp>
        <p:nvSpPr>
          <p:cNvPr id="3" name="Θέση περιεχομένου 2">
            <a:extLst>
              <a:ext uri="{FF2B5EF4-FFF2-40B4-BE49-F238E27FC236}">
                <a16:creationId xmlns:a16="http://schemas.microsoft.com/office/drawing/2014/main" id="{CB6FBBF5-ACD2-41C8-A640-A25B87987984}"/>
              </a:ext>
            </a:extLst>
          </p:cNvPr>
          <p:cNvSpPr>
            <a:spLocks noGrp="1"/>
          </p:cNvSpPr>
          <p:nvPr>
            <p:ph idx="1"/>
          </p:nvPr>
        </p:nvSpPr>
        <p:spPr/>
        <p:txBody>
          <a:bodyPr>
            <a:normAutofit fontScale="25000" lnSpcReduction="20000"/>
          </a:bodyPr>
          <a:lstStyle/>
          <a:p>
            <a:pPr algn="just">
              <a:lnSpc>
                <a:spcPct val="120000"/>
              </a:lnSpc>
              <a:spcAft>
                <a:spcPts val="800"/>
              </a:spcAft>
            </a:pPr>
            <a:r>
              <a:rPr lang="el-GR" sz="8000" dirty="0">
                <a:latin typeface="Times New Roman" panose="02020603050405020304" pitchFamily="18" charset="0"/>
                <a:ea typeface="Calibri" panose="020F0502020204030204" pitchFamily="34" charset="0"/>
                <a:cs typeface="Times New Roman" panose="02020603050405020304" pitchFamily="18" charset="0"/>
              </a:rPr>
              <a:t>Η ΠΚ  Βενιζέλου, </a:t>
            </a:r>
            <a:r>
              <a:rPr lang="el-GR" sz="8000" dirty="0">
                <a:effectLst/>
                <a:latin typeface="Times New Roman" panose="02020603050405020304" pitchFamily="18" charset="0"/>
                <a:ea typeface="Calibri" panose="020F0502020204030204" pitchFamily="34" charset="0"/>
                <a:cs typeface="Times New Roman" panose="02020603050405020304" pitchFamily="18" charset="0"/>
              </a:rPr>
              <a:t>Κουντουριώτη Δαγκλή εγκαταστάθηκε στη Θεσσαλονίκη στις 26 Σεπτεμβρίου 1916 και επεκτάθηκε στην Κεντρική και Δυτική Μακεδονία, στην Κρήτη  και στα νησιά του Ανατολικού Αιγαίου (Λέσβος, Λήμνος, Σάμος, Χίος, Ικαρία), ενώ η ιταλική παρουσία απέτρεψε την επέκτασή του στην Ήπειρο. Οι Βρετανοί, οι Γάλλοι, οι Ρώσοι αναγνώρισαν την προσωρινή Κυβέρνηση της Θεσσαλονίκης </a:t>
            </a: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de facto</a:t>
            </a:r>
            <a:r>
              <a:rPr lang="el-GR" sz="8000" dirty="0">
                <a:effectLst/>
                <a:latin typeface="Times New Roman" panose="02020603050405020304" pitchFamily="18" charset="0"/>
                <a:ea typeface="Calibri" panose="020F0502020204030204" pitchFamily="34" charset="0"/>
                <a:cs typeface="Times New Roman" panose="02020603050405020304" pitchFamily="18" charset="0"/>
              </a:rPr>
              <a:t>. Τον Οκτώβριο του 1916 με υποχρεωτική στρατολογία στις ελεγχόμενες από την Κυβέρνηση της Θεσσαλονίκης περιοχές και με εθελοντές από Αίγυπτο, Αμερική, Οθωμανική Αυτοκρατορία, Δωδεκάνησα ο στρατός που συγκροτήθηκε ανερχόταν σε 70.000 άνδρες και διοικούνταν από 700 μόνιμους αξιωματικούς. Ο Βενιζέλος και ο </a:t>
            </a:r>
            <a:r>
              <a:rPr lang="el-GR" sz="8000" dirty="0" err="1">
                <a:effectLst/>
                <a:latin typeface="Times New Roman" panose="02020603050405020304" pitchFamily="18" charset="0"/>
                <a:ea typeface="Calibri" panose="020F0502020204030204" pitchFamily="34" charset="0"/>
                <a:cs typeface="Times New Roman" panose="02020603050405020304" pitchFamily="18" charset="0"/>
              </a:rPr>
              <a:t>Σαράιγ</a:t>
            </a:r>
            <a:r>
              <a:rPr lang="el-GR" sz="8000" dirty="0">
                <a:effectLst/>
                <a:latin typeface="Times New Roman" panose="02020603050405020304" pitchFamily="18" charset="0"/>
                <a:ea typeface="Calibri" panose="020F0502020204030204" pitchFamily="34" charset="0"/>
                <a:cs typeface="Times New Roman" panose="02020603050405020304" pitchFamily="18" charset="0"/>
              </a:rPr>
              <a:t> μετείχαν στην προϋπάντηση των στρατιωτών που έφευγαν για το μέτωπο. </a:t>
            </a:r>
          </a:p>
          <a:p>
            <a:pPr algn="just">
              <a:spcAft>
                <a:spcPts val="0"/>
              </a:spcAft>
            </a:pPr>
            <a:r>
              <a:rPr lang="el-GR" sz="4800" b="1"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4800" b="1"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4800" b="1" dirty="0">
                <a:effectLst/>
                <a:latin typeface="Times New Roman" panose="02020603050405020304" pitchFamily="18" charset="0"/>
                <a:ea typeface="Times New Roman" panose="02020603050405020304" pitchFamily="18" charset="0"/>
                <a:cs typeface="Times New Roman" panose="02020603050405020304" pitchFamily="18" charset="0"/>
              </a:rPr>
              <a:t>., σ. 92.</a:t>
            </a:r>
          </a:p>
          <a:p>
            <a:pPr algn="just">
              <a:spcAft>
                <a:spcPts val="0"/>
              </a:spcAft>
            </a:pPr>
            <a:r>
              <a:rPr lang="el-GR" sz="4800" b="1" dirty="0">
                <a:effectLst/>
                <a:latin typeface="Times New Roman" panose="02020603050405020304" pitchFamily="18" charset="0"/>
                <a:ea typeface="Times New Roman" panose="02020603050405020304" pitchFamily="18" charset="0"/>
                <a:cs typeface="Times New Roman" panose="02020603050405020304" pitchFamily="18" charset="0"/>
              </a:rPr>
              <a:t>Η κυβέρνηση της Θεσσαλονίκης. Η κορύφωση της σύγκρουσης δύο κόσμων. Η ιστορική αποτίμηση 100 χρόνια μετά. Πρακτικά συμποσίου. Ίδρυμα Βουλής των Ελλήνων, ΙΜΧΑ, Εθνικό Ίδρυμα ερευνών και  μελετών Ελευθέριος Βενιζέλος. Θεσσαλονίκη 2017 εις </a:t>
            </a:r>
            <a:r>
              <a:rPr lang="el-GR" sz="48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https://www.imxa.gr/ebooks/files/Thessaloniki%20government_volume.pdf</a:t>
            </a:r>
            <a:endParaRPr lang="el-GR" sz="4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4800" b="1" dirty="0" err="1">
                <a:effectLst/>
                <a:latin typeface="Times New Roman" panose="02020603050405020304" pitchFamily="18" charset="0"/>
                <a:ea typeface="Times New Roman" panose="02020603050405020304" pitchFamily="18" charset="0"/>
                <a:cs typeface="Times New Roman" panose="02020603050405020304" pitchFamily="18" charset="0"/>
              </a:rPr>
              <a:t>Μαρογορδάτος</a:t>
            </a:r>
            <a:r>
              <a:rPr lang="el-GR"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4800" b="1"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4800" b="1" dirty="0">
                <a:effectLst/>
                <a:latin typeface="Times New Roman" panose="02020603050405020304" pitchFamily="18" charset="0"/>
                <a:ea typeface="Times New Roman" panose="02020603050405020304" pitchFamily="18" charset="0"/>
                <a:cs typeface="Times New Roman" panose="02020603050405020304" pitchFamily="18" charset="0"/>
              </a:rPr>
              <a:t>., σ. 95.</a:t>
            </a:r>
          </a:p>
          <a:p>
            <a:pPr algn="just">
              <a:spcAft>
                <a:spcPts val="0"/>
              </a:spcAft>
            </a:pPr>
            <a:r>
              <a:rPr lang="el-GR" sz="4800" b="1" dirty="0" err="1">
                <a:effectLst/>
                <a:latin typeface="Times New Roman" panose="02020603050405020304" pitchFamily="18" charset="0"/>
                <a:ea typeface="Times New Roman" panose="02020603050405020304" pitchFamily="18" charset="0"/>
                <a:cs typeface="Times New Roman" panose="02020603050405020304" pitchFamily="18" charset="0"/>
              </a:rPr>
              <a:t>Βεντήρης</a:t>
            </a:r>
            <a:r>
              <a:rPr lang="el-GR"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4800" b="1"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4800" b="1" dirty="0">
                <a:effectLst/>
                <a:latin typeface="Times New Roman" panose="02020603050405020304" pitchFamily="18" charset="0"/>
                <a:ea typeface="Times New Roman" panose="02020603050405020304" pitchFamily="18" charset="0"/>
                <a:cs typeface="Times New Roman" panose="02020603050405020304" pitchFamily="18" charset="0"/>
              </a:rPr>
              <a:t>., κεφ. 5</a:t>
            </a:r>
            <a:endParaRPr lang="el-GR" sz="4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endParaRPr lang="el-GR" sz="3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537690"/>
      </p:ext>
    </p:extLst>
  </p:cSld>
  <p:clrMapOvr>
    <a:masterClrMapping/>
  </p:clrMapOvr>
  <p:transition spd="slow">
    <p:randomBar dir="vert"/>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40598D-6D33-43DA-8553-D72442345E08}"/>
              </a:ext>
            </a:extLst>
          </p:cNvPr>
          <p:cNvSpPr>
            <a:spLocks noGrp="1"/>
          </p:cNvSpPr>
          <p:nvPr>
            <p:ph type="title"/>
          </p:nvPr>
        </p:nvSpPr>
        <p:spPr/>
        <p:txBody>
          <a:bodyPr/>
          <a:lstStyle/>
          <a:p>
            <a:r>
              <a:rPr lang="el-GR" dirty="0"/>
              <a:t>ΑΝΤΙΚΟΜΟΥΝΙΣΜΟΣ</a:t>
            </a:r>
          </a:p>
        </p:txBody>
      </p:sp>
      <p:sp>
        <p:nvSpPr>
          <p:cNvPr id="3" name="Θέση περιεχομένου 2">
            <a:extLst>
              <a:ext uri="{FF2B5EF4-FFF2-40B4-BE49-F238E27FC236}">
                <a16:creationId xmlns:a16="http://schemas.microsoft.com/office/drawing/2014/main" id="{AE629798-0B43-4436-854A-A999DC2227DB}"/>
              </a:ext>
            </a:extLst>
          </p:cNvPr>
          <p:cNvSpPr>
            <a:spLocks noGrp="1"/>
          </p:cNvSpPr>
          <p:nvPr>
            <p:ph idx="1"/>
          </p:nvPr>
        </p:nvSpPr>
        <p:spPr>
          <a:xfrm>
            <a:off x="1154954" y="2324911"/>
            <a:ext cx="8825659" cy="4533089"/>
          </a:xfrm>
        </p:spPr>
        <p:txBody>
          <a:bodyPr>
            <a:normAutofit fontScale="70000" lnSpcReduction="20000"/>
          </a:bodyPr>
          <a:lstStyle/>
          <a:p>
            <a:pPr algn="just">
              <a:lnSpc>
                <a:spcPct val="200000"/>
              </a:lnSpc>
              <a:spcBef>
                <a:spcPts val="600"/>
              </a:spcBef>
              <a:spcAft>
                <a:spcPts val="600"/>
              </a:spcAft>
            </a:pPr>
            <a:r>
              <a:rPr lang="el-GR" sz="2100" b="1" dirty="0">
                <a:solidFill>
                  <a:schemeClr val="tx1"/>
                </a:solidFill>
                <a:effectLst/>
                <a:latin typeface="Times New Roman" panose="02020603050405020304" pitchFamily="18" charset="0"/>
                <a:ea typeface="Times New Roman" panose="02020603050405020304" pitchFamily="18" charset="0"/>
              </a:rPr>
              <a:t>Η αντικομουνιστική νομοθεσία συγκεκριμενοποιήθηκε με τον ΑΝ 117/1936 και περιλάμβανε την </a:t>
            </a:r>
            <a:r>
              <a:rPr lang="el-GR" sz="2100" b="1" dirty="0" err="1">
                <a:solidFill>
                  <a:schemeClr val="tx1"/>
                </a:solidFill>
                <a:effectLst/>
                <a:latin typeface="Times New Roman" panose="02020603050405020304" pitchFamily="18" charset="0"/>
                <a:ea typeface="Times New Roman" panose="02020603050405020304" pitchFamily="18" charset="0"/>
              </a:rPr>
              <a:t>διάδση</a:t>
            </a:r>
            <a:r>
              <a:rPr lang="el-GR" sz="2100" b="1" dirty="0">
                <a:solidFill>
                  <a:schemeClr val="tx1"/>
                </a:solidFill>
                <a:effectLst/>
                <a:latin typeface="Times New Roman" panose="02020603050405020304" pitchFamily="18" charset="0"/>
                <a:ea typeface="Times New Roman" panose="02020603050405020304" pitchFamily="18" charset="0"/>
              </a:rPr>
              <a:t> και εφαρμογή οικονομικών, κοινωνικών και θρησκευτικών συστημάτων, με </a:t>
            </a:r>
            <a:r>
              <a:rPr lang="el-GR" sz="2100" b="1" dirty="0" err="1">
                <a:solidFill>
                  <a:schemeClr val="tx1"/>
                </a:solidFill>
                <a:effectLst/>
                <a:latin typeface="Times New Roman" panose="02020603050405020304" pitchFamily="18" charset="0"/>
                <a:ea typeface="Times New Roman" panose="02020603050405020304" pitchFamily="18" charset="0"/>
              </a:rPr>
              <a:t>βάιαι</a:t>
            </a:r>
            <a:r>
              <a:rPr lang="el-GR" sz="2100" b="1" dirty="0">
                <a:solidFill>
                  <a:schemeClr val="tx1"/>
                </a:solidFill>
                <a:effectLst/>
                <a:latin typeface="Times New Roman" panose="02020603050405020304" pitchFamily="18" charset="0"/>
                <a:ea typeface="Times New Roman" panose="02020603050405020304" pitchFamily="18" charset="0"/>
              </a:rPr>
              <a:t> και μη βίαια μέσα. Στην απόσπαση μέρους της επικράτειας προστέθηκε και η απλή αυτονόμηση.  Ο ΑΝ 1075/1938 πρόβλεπε την θέσπιση πιστοποιητικού κοινωνικών φρονημάτων για τον διορισμό στο Δημόσιο</a:t>
            </a:r>
          </a:p>
          <a:p>
            <a:pPr algn="just">
              <a:lnSpc>
                <a:spcPct val="200000"/>
              </a:lnSpc>
              <a:spcBef>
                <a:spcPts val="600"/>
              </a:spcBef>
              <a:spcAft>
                <a:spcPts val="600"/>
              </a:spcAft>
            </a:pPr>
            <a:r>
              <a:rPr lang="el-GR" sz="2100" b="1" dirty="0">
                <a:solidFill>
                  <a:schemeClr val="tx1"/>
                </a:solidFill>
                <a:effectLst/>
                <a:latin typeface="Times New Roman" panose="02020603050405020304" pitchFamily="18" charset="0"/>
                <a:ea typeface="Times New Roman" panose="02020603050405020304" pitchFamily="18" charset="0"/>
              </a:rPr>
              <a:t>Ακόμα ο αντικομουνισμός πρόβλεπε την διάβρωση του μηχανισμού του ΚΚΕ με δικά του μέσα, την υποβολή δηλώσεων </a:t>
            </a:r>
            <a:r>
              <a:rPr lang="el-GR" sz="2100" b="1" dirty="0" err="1">
                <a:solidFill>
                  <a:schemeClr val="tx1"/>
                </a:solidFill>
                <a:effectLst/>
                <a:latin typeface="Times New Roman" panose="02020603050405020304" pitchFamily="18" charset="0"/>
                <a:ea typeface="Times New Roman" panose="02020603050405020304" pitchFamily="18" charset="0"/>
              </a:rPr>
              <a:t>μετανοίας</a:t>
            </a:r>
            <a:r>
              <a:rPr lang="el-GR" sz="2100" b="1" dirty="0">
                <a:solidFill>
                  <a:schemeClr val="tx1"/>
                </a:solidFill>
                <a:effectLst/>
                <a:latin typeface="Times New Roman" panose="02020603050405020304" pitchFamily="18" charset="0"/>
                <a:ea typeface="Times New Roman" panose="02020603050405020304" pitchFamily="18" charset="0"/>
              </a:rPr>
              <a:t>, τα βασανιστήρια, τις εξορίες και τις φυλακίσεις. </a:t>
            </a:r>
          </a:p>
          <a:p>
            <a:pPr algn="just">
              <a:lnSpc>
                <a:spcPct val="200000"/>
              </a:lnSpc>
              <a:spcBef>
                <a:spcPts val="600"/>
              </a:spcBef>
              <a:spcAft>
                <a:spcPts val="600"/>
              </a:spcAft>
            </a:pPr>
            <a:r>
              <a:rPr lang="el-GR" sz="2100" b="1" dirty="0">
                <a:solidFill>
                  <a:schemeClr val="tx1"/>
                </a:solidFill>
                <a:effectLst/>
                <a:latin typeface="Times New Roman" panose="02020603050405020304" pitchFamily="18" charset="0"/>
                <a:ea typeface="Times New Roman" panose="02020603050405020304" pitchFamily="18" charset="0"/>
              </a:rPr>
              <a:t>Προετοιμάστηκε για εισβολή της Βουλγαρίας με οχυρωματικά έργα, πολεμικό εξοπλισμό, γυμνάσια </a:t>
            </a:r>
          </a:p>
          <a:p>
            <a:pPr algn="just">
              <a:lnSpc>
                <a:spcPct val="200000"/>
              </a:lnSpc>
              <a:spcBef>
                <a:spcPts val="600"/>
              </a:spcBef>
              <a:spcAft>
                <a:spcPts val="600"/>
              </a:spcAft>
            </a:pPr>
            <a:r>
              <a:rPr lang="el-GR" sz="2100" b="1" dirty="0">
                <a:solidFill>
                  <a:schemeClr val="tx1"/>
                </a:solidFill>
                <a:effectLst/>
                <a:latin typeface="Times New Roman" panose="02020603050405020304" pitchFamily="18" charset="0"/>
                <a:ea typeface="Times New Roman" panose="02020603050405020304" pitchFamily="18" charset="0"/>
              </a:rPr>
              <a:t>Ο Μεταξάς πέθανε στις 29 Ιανουαρίου 1941.</a:t>
            </a:r>
          </a:p>
          <a:p>
            <a:endParaRPr lang="el-GR" dirty="0"/>
          </a:p>
        </p:txBody>
      </p:sp>
    </p:spTree>
    <p:extLst>
      <p:ext uri="{BB962C8B-B14F-4D97-AF65-F5344CB8AC3E}">
        <p14:creationId xmlns:p14="http://schemas.microsoft.com/office/powerpoint/2010/main" val="163022662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A95ABE-E55B-46BB-9909-8B479BA1E9C4}"/>
              </a:ext>
            </a:extLst>
          </p:cNvPr>
          <p:cNvSpPr>
            <a:spLocks noGrp="1"/>
          </p:cNvSpPr>
          <p:nvPr>
            <p:ph type="title"/>
          </p:nvPr>
        </p:nvSpPr>
        <p:spPr/>
        <p:txBody>
          <a:bodyPr/>
          <a:lstStyle/>
          <a:p>
            <a:r>
              <a:rPr lang="el-GR" dirty="0"/>
              <a:t>ΕΘΝΙΚΟΣ ΔΙΧΑΣΜΟΣ</a:t>
            </a:r>
          </a:p>
        </p:txBody>
      </p:sp>
      <p:sp>
        <p:nvSpPr>
          <p:cNvPr id="3" name="Θέση περιεχομένου 2">
            <a:extLst>
              <a:ext uri="{FF2B5EF4-FFF2-40B4-BE49-F238E27FC236}">
                <a16:creationId xmlns:a16="http://schemas.microsoft.com/office/drawing/2014/main" id="{7127F7E8-9E20-484A-807F-A58C9C458E80}"/>
              </a:ext>
            </a:extLst>
          </p:cNvPr>
          <p:cNvSpPr>
            <a:spLocks noGrp="1"/>
          </p:cNvSpPr>
          <p:nvPr>
            <p:ph idx="1"/>
          </p:nvPr>
        </p:nvSpPr>
        <p:spPr/>
        <p:txBody>
          <a:bodyPr>
            <a:normAutofit fontScale="32500" lnSpcReduction="20000"/>
          </a:bodyPr>
          <a:lstStyle/>
          <a:p>
            <a:pPr algn="just">
              <a:lnSpc>
                <a:spcPct val="170000"/>
              </a:lnSpc>
              <a:spcAft>
                <a:spcPts val="0"/>
              </a:spcAft>
            </a:pPr>
            <a:r>
              <a:rPr lang="en-US" sz="5500" b="1" dirty="0">
                <a:effectLst/>
                <a:latin typeface="Times New Roman" panose="02020603050405020304" pitchFamily="18" charset="0"/>
                <a:ea typeface="Calibri" panose="020F0502020204030204" pitchFamily="34" charset="0"/>
                <a:cs typeface="Times New Roman" panose="02020603050405020304" pitchFamily="18" charset="0"/>
              </a:rPr>
              <a:t>O</a:t>
            </a:r>
            <a:r>
              <a:rPr lang="el-GR" sz="5500" b="1" dirty="0">
                <a:effectLst/>
                <a:latin typeface="Times New Roman" panose="02020603050405020304" pitchFamily="18" charset="0"/>
                <a:ea typeface="Calibri" panose="020F0502020204030204" pitchFamily="34" charset="0"/>
                <a:cs typeface="Times New Roman" panose="02020603050405020304" pitchFamily="18" charset="0"/>
              </a:rPr>
              <a:t> εθνικός διχασμός που εκκινεί το 1915 έχει τις ρίζες του στην επανάσταση που εκδηλώνεται που εκδηλώθηκε από τον στρατιωτικό Σύνδεσμο στο Γουδί το 1909 και λειτούργησε ως καταλύτης των εξελίξεων που έφεραν στην εξουσία τον Ελευθέριο Βενιζέλο, κι δημιούργησαν τις προϋποθέσεις για την ψήφιση του Συντάγματος του 1911 από την Β Αναθεωρητική Βουλή.</a:t>
            </a:r>
            <a:endParaRPr lang="el-GR" sz="29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l-GR" sz="2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900" b="1" dirty="0" err="1">
                <a:effectLst/>
                <a:latin typeface="Times New Roman" panose="02020603050405020304" pitchFamily="18" charset="0"/>
                <a:ea typeface="Times New Roman" panose="02020603050405020304" pitchFamily="18" charset="0"/>
                <a:cs typeface="Times New Roman" panose="02020603050405020304" pitchFamily="18" charset="0"/>
              </a:rPr>
              <a:t>Βεντήρης</a:t>
            </a:r>
            <a:r>
              <a:rPr lang="el-GR" sz="2900" b="1" dirty="0">
                <a:effectLst/>
                <a:latin typeface="Times New Roman" panose="02020603050405020304" pitchFamily="18" charset="0"/>
                <a:ea typeface="Times New Roman" panose="02020603050405020304" pitchFamily="18" charset="0"/>
                <a:cs typeface="Times New Roman" panose="02020603050405020304" pitchFamily="18" charset="0"/>
              </a:rPr>
              <a:t> Γεώργιος  Η Ελλάς του 1910-1920, Αθήνα: Πυρσός.1931</a:t>
            </a:r>
          </a:p>
          <a:p>
            <a:pPr algn="just">
              <a:spcAft>
                <a:spcPts val="0"/>
              </a:spcAft>
            </a:pPr>
            <a:r>
              <a:rPr lang="el-GR" sz="2900" b="1" dirty="0" err="1">
                <a:effectLst/>
                <a:latin typeface="Times New Roman" panose="02020603050405020304" pitchFamily="18" charset="0"/>
                <a:ea typeface="Times New Roman" panose="02020603050405020304" pitchFamily="18" charset="0"/>
                <a:cs typeface="Times New Roman" panose="02020603050405020304" pitchFamily="18" charset="0"/>
              </a:rPr>
              <a:t>Λεονταρίτης</a:t>
            </a:r>
            <a:r>
              <a:rPr lang="el-GR" sz="2900" b="1" dirty="0">
                <a:effectLst/>
                <a:latin typeface="Times New Roman" panose="02020603050405020304" pitchFamily="18" charset="0"/>
                <a:ea typeface="Times New Roman" panose="02020603050405020304" pitchFamily="18" charset="0"/>
                <a:cs typeface="Times New Roman" panose="02020603050405020304" pitchFamily="18" charset="0"/>
              </a:rPr>
              <a:t> Γεώργιος. Η Ελλάδα στον Α παγκόσμιο πόλεμο 1917-1918. Αθήνα: Μορφωτικό </a:t>
            </a:r>
            <a:r>
              <a:rPr lang="el-GR" sz="2900" b="1" dirty="0" err="1">
                <a:effectLst/>
                <a:latin typeface="Times New Roman" panose="02020603050405020304" pitchFamily="18" charset="0"/>
                <a:ea typeface="Times New Roman" panose="02020603050405020304" pitchFamily="18" charset="0"/>
                <a:cs typeface="Times New Roman" panose="02020603050405020304" pitchFamily="18" charset="0"/>
              </a:rPr>
              <a:t>Ίδρτμα</a:t>
            </a:r>
            <a:r>
              <a:rPr lang="el-GR" sz="2900" b="1" dirty="0">
                <a:effectLst/>
                <a:latin typeface="Times New Roman" panose="02020603050405020304" pitchFamily="18" charset="0"/>
                <a:ea typeface="Times New Roman" panose="02020603050405020304" pitchFamily="18" charset="0"/>
                <a:cs typeface="Times New Roman" panose="02020603050405020304" pitchFamily="18" charset="0"/>
              </a:rPr>
              <a:t> Εθνικής Τραπέζης , 2000</a:t>
            </a:r>
          </a:p>
          <a:p>
            <a:pPr algn="just">
              <a:spcAft>
                <a:spcPts val="0"/>
              </a:spcAft>
            </a:pPr>
            <a:r>
              <a:rPr lang="el-GR" sz="2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900" b="1"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2900" b="1" dirty="0">
                <a:effectLst/>
                <a:latin typeface="Times New Roman" panose="02020603050405020304" pitchFamily="18" charset="0"/>
                <a:ea typeface="Times New Roman" panose="02020603050405020304" pitchFamily="18" charset="0"/>
                <a:cs typeface="Times New Roman" panose="02020603050405020304" pitchFamily="18" charset="0"/>
              </a:rPr>
              <a:t>. Γιώργος  1915. Ο Εθνικός Διχασμός. Αθήνα: Πατάκης, 2016, σ.21.</a:t>
            </a:r>
          </a:p>
          <a:p>
            <a:pPr algn="just">
              <a:spcAft>
                <a:spcPts val="0"/>
              </a:spcAft>
            </a:pPr>
            <a:r>
              <a:rPr lang="el-GR" sz="2900" b="1" dirty="0">
                <a:effectLst/>
                <a:latin typeface="Times New Roman" panose="02020603050405020304" pitchFamily="18" charset="0"/>
                <a:ea typeface="Times New Roman" panose="02020603050405020304" pitchFamily="18" charset="0"/>
                <a:cs typeface="Times New Roman" panose="02020603050405020304" pitchFamily="18" charset="0"/>
              </a:rPr>
              <a:t>Κωνσταντίνος </a:t>
            </a:r>
            <a:r>
              <a:rPr lang="el-GR" sz="2900" b="1" dirty="0" err="1">
                <a:effectLst/>
                <a:latin typeface="Times New Roman" panose="02020603050405020304" pitchFamily="18" charset="0"/>
                <a:ea typeface="Times New Roman" panose="02020603050405020304" pitchFamily="18" charset="0"/>
                <a:cs typeface="Times New Roman" panose="02020603050405020304" pitchFamily="18" charset="0"/>
              </a:rPr>
              <a:t>Σβολόπουλος</a:t>
            </a:r>
            <a:r>
              <a:rPr lang="el-GR" sz="2900" b="1" dirty="0">
                <a:effectLst/>
                <a:latin typeface="Times New Roman" panose="02020603050405020304" pitchFamily="18" charset="0"/>
                <a:ea typeface="Times New Roman" panose="02020603050405020304" pitchFamily="18" charset="0"/>
                <a:cs typeface="Times New Roman" panose="02020603050405020304" pitchFamily="18" charset="0"/>
              </a:rPr>
              <a:t>, Ιστορία του ελληνικού Έθνους, τ. ΙΔ, σ. 275.</a:t>
            </a:r>
          </a:p>
          <a:p>
            <a:endParaRPr lang="el-GR" dirty="0"/>
          </a:p>
        </p:txBody>
      </p:sp>
    </p:spTree>
    <p:extLst>
      <p:ext uri="{BB962C8B-B14F-4D97-AF65-F5344CB8AC3E}">
        <p14:creationId xmlns:p14="http://schemas.microsoft.com/office/powerpoint/2010/main" val="3077576114"/>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676BA0-4546-40B5-949C-197FE11F804D}"/>
              </a:ext>
            </a:extLst>
          </p:cNvPr>
          <p:cNvSpPr>
            <a:spLocks noGrp="1"/>
          </p:cNvSpPr>
          <p:nvPr>
            <p:ph type="title"/>
          </p:nvPr>
        </p:nvSpPr>
        <p:spPr/>
        <p:txBody>
          <a:bodyPr/>
          <a:lstStyle/>
          <a:p>
            <a:r>
              <a:rPr lang="el-GR" dirty="0"/>
              <a:t>ΔΙΑΠΡΑΓΜΑΤΕΥΣΕΙΣ ΚΩΝΣΤΑΝΤΙΝΟΥ-ΑΝΤΑΝΤ</a:t>
            </a:r>
          </a:p>
        </p:txBody>
      </p:sp>
      <p:sp>
        <p:nvSpPr>
          <p:cNvPr id="3" name="Θέση περιεχομένου 2">
            <a:extLst>
              <a:ext uri="{FF2B5EF4-FFF2-40B4-BE49-F238E27FC236}">
                <a16:creationId xmlns:a16="http://schemas.microsoft.com/office/drawing/2014/main" id="{549DD824-8761-4FB5-9314-014CADE07C1B}"/>
              </a:ext>
            </a:extLst>
          </p:cNvPr>
          <p:cNvSpPr>
            <a:spLocks noGrp="1"/>
          </p:cNvSpPr>
          <p:nvPr>
            <p:ph idx="1"/>
          </p:nvPr>
        </p:nvSpPr>
        <p:spPr>
          <a:xfrm>
            <a:off x="1154954" y="2323322"/>
            <a:ext cx="8825659" cy="4170784"/>
          </a:xfrm>
        </p:spPr>
        <p:txBody>
          <a:bodyPr>
            <a:normAutofit/>
          </a:bodyPr>
          <a:lstStyle/>
          <a:p>
            <a:pPr>
              <a:lnSpc>
                <a:spcPct val="150000"/>
              </a:lnSpc>
            </a:pPr>
            <a:r>
              <a:rPr lang="el-GR" sz="1800" b="1" dirty="0">
                <a:effectLst/>
                <a:latin typeface="Times New Roman" panose="02020603050405020304" pitchFamily="18" charset="0"/>
                <a:ea typeface="Calibri" panose="020F0502020204030204" pitchFamily="34" charset="0"/>
              </a:rPr>
              <a:t>Στις 10 Οκτωβρίου 1916 ο Κωνσταντίνος και ο Γάλλος βουλευτής </a:t>
            </a:r>
            <a:r>
              <a:rPr lang="el-GR" sz="1800" b="1" dirty="0" err="1">
                <a:effectLst/>
                <a:latin typeface="Times New Roman" panose="02020603050405020304" pitchFamily="18" charset="0"/>
                <a:ea typeface="Calibri" panose="020F0502020204030204" pitchFamily="34" charset="0"/>
              </a:rPr>
              <a:t>Μπεναζέ</a:t>
            </a:r>
            <a:r>
              <a:rPr lang="el-GR" sz="1800" b="1" dirty="0">
                <a:effectLst/>
                <a:latin typeface="Times New Roman" panose="02020603050405020304" pitchFamily="18" charset="0"/>
                <a:ea typeface="Calibri" panose="020F0502020204030204" pitchFamily="34" charset="0"/>
              </a:rPr>
              <a:t> κατέληξαν σε συμφωνία. Ο Κωνσταντίνος θα παρέδιδε πολεμικό υλικό στην Αντάντ, και θα εκκένωνε την Θεσσαλία. Η Αντάντ έπρεπε να μην αναγνωρίσει την κυβέρνηση της Θεσσαλονίκης και να μην την αφήσει να προχωρήσει στην Θεσσαλία.</a:t>
            </a:r>
          </a:p>
          <a:p>
            <a:pPr>
              <a:lnSpc>
                <a:spcPct val="150000"/>
              </a:lnSpc>
            </a:pPr>
            <a:r>
              <a:rPr lang="el-GR" sz="1800" b="1" dirty="0">
                <a:effectLst/>
                <a:latin typeface="Times New Roman" panose="02020603050405020304" pitchFamily="18" charset="0"/>
                <a:ea typeface="Calibri" panose="020F0502020204030204" pitchFamily="34" charset="0"/>
              </a:rPr>
              <a:t>Στις 21 Οκτωβρίου 1916 ο Πλαστήρας κατέλαβε την Θεσσαλία. Η πόλη παραδόθηκες τους Γάλλους στο πλαίσιο του συμβιβασμού των δύο πλευρών και δημιουργήθηκε ουδέτερη ζώνη από την Κορυτσά ως την Θεσσαλονίκη.</a:t>
            </a:r>
          </a:p>
          <a:p>
            <a:pPr>
              <a:lnSpc>
                <a:spcPct val="150000"/>
              </a:lnSpc>
            </a:pPr>
            <a:r>
              <a:rPr lang="el-GR" sz="1800" b="1" dirty="0">
                <a:effectLst/>
                <a:latin typeface="Times New Roman" panose="02020603050405020304" pitchFamily="18" charset="0"/>
                <a:ea typeface="Calibri" panose="020F0502020204030204" pitchFamily="34" charset="0"/>
              </a:rPr>
              <a:t> Στις 3 Νοεμβρίου 1916 ο Γάλλος </a:t>
            </a:r>
            <a:r>
              <a:rPr lang="el-GR" sz="1800" b="1" dirty="0" err="1">
                <a:effectLst/>
                <a:latin typeface="Times New Roman" panose="02020603050405020304" pitchFamily="18" charset="0"/>
                <a:ea typeface="Calibri" panose="020F0502020204030204" pitchFamily="34" charset="0"/>
              </a:rPr>
              <a:t>Φουρνέ</a:t>
            </a:r>
            <a:r>
              <a:rPr lang="el-GR" sz="1800" b="1" dirty="0">
                <a:effectLst/>
                <a:latin typeface="Times New Roman" panose="02020603050405020304" pitchFamily="18" charset="0"/>
                <a:ea typeface="Calibri" panose="020F0502020204030204" pitchFamily="34" charset="0"/>
              </a:rPr>
              <a:t> ζήτησε από τον Κωνσταντίνο να τηρηθούν οι όροι της συμφωνίας μέχρι τις 18 .11.2016. </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431219404"/>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DC4A7D-9565-4671-AEAA-E362AA4AD03C}"/>
              </a:ext>
            </a:extLst>
          </p:cNvPr>
          <p:cNvSpPr>
            <a:spLocks noGrp="1"/>
          </p:cNvSpPr>
          <p:nvPr>
            <p:ph type="title"/>
          </p:nvPr>
        </p:nvSpPr>
        <p:spPr/>
        <p:txBody>
          <a:bodyPr/>
          <a:lstStyle/>
          <a:p>
            <a:r>
              <a:rPr lang="el-GR" dirty="0"/>
              <a:t>ΑΠΟΚΛΕΙΣΜΟΣ ΠΕΙΡΑΙΑ 25.11.1916</a:t>
            </a:r>
          </a:p>
        </p:txBody>
      </p:sp>
      <p:sp>
        <p:nvSpPr>
          <p:cNvPr id="3" name="Θέση περιεχομένου 2">
            <a:extLst>
              <a:ext uri="{FF2B5EF4-FFF2-40B4-BE49-F238E27FC236}">
                <a16:creationId xmlns:a16="http://schemas.microsoft.com/office/drawing/2014/main" id="{DECAC816-8E77-4083-A1CA-72F473BED8CC}"/>
              </a:ext>
            </a:extLst>
          </p:cNvPr>
          <p:cNvSpPr>
            <a:spLocks noGrp="1"/>
          </p:cNvSpPr>
          <p:nvPr>
            <p:ph idx="1"/>
          </p:nvPr>
        </p:nvSpPr>
        <p:spPr>
          <a:xfrm>
            <a:off x="1154954" y="2323322"/>
            <a:ext cx="8825659" cy="4292082"/>
          </a:xfrm>
        </p:spPr>
        <p:txBody>
          <a:bodyPr>
            <a:normAutofit fontScale="77500" lnSpcReduction="20000"/>
          </a:bodyPr>
          <a:lstStyle/>
          <a:p>
            <a:pPr algn="just">
              <a:lnSpc>
                <a:spcPct val="160000"/>
              </a:lnSpc>
              <a:spcAft>
                <a:spcPts val="800"/>
              </a:spcAft>
            </a:pPr>
            <a:r>
              <a:rPr lang="el-GR" sz="2100" b="1" dirty="0">
                <a:effectLst/>
                <a:latin typeface="Times New Roman" panose="02020603050405020304" pitchFamily="18" charset="0"/>
                <a:ea typeface="Calibri" panose="020F0502020204030204" pitchFamily="34" charset="0"/>
                <a:cs typeface="Times New Roman" panose="02020603050405020304" pitchFamily="18" charset="0"/>
              </a:rPr>
              <a:t>Στις 11 Νοεμβρίου 1916 έγινε η κήρυξη του πολέμου  της Προσωρινής Κυβέρνησης προς τον Άξονα </a:t>
            </a:r>
          </a:p>
          <a:p>
            <a:pPr algn="just">
              <a:lnSpc>
                <a:spcPct val="160000"/>
              </a:lnSpc>
              <a:spcAft>
                <a:spcPts val="0"/>
              </a:spcAft>
            </a:pPr>
            <a:r>
              <a:rPr lang="el-GR" sz="2100" b="1" dirty="0">
                <a:effectLst/>
                <a:latin typeface="Times New Roman" panose="02020603050405020304" pitchFamily="18" charset="0"/>
                <a:ea typeface="Calibri" panose="020F0502020204030204" pitchFamily="34" charset="0"/>
                <a:cs typeface="Times New Roman" panose="02020603050405020304" pitchFamily="18" charset="0"/>
              </a:rPr>
              <a:t>Στις 18.11.1916 αποβιβάστηκαν συμμαχικά αγήματα στον Πειραιά αποκρούστηκαν όμως με μεγάλες απώλειες από τους Επίστρατους, οι οποίοι επιδόθηκαν σε διώξεις </a:t>
            </a:r>
            <a:r>
              <a:rPr lang="el-GR" sz="2100" b="1" dirty="0" err="1">
                <a:effectLst/>
                <a:latin typeface="Times New Roman" panose="02020603050405020304" pitchFamily="18" charset="0"/>
                <a:ea typeface="Calibri" panose="020F0502020204030204" pitchFamily="34" charset="0"/>
                <a:cs typeface="Times New Roman" panose="02020603050405020304" pitchFamily="18" charset="0"/>
              </a:rPr>
              <a:t>Βενιζελικών</a:t>
            </a:r>
            <a:r>
              <a:rPr lang="el-GR" sz="21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60000"/>
              </a:lnSpc>
              <a:spcAft>
                <a:spcPts val="0"/>
              </a:spcAft>
            </a:pPr>
            <a:r>
              <a:rPr lang="el-GR" sz="2100" b="1" dirty="0">
                <a:effectLst/>
                <a:latin typeface="Times New Roman" panose="02020603050405020304" pitchFamily="18" charset="0"/>
                <a:ea typeface="Calibri" panose="020F0502020204030204" pitchFamily="34" charset="0"/>
                <a:cs typeface="Times New Roman" panose="02020603050405020304" pitchFamily="18" charset="0"/>
              </a:rPr>
              <a:t>Στις 24 Νοεμβρίου 1916 η Προσωρινή Κυβέρνηση κήρυξε έκπτωτο τον Κωνσταντίνο. </a:t>
            </a:r>
            <a:endParaRPr lang="el-GR" sz="21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60000"/>
              </a:lnSpc>
            </a:pPr>
            <a:r>
              <a:rPr lang="el-GR" sz="2100" b="1" dirty="0">
                <a:effectLst/>
                <a:latin typeface="Times New Roman" panose="02020603050405020304" pitchFamily="18" charset="0"/>
                <a:ea typeface="Calibri" panose="020F0502020204030204" pitchFamily="34" charset="0"/>
                <a:cs typeface="Times New Roman" panose="02020603050405020304" pitchFamily="18" charset="0"/>
              </a:rPr>
              <a:t>Στις 25 Νοεμβρίου 1916  η Αντάντ επέβαλε ναυτικό αποκλεισμό των ελληνικών παραλίων και Βρετανία, Αγγλία, Γαλλία αναγνώρισαν την Προσωρινή Κυβέρνηση. </a:t>
            </a:r>
          </a:p>
          <a:p>
            <a:pPr marL="0" indent="0" algn="just">
              <a:spcAft>
                <a:spcPts val="0"/>
              </a:spcAft>
              <a:buNone/>
            </a:pPr>
            <a:endParaRPr lang="el-GR" sz="1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Μουρέλος</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Γιάννης. Τα Νοεμβριανά του 1916: Από το Αρχείο της Μεικτής επιτροπής Αποζημιώσεων των θυμάτων. Αθήνα: Πατάκης, 2006.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354845135"/>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CFC45F-782F-4462-84EE-2ADB686E768C}"/>
              </a:ext>
            </a:extLst>
          </p:cNvPr>
          <p:cNvSpPr>
            <a:spLocks noGrp="1"/>
          </p:cNvSpPr>
          <p:nvPr>
            <p:ph type="title"/>
          </p:nvPr>
        </p:nvSpPr>
        <p:spPr/>
        <p:txBody>
          <a:bodyPr/>
          <a:lstStyle/>
          <a:p>
            <a:r>
              <a:rPr lang="el-GR" dirty="0"/>
              <a:t>ΔΙΑΚΟΙΝΩΣΕΙΣ 2 και 3.</a:t>
            </a:r>
          </a:p>
        </p:txBody>
      </p:sp>
      <p:sp>
        <p:nvSpPr>
          <p:cNvPr id="3" name="Θέση περιεχομένου 2">
            <a:extLst>
              <a:ext uri="{FF2B5EF4-FFF2-40B4-BE49-F238E27FC236}">
                <a16:creationId xmlns:a16="http://schemas.microsoft.com/office/drawing/2014/main" id="{E6DF9991-41D1-4CF2-BAE9-BDA85D7A5743}"/>
              </a:ext>
            </a:extLst>
          </p:cNvPr>
          <p:cNvSpPr>
            <a:spLocks noGrp="1"/>
          </p:cNvSpPr>
          <p:nvPr>
            <p:ph idx="1"/>
          </p:nvPr>
        </p:nvSpPr>
        <p:spPr>
          <a:xfrm>
            <a:off x="1154954" y="2267339"/>
            <a:ext cx="8825659" cy="4590661"/>
          </a:xfrm>
        </p:spPr>
        <p:txBody>
          <a:bodyPr>
            <a:normAutofit fontScale="92500" lnSpcReduction="20000"/>
          </a:bodyPr>
          <a:lstStyle/>
          <a:p>
            <a:pPr algn="just">
              <a:lnSpc>
                <a:spcPct val="150000"/>
              </a:lnSpc>
              <a:spcAft>
                <a:spcPts val="0"/>
              </a:spcAft>
            </a:pPr>
            <a:r>
              <a:rPr lang="el-GR" sz="1800" b="1" dirty="0">
                <a:effectLst/>
                <a:latin typeface="Times New Roman" panose="02020603050405020304" pitchFamily="18" charset="0"/>
                <a:ea typeface="Calibri" panose="020F0502020204030204" pitchFamily="34" charset="0"/>
              </a:rPr>
              <a:t>Στις 18 Δεκεμβρίου 1916 οι προστάτιδες δυνάμεις απαίτησαν να συγκεντρωθεί ο στρατός του Κωνσταντίνου στην Πελοπόννησο, και οι Επίστρατοι, να αποφυλακιστούν οι πολιτικοί κρατούμενοι και να αποζημιωθούν οι πολίτες που υπέστησαν βλάβη στα Νοεμβριανά, να ζητηθεί συγγνώμη από τους συμμάχους και επομένως να αρθεί ο ναυτικός αποκλεισμός.</a:t>
            </a:r>
          </a:p>
          <a:p>
            <a:pPr algn="just">
              <a:lnSpc>
                <a:spcPct val="150000"/>
              </a:lnSpc>
              <a:spcAft>
                <a:spcPts val="0"/>
              </a:spcAft>
            </a:pPr>
            <a:r>
              <a:rPr lang="el-GR" sz="1800" b="1" dirty="0">
                <a:effectLst/>
                <a:latin typeface="Times New Roman" panose="02020603050405020304" pitchFamily="18" charset="0"/>
                <a:ea typeface="Calibri" panose="020F0502020204030204" pitchFamily="34" charset="0"/>
              </a:rPr>
              <a:t>Η διακοίνωση υπογράφτηκε στις 26 Δεκεμβρίου 1916 και από την Ιταλία. Στο μεσοδιάστημα των διαπραγματεύσεων ο Κωνσταντίνος οργάνωνε αντάρτικα σώματα στην ουδέτερη ζώνη με επικεφαλής τον </a:t>
            </a:r>
            <a:r>
              <a:rPr lang="el-GR" sz="1800" b="1" dirty="0" err="1">
                <a:effectLst/>
                <a:latin typeface="Times New Roman" panose="02020603050405020304" pitchFamily="18" charset="0"/>
                <a:ea typeface="Calibri" panose="020F0502020204030204" pitchFamily="34" charset="0"/>
              </a:rPr>
              <a:t>Φάλκενχάουζεν</a:t>
            </a:r>
            <a:r>
              <a:rPr lang="el-GR" sz="1800" b="1" dirty="0">
                <a:effectLst/>
                <a:latin typeface="Times New Roman" panose="02020603050405020304" pitchFamily="18" charset="0"/>
                <a:ea typeface="Calibri" panose="020F0502020204030204" pitchFamily="34" charset="0"/>
              </a:rPr>
              <a:t> πρώην στρατιωτικό ακόλουθο στην Αθήνα. </a:t>
            </a:r>
            <a:r>
              <a:rPr lang="el-GR" sz="18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endParaRPr lang="el-GR" sz="18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1200" b="1"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2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Γιώργος Θ </a:t>
            </a:r>
            <a:r>
              <a:rPr lang="el-GR" sz="1200" b="1" i="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Εθνικός διχασμός και μαζική οργάνωση. Οι επίστρατοι του 1916</a:t>
            </a:r>
            <a:r>
              <a:rPr lang="el-GR" sz="12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Αθήνα: Αλεξάνδρεια, 1996, σ. </a:t>
            </a:r>
            <a:endParaRPr lang="el-GR"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200" b="1"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200" b="1"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1200" b="1" dirty="0">
                <a:effectLst/>
                <a:latin typeface="Times New Roman" panose="02020603050405020304" pitchFamily="18" charset="0"/>
                <a:ea typeface="Times New Roman" panose="02020603050405020304" pitchFamily="18" charset="0"/>
                <a:cs typeface="Times New Roman" panose="02020603050405020304" pitchFamily="18" charset="0"/>
              </a:rPr>
              <a:t>., σ. 104.</a:t>
            </a:r>
            <a:endParaRPr lang="el-GR"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Leon</a:t>
            </a:r>
            <a:r>
              <a:rPr lang="el-GR" sz="1200" b="1" dirty="0">
                <a:effectLst/>
                <a:latin typeface="Times New Roman" panose="02020603050405020304" pitchFamily="18" charset="0"/>
                <a:ea typeface="Times New Roman" panose="02020603050405020304" pitchFamily="18" charset="0"/>
                <a:cs typeface="Times New Roman" panose="02020603050405020304" pitchFamily="18" charset="0"/>
              </a:rPr>
              <a:t>, σ.442-453</a:t>
            </a:r>
            <a:endParaRPr lang="el-GR" sz="12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372685488"/>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A5208E-3CEF-4B9E-AD62-2D27E1891B49}"/>
              </a:ext>
            </a:extLst>
          </p:cNvPr>
          <p:cNvSpPr>
            <a:spLocks noGrp="1"/>
          </p:cNvSpPr>
          <p:nvPr>
            <p:ph type="title"/>
          </p:nvPr>
        </p:nvSpPr>
        <p:spPr/>
        <p:txBody>
          <a:bodyPr/>
          <a:lstStyle/>
          <a:p>
            <a:r>
              <a:rPr lang="el-GR" dirty="0"/>
              <a:t>4</a:t>
            </a:r>
            <a:r>
              <a:rPr lang="el-GR" baseline="30000" dirty="0"/>
              <a:t>η</a:t>
            </a:r>
            <a:r>
              <a:rPr lang="el-GR" dirty="0"/>
              <a:t> ΔΙΑΚΟΙΝΩΣΗ</a:t>
            </a:r>
          </a:p>
        </p:txBody>
      </p:sp>
      <p:sp>
        <p:nvSpPr>
          <p:cNvPr id="3" name="Θέση περιεχομένου 2">
            <a:extLst>
              <a:ext uri="{FF2B5EF4-FFF2-40B4-BE49-F238E27FC236}">
                <a16:creationId xmlns:a16="http://schemas.microsoft.com/office/drawing/2014/main" id="{9800CC9C-5D85-474B-BDC8-160DAB6FD43B}"/>
              </a:ext>
            </a:extLst>
          </p:cNvPr>
          <p:cNvSpPr>
            <a:spLocks noGrp="1"/>
          </p:cNvSpPr>
          <p:nvPr>
            <p:ph idx="1"/>
          </p:nvPr>
        </p:nvSpPr>
        <p:spPr>
          <a:xfrm>
            <a:off x="1154954" y="2304661"/>
            <a:ext cx="8825659" cy="4786604"/>
          </a:xfrm>
        </p:spPr>
        <p:txBody>
          <a:bodyPr>
            <a:normAutofit fontScale="92500" lnSpcReduction="20000"/>
          </a:bodyPr>
          <a:lstStyle/>
          <a:p>
            <a:pPr algn="just">
              <a:lnSpc>
                <a:spcPct val="200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Η τέταρτη διακοίνωση των συμμάχων έγινε στις 1</a:t>
            </a:r>
            <a:r>
              <a:rPr lang="el-GR" sz="1800" b="1" baseline="30000" dirty="0">
                <a:effectLst/>
                <a:latin typeface="Times New Roman" panose="02020603050405020304" pitchFamily="18" charset="0"/>
                <a:ea typeface="Calibri" panose="020F0502020204030204" pitchFamily="34" charset="0"/>
                <a:cs typeface="Times New Roman" panose="02020603050405020304" pitchFamily="18" charset="0"/>
              </a:rPr>
              <a:t>η</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Ιανουαρίου 1917  και το καθεστώς του Κωνσταντίνου α) διέλυσε τους συνδέσμους των επιστράτων β) διοργάνωσε στις 14 Ιανουαρίου στο Ζάππειο την τελετή απόδοσης τιμών στις συμμαχικές σημαίες γ) στις 17 Ιανουαρίου απελευθερώθηκαν από την κυβέρνηση των Αθηνών αλλά και από την Προσωρινή Κυβέρνηση οι πολιτικοί κρατούμενοι.. </a:t>
            </a:r>
            <a:r>
              <a:rPr lang="el-GR" sz="1800" b="1" dirty="0">
                <a:effectLst/>
                <a:latin typeface="Times New Roman" panose="02020603050405020304" pitchFamily="18" charset="0"/>
                <a:ea typeface="Calibri" panose="020F0502020204030204" pitchFamily="34" charset="0"/>
              </a:rPr>
              <a:t>Τον Απρίλιο του 1916 μετά από την λήψη μέρους της οικονομικής βοήθειας η Προσωρινή Κυβέρνηση συγκρότησε την Μεραρχία Αρχιπελάγους και Κρήτης, ενώ η Μεραρχία Σερρών στις 1 Μαΐου 1917 σημείωσε επιτυχία στην μάχη του </a:t>
            </a:r>
            <a:r>
              <a:rPr lang="el-GR" sz="1800" b="1" dirty="0" err="1">
                <a:effectLst/>
                <a:latin typeface="Times New Roman" panose="02020603050405020304" pitchFamily="18" charset="0"/>
                <a:ea typeface="Calibri" panose="020F0502020204030204" pitchFamily="34" charset="0"/>
              </a:rPr>
              <a:t>Ραβινέ</a:t>
            </a:r>
            <a:r>
              <a:rPr lang="el-GR" sz="1800" dirty="0">
                <a:effectLst/>
                <a:latin typeface="Times New Roman" panose="02020603050405020304" pitchFamily="18" charset="0"/>
                <a:ea typeface="Calibri" panose="020F0502020204030204" pitchFamily="34" charset="0"/>
              </a:rPr>
              <a:t>. </a:t>
            </a:r>
          </a:p>
          <a:p>
            <a:pPr algn="just">
              <a:lnSpc>
                <a:spcPct val="200000"/>
              </a:lnSpc>
              <a:spcAft>
                <a:spcPts val="800"/>
              </a:spcAft>
            </a:pPr>
            <a:r>
              <a:rPr lang="el-GR" sz="1100" b="1"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100" b="1"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1100" b="1" dirty="0">
                <a:effectLst/>
                <a:latin typeface="Times New Roman" panose="02020603050405020304" pitchFamily="18" charset="0"/>
                <a:ea typeface="Times New Roman" panose="02020603050405020304" pitchFamily="18" charset="0"/>
                <a:cs typeface="Times New Roman" panose="02020603050405020304" pitchFamily="18" charset="0"/>
              </a:rPr>
              <a:t>., σ. 10</a:t>
            </a:r>
            <a:endParaRPr lang="el-GR" sz="11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Leon</a:t>
            </a:r>
            <a:r>
              <a:rPr lang="el-GR" sz="1100" b="1" dirty="0">
                <a:effectLst/>
                <a:latin typeface="Times New Roman" panose="02020603050405020304" pitchFamily="18" charset="0"/>
                <a:ea typeface="Times New Roman" panose="02020603050405020304" pitchFamily="18" charset="0"/>
                <a:cs typeface="Times New Roman" panose="02020603050405020304" pitchFamily="18" charset="0"/>
              </a:rPr>
              <a:t>, σ. 452</a:t>
            </a:r>
            <a:endParaRPr lang="el-GR" sz="11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52775923"/>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24268D-AF55-4D28-8A2A-50D0C735EF20}"/>
              </a:ext>
            </a:extLst>
          </p:cNvPr>
          <p:cNvSpPr>
            <a:spLocks noGrp="1"/>
          </p:cNvSpPr>
          <p:nvPr>
            <p:ph type="title"/>
          </p:nvPr>
        </p:nvSpPr>
        <p:spPr/>
        <p:txBody>
          <a:bodyPr/>
          <a:lstStyle/>
          <a:p>
            <a:r>
              <a:rPr lang="el-GR" dirty="0" err="1"/>
              <a:t>Κοινωνικη</a:t>
            </a:r>
            <a:r>
              <a:rPr lang="el-GR" dirty="0"/>
              <a:t> πολιτική της Προσωρινής Κυβέρνησης</a:t>
            </a:r>
          </a:p>
        </p:txBody>
      </p:sp>
      <p:sp>
        <p:nvSpPr>
          <p:cNvPr id="3" name="Θέση περιεχομένου 2">
            <a:extLst>
              <a:ext uri="{FF2B5EF4-FFF2-40B4-BE49-F238E27FC236}">
                <a16:creationId xmlns:a16="http://schemas.microsoft.com/office/drawing/2014/main" id="{AC4AC8AB-31F1-4D3A-ABD8-66909918ACD3}"/>
              </a:ext>
            </a:extLst>
          </p:cNvPr>
          <p:cNvSpPr>
            <a:spLocks noGrp="1"/>
          </p:cNvSpPr>
          <p:nvPr>
            <p:ph idx="1"/>
          </p:nvPr>
        </p:nvSpPr>
        <p:spPr>
          <a:xfrm>
            <a:off x="1154954" y="2174033"/>
            <a:ext cx="8825659" cy="4767943"/>
          </a:xfrm>
        </p:spPr>
        <p:txBody>
          <a:bodyPr>
            <a:normAutofit fontScale="70000" lnSpcReduction="20000"/>
          </a:bodyPr>
          <a:lstStyle/>
          <a:p>
            <a:pPr algn="just">
              <a:lnSpc>
                <a:spcPct val="200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Η ρωσική επανάσταση του Φεβρουαρίου, κυρίως όμως η αλλαγή του Γάλλου πρωθυπουργού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Μπριαν</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από τον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Ριμπό</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δημιούργησε τις προϋποθέσεις για επέκταση μετά από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στοχευμένες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τοπικές εξεγέρσεις της Προσωρινής Κυβέρνησης στα νησιά του Ιονίου πλην της Κέρκυρας, στην Πρέβεζα, στη Θεσσαλία. Η επιβράβευση των κολίγων της Θεσσαλίας  έγινε με το ΝΔ 20.5.1917  για την αγροτική μεταρρύθμιση, το οποίο όμως αφορούσε και την απαλλοτρίωση των τσιφλικιών της Μακεδονίας και της Ηπείρου και την απόδοσή τους σε Έλληνες και μη ακτήμονες. Στις 11 Μαΐου 1917 με διάταγμα της Προσωρινής Κυβέρνησης καθιερώθηκε η δημοτική γλώσσα για τα αναγνωστικά βιβλία του δημοτικού. </a:t>
            </a:r>
          </a:p>
          <a:p>
            <a:pPr algn="just">
              <a:lnSpc>
                <a:spcPct val="200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Η αγροτική μεταρρύθμιση ολοκληρώθηκε με τον Αγροτικό  Ν 2052/1920, ο οποίος πρόβλεπε αποκέντρωση των απαλλοτριώσεων των τσιφλικιών κατά Πρωτοδικεία. Απαλλοτριώθηκαν έτσι 72 τσιφλίκια σε λίγους μήνες.</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Σίδερις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σ. 171-174, </a:t>
            </a:r>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σ. 261, Πρακτικά συνεδριάσεων της Βουλής , 4 Φεβρουαρίου 1920, σ. 6-20.</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Βεργόπουλος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Κώστας, Το αγροτικό ζήτημα στην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Ελλάδα.Το</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πρόβλημα της κοινωνικής ενσωμάτωσης της γεωργίας. Αθήνα: Εξάντας, 1992,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σ. 109-110.</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85147196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64BD97-82FB-48E4-B691-CD0CFD2AF355}"/>
              </a:ext>
            </a:extLst>
          </p:cNvPr>
          <p:cNvSpPr>
            <a:spLocks noGrp="1"/>
          </p:cNvSpPr>
          <p:nvPr>
            <p:ph type="title"/>
          </p:nvPr>
        </p:nvSpPr>
        <p:spPr/>
        <p:txBody>
          <a:bodyPr/>
          <a:lstStyle/>
          <a:p>
            <a:r>
              <a:rPr lang="el-GR" dirty="0"/>
              <a:t>ΚΟΙΝΩΝΙΚΗ ΠΟΛΙΤΙΚΗ</a:t>
            </a:r>
          </a:p>
        </p:txBody>
      </p:sp>
      <p:sp>
        <p:nvSpPr>
          <p:cNvPr id="3" name="Θέση περιεχομένου 2">
            <a:extLst>
              <a:ext uri="{FF2B5EF4-FFF2-40B4-BE49-F238E27FC236}">
                <a16:creationId xmlns:a16="http://schemas.microsoft.com/office/drawing/2014/main" id="{F0D9F784-F5C9-4774-8D64-168397D30F6C}"/>
              </a:ext>
            </a:extLst>
          </p:cNvPr>
          <p:cNvSpPr>
            <a:spLocks noGrp="1"/>
          </p:cNvSpPr>
          <p:nvPr>
            <p:ph idx="1"/>
          </p:nvPr>
        </p:nvSpPr>
        <p:spPr/>
        <p:txBody>
          <a:bodyPr>
            <a:normAutofit fontScale="92500"/>
          </a:bodyPr>
          <a:lstStyle/>
          <a:p>
            <a:pPr algn="just">
              <a:lnSpc>
                <a:spcPct val="200000"/>
              </a:lnSpc>
              <a:spcBef>
                <a:spcPts val="600"/>
              </a:spcBef>
              <a:spcAft>
                <a:spcPts val="600"/>
              </a:spcAft>
            </a:pPr>
            <a:r>
              <a:rPr lang="el-GR" sz="1800" b="1" dirty="0">
                <a:solidFill>
                  <a:schemeClr val="bg2"/>
                </a:solidFill>
                <a:effectLst/>
                <a:highlight>
                  <a:srgbClr val="FFFF00"/>
                </a:highlight>
                <a:latin typeface="Times New Roman" panose="02020603050405020304" pitchFamily="18" charset="0"/>
                <a:ea typeface="Times New Roman" panose="02020603050405020304" pitchFamily="18" charset="0"/>
              </a:rPr>
              <a:t>Οι ριζοσπαστικοί νόμοι που ψηφίστηκαν από την κυβέρνηση Βενιζέλου είναι οι κάτωθι:</a:t>
            </a:r>
          </a:p>
          <a:p>
            <a:pPr algn="just">
              <a:lnSpc>
                <a:spcPct val="200000"/>
              </a:lnSpc>
              <a:spcBef>
                <a:spcPts val="600"/>
              </a:spcBef>
              <a:spcAft>
                <a:spcPts val="600"/>
              </a:spcAft>
            </a:pPr>
            <a:r>
              <a:rPr lang="el-GR" sz="1800" b="1" dirty="0">
                <a:solidFill>
                  <a:schemeClr val="bg2"/>
                </a:solidFill>
                <a:effectLst/>
                <a:highlight>
                  <a:srgbClr val="FFFF00"/>
                </a:highlight>
                <a:latin typeface="Times New Roman" panose="02020603050405020304" pitchFamily="18" charset="0"/>
                <a:ea typeface="Times New Roman" panose="02020603050405020304" pitchFamily="18" charset="0"/>
              </a:rPr>
              <a:t>α) η αναγκαστική απαλλοτρίωση των τσιφλικιών, η διανομή τους στους ακτήμονες  Ν. 1072/1917 και Ν.2052/1920 και </a:t>
            </a:r>
          </a:p>
          <a:p>
            <a:pPr algn="just">
              <a:lnSpc>
                <a:spcPct val="200000"/>
              </a:lnSpc>
              <a:spcBef>
                <a:spcPts val="600"/>
              </a:spcBef>
              <a:spcAft>
                <a:spcPts val="600"/>
              </a:spcAft>
            </a:pPr>
            <a:r>
              <a:rPr lang="el-GR" sz="1800" b="1" dirty="0">
                <a:solidFill>
                  <a:schemeClr val="bg2"/>
                </a:solidFill>
                <a:effectLst/>
                <a:highlight>
                  <a:srgbClr val="FFFF00"/>
                </a:highlight>
                <a:latin typeface="Times New Roman" panose="02020603050405020304" pitchFamily="18" charset="0"/>
                <a:ea typeface="Times New Roman" panose="02020603050405020304" pitchFamily="18" charset="0"/>
              </a:rPr>
              <a:t>β) η εργατική νομοθεσία κύρωση των διεθνών συμβάσεων εργασίας</a:t>
            </a:r>
            <a:endParaRPr lang="el-GR" sz="1800" b="1" dirty="0">
              <a:solidFill>
                <a:schemeClr val="bg2"/>
              </a:solidFill>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el-GR" sz="1800" dirty="0">
                <a:solidFill>
                  <a:schemeClr val="tx1"/>
                </a:solidFill>
                <a:effectLst/>
                <a:latin typeface="Times New Roman" panose="02020603050405020304" pitchFamily="18" charset="0"/>
                <a:ea typeface="Times New Roman" panose="02020603050405020304" pitchFamily="18" charset="0"/>
              </a:rPr>
              <a:t>Οικονόμου Νίκος, Ιστορία του </a:t>
            </a:r>
            <a:r>
              <a:rPr lang="el-GR" sz="1800" dirty="0" err="1">
                <a:solidFill>
                  <a:schemeClr val="tx1"/>
                </a:solidFill>
                <a:effectLst/>
                <a:latin typeface="Times New Roman" panose="02020603050405020304" pitchFamily="18" charset="0"/>
                <a:ea typeface="Times New Roman" panose="02020603050405020304" pitchFamily="18" charset="0"/>
              </a:rPr>
              <a:t>Ελλήνικού</a:t>
            </a:r>
            <a:r>
              <a:rPr lang="el-GR" sz="1800" dirty="0">
                <a:solidFill>
                  <a:schemeClr val="tx1"/>
                </a:solidFill>
                <a:effectLst/>
                <a:latin typeface="Times New Roman" panose="02020603050405020304" pitchFamily="18" charset="0"/>
                <a:ea typeface="Times New Roman" panose="02020603050405020304" pitchFamily="18" charset="0"/>
              </a:rPr>
              <a:t> Έθνους. Τ. ……., σ. 146</a:t>
            </a:r>
          </a:p>
          <a:p>
            <a:endParaRPr lang="el-GR" dirty="0"/>
          </a:p>
        </p:txBody>
      </p:sp>
    </p:spTree>
    <p:extLst>
      <p:ext uri="{BB962C8B-B14F-4D97-AF65-F5344CB8AC3E}">
        <p14:creationId xmlns:p14="http://schemas.microsoft.com/office/powerpoint/2010/main" val="2003664603"/>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2B748A-116E-4DE6-B5BA-2BAF68934792}"/>
              </a:ext>
            </a:extLst>
          </p:cNvPr>
          <p:cNvSpPr>
            <a:spLocks noGrp="1"/>
          </p:cNvSpPr>
          <p:nvPr>
            <p:ph type="title"/>
          </p:nvPr>
        </p:nvSpPr>
        <p:spPr/>
        <p:txBody>
          <a:bodyPr/>
          <a:lstStyle/>
          <a:p>
            <a:r>
              <a:rPr lang="el-GR" dirty="0"/>
              <a:t>ΑΝΑΧΩΡΗΣΗ ΚΩΝΣΤΑΝΤΙΝΟΥ 2 ΙΟΥΝΙΟΥ 1917</a:t>
            </a:r>
          </a:p>
        </p:txBody>
      </p:sp>
      <p:sp>
        <p:nvSpPr>
          <p:cNvPr id="3" name="Θέση περιεχομένου 2">
            <a:extLst>
              <a:ext uri="{FF2B5EF4-FFF2-40B4-BE49-F238E27FC236}">
                <a16:creationId xmlns:a16="http://schemas.microsoft.com/office/drawing/2014/main" id="{D01738B3-FBB9-41D9-B4DF-21F16A67E6AB}"/>
              </a:ext>
            </a:extLst>
          </p:cNvPr>
          <p:cNvSpPr>
            <a:spLocks noGrp="1"/>
          </p:cNvSpPr>
          <p:nvPr>
            <p:ph idx="1"/>
          </p:nvPr>
        </p:nvSpPr>
        <p:spPr/>
        <p:txBody>
          <a:bodyPr>
            <a:normAutofit fontScale="25000" lnSpcReduction="20000"/>
          </a:bodyPr>
          <a:lstStyle/>
          <a:p>
            <a:pPr algn="just">
              <a:lnSpc>
                <a:spcPct val="200000"/>
              </a:lnSpc>
              <a:spcAft>
                <a:spcPts val="800"/>
              </a:spcAft>
            </a:pPr>
            <a:r>
              <a:rPr lang="el-GR" sz="6400" b="1" dirty="0">
                <a:effectLst/>
                <a:latin typeface="Times New Roman" panose="02020603050405020304" pitchFamily="18" charset="0"/>
                <a:ea typeface="Calibri" panose="020F0502020204030204" pitchFamily="34" charset="0"/>
                <a:cs typeface="Times New Roman" panose="02020603050405020304" pitchFamily="18" charset="0"/>
              </a:rPr>
              <a:t>Στις 21 Απριλίου 1917 ο Κωνσταντίνος αντικατέστησε την κυβέρνηση Λάμπρου με την κυβέρνηση Ζαΐμη. Ο γαλλικός στρατός κατέλαβε τον ισθμό, η Ιταλία προχώρησε σε κατάληψη των Ιωαννίνων και στις 16 Μαΐου Γάλλοι και Άγγλοι αποφάσισαν να επιβάλλουν λύση στο ελληνικό πρόβλημα. </a:t>
            </a:r>
          </a:p>
          <a:p>
            <a:pPr algn="just">
              <a:lnSpc>
                <a:spcPct val="200000"/>
              </a:lnSpc>
              <a:spcAft>
                <a:spcPts val="800"/>
              </a:spcAft>
            </a:pPr>
            <a:r>
              <a:rPr lang="el-GR" sz="6400" b="1" dirty="0">
                <a:effectLst/>
                <a:latin typeface="Times New Roman" panose="02020603050405020304" pitchFamily="18" charset="0"/>
                <a:ea typeface="Calibri" panose="020F0502020204030204" pitchFamily="34" charset="0"/>
                <a:cs typeface="Times New Roman" panose="02020603050405020304" pitchFamily="18" charset="0"/>
              </a:rPr>
              <a:t>Στις 29 Μαΐου 1917 επιδόθηκε τελεσίγραφο στον Κωνσταντίνο να παραιτηθεί υπέρ ενός από τους γιους του εκτός από τον διάδοχο. Ο Κωνσταντίνος αναχώρησε χωρίς να παραιτηθεί από την Ελλάδα στις 2 Ιουνίου 1917, κάτι που η έρευνα προσδιορίζει ως υστερόβουλη σκέψη και βασιλιάς ορκίστηκε ο δευτερότοκος γιος του Αλέξανδρος. </a:t>
            </a:r>
          </a:p>
          <a:p>
            <a:pPr algn="just">
              <a:spcAft>
                <a:spcPts val="0"/>
              </a:spcAft>
            </a:pPr>
            <a:endParaRPr lang="el-GR" sz="3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l-GR" sz="3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l-GR" sz="3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l-GR" sz="3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l-GR" sz="3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3800" dirty="0" err="1">
                <a:effectLst/>
                <a:latin typeface="Times New Roman" panose="02020603050405020304" pitchFamily="18" charset="0"/>
                <a:ea typeface="Times New Roman" panose="02020603050405020304" pitchFamily="18" charset="0"/>
                <a:cs typeface="Times New Roman" panose="02020603050405020304" pitchFamily="18" charset="0"/>
              </a:rPr>
              <a:t>Λεονταρίτης</a:t>
            </a:r>
            <a:r>
              <a:rPr lang="el-GR" sz="3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3800"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3800" dirty="0">
                <a:effectLst/>
                <a:latin typeface="Times New Roman" panose="02020603050405020304" pitchFamily="18" charset="0"/>
                <a:ea typeface="Times New Roman" panose="02020603050405020304" pitchFamily="18" charset="0"/>
                <a:cs typeface="Times New Roman" panose="02020603050405020304" pitchFamily="18" charset="0"/>
              </a:rPr>
              <a:t>., σ. 62.</a:t>
            </a:r>
          </a:p>
          <a:p>
            <a:endParaRPr lang="el-GR" dirty="0"/>
          </a:p>
        </p:txBody>
      </p:sp>
    </p:spTree>
    <p:extLst>
      <p:ext uri="{BB962C8B-B14F-4D97-AF65-F5344CB8AC3E}">
        <p14:creationId xmlns:p14="http://schemas.microsoft.com/office/powerpoint/2010/main" val="4285509705"/>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F2651-CE33-4F69-894B-E88F01C9F320}"/>
              </a:ext>
            </a:extLst>
          </p:cNvPr>
          <p:cNvSpPr>
            <a:spLocks noGrp="1"/>
          </p:cNvSpPr>
          <p:nvPr>
            <p:ph type="title"/>
          </p:nvPr>
        </p:nvSpPr>
        <p:spPr/>
        <p:txBody>
          <a:bodyPr/>
          <a:lstStyle/>
          <a:p>
            <a:r>
              <a:rPr lang="el-GR" dirty="0"/>
              <a:t>ΚΥΒΕΡΝΗΣΗ ΒΕΝΙΖΕΛΟΥ 14.6.1917</a:t>
            </a:r>
          </a:p>
        </p:txBody>
      </p:sp>
      <p:sp>
        <p:nvSpPr>
          <p:cNvPr id="3" name="Θέση περιεχομένου 2">
            <a:extLst>
              <a:ext uri="{FF2B5EF4-FFF2-40B4-BE49-F238E27FC236}">
                <a16:creationId xmlns:a16="http://schemas.microsoft.com/office/drawing/2014/main" id="{B9EE199C-3F44-45AC-BF3F-6F7E79447BA6}"/>
              </a:ext>
            </a:extLst>
          </p:cNvPr>
          <p:cNvSpPr>
            <a:spLocks noGrp="1"/>
          </p:cNvSpPr>
          <p:nvPr>
            <p:ph idx="1"/>
          </p:nvPr>
        </p:nvSpPr>
        <p:spPr/>
        <p:txBody>
          <a:bodyPr>
            <a:normAutofit fontScale="85000" lnSpcReduction="20000"/>
          </a:bodyPr>
          <a:lstStyle/>
          <a:p>
            <a:pPr algn="just">
              <a:lnSpc>
                <a:spcPct val="150000"/>
              </a:lnSpc>
              <a:spcAft>
                <a:spcPts val="0"/>
              </a:spcAft>
            </a:pPr>
            <a:r>
              <a:rPr lang="el-GR" sz="1900" b="1" dirty="0">
                <a:effectLst/>
                <a:latin typeface="Times New Roman" panose="02020603050405020304" pitchFamily="18" charset="0"/>
                <a:ea typeface="Calibri" panose="020F0502020204030204" pitchFamily="34" charset="0"/>
              </a:rPr>
              <a:t>Πριν αναλάβει ο Βενιζέλος έθεσε τους εξής όρους: α) σύγκληση Εθνοσυνέλευσης ,</a:t>
            </a:r>
            <a:r>
              <a:rPr lang="el-GR" sz="1900" b="1" dirty="0" err="1">
                <a:effectLst/>
                <a:latin typeface="Times New Roman" panose="02020603050405020304" pitchFamily="18" charset="0"/>
                <a:ea typeface="Calibri" panose="020F0502020204030204" pitchFamily="34" charset="0"/>
              </a:rPr>
              <a:t>ετά</a:t>
            </a:r>
            <a:r>
              <a:rPr lang="el-GR" sz="1900" b="1" dirty="0">
                <a:effectLst/>
                <a:latin typeface="Times New Roman" panose="02020603050405020304" pitchFamily="18" charset="0"/>
                <a:ea typeface="Calibri" panose="020F0502020204030204" pitchFamily="34" charset="0"/>
              </a:rPr>
              <a:t> τον πόλεμο για τον περιορισμό της βασιλικής εξουσίας β) προσωρινή άρση της δικαστικής ισοβιότητας και μονιμότητας γ) αναβίωση της βουλής που είχε εκλεγεί μετά τις εκλογές της 31 </a:t>
            </a:r>
            <a:r>
              <a:rPr lang="el-GR" sz="1900" b="1" dirty="0" err="1">
                <a:effectLst/>
                <a:latin typeface="Times New Roman" panose="02020603050405020304" pitchFamily="18" charset="0"/>
                <a:ea typeface="Calibri" panose="020F0502020204030204" pitchFamily="34" charset="0"/>
              </a:rPr>
              <a:t>Μαϊου</a:t>
            </a:r>
            <a:r>
              <a:rPr lang="el-GR" sz="1900" b="1" dirty="0">
                <a:effectLst/>
                <a:latin typeface="Times New Roman" panose="02020603050405020304" pitchFamily="18" charset="0"/>
                <a:ea typeface="Calibri" panose="020F0502020204030204" pitchFamily="34" charset="0"/>
              </a:rPr>
              <a:t> 1915. </a:t>
            </a:r>
          </a:p>
          <a:p>
            <a:pPr algn="just">
              <a:lnSpc>
                <a:spcPct val="150000"/>
              </a:lnSpc>
              <a:spcAft>
                <a:spcPts val="0"/>
              </a:spcAft>
            </a:pPr>
            <a:r>
              <a:rPr lang="el-GR" sz="1900" b="1" dirty="0">
                <a:effectLst/>
                <a:latin typeface="Times New Roman" panose="02020603050405020304" pitchFamily="18" charset="0"/>
                <a:ea typeface="Calibri" panose="020F0502020204030204" pitchFamily="34" charset="0"/>
              </a:rPr>
              <a:t>Ο Ζαΐμης αρνήθηκε και παραιτήθηκε στις 13 Ιουνίου 1917. </a:t>
            </a:r>
          </a:p>
          <a:p>
            <a:pPr algn="just">
              <a:lnSpc>
                <a:spcPct val="150000"/>
              </a:lnSpc>
              <a:spcAft>
                <a:spcPts val="0"/>
              </a:spcAft>
            </a:pPr>
            <a:r>
              <a:rPr lang="el-GR" sz="1900" b="1" dirty="0">
                <a:effectLst/>
                <a:latin typeface="Times New Roman" panose="02020603050405020304" pitchFamily="18" charset="0"/>
                <a:ea typeface="Calibri" panose="020F0502020204030204" pitchFamily="34" charset="0"/>
              </a:rPr>
              <a:t>Ο Αλέξανδρος ανέθεσε στον Βενιζέλο τον σχηματισμό κυβέρνησης</a:t>
            </a:r>
          </a:p>
          <a:p>
            <a:pPr algn="just">
              <a:lnSpc>
                <a:spcPct val="150000"/>
              </a:lnSpc>
              <a:spcAft>
                <a:spcPts val="0"/>
              </a:spcAft>
            </a:pPr>
            <a:r>
              <a:rPr lang="el-GR" sz="1900" b="1" dirty="0">
                <a:effectLst/>
                <a:latin typeface="Times New Roman" panose="02020603050405020304" pitchFamily="18" charset="0"/>
                <a:ea typeface="Calibri" panose="020F0502020204030204" pitchFamily="34" charset="0"/>
              </a:rPr>
              <a:t>Στις 14 Ιουνίου 1917 ο Βενιζέλος έφτασε από τον Πειραιά με 400 κρητικούς χωροφύλακες και έγινε  ορκωμοσία της κυβέρνησής του. </a:t>
            </a:r>
            <a:endParaRPr lang="el-GR" sz="19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900" b="1" dirty="0" err="1">
                <a:effectLst/>
                <a:latin typeface="Times New Roman" panose="02020603050405020304" pitchFamily="18" charset="0"/>
                <a:ea typeface="Times New Roman" panose="02020603050405020304" pitchFamily="18" charset="0"/>
                <a:cs typeface="Times New Roman" panose="02020603050405020304" pitchFamily="18" charset="0"/>
              </a:rPr>
              <a:t>Ζαβιτσιάνος</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 τ.2, σ.16-21, </a:t>
            </a:r>
            <a:r>
              <a:rPr lang="el-GR" sz="1900" b="1" dirty="0" err="1">
                <a:effectLst/>
                <a:latin typeface="Times New Roman" panose="02020603050405020304" pitchFamily="18" charset="0"/>
                <a:ea typeface="Times New Roman" panose="02020603050405020304" pitchFamily="18" charset="0"/>
                <a:cs typeface="Times New Roman" panose="02020603050405020304" pitchFamily="18" charset="0"/>
              </a:rPr>
              <a:t>Μουρέλος</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900" b="1"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 σ.86.</a:t>
            </a:r>
            <a:endParaRPr lang="el-GR" sz="19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224671948"/>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BCBD72-4D52-4552-A153-75EABFCCAB03}"/>
              </a:ext>
            </a:extLst>
          </p:cNvPr>
          <p:cNvSpPr>
            <a:spLocks noGrp="1"/>
          </p:cNvSpPr>
          <p:nvPr>
            <p:ph type="title"/>
          </p:nvPr>
        </p:nvSpPr>
        <p:spPr/>
        <p:txBody>
          <a:bodyPr/>
          <a:lstStyle/>
          <a:p>
            <a:r>
              <a:rPr lang="el-GR" dirty="0"/>
              <a:t>Η ΒΟΥΛΗ ΤΩΝ ΛΑΖΑΡΩΝ</a:t>
            </a:r>
          </a:p>
        </p:txBody>
      </p:sp>
      <p:sp>
        <p:nvSpPr>
          <p:cNvPr id="3" name="Θέση περιεχομένου 2">
            <a:extLst>
              <a:ext uri="{FF2B5EF4-FFF2-40B4-BE49-F238E27FC236}">
                <a16:creationId xmlns:a16="http://schemas.microsoft.com/office/drawing/2014/main" id="{3E3B96BE-2643-46BD-B908-4D49BC657143}"/>
              </a:ext>
            </a:extLst>
          </p:cNvPr>
          <p:cNvSpPr>
            <a:spLocks noGrp="1"/>
          </p:cNvSpPr>
          <p:nvPr>
            <p:ph idx="1"/>
          </p:nvPr>
        </p:nvSpPr>
        <p:spPr>
          <a:xfrm>
            <a:off x="1154954" y="2285999"/>
            <a:ext cx="8825659" cy="4469363"/>
          </a:xfrm>
        </p:spPr>
        <p:txBody>
          <a:bodyPr>
            <a:normAutofit fontScale="92500" lnSpcReduction="10000"/>
          </a:bodyPr>
          <a:lstStyle/>
          <a:p>
            <a:pPr algn="just">
              <a:lnSpc>
                <a:spcPct val="200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Η εξορία στην Κορσική των Γούναρη, μεταξά,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Δούσμανη</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και Ίωνα Δραγούμη και ο εκτοπισμός στο εσωτερικό των Λάμπρου και Ζαΐμη είχε προηγουμένως ολοκληρωθεί.</a:t>
            </a:r>
          </a:p>
          <a:p>
            <a:pPr algn="just">
              <a:lnSpc>
                <a:spcPct val="200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Στις 12 Ιουλίου 1917 το διάταγμα της Βουλής εκείνης που είχε διαλυθεί αντισυνταγματικά από τον Κωνσταντίνο στις 31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Μαϊου</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1915 ανακλήθηκε και  αυτή λειτούργησε ξανά λαμβάνοντας ως νεκραναστημένη το προσωνύμιο Βουλή των Λαζάρων. Σε πανηγυρική συνεδρίαση στις 22 Ιουλίου 1917 ο Αλέξανδρος ορκίστηκε βασιλιάς</a:t>
            </a:r>
            <a:r>
              <a:rPr lang="el-GR"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8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Φίλιππος Δραγούμης, Ημερολόγιο, Διχασμός 1916-1919, </a:t>
            </a:r>
            <a:r>
              <a:rPr lang="el-GR" sz="1800" b="1"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επιμ</a:t>
            </a:r>
            <a:r>
              <a:rPr lang="el-GR" sz="18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Μάρκος </a:t>
            </a:r>
            <a:r>
              <a:rPr lang="el-GR" sz="1800" b="1"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Φ.Δραγούμης</a:t>
            </a:r>
            <a:r>
              <a:rPr lang="el-GR" sz="18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εισαγωγή, σχόλια Χριστίνα Βάρδα, </a:t>
            </a:r>
            <a:r>
              <a:rPr lang="el-GR" sz="1800" b="1"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εκδ</a:t>
            </a:r>
            <a:r>
              <a:rPr lang="el-GR" sz="18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Δωδώνη, 1995</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σ. 112-113.</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071882655"/>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FCC6EE-F74A-4569-A083-6DC66C80C3D0}"/>
              </a:ext>
            </a:extLst>
          </p:cNvPr>
          <p:cNvSpPr>
            <a:spLocks noGrp="1"/>
          </p:cNvSpPr>
          <p:nvPr>
            <p:ph type="title"/>
          </p:nvPr>
        </p:nvSpPr>
        <p:spPr/>
        <p:txBody>
          <a:bodyPr/>
          <a:lstStyle/>
          <a:p>
            <a:r>
              <a:rPr lang="el-GR" dirty="0"/>
              <a:t>ΑΝΤΙΣΥΝΤΑΓΜΑΤΙΚΑ ΜΕΤΡΑ</a:t>
            </a:r>
          </a:p>
        </p:txBody>
      </p:sp>
      <p:sp>
        <p:nvSpPr>
          <p:cNvPr id="3" name="Θέση περιεχομένου 2">
            <a:extLst>
              <a:ext uri="{FF2B5EF4-FFF2-40B4-BE49-F238E27FC236}">
                <a16:creationId xmlns:a16="http://schemas.microsoft.com/office/drawing/2014/main" id="{AE78F221-BF0E-48AD-89E4-D55F394A88E2}"/>
              </a:ext>
            </a:extLst>
          </p:cNvPr>
          <p:cNvSpPr>
            <a:spLocks noGrp="1"/>
          </p:cNvSpPr>
          <p:nvPr>
            <p:ph idx="1"/>
          </p:nvPr>
        </p:nvSpPr>
        <p:spPr>
          <a:xfrm>
            <a:off x="1154954" y="2248678"/>
            <a:ext cx="8825659" cy="3771122"/>
          </a:xfrm>
        </p:spPr>
        <p:txBody>
          <a:bodyPr>
            <a:normAutofit fontScale="25000" lnSpcReduction="20000"/>
          </a:bodyPr>
          <a:lstStyle/>
          <a:p>
            <a:pPr>
              <a:lnSpc>
                <a:spcPct val="200000"/>
              </a:lnSpc>
            </a:pPr>
            <a:r>
              <a:rPr lang="el-GR" sz="6400" b="1" dirty="0">
                <a:effectLst/>
                <a:latin typeface="Times New Roman" panose="02020603050405020304" pitchFamily="18" charset="0"/>
                <a:ea typeface="Calibri" panose="020F0502020204030204" pitchFamily="34" charset="0"/>
                <a:cs typeface="Times New Roman" panose="02020603050405020304" pitchFamily="18" charset="0"/>
              </a:rPr>
              <a:t>Το </a:t>
            </a:r>
            <a:r>
              <a:rPr lang="el-GR" sz="6400" b="1" dirty="0" err="1">
                <a:effectLst/>
                <a:latin typeface="Times New Roman" panose="02020603050405020304" pitchFamily="18" charset="0"/>
                <a:ea typeface="Calibri" panose="020F0502020204030204" pitchFamily="34" charset="0"/>
                <a:cs typeface="Times New Roman" panose="02020603050405020304" pitchFamily="18" charset="0"/>
              </a:rPr>
              <a:t>βενιζελικό</a:t>
            </a:r>
            <a:r>
              <a:rPr lang="el-GR" sz="6400" b="1" dirty="0">
                <a:effectLst/>
                <a:latin typeface="Times New Roman" panose="02020603050405020304" pitchFamily="18" charset="0"/>
                <a:ea typeface="Calibri" panose="020F0502020204030204" pitchFamily="34" charset="0"/>
                <a:cs typeface="Times New Roman" panose="02020603050405020304" pitchFamily="18" charset="0"/>
              </a:rPr>
              <a:t> καθεστώς έλαβε αντισυνταγματικά νομοθετικά μέτρα που τελούσαν υπό την αίρεση της έγκρισής τους από την επόμενη Αναθεωρητική Βουλή. Συγκεκριμένα απολύθηκαν 570 δικαστικοί και 65000 δημόσιοι υπάλληλοι, ενώ έκπτωτοι θεωρήθηκαν οι ιεράρχες που συνέπραξαν στον αναθεματισμό του Βενιζέλου. Αποστρατεύτηκαν ή τέθηκαν σε διαθεσιμότητα. </a:t>
            </a:r>
          </a:p>
          <a:p>
            <a:pPr algn="just">
              <a:lnSpc>
                <a:spcPct val="200000"/>
              </a:lnSpc>
              <a:spcAft>
                <a:spcPts val="800"/>
              </a:spcAft>
            </a:pPr>
            <a:r>
              <a:rPr lang="el-GR" sz="6400" b="1" dirty="0">
                <a:effectLst/>
                <a:latin typeface="Times New Roman" panose="02020603050405020304" pitchFamily="18" charset="0"/>
                <a:ea typeface="Calibri" panose="020F0502020204030204" pitchFamily="34" charset="0"/>
                <a:cs typeface="Times New Roman" panose="02020603050405020304" pitchFamily="18" charset="0"/>
              </a:rPr>
              <a:t>Σύμφωνα με τον νόμο περί ευθύνης Υπουργών παραπέμφθηκαν στο Ειδικό Δικαστήριο α μέλη της κυβέρνησης Σκουλούδη, </a:t>
            </a:r>
            <a:r>
              <a:rPr lang="el-GR" sz="6400" b="1" dirty="0" err="1">
                <a:effectLst/>
                <a:latin typeface="Times New Roman" panose="02020603050405020304" pitchFamily="18" charset="0"/>
                <a:ea typeface="Calibri" panose="020F0502020204030204" pitchFamily="34" charset="0"/>
                <a:cs typeface="Times New Roman" panose="02020603050405020304" pitchFamily="18" charset="0"/>
              </a:rPr>
              <a:t>Σπ</a:t>
            </a:r>
            <a:r>
              <a:rPr lang="el-GR" sz="6400" b="1" dirty="0">
                <a:effectLst/>
                <a:latin typeface="Times New Roman" panose="02020603050405020304" pitchFamily="18" charset="0"/>
                <a:ea typeface="Calibri" panose="020F0502020204030204" pitchFamily="34" charset="0"/>
                <a:cs typeface="Times New Roman" panose="02020603050405020304" pitchFamily="18" charset="0"/>
              </a:rPr>
              <a:t>. Λάμπρου και Δ. Γούναρη. Από τον </a:t>
            </a:r>
            <a:r>
              <a:rPr lang="el-GR" sz="6400" b="1" dirty="0" err="1">
                <a:effectLst/>
                <a:latin typeface="Times New Roman" panose="02020603050405020304" pitchFamily="18" charset="0"/>
                <a:ea typeface="Calibri" panose="020F0502020204030204" pitchFamily="34" charset="0"/>
                <a:cs typeface="Times New Roman" panose="02020603050405020304" pitchFamily="18" charset="0"/>
              </a:rPr>
              <a:t>Μαίου</a:t>
            </a:r>
            <a:r>
              <a:rPr lang="el-GR" sz="6400" b="1" dirty="0">
                <a:effectLst/>
                <a:latin typeface="Times New Roman" panose="02020603050405020304" pitchFamily="18" charset="0"/>
                <a:ea typeface="Calibri" panose="020F0502020204030204" pitchFamily="34" charset="0"/>
                <a:cs typeface="Times New Roman" panose="02020603050405020304" pitchFamily="18" charset="0"/>
              </a:rPr>
              <a:t> του 1919 ως τον Ιανουάριο του 1920 έγιναν στο Διαρκές Στρατοδικείο Αθηνών οι δίκες των υπευθύνων για τα Νοεμβριανά, και για την παράδοση του </a:t>
            </a:r>
            <a:r>
              <a:rPr lang="el-GR" sz="6400" b="1" dirty="0" err="1">
                <a:effectLst/>
                <a:latin typeface="Times New Roman" panose="02020603050405020304" pitchFamily="18" charset="0"/>
                <a:ea typeface="Calibri" panose="020F0502020204030204" pitchFamily="34" charset="0"/>
                <a:cs typeface="Times New Roman" panose="02020603050405020304" pitchFamily="18" charset="0"/>
              </a:rPr>
              <a:t>Ρούπελ</a:t>
            </a:r>
            <a:r>
              <a:rPr lang="el-GR" sz="6400" b="1" dirty="0">
                <a:effectLst/>
                <a:latin typeface="Times New Roman" panose="02020603050405020304" pitchFamily="18" charset="0"/>
                <a:ea typeface="Calibri" panose="020F0502020204030204" pitchFamily="34" charset="0"/>
                <a:cs typeface="Times New Roman" panose="02020603050405020304" pitchFamily="18" charset="0"/>
              </a:rPr>
              <a:t> και της Ανατολικής Μακεδονίας. Για τα Νοεμβριανά καταδικάστηκαν σε θάνατο 5 μεταξύ των οποίων και ο Μεταξάς (ερήμην)</a:t>
            </a:r>
          </a:p>
          <a:p>
            <a:pPr algn="just">
              <a:lnSpc>
                <a:spcPct val="200000"/>
              </a:lnSpc>
              <a:spcAft>
                <a:spcPts val="800"/>
              </a:spcAft>
            </a:pPr>
            <a:endParaRPr lang="el-GR" sz="3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endParaRPr lang="el-GR" sz="3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endParaRPr lang="el-GR" sz="3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endParaRPr lang="el-GR" sz="3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endParaRPr lang="el-GR" sz="3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endParaRPr lang="el-GR"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200000"/>
              </a:lnSpc>
              <a:buNone/>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91290590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Συμμαχίες πριν από τους Βαλκανικούς πολέμους</a:t>
            </a:r>
            <a:endParaRPr lang="en-US" dirty="0"/>
          </a:p>
        </p:txBody>
      </p:sp>
      <p:sp>
        <p:nvSpPr>
          <p:cNvPr id="3" name="2 - Θέση περιεχομένου"/>
          <p:cNvSpPr>
            <a:spLocks noGrp="1"/>
          </p:cNvSpPr>
          <p:nvPr>
            <p:ph idx="1"/>
          </p:nvPr>
        </p:nvSpPr>
        <p:spPr/>
        <p:txBody>
          <a:bodyPr>
            <a:normAutofit/>
          </a:bodyPr>
          <a:lstStyle/>
          <a:p>
            <a:r>
              <a:rPr lang="el-GR" dirty="0"/>
              <a:t>Μάρτιος 1912: </a:t>
            </a:r>
            <a:r>
              <a:rPr lang="el-GR" dirty="0" err="1"/>
              <a:t>σερβο</a:t>
            </a:r>
            <a:r>
              <a:rPr lang="el-GR" dirty="0"/>
              <a:t>-βουλγαρική συνθήκη φιλίας (</a:t>
            </a:r>
            <a:r>
              <a:rPr lang="en-US" dirty="0" err="1"/>
              <a:t>Gueshoff</a:t>
            </a:r>
            <a:r>
              <a:rPr lang="en-US" dirty="0"/>
              <a:t>, Balkan League, pp.114-117) </a:t>
            </a:r>
            <a:r>
              <a:rPr lang="el-GR" dirty="0"/>
              <a:t>όροι: Βουλγαρία εδάφη ανατολικά του Στρυμόνα, Σερβία βόρεια και δυτικά του </a:t>
            </a:r>
            <a:r>
              <a:rPr lang="el-GR" dirty="0" err="1"/>
              <a:t>Σκάρδου</a:t>
            </a:r>
            <a:r>
              <a:rPr lang="el-GR" dirty="0"/>
              <a:t>. Ο τσάρος θα αποφάσιζε για τη λοιπή Μακεδονία</a:t>
            </a:r>
          </a:p>
          <a:p>
            <a:r>
              <a:rPr lang="el-GR" dirty="0"/>
              <a:t>Μάιος 1912: συνθήκη αμυντικής συμμαχίας Ελλάδας-Βουλγαρίας χωρίς αναφορά στη  Μακεδονία</a:t>
            </a:r>
            <a:endParaRPr lang="en-US" dirty="0"/>
          </a:p>
          <a:p>
            <a:r>
              <a:rPr lang="el-GR" dirty="0"/>
              <a:t>Οκτώβριος 1912: Μαυροβούνιο κηρύττει τον πόλεμο στην Οθ. Αυτοκρατορία</a:t>
            </a:r>
          </a:p>
          <a:p>
            <a:r>
              <a:rPr lang="el-GR" dirty="0"/>
              <a:t>Ακολουθούν οι άλλες χώρες</a:t>
            </a:r>
            <a:endParaRPr lang="en-US" dirty="0"/>
          </a:p>
          <a:p>
            <a:pPr>
              <a:buNone/>
            </a:pPr>
            <a:endParaRPr lang="en-US" dirty="0"/>
          </a:p>
        </p:txBody>
      </p:sp>
    </p:spTree>
    <p:extLst>
      <p:ext uri="{BB962C8B-B14F-4D97-AF65-F5344CB8AC3E}">
        <p14:creationId xmlns:p14="http://schemas.microsoft.com/office/powerpoint/2010/main" val="3606723756"/>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A7C6E3-42BD-4702-9C4D-852B21C7E4DF}"/>
              </a:ext>
            </a:extLst>
          </p:cNvPr>
          <p:cNvSpPr>
            <a:spLocks noGrp="1"/>
          </p:cNvSpPr>
          <p:nvPr>
            <p:ph type="title"/>
          </p:nvPr>
        </p:nvSpPr>
        <p:spPr/>
        <p:txBody>
          <a:bodyPr/>
          <a:lstStyle/>
          <a:p>
            <a:r>
              <a:rPr lang="el-GR" dirty="0"/>
              <a:t>ΣΤΡΑΤΟΔΙΚΕΙΑ</a:t>
            </a:r>
          </a:p>
        </p:txBody>
      </p:sp>
      <p:sp>
        <p:nvSpPr>
          <p:cNvPr id="3" name="Θέση περιεχομένου 2">
            <a:extLst>
              <a:ext uri="{FF2B5EF4-FFF2-40B4-BE49-F238E27FC236}">
                <a16:creationId xmlns:a16="http://schemas.microsoft.com/office/drawing/2014/main" id="{CE749D2D-E700-458B-A27B-201F6B5AA2AB}"/>
              </a:ext>
            </a:extLst>
          </p:cNvPr>
          <p:cNvSpPr>
            <a:spLocks noGrp="1"/>
          </p:cNvSpPr>
          <p:nvPr>
            <p:ph idx="1"/>
          </p:nvPr>
        </p:nvSpPr>
        <p:spPr>
          <a:xfrm>
            <a:off x="1154954" y="2220686"/>
            <a:ext cx="8825659" cy="4637314"/>
          </a:xfrm>
        </p:spPr>
        <p:txBody>
          <a:bodyPr>
            <a:normAutofit/>
          </a:bodyPr>
          <a:lstStyle/>
          <a:p>
            <a:pPr algn="just">
              <a:lnSpc>
                <a:spcPct val="200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Την τριετία 1917-1920 διαρκή και έκτακτα στρατοδικεία δίκαζαν τους εχθρούς του καθεστώτος με βάση τον Νόμο του Αυγούστου 1917 της Βουλής των Λαζάρων. Ακόμα εκτοπίζονταν άλλοι από τις Επιτροπές Δημόσιας Ασφάλειας. Παράλληλα δρούσε και η κρητική Χωροφυλακή. Στις 19.1.1918 μετά από συνωμοτική δράση του βασιλιά από την Ελβετία σημειώθηκε η ανταρσία του 2</a:t>
            </a:r>
            <a:r>
              <a:rPr lang="el-GR" sz="1800" b="1" baseline="30000" dirty="0">
                <a:effectLst/>
                <a:latin typeface="Times New Roman" panose="02020603050405020304" pitchFamily="18" charset="0"/>
                <a:ea typeface="Calibri" panose="020F0502020204030204" pitchFamily="34" charset="0"/>
                <a:cs typeface="Times New Roman" panose="02020603050405020304" pitchFamily="18" charset="0"/>
              </a:rPr>
              <a:t>ου</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συντάγματος πεζικού στην Λαμία και ακολούθησαν οι εκτελέσεις.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Πρακτικά των συνεδριάσεων της Γ εν Αθήναις Συντακτικής των Ελλήνων Συνελεύσεως. Εμπρός 11.5.1921</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703703961"/>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4FD94-51D8-40BB-8BD9-51B17D335BE7}"/>
              </a:ext>
            </a:extLst>
          </p:cNvPr>
          <p:cNvSpPr>
            <a:spLocks noGrp="1"/>
          </p:cNvSpPr>
          <p:nvPr>
            <p:ph type="title"/>
          </p:nvPr>
        </p:nvSpPr>
        <p:spPr/>
        <p:txBody>
          <a:bodyPr/>
          <a:lstStyle/>
          <a:p>
            <a:r>
              <a:rPr lang="el-GR" dirty="0"/>
              <a:t>ΑΓΡΟΤΙΚΗ ΜΕΤΑΡΡΥΘΜΙΣΗ</a:t>
            </a:r>
          </a:p>
        </p:txBody>
      </p:sp>
      <p:sp>
        <p:nvSpPr>
          <p:cNvPr id="3" name="Θέση περιεχομένου 2">
            <a:extLst>
              <a:ext uri="{FF2B5EF4-FFF2-40B4-BE49-F238E27FC236}">
                <a16:creationId xmlns:a16="http://schemas.microsoft.com/office/drawing/2014/main" id="{37454E75-7E68-4E86-9AD2-D6E419E5EF1B}"/>
              </a:ext>
            </a:extLst>
          </p:cNvPr>
          <p:cNvSpPr>
            <a:spLocks noGrp="1"/>
          </p:cNvSpPr>
          <p:nvPr>
            <p:ph idx="1"/>
          </p:nvPr>
        </p:nvSpPr>
        <p:spPr>
          <a:xfrm>
            <a:off x="1154954" y="2276669"/>
            <a:ext cx="8825659" cy="4376058"/>
          </a:xfrm>
        </p:spPr>
        <p:txBody>
          <a:bodyPr>
            <a:normAutofit fontScale="92500"/>
          </a:bodyPr>
          <a:lstStyle/>
          <a:p>
            <a:pPr algn="just">
              <a:lnSpc>
                <a:spcPct val="200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Στις 20 Μαΐου 1917 η προσωρινή Κυβέρνηση δρομολόγησε μια σειρά από μέτρα που καθιστούσαν την αγροτική μεταρρύθμιση και την αποκατάσταση των ακτημόνων είτε με δημόσιες είτε με ιδιωτικές γαίες. Η καταβολή αποζημιώσεων θα γινόταν σε κρατικά ομόλογα, κάτι που οδηγούσε στην υπερπήδηση του ζητήματος καταβολής των αποζημιώσεων. Μετά την επικράτηση του Βενιζέλου ιδρύθηκε το Υπουργείο Γεωργίας και ψηφίστηκε ο Νόμος 1072/1917, ο οποίος όμως πρόβλεπε μια δυσκίνητη διαδικασία.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τ. Α., σ. 260. Εισηγητής ο Μιχαλακόπουλος Ανδρέας. </a:t>
            </a:r>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Γατόπουλος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σ.96-98. </a:t>
            </a:r>
          </a:p>
          <a:p>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Μαυρογορδάτος</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τ. Α., σ. 261.</a:t>
            </a:r>
          </a:p>
          <a:p>
            <a:endParaRPr lang="el-GR" dirty="0"/>
          </a:p>
        </p:txBody>
      </p:sp>
    </p:spTree>
    <p:extLst>
      <p:ext uri="{BB962C8B-B14F-4D97-AF65-F5344CB8AC3E}">
        <p14:creationId xmlns:p14="http://schemas.microsoft.com/office/powerpoint/2010/main" val="1423462728"/>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F362B-F4D7-419B-A3BE-B10D05B0BE90}"/>
              </a:ext>
            </a:extLst>
          </p:cNvPr>
          <p:cNvSpPr>
            <a:spLocks noGrp="1"/>
          </p:cNvSpPr>
          <p:nvPr>
            <p:ph type="title"/>
          </p:nvPr>
        </p:nvSpPr>
        <p:spPr/>
        <p:txBody>
          <a:bodyPr/>
          <a:lstStyle/>
          <a:p>
            <a:r>
              <a:rPr lang="el-GR" dirty="0"/>
              <a:t>ΣΕΚΕ </a:t>
            </a:r>
          </a:p>
        </p:txBody>
      </p:sp>
      <p:sp>
        <p:nvSpPr>
          <p:cNvPr id="3" name="Θέση περιεχομένου 2">
            <a:extLst>
              <a:ext uri="{FF2B5EF4-FFF2-40B4-BE49-F238E27FC236}">
                <a16:creationId xmlns:a16="http://schemas.microsoft.com/office/drawing/2014/main" id="{1A137130-D3E2-4FA0-9A61-8AB5C699A3D9}"/>
              </a:ext>
            </a:extLst>
          </p:cNvPr>
          <p:cNvSpPr>
            <a:spLocks noGrp="1"/>
          </p:cNvSpPr>
          <p:nvPr>
            <p:ph idx="1"/>
          </p:nvPr>
        </p:nvSpPr>
        <p:spPr>
          <a:xfrm>
            <a:off x="1154954" y="2276669"/>
            <a:ext cx="8825659" cy="4506686"/>
          </a:xfrm>
        </p:spPr>
        <p:txBody>
          <a:bodyPr>
            <a:normAutofit fontScale="92500" lnSpcReduction="10000"/>
          </a:bodyPr>
          <a:lstStyle/>
          <a:p>
            <a:pPr algn="just">
              <a:lnSpc>
                <a:spcPct val="200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Τον Σεπτέμβριο του 1918 στην τελική επίθεση στο Μακεδονικό Μέτωπο πήρε μέρος ο ελληνικός στρατός, που αντιπροσώπευε το 1/3 των συμμαχικών δυνάμεων.</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Τον Οκτώβριο του 1918 ιδρύθηκε η  Γενική Συνομοσπονδία Εργατών Ελλάδος, η  ΓΣΕΕ και τον Νοέμβριο του 1918 το Σοσιαλιστικό Εργατικό Κόμμα Ελλάδος,  ΣΕΚΕ, που υιοθέτησε διεθνιστική ιδεολογία με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προεξάρχουσα</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την ισχυρότερη συνιστώσα του, την εβραϊκή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Φεντερασιόν</a:t>
            </a:r>
            <a:r>
              <a:rPr lang="el-G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Ο έλεγχος των συνδικάτων περιήλθε στην σύμπραξη </a:t>
            </a:r>
            <a:r>
              <a:rPr lang="el-GR"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Αντιβενιζελικών</a:t>
            </a:r>
            <a:r>
              <a:rPr lang="el-G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-σοσιαλιστών και η πολεμική προσπάθεια άρχισε να υπονομεύεται εκ των έσω.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224955339"/>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1E45DF-6496-4452-B69B-72A93355C2AB}"/>
              </a:ext>
            </a:extLst>
          </p:cNvPr>
          <p:cNvSpPr>
            <a:spLocks noGrp="1"/>
          </p:cNvSpPr>
          <p:nvPr>
            <p:ph type="title"/>
          </p:nvPr>
        </p:nvSpPr>
        <p:spPr/>
        <p:txBody>
          <a:bodyPr/>
          <a:lstStyle/>
          <a:p>
            <a:r>
              <a:rPr lang="el-GR" dirty="0"/>
              <a:t>ΣΥΝΘΗΚΗ ΤΟΥ ΜΟΥΔΡΟΥ 30.10.1918</a:t>
            </a:r>
          </a:p>
        </p:txBody>
      </p:sp>
      <p:sp>
        <p:nvSpPr>
          <p:cNvPr id="3" name="Θέση περιεχομένου 2">
            <a:extLst>
              <a:ext uri="{FF2B5EF4-FFF2-40B4-BE49-F238E27FC236}">
                <a16:creationId xmlns:a16="http://schemas.microsoft.com/office/drawing/2014/main" id="{EF30FB8F-5365-4DD5-860C-FD2549FC9AA1}"/>
              </a:ext>
            </a:extLst>
          </p:cNvPr>
          <p:cNvSpPr>
            <a:spLocks noGrp="1"/>
          </p:cNvSpPr>
          <p:nvPr>
            <p:ph idx="1"/>
          </p:nvPr>
        </p:nvSpPr>
        <p:spPr/>
        <p:txBody>
          <a:bodyPr>
            <a:normAutofit fontScale="77500" lnSpcReduction="20000"/>
          </a:bodyPr>
          <a:lstStyle/>
          <a:p>
            <a:pPr algn="just">
              <a:lnSpc>
                <a:spcPct val="200000"/>
              </a:lnSpc>
              <a:spcAft>
                <a:spcPts val="800"/>
              </a:spcAft>
            </a:pP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Η συνθήκη του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Μούδρου</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30/10/1918</a:t>
            </a:r>
            <a:r>
              <a:rPr lang="el-G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ήταν η συνθήκη ειρήνης μεταξύ των Τούρκων και των συμμάχων υποχρεώνοντας τον αφοπλισμό των Τούρκων κ την αποστρατικοποίηση των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Δαρδανελλίων</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και του Βοσπόρου και την ελεύθερη διακίνηση των πλοίων από και προς την Μαύρη Θάλασσα). Εκ μέρους της Οθωμανικής Αυτοκρατορίας έγινε αποδεκτή από τον σουλτάνο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latin typeface="Times New Roman" panose="02020603050405020304" pitchFamily="18" charset="0"/>
                <a:ea typeface="Calibri" panose="020F0502020204030204" pitchFamily="34" charset="0"/>
                <a:cs typeface="Times New Roman" panose="02020603050405020304" pitchFamily="18" charset="0"/>
              </a:rPr>
              <a:t>Μεχμέτ </a:t>
            </a:r>
            <a:r>
              <a:rPr lang="el-GR" sz="1800" dirty="0" err="1">
                <a:latin typeface="Times New Roman" panose="02020603050405020304" pitchFamily="18" charset="0"/>
                <a:ea typeface="Calibri" panose="020F0502020204030204" pitchFamily="34" charset="0"/>
                <a:cs typeface="Times New Roman" panose="02020603050405020304" pitchFamily="18" charset="0"/>
              </a:rPr>
              <a:t>Στ</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οποίος προσπαθούσε να σώσει τον θρόνο του, αλλά απορρίφθηκε από το ανεξάρτητο κίνημα των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Νεοτούρκων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 κίνημα υπό την ηγεσία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Κεμάλ</a:t>
            </a:r>
            <a:r>
              <a:rPr lang="el-GR" sz="18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χρησιμοποίησε αυτή τη διένεξη για να αυτοανακηρυχθεί κυβέρνηση και να καταργήσει το  χαλιφ</a:t>
            </a:r>
            <a:r>
              <a:rPr lang="el-GR" sz="1800" dirty="0">
                <a:latin typeface="Times New Roman" panose="02020603050405020304" pitchFamily="18" charset="0"/>
                <a:ea typeface="Calibri" panose="020F0502020204030204" pitchFamily="34" charset="0"/>
                <a:cs typeface="Times New Roman" panose="02020603050405020304" pitchFamily="18" charset="0"/>
              </a:rPr>
              <a:t>άτο.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Dyer Gwynne. The Turkish Armistice of 1918: 2: A Lost Opportunity: The Armistice Negotiations of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Moudros</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Middle Eastern </a:t>
            </a:r>
            <a:r>
              <a:rPr lang="en-US" sz="18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Vol</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8, No. 3 (Oct., 1972), pp. 313-348</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Taylor &amp; Francis, Ltd, https://www.jstor.org/stable/428243.</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008743684"/>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DB178E-BB1D-46E5-9294-C2B4B91FF787}"/>
              </a:ext>
            </a:extLst>
          </p:cNvPr>
          <p:cNvSpPr>
            <a:spLocks noGrp="1"/>
          </p:cNvSpPr>
          <p:nvPr>
            <p:ph type="title"/>
          </p:nvPr>
        </p:nvSpPr>
        <p:spPr/>
        <p:txBody>
          <a:bodyPr/>
          <a:lstStyle/>
          <a:p>
            <a:r>
              <a:rPr lang="el-GR" dirty="0"/>
              <a:t>ΣΥΝΘΗΚΗ ΤΟΥ ΝΕΙΓΥ 27.11.1919</a:t>
            </a:r>
          </a:p>
        </p:txBody>
      </p:sp>
      <p:sp>
        <p:nvSpPr>
          <p:cNvPr id="3" name="Θέση περιεχομένου 2">
            <a:extLst>
              <a:ext uri="{FF2B5EF4-FFF2-40B4-BE49-F238E27FC236}">
                <a16:creationId xmlns:a16="http://schemas.microsoft.com/office/drawing/2014/main" id="{352A967C-3FF0-4634-81B1-E99AD7E579AC}"/>
              </a:ext>
            </a:extLst>
          </p:cNvPr>
          <p:cNvSpPr>
            <a:spLocks noGrp="1"/>
          </p:cNvSpPr>
          <p:nvPr>
            <p:ph idx="1"/>
          </p:nvPr>
        </p:nvSpPr>
        <p:spPr/>
        <p:txBody>
          <a:bodyPr>
            <a:normAutofit fontScale="62500" lnSpcReduction="20000"/>
          </a:bodyPr>
          <a:lstStyle/>
          <a:p>
            <a:pPr algn="just">
              <a:lnSpc>
                <a:spcPct val="200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1919 υπογράφηκε στις 27.11.1919  η συνθήκη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Νεϊγύ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ανάμεσα στην Ελλάδα και τη Βουλγαρία για την προαιρετική ανταλλαγή των πληθυσμών ελληνική πολιτική ηγεσία. Σύμφωνα με τη  συνθήκη η Βουλγαρία  υποχρεωνόταν να αναγνωρίσει τα μέτρα εκείνα με τα οποία οι προέχουσες και συνασπισμένες Σύμμαχοι Δυνάμεις, ήθελαν κρίνουν πρόσφορα, σε σχέση προς την αμοιβαία και εθελουσία μετανάστευση των φυλετικών μειονοτήτων. Σ’ αυτή τη συνθήκη διατυπωνόταν η απόφαση των Συμμάχων, όπως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η αμοιβαία και εθελουσία μετανάστευση των φυλετικών, θρησκευτικών ή γλωσσικών μειονοτήτων εις Ελλάδα και Βουλγαρία κανονισθεί δια συμβάσεως μεταξύ των δύο τούτων κρατών,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συνομολογούμενης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επί τη βάσει των όρων που αποφασίσθηκαν κατά την ως άνω ημέρα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Σε εκτέλεση της Σύμβασης αυτής, ψηφίσθηκε ο νόμος 2680/1922 και ο από 6 Μαρτίου 1922 σχετικός Κανονισμός, που κυρώθηκε με το  Βασιλικό Διάταγμα 18.6.1922.</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Ladas St</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(1930</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 exchange of minorities</a:t>
            </a:r>
            <a:r>
              <a:rPr lang="en-GB"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NY</a:t>
            </a:r>
            <a:r>
              <a:rPr lang="en-GB" sz="1800" i="1" dirty="0">
                <a:effectLst/>
                <a:latin typeface="Times New Roman" panose="02020603050405020304" pitchFamily="18" charset="0"/>
                <a:ea typeface="Times New Roman" panose="02020603050405020304" pitchFamily="18" charset="0"/>
                <a:cs typeface="Times New Roman" panose="02020603050405020304" pitchFamily="18" charset="0"/>
              </a:rPr>
              <a:t> 1932,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GB" sz="1800" i="1" dirty="0">
                <a:effectLst/>
                <a:latin typeface="Times New Roman" panose="02020603050405020304" pitchFamily="18" charset="0"/>
                <a:ea typeface="Times New Roman" panose="02020603050405020304" pitchFamily="18" charset="0"/>
                <a:cs typeface="Times New Roman" panose="02020603050405020304" pitchFamily="18" charset="0"/>
              </a:rPr>
              <a:t>.739,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Andre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Wurfbain</a:t>
            </a:r>
            <a:r>
              <a:rPr lang="en-GB"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L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Echange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grecobulgare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des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minorites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ethniques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Paris</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648984403"/>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6447FE-5DEE-405F-9817-133695B56B0F}"/>
              </a:ext>
            </a:extLst>
          </p:cNvPr>
          <p:cNvSpPr>
            <a:spLocks noGrp="1"/>
          </p:cNvSpPr>
          <p:nvPr>
            <p:ph type="title"/>
          </p:nvPr>
        </p:nvSpPr>
        <p:spPr/>
        <p:txBody>
          <a:bodyPr/>
          <a:lstStyle/>
          <a:p>
            <a:r>
              <a:rPr lang="el-GR" dirty="0"/>
              <a:t>ΣΥΝΘΗΚΗ ΝΕΙΓΥ</a:t>
            </a:r>
          </a:p>
        </p:txBody>
      </p:sp>
      <p:sp>
        <p:nvSpPr>
          <p:cNvPr id="3" name="Θέση περιεχομένου 2">
            <a:extLst>
              <a:ext uri="{FF2B5EF4-FFF2-40B4-BE49-F238E27FC236}">
                <a16:creationId xmlns:a16="http://schemas.microsoft.com/office/drawing/2014/main" id="{34BD3A21-16E8-4595-91A1-41EC13B97F47}"/>
              </a:ext>
            </a:extLst>
          </p:cNvPr>
          <p:cNvSpPr>
            <a:spLocks noGrp="1"/>
          </p:cNvSpPr>
          <p:nvPr>
            <p:ph idx="1"/>
          </p:nvPr>
        </p:nvSpPr>
        <p:spPr/>
        <p:txBody>
          <a:bodyPr>
            <a:normAutofit fontScale="85000" lnSpcReduction="10000"/>
          </a:bodyPr>
          <a:lstStyle/>
          <a:p>
            <a:pPr algn="just">
              <a:lnSpc>
                <a:spcPct val="150000"/>
              </a:lnSpc>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Αμφότερες οι Πράξεις αυτές που αντίστοιχα ρύθμιζαν υποχρεώσεις του Βουλγαρικού Κράτους ψηφίσθηκαν και δημοσιεύθηκαν ταυτόχρονα και στη Βουλγαρία. Κατά τις διατάξεις της εν λόγω Σύμβασης, των κυρωτικών αυτής Νόμων και Κανονισμών, στις γενικές τους γραμμές</a:t>
            </a:r>
          </a:p>
          <a:p>
            <a:pPr algn="just">
              <a:lnSpc>
                <a:spcPct val="150000"/>
              </a:lnSpc>
            </a:pP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αναγνωριζόταν στους υπηκόους, του ενός κράτους που ανήκαν σε φυλετικές, θρησκευτικές ή γλωσσικές μειονότητες το δικαίωμα της ελεύθερης μετανάστευσης στη χώρα του άλλου, με το δικαίωμα να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συναποκομίσουν</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ή μεταφέρουν την κινητή τους περιουσία. Η δε ακίνητος περιουσία τους καθώς και εκείνη των Εκκλησιών, Μονών, νοσοκομείων και οποιασδήποτε φύσεως ιδρυμάτων θα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πωλείτο</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ή θα εκκαθαρίζονταν με το δικαίωμα των δικαιούχων επί της αξίας της. Μικτή τετραμελής επιτροπή (τα δύο μέλη διόρισε η </a:t>
            </a:r>
            <a:r>
              <a:rPr lang="el-GR" sz="1800" i="1" dirty="0">
                <a:latin typeface="Times New Roman" panose="02020603050405020304" pitchFamily="18" charset="0"/>
                <a:ea typeface="Calibri" panose="020F0502020204030204" pitchFamily="34" charset="0"/>
                <a:cs typeface="Times New Roman" panose="02020603050405020304" pitchFamily="18" charset="0"/>
              </a:rPr>
              <a:t>ΚΤΕ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εξασφάλιζε την εκτέλεση της Σύμβασης και την ελεύθερη άσκηση των εξ αυτής δικαιωμάτων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3892919626"/>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FAAF1E-BF9D-4B56-BEA2-DE459FAC27A1}"/>
              </a:ext>
            </a:extLst>
          </p:cNvPr>
          <p:cNvSpPr>
            <a:spLocks noGrp="1"/>
          </p:cNvSpPr>
          <p:nvPr>
            <p:ph type="title"/>
          </p:nvPr>
        </p:nvSpPr>
        <p:spPr/>
        <p:txBody>
          <a:bodyPr/>
          <a:lstStyle/>
          <a:p>
            <a:r>
              <a:rPr lang="el-GR" dirty="0"/>
              <a:t>ΣΥΝΕΠΕΙΕΣ</a:t>
            </a:r>
          </a:p>
        </p:txBody>
      </p:sp>
      <p:sp>
        <p:nvSpPr>
          <p:cNvPr id="3" name="Θέση περιεχομένου 2">
            <a:extLst>
              <a:ext uri="{FF2B5EF4-FFF2-40B4-BE49-F238E27FC236}">
                <a16:creationId xmlns:a16="http://schemas.microsoft.com/office/drawing/2014/main" id="{15EBDFEA-FED2-4A0E-9355-7F99D0DF39D6}"/>
              </a:ext>
            </a:extLst>
          </p:cNvPr>
          <p:cNvSpPr>
            <a:spLocks noGrp="1"/>
          </p:cNvSpPr>
          <p:nvPr>
            <p:ph idx="1"/>
          </p:nvPr>
        </p:nvSpPr>
        <p:spPr/>
        <p:txBody>
          <a:bodyPr>
            <a:normAutofit fontScale="25000" lnSpcReduction="20000"/>
          </a:bodyPr>
          <a:lstStyle/>
          <a:p>
            <a:pPr algn="just">
              <a:lnSpc>
                <a:spcPct val="200000"/>
              </a:lnSpc>
              <a:spcAft>
                <a:spcPts val="800"/>
              </a:spcAft>
            </a:pPr>
            <a:r>
              <a:rPr lang="el-GR" sz="6400" b="1" dirty="0">
                <a:effectLst/>
                <a:latin typeface="Times New Roman" panose="02020603050405020304" pitchFamily="18" charset="0"/>
                <a:ea typeface="Calibri" panose="020F0502020204030204" pitchFamily="34" charset="0"/>
                <a:cs typeface="Times New Roman" panose="02020603050405020304" pitchFamily="18" charset="0"/>
              </a:rPr>
              <a:t>Βάσει της παραπάνω Σύμβασης, περί τους 50.000 Έλληνες περίπου μετανάστευσαν από Βουλγαρία στην Ελλάδα και 90.000 Βούλγαροι από Ελλάδα στη Βουλγαρία. Κατά δε τις επίσημες στατιστικές παρέμειναν στην Ελλάδα 41.017 σλαβόφωνοι που δεν επιθυμούσαν να μεταναστεύσουν. Μετά τη συνθήκη του </a:t>
            </a:r>
            <a:r>
              <a:rPr lang="el-GR" sz="6400" b="1" dirty="0" err="1">
                <a:effectLst/>
                <a:latin typeface="Times New Roman" panose="02020603050405020304" pitchFamily="18" charset="0"/>
                <a:ea typeface="Calibri" panose="020F0502020204030204" pitchFamily="34" charset="0"/>
                <a:cs typeface="Times New Roman" panose="02020603050405020304" pitchFamily="18" charset="0"/>
              </a:rPr>
              <a:t>Νεϊγύ</a:t>
            </a:r>
            <a:r>
              <a:rPr lang="el-GR" sz="6400" b="1" dirty="0">
                <a:effectLst/>
                <a:latin typeface="Times New Roman" panose="02020603050405020304" pitchFamily="18" charset="0"/>
                <a:ea typeface="Calibri" panose="020F0502020204030204" pitchFamily="34" charset="0"/>
                <a:cs typeface="Times New Roman" panose="02020603050405020304" pitchFamily="18" charset="0"/>
              </a:rPr>
              <a:t>, η Ελλάδα θεώρησε ότι η μειωμένη παρουσία της σλαβόφωνης ομάδας στη Μακεδονία θα επέτρεπε τη γρήγορη αφομοίωσή της μέσα από την αποδοχή των αξιών της ελληνικής παιδείας. Ο στόχος επομένως της εκπαιδευτικής μεταρρύθμισης εξειδικεύτηκε στον γλωσσικό εξελληνισμό των ξενόφωνων με εργαλείο τη δημοτική γλώσσα. Σε αυτό το συγκείμενο η εκπαιδευτική μεταρρύθμιση, προβλήθηκε, ως ενδεδειγμένη για την προσέγγιση των ξενόφωνων πληθυσμών, για την εξάλειψη του αναλφαβητισμού τους και για την ομαλή τους κοινωνική αλλά και εθνική ενσωμάτωση.</a:t>
            </a:r>
          </a:p>
          <a:p>
            <a:pPr algn="just">
              <a:lnSpc>
                <a:spcPct val="107000"/>
              </a:lnSpc>
              <a:spcBef>
                <a:spcPts val="1500"/>
              </a:spcBef>
              <a:spcAft>
                <a:spcPts val="750"/>
              </a:spcAft>
            </a:pPr>
            <a:r>
              <a:rPr lang="el-GR" sz="4000" b="1" u="none" strike="noStrike" dirty="0">
                <a:solidFill>
                  <a:srgbClr val="000000"/>
                </a:solidFill>
                <a:effectLst/>
                <a:ea typeface="Times New Roman" panose="02020603050405020304" pitchFamily="18" charset="0"/>
                <a:cs typeface="Times New Roman" panose="02020603050405020304" pitchFamily="18" charset="0"/>
                <a:hlinkClick r:id="rId2"/>
              </a:rPr>
              <a:t>Μιχαηλίδης, Ιάκωβος Δ.</a:t>
            </a:r>
            <a:r>
              <a:rPr lang="el-GR" sz="4000" b="1" dirty="0">
                <a:solidFill>
                  <a:srgbClr val="000000"/>
                </a:solidFill>
                <a:effectLst/>
                <a:ea typeface="Times New Roman" panose="02020603050405020304" pitchFamily="18" charset="0"/>
                <a:cs typeface="Times New Roman" panose="02020603050405020304" pitchFamily="18" charset="0"/>
              </a:rPr>
              <a:t> </a:t>
            </a:r>
            <a:r>
              <a:rPr lang="el-GR" sz="4000" b="1" i="1" dirty="0">
                <a:solidFill>
                  <a:srgbClr val="000000"/>
                </a:solidFill>
                <a:effectLst/>
                <a:ea typeface="Times New Roman" panose="02020603050405020304" pitchFamily="18" charset="0"/>
                <a:cs typeface="Times New Roman" panose="02020603050405020304" pitchFamily="18" charset="0"/>
              </a:rPr>
              <a:t>Μετακινήσεις σλαβόφωνων πληθυσμών (1912-1930) ο πόλεμος των στατιστικών</a:t>
            </a:r>
            <a:r>
              <a:rPr lang="el-GR" sz="4000" b="1" dirty="0">
                <a:solidFill>
                  <a:srgbClr val="000000"/>
                </a:solidFill>
                <a:effectLst/>
                <a:ea typeface="Times New Roman" panose="02020603050405020304" pitchFamily="18" charset="0"/>
                <a:cs typeface="Times New Roman" panose="02020603050405020304" pitchFamily="18" charset="0"/>
              </a:rPr>
              <a:t>. Αθήνα</a:t>
            </a:r>
            <a:r>
              <a:rPr lang="en-US" sz="4000" b="1" dirty="0">
                <a:solidFill>
                  <a:srgbClr val="000000"/>
                </a:solidFill>
                <a:effectLst/>
                <a:ea typeface="Times New Roman" panose="02020603050405020304" pitchFamily="18" charset="0"/>
                <a:cs typeface="Times New Roman" panose="02020603050405020304" pitchFamily="18" charset="0"/>
              </a:rPr>
              <a:t>: </a:t>
            </a:r>
            <a:r>
              <a:rPr lang="el-GR" sz="4000" b="1" dirty="0">
                <a:solidFill>
                  <a:srgbClr val="000000"/>
                </a:solidFill>
                <a:effectLst/>
                <a:ea typeface="Times New Roman" panose="02020603050405020304" pitchFamily="18" charset="0"/>
                <a:cs typeface="Times New Roman" panose="02020603050405020304" pitchFamily="18" charset="0"/>
              </a:rPr>
              <a:t>Κριτική</a:t>
            </a:r>
            <a:r>
              <a:rPr lang="en-US" sz="4000" b="1" dirty="0">
                <a:solidFill>
                  <a:srgbClr val="000000"/>
                </a:solidFill>
                <a:effectLst/>
                <a:ea typeface="Times New Roman" panose="02020603050405020304" pitchFamily="18" charset="0"/>
                <a:cs typeface="Times New Roman" panose="02020603050405020304" pitchFamily="18" charset="0"/>
              </a:rPr>
              <a:t>, 2003.</a:t>
            </a:r>
            <a:endParaRPr lang="el-GR" sz="4000" b="1" dirty="0">
              <a:solidFill>
                <a:srgbClr val="1F3763"/>
              </a:solidFill>
              <a:effectLst/>
              <a:ea typeface="Times New Roman" panose="02020603050405020304" pitchFamily="18" charset="0"/>
              <a:cs typeface="Times New Roman" panose="02020603050405020304" pitchFamily="18" charset="0"/>
            </a:endParaRPr>
          </a:p>
          <a:p>
            <a:pPr algn="just">
              <a:spcAft>
                <a:spcPts val="0"/>
              </a:spcAft>
            </a:pPr>
            <a:r>
              <a:rPr lang="en-US" sz="4000" dirty="0">
                <a:effectLst/>
                <a:ea typeface="Times New Roman" panose="02020603050405020304" pitchFamily="18" charset="0"/>
                <a:cs typeface="Times New Roman" panose="02020603050405020304" pitchFamily="18" charset="0"/>
              </a:rPr>
              <a:t>Ladas St</a:t>
            </a:r>
            <a:r>
              <a:rPr lang="en-GB" sz="4000" dirty="0">
                <a:effectLst/>
                <a:ea typeface="Times New Roman" panose="02020603050405020304" pitchFamily="18" charset="0"/>
                <a:cs typeface="Times New Roman" panose="02020603050405020304" pitchFamily="18" charset="0"/>
              </a:rPr>
              <a:t>. (1930</a:t>
            </a:r>
            <a:r>
              <a:rPr lang="en-US" sz="4000" dirty="0">
                <a:effectLst/>
                <a:ea typeface="Times New Roman" panose="02020603050405020304" pitchFamily="18" charset="0"/>
                <a:cs typeface="Times New Roman" panose="02020603050405020304" pitchFamily="18" charset="0"/>
              </a:rPr>
              <a:t>). </a:t>
            </a:r>
            <a:r>
              <a:rPr lang="en-US" sz="4000" i="1" dirty="0">
                <a:effectLst/>
                <a:ea typeface="Times New Roman" panose="02020603050405020304" pitchFamily="18" charset="0"/>
                <a:cs typeface="Times New Roman" panose="02020603050405020304" pitchFamily="18" charset="0"/>
              </a:rPr>
              <a:t>The exchange of minorities</a:t>
            </a:r>
            <a:r>
              <a:rPr lang="en-GB" sz="4000" i="1" dirty="0">
                <a:effectLst/>
                <a:ea typeface="Times New Roman" panose="02020603050405020304" pitchFamily="18" charset="0"/>
                <a:cs typeface="Times New Roman" panose="02020603050405020304" pitchFamily="18" charset="0"/>
              </a:rPr>
              <a:t>, </a:t>
            </a:r>
            <a:r>
              <a:rPr lang="en-US" sz="4000" i="1" dirty="0">
                <a:effectLst/>
                <a:ea typeface="Times New Roman" panose="02020603050405020304" pitchFamily="18" charset="0"/>
                <a:cs typeface="Times New Roman" panose="02020603050405020304" pitchFamily="18" charset="0"/>
              </a:rPr>
              <a:t>NY</a:t>
            </a:r>
            <a:r>
              <a:rPr lang="en-GB" sz="4000" i="1" dirty="0">
                <a:effectLst/>
                <a:ea typeface="Times New Roman" panose="02020603050405020304" pitchFamily="18" charset="0"/>
                <a:cs typeface="Times New Roman" panose="02020603050405020304" pitchFamily="18" charset="0"/>
              </a:rPr>
              <a:t> 1932, </a:t>
            </a:r>
            <a:r>
              <a:rPr lang="en-US" sz="4000" i="1" dirty="0">
                <a:effectLst/>
                <a:ea typeface="Times New Roman" panose="02020603050405020304" pitchFamily="18" charset="0"/>
                <a:cs typeface="Times New Roman" panose="02020603050405020304" pitchFamily="18" charset="0"/>
              </a:rPr>
              <a:t>s</a:t>
            </a:r>
            <a:r>
              <a:rPr lang="en-GB" sz="4000" i="1" dirty="0">
                <a:effectLst/>
                <a:ea typeface="Times New Roman" panose="02020603050405020304" pitchFamily="18" charset="0"/>
                <a:cs typeface="Times New Roman" panose="02020603050405020304" pitchFamily="18" charset="0"/>
              </a:rPr>
              <a:t>.739, </a:t>
            </a:r>
            <a:r>
              <a:rPr lang="en-US" sz="4000" i="1" dirty="0">
                <a:effectLst/>
                <a:ea typeface="Times New Roman" panose="02020603050405020304" pitchFamily="18" charset="0"/>
                <a:cs typeface="Times New Roman" panose="02020603050405020304" pitchFamily="18" charset="0"/>
              </a:rPr>
              <a:t>Andre </a:t>
            </a:r>
            <a:r>
              <a:rPr lang="en-US" sz="4000" i="1" dirty="0" err="1">
                <a:effectLst/>
                <a:ea typeface="Times New Roman" panose="02020603050405020304" pitchFamily="18" charset="0"/>
                <a:cs typeface="Times New Roman" panose="02020603050405020304" pitchFamily="18" charset="0"/>
              </a:rPr>
              <a:t>Wurfbain</a:t>
            </a:r>
            <a:r>
              <a:rPr lang="en-GB" sz="4000" i="1" dirty="0">
                <a:effectLst/>
                <a:ea typeface="Times New Roman" panose="02020603050405020304" pitchFamily="18" charset="0"/>
                <a:cs typeface="Times New Roman" panose="02020603050405020304" pitchFamily="18" charset="0"/>
              </a:rPr>
              <a:t>, </a:t>
            </a:r>
            <a:r>
              <a:rPr lang="en-US" sz="4000" i="1" dirty="0">
                <a:effectLst/>
                <a:ea typeface="Times New Roman" panose="02020603050405020304" pitchFamily="18" charset="0"/>
                <a:cs typeface="Times New Roman" panose="02020603050405020304" pitchFamily="18" charset="0"/>
              </a:rPr>
              <a:t>L </a:t>
            </a:r>
            <a:r>
              <a:rPr lang="en-US" sz="4000" i="1" dirty="0" err="1">
                <a:effectLst/>
                <a:ea typeface="Times New Roman" panose="02020603050405020304" pitchFamily="18" charset="0"/>
                <a:cs typeface="Times New Roman" panose="02020603050405020304" pitchFamily="18" charset="0"/>
              </a:rPr>
              <a:t>Echange</a:t>
            </a:r>
            <a:r>
              <a:rPr lang="en-US" sz="4000" i="1" dirty="0">
                <a:effectLst/>
                <a:ea typeface="Times New Roman" panose="02020603050405020304" pitchFamily="18" charset="0"/>
                <a:cs typeface="Times New Roman" panose="02020603050405020304" pitchFamily="18" charset="0"/>
              </a:rPr>
              <a:t> </a:t>
            </a:r>
            <a:r>
              <a:rPr lang="en-US" sz="4000" i="1" dirty="0" err="1">
                <a:effectLst/>
                <a:ea typeface="Times New Roman" panose="02020603050405020304" pitchFamily="18" charset="0"/>
                <a:cs typeface="Times New Roman" panose="02020603050405020304" pitchFamily="18" charset="0"/>
              </a:rPr>
              <a:t>grecobulgare</a:t>
            </a:r>
            <a:r>
              <a:rPr lang="en-US" sz="4000" i="1" dirty="0">
                <a:effectLst/>
                <a:ea typeface="Times New Roman" panose="02020603050405020304" pitchFamily="18" charset="0"/>
                <a:cs typeface="Times New Roman" panose="02020603050405020304" pitchFamily="18" charset="0"/>
              </a:rPr>
              <a:t> des </a:t>
            </a:r>
            <a:r>
              <a:rPr lang="en-US" sz="4000" i="1" dirty="0" err="1">
                <a:effectLst/>
                <a:ea typeface="Times New Roman" panose="02020603050405020304" pitchFamily="18" charset="0"/>
                <a:cs typeface="Times New Roman" panose="02020603050405020304" pitchFamily="18" charset="0"/>
              </a:rPr>
              <a:t>minorites</a:t>
            </a:r>
            <a:r>
              <a:rPr lang="en-US" sz="4000" i="1" dirty="0">
                <a:effectLst/>
                <a:ea typeface="Times New Roman" panose="02020603050405020304" pitchFamily="18" charset="0"/>
                <a:cs typeface="Times New Roman" panose="02020603050405020304" pitchFamily="18" charset="0"/>
              </a:rPr>
              <a:t> </a:t>
            </a:r>
            <a:r>
              <a:rPr lang="en-US" sz="4000" i="1" dirty="0" err="1">
                <a:effectLst/>
                <a:ea typeface="Times New Roman" panose="02020603050405020304" pitchFamily="18" charset="0"/>
                <a:cs typeface="Times New Roman" panose="02020603050405020304" pitchFamily="18" charset="0"/>
              </a:rPr>
              <a:t>ethniques</a:t>
            </a:r>
            <a:r>
              <a:rPr lang="en-GB" sz="4000" dirty="0">
                <a:effectLst/>
                <a:ea typeface="Times New Roman" panose="02020603050405020304" pitchFamily="18" charset="0"/>
                <a:cs typeface="Times New Roman" panose="02020603050405020304" pitchFamily="18" charset="0"/>
              </a:rPr>
              <a:t>. </a:t>
            </a:r>
            <a:r>
              <a:rPr lang="en-US" sz="4000" dirty="0">
                <a:effectLst/>
                <a:ea typeface="Times New Roman" panose="02020603050405020304" pitchFamily="18" charset="0"/>
                <a:cs typeface="Times New Roman" panose="02020603050405020304" pitchFamily="18" charset="0"/>
              </a:rPr>
              <a:t>(Paris), p. 183</a:t>
            </a:r>
            <a:endParaRPr lang="el-GR" sz="4000" dirty="0">
              <a:effectLst/>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31991796"/>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6193F-9255-431C-8D3A-1C078CFC5F65}"/>
              </a:ext>
            </a:extLst>
          </p:cNvPr>
          <p:cNvSpPr>
            <a:spLocks noGrp="1"/>
          </p:cNvSpPr>
          <p:nvPr>
            <p:ph type="title"/>
          </p:nvPr>
        </p:nvSpPr>
        <p:spPr/>
        <p:txBody>
          <a:bodyPr/>
          <a:lstStyle/>
          <a:p>
            <a:r>
              <a:rPr lang="el-GR" dirty="0"/>
              <a:t>ΑΠΟΒΑΣΗ ΣΤΗ ΣΜΥΡΝΗ 2.5.1919</a:t>
            </a:r>
          </a:p>
        </p:txBody>
      </p:sp>
      <p:sp>
        <p:nvSpPr>
          <p:cNvPr id="3" name="Θέση περιεχομένου 2">
            <a:extLst>
              <a:ext uri="{FF2B5EF4-FFF2-40B4-BE49-F238E27FC236}">
                <a16:creationId xmlns:a16="http://schemas.microsoft.com/office/drawing/2014/main" id="{FAC1E96D-4913-4517-B62E-A7EA5FE2BE8E}"/>
              </a:ext>
            </a:extLst>
          </p:cNvPr>
          <p:cNvSpPr>
            <a:spLocks noGrp="1"/>
          </p:cNvSpPr>
          <p:nvPr>
            <p:ph idx="1"/>
          </p:nvPr>
        </p:nvSpPr>
        <p:spPr>
          <a:xfrm>
            <a:off x="1154954" y="2304661"/>
            <a:ext cx="8825659" cy="4310743"/>
          </a:xfrm>
        </p:spPr>
        <p:txBody>
          <a:bodyPr>
            <a:normAutofit fontScale="85000" lnSpcReduction="10000"/>
          </a:bodyPr>
          <a:lstStyle/>
          <a:p>
            <a:pPr algn="just">
              <a:lnSpc>
                <a:spcPct val="200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Τον Ιανουάριο του 1919  ο ελληνικός στρατός πήρε μέρος στην εκστρατεία στην Ουκρανία. Η συμμετοχή άνοιξε τον δρόμο για την άδεια </a:t>
            </a:r>
            <a:r>
              <a:rPr lang="el-GR" sz="1800" b="1" dirty="0">
                <a:latin typeface="Times New Roman" panose="02020603050405020304" pitchFamily="18" charset="0"/>
                <a:ea typeface="Calibri" panose="020F0502020204030204" pitchFamily="34" charset="0"/>
                <a:cs typeface="Times New Roman" panose="02020603050405020304" pitchFamily="18" charset="0"/>
              </a:rPr>
              <a:t>απόβασης στην Σμύρνη  2.5.1919</a:t>
            </a:r>
            <a:r>
              <a:rPr lang="el-GR" sz="1800" b="1"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 κύριος παράγοντας όμως που επιτάχυνε τις εξελίξεις ήταν η απόπειρα της Ιταλίας τον Μάϊο του 1919 να καταλάβει την Σμύρνη, οπότε η Ελλάδα έλαβε το πράσινο φως από τις άλλες τρεις χώρες Μ. Βρετανία, Γαλλία, ΗΠΑ να προχωρήσει στην κατάληψη της Σμύρνης. Υπήρχε στον ορίζοντα και η συνέργεια με τους Αρμένιους μια και η ίδρυση Αρμενικού κράτους θεωρούνταν επικείμενη. Υπήρχε και η βρετανική ισχύ και η εγγύηση της ΚΤΕ (ΗΠΑ).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Buzanski</a:t>
            </a:r>
            <a:r>
              <a:rPr lang="en-US" sz="18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Peter M The Interallied Investigation of the Greek Invasion of Smyrna, 1919. </a:t>
            </a:r>
            <a:r>
              <a:rPr lang="en-US" sz="18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 Historian</a:t>
            </a:r>
            <a:r>
              <a:rPr lang="en-US"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Vol. 25, No. 3 (MAY, 1963), pp. 325-343, </a:t>
            </a:r>
            <a:r>
              <a:rPr lang="en-US" sz="18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Taylor&amp;Francis</a:t>
            </a:r>
            <a:r>
              <a:rPr lang="en-US" sz="18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a:latin typeface="Times New Roman" panose="02020603050405020304" pitchFamily="18" charset="0"/>
                <a:ea typeface="Calibri" panose="020F0502020204030204" pitchFamily="34" charset="0"/>
                <a:cs typeface="Times New Roman" panose="02020603050405020304" pitchFamily="18" charset="0"/>
              </a:rPr>
              <a:t>, in </a:t>
            </a:r>
            <a:r>
              <a:rPr lang="el-GR"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https://www.jstor.org/stable/24441527</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517852761"/>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ctrTitle"/>
          </p:nvPr>
        </p:nvSpPr>
        <p:spPr/>
        <p:txBody>
          <a:bodyPr/>
          <a:lstStyle/>
          <a:p>
            <a:pPr lvl="0"/>
            <a:r>
              <a:rPr lang="el-GR"/>
              <a:t>Η Μικρασιατική εκστρατεία</a:t>
            </a:r>
            <a:endParaRPr lang="en-US"/>
          </a:p>
        </p:txBody>
      </p:sp>
      <p:sp>
        <p:nvSpPr>
          <p:cNvPr id="3" name="2 - Υπότιτλος"/>
          <p:cNvSpPr txBox="1">
            <a:spLocks noGrp="1"/>
          </p:cNvSpPr>
          <p:nvPr>
            <p:ph type="subTitle" idx="1"/>
          </p:nvPr>
        </p:nvSpPr>
        <p:spPr/>
        <p:txBody>
          <a:bodyPr/>
          <a:lstStyle/>
          <a:p>
            <a:pPr lvl="0"/>
            <a:r>
              <a:rPr lang="el-GR" b="1"/>
              <a:t>Σ. Ηλιάδου-Τάχου</a:t>
            </a:r>
          </a:p>
          <a:p>
            <a:pPr lvl="0"/>
            <a:r>
              <a:rPr lang="el-GR" b="1"/>
              <a:t>Καθηγήτρια Πανεπιστημίου Δυτικής Μακεδονίας</a:t>
            </a:r>
            <a:endParaRPr lang="en-US" b="1"/>
          </a:p>
        </p:txBody>
      </p:sp>
    </p:spTree>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ΣΥΝΕΔΡΙΟ ΕΙΡΗΝΗΣ</a:t>
            </a:r>
          </a:p>
        </p:txBody>
      </p:sp>
      <p:sp>
        <p:nvSpPr>
          <p:cNvPr id="3" name="2 - Θέση περιεχομένου"/>
          <p:cNvSpPr txBox="1">
            <a:spLocks noGrp="1"/>
          </p:cNvSpPr>
          <p:nvPr>
            <p:ph idx="1"/>
          </p:nvPr>
        </p:nvSpPr>
        <p:spPr/>
        <p:txBody>
          <a:bodyPr/>
          <a:lstStyle/>
          <a:p>
            <a:pPr lvl="0"/>
            <a:r>
              <a:rPr lang="el-GR" b="1"/>
              <a:t>Οι ελληνικές διεκδικήσεις για την Ιωνία, όπως παρουσιάστηκαν στο Συνέδριο της Ειρήνης, προσέκρουαν όχι μόνο στην τουρκική αντίδραση αλλά και σε ενδοσυμμαχικές διαφωνίες</a:t>
            </a:r>
            <a:r>
              <a:rPr lang="el-GR"/>
              <a:t>. </a:t>
            </a:r>
            <a:endParaRPr lang="en-US"/>
          </a:p>
          <a:p>
            <a:pPr lvl="0"/>
            <a:endParaRPr lang="el-G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Ιούνιος 1913</a:t>
            </a:r>
          </a:p>
        </p:txBody>
      </p:sp>
      <p:sp>
        <p:nvSpPr>
          <p:cNvPr id="3" name="Θέση περιεχομένου 2"/>
          <p:cNvSpPr>
            <a:spLocks noGrp="1"/>
          </p:cNvSpPr>
          <p:nvPr>
            <p:ph idx="1"/>
          </p:nvPr>
        </p:nvSpPr>
        <p:spPr/>
        <p:txBody>
          <a:bodyPr/>
          <a:lstStyle/>
          <a:p>
            <a:r>
              <a:rPr lang="el-GR" dirty="0"/>
              <a:t>Συνθήκη συμμαχίας Ελλάδας-Σερβίας</a:t>
            </a:r>
          </a:p>
          <a:p>
            <a:r>
              <a:rPr lang="el-GR" b="1" dirty="0"/>
              <a:t>Ιούλιος 1913</a:t>
            </a:r>
            <a:r>
              <a:rPr lang="el-GR" dirty="0"/>
              <a:t>: Β βαλκανικός πόλεμος Ελλάδα, Σερβία, Ρουμανία, Τουρκία νικάν την Βουλγαρία</a:t>
            </a:r>
          </a:p>
          <a:p>
            <a:r>
              <a:rPr lang="el-GR" b="1" dirty="0"/>
              <a:t>28 Ιουλίου 1913: </a:t>
            </a:r>
            <a:r>
              <a:rPr lang="el-GR" dirty="0"/>
              <a:t>Συνθήκη του Βουκουρεστίου</a:t>
            </a:r>
            <a:endParaRPr lang="el-GR" b="1" dirty="0"/>
          </a:p>
        </p:txBody>
      </p:sp>
    </p:spTree>
    <p:extLst>
      <p:ext uri="{BB962C8B-B14F-4D97-AF65-F5344CB8AC3E}">
        <p14:creationId xmlns:p14="http://schemas.microsoft.com/office/powerpoint/2010/main" val="405736383"/>
      </p:ext>
    </p:extLst>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ΑΙΤΙΑ</a:t>
            </a:r>
            <a:r>
              <a:rPr lang="en-US"/>
              <a:t> An</a:t>
            </a:r>
            <a:r>
              <a:rPr lang="el-GR"/>
              <a:t>τιδρασησ των συμμαχων</a:t>
            </a:r>
            <a:endParaRPr lang="en-US"/>
          </a:p>
        </p:txBody>
      </p:sp>
      <p:sp>
        <p:nvSpPr>
          <p:cNvPr id="3" name="2 - Θέση περιεχομένου"/>
          <p:cNvSpPr txBox="1">
            <a:spLocks noGrp="1"/>
          </p:cNvSpPr>
          <p:nvPr>
            <p:ph idx="1"/>
          </p:nvPr>
        </p:nvSpPr>
        <p:spPr/>
        <p:txBody>
          <a:bodyPr/>
          <a:lstStyle/>
          <a:p>
            <a:pPr lvl="0">
              <a:lnSpc>
                <a:spcPct val="90000"/>
              </a:lnSpc>
            </a:pPr>
            <a:r>
              <a:rPr lang="el-GR" b="1"/>
              <a:t>Με το τέλος, του Α παγκοσμίου πολέμου η κοινή γνώμη των συμμαχικών χωρών έδειχνε αδιαθεσία ανάληψης δράσης.</a:t>
            </a:r>
          </a:p>
          <a:p>
            <a:pPr lvl="0">
              <a:lnSpc>
                <a:spcPct val="90000"/>
              </a:lnSpc>
            </a:pPr>
            <a:r>
              <a:rPr lang="el-GR" b="1"/>
              <a:t>Η ιταλική πολιτική επεδίωκε την προσάρτηση της δυτικής ακτής της Μικρασίας και ήταν διατεθειμένη να την επιβάλει  με τη στρατιωτική της ισχύ.</a:t>
            </a:r>
          </a:p>
          <a:p>
            <a:pPr>
              <a:lnSpc>
                <a:spcPct val="90000"/>
              </a:lnSpc>
              <a:spcBef>
                <a:spcPts val="635"/>
              </a:spcBef>
            </a:pPr>
            <a:r>
              <a:rPr lang="el-GR" sz="2631"/>
              <a:t>Μ.</a:t>
            </a:r>
            <a:r>
              <a:rPr lang="en-US" sz="2631"/>
              <a:t>L</a:t>
            </a:r>
            <a:r>
              <a:rPr lang="el-GR" sz="2631"/>
              <a:t>.Smith,(2004).Το Όραμα της Ιωνίας. Η Ελλάδα στη Μικρά Ασία 1919‐1922. (Λ</a:t>
            </a:r>
            <a:r>
              <a:rPr lang="en-US" sz="2631"/>
              <a:t>. </a:t>
            </a:r>
            <a:r>
              <a:rPr lang="el-GR" sz="2631"/>
              <a:t>Κασδάγλη, Μεταφρ.) Αθήνα: ΜΙΕΤ, σελ 160‐172.</a:t>
            </a:r>
            <a:endParaRPr lang="en-US" sz="2631"/>
          </a:p>
          <a:p>
            <a:pPr lvl="0">
              <a:lnSpc>
                <a:spcPct val="90000"/>
              </a:lnSpc>
              <a:buNone/>
            </a:pPr>
            <a:endParaRPr lang="en-US"/>
          </a:p>
        </p:txBody>
      </p:sp>
    </p:spTree>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Ιταλικεσ βλεψεισ</a:t>
            </a:r>
          </a:p>
        </p:txBody>
      </p:sp>
      <p:sp>
        <p:nvSpPr>
          <p:cNvPr id="3" name="2 - Θέση περιεχομένου"/>
          <p:cNvSpPr txBox="1">
            <a:spLocks noGrp="1"/>
          </p:cNvSpPr>
          <p:nvPr>
            <p:ph idx="1"/>
          </p:nvPr>
        </p:nvSpPr>
        <p:spPr/>
        <p:txBody>
          <a:bodyPr/>
          <a:lstStyle/>
          <a:p>
            <a:pPr lvl="0"/>
            <a:r>
              <a:rPr lang="el-GR" b="1"/>
              <a:t>Οι Ιταλοί αντιδρούσαν αντιμετωπίζοντας ανταγωνιστικά μια ενισχυμένη ελληνική παρουσία στο χώρο της Ανατολικής Μεσογείου Σύμφωνα με τη συνθήκη της Μωριέννης του 1917 τους παραχωρούνταν η Σμύρνη και το Ικόνιο, για να παραιτηθούν από την πρόθεση να υπογράψουν χωριστή συνθήκη ειρήνης με την Αυστρία</a:t>
            </a:r>
          </a:p>
        </p:txBody>
      </p:sp>
    </p:spTree>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Αμερικανικοσ παραγοντασ</a:t>
            </a:r>
          </a:p>
        </p:txBody>
      </p:sp>
      <p:sp>
        <p:nvSpPr>
          <p:cNvPr id="3" name="2 - Θέση περιεχομένου"/>
          <p:cNvSpPr txBox="1">
            <a:spLocks noGrp="1"/>
          </p:cNvSpPr>
          <p:nvPr>
            <p:ph idx="1"/>
          </p:nvPr>
        </p:nvSpPr>
        <p:spPr/>
        <p:txBody>
          <a:bodyPr/>
          <a:lstStyle/>
          <a:p>
            <a:pPr lvl="0"/>
            <a:r>
              <a:rPr lang="el-GR" b="1"/>
              <a:t>Οι Αμερικανοί αμφισβητούσαν την αξιοπιστία της ίδιας της βούλησης των Ελλήνων της Ιωνίας να ενωθούν με την Ελλάδα .</a:t>
            </a:r>
          </a:p>
          <a:p>
            <a:pPr lvl="0"/>
            <a:r>
              <a:rPr lang="el-GR" b="1"/>
              <a:t>Εκτιμούσαν ότι η Μικρά Ασία ήταν οργανικά συνδεμένη, γεωγραφικά και οικονομικά, με το εσωτερικό της Ανατολίας.</a:t>
            </a:r>
          </a:p>
        </p:txBody>
      </p:sp>
    </p:spTree>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b="1"/>
              <a:t>έγκριση ΑΠΟΒΑΣΗΣ (6 Μαΐου 1919)</a:t>
            </a:r>
            <a:endParaRPr lang="el-GR"/>
          </a:p>
        </p:txBody>
      </p:sp>
      <p:sp>
        <p:nvSpPr>
          <p:cNvPr id="3" name="2 - Θέση περιεχομένου"/>
          <p:cNvSpPr txBox="1">
            <a:spLocks noGrp="1"/>
          </p:cNvSpPr>
          <p:nvPr>
            <p:ph idx="1"/>
          </p:nvPr>
        </p:nvSpPr>
        <p:spPr/>
        <p:txBody>
          <a:bodyPr>
            <a:normAutofit fontScale="92500" lnSpcReduction="20000"/>
          </a:bodyPr>
          <a:lstStyle/>
          <a:p>
            <a:pPr lvl="0"/>
            <a:r>
              <a:rPr lang="el-GR" sz="2903" b="1"/>
              <a:t>Η στάση των Αγγλογάλλων καθοριζόταν από</a:t>
            </a:r>
          </a:p>
          <a:p>
            <a:pPr lvl="0"/>
            <a:r>
              <a:rPr lang="el-GR" sz="2903" b="1"/>
              <a:t>α) τη δυσφορία  τους απέναντι στη Ρώμη</a:t>
            </a:r>
          </a:p>
          <a:p>
            <a:pPr lvl="0"/>
            <a:r>
              <a:rPr lang="el-GR" sz="2903" b="1"/>
              <a:t>β) την εντεινόμενη πίεση της τουρκικής εθνικιστικής κίνησης </a:t>
            </a:r>
          </a:p>
          <a:p>
            <a:pPr lvl="0"/>
            <a:r>
              <a:rPr lang="el-GR" sz="2903" b="1"/>
              <a:t>Η απόβαση στη Σμύρνη  εγκρίθηκε «με σκοπό τη διασφάλιση της τάξης και την προστασία του χριστιανικού πληθυσμού» από το Ανώτατο Συμβούλιο της Συνδιάσκεψης</a:t>
            </a:r>
          </a:p>
          <a:p>
            <a:pPr lvl="0"/>
            <a:endParaRPr lang="el-GR" sz="2903"/>
          </a:p>
        </p:txBody>
      </p:sp>
    </p:spTree>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sz="3266" b="1"/>
              <a:t>Απόβαση ελληνικού στρατού στη Σμύρνη</a:t>
            </a:r>
            <a:br>
              <a:rPr lang="el-GR" sz="3266" b="1"/>
            </a:br>
            <a:r>
              <a:rPr lang="en-US" sz="3266" b="1"/>
              <a:t> </a:t>
            </a:r>
            <a:r>
              <a:rPr lang="en-US" sz="2177" b="1"/>
              <a:t>https://www.youtube.com/watch?v=Ib7QVnicRt0</a:t>
            </a:r>
            <a:endParaRPr lang="el-GR" sz="2177" b="1"/>
          </a:p>
        </p:txBody>
      </p:sp>
      <p:pic>
        <p:nvPicPr>
          <p:cNvPr id="3" name="Picture 2"/>
          <p:cNvPicPr>
            <a:picLocks noGrp="1" noChangeAspect="1"/>
          </p:cNvPicPr>
          <p:nvPr>
            <p:ph idx="1"/>
          </p:nvPr>
        </p:nvPicPr>
        <p:blipFill>
          <a:blip r:embed="rId2" cstate="print"/>
          <a:stretch>
            <a:fillRect/>
          </a:stretch>
        </p:blipFill>
        <p:spPr>
          <a:xfrm>
            <a:off x="3364034" y="1920438"/>
            <a:ext cx="5616586" cy="3793361"/>
          </a:xfrm>
        </p:spPr>
      </p:pic>
    </p:spTree>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15 Μαΐου 1919: η αποβαση</a:t>
            </a:r>
            <a:endParaRPr lang="en-US"/>
          </a:p>
        </p:txBody>
      </p:sp>
      <p:sp>
        <p:nvSpPr>
          <p:cNvPr id="3" name="2 - Θέση περιεχομένου"/>
          <p:cNvSpPr txBox="1">
            <a:spLocks noGrp="1"/>
          </p:cNvSpPr>
          <p:nvPr>
            <p:ph idx="1"/>
          </p:nvPr>
        </p:nvSpPr>
        <p:spPr/>
        <p:txBody>
          <a:bodyPr>
            <a:normAutofit fontScale="85000" lnSpcReduction="10000"/>
          </a:bodyPr>
          <a:lstStyle/>
          <a:p>
            <a:pPr lvl="0"/>
            <a:r>
              <a:rPr lang="el-GR" sz="2903" b="1"/>
              <a:t>« </a:t>
            </a:r>
            <a:r>
              <a:rPr lang="el-GR" sz="2540" b="1"/>
              <a:t>Ο ελληνικός στρατός αποβιβάστηκε στη Σμύρνη που ήταν γεμάτη με ελληνικές σημαίες, στις 15 Μαΐου 1919 μεταξύ 10.00 και 11.00 ενώ στις 8.00 πμ είχε αποβιβαστεί ένα απόσπασμα ναυτικών δυνάμεων .</a:t>
            </a:r>
          </a:p>
          <a:p>
            <a:pPr lvl="0"/>
            <a:r>
              <a:rPr lang="el-GR" sz="2540" b="1"/>
              <a:t>Η αποβίβαση, συνοδεύτηκε από χορούς, καθαγιασμό των όπλων και λόγο από τον Μητροπολίτη Σμύρνης Χρυσόστομο</a:t>
            </a:r>
            <a:endParaRPr lang="en-US" sz="2540" b="1"/>
          </a:p>
          <a:p>
            <a:pPr lvl="0"/>
            <a:r>
              <a:rPr lang="el-GR" sz="2540" b="1"/>
              <a:t>Οι Δυτικές δυνάμεις συνέχισαν την κατάκτηση των γύρω περιοχών με σκοπό να ενισχύσουν τη θέση τους στην περιοχή της Σμύρνης. Σταδιακά, η Ελλάδα είχε κατακτήσει το μεγαλύτερο μέρος των παραλίων της Μικράς Ασίας</a:t>
            </a:r>
          </a:p>
        </p:txBody>
      </p:sp>
    </p:spTree>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Αποβαση και εξαρση τουρκικου εθνικισμου</a:t>
            </a:r>
            <a:endParaRPr lang="en-US"/>
          </a:p>
        </p:txBody>
      </p:sp>
      <p:sp>
        <p:nvSpPr>
          <p:cNvPr id="3" name="2 - Θέση περιεχομένου"/>
          <p:cNvSpPr txBox="1">
            <a:spLocks noGrp="1"/>
          </p:cNvSpPr>
          <p:nvPr>
            <p:ph idx="1"/>
          </p:nvPr>
        </p:nvSpPr>
        <p:spPr/>
        <p:txBody>
          <a:bodyPr>
            <a:normAutofit fontScale="92500"/>
          </a:bodyPr>
          <a:lstStyle/>
          <a:p>
            <a:pPr lvl="0">
              <a:lnSpc>
                <a:spcPct val="90000"/>
              </a:lnSpc>
            </a:pPr>
            <a:r>
              <a:rPr lang="el-GR" sz="2903" b="1"/>
              <a:t>Πριν από την απόβαση στη Σμύρνη το τουρκικό εθνικιστικό κίνημα ήταν μάλλον ανύπαρκτο</a:t>
            </a:r>
            <a:endParaRPr lang="en-US" sz="2903" b="1"/>
          </a:p>
          <a:p>
            <a:pPr lvl="0">
              <a:lnSpc>
                <a:spcPct val="90000"/>
              </a:lnSpc>
            </a:pPr>
            <a:r>
              <a:rPr lang="el-GR" sz="2903" b="1"/>
              <a:t>Υποστηρίζεται ότι η ελληνική απόβαση στη Σμύρνη ξύπνησε τον εθνικισμό.</a:t>
            </a:r>
          </a:p>
          <a:p>
            <a:pPr lvl="0">
              <a:lnSpc>
                <a:spcPct val="90000"/>
              </a:lnSpc>
            </a:pPr>
            <a:endParaRPr lang="el-GR" sz="2903" b="1"/>
          </a:p>
          <a:p>
            <a:pPr>
              <a:lnSpc>
                <a:spcPct val="90000"/>
              </a:lnSpc>
              <a:spcBef>
                <a:spcPts val="454"/>
              </a:spcBef>
            </a:pPr>
            <a:r>
              <a:rPr lang="en-US" sz="1996" b="1"/>
              <a:t>Edib, H. Turkish Ordeal. Being the further memoirs of Halide Edib. The Century CO. </a:t>
            </a:r>
            <a:r>
              <a:rPr lang="el-GR" sz="1996" b="1"/>
              <a:t>Ανάκτηση Αύγουστος 2008, από </a:t>
            </a:r>
            <a:r>
              <a:rPr lang="en-US" sz="1996" b="1"/>
              <a:t>Univeristy of Louisville. Turkish Mortality and Migration. The Baykan, Kuzay and Kevenk Collection : http://louisville.edu/a‐ s/history/turks</a:t>
            </a:r>
            <a:r>
              <a:rPr lang="en-US" sz="1996"/>
              <a:t>/.</a:t>
            </a:r>
          </a:p>
        </p:txBody>
      </p:sp>
    </p:spTree>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Αιτια εξαρσησ εθνικισμου</a:t>
            </a:r>
          </a:p>
        </p:txBody>
      </p:sp>
      <p:sp>
        <p:nvSpPr>
          <p:cNvPr id="3" name="2 - Θέση περιεχομένου"/>
          <p:cNvSpPr txBox="1">
            <a:spLocks noGrp="1"/>
          </p:cNvSpPr>
          <p:nvPr>
            <p:ph idx="1"/>
          </p:nvPr>
        </p:nvSpPr>
        <p:spPr/>
        <p:txBody>
          <a:bodyPr/>
          <a:lstStyle/>
          <a:p>
            <a:pPr lvl="0"/>
            <a:r>
              <a:rPr lang="el-GR" b="1"/>
              <a:t>Οι ντόπιοι Έλληνες και Αρμένιοι της Σμύρνης αντιμετώπισαν την απόβαση ως αρχή της απελευθέρωσης.</a:t>
            </a:r>
          </a:p>
          <a:p>
            <a:pPr lvl="0"/>
            <a:r>
              <a:rPr lang="el-GR" b="1"/>
              <a:t>Οι Τούρκοι έβλεπαν τους Έλληνες ως κατακτητές στον τόπο τους. </a:t>
            </a:r>
          </a:p>
          <a:p>
            <a:pPr lvl="0"/>
            <a:r>
              <a:rPr lang="el-GR" b="1"/>
              <a:t>Το μεγαλύτερο μέρος του τούρκικου στρατού στην περιοχή παραδόθηκε στα συμμαχικά στρατεύματα ή κατέφυγε στην ύπαιθρο.</a:t>
            </a:r>
          </a:p>
        </p:txBody>
      </p:sp>
    </p:spTree>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Επεισόδια κατά την αποβαση</a:t>
            </a:r>
            <a:endParaRPr lang="en-US"/>
          </a:p>
        </p:txBody>
      </p:sp>
      <p:sp>
        <p:nvSpPr>
          <p:cNvPr id="3" name="2 - Θέση περιεχομένου"/>
          <p:cNvSpPr txBox="1">
            <a:spLocks noGrp="1"/>
          </p:cNvSpPr>
          <p:nvPr>
            <p:ph idx="1"/>
          </p:nvPr>
        </p:nvSpPr>
        <p:spPr/>
        <p:txBody>
          <a:bodyPr/>
          <a:lstStyle/>
          <a:p>
            <a:pPr lvl="0"/>
            <a:r>
              <a:rPr lang="el-GR" b="1"/>
              <a:t>Ενώ ο χριστιανικός πληθυσμός της πόλης πανηγύριζε, τα ελληνικά στρατεύματα, παρέλασαν μπροστά από το διοικητήριο (Κονάκ).</a:t>
            </a:r>
          </a:p>
          <a:p>
            <a:pPr lvl="0"/>
            <a:r>
              <a:rPr lang="el-GR" b="1"/>
              <a:t>Ύστερα από «μια προβληματικά εκτελεσμένη διαταγή», ακούστηκε ο πρώτος πυροβολισμός.</a:t>
            </a:r>
          </a:p>
          <a:p>
            <a:pPr lvl="0"/>
            <a:r>
              <a:rPr lang="el-GR" b="1"/>
              <a:t> </a:t>
            </a:r>
            <a:r>
              <a:rPr lang="el-GR" sz="2177" b="1"/>
              <a:t>Έφη Αλλαμανή-Κρίστα Παναγιωτοπούλου, «Η ελληνική απόβαση στη Σμύρνη. Προετοιμασία και πραγματοποίηση», Ιστορία του Ελληνικού Έθνους, τομ.ΙΕ', Εκδοτική Αθηνών, Αθήνα, 1978, σελ.118. </a:t>
            </a:r>
            <a:r>
              <a:rPr lang="el-GR" sz="1996" b="1"/>
              <a:t>Νεράτζης, Χ.Το Έπος Της Μικρασίας 1919‐1922. Μορφωτικός Κόσμος, σελ.165.  </a:t>
            </a:r>
            <a:endParaRPr lang="en-US" sz="1814" b="1"/>
          </a:p>
        </p:txBody>
      </p:sp>
    </p:spTree>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Οι αντιφασεισ των πηγων</a:t>
            </a:r>
            <a:endParaRPr lang="en-US"/>
          </a:p>
        </p:txBody>
      </p:sp>
      <p:sp>
        <p:nvSpPr>
          <p:cNvPr id="3" name="2 - Θέση περιεχομένου"/>
          <p:cNvSpPr txBox="1">
            <a:spLocks noGrp="1"/>
          </p:cNvSpPr>
          <p:nvPr>
            <p:ph idx="1"/>
          </p:nvPr>
        </p:nvSpPr>
        <p:spPr/>
        <p:txBody>
          <a:bodyPr>
            <a:normAutofit fontScale="85000" lnSpcReduction="10000"/>
          </a:bodyPr>
          <a:lstStyle/>
          <a:p>
            <a:pPr>
              <a:lnSpc>
                <a:spcPct val="80000"/>
              </a:lnSpc>
              <a:spcBef>
                <a:spcPts val="544"/>
              </a:spcBef>
            </a:pPr>
            <a:r>
              <a:rPr lang="el-GR" sz="2449" b="1"/>
              <a:t>η πατρότητα του πρώτου πυροβολισμού δεν έχει διευκρινιστεί. </a:t>
            </a:r>
            <a:r>
              <a:rPr lang="en-US" sz="2449" b="1"/>
              <a:t>Toynbee (2007), Smith (2004)  </a:t>
            </a:r>
            <a:r>
              <a:rPr lang="el-GR" sz="2449" b="1"/>
              <a:t>.</a:t>
            </a:r>
          </a:p>
          <a:p>
            <a:pPr>
              <a:lnSpc>
                <a:spcPct val="80000"/>
              </a:lnSpc>
              <a:spcBef>
                <a:spcPts val="544"/>
              </a:spcBef>
            </a:pPr>
            <a:r>
              <a:rPr lang="el-GR" sz="2449" b="1"/>
              <a:t>μεγάλο μέρος του παρευρισκομένου πλήθους, ήταν οπλισμένο «</a:t>
            </a:r>
            <a:r>
              <a:rPr lang="el-GR" sz="2449" b="1" i="1"/>
              <a:t>Οι διοργανωτές της συνάντησης  ελευθέρωσαν Τούρκους  από την φυλακή και διέρρηξαν το οπλοφυλάκιο στρατώνων και ξεκίνησαν να διανέμουν όπλα  στους Μουσουλμάνους». </a:t>
            </a:r>
            <a:r>
              <a:rPr lang="el-GR" sz="2449" b="1"/>
              <a:t>Mango, A. (2001). Atatürk. London: John Murray, σελ. 217 </a:t>
            </a:r>
          </a:p>
          <a:p>
            <a:pPr>
              <a:lnSpc>
                <a:spcPct val="80000"/>
              </a:lnSpc>
              <a:spcBef>
                <a:spcPts val="544"/>
              </a:spcBef>
            </a:pPr>
            <a:r>
              <a:rPr lang="el-GR" sz="2449" b="1"/>
              <a:t>Ο θάνατος του έλληνα στρατιώτη από το πρώτο πυροβολισμό είναι ασαφής. </a:t>
            </a:r>
            <a:r>
              <a:rPr lang="el-GR" sz="2449" b="1" i="1"/>
              <a:t>Γενικό Επιτελείο Στρατού Διεύθυνση Ιστορίας Στρατού. (2001). Επίτομη  Ιστορία Της Εκστρατείας Στη Μικρά Ασία 1919‐1922. Αθήνα: Διεύθυνση Ιστορίας Στρατού, </a:t>
            </a:r>
            <a:r>
              <a:rPr lang="el-GR" sz="2449" b="1"/>
              <a:t>… </a:t>
            </a:r>
          </a:p>
          <a:p>
            <a:pPr>
              <a:lnSpc>
                <a:spcPct val="80000"/>
              </a:lnSpc>
              <a:spcBef>
                <a:spcPts val="544"/>
              </a:spcBef>
            </a:pPr>
            <a:r>
              <a:rPr lang="el-GR" sz="2449" b="1" i="1"/>
              <a:t>«σκοτώθηκαν δύο έλληνες στρατιώτες  κατά την πρώτη μέρα</a:t>
            </a:r>
            <a:r>
              <a:rPr lang="el-GR" sz="2449"/>
              <a:t> »</a:t>
            </a:r>
            <a:endParaRPr lang="en-US" sz="2449"/>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ΒΑΛΚΑΝΙΚΟΙ ΠΟΛΕΜΟΙ</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a:t>Δεκέμβριος 1912: Τούρκοι ζητούν εκεχειρία</a:t>
            </a:r>
          </a:p>
          <a:p>
            <a:r>
              <a:rPr lang="el-GR" dirty="0"/>
              <a:t>Μάιος 1913: Συνθήκη Λονδίνου: Η Τουρκία χάνει τα ευρωπαϊκά της εδάφη και την Κρήτη</a:t>
            </a:r>
          </a:p>
          <a:p>
            <a:r>
              <a:rPr lang="el-GR" dirty="0"/>
              <a:t>Ιούνιος 1913: επίθεση Βουλγαρίας κατά Ελλήνων και Σέρβων. Προέλαση Ρουμάνων προς τη Σόφια ανακατάληψη Αδριανούπολης από Οθωμανούς</a:t>
            </a:r>
          </a:p>
          <a:p>
            <a:r>
              <a:rPr lang="el-GR" dirty="0"/>
              <a:t>Αύγουστος 1913: Συνθήκη Βουκουρεστίου: Η Ελλάδα παίρνει πάνω από τη μισή Μακεδονία, η Σερβία τα Σκόπια και την Αχρίδα κεντροδυτικά, η Βουλγαρία τη Μακεδονία του </a:t>
            </a:r>
            <a:r>
              <a:rPr lang="el-GR" dirty="0" err="1"/>
              <a:t>Πιρίν</a:t>
            </a:r>
            <a:r>
              <a:rPr lang="el-GR" dirty="0"/>
              <a:t> (1/10)</a:t>
            </a:r>
          </a:p>
          <a:p>
            <a:r>
              <a:rPr lang="el-GR" dirty="0"/>
              <a:t>Ε. </a:t>
            </a:r>
            <a:r>
              <a:rPr lang="en-US" dirty="0"/>
              <a:t>C. </a:t>
            </a:r>
            <a:r>
              <a:rPr lang="en-US" dirty="0" err="1"/>
              <a:t>Helmreich</a:t>
            </a:r>
            <a:r>
              <a:rPr lang="en-US" dirty="0"/>
              <a:t> (1938). The diplomacy of the Balkan wars. Cambridge, Carnegie Endowment </a:t>
            </a:r>
            <a:r>
              <a:rPr lang="en-US" dirty="0" err="1"/>
              <a:t>forI</a:t>
            </a:r>
            <a:r>
              <a:rPr lang="en-US" dirty="0"/>
              <a:t> </a:t>
            </a:r>
            <a:r>
              <a:rPr lang="en-US" dirty="0" err="1"/>
              <a:t>nternational</a:t>
            </a:r>
            <a:r>
              <a:rPr lang="en-US" dirty="0"/>
              <a:t> Peace, Report of the Commission, 38-69, Dakin, Greek Struggle, 446-471, Anderson, Eastern Question, 327-329.</a:t>
            </a:r>
            <a:endParaRPr lang="el-GR" dirty="0"/>
          </a:p>
          <a:p>
            <a:endParaRPr lang="en-US" dirty="0"/>
          </a:p>
        </p:txBody>
      </p:sp>
    </p:spTree>
    <p:extLst>
      <p:ext uri="{BB962C8B-B14F-4D97-AF65-F5344CB8AC3E}">
        <p14:creationId xmlns:p14="http://schemas.microsoft.com/office/powerpoint/2010/main" val="2934775968"/>
      </p:ext>
    </p:extLst>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Εικασιεσ</a:t>
            </a:r>
            <a:endParaRPr lang="en-US"/>
          </a:p>
        </p:txBody>
      </p:sp>
      <p:sp>
        <p:nvSpPr>
          <p:cNvPr id="3" name="2 - Θέση περιεχομένου"/>
          <p:cNvSpPr txBox="1">
            <a:spLocks noGrp="1"/>
          </p:cNvSpPr>
          <p:nvPr>
            <p:ph idx="1"/>
          </p:nvPr>
        </p:nvSpPr>
        <p:spPr/>
        <p:txBody>
          <a:bodyPr/>
          <a:lstStyle/>
          <a:p>
            <a:pPr lvl="0"/>
            <a:r>
              <a:rPr lang="el-GR" b="1"/>
              <a:t>Εκδοχή 1</a:t>
            </a:r>
            <a:r>
              <a:rPr lang="el-GR" b="1" baseline="30000"/>
              <a:t>η</a:t>
            </a:r>
            <a:r>
              <a:rPr lang="el-GR" b="1"/>
              <a:t>¨: Ο πυροβολισμός ήταν πράξη ενός εθνικιστή Τούρκου πολίτη, ονόματι Aziz (Ben de Yazdim,1796-7). (</a:t>
            </a:r>
            <a:r>
              <a:rPr lang="en-US" b="1"/>
              <a:t>Mango)</a:t>
            </a:r>
            <a:endParaRPr lang="el-GR" b="1"/>
          </a:p>
          <a:p>
            <a:pPr lvl="0"/>
            <a:r>
              <a:rPr lang="el-GR" b="1"/>
              <a:t>Εκδοχή 2</a:t>
            </a:r>
            <a:r>
              <a:rPr lang="el-GR" b="1" baseline="30000"/>
              <a:t>η</a:t>
            </a:r>
            <a:r>
              <a:rPr lang="el-GR" b="1"/>
              <a:t> :Ο πυροβολισμός οφείλεται στον Τούρκο δημοσιογράφο, Hasan Tahsin (Tekeli and Ilkin, 76), ο οποίος στην πραγματικότητα ήταν ένας πρώην πράκτορας της Teşkilât-I Mahusa και εργαζόταν με ψεύτικο όνομα.</a:t>
            </a:r>
            <a:r>
              <a:rPr lang="de-DE" b="1"/>
              <a:t> </a:t>
            </a:r>
            <a:endParaRPr lang="el-GR" b="1"/>
          </a:p>
          <a:p>
            <a:pPr lvl="0"/>
            <a:r>
              <a:rPr lang="de-DE" sz="2177" b="1"/>
              <a:t>Jaschke, G. (1965). Die Welt des Islams, New Series , 10 (1/2), σσ. 105‐107</a:t>
            </a:r>
            <a:r>
              <a:rPr lang="de-DE" sz="2177"/>
              <a:t>.</a:t>
            </a:r>
            <a:r>
              <a:rPr lang="el-GR" sz="2177"/>
              <a:t> </a:t>
            </a:r>
            <a:endParaRPr lang="en-US" sz="2177"/>
          </a:p>
        </p:txBody>
      </p:sp>
    </p:spTree>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Η ΕΛΛΗΝΙΚΗ ΕΚΔΟΧΗ</a:t>
            </a:r>
          </a:p>
        </p:txBody>
      </p:sp>
      <p:sp>
        <p:nvSpPr>
          <p:cNvPr id="3" name="2 - Θέση περιεχομένου"/>
          <p:cNvSpPr txBox="1">
            <a:spLocks noGrp="1"/>
          </p:cNvSpPr>
          <p:nvPr>
            <p:ph idx="1"/>
          </p:nvPr>
        </p:nvSpPr>
        <p:spPr/>
        <p:txBody>
          <a:bodyPr/>
          <a:lstStyle/>
          <a:p>
            <a:pPr lvl="0"/>
            <a:r>
              <a:rPr lang="el-GR" b="1"/>
              <a:t>Ο ελληνικός στρατός βρισκόταν κάτω από τις οδηγίες του μεράρχου, συνταγματάρχη Ν. Ζαφειρίου. </a:t>
            </a:r>
          </a:p>
          <a:p>
            <a:pPr lvl="0"/>
            <a:r>
              <a:rPr lang="el-GR" b="1"/>
              <a:t>Πρώτη φάλαγγα που ξεκίνησε για τα ενδότερα ήταν αυτή του ταγματάρχη Κ. Τζαβέλα</a:t>
            </a:r>
            <a:r>
              <a:rPr lang="el-GR"/>
              <a:t>.</a:t>
            </a:r>
          </a:p>
        </p:txBody>
      </p:sp>
    </p:spTree>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ΟΙ ΠΥΡΟΒΟΛΙΣΜΟΙ</a:t>
            </a:r>
          </a:p>
        </p:txBody>
      </p:sp>
      <p:sp>
        <p:nvSpPr>
          <p:cNvPr id="3" name="2 - Θέση περιεχομένου"/>
          <p:cNvSpPr txBox="1">
            <a:spLocks noGrp="1"/>
          </p:cNvSpPr>
          <p:nvPr>
            <p:ph idx="1"/>
          </p:nvPr>
        </p:nvSpPr>
        <p:spPr/>
        <p:txBody>
          <a:bodyPr>
            <a:normAutofit fontScale="92500" lnSpcReduction="20000"/>
          </a:bodyPr>
          <a:lstStyle/>
          <a:p>
            <a:pPr lvl="0"/>
            <a:r>
              <a:rPr lang="el-GR" sz="2903" b="1"/>
              <a:t>Οι άνδρες παρατάχθηκαν κατά τετράδες και προχώρησαν, ενώ δεξιά κι αριστερά τους ο κόσμος έτρεχε</a:t>
            </a:r>
          </a:p>
          <a:p>
            <a:pPr lvl="0"/>
            <a:r>
              <a:rPr lang="el-GR" sz="2903" b="1"/>
              <a:t>Σε μια στροφή, με το που φάνηκε κρατώντας υψωμένη τη σημαία ο σημαιοφόρος με τους παραστάτες εύζωνες, μια ομοβροντία ακούστηκε. Ο σημαιοφόρος κι ένας εύζωνας χτυπήθηκαν. Ταυτόχρονα, άρχισαν να πέφτουν πυροβολισμοί από παράθυρα ξενοδοχείων και σπιτιών. </a:t>
            </a:r>
          </a:p>
        </p:txBody>
      </p:sp>
    </p:spTree>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ΟΙ ΟΔΟΜΑΧΙΕΣ</a:t>
            </a:r>
          </a:p>
        </p:txBody>
      </p:sp>
      <p:sp>
        <p:nvSpPr>
          <p:cNvPr id="3" name="2 - Θέση περιεχομένου"/>
          <p:cNvSpPr txBox="1">
            <a:spLocks noGrp="1"/>
          </p:cNvSpPr>
          <p:nvPr>
            <p:ph idx="1"/>
          </p:nvPr>
        </p:nvSpPr>
        <p:spPr/>
        <p:txBody>
          <a:bodyPr/>
          <a:lstStyle/>
          <a:p>
            <a:pPr lvl="0"/>
            <a:r>
              <a:rPr lang="el-GR" b="1"/>
              <a:t>Οι Έλληνες ανασυντάχθηκαν γρήγορα και ξεκίνησαν συστηματική εκκαθάριση των οπλισμένων Τούρκων.</a:t>
            </a:r>
          </a:p>
          <a:p>
            <a:pPr lvl="0"/>
            <a:r>
              <a:rPr lang="el-GR" b="1"/>
              <a:t>Την ίδια ώρα ο κυβερνήτης του ιταλικού θωρηκτού στο λιμάνι ζητούσε να γίνει απόβαση Ιταλικών αγημάτων «για την αποκατάσταση της τάξης». Του την απαγόρευσε ο Βρετανός ναύαρχος.</a:t>
            </a:r>
          </a:p>
        </p:txBody>
      </p:sp>
    </p:spTree>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ΑΠΟΚΑΤΑΣΤΑΣΗ ΤΗΣ ΤΑΞΗΣ</a:t>
            </a:r>
          </a:p>
        </p:txBody>
      </p:sp>
      <p:sp>
        <p:nvSpPr>
          <p:cNvPr id="3" name="2 - Θέση περιεχομένου"/>
          <p:cNvSpPr txBox="1">
            <a:spLocks noGrp="1"/>
          </p:cNvSpPr>
          <p:nvPr>
            <p:ph idx="1"/>
          </p:nvPr>
        </p:nvSpPr>
        <p:spPr/>
        <p:txBody>
          <a:bodyPr/>
          <a:lstStyle/>
          <a:p>
            <a:pPr lvl="0"/>
            <a:r>
              <a:rPr lang="el-GR" b="1"/>
              <a:t>Η τάξη αποκαταστάθηκε γύρω στις 4 μετά το μεσημέρι, με νεκρούς και τραυματίες πολλούς Έλληνες και Τούρκους.</a:t>
            </a:r>
          </a:p>
          <a:p>
            <a:pPr lvl="0"/>
            <a:r>
              <a:rPr lang="el-GR" b="1"/>
              <a:t>Στη διάρκεια της αναταραχής, σημειώθηκαν και λεηλασίες και βανδαλισμοί.</a:t>
            </a:r>
          </a:p>
          <a:p>
            <a:pPr lvl="0"/>
            <a:endParaRPr lang="el-GR"/>
          </a:p>
          <a:p>
            <a:pPr lvl="0"/>
            <a:endParaRPr lang="el-GR"/>
          </a:p>
        </p:txBody>
      </p:sp>
    </p:spTree>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ΥΠΟΘΕΣΕΙΣ</a:t>
            </a:r>
          </a:p>
        </p:txBody>
      </p:sp>
      <p:sp>
        <p:nvSpPr>
          <p:cNvPr id="3" name="2 - Θέση περιεχομένου"/>
          <p:cNvSpPr txBox="1">
            <a:spLocks noGrp="1"/>
          </p:cNvSpPr>
          <p:nvPr>
            <p:ph idx="1"/>
          </p:nvPr>
        </p:nvSpPr>
        <p:spPr/>
        <p:txBody>
          <a:bodyPr/>
          <a:lstStyle/>
          <a:p>
            <a:pPr lvl="0"/>
            <a:r>
              <a:rPr lang="el-GR" b="1"/>
              <a:t>Η ενέδρα μπορεί να στήθηκε έπειτα από ιταλοτουρκική συνεννόηση.</a:t>
            </a:r>
          </a:p>
          <a:p>
            <a:pPr lvl="0"/>
            <a:r>
              <a:rPr lang="el-GR" b="1"/>
              <a:t>Οι Ιταλοί στόχο είχαν να εκβιάσουν δική τους συμμετοχή στην κατάληψη και διοίκηση της Σμύρνης.</a:t>
            </a:r>
          </a:p>
          <a:p>
            <a:pPr lvl="0"/>
            <a:r>
              <a:rPr lang="el-GR" b="1"/>
              <a:t>Οι Τούρκοι να πείσουν τους δικούς τους ότι οι Έλληνες σκοπό έχουν να τους αφανίσουν, ότι δεν έρχονταν να απελευθερώσουν τη Σμύρνη αλλά να κατακτήσουν την Τουρκία</a:t>
            </a:r>
            <a:r>
              <a:rPr lang="el-GR"/>
              <a:t>. </a:t>
            </a:r>
          </a:p>
        </p:txBody>
      </p:sp>
    </p:spTree>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Αντίδραση Βενιζέλου</a:t>
            </a:r>
          </a:p>
        </p:txBody>
      </p:sp>
      <p:sp>
        <p:nvSpPr>
          <p:cNvPr id="3" name="2 - Θέση περιεχομένου"/>
          <p:cNvSpPr txBox="1">
            <a:spLocks noGrp="1"/>
          </p:cNvSpPr>
          <p:nvPr>
            <p:ph idx="1"/>
          </p:nvPr>
        </p:nvSpPr>
        <p:spPr/>
        <p:txBody>
          <a:bodyPr/>
          <a:lstStyle/>
          <a:p>
            <a:pPr lvl="0"/>
            <a:r>
              <a:rPr lang="el-GR" b="1"/>
              <a:t>Ο Ελευθέριος Βενιζέλος μαθαίνοντας τα επεισόδια έστειλε επειγόντως στη Σμύρνη τον Εμμανουήλ Ρέπουλη να επιληφθεί της κατάστασης. </a:t>
            </a:r>
          </a:p>
          <a:p>
            <a:pPr lvl="0"/>
            <a:r>
              <a:rPr lang="el-GR" b="1"/>
              <a:t>Την ίδια κιόλας μέρα άρχισαν ανακρίσεις και την επόμενη λειτούργησε στρατοδικείο που καταδίκασε σε θάνατο δυο Έλληνες που κρίθηκαν ένοχοι.</a:t>
            </a:r>
          </a:p>
        </p:txBody>
      </p:sp>
    </p:spTree>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ΚΑΤΑΔΙΚΕΣ</a:t>
            </a:r>
          </a:p>
        </p:txBody>
      </p:sp>
      <p:sp>
        <p:nvSpPr>
          <p:cNvPr id="3" name="2 - Θέση περιεχομένου"/>
          <p:cNvSpPr txBox="1">
            <a:spLocks noGrp="1"/>
          </p:cNvSpPr>
          <p:nvPr>
            <p:ph idx="1"/>
          </p:nvPr>
        </p:nvSpPr>
        <p:spPr/>
        <p:txBody>
          <a:bodyPr/>
          <a:lstStyle/>
          <a:p>
            <a:pPr lvl="0"/>
            <a:r>
              <a:rPr lang="el-GR" b="1"/>
              <a:t>το ελληνικό δημόσιο θα αποζημίωνε όσους έπαθαν ζημιές.</a:t>
            </a:r>
          </a:p>
          <a:p>
            <a:pPr lvl="0"/>
            <a:r>
              <a:rPr lang="el-GR" b="1"/>
              <a:t>κινήθηκε η διαδικασία για τον εντοπισμό εκείνων που είχαν μετάσχει στις λεηλασίες.</a:t>
            </a:r>
          </a:p>
          <a:p>
            <a:pPr lvl="0"/>
            <a:r>
              <a:rPr lang="el-GR" b="1"/>
              <a:t>Βρέθηκαν δυο εύζωνες αλλά και άλλοι Έλληνες και Τούρκοι. Οι δυο εύζωνες καταδικάστηκαν σε θάνατο. Οι υπόλοιποι σε βαριές ποινές</a:t>
            </a:r>
            <a:r>
              <a:rPr lang="el-GR"/>
              <a:t>.</a:t>
            </a:r>
          </a:p>
          <a:p>
            <a:pPr lvl="0"/>
            <a:r>
              <a:rPr lang="el-GR"/>
              <a:t> </a:t>
            </a:r>
          </a:p>
          <a:p>
            <a:pPr lvl="0"/>
            <a:endParaRPr lang="el-GR"/>
          </a:p>
        </p:txBody>
      </p:sp>
    </p:spTree>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ΑΡΙΣΤΕΙΔΗΣ ΣΤΕΡΓΙΑΔΗΣ</a:t>
            </a:r>
          </a:p>
        </p:txBody>
      </p:sp>
      <p:sp>
        <p:nvSpPr>
          <p:cNvPr id="3" name="2 - Θέση περιεχομένου"/>
          <p:cNvSpPr txBox="1">
            <a:spLocks noGrp="1"/>
          </p:cNvSpPr>
          <p:nvPr>
            <p:ph idx="1"/>
          </p:nvPr>
        </p:nvSpPr>
        <p:spPr/>
        <p:txBody>
          <a:bodyPr/>
          <a:lstStyle/>
          <a:p>
            <a:pPr lvl="0"/>
            <a:r>
              <a:rPr lang="el-GR" b="1"/>
              <a:t>Στις 19 Μαΐου, με την αναχώρηση του Εμμανουήλ Ρέπουλη και την άφιξη του Αριστείδη Στεργιάδη, ήδη διορισμένου από το Βενιζέλο ως Ύπατου Αρμοστή Σμύρνης, η τάξη αποκαθίσταται και τυπικά στην πόλη της Σμύρνης</a:t>
            </a:r>
            <a:r>
              <a:rPr lang="el-GR"/>
              <a:t>.</a:t>
            </a:r>
          </a:p>
        </p:txBody>
      </p:sp>
    </p:spTree>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ΑΡΙΣΤΕΙΔΗΣ ΣΤΕΡΓΙΑΔΗΣ</a:t>
            </a:r>
          </a:p>
        </p:txBody>
      </p:sp>
      <p:sp>
        <p:nvSpPr>
          <p:cNvPr id="3" name="2 - Θέση περιεχομένου"/>
          <p:cNvSpPr txBox="1">
            <a:spLocks noGrp="1"/>
          </p:cNvSpPr>
          <p:nvPr>
            <p:ph idx="1"/>
          </p:nvPr>
        </p:nvSpPr>
        <p:spPr/>
        <p:txBody>
          <a:bodyPr/>
          <a:lstStyle/>
          <a:p>
            <a:pPr lvl="0"/>
            <a:r>
              <a:rPr lang="el-GR" b="1"/>
              <a:t>Ο Έλληνας πρωθυπουργός και ο Έλληνας Υπουργός των Εξωτερικών τον εγκωμίαζαν.</a:t>
            </a:r>
          </a:p>
          <a:p>
            <a:pPr lvl="0"/>
            <a:r>
              <a:rPr lang="el-GR" b="1"/>
              <a:t> οι ξένοι ανταποκριτές υπογράμμιζαν το </a:t>
            </a:r>
            <a:r>
              <a:rPr lang="el-GR" b="1" i="1"/>
              <a:t>αμερόληπτο</a:t>
            </a:r>
            <a:r>
              <a:rPr lang="el-GR" b="1"/>
              <a:t> της διοίκησής του.</a:t>
            </a:r>
          </a:p>
          <a:p>
            <a:pPr lvl="0"/>
            <a:r>
              <a:rPr lang="el-GR" b="1"/>
              <a:t> Η επιθυμία του να διοικήσει χωρίς τη γνώμη της Σμυρναϊκής Δημογεροντίας, </a:t>
            </a:r>
          </a:p>
          <a:p>
            <a:pPr lvl="0"/>
            <a:r>
              <a:rPr lang="el-GR" b="1"/>
              <a:t>η επιθυμία του να εφαρμόσει τις αρχές της ισοπολιτείας σε όλους τους κατοίκους της περιοχής.</a:t>
            </a:r>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5EDF91-86BB-4F2B-99FF-9EF24471B79E}"/>
              </a:ext>
            </a:extLst>
          </p:cNvPr>
          <p:cNvSpPr>
            <a:spLocks noGrp="1"/>
          </p:cNvSpPr>
          <p:nvPr>
            <p:ph type="title"/>
          </p:nvPr>
        </p:nvSpPr>
        <p:spPr/>
        <p:txBody>
          <a:bodyPr/>
          <a:lstStyle/>
          <a:p>
            <a:r>
              <a:rPr lang="el-GR" dirty="0"/>
              <a:t>ΒΑΛΚΑΝΙΚΟΙ-ΣΥΝΘΗΚΗ ΒΟΥΚΟΥΡΕΣΤΙΟΥ</a:t>
            </a:r>
          </a:p>
        </p:txBody>
      </p:sp>
      <p:sp>
        <p:nvSpPr>
          <p:cNvPr id="3" name="Θέση περιεχομένου 2">
            <a:extLst>
              <a:ext uri="{FF2B5EF4-FFF2-40B4-BE49-F238E27FC236}">
                <a16:creationId xmlns:a16="http://schemas.microsoft.com/office/drawing/2014/main" id="{2B5A747E-F5C1-4621-BBCF-3171F7D04349}"/>
              </a:ext>
            </a:extLst>
          </p:cNvPr>
          <p:cNvSpPr>
            <a:spLocks noGrp="1"/>
          </p:cNvSpPr>
          <p:nvPr>
            <p:ph idx="1"/>
          </p:nvPr>
        </p:nvSpPr>
        <p:spPr>
          <a:xfrm>
            <a:off x="1154954" y="2015412"/>
            <a:ext cx="8825659" cy="4544008"/>
          </a:xfrm>
        </p:spPr>
        <p:txBody>
          <a:bodyPr>
            <a:normAutofit fontScale="25000" lnSpcReduction="20000"/>
          </a:bodyPr>
          <a:lstStyle/>
          <a:p>
            <a:pPr algn="just">
              <a:lnSpc>
                <a:spcPct val="200000"/>
              </a:lnSpc>
              <a:spcAft>
                <a:spcPts val="800"/>
              </a:spcAft>
            </a:pPr>
            <a:r>
              <a:rPr lang="el-GR" sz="7200" b="1" dirty="0">
                <a:effectLst/>
                <a:latin typeface="Times New Roman" panose="02020603050405020304" pitchFamily="18" charset="0"/>
                <a:ea typeface="Calibri" panose="020F0502020204030204" pitchFamily="34" charset="0"/>
                <a:cs typeface="Times New Roman" panose="02020603050405020304" pitchFamily="18" charset="0"/>
              </a:rPr>
              <a:t>Οι Βαλκανικοί πόλεμοι οδήγησαν στην προσάρτηση των Νέων Χωρών και στον διπλασιασμό της έκτασης του Ελληνικού Βασιλείου. </a:t>
            </a:r>
            <a:r>
              <a:rPr lang="el-GR" sz="7200" b="1" dirty="0">
                <a:effectLst/>
                <a:latin typeface="Times New Roman" panose="02020603050405020304" pitchFamily="18" charset="0"/>
                <a:ea typeface="Times New Roman" panose="02020603050405020304" pitchFamily="18" charset="0"/>
                <a:cs typeface="Times New Roman" panose="02020603050405020304" pitchFamily="18" charset="0"/>
              </a:rPr>
              <a:t>Στις 10 Αυγούστου 1913 οι εκπρόσωποι της Ελλάδας, Σερβίας, του Μαυροβουνίου, της Βουλγαρίας, Ρουμανίας και της Οθωμανικής αυτοκρατορίας υπέγραψαν τη συνθήκη του Βουκουρεστίου που ρύθμιζε τα εδαφικά όρια των βαλκανικών κρατών. </a:t>
            </a:r>
            <a:r>
              <a:rPr lang="el-GR" sz="7200" b="1" dirty="0">
                <a:effectLst/>
                <a:latin typeface="Times New Roman" panose="02020603050405020304" pitchFamily="18" charset="0"/>
                <a:ea typeface="Calibri" panose="020F0502020204030204" pitchFamily="34" charset="0"/>
                <a:cs typeface="Times New Roman" panose="02020603050405020304" pitchFamily="18" charset="0"/>
              </a:rPr>
              <a:t>Στο πλαίσιο της συνθήκης η</a:t>
            </a:r>
            <a:r>
              <a:rPr lang="el-GR" sz="7200" b="1" dirty="0">
                <a:effectLst/>
                <a:latin typeface="Times New Roman" panose="02020603050405020304" pitchFamily="18" charset="0"/>
                <a:ea typeface="Times New Roman" panose="02020603050405020304" pitchFamily="18" charset="0"/>
                <a:cs typeface="Times New Roman" panose="02020603050405020304" pitchFamily="18" charset="0"/>
              </a:rPr>
              <a:t> Ελλάδα, η Βουλγαρία και η Σερβία δεσμεύονταν να παραχωρήσουν εκπαιδευτική και εκκλησιαστική αυτονομία στους </a:t>
            </a:r>
            <a:r>
              <a:rPr lang="el-GR" sz="7200" b="1" dirty="0" err="1">
                <a:effectLst/>
                <a:latin typeface="Times New Roman" panose="02020603050405020304" pitchFamily="18" charset="0"/>
                <a:ea typeface="Times New Roman" panose="02020603050405020304" pitchFamily="18" charset="0"/>
                <a:cs typeface="Times New Roman" panose="02020603050405020304" pitchFamily="18" charset="0"/>
              </a:rPr>
              <a:t>ρουμανίζοντες</a:t>
            </a:r>
            <a:r>
              <a:rPr lang="el-GR" sz="7200" b="1" dirty="0">
                <a:effectLst/>
                <a:latin typeface="Times New Roman" panose="02020603050405020304" pitchFamily="18" charset="0"/>
                <a:ea typeface="Times New Roman" panose="02020603050405020304" pitchFamily="18" charset="0"/>
                <a:cs typeface="Times New Roman" panose="02020603050405020304" pitchFamily="18" charset="0"/>
              </a:rPr>
              <a:t> Βλάχους. Ειδικότερα, σύμφωνα με το παράρτημα της Συνθήκης του Βουκουρεστίου το βλάχικο </a:t>
            </a:r>
            <a:r>
              <a:rPr lang="el-GR" sz="7200" b="1" dirty="0" err="1">
                <a:effectLst/>
                <a:latin typeface="Times New Roman" panose="02020603050405020304" pitchFamily="18" charset="0"/>
                <a:ea typeface="Times New Roman" panose="02020603050405020304" pitchFamily="18" charset="0"/>
                <a:cs typeface="Times New Roman" panose="02020603050405020304" pitchFamily="18" charset="0"/>
              </a:rPr>
              <a:t>millet</a:t>
            </a:r>
            <a:r>
              <a:rPr lang="el-GR" sz="7200" b="1" dirty="0">
                <a:effectLst/>
                <a:latin typeface="Times New Roman" panose="02020603050405020304" pitchFamily="18" charset="0"/>
                <a:ea typeface="Times New Roman" panose="02020603050405020304" pitchFamily="18" charset="0"/>
                <a:cs typeface="Times New Roman" panose="02020603050405020304" pitchFamily="18" charset="0"/>
              </a:rPr>
              <a:t> του 1905 μετατρεπόταν στην ουσία σε αναγνωρισμένη ρουμανική μειονότητα και οι </a:t>
            </a:r>
            <a:r>
              <a:rPr lang="el-GR" sz="7200" b="1" dirty="0" err="1">
                <a:effectLst/>
                <a:latin typeface="Times New Roman" panose="02020603050405020304" pitchFamily="18" charset="0"/>
                <a:ea typeface="Times New Roman" panose="02020603050405020304" pitchFamily="18" charset="0"/>
                <a:cs typeface="Times New Roman" panose="02020603050405020304" pitchFamily="18" charset="0"/>
              </a:rPr>
              <a:t>ρουμανίζοντες</a:t>
            </a:r>
            <a:r>
              <a:rPr lang="el-GR" sz="7200" b="1" dirty="0">
                <a:effectLst/>
                <a:latin typeface="Times New Roman" panose="02020603050405020304" pitchFamily="18" charset="0"/>
                <a:ea typeface="Times New Roman" panose="02020603050405020304" pitchFamily="18" charset="0"/>
                <a:cs typeface="Times New Roman" panose="02020603050405020304" pitchFamily="18" charset="0"/>
              </a:rPr>
              <a:t> Βλάχοι αναγνωρίζονταν ως Ρουμάνοι</a:t>
            </a:r>
            <a:r>
              <a:rPr lang="el-GR" sz="49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200000"/>
              </a:lnSpc>
              <a:spcAft>
                <a:spcPts val="800"/>
              </a:spcAft>
            </a:pPr>
            <a:endParaRPr lang="el-GR" sz="2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200000"/>
              </a:lnSpc>
              <a:spcAft>
                <a:spcPts val="800"/>
              </a:spcAft>
              <a:buNone/>
            </a:pPr>
            <a:r>
              <a:rPr lang="el-GR" sz="2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29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542572148"/>
      </p:ext>
    </p:extLst>
  </p:cSld>
  <p:clrMapOvr>
    <a:masterClrMapping/>
  </p:clrMapOvr>
  <p:transition spd="slow">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ΔΙΚΑΙΟΔΟΣΙΑ ΣΤΕΡΓΙΑΔΗ</a:t>
            </a:r>
          </a:p>
        </p:txBody>
      </p:sp>
      <p:sp>
        <p:nvSpPr>
          <p:cNvPr id="3" name="2 - Θέση περιεχομένου"/>
          <p:cNvSpPr txBox="1">
            <a:spLocks noGrp="1"/>
          </p:cNvSpPr>
          <p:nvPr>
            <p:ph idx="1"/>
          </p:nvPr>
        </p:nvSpPr>
        <p:spPr/>
        <p:txBody>
          <a:bodyPr/>
          <a:lstStyle/>
          <a:p>
            <a:pPr lvl="0"/>
            <a:r>
              <a:rPr lang="el-GR" b="1"/>
              <a:t>Το ελληνικό στράτευμα ετίθετο υπό τις διαταγές του Αρμοστή,  αν και αρχικά ο ρόλος του δεν ήταν παρά συμβουλευτικός του Αρχηγού Στρατιωτικής Κατοχής. </a:t>
            </a:r>
          </a:p>
          <a:p>
            <a:pPr lvl="0"/>
            <a:r>
              <a:rPr lang="el-GR" b="1"/>
              <a:t>Ήταν εκπρόσωπος των Μεγάλων Δυνάμεων.</a:t>
            </a:r>
          </a:p>
          <a:p>
            <a:pPr lvl="0"/>
            <a:r>
              <a:rPr lang="el-GR" b="1"/>
              <a:t>Οι ενέργειές του χαρακτηρίστηκαν από πολλούς φιλοτουρκικές και ενάντια στα Εθνικά συμφέροντα</a:t>
            </a:r>
            <a:r>
              <a:rPr lang="el-GR" b="1" baseline="30000"/>
              <a:t>.</a:t>
            </a:r>
            <a:r>
              <a:rPr lang="el-GR" b="1"/>
              <a:t> </a:t>
            </a:r>
          </a:p>
        </p:txBody>
      </p:sp>
    </p:spTree>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ΣΤΕΡΓΙΑΔΗΣ-ΧΡΥΣΟΣΤΟΜΟΣ</a:t>
            </a:r>
          </a:p>
        </p:txBody>
      </p:sp>
      <p:sp>
        <p:nvSpPr>
          <p:cNvPr id="3" name="2 - Θέση περιεχομένου"/>
          <p:cNvSpPr txBox="1">
            <a:spLocks noGrp="1"/>
          </p:cNvSpPr>
          <p:nvPr>
            <p:ph idx="1"/>
          </p:nvPr>
        </p:nvSpPr>
        <p:spPr/>
        <p:txBody>
          <a:bodyPr/>
          <a:lstStyle/>
          <a:p>
            <a:pPr lvl="0"/>
            <a:r>
              <a:rPr lang="el-GR" b="1"/>
              <a:t>Χαρακτηριστικά είναι τα επεισόδια μεταξύ αυτού και του Παρασκευόπουλου, ή του Μητροπολίτη Κυδωνιών Γρηγόριου </a:t>
            </a:r>
          </a:p>
          <a:p>
            <a:pPr lvl="0"/>
            <a:r>
              <a:rPr lang="el-GR" b="1"/>
              <a:t>του  Χρυσοστόμου Σμύρνης θα διακόψει κήρυγμα σε επίσημη δοξολογία για τον εορτασμό της συμμαχικής νίκης, επειδή θεώρησε πως το περιεχόμενο δεν ήταν θρησκευτικό αλλά εθνικοπατριωτική πολιτικολογία και θα εισηγηθεί να διακοπεί η επιχορήγηση </a:t>
            </a:r>
            <a:endParaRPr lang="el-GR"/>
          </a:p>
        </p:txBody>
      </p:sp>
    </p:spTree>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ΑΡΙΣΤΕΙΔΗΣ ΣΤΕΡΓΙΑΔΗΣ</a:t>
            </a:r>
          </a:p>
        </p:txBody>
      </p:sp>
      <p:sp>
        <p:nvSpPr>
          <p:cNvPr id="3" name="2 - Θέση περιεχομένου"/>
          <p:cNvSpPr txBox="1">
            <a:spLocks noGrp="1"/>
          </p:cNvSpPr>
          <p:nvPr>
            <p:ph idx="1"/>
          </p:nvPr>
        </p:nvSpPr>
        <p:spPr/>
        <p:txBody>
          <a:bodyPr/>
          <a:lstStyle/>
          <a:p>
            <a:pPr lvl="0"/>
            <a:r>
              <a:rPr lang="el-GR"/>
              <a:t>  </a:t>
            </a:r>
            <a:r>
              <a:rPr lang="el-GR" b="1"/>
              <a:t>«Είχε πολύ αυστηρή αίσθηση του δικαίου και τον χαρακτήριζε υψηλό αίσθημα του καθήκοντος. Ζούσε σαν ερημίτης, δεν αποδεχόταν καμιά πρόσκληση και δεν εμφανιζόταν ποτέ σε κοινωνικές εκδηλώσεις. Επιθυμούσε (...) να μη δέχεται φιλοφρονήσεις και να μη δημιουργεί δεσμούς, έτσι ώστε να μπορεί να αποδίδει δικαιοσύνη σε όλους, υψηλά και χαμηλά ιστάμενους...»</a:t>
            </a:r>
          </a:p>
          <a:p>
            <a:pPr lvl="0"/>
            <a:r>
              <a:rPr lang="el-GR"/>
              <a:t>ΤΖΩΡΤΖ ΧΟΡΤΟΝ</a:t>
            </a:r>
          </a:p>
        </p:txBody>
      </p:sp>
    </p:spTree>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ΑΝΤΙΔΡΑΣΕΙΣ</a:t>
            </a:r>
          </a:p>
        </p:txBody>
      </p:sp>
      <p:sp>
        <p:nvSpPr>
          <p:cNvPr id="3" name="2 - Θέση περιεχομένου"/>
          <p:cNvSpPr txBox="1">
            <a:spLocks noGrp="1"/>
          </p:cNvSpPr>
          <p:nvPr>
            <p:ph idx="1"/>
          </p:nvPr>
        </p:nvSpPr>
        <p:spPr/>
        <p:txBody>
          <a:bodyPr/>
          <a:lstStyle/>
          <a:p>
            <a:pPr lvl="0"/>
            <a:r>
              <a:rPr lang="el-GR" b="1"/>
              <a:t>Ο Βενιζέλος γίνεται αποδέκτης διαμαρτυριών εκ μέρους των Εμμ. Ρέπουλη και  Αλεξάνδρου Διομήδη  για αδυναμία εκτέλεσης των καθηκόντων από τον Στεργιάδη.</a:t>
            </a:r>
          </a:p>
          <a:p>
            <a:pPr lvl="0"/>
            <a:r>
              <a:rPr lang="el-GR" b="1"/>
              <a:t>Ο Βενιζέλος υποστηρίζει τον Στεργιάδη </a:t>
            </a:r>
          </a:p>
        </p:txBody>
      </p:sp>
    </p:spTree>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ΑΙΤΙΑ ΥΠΟΣΤΗΡΙΞΗΣ ΒΕΝΙΖΕΛΟΥ</a:t>
            </a:r>
          </a:p>
        </p:txBody>
      </p:sp>
      <p:sp>
        <p:nvSpPr>
          <p:cNvPr id="3" name="2 - Θέση περιεχομένου"/>
          <p:cNvSpPr txBox="1">
            <a:spLocks noGrp="1"/>
          </p:cNvSpPr>
          <p:nvPr>
            <p:ph idx="1"/>
          </p:nvPr>
        </p:nvSpPr>
        <p:spPr/>
        <p:txBody>
          <a:bodyPr/>
          <a:lstStyle/>
          <a:p>
            <a:pPr lvl="0"/>
            <a:r>
              <a:rPr lang="el-GR" b="1"/>
              <a:t>Η υποστήριξη στον Στεργιάδη είχε να κάνει με την πρόβλεψη εκ μέρους του Βενιζέλου, ότι μια μια πρώιμη αντικατάσταση του εκπροσώπου της Ελληνικής Κυβέρνησης στη Σμύρνη θα έβλαπτε το κύρος της Ελληνικής Κατοχής στην περιοχή της Μικράς Ασίας</a:t>
            </a:r>
            <a:r>
              <a:rPr lang="el-GR"/>
              <a:t>.</a:t>
            </a:r>
          </a:p>
        </p:txBody>
      </p:sp>
    </p:spTree>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Πολιτεία ΣΤΕΡΓΙΑΔΗ</a:t>
            </a:r>
          </a:p>
        </p:txBody>
      </p:sp>
      <p:sp>
        <p:nvSpPr>
          <p:cNvPr id="3" name="2 - Θέση περιεχομένου"/>
          <p:cNvSpPr txBox="1">
            <a:spLocks noGrp="1"/>
          </p:cNvSpPr>
          <p:nvPr>
            <p:ph idx="1"/>
          </p:nvPr>
        </p:nvSpPr>
        <p:spPr/>
        <p:txBody>
          <a:bodyPr/>
          <a:lstStyle/>
          <a:p>
            <a:pPr lvl="0"/>
            <a:r>
              <a:rPr lang="el-GR" b="1"/>
              <a:t>Παρεμβάσεις από την Αθήνα με σκοπό την ανάκληση ποινών ή μεταθέσεων σε βάρος του πολιτικού και στρατιωτικού προσωπικού της περιοχής, ακυρώνονταν από τον ίδιο.</a:t>
            </a:r>
          </a:p>
          <a:p>
            <a:pPr lvl="0"/>
            <a:r>
              <a:rPr lang="el-GR" b="1"/>
              <a:t>Ο Στεργιάδης δεν έκρυβε τη δυσφορία του, ώστε στους οκτώ πρώτους μήνες της εκεί παρουσίας του  ζήτησε τρεις φορές την αντικατάστασή του</a:t>
            </a:r>
          </a:p>
        </p:txBody>
      </p:sp>
    </p:spTree>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Βιβλιογραφια για στεργιαδη</a:t>
            </a:r>
          </a:p>
        </p:txBody>
      </p:sp>
      <p:sp>
        <p:nvSpPr>
          <p:cNvPr id="3" name="2 - Θέση περιεχομένου"/>
          <p:cNvSpPr txBox="1">
            <a:spLocks noGrp="1"/>
          </p:cNvSpPr>
          <p:nvPr>
            <p:ph idx="1"/>
          </p:nvPr>
        </p:nvSpPr>
        <p:spPr/>
        <p:txBody>
          <a:bodyPr>
            <a:normAutofit fontScale="85000" lnSpcReduction="20000"/>
          </a:bodyPr>
          <a:lstStyle/>
          <a:p>
            <a:pPr lvl="0"/>
            <a:r>
              <a:rPr lang="el-GR" sz="2177" b="1"/>
              <a:t>Βικτωρία Σολωμονίδου, «Βενιζέλος-Στεργιάδης: μύθος και πραγματικότητα», στο: Θάνος Βερέμης-Γιούλα Γουλιμή (επίμ.), Ελευθέριος Βενιζέλος: κοινωνία-οικονομία-πολιτική στην εποχή του, εκδ.Γνώση, Αθήνα, 1989, σελ.478</a:t>
            </a:r>
          </a:p>
          <a:p>
            <a:pPr lvl="0"/>
            <a:r>
              <a:rPr lang="el-GR" sz="2177" b="1"/>
              <a:t>Μανόλης Καρέλλης, «Οι ευθύνες των αντιβενιζελικών κυβερνήσεων και ο ρόλος του Αριστείδη Στεργιάδη», </a:t>
            </a:r>
            <a:r>
              <a:rPr lang="el-GR" sz="2177" b="1" i="1"/>
              <a:t>Η Μικρασιατική καταστροφή</a:t>
            </a:r>
            <a:r>
              <a:rPr lang="el-GR" sz="2177" b="1"/>
              <a:t>, Ε Ιστορικά , τ/χ.46 (31 Αυγούστου 2000),σελ.42</a:t>
            </a:r>
          </a:p>
          <a:p>
            <a:pPr lvl="0"/>
            <a:r>
              <a:rPr lang="el-GR" sz="2177" b="1"/>
              <a:t>Έφη Αλλαμανή-Κρίστα Παναγιωτοπούλου, «Διάσταση στρατιωτικής και πολιτικής ηγεσίας. Το πρόβλημα Στεργιάδη», Ιστορία του Ελληνικού Έθνους, τομ.ΙΕ', Εκδοτική Αθηνών, Αθήνα, 1978, σελ.124</a:t>
            </a:r>
          </a:p>
          <a:p>
            <a:pPr lvl="0"/>
            <a:r>
              <a:rPr lang="el-GR" sz="2177" b="1"/>
              <a:t>Χρήστου Αγγελομάτη, Χρονικόν μεγάλης τραγωδίας (Το έπος της Μικράς Ασίας),εκδ.Βιβλιοπωλείον της Εστίας, Αθήνα, χ.χ., σελ.59-74</a:t>
            </a:r>
          </a:p>
        </p:txBody>
      </p:sp>
    </p:spTree>
  </p:cSld>
  <p:clrMapOvr>
    <a:masterClrMapping/>
  </p:clrMapOvr>
  <p:transition spd="slow">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ΕπειΣΟδια ΑϊΔΙνι-ΠέργαμοΣ</a:t>
            </a:r>
          </a:p>
        </p:txBody>
      </p:sp>
      <p:sp>
        <p:nvSpPr>
          <p:cNvPr id="3" name="2 - Θέση περιεχομένου"/>
          <p:cNvSpPr txBox="1">
            <a:spLocks noGrp="1"/>
          </p:cNvSpPr>
          <p:nvPr>
            <p:ph idx="1"/>
          </p:nvPr>
        </p:nvSpPr>
        <p:spPr/>
        <p:txBody>
          <a:bodyPr/>
          <a:lstStyle/>
          <a:p>
            <a:pPr lvl="0"/>
            <a:r>
              <a:rPr lang="el-GR" b="1"/>
              <a:t>Επεισόδια και συμπλοκές με τους Τούρκους συνέβησαν στο Αϊδίνιο και στην Πέργαμο. </a:t>
            </a:r>
          </a:p>
          <a:p>
            <a:pPr lvl="0"/>
            <a:r>
              <a:rPr lang="el-GR" b="1"/>
              <a:t>Τα επεισόδια αυτά στοίχησαν σημαντικά στη θέση της Ελλάδας στις διαπραγματεύσεις της ειρήνης, ειδικά μετά την έκδοση του πορίσματος της </a:t>
            </a:r>
            <a:r>
              <a:rPr lang="el-GR" b="1" i="1"/>
              <a:t>Διασυμμαχικής Ανακριτικής Επιτροπής </a:t>
            </a:r>
            <a:r>
              <a:rPr lang="el-GR" b="1"/>
              <a:t>τον Οκτώβριο που απέδωσε μεγάλο μέρος των ευθυνών στην Ελλάδα.</a:t>
            </a:r>
          </a:p>
        </p:txBody>
      </p:sp>
    </p:spTree>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Ανώτατο Συμβούλιο ΝΟΕΜΒΡΙΟΣ</a:t>
            </a:r>
          </a:p>
        </p:txBody>
      </p:sp>
      <p:sp>
        <p:nvSpPr>
          <p:cNvPr id="3" name="2 - Θέση περιεχομένου"/>
          <p:cNvSpPr txBox="1">
            <a:spLocks noGrp="1"/>
          </p:cNvSpPr>
          <p:nvPr>
            <p:ph idx="1"/>
          </p:nvPr>
        </p:nvSpPr>
        <p:spPr/>
        <p:txBody>
          <a:bodyPr/>
          <a:lstStyle/>
          <a:p>
            <a:pPr lvl="0"/>
            <a:r>
              <a:rPr lang="el-GR" b="1"/>
              <a:t>Συνιστούσε στην Ελλάδα προσοχή, θυμίζοντάς της πως η κατοχή ήταν προσωρινή.</a:t>
            </a:r>
          </a:p>
          <a:p>
            <a:pPr lvl="0"/>
            <a:r>
              <a:rPr lang="el-GR" b="1"/>
              <a:t> Η ελληνική αντίδραση εκφράστηκε</a:t>
            </a:r>
          </a:p>
          <a:p>
            <a:pPr lvl="0"/>
            <a:r>
              <a:rPr lang="el-GR" b="1"/>
              <a:t>α)  με επιστολή του Βενιζέλου στον Κλεμανσώ, εισηγητή της απόφασης, </a:t>
            </a:r>
          </a:p>
          <a:p>
            <a:pPr lvl="0"/>
            <a:r>
              <a:rPr lang="el-GR" b="1"/>
              <a:t>β) του Χρυσοστόμου Σμύρνης εκ μέρους του μικρασιατικού ελληνισμού.</a:t>
            </a:r>
          </a:p>
        </p:txBody>
      </p:sp>
    </p:spTree>
  </p:cSld>
  <p:clrMapOvr>
    <a:masterClrMapping/>
  </p:clrMapOvr>
  <p:transition spd="slow">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Η ελληνική κατοχή</a:t>
            </a:r>
            <a:endParaRPr lang="en-US"/>
          </a:p>
        </p:txBody>
      </p:sp>
      <p:sp>
        <p:nvSpPr>
          <p:cNvPr id="3" name="2 - Θέση περιεχομένου"/>
          <p:cNvSpPr txBox="1">
            <a:spLocks noGrp="1"/>
          </p:cNvSpPr>
          <p:nvPr>
            <p:ph idx="1"/>
          </p:nvPr>
        </p:nvSpPr>
        <p:spPr/>
        <p:txBody>
          <a:bodyPr>
            <a:normAutofit fontScale="92500" lnSpcReduction="10000"/>
          </a:bodyPr>
          <a:lstStyle/>
          <a:p>
            <a:pPr>
              <a:lnSpc>
                <a:spcPct val="80000"/>
              </a:lnSpc>
              <a:spcBef>
                <a:spcPts val="544"/>
              </a:spcBef>
            </a:pPr>
            <a:r>
              <a:rPr lang="el-GR" sz="2449"/>
              <a:t>« </a:t>
            </a:r>
            <a:r>
              <a:rPr lang="el-GR" sz="2449" b="1" i="1"/>
              <a:t>Εις τον ποταμόν αυτόν [σ.σ. Μαίανδρο] οι αντίπαλοι στρατοί είχαν τα φυλάκια των εκατέρωθεν των οχθών του. Η βόρεια όχθη κατείχετο από ημάς, η νοτία από τους κεμαλικούς. Και ο ποταμός είχε πλάτος εις πολλά σημεία μόλις 50 μέτρων, ενώ το βάθος του το καλοκαίρι ήτο μόλις έως τα γόνατα. Πολλές φορές Έλληνες και Τούρκοι έπλυναν μαζί τα ρούχα των ή τα πόδια των εις το ποτάμι συζητούντες […] Αι συζητήσεις μεταξύ των ήσαν σχεδόν αί ίδιαι: ‘Πότε θα τελειώση αυτός ο πόλεμος; Βαρεθήκαμε κι εμείς και εσείς. Ούτε σεις μπορείτε να νικήσετε οριστικά εμάς, ούτ’ εμείς εσάς. Αυτό αποδεικνύεται από τα γεγονότα. Και έτσι, χρόνια τώρα, υποφέρουμε και οι δυό!’».</a:t>
            </a:r>
          </a:p>
          <a:p>
            <a:pPr>
              <a:lnSpc>
                <a:spcPct val="80000"/>
              </a:lnSpc>
              <a:spcBef>
                <a:spcPts val="544"/>
              </a:spcBef>
            </a:pPr>
            <a:r>
              <a:rPr lang="el-GR" sz="2449"/>
              <a:t>Ε. Σταυρίδης</a:t>
            </a:r>
            <a:endParaRPr lang="en-US" sz="2449"/>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4BA25B-FFD5-4BFB-B5B6-8FA7A7670D1D}"/>
              </a:ext>
            </a:extLst>
          </p:cNvPr>
          <p:cNvSpPr>
            <a:spLocks noGrp="1"/>
          </p:cNvSpPr>
          <p:nvPr>
            <p:ph type="title"/>
          </p:nvPr>
        </p:nvSpPr>
        <p:spPr/>
        <p:txBody>
          <a:bodyPr/>
          <a:lstStyle/>
          <a:p>
            <a:r>
              <a:rPr lang="el-GR" dirty="0"/>
              <a:t>ΑΝΑΦΟΡΕΣ</a:t>
            </a:r>
          </a:p>
        </p:txBody>
      </p:sp>
      <p:sp>
        <p:nvSpPr>
          <p:cNvPr id="3" name="Θέση περιεχομένου 2">
            <a:extLst>
              <a:ext uri="{FF2B5EF4-FFF2-40B4-BE49-F238E27FC236}">
                <a16:creationId xmlns:a16="http://schemas.microsoft.com/office/drawing/2014/main" id="{A5E78EC6-207D-415D-9551-A0072B40601F}"/>
              </a:ext>
            </a:extLst>
          </p:cNvPr>
          <p:cNvSpPr>
            <a:spLocks noGrp="1"/>
          </p:cNvSpPr>
          <p:nvPr>
            <p:ph idx="1"/>
          </p:nvPr>
        </p:nvSpPr>
        <p:spPr/>
        <p:txBody>
          <a:bodyPr/>
          <a:lstStyle/>
          <a:p>
            <a:pPr algn="just">
              <a:spcAft>
                <a:spcPts val="0"/>
              </a:spcAft>
            </a:pP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Ασπρέας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Γεώργιος Κ. πολιτική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ιστορίατης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νεωτέρας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Ελλάδος 1821-1924. Αθήνα 1924</a:t>
            </a:r>
          </a:p>
          <a:p>
            <a:pPr algn="just">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Vlasidis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Βλάσης (1998), </a:t>
            </a:r>
            <a:r>
              <a:rPr lang="el-GR"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όπ.π</a:t>
            </a:r>
            <a:r>
              <a:rPr lang="el-GR" sz="18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σ. 155.</a:t>
            </a:r>
          </a:p>
          <a:p>
            <a:pPr algn="just">
              <a:spcAft>
                <a:spcPts val="0"/>
              </a:spcAft>
            </a:pP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Γούναρης, Βασίλης. &amp; </a:t>
            </a: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Κουκούδης</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Αστέριος. (1997). «Από την Πίνδο ως τη Ροδόπη: Αναζητώντας τις εγκαταστάσεις και την  ταυτότητα των Βλάχων». </a:t>
            </a:r>
            <a:r>
              <a:rPr lang="el-GR"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Ίστωρ</a:t>
            </a:r>
            <a:r>
              <a:rPr lang="el-GR" sz="18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τ. 10, σ. 128.</a:t>
            </a:r>
          </a:p>
          <a:p>
            <a:endParaRPr lang="el-GR" dirty="0"/>
          </a:p>
        </p:txBody>
      </p:sp>
    </p:spTree>
    <p:extLst>
      <p:ext uri="{BB962C8B-B14F-4D97-AF65-F5344CB8AC3E}">
        <p14:creationId xmlns:p14="http://schemas.microsoft.com/office/powerpoint/2010/main" val="2020896036"/>
      </p:ext>
    </p:extLst>
  </p:cSld>
  <p:clrMapOvr>
    <a:masterClrMapping/>
  </p:clrMapOvr>
  <p:transition spd="slow">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Ως τον Ιούλιο 1919</a:t>
            </a:r>
            <a:endParaRPr lang="en-US"/>
          </a:p>
        </p:txBody>
      </p:sp>
      <p:sp>
        <p:nvSpPr>
          <p:cNvPr id="3" name="2 - Θέση περιεχομένου"/>
          <p:cNvSpPr txBox="1">
            <a:spLocks noGrp="1"/>
          </p:cNvSpPr>
          <p:nvPr>
            <p:ph idx="1"/>
          </p:nvPr>
        </p:nvSpPr>
        <p:spPr/>
        <p:txBody>
          <a:bodyPr>
            <a:normAutofit fontScale="85000" lnSpcReduction="10000"/>
          </a:bodyPr>
          <a:lstStyle/>
          <a:p>
            <a:pPr lvl="0"/>
            <a:r>
              <a:rPr lang="el-GR" sz="2903" b="1"/>
              <a:t>Οι ελληνικές δυνάμεις άρχισαν σταδιακά να επεκτείνουν τη ζώνη κατοχής στα περίχωρα, υπάρχει  κάποια αντίσταση,  και ο Μουσταφά Κεμάλ «αρνείται να αποδεχτεί έστω προσωρινή ελληνική παρουσία στην Σμύρνη».</a:t>
            </a:r>
          </a:p>
          <a:p>
            <a:pPr lvl="0"/>
            <a:r>
              <a:rPr lang="el-GR" sz="2903" b="1"/>
              <a:t>Μέχρι τον Ιούλιο [1919] οι ελληνικές δυνάμεις κατέχουν ένα μεγάλο κομμάτι της δυτικής Τουρκίας</a:t>
            </a:r>
            <a:r>
              <a:rPr lang="el-GR" sz="2903"/>
              <a:t>. </a:t>
            </a:r>
          </a:p>
          <a:p>
            <a:pPr lvl="0"/>
            <a:r>
              <a:rPr lang="el-GR" sz="2449" i="1"/>
              <a:t>τηλεγράφημα του πληρεξούσιου κυβερνήτη του Αιδινίου (22/7/1919): (</a:t>
            </a:r>
            <a:r>
              <a:rPr lang="en-US" sz="2449" i="1"/>
              <a:t>Greek Atrocities in the Vilayet of Smyrna(1919), </a:t>
            </a:r>
            <a:r>
              <a:rPr lang="el-GR" sz="2449" i="1"/>
              <a:t>σ.76</a:t>
            </a:r>
            <a:r>
              <a:rPr lang="el-GR" sz="2903" i="1"/>
              <a:t>).</a:t>
            </a:r>
            <a:endParaRPr lang="en-US" sz="2903" i="1"/>
          </a:p>
        </p:txBody>
      </p:sp>
    </p:spTree>
  </p:cSld>
  <p:clrMapOvr>
    <a:masterClrMapping/>
  </p:clrMapOvr>
  <p:transition spd="slow">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pic>
        <p:nvPicPr>
          <p:cNvPr id="3" name="Picture 2"/>
          <p:cNvPicPr>
            <a:picLocks noGrp="1" noChangeAspect="1"/>
          </p:cNvPicPr>
          <p:nvPr>
            <p:ph idx="1"/>
          </p:nvPr>
        </p:nvPicPr>
        <p:blipFill>
          <a:blip r:embed="rId2" cstate="print"/>
          <a:srcRect/>
          <a:stretch>
            <a:fillRect/>
          </a:stretch>
        </p:blipFill>
        <p:spPr>
          <a:xfrm>
            <a:off x="2045889" y="293429"/>
            <a:ext cx="8296191" cy="6336458"/>
          </a:xfrm>
        </p:spPr>
      </p:pic>
    </p:spTree>
  </p:cSld>
  <p:clrMapOvr>
    <a:masterClrMapping/>
  </p:clrMapOvr>
  <p:transition spd="slow">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Ιουνιοσ 1920</a:t>
            </a:r>
          </a:p>
        </p:txBody>
      </p:sp>
      <p:sp>
        <p:nvSpPr>
          <p:cNvPr id="3" name="2 - Θέση περιεχομένου"/>
          <p:cNvSpPr txBox="1">
            <a:spLocks noGrp="1"/>
          </p:cNvSpPr>
          <p:nvPr>
            <p:ph idx="1"/>
          </p:nvPr>
        </p:nvSpPr>
        <p:spPr/>
        <p:txBody>
          <a:bodyPr>
            <a:normAutofit fontScale="92500" lnSpcReduction="20000"/>
          </a:bodyPr>
          <a:lstStyle/>
          <a:p>
            <a:pPr lvl="0">
              <a:lnSpc>
                <a:spcPct val="90000"/>
              </a:lnSpc>
            </a:pPr>
            <a:r>
              <a:rPr lang="el-GR" sz="2903" b="1"/>
              <a:t>Τον Ιούνιο του 1920 σημειώθηκε η κατάληψη της Αρτάκης και της Πανόρμου. Έτσι, τον Οκτώβριο του ίδιου χρόνου η ελληνική ζώνη εκτεινόταν ως τη γραμμή Προύσα-Ουρσάκ, μια ζώνη πολύ ευρύτερη από αυτή που όριζε η συνθήκη των Σεβρών που είχε υπογραφεί το καλοκαίρι.</a:t>
            </a:r>
          </a:p>
          <a:p>
            <a:pPr lvl="0">
              <a:lnSpc>
                <a:spcPct val="90000"/>
              </a:lnSpc>
            </a:pPr>
            <a:r>
              <a:rPr lang="el-GR" sz="2903" b="1"/>
              <a:t>|13| Μαίου του 1920 ο ελληνικός στρατός με συμμαχική απόφαση είχε καταλάβει την ανατολική Θράκη μετά την καταστολή της αυτονομιστικής κίνησης του Τζαφέρ Ταγιάρ</a:t>
            </a:r>
          </a:p>
        </p:txBody>
      </p:sp>
    </p:spTree>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ΣΥΝΘΗΚΗ ΣΕΒΡΩΝ 28 ΙΟΥΛΙΟΥ/10 ΑΥΓΟΥΣΤΟΥ 1920</a:t>
            </a:r>
          </a:p>
        </p:txBody>
      </p:sp>
      <p:sp>
        <p:nvSpPr>
          <p:cNvPr id="3" name="2 - Θέση περιεχομένου"/>
          <p:cNvSpPr txBox="1">
            <a:spLocks noGrp="1"/>
          </p:cNvSpPr>
          <p:nvPr>
            <p:ph idx="1"/>
          </p:nvPr>
        </p:nvSpPr>
        <p:spPr/>
        <p:txBody>
          <a:bodyPr/>
          <a:lstStyle/>
          <a:p>
            <a:pPr lvl="0"/>
            <a:r>
              <a:rPr lang="el-GR"/>
              <a:t>Η </a:t>
            </a:r>
            <a:r>
              <a:rPr lang="el-GR" b="1"/>
              <a:t>Συνθήκη των Σεβρών</a:t>
            </a:r>
            <a:r>
              <a:rPr lang="el-GR"/>
              <a:t> υπεγράφη  υπογράφηκε στην πόλη </a:t>
            </a:r>
            <a:r>
              <a:rPr lang="el-GR" i="1"/>
              <a:t> </a:t>
            </a:r>
            <a:r>
              <a:rPr lang="el-GR"/>
              <a:t>(</a:t>
            </a:r>
            <a:r>
              <a:rPr lang="el-GR" i="1"/>
              <a:t>Sèvres</a:t>
            </a:r>
            <a:r>
              <a:rPr lang="el-GR"/>
              <a:t>) ανάμεσα στην Οθωμανική Αυτοκρατορία και στις Συμμαχικές Δυνάμεις μετά τον Α παγκόσμιο πόλεμο. Εκ μέρους της Οθωμανικής Αυτοκρατορίας έγινε αποδεκτή από τον σουλτάνο Μεχμέτ ΣΤ ο οποίος προσπαθούσε να σώσει τον θρόνο του, αλλά απορρίφθηκε από το ανεξάρτητο κίνημα των Νεότουρκων.</a:t>
            </a:r>
          </a:p>
        </p:txBody>
      </p:sp>
    </p:spTree>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ΤΗΣ ΣΥΝΘΗΚΗΣ ΤΩΝ ΣΕΒΡΩΝ</a:t>
            </a:r>
          </a:p>
        </p:txBody>
      </p:sp>
      <p:sp>
        <p:nvSpPr>
          <p:cNvPr id="3" name="2 - Θέση περιεχομένου"/>
          <p:cNvSpPr txBox="1">
            <a:spLocks noGrp="1"/>
          </p:cNvSpPr>
          <p:nvPr>
            <p:ph idx="1"/>
          </p:nvPr>
        </p:nvSpPr>
        <p:spPr/>
        <p:txBody>
          <a:bodyPr/>
          <a:lstStyle/>
          <a:p>
            <a:pPr lvl="0"/>
            <a:r>
              <a:rPr lang="el-GR" b="1"/>
              <a:t>Η Οθωμανική Αυτοκρατορία παρέδιδε την κυριαρχία της Μεσοποταμίας, Παλαιστίνης, Υπεριορδανίας στην  Βρετανία ως ρποτεκτοράτα της ΚΤΕ την Συρία  και   τον Λίβανο  στην Γαλλία επίσης ως προτεκτοράτα. Μέρος της σημερινής  Σαουδικής Αραβίας, το  Κουρδιστάν  και η Αρμενία  θα γίνονταν ανεξάρτητα κράτη.</a:t>
            </a:r>
          </a:p>
        </p:txBody>
      </p:sp>
    </p:spTree>
  </p:cSld>
  <p:clrMapOvr>
    <a:masterClrMapping/>
  </p:clrMapOvr>
  <p:transition spd="slow">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ΤΗΣ ΣΥΝΘΗΚΗΣ ΤΩΝ ΣΕΒΡΩΝ</a:t>
            </a:r>
          </a:p>
        </p:txBody>
      </p:sp>
      <p:sp>
        <p:nvSpPr>
          <p:cNvPr id="3" name="2 - Θέση περιεχομένου"/>
          <p:cNvSpPr txBox="1">
            <a:spLocks noGrp="1"/>
          </p:cNvSpPr>
          <p:nvPr>
            <p:ph idx="1"/>
          </p:nvPr>
        </p:nvSpPr>
        <p:spPr/>
        <p:txBody>
          <a:bodyPr/>
          <a:lstStyle/>
          <a:p>
            <a:pPr lvl="0"/>
            <a:r>
              <a:rPr lang="el-GR" b="1"/>
              <a:t>Στην Ελλάδα  παραχωρούνταν τα νησιά Ίμβρος  και Τένεδος  και η ανατολική Θράκη  μέχρι τη γραμμή της Τσατάλτζας κοντά στην Κωνσταντινούπολη.</a:t>
            </a:r>
          </a:p>
          <a:p>
            <a:pPr lvl="0"/>
            <a:r>
              <a:rPr lang="el-GR" b="1"/>
              <a:t>Η περιοχή της Σμύρνης   έμενε υπό την ονομαστική επικυριαρχία του Σουλτάνου αλλά θα διοικούνταν από Έλληνα Αρμοστή ως εντολοδόχο των Συμμάχων, και θα μπορούσε να προσαρτήθει στην Ελλάδα μετά από πέντε χρόνια με  δημοψήφισμα</a:t>
            </a:r>
          </a:p>
        </p:txBody>
      </p:sp>
    </p:spTree>
  </p:cSld>
  <p:clrMapOvr>
    <a:masterClrMapping/>
  </p:clrMapOvr>
  <p:transition spd="slow">
    <p:randomBar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ΤΗΣ ΣΥΝΘΗΚΗΣ ΤΩΝ ΣΕΒΡΩΝ</a:t>
            </a:r>
          </a:p>
        </p:txBody>
      </p:sp>
      <p:sp>
        <p:nvSpPr>
          <p:cNvPr id="3" name="2 - Θέση περιεχομένου"/>
          <p:cNvSpPr txBox="1">
            <a:spLocks noGrp="1"/>
          </p:cNvSpPr>
          <p:nvPr>
            <p:ph idx="1"/>
          </p:nvPr>
        </p:nvSpPr>
        <p:spPr/>
        <p:txBody>
          <a:bodyPr/>
          <a:lstStyle/>
          <a:p>
            <a:pPr lvl="0"/>
            <a:r>
              <a:rPr lang="el-GR" b="1"/>
              <a:t>Το άρθρο 26 της Συνθήκης όριζε ακόμα ότι αν οι οθωμανικές αρχές δεν συναινούσαν στην εφαρμογή της, θα εξέπιπταν από την κυριαρχία τους στην Κωνσταντινούπολη, την οποία θα μπορούσε να καταλάβει η Ελλάδα, κάτι το οποίο έντεχνα είχε προωθήσει ο Βενιζέλος.</a:t>
            </a:r>
          </a:p>
          <a:p>
            <a:pPr lvl="0"/>
            <a:r>
              <a:rPr lang="el-GR" b="1"/>
              <a:t>Παράλληλα, η Βόρεια Ήπειρος  ενσωματωνόταν στην Ελλάδα με το μυστικό  Σύμφωνο Βενιζέλου-Τιτόνι.</a:t>
            </a:r>
          </a:p>
        </p:txBody>
      </p:sp>
    </p:spTree>
  </p:cSld>
  <p:clrMapOvr>
    <a:masterClrMapping/>
  </p:clrMapOvr>
  <p:transition spd="slow">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ΤΗΣ ΣΥΝΘΗΚΗΣ ΤΩΝ ΣΕΒΡΩΝ</a:t>
            </a:r>
          </a:p>
        </p:txBody>
      </p:sp>
      <p:sp>
        <p:nvSpPr>
          <p:cNvPr id="3" name="2 - Θέση περιεχομένου"/>
          <p:cNvSpPr txBox="1">
            <a:spLocks noGrp="1"/>
          </p:cNvSpPr>
          <p:nvPr>
            <p:ph idx="1"/>
          </p:nvPr>
        </p:nvSpPr>
        <p:spPr/>
        <p:txBody>
          <a:bodyPr/>
          <a:lstStyle/>
          <a:p>
            <a:pPr lvl="0"/>
            <a:r>
              <a:rPr lang="el-GR" b="1"/>
              <a:t>Η Ιταλία  συμφώνησε ακόμα να παραχωρήσει τα Δωδεκάνησα (εκτός από τη Ρόδο και το Καστελλόριζο) στην Ελλάδα, και όταν η Βρετανία έδινε στο μέλλον την Κύπρο στην Ελλάδα, τότε (μετά από δημοψήφισμα) θα παραχωρούταν και αυτά τα νησιά (η συμφωνία ακυρώθηκε αργότερα από την Ιταλία το 1922).</a:t>
            </a:r>
          </a:p>
          <a:p>
            <a:pPr lvl="0"/>
            <a:endParaRPr lang="el-GR"/>
          </a:p>
          <a:p>
            <a:pPr lvl="0"/>
            <a:endParaRPr lang="el-GR"/>
          </a:p>
          <a:p>
            <a:pPr lvl="0"/>
            <a:endParaRPr lang="el-GR"/>
          </a:p>
        </p:txBody>
      </p:sp>
    </p:spTree>
  </p:cSld>
  <p:clrMapOvr>
    <a:masterClrMapping/>
  </p:clrMapOvr>
  <p:transition spd="slow">
    <p:randomBar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ΤΗΣ ΣΥΝΘΗΚΗΣ ΤΩΝ ΣΕΒΡΩΝ</a:t>
            </a:r>
          </a:p>
        </p:txBody>
      </p:sp>
      <p:sp>
        <p:nvSpPr>
          <p:cNvPr id="3" name="2 - Θέση περιεχομένου"/>
          <p:cNvSpPr txBox="1">
            <a:spLocks noGrp="1"/>
          </p:cNvSpPr>
          <p:nvPr>
            <p:ph idx="1"/>
          </p:nvPr>
        </p:nvSpPr>
        <p:spPr/>
        <p:txBody>
          <a:bodyPr/>
          <a:lstStyle/>
          <a:p>
            <a:pPr lvl="0"/>
            <a:r>
              <a:rPr lang="el-GR" b="1"/>
              <a:t>Τα στενά των Δαρδανελίων και η  θάλασσα του Μαρμαρά αποστρατικοποιήθηκαν και έγιναν προσωρινά διεθνής περιοχή</a:t>
            </a:r>
          </a:p>
          <a:p>
            <a:pPr lvl="0"/>
            <a:r>
              <a:rPr lang="el-GR" b="1"/>
              <a:t>οι Σύμμαχοι απέκτησαν τον οικονομικό έλεγχο της Οθωμανικής Αυτοκρατορίας</a:t>
            </a:r>
          </a:p>
          <a:p>
            <a:pPr lvl="0"/>
            <a:r>
              <a:rPr lang="el-GR" b="1"/>
              <a:t>Καθοριζόταν η ισότητα και τα δικαιώματα των χριστιανικών μειονοτήτων</a:t>
            </a:r>
            <a:r>
              <a:rPr lang="el-GR"/>
              <a:t>.</a:t>
            </a:r>
          </a:p>
          <a:p>
            <a:pPr lvl="0"/>
            <a:endParaRPr lang="el-GR"/>
          </a:p>
        </p:txBody>
      </p:sp>
    </p:spTree>
  </p:cSld>
  <p:clrMapOvr>
    <a:masterClrMapping/>
  </p:clrMapOvr>
  <p:transition spd="slow">
    <p:randomBar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pic>
        <p:nvPicPr>
          <p:cNvPr id="3" name="Picture 2"/>
          <p:cNvPicPr>
            <a:picLocks noGrp="1" noChangeAspect="1"/>
          </p:cNvPicPr>
          <p:nvPr>
            <p:ph idx="1"/>
          </p:nvPr>
        </p:nvPicPr>
        <p:blipFill>
          <a:blip r:embed="rId2" cstate="print"/>
          <a:srcRect/>
          <a:stretch>
            <a:fillRect/>
          </a:stretch>
        </p:blipFill>
        <p:spPr>
          <a:xfrm>
            <a:off x="1980564" y="228104"/>
            <a:ext cx="8230866" cy="5898501"/>
          </a:xfrm>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319556-5262-4B5B-AC6F-09D346BFD08C}"/>
              </a:ext>
            </a:extLst>
          </p:cNvPr>
          <p:cNvSpPr>
            <a:spLocks noGrp="1"/>
          </p:cNvSpPr>
          <p:nvPr>
            <p:ph type="title"/>
          </p:nvPr>
        </p:nvSpPr>
        <p:spPr/>
        <p:txBody>
          <a:bodyPr/>
          <a:lstStyle/>
          <a:p>
            <a:r>
              <a:rPr lang="el-GR" dirty="0"/>
              <a:t>Α ΠΑΓΚΟΣΜΙΟΣ ΠΟΛΕΜΟΣ</a:t>
            </a:r>
            <a:br>
              <a:rPr lang="el-GR" dirty="0"/>
            </a:br>
            <a:endParaRPr lang="el-GR" dirty="0"/>
          </a:p>
        </p:txBody>
      </p:sp>
      <p:sp>
        <p:nvSpPr>
          <p:cNvPr id="3" name="Θέση περιεχομένου 2">
            <a:extLst>
              <a:ext uri="{FF2B5EF4-FFF2-40B4-BE49-F238E27FC236}">
                <a16:creationId xmlns:a16="http://schemas.microsoft.com/office/drawing/2014/main" id="{A5E4A462-1EC7-4367-A19C-8838AB08A1E1}"/>
              </a:ext>
            </a:extLst>
          </p:cNvPr>
          <p:cNvSpPr>
            <a:spLocks noGrp="1"/>
          </p:cNvSpPr>
          <p:nvPr>
            <p:ph idx="1"/>
          </p:nvPr>
        </p:nvSpPr>
        <p:spPr>
          <a:xfrm>
            <a:off x="838200" y="1502230"/>
            <a:ext cx="10515600" cy="5206480"/>
          </a:xfrm>
        </p:spPr>
        <p:txBody>
          <a:bodyPr>
            <a:normAutofit/>
          </a:bodyPr>
          <a:lstStyle/>
          <a:p>
            <a:pPr algn="just">
              <a:lnSpc>
                <a:spcPct val="200000"/>
              </a:lnSpc>
              <a:spcAft>
                <a:spcPts val="500"/>
              </a:spcAft>
            </a:pPr>
            <a:r>
              <a:rPr lang="el-GR" sz="1800" dirty="0">
                <a:solidFill>
                  <a:schemeClr val="bg1"/>
                </a:solidFill>
                <a:effectLst/>
                <a:latin typeface="Times New Roman" panose="02020603050405020304" pitchFamily="18" charset="0"/>
                <a:ea typeface="Times New Roman" panose="02020603050405020304" pitchFamily="18" charset="0"/>
              </a:rPr>
              <a:t>Τον Αύγουστο του 1914 με το ξέσπασμα του Α παγκοσμίου πολέμου ο Βενιζέλος άρχισε να επιδιώκει την </a:t>
            </a:r>
            <a:r>
              <a:rPr lang="el-GR" sz="1800" dirty="0" err="1">
                <a:solidFill>
                  <a:schemeClr val="bg1"/>
                </a:solidFill>
                <a:effectLst/>
                <a:latin typeface="Times New Roman" panose="02020603050405020304" pitchFamily="18" charset="0"/>
                <a:ea typeface="Times New Roman" panose="02020603050405020304" pitchFamily="18" charset="0"/>
              </a:rPr>
              <a:t>συαι</a:t>
            </a:r>
            <a:r>
              <a:rPr lang="el-GR" sz="1800" dirty="0">
                <a:solidFill>
                  <a:schemeClr val="bg1"/>
                </a:solidFill>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Ρωσίας, στην οποία προσχώρησε το 1915 η Ιταλία και το 1917 οι ΗΠΑ. Η κύρια αιτία για αυτή την επιλογή ήταν κατά τον </a:t>
            </a:r>
            <a:r>
              <a:rPr lang="el-GR" sz="1800" dirty="0" err="1">
                <a:effectLst/>
                <a:latin typeface="Times New Roman" panose="02020603050405020304" pitchFamily="18" charset="0"/>
                <a:ea typeface="Times New Roman" panose="02020603050405020304" pitchFamily="18" charset="0"/>
              </a:rPr>
              <a:t>Μαυρογορδάτο</a:t>
            </a:r>
            <a:r>
              <a:rPr lang="el-GR" sz="1800" dirty="0">
                <a:effectLst/>
                <a:latin typeface="Times New Roman" panose="02020603050405020304" pitchFamily="18" charset="0"/>
                <a:ea typeface="Times New Roman" panose="02020603050405020304" pitchFamily="18" charset="0"/>
              </a:rPr>
              <a:t> η θεώρηση του Βενιζέλου πως επρόκειτο για μια ευκαιρία που θα οδηγούσε στην ενσωμάτωση στο ελληνικό κράτος αλύτρωτων ελληνικών πληθυσμών. Μόλις ξέσπασε ο Α΄ Παγκόσμιος Πόλεμος, τον Αύγουστο του 1914, ο Βενιζέλος έσπευσε να προσφέρει τη συμμαχία της Ελλάδας στην Αντάντ. Εκείνη όμως απέκρουσε τότε την προσφορά, κυρίως για να μην προκαλέσει την Τουρκία και τη Βουλγαρία, που </a:t>
            </a:r>
            <a:r>
              <a:rPr lang="el-GR" sz="1800" dirty="0" err="1">
                <a:effectLst/>
                <a:latin typeface="Times New Roman" panose="02020603050405020304" pitchFamily="18" charset="0"/>
                <a:ea typeface="Times New Roman" panose="02020603050405020304" pitchFamily="18" charset="0"/>
              </a:rPr>
              <a:t>ήσαν</a:t>
            </a:r>
            <a:r>
              <a:rPr lang="el-GR" sz="1800" dirty="0">
                <a:effectLst/>
                <a:latin typeface="Times New Roman" panose="02020603050405020304" pitchFamily="18" charset="0"/>
                <a:ea typeface="Times New Roman" panose="02020603050405020304" pitchFamily="18" charset="0"/>
              </a:rPr>
              <a:t> ακόμη ουδέτερες. Ο Βενιζέλος, πάντως, δεν έπαψε να επιζητεί τη συμπαράταξη της Ελλάδας με τη Μεγάλη Βρετανία και τους συμμάχους της.</a:t>
            </a:r>
          </a:p>
          <a:p>
            <a:endParaRPr lang="el-GR" dirty="0"/>
          </a:p>
        </p:txBody>
      </p:sp>
    </p:spTree>
    <p:extLst>
      <p:ext uri="{BB962C8B-B14F-4D97-AF65-F5344CB8AC3E}">
        <p14:creationId xmlns:p14="http://schemas.microsoft.com/office/powerpoint/2010/main" val="3690144428"/>
      </p:ext>
    </p:extLst>
  </p:cSld>
  <p:clrMapOvr>
    <a:masterClrMapping/>
  </p:clrMapOvr>
  <p:transition spd="slow">
    <p:randomBar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pic>
        <p:nvPicPr>
          <p:cNvPr id="3" name="Picture 2"/>
          <p:cNvPicPr>
            <a:picLocks noGrp="1" noChangeAspect="1"/>
          </p:cNvPicPr>
          <p:nvPr>
            <p:ph idx="1"/>
          </p:nvPr>
        </p:nvPicPr>
        <p:blipFill>
          <a:blip r:embed="rId2" cstate="print"/>
          <a:srcRect/>
          <a:stretch>
            <a:fillRect/>
          </a:stretch>
        </p:blipFill>
        <p:spPr>
          <a:xfrm>
            <a:off x="1980564" y="228103"/>
            <a:ext cx="8296191" cy="6336458"/>
          </a:xfrm>
        </p:spPr>
      </p:pic>
    </p:spTree>
  </p:cSld>
  <p:clrMapOvr>
    <a:masterClrMapping/>
  </p:clrMapOvr>
  <p:transition spd="slow">
    <p:randomBar dir="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Μεταστροφή των συμμάχων</a:t>
            </a:r>
          </a:p>
        </p:txBody>
      </p:sp>
      <p:sp>
        <p:nvSpPr>
          <p:cNvPr id="3" name="2 - Θέση περιεχομένου"/>
          <p:cNvSpPr txBox="1">
            <a:spLocks noGrp="1"/>
          </p:cNvSpPr>
          <p:nvPr>
            <p:ph idx="1"/>
          </p:nvPr>
        </p:nvSpPr>
        <p:spPr/>
        <p:txBody>
          <a:bodyPr>
            <a:normAutofit fontScale="85000" lnSpcReduction="20000"/>
          </a:bodyPr>
          <a:lstStyle/>
          <a:p>
            <a:pPr lvl="0"/>
            <a:r>
              <a:rPr lang="el-GR" sz="2903" b="1"/>
              <a:t>Η συμμαχική ομοφωνία όμως για τη στρατιωτική κατάληψη της Σμύρνης από τον ελληνικό στρατό ήταν εντελώς πλασματική και προσωρινή. Η ετερογένεια των ανταγωνιστικών επιδιώξεων των Μεγάλων Δυνάμεων στην τόσο νευραλγική αυτή περιοχή γρήγορα θα φαινόταν και θα οδηγούσε σε ρητή διάστασή τους που θα γινόταν απαγορευτική για την ευόδωση των ελληνικών σχεδίων. Οι σύμμαχοι θα επιλέξουν πια άλλους χειρισμούς, ευνοϊκούς στο εξής για την τουρκική πλευρά</a:t>
            </a:r>
          </a:p>
        </p:txBody>
      </p:sp>
    </p:spTree>
  </p:cSld>
  <p:clrMapOvr>
    <a:masterClrMapping/>
  </p:clrMapOvr>
  <p:transition spd="slow">
    <p:randomBa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Το συγκείμενο</a:t>
            </a:r>
            <a:endParaRPr lang="en-US"/>
          </a:p>
        </p:txBody>
      </p:sp>
      <p:sp>
        <p:nvSpPr>
          <p:cNvPr id="3" name="2 - Θέση περιεχομένου"/>
          <p:cNvSpPr txBox="1">
            <a:spLocks noGrp="1"/>
          </p:cNvSpPr>
          <p:nvPr>
            <p:ph idx="1"/>
          </p:nvPr>
        </p:nvSpPr>
        <p:spPr/>
        <p:txBody>
          <a:bodyPr>
            <a:normAutofit fontScale="92500" lnSpcReduction="20000"/>
          </a:bodyPr>
          <a:lstStyle/>
          <a:p>
            <a:pPr>
              <a:lnSpc>
                <a:spcPct val="80000"/>
              </a:lnSpc>
              <a:spcBef>
                <a:spcPts val="544"/>
              </a:spcBef>
            </a:pPr>
            <a:r>
              <a:rPr lang="el-GR" sz="2449" b="1"/>
              <a:t>Οι τουρκικές δυνάμεις, έχοντας καταστείλει την αρμενική απειλή στα ανατολικά και περιορίζοντας τους Γάλλους στο νότο, μετά την επικράτηση Κεμάλ στρέφονται δυτικά</a:t>
            </a:r>
          </a:p>
          <a:p>
            <a:pPr>
              <a:lnSpc>
                <a:spcPct val="80000"/>
              </a:lnSpc>
              <a:spcBef>
                <a:spcPts val="544"/>
              </a:spcBef>
            </a:pPr>
            <a:r>
              <a:rPr lang="el-GR" sz="2449" b="1"/>
              <a:t>Στο εσωτερικό οι πολίτες δυσανασχετούν με τον πόλεμο, η οικονομία  αποδυναμώνεται, ο βασιλιάς Αλέξανδρος πεθαίνει από σηψαιμία.</a:t>
            </a:r>
          </a:p>
          <a:p>
            <a:pPr>
              <a:lnSpc>
                <a:spcPct val="80000"/>
              </a:lnSpc>
              <a:spcBef>
                <a:spcPts val="544"/>
              </a:spcBef>
            </a:pPr>
            <a:r>
              <a:rPr lang="el-GR" sz="2449" b="1"/>
              <a:t>Ο Βενιζέλος χάνει τις εκλογές και φεύγει από την χώρα. Η αντιβενιζελική παράταξη παλινορθώνει τον βασιλιά Κωνσταντίνο και “αποκαθιστά” τους αντιβενιζελικούς</a:t>
            </a:r>
            <a:r>
              <a:rPr lang="el-GR" sz="2449"/>
              <a:t>. </a:t>
            </a:r>
          </a:p>
          <a:p>
            <a:pPr>
              <a:lnSpc>
                <a:spcPct val="80000"/>
              </a:lnSpc>
              <a:spcBef>
                <a:spcPts val="544"/>
              </a:spcBef>
            </a:pPr>
            <a:r>
              <a:rPr lang="el-GR" sz="2449" b="1"/>
              <a:t>Οι εκλογές του Νοεμβρίου του 1920 οδήγησαν στην ήττα του Βενιζέλου και στην επαναφορά του Κωνσταντίνου, κατόπιν δημοψηφίσματος (5 Δεκεμβρίου), στο θρόνο. Παρά τις προεκλογικές τους εξαγγελίες οι αντιβενιζελικοί συνέχισαν τη Μικρασιατική Εκστρατεία</a:t>
            </a:r>
          </a:p>
          <a:p>
            <a:pPr>
              <a:lnSpc>
                <a:spcPct val="80000"/>
              </a:lnSpc>
              <a:spcBef>
                <a:spcPts val="544"/>
              </a:spcBef>
            </a:pPr>
            <a:endParaRPr lang="en-US" sz="2449"/>
          </a:p>
        </p:txBody>
      </p:sp>
    </p:spTree>
  </p:cSld>
  <p:clrMapOvr>
    <a:masterClrMapping/>
  </p:clrMapOvr>
  <p:transition spd="slow">
    <p:randomBar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pic>
        <p:nvPicPr>
          <p:cNvPr id="3" name="Picture 2"/>
          <p:cNvPicPr>
            <a:picLocks noGrp="1" noChangeAspect="1"/>
          </p:cNvPicPr>
          <p:nvPr>
            <p:ph idx="1"/>
          </p:nvPr>
        </p:nvPicPr>
        <p:blipFill>
          <a:blip r:embed="rId2" cstate="print"/>
          <a:srcRect/>
          <a:stretch>
            <a:fillRect/>
          </a:stretch>
        </p:blipFill>
        <p:spPr>
          <a:xfrm>
            <a:off x="1915239" y="358754"/>
            <a:ext cx="8296191" cy="6499245"/>
          </a:xfrm>
        </p:spPr>
      </p:pic>
    </p:spTree>
  </p:cSld>
  <p:clrMapOvr>
    <a:masterClrMapping/>
  </p:clrMapOvr>
  <p:transition spd="slow">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Δυσχέρειεσ</a:t>
            </a:r>
            <a:endParaRPr lang="en-US"/>
          </a:p>
        </p:txBody>
      </p:sp>
      <p:sp>
        <p:nvSpPr>
          <p:cNvPr id="3" name="2 - Θέση περιεχομένου"/>
          <p:cNvSpPr txBox="1">
            <a:spLocks noGrp="1"/>
          </p:cNvSpPr>
          <p:nvPr>
            <p:ph idx="1"/>
          </p:nvPr>
        </p:nvSpPr>
        <p:spPr/>
        <p:txBody>
          <a:bodyPr/>
          <a:lstStyle/>
          <a:p>
            <a:pPr lvl="0"/>
            <a:r>
              <a:rPr lang="el-GR" b="1"/>
              <a:t>Οι ελληνικές δυνάμεις, εκτείνονταν σ’ ένα διευρυμένο μέτωπο,</a:t>
            </a:r>
          </a:p>
          <a:p>
            <a:pPr lvl="0"/>
            <a:r>
              <a:rPr lang="el-GR" b="1"/>
              <a:t>Η οικονομία τελούσε υπό κατάρρευση</a:t>
            </a:r>
          </a:p>
          <a:p>
            <a:pPr lvl="0"/>
            <a:r>
              <a:rPr lang="el-GR" b="1"/>
              <a:t>Το λαϊκό αίσθημα δεν έτρεφε  την ίδια συμπάθεια για το όραμα της Μεγάλης Ελλάδας</a:t>
            </a:r>
            <a:endParaRPr lang="en-US" b="1"/>
          </a:p>
        </p:txBody>
      </p:sp>
    </p:spTree>
  </p:cSld>
  <p:clrMapOvr>
    <a:masterClrMapping/>
  </p:clrMapOvr>
  <p:transition spd="slow">
    <p:randomBar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Τα άτακτα σώματα των τσετών</a:t>
            </a:r>
          </a:p>
        </p:txBody>
      </p:sp>
      <p:pic>
        <p:nvPicPr>
          <p:cNvPr id="3" name="Picture 2"/>
          <p:cNvPicPr>
            <a:picLocks noGrp="1" noChangeAspect="1"/>
          </p:cNvPicPr>
          <p:nvPr>
            <p:ph idx="1"/>
          </p:nvPr>
        </p:nvPicPr>
        <p:blipFill>
          <a:blip r:embed="rId2" cstate="print"/>
          <a:stretch>
            <a:fillRect/>
          </a:stretch>
        </p:blipFill>
        <p:spPr>
          <a:xfrm>
            <a:off x="1523521" y="1273299"/>
            <a:ext cx="9144964" cy="5584708"/>
          </a:xfrm>
        </p:spPr>
      </p:pic>
    </p:spTree>
  </p:cSld>
  <p:clrMapOvr>
    <a:masterClrMapping/>
  </p:clrMapOvr>
  <p:transition spd="slow">
    <p:randomBar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 ρολοσ των Σοβιετικων</a:t>
            </a:r>
          </a:p>
        </p:txBody>
      </p:sp>
      <p:sp>
        <p:nvSpPr>
          <p:cNvPr id="3" name="2 - Θέση περιεχομένου"/>
          <p:cNvSpPr txBox="1">
            <a:spLocks noGrp="1"/>
          </p:cNvSpPr>
          <p:nvPr>
            <p:ph idx="1"/>
          </p:nvPr>
        </p:nvSpPr>
        <p:spPr/>
        <p:txBody>
          <a:bodyPr/>
          <a:lstStyle/>
          <a:p>
            <a:pPr lvl="0"/>
            <a:r>
              <a:rPr lang="el-GR" b="1"/>
              <a:t>Η σοβιετική διπλωματία  ενισχύει τον Κεμάλ στην αντίστασή του απέναντι στους δυτικούς συμμάχους.</a:t>
            </a:r>
          </a:p>
          <a:p>
            <a:pPr lvl="0"/>
            <a:r>
              <a:rPr lang="el-GR" b="1"/>
              <a:t>Ο παράγοντας αυτός θα προσανατολίσει τους Δυτικούς  υπέρ του κεμαλικού κινήματος</a:t>
            </a:r>
            <a:r>
              <a:rPr lang="el-GR"/>
              <a:t>.</a:t>
            </a:r>
          </a:p>
        </p:txBody>
      </p:sp>
    </p:spTree>
  </p:cSld>
  <p:clrMapOvr>
    <a:masterClrMapping/>
  </p:clrMapOvr>
  <p:transition spd="slow">
    <p:randomBar dir="ver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 ρόλος των συμμαχικών δυνάμεων</a:t>
            </a:r>
            <a:endParaRPr lang="en-US"/>
          </a:p>
        </p:txBody>
      </p:sp>
      <p:sp>
        <p:nvSpPr>
          <p:cNvPr id="3" name="2 - Θέση περιεχομένου"/>
          <p:cNvSpPr txBox="1">
            <a:spLocks noGrp="1"/>
          </p:cNvSpPr>
          <p:nvPr>
            <p:ph idx="1"/>
          </p:nvPr>
        </p:nvSpPr>
        <p:spPr/>
        <p:txBody>
          <a:bodyPr>
            <a:normAutofit fontScale="92500" lnSpcReduction="20000"/>
          </a:bodyPr>
          <a:lstStyle/>
          <a:p>
            <a:pPr>
              <a:lnSpc>
                <a:spcPct val="90000"/>
              </a:lnSpc>
              <a:spcBef>
                <a:spcPts val="635"/>
              </a:spcBef>
            </a:pPr>
            <a:r>
              <a:rPr lang="el-GR" sz="2722"/>
              <a:t>Οι αμερικάνοι μένουν αμέτοχοι εξ’ αρχής.</a:t>
            </a:r>
          </a:p>
          <a:p>
            <a:pPr>
              <a:lnSpc>
                <a:spcPct val="90000"/>
              </a:lnSpc>
              <a:spcBef>
                <a:spcPts val="635"/>
              </a:spcBef>
            </a:pPr>
            <a:r>
              <a:rPr lang="el-GR" sz="2722"/>
              <a:t>Η Γαλλία “βιώνει” στην Κιλικία την άνοδο των Κεμαλικών δυνάμεων Μαζί με την Ιταλία προβαίνει  σε μια εκ νέου διαπραγμάτευση των όρων της ειρήνης</a:t>
            </a:r>
          </a:p>
          <a:p>
            <a:pPr>
              <a:lnSpc>
                <a:spcPct val="90000"/>
              </a:lnSpc>
              <a:spcBef>
                <a:spcPts val="635"/>
              </a:spcBef>
            </a:pPr>
            <a:r>
              <a:rPr lang="el-GR" sz="2722"/>
              <a:t>Η Μεγάλη Βρεττανία παρακολουθεί την αλλαγή συσχετισμών, αλλά το Foreign Office επηρεάζεται από τη κάλυψη που προσφέρουν οι ελληνικές δυνάμεις στις βρετανικές θέσεις.</a:t>
            </a:r>
          </a:p>
          <a:p>
            <a:pPr>
              <a:lnSpc>
                <a:spcPct val="90000"/>
              </a:lnSpc>
              <a:spcBef>
                <a:spcPts val="635"/>
              </a:spcBef>
            </a:pPr>
            <a:r>
              <a:rPr lang="el-GR" sz="2722"/>
              <a:t>Η Ελλάδα, χωρίς υποστήριξη προσπαθεί να λύσει την κατάσταση στρατιωτικά, επιφέροντας ένα τελειωτικό χτύπημα. </a:t>
            </a:r>
            <a:endParaRPr lang="en-US" sz="2722"/>
          </a:p>
        </p:txBody>
      </p:sp>
    </p:spTree>
  </p:cSld>
  <p:clrMapOvr>
    <a:masterClrMapping/>
  </p:clrMapOvr>
  <p:transition spd="slow">
    <p:randomBar dir="ver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normAutofit fontScale="92500" lnSpcReduction="10000"/>
          </a:bodyPr>
          <a:lstStyle/>
          <a:p>
            <a:pPr lvl="0"/>
            <a:r>
              <a:rPr lang="el-GR" sz="2903"/>
              <a:t>Οι κύκλοι του Λονδίνου εναντιώνονταν όλο και πιο ανοιχτά στην κατά τη γνώμη τους φιλελληνική πολιτική του Λόυντ Τζωρτζ.</a:t>
            </a:r>
          </a:p>
          <a:p>
            <a:pPr lvl="0"/>
            <a:r>
              <a:rPr lang="el-GR" sz="2903"/>
              <a:t>Η Γαλλία επανεξέταζε την ανατολική πολιτική της.</a:t>
            </a:r>
          </a:p>
          <a:p>
            <a:pPr lvl="0"/>
            <a:r>
              <a:rPr lang="el-GR" sz="2903"/>
              <a:t>Η Ιταλία εκδήλωνε απροκάλυπτα τη γνωστή αντίθεσή της στην ελληνική επέκταση, ενώ οι Ηνωμένες Πολιτείες αποσύρθηκαν επιστρέφοντας στην πολιτική του απομονωτισμού.</a:t>
            </a:r>
          </a:p>
        </p:txBody>
      </p:sp>
    </p:spTree>
  </p:cSld>
  <p:clrMapOvr>
    <a:masterClrMapping/>
  </p:clrMapOvr>
  <p:transition spd="slow">
    <p:randomBar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normAutofit fontScale="85000" lnSpcReduction="10000"/>
          </a:bodyPr>
          <a:lstStyle/>
          <a:p>
            <a:pPr lvl="0"/>
            <a:r>
              <a:rPr lang="el-GR" sz="2903"/>
              <a:t>Τέλος, η δεκτικότητα της κεμαλικής παράταξης σε οικονομικές συμφωνίες λιγότερο επαχθείς από τις διομολογήσεις άφηνε περιθώρια συνεννόησης μεταξύ των δυτικοευρωπαίων και της κεμαλικής Τουρκίας.</a:t>
            </a:r>
          </a:p>
          <a:p>
            <a:pPr lvl="0"/>
            <a:r>
              <a:rPr lang="el-GR" sz="2903"/>
              <a:t>Η Σοβιετική Ένωση προέκρινε την κεμαλική Τουρκία ως μέσο ανάσχεσης της βρετανικής επιρροής και προχώρησε σε συμφωνίες με τον Κεμάλ, γεγονός που θορύβησε τους Δυτικούς κάνοντάς τους όλο και πιο διαλλακτικούς απέναντι στη νέα τουρκική ηγεσία.</a:t>
            </a: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ADCCC6-5D8E-4D22-AE23-B5D714004FC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061B79D-4C7B-4D07-A191-DBE068D5F879}"/>
              </a:ext>
            </a:extLst>
          </p:cNvPr>
          <p:cNvSpPr>
            <a:spLocks noGrp="1"/>
          </p:cNvSpPr>
          <p:nvPr>
            <p:ph idx="1"/>
          </p:nvPr>
        </p:nvSpPr>
        <p:spPr/>
        <p:txBody>
          <a:bodyPr/>
          <a:lstStyle/>
          <a:p>
            <a:pPr algn="just">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Στρέϊτ</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Γεώργιος,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Ημερολόγιον</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Αρχείον</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τ. 1 &amp;2, Α και Β, Αθήνα 1964 και 1966</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σ. 36-37.</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Βενιζέλος Ελευθέριος Κ. τα κείμενα του Ελευθερίου Βενιζέλου.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Επιμ</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Σ.Ι. στεφάνου, Αθήνα: Λέσχη Φιλελευθέρων, 1982, τ.2, σ. 70;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Μαυρογορδάτος</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ό.π</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σ. 36.</a:t>
            </a:r>
            <a:endParaRPr lang="el-GR" dirty="0"/>
          </a:p>
        </p:txBody>
      </p:sp>
    </p:spTree>
    <p:extLst>
      <p:ext uri="{BB962C8B-B14F-4D97-AF65-F5344CB8AC3E}">
        <p14:creationId xmlns:p14="http://schemas.microsoft.com/office/powerpoint/2010/main" val="1241540839"/>
      </p:ext>
    </p:extLst>
  </p:cSld>
  <p:clrMapOvr>
    <a:masterClrMapping/>
  </p:clrMapOvr>
  <p:transition spd="slow">
    <p:randomBar dir="ver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Το πρώτο δείγμα της ευρωπαϊκής μεταστροφής ήταν η διακοπή κάθε οικονομικής βοήθειας προς την Ελλάδα.</a:t>
            </a:r>
          </a:p>
          <a:p>
            <a:pPr lvl="0"/>
            <a:r>
              <a:rPr lang="el-GR"/>
              <a:t>Οι προσπάθειες των μετανοεμβριανών κυβερνήσεων να συνάψουν δάνεια, όπως αυτά που είχαν συναφθεί ή συμφωνηθεί με τη βενιζελική κυβέρνηση, απέτυχαν.</a:t>
            </a:r>
          </a:p>
        </p:txBody>
      </p:sp>
    </p:spTree>
  </p:cSld>
  <p:clrMapOvr>
    <a:masterClrMapping/>
  </p:clrMapOvr>
  <p:transition spd="slow">
    <p:randomBar dir="ver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sz="3266"/>
              <a:t>Διασυμμαχική Συνδιάσκεψη Φεβρουάριος 1921</a:t>
            </a:r>
          </a:p>
        </p:txBody>
      </p:sp>
      <p:sp>
        <p:nvSpPr>
          <p:cNvPr id="3" name="2 - Θέση περιεχομένου"/>
          <p:cNvSpPr txBox="1">
            <a:spLocks noGrp="1"/>
          </p:cNvSpPr>
          <p:nvPr>
            <p:ph idx="1"/>
          </p:nvPr>
        </p:nvSpPr>
        <p:spPr/>
        <p:txBody>
          <a:bodyPr/>
          <a:lstStyle/>
          <a:p>
            <a:pPr lvl="0"/>
            <a:r>
              <a:rPr lang="el-GR"/>
              <a:t>Το Φεβρουάριο του 1921 συγκλήθηκε Διασυμμαχική Συνδιάσκεψη στο Λονδίνο. Εκεί η Ελλάδα διαπίστωσε την υπαναχώρηση των συμμάχων της στο μικρασιατικό ζήτημα. Η προσπάθειά της για υποβολή κοινού συμμαχικού σχεδίου που περιφρουρούσε την ελληνική κυριαρχία στις επιδικασμένες περιοχές προσέκρουε στην αδιάλλακτη αντίθεση των τούρκων</a:t>
            </a:r>
          </a:p>
        </p:txBody>
      </p:sp>
    </p:spTree>
  </p:cSld>
  <p:clrMapOvr>
    <a:masterClrMapping/>
  </p:clrMapOvr>
  <p:transition spd="slow">
    <p:randomBar dir="ver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Οι εθνικιστές απαιτούσαν την αποχώρηση των ελληνικών στρατευμάτων από τη Μικρά Ασία και την ανατολική Θράκη και την άρση των οικονομικών όρων της συνθήκης των Σεβρών, για να συγκατατεθούν στην έναρξη ουσιαστικών διαπραγματεύσεων.</a:t>
            </a:r>
          </a:p>
        </p:txBody>
      </p:sp>
    </p:spTree>
  </p:cSld>
  <p:clrMapOvr>
    <a:masterClrMapping/>
  </p:clrMapOvr>
  <p:transition spd="slow">
    <p:randomBar dir="ver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Η Συνδιάσκεψη όμως κυρίως θα αποκαλύψει τη διάσταση που υπήρxε ανάμεσα στις σύμμαχες δυνάμεις. Η Αγγλία ενέμενε στη σε γενικές γραμμές διατήρηση του πλαισίου της συνθήκης των Σεβρών, ενώ η Γαλλία και η Ιταλία προσανατολίζονταν πλέον στην επίτευξη συμφωνιών με τον Κεμάλ και στην ενίσχυσή του, προκειμένου να αντισταθεί στα διαβήματα των Συμμάχων.</a:t>
            </a:r>
          </a:p>
        </p:txBody>
      </p:sp>
    </p:spTree>
  </p:cSld>
  <p:clrMapOvr>
    <a:masterClrMapping/>
  </p:clrMapOvr>
  <p:transition spd="slow">
    <p:randomBar dir="ver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lnSpc>
                <a:spcPct val="90000"/>
              </a:lnSpc>
              <a:buNone/>
            </a:pPr>
            <a:r>
              <a:rPr lang="el-GR"/>
              <a:t>Μετά την αποτυχία της Συνδιάσκεψης για την Ελλάδα συγκεκριμενοποιείται ως δίλημμα, στρατιωτικό και διπλωματικό ταυτόχρονα, η απόφαση για την περαιτέρω πορεία, αν θα πραγματοποιούταν προέλαση στο εσωτερικό ως την Άγκυρα, προκειμένου να πληγεί ο Κεμάλ στην εστία του ή αν διατηρούσαν αμυντική στάση στη γραμμή της συνθήκης. Τελικά προκρίθηκε η επιθετική πολεμική τακτική για λόγους πολιτικούς.</a:t>
            </a:r>
          </a:p>
        </p:txBody>
      </p:sp>
    </p:spTree>
  </p:cSld>
  <p:clrMapOvr>
    <a:masterClrMapping/>
  </p:clrMapOvr>
  <p:transition spd="slow">
    <p:randomBar dir="ver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Μάιος –Ιούνιος 1921</a:t>
            </a:r>
          </a:p>
        </p:txBody>
      </p:sp>
      <p:sp>
        <p:nvSpPr>
          <p:cNvPr id="3" name="2 - Θέση περιεχομένου"/>
          <p:cNvSpPr txBox="1">
            <a:spLocks noGrp="1"/>
          </p:cNvSpPr>
          <p:nvPr>
            <p:ph idx="1"/>
          </p:nvPr>
        </p:nvSpPr>
        <p:spPr/>
        <p:txBody>
          <a:bodyPr/>
          <a:lstStyle/>
          <a:p>
            <a:pPr lvl="0"/>
            <a:r>
              <a:rPr lang="el-GR"/>
              <a:t>Το Μάιο του 1921 μετέβη στη Σμύρνη ο βασιλιάς Κωνσταντίνος με το επιτελείο του</a:t>
            </a:r>
          </a:p>
          <a:p>
            <a:pPr lvl="0"/>
            <a:r>
              <a:rPr lang="el-GR"/>
              <a:t>Τον Ιούνιο έγινε σύσκεψη στο Κορδελιό που ρύθμισε τις τελευταίες λεπτομέρειες της επίθεσης, την ίδια εποχή που οι σύμμαχοι πρότειναν αναστολή των επιχειρήσεων, πρόταση που απορρίφθηκε από την ελληνική πλευρά.</a:t>
            </a:r>
          </a:p>
        </p:txBody>
      </p:sp>
    </p:spTree>
  </p:cSld>
  <p:clrMapOvr>
    <a:masterClrMapping/>
  </p:clrMapOvr>
  <p:transition spd="slow">
    <p:randomBar dir="ver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καλοκαίρι του 1921</a:t>
            </a:r>
          </a:p>
        </p:txBody>
      </p:sp>
      <p:sp>
        <p:nvSpPr>
          <p:cNvPr id="3" name="2 - Θέση περιεχομένου"/>
          <p:cNvSpPr txBox="1">
            <a:spLocks noGrp="1"/>
          </p:cNvSpPr>
          <p:nvPr>
            <p:ph idx="1"/>
          </p:nvPr>
        </p:nvSpPr>
        <p:spPr/>
        <p:txBody>
          <a:bodyPr>
            <a:normAutofit fontScale="92500" lnSpcReduction="20000"/>
          </a:bodyPr>
          <a:lstStyle/>
          <a:p>
            <a:pPr lvl="0"/>
            <a:r>
              <a:rPr lang="el-GR" sz="2903"/>
              <a:t>Άρχισε η ελληνική επίθεση από τέσσερα σημεία με απώτερο στόχο την κατάληψη της Άγκυρας Ο ελληνικός στρατός θα προχωρήσει ως την Κιουτάχεια, με την ελπίδα να περικυκλώσει εκεί τον τουρκικό στρατό που αποσύρθηκε στα ενδότερα. Η σύσκεψη στην Κιουτάχεια υπό την προεδρία του Κωνσταντίνου θα αποφασίσει περαιτέρω προέλαση παρά τις αντίθετες υποδείξεις και συστάσεις. Ο ελληνικός στρατός θα προχωρήσει και θα φτάσει ως το Σαγγάριο ποταμό.</a:t>
            </a:r>
          </a:p>
        </p:txBody>
      </p:sp>
    </p:spTree>
  </p:cSld>
  <p:clrMapOvr>
    <a:masterClrMapping/>
  </p:clrMapOvr>
  <p:transition spd="slow">
    <p:randomBar dir="ver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Η μάχη του Σαγγάριου</a:t>
            </a:r>
          </a:p>
        </p:txBody>
      </p:sp>
      <p:sp>
        <p:nvSpPr>
          <p:cNvPr id="3" name="2 - Θέση περιεχομένου"/>
          <p:cNvSpPr txBox="1">
            <a:spLocks noGrp="1"/>
          </p:cNvSpPr>
          <p:nvPr>
            <p:ph idx="1"/>
          </p:nvPr>
        </p:nvSpPr>
        <p:spPr/>
        <p:txBody>
          <a:bodyPr>
            <a:normAutofit fontScale="92500" lnSpcReduction="20000"/>
          </a:bodyPr>
          <a:lstStyle/>
          <a:p>
            <a:pPr lvl="0"/>
            <a:r>
              <a:rPr lang="el-GR" sz="2903"/>
              <a:t>ανέκοψε οριστικά την επιθετική πορεία του ελληνικού στρατού, ο οποίος τελικά συμπτύχθηκε στη γραμμή Εσκί – Σεχίρ – Κιουτάχεια - Αφιόν Καραχισάρ, όπου και θα καθηλωθεί για ένα χρόνο. Ο Κεμάλ είχε καταφέρει να παρασύρει τους Έλληνες μακριά από τις πηγές ανεφοδιασμού τους κάνοντας όλο και πιο εύθραυστο το μέτωπό τους σε περίπτωση επίθεσης, ενώ το ηθικό του στρατού, καθηλωμένου στον άξενο τόπο, ήταν προφανές ότι θα αποδυναμωνόταν.</a:t>
            </a:r>
          </a:p>
        </p:txBody>
      </p:sp>
    </p:spTree>
  </p:cSld>
  <p:clrMapOvr>
    <a:masterClrMapping/>
  </p:clrMapOvr>
  <p:transition spd="slow">
    <p:randomBar dir="ver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Τον Οκτώβριο του 1921 ο Δημήτριος Γούναρης ξεκινά περιοδεία στις ευρωπαϊκές πρωτεύουσες με σκοπό να εξασφαλίσει τη σύναψη δανείου και να συμβάλει στη σύγκληση συνδιάσκεψης, προκειμένου να εξευρεθεί πλέον ειρηνικός διακανονισμός. Η Γαλλία είναι ολοένα και περισσότερο αντίθετη με κάθε ελληνική προσπάθεια, η Αγγλία απλώς πιο συναινετική.</a:t>
            </a:r>
          </a:p>
        </p:txBody>
      </p:sp>
    </p:spTree>
  </p:cSld>
  <p:clrMapOvr>
    <a:masterClrMapping/>
  </p:clrMapOvr>
  <p:transition spd="slow">
    <p:randomBar dir="ver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Ο ίδιος ο Κεμάλ, σε θέση ισχύος πια, προτείνει τη σύναψη ειρήνης αλλά μόνο με τους όρους να αποδοθεί η Σμύρνη στην Τουρκία, να αποκτήσει η Θράκη τοπική αυτονομία και να καταβληθεί πολεμική αποζημίωση. Η ελληνική κυβέρνηση απορρίπτει τους όρους αυτούς και ο πόλεμος συνεχίζεται.</a:t>
            </a:r>
          </a:p>
          <a:p>
            <a:pPr lvl="0"/>
            <a:endParaRPr lang="el-GR"/>
          </a:p>
        </p:txBody>
      </p:sp>
    </p:spTree>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260</TotalTime>
  <Words>16255</Words>
  <Application>Microsoft Office PowerPoint</Application>
  <PresentationFormat>Ευρεία οθόνη</PresentationFormat>
  <Paragraphs>657</Paragraphs>
  <Slides>190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190</vt:i4>
      </vt:variant>
    </vt:vector>
  </HeadingPairs>
  <TitlesOfParts>
    <vt:vector size="197" baseType="lpstr">
      <vt:lpstr>Arial</vt:lpstr>
      <vt:lpstr>Calibri</vt:lpstr>
      <vt:lpstr>Calibri Light</vt:lpstr>
      <vt:lpstr>Century Gothic</vt:lpstr>
      <vt:lpstr>Times New Roman</vt:lpstr>
      <vt:lpstr>Wingdings 3</vt:lpstr>
      <vt:lpstr>Αίθουσα συσκέψεων "Ιόν"</vt:lpstr>
      <vt:lpstr>ΤΟ ΙΣΤΟΡΙΚΟ ΠΛΑΙΣΙΟ ΤΗΣ ΠΕΡΙΟΔΟΥ 1913-1936 </vt:lpstr>
      <vt:lpstr>ΕΘΝΙΚΟΣ ΔΙΧΑΣΜΟΣ</vt:lpstr>
      <vt:lpstr>Συμμαχίες πριν από τους Βαλκανικούς πολέμους</vt:lpstr>
      <vt:lpstr>Ιούνιος 1913</vt:lpstr>
      <vt:lpstr>ΒΑΛΚΑΝΙΚΟΙ ΠΟΛΕΜΟΙ</vt:lpstr>
      <vt:lpstr>ΒΑΛΚΑΝΙΚΟΙ-ΣΥΝΘΗΚΗ ΒΟΥΚΟΥΡΕΣΤΙΟΥ</vt:lpstr>
      <vt:lpstr>ΑΝΑΦΟΡΕΣ</vt:lpstr>
      <vt:lpstr>Α ΠΑΓΚΟΣΜΙΟΣ ΠΟΛΕΜΟΣ </vt:lpstr>
      <vt:lpstr>Παρουσίαση του PowerPoint</vt:lpstr>
      <vt:lpstr>Η ΠΟΛΙΤΙΚΗ ΤΟΥ ΚΩΝΣΤΑΝΤΙΝΟΥ</vt:lpstr>
      <vt:lpstr>ΠΡΟΤΑΣΕΙΣ ΤΗΣ ΑΝΤΑΝΤ</vt:lpstr>
      <vt:lpstr>ΠΡΟΤΑΣΗ ΒΕΝΙΖΕΛΟΥ ΣΤΟΝ ΚΩΝ/ΝΟ</vt:lpstr>
      <vt:lpstr>ΕΚΛΟΓΕΣ 31 ΜΑΙΟΥ 1915</vt:lpstr>
      <vt:lpstr>ΓΕΝΙΚΗ ΕΠΙΣΤΡΑΤΕΥΣΗ</vt:lpstr>
      <vt:lpstr>ΚΥΒΕΡΝΗΣΗ ΖΑΙΜΗ 21.9.1915</vt:lpstr>
      <vt:lpstr>ΠΑΡΑΔΟΣΗ ΟΧΥΡΩΝ ΡΟΥΠΕΛ 13.5.1916</vt:lpstr>
      <vt:lpstr>ΔΙΑΚΟΙΝΩΣΗ Μ.ΔΥΝΑΜΕΩΝ 8.6.1916</vt:lpstr>
      <vt:lpstr>ΚΙΝΗΜΑ ΕΘΝΙΚΗΣ ΑΜΥΝΗΣ 17.8.1916</vt:lpstr>
      <vt:lpstr>ΠΡΟΣΩΡΙΝΗ ΚΥΒΕΡΝΗΣΗ ΒΕΝΙΖΕΛΟΥ ΙΔΡΥΣΗ 12.9.1916, ΘΕΣΣΑΛΟΝΙΚΗ 26.9.1916</vt:lpstr>
      <vt:lpstr>ΔΙΑΠΡΑΓΜΑΤΕΥΣΕΙΣ ΚΩΝΣΤΑΝΤΙΝΟΥ-ΑΝΤΑΝΤ</vt:lpstr>
      <vt:lpstr>ΑΠΟΚΛΕΙΣΜΟΣ ΠΕΙΡΑΙΑ 25.11.1916</vt:lpstr>
      <vt:lpstr>ΔΙΑΚΟΙΝΩΣΕΙΣ 2 και 3.</vt:lpstr>
      <vt:lpstr>4η ΔΙΑΚΟΙΝΩΣΗ</vt:lpstr>
      <vt:lpstr>Κοινωνικη πολιτική της Προσωρινής Κυβέρνησης</vt:lpstr>
      <vt:lpstr>ΚΟΙΝΩΝΙΚΗ ΠΟΛΙΤΙΚΗ</vt:lpstr>
      <vt:lpstr>ΑΝΑΧΩΡΗΣΗ ΚΩΝΣΤΑΝΤΙΝΟΥ 2 ΙΟΥΝΙΟΥ 1917</vt:lpstr>
      <vt:lpstr>ΚΥΒΕΡΝΗΣΗ ΒΕΝΙΖΕΛΟΥ 14.6.1917</vt:lpstr>
      <vt:lpstr>Η ΒΟΥΛΗ ΤΩΝ ΛΑΖΑΡΩΝ</vt:lpstr>
      <vt:lpstr>ΑΝΤΙΣΥΝΤΑΓΜΑΤΙΚΑ ΜΕΤΡΑ</vt:lpstr>
      <vt:lpstr>ΣΤΡΑΤΟΔΙΚΕΙΑ</vt:lpstr>
      <vt:lpstr>ΑΓΡΟΤΙΚΗ ΜΕΤΑΡΡΥΘΜΙΣΗ</vt:lpstr>
      <vt:lpstr>ΣΕΚΕ </vt:lpstr>
      <vt:lpstr>ΣΥΝΘΗΚΗ ΤΟΥ ΜΟΥΔΡΟΥ 30.10.1918</vt:lpstr>
      <vt:lpstr>ΣΥΝΘΗΚΗ ΤΟΥ ΝΕΙΓΥ 27.11.1919</vt:lpstr>
      <vt:lpstr>ΣΥΝΘΗΚΗ ΝΕΙΓΥ</vt:lpstr>
      <vt:lpstr>ΣΥΝΕΠΕΙΕΣ</vt:lpstr>
      <vt:lpstr>ΑΠΟΒΑΣΗ ΣΤΗ ΣΜΥΡΝΗ 2.5.1919</vt:lpstr>
      <vt:lpstr>Η Μικρασιατική εκστρατεία</vt:lpstr>
      <vt:lpstr>ΣΥΝΕΔΡΙΟ ΕΙΡΗΝΗΣ</vt:lpstr>
      <vt:lpstr>ΑΙΤΙΑ Anτιδρασησ των συμμαχων</vt:lpstr>
      <vt:lpstr>Ιταλικεσ βλεψεισ</vt:lpstr>
      <vt:lpstr>Αμερικανικοσ παραγοντασ</vt:lpstr>
      <vt:lpstr>έγκριση ΑΠΟΒΑΣΗΣ (6 Μαΐου 1919)</vt:lpstr>
      <vt:lpstr>Απόβαση ελληνικού στρατού στη Σμύρνη  https://www.youtube.com/watch?v=Ib7QVnicRt0</vt:lpstr>
      <vt:lpstr>15 Μαΐου 1919: η αποβαση</vt:lpstr>
      <vt:lpstr>Αποβαση και εξαρση τουρκικου εθνικισμου</vt:lpstr>
      <vt:lpstr>Αιτια εξαρσησ εθνικισμου</vt:lpstr>
      <vt:lpstr>Επεισόδια κατά την αποβαση</vt:lpstr>
      <vt:lpstr>Οι αντιφασεισ των πηγων</vt:lpstr>
      <vt:lpstr>Εικασιεσ</vt:lpstr>
      <vt:lpstr>Η ΕΛΛΗΝΙΚΗ ΕΚΔΟΧΗ</vt:lpstr>
      <vt:lpstr>ΟΙ ΠΥΡΟΒΟΛΙΣΜΟΙ</vt:lpstr>
      <vt:lpstr>ΟΙ ΟΔΟΜΑΧΙΕΣ</vt:lpstr>
      <vt:lpstr>ΑΠΟΚΑΤΑΣΤΑΣΗ ΤΗΣ ΤΑΞΗΣ</vt:lpstr>
      <vt:lpstr>ΥΠΟΘΕΣΕΙΣ</vt:lpstr>
      <vt:lpstr>Αντίδραση Βενιζέλου</vt:lpstr>
      <vt:lpstr>ΚΑΤΑΔΙΚΕΣ</vt:lpstr>
      <vt:lpstr>ΑΡΙΣΤΕΙΔΗΣ ΣΤΕΡΓΙΑΔΗΣ</vt:lpstr>
      <vt:lpstr>ΑΡΙΣΤΕΙΔΗΣ ΣΤΕΡΓΙΑΔΗΣ</vt:lpstr>
      <vt:lpstr>ΔΙΚΑΙΟΔΟΣΙΑ ΣΤΕΡΓΙΑΔΗ</vt:lpstr>
      <vt:lpstr>ΣΤΕΡΓΙΑΔΗΣ-ΧΡΥΣΟΣΤΟΜΟΣ</vt:lpstr>
      <vt:lpstr>ΑΡΙΣΤΕΙΔΗΣ ΣΤΕΡΓΙΑΔΗΣ</vt:lpstr>
      <vt:lpstr>ΑΝΤΙΔΡΑΣΕΙΣ</vt:lpstr>
      <vt:lpstr>ΑΙΤΙΑ ΥΠΟΣΤΗΡΙΞΗΣ ΒΕΝΙΖΕΛΟΥ</vt:lpstr>
      <vt:lpstr>Πολιτεία ΣΤΕΡΓΙΑΔΗ</vt:lpstr>
      <vt:lpstr>Βιβλιογραφια για στεργιαδη</vt:lpstr>
      <vt:lpstr>ΕπειΣΟδια ΑϊΔΙνι-ΠέργαμοΣ</vt:lpstr>
      <vt:lpstr>Ανώτατο Συμβούλιο ΝΟΕΜΒΡΙΟΣ</vt:lpstr>
      <vt:lpstr>Η ελληνική κατοχή</vt:lpstr>
      <vt:lpstr>Ως τον Ιούλιο 1919</vt:lpstr>
      <vt:lpstr>Παρουσίαση του PowerPoint</vt:lpstr>
      <vt:lpstr>Ιουνιοσ 1920</vt:lpstr>
      <vt:lpstr>ΣΥΝΘΗΚΗ ΣΕΒΡΩΝ 28 ΙΟΥΛΙΟΥ/10 ΑΥΓΟΥΣΤΟΥ 1920</vt:lpstr>
      <vt:lpstr>ΟΡΟΙ ΤΗΣ ΣΥΝΘΗΚΗΣ ΤΩΝ ΣΕΒΡΩΝ</vt:lpstr>
      <vt:lpstr>ΟΡΟΙ ΤΗΣ ΣΥΝΘΗΚΗΣ ΤΩΝ ΣΕΒΡΩΝ</vt:lpstr>
      <vt:lpstr>ΟΡΟΙ ΤΗΣ ΣΥΝΘΗΚΗΣ ΤΩΝ ΣΕΒΡΩΝ</vt:lpstr>
      <vt:lpstr>ΟΡΟΙ ΤΗΣ ΣΥΝΘΗΚΗΣ ΤΩΝ ΣΕΒΡΩΝ</vt:lpstr>
      <vt:lpstr>ΟΡΟΙ ΤΗΣ ΣΥΝΘΗΚΗΣ ΤΩΝ ΣΕΒΡΩΝ</vt:lpstr>
      <vt:lpstr>Παρουσίαση του PowerPoint</vt:lpstr>
      <vt:lpstr>Παρουσίαση του PowerPoint</vt:lpstr>
      <vt:lpstr>Μεταστροφή των συμμάχων</vt:lpstr>
      <vt:lpstr>Το συγκείμενο</vt:lpstr>
      <vt:lpstr>Παρουσίαση του PowerPoint</vt:lpstr>
      <vt:lpstr>Δυσχέρειεσ</vt:lpstr>
      <vt:lpstr>Τα άτακτα σώματα των τσετών</vt:lpstr>
      <vt:lpstr>Ο ρολοσ των Σοβιετικων</vt:lpstr>
      <vt:lpstr>Ο ρόλος των συμμαχικών δυνάμεων</vt:lpstr>
      <vt:lpstr>Παρουσίαση του PowerPoint</vt:lpstr>
      <vt:lpstr>Παρουσίαση του PowerPoint</vt:lpstr>
      <vt:lpstr>Παρουσίαση του PowerPoint</vt:lpstr>
      <vt:lpstr>Διασυμμαχική Συνδιάσκεψη Φεβρουάριος 1921</vt:lpstr>
      <vt:lpstr>Παρουσίαση του PowerPoint</vt:lpstr>
      <vt:lpstr>Παρουσίαση του PowerPoint</vt:lpstr>
      <vt:lpstr>Παρουσίαση του PowerPoint</vt:lpstr>
      <vt:lpstr>Μάιος –Ιούνιος 1921</vt:lpstr>
      <vt:lpstr>καλοκαίρι του 1921</vt:lpstr>
      <vt:lpstr>Η μάχη του Σαγγάριου</vt:lpstr>
      <vt:lpstr>Παρουσίαση του PowerPoint</vt:lpstr>
      <vt:lpstr>Παρουσίαση του PowerPoint</vt:lpstr>
      <vt:lpstr>Διασυμμαχική Συνδιάσκεψη στο Παρίσι 1922</vt:lpstr>
      <vt:lpstr>Παρουσίαση του PowerPoint</vt:lpstr>
      <vt:lpstr>Παρουσίαση του PowerPoint</vt:lpstr>
      <vt:lpstr>Παρουσίαση του PowerPoint</vt:lpstr>
      <vt:lpstr>Franklin-Bouillon</vt:lpstr>
      <vt:lpstr>Παρουσίαση του PowerPoint</vt:lpstr>
      <vt:lpstr>Συνέπειες γαλλοκεμαλικού συμφώνου</vt:lpstr>
      <vt:lpstr>Ιταλοτουρκικές συμφωνίες</vt:lpstr>
      <vt:lpstr>Τουρκοσοβιετικές συμφωνίες</vt:lpstr>
      <vt:lpstr>Παρουσίαση του PowerPoint</vt:lpstr>
      <vt:lpstr>Οκτώβριος 1921 νέα σοβιετοτουρκική συμφωνία</vt:lpstr>
      <vt:lpstr>Η τουρκική αντεπίθεση</vt:lpstr>
      <vt:lpstr>Παρουσίαση του PowerPoint</vt:lpstr>
      <vt:lpstr>Αντεπίθεση</vt:lpstr>
      <vt:lpstr>Οπισθοχώρηση</vt:lpstr>
      <vt:lpstr>Παρουσίαση του PowerPoint</vt:lpstr>
      <vt:lpstr>Παρουσίαση του PowerPoint</vt:lpstr>
      <vt:lpstr>Υποχώρηση</vt:lpstr>
      <vt:lpstr>Δημογραφικά στοιχεία</vt:lpstr>
      <vt:lpstr>9 Σεπτεμβρίου</vt:lpstr>
      <vt:lpstr>Παρουσίαση του PowerPoint</vt:lpstr>
      <vt:lpstr>Παρουσίαση του PowerPoint</vt:lpstr>
      <vt:lpstr>Η καταστροφή της Σμύρνης</vt:lpstr>
      <vt:lpstr>Πυρπόληση προκυμαίας της Σμύρνης</vt:lpstr>
      <vt:lpstr>Παρουσίαση του PowerPoint</vt:lpstr>
      <vt:lpstr>Παρουσίαση του PowerPoint</vt:lpstr>
      <vt:lpstr>Ο ρόλος των συμμάχων</vt:lpstr>
      <vt:lpstr>Παρουσίαση του PowerPoint</vt:lpstr>
      <vt:lpstr>Από την ειδησεογραφία της εποχής:</vt:lpstr>
      <vt:lpstr>Παρουσίαση του PowerPoint</vt:lpstr>
      <vt:lpstr>Charles Kassabian</vt:lpstr>
      <vt:lpstr>Μετά την κατάληψη</vt:lpstr>
      <vt:lpstr>Παρουσίαση του PowerPoint</vt:lpstr>
      <vt:lpstr>Η Συνθήκη της ΛωζάνηΣ 24 ΙΟΥΛΙΟΥ 1923</vt:lpstr>
      <vt:lpstr>ΟΡΟΙ ΓΙΑ ΤΗΝ ΤΟΥΡΚΙΑ</vt:lpstr>
      <vt:lpstr>ΟΡΟΙ ΓΙΑ ΤΗΝ ΕΛΛΑΔΑ</vt:lpstr>
      <vt:lpstr>ΟΡΟΙ ΕΛΛΑΔΑΣ</vt:lpstr>
      <vt:lpstr>ΚΑΘΕΣΤΩΣ ΠΑΤΡΙΑΡΧΕΙΟΥ</vt:lpstr>
      <vt:lpstr>ΑΝΤΑΛΛΑΓΗ</vt:lpstr>
      <vt:lpstr>ΕΚΤΑΣΗ ΑΝΤΑΛΛΑΓΗΣ</vt:lpstr>
      <vt:lpstr>Το κριτήριο τηΣ θρησκείαΣ</vt:lpstr>
      <vt:lpstr>ΑΝΑΛΛΑΞΙΜΟΙ</vt:lpstr>
      <vt:lpstr>ΕΞΑΙΡΕΘΗΚΑΝ</vt:lpstr>
      <vt:lpstr>ΣΥΝΘΗΚΗ ΒΕΡΣΑΛΛΙΩΝ</vt:lpstr>
      <vt:lpstr>ΛΗΞΗ ΘΗΤΕΙΑΣ ΒΟΥΛΗΣ ΤΩΝ ΛΑΖΑΡΩΝ: ΕΚΛΟΓΕΣ</vt:lpstr>
      <vt:lpstr>ΣΥΝΘΗΚΗ ΤΩΝ ΣΕΒΡΩΝ 28.7.1920</vt:lpstr>
      <vt:lpstr>ΣΥΝΘΗΚΗ ΤΩΝ ΣΕΒΡΩΝ</vt:lpstr>
      <vt:lpstr>ΑΠΟΠΕΙΡΑ ΚΑΤΆ ΒΕΝΙΖΕΛΟΥ</vt:lpstr>
      <vt:lpstr>ΨΗΦΙΖΕΙ Ο ΣΤΡΑΤΟΣ</vt:lpstr>
      <vt:lpstr>ΕΚΛΟΓΕΣ 1 ΝΟΕΜΒΡΙΟΥ 1920</vt:lpstr>
      <vt:lpstr>ΑΙΤΙΕΣ</vt:lpstr>
      <vt:lpstr>ΚΥΒΕΡΝΗΣΗ ΡΑΛΛΗ</vt:lpstr>
      <vt:lpstr>ΔΗΜΟΨΗΦΙΣΜΑ ΓΙΑ ΒΑΣΙΛΙΑ</vt:lpstr>
      <vt:lpstr>Γ ΣΥΝΤΑΚΤΙΚΗ ΣΥΝΕΛΕΥΣΗ</vt:lpstr>
      <vt:lpstr>ΑΛΕΞΑΝΔΡΟΣ ΠΑΠΑΝΑΣΤΑΣΙΟΥ</vt:lpstr>
      <vt:lpstr>ΚΑΤΑΡΓΗΣΗ ΑΓΡΟΤΙΚΗΣ ΜΕΤΑΡΡΥΘΜΙΣΗΣ</vt:lpstr>
      <vt:lpstr>ΤΟ ΣΠΑΣΙΜΟ ΤΟΥ ΜΕΤΩΠΟΥ</vt:lpstr>
      <vt:lpstr>Η ΔΙΚΗ ΤΩΝ 6</vt:lpstr>
      <vt:lpstr>Παρουσίαση του PowerPoint</vt:lpstr>
      <vt:lpstr>ΒΙΒΛΙΟΓΡΑΦΙΑ</vt:lpstr>
      <vt:lpstr>ΣΥΝΕΔΡΙΟ ΤΗΣ ΛΩΖΑΝΗΣ 20.10.1922</vt:lpstr>
      <vt:lpstr>Οροι Λωζάνης</vt:lpstr>
      <vt:lpstr>ΣΥΜΒΑΣΗ ΛΩΖΑΝΗΣ 30.1.1923</vt:lpstr>
      <vt:lpstr>ΑΝΑΦΟΡΕΣ</vt:lpstr>
      <vt:lpstr>ΑΝΑΦΟΡΕΣ</vt:lpstr>
      <vt:lpstr>ΑΝΑΦΟΡΕΣ</vt:lpstr>
      <vt:lpstr>ΣΥΝΕΠΕΙΕΣ ΛΩΖΑΝΗΣ</vt:lpstr>
      <vt:lpstr>ΣΥΝΕΠΕΙΕΣ ΛΩΖΑΝΗΣ</vt:lpstr>
      <vt:lpstr>ΚΥΒΕΡΝΗΣΗ ΠΛΑΣΤΗΡΑ ΚΑΙ ΑΓΡΟΤΙΚΟ ΖΗΤΗΜΑ</vt:lpstr>
      <vt:lpstr>ΕΚΛΟΓΕΣ 1923</vt:lpstr>
      <vt:lpstr>Δ ΣΥΝΤΑΚΤΙΚΗ ΣΥΝΕΛΕΥΣΗ 2 .1.1924</vt:lpstr>
      <vt:lpstr>ΑΝΑΦΟΡΕΣ</vt:lpstr>
      <vt:lpstr>ΔΙΑΣΠΑΣΗ ΤΩΝ ΦΙΛΕΛΕΥΘΕΡΩΝ</vt:lpstr>
      <vt:lpstr>ΔΙΚΤΑΤΟΡΙΑ ΠΑΓΚΑΛΟΥ</vt:lpstr>
      <vt:lpstr>ΚΥΒΕΡΝΗΣΗ ΚΟΝΔΥΛΗ</vt:lpstr>
      <vt:lpstr>ΚΥΒΕΡΝΗΣΗ ΒΕΝΙΖΕΛΟΥ 1928</vt:lpstr>
      <vt:lpstr>ΠΑΡΑΙΤΗΣΗ ΒΕΝΙΖΕΛΟΥ 21.5.1932</vt:lpstr>
      <vt:lpstr>16 ΙΑΝΟΥΑΡΙΟΥ 1933: ΚΥΒΕΡΝΗΣΗ ΒΕΝΙΖΕΛΟΥ</vt:lpstr>
      <vt:lpstr>ΕΚΛΟΓΕΣ 5.3.1933</vt:lpstr>
      <vt:lpstr>ΚΙΝΗΜΑ ΠΛΑΣΤΗΡΑ</vt:lpstr>
      <vt:lpstr>ΕΠΙΚΡΑΤΗΣΗ ΚΙΝΗΜΑΤΟΣ</vt:lpstr>
      <vt:lpstr>ΚΥΒΕΡΝΗΣΗ ΤΣΑΛΔΑΡΗ:</vt:lpstr>
      <vt:lpstr>ΠΑΛΙΝΟΡΘΩΣΗ ΒΑΣΙΛΕΙΑΣ</vt:lpstr>
      <vt:lpstr>Επιστροφή Γεωργίου Β 25.11.1935</vt:lpstr>
      <vt:lpstr>ΕΚΛΟΓΕΣ 26.1.1936</vt:lpstr>
      <vt:lpstr>ΔΙΚΤΑΤΟΡΙΑ ΜΕΤΑΞΑ</vt:lpstr>
      <vt:lpstr>Τα χαρακτηριστικά του καθεστώτος Μεταξά</vt:lpstr>
      <vt:lpstr>ΠΕΡΙ ΦΑΣΙΣΜΟΥ</vt:lpstr>
      <vt:lpstr>ΔΙΚΤΑΤΟΡΙΑ </vt:lpstr>
      <vt:lpstr>ΔΙΚΤΑΤΟΡΙΑ ΜΕΤΑΞΑ</vt:lpstr>
      <vt:lpstr>ΑΝΤΙΚΟΜΟΥΝΙΣΜΟΣ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ΙΣΤΟΡΙΚΟ ΠΛΑΙΣΙΟ ΤΗΣ ΠΕΡΙΟΔΟΥ 1913-1936 </dc:title>
  <dc:creator>User</dc:creator>
  <cp:lastModifiedBy>User</cp:lastModifiedBy>
  <cp:revision>172</cp:revision>
  <dcterms:created xsi:type="dcterms:W3CDTF">2020-11-04T10:23:46Z</dcterms:created>
  <dcterms:modified xsi:type="dcterms:W3CDTF">2020-11-09T06:46:39Z</dcterms:modified>
</cp:coreProperties>
</file>