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347" r:id="rId3"/>
    <p:sldId id="348" r:id="rId4"/>
    <p:sldId id="380" r:id="rId5"/>
    <p:sldId id="350" r:id="rId6"/>
    <p:sldId id="349" r:id="rId7"/>
    <p:sldId id="351" r:id="rId8"/>
    <p:sldId id="352" r:id="rId9"/>
    <p:sldId id="353" r:id="rId10"/>
    <p:sldId id="354" r:id="rId11"/>
    <p:sldId id="355" r:id="rId12"/>
    <p:sldId id="356" r:id="rId13"/>
    <p:sldId id="357" r:id="rId14"/>
    <p:sldId id="358" r:id="rId15"/>
    <p:sldId id="359" r:id="rId16"/>
    <p:sldId id="360" r:id="rId17"/>
    <p:sldId id="361" r:id="rId18"/>
    <p:sldId id="362" r:id="rId19"/>
    <p:sldId id="363" r:id="rId20"/>
    <p:sldId id="364" r:id="rId21"/>
    <p:sldId id="365" r:id="rId22"/>
    <p:sldId id="366" r:id="rId23"/>
    <p:sldId id="367" r:id="rId24"/>
    <p:sldId id="368" r:id="rId25"/>
    <p:sldId id="369" r:id="rId26"/>
    <p:sldId id="370" r:id="rId27"/>
    <p:sldId id="371" r:id="rId28"/>
    <p:sldId id="372" r:id="rId29"/>
    <p:sldId id="374" r:id="rId30"/>
    <p:sldId id="376" r:id="rId31"/>
    <p:sldId id="373" r:id="rId32"/>
    <p:sldId id="377" r:id="rId33"/>
    <p:sldId id="378" r:id="rId34"/>
    <p:sldId id="379" r:id="rId35"/>
    <p:sldId id="381" r:id="rId36"/>
    <p:sldId id="382"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28F"/>
    <a:srgbClr val="AE5A21"/>
    <a:srgbClr val="A22323"/>
    <a:srgbClr val="EE82EE"/>
    <a:srgbClr val="CA8A8A"/>
    <a:srgbClr val="1313FF"/>
    <a:srgbClr val="4792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50" autoAdjust="0"/>
    <p:restoredTop sz="94660"/>
  </p:normalViewPr>
  <p:slideViewPr>
    <p:cSldViewPr snapToGrid="0">
      <p:cViewPr varScale="1">
        <p:scale>
          <a:sx n="110" d="100"/>
          <a:sy n="110" d="100"/>
        </p:scale>
        <p:origin x="306"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7" name="Date Placeholder 6"/>
          <p:cNvSpPr>
            <a:spLocks noGrp="1"/>
          </p:cNvSpPr>
          <p:nvPr>
            <p:ph type="dt" sz="half" idx="10"/>
          </p:nvPr>
        </p:nvSpPr>
        <p:spPr/>
        <p:txBody>
          <a:bodyPr/>
          <a:lstStyle/>
          <a:p>
            <a:fld id="{1417F3EC-D847-497D-AFA3-CB7664EFBF59}" type="datetimeFigureOut">
              <a:rPr lang="en-US" smtClean="0"/>
              <a:t>10/26/2023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79354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25467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71041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3944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29618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1417F3EC-D847-497D-AFA3-CB7664EFBF59}" type="datetimeFigureOut">
              <a:rPr lang="en-US" smtClean="0"/>
              <a:t>10/26/2023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1235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1417F3EC-D847-497D-AFA3-CB7664EFBF59}" type="datetimeFigureOut">
              <a:rPr lang="en-US" smtClean="0"/>
              <a:t>10/26/2023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70500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84318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105592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lvl1pPr>
              <a:defRPr>
                <a:solidFill>
                  <a:schemeClr val="accent2">
                    <a:lumMod val="60000"/>
                    <a:lumOff val="40000"/>
                  </a:schemeClr>
                </a:solidFill>
              </a:defRPr>
            </a:lvl1pPr>
          </a:lstStyle>
          <a:p>
            <a:r>
              <a:rPr lang="el-GR" dirty="0"/>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46004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l-GR"/>
              <a:t>Κάντε κλικ για να επεξεργαστείτε τον τίτλο υποδείγματος</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93434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1417F3EC-D847-497D-AFA3-CB7664EFBF59}"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37017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120000" y="2505075"/>
            <a:ext cx="5025216"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p>
        </p:txBody>
      </p:sp>
      <p:sp>
        <p:nvSpPr>
          <p:cNvPr id="6" name="Content Placeholder 5"/>
          <p:cNvSpPr>
            <a:spLocks noGrp="1"/>
          </p:cNvSpPr>
          <p:nvPr>
            <p:ph sz="quarter" idx="4"/>
          </p:nvPr>
        </p:nvSpPr>
        <p:spPr>
          <a:xfrm>
            <a:off x="6319840" y="2505075"/>
            <a:ext cx="503554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1417F3EC-D847-497D-AFA3-CB7664EFBF59}" type="datetimeFigureOut">
              <a:rPr lang="en-US" smtClean="0"/>
              <a:t>10/26/2023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86727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1417F3EC-D847-497D-AFA3-CB7664EFBF59}" type="datetimeFigureOut">
              <a:rPr lang="en-US" smtClean="0"/>
              <a:t>10/26/2023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66875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17F3EC-D847-497D-AFA3-CB7664EFBF59}" type="datetimeFigureOut">
              <a:rPr lang="en-US" smtClean="0"/>
              <a:t>10/26/2023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80259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92919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150513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1417F3EC-D847-497D-AFA3-CB7664EFBF59}" type="datetimeFigureOut">
              <a:rPr lang="en-US" smtClean="0"/>
              <a:t>10/26/2023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00911821-57A4-4420-95F2-2AE7D8526F8E}" type="slidenum">
              <a:rPr lang="en-US" smtClean="0"/>
              <a:t>‹#›</a:t>
            </a:fld>
            <a:endParaRPr lang="en-US"/>
          </a:p>
        </p:txBody>
      </p:sp>
      <p:pic>
        <p:nvPicPr>
          <p:cNvPr id="7170" name="Picture 2">
            <a:extLst>
              <a:ext uri="{FF2B5EF4-FFF2-40B4-BE49-F238E27FC236}">
                <a16:creationId xmlns:a16="http://schemas.microsoft.com/office/drawing/2014/main" id="{DB47B6E8-9CC0-0AC6-7D26-BA6582234CA1}"/>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27821" y="6106958"/>
            <a:ext cx="3539612" cy="612058"/>
          </a:xfrm>
          <a:prstGeom prst="rect">
            <a:avLst/>
          </a:prstGeom>
          <a:noFill/>
          <a:extLst>
            <a:ext uri="{909E8E84-426E-40DD-AFC4-6F175D3DCCD1}">
              <a14:hiddenFill xmlns:a14="http://schemas.microsoft.com/office/drawing/2010/main">
                <a:solidFill>
                  <a:srgbClr val="FFFFFF"/>
                </a:solidFill>
              </a14:hiddenFill>
            </a:ext>
          </a:extLst>
        </p:spPr>
      </p:pic>
      <p:pic>
        <p:nvPicPr>
          <p:cNvPr id="7" name="Εικόνα 6">
            <a:extLst>
              <a:ext uri="{FF2B5EF4-FFF2-40B4-BE49-F238E27FC236}">
                <a16:creationId xmlns:a16="http://schemas.microsoft.com/office/drawing/2014/main" id="{1C4CFE76-B533-5EEF-16D2-DB99BF77E800}"/>
              </a:ext>
            </a:extLst>
          </p:cNvPr>
          <p:cNvPicPr>
            <a:picLocks noChangeAspect="1"/>
          </p:cNvPicPr>
          <p:nvPr userDrawn="1"/>
        </p:nvPicPr>
        <p:blipFill>
          <a:blip r:embed="rId21"/>
          <a:stretch>
            <a:fillRect/>
          </a:stretch>
        </p:blipFill>
        <p:spPr>
          <a:xfrm>
            <a:off x="11344780" y="6038491"/>
            <a:ext cx="714578" cy="715249"/>
          </a:xfrm>
          <a:prstGeom prst="rect">
            <a:avLst/>
          </a:prstGeom>
        </p:spPr>
      </p:pic>
      <p:sp>
        <p:nvSpPr>
          <p:cNvPr id="8" name="TextBox 7">
            <a:extLst>
              <a:ext uri="{FF2B5EF4-FFF2-40B4-BE49-F238E27FC236}">
                <a16:creationId xmlns:a16="http://schemas.microsoft.com/office/drawing/2014/main" id="{3A9C649C-FD68-00E0-7341-E03289EA504C}"/>
              </a:ext>
            </a:extLst>
          </p:cNvPr>
          <p:cNvSpPr txBox="1"/>
          <p:nvPr userDrawn="1"/>
        </p:nvSpPr>
        <p:spPr>
          <a:xfrm>
            <a:off x="7254801" y="6122737"/>
            <a:ext cx="4088921" cy="646331"/>
          </a:xfrm>
          <a:prstGeom prst="rect">
            <a:avLst/>
          </a:prstGeom>
          <a:noFill/>
        </p:spPr>
        <p:txBody>
          <a:bodyPr wrap="square" rtlCol="0">
            <a:spAutoFit/>
          </a:bodyPr>
          <a:lstStyle/>
          <a:p>
            <a:pPr algn="r"/>
            <a:r>
              <a:rPr lang="el-GR" b="1" dirty="0">
                <a:solidFill>
                  <a:srgbClr val="686566"/>
                </a:solidFill>
                <a:latin typeface="Cera Pro" panose="00000400000000000000" pitchFamily="2" charset="0"/>
              </a:rPr>
              <a:t>ΤΜΗΜΑ </a:t>
            </a:r>
            <a:br>
              <a:rPr lang="el-GR" b="1" dirty="0">
                <a:solidFill>
                  <a:srgbClr val="686566"/>
                </a:solidFill>
                <a:latin typeface="Cera Pro" panose="00000400000000000000" pitchFamily="2" charset="0"/>
              </a:rPr>
            </a:br>
            <a:r>
              <a:rPr lang="el-GR" b="1" dirty="0">
                <a:solidFill>
                  <a:srgbClr val="686566"/>
                </a:solidFill>
                <a:latin typeface="Cera Pro" panose="00000400000000000000" pitchFamily="2" charset="0"/>
              </a:rPr>
              <a:t>ΜΗΧΑΝΙΚΩΝ ΟΡΥΚΤΩΝ ΠΟΡΩΝ</a:t>
            </a:r>
            <a:endParaRPr lang="en-US" b="1" dirty="0">
              <a:solidFill>
                <a:srgbClr val="686566"/>
              </a:solidFill>
              <a:latin typeface="Cera Pro" panose="00000400000000000000" pitchFamily="2" charset="0"/>
            </a:endParaRPr>
          </a:p>
        </p:txBody>
      </p:sp>
    </p:spTree>
    <p:extLst>
      <p:ext uri="{BB962C8B-B14F-4D97-AF65-F5344CB8AC3E}">
        <p14:creationId xmlns:p14="http://schemas.microsoft.com/office/powerpoint/2010/main" val="245366272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nayuki.io/page/simulated-annealing-demo" TargetMode="External"/><Relationship Id="rId2" Type="http://schemas.openxmlformats.org/officeDocument/2006/relationships/image" Target="../media/image17.gif"/><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s://www.fourmilab.ch/documents/travelling/anneal/" TargetMode="Externa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aima.cs.berkeley.edu/"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31DEAB-F42A-1F13-4409-FDAE7E6993AA}"/>
              </a:ext>
            </a:extLst>
          </p:cNvPr>
          <p:cNvSpPr>
            <a:spLocks noGrp="1"/>
          </p:cNvSpPr>
          <p:nvPr>
            <p:ph type="ctrTitle"/>
          </p:nvPr>
        </p:nvSpPr>
        <p:spPr>
          <a:xfrm>
            <a:off x="731519" y="3520197"/>
            <a:ext cx="10622280" cy="1641490"/>
          </a:xfrm>
        </p:spPr>
        <p:txBody>
          <a:bodyPr>
            <a:normAutofit/>
          </a:bodyPr>
          <a:lstStyle/>
          <a:p>
            <a:pPr algn="l"/>
            <a:r>
              <a:rPr lang="el-GR" sz="3100" spc="300" dirty="0"/>
              <a:t>Εφαρμογές </a:t>
            </a:r>
            <a:br>
              <a:rPr lang="el-GR" sz="3100" spc="300" dirty="0"/>
            </a:br>
            <a:r>
              <a:rPr lang="el-GR" sz="3100" spc="300" dirty="0"/>
              <a:t>Τεχνητής Νοημοσύνης στη </a:t>
            </a:r>
            <a:br>
              <a:rPr lang="el-GR" sz="3100" spc="300" dirty="0"/>
            </a:br>
            <a:r>
              <a:rPr lang="el-GR" sz="3100" spc="300" dirty="0"/>
              <a:t>Μηχανική Ορυκτών Πόρων</a:t>
            </a:r>
            <a:endParaRPr lang="en-US" sz="3100" spc="300" dirty="0"/>
          </a:p>
        </p:txBody>
      </p:sp>
      <p:sp>
        <p:nvSpPr>
          <p:cNvPr id="3" name="Υπότιτλος 2">
            <a:extLst>
              <a:ext uri="{FF2B5EF4-FFF2-40B4-BE49-F238E27FC236}">
                <a16:creationId xmlns:a16="http://schemas.microsoft.com/office/drawing/2014/main" id="{2C0C8EA4-560A-D75D-F6C7-1591CC00AD5A}"/>
              </a:ext>
            </a:extLst>
          </p:cNvPr>
          <p:cNvSpPr>
            <a:spLocks noGrp="1"/>
          </p:cNvSpPr>
          <p:nvPr>
            <p:ph type="subTitle" idx="1"/>
          </p:nvPr>
        </p:nvSpPr>
        <p:spPr>
          <a:xfrm>
            <a:off x="731519" y="3816282"/>
            <a:ext cx="10622280" cy="2636756"/>
          </a:xfrm>
        </p:spPr>
        <p:txBody>
          <a:bodyPr>
            <a:normAutofit/>
          </a:bodyPr>
          <a:lstStyle/>
          <a:p>
            <a:pPr algn="l"/>
            <a:r>
              <a:rPr lang="el-GR" sz="4000" dirty="0">
                <a:latin typeface="Bahnschrift Light" panose="020B0502040204020203" pitchFamily="34" charset="0"/>
              </a:rPr>
              <a:t>4. Αναζήτηση σε πολύπλοκα </a:t>
            </a:r>
            <a:br>
              <a:rPr lang="el-GR" sz="4000" dirty="0">
                <a:latin typeface="Bahnschrift Light" panose="020B0502040204020203" pitchFamily="34" charset="0"/>
              </a:rPr>
            </a:br>
            <a:r>
              <a:rPr lang="el-GR" sz="4000" dirty="0">
                <a:latin typeface="Bahnschrift Light" panose="020B0502040204020203" pitchFamily="34" charset="0"/>
              </a:rPr>
              <a:t>περιβάλλοντα</a:t>
            </a:r>
          </a:p>
          <a:p>
            <a:pPr algn="l"/>
            <a:endParaRPr lang="el-GR" sz="1800" dirty="0">
              <a:latin typeface="Bahnschrift Light" panose="020B0502040204020203" pitchFamily="34" charset="0"/>
            </a:endParaRPr>
          </a:p>
        </p:txBody>
      </p:sp>
      <p:pic>
        <p:nvPicPr>
          <p:cNvPr id="5" name="Picture 4">
            <a:extLst>
              <a:ext uri="{FF2B5EF4-FFF2-40B4-BE49-F238E27FC236}">
                <a16:creationId xmlns:a16="http://schemas.microsoft.com/office/drawing/2014/main" id="{E82FB94D-0C7C-98DC-EB87-15B9C2CEF413}"/>
              </a:ext>
            </a:extLst>
          </p:cNvPr>
          <p:cNvPicPr>
            <a:picLocks noChangeAspect="1"/>
          </p:cNvPicPr>
          <p:nvPr/>
        </p:nvPicPr>
        <p:blipFill rotWithShape="1">
          <a:blip r:embed="rId3"/>
          <a:srcRect t="27252" b="28788"/>
          <a:stretch/>
        </p:blipFill>
        <p:spPr>
          <a:xfrm>
            <a:off x="20" y="10"/>
            <a:ext cx="12191980" cy="3443533"/>
          </a:xfrm>
          <a:prstGeom prst="rect">
            <a:avLst/>
          </a:prstGeom>
        </p:spPr>
      </p:pic>
      <p:pic>
        <p:nvPicPr>
          <p:cNvPr id="6" name="Εικόνα 5">
            <a:extLst>
              <a:ext uri="{FF2B5EF4-FFF2-40B4-BE49-F238E27FC236}">
                <a16:creationId xmlns:a16="http://schemas.microsoft.com/office/drawing/2014/main" id="{67B72E4E-B973-BC97-83DC-490270B5F94B}"/>
              </a:ext>
            </a:extLst>
          </p:cNvPr>
          <p:cNvPicPr>
            <a:picLocks noChangeAspect="1"/>
          </p:cNvPicPr>
          <p:nvPr/>
        </p:nvPicPr>
        <p:blipFill>
          <a:blip r:embed="rId4"/>
          <a:stretch>
            <a:fillRect/>
          </a:stretch>
        </p:blipFill>
        <p:spPr>
          <a:xfrm>
            <a:off x="7610319" y="1419225"/>
            <a:ext cx="4150267" cy="4019550"/>
          </a:xfrm>
          <a:prstGeom prst="rect">
            <a:avLst/>
          </a:prstGeom>
        </p:spPr>
      </p:pic>
    </p:spTree>
    <p:extLst>
      <p:ext uri="{BB962C8B-B14F-4D97-AF65-F5344CB8AC3E}">
        <p14:creationId xmlns:p14="http://schemas.microsoft.com/office/powerpoint/2010/main" val="175857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FFB393-AC70-1FD6-0D4E-E803843B6F19}"/>
              </a:ext>
            </a:extLst>
          </p:cNvPr>
          <p:cNvSpPr>
            <a:spLocks noGrp="1"/>
          </p:cNvSpPr>
          <p:nvPr>
            <p:ph type="title"/>
          </p:nvPr>
        </p:nvSpPr>
        <p:spPr>
          <a:xfrm>
            <a:off x="838200" y="100965"/>
            <a:ext cx="10515600" cy="1325563"/>
          </a:xfrm>
        </p:spPr>
        <p:txBody>
          <a:bodyPr/>
          <a:lstStyle/>
          <a:p>
            <a:r>
              <a:rPr lang="el-GR" dirty="0"/>
              <a:t>Το πρόβλημα των ν-βασιλισσών</a:t>
            </a:r>
            <a:endParaRPr lang="en-US" dirty="0"/>
          </a:p>
        </p:txBody>
      </p:sp>
      <p:sp>
        <p:nvSpPr>
          <p:cNvPr id="3" name="Θέση περιεχομένου 2">
            <a:extLst>
              <a:ext uri="{FF2B5EF4-FFF2-40B4-BE49-F238E27FC236}">
                <a16:creationId xmlns:a16="http://schemas.microsoft.com/office/drawing/2014/main" id="{77CB63AA-ADC8-814B-6C25-3FD3997042FB}"/>
              </a:ext>
            </a:extLst>
          </p:cNvPr>
          <p:cNvSpPr>
            <a:spLocks noGrp="1"/>
          </p:cNvSpPr>
          <p:nvPr>
            <p:ph idx="1"/>
          </p:nvPr>
        </p:nvSpPr>
        <p:spPr>
          <a:xfrm>
            <a:off x="708917" y="1165510"/>
            <a:ext cx="10644883" cy="2263490"/>
          </a:xfrm>
        </p:spPr>
        <p:txBody>
          <a:bodyPr>
            <a:normAutofit/>
          </a:bodyPr>
          <a:lstStyle/>
          <a:p>
            <a:r>
              <a:rPr lang="el-GR" sz="2000" dirty="0"/>
              <a:t>Στόχος: ν βασίλισσες στη σκακιέρα χωρίς συγκρούσεις, δηλαδή καμία βασίλισσα να μπορεί να επιτεθεί σε άλλη
Καταστάσεις: ν βασίλισσες επί της σκακιέρας, μία ανά στήλη
Ενέργειες: μετακίνηση μιας βασίλισσας στη στήλη της
Συνάρτηση </a:t>
            </a:r>
            <a:r>
              <a:rPr lang="el-GR" sz="2000" dirty="0" err="1"/>
              <a:t>ευρετικής</a:t>
            </a:r>
            <a:r>
              <a:rPr lang="el-GR" sz="2000" dirty="0"/>
              <a:t> τιμής: αριθμός διενέξεων</a:t>
            </a:r>
            <a:endParaRPr lang="en-US" sz="2000" dirty="0"/>
          </a:p>
        </p:txBody>
      </p:sp>
      <p:pic>
        <p:nvPicPr>
          <p:cNvPr id="4" name="Picture 3">
            <a:extLst>
              <a:ext uri="{FF2B5EF4-FFF2-40B4-BE49-F238E27FC236}">
                <a16:creationId xmlns:a16="http://schemas.microsoft.com/office/drawing/2014/main" id="{1B917D10-41D6-C06A-7B2C-C47FDAC1CF5C}"/>
              </a:ext>
            </a:extLst>
          </p:cNvPr>
          <p:cNvPicPr>
            <a:picLocks noChangeAspect="1"/>
          </p:cNvPicPr>
          <p:nvPr/>
        </p:nvPicPr>
        <p:blipFill>
          <a:blip r:embed="rId2"/>
          <a:stretch>
            <a:fillRect/>
          </a:stretch>
        </p:blipFill>
        <p:spPr>
          <a:xfrm>
            <a:off x="1601598" y="3286760"/>
            <a:ext cx="8859520" cy="2753635"/>
          </a:xfrm>
          <a:prstGeom prst="rect">
            <a:avLst/>
          </a:prstGeom>
        </p:spPr>
      </p:pic>
    </p:spTree>
    <p:extLst>
      <p:ext uri="{BB962C8B-B14F-4D97-AF65-F5344CB8AC3E}">
        <p14:creationId xmlns:p14="http://schemas.microsoft.com/office/powerpoint/2010/main" val="345080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41348D-8505-C161-A18D-1C822A1F9824}"/>
              </a:ext>
            </a:extLst>
          </p:cNvPr>
          <p:cNvSpPr>
            <a:spLocks noGrp="1"/>
          </p:cNvSpPr>
          <p:nvPr>
            <p:ph type="title"/>
          </p:nvPr>
        </p:nvSpPr>
        <p:spPr>
          <a:xfrm>
            <a:off x="838200" y="80645"/>
            <a:ext cx="10515600" cy="1325563"/>
          </a:xfrm>
        </p:spPr>
        <p:txBody>
          <a:bodyPr/>
          <a:lstStyle/>
          <a:p>
            <a:r>
              <a:rPr lang="el-GR" dirty="0"/>
              <a:t>Τοπικά και ολικά ακρότατα</a:t>
            </a:r>
            <a:endParaRPr lang="en-US" dirty="0"/>
          </a:p>
        </p:txBody>
      </p:sp>
      <p:pic>
        <p:nvPicPr>
          <p:cNvPr id="2052" name="Picture 4" descr="Hill Climbing Algorithm in AI - Javatpoint">
            <a:extLst>
              <a:ext uri="{FF2B5EF4-FFF2-40B4-BE49-F238E27FC236}">
                <a16:creationId xmlns:a16="http://schemas.microsoft.com/office/drawing/2014/main" id="{88FD1033-EBFB-63CD-DCA3-5ABA15677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04594"/>
            <a:ext cx="7771544" cy="49455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8B7D268-D558-076C-877B-D26663E71268}"/>
              </a:ext>
            </a:extLst>
          </p:cNvPr>
          <p:cNvSpPr txBox="1"/>
          <p:nvPr/>
        </p:nvSpPr>
        <p:spPr>
          <a:xfrm>
            <a:off x="4155668" y="1437030"/>
            <a:ext cx="2336800" cy="369332"/>
          </a:xfrm>
          <a:prstGeom prst="rect">
            <a:avLst/>
          </a:prstGeom>
          <a:solidFill>
            <a:schemeClr val="tx1"/>
          </a:solidFill>
        </p:spPr>
        <p:txBody>
          <a:bodyPr wrap="square" rtlCol="0">
            <a:spAutoFit/>
          </a:bodyPr>
          <a:lstStyle/>
          <a:p>
            <a:r>
              <a:rPr lang="el-GR" b="1" dirty="0">
                <a:solidFill>
                  <a:srgbClr val="00B050"/>
                </a:solidFill>
              </a:rPr>
              <a:t>Ολικό μέγιστο</a:t>
            </a:r>
            <a:endParaRPr lang="en-US" b="1" dirty="0">
              <a:solidFill>
                <a:srgbClr val="00B050"/>
              </a:solidFill>
            </a:endParaRPr>
          </a:p>
        </p:txBody>
      </p:sp>
      <p:sp>
        <p:nvSpPr>
          <p:cNvPr id="10" name="TextBox 9">
            <a:extLst>
              <a:ext uri="{FF2B5EF4-FFF2-40B4-BE49-F238E27FC236}">
                <a16:creationId xmlns:a16="http://schemas.microsoft.com/office/drawing/2014/main" id="{77395F57-5520-C493-41D8-CF96A82D34DE}"/>
              </a:ext>
            </a:extLst>
          </p:cNvPr>
          <p:cNvSpPr txBox="1"/>
          <p:nvPr/>
        </p:nvSpPr>
        <p:spPr>
          <a:xfrm>
            <a:off x="5049026" y="3002109"/>
            <a:ext cx="2336800" cy="369332"/>
          </a:xfrm>
          <a:prstGeom prst="rect">
            <a:avLst/>
          </a:prstGeom>
          <a:solidFill>
            <a:schemeClr val="tx1"/>
          </a:solidFill>
        </p:spPr>
        <p:txBody>
          <a:bodyPr wrap="square" rtlCol="0">
            <a:spAutoFit/>
          </a:bodyPr>
          <a:lstStyle/>
          <a:p>
            <a:r>
              <a:rPr lang="el-GR" b="1" dirty="0">
                <a:solidFill>
                  <a:srgbClr val="00B050"/>
                </a:solidFill>
              </a:rPr>
              <a:t>Τοπικό μέγιστο</a:t>
            </a:r>
            <a:endParaRPr lang="en-US" b="1" dirty="0">
              <a:solidFill>
                <a:srgbClr val="00B050"/>
              </a:solidFill>
            </a:endParaRPr>
          </a:p>
        </p:txBody>
      </p:sp>
      <p:sp>
        <p:nvSpPr>
          <p:cNvPr id="11" name="TextBox 10">
            <a:extLst>
              <a:ext uri="{FF2B5EF4-FFF2-40B4-BE49-F238E27FC236}">
                <a16:creationId xmlns:a16="http://schemas.microsoft.com/office/drawing/2014/main" id="{2259F409-195B-C4AA-2077-C55855F11DFA}"/>
              </a:ext>
            </a:extLst>
          </p:cNvPr>
          <p:cNvSpPr txBox="1"/>
          <p:nvPr/>
        </p:nvSpPr>
        <p:spPr>
          <a:xfrm>
            <a:off x="5951933" y="3470711"/>
            <a:ext cx="2493423" cy="369332"/>
          </a:xfrm>
          <a:prstGeom prst="rect">
            <a:avLst/>
          </a:prstGeom>
          <a:solidFill>
            <a:schemeClr val="tx1"/>
          </a:solidFill>
        </p:spPr>
        <p:txBody>
          <a:bodyPr wrap="square" rtlCol="0">
            <a:spAutoFit/>
          </a:bodyPr>
          <a:lstStyle/>
          <a:p>
            <a:r>
              <a:rPr lang="el-GR" b="1" dirty="0">
                <a:solidFill>
                  <a:srgbClr val="00B050"/>
                </a:solidFill>
              </a:rPr>
              <a:t>Οροπέδιο</a:t>
            </a:r>
            <a:endParaRPr lang="en-US" b="1" dirty="0">
              <a:solidFill>
                <a:srgbClr val="00B050"/>
              </a:solidFill>
            </a:endParaRPr>
          </a:p>
        </p:txBody>
      </p:sp>
      <p:sp>
        <p:nvSpPr>
          <p:cNvPr id="12" name="TextBox 11">
            <a:extLst>
              <a:ext uri="{FF2B5EF4-FFF2-40B4-BE49-F238E27FC236}">
                <a16:creationId xmlns:a16="http://schemas.microsoft.com/office/drawing/2014/main" id="{AB24BB37-3E49-995F-6FB7-B6C6915F6F68}"/>
              </a:ext>
            </a:extLst>
          </p:cNvPr>
          <p:cNvSpPr txBox="1"/>
          <p:nvPr/>
        </p:nvSpPr>
        <p:spPr>
          <a:xfrm>
            <a:off x="1983253" y="3002109"/>
            <a:ext cx="965428" cy="369332"/>
          </a:xfrm>
          <a:prstGeom prst="rect">
            <a:avLst/>
          </a:prstGeom>
          <a:solidFill>
            <a:schemeClr val="tx1"/>
          </a:solidFill>
        </p:spPr>
        <p:txBody>
          <a:bodyPr wrap="square" rtlCol="0">
            <a:spAutoFit/>
          </a:bodyPr>
          <a:lstStyle/>
          <a:p>
            <a:r>
              <a:rPr lang="el-GR" b="1" dirty="0">
                <a:solidFill>
                  <a:srgbClr val="00B050"/>
                </a:solidFill>
              </a:rPr>
              <a:t>Ώμος</a:t>
            </a:r>
            <a:endParaRPr lang="en-US" b="1" dirty="0">
              <a:solidFill>
                <a:srgbClr val="00B050"/>
              </a:solidFill>
            </a:endParaRPr>
          </a:p>
        </p:txBody>
      </p:sp>
      <p:sp>
        <p:nvSpPr>
          <p:cNvPr id="13" name="TextBox 12">
            <a:extLst>
              <a:ext uri="{FF2B5EF4-FFF2-40B4-BE49-F238E27FC236}">
                <a16:creationId xmlns:a16="http://schemas.microsoft.com/office/drawing/2014/main" id="{854A7EB3-6602-19F3-2BE8-64EAA2183568}"/>
              </a:ext>
            </a:extLst>
          </p:cNvPr>
          <p:cNvSpPr txBox="1"/>
          <p:nvPr/>
        </p:nvSpPr>
        <p:spPr>
          <a:xfrm>
            <a:off x="3728073" y="5511199"/>
            <a:ext cx="1922714" cy="612000"/>
          </a:xfrm>
          <a:prstGeom prst="rect">
            <a:avLst/>
          </a:prstGeom>
          <a:solidFill>
            <a:schemeClr val="tx1"/>
          </a:solidFill>
        </p:spPr>
        <p:txBody>
          <a:bodyPr wrap="square" rtlCol="0">
            <a:spAutoFit/>
          </a:bodyPr>
          <a:lstStyle/>
          <a:p>
            <a:pPr algn="ctr"/>
            <a:r>
              <a:rPr lang="el-GR" b="1" dirty="0">
                <a:solidFill>
                  <a:srgbClr val="00B050"/>
                </a:solidFill>
              </a:rPr>
              <a:t>Τρέχουσα κατάσταση</a:t>
            </a:r>
            <a:endParaRPr lang="en-US" b="1" dirty="0">
              <a:solidFill>
                <a:srgbClr val="00B050"/>
              </a:solidFill>
            </a:endParaRPr>
          </a:p>
        </p:txBody>
      </p:sp>
      <p:sp>
        <p:nvSpPr>
          <p:cNvPr id="14" name="TextBox 13">
            <a:extLst>
              <a:ext uri="{FF2B5EF4-FFF2-40B4-BE49-F238E27FC236}">
                <a16:creationId xmlns:a16="http://schemas.microsoft.com/office/drawing/2014/main" id="{71CE6D1B-3A37-68FA-0C4C-DEBC34722789}"/>
              </a:ext>
            </a:extLst>
          </p:cNvPr>
          <p:cNvSpPr txBox="1"/>
          <p:nvPr/>
        </p:nvSpPr>
        <p:spPr>
          <a:xfrm>
            <a:off x="7301767" y="5207818"/>
            <a:ext cx="1238893" cy="461665"/>
          </a:xfrm>
          <a:prstGeom prst="rect">
            <a:avLst/>
          </a:prstGeom>
          <a:solidFill>
            <a:schemeClr val="tx1"/>
          </a:solidFill>
        </p:spPr>
        <p:txBody>
          <a:bodyPr wrap="square" rtlCol="0">
            <a:spAutoFit/>
          </a:bodyPr>
          <a:lstStyle/>
          <a:p>
            <a:pPr algn="ctr"/>
            <a:r>
              <a:rPr lang="el-GR" sz="1200" b="1" dirty="0">
                <a:solidFill>
                  <a:schemeClr val="bg1"/>
                </a:solidFill>
              </a:rPr>
              <a:t>Χώρος καταστάσεων</a:t>
            </a:r>
            <a:endParaRPr lang="en-US" sz="1200" b="1" dirty="0">
              <a:solidFill>
                <a:schemeClr val="bg1"/>
              </a:solidFill>
            </a:endParaRPr>
          </a:p>
        </p:txBody>
      </p:sp>
      <p:sp>
        <p:nvSpPr>
          <p:cNvPr id="15" name="TextBox 14">
            <a:extLst>
              <a:ext uri="{FF2B5EF4-FFF2-40B4-BE49-F238E27FC236}">
                <a16:creationId xmlns:a16="http://schemas.microsoft.com/office/drawing/2014/main" id="{BCB10879-87BC-737B-5EE0-62472872C9C5}"/>
              </a:ext>
            </a:extLst>
          </p:cNvPr>
          <p:cNvSpPr txBox="1"/>
          <p:nvPr/>
        </p:nvSpPr>
        <p:spPr>
          <a:xfrm rot="16200000">
            <a:off x="165414" y="3301433"/>
            <a:ext cx="2490627" cy="338554"/>
          </a:xfrm>
          <a:prstGeom prst="rect">
            <a:avLst/>
          </a:prstGeom>
          <a:solidFill>
            <a:schemeClr val="tx1"/>
          </a:solidFill>
        </p:spPr>
        <p:txBody>
          <a:bodyPr wrap="square" rtlCol="0">
            <a:spAutoFit/>
          </a:bodyPr>
          <a:lstStyle/>
          <a:p>
            <a:pPr algn="ctr"/>
            <a:r>
              <a:rPr lang="el-GR" sz="1600" b="1" dirty="0">
                <a:solidFill>
                  <a:schemeClr val="bg1"/>
                </a:solidFill>
              </a:rPr>
              <a:t>Αντικειμενική συνάρτηση</a:t>
            </a:r>
            <a:endParaRPr lang="en-US" sz="1600" b="1" dirty="0">
              <a:solidFill>
                <a:schemeClr val="bg1"/>
              </a:solidFill>
            </a:endParaRPr>
          </a:p>
        </p:txBody>
      </p:sp>
      <p:sp>
        <p:nvSpPr>
          <p:cNvPr id="16" name="Ορθογώνιο 15">
            <a:extLst>
              <a:ext uri="{FF2B5EF4-FFF2-40B4-BE49-F238E27FC236}">
                <a16:creationId xmlns:a16="http://schemas.microsoft.com/office/drawing/2014/main" id="{78171C5C-DAB3-3C72-1BFE-B48AE7A99D93}"/>
              </a:ext>
            </a:extLst>
          </p:cNvPr>
          <p:cNvSpPr/>
          <p:nvPr/>
        </p:nvSpPr>
        <p:spPr>
          <a:xfrm>
            <a:off x="838200" y="1426756"/>
            <a:ext cx="2110481" cy="27875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80FC1D2-4786-8ABD-68C4-2CCC8C930206}"/>
              </a:ext>
            </a:extLst>
          </p:cNvPr>
          <p:cNvSpPr txBox="1"/>
          <p:nvPr/>
        </p:nvSpPr>
        <p:spPr>
          <a:xfrm>
            <a:off x="8784404" y="1071809"/>
            <a:ext cx="3142808" cy="5078313"/>
          </a:xfrm>
          <a:prstGeom prst="rect">
            <a:avLst/>
          </a:prstGeom>
          <a:noFill/>
        </p:spPr>
        <p:txBody>
          <a:bodyPr wrap="square" rtlCol="0">
            <a:spAutoFit/>
          </a:bodyPr>
          <a:lstStyle/>
          <a:p>
            <a:r>
              <a:rPr lang="el-GR" b="1" dirty="0">
                <a:solidFill>
                  <a:schemeClr val="accent5">
                    <a:lumMod val="60000"/>
                    <a:lumOff val="40000"/>
                  </a:schemeClr>
                </a:solidFill>
              </a:rPr>
              <a:t>Τοπικά ακρότατα</a:t>
            </a:r>
          </a:p>
          <a:p>
            <a:pPr marL="285750" indent="-285750">
              <a:buFont typeface="Arial" panose="020B0604020202020204" pitchFamily="34" charset="0"/>
              <a:buChar char="•"/>
            </a:pPr>
            <a:r>
              <a:rPr lang="el-GR" dirty="0"/>
              <a:t>Τυχαίες επανεκκινήσεις, πλήρης αλγόριθμος για άπειρες επανεκκινήσεις</a:t>
            </a:r>
          </a:p>
          <a:p>
            <a:endParaRPr lang="el-GR" b="1" dirty="0">
              <a:solidFill>
                <a:schemeClr val="accent5">
                  <a:lumMod val="60000"/>
                  <a:lumOff val="40000"/>
                </a:schemeClr>
              </a:solidFill>
            </a:endParaRPr>
          </a:p>
          <a:p>
            <a:r>
              <a:rPr lang="el-GR" b="1" dirty="0">
                <a:solidFill>
                  <a:schemeClr val="accent5">
                    <a:lumMod val="60000"/>
                    <a:lumOff val="40000"/>
                  </a:schemeClr>
                </a:solidFill>
              </a:rPr>
              <a:t>Οροπέδια, ώμοι</a:t>
            </a:r>
          </a:p>
          <a:p>
            <a:pPr marL="285750" indent="-285750">
              <a:buFont typeface="Arial" panose="020B0604020202020204" pitchFamily="34" charset="0"/>
              <a:buChar char="•"/>
            </a:pPr>
            <a:r>
              <a:rPr lang="el-GR" dirty="0"/>
              <a:t>Πλάγιες κινήσεις</a:t>
            </a:r>
          </a:p>
          <a:p>
            <a:pPr marL="285750" indent="-285750">
              <a:buFont typeface="Arial" panose="020B0604020202020204" pitchFamily="34" charset="0"/>
              <a:buChar char="•"/>
            </a:pPr>
            <a:r>
              <a:rPr lang="el-GR" dirty="0"/>
              <a:t>Περιορισμένη μνήμη για έξοδο από οροπέδια</a:t>
            </a:r>
          </a:p>
          <a:p>
            <a:endParaRPr lang="el-GR" b="1" dirty="0">
              <a:solidFill>
                <a:schemeClr val="accent5">
                  <a:lumMod val="60000"/>
                  <a:lumOff val="40000"/>
                </a:schemeClr>
              </a:solidFill>
            </a:endParaRPr>
          </a:p>
          <a:p>
            <a:r>
              <a:rPr lang="el-GR" b="1" dirty="0">
                <a:solidFill>
                  <a:schemeClr val="accent5">
                    <a:lumMod val="60000"/>
                    <a:lumOff val="40000"/>
                  </a:schemeClr>
                </a:solidFill>
              </a:rPr>
              <a:t>Τυχαίες επανεκκινήσεις</a:t>
            </a:r>
          </a:p>
          <a:p>
            <a:pPr marL="285750" indent="-285750">
              <a:buFont typeface="Arial" panose="020B0604020202020204" pitchFamily="34" charset="0"/>
              <a:buChar char="•"/>
            </a:pPr>
            <a:r>
              <a:rPr lang="el-GR" dirty="0"/>
              <a:t>Βρείτε το ολικό βέλτιστο</a:t>
            </a:r>
          </a:p>
          <a:p>
            <a:endParaRPr lang="el-GR" b="1" dirty="0">
              <a:solidFill>
                <a:schemeClr val="accent5">
                  <a:lumMod val="60000"/>
                  <a:lumOff val="40000"/>
                </a:schemeClr>
              </a:solidFill>
            </a:endParaRPr>
          </a:p>
          <a:p>
            <a:r>
              <a:rPr lang="el-GR" b="1" dirty="0">
                <a:solidFill>
                  <a:schemeClr val="accent5">
                    <a:lumMod val="60000"/>
                    <a:lumOff val="40000"/>
                  </a:schemeClr>
                </a:solidFill>
              </a:rPr>
              <a:t>Τυχαίες πλάγιες κινήσεις</a:t>
            </a:r>
          </a:p>
          <a:p>
            <a:pPr marL="285750" indent="-285750">
              <a:buFont typeface="Arial" panose="020B0604020202020204" pitchFamily="34" charset="0"/>
              <a:buChar char="•"/>
            </a:pPr>
            <a:r>
              <a:rPr lang="el-GR" dirty="0" err="1"/>
              <a:t>Αποδράστε</a:t>
            </a:r>
            <a:r>
              <a:rPr lang="el-GR" dirty="0"/>
              <a:t> από τους ώμους</a:t>
            </a:r>
          </a:p>
          <a:p>
            <a:pPr marL="285750" indent="-285750">
              <a:buFont typeface="Arial" panose="020B0604020202020204" pitchFamily="34" charset="0"/>
              <a:buChar char="•"/>
            </a:pPr>
            <a:r>
              <a:rPr lang="el-GR" dirty="0"/>
              <a:t>Βρόχος για πάντα σε επίπεδα τοπικά μέγιστα</a:t>
            </a:r>
          </a:p>
        </p:txBody>
      </p:sp>
    </p:spTree>
    <p:extLst>
      <p:ext uri="{BB962C8B-B14F-4D97-AF65-F5344CB8AC3E}">
        <p14:creationId xmlns:p14="http://schemas.microsoft.com/office/powerpoint/2010/main" val="46512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DD7535-412B-5611-BED5-D9C8707B0247}"/>
              </a:ext>
            </a:extLst>
          </p:cNvPr>
          <p:cNvSpPr>
            <a:spLocks noGrp="1"/>
          </p:cNvSpPr>
          <p:nvPr>
            <p:ph type="title"/>
          </p:nvPr>
        </p:nvSpPr>
        <p:spPr/>
        <p:txBody>
          <a:bodyPr>
            <a:normAutofit fontScale="90000"/>
          </a:bodyPr>
          <a:lstStyle/>
          <a:p>
            <a:r>
              <a:rPr lang="el-GR" dirty="0"/>
              <a:t>Παραλλαγές της αναρρίχησης λόφων</a:t>
            </a:r>
            <a:endParaRPr lang="en-US" dirty="0"/>
          </a:p>
        </p:txBody>
      </p:sp>
      <p:sp>
        <p:nvSpPr>
          <p:cNvPr id="3" name="Θέση περιεχομένου 2">
            <a:extLst>
              <a:ext uri="{FF2B5EF4-FFF2-40B4-BE49-F238E27FC236}">
                <a16:creationId xmlns:a16="http://schemas.microsoft.com/office/drawing/2014/main" id="{8F0C8124-B90F-49BE-8CEF-E5DC1E4D3AD2}"/>
              </a:ext>
            </a:extLst>
          </p:cNvPr>
          <p:cNvSpPr>
            <a:spLocks noGrp="1"/>
          </p:cNvSpPr>
          <p:nvPr>
            <p:ph idx="1"/>
          </p:nvPr>
        </p:nvSpPr>
        <p:spPr>
          <a:xfrm>
            <a:off x="1120000" y="1690688"/>
            <a:ext cx="10233800" cy="4351338"/>
          </a:xfrm>
        </p:spPr>
        <p:txBody>
          <a:bodyPr>
            <a:normAutofit fontScale="92500" lnSpcReduction="10000"/>
          </a:bodyPr>
          <a:lstStyle/>
          <a:p>
            <a:r>
              <a:rPr lang="el-GR" dirty="0"/>
              <a:t>Στοχαστική αναρρίχηση λόφων</a:t>
            </a:r>
          </a:p>
          <a:p>
            <a:pPr lvl="1"/>
            <a:r>
              <a:rPr lang="el-GR" dirty="0"/>
              <a:t>Επιλέγει τυχαία από τις διαθέσιμες κινήσεις που βελτιώνουν την αντικειμενική συνάρτηση</a:t>
            </a:r>
          </a:p>
          <a:p>
            <a:pPr lvl="1"/>
            <a:r>
              <a:rPr lang="el-GR" dirty="0"/>
              <a:t>Η πιθανότητα της επιλογής μπορεί να διαφέρει, ανάλογα με τη βελτίωση που επιφέρει κάθε τέτοια κίνηση</a:t>
            </a:r>
          </a:p>
          <a:p>
            <a:pPr lvl="1"/>
            <a:r>
              <a:rPr lang="el-GR" dirty="0"/>
              <a:t>Συνήθως συγκλίνει πιο αργά, αλλά σε μερικά τοπία καταστάσεων βρίσκει καλύτερες λύσεις</a:t>
            </a:r>
          </a:p>
          <a:p>
            <a:r>
              <a:rPr lang="el-GR" dirty="0"/>
              <a:t>Αναρρίχηση λόφων με την πρώτη επιλογή</a:t>
            </a:r>
          </a:p>
          <a:p>
            <a:pPr lvl="1"/>
            <a:r>
              <a:rPr lang="el-GR" dirty="0"/>
              <a:t>Παράγει καταστάσεις τυχαία, μέχρι να παραχθεί κάποια που είναι καλύτερη από την τρέχουσα.</a:t>
            </a:r>
          </a:p>
          <a:p>
            <a:pPr lvl="1"/>
            <a:r>
              <a:rPr lang="el-GR" dirty="0"/>
              <a:t>Η στρατηγική αυτή είναι καλή όταν μια κατάσταση έχει πολλές διάδοχες καταστάσεις</a:t>
            </a:r>
            <a:endParaRPr lang="en-US" dirty="0"/>
          </a:p>
        </p:txBody>
      </p:sp>
    </p:spTree>
    <p:extLst>
      <p:ext uri="{BB962C8B-B14F-4D97-AF65-F5344CB8AC3E}">
        <p14:creationId xmlns:p14="http://schemas.microsoft.com/office/powerpoint/2010/main" val="273236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156B46F-14A4-5AB5-11B8-5B9C73E496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722" y="2713769"/>
            <a:ext cx="342900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 Visual Explanation of Gradient Descent Methods (Momentum, AdaGrad,  RMSProp, Adam) | by Lili Jiang | Towards Data Science">
            <a:extLst>
              <a:ext uri="{FF2B5EF4-FFF2-40B4-BE49-F238E27FC236}">
                <a16:creationId xmlns:a16="http://schemas.microsoft.com/office/drawing/2014/main" id="{DC0C3203-1CDB-C53C-B50F-0F1868C169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9381" y="294419"/>
            <a:ext cx="6819900" cy="5200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AAC00D-DC2C-4D80-6616-1D40CC9438C5}"/>
              </a:ext>
            </a:extLst>
          </p:cNvPr>
          <p:cNvSpPr txBox="1"/>
          <p:nvPr/>
        </p:nvSpPr>
        <p:spPr>
          <a:xfrm>
            <a:off x="754722" y="647272"/>
            <a:ext cx="3429000" cy="584775"/>
          </a:xfrm>
          <a:prstGeom prst="rect">
            <a:avLst/>
          </a:prstGeom>
          <a:noFill/>
        </p:spPr>
        <p:txBody>
          <a:bodyPr wrap="square" rtlCol="0">
            <a:spAutoFit/>
          </a:bodyPr>
          <a:lstStyle/>
          <a:p>
            <a:r>
              <a:rPr lang="en-US" sz="3200" dirty="0"/>
              <a:t>Steepest descent</a:t>
            </a:r>
          </a:p>
        </p:txBody>
      </p:sp>
    </p:spTree>
    <p:extLst>
      <p:ext uri="{BB962C8B-B14F-4D97-AF65-F5344CB8AC3E}">
        <p14:creationId xmlns:p14="http://schemas.microsoft.com/office/powerpoint/2010/main" val="48838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F89B36-9F6C-68E2-2FA5-CE063FA1A9E4}"/>
              </a:ext>
            </a:extLst>
          </p:cNvPr>
          <p:cNvSpPr>
            <a:spLocks noGrp="1"/>
          </p:cNvSpPr>
          <p:nvPr>
            <p:ph type="title"/>
          </p:nvPr>
        </p:nvSpPr>
        <p:spPr/>
        <p:txBody>
          <a:bodyPr>
            <a:normAutofit fontScale="90000"/>
          </a:bodyPr>
          <a:lstStyle/>
          <a:p>
            <a:r>
              <a:rPr lang="el-GR" dirty="0"/>
              <a:t>Προσομοιωμένη ανόπτηση </a:t>
            </a:r>
            <a:br>
              <a:rPr lang="en-US" dirty="0"/>
            </a:br>
            <a:r>
              <a:rPr lang="el-GR" dirty="0"/>
              <a:t>(</a:t>
            </a:r>
            <a:r>
              <a:rPr lang="en-US" dirty="0"/>
              <a:t>simulated annealing)</a:t>
            </a:r>
          </a:p>
        </p:txBody>
      </p:sp>
      <p:sp>
        <p:nvSpPr>
          <p:cNvPr id="3" name="Θέση περιεχομένου 2">
            <a:extLst>
              <a:ext uri="{FF2B5EF4-FFF2-40B4-BE49-F238E27FC236}">
                <a16:creationId xmlns:a16="http://schemas.microsoft.com/office/drawing/2014/main" id="{50382CA0-CAF1-CD41-480E-103EF010F909}"/>
              </a:ext>
            </a:extLst>
          </p:cNvPr>
          <p:cNvSpPr>
            <a:spLocks noGrp="1"/>
          </p:cNvSpPr>
          <p:nvPr>
            <p:ph idx="1"/>
          </p:nvPr>
        </p:nvSpPr>
        <p:spPr>
          <a:xfrm>
            <a:off x="349322" y="1825625"/>
            <a:ext cx="11222918" cy="4351338"/>
          </a:xfrm>
        </p:spPr>
        <p:txBody>
          <a:bodyPr>
            <a:normAutofit fontScale="85000" lnSpcReduction="20000"/>
          </a:bodyPr>
          <a:lstStyle/>
          <a:p>
            <a:pPr>
              <a:lnSpc>
                <a:spcPct val="120000"/>
              </a:lnSpc>
            </a:pPr>
            <a:r>
              <a:rPr lang="el-GR" dirty="0"/>
              <a:t>Επιτρέπει κινήσεις προς γειτονικές καταστάσεις με χειρότερη τιμή </a:t>
            </a:r>
            <a:br>
              <a:rPr lang="en-US" dirty="0"/>
            </a:br>
            <a:r>
              <a:rPr lang="el-GR" dirty="0"/>
              <a:t>στην</a:t>
            </a:r>
            <a:r>
              <a:rPr lang="en-US" dirty="0"/>
              <a:t> </a:t>
            </a:r>
            <a:r>
              <a:rPr lang="el-GR" dirty="0"/>
              <a:t>αντικειμενική συνάρτηση:</a:t>
            </a:r>
            <a:endParaRPr lang="en-US" dirty="0"/>
          </a:p>
          <a:p>
            <a:pPr lvl="1">
              <a:lnSpc>
                <a:spcPct val="120000"/>
              </a:lnSpc>
            </a:pPr>
            <a:r>
              <a:rPr lang="el-GR" dirty="0"/>
              <a:t>Επαναληπτικά επιλέγει μια γειτονική κατάσταση με τυχαίο τρόπο</a:t>
            </a:r>
            <a:endParaRPr lang="en-US" dirty="0"/>
          </a:p>
          <a:p>
            <a:pPr lvl="1">
              <a:lnSpc>
                <a:spcPct val="120000"/>
              </a:lnSpc>
            </a:pPr>
            <a:r>
              <a:rPr lang="el-GR" dirty="0"/>
              <a:t>Εάν η κατάσταση αυτή είναι καλύτερη από την τρέχουσα, μεταβαίνει σε</a:t>
            </a:r>
            <a:r>
              <a:rPr lang="en-US" dirty="0"/>
              <a:t> </a:t>
            </a:r>
            <a:r>
              <a:rPr lang="el-GR" dirty="0"/>
              <a:t>αυτήν</a:t>
            </a:r>
            <a:endParaRPr lang="en-US" dirty="0"/>
          </a:p>
          <a:p>
            <a:pPr lvl="1">
              <a:lnSpc>
                <a:spcPct val="120000"/>
              </a:lnSpc>
            </a:pPr>
            <a:r>
              <a:rPr lang="el-GR" dirty="0"/>
              <a:t>Εάν είναι χειρότερη, τότε την αποδέχεται με κάποια πιθανότητα, το</a:t>
            </a:r>
            <a:r>
              <a:rPr lang="en-US" dirty="0"/>
              <a:t> </a:t>
            </a:r>
            <a:r>
              <a:rPr lang="el-GR" dirty="0"/>
              <a:t>ύψος της οποίας εξαρτάται από το πόσο χειρότερη είναι η νέα</a:t>
            </a:r>
            <a:r>
              <a:rPr lang="en-US" dirty="0"/>
              <a:t> </a:t>
            </a:r>
            <a:r>
              <a:rPr lang="el-GR" dirty="0"/>
              <a:t>κατάσταση και από το στάδιο της διαδικασίας αναζήτησης στην οποία</a:t>
            </a:r>
            <a:r>
              <a:rPr lang="en-US" dirty="0"/>
              <a:t> </a:t>
            </a:r>
            <a:r>
              <a:rPr lang="el-GR" dirty="0"/>
              <a:t>βρίσκεται ο αλγόριθμος.</a:t>
            </a:r>
            <a:endParaRPr lang="en-US" dirty="0"/>
          </a:p>
          <a:p>
            <a:pPr>
              <a:lnSpc>
                <a:spcPct val="120000"/>
              </a:lnSpc>
            </a:pPr>
            <a:r>
              <a:rPr lang="el-GR" dirty="0"/>
              <a:t>Στη μεταλλουργία, ανόπτηση είναι η διαδικασία που χρησιμοποιείται για τη</a:t>
            </a:r>
            <a:r>
              <a:rPr lang="en-US" dirty="0"/>
              <a:t> </a:t>
            </a:r>
            <a:r>
              <a:rPr lang="el-GR" dirty="0"/>
              <a:t>σκλήρυνση των μετάλλων και του γυαλιού, με θέρμανσή τους σε υψηλή</a:t>
            </a:r>
            <a:r>
              <a:rPr lang="en-US" dirty="0"/>
              <a:t> </a:t>
            </a:r>
            <a:r>
              <a:rPr lang="el-GR" dirty="0"/>
              <a:t>θερμοκρασία και μετά με βαθμιαία ψύξη τους, γεγονός που επιτρέπει στο</a:t>
            </a:r>
            <a:r>
              <a:rPr lang="en-US" dirty="0"/>
              <a:t> </a:t>
            </a:r>
            <a:r>
              <a:rPr lang="el-GR" dirty="0"/>
              <a:t>υλικό να φτάσει σε μια κρυσταλλική κατάσταση χαμηλής ενέργειας.</a:t>
            </a:r>
            <a:endParaRPr lang="en-US" dirty="0"/>
          </a:p>
        </p:txBody>
      </p:sp>
      <p:pic>
        <p:nvPicPr>
          <p:cNvPr id="4" name="Picture 2">
            <a:extLst>
              <a:ext uri="{FF2B5EF4-FFF2-40B4-BE49-F238E27FC236}">
                <a16:creationId xmlns:a16="http://schemas.microsoft.com/office/drawing/2014/main" id="{418E732F-991B-1B27-32FB-21EB54E565C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318513" y="0"/>
            <a:ext cx="2873488" cy="2682240"/>
          </a:xfrm>
          <a:prstGeom prst="rect">
            <a:avLst/>
          </a:prstGeom>
          <a:noFill/>
        </p:spPr>
      </p:pic>
    </p:spTree>
    <p:extLst>
      <p:ext uri="{BB962C8B-B14F-4D97-AF65-F5344CB8AC3E}">
        <p14:creationId xmlns:p14="http://schemas.microsoft.com/office/powerpoint/2010/main" val="122057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5AC928E-7E5B-E743-59B8-F3821D61A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487" y="463569"/>
            <a:ext cx="4762500" cy="15335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hlinkClick r:id="rId3"/>
            <a:extLst>
              <a:ext uri="{FF2B5EF4-FFF2-40B4-BE49-F238E27FC236}">
                <a16:creationId xmlns:a16="http://schemas.microsoft.com/office/drawing/2014/main" id="{11C11238-232F-49F2-3C24-E264F80688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1537" y="2422507"/>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hlinkClick r:id="rId5"/>
            <a:extLst>
              <a:ext uri="{FF2B5EF4-FFF2-40B4-BE49-F238E27FC236}">
                <a16:creationId xmlns:a16="http://schemas.microsoft.com/office/drawing/2014/main" id="{4E211CC7-1DB2-AAF3-BA3F-79D992D20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2171" y="463569"/>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15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184F32-33E4-DA7C-D27B-14C09C14A976}"/>
              </a:ext>
            </a:extLst>
          </p:cNvPr>
          <p:cNvSpPr>
            <a:spLocks noGrp="1"/>
          </p:cNvSpPr>
          <p:nvPr>
            <p:ph type="title"/>
          </p:nvPr>
        </p:nvSpPr>
        <p:spPr/>
        <p:txBody>
          <a:bodyPr/>
          <a:lstStyle/>
          <a:p>
            <a:r>
              <a:rPr lang="el-GR" dirty="0"/>
              <a:t>Τοπική ακτινική αναζήτηση</a:t>
            </a:r>
            <a:endParaRPr lang="en-US" dirty="0"/>
          </a:p>
        </p:txBody>
      </p:sp>
      <p:sp>
        <p:nvSpPr>
          <p:cNvPr id="3" name="Θέση περιεχομένου 2">
            <a:extLst>
              <a:ext uri="{FF2B5EF4-FFF2-40B4-BE49-F238E27FC236}">
                <a16:creationId xmlns:a16="http://schemas.microsoft.com/office/drawing/2014/main" id="{6649402A-03FF-F0CE-53D6-E6CD61F60BF1}"/>
              </a:ext>
            </a:extLst>
          </p:cNvPr>
          <p:cNvSpPr>
            <a:spLocks noGrp="1"/>
          </p:cNvSpPr>
          <p:nvPr>
            <p:ph idx="1"/>
          </p:nvPr>
        </p:nvSpPr>
        <p:spPr>
          <a:xfrm>
            <a:off x="719191" y="1599597"/>
            <a:ext cx="10916407" cy="4351338"/>
          </a:xfrm>
        </p:spPr>
        <p:txBody>
          <a:bodyPr>
            <a:normAutofit fontScale="85000" lnSpcReduction="10000"/>
          </a:bodyPr>
          <a:lstStyle/>
          <a:p>
            <a:pPr>
              <a:lnSpc>
                <a:spcPct val="120000"/>
              </a:lnSpc>
            </a:pPr>
            <a:r>
              <a:rPr lang="el-GR" dirty="0"/>
              <a:t>Παρακολουθεί </a:t>
            </a:r>
            <a:r>
              <a:rPr lang="en-US" i="1" dirty="0"/>
              <a:t>k</a:t>
            </a:r>
            <a:r>
              <a:rPr lang="en-US" dirty="0"/>
              <a:t> </a:t>
            </a:r>
            <a:r>
              <a:rPr lang="el-GR" dirty="0"/>
              <a:t>καταστάσεις αντί μόνο μία:</a:t>
            </a:r>
            <a:endParaRPr lang="en-US" dirty="0"/>
          </a:p>
          <a:p>
            <a:pPr lvl="1">
              <a:lnSpc>
                <a:spcPct val="120000"/>
              </a:lnSpc>
            </a:pPr>
            <a:r>
              <a:rPr lang="el-GR" dirty="0"/>
              <a:t>Ξεκινά με </a:t>
            </a:r>
            <a:r>
              <a:rPr lang="el-GR" i="1" dirty="0"/>
              <a:t>k</a:t>
            </a:r>
            <a:r>
              <a:rPr lang="el-GR" dirty="0"/>
              <a:t> τυχαία παραγόμενες καταστάσεις.</a:t>
            </a:r>
            <a:endParaRPr lang="en-US" dirty="0"/>
          </a:p>
          <a:p>
            <a:pPr lvl="1">
              <a:lnSpc>
                <a:spcPct val="120000"/>
              </a:lnSpc>
            </a:pPr>
            <a:r>
              <a:rPr lang="el-GR" dirty="0"/>
              <a:t>Σε κάθε βήμα, παράγονται όλοι οι διάδοχοι και των </a:t>
            </a:r>
            <a:r>
              <a:rPr lang="el-GR" i="1" dirty="0"/>
              <a:t>k</a:t>
            </a:r>
            <a:r>
              <a:rPr lang="el-GR" dirty="0"/>
              <a:t> καταστάσεων.</a:t>
            </a:r>
            <a:endParaRPr lang="en-US" dirty="0"/>
          </a:p>
          <a:p>
            <a:pPr lvl="1">
              <a:lnSpc>
                <a:spcPct val="120000"/>
              </a:lnSpc>
            </a:pPr>
            <a:r>
              <a:rPr lang="el-GR" dirty="0"/>
              <a:t>Αν οποιαδήποτε από αυτές ικανοποιεί τον στόχο, ο αλγόριθμος σταματά.</a:t>
            </a:r>
            <a:endParaRPr lang="en-US" dirty="0"/>
          </a:p>
          <a:p>
            <a:pPr lvl="1">
              <a:lnSpc>
                <a:spcPct val="120000"/>
              </a:lnSpc>
            </a:pPr>
            <a:r>
              <a:rPr lang="el-GR" dirty="0"/>
              <a:t>Αλλιώς, επιλέγει τους </a:t>
            </a:r>
            <a:r>
              <a:rPr lang="el-GR" i="1" dirty="0"/>
              <a:t>k</a:t>
            </a:r>
            <a:r>
              <a:rPr lang="el-GR" dirty="0"/>
              <a:t> καλύτερους διαδόχους από ολόκληρη τη λίστα και</a:t>
            </a:r>
            <a:r>
              <a:rPr lang="en-US" dirty="0"/>
              <a:t> </a:t>
            </a:r>
            <a:r>
              <a:rPr lang="el-GR" dirty="0"/>
              <a:t>επαναλαμβάνει.</a:t>
            </a:r>
            <a:endParaRPr lang="en-US" dirty="0"/>
          </a:p>
          <a:p>
            <a:pPr>
              <a:lnSpc>
                <a:spcPct val="120000"/>
              </a:lnSpc>
            </a:pPr>
            <a:r>
              <a:rPr lang="el-GR" dirty="0"/>
              <a:t>Αρκετά διαφορετική συμπεριφορά από την πραγματοποίηση</a:t>
            </a:r>
            <a:r>
              <a:rPr lang="en-US" dirty="0"/>
              <a:t> </a:t>
            </a:r>
            <a:r>
              <a:rPr lang="en-US" i="1" dirty="0"/>
              <a:t>k</a:t>
            </a:r>
            <a:r>
              <a:rPr lang="en-US" dirty="0"/>
              <a:t> </a:t>
            </a:r>
            <a:r>
              <a:rPr lang="el-GR" dirty="0"/>
              <a:t>τυχαίων επανεκκινήσεων</a:t>
            </a:r>
            <a:r>
              <a:rPr lang="en-US" dirty="0"/>
              <a:t> </a:t>
            </a:r>
            <a:r>
              <a:rPr lang="el-GR" dirty="0"/>
              <a:t>στην αναρρίχηση λόφων.</a:t>
            </a:r>
            <a:endParaRPr lang="en-US" dirty="0"/>
          </a:p>
          <a:p>
            <a:pPr lvl="1">
              <a:lnSpc>
                <a:spcPct val="120000"/>
              </a:lnSpc>
            </a:pPr>
            <a:r>
              <a:rPr lang="el-GR" dirty="0"/>
              <a:t>Ανεξάρτητες αναζητήσεις έναντι</a:t>
            </a:r>
            <a:r>
              <a:rPr lang="en-US" dirty="0"/>
              <a:t> </a:t>
            </a:r>
            <a:r>
              <a:rPr lang="el-GR" dirty="0"/>
              <a:t>αναζητήσεων που ανταλλάσσουν πληροφορίες</a:t>
            </a:r>
            <a:endParaRPr lang="en-US" dirty="0"/>
          </a:p>
          <a:p>
            <a:pPr>
              <a:lnSpc>
                <a:spcPct val="120000"/>
              </a:lnSpc>
            </a:pPr>
            <a:r>
              <a:rPr lang="el-GR" dirty="0"/>
              <a:t>Μειονέκτημα: Συγκλίνει γρήγορα</a:t>
            </a:r>
            <a:endParaRPr lang="en-US" dirty="0"/>
          </a:p>
          <a:p>
            <a:pPr lvl="1">
              <a:lnSpc>
                <a:spcPct val="120000"/>
              </a:lnSpc>
            </a:pPr>
            <a:r>
              <a:rPr lang="el-GR" dirty="0"/>
              <a:t>Λύση: Στοχαστική ακτινική αναζήτηση (στοχαστική επιλογή των</a:t>
            </a:r>
            <a:r>
              <a:rPr lang="en-US" dirty="0"/>
              <a:t> </a:t>
            </a:r>
            <a:r>
              <a:rPr lang="el-GR" i="1" dirty="0"/>
              <a:t>k</a:t>
            </a:r>
            <a:r>
              <a:rPr lang="en-US" dirty="0"/>
              <a:t> </a:t>
            </a:r>
            <a:r>
              <a:rPr lang="el-GR" dirty="0"/>
              <a:t>διαδόχων)</a:t>
            </a:r>
            <a:endParaRPr lang="en-US" dirty="0"/>
          </a:p>
        </p:txBody>
      </p:sp>
    </p:spTree>
    <p:extLst>
      <p:ext uri="{BB962C8B-B14F-4D97-AF65-F5344CB8AC3E}">
        <p14:creationId xmlns:p14="http://schemas.microsoft.com/office/powerpoint/2010/main" val="353697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eam Search Algorithm | Baeldung on Computer Science">
            <a:extLst>
              <a:ext uri="{FF2B5EF4-FFF2-40B4-BE49-F238E27FC236}">
                <a16:creationId xmlns:a16="http://schemas.microsoft.com/office/drawing/2014/main" id="{4FC37337-73D8-C5B6-0655-CBFD6E4581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728356"/>
            <a:ext cx="6191250" cy="477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24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3860718-6BCE-6E8E-BB89-D499CBBDE2C9}"/>
              </a:ext>
            </a:extLst>
          </p:cNvPr>
          <p:cNvSpPr>
            <a:spLocks noGrp="1"/>
          </p:cNvSpPr>
          <p:nvPr>
            <p:ph type="title"/>
          </p:nvPr>
        </p:nvSpPr>
        <p:spPr>
          <a:xfrm>
            <a:off x="491613" y="102752"/>
            <a:ext cx="10862187" cy="1325563"/>
          </a:xfrm>
        </p:spPr>
        <p:txBody>
          <a:bodyPr>
            <a:normAutofit/>
          </a:bodyPr>
          <a:lstStyle/>
          <a:p>
            <a:r>
              <a:rPr lang="el-GR" sz="4800" dirty="0"/>
              <a:t>Εξελικτικοί / γενετικοί αλγόριθμοι</a:t>
            </a:r>
            <a:endParaRPr lang="en-US" sz="4800" dirty="0"/>
          </a:p>
        </p:txBody>
      </p:sp>
      <p:sp>
        <p:nvSpPr>
          <p:cNvPr id="3" name="Θέση περιεχομένου 2">
            <a:extLst>
              <a:ext uri="{FF2B5EF4-FFF2-40B4-BE49-F238E27FC236}">
                <a16:creationId xmlns:a16="http://schemas.microsoft.com/office/drawing/2014/main" id="{6ADD8013-4D57-61AD-A58C-D6CCCF8605E9}"/>
              </a:ext>
            </a:extLst>
          </p:cNvPr>
          <p:cNvSpPr>
            <a:spLocks noGrp="1"/>
          </p:cNvSpPr>
          <p:nvPr>
            <p:ph idx="1"/>
          </p:nvPr>
        </p:nvSpPr>
        <p:spPr>
          <a:xfrm>
            <a:off x="491613" y="1262743"/>
            <a:ext cx="8957187" cy="4914220"/>
          </a:xfrm>
        </p:spPr>
        <p:txBody>
          <a:bodyPr>
            <a:normAutofit fontScale="77500" lnSpcReduction="20000"/>
          </a:bodyPr>
          <a:lstStyle/>
          <a:p>
            <a:r>
              <a:rPr lang="el-GR" dirty="0"/>
              <a:t>Μιμούνται τη θεωρία της εξέλιξης (</a:t>
            </a:r>
            <a:r>
              <a:rPr lang="en-US" dirty="0"/>
              <a:t>evolution), </a:t>
            </a:r>
            <a:r>
              <a:rPr lang="el-GR" dirty="0"/>
              <a:t>που αναπτύχθηκε παράλληλα από τον </a:t>
            </a:r>
            <a:r>
              <a:rPr lang="en-US" b="1" dirty="0"/>
              <a:t>Charles</a:t>
            </a:r>
            <a:r>
              <a:rPr lang="el-GR" b="1" dirty="0"/>
              <a:t> </a:t>
            </a:r>
            <a:r>
              <a:rPr lang="en-US" b="1" dirty="0"/>
              <a:t>Darwin </a:t>
            </a:r>
            <a:r>
              <a:rPr lang="el-GR" dirty="0"/>
              <a:t>στο σύγγραμμά του </a:t>
            </a:r>
            <a:r>
              <a:rPr lang="en-US" b="1" dirty="0"/>
              <a:t>On</a:t>
            </a:r>
            <a:r>
              <a:rPr lang="el-GR" b="1" dirty="0"/>
              <a:t> </a:t>
            </a:r>
            <a:r>
              <a:rPr lang="en-US" b="1" dirty="0"/>
              <a:t>the</a:t>
            </a:r>
            <a:r>
              <a:rPr lang="el-GR" b="1" dirty="0"/>
              <a:t> </a:t>
            </a:r>
            <a:r>
              <a:rPr lang="en-US" b="1" dirty="0"/>
              <a:t>Origin</a:t>
            </a:r>
            <a:r>
              <a:rPr lang="el-GR" b="1" dirty="0"/>
              <a:t> </a:t>
            </a:r>
            <a:r>
              <a:rPr lang="en-US" b="1" dirty="0"/>
              <a:t>of</a:t>
            </a:r>
            <a:r>
              <a:rPr lang="el-GR" b="1" dirty="0"/>
              <a:t> </a:t>
            </a:r>
            <a:r>
              <a:rPr lang="en-US" b="1" dirty="0"/>
              <a:t>Species</a:t>
            </a:r>
            <a:r>
              <a:rPr lang="el-GR" b="1" dirty="0"/>
              <a:t> </a:t>
            </a:r>
            <a:r>
              <a:rPr lang="en-US" b="1" dirty="0"/>
              <a:t>by</a:t>
            </a:r>
            <a:r>
              <a:rPr lang="el-GR" b="1" dirty="0"/>
              <a:t> </a:t>
            </a:r>
            <a:r>
              <a:rPr lang="en-US" b="1" dirty="0"/>
              <a:t>Means</a:t>
            </a:r>
            <a:r>
              <a:rPr lang="el-GR" b="1" dirty="0"/>
              <a:t> </a:t>
            </a:r>
            <a:r>
              <a:rPr lang="en-US" b="1" dirty="0"/>
              <a:t>of</a:t>
            </a:r>
            <a:r>
              <a:rPr lang="el-GR" b="1" dirty="0"/>
              <a:t> </a:t>
            </a:r>
            <a:r>
              <a:rPr lang="en-US" b="1" dirty="0"/>
              <a:t>Natural</a:t>
            </a:r>
            <a:r>
              <a:rPr lang="el-GR" b="1" dirty="0"/>
              <a:t> </a:t>
            </a:r>
            <a:r>
              <a:rPr lang="en-US" b="1" dirty="0"/>
              <a:t>Selection</a:t>
            </a:r>
            <a:r>
              <a:rPr lang="el-GR" dirty="0"/>
              <a:t> </a:t>
            </a:r>
            <a:r>
              <a:rPr lang="en-US" dirty="0"/>
              <a:t>(1859),</a:t>
            </a:r>
            <a:r>
              <a:rPr lang="el-GR" dirty="0"/>
              <a:t> καθώς και από τον </a:t>
            </a:r>
            <a:r>
              <a:rPr lang="en-US" b="1" dirty="0"/>
              <a:t>Alfred</a:t>
            </a:r>
            <a:r>
              <a:rPr lang="el-GR" b="1" dirty="0"/>
              <a:t> </a:t>
            </a:r>
            <a:br>
              <a:rPr lang="el-GR" b="1" dirty="0"/>
            </a:br>
            <a:r>
              <a:rPr lang="en-US" b="1" dirty="0"/>
              <a:t>Russel</a:t>
            </a:r>
            <a:r>
              <a:rPr lang="el-GR" b="1" dirty="0"/>
              <a:t> </a:t>
            </a:r>
            <a:r>
              <a:rPr lang="en-US" b="1" dirty="0"/>
              <a:t>Wallace</a:t>
            </a:r>
            <a:r>
              <a:rPr lang="el-GR" b="1" dirty="0"/>
              <a:t> </a:t>
            </a:r>
            <a:r>
              <a:rPr lang="en-US" dirty="0"/>
              <a:t>(1858).</a:t>
            </a:r>
            <a:endParaRPr lang="el-GR" dirty="0"/>
          </a:p>
          <a:p>
            <a:r>
              <a:rPr lang="el-GR" dirty="0"/>
              <a:t>Τυπικά βήματα:</a:t>
            </a:r>
          </a:p>
          <a:p>
            <a:pPr lvl="1"/>
            <a:r>
              <a:rPr lang="el-GR" dirty="0"/>
              <a:t>Δημιουργείται ένας τυχαίος αρχικός πληθυσμός υποψήφιων λύσεων («χρωμοσώματα»),</a:t>
            </a:r>
            <a:r>
              <a:rPr lang="en-US" dirty="0"/>
              <a:t> </a:t>
            </a:r>
            <a:r>
              <a:rPr lang="el-GR" dirty="0"/>
              <a:t>με κάποια κωδικοποίηση, συνήθως τύπου </a:t>
            </a:r>
            <a:br>
              <a:rPr lang="el-GR" dirty="0"/>
            </a:br>
            <a:r>
              <a:rPr lang="el-GR" dirty="0"/>
              <a:t>μονοδιάστατου πίνακα.</a:t>
            </a:r>
          </a:p>
          <a:p>
            <a:pPr lvl="1"/>
            <a:r>
              <a:rPr lang="el-GR" dirty="0"/>
              <a:t>Οι υποψήφιες λύσεις αξιολογούνται με κάποια συνάρτηση καταλληλότητας (</a:t>
            </a:r>
            <a:r>
              <a:rPr lang="el-GR" dirty="0" err="1"/>
              <a:t>fitness</a:t>
            </a:r>
            <a:r>
              <a:rPr lang="el-GR" dirty="0"/>
              <a:t> </a:t>
            </a:r>
            <a:r>
              <a:rPr lang="el-GR" dirty="0" err="1"/>
              <a:t>function</a:t>
            </a:r>
            <a:r>
              <a:rPr lang="el-GR" dirty="0"/>
              <a:t>).</a:t>
            </a:r>
          </a:p>
          <a:p>
            <a:pPr lvl="1"/>
            <a:r>
              <a:rPr lang="el-GR" dirty="0"/>
              <a:t>Δημιουργούνται ζεύγη «χρωμοσωμάτων», με πιθανότητα συμμετοχής στα ζεύγη που εξαρτάται από την </a:t>
            </a:r>
            <a:r>
              <a:rPr lang="el-GR" dirty="0" err="1"/>
              <a:t>καταλληλότητά</a:t>
            </a:r>
            <a:r>
              <a:rPr lang="el-GR" dirty="0"/>
              <a:t> τους.</a:t>
            </a:r>
          </a:p>
          <a:p>
            <a:pPr lvl="1"/>
            <a:r>
              <a:rPr lang="el-GR" dirty="0"/>
              <a:t>Από κάθε ζεύγος χρωμοσωμάτων προκύπτει στοχαστικά ένα νέο ζεύγος απογόνων (</a:t>
            </a:r>
            <a:r>
              <a:rPr lang="el-GR" dirty="0" err="1"/>
              <a:t>offsprings</a:t>
            </a:r>
            <a:r>
              <a:rPr lang="el-GR" dirty="0"/>
              <a:t>) χρωμοσωμάτων.</a:t>
            </a:r>
          </a:p>
          <a:p>
            <a:pPr lvl="1"/>
            <a:r>
              <a:rPr lang="el-GR" dirty="0"/>
              <a:t>Οι απόγονοι δημιουργούν έναν νέο πληθυσμό και η διαδικασία επαναλαμβάνεται.</a:t>
            </a:r>
            <a:endParaRPr lang="en-US" dirty="0"/>
          </a:p>
        </p:txBody>
      </p:sp>
      <p:pic>
        <p:nvPicPr>
          <p:cNvPr id="5" name="Picture 3">
            <a:extLst>
              <a:ext uri="{FF2B5EF4-FFF2-40B4-BE49-F238E27FC236}">
                <a16:creationId xmlns:a16="http://schemas.microsoft.com/office/drawing/2014/main" id="{187EC5D3-024B-2C7D-0627-77F732726A74}"/>
              </a:ext>
            </a:extLst>
          </p:cNvPr>
          <p:cNvPicPr>
            <a:picLocks noChangeAspect="1"/>
          </p:cNvPicPr>
          <p:nvPr/>
        </p:nvPicPr>
        <p:blipFill>
          <a:blip r:embed="rId2"/>
          <a:stretch>
            <a:fillRect/>
          </a:stretch>
        </p:blipFill>
        <p:spPr>
          <a:xfrm>
            <a:off x="10042769" y="0"/>
            <a:ext cx="2149231" cy="2932805"/>
          </a:xfrm>
          <a:prstGeom prst="rect">
            <a:avLst/>
          </a:prstGeom>
        </p:spPr>
      </p:pic>
      <p:pic>
        <p:nvPicPr>
          <p:cNvPr id="4" name="Picture 2">
            <a:extLst>
              <a:ext uri="{FF2B5EF4-FFF2-40B4-BE49-F238E27FC236}">
                <a16:creationId xmlns:a16="http://schemas.microsoft.com/office/drawing/2014/main" id="{8630E782-A099-251D-BC4D-7717F3E44F0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172101" y="2356567"/>
            <a:ext cx="2892079" cy="3474911"/>
          </a:xfrm>
          <a:prstGeom prst="rect">
            <a:avLst/>
          </a:prstGeom>
          <a:noFill/>
        </p:spPr>
      </p:pic>
    </p:spTree>
    <p:extLst>
      <p:ext uri="{BB962C8B-B14F-4D97-AF65-F5344CB8AC3E}">
        <p14:creationId xmlns:p14="http://schemas.microsoft.com/office/powerpoint/2010/main" val="425696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C0C0AF1-E246-6CB2-E7C6-2FEF4C4F70D5}"/>
              </a:ext>
            </a:extLst>
          </p:cNvPr>
          <p:cNvSpPr>
            <a:spLocks noGrp="1"/>
          </p:cNvSpPr>
          <p:nvPr>
            <p:ph idx="1"/>
          </p:nvPr>
        </p:nvSpPr>
        <p:spPr>
          <a:xfrm>
            <a:off x="1120000" y="3686176"/>
            <a:ext cx="10233800" cy="2490787"/>
          </a:xfrm>
        </p:spPr>
        <p:txBody>
          <a:bodyPr>
            <a:normAutofit/>
          </a:bodyPr>
          <a:lstStyle/>
          <a:p>
            <a:pPr>
              <a:lnSpc>
                <a:spcPct val="90000"/>
              </a:lnSpc>
            </a:pPr>
            <a:r>
              <a:rPr lang="el-GR" dirty="0"/>
              <a:t>Οι γενετικοί αλγόριθμοι χρησιμοποιούν μια μεταφορά φυσικής επιλογής</a:t>
            </a:r>
          </a:p>
          <a:p>
            <a:pPr lvl="1">
              <a:lnSpc>
                <a:spcPct val="90000"/>
              </a:lnSpc>
            </a:pPr>
            <a:r>
              <a:rPr lang="el-GR" dirty="0"/>
              <a:t>Αναδειγματοληψία K ατόμων σε κάθε βήμα (επιλογή) σταθμισμένων με τη συνάρτηση καταλληλότητας
Συνδυασμός με τελεστές διασταύρωσης κατά ζεύγη, συν μετάλλαξη για ποικιλία</a:t>
            </a:r>
            <a:endParaRPr lang="en-US" dirty="0"/>
          </a:p>
        </p:txBody>
      </p:sp>
      <p:pic>
        <p:nvPicPr>
          <p:cNvPr id="4" name="Picture 4">
            <a:extLst>
              <a:ext uri="{FF2B5EF4-FFF2-40B4-BE49-F238E27FC236}">
                <a16:creationId xmlns:a16="http://schemas.microsoft.com/office/drawing/2014/main" id="{6DEF3DB2-70E4-DACF-CFDD-F2A8E645026E}"/>
              </a:ext>
            </a:extLst>
          </p:cNvPr>
          <p:cNvPicPr>
            <a:picLocks noChangeAspect="1" noChangeArrowheads="1"/>
          </p:cNvPicPr>
          <p:nvPr/>
        </p:nvPicPr>
        <p:blipFill>
          <a:blip r:embed="rId2" cstate="print"/>
          <a:srcRect/>
          <a:stretch>
            <a:fillRect/>
          </a:stretch>
        </p:blipFill>
        <p:spPr bwMode="auto">
          <a:xfrm>
            <a:off x="2041137" y="575991"/>
            <a:ext cx="8391525" cy="2490787"/>
          </a:xfrm>
          <a:prstGeom prst="rect">
            <a:avLst/>
          </a:prstGeom>
          <a:noFill/>
          <a:ln w="9525">
            <a:noFill/>
            <a:miter lim="800000"/>
            <a:headEnd/>
            <a:tailEnd/>
          </a:ln>
        </p:spPr>
      </p:pic>
      <p:sp>
        <p:nvSpPr>
          <p:cNvPr id="5" name="TextBox 4">
            <a:extLst>
              <a:ext uri="{FF2B5EF4-FFF2-40B4-BE49-F238E27FC236}">
                <a16:creationId xmlns:a16="http://schemas.microsoft.com/office/drawing/2014/main" id="{FC46DC29-76BB-6525-6954-CC2105FF05A4}"/>
              </a:ext>
            </a:extLst>
          </p:cNvPr>
          <p:cNvSpPr txBox="1"/>
          <p:nvPr/>
        </p:nvSpPr>
        <p:spPr>
          <a:xfrm>
            <a:off x="2568539" y="2702103"/>
            <a:ext cx="7366572" cy="338554"/>
          </a:xfrm>
          <a:prstGeom prst="rect">
            <a:avLst/>
          </a:prstGeom>
          <a:solidFill>
            <a:schemeClr val="tx1"/>
          </a:solidFill>
        </p:spPr>
        <p:txBody>
          <a:bodyPr wrap="square" rtlCol="0">
            <a:spAutoFit/>
          </a:bodyPr>
          <a:lstStyle/>
          <a:p>
            <a:r>
              <a:rPr lang="el-GR" sz="1600" b="1" dirty="0" err="1">
                <a:solidFill>
                  <a:srgbClr val="FF0000"/>
                </a:solidFill>
              </a:rPr>
              <a:t>Καταλληλότητα</a:t>
            </a:r>
            <a:r>
              <a:rPr lang="el-GR" sz="1600" b="1" dirty="0">
                <a:solidFill>
                  <a:schemeClr val="bg1"/>
                </a:solidFill>
              </a:rPr>
              <a:t>   </a:t>
            </a:r>
            <a:r>
              <a:rPr lang="el-GR" sz="1600" b="1" dirty="0">
                <a:solidFill>
                  <a:srgbClr val="1313FF"/>
                </a:solidFill>
              </a:rPr>
              <a:t>Επιλογή</a:t>
            </a:r>
            <a:r>
              <a:rPr lang="el-GR" sz="1600" b="1" dirty="0">
                <a:solidFill>
                  <a:schemeClr val="bg1"/>
                </a:solidFill>
              </a:rPr>
              <a:t>         Ζεύγη        </a:t>
            </a:r>
            <a:r>
              <a:rPr lang="el-GR" sz="1600" b="1" dirty="0">
                <a:solidFill>
                  <a:srgbClr val="A22323"/>
                </a:solidFill>
              </a:rPr>
              <a:t>Διασταύρωση</a:t>
            </a:r>
            <a:r>
              <a:rPr lang="el-GR" sz="1600" b="1" dirty="0">
                <a:solidFill>
                  <a:schemeClr val="bg1"/>
                </a:solidFill>
              </a:rPr>
              <a:t>                    </a:t>
            </a:r>
            <a:r>
              <a:rPr lang="el-GR" sz="1600" b="1" dirty="0">
                <a:solidFill>
                  <a:srgbClr val="EE82EE"/>
                </a:solidFill>
              </a:rPr>
              <a:t>Μετάλλαξη</a:t>
            </a:r>
            <a:endParaRPr lang="en-US" sz="1600" b="1" dirty="0">
              <a:solidFill>
                <a:srgbClr val="EE82EE"/>
              </a:solidFill>
            </a:endParaRPr>
          </a:p>
        </p:txBody>
      </p:sp>
    </p:spTree>
    <p:extLst>
      <p:ext uri="{BB962C8B-B14F-4D97-AF65-F5344CB8AC3E}">
        <p14:creationId xmlns:p14="http://schemas.microsoft.com/office/powerpoint/2010/main" val="295229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Τεχνητή Νοημοσύνη (4η έκδοση) image 0">
            <a:extLst>
              <a:ext uri="{FF2B5EF4-FFF2-40B4-BE49-F238E27FC236}">
                <a16:creationId xmlns:a16="http://schemas.microsoft.com/office/drawing/2014/main" id="{0EAF9FDD-C9FE-368B-049E-E8E41A83F1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07" r="13928"/>
          <a:stretch/>
        </p:blipFill>
        <p:spPr bwMode="auto">
          <a:xfrm>
            <a:off x="304799" y="228600"/>
            <a:ext cx="3838575" cy="5334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7DF021-345B-1F1E-1432-684B47C5F35F}"/>
              </a:ext>
            </a:extLst>
          </p:cNvPr>
          <p:cNvSpPr txBox="1"/>
          <p:nvPr/>
        </p:nvSpPr>
        <p:spPr>
          <a:xfrm>
            <a:off x="4396876" y="521680"/>
            <a:ext cx="3027656" cy="2308324"/>
          </a:xfrm>
          <a:prstGeom prst="rect">
            <a:avLst/>
          </a:prstGeom>
          <a:noFill/>
        </p:spPr>
        <p:txBody>
          <a:bodyPr wrap="square">
            <a:spAutoFit/>
          </a:bodyPr>
          <a:lstStyle/>
          <a:p>
            <a:pPr algn="ctr"/>
            <a:r>
              <a:rPr lang="en-US" dirty="0">
                <a:hlinkClick r:id="rId3"/>
              </a:rPr>
              <a:t>https://aima.cs.berkeley.edu/</a:t>
            </a:r>
            <a:endParaRPr lang="el-GR" dirty="0"/>
          </a:p>
          <a:p>
            <a:pPr algn="ctr"/>
            <a:endParaRPr lang="el-GR" dirty="0"/>
          </a:p>
          <a:p>
            <a:pPr algn="ctr"/>
            <a:r>
              <a:rPr lang="el-GR" dirty="0"/>
              <a:t>Η παρουσίαση βασίζεται στο βιβλίο των</a:t>
            </a:r>
            <a:r>
              <a:rPr lang="en-US" dirty="0"/>
              <a:t> Stuart Russell &amp; Peter Norvig, </a:t>
            </a:r>
            <a:br>
              <a:rPr lang="el-GR" dirty="0"/>
            </a:br>
            <a:r>
              <a:rPr lang="el-GR" b="1" dirty="0"/>
              <a:t>Τεχνητή Νοημοσύνη – Μια σύγχρονη προσέγγιση</a:t>
            </a:r>
            <a:r>
              <a:rPr lang="el-GR" dirty="0"/>
              <a:t>, </a:t>
            </a:r>
            <a:br>
              <a:rPr lang="el-GR" dirty="0"/>
            </a:br>
            <a:r>
              <a:rPr lang="el-GR" dirty="0"/>
              <a:t>4</a:t>
            </a:r>
            <a:r>
              <a:rPr lang="el-GR" baseline="30000" dirty="0"/>
              <a:t>η</a:t>
            </a:r>
            <a:r>
              <a:rPr lang="el-GR" dirty="0"/>
              <a:t> αμερικανική έκδοση</a:t>
            </a:r>
            <a:endParaRPr lang="en-US" dirty="0"/>
          </a:p>
        </p:txBody>
      </p:sp>
      <p:pic>
        <p:nvPicPr>
          <p:cNvPr id="1028" name="Picture 4" descr="Artificial Intelligence: A Modern Approach, 4th US ed.">
            <a:extLst>
              <a:ext uri="{FF2B5EF4-FFF2-40B4-BE49-F238E27FC236}">
                <a16:creationId xmlns:a16="http://schemas.microsoft.com/office/drawing/2014/main" id="{4F749D5F-33EB-FD9E-85FD-972776C0F6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8034" y="228601"/>
            <a:ext cx="4209167" cy="5333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64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CD1B9279-071C-3C1B-2585-88E3F639FE1D}"/>
              </a:ext>
            </a:extLst>
          </p:cNvPr>
          <p:cNvPicPr>
            <a:picLocks noChangeAspect="1"/>
          </p:cNvPicPr>
          <p:nvPr/>
        </p:nvPicPr>
        <p:blipFill rotWithShape="1">
          <a:blip r:embed="rId2"/>
          <a:srcRect l="25750" t="36846" r="21666" b="34385"/>
          <a:stretch/>
        </p:blipFill>
        <p:spPr>
          <a:xfrm>
            <a:off x="3286760" y="2316480"/>
            <a:ext cx="6410960" cy="1899920"/>
          </a:xfrm>
          <a:prstGeom prst="rect">
            <a:avLst/>
          </a:prstGeom>
        </p:spPr>
      </p:pic>
      <p:pic>
        <p:nvPicPr>
          <p:cNvPr id="7" name="Εικόνα 6">
            <a:extLst>
              <a:ext uri="{FF2B5EF4-FFF2-40B4-BE49-F238E27FC236}">
                <a16:creationId xmlns:a16="http://schemas.microsoft.com/office/drawing/2014/main" id="{F6F4D6B9-CE8A-C312-BEE0-544383687FB8}"/>
              </a:ext>
            </a:extLst>
          </p:cNvPr>
          <p:cNvPicPr>
            <a:picLocks noChangeAspect="1"/>
          </p:cNvPicPr>
          <p:nvPr/>
        </p:nvPicPr>
        <p:blipFill rotWithShape="1">
          <a:blip r:embed="rId3"/>
          <a:srcRect l="24834" t="38231" r="25500" b="33000"/>
          <a:stretch/>
        </p:blipFill>
        <p:spPr>
          <a:xfrm>
            <a:off x="3464560" y="243840"/>
            <a:ext cx="6055360" cy="1899920"/>
          </a:xfrm>
          <a:prstGeom prst="rect">
            <a:avLst/>
          </a:prstGeom>
        </p:spPr>
      </p:pic>
      <p:sp>
        <p:nvSpPr>
          <p:cNvPr id="8" name="TextBox 7">
            <a:extLst>
              <a:ext uri="{FF2B5EF4-FFF2-40B4-BE49-F238E27FC236}">
                <a16:creationId xmlns:a16="http://schemas.microsoft.com/office/drawing/2014/main" id="{7422AA6D-5550-62BB-3B7D-5BF44E0AB327}"/>
              </a:ext>
            </a:extLst>
          </p:cNvPr>
          <p:cNvSpPr txBox="1"/>
          <p:nvPr/>
        </p:nvSpPr>
        <p:spPr>
          <a:xfrm>
            <a:off x="3141980" y="4389120"/>
            <a:ext cx="6700520" cy="1200329"/>
          </a:xfrm>
          <a:prstGeom prst="rect">
            <a:avLst/>
          </a:prstGeom>
          <a:noFill/>
        </p:spPr>
        <p:txBody>
          <a:bodyPr wrap="square" rtlCol="0">
            <a:spAutoFit/>
          </a:bodyPr>
          <a:lstStyle/>
          <a:p>
            <a:pPr marL="285750" indent="-285750">
              <a:buFont typeface="Arial" panose="020B0604020202020204" pitchFamily="34" charset="0"/>
              <a:buChar char="•"/>
            </a:pPr>
            <a:r>
              <a:rPr lang="el-GR" dirty="0"/>
              <a:t>Οι καταστάσεις των 8 βασιλισσών που αντιστοιχούν στους δύο πρώτους γονείς (γ) και στον πρώτο απόγονο (δ).</a:t>
            </a:r>
          </a:p>
          <a:p>
            <a:pPr marL="285750" indent="-285750">
              <a:buFont typeface="Arial" panose="020B0604020202020204" pitchFamily="34" charset="0"/>
              <a:buChar char="•"/>
            </a:pPr>
            <a:r>
              <a:rPr lang="el-GR" dirty="0"/>
              <a:t>Οι πράσινες στήλες χάνονται στο 1</a:t>
            </a:r>
            <a:r>
              <a:rPr lang="el-GR" baseline="30000" dirty="0"/>
              <a:t>ο</a:t>
            </a:r>
            <a:r>
              <a:rPr lang="el-GR" dirty="0"/>
              <a:t> βήμα διασταύρωσης, ενώ οι κόκκινες διατηρούνται</a:t>
            </a:r>
            <a:endParaRPr lang="en-US" dirty="0"/>
          </a:p>
        </p:txBody>
      </p:sp>
    </p:spTree>
    <p:extLst>
      <p:ext uri="{BB962C8B-B14F-4D97-AF65-F5344CB8AC3E}">
        <p14:creationId xmlns:p14="http://schemas.microsoft.com/office/powerpoint/2010/main" val="166433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2D8FAB4-705B-3232-A765-144838A4351C}"/>
              </a:ext>
            </a:extLst>
          </p:cNvPr>
          <p:cNvSpPr>
            <a:spLocks noGrp="1"/>
          </p:cNvSpPr>
          <p:nvPr>
            <p:ph type="title"/>
          </p:nvPr>
        </p:nvSpPr>
        <p:spPr/>
        <p:txBody>
          <a:bodyPr/>
          <a:lstStyle/>
          <a:p>
            <a:r>
              <a:rPr lang="el-GR" dirty="0"/>
              <a:t>Παράμετροι γενετικών αλγορίθμων</a:t>
            </a:r>
            <a:endParaRPr lang="en-US" dirty="0"/>
          </a:p>
        </p:txBody>
      </p:sp>
      <p:sp>
        <p:nvSpPr>
          <p:cNvPr id="3" name="Θέση περιεχομένου 2">
            <a:extLst>
              <a:ext uri="{FF2B5EF4-FFF2-40B4-BE49-F238E27FC236}">
                <a16:creationId xmlns:a16="http://schemas.microsoft.com/office/drawing/2014/main" id="{34E41D9A-B1E7-DB13-26E0-AAFB29406A4B}"/>
              </a:ext>
            </a:extLst>
          </p:cNvPr>
          <p:cNvSpPr>
            <a:spLocks noGrp="1"/>
          </p:cNvSpPr>
          <p:nvPr>
            <p:ph idx="1"/>
          </p:nvPr>
        </p:nvSpPr>
        <p:spPr/>
        <p:txBody>
          <a:bodyPr/>
          <a:lstStyle/>
          <a:p>
            <a:r>
              <a:rPr lang="el-GR" dirty="0"/>
              <a:t>Αριθμός ανάμειξης (</a:t>
            </a:r>
            <a:r>
              <a:rPr lang="el-GR" dirty="0" err="1"/>
              <a:t>mixing</a:t>
            </a:r>
            <a:r>
              <a:rPr lang="el-GR" dirty="0"/>
              <a:t> </a:t>
            </a:r>
            <a:r>
              <a:rPr lang="el-GR" dirty="0" err="1"/>
              <a:t>number</a:t>
            </a:r>
            <a:r>
              <a:rPr lang="el-GR" dirty="0"/>
              <a:t>), </a:t>
            </a:r>
            <a:r>
              <a:rPr lang="el-GR" i="1" dirty="0"/>
              <a:t>ρ</a:t>
            </a:r>
          </a:p>
          <a:p>
            <a:pPr lvl="1"/>
            <a:r>
              <a:rPr lang="el-GR" i="1" dirty="0"/>
              <a:t>ρ</a:t>
            </a:r>
            <a:r>
              <a:rPr lang="el-GR" dirty="0"/>
              <a:t>=2, δύο γονείς</a:t>
            </a:r>
          </a:p>
          <a:p>
            <a:pPr lvl="1"/>
            <a:r>
              <a:rPr lang="el-GR" dirty="0"/>
              <a:t>ρ=1, άφυλη αναπαραγωγή</a:t>
            </a:r>
          </a:p>
          <a:p>
            <a:pPr lvl="1"/>
            <a:r>
              <a:rPr lang="el-GR" dirty="0"/>
              <a:t>ρ&gt;3, δεν υπάρχει στη φύση, αλλά μπορεί να προγραμματιστεί σε Η/Υ</a:t>
            </a:r>
          </a:p>
          <a:p>
            <a:r>
              <a:rPr lang="el-GR" dirty="0"/>
              <a:t>Διαδικασία επιλογής «γονέων»</a:t>
            </a:r>
          </a:p>
          <a:p>
            <a:r>
              <a:rPr lang="el-GR" dirty="0"/>
              <a:t>Διάφορες μέθοδοι, πρέπει να δίνουν μεγαλύτερη βαρύτητα σε άτομα με μεγαλύτερη βαθμολογία καταλληλότητας</a:t>
            </a:r>
            <a:endParaRPr lang="en-US" dirty="0"/>
          </a:p>
        </p:txBody>
      </p:sp>
    </p:spTree>
    <p:extLst>
      <p:ext uri="{BB962C8B-B14F-4D97-AF65-F5344CB8AC3E}">
        <p14:creationId xmlns:p14="http://schemas.microsoft.com/office/powerpoint/2010/main" val="336089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25940D-9EF8-94CC-77C8-B3CFBFD4A581}"/>
              </a:ext>
            </a:extLst>
          </p:cNvPr>
          <p:cNvSpPr>
            <a:spLocks noGrp="1"/>
          </p:cNvSpPr>
          <p:nvPr>
            <p:ph type="title"/>
          </p:nvPr>
        </p:nvSpPr>
        <p:spPr/>
        <p:txBody>
          <a:bodyPr>
            <a:normAutofit fontScale="90000"/>
          </a:bodyPr>
          <a:lstStyle/>
          <a:p>
            <a:r>
              <a:rPr lang="el-GR" dirty="0"/>
              <a:t>Παραλλαγές γενετικών αλγορίθμων</a:t>
            </a:r>
            <a:endParaRPr lang="en-US" dirty="0"/>
          </a:p>
        </p:txBody>
      </p:sp>
      <p:sp>
        <p:nvSpPr>
          <p:cNvPr id="3" name="Θέση περιεχομένου 2">
            <a:extLst>
              <a:ext uri="{FF2B5EF4-FFF2-40B4-BE49-F238E27FC236}">
                <a16:creationId xmlns:a16="http://schemas.microsoft.com/office/drawing/2014/main" id="{3F5E13EF-1A34-B8A8-D81B-A9B67424E213}"/>
              </a:ext>
            </a:extLst>
          </p:cNvPr>
          <p:cNvSpPr>
            <a:spLocks noGrp="1"/>
          </p:cNvSpPr>
          <p:nvPr>
            <p:ph idx="1"/>
          </p:nvPr>
        </p:nvSpPr>
        <p:spPr/>
        <p:txBody>
          <a:bodyPr/>
          <a:lstStyle/>
          <a:p>
            <a:r>
              <a:rPr lang="el-GR" dirty="0"/>
              <a:t>Διαδικασία δημιουργίας απογόνων, με δύο τρόπους</a:t>
            </a:r>
          </a:p>
          <a:p>
            <a:pPr marL="971550" lvl="1" indent="-514350">
              <a:buFont typeface="+mj-lt"/>
              <a:buAutoNum type="arabicPeriod"/>
            </a:pPr>
            <a:r>
              <a:rPr lang="el-GR" dirty="0"/>
              <a:t>Διασταύρωση ενός ή περισσοτέρων σημείων</a:t>
            </a:r>
          </a:p>
          <a:p>
            <a:pPr marL="971550" lvl="1" indent="-514350">
              <a:buFont typeface="+mj-lt"/>
              <a:buAutoNum type="arabicPeriod"/>
            </a:pPr>
            <a:r>
              <a:rPr lang="el-GR" dirty="0"/>
              <a:t>Μετάλλαξη, ρυθμός μετάλλαξης</a:t>
            </a:r>
          </a:p>
          <a:p>
            <a:r>
              <a:rPr lang="el-GR" dirty="0"/>
              <a:t>Εκλεκτισμός (</a:t>
            </a:r>
            <a:r>
              <a:rPr lang="el-GR" dirty="0" err="1"/>
              <a:t>elitism</a:t>
            </a:r>
            <a:r>
              <a:rPr lang="el-GR" dirty="0"/>
              <a:t>): Τα άτομα με τη μεγαλύτερη βαθμολογία της προηγούμενης γενιάς μεταφέρονται αυτούσια και στην επόμενη</a:t>
            </a:r>
          </a:p>
          <a:p>
            <a:r>
              <a:rPr lang="el-GR" dirty="0"/>
              <a:t>Ξεδιάλεγμα (</a:t>
            </a:r>
            <a:r>
              <a:rPr lang="el-GR" dirty="0" err="1"/>
              <a:t>culling</a:t>
            </a:r>
            <a:r>
              <a:rPr lang="el-GR" dirty="0"/>
              <a:t>):Όλα τα άτομα κάτω από ένα δεδομένο κατώφλι απορρίπτονται</a:t>
            </a:r>
            <a:endParaRPr lang="en-US" dirty="0"/>
          </a:p>
        </p:txBody>
      </p:sp>
    </p:spTree>
    <p:extLst>
      <p:ext uri="{BB962C8B-B14F-4D97-AF65-F5344CB8AC3E}">
        <p14:creationId xmlns:p14="http://schemas.microsoft.com/office/powerpoint/2010/main" val="17215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7E909A-BAA2-BA1B-FBAE-04B37A188E34}"/>
              </a:ext>
            </a:extLst>
          </p:cNvPr>
          <p:cNvSpPr>
            <a:spLocks noGrp="1"/>
          </p:cNvSpPr>
          <p:nvPr>
            <p:ph type="title"/>
          </p:nvPr>
        </p:nvSpPr>
        <p:spPr>
          <a:xfrm>
            <a:off x="838200" y="0"/>
            <a:ext cx="10515600" cy="1325563"/>
          </a:xfrm>
        </p:spPr>
        <p:txBody>
          <a:bodyPr>
            <a:normAutofit fontScale="90000"/>
          </a:bodyPr>
          <a:lstStyle/>
          <a:p>
            <a:r>
              <a:rPr lang="el-GR" dirty="0"/>
              <a:t>Τοπική αναζήτηση σε συνεχείς χώρους</a:t>
            </a:r>
            <a:endParaRPr lang="en-US" dirty="0"/>
          </a:p>
        </p:txBody>
      </p:sp>
      <p:pic>
        <p:nvPicPr>
          <p:cNvPr id="4" name="Picture 2">
            <a:extLst>
              <a:ext uri="{FF2B5EF4-FFF2-40B4-BE49-F238E27FC236}">
                <a16:creationId xmlns:a16="http://schemas.microsoft.com/office/drawing/2014/main" id="{20C8905D-FC1F-5F14-2343-9858D1D7961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69530" y="1144408"/>
            <a:ext cx="8052940" cy="4937527"/>
          </a:xfrm>
          <a:prstGeom prst="rect">
            <a:avLst/>
          </a:prstGeom>
          <a:noFill/>
        </p:spPr>
      </p:pic>
    </p:spTree>
    <p:extLst>
      <p:ext uri="{BB962C8B-B14F-4D97-AF65-F5344CB8AC3E}">
        <p14:creationId xmlns:p14="http://schemas.microsoft.com/office/powerpoint/2010/main" val="277212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3870AA-5F49-3CAB-64C0-C1FD6EA5B47D}"/>
              </a:ext>
            </a:extLst>
          </p:cNvPr>
          <p:cNvSpPr>
            <a:spLocks noGrp="1"/>
          </p:cNvSpPr>
          <p:nvPr>
            <p:ph type="title"/>
          </p:nvPr>
        </p:nvSpPr>
        <p:spPr/>
        <p:txBody>
          <a:bodyPr/>
          <a:lstStyle/>
          <a:p>
            <a:r>
              <a:rPr lang="el-GR" dirty="0"/>
              <a:t>Γενικά</a:t>
            </a:r>
            <a:endParaRPr lang="en-US" dirty="0"/>
          </a:p>
        </p:txBody>
      </p:sp>
      <p:sp>
        <p:nvSpPr>
          <p:cNvPr id="3" name="Θέση περιεχομένου 2">
            <a:extLst>
              <a:ext uri="{FF2B5EF4-FFF2-40B4-BE49-F238E27FC236}">
                <a16:creationId xmlns:a16="http://schemas.microsoft.com/office/drawing/2014/main" id="{F10B6290-D0C0-1FC4-D1B7-B459B9687B17}"/>
              </a:ext>
            </a:extLst>
          </p:cNvPr>
          <p:cNvSpPr>
            <a:spLocks noGrp="1"/>
          </p:cNvSpPr>
          <p:nvPr>
            <p:ph idx="1"/>
          </p:nvPr>
        </p:nvSpPr>
        <p:spPr>
          <a:xfrm>
            <a:off x="838200" y="1571625"/>
            <a:ext cx="10408920" cy="4351338"/>
          </a:xfrm>
        </p:spPr>
        <p:txBody>
          <a:bodyPr>
            <a:normAutofit/>
          </a:bodyPr>
          <a:lstStyle/>
          <a:p>
            <a:r>
              <a:rPr lang="el-GR" dirty="0"/>
              <a:t>Τα περισσότερα περιβάλλοντα του </a:t>
            </a:r>
            <a:br>
              <a:rPr lang="en-US" dirty="0"/>
            </a:br>
            <a:r>
              <a:rPr lang="el-GR" dirty="0"/>
              <a:t>πραγματικού κόσμου είναι συνεχή.</a:t>
            </a:r>
          </a:p>
          <a:p>
            <a:r>
              <a:rPr lang="el-GR" dirty="0"/>
              <a:t>Ένας συνεχής χώρος ενεργειών έχει έναν </a:t>
            </a:r>
            <a:br>
              <a:rPr lang="en-US" dirty="0"/>
            </a:br>
            <a:r>
              <a:rPr lang="el-GR" dirty="0"/>
              <a:t>άπειρο παράγοντα διακλάδωσης </a:t>
            </a:r>
            <a:br>
              <a:rPr lang="en-US" dirty="0"/>
            </a:br>
            <a:r>
              <a:rPr lang="el-GR" dirty="0"/>
              <a:t>(</a:t>
            </a:r>
            <a:r>
              <a:rPr lang="en-US" dirty="0"/>
              <a:t>I</a:t>
            </a:r>
            <a:r>
              <a:rPr lang="el-GR" dirty="0" err="1"/>
              <a:t>nfinite</a:t>
            </a:r>
            <a:r>
              <a:rPr lang="el-GR" dirty="0"/>
              <a:t> </a:t>
            </a:r>
            <a:r>
              <a:rPr lang="el-GR" dirty="0" err="1"/>
              <a:t>branching</a:t>
            </a:r>
            <a:r>
              <a:rPr lang="el-GR" dirty="0"/>
              <a:t> </a:t>
            </a:r>
            <a:r>
              <a:rPr lang="el-GR" dirty="0" err="1"/>
              <a:t>factor</a:t>
            </a:r>
            <a:r>
              <a:rPr lang="el-GR" dirty="0"/>
              <a:t>).</a:t>
            </a:r>
          </a:p>
          <a:p>
            <a:r>
              <a:rPr lang="el-GR" dirty="0"/>
              <a:t>Η σχετική βιβλιογραφία είναι τεράστια.</a:t>
            </a:r>
          </a:p>
          <a:p>
            <a:r>
              <a:rPr lang="el-GR" dirty="0"/>
              <a:t>Πολλές από τις βασικές τεχνικές έχουν τις ρίζες τους στον 17</a:t>
            </a:r>
            <a:r>
              <a:rPr lang="el-GR" baseline="30000" dirty="0"/>
              <a:t>ο</a:t>
            </a:r>
            <a:r>
              <a:rPr lang="el-GR" dirty="0"/>
              <a:t>  αιώνα, μετά την επινόηση του μαθηματικού λογισμού από τον </a:t>
            </a:r>
            <a:r>
              <a:rPr lang="el-GR" dirty="0" err="1"/>
              <a:t>Newton</a:t>
            </a:r>
            <a:r>
              <a:rPr lang="el-GR" dirty="0"/>
              <a:t> και τον </a:t>
            </a:r>
            <a:r>
              <a:rPr lang="el-GR" dirty="0" err="1"/>
              <a:t>Leibniz</a:t>
            </a:r>
            <a:r>
              <a:rPr lang="el-GR" dirty="0"/>
              <a:t>.</a:t>
            </a:r>
            <a:endParaRPr lang="en-US" dirty="0"/>
          </a:p>
        </p:txBody>
      </p:sp>
      <p:pic>
        <p:nvPicPr>
          <p:cNvPr id="6146" name="Picture 2" descr="Schematic illustration of the nature of the search space (discrete vs.... |  Download Scientific Diagram">
            <a:extLst>
              <a:ext uri="{FF2B5EF4-FFF2-40B4-BE49-F238E27FC236}">
                <a16:creationId xmlns:a16="http://schemas.microsoft.com/office/drawing/2014/main" id="{F6831919-45E2-F892-2D7A-351EA1719D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30" r="51129"/>
          <a:stretch/>
        </p:blipFill>
        <p:spPr bwMode="auto">
          <a:xfrm>
            <a:off x="7728009" y="0"/>
            <a:ext cx="4463991" cy="3718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77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592998-F8AE-E0E3-463D-792E94101D55}"/>
              </a:ext>
            </a:extLst>
          </p:cNvPr>
          <p:cNvSpPr>
            <a:spLocks noGrp="1"/>
          </p:cNvSpPr>
          <p:nvPr>
            <p:ph type="title"/>
          </p:nvPr>
        </p:nvSpPr>
        <p:spPr/>
        <p:txBody>
          <a:bodyPr/>
          <a:lstStyle/>
          <a:p>
            <a:r>
              <a:rPr lang="el-GR" dirty="0"/>
              <a:t>Παράδειγμα</a:t>
            </a:r>
            <a:endParaRPr lang="en-US" dirty="0"/>
          </a:p>
        </p:txBody>
      </p:sp>
      <p:sp>
        <p:nvSpPr>
          <p:cNvPr id="3" name="Θέση περιεχομένου 2">
            <a:extLst>
              <a:ext uri="{FF2B5EF4-FFF2-40B4-BE49-F238E27FC236}">
                <a16:creationId xmlns:a16="http://schemas.microsoft.com/office/drawing/2014/main" id="{DD5E9629-0E40-0FA8-0742-3258BB5FDFB2}"/>
              </a:ext>
            </a:extLst>
          </p:cNvPr>
          <p:cNvSpPr>
            <a:spLocks noGrp="1"/>
          </p:cNvSpPr>
          <p:nvPr>
            <p:ph idx="1"/>
          </p:nvPr>
        </p:nvSpPr>
        <p:spPr/>
        <p:txBody>
          <a:bodyPr>
            <a:normAutofit fontScale="77500" lnSpcReduction="20000"/>
          </a:bodyPr>
          <a:lstStyle/>
          <a:p>
            <a:pPr>
              <a:lnSpc>
                <a:spcPct val="120000"/>
              </a:lnSpc>
            </a:pPr>
            <a:r>
              <a:rPr lang="el-GR" dirty="0"/>
              <a:t>Έστω ότι θέλουμε να τοποθετήσουμε τρία νέα αεροδρόμια κάπου στη Ρουμανία, έτσι</a:t>
            </a:r>
            <a:r>
              <a:rPr lang="en-US" dirty="0"/>
              <a:t> </a:t>
            </a:r>
            <a:r>
              <a:rPr lang="el-GR" dirty="0"/>
              <a:t>ώστε το άθροισμα των τετραγώνων των ευθύγραμμων αποστάσεων από κάθε πόλη</a:t>
            </a:r>
            <a:r>
              <a:rPr lang="en-US" dirty="0"/>
              <a:t> </a:t>
            </a:r>
            <a:r>
              <a:rPr lang="el-GR" dirty="0"/>
              <a:t>του χάρτη μέχρι το κοντινότερό της αεροδρόμιο να ελαχιστοποιηθεί.</a:t>
            </a:r>
            <a:endParaRPr lang="en-US" dirty="0"/>
          </a:p>
          <a:p>
            <a:pPr>
              <a:lnSpc>
                <a:spcPct val="120000"/>
              </a:lnSpc>
            </a:pPr>
            <a:r>
              <a:rPr lang="el-GR" dirty="0"/>
              <a:t>Ο χώρος καταστάσεων ορίζεται τότε από τις συντεταγμένες των τριών αεροδρομίων:(</a:t>
            </a:r>
            <a:r>
              <a:rPr lang="en-US" dirty="0"/>
              <a:t>x</a:t>
            </a:r>
            <a:r>
              <a:rPr lang="el-GR" baseline="-25000" dirty="0"/>
              <a:t>1</a:t>
            </a:r>
            <a:r>
              <a:rPr lang="el-GR" dirty="0"/>
              <a:t>,</a:t>
            </a:r>
            <a:r>
              <a:rPr lang="en-US" dirty="0"/>
              <a:t>y</a:t>
            </a:r>
            <a:r>
              <a:rPr lang="el-GR" baseline="-25000" dirty="0"/>
              <a:t>1</a:t>
            </a:r>
            <a:r>
              <a:rPr lang="el-GR" dirty="0"/>
              <a:t>),(</a:t>
            </a:r>
            <a:r>
              <a:rPr lang="en-US" dirty="0"/>
              <a:t>x</a:t>
            </a:r>
            <a:r>
              <a:rPr lang="el-GR" baseline="-25000" dirty="0"/>
              <a:t>2</a:t>
            </a:r>
            <a:r>
              <a:rPr lang="el-GR" dirty="0"/>
              <a:t>,</a:t>
            </a:r>
            <a:r>
              <a:rPr lang="en-US" dirty="0"/>
              <a:t>y</a:t>
            </a:r>
            <a:r>
              <a:rPr lang="el-GR" baseline="-25000" dirty="0"/>
              <a:t>2</a:t>
            </a:r>
            <a:r>
              <a:rPr lang="el-GR" dirty="0"/>
              <a:t>)</a:t>
            </a:r>
            <a:r>
              <a:rPr lang="en-US" dirty="0"/>
              <a:t> </a:t>
            </a:r>
            <a:r>
              <a:rPr lang="el-GR" dirty="0"/>
              <a:t>και</a:t>
            </a:r>
            <a:r>
              <a:rPr lang="en-US" dirty="0"/>
              <a:t> </a:t>
            </a:r>
            <a:r>
              <a:rPr lang="el-GR" dirty="0"/>
              <a:t>(</a:t>
            </a:r>
            <a:r>
              <a:rPr lang="en-US" dirty="0"/>
              <a:t>x</a:t>
            </a:r>
            <a:r>
              <a:rPr lang="el-GR" baseline="-25000" dirty="0"/>
              <a:t>3</a:t>
            </a:r>
            <a:r>
              <a:rPr lang="el-GR" dirty="0"/>
              <a:t>,</a:t>
            </a:r>
            <a:r>
              <a:rPr lang="en-US" dirty="0"/>
              <a:t>y</a:t>
            </a:r>
            <a:r>
              <a:rPr lang="el-GR" baseline="-25000" dirty="0"/>
              <a:t>3</a:t>
            </a:r>
            <a:r>
              <a:rPr lang="el-GR" dirty="0"/>
              <a:t>).</a:t>
            </a:r>
            <a:endParaRPr lang="en-US" dirty="0"/>
          </a:p>
          <a:p>
            <a:pPr lvl="1">
              <a:lnSpc>
                <a:spcPct val="120000"/>
              </a:lnSpc>
            </a:pPr>
            <a:r>
              <a:rPr lang="el-GR" dirty="0"/>
              <a:t>Είναι ένας χώρος έξι διαστάσεων (</a:t>
            </a:r>
            <a:r>
              <a:rPr lang="el-GR" dirty="0" err="1"/>
              <a:t>six</a:t>
            </a:r>
            <a:r>
              <a:rPr lang="en-US" dirty="0"/>
              <a:t> </a:t>
            </a:r>
            <a:r>
              <a:rPr lang="el-GR" dirty="0" err="1"/>
              <a:t>dimensional</a:t>
            </a:r>
            <a:r>
              <a:rPr lang="el-GR" dirty="0"/>
              <a:t>)</a:t>
            </a:r>
            <a:endParaRPr lang="en-US" dirty="0"/>
          </a:p>
          <a:p>
            <a:pPr>
              <a:lnSpc>
                <a:spcPct val="120000"/>
              </a:lnSpc>
            </a:pPr>
            <a:r>
              <a:rPr lang="el-GR" dirty="0"/>
              <a:t>Λέμε επίσης ότι οι καταστάσεις ορίζονται από έξι</a:t>
            </a:r>
            <a:r>
              <a:rPr lang="en-US" dirty="0"/>
              <a:t> </a:t>
            </a:r>
            <a:r>
              <a:rPr lang="el-GR" dirty="0"/>
              <a:t>μεταβλητές</a:t>
            </a:r>
            <a:r>
              <a:rPr lang="en-US" dirty="0"/>
              <a:t> </a:t>
            </a:r>
            <a:r>
              <a:rPr lang="el-GR" dirty="0"/>
              <a:t>(</a:t>
            </a:r>
            <a:r>
              <a:rPr lang="el-GR" dirty="0" err="1"/>
              <a:t>variables</a:t>
            </a:r>
            <a:r>
              <a:rPr lang="el-GR" dirty="0"/>
              <a:t>).</a:t>
            </a:r>
            <a:endParaRPr lang="en-US" dirty="0"/>
          </a:p>
          <a:p>
            <a:pPr lvl="1">
              <a:lnSpc>
                <a:spcPct val="120000"/>
              </a:lnSpc>
            </a:pPr>
            <a:r>
              <a:rPr lang="el-GR" dirty="0"/>
              <a:t>Γενικά, οι καταστάσεις ορίζονται από ένα διάνυσμα (</a:t>
            </a:r>
            <a:r>
              <a:rPr lang="el-GR" dirty="0" err="1"/>
              <a:t>vector</a:t>
            </a:r>
            <a:r>
              <a:rPr lang="el-GR" dirty="0"/>
              <a:t>) μεταβλητών</a:t>
            </a:r>
            <a:r>
              <a:rPr lang="en-US" dirty="0"/>
              <a:t> </a:t>
            </a:r>
            <a:r>
              <a:rPr lang="en-US" i="1" dirty="0"/>
              <a:t>n</a:t>
            </a:r>
            <a:r>
              <a:rPr lang="en-US" dirty="0"/>
              <a:t> </a:t>
            </a:r>
            <a:r>
              <a:rPr lang="el-GR" dirty="0"/>
              <a:t>διαστάσεων, έστω</a:t>
            </a:r>
            <a:r>
              <a:rPr lang="en-US" dirty="0"/>
              <a:t> </a:t>
            </a:r>
            <a:r>
              <a:rPr lang="en-US" b="1" dirty="0"/>
              <a:t>x</a:t>
            </a:r>
            <a:r>
              <a:rPr lang="el-GR" dirty="0"/>
              <a:t>.</a:t>
            </a:r>
            <a:endParaRPr lang="en-US" dirty="0"/>
          </a:p>
          <a:p>
            <a:pPr>
              <a:lnSpc>
                <a:spcPct val="120000"/>
              </a:lnSpc>
            </a:pPr>
            <a:r>
              <a:rPr lang="el-GR" dirty="0"/>
              <a:t>Η μετακίνηση μέσα στον χώρο αυτόν αντιστοιχεί στη μετακίνηση ενός ή περισσότερων</a:t>
            </a:r>
            <a:r>
              <a:rPr lang="en-US" dirty="0"/>
              <a:t> </a:t>
            </a:r>
            <a:r>
              <a:rPr lang="el-GR" dirty="0"/>
              <a:t>αεροδρομίων πάνω στον χάρτη.</a:t>
            </a:r>
            <a:endParaRPr lang="en-US" dirty="0"/>
          </a:p>
        </p:txBody>
      </p:sp>
    </p:spTree>
    <p:extLst>
      <p:ext uri="{BB962C8B-B14F-4D97-AF65-F5344CB8AC3E}">
        <p14:creationId xmlns:p14="http://schemas.microsoft.com/office/powerpoint/2010/main" val="418249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a:extLst>
              <a:ext uri="{FF2B5EF4-FFF2-40B4-BE49-F238E27FC236}">
                <a16:creationId xmlns:a16="http://schemas.microsoft.com/office/drawing/2014/main" id="{83C90B28-89CD-EF77-D929-EABA8A692756}"/>
              </a:ext>
            </a:extLst>
          </p:cNvPr>
          <p:cNvSpPr/>
          <p:nvPr/>
        </p:nvSpPr>
        <p:spPr>
          <a:xfrm>
            <a:off x="-22372" y="242016"/>
            <a:ext cx="7892379" cy="556768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D055426-1737-4E01-B305-0918DDF0E2F0}"/>
              </a:ext>
            </a:extLst>
          </p:cNvPr>
          <p:cNvSpPr txBox="1"/>
          <p:nvPr/>
        </p:nvSpPr>
        <p:spPr bwMode="auto">
          <a:xfrm>
            <a:off x="7947462" y="505125"/>
            <a:ext cx="4326731" cy="4216537"/>
          </a:xfrm>
          <a:prstGeom prst="rect">
            <a:avLst/>
          </a:prstGeom>
          <a:noFill/>
          <a:ln w="9525">
            <a:noFill/>
            <a:miter lim="800000"/>
            <a:headEnd/>
            <a:tailEnd/>
          </a:ln>
        </p:spPr>
        <p:txBody>
          <a:bodyPr wrap="square" lIns="91438" tIns="45719" rIns="91438" bIns="45719" rtlCol="0">
            <a:spAutoFit/>
          </a:bodyPr>
          <a:lstStyle/>
          <a:p>
            <a:r>
              <a:rPr lang="el-GR" sz="2000" dirty="0">
                <a:latin typeface="Calibri"/>
                <a:cs typeface="Calibri"/>
              </a:rPr>
              <a:t>Θέσεις αεροδρομίων</a:t>
            </a:r>
            <a:endParaRPr lang="en-US" sz="2000" dirty="0">
              <a:latin typeface="Calibri"/>
              <a:cs typeface="Calibri"/>
            </a:endParaRPr>
          </a:p>
          <a:p>
            <a:r>
              <a:rPr lang="en-US" sz="2000" dirty="0">
                <a:solidFill>
                  <a:schemeClr val="tx2"/>
                </a:solidFill>
                <a:latin typeface="Calibri"/>
                <a:cs typeface="Calibri"/>
              </a:rPr>
              <a:t>	</a:t>
            </a:r>
            <a:r>
              <a:rPr lang="en-US" sz="2000" b="1" dirty="0">
                <a:solidFill>
                  <a:schemeClr val="accent5">
                    <a:lumMod val="40000"/>
                    <a:lumOff val="60000"/>
                  </a:schemeClr>
                </a:solidFill>
                <a:latin typeface="Calibri"/>
                <a:cs typeface="Calibri"/>
              </a:rPr>
              <a:t>x</a:t>
            </a:r>
            <a:r>
              <a:rPr lang="en-US" sz="2000" dirty="0">
                <a:solidFill>
                  <a:schemeClr val="accent5">
                    <a:lumMod val="40000"/>
                    <a:lumOff val="60000"/>
                  </a:schemeClr>
                </a:solidFill>
                <a:latin typeface="Calibri"/>
                <a:cs typeface="Calibri"/>
              </a:rPr>
              <a:t> = (</a:t>
            </a:r>
            <a:r>
              <a:rPr lang="en-US" sz="2000" i="1" dirty="0">
                <a:solidFill>
                  <a:schemeClr val="accent5">
                    <a:lumMod val="40000"/>
                    <a:lumOff val="60000"/>
                  </a:schemeClr>
                </a:solidFill>
                <a:latin typeface="Calibri"/>
                <a:cs typeface="Calibri"/>
              </a:rPr>
              <a:t>x</a:t>
            </a:r>
            <a:r>
              <a:rPr lang="en-US" sz="2000" baseline="-25000" dirty="0">
                <a:solidFill>
                  <a:schemeClr val="accent5">
                    <a:lumMod val="40000"/>
                    <a:lumOff val="60000"/>
                  </a:schemeClr>
                </a:solidFill>
                <a:latin typeface="Calibri"/>
                <a:cs typeface="Calibri"/>
              </a:rPr>
              <a:t>1</a:t>
            </a:r>
            <a:r>
              <a:rPr lang="en-US" sz="2000" dirty="0">
                <a:solidFill>
                  <a:schemeClr val="accent5">
                    <a:lumMod val="40000"/>
                    <a:lumOff val="60000"/>
                  </a:schemeClr>
                </a:solidFill>
                <a:latin typeface="Calibri"/>
                <a:cs typeface="Calibri"/>
              </a:rPr>
              <a:t>,</a:t>
            </a:r>
            <a:r>
              <a:rPr lang="en-US" sz="2000" i="1" dirty="0">
                <a:solidFill>
                  <a:schemeClr val="accent5">
                    <a:lumMod val="40000"/>
                    <a:lumOff val="60000"/>
                  </a:schemeClr>
                </a:solidFill>
                <a:latin typeface="Calibri"/>
                <a:cs typeface="Calibri"/>
              </a:rPr>
              <a:t>y</a:t>
            </a:r>
            <a:r>
              <a:rPr lang="en-US" sz="2000" baseline="-25000" dirty="0">
                <a:solidFill>
                  <a:schemeClr val="accent5">
                    <a:lumMod val="40000"/>
                    <a:lumOff val="60000"/>
                  </a:schemeClr>
                </a:solidFill>
                <a:latin typeface="Calibri"/>
                <a:cs typeface="Calibri"/>
              </a:rPr>
              <a:t>1</a:t>
            </a:r>
            <a:r>
              <a:rPr lang="en-US" sz="2000" dirty="0">
                <a:solidFill>
                  <a:schemeClr val="accent5">
                    <a:lumMod val="40000"/>
                    <a:lumOff val="60000"/>
                  </a:schemeClr>
                </a:solidFill>
                <a:latin typeface="Calibri"/>
                <a:cs typeface="Calibri"/>
              </a:rPr>
              <a:t>), (</a:t>
            </a:r>
            <a:r>
              <a:rPr lang="en-US" sz="2000" i="1" dirty="0">
                <a:solidFill>
                  <a:schemeClr val="accent5">
                    <a:lumMod val="40000"/>
                    <a:lumOff val="60000"/>
                  </a:schemeClr>
                </a:solidFill>
                <a:latin typeface="Calibri"/>
                <a:cs typeface="Calibri"/>
              </a:rPr>
              <a:t>x</a:t>
            </a:r>
            <a:r>
              <a:rPr lang="en-US" sz="2000" baseline="-25000" dirty="0">
                <a:solidFill>
                  <a:schemeClr val="accent5">
                    <a:lumMod val="40000"/>
                    <a:lumOff val="60000"/>
                  </a:schemeClr>
                </a:solidFill>
                <a:latin typeface="Calibri"/>
                <a:cs typeface="Calibri"/>
              </a:rPr>
              <a:t>2</a:t>
            </a:r>
            <a:r>
              <a:rPr lang="en-US" sz="2000" dirty="0">
                <a:solidFill>
                  <a:schemeClr val="accent5">
                    <a:lumMod val="40000"/>
                    <a:lumOff val="60000"/>
                  </a:schemeClr>
                </a:solidFill>
                <a:latin typeface="Calibri"/>
                <a:cs typeface="Calibri"/>
              </a:rPr>
              <a:t>,</a:t>
            </a:r>
            <a:r>
              <a:rPr lang="en-US" sz="2000" i="1" dirty="0">
                <a:solidFill>
                  <a:schemeClr val="accent5">
                    <a:lumMod val="40000"/>
                    <a:lumOff val="60000"/>
                  </a:schemeClr>
                </a:solidFill>
                <a:latin typeface="Calibri"/>
                <a:cs typeface="Calibri"/>
              </a:rPr>
              <a:t>y</a:t>
            </a:r>
            <a:r>
              <a:rPr lang="en-US" sz="2000" baseline="-25000" dirty="0">
                <a:solidFill>
                  <a:schemeClr val="accent5">
                    <a:lumMod val="40000"/>
                    <a:lumOff val="60000"/>
                  </a:schemeClr>
                </a:solidFill>
                <a:latin typeface="Calibri"/>
                <a:cs typeface="Calibri"/>
              </a:rPr>
              <a:t>2</a:t>
            </a:r>
            <a:r>
              <a:rPr lang="en-US" sz="2000" dirty="0">
                <a:solidFill>
                  <a:schemeClr val="accent5">
                    <a:lumMod val="40000"/>
                    <a:lumOff val="60000"/>
                  </a:schemeClr>
                </a:solidFill>
                <a:latin typeface="Calibri"/>
                <a:cs typeface="Calibri"/>
              </a:rPr>
              <a:t>), (</a:t>
            </a:r>
            <a:r>
              <a:rPr lang="en-US" sz="2000" i="1" dirty="0">
                <a:solidFill>
                  <a:schemeClr val="accent5">
                    <a:lumMod val="40000"/>
                    <a:lumOff val="60000"/>
                  </a:schemeClr>
                </a:solidFill>
                <a:latin typeface="Calibri"/>
                <a:cs typeface="Calibri"/>
              </a:rPr>
              <a:t>x</a:t>
            </a:r>
            <a:r>
              <a:rPr lang="en-US" sz="2000" baseline="-25000" dirty="0">
                <a:solidFill>
                  <a:schemeClr val="accent5">
                    <a:lumMod val="40000"/>
                    <a:lumOff val="60000"/>
                  </a:schemeClr>
                </a:solidFill>
                <a:latin typeface="Calibri"/>
                <a:cs typeface="Calibri"/>
              </a:rPr>
              <a:t>3</a:t>
            </a:r>
            <a:r>
              <a:rPr lang="en-US" sz="2000" dirty="0">
                <a:solidFill>
                  <a:schemeClr val="accent5">
                    <a:lumMod val="40000"/>
                    <a:lumOff val="60000"/>
                  </a:schemeClr>
                </a:solidFill>
                <a:latin typeface="Calibri"/>
                <a:cs typeface="Calibri"/>
              </a:rPr>
              <a:t>,</a:t>
            </a:r>
            <a:r>
              <a:rPr lang="en-US" sz="2000" i="1" dirty="0">
                <a:solidFill>
                  <a:schemeClr val="accent5">
                    <a:lumMod val="40000"/>
                    <a:lumOff val="60000"/>
                  </a:schemeClr>
                </a:solidFill>
                <a:latin typeface="Calibri"/>
                <a:cs typeface="Calibri"/>
              </a:rPr>
              <a:t>y</a:t>
            </a:r>
            <a:r>
              <a:rPr lang="en-US" sz="2000" baseline="-25000" dirty="0">
                <a:solidFill>
                  <a:schemeClr val="accent5">
                    <a:lumMod val="40000"/>
                    <a:lumOff val="60000"/>
                  </a:schemeClr>
                </a:solidFill>
                <a:latin typeface="Calibri"/>
                <a:cs typeface="Calibri"/>
              </a:rPr>
              <a:t>3</a:t>
            </a:r>
            <a:r>
              <a:rPr lang="en-US" sz="2000" dirty="0">
                <a:solidFill>
                  <a:schemeClr val="accent5">
                    <a:lumMod val="40000"/>
                    <a:lumOff val="60000"/>
                  </a:schemeClr>
                </a:solidFill>
                <a:latin typeface="Calibri"/>
                <a:cs typeface="Calibri"/>
              </a:rPr>
              <a:t>)</a:t>
            </a:r>
          </a:p>
          <a:p>
            <a:endParaRPr lang="en-US" sz="2000" dirty="0">
              <a:solidFill>
                <a:schemeClr val="tx2"/>
              </a:solidFill>
              <a:latin typeface="Calibri"/>
              <a:cs typeface="Calibri"/>
            </a:endParaRPr>
          </a:p>
          <a:p>
            <a:r>
              <a:rPr lang="el-GR" sz="2000" dirty="0">
                <a:latin typeface="Calibri"/>
                <a:cs typeface="Calibri"/>
              </a:rPr>
              <a:t>Θέσεις πόλεων </a:t>
            </a:r>
            <a:r>
              <a:rPr lang="en-US" sz="2000" dirty="0">
                <a:solidFill>
                  <a:schemeClr val="accent5">
                    <a:lumMod val="40000"/>
                    <a:lumOff val="60000"/>
                  </a:schemeClr>
                </a:solidFill>
                <a:latin typeface="Calibri"/>
                <a:cs typeface="Calibri"/>
              </a:rPr>
              <a:t>(</a:t>
            </a:r>
            <a:r>
              <a:rPr lang="en-US" sz="2000" i="1" dirty="0" err="1">
                <a:solidFill>
                  <a:schemeClr val="accent5">
                    <a:lumMod val="40000"/>
                    <a:lumOff val="60000"/>
                  </a:schemeClr>
                </a:solidFill>
                <a:latin typeface="Calibri"/>
                <a:cs typeface="Calibri"/>
              </a:rPr>
              <a:t>x</a:t>
            </a:r>
            <a:r>
              <a:rPr lang="en-US" sz="2000" i="1" baseline="-25000" dirty="0" err="1">
                <a:solidFill>
                  <a:schemeClr val="accent5">
                    <a:lumMod val="40000"/>
                    <a:lumOff val="60000"/>
                  </a:schemeClr>
                </a:solidFill>
                <a:latin typeface="Calibri"/>
                <a:cs typeface="Calibri"/>
              </a:rPr>
              <a:t>c</a:t>
            </a:r>
            <a:r>
              <a:rPr lang="en-US" sz="2000" dirty="0" err="1">
                <a:solidFill>
                  <a:schemeClr val="accent5">
                    <a:lumMod val="40000"/>
                    <a:lumOff val="60000"/>
                  </a:schemeClr>
                </a:solidFill>
                <a:latin typeface="Calibri"/>
                <a:cs typeface="Calibri"/>
              </a:rPr>
              <a:t>,</a:t>
            </a:r>
            <a:r>
              <a:rPr lang="en-US" sz="2000" i="1" dirty="0" err="1">
                <a:solidFill>
                  <a:schemeClr val="accent5">
                    <a:lumMod val="40000"/>
                    <a:lumOff val="60000"/>
                  </a:schemeClr>
                </a:solidFill>
                <a:latin typeface="Calibri"/>
                <a:cs typeface="Calibri"/>
              </a:rPr>
              <a:t>y</a:t>
            </a:r>
            <a:r>
              <a:rPr lang="en-US" sz="2000" i="1" baseline="-25000" dirty="0" err="1">
                <a:solidFill>
                  <a:schemeClr val="accent5">
                    <a:lumMod val="40000"/>
                    <a:lumOff val="60000"/>
                  </a:schemeClr>
                </a:solidFill>
                <a:latin typeface="Calibri"/>
                <a:cs typeface="Calibri"/>
              </a:rPr>
              <a:t>c</a:t>
            </a:r>
            <a:r>
              <a:rPr lang="en-US" sz="2000" dirty="0">
                <a:solidFill>
                  <a:schemeClr val="accent5">
                    <a:lumMod val="40000"/>
                    <a:lumOff val="60000"/>
                  </a:schemeClr>
                </a:solidFill>
                <a:latin typeface="Calibri"/>
                <a:cs typeface="Calibri"/>
              </a:rPr>
              <a:t>)</a:t>
            </a:r>
          </a:p>
          <a:p>
            <a:endParaRPr lang="en-US" sz="2000" dirty="0">
              <a:solidFill>
                <a:srgbClr val="CE00BB"/>
              </a:solidFill>
              <a:latin typeface="Calibri"/>
              <a:cs typeface="Calibri"/>
            </a:endParaRPr>
          </a:p>
          <a:p>
            <a:r>
              <a:rPr lang="en-US" sz="2000" dirty="0">
                <a:solidFill>
                  <a:schemeClr val="accent5">
                    <a:lumMod val="40000"/>
                    <a:lumOff val="60000"/>
                  </a:schemeClr>
                </a:solidFill>
                <a:latin typeface="Calibri"/>
                <a:cs typeface="Calibri"/>
              </a:rPr>
              <a:t>C</a:t>
            </a:r>
            <a:r>
              <a:rPr lang="en-US" sz="2000" i="1" baseline="-25000" dirty="0">
                <a:solidFill>
                  <a:schemeClr val="accent5">
                    <a:lumMod val="40000"/>
                    <a:lumOff val="60000"/>
                  </a:schemeClr>
                </a:solidFill>
                <a:latin typeface="Calibri"/>
                <a:cs typeface="Calibri"/>
              </a:rPr>
              <a:t>a</a:t>
            </a:r>
            <a:r>
              <a:rPr lang="en-US" sz="2000" dirty="0">
                <a:solidFill>
                  <a:schemeClr val="tx2"/>
                </a:solidFill>
                <a:latin typeface="Calibri"/>
                <a:cs typeface="Calibri"/>
              </a:rPr>
              <a:t> </a:t>
            </a:r>
            <a:r>
              <a:rPr lang="en-US" sz="2000" dirty="0">
                <a:latin typeface="Calibri"/>
                <a:cs typeface="Calibri"/>
              </a:rPr>
              <a:t>= </a:t>
            </a:r>
            <a:r>
              <a:rPr lang="el-GR" sz="2000" dirty="0">
                <a:latin typeface="Calibri"/>
                <a:cs typeface="Calibri"/>
              </a:rPr>
              <a:t>πλησιέστερες πόλεις στο αεροδρόμιο </a:t>
            </a:r>
            <a:r>
              <a:rPr lang="en-US" sz="2000" i="1" dirty="0">
                <a:solidFill>
                  <a:schemeClr val="accent5">
                    <a:lumMod val="40000"/>
                    <a:lumOff val="60000"/>
                  </a:schemeClr>
                </a:solidFill>
                <a:latin typeface="Calibri"/>
                <a:cs typeface="Calibri"/>
              </a:rPr>
              <a:t>a</a:t>
            </a:r>
            <a:endParaRPr lang="en-US" sz="2000" dirty="0">
              <a:solidFill>
                <a:schemeClr val="accent5">
                  <a:lumMod val="40000"/>
                  <a:lumOff val="60000"/>
                </a:schemeClr>
              </a:solidFill>
              <a:latin typeface="Calibri"/>
              <a:cs typeface="Calibri"/>
            </a:endParaRPr>
          </a:p>
          <a:p>
            <a:endParaRPr lang="en-US" sz="2000" i="1" dirty="0">
              <a:solidFill>
                <a:schemeClr val="tx2"/>
              </a:solidFill>
              <a:latin typeface="Calibri"/>
              <a:cs typeface="Calibri"/>
            </a:endParaRPr>
          </a:p>
          <a:p>
            <a:r>
              <a:rPr lang="el-GR" sz="2000" dirty="0">
                <a:latin typeface="Calibri"/>
                <a:cs typeface="Calibri"/>
              </a:rPr>
              <a:t>Στόχος: ελαχιστοποίησε την</a:t>
            </a:r>
            <a:endParaRPr lang="en-US" sz="2000" dirty="0">
              <a:latin typeface="Calibri"/>
              <a:cs typeface="Calibri"/>
            </a:endParaRPr>
          </a:p>
          <a:p>
            <a:r>
              <a:rPr lang="en-US" sz="2000" dirty="0">
                <a:solidFill>
                  <a:schemeClr val="tx2"/>
                </a:solidFill>
                <a:latin typeface="Calibri"/>
                <a:cs typeface="Calibri"/>
                <a:sym typeface="Symbol" pitchFamily="2" charset="2"/>
              </a:rPr>
              <a:t> </a:t>
            </a:r>
            <a:r>
              <a:rPr lang="en-US" sz="2400" i="1" dirty="0">
                <a:solidFill>
                  <a:schemeClr val="accent5">
                    <a:lumMod val="40000"/>
                    <a:lumOff val="60000"/>
                  </a:schemeClr>
                </a:solidFill>
                <a:latin typeface="Calibri"/>
                <a:cs typeface="Calibri"/>
                <a:sym typeface="Symbol" pitchFamily="2" charset="2"/>
              </a:rPr>
              <a:t>f</a:t>
            </a:r>
            <a:r>
              <a:rPr lang="en-US" sz="2400" dirty="0">
                <a:solidFill>
                  <a:schemeClr val="accent5">
                    <a:lumMod val="40000"/>
                    <a:lumOff val="60000"/>
                  </a:schemeClr>
                </a:solidFill>
                <a:latin typeface="Calibri"/>
                <a:cs typeface="Calibri"/>
                <a:sym typeface="Symbol" pitchFamily="2" charset="2"/>
              </a:rPr>
              <a:t>(</a:t>
            </a:r>
            <a:r>
              <a:rPr lang="en-US" sz="2400" b="1" dirty="0">
                <a:solidFill>
                  <a:schemeClr val="accent5">
                    <a:lumMod val="40000"/>
                    <a:lumOff val="60000"/>
                  </a:schemeClr>
                </a:solidFill>
                <a:latin typeface="Calibri"/>
                <a:cs typeface="Calibri"/>
                <a:sym typeface="Symbol" pitchFamily="2" charset="2"/>
              </a:rPr>
              <a:t>x</a:t>
            </a:r>
            <a:r>
              <a:rPr lang="en-US" sz="2400" dirty="0">
                <a:solidFill>
                  <a:schemeClr val="accent5">
                    <a:lumMod val="40000"/>
                    <a:lumOff val="60000"/>
                  </a:schemeClr>
                </a:solidFill>
                <a:latin typeface="Calibri"/>
                <a:cs typeface="Calibri"/>
                <a:sym typeface="Symbol" pitchFamily="2" charset="2"/>
              </a:rPr>
              <a:t>)</a:t>
            </a:r>
            <a:r>
              <a:rPr lang="en-US" sz="2000" dirty="0">
                <a:solidFill>
                  <a:schemeClr val="accent5">
                    <a:lumMod val="40000"/>
                    <a:lumOff val="60000"/>
                  </a:schemeClr>
                </a:solidFill>
                <a:latin typeface="Calibri"/>
                <a:cs typeface="Calibri"/>
                <a:sym typeface="Symbol" pitchFamily="2" charset="2"/>
              </a:rPr>
              <a:t> = </a:t>
            </a:r>
            <a:r>
              <a:rPr lang="en-US" sz="2400" dirty="0">
                <a:solidFill>
                  <a:schemeClr val="accent5">
                    <a:lumMod val="40000"/>
                    <a:lumOff val="60000"/>
                  </a:schemeClr>
                </a:solidFill>
                <a:sym typeface="Symbol" pitchFamily="2" charset="2"/>
              </a:rPr>
              <a:t></a:t>
            </a:r>
            <a:r>
              <a:rPr lang="en-US" sz="2400" i="1" baseline="-25000" dirty="0">
                <a:solidFill>
                  <a:schemeClr val="accent5">
                    <a:lumMod val="40000"/>
                    <a:lumOff val="60000"/>
                  </a:schemeClr>
                </a:solidFill>
                <a:sym typeface="Symbol" pitchFamily="2" charset="2"/>
              </a:rPr>
              <a:t>a</a:t>
            </a:r>
            <a:r>
              <a:rPr lang="en-US" sz="2400" dirty="0">
                <a:solidFill>
                  <a:schemeClr val="accent5">
                    <a:lumMod val="40000"/>
                    <a:lumOff val="60000"/>
                  </a:schemeClr>
                </a:solidFill>
                <a:sym typeface="Symbol" pitchFamily="2" charset="2"/>
              </a:rPr>
              <a:t> </a:t>
            </a:r>
            <a:r>
              <a:rPr lang="en-US" sz="2400" i="1" baseline="-25000" dirty="0" err="1">
                <a:solidFill>
                  <a:schemeClr val="accent5">
                    <a:lumMod val="40000"/>
                    <a:lumOff val="60000"/>
                  </a:schemeClr>
                </a:solidFill>
                <a:sym typeface="Symbol" pitchFamily="2" charset="2"/>
              </a:rPr>
              <a:t>c</a:t>
            </a:r>
            <a:r>
              <a:rPr lang="en-US" sz="2400" baseline="-25000" dirty="0" err="1">
                <a:solidFill>
                  <a:schemeClr val="accent5">
                    <a:lumMod val="40000"/>
                    <a:lumOff val="60000"/>
                  </a:schemeClr>
                </a:solidFill>
                <a:sym typeface="Symbol" pitchFamily="2" charset="2"/>
              </a:rPr>
              <a:t></a:t>
            </a:r>
            <a:r>
              <a:rPr lang="en-US" sz="2400" i="1" baseline="-25000" dirty="0" err="1">
                <a:solidFill>
                  <a:schemeClr val="accent5">
                    <a:lumMod val="40000"/>
                    <a:lumOff val="60000"/>
                  </a:schemeClr>
                </a:solidFill>
              </a:rPr>
              <a:t>C</a:t>
            </a:r>
            <a:r>
              <a:rPr lang="en-US" sz="2400" i="1" baseline="-45000" dirty="0" err="1">
                <a:solidFill>
                  <a:schemeClr val="accent5">
                    <a:lumMod val="40000"/>
                    <a:lumOff val="60000"/>
                  </a:schemeClr>
                </a:solidFill>
              </a:rPr>
              <a:t>a</a:t>
            </a:r>
            <a:r>
              <a:rPr lang="en-US" sz="2400" dirty="0">
                <a:solidFill>
                  <a:schemeClr val="accent5">
                    <a:lumMod val="40000"/>
                    <a:lumOff val="60000"/>
                  </a:schemeClr>
                </a:solidFill>
              </a:rPr>
              <a:t> </a:t>
            </a:r>
            <a:r>
              <a:rPr lang="en-US" sz="2400" dirty="0">
                <a:solidFill>
                  <a:schemeClr val="accent5">
                    <a:lumMod val="40000"/>
                    <a:lumOff val="60000"/>
                  </a:schemeClr>
                </a:solidFill>
                <a:latin typeface="Calibri"/>
                <a:cs typeface="Calibri"/>
              </a:rPr>
              <a:t>(</a:t>
            </a:r>
            <a:r>
              <a:rPr lang="en-US" sz="2400" i="1" dirty="0">
                <a:solidFill>
                  <a:schemeClr val="accent5">
                    <a:lumMod val="40000"/>
                    <a:lumOff val="60000"/>
                  </a:schemeClr>
                </a:solidFill>
                <a:latin typeface="Calibri"/>
                <a:cs typeface="Calibri"/>
              </a:rPr>
              <a:t>x</a:t>
            </a:r>
            <a:r>
              <a:rPr lang="en-US" sz="2400" i="1" baseline="-25000" dirty="0">
                <a:solidFill>
                  <a:schemeClr val="accent5">
                    <a:lumMod val="40000"/>
                    <a:lumOff val="60000"/>
                  </a:schemeClr>
                </a:solidFill>
                <a:latin typeface="Calibri"/>
                <a:cs typeface="Calibri"/>
              </a:rPr>
              <a:t>a</a:t>
            </a:r>
            <a:r>
              <a:rPr lang="en-US" sz="2400" i="1" dirty="0">
                <a:solidFill>
                  <a:schemeClr val="accent5">
                    <a:lumMod val="40000"/>
                    <a:lumOff val="60000"/>
                  </a:schemeClr>
                </a:solidFill>
                <a:latin typeface="Calibri"/>
                <a:cs typeface="Calibri"/>
              </a:rPr>
              <a:t> - x</a:t>
            </a:r>
            <a:r>
              <a:rPr lang="en-US" sz="2400" i="1" baseline="-25000" dirty="0">
                <a:solidFill>
                  <a:schemeClr val="accent5">
                    <a:lumMod val="40000"/>
                    <a:lumOff val="60000"/>
                  </a:schemeClr>
                </a:solidFill>
                <a:latin typeface="Calibri"/>
                <a:cs typeface="Calibri"/>
              </a:rPr>
              <a:t>c</a:t>
            </a:r>
            <a:r>
              <a:rPr lang="en-US" sz="2400" dirty="0">
                <a:solidFill>
                  <a:schemeClr val="accent5">
                    <a:lumMod val="40000"/>
                    <a:lumOff val="60000"/>
                  </a:schemeClr>
                </a:solidFill>
                <a:latin typeface="Calibri"/>
                <a:cs typeface="Calibri"/>
              </a:rPr>
              <a:t>)</a:t>
            </a:r>
            <a:r>
              <a:rPr lang="en-US" sz="2400" baseline="30000" dirty="0">
                <a:solidFill>
                  <a:schemeClr val="accent5">
                    <a:lumMod val="40000"/>
                    <a:lumOff val="60000"/>
                  </a:schemeClr>
                </a:solidFill>
                <a:latin typeface="Calibri"/>
                <a:cs typeface="Calibri"/>
              </a:rPr>
              <a:t>2</a:t>
            </a:r>
            <a:r>
              <a:rPr lang="en-US" sz="2400" dirty="0">
                <a:solidFill>
                  <a:schemeClr val="accent5">
                    <a:lumMod val="40000"/>
                    <a:lumOff val="60000"/>
                  </a:schemeClr>
                </a:solidFill>
                <a:latin typeface="Calibri"/>
                <a:cs typeface="Calibri"/>
              </a:rPr>
              <a:t> + (</a:t>
            </a:r>
            <a:r>
              <a:rPr lang="en-US" sz="2400" i="1" dirty="0" err="1">
                <a:solidFill>
                  <a:schemeClr val="accent5">
                    <a:lumMod val="40000"/>
                    <a:lumOff val="60000"/>
                  </a:schemeClr>
                </a:solidFill>
                <a:latin typeface="Calibri"/>
                <a:cs typeface="Calibri"/>
              </a:rPr>
              <a:t>y</a:t>
            </a:r>
            <a:r>
              <a:rPr lang="en-US" sz="2400" i="1" baseline="-25000" dirty="0" err="1">
                <a:solidFill>
                  <a:schemeClr val="accent5">
                    <a:lumMod val="40000"/>
                    <a:lumOff val="60000"/>
                  </a:schemeClr>
                </a:solidFill>
                <a:latin typeface="Calibri"/>
                <a:cs typeface="Calibri"/>
              </a:rPr>
              <a:t>a</a:t>
            </a:r>
            <a:r>
              <a:rPr lang="en-US" sz="2400" i="1" dirty="0">
                <a:solidFill>
                  <a:schemeClr val="accent5">
                    <a:lumMod val="40000"/>
                    <a:lumOff val="60000"/>
                  </a:schemeClr>
                </a:solidFill>
                <a:latin typeface="Calibri"/>
                <a:cs typeface="Calibri"/>
              </a:rPr>
              <a:t> - </a:t>
            </a:r>
            <a:r>
              <a:rPr lang="en-US" sz="2400" i="1" dirty="0" err="1">
                <a:solidFill>
                  <a:schemeClr val="accent5">
                    <a:lumMod val="40000"/>
                    <a:lumOff val="60000"/>
                  </a:schemeClr>
                </a:solidFill>
                <a:latin typeface="Calibri"/>
                <a:cs typeface="Calibri"/>
              </a:rPr>
              <a:t>y</a:t>
            </a:r>
            <a:r>
              <a:rPr lang="en-US" sz="2400" i="1" baseline="-25000" dirty="0" err="1">
                <a:solidFill>
                  <a:schemeClr val="accent5">
                    <a:lumMod val="40000"/>
                    <a:lumOff val="60000"/>
                  </a:schemeClr>
                </a:solidFill>
                <a:latin typeface="Calibri"/>
                <a:cs typeface="Calibri"/>
              </a:rPr>
              <a:t>c</a:t>
            </a:r>
            <a:r>
              <a:rPr lang="en-US" sz="2400" dirty="0">
                <a:solidFill>
                  <a:schemeClr val="accent5">
                    <a:lumMod val="40000"/>
                    <a:lumOff val="60000"/>
                  </a:schemeClr>
                </a:solidFill>
                <a:latin typeface="Calibri"/>
                <a:cs typeface="Calibri"/>
              </a:rPr>
              <a:t>)</a:t>
            </a:r>
            <a:r>
              <a:rPr lang="en-US" sz="2400" baseline="30000" dirty="0">
                <a:solidFill>
                  <a:schemeClr val="accent5">
                    <a:lumMod val="40000"/>
                    <a:lumOff val="60000"/>
                  </a:schemeClr>
                </a:solidFill>
                <a:latin typeface="Calibri"/>
                <a:cs typeface="Calibri"/>
              </a:rPr>
              <a:t>2</a:t>
            </a:r>
            <a:endParaRPr lang="el-GR" sz="2400" baseline="30000" dirty="0">
              <a:solidFill>
                <a:schemeClr val="accent5">
                  <a:lumMod val="40000"/>
                  <a:lumOff val="60000"/>
                </a:schemeClr>
              </a:solidFill>
              <a:latin typeface="Calibri"/>
              <a:cs typeface="Calibri"/>
            </a:endParaRPr>
          </a:p>
          <a:p>
            <a:endParaRPr lang="el-GR" sz="2400" baseline="30000" dirty="0">
              <a:solidFill>
                <a:schemeClr val="accent5">
                  <a:lumMod val="40000"/>
                  <a:lumOff val="60000"/>
                </a:schemeClr>
              </a:solidFill>
              <a:latin typeface="Calibri"/>
              <a:cs typeface="Calibri"/>
            </a:endParaRPr>
          </a:p>
          <a:p>
            <a:r>
              <a:rPr lang="el-GR" sz="2000" dirty="0">
                <a:latin typeface="Calibri" panose="020F0502020204030204" pitchFamily="34" charset="0"/>
                <a:cs typeface="Calibri" panose="020F0502020204030204" pitchFamily="34" charset="0"/>
              </a:rPr>
              <a:t>Αλλάζοντας το διάνυσμα </a:t>
            </a:r>
            <a:r>
              <a:rPr lang="en-US" sz="2000" b="1" dirty="0">
                <a:latin typeface="Calibri" panose="020F0502020204030204" pitchFamily="34" charset="0"/>
                <a:cs typeface="Calibri" panose="020F0502020204030204" pitchFamily="34" charset="0"/>
              </a:rPr>
              <a:t>x</a:t>
            </a: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αλλάζουν </a:t>
            </a:r>
            <a:br>
              <a:rPr lang="en-US"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τα</a:t>
            </a:r>
            <a:r>
              <a:rPr lang="en-US" sz="2000" dirty="0">
                <a:latin typeface="Calibri" panose="020F0502020204030204" pitchFamily="34" charset="0"/>
                <a:cs typeface="Calibri" panose="020F0502020204030204" pitchFamily="34" charset="0"/>
              </a:rPr>
              <a:t> </a:t>
            </a:r>
            <a:r>
              <a:rPr lang="en-US" sz="2000" i="1" dirty="0">
                <a:latin typeface="Calibri" panose="020F0502020204030204" pitchFamily="34" charset="0"/>
                <a:cs typeface="Calibri" panose="020F0502020204030204" pitchFamily="34" charset="0"/>
              </a:rPr>
              <a:t>C</a:t>
            </a:r>
            <a:r>
              <a:rPr lang="en-US" sz="2000" i="1" baseline="-25000" dirty="0">
                <a:latin typeface="Calibri" panose="020F0502020204030204" pitchFamily="34" charset="0"/>
                <a:cs typeface="Calibri" panose="020F0502020204030204" pitchFamily="34" charset="0"/>
              </a:rPr>
              <a:t>i</a:t>
            </a:r>
            <a:r>
              <a:rPr lang="en-US" sz="2000" dirty="0">
                <a:latin typeface="Calibri" panose="020F0502020204030204" pitchFamily="34" charset="0"/>
                <a:cs typeface="Calibri" panose="020F0502020204030204" pitchFamily="34" charset="0"/>
              </a:rPr>
              <a:t> </a:t>
            </a:r>
            <a:endParaRPr lang="en-US" i="1" baseline="-25000" dirty="0">
              <a:latin typeface="Calibri" panose="020F0502020204030204" pitchFamily="34" charset="0"/>
              <a:cs typeface="Calibri" panose="020F0502020204030204" pitchFamily="34" charset="0"/>
            </a:endParaRPr>
          </a:p>
        </p:txBody>
      </p:sp>
      <p:pic>
        <p:nvPicPr>
          <p:cNvPr id="7" name="Εικόνα 6">
            <a:extLst>
              <a:ext uri="{FF2B5EF4-FFF2-40B4-BE49-F238E27FC236}">
                <a16:creationId xmlns:a16="http://schemas.microsoft.com/office/drawing/2014/main" id="{29700D24-D076-77C9-BA36-E85D25014DAA}"/>
              </a:ext>
            </a:extLst>
          </p:cNvPr>
          <p:cNvPicPr>
            <a:picLocks noChangeAspect="1"/>
          </p:cNvPicPr>
          <p:nvPr/>
        </p:nvPicPr>
        <p:blipFill>
          <a:blip r:embed="rId2"/>
          <a:stretch>
            <a:fillRect/>
          </a:stretch>
        </p:blipFill>
        <p:spPr>
          <a:xfrm>
            <a:off x="262851" y="840250"/>
            <a:ext cx="7321931" cy="4371211"/>
          </a:xfrm>
          <a:prstGeom prst="rect">
            <a:avLst/>
          </a:prstGeom>
        </p:spPr>
      </p:pic>
    </p:spTree>
    <p:extLst>
      <p:ext uri="{BB962C8B-B14F-4D97-AF65-F5344CB8AC3E}">
        <p14:creationId xmlns:p14="http://schemas.microsoft.com/office/powerpoint/2010/main" val="410842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91966E-A4CB-1B85-806C-057DAB1E6AFD}"/>
              </a:ext>
            </a:extLst>
          </p:cNvPr>
          <p:cNvSpPr>
            <a:spLocks noGrp="1"/>
          </p:cNvSpPr>
          <p:nvPr>
            <p:ph type="title"/>
          </p:nvPr>
        </p:nvSpPr>
        <p:spPr/>
        <p:txBody>
          <a:bodyPr/>
          <a:lstStyle/>
          <a:p>
            <a:r>
              <a:rPr lang="el-GR" dirty="0" err="1"/>
              <a:t>Διακριτοποίηση</a:t>
            </a:r>
            <a:endParaRPr lang="en-US" dirty="0"/>
          </a:p>
        </p:txBody>
      </p:sp>
      <p:sp>
        <p:nvSpPr>
          <p:cNvPr id="3" name="Θέση περιεχομένου 2">
            <a:extLst>
              <a:ext uri="{FF2B5EF4-FFF2-40B4-BE49-F238E27FC236}">
                <a16:creationId xmlns:a16="http://schemas.microsoft.com/office/drawing/2014/main" id="{FB792A2F-DF57-556E-72ED-CD79D5602428}"/>
              </a:ext>
            </a:extLst>
          </p:cNvPr>
          <p:cNvSpPr>
            <a:spLocks noGrp="1"/>
          </p:cNvSpPr>
          <p:nvPr>
            <p:ph idx="1"/>
          </p:nvPr>
        </p:nvSpPr>
        <p:spPr/>
        <p:txBody>
          <a:bodyPr>
            <a:normAutofit fontScale="92500" lnSpcReduction="20000"/>
          </a:bodyPr>
          <a:lstStyle/>
          <a:p>
            <a:r>
              <a:rPr lang="el-GR" dirty="0"/>
              <a:t>Ένας τρόπος αντιμετώπισης ενός συνεχούς χώρου καταστάσεων είναι να τον </a:t>
            </a:r>
            <a:r>
              <a:rPr lang="el-GR" dirty="0" err="1"/>
              <a:t>διακριτοποιήσουμε</a:t>
            </a:r>
            <a:r>
              <a:rPr lang="el-GR" dirty="0"/>
              <a:t> (</a:t>
            </a:r>
            <a:r>
              <a:rPr lang="el-GR" dirty="0" err="1"/>
              <a:t>discretize</a:t>
            </a:r>
            <a:r>
              <a:rPr lang="el-GR" dirty="0"/>
              <a:t>).</a:t>
            </a:r>
          </a:p>
          <a:p>
            <a:r>
              <a:rPr lang="el-GR" dirty="0"/>
              <a:t>Μπορούμε να περιορίσουμε το χώρο καταστάσεων στις θέσεις</a:t>
            </a:r>
            <a:r>
              <a:rPr lang="en-US" dirty="0"/>
              <a:t> </a:t>
            </a:r>
            <a:r>
              <a:rPr lang="el-GR" dirty="0"/>
              <a:t>(</a:t>
            </a:r>
            <a:r>
              <a:rPr lang="en-US" i="1" dirty="0"/>
              <a:t>x</a:t>
            </a:r>
            <a:r>
              <a:rPr lang="en-US" i="1" baseline="-25000" dirty="0"/>
              <a:t>i</a:t>
            </a:r>
            <a:r>
              <a:rPr lang="el-GR" i="1" dirty="0"/>
              <a:t>,</a:t>
            </a:r>
            <a:r>
              <a:rPr lang="en-US" i="1" dirty="0" err="1"/>
              <a:t>y</a:t>
            </a:r>
            <a:r>
              <a:rPr lang="en-US" i="1" baseline="-25000" dirty="0" err="1"/>
              <a:t>i</a:t>
            </a:r>
            <a:r>
              <a:rPr lang="el-GR" dirty="0"/>
              <a:t>)</a:t>
            </a:r>
            <a:r>
              <a:rPr lang="en-US" dirty="0"/>
              <a:t> </a:t>
            </a:r>
            <a:r>
              <a:rPr lang="el-GR" dirty="0"/>
              <a:t>σε ένα ορθογώνιο πλέγμα με μέση</a:t>
            </a:r>
            <a:r>
              <a:rPr lang="en-US" dirty="0"/>
              <a:t> </a:t>
            </a:r>
            <a:r>
              <a:rPr lang="el-GR" dirty="0"/>
              <a:t>απόσταση</a:t>
            </a:r>
            <a:r>
              <a:rPr lang="en-US" dirty="0"/>
              <a:t> </a:t>
            </a:r>
            <a:r>
              <a:rPr lang="el-GR" i="1" dirty="0"/>
              <a:t>δ</a:t>
            </a:r>
            <a:r>
              <a:rPr lang="el-GR" dirty="0"/>
              <a:t> μεταξύ τους.</a:t>
            </a:r>
          </a:p>
          <a:p>
            <a:r>
              <a:rPr lang="el-GR" dirty="0"/>
              <a:t>Έτσι, αντί να έχει άπειρο αριθμό διαδόχων, κάθε κατάσταση στον χώρο θα έχει μόνο 12 διαδόχους, που θα αντιστοιχούν στη μεταβολή μίας από τις 6 μεταβλητές κατά ±</a:t>
            </a:r>
            <a:r>
              <a:rPr lang="el-GR" i="1" dirty="0"/>
              <a:t>δ</a:t>
            </a:r>
            <a:r>
              <a:rPr lang="el-GR" dirty="0"/>
              <a:t>.</a:t>
            </a:r>
          </a:p>
          <a:p>
            <a:r>
              <a:rPr lang="el-GR" dirty="0"/>
              <a:t>Εναλλακτικά, θα μπορούσαμε να κάνουμε πεπερασμένο τον παράγοντα διακλάδωσης λαμβάνοντας τυχαία δείγματα διάδοχων καταστάσεων, καθώς κινούμαστε προς μια τυχαία διεύθυνση κατά μια μικρή απόσταση </a:t>
            </a:r>
            <a:r>
              <a:rPr lang="el-GR" i="1" dirty="0"/>
              <a:t>δ</a:t>
            </a:r>
            <a:r>
              <a:rPr lang="el-GR" dirty="0"/>
              <a:t>.</a:t>
            </a:r>
            <a:endParaRPr lang="en-US" dirty="0"/>
          </a:p>
        </p:txBody>
      </p:sp>
    </p:spTree>
    <p:extLst>
      <p:ext uri="{BB962C8B-B14F-4D97-AF65-F5344CB8AC3E}">
        <p14:creationId xmlns:p14="http://schemas.microsoft.com/office/powerpoint/2010/main" val="49731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chematic illustration of the nature of the search space (discrete vs. continuous) in materials applications. (a) depicts the typical potential energy landscape of materials with different metastable polymorphs at local minima. (b) depicts a discrete action space with defects movement as actions 32 . Moving">
            <a:extLst>
              <a:ext uri="{FF2B5EF4-FFF2-40B4-BE49-F238E27FC236}">
                <a16:creationId xmlns:a16="http://schemas.microsoft.com/office/drawing/2014/main" id="{AF77600D-AA18-CBA9-DB46-04868CA46F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178" y="529463"/>
            <a:ext cx="11051644" cy="4823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8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EC2FB8-B685-2AFC-FE0F-49307FCB7749}"/>
              </a:ext>
            </a:extLst>
          </p:cNvPr>
          <p:cNvSpPr>
            <a:spLocks noGrp="1"/>
          </p:cNvSpPr>
          <p:nvPr>
            <p:ph type="title"/>
          </p:nvPr>
        </p:nvSpPr>
        <p:spPr/>
        <p:txBody>
          <a:bodyPr/>
          <a:lstStyle/>
          <a:p>
            <a:r>
              <a:rPr lang="el-GR" dirty="0"/>
              <a:t>Εμπειρική κλίση</a:t>
            </a:r>
            <a:endParaRPr lang="en-US" dirty="0"/>
          </a:p>
        </p:txBody>
      </p:sp>
      <p:sp>
        <p:nvSpPr>
          <p:cNvPr id="3" name="Θέση περιεχομένου 2">
            <a:extLst>
              <a:ext uri="{FF2B5EF4-FFF2-40B4-BE49-F238E27FC236}">
                <a16:creationId xmlns:a16="http://schemas.microsoft.com/office/drawing/2014/main" id="{C8A96B82-8929-AA08-F3EB-95EB7C58AC44}"/>
              </a:ext>
            </a:extLst>
          </p:cNvPr>
          <p:cNvSpPr>
            <a:spLocks noGrp="1"/>
          </p:cNvSpPr>
          <p:nvPr>
            <p:ph idx="1"/>
          </p:nvPr>
        </p:nvSpPr>
        <p:spPr/>
        <p:txBody>
          <a:bodyPr/>
          <a:lstStyle/>
          <a:p>
            <a:r>
              <a:rPr lang="el-GR" dirty="0"/>
              <a:t>Οι μέθοδοι που μετρούν την πρόοδο με την αλλαγή της τιμής της αντικειμενικής συνάρτησης μεταξύ δύο κοντινών σημείων ονομάζονται μέθοδοι εμπειρικής κλίσης (</a:t>
            </a:r>
            <a:r>
              <a:rPr lang="el-GR" dirty="0" err="1"/>
              <a:t>empirical</a:t>
            </a:r>
            <a:r>
              <a:rPr lang="el-GR" dirty="0"/>
              <a:t> </a:t>
            </a:r>
            <a:r>
              <a:rPr lang="el-GR" dirty="0" err="1"/>
              <a:t>gradient</a:t>
            </a:r>
            <a:r>
              <a:rPr lang="el-GR" dirty="0"/>
              <a:t>).</a:t>
            </a:r>
          </a:p>
          <a:p>
            <a:r>
              <a:rPr lang="el-GR" dirty="0"/>
              <a:t>Η αναζήτηση με εμπειρική κλίση είναι ίδια με την αναρρίχηση λόφων με την πλέον απότομη ανάβαση σε μια </a:t>
            </a:r>
            <a:r>
              <a:rPr lang="el-GR" dirty="0" err="1"/>
              <a:t>διακριτοποιημένη</a:t>
            </a:r>
            <a:r>
              <a:rPr lang="el-GR" dirty="0"/>
              <a:t> έκδοση του χώρου καταστάσεων.</a:t>
            </a:r>
          </a:p>
          <a:p>
            <a:r>
              <a:rPr lang="el-GR" dirty="0"/>
              <a:t>Η μείωση της τιμής δ με την πάροδο του χρόνου μπορεί να δώσει μια πιο ακριβή λύση, αλλά δεν συγκλίνει απαραίτητα σε ένα καθολικό βέλτιστο στο όριο.</a:t>
            </a:r>
            <a:endParaRPr lang="en-US" dirty="0"/>
          </a:p>
        </p:txBody>
      </p:sp>
    </p:spTree>
    <p:extLst>
      <p:ext uri="{BB962C8B-B14F-4D97-AF65-F5344CB8AC3E}">
        <p14:creationId xmlns:p14="http://schemas.microsoft.com/office/powerpoint/2010/main" val="187048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2E04B8-263A-01E0-C858-D0981646D1FA}"/>
              </a:ext>
            </a:extLst>
          </p:cNvPr>
          <p:cNvSpPr>
            <a:spLocks noGrp="1"/>
          </p:cNvSpPr>
          <p:nvPr>
            <p:ph type="title"/>
          </p:nvPr>
        </p:nvSpPr>
        <p:spPr/>
        <p:txBody>
          <a:bodyPr/>
          <a:lstStyle/>
          <a:p>
            <a:r>
              <a:rPr lang="el-GR" dirty="0"/>
              <a:t>Εισαγωγή</a:t>
            </a:r>
            <a:endParaRPr lang="en-US" dirty="0"/>
          </a:p>
        </p:txBody>
      </p:sp>
      <p:sp>
        <p:nvSpPr>
          <p:cNvPr id="3" name="Θέση περιεχομένου 2">
            <a:extLst>
              <a:ext uri="{FF2B5EF4-FFF2-40B4-BE49-F238E27FC236}">
                <a16:creationId xmlns:a16="http://schemas.microsoft.com/office/drawing/2014/main" id="{0B3253FE-80C9-F930-6476-8869FAC9DAB4}"/>
              </a:ext>
            </a:extLst>
          </p:cNvPr>
          <p:cNvSpPr>
            <a:spLocks noGrp="1"/>
          </p:cNvSpPr>
          <p:nvPr>
            <p:ph idx="1"/>
          </p:nvPr>
        </p:nvSpPr>
        <p:spPr>
          <a:xfrm>
            <a:off x="914400" y="1625328"/>
            <a:ext cx="10439400" cy="4351338"/>
          </a:xfrm>
        </p:spPr>
        <p:txBody>
          <a:bodyPr>
            <a:normAutofit lnSpcReduction="10000"/>
          </a:bodyPr>
          <a:lstStyle/>
          <a:p>
            <a:r>
              <a:rPr lang="el-GR" dirty="0"/>
              <a:t>Στο προηγούμενο κεφάλαιο αναφερθήκαμε στα προβλήματα εντός πλήρως </a:t>
            </a:r>
            <a:r>
              <a:rPr lang="el-GR" dirty="0" err="1"/>
              <a:t>παρατηρήσιμων</a:t>
            </a:r>
            <a:r>
              <a:rPr lang="el-GR" dirty="0"/>
              <a:t>, αιτιοκρατικών, στατικών και γνωστών περιβαλλόντων, των οποίων η λύση είναι μια ακολουθία ενεργειών.</a:t>
            </a:r>
          </a:p>
          <a:p>
            <a:r>
              <a:rPr lang="el-GR" dirty="0"/>
              <a:t>Σε αυτό το κεφάλαιο χαλαρώνουμε αυτούς τους περιορισμούς:</a:t>
            </a:r>
          </a:p>
          <a:p>
            <a:pPr lvl="1">
              <a:buFont typeface="Wingdings" panose="05000000000000000000" pitchFamily="2" charset="2"/>
              <a:buChar char="§"/>
            </a:pPr>
            <a:r>
              <a:rPr lang="el-GR" dirty="0"/>
              <a:t>Ξεκινάμε με το πρόβλημα της εύρεσης μιας καλής κατάστασης χωρίς να ανησυχούμε για τη διαδρομή από την οποία θα φτάσουμε εκεί.</a:t>
            </a:r>
          </a:p>
          <a:p>
            <a:pPr lvl="1">
              <a:buFont typeface="Wingdings" panose="05000000000000000000" pitchFamily="2" charset="2"/>
              <a:buChar char="§"/>
            </a:pPr>
            <a:r>
              <a:rPr lang="el-GR" dirty="0"/>
              <a:t>Έπειτα χαλαρώνουμε τις παραδοχές της αιτιοκρατίας και της παρατηρησιμότητας.</a:t>
            </a:r>
          </a:p>
          <a:p>
            <a:pPr lvl="1">
              <a:buFont typeface="Wingdings" panose="05000000000000000000" pitchFamily="2" charset="2"/>
              <a:buChar char="§"/>
            </a:pPr>
            <a:r>
              <a:rPr lang="el-GR" dirty="0"/>
              <a:t>Τέλος, ο πράκτορας καθοδηγείται σε έναν άγνωστο χώρο τον οποίο πρέπει να μάθει καθώς προχωρά χρησιμοποιώντας </a:t>
            </a:r>
            <a:r>
              <a:rPr lang="el-GR" dirty="0" err="1"/>
              <a:t>online</a:t>
            </a:r>
            <a:r>
              <a:rPr lang="el-GR" dirty="0"/>
              <a:t> αναζήτηση.</a:t>
            </a:r>
            <a:endParaRPr lang="en-US" dirty="0"/>
          </a:p>
        </p:txBody>
      </p:sp>
    </p:spTree>
    <p:extLst>
      <p:ext uri="{BB962C8B-B14F-4D97-AF65-F5344CB8AC3E}">
        <p14:creationId xmlns:p14="http://schemas.microsoft.com/office/powerpoint/2010/main" val="397014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775DA45-5970-39EF-A4E3-807FDC8206B4}"/>
              </a:ext>
            </a:extLst>
          </p:cNvPr>
          <p:cNvSpPr>
            <a:spLocks noGrp="1"/>
          </p:cNvSpPr>
          <p:nvPr>
            <p:ph type="title"/>
          </p:nvPr>
        </p:nvSpPr>
        <p:spPr>
          <a:xfrm>
            <a:off x="838200" y="20352"/>
            <a:ext cx="10515600" cy="1325563"/>
          </a:xfrm>
        </p:spPr>
        <p:txBody>
          <a:bodyPr/>
          <a:lstStyle/>
          <a:p>
            <a:r>
              <a:rPr lang="el-GR" dirty="0"/>
              <a:t>Βελτιστοποίηση με περιορισμούς</a:t>
            </a:r>
            <a:endParaRPr lang="en-US" dirty="0"/>
          </a:p>
        </p:txBody>
      </p:sp>
      <p:sp>
        <p:nvSpPr>
          <p:cNvPr id="3" name="Θέση περιεχομένου 2">
            <a:extLst>
              <a:ext uri="{FF2B5EF4-FFF2-40B4-BE49-F238E27FC236}">
                <a16:creationId xmlns:a16="http://schemas.microsoft.com/office/drawing/2014/main" id="{11F612BB-4411-656C-9F84-E6FDFEE803F5}"/>
              </a:ext>
            </a:extLst>
          </p:cNvPr>
          <p:cNvSpPr>
            <a:spLocks noGrp="1"/>
          </p:cNvSpPr>
          <p:nvPr>
            <p:ph idx="1"/>
          </p:nvPr>
        </p:nvSpPr>
        <p:spPr>
          <a:xfrm>
            <a:off x="955497" y="1345915"/>
            <a:ext cx="10398303" cy="4831048"/>
          </a:xfrm>
        </p:spPr>
        <p:txBody>
          <a:bodyPr>
            <a:normAutofit fontScale="77500" lnSpcReduction="20000"/>
          </a:bodyPr>
          <a:lstStyle/>
          <a:p>
            <a:pPr>
              <a:lnSpc>
                <a:spcPct val="120000"/>
              </a:lnSpc>
            </a:pPr>
            <a:r>
              <a:rPr lang="el-GR" dirty="0"/>
              <a:t>Η δυσκολία των προβλημάτων βελτιστοποίησης με περιορισμούς εξαρτάται από τη φύση των περιορισμών και από την αντικειμενική συνάρτηση.</a:t>
            </a:r>
          </a:p>
          <a:p>
            <a:pPr lvl="1">
              <a:lnSpc>
                <a:spcPct val="120000"/>
              </a:lnSpc>
            </a:pPr>
            <a:r>
              <a:rPr lang="el-GR" dirty="0"/>
              <a:t>Για παράδειγμα, στο πρόβλημα της θέσης του αεροδρομίου, θα μπορούσαμε να περιορίσουμε τις τοποθεσίες στο εσωτερικό της Ρουμανίας και σε στερεό έδαφος (όχι μέσα σε λίμνες).</a:t>
            </a:r>
          </a:p>
          <a:p>
            <a:pPr>
              <a:lnSpc>
                <a:spcPct val="120000"/>
              </a:lnSpc>
            </a:pPr>
            <a:r>
              <a:rPr lang="el-GR" dirty="0"/>
              <a:t>Η πιο γνωστή κατηγορία είναι τα προβλήματα γραμμικού προγραμματισμού (</a:t>
            </a:r>
            <a:r>
              <a:rPr lang="el-GR" dirty="0" err="1"/>
              <a:t>linear</a:t>
            </a:r>
            <a:r>
              <a:rPr lang="el-GR" dirty="0"/>
              <a:t> </a:t>
            </a:r>
            <a:r>
              <a:rPr lang="el-GR" dirty="0" err="1"/>
              <a:t>programming</a:t>
            </a:r>
            <a:r>
              <a:rPr lang="el-GR" dirty="0"/>
              <a:t>), όπου πρέπει οι περιορισμοί να είναι γραμμικές ανισότητες που σχηματίζουν ένα κυρτό σύνολο και η αντικειμενική συνάρτηση να είναι επίσης γραμμική.</a:t>
            </a:r>
          </a:p>
          <a:p>
            <a:pPr lvl="1">
              <a:lnSpc>
                <a:spcPct val="120000"/>
              </a:lnSpc>
            </a:pPr>
            <a:r>
              <a:rPr lang="el-GR" dirty="0"/>
              <a:t>Η χρονική πολυπλοκότητα του γραμμικού προγραμματισμού είναι πολυωνυμική ως προς το πλήθος των μεταβλητών.</a:t>
            </a:r>
          </a:p>
          <a:p>
            <a:pPr lvl="1">
              <a:lnSpc>
                <a:spcPct val="120000"/>
              </a:lnSpc>
            </a:pPr>
            <a:r>
              <a:rPr lang="el-GR" dirty="0"/>
              <a:t>Πρόκειται για μια ειδική περίπτωση του γενικότερου προβλήματος της κυρτής βελτιστοποίησης (</a:t>
            </a:r>
            <a:r>
              <a:rPr lang="el-GR" dirty="0" err="1"/>
              <a:t>convex</a:t>
            </a:r>
            <a:r>
              <a:rPr lang="el-GR" dirty="0"/>
              <a:t> </a:t>
            </a:r>
            <a:r>
              <a:rPr lang="el-GR" dirty="0" err="1"/>
              <a:t>optimization</a:t>
            </a:r>
            <a:r>
              <a:rPr lang="el-GR" dirty="0"/>
              <a:t>), που επιτρέπει να είναι η περιοχή περιορισμών (</a:t>
            </a:r>
            <a:r>
              <a:rPr lang="el-GR" dirty="0" err="1"/>
              <a:t>constraint</a:t>
            </a:r>
            <a:r>
              <a:rPr lang="el-GR" dirty="0"/>
              <a:t> </a:t>
            </a:r>
            <a:r>
              <a:rPr lang="el-GR" dirty="0" err="1"/>
              <a:t>region</a:t>
            </a:r>
            <a:r>
              <a:rPr lang="el-GR" dirty="0"/>
              <a:t>) οποιαδήποτε κυρτή περιοχή, και η αντικειμενική συνάρτηση οποιαδήποτε συνάρτηση που είναι κυρτή μέσα στην περιοχή περιορισμών.</a:t>
            </a:r>
            <a:endParaRPr lang="en-US" dirty="0"/>
          </a:p>
        </p:txBody>
      </p:sp>
    </p:spTree>
    <p:extLst>
      <p:ext uri="{BB962C8B-B14F-4D97-AF65-F5344CB8AC3E}">
        <p14:creationId xmlns:p14="http://schemas.microsoft.com/office/powerpoint/2010/main" val="343849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8AC67C-49D2-BF2B-BFFF-5D8B53BA24D8}"/>
              </a:ext>
            </a:extLst>
          </p:cNvPr>
          <p:cNvSpPr>
            <a:spLocks noGrp="1"/>
          </p:cNvSpPr>
          <p:nvPr>
            <p:ph type="title"/>
          </p:nvPr>
        </p:nvSpPr>
        <p:spPr/>
        <p:txBody>
          <a:bodyPr/>
          <a:lstStyle/>
          <a:p>
            <a:r>
              <a:rPr lang="el-GR" dirty="0"/>
              <a:t>Σύνοψη</a:t>
            </a:r>
            <a:endParaRPr lang="en-US" dirty="0"/>
          </a:p>
        </p:txBody>
      </p:sp>
      <p:sp>
        <p:nvSpPr>
          <p:cNvPr id="3" name="Θέση περιεχομένου 2">
            <a:extLst>
              <a:ext uri="{FF2B5EF4-FFF2-40B4-BE49-F238E27FC236}">
                <a16:creationId xmlns:a16="http://schemas.microsoft.com/office/drawing/2014/main" id="{D6563CFE-A8D1-A5DB-4885-99777A9BF3D9}"/>
              </a:ext>
            </a:extLst>
          </p:cNvPr>
          <p:cNvSpPr>
            <a:spLocks noGrp="1"/>
          </p:cNvSpPr>
          <p:nvPr>
            <p:ph idx="1"/>
          </p:nvPr>
        </p:nvSpPr>
        <p:spPr>
          <a:xfrm>
            <a:off x="1120000" y="1630419"/>
            <a:ext cx="10233800" cy="4351338"/>
          </a:xfrm>
        </p:spPr>
        <p:txBody>
          <a:bodyPr>
            <a:normAutofit/>
          </a:bodyPr>
          <a:lstStyle/>
          <a:p>
            <a:r>
              <a:rPr lang="el-GR" dirty="0"/>
              <a:t>Πολλά προβλήματα διαμόρφωσης και βελτιστοποίησης μπορούν να διατυπωθούν ως τοπική αναζήτηση
Γενικές οικογένειες αλγορίθμων:</a:t>
            </a:r>
          </a:p>
          <a:p>
            <a:pPr lvl="1"/>
            <a:r>
              <a:rPr lang="el-GR" dirty="0"/>
              <a:t>Αναρρίχηση, συνεχής βελτιστοποίηση
Προσομοιωμένη ανόπτηση (και άλλες στοχαστικές μέθοδοι)
Τοπική ακτινική αναζήτηση: αναζητήσεις πολλαπλής αλληλεπίδρασης
Γενετικοί αλγόριθμοι: διαίρεση και </a:t>
            </a:r>
            <a:r>
              <a:rPr lang="el-GR" dirty="0" err="1"/>
              <a:t>ανασυνδυασμός</a:t>
            </a:r>
            <a:r>
              <a:rPr lang="el-GR" dirty="0"/>
              <a:t> καταστάσεων</a:t>
            </a:r>
          </a:p>
          <a:p>
            <a:r>
              <a:rPr lang="el-GR" dirty="0"/>
              <a:t>Πολλοί αλγόριθμοι μηχανικής μάθησης είναι τοπικές αναζητήσεις</a:t>
            </a:r>
            <a:endParaRPr lang="en-US" dirty="0"/>
          </a:p>
        </p:txBody>
      </p:sp>
    </p:spTree>
    <p:extLst>
      <p:ext uri="{BB962C8B-B14F-4D97-AF65-F5344CB8AC3E}">
        <p14:creationId xmlns:p14="http://schemas.microsoft.com/office/powerpoint/2010/main" val="401928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494ABD-B734-DA59-4C77-D885EDB01890}"/>
              </a:ext>
            </a:extLst>
          </p:cNvPr>
          <p:cNvSpPr>
            <a:spLocks noGrp="1"/>
          </p:cNvSpPr>
          <p:nvPr>
            <p:ph type="title"/>
          </p:nvPr>
        </p:nvSpPr>
        <p:spPr/>
        <p:txBody>
          <a:bodyPr>
            <a:normAutofit fontScale="90000"/>
          </a:bodyPr>
          <a:lstStyle/>
          <a:p>
            <a:r>
              <a:rPr lang="el-GR" dirty="0"/>
              <a:t>Αναζήτηση με μη</a:t>
            </a:r>
            <a:r>
              <a:rPr lang="en-US" dirty="0"/>
              <a:t> </a:t>
            </a:r>
            <a:r>
              <a:rPr lang="el-GR" dirty="0"/>
              <a:t>αιτιοκρατικές ενέργειες</a:t>
            </a:r>
            <a:endParaRPr lang="en-US" dirty="0"/>
          </a:p>
        </p:txBody>
      </p:sp>
      <p:sp>
        <p:nvSpPr>
          <p:cNvPr id="3" name="Θέση περιεχομένου 2">
            <a:extLst>
              <a:ext uri="{FF2B5EF4-FFF2-40B4-BE49-F238E27FC236}">
                <a16:creationId xmlns:a16="http://schemas.microsoft.com/office/drawing/2014/main" id="{1AFD83A7-AB2C-11D5-E958-8556D0928908}"/>
              </a:ext>
            </a:extLst>
          </p:cNvPr>
          <p:cNvSpPr>
            <a:spLocks noGrp="1"/>
          </p:cNvSpPr>
          <p:nvPr>
            <p:ph idx="1"/>
          </p:nvPr>
        </p:nvSpPr>
        <p:spPr>
          <a:xfrm>
            <a:off x="838200" y="1825625"/>
            <a:ext cx="10515600" cy="4351338"/>
          </a:xfrm>
        </p:spPr>
        <p:txBody>
          <a:bodyPr>
            <a:normAutofit fontScale="77500" lnSpcReduction="20000"/>
          </a:bodyPr>
          <a:lstStyle/>
          <a:p>
            <a:r>
              <a:rPr lang="el-GR" dirty="0"/>
              <a:t>Όταν το περιβάλλον είναι μερικώς παρατηρήσιμο, ο πράκτορας δεν γνωρίζει με βεβαιότητα σε ποια κατάσταση βρίσκεται</a:t>
            </a:r>
            <a:r>
              <a:rPr lang="en-US" dirty="0"/>
              <a:t>.</a:t>
            </a:r>
            <a:endParaRPr lang="el-GR" dirty="0"/>
          </a:p>
          <a:p>
            <a:r>
              <a:rPr lang="el-GR" dirty="0"/>
              <a:t>Και όταν το περιβάλλον είναι μη αιτιοκρατικό, ο πράκτορας δεν γνωρίζει σε ποια κατάσταση μεταβαίνει μετά την εκτέλεση μιας ενέργειας.</a:t>
            </a:r>
          </a:p>
          <a:p>
            <a:r>
              <a:rPr lang="el-GR" dirty="0"/>
              <a:t>Αντί να σκεφτεί «Βρίσκομαι στην κατάσταση </a:t>
            </a:r>
            <a:r>
              <a:rPr lang="en-US" dirty="0"/>
              <a:t>s</a:t>
            </a:r>
            <a:r>
              <a:rPr lang="el-GR" baseline="-25000" dirty="0"/>
              <a:t>1</a:t>
            </a:r>
            <a:r>
              <a:rPr lang="en-US" dirty="0"/>
              <a:t> </a:t>
            </a:r>
            <a:r>
              <a:rPr lang="el-GR" dirty="0"/>
              <a:t>και αν εκτελέσω την ενέργεια</a:t>
            </a:r>
            <a:r>
              <a:rPr lang="en-US" dirty="0"/>
              <a:t> </a:t>
            </a:r>
            <a:r>
              <a:rPr lang="el-GR" dirty="0"/>
              <a:t>α, θα καταλήξω στην κατάσταση </a:t>
            </a:r>
            <a:r>
              <a:rPr lang="en-US" dirty="0"/>
              <a:t>s</a:t>
            </a:r>
            <a:r>
              <a:rPr lang="el-GR" baseline="-25000" dirty="0"/>
              <a:t>2</a:t>
            </a:r>
            <a:r>
              <a:rPr lang="el-GR" dirty="0"/>
              <a:t>», ένας πράκτορας θα σκέφτεται τώρα «Είμαι είτε στην κατάσταση</a:t>
            </a:r>
            <a:r>
              <a:rPr lang="en-US" dirty="0"/>
              <a:t> s</a:t>
            </a:r>
            <a:r>
              <a:rPr lang="el-GR" baseline="-25000" dirty="0"/>
              <a:t>1</a:t>
            </a:r>
            <a:r>
              <a:rPr lang="en-US" dirty="0"/>
              <a:t> </a:t>
            </a:r>
            <a:r>
              <a:rPr lang="el-GR" dirty="0"/>
              <a:t>είτε στην κατάσταση</a:t>
            </a:r>
            <a:r>
              <a:rPr lang="en-US" dirty="0"/>
              <a:t> s</a:t>
            </a:r>
            <a:r>
              <a:rPr lang="el-GR" baseline="-25000" dirty="0"/>
              <a:t>3</a:t>
            </a:r>
            <a:r>
              <a:rPr lang="el-GR" dirty="0"/>
              <a:t>, και αν εκτελέσω την ενέργεια</a:t>
            </a:r>
            <a:r>
              <a:rPr lang="en-US" dirty="0"/>
              <a:t> </a:t>
            </a:r>
            <a:r>
              <a:rPr lang="el-GR" dirty="0"/>
              <a:t>α, θα καταλήξω σε μία εκ των καταστάσεων </a:t>
            </a:r>
            <a:r>
              <a:rPr lang="en-US" dirty="0"/>
              <a:t>s</a:t>
            </a:r>
            <a:r>
              <a:rPr lang="el-GR" baseline="-25000" dirty="0"/>
              <a:t>2</a:t>
            </a:r>
            <a:r>
              <a:rPr lang="el-GR" dirty="0"/>
              <a:t>,</a:t>
            </a:r>
            <a:r>
              <a:rPr lang="en-US" dirty="0"/>
              <a:t> s</a:t>
            </a:r>
            <a:r>
              <a:rPr lang="el-GR" baseline="-25000" dirty="0"/>
              <a:t>4</a:t>
            </a:r>
            <a:r>
              <a:rPr lang="el-GR" dirty="0"/>
              <a:t>ή</a:t>
            </a:r>
            <a:r>
              <a:rPr lang="en-US" dirty="0"/>
              <a:t> s</a:t>
            </a:r>
            <a:r>
              <a:rPr lang="el-GR" baseline="-25000" dirty="0"/>
              <a:t>5</a:t>
            </a:r>
            <a:r>
              <a:rPr lang="el-GR" dirty="0"/>
              <a:t>».</a:t>
            </a:r>
          </a:p>
          <a:p>
            <a:r>
              <a:rPr lang="el-GR" dirty="0"/>
              <a:t>Ένα σύνολο φυσικών καταστάσεων στις οποίες ο πράκτορας πιστεύει ότι είναι δυνατό να</a:t>
            </a:r>
            <a:r>
              <a:rPr lang="en-US" dirty="0"/>
              <a:t> </a:t>
            </a:r>
            <a:r>
              <a:rPr lang="el-GR" dirty="0"/>
              <a:t>βρίσκεται το αποκαλούμε </a:t>
            </a:r>
            <a:r>
              <a:rPr lang="el-GR" b="1" i="1" dirty="0">
                <a:solidFill>
                  <a:schemeClr val="accent6">
                    <a:lumMod val="40000"/>
                    <a:lumOff val="60000"/>
                  </a:schemeClr>
                </a:solidFill>
              </a:rPr>
              <a:t>κατάσταση</a:t>
            </a:r>
            <a:r>
              <a:rPr lang="en-US" b="1" i="1" dirty="0">
                <a:solidFill>
                  <a:schemeClr val="accent6">
                    <a:lumMod val="40000"/>
                    <a:lumOff val="60000"/>
                  </a:schemeClr>
                </a:solidFill>
              </a:rPr>
              <a:t> </a:t>
            </a:r>
            <a:r>
              <a:rPr lang="el-GR" b="1" i="1" dirty="0">
                <a:solidFill>
                  <a:schemeClr val="accent6">
                    <a:lumMod val="40000"/>
                    <a:lumOff val="60000"/>
                  </a:schemeClr>
                </a:solidFill>
              </a:rPr>
              <a:t>πεποίθησης</a:t>
            </a:r>
            <a:r>
              <a:rPr lang="en-US" b="1" i="1" dirty="0">
                <a:solidFill>
                  <a:schemeClr val="accent6">
                    <a:lumMod val="40000"/>
                    <a:lumOff val="60000"/>
                  </a:schemeClr>
                </a:solidFill>
              </a:rPr>
              <a:t> </a:t>
            </a:r>
            <a:r>
              <a:rPr lang="el-GR" dirty="0"/>
              <a:t>(</a:t>
            </a:r>
            <a:r>
              <a:rPr lang="el-GR" dirty="0" err="1"/>
              <a:t>belief</a:t>
            </a:r>
            <a:r>
              <a:rPr lang="en-US" dirty="0"/>
              <a:t> </a:t>
            </a:r>
            <a:r>
              <a:rPr lang="el-GR" dirty="0" err="1"/>
              <a:t>state</a:t>
            </a:r>
            <a:r>
              <a:rPr lang="el-GR" dirty="0"/>
              <a:t>).</a:t>
            </a:r>
          </a:p>
          <a:p>
            <a:r>
              <a:rPr lang="el-GR" dirty="0"/>
              <a:t>Η λύση ενός προβλήματος δεν είναι πλέον μια ακολουθία, αλλά ένα πλάνο υπό συνθήκη (</a:t>
            </a:r>
            <a:r>
              <a:rPr lang="el-GR" dirty="0" err="1"/>
              <a:t>conditional</a:t>
            </a:r>
            <a:r>
              <a:rPr lang="el-GR" dirty="0"/>
              <a:t> </a:t>
            </a:r>
            <a:r>
              <a:rPr lang="el-GR" dirty="0" err="1"/>
              <a:t>plan</a:t>
            </a:r>
            <a:r>
              <a:rPr lang="el-GR" dirty="0"/>
              <a:t>), γνωστό και ως πλάνο ενδεχομένων (</a:t>
            </a:r>
            <a:r>
              <a:rPr lang="el-GR" dirty="0" err="1"/>
              <a:t>contingency</a:t>
            </a:r>
            <a:r>
              <a:rPr lang="el-GR" dirty="0"/>
              <a:t> </a:t>
            </a:r>
            <a:r>
              <a:rPr lang="el-GR" dirty="0" err="1"/>
              <a:t>plan</a:t>
            </a:r>
            <a:r>
              <a:rPr lang="el-GR" dirty="0"/>
              <a:t>) ή στρατηγική.</a:t>
            </a:r>
            <a:endParaRPr lang="en-US" dirty="0"/>
          </a:p>
        </p:txBody>
      </p:sp>
    </p:spTree>
    <p:extLst>
      <p:ext uri="{BB962C8B-B14F-4D97-AF65-F5344CB8AC3E}">
        <p14:creationId xmlns:p14="http://schemas.microsoft.com/office/powerpoint/2010/main" val="311255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3D3E19-2F29-8482-FF4B-9DCE115818D7}"/>
              </a:ext>
            </a:extLst>
          </p:cNvPr>
          <p:cNvSpPr>
            <a:spLocks noGrp="1"/>
          </p:cNvSpPr>
          <p:nvPr>
            <p:ph type="title"/>
          </p:nvPr>
        </p:nvSpPr>
        <p:spPr/>
        <p:txBody>
          <a:bodyPr>
            <a:normAutofit fontScale="90000"/>
          </a:bodyPr>
          <a:lstStyle/>
          <a:p>
            <a:r>
              <a:rPr lang="el-GR" dirty="0"/>
              <a:t>Αναζήτηση σε μερικώς παρατηρήσιμα περιβάλλοντα</a:t>
            </a:r>
            <a:endParaRPr lang="en-US" dirty="0"/>
          </a:p>
        </p:txBody>
      </p:sp>
      <p:sp>
        <p:nvSpPr>
          <p:cNvPr id="3" name="Θέση περιεχομένου 2">
            <a:extLst>
              <a:ext uri="{FF2B5EF4-FFF2-40B4-BE49-F238E27FC236}">
                <a16:creationId xmlns:a16="http://schemas.microsoft.com/office/drawing/2014/main" id="{EDD42B96-1AE3-3478-637C-86470D66A86A}"/>
              </a:ext>
            </a:extLst>
          </p:cNvPr>
          <p:cNvSpPr>
            <a:spLocks noGrp="1"/>
          </p:cNvSpPr>
          <p:nvPr>
            <p:ph idx="1"/>
          </p:nvPr>
        </p:nvSpPr>
        <p:spPr>
          <a:xfrm>
            <a:off x="838200" y="1825625"/>
            <a:ext cx="10515600" cy="4351338"/>
          </a:xfrm>
        </p:spPr>
        <p:txBody>
          <a:bodyPr>
            <a:normAutofit/>
          </a:bodyPr>
          <a:lstStyle/>
          <a:p>
            <a:r>
              <a:rPr lang="el-GR" dirty="0"/>
              <a:t>Στο πρόβλημα της μερικής παρατηρησιμότητας (</a:t>
            </a:r>
            <a:r>
              <a:rPr lang="el-GR" dirty="0" err="1"/>
              <a:t>partial</a:t>
            </a:r>
            <a:r>
              <a:rPr lang="el-GR" dirty="0"/>
              <a:t> </a:t>
            </a:r>
            <a:r>
              <a:rPr lang="el-GR" dirty="0" err="1"/>
              <a:t>observability</a:t>
            </a:r>
            <a:r>
              <a:rPr lang="el-GR" dirty="0"/>
              <a:t>), οι αντιλήψεις του πράκτορα δεν είναι αρκετές για να μπορεί να προσδιορίσει την ακριβή κατάσταση.</a:t>
            </a:r>
          </a:p>
          <a:p>
            <a:r>
              <a:rPr lang="el-GR" dirty="0"/>
              <a:t>Αυτό σημαίνει ότι μερικές από τις ενέργειές του θα στοχεύουν στη μείωση της αβεβαιότητας σχετικά με την τρέχουσα κατάσταση.</a:t>
            </a:r>
          </a:p>
          <a:p>
            <a:r>
              <a:rPr lang="el-GR" dirty="0"/>
              <a:t>Θα εξετάσουμε τις εξής περιπτώσεις:</a:t>
            </a:r>
          </a:p>
          <a:p>
            <a:pPr lvl="1"/>
            <a:r>
              <a:rPr lang="el-GR" dirty="0"/>
              <a:t>Αναζήτηση χωρίς καμία δυνατότητα παρατήρησης</a:t>
            </a:r>
          </a:p>
          <a:p>
            <a:pPr lvl="1"/>
            <a:r>
              <a:rPr lang="el-GR" dirty="0"/>
              <a:t>Αναζήτηση με μερική </a:t>
            </a:r>
            <a:r>
              <a:rPr lang="el-GR" dirty="0" err="1"/>
              <a:t>παρατηρησιμότητα</a:t>
            </a:r>
            <a:r>
              <a:rPr lang="el-GR" dirty="0"/>
              <a:t>.</a:t>
            </a:r>
            <a:endParaRPr lang="en-US" dirty="0"/>
          </a:p>
        </p:txBody>
      </p:sp>
    </p:spTree>
    <p:extLst>
      <p:ext uri="{BB962C8B-B14F-4D97-AF65-F5344CB8AC3E}">
        <p14:creationId xmlns:p14="http://schemas.microsoft.com/office/powerpoint/2010/main" val="416487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FA9532-2A29-BB51-ABB6-5F39DA26D757}"/>
              </a:ext>
            </a:extLst>
          </p:cNvPr>
          <p:cNvSpPr>
            <a:spLocks noGrp="1"/>
          </p:cNvSpPr>
          <p:nvPr>
            <p:ph type="title"/>
          </p:nvPr>
        </p:nvSpPr>
        <p:spPr/>
        <p:txBody>
          <a:bodyPr>
            <a:normAutofit fontScale="90000"/>
          </a:bodyPr>
          <a:lstStyle/>
          <a:p>
            <a:r>
              <a:rPr lang="el-GR" dirty="0"/>
              <a:t>Αναζήτηση χωρίς καμία δυνατότητα παρατήρησης</a:t>
            </a:r>
            <a:endParaRPr lang="en-US" dirty="0"/>
          </a:p>
        </p:txBody>
      </p:sp>
      <p:sp>
        <p:nvSpPr>
          <p:cNvPr id="3" name="Θέση περιεχομένου 2">
            <a:extLst>
              <a:ext uri="{FF2B5EF4-FFF2-40B4-BE49-F238E27FC236}">
                <a16:creationId xmlns:a16="http://schemas.microsoft.com/office/drawing/2014/main" id="{99F831ED-22F6-666B-038E-A07989D44CD7}"/>
              </a:ext>
            </a:extLst>
          </p:cNvPr>
          <p:cNvSpPr>
            <a:spLocks noGrp="1"/>
          </p:cNvSpPr>
          <p:nvPr>
            <p:ph idx="1"/>
          </p:nvPr>
        </p:nvSpPr>
        <p:spPr>
          <a:xfrm>
            <a:off x="667820" y="1825625"/>
            <a:ext cx="10685980" cy="4351338"/>
          </a:xfrm>
        </p:spPr>
        <p:txBody>
          <a:bodyPr>
            <a:normAutofit fontScale="70000" lnSpcReduction="20000"/>
          </a:bodyPr>
          <a:lstStyle/>
          <a:p>
            <a:r>
              <a:rPr lang="el-GR" dirty="0"/>
              <a:t>Όταν οι αντιλήψεις του πράκτορα δεν παρέχουν καμία απολύτως πληροφορία, έχουμε αυτό που ονομάζεται πρόβλημα χωρίς αισθητήρες (</a:t>
            </a:r>
            <a:r>
              <a:rPr lang="el-GR" dirty="0" err="1"/>
              <a:t>sensorless</a:t>
            </a:r>
            <a:r>
              <a:rPr lang="el-GR" dirty="0"/>
              <a:t> </a:t>
            </a:r>
            <a:r>
              <a:rPr lang="el-GR" dirty="0" err="1"/>
              <a:t>problem</a:t>
            </a:r>
            <a:r>
              <a:rPr lang="el-GR" dirty="0"/>
              <a:t>) ή </a:t>
            </a:r>
            <a:r>
              <a:rPr lang="el-GR" b="1" i="1" dirty="0">
                <a:solidFill>
                  <a:schemeClr val="accent6">
                    <a:lumMod val="40000"/>
                    <a:lumOff val="60000"/>
                  </a:schemeClr>
                </a:solidFill>
              </a:rPr>
              <a:t>σύμμορφο πρόβλημα </a:t>
            </a:r>
            <a:r>
              <a:rPr lang="el-GR" dirty="0"/>
              <a:t>(</a:t>
            </a:r>
            <a:r>
              <a:rPr lang="el-GR" dirty="0" err="1"/>
              <a:t>conformant</a:t>
            </a:r>
            <a:r>
              <a:rPr lang="el-GR" dirty="0"/>
              <a:t> </a:t>
            </a:r>
            <a:r>
              <a:rPr lang="el-GR" dirty="0" err="1"/>
              <a:t>problem</a:t>
            </a:r>
            <a:r>
              <a:rPr lang="el-GR" dirty="0"/>
              <a:t>).</a:t>
            </a:r>
          </a:p>
          <a:p>
            <a:r>
              <a:rPr lang="el-GR" dirty="0"/>
              <a:t>Παραδόξως, τα σύμμορφα προβλήματα είναι πολύ συνηθισμένα στην πράξη.</a:t>
            </a:r>
          </a:p>
          <a:p>
            <a:pPr lvl="1"/>
            <a:r>
              <a:rPr lang="el-GR" dirty="0"/>
              <a:t>Επίσης, δεν βασίζονται στη σωστή λειτουργία των αισθητήρων.</a:t>
            </a:r>
          </a:p>
          <a:p>
            <a:r>
              <a:rPr lang="el-GR" dirty="0"/>
              <a:t>Παραδείγματα:</a:t>
            </a:r>
          </a:p>
          <a:p>
            <a:pPr lvl="1"/>
            <a:r>
              <a:rPr lang="el-GR" dirty="0"/>
              <a:t>Στα συστήματα παραγωγής έχουν αναπτυχθεί πολλές έξυπνες μέθοδοι για τον σωστό προσανατολισμό των εξαρτημάτων από μια άγνωστη αρχική θέση με τη χρήση μιας ακολουθίας ενεργειών χωρίς καμία αίσθηση.</a:t>
            </a:r>
          </a:p>
          <a:p>
            <a:r>
              <a:rPr lang="el-GR" dirty="0"/>
              <a:t>Μερικές φορές, ένα πλάνο χωρίς αισθητήρες είναι καλύτερο ακόμα και όταν υπάρχει διαθέσιμο ένα πλάνο υπό συνθήκη με αισθητήρες.</a:t>
            </a:r>
          </a:p>
          <a:p>
            <a:pPr lvl="1"/>
            <a:r>
              <a:rPr lang="el-GR" dirty="0"/>
              <a:t>Για παράδειγμα, οι γιατροί συχνά χορηγούν αντιβιοτικά ευρέος φάσματος, αντί να ακολουθήσουν το υπό συνθήκη πλάνο να κάνουν πρώτα μια εξέταση αίματος, μετά να περιμένουν για τα αποτελέσματα, και τέλος να χορηγήσουν ένα πιο συγκεκριμένο αντιβιοτικό.</a:t>
            </a:r>
          </a:p>
          <a:p>
            <a:pPr lvl="1"/>
            <a:r>
              <a:rPr lang="el-GR" dirty="0"/>
              <a:t>Το πλάνο χωρίς αισθητήρες εξοικονομεί χρόνο και χρήματα, και αποφεύγει τον κίνδυνο να επιδεινωθεί η ασθένεια πριν γίνουν διαθέσιμα τα αποτελέσματα των εξετάσεων</a:t>
            </a:r>
            <a:endParaRPr lang="en-US" dirty="0"/>
          </a:p>
        </p:txBody>
      </p:sp>
    </p:spTree>
    <p:extLst>
      <p:ext uri="{BB962C8B-B14F-4D97-AF65-F5344CB8AC3E}">
        <p14:creationId xmlns:p14="http://schemas.microsoft.com/office/powerpoint/2010/main" val="190335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60D91F-8ADA-CFF3-A5EE-C24A8C11D890}"/>
              </a:ext>
            </a:extLst>
          </p:cNvPr>
          <p:cNvSpPr>
            <a:spLocks noGrp="1"/>
          </p:cNvSpPr>
          <p:nvPr>
            <p:ph type="title"/>
          </p:nvPr>
        </p:nvSpPr>
        <p:spPr/>
        <p:txBody>
          <a:bodyPr/>
          <a:lstStyle/>
          <a:p>
            <a:pPr>
              <a:lnSpc>
                <a:spcPct val="100000"/>
              </a:lnSpc>
            </a:pPr>
            <a:r>
              <a:rPr lang="el-GR" dirty="0"/>
              <a:t>Λύση για σύμμορφα προβλήματα</a:t>
            </a:r>
            <a:endParaRPr lang="en-US" dirty="0"/>
          </a:p>
        </p:txBody>
      </p:sp>
      <p:sp>
        <p:nvSpPr>
          <p:cNvPr id="3" name="Θέση περιεχομένου 2">
            <a:extLst>
              <a:ext uri="{FF2B5EF4-FFF2-40B4-BE49-F238E27FC236}">
                <a16:creationId xmlns:a16="http://schemas.microsoft.com/office/drawing/2014/main" id="{0363998D-171C-2323-D713-F6106BB6D2C0}"/>
              </a:ext>
            </a:extLst>
          </p:cNvPr>
          <p:cNvSpPr>
            <a:spLocks noGrp="1"/>
          </p:cNvSpPr>
          <p:nvPr>
            <p:ph idx="1"/>
          </p:nvPr>
        </p:nvSpPr>
        <p:spPr>
          <a:xfrm>
            <a:off x="965771" y="1561672"/>
            <a:ext cx="10388029" cy="4615291"/>
          </a:xfrm>
        </p:spPr>
        <p:txBody>
          <a:bodyPr>
            <a:normAutofit fontScale="77500" lnSpcReduction="20000"/>
          </a:bodyPr>
          <a:lstStyle/>
          <a:p>
            <a:pPr>
              <a:lnSpc>
                <a:spcPct val="120000"/>
              </a:lnSpc>
            </a:pPr>
            <a:r>
              <a:rPr lang="el-GR" dirty="0"/>
              <a:t>Η λύση σε ένα πρόβλημα χωρίς αισθητήρες είναι μια ακολουθία ενεργειών, και όχι ένα πλάνο υπό συνθήκη (επειδή δεν υπάρχει αντίληψη).</a:t>
            </a:r>
          </a:p>
          <a:p>
            <a:pPr>
              <a:lnSpc>
                <a:spcPct val="120000"/>
              </a:lnSpc>
            </a:pPr>
            <a:r>
              <a:rPr lang="el-GR" dirty="0"/>
              <a:t>Ωστόσο, κάνουμε αναζητήσεις στον χώρο των καταστάσεων πεποίθησης και όχι των φυσικών καταστάσεων.</a:t>
            </a:r>
          </a:p>
          <a:p>
            <a:pPr lvl="1">
              <a:lnSpc>
                <a:spcPct val="120000"/>
              </a:lnSpc>
            </a:pPr>
            <a:r>
              <a:rPr lang="el-GR" dirty="0"/>
              <a:t>Στον χώρο των καταστάσεων πεποίθησης, το πρόβλημα είναι πλήρως παρατηρήσιμο, επειδή ο πράκτορας γνωρίζει πάντα τη δική του κατάσταση πεποίθησης.</a:t>
            </a:r>
          </a:p>
          <a:p>
            <a:pPr lvl="1">
              <a:lnSpc>
                <a:spcPct val="120000"/>
              </a:lnSpc>
            </a:pPr>
            <a:r>
              <a:rPr lang="el-GR" dirty="0"/>
              <a:t>Επιπρόσθετα, η λύση (αν υπάρχει) για ένα πρόβλημα χωρίς αισθητήρες είναι πάντα μια ακολουθία ενεργειών.</a:t>
            </a:r>
          </a:p>
          <a:p>
            <a:pPr lvl="1">
              <a:lnSpc>
                <a:spcPct val="120000"/>
              </a:lnSpc>
            </a:pPr>
            <a:r>
              <a:rPr lang="el-GR" dirty="0"/>
              <a:t>Αυτό συμβαίνει επειδή, όπως και στα κανονικά προβλήματα, οι αντιλήψεις που λαμβάνονται μετά από κάθε ενέργεια είναι απολύτως προβλέψιμες–είναι πάντα κενές!</a:t>
            </a:r>
          </a:p>
          <a:p>
            <a:pPr>
              <a:lnSpc>
                <a:spcPct val="120000"/>
              </a:lnSpc>
            </a:pPr>
            <a:r>
              <a:rPr lang="el-GR" dirty="0"/>
              <a:t>Επομένως, δεν υπάρχουν ενδεχόμενα για τα οποία πρέπει να γίνει σχεδιασμός.</a:t>
            </a:r>
          </a:p>
          <a:p>
            <a:pPr>
              <a:lnSpc>
                <a:spcPct val="120000"/>
              </a:lnSpc>
            </a:pPr>
            <a:r>
              <a:rPr lang="el-GR" dirty="0"/>
              <a:t>Αυτό ισχύει ακόμα και αν το περιβάλλον είναι μη αιτιοκρατικό.</a:t>
            </a:r>
            <a:endParaRPr lang="en-US" dirty="0"/>
          </a:p>
        </p:txBody>
      </p:sp>
    </p:spTree>
    <p:extLst>
      <p:ext uri="{BB962C8B-B14F-4D97-AF65-F5344CB8AC3E}">
        <p14:creationId xmlns:p14="http://schemas.microsoft.com/office/powerpoint/2010/main" val="40533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114B5E-E756-CC99-C9C8-BC07041A0F4B}"/>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84896883-E4CC-EB70-91EA-BA906F170E81}"/>
              </a:ext>
            </a:extLst>
          </p:cNvPr>
          <p:cNvSpPr>
            <a:spLocks noGrp="1"/>
          </p:cNvSpPr>
          <p:nvPr>
            <p:ph idx="1"/>
          </p:nvPr>
        </p:nvSpPr>
        <p:spPr/>
        <p:txBody>
          <a:bodyPr/>
          <a:lstStyle/>
          <a:p>
            <a:endParaRPr lang="el-GR"/>
          </a:p>
        </p:txBody>
      </p:sp>
    </p:spTree>
    <p:extLst>
      <p:ext uri="{BB962C8B-B14F-4D97-AF65-F5344CB8AC3E}">
        <p14:creationId xmlns:p14="http://schemas.microsoft.com/office/powerpoint/2010/main" val="387300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even Key Dimensions to Help You Understand Artificial Intelligence  Environments - KDnuggets">
            <a:extLst>
              <a:ext uri="{FF2B5EF4-FFF2-40B4-BE49-F238E27FC236}">
                <a16:creationId xmlns:a16="http://schemas.microsoft.com/office/drawing/2014/main" id="{7870F68B-060F-7B57-4348-97DEFCA8F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55" y="0"/>
            <a:ext cx="9937689" cy="64840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6DD88A2-761B-F70D-7401-2539F22B03BB}"/>
              </a:ext>
            </a:extLst>
          </p:cNvPr>
          <p:cNvSpPr txBox="1"/>
          <p:nvPr/>
        </p:nvSpPr>
        <p:spPr>
          <a:xfrm>
            <a:off x="6514012" y="2203269"/>
            <a:ext cx="1524000" cy="338554"/>
          </a:xfrm>
          <a:prstGeom prst="rect">
            <a:avLst/>
          </a:prstGeom>
          <a:solidFill>
            <a:srgbClr val="AE5A21"/>
          </a:solidFill>
        </p:spPr>
        <p:txBody>
          <a:bodyPr wrap="square" rtlCol="0">
            <a:spAutoFit/>
          </a:bodyPr>
          <a:lstStyle/>
          <a:p>
            <a:r>
              <a:rPr lang="el-GR" sz="1600" dirty="0"/>
              <a:t>Ανταγωνιστικό</a:t>
            </a:r>
            <a:endParaRPr lang="en-US" sz="1600" dirty="0"/>
          </a:p>
        </p:txBody>
      </p:sp>
      <p:sp>
        <p:nvSpPr>
          <p:cNvPr id="3" name="TextBox 2">
            <a:extLst>
              <a:ext uri="{FF2B5EF4-FFF2-40B4-BE49-F238E27FC236}">
                <a16:creationId xmlns:a16="http://schemas.microsoft.com/office/drawing/2014/main" id="{DECF633F-6C69-85C2-1CBA-A1EA906F6D4A}"/>
              </a:ext>
            </a:extLst>
          </p:cNvPr>
          <p:cNvSpPr txBox="1"/>
          <p:nvPr/>
        </p:nvSpPr>
        <p:spPr>
          <a:xfrm>
            <a:off x="8155578" y="2460171"/>
            <a:ext cx="1524000" cy="338554"/>
          </a:xfrm>
          <a:prstGeom prst="rect">
            <a:avLst/>
          </a:prstGeom>
          <a:solidFill>
            <a:srgbClr val="AE5A21"/>
          </a:solidFill>
        </p:spPr>
        <p:txBody>
          <a:bodyPr wrap="square" rtlCol="0">
            <a:spAutoFit/>
          </a:bodyPr>
          <a:lstStyle/>
          <a:p>
            <a:pPr algn="ctr"/>
            <a:r>
              <a:rPr lang="el-GR" sz="1600" dirty="0"/>
              <a:t>Συνεργατικό</a:t>
            </a:r>
            <a:endParaRPr lang="en-US" sz="1600" dirty="0"/>
          </a:p>
        </p:txBody>
      </p:sp>
      <p:sp>
        <p:nvSpPr>
          <p:cNvPr id="4" name="TextBox 3">
            <a:extLst>
              <a:ext uri="{FF2B5EF4-FFF2-40B4-BE49-F238E27FC236}">
                <a16:creationId xmlns:a16="http://schemas.microsoft.com/office/drawing/2014/main" id="{2C7E731C-D17A-08B8-CFCF-0974F24EA111}"/>
              </a:ext>
            </a:extLst>
          </p:cNvPr>
          <p:cNvSpPr txBox="1"/>
          <p:nvPr/>
        </p:nvSpPr>
        <p:spPr>
          <a:xfrm>
            <a:off x="8155578" y="4059276"/>
            <a:ext cx="1524000" cy="338554"/>
          </a:xfrm>
          <a:prstGeom prst="rect">
            <a:avLst/>
          </a:prstGeom>
          <a:solidFill>
            <a:srgbClr val="AE5A21"/>
          </a:solidFill>
        </p:spPr>
        <p:txBody>
          <a:bodyPr wrap="square" rtlCol="0">
            <a:spAutoFit/>
          </a:bodyPr>
          <a:lstStyle/>
          <a:p>
            <a:pPr algn="ctr"/>
            <a:r>
              <a:rPr lang="el-GR" sz="1600" dirty="0"/>
              <a:t>Συνεχές</a:t>
            </a:r>
            <a:endParaRPr lang="en-US" sz="1600" dirty="0"/>
          </a:p>
        </p:txBody>
      </p:sp>
      <p:sp>
        <p:nvSpPr>
          <p:cNvPr id="5" name="TextBox 4">
            <a:extLst>
              <a:ext uri="{FF2B5EF4-FFF2-40B4-BE49-F238E27FC236}">
                <a16:creationId xmlns:a16="http://schemas.microsoft.com/office/drawing/2014/main" id="{80D4E4BC-A415-A172-5500-023457AECB15}"/>
              </a:ext>
            </a:extLst>
          </p:cNvPr>
          <p:cNvSpPr txBox="1"/>
          <p:nvPr/>
        </p:nvSpPr>
        <p:spPr>
          <a:xfrm>
            <a:off x="6514012" y="3802373"/>
            <a:ext cx="1524000" cy="338554"/>
          </a:xfrm>
          <a:prstGeom prst="rect">
            <a:avLst/>
          </a:prstGeom>
          <a:solidFill>
            <a:srgbClr val="AE5A21"/>
          </a:solidFill>
        </p:spPr>
        <p:txBody>
          <a:bodyPr wrap="square" rtlCol="0">
            <a:spAutoFit/>
          </a:bodyPr>
          <a:lstStyle/>
          <a:p>
            <a:pPr algn="ctr"/>
            <a:r>
              <a:rPr lang="el-GR" sz="1600" dirty="0"/>
              <a:t>Διακριτό</a:t>
            </a:r>
            <a:endParaRPr lang="en-US" sz="1600" dirty="0"/>
          </a:p>
        </p:txBody>
      </p:sp>
      <p:sp>
        <p:nvSpPr>
          <p:cNvPr id="6" name="TextBox 5">
            <a:extLst>
              <a:ext uri="{FF2B5EF4-FFF2-40B4-BE49-F238E27FC236}">
                <a16:creationId xmlns:a16="http://schemas.microsoft.com/office/drawing/2014/main" id="{C1D6834A-11E4-DA63-26E0-7AACA658E6FA}"/>
              </a:ext>
            </a:extLst>
          </p:cNvPr>
          <p:cNvSpPr txBox="1"/>
          <p:nvPr/>
        </p:nvSpPr>
        <p:spPr>
          <a:xfrm>
            <a:off x="6557557" y="659660"/>
            <a:ext cx="1524000" cy="338554"/>
          </a:xfrm>
          <a:prstGeom prst="rect">
            <a:avLst/>
          </a:prstGeom>
          <a:solidFill>
            <a:srgbClr val="AE5A21"/>
          </a:solidFill>
        </p:spPr>
        <p:txBody>
          <a:bodyPr wrap="square" rtlCol="0">
            <a:spAutoFit/>
          </a:bodyPr>
          <a:lstStyle/>
          <a:p>
            <a:pPr algn="ctr"/>
            <a:r>
              <a:rPr lang="el-GR" sz="1600" dirty="0"/>
              <a:t>Πλήρες</a:t>
            </a:r>
            <a:endParaRPr lang="en-US" sz="1600" dirty="0"/>
          </a:p>
        </p:txBody>
      </p:sp>
      <p:sp>
        <p:nvSpPr>
          <p:cNvPr id="7" name="TextBox 6">
            <a:extLst>
              <a:ext uri="{FF2B5EF4-FFF2-40B4-BE49-F238E27FC236}">
                <a16:creationId xmlns:a16="http://schemas.microsoft.com/office/drawing/2014/main" id="{206F332F-BB59-DB24-9F41-A24BB766DEB6}"/>
              </a:ext>
            </a:extLst>
          </p:cNvPr>
          <p:cNvSpPr txBox="1"/>
          <p:nvPr/>
        </p:nvSpPr>
        <p:spPr>
          <a:xfrm>
            <a:off x="8155578" y="861066"/>
            <a:ext cx="1524000" cy="338554"/>
          </a:xfrm>
          <a:prstGeom prst="rect">
            <a:avLst/>
          </a:prstGeom>
          <a:solidFill>
            <a:srgbClr val="AE5A21"/>
          </a:solidFill>
        </p:spPr>
        <p:txBody>
          <a:bodyPr wrap="square" rtlCol="0">
            <a:spAutoFit/>
          </a:bodyPr>
          <a:lstStyle/>
          <a:p>
            <a:pPr algn="ctr"/>
            <a:r>
              <a:rPr lang="el-GR" sz="1600" dirty="0"/>
              <a:t>Μη πλήρες</a:t>
            </a:r>
            <a:endParaRPr lang="en-US" sz="1600" dirty="0"/>
          </a:p>
        </p:txBody>
      </p:sp>
      <p:sp>
        <p:nvSpPr>
          <p:cNvPr id="8" name="TextBox 7">
            <a:extLst>
              <a:ext uri="{FF2B5EF4-FFF2-40B4-BE49-F238E27FC236}">
                <a16:creationId xmlns:a16="http://schemas.microsoft.com/office/drawing/2014/main" id="{40C9C9C2-88CB-6FE8-8C58-85C10390F5A9}"/>
              </a:ext>
            </a:extLst>
          </p:cNvPr>
          <p:cNvSpPr txBox="1"/>
          <p:nvPr/>
        </p:nvSpPr>
        <p:spPr>
          <a:xfrm>
            <a:off x="6757853" y="5671985"/>
            <a:ext cx="1524000" cy="338554"/>
          </a:xfrm>
          <a:prstGeom prst="rect">
            <a:avLst/>
          </a:prstGeom>
          <a:solidFill>
            <a:srgbClr val="2F528F"/>
          </a:solidFill>
        </p:spPr>
        <p:txBody>
          <a:bodyPr wrap="square" rtlCol="0">
            <a:spAutoFit/>
          </a:bodyPr>
          <a:lstStyle/>
          <a:p>
            <a:pPr algn="ctr"/>
            <a:r>
              <a:rPr lang="el-GR" sz="1600" dirty="0"/>
              <a:t>Στοχαστικό</a:t>
            </a:r>
            <a:endParaRPr lang="en-US" sz="1600" dirty="0"/>
          </a:p>
        </p:txBody>
      </p:sp>
      <p:sp>
        <p:nvSpPr>
          <p:cNvPr id="9" name="TextBox 8">
            <a:extLst>
              <a:ext uri="{FF2B5EF4-FFF2-40B4-BE49-F238E27FC236}">
                <a16:creationId xmlns:a16="http://schemas.microsoft.com/office/drawing/2014/main" id="{3FD0DC17-5CC9-B006-8D11-C90E9AE15906}"/>
              </a:ext>
            </a:extLst>
          </p:cNvPr>
          <p:cNvSpPr txBox="1"/>
          <p:nvPr/>
        </p:nvSpPr>
        <p:spPr>
          <a:xfrm>
            <a:off x="5055329" y="5401477"/>
            <a:ext cx="1524000" cy="338554"/>
          </a:xfrm>
          <a:prstGeom prst="rect">
            <a:avLst/>
          </a:prstGeom>
          <a:solidFill>
            <a:srgbClr val="2F528F"/>
          </a:solidFill>
        </p:spPr>
        <p:txBody>
          <a:bodyPr wrap="square" rtlCol="0">
            <a:spAutoFit/>
          </a:bodyPr>
          <a:lstStyle/>
          <a:p>
            <a:pPr algn="ctr"/>
            <a:r>
              <a:rPr lang="el-GR" sz="1600" dirty="0"/>
              <a:t>Καθορισμένο</a:t>
            </a:r>
            <a:endParaRPr lang="en-US" sz="1600" dirty="0"/>
          </a:p>
        </p:txBody>
      </p:sp>
      <p:sp>
        <p:nvSpPr>
          <p:cNvPr id="10" name="TextBox 9">
            <a:extLst>
              <a:ext uri="{FF2B5EF4-FFF2-40B4-BE49-F238E27FC236}">
                <a16:creationId xmlns:a16="http://schemas.microsoft.com/office/drawing/2014/main" id="{649DA944-9EA2-C140-5A25-436D6D2E20C3}"/>
              </a:ext>
            </a:extLst>
          </p:cNvPr>
          <p:cNvSpPr txBox="1"/>
          <p:nvPr/>
        </p:nvSpPr>
        <p:spPr>
          <a:xfrm>
            <a:off x="3949339" y="4059276"/>
            <a:ext cx="1524000" cy="338554"/>
          </a:xfrm>
          <a:prstGeom prst="rect">
            <a:avLst/>
          </a:prstGeom>
          <a:solidFill>
            <a:srgbClr val="2F528F"/>
          </a:solidFill>
        </p:spPr>
        <p:txBody>
          <a:bodyPr wrap="square" rtlCol="0">
            <a:spAutoFit/>
          </a:bodyPr>
          <a:lstStyle/>
          <a:p>
            <a:pPr algn="ctr"/>
            <a:r>
              <a:rPr lang="el-GR" sz="1600" dirty="0"/>
              <a:t>Δυναμικό</a:t>
            </a:r>
            <a:endParaRPr lang="en-US" sz="1600" dirty="0"/>
          </a:p>
        </p:txBody>
      </p:sp>
      <p:sp>
        <p:nvSpPr>
          <p:cNvPr id="11" name="TextBox 10">
            <a:extLst>
              <a:ext uri="{FF2B5EF4-FFF2-40B4-BE49-F238E27FC236}">
                <a16:creationId xmlns:a16="http://schemas.microsoft.com/office/drawing/2014/main" id="{5C8C33F2-F0BF-FD15-E02D-F33F67777D95}"/>
              </a:ext>
            </a:extLst>
          </p:cNvPr>
          <p:cNvSpPr txBox="1"/>
          <p:nvPr/>
        </p:nvSpPr>
        <p:spPr>
          <a:xfrm>
            <a:off x="2233756" y="3802373"/>
            <a:ext cx="1524000" cy="338554"/>
          </a:xfrm>
          <a:prstGeom prst="rect">
            <a:avLst/>
          </a:prstGeom>
          <a:solidFill>
            <a:srgbClr val="2F528F"/>
          </a:solidFill>
        </p:spPr>
        <p:txBody>
          <a:bodyPr wrap="square" rtlCol="0">
            <a:spAutoFit/>
          </a:bodyPr>
          <a:lstStyle/>
          <a:p>
            <a:pPr algn="ctr"/>
            <a:r>
              <a:rPr lang="el-GR" sz="1600" dirty="0"/>
              <a:t>Στατικό</a:t>
            </a:r>
            <a:endParaRPr lang="en-US" sz="1600" dirty="0"/>
          </a:p>
        </p:txBody>
      </p:sp>
      <p:sp>
        <p:nvSpPr>
          <p:cNvPr id="12" name="TextBox 11">
            <a:extLst>
              <a:ext uri="{FF2B5EF4-FFF2-40B4-BE49-F238E27FC236}">
                <a16:creationId xmlns:a16="http://schemas.microsoft.com/office/drawing/2014/main" id="{9C4337AF-B7E8-4E04-0504-90005DEC163D}"/>
              </a:ext>
            </a:extLst>
          </p:cNvPr>
          <p:cNvSpPr txBox="1"/>
          <p:nvPr/>
        </p:nvSpPr>
        <p:spPr>
          <a:xfrm>
            <a:off x="3879367" y="2362185"/>
            <a:ext cx="1524000" cy="584775"/>
          </a:xfrm>
          <a:prstGeom prst="rect">
            <a:avLst/>
          </a:prstGeom>
          <a:solidFill>
            <a:srgbClr val="2F528F"/>
          </a:solidFill>
        </p:spPr>
        <p:txBody>
          <a:bodyPr wrap="square" rtlCol="0">
            <a:spAutoFit/>
          </a:bodyPr>
          <a:lstStyle/>
          <a:p>
            <a:pPr algn="ctr"/>
            <a:r>
              <a:rPr lang="el-GR" sz="1600" dirty="0"/>
              <a:t>Μερικώς παρατηρήσιμο</a:t>
            </a:r>
            <a:endParaRPr lang="en-US" sz="1600" dirty="0"/>
          </a:p>
        </p:txBody>
      </p:sp>
      <p:sp>
        <p:nvSpPr>
          <p:cNvPr id="15" name="Ορθογώνιο 14">
            <a:extLst>
              <a:ext uri="{FF2B5EF4-FFF2-40B4-BE49-F238E27FC236}">
                <a16:creationId xmlns:a16="http://schemas.microsoft.com/office/drawing/2014/main" id="{05C72CC6-1320-3548-D842-C7F2AA9CF9D8}"/>
              </a:ext>
            </a:extLst>
          </p:cNvPr>
          <p:cNvSpPr/>
          <p:nvPr/>
        </p:nvSpPr>
        <p:spPr>
          <a:xfrm>
            <a:off x="2360031" y="2113985"/>
            <a:ext cx="1410785" cy="302748"/>
          </a:xfrm>
          <a:prstGeom prst="rect">
            <a:avLst/>
          </a:prstGeom>
          <a:solidFill>
            <a:srgbClr val="2F52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Ορθογώνιο 13">
            <a:extLst>
              <a:ext uri="{FF2B5EF4-FFF2-40B4-BE49-F238E27FC236}">
                <a16:creationId xmlns:a16="http://schemas.microsoft.com/office/drawing/2014/main" id="{913FFEA8-A010-2225-4713-4C848A773030}"/>
              </a:ext>
            </a:extLst>
          </p:cNvPr>
          <p:cNvSpPr/>
          <p:nvPr/>
        </p:nvSpPr>
        <p:spPr>
          <a:xfrm>
            <a:off x="2346971" y="2362185"/>
            <a:ext cx="1410785" cy="302748"/>
          </a:xfrm>
          <a:prstGeom prst="rect">
            <a:avLst/>
          </a:prstGeom>
          <a:solidFill>
            <a:srgbClr val="2F52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D385BB0-5F51-68A0-23B8-12A89D2961E7}"/>
              </a:ext>
            </a:extLst>
          </p:cNvPr>
          <p:cNvSpPr txBox="1"/>
          <p:nvPr/>
        </p:nvSpPr>
        <p:spPr>
          <a:xfrm>
            <a:off x="2346971" y="2080158"/>
            <a:ext cx="1458000" cy="584775"/>
          </a:xfrm>
          <a:prstGeom prst="rect">
            <a:avLst/>
          </a:prstGeom>
          <a:noFill/>
        </p:spPr>
        <p:txBody>
          <a:bodyPr wrap="square" rtlCol="0">
            <a:spAutoFit/>
          </a:bodyPr>
          <a:lstStyle/>
          <a:p>
            <a:pPr algn="ctr"/>
            <a:r>
              <a:rPr lang="el-GR" sz="1600" dirty="0"/>
              <a:t>Πλήρως</a:t>
            </a:r>
            <a:br>
              <a:rPr lang="el-GR" sz="1600" dirty="0"/>
            </a:br>
            <a:r>
              <a:rPr lang="el-GR" sz="1600" dirty="0"/>
              <a:t>παρατηρήσιμο</a:t>
            </a:r>
            <a:endParaRPr lang="en-US" sz="1600" dirty="0"/>
          </a:p>
        </p:txBody>
      </p:sp>
      <p:sp>
        <p:nvSpPr>
          <p:cNvPr id="16" name="TextBox 15">
            <a:extLst>
              <a:ext uri="{FF2B5EF4-FFF2-40B4-BE49-F238E27FC236}">
                <a16:creationId xmlns:a16="http://schemas.microsoft.com/office/drawing/2014/main" id="{4B87985B-1F68-A0E5-B4EF-A60D218AD14F}"/>
              </a:ext>
            </a:extLst>
          </p:cNvPr>
          <p:cNvSpPr txBox="1"/>
          <p:nvPr/>
        </p:nvSpPr>
        <p:spPr>
          <a:xfrm>
            <a:off x="3879366" y="729517"/>
            <a:ext cx="1667993" cy="338554"/>
          </a:xfrm>
          <a:prstGeom prst="rect">
            <a:avLst/>
          </a:prstGeom>
          <a:solidFill>
            <a:srgbClr val="2F528F"/>
          </a:solidFill>
        </p:spPr>
        <p:txBody>
          <a:bodyPr wrap="square" rtlCol="0">
            <a:spAutoFit/>
          </a:bodyPr>
          <a:lstStyle/>
          <a:p>
            <a:pPr algn="ctr"/>
            <a:r>
              <a:rPr lang="el-GR" sz="1600" dirty="0"/>
              <a:t>Πολυπρακτορικό</a:t>
            </a:r>
            <a:endParaRPr lang="en-US" sz="1600" dirty="0"/>
          </a:p>
        </p:txBody>
      </p:sp>
      <p:sp>
        <p:nvSpPr>
          <p:cNvPr id="17" name="TextBox 16">
            <a:extLst>
              <a:ext uri="{FF2B5EF4-FFF2-40B4-BE49-F238E27FC236}">
                <a16:creationId xmlns:a16="http://schemas.microsoft.com/office/drawing/2014/main" id="{ACDA1728-0AAB-10ED-6C2E-C3CBA38CFB2A}"/>
              </a:ext>
            </a:extLst>
          </p:cNvPr>
          <p:cNvSpPr txBox="1"/>
          <p:nvPr/>
        </p:nvSpPr>
        <p:spPr>
          <a:xfrm>
            <a:off x="2385853" y="364331"/>
            <a:ext cx="1314986" cy="584775"/>
          </a:xfrm>
          <a:prstGeom prst="rect">
            <a:avLst/>
          </a:prstGeom>
          <a:solidFill>
            <a:srgbClr val="2F528F"/>
          </a:solidFill>
        </p:spPr>
        <p:txBody>
          <a:bodyPr wrap="square" rtlCol="0">
            <a:spAutoFit/>
          </a:bodyPr>
          <a:lstStyle/>
          <a:p>
            <a:pPr algn="ctr"/>
            <a:r>
              <a:rPr lang="el-GR" sz="1600" dirty="0" err="1"/>
              <a:t>Μονο</a:t>
            </a:r>
            <a:r>
              <a:rPr lang="el-GR" sz="1600" dirty="0"/>
              <a:t>-πρακτορικό</a:t>
            </a:r>
            <a:endParaRPr lang="en-US" sz="1600" dirty="0"/>
          </a:p>
        </p:txBody>
      </p:sp>
    </p:spTree>
    <p:extLst>
      <p:ext uri="{BB962C8B-B14F-4D97-AF65-F5344CB8AC3E}">
        <p14:creationId xmlns:p14="http://schemas.microsoft.com/office/powerpoint/2010/main" val="157280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4008C53F-6C3D-3125-5F8D-33F06CB68113}"/>
              </a:ext>
            </a:extLst>
          </p:cNvPr>
          <p:cNvSpPr>
            <a:spLocks noGrp="1"/>
          </p:cNvSpPr>
          <p:nvPr>
            <p:ph type="title"/>
          </p:nvPr>
        </p:nvSpPr>
        <p:spPr>
          <a:xfrm>
            <a:off x="838200" y="208365"/>
            <a:ext cx="10515600" cy="1325563"/>
          </a:xfrm>
        </p:spPr>
        <p:txBody>
          <a:bodyPr>
            <a:normAutofit fontScale="90000"/>
          </a:bodyPr>
          <a:lstStyle/>
          <a:p>
            <a:pPr algn="ctr"/>
            <a:r>
              <a:rPr lang="el-GR" dirty="0"/>
              <a:t>Τοπική αναζήτηση και προβλήματα βελτιστοποίησης</a:t>
            </a:r>
            <a:endParaRPr lang="en-US" dirty="0"/>
          </a:p>
        </p:txBody>
      </p:sp>
      <p:pic>
        <p:nvPicPr>
          <p:cNvPr id="5" name="Picture 2">
            <a:extLst>
              <a:ext uri="{FF2B5EF4-FFF2-40B4-BE49-F238E27FC236}">
                <a16:creationId xmlns:a16="http://schemas.microsoft.com/office/drawing/2014/main" id="{904E6BC5-F78D-2B9D-D080-0BE9FFB6A2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574844" y="1690688"/>
            <a:ext cx="7042312" cy="4401445"/>
          </a:xfrm>
          <a:prstGeom prst="rect">
            <a:avLst/>
          </a:prstGeom>
          <a:noFill/>
        </p:spPr>
      </p:pic>
    </p:spTree>
    <p:extLst>
      <p:ext uri="{BB962C8B-B14F-4D97-AF65-F5344CB8AC3E}">
        <p14:creationId xmlns:p14="http://schemas.microsoft.com/office/powerpoint/2010/main" val="226116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FE85478-D744-9B29-5D53-6D6E8876E6A9}"/>
              </a:ext>
            </a:extLst>
          </p:cNvPr>
          <p:cNvSpPr>
            <a:spLocks noGrp="1"/>
          </p:cNvSpPr>
          <p:nvPr>
            <p:ph type="title"/>
          </p:nvPr>
        </p:nvSpPr>
        <p:spPr>
          <a:xfrm>
            <a:off x="412955" y="365125"/>
            <a:ext cx="10940845" cy="1325563"/>
          </a:xfrm>
        </p:spPr>
        <p:txBody>
          <a:bodyPr>
            <a:normAutofit fontScale="90000"/>
          </a:bodyPr>
          <a:lstStyle/>
          <a:p>
            <a:r>
              <a:rPr lang="el-GR" dirty="0"/>
              <a:t>Τοπική αναζήτηση – </a:t>
            </a:r>
            <a:br>
              <a:rPr lang="en-US" dirty="0"/>
            </a:br>
            <a:r>
              <a:rPr lang="el-GR" dirty="0"/>
              <a:t>ικανοποίηση περιορισμών</a:t>
            </a:r>
            <a:endParaRPr lang="en-US" dirty="0"/>
          </a:p>
        </p:txBody>
      </p:sp>
      <p:sp>
        <p:nvSpPr>
          <p:cNvPr id="3" name="Θέση περιεχομένου 2">
            <a:extLst>
              <a:ext uri="{FF2B5EF4-FFF2-40B4-BE49-F238E27FC236}">
                <a16:creationId xmlns:a16="http://schemas.microsoft.com/office/drawing/2014/main" id="{038A47AC-DB37-3507-35B0-D87C8CF7A62C}"/>
              </a:ext>
            </a:extLst>
          </p:cNvPr>
          <p:cNvSpPr>
            <a:spLocks noGrp="1"/>
          </p:cNvSpPr>
          <p:nvPr>
            <p:ph idx="1"/>
          </p:nvPr>
        </p:nvSpPr>
        <p:spPr>
          <a:xfrm>
            <a:off x="592183" y="1825625"/>
            <a:ext cx="5965371" cy="4351338"/>
          </a:xfrm>
        </p:spPr>
        <p:txBody>
          <a:bodyPr>
            <a:normAutofit fontScale="85000" lnSpcReduction="20000"/>
          </a:bodyPr>
          <a:lstStyle/>
          <a:p>
            <a:r>
              <a:rPr lang="el-GR" dirty="0"/>
              <a:t>Μερικές φορές μας ενδιαφέρει μόνο η τελική κατάσταση και όχι η διαδρομή που ακολουθούμε για να φτάσουμε εκεί.</a:t>
            </a:r>
          </a:p>
          <a:p>
            <a:pPr lvl="1"/>
            <a:r>
              <a:rPr lang="el-GR" dirty="0"/>
              <a:t>Πρόβλημα των 8 βασιλισσών</a:t>
            </a:r>
          </a:p>
          <a:p>
            <a:pPr lvl="1"/>
            <a:r>
              <a:rPr lang="el-GR" dirty="0"/>
              <a:t>Σχεδίαση ολοκληρωμένων κυκλωμάτων</a:t>
            </a:r>
          </a:p>
          <a:p>
            <a:pPr lvl="1"/>
            <a:r>
              <a:rPr lang="el-GR" dirty="0"/>
              <a:t>Διάταξη εργοστασιακού χώρου παραγωγής (</a:t>
            </a:r>
            <a:r>
              <a:rPr lang="el-GR" dirty="0" err="1"/>
              <a:t>factory</a:t>
            </a:r>
            <a:r>
              <a:rPr lang="el-GR" dirty="0"/>
              <a:t> </a:t>
            </a:r>
            <a:r>
              <a:rPr lang="el-GR" dirty="0" err="1"/>
              <a:t>floor</a:t>
            </a:r>
            <a:r>
              <a:rPr lang="el-GR" dirty="0"/>
              <a:t> </a:t>
            </a:r>
            <a:r>
              <a:rPr lang="el-GR" dirty="0" err="1"/>
              <a:t>layout</a:t>
            </a:r>
            <a:r>
              <a:rPr lang="el-GR" dirty="0"/>
              <a:t>)</a:t>
            </a:r>
          </a:p>
          <a:p>
            <a:pPr lvl="1"/>
            <a:r>
              <a:rPr lang="el-GR" dirty="0"/>
              <a:t>Χρονοπρογραμματισμός εργασιών </a:t>
            </a:r>
            <a:br>
              <a:rPr lang="en-US" dirty="0"/>
            </a:br>
            <a:r>
              <a:rPr lang="el-GR" dirty="0"/>
              <a:t>παραγωγής (</a:t>
            </a:r>
            <a:r>
              <a:rPr lang="el-GR" dirty="0" err="1"/>
              <a:t>job</a:t>
            </a:r>
            <a:r>
              <a:rPr lang="el-GR" dirty="0"/>
              <a:t> </a:t>
            </a:r>
            <a:r>
              <a:rPr lang="el-GR" dirty="0" err="1"/>
              <a:t>shop</a:t>
            </a:r>
            <a:r>
              <a:rPr lang="el-GR" dirty="0"/>
              <a:t> </a:t>
            </a:r>
            <a:r>
              <a:rPr lang="el-GR" dirty="0" err="1"/>
              <a:t>scheduling</a:t>
            </a:r>
            <a:r>
              <a:rPr lang="el-GR" dirty="0"/>
              <a:t>)</a:t>
            </a:r>
          </a:p>
          <a:p>
            <a:pPr lvl="1"/>
            <a:r>
              <a:rPr lang="el-GR" dirty="0"/>
              <a:t>Αυτόματος προγραμματισμός</a:t>
            </a:r>
          </a:p>
          <a:p>
            <a:pPr lvl="1"/>
            <a:r>
              <a:rPr lang="el-GR" dirty="0"/>
              <a:t>Βελτιστοποίηση των τηλεπικοινωνιακών δικτύων,</a:t>
            </a:r>
          </a:p>
          <a:p>
            <a:pPr lvl="1"/>
            <a:r>
              <a:rPr lang="el-GR" dirty="0"/>
              <a:t>Σχεδιασμός καλλιέργειας (</a:t>
            </a:r>
            <a:r>
              <a:rPr lang="el-GR" dirty="0" err="1"/>
              <a:t>crop</a:t>
            </a:r>
            <a:r>
              <a:rPr lang="el-GR" dirty="0"/>
              <a:t> </a:t>
            </a:r>
            <a:r>
              <a:rPr lang="el-GR" dirty="0" err="1"/>
              <a:t>planning</a:t>
            </a:r>
            <a:r>
              <a:rPr lang="el-GR" dirty="0"/>
              <a:t>)</a:t>
            </a:r>
          </a:p>
          <a:p>
            <a:pPr lvl="1"/>
            <a:r>
              <a:rPr lang="el-GR" dirty="0"/>
              <a:t>Διαχείριση χαρτοφυλακίων</a:t>
            </a:r>
            <a:endParaRPr lang="en-US" dirty="0"/>
          </a:p>
        </p:txBody>
      </p:sp>
      <p:pic>
        <p:nvPicPr>
          <p:cNvPr id="1028" name="Picture 4" descr="Backtracking Example - The N Queens Problem | CodeAhoy">
            <a:extLst>
              <a:ext uri="{FF2B5EF4-FFF2-40B4-BE49-F238E27FC236}">
                <a16:creationId xmlns:a16="http://schemas.microsoft.com/office/drawing/2014/main" id="{8250C031-93A1-034A-42B3-1B789F795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294908"/>
            <a:ext cx="4142453" cy="30186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Job Shop Scheduling Problem. Introduction | by Brugeriomejia |  Smith-HCV | Medium">
            <a:extLst>
              <a:ext uri="{FF2B5EF4-FFF2-40B4-BE49-F238E27FC236}">
                <a16:creationId xmlns:a16="http://schemas.microsoft.com/office/drawing/2014/main" id="{CB5D8D17-2E89-94C5-C02C-CF69CB957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2497" y="743219"/>
            <a:ext cx="4609503" cy="2551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09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FD04FC-F9B8-9AC9-E18B-D3265669703A}"/>
              </a:ext>
            </a:extLst>
          </p:cNvPr>
          <p:cNvSpPr>
            <a:spLocks noGrp="1"/>
          </p:cNvSpPr>
          <p:nvPr>
            <p:ph type="title"/>
          </p:nvPr>
        </p:nvSpPr>
        <p:spPr/>
        <p:txBody>
          <a:bodyPr>
            <a:normAutofit fontScale="90000"/>
          </a:bodyPr>
          <a:lstStyle/>
          <a:p>
            <a:r>
              <a:rPr lang="el-GR" dirty="0"/>
              <a:t>Αλγόριθμοι τοπικής αναζήτησης – γενικά χαρακτηριστικά</a:t>
            </a:r>
            <a:endParaRPr lang="en-US" dirty="0"/>
          </a:p>
        </p:txBody>
      </p:sp>
      <p:sp>
        <p:nvSpPr>
          <p:cNvPr id="3" name="Θέση περιεχομένου 2">
            <a:extLst>
              <a:ext uri="{FF2B5EF4-FFF2-40B4-BE49-F238E27FC236}">
                <a16:creationId xmlns:a16="http://schemas.microsoft.com/office/drawing/2014/main" id="{013AEDDA-F589-B951-DD30-FDB5B1CE433F}"/>
              </a:ext>
            </a:extLst>
          </p:cNvPr>
          <p:cNvSpPr>
            <a:spLocks noGrp="1"/>
          </p:cNvSpPr>
          <p:nvPr>
            <p:ph idx="1"/>
          </p:nvPr>
        </p:nvSpPr>
        <p:spPr/>
        <p:txBody>
          <a:bodyPr>
            <a:normAutofit fontScale="92500" lnSpcReduction="10000"/>
          </a:bodyPr>
          <a:lstStyle/>
          <a:p>
            <a:r>
              <a:rPr lang="el-GR" dirty="0"/>
              <a:t>Οι αλγόριθμοι τοπικής αναζήτησης πραγματοποιούν αναζήτηση από μια </a:t>
            </a:r>
            <a:r>
              <a:rPr lang="el-GR" b="1" dirty="0"/>
              <a:t>αρχική κατάσταση </a:t>
            </a:r>
            <a:r>
              <a:rPr lang="el-GR" dirty="0"/>
              <a:t>σε γειτονικές καταστάσεις, χωρίς να παρακολουθούν τις διαδρομές, ούτε το σύνολο των καταστάσεων στις οποίες έχουν φτάσει.</a:t>
            </a:r>
          </a:p>
          <a:p>
            <a:pPr lvl="1"/>
            <a:r>
              <a:rPr lang="el-GR" dirty="0"/>
              <a:t>Δεν είναι συστηματικοί</a:t>
            </a:r>
          </a:p>
          <a:p>
            <a:pPr lvl="1"/>
            <a:r>
              <a:rPr lang="el-GR" dirty="0"/>
              <a:t>Χρησιμοποιούν πολύ λίγη μνήμη</a:t>
            </a:r>
          </a:p>
          <a:p>
            <a:pPr lvl="1"/>
            <a:r>
              <a:rPr lang="el-GR" dirty="0"/>
              <a:t>Συχνά βρίσκουν λογικές λύσεις σε μεγάλους ή και άπειρους χώρους καταστάσεων για τους οποίους οι συστηματικοί αλγόριθμοι είναι ακατάλληλοι</a:t>
            </a:r>
          </a:p>
          <a:p>
            <a:r>
              <a:rPr lang="el-GR" dirty="0"/>
              <a:t>Μπορούν επίσης να επιλύουν προβλήματα βελτιστοποίησης, στα οποία ο σκοπός είναι να βρίσκεται η καλύτερη κατάσταση σύμφωνα με μια αντικειμενική συνάρτηση.</a:t>
            </a:r>
            <a:endParaRPr lang="en-US" dirty="0"/>
          </a:p>
        </p:txBody>
      </p:sp>
    </p:spTree>
    <p:extLst>
      <p:ext uri="{BB962C8B-B14F-4D97-AF65-F5344CB8AC3E}">
        <p14:creationId xmlns:p14="http://schemas.microsoft.com/office/powerpoint/2010/main" val="312016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368CA4-9317-26EE-4A04-B2EF634088DA}"/>
              </a:ext>
            </a:extLst>
          </p:cNvPr>
          <p:cNvSpPr>
            <a:spLocks noGrp="1"/>
          </p:cNvSpPr>
          <p:nvPr>
            <p:ph type="title"/>
          </p:nvPr>
        </p:nvSpPr>
        <p:spPr/>
        <p:txBody>
          <a:bodyPr/>
          <a:lstStyle/>
          <a:p>
            <a:r>
              <a:rPr lang="el-GR" dirty="0"/>
              <a:t>Αναρρίχηση λόφων (</a:t>
            </a:r>
            <a:r>
              <a:rPr lang="en-US" dirty="0"/>
              <a:t>hill climbing)</a:t>
            </a:r>
          </a:p>
        </p:txBody>
      </p:sp>
      <p:sp>
        <p:nvSpPr>
          <p:cNvPr id="3" name="Θέση περιεχομένου 2">
            <a:extLst>
              <a:ext uri="{FF2B5EF4-FFF2-40B4-BE49-F238E27FC236}">
                <a16:creationId xmlns:a16="http://schemas.microsoft.com/office/drawing/2014/main" id="{FD2237E3-281B-F956-D018-BD78698BDE93}"/>
              </a:ext>
            </a:extLst>
          </p:cNvPr>
          <p:cNvSpPr>
            <a:spLocks noGrp="1"/>
          </p:cNvSpPr>
          <p:nvPr>
            <p:ph idx="1"/>
          </p:nvPr>
        </p:nvSpPr>
        <p:spPr/>
        <p:txBody>
          <a:bodyPr>
            <a:normAutofit fontScale="92500" lnSpcReduction="10000"/>
          </a:bodyPr>
          <a:lstStyle/>
          <a:p>
            <a:pPr>
              <a:lnSpc>
                <a:spcPct val="90000"/>
              </a:lnSpc>
            </a:pPr>
            <a:r>
              <a:rPr lang="el-GR" dirty="0"/>
              <a:t>Απλή, γενική ιδέα:</a:t>
            </a:r>
            <a:endParaRPr lang="en-US" dirty="0"/>
          </a:p>
          <a:p>
            <a:pPr lvl="1">
              <a:lnSpc>
                <a:spcPct val="90000"/>
              </a:lnSpc>
            </a:pPr>
            <a:r>
              <a:rPr lang="el-GR" dirty="0"/>
              <a:t>Ξεκινήστε από όπου κι αν βρίσκεστε.
Επαναλάβετε: μετακινηθείτε στην καλύτερη γειτονική κατάσταση.
Εάν δεν υπάρχει γειτονική κατάσταση καλύτερη από την τρέχουσα, σταματήστε.</a:t>
            </a:r>
          </a:p>
          <a:p>
            <a:pPr>
              <a:lnSpc>
                <a:spcPct val="90000"/>
              </a:lnSpc>
            </a:pPr>
            <a:r>
              <a:rPr lang="el-GR" dirty="0"/>
              <a:t>Σε κάθε επανάληψη μεταβαίνει στη γειτονική κατάσταση με την υψηλότερη τιμή (πλέον απότομη ανάβαση, </a:t>
            </a:r>
            <a:r>
              <a:rPr lang="el-GR" dirty="0" err="1"/>
              <a:t>steepest</a:t>
            </a:r>
            <a:r>
              <a:rPr lang="el-GR" dirty="0"/>
              <a:t> </a:t>
            </a:r>
            <a:r>
              <a:rPr lang="el-GR" dirty="0" err="1"/>
              <a:t>ascent</a:t>
            </a:r>
            <a:r>
              <a:rPr lang="el-GR" dirty="0"/>
              <a:t>)</a:t>
            </a:r>
            <a:r>
              <a:rPr lang="en-US" dirty="0"/>
              <a:t>.</a:t>
            </a:r>
            <a:endParaRPr lang="el-GR" dirty="0"/>
          </a:p>
          <a:p>
            <a:pPr>
              <a:lnSpc>
                <a:spcPct val="90000"/>
              </a:lnSpc>
            </a:pPr>
            <a:r>
              <a:rPr lang="el-GR" dirty="0"/>
              <a:t>Εάν η αντικειμενική συνάρτηση εκφράζει κόστος, τότε έχουμε πρόβλημα ελαχιστοποίησης και μιλάμε για κατάβαση, </a:t>
            </a:r>
            <a:r>
              <a:rPr lang="en-US" dirty="0"/>
              <a:t>steepest </a:t>
            </a:r>
            <a:r>
              <a:rPr lang="el-GR" dirty="0" err="1"/>
              <a:t>descent</a:t>
            </a:r>
            <a:r>
              <a:rPr lang="el-GR" dirty="0"/>
              <a:t>)</a:t>
            </a:r>
            <a:r>
              <a:rPr lang="en-US" dirty="0"/>
              <a:t>.</a:t>
            </a:r>
          </a:p>
          <a:p>
            <a:pPr>
              <a:lnSpc>
                <a:spcPct val="90000"/>
              </a:lnSpc>
            </a:pPr>
            <a:r>
              <a:rPr lang="el-GR" dirty="0"/>
              <a:t>Χαρακτηρίζεται και ως</a:t>
            </a:r>
            <a:r>
              <a:rPr lang="en-US" dirty="0"/>
              <a:t> </a:t>
            </a:r>
            <a:r>
              <a:rPr lang="el-GR" dirty="0"/>
              <a:t>άπληστη</a:t>
            </a:r>
            <a:r>
              <a:rPr lang="en-US" dirty="0"/>
              <a:t> </a:t>
            </a:r>
            <a:r>
              <a:rPr lang="el-GR" dirty="0"/>
              <a:t>τοπική αναζήτηση (</a:t>
            </a:r>
            <a:r>
              <a:rPr lang="el-GR" dirty="0" err="1"/>
              <a:t>greedy</a:t>
            </a:r>
            <a:r>
              <a:rPr lang="en-US" dirty="0"/>
              <a:t> </a:t>
            </a:r>
            <a:r>
              <a:rPr lang="el-GR" dirty="0" err="1"/>
              <a:t>local</a:t>
            </a:r>
            <a:r>
              <a:rPr lang="en-US" dirty="0"/>
              <a:t> </a:t>
            </a:r>
            <a:r>
              <a:rPr lang="el-GR" dirty="0" err="1"/>
              <a:t>search</a:t>
            </a:r>
            <a:r>
              <a:rPr lang="el-GR" dirty="0"/>
              <a:t>)</a:t>
            </a:r>
            <a:endParaRPr lang="en-US" dirty="0"/>
          </a:p>
        </p:txBody>
      </p:sp>
    </p:spTree>
    <p:extLst>
      <p:ext uri="{BB962C8B-B14F-4D97-AF65-F5344CB8AC3E}">
        <p14:creationId xmlns:p14="http://schemas.microsoft.com/office/powerpoint/2010/main" val="378302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BB90830-14D3-8BE4-9BEC-05696C2F03D9}"/>
              </a:ext>
            </a:extLst>
          </p:cNvPr>
          <p:cNvSpPr>
            <a:spLocks noGrp="1"/>
          </p:cNvSpPr>
          <p:nvPr>
            <p:ph type="title"/>
          </p:nvPr>
        </p:nvSpPr>
        <p:spPr/>
        <p:txBody>
          <a:bodyPr/>
          <a:lstStyle/>
          <a:p>
            <a:r>
              <a:rPr lang="el-GR" dirty="0"/>
              <a:t>Αλγόριθμος αναρρίχησης λόγων</a:t>
            </a:r>
            <a:endParaRPr lang="en-US" dirty="0"/>
          </a:p>
        </p:txBody>
      </p:sp>
      <p:sp>
        <p:nvSpPr>
          <p:cNvPr id="3" name="Θέση περιεχομένου 2">
            <a:extLst>
              <a:ext uri="{FF2B5EF4-FFF2-40B4-BE49-F238E27FC236}">
                <a16:creationId xmlns:a16="http://schemas.microsoft.com/office/drawing/2014/main" id="{337789BF-D45F-FA33-EFAF-F29E12CEEE59}"/>
              </a:ext>
            </a:extLst>
          </p:cNvPr>
          <p:cNvSpPr>
            <a:spLocks noGrp="1"/>
          </p:cNvSpPr>
          <p:nvPr>
            <p:ph idx="1"/>
          </p:nvPr>
        </p:nvSpPr>
        <p:spPr>
          <a:xfrm>
            <a:off x="979100" y="1579046"/>
            <a:ext cx="10233800" cy="4351338"/>
          </a:xfrm>
          <a:solidFill>
            <a:schemeClr val="tx1"/>
          </a:solidFill>
        </p:spPr>
        <p:txBody>
          <a:bodyPr/>
          <a:lstStyle/>
          <a:p>
            <a:pPr marL="0" indent="0">
              <a:buNone/>
            </a:pPr>
            <a:r>
              <a:rPr lang="en-US" b="1" dirty="0">
                <a:solidFill>
                  <a:srgbClr val="CE00BB"/>
                </a:solidFill>
              </a:rPr>
              <a:t>function</a:t>
            </a:r>
            <a:r>
              <a:rPr lang="en-US" b="1" dirty="0"/>
              <a:t> </a:t>
            </a:r>
            <a:r>
              <a:rPr lang="en-US" dirty="0">
                <a:solidFill>
                  <a:srgbClr val="008000"/>
                </a:solidFill>
              </a:rPr>
              <a:t>HILL-CLIMBING</a:t>
            </a:r>
            <a:r>
              <a:rPr lang="en-US" dirty="0">
                <a:solidFill>
                  <a:schemeClr val="bg1"/>
                </a:solidFill>
              </a:rPr>
              <a:t>(</a:t>
            </a:r>
            <a:r>
              <a:rPr lang="en-US" dirty="0">
                <a:solidFill>
                  <a:srgbClr val="0000FF"/>
                </a:solidFill>
              </a:rPr>
              <a:t>problem</a:t>
            </a:r>
            <a:r>
              <a:rPr lang="en-US" dirty="0"/>
              <a:t>) </a:t>
            </a:r>
            <a:r>
              <a:rPr lang="en-US" b="1" dirty="0">
                <a:solidFill>
                  <a:srgbClr val="CE00BB"/>
                </a:solidFill>
              </a:rPr>
              <a:t>returns</a:t>
            </a:r>
            <a:r>
              <a:rPr lang="en-US" b="1" dirty="0"/>
              <a:t> </a:t>
            </a:r>
            <a:r>
              <a:rPr lang="en-US" dirty="0">
                <a:solidFill>
                  <a:schemeClr val="bg1"/>
                </a:solidFill>
              </a:rPr>
              <a:t>a state</a:t>
            </a:r>
          </a:p>
          <a:p>
            <a:pPr marL="0" indent="0">
              <a:buNone/>
            </a:pPr>
            <a:r>
              <a:rPr lang="en-US" dirty="0"/>
              <a:t>    </a:t>
            </a:r>
            <a:r>
              <a:rPr lang="en-US" dirty="0">
                <a:solidFill>
                  <a:srgbClr val="0000FF"/>
                </a:solidFill>
              </a:rPr>
              <a:t>current</a:t>
            </a:r>
            <a:r>
              <a:rPr lang="en-US" dirty="0"/>
              <a:t> </a:t>
            </a:r>
            <a:r>
              <a:rPr lang="en-US" dirty="0">
                <a:solidFill>
                  <a:schemeClr val="bg1"/>
                </a:solidFill>
              </a:rPr>
              <a:t>← make-node</a:t>
            </a:r>
            <a:r>
              <a:rPr lang="en-US" dirty="0"/>
              <a:t>(</a:t>
            </a:r>
            <a:r>
              <a:rPr lang="en-US" dirty="0" err="1">
                <a:solidFill>
                  <a:srgbClr val="0000FF"/>
                </a:solidFill>
              </a:rPr>
              <a:t>problem</a:t>
            </a:r>
            <a:r>
              <a:rPr lang="en-US" dirty="0" err="1">
                <a:solidFill>
                  <a:schemeClr val="bg1"/>
                </a:solidFill>
              </a:rPr>
              <a:t>.initial</a:t>
            </a:r>
            <a:r>
              <a:rPr lang="en-US" dirty="0">
                <a:solidFill>
                  <a:schemeClr val="bg1"/>
                </a:solidFill>
              </a:rPr>
              <a:t>-state) </a:t>
            </a:r>
          </a:p>
          <a:p>
            <a:pPr marL="0" indent="0">
              <a:buNone/>
            </a:pPr>
            <a:r>
              <a:rPr lang="en-US" b="1" dirty="0"/>
              <a:t>    </a:t>
            </a:r>
            <a:r>
              <a:rPr lang="en-US" b="1" dirty="0">
                <a:solidFill>
                  <a:srgbClr val="CE00BB"/>
                </a:solidFill>
              </a:rPr>
              <a:t>loop do </a:t>
            </a:r>
            <a:endParaRPr lang="en-US" dirty="0">
              <a:solidFill>
                <a:srgbClr val="CE00BB"/>
              </a:solidFill>
            </a:endParaRPr>
          </a:p>
          <a:p>
            <a:pPr marL="0" indent="0">
              <a:buNone/>
            </a:pPr>
            <a:r>
              <a:rPr lang="en-US" dirty="0"/>
              <a:t>            </a:t>
            </a:r>
            <a:r>
              <a:rPr lang="en-US" dirty="0">
                <a:solidFill>
                  <a:srgbClr val="0000FF"/>
                </a:solidFill>
              </a:rPr>
              <a:t>neighbor</a:t>
            </a:r>
            <a:r>
              <a:rPr lang="en-US" dirty="0"/>
              <a:t> </a:t>
            </a:r>
            <a:r>
              <a:rPr lang="en-US" dirty="0">
                <a:solidFill>
                  <a:schemeClr val="bg1"/>
                </a:solidFill>
              </a:rPr>
              <a:t>← a highest-valued successor of </a:t>
            </a:r>
            <a:r>
              <a:rPr lang="en-US" dirty="0">
                <a:solidFill>
                  <a:srgbClr val="0000FF"/>
                </a:solidFill>
              </a:rPr>
              <a:t>current</a:t>
            </a:r>
          </a:p>
          <a:p>
            <a:pPr marL="0" indent="0">
              <a:buNone/>
            </a:pPr>
            <a:r>
              <a:rPr lang="en-US" b="1" dirty="0"/>
              <a:t>            </a:t>
            </a:r>
            <a:r>
              <a:rPr lang="en-US" b="1" dirty="0">
                <a:solidFill>
                  <a:srgbClr val="CE00BB"/>
                </a:solidFill>
              </a:rPr>
              <a:t>if</a:t>
            </a:r>
            <a:r>
              <a:rPr lang="en-US" b="1" dirty="0"/>
              <a:t> </a:t>
            </a:r>
            <a:r>
              <a:rPr lang="en-US" dirty="0" err="1">
                <a:solidFill>
                  <a:srgbClr val="0000FF"/>
                </a:solidFill>
              </a:rPr>
              <a:t>neighbor</a:t>
            </a:r>
            <a:r>
              <a:rPr lang="en-US" dirty="0" err="1">
                <a:solidFill>
                  <a:schemeClr val="bg1"/>
                </a:solidFill>
              </a:rPr>
              <a:t>.value</a:t>
            </a:r>
            <a:r>
              <a:rPr lang="en-US" dirty="0">
                <a:solidFill>
                  <a:schemeClr val="bg1"/>
                </a:solidFill>
              </a:rPr>
              <a:t> ≤</a:t>
            </a:r>
            <a:r>
              <a:rPr lang="en-US" dirty="0"/>
              <a:t> </a:t>
            </a:r>
            <a:r>
              <a:rPr lang="en-US" dirty="0" err="1">
                <a:solidFill>
                  <a:srgbClr val="0000FF"/>
                </a:solidFill>
              </a:rPr>
              <a:t>current</a:t>
            </a:r>
            <a:r>
              <a:rPr lang="en-US" dirty="0" err="1">
                <a:solidFill>
                  <a:schemeClr val="bg1"/>
                </a:solidFill>
              </a:rPr>
              <a:t>.value</a:t>
            </a:r>
            <a:r>
              <a:rPr lang="en-US" dirty="0"/>
              <a:t> </a:t>
            </a:r>
            <a:r>
              <a:rPr lang="en-US" b="1" dirty="0">
                <a:solidFill>
                  <a:srgbClr val="CE00BB"/>
                </a:solidFill>
              </a:rPr>
              <a:t>then</a:t>
            </a:r>
          </a:p>
          <a:p>
            <a:pPr marL="0" indent="0">
              <a:buNone/>
            </a:pPr>
            <a:r>
              <a:rPr lang="en-US" b="1" dirty="0">
                <a:solidFill>
                  <a:srgbClr val="CE00BB"/>
                </a:solidFill>
              </a:rPr>
              <a:t>                    return </a:t>
            </a:r>
            <a:r>
              <a:rPr lang="en-US" dirty="0" err="1">
                <a:solidFill>
                  <a:srgbClr val="0000FF"/>
                </a:solidFill>
              </a:rPr>
              <a:t>current</a:t>
            </a:r>
            <a:r>
              <a:rPr lang="en-US" dirty="0" err="1">
                <a:solidFill>
                  <a:schemeClr val="bg1"/>
                </a:solidFill>
              </a:rPr>
              <a:t>.state</a:t>
            </a:r>
            <a:r>
              <a:rPr lang="en-US" dirty="0">
                <a:solidFill>
                  <a:schemeClr val="bg1"/>
                </a:solidFill>
              </a:rPr>
              <a:t> </a:t>
            </a:r>
          </a:p>
          <a:p>
            <a:pPr marL="0" indent="0">
              <a:buNone/>
            </a:pPr>
            <a:r>
              <a:rPr lang="en-US" dirty="0"/>
              <a:t>            </a:t>
            </a:r>
            <a:r>
              <a:rPr lang="en-US" dirty="0">
                <a:solidFill>
                  <a:srgbClr val="0000FF"/>
                </a:solidFill>
              </a:rPr>
              <a:t>current</a:t>
            </a:r>
            <a:r>
              <a:rPr lang="en-US" dirty="0"/>
              <a:t> </a:t>
            </a:r>
            <a:r>
              <a:rPr lang="en-US" dirty="0">
                <a:solidFill>
                  <a:schemeClr val="bg1"/>
                </a:solidFill>
              </a:rPr>
              <a:t>←</a:t>
            </a:r>
            <a:r>
              <a:rPr lang="en-US" dirty="0"/>
              <a:t> </a:t>
            </a:r>
            <a:r>
              <a:rPr lang="en-US" dirty="0">
                <a:solidFill>
                  <a:srgbClr val="0000FF"/>
                </a:solidFill>
              </a:rPr>
              <a:t>neighbor</a:t>
            </a:r>
            <a:r>
              <a:rPr lang="en-US" dirty="0"/>
              <a:t> </a:t>
            </a:r>
          </a:p>
          <a:p>
            <a:pPr marL="0" indent="0">
              <a:buNone/>
            </a:pPr>
            <a:endParaRPr lang="en-US" dirty="0"/>
          </a:p>
        </p:txBody>
      </p:sp>
      <p:sp>
        <p:nvSpPr>
          <p:cNvPr id="5" name="TextBox 4">
            <a:extLst>
              <a:ext uri="{FF2B5EF4-FFF2-40B4-BE49-F238E27FC236}">
                <a16:creationId xmlns:a16="http://schemas.microsoft.com/office/drawing/2014/main" id="{A63B6FCB-8448-574F-1775-F031A38FEBEE}"/>
              </a:ext>
            </a:extLst>
          </p:cNvPr>
          <p:cNvSpPr txBox="1"/>
          <p:nvPr/>
        </p:nvSpPr>
        <p:spPr>
          <a:xfrm>
            <a:off x="3914454" y="5561052"/>
            <a:ext cx="7574622" cy="369332"/>
          </a:xfrm>
          <a:prstGeom prst="rect">
            <a:avLst/>
          </a:prstGeom>
          <a:noFill/>
        </p:spPr>
        <p:txBody>
          <a:bodyPr wrap="square">
            <a:spAutoFit/>
          </a:bodyPr>
          <a:lstStyle/>
          <a:p>
            <a:r>
              <a:rPr lang="el-GR" b="1" i="1">
                <a:solidFill>
                  <a:schemeClr val="bg1"/>
                </a:solidFill>
                <a:latin typeface="Calibri"/>
                <a:cs typeface="Calibri"/>
              </a:rPr>
              <a:t>«Σαν να σκαρφαλώνεις στο Έβερεστ μέσα σε πυκνή ομίχλη με αμνησία»</a:t>
            </a:r>
            <a:endParaRPr lang="en-US" sz="1800" b="1" i="1" dirty="0">
              <a:solidFill>
                <a:schemeClr val="bg1"/>
              </a:solidFill>
              <a:latin typeface="Calibri"/>
              <a:cs typeface="Calibri"/>
            </a:endParaRPr>
          </a:p>
        </p:txBody>
      </p:sp>
    </p:spTree>
    <p:extLst>
      <p:ext uri="{BB962C8B-B14F-4D97-AF65-F5344CB8AC3E}">
        <p14:creationId xmlns:p14="http://schemas.microsoft.com/office/powerpoint/2010/main" val="111855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Βάθος">
  <a:themeElements>
    <a:clrScheme name="Βάθος">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Βάθος">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Βάθος">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Βάθος</Template>
  <TotalTime>2305</TotalTime>
  <Words>2348</Words>
  <Application>Microsoft Office PowerPoint</Application>
  <PresentationFormat>Ευρεία οθόνη</PresentationFormat>
  <Paragraphs>203</Paragraphs>
  <Slides>36</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36</vt:i4>
      </vt:variant>
    </vt:vector>
  </HeadingPairs>
  <TitlesOfParts>
    <vt:vector size="43" baseType="lpstr">
      <vt:lpstr>Arial</vt:lpstr>
      <vt:lpstr>Bahnschrift Light</vt:lpstr>
      <vt:lpstr>Calibri</vt:lpstr>
      <vt:lpstr>Cera Pro</vt:lpstr>
      <vt:lpstr>Corbel</vt:lpstr>
      <vt:lpstr>Wingdings</vt:lpstr>
      <vt:lpstr>Βάθος</vt:lpstr>
      <vt:lpstr>Εφαρμογές  Τεχνητής Νοημοσύνης στη  Μηχανική Ορυκτών Πόρων</vt:lpstr>
      <vt:lpstr>Παρουσίαση του PowerPoint</vt:lpstr>
      <vt:lpstr>Εισαγωγή</vt:lpstr>
      <vt:lpstr>Παρουσίαση του PowerPoint</vt:lpstr>
      <vt:lpstr>Τοπική αναζήτηση και προβλήματα βελτιστοποίησης</vt:lpstr>
      <vt:lpstr>Τοπική αναζήτηση –  ικανοποίηση περιορισμών</vt:lpstr>
      <vt:lpstr>Αλγόριθμοι τοπικής αναζήτησης – γενικά χαρακτηριστικά</vt:lpstr>
      <vt:lpstr>Αναρρίχηση λόφων (hill climbing)</vt:lpstr>
      <vt:lpstr>Αλγόριθμος αναρρίχησης λόγων</vt:lpstr>
      <vt:lpstr>Το πρόβλημα των ν-βασιλισσών</vt:lpstr>
      <vt:lpstr>Τοπικά και ολικά ακρότατα</vt:lpstr>
      <vt:lpstr>Παραλλαγές της αναρρίχησης λόφων</vt:lpstr>
      <vt:lpstr>Παρουσίαση του PowerPoint</vt:lpstr>
      <vt:lpstr>Προσομοιωμένη ανόπτηση  (simulated annealing)</vt:lpstr>
      <vt:lpstr>Παρουσίαση του PowerPoint</vt:lpstr>
      <vt:lpstr>Τοπική ακτινική αναζήτηση</vt:lpstr>
      <vt:lpstr>Παρουσίαση του PowerPoint</vt:lpstr>
      <vt:lpstr>Εξελικτικοί / γενετικοί αλγόριθμοι</vt:lpstr>
      <vt:lpstr>Παρουσίαση του PowerPoint</vt:lpstr>
      <vt:lpstr>Παρουσίαση του PowerPoint</vt:lpstr>
      <vt:lpstr>Παράμετροι γενετικών αλγορίθμων</vt:lpstr>
      <vt:lpstr>Παραλλαγές γενετικών αλγορίθμων</vt:lpstr>
      <vt:lpstr>Τοπική αναζήτηση σε συνεχείς χώρους</vt:lpstr>
      <vt:lpstr>Γενικά</vt:lpstr>
      <vt:lpstr>Παράδειγμα</vt:lpstr>
      <vt:lpstr>Παρουσίαση του PowerPoint</vt:lpstr>
      <vt:lpstr>Διακριτοποίηση</vt:lpstr>
      <vt:lpstr>Παρουσίαση του PowerPoint</vt:lpstr>
      <vt:lpstr>Εμπειρική κλίση</vt:lpstr>
      <vt:lpstr>Βελτιστοποίηση με περιορισμούς</vt:lpstr>
      <vt:lpstr>Σύνοψη</vt:lpstr>
      <vt:lpstr>Αναζήτηση με μη αιτιοκρατικές ενέργειες</vt:lpstr>
      <vt:lpstr>Αναζήτηση σε μερικώς παρατηρήσιμα περιβάλλοντα</vt:lpstr>
      <vt:lpstr>Αναζήτηση χωρίς καμία δυνατότητα παρατήρησης</vt:lpstr>
      <vt:lpstr>Λύση για σύμμορφα προβλήματα</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Εφαρμογές  Τεχνητής Νοημοσύνης στη  Μηχανική Ορυκτών Πόρων</dc:title>
  <dc:creator>IOANNIS KAPAGERIDIS</dc:creator>
  <cp:lastModifiedBy>-IOANNIS KAPAGERIDIS</cp:lastModifiedBy>
  <cp:revision>147</cp:revision>
  <dcterms:created xsi:type="dcterms:W3CDTF">2023-08-05T09:36:49Z</dcterms:created>
  <dcterms:modified xsi:type="dcterms:W3CDTF">2023-10-26T11:30:02Z</dcterms:modified>
</cp:coreProperties>
</file>