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26"/>
  </p:notesMasterIdLst>
  <p:sldIdLst>
    <p:sldId id="552" r:id="rId2"/>
    <p:sldId id="526" r:id="rId3"/>
    <p:sldId id="528" r:id="rId4"/>
    <p:sldId id="556" r:id="rId5"/>
    <p:sldId id="529" r:id="rId6"/>
    <p:sldId id="530" r:id="rId7"/>
    <p:sldId id="531" r:id="rId8"/>
    <p:sldId id="554" r:id="rId9"/>
    <p:sldId id="532" r:id="rId10"/>
    <p:sldId id="533" r:id="rId11"/>
    <p:sldId id="553" r:id="rId12"/>
    <p:sldId id="534" r:id="rId13"/>
    <p:sldId id="536" r:id="rId14"/>
    <p:sldId id="560" r:id="rId15"/>
    <p:sldId id="561" r:id="rId16"/>
    <p:sldId id="555" r:id="rId17"/>
    <p:sldId id="566" r:id="rId18"/>
    <p:sldId id="557" r:id="rId19"/>
    <p:sldId id="558" r:id="rId20"/>
    <p:sldId id="562" r:id="rId21"/>
    <p:sldId id="563" r:id="rId22"/>
    <p:sldId id="567" r:id="rId23"/>
    <p:sldId id="568" r:id="rId24"/>
    <p:sldId id="569" r:id="rId25"/>
  </p:sldIdLst>
  <p:sldSz cx="9144000" cy="6858000" type="screen4x3"/>
  <p:notesSz cx="6858000" cy="9144000"/>
  <p:defaultTextStyle>
    <a:defPPr>
      <a:defRPr lang="el-GR"/>
    </a:defPPr>
    <a:lvl1pPr algn="l" rtl="0" eaLnBrk="0" fontAlgn="base" hangingPunct="0">
      <a:spcBef>
        <a:spcPct val="0"/>
      </a:spcBef>
      <a:spcAft>
        <a:spcPct val="0"/>
      </a:spcAft>
      <a:defRPr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9900"/>
    <a:srgbClr val="00CC00"/>
    <a:srgbClr val="00F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33" autoAdjust="0"/>
  </p:normalViewPr>
  <p:slideViewPr>
    <p:cSldViewPr>
      <p:cViewPr varScale="1">
        <p:scale>
          <a:sx n="99" d="100"/>
          <a:sy n="99" d="100"/>
        </p:scale>
        <p:origin x="-28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1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l-GR" altLang="el-GR"/>
          </a:p>
        </p:txBody>
      </p:sp>
      <p:sp>
        <p:nvSpPr>
          <p:cNvPr id="2181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l-GR" altLang="el-GR"/>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81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ltLang="el-GR" noProof="0" smtClean="0"/>
              <a:t>Κάντε κλικ για να επεξεργαστείτε τα στυλ κειμένου του υποδείγματος</a:t>
            </a:r>
          </a:p>
          <a:p>
            <a:pPr lvl="1"/>
            <a:r>
              <a:rPr lang="el-GR" altLang="el-GR" noProof="0" smtClean="0"/>
              <a:t>Δεύτερου επιπέδου</a:t>
            </a:r>
          </a:p>
          <a:p>
            <a:pPr lvl="2"/>
            <a:r>
              <a:rPr lang="el-GR" altLang="el-GR" noProof="0" smtClean="0"/>
              <a:t>Τρίτου επιπέδου</a:t>
            </a:r>
          </a:p>
          <a:p>
            <a:pPr lvl="3"/>
            <a:r>
              <a:rPr lang="el-GR" altLang="el-GR" noProof="0" smtClean="0"/>
              <a:t>Τέταρτου επιπέδου</a:t>
            </a:r>
          </a:p>
          <a:p>
            <a:pPr lvl="4"/>
            <a:r>
              <a:rPr lang="el-GR" altLang="el-GR" noProof="0" smtClean="0"/>
              <a:t>Πέμπτου επιπέδου</a:t>
            </a:r>
          </a:p>
        </p:txBody>
      </p:sp>
      <p:sp>
        <p:nvSpPr>
          <p:cNvPr id="2181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l-GR" altLang="el-GR"/>
          </a:p>
        </p:txBody>
      </p:sp>
      <p:sp>
        <p:nvSpPr>
          <p:cNvPr id="2181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E91C9D69-B2CF-4DD5-94CF-7C0F330FECAC}" type="slidenum">
              <a:rPr lang="el-GR" altLang="el-GR"/>
              <a:pPr/>
              <a:t>‹#›</a:t>
            </a:fld>
            <a:endParaRPr lang="el-GR" altLang="el-GR"/>
          </a:p>
        </p:txBody>
      </p:sp>
    </p:spTree>
    <p:extLst>
      <p:ext uri="{BB962C8B-B14F-4D97-AF65-F5344CB8AC3E}">
        <p14:creationId xmlns:p14="http://schemas.microsoft.com/office/powerpoint/2010/main" val="22796279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Ορθογώνιο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Στρογγυλεμένο ορθογώνιο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Υπότιτλο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p:txBody>
          <a:bodyPr/>
          <a:lstStyle/>
          <a:p>
            <a:pPr>
              <a:defRPr/>
            </a:pPr>
            <a:endParaRPr lang="el-GR" altLang="el-GR"/>
          </a:p>
        </p:txBody>
      </p:sp>
      <p:sp>
        <p:nvSpPr>
          <p:cNvPr id="17" name="Θέση υποσέλιδου 16"/>
          <p:cNvSpPr>
            <a:spLocks noGrp="1"/>
          </p:cNvSpPr>
          <p:nvPr>
            <p:ph type="ftr" sz="quarter" idx="11"/>
          </p:nvPr>
        </p:nvSpPr>
        <p:spPr/>
        <p:txBody>
          <a:bodyPr/>
          <a:lstStyle/>
          <a:p>
            <a:pPr>
              <a:defRPr/>
            </a:pPr>
            <a:endParaRPr lang="el-GR" altLang="el-GR"/>
          </a:p>
        </p:txBody>
      </p:sp>
      <p:sp>
        <p:nvSpPr>
          <p:cNvPr id="29" name="Θέση αριθμού διαφάνειας 28"/>
          <p:cNvSpPr>
            <a:spLocks noGrp="1"/>
          </p:cNvSpPr>
          <p:nvPr>
            <p:ph type="sldNum" sz="quarter" idx="12"/>
          </p:nvPr>
        </p:nvSpPr>
        <p:spPr/>
        <p:txBody>
          <a:bodyPr lIns="0" tIns="0" rIns="0" bIns="0">
            <a:noAutofit/>
          </a:bodyPr>
          <a:lstStyle>
            <a:lvl1pPr>
              <a:defRPr sz="1400">
                <a:solidFill>
                  <a:srgbClr val="FFFFFF"/>
                </a:solidFill>
              </a:defRPr>
            </a:lvl1pPr>
          </a:lstStyle>
          <a:p>
            <a:fld id="{964BDAE6-247C-4C77-88D5-4ABB6E049CA3}" type="slidenum">
              <a:rPr lang="el-GR" altLang="el-GR" smtClean="0"/>
              <a:pPr/>
              <a:t>‹#›</a:t>
            </a:fld>
            <a:endParaRPr lang="el-GR" altLang="el-GR"/>
          </a:p>
        </p:txBody>
      </p:sp>
      <p:sp>
        <p:nvSpPr>
          <p:cNvPr id="7" name="Ορθογώνιο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Τίτλο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endParaRPr lang="el-GR" altLang="el-GR"/>
          </a:p>
        </p:txBody>
      </p:sp>
      <p:sp>
        <p:nvSpPr>
          <p:cNvPr id="5" name="Θέση υποσέλιδου 4"/>
          <p:cNvSpPr>
            <a:spLocks noGrp="1"/>
          </p:cNvSpPr>
          <p:nvPr>
            <p:ph type="ftr" sz="quarter" idx="11"/>
          </p:nvPr>
        </p:nvSpPr>
        <p:spPr/>
        <p:txBody>
          <a:bodyPr/>
          <a:lstStyle/>
          <a:p>
            <a:pPr>
              <a:defRPr/>
            </a:pPr>
            <a:endParaRPr lang="el-GR" altLang="el-GR"/>
          </a:p>
        </p:txBody>
      </p:sp>
      <p:sp>
        <p:nvSpPr>
          <p:cNvPr id="6" name="Θέση αριθμού διαφάνειας 5"/>
          <p:cNvSpPr>
            <a:spLocks noGrp="1"/>
          </p:cNvSpPr>
          <p:nvPr>
            <p:ph type="sldNum" sz="quarter" idx="12"/>
          </p:nvPr>
        </p:nvSpPr>
        <p:spPr/>
        <p:txBody>
          <a:bodyPr/>
          <a:lstStyle/>
          <a:p>
            <a:fld id="{C2652FF7-6868-472C-95CA-2D43934FEB20}" type="slidenum">
              <a:rPr lang="el-GR" altLang="el-GR" smtClean="0"/>
              <a:pPr/>
              <a:t>‹#›</a:t>
            </a:fld>
            <a:endParaRPr lang="el-GR"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41"/>
            <a:ext cx="201168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914400" y="274640"/>
            <a:ext cx="55626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pPr>
              <a:defRPr/>
            </a:pPr>
            <a:endParaRPr lang="el-GR" altLang="el-GR"/>
          </a:p>
        </p:txBody>
      </p:sp>
      <p:sp>
        <p:nvSpPr>
          <p:cNvPr id="5" name="Θέση υποσέλιδου 4"/>
          <p:cNvSpPr>
            <a:spLocks noGrp="1"/>
          </p:cNvSpPr>
          <p:nvPr>
            <p:ph type="ftr" sz="quarter" idx="11"/>
          </p:nvPr>
        </p:nvSpPr>
        <p:spPr/>
        <p:txBody>
          <a:bodyPr/>
          <a:lstStyle/>
          <a:p>
            <a:pPr>
              <a:defRPr/>
            </a:pPr>
            <a:endParaRPr lang="el-GR" altLang="el-GR"/>
          </a:p>
        </p:txBody>
      </p:sp>
      <p:sp>
        <p:nvSpPr>
          <p:cNvPr id="6" name="Θέση αριθμού διαφάνειας 5"/>
          <p:cNvSpPr>
            <a:spLocks noGrp="1"/>
          </p:cNvSpPr>
          <p:nvPr>
            <p:ph type="sldNum" sz="quarter" idx="12"/>
          </p:nvPr>
        </p:nvSpPr>
        <p:spPr/>
        <p:txBody>
          <a:bodyPr/>
          <a:lstStyle/>
          <a:p>
            <a:fld id="{8AC6858C-B952-406E-9A3B-B1FAE0290F0C}" type="slidenum">
              <a:rPr lang="el-GR" altLang="el-GR" smtClean="0"/>
              <a:pPr/>
              <a:t>‹#›</a:t>
            </a:fld>
            <a:endParaRPr lang="el-GR" alt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1150938" y="617538"/>
            <a:ext cx="7793037" cy="11430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1182688" y="2017713"/>
            <a:ext cx="3810000" cy="411480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5145088" y="2017713"/>
            <a:ext cx="3810000" cy="411480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1"/>
          <p:cNvSpPr>
            <a:spLocks noGrp="1" noChangeArrowheads="1"/>
          </p:cNvSpPr>
          <p:nvPr>
            <p:ph type="dt" sz="half" idx="10"/>
          </p:nvPr>
        </p:nvSpPr>
        <p:spPr>
          <a:ln/>
        </p:spPr>
        <p:txBody>
          <a:bodyPr/>
          <a:lstStyle>
            <a:lvl1pPr>
              <a:defRPr/>
            </a:lvl1pPr>
          </a:lstStyle>
          <a:p>
            <a:pPr>
              <a:defRPr/>
            </a:pPr>
            <a:endParaRPr lang="el-GR" alt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ltLang="el-GR"/>
          </a:p>
        </p:txBody>
      </p:sp>
      <p:sp>
        <p:nvSpPr>
          <p:cNvPr id="7" name="Rectangle 13"/>
          <p:cNvSpPr>
            <a:spLocks noGrp="1" noChangeArrowheads="1"/>
          </p:cNvSpPr>
          <p:nvPr>
            <p:ph type="sldNum" sz="quarter" idx="12"/>
          </p:nvPr>
        </p:nvSpPr>
        <p:spPr>
          <a:ln/>
        </p:spPr>
        <p:txBody>
          <a:bodyPr/>
          <a:lstStyle>
            <a:lvl1pPr>
              <a:defRPr/>
            </a:lvl1pPr>
          </a:lstStyle>
          <a:p>
            <a:fld id="{119E79F6-2CFF-42C5-A8FC-FA5F62B73082}" type="slidenum">
              <a:rPr lang="el-GR" altLang="el-GR"/>
              <a:pPr/>
              <a:t>‹#›</a:t>
            </a:fld>
            <a:endParaRPr lang="el-GR" altLang="el-GR"/>
          </a:p>
        </p:txBody>
      </p:sp>
    </p:spTree>
    <p:extLst>
      <p:ext uri="{BB962C8B-B14F-4D97-AF65-F5344CB8AC3E}">
        <p14:creationId xmlns:p14="http://schemas.microsoft.com/office/powerpoint/2010/main" val="128890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4" name="Θέση ημερομηνίας 3"/>
          <p:cNvSpPr>
            <a:spLocks noGrp="1"/>
          </p:cNvSpPr>
          <p:nvPr>
            <p:ph type="dt" sz="half" idx="10"/>
          </p:nvPr>
        </p:nvSpPr>
        <p:spPr/>
        <p:txBody>
          <a:bodyPr/>
          <a:lstStyle/>
          <a:p>
            <a:pPr>
              <a:defRPr/>
            </a:pPr>
            <a:endParaRPr lang="el-GR" altLang="el-GR"/>
          </a:p>
        </p:txBody>
      </p:sp>
      <p:sp>
        <p:nvSpPr>
          <p:cNvPr id="5" name="Θέση υποσέλιδου 4"/>
          <p:cNvSpPr>
            <a:spLocks noGrp="1"/>
          </p:cNvSpPr>
          <p:nvPr>
            <p:ph type="ftr" sz="quarter" idx="11"/>
          </p:nvPr>
        </p:nvSpPr>
        <p:spPr/>
        <p:txBody>
          <a:bodyPr/>
          <a:lstStyle/>
          <a:p>
            <a:pPr>
              <a:defRPr/>
            </a:pPr>
            <a:endParaRPr lang="el-GR" altLang="el-GR"/>
          </a:p>
        </p:txBody>
      </p:sp>
      <p:sp>
        <p:nvSpPr>
          <p:cNvPr id="6" name="Θέση αριθμού διαφάνειας 5"/>
          <p:cNvSpPr>
            <a:spLocks noGrp="1"/>
          </p:cNvSpPr>
          <p:nvPr>
            <p:ph type="sldNum" sz="quarter" idx="12"/>
          </p:nvPr>
        </p:nvSpPr>
        <p:spPr/>
        <p:txBody>
          <a:bodyPr/>
          <a:lstStyle/>
          <a:p>
            <a:fld id="{337EBFF0-9F7C-4FDB-A1B3-530FE64A362D}" type="slidenum">
              <a:rPr lang="el-GR" altLang="el-GR" smtClean="0"/>
              <a:pPr/>
              <a:t>‹#›</a:t>
            </a:fld>
            <a:endParaRPr lang="el-GR" altLang="el-GR"/>
          </a:p>
        </p:txBody>
      </p:sp>
      <p:sp>
        <p:nvSpPr>
          <p:cNvPr id="8" name="Θέση περιεχομένου 7"/>
          <p:cNvSpPr>
            <a:spLocks noGrp="1"/>
          </p:cNvSpPr>
          <p:nvPr>
            <p:ph sz="quarter" idx="1"/>
          </p:nvPr>
        </p:nvSpPr>
        <p:spPr>
          <a:xfrm>
            <a:off x="914400" y="1447800"/>
            <a:ext cx="7772400" cy="45720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Ορθογώνιο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Στρογγυλεμένο ορθογώνιο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pPr>
              <a:defRPr/>
            </a:pPr>
            <a:endParaRPr lang="el-GR" altLang="el-GR"/>
          </a:p>
        </p:txBody>
      </p:sp>
      <p:sp>
        <p:nvSpPr>
          <p:cNvPr id="5" name="Θέση υποσέλιδου 4"/>
          <p:cNvSpPr>
            <a:spLocks noGrp="1"/>
          </p:cNvSpPr>
          <p:nvPr>
            <p:ph type="ftr" sz="quarter" idx="11"/>
          </p:nvPr>
        </p:nvSpPr>
        <p:spPr>
          <a:xfrm>
            <a:off x="800100" y="6172200"/>
            <a:ext cx="4000500" cy="457200"/>
          </a:xfrm>
        </p:spPr>
        <p:txBody>
          <a:bodyPr/>
          <a:lstStyle/>
          <a:p>
            <a:pPr>
              <a:defRPr/>
            </a:pPr>
            <a:endParaRPr lang="el-GR" altLang="el-GR"/>
          </a:p>
        </p:txBody>
      </p:sp>
      <p:sp>
        <p:nvSpPr>
          <p:cNvPr id="7" name="Ορθογώνιο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Ορθογώνιο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Ορθογώνιο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Θέση αριθμού διαφάνειας 5"/>
          <p:cNvSpPr>
            <a:spLocks noGrp="1"/>
          </p:cNvSpPr>
          <p:nvPr>
            <p:ph type="sldNum" sz="quarter" idx="12"/>
          </p:nvPr>
        </p:nvSpPr>
        <p:spPr>
          <a:xfrm>
            <a:off x="146304" y="6208776"/>
            <a:ext cx="457200" cy="457200"/>
          </a:xfrm>
        </p:spPr>
        <p:txBody>
          <a:bodyPr/>
          <a:lstStyle/>
          <a:p>
            <a:fld id="{9BD5D0AC-BBC5-41F4-9963-27E47C1C4926}" type="slidenum">
              <a:rPr lang="el-GR" altLang="el-GR" smtClean="0"/>
              <a:pPr/>
              <a:t>‹#›</a:t>
            </a:fld>
            <a:endParaRPr lang="el-GR" alt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pPr>
              <a:defRPr/>
            </a:pPr>
            <a:endParaRPr lang="el-GR" altLang="el-GR"/>
          </a:p>
        </p:txBody>
      </p:sp>
      <p:sp>
        <p:nvSpPr>
          <p:cNvPr id="6" name="Θέση υποσέλιδου 5"/>
          <p:cNvSpPr>
            <a:spLocks noGrp="1"/>
          </p:cNvSpPr>
          <p:nvPr>
            <p:ph type="ftr" sz="quarter" idx="11"/>
          </p:nvPr>
        </p:nvSpPr>
        <p:spPr/>
        <p:txBody>
          <a:bodyPr/>
          <a:lstStyle/>
          <a:p>
            <a:pPr>
              <a:defRPr/>
            </a:pPr>
            <a:endParaRPr lang="el-GR" altLang="el-GR"/>
          </a:p>
        </p:txBody>
      </p:sp>
      <p:sp>
        <p:nvSpPr>
          <p:cNvPr id="7" name="Θέση αριθμού διαφάνειας 6"/>
          <p:cNvSpPr>
            <a:spLocks noGrp="1"/>
          </p:cNvSpPr>
          <p:nvPr>
            <p:ph type="sldNum" sz="quarter" idx="12"/>
          </p:nvPr>
        </p:nvSpPr>
        <p:spPr/>
        <p:txBody>
          <a:bodyPr/>
          <a:lstStyle/>
          <a:p>
            <a:fld id="{778691F9-295A-4732-8DD8-D2E1F920E0A9}" type="slidenum">
              <a:rPr lang="el-GR" altLang="el-GR" smtClean="0"/>
              <a:pPr/>
              <a:t>‹#›</a:t>
            </a:fld>
            <a:endParaRPr lang="el-GR" altLang="el-GR"/>
          </a:p>
        </p:txBody>
      </p:sp>
      <p:sp>
        <p:nvSpPr>
          <p:cNvPr id="9" name="Θέση περιεχομένου 8"/>
          <p:cNvSpPr>
            <a:spLocks noGrp="1"/>
          </p:cNvSpPr>
          <p:nvPr>
            <p:ph sz="quarter" idx="1"/>
          </p:nvPr>
        </p:nvSpPr>
        <p:spPr>
          <a:xfrm>
            <a:off x="914400" y="1447800"/>
            <a:ext cx="3749040" cy="45720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933950" y="1447800"/>
            <a:ext cx="3749040" cy="45720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3050"/>
            <a:ext cx="7772400" cy="1143000"/>
          </a:xfrm>
        </p:spPr>
        <p:txBody>
          <a:bodyPr anchor="b" anchorCtr="0"/>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Θέση ημερομηνίας 6"/>
          <p:cNvSpPr>
            <a:spLocks noGrp="1"/>
          </p:cNvSpPr>
          <p:nvPr>
            <p:ph type="dt" sz="half" idx="10"/>
          </p:nvPr>
        </p:nvSpPr>
        <p:spPr/>
        <p:txBody>
          <a:bodyPr/>
          <a:lstStyle/>
          <a:p>
            <a:pPr>
              <a:defRPr/>
            </a:pPr>
            <a:endParaRPr lang="el-GR" altLang="el-GR"/>
          </a:p>
        </p:txBody>
      </p:sp>
      <p:sp>
        <p:nvSpPr>
          <p:cNvPr id="8" name="Θέση υποσέλιδου 7"/>
          <p:cNvSpPr>
            <a:spLocks noGrp="1"/>
          </p:cNvSpPr>
          <p:nvPr>
            <p:ph type="ftr" sz="quarter" idx="11"/>
          </p:nvPr>
        </p:nvSpPr>
        <p:spPr/>
        <p:txBody>
          <a:bodyPr/>
          <a:lstStyle/>
          <a:p>
            <a:pPr>
              <a:defRPr/>
            </a:pPr>
            <a:endParaRPr lang="el-GR" altLang="el-GR"/>
          </a:p>
        </p:txBody>
      </p:sp>
      <p:sp>
        <p:nvSpPr>
          <p:cNvPr id="9" name="Θέση αριθμού διαφάνειας 8"/>
          <p:cNvSpPr>
            <a:spLocks noGrp="1"/>
          </p:cNvSpPr>
          <p:nvPr>
            <p:ph type="sldNum" sz="quarter" idx="12"/>
          </p:nvPr>
        </p:nvSpPr>
        <p:spPr/>
        <p:txBody>
          <a:bodyPr/>
          <a:lstStyle/>
          <a:p>
            <a:fld id="{6E0585FC-4FD1-4C7F-9DE5-4C670D849BA3}" type="slidenum">
              <a:rPr lang="el-GR" altLang="el-GR" smtClean="0"/>
              <a:pPr/>
              <a:t>‹#›</a:t>
            </a:fld>
            <a:endParaRPr lang="el-GR" altLang="el-GR"/>
          </a:p>
        </p:txBody>
      </p:sp>
      <p:sp>
        <p:nvSpPr>
          <p:cNvPr id="11" name="Θέση περιεχομένου 10"/>
          <p:cNvSpPr>
            <a:spLocks noGrp="1"/>
          </p:cNvSpPr>
          <p:nvPr>
            <p:ph sz="half" idx="2"/>
          </p:nvPr>
        </p:nvSpPr>
        <p:spPr>
          <a:xfrm>
            <a:off x="914400" y="2247900"/>
            <a:ext cx="3733800" cy="38862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4"/>
          </p:nvPr>
        </p:nvSpPr>
        <p:spPr>
          <a:xfrm>
            <a:off x="4953000" y="2247900"/>
            <a:ext cx="3733800" cy="38862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pPr>
              <a:defRPr/>
            </a:pPr>
            <a:endParaRPr lang="el-GR" altLang="el-GR"/>
          </a:p>
        </p:txBody>
      </p:sp>
      <p:sp>
        <p:nvSpPr>
          <p:cNvPr id="4" name="Θέση υποσέλιδου 3"/>
          <p:cNvSpPr>
            <a:spLocks noGrp="1"/>
          </p:cNvSpPr>
          <p:nvPr>
            <p:ph type="ftr" sz="quarter" idx="11"/>
          </p:nvPr>
        </p:nvSpPr>
        <p:spPr/>
        <p:txBody>
          <a:bodyPr/>
          <a:lstStyle/>
          <a:p>
            <a:pPr>
              <a:defRPr/>
            </a:pPr>
            <a:endParaRPr lang="el-GR" altLang="el-GR"/>
          </a:p>
        </p:txBody>
      </p:sp>
      <p:sp>
        <p:nvSpPr>
          <p:cNvPr id="5" name="Θέση αριθμού διαφάνειας 4"/>
          <p:cNvSpPr>
            <a:spLocks noGrp="1"/>
          </p:cNvSpPr>
          <p:nvPr>
            <p:ph type="sldNum" sz="quarter" idx="12"/>
          </p:nvPr>
        </p:nvSpPr>
        <p:spPr/>
        <p:txBody>
          <a:bodyPr/>
          <a:lstStyle/>
          <a:p>
            <a:fld id="{FA61E866-EFD4-403E-9411-F6EBED0C7813}" type="slidenum">
              <a:rPr lang="el-GR" altLang="el-GR" smtClean="0"/>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pPr>
              <a:defRPr/>
            </a:pPr>
            <a:endParaRPr lang="el-GR" altLang="el-GR"/>
          </a:p>
        </p:txBody>
      </p:sp>
      <p:sp>
        <p:nvSpPr>
          <p:cNvPr id="3" name="Θέση υποσέλιδου 2"/>
          <p:cNvSpPr>
            <a:spLocks noGrp="1"/>
          </p:cNvSpPr>
          <p:nvPr>
            <p:ph type="ftr" sz="quarter" idx="11"/>
          </p:nvPr>
        </p:nvSpPr>
        <p:spPr/>
        <p:txBody>
          <a:bodyPr/>
          <a:lstStyle/>
          <a:p>
            <a:pPr>
              <a:defRPr/>
            </a:pPr>
            <a:endParaRPr lang="el-GR" altLang="el-GR"/>
          </a:p>
        </p:txBody>
      </p:sp>
      <p:sp>
        <p:nvSpPr>
          <p:cNvPr id="4" name="Θέση αριθμού διαφάνειας 3"/>
          <p:cNvSpPr>
            <a:spLocks noGrp="1"/>
          </p:cNvSpPr>
          <p:nvPr>
            <p:ph type="sldNum" sz="quarter" idx="12"/>
          </p:nvPr>
        </p:nvSpPr>
        <p:spPr/>
        <p:txBody>
          <a:bodyPr/>
          <a:lstStyle/>
          <a:p>
            <a:fld id="{337EBFF0-9F7C-4FDB-A1B3-530FE64A362D}" type="slidenum">
              <a:rPr lang="el-GR" altLang="el-GR" smtClean="0"/>
              <a:pPr/>
              <a:t>‹#›</a:t>
            </a:fld>
            <a:endParaRPr lang="el-GR"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Ορθογώνιο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Στρογγυλεμένο ορθογώνιο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Τίτλος 1"/>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pPr>
              <a:defRPr/>
            </a:pPr>
            <a:endParaRPr lang="el-GR" altLang="el-GR"/>
          </a:p>
        </p:txBody>
      </p:sp>
      <p:sp>
        <p:nvSpPr>
          <p:cNvPr id="6" name="Θέση υποσέλιδου 5"/>
          <p:cNvSpPr>
            <a:spLocks noGrp="1"/>
          </p:cNvSpPr>
          <p:nvPr>
            <p:ph type="ftr" sz="quarter" idx="11"/>
          </p:nvPr>
        </p:nvSpPr>
        <p:spPr/>
        <p:txBody>
          <a:bodyPr/>
          <a:lstStyle/>
          <a:p>
            <a:pPr>
              <a:defRPr/>
            </a:pPr>
            <a:endParaRPr lang="el-GR" altLang="el-GR"/>
          </a:p>
        </p:txBody>
      </p:sp>
      <p:sp>
        <p:nvSpPr>
          <p:cNvPr id="7" name="Θέση αριθμού διαφάνειας 6"/>
          <p:cNvSpPr>
            <a:spLocks noGrp="1"/>
          </p:cNvSpPr>
          <p:nvPr>
            <p:ph type="sldNum" sz="quarter" idx="12"/>
          </p:nvPr>
        </p:nvSpPr>
        <p:spPr/>
        <p:txBody>
          <a:bodyPr/>
          <a:lstStyle/>
          <a:p>
            <a:fld id="{A74E705B-CFE6-45E9-A528-1A16DB1E53CC}" type="slidenum">
              <a:rPr lang="el-GR" altLang="el-GR" smtClean="0"/>
              <a:pPr/>
              <a:t>‹#›</a:t>
            </a:fld>
            <a:endParaRPr lang="el-GR" altLang="el-GR"/>
          </a:p>
        </p:txBody>
      </p:sp>
      <p:sp>
        <p:nvSpPr>
          <p:cNvPr id="11" name="Θέση περιεχομένου 10"/>
          <p:cNvSpPr>
            <a:spLocks noGrp="1"/>
          </p:cNvSpPr>
          <p:nvPr>
            <p:ph sz="quarter" idx="1"/>
          </p:nvPr>
        </p:nvSpPr>
        <p:spPr>
          <a:xfrm>
            <a:off x="2971800" y="1600200"/>
            <a:ext cx="5715000" cy="4495800"/>
          </a:xfrm>
        </p:spPr>
        <p:txBody>
          <a:bodyPr vert="horz"/>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Στυλ κύριου τίτλου</a:t>
            </a:r>
            <a:endParaRPr kumimoji="0" lang="en-US"/>
          </a:p>
        </p:txBody>
      </p:sp>
      <p:sp>
        <p:nvSpPr>
          <p:cNvPr id="4" name="Θέση κειμένου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pPr>
              <a:defRPr/>
            </a:pPr>
            <a:endParaRPr lang="el-GR" altLang="el-GR"/>
          </a:p>
        </p:txBody>
      </p:sp>
      <p:sp>
        <p:nvSpPr>
          <p:cNvPr id="6" name="Θέση υποσέλιδου 5"/>
          <p:cNvSpPr>
            <a:spLocks noGrp="1"/>
          </p:cNvSpPr>
          <p:nvPr>
            <p:ph type="ftr" sz="quarter" idx="11"/>
          </p:nvPr>
        </p:nvSpPr>
        <p:spPr>
          <a:xfrm>
            <a:off x="914400" y="6172200"/>
            <a:ext cx="3886200" cy="457200"/>
          </a:xfrm>
        </p:spPr>
        <p:txBody>
          <a:bodyPr/>
          <a:lstStyle/>
          <a:p>
            <a:pPr>
              <a:defRPr/>
            </a:pPr>
            <a:endParaRPr lang="el-GR" altLang="el-GR"/>
          </a:p>
        </p:txBody>
      </p:sp>
      <p:sp>
        <p:nvSpPr>
          <p:cNvPr id="7" name="Θέση αριθμού διαφάνειας 6"/>
          <p:cNvSpPr>
            <a:spLocks noGrp="1"/>
          </p:cNvSpPr>
          <p:nvPr>
            <p:ph type="sldNum" sz="quarter" idx="12"/>
          </p:nvPr>
        </p:nvSpPr>
        <p:spPr>
          <a:xfrm>
            <a:off x="146304" y="6208776"/>
            <a:ext cx="457200" cy="457200"/>
          </a:xfrm>
        </p:spPr>
        <p:txBody>
          <a:bodyPr/>
          <a:lstStyle/>
          <a:p>
            <a:fld id="{1A48659D-3EF2-444B-8745-F95501FE33AE}" type="slidenum">
              <a:rPr lang="el-GR" altLang="el-GR" smtClean="0"/>
              <a:pPr/>
              <a:t>‹#›</a:t>
            </a:fld>
            <a:endParaRPr lang="el-GR" altLang="el-GR"/>
          </a:p>
        </p:txBody>
      </p:sp>
      <p:sp>
        <p:nvSpPr>
          <p:cNvPr id="11" name="Ορθογώνιο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Ορθογώνιο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Θέση εικόνας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Στρογγυλεμένο ορθογώνιο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Θέση τίτλου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l-GR" altLang="el-GR"/>
          </a:p>
        </p:txBody>
      </p:sp>
      <p:sp>
        <p:nvSpPr>
          <p:cNvPr id="3" name="Θέση υποσέλιδου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l-GR" altLang="el-GR"/>
          </a:p>
        </p:txBody>
      </p:sp>
      <p:sp>
        <p:nvSpPr>
          <p:cNvPr id="23" name="Θέση αριθμού διαφάνειας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37EBFF0-9F7C-4FDB-A1B3-530FE64A362D}" type="slidenum">
              <a:rPr lang="el-GR" altLang="el-GR" smtClean="0"/>
              <a:pPr/>
              <a:t>‹#›</a:t>
            </a:fld>
            <a:endParaRPr lang="el-GR" altLang="el-GR"/>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692696"/>
            <a:ext cx="8620447" cy="2079612"/>
          </a:xfrm>
        </p:spPr>
        <p:txBody>
          <a:bodyPr>
            <a:normAutofit/>
          </a:bodyPr>
          <a:lstStyle/>
          <a:p>
            <a:r>
              <a:rPr lang="el-GR" sz="1800" b="1" dirty="0" smtClean="0">
                <a:solidFill>
                  <a:srgbClr val="D1282E"/>
                </a:solidFill>
              </a:rPr>
              <a:t>ΗΘΙΚΗ ΣΤΗ ΜΕΤΑΣΧΗΜΑΤΙΣΤΙΚΗ ΗΓΕΣΙΑ. </a:t>
            </a:r>
            <a:br>
              <a:rPr lang="el-GR" sz="1800" b="1" dirty="0" smtClean="0">
                <a:solidFill>
                  <a:srgbClr val="D1282E"/>
                </a:solidFill>
              </a:rPr>
            </a:br>
            <a:r>
              <a:rPr lang="el-GR" sz="1800" b="1" dirty="0" smtClean="0">
                <a:solidFill>
                  <a:srgbClr val="D1282E"/>
                </a:solidFill>
              </a:rPr>
              <a:t/>
            </a:r>
            <a:br>
              <a:rPr lang="el-GR" sz="1800" b="1" dirty="0" smtClean="0">
                <a:solidFill>
                  <a:srgbClr val="D1282E"/>
                </a:solidFill>
              </a:rPr>
            </a:br>
            <a:r>
              <a:rPr lang="el-GR" sz="1800" b="1" dirty="0" smtClean="0">
                <a:solidFill>
                  <a:srgbClr val="D1282E"/>
                </a:solidFill>
              </a:rPr>
              <a:t>ΠΩΣ Η ΣΥΓΧΡΟΝΗ ΤΕΧΝΟΛΟΓΙΑ</a:t>
            </a:r>
            <a:r>
              <a:rPr lang="en-US" sz="1800" b="1" dirty="0" smtClean="0">
                <a:solidFill>
                  <a:srgbClr val="D1282E"/>
                </a:solidFill>
              </a:rPr>
              <a:t> </a:t>
            </a:r>
            <a:r>
              <a:rPr lang="el-GR" sz="1800" b="1" dirty="0" smtClean="0">
                <a:solidFill>
                  <a:srgbClr val="D1282E"/>
                </a:solidFill>
              </a:rPr>
              <a:t> ΔΗΜΙΟΥΡΓΕΙ ΤΟ ΠΡΟΦΙΛ ΕΝΟΣ ΧΑΡΙΣΜΑΤΙΚΟΥ ΗΓΕΤΗ;</a:t>
            </a:r>
            <a:endParaRPr lang="el-GR" sz="1800" b="1" dirty="0"/>
          </a:p>
        </p:txBody>
      </p:sp>
      <p:sp>
        <p:nvSpPr>
          <p:cNvPr id="4" name="Θέση περιεχομένου 3"/>
          <p:cNvSpPr>
            <a:spLocks noGrp="1"/>
          </p:cNvSpPr>
          <p:nvPr>
            <p:ph sz="half" idx="2"/>
          </p:nvPr>
        </p:nvSpPr>
        <p:spPr>
          <a:xfrm>
            <a:off x="1907704" y="3573015"/>
            <a:ext cx="7047384" cy="2559497"/>
          </a:xfrm>
        </p:spPr>
        <p:txBody>
          <a:bodyPr>
            <a:normAutofit lnSpcReduction="10000"/>
          </a:bodyPr>
          <a:lstStyle/>
          <a:p>
            <a:endParaRPr lang="el-GR" dirty="0" smtClean="0"/>
          </a:p>
          <a:p>
            <a:r>
              <a:rPr lang="el-GR" dirty="0" smtClean="0"/>
              <a:t>ΓΕΩΡΓΙΑ ΜΠΡΩΝΗ</a:t>
            </a:r>
          </a:p>
          <a:p>
            <a:r>
              <a:rPr lang="el-GR" sz="1100" i="1" dirty="0" smtClean="0"/>
              <a:t>Αναπληρώτρια Καθηγήτρια,</a:t>
            </a:r>
          </a:p>
          <a:p>
            <a:r>
              <a:rPr lang="el-GR" sz="1100" dirty="0" smtClean="0"/>
              <a:t>Σχολή Οικονομικών Επιστημών,</a:t>
            </a:r>
          </a:p>
          <a:p>
            <a:r>
              <a:rPr lang="el-GR" sz="1100" dirty="0" smtClean="0"/>
              <a:t>Τμήμα Διεθνών και </a:t>
            </a:r>
            <a:r>
              <a:rPr lang="el-GR" sz="1100" dirty="0" err="1" smtClean="0"/>
              <a:t>Ευρωπαικών</a:t>
            </a:r>
            <a:r>
              <a:rPr lang="el-GR" sz="1100" dirty="0" smtClean="0"/>
              <a:t> Οικονομικών Σπουδών,</a:t>
            </a:r>
          </a:p>
          <a:p>
            <a:r>
              <a:rPr lang="el-GR" sz="1100" dirty="0" smtClean="0"/>
              <a:t>Πανεπιστήμιο Δυτικής Μακεδονίας</a:t>
            </a:r>
          </a:p>
          <a:p>
            <a:endParaRPr lang="el-GR" sz="1100" dirty="0" smtClean="0"/>
          </a:p>
          <a:p>
            <a:r>
              <a:rPr lang="el-GR" sz="1100" i="1" dirty="0" smtClean="0"/>
              <a:t>Πρόεδρος της Επιτροπής Ισότητας των Φύλων και Καταπολέμησης των Διακρίσεων( Παν. Δυτικής Μακεδονίας)</a:t>
            </a:r>
          </a:p>
          <a:p>
            <a:r>
              <a:rPr lang="el-GR" sz="1100" i="1" dirty="0" smtClean="0"/>
              <a:t>Αναπληρώτρια Πρόεδρος ( Τμήμα </a:t>
            </a:r>
            <a:r>
              <a:rPr lang="el-GR" sz="1100" i="1" dirty="0" err="1" smtClean="0"/>
              <a:t>εργοθεραπείας</a:t>
            </a:r>
            <a:r>
              <a:rPr lang="el-GR" sz="1100" i="1" dirty="0" smtClean="0"/>
              <a:t>, Παν. Δυτικής Μακεδονίας).</a:t>
            </a:r>
            <a:endParaRPr lang="el-GR" sz="1100" i="1" dirty="0"/>
          </a:p>
          <a:p>
            <a:endParaRPr lang="el-GR" dirty="0"/>
          </a:p>
        </p:txBody>
      </p:sp>
    </p:spTree>
    <p:extLst>
      <p:ext uri="{BB962C8B-B14F-4D97-AF65-F5344CB8AC3E}">
        <p14:creationId xmlns:p14="http://schemas.microsoft.com/office/powerpoint/2010/main" val="154483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smtClean="0"/>
              <a:t>RAYMOND CATTELL</a:t>
            </a:r>
            <a:r>
              <a:rPr lang="el-GR" dirty="0" smtClean="0"/>
              <a:t/>
            </a:r>
            <a:br>
              <a:rPr lang="el-GR" dirty="0" smtClean="0"/>
            </a:br>
            <a:r>
              <a:rPr lang="en-US" dirty="0" smtClean="0"/>
              <a:t> </a:t>
            </a:r>
            <a:endParaRPr lang="el-GR" dirty="0"/>
          </a:p>
        </p:txBody>
      </p:sp>
      <p:sp>
        <p:nvSpPr>
          <p:cNvPr id="3" name="Θέση κειμένου 2"/>
          <p:cNvSpPr>
            <a:spLocks noGrp="1"/>
          </p:cNvSpPr>
          <p:nvPr>
            <p:ph type="body" sz="half" idx="1"/>
          </p:nvPr>
        </p:nvSpPr>
        <p:spPr>
          <a:xfrm>
            <a:off x="0" y="1196752"/>
            <a:ext cx="8676456" cy="5112568"/>
          </a:xfrm>
        </p:spPr>
        <p:txBody>
          <a:bodyPr>
            <a:noAutofit/>
          </a:bodyPr>
          <a:lstStyle/>
          <a:p>
            <a:pPr marL="12700" marR="6350" lvl="0" indent="180340" algn="just">
              <a:lnSpc>
                <a:spcPct val="104200"/>
              </a:lnSpc>
              <a:spcBef>
                <a:spcPts val="0"/>
              </a:spcBef>
              <a:buNone/>
            </a:pPr>
            <a:r>
              <a:rPr lang="el-GR" sz="2000" dirty="0">
                <a:solidFill>
                  <a:srgbClr val="000000"/>
                </a:solidFill>
                <a:cs typeface="Times New Roman"/>
              </a:rPr>
              <a:t>Ο </a:t>
            </a:r>
            <a:r>
              <a:rPr lang="el-GR" sz="2000" spc="-5" dirty="0" err="1">
                <a:solidFill>
                  <a:srgbClr val="000000"/>
                </a:solidFill>
                <a:cs typeface="Times New Roman"/>
              </a:rPr>
              <a:t>Raymond</a:t>
            </a:r>
            <a:r>
              <a:rPr lang="el-GR" sz="2000" spc="-5" dirty="0">
                <a:solidFill>
                  <a:srgbClr val="000000"/>
                </a:solidFill>
                <a:cs typeface="Times New Roman"/>
              </a:rPr>
              <a:t> </a:t>
            </a:r>
            <a:r>
              <a:rPr lang="el-GR" sz="2000" dirty="0" err="1">
                <a:solidFill>
                  <a:srgbClr val="000000"/>
                </a:solidFill>
                <a:cs typeface="Times New Roman"/>
              </a:rPr>
              <a:t>Cattell</a:t>
            </a:r>
            <a:r>
              <a:rPr lang="el-GR" sz="2000" dirty="0">
                <a:solidFill>
                  <a:srgbClr val="000000"/>
                </a:solidFill>
                <a:cs typeface="Times New Roman"/>
              </a:rPr>
              <a:t>, </a:t>
            </a:r>
            <a:r>
              <a:rPr lang="el-GR" sz="2000" spc="-5" dirty="0">
                <a:solidFill>
                  <a:srgbClr val="000000"/>
                </a:solidFill>
                <a:cs typeface="Times New Roman"/>
              </a:rPr>
              <a:t>ένας </a:t>
            </a:r>
            <a:r>
              <a:rPr lang="el-GR" sz="2000" dirty="0">
                <a:solidFill>
                  <a:srgbClr val="000000"/>
                </a:solidFill>
                <a:cs typeface="Times New Roman"/>
              </a:rPr>
              <a:t>από </a:t>
            </a:r>
            <a:r>
              <a:rPr lang="el-GR" sz="2000" spc="-5" dirty="0">
                <a:solidFill>
                  <a:srgbClr val="000000"/>
                </a:solidFill>
                <a:cs typeface="Times New Roman"/>
              </a:rPr>
              <a:t>τους </a:t>
            </a:r>
            <a:r>
              <a:rPr lang="el-GR" sz="2000" dirty="0">
                <a:solidFill>
                  <a:srgbClr val="000000"/>
                </a:solidFill>
                <a:cs typeface="Times New Roman"/>
              </a:rPr>
              <a:t>πρωτοπόρους μελετητές της </a:t>
            </a:r>
            <a:r>
              <a:rPr lang="el-GR" sz="2000" spc="5" dirty="0">
                <a:solidFill>
                  <a:srgbClr val="000000"/>
                </a:solidFill>
                <a:cs typeface="Times New Roman"/>
              </a:rPr>
              <a:t> </a:t>
            </a:r>
            <a:r>
              <a:rPr lang="el-GR" sz="2000" spc="-5" dirty="0">
                <a:solidFill>
                  <a:srgbClr val="000000"/>
                </a:solidFill>
                <a:cs typeface="Times New Roman"/>
              </a:rPr>
              <a:t>προσωπικότητας, ανέπτυξε μία </a:t>
            </a:r>
            <a:r>
              <a:rPr lang="el-GR" sz="2000" dirty="0">
                <a:solidFill>
                  <a:srgbClr val="000000"/>
                </a:solidFill>
                <a:cs typeface="Times New Roman"/>
              </a:rPr>
              <a:t>θεωρία περί </a:t>
            </a:r>
            <a:r>
              <a:rPr lang="el-GR" sz="2000" spc="-5" dirty="0">
                <a:solidFill>
                  <a:srgbClr val="000000"/>
                </a:solidFill>
                <a:cs typeface="Times New Roman"/>
              </a:rPr>
              <a:t>Ηγετικού </a:t>
            </a:r>
            <a:r>
              <a:rPr lang="el-GR" sz="2000" dirty="0">
                <a:solidFill>
                  <a:srgbClr val="000000"/>
                </a:solidFill>
                <a:cs typeface="Times New Roman"/>
              </a:rPr>
              <a:t>Δυναμικού </a:t>
            </a:r>
            <a:r>
              <a:rPr lang="el-GR" sz="2000" spc="-5" dirty="0">
                <a:solidFill>
                  <a:srgbClr val="000000"/>
                </a:solidFill>
                <a:cs typeface="Times New Roman"/>
              </a:rPr>
              <a:t>το </a:t>
            </a:r>
            <a:r>
              <a:rPr lang="el-GR" sz="2000" dirty="0">
                <a:solidFill>
                  <a:srgbClr val="000000"/>
                </a:solidFill>
                <a:cs typeface="Times New Roman"/>
              </a:rPr>
              <a:t> 1954. Η θεωρία </a:t>
            </a:r>
            <a:r>
              <a:rPr lang="el-GR" sz="2000" spc="-5" dirty="0">
                <a:solidFill>
                  <a:srgbClr val="000000"/>
                </a:solidFill>
                <a:cs typeface="Times New Roman"/>
              </a:rPr>
              <a:t>αυτή, </a:t>
            </a:r>
            <a:r>
              <a:rPr lang="el-GR" sz="2000" dirty="0">
                <a:solidFill>
                  <a:srgbClr val="000000"/>
                </a:solidFill>
                <a:cs typeface="Times New Roman"/>
              </a:rPr>
              <a:t>η οποία </a:t>
            </a:r>
            <a:r>
              <a:rPr lang="el-GR" sz="2000" spc="-5" dirty="0">
                <a:solidFill>
                  <a:srgbClr val="000000"/>
                </a:solidFill>
                <a:cs typeface="Times New Roman"/>
              </a:rPr>
              <a:t>βασίστηκε </a:t>
            </a:r>
            <a:r>
              <a:rPr lang="el-GR" sz="2000" dirty="0">
                <a:solidFill>
                  <a:srgbClr val="000000"/>
                </a:solidFill>
                <a:cs typeface="Times New Roman"/>
              </a:rPr>
              <a:t>σε </a:t>
            </a:r>
            <a:r>
              <a:rPr lang="el-GR" sz="2000" spc="-5" dirty="0">
                <a:solidFill>
                  <a:srgbClr val="000000"/>
                </a:solidFill>
                <a:cs typeface="Times New Roman"/>
              </a:rPr>
              <a:t>μία μελέτη </a:t>
            </a:r>
            <a:r>
              <a:rPr lang="el-GR" sz="2000" dirty="0">
                <a:solidFill>
                  <a:srgbClr val="000000"/>
                </a:solidFill>
                <a:cs typeface="Times New Roman"/>
              </a:rPr>
              <a:t>για </a:t>
            </a:r>
            <a:r>
              <a:rPr lang="el-GR" sz="2000" spc="-5" dirty="0">
                <a:solidFill>
                  <a:srgbClr val="000000"/>
                </a:solidFill>
                <a:cs typeface="Times New Roman"/>
              </a:rPr>
              <a:t>τη </a:t>
            </a:r>
            <a:r>
              <a:rPr lang="el-GR" sz="2000" dirty="0" smtClean="0">
                <a:solidFill>
                  <a:srgbClr val="000000"/>
                </a:solidFill>
                <a:cs typeface="Times New Roman"/>
              </a:rPr>
              <a:t>στρατιωτική </a:t>
            </a:r>
            <a:r>
              <a:rPr lang="el-GR" sz="2000" spc="-5" dirty="0">
                <a:solidFill>
                  <a:srgbClr val="000000"/>
                </a:solidFill>
                <a:cs typeface="Times New Roman"/>
              </a:rPr>
              <a:t>ηγεσία, χρησιμοποιείται σήμερα για τον </a:t>
            </a:r>
            <a:r>
              <a:rPr lang="el-GR" sz="2000" dirty="0">
                <a:solidFill>
                  <a:srgbClr val="000000"/>
                </a:solidFill>
                <a:cs typeface="Times New Roman"/>
              </a:rPr>
              <a:t>καθορισμό των </a:t>
            </a:r>
            <a:r>
              <a:rPr lang="el-GR" sz="2000" spc="-5" dirty="0" smtClean="0">
                <a:solidFill>
                  <a:srgbClr val="000000"/>
                </a:solidFill>
                <a:cs typeface="Times New Roman"/>
              </a:rPr>
              <a:t>γνω</a:t>
            </a:r>
            <a:r>
              <a:rPr lang="el-GR" sz="2000" dirty="0" smtClean="0">
                <a:solidFill>
                  <a:srgbClr val="000000"/>
                </a:solidFill>
                <a:cs typeface="Times New Roman"/>
              </a:rPr>
              <a:t>ρισμάτων</a:t>
            </a:r>
            <a:r>
              <a:rPr lang="el-GR" sz="2000" spc="-10" dirty="0" smtClean="0">
                <a:solidFill>
                  <a:srgbClr val="000000"/>
                </a:solidFill>
                <a:cs typeface="Times New Roman"/>
              </a:rPr>
              <a:t> </a:t>
            </a:r>
            <a:r>
              <a:rPr lang="el-GR" sz="2000" dirty="0">
                <a:solidFill>
                  <a:srgbClr val="000000"/>
                </a:solidFill>
                <a:cs typeface="Times New Roman"/>
              </a:rPr>
              <a:t>που</a:t>
            </a:r>
            <a:r>
              <a:rPr lang="el-GR" sz="2000" spc="-5" dirty="0">
                <a:solidFill>
                  <a:srgbClr val="000000"/>
                </a:solidFill>
                <a:cs typeface="Times New Roman"/>
              </a:rPr>
              <a:t> </a:t>
            </a:r>
            <a:r>
              <a:rPr lang="el-GR" sz="2000" dirty="0">
                <a:solidFill>
                  <a:srgbClr val="000000"/>
                </a:solidFill>
                <a:cs typeface="Times New Roman"/>
              </a:rPr>
              <a:t>διακρίνουν</a:t>
            </a:r>
            <a:r>
              <a:rPr lang="el-GR" sz="2000" spc="-10" dirty="0">
                <a:solidFill>
                  <a:srgbClr val="000000"/>
                </a:solidFill>
                <a:cs typeface="Times New Roman"/>
              </a:rPr>
              <a:t> </a:t>
            </a:r>
            <a:r>
              <a:rPr lang="el-GR" sz="2000" dirty="0">
                <a:solidFill>
                  <a:srgbClr val="000000"/>
                </a:solidFill>
                <a:cs typeface="Times New Roman"/>
              </a:rPr>
              <a:t>έναν</a:t>
            </a:r>
            <a:r>
              <a:rPr lang="el-GR" sz="2000" spc="-5" dirty="0">
                <a:solidFill>
                  <a:srgbClr val="000000"/>
                </a:solidFill>
                <a:cs typeface="Times New Roman"/>
              </a:rPr>
              <a:t> </a:t>
            </a:r>
            <a:r>
              <a:rPr lang="el-GR" sz="2000" dirty="0" smtClean="0">
                <a:solidFill>
                  <a:srgbClr val="000000"/>
                </a:solidFill>
                <a:cs typeface="Times New Roman"/>
              </a:rPr>
              <a:t>ικανό/ χαρισματικό  </a:t>
            </a:r>
            <a:r>
              <a:rPr lang="el-GR" sz="2000" spc="-5" dirty="0">
                <a:solidFill>
                  <a:srgbClr val="000000"/>
                </a:solidFill>
                <a:cs typeface="Times New Roman"/>
              </a:rPr>
              <a:t>ηγέτη.</a:t>
            </a:r>
            <a:endParaRPr lang="el-GR" sz="2000" dirty="0">
              <a:solidFill>
                <a:srgbClr val="000000"/>
              </a:solidFill>
              <a:cs typeface="Times New Roman"/>
            </a:endParaRPr>
          </a:p>
          <a:p>
            <a:pPr marL="193040" lvl="0" indent="0" algn="just">
              <a:spcBef>
                <a:spcPts val="60"/>
              </a:spcBef>
              <a:buNone/>
            </a:pPr>
            <a:r>
              <a:rPr lang="el-GR" sz="2000" spc="-5" dirty="0">
                <a:solidFill>
                  <a:srgbClr val="000000"/>
                </a:solidFill>
                <a:cs typeface="Times New Roman"/>
              </a:rPr>
              <a:t>Τα</a:t>
            </a:r>
            <a:r>
              <a:rPr lang="el-GR" sz="2000" spc="-10" dirty="0">
                <a:solidFill>
                  <a:srgbClr val="000000"/>
                </a:solidFill>
                <a:cs typeface="Times New Roman"/>
              </a:rPr>
              <a:t> </a:t>
            </a:r>
            <a:r>
              <a:rPr lang="el-GR" sz="2000" dirty="0">
                <a:solidFill>
                  <a:srgbClr val="000000"/>
                </a:solidFill>
                <a:cs typeface="Times New Roman"/>
              </a:rPr>
              <a:t>βασικά</a:t>
            </a:r>
            <a:r>
              <a:rPr lang="el-GR" sz="2000" spc="-10" dirty="0">
                <a:solidFill>
                  <a:srgbClr val="000000"/>
                </a:solidFill>
                <a:cs typeface="Times New Roman"/>
              </a:rPr>
              <a:t> </a:t>
            </a:r>
            <a:r>
              <a:rPr lang="el-GR" sz="2000" spc="-5" dirty="0">
                <a:solidFill>
                  <a:srgbClr val="000000"/>
                </a:solidFill>
                <a:cs typeface="Times New Roman"/>
              </a:rPr>
              <a:t>γνωρίσματα</a:t>
            </a:r>
            <a:r>
              <a:rPr lang="el-GR" sz="2000" dirty="0">
                <a:solidFill>
                  <a:srgbClr val="000000"/>
                </a:solidFill>
                <a:cs typeface="Times New Roman"/>
              </a:rPr>
              <a:t> </a:t>
            </a:r>
            <a:r>
              <a:rPr lang="el-GR" sz="2000" spc="-5" dirty="0">
                <a:solidFill>
                  <a:srgbClr val="000000"/>
                </a:solidFill>
                <a:cs typeface="Times New Roman"/>
              </a:rPr>
              <a:t>ενός</a:t>
            </a:r>
            <a:r>
              <a:rPr lang="el-GR" sz="2000" spc="-15" dirty="0">
                <a:solidFill>
                  <a:srgbClr val="000000"/>
                </a:solidFill>
                <a:cs typeface="Times New Roman"/>
              </a:rPr>
              <a:t> </a:t>
            </a:r>
            <a:r>
              <a:rPr lang="el-GR" sz="2000" dirty="0">
                <a:solidFill>
                  <a:srgbClr val="000000"/>
                </a:solidFill>
                <a:cs typeface="Times New Roman"/>
              </a:rPr>
              <a:t>ικανού</a:t>
            </a:r>
            <a:r>
              <a:rPr lang="el-GR" sz="2000" spc="-5" dirty="0">
                <a:solidFill>
                  <a:srgbClr val="000000"/>
                </a:solidFill>
                <a:cs typeface="Times New Roman"/>
              </a:rPr>
              <a:t> ηγέτη </a:t>
            </a:r>
            <a:r>
              <a:rPr lang="el-GR" sz="2000" dirty="0">
                <a:solidFill>
                  <a:srgbClr val="000000"/>
                </a:solidFill>
                <a:cs typeface="Times New Roman"/>
              </a:rPr>
              <a:t>περιλαμβάνουν</a:t>
            </a:r>
            <a:r>
              <a:rPr lang="el-GR" sz="2000" spc="-10" dirty="0">
                <a:solidFill>
                  <a:srgbClr val="000000"/>
                </a:solidFill>
                <a:cs typeface="Times New Roman"/>
              </a:rPr>
              <a:t> </a:t>
            </a:r>
            <a:r>
              <a:rPr lang="el-GR" sz="2000" spc="-5" dirty="0">
                <a:solidFill>
                  <a:srgbClr val="000000"/>
                </a:solidFill>
                <a:cs typeface="Times New Roman"/>
              </a:rPr>
              <a:t>τα εξής:</a:t>
            </a:r>
            <a:endParaRPr lang="el-GR" sz="2000" dirty="0">
              <a:solidFill>
                <a:srgbClr val="000000"/>
              </a:solidFill>
              <a:cs typeface="Times New Roman"/>
            </a:endParaRPr>
          </a:p>
          <a:p>
            <a:pPr marL="12700" marR="5080" lvl="0" indent="180340" algn="just">
              <a:lnSpc>
                <a:spcPct val="104200"/>
              </a:lnSpc>
              <a:spcBef>
                <a:spcPts val="0"/>
              </a:spcBef>
              <a:buNone/>
            </a:pPr>
            <a:r>
              <a:rPr lang="el-GR" sz="2000" b="1" dirty="0" smtClean="0">
                <a:solidFill>
                  <a:srgbClr val="000000"/>
                </a:solidFill>
                <a:cs typeface="Times New Roman"/>
              </a:rPr>
              <a:t>Κυριαρχία</a:t>
            </a:r>
            <a:r>
              <a:rPr lang="el-GR" sz="2000" b="1" dirty="0">
                <a:solidFill>
                  <a:srgbClr val="000000"/>
                </a:solidFill>
                <a:cs typeface="Times New Roman"/>
              </a:rPr>
              <a:t>. </a:t>
            </a:r>
            <a:r>
              <a:rPr lang="el-GR" sz="2000" spc="-5" dirty="0">
                <a:solidFill>
                  <a:srgbClr val="000000"/>
                </a:solidFill>
                <a:cs typeface="Times New Roman"/>
              </a:rPr>
              <a:t>Οι ηγέτες </a:t>
            </a:r>
            <a:r>
              <a:rPr lang="el-GR" sz="2000" dirty="0">
                <a:solidFill>
                  <a:srgbClr val="000000"/>
                </a:solidFill>
                <a:cs typeface="Times New Roman"/>
              </a:rPr>
              <a:t>είναι </a:t>
            </a:r>
            <a:r>
              <a:rPr lang="el-GR" sz="2000" spc="-5" dirty="0">
                <a:solidFill>
                  <a:srgbClr val="000000"/>
                </a:solidFill>
                <a:cs typeface="Times New Roman"/>
              </a:rPr>
              <a:t>συχνά </a:t>
            </a:r>
            <a:r>
              <a:rPr lang="el-GR" sz="2000" dirty="0">
                <a:solidFill>
                  <a:srgbClr val="000000"/>
                </a:solidFill>
                <a:cs typeface="Times New Roman"/>
              </a:rPr>
              <a:t>ανταγωνιστικοί και </a:t>
            </a:r>
            <a:r>
              <a:rPr lang="el-GR" sz="2000" spc="-5" dirty="0" smtClean="0">
                <a:solidFill>
                  <a:srgbClr val="000000"/>
                </a:solidFill>
                <a:cs typeface="Times New Roman"/>
              </a:rPr>
              <a:t>αποφασι</a:t>
            </a:r>
            <a:r>
              <a:rPr lang="el-GR" sz="2000" dirty="0" smtClean="0">
                <a:solidFill>
                  <a:srgbClr val="000000"/>
                </a:solidFill>
                <a:cs typeface="Times New Roman"/>
              </a:rPr>
              <a:t>στικοί </a:t>
            </a:r>
            <a:r>
              <a:rPr lang="el-GR" sz="2000" dirty="0">
                <a:solidFill>
                  <a:srgbClr val="000000"/>
                </a:solidFill>
                <a:cs typeface="Times New Roman"/>
              </a:rPr>
              <a:t>και </a:t>
            </a:r>
            <a:r>
              <a:rPr lang="el-GR" sz="2000" dirty="0" smtClean="0">
                <a:solidFill>
                  <a:srgbClr val="000000"/>
                </a:solidFill>
                <a:cs typeface="Times New Roman"/>
              </a:rPr>
              <a:t>αποδέχονται </a:t>
            </a:r>
            <a:r>
              <a:rPr lang="el-GR" sz="2000" spc="-5" dirty="0" smtClean="0">
                <a:solidFill>
                  <a:srgbClr val="000000"/>
                </a:solidFill>
                <a:cs typeface="Times New Roman"/>
              </a:rPr>
              <a:t>τις </a:t>
            </a:r>
            <a:r>
              <a:rPr lang="el-GR" sz="2000" dirty="0">
                <a:solidFill>
                  <a:srgbClr val="000000"/>
                </a:solidFill>
                <a:cs typeface="Times New Roman"/>
              </a:rPr>
              <a:t>προκλήσεις που </a:t>
            </a:r>
            <a:r>
              <a:rPr lang="el-GR" sz="2000" spc="-5" dirty="0">
                <a:solidFill>
                  <a:srgbClr val="000000"/>
                </a:solidFill>
                <a:cs typeface="Times New Roman"/>
              </a:rPr>
              <a:t>τους φέρνουν </a:t>
            </a:r>
            <a:r>
              <a:rPr lang="el-GR" sz="2000" spc="-5" dirty="0" smtClean="0">
                <a:solidFill>
                  <a:srgbClr val="000000"/>
                </a:solidFill>
                <a:cs typeface="Times New Roman"/>
              </a:rPr>
              <a:t>αντιμέ</a:t>
            </a:r>
            <a:r>
              <a:rPr lang="el-GR" sz="2000" dirty="0" smtClean="0">
                <a:solidFill>
                  <a:srgbClr val="000000"/>
                </a:solidFill>
                <a:cs typeface="Times New Roman"/>
              </a:rPr>
              <a:t>τωπους </a:t>
            </a:r>
            <a:r>
              <a:rPr lang="el-GR" sz="2000" spc="-5" dirty="0">
                <a:solidFill>
                  <a:srgbClr val="000000"/>
                </a:solidFill>
                <a:cs typeface="Times New Roman"/>
              </a:rPr>
              <a:t>με εμπόδια τα </a:t>
            </a:r>
            <a:r>
              <a:rPr lang="el-GR" sz="2000" dirty="0">
                <a:solidFill>
                  <a:srgbClr val="000000"/>
                </a:solidFill>
                <a:cs typeface="Times New Roman"/>
              </a:rPr>
              <a:t>οποία </a:t>
            </a:r>
            <a:r>
              <a:rPr lang="el-GR" sz="2000" dirty="0" smtClean="0">
                <a:solidFill>
                  <a:srgbClr val="000000"/>
                </a:solidFill>
                <a:cs typeface="Times New Roman"/>
              </a:rPr>
              <a:t>οφείλουν να </a:t>
            </a:r>
            <a:r>
              <a:rPr lang="el-GR" sz="2000" spc="-5" dirty="0" smtClean="0">
                <a:solidFill>
                  <a:srgbClr val="000000"/>
                </a:solidFill>
                <a:cs typeface="Times New Roman"/>
              </a:rPr>
              <a:t>υπερβούν</a:t>
            </a:r>
            <a:r>
              <a:rPr lang="el-GR" sz="2000" spc="-5" dirty="0">
                <a:solidFill>
                  <a:srgbClr val="000000"/>
                </a:solidFill>
                <a:cs typeface="Times New Roman"/>
              </a:rPr>
              <a:t>. </a:t>
            </a:r>
            <a:endParaRPr lang="el-GR" sz="2000" dirty="0">
              <a:solidFill>
                <a:srgbClr val="000000"/>
              </a:solidFill>
              <a:cs typeface="Times New Roman"/>
            </a:endParaRPr>
          </a:p>
          <a:p>
            <a:pPr marL="12700" marR="5080" lvl="0" indent="180340" algn="just">
              <a:lnSpc>
                <a:spcPct val="104200"/>
              </a:lnSpc>
              <a:spcBef>
                <a:spcPts val="0"/>
              </a:spcBef>
              <a:buNone/>
            </a:pPr>
            <a:r>
              <a:rPr lang="el-GR" sz="2000" b="1" spc="-5" dirty="0">
                <a:solidFill>
                  <a:srgbClr val="000000"/>
                </a:solidFill>
                <a:cs typeface="Times New Roman"/>
              </a:rPr>
              <a:t>Ενθουσιασμός. </a:t>
            </a:r>
            <a:r>
              <a:rPr lang="el-GR" sz="2000" spc="-5" dirty="0">
                <a:solidFill>
                  <a:srgbClr val="000000"/>
                </a:solidFill>
                <a:cs typeface="Times New Roman"/>
              </a:rPr>
              <a:t>Οι </a:t>
            </a:r>
            <a:r>
              <a:rPr lang="el-GR" sz="2000" dirty="0">
                <a:solidFill>
                  <a:srgbClr val="000000"/>
                </a:solidFill>
                <a:cs typeface="Times New Roman"/>
              </a:rPr>
              <a:t>ηγέτες είναι συνήθως </a:t>
            </a:r>
            <a:r>
              <a:rPr lang="el-GR" sz="2000" spc="-5" dirty="0">
                <a:solidFill>
                  <a:srgbClr val="000000"/>
                </a:solidFill>
                <a:cs typeface="Times New Roman"/>
              </a:rPr>
              <a:t>δραστήριοι, </a:t>
            </a:r>
            <a:r>
              <a:rPr lang="el-GR" sz="2000" dirty="0">
                <a:solidFill>
                  <a:srgbClr val="000000"/>
                </a:solidFill>
                <a:cs typeface="Times New Roman"/>
              </a:rPr>
              <a:t>εκφραστικοί </a:t>
            </a:r>
            <a:r>
              <a:rPr lang="el-GR" sz="2000" spc="5" dirty="0">
                <a:solidFill>
                  <a:srgbClr val="000000"/>
                </a:solidFill>
                <a:cs typeface="Times New Roman"/>
              </a:rPr>
              <a:t> </a:t>
            </a:r>
            <a:r>
              <a:rPr lang="el-GR" sz="2000" dirty="0">
                <a:solidFill>
                  <a:srgbClr val="000000"/>
                </a:solidFill>
                <a:cs typeface="Times New Roman"/>
              </a:rPr>
              <a:t>και </a:t>
            </a:r>
            <a:r>
              <a:rPr lang="el-GR" sz="2000" spc="-5" dirty="0">
                <a:solidFill>
                  <a:srgbClr val="000000"/>
                </a:solidFill>
                <a:cs typeface="Times New Roman"/>
              </a:rPr>
              <a:t>δυναμικοί. </a:t>
            </a:r>
            <a:r>
              <a:rPr lang="el-GR" sz="2000" dirty="0">
                <a:solidFill>
                  <a:srgbClr val="000000"/>
                </a:solidFill>
                <a:cs typeface="Times New Roman"/>
              </a:rPr>
              <a:t>Είναι </a:t>
            </a:r>
            <a:r>
              <a:rPr lang="el-GR" sz="2000" spc="-5" dirty="0">
                <a:solidFill>
                  <a:srgbClr val="000000"/>
                </a:solidFill>
                <a:cs typeface="Times New Roman"/>
              </a:rPr>
              <a:t>συχνά </a:t>
            </a:r>
            <a:r>
              <a:rPr lang="el-GR" sz="2000" dirty="0">
                <a:solidFill>
                  <a:srgbClr val="000000"/>
                </a:solidFill>
                <a:cs typeface="Times New Roman"/>
              </a:rPr>
              <a:t>πολύ αισιόδοξοι </a:t>
            </a:r>
            <a:r>
              <a:rPr lang="el-GR" sz="2000" spc="-5" dirty="0">
                <a:solidFill>
                  <a:srgbClr val="000000"/>
                </a:solidFill>
                <a:cs typeface="Times New Roman"/>
              </a:rPr>
              <a:t>και δεκτικοί στις </a:t>
            </a:r>
            <a:r>
              <a:rPr lang="el-GR" sz="2000" dirty="0" smtClean="0">
                <a:solidFill>
                  <a:srgbClr val="000000"/>
                </a:solidFill>
                <a:cs typeface="Times New Roman"/>
              </a:rPr>
              <a:t>αλλα</a:t>
            </a:r>
            <a:r>
              <a:rPr lang="el-GR" sz="2000" spc="-5" dirty="0" smtClean="0">
                <a:solidFill>
                  <a:srgbClr val="000000"/>
                </a:solidFill>
                <a:cs typeface="Times New Roman"/>
              </a:rPr>
              <a:t>γές</a:t>
            </a:r>
            <a:r>
              <a:rPr lang="el-GR" sz="2000" spc="-5" dirty="0">
                <a:solidFill>
                  <a:srgbClr val="000000"/>
                </a:solidFill>
                <a:cs typeface="Times New Roman"/>
              </a:rPr>
              <a:t>. </a:t>
            </a:r>
            <a:r>
              <a:rPr lang="el-GR" sz="2000" dirty="0">
                <a:solidFill>
                  <a:srgbClr val="000000"/>
                </a:solidFill>
                <a:cs typeface="Times New Roman"/>
              </a:rPr>
              <a:t>Γενικά, βρίσκονται σε </a:t>
            </a:r>
            <a:r>
              <a:rPr lang="el-GR" sz="2000" spc="-5" dirty="0">
                <a:solidFill>
                  <a:srgbClr val="000000"/>
                </a:solidFill>
                <a:cs typeface="Times New Roman"/>
              </a:rPr>
              <a:t>εγρήγορση, κινούνται με </a:t>
            </a:r>
            <a:r>
              <a:rPr lang="el-GR" sz="2000" spc="-5" dirty="0" smtClean="0">
                <a:solidFill>
                  <a:srgbClr val="000000"/>
                </a:solidFill>
                <a:cs typeface="Times New Roman"/>
              </a:rPr>
              <a:t>ταχύτητα. </a:t>
            </a:r>
            <a:endParaRPr lang="el-GR" sz="2000" dirty="0">
              <a:solidFill>
                <a:srgbClr val="000000"/>
              </a:solidFill>
              <a:cs typeface="Times New Roman"/>
            </a:endParaRPr>
          </a:p>
        </p:txBody>
      </p:sp>
    </p:spTree>
    <p:extLst>
      <p:ext uri="{BB962C8B-B14F-4D97-AF65-F5344CB8AC3E}">
        <p14:creationId xmlns:p14="http://schemas.microsoft.com/office/powerpoint/2010/main" val="3175793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solidFill>
                  <a:srgbClr val="D1282E"/>
                </a:solidFill>
              </a:rPr>
              <a:t>Raymond </a:t>
            </a:r>
            <a:r>
              <a:rPr lang="en-US" dirty="0" err="1">
                <a:solidFill>
                  <a:srgbClr val="D1282E"/>
                </a:solidFill>
              </a:rPr>
              <a:t>Cattell</a:t>
            </a:r>
            <a:r>
              <a:rPr lang="en-US" dirty="0">
                <a:solidFill>
                  <a:srgbClr val="D1282E"/>
                </a:solidFill>
              </a:rPr>
              <a:t> </a:t>
            </a:r>
            <a:endParaRPr lang="el-GR" dirty="0"/>
          </a:p>
        </p:txBody>
      </p:sp>
      <p:sp>
        <p:nvSpPr>
          <p:cNvPr id="3" name="Θέση κειμένου 2"/>
          <p:cNvSpPr>
            <a:spLocks noGrp="1"/>
          </p:cNvSpPr>
          <p:nvPr>
            <p:ph type="body" sz="half" idx="1"/>
          </p:nvPr>
        </p:nvSpPr>
        <p:spPr>
          <a:xfrm>
            <a:off x="323528" y="2017713"/>
            <a:ext cx="7848872" cy="3643535"/>
          </a:xfrm>
        </p:spPr>
        <p:txBody>
          <a:bodyPr>
            <a:normAutofit/>
          </a:bodyPr>
          <a:lstStyle/>
          <a:p>
            <a:pPr marL="12700" marR="5715" lvl="0" indent="180340" algn="just">
              <a:lnSpc>
                <a:spcPct val="104200"/>
              </a:lnSpc>
              <a:spcBef>
                <a:spcPts val="0"/>
              </a:spcBef>
            </a:pPr>
            <a:r>
              <a:rPr lang="el-GR" sz="2400" dirty="0">
                <a:solidFill>
                  <a:srgbClr val="000000"/>
                </a:solidFill>
                <a:cs typeface="Times New Roman"/>
              </a:rPr>
              <a:t>Ευσυνειδησία. </a:t>
            </a:r>
            <a:r>
              <a:rPr lang="el-GR" sz="2400" spc="-5" dirty="0">
                <a:solidFill>
                  <a:srgbClr val="000000"/>
                </a:solidFill>
                <a:cs typeface="Times New Roman"/>
              </a:rPr>
              <a:t>Οι ηγέτες διακατέχονται συχνά </a:t>
            </a:r>
            <a:r>
              <a:rPr lang="el-GR" sz="2400" dirty="0">
                <a:solidFill>
                  <a:srgbClr val="000000"/>
                </a:solidFill>
                <a:cs typeface="Times New Roman"/>
              </a:rPr>
              <a:t>από </a:t>
            </a:r>
            <a:r>
              <a:rPr lang="el-GR" sz="2400" spc="-5" dirty="0">
                <a:solidFill>
                  <a:srgbClr val="000000"/>
                </a:solidFill>
                <a:cs typeface="Times New Roman"/>
              </a:rPr>
              <a:t>μία αίσθηση </a:t>
            </a:r>
            <a:r>
              <a:rPr lang="el-GR" sz="2400" dirty="0">
                <a:solidFill>
                  <a:srgbClr val="000000"/>
                </a:solidFill>
                <a:cs typeface="Times New Roman"/>
              </a:rPr>
              <a:t> καθήκοντος</a:t>
            </a:r>
            <a:r>
              <a:rPr lang="el-GR" sz="2400" spc="5" dirty="0">
                <a:solidFill>
                  <a:srgbClr val="000000"/>
                </a:solidFill>
                <a:cs typeface="Times New Roman"/>
              </a:rPr>
              <a:t> </a:t>
            </a:r>
            <a:r>
              <a:rPr lang="el-GR" sz="2400" dirty="0">
                <a:solidFill>
                  <a:srgbClr val="000000"/>
                </a:solidFill>
                <a:cs typeface="Times New Roman"/>
              </a:rPr>
              <a:t>και</a:t>
            </a:r>
            <a:r>
              <a:rPr lang="el-GR" sz="2400" spc="5" dirty="0">
                <a:solidFill>
                  <a:srgbClr val="000000"/>
                </a:solidFill>
                <a:cs typeface="Times New Roman"/>
              </a:rPr>
              <a:t> </a:t>
            </a:r>
            <a:r>
              <a:rPr lang="el-GR" sz="2400" spc="-5" dirty="0">
                <a:solidFill>
                  <a:srgbClr val="000000"/>
                </a:solidFill>
                <a:cs typeface="Times New Roman"/>
              </a:rPr>
              <a:t>τείνουν</a:t>
            </a:r>
            <a:r>
              <a:rPr lang="el-GR" sz="2400" dirty="0">
                <a:solidFill>
                  <a:srgbClr val="000000"/>
                </a:solidFill>
                <a:cs typeface="Times New Roman"/>
              </a:rPr>
              <a:t> </a:t>
            </a:r>
            <a:r>
              <a:rPr lang="el-GR" sz="2400" spc="-5" dirty="0">
                <a:solidFill>
                  <a:srgbClr val="000000"/>
                </a:solidFill>
                <a:cs typeface="Times New Roman"/>
              </a:rPr>
              <a:t>να</a:t>
            </a:r>
            <a:r>
              <a:rPr lang="el-GR" sz="2400" dirty="0">
                <a:solidFill>
                  <a:srgbClr val="000000"/>
                </a:solidFill>
                <a:cs typeface="Times New Roman"/>
              </a:rPr>
              <a:t> είναι</a:t>
            </a:r>
            <a:r>
              <a:rPr lang="el-GR" sz="2400" spc="5" dirty="0">
                <a:solidFill>
                  <a:srgbClr val="000000"/>
                </a:solidFill>
                <a:cs typeface="Times New Roman"/>
              </a:rPr>
              <a:t> </a:t>
            </a:r>
            <a:r>
              <a:rPr lang="el-GR" sz="2400" dirty="0">
                <a:solidFill>
                  <a:srgbClr val="000000"/>
                </a:solidFill>
                <a:cs typeface="Times New Roman"/>
              </a:rPr>
              <a:t>πολύ</a:t>
            </a:r>
            <a:r>
              <a:rPr lang="el-GR" sz="2400" spc="5" dirty="0">
                <a:solidFill>
                  <a:srgbClr val="000000"/>
                </a:solidFill>
                <a:cs typeface="Times New Roman"/>
              </a:rPr>
              <a:t> </a:t>
            </a:r>
            <a:r>
              <a:rPr lang="el-GR" sz="2400" dirty="0">
                <a:solidFill>
                  <a:srgbClr val="000000"/>
                </a:solidFill>
                <a:cs typeface="Times New Roman"/>
              </a:rPr>
              <a:t>απαιτητικοί</a:t>
            </a:r>
            <a:r>
              <a:rPr lang="el-GR" sz="2400" spc="300" dirty="0">
                <a:solidFill>
                  <a:srgbClr val="000000"/>
                </a:solidFill>
                <a:cs typeface="Times New Roman"/>
              </a:rPr>
              <a:t> </a:t>
            </a:r>
            <a:r>
              <a:rPr lang="el-GR" sz="2400" dirty="0">
                <a:solidFill>
                  <a:srgbClr val="000000"/>
                </a:solidFill>
                <a:cs typeface="Times New Roman"/>
              </a:rPr>
              <a:t>από </a:t>
            </a:r>
            <a:r>
              <a:rPr lang="el-GR" sz="2400" spc="-5" dirty="0">
                <a:solidFill>
                  <a:srgbClr val="000000"/>
                </a:solidFill>
                <a:cs typeface="Times New Roman"/>
              </a:rPr>
              <a:t>τον</a:t>
            </a:r>
            <a:r>
              <a:rPr lang="el-GR" sz="2400" spc="290" dirty="0">
                <a:solidFill>
                  <a:srgbClr val="000000"/>
                </a:solidFill>
                <a:cs typeface="Times New Roman"/>
              </a:rPr>
              <a:t> </a:t>
            </a:r>
            <a:r>
              <a:rPr lang="el-GR" sz="2400" spc="-5" dirty="0">
                <a:solidFill>
                  <a:srgbClr val="000000"/>
                </a:solidFill>
                <a:cs typeface="Times New Roman"/>
              </a:rPr>
              <a:t>εαυτό </a:t>
            </a:r>
            <a:r>
              <a:rPr lang="el-GR" sz="2400" spc="-285" dirty="0">
                <a:solidFill>
                  <a:srgbClr val="000000"/>
                </a:solidFill>
                <a:cs typeface="Times New Roman"/>
              </a:rPr>
              <a:t> </a:t>
            </a:r>
            <a:r>
              <a:rPr lang="el-GR" sz="2400" spc="-5" dirty="0">
                <a:solidFill>
                  <a:srgbClr val="000000"/>
                </a:solidFill>
                <a:cs typeface="Times New Roman"/>
              </a:rPr>
              <a:t>τους. Συνήθως, </a:t>
            </a:r>
            <a:r>
              <a:rPr lang="el-GR" sz="2400" dirty="0">
                <a:solidFill>
                  <a:srgbClr val="000000"/>
                </a:solidFill>
                <a:cs typeface="Times New Roman"/>
              </a:rPr>
              <a:t>έχουν πολύ υψηλά πρότυπα και νιώθουν την </a:t>
            </a:r>
            <a:r>
              <a:rPr lang="el-GR" sz="2400" dirty="0" smtClean="0">
                <a:solidFill>
                  <a:srgbClr val="000000"/>
                </a:solidFill>
                <a:cs typeface="Times New Roman"/>
              </a:rPr>
              <a:t>εσωτερική </a:t>
            </a:r>
            <a:r>
              <a:rPr lang="el-GR" sz="2400" dirty="0">
                <a:solidFill>
                  <a:srgbClr val="000000"/>
                </a:solidFill>
                <a:cs typeface="Times New Roman"/>
              </a:rPr>
              <a:t>ανάγκη </a:t>
            </a:r>
            <a:r>
              <a:rPr lang="el-GR" sz="2400" spc="-5" dirty="0">
                <a:solidFill>
                  <a:srgbClr val="000000"/>
                </a:solidFill>
                <a:cs typeface="Times New Roman"/>
              </a:rPr>
              <a:t>να προσπαθήσουν </a:t>
            </a:r>
            <a:r>
              <a:rPr lang="el-GR" sz="2400" dirty="0">
                <a:solidFill>
                  <a:srgbClr val="000000"/>
                </a:solidFill>
                <a:cs typeface="Times New Roman"/>
              </a:rPr>
              <a:t>όσο </a:t>
            </a:r>
            <a:r>
              <a:rPr lang="el-GR" sz="2400" spc="-5" dirty="0">
                <a:solidFill>
                  <a:srgbClr val="000000"/>
                </a:solidFill>
                <a:cs typeface="Times New Roman"/>
              </a:rPr>
              <a:t>μπορούν. </a:t>
            </a:r>
            <a:endParaRPr lang="el-GR" sz="2400" spc="-5" dirty="0" smtClean="0">
              <a:solidFill>
                <a:srgbClr val="000000"/>
              </a:solidFill>
              <a:cs typeface="Times New Roman"/>
            </a:endParaRPr>
          </a:p>
          <a:p>
            <a:pPr marL="12700" marR="5715" lvl="0" indent="180340" algn="just">
              <a:lnSpc>
                <a:spcPct val="104200"/>
              </a:lnSpc>
              <a:spcBef>
                <a:spcPts val="0"/>
              </a:spcBef>
            </a:pPr>
            <a:r>
              <a:rPr lang="el-GR" sz="2400" spc="-5" dirty="0" smtClean="0">
                <a:solidFill>
                  <a:srgbClr val="000000"/>
                </a:solidFill>
                <a:cs typeface="Times New Roman"/>
              </a:rPr>
              <a:t>Κοινωνική </a:t>
            </a:r>
            <a:r>
              <a:rPr lang="el-GR" sz="2400" spc="-5" dirty="0">
                <a:solidFill>
                  <a:srgbClr val="000000"/>
                </a:solidFill>
                <a:cs typeface="Times New Roman"/>
              </a:rPr>
              <a:t>τόλμη. Οι ηγέτες </a:t>
            </a:r>
            <a:r>
              <a:rPr lang="el-GR" sz="2400" dirty="0">
                <a:solidFill>
                  <a:srgbClr val="000000"/>
                </a:solidFill>
                <a:cs typeface="Times New Roman"/>
              </a:rPr>
              <a:t>τείνουν </a:t>
            </a:r>
            <a:r>
              <a:rPr lang="el-GR" sz="2400" spc="-5" dirty="0">
                <a:solidFill>
                  <a:srgbClr val="000000"/>
                </a:solidFill>
                <a:cs typeface="Times New Roman"/>
              </a:rPr>
              <a:t>να </a:t>
            </a:r>
            <a:r>
              <a:rPr lang="el-GR" sz="2400" dirty="0">
                <a:solidFill>
                  <a:srgbClr val="000000"/>
                </a:solidFill>
                <a:cs typeface="Times New Roman"/>
              </a:rPr>
              <a:t>είναι αυθόρμητα </a:t>
            </a:r>
            <a:r>
              <a:rPr lang="el-GR" sz="2400" spc="-5" dirty="0">
                <a:solidFill>
                  <a:srgbClr val="000000"/>
                </a:solidFill>
                <a:cs typeface="Times New Roman"/>
              </a:rPr>
              <a:t>ριψοκίνδυνοι. </a:t>
            </a:r>
            <a:endParaRPr lang="el-GR" sz="2400" spc="-5" dirty="0" smtClean="0">
              <a:solidFill>
                <a:srgbClr val="000000"/>
              </a:solidFill>
              <a:cs typeface="Times New Roman"/>
            </a:endParaRPr>
          </a:p>
          <a:p>
            <a:pPr marL="12700" marR="5715" lvl="0" indent="180340" algn="just">
              <a:lnSpc>
                <a:spcPct val="104200"/>
              </a:lnSpc>
              <a:spcBef>
                <a:spcPts val="0"/>
              </a:spcBef>
            </a:pPr>
            <a:r>
              <a:rPr lang="el-GR" sz="2400" spc="-5" dirty="0" smtClean="0">
                <a:solidFill>
                  <a:srgbClr val="000000"/>
                </a:solidFill>
                <a:cs typeface="Times New Roman"/>
              </a:rPr>
              <a:t>Πειθαρχημένη </a:t>
            </a:r>
            <a:r>
              <a:rPr lang="el-GR" sz="2400" dirty="0">
                <a:solidFill>
                  <a:srgbClr val="000000"/>
                </a:solidFill>
                <a:cs typeface="Times New Roman"/>
              </a:rPr>
              <a:t>σκέψη. </a:t>
            </a:r>
            <a:r>
              <a:rPr lang="el-GR" sz="2400" spc="-5" dirty="0">
                <a:solidFill>
                  <a:srgbClr val="000000"/>
                </a:solidFill>
                <a:cs typeface="Times New Roman"/>
              </a:rPr>
              <a:t>Οι </a:t>
            </a:r>
            <a:r>
              <a:rPr lang="el-GR" sz="2400" dirty="0">
                <a:solidFill>
                  <a:srgbClr val="000000"/>
                </a:solidFill>
                <a:cs typeface="Times New Roman"/>
              </a:rPr>
              <a:t>ικανοί </a:t>
            </a:r>
            <a:r>
              <a:rPr lang="el-GR" sz="2400" spc="-5" dirty="0">
                <a:solidFill>
                  <a:srgbClr val="000000"/>
                </a:solidFill>
                <a:cs typeface="Times New Roman"/>
              </a:rPr>
              <a:t>ηγέτες </a:t>
            </a:r>
            <a:r>
              <a:rPr lang="el-GR" sz="2400" dirty="0">
                <a:solidFill>
                  <a:srgbClr val="000000"/>
                </a:solidFill>
                <a:cs typeface="Times New Roman"/>
              </a:rPr>
              <a:t>είναι πρακτικοί, λογικοί </a:t>
            </a:r>
            <a:r>
              <a:rPr lang="el-GR" sz="2400" spc="5" dirty="0">
                <a:solidFill>
                  <a:srgbClr val="000000"/>
                </a:solidFill>
                <a:cs typeface="Times New Roman"/>
              </a:rPr>
              <a:t> </a:t>
            </a:r>
            <a:r>
              <a:rPr lang="el-GR" sz="2400" dirty="0">
                <a:solidFill>
                  <a:srgbClr val="000000"/>
                </a:solidFill>
                <a:cs typeface="Times New Roman"/>
              </a:rPr>
              <a:t>και</a:t>
            </a:r>
            <a:r>
              <a:rPr lang="el-GR" sz="2400" spc="10" dirty="0">
                <a:solidFill>
                  <a:srgbClr val="000000"/>
                </a:solidFill>
                <a:cs typeface="Times New Roman"/>
              </a:rPr>
              <a:t> </a:t>
            </a:r>
            <a:r>
              <a:rPr lang="el-GR" sz="2400" spc="-5" dirty="0">
                <a:solidFill>
                  <a:srgbClr val="000000"/>
                </a:solidFill>
                <a:cs typeface="Times New Roman"/>
              </a:rPr>
              <a:t>"εστιασμένοι".</a:t>
            </a:r>
            <a:r>
              <a:rPr lang="el-GR" sz="2400" spc="15" dirty="0">
                <a:solidFill>
                  <a:srgbClr val="000000"/>
                </a:solidFill>
                <a:cs typeface="Times New Roman"/>
              </a:rPr>
              <a:t> </a:t>
            </a:r>
            <a:r>
              <a:rPr lang="el-GR" sz="2400" dirty="0">
                <a:solidFill>
                  <a:srgbClr val="000000"/>
                </a:solidFill>
                <a:cs typeface="Times New Roman"/>
              </a:rPr>
              <a:t>Τείνουν</a:t>
            </a:r>
            <a:r>
              <a:rPr lang="el-GR" sz="2400" spc="10" dirty="0">
                <a:solidFill>
                  <a:srgbClr val="000000"/>
                </a:solidFill>
                <a:cs typeface="Times New Roman"/>
              </a:rPr>
              <a:t> </a:t>
            </a:r>
            <a:r>
              <a:rPr lang="el-GR" sz="2400" spc="-5" dirty="0">
                <a:solidFill>
                  <a:srgbClr val="000000"/>
                </a:solidFill>
                <a:cs typeface="Times New Roman"/>
              </a:rPr>
              <a:t>να</a:t>
            </a:r>
            <a:r>
              <a:rPr lang="el-GR" sz="2400" spc="15" dirty="0">
                <a:solidFill>
                  <a:srgbClr val="000000"/>
                </a:solidFill>
                <a:cs typeface="Times New Roman"/>
              </a:rPr>
              <a:t> </a:t>
            </a:r>
            <a:r>
              <a:rPr lang="el-GR" sz="2400" dirty="0">
                <a:solidFill>
                  <a:srgbClr val="000000"/>
                </a:solidFill>
                <a:cs typeface="Times New Roman"/>
              </a:rPr>
              <a:t>μην</a:t>
            </a:r>
            <a:r>
              <a:rPr lang="el-GR" sz="2400" spc="20" dirty="0">
                <a:solidFill>
                  <a:srgbClr val="000000"/>
                </a:solidFill>
                <a:cs typeface="Times New Roman"/>
              </a:rPr>
              <a:t> </a:t>
            </a:r>
            <a:r>
              <a:rPr lang="el-GR" sz="2400" dirty="0">
                <a:solidFill>
                  <a:srgbClr val="000000"/>
                </a:solidFill>
                <a:cs typeface="Times New Roman"/>
              </a:rPr>
              <a:t>παρασύρονται.</a:t>
            </a:r>
            <a:endParaRPr lang="el-GR" sz="2400" dirty="0">
              <a:solidFill>
                <a:srgbClr val="000000"/>
              </a:solidFill>
            </a:endParaRPr>
          </a:p>
          <a:p>
            <a:endParaRPr lang="el-GR" dirty="0"/>
          </a:p>
        </p:txBody>
      </p:sp>
    </p:spTree>
    <p:extLst>
      <p:ext uri="{BB962C8B-B14F-4D97-AF65-F5344CB8AC3E}">
        <p14:creationId xmlns:p14="http://schemas.microsoft.com/office/powerpoint/2010/main" val="229340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RAYMOND CATTELL </a:t>
            </a:r>
            <a:endParaRPr lang="el-GR" dirty="0"/>
          </a:p>
        </p:txBody>
      </p:sp>
      <p:sp>
        <p:nvSpPr>
          <p:cNvPr id="3" name="Θέση κειμένου 2"/>
          <p:cNvSpPr>
            <a:spLocks noGrp="1"/>
          </p:cNvSpPr>
          <p:nvPr>
            <p:ph type="body" sz="half" idx="1"/>
          </p:nvPr>
        </p:nvSpPr>
        <p:spPr>
          <a:xfrm>
            <a:off x="539552" y="1700808"/>
            <a:ext cx="7560840" cy="4680520"/>
          </a:xfrm>
        </p:spPr>
        <p:txBody>
          <a:bodyPr>
            <a:normAutofit fontScale="92500" lnSpcReduction="10000"/>
          </a:bodyPr>
          <a:lstStyle/>
          <a:p>
            <a:r>
              <a:rPr lang="el-GR" dirty="0" err="1"/>
              <a:t>Ωριμότητα</a:t>
            </a:r>
            <a:r>
              <a:rPr lang="el-GR" dirty="0"/>
              <a:t>. Ένας καλός </a:t>
            </a:r>
            <a:r>
              <a:rPr lang="el-GR" dirty="0" smtClean="0"/>
              <a:t>ηγέτης εστιάζει </a:t>
            </a:r>
            <a:r>
              <a:rPr lang="el-GR" dirty="0"/>
              <a:t>στην ανάπτυξη των  </a:t>
            </a:r>
            <a:r>
              <a:rPr lang="el-GR" dirty="0" smtClean="0"/>
              <a:t>υπαλλήλων/συνεργατών </a:t>
            </a:r>
            <a:r>
              <a:rPr lang="el-GR" dirty="0"/>
              <a:t>του. </a:t>
            </a:r>
            <a:endParaRPr lang="el-GR" dirty="0" smtClean="0"/>
          </a:p>
          <a:p>
            <a:r>
              <a:rPr lang="el-GR" dirty="0" smtClean="0"/>
              <a:t>Ομαδικό </a:t>
            </a:r>
            <a:r>
              <a:rPr lang="el-GR" dirty="0"/>
              <a:t>πνεύμα. Οι επιχειρηματικοί ηγέτες του σήμερα δίνουν  μεγάλη έμφαση στην ομαδική </a:t>
            </a:r>
            <a:r>
              <a:rPr lang="el-GR" dirty="0" smtClean="0"/>
              <a:t>εργασία που ευνοεί </a:t>
            </a:r>
            <a:r>
              <a:rPr lang="el-GR" dirty="0"/>
              <a:t>τη </a:t>
            </a:r>
            <a:r>
              <a:rPr lang="el-GR" dirty="0" smtClean="0"/>
              <a:t>συνεκτικότητα </a:t>
            </a:r>
            <a:r>
              <a:rPr lang="el-GR" dirty="0"/>
              <a:t>της ομάδας.</a:t>
            </a:r>
          </a:p>
          <a:p>
            <a:r>
              <a:rPr lang="el-GR" dirty="0" err="1"/>
              <a:t>Ενσυναίσθηση</a:t>
            </a:r>
            <a:r>
              <a:rPr lang="el-GR" dirty="0"/>
              <a:t>. Η ικανότητα να "κατανοείς τη θέση του άλλου"  είναι ένα βασικό χαρακτηριστικό των σύγχρονων </a:t>
            </a:r>
            <a:r>
              <a:rPr lang="el-GR" dirty="0" smtClean="0"/>
              <a:t>ηγετών.</a:t>
            </a:r>
          </a:p>
          <a:p>
            <a:r>
              <a:rPr lang="el-GR" dirty="0" smtClean="0"/>
              <a:t>Χάρισμα. </a:t>
            </a:r>
            <a:r>
              <a:rPr lang="el-GR" dirty="0"/>
              <a:t>Οι χαρισματικοί ηγέτες εμπνέουν έντονα  συναισθήματα </a:t>
            </a:r>
            <a:r>
              <a:rPr lang="el-GR" dirty="0" smtClean="0"/>
              <a:t>οριοθετώντας </a:t>
            </a:r>
            <a:r>
              <a:rPr lang="el-GR" dirty="0"/>
              <a:t>ένα όραμα το  οποίο τους ενώνει και τους αιχμαλωτίζει. Μέσω αυτού του οράματος,  οι ηγέτες </a:t>
            </a:r>
            <a:r>
              <a:rPr lang="el-GR" dirty="0" smtClean="0"/>
              <a:t>παροτρύνουν.</a:t>
            </a:r>
          </a:p>
          <a:p>
            <a:endParaRPr lang="el-GR" dirty="0"/>
          </a:p>
        </p:txBody>
      </p:sp>
    </p:spTree>
    <p:extLst>
      <p:ext uri="{BB962C8B-B14F-4D97-AF65-F5344CB8AC3E}">
        <p14:creationId xmlns:p14="http://schemas.microsoft.com/office/powerpoint/2010/main" val="3055527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260648"/>
            <a:ext cx="7972375" cy="1152128"/>
          </a:xfrm>
        </p:spPr>
        <p:txBody>
          <a:bodyPr>
            <a:normAutofit fontScale="90000"/>
          </a:bodyPr>
          <a:lstStyle/>
          <a:p>
            <a:r>
              <a:rPr lang="el-GR" dirty="0" smtClean="0"/>
              <a:t>ΧΑΡΑΚΤΗΡΙΣΤΙΚΑ ΤΟΥ ΧΑΡΙΣΜΑΤΙΚΟΥ ΗΓΕΤΗ</a:t>
            </a:r>
            <a:endParaRPr lang="el-GR" dirty="0"/>
          </a:p>
        </p:txBody>
      </p:sp>
      <p:sp>
        <p:nvSpPr>
          <p:cNvPr id="3" name="Θέση κειμένου 2"/>
          <p:cNvSpPr>
            <a:spLocks noGrp="1"/>
          </p:cNvSpPr>
          <p:nvPr>
            <p:ph type="body" sz="half" idx="1"/>
          </p:nvPr>
        </p:nvSpPr>
        <p:spPr>
          <a:xfrm>
            <a:off x="-108520" y="1340768"/>
            <a:ext cx="9288016" cy="4968552"/>
          </a:xfrm>
        </p:spPr>
        <p:txBody>
          <a:bodyPr>
            <a:noAutofit/>
          </a:bodyPr>
          <a:lstStyle/>
          <a:p>
            <a:r>
              <a:rPr lang="el-GR" sz="2000" dirty="0"/>
              <a:t>Ο χαρισματικός ηγέτης είναι σπάνιο φαινόμενο, σύμφωνα με τη  σχετική θεωρία του μεγάλου κοινωνιολόγου </a:t>
            </a:r>
            <a:r>
              <a:rPr lang="el-GR" sz="2000" dirty="0" err="1"/>
              <a:t>Max</a:t>
            </a:r>
            <a:r>
              <a:rPr lang="el-GR" sz="2000" dirty="0"/>
              <a:t> </a:t>
            </a:r>
            <a:r>
              <a:rPr lang="el-GR" sz="2000" dirty="0" err="1" smtClean="0"/>
              <a:t>Weber</a:t>
            </a:r>
            <a:r>
              <a:rPr lang="el-GR" sz="2000" dirty="0" smtClean="0"/>
              <a:t>. </a:t>
            </a:r>
          </a:p>
          <a:p>
            <a:r>
              <a:rPr lang="el-GR" sz="2000" dirty="0" smtClean="0"/>
              <a:t>Δεν </a:t>
            </a:r>
            <a:r>
              <a:rPr lang="el-GR" sz="2000" dirty="0"/>
              <a:t>είναι "χαρισματικός" απλώς ο δημοφιλής, ο κοσμαγάπητος, ο </a:t>
            </a:r>
            <a:r>
              <a:rPr lang="el-GR" sz="2000" dirty="0" smtClean="0"/>
              <a:t>γοητευτικός</a:t>
            </a:r>
            <a:r>
              <a:rPr lang="el-GR" sz="2000" dirty="0"/>
              <a:t>, όπως έχει καταντήσει να χρησιμοποιείται ο όρος από τα  ΜΜΕ (αρχίζοντας από τις ΗΠΑ). </a:t>
            </a:r>
            <a:r>
              <a:rPr lang="el-GR" sz="2000" dirty="0" smtClean="0"/>
              <a:t>Χαρισματικός </a:t>
            </a:r>
            <a:r>
              <a:rPr lang="el-GR" sz="2000" dirty="0"/>
              <a:t>είναι (μόνο) εκείνος ο ηγέτης που εμπνέει στους οπαδούς του  την πίστη ότι έχει </a:t>
            </a:r>
            <a:r>
              <a:rPr lang="el-GR" sz="2000" dirty="0" smtClean="0"/>
              <a:t>εντελώς  </a:t>
            </a:r>
            <a:r>
              <a:rPr lang="el-GR" sz="2000" dirty="0"/>
              <a:t>εξαιρετικές ικανότητες ή ιδιότητες, </a:t>
            </a:r>
            <a:r>
              <a:rPr lang="el-GR" sz="2000" dirty="0" smtClean="0"/>
              <a:t>μη προσιτές </a:t>
            </a:r>
            <a:r>
              <a:rPr lang="el-GR" sz="2000" dirty="0"/>
              <a:t>στον </a:t>
            </a:r>
            <a:r>
              <a:rPr lang="el-GR" sz="2000" dirty="0" smtClean="0"/>
              <a:t>μέσο άνθρωπο.</a:t>
            </a:r>
            <a:endParaRPr lang="el-GR" sz="2000" dirty="0"/>
          </a:p>
          <a:p>
            <a:r>
              <a:rPr lang="el-GR" sz="2000" dirty="0"/>
              <a:t>Δεν είναι, λοιπόν, οι </a:t>
            </a:r>
            <a:r>
              <a:rPr lang="el-GR" sz="2000" dirty="0" smtClean="0"/>
              <a:t>ικανότητες </a:t>
            </a:r>
            <a:r>
              <a:rPr lang="el-GR" sz="2000" dirty="0"/>
              <a:t>που </a:t>
            </a:r>
            <a:r>
              <a:rPr lang="el-GR" sz="2000" dirty="0" smtClean="0"/>
              <a:t>θεμελιώνουν </a:t>
            </a:r>
            <a:r>
              <a:rPr lang="el-GR" sz="2000" dirty="0"/>
              <a:t>το χάρισμα, αλλά η πίστη</a:t>
            </a:r>
            <a:r>
              <a:rPr lang="el-GR" sz="2000" dirty="0" smtClean="0"/>
              <a:t>.</a:t>
            </a:r>
          </a:p>
          <a:p>
            <a:r>
              <a:rPr lang="el-GR" sz="2000" dirty="0" smtClean="0"/>
              <a:t> </a:t>
            </a:r>
            <a:r>
              <a:rPr lang="el-GR" sz="2000" dirty="0"/>
              <a:t>Δεν πρόκειται, τελικά, μόνο για </a:t>
            </a:r>
            <a:r>
              <a:rPr lang="el-GR" sz="2000" dirty="0" smtClean="0"/>
              <a:t>ιδιότητα</a:t>
            </a:r>
            <a:r>
              <a:rPr lang="el-GR" sz="2000" dirty="0"/>
              <a:t>, αλλά και για σχέση. Δεν νοείται χαρισματικός ηγέτης χωρίς </a:t>
            </a:r>
            <a:r>
              <a:rPr lang="el-GR" sz="2000" dirty="0" smtClean="0"/>
              <a:t>οπαδούς</a:t>
            </a:r>
            <a:r>
              <a:rPr lang="el-GR" sz="2000" dirty="0"/>
              <a:t>, χωρίς πιστούς. Ο χαρισματικός ηγέτης αναδεικνύεται σε </a:t>
            </a:r>
            <a:r>
              <a:rPr lang="el-GR" sz="2000" dirty="0" smtClean="0"/>
              <a:t>συνθήκες </a:t>
            </a:r>
            <a:r>
              <a:rPr lang="el-GR" sz="2000" dirty="0"/>
              <a:t>γενικευμένης κρίσης των θεσμών και συνακόλουθης διάχυτης  ανασφάλειας.  </a:t>
            </a:r>
            <a:endParaRPr lang="el-GR" sz="2000" dirty="0" smtClean="0"/>
          </a:p>
          <a:p>
            <a:r>
              <a:rPr lang="el-GR" sz="2000" dirty="0" smtClean="0"/>
              <a:t>Όπως </a:t>
            </a:r>
            <a:r>
              <a:rPr lang="el-GR" sz="2000" dirty="0"/>
              <a:t>υπογραμμίζει ο </a:t>
            </a:r>
            <a:r>
              <a:rPr lang="el-GR" sz="2000" dirty="0" err="1"/>
              <a:t>Weber</a:t>
            </a:r>
            <a:r>
              <a:rPr lang="el-GR" sz="2000" dirty="0"/>
              <a:t>, ακόμη και  όταν γίνεται ψηφοφορία, γίνεται με την πεποίθηση ότι μόνο μία </a:t>
            </a:r>
            <a:r>
              <a:rPr lang="el-GR" sz="2000" dirty="0" smtClean="0"/>
              <a:t>επιλογή </a:t>
            </a:r>
            <a:r>
              <a:rPr lang="el-GR" sz="2000" dirty="0"/>
              <a:t>μπορεί να είναι ορθή (και συμβατή με την αφοσίωση στον </a:t>
            </a:r>
            <a:r>
              <a:rPr lang="el-GR" sz="2000" dirty="0" smtClean="0"/>
              <a:t>ηγέτη).</a:t>
            </a:r>
          </a:p>
        </p:txBody>
      </p:sp>
    </p:spTree>
    <p:extLst>
      <p:ext uri="{BB962C8B-B14F-4D97-AF65-F5344CB8AC3E}">
        <p14:creationId xmlns:p14="http://schemas.microsoft.com/office/powerpoint/2010/main" val="457421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ΟΡΘΟΓΝΩΜΙΑ</a:t>
            </a:r>
            <a:endParaRPr lang="el-GR" dirty="0"/>
          </a:p>
        </p:txBody>
      </p:sp>
      <p:sp>
        <p:nvSpPr>
          <p:cNvPr id="3" name="Θέση κειμένου 2"/>
          <p:cNvSpPr>
            <a:spLocks noGrp="1"/>
          </p:cNvSpPr>
          <p:nvPr>
            <p:ph type="body" sz="half" idx="1"/>
          </p:nvPr>
        </p:nvSpPr>
        <p:spPr>
          <a:xfrm>
            <a:off x="611560" y="2017713"/>
            <a:ext cx="7272808" cy="4114800"/>
          </a:xfrm>
        </p:spPr>
        <p:txBody>
          <a:bodyPr>
            <a:normAutofit fontScale="85000" lnSpcReduction="10000"/>
          </a:bodyPr>
          <a:lstStyle/>
          <a:p>
            <a:r>
              <a:rPr lang="el-GR" sz="2900" dirty="0"/>
              <a:t>Για τον ηγέτη προσόν για τις αποφάσεις του είναι η </a:t>
            </a:r>
            <a:r>
              <a:rPr lang="el-GR" sz="2900" dirty="0" err="1"/>
              <a:t>ορθογνωμία</a:t>
            </a:r>
            <a:r>
              <a:rPr lang="el-GR" sz="2900" dirty="0"/>
              <a:t> και δευτερευόντως έρχεται η επιστήμη στην αντιμετώπιση των ποικίλων θεμάτων της ηγεσίας του</a:t>
            </a:r>
            <a:r>
              <a:rPr lang="el-GR" sz="2900" dirty="0" smtClean="0"/>
              <a:t>.</a:t>
            </a:r>
            <a:r>
              <a:rPr lang="el-GR" sz="2900" dirty="0"/>
              <a:t> </a:t>
            </a:r>
          </a:p>
          <a:p>
            <a:r>
              <a:rPr lang="el-GR" sz="2900" dirty="0" smtClean="0"/>
              <a:t>Η </a:t>
            </a:r>
            <a:r>
              <a:rPr lang="el-GR" sz="2900" dirty="0"/>
              <a:t>ηγετική τέχνη δεν </a:t>
            </a:r>
            <a:r>
              <a:rPr lang="el-GR" sz="2900" dirty="0" smtClean="0"/>
              <a:t>διδάσκεται, δεν </a:t>
            </a:r>
            <a:r>
              <a:rPr lang="el-GR" sz="2900" dirty="0"/>
              <a:t>μεταφέρεται σε άλλους </a:t>
            </a:r>
            <a:r>
              <a:rPr lang="el-GR" sz="2900" dirty="0" smtClean="0"/>
              <a:t>ανθρώπους και </a:t>
            </a:r>
            <a:r>
              <a:rPr lang="el-GR" sz="2900" dirty="0"/>
              <a:t>εστιάζει στην πειθώ του λόγου και της διδασκαλίας. </a:t>
            </a:r>
            <a:endParaRPr lang="el-GR" sz="2900" dirty="0" smtClean="0"/>
          </a:p>
          <a:p>
            <a:r>
              <a:rPr lang="el-GR" sz="2900" dirty="0" smtClean="0"/>
              <a:t>Ένας </a:t>
            </a:r>
            <a:r>
              <a:rPr lang="el-GR" sz="2900" dirty="0"/>
              <a:t>ηγέτης </a:t>
            </a:r>
            <a:r>
              <a:rPr lang="el-GR" sz="2900" dirty="0" smtClean="0"/>
              <a:t>αποφασίζει </a:t>
            </a:r>
            <a:r>
              <a:rPr lang="el-GR" sz="2900" dirty="0"/>
              <a:t>ως διαλεκτικός επιστήμονας και ως ρήτορας.</a:t>
            </a:r>
          </a:p>
          <a:p>
            <a:r>
              <a:rPr lang="el-GR" sz="2900" dirty="0"/>
              <a:t> </a:t>
            </a:r>
            <a:r>
              <a:rPr lang="el-GR" sz="2900" dirty="0" smtClean="0"/>
              <a:t>Πείθει </a:t>
            </a:r>
            <a:r>
              <a:rPr lang="el-GR" sz="2900" dirty="0"/>
              <a:t>τους άλλους για την ορθότητα της απόφασής του. </a:t>
            </a:r>
          </a:p>
          <a:p>
            <a:endParaRPr lang="el-GR" dirty="0"/>
          </a:p>
        </p:txBody>
      </p:sp>
    </p:spTree>
    <p:extLst>
      <p:ext uri="{BB962C8B-B14F-4D97-AF65-F5344CB8AC3E}">
        <p14:creationId xmlns:p14="http://schemas.microsoft.com/office/powerpoint/2010/main" val="335861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ΕΝΟΤΗΤΑ</a:t>
            </a:r>
            <a:endParaRPr lang="el-GR" dirty="0"/>
          </a:p>
        </p:txBody>
      </p:sp>
      <p:sp>
        <p:nvSpPr>
          <p:cNvPr id="3" name="Θέση κειμένου 2"/>
          <p:cNvSpPr>
            <a:spLocks noGrp="1"/>
          </p:cNvSpPr>
          <p:nvPr>
            <p:ph type="body" sz="half" idx="1"/>
          </p:nvPr>
        </p:nvSpPr>
        <p:spPr>
          <a:xfrm>
            <a:off x="107504" y="1484784"/>
            <a:ext cx="8568952" cy="5373216"/>
          </a:xfrm>
        </p:spPr>
        <p:txBody>
          <a:bodyPr>
            <a:normAutofit fontScale="25000" lnSpcReduction="20000"/>
          </a:bodyPr>
          <a:lstStyle/>
          <a:p>
            <a:pPr marL="0" indent="0">
              <a:buNone/>
            </a:pPr>
            <a:endParaRPr lang="el-GR" sz="8000" dirty="0" smtClean="0"/>
          </a:p>
          <a:p>
            <a:pPr marL="0" indent="0">
              <a:buNone/>
            </a:pPr>
            <a:r>
              <a:rPr lang="el-GR" sz="8000" dirty="0" smtClean="0"/>
              <a:t>Η </a:t>
            </a:r>
            <a:r>
              <a:rPr lang="el-GR" sz="8000" dirty="0"/>
              <a:t>ενότητα είναι ένας από τους βασικούς σκοπούς της ηγεσίας.</a:t>
            </a:r>
          </a:p>
          <a:p>
            <a:endParaRPr lang="el-GR" sz="8000" dirty="0"/>
          </a:p>
          <a:p>
            <a:r>
              <a:rPr lang="el-GR" sz="8000" dirty="0"/>
              <a:t> Η τέχνη του στημονιού και υφαδιού, μέσω των οποίων υφαίνεται το ύφασμα σε ένα ενιαίο δημιούργημα, όσο διαφορετικά και αν είναι τα συμπλεκόμενα στοιχεία του υφάσματος περιγράφει με ακρίβεια την αρμονία και την ισορροπία που πρέπει να υπάρχει στην </a:t>
            </a:r>
            <a:r>
              <a:rPr lang="el-GR" sz="8000" dirty="0" smtClean="0"/>
              <a:t>κοινωνία.</a:t>
            </a:r>
            <a:r>
              <a:rPr lang="el-GR" sz="8000" dirty="0"/>
              <a:t> </a:t>
            </a:r>
            <a:r>
              <a:rPr lang="el-GR" sz="8000" dirty="0" smtClean="0"/>
              <a:t>Η </a:t>
            </a:r>
            <a:r>
              <a:rPr lang="el-GR" sz="8000" dirty="0"/>
              <a:t>ενότητα των πολιτών απορρέει από το ήθος της προσωπικότητας του ίδιου του ηγέτη και χαρακτηρίζεται από τις θεμελιώδεις αρετές: της φρόνησης, της σωφροσύνης, της δικαιοσύνης και της ανδρείας. </a:t>
            </a:r>
          </a:p>
          <a:p>
            <a:r>
              <a:rPr lang="el-GR" sz="8000" dirty="0"/>
              <a:t> Ο Πλάτωνας θεωρεί βασικό παράγοντα για την ενότητα των πολιτών την κατάλληλη αγωγή αλλά και την ποιότητα των φιλικών δεσμών που αναπτύσσονται μεταξύ των ανθρώπων</a:t>
            </a:r>
          </a:p>
          <a:p>
            <a:r>
              <a:rPr lang="el-GR" sz="8000" dirty="0"/>
              <a:t>O Αριστοτέλης θα πει ότι: "Το όμοιο τέρπει και το ανόμοιο συμπληρώνει", διακηρύσσοντας την αντίθεση ανάμεσα στις διανθρώπινες σχέσεις. </a:t>
            </a:r>
          </a:p>
          <a:p>
            <a:r>
              <a:rPr lang="el-GR" sz="8000" dirty="0"/>
              <a:t>Ανεξάρτητα από την ανάλυση του Πλάτωνα για την ανάπτυξη και τη διατήρηση των φιλικών δεσμών μεταξύ των κακών και αγαθών, μεταξύ των ευγενών και των αγενών πολιτών, υποχρέωση του ηγέτη είναι να διατηρεί σε ενότητα αυτά τα αντίθετα στοιχεία χάριν της ευδαιμονίας όλου του κοινωνικού συνόλου</a:t>
            </a:r>
            <a:r>
              <a:rPr lang="el-GR" sz="8000" dirty="0" smtClean="0"/>
              <a:t>.</a:t>
            </a:r>
            <a:endParaRPr lang="el-GR" sz="8000" dirty="0"/>
          </a:p>
          <a:p>
            <a:endParaRPr lang="el-GR" dirty="0"/>
          </a:p>
        </p:txBody>
      </p:sp>
    </p:spTree>
    <p:extLst>
      <p:ext uri="{BB962C8B-B14F-4D97-AF65-F5344CB8AC3E}">
        <p14:creationId xmlns:p14="http://schemas.microsoft.com/office/powerpoint/2010/main" val="2400147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ΗΓΕΤΗΣ ΚΑΙ ΤΕΧΝΟΛΟΓΙΑ</a:t>
            </a:r>
            <a:endParaRPr lang="el-GR" dirty="0"/>
          </a:p>
        </p:txBody>
      </p:sp>
      <p:sp>
        <p:nvSpPr>
          <p:cNvPr id="3" name="Θέση κειμένου 2"/>
          <p:cNvSpPr>
            <a:spLocks noGrp="1"/>
          </p:cNvSpPr>
          <p:nvPr>
            <p:ph type="body" sz="half" idx="1"/>
          </p:nvPr>
        </p:nvSpPr>
        <p:spPr>
          <a:xfrm>
            <a:off x="611560" y="2017713"/>
            <a:ext cx="6840760" cy="4114800"/>
          </a:xfrm>
        </p:spPr>
        <p:txBody>
          <a:bodyPr>
            <a:normAutofit/>
          </a:bodyPr>
          <a:lstStyle/>
          <a:p>
            <a:pPr algn="just"/>
            <a:r>
              <a:rPr lang="el-GR" dirty="0"/>
              <a:t>Η Τεχνολογία ( από τις λέξεις </a:t>
            </a:r>
            <a:r>
              <a:rPr lang="el-GR" i="1" dirty="0"/>
              <a:t>τέχνη</a:t>
            </a:r>
            <a:r>
              <a:rPr lang="el-GR" dirty="0"/>
              <a:t> και </a:t>
            </a:r>
            <a:r>
              <a:rPr lang="el-GR" i="1" dirty="0"/>
              <a:t>λόγος</a:t>
            </a:r>
            <a:r>
              <a:rPr lang="el-GR" dirty="0"/>
              <a:t>, προς την κατεύθυνση της πρωτότυπης ιδέας) ορίζεται </a:t>
            </a:r>
            <a:r>
              <a:rPr lang="el-GR" dirty="0" smtClean="0"/>
              <a:t>η επιστημονική γνώση </a:t>
            </a:r>
            <a:r>
              <a:rPr lang="el-GR" dirty="0"/>
              <a:t>ιδιαίτερα </a:t>
            </a:r>
            <a:r>
              <a:rPr lang="el-GR" dirty="0" smtClean="0"/>
              <a:t>στον τομέα της παραγωγής. </a:t>
            </a:r>
            <a:endParaRPr lang="en-US" dirty="0" smtClean="0"/>
          </a:p>
          <a:p>
            <a:pPr algn="just"/>
            <a:r>
              <a:rPr lang="el-GR" dirty="0" smtClean="0"/>
              <a:t>Σήμερα</a:t>
            </a:r>
            <a:r>
              <a:rPr lang="el-GR" dirty="0"/>
              <a:t>, έχουμε την κυβερνητική εκδοχή της τεχνολογίας που αποτελεί διεπιστημονικό πεδίο και σχετίζεται άμεσα με όλο το φάσμα του αυτοματισμού ή των αυτοματοποιημένων πρακτικών.</a:t>
            </a:r>
          </a:p>
          <a:p>
            <a:endParaRPr lang="el-GR" dirty="0"/>
          </a:p>
        </p:txBody>
      </p:sp>
    </p:spTree>
    <p:extLst>
      <p:ext uri="{BB962C8B-B14F-4D97-AF65-F5344CB8AC3E}">
        <p14:creationId xmlns:p14="http://schemas.microsoft.com/office/powerpoint/2010/main" val="971962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611560" y="2017713"/>
            <a:ext cx="7272808" cy="4114800"/>
          </a:xfrm>
        </p:spPr>
        <p:txBody>
          <a:bodyPr>
            <a:normAutofit fontScale="85000" lnSpcReduction="20000"/>
          </a:bodyPr>
          <a:lstStyle/>
          <a:p>
            <a:pPr algn="just"/>
            <a:r>
              <a:rPr lang="el-GR" dirty="0" smtClean="0"/>
              <a:t>Τα  </a:t>
            </a:r>
            <a:r>
              <a:rPr lang="el-GR" dirty="0"/>
              <a:t>τεχνολογικά επιτεύγματα, </a:t>
            </a:r>
            <a:r>
              <a:rPr lang="el-GR" dirty="0" smtClean="0"/>
              <a:t>η </a:t>
            </a:r>
            <a:r>
              <a:rPr lang="el-GR" dirty="0"/>
              <a:t>δυνητική πραγματικότητα και γενικά </a:t>
            </a:r>
            <a:r>
              <a:rPr lang="el-GR" dirty="0" smtClean="0"/>
              <a:t>τα </a:t>
            </a:r>
            <a:r>
              <a:rPr lang="el-GR" dirty="0"/>
              <a:t>σύγχρονα </a:t>
            </a:r>
            <a:r>
              <a:rPr lang="el-GR" dirty="0" err="1"/>
              <a:t>κυβερνοχωρικά</a:t>
            </a:r>
            <a:r>
              <a:rPr lang="el-GR" dirty="0"/>
              <a:t> βιώματα, έχουν τις ρίζες τους στην </a:t>
            </a:r>
            <a:r>
              <a:rPr lang="el-GR" dirty="0" smtClean="0"/>
              <a:t>κυβερνητική/ </a:t>
            </a:r>
            <a:r>
              <a:rPr lang="el-GR" dirty="0"/>
              <a:t>η ιστορία της τελευταίας σκιαγραφεί μ' έναν ενδιαφέροντα τρόπο το παρελθόν του κυβερνοχώρου κι ίσως ν' αποκαλύπτει τις τάσεις, που θα εκδηλωθούν στο άμεσο </a:t>
            </a:r>
            <a:r>
              <a:rPr lang="el-GR" dirty="0" err="1"/>
              <a:t>κυβερνοχωρικό</a:t>
            </a:r>
            <a:r>
              <a:rPr lang="el-GR" dirty="0"/>
              <a:t> μέλλον. </a:t>
            </a:r>
            <a:endParaRPr lang="el-GR" dirty="0" smtClean="0"/>
          </a:p>
          <a:p>
            <a:pPr algn="just"/>
            <a:r>
              <a:rPr lang="el-GR" dirty="0" smtClean="0"/>
              <a:t>Στο </a:t>
            </a:r>
            <a:r>
              <a:rPr lang="el-GR" dirty="0"/>
              <a:t>βιβλίο της, </a:t>
            </a:r>
            <a:r>
              <a:rPr lang="el-GR" dirty="0" err="1"/>
              <a:t>The</a:t>
            </a:r>
            <a:r>
              <a:rPr lang="el-GR" dirty="0"/>
              <a:t> </a:t>
            </a:r>
            <a:r>
              <a:rPr lang="el-GR" dirty="0" err="1"/>
              <a:t>Pearly</a:t>
            </a:r>
            <a:r>
              <a:rPr lang="el-GR" dirty="0"/>
              <a:t> </a:t>
            </a:r>
            <a:r>
              <a:rPr lang="el-GR" dirty="0" err="1"/>
              <a:t>Gates</a:t>
            </a:r>
            <a:r>
              <a:rPr lang="el-GR" dirty="0"/>
              <a:t> </a:t>
            </a:r>
            <a:r>
              <a:rPr lang="el-GR" dirty="0" err="1"/>
              <a:t>of</a:t>
            </a:r>
            <a:r>
              <a:rPr lang="el-GR" dirty="0"/>
              <a:t> </a:t>
            </a:r>
            <a:r>
              <a:rPr lang="el-GR" dirty="0" err="1" smtClean="0"/>
              <a:t>Cyberspace</a:t>
            </a:r>
            <a:r>
              <a:rPr lang="el-GR" dirty="0" smtClean="0"/>
              <a:t> </a:t>
            </a:r>
            <a:r>
              <a:rPr lang="el-GR" dirty="0"/>
              <a:t>(Οι μαργαριταρένιες πύλες του κυβερνοχώρου), η επιστήμονας </a:t>
            </a:r>
            <a:r>
              <a:rPr lang="el-GR" dirty="0" err="1"/>
              <a:t>Margaret</a:t>
            </a:r>
            <a:r>
              <a:rPr lang="el-GR" dirty="0"/>
              <a:t> </a:t>
            </a:r>
            <a:r>
              <a:rPr lang="el-GR" dirty="0" err="1"/>
              <a:t>Wertheim</a:t>
            </a:r>
            <a:r>
              <a:rPr lang="el-GR" dirty="0"/>
              <a:t> υποστηρίζει ότι </a:t>
            </a:r>
            <a:r>
              <a:rPr lang="el-GR" dirty="0" smtClean="0"/>
              <a:t>η τεχνολογία και το διαδίκτυο μας </a:t>
            </a:r>
            <a:r>
              <a:rPr lang="el-GR" dirty="0"/>
              <a:t>παρέχει μια νέα έννοια του χώρου και του χρόνου - τον αλληλοσυνδεόμενο και </a:t>
            </a:r>
            <a:r>
              <a:rPr lang="el-GR" dirty="0" err="1"/>
              <a:t>συμπεπλεγμένο</a:t>
            </a:r>
            <a:r>
              <a:rPr lang="el-GR" dirty="0"/>
              <a:t> με νέα νοήματα «χώρο» του παγκόσμιου δικτύου </a:t>
            </a:r>
            <a:r>
              <a:rPr lang="el-GR" dirty="0" smtClean="0"/>
              <a:t>υπολογιστών.</a:t>
            </a:r>
            <a:endParaRPr lang="el-GR" dirty="0"/>
          </a:p>
        </p:txBody>
      </p:sp>
    </p:spTree>
    <p:extLst>
      <p:ext uri="{BB962C8B-B14F-4D97-AF65-F5344CB8AC3E}">
        <p14:creationId xmlns:p14="http://schemas.microsoft.com/office/powerpoint/2010/main" val="3830756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611560" y="2017713"/>
            <a:ext cx="7632848" cy="4114800"/>
          </a:xfrm>
        </p:spPr>
        <p:txBody>
          <a:bodyPr>
            <a:normAutofit/>
          </a:bodyPr>
          <a:lstStyle/>
          <a:p>
            <a:pPr algn="just"/>
            <a:r>
              <a:rPr lang="el-GR" dirty="0">
                <a:ea typeface="Times New Roman"/>
              </a:rPr>
              <a:t>Α</a:t>
            </a:r>
            <a:r>
              <a:rPr lang="el-GR" dirty="0" smtClean="0">
                <a:ea typeface="Times New Roman"/>
              </a:rPr>
              <a:t>ναγνωρίζεται ότι οι  νέες </a:t>
            </a:r>
            <a:r>
              <a:rPr lang="el-GR" dirty="0">
                <a:ea typeface="Times New Roman"/>
              </a:rPr>
              <a:t>ηγετικές δεξιότητες που </a:t>
            </a:r>
            <a:r>
              <a:rPr lang="el-GR" dirty="0" smtClean="0">
                <a:ea typeface="Times New Roman"/>
              </a:rPr>
              <a:t>απαιτούνται, έχουν </a:t>
            </a:r>
            <a:r>
              <a:rPr lang="el-GR" dirty="0">
                <a:ea typeface="Times New Roman"/>
              </a:rPr>
              <a:t>να κάνουν µε τη διαχείριση της </a:t>
            </a:r>
            <a:r>
              <a:rPr lang="el-GR" dirty="0" smtClean="0">
                <a:ea typeface="Times New Roman"/>
              </a:rPr>
              <a:t>πολυπλοκότητας, την κυβερνητική, </a:t>
            </a:r>
            <a:r>
              <a:rPr lang="el-GR" dirty="0">
                <a:ea typeface="Times New Roman"/>
              </a:rPr>
              <a:t>την τεχνογνωσία, </a:t>
            </a:r>
            <a:r>
              <a:rPr lang="el-GR" dirty="0" smtClean="0">
                <a:ea typeface="Times New Roman"/>
              </a:rPr>
              <a:t>την καινοτομία τη </a:t>
            </a:r>
            <a:r>
              <a:rPr lang="el-GR" dirty="0">
                <a:ea typeface="Times New Roman"/>
              </a:rPr>
              <a:t>διαχείριση των </a:t>
            </a:r>
            <a:r>
              <a:rPr lang="el-GR" dirty="0" smtClean="0">
                <a:ea typeface="Times New Roman"/>
              </a:rPr>
              <a:t>αλλαγών και ταυτόχρονα </a:t>
            </a:r>
            <a:r>
              <a:rPr lang="el-GR" dirty="0">
                <a:ea typeface="Times New Roman"/>
              </a:rPr>
              <a:t>την </a:t>
            </a:r>
            <a:r>
              <a:rPr lang="el-GR" dirty="0" err="1">
                <a:ea typeface="Times New Roman"/>
              </a:rPr>
              <a:t>αντιµετώπιση</a:t>
            </a:r>
            <a:r>
              <a:rPr lang="el-GR" dirty="0">
                <a:ea typeface="Times New Roman"/>
              </a:rPr>
              <a:t> </a:t>
            </a:r>
            <a:r>
              <a:rPr lang="el-GR" dirty="0" smtClean="0">
                <a:ea typeface="Times New Roman"/>
              </a:rPr>
              <a:t>των </a:t>
            </a:r>
            <a:r>
              <a:rPr lang="el-GR" dirty="0" err="1" smtClean="0">
                <a:ea typeface="Times New Roman"/>
              </a:rPr>
              <a:t>πολιτισµικών</a:t>
            </a:r>
            <a:r>
              <a:rPr lang="el-GR" dirty="0" smtClean="0">
                <a:ea typeface="Times New Roman"/>
              </a:rPr>
              <a:t> </a:t>
            </a:r>
            <a:r>
              <a:rPr lang="el-GR" dirty="0">
                <a:ea typeface="Times New Roman"/>
              </a:rPr>
              <a:t>διαφορών</a:t>
            </a:r>
            <a:r>
              <a:rPr lang="el-GR" dirty="0" smtClean="0">
                <a:ea typeface="Times New Roman"/>
              </a:rPr>
              <a:t>.</a:t>
            </a:r>
          </a:p>
          <a:p>
            <a:pPr algn="just"/>
            <a:r>
              <a:rPr lang="el-GR" dirty="0" smtClean="0">
                <a:ea typeface="Times New Roman"/>
              </a:rPr>
              <a:t>Εδώ, στο σημείο αυτό έρχεται ξανά στο προσκήνιο η ισχύς του ειδικού!</a:t>
            </a:r>
            <a:endParaRPr lang="el-GR" dirty="0">
              <a:ea typeface="Times New Roman"/>
            </a:endParaRPr>
          </a:p>
          <a:p>
            <a:endParaRPr lang="el-GR" dirty="0"/>
          </a:p>
        </p:txBody>
      </p:sp>
    </p:spTree>
    <p:extLst>
      <p:ext uri="{BB962C8B-B14F-4D97-AF65-F5344CB8AC3E}">
        <p14:creationId xmlns:p14="http://schemas.microsoft.com/office/powerpoint/2010/main" val="3710043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755576" y="1844824"/>
            <a:ext cx="6984776" cy="4186808"/>
          </a:xfrm>
        </p:spPr>
        <p:txBody>
          <a:bodyPr>
            <a:normAutofit/>
          </a:bodyPr>
          <a:lstStyle/>
          <a:p>
            <a:pPr algn="just"/>
            <a:r>
              <a:rPr lang="el-GR" sz="2400" dirty="0" smtClean="0"/>
              <a:t>Στα χαρακτηριστικά του ηγέτη προστίθεται η επιδεξιότητα, η ικανότητα να χειρίζεται αντιτιθέμενες καταστάσεις, περιπτώσεις στο μεταίχμιο με εξαιρετική ευελιξία, κάνοντας χρήση της Τεχνικής.</a:t>
            </a:r>
          </a:p>
          <a:p>
            <a:pPr algn="just"/>
            <a:r>
              <a:rPr lang="el-GR" sz="2400" dirty="0"/>
              <a:t>Καλείται να </a:t>
            </a:r>
            <a:r>
              <a:rPr lang="el-GR" sz="2400" dirty="0" smtClean="0"/>
              <a:t>επαναπροσδιορίσει το </a:t>
            </a:r>
            <a:r>
              <a:rPr lang="el-GR" sz="2400" dirty="0"/>
              <a:t>Μ</a:t>
            </a:r>
            <a:r>
              <a:rPr lang="en-US" sz="2400" dirty="0" err="1" smtClean="0"/>
              <a:t>anagement</a:t>
            </a:r>
            <a:r>
              <a:rPr lang="en-US" sz="2400" dirty="0" smtClean="0"/>
              <a:t> </a:t>
            </a:r>
            <a:r>
              <a:rPr lang="el-GR" sz="2400" dirty="0" smtClean="0"/>
              <a:t>και τη Διοίκηση Ανθρώπινου Δυναμικού καθώς </a:t>
            </a:r>
            <a:r>
              <a:rPr lang="el-GR" sz="2400" dirty="0"/>
              <a:t>οι νέες γενιές </a:t>
            </a:r>
            <a:r>
              <a:rPr lang="el-GR" sz="2400" dirty="0" smtClean="0"/>
              <a:t>ηγετών (</a:t>
            </a:r>
            <a:r>
              <a:rPr lang="el-GR" sz="2400" dirty="0" err="1" smtClean="0"/>
              <a:t>Millennials</a:t>
            </a:r>
            <a:r>
              <a:rPr lang="el-GR" sz="2400" dirty="0"/>
              <a:t>, </a:t>
            </a:r>
            <a:r>
              <a:rPr lang="el-GR" sz="2400" dirty="0" err="1"/>
              <a:t>Generation</a:t>
            </a:r>
            <a:r>
              <a:rPr lang="el-GR" sz="2400" dirty="0"/>
              <a:t> Z), </a:t>
            </a:r>
            <a:r>
              <a:rPr lang="el-GR" sz="2400" dirty="0" smtClean="0"/>
              <a:t>φέρουν </a:t>
            </a:r>
            <a:r>
              <a:rPr lang="el-GR" sz="2400" dirty="0"/>
              <a:t>νέα </a:t>
            </a:r>
            <a:r>
              <a:rPr lang="el-GR" sz="2400" dirty="0" smtClean="0"/>
              <a:t>ήθη και αξίες.</a:t>
            </a:r>
          </a:p>
          <a:p>
            <a:endParaRPr lang="el-GR" dirty="0"/>
          </a:p>
        </p:txBody>
      </p:sp>
    </p:spTree>
    <p:extLst>
      <p:ext uri="{BB962C8B-B14F-4D97-AF65-F5344CB8AC3E}">
        <p14:creationId xmlns:p14="http://schemas.microsoft.com/office/powerpoint/2010/main" val="255079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ΜΕΤΑΣΧΗΜΑΤΙΣΤΙΚΟΣ  ΗΓΕΤΗΣ </a:t>
            </a:r>
            <a:endParaRPr lang="el-GR" dirty="0"/>
          </a:p>
        </p:txBody>
      </p:sp>
      <p:sp>
        <p:nvSpPr>
          <p:cNvPr id="3" name="Θέση κειμένου 2"/>
          <p:cNvSpPr>
            <a:spLocks noGrp="1"/>
          </p:cNvSpPr>
          <p:nvPr>
            <p:ph type="body" sz="half" idx="1"/>
          </p:nvPr>
        </p:nvSpPr>
        <p:spPr>
          <a:xfrm>
            <a:off x="251520" y="2017713"/>
            <a:ext cx="4176464" cy="4114800"/>
          </a:xfrm>
        </p:spPr>
        <p:txBody>
          <a:bodyPr>
            <a:normAutofit/>
          </a:bodyPr>
          <a:lstStyle/>
          <a:p>
            <a:r>
              <a:rPr lang="el-GR" dirty="0" smtClean="0"/>
              <a:t>Σ έναν ανεπανόρθωτα ρημαγμένο κόσμο (Μ. </a:t>
            </a:r>
            <a:r>
              <a:rPr lang="en-US" dirty="0" smtClean="0"/>
              <a:t>Heidegger)</a:t>
            </a:r>
            <a:r>
              <a:rPr lang="el-GR" dirty="0" smtClean="0"/>
              <a:t>, ο μετασχηματιστικός ηγέτης </a:t>
            </a:r>
            <a:r>
              <a:rPr lang="el-GR" dirty="0"/>
              <a:t>αποτελεί μια δύναμη </a:t>
            </a:r>
            <a:r>
              <a:rPr lang="el-GR" dirty="0" smtClean="0"/>
              <a:t>αλλαγής. </a:t>
            </a:r>
          </a:p>
        </p:txBody>
      </p:sp>
      <p:sp>
        <p:nvSpPr>
          <p:cNvPr id="4" name="Θέση περιεχομένου 3"/>
          <p:cNvSpPr>
            <a:spLocks noGrp="1"/>
          </p:cNvSpPr>
          <p:nvPr>
            <p:ph sz="half" idx="2"/>
          </p:nvPr>
        </p:nvSpPr>
        <p:spPr>
          <a:xfrm>
            <a:off x="4355976" y="2017713"/>
            <a:ext cx="4599112" cy="4114800"/>
          </a:xfrm>
        </p:spPr>
        <p:txBody>
          <a:bodyPr>
            <a:normAutofit/>
          </a:bodyPr>
          <a:lstStyle/>
          <a:p>
            <a:pPr marL="109728" indent="0">
              <a:buNone/>
            </a:pPr>
            <a:r>
              <a:rPr lang="el-GR" dirty="0" smtClean="0"/>
              <a:t>Ύφος </a:t>
            </a:r>
            <a:r>
              <a:rPr lang="el-GR" dirty="0"/>
              <a:t>και στυλ που δημιουργεί </a:t>
            </a:r>
            <a:r>
              <a:rPr lang="el-GR" dirty="0" smtClean="0"/>
              <a:t>εμπιστοσύνη.</a:t>
            </a:r>
          </a:p>
          <a:p>
            <a:pPr marL="109728" indent="0">
              <a:buNone/>
            </a:pPr>
            <a:r>
              <a:rPr lang="el-GR" dirty="0" smtClean="0"/>
              <a:t> </a:t>
            </a:r>
            <a:endParaRPr lang="el-GR" dirty="0"/>
          </a:p>
          <a:p>
            <a:pPr marL="109728" lvl="0" indent="0">
              <a:buClr>
                <a:srgbClr val="A04DA3"/>
              </a:buClr>
              <a:buNone/>
            </a:pPr>
            <a:r>
              <a:rPr lang="el-GR" dirty="0" smtClean="0"/>
              <a:t>Προθυμία </a:t>
            </a:r>
            <a:r>
              <a:rPr lang="el-GR" dirty="0"/>
              <a:t>για καινοτομία και </a:t>
            </a:r>
            <a:r>
              <a:rPr lang="el-GR" dirty="0" smtClean="0"/>
              <a:t>δράση, υιοθέτηση </a:t>
            </a:r>
            <a:r>
              <a:rPr lang="el-GR" dirty="0" smtClean="0">
                <a:solidFill>
                  <a:prstClr val="black"/>
                </a:solidFill>
              </a:rPr>
              <a:t>βιώσιμων  πρακτικών  με υψηλό γνωστικό υπόβαθρο </a:t>
            </a:r>
            <a:r>
              <a:rPr lang="el-GR" dirty="0">
                <a:solidFill>
                  <a:prstClr val="black"/>
                </a:solidFill>
              </a:rPr>
              <a:t>(</a:t>
            </a:r>
            <a:r>
              <a:rPr lang="el-GR" dirty="0" err="1">
                <a:solidFill>
                  <a:prstClr val="black"/>
                </a:solidFill>
              </a:rPr>
              <a:t>LaBier</a:t>
            </a:r>
            <a:r>
              <a:rPr lang="el-GR" dirty="0">
                <a:solidFill>
                  <a:prstClr val="black"/>
                </a:solidFill>
              </a:rPr>
              <a:t>, </a:t>
            </a:r>
            <a:r>
              <a:rPr lang="el-GR" dirty="0" smtClean="0">
                <a:solidFill>
                  <a:prstClr val="black"/>
                </a:solidFill>
              </a:rPr>
              <a:t>2012).</a:t>
            </a:r>
            <a:endParaRPr lang="el-GR" dirty="0">
              <a:solidFill>
                <a:prstClr val="black"/>
              </a:solidFill>
            </a:endParaRPr>
          </a:p>
          <a:p>
            <a:endParaRPr lang="el-GR" dirty="0"/>
          </a:p>
        </p:txBody>
      </p:sp>
    </p:spTree>
    <p:extLst>
      <p:ext uri="{BB962C8B-B14F-4D97-AF65-F5344CB8AC3E}">
        <p14:creationId xmlns:p14="http://schemas.microsoft.com/office/powerpoint/2010/main" val="545492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611560" y="1988840"/>
            <a:ext cx="7272808" cy="4114800"/>
          </a:xfrm>
        </p:spPr>
        <p:txBody>
          <a:bodyPr>
            <a:normAutofit fontScale="85000" lnSpcReduction="20000"/>
          </a:bodyPr>
          <a:lstStyle/>
          <a:p>
            <a:pPr algn="just"/>
            <a:r>
              <a:rPr lang="el-GR" dirty="0" smtClean="0"/>
              <a:t>Στη </a:t>
            </a:r>
            <a:r>
              <a:rPr lang="el-GR" dirty="0"/>
              <a:t>συνάντηση της οικουμενικά </a:t>
            </a:r>
            <a:r>
              <a:rPr lang="el-GR" dirty="0" smtClean="0"/>
              <a:t>καθορισμένης </a:t>
            </a:r>
            <a:r>
              <a:rPr lang="el-GR" dirty="0"/>
              <a:t>τεχνικής με τον σύγχρονο </a:t>
            </a:r>
            <a:r>
              <a:rPr lang="el-GR" dirty="0" smtClean="0"/>
              <a:t>άνθρωπο, ο ηγέτης βλέπει </a:t>
            </a:r>
            <a:r>
              <a:rPr lang="el-GR" dirty="0"/>
              <a:t>µ</a:t>
            </a:r>
            <a:r>
              <a:rPr lang="el-GR" dirty="0" err="1"/>
              <a:t>ακριά</a:t>
            </a:r>
            <a:r>
              <a:rPr lang="el-GR" dirty="0"/>
              <a:t>, </a:t>
            </a:r>
            <a:r>
              <a:rPr lang="el-GR" dirty="0" smtClean="0"/>
              <a:t>έχει </a:t>
            </a:r>
            <a:r>
              <a:rPr lang="el-GR" dirty="0"/>
              <a:t>ανοιχτούς ορίζοντες και </a:t>
            </a:r>
            <a:r>
              <a:rPr lang="el-GR" dirty="0" smtClean="0"/>
              <a:t>προσεγγίζει </a:t>
            </a:r>
            <a:r>
              <a:rPr lang="el-GR" dirty="0"/>
              <a:t>την ηγεσία διαφορετικά, µ</a:t>
            </a:r>
            <a:r>
              <a:rPr lang="el-GR" dirty="0" err="1"/>
              <a:t>έσα</a:t>
            </a:r>
            <a:r>
              <a:rPr lang="el-GR" dirty="0"/>
              <a:t> από την τέχνη ή το </a:t>
            </a:r>
            <a:r>
              <a:rPr lang="el-GR" dirty="0" err="1"/>
              <a:t>mindful</a:t>
            </a:r>
            <a:r>
              <a:rPr lang="el-GR" dirty="0"/>
              <a:t> </a:t>
            </a:r>
            <a:r>
              <a:rPr lang="el-GR" dirty="0" err="1"/>
              <a:t>thinking</a:t>
            </a:r>
            <a:r>
              <a:rPr lang="el-GR" dirty="0"/>
              <a:t>. </a:t>
            </a:r>
            <a:endParaRPr lang="el-GR" dirty="0" smtClean="0"/>
          </a:p>
          <a:p>
            <a:pPr algn="just"/>
            <a:r>
              <a:rPr lang="el-GR" dirty="0" smtClean="0"/>
              <a:t>Παύει να ψαρεύει στα </a:t>
            </a:r>
            <a:r>
              <a:rPr lang="el-GR" dirty="0"/>
              <a:t>θολά νερά </a:t>
            </a:r>
            <a:r>
              <a:rPr lang="el-GR" dirty="0" smtClean="0"/>
              <a:t>των </a:t>
            </a:r>
            <a:r>
              <a:rPr lang="el-GR" dirty="0"/>
              <a:t>«αξιών» και των «</a:t>
            </a:r>
            <a:r>
              <a:rPr lang="el-GR" dirty="0" smtClean="0"/>
              <a:t>ολοτήτων, επειδή είναι γνώστης και διαμορφωτής αξιών και ιδεών.</a:t>
            </a:r>
          </a:p>
          <a:p>
            <a:pPr algn="just"/>
            <a:r>
              <a:rPr lang="el-GR" dirty="0" smtClean="0"/>
              <a:t>Ο ηγέτης γίνεται πιο ευέλικτος, χωρίς ηλικία (Διευθύνοντες σύμβουλοι σε πολυεθνικές είναι πλέον 16- 18 χρονών, διαθέτοντας το χάρισμα της επικοινωνίας και της αλληλεπίδρασης με την αγορά) πιο πολύπλοκος, πιο καινοτόμος, πιο επικοινωνιακός, οργανωτικός, υπεύθυνος,  διαχειριστής και άρα τουλάχιστον αμφίσημος…..</a:t>
            </a:r>
            <a:endParaRPr lang="el-GR" dirty="0"/>
          </a:p>
          <a:p>
            <a:endParaRPr lang="el-GR" dirty="0"/>
          </a:p>
        </p:txBody>
      </p:sp>
    </p:spTree>
    <p:extLst>
      <p:ext uri="{BB962C8B-B14F-4D97-AF65-F5344CB8AC3E}">
        <p14:creationId xmlns:p14="http://schemas.microsoft.com/office/powerpoint/2010/main" val="1823758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323528" y="2017713"/>
            <a:ext cx="8208912" cy="4114800"/>
          </a:xfrm>
        </p:spPr>
        <p:txBody>
          <a:bodyPr>
            <a:normAutofit/>
          </a:bodyPr>
          <a:lstStyle/>
          <a:p>
            <a:pPr algn="just"/>
            <a:r>
              <a:rPr lang="el-GR" sz="2400" dirty="0"/>
              <a:t>Οι ηγέτες που διατηρούν </a:t>
            </a:r>
            <a:r>
              <a:rPr lang="el-GR" sz="2400" dirty="0" smtClean="0"/>
              <a:t>βιώσιμη </a:t>
            </a:r>
            <a:r>
              <a:rPr lang="el-GR" sz="2400" dirty="0"/>
              <a:t>αλήθεια στον οργανισμό </a:t>
            </a:r>
            <a:r>
              <a:rPr lang="el-GR" sz="2400" dirty="0" smtClean="0"/>
              <a:t>ενημερώνονται </a:t>
            </a:r>
            <a:r>
              <a:rPr lang="el-GR" sz="2400" dirty="0"/>
              <a:t>για τους κανονισμούς, τις πολιτικές και τα πρότυπα της </a:t>
            </a:r>
            <a:r>
              <a:rPr lang="el-GR" sz="2400" dirty="0" smtClean="0"/>
              <a:t>τεχνολογίας. Διασφαλίζουν </a:t>
            </a:r>
            <a:r>
              <a:rPr lang="el-GR" sz="2400" dirty="0"/>
              <a:t>ότι οι κανόνες και τα πρότυπα της εταιρείας για τον τρόπο χρήσης της τεχνολογίας παραμένουν </a:t>
            </a:r>
            <a:r>
              <a:rPr lang="el-GR" sz="2400" dirty="0" smtClean="0"/>
              <a:t>σχετικοί/α </a:t>
            </a:r>
            <a:r>
              <a:rPr lang="el-GR" sz="2400" dirty="0"/>
              <a:t>και </a:t>
            </a:r>
            <a:r>
              <a:rPr lang="el-GR" sz="2400" dirty="0" err="1" smtClean="0"/>
              <a:t>προσβάσιμοι</a:t>
            </a:r>
            <a:r>
              <a:rPr lang="el-GR" sz="2400" dirty="0" smtClean="0"/>
              <a:t>/α </a:t>
            </a:r>
            <a:r>
              <a:rPr lang="el-GR" sz="2400" dirty="0"/>
              <a:t>σε </a:t>
            </a:r>
            <a:r>
              <a:rPr lang="el-GR" sz="2400" dirty="0" smtClean="0"/>
              <a:t>όλους.</a:t>
            </a:r>
          </a:p>
          <a:p>
            <a:pPr algn="just"/>
            <a:r>
              <a:rPr lang="el-GR" sz="2400" dirty="0" smtClean="0"/>
              <a:t>Στην ψηφιακή εποχή, ο ηγέτης μπορεί να είναι ένας διαχειριστής προγραμμάτων, τεχνικών μεθόδων και συνάμα επιδέξιος διαλεκτικός και ρήτορας χρησιμοποιώντας τον λόγο με ροπή προς όφελός του.</a:t>
            </a:r>
          </a:p>
          <a:p>
            <a:endParaRPr lang="el-GR" dirty="0"/>
          </a:p>
        </p:txBody>
      </p:sp>
    </p:spTree>
    <p:extLst>
      <p:ext uri="{BB962C8B-B14F-4D97-AF65-F5344CB8AC3E}">
        <p14:creationId xmlns:p14="http://schemas.microsoft.com/office/powerpoint/2010/main" val="1107111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251520" y="1700808"/>
            <a:ext cx="7344816" cy="4431705"/>
          </a:xfrm>
        </p:spPr>
        <p:txBody>
          <a:bodyPr>
            <a:normAutofit fontScale="62500" lnSpcReduction="20000"/>
          </a:bodyPr>
          <a:lstStyle/>
          <a:p>
            <a:pPr algn="just"/>
            <a:r>
              <a:rPr lang="el-GR" dirty="0" smtClean="0"/>
              <a:t> </a:t>
            </a:r>
            <a:r>
              <a:rPr lang="el-GR" sz="3200" dirty="0" smtClean="0"/>
              <a:t>«</a:t>
            </a:r>
            <a:r>
              <a:rPr lang="el-GR" sz="3200" dirty="0"/>
              <a:t>Διασκορπισμένος στο Διαδίκτυο, </a:t>
            </a:r>
            <a:r>
              <a:rPr lang="el-GR" sz="3200" dirty="0" smtClean="0"/>
              <a:t>ο Ηγέτης μπορεί να βρίσκεται παντού και πουθενά. Ο χώρος δεν </a:t>
            </a:r>
            <a:r>
              <a:rPr lang="el-GR" sz="3200" dirty="0"/>
              <a:t>μπορεί πλέον να καθοριστεί με καθαρά φυσικά </a:t>
            </a:r>
            <a:r>
              <a:rPr lang="el-GR" sz="3200" dirty="0" smtClean="0"/>
              <a:t>κριτήρια.</a:t>
            </a:r>
          </a:p>
          <a:p>
            <a:pPr algn="just"/>
            <a:r>
              <a:rPr lang="el-GR" sz="3200" dirty="0" smtClean="0"/>
              <a:t>Έτσι</a:t>
            </a:r>
            <a:r>
              <a:rPr lang="el-GR" sz="3200" dirty="0"/>
              <a:t>, το μόνο που μπορούμε πραγματικά να επιβεβαιώσουμε </a:t>
            </a:r>
            <a:r>
              <a:rPr lang="el-GR" sz="3200" dirty="0" smtClean="0"/>
              <a:t>είναι </a:t>
            </a:r>
            <a:r>
              <a:rPr lang="el-GR" sz="3200" dirty="0"/>
              <a:t>ότι </a:t>
            </a:r>
            <a:r>
              <a:rPr lang="el-GR" sz="3200" dirty="0" smtClean="0"/>
              <a:t>το έργο του Ηγέτη περιλαμβάνει </a:t>
            </a:r>
            <a:r>
              <a:rPr lang="el-GR" sz="3200" dirty="0"/>
              <a:t>μια μορφή ψηφιακής επικοινωνίας στην οποία οι πληροφορίες μεταδίδονται </a:t>
            </a:r>
            <a:r>
              <a:rPr lang="el-GR" sz="3200" dirty="0" smtClean="0"/>
              <a:t>και οι </a:t>
            </a:r>
            <a:r>
              <a:rPr lang="el-GR" sz="3200" dirty="0"/>
              <a:t>άνθρωποι μοιράζονται το διανοητικό τους έργο. Αυτό δεν είναι απλά επικοινωνία ανταλλαγής πληροφοριών. Όπως έχουν ανακαλύψει πολλοί ενθουσιώδεις θιασώτες </a:t>
            </a:r>
            <a:r>
              <a:rPr lang="el-GR" sz="3200" dirty="0" smtClean="0"/>
              <a:t>της Τεχνολογίας , </a:t>
            </a:r>
            <a:r>
              <a:rPr lang="el-GR" sz="3200" dirty="0"/>
              <a:t>ο κόσμος </a:t>
            </a:r>
            <a:r>
              <a:rPr lang="el-GR" sz="3200" dirty="0" smtClean="0"/>
              <a:t>πλέον είναι </a:t>
            </a:r>
            <a:r>
              <a:rPr lang="el-GR" sz="3200" dirty="0"/>
              <a:t>σφαίρα δραστηριότητας στην οποία μπορούν να διαμορφωθούν φανταστικές καταστάσεις μέσω της εικονικής πραγματικότητας. Σ' αυτή τη σφαίρα οι ανθρώπινες υπάρξεις αλληλεπιδρούν μεταξύ τους με τρόπους που μπορούν να περιοριστούν μόνο από τις δυνατότητες της φαντασίας τους. </a:t>
            </a:r>
          </a:p>
        </p:txBody>
      </p:sp>
    </p:spTree>
    <p:extLst>
      <p:ext uri="{BB962C8B-B14F-4D97-AF65-F5344CB8AC3E}">
        <p14:creationId xmlns:p14="http://schemas.microsoft.com/office/powerpoint/2010/main" val="3571074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323528" y="1628800"/>
            <a:ext cx="7416824" cy="4503713"/>
          </a:xfrm>
        </p:spPr>
        <p:txBody>
          <a:bodyPr>
            <a:normAutofit fontScale="55000" lnSpcReduction="20000"/>
          </a:bodyPr>
          <a:lstStyle/>
          <a:p>
            <a:pPr marL="0" indent="0">
              <a:buNone/>
            </a:pPr>
            <a:r>
              <a:rPr lang="el-GR" dirty="0"/>
              <a:t>Η </a:t>
            </a:r>
            <a:r>
              <a:rPr lang="el-GR" sz="3300" dirty="0" err="1"/>
              <a:t>τεχνοεπιστήμη</a:t>
            </a:r>
            <a:r>
              <a:rPr lang="el-GR" sz="3300" dirty="0"/>
              <a:t>, το χρήμα και ο κυβερνοχώρος δημιουργούν νέους τύπους κοινωνικών και διαπροσωπικών σχέσεων. Το μήνυμα και η άμεση επικοινωνία πλέον υποκρύπτονται, διαμορφώνονται αναλόγως και γίνονται αντικείμενο </a:t>
            </a:r>
            <a:r>
              <a:rPr lang="el-GR" sz="3300" dirty="0" smtClean="0"/>
              <a:t> χειρισμού</a:t>
            </a:r>
            <a:r>
              <a:rPr lang="el-GR" sz="3300" dirty="0"/>
              <a:t> </a:t>
            </a:r>
            <a:r>
              <a:rPr lang="el-GR" sz="3300" dirty="0" smtClean="0"/>
              <a:t>του Ηγέτη. </a:t>
            </a:r>
            <a:r>
              <a:rPr lang="el-GR" sz="3300" dirty="0"/>
              <a:t>Το σημείο αναδιπλώνεται, αναιρείται, αποκτά </a:t>
            </a:r>
            <a:r>
              <a:rPr lang="el-GR" sz="3300" dirty="0" err="1"/>
              <a:t>ανιέρη</a:t>
            </a:r>
            <a:r>
              <a:rPr lang="el-GR" sz="3300" dirty="0"/>
              <a:t> φύση και πολλές φορές αναστέλλεται</a:t>
            </a:r>
            <a:r>
              <a:rPr lang="el-GR" sz="3300" dirty="0" smtClean="0"/>
              <a:t>.</a:t>
            </a:r>
          </a:p>
          <a:p>
            <a:pPr marL="0" indent="0" algn="just">
              <a:buNone/>
            </a:pPr>
            <a:r>
              <a:rPr lang="el-GR" sz="3300" dirty="0"/>
              <a:t>Ο Ηγέτης της τεχνολογίας, της καινοτομίας διαβάζει αντίστροφα τη διάκριση Φίλος -  Εχθρός, όπως τη διατύπωσε ο </a:t>
            </a:r>
            <a:r>
              <a:rPr lang="en-US" sz="3300" dirty="0"/>
              <a:t>C. Schmitt. </a:t>
            </a:r>
            <a:r>
              <a:rPr lang="el-GR" sz="3300" dirty="0"/>
              <a:t>Ένας Αμερικανός πρόεδρος έλεγε:  </a:t>
            </a:r>
          </a:p>
          <a:p>
            <a:pPr algn="just"/>
            <a:r>
              <a:rPr lang="el-GR" sz="3300" i="1" dirty="0"/>
              <a:t>μπαίνοντας σε μια αίθουσα, αντιλαμβάνομαι αμέσως ποιός είναι φίλος ή εχθρός και προσαρμόζω ανάλογα τον πολιτικό μου λόγο.</a:t>
            </a:r>
          </a:p>
          <a:p>
            <a:pPr marL="0" indent="0" algn="just">
              <a:buNone/>
            </a:pPr>
            <a:r>
              <a:rPr lang="el-GR" sz="3300" dirty="0"/>
              <a:t>Στην εποχή της τεχνητής νοημοσύνης, της </a:t>
            </a:r>
            <a:r>
              <a:rPr lang="en-US" sz="3300" dirty="0"/>
              <a:t>VR, o </a:t>
            </a:r>
            <a:r>
              <a:rPr lang="el-GR" sz="3300" dirty="0"/>
              <a:t>ηγέτης δεν προσδιορίζει το προφίλ του μετρώντας φίλους ή </a:t>
            </a:r>
            <a:r>
              <a:rPr lang="el-GR" sz="3300" dirty="0" smtClean="0"/>
              <a:t>εχθρούς, δεν τους χρειάζεται, </a:t>
            </a:r>
            <a:r>
              <a:rPr lang="el-GR" sz="3300" dirty="0"/>
              <a:t>αλλά η ικανότητά του έγκειται στον αριθμό των </a:t>
            </a:r>
            <a:r>
              <a:rPr lang="el-GR" sz="3300" dirty="0" err="1"/>
              <a:t>συμμάχων…..εκείνων</a:t>
            </a:r>
            <a:r>
              <a:rPr lang="el-GR" sz="3300" dirty="0"/>
              <a:t> με το ίδιο όραμα και </a:t>
            </a:r>
            <a:r>
              <a:rPr lang="el-GR" sz="3300" dirty="0" smtClean="0"/>
              <a:t>τεχνογνωσία, που τους συνδέουν σχέσεις εξουσίας με </a:t>
            </a:r>
            <a:r>
              <a:rPr lang="el-GR" sz="3300" dirty="0"/>
              <a:t>την μορφή της απόλυτης υποταγής. </a:t>
            </a:r>
            <a:endParaRPr lang="el-GR" sz="3300" dirty="0" smtClean="0"/>
          </a:p>
          <a:p>
            <a:pPr marL="0" indent="0" algn="just">
              <a:buNone/>
            </a:pPr>
            <a:r>
              <a:rPr lang="el-GR" sz="3300" dirty="0" smtClean="0"/>
              <a:t>Ο ηγέτης γίνεται </a:t>
            </a:r>
            <a:r>
              <a:rPr lang="el-GR" sz="3300" dirty="0"/>
              <a:t>κυνηγός, ιδιοκτήτης και κυρίαρχος, τρομερότερος από ποτέ άλλοτε</a:t>
            </a:r>
            <a:r>
              <a:rPr lang="el-GR" sz="3300" dirty="0" smtClean="0"/>
              <a:t>., διαχειριστής και Κυβερνήτης.</a:t>
            </a:r>
            <a:endParaRPr lang="el-GR" sz="3300" dirty="0"/>
          </a:p>
        </p:txBody>
      </p:sp>
    </p:spTree>
    <p:extLst>
      <p:ext uri="{BB962C8B-B14F-4D97-AF65-F5344CB8AC3E}">
        <p14:creationId xmlns:p14="http://schemas.microsoft.com/office/powerpoint/2010/main" val="1870672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ΗΓΕΤΗΣ ΚΑΙ ΤΕΧΝΟΛΟΓΙΑ</a:t>
            </a:r>
          </a:p>
        </p:txBody>
      </p:sp>
      <p:sp>
        <p:nvSpPr>
          <p:cNvPr id="3" name="Θέση κειμένου 2"/>
          <p:cNvSpPr>
            <a:spLocks noGrp="1"/>
          </p:cNvSpPr>
          <p:nvPr>
            <p:ph type="body" sz="half" idx="1"/>
          </p:nvPr>
        </p:nvSpPr>
        <p:spPr>
          <a:xfrm>
            <a:off x="683568" y="1772816"/>
            <a:ext cx="7560840" cy="4114800"/>
          </a:xfrm>
        </p:spPr>
        <p:txBody>
          <a:bodyPr>
            <a:normAutofit fontScale="92500" lnSpcReduction="10000"/>
          </a:bodyPr>
          <a:lstStyle/>
          <a:p>
            <a:pPr marL="0" indent="0" algn="just">
              <a:buNone/>
            </a:pPr>
            <a:r>
              <a:rPr lang="el-GR" dirty="0"/>
              <a:t>Πρόκειται για έναν </a:t>
            </a:r>
            <a:r>
              <a:rPr lang="el-GR" dirty="0" smtClean="0"/>
              <a:t>Ηγέτη </a:t>
            </a:r>
            <a:r>
              <a:rPr lang="el-GR" dirty="0" err="1" smtClean="0"/>
              <a:t>υπερκειμενικό</a:t>
            </a:r>
            <a:r>
              <a:rPr lang="el-GR" dirty="0"/>
              <a:t>, διάσπαρτο, ζωντανό, δυνητικό, πολλαπλασιαζόμενο, </a:t>
            </a:r>
            <a:r>
              <a:rPr lang="el-GR" dirty="0" smtClean="0"/>
              <a:t>ατέλειωτο, όπως ακριβώς και οι απεριόριστες εκδοχές της σύγχρονης Τεχνολογίας.</a:t>
            </a:r>
            <a:r>
              <a:rPr lang="el-GR" dirty="0"/>
              <a:t> </a:t>
            </a:r>
            <a:endParaRPr lang="el-GR" dirty="0" smtClean="0"/>
          </a:p>
          <a:p>
            <a:pPr marL="0" indent="0" algn="just">
              <a:buNone/>
            </a:pPr>
            <a:r>
              <a:rPr lang="el-GR" dirty="0" smtClean="0"/>
              <a:t>Κλείνοντας με </a:t>
            </a:r>
            <a:r>
              <a:rPr lang="en-US" dirty="0" smtClean="0"/>
              <a:t>M. Heidegger, </a:t>
            </a:r>
            <a:r>
              <a:rPr lang="el-GR" dirty="0" smtClean="0"/>
              <a:t>στην </a:t>
            </a:r>
            <a:r>
              <a:rPr lang="el-GR" dirty="0"/>
              <a:t>συζήτηση στο </a:t>
            </a:r>
            <a:r>
              <a:rPr lang="el-GR" dirty="0" err="1" smtClean="0"/>
              <a:t>Spiegel</a:t>
            </a:r>
            <a:r>
              <a:rPr lang="en-US" dirty="0" smtClean="0"/>
              <a:t>,</a:t>
            </a:r>
            <a:r>
              <a:rPr lang="el-GR" dirty="0" smtClean="0"/>
              <a:t> </a:t>
            </a:r>
            <a:r>
              <a:rPr lang="el-GR" dirty="0"/>
              <a:t>ρίχνει το βάρος στην θεώρηση της Τεχνικής ως διαδικασίας που «όλο και περισσότερο αποσπά και ξεριζώνει τον άνθρωπο από τη γη</a:t>
            </a:r>
            <a:r>
              <a:rPr lang="el-GR" dirty="0" smtClean="0"/>
              <a:t>» </a:t>
            </a:r>
            <a:r>
              <a:rPr lang="el-GR" dirty="0"/>
              <a:t>, ενώ </a:t>
            </a:r>
            <a:r>
              <a:rPr lang="el-GR" dirty="0" smtClean="0"/>
              <a:t>«</a:t>
            </a:r>
            <a:r>
              <a:rPr lang="el-GR" dirty="0"/>
              <a:t>κάθε τι το ουσιαστικό και το μεγάλο γεννήθηκε μόνον από το γεγονός ότι ο άνθρωπος είχε μια πατρίδα και ήταν ριζωμένος σε μια παράδοση</a:t>
            </a:r>
            <a:r>
              <a:rPr lang="el-GR" dirty="0" smtClean="0"/>
              <a:t>». </a:t>
            </a:r>
            <a:endParaRPr lang="el-GR" dirty="0"/>
          </a:p>
        </p:txBody>
      </p:sp>
    </p:spTree>
    <p:extLst>
      <p:ext uri="{BB962C8B-B14F-4D97-AF65-F5344CB8AC3E}">
        <p14:creationId xmlns:p14="http://schemas.microsoft.com/office/powerpoint/2010/main" val="2372124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ΜΕΤΑΣΧΗΜΑΤΙΣΤΙΚΟΣ ΗΓΕΤΗΣ</a:t>
            </a:r>
            <a:endParaRPr lang="el-GR" dirty="0"/>
          </a:p>
        </p:txBody>
      </p:sp>
      <p:sp>
        <p:nvSpPr>
          <p:cNvPr id="3" name="Θέση κειμένου 2"/>
          <p:cNvSpPr>
            <a:spLocks noGrp="1"/>
          </p:cNvSpPr>
          <p:nvPr>
            <p:ph type="body" sz="half" idx="1"/>
          </p:nvPr>
        </p:nvSpPr>
        <p:spPr>
          <a:xfrm>
            <a:off x="827584" y="2060848"/>
            <a:ext cx="7416824" cy="4114800"/>
          </a:xfrm>
        </p:spPr>
        <p:txBody>
          <a:bodyPr>
            <a:normAutofit/>
          </a:bodyPr>
          <a:lstStyle/>
          <a:p>
            <a:r>
              <a:rPr lang="el-GR" dirty="0" smtClean="0"/>
              <a:t>Ο </a:t>
            </a:r>
            <a:r>
              <a:rPr lang="el-GR" dirty="0" err="1" smtClean="0"/>
              <a:t>VanVelsor</a:t>
            </a:r>
            <a:r>
              <a:rPr lang="el-GR" dirty="0" smtClean="0"/>
              <a:t> </a:t>
            </a:r>
            <a:r>
              <a:rPr lang="el-GR" dirty="0"/>
              <a:t>στο βιβλίο </a:t>
            </a:r>
            <a:r>
              <a:rPr lang="el-GR" dirty="0" smtClean="0"/>
              <a:t>του </a:t>
            </a:r>
            <a:r>
              <a:rPr lang="el-GR" dirty="0"/>
              <a:t>περί ανάπτυξης της ηγεσίας με τίτλο «</a:t>
            </a:r>
            <a:r>
              <a:rPr lang="el-GR" dirty="0" err="1" smtClean="0"/>
              <a:t>Handbook</a:t>
            </a:r>
            <a:r>
              <a:rPr lang="el-GR" dirty="0" smtClean="0"/>
              <a:t> </a:t>
            </a:r>
            <a:r>
              <a:rPr lang="el-GR" dirty="0" err="1" smtClean="0"/>
              <a:t>of</a:t>
            </a:r>
            <a:r>
              <a:rPr lang="el-GR" dirty="0" smtClean="0"/>
              <a:t> </a:t>
            </a:r>
            <a:r>
              <a:rPr lang="el-GR" dirty="0" err="1"/>
              <a:t>leadership</a:t>
            </a:r>
            <a:r>
              <a:rPr lang="el-GR" dirty="0"/>
              <a:t> </a:t>
            </a:r>
            <a:r>
              <a:rPr lang="el-GR" dirty="0" err="1"/>
              <a:t>development</a:t>
            </a:r>
            <a:r>
              <a:rPr lang="el-GR" dirty="0"/>
              <a:t>» (2004) </a:t>
            </a:r>
            <a:r>
              <a:rPr lang="el-GR" dirty="0" smtClean="0"/>
              <a:t>υπογραμμίζει </a:t>
            </a:r>
            <a:r>
              <a:rPr lang="el-GR" dirty="0"/>
              <a:t>πως ο ρόλος της </a:t>
            </a:r>
            <a:r>
              <a:rPr lang="el-GR" dirty="0" smtClean="0"/>
              <a:t>μετασχηματιστικής ηγεσίας </a:t>
            </a:r>
            <a:r>
              <a:rPr lang="el-GR" dirty="0"/>
              <a:t>αφορά </a:t>
            </a:r>
            <a:r>
              <a:rPr lang="el-GR" dirty="0" smtClean="0"/>
              <a:t>στην ολοκλήρωση </a:t>
            </a:r>
            <a:r>
              <a:rPr lang="el-GR" dirty="0"/>
              <a:t>τριών καθηκόντων</a:t>
            </a:r>
            <a:r>
              <a:rPr lang="el-GR" dirty="0" smtClean="0"/>
              <a:t>:</a:t>
            </a:r>
            <a:endParaRPr lang="el-GR" dirty="0"/>
          </a:p>
          <a:p>
            <a:r>
              <a:rPr lang="el-GR" dirty="0" smtClean="0"/>
              <a:t>τον </a:t>
            </a:r>
            <a:r>
              <a:rPr lang="el-GR" dirty="0"/>
              <a:t>καθορισμό της κατεύθυνσης,</a:t>
            </a:r>
          </a:p>
          <a:p>
            <a:r>
              <a:rPr lang="el-GR" dirty="0" smtClean="0"/>
              <a:t>τη </a:t>
            </a:r>
            <a:r>
              <a:rPr lang="el-GR" dirty="0"/>
              <a:t>δημιουργία ευθυγράμμισης και</a:t>
            </a:r>
          </a:p>
          <a:p>
            <a:r>
              <a:rPr lang="el-GR" dirty="0" smtClean="0"/>
              <a:t>τη </a:t>
            </a:r>
            <a:r>
              <a:rPr lang="el-GR" dirty="0"/>
              <a:t>διατήρηση της δέσμευσης.</a:t>
            </a:r>
          </a:p>
        </p:txBody>
      </p:sp>
    </p:spTree>
    <p:extLst>
      <p:ext uri="{BB962C8B-B14F-4D97-AF65-F5344CB8AC3E}">
        <p14:creationId xmlns:p14="http://schemas.microsoft.com/office/powerpoint/2010/main" val="2014666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617538"/>
            <a:ext cx="8332415" cy="1143000"/>
          </a:xfrm>
        </p:spPr>
        <p:txBody>
          <a:bodyPr>
            <a:normAutofit/>
          </a:bodyPr>
          <a:lstStyle/>
          <a:p>
            <a:r>
              <a:rPr lang="el-GR" dirty="0" smtClean="0"/>
              <a:t>ΜΕΤΑΣΧΗΜΑΤΙΣΤΙΚΗ ΗΓΕΣΙΑ ΚΑΙ ΗΘΙΚΗ </a:t>
            </a:r>
            <a:endParaRPr lang="el-GR" dirty="0"/>
          </a:p>
        </p:txBody>
      </p:sp>
      <p:sp>
        <p:nvSpPr>
          <p:cNvPr id="3" name="Θέση κειμένου 2"/>
          <p:cNvSpPr>
            <a:spLocks noGrp="1"/>
          </p:cNvSpPr>
          <p:nvPr>
            <p:ph type="body" sz="half" idx="1"/>
          </p:nvPr>
        </p:nvSpPr>
        <p:spPr>
          <a:xfrm>
            <a:off x="755576" y="1988840"/>
            <a:ext cx="7344816" cy="4114800"/>
          </a:xfrm>
        </p:spPr>
        <p:txBody>
          <a:bodyPr>
            <a:normAutofit fontScale="77500" lnSpcReduction="20000"/>
          </a:bodyPr>
          <a:lstStyle/>
          <a:p>
            <a:r>
              <a:rPr lang="el-GR" dirty="0"/>
              <a:t>Μετασχηματιστική  ηγεσία</a:t>
            </a:r>
          </a:p>
          <a:p>
            <a:endParaRPr lang="el-GR" dirty="0"/>
          </a:p>
          <a:p>
            <a:r>
              <a:rPr lang="el-GR" dirty="0"/>
              <a:t>Ορισμένοι σχολιαστές, ωστόσο, εξακολουθούν να έχουν επιφυλάξεις για το αν η μετασχηματιστική ηγεσία σέβεται επαρκώς την αυτονομία των οπαδών. Επομένως  πολλά εξαρτώνται από τον τρόπο με τον οποίο λαμβάνει χώρα ο μετασχηματισμός.</a:t>
            </a:r>
          </a:p>
          <a:p>
            <a:r>
              <a:rPr lang="el-GR" dirty="0"/>
              <a:t>Ο </a:t>
            </a:r>
            <a:r>
              <a:rPr lang="el-GR" dirty="0" err="1"/>
              <a:t>Michael</a:t>
            </a:r>
            <a:r>
              <a:rPr lang="el-GR" dirty="0"/>
              <a:t> </a:t>
            </a:r>
            <a:r>
              <a:rPr lang="el-GR" dirty="0" err="1"/>
              <a:t>Keeley</a:t>
            </a:r>
            <a:r>
              <a:rPr lang="el-GR" dirty="0"/>
              <a:t> (1995) εξέφρασε μία σημαντική </a:t>
            </a:r>
            <a:r>
              <a:rPr lang="el-GR" dirty="0" smtClean="0"/>
              <a:t>επιφύλαξη </a:t>
            </a:r>
            <a:r>
              <a:rPr lang="el-GR" dirty="0"/>
              <a:t>σχετικά με τη μετασχηματιστική ηγεσία. Υπάρχει ο κίνδυνος η ενότητα  του σκοπού να επιτευχθεί </a:t>
            </a:r>
            <a:r>
              <a:rPr lang="el-GR" dirty="0" smtClean="0"/>
              <a:t>ωθώντας </a:t>
            </a:r>
            <a:r>
              <a:rPr lang="el-GR" dirty="0"/>
              <a:t>τις φωνές της μειοψηφίας να σωπάσουν. Βασιζόμενος στην πολιτική φιλοσοφία του </a:t>
            </a:r>
            <a:r>
              <a:rPr lang="el-GR" dirty="0" err="1"/>
              <a:t>James</a:t>
            </a:r>
            <a:r>
              <a:rPr lang="el-GR" dirty="0"/>
              <a:t> </a:t>
            </a:r>
            <a:r>
              <a:rPr lang="el-GR" dirty="0" err="1"/>
              <a:t>Madison</a:t>
            </a:r>
            <a:r>
              <a:rPr lang="el-GR" dirty="0"/>
              <a:t>, ο  </a:t>
            </a:r>
            <a:r>
              <a:rPr lang="el-GR" dirty="0" err="1"/>
              <a:t>Keeley</a:t>
            </a:r>
            <a:r>
              <a:rPr lang="el-GR" dirty="0"/>
              <a:t> υποστηρίζει ότι η μετασχηματιστική ηγεσία μπορεί στην  πραγματικότητα να μετατραπεί σε τυραννία της πλειοψηφίας.</a:t>
            </a:r>
          </a:p>
          <a:p>
            <a:endParaRPr lang="el-GR" dirty="0"/>
          </a:p>
        </p:txBody>
      </p:sp>
    </p:spTree>
    <p:extLst>
      <p:ext uri="{BB962C8B-B14F-4D97-AF65-F5344CB8AC3E}">
        <p14:creationId xmlns:p14="http://schemas.microsoft.com/office/powerpoint/2010/main" val="1114976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ΠΩΣ ΟΡΙΖΕΤΑΙ Ο </a:t>
            </a:r>
            <a:r>
              <a:rPr lang="el-GR" dirty="0" smtClean="0"/>
              <a:t>ΗΓΕΤΗΣ</a:t>
            </a:r>
            <a:r>
              <a:rPr lang="el-GR" dirty="0"/>
              <a:t/>
            </a:r>
            <a:br>
              <a:rPr lang="el-GR" dirty="0"/>
            </a:br>
            <a:endParaRPr lang="el-GR" dirty="0"/>
          </a:p>
        </p:txBody>
      </p:sp>
      <p:sp>
        <p:nvSpPr>
          <p:cNvPr id="3" name="Θέση κειμένου 2"/>
          <p:cNvSpPr>
            <a:spLocks noGrp="1"/>
          </p:cNvSpPr>
          <p:nvPr>
            <p:ph type="body" sz="half" idx="1"/>
          </p:nvPr>
        </p:nvSpPr>
        <p:spPr>
          <a:xfrm>
            <a:off x="539552" y="2017713"/>
            <a:ext cx="4453136" cy="4114800"/>
          </a:xfrm>
        </p:spPr>
        <p:txBody>
          <a:bodyPr>
            <a:normAutofit fontScale="92500" lnSpcReduction="20000"/>
          </a:bodyPr>
          <a:lstStyle/>
          <a:p>
            <a:pPr marL="193040" lvl="0" indent="0">
              <a:spcBef>
                <a:spcPts val="0"/>
              </a:spcBef>
              <a:buNone/>
            </a:pPr>
            <a:r>
              <a:rPr lang="el-GR" sz="2000" b="1" spc="-5" dirty="0">
                <a:solidFill>
                  <a:srgbClr val="000000"/>
                </a:solidFill>
                <a:latin typeface="Cambria" pitchFamily="18" charset="0"/>
                <a:ea typeface="Cambria" pitchFamily="18" charset="0"/>
                <a:cs typeface="Times New Roman"/>
              </a:rPr>
              <a:t>Κατηγορίες</a:t>
            </a:r>
            <a:r>
              <a:rPr lang="el-GR" sz="2000" b="1" spc="-15" dirty="0">
                <a:solidFill>
                  <a:srgbClr val="000000"/>
                </a:solidFill>
                <a:latin typeface="Cambria" pitchFamily="18" charset="0"/>
                <a:ea typeface="Cambria" pitchFamily="18" charset="0"/>
                <a:cs typeface="Times New Roman"/>
              </a:rPr>
              <a:t> </a:t>
            </a:r>
            <a:r>
              <a:rPr lang="el-GR" sz="2000" b="1" dirty="0">
                <a:solidFill>
                  <a:srgbClr val="000000"/>
                </a:solidFill>
                <a:latin typeface="Cambria" pitchFamily="18" charset="0"/>
                <a:ea typeface="Cambria" pitchFamily="18" charset="0"/>
                <a:cs typeface="Times New Roman"/>
              </a:rPr>
              <a:t>εξουσίας</a:t>
            </a:r>
            <a:r>
              <a:rPr lang="el-GR" sz="2000" b="1" spc="-10" dirty="0">
                <a:solidFill>
                  <a:srgbClr val="000000"/>
                </a:solidFill>
                <a:latin typeface="Cambria" pitchFamily="18" charset="0"/>
                <a:ea typeface="Cambria" pitchFamily="18" charset="0"/>
                <a:cs typeface="Times New Roman"/>
              </a:rPr>
              <a:t> </a:t>
            </a:r>
            <a:r>
              <a:rPr lang="el-GR" sz="2000" b="1" spc="-5" dirty="0">
                <a:solidFill>
                  <a:srgbClr val="000000"/>
                </a:solidFill>
                <a:latin typeface="Cambria" pitchFamily="18" charset="0"/>
                <a:ea typeface="Cambria" pitchFamily="18" charset="0"/>
                <a:cs typeface="Times New Roman"/>
              </a:rPr>
              <a:t>ενός</a:t>
            </a:r>
            <a:r>
              <a:rPr lang="el-GR" sz="2000" b="1" spc="-10" dirty="0">
                <a:solidFill>
                  <a:srgbClr val="000000"/>
                </a:solidFill>
                <a:latin typeface="Cambria" pitchFamily="18" charset="0"/>
                <a:ea typeface="Cambria" pitchFamily="18" charset="0"/>
                <a:cs typeface="Times New Roman"/>
              </a:rPr>
              <a:t> </a:t>
            </a:r>
            <a:r>
              <a:rPr lang="el-GR" sz="2000" b="1" dirty="0">
                <a:solidFill>
                  <a:srgbClr val="000000"/>
                </a:solidFill>
                <a:latin typeface="Cambria" pitchFamily="18" charset="0"/>
                <a:ea typeface="Cambria" pitchFamily="18" charset="0"/>
                <a:cs typeface="Times New Roman"/>
              </a:rPr>
              <a:t>ηγέτη</a:t>
            </a:r>
            <a:r>
              <a:rPr lang="el-GR" sz="2000" b="1" spc="-5" dirty="0">
                <a:solidFill>
                  <a:srgbClr val="000000"/>
                </a:solidFill>
                <a:latin typeface="Cambria" pitchFamily="18" charset="0"/>
                <a:ea typeface="Cambria" pitchFamily="18" charset="0"/>
                <a:cs typeface="Times New Roman"/>
              </a:rPr>
              <a:t> </a:t>
            </a:r>
            <a:r>
              <a:rPr lang="el-GR" sz="2000" b="1" dirty="0">
                <a:solidFill>
                  <a:srgbClr val="000000"/>
                </a:solidFill>
                <a:latin typeface="Cambria" pitchFamily="18" charset="0"/>
                <a:ea typeface="Cambria" pitchFamily="18" charset="0"/>
                <a:cs typeface="Times New Roman"/>
              </a:rPr>
              <a:t>μέσα</a:t>
            </a:r>
            <a:r>
              <a:rPr lang="el-GR" sz="2000" b="1" spc="-5" dirty="0">
                <a:solidFill>
                  <a:srgbClr val="000000"/>
                </a:solidFill>
                <a:latin typeface="Cambria" pitchFamily="18" charset="0"/>
                <a:ea typeface="Cambria" pitchFamily="18" charset="0"/>
                <a:cs typeface="Times New Roman"/>
              </a:rPr>
              <a:t> </a:t>
            </a:r>
            <a:r>
              <a:rPr lang="el-GR" sz="2000" b="1" dirty="0">
                <a:solidFill>
                  <a:srgbClr val="000000"/>
                </a:solidFill>
                <a:latin typeface="Cambria" pitchFamily="18" charset="0"/>
                <a:ea typeface="Cambria" pitchFamily="18" charset="0"/>
                <a:cs typeface="Times New Roman"/>
              </a:rPr>
              <a:t>σε</a:t>
            </a:r>
            <a:r>
              <a:rPr lang="el-GR" sz="2000" b="1" spc="-10" dirty="0">
                <a:solidFill>
                  <a:srgbClr val="000000"/>
                </a:solidFill>
                <a:latin typeface="Cambria" pitchFamily="18" charset="0"/>
                <a:ea typeface="Cambria" pitchFamily="18" charset="0"/>
                <a:cs typeface="Times New Roman"/>
              </a:rPr>
              <a:t> </a:t>
            </a:r>
            <a:r>
              <a:rPr lang="el-GR" sz="2000" b="1" spc="-5" dirty="0">
                <a:solidFill>
                  <a:srgbClr val="000000"/>
                </a:solidFill>
                <a:latin typeface="Cambria" pitchFamily="18" charset="0"/>
                <a:ea typeface="Cambria" pitchFamily="18" charset="0"/>
                <a:cs typeface="Times New Roman"/>
              </a:rPr>
              <a:t>έναν</a:t>
            </a:r>
            <a:r>
              <a:rPr lang="el-GR" sz="2000" b="1" spc="-10" dirty="0">
                <a:solidFill>
                  <a:srgbClr val="000000"/>
                </a:solidFill>
                <a:latin typeface="Cambria" pitchFamily="18" charset="0"/>
                <a:ea typeface="Cambria" pitchFamily="18" charset="0"/>
                <a:cs typeface="Times New Roman"/>
              </a:rPr>
              <a:t> </a:t>
            </a:r>
            <a:r>
              <a:rPr lang="el-GR" sz="2000" b="1" dirty="0">
                <a:solidFill>
                  <a:srgbClr val="000000"/>
                </a:solidFill>
                <a:latin typeface="Cambria" pitchFamily="18" charset="0"/>
                <a:ea typeface="Cambria" pitchFamily="18" charset="0"/>
                <a:cs typeface="Times New Roman"/>
              </a:rPr>
              <a:t>οργανισμό</a:t>
            </a:r>
            <a:endParaRPr lang="el-GR" sz="2000" dirty="0">
              <a:solidFill>
                <a:srgbClr val="000000"/>
              </a:solidFill>
              <a:latin typeface="Cambria" pitchFamily="18" charset="0"/>
              <a:ea typeface="Cambria" pitchFamily="18" charset="0"/>
              <a:cs typeface="Times New Roman"/>
            </a:endParaRPr>
          </a:p>
          <a:p>
            <a:pPr marL="0" lvl="0" indent="0">
              <a:spcBef>
                <a:spcPts val="5"/>
              </a:spcBef>
              <a:buNone/>
            </a:pPr>
            <a:endParaRPr lang="el-GR" sz="2000" dirty="0">
              <a:solidFill>
                <a:srgbClr val="000000"/>
              </a:solidFill>
              <a:latin typeface="Cambria" pitchFamily="18" charset="0"/>
              <a:ea typeface="Cambria" pitchFamily="18" charset="0"/>
              <a:cs typeface="Times New Roman"/>
            </a:endParaRPr>
          </a:p>
          <a:p>
            <a:pPr marL="12700" marR="5080" lvl="0" indent="180340" algn="just">
              <a:lnSpc>
                <a:spcPct val="104200"/>
              </a:lnSpc>
              <a:spcBef>
                <a:spcPts val="0"/>
              </a:spcBef>
              <a:buNone/>
            </a:pPr>
            <a:r>
              <a:rPr lang="el-GR" sz="2000" dirty="0">
                <a:solidFill>
                  <a:srgbClr val="000000"/>
                </a:solidFill>
                <a:latin typeface="Cambria" pitchFamily="18" charset="0"/>
                <a:ea typeface="Cambria" pitchFamily="18" charset="0"/>
                <a:cs typeface="Times New Roman"/>
              </a:rPr>
              <a:t>Ο πετυχημένος ηγέτης </a:t>
            </a:r>
            <a:r>
              <a:rPr lang="el-GR" sz="2000" spc="-5" dirty="0">
                <a:solidFill>
                  <a:srgbClr val="000000"/>
                </a:solidFill>
                <a:latin typeface="Cambria" pitchFamily="18" charset="0"/>
                <a:ea typeface="Cambria" pitchFamily="18" charset="0"/>
                <a:cs typeface="Times New Roman"/>
              </a:rPr>
              <a:t>χρησιμοποιεί </a:t>
            </a:r>
            <a:r>
              <a:rPr lang="el-GR" sz="2000" dirty="0">
                <a:solidFill>
                  <a:srgbClr val="000000"/>
                </a:solidFill>
                <a:latin typeface="Cambria" pitchFamily="18" charset="0"/>
                <a:ea typeface="Cambria" pitchFamily="18" charset="0"/>
                <a:cs typeface="Times New Roman"/>
              </a:rPr>
              <a:t>αποτελεσματικά την </a:t>
            </a:r>
            <a:r>
              <a:rPr lang="el-GR" sz="2000" spc="-5" dirty="0">
                <a:solidFill>
                  <a:srgbClr val="000000"/>
                </a:solidFill>
                <a:latin typeface="Cambria" pitchFamily="18" charset="0"/>
                <a:ea typeface="Cambria" pitchFamily="18" charset="0"/>
                <a:cs typeface="Times New Roman"/>
              </a:rPr>
              <a:t>εξουσία </a:t>
            </a:r>
            <a:r>
              <a:rPr lang="el-GR" sz="2000"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να </a:t>
            </a:r>
            <a:r>
              <a:rPr lang="el-GR" sz="2000" dirty="0">
                <a:solidFill>
                  <a:srgbClr val="000000"/>
                </a:solidFill>
                <a:latin typeface="Cambria" pitchFamily="18" charset="0"/>
                <a:ea typeface="Cambria" pitchFamily="18" charset="0"/>
                <a:cs typeface="Times New Roman"/>
              </a:rPr>
              <a:t>επηρεάζει </a:t>
            </a:r>
            <a:r>
              <a:rPr lang="el-GR" sz="2000" spc="-5" dirty="0">
                <a:solidFill>
                  <a:srgbClr val="000000"/>
                </a:solidFill>
                <a:latin typeface="Cambria" pitchFamily="18" charset="0"/>
                <a:ea typeface="Cambria" pitchFamily="18" charset="0"/>
                <a:cs typeface="Times New Roman"/>
              </a:rPr>
              <a:t>τους </a:t>
            </a:r>
            <a:r>
              <a:rPr lang="el-GR" sz="2000" dirty="0">
                <a:solidFill>
                  <a:srgbClr val="000000"/>
                </a:solidFill>
                <a:latin typeface="Cambria" pitchFamily="18" charset="0"/>
                <a:ea typeface="Cambria" pitchFamily="18" charset="0"/>
                <a:cs typeface="Times New Roman"/>
              </a:rPr>
              <a:t>άλλους και προσπαθεί </a:t>
            </a:r>
            <a:r>
              <a:rPr lang="el-GR" sz="2000" spc="-5" dirty="0">
                <a:solidFill>
                  <a:srgbClr val="000000"/>
                </a:solidFill>
                <a:latin typeface="Cambria" pitchFamily="18" charset="0"/>
                <a:ea typeface="Cambria" pitchFamily="18" charset="0"/>
                <a:cs typeface="Times New Roman"/>
              </a:rPr>
              <a:t>να </a:t>
            </a:r>
            <a:r>
              <a:rPr lang="el-GR" sz="2000" dirty="0">
                <a:solidFill>
                  <a:srgbClr val="000000"/>
                </a:solidFill>
                <a:latin typeface="Cambria" pitchFamily="18" charset="0"/>
                <a:ea typeface="Cambria" pitchFamily="18" charset="0"/>
                <a:cs typeface="Times New Roman"/>
              </a:rPr>
              <a:t>καταλάβει </a:t>
            </a:r>
            <a:r>
              <a:rPr lang="el-GR" sz="2000" spc="-5" dirty="0">
                <a:solidFill>
                  <a:srgbClr val="000000"/>
                </a:solidFill>
                <a:latin typeface="Cambria" pitchFamily="18" charset="0"/>
                <a:ea typeface="Cambria" pitchFamily="18" charset="0"/>
                <a:cs typeface="Times New Roman"/>
              </a:rPr>
              <a:t>τις </a:t>
            </a:r>
            <a:r>
              <a:rPr lang="el-GR" sz="2000" dirty="0">
                <a:solidFill>
                  <a:srgbClr val="000000"/>
                </a:solidFill>
                <a:latin typeface="Cambria" pitchFamily="18" charset="0"/>
                <a:ea typeface="Cambria" pitchFamily="18" charset="0"/>
                <a:cs typeface="Times New Roman"/>
              </a:rPr>
              <a:t>πηγές και </a:t>
            </a:r>
            <a:r>
              <a:rPr lang="el-GR" sz="2000" spc="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χρήσεις</a:t>
            </a:r>
            <a:r>
              <a:rPr lang="el-GR" sz="2000" spc="-1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της</a:t>
            </a:r>
            <a:r>
              <a:rPr lang="el-GR" sz="2000" spc="-1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εξουσίας</a:t>
            </a:r>
            <a:r>
              <a:rPr lang="el-GR" sz="2000" spc="-10"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για</a:t>
            </a:r>
            <a:r>
              <a:rPr lang="el-GR" sz="2000"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να </a:t>
            </a:r>
            <a:r>
              <a:rPr lang="el-GR" sz="2000" dirty="0">
                <a:solidFill>
                  <a:srgbClr val="000000"/>
                </a:solidFill>
                <a:latin typeface="Cambria" pitchFamily="18" charset="0"/>
                <a:ea typeface="Cambria" pitchFamily="18" charset="0"/>
                <a:cs typeface="Times New Roman"/>
              </a:rPr>
              <a:t>βελτιώνει</a:t>
            </a:r>
            <a:r>
              <a:rPr lang="el-GR" sz="2000" spc="-5" dirty="0">
                <a:solidFill>
                  <a:srgbClr val="000000"/>
                </a:solidFill>
                <a:latin typeface="Cambria" pitchFamily="18" charset="0"/>
                <a:ea typeface="Cambria" pitchFamily="18" charset="0"/>
                <a:cs typeface="Times New Roman"/>
              </a:rPr>
              <a:t> τον τρόπο</a:t>
            </a:r>
            <a:r>
              <a:rPr lang="el-GR" sz="2000"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άσκησής της.</a:t>
            </a:r>
            <a:endParaRPr lang="el-GR" sz="2000" dirty="0">
              <a:solidFill>
                <a:srgbClr val="000000"/>
              </a:solidFill>
              <a:latin typeface="Cambria" pitchFamily="18" charset="0"/>
              <a:ea typeface="Cambria" pitchFamily="18" charset="0"/>
              <a:cs typeface="Times New Roman"/>
            </a:endParaRPr>
          </a:p>
          <a:p>
            <a:pPr marL="12700" marR="5715" lvl="0" indent="180340" algn="just">
              <a:lnSpc>
                <a:spcPct val="104200"/>
              </a:lnSpc>
              <a:spcBef>
                <a:spcPts val="0"/>
              </a:spcBef>
              <a:buNone/>
            </a:pPr>
            <a:r>
              <a:rPr lang="el-GR" sz="2000" spc="-5" dirty="0">
                <a:solidFill>
                  <a:srgbClr val="000000"/>
                </a:solidFill>
                <a:latin typeface="Cambria" pitchFamily="18" charset="0"/>
                <a:ea typeface="Cambria" pitchFamily="18" charset="0"/>
                <a:cs typeface="Times New Roman"/>
              </a:rPr>
              <a:t>Οι </a:t>
            </a:r>
            <a:r>
              <a:rPr lang="el-GR" sz="2000" dirty="0">
                <a:solidFill>
                  <a:srgbClr val="000000"/>
                </a:solidFill>
                <a:latin typeface="Cambria" pitchFamily="18" charset="0"/>
                <a:ea typeface="Cambria" pitchFamily="18" charset="0"/>
                <a:cs typeface="Times New Roman"/>
              </a:rPr>
              <a:t>κατηγορίες εξουσίας που έχουν θεσπιστεί μέσα σε </a:t>
            </a:r>
            <a:r>
              <a:rPr lang="el-GR" sz="2000" spc="-5" dirty="0">
                <a:solidFill>
                  <a:srgbClr val="000000"/>
                </a:solidFill>
                <a:latin typeface="Cambria" pitchFamily="18" charset="0"/>
                <a:ea typeface="Cambria" pitchFamily="18" charset="0"/>
                <a:cs typeface="Times New Roman"/>
              </a:rPr>
              <a:t>ένα </a:t>
            </a:r>
            <a:r>
              <a:rPr lang="el-GR" sz="2000" spc="-5" dirty="0" smtClean="0">
                <a:solidFill>
                  <a:srgbClr val="000000"/>
                </a:solidFill>
                <a:latin typeface="Cambria" pitchFamily="18" charset="0"/>
                <a:ea typeface="Cambria" pitchFamily="18" charset="0"/>
                <a:cs typeface="Times New Roman"/>
              </a:rPr>
              <a:t>οργανισμό </a:t>
            </a:r>
            <a:r>
              <a:rPr lang="el-GR" sz="2000" dirty="0">
                <a:solidFill>
                  <a:srgbClr val="000000"/>
                </a:solidFill>
                <a:latin typeface="Cambria" pitchFamily="18" charset="0"/>
                <a:ea typeface="Cambria" pitchFamily="18" charset="0"/>
                <a:cs typeface="Times New Roman"/>
              </a:rPr>
              <a:t>είναι:</a:t>
            </a:r>
          </a:p>
          <a:p>
            <a:pPr marL="283845" lvl="0" indent="-91440">
              <a:spcBef>
                <a:spcPts val="60"/>
              </a:spcBef>
              <a:buFontTx/>
              <a:buChar char="•"/>
              <a:tabLst>
                <a:tab pos="284480" algn="l"/>
              </a:tabLst>
            </a:pPr>
            <a:r>
              <a:rPr lang="el-GR" sz="2000" dirty="0">
                <a:solidFill>
                  <a:srgbClr val="000000"/>
                </a:solidFill>
                <a:latin typeface="Cambria" pitchFamily="18" charset="0"/>
                <a:ea typeface="Cambria" pitchFamily="18" charset="0"/>
                <a:cs typeface="Times New Roman"/>
              </a:rPr>
              <a:t>Η</a:t>
            </a:r>
            <a:r>
              <a:rPr lang="el-GR" sz="2000" spc="-30"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νόμιμη</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εξουσία</a:t>
            </a:r>
          </a:p>
          <a:p>
            <a:pPr marL="283845" lvl="0" indent="-91440">
              <a:spcBef>
                <a:spcPts val="60"/>
              </a:spcBef>
              <a:buFontTx/>
              <a:buChar char="•"/>
              <a:tabLst>
                <a:tab pos="284480" algn="l"/>
              </a:tabLst>
            </a:pPr>
            <a:r>
              <a:rPr lang="el-GR" sz="2000" dirty="0">
                <a:solidFill>
                  <a:srgbClr val="000000"/>
                </a:solidFill>
                <a:latin typeface="Cambria" pitchFamily="18" charset="0"/>
                <a:ea typeface="Cambria" pitchFamily="18" charset="0"/>
                <a:cs typeface="Times New Roman"/>
              </a:rPr>
              <a:t>Η</a:t>
            </a:r>
            <a:r>
              <a:rPr lang="el-GR" sz="2000" spc="-3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εξουσία</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ανταμοιβής</a:t>
            </a:r>
          </a:p>
          <a:p>
            <a:pPr marL="283845" lvl="0" indent="-91440">
              <a:spcBef>
                <a:spcPts val="60"/>
              </a:spcBef>
              <a:buFontTx/>
              <a:buChar char="•"/>
              <a:tabLst>
                <a:tab pos="284480" algn="l"/>
              </a:tabLst>
            </a:pPr>
            <a:r>
              <a:rPr lang="el-GR" sz="2000" dirty="0">
                <a:solidFill>
                  <a:srgbClr val="000000"/>
                </a:solidFill>
                <a:latin typeface="Cambria" pitchFamily="18" charset="0"/>
                <a:ea typeface="Cambria" pitchFamily="18" charset="0"/>
                <a:cs typeface="Times New Roman"/>
              </a:rPr>
              <a:t>Η</a:t>
            </a:r>
            <a:r>
              <a:rPr lang="el-GR" sz="2000" spc="-3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εξουσία</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καταναγκασμού</a:t>
            </a:r>
          </a:p>
          <a:p>
            <a:pPr marL="283845" lvl="0" indent="-91440">
              <a:spcBef>
                <a:spcPts val="60"/>
              </a:spcBef>
              <a:buFontTx/>
              <a:buChar char="•"/>
              <a:tabLst>
                <a:tab pos="284480" algn="l"/>
              </a:tabLst>
            </a:pPr>
            <a:r>
              <a:rPr lang="el-GR" sz="2000" dirty="0">
                <a:solidFill>
                  <a:srgbClr val="000000"/>
                </a:solidFill>
                <a:latin typeface="Cambria" pitchFamily="18" charset="0"/>
                <a:ea typeface="Cambria" pitchFamily="18" charset="0"/>
                <a:cs typeface="Times New Roman"/>
              </a:rPr>
              <a:t>Η</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ισχύς</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του</a:t>
            </a:r>
            <a:r>
              <a:rPr lang="el-GR" sz="2000" spc="-2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ειδικού</a:t>
            </a:r>
          </a:p>
          <a:p>
            <a:pPr marL="283845" lvl="0" indent="-91440">
              <a:spcBef>
                <a:spcPts val="60"/>
              </a:spcBef>
              <a:buFontTx/>
              <a:buChar char="•"/>
              <a:tabLst>
                <a:tab pos="284480" algn="l"/>
              </a:tabLst>
            </a:pPr>
            <a:r>
              <a:rPr lang="el-GR" sz="2000" dirty="0">
                <a:solidFill>
                  <a:srgbClr val="000000"/>
                </a:solidFill>
                <a:latin typeface="Cambria" pitchFamily="18" charset="0"/>
                <a:ea typeface="Cambria" pitchFamily="18" charset="0"/>
                <a:cs typeface="Times New Roman"/>
              </a:rPr>
              <a:t>Η</a:t>
            </a:r>
            <a:r>
              <a:rPr lang="el-GR" sz="2000" spc="-25"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δύναμη</a:t>
            </a:r>
            <a:r>
              <a:rPr lang="el-GR" sz="2000" spc="-1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της</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προσωπικότητας</a:t>
            </a:r>
          </a:p>
          <a:p>
            <a:endParaRPr lang="el-GR" dirty="0"/>
          </a:p>
        </p:txBody>
      </p:sp>
      <p:sp>
        <p:nvSpPr>
          <p:cNvPr id="4" name="Θέση περιεχομένου 3"/>
          <p:cNvSpPr>
            <a:spLocks noGrp="1"/>
          </p:cNvSpPr>
          <p:nvPr>
            <p:ph sz="half" idx="2"/>
          </p:nvPr>
        </p:nvSpPr>
        <p:spPr/>
        <p:txBody>
          <a:bodyPr>
            <a:normAutofit fontScale="92500" lnSpcReduction="20000"/>
          </a:bodyPr>
          <a:lstStyle/>
          <a:p>
            <a:pPr marL="193040" lvl="0" indent="0">
              <a:spcBef>
                <a:spcPts val="0"/>
              </a:spcBef>
              <a:buNone/>
            </a:pPr>
            <a:r>
              <a:rPr lang="el-GR" sz="2000" b="1" dirty="0">
                <a:solidFill>
                  <a:srgbClr val="000000"/>
                </a:solidFill>
                <a:latin typeface="Cambria" pitchFamily="18" charset="0"/>
                <a:ea typeface="Cambria" pitchFamily="18" charset="0"/>
                <a:cs typeface="Times New Roman"/>
              </a:rPr>
              <a:t>Η</a:t>
            </a:r>
            <a:r>
              <a:rPr lang="el-GR" sz="2000" b="1" spc="-30" dirty="0">
                <a:solidFill>
                  <a:srgbClr val="000000"/>
                </a:solidFill>
                <a:latin typeface="Cambria" pitchFamily="18" charset="0"/>
                <a:ea typeface="Cambria" pitchFamily="18" charset="0"/>
                <a:cs typeface="Times New Roman"/>
              </a:rPr>
              <a:t> </a:t>
            </a:r>
            <a:r>
              <a:rPr lang="el-GR" sz="2000" b="1" spc="-5" dirty="0">
                <a:solidFill>
                  <a:srgbClr val="000000"/>
                </a:solidFill>
                <a:latin typeface="Cambria" pitchFamily="18" charset="0"/>
                <a:ea typeface="Cambria" pitchFamily="18" charset="0"/>
                <a:cs typeface="Times New Roman"/>
              </a:rPr>
              <a:t>νόμιμη</a:t>
            </a:r>
            <a:r>
              <a:rPr lang="el-GR" sz="2000" b="1" spc="-30" dirty="0">
                <a:solidFill>
                  <a:srgbClr val="000000"/>
                </a:solidFill>
                <a:latin typeface="Cambria" pitchFamily="18" charset="0"/>
                <a:ea typeface="Cambria" pitchFamily="18" charset="0"/>
                <a:cs typeface="Times New Roman"/>
              </a:rPr>
              <a:t> </a:t>
            </a:r>
            <a:r>
              <a:rPr lang="el-GR" sz="2000" b="1" dirty="0">
                <a:solidFill>
                  <a:srgbClr val="000000"/>
                </a:solidFill>
                <a:latin typeface="Cambria" pitchFamily="18" charset="0"/>
                <a:ea typeface="Cambria" pitchFamily="18" charset="0"/>
                <a:cs typeface="Times New Roman"/>
              </a:rPr>
              <a:t>εξουσία</a:t>
            </a:r>
            <a:endParaRPr lang="el-GR" sz="2000" dirty="0">
              <a:solidFill>
                <a:srgbClr val="000000"/>
              </a:solidFill>
              <a:latin typeface="Cambria" pitchFamily="18" charset="0"/>
              <a:ea typeface="Cambria" pitchFamily="18" charset="0"/>
              <a:cs typeface="Times New Roman"/>
            </a:endParaRPr>
          </a:p>
          <a:p>
            <a:pPr marL="0" lvl="0" indent="0">
              <a:spcBef>
                <a:spcPts val="5"/>
              </a:spcBef>
              <a:buNone/>
            </a:pPr>
            <a:endParaRPr lang="el-GR" sz="2000" dirty="0">
              <a:solidFill>
                <a:srgbClr val="000000"/>
              </a:solidFill>
              <a:latin typeface="Cambria" pitchFamily="18" charset="0"/>
              <a:ea typeface="Cambria" pitchFamily="18" charset="0"/>
              <a:cs typeface="Times New Roman"/>
            </a:endParaRPr>
          </a:p>
          <a:p>
            <a:pPr marL="12700" marR="5080" lvl="0" indent="180340" algn="just">
              <a:lnSpc>
                <a:spcPct val="104200"/>
              </a:lnSpc>
              <a:spcBef>
                <a:spcPts val="0"/>
              </a:spcBef>
              <a:buNone/>
            </a:pPr>
            <a:r>
              <a:rPr lang="el-GR" sz="2000" spc="-5" dirty="0">
                <a:solidFill>
                  <a:srgbClr val="000000"/>
                </a:solidFill>
                <a:latin typeface="Cambria" pitchFamily="18" charset="0"/>
                <a:ea typeface="Cambria" pitchFamily="18" charset="0"/>
                <a:cs typeface="Times New Roman"/>
              </a:rPr>
              <a:t>Νόμιμη </a:t>
            </a:r>
            <a:r>
              <a:rPr lang="el-GR" sz="2000" dirty="0">
                <a:solidFill>
                  <a:srgbClr val="000000"/>
                </a:solidFill>
                <a:latin typeface="Cambria" pitchFamily="18" charset="0"/>
                <a:ea typeface="Cambria" pitchFamily="18" charset="0"/>
                <a:cs typeface="Times New Roman"/>
              </a:rPr>
              <a:t>εξουσία είναι </a:t>
            </a:r>
            <a:r>
              <a:rPr lang="el-GR" sz="2000" spc="-5" dirty="0">
                <a:solidFill>
                  <a:srgbClr val="000000"/>
                </a:solidFill>
                <a:latin typeface="Cambria" pitchFamily="18" charset="0"/>
                <a:ea typeface="Cambria" pitchFamily="18" charset="0"/>
                <a:cs typeface="Times New Roman"/>
              </a:rPr>
              <a:t>εκείνη </a:t>
            </a:r>
            <a:r>
              <a:rPr lang="el-GR" sz="2000" dirty="0">
                <a:solidFill>
                  <a:srgbClr val="000000"/>
                </a:solidFill>
                <a:latin typeface="Cambria" pitchFamily="18" charset="0"/>
                <a:ea typeface="Cambria" pitchFamily="18" charset="0"/>
                <a:cs typeface="Times New Roman"/>
              </a:rPr>
              <a:t>η </a:t>
            </a:r>
            <a:r>
              <a:rPr lang="el-GR" sz="2000" spc="-5" dirty="0">
                <a:solidFill>
                  <a:srgbClr val="000000"/>
                </a:solidFill>
                <a:latin typeface="Cambria" pitchFamily="18" charset="0"/>
                <a:ea typeface="Cambria" pitchFamily="18" charset="0"/>
                <a:cs typeface="Times New Roman"/>
              </a:rPr>
              <a:t>εξουσία </a:t>
            </a:r>
            <a:r>
              <a:rPr lang="el-GR" sz="2000" dirty="0">
                <a:solidFill>
                  <a:srgbClr val="000000"/>
                </a:solidFill>
                <a:latin typeface="Cambria" pitchFamily="18" charset="0"/>
                <a:ea typeface="Cambria" pitchFamily="18" charset="0"/>
                <a:cs typeface="Times New Roman"/>
              </a:rPr>
              <a:t>που </a:t>
            </a:r>
            <a:r>
              <a:rPr lang="el-GR" sz="2000" spc="-5" dirty="0">
                <a:solidFill>
                  <a:srgbClr val="000000"/>
                </a:solidFill>
                <a:latin typeface="Cambria" pitchFamily="18" charset="0"/>
                <a:ea typeface="Cambria" pitchFamily="18" charset="0"/>
                <a:cs typeface="Times New Roman"/>
              </a:rPr>
              <a:t>υπάρχει </a:t>
            </a:r>
            <a:r>
              <a:rPr lang="el-GR" sz="2000" dirty="0">
                <a:solidFill>
                  <a:srgbClr val="000000"/>
                </a:solidFill>
                <a:latin typeface="Cambria" pitchFamily="18" charset="0"/>
                <a:ea typeface="Cambria" pitchFamily="18" charset="0"/>
                <a:cs typeface="Times New Roman"/>
              </a:rPr>
              <a:t>μέσα </a:t>
            </a:r>
            <a:r>
              <a:rPr lang="el-GR" sz="2000" spc="-5" dirty="0">
                <a:solidFill>
                  <a:srgbClr val="000000"/>
                </a:solidFill>
                <a:latin typeface="Cambria" pitchFamily="18" charset="0"/>
                <a:ea typeface="Cambria" pitchFamily="18" charset="0"/>
                <a:cs typeface="Times New Roman"/>
              </a:rPr>
              <a:t>στο </a:t>
            </a:r>
            <a:r>
              <a:rPr lang="el-GR" sz="2000" dirty="0" smtClean="0">
                <a:solidFill>
                  <a:srgbClr val="000000"/>
                </a:solidFill>
                <a:latin typeface="Cambria" pitchFamily="18" charset="0"/>
                <a:ea typeface="Cambria" pitchFamily="18" charset="0"/>
                <a:cs typeface="Times New Roman"/>
              </a:rPr>
              <a:t>ορ</a:t>
            </a:r>
            <a:r>
              <a:rPr lang="el-GR" sz="2000" spc="-5" dirty="0" smtClean="0">
                <a:solidFill>
                  <a:srgbClr val="000000"/>
                </a:solidFill>
                <a:latin typeface="Cambria" pitchFamily="18" charset="0"/>
                <a:ea typeface="Cambria" pitchFamily="18" charset="0"/>
                <a:cs typeface="Times New Roman"/>
              </a:rPr>
              <a:t>γανισμό</a:t>
            </a:r>
            <a:r>
              <a:rPr lang="el-GR" sz="2000" spc="-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δίνεται σε </a:t>
            </a:r>
            <a:r>
              <a:rPr lang="el-GR" sz="2000" spc="-5" dirty="0">
                <a:solidFill>
                  <a:srgbClr val="000000"/>
                </a:solidFill>
                <a:latin typeface="Cambria" pitchFamily="18" charset="0"/>
                <a:ea typeface="Cambria" pitchFamily="18" charset="0"/>
                <a:cs typeface="Times New Roman"/>
              </a:rPr>
              <a:t>ένα </a:t>
            </a:r>
            <a:r>
              <a:rPr lang="el-GR" sz="2000" dirty="0">
                <a:solidFill>
                  <a:srgbClr val="000000"/>
                </a:solidFill>
                <a:latin typeface="Cambria" pitchFamily="18" charset="0"/>
                <a:ea typeface="Cambria" pitchFamily="18" charset="0"/>
                <a:cs typeface="Times New Roman"/>
              </a:rPr>
              <a:t>πρόσωπο που κατέχει </a:t>
            </a:r>
            <a:r>
              <a:rPr lang="el-GR" sz="2000" spc="-5" dirty="0">
                <a:solidFill>
                  <a:srgbClr val="000000"/>
                </a:solidFill>
                <a:latin typeface="Cambria" pitchFamily="18" charset="0"/>
                <a:ea typeface="Cambria" pitchFamily="18" charset="0"/>
                <a:cs typeface="Times New Roman"/>
              </a:rPr>
              <a:t>μία συγκεκριμένη </a:t>
            </a:r>
            <a:r>
              <a:rPr lang="el-GR" sz="2000" dirty="0" smtClean="0">
                <a:solidFill>
                  <a:srgbClr val="000000"/>
                </a:solidFill>
                <a:latin typeface="Cambria" pitchFamily="18" charset="0"/>
                <a:ea typeface="Cambria" pitchFamily="18" charset="0"/>
                <a:cs typeface="Times New Roman"/>
              </a:rPr>
              <a:t>θέση</a:t>
            </a:r>
            <a:r>
              <a:rPr lang="el-GR" sz="2000" spc="-5" dirty="0" smtClean="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Η παροχή </a:t>
            </a:r>
            <a:r>
              <a:rPr lang="el-GR" sz="2000" spc="-5" dirty="0">
                <a:solidFill>
                  <a:srgbClr val="000000"/>
                </a:solidFill>
                <a:latin typeface="Cambria" pitchFamily="18" charset="0"/>
                <a:ea typeface="Cambria" pitchFamily="18" charset="0"/>
                <a:cs typeface="Times New Roman"/>
              </a:rPr>
              <a:t>αυτού του </a:t>
            </a:r>
            <a:r>
              <a:rPr lang="el-GR" sz="2000" dirty="0">
                <a:solidFill>
                  <a:srgbClr val="000000"/>
                </a:solidFill>
                <a:latin typeface="Cambria" pitchFamily="18" charset="0"/>
                <a:ea typeface="Cambria" pitchFamily="18" charset="0"/>
                <a:cs typeface="Times New Roman"/>
              </a:rPr>
              <a:t>είδους εξουσίας </a:t>
            </a:r>
            <a:r>
              <a:rPr lang="el-GR" sz="2000" spc="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επισημαίνεται </a:t>
            </a:r>
            <a:r>
              <a:rPr lang="el-GR" sz="2000" spc="-5" dirty="0">
                <a:solidFill>
                  <a:srgbClr val="000000"/>
                </a:solidFill>
                <a:latin typeface="Cambria" pitchFamily="18" charset="0"/>
                <a:ea typeface="Cambria" pitchFamily="18" charset="0"/>
                <a:cs typeface="Times New Roman"/>
              </a:rPr>
              <a:t>με </a:t>
            </a:r>
            <a:r>
              <a:rPr lang="el-GR" sz="2000" dirty="0">
                <a:solidFill>
                  <a:srgbClr val="000000"/>
                </a:solidFill>
                <a:latin typeface="Cambria" pitchFamily="18" charset="0"/>
                <a:ea typeface="Cambria" pitchFamily="18" charset="0"/>
                <a:cs typeface="Times New Roman"/>
              </a:rPr>
              <a:t>έναν τίτλο όπως για παράδειγμα </a:t>
            </a:r>
            <a:r>
              <a:rPr lang="el-GR" sz="2000" spc="-5" dirty="0">
                <a:solidFill>
                  <a:srgbClr val="000000"/>
                </a:solidFill>
                <a:latin typeface="Cambria" pitchFamily="18" charset="0"/>
                <a:ea typeface="Cambria" pitchFamily="18" charset="0"/>
                <a:cs typeface="Times New Roman"/>
              </a:rPr>
              <a:t>του Διευθυντή, </a:t>
            </a:r>
            <a:r>
              <a:rPr lang="el-GR" sz="2000" spc="-5" dirty="0" smtClean="0">
                <a:solidFill>
                  <a:srgbClr val="000000"/>
                </a:solidFill>
                <a:latin typeface="Cambria" pitchFamily="18" charset="0"/>
                <a:ea typeface="Cambria" pitchFamily="18" charset="0"/>
                <a:cs typeface="Times New Roman"/>
              </a:rPr>
              <a:t>Αντιπροέδρου</a:t>
            </a:r>
            <a:r>
              <a:rPr lang="el-GR" sz="2000" spc="-5" dirty="0">
                <a:solidFill>
                  <a:srgbClr val="000000"/>
                </a:solidFill>
                <a:latin typeface="Cambria" pitchFamily="18" charset="0"/>
                <a:ea typeface="Cambria" pitchFamily="18" charset="0"/>
                <a:cs typeface="Times New Roman"/>
              </a:rPr>
              <a:t>,</a:t>
            </a:r>
            <a:r>
              <a:rPr lang="el-GR" sz="2000" dirty="0">
                <a:solidFill>
                  <a:srgbClr val="000000"/>
                </a:solidFill>
                <a:latin typeface="Cambria" pitchFamily="18" charset="0"/>
                <a:ea typeface="Cambria" pitchFamily="18" charset="0"/>
                <a:cs typeface="Times New Roman"/>
              </a:rPr>
              <a:t> </a:t>
            </a:r>
            <a:r>
              <a:rPr lang="el-GR" sz="2000" spc="-5" dirty="0" smtClean="0">
                <a:solidFill>
                  <a:srgbClr val="000000"/>
                </a:solidFill>
                <a:latin typeface="Cambria" pitchFamily="18" charset="0"/>
                <a:ea typeface="Cambria" pitchFamily="18" charset="0"/>
                <a:cs typeface="Times New Roman"/>
              </a:rPr>
              <a:t>Διευθύνοντος</a:t>
            </a:r>
            <a:r>
              <a:rPr lang="el-GR" sz="2000" dirty="0" smtClean="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Σύμβουλου,</a:t>
            </a:r>
            <a:r>
              <a:rPr lang="el-GR" sz="2000" dirty="0">
                <a:solidFill>
                  <a:srgbClr val="000000"/>
                </a:solidFill>
                <a:latin typeface="Cambria" pitchFamily="18" charset="0"/>
                <a:ea typeface="Cambria" pitchFamily="18" charset="0"/>
                <a:cs typeface="Times New Roman"/>
              </a:rPr>
              <a:t> </a:t>
            </a:r>
            <a:r>
              <a:rPr lang="el-GR" sz="2000" spc="-5" dirty="0" smtClean="0">
                <a:solidFill>
                  <a:srgbClr val="000000"/>
                </a:solidFill>
                <a:latin typeface="Cambria" pitchFamily="18" charset="0"/>
                <a:ea typeface="Cambria" pitchFamily="18" charset="0"/>
                <a:cs typeface="Times New Roman"/>
              </a:rPr>
              <a:t>Προϊσταμένου.</a:t>
            </a:r>
            <a:r>
              <a:rPr lang="el-GR" sz="2000" dirty="0" smtClean="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Κάθε</a:t>
            </a:r>
            <a:r>
              <a:rPr lang="el-GR" sz="2000" dirty="0">
                <a:solidFill>
                  <a:srgbClr val="000000"/>
                </a:solidFill>
                <a:latin typeface="Cambria" pitchFamily="18" charset="0"/>
                <a:ea typeface="Cambria" pitchFamily="18" charset="0"/>
                <a:cs typeface="Times New Roman"/>
              </a:rPr>
              <a:t> </a:t>
            </a:r>
            <a:r>
              <a:rPr lang="el-GR" sz="2000" spc="-5" dirty="0" smtClean="0">
                <a:solidFill>
                  <a:srgbClr val="000000"/>
                </a:solidFill>
                <a:latin typeface="Cambria" pitchFamily="18" charset="0"/>
                <a:ea typeface="Cambria" pitchFamily="18" charset="0"/>
                <a:cs typeface="Times New Roman"/>
              </a:rPr>
              <a:t>οργανισμός </a:t>
            </a:r>
            <a:r>
              <a:rPr lang="el-GR" sz="2000" dirty="0">
                <a:solidFill>
                  <a:srgbClr val="000000"/>
                </a:solidFill>
                <a:latin typeface="Cambria" pitchFamily="18" charset="0"/>
                <a:ea typeface="Cambria" pitchFamily="18" charset="0"/>
                <a:cs typeface="Times New Roman"/>
              </a:rPr>
              <a:t>διακρίνεται από </a:t>
            </a:r>
            <a:r>
              <a:rPr lang="el-GR" sz="2000" spc="-5" dirty="0">
                <a:solidFill>
                  <a:srgbClr val="000000"/>
                </a:solidFill>
                <a:latin typeface="Cambria" pitchFamily="18" charset="0"/>
                <a:ea typeface="Cambria" pitchFamily="18" charset="0"/>
                <a:cs typeface="Times New Roman"/>
              </a:rPr>
              <a:t>διάφορα </a:t>
            </a:r>
            <a:r>
              <a:rPr lang="el-GR" sz="2000" dirty="0">
                <a:solidFill>
                  <a:srgbClr val="000000"/>
                </a:solidFill>
                <a:latin typeface="Cambria" pitchFamily="18" charset="0"/>
                <a:ea typeface="Cambria" pitchFamily="18" charset="0"/>
                <a:cs typeface="Times New Roman"/>
              </a:rPr>
              <a:t>επίπεδα </a:t>
            </a:r>
            <a:r>
              <a:rPr lang="el-GR" sz="2000" spc="-5" dirty="0">
                <a:solidFill>
                  <a:srgbClr val="000000"/>
                </a:solidFill>
                <a:latin typeface="Cambria" pitchFamily="18" charset="0"/>
                <a:ea typeface="Cambria" pitchFamily="18" charset="0"/>
                <a:cs typeface="Times New Roman"/>
              </a:rPr>
              <a:t>εξουσίας. </a:t>
            </a:r>
            <a:endParaRPr lang="el-GR" sz="2000" dirty="0">
              <a:solidFill>
                <a:srgbClr val="000000"/>
              </a:solidFill>
              <a:latin typeface="Cambria" pitchFamily="18" charset="0"/>
              <a:ea typeface="Cambria" pitchFamily="18" charset="0"/>
              <a:cs typeface="Times New Roman"/>
            </a:endParaRPr>
          </a:p>
          <a:p>
            <a:endParaRPr lang="el-GR" dirty="0"/>
          </a:p>
        </p:txBody>
      </p:sp>
    </p:spTree>
    <p:extLst>
      <p:ext uri="{BB962C8B-B14F-4D97-AF65-F5344CB8AC3E}">
        <p14:creationId xmlns:p14="http://schemas.microsoft.com/office/powerpoint/2010/main" val="4167962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ΠΩΣ ΟΡΙΖΕΤΑΙ Ο </a:t>
            </a:r>
            <a:r>
              <a:rPr lang="el-GR" dirty="0" smtClean="0"/>
              <a:t>ΗΓΕΤΗΣ</a:t>
            </a:r>
            <a:r>
              <a:rPr lang="el-GR" dirty="0"/>
              <a:t/>
            </a:r>
            <a:br>
              <a:rPr lang="el-GR" dirty="0"/>
            </a:br>
            <a:endParaRPr lang="el-GR" dirty="0"/>
          </a:p>
        </p:txBody>
      </p:sp>
      <p:sp>
        <p:nvSpPr>
          <p:cNvPr id="3" name="Θέση κειμένου 2"/>
          <p:cNvSpPr>
            <a:spLocks noGrp="1"/>
          </p:cNvSpPr>
          <p:nvPr>
            <p:ph type="body" sz="half" idx="1"/>
          </p:nvPr>
        </p:nvSpPr>
        <p:spPr>
          <a:xfrm>
            <a:off x="899592" y="1988840"/>
            <a:ext cx="6984776" cy="4114800"/>
          </a:xfrm>
        </p:spPr>
        <p:txBody>
          <a:bodyPr>
            <a:normAutofit fontScale="92500"/>
          </a:bodyPr>
          <a:lstStyle/>
          <a:p>
            <a:r>
              <a:rPr lang="el-GR" dirty="0"/>
              <a:t>Εξουσία ανταμοιβής</a:t>
            </a:r>
          </a:p>
          <a:p>
            <a:endParaRPr lang="el-GR" dirty="0"/>
          </a:p>
          <a:p>
            <a:pPr algn="just"/>
            <a:r>
              <a:rPr lang="el-GR" dirty="0"/>
              <a:t>Η εξουσία ανταμοιβής υπάρχει και αυτή μέσα στη δομή του οργανισμού, τα στελέχη έχουν την δυνατότητα να παρέχουν ανταμοιβές  </a:t>
            </a:r>
            <a:r>
              <a:rPr lang="el-GR" dirty="0" smtClean="0"/>
              <a:t>ως </a:t>
            </a:r>
            <a:r>
              <a:rPr lang="el-GR" dirty="0"/>
              <a:t>αποτέλεσμα της απόδοσης της εργασίας  τους. </a:t>
            </a:r>
            <a:endParaRPr lang="el-GR" dirty="0" smtClean="0"/>
          </a:p>
          <a:p>
            <a:pPr algn="just"/>
            <a:r>
              <a:rPr lang="el-GR" dirty="0" smtClean="0"/>
              <a:t>Οι </a:t>
            </a:r>
            <a:r>
              <a:rPr lang="el-GR" dirty="0"/>
              <a:t>ανταμοιβές </a:t>
            </a:r>
            <a:r>
              <a:rPr lang="el-GR" dirty="0" smtClean="0"/>
              <a:t>μπορεί </a:t>
            </a:r>
            <a:r>
              <a:rPr lang="el-GR" dirty="0"/>
              <a:t>να είναι προφανείς δηλαδή οι αποδοχές και οι προαγωγές, ή όχι και τόσο εμφανείς όπως είναι ένας έπαινος από τον προϊστάμενο, αναγνώριση και κύρος. </a:t>
            </a:r>
          </a:p>
        </p:txBody>
      </p:sp>
    </p:spTree>
    <p:extLst>
      <p:ext uri="{BB962C8B-B14F-4D97-AF65-F5344CB8AC3E}">
        <p14:creationId xmlns:p14="http://schemas.microsoft.com/office/powerpoint/2010/main" val="79812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188640"/>
            <a:ext cx="8081069" cy="1728192"/>
          </a:xfrm>
        </p:spPr>
        <p:txBody>
          <a:bodyPr>
            <a:normAutofit/>
          </a:bodyPr>
          <a:lstStyle/>
          <a:p>
            <a:r>
              <a:rPr lang="el-GR" sz="4000" dirty="0"/>
              <a:t>ΠΩΣ ΟΡΙΖΕΤΑΙ Ο </a:t>
            </a:r>
            <a:r>
              <a:rPr lang="el-GR" sz="4000" dirty="0" smtClean="0"/>
              <a:t>ΗΓΕΤΗΣ</a:t>
            </a:r>
            <a:r>
              <a:rPr lang="el-GR" sz="4000" dirty="0">
                <a:solidFill>
                  <a:prstClr val="black"/>
                </a:solidFill>
              </a:rPr>
              <a:t/>
            </a:r>
            <a:br>
              <a:rPr lang="el-GR" sz="4000" dirty="0">
                <a:solidFill>
                  <a:prstClr val="black"/>
                </a:solidFill>
              </a:rPr>
            </a:br>
            <a:endParaRPr lang="el-GR" dirty="0"/>
          </a:p>
        </p:txBody>
      </p:sp>
      <p:sp>
        <p:nvSpPr>
          <p:cNvPr id="3" name="Θέση κειμένου 2"/>
          <p:cNvSpPr>
            <a:spLocks noGrp="1"/>
          </p:cNvSpPr>
          <p:nvPr>
            <p:ph type="body" sz="half" idx="1"/>
          </p:nvPr>
        </p:nvSpPr>
        <p:spPr>
          <a:xfrm>
            <a:off x="323528" y="2060848"/>
            <a:ext cx="7128792" cy="4143673"/>
          </a:xfrm>
        </p:spPr>
        <p:txBody>
          <a:bodyPr>
            <a:normAutofit/>
          </a:bodyPr>
          <a:lstStyle/>
          <a:p>
            <a:pPr marL="283845" lvl="0" indent="-91440">
              <a:spcBef>
                <a:spcPts val="60"/>
              </a:spcBef>
              <a:buFontTx/>
              <a:buChar char="•"/>
              <a:tabLst>
                <a:tab pos="284480" algn="l"/>
              </a:tabLst>
            </a:pPr>
            <a:r>
              <a:rPr lang="el-GR" sz="2000" dirty="0">
                <a:solidFill>
                  <a:srgbClr val="000000"/>
                </a:solidFill>
                <a:latin typeface="Cambria" pitchFamily="18" charset="0"/>
                <a:ea typeface="Cambria" pitchFamily="18" charset="0"/>
                <a:cs typeface="Times New Roman"/>
              </a:rPr>
              <a:t>Η</a:t>
            </a:r>
            <a:r>
              <a:rPr lang="el-GR" sz="2000" spc="-3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εξουσία</a:t>
            </a:r>
            <a:r>
              <a:rPr lang="el-GR" sz="2000" spc="-30"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καταναγκασμού</a:t>
            </a:r>
          </a:p>
          <a:p>
            <a:pPr marL="12700" marR="5080" lvl="0" indent="0" algn="just">
              <a:lnSpc>
                <a:spcPct val="104200"/>
              </a:lnSpc>
              <a:spcBef>
                <a:spcPts val="0"/>
              </a:spcBef>
              <a:buNone/>
            </a:pPr>
            <a:endParaRPr lang="el-GR" sz="2000" dirty="0" smtClean="0">
              <a:solidFill>
                <a:srgbClr val="000000"/>
              </a:solidFill>
              <a:latin typeface="Cambria" pitchFamily="18" charset="0"/>
              <a:ea typeface="Cambria" pitchFamily="18" charset="0"/>
              <a:cs typeface="Times New Roman"/>
            </a:endParaRPr>
          </a:p>
          <a:p>
            <a:pPr marL="12700" marR="6350" lvl="0" indent="180340" algn="just">
              <a:lnSpc>
                <a:spcPct val="104200"/>
              </a:lnSpc>
              <a:spcBef>
                <a:spcPts val="0"/>
              </a:spcBef>
              <a:buNone/>
            </a:pPr>
            <a:r>
              <a:rPr lang="el-GR" sz="2000" spc="-5" dirty="0" smtClean="0">
                <a:solidFill>
                  <a:srgbClr val="000000"/>
                </a:solidFill>
                <a:latin typeface="Cambria" pitchFamily="18" charset="0"/>
                <a:ea typeface="Cambria" pitchFamily="18" charset="0"/>
                <a:cs typeface="Times New Roman"/>
              </a:rPr>
              <a:t>Θα </a:t>
            </a:r>
            <a:r>
              <a:rPr lang="el-GR" sz="2000" dirty="0">
                <a:solidFill>
                  <a:srgbClr val="000000"/>
                </a:solidFill>
                <a:latin typeface="Cambria" pitchFamily="18" charset="0"/>
                <a:ea typeface="Cambria" pitchFamily="18" charset="0"/>
                <a:cs typeface="Times New Roman"/>
              </a:rPr>
              <a:t>πρέπει </a:t>
            </a:r>
            <a:r>
              <a:rPr lang="el-GR" sz="2000" spc="-5" dirty="0">
                <a:solidFill>
                  <a:srgbClr val="000000"/>
                </a:solidFill>
                <a:latin typeface="Cambria" pitchFamily="18" charset="0"/>
                <a:ea typeface="Cambria" pitchFamily="18" charset="0"/>
                <a:cs typeface="Times New Roman"/>
              </a:rPr>
              <a:t>να </a:t>
            </a:r>
            <a:r>
              <a:rPr lang="el-GR" sz="2000" dirty="0">
                <a:solidFill>
                  <a:srgbClr val="000000"/>
                </a:solidFill>
                <a:latin typeface="Cambria" pitchFamily="18" charset="0"/>
                <a:ea typeface="Cambria" pitchFamily="18" charset="0"/>
                <a:cs typeface="Times New Roman"/>
              </a:rPr>
              <a:t>ασκείται </a:t>
            </a:r>
            <a:r>
              <a:rPr lang="el-GR" sz="2000" spc="-5" dirty="0">
                <a:solidFill>
                  <a:srgbClr val="000000"/>
                </a:solidFill>
                <a:latin typeface="Cambria" pitchFamily="18" charset="0"/>
                <a:ea typeface="Cambria" pitchFamily="18" charset="0"/>
                <a:cs typeface="Times New Roman"/>
              </a:rPr>
              <a:t>οποιαδήποτε </a:t>
            </a:r>
            <a:r>
              <a:rPr lang="el-GR" sz="2000" dirty="0">
                <a:solidFill>
                  <a:srgbClr val="000000"/>
                </a:solidFill>
                <a:latin typeface="Cambria" pitchFamily="18" charset="0"/>
                <a:ea typeface="Cambria" pitchFamily="18" charset="0"/>
                <a:cs typeface="Times New Roman"/>
              </a:rPr>
              <a:t>τιμωρία </a:t>
            </a:r>
            <a:r>
              <a:rPr lang="el-GR" sz="2000" spc="-5" dirty="0">
                <a:solidFill>
                  <a:srgbClr val="000000"/>
                </a:solidFill>
                <a:latin typeface="Cambria" pitchFamily="18" charset="0"/>
                <a:ea typeface="Cambria" pitchFamily="18" charset="0"/>
                <a:cs typeface="Times New Roman"/>
              </a:rPr>
              <a:t>με </a:t>
            </a:r>
            <a:r>
              <a:rPr lang="el-GR" sz="2000" dirty="0">
                <a:solidFill>
                  <a:srgbClr val="000000"/>
                </a:solidFill>
                <a:latin typeface="Cambria" pitchFamily="18" charset="0"/>
                <a:ea typeface="Cambria" pitchFamily="18" charset="0"/>
                <a:cs typeface="Times New Roman"/>
              </a:rPr>
              <a:t>βάση </a:t>
            </a:r>
            <a:r>
              <a:rPr lang="el-GR" sz="2000" spc="-5" dirty="0">
                <a:solidFill>
                  <a:srgbClr val="000000"/>
                </a:solidFill>
                <a:latin typeface="Cambria" pitchFamily="18" charset="0"/>
                <a:ea typeface="Cambria" pitchFamily="18" charset="0"/>
                <a:cs typeface="Times New Roman"/>
              </a:rPr>
              <a:t>κάποιες </a:t>
            </a:r>
            <a:r>
              <a:rPr lang="el-GR" sz="2000" spc="-5" dirty="0" smtClean="0">
                <a:solidFill>
                  <a:srgbClr val="000000"/>
                </a:solidFill>
                <a:latin typeface="Cambria" pitchFamily="18" charset="0"/>
                <a:ea typeface="Cambria" pitchFamily="18" charset="0"/>
                <a:cs typeface="Times New Roman"/>
              </a:rPr>
              <a:t>παραδοχές</a:t>
            </a:r>
            <a:r>
              <a:rPr lang="el-GR" sz="2000" spc="-5" dirty="0">
                <a:solidFill>
                  <a:srgbClr val="000000"/>
                </a:solidFill>
                <a:latin typeface="Cambria" pitchFamily="18" charset="0"/>
                <a:ea typeface="Cambria" pitchFamily="18" charset="0"/>
                <a:cs typeface="Times New Roman"/>
              </a:rPr>
              <a:t>:</a:t>
            </a:r>
            <a:endParaRPr lang="el-GR" sz="2000" dirty="0">
              <a:solidFill>
                <a:srgbClr val="000000"/>
              </a:solidFill>
              <a:latin typeface="Cambria" pitchFamily="18" charset="0"/>
              <a:ea typeface="Cambria" pitchFamily="18" charset="0"/>
              <a:cs typeface="Times New Roman"/>
            </a:endParaRPr>
          </a:p>
          <a:p>
            <a:pPr marL="12700" marR="5715" lvl="0" indent="180340" algn="just">
              <a:lnSpc>
                <a:spcPct val="104200"/>
              </a:lnSpc>
              <a:spcBef>
                <a:spcPts val="0"/>
              </a:spcBef>
              <a:buFontTx/>
              <a:buChar char="•"/>
              <a:tabLst>
                <a:tab pos="304165" algn="l"/>
              </a:tabLst>
            </a:pPr>
            <a:r>
              <a:rPr lang="el-GR" sz="2000" dirty="0">
                <a:solidFill>
                  <a:srgbClr val="000000"/>
                </a:solidFill>
                <a:latin typeface="Cambria" pitchFamily="18" charset="0"/>
                <a:ea typeface="Cambria" pitchFamily="18" charset="0"/>
                <a:cs typeface="Times New Roman"/>
              </a:rPr>
              <a:t>Η τιμωρία θα </a:t>
            </a:r>
            <a:r>
              <a:rPr lang="el-GR" sz="2000" spc="-5" dirty="0">
                <a:solidFill>
                  <a:srgbClr val="000000"/>
                </a:solidFill>
                <a:latin typeface="Cambria" pitchFamily="18" charset="0"/>
                <a:ea typeface="Cambria" pitchFamily="18" charset="0"/>
                <a:cs typeface="Times New Roman"/>
              </a:rPr>
              <a:t>πρέπει να </a:t>
            </a:r>
            <a:r>
              <a:rPr lang="el-GR" sz="2000" dirty="0">
                <a:solidFill>
                  <a:srgbClr val="000000"/>
                </a:solidFill>
                <a:latin typeface="Cambria" pitchFamily="18" charset="0"/>
                <a:ea typeface="Cambria" pitchFamily="18" charset="0"/>
                <a:cs typeface="Times New Roman"/>
              </a:rPr>
              <a:t>είναι </a:t>
            </a:r>
            <a:r>
              <a:rPr lang="el-GR" sz="2000" spc="-5" dirty="0">
                <a:solidFill>
                  <a:srgbClr val="000000"/>
                </a:solidFill>
                <a:latin typeface="Cambria" pitchFamily="18" charset="0"/>
                <a:ea typeface="Cambria" pitchFamily="18" charset="0"/>
                <a:cs typeface="Times New Roman"/>
              </a:rPr>
              <a:t>ανάλογη του </a:t>
            </a:r>
            <a:r>
              <a:rPr lang="el-GR" sz="2000" dirty="0">
                <a:solidFill>
                  <a:srgbClr val="000000"/>
                </a:solidFill>
                <a:latin typeface="Cambria" pitchFamily="18" charset="0"/>
                <a:ea typeface="Cambria" pitchFamily="18" charset="0"/>
                <a:cs typeface="Times New Roman"/>
              </a:rPr>
              <a:t>αιτίου </a:t>
            </a:r>
            <a:r>
              <a:rPr lang="el-GR" sz="2000" spc="-5" dirty="0">
                <a:solidFill>
                  <a:srgbClr val="000000"/>
                </a:solidFill>
                <a:latin typeface="Cambria" pitchFamily="18" charset="0"/>
                <a:ea typeface="Cambria" pitchFamily="18" charset="0"/>
                <a:cs typeface="Times New Roman"/>
              </a:rPr>
              <a:t>το οποίο </a:t>
            </a:r>
            <a:r>
              <a:rPr lang="el-GR" sz="2000" dirty="0">
                <a:solidFill>
                  <a:srgbClr val="000000"/>
                </a:solidFill>
                <a:latin typeface="Cambria" pitchFamily="18" charset="0"/>
                <a:ea typeface="Cambria" pitchFamily="18" charset="0"/>
                <a:cs typeface="Times New Roman"/>
              </a:rPr>
              <a:t>την </a:t>
            </a:r>
            <a:r>
              <a:rPr lang="el-GR" sz="2000" spc="5" dirty="0">
                <a:solidFill>
                  <a:srgbClr val="000000"/>
                </a:solidFill>
                <a:latin typeface="Cambria" pitchFamily="18" charset="0"/>
                <a:ea typeface="Cambria" pitchFamily="18" charset="0"/>
                <a:cs typeface="Times New Roman"/>
              </a:rPr>
              <a:t> </a:t>
            </a:r>
            <a:r>
              <a:rPr lang="el-GR" sz="2000" dirty="0">
                <a:solidFill>
                  <a:srgbClr val="000000"/>
                </a:solidFill>
                <a:latin typeface="Cambria" pitchFamily="18" charset="0"/>
                <a:ea typeface="Cambria" pitchFamily="18" charset="0"/>
                <a:cs typeface="Times New Roman"/>
              </a:rPr>
              <a:t>προκαλεί.</a:t>
            </a:r>
          </a:p>
          <a:p>
            <a:pPr marL="12700" marR="5715" lvl="0" indent="180340" algn="just">
              <a:lnSpc>
                <a:spcPct val="104200"/>
              </a:lnSpc>
              <a:spcBef>
                <a:spcPts val="0"/>
              </a:spcBef>
              <a:buFontTx/>
              <a:buChar char="•"/>
              <a:tabLst>
                <a:tab pos="293370" algn="l"/>
              </a:tabLst>
            </a:pPr>
            <a:r>
              <a:rPr lang="el-GR" sz="2000" dirty="0">
                <a:solidFill>
                  <a:srgbClr val="000000"/>
                </a:solidFill>
                <a:latin typeface="Cambria" pitchFamily="18" charset="0"/>
                <a:ea typeface="Cambria" pitchFamily="18" charset="0"/>
                <a:cs typeface="Times New Roman"/>
              </a:rPr>
              <a:t>Άμεση </a:t>
            </a:r>
            <a:r>
              <a:rPr lang="el-GR" sz="2000" spc="-5" dirty="0">
                <a:solidFill>
                  <a:srgbClr val="000000"/>
                </a:solidFill>
                <a:latin typeface="Cambria" pitchFamily="18" charset="0"/>
                <a:ea typeface="Cambria" pitchFamily="18" charset="0"/>
                <a:cs typeface="Times New Roman"/>
              </a:rPr>
              <a:t>εφαρμογή </a:t>
            </a:r>
            <a:r>
              <a:rPr lang="el-GR" sz="2000" dirty="0">
                <a:solidFill>
                  <a:srgbClr val="000000"/>
                </a:solidFill>
                <a:latin typeface="Cambria" pitchFamily="18" charset="0"/>
                <a:ea typeface="Cambria" pitchFamily="18" charset="0"/>
                <a:cs typeface="Times New Roman"/>
              </a:rPr>
              <a:t>της και </a:t>
            </a:r>
            <a:r>
              <a:rPr lang="el-GR" sz="2000" spc="-5" dirty="0">
                <a:solidFill>
                  <a:srgbClr val="000000"/>
                </a:solidFill>
                <a:latin typeface="Cambria" pitchFamily="18" charset="0"/>
                <a:ea typeface="Cambria" pitchFamily="18" charset="0"/>
                <a:cs typeface="Times New Roman"/>
              </a:rPr>
              <a:t>κατανόηση </a:t>
            </a:r>
            <a:r>
              <a:rPr lang="el-GR" sz="2000" dirty="0">
                <a:solidFill>
                  <a:srgbClr val="000000"/>
                </a:solidFill>
                <a:latin typeface="Cambria" pitchFamily="18" charset="0"/>
                <a:ea typeface="Cambria" pitchFamily="18" charset="0"/>
                <a:cs typeface="Times New Roman"/>
              </a:rPr>
              <a:t>της επιβολής της </a:t>
            </a:r>
            <a:r>
              <a:rPr lang="el-GR" sz="2000" spc="-5" dirty="0">
                <a:solidFill>
                  <a:srgbClr val="000000"/>
                </a:solidFill>
                <a:latin typeface="Cambria" pitchFamily="18" charset="0"/>
                <a:ea typeface="Cambria" pitchFamily="18" charset="0"/>
                <a:cs typeface="Times New Roman"/>
              </a:rPr>
              <a:t>από το </a:t>
            </a:r>
            <a:r>
              <a:rPr lang="el-GR" sz="2000" dirty="0" smtClean="0">
                <a:solidFill>
                  <a:srgbClr val="000000"/>
                </a:solidFill>
                <a:latin typeface="Cambria" pitchFamily="18" charset="0"/>
                <a:ea typeface="Cambria" pitchFamily="18" charset="0"/>
                <a:cs typeface="Times New Roman"/>
              </a:rPr>
              <a:t>ά</a:t>
            </a:r>
            <a:r>
              <a:rPr lang="el-GR" sz="2000" spc="-5" dirty="0" smtClean="0">
                <a:solidFill>
                  <a:srgbClr val="000000"/>
                </a:solidFill>
                <a:latin typeface="Cambria" pitchFamily="18" charset="0"/>
                <a:ea typeface="Cambria" pitchFamily="18" charset="0"/>
                <a:cs typeface="Times New Roman"/>
              </a:rPr>
              <a:t>τομο</a:t>
            </a:r>
            <a:r>
              <a:rPr lang="el-GR" sz="2000" dirty="0" smtClean="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το</a:t>
            </a:r>
            <a:r>
              <a:rPr lang="el-GR" sz="2000" dirty="0">
                <a:solidFill>
                  <a:srgbClr val="000000"/>
                </a:solidFill>
                <a:latin typeface="Cambria" pitchFamily="18" charset="0"/>
                <a:ea typeface="Cambria" pitchFamily="18" charset="0"/>
                <a:cs typeface="Times New Roman"/>
              </a:rPr>
              <a:t> οποίο την αποδέχεται </a:t>
            </a:r>
            <a:r>
              <a:rPr lang="el-GR" sz="2000" spc="-5" dirty="0">
                <a:solidFill>
                  <a:srgbClr val="000000"/>
                </a:solidFill>
                <a:latin typeface="Cambria" pitchFamily="18" charset="0"/>
                <a:ea typeface="Cambria" pitchFamily="18" charset="0"/>
                <a:cs typeface="Times New Roman"/>
              </a:rPr>
              <a:t>ώστε</a:t>
            </a:r>
            <a:r>
              <a:rPr lang="el-GR" sz="2000" dirty="0">
                <a:solidFill>
                  <a:srgbClr val="000000"/>
                </a:solidFill>
                <a:latin typeface="Cambria" pitchFamily="18" charset="0"/>
                <a:ea typeface="Cambria" pitchFamily="18" charset="0"/>
                <a:cs typeface="Times New Roman"/>
              </a:rPr>
              <a:t> </a:t>
            </a:r>
            <a:r>
              <a:rPr lang="el-GR" sz="2000" spc="-5" dirty="0">
                <a:solidFill>
                  <a:srgbClr val="000000"/>
                </a:solidFill>
                <a:latin typeface="Cambria" pitchFamily="18" charset="0"/>
                <a:ea typeface="Cambria" pitchFamily="18" charset="0"/>
                <a:cs typeface="Times New Roman"/>
              </a:rPr>
              <a:t>να</a:t>
            </a:r>
            <a:r>
              <a:rPr lang="el-GR" sz="2000" dirty="0">
                <a:solidFill>
                  <a:srgbClr val="000000"/>
                </a:solidFill>
                <a:latin typeface="Cambria" pitchFamily="18" charset="0"/>
                <a:ea typeface="Cambria" pitchFamily="18" charset="0"/>
                <a:cs typeface="Times New Roman"/>
              </a:rPr>
              <a:t> αποφευχθεί </a:t>
            </a:r>
            <a:r>
              <a:rPr lang="el-GR" sz="2000" dirty="0" smtClean="0">
                <a:solidFill>
                  <a:srgbClr val="000000"/>
                </a:solidFill>
                <a:latin typeface="Cambria" pitchFamily="18" charset="0"/>
                <a:ea typeface="Cambria" pitchFamily="18" charset="0"/>
                <a:cs typeface="Times New Roman"/>
              </a:rPr>
              <a:t>μια </a:t>
            </a:r>
            <a:r>
              <a:rPr lang="el-GR" sz="2000" spc="-5" dirty="0" smtClean="0">
                <a:solidFill>
                  <a:srgbClr val="000000"/>
                </a:solidFill>
                <a:latin typeface="Cambria" pitchFamily="18" charset="0"/>
                <a:ea typeface="Cambria" pitchFamily="18" charset="0"/>
                <a:cs typeface="Times New Roman"/>
              </a:rPr>
              <a:t>επαναλαμβανόμενη</a:t>
            </a:r>
            <a:r>
              <a:rPr lang="el-GR" sz="2000" dirty="0" smtClean="0">
                <a:solidFill>
                  <a:srgbClr val="000000"/>
                </a:solidFill>
                <a:latin typeface="Cambria" pitchFamily="18" charset="0"/>
                <a:ea typeface="Cambria" pitchFamily="18" charset="0"/>
                <a:cs typeface="Times New Roman"/>
              </a:rPr>
              <a:t> ενέργεια</a:t>
            </a:r>
            <a:r>
              <a:rPr lang="el-GR" sz="2000" spc="-5" dirty="0">
                <a:solidFill>
                  <a:srgbClr val="000000"/>
                </a:solidFill>
                <a:latin typeface="Cambria" pitchFamily="18" charset="0"/>
                <a:ea typeface="Cambria" pitchFamily="18" charset="0"/>
                <a:cs typeface="Times New Roman"/>
              </a:rPr>
              <a:t>.</a:t>
            </a:r>
            <a:endParaRPr lang="el-GR" sz="2000" dirty="0">
              <a:solidFill>
                <a:srgbClr val="000000"/>
              </a:solidFill>
              <a:latin typeface="Cambria" pitchFamily="18" charset="0"/>
              <a:ea typeface="Cambria" pitchFamily="18" charset="0"/>
              <a:cs typeface="Times New Roman"/>
            </a:endParaRPr>
          </a:p>
          <a:p>
            <a:pPr marL="12700" marR="5080" lvl="0" indent="180340" algn="just">
              <a:lnSpc>
                <a:spcPct val="104200"/>
              </a:lnSpc>
              <a:spcBef>
                <a:spcPts val="0"/>
              </a:spcBef>
              <a:buFontTx/>
              <a:buChar char="•"/>
              <a:tabLst>
                <a:tab pos="290830" algn="l"/>
              </a:tabLst>
            </a:pPr>
            <a:r>
              <a:rPr lang="el-GR" sz="2000" dirty="0">
                <a:solidFill>
                  <a:srgbClr val="000000"/>
                </a:solidFill>
                <a:latin typeface="Cambria" pitchFamily="18" charset="0"/>
                <a:ea typeface="Cambria" pitchFamily="18" charset="0"/>
                <a:cs typeface="Times New Roman"/>
              </a:rPr>
              <a:t>Η επιβολή της από </a:t>
            </a:r>
            <a:r>
              <a:rPr lang="el-GR" sz="2000" spc="-5" dirty="0">
                <a:solidFill>
                  <a:srgbClr val="000000"/>
                </a:solidFill>
                <a:latin typeface="Cambria" pitchFamily="18" charset="0"/>
                <a:ea typeface="Cambria" pitchFamily="18" charset="0"/>
                <a:cs typeface="Times New Roman"/>
              </a:rPr>
              <a:t>το </a:t>
            </a:r>
            <a:r>
              <a:rPr lang="el-GR" sz="2000" dirty="0">
                <a:solidFill>
                  <a:srgbClr val="000000"/>
                </a:solidFill>
                <a:latin typeface="Cambria" pitchFamily="18" charset="0"/>
                <a:ea typeface="Cambria" pitchFamily="18" charset="0"/>
                <a:cs typeface="Times New Roman"/>
              </a:rPr>
              <a:t>αρμόδιο στέλεχος θα </a:t>
            </a:r>
            <a:r>
              <a:rPr lang="el-GR" sz="2000" spc="-5" dirty="0">
                <a:solidFill>
                  <a:srgbClr val="000000"/>
                </a:solidFill>
                <a:latin typeface="Cambria" pitchFamily="18" charset="0"/>
                <a:ea typeface="Cambria" pitchFamily="18" charset="0"/>
                <a:cs typeface="Times New Roman"/>
              </a:rPr>
              <a:t>πρέπει να γίνεται </a:t>
            </a:r>
            <a:r>
              <a:rPr lang="el-GR" sz="2000" dirty="0" smtClean="0">
                <a:solidFill>
                  <a:srgbClr val="000000"/>
                </a:solidFill>
                <a:latin typeface="Cambria" pitchFamily="18" charset="0"/>
                <a:ea typeface="Cambria" pitchFamily="18" charset="0"/>
                <a:cs typeface="Times New Roman"/>
              </a:rPr>
              <a:t>καθαρά </a:t>
            </a:r>
            <a:r>
              <a:rPr lang="el-GR" sz="2000" spc="-5" dirty="0">
                <a:solidFill>
                  <a:srgbClr val="000000"/>
                </a:solidFill>
                <a:latin typeface="Cambria" pitchFamily="18" charset="0"/>
                <a:ea typeface="Cambria" pitchFamily="18" charset="0"/>
                <a:cs typeface="Times New Roman"/>
              </a:rPr>
              <a:t>για το </a:t>
            </a:r>
            <a:r>
              <a:rPr lang="el-GR" sz="2000" dirty="0">
                <a:solidFill>
                  <a:srgbClr val="000000"/>
                </a:solidFill>
                <a:latin typeface="Cambria" pitchFamily="18" charset="0"/>
                <a:ea typeface="Cambria" pitchFamily="18" charset="0"/>
                <a:cs typeface="Times New Roman"/>
              </a:rPr>
              <a:t>καλό και </a:t>
            </a:r>
            <a:r>
              <a:rPr lang="el-GR" sz="2000" spc="-5" dirty="0">
                <a:solidFill>
                  <a:srgbClr val="000000"/>
                </a:solidFill>
                <a:latin typeface="Cambria" pitchFamily="18" charset="0"/>
                <a:ea typeface="Cambria" pitchFamily="18" charset="0"/>
                <a:cs typeface="Times New Roman"/>
              </a:rPr>
              <a:t>το συμφέρον του </a:t>
            </a:r>
            <a:r>
              <a:rPr lang="el-GR" sz="2000" spc="-5" dirty="0" smtClean="0">
                <a:solidFill>
                  <a:srgbClr val="000000"/>
                </a:solidFill>
                <a:latin typeface="Cambria" pitchFamily="18" charset="0"/>
                <a:ea typeface="Cambria" pitchFamily="18" charset="0"/>
                <a:cs typeface="Times New Roman"/>
              </a:rPr>
              <a:t>οργανισμού.</a:t>
            </a:r>
            <a:endParaRPr lang="el-GR" sz="2000" dirty="0">
              <a:solidFill>
                <a:srgbClr val="000000"/>
              </a:solidFill>
              <a:latin typeface="Cambria" pitchFamily="18" charset="0"/>
              <a:ea typeface="Cambria" pitchFamily="18" charset="0"/>
              <a:cs typeface="Times New Roman"/>
            </a:endParaRPr>
          </a:p>
          <a:p>
            <a:endParaRPr lang="el-GR" dirty="0"/>
          </a:p>
        </p:txBody>
      </p:sp>
    </p:spTree>
    <p:extLst>
      <p:ext uri="{BB962C8B-B14F-4D97-AF65-F5344CB8AC3E}">
        <p14:creationId xmlns:p14="http://schemas.microsoft.com/office/powerpoint/2010/main" val="273720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ΙΣΧΥΣ ΤΟΥ ΕΙΔΙΚΟΥ</a:t>
            </a:r>
            <a:r>
              <a:rPr lang="el-GR" dirty="0"/>
              <a:t/>
            </a:r>
            <a:br>
              <a:rPr lang="el-GR" dirty="0"/>
            </a:br>
            <a:endParaRPr lang="el-GR" dirty="0"/>
          </a:p>
        </p:txBody>
      </p:sp>
      <p:sp>
        <p:nvSpPr>
          <p:cNvPr id="3" name="Θέση κειμένου 2"/>
          <p:cNvSpPr>
            <a:spLocks noGrp="1"/>
          </p:cNvSpPr>
          <p:nvPr>
            <p:ph type="body" sz="half" idx="1"/>
          </p:nvPr>
        </p:nvSpPr>
        <p:spPr>
          <a:xfrm>
            <a:off x="683568" y="1556792"/>
            <a:ext cx="6984776" cy="3600400"/>
          </a:xfrm>
        </p:spPr>
        <p:txBody>
          <a:bodyPr>
            <a:normAutofit/>
          </a:bodyPr>
          <a:lstStyle/>
          <a:p>
            <a:pPr lvl="0"/>
            <a:endParaRPr lang="el-GR" sz="1900" dirty="0">
              <a:solidFill>
                <a:srgbClr val="000000"/>
              </a:solidFill>
            </a:endParaRPr>
          </a:p>
          <a:p>
            <a:pPr lvl="0" algn="just"/>
            <a:r>
              <a:rPr lang="el-GR" sz="2400" dirty="0">
                <a:solidFill>
                  <a:srgbClr val="000000"/>
                </a:solidFill>
              </a:rPr>
              <a:t>Η ισχύς του ειδικού οφείλεται σε μία εμπειρία ή ειδικότητα που  κατέχει ένα στέλεχος. Εντοπίζεται σε ικανότητες - δεξιότητες, γνώσεις,  εκπαίδευση και εμπειρίες που μπορεί να κατέχει. Η ηλικία του στελέχους, η προϋπηρεσία του δεν παίζουν ιδιαίτερο ρόλο αλλά τονίζεται η πνευματική καλλιέργεια.</a:t>
            </a:r>
          </a:p>
          <a:p>
            <a:endParaRPr lang="el-GR" dirty="0"/>
          </a:p>
        </p:txBody>
      </p:sp>
    </p:spTree>
    <p:extLst>
      <p:ext uri="{BB962C8B-B14F-4D97-AF65-F5344CB8AC3E}">
        <p14:creationId xmlns:p14="http://schemas.microsoft.com/office/powerpoint/2010/main" val="793790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404664"/>
            <a:ext cx="8332415" cy="1355874"/>
          </a:xfrm>
        </p:spPr>
        <p:txBody>
          <a:bodyPr>
            <a:normAutofit/>
          </a:bodyPr>
          <a:lstStyle/>
          <a:p>
            <a:r>
              <a:rPr lang="el-GR" sz="3600" dirty="0"/>
              <a:t>ΠΩΣ ΟΡΙΖΕΤΑΙ Ο </a:t>
            </a:r>
            <a:r>
              <a:rPr lang="el-GR" sz="3600" dirty="0" smtClean="0"/>
              <a:t>ΗΓΕΤΗΣ</a:t>
            </a:r>
            <a:r>
              <a:rPr lang="el-GR" sz="3600" dirty="0"/>
              <a:t/>
            </a:r>
            <a:br>
              <a:rPr lang="el-GR" sz="3600" dirty="0"/>
            </a:br>
            <a:endParaRPr lang="el-GR" dirty="0"/>
          </a:p>
        </p:txBody>
      </p:sp>
      <p:sp>
        <p:nvSpPr>
          <p:cNvPr id="3" name="Θέση κειμένου 2"/>
          <p:cNvSpPr>
            <a:spLocks noGrp="1"/>
          </p:cNvSpPr>
          <p:nvPr>
            <p:ph type="body" sz="half" idx="1"/>
          </p:nvPr>
        </p:nvSpPr>
        <p:spPr>
          <a:xfrm>
            <a:off x="1182688" y="2017713"/>
            <a:ext cx="6413648" cy="4114800"/>
          </a:xfrm>
        </p:spPr>
        <p:txBody>
          <a:bodyPr>
            <a:normAutofit fontScale="92500" lnSpcReduction="10000"/>
          </a:bodyPr>
          <a:lstStyle/>
          <a:p>
            <a:r>
              <a:rPr lang="el-GR" dirty="0"/>
              <a:t>Η δύναμη της προσωπικότητας</a:t>
            </a:r>
          </a:p>
          <a:p>
            <a:endParaRPr lang="el-GR" dirty="0"/>
          </a:p>
          <a:p>
            <a:r>
              <a:rPr lang="el-GR" dirty="0"/>
              <a:t>Είναι η δύναμη κάποιου να επηρεάζει με τον έντονο και δυναμικό  του χαρακτήρα. Για πολλούς, η δύναμη αυτή ορίζεται και ως </a:t>
            </a:r>
            <a:r>
              <a:rPr lang="el-GR" dirty="0" smtClean="0"/>
              <a:t>χάρισμα ή αρετή</a:t>
            </a:r>
            <a:r>
              <a:rPr lang="el-GR" dirty="0"/>
              <a:t>. </a:t>
            </a:r>
            <a:endParaRPr lang="el-GR" dirty="0" smtClean="0"/>
          </a:p>
          <a:p>
            <a:r>
              <a:rPr lang="el-GR" dirty="0" smtClean="0"/>
              <a:t>Ένα </a:t>
            </a:r>
            <a:r>
              <a:rPr lang="el-GR" dirty="0"/>
              <a:t>στέλεχος μπορεί να συγκεντρώνει το θαυμασμό των </a:t>
            </a:r>
            <a:r>
              <a:rPr lang="el-GR" dirty="0" smtClean="0"/>
              <a:t>άλλων </a:t>
            </a:r>
            <a:r>
              <a:rPr lang="el-GR" dirty="0"/>
              <a:t>στο πρόσωπό του μέσω ενός ιδιαίτερου </a:t>
            </a:r>
            <a:r>
              <a:rPr lang="el-GR" dirty="0" smtClean="0"/>
              <a:t>χαρίσματος </a:t>
            </a:r>
            <a:r>
              <a:rPr lang="el-GR" dirty="0"/>
              <a:t>που διαθέτει  δίνοντας </a:t>
            </a:r>
            <a:r>
              <a:rPr lang="el-GR" dirty="0" smtClean="0"/>
              <a:t>την </a:t>
            </a:r>
            <a:r>
              <a:rPr lang="el-GR" dirty="0"/>
              <a:t>ευκαιρία να ασκεί μεγαλύτερη προσωπική </a:t>
            </a:r>
            <a:r>
              <a:rPr lang="el-GR" dirty="0" smtClean="0"/>
              <a:t>επιρροή</a:t>
            </a:r>
            <a:endParaRPr lang="el-GR" dirty="0"/>
          </a:p>
        </p:txBody>
      </p:sp>
    </p:spTree>
    <p:extLst>
      <p:ext uri="{BB962C8B-B14F-4D97-AF65-F5344CB8AC3E}">
        <p14:creationId xmlns:p14="http://schemas.microsoft.com/office/powerpoint/2010/main" val="191900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3933</TotalTime>
  <Words>2130</Words>
  <Application>Microsoft Office PowerPoint</Application>
  <PresentationFormat>Προβολή στην οθόνη (4:3)</PresentationFormat>
  <Paragraphs>122</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Δικαιοσύνη</vt:lpstr>
      <vt:lpstr>ΗΘΙΚΗ ΣΤΗ ΜΕΤΑΣΧΗΜΑΤΙΣΤΙΚΗ ΗΓΕΣΙΑ.   ΠΩΣ Η ΣΥΓΧΡΟΝΗ ΤΕΧΝΟΛΟΓΙΑ  ΔΗΜΙΟΥΡΓΕΙ ΤΟ ΠΡΟΦΙΛ ΕΝΟΣ ΧΑΡΙΣΜΑΤΙΚΟΥ ΗΓΕΤΗ;</vt:lpstr>
      <vt:lpstr>ΜΕΤΑΣΧΗΜΑΤΙΣΤΙΚΟΣ  ΗΓΕΤΗΣ </vt:lpstr>
      <vt:lpstr>ΜΕΤΑΣΧΗΜΑΤΙΣΤΙΚΟΣ ΗΓΕΤΗΣ</vt:lpstr>
      <vt:lpstr>ΜΕΤΑΣΧΗΜΑΤΙΣΤΙΚΗ ΗΓΕΣΙΑ ΚΑΙ ΗΘΙΚΗ </vt:lpstr>
      <vt:lpstr>ΠΩΣ ΟΡΙΖΕΤΑΙ Ο ΗΓΕΤΗΣ </vt:lpstr>
      <vt:lpstr>ΠΩΣ ΟΡΙΖΕΤΑΙ Ο ΗΓΕΤΗΣ </vt:lpstr>
      <vt:lpstr>ΠΩΣ ΟΡΙΖΕΤΑΙ Ο ΗΓΕΤΗΣ </vt:lpstr>
      <vt:lpstr>Η ΙΣΧΥΣ ΤΟΥ ΕΙΔΙΚΟΥ </vt:lpstr>
      <vt:lpstr>ΠΩΣ ΟΡΙΖΕΤΑΙ Ο ΗΓΕΤΗΣ </vt:lpstr>
      <vt:lpstr>RAYMOND CATTELL  </vt:lpstr>
      <vt:lpstr>Raymond Cattell </vt:lpstr>
      <vt:lpstr>RAYMOND CATTELL </vt:lpstr>
      <vt:lpstr>ΧΑΡΑΚΤΗΡΙΣΤΙΚΑ ΤΟΥ ΧΑΡΙΣΜΑΤΙΚΟΥ ΗΓΕΤΗ</vt:lpstr>
      <vt:lpstr>ΟΡΘΟΓΝΩΜΙΑ</vt:lpstr>
      <vt:lpstr>ΕΝΟΤΗΤΑ</vt:lpstr>
      <vt:lpstr>ΗΓΕΤΗΣ ΚΑΙ ΤΕΧΝΟΛΟΓΙΑ</vt:lpstr>
      <vt:lpstr>ΗΓΕΤΗΣ ΚΑΙ ΤΕΧΝΟΛΟΓΙΑ</vt:lpstr>
      <vt:lpstr>ΗΓΕΤΗΣ ΚΑΙ ΤΕΧΝΟΛΟΓΙΑ</vt:lpstr>
      <vt:lpstr>ΗΓΕΤΗΣ ΚΑΙ ΤΕΧΝΟΛΟΓΙΑ</vt:lpstr>
      <vt:lpstr>ΗΓΕΤΗΣ ΚΑΙ ΤΕΧΝΟΛΟΓΙΑ</vt:lpstr>
      <vt:lpstr>ΗΓΕΤΗΣ ΚΑΙ ΤΕΧΝΟΛΟΓΙΑ</vt:lpstr>
      <vt:lpstr>ΗΓΕΤΗΣ ΚΑΙ ΤΕΧΝΟΛΟΓΙΑ</vt:lpstr>
      <vt:lpstr>ΗΓΕΤΗΣ ΚΑΙ ΤΕΧΝΟΛΟΓΙΑ</vt:lpstr>
      <vt:lpstr>ΗΓΕΤΗΣ ΚΑΙ ΤΕΧΝΟΛΟΓΙΑ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Κεφάλαιο 6</dc:title>
  <dc:creator>Nikos</dc:creator>
  <cp:lastModifiedBy>test100@gmail.gr</cp:lastModifiedBy>
  <cp:revision>570</cp:revision>
  <dcterms:created xsi:type="dcterms:W3CDTF">2008-09-18T08:01:42Z</dcterms:created>
  <dcterms:modified xsi:type="dcterms:W3CDTF">2024-10-16T14:16:17Z</dcterms:modified>
</cp:coreProperties>
</file>