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_rels/slideMaster1.xml.rels" ContentType="application/vnd.openxmlformats-package.relationships+xml"/>
  <Override PartName="/ppt/theme/theme1.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21.xml" ContentType="application/vnd.openxmlformats-officedocument.presentationml.slide+xml"/>
  <Override PartName="/ppt/slides/slide4.xml" ContentType="application/vnd.openxmlformats-officedocument.presentationml.slide+xml"/>
  <Override PartName="/ppt/slides/slide22.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23.xml" ContentType="application/vnd.openxmlformats-officedocument.presentationml.slide+xml"/>
  <Override PartName="/ppt/slides/slide7.xml" ContentType="application/vnd.openxmlformats-officedocument.presentationml.slide+xml"/>
  <Override PartName="/ppt/slides/slide24.xml" ContentType="application/vnd.openxmlformats-officedocument.presentationml.slide+xml"/>
  <Override PartName="/ppt/slides/slide8.xml" ContentType="application/vnd.openxmlformats-officedocument.presentationml.slide+xml"/>
  <Override PartName="/ppt/slides/slide25.xml" ContentType="application/vnd.openxmlformats-officedocument.presentationml.slide+xml"/>
  <Override PartName="/ppt/slides/slide9.xml" ContentType="application/vnd.openxmlformats-officedocument.presentationml.slide+xml"/>
  <Override PartName="/ppt/slides/slide26.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_rels/slide35.xml.rels" ContentType="application/vnd.openxmlformats-package.relationships+xml"/>
  <Override PartName="/ppt/slides/_rels/slide1.xml.rels" ContentType="application/vnd.openxmlformats-package.relationships+xml"/>
  <Override PartName="/ppt/slides/_rels/slide22.xml.rels" ContentType="application/vnd.openxmlformats-package.relationships+xml"/>
  <Override PartName="/ppt/slides/_rels/slide36.xml.rels" ContentType="application/vnd.openxmlformats-package.relationships+xml"/>
  <Override PartName="/ppt/slides/_rels/slide2.xml.rels" ContentType="application/vnd.openxmlformats-package.relationships+xml"/>
  <Override PartName="/ppt/slides/_rels/slide20.xml.rels" ContentType="application/vnd.openxmlformats-package.relationships+xml"/>
  <Override PartName="/ppt/slides/_rels/slide37.xml.rels" ContentType="application/vnd.openxmlformats-package.relationships+xml"/>
  <Override PartName="/ppt/slides/_rels/slide3.xml.rels" ContentType="application/vnd.openxmlformats-package.relationships+xml"/>
  <Override PartName="/ppt/slides/_rels/slide21.xml.rels" ContentType="application/vnd.openxmlformats-package.relationships+xml"/>
  <Override PartName="/ppt/slides/_rels/slide4.xml.rels" ContentType="application/vnd.openxmlformats-package.relationships+xml"/>
  <Override PartName="/ppt/slides/_rels/slide38.xml.rels" ContentType="application/vnd.openxmlformats-package.relationships+xml"/>
  <Override PartName="/ppt/slides/_rels/slide5.xml.rels" ContentType="application/vnd.openxmlformats-package.relationships+xml"/>
  <Override PartName="/ppt/slides/_rels/slide39.xml.rels" ContentType="application/vnd.openxmlformats-package.relationships+xml"/>
  <Override PartName="/ppt/slides/_rels/slide23.xml.rels" ContentType="application/vnd.openxmlformats-package.relationships+xml"/>
  <Override PartName="/ppt/slides/_rels/slide6.xml.rels" ContentType="application/vnd.openxmlformats-package.relationships+xml"/>
  <Override PartName="/ppt/slides/_rels/slide50.xml.rels" ContentType="application/vnd.openxmlformats-package.relationships+xml"/>
  <Override PartName="/ppt/slides/_rels/slide24.xml.rels" ContentType="application/vnd.openxmlformats-package.relationships+xml"/>
  <Override PartName="/ppt/slides/_rels/slide7.xml.rels" ContentType="application/vnd.openxmlformats-package.relationships+xml"/>
  <Override PartName="/ppt/slides/_rels/slide51.xml.rels" ContentType="application/vnd.openxmlformats-package.relationships+xml"/>
  <Override PartName="/ppt/slides/_rels/slide25.xml.rels" ContentType="application/vnd.openxmlformats-package.relationships+xml"/>
  <Override PartName="/ppt/slides/_rels/slide8.xml.rels" ContentType="application/vnd.openxmlformats-package.relationships+xml"/>
  <Override PartName="/ppt/slides/_rels/slide52.xml.rels" ContentType="application/vnd.openxmlformats-package.relationships+xml"/>
  <Override PartName="/ppt/slides/_rels/slide26.xml.rels" ContentType="application/vnd.openxmlformats-package.relationships+xml"/>
  <Override PartName="/ppt/slides/_rels/slide9.xml.rels" ContentType="application/vnd.openxmlformats-package.relationships+xml"/>
  <Override PartName="/ppt/slides/_rels/slide53.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Override PartName="/ppt/slides/_rels/slide17.xml.rels" ContentType="application/vnd.openxmlformats-package.relationships+xml"/>
  <Override PartName="/ppt/slides/_rels/slide18.xml.rels" ContentType="application/vnd.openxmlformats-package.relationships+xml"/>
  <Override PartName="/ppt/slides/_rels/slide19.xml.rels" ContentType="application/vnd.openxmlformats-package.relationships+xml"/>
  <Override PartName="/ppt/slides/_rels/slide27.xml.rels" ContentType="application/vnd.openxmlformats-package.relationships+xml"/>
  <Override PartName="/ppt/slides/_rels/slide28.xml.rels" ContentType="application/vnd.openxmlformats-package.relationships+xml"/>
  <Override PartName="/ppt/slides/_rels/slide29.xml.rels" ContentType="application/vnd.openxmlformats-package.relationships+xml"/>
  <Override PartName="/ppt/slides/_rels/slide30.xml.rels" ContentType="application/vnd.openxmlformats-package.relationships+xml"/>
  <Override PartName="/ppt/slides/_rels/slide31.xml.rels" ContentType="application/vnd.openxmlformats-package.relationships+xml"/>
  <Override PartName="/ppt/slides/_rels/slide32.xml.rels" ContentType="application/vnd.openxmlformats-package.relationships+xml"/>
  <Override PartName="/ppt/slides/_rels/slide33.xml.rels" ContentType="application/vnd.openxmlformats-package.relationships+xml"/>
  <Override PartName="/ppt/slides/_rels/slide34.xml.rels" ContentType="application/vnd.openxmlformats-package.relationships+xml"/>
  <Override PartName="/ppt/slides/_rels/slide40.xml.rels" ContentType="application/vnd.openxmlformats-package.relationships+xml"/>
  <Override PartName="/ppt/slides/_rels/slide41.xml.rels" ContentType="application/vnd.openxmlformats-package.relationships+xml"/>
  <Override PartName="/ppt/slides/_rels/slide42.xml.rels" ContentType="application/vnd.openxmlformats-package.relationships+xml"/>
  <Override PartName="/ppt/slides/_rels/slide43.xml.rels" ContentType="application/vnd.openxmlformats-package.relationships+xml"/>
  <Override PartName="/ppt/slides/_rels/slide44.xml.rels" ContentType="application/vnd.openxmlformats-package.relationships+xml"/>
  <Override PartName="/ppt/slides/_rels/slide45.xml.rels" ContentType="application/vnd.openxmlformats-package.relationships+xml"/>
  <Override PartName="/ppt/slides/_rels/slide46.xml.rels" ContentType="application/vnd.openxmlformats-package.relationships+xml"/>
  <Override PartName="/ppt/slides/_rels/slide47.xml.rels" ContentType="application/vnd.openxmlformats-package.relationships+xml"/>
  <Override PartName="/ppt/slides/_rels/slide48.xml.rels" ContentType="application/vnd.openxmlformats-package.relationships+xml"/>
  <Override PartName="/ppt/slides/_rels/slide49.xml.rels" ContentType="application/vnd.openxmlformats-package.relationships+xml"/>
  <Override PartName="/ppt/slides/_rels/slide54.xml.rels" ContentType="application/vnd.openxmlformats-package.relationships+xml"/>
  <Override PartName="/ppt/slides/_rels/slide55.xml.rels" ContentType="application/vnd.openxmlformats-package.relationships+xml"/>
  <Override PartName="/ppt/slides/_rels/slide56.xml.rels" ContentType="application/vnd.openxmlformats-package.relationships+xml"/>
  <Override PartName="/ppt/slides/_rels/slide57.xml.rels" ContentType="application/vnd.openxmlformats-package.relationships+xml"/>
  <Override PartName="/ppt/slides/_rels/slide58.xml.rels" ContentType="application/vnd.openxmlformats-package.relationships+xml"/>
  <Override PartName="/ppt/slides/_rels/slide59.xml.rels" ContentType="application/vnd.openxmlformats-package.relationships+xml"/>
  <Override PartName="/ppt/slides/_rels/slide60.xml.rels" ContentType="application/vnd.openxmlformats-package.relationships+xml"/>
  <Override PartName="/ppt/slides/_rels/slide61.xml.rels" ContentType="application/vnd.openxmlformats-package.relationships+xml"/>
  <Override PartName="/ppt/media/image1.jpeg" ContentType="image/jpeg"/>
  <Override PartName="/ppt/media/image2.png" ContentType="image/pn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 id="304" r:id="rId51"/>
    <p:sldId id="305" r:id="rId52"/>
    <p:sldId id="306" r:id="rId53"/>
    <p:sldId id="307" r:id="rId54"/>
    <p:sldId id="308" r:id="rId55"/>
    <p:sldId id="309" r:id="rId56"/>
    <p:sldId id="310" r:id="rId57"/>
    <p:sldId id="311" r:id="rId58"/>
    <p:sldId id="312" r:id="rId59"/>
    <p:sldId id="313" r:id="rId60"/>
    <p:sldId id="314" r:id="rId61"/>
    <p:sldId id="315" r:id="rId62"/>
    <p:sldId id="316" r:id="rId63"/>
  </p:sldIdLst>
  <p:sldSz cx="10080625" cy="7559675"/>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slide" Target="slides/slide30.xml"/><Relationship Id="rId33" Type="http://schemas.openxmlformats.org/officeDocument/2006/relationships/slide" Target="slides/slide31.xml"/><Relationship Id="rId34" Type="http://schemas.openxmlformats.org/officeDocument/2006/relationships/slide" Target="slides/slide32.xml"/><Relationship Id="rId35" Type="http://schemas.openxmlformats.org/officeDocument/2006/relationships/slide" Target="slides/slide33.xml"/><Relationship Id="rId36" Type="http://schemas.openxmlformats.org/officeDocument/2006/relationships/slide" Target="slides/slide34.xml"/><Relationship Id="rId37" Type="http://schemas.openxmlformats.org/officeDocument/2006/relationships/slide" Target="slides/slide35.xml"/><Relationship Id="rId38" Type="http://schemas.openxmlformats.org/officeDocument/2006/relationships/slide" Target="slides/slide36.xml"/><Relationship Id="rId39" Type="http://schemas.openxmlformats.org/officeDocument/2006/relationships/slide" Target="slides/slide37.xml"/><Relationship Id="rId40" Type="http://schemas.openxmlformats.org/officeDocument/2006/relationships/slide" Target="slides/slide38.xml"/><Relationship Id="rId41" Type="http://schemas.openxmlformats.org/officeDocument/2006/relationships/slide" Target="slides/slide39.xml"/><Relationship Id="rId42" Type="http://schemas.openxmlformats.org/officeDocument/2006/relationships/slide" Target="slides/slide40.xml"/><Relationship Id="rId43" Type="http://schemas.openxmlformats.org/officeDocument/2006/relationships/slide" Target="slides/slide41.xml"/><Relationship Id="rId44" Type="http://schemas.openxmlformats.org/officeDocument/2006/relationships/slide" Target="slides/slide42.xml"/><Relationship Id="rId45" Type="http://schemas.openxmlformats.org/officeDocument/2006/relationships/slide" Target="slides/slide43.xml"/><Relationship Id="rId46" Type="http://schemas.openxmlformats.org/officeDocument/2006/relationships/slide" Target="slides/slide44.xml"/><Relationship Id="rId47" Type="http://schemas.openxmlformats.org/officeDocument/2006/relationships/slide" Target="slides/slide45.xml"/><Relationship Id="rId48" Type="http://schemas.openxmlformats.org/officeDocument/2006/relationships/slide" Target="slides/slide46.xml"/><Relationship Id="rId49" Type="http://schemas.openxmlformats.org/officeDocument/2006/relationships/slide" Target="slides/slide47.xml"/><Relationship Id="rId50" Type="http://schemas.openxmlformats.org/officeDocument/2006/relationships/slide" Target="slides/slide48.xml"/><Relationship Id="rId51" Type="http://schemas.openxmlformats.org/officeDocument/2006/relationships/slide" Target="slides/slide49.xml"/><Relationship Id="rId52" Type="http://schemas.openxmlformats.org/officeDocument/2006/relationships/slide" Target="slides/slide50.xml"/><Relationship Id="rId53" Type="http://schemas.openxmlformats.org/officeDocument/2006/relationships/slide" Target="slides/slide51.xml"/><Relationship Id="rId54" Type="http://schemas.openxmlformats.org/officeDocument/2006/relationships/slide" Target="slides/slide52.xml"/><Relationship Id="rId55" Type="http://schemas.openxmlformats.org/officeDocument/2006/relationships/slide" Target="slides/slide53.xml"/><Relationship Id="rId56" Type="http://schemas.openxmlformats.org/officeDocument/2006/relationships/slide" Target="slides/slide54.xml"/><Relationship Id="rId57" Type="http://schemas.openxmlformats.org/officeDocument/2006/relationships/slide" Target="slides/slide55.xml"/><Relationship Id="rId58" Type="http://schemas.openxmlformats.org/officeDocument/2006/relationships/slide" Target="slides/slide56.xml"/><Relationship Id="rId59" Type="http://schemas.openxmlformats.org/officeDocument/2006/relationships/slide" Target="slides/slide57.xml"/><Relationship Id="rId60" Type="http://schemas.openxmlformats.org/officeDocument/2006/relationships/slide" Target="slides/slide58.xml"/><Relationship Id="rId61" Type="http://schemas.openxmlformats.org/officeDocument/2006/relationships/slide" Target="slides/slide59.xml"/><Relationship Id="rId62" Type="http://schemas.openxmlformats.org/officeDocument/2006/relationships/slide" Target="slides/slide60.xml"/><Relationship Id="rId63" Type="http://schemas.openxmlformats.org/officeDocument/2006/relationships/slide" Target="slides/slide61.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504000" y="301320"/>
            <a:ext cx="9071640" cy="1262160"/>
          </a:xfrm>
          <a:prstGeom prst="rect">
            <a:avLst/>
          </a:prstGeom>
        </p:spPr>
        <p:txBody>
          <a:bodyPr lIns="0" rIns="0" tIns="0" bIns="0" anchor="ctr">
            <a:noAutofit/>
          </a:bodyPr>
          <a:p>
            <a:pPr algn="ctr"/>
            <a:endParaRPr b="0" lang="el-GR" sz="4400" spc="-1" strike="noStrike">
              <a:latin typeface="Arial"/>
            </a:endParaRPr>
          </a:p>
        </p:txBody>
      </p:sp>
      <p:sp>
        <p:nvSpPr>
          <p:cNvPr id="27" name="PlaceHolder 2"/>
          <p:cNvSpPr>
            <a:spLocks noGrp="1"/>
          </p:cNvSpPr>
          <p:nvPr>
            <p:ph type="body"/>
          </p:nvPr>
        </p:nvSpPr>
        <p:spPr>
          <a:xfrm>
            <a:off x="504000" y="1769040"/>
            <a:ext cx="9071640" cy="2091240"/>
          </a:xfrm>
          <a:prstGeom prst="rect">
            <a:avLst/>
          </a:prstGeom>
        </p:spPr>
        <p:txBody>
          <a:bodyPr lIns="0" rIns="0" tIns="0" bIns="0">
            <a:noAutofit/>
          </a:bodyPr>
          <a:p>
            <a:endParaRPr b="0" lang="el-GR" sz="3200" spc="-1" strike="noStrike">
              <a:latin typeface="Arial"/>
            </a:endParaRPr>
          </a:p>
        </p:txBody>
      </p:sp>
      <p:sp>
        <p:nvSpPr>
          <p:cNvPr id="28" name="PlaceHolder 3"/>
          <p:cNvSpPr>
            <a:spLocks noGrp="1"/>
          </p:cNvSpPr>
          <p:nvPr>
            <p:ph type="body"/>
          </p:nvPr>
        </p:nvSpPr>
        <p:spPr>
          <a:xfrm>
            <a:off x="504000" y="4059360"/>
            <a:ext cx="9071640" cy="2091240"/>
          </a:xfrm>
          <a:prstGeom prst="rect">
            <a:avLst/>
          </a:prstGeom>
        </p:spPr>
        <p:txBody>
          <a:bodyPr lIns="0" rIns="0" tIns="0" bIns="0">
            <a:noAutofit/>
          </a:bodyPr>
          <a:p>
            <a:endParaRPr b="0" lang="el-GR"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504000" y="301320"/>
            <a:ext cx="9071640" cy="1262160"/>
          </a:xfrm>
          <a:prstGeom prst="rect">
            <a:avLst/>
          </a:prstGeom>
        </p:spPr>
        <p:txBody>
          <a:bodyPr lIns="0" rIns="0" tIns="0" bIns="0" anchor="ctr">
            <a:noAutofit/>
          </a:bodyPr>
          <a:p>
            <a:pPr algn="ctr"/>
            <a:endParaRPr b="0" lang="el-GR" sz="4400" spc="-1" strike="noStrike">
              <a:latin typeface="Arial"/>
            </a:endParaRPr>
          </a:p>
        </p:txBody>
      </p:sp>
      <p:sp>
        <p:nvSpPr>
          <p:cNvPr id="30" name="PlaceHolder 2"/>
          <p:cNvSpPr>
            <a:spLocks noGrp="1"/>
          </p:cNvSpPr>
          <p:nvPr>
            <p:ph type="body"/>
          </p:nvPr>
        </p:nvSpPr>
        <p:spPr>
          <a:xfrm>
            <a:off x="504000" y="1769040"/>
            <a:ext cx="4426920" cy="2091240"/>
          </a:xfrm>
          <a:prstGeom prst="rect">
            <a:avLst/>
          </a:prstGeom>
        </p:spPr>
        <p:txBody>
          <a:bodyPr lIns="0" rIns="0" tIns="0" bIns="0">
            <a:noAutofit/>
          </a:bodyPr>
          <a:p>
            <a:endParaRPr b="0" lang="el-GR" sz="3200" spc="-1" strike="noStrike">
              <a:latin typeface="Arial"/>
            </a:endParaRPr>
          </a:p>
        </p:txBody>
      </p:sp>
      <p:sp>
        <p:nvSpPr>
          <p:cNvPr id="31" name="PlaceHolder 3"/>
          <p:cNvSpPr>
            <a:spLocks noGrp="1"/>
          </p:cNvSpPr>
          <p:nvPr>
            <p:ph type="body"/>
          </p:nvPr>
        </p:nvSpPr>
        <p:spPr>
          <a:xfrm>
            <a:off x="5152680" y="1769040"/>
            <a:ext cx="4426920" cy="2091240"/>
          </a:xfrm>
          <a:prstGeom prst="rect">
            <a:avLst/>
          </a:prstGeom>
        </p:spPr>
        <p:txBody>
          <a:bodyPr lIns="0" rIns="0" tIns="0" bIns="0">
            <a:noAutofit/>
          </a:bodyPr>
          <a:p>
            <a:endParaRPr b="0" lang="el-GR" sz="3200" spc="-1" strike="noStrike">
              <a:latin typeface="Arial"/>
            </a:endParaRPr>
          </a:p>
        </p:txBody>
      </p:sp>
      <p:sp>
        <p:nvSpPr>
          <p:cNvPr id="32" name="PlaceHolder 4"/>
          <p:cNvSpPr>
            <a:spLocks noGrp="1"/>
          </p:cNvSpPr>
          <p:nvPr>
            <p:ph type="body"/>
          </p:nvPr>
        </p:nvSpPr>
        <p:spPr>
          <a:xfrm>
            <a:off x="504000" y="4059360"/>
            <a:ext cx="4426920" cy="2091240"/>
          </a:xfrm>
          <a:prstGeom prst="rect">
            <a:avLst/>
          </a:prstGeom>
        </p:spPr>
        <p:txBody>
          <a:bodyPr lIns="0" rIns="0" tIns="0" bIns="0">
            <a:noAutofit/>
          </a:bodyPr>
          <a:p>
            <a:endParaRPr b="0" lang="el-GR" sz="3200" spc="-1" strike="noStrike">
              <a:latin typeface="Arial"/>
            </a:endParaRPr>
          </a:p>
        </p:txBody>
      </p:sp>
      <p:sp>
        <p:nvSpPr>
          <p:cNvPr id="33" name="PlaceHolder 5"/>
          <p:cNvSpPr>
            <a:spLocks noGrp="1"/>
          </p:cNvSpPr>
          <p:nvPr>
            <p:ph type="body"/>
          </p:nvPr>
        </p:nvSpPr>
        <p:spPr>
          <a:xfrm>
            <a:off x="5152680" y="4059360"/>
            <a:ext cx="4426920" cy="2091240"/>
          </a:xfrm>
          <a:prstGeom prst="rect">
            <a:avLst/>
          </a:prstGeom>
        </p:spPr>
        <p:txBody>
          <a:bodyPr lIns="0" rIns="0" tIns="0" bIns="0">
            <a:noAutofit/>
          </a:bodyPr>
          <a:p>
            <a:endParaRPr b="0" lang="el-GR"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504000" y="301320"/>
            <a:ext cx="9071640" cy="1262160"/>
          </a:xfrm>
          <a:prstGeom prst="rect">
            <a:avLst/>
          </a:prstGeom>
        </p:spPr>
        <p:txBody>
          <a:bodyPr lIns="0" rIns="0" tIns="0" bIns="0" anchor="ctr">
            <a:noAutofit/>
          </a:bodyPr>
          <a:p>
            <a:pPr algn="ctr"/>
            <a:endParaRPr b="0" lang="el-GR" sz="4400" spc="-1" strike="noStrike">
              <a:latin typeface="Arial"/>
            </a:endParaRPr>
          </a:p>
        </p:txBody>
      </p:sp>
      <p:sp>
        <p:nvSpPr>
          <p:cNvPr id="35" name="PlaceHolder 2"/>
          <p:cNvSpPr>
            <a:spLocks noGrp="1"/>
          </p:cNvSpPr>
          <p:nvPr>
            <p:ph type="body"/>
          </p:nvPr>
        </p:nvSpPr>
        <p:spPr>
          <a:xfrm>
            <a:off x="504000" y="1769040"/>
            <a:ext cx="2920680" cy="2091240"/>
          </a:xfrm>
          <a:prstGeom prst="rect">
            <a:avLst/>
          </a:prstGeom>
        </p:spPr>
        <p:txBody>
          <a:bodyPr lIns="0" rIns="0" tIns="0" bIns="0">
            <a:noAutofit/>
          </a:bodyPr>
          <a:p>
            <a:endParaRPr b="0" lang="el-GR" sz="3200" spc="-1" strike="noStrike">
              <a:latin typeface="Arial"/>
            </a:endParaRPr>
          </a:p>
        </p:txBody>
      </p:sp>
      <p:sp>
        <p:nvSpPr>
          <p:cNvPr id="36" name="PlaceHolder 3"/>
          <p:cNvSpPr>
            <a:spLocks noGrp="1"/>
          </p:cNvSpPr>
          <p:nvPr>
            <p:ph type="body"/>
          </p:nvPr>
        </p:nvSpPr>
        <p:spPr>
          <a:xfrm>
            <a:off x="3571200" y="1769040"/>
            <a:ext cx="2920680" cy="2091240"/>
          </a:xfrm>
          <a:prstGeom prst="rect">
            <a:avLst/>
          </a:prstGeom>
        </p:spPr>
        <p:txBody>
          <a:bodyPr lIns="0" rIns="0" tIns="0" bIns="0">
            <a:noAutofit/>
          </a:bodyPr>
          <a:p>
            <a:endParaRPr b="0" lang="el-GR" sz="3200" spc="-1" strike="noStrike">
              <a:latin typeface="Arial"/>
            </a:endParaRPr>
          </a:p>
        </p:txBody>
      </p:sp>
      <p:sp>
        <p:nvSpPr>
          <p:cNvPr id="37" name="PlaceHolder 4"/>
          <p:cNvSpPr>
            <a:spLocks noGrp="1"/>
          </p:cNvSpPr>
          <p:nvPr>
            <p:ph type="body"/>
          </p:nvPr>
        </p:nvSpPr>
        <p:spPr>
          <a:xfrm>
            <a:off x="6638040" y="1769040"/>
            <a:ext cx="2920680" cy="2091240"/>
          </a:xfrm>
          <a:prstGeom prst="rect">
            <a:avLst/>
          </a:prstGeom>
        </p:spPr>
        <p:txBody>
          <a:bodyPr lIns="0" rIns="0" tIns="0" bIns="0">
            <a:noAutofit/>
          </a:bodyPr>
          <a:p>
            <a:endParaRPr b="0" lang="el-GR" sz="3200" spc="-1" strike="noStrike">
              <a:latin typeface="Arial"/>
            </a:endParaRPr>
          </a:p>
        </p:txBody>
      </p:sp>
      <p:sp>
        <p:nvSpPr>
          <p:cNvPr id="38" name="PlaceHolder 5"/>
          <p:cNvSpPr>
            <a:spLocks noGrp="1"/>
          </p:cNvSpPr>
          <p:nvPr>
            <p:ph type="body"/>
          </p:nvPr>
        </p:nvSpPr>
        <p:spPr>
          <a:xfrm>
            <a:off x="504000" y="4059360"/>
            <a:ext cx="2920680" cy="2091240"/>
          </a:xfrm>
          <a:prstGeom prst="rect">
            <a:avLst/>
          </a:prstGeom>
        </p:spPr>
        <p:txBody>
          <a:bodyPr lIns="0" rIns="0" tIns="0" bIns="0">
            <a:noAutofit/>
          </a:bodyPr>
          <a:p>
            <a:endParaRPr b="0" lang="el-GR" sz="3200" spc="-1" strike="noStrike">
              <a:latin typeface="Arial"/>
            </a:endParaRPr>
          </a:p>
        </p:txBody>
      </p:sp>
      <p:sp>
        <p:nvSpPr>
          <p:cNvPr id="39" name="PlaceHolder 6"/>
          <p:cNvSpPr>
            <a:spLocks noGrp="1"/>
          </p:cNvSpPr>
          <p:nvPr>
            <p:ph type="body"/>
          </p:nvPr>
        </p:nvSpPr>
        <p:spPr>
          <a:xfrm>
            <a:off x="3571200" y="4059360"/>
            <a:ext cx="2920680" cy="2091240"/>
          </a:xfrm>
          <a:prstGeom prst="rect">
            <a:avLst/>
          </a:prstGeom>
        </p:spPr>
        <p:txBody>
          <a:bodyPr lIns="0" rIns="0" tIns="0" bIns="0">
            <a:noAutofit/>
          </a:bodyPr>
          <a:p>
            <a:endParaRPr b="0" lang="el-GR" sz="3200" spc="-1" strike="noStrike">
              <a:latin typeface="Arial"/>
            </a:endParaRPr>
          </a:p>
        </p:txBody>
      </p:sp>
      <p:sp>
        <p:nvSpPr>
          <p:cNvPr id="40" name="PlaceHolder 7"/>
          <p:cNvSpPr>
            <a:spLocks noGrp="1"/>
          </p:cNvSpPr>
          <p:nvPr>
            <p:ph type="body"/>
          </p:nvPr>
        </p:nvSpPr>
        <p:spPr>
          <a:xfrm>
            <a:off x="6638040" y="4059360"/>
            <a:ext cx="2920680" cy="2091240"/>
          </a:xfrm>
          <a:prstGeom prst="rect">
            <a:avLst/>
          </a:prstGeom>
        </p:spPr>
        <p:txBody>
          <a:bodyPr lIns="0" rIns="0" tIns="0" bIns="0">
            <a:noAutofit/>
          </a:bodyPr>
          <a:p>
            <a:endParaRPr b="0" lang="el-GR"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504000" y="301320"/>
            <a:ext cx="9071640" cy="1262160"/>
          </a:xfrm>
          <a:prstGeom prst="rect">
            <a:avLst/>
          </a:prstGeom>
        </p:spPr>
        <p:txBody>
          <a:bodyPr lIns="0" rIns="0" tIns="0" bIns="0" anchor="ctr">
            <a:noAutofit/>
          </a:bodyPr>
          <a:p>
            <a:pPr algn="ctr"/>
            <a:endParaRPr b="0" lang="el-GR" sz="4400" spc="-1" strike="noStrike">
              <a:latin typeface="Arial"/>
            </a:endParaRPr>
          </a:p>
        </p:txBody>
      </p:sp>
      <p:sp>
        <p:nvSpPr>
          <p:cNvPr id="6" name="PlaceHolder 2"/>
          <p:cNvSpPr>
            <a:spLocks noGrp="1"/>
          </p:cNvSpPr>
          <p:nvPr>
            <p:ph type="subTitle"/>
          </p:nvPr>
        </p:nvSpPr>
        <p:spPr>
          <a:xfrm>
            <a:off x="504000" y="1769040"/>
            <a:ext cx="9071640" cy="4384800"/>
          </a:xfrm>
          <a:prstGeom prst="rect">
            <a:avLst/>
          </a:prstGeom>
        </p:spPr>
        <p:txBody>
          <a:bodyPr lIns="0" rIns="0" tIns="0" bIns="0" anchor="ctr">
            <a:noAutofit/>
          </a:bodyPr>
          <a:p>
            <a:pPr algn="ctr"/>
            <a:endParaRPr b="0" lang="el-GR" sz="32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504000" y="301320"/>
            <a:ext cx="9071640" cy="1262160"/>
          </a:xfrm>
          <a:prstGeom prst="rect">
            <a:avLst/>
          </a:prstGeom>
        </p:spPr>
        <p:txBody>
          <a:bodyPr lIns="0" rIns="0" tIns="0" bIns="0" anchor="ctr">
            <a:noAutofit/>
          </a:bodyPr>
          <a:p>
            <a:pPr algn="ctr"/>
            <a:endParaRPr b="0" lang="el-GR" sz="4400" spc="-1" strike="noStrike">
              <a:latin typeface="Arial"/>
            </a:endParaRPr>
          </a:p>
        </p:txBody>
      </p:sp>
      <p:sp>
        <p:nvSpPr>
          <p:cNvPr id="8" name="PlaceHolder 2"/>
          <p:cNvSpPr>
            <a:spLocks noGrp="1"/>
          </p:cNvSpPr>
          <p:nvPr>
            <p:ph type="body"/>
          </p:nvPr>
        </p:nvSpPr>
        <p:spPr>
          <a:xfrm>
            <a:off x="504000" y="1769040"/>
            <a:ext cx="9071640" cy="4384800"/>
          </a:xfrm>
          <a:prstGeom prst="rect">
            <a:avLst/>
          </a:prstGeom>
        </p:spPr>
        <p:txBody>
          <a:bodyPr lIns="0" rIns="0" tIns="0" bIns="0">
            <a:noAutofit/>
          </a:bodyPr>
          <a:p>
            <a:endParaRPr b="0" lang="el-GR"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504000" y="301320"/>
            <a:ext cx="9071640" cy="1262160"/>
          </a:xfrm>
          <a:prstGeom prst="rect">
            <a:avLst/>
          </a:prstGeom>
        </p:spPr>
        <p:txBody>
          <a:bodyPr lIns="0" rIns="0" tIns="0" bIns="0" anchor="ctr">
            <a:noAutofit/>
          </a:bodyPr>
          <a:p>
            <a:pPr algn="ctr"/>
            <a:endParaRPr b="0" lang="el-GR" sz="4400" spc="-1" strike="noStrike">
              <a:latin typeface="Arial"/>
            </a:endParaRPr>
          </a:p>
        </p:txBody>
      </p:sp>
      <p:sp>
        <p:nvSpPr>
          <p:cNvPr id="10" name="PlaceHolder 2"/>
          <p:cNvSpPr>
            <a:spLocks noGrp="1"/>
          </p:cNvSpPr>
          <p:nvPr>
            <p:ph type="body"/>
          </p:nvPr>
        </p:nvSpPr>
        <p:spPr>
          <a:xfrm>
            <a:off x="504000" y="1769040"/>
            <a:ext cx="4426920" cy="4384800"/>
          </a:xfrm>
          <a:prstGeom prst="rect">
            <a:avLst/>
          </a:prstGeom>
        </p:spPr>
        <p:txBody>
          <a:bodyPr lIns="0" rIns="0" tIns="0" bIns="0">
            <a:noAutofit/>
          </a:bodyPr>
          <a:p>
            <a:endParaRPr b="0" lang="el-GR" sz="3200" spc="-1" strike="noStrike">
              <a:latin typeface="Arial"/>
            </a:endParaRPr>
          </a:p>
        </p:txBody>
      </p:sp>
      <p:sp>
        <p:nvSpPr>
          <p:cNvPr id="11" name="PlaceHolder 3"/>
          <p:cNvSpPr>
            <a:spLocks noGrp="1"/>
          </p:cNvSpPr>
          <p:nvPr>
            <p:ph type="body"/>
          </p:nvPr>
        </p:nvSpPr>
        <p:spPr>
          <a:xfrm>
            <a:off x="5152680" y="1769040"/>
            <a:ext cx="4426920" cy="4384800"/>
          </a:xfrm>
          <a:prstGeom prst="rect">
            <a:avLst/>
          </a:prstGeom>
        </p:spPr>
        <p:txBody>
          <a:bodyPr lIns="0" rIns="0" tIns="0" bIns="0">
            <a:noAutofit/>
          </a:bodyPr>
          <a:p>
            <a:endParaRPr b="0" lang="el-GR"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504000" y="301320"/>
            <a:ext cx="9071640" cy="1262160"/>
          </a:xfrm>
          <a:prstGeom prst="rect">
            <a:avLst/>
          </a:prstGeom>
        </p:spPr>
        <p:txBody>
          <a:bodyPr lIns="0" rIns="0" tIns="0" bIns="0" anchor="ctr">
            <a:noAutofit/>
          </a:bodyPr>
          <a:p>
            <a:pPr algn="ctr"/>
            <a:endParaRPr b="0" lang="el-GR"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504000" y="301320"/>
            <a:ext cx="9071640" cy="5851800"/>
          </a:xfrm>
          <a:prstGeom prst="rect">
            <a:avLst/>
          </a:prstGeom>
        </p:spPr>
        <p:txBody>
          <a:bodyPr lIns="0" rIns="0" tIns="0" bIns="0" anchor="ctr">
            <a:noAutofit/>
          </a:bodyPr>
          <a:p>
            <a:pPr algn="ctr"/>
            <a:endParaRPr b="0" lang="el-GR"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504000" y="301320"/>
            <a:ext cx="9071640" cy="1262160"/>
          </a:xfrm>
          <a:prstGeom prst="rect">
            <a:avLst/>
          </a:prstGeom>
        </p:spPr>
        <p:txBody>
          <a:bodyPr lIns="0" rIns="0" tIns="0" bIns="0" anchor="ctr">
            <a:noAutofit/>
          </a:bodyPr>
          <a:p>
            <a:pPr algn="ctr"/>
            <a:endParaRPr b="0" lang="el-GR" sz="4400" spc="-1" strike="noStrike">
              <a:latin typeface="Arial"/>
            </a:endParaRPr>
          </a:p>
        </p:txBody>
      </p:sp>
      <p:sp>
        <p:nvSpPr>
          <p:cNvPr id="15" name="PlaceHolder 2"/>
          <p:cNvSpPr>
            <a:spLocks noGrp="1"/>
          </p:cNvSpPr>
          <p:nvPr>
            <p:ph type="body"/>
          </p:nvPr>
        </p:nvSpPr>
        <p:spPr>
          <a:xfrm>
            <a:off x="504000" y="1769040"/>
            <a:ext cx="4426920" cy="2091240"/>
          </a:xfrm>
          <a:prstGeom prst="rect">
            <a:avLst/>
          </a:prstGeom>
        </p:spPr>
        <p:txBody>
          <a:bodyPr lIns="0" rIns="0" tIns="0" bIns="0">
            <a:noAutofit/>
          </a:bodyPr>
          <a:p>
            <a:endParaRPr b="0" lang="el-GR" sz="3200" spc="-1" strike="noStrike">
              <a:latin typeface="Arial"/>
            </a:endParaRPr>
          </a:p>
        </p:txBody>
      </p:sp>
      <p:sp>
        <p:nvSpPr>
          <p:cNvPr id="16" name="PlaceHolder 3"/>
          <p:cNvSpPr>
            <a:spLocks noGrp="1"/>
          </p:cNvSpPr>
          <p:nvPr>
            <p:ph type="body"/>
          </p:nvPr>
        </p:nvSpPr>
        <p:spPr>
          <a:xfrm>
            <a:off x="5152680" y="1769040"/>
            <a:ext cx="4426920" cy="4384800"/>
          </a:xfrm>
          <a:prstGeom prst="rect">
            <a:avLst/>
          </a:prstGeom>
        </p:spPr>
        <p:txBody>
          <a:bodyPr lIns="0" rIns="0" tIns="0" bIns="0">
            <a:noAutofit/>
          </a:bodyPr>
          <a:p>
            <a:endParaRPr b="0" lang="el-GR" sz="3200" spc="-1" strike="noStrike">
              <a:latin typeface="Arial"/>
            </a:endParaRPr>
          </a:p>
        </p:txBody>
      </p:sp>
      <p:sp>
        <p:nvSpPr>
          <p:cNvPr id="17" name="PlaceHolder 4"/>
          <p:cNvSpPr>
            <a:spLocks noGrp="1"/>
          </p:cNvSpPr>
          <p:nvPr>
            <p:ph type="body"/>
          </p:nvPr>
        </p:nvSpPr>
        <p:spPr>
          <a:xfrm>
            <a:off x="504000" y="4059360"/>
            <a:ext cx="4426920" cy="2091240"/>
          </a:xfrm>
          <a:prstGeom prst="rect">
            <a:avLst/>
          </a:prstGeom>
        </p:spPr>
        <p:txBody>
          <a:bodyPr lIns="0" rIns="0" tIns="0" bIns="0">
            <a:noAutofit/>
          </a:bodyPr>
          <a:p>
            <a:endParaRPr b="0" lang="el-GR"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504000" y="301320"/>
            <a:ext cx="9071640" cy="1262160"/>
          </a:xfrm>
          <a:prstGeom prst="rect">
            <a:avLst/>
          </a:prstGeom>
        </p:spPr>
        <p:txBody>
          <a:bodyPr lIns="0" rIns="0" tIns="0" bIns="0" anchor="ctr">
            <a:noAutofit/>
          </a:bodyPr>
          <a:p>
            <a:pPr algn="ctr"/>
            <a:endParaRPr b="0" lang="el-GR" sz="4400" spc="-1" strike="noStrike">
              <a:latin typeface="Arial"/>
            </a:endParaRPr>
          </a:p>
        </p:txBody>
      </p:sp>
      <p:sp>
        <p:nvSpPr>
          <p:cNvPr id="19" name="PlaceHolder 2"/>
          <p:cNvSpPr>
            <a:spLocks noGrp="1"/>
          </p:cNvSpPr>
          <p:nvPr>
            <p:ph type="body"/>
          </p:nvPr>
        </p:nvSpPr>
        <p:spPr>
          <a:xfrm>
            <a:off x="504000" y="1769040"/>
            <a:ext cx="4426920" cy="4384800"/>
          </a:xfrm>
          <a:prstGeom prst="rect">
            <a:avLst/>
          </a:prstGeom>
        </p:spPr>
        <p:txBody>
          <a:bodyPr lIns="0" rIns="0" tIns="0" bIns="0">
            <a:noAutofit/>
          </a:bodyPr>
          <a:p>
            <a:endParaRPr b="0" lang="el-GR" sz="3200" spc="-1" strike="noStrike">
              <a:latin typeface="Arial"/>
            </a:endParaRPr>
          </a:p>
        </p:txBody>
      </p:sp>
      <p:sp>
        <p:nvSpPr>
          <p:cNvPr id="20" name="PlaceHolder 3"/>
          <p:cNvSpPr>
            <a:spLocks noGrp="1"/>
          </p:cNvSpPr>
          <p:nvPr>
            <p:ph type="body"/>
          </p:nvPr>
        </p:nvSpPr>
        <p:spPr>
          <a:xfrm>
            <a:off x="5152680" y="1769040"/>
            <a:ext cx="4426920" cy="2091240"/>
          </a:xfrm>
          <a:prstGeom prst="rect">
            <a:avLst/>
          </a:prstGeom>
        </p:spPr>
        <p:txBody>
          <a:bodyPr lIns="0" rIns="0" tIns="0" bIns="0">
            <a:noAutofit/>
          </a:bodyPr>
          <a:p>
            <a:endParaRPr b="0" lang="el-GR" sz="3200" spc="-1" strike="noStrike">
              <a:latin typeface="Arial"/>
            </a:endParaRPr>
          </a:p>
        </p:txBody>
      </p:sp>
      <p:sp>
        <p:nvSpPr>
          <p:cNvPr id="21" name="PlaceHolder 4"/>
          <p:cNvSpPr>
            <a:spLocks noGrp="1"/>
          </p:cNvSpPr>
          <p:nvPr>
            <p:ph type="body"/>
          </p:nvPr>
        </p:nvSpPr>
        <p:spPr>
          <a:xfrm>
            <a:off x="5152680" y="4059360"/>
            <a:ext cx="4426920" cy="2091240"/>
          </a:xfrm>
          <a:prstGeom prst="rect">
            <a:avLst/>
          </a:prstGeom>
        </p:spPr>
        <p:txBody>
          <a:bodyPr lIns="0" rIns="0" tIns="0" bIns="0">
            <a:noAutofit/>
          </a:bodyPr>
          <a:p>
            <a:endParaRPr b="0" lang="el-GR"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504000" y="301320"/>
            <a:ext cx="9071640" cy="1262160"/>
          </a:xfrm>
          <a:prstGeom prst="rect">
            <a:avLst/>
          </a:prstGeom>
        </p:spPr>
        <p:txBody>
          <a:bodyPr lIns="0" rIns="0" tIns="0" bIns="0" anchor="ctr">
            <a:noAutofit/>
          </a:bodyPr>
          <a:p>
            <a:pPr algn="ctr"/>
            <a:endParaRPr b="0" lang="el-GR" sz="4400" spc="-1" strike="noStrike">
              <a:latin typeface="Arial"/>
            </a:endParaRPr>
          </a:p>
        </p:txBody>
      </p:sp>
      <p:sp>
        <p:nvSpPr>
          <p:cNvPr id="23" name="PlaceHolder 2"/>
          <p:cNvSpPr>
            <a:spLocks noGrp="1"/>
          </p:cNvSpPr>
          <p:nvPr>
            <p:ph type="body"/>
          </p:nvPr>
        </p:nvSpPr>
        <p:spPr>
          <a:xfrm>
            <a:off x="504000" y="1769040"/>
            <a:ext cx="4426920" cy="2091240"/>
          </a:xfrm>
          <a:prstGeom prst="rect">
            <a:avLst/>
          </a:prstGeom>
        </p:spPr>
        <p:txBody>
          <a:bodyPr lIns="0" rIns="0" tIns="0" bIns="0">
            <a:noAutofit/>
          </a:bodyPr>
          <a:p>
            <a:endParaRPr b="0" lang="el-GR" sz="3200" spc="-1" strike="noStrike">
              <a:latin typeface="Arial"/>
            </a:endParaRPr>
          </a:p>
        </p:txBody>
      </p:sp>
      <p:sp>
        <p:nvSpPr>
          <p:cNvPr id="24" name="PlaceHolder 3"/>
          <p:cNvSpPr>
            <a:spLocks noGrp="1"/>
          </p:cNvSpPr>
          <p:nvPr>
            <p:ph type="body"/>
          </p:nvPr>
        </p:nvSpPr>
        <p:spPr>
          <a:xfrm>
            <a:off x="5152680" y="1769040"/>
            <a:ext cx="4426920" cy="2091240"/>
          </a:xfrm>
          <a:prstGeom prst="rect">
            <a:avLst/>
          </a:prstGeom>
        </p:spPr>
        <p:txBody>
          <a:bodyPr lIns="0" rIns="0" tIns="0" bIns="0">
            <a:noAutofit/>
          </a:bodyPr>
          <a:p>
            <a:endParaRPr b="0" lang="el-GR" sz="3200" spc="-1" strike="noStrike">
              <a:latin typeface="Arial"/>
            </a:endParaRPr>
          </a:p>
        </p:txBody>
      </p:sp>
      <p:sp>
        <p:nvSpPr>
          <p:cNvPr id="25" name="PlaceHolder 4"/>
          <p:cNvSpPr>
            <a:spLocks noGrp="1"/>
          </p:cNvSpPr>
          <p:nvPr>
            <p:ph type="body"/>
          </p:nvPr>
        </p:nvSpPr>
        <p:spPr>
          <a:xfrm>
            <a:off x="504000" y="4059360"/>
            <a:ext cx="9071640" cy="2091240"/>
          </a:xfrm>
          <a:prstGeom prst="rect">
            <a:avLst/>
          </a:prstGeom>
        </p:spPr>
        <p:txBody>
          <a:bodyPr lIns="0" rIns="0" tIns="0" bIns="0">
            <a:noAutofit/>
          </a:bodyPr>
          <a:p>
            <a:endParaRPr b="0" lang="el-GR"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0" name="PlaceHolder 1"/>
          <p:cNvSpPr>
            <a:spLocks noGrp="1"/>
          </p:cNvSpPr>
          <p:nvPr>
            <p:ph type="title"/>
          </p:nvPr>
        </p:nvSpPr>
        <p:spPr>
          <a:xfrm>
            <a:off x="504000" y="301320"/>
            <a:ext cx="9071640" cy="1262160"/>
          </a:xfrm>
          <a:prstGeom prst="rect">
            <a:avLst/>
          </a:prstGeom>
        </p:spPr>
        <p:txBody>
          <a:bodyPr lIns="0" rIns="0" tIns="0" bIns="0" anchor="ctr">
            <a:noAutofit/>
          </a:bodyPr>
          <a:p>
            <a:pPr algn="ctr"/>
            <a:r>
              <a:rPr b="0" lang="el-GR" sz="4400" spc="-1" strike="noStrike">
                <a:latin typeface="Arial"/>
              </a:rPr>
              <a:t>Πατήστε για επεξεργασία της μορφής κειμένου του τίτλου</a:t>
            </a:r>
            <a:endParaRPr b="0" lang="el-GR" sz="4400" spc="-1" strike="noStrike">
              <a:latin typeface="Arial"/>
            </a:endParaRPr>
          </a:p>
        </p:txBody>
      </p:sp>
      <p:sp>
        <p:nvSpPr>
          <p:cNvPr id="1" name="PlaceHolder 2"/>
          <p:cNvSpPr>
            <a:spLocks noGrp="1"/>
          </p:cNvSpPr>
          <p:nvPr>
            <p:ph type="body"/>
          </p:nvPr>
        </p:nvSpPr>
        <p:spPr>
          <a:xfrm>
            <a:off x="504000" y="1769040"/>
            <a:ext cx="9071640" cy="4384800"/>
          </a:xfrm>
          <a:prstGeom prst="rect">
            <a:avLst/>
          </a:prstGeom>
        </p:spPr>
        <p:txBody>
          <a:bodyPr lIns="0" rIns="0" tIns="0" bIns="0">
            <a:noAutofit/>
          </a:bodyPr>
          <a:p>
            <a:pPr marL="432000" indent="-324000">
              <a:spcAft>
                <a:spcPts val="1414"/>
              </a:spcAft>
              <a:buClr>
                <a:srgbClr val="000000"/>
              </a:buClr>
              <a:buSzPct val="45000"/>
              <a:buFont typeface="Wingdings" charset="2"/>
              <a:buChar char=""/>
            </a:pPr>
            <a:r>
              <a:rPr b="0" lang="el-GR" sz="3200" spc="-1" strike="noStrike">
                <a:latin typeface="Arial"/>
              </a:rPr>
              <a:t>Πατήστε για επεξεργασία της μορφής κειμένου διάρθρωσης</a:t>
            </a:r>
            <a:endParaRPr b="0" lang="el-GR" sz="3200" spc="-1" strike="noStrike">
              <a:latin typeface="Arial"/>
            </a:endParaRPr>
          </a:p>
          <a:p>
            <a:pPr lvl="1" marL="864000" indent="-324000">
              <a:spcAft>
                <a:spcPts val="1134"/>
              </a:spcAft>
              <a:buClr>
                <a:srgbClr val="000000"/>
              </a:buClr>
              <a:buSzPct val="75000"/>
              <a:buFont typeface="Symbol" charset="2"/>
              <a:buChar char=""/>
            </a:pPr>
            <a:r>
              <a:rPr b="0" lang="el-GR" sz="2800" spc="-1" strike="noStrike">
                <a:latin typeface="Arial"/>
              </a:rPr>
              <a:t>Δεύτερο επίπεδο διάρθρωσης</a:t>
            </a:r>
            <a:endParaRPr b="0" lang="el-GR" sz="2800" spc="-1" strike="noStrike">
              <a:latin typeface="Arial"/>
            </a:endParaRPr>
          </a:p>
          <a:p>
            <a:pPr lvl="2" marL="1296000" indent="-288000">
              <a:spcAft>
                <a:spcPts val="850"/>
              </a:spcAft>
              <a:buClr>
                <a:srgbClr val="000000"/>
              </a:buClr>
              <a:buSzPct val="45000"/>
              <a:buFont typeface="Wingdings" charset="2"/>
              <a:buChar char=""/>
            </a:pPr>
            <a:r>
              <a:rPr b="0" lang="el-GR" sz="2400" spc="-1" strike="noStrike">
                <a:latin typeface="Arial"/>
              </a:rPr>
              <a:t>Τρίτο επίπεδο διάρθρωσης</a:t>
            </a:r>
            <a:endParaRPr b="0" lang="el-GR" sz="2400" spc="-1" strike="noStrike">
              <a:latin typeface="Arial"/>
            </a:endParaRPr>
          </a:p>
          <a:p>
            <a:pPr lvl="3" marL="1728000" indent="-216000">
              <a:spcAft>
                <a:spcPts val="567"/>
              </a:spcAft>
              <a:buClr>
                <a:srgbClr val="000000"/>
              </a:buClr>
              <a:buSzPct val="75000"/>
              <a:buFont typeface="Symbol" charset="2"/>
              <a:buChar char=""/>
            </a:pPr>
            <a:r>
              <a:rPr b="0" lang="el-GR" sz="2000" spc="-1" strike="noStrike">
                <a:latin typeface="Arial"/>
              </a:rPr>
              <a:t>Τέταρτο επίπεδο διάρθρωσης</a:t>
            </a:r>
            <a:endParaRPr b="0" lang="el-GR" sz="2000" spc="-1" strike="noStrike">
              <a:latin typeface="Arial"/>
            </a:endParaRPr>
          </a:p>
          <a:p>
            <a:pPr lvl="4" marL="2160000" indent="-216000">
              <a:spcAft>
                <a:spcPts val="283"/>
              </a:spcAft>
              <a:buClr>
                <a:srgbClr val="000000"/>
              </a:buClr>
              <a:buSzPct val="45000"/>
              <a:buFont typeface="Wingdings" charset="2"/>
              <a:buChar char=""/>
            </a:pPr>
            <a:r>
              <a:rPr b="0" lang="el-GR" sz="2000" spc="-1" strike="noStrike">
                <a:latin typeface="Arial"/>
              </a:rPr>
              <a:t>Πέμπτο επίπεδο διάρθρωσης</a:t>
            </a:r>
            <a:endParaRPr b="0" lang="el-GR" sz="2000" spc="-1" strike="noStrike">
              <a:latin typeface="Arial"/>
            </a:endParaRPr>
          </a:p>
          <a:p>
            <a:pPr lvl="5" marL="2592000" indent="-216000">
              <a:spcAft>
                <a:spcPts val="283"/>
              </a:spcAft>
              <a:buClr>
                <a:srgbClr val="000000"/>
              </a:buClr>
              <a:buSzPct val="45000"/>
              <a:buFont typeface="Wingdings" charset="2"/>
              <a:buChar char=""/>
            </a:pPr>
            <a:r>
              <a:rPr b="0" lang="el-GR" sz="2000" spc="-1" strike="noStrike">
                <a:latin typeface="Arial"/>
              </a:rPr>
              <a:t>Έκτο επίπεδο διάρθρωσης</a:t>
            </a:r>
            <a:endParaRPr b="0" lang="el-GR" sz="2000" spc="-1" strike="noStrike">
              <a:latin typeface="Arial"/>
            </a:endParaRPr>
          </a:p>
          <a:p>
            <a:pPr lvl="6" marL="3024000" indent="-216000">
              <a:spcAft>
                <a:spcPts val="283"/>
              </a:spcAft>
              <a:buClr>
                <a:srgbClr val="000000"/>
              </a:buClr>
              <a:buSzPct val="45000"/>
              <a:buFont typeface="Wingdings" charset="2"/>
              <a:buChar char=""/>
            </a:pPr>
            <a:r>
              <a:rPr b="0" lang="el-GR" sz="2000" spc="-1" strike="noStrike">
                <a:latin typeface="Arial"/>
              </a:rPr>
              <a:t>Έβδομο επίπεδο διάρθρωσης</a:t>
            </a:r>
            <a:endParaRPr b="0" lang="el-GR" sz="2000" spc="-1" strike="noStrike">
              <a:latin typeface="Arial"/>
            </a:endParaRPr>
          </a:p>
        </p:txBody>
      </p:sp>
      <p:sp>
        <p:nvSpPr>
          <p:cNvPr id="2" name="PlaceHolder 3"/>
          <p:cNvSpPr>
            <a:spLocks noGrp="1"/>
          </p:cNvSpPr>
          <p:nvPr>
            <p:ph type="dt"/>
          </p:nvPr>
        </p:nvSpPr>
        <p:spPr>
          <a:xfrm>
            <a:off x="504000" y="6887160"/>
            <a:ext cx="2348280" cy="521280"/>
          </a:xfrm>
          <a:prstGeom prst="rect">
            <a:avLst/>
          </a:prstGeom>
        </p:spPr>
        <p:txBody>
          <a:bodyPr lIns="0" rIns="0" tIns="0" bIns="0">
            <a:noAutofit/>
          </a:bodyPr>
          <a:p>
            <a:r>
              <a:rPr b="0" lang="el-GR" sz="1400" spc="-1" strike="noStrike">
                <a:latin typeface="Times New Roman"/>
              </a:rPr>
              <a:t>&lt;ημερομηνία/ώρα&gt;</a:t>
            </a:r>
            <a:endParaRPr b="0" lang="el-GR" sz="1400" spc="-1" strike="noStrike">
              <a:latin typeface="Times New Roman"/>
            </a:endParaRPr>
          </a:p>
        </p:txBody>
      </p:sp>
      <p:sp>
        <p:nvSpPr>
          <p:cNvPr id="3" name="PlaceHolder 4"/>
          <p:cNvSpPr>
            <a:spLocks noGrp="1"/>
          </p:cNvSpPr>
          <p:nvPr>
            <p:ph type="ftr"/>
          </p:nvPr>
        </p:nvSpPr>
        <p:spPr>
          <a:xfrm>
            <a:off x="3447360" y="6887160"/>
            <a:ext cx="3195000" cy="521280"/>
          </a:xfrm>
          <a:prstGeom prst="rect">
            <a:avLst/>
          </a:prstGeom>
        </p:spPr>
        <p:txBody>
          <a:bodyPr lIns="0" rIns="0" tIns="0" bIns="0">
            <a:noAutofit/>
          </a:bodyPr>
          <a:p>
            <a:pPr algn="ctr"/>
            <a:r>
              <a:rPr b="0" lang="el-GR" sz="1400" spc="-1" strike="noStrike">
                <a:latin typeface="Times New Roman"/>
              </a:rPr>
              <a:t>&lt;υποσέλιδο&gt;</a:t>
            </a:r>
            <a:endParaRPr b="0" lang="el-GR" sz="1400" spc="-1" strike="noStrike">
              <a:latin typeface="Times New Roman"/>
            </a:endParaRPr>
          </a:p>
        </p:txBody>
      </p:sp>
      <p:sp>
        <p:nvSpPr>
          <p:cNvPr id="4" name="PlaceHolder 5"/>
          <p:cNvSpPr>
            <a:spLocks noGrp="1"/>
          </p:cNvSpPr>
          <p:nvPr>
            <p:ph type="sldNum"/>
          </p:nvPr>
        </p:nvSpPr>
        <p:spPr>
          <a:xfrm>
            <a:off x="7227360" y="6887160"/>
            <a:ext cx="2348280" cy="521280"/>
          </a:xfrm>
          <a:prstGeom prst="rect">
            <a:avLst/>
          </a:prstGeom>
        </p:spPr>
        <p:txBody>
          <a:bodyPr lIns="0" rIns="0" tIns="0" bIns="0">
            <a:noAutofit/>
          </a:bodyPr>
          <a:p>
            <a:pPr algn="r"/>
            <a:fld id="{77F969A4-9964-4B7B-8BBD-FFAB0AA1850D}" type="slidenum">
              <a:rPr b="0" lang="el-GR" sz="1400" spc="-1" strike="noStrike">
                <a:latin typeface="Times New Roman"/>
              </a:rPr>
              <a:t>&lt;αριθμός&gt;</a:t>
            </a:fld>
            <a:endParaRPr b="0" lang="el-GR" sz="1400" spc="-1" strike="noStrike">
              <a:latin typeface="Times New Roman"/>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25.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26.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27.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28.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29.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30.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31.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32.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33.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34.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35.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36.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37.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38.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39.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40.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41.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42.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43.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44.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45.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46.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47.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48.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49.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50.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51.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52.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53.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54.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55.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56.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57.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58.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59.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60.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61.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png"/><Relationship Id="rId3" Type="http://schemas.openxmlformats.org/officeDocument/2006/relationships/slideLayout" Target="../slideLayouts/slideLayout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 name="TextShape 1"/>
          <p:cNvSpPr txBox="1"/>
          <p:nvPr/>
        </p:nvSpPr>
        <p:spPr>
          <a:xfrm>
            <a:off x="504000" y="81720"/>
            <a:ext cx="9144000" cy="1701360"/>
          </a:xfrm>
          <a:prstGeom prst="rect">
            <a:avLst/>
          </a:prstGeom>
          <a:noFill/>
          <a:ln w="0">
            <a:solidFill>
              <a:srgbClr val="66ffff"/>
            </a:solidFill>
          </a:ln>
        </p:spPr>
        <p:txBody>
          <a:bodyPr lIns="0" rIns="0" tIns="0" bIns="0" anchor="ctr">
            <a:noAutofit/>
          </a:bodyPr>
          <a:p>
            <a:pPr algn="ctr"/>
            <a:r>
              <a:rPr b="1" lang="el-GR" sz="4000" spc="-1" strike="noStrike">
                <a:latin typeface="Arial"/>
              </a:rPr>
              <a:t>ΔΊΚΑΙΟ ΚΑΙ ΤΕΧΝΟΛΟΓΊΑ </a:t>
            </a:r>
            <a:br/>
            <a:r>
              <a:rPr b="1" lang="el-GR" sz="4000" spc="-1" strike="noStrike">
                <a:latin typeface="Arial"/>
              </a:rPr>
              <a:t>ΣΤΗ ΣΎΓΧΡΟΝΗ ΨΗΦΙΑΚΉ ΟΙΚΟΝΟΜΊΑ</a:t>
            </a:r>
            <a:endParaRPr b="0" lang="el-GR" sz="4000" spc="-1" strike="noStrike">
              <a:latin typeface="Arial"/>
            </a:endParaRPr>
          </a:p>
        </p:txBody>
      </p:sp>
      <p:sp>
        <p:nvSpPr>
          <p:cNvPr id="42" name="TextShape 2"/>
          <p:cNvSpPr txBox="1"/>
          <p:nvPr/>
        </p:nvSpPr>
        <p:spPr>
          <a:xfrm>
            <a:off x="558000" y="2147400"/>
            <a:ext cx="9071640" cy="4996800"/>
          </a:xfrm>
          <a:prstGeom prst="rect">
            <a:avLst/>
          </a:prstGeom>
          <a:noFill/>
          <a:ln w="0">
            <a:noFill/>
          </a:ln>
        </p:spPr>
        <p:txBody>
          <a:bodyPr lIns="0" rIns="0" tIns="0" bIns="0" anchor="ctr">
            <a:noAutofit/>
          </a:bodyPr>
          <a:p>
            <a:pPr algn="ctr"/>
            <a:endParaRPr b="0" lang="el-GR" sz="3200" spc="-1" strike="noStrike">
              <a:latin typeface="Arial"/>
            </a:endParaRPr>
          </a:p>
          <a:p>
            <a:pPr algn="ctr"/>
            <a:endParaRPr b="0" lang="el-GR" sz="3200" spc="-1" strike="noStrike">
              <a:latin typeface="Arial"/>
            </a:endParaRPr>
          </a:p>
          <a:p>
            <a:pPr algn="ctr"/>
            <a:endParaRPr b="0" lang="el-GR" sz="3200" spc="-1" strike="noStrike">
              <a:latin typeface="Arial"/>
            </a:endParaRPr>
          </a:p>
          <a:p>
            <a:pPr algn="ctr"/>
            <a:r>
              <a:rPr b="0" lang="el-GR" sz="3200" spc="-1" strike="noStrike">
                <a:latin typeface="Arial"/>
              </a:rPr>
              <a:t>ΤΟ ΗΛΕΚΤΡΟΝΙΚΟ ΔΙΚΑΙΟ</a:t>
            </a:r>
            <a:endParaRPr b="0" lang="el-GR" sz="3200" spc="-1" strike="noStrike">
              <a:latin typeface="Arial"/>
            </a:endParaRPr>
          </a:p>
          <a:p>
            <a:pPr algn="ctr"/>
            <a:endParaRPr b="0" lang="el-GR" sz="3200" spc="-1" strike="noStrike">
              <a:latin typeface="Arial"/>
            </a:endParaRPr>
          </a:p>
          <a:p>
            <a:pPr algn="ctr"/>
            <a:r>
              <a:rPr b="0" lang="el-GR" sz="3200" spc="-1" strike="noStrike">
                <a:latin typeface="Arial"/>
              </a:rPr>
              <a:t>ΟΡΙΣΜΟΣ ΚΑΙ ΔΙΑΚΡΙΣΕΙΣ ΤΟΥ ΗΛΕΚΤΡΟΝΙΚΟΥ ΔΙΚΑΙΟΥ</a:t>
            </a:r>
            <a:endParaRPr b="0" lang="el-GR" sz="3200" spc="-1" strike="noStrike">
              <a:latin typeface="Arial"/>
            </a:endParaRPr>
          </a:p>
          <a:p>
            <a:pPr algn="ctr"/>
            <a:endParaRPr b="0" lang="el-GR" sz="3200" spc="-1" strike="noStrike">
              <a:latin typeface="Arial"/>
            </a:endParaRPr>
          </a:p>
          <a:p>
            <a:pPr algn="ctr"/>
            <a:endParaRPr b="0" lang="el-GR" sz="3200" spc="-1" strike="noStrike">
              <a:latin typeface="Arial"/>
            </a:endParaRPr>
          </a:p>
          <a:p>
            <a:pPr algn="ctr"/>
            <a:endParaRPr b="0" lang="el-GR" sz="3200" spc="-1" strike="noStrike">
              <a:latin typeface="Arial"/>
            </a:endParaRPr>
          </a:p>
          <a:p>
            <a:r>
              <a:rPr b="0" lang="el-GR" sz="2000" spc="-1" strike="noStrike">
                <a:latin typeface="Arial"/>
              </a:rPr>
              <a:t>ΓΙΑΝΝΗΣ Ε. ΒΕΛΕΝΤΖΑΣ</a:t>
            </a:r>
            <a:endParaRPr b="0" lang="el-GR" sz="2000" spc="-1" strike="noStrike">
              <a:latin typeface="Arial"/>
            </a:endParaRPr>
          </a:p>
          <a:p>
            <a:r>
              <a:rPr b="0" lang="el-GR" sz="1100" spc="-1" strike="noStrike">
                <a:latin typeface="Arial"/>
              </a:rPr>
              <a:t>ΚΑΘΗΓΗΤΗΣ ΣΤΟ ΠΑΝΕΠΙΣΤΗΜΙΟ ΔΥΤΙΚΗΣ ΜΑΚΕΔΟΝΙΑΣ</a:t>
            </a:r>
            <a:endParaRPr b="0" lang="el-GR" sz="11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9" name="TextShape 1"/>
          <p:cNvSpPr txBox="1"/>
          <p:nvPr/>
        </p:nvSpPr>
        <p:spPr>
          <a:xfrm>
            <a:off x="504000" y="283320"/>
            <a:ext cx="9071640" cy="1298160"/>
          </a:xfrm>
          <a:prstGeom prst="rect">
            <a:avLst/>
          </a:prstGeom>
          <a:noFill/>
          <a:ln w="36000">
            <a:solidFill>
              <a:srgbClr val="66ffff"/>
            </a:solidFill>
            <a:round/>
          </a:ln>
        </p:spPr>
        <p:txBody>
          <a:bodyPr lIns="18000" rIns="18000" tIns="18000" bIns="18000" anchor="ctr">
            <a:noAutofit/>
          </a:bodyPr>
          <a:p>
            <a:pPr algn="ctr"/>
            <a:r>
              <a:rPr b="1" lang="el-GR" sz="4000" spc="-1" strike="noStrike">
                <a:solidFill>
                  <a:srgbClr val="000000"/>
                </a:solidFill>
                <a:latin typeface="Arial"/>
                <a:ea typeface="Mangal"/>
              </a:rPr>
              <a:t>Νομοθετική ρύθμιση: Εισαγωγικές παρατηρήσεις</a:t>
            </a:r>
            <a:endParaRPr b="0" lang="el-GR" sz="4000" spc="-1" strike="noStrike">
              <a:latin typeface="Arial"/>
            </a:endParaRPr>
          </a:p>
        </p:txBody>
      </p:sp>
      <p:sp>
        <p:nvSpPr>
          <p:cNvPr id="60" name="TextShape 2"/>
          <p:cNvSpPr txBox="1"/>
          <p:nvPr/>
        </p:nvSpPr>
        <p:spPr>
          <a:xfrm>
            <a:off x="504000" y="1769040"/>
            <a:ext cx="9071640" cy="5663160"/>
          </a:xfrm>
          <a:prstGeom prst="rect">
            <a:avLst/>
          </a:prstGeom>
          <a:noFill/>
          <a:ln w="0">
            <a:noFill/>
          </a:ln>
        </p:spPr>
        <p:txBody>
          <a:bodyPr lIns="0" rIns="0" tIns="0" bIns="0">
            <a:noAutofit/>
          </a:bodyPr>
          <a:p>
            <a:pPr algn="just">
              <a:spcAft>
                <a:spcPts val="1414"/>
              </a:spcAft>
            </a:pPr>
            <a:endParaRPr b="0" lang="el-GR" sz="3200" spc="-1" strike="noStrike">
              <a:latin typeface="Arial"/>
            </a:endParaRPr>
          </a:p>
          <a:p>
            <a:pPr algn="just">
              <a:spcAft>
                <a:spcPts val="1414"/>
              </a:spcAft>
            </a:pPr>
            <a:endParaRPr b="0" lang="el-GR" sz="3200" spc="-1" strike="noStrike">
              <a:latin typeface="Arial"/>
            </a:endParaRPr>
          </a:p>
          <a:p>
            <a:pPr algn="just">
              <a:spcAft>
                <a:spcPts val="1414"/>
              </a:spcAft>
            </a:pPr>
            <a:endParaRPr b="0" lang="el-GR" sz="3200" spc="-1" strike="noStrike">
              <a:latin typeface="Arial"/>
            </a:endParaRPr>
          </a:p>
          <a:p>
            <a:pPr algn="just">
              <a:spcAft>
                <a:spcPts val="1414"/>
              </a:spcAft>
            </a:pPr>
            <a:r>
              <a:rPr b="1" lang="el-GR" sz="3200" spc="-1" strike="noStrike">
                <a:solidFill>
                  <a:srgbClr val="000000"/>
                </a:solidFill>
                <a:latin typeface="Times New Roman"/>
                <a:ea typeface="Times New Roman"/>
              </a:rPr>
              <a:t>Β.</a:t>
            </a:r>
            <a:r>
              <a:rPr b="0" lang="el-GR" sz="3200" spc="-1" strike="noStrike">
                <a:solidFill>
                  <a:srgbClr val="000000"/>
                </a:solidFill>
                <a:latin typeface="Times New Roman"/>
                <a:ea typeface="Times New Roman"/>
              </a:rPr>
              <a:t> Το ελληνικό δίκαιο προσαρμόστηκε στην οδηγία αυτή με το π.δ. 131/2003 (εφεξής π.δ. 131), που καθορίζει ένα σαφές γενικό πλαίσιο που καλύπτει ορισμένες νομικές πτυχές του ηλεκτρονικού εμπορίου στην εσωτερική αγορά.</a:t>
            </a:r>
            <a:endParaRPr b="0" lang="el-GR" sz="3200" spc="-1" strike="noStrike">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1" name="TextShape 1"/>
          <p:cNvSpPr txBox="1"/>
          <p:nvPr/>
        </p:nvSpPr>
        <p:spPr>
          <a:xfrm>
            <a:off x="504000" y="283320"/>
            <a:ext cx="9071640" cy="1298160"/>
          </a:xfrm>
          <a:prstGeom prst="rect">
            <a:avLst/>
          </a:prstGeom>
          <a:noFill/>
          <a:ln w="36000">
            <a:solidFill>
              <a:srgbClr val="66ffff"/>
            </a:solidFill>
            <a:round/>
          </a:ln>
        </p:spPr>
        <p:txBody>
          <a:bodyPr lIns="18000" rIns="18000" tIns="18000" bIns="18000" anchor="ctr">
            <a:noAutofit/>
          </a:bodyPr>
          <a:p>
            <a:pPr algn="ctr">
              <a:lnSpc>
                <a:spcPct val="100000"/>
              </a:lnSpc>
            </a:pPr>
            <a:r>
              <a:rPr b="1" lang="el-GR" sz="4000" spc="-1" strike="noStrike">
                <a:solidFill>
                  <a:srgbClr val="000000"/>
                </a:solidFill>
                <a:latin typeface="Arial"/>
                <a:ea typeface="Mangal"/>
              </a:rPr>
              <a:t>Νομοθετική ρύθμιση: Εισαγωγικές παρατηρήσεις</a:t>
            </a:r>
            <a:endParaRPr b="0" lang="el-GR" sz="4000" spc="-1" strike="noStrike">
              <a:latin typeface="Arial"/>
            </a:endParaRPr>
          </a:p>
        </p:txBody>
      </p:sp>
      <p:sp>
        <p:nvSpPr>
          <p:cNvPr id="62" name="TextShape 2"/>
          <p:cNvSpPr txBox="1"/>
          <p:nvPr/>
        </p:nvSpPr>
        <p:spPr>
          <a:xfrm>
            <a:off x="327960" y="1972440"/>
            <a:ext cx="9320040" cy="5499720"/>
          </a:xfrm>
          <a:prstGeom prst="rect">
            <a:avLst/>
          </a:prstGeom>
          <a:noFill/>
          <a:ln w="0">
            <a:noFill/>
          </a:ln>
        </p:spPr>
        <p:txBody>
          <a:bodyPr lIns="90000" rIns="90000" tIns="45000" bIns="45000">
            <a:noAutofit/>
          </a:bodyPr>
          <a:p>
            <a:pPr algn="just"/>
            <a:endParaRPr b="0" lang="el-GR" sz="1800" spc="-1" strike="noStrike">
              <a:latin typeface="Arial"/>
            </a:endParaRPr>
          </a:p>
          <a:p>
            <a:pPr algn="just"/>
            <a:endParaRPr b="0" lang="el-GR" sz="1800" spc="-1" strike="noStrike">
              <a:latin typeface="Arial"/>
            </a:endParaRPr>
          </a:p>
          <a:p>
            <a:pPr algn="just"/>
            <a:r>
              <a:rPr b="1" lang="el-GR" sz="3200" spc="-1" strike="noStrike">
                <a:latin typeface="TimesNewRoman"/>
                <a:ea typeface="TimesNewRoman"/>
              </a:rPr>
              <a:t>Γ.</a:t>
            </a:r>
            <a:r>
              <a:rPr b="0" lang="el-GR" sz="3200" spc="-1" strike="noStrike">
                <a:latin typeface="TimesNewRoman"/>
                <a:ea typeface="TimesNewRoman"/>
              </a:rPr>
              <a:t> Οι υπηρεσίες της κοινωνίας της πληροφορίας </a:t>
            </a:r>
            <a:r>
              <a:rPr b="0" i="1" lang="el-GR" sz="3200" spc="-1" strike="noStrike">
                <a:latin typeface="TimesNewRoman"/>
                <a:ea typeface="TimesNewRoman"/>
              </a:rPr>
              <a:t>καλύπτουν</a:t>
            </a:r>
            <a:r>
              <a:rPr b="0" lang="el-GR" sz="3200" spc="-1" strike="noStrike">
                <a:latin typeface="TimesNewRoman"/>
                <a:ea typeface="TimesNewRoman"/>
              </a:rPr>
              <a:t> μεγάλο φάσμα οικονομικών δραστηριοτήτων σε απευθείας σύνδεση (on-line) που μπορούν να συνίστανται, συγκεκριμένα, στην πώληση εμπορευμάτων σε απευθείας σύνδεση, ενώ </a:t>
            </a:r>
            <a:r>
              <a:rPr b="0" i="1" lang="el-GR" sz="3200" spc="-1" strike="noStrike">
                <a:latin typeface="TimesNewRoman"/>
                <a:ea typeface="TimesNewRoman"/>
              </a:rPr>
              <a:t>δεν καλύπτονται</a:t>
            </a:r>
            <a:r>
              <a:rPr b="0" lang="el-GR" sz="3200" spc="-1" strike="noStrike">
                <a:latin typeface="TimesNewRoman"/>
                <a:ea typeface="TimesNewRoman"/>
              </a:rPr>
              <a:t> δραστηριότητες όπως η παράδοση αγαθών ή η παροχή υπηρεσιών off-line. </a:t>
            </a:r>
            <a:endParaRPr b="0" lang="el-GR" sz="3200" spc="-1" strike="noStrike">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3" name="TextShape 1"/>
          <p:cNvSpPr txBox="1"/>
          <p:nvPr/>
        </p:nvSpPr>
        <p:spPr>
          <a:xfrm>
            <a:off x="504000" y="283320"/>
            <a:ext cx="9071640" cy="1298160"/>
          </a:xfrm>
          <a:prstGeom prst="rect">
            <a:avLst/>
          </a:prstGeom>
          <a:noFill/>
          <a:ln w="36000">
            <a:solidFill>
              <a:srgbClr val="66ffff"/>
            </a:solidFill>
            <a:round/>
          </a:ln>
        </p:spPr>
        <p:txBody>
          <a:bodyPr lIns="18000" rIns="18000" tIns="18000" bIns="18000" anchor="ctr">
            <a:noAutofit/>
          </a:bodyPr>
          <a:p>
            <a:pPr algn="ctr">
              <a:lnSpc>
                <a:spcPct val="100000"/>
              </a:lnSpc>
            </a:pPr>
            <a:r>
              <a:rPr b="1" lang="el-GR" sz="4000" spc="-1" strike="noStrike">
                <a:solidFill>
                  <a:srgbClr val="000000"/>
                </a:solidFill>
                <a:latin typeface="Arial"/>
                <a:ea typeface="Mangal"/>
              </a:rPr>
              <a:t>Νομοθετική ρύθμιση: Εισαγωγικές παρατηρήσεις</a:t>
            </a:r>
            <a:endParaRPr b="0" lang="el-GR" sz="4000" spc="-1" strike="noStrike">
              <a:latin typeface="Arial"/>
            </a:endParaRPr>
          </a:p>
        </p:txBody>
      </p:sp>
      <p:sp>
        <p:nvSpPr>
          <p:cNvPr id="64" name="TextShape 2"/>
          <p:cNvSpPr txBox="1"/>
          <p:nvPr/>
        </p:nvSpPr>
        <p:spPr>
          <a:xfrm>
            <a:off x="488160" y="1728000"/>
            <a:ext cx="9144000" cy="5688000"/>
          </a:xfrm>
          <a:prstGeom prst="rect">
            <a:avLst/>
          </a:prstGeom>
          <a:noFill/>
          <a:ln w="0">
            <a:noFill/>
          </a:ln>
        </p:spPr>
        <p:txBody>
          <a:bodyPr lIns="90000" rIns="90000" tIns="45000" bIns="45000">
            <a:noAutofit/>
          </a:bodyPr>
          <a:p>
            <a:pPr algn="just"/>
            <a:endParaRPr b="0" lang="el-GR" sz="1800" spc="-1" strike="noStrike">
              <a:latin typeface="Arial"/>
            </a:endParaRPr>
          </a:p>
          <a:p>
            <a:pPr algn="just"/>
            <a:endParaRPr b="0" lang="el-GR" sz="1800" spc="-1" strike="noStrike">
              <a:latin typeface="Arial"/>
            </a:endParaRPr>
          </a:p>
          <a:p>
            <a:pPr algn="just"/>
            <a:r>
              <a:rPr b="1" lang="el-GR" sz="3200" spc="-1" strike="noStrike">
                <a:latin typeface="TimesNewRoman"/>
                <a:ea typeface="TimesNewRoman"/>
              </a:rPr>
              <a:t>Δ.</a:t>
            </a:r>
            <a:r>
              <a:rPr b="0" lang="el-GR" sz="3200" spc="-1" strike="noStrike">
                <a:latin typeface="TimesNewRoman"/>
                <a:ea typeface="TimesNewRoman"/>
              </a:rPr>
              <a:t> Οι υπηρεσίες της κοινωνίας της πληροφορίας </a:t>
            </a:r>
            <a:r>
              <a:rPr b="0" i="1" lang="el-GR" sz="3200" spc="-1" strike="noStrike">
                <a:latin typeface="TimesNewRoman"/>
                <a:ea typeface="TimesNewRoman"/>
              </a:rPr>
              <a:t>δεν περιορίζονται</a:t>
            </a:r>
            <a:r>
              <a:rPr b="0" lang="el-GR" sz="3200" spc="-1" strike="noStrike">
                <a:latin typeface="TimesNewRoman"/>
                <a:ea typeface="TimesNewRoman"/>
              </a:rPr>
              <a:t> σε υπηρεσίες επιτρέπουσες τη σύναψη συμβάσεων σε απευθείας σύνδεση αλλά επίσης, εκτείνονται και σε υπηρεσίες που δεν αμείβονται από τον αποδέκτη τους, όπως είναι η παροχή πληροφοριών σε απευθείας σύνδεση ή εμπορικές επικοινωνίες, ή οι υπηρεσίες αναζήτησης, πρόσβασης και ανάκτησης δεδομένων.</a:t>
            </a:r>
            <a:endParaRPr b="0" lang="el-GR" sz="3200" spc="-1" strike="noStrike">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5" name="TextShape 1"/>
          <p:cNvSpPr txBox="1"/>
          <p:nvPr/>
        </p:nvSpPr>
        <p:spPr>
          <a:xfrm>
            <a:off x="504000" y="283320"/>
            <a:ext cx="9071640" cy="1298160"/>
          </a:xfrm>
          <a:prstGeom prst="rect">
            <a:avLst/>
          </a:prstGeom>
          <a:noFill/>
          <a:ln w="36000">
            <a:solidFill>
              <a:srgbClr val="66ffff"/>
            </a:solidFill>
            <a:round/>
          </a:ln>
        </p:spPr>
        <p:txBody>
          <a:bodyPr lIns="18000" rIns="18000" tIns="18000" bIns="18000" anchor="ctr">
            <a:noAutofit/>
          </a:bodyPr>
          <a:p>
            <a:pPr algn="ctr">
              <a:spcAft>
                <a:spcPts val="1414"/>
              </a:spcAft>
            </a:pPr>
            <a:r>
              <a:rPr b="1" lang="en-US" sz="4000" spc="-1" strike="noStrike">
                <a:solidFill>
                  <a:srgbClr val="000000"/>
                </a:solidFill>
                <a:latin typeface="Arial"/>
                <a:ea typeface="Mangal"/>
              </a:rPr>
              <a:t>Νομοθετική ρύθμιση: Εισαγωγικές παρατηρήσεις</a:t>
            </a:r>
            <a:endParaRPr b="0" lang="el-GR" sz="4000" spc="-1" strike="noStrike">
              <a:latin typeface="Arial"/>
            </a:endParaRPr>
          </a:p>
        </p:txBody>
      </p:sp>
      <p:sp>
        <p:nvSpPr>
          <p:cNvPr id="66" name="TextShape 2"/>
          <p:cNvSpPr txBox="1"/>
          <p:nvPr/>
        </p:nvSpPr>
        <p:spPr>
          <a:xfrm>
            <a:off x="519480" y="1753200"/>
            <a:ext cx="9071640" cy="5053680"/>
          </a:xfrm>
          <a:prstGeom prst="rect">
            <a:avLst/>
          </a:prstGeom>
          <a:noFill/>
          <a:ln w="0">
            <a:noFill/>
          </a:ln>
        </p:spPr>
        <p:txBody>
          <a:bodyPr lIns="0" rIns="0" tIns="0" bIns="0">
            <a:noAutofit/>
          </a:bodyPr>
          <a:p>
            <a:pPr algn="just">
              <a:spcAft>
                <a:spcPts val="1414"/>
              </a:spcAft>
            </a:pPr>
            <a:endParaRPr b="0" lang="el-GR" sz="3200" spc="-1" strike="noStrike">
              <a:latin typeface="Arial"/>
            </a:endParaRPr>
          </a:p>
          <a:p>
            <a:pPr algn="just">
              <a:spcAft>
                <a:spcPts val="1414"/>
              </a:spcAft>
            </a:pPr>
            <a:r>
              <a:rPr b="1" lang="en-US" sz="3200" spc="-1" strike="noStrike">
                <a:solidFill>
                  <a:srgbClr val="000000"/>
                </a:solidFill>
                <a:latin typeface="Times New Roman"/>
                <a:ea typeface="Mangal"/>
              </a:rPr>
              <a:t>Ε.</a:t>
            </a:r>
            <a:r>
              <a:rPr b="0" lang="en-US" sz="3200" spc="-1" strike="noStrike">
                <a:solidFill>
                  <a:srgbClr val="000000"/>
                </a:solidFill>
                <a:latin typeface="Times New Roman"/>
                <a:ea typeface="Mangal"/>
              </a:rPr>
              <a:t> Οι υπηρεσίες της κοινωνίας της πληροφορίας </a:t>
            </a:r>
            <a:r>
              <a:rPr b="0" i="1" lang="en-US" sz="3200" spc="-1" strike="noStrike">
                <a:solidFill>
                  <a:srgbClr val="000000"/>
                </a:solidFill>
                <a:latin typeface="Times New Roman"/>
                <a:ea typeface="Mangal"/>
              </a:rPr>
              <a:t>καλύπτουν</a:t>
            </a:r>
            <a:r>
              <a:rPr b="0" lang="en-US" sz="3200" spc="-1" strike="noStrike">
                <a:solidFill>
                  <a:srgbClr val="000000"/>
                </a:solidFill>
                <a:latin typeface="Times New Roman"/>
                <a:ea typeface="Mangal"/>
              </a:rPr>
              <a:t> επίσης τη διαβίβαση πληροφοριών μέσω ενός δικτύου επικοινωνίας, με την παροχή πρόσβασης σε δίκτυο επικοινωνίας ή με την καταχώριση πληροφοριών που παρέχει ο αποδέκτης της υπηρεσίας. </a:t>
            </a:r>
            <a:endParaRPr b="0" lang="el-GR" sz="3200" spc="-1" strike="noStrike">
              <a:latin typeface="Arial"/>
            </a:endParaRPr>
          </a:p>
          <a:p>
            <a:pPr algn="just">
              <a:spcAft>
                <a:spcPts val="1414"/>
              </a:spcAft>
            </a:pPr>
            <a:r>
              <a:rPr b="1" lang="en-US" sz="3200" spc="-1" strike="noStrike">
                <a:solidFill>
                  <a:srgbClr val="000000"/>
                </a:solidFill>
                <a:latin typeface="Times New Roman"/>
                <a:ea typeface="Mangal"/>
              </a:rPr>
              <a:t>ΣΤ.</a:t>
            </a:r>
            <a:r>
              <a:rPr b="0" lang="en-US" sz="3200" spc="-1" strike="noStrike">
                <a:solidFill>
                  <a:srgbClr val="000000"/>
                </a:solidFill>
                <a:latin typeface="Times New Roman"/>
                <a:ea typeface="Mangal"/>
              </a:rPr>
              <a:t> Η τηλεοπτική μετάδοση και η ραδιοφωνική μετάδοση </a:t>
            </a:r>
            <a:r>
              <a:rPr b="0" i="1" lang="en-US" sz="3200" spc="-1" strike="noStrike">
                <a:solidFill>
                  <a:srgbClr val="000000"/>
                </a:solidFill>
                <a:latin typeface="Times New Roman"/>
                <a:ea typeface="Mangal"/>
              </a:rPr>
              <a:t>δεν αποτελούν</a:t>
            </a:r>
            <a:r>
              <a:rPr b="0" lang="en-US" sz="3200" spc="-1" strike="noStrike">
                <a:solidFill>
                  <a:srgbClr val="000000"/>
                </a:solidFill>
                <a:latin typeface="Times New Roman"/>
                <a:ea typeface="Mangal"/>
              </a:rPr>
              <a:t> υπηρεσίες της κοινωνίας της πληροφορίας εκτός αν παρέχονται κατόπιν ατομικού αιτήματος. </a:t>
            </a:r>
            <a:endParaRPr b="0" lang="el-GR" sz="3200" spc="-1" strike="noStrike">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7" name="TextShape 1"/>
          <p:cNvSpPr txBox="1"/>
          <p:nvPr/>
        </p:nvSpPr>
        <p:spPr>
          <a:xfrm>
            <a:off x="504000" y="283320"/>
            <a:ext cx="9071640" cy="1298160"/>
          </a:xfrm>
          <a:prstGeom prst="rect">
            <a:avLst/>
          </a:prstGeom>
          <a:noFill/>
          <a:ln w="36000">
            <a:solidFill>
              <a:srgbClr val="66ffff"/>
            </a:solidFill>
            <a:round/>
          </a:ln>
        </p:spPr>
        <p:txBody>
          <a:bodyPr lIns="18000" rIns="18000" tIns="18000" bIns="18000" anchor="ctr">
            <a:noAutofit/>
          </a:bodyPr>
          <a:p>
            <a:pPr algn="ctr">
              <a:spcAft>
                <a:spcPts val="1414"/>
              </a:spcAft>
            </a:pPr>
            <a:r>
              <a:rPr b="1" lang="en-US" sz="4000" spc="-1" strike="noStrike">
                <a:solidFill>
                  <a:srgbClr val="000000"/>
                </a:solidFill>
                <a:latin typeface="Arial"/>
                <a:ea typeface="Mangal"/>
              </a:rPr>
              <a:t>Νομοθετική ρύθμιση: Εισαγωγικές παρατηρήσεις</a:t>
            </a:r>
            <a:endParaRPr b="0" lang="el-GR" sz="4000" spc="-1" strike="noStrike">
              <a:latin typeface="Arial"/>
            </a:endParaRPr>
          </a:p>
        </p:txBody>
      </p:sp>
      <p:sp>
        <p:nvSpPr>
          <p:cNvPr id="68" name="TextShape 2"/>
          <p:cNvSpPr txBox="1"/>
          <p:nvPr/>
        </p:nvSpPr>
        <p:spPr>
          <a:xfrm>
            <a:off x="519480" y="1753200"/>
            <a:ext cx="9071640" cy="5864400"/>
          </a:xfrm>
          <a:prstGeom prst="rect">
            <a:avLst/>
          </a:prstGeom>
          <a:noFill/>
          <a:ln w="0">
            <a:noFill/>
          </a:ln>
        </p:spPr>
        <p:txBody>
          <a:bodyPr lIns="0" rIns="0" tIns="0" bIns="0">
            <a:noAutofit/>
          </a:bodyPr>
          <a:p>
            <a:pPr algn="just">
              <a:spcAft>
                <a:spcPts val="1414"/>
              </a:spcAft>
            </a:pPr>
            <a:r>
              <a:rPr b="1" lang="en-US" sz="3200" spc="-1" strike="noStrike">
                <a:solidFill>
                  <a:srgbClr val="000000"/>
                </a:solidFill>
                <a:latin typeface="Times New Roman"/>
                <a:ea typeface="Mangal"/>
              </a:rPr>
              <a:t>Ζ. </a:t>
            </a:r>
            <a:r>
              <a:rPr b="0" lang="en-US" sz="3200" spc="-1" strike="noStrike">
                <a:solidFill>
                  <a:srgbClr val="000000"/>
                </a:solidFill>
                <a:latin typeface="Times New Roman"/>
                <a:ea typeface="Mangal"/>
              </a:rPr>
              <a:t>Αντίθετα, οι υπηρεσίες που διαβιβάζονται από σημείο σε σημείο, όπως η μαγνητοσκόπηση κατ' αίτηση ή η παροχή εμπορικών επικοινωνιών μέσω ηλεκτρονικού ταχυδρομείου, </a:t>
            </a:r>
            <a:r>
              <a:rPr b="0" i="1" lang="en-US" sz="3200" spc="-1" strike="noStrike">
                <a:solidFill>
                  <a:srgbClr val="000000"/>
                </a:solidFill>
                <a:latin typeface="Times New Roman"/>
                <a:ea typeface="Mangal"/>
              </a:rPr>
              <a:t>αποτελούν </a:t>
            </a:r>
            <a:r>
              <a:rPr b="0" lang="en-US" sz="3200" spc="-1" strike="noStrike">
                <a:solidFill>
                  <a:srgbClr val="000000"/>
                </a:solidFill>
                <a:latin typeface="Times New Roman"/>
                <a:ea typeface="Mangal"/>
              </a:rPr>
              <a:t>υπηρεσίες της κοινωνίας της πληροφορίας. </a:t>
            </a:r>
            <a:endParaRPr b="0" lang="el-GR" sz="3200" spc="-1" strike="noStrike">
              <a:latin typeface="Arial"/>
            </a:endParaRPr>
          </a:p>
          <a:p>
            <a:pPr algn="just">
              <a:spcAft>
                <a:spcPts val="1414"/>
              </a:spcAft>
            </a:pPr>
            <a:r>
              <a:rPr b="1" lang="en-US" sz="3200" spc="-1" strike="noStrike">
                <a:solidFill>
                  <a:srgbClr val="000000"/>
                </a:solidFill>
                <a:latin typeface="Times New Roman"/>
                <a:ea typeface="Mangal"/>
              </a:rPr>
              <a:t>Η. </a:t>
            </a:r>
            <a:r>
              <a:rPr b="0" lang="en-US" sz="3200" spc="-1" strike="noStrike">
                <a:solidFill>
                  <a:srgbClr val="000000"/>
                </a:solidFill>
                <a:latin typeface="Times New Roman"/>
                <a:ea typeface="Mangal"/>
              </a:rPr>
              <a:t>Η χρήση ηλεκτρονικού ταχυδρομείου ή αντίστοιχων ατομικών επικοινωνιών, π.χ. από φυσικά πρόσωπα που δεν ενεργούν στο πλαίσιο της εμπορικής ή επαγγελματικής τους δραστηριότητας, </a:t>
            </a:r>
            <a:r>
              <a:rPr b="0" i="1" lang="en-US" sz="3200" spc="-1" strike="noStrike">
                <a:solidFill>
                  <a:srgbClr val="000000"/>
                </a:solidFill>
                <a:latin typeface="Times New Roman"/>
                <a:ea typeface="Mangal"/>
              </a:rPr>
              <a:t>δεν αποτελεί</a:t>
            </a:r>
            <a:r>
              <a:rPr b="0" lang="en-US" sz="3200" spc="-1" strike="noStrike">
                <a:solidFill>
                  <a:srgbClr val="000000"/>
                </a:solidFill>
                <a:latin typeface="Times New Roman"/>
                <a:ea typeface="Mangal"/>
              </a:rPr>
              <a:t> υπηρεσία της κοινωνίας της πληροφορίας.</a:t>
            </a:r>
            <a:endParaRPr b="0" lang="el-GR" sz="3200" spc="-1" strike="noStrike">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9" name="TextShape 1"/>
          <p:cNvSpPr txBox="1"/>
          <p:nvPr/>
        </p:nvSpPr>
        <p:spPr>
          <a:xfrm>
            <a:off x="504000" y="283320"/>
            <a:ext cx="9071640" cy="1298160"/>
          </a:xfrm>
          <a:prstGeom prst="rect">
            <a:avLst/>
          </a:prstGeom>
          <a:noFill/>
          <a:ln w="36000">
            <a:solidFill>
              <a:srgbClr val="66ffff"/>
            </a:solidFill>
            <a:round/>
          </a:ln>
        </p:spPr>
        <p:txBody>
          <a:bodyPr lIns="18000" rIns="18000" tIns="18000" bIns="18000" anchor="ctr">
            <a:noAutofit/>
          </a:bodyPr>
          <a:p>
            <a:pPr algn="ctr">
              <a:spcAft>
                <a:spcPts val="1414"/>
              </a:spcAft>
            </a:pPr>
            <a:r>
              <a:rPr b="1" lang="en-US" sz="4000" spc="-1" strike="noStrike">
                <a:solidFill>
                  <a:srgbClr val="000000"/>
                </a:solidFill>
                <a:latin typeface="Arial"/>
                <a:ea typeface="Mangal"/>
              </a:rPr>
              <a:t>Νομοθετική ρύθμιση: Εισαγωγικές παρατηρήσεις</a:t>
            </a:r>
            <a:endParaRPr b="0" lang="el-GR" sz="4000" spc="-1" strike="noStrike">
              <a:latin typeface="Arial"/>
            </a:endParaRPr>
          </a:p>
        </p:txBody>
      </p:sp>
      <p:sp>
        <p:nvSpPr>
          <p:cNvPr id="70" name="TextShape 2"/>
          <p:cNvSpPr txBox="1"/>
          <p:nvPr/>
        </p:nvSpPr>
        <p:spPr>
          <a:xfrm>
            <a:off x="504000" y="1753560"/>
            <a:ext cx="9071640" cy="4989240"/>
          </a:xfrm>
          <a:prstGeom prst="rect">
            <a:avLst/>
          </a:prstGeom>
          <a:noFill/>
          <a:ln w="0">
            <a:noFill/>
          </a:ln>
        </p:spPr>
        <p:txBody>
          <a:bodyPr lIns="0" rIns="0" tIns="0" bIns="0">
            <a:noAutofit/>
          </a:bodyPr>
          <a:p>
            <a:pPr algn="just">
              <a:spcAft>
                <a:spcPts val="1414"/>
              </a:spcAft>
            </a:pPr>
            <a:endParaRPr b="0" lang="el-GR" sz="3200" spc="-1" strike="noStrike">
              <a:latin typeface="Arial"/>
            </a:endParaRPr>
          </a:p>
          <a:p>
            <a:pPr algn="just">
              <a:spcAft>
                <a:spcPts val="1414"/>
              </a:spcAft>
            </a:pPr>
            <a:r>
              <a:rPr b="1" lang="en-US" sz="3200" spc="-1" strike="noStrike">
                <a:solidFill>
                  <a:srgbClr val="000000"/>
                </a:solidFill>
                <a:latin typeface="Times New Roman"/>
                <a:ea typeface="Mangal"/>
              </a:rPr>
              <a:t>Θ.</a:t>
            </a:r>
            <a:r>
              <a:rPr b="0" lang="en-US" sz="3200" spc="-1" strike="noStrike">
                <a:solidFill>
                  <a:srgbClr val="000000"/>
                </a:solidFill>
                <a:latin typeface="Times New Roman"/>
                <a:ea typeface="Mangal"/>
              </a:rPr>
              <a:t> Η συμβατική σχέση μεταξύ εργαζομένου και εργοδότη </a:t>
            </a:r>
            <a:r>
              <a:rPr b="0" i="1" lang="en-US" sz="3200" spc="-1" strike="noStrike">
                <a:solidFill>
                  <a:srgbClr val="000000"/>
                </a:solidFill>
                <a:latin typeface="Times New Roman"/>
                <a:ea typeface="Mangal"/>
              </a:rPr>
              <a:t>δεν αποτελεί </a:t>
            </a:r>
            <a:r>
              <a:rPr b="0" lang="en-US" sz="3200" spc="-1" strike="noStrike">
                <a:solidFill>
                  <a:srgbClr val="000000"/>
                </a:solidFill>
                <a:latin typeface="Times New Roman"/>
                <a:ea typeface="Mangal"/>
              </a:rPr>
              <a:t>υπηρεσία της κοινωνίας της πληροφορίας. </a:t>
            </a:r>
            <a:endParaRPr b="0" lang="el-GR" sz="3200" spc="-1" strike="noStrike">
              <a:latin typeface="Arial"/>
            </a:endParaRPr>
          </a:p>
          <a:p>
            <a:pPr algn="just">
              <a:spcAft>
                <a:spcPts val="1414"/>
              </a:spcAft>
            </a:pPr>
            <a:r>
              <a:rPr b="1" lang="en-US" sz="3200" spc="-1" strike="noStrike">
                <a:solidFill>
                  <a:srgbClr val="000000"/>
                </a:solidFill>
                <a:latin typeface="Times New Roman"/>
                <a:ea typeface="Mangal"/>
              </a:rPr>
              <a:t>Ι. </a:t>
            </a:r>
            <a:r>
              <a:rPr b="0" lang="en-US" sz="3200" spc="-1" strike="noStrike">
                <a:solidFill>
                  <a:srgbClr val="000000"/>
                </a:solidFill>
                <a:latin typeface="Times New Roman"/>
                <a:ea typeface="Mangal"/>
              </a:rPr>
              <a:t>Οι υπηρεσίες που εξ ορισμού δεν παρέχονται από απόσταση και με ηλεκτρονικά μέσα, όπως ο κατά νόμο έλεγχος των λογιστικών εταιρίας ή η παροχή ιατρικών συμβουλών όταν απαιτείται φυσική εξέταση του ασθενή, </a:t>
            </a:r>
            <a:r>
              <a:rPr b="0" i="1" lang="en-US" sz="3200" spc="-1" strike="noStrike">
                <a:solidFill>
                  <a:srgbClr val="000000"/>
                </a:solidFill>
                <a:latin typeface="Times New Roman"/>
                <a:ea typeface="Mangal"/>
              </a:rPr>
              <a:t>δεν αποτελούν</a:t>
            </a:r>
            <a:r>
              <a:rPr b="0" lang="en-US" sz="3200" spc="-1" strike="noStrike">
                <a:solidFill>
                  <a:srgbClr val="000000"/>
                </a:solidFill>
                <a:latin typeface="Times New Roman"/>
                <a:ea typeface="Mangal"/>
              </a:rPr>
              <a:t> υπηρεσίες της κοινωνίας της πληροφορίας.</a:t>
            </a:r>
            <a:endParaRPr b="0" lang="el-GR" sz="3200" spc="-1" strike="noStrike">
              <a:latin typeface="Arial"/>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1" name="TextShape 1"/>
          <p:cNvSpPr txBox="1"/>
          <p:nvPr/>
        </p:nvSpPr>
        <p:spPr>
          <a:xfrm>
            <a:off x="504000" y="283320"/>
            <a:ext cx="9071640" cy="1298160"/>
          </a:xfrm>
          <a:prstGeom prst="rect">
            <a:avLst/>
          </a:prstGeom>
          <a:noFill/>
          <a:ln w="36000">
            <a:solidFill>
              <a:srgbClr val="66ffff"/>
            </a:solidFill>
            <a:round/>
          </a:ln>
        </p:spPr>
        <p:txBody>
          <a:bodyPr lIns="18000" rIns="18000" tIns="18000" bIns="18000" anchor="ctr">
            <a:noAutofit/>
          </a:bodyPr>
          <a:p>
            <a:pPr algn="ctr"/>
            <a:r>
              <a:rPr b="1" lang="en-US" sz="4000" spc="-1" strike="noStrike">
                <a:solidFill>
                  <a:srgbClr val="000000"/>
                </a:solidFill>
                <a:latin typeface="Arial"/>
                <a:ea typeface="Mangal"/>
              </a:rPr>
              <a:t>Υπηρεσίες της κοινωνίας της πληροφορίας</a:t>
            </a:r>
            <a:endParaRPr b="0" lang="el-GR" sz="4000" spc="-1" strike="noStrike">
              <a:latin typeface="Arial"/>
            </a:endParaRPr>
          </a:p>
        </p:txBody>
      </p:sp>
      <p:sp>
        <p:nvSpPr>
          <p:cNvPr id="72" name="TextShape 2"/>
          <p:cNvSpPr txBox="1"/>
          <p:nvPr/>
        </p:nvSpPr>
        <p:spPr>
          <a:xfrm>
            <a:off x="504000" y="1753560"/>
            <a:ext cx="9071640" cy="5597280"/>
          </a:xfrm>
          <a:prstGeom prst="rect">
            <a:avLst/>
          </a:prstGeom>
          <a:noFill/>
          <a:ln w="0">
            <a:noFill/>
          </a:ln>
        </p:spPr>
        <p:txBody>
          <a:bodyPr lIns="0" rIns="0" tIns="0" bIns="0">
            <a:noAutofit/>
          </a:bodyPr>
          <a:p>
            <a:pPr algn="just">
              <a:spcAft>
                <a:spcPts val="1414"/>
              </a:spcAft>
            </a:pPr>
            <a:r>
              <a:rPr b="1" lang="en-US" sz="3200" spc="-1" strike="noStrike">
                <a:solidFill>
                  <a:srgbClr val="000000"/>
                </a:solidFill>
                <a:latin typeface="Times New Roman"/>
                <a:ea typeface="Mangal"/>
              </a:rPr>
              <a:t>Α. </a:t>
            </a:r>
            <a:r>
              <a:rPr b="0" lang="en-US" sz="3200" spc="-1" strike="noStrike">
                <a:solidFill>
                  <a:srgbClr val="000000"/>
                </a:solidFill>
                <a:latin typeface="Times New Roman"/>
                <a:ea typeface="Mangal"/>
              </a:rPr>
              <a:t>Υπηρεσίες της Κοινωνίας της Πληροφορίας είναι οποιαδήποτε υπηρεσία της κοινωνίας της πληροφορίας, ήτοι κάθε υπηρεσία που συνήθως παρέχεται έναντι αμοιβής, με ηλεκτρονικά μέσα από απόσταση και κατόπιν προσωπικής επιλογής ενός αποδέκτη υπηρεσιών.</a:t>
            </a:r>
            <a:endParaRPr b="0" lang="el-GR" sz="3200" spc="-1" strike="noStrike">
              <a:latin typeface="Arial"/>
            </a:endParaRPr>
          </a:p>
          <a:p>
            <a:pPr algn="just">
              <a:spcAft>
                <a:spcPts val="1414"/>
              </a:spcAft>
            </a:pPr>
            <a:r>
              <a:rPr b="1" lang="en-US" sz="3200" spc="-1" strike="noStrike">
                <a:solidFill>
                  <a:srgbClr val="000000"/>
                </a:solidFill>
                <a:latin typeface="Times New Roman"/>
                <a:ea typeface="Mangal"/>
              </a:rPr>
              <a:t>Β. </a:t>
            </a:r>
            <a:r>
              <a:rPr b="0" lang="en-US" sz="3200" spc="-1" strike="noStrike">
                <a:solidFill>
                  <a:srgbClr val="000000"/>
                </a:solidFill>
                <a:latin typeface="Times New Roman"/>
                <a:ea typeface="Mangal"/>
              </a:rPr>
              <a:t>Με άλλα λόγια, καλύπτεται κάθε υπηρεσία που συνήθως παρέχεται από απόσταση έναντι αμοιβής, μέσω εξοπλισμών ηλεκτρονικής επεξεργασίας (συμπεριλαμβανομένης της ψηφιακής συμπίεσης) και αποθήκευσης δεδομένων και κατόπιν ατομικού αιτήματος του αποδέκτη της υπηρεσίας.</a:t>
            </a:r>
            <a:endParaRPr b="0" lang="el-GR" sz="3200" spc="-1" strike="noStrike">
              <a:latin typeface="Arial"/>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3" name="TextShape 1"/>
          <p:cNvSpPr txBox="1"/>
          <p:nvPr/>
        </p:nvSpPr>
        <p:spPr>
          <a:xfrm>
            <a:off x="504000" y="63720"/>
            <a:ext cx="9071640" cy="1737360"/>
          </a:xfrm>
          <a:prstGeom prst="rect">
            <a:avLst/>
          </a:prstGeom>
          <a:noFill/>
          <a:ln w="36000">
            <a:solidFill>
              <a:srgbClr val="66ffff"/>
            </a:solidFill>
            <a:round/>
          </a:ln>
        </p:spPr>
        <p:txBody>
          <a:bodyPr lIns="18000" rIns="18000" tIns="18000" bIns="18000" anchor="ctr">
            <a:noAutofit/>
          </a:bodyPr>
          <a:p>
            <a:pPr algn="ctr"/>
            <a:r>
              <a:rPr b="1" lang="en-US" sz="4000" spc="-1" strike="noStrike">
                <a:solidFill>
                  <a:srgbClr val="000000"/>
                </a:solidFill>
                <a:latin typeface="Arial"/>
                <a:ea typeface="Mangal"/>
              </a:rPr>
              <a:t>Ελεύθερη κυκλοφορία των υπηρεσιών της κοινωνίας της πληροφορίας</a:t>
            </a:r>
            <a:endParaRPr b="0" lang="el-GR" sz="4000" spc="-1" strike="noStrike">
              <a:latin typeface="Arial"/>
            </a:endParaRPr>
          </a:p>
        </p:txBody>
      </p:sp>
      <p:sp>
        <p:nvSpPr>
          <p:cNvPr id="74" name="TextShape 2"/>
          <p:cNvSpPr txBox="1"/>
          <p:nvPr/>
        </p:nvSpPr>
        <p:spPr>
          <a:xfrm>
            <a:off x="504000" y="1898640"/>
            <a:ext cx="9071640" cy="6560640"/>
          </a:xfrm>
          <a:prstGeom prst="rect">
            <a:avLst/>
          </a:prstGeom>
          <a:noFill/>
          <a:ln w="0">
            <a:noFill/>
          </a:ln>
        </p:spPr>
        <p:txBody>
          <a:bodyPr lIns="0" rIns="0" tIns="0" bIns="0">
            <a:noAutofit/>
          </a:bodyPr>
          <a:p>
            <a:pPr algn="just">
              <a:spcAft>
                <a:spcPts val="1414"/>
              </a:spcAft>
            </a:pPr>
            <a:endParaRPr b="0" lang="el-GR" sz="3200" spc="-1" strike="noStrike">
              <a:latin typeface="Arial"/>
            </a:endParaRPr>
          </a:p>
          <a:p>
            <a:pPr algn="just">
              <a:spcAft>
                <a:spcPts val="1414"/>
              </a:spcAft>
            </a:pPr>
            <a:endParaRPr b="0" lang="el-GR" sz="3200" spc="-1" strike="noStrike">
              <a:latin typeface="Arial"/>
            </a:endParaRPr>
          </a:p>
          <a:p>
            <a:pPr algn="just">
              <a:spcAft>
                <a:spcPts val="1414"/>
              </a:spcAft>
            </a:pPr>
            <a:endParaRPr b="0" lang="el-GR" sz="3200" spc="-1" strike="noStrike">
              <a:latin typeface="Arial"/>
            </a:endParaRPr>
          </a:p>
          <a:p>
            <a:pPr algn="just">
              <a:spcAft>
                <a:spcPts val="1414"/>
              </a:spcAft>
            </a:pPr>
            <a:r>
              <a:rPr b="1" lang="en-US" sz="3200" spc="-1" strike="noStrike">
                <a:solidFill>
                  <a:srgbClr val="000000"/>
                </a:solidFill>
                <a:latin typeface="Times New Roman"/>
                <a:ea typeface="Mangal"/>
              </a:rPr>
              <a:t>Α.</a:t>
            </a:r>
            <a:r>
              <a:rPr b="0" lang="en-US" sz="3200" spc="-1" strike="noStrike">
                <a:solidFill>
                  <a:srgbClr val="000000"/>
                </a:solidFill>
                <a:latin typeface="Times New Roman"/>
                <a:ea typeface="Mangal"/>
              </a:rPr>
              <a:t> Κατά την παροχή στην Ελλάδα ή σε άλλο κράτος μέλος των υπηρεσιών της κοινωνίας της πληροφορίας από φορέα εγκατεστημένο στην Ελλάδα, πρέπει να τηρούνται οι σχετικές διατάξεις του εθνικού δικαίου, που εμπίπτουν στο συντονισμένο τομέα.</a:t>
            </a:r>
            <a:endParaRPr b="0" lang="el-GR" sz="3200" spc="-1" strike="noStrike">
              <a:latin typeface="Arial"/>
            </a:endParaRPr>
          </a:p>
          <a:p>
            <a:pPr algn="just">
              <a:spcAft>
                <a:spcPts val="1414"/>
              </a:spcAft>
            </a:pPr>
            <a:endParaRPr b="0" lang="el-GR" sz="3200" spc="-1" strike="noStrike">
              <a:latin typeface="Arial"/>
            </a:endParaRPr>
          </a:p>
        </p:txBody>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5" name="TextShape 1"/>
          <p:cNvSpPr txBox="1"/>
          <p:nvPr/>
        </p:nvSpPr>
        <p:spPr>
          <a:xfrm>
            <a:off x="504000" y="63720"/>
            <a:ext cx="9071640" cy="1737360"/>
          </a:xfrm>
          <a:prstGeom prst="rect">
            <a:avLst/>
          </a:prstGeom>
          <a:noFill/>
          <a:ln w="36000">
            <a:solidFill>
              <a:srgbClr val="66ffff"/>
            </a:solidFill>
            <a:round/>
          </a:ln>
        </p:spPr>
        <p:txBody>
          <a:bodyPr lIns="18000" rIns="18000" tIns="18000" bIns="18000" anchor="ctr">
            <a:noAutofit/>
          </a:bodyPr>
          <a:p>
            <a:pPr algn="ctr"/>
            <a:r>
              <a:rPr b="1" lang="en-US" sz="4000" spc="-1" strike="noStrike">
                <a:solidFill>
                  <a:srgbClr val="000000"/>
                </a:solidFill>
                <a:latin typeface="Arial"/>
                <a:ea typeface="Mangal"/>
              </a:rPr>
              <a:t>Ελεύθερη κυκλοφορία των υπηρεσιών της κοινωνίας της πληροφορίας</a:t>
            </a:r>
            <a:endParaRPr b="0" lang="el-GR" sz="4000" spc="-1" strike="noStrike">
              <a:latin typeface="Arial"/>
            </a:endParaRPr>
          </a:p>
        </p:txBody>
      </p:sp>
      <p:sp>
        <p:nvSpPr>
          <p:cNvPr id="76" name="TextShape 2"/>
          <p:cNvSpPr txBox="1"/>
          <p:nvPr/>
        </p:nvSpPr>
        <p:spPr>
          <a:xfrm>
            <a:off x="521280" y="1855800"/>
            <a:ext cx="9071640" cy="6560640"/>
          </a:xfrm>
          <a:prstGeom prst="rect">
            <a:avLst/>
          </a:prstGeom>
          <a:noFill/>
          <a:ln w="0">
            <a:noFill/>
          </a:ln>
        </p:spPr>
        <p:txBody>
          <a:bodyPr lIns="0" rIns="0" tIns="0" bIns="0">
            <a:noAutofit/>
          </a:bodyPr>
          <a:p>
            <a:pPr algn="just">
              <a:spcAft>
                <a:spcPts val="1414"/>
              </a:spcAft>
            </a:pPr>
            <a:endParaRPr b="0" lang="el-GR" sz="3200" spc="-1" strike="noStrike">
              <a:latin typeface="Arial"/>
            </a:endParaRPr>
          </a:p>
          <a:p>
            <a:pPr algn="just">
              <a:spcAft>
                <a:spcPts val="1414"/>
              </a:spcAft>
            </a:pPr>
            <a:endParaRPr b="0" lang="el-GR" sz="3200" spc="-1" strike="noStrike">
              <a:latin typeface="Arial"/>
            </a:endParaRPr>
          </a:p>
          <a:p>
            <a:pPr algn="just">
              <a:spcAft>
                <a:spcPts val="1414"/>
              </a:spcAft>
            </a:pPr>
            <a:endParaRPr b="0" lang="el-GR" sz="3200" spc="-1" strike="noStrike">
              <a:latin typeface="Arial"/>
            </a:endParaRPr>
          </a:p>
          <a:p>
            <a:pPr algn="just">
              <a:spcAft>
                <a:spcPts val="1414"/>
              </a:spcAft>
            </a:pPr>
            <a:r>
              <a:rPr b="1" lang="en-US" sz="3200" spc="-1" strike="noStrike">
                <a:solidFill>
                  <a:srgbClr val="000000"/>
                </a:solidFill>
                <a:latin typeface="Times New Roman"/>
                <a:ea typeface="Mangal"/>
              </a:rPr>
              <a:t>Β.</a:t>
            </a:r>
            <a:r>
              <a:rPr b="0" lang="en-US" sz="3200" spc="-1" strike="noStrike">
                <a:solidFill>
                  <a:srgbClr val="000000"/>
                </a:solidFill>
                <a:latin typeface="Times New Roman"/>
                <a:ea typeface="Mangal"/>
              </a:rPr>
              <a:t> Δεν επιτρέπεται να περιορίζεται η ελεύθερη κυκλοφορία των υπηρεσιών της κοινωνίας της πληροφορίας που προέρχονται από άλλο κράτος μέλος, για λόγους που αφορούν το συντονισμένο τομέα.</a:t>
            </a:r>
            <a:endParaRPr b="0" lang="el-GR" sz="3200" spc="-1" strike="noStrike">
              <a:latin typeface="Arial"/>
            </a:endParaRPr>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7" name="TextShape 1"/>
          <p:cNvSpPr txBox="1"/>
          <p:nvPr/>
        </p:nvSpPr>
        <p:spPr>
          <a:xfrm>
            <a:off x="478080" y="1794600"/>
            <a:ext cx="9071640" cy="5552640"/>
          </a:xfrm>
          <a:prstGeom prst="rect">
            <a:avLst/>
          </a:prstGeom>
          <a:noFill/>
          <a:ln w="0">
            <a:noFill/>
          </a:ln>
        </p:spPr>
        <p:txBody>
          <a:bodyPr lIns="0" rIns="0" tIns="0" bIns="0">
            <a:noAutofit/>
          </a:bodyPr>
          <a:p>
            <a:pPr algn="ctr">
              <a:spcAft>
                <a:spcPts val="1414"/>
              </a:spcAft>
            </a:pPr>
            <a:endParaRPr b="0" lang="el-GR" sz="3200" spc="-1" strike="noStrike">
              <a:latin typeface="Arial"/>
            </a:endParaRPr>
          </a:p>
          <a:p>
            <a:pPr algn="ctr">
              <a:spcAft>
                <a:spcPts val="1414"/>
              </a:spcAft>
            </a:pPr>
            <a:r>
              <a:rPr b="1" lang="en-US" sz="4000" spc="-1" strike="noStrike">
                <a:solidFill>
                  <a:srgbClr val="000000"/>
                </a:solidFill>
                <a:latin typeface="Times New Roman"/>
                <a:ea typeface="Mangal"/>
              </a:rPr>
              <a:t>Η ΣΥΓΧΡΟΝΗ ΤΕΧΝΟΛΟΓΙΚΗ ΕΞΕΛΙΞΗ: </a:t>
            </a:r>
            <a:br/>
            <a:r>
              <a:rPr b="1" lang="en-US" sz="4000" spc="-1" strike="noStrike">
                <a:solidFill>
                  <a:srgbClr val="000000"/>
                </a:solidFill>
                <a:latin typeface="Times New Roman"/>
                <a:ea typeface="Mangal"/>
              </a:rPr>
              <a:t>ΤΟ ΔΙΑΔΙΚΤΥΟ (INTERNET): ΤΑ ΧΑΡΑΧΤΗΡΙΣΤΙΚΑ ΚΑΙ ΟΙ ΥΠΗΡΕΣΙΕΣ ΤΟΥ</a:t>
            </a:r>
            <a:endParaRPr b="0" lang="el-GR" sz="4000" spc="-1" strike="noStrike">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3" name="TextShape 1"/>
          <p:cNvSpPr txBox="1"/>
          <p:nvPr/>
        </p:nvSpPr>
        <p:spPr>
          <a:xfrm>
            <a:off x="504000" y="301320"/>
            <a:ext cx="9071640" cy="1262160"/>
          </a:xfrm>
          <a:prstGeom prst="rect">
            <a:avLst/>
          </a:prstGeom>
          <a:noFill/>
          <a:ln w="0">
            <a:solidFill>
              <a:srgbClr val="66ffff"/>
            </a:solidFill>
          </a:ln>
        </p:spPr>
        <p:txBody>
          <a:bodyPr lIns="0" rIns="0" tIns="0" bIns="0" anchor="ctr">
            <a:noAutofit/>
          </a:bodyPr>
          <a:p>
            <a:pPr algn="ctr"/>
            <a:r>
              <a:rPr b="1" lang="el-GR" sz="4000" spc="-1" strike="noStrike">
                <a:latin typeface="Arial"/>
                <a:ea typeface="TimesNewRoman"/>
              </a:rPr>
              <a:t>Ορισμός</a:t>
            </a:r>
            <a:endParaRPr b="0" lang="el-GR" sz="4000" spc="-1" strike="noStrike">
              <a:latin typeface="Arial"/>
            </a:endParaRPr>
          </a:p>
        </p:txBody>
      </p:sp>
      <p:sp>
        <p:nvSpPr>
          <p:cNvPr id="44" name="TextShape 2"/>
          <p:cNvSpPr txBox="1"/>
          <p:nvPr/>
        </p:nvSpPr>
        <p:spPr>
          <a:xfrm>
            <a:off x="488520" y="1769040"/>
            <a:ext cx="9071640" cy="5275080"/>
          </a:xfrm>
          <a:prstGeom prst="rect">
            <a:avLst/>
          </a:prstGeom>
          <a:noFill/>
          <a:ln w="0">
            <a:noFill/>
          </a:ln>
        </p:spPr>
        <p:txBody>
          <a:bodyPr lIns="0" rIns="0" tIns="0" bIns="0">
            <a:noAutofit/>
          </a:bodyPr>
          <a:p>
            <a:pPr algn="just">
              <a:spcAft>
                <a:spcPts val="1414"/>
              </a:spcAft>
            </a:pPr>
            <a:endParaRPr b="0" lang="el-GR" sz="3200" spc="-1" strike="noStrike">
              <a:latin typeface="Arial"/>
            </a:endParaRPr>
          </a:p>
          <a:p>
            <a:pPr algn="just">
              <a:spcAft>
                <a:spcPts val="1414"/>
              </a:spcAft>
            </a:pPr>
            <a:endParaRPr b="0" lang="el-GR" sz="3200" spc="-1" strike="noStrike">
              <a:latin typeface="Arial"/>
            </a:endParaRPr>
          </a:p>
          <a:p>
            <a:pPr algn="just">
              <a:spcAft>
                <a:spcPts val="1414"/>
              </a:spcAft>
            </a:pPr>
            <a:r>
              <a:rPr b="0" i="1" lang="el-GR" sz="3200" spc="-1" strike="noStrike">
                <a:latin typeface="Times New Roman"/>
                <a:ea typeface="Microsoft YaHei"/>
              </a:rPr>
              <a:t>Ηλεκτρονικό δίκαιο</a:t>
            </a:r>
            <a:r>
              <a:rPr b="0" lang="el-GR" sz="3200" spc="-1" strike="noStrike">
                <a:latin typeface="Times New Roman"/>
                <a:ea typeface="Microsoft YaHei"/>
              </a:rPr>
              <a:t> είναι ο επιστημονικός κλάδος που διερευνά τις ειδικές και ιδιαίτερες έννομες σχέσεις που ανακύπτουν στα πλαίσια της κοινωνίας της πληροφορίας, σχετίζονται μ' αυτήν, τη χαρακτηρίζουν και ενασχολείται μ' αυτές τις έννομες σχέσεις</a:t>
            </a:r>
            <a:endParaRPr b="0" lang="el-GR" sz="3200" spc="-1" strike="noStrike">
              <a:latin typeface="Arial"/>
            </a:endParaRPr>
          </a:p>
          <a:p>
            <a:pPr algn="just">
              <a:lnSpc>
                <a:spcPts val="499"/>
              </a:lnSpc>
              <a:spcAft>
                <a:spcPts val="1414"/>
              </a:spcAft>
            </a:pPr>
            <a:endParaRPr b="0" lang="el-GR" sz="3200" spc="-1" strike="noStrike">
              <a:latin typeface="Arial"/>
            </a:endParaRPr>
          </a:p>
          <a:p>
            <a:pPr algn="just">
              <a:lnSpc>
                <a:spcPts val="499"/>
              </a:lnSpc>
              <a:spcAft>
                <a:spcPts val="1414"/>
              </a:spcAft>
            </a:pPr>
            <a:endParaRPr b="0" lang="el-GR" sz="3200" spc="-1" strike="noStrike">
              <a:latin typeface="Arial"/>
            </a:endParaRPr>
          </a:p>
        </p:txBody>
      </p:sp>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8" name="TextShape 1"/>
          <p:cNvSpPr txBox="1"/>
          <p:nvPr/>
        </p:nvSpPr>
        <p:spPr>
          <a:xfrm>
            <a:off x="504000" y="63720"/>
            <a:ext cx="9071640" cy="1737360"/>
          </a:xfrm>
          <a:prstGeom prst="rect">
            <a:avLst/>
          </a:prstGeom>
          <a:noFill/>
          <a:ln w="36000">
            <a:solidFill>
              <a:srgbClr val="66ffff"/>
            </a:solidFill>
            <a:round/>
          </a:ln>
        </p:spPr>
        <p:txBody>
          <a:bodyPr lIns="18000" rIns="18000" tIns="18000" bIns="18000" anchor="ctr">
            <a:noAutofit/>
          </a:bodyPr>
          <a:p>
            <a:pPr algn="ctr"/>
            <a:r>
              <a:rPr b="1" lang="el-GR" sz="4000" spc="-1" strike="noStrike">
                <a:latin typeface="Arial"/>
                <a:ea typeface="Microsoft YaHei"/>
              </a:rPr>
              <a:t>Τεχνικά χαρακτηριστικά Τεχνικές αποσαφηνίσεις του Διαδικτύου. Ιστορική διαδρομή</a:t>
            </a:r>
            <a:endParaRPr b="0" lang="el-GR" sz="4000" spc="-1" strike="noStrike">
              <a:latin typeface="Arial"/>
            </a:endParaRPr>
          </a:p>
        </p:txBody>
      </p:sp>
      <p:sp>
        <p:nvSpPr>
          <p:cNvPr id="79" name="TextShape 2"/>
          <p:cNvSpPr txBox="1"/>
          <p:nvPr/>
        </p:nvSpPr>
        <p:spPr>
          <a:xfrm>
            <a:off x="504000" y="1906920"/>
            <a:ext cx="9071640" cy="5552640"/>
          </a:xfrm>
          <a:prstGeom prst="rect">
            <a:avLst/>
          </a:prstGeom>
          <a:noFill/>
          <a:ln w="0">
            <a:noFill/>
          </a:ln>
        </p:spPr>
        <p:txBody>
          <a:bodyPr lIns="0" rIns="0" tIns="0" bIns="0">
            <a:noAutofit/>
          </a:bodyPr>
          <a:p>
            <a:pPr algn="just">
              <a:spcAft>
                <a:spcPts val="1414"/>
              </a:spcAft>
            </a:pPr>
            <a:endParaRPr b="0" lang="el-GR" sz="3200" spc="-1" strike="noStrike">
              <a:latin typeface="Arial"/>
            </a:endParaRPr>
          </a:p>
          <a:p>
            <a:pPr algn="just">
              <a:spcAft>
                <a:spcPts val="1414"/>
              </a:spcAft>
            </a:pPr>
            <a:endParaRPr b="0" lang="el-GR" sz="3200" spc="-1" strike="noStrike">
              <a:latin typeface="Arial"/>
            </a:endParaRPr>
          </a:p>
          <a:p>
            <a:pPr algn="just">
              <a:spcAft>
                <a:spcPts val="1414"/>
              </a:spcAft>
            </a:pPr>
            <a:r>
              <a:rPr b="1" lang="en-US" sz="3200" spc="-1" strike="noStrike">
                <a:solidFill>
                  <a:srgbClr val="000000"/>
                </a:solidFill>
                <a:latin typeface="Times New Roman"/>
                <a:ea typeface="Mangal"/>
              </a:rPr>
              <a:t>Α.</a:t>
            </a:r>
            <a:r>
              <a:rPr b="0" lang="en-US" sz="3200" spc="-1" strike="noStrike">
                <a:solidFill>
                  <a:srgbClr val="000000"/>
                </a:solidFill>
                <a:latin typeface="Times New Roman"/>
                <a:ea typeface="Mangal"/>
              </a:rPr>
              <a:t> Το Διαδίκτυο αποτελεί την ένωση πολλών επιμέρους δικτύων ανά την υφήλιο με σκοπό την επικοινωνία και ανταλλαγή πληροφορίας. Το Διαδίκτυο αποτελεί την εξέλιξη του ARPAnet, ενός δικτύου, που δημιουργήθηκε τη δεκαετία του '60, ώστε να δικτυώσει το Αμερικανικό Υπουργείο Άμυνας με διάφορους στρατιωτικούς και ερευνητικούς οργανισμούς. </a:t>
            </a:r>
            <a:endParaRPr b="0" lang="el-GR" sz="3200" spc="-1" strike="noStrike">
              <a:latin typeface="Arial"/>
            </a:endParaRPr>
          </a:p>
        </p:txBody>
      </p:sp>
    </p:spTree>
  </p:cSld>
  <mc:AlternateContent>
    <mc:Choice Requires="p14">
      <p:transition spd="slow" p14:dur="2000"/>
    </mc:Choice>
    <mc:Fallback>
      <p:transition spd="slow"/>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0" name="TextShape 1"/>
          <p:cNvSpPr txBox="1"/>
          <p:nvPr/>
        </p:nvSpPr>
        <p:spPr>
          <a:xfrm>
            <a:off x="504000" y="63720"/>
            <a:ext cx="9071640" cy="1737360"/>
          </a:xfrm>
          <a:prstGeom prst="rect">
            <a:avLst/>
          </a:prstGeom>
          <a:noFill/>
          <a:ln w="36000">
            <a:solidFill>
              <a:srgbClr val="66ffff"/>
            </a:solidFill>
            <a:round/>
          </a:ln>
        </p:spPr>
        <p:txBody>
          <a:bodyPr lIns="18000" rIns="18000" tIns="18000" bIns="18000" anchor="ctr">
            <a:noAutofit/>
          </a:bodyPr>
          <a:p>
            <a:pPr algn="ctr"/>
            <a:r>
              <a:rPr b="1" lang="el-GR" sz="4000" spc="-1" strike="noStrike">
                <a:latin typeface="Arial"/>
                <a:ea typeface="Microsoft YaHei"/>
              </a:rPr>
              <a:t>Τεχνικά χαραχτηριστικά. Τεχνικές αποσαφηνίσεις του Διαδικτύου. Ιστορική διαδρομή</a:t>
            </a:r>
            <a:endParaRPr b="0" lang="el-GR" sz="4000" spc="-1" strike="noStrike">
              <a:latin typeface="Arial"/>
            </a:endParaRPr>
          </a:p>
        </p:txBody>
      </p:sp>
      <p:sp>
        <p:nvSpPr>
          <p:cNvPr id="81" name="TextShape 2"/>
          <p:cNvSpPr txBox="1"/>
          <p:nvPr/>
        </p:nvSpPr>
        <p:spPr>
          <a:xfrm>
            <a:off x="504000" y="1906920"/>
            <a:ext cx="9071640" cy="5552640"/>
          </a:xfrm>
          <a:prstGeom prst="rect">
            <a:avLst/>
          </a:prstGeom>
          <a:noFill/>
          <a:ln w="0">
            <a:noFill/>
          </a:ln>
        </p:spPr>
        <p:txBody>
          <a:bodyPr lIns="0" rIns="0" tIns="0" bIns="0">
            <a:noAutofit/>
          </a:bodyPr>
          <a:p>
            <a:pPr algn="just">
              <a:spcAft>
                <a:spcPts val="1414"/>
              </a:spcAft>
            </a:pPr>
            <a:r>
              <a:rPr b="0" lang="en-US" sz="3200" spc="-1" strike="noStrike">
                <a:solidFill>
                  <a:srgbClr val="000000"/>
                </a:solidFill>
                <a:latin typeface="Times New Roman"/>
                <a:ea typeface="Mangal"/>
              </a:rPr>
              <a:t> </a:t>
            </a:r>
            <a:endParaRPr b="0" lang="el-GR" sz="3200" spc="-1" strike="noStrike">
              <a:latin typeface="Arial"/>
            </a:endParaRPr>
          </a:p>
          <a:p>
            <a:pPr algn="just">
              <a:spcAft>
                <a:spcPts val="1414"/>
              </a:spcAft>
            </a:pPr>
            <a:endParaRPr b="0" lang="el-GR" sz="3200" spc="-1" strike="noStrike">
              <a:latin typeface="Arial"/>
            </a:endParaRPr>
          </a:p>
          <a:p>
            <a:pPr algn="just">
              <a:spcAft>
                <a:spcPts val="1414"/>
              </a:spcAft>
            </a:pPr>
            <a:r>
              <a:rPr b="0" lang="en-US" sz="3200" spc="-1" strike="noStrike">
                <a:solidFill>
                  <a:srgbClr val="000000"/>
                </a:solidFill>
                <a:latin typeface="Times New Roman"/>
                <a:ea typeface="Mangal"/>
              </a:rPr>
              <a:t>Β. Το 1973 αναπτύσσεται το Πρωτόκολλο Διαδικτύωσης ή Διαδικτύου (IP), και αργότερα το Πρωτόκολλο Ελέγχου Μετάδοσης (TCP), τα οποία από κοινού (πρωτόκολλο TCP/IP) αποτέλεσαν το πρότυπο του αμερικανικού Υπουργείου Άμυνας και στη συνέχεια το de facto πρότυπο για το Διαδίκτυο.  </a:t>
            </a:r>
            <a:endParaRPr b="0" lang="el-GR" sz="3200" spc="-1" strike="noStrike">
              <a:latin typeface="Arial"/>
            </a:endParaRPr>
          </a:p>
        </p:txBody>
      </p:sp>
    </p:spTree>
  </p:cSld>
  <mc:AlternateContent>
    <mc:Choice Requires="p14">
      <p:transition spd="slow" p14:dur="2000"/>
    </mc:Choice>
    <mc:Fallback>
      <p:transition spd="slow"/>
    </mc:Fallback>
  </mc:AlternateContent>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2" name="TextShape 1"/>
          <p:cNvSpPr txBox="1"/>
          <p:nvPr/>
        </p:nvSpPr>
        <p:spPr>
          <a:xfrm>
            <a:off x="504000" y="63720"/>
            <a:ext cx="9071640" cy="1737360"/>
          </a:xfrm>
          <a:prstGeom prst="rect">
            <a:avLst/>
          </a:prstGeom>
          <a:noFill/>
          <a:ln w="36000">
            <a:solidFill>
              <a:srgbClr val="66ffff"/>
            </a:solidFill>
            <a:round/>
          </a:ln>
        </p:spPr>
        <p:txBody>
          <a:bodyPr lIns="18000" rIns="18000" tIns="18000" bIns="18000" anchor="ctr">
            <a:noAutofit/>
          </a:bodyPr>
          <a:p>
            <a:pPr algn="ctr"/>
            <a:r>
              <a:rPr b="1" lang="el-GR" sz="4000" spc="-1" strike="noStrike">
                <a:latin typeface="Arial"/>
                <a:ea typeface="Microsoft YaHei"/>
              </a:rPr>
              <a:t>Τεχνικά χαραχτηριστικά. Τεχνικές αποσαφηνίσεις του Διαδικτύου. Ιστορική διαδρομή</a:t>
            </a:r>
            <a:endParaRPr b="0" lang="el-GR" sz="4000" spc="-1" strike="noStrike">
              <a:latin typeface="Arial"/>
            </a:endParaRPr>
          </a:p>
        </p:txBody>
      </p:sp>
      <p:sp>
        <p:nvSpPr>
          <p:cNvPr id="83" name="TextShape 2"/>
          <p:cNvSpPr txBox="1"/>
          <p:nvPr/>
        </p:nvSpPr>
        <p:spPr>
          <a:xfrm>
            <a:off x="504000" y="1906920"/>
            <a:ext cx="9071640" cy="5552640"/>
          </a:xfrm>
          <a:prstGeom prst="rect">
            <a:avLst/>
          </a:prstGeom>
          <a:noFill/>
          <a:ln w="0">
            <a:noFill/>
          </a:ln>
        </p:spPr>
        <p:txBody>
          <a:bodyPr lIns="0" rIns="0" tIns="0" bIns="0">
            <a:noAutofit/>
          </a:bodyPr>
          <a:p>
            <a:pPr algn="just">
              <a:spcAft>
                <a:spcPts val="1414"/>
              </a:spcAft>
            </a:pPr>
            <a:endParaRPr b="0" lang="el-GR" sz="3200" spc="-1" strike="noStrike">
              <a:latin typeface="Arial"/>
            </a:endParaRPr>
          </a:p>
          <a:p>
            <a:pPr algn="just">
              <a:spcAft>
                <a:spcPts val="1414"/>
              </a:spcAft>
            </a:pPr>
            <a:r>
              <a:rPr b="0" lang="en-US" sz="3200" spc="-1" strike="noStrike">
                <a:solidFill>
                  <a:srgbClr val="000000"/>
                </a:solidFill>
                <a:latin typeface="Times New Roman"/>
                <a:ea typeface="Mangal"/>
              </a:rPr>
              <a:t> </a:t>
            </a:r>
            <a:endParaRPr b="0" lang="el-GR" sz="3200" spc="-1" strike="noStrike">
              <a:latin typeface="Arial"/>
            </a:endParaRPr>
          </a:p>
          <a:p>
            <a:pPr algn="just">
              <a:spcAft>
                <a:spcPts val="1414"/>
              </a:spcAft>
            </a:pPr>
            <a:r>
              <a:rPr b="0" lang="en-US" sz="3200" spc="-1" strike="noStrike">
                <a:solidFill>
                  <a:srgbClr val="000000"/>
                </a:solidFill>
                <a:latin typeface="Times New Roman"/>
                <a:ea typeface="Mangal"/>
              </a:rPr>
              <a:t>Γ. Η πραγματική επανάσταση για το Διαδίκτυο έγινε το 1993 στα εργαστήρια της CERN με την ανάπτυξη του περίφημου World Wide Web (www), που επέτρεψε αφενός την εύκολη περιήγηση μεταξύ των ηλεκτρονικών σελίδων και αφετέρου την παρουσίαση και μεταφορά πολυμεσικής πληροφορίας (εικόνα, ήχος και video). </a:t>
            </a:r>
            <a:endParaRPr b="0" lang="el-GR" sz="3200" spc="-1" strike="noStrike">
              <a:latin typeface="Arial"/>
            </a:endParaRPr>
          </a:p>
        </p:txBody>
      </p:sp>
    </p:spTree>
  </p:cSld>
  <mc:AlternateContent>
    <mc:Choice Requires="p14">
      <p:transition spd="slow" p14:dur="2000"/>
    </mc:Choice>
    <mc:Fallback>
      <p:transition spd="slow"/>
    </mc:Fallback>
  </mc:AlternateContent>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4" name="TextShape 1"/>
          <p:cNvSpPr txBox="1"/>
          <p:nvPr/>
        </p:nvSpPr>
        <p:spPr>
          <a:xfrm>
            <a:off x="504000" y="283320"/>
            <a:ext cx="9071640" cy="1298160"/>
          </a:xfrm>
          <a:prstGeom prst="rect">
            <a:avLst/>
          </a:prstGeom>
          <a:noFill/>
          <a:ln w="36000">
            <a:solidFill>
              <a:srgbClr val="66ffff"/>
            </a:solidFill>
            <a:round/>
          </a:ln>
        </p:spPr>
        <p:txBody>
          <a:bodyPr lIns="18000" rIns="18000" tIns="18000" bIns="18000" anchor="ctr">
            <a:noAutofit/>
          </a:bodyPr>
          <a:p>
            <a:pPr algn="ctr"/>
            <a:r>
              <a:rPr b="1" lang="el-GR" sz="4000" spc="-1" strike="noStrike">
                <a:latin typeface="Arial"/>
                <a:ea typeface="Microsoft YaHei"/>
              </a:rPr>
              <a:t> </a:t>
            </a:r>
            <a:r>
              <a:rPr b="1" lang="el-GR" sz="4000" spc="-1" strike="noStrike">
                <a:latin typeface="Arial"/>
                <a:ea typeface="Microsoft YaHei"/>
              </a:rPr>
              <a:t>Ο Παγκόσμιος Ιστός (</a:t>
            </a:r>
            <a:r>
              <a:rPr b="1" lang="en-US" sz="4000" spc="-1" strike="noStrike">
                <a:latin typeface="Arial"/>
                <a:ea typeface="Microsoft YaHei"/>
              </a:rPr>
              <a:t>www</a:t>
            </a:r>
            <a:r>
              <a:rPr b="1" lang="el-GR" sz="4000" spc="-1" strike="noStrike">
                <a:latin typeface="Arial"/>
                <a:ea typeface="Microsoft YaHei"/>
              </a:rPr>
              <a:t>)</a:t>
            </a:r>
            <a:endParaRPr b="0" lang="el-GR" sz="4000" spc="-1" strike="noStrike">
              <a:latin typeface="Arial"/>
            </a:endParaRPr>
          </a:p>
        </p:txBody>
      </p:sp>
      <p:sp>
        <p:nvSpPr>
          <p:cNvPr id="85" name="TextShape 2"/>
          <p:cNvSpPr txBox="1"/>
          <p:nvPr/>
        </p:nvSpPr>
        <p:spPr>
          <a:xfrm>
            <a:off x="504000" y="1906920"/>
            <a:ext cx="9071640" cy="5552640"/>
          </a:xfrm>
          <a:prstGeom prst="rect">
            <a:avLst/>
          </a:prstGeom>
          <a:noFill/>
          <a:ln w="0">
            <a:noFill/>
          </a:ln>
        </p:spPr>
        <p:txBody>
          <a:bodyPr lIns="0" rIns="0" tIns="0" bIns="0">
            <a:noAutofit/>
          </a:bodyPr>
          <a:p>
            <a:pPr algn="just">
              <a:spcAft>
                <a:spcPts val="1414"/>
              </a:spcAft>
            </a:pPr>
            <a:endParaRPr b="0" lang="el-GR" sz="3200" spc="-1" strike="noStrike">
              <a:latin typeface="Arial"/>
            </a:endParaRPr>
          </a:p>
          <a:p>
            <a:pPr algn="just">
              <a:spcAft>
                <a:spcPts val="1414"/>
              </a:spcAft>
            </a:pPr>
            <a:r>
              <a:rPr b="0" lang="en-US" sz="3200" spc="-1" strike="noStrike">
                <a:solidFill>
                  <a:srgbClr val="000000"/>
                </a:solidFill>
                <a:latin typeface="Times New Roman"/>
                <a:ea typeface="Mangal"/>
              </a:rPr>
              <a:t> </a:t>
            </a:r>
            <a:endParaRPr b="0" lang="el-GR" sz="3200" spc="-1" strike="noStrike">
              <a:latin typeface="Arial"/>
            </a:endParaRPr>
          </a:p>
          <a:p>
            <a:pPr algn="just">
              <a:spcAft>
                <a:spcPts val="1414"/>
              </a:spcAft>
            </a:pPr>
            <a:r>
              <a:rPr b="1" lang="en-US" sz="3200" spc="-1" strike="noStrike">
                <a:solidFill>
                  <a:srgbClr val="000000"/>
                </a:solidFill>
                <a:latin typeface="Times New Roman"/>
                <a:ea typeface="Mangal"/>
              </a:rPr>
              <a:t>Α.</a:t>
            </a:r>
            <a:r>
              <a:rPr b="0" lang="en-US" sz="3200" spc="-1" strike="noStrike">
                <a:solidFill>
                  <a:srgbClr val="000000"/>
                </a:solidFill>
                <a:latin typeface="Times New Roman"/>
                <a:ea typeface="Mangal"/>
              </a:rPr>
              <a:t> Ο χώρος του διαδικτύου αποτελείται από έναν τεράστιο αριθμό εγγράφων αποθηκευμένων σε διάφορους διακομιστές, που είναι διασκορπισμένοι σε ολόκληρο τον κόσμο, και επιτρέπουν στους χρήστες του την αναζήτηση ή / και την ανάκληση των αποθηκευμένων πληροφοριών.</a:t>
            </a:r>
            <a:endParaRPr b="0" lang="el-GR" sz="3200" spc="-1" strike="noStrike">
              <a:latin typeface="Arial"/>
            </a:endParaRPr>
          </a:p>
        </p:txBody>
      </p:sp>
    </p:spTree>
  </p:cSld>
  <mc:AlternateContent>
    <mc:Choice Requires="p14">
      <p:transition spd="slow" p14:dur="2000"/>
    </mc:Choice>
    <mc:Fallback>
      <p:transition spd="slow"/>
    </mc:Fallback>
  </mc:AlternateContent>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6" name="TextShape 1"/>
          <p:cNvSpPr txBox="1"/>
          <p:nvPr/>
        </p:nvSpPr>
        <p:spPr>
          <a:xfrm>
            <a:off x="504000" y="283320"/>
            <a:ext cx="9071640" cy="1298160"/>
          </a:xfrm>
          <a:prstGeom prst="rect">
            <a:avLst/>
          </a:prstGeom>
          <a:noFill/>
          <a:ln w="36000">
            <a:solidFill>
              <a:srgbClr val="66ffff"/>
            </a:solidFill>
            <a:round/>
          </a:ln>
        </p:spPr>
        <p:txBody>
          <a:bodyPr lIns="18000" rIns="18000" tIns="18000" bIns="18000" anchor="ctr">
            <a:noAutofit/>
          </a:bodyPr>
          <a:p>
            <a:pPr algn="ctr"/>
            <a:r>
              <a:rPr b="1" lang="el-GR" sz="4000" spc="-1" strike="noStrike">
                <a:latin typeface="Arial"/>
                <a:ea typeface="Microsoft YaHei"/>
              </a:rPr>
              <a:t> </a:t>
            </a:r>
            <a:r>
              <a:rPr b="1" lang="el-GR" sz="4000" spc="-1" strike="noStrike">
                <a:latin typeface="Arial"/>
                <a:ea typeface="Microsoft YaHei"/>
              </a:rPr>
              <a:t>Ο Παγκόσμιος Ιστός (</a:t>
            </a:r>
            <a:r>
              <a:rPr b="1" lang="en-US" sz="4000" spc="-1" strike="noStrike">
                <a:latin typeface="Arial"/>
                <a:ea typeface="Microsoft YaHei"/>
              </a:rPr>
              <a:t>www</a:t>
            </a:r>
            <a:r>
              <a:rPr b="1" lang="el-GR" sz="4000" spc="-1" strike="noStrike">
                <a:latin typeface="Arial"/>
                <a:ea typeface="Microsoft YaHei"/>
              </a:rPr>
              <a:t>)</a:t>
            </a:r>
            <a:endParaRPr b="0" lang="el-GR" sz="4000" spc="-1" strike="noStrike">
              <a:latin typeface="Arial"/>
            </a:endParaRPr>
          </a:p>
        </p:txBody>
      </p:sp>
      <p:sp>
        <p:nvSpPr>
          <p:cNvPr id="87" name="TextShape 2"/>
          <p:cNvSpPr txBox="1"/>
          <p:nvPr/>
        </p:nvSpPr>
        <p:spPr>
          <a:xfrm>
            <a:off x="504000" y="1906920"/>
            <a:ext cx="9071640" cy="5552640"/>
          </a:xfrm>
          <a:prstGeom prst="rect">
            <a:avLst/>
          </a:prstGeom>
          <a:noFill/>
          <a:ln w="0">
            <a:noFill/>
          </a:ln>
        </p:spPr>
        <p:txBody>
          <a:bodyPr lIns="0" rIns="0" tIns="0" bIns="0">
            <a:noAutofit/>
          </a:bodyPr>
          <a:p>
            <a:pPr algn="just">
              <a:spcAft>
                <a:spcPts val="1414"/>
              </a:spcAft>
            </a:pPr>
            <a:r>
              <a:rPr b="1" lang="en-US" sz="3200" spc="-1" strike="noStrike">
                <a:solidFill>
                  <a:srgbClr val="000000"/>
                </a:solidFill>
                <a:latin typeface="Times New Roman"/>
                <a:ea typeface="Mangal"/>
              </a:rPr>
              <a:t>Β.</a:t>
            </a:r>
            <a:r>
              <a:rPr b="0" lang="en-US" sz="3200" spc="-1" strike="noStrike">
                <a:solidFill>
                  <a:srgbClr val="000000"/>
                </a:solidFill>
                <a:latin typeface="Times New Roman"/>
                <a:ea typeface="Mangal"/>
              </a:rPr>
              <a:t> Τα έγγραφα αυτά λέγονται ιστοσελίδες και μπορούν να περιλαμβάνουν κείμενο, εικόνα, ήχο και οπτικές πληροφορίες.</a:t>
            </a:r>
            <a:endParaRPr b="0" lang="el-GR" sz="3200" spc="-1" strike="noStrike">
              <a:latin typeface="Arial"/>
            </a:endParaRPr>
          </a:p>
          <a:p>
            <a:pPr algn="just">
              <a:spcAft>
                <a:spcPts val="1414"/>
              </a:spcAft>
            </a:pPr>
            <a:r>
              <a:rPr b="1" lang="en-US" sz="3200" spc="-1" strike="noStrike">
                <a:solidFill>
                  <a:srgbClr val="000000"/>
                </a:solidFill>
                <a:latin typeface="Times New Roman"/>
                <a:ea typeface="Mangal"/>
              </a:rPr>
              <a:t>Γ.</a:t>
            </a:r>
            <a:r>
              <a:rPr b="0" lang="en-US" sz="3200" spc="-1" strike="noStrike">
                <a:solidFill>
                  <a:srgbClr val="000000"/>
                </a:solidFill>
                <a:latin typeface="Times New Roman"/>
                <a:ea typeface="Mangal"/>
              </a:rPr>
              <a:t> Μια συλλογή από ιστοσελίδες αποτελούν μια τοποθεσία Ιστού, έναν ιστότοπο ή ιστοχώρο ή δικτυακό τόπο. Κάθε τοποθεσία ιστού επιτρέπει να συνδεθεί ταυτόχρονα μ' αυτήν μόνο ένας συγκεκριμένος αριθμός χρηστών.</a:t>
            </a:r>
            <a:endParaRPr b="0" lang="el-GR" sz="3200" spc="-1" strike="noStrike">
              <a:latin typeface="Arial"/>
            </a:endParaRPr>
          </a:p>
          <a:p>
            <a:pPr algn="just">
              <a:spcAft>
                <a:spcPts val="1414"/>
              </a:spcAft>
            </a:pPr>
            <a:r>
              <a:rPr b="1" lang="en-US" sz="3200" spc="-1" strike="noStrike">
                <a:solidFill>
                  <a:srgbClr val="000000"/>
                </a:solidFill>
                <a:latin typeface="Times New Roman"/>
                <a:ea typeface="Mangal"/>
              </a:rPr>
              <a:t>Δ.</a:t>
            </a:r>
            <a:r>
              <a:rPr b="0" lang="en-US" sz="3200" spc="-1" strike="noStrike">
                <a:solidFill>
                  <a:srgbClr val="000000"/>
                </a:solidFill>
                <a:latin typeface="Times New Roman"/>
                <a:ea typeface="Mangal"/>
              </a:rPr>
              <a:t> Κάθε ιστοσελίδα έχει τη δική της αποκλειστική διεύθυνση που προσδιορίζει το πού βρίσκεται (URL).</a:t>
            </a:r>
            <a:endParaRPr b="0" lang="el-GR" sz="3200" spc="-1" strike="noStrike">
              <a:latin typeface="Arial"/>
            </a:endParaRPr>
          </a:p>
          <a:p>
            <a:pPr algn="just">
              <a:spcAft>
                <a:spcPts val="1414"/>
              </a:spcAft>
            </a:pPr>
            <a:endParaRPr b="0" lang="el-GR" sz="3200" spc="-1" strike="noStrike">
              <a:latin typeface="Arial"/>
            </a:endParaRPr>
          </a:p>
        </p:txBody>
      </p:sp>
    </p:spTree>
  </p:cSld>
  <mc:AlternateContent>
    <mc:Choice Requires="p14">
      <p:transition spd="slow" p14:dur="2000"/>
    </mc:Choice>
    <mc:Fallback>
      <p:transition spd="slow"/>
    </mc:Fallback>
  </mc:AlternateContent>
</p:sld>
</file>

<file path=ppt/slides/slide2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8" name="TextShape 1"/>
          <p:cNvSpPr txBox="1"/>
          <p:nvPr/>
        </p:nvSpPr>
        <p:spPr>
          <a:xfrm>
            <a:off x="504000" y="283320"/>
            <a:ext cx="9071640" cy="1298160"/>
          </a:xfrm>
          <a:prstGeom prst="rect">
            <a:avLst/>
          </a:prstGeom>
          <a:noFill/>
          <a:ln w="36000">
            <a:solidFill>
              <a:srgbClr val="66ffff"/>
            </a:solidFill>
            <a:round/>
          </a:ln>
        </p:spPr>
        <p:txBody>
          <a:bodyPr lIns="18000" rIns="18000" tIns="18000" bIns="18000" anchor="ctr">
            <a:noAutofit/>
          </a:bodyPr>
          <a:p>
            <a:pPr algn="ctr"/>
            <a:r>
              <a:rPr b="1" lang="el-GR" sz="4000" spc="-1" strike="noStrike">
                <a:latin typeface="Arial"/>
                <a:ea typeface="Microsoft YaHei"/>
              </a:rPr>
              <a:t> </a:t>
            </a:r>
            <a:r>
              <a:rPr b="1" lang="el-GR" sz="4000" spc="-1" strike="noStrike">
                <a:latin typeface="Arial"/>
                <a:ea typeface="Microsoft YaHei"/>
              </a:rPr>
              <a:t>Ο Παγκόσμιος Ιστός (</a:t>
            </a:r>
            <a:r>
              <a:rPr b="1" lang="en-US" sz="4000" spc="-1" strike="noStrike">
                <a:latin typeface="Arial"/>
                <a:ea typeface="Microsoft YaHei"/>
              </a:rPr>
              <a:t>www</a:t>
            </a:r>
            <a:r>
              <a:rPr b="1" lang="el-GR" sz="4000" spc="-1" strike="noStrike">
                <a:latin typeface="Arial"/>
                <a:ea typeface="Microsoft YaHei"/>
              </a:rPr>
              <a:t>)</a:t>
            </a:r>
            <a:endParaRPr b="0" lang="el-GR" sz="4000" spc="-1" strike="noStrike">
              <a:latin typeface="Arial"/>
            </a:endParaRPr>
          </a:p>
        </p:txBody>
      </p:sp>
      <p:sp>
        <p:nvSpPr>
          <p:cNvPr id="89" name="TextShape 2"/>
          <p:cNvSpPr txBox="1"/>
          <p:nvPr/>
        </p:nvSpPr>
        <p:spPr>
          <a:xfrm>
            <a:off x="504000" y="1906920"/>
            <a:ext cx="9071640" cy="5552640"/>
          </a:xfrm>
          <a:prstGeom prst="rect">
            <a:avLst/>
          </a:prstGeom>
          <a:noFill/>
          <a:ln w="0">
            <a:noFill/>
          </a:ln>
        </p:spPr>
        <p:txBody>
          <a:bodyPr lIns="0" rIns="0" tIns="0" bIns="0">
            <a:noAutofit/>
          </a:bodyPr>
          <a:p>
            <a:pPr algn="just">
              <a:spcAft>
                <a:spcPts val="1414"/>
              </a:spcAft>
            </a:pPr>
            <a:endParaRPr b="0" lang="el-GR" sz="3200" spc="-1" strike="noStrike">
              <a:latin typeface="Arial"/>
            </a:endParaRPr>
          </a:p>
          <a:p>
            <a:pPr algn="just">
              <a:spcAft>
                <a:spcPts val="1414"/>
              </a:spcAft>
            </a:pPr>
            <a:r>
              <a:rPr b="1" lang="en-US" sz="3200" spc="-1" strike="noStrike">
                <a:solidFill>
                  <a:srgbClr val="000000"/>
                </a:solidFill>
                <a:latin typeface="Times New Roman"/>
                <a:ea typeface="Mangal"/>
              </a:rPr>
              <a:t>Ε.</a:t>
            </a:r>
            <a:r>
              <a:rPr b="0" lang="en-US" sz="3200" spc="-1" strike="noStrike">
                <a:solidFill>
                  <a:srgbClr val="000000"/>
                </a:solidFill>
                <a:latin typeface="Times New Roman"/>
                <a:ea typeface="Mangal"/>
              </a:rPr>
              <a:t> Για τη μετάβαση από (ιστο)σελίδα σε (ιστο)σελίδα ο κύριος τρόπος είναι η πληκτρολόγηση της νέας ηλεκτρονικής διεύθυνσης.</a:t>
            </a:r>
            <a:endParaRPr b="0" lang="el-GR" sz="3200" spc="-1" strike="noStrike">
              <a:latin typeface="Arial"/>
            </a:endParaRPr>
          </a:p>
          <a:p>
            <a:pPr algn="just">
              <a:spcAft>
                <a:spcPts val="1414"/>
              </a:spcAft>
            </a:pPr>
            <a:r>
              <a:rPr b="1" lang="en-US" sz="3200" spc="-1" strike="noStrike">
                <a:solidFill>
                  <a:srgbClr val="000000"/>
                </a:solidFill>
                <a:latin typeface="Times New Roman"/>
                <a:ea typeface="Mangal"/>
              </a:rPr>
              <a:t>ΣΤ.</a:t>
            </a:r>
            <a:r>
              <a:rPr b="0" lang="en-US" sz="3200" spc="-1" strike="noStrike">
                <a:solidFill>
                  <a:srgbClr val="000000"/>
                </a:solidFill>
                <a:latin typeface="Times New Roman"/>
                <a:ea typeface="Mangal"/>
              </a:rPr>
              <a:t> Μπορεί, όμως, κάποιος μέσω των συνδέσμων (ή συνδέσεων), που αποτελούν παραπομπές σε άλλα τμήματα της ίδιας ή άλλης ιστοσελίδας, ή υπερσύνδεσμου να έχει το ίδιο αποτέλεσμα, κάνοντας απλά "κλικ" πάνω στο χρωματισμένο ή / και υπογραμμισμένο κείμενο ή εικονίδιο. </a:t>
            </a:r>
            <a:endParaRPr b="0" lang="el-GR" sz="3200" spc="-1" strike="noStrike">
              <a:latin typeface="Arial"/>
            </a:endParaRPr>
          </a:p>
        </p:txBody>
      </p:sp>
    </p:spTree>
  </p:cSld>
  <mc:AlternateContent>
    <mc:Choice Requires="p14">
      <p:transition spd="slow" p14:dur="2000"/>
    </mc:Choice>
    <mc:Fallback>
      <p:transition spd="slow"/>
    </mc:Fallback>
  </mc:AlternateContent>
</p:sld>
</file>

<file path=ppt/slides/slide2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0" name="TextShape 1"/>
          <p:cNvSpPr txBox="1"/>
          <p:nvPr/>
        </p:nvSpPr>
        <p:spPr>
          <a:xfrm>
            <a:off x="504000" y="283320"/>
            <a:ext cx="9071640" cy="1298160"/>
          </a:xfrm>
          <a:prstGeom prst="rect">
            <a:avLst/>
          </a:prstGeom>
          <a:noFill/>
          <a:ln w="36000">
            <a:solidFill>
              <a:srgbClr val="66ffff"/>
            </a:solidFill>
            <a:round/>
          </a:ln>
        </p:spPr>
        <p:txBody>
          <a:bodyPr lIns="18000" rIns="18000" tIns="18000" bIns="18000" anchor="ctr">
            <a:noAutofit/>
          </a:bodyPr>
          <a:p>
            <a:pPr algn="ctr"/>
            <a:r>
              <a:rPr b="1" lang="el-GR" sz="4000" spc="-1" strike="noStrike">
                <a:latin typeface="Arial"/>
                <a:ea typeface="Microsoft YaHei"/>
              </a:rPr>
              <a:t> </a:t>
            </a:r>
            <a:r>
              <a:rPr b="1" lang="el-GR" sz="4000" spc="-1" strike="noStrike">
                <a:latin typeface="Arial"/>
                <a:ea typeface="Microsoft YaHei"/>
              </a:rPr>
              <a:t>Ο Παγκόσμιος Ιστός (</a:t>
            </a:r>
            <a:r>
              <a:rPr b="1" lang="en-US" sz="4000" spc="-1" strike="noStrike">
                <a:latin typeface="Arial"/>
                <a:ea typeface="Microsoft YaHei"/>
              </a:rPr>
              <a:t>www</a:t>
            </a:r>
            <a:r>
              <a:rPr b="1" lang="el-GR" sz="4000" spc="-1" strike="noStrike">
                <a:latin typeface="Arial"/>
                <a:ea typeface="Microsoft YaHei"/>
              </a:rPr>
              <a:t>)</a:t>
            </a:r>
            <a:endParaRPr b="0" lang="el-GR" sz="4000" spc="-1" strike="noStrike">
              <a:latin typeface="Arial"/>
            </a:endParaRPr>
          </a:p>
        </p:txBody>
      </p:sp>
      <p:sp>
        <p:nvSpPr>
          <p:cNvPr id="91" name="TextShape 2"/>
          <p:cNvSpPr txBox="1"/>
          <p:nvPr/>
        </p:nvSpPr>
        <p:spPr>
          <a:xfrm>
            <a:off x="504000" y="1906920"/>
            <a:ext cx="9071640" cy="5597280"/>
          </a:xfrm>
          <a:prstGeom prst="rect">
            <a:avLst/>
          </a:prstGeom>
          <a:noFill/>
          <a:ln w="0">
            <a:noFill/>
          </a:ln>
        </p:spPr>
        <p:txBody>
          <a:bodyPr lIns="0" rIns="0" tIns="0" bIns="0">
            <a:noAutofit/>
          </a:bodyPr>
          <a:p>
            <a:pPr algn="just">
              <a:spcAft>
                <a:spcPts val="1414"/>
              </a:spcAft>
            </a:pPr>
            <a:endParaRPr b="0" lang="el-GR" sz="3200" spc="-1" strike="noStrike">
              <a:latin typeface="Arial"/>
            </a:endParaRPr>
          </a:p>
          <a:p>
            <a:pPr algn="just">
              <a:spcAft>
                <a:spcPts val="1414"/>
              </a:spcAft>
            </a:pPr>
            <a:r>
              <a:rPr b="1" lang="en-US" sz="3200" spc="-1" strike="noStrike">
                <a:solidFill>
                  <a:srgbClr val="000000"/>
                </a:solidFill>
                <a:latin typeface="Times New Roman"/>
                <a:ea typeface="Mangal"/>
              </a:rPr>
              <a:t>Ζ.</a:t>
            </a:r>
            <a:r>
              <a:rPr b="0" lang="en-US" sz="3200" spc="-1" strike="noStrike">
                <a:solidFill>
                  <a:srgbClr val="000000"/>
                </a:solidFill>
                <a:latin typeface="Times New Roman"/>
                <a:ea typeface="Mangal"/>
              </a:rPr>
              <a:t> Όλες οι ιστοσελίδες είναι έγγραφα υπερκειμένου και γι’ αυτό οι διευθύνσεις τους αρχίζουν με τα γράμματα http. Ένα έγγραφο υπερκειμένου περιέχει μεταξύ άλλων και τονισμένο κείμενο, που συνδέεται με άλλες διαφορετικές ιστοσελίδες. Αν επιλεγεί αυτό το τονισμένο κείμενο, μπορεί κάποιος χρήστης να μεταπηδήσει εύκολα από μια ιστοσελίδα σε μια άλλη. Η επιλογή ενός τονισμένου κειμένου μπορεί να μεταφέρει το χρήστη σε μια σελίδα που βρίσκεται είτε στον ίδιο Η/Υ είτε και σ' έναν Η/Υ στην άλλη άκρη του κόσμου.</a:t>
            </a:r>
            <a:endParaRPr b="0" lang="el-GR" sz="3200" spc="-1" strike="noStrike">
              <a:latin typeface="Arial"/>
            </a:endParaRPr>
          </a:p>
        </p:txBody>
      </p:sp>
    </p:spTree>
  </p:cSld>
  <mc:AlternateContent>
    <mc:Choice Requires="p14">
      <p:transition spd="slow" p14:dur="2000"/>
    </mc:Choice>
    <mc:Fallback>
      <p:transition spd="slow"/>
    </mc:Fallback>
  </mc:AlternateContent>
</p:sld>
</file>

<file path=ppt/slides/slide2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2" name="TextShape 1"/>
          <p:cNvSpPr txBox="1"/>
          <p:nvPr/>
        </p:nvSpPr>
        <p:spPr>
          <a:xfrm>
            <a:off x="504000" y="283320"/>
            <a:ext cx="9071640" cy="1298160"/>
          </a:xfrm>
          <a:prstGeom prst="rect">
            <a:avLst/>
          </a:prstGeom>
          <a:noFill/>
          <a:ln w="36000">
            <a:solidFill>
              <a:srgbClr val="66ffff"/>
            </a:solidFill>
            <a:round/>
          </a:ln>
        </p:spPr>
        <p:txBody>
          <a:bodyPr lIns="18000" rIns="18000" tIns="18000" bIns="18000" anchor="ctr">
            <a:noAutofit/>
          </a:bodyPr>
          <a:p>
            <a:pPr algn="ctr"/>
            <a:r>
              <a:rPr b="1" lang="el-GR" sz="4000" spc="-1" strike="noStrike">
                <a:latin typeface="Arial"/>
                <a:ea typeface="Microsoft YaHei"/>
              </a:rPr>
              <a:t> </a:t>
            </a:r>
            <a:r>
              <a:rPr b="1" lang="el-GR" sz="4000" spc="-1" strike="noStrike">
                <a:latin typeface="Arial"/>
                <a:ea typeface="Microsoft YaHei"/>
              </a:rPr>
              <a:t>Ο Παγκόσμιος Ιστός (</a:t>
            </a:r>
            <a:r>
              <a:rPr b="1" lang="en-US" sz="4000" spc="-1" strike="noStrike">
                <a:latin typeface="Arial"/>
                <a:ea typeface="Microsoft YaHei"/>
              </a:rPr>
              <a:t>www</a:t>
            </a:r>
            <a:r>
              <a:rPr b="1" lang="el-GR" sz="4000" spc="-1" strike="noStrike">
                <a:latin typeface="Arial"/>
                <a:ea typeface="Microsoft YaHei"/>
              </a:rPr>
              <a:t>)</a:t>
            </a:r>
            <a:endParaRPr b="0" lang="el-GR" sz="4000" spc="-1" strike="noStrike">
              <a:latin typeface="Arial"/>
            </a:endParaRPr>
          </a:p>
        </p:txBody>
      </p:sp>
      <p:sp>
        <p:nvSpPr>
          <p:cNvPr id="93" name="TextShape 2"/>
          <p:cNvSpPr txBox="1"/>
          <p:nvPr/>
        </p:nvSpPr>
        <p:spPr>
          <a:xfrm>
            <a:off x="504000" y="1906920"/>
            <a:ext cx="9071640" cy="5597280"/>
          </a:xfrm>
          <a:prstGeom prst="rect">
            <a:avLst/>
          </a:prstGeom>
          <a:noFill/>
          <a:ln w="0">
            <a:noFill/>
          </a:ln>
        </p:spPr>
        <p:txBody>
          <a:bodyPr lIns="0" rIns="0" tIns="0" bIns="0">
            <a:noAutofit/>
          </a:bodyPr>
          <a:p>
            <a:pPr algn="just">
              <a:spcAft>
                <a:spcPts val="1414"/>
              </a:spcAft>
            </a:pPr>
            <a:r>
              <a:rPr b="1" lang="en-US" sz="3200" spc="-1" strike="noStrike">
                <a:solidFill>
                  <a:srgbClr val="000000"/>
                </a:solidFill>
                <a:latin typeface="Times New Roman"/>
                <a:ea typeface="Mangal"/>
              </a:rPr>
              <a:t>Η.</a:t>
            </a:r>
            <a:r>
              <a:rPr b="0" lang="en-US" sz="3200" spc="-1" strike="noStrike">
                <a:solidFill>
                  <a:srgbClr val="000000"/>
                </a:solidFill>
                <a:latin typeface="Times New Roman"/>
                <a:ea typeface="Mangal"/>
              </a:rPr>
              <a:t> Οι ιστοσελίδες είναι άπειρες και δύσκολα μπορούν να εξερευνηθούν. Γιαυτό το λόγο έχουν αναπτυχτεί ειδικά προγράμματα, οι φυλλομετρητές δικτύου. Αυτοί, μέσω της περιπλάνησης στο Διαδίκτυο, βοηθούν στο έργο της αναζήτησης πληροφοριών μέσα στο χώρο αυτό. </a:t>
            </a:r>
            <a:endParaRPr b="0" lang="el-GR" sz="3200" spc="-1" strike="noStrike">
              <a:latin typeface="Arial"/>
            </a:endParaRPr>
          </a:p>
          <a:p>
            <a:pPr algn="just">
              <a:spcAft>
                <a:spcPts val="1414"/>
              </a:spcAft>
            </a:pPr>
            <a:r>
              <a:rPr b="1" lang="en-US" sz="3200" spc="-1" strike="noStrike">
                <a:solidFill>
                  <a:srgbClr val="000000"/>
                </a:solidFill>
                <a:latin typeface="Times New Roman"/>
                <a:ea typeface="Mangal"/>
              </a:rPr>
              <a:t>Θ.</a:t>
            </a:r>
            <a:r>
              <a:rPr b="0" lang="en-US" sz="3200" spc="-1" strike="noStrike">
                <a:solidFill>
                  <a:srgbClr val="000000"/>
                </a:solidFill>
                <a:latin typeface="Times New Roman"/>
                <a:ea typeface="Mangal"/>
              </a:rPr>
              <a:t> Μια ιστοσελίδα μπορεί να περιέχει γραφικά, ήχο, ακόμα και κινουμένων σχεδίων. Για να μεταφερθούν τέτοιες ιστοσελίδες απαιτούνται ειδικά προγράμματα, που εκτελούν εργασίες που ένας φυλλομετρητής δεν μπορεί να εκτελέσει. Παράλληλα, χρησιμοποιείται και ειδική γλώσσα προγραμματισμού, η Java.</a:t>
            </a:r>
            <a:endParaRPr b="0" lang="el-GR" sz="3200" spc="-1" strike="noStrike">
              <a:latin typeface="Arial"/>
            </a:endParaRPr>
          </a:p>
        </p:txBody>
      </p:sp>
    </p:spTree>
  </p:cSld>
  <mc:AlternateContent>
    <mc:Choice Requires="p14">
      <p:transition spd="slow" p14:dur="2000"/>
    </mc:Choice>
    <mc:Fallback>
      <p:transition spd="slow"/>
    </mc:Fallback>
  </mc:AlternateContent>
</p:sld>
</file>

<file path=ppt/slides/slide2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4" name="TextShape 1"/>
          <p:cNvSpPr txBox="1"/>
          <p:nvPr/>
        </p:nvSpPr>
        <p:spPr>
          <a:xfrm>
            <a:off x="504000" y="283320"/>
            <a:ext cx="9071640" cy="1298160"/>
          </a:xfrm>
          <a:prstGeom prst="rect">
            <a:avLst/>
          </a:prstGeom>
          <a:noFill/>
          <a:ln w="36000">
            <a:solidFill>
              <a:srgbClr val="66ffff"/>
            </a:solidFill>
            <a:round/>
          </a:ln>
        </p:spPr>
        <p:txBody>
          <a:bodyPr lIns="18000" rIns="18000" tIns="18000" bIns="18000" anchor="ctr">
            <a:noAutofit/>
          </a:bodyPr>
          <a:p>
            <a:pPr algn="ctr"/>
            <a:r>
              <a:rPr b="1" lang="el-GR" sz="4000" spc="-1" strike="noStrike">
                <a:latin typeface="Arial"/>
                <a:ea typeface="Microsoft YaHei"/>
              </a:rPr>
              <a:t> </a:t>
            </a:r>
            <a:r>
              <a:rPr b="1" lang="el-GR" sz="4000" spc="-1" strike="noStrike">
                <a:latin typeface="Arial"/>
                <a:ea typeface="Microsoft YaHei"/>
              </a:rPr>
              <a:t>Ο Παγκόσμιος Ιστός (</a:t>
            </a:r>
            <a:r>
              <a:rPr b="1" lang="en-US" sz="4000" spc="-1" strike="noStrike">
                <a:latin typeface="Arial"/>
                <a:ea typeface="Microsoft YaHei"/>
              </a:rPr>
              <a:t>www</a:t>
            </a:r>
            <a:r>
              <a:rPr b="1" lang="el-GR" sz="4000" spc="-1" strike="noStrike">
                <a:latin typeface="Arial"/>
                <a:ea typeface="Microsoft YaHei"/>
              </a:rPr>
              <a:t>)</a:t>
            </a:r>
            <a:endParaRPr b="0" lang="el-GR" sz="4000" spc="-1" strike="noStrike">
              <a:latin typeface="Arial"/>
            </a:endParaRPr>
          </a:p>
        </p:txBody>
      </p:sp>
      <p:sp>
        <p:nvSpPr>
          <p:cNvPr id="95" name="TextShape 2"/>
          <p:cNvSpPr txBox="1"/>
          <p:nvPr/>
        </p:nvSpPr>
        <p:spPr>
          <a:xfrm>
            <a:off x="504000" y="1906920"/>
            <a:ext cx="9071640" cy="5597280"/>
          </a:xfrm>
          <a:prstGeom prst="rect">
            <a:avLst/>
          </a:prstGeom>
          <a:noFill/>
          <a:ln w="0">
            <a:noFill/>
          </a:ln>
        </p:spPr>
        <p:txBody>
          <a:bodyPr lIns="0" rIns="0" tIns="0" bIns="0">
            <a:noAutofit/>
          </a:bodyPr>
          <a:p>
            <a:pPr algn="just">
              <a:spcAft>
                <a:spcPts val="1414"/>
              </a:spcAft>
            </a:pPr>
            <a:r>
              <a:rPr b="1" lang="en-US" sz="3200" spc="-1" strike="noStrike">
                <a:solidFill>
                  <a:srgbClr val="000000"/>
                </a:solidFill>
                <a:latin typeface="Times New Roman"/>
                <a:ea typeface="Mangal"/>
              </a:rPr>
              <a:t>Ι.</a:t>
            </a:r>
            <a:r>
              <a:rPr b="0" lang="en-US" sz="3200" spc="-1" strike="noStrike">
                <a:solidFill>
                  <a:srgbClr val="000000"/>
                </a:solidFill>
                <a:latin typeface="Times New Roman"/>
                <a:ea typeface="Mangal"/>
              </a:rPr>
              <a:t> Έτσι, στον Ιστό κάποιος χρήστης του Διαδικτύου μπορεί:</a:t>
            </a:r>
            <a:endParaRPr b="0" lang="el-GR" sz="3200" spc="-1" strike="noStrike">
              <a:latin typeface="Arial"/>
            </a:endParaRPr>
          </a:p>
          <a:p>
            <a:pPr algn="just">
              <a:spcAft>
                <a:spcPts val="1414"/>
              </a:spcAft>
            </a:pPr>
            <a:r>
              <a:rPr b="0" lang="en-US" sz="3200" spc="-1" strike="noStrike">
                <a:solidFill>
                  <a:srgbClr val="000000"/>
                </a:solidFill>
                <a:latin typeface="Times New Roman"/>
                <a:ea typeface="Mangal"/>
              </a:rPr>
              <a:t>• </a:t>
            </a:r>
            <a:r>
              <a:rPr b="0" lang="en-US" sz="3200" spc="-1" strike="noStrike">
                <a:solidFill>
                  <a:srgbClr val="000000"/>
                </a:solidFill>
                <a:latin typeface="Times New Roman"/>
                <a:ea typeface="Mangal"/>
              </a:rPr>
              <a:t>να δει εξώφυλλα δίσκων ή CD, φωτογραφίες, πίνακες ζωγραφικής, αποσπάσματα ταινιών ή DVD, κινούμενα σχέδια, συνεντεύξεις κ.λπ., </a:t>
            </a:r>
            <a:endParaRPr b="0" lang="el-GR" sz="3200" spc="-1" strike="noStrike">
              <a:latin typeface="Arial"/>
            </a:endParaRPr>
          </a:p>
          <a:p>
            <a:pPr algn="just">
              <a:spcAft>
                <a:spcPts val="1414"/>
              </a:spcAft>
            </a:pPr>
            <a:r>
              <a:rPr b="0" lang="en-US" sz="3200" spc="-1" strike="noStrike">
                <a:solidFill>
                  <a:srgbClr val="000000"/>
                </a:solidFill>
                <a:latin typeface="Times New Roman"/>
                <a:ea typeface="Mangal"/>
              </a:rPr>
              <a:t>• </a:t>
            </a:r>
            <a:r>
              <a:rPr b="0" lang="en-US" sz="3200" spc="-1" strike="noStrike">
                <a:solidFill>
                  <a:srgbClr val="000000"/>
                </a:solidFill>
                <a:latin typeface="Times New Roman"/>
                <a:ea typeface="Mangal"/>
              </a:rPr>
              <a:t>ν' ακούσει διάφορα είδη ήχου, όπως ομιλίες, μουσική τίτλων ή / και μουσικές συνθέσεις και τραγούδια, ηχητικά εφφέ, </a:t>
            </a:r>
            <a:endParaRPr b="0" lang="el-GR" sz="3200" spc="-1" strike="noStrike">
              <a:latin typeface="Arial"/>
            </a:endParaRPr>
          </a:p>
          <a:p>
            <a:pPr algn="just">
              <a:spcAft>
                <a:spcPts val="1414"/>
              </a:spcAft>
            </a:pPr>
            <a:r>
              <a:rPr b="0" lang="en-US" sz="3200" spc="-1" strike="noStrike">
                <a:solidFill>
                  <a:srgbClr val="000000"/>
                </a:solidFill>
                <a:latin typeface="Times New Roman"/>
                <a:ea typeface="Mangal"/>
              </a:rPr>
              <a:t>• </a:t>
            </a:r>
            <a:r>
              <a:rPr b="0" lang="en-US" sz="3200" spc="-1" strike="noStrike">
                <a:solidFill>
                  <a:srgbClr val="000000"/>
                </a:solidFill>
                <a:latin typeface="Times New Roman"/>
                <a:ea typeface="Mangal"/>
              </a:rPr>
              <a:t>να διαβάσει κείμενα, όπως εφημερίδες, περιοδικά, θεατρικά έργα, σενάρια τηλεοπτικών εκπομπών κ.λπ.</a:t>
            </a:r>
            <a:endParaRPr b="0" lang="el-GR" sz="3200" spc="-1" strike="noStrike">
              <a:latin typeface="Arial"/>
            </a:endParaRPr>
          </a:p>
        </p:txBody>
      </p:sp>
    </p:spTree>
  </p:cSld>
  <mc:AlternateContent>
    <mc:Choice Requires="p14">
      <p:transition spd="slow" p14:dur="2000"/>
    </mc:Choice>
    <mc:Fallback>
      <p:transition spd="slow"/>
    </mc:Fallback>
  </mc:AlternateContent>
</p:sld>
</file>

<file path=ppt/slides/slide2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6" name="TextShape 1"/>
          <p:cNvSpPr txBox="1"/>
          <p:nvPr/>
        </p:nvSpPr>
        <p:spPr>
          <a:xfrm>
            <a:off x="504000" y="283320"/>
            <a:ext cx="9071640" cy="1298160"/>
          </a:xfrm>
          <a:prstGeom prst="rect">
            <a:avLst/>
          </a:prstGeom>
          <a:noFill/>
          <a:ln w="36000">
            <a:solidFill>
              <a:srgbClr val="66ffff"/>
            </a:solidFill>
            <a:round/>
          </a:ln>
        </p:spPr>
        <p:txBody>
          <a:bodyPr lIns="18000" rIns="18000" tIns="18000" bIns="18000" anchor="ctr">
            <a:noAutofit/>
          </a:bodyPr>
          <a:p>
            <a:pPr algn="ctr"/>
            <a:r>
              <a:rPr b="1" lang="el-GR" sz="4000" spc="-1" strike="noStrike">
                <a:latin typeface="Arial"/>
                <a:ea typeface="Microsoft YaHei"/>
              </a:rPr>
              <a:t> </a:t>
            </a:r>
            <a:r>
              <a:rPr b="1" lang="el-GR" sz="4000" spc="-1" strike="noStrike">
                <a:latin typeface="Arial"/>
                <a:ea typeface="Microsoft YaHei"/>
              </a:rPr>
              <a:t>Ο Παγκόσμιος Ιστός (</a:t>
            </a:r>
            <a:r>
              <a:rPr b="1" lang="en-US" sz="4000" spc="-1" strike="noStrike">
                <a:latin typeface="Arial"/>
                <a:ea typeface="Microsoft YaHei"/>
              </a:rPr>
              <a:t>www</a:t>
            </a:r>
            <a:r>
              <a:rPr b="1" lang="el-GR" sz="4000" spc="-1" strike="noStrike">
                <a:latin typeface="Arial"/>
                <a:ea typeface="Microsoft YaHei"/>
              </a:rPr>
              <a:t>)</a:t>
            </a:r>
            <a:endParaRPr b="0" lang="el-GR" sz="4000" spc="-1" strike="noStrike">
              <a:latin typeface="Arial"/>
            </a:endParaRPr>
          </a:p>
        </p:txBody>
      </p:sp>
      <p:sp>
        <p:nvSpPr>
          <p:cNvPr id="97" name="TextShape 2"/>
          <p:cNvSpPr txBox="1"/>
          <p:nvPr/>
        </p:nvSpPr>
        <p:spPr>
          <a:xfrm>
            <a:off x="504000" y="1906920"/>
            <a:ext cx="9071640" cy="5597280"/>
          </a:xfrm>
          <a:prstGeom prst="rect">
            <a:avLst/>
          </a:prstGeom>
          <a:noFill/>
          <a:ln w="0">
            <a:noFill/>
          </a:ln>
        </p:spPr>
        <p:txBody>
          <a:bodyPr lIns="0" rIns="0" tIns="0" bIns="0">
            <a:noAutofit/>
          </a:bodyPr>
          <a:p>
            <a:pPr algn="just">
              <a:spcAft>
                <a:spcPts val="1414"/>
              </a:spcAft>
            </a:pPr>
            <a:endParaRPr b="0" lang="el-GR" sz="3200" spc="-1" strike="noStrike">
              <a:latin typeface="Arial"/>
            </a:endParaRPr>
          </a:p>
          <a:p>
            <a:pPr algn="just">
              <a:spcAft>
                <a:spcPts val="1414"/>
              </a:spcAft>
            </a:pPr>
            <a:endParaRPr b="0" lang="el-GR" sz="3200" spc="-1" strike="noStrike">
              <a:latin typeface="Arial"/>
            </a:endParaRPr>
          </a:p>
          <a:p>
            <a:pPr algn="just">
              <a:spcAft>
                <a:spcPts val="1414"/>
              </a:spcAft>
            </a:pPr>
            <a:r>
              <a:rPr b="1" lang="en-US" sz="3200" spc="-1" strike="noStrike">
                <a:solidFill>
                  <a:srgbClr val="000000"/>
                </a:solidFill>
                <a:latin typeface="Times New Roman"/>
                <a:ea typeface="Mangal"/>
              </a:rPr>
              <a:t>ΙΑ.</a:t>
            </a:r>
            <a:r>
              <a:rPr b="0" lang="en-US" sz="3200" spc="-1" strike="noStrike">
                <a:solidFill>
                  <a:srgbClr val="000000"/>
                </a:solidFill>
                <a:latin typeface="Times New Roman"/>
                <a:ea typeface="Mangal"/>
              </a:rPr>
              <a:t> Η κατασκευή ιστοσελίδων μπορεί να γίνει πολύ εύκολα με προγράμματα που κυκλοφορούν ελεύθερα. Ταυτόχρονα. Μόλις η ιστοσελίδα είναι έτοιμη μεταφέρεται σ' ένα διακομιστή, δηλαδή έναν Η/Υ συνδεμένο με το Διαδίκτυο, που διανέμει τις σελίδες σ' ολόκληρο τον κόσμο.</a:t>
            </a:r>
            <a:endParaRPr b="0" lang="el-GR" sz="3200" spc="-1" strike="noStrike">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5" name="TextShape 1"/>
          <p:cNvSpPr txBox="1"/>
          <p:nvPr/>
        </p:nvSpPr>
        <p:spPr>
          <a:xfrm>
            <a:off x="504000" y="283320"/>
            <a:ext cx="9071640" cy="1298160"/>
          </a:xfrm>
          <a:prstGeom prst="rect">
            <a:avLst/>
          </a:prstGeom>
          <a:noFill/>
          <a:ln w="36000">
            <a:solidFill>
              <a:srgbClr val="66ffff"/>
            </a:solidFill>
            <a:round/>
          </a:ln>
        </p:spPr>
        <p:txBody>
          <a:bodyPr lIns="18000" rIns="18000" tIns="18000" bIns="18000" anchor="ctr">
            <a:noAutofit/>
          </a:bodyPr>
          <a:p>
            <a:pPr algn="ctr"/>
            <a:r>
              <a:rPr b="1" lang="el-GR" sz="4000" spc="-1" strike="noStrike">
                <a:solidFill>
                  <a:srgbClr val="000000"/>
                </a:solidFill>
                <a:latin typeface="Arial"/>
                <a:ea typeface="Times New Roman"/>
              </a:rPr>
              <a:t>Διακρίσεις</a:t>
            </a:r>
            <a:endParaRPr b="0" lang="el-GR" sz="4000" spc="-1" strike="noStrike">
              <a:latin typeface="Arial"/>
            </a:endParaRPr>
          </a:p>
        </p:txBody>
      </p:sp>
      <p:sp>
        <p:nvSpPr>
          <p:cNvPr id="46" name="TextShape 2"/>
          <p:cNvSpPr txBox="1"/>
          <p:nvPr/>
        </p:nvSpPr>
        <p:spPr>
          <a:xfrm>
            <a:off x="504000" y="1769040"/>
            <a:ext cx="9071640" cy="5053680"/>
          </a:xfrm>
          <a:prstGeom prst="rect">
            <a:avLst/>
          </a:prstGeom>
          <a:noFill/>
          <a:ln w="0">
            <a:noFill/>
          </a:ln>
        </p:spPr>
        <p:txBody>
          <a:bodyPr lIns="0" rIns="0" tIns="0" bIns="0">
            <a:noAutofit/>
          </a:bodyPr>
          <a:p>
            <a:pPr algn="just">
              <a:lnSpc>
                <a:spcPts val="499"/>
              </a:lnSpc>
              <a:spcAft>
                <a:spcPts val="1414"/>
              </a:spcAft>
            </a:pPr>
            <a:endParaRPr b="0" lang="el-GR" sz="3200" spc="-1" strike="noStrike">
              <a:latin typeface="Arial"/>
            </a:endParaRPr>
          </a:p>
          <a:p>
            <a:pPr algn="just">
              <a:lnSpc>
                <a:spcPts val="499"/>
              </a:lnSpc>
              <a:spcAft>
                <a:spcPts val="1414"/>
              </a:spcAft>
            </a:pPr>
            <a:endParaRPr b="0" lang="el-GR" sz="3200" spc="-1" strike="noStrike">
              <a:latin typeface="Arial"/>
            </a:endParaRPr>
          </a:p>
          <a:p>
            <a:pPr algn="just">
              <a:spcAft>
                <a:spcPts val="1414"/>
              </a:spcAft>
            </a:pPr>
            <a:r>
              <a:rPr b="1" lang="el-GR" sz="3200" spc="-1" strike="noStrike">
                <a:solidFill>
                  <a:srgbClr val="000000"/>
                </a:solidFill>
                <a:latin typeface="Times New Roman"/>
                <a:ea typeface="Microsoft YaHei"/>
              </a:rPr>
              <a:t>Α.</a:t>
            </a:r>
            <a:r>
              <a:rPr b="0" lang="el-GR" sz="3200" spc="-1" strike="noStrike">
                <a:solidFill>
                  <a:srgbClr val="000000"/>
                </a:solidFill>
                <a:latin typeface="Times New Roman"/>
                <a:ea typeface="Microsoft YaHei"/>
              </a:rPr>
              <a:t> Το ηλεκτρονικό δίκαιο μπορεί να υποδιαιρεθεί, όπως και το υπόλοιπο δίκαιο στις ενότητες που είναι ήδη γνωστές στην επιστήμη: το ηλεκτρονικό δημόσιο δίκαιο (συνταγματικό, διοικητικό και φορολογικό), το ηλεκτρονικό ποινικό δίκαιο, το ηλεκτρονικό ιδιωτικό δίκαιο (ουσιαστικό και δικονομικό).</a:t>
            </a:r>
            <a:endParaRPr b="0" lang="el-GR" sz="3200" spc="-1" strike="noStrike">
              <a:latin typeface="Arial"/>
            </a:endParaRPr>
          </a:p>
          <a:p>
            <a:pPr algn="just">
              <a:lnSpc>
                <a:spcPts val="499"/>
              </a:lnSpc>
              <a:spcAft>
                <a:spcPts val="1414"/>
              </a:spcAft>
            </a:pPr>
            <a:endParaRPr b="0" lang="el-GR" sz="3200" spc="-1" strike="noStrike">
              <a:latin typeface="Arial"/>
            </a:endParaRPr>
          </a:p>
        </p:txBody>
      </p:sp>
    </p:spTree>
  </p:cSld>
  <mc:AlternateContent>
    <mc:Choice Requires="p14">
      <p:transition spd="slow" p14:dur="2000"/>
    </mc:Choice>
    <mc:Fallback>
      <p:transition spd="slow"/>
    </mc:Fallback>
  </mc:AlternateContent>
</p:sld>
</file>

<file path=ppt/slides/slide3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8" name="TextShape 1"/>
          <p:cNvSpPr txBox="1"/>
          <p:nvPr/>
        </p:nvSpPr>
        <p:spPr>
          <a:xfrm>
            <a:off x="504000" y="283320"/>
            <a:ext cx="9071640" cy="1298160"/>
          </a:xfrm>
          <a:prstGeom prst="rect">
            <a:avLst/>
          </a:prstGeom>
          <a:noFill/>
          <a:ln w="36000">
            <a:solidFill>
              <a:srgbClr val="66ffff"/>
            </a:solidFill>
            <a:round/>
          </a:ln>
        </p:spPr>
        <p:txBody>
          <a:bodyPr lIns="18000" rIns="18000" tIns="18000" bIns="18000" anchor="ctr">
            <a:noAutofit/>
          </a:bodyPr>
          <a:p>
            <a:pPr algn="ctr"/>
            <a:r>
              <a:rPr b="1" lang="el-GR" sz="4000" spc="-1" strike="noStrike">
                <a:latin typeface="Arial"/>
                <a:ea typeface="Microsoft YaHei"/>
              </a:rPr>
              <a:t> </a:t>
            </a:r>
            <a:r>
              <a:rPr b="1" lang="el-GR" sz="4000" spc="-1" strike="noStrike">
                <a:latin typeface="Arial"/>
                <a:ea typeface="Microsoft YaHei"/>
              </a:rPr>
              <a:t>Ο Παγκόσμιος Ιστός (</a:t>
            </a:r>
            <a:r>
              <a:rPr b="1" lang="en-US" sz="4000" spc="-1" strike="noStrike">
                <a:latin typeface="Arial"/>
                <a:ea typeface="Microsoft YaHei"/>
              </a:rPr>
              <a:t>www</a:t>
            </a:r>
            <a:r>
              <a:rPr b="1" lang="el-GR" sz="4000" spc="-1" strike="noStrike">
                <a:latin typeface="Arial"/>
                <a:ea typeface="Microsoft YaHei"/>
              </a:rPr>
              <a:t>)</a:t>
            </a:r>
            <a:endParaRPr b="0" lang="el-GR" sz="4000" spc="-1" strike="noStrike">
              <a:latin typeface="Arial"/>
            </a:endParaRPr>
          </a:p>
        </p:txBody>
      </p:sp>
      <p:sp>
        <p:nvSpPr>
          <p:cNvPr id="99" name="TextShape 2"/>
          <p:cNvSpPr txBox="1"/>
          <p:nvPr/>
        </p:nvSpPr>
        <p:spPr>
          <a:xfrm>
            <a:off x="504000" y="1906920"/>
            <a:ext cx="9071640" cy="5597280"/>
          </a:xfrm>
          <a:prstGeom prst="rect">
            <a:avLst/>
          </a:prstGeom>
          <a:noFill/>
          <a:ln w="0">
            <a:noFill/>
          </a:ln>
        </p:spPr>
        <p:txBody>
          <a:bodyPr lIns="0" rIns="0" tIns="0" bIns="0">
            <a:noAutofit/>
          </a:bodyPr>
          <a:p>
            <a:pPr algn="just">
              <a:spcAft>
                <a:spcPts val="1414"/>
              </a:spcAft>
            </a:pPr>
            <a:r>
              <a:rPr b="0" lang="en-US" sz="3200" spc="-1" strike="noStrike">
                <a:solidFill>
                  <a:srgbClr val="000000"/>
                </a:solidFill>
                <a:latin typeface="Times New Roman"/>
                <a:ea typeface="Mangal"/>
              </a:rPr>
              <a:t>Τεχνολογίες που χρησιμοποιούνται στην ανάπτυξη ιστοσελίδων:</a:t>
            </a:r>
            <a:endParaRPr b="0" lang="el-GR" sz="3200" spc="-1" strike="noStrike">
              <a:latin typeface="Arial"/>
            </a:endParaRPr>
          </a:p>
          <a:p>
            <a:pPr algn="just">
              <a:spcAft>
                <a:spcPts val="1414"/>
              </a:spcAft>
            </a:pPr>
            <a:r>
              <a:rPr b="0" lang="en-US" sz="2500" spc="-1" strike="noStrike">
                <a:solidFill>
                  <a:srgbClr val="000000"/>
                </a:solidFill>
                <a:latin typeface="Times New Roman"/>
                <a:ea typeface="Mangal"/>
              </a:rPr>
              <a:t>Γλώσσες σελίδας: HTML, HTML5, XML, SGML και XHTML</a:t>
            </a:r>
            <a:endParaRPr b="0" lang="el-GR" sz="2500" spc="-1" strike="noStrike">
              <a:latin typeface="Arial"/>
            </a:endParaRPr>
          </a:p>
          <a:p>
            <a:pPr algn="just">
              <a:spcAft>
                <a:spcPts val="1414"/>
              </a:spcAft>
            </a:pPr>
            <a:r>
              <a:rPr b="0" lang="en-US" sz="2500" spc="-1" strike="noStrike">
                <a:solidFill>
                  <a:srgbClr val="000000"/>
                </a:solidFill>
                <a:latin typeface="Times New Roman"/>
                <a:ea typeface="Mangal"/>
              </a:rPr>
              <a:t>Αλληλουχία φύλλων ύφους: CSS</a:t>
            </a:r>
            <a:endParaRPr b="0" lang="el-GR" sz="2500" spc="-1" strike="noStrike">
              <a:latin typeface="Arial"/>
            </a:endParaRPr>
          </a:p>
          <a:p>
            <a:pPr algn="just">
              <a:spcAft>
                <a:spcPts val="1414"/>
              </a:spcAft>
            </a:pPr>
            <a:r>
              <a:rPr b="0" lang="en-US" sz="2500" spc="-1" strike="noStrike">
                <a:solidFill>
                  <a:srgbClr val="000000"/>
                </a:solidFill>
                <a:latin typeface="Times New Roman"/>
                <a:ea typeface="Mangal"/>
              </a:rPr>
              <a:t>Γλώσσες περιγραφής δεδομένων: JSON</a:t>
            </a:r>
            <a:endParaRPr b="0" lang="el-GR" sz="2500" spc="-1" strike="noStrike">
              <a:latin typeface="Arial"/>
            </a:endParaRPr>
          </a:p>
          <a:p>
            <a:pPr algn="just">
              <a:spcAft>
                <a:spcPts val="1414"/>
              </a:spcAft>
            </a:pPr>
            <a:r>
              <a:rPr b="0" lang="en-US" sz="2500" spc="-1" strike="noStrike">
                <a:solidFill>
                  <a:srgbClr val="000000"/>
                </a:solidFill>
                <a:latin typeface="Times New Roman"/>
                <a:ea typeface="Mangal"/>
              </a:rPr>
              <a:t>Γλώσσες προγραμματισμού σεναρίων: Perl, PHP, Python, Ruby</a:t>
            </a:r>
            <a:endParaRPr b="0" lang="el-GR" sz="2500" spc="-1" strike="noStrike">
              <a:latin typeface="Arial"/>
            </a:endParaRPr>
          </a:p>
          <a:p>
            <a:pPr algn="just">
              <a:spcAft>
                <a:spcPts val="1414"/>
              </a:spcAft>
            </a:pPr>
            <a:r>
              <a:rPr b="0" lang="en-US" sz="2500" spc="-1" strike="noStrike">
                <a:solidFill>
                  <a:srgbClr val="000000"/>
                </a:solidFill>
                <a:latin typeface="Times New Roman"/>
                <a:ea typeface="Mangal"/>
              </a:rPr>
              <a:t>Πλατφόρμες: ASP και ASP.NET της Microsoft, Java Enterprise της Sun, agile frameworks όπως το Django και το Ruby on Rails</a:t>
            </a:r>
            <a:endParaRPr b="0" lang="el-GR" sz="2500" spc="-1" strike="noStrike">
              <a:latin typeface="Arial"/>
            </a:endParaRPr>
          </a:p>
          <a:p>
            <a:pPr algn="just">
              <a:spcAft>
                <a:spcPts val="1414"/>
              </a:spcAft>
            </a:pPr>
            <a:r>
              <a:rPr b="0" lang="en-US" sz="2500" spc="-1" strike="noStrike">
                <a:solidFill>
                  <a:srgbClr val="000000"/>
                </a:solidFill>
                <a:latin typeface="Times New Roman"/>
                <a:ea typeface="Mangal"/>
              </a:rPr>
              <a:t>Συγγραφή κώδικα στην πλευρά του πελάτη: Javascript</a:t>
            </a:r>
            <a:endParaRPr b="0" lang="el-GR" sz="2500" spc="-1" strike="noStrike">
              <a:latin typeface="Arial"/>
            </a:endParaRPr>
          </a:p>
        </p:txBody>
      </p:sp>
    </p:spTree>
  </p:cSld>
  <mc:AlternateContent>
    <mc:Choice Requires="p14">
      <p:transition spd="slow" p14:dur="2000"/>
    </mc:Choice>
    <mc:Fallback>
      <p:transition spd="slow"/>
    </mc:Fallback>
  </mc:AlternateContent>
</p:sld>
</file>

<file path=ppt/slides/slide3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0" name="TextShape 1"/>
          <p:cNvSpPr txBox="1"/>
          <p:nvPr/>
        </p:nvSpPr>
        <p:spPr>
          <a:xfrm>
            <a:off x="504000" y="283320"/>
            <a:ext cx="9071640" cy="1298160"/>
          </a:xfrm>
          <a:prstGeom prst="rect">
            <a:avLst/>
          </a:prstGeom>
          <a:noFill/>
          <a:ln w="36000">
            <a:solidFill>
              <a:srgbClr val="66ffff"/>
            </a:solidFill>
            <a:round/>
          </a:ln>
        </p:spPr>
        <p:txBody>
          <a:bodyPr lIns="18000" rIns="18000" tIns="18000" bIns="18000" anchor="ctr">
            <a:noAutofit/>
          </a:bodyPr>
          <a:p>
            <a:pPr algn="ctr"/>
            <a:r>
              <a:rPr b="1" lang="el-GR" sz="4000" spc="-1" strike="noStrike">
                <a:latin typeface="Arial"/>
                <a:ea typeface="Microsoft YaHei"/>
              </a:rPr>
              <a:t> </a:t>
            </a:r>
            <a:r>
              <a:rPr b="1" lang="el-GR" sz="4000" spc="-1" strike="noStrike">
                <a:latin typeface="Arial"/>
                <a:ea typeface="Microsoft YaHei"/>
              </a:rPr>
              <a:t>Οι σύνδεσμοι ή συνδέσεις (</a:t>
            </a:r>
            <a:r>
              <a:rPr b="1" lang="en-US" sz="4000" spc="-1" strike="noStrike">
                <a:latin typeface="Arial"/>
                <a:ea typeface="Microsoft YaHei"/>
              </a:rPr>
              <a:t>links</a:t>
            </a:r>
            <a:r>
              <a:rPr b="1" lang="el-GR" sz="4000" spc="-1" strike="noStrike">
                <a:latin typeface="Arial"/>
                <a:ea typeface="Microsoft YaHei"/>
              </a:rPr>
              <a:t>)</a:t>
            </a:r>
            <a:endParaRPr b="0" lang="el-GR" sz="4000" spc="-1" strike="noStrike">
              <a:latin typeface="Arial"/>
            </a:endParaRPr>
          </a:p>
        </p:txBody>
      </p:sp>
      <p:sp>
        <p:nvSpPr>
          <p:cNvPr id="101" name="TextShape 2"/>
          <p:cNvSpPr txBox="1"/>
          <p:nvPr/>
        </p:nvSpPr>
        <p:spPr>
          <a:xfrm>
            <a:off x="504000" y="1906920"/>
            <a:ext cx="9071640" cy="5597280"/>
          </a:xfrm>
          <a:prstGeom prst="rect">
            <a:avLst/>
          </a:prstGeom>
          <a:noFill/>
          <a:ln w="0">
            <a:noFill/>
          </a:ln>
        </p:spPr>
        <p:txBody>
          <a:bodyPr lIns="0" rIns="0" tIns="0" bIns="0">
            <a:noAutofit/>
          </a:bodyPr>
          <a:p>
            <a:pPr algn="just">
              <a:spcAft>
                <a:spcPts val="1414"/>
              </a:spcAft>
            </a:pPr>
            <a:endParaRPr b="0" lang="el-GR" sz="3200" spc="-1" strike="noStrike">
              <a:latin typeface="Arial"/>
            </a:endParaRPr>
          </a:p>
          <a:p>
            <a:pPr algn="just">
              <a:spcAft>
                <a:spcPts val="1414"/>
              </a:spcAft>
            </a:pPr>
            <a:endParaRPr b="0" lang="el-GR" sz="3200" spc="-1" strike="noStrike">
              <a:latin typeface="Arial"/>
            </a:endParaRPr>
          </a:p>
          <a:p>
            <a:pPr algn="just">
              <a:spcAft>
                <a:spcPts val="1414"/>
              </a:spcAft>
            </a:pPr>
            <a:r>
              <a:rPr b="1" lang="en-US" sz="3200" spc="-1" strike="noStrike">
                <a:solidFill>
                  <a:srgbClr val="000000"/>
                </a:solidFill>
                <a:latin typeface="Times New Roman"/>
                <a:ea typeface="Mangal"/>
              </a:rPr>
              <a:t>Α.</a:t>
            </a:r>
            <a:r>
              <a:rPr b="0" lang="en-US" sz="3200" spc="-1" strike="noStrike">
                <a:solidFill>
                  <a:srgbClr val="000000"/>
                </a:solidFill>
                <a:latin typeface="Times New Roman"/>
                <a:ea typeface="Mangal"/>
              </a:rPr>
              <a:t> Μέσω των links γίνεται δυνατή η διασύνδεση μεταξύ εντελώς διαφορετικών στοιχείων μέσα σ' ένα ψηφιοποιημένο έργο ή μεταξύ διαφορετικών έργων. Με τη βοήθεια των links μπορεί κάποιος χρήστης του Διαδικτύου να μεταβεί από το ένα θέμα σε άλλο ίδιου ή διαφορετικού ενδιαφέροντος.</a:t>
            </a:r>
            <a:endParaRPr b="0" lang="el-GR" sz="3200" spc="-1" strike="noStrike">
              <a:latin typeface="Arial"/>
            </a:endParaRPr>
          </a:p>
        </p:txBody>
      </p:sp>
    </p:spTree>
  </p:cSld>
  <mc:AlternateContent>
    <mc:Choice Requires="p14">
      <p:transition spd="slow" p14:dur="2000"/>
    </mc:Choice>
    <mc:Fallback>
      <p:transition spd="slow"/>
    </mc:Fallback>
  </mc:AlternateContent>
</p:sld>
</file>

<file path=ppt/slides/slide3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2" name="TextShape 1"/>
          <p:cNvSpPr txBox="1"/>
          <p:nvPr/>
        </p:nvSpPr>
        <p:spPr>
          <a:xfrm>
            <a:off x="504000" y="283320"/>
            <a:ext cx="9071640" cy="1298160"/>
          </a:xfrm>
          <a:prstGeom prst="rect">
            <a:avLst/>
          </a:prstGeom>
          <a:noFill/>
          <a:ln w="36000">
            <a:solidFill>
              <a:srgbClr val="66ffff"/>
            </a:solidFill>
            <a:round/>
          </a:ln>
        </p:spPr>
        <p:txBody>
          <a:bodyPr lIns="18000" rIns="18000" tIns="18000" bIns="18000" anchor="ctr">
            <a:noAutofit/>
          </a:bodyPr>
          <a:p>
            <a:pPr algn="ctr"/>
            <a:r>
              <a:rPr b="1" lang="el-GR" sz="4000" spc="-1" strike="noStrike">
                <a:latin typeface="Arial"/>
                <a:ea typeface="Microsoft YaHei"/>
              </a:rPr>
              <a:t> </a:t>
            </a:r>
            <a:r>
              <a:rPr b="1" lang="el-GR" sz="4000" spc="-1" strike="noStrike">
                <a:latin typeface="Arial"/>
                <a:ea typeface="Microsoft YaHei"/>
              </a:rPr>
              <a:t>Οι σύνδεσμοι ή συνδέσεις (</a:t>
            </a:r>
            <a:r>
              <a:rPr b="1" lang="en-US" sz="4000" spc="-1" strike="noStrike">
                <a:latin typeface="Arial"/>
                <a:ea typeface="Microsoft YaHei"/>
              </a:rPr>
              <a:t>links</a:t>
            </a:r>
            <a:r>
              <a:rPr b="1" lang="el-GR" sz="4000" spc="-1" strike="noStrike">
                <a:latin typeface="Arial"/>
                <a:ea typeface="Microsoft YaHei"/>
              </a:rPr>
              <a:t>)</a:t>
            </a:r>
            <a:endParaRPr b="0" lang="el-GR" sz="4000" spc="-1" strike="noStrike">
              <a:latin typeface="Arial"/>
            </a:endParaRPr>
          </a:p>
        </p:txBody>
      </p:sp>
      <p:sp>
        <p:nvSpPr>
          <p:cNvPr id="103" name="TextShape 2"/>
          <p:cNvSpPr txBox="1"/>
          <p:nvPr/>
        </p:nvSpPr>
        <p:spPr>
          <a:xfrm>
            <a:off x="504000" y="1906920"/>
            <a:ext cx="9071640" cy="5597280"/>
          </a:xfrm>
          <a:prstGeom prst="rect">
            <a:avLst/>
          </a:prstGeom>
          <a:noFill/>
          <a:ln w="0">
            <a:noFill/>
          </a:ln>
        </p:spPr>
        <p:txBody>
          <a:bodyPr lIns="0" rIns="0" tIns="0" bIns="0">
            <a:noAutofit/>
          </a:bodyPr>
          <a:p>
            <a:pPr algn="just">
              <a:spcAft>
                <a:spcPts val="1414"/>
              </a:spcAft>
            </a:pPr>
            <a:endParaRPr b="0" lang="el-GR" sz="3200" spc="-1" strike="noStrike">
              <a:latin typeface="Arial"/>
            </a:endParaRPr>
          </a:p>
          <a:p>
            <a:pPr algn="just">
              <a:spcAft>
                <a:spcPts val="1414"/>
              </a:spcAft>
            </a:pPr>
            <a:endParaRPr b="0" lang="el-GR" sz="3200" spc="-1" strike="noStrike">
              <a:latin typeface="Arial"/>
            </a:endParaRPr>
          </a:p>
          <a:p>
            <a:pPr algn="just">
              <a:spcAft>
                <a:spcPts val="1414"/>
              </a:spcAft>
            </a:pPr>
            <a:endParaRPr b="0" lang="el-GR" sz="3200" spc="-1" strike="noStrike">
              <a:latin typeface="Arial"/>
            </a:endParaRPr>
          </a:p>
          <a:p>
            <a:pPr algn="just">
              <a:spcAft>
                <a:spcPts val="1414"/>
              </a:spcAft>
            </a:pPr>
            <a:r>
              <a:rPr b="1" lang="en-US" sz="3200" spc="-1" strike="noStrike">
                <a:solidFill>
                  <a:srgbClr val="000000"/>
                </a:solidFill>
                <a:latin typeface="Times New Roman"/>
                <a:ea typeface="Mangal"/>
              </a:rPr>
              <a:t>Β.</a:t>
            </a:r>
            <a:r>
              <a:rPr b="0" lang="en-US" sz="3200" spc="-1" strike="noStrike">
                <a:solidFill>
                  <a:srgbClr val="000000"/>
                </a:solidFill>
                <a:latin typeface="Times New Roman"/>
                <a:ea typeface="Mangal"/>
              </a:rPr>
              <a:t> Μ' ένα απλό κλικ πάνω σε μια ψηφιακή εικόνα αυτή φορτώνεται στην προσωρινή μνήμη του Η/Υ του χρήστη το περιεχόμενο μιας άλλης ιστοσελίδας.</a:t>
            </a:r>
            <a:endParaRPr b="0" lang="el-GR" sz="3200" spc="-1" strike="noStrike">
              <a:latin typeface="Arial"/>
            </a:endParaRPr>
          </a:p>
        </p:txBody>
      </p:sp>
    </p:spTree>
  </p:cSld>
  <mc:AlternateContent>
    <mc:Choice Requires="p14">
      <p:transition spd="slow" p14:dur="2000"/>
    </mc:Choice>
    <mc:Fallback>
      <p:transition spd="slow"/>
    </mc:Fallback>
  </mc:AlternateContent>
</p:sld>
</file>

<file path=ppt/slides/slide3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4" name="TextShape 1"/>
          <p:cNvSpPr txBox="1"/>
          <p:nvPr/>
        </p:nvSpPr>
        <p:spPr>
          <a:xfrm>
            <a:off x="504000" y="283320"/>
            <a:ext cx="9071640" cy="1298160"/>
          </a:xfrm>
          <a:prstGeom prst="rect">
            <a:avLst/>
          </a:prstGeom>
          <a:noFill/>
          <a:ln w="36000">
            <a:solidFill>
              <a:srgbClr val="66ffff"/>
            </a:solidFill>
            <a:round/>
          </a:ln>
        </p:spPr>
        <p:txBody>
          <a:bodyPr lIns="18000" rIns="18000" tIns="18000" bIns="18000" anchor="ctr">
            <a:noAutofit/>
          </a:bodyPr>
          <a:p>
            <a:pPr algn="ctr"/>
            <a:r>
              <a:rPr b="1" lang="el-GR" sz="4000" spc="-1" strike="noStrike">
                <a:latin typeface="Arial"/>
                <a:ea typeface="Microsoft YaHei"/>
              </a:rPr>
              <a:t> </a:t>
            </a:r>
            <a:r>
              <a:rPr b="1" lang="el-GR" sz="4000" spc="-1" strike="noStrike">
                <a:latin typeface="Arial"/>
                <a:ea typeface="Microsoft YaHei"/>
              </a:rPr>
              <a:t>Οι σύνδεσμοι ή συνδέσεις (</a:t>
            </a:r>
            <a:r>
              <a:rPr b="1" lang="en-US" sz="4000" spc="-1" strike="noStrike">
                <a:latin typeface="Arial"/>
                <a:ea typeface="Microsoft YaHei"/>
              </a:rPr>
              <a:t>links</a:t>
            </a:r>
            <a:r>
              <a:rPr b="1" lang="el-GR" sz="4000" spc="-1" strike="noStrike">
                <a:latin typeface="Arial"/>
                <a:ea typeface="Microsoft YaHei"/>
              </a:rPr>
              <a:t>)</a:t>
            </a:r>
            <a:endParaRPr b="0" lang="el-GR" sz="4000" spc="-1" strike="noStrike">
              <a:latin typeface="Arial"/>
            </a:endParaRPr>
          </a:p>
        </p:txBody>
      </p:sp>
      <p:sp>
        <p:nvSpPr>
          <p:cNvPr id="105" name="TextShape 2"/>
          <p:cNvSpPr txBox="1"/>
          <p:nvPr/>
        </p:nvSpPr>
        <p:spPr>
          <a:xfrm>
            <a:off x="504000" y="1906920"/>
            <a:ext cx="9071640" cy="5597280"/>
          </a:xfrm>
          <a:prstGeom prst="rect">
            <a:avLst/>
          </a:prstGeom>
          <a:noFill/>
          <a:ln w="0">
            <a:noFill/>
          </a:ln>
        </p:spPr>
        <p:txBody>
          <a:bodyPr lIns="0" rIns="0" tIns="0" bIns="0">
            <a:noAutofit/>
          </a:bodyPr>
          <a:p>
            <a:pPr algn="just">
              <a:spcAft>
                <a:spcPts val="1414"/>
              </a:spcAft>
            </a:pPr>
            <a:endParaRPr b="0" lang="el-GR" sz="3200" spc="-1" strike="noStrike">
              <a:latin typeface="Arial"/>
            </a:endParaRPr>
          </a:p>
          <a:p>
            <a:pPr algn="just">
              <a:spcAft>
                <a:spcPts val="1414"/>
              </a:spcAft>
            </a:pPr>
            <a:endParaRPr b="0" lang="el-GR" sz="3200" spc="-1" strike="noStrike">
              <a:latin typeface="Arial"/>
            </a:endParaRPr>
          </a:p>
          <a:p>
            <a:pPr algn="just">
              <a:spcAft>
                <a:spcPts val="1414"/>
              </a:spcAft>
            </a:pPr>
            <a:r>
              <a:rPr b="1" lang="en-US" sz="3200" spc="-1" strike="noStrike">
                <a:solidFill>
                  <a:srgbClr val="000000"/>
                </a:solidFill>
                <a:latin typeface="Times New Roman"/>
                <a:ea typeface="Mangal"/>
              </a:rPr>
              <a:t>Γ.</a:t>
            </a:r>
            <a:r>
              <a:rPr b="0" lang="en-US" sz="3200" spc="-1" strike="noStrike">
                <a:solidFill>
                  <a:srgbClr val="000000"/>
                </a:solidFill>
                <a:latin typeface="Times New Roman"/>
                <a:ea typeface="Mangal"/>
              </a:rPr>
              <a:t> Η υπερσύνδεση οδηγεί από τη σύνδεση στην οποία συνδέεται ο χρήστης σε μια άλλη -ξένη- ιστοσελίδα. Με τον τρόπο αυτό, εγκαταλείπεται η αρχική ιστοσελίδα κατά τρόπο αναγνωρισμένο από το χρήστη και φορτώνεται το περιεχόμενο από τον προσωπικό Η/Υ. Έτσι οδηγείται στην αρχική (πρώτη) σελίδα ενός διαδικτυακού χώρου.</a:t>
            </a:r>
            <a:endParaRPr b="0" lang="el-GR" sz="3200" spc="-1" strike="noStrike">
              <a:latin typeface="Arial"/>
            </a:endParaRPr>
          </a:p>
        </p:txBody>
      </p:sp>
    </p:spTree>
  </p:cSld>
  <mc:AlternateContent>
    <mc:Choice Requires="p14">
      <p:transition spd="slow" p14:dur="2000"/>
    </mc:Choice>
    <mc:Fallback>
      <p:transition spd="slow"/>
    </mc:Fallback>
  </mc:AlternateContent>
</p:sld>
</file>

<file path=ppt/slides/slide3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6" name="TextShape 1"/>
          <p:cNvSpPr txBox="1"/>
          <p:nvPr/>
        </p:nvSpPr>
        <p:spPr>
          <a:xfrm>
            <a:off x="504000" y="283320"/>
            <a:ext cx="9071640" cy="1298160"/>
          </a:xfrm>
          <a:prstGeom prst="rect">
            <a:avLst/>
          </a:prstGeom>
          <a:noFill/>
          <a:ln w="36000">
            <a:solidFill>
              <a:srgbClr val="66ffff"/>
            </a:solidFill>
            <a:round/>
          </a:ln>
        </p:spPr>
        <p:txBody>
          <a:bodyPr lIns="18000" rIns="18000" tIns="18000" bIns="18000" anchor="ctr">
            <a:noAutofit/>
          </a:bodyPr>
          <a:p>
            <a:pPr algn="ctr"/>
            <a:r>
              <a:rPr b="1" lang="el-GR" sz="4000" spc="-1" strike="noStrike">
                <a:latin typeface="Arial"/>
                <a:ea typeface="Microsoft YaHei"/>
              </a:rPr>
              <a:t> </a:t>
            </a:r>
            <a:r>
              <a:rPr b="1" lang="el-GR" sz="4000" spc="-1" strike="noStrike">
                <a:latin typeface="Arial"/>
                <a:ea typeface="Microsoft YaHei"/>
              </a:rPr>
              <a:t>Οι σύνδεσμοι ή συνδέσεις (</a:t>
            </a:r>
            <a:r>
              <a:rPr b="1" lang="en-US" sz="4000" spc="-1" strike="noStrike">
                <a:latin typeface="Arial"/>
                <a:ea typeface="Microsoft YaHei"/>
              </a:rPr>
              <a:t>links</a:t>
            </a:r>
            <a:r>
              <a:rPr b="1" lang="el-GR" sz="4000" spc="-1" strike="noStrike">
                <a:latin typeface="Arial"/>
                <a:ea typeface="Microsoft YaHei"/>
              </a:rPr>
              <a:t>)</a:t>
            </a:r>
            <a:endParaRPr b="0" lang="el-GR" sz="4000" spc="-1" strike="noStrike">
              <a:latin typeface="Arial"/>
            </a:endParaRPr>
          </a:p>
        </p:txBody>
      </p:sp>
      <p:sp>
        <p:nvSpPr>
          <p:cNvPr id="107" name="TextShape 2"/>
          <p:cNvSpPr txBox="1"/>
          <p:nvPr/>
        </p:nvSpPr>
        <p:spPr>
          <a:xfrm>
            <a:off x="504000" y="1906920"/>
            <a:ext cx="9071640" cy="5597280"/>
          </a:xfrm>
          <a:prstGeom prst="rect">
            <a:avLst/>
          </a:prstGeom>
          <a:noFill/>
          <a:ln w="0">
            <a:noFill/>
          </a:ln>
        </p:spPr>
        <p:txBody>
          <a:bodyPr lIns="0" rIns="0" tIns="0" bIns="0">
            <a:noAutofit/>
          </a:bodyPr>
          <a:p>
            <a:pPr algn="just">
              <a:spcAft>
                <a:spcPts val="1414"/>
              </a:spcAft>
            </a:pPr>
            <a:endParaRPr b="0" lang="el-GR" sz="3200" spc="-1" strike="noStrike">
              <a:latin typeface="Arial"/>
            </a:endParaRPr>
          </a:p>
          <a:p>
            <a:pPr algn="just">
              <a:spcAft>
                <a:spcPts val="1414"/>
              </a:spcAft>
            </a:pPr>
            <a:endParaRPr b="0" lang="el-GR" sz="3200" spc="-1" strike="noStrike">
              <a:latin typeface="Arial"/>
            </a:endParaRPr>
          </a:p>
          <a:p>
            <a:pPr algn="just">
              <a:spcAft>
                <a:spcPts val="1414"/>
              </a:spcAft>
            </a:pPr>
            <a:endParaRPr b="0" lang="el-GR" sz="3200" spc="-1" strike="noStrike">
              <a:latin typeface="Arial"/>
            </a:endParaRPr>
          </a:p>
          <a:p>
            <a:pPr algn="just">
              <a:spcAft>
                <a:spcPts val="1414"/>
              </a:spcAft>
            </a:pPr>
            <a:r>
              <a:rPr b="1" lang="en-US" sz="3200" spc="-1" strike="noStrike">
                <a:solidFill>
                  <a:srgbClr val="000000"/>
                </a:solidFill>
                <a:latin typeface="Times New Roman"/>
                <a:ea typeface="Mangal"/>
              </a:rPr>
              <a:t>Δ.</a:t>
            </a:r>
            <a:r>
              <a:rPr b="0" lang="en-US" sz="3200" spc="-1" strike="noStrike">
                <a:solidFill>
                  <a:srgbClr val="000000"/>
                </a:solidFill>
                <a:latin typeface="Times New Roman"/>
                <a:ea typeface="Mangal"/>
              </a:rPr>
              <a:t> Πάντως, είναι ενδεχόμενο ο χρήστης να οδηγηθεί όχι στην αρχική (πρώτη) σελίδα, αλλά σε μεταγενέστερη (βαθύτερη) σελίδα του νέου διαδικτυακού χώρου, οπότε γίνεται λόγος για deep link.</a:t>
            </a:r>
            <a:endParaRPr b="0" lang="el-GR" sz="3200" spc="-1" strike="noStrike">
              <a:latin typeface="Arial"/>
            </a:endParaRPr>
          </a:p>
        </p:txBody>
      </p:sp>
    </p:spTree>
  </p:cSld>
  <mc:AlternateContent>
    <mc:Choice Requires="p14">
      <p:transition spd="slow" p14:dur="2000"/>
    </mc:Choice>
    <mc:Fallback>
      <p:transition spd="slow"/>
    </mc:Fallback>
  </mc:AlternateContent>
</p:sld>
</file>

<file path=ppt/slides/slide3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8" name="TextShape 1"/>
          <p:cNvSpPr txBox="1"/>
          <p:nvPr/>
        </p:nvSpPr>
        <p:spPr>
          <a:xfrm>
            <a:off x="504000" y="283320"/>
            <a:ext cx="9071640" cy="1298160"/>
          </a:xfrm>
          <a:prstGeom prst="rect">
            <a:avLst/>
          </a:prstGeom>
          <a:noFill/>
          <a:ln w="36000">
            <a:solidFill>
              <a:srgbClr val="66ffff"/>
            </a:solidFill>
            <a:round/>
          </a:ln>
        </p:spPr>
        <p:txBody>
          <a:bodyPr lIns="18000" rIns="18000" tIns="18000" bIns="18000" anchor="ctr">
            <a:noAutofit/>
          </a:bodyPr>
          <a:p>
            <a:pPr algn="just"/>
            <a:r>
              <a:rPr b="1" lang="el-GR" sz="4000" spc="-1" strike="noStrike">
                <a:latin typeface="Arial"/>
                <a:ea typeface="Microsoft YaHei"/>
              </a:rPr>
              <a:t>Το ηλεκτρονικό ταχυδρομείο (e-mail)</a:t>
            </a:r>
            <a:endParaRPr b="0" lang="el-GR" sz="4000" spc="-1" strike="noStrike">
              <a:latin typeface="Arial"/>
            </a:endParaRPr>
          </a:p>
        </p:txBody>
      </p:sp>
      <p:sp>
        <p:nvSpPr>
          <p:cNvPr id="109" name="TextShape 2"/>
          <p:cNvSpPr txBox="1"/>
          <p:nvPr/>
        </p:nvSpPr>
        <p:spPr>
          <a:xfrm>
            <a:off x="486720" y="1659240"/>
            <a:ext cx="9071640" cy="5597280"/>
          </a:xfrm>
          <a:prstGeom prst="rect">
            <a:avLst/>
          </a:prstGeom>
          <a:noFill/>
          <a:ln w="0">
            <a:noFill/>
          </a:ln>
        </p:spPr>
        <p:txBody>
          <a:bodyPr lIns="0" rIns="0" tIns="0" bIns="0">
            <a:noAutofit/>
          </a:bodyPr>
          <a:p>
            <a:pPr algn="just">
              <a:spcAft>
                <a:spcPts val="1414"/>
              </a:spcAft>
            </a:pPr>
            <a:endParaRPr b="0" lang="el-GR" sz="3200" spc="-1" strike="noStrike">
              <a:latin typeface="Arial"/>
            </a:endParaRPr>
          </a:p>
          <a:p>
            <a:pPr algn="just">
              <a:spcAft>
                <a:spcPts val="1414"/>
              </a:spcAft>
            </a:pPr>
            <a:r>
              <a:rPr b="1" lang="en-US" sz="3200" spc="-1" strike="noStrike">
                <a:solidFill>
                  <a:srgbClr val="000000"/>
                </a:solidFill>
                <a:latin typeface="Times New Roman"/>
                <a:ea typeface="Mangal"/>
              </a:rPr>
              <a:t>A.</a:t>
            </a:r>
            <a:r>
              <a:rPr b="0" lang="en-US" sz="3200" spc="-1" strike="noStrike">
                <a:solidFill>
                  <a:srgbClr val="000000"/>
                </a:solidFill>
                <a:latin typeface="Times New Roman"/>
                <a:ea typeface="Mangal"/>
              </a:rPr>
              <a:t> Η ανταλλαγή ηλεκτρονικής αλληλογραφίας είναι μια απο τις πλέον χρησιμοποιημένες δυνατότητες που προσφέρει το Διαδίκτυο. Αποτελεί τον πιο γρήγορο τρόπο απο­στολής μηνυμάτων, καθώς το μήνυμα μπορεί να σταλεί και να φτάσει σε οποιοδήποτε μέρος του κόσμου σχεδόν άμεσα. Ταυτόχρονα, αποτελεί ένα οικονομικό τρόπο αποστολής μηνυμάτων, καθώς, αν ο χρή­στης είναι συνδεμένος μ' έναν πάροχο του Διαδικτύου, δεν έχει κάποια επιβάρυνση αν επιθυμεί να στείλει ή να πάρει ηλεκτρονικά μηνύματα.</a:t>
            </a:r>
            <a:endParaRPr b="0" lang="el-GR" sz="3200" spc="-1" strike="noStrike">
              <a:latin typeface="Arial"/>
            </a:endParaRPr>
          </a:p>
        </p:txBody>
      </p:sp>
    </p:spTree>
  </p:cSld>
  <mc:AlternateContent>
    <mc:Choice Requires="p14">
      <p:transition spd="slow" p14:dur="2000"/>
    </mc:Choice>
    <mc:Fallback>
      <p:transition spd="slow"/>
    </mc:Fallback>
  </mc:AlternateContent>
</p:sld>
</file>

<file path=ppt/slides/slide3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0" name="TextShape 1"/>
          <p:cNvSpPr txBox="1"/>
          <p:nvPr/>
        </p:nvSpPr>
        <p:spPr>
          <a:xfrm>
            <a:off x="504000" y="283320"/>
            <a:ext cx="9071640" cy="1298160"/>
          </a:xfrm>
          <a:prstGeom prst="rect">
            <a:avLst/>
          </a:prstGeom>
          <a:noFill/>
          <a:ln w="36000">
            <a:solidFill>
              <a:srgbClr val="66ffff"/>
            </a:solidFill>
            <a:round/>
          </a:ln>
        </p:spPr>
        <p:txBody>
          <a:bodyPr lIns="18000" rIns="18000" tIns="18000" bIns="18000" anchor="ctr">
            <a:noAutofit/>
          </a:bodyPr>
          <a:p>
            <a:pPr algn="just"/>
            <a:r>
              <a:rPr b="1" lang="el-GR" sz="4000" spc="-1" strike="noStrike">
                <a:latin typeface="Arial"/>
                <a:ea typeface="Microsoft YaHei"/>
              </a:rPr>
              <a:t>Το ηλεκτρονικό ταχυδρομείο (e-mail)</a:t>
            </a:r>
            <a:endParaRPr b="0" lang="el-GR" sz="4000" spc="-1" strike="noStrike">
              <a:latin typeface="Arial"/>
            </a:endParaRPr>
          </a:p>
        </p:txBody>
      </p:sp>
      <p:sp>
        <p:nvSpPr>
          <p:cNvPr id="111" name="TextShape 2"/>
          <p:cNvSpPr txBox="1"/>
          <p:nvPr/>
        </p:nvSpPr>
        <p:spPr>
          <a:xfrm>
            <a:off x="486720" y="1659240"/>
            <a:ext cx="9071640" cy="5597280"/>
          </a:xfrm>
          <a:prstGeom prst="rect">
            <a:avLst/>
          </a:prstGeom>
          <a:noFill/>
          <a:ln w="0">
            <a:noFill/>
          </a:ln>
        </p:spPr>
        <p:txBody>
          <a:bodyPr lIns="0" rIns="0" tIns="0" bIns="0">
            <a:noAutofit/>
          </a:bodyPr>
          <a:p>
            <a:pPr algn="just">
              <a:spcAft>
                <a:spcPts val="1414"/>
              </a:spcAft>
            </a:pPr>
            <a:r>
              <a:rPr b="0" lang="en-US" sz="3200" spc="-1" strike="noStrike">
                <a:solidFill>
                  <a:srgbClr val="000000"/>
                </a:solidFill>
                <a:latin typeface="Times New Roman"/>
                <a:ea typeface="Mangal"/>
              </a:rPr>
              <a:t>B. Ένα πρόγραμμα e-mail επιτρέπει σε κάποιο χρήστη του Διαδικτύου να στέλνει, να παίρνει και να διαχειρίζεται την ηλεκτρονική του αλ­ληλογραφία. Αποκτώντας κάποιος ένα λογαριασμό πρόσβασης στο Διαδίκτυο από κάποιον ISP, αποκτά και μια θυρίδα ηλεκτρονικού ταχυδρομείου, όπως επίσης και μια ηλεκτρονική διεύθυνση. </a:t>
            </a:r>
            <a:endParaRPr b="0" lang="el-GR" sz="3200" spc="-1" strike="noStrike">
              <a:latin typeface="Arial"/>
            </a:endParaRPr>
          </a:p>
          <a:p>
            <a:pPr algn="just">
              <a:spcAft>
                <a:spcPts val="1414"/>
              </a:spcAft>
            </a:pPr>
            <a:r>
              <a:rPr b="0" lang="en-US" sz="3200" spc="-1" strike="noStrike">
                <a:solidFill>
                  <a:srgbClr val="000000"/>
                </a:solidFill>
                <a:latin typeface="Times New Roman"/>
                <a:ea typeface="Mangal"/>
              </a:rPr>
              <a:t>Γ. H διεύθυνση ηλεκτρονικού ταχυδρομείου αποτελείται από 2 μέρη: το όνομα του χρήστη (username), που μπορεί να είναι πραγματικό ή ψευδώνυμο, και το domain name, δηλαδή τη διεύθυνση του χρήστη στο Διαδίκτυο. </a:t>
            </a:r>
            <a:endParaRPr b="0" lang="el-GR" sz="3200" spc="-1" strike="noStrike">
              <a:latin typeface="Arial"/>
            </a:endParaRPr>
          </a:p>
        </p:txBody>
      </p:sp>
    </p:spTree>
  </p:cSld>
  <mc:AlternateContent>
    <mc:Choice Requires="p14">
      <p:transition spd="slow" p14:dur="2000"/>
    </mc:Choice>
    <mc:Fallback>
      <p:transition spd="slow"/>
    </mc:Fallback>
  </mc:AlternateContent>
</p:sld>
</file>

<file path=ppt/slides/slide3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2" name="TextShape 1"/>
          <p:cNvSpPr txBox="1"/>
          <p:nvPr/>
        </p:nvSpPr>
        <p:spPr>
          <a:xfrm>
            <a:off x="504000" y="283320"/>
            <a:ext cx="9071640" cy="1298160"/>
          </a:xfrm>
          <a:prstGeom prst="rect">
            <a:avLst/>
          </a:prstGeom>
          <a:noFill/>
          <a:ln w="36000">
            <a:solidFill>
              <a:srgbClr val="66ffff"/>
            </a:solidFill>
            <a:round/>
          </a:ln>
        </p:spPr>
        <p:txBody>
          <a:bodyPr lIns="18000" rIns="18000" tIns="18000" bIns="18000" anchor="ctr">
            <a:noAutofit/>
          </a:bodyPr>
          <a:p>
            <a:pPr algn="ctr"/>
            <a:r>
              <a:rPr b="1" lang="el-GR" sz="4000" spc="-1" strike="noStrike">
                <a:latin typeface="Arial"/>
                <a:ea typeface="Microsoft YaHei"/>
              </a:rPr>
              <a:t>Οι ταχυδρομικοί κατάλογοι</a:t>
            </a:r>
            <a:endParaRPr b="0" lang="el-GR" sz="4000" spc="-1" strike="noStrike">
              <a:latin typeface="Arial"/>
            </a:endParaRPr>
          </a:p>
        </p:txBody>
      </p:sp>
      <p:sp>
        <p:nvSpPr>
          <p:cNvPr id="113" name="TextShape 2"/>
          <p:cNvSpPr txBox="1"/>
          <p:nvPr/>
        </p:nvSpPr>
        <p:spPr>
          <a:xfrm>
            <a:off x="486720" y="1659240"/>
            <a:ext cx="9071640" cy="5597280"/>
          </a:xfrm>
          <a:prstGeom prst="rect">
            <a:avLst/>
          </a:prstGeom>
          <a:noFill/>
          <a:ln w="0">
            <a:noFill/>
          </a:ln>
        </p:spPr>
        <p:txBody>
          <a:bodyPr lIns="0" rIns="0" tIns="0" bIns="0">
            <a:noAutofit/>
          </a:bodyPr>
          <a:p>
            <a:pPr algn="just">
              <a:spcAft>
                <a:spcPts val="1414"/>
              </a:spcAft>
            </a:pPr>
            <a:endParaRPr b="0" lang="el-GR" sz="3200" spc="-1" strike="noStrike">
              <a:latin typeface="Arial"/>
            </a:endParaRPr>
          </a:p>
          <a:p>
            <a:pPr algn="just">
              <a:spcAft>
                <a:spcPts val="1414"/>
              </a:spcAft>
            </a:pPr>
            <a:endParaRPr b="0" lang="el-GR" sz="3200" spc="-1" strike="noStrike">
              <a:latin typeface="Arial"/>
            </a:endParaRPr>
          </a:p>
          <a:p>
            <a:pPr algn="just">
              <a:spcAft>
                <a:spcPts val="1414"/>
              </a:spcAft>
            </a:pPr>
            <a:r>
              <a:rPr b="0" lang="en-US" sz="3200" spc="-1" strike="noStrike">
                <a:solidFill>
                  <a:srgbClr val="000000"/>
                </a:solidFill>
                <a:latin typeface="Times New Roman"/>
                <a:ea typeface="Mangal"/>
              </a:rPr>
              <a:t>Ο ταχυδρομικός κατάλογος είναι μια ομάδα συζήτησης, τα μέλη της οποίας χρησιμοποιούν e-mail για να επικοινωνούν μεταξύ τους. Ό­ταν ένας ταχυδρομικός κατάλογος πάρει ένα μήνυμα, ένα αντίγραφο του μηνύματος αυτού λαμβάνεται από όλα τα μέλη του ταχυδρομικού κατα­λόγου.</a:t>
            </a:r>
            <a:endParaRPr b="0" lang="el-GR" sz="3200" spc="-1" strike="noStrike">
              <a:latin typeface="Arial"/>
            </a:endParaRPr>
          </a:p>
        </p:txBody>
      </p:sp>
    </p:spTree>
  </p:cSld>
  <mc:AlternateContent>
    <mc:Choice Requires="p14">
      <p:transition spd="slow" p14:dur="2000"/>
    </mc:Choice>
    <mc:Fallback>
      <p:transition spd="slow"/>
    </mc:Fallback>
  </mc:AlternateContent>
</p:sld>
</file>

<file path=ppt/slides/slide3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4" name="TextShape 1"/>
          <p:cNvSpPr txBox="1"/>
          <p:nvPr/>
        </p:nvSpPr>
        <p:spPr>
          <a:xfrm>
            <a:off x="504000" y="283320"/>
            <a:ext cx="9071640" cy="1298160"/>
          </a:xfrm>
          <a:prstGeom prst="rect">
            <a:avLst/>
          </a:prstGeom>
          <a:noFill/>
          <a:ln w="36000">
            <a:solidFill>
              <a:srgbClr val="66ffff"/>
            </a:solidFill>
            <a:round/>
          </a:ln>
        </p:spPr>
        <p:txBody>
          <a:bodyPr lIns="18000" rIns="18000" tIns="18000" bIns="18000" anchor="ctr">
            <a:noAutofit/>
          </a:bodyPr>
          <a:p>
            <a:pPr algn="ctr"/>
            <a:r>
              <a:rPr b="1" lang="el-GR" sz="4000" spc="-1" strike="noStrike">
                <a:latin typeface="Arial"/>
                <a:ea typeface="Microsoft YaHei"/>
              </a:rPr>
              <a:t>Οι ταχυδρομικοί κατάλογοι</a:t>
            </a:r>
            <a:endParaRPr b="0" lang="el-GR" sz="4000" spc="-1" strike="noStrike">
              <a:latin typeface="Arial"/>
            </a:endParaRPr>
          </a:p>
        </p:txBody>
      </p:sp>
      <p:sp>
        <p:nvSpPr>
          <p:cNvPr id="115" name="TextShape 2"/>
          <p:cNvSpPr txBox="1"/>
          <p:nvPr/>
        </p:nvSpPr>
        <p:spPr>
          <a:xfrm>
            <a:off x="486720" y="1659240"/>
            <a:ext cx="9071640" cy="5597280"/>
          </a:xfrm>
          <a:prstGeom prst="rect">
            <a:avLst/>
          </a:prstGeom>
          <a:noFill/>
          <a:ln w="0">
            <a:noFill/>
          </a:ln>
        </p:spPr>
        <p:txBody>
          <a:bodyPr lIns="0" rIns="0" tIns="0" bIns="0">
            <a:noAutofit/>
          </a:bodyPr>
          <a:p>
            <a:pPr algn="just">
              <a:spcAft>
                <a:spcPts val="1414"/>
              </a:spcAft>
            </a:pPr>
            <a:endParaRPr b="0" lang="el-GR" sz="3200" spc="-1" strike="noStrike">
              <a:latin typeface="Arial"/>
            </a:endParaRPr>
          </a:p>
          <a:p>
            <a:pPr algn="just">
              <a:spcAft>
                <a:spcPts val="1414"/>
              </a:spcAft>
            </a:pPr>
            <a:endParaRPr b="0" lang="el-GR" sz="3200" spc="-1" strike="noStrike">
              <a:latin typeface="Arial"/>
            </a:endParaRPr>
          </a:p>
          <a:p>
            <a:pPr algn="just">
              <a:spcAft>
                <a:spcPts val="1414"/>
              </a:spcAft>
            </a:pPr>
            <a:r>
              <a:rPr b="0" lang="en-US" sz="3200" spc="-1" strike="noStrike">
                <a:solidFill>
                  <a:srgbClr val="000000"/>
                </a:solidFill>
                <a:latin typeface="Times New Roman"/>
                <a:ea typeface="Mangal"/>
              </a:rPr>
              <a:t>Οι ταχυδρομικοί κατάλογοι επιτρέπουν στους συνδρομητές τους ν' αποστέλλουν μηνύματα σ' όλους τους υπόλοιπους συνδρομητές της λίστας, με σκοπό την ανταλλαγή ιδεών και απόψεων. Υπάρχουν βέβαια και κάποιοι ταχυδρομικοί κατάλογοι που έχουν λ.χ. στόχο τη διανομή ενός Newsletter, οπότε μόνο ο διαχειριστής της λίστας έχει δικαίωμα να στείλει e-mail σ' όλους τους συνδρομητές της.</a:t>
            </a:r>
            <a:endParaRPr b="0" lang="el-GR" sz="3200" spc="-1" strike="noStrike">
              <a:latin typeface="Arial"/>
            </a:endParaRPr>
          </a:p>
        </p:txBody>
      </p:sp>
    </p:spTree>
  </p:cSld>
  <mc:AlternateContent>
    <mc:Choice Requires="p14">
      <p:transition spd="slow" p14:dur="2000"/>
    </mc:Choice>
    <mc:Fallback>
      <p:transition spd="slow"/>
    </mc:Fallback>
  </mc:AlternateContent>
</p:sld>
</file>

<file path=ppt/slides/slide3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6" name="TextShape 1"/>
          <p:cNvSpPr txBox="1"/>
          <p:nvPr/>
        </p:nvSpPr>
        <p:spPr>
          <a:xfrm>
            <a:off x="504000" y="283320"/>
            <a:ext cx="9071640" cy="1298160"/>
          </a:xfrm>
          <a:prstGeom prst="rect">
            <a:avLst/>
          </a:prstGeom>
          <a:noFill/>
          <a:ln w="36000">
            <a:solidFill>
              <a:srgbClr val="66ffff"/>
            </a:solidFill>
            <a:round/>
          </a:ln>
        </p:spPr>
        <p:txBody>
          <a:bodyPr lIns="18000" rIns="18000" tIns="18000" bIns="18000" anchor="ctr">
            <a:noAutofit/>
          </a:bodyPr>
          <a:p>
            <a:pPr algn="ctr"/>
            <a:r>
              <a:rPr b="1" lang="en-US" sz="4000" spc="-1" strike="noStrike">
                <a:latin typeface="Arial"/>
                <a:ea typeface="Microsoft YaHei"/>
              </a:rPr>
              <a:t>File</a:t>
            </a:r>
            <a:r>
              <a:rPr b="0" lang="el-GR" sz="4000" spc="-1" strike="noStrike">
                <a:latin typeface="Arial"/>
                <a:ea typeface="Microsoft YaHei"/>
              </a:rPr>
              <a:t> </a:t>
            </a:r>
            <a:r>
              <a:rPr b="1" lang="en-US" sz="4000" spc="-1" strike="noStrike">
                <a:latin typeface="Arial"/>
                <a:ea typeface="Microsoft YaHei"/>
              </a:rPr>
              <a:t>sharing</a:t>
            </a:r>
            <a:endParaRPr b="0" lang="el-GR" sz="4000" spc="-1" strike="noStrike">
              <a:latin typeface="Arial"/>
            </a:endParaRPr>
          </a:p>
        </p:txBody>
      </p:sp>
      <p:sp>
        <p:nvSpPr>
          <p:cNvPr id="117" name="TextShape 2"/>
          <p:cNvSpPr txBox="1"/>
          <p:nvPr/>
        </p:nvSpPr>
        <p:spPr>
          <a:xfrm>
            <a:off x="486720" y="1659240"/>
            <a:ext cx="9071640" cy="5597280"/>
          </a:xfrm>
          <a:prstGeom prst="rect">
            <a:avLst/>
          </a:prstGeom>
          <a:noFill/>
          <a:ln w="0">
            <a:noFill/>
          </a:ln>
        </p:spPr>
        <p:txBody>
          <a:bodyPr lIns="0" rIns="0" tIns="0" bIns="0">
            <a:noAutofit/>
          </a:bodyPr>
          <a:p>
            <a:pPr algn="just">
              <a:spcAft>
                <a:spcPts val="1414"/>
              </a:spcAft>
            </a:pPr>
            <a:endParaRPr b="0" lang="el-GR" sz="3200" spc="-1" strike="noStrike">
              <a:latin typeface="Arial"/>
            </a:endParaRPr>
          </a:p>
          <a:p>
            <a:pPr algn="just">
              <a:spcAft>
                <a:spcPts val="1414"/>
              </a:spcAft>
            </a:pPr>
            <a:endParaRPr b="0" lang="el-GR" sz="3200" spc="-1" strike="noStrike">
              <a:latin typeface="Arial"/>
            </a:endParaRPr>
          </a:p>
          <a:p>
            <a:pPr algn="just">
              <a:spcAft>
                <a:spcPts val="1414"/>
              </a:spcAft>
            </a:pPr>
            <a:r>
              <a:rPr b="0" lang="en-US" sz="3200" spc="-1" strike="noStrike">
                <a:solidFill>
                  <a:srgbClr val="000000"/>
                </a:solidFill>
                <a:latin typeface="Times New Roman"/>
                <a:ea typeface="Mangal"/>
              </a:rPr>
              <a:t>Ο χρήστης φορτώνει στο σκληρό δίσκο του Η/Υ αντίγραφα με σκοπό τη μετάδοσή τους σε τρίτο. Έτσι, το καθιστά προσιτό στο κοινό σε τρίτους ενδιαφερόμενους που μπορούν να τα καλέσουν όποτε αυτοί το επιθυμούν.</a:t>
            </a:r>
            <a:endParaRPr b="0" lang="el-GR" sz="3200" spc="-1" strike="noStrike">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7" name="TextShape 1"/>
          <p:cNvSpPr txBox="1"/>
          <p:nvPr/>
        </p:nvSpPr>
        <p:spPr>
          <a:xfrm>
            <a:off x="504000" y="283320"/>
            <a:ext cx="9071640" cy="1298160"/>
          </a:xfrm>
          <a:prstGeom prst="rect">
            <a:avLst/>
          </a:prstGeom>
          <a:noFill/>
          <a:ln w="36000">
            <a:solidFill>
              <a:srgbClr val="66ffff"/>
            </a:solidFill>
            <a:round/>
          </a:ln>
        </p:spPr>
        <p:txBody>
          <a:bodyPr lIns="18000" rIns="18000" tIns="18000" bIns="18000" anchor="ctr">
            <a:noAutofit/>
          </a:bodyPr>
          <a:p>
            <a:pPr algn="ctr">
              <a:spcAft>
                <a:spcPts val="1414"/>
              </a:spcAft>
            </a:pPr>
            <a:r>
              <a:rPr b="1" lang="el-GR" sz="4000" spc="-1" strike="noStrike">
                <a:solidFill>
                  <a:srgbClr val="000000"/>
                </a:solidFill>
                <a:latin typeface="Arial"/>
                <a:ea typeface="Times New Roman"/>
              </a:rPr>
              <a:t>Διακρίσεις</a:t>
            </a:r>
            <a:endParaRPr b="0" lang="el-GR" sz="4000" spc="-1" strike="noStrike">
              <a:latin typeface="Arial"/>
            </a:endParaRPr>
          </a:p>
        </p:txBody>
      </p:sp>
      <p:sp>
        <p:nvSpPr>
          <p:cNvPr id="48" name="TextShape 2"/>
          <p:cNvSpPr txBox="1"/>
          <p:nvPr/>
        </p:nvSpPr>
        <p:spPr>
          <a:xfrm>
            <a:off x="504000" y="1769040"/>
            <a:ext cx="9071640" cy="5679000"/>
          </a:xfrm>
          <a:prstGeom prst="rect">
            <a:avLst/>
          </a:prstGeom>
          <a:noFill/>
          <a:ln w="0">
            <a:noFill/>
          </a:ln>
        </p:spPr>
        <p:txBody>
          <a:bodyPr lIns="0" rIns="0" tIns="0" bIns="0">
            <a:noAutofit/>
          </a:bodyPr>
          <a:p>
            <a:pPr algn="just">
              <a:lnSpc>
                <a:spcPts val="499"/>
              </a:lnSpc>
              <a:spcAft>
                <a:spcPts val="1414"/>
              </a:spcAft>
            </a:pPr>
            <a:endParaRPr b="0" lang="el-GR" sz="3200" spc="-1" strike="noStrike">
              <a:latin typeface="Arial"/>
            </a:endParaRPr>
          </a:p>
          <a:p>
            <a:pPr algn="just">
              <a:lnSpc>
                <a:spcPts val="499"/>
              </a:lnSpc>
              <a:spcAft>
                <a:spcPts val="1414"/>
              </a:spcAft>
            </a:pPr>
            <a:endParaRPr b="0" lang="el-GR" sz="3200" spc="-1" strike="noStrike">
              <a:latin typeface="Arial"/>
            </a:endParaRPr>
          </a:p>
          <a:p>
            <a:pPr algn="just">
              <a:spcAft>
                <a:spcPts val="1414"/>
              </a:spcAft>
            </a:pPr>
            <a:r>
              <a:rPr b="1" lang="el-GR" sz="3200" spc="-1" strike="noStrike">
                <a:solidFill>
                  <a:srgbClr val="000000"/>
                </a:solidFill>
                <a:latin typeface="Times New Roman"/>
                <a:ea typeface="Microsoft YaHei"/>
              </a:rPr>
              <a:t>Β. </a:t>
            </a:r>
            <a:r>
              <a:rPr b="0" lang="el-GR" sz="3200" spc="-1" strike="noStrike">
                <a:solidFill>
                  <a:srgbClr val="000000"/>
                </a:solidFill>
                <a:latin typeface="Times New Roman"/>
                <a:ea typeface="Microsoft YaHei"/>
              </a:rPr>
              <a:t>Το ηλεκτρονικό ιδιωτικό δίκαιο υποδιαιρείται παραπέρα σε ηλεκτρονικό αστικό δίκαιο, με την έννοια του γενικού ηλεκτρονικού ιδιωτικού δικαίου, και σε ηλεκτρονικό εμπορικό δίκαιο ή ορθότερα ηλεκτρονικό επιχειρησιακό δίκαιο. </a:t>
            </a:r>
            <a:endParaRPr b="0" lang="el-GR" sz="3200" spc="-1" strike="noStrike">
              <a:latin typeface="Arial"/>
            </a:endParaRPr>
          </a:p>
        </p:txBody>
      </p:sp>
    </p:spTree>
  </p:cSld>
  <mc:AlternateContent>
    <mc:Choice Requires="p14">
      <p:transition spd="slow" p14:dur="2000"/>
    </mc:Choice>
    <mc:Fallback>
      <p:transition spd="slow"/>
    </mc:Fallback>
  </mc:AlternateContent>
</p:sld>
</file>

<file path=ppt/slides/slide4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8" name="TextShape 1"/>
          <p:cNvSpPr txBox="1"/>
          <p:nvPr/>
        </p:nvSpPr>
        <p:spPr>
          <a:xfrm>
            <a:off x="504000" y="283320"/>
            <a:ext cx="9071640" cy="1298160"/>
          </a:xfrm>
          <a:prstGeom prst="rect">
            <a:avLst/>
          </a:prstGeom>
          <a:noFill/>
          <a:ln w="36000">
            <a:solidFill>
              <a:srgbClr val="66ffff"/>
            </a:solidFill>
            <a:round/>
          </a:ln>
        </p:spPr>
        <p:txBody>
          <a:bodyPr lIns="18000" rIns="18000" tIns="18000" bIns="18000" anchor="ctr">
            <a:noAutofit/>
          </a:bodyPr>
          <a:p>
            <a:pPr algn="ctr"/>
            <a:r>
              <a:rPr b="1" lang="el-GR" sz="4000" spc="-1" strike="noStrike">
                <a:latin typeface="Arial"/>
                <a:ea typeface="Microsoft YaHei"/>
              </a:rPr>
              <a:t>Το πρωτόκολλο μεταφοράς αρχείων (FTP)</a:t>
            </a:r>
            <a:endParaRPr b="0" lang="el-GR" sz="4000" spc="-1" strike="noStrike">
              <a:latin typeface="Arial"/>
            </a:endParaRPr>
          </a:p>
        </p:txBody>
      </p:sp>
      <p:sp>
        <p:nvSpPr>
          <p:cNvPr id="119" name="TextShape 2"/>
          <p:cNvSpPr txBox="1"/>
          <p:nvPr/>
        </p:nvSpPr>
        <p:spPr>
          <a:xfrm>
            <a:off x="486720" y="1659240"/>
            <a:ext cx="9071640" cy="5597280"/>
          </a:xfrm>
          <a:prstGeom prst="rect">
            <a:avLst/>
          </a:prstGeom>
          <a:noFill/>
          <a:ln w="0">
            <a:noFill/>
          </a:ln>
        </p:spPr>
        <p:txBody>
          <a:bodyPr lIns="0" rIns="0" tIns="0" bIns="0">
            <a:noAutofit/>
          </a:bodyPr>
          <a:p>
            <a:pPr algn="just">
              <a:spcAft>
                <a:spcPts val="1414"/>
              </a:spcAft>
            </a:pPr>
            <a:endParaRPr b="0" lang="el-GR" sz="3200" spc="-1" strike="noStrike">
              <a:latin typeface="Arial"/>
            </a:endParaRPr>
          </a:p>
          <a:p>
            <a:pPr algn="just">
              <a:spcAft>
                <a:spcPts val="1414"/>
              </a:spcAft>
            </a:pPr>
            <a:endParaRPr b="0" lang="el-GR" sz="3200" spc="-1" strike="noStrike">
              <a:latin typeface="Arial"/>
            </a:endParaRPr>
          </a:p>
          <a:p>
            <a:pPr algn="just">
              <a:spcAft>
                <a:spcPts val="1414"/>
              </a:spcAft>
            </a:pPr>
            <a:r>
              <a:rPr b="1" lang="en-US" sz="3200" spc="-1" strike="noStrike">
                <a:solidFill>
                  <a:srgbClr val="000000"/>
                </a:solidFill>
                <a:latin typeface="Times New Roman"/>
                <a:ea typeface="Mangal"/>
              </a:rPr>
              <a:t>Α.</a:t>
            </a:r>
            <a:r>
              <a:rPr b="0" lang="en-US" sz="3200" spc="-1" strike="noStrike">
                <a:solidFill>
                  <a:srgbClr val="000000"/>
                </a:solidFill>
                <a:latin typeface="Times New Roman"/>
                <a:ea typeface="Mangal"/>
              </a:rPr>
              <a:t> Το πρωτόκολλο μεταφοράς αρχείων είναι ένα ευρέως χρησιμοποιούμενο πρωτόκολλο σε δίκτυα που υποστηρίζουν το πρωτόκολλο TCP/IP. </a:t>
            </a:r>
            <a:endParaRPr b="0" lang="el-GR" sz="3200" spc="-1" strike="noStrike">
              <a:latin typeface="Arial"/>
            </a:endParaRPr>
          </a:p>
          <a:p>
            <a:pPr algn="just">
              <a:spcAft>
                <a:spcPts val="1414"/>
              </a:spcAft>
            </a:pPr>
            <a:r>
              <a:rPr b="1" lang="en-US" sz="3200" spc="-1" strike="noStrike">
                <a:solidFill>
                  <a:srgbClr val="000000"/>
                </a:solidFill>
                <a:latin typeface="Times New Roman"/>
                <a:ea typeface="Mangal"/>
              </a:rPr>
              <a:t>Β.</a:t>
            </a:r>
            <a:r>
              <a:rPr b="0" lang="en-US" sz="3200" spc="-1" strike="noStrike">
                <a:solidFill>
                  <a:srgbClr val="000000"/>
                </a:solidFill>
                <a:latin typeface="Times New Roman"/>
                <a:ea typeface="Mangal"/>
              </a:rPr>
              <a:t> Το πρωτόκολλο μεταφοράς αρχείων επιτρέπει σε κάθε χρήστη του Διαδικτύου να ερευνά τα αρχεία που είναι αποθηκευμένα σε Η/Υ σε όλον τον κόσμο και ν' αντιγράφει τ' αρχεία που τον ενδιαφέρουν. </a:t>
            </a:r>
            <a:endParaRPr b="0" lang="el-GR" sz="3200" spc="-1" strike="noStrike">
              <a:latin typeface="Arial"/>
            </a:endParaRPr>
          </a:p>
          <a:p>
            <a:pPr algn="just">
              <a:spcAft>
                <a:spcPts val="1414"/>
              </a:spcAft>
            </a:pPr>
            <a:endParaRPr b="0" lang="el-GR" sz="3200" spc="-1" strike="noStrike">
              <a:latin typeface="Arial"/>
            </a:endParaRPr>
          </a:p>
        </p:txBody>
      </p:sp>
    </p:spTree>
  </p:cSld>
  <mc:AlternateContent>
    <mc:Choice Requires="p14">
      <p:transition spd="slow" p14:dur="2000"/>
    </mc:Choice>
    <mc:Fallback>
      <p:transition spd="slow"/>
    </mc:Fallback>
  </mc:AlternateContent>
</p:sld>
</file>

<file path=ppt/slides/slide4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0" name="TextShape 1"/>
          <p:cNvSpPr txBox="1"/>
          <p:nvPr/>
        </p:nvSpPr>
        <p:spPr>
          <a:xfrm>
            <a:off x="504000" y="283320"/>
            <a:ext cx="9071640" cy="1298160"/>
          </a:xfrm>
          <a:prstGeom prst="rect">
            <a:avLst/>
          </a:prstGeom>
          <a:noFill/>
          <a:ln w="36000">
            <a:solidFill>
              <a:srgbClr val="66ffff"/>
            </a:solidFill>
            <a:round/>
          </a:ln>
        </p:spPr>
        <p:txBody>
          <a:bodyPr lIns="18000" rIns="18000" tIns="18000" bIns="18000" anchor="ctr">
            <a:noAutofit/>
          </a:bodyPr>
          <a:p>
            <a:pPr algn="ctr"/>
            <a:r>
              <a:rPr b="1" lang="el-GR" sz="4000" spc="-1" strike="noStrike">
                <a:latin typeface="Arial"/>
                <a:ea typeface="Microsoft YaHei"/>
              </a:rPr>
              <a:t>Το πρωτόκολλο μεταφοράς αρχείων (FTP)</a:t>
            </a:r>
            <a:endParaRPr b="0" lang="el-GR" sz="4000" spc="-1" strike="noStrike">
              <a:latin typeface="Arial"/>
            </a:endParaRPr>
          </a:p>
        </p:txBody>
      </p:sp>
      <p:sp>
        <p:nvSpPr>
          <p:cNvPr id="121" name="TextShape 2"/>
          <p:cNvSpPr txBox="1"/>
          <p:nvPr/>
        </p:nvSpPr>
        <p:spPr>
          <a:xfrm>
            <a:off x="486720" y="1659240"/>
            <a:ext cx="9071640" cy="5597280"/>
          </a:xfrm>
          <a:prstGeom prst="rect">
            <a:avLst/>
          </a:prstGeom>
          <a:noFill/>
          <a:ln w="0">
            <a:noFill/>
          </a:ln>
        </p:spPr>
        <p:txBody>
          <a:bodyPr lIns="0" rIns="0" tIns="0" bIns="0">
            <a:noAutofit/>
          </a:bodyPr>
          <a:p>
            <a:pPr algn="just">
              <a:spcAft>
                <a:spcPts val="1414"/>
              </a:spcAft>
            </a:pPr>
            <a:endParaRPr b="0" lang="el-GR" sz="3200" spc="-1" strike="noStrike">
              <a:latin typeface="Arial"/>
            </a:endParaRPr>
          </a:p>
          <a:p>
            <a:pPr algn="just">
              <a:spcAft>
                <a:spcPts val="1414"/>
              </a:spcAft>
            </a:pPr>
            <a:r>
              <a:rPr b="1" lang="en-US" sz="3200" spc="-1" strike="noStrike">
                <a:solidFill>
                  <a:srgbClr val="000000"/>
                </a:solidFill>
                <a:latin typeface="Times New Roman"/>
                <a:ea typeface="Mangal"/>
              </a:rPr>
              <a:t>Γ.</a:t>
            </a:r>
            <a:r>
              <a:rPr b="0" lang="en-US" sz="3200" spc="-1" strike="noStrike">
                <a:solidFill>
                  <a:srgbClr val="000000"/>
                </a:solidFill>
                <a:latin typeface="Times New Roman"/>
                <a:ea typeface="Mangal"/>
              </a:rPr>
              <a:t> Ο Η/Υ που τρέχει εφαρμογή FTP client μόλις συνδεθεί με τον server μπορεί να εκτελέσει ένα πλήθος διεργασιών όπως ανέβασμα αρχείων στο server, κατέβασμα αρχείων από το server, μετονομασία ή διαγραφή αρχείων από τον server κ.ο.κ. Το πρωτόκολλο είναι ένα </a:t>
            </a:r>
            <a:r>
              <a:rPr b="0" i="1" lang="en-US" sz="3200" spc="-1" strike="noStrike">
                <a:solidFill>
                  <a:srgbClr val="000000"/>
                </a:solidFill>
                <a:latin typeface="Times New Roman"/>
                <a:ea typeface="Mangal"/>
              </a:rPr>
              <a:t>ανοιχτό πρότυπο.</a:t>
            </a:r>
            <a:r>
              <a:rPr b="0" lang="en-US" sz="3200" spc="-1" strike="noStrike">
                <a:solidFill>
                  <a:srgbClr val="000000"/>
                </a:solidFill>
                <a:latin typeface="Times New Roman"/>
                <a:ea typeface="Mangal"/>
              </a:rPr>
              <a:t> Κάθε Η/Υ που είναι συνδεμένος σ' ένα δίκτυο μπορεί να διαχειρίζεται αρχεία σ' ένα άλλο Η/Υ του δικτύου, ακόμη και αν ο δεύτερος διαθέτει διαφορετικό λειτουργικό σύστημα.</a:t>
            </a:r>
            <a:endParaRPr b="0" lang="el-GR" sz="3200" spc="-1" strike="noStrike">
              <a:latin typeface="Arial"/>
            </a:endParaRPr>
          </a:p>
        </p:txBody>
      </p:sp>
    </p:spTree>
  </p:cSld>
  <mc:AlternateContent>
    <mc:Choice Requires="p14">
      <p:transition spd="slow" p14:dur="2000"/>
    </mc:Choice>
    <mc:Fallback>
      <p:transition spd="slow"/>
    </mc:Fallback>
  </mc:AlternateContent>
</p:sld>
</file>

<file path=ppt/slides/slide4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2" name="TextShape 1"/>
          <p:cNvSpPr txBox="1"/>
          <p:nvPr/>
        </p:nvSpPr>
        <p:spPr>
          <a:xfrm>
            <a:off x="504000" y="283320"/>
            <a:ext cx="9071640" cy="1298160"/>
          </a:xfrm>
          <a:prstGeom prst="rect">
            <a:avLst/>
          </a:prstGeom>
          <a:noFill/>
          <a:ln w="36000">
            <a:solidFill>
              <a:srgbClr val="66ffff"/>
            </a:solidFill>
            <a:round/>
          </a:ln>
        </p:spPr>
        <p:txBody>
          <a:bodyPr lIns="18000" rIns="18000" tIns="18000" bIns="18000" anchor="ctr">
            <a:noAutofit/>
          </a:bodyPr>
          <a:p>
            <a:pPr algn="ctr"/>
            <a:r>
              <a:rPr b="1" lang="el-GR" sz="4000" spc="-1" strike="noStrike">
                <a:latin typeface="Arial"/>
                <a:ea typeface="Microsoft YaHei"/>
              </a:rPr>
              <a:t>Το πρωτόκολλο μεταφοράς αρχείων (FTP)</a:t>
            </a:r>
            <a:endParaRPr b="0" lang="el-GR" sz="4000" spc="-1" strike="noStrike">
              <a:latin typeface="Arial"/>
            </a:endParaRPr>
          </a:p>
        </p:txBody>
      </p:sp>
      <p:sp>
        <p:nvSpPr>
          <p:cNvPr id="123" name="TextShape 2"/>
          <p:cNvSpPr txBox="1"/>
          <p:nvPr/>
        </p:nvSpPr>
        <p:spPr>
          <a:xfrm>
            <a:off x="486720" y="1659240"/>
            <a:ext cx="9071640" cy="5597280"/>
          </a:xfrm>
          <a:prstGeom prst="rect">
            <a:avLst/>
          </a:prstGeom>
          <a:noFill/>
          <a:ln w="0">
            <a:noFill/>
          </a:ln>
        </p:spPr>
        <p:txBody>
          <a:bodyPr lIns="0" rIns="0" tIns="0" bIns="0">
            <a:noAutofit/>
          </a:bodyPr>
          <a:p>
            <a:pPr algn="ctr">
              <a:spcAft>
                <a:spcPts val="1414"/>
              </a:spcAft>
            </a:pPr>
            <a:endParaRPr b="0" lang="el-GR" sz="3200" spc="-1" strike="noStrike">
              <a:latin typeface="Arial"/>
            </a:endParaRPr>
          </a:p>
          <a:p>
            <a:pPr algn="ctr">
              <a:spcAft>
                <a:spcPts val="1414"/>
              </a:spcAft>
            </a:pPr>
            <a:endParaRPr b="0" lang="el-GR" sz="3200" spc="-1" strike="noStrike">
              <a:latin typeface="Arial"/>
            </a:endParaRPr>
          </a:p>
          <a:p>
            <a:pPr algn="ctr">
              <a:spcAft>
                <a:spcPts val="1414"/>
              </a:spcAft>
            </a:pPr>
            <a:endParaRPr b="0" lang="el-GR" sz="3200" spc="-1" strike="noStrike">
              <a:latin typeface="Arial"/>
            </a:endParaRPr>
          </a:p>
          <a:p>
            <a:pPr algn="ctr">
              <a:spcAft>
                <a:spcPts val="1414"/>
              </a:spcAft>
            </a:pPr>
            <a:r>
              <a:rPr b="0" lang="en-US" sz="3200" spc="-1" strike="noStrike">
                <a:solidFill>
                  <a:srgbClr val="000000"/>
                </a:solidFill>
                <a:latin typeface="Times New Roman"/>
                <a:ea typeface="Mangal"/>
              </a:rPr>
              <a:t>Παράδειγμα ftp server είναι το </a:t>
            </a:r>
            <a:endParaRPr b="0" lang="el-GR" sz="3200" spc="-1" strike="noStrike">
              <a:latin typeface="Arial"/>
            </a:endParaRPr>
          </a:p>
          <a:p>
            <a:pPr algn="ctr">
              <a:spcAft>
                <a:spcPts val="1414"/>
              </a:spcAft>
            </a:pPr>
            <a:r>
              <a:rPr b="0" lang="en-US" sz="3200" spc="-1" strike="noStrike">
                <a:solidFill>
                  <a:srgbClr val="000000"/>
                </a:solidFill>
                <a:latin typeface="Times New Roman"/>
                <a:ea typeface="Mangal"/>
              </a:rPr>
              <a:t>drobox και το </a:t>
            </a:r>
            <a:endParaRPr b="0" lang="el-GR" sz="3200" spc="-1" strike="noStrike">
              <a:latin typeface="Arial"/>
            </a:endParaRPr>
          </a:p>
          <a:p>
            <a:pPr algn="ctr">
              <a:spcAft>
                <a:spcPts val="1414"/>
              </a:spcAft>
            </a:pPr>
            <a:r>
              <a:rPr b="0" lang="en-US" sz="3200" spc="-1" strike="noStrike">
                <a:solidFill>
                  <a:srgbClr val="000000"/>
                </a:solidFill>
                <a:latin typeface="Times New Roman"/>
                <a:ea typeface="Mangal"/>
              </a:rPr>
              <a:t>Filezilla </a:t>
            </a:r>
            <a:endParaRPr b="0" lang="el-GR" sz="3200" spc="-1" strike="noStrike">
              <a:latin typeface="Arial"/>
            </a:endParaRPr>
          </a:p>
          <a:p>
            <a:pPr algn="ctr">
              <a:spcAft>
                <a:spcPts val="1414"/>
              </a:spcAft>
            </a:pPr>
            <a:endParaRPr b="0" lang="el-GR" sz="3200" spc="-1" strike="noStrike">
              <a:latin typeface="Arial"/>
            </a:endParaRPr>
          </a:p>
        </p:txBody>
      </p:sp>
    </p:spTree>
  </p:cSld>
  <mc:AlternateContent>
    <mc:Choice Requires="p14">
      <p:transition spd="slow" p14:dur="2000"/>
    </mc:Choice>
    <mc:Fallback>
      <p:transition spd="slow"/>
    </mc:Fallback>
  </mc:AlternateContent>
</p:sld>
</file>

<file path=ppt/slides/slide4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4" name="TextShape 1"/>
          <p:cNvSpPr txBox="1"/>
          <p:nvPr/>
        </p:nvSpPr>
        <p:spPr>
          <a:xfrm>
            <a:off x="504000" y="283320"/>
            <a:ext cx="9071640" cy="1298160"/>
          </a:xfrm>
          <a:prstGeom prst="rect">
            <a:avLst/>
          </a:prstGeom>
          <a:noFill/>
          <a:ln w="36000">
            <a:solidFill>
              <a:srgbClr val="66ffff"/>
            </a:solidFill>
            <a:round/>
          </a:ln>
        </p:spPr>
        <p:txBody>
          <a:bodyPr lIns="18000" rIns="18000" tIns="18000" bIns="18000" anchor="ctr">
            <a:noAutofit/>
          </a:bodyPr>
          <a:p>
            <a:pPr algn="ctr"/>
            <a:r>
              <a:rPr b="1" lang="el-GR" sz="4000" spc="-1" strike="noStrike">
                <a:latin typeface="Arial"/>
                <a:ea typeface="Microsoft YaHei"/>
              </a:rPr>
              <a:t>Ο τηλεχειρισμός Η/Υ (Telnet)</a:t>
            </a:r>
            <a:endParaRPr b="0" lang="el-GR" sz="4000" spc="-1" strike="noStrike">
              <a:latin typeface="Arial"/>
            </a:endParaRPr>
          </a:p>
        </p:txBody>
      </p:sp>
      <p:sp>
        <p:nvSpPr>
          <p:cNvPr id="125" name="TextShape 2"/>
          <p:cNvSpPr txBox="1"/>
          <p:nvPr/>
        </p:nvSpPr>
        <p:spPr>
          <a:xfrm>
            <a:off x="486720" y="1659240"/>
            <a:ext cx="9071640" cy="5776920"/>
          </a:xfrm>
          <a:prstGeom prst="rect">
            <a:avLst/>
          </a:prstGeom>
          <a:noFill/>
          <a:ln w="0">
            <a:noFill/>
          </a:ln>
        </p:spPr>
        <p:txBody>
          <a:bodyPr lIns="0" rIns="0" tIns="0" bIns="0">
            <a:noAutofit/>
          </a:bodyPr>
          <a:p>
            <a:pPr algn="just">
              <a:spcAft>
                <a:spcPts val="1414"/>
              </a:spcAft>
            </a:pPr>
            <a:endParaRPr b="0" lang="el-GR" sz="3200" spc="-1" strike="noStrike">
              <a:latin typeface="Arial"/>
            </a:endParaRPr>
          </a:p>
          <a:p>
            <a:pPr algn="just">
              <a:spcAft>
                <a:spcPts val="1414"/>
              </a:spcAft>
            </a:pPr>
            <a:r>
              <a:rPr b="1" lang="en-US" sz="3200" spc="-1" strike="noStrike">
                <a:solidFill>
                  <a:srgbClr val="000000"/>
                </a:solidFill>
                <a:latin typeface="Times New Roman"/>
                <a:ea typeface="Mangal"/>
              </a:rPr>
              <a:t>Α.</a:t>
            </a:r>
            <a:r>
              <a:rPr b="0" lang="en-US" sz="3200" spc="-1" strike="noStrike">
                <a:solidFill>
                  <a:srgbClr val="000000"/>
                </a:solidFill>
                <a:latin typeface="Times New Roman"/>
                <a:ea typeface="Mangal"/>
              </a:rPr>
              <a:t> Το Internet είναι ένα μεγάλο δίκτυο. Εφόσον επιτρέπεται, μπορεί κάποιος να έχει πρόσβαση σ' έναν απομακρυσμένο Η/Υ.</a:t>
            </a:r>
            <a:endParaRPr b="0" lang="el-GR" sz="3200" spc="-1" strike="noStrike">
              <a:latin typeface="Arial"/>
            </a:endParaRPr>
          </a:p>
          <a:p>
            <a:pPr algn="just">
              <a:spcAft>
                <a:spcPts val="1414"/>
              </a:spcAft>
            </a:pPr>
            <a:r>
              <a:rPr b="1" lang="en-US" sz="3200" spc="-1" strike="noStrike">
                <a:solidFill>
                  <a:srgbClr val="000000"/>
                </a:solidFill>
                <a:latin typeface="Times New Roman"/>
                <a:ea typeface="Mangal"/>
              </a:rPr>
              <a:t>Β.</a:t>
            </a:r>
            <a:r>
              <a:rPr b="0" lang="en-US" sz="3200" spc="-1" strike="noStrike">
                <a:solidFill>
                  <a:srgbClr val="000000"/>
                </a:solidFill>
                <a:latin typeface="Times New Roman"/>
                <a:ea typeface="Mangal"/>
              </a:rPr>
              <a:t> Το Telnet είναι μια εντολή που επιτρέπει τον έλεγχο ενός Η/Υ από έναν άλλο Η/Υ που βρίσκεται σε απόσταση. Χρησιμοποιεί­ται και για εργασία από απόσταση. Για να υπάρξει δυνατότητα χρησι­μοποίησης ενός Η/Υ που βρίσκεται σε απόσταση, ο χρήστης πρέπει να χρησιμοποιήσει </a:t>
            </a:r>
            <a:r>
              <a:rPr b="0" i="1" lang="en-US" sz="3200" spc="-1" strike="noStrike">
                <a:solidFill>
                  <a:srgbClr val="000000"/>
                </a:solidFill>
                <a:latin typeface="Times New Roman"/>
                <a:ea typeface="Mangal"/>
              </a:rPr>
              <a:t>προσωπικό κωδικό ασφαλείας</a:t>
            </a:r>
            <a:r>
              <a:rPr b="0" lang="en-US" sz="3200" spc="-1" strike="noStrike">
                <a:solidFill>
                  <a:srgbClr val="000000"/>
                </a:solidFill>
                <a:latin typeface="Times New Roman"/>
                <a:ea typeface="Mangal"/>
              </a:rPr>
              <a:t> και ανάλογα με τα δικαιώματα που του παρέχονται χρησιμοποιεί τους πόρους του συστήματος.</a:t>
            </a:r>
            <a:endParaRPr b="0" lang="el-GR" sz="3200" spc="-1" strike="noStrike">
              <a:latin typeface="Arial"/>
            </a:endParaRPr>
          </a:p>
        </p:txBody>
      </p:sp>
    </p:spTree>
  </p:cSld>
  <mc:AlternateContent>
    <mc:Choice Requires="p14">
      <p:transition spd="slow" p14:dur="2000"/>
    </mc:Choice>
    <mc:Fallback>
      <p:transition spd="slow"/>
    </mc:Fallback>
  </mc:AlternateContent>
</p:sld>
</file>

<file path=ppt/slides/slide4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6" name="TextShape 1"/>
          <p:cNvSpPr txBox="1"/>
          <p:nvPr/>
        </p:nvSpPr>
        <p:spPr>
          <a:xfrm>
            <a:off x="504000" y="283320"/>
            <a:ext cx="9071640" cy="1298160"/>
          </a:xfrm>
          <a:prstGeom prst="rect">
            <a:avLst/>
          </a:prstGeom>
          <a:noFill/>
          <a:ln w="36000">
            <a:solidFill>
              <a:srgbClr val="66ffff"/>
            </a:solidFill>
            <a:round/>
          </a:ln>
        </p:spPr>
        <p:txBody>
          <a:bodyPr lIns="18000" rIns="18000" tIns="18000" bIns="18000" anchor="ctr">
            <a:noAutofit/>
          </a:bodyPr>
          <a:p>
            <a:pPr algn="ctr"/>
            <a:r>
              <a:rPr b="1" lang="el-GR" sz="4000" spc="-1" strike="noStrike">
                <a:latin typeface="Arial"/>
                <a:ea typeface="Microsoft YaHei"/>
              </a:rPr>
              <a:t>Η τηλεφωνία</a:t>
            </a:r>
            <a:endParaRPr b="0" lang="el-GR" sz="4000" spc="-1" strike="noStrike">
              <a:latin typeface="Arial"/>
            </a:endParaRPr>
          </a:p>
        </p:txBody>
      </p:sp>
      <p:sp>
        <p:nvSpPr>
          <p:cNvPr id="127" name="TextShape 2"/>
          <p:cNvSpPr txBox="1"/>
          <p:nvPr/>
        </p:nvSpPr>
        <p:spPr>
          <a:xfrm>
            <a:off x="486720" y="1659240"/>
            <a:ext cx="9071640" cy="5597280"/>
          </a:xfrm>
          <a:prstGeom prst="rect">
            <a:avLst/>
          </a:prstGeom>
          <a:noFill/>
          <a:ln w="0">
            <a:noFill/>
          </a:ln>
        </p:spPr>
        <p:txBody>
          <a:bodyPr lIns="0" rIns="0" tIns="0" bIns="0">
            <a:noAutofit/>
          </a:bodyPr>
          <a:p>
            <a:pPr algn="just">
              <a:spcAft>
                <a:spcPts val="1414"/>
              </a:spcAft>
            </a:pPr>
            <a:endParaRPr b="0" lang="el-GR" sz="3200" spc="-1" strike="noStrike">
              <a:latin typeface="Arial"/>
            </a:endParaRPr>
          </a:p>
          <a:p>
            <a:pPr algn="just">
              <a:spcAft>
                <a:spcPts val="1414"/>
              </a:spcAft>
            </a:pPr>
            <a:r>
              <a:rPr b="0" lang="en-US" sz="3200" spc="-1" strike="noStrike">
                <a:solidFill>
                  <a:srgbClr val="000000"/>
                </a:solidFill>
                <a:latin typeface="Times New Roman"/>
                <a:ea typeface="Mangal"/>
              </a:rPr>
              <a:t>Μέσω του Διαδι­κτύου είναι δυνατή και η τηλεφωνική συνδιάλεξη. Αρκεί να υπάρχει ο κατάλληλος τεχνολογικός εξοπλισμός: η χρήση μιας ηχητικής κάρτας, ενός μικροφώνου και ακουστικών, καθώς και εξειδικευμένου λογισμικού. Το λογισμικό αυτό κάνει δυνατή την τηλεφωνική διαδικτυακή συνδιάλεξη, με τον όρο ότι οι συνδιαλεγόμενοι χρήστες έχουν τον ίδιο τεχνικό εξοπλισμό και φυσικά το ίδιο λογισμικό.</a:t>
            </a:r>
            <a:endParaRPr b="0" lang="el-GR" sz="3200" spc="-1" strike="noStrike">
              <a:latin typeface="Arial"/>
            </a:endParaRPr>
          </a:p>
          <a:p>
            <a:pPr algn="just">
              <a:spcAft>
                <a:spcPts val="1414"/>
              </a:spcAft>
            </a:pPr>
            <a:r>
              <a:rPr b="0" lang="en-US" sz="3200" spc="-1" strike="noStrike">
                <a:solidFill>
                  <a:srgbClr val="000000"/>
                </a:solidFill>
                <a:latin typeface="Times New Roman"/>
                <a:ea typeface="Mangal"/>
              </a:rPr>
              <a:t>Πλέον οι πάροχοι χρησιμοποιούν voip. </a:t>
            </a:r>
            <a:endParaRPr b="0" lang="el-GR" sz="3200" spc="-1" strike="noStrike">
              <a:latin typeface="Arial"/>
            </a:endParaRPr>
          </a:p>
          <a:p>
            <a:pPr algn="just">
              <a:spcAft>
                <a:spcPts val="1414"/>
              </a:spcAft>
            </a:pPr>
            <a:endParaRPr b="0" lang="el-GR" sz="3200" spc="-1" strike="noStrike">
              <a:latin typeface="Arial"/>
            </a:endParaRPr>
          </a:p>
        </p:txBody>
      </p:sp>
    </p:spTree>
  </p:cSld>
  <mc:AlternateContent>
    <mc:Choice Requires="p14">
      <p:transition spd="slow" p14:dur="2000"/>
    </mc:Choice>
    <mc:Fallback>
      <p:transition spd="slow"/>
    </mc:Fallback>
  </mc:AlternateContent>
</p:sld>
</file>

<file path=ppt/slides/slide4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8" name="TextShape 1"/>
          <p:cNvSpPr txBox="1"/>
          <p:nvPr/>
        </p:nvSpPr>
        <p:spPr>
          <a:xfrm>
            <a:off x="504000" y="283320"/>
            <a:ext cx="9071640" cy="1298160"/>
          </a:xfrm>
          <a:prstGeom prst="rect">
            <a:avLst/>
          </a:prstGeom>
          <a:noFill/>
          <a:ln w="36000">
            <a:solidFill>
              <a:srgbClr val="66ffff"/>
            </a:solidFill>
            <a:round/>
          </a:ln>
        </p:spPr>
        <p:txBody>
          <a:bodyPr lIns="18000" rIns="18000" tIns="18000" bIns="18000" anchor="ctr">
            <a:noAutofit/>
          </a:bodyPr>
          <a:p>
            <a:pPr algn="ctr"/>
            <a:r>
              <a:rPr b="1" lang="el-GR" sz="4000" spc="-1" strike="noStrike">
                <a:latin typeface="Arial"/>
                <a:ea typeface="Microsoft YaHei"/>
              </a:rPr>
              <a:t>Η τηλεδιάσκεψη</a:t>
            </a:r>
            <a:endParaRPr b="0" lang="el-GR" sz="4000" spc="-1" strike="noStrike">
              <a:latin typeface="Arial"/>
            </a:endParaRPr>
          </a:p>
        </p:txBody>
      </p:sp>
      <p:sp>
        <p:nvSpPr>
          <p:cNvPr id="129" name="TextShape 2"/>
          <p:cNvSpPr txBox="1"/>
          <p:nvPr/>
        </p:nvSpPr>
        <p:spPr>
          <a:xfrm>
            <a:off x="486720" y="1659240"/>
            <a:ext cx="9071640" cy="5597280"/>
          </a:xfrm>
          <a:prstGeom prst="rect">
            <a:avLst/>
          </a:prstGeom>
          <a:noFill/>
          <a:ln w="0">
            <a:noFill/>
          </a:ln>
        </p:spPr>
        <p:txBody>
          <a:bodyPr lIns="0" rIns="0" tIns="0" bIns="0">
            <a:noAutofit/>
          </a:bodyPr>
          <a:p>
            <a:pPr algn="just">
              <a:spcAft>
                <a:spcPts val="1414"/>
              </a:spcAft>
            </a:pPr>
            <a:endParaRPr b="0" lang="el-GR" sz="3200" spc="-1" strike="noStrike">
              <a:latin typeface="Arial"/>
            </a:endParaRPr>
          </a:p>
          <a:p>
            <a:pPr algn="just">
              <a:spcAft>
                <a:spcPts val="1414"/>
              </a:spcAft>
            </a:pPr>
            <a:endParaRPr b="0" lang="el-GR" sz="3200" spc="-1" strike="noStrike">
              <a:latin typeface="Arial"/>
            </a:endParaRPr>
          </a:p>
          <a:p>
            <a:pPr algn="just">
              <a:spcAft>
                <a:spcPts val="1414"/>
              </a:spcAft>
            </a:pPr>
            <a:endParaRPr b="0" lang="el-GR" sz="3200" spc="-1" strike="noStrike">
              <a:latin typeface="Arial"/>
            </a:endParaRPr>
          </a:p>
          <a:p>
            <a:pPr algn="just">
              <a:spcAft>
                <a:spcPts val="1414"/>
              </a:spcAft>
            </a:pPr>
            <a:r>
              <a:rPr b="0" lang="en-US" sz="3200" spc="-1" strike="noStrike">
                <a:solidFill>
                  <a:srgbClr val="000000"/>
                </a:solidFill>
                <a:latin typeface="Times New Roman"/>
                <a:ea typeface="Mangal"/>
              </a:rPr>
              <a:t>Η τηλεδιάσκεψη είναι ένας νέος τρόπος συνάντησης. Τοποθετεί το χρήστη στιγμιαία στο ίδιο δωμάτιο με ένα άλλο άτομο ή ομάδα ατόμων που ουσιαστικά βρίσκεται οπουδήποτε στον κόσμο. Συνδυάζει τηλεφωνία και εικόνα. Είναι δυνατή με τη συνδρομή ενός εξειδικευμένου λογισμικού. </a:t>
            </a:r>
            <a:endParaRPr b="0" lang="el-GR" sz="3200" spc="-1" strike="noStrike">
              <a:latin typeface="Arial"/>
            </a:endParaRPr>
          </a:p>
        </p:txBody>
      </p:sp>
    </p:spTree>
  </p:cSld>
  <mc:AlternateContent>
    <mc:Choice Requires="p14">
      <p:transition spd="slow" p14:dur="2000"/>
    </mc:Choice>
    <mc:Fallback>
      <p:transition spd="slow"/>
    </mc:Fallback>
  </mc:AlternateContent>
</p:sld>
</file>

<file path=ppt/slides/slide4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0" name="TextShape 1"/>
          <p:cNvSpPr txBox="1"/>
          <p:nvPr/>
        </p:nvSpPr>
        <p:spPr>
          <a:xfrm>
            <a:off x="504000" y="283320"/>
            <a:ext cx="9071640" cy="1298160"/>
          </a:xfrm>
          <a:prstGeom prst="rect">
            <a:avLst/>
          </a:prstGeom>
          <a:noFill/>
          <a:ln w="36000">
            <a:solidFill>
              <a:srgbClr val="66ffff"/>
            </a:solidFill>
            <a:round/>
          </a:ln>
        </p:spPr>
        <p:txBody>
          <a:bodyPr lIns="18000" rIns="18000" tIns="18000" bIns="18000" anchor="ctr">
            <a:noAutofit/>
          </a:bodyPr>
          <a:p>
            <a:pPr algn="ctr"/>
            <a:r>
              <a:rPr b="1" lang="el-GR" sz="4000" spc="-1" strike="noStrike">
                <a:latin typeface="Arial"/>
                <a:ea typeface="Microsoft YaHei"/>
              </a:rPr>
              <a:t>Ραδιοφωνική αναμετάδοση προγραμμάτων</a:t>
            </a:r>
            <a:endParaRPr b="0" lang="el-GR" sz="4000" spc="-1" strike="noStrike">
              <a:latin typeface="Arial"/>
            </a:endParaRPr>
          </a:p>
        </p:txBody>
      </p:sp>
      <p:sp>
        <p:nvSpPr>
          <p:cNvPr id="131" name="TextShape 2"/>
          <p:cNvSpPr txBox="1"/>
          <p:nvPr/>
        </p:nvSpPr>
        <p:spPr>
          <a:xfrm>
            <a:off x="486720" y="1659240"/>
            <a:ext cx="9071640" cy="5597280"/>
          </a:xfrm>
          <a:prstGeom prst="rect">
            <a:avLst/>
          </a:prstGeom>
          <a:noFill/>
          <a:ln w="0">
            <a:noFill/>
          </a:ln>
        </p:spPr>
        <p:txBody>
          <a:bodyPr lIns="0" rIns="0" tIns="0" bIns="0">
            <a:noAutofit/>
          </a:bodyPr>
          <a:p>
            <a:pPr algn="just">
              <a:spcAft>
                <a:spcPts val="1414"/>
              </a:spcAft>
            </a:pPr>
            <a:endParaRPr b="0" lang="el-GR" sz="3200" spc="-1" strike="noStrike">
              <a:latin typeface="Arial"/>
            </a:endParaRPr>
          </a:p>
          <a:p>
            <a:pPr algn="just">
              <a:spcAft>
                <a:spcPts val="1414"/>
              </a:spcAft>
            </a:pPr>
            <a:endParaRPr b="0" lang="el-GR" sz="3200" spc="-1" strike="noStrike">
              <a:latin typeface="Arial"/>
            </a:endParaRPr>
          </a:p>
          <a:p>
            <a:pPr algn="just">
              <a:spcAft>
                <a:spcPts val="1414"/>
              </a:spcAft>
            </a:pPr>
            <a:r>
              <a:rPr b="0" lang="en-US" sz="3200" spc="-1" strike="noStrike">
                <a:solidFill>
                  <a:srgbClr val="000000"/>
                </a:solidFill>
                <a:latin typeface="Times New Roman"/>
                <a:ea typeface="Mangal"/>
              </a:rPr>
              <a:t>Μέσω του Διαδικτύου είναι δυνατή και η  αναμετάδοση ραδιοφωνικών προγραμμάτων. Οι ραδιοφωνικοί σταθμοί χρησιμοποιούν τις ιστο­σελίδες τους για να μεταδώσουν το προγραμμά τους. Με ειδικό λογισμικό, ο χρήστης μπορεί με τη βοή­θεια δεσμών υπερκειμένου να "φορτώσει" στην οθόνη του ένα ηχητικό αρχείο, που μπορεί να το ακούσει μέσω των ηχείων.</a:t>
            </a:r>
            <a:endParaRPr b="0" lang="el-GR" sz="3200" spc="-1" strike="noStrike">
              <a:latin typeface="Arial"/>
            </a:endParaRPr>
          </a:p>
        </p:txBody>
      </p:sp>
    </p:spTree>
  </p:cSld>
  <mc:AlternateContent>
    <mc:Choice Requires="p14">
      <p:transition spd="slow" p14:dur="2000"/>
    </mc:Choice>
    <mc:Fallback>
      <p:transition spd="slow"/>
    </mc:Fallback>
  </mc:AlternateContent>
</p:sld>
</file>

<file path=ppt/slides/slide4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2" name="TextShape 1"/>
          <p:cNvSpPr txBox="1"/>
          <p:nvPr/>
        </p:nvSpPr>
        <p:spPr>
          <a:xfrm>
            <a:off x="504000" y="283320"/>
            <a:ext cx="9071640" cy="1298160"/>
          </a:xfrm>
          <a:prstGeom prst="rect">
            <a:avLst/>
          </a:prstGeom>
          <a:noFill/>
          <a:ln w="36000">
            <a:solidFill>
              <a:srgbClr val="66ffff"/>
            </a:solidFill>
            <a:round/>
          </a:ln>
        </p:spPr>
        <p:txBody>
          <a:bodyPr lIns="18000" rIns="18000" tIns="18000" bIns="18000" anchor="ctr">
            <a:noAutofit/>
          </a:bodyPr>
          <a:p>
            <a:pPr algn="ctr"/>
            <a:r>
              <a:rPr b="1" lang="el-GR" sz="4000" spc="-1" strike="noStrike">
                <a:latin typeface="Arial"/>
                <a:ea typeface="Microsoft YaHei"/>
              </a:rPr>
              <a:t>Η ΗΛΕΚΤΡΟΝΙΚΗ ΔΙΕΥΘΥΝΣΗ </a:t>
            </a:r>
            <a:br/>
            <a:r>
              <a:rPr b="1" lang="el-GR" sz="4000" spc="-1" strike="noStrike">
                <a:latin typeface="Arial"/>
                <a:ea typeface="Microsoft YaHei"/>
              </a:rPr>
              <a:t>(ΤΟ </a:t>
            </a:r>
            <a:r>
              <a:rPr b="1" lang="en-US" sz="4000" spc="-1" strike="noStrike">
                <a:latin typeface="Arial"/>
                <a:ea typeface="Microsoft YaHei"/>
              </a:rPr>
              <a:t>DOMAIN</a:t>
            </a:r>
            <a:r>
              <a:rPr b="1" lang="el-GR" sz="4000" spc="-1" strike="noStrike">
                <a:latin typeface="Arial"/>
                <a:ea typeface="Microsoft YaHei"/>
              </a:rPr>
              <a:t> </a:t>
            </a:r>
            <a:r>
              <a:rPr b="1" lang="en-US" sz="4000" spc="-1" strike="noStrike">
                <a:latin typeface="Arial"/>
                <a:ea typeface="Microsoft YaHei"/>
              </a:rPr>
              <a:t>NAME</a:t>
            </a:r>
            <a:r>
              <a:rPr b="1" lang="el-GR" sz="4000" spc="-1" strike="noStrike">
                <a:latin typeface="Arial"/>
                <a:ea typeface="Microsoft YaHei"/>
              </a:rPr>
              <a:t>)</a:t>
            </a:r>
            <a:endParaRPr b="0" lang="el-GR" sz="4000" spc="-1" strike="noStrike">
              <a:latin typeface="Arial"/>
            </a:endParaRPr>
          </a:p>
        </p:txBody>
      </p:sp>
      <p:sp>
        <p:nvSpPr>
          <p:cNvPr id="133" name="TextShape 2"/>
          <p:cNvSpPr txBox="1"/>
          <p:nvPr/>
        </p:nvSpPr>
        <p:spPr>
          <a:xfrm>
            <a:off x="486720" y="1659240"/>
            <a:ext cx="9071640" cy="5597280"/>
          </a:xfrm>
          <a:prstGeom prst="rect">
            <a:avLst/>
          </a:prstGeom>
          <a:noFill/>
          <a:ln w="0">
            <a:noFill/>
          </a:ln>
        </p:spPr>
        <p:txBody>
          <a:bodyPr lIns="0" rIns="0" tIns="0" bIns="0">
            <a:noAutofit/>
          </a:bodyPr>
          <a:p>
            <a:pPr algn="just">
              <a:spcAft>
                <a:spcPts val="1414"/>
              </a:spcAft>
            </a:pPr>
            <a:endParaRPr b="0" lang="el-GR" sz="3200" spc="-1" strike="noStrike">
              <a:latin typeface="Arial"/>
            </a:endParaRPr>
          </a:p>
          <a:p>
            <a:pPr algn="just">
              <a:spcAft>
                <a:spcPts val="1414"/>
              </a:spcAft>
            </a:pPr>
            <a:endParaRPr b="0" lang="el-GR" sz="3200" spc="-1" strike="noStrike">
              <a:latin typeface="Arial"/>
            </a:endParaRPr>
          </a:p>
          <a:p>
            <a:pPr algn="just">
              <a:spcAft>
                <a:spcPts val="1414"/>
              </a:spcAft>
            </a:pPr>
            <a:r>
              <a:rPr b="1" lang="en-US" sz="3200" spc="-1" strike="noStrike">
                <a:solidFill>
                  <a:srgbClr val="000000"/>
                </a:solidFill>
                <a:latin typeface="Times New Roman"/>
                <a:ea typeface="Mangal"/>
              </a:rPr>
              <a:t>Α.</a:t>
            </a:r>
            <a:r>
              <a:rPr b="0" lang="en-US" sz="3200" spc="-1" strike="noStrike">
                <a:solidFill>
                  <a:srgbClr val="000000"/>
                </a:solidFill>
                <a:latin typeface="Times New Roman"/>
                <a:ea typeface="Mangal"/>
              </a:rPr>
              <a:t> Κάθε Η/Υ, που βρίσκεται στο Διαδίκτυο (μόνιμη ή περιστασιακή σύνδεση) έχει ένα χαρακτηριστικό αριθμό που ονομάζεται διεύθυνση IP. Πρόκειται για 4 οκτάδες από 0 και 1 (σύνολο 32 bits), οι οποίες στο δεκαδικό σύστημα αρίθμησης έχουν τη μορφή xxx.xxx.xxx.xxx. H κάθε οκτάδα παίρνει τιμές από 0 μέχρι 255. </a:t>
            </a:r>
            <a:endParaRPr b="0" lang="el-GR" sz="3200" spc="-1" strike="noStrike">
              <a:latin typeface="Arial"/>
            </a:endParaRPr>
          </a:p>
        </p:txBody>
      </p:sp>
    </p:spTree>
  </p:cSld>
  <mc:AlternateContent>
    <mc:Choice Requires="p14">
      <p:transition spd="slow" p14:dur="2000"/>
    </mc:Choice>
    <mc:Fallback>
      <p:transition spd="slow"/>
    </mc:Fallback>
  </mc:AlternateContent>
</p:sld>
</file>

<file path=ppt/slides/slide4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4" name="TextShape 1"/>
          <p:cNvSpPr txBox="1"/>
          <p:nvPr/>
        </p:nvSpPr>
        <p:spPr>
          <a:xfrm>
            <a:off x="504000" y="283320"/>
            <a:ext cx="9071640" cy="1298160"/>
          </a:xfrm>
          <a:prstGeom prst="rect">
            <a:avLst/>
          </a:prstGeom>
          <a:noFill/>
          <a:ln w="36000">
            <a:solidFill>
              <a:srgbClr val="66ffff"/>
            </a:solidFill>
            <a:round/>
          </a:ln>
        </p:spPr>
        <p:txBody>
          <a:bodyPr lIns="18000" rIns="18000" tIns="18000" bIns="18000" anchor="ctr">
            <a:noAutofit/>
          </a:bodyPr>
          <a:p>
            <a:pPr algn="ctr"/>
            <a:r>
              <a:rPr b="1" lang="el-GR" sz="4000" spc="-1" strike="noStrike">
                <a:latin typeface="Arial"/>
                <a:ea typeface="Microsoft YaHei"/>
              </a:rPr>
              <a:t>Η ΗΛΕΚΤΡΟΝΙΚΗ ΔΙΕΥΘΥΝΣΗ </a:t>
            </a:r>
            <a:br/>
            <a:r>
              <a:rPr b="1" lang="el-GR" sz="4000" spc="-1" strike="noStrike">
                <a:latin typeface="Arial"/>
                <a:ea typeface="Microsoft YaHei"/>
              </a:rPr>
              <a:t>(ΤΟ </a:t>
            </a:r>
            <a:r>
              <a:rPr b="1" lang="en-US" sz="4000" spc="-1" strike="noStrike">
                <a:latin typeface="Arial"/>
                <a:ea typeface="Microsoft YaHei"/>
              </a:rPr>
              <a:t>DOMAIN</a:t>
            </a:r>
            <a:r>
              <a:rPr b="1" lang="el-GR" sz="4000" spc="-1" strike="noStrike">
                <a:latin typeface="Arial"/>
                <a:ea typeface="Microsoft YaHei"/>
              </a:rPr>
              <a:t> </a:t>
            </a:r>
            <a:r>
              <a:rPr b="1" lang="en-US" sz="4000" spc="-1" strike="noStrike">
                <a:latin typeface="Arial"/>
                <a:ea typeface="Microsoft YaHei"/>
              </a:rPr>
              <a:t>NAME</a:t>
            </a:r>
            <a:r>
              <a:rPr b="1" lang="el-GR" sz="4000" spc="-1" strike="noStrike">
                <a:latin typeface="Arial"/>
                <a:ea typeface="Microsoft YaHei"/>
              </a:rPr>
              <a:t>)</a:t>
            </a:r>
            <a:endParaRPr b="0" lang="el-GR" sz="4000" spc="-1" strike="noStrike">
              <a:latin typeface="Arial"/>
            </a:endParaRPr>
          </a:p>
        </p:txBody>
      </p:sp>
      <p:sp>
        <p:nvSpPr>
          <p:cNvPr id="135" name="TextShape 2"/>
          <p:cNvSpPr txBox="1"/>
          <p:nvPr/>
        </p:nvSpPr>
        <p:spPr>
          <a:xfrm>
            <a:off x="486720" y="1659240"/>
            <a:ext cx="9071640" cy="5597280"/>
          </a:xfrm>
          <a:prstGeom prst="rect">
            <a:avLst/>
          </a:prstGeom>
          <a:noFill/>
          <a:ln w="0">
            <a:noFill/>
          </a:ln>
        </p:spPr>
        <p:txBody>
          <a:bodyPr lIns="0" rIns="0" tIns="0" bIns="0">
            <a:noAutofit/>
          </a:bodyPr>
          <a:p>
            <a:pPr algn="just">
              <a:spcAft>
                <a:spcPts val="1414"/>
              </a:spcAft>
            </a:pPr>
            <a:endParaRPr b="0" lang="el-GR" sz="3200" spc="-1" strike="noStrike">
              <a:latin typeface="Arial"/>
            </a:endParaRPr>
          </a:p>
          <a:p>
            <a:pPr algn="just">
              <a:spcAft>
                <a:spcPts val="1414"/>
              </a:spcAft>
            </a:pPr>
            <a:r>
              <a:rPr b="1" lang="en-US" sz="3200" spc="-1" strike="noStrike">
                <a:solidFill>
                  <a:srgbClr val="000000"/>
                </a:solidFill>
                <a:latin typeface="Times New Roman"/>
                <a:ea typeface="Mangal"/>
              </a:rPr>
              <a:t>Β.</a:t>
            </a:r>
            <a:r>
              <a:rPr b="0" lang="en-US" sz="3200" spc="-1" strike="noStrike">
                <a:solidFill>
                  <a:srgbClr val="000000"/>
                </a:solidFill>
                <a:latin typeface="Times New Roman"/>
                <a:ea typeface="Mangal"/>
              </a:rPr>
              <a:t> Ο έλεγχος των διευθύνσεων IP γίνεται από τον οργανισμό ICANN που παρέχει (με το ανάλογο αντίτιμο) διευθύνσεις IP σε ISP's, σε κρατικούς φορείς ή σε ιδιωτικές εταιρίες. </a:t>
            </a:r>
            <a:endParaRPr b="0" lang="el-GR" sz="3200" spc="-1" strike="noStrike">
              <a:latin typeface="Arial"/>
            </a:endParaRPr>
          </a:p>
          <a:p>
            <a:pPr algn="just">
              <a:spcAft>
                <a:spcPts val="1414"/>
              </a:spcAft>
            </a:pPr>
            <a:r>
              <a:rPr b="1" lang="en-US" sz="3200" spc="-1" strike="noStrike">
                <a:solidFill>
                  <a:srgbClr val="000000"/>
                </a:solidFill>
                <a:latin typeface="Times New Roman"/>
                <a:ea typeface="Mangal"/>
              </a:rPr>
              <a:t>Γ.</a:t>
            </a:r>
            <a:r>
              <a:rPr b="0" lang="en-US" sz="3200" spc="-1" strike="noStrike">
                <a:solidFill>
                  <a:srgbClr val="000000"/>
                </a:solidFill>
                <a:latin typeface="Times New Roman"/>
                <a:ea typeface="Mangal"/>
              </a:rPr>
              <a:t> Η δημιουργία του Domain Name System (DNS) οφείλεται σε λόγους πρακτικούς, καθώς δεν ήταν καθόλου εύκολο ν' απομνημονεύει κανείς ατελείωτες σειρές αριθμών προκειμένου να συνδεθεί σε άλλον Η/Υ. </a:t>
            </a:r>
            <a:endParaRPr b="0" lang="el-GR" sz="3200" spc="-1" strike="noStrike">
              <a:latin typeface="Arial"/>
            </a:endParaRPr>
          </a:p>
          <a:p>
            <a:pPr algn="just">
              <a:spcAft>
                <a:spcPts val="1414"/>
              </a:spcAft>
            </a:pPr>
            <a:endParaRPr b="0" lang="el-GR" sz="3200" spc="-1" strike="noStrike">
              <a:latin typeface="Arial"/>
            </a:endParaRPr>
          </a:p>
        </p:txBody>
      </p:sp>
    </p:spTree>
  </p:cSld>
  <mc:AlternateContent>
    <mc:Choice Requires="p14">
      <p:transition spd="slow" p14:dur="2000"/>
    </mc:Choice>
    <mc:Fallback>
      <p:transition spd="slow"/>
    </mc:Fallback>
  </mc:AlternateContent>
</p:sld>
</file>

<file path=ppt/slides/slide4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6" name="TextShape 1"/>
          <p:cNvSpPr txBox="1"/>
          <p:nvPr/>
        </p:nvSpPr>
        <p:spPr>
          <a:xfrm>
            <a:off x="504000" y="283320"/>
            <a:ext cx="9071640" cy="1298160"/>
          </a:xfrm>
          <a:prstGeom prst="rect">
            <a:avLst/>
          </a:prstGeom>
          <a:noFill/>
          <a:ln w="36000">
            <a:solidFill>
              <a:srgbClr val="66ffff"/>
            </a:solidFill>
            <a:round/>
          </a:ln>
        </p:spPr>
        <p:txBody>
          <a:bodyPr lIns="18000" rIns="18000" tIns="18000" bIns="18000" anchor="ctr">
            <a:noAutofit/>
          </a:bodyPr>
          <a:p>
            <a:pPr algn="ctr"/>
            <a:r>
              <a:rPr b="1" lang="el-GR" sz="4000" spc="-1" strike="noStrike">
                <a:latin typeface="Arial"/>
                <a:ea typeface="Microsoft YaHei"/>
              </a:rPr>
              <a:t>Η ΗΛΕΚΤΡΟΝΙΚΗ ΔΙΕΥΘΥΝΣΗ </a:t>
            </a:r>
            <a:br/>
            <a:r>
              <a:rPr b="1" lang="el-GR" sz="4000" spc="-1" strike="noStrike">
                <a:latin typeface="Arial"/>
                <a:ea typeface="Microsoft YaHei"/>
              </a:rPr>
              <a:t>(ΤΟ </a:t>
            </a:r>
            <a:r>
              <a:rPr b="1" lang="en-US" sz="4000" spc="-1" strike="noStrike">
                <a:latin typeface="Arial"/>
                <a:ea typeface="Microsoft YaHei"/>
              </a:rPr>
              <a:t>DOMAIN</a:t>
            </a:r>
            <a:r>
              <a:rPr b="1" lang="el-GR" sz="4000" spc="-1" strike="noStrike">
                <a:latin typeface="Arial"/>
                <a:ea typeface="Microsoft YaHei"/>
              </a:rPr>
              <a:t> </a:t>
            </a:r>
            <a:r>
              <a:rPr b="1" lang="en-US" sz="4000" spc="-1" strike="noStrike">
                <a:latin typeface="Arial"/>
                <a:ea typeface="Microsoft YaHei"/>
              </a:rPr>
              <a:t>NAME</a:t>
            </a:r>
            <a:r>
              <a:rPr b="1" lang="el-GR" sz="4000" spc="-1" strike="noStrike">
                <a:latin typeface="Arial"/>
                <a:ea typeface="Microsoft YaHei"/>
              </a:rPr>
              <a:t>)</a:t>
            </a:r>
            <a:endParaRPr b="0" lang="el-GR" sz="4000" spc="-1" strike="noStrike">
              <a:latin typeface="Arial"/>
            </a:endParaRPr>
          </a:p>
        </p:txBody>
      </p:sp>
      <p:sp>
        <p:nvSpPr>
          <p:cNvPr id="137" name="TextShape 2"/>
          <p:cNvSpPr txBox="1"/>
          <p:nvPr/>
        </p:nvSpPr>
        <p:spPr>
          <a:xfrm>
            <a:off x="486720" y="1659240"/>
            <a:ext cx="9071640" cy="5597280"/>
          </a:xfrm>
          <a:prstGeom prst="rect">
            <a:avLst/>
          </a:prstGeom>
          <a:noFill/>
          <a:ln w="0">
            <a:noFill/>
          </a:ln>
        </p:spPr>
        <p:txBody>
          <a:bodyPr lIns="0" rIns="0" tIns="0" bIns="0">
            <a:noAutofit/>
          </a:bodyPr>
          <a:p>
            <a:pPr algn="just">
              <a:spcAft>
                <a:spcPts val="1414"/>
              </a:spcAft>
            </a:pPr>
            <a:endParaRPr b="0" lang="el-GR" sz="3200" spc="-1" strike="noStrike">
              <a:latin typeface="Arial"/>
            </a:endParaRPr>
          </a:p>
          <a:p>
            <a:pPr algn="just">
              <a:spcAft>
                <a:spcPts val="1414"/>
              </a:spcAft>
            </a:pPr>
            <a:r>
              <a:rPr b="0" lang="en-US" sz="3200" spc="-1" strike="noStrike">
                <a:solidFill>
                  <a:srgbClr val="000000"/>
                </a:solidFill>
                <a:latin typeface="Times New Roman"/>
                <a:ea typeface="Mangal"/>
              </a:rPr>
              <a:t> </a:t>
            </a:r>
            <a:endParaRPr b="0" lang="el-GR" sz="3200" spc="-1" strike="noStrike">
              <a:latin typeface="Arial"/>
            </a:endParaRPr>
          </a:p>
          <a:p>
            <a:pPr algn="just">
              <a:spcAft>
                <a:spcPts val="1414"/>
              </a:spcAft>
            </a:pPr>
            <a:r>
              <a:rPr b="1" lang="en-US" sz="3200" spc="-1" strike="noStrike">
                <a:solidFill>
                  <a:srgbClr val="000000"/>
                </a:solidFill>
                <a:latin typeface="Times New Roman"/>
                <a:ea typeface="Mangal"/>
              </a:rPr>
              <a:t>Δ.</a:t>
            </a:r>
            <a:r>
              <a:rPr b="0" lang="en-US" sz="3200" spc="-1" strike="noStrike">
                <a:solidFill>
                  <a:srgbClr val="000000"/>
                </a:solidFill>
                <a:latin typeface="Times New Roman"/>
                <a:ea typeface="Mangal"/>
              </a:rPr>
              <a:t> Οι σχεδιαστές του DNS δημιούργησαν μια συγκεκριμένη ιεραρχία για τα ονόματα των υπολογιστών.</a:t>
            </a:r>
            <a:endParaRPr b="0" lang="el-GR" sz="3200" spc="-1" strike="noStrike">
              <a:latin typeface="Arial"/>
            </a:endParaRPr>
          </a:p>
          <a:p>
            <a:pPr algn="just">
              <a:spcAft>
                <a:spcPts val="1414"/>
              </a:spcAft>
            </a:pPr>
            <a:r>
              <a:rPr b="0" lang="en-US" sz="3200" spc="-1" strike="noStrike">
                <a:solidFill>
                  <a:srgbClr val="000000"/>
                </a:solidFill>
                <a:latin typeface="Times New Roman"/>
                <a:ea typeface="Mangal"/>
              </a:rPr>
              <a:t>Αυτή είναι της μορφής: </a:t>
            </a:r>
            <a:endParaRPr b="0" lang="el-GR" sz="3200" spc="-1" strike="noStrike">
              <a:latin typeface="Arial"/>
            </a:endParaRPr>
          </a:p>
          <a:p>
            <a:pPr algn="just">
              <a:spcAft>
                <a:spcPts val="1414"/>
              </a:spcAft>
            </a:pPr>
            <a:r>
              <a:rPr b="0" lang="en-US" sz="3200" spc="-1" strike="noStrike">
                <a:solidFill>
                  <a:srgbClr val="000000"/>
                </a:solidFill>
                <a:latin typeface="Times New Roman"/>
                <a:ea typeface="Mangal"/>
              </a:rPr>
              <a:t>mycomputer.mydomain.com.</a:t>
            </a:r>
            <a:endParaRPr b="0" lang="el-GR" sz="3200" spc="-1" strike="noStrike">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9" name="TextShape 1"/>
          <p:cNvSpPr txBox="1"/>
          <p:nvPr/>
        </p:nvSpPr>
        <p:spPr>
          <a:xfrm>
            <a:off x="504000" y="283320"/>
            <a:ext cx="9071640" cy="1298160"/>
          </a:xfrm>
          <a:prstGeom prst="rect">
            <a:avLst/>
          </a:prstGeom>
          <a:noFill/>
          <a:ln w="36000">
            <a:solidFill>
              <a:srgbClr val="66ffff"/>
            </a:solidFill>
            <a:round/>
          </a:ln>
        </p:spPr>
        <p:txBody>
          <a:bodyPr lIns="18000" rIns="18000" tIns="18000" bIns="18000" anchor="ctr">
            <a:noAutofit/>
          </a:bodyPr>
          <a:p>
            <a:pPr algn="ctr"/>
            <a:r>
              <a:rPr b="1" lang="el-GR" sz="4000" spc="-1" strike="noStrike">
                <a:latin typeface="Arial"/>
                <a:ea typeface="Mangal"/>
              </a:rPr>
              <a:t>Εισαγωγικές παρατηρήσεις</a:t>
            </a:r>
            <a:endParaRPr b="0" lang="el-GR" sz="4000" spc="-1" strike="noStrike">
              <a:latin typeface="Arial"/>
            </a:endParaRPr>
          </a:p>
        </p:txBody>
      </p:sp>
      <p:sp>
        <p:nvSpPr>
          <p:cNvPr id="50" name="TextShape 2"/>
          <p:cNvSpPr txBox="1"/>
          <p:nvPr/>
        </p:nvSpPr>
        <p:spPr>
          <a:xfrm>
            <a:off x="504360" y="1753560"/>
            <a:ext cx="9071640" cy="5649120"/>
          </a:xfrm>
          <a:prstGeom prst="rect">
            <a:avLst/>
          </a:prstGeom>
          <a:noFill/>
          <a:ln w="0">
            <a:noFill/>
          </a:ln>
        </p:spPr>
        <p:txBody>
          <a:bodyPr lIns="0" rIns="0" tIns="0" bIns="0">
            <a:noAutofit/>
          </a:bodyPr>
          <a:p>
            <a:pPr algn="just">
              <a:spcAft>
                <a:spcPts val="1414"/>
              </a:spcAft>
            </a:pPr>
            <a:endParaRPr b="0" lang="el-GR" sz="3200" spc="-1" strike="noStrike">
              <a:latin typeface="Arial"/>
            </a:endParaRPr>
          </a:p>
          <a:p>
            <a:pPr algn="just">
              <a:spcAft>
                <a:spcPts val="1414"/>
              </a:spcAft>
            </a:pPr>
            <a:endParaRPr b="0" lang="el-GR" sz="3200" spc="-1" strike="noStrike">
              <a:latin typeface="Arial"/>
            </a:endParaRPr>
          </a:p>
          <a:p>
            <a:pPr algn="just">
              <a:spcAft>
                <a:spcPts val="1414"/>
              </a:spcAft>
            </a:pPr>
            <a:endParaRPr b="0" lang="el-GR" sz="3200" spc="-1" strike="noStrike">
              <a:latin typeface="Arial"/>
            </a:endParaRPr>
          </a:p>
          <a:p>
            <a:pPr algn="just">
              <a:spcAft>
                <a:spcPts val="1414"/>
              </a:spcAft>
            </a:pPr>
            <a:r>
              <a:rPr b="1" lang="el-GR" sz="3200" spc="-1" strike="noStrike">
                <a:latin typeface="Times New Roman"/>
              </a:rPr>
              <a:t>Α.</a:t>
            </a:r>
            <a:r>
              <a:rPr b="0" lang="el-GR" sz="3200" spc="-1" strike="noStrike">
                <a:latin typeface="Times New Roman"/>
              </a:rPr>
              <a:t> Ως κοινωνία της πληροφορίας νοείται το σύνολο των βιοτικών σχέσεων που ανακύπτουν και εξαρτώνται από τη νέα τεχνολογία της πληροφορικής. </a:t>
            </a:r>
            <a:endParaRPr b="0" lang="el-GR" sz="3200" spc="-1" strike="noStrike">
              <a:latin typeface="Arial"/>
            </a:endParaRPr>
          </a:p>
          <a:p>
            <a:pPr algn="just">
              <a:spcAft>
                <a:spcPts val="1414"/>
              </a:spcAft>
            </a:pPr>
            <a:endParaRPr b="0" lang="el-GR" sz="3200" spc="-1" strike="noStrike">
              <a:latin typeface="Arial"/>
            </a:endParaRPr>
          </a:p>
        </p:txBody>
      </p:sp>
    </p:spTree>
  </p:cSld>
  <mc:AlternateContent>
    <mc:Choice Requires="p14">
      <p:transition spd="slow" p14:dur="2000"/>
    </mc:Choice>
    <mc:Fallback>
      <p:transition spd="slow"/>
    </mc:Fallback>
  </mc:AlternateContent>
</p:sld>
</file>

<file path=ppt/slides/slide5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8" name="TextShape 1"/>
          <p:cNvSpPr txBox="1"/>
          <p:nvPr/>
        </p:nvSpPr>
        <p:spPr>
          <a:xfrm>
            <a:off x="504000" y="283320"/>
            <a:ext cx="9071640" cy="1298160"/>
          </a:xfrm>
          <a:prstGeom prst="rect">
            <a:avLst/>
          </a:prstGeom>
          <a:noFill/>
          <a:ln w="36000">
            <a:solidFill>
              <a:srgbClr val="66ffff"/>
            </a:solidFill>
            <a:round/>
          </a:ln>
        </p:spPr>
        <p:txBody>
          <a:bodyPr lIns="18000" rIns="18000" tIns="18000" bIns="18000" anchor="ctr">
            <a:noAutofit/>
          </a:bodyPr>
          <a:p>
            <a:pPr algn="ctr"/>
            <a:r>
              <a:rPr b="1" lang="el-GR" sz="4000" spc="-1" strike="noStrike">
                <a:latin typeface="Arial"/>
                <a:ea typeface="Microsoft YaHei"/>
              </a:rPr>
              <a:t>Η ΗΛΕΚΤΡΟΝΙΚΗ ΔΙΕΥΘΥΝΣΗ </a:t>
            </a:r>
            <a:br/>
            <a:r>
              <a:rPr b="1" lang="el-GR" sz="4000" spc="-1" strike="noStrike">
                <a:latin typeface="Arial"/>
                <a:ea typeface="Microsoft YaHei"/>
              </a:rPr>
              <a:t>(ΤΟ </a:t>
            </a:r>
            <a:r>
              <a:rPr b="1" lang="en-US" sz="4000" spc="-1" strike="noStrike">
                <a:latin typeface="Arial"/>
                <a:ea typeface="Microsoft YaHei"/>
              </a:rPr>
              <a:t>DOMAIN</a:t>
            </a:r>
            <a:r>
              <a:rPr b="1" lang="el-GR" sz="4000" spc="-1" strike="noStrike">
                <a:latin typeface="Arial"/>
                <a:ea typeface="Microsoft YaHei"/>
              </a:rPr>
              <a:t> </a:t>
            </a:r>
            <a:r>
              <a:rPr b="1" lang="en-US" sz="4000" spc="-1" strike="noStrike">
                <a:latin typeface="Arial"/>
                <a:ea typeface="Microsoft YaHei"/>
              </a:rPr>
              <a:t>NAME</a:t>
            </a:r>
            <a:r>
              <a:rPr b="1" lang="el-GR" sz="4000" spc="-1" strike="noStrike">
                <a:latin typeface="Arial"/>
                <a:ea typeface="Microsoft YaHei"/>
              </a:rPr>
              <a:t>)</a:t>
            </a:r>
            <a:endParaRPr b="0" lang="el-GR" sz="4000" spc="-1" strike="noStrike">
              <a:latin typeface="Arial"/>
            </a:endParaRPr>
          </a:p>
        </p:txBody>
      </p:sp>
      <p:sp>
        <p:nvSpPr>
          <p:cNvPr id="139" name="TextShape 2"/>
          <p:cNvSpPr txBox="1"/>
          <p:nvPr/>
        </p:nvSpPr>
        <p:spPr>
          <a:xfrm>
            <a:off x="486720" y="1659240"/>
            <a:ext cx="9071640" cy="5597280"/>
          </a:xfrm>
          <a:prstGeom prst="rect">
            <a:avLst/>
          </a:prstGeom>
          <a:noFill/>
          <a:ln w="0">
            <a:noFill/>
          </a:ln>
        </p:spPr>
        <p:txBody>
          <a:bodyPr lIns="0" rIns="0" tIns="0" bIns="0">
            <a:noAutofit/>
          </a:bodyPr>
          <a:p>
            <a:pPr algn="just">
              <a:spcAft>
                <a:spcPts val="1414"/>
              </a:spcAft>
            </a:pPr>
            <a:endParaRPr b="0" lang="el-GR" sz="3200" spc="-1" strike="noStrike">
              <a:latin typeface="Arial"/>
            </a:endParaRPr>
          </a:p>
          <a:p>
            <a:pPr algn="just">
              <a:spcAft>
                <a:spcPts val="1414"/>
              </a:spcAft>
            </a:pPr>
            <a:endParaRPr b="0" lang="el-GR" sz="3200" spc="-1" strike="noStrike">
              <a:latin typeface="Arial"/>
            </a:endParaRPr>
          </a:p>
          <a:p>
            <a:pPr algn="just">
              <a:spcAft>
                <a:spcPts val="1414"/>
              </a:spcAft>
            </a:pPr>
            <a:endParaRPr b="0" lang="el-GR" sz="3200" spc="-1" strike="noStrike">
              <a:latin typeface="Arial"/>
            </a:endParaRPr>
          </a:p>
          <a:p>
            <a:pPr algn="just">
              <a:spcAft>
                <a:spcPts val="1414"/>
              </a:spcAft>
            </a:pPr>
            <a:r>
              <a:rPr b="0" lang="en-US" sz="3200" spc="-1" strike="noStrike">
                <a:solidFill>
                  <a:srgbClr val="000000"/>
                </a:solidFill>
                <a:latin typeface="Times New Roman"/>
                <a:ea typeface="Mangal"/>
              </a:rPr>
              <a:t>Ε. Οι διευθύνσεις διαβάζονται πάντα από τα δεξιά προς τα αριστερά, με το δεξιότερο μέρος ν' αποτελεί το ανώτερο domain. </a:t>
            </a:r>
            <a:endParaRPr b="0" lang="el-GR" sz="3200" spc="-1" strike="noStrike">
              <a:latin typeface="Arial"/>
            </a:endParaRPr>
          </a:p>
          <a:p>
            <a:pPr algn="just">
              <a:spcAft>
                <a:spcPts val="1414"/>
              </a:spcAft>
            </a:pPr>
            <a:r>
              <a:rPr b="0" lang="en-US" sz="3200" spc="-1" strike="noStrike">
                <a:solidFill>
                  <a:srgbClr val="000000"/>
                </a:solidFill>
                <a:latin typeface="Times New Roman"/>
                <a:ea typeface="Mangal"/>
              </a:rPr>
              <a:t>ΣΤ. H τελεία (dot) χρησιμοποιείται ως διαχωριστικό των επιπέδων των domains. </a:t>
            </a:r>
            <a:endParaRPr b="0" lang="el-GR" sz="3200" spc="-1" strike="noStrike">
              <a:latin typeface="Arial"/>
            </a:endParaRPr>
          </a:p>
        </p:txBody>
      </p:sp>
    </p:spTree>
  </p:cSld>
  <mc:AlternateContent>
    <mc:Choice Requires="p14">
      <p:transition spd="slow" p14:dur="2000"/>
    </mc:Choice>
    <mc:Fallback>
      <p:transition spd="slow"/>
    </mc:Fallback>
  </mc:AlternateContent>
</p:sld>
</file>

<file path=ppt/slides/slide5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0" name="TextShape 1"/>
          <p:cNvSpPr txBox="1"/>
          <p:nvPr/>
        </p:nvSpPr>
        <p:spPr>
          <a:xfrm>
            <a:off x="504000" y="283320"/>
            <a:ext cx="9071640" cy="1298160"/>
          </a:xfrm>
          <a:prstGeom prst="rect">
            <a:avLst/>
          </a:prstGeom>
          <a:noFill/>
          <a:ln w="36000">
            <a:solidFill>
              <a:srgbClr val="66ffff"/>
            </a:solidFill>
            <a:round/>
          </a:ln>
        </p:spPr>
        <p:txBody>
          <a:bodyPr lIns="18000" rIns="18000" tIns="18000" bIns="18000" anchor="ctr">
            <a:noAutofit/>
          </a:bodyPr>
          <a:p>
            <a:pPr algn="ctr"/>
            <a:r>
              <a:rPr b="1" lang="el-GR" sz="4000" spc="-1" strike="noStrike">
                <a:latin typeface="Arial"/>
                <a:ea typeface="Microsoft YaHei"/>
              </a:rPr>
              <a:t>Η ΗΛΕΚΤΡΟΝΙΚΗ ΔΙΕΥΘΥΝΣΗ </a:t>
            </a:r>
            <a:br/>
            <a:r>
              <a:rPr b="1" lang="el-GR" sz="4000" spc="-1" strike="noStrike">
                <a:latin typeface="Arial"/>
                <a:ea typeface="Microsoft YaHei"/>
              </a:rPr>
              <a:t>(ΤΟ </a:t>
            </a:r>
            <a:r>
              <a:rPr b="1" lang="en-US" sz="4000" spc="-1" strike="noStrike">
                <a:latin typeface="Arial"/>
                <a:ea typeface="Microsoft YaHei"/>
              </a:rPr>
              <a:t>DOMAIN</a:t>
            </a:r>
            <a:r>
              <a:rPr b="1" lang="el-GR" sz="4000" spc="-1" strike="noStrike">
                <a:latin typeface="Arial"/>
                <a:ea typeface="Microsoft YaHei"/>
              </a:rPr>
              <a:t> </a:t>
            </a:r>
            <a:r>
              <a:rPr b="1" lang="en-US" sz="4000" spc="-1" strike="noStrike">
                <a:latin typeface="Arial"/>
                <a:ea typeface="Microsoft YaHei"/>
              </a:rPr>
              <a:t>NAME</a:t>
            </a:r>
            <a:r>
              <a:rPr b="1" lang="el-GR" sz="4000" spc="-1" strike="noStrike">
                <a:latin typeface="Arial"/>
                <a:ea typeface="Microsoft YaHei"/>
              </a:rPr>
              <a:t>)</a:t>
            </a:r>
            <a:endParaRPr b="0" lang="el-GR" sz="4000" spc="-1" strike="noStrike">
              <a:latin typeface="Arial"/>
            </a:endParaRPr>
          </a:p>
        </p:txBody>
      </p:sp>
      <p:sp>
        <p:nvSpPr>
          <p:cNvPr id="141" name="TextShape 2"/>
          <p:cNvSpPr txBox="1"/>
          <p:nvPr/>
        </p:nvSpPr>
        <p:spPr>
          <a:xfrm>
            <a:off x="486720" y="1659240"/>
            <a:ext cx="9071640" cy="5772240"/>
          </a:xfrm>
          <a:prstGeom prst="rect">
            <a:avLst/>
          </a:prstGeom>
          <a:noFill/>
          <a:ln w="0">
            <a:noFill/>
          </a:ln>
        </p:spPr>
        <p:txBody>
          <a:bodyPr lIns="0" rIns="0" tIns="0" bIns="0">
            <a:noAutofit/>
          </a:bodyPr>
          <a:p>
            <a:pPr algn="just">
              <a:spcAft>
                <a:spcPts val="1414"/>
              </a:spcAft>
            </a:pPr>
            <a:r>
              <a:rPr b="1" lang="en-US" sz="3200" spc="-1" strike="noStrike">
                <a:solidFill>
                  <a:srgbClr val="000000"/>
                </a:solidFill>
                <a:latin typeface="Times New Roman"/>
                <a:ea typeface="Mangal"/>
              </a:rPr>
              <a:t>Ζ.</a:t>
            </a:r>
            <a:r>
              <a:rPr b="0" lang="en-US" sz="3200" spc="-1" strike="noStrike">
                <a:solidFill>
                  <a:srgbClr val="000000"/>
                </a:solidFill>
                <a:latin typeface="Times New Roman"/>
                <a:ea typeface="Mangal"/>
              </a:rPr>
              <a:t> Πέρα από το .com τα υπόλοιπα domains ανώτερου επιπέδου είναι: </a:t>
            </a:r>
            <a:endParaRPr b="0" lang="el-GR" sz="3200" spc="-1" strike="noStrike">
              <a:latin typeface="Arial"/>
            </a:endParaRPr>
          </a:p>
          <a:p>
            <a:pPr algn="just">
              <a:spcAft>
                <a:spcPts val="1414"/>
              </a:spcAft>
            </a:pPr>
            <a:r>
              <a:rPr b="0" lang="en-US" sz="3200" spc="-1" strike="noStrike">
                <a:solidFill>
                  <a:srgbClr val="000000"/>
                </a:solidFill>
                <a:latin typeface="Times New Roman"/>
                <a:ea typeface="Mangal"/>
              </a:rPr>
              <a:t>.gov: κυβερνητικοί οργανισμοί </a:t>
            </a:r>
            <a:endParaRPr b="0" lang="el-GR" sz="3200" spc="-1" strike="noStrike">
              <a:latin typeface="Arial"/>
            </a:endParaRPr>
          </a:p>
          <a:p>
            <a:pPr algn="just">
              <a:spcAft>
                <a:spcPts val="1414"/>
              </a:spcAft>
            </a:pPr>
            <a:r>
              <a:rPr b="0" lang="en-US" sz="3200" spc="-1" strike="noStrike">
                <a:solidFill>
                  <a:srgbClr val="000000"/>
                </a:solidFill>
                <a:latin typeface="Times New Roman"/>
                <a:ea typeface="Mangal"/>
              </a:rPr>
              <a:t>.mil: στρατιωτικοί οργανισμοί </a:t>
            </a:r>
            <a:endParaRPr b="0" lang="el-GR" sz="3200" spc="-1" strike="noStrike">
              <a:latin typeface="Arial"/>
            </a:endParaRPr>
          </a:p>
          <a:p>
            <a:pPr algn="just">
              <a:spcAft>
                <a:spcPts val="1414"/>
              </a:spcAft>
            </a:pPr>
            <a:r>
              <a:rPr b="0" lang="en-US" sz="3200" spc="-1" strike="noStrike">
                <a:solidFill>
                  <a:srgbClr val="000000"/>
                </a:solidFill>
                <a:latin typeface="Times New Roman"/>
                <a:ea typeface="Mangal"/>
              </a:rPr>
              <a:t>.net: οργανισμοί που παρέχουν υπηρεσίες Διαδικτύου </a:t>
            </a:r>
            <a:endParaRPr b="0" lang="el-GR" sz="3200" spc="-1" strike="noStrike">
              <a:latin typeface="Arial"/>
            </a:endParaRPr>
          </a:p>
          <a:p>
            <a:pPr algn="just">
              <a:spcAft>
                <a:spcPts val="1414"/>
              </a:spcAft>
            </a:pPr>
            <a:r>
              <a:rPr b="0" lang="en-US" sz="3200" spc="-1" strike="noStrike">
                <a:solidFill>
                  <a:srgbClr val="000000"/>
                </a:solidFill>
                <a:latin typeface="Times New Roman"/>
                <a:ea typeface="Mangal"/>
              </a:rPr>
              <a:t>.org: οργανισμοί μη κερδοσκοπικού χαρακτήρα </a:t>
            </a:r>
            <a:endParaRPr b="0" lang="el-GR" sz="3200" spc="-1" strike="noStrike">
              <a:latin typeface="Arial"/>
            </a:endParaRPr>
          </a:p>
          <a:p>
            <a:pPr algn="just">
              <a:spcAft>
                <a:spcPts val="1414"/>
              </a:spcAft>
            </a:pPr>
            <a:r>
              <a:rPr b="0" lang="en-US" sz="3200" spc="-1" strike="noStrike">
                <a:solidFill>
                  <a:srgbClr val="000000"/>
                </a:solidFill>
                <a:latin typeface="Times New Roman"/>
                <a:ea typeface="Mangal"/>
              </a:rPr>
              <a:t>.edu: εκπαιδευτικοί οργανισμοί όπως πανεπιστήμια </a:t>
            </a:r>
            <a:endParaRPr b="0" lang="el-GR" sz="3200" spc="-1" strike="noStrike">
              <a:latin typeface="Arial"/>
            </a:endParaRPr>
          </a:p>
          <a:p>
            <a:pPr algn="just">
              <a:spcAft>
                <a:spcPts val="1414"/>
              </a:spcAft>
            </a:pPr>
            <a:r>
              <a:rPr b="0" lang="en-US" sz="3200" spc="-1" strike="noStrike">
                <a:solidFill>
                  <a:srgbClr val="000000"/>
                </a:solidFill>
                <a:latin typeface="Times New Roman"/>
                <a:ea typeface="Mangal"/>
              </a:rPr>
              <a:t>.xx: χαρακτηρίζει domain μιας χώρας όπως .gr για την Ελλάδα, .it για την Ιταλία .de για τη Γερμανία κοκ., και </a:t>
            </a:r>
            <a:endParaRPr b="0" lang="el-GR" sz="3200" spc="-1" strike="noStrike">
              <a:latin typeface="Arial"/>
            </a:endParaRPr>
          </a:p>
          <a:p>
            <a:pPr algn="just">
              <a:spcAft>
                <a:spcPts val="1414"/>
              </a:spcAft>
            </a:pPr>
            <a:r>
              <a:rPr b="0" lang="en-US" sz="3200" spc="-1" strike="noStrike">
                <a:solidFill>
                  <a:srgbClr val="000000"/>
                </a:solidFill>
                <a:latin typeface="Times New Roman"/>
                <a:ea typeface="Mangal"/>
              </a:rPr>
              <a:t>.eu: Ευρωπαϊκή Ένωση.</a:t>
            </a:r>
            <a:endParaRPr b="0" lang="el-GR" sz="3200" spc="-1" strike="noStrike">
              <a:latin typeface="Arial"/>
            </a:endParaRPr>
          </a:p>
        </p:txBody>
      </p:sp>
    </p:spTree>
  </p:cSld>
  <mc:AlternateContent>
    <mc:Choice Requires="p14">
      <p:transition spd="slow" p14:dur="2000"/>
    </mc:Choice>
    <mc:Fallback>
      <p:transition spd="slow"/>
    </mc:Fallback>
  </mc:AlternateContent>
</p:sld>
</file>

<file path=ppt/slides/slide5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2" name="TextShape 1"/>
          <p:cNvSpPr txBox="1"/>
          <p:nvPr/>
        </p:nvSpPr>
        <p:spPr>
          <a:xfrm>
            <a:off x="504000" y="283320"/>
            <a:ext cx="9071640" cy="1298160"/>
          </a:xfrm>
          <a:prstGeom prst="rect">
            <a:avLst/>
          </a:prstGeom>
          <a:noFill/>
          <a:ln w="36000">
            <a:solidFill>
              <a:srgbClr val="66ffff"/>
            </a:solidFill>
            <a:round/>
          </a:ln>
        </p:spPr>
        <p:txBody>
          <a:bodyPr lIns="18000" rIns="18000" tIns="18000" bIns="18000" anchor="ctr">
            <a:noAutofit/>
          </a:bodyPr>
          <a:p>
            <a:pPr algn="ctr"/>
            <a:r>
              <a:rPr b="1" lang="el-GR" sz="4000" spc="-1" strike="noStrike">
                <a:latin typeface="Arial"/>
                <a:ea typeface="Microsoft YaHei"/>
              </a:rPr>
              <a:t>Η ΗΛΕΚΤΡΟΝΙΚΗ ΔΙΕΥΘΥΝΣΗ </a:t>
            </a:r>
            <a:br/>
            <a:r>
              <a:rPr b="1" lang="el-GR" sz="4000" spc="-1" strike="noStrike">
                <a:latin typeface="Arial"/>
                <a:ea typeface="Microsoft YaHei"/>
              </a:rPr>
              <a:t>(ΤΟ </a:t>
            </a:r>
            <a:r>
              <a:rPr b="1" lang="en-US" sz="4000" spc="-1" strike="noStrike">
                <a:latin typeface="Arial"/>
                <a:ea typeface="Microsoft YaHei"/>
              </a:rPr>
              <a:t>DOMAIN</a:t>
            </a:r>
            <a:r>
              <a:rPr b="1" lang="el-GR" sz="4000" spc="-1" strike="noStrike">
                <a:latin typeface="Arial"/>
                <a:ea typeface="Microsoft YaHei"/>
              </a:rPr>
              <a:t> </a:t>
            </a:r>
            <a:r>
              <a:rPr b="1" lang="en-US" sz="4000" spc="-1" strike="noStrike">
                <a:latin typeface="Arial"/>
                <a:ea typeface="Microsoft YaHei"/>
              </a:rPr>
              <a:t>NAME</a:t>
            </a:r>
            <a:r>
              <a:rPr b="1" lang="el-GR" sz="4000" spc="-1" strike="noStrike">
                <a:latin typeface="Arial"/>
                <a:ea typeface="Microsoft YaHei"/>
              </a:rPr>
              <a:t>)</a:t>
            </a:r>
            <a:endParaRPr b="0" lang="el-GR" sz="4000" spc="-1" strike="noStrike">
              <a:latin typeface="Arial"/>
            </a:endParaRPr>
          </a:p>
        </p:txBody>
      </p:sp>
      <p:sp>
        <p:nvSpPr>
          <p:cNvPr id="143" name="TextShape 2"/>
          <p:cNvSpPr txBox="1"/>
          <p:nvPr/>
        </p:nvSpPr>
        <p:spPr>
          <a:xfrm>
            <a:off x="486720" y="1659240"/>
            <a:ext cx="9071640" cy="5597280"/>
          </a:xfrm>
          <a:prstGeom prst="rect">
            <a:avLst/>
          </a:prstGeom>
          <a:noFill/>
          <a:ln w="0">
            <a:noFill/>
          </a:ln>
        </p:spPr>
        <p:txBody>
          <a:bodyPr lIns="0" rIns="0" tIns="0" bIns="0">
            <a:noAutofit/>
          </a:bodyPr>
          <a:p>
            <a:pPr algn="just">
              <a:spcAft>
                <a:spcPts val="1414"/>
              </a:spcAft>
            </a:pPr>
            <a:endParaRPr b="0" lang="el-GR" sz="3200" spc="-1" strike="noStrike">
              <a:latin typeface="Arial"/>
            </a:endParaRPr>
          </a:p>
          <a:p>
            <a:pPr algn="just">
              <a:spcAft>
                <a:spcPts val="1414"/>
              </a:spcAft>
            </a:pPr>
            <a:endParaRPr b="0" lang="el-GR" sz="3200" spc="-1" strike="noStrike">
              <a:latin typeface="Arial"/>
            </a:endParaRPr>
          </a:p>
          <a:p>
            <a:pPr algn="just">
              <a:spcAft>
                <a:spcPts val="1414"/>
              </a:spcAft>
            </a:pPr>
            <a:r>
              <a:rPr b="1" lang="en-US" sz="3200" spc="-1" strike="noStrike">
                <a:solidFill>
                  <a:srgbClr val="000000"/>
                </a:solidFill>
                <a:latin typeface="Times New Roman"/>
                <a:ea typeface="Mangal"/>
              </a:rPr>
              <a:t>Η.</a:t>
            </a:r>
            <a:r>
              <a:rPr b="0" lang="en-US" sz="3200" spc="-1" strike="noStrike">
                <a:solidFill>
                  <a:srgbClr val="000000"/>
                </a:solidFill>
                <a:latin typeface="Times New Roman"/>
                <a:ea typeface="Mangal"/>
              </a:rPr>
              <a:t> Υπεύθυνος για την ονοματοδοσία (παροχή domain) για .gov, .mil, .net, .org και .edu είναι ο ICANN αν και υπάρχει πλήθος οργανισμών όπως η InterNIC και η Network Solutions που παρέχουν domain names, ενώ τα domain κάθε χώρας ελέγχονται από κρατικούς φορείς. Οι κατάλογοι του DNS βρίσκονται σε dedicated servers, που ονομάζονται DNS servers ή name servers.</a:t>
            </a:r>
            <a:endParaRPr b="0" lang="el-GR" sz="3200" spc="-1" strike="noStrike">
              <a:latin typeface="Arial"/>
            </a:endParaRPr>
          </a:p>
        </p:txBody>
      </p:sp>
    </p:spTree>
  </p:cSld>
  <mc:AlternateContent>
    <mc:Choice Requires="p14">
      <p:transition spd="slow" p14:dur="2000"/>
    </mc:Choice>
    <mc:Fallback>
      <p:transition spd="slow"/>
    </mc:Fallback>
  </mc:AlternateContent>
</p:sld>
</file>

<file path=ppt/slides/slide5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4" name="TextShape 1"/>
          <p:cNvSpPr txBox="1"/>
          <p:nvPr/>
        </p:nvSpPr>
        <p:spPr>
          <a:xfrm>
            <a:off x="504000" y="283320"/>
            <a:ext cx="9071640" cy="1298160"/>
          </a:xfrm>
          <a:prstGeom prst="rect">
            <a:avLst/>
          </a:prstGeom>
          <a:noFill/>
          <a:ln w="36000">
            <a:solidFill>
              <a:srgbClr val="66ffff"/>
            </a:solidFill>
            <a:round/>
          </a:ln>
        </p:spPr>
        <p:txBody>
          <a:bodyPr lIns="18000" rIns="18000" tIns="18000" bIns="18000" anchor="ctr">
            <a:noAutofit/>
          </a:bodyPr>
          <a:p>
            <a:pPr algn="ctr"/>
            <a:r>
              <a:rPr b="1" lang="el-GR" sz="4000" spc="-1" strike="noStrike">
                <a:latin typeface="Arial"/>
                <a:ea typeface="Microsoft YaHei"/>
              </a:rPr>
              <a:t>Η ΗΛΕΚΤΡΟΝΙΚΗ ΔΙΕΥΘΥΝΣΗ </a:t>
            </a:r>
            <a:br/>
            <a:r>
              <a:rPr b="1" lang="el-GR" sz="4000" spc="-1" strike="noStrike">
                <a:latin typeface="Arial"/>
                <a:ea typeface="Microsoft YaHei"/>
              </a:rPr>
              <a:t>(ΤΟ </a:t>
            </a:r>
            <a:r>
              <a:rPr b="1" lang="en-US" sz="4000" spc="-1" strike="noStrike">
                <a:latin typeface="Arial"/>
                <a:ea typeface="Microsoft YaHei"/>
              </a:rPr>
              <a:t>DOMAIN</a:t>
            </a:r>
            <a:r>
              <a:rPr b="1" lang="el-GR" sz="4000" spc="-1" strike="noStrike">
                <a:latin typeface="Arial"/>
                <a:ea typeface="Microsoft YaHei"/>
              </a:rPr>
              <a:t> </a:t>
            </a:r>
            <a:r>
              <a:rPr b="1" lang="en-US" sz="4000" spc="-1" strike="noStrike">
                <a:latin typeface="Arial"/>
                <a:ea typeface="Microsoft YaHei"/>
              </a:rPr>
              <a:t>NAME</a:t>
            </a:r>
            <a:r>
              <a:rPr b="1" lang="el-GR" sz="4000" spc="-1" strike="noStrike">
                <a:latin typeface="Arial"/>
                <a:ea typeface="Microsoft YaHei"/>
              </a:rPr>
              <a:t>)</a:t>
            </a:r>
            <a:endParaRPr b="0" lang="el-GR" sz="4000" spc="-1" strike="noStrike">
              <a:latin typeface="Arial"/>
            </a:endParaRPr>
          </a:p>
        </p:txBody>
      </p:sp>
      <p:sp>
        <p:nvSpPr>
          <p:cNvPr id="145" name="TextShape 2"/>
          <p:cNvSpPr txBox="1"/>
          <p:nvPr/>
        </p:nvSpPr>
        <p:spPr>
          <a:xfrm>
            <a:off x="486720" y="1659240"/>
            <a:ext cx="9071640" cy="5869080"/>
          </a:xfrm>
          <a:prstGeom prst="rect">
            <a:avLst/>
          </a:prstGeom>
          <a:noFill/>
          <a:ln w="0">
            <a:noFill/>
          </a:ln>
        </p:spPr>
        <p:txBody>
          <a:bodyPr lIns="0" rIns="0" tIns="0" bIns="0">
            <a:noAutofit/>
          </a:bodyPr>
          <a:p>
            <a:pPr algn="just">
              <a:spcAft>
                <a:spcPts val="1414"/>
              </a:spcAft>
            </a:pPr>
            <a:r>
              <a:rPr b="0" lang="en-US" sz="3200" spc="-1" strike="noStrike">
                <a:solidFill>
                  <a:srgbClr val="000000"/>
                </a:solidFill>
                <a:latin typeface="Times New Roman"/>
                <a:ea typeface="Mangal"/>
              </a:rPr>
              <a:t>Θ. Το DNS λειτουργεί ως εξής. Κάθε φορά που κάποιος χρήστης πληκτρολογεί τη διεύθυνση ενός site στον browser του Η/Υ, αποστέλλεται σχετικό αίτημα στον DNS server του ISP. Αυτός αν έχει τη σχετική καταχώρηση στον κατάλογό του επιστρέφει τη διεύθυνση IP, του site και ο υπολογιστής σας στη συνέχεια απευθύνει αίτημα στο web server για πρόσβαση στο site. Αν δεν έχει αυτήν την καταχώρηση αποστέλλει στον υπολογιστή σας τη διεύθυνση ενός DNS server, που γνωρίζει τη ζητούμενη διεύθυνση IP. Έτσι, μετά από μια σειρά ερωταποκρίσεων το site εμφανίζεται στον browser χωρίς όλ' αυτά βέβαια να γίνονται αντιληπτά στο χρήστη. </a:t>
            </a:r>
            <a:endParaRPr b="0" lang="el-GR" sz="3200" spc="-1" strike="noStrike">
              <a:latin typeface="Arial"/>
            </a:endParaRPr>
          </a:p>
        </p:txBody>
      </p:sp>
    </p:spTree>
  </p:cSld>
  <mc:AlternateContent>
    <mc:Choice Requires="p14">
      <p:transition spd="slow" p14:dur="2000"/>
    </mc:Choice>
    <mc:Fallback>
      <p:transition spd="slow"/>
    </mc:Fallback>
  </mc:AlternateContent>
</p:sld>
</file>

<file path=ppt/slides/slide5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6" name="TextShape 1"/>
          <p:cNvSpPr txBox="1"/>
          <p:nvPr/>
        </p:nvSpPr>
        <p:spPr>
          <a:xfrm>
            <a:off x="504000" y="283320"/>
            <a:ext cx="9071640" cy="1298160"/>
          </a:xfrm>
          <a:prstGeom prst="rect">
            <a:avLst/>
          </a:prstGeom>
          <a:noFill/>
          <a:ln w="36000">
            <a:solidFill>
              <a:srgbClr val="66ffff"/>
            </a:solidFill>
            <a:round/>
          </a:ln>
        </p:spPr>
        <p:txBody>
          <a:bodyPr lIns="18000" rIns="18000" tIns="18000" bIns="18000" anchor="ctr">
            <a:noAutofit/>
          </a:bodyPr>
          <a:p>
            <a:pPr algn="ctr"/>
            <a:r>
              <a:rPr b="1" lang="el-GR" sz="4000" spc="-1" strike="noStrike">
                <a:latin typeface="Arial"/>
                <a:ea typeface="Microsoft YaHei"/>
              </a:rPr>
              <a:t>Η ΗΛΕΚΤΡΟΝΙΚΗ ΔΙΕΥΘΥΝΣΗ </a:t>
            </a:r>
            <a:br/>
            <a:r>
              <a:rPr b="1" lang="el-GR" sz="4000" spc="-1" strike="noStrike">
                <a:latin typeface="Arial"/>
                <a:ea typeface="Microsoft YaHei"/>
              </a:rPr>
              <a:t>(ΤΟ </a:t>
            </a:r>
            <a:r>
              <a:rPr b="1" lang="en-US" sz="4000" spc="-1" strike="noStrike">
                <a:latin typeface="Arial"/>
                <a:ea typeface="Microsoft YaHei"/>
              </a:rPr>
              <a:t>DOMAIN</a:t>
            </a:r>
            <a:r>
              <a:rPr b="1" lang="el-GR" sz="4000" spc="-1" strike="noStrike">
                <a:latin typeface="Arial"/>
                <a:ea typeface="Microsoft YaHei"/>
              </a:rPr>
              <a:t> </a:t>
            </a:r>
            <a:r>
              <a:rPr b="1" lang="en-US" sz="4000" spc="-1" strike="noStrike">
                <a:latin typeface="Arial"/>
                <a:ea typeface="Microsoft YaHei"/>
              </a:rPr>
              <a:t>NAME</a:t>
            </a:r>
            <a:r>
              <a:rPr b="1" lang="el-GR" sz="4000" spc="-1" strike="noStrike">
                <a:latin typeface="Arial"/>
                <a:ea typeface="Microsoft YaHei"/>
              </a:rPr>
              <a:t>)</a:t>
            </a:r>
            <a:endParaRPr b="0" lang="el-GR" sz="4000" spc="-1" strike="noStrike">
              <a:latin typeface="Arial"/>
            </a:endParaRPr>
          </a:p>
        </p:txBody>
      </p:sp>
      <p:sp>
        <p:nvSpPr>
          <p:cNvPr id="147" name="TextShape 2"/>
          <p:cNvSpPr txBox="1"/>
          <p:nvPr/>
        </p:nvSpPr>
        <p:spPr>
          <a:xfrm>
            <a:off x="486720" y="1659240"/>
            <a:ext cx="9071640" cy="5597280"/>
          </a:xfrm>
          <a:prstGeom prst="rect">
            <a:avLst/>
          </a:prstGeom>
          <a:noFill/>
          <a:ln w="0">
            <a:noFill/>
          </a:ln>
        </p:spPr>
        <p:txBody>
          <a:bodyPr lIns="0" rIns="0" tIns="0" bIns="0">
            <a:noAutofit/>
          </a:bodyPr>
          <a:p>
            <a:pPr algn="just">
              <a:spcAft>
                <a:spcPts val="1414"/>
              </a:spcAft>
            </a:pPr>
            <a:endParaRPr b="0" lang="el-GR" sz="3200" spc="-1" strike="noStrike">
              <a:latin typeface="Arial"/>
            </a:endParaRPr>
          </a:p>
          <a:p>
            <a:pPr algn="just">
              <a:spcAft>
                <a:spcPts val="1414"/>
              </a:spcAft>
            </a:pPr>
            <a:r>
              <a:rPr b="1" lang="el-GR" sz="3200" spc="-1" strike="noStrike">
                <a:solidFill>
                  <a:srgbClr val="000000"/>
                </a:solidFill>
                <a:latin typeface="Times New Roman"/>
                <a:ea typeface="Mangal"/>
              </a:rPr>
              <a:t>Ι.</a:t>
            </a:r>
            <a:r>
              <a:rPr b="0" lang="el-GR" sz="3200" spc="-1" strike="noStrike">
                <a:solidFill>
                  <a:srgbClr val="000000"/>
                </a:solidFill>
                <a:latin typeface="Times New Roman"/>
                <a:ea typeface="Mangal"/>
              </a:rPr>
              <a:t> Οι κατάλογοι των </a:t>
            </a:r>
            <a:r>
              <a:rPr b="0" lang="en-US" sz="3200" spc="-1" strike="noStrike">
                <a:solidFill>
                  <a:srgbClr val="000000"/>
                </a:solidFill>
                <a:latin typeface="Times New Roman"/>
                <a:ea typeface="Mangal"/>
              </a:rPr>
              <a:t>DNS</a:t>
            </a:r>
            <a:r>
              <a:rPr b="0" lang="el-GR" sz="3200" spc="-1" strike="noStrike">
                <a:solidFill>
                  <a:srgbClr val="000000"/>
                </a:solidFill>
                <a:latin typeface="Times New Roman"/>
                <a:ea typeface="Mangal"/>
              </a:rPr>
              <a:t> </a:t>
            </a:r>
            <a:r>
              <a:rPr b="0" lang="en-US" sz="3200" spc="-1" strike="noStrike">
                <a:solidFill>
                  <a:srgbClr val="000000"/>
                </a:solidFill>
                <a:latin typeface="Times New Roman"/>
                <a:ea typeface="Mangal"/>
              </a:rPr>
              <a:t>servers</a:t>
            </a:r>
            <a:r>
              <a:rPr b="0" lang="el-GR" sz="3200" spc="-1" strike="noStrike">
                <a:solidFill>
                  <a:srgbClr val="000000"/>
                </a:solidFill>
                <a:latin typeface="Times New Roman"/>
                <a:ea typeface="Mangal"/>
              </a:rPr>
              <a:t> περιλαμβάνουν υπολογιστές, που είναι μόνιμα συνδεδεμένοι στο Διαδίκτυο, επειδή οι </a:t>
            </a:r>
            <a:r>
              <a:rPr b="0" i="1" lang="en-US" sz="3200" spc="-1" strike="noStrike">
                <a:solidFill>
                  <a:srgbClr val="000000"/>
                </a:solidFill>
                <a:latin typeface="Times New Roman"/>
                <a:ea typeface="Mangal"/>
              </a:rPr>
              <a:t>IP</a:t>
            </a:r>
            <a:r>
              <a:rPr b="0" i="1" lang="el-GR" sz="3200" spc="-1" strike="noStrike">
                <a:solidFill>
                  <a:srgbClr val="000000"/>
                </a:solidFill>
                <a:latin typeface="Times New Roman"/>
                <a:ea typeface="Mangal"/>
              </a:rPr>
              <a:t> διευθύνσεις τους δεν αλλάζουν. </a:t>
            </a:r>
            <a:endParaRPr b="0" lang="el-GR" sz="3200" spc="-1" strike="noStrike">
              <a:latin typeface="Arial"/>
            </a:endParaRPr>
          </a:p>
          <a:p>
            <a:pPr algn="just">
              <a:spcAft>
                <a:spcPts val="1414"/>
              </a:spcAft>
            </a:pPr>
            <a:endParaRPr b="0" lang="el-GR" sz="3200" spc="-1" strike="noStrike">
              <a:latin typeface="Arial"/>
            </a:endParaRPr>
          </a:p>
          <a:p>
            <a:pPr algn="just">
              <a:spcAft>
                <a:spcPts val="1414"/>
              </a:spcAft>
            </a:pPr>
            <a:r>
              <a:rPr b="0" i="1" lang="el-GR" sz="3200" spc="-1" strike="noStrike">
                <a:solidFill>
                  <a:srgbClr val="000000"/>
                </a:solidFill>
                <a:latin typeface="Times New Roman"/>
                <a:ea typeface="Mangal"/>
              </a:rPr>
              <a:t>Οι οικιακές συνδέσεις εφόσον δεν έχουν στατική ip έχουν σχεδόν πάντα διαφορετική ip. </a:t>
            </a:r>
            <a:endParaRPr b="0" lang="el-GR" sz="3200" spc="-1" strike="noStrike">
              <a:latin typeface="Arial"/>
            </a:endParaRPr>
          </a:p>
        </p:txBody>
      </p:sp>
    </p:spTree>
  </p:cSld>
  <mc:AlternateContent>
    <mc:Choice Requires="p14">
      <p:transition spd="slow" p14:dur="2000"/>
    </mc:Choice>
    <mc:Fallback>
      <p:transition spd="slow"/>
    </mc:Fallback>
  </mc:AlternateContent>
</p:sld>
</file>

<file path=ppt/slides/slide5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8" name="TextShape 1"/>
          <p:cNvSpPr txBox="1"/>
          <p:nvPr/>
        </p:nvSpPr>
        <p:spPr>
          <a:xfrm>
            <a:off x="504000" y="283320"/>
            <a:ext cx="9071640" cy="1298160"/>
          </a:xfrm>
          <a:prstGeom prst="rect">
            <a:avLst/>
          </a:prstGeom>
          <a:noFill/>
          <a:ln w="36000">
            <a:solidFill>
              <a:srgbClr val="66ffff"/>
            </a:solidFill>
            <a:round/>
          </a:ln>
        </p:spPr>
        <p:txBody>
          <a:bodyPr lIns="18000" rIns="18000" tIns="18000" bIns="18000" anchor="ctr">
            <a:noAutofit/>
          </a:bodyPr>
          <a:p>
            <a:pPr algn="ctr"/>
            <a:r>
              <a:rPr b="1" lang="el-GR" sz="4000" spc="-1" strike="noStrike">
                <a:latin typeface="Arial"/>
                <a:ea typeface="Microsoft YaHei"/>
              </a:rPr>
              <a:t>Η ΗΛΕΚΤΡΟΝΙΚΗ ΔΙΕΥΘΥΝΣΗ </a:t>
            </a:r>
            <a:br/>
            <a:r>
              <a:rPr b="1" lang="el-GR" sz="4000" spc="-1" strike="noStrike">
                <a:latin typeface="Arial"/>
                <a:ea typeface="Microsoft YaHei"/>
              </a:rPr>
              <a:t>(ΤΟ </a:t>
            </a:r>
            <a:r>
              <a:rPr b="1" lang="en-US" sz="4000" spc="-1" strike="noStrike">
                <a:latin typeface="Arial"/>
                <a:ea typeface="Microsoft YaHei"/>
              </a:rPr>
              <a:t>DOMAIN</a:t>
            </a:r>
            <a:r>
              <a:rPr b="1" lang="el-GR" sz="4000" spc="-1" strike="noStrike">
                <a:latin typeface="Arial"/>
                <a:ea typeface="Microsoft YaHei"/>
              </a:rPr>
              <a:t> </a:t>
            </a:r>
            <a:r>
              <a:rPr b="1" lang="en-US" sz="4000" spc="-1" strike="noStrike">
                <a:latin typeface="Arial"/>
                <a:ea typeface="Microsoft YaHei"/>
              </a:rPr>
              <a:t>NAME</a:t>
            </a:r>
            <a:r>
              <a:rPr b="1" lang="el-GR" sz="4000" spc="-1" strike="noStrike">
                <a:latin typeface="Arial"/>
                <a:ea typeface="Microsoft YaHei"/>
              </a:rPr>
              <a:t>)</a:t>
            </a:r>
            <a:endParaRPr b="0" lang="el-GR" sz="4000" spc="-1" strike="noStrike">
              <a:latin typeface="Arial"/>
            </a:endParaRPr>
          </a:p>
        </p:txBody>
      </p:sp>
      <p:sp>
        <p:nvSpPr>
          <p:cNvPr id="149" name="TextShape 2"/>
          <p:cNvSpPr txBox="1"/>
          <p:nvPr/>
        </p:nvSpPr>
        <p:spPr>
          <a:xfrm>
            <a:off x="486720" y="1659240"/>
            <a:ext cx="9071640" cy="5597280"/>
          </a:xfrm>
          <a:prstGeom prst="rect">
            <a:avLst/>
          </a:prstGeom>
          <a:noFill/>
          <a:ln w="0">
            <a:noFill/>
          </a:ln>
        </p:spPr>
        <p:txBody>
          <a:bodyPr lIns="0" rIns="0" tIns="0" bIns="0">
            <a:noAutofit/>
          </a:bodyPr>
          <a:p>
            <a:pPr algn="just">
              <a:spcAft>
                <a:spcPts val="1414"/>
              </a:spcAft>
            </a:pPr>
            <a:endParaRPr b="0" lang="el-GR" sz="3200" spc="-1" strike="noStrike">
              <a:latin typeface="Arial"/>
            </a:endParaRPr>
          </a:p>
          <a:p>
            <a:pPr algn="just">
              <a:spcAft>
                <a:spcPts val="1414"/>
              </a:spcAft>
            </a:pPr>
            <a:endParaRPr b="0" lang="el-GR" sz="3200" spc="-1" strike="noStrike">
              <a:latin typeface="Arial"/>
            </a:endParaRPr>
          </a:p>
          <a:p>
            <a:pPr algn="just">
              <a:spcAft>
                <a:spcPts val="1414"/>
              </a:spcAft>
            </a:pPr>
            <a:r>
              <a:rPr b="0" lang="el-GR" sz="3200" spc="-1" strike="noStrike">
                <a:solidFill>
                  <a:srgbClr val="000000"/>
                </a:solidFill>
                <a:latin typeface="Times New Roman"/>
                <a:ea typeface="Mangal"/>
              </a:rPr>
              <a:t>Κατά τα τελευταία χρόνια, μετά την έκρηξη της τεχνολογικής εξέλιξης, το Διαδίκτυο (</a:t>
            </a:r>
            <a:r>
              <a:rPr b="0" lang="en-GB" sz="3200" spc="-1" strike="noStrike">
                <a:solidFill>
                  <a:srgbClr val="000000"/>
                </a:solidFill>
                <a:latin typeface="Times New Roman"/>
                <a:ea typeface="Mangal"/>
              </a:rPr>
              <a:t>Internet</a:t>
            </a:r>
            <a:r>
              <a:rPr b="0" lang="el-GR" sz="3200" spc="-1" strike="noStrike">
                <a:solidFill>
                  <a:srgbClr val="000000"/>
                </a:solidFill>
                <a:latin typeface="Times New Roman"/>
                <a:ea typeface="Mangal"/>
              </a:rPr>
              <a:t>) διεισδύει στη ζωή των ανθρώπων ολοένα και περισσότερο ημέρα με την ημέρα και εκτός από άλλες χρήσεις, γίνεται και εμπορική ή οικονομική χρήση αυτού από τους κοινωνούς του Κυβερνοχώρου. Το πλαίσιο αυτών των δραστηριοτήτων καλύπτει ο χώρος του ηλεκτρονικού εμπορίου.</a:t>
            </a:r>
            <a:endParaRPr b="0" lang="el-GR" sz="3200" spc="-1" strike="noStrike">
              <a:latin typeface="Arial"/>
            </a:endParaRPr>
          </a:p>
        </p:txBody>
      </p:sp>
    </p:spTree>
  </p:cSld>
  <mc:AlternateContent>
    <mc:Choice Requires="p14">
      <p:transition spd="slow" p14:dur="2000"/>
    </mc:Choice>
    <mc:Fallback>
      <p:transition spd="slow"/>
    </mc:Fallback>
  </mc:AlternateContent>
</p:sld>
</file>

<file path=ppt/slides/slide5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0" name="TextShape 1"/>
          <p:cNvSpPr txBox="1"/>
          <p:nvPr/>
        </p:nvSpPr>
        <p:spPr>
          <a:xfrm>
            <a:off x="504000" y="283320"/>
            <a:ext cx="9071640" cy="1298160"/>
          </a:xfrm>
          <a:prstGeom prst="rect">
            <a:avLst/>
          </a:prstGeom>
          <a:noFill/>
          <a:ln w="36000">
            <a:solidFill>
              <a:srgbClr val="66ffff"/>
            </a:solidFill>
            <a:round/>
          </a:ln>
        </p:spPr>
        <p:txBody>
          <a:bodyPr lIns="18000" rIns="18000" tIns="18000" bIns="18000" anchor="ctr">
            <a:noAutofit/>
          </a:bodyPr>
          <a:p>
            <a:pPr algn="ctr"/>
            <a:r>
              <a:rPr b="1" lang="el-GR" sz="4000" spc="-1" strike="noStrike">
                <a:latin typeface="Arial"/>
                <a:ea typeface="Microsoft YaHei"/>
              </a:rPr>
              <a:t>Η ΗΛΕΚΤΡΟΝΙΚΗ ΔΙΕΥΘΥΝΣΗ </a:t>
            </a:r>
            <a:br/>
            <a:r>
              <a:rPr b="1" lang="el-GR" sz="4000" spc="-1" strike="noStrike">
                <a:latin typeface="Arial"/>
                <a:ea typeface="Microsoft YaHei"/>
              </a:rPr>
              <a:t>(ΤΟ </a:t>
            </a:r>
            <a:r>
              <a:rPr b="1" lang="en-US" sz="4000" spc="-1" strike="noStrike">
                <a:latin typeface="Arial"/>
                <a:ea typeface="Microsoft YaHei"/>
              </a:rPr>
              <a:t>DOMAIN</a:t>
            </a:r>
            <a:r>
              <a:rPr b="1" lang="el-GR" sz="4000" spc="-1" strike="noStrike">
                <a:latin typeface="Arial"/>
                <a:ea typeface="Microsoft YaHei"/>
              </a:rPr>
              <a:t> </a:t>
            </a:r>
            <a:r>
              <a:rPr b="1" lang="en-US" sz="4000" spc="-1" strike="noStrike">
                <a:latin typeface="Arial"/>
                <a:ea typeface="Microsoft YaHei"/>
              </a:rPr>
              <a:t>NAME</a:t>
            </a:r>
            <a:r>
              <a:rPr b="1" lang="el-GR" sz="4000" spc="-1" strike="noStrike">
                <a:latin typeface="Arial"/>
                <a:ea typeface="Microsoft YaHei"/>
              </a:rPr>
              <a:t>)</a:t>
            </a:r>
            <a:endParaRPr b="0" lang="el-GR" sz="4000" spc="-1" strike="noStrike">
              <a:latin typeface="Arial"/>
            </a:endParaRPr>
          </a:p>
        </p:txBody>
      </p:sp>
      <p:sp>
        <p:nvSpPr>
          <p:cNvPr id="151" name="TextShape 2"/>
          <p:cNvSpPr txBox="1"/>
          <p:nvPr/>
        </p:nvSpPr>
        <p:spPr>
          <a:xfrm>
            <a:off x="478080" y="1771920"/>
            <a:ext cx="9071640" cy="5597280"/>
          </a:xfrm>
          <a:prstGeom prst="rect">
            <a:avLst/>
          </a:prstGeom>
          <a:noFill/>
          <a:ln w="0">
            <a:noFill/>
          </a:ln>
        </p:spPr>
        <p:txBody>
          <a:bodyPr lIns="0" rIns="0" tIns="0" bIns="0">
            <a:noAutofit/>
          </a:bodyPr>
          <a:p>
            <a:pPr algn="just">
              <a:spcAft>
                <a:spcPts val="1414"/>
              </a:spcAft>
            </a:pPr>
            <a:r>
              <a:rPr b="0" lang="el-GR" sz="3200" spc="-1" strike="noStrike">
                <a:solidFill>
                  <a:srgbClr val="000000"/>
                </a:solidFill>
                <a:latin typeface="Times New Roman"/>
                <a:ea typeface="Mangal"/>
              </a:rPr>
              <a:t>Η επέκταση των εμπορικών εταιριών μέσω του Διαδικτύου (</a:t>
            </a:r>
            <a:r>
              <a:rPr b="0" lang="en-GB" sz="3200" spc="-1" strike="noStrike">
                <a:solidFill>
                  <a:srgbClr val="000000"/>
                </a:solidFill>
                <a:latin typeface="Times New Roman"/>
                <a:ea typeface="Mangal"/>
              </a:rPr>
              <a:t>Internet</a:t>
            </a:r>
            <a:r>
              <a:rPr b="0" lang="el-GR" sz="3200" spc="-1" strike="noStrike">
                <a:solidFill>
                  <a:srgbClr val="000000"/>
                </a:solidFill>
                <a:latin typeface="Times New Roman"/>
                <a:ea typeface="Mangal"/>
              </a:rPr>
              <a:t>) αλλά και η συνεχώς αυξανόμενη χρήση του μέσου αυτού για επικοινωνία, ενημέρωση και ψυχαγωγία έχει ως συνέπεια την αυξανόμενη προσπάθεια εταιριών, οργανισμών κ.λπ. για είσοδο στο Διαδίκτυο. Μέσο (εισιτήριο) της εισόδου τους αποτελεί το "</a:t>
            </a:r>
            <a:r>
              <a:rPr b="0" lang="en-GB" sz="3200" spc="-1" strike="noStrike">
                <a:solidFill>
                  <a:srgbClr val="000000"/>
                </a:solidFill>
                <a:latin typeface="Times New Roman"/>
                <a:ea typeface="Mangal"/>
              </a:rPr>
              <a:t>domain</a:t>
            </a:r>
            <a:r>
              <a:rPr b="0" lang="el-GR" sz="3200" spc="-1" strike="noStrike">
                <a:solidFill>
                  <a:srgbClr val="000000"/>
                </a:solidFill>
                <a:latin typeface="Times New Roman"/>
                <a:ea typeface="Mangal"/>
              </a:rPr>
              <a:t> </a:t>
            </a:r>
            <a:r>
              <a:rPr b="0" lang="en-GB" sz="3200" spc="-1" strike="noStrike">
                <a:solidFill>
                  <a:srgbClr val="000000"/>
                </a:solidFill>
                <a:latin typeface="Times New Roman"/>
                <a:ea typeface="Mangal"/>
              </a:rPr>
              <a:t>name</a:t>
            </a:r>
            <a:r>
              <a:rPr b="0" lang="el-GR" sz="3200" spc="-1" strike="noStrike">
                <a:solidFill>
                  <a:srgbClr val="000000"/>
                </a:solidFill>
                <a:latin typeface="Times New Roman"/>
                <a:ea typeface="Mangal"/>
              </a:rPr>
              <a:t>" (ή "όνομα Διαδικτύου", ή "διαδικτυακή διεύθυνση" ή "κυβερνοδιεύθυνση"), που, ουσιαστικά, επιτελεί ρόλο ηλεκτρονικής διεύθυνσης επιτρέποντας την επικοινωνία του χρήστη του Διαδικτύου με τον κάτοχο της ηλεκτρονικής διεύθυνσης</a:t>
            </a:r>
            <a:endParaRPr b="0" lang="el-GR" sz="3200" spc="-1" strike="noStrike">
              <a:latin typeface="Arial"/>
            </a:endParaRPr>
          </a:p>
        </p:txBody>
      </p:sp>
    </p:spTree>
  </p:cSld>
  <mc:AlternateContent>
    <mc:Choice Requires="p14">
      <p:transition spd="slow" p14:dur="2000"/>
    </mc:Choice>
    <mc:Fallback>
      <p:transition spd="slow"/>
    </mc:Fallback>
  </mc:AlternateContent>
</p:sld>
</file>

<file path=ppt/slides/slide5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2" name="TextShape 1"/>
          <p:cNvSpPr txBox="1"/>
          <p:nvPr/>
        </p:nvSpPr>
        <p:spPr>
          <a:xfrm>
            <a:off x="504000" y="283320"/>
            <a:ext cx="9071640" cy="1298160"/>
          </a:xfrm>
          <a:prstGeom prst="rect">
            <a:avLst/>
          </a:prstGeom>
          <a:noFill/>
          <a:ln w="36000">
            <a:solidFill>
              <a:srgbClr val="66ffff"/>
            </a:solidFill>
            <a:round/>
          </a:ln>
        </p:spPr>
        <p:txBody>
          <a:bodyPr lIns="18000" rIns="18000" tIns="18000" bIns="18000" anchor="ctr">
            <a:noAutofit/>
          </a:bodyPr>
          <a:p>
            <a:pPr algn="ctr"/>
            <a:r>
              <a:rPr b="1" lang="el-GR" sz="4000" spc="-1" strike="noStrike">
                <a:latin typeface="Arial"/>
                <a:ea typeface="Microsoft YaHei"/>
              </a:rPr>
              <a:t>Η ΗΛΕΚΤΡΟΝΙΚΗ ΔΙΕΥΘΥΝΣΗ </a:t>
            </a:r>
            <a:br/>
            <a:r>
              <a:rPr b="1" lang="el-GR" sz="4000" spc="-1" strike="noStrike">
                <a:latin typeface="Arial"/>
                <a:ea typeface="Microsoft YaHei"/>
              </a:rPr>
              <a:t>(ΤΟ </a:t>
            </a:r>
            <a:r>
              <a:rPr b="1" lang="en-US" sz="4000" spc="-1" strike="noStrike">
                <a:latin typeface="Arial"/>
                <a:ea typeface="Microsoft YaHei"/>
              </a:rPr>
              <a:t>DOMAIN</a:t>
            </a:r>
            <a:r>
              <a:rPr b="1" lang="el-GR" sz="4000" spc="-1" strike="noStrike">
                <a:latin typeface="Arial"/>
                <a:ea typeface="Microsoft YaHei"/>
              </a:rPr>
              <a:t> </a:t>
            </a:r>
            <a:r>
              <a:rPr b="1" lang="en-US" sz="4000" spc="-1" strike="noStrike">
                <a:latin typeface="Arial"/>
                <a:ea typeface="Microsoft YaHei"/>
              </a:rPr>
              <a:t>NAME</a:t>
            </a:r>
            <a:r>
              <a:rPr b="1" lang="el-GR" sz="4000" spc="-1" strike="noStrike">
                <a:latin typeface="Arial"/>
                <a:ea typeface="Microsoft YaHei"/>
              </a:rPr>
              <a:t>)</a:t>
            </a:r>
            <a:endParaRPr b="0" lang="el-GR" sz="4000" spc="-1" strike="noStrike">
              <a:latin typeface="Arial"/>
            </a:endParaRPr>
          </a:p>
        </p:txBody>
      </p:sp>
      <p:sp>
        <p:nvSpPr>
          <p:cNvPr id="153" name="TextShape 2"/>
          <p:cNvSpPr txBox="1"/>
          <p:nvPr/>
        </p:nvSpPr>
        <p:spPr>
          <a:xfrm>
            <a:off x="513000" y="1841040"/>
            <a:ext cx="9071640" cy="5597280"/>
          </a:xfrm>
          <a:prstGeom prst="rect">
            <a:avLst/>
          </a:prstGeom>
          <a:noFill/>
          <a:ln w="0">
            <a:noFill/>
          </a:ln>
        </p:spPr>
        <p:txBody>
          <a:bodyPr lIns="0" rIns="0" tIns="0" bIns="0">
            <a:noAutofit/>
          </a:bodyPr>
          <a:p>
            <a:pPr algn="just">
              <a:spcAft>
                <a:spcPts val="1414"/>
              </a:spcAft>
            </a:pPr>
            <a:endParaRPr b="0" lang="el-GR" sz="3200" spc="-1" strike="noStrike">
              <a:latin typeface="Arial"/>
            </a:endParaRPr>
          </a:p>
          <a:p>
            <a:pPr algn="just">
              <a:spcAft>
                <a:spcPts val="1414"/>
              </a:spcAft>
            </a:pPr>
            <a:endParaRPr b="0" lang="el-GR" sz="3200" spc="-1" strike="noStrike">
              <a:latin typeface="Arial"/>
            </a:endParaRPr>
          </a:p>
          <a:p>
            <a:pPr algn="just">
              <a:spcAft>
                <a:spcPts val="1414"/>
              </a:spcAft>
            </a:pPr>
            <a:r>
              <a:rPr b="0" lang="el-GR" sz="3200" spc="-1" strike="noStrike">
                <a:solidFill>
                  <a:srgbClr val="000000"/>
                </a:solidFill>
                <a:latin typeface="Times New Roman"/>
                <a:ea typeface="Mangal"/>
              </a:rPr>
              <a:t>Το </a:t>
            </a:r>
            <a:r>
              <a:rPr b="0" lang="en-US" sz="3200" spc="-1" strike="noStrike">
                <a:solidFill>
                  <a:srgbClr val="000000"/>
                </a:solidFill>
                <a:latin typeface="Times New Roman"/>
                <a:ea typeface="Mangal"/>
              </a:rPr>
              <a:t>domain</a:t>
            </a:r>
            <a:r>
              <a:rPr b="0" lang="el-GR" sz="3200" spc="-1" strike="noStrike">
                <a:solidFill>
                  <a:srgbClr val="000000"/>
                </a:solidFill>
                <a:latin typeface="Times New Roman"/>
                <a:ea typeface="Mangal"/>
              </a:rPr>
              <a:t> </a:t>
            </a:r>
            <a:r>
              <a:rPr b="0" lang="en-US" sz="3200" spc="-1" strike="noStrike">
                <a:solidFill>
                  <a:srgbClr val="000000"/>
                </a:solidFill>
                <a:latin typeface="Times New Roman"/>
                <a:ea typeface="Mangal"/>
              </a:rPr>
              <a:t>name</a:t>
            </a:r>
            <a:r>
              <a:rPr b="0" lang="el-GR" sz="3200" spc="-1" strike="noStrike">
                <a:solidFill>
                  <a:srgbClr val="000000"/>
                </a:solidFill>
                <a:latin typeface="Times New Roman"/>
                <a:ea typeface="Mangal"/>
              </a:rPr>
              <a:t> θα πρέπει ν' απολαμβάνει προστασία αντίστοιχη μ' εκείνη των διακριτικών γνωρισμάτων.</a:t>
            </a:r>
            <a:endParaRPr b="0" lang="el-GR" sz="3200" spc="-1" strike="noStrike">
              <a:latin typeface="Arial"/>
            </a:endParaRPr>
          </a:p>
          <a:p>
            <a:pPr algn="just">
              <a:spcAft>
                <a:spcPts val="1414"/>
              </a:spcAft>
            </a:pPr>
            <a:r>
              <a:rPr b="0" lang="el-GR" sz="3200" spc="-1" strike="noStrike">
                <a:solidFill>
                  <a:srgbClr val="000000"/>
                </a:solidFill>
                <a:latin typeface="Times New Roman"/>
                <a:ea typeface="Mangal"/>
              </a:rPr>
              <a:t>Η διαχείριση των </a:t>
            </a:r>
            <a:r>
              <a:rPr b="0" lang="en-US" sz="3200" spc="-1" strike="noStrike">
                <a:solidFill>
                  <a:srgbClr val="000000"/>
                </a:solidFill>
                <a:latin typeface="Times New Roman"/>
                <a:ea typeface="Mangal"/>
              </a:rPr>
              <a:t>domain</a:t>
            </a:r>
            <a:r>
              <a:rPr b="0" lang="el-GR" sz="3200" spc="-1" strike="noStrike">
                <a:solidFill>
                  <a:srgbClr val="000000"/>
                </a:solidFill>
                <a:latin typeface="Times New Roman"/>
                <a:ea typeface="Mangal"/>
              </a:rPr>
              <a:t> </a:t>
            </a:r>
            <a:r>
              <a:rPr b="0" lang="en-US" sz="3200" spc="-1" strike="noStrike">
                <a:solidFill>
                  <a:srgbClr val="000000"/>
                </a:solidFill>
                <a:latin typeface="Times New Roman"/>
                <a:ea typeface="Mangal"/>
              </a:rPr>
              <a:t>name</a:t>
            </a:r>
            <a:r>
              <a:rPr b="0" lang="el-GR" sz="3200" spc="-1" strike="noStrike">
                <a:solidFill>
                  <a:srgbClr val="000000"/>
                </a:solidFill>
                <a:latin typeface="Times New Roman"/>
                <a:ea typeface="Mangal"/>
              </a:rPr>
              <a:t> διενεργείται, σε παγκόσμιο επίπεδο, από φορέα με την ονομασία </a:t>
            </a:r>
            <a:r>
              <a:rPr b="0" lang="en-GB" sz="3200" spc="-1" strike="noStrike">
                <a:solidFill>
                  <a:srgbClr val="000000"/>
                </a:solidFill>
                <a:latin typeface="Times New Roman"/>
                <a:ea typeface="Mangal"/>
              </a:rPr>
              <a:t>ICANN</a:t>
            </a:r>
            <a:r>
              <a:rPr b="0" lang="el-GR" sz="3200" spc="-1" strike="noStrike">
                <a:solidFill>
                  <a:srgbClr val="000000"/>
                </a:solidFill>
                <a:latin typeface="Times New Roman"/>
                <a:ea typeface="Mangal"/>
              </a:rPr>
              <a:t>. Σ' εθνικό επίπεδο, η διαχείριση των </a:t>
            </a:r>
            <a:r>
              <a:rPr b="0" lang="en-US" sz="3200" spc="-1" strike="noStrike">
                <a:solidFill>
                  <a:srgbClr val="000000"/>
                </a:solidFill>
                <a:latin typeface="Times New Roman"/>
                <a:ea typeface="Mangal"/>
              </a:rPr>
              <a:t>domain</a:t>
            </a:r>
            <a:r>
              <a:rPr b="0" lang="el-GR" sz="3200" spc="-1" strike="noStrike">
                <a:solidFill>
                  <a:srgbClr val="000000"/>
                </a:solidFill>
                <a:latin typeface="Times New Roman"/>
                <a:ea typeface="Mangal"/>
              </a:rPr>
              <a:t> </a:t>
            </a:r>
            <a:r>
              <a:rPr b="0" lang="en-US" sz="3200" spc="-1" strike="noStrike">
                <a:solidFill>
                  <a:srgbClr val="000000"/>
                </a:solidFill>
                <a:latin typeface="Times New Roman"/>
                <a:ea typeface="Mangal"/>
              </a:rPr>
              <a:t>name</a:t>
            </a:r>
            <a:r>
              <a:rPr b="0" lang="el-GR" sz="3200" spc="-1" strike="noStrike">
                <a:solidFill>
                  <a:srgbClr val="000000"/>
                </a:solidFill>
                <a:latin typeface="Times New Roman"/>
                <a:ea typeface="Mangal"/>
              </a:rPr>
              <a:t> ανήκει στους εκάστοτε εξουσιοδοτημένους φορείς από κάθε κράτος.</a:t>
            </a:r>
            <a:endParaRPr b="0" lang="el-GR" sz="3200" spc="-1" strike="noStrike">
              <a:latin typeface="Arial"/>
            </a:endParaRPr>
          </a:p>
        </p:txBody>
      </p:sp>
    </p:spTree>
  </p:cSld>
  <mc:AlternateContent>
    <mc:Choice Requires="p14">
      <p:transition spd="slow" p14:dur="2000"/>
    </mc:Choice>
    <mc:Fallback>
      <p:transition spd="slow"/>
    </mc:Fallback>
  </mc:AlternateContent>
</p:sld>
</file>

<file path=ppt/slides/slide5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4" name="TextShape 1"/>
          <p:cNvSpPr txBox="1"/>
          <p:nvPr/>
        </p:nvSpPr>
        <p:spPr>
          <a:xfrm>
            <a:off x="504000" y="283320"/>
            <a:ext cx="9071640" cy="1298160"/>
          </a:xfrm>
          <a:prstGeom prst="rect">
            <a:avLst/>
          </a:prstGeom>
          <a:noFill/>
          <a:ln w="36000">
            <a:solidFill>
              <a:srgbClr val="66ffff"/>
            </a:solidFill>
            <a:round/>
          </a:ln>
        </p:spPr>
        <p:txBody>
          <a:bodyPr lIns="18000" rIns="18000" tIns="18000" bIns="18000" anchor="ctr">
            <a:noAutofit/>
          </a:bodyPr>
          <a:p>
            <a:pPr algn="ctr"/>
            <a:r>
              <a:rPr b="1" lang="el-GR" sz="4000" spc="-1" strike="noStrike">
                <a:latin typeface="Arial"/>
                <a:ea typeface="Microsoft YaHei"/>
              </a:rPr>
              <a:t>Η ΗΛΕΚΤΡΟΝΙΚΗ ΔΙΕΥΘΥΝΣΗ </a:t>
            </a:r>
            <a:br/>
            <a:r>
              <a:rPr b="1" lang="el-GR" sz="4000" spc="-1" strike="noStrike">
                <a:latin typeface="Arial"/>
                <a:ea typeface="Microsoft YaHei"/>
              </a:rPr>
              <a:t>(ΤΟ </a:t>
            </a:r>
            <a:r>
              <a:rPr b="1" lang="en-US" sz="4000" spc="-1" strike="noStrike">
                <a:latin typeface="Arial"/>
                <a:ea typeface="Microsoft YaHei"/>
              </a:rPr>
              <a:t>DOMAIN</a:t>
            </a:r>
            <a:r>
              <a:rPr b="1" lang="el-GR" sz="4000" spc="-1" strike="noStrike">
                <a:latin typeface="Arial"/>
                <a:ea typeface="Microsoft YaHei"/>
              </a:rPr>
              <a:t> </a:t>
            </a:r>
            <a:r>
              <a:rPr b="1" lang="en-US" sz="4000" spc="-1" strike="noStrike">
                <a:latin typeface="Arial"/>
                <a:ea typeface="Microsoft YaHei"/>
              </a:rPr>
              <a:t>NAME</a:t>
            </a:r>
            <a:r>
              <a:rPr b="1" lang="el-GR" sz="4000" spc="-1" strike="noStrike">
                <a:latin typeface="Arial"/>
                <a:ea typeface="Microsoft YaHei"/>
              </a:rPr>
              <a:t>)</a:t>
            </a:r>
            <a:endParaRPr b="0" lang="el-GR" sz="4000" spc="-1" strike="noStrike">
              <a:latin typeface="Arial"/>
            </a:endParaRPr>
          </a:p>
        </p:txBody>
      </p:sp>
      <p:sp>
        <p:nvSpPr>
          <p:cNvPr id="155" name="TextShape 2"/>
          <p:cNvSpPr txBox="1"/>
          <p:nvPr/>
        </p:nvSpPr>
        <p:spPr>
          <a:xfrm>
            <a:off x="486720" y="1659240"/>
            <a:ext cx="9071640" cy="5597280"/>
          </a:xfrm>
          <a:prstGeom prst="rect">
            <a:avLst/>
          </a:prstGeom>
          <a:noFill/>
          <a:ln w="0">
            <a:noFill/>
          </a:ln>
        </p:spPr>
        <p:txBody>
          <a:bodyPr lIns="0" rIns="0" tIns="0" bIns="0">
            <a:noAutofit/>
          </a:bodyPr>
          <a:p>
            <a:pPr algn="just">
              <a:spcAft>
                <a:spcPts val="1414"/>
              </a:spcAft>
            </a:pPr>
            <a:endParaRPr b="0" lang="el-GR" sz="3200" spc="-1" strike="noStrike">
              <a:latin typeface="Arial"/>
            </a:endParaRPr>
          </a:p>
          <a:p>
            <a:pPr algn="just">
              <a:spcAft>
                <a:spcPts val="1414"/>
              </a:spcAft>
            </a:pPr>
            <a:endParaRPr b="0" lang="el-GR" sz="3200" spc="-1" strike="noStrike">
              <a:latin typeface="Arial"/>
            </a:endParaRPr>
          </a:p>
          <a:p>
            <a:pPr algn="just">
              <a:spcAft>
                <a:spcPts val="1414"/>
              </a:spcAft>
            </a:pPr>
            <a:r>
              <a:rPr b="1" lang="el-GR" sz="3200" spc="-1" strike="noStrike">
                <a:solidFill>
                  <a:srgbClr val="000000"/>
                </a:solidFill>
                <a:latin typeface="Times New Roman"/>
                <a:ea typeface="Mangal"/>
              </a:rPr>
              <a:t>ΙΑ</a:t>
            </a:r>
            <a:r>
              <a:rPr b="0" lang="el-GR" sz="3200" spc="-1" strike="noStrike">
                <a:solidFill>
                  <a:srgbClr val="000000"/>
                </a:solidFill>
                <a:latin typeface="Times New Roman"/>
                <a:ea typeface="Mangal"/>
              </a:rPr>
              <a:t>. Η διεύθυνση </a:t>
            </a:r>
            <a:r>
              <a:rPr b="0" lang="en-US" sz="3200" spc="-1" strike="noStrike">
                <a:solidFill>
                  <a:srgbClr val="000000"/>
                </a:solidFill>
                <a:latin typeface="Times New Roman"/>
                <a:ea typeface="Mangal"/>
              </a:rPr>
              <a:t>IP</a:t>
            </a:r>
            <a:r>
              <a:rPr b="0" lang="el-GR" sz="3200" spc="-1" strike="noStrike">
                <a:solidFill>
                  <a:srgbClr val="000000"/>
                </a:solidFill>
                <a:latin typeface="Times New Roman"/>
                <a:ea typeface="Mangal"/>
              </a:rPr>
              <a:t> του υπολογιστή δεν είναι η ίδια την επόμενη φορά που θα συνδεθεί. Κι αυτό γιατί ο </a:t>
            </a:r>
            <a:r>
              <a:rPr b="0" lang="en-US" sz="3200" spc="-1" strike="noStrike">
                <a:solidFill>
                  <a:srgbClr val="000000"/>
                </a:solidFill>
                <a:latin typeface="Times New Roman"/>
                <a:ea typeface="Mangal"/>
              </a:rPr>
              <a:t>ISP</a:t>
            </a:r>
            <a:r>
              <a:rPr b="0" lang="el-GR" sz="3200" spc="-1" strike="noStrike">
                <a:solidFill>
                  <a:srgbClr val="000000"/>
                </a:solidFill>
                <a:latin typeface="Times New Roman"/>
                <a:ea typeface="Mangal"/>
              </a:rPr>
              <a:t> χρησιμοποιεί το πρωτόκολλο </a:t>
            </a:r>
            <a:r>
              <a:rPr b="0" lang="en-US" sz="3200" spc="-1" strike="noStrike">
                <a:solidFill>
                  <a:srgbClr val="000000"/>
                </a:solidFill>
                <a:latin typeface="Times New Roman"/>
                <a:ea typeface="Mangal"/>
              </a:rPr>
              <a:t>DHCP</a:t>
            </a:r>
            <a:r>
              <a:rPr b="0" lang="el-GR" sz="3200" spc="-1" strike="noStrike">
                <a:solidFill>
                  <a:srgbClr val="000000"/>
                </a:solidFill>
                <a:latin typeface="Times New Roman"/>
                <a:ea typeface="Mangal"/>
              </a:rPr>
              <a:t> για την απόδοση διευθύνσεων </a:t>
            </a:r>
            <a:r>
              <a:rPr b="0" lang="en-US" sz="3200" spc="-1" strike="noStrike">
                <a:solidFill>
                  <a:srgbClr val="000000"/>
                </a:solidFill>
                <a:latin typeface="Times New Roman"/>
                <a:ea typeface="Mangal"/>
              </a:rPr>
              <a:t>IP</a:t>
            </a:r>
            <a:r>
              <a:rPr b="0" lang="el-GR" sz="3200" spc="-1" strike="noStrike">
                <a:solidFill>
                  <a:srgbClr val="000000"/>
                </a:solidFill>
                <a:latin typeface="Times New Roman"/>
                <a:ea typeface="Mangal"/>
              </a:rPr>
              <a:t> στους πελάτες του. Αυτό σημαίνει ότι αφού αποσυνδεθεί ένας Η/Υ από το Διαδίκτυο, η διεύθυνση που είχε θα χρησιμοποιηθεί από κάποιον άλλο που θα θελήσει να συνδεθεί.</a:t>
            </a:r>
            <a:endParaRPr b="0" lang="el-GR" sz="3200" spc="-1" strike="noStrike">
              <a:latin typeface="Arial"/>
            </a:endParaRPr>
          </a:p>
        </p:txBody>
      </p:sp>
    </p:spTree>
  </p:cSld>
  <mc:AlternateContent>
    <mc:Choice Requires="p14">
      <p:transition spd="slow" p14:dur="2000"/>
    </mc:Choice>
    <mc:Fallback>
      <p:transition spd="slow"/>
    </mc:Fallback>
  </mc:AlternateContent>
</p:sld>
</file>

<file path=ppt/slides/slide5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6" name="TextShape 1"/>
          <p:cNvSpPr txBox="1"/>
          <p:nvPr/>
        </p:nvSpPr>
        <p:spPr>
          <a:xfrm>
            <a:off x="504000" y="283320"/>
            <a:ext cx="9071640" cy="1298160"/>
          </a:xfrm>
          <a:prstGeom prst="rect">
            <a:avLst/>
          </a:prstGeom>
          <a:noFill/>
          <a:ln w="36000">
            <a:solidFill>
              <a:srgbClr val="66ffff"/>
            </a:solidFill>
            <a:round/>
          </a:ln>
        </p:spPr>
        <p:txBody>
          <a:bodyPr lIns="18000" rIns="18000" tIns="18000" bIns="18000" anchor="ctr">
            <a:noAutofit/>
          </a:bodyPr>
          <a:p>
            <a:pPr algn="ctr"/>
            <a:r>
              <a:rPr b="1" lang="el-GR" sz="4000" spc="-1" strike="noStrike">
                <a:latin typeface="Arial"/>
                <a:ea typeface="Microsoft YaHei"/>
              </a:rPr>
              <a:t>Η ΗΛΕΚΤΡΟΝΙΚΗ ΔΙΕΥΘΥΝΣΗ </a:t>
            </a:r>
            <a:br/>
            <a:r>
              <a:rPr b="1" lang="el-GR" sz="4000" spc="-1" strike="noStrike">
                <a:latin typeface="Arial"/>
                <a:ea typeface="Microsoft YaHei"/>
              </a:rPr>
              <a:t>(ΤΟ </a:t>
            </a:r>
            <a:r>
              <a:rPr b="1" lang="en-US" sz="4000" spc="-1" strike="noStrike">
                <a:latin typeface="Arial"/>
                <a:ea typeface="Microsoft YaHei"/>
              </a:rPr>
              <a:t>DOMAIN</a:t>
            </a:r>
            <a:r>
              <a:rPr b="1" lang="el-GR" sz="4000" spc="-1" strike="noStrike">
                <a:latin typeface="Arial"/>
                <a:ea typeface="Microsoft YaHei"/>
              </a:rPr>
              <a:t> </a:t>
            </a:r>
            <a:r>
              <a:rPr b="1" lang="en-US" sz="4000" spc="-1" strike="noStrike">
                <a:latin typeface="Arial"/>
                <a:ea typeface="Microsoft YaHei"/>
              </a:rPr>
              <a:t>NAME</a:t>
            </a:r>
            <a:r>
              <a:rPr b="1" lang="el-GR" sz="4000" spc="-1" strike="noStrike">
                <a:latin typeface="Arial"/>
                <a:ea typeface="Microsoft YaHei"/>
              </a:rPr>
              <a:t>)</a:t>
            </a:r>
            <a:endParaRPr b="0" lang="el-GR" sz="4000" spc="-1" strike="noStrike">
              <a:latin typeface="Arial"/>
            </a:endParaRPr>
          </a:p>
        </p:txBody>
      </p:sp>
      <p:sp>
        <p:nvSpPr>
          <p:cNvPr id="157" name="TextShape 2"/>
          <p:cNvSpPr txBox="1"/>
          <p:nvPr/>
        </p:nvSpPr>
        <p:spPr>
          <a:xfrm>
            <a:off x="513000" y="1841040"/>
            <a:ext cx="9071640" cy="5597280"/>
          </a:xfrm>
          <a:prstGeom prst="rect">
            <a:avLst/>
          </a:prstGeom>
          <a:noFill/>
          <a:ln w="0">
            <a:noFill/>
          </a:ln>
        </p:spPr>
        <p:txBody>
          <a:bodyPr lIns="0" rIns="0" tIns="0" bIns="0">
            <a:noAutofit/>
          </a:bodyPr>
          <a:p>
            <a:pPr algn="just">
              <a:spcAft>
                <a:spcPts val="1414"/>
              </a:spcAft>
            </a:pPr>
            <a:endParaRPr b="0" lang="el-GR" sz="3200" spc="-1" strike="noStrike">
              <a:latin typeface="Arial"/>
            </a:endParaRPr>
          </a:p>
          <a:p>
            <a:pPr algn="just">
              <a:spcAft>
                <a:spcPts val="1414"/>
              </a:spcAft>
            </a:pPr>
            <a:r>
              <a:rPr b="0" lang="el-GR" sz="3200" spc="-1" strike="noStrike">
                <a:solidFill>
                  <a:srgbClr val="000000"/>
                </a:solidFill>
                <a:latin typeface="Times New Roman"/>
                <a:ea typeface="Mangal"/>
              </a:rPr>
              <a:t>Το "</a:t>
            </a:r>
            <a:r>
              <a:rPr b="0" lang="en-GB" sz="3200" spc="-1" strike="noStrike">
                <a:solidFill>
                  <a:srgbClr val="000000"/>
                </a:solidFill>
                <a:latin typeface="Times New Roman"/>
                <a:ea typeface="Mangal"/>
              </a:rPr>
              <a:t>domain</a:t>
            </a:r>
            <a:r>
              <a:rPr b="0" lang="el-GR" sz="3200" spc="-1" strike="noStrike">
                <a:solidFill>
                  <a:srgbClr val="000000"/>
                </a:solidFill>
                <a:latin typeface="Times New Roman"/>
                <a:ea typeface="Mangal"/>
              </a:rPr>
              <a:t> </a:t>
            </a:r>
            <a:r>
              <a:rPr b="0" lang="en-GB" sz="3200" spc="-1" strike="noStrike">
                <a:solidFill>
                  <a:srgbClr val="000000"/>
                </a:solidFill>
                <a:latin typeface="Times New Roman"/>
                <a:ea typeface="Mangal"/>
              </a:rPr>
              <a:t>name</a:t>
            </a:r>
            <a:r>
              <a:rPr b="0" lang="el-GR" sz="3200" spc="-1" strike="noStrike">
                <a:solidFill>
                  <a:srgbClr val="000000"/>
                </a:solidFill>
                <a:latin typeface="Times New Roman"/>
                <a:ea typeface="Mangal"/>
              </a:rPr>
              <a:t>" αποτελείται από σειρά αριθμητικών χαρακτήρων (τουλάχιστο 3 και όχι περισσοτέρων των 24), χωρίς ή με λογικό ειρμό, σε μια ή περισσότερες λέξεις που χωρίζονται από διάφορα σημεία. Η τελευταία από τις λέξεις (κατά κανόνα συγκεκομμένη αποτελεί και σημείο αναφοράς, συνήθως της χώρας αρχειακής καταχώρησης του "</a:t>
            </a:r>
            <a:r>
              <a:rPr b="0" lang="en-GB" sz="3200" spc="-1" strike="noStrike">
                <a:solidFill>
                  <a:srgbClr val="000000"/>
                </a:solidFill>
                <a:latin typeface="Times New Roman"/>
                <a:ea typeface="Mangal"/>
              </a:rPr>
              <a:t>domain</a:t>
            </a:r>
            <a:r>
              <a:rPr b="0" lang="el-GR" sz="3200" spc="-1" strike="noStrike">
                <a:solidFill>
                  <a:srgbClr val="000000"/>
                </a:solidFill>
                <a:latin typeface="Times New Roman"/>
                <a:ea typeface="Mangal"/>
              </a:rPr>
              <a:t> </a:t>
            </a:r>
            <a:r>
              <a:rPr b="0" lang="en-GB" sz="3200" spc="-1" strike="noStrike">
                <a:solidFill>
                  <a:srgbClr val="000000"/>
                </a:solidFill>
                <a:latin typeface="Times New Roman"/>
                <a:ea typeface="Mangal"/>
              </a:rPr>
              <a:t>name</a:t>
            </a:r>
            <a:r>
              <a:rPr b="0" lang="el-GR" sz="3200" spc="-1" strike="noStrike">
                <a:solidFill>
                  <a:srgbClr val="000000"/>
                </a:solidFill>
                <a:latin typeface="Times New Roman"/>
                <a:ea typeface="Mangal"/>
              </a:rPr>
              <a:t>" του χρήστη (π.χ. gr = Greece κ.λπ.) ή της βασικής ιδιότητάς του (org = Organization).</a:t>
            </a:r>
            <a:endParaRPr b="0" lang="el-GR" sz="3200" spc="-1" strike="noStrike">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1" name="TextShape 1"/>
          <p:cNvSpPr txBox="1"/>
          <p:nvPr/>
        </p:nvSpPr>
        <p:spPr>
          <a:xfrm>
            <a:off x="504000" y="283320"/>
            <a:ext cx="9071640" cy="1298160"/>
          </a:xfrm>
          <a:prstGeom prst="rect">
            <a:avLst/>
          </a:prstGeom>
          <a:noFill/>
          <a:ln w="36000">
            <a:solidFill>
              <a:srgbClr val="66ffff"/>
            </a:solidFill>
            <a:round/>
          </a:ln>
        </p:spPr>
        <p:txBody>
          <a:bodyPr lIns="18000" rIns="18000" tIns="18000" bIns="18000" anchor="ctr">
            <a:noAutofit/>
          </a:bodyPr>
          <a:p>
            <a:pPr algn="ctr"/>
            <a:r>
              <a:rPr b="1" lang="el-GR" sz="4000" spc="-1" strike="noStrike">
                <a:latin typeface="Arial"/>
                <a:ea typeface="Mangal"/>
              </a:rPr>
              <a:t>Εισαγωγικές παρατηρήσεις</a:t>
            </a:r>
            <a:endParaRPr b="0" lang="el-GR" sz="4000" spc="-1" strike="noStrike">
              <a:latin typeface="Arial"/>
            </a:endParaRPr>
          </a:p>
        </p:txBody>
      </p:sp>
      <p:sp>
        <p:nvSpPr>
          <p:cNvPr id="52" name="TextShape 2"/>
          <p:cNvSpPr txBox="1"/>
          <p:nvPr/>
        </p:nvSpPr>
        <p:spPr>
          <a:xfrm>
            <a:off x="504360" y="1753560"/>
            <a:ext cx="9071640" cy="5649120"/>
          </a:xfrm>
          <a:prstGeom prst="rect">
            <a:avLst/>
          </a:prstGeom>
          <a:noFill/>
          <a:ln w="0">
            <a:noFill/>
          </a:ln>
        </p:spPr>
        <p:txBody>
          <a:bodyPr lIns="0" rIns="0" tIns="0" bIns="0">
            <a:noAutofit/>
          </a:bodyPr>
          <a:p>
            <a:pPr algn="just">
              <a:spcAft>
                <a:spcPts val="1414"/>
              </a:spcAft>
            </a:pPr>
            <a:endParaRPr b="0" lang="el-GR" sz="3200" spc="-1" strike="noStrike">
              <a:latin typeface="Arial"/>
            </a:endParaRPr>
          </a:p>
          <a:p>
            <a:pPr algn="just">
              <a:spcAft>
                <a:spcPts val="1414"/>
              </a:spcAft>
            </a:pPr>
            <a:endParaRPr b="0" lang="el-GR" sz="3200" spc="-1" strike="noStrike">
              <a:latin typeface="Arial"/>
            </a:endParaRPr>
          </a:p>
          <a:p>
            <a:pPr algn="just">
              <a:spcAft>
                <a:spcPts val="1414"/>
              </a:spcAft>
            </a:pPr>
            <a:r>
              <a:rPr b="1" lang="el-GR" sz="3200" spc="-1" strike="noStrike">
                <a:latin typeface="Times New Roman"/>
              </a:rPr>
              <a:t>Β.</a:t>
            </a:r>
            <a:r>
              <a:rPr b="0" lang="el-GR" sz="3200" spc="-1" strike="noStrike">
                <a:latin typeface="Times New Roman"/>
              </a:rPr>
              <a:t> Ο όρος περιλαμβάνεται στο κοινοτικό δίκαιο. Ειδικότερα, προβλέπει την έννοια της υπηρεσίας της κοινωνίας της πληροφορίας, ως υπηρεσία που παρέχεται από το φορέα της από απόσταση, με αμοιβή, με τη βοήθεια ηλεκτρονικού εξοπλισμού, μετά από ατομικό αίτημα του αποδέκτη της.</a:t>
            </a:r>
            <a:endParaRPr b="0" lang="el-GR" sz="3200" spc="-1" strike="noStrike">
              <a:latin typeface="Arial"/>
            </a:endParaRPr>
          </a:p>
        </p:txBody>
      </p:sp>
    </p:spTree>
  </p:cSld>
  <mc:AlternateContent>
    <mc:Choice Requires="p14">
      <p:transition spd="slow" p14:dur="2000"/>
    </mc:Choice>
    <mc:Fallback>
      <p:transition spd="slow"/>
    </mc:Fallback>
  </mc:AlternateContent>
</p:sld>
</file>

<file path=ppt/slides/slide6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8" name="TextShape 1"/>
          <p:cNvSpPr txBox="1"/>
          <p:nvPr/>
        </p:nvSpPr>
        <p:spPr>
          <a:xfrm>
            <a:off x="504000" y="283320"/>
            <a:ext cx="9071640" cy="1298160"/>
          </a:xfrm>
          <a:prstGeom prst="rect">
            <a:avLst/>
          </a:prstGeom>
          <a:noFill/>
          <a:ln w="36000">
            <a:solidFill>
              <a:srgbClr val="66ffff"/>
            </a:solidFill>
            <a:round/>
          </a:ln>
        </p:spPr>
        <p:txBody>
          <a:bodyPr lIns="18000" rIns="18000" tIns="18000" bIns="18000" anchor="ctr">
            <a:noAutofit/>
          </a:bodyPr>
          <a:p>
            <a:pPr algn="ctr"/>
            <a:r>
              <a:rPr b="1" lang="el-GR" sz="4000" spc="-1" strike="noStrike">
                <a:latin typeface="Arial"/>
                <a:ea typeface="Microsoft YaHei"/>
              </a:rPr>
              <a:t>Η ΗΛΕΚΤΡΟΝΙΚΗ ΔΙΕΥΘΥΝΣΗ </a:t>
            </a:r>
            <a:br/>
            <a:r>
              <a:rPr b="1" lang="el-GR" sz="4000" spc="-1" strike="noStrike">
                <a:latin typeface="Arial"/>
                <a:ea typeface="Microsoft YaHei"/>
              </a:rPr>
              <a:t>(ΤΟ </a:t>
            </a:r>
            <a:r>
              <a:rPr b="1" lang="en-US" sz="4000" spc="-1" strike="noStrike">
                <a:latin typeface="Arial"/>
                <a:ea typeface="Microsoft YaHei"/>
              </a:rPr>
              <a:t>DOMAIN</a:t>
            </a:r>
            <a:r>
              <a:rPr b="1" lang="el-GR" sz="4000" spc="-1" strike="noStrike">
                <a:latin typeface="Arial"/>
                <a:ea typeface="Microsoft YaHei"/>
              </a:rPr>
              <a:t> </a:t>
            </a:r>
            <a:r>
              <a:rPr b="1" lang="en-US" sz="4000" spc="-1" strike="noStrike">
                <a:latin typeface="Arial"/>
                <a:ea typeface="Microsoft YaHei"/>
              </a:rPr>
              <a:t>NAME</a:t>
            </a:r>
            <a:r>
              <a:rPr b="1" lang="el-GR" sz="4000" spc="-1" strike="noStrike">
                <a:latin typeface="Arial"/>
                <a:ea typeface="Microsoft YaHei"/>
              </a:rPr>
              <a:t>)</a:t>
            </a:r>
            <a:endParaRPr b="0" lang="el-GR" sz="4000" spc="-1" strike="noStrike">
              <a:latin typeface="Arial"/>
            </a:endParaRPr>
          </a:p>
        </p:txBody>
      </p:sp>
      <p:sp>
        <p:nvSpPr>
          <p:cNvPr id="159" name="TextShape 2"/>
          <p:cNvSpPr txBox="1"/>
          <p:nvPr/>
        </p:nvSpPr>
        <p:spPr>
          <a:xfrm>
            <a:off x="513000" y="1841040"/>
            <a:ext cx="9071640" cy="5597280"/>
          </a:xfrm>
          <a:prstGeom prst="rect">
            <a:avLst/>
          </a:prstGeom>
          <a:noFill/>
          <a:ln w="0">
            <a:noFill/>
          </a:ln>
        </p:spPr>
        <p:txBody>
          <a:bodyPr lIns="0" rIns="0" tIns="0" bIns="0">
            <a:noAutofit/>
          </a:bodyPr>
          <a:p>
            <a:pPr algn="just">
              <a:spcAft>
                <a:spcPts val="1414"/>
              </a:spcAft>
            </a:pPr>
            <a:endParaRPr b="0" lang="el-GR" sz="3200" spc="-1" strike="noStrike">
              <a:latin typeface="Arial"/>
            </a:endParaRPr>
          </a:p>
          <a:p>
            <a:pPr algn="just">
              <a:spcAft>
                <a:spcPts val="1414"/>
              </a:spcAft>
            </a:pPr>
            <a:endParaRPr b="0" lang="el-GR" sz="3200" spc="-1" strike="noStrike">
              <a:latin typeface="Arial"/>
            </a:endParaRPr>
          </a:p>
          <a:p>
            <a:pPr algn="just">
              <a:spcAft>
                <a:spcPts val="1414"/>
              </a:spcAft>
            </a:pPr>
            <a:r>
              <a:rPr b="0" lang="el-GR" sz="3200" spc="-1" strike="noStrike">
                <a:solidFill>
                  <a:srgbClr val="000000"/>
                </a:solidFill>
                <a:latin typeface="Times New Roman"/>
                <a:ea typeface="Mangal"/>
              </a:rPr>
              <a:t>Πάντως, παρά τ' ότι το "</a:t>
            </a:r>
            <a:r>
              <a:rPr b="0" lang="en-GB" sz="3200" spc="-1" strike="noStrike">
                <a:solidFill>
                  <a:srgbClr val="000000"/>
                </a:solidFill>
                <a:latin typeface="Times New Roman"/>
                <a:ea typeface="Mangal"/>
              </a:rPr>
              <a:t>domain</a:t>
            </a:r>
            <a:r>
              <a:rPr b="0" lang="el-GR" sz="3200" spc="-1" strike="noStrike">
                <a:solidFill>
                  <a:srgbClr val="000000"/>
                </a:solidFill>
                <a:latin typeface="Times New Roman"/>
                <a:ea typeface="Mangal"/>
              </a:rPr>
              <a:t> </a:t>
            </a:r>
            <a:r>
              <a:rPr b="0" lang="en-GB" sz="3200" spc="-1" strike="noStrike">
                <a:solidFill>
                  <a:srgbClr val="000000"/>
                </a:solidFill>
                <a:latin typeface="Times New Roman"/>
                <a:ea typeface="Mangal"/>
              </a:rPr>
              <a:t>name</a:t>
            </a:r>
            <a:r>
              <a:rPr b="0" lang="el-GR" sz="3200" spc="-1" strike="noStrike">
                <a:solidFill>
                  <a:srgbClr val="000000"/>
                </a:solidFill>
                <a:latin typeface="Times New Roman"/>
                <a:ea typeface="Mangal"/>
              </a:rPr>
              <a:t>" δεν ταυτίζεται με την εμπορική επωνυμία, το διακριτικό τίτλο και τον εμπορικό τίτλο, μπορεί όμως ν' αποδοθεί σ' αυτό κατά έμμεσο τρόπο λειτουργία </a:t>
            </a:r>
            <a:r>
              <a:rPr b="0" i="1" lang="el-GR" sz="3200" spc="-1" strike="noStrike">
                <a:solidFill>
                  <a:srgbClr val="000000"/>
                </a:solidFill>
                <a:latin typeface="Times New Roman"/>
                <a:ea typeface="Mangal"/>
              </a:rPr>
              <a:t>τόσο</a:t>
            </a:r>
            <a:r>
              <a:rPr b="0" lang="el-GR" sz="3200" spc="-1" strike="noStrike">
                <a:solidFill>
                  <a:srgbClr val="000000"/>
                </a:solidFill>
                <a:latin typeface="Times New Roman"/>
                <a:ea typeface="Mangal"/>
              </a:rPr>
              <a:t> διακριτικού τίτλου </a:t>
            </a:r>
            <a:r>
              <a:rPr b="0" i="1" lang="el-GR" sz="3200" spc="-1" strike="noStrike">
                <a:solidFill>
                  <a:srgbClr val="000000"/>
                </a:solidFill>
                <a:latin typeface="Times New Roman"/>
                <a:ea typeface="Mangal"/>
              </a:rPr>
              <a:t>όσο</a:t>
            </a:r>
            <a:r>
              <a:rPr b="0" lang="el-GR" sz="3200" spc="-1" strike="noStrike">
                <a:solidFill>
                  <a:srgbClr val="000000"/>
                </a:solidFill>
                <a:latin typeface="Times New Roman"/>
                <a:ea typeface="Mangal"/>
              </a:rPr>
              <a:t> και σήματος</a:t>
            </a:r>
            <a:endParaRPr b="0" lang="el-GR" sz="3200" spc="-1" strike="noStrike">
              <a:latin typeface="Arial"/>
            </a:endParaRPr>
          </a:p>
        </p:txBody>
      </p:sp>
    </p:spTree>
  </p:cSld>
  <mc:AlternateContent>
    <mc:Choice Requires="p14">
      <p:transition spd="slow" p14:dur="2000"/>
    </mc:Choice>
    <mc:Fallback>
      <p:transition spd="slow"/>
    </mc:Fallback>
  </mc:AlternateContent>
</p:sld>
</file>

<file path=ppt/slides/slide6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0" name="TextShape 1"/>
          <p:cNvSpPr txBox="1"/>
          <p:nvPr/>
        </p:nvSpPr>
        <p:spPr>
          <a:xfrm>
            <a:off x="504000" y="1769040"/>
            <a:ext cx="9071640" cy="4989240"/>
          </a:xfrm>
          <a:prstGeom prst="rect">
            <a:avLst/>
          </a:prstGeom>
          <a:noFill/>
          <a:ln w="0">
            <a:noFill/>
          </a:ln>
        </p:spPr>
        <p:txBody>
          <a:bodyPr lIns="0" rIns="0" tIns="0" bIns="0">
            <a:noAutofit/>
          </a:bodyPr>
          <a:p>
            <a:pPr marL="432000" indent="-324000">
              <a:spcAft>
                <a:spcPts val="1414"/>
              </a:spcAft>
              <a:buClr>
                <a:srgbClr val="000000"/>
              </a:buClr>
              <a:buSzPct val="45000"/>
              <a:buFont typeface="Wingdings" charset="2"/>
              <a:buChar char=""/>
            </a:pPr>
            <a:r>
              <a:rPr b="0" lang="el-GR" sz="3200" spc="-1" strike="noStrike">
                <a:latin typeface="Arial"/>
              </a:rPr>
              <a:t> </a:t>
            </a:r>
            <a:endParaRPr b="0" lang="el-GR" sz="3200" spc="-1" strike="noStrike">
              <a:latin typeface="Arial"/>
            </a:endParaRPr>
          </a:p>
        </p:txBody>
      </p:sp>
      <p:pic>
        <p:nvPicPr>
          <p:cNvPr id="161" name="Shape 246" descr=""/>
          <p:cNvPicPr/>
          <p:nvPr/>
        </p:nvPicPr>
        <p:blipFill>
          <a:blip r:embed="rId1"/>
          <a:stretch/>
        </p:blipFill>
        <p:spPr>
          <a:xfrm>
            <a:off x="576000" y="3024000"/>
            <a:ext cx="3828960" cy="3679920"/>
          </a:xfrm>
          <a:prstGeom prst="rect">
            <a:avLst/>
          </a:prstGeom>
          <a:ln w="0">
            <a:noFill/>
          </a:ln>
        </p:spPr>
      </p:pic>
      <p:pic>
        <p:nvPicPr>
          <p:cNvPr id="162" name="Shape 247" descr=""/>
          <p:cNvPicPr/>
          <p:nvPr/>
        </p:nvPicPr>
        <p:blipFill>
          <a:blip r:embed="rId2"/>
          <a:stretch/>
        </p:blipFill>
        <p:spPr>
          <a:xfrm>
            <a:off x="6666480" y="3096000"/>
            <a:ext cx="2837520" cy="3570840"/>
          </a:xfrm>
          <a:prstGeom prst="rect">
            <a:avLst/>
          </a:prstGeom>
          <a:ln w="0">
            <a:noFill/>
          </a:ln>
        </p:spPr>
      </p:pic>
      <p:sp>
        <p:nvSpPr>
          <p:cNvPr id="163" name="TextShape 2"/>
          <p:cNvSpPr txBox="1"/>
          <p:nvPr/>
        </p:nvSpPr>
        <p:spPr>
          <a:xfrm>
            <a:off x="500760" y="301320"/>
            <a:ext cx="9074880" cy="1262160"/>
          </a:xfrm>
          <a:prstGeom prst="rect">
            <a:avLst/>
          </a:prstGeom>
          <a:noFill/>
          <a:ln w="36000">
            <a:solidFill>
              <a:srgbClr val="66ffff"/>
            </a:solidFill>
            <a:round/>
          </a:ln>
        </p:spPr>
        <p:txBody>
          <a:bodyPr lIns="108000" rIns="108000" tIns="63000" bIns="63000">
            <a:noAutofit/>
          </a:bodyPr>
          <a:p>
            <a:pPr algn="ctr"/>
            <a:r>
              <a:rPr b="0" lang="el-GR" sz="4000" spc="-1" strike="noStrike">
                <a:latin typeface="Times New Roman"/>
              </a:rPr>
              <a:t>QUESTIONS </a:t>
            </a:r>
            <a:endParaRPr b="0" lang="el-GR" sz="4000" spc="-1" strike="noStrike">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3" name="TextShape 1"/>
          <p:cNvSpPr txBox="1"/>
          <p:nvPr/>
        </p:nvSpPr>
        <p:spPr>
          <a:xfrm>
            <a:off x="504000" y="283320"/>
            <a:ext cx="9071640" cy="1298160"/>
          </a:xfrm>
          <a:prstGeom prst="rect">
            <a:avLst/>
          </a:prstGeom>
          <a:noFill/>
          <a:ln w="36000">
            <a:solidFill>
              <a:srgbClr val="66ffff"/>
            </a:solidFill>
            <a:round/>
          </a:ln>
        </p:spPr>
        <p:txBody>
          <a:bodyPr lIns="18000" rIns="18000" tIns="18000" bIns="18000" anchor="ctr">
            <a:noAutofit/>
          </a:bodyPr>
          <a:p>
            <a:pPr algn="ctr">
              <a:spcAft>
                <a:spcPts val="1414"/>
              </a:spcAft>
            </a:pPr>
            <a:r>
              <a:rPr b="1" lang="el-GR" sz="4000" spc="-1" strike="noStrike">
                <a:latin typeface="Arial"/>
                <a:ea typeface="Mangal"/>
              </a:rPr>
              <a:t>Εισαγωγικές παρατηρήσεις</a:t>
            </a:r>
            <a:endParaRPr b="0" lang="el-GR" sz="4000" spc="-1" strike="noStrike">
              <a:latin typeface="Arial"/>
            </a:endParaRPr>
          </a:p>
        </p:txBody>
      </p:sp>
      <p:sp>
        <p:nvSpPr>
          <p:cNvPr id="54" name="TextShape 2"/>
          <p:cNvSpPr txBox="1"/>
          <p:nvPr/>
        </p:nvSpPr>
        <p:spPr>
          <a:xfrm>
            <a:off x="504000" y="1769040"/>
            <a:ext cx="9071640" cy="5053680"/>
          </a:xfrm>
          <a:prstGeom prst="rect">
            <a:avLst/>
          </a:prstGeom>
          <a:noFill/>
          <a:ln w="0">
            <a:noFill/>
          </a:ln>
        </p:spPr>
        <p:txBody>
          <a:bodyPr lIns="0" rIns="0" tIns="0" bIns="0">
            <a:noAutofit/>
          </a:bodyPr>
          <a:p>
            <a:pPr algn="just">
              <a:spcAft>
                <a:spcPts val="1414"/>
              </a:spcAft>
            </a:pPr>
            <a:endParaRPr b="0" lang="el-GR" sz="3200" spc="-1" strike="noStrike">
              <a:latin typeface="Arial"/>
            </a:endParaRPr>
          </a:p>
          <a:p>
            <a:pPr algn="just">
              <a:spcAft>
                <a:spcPts val="1414"/>
              </a:spcAft>
            </a:pPr>
            <a:endParaRPr b="0" lang="el-GR" sz="3200" spc="-1" strike="noStrike">
              <a:latin typeface="Arial"/>
            </a:endParaRPr>
          </a:p>
          <a:p>
            <a:pPr algn="just">
              <a:spcAft>
                <a:spcPts val="1414"/>
              </a:spcAft>
            </a:pPr>
            <a:r>
              <a:rPr b="1" lang="el-GR" sz="3200" spc="-1" strike="noStrike">
                <a:latin typeface="Times New Roman"/>
              </a:rPr>
              <a:t>Γ.</a:t>
            </a:r>
            <a:r>
              <a:rPr b="0" lang="el-GR" sz="3200" spc="-1" strike="noStrike">
                <a:latin typeface="Times New Roman"/>
              </a:rPr>
              <a:t> Με τη συνταγματική αναθεώρηση του 2001, κατοχυρώθηκε το δικαίωμα συμμετοχής του ατόμου στην κοινωνία της πληροφορίας, δηλαδή συμμετοχής στις βιοτικές σχέσεις που ανακύπτουν και εξαρτώνται από τη νέα τεχνολογία της πληροφορικής. </a:t>
            </a:r>
            <a:r>
              <a:rPr b="0" i="1" lang="el-GR" sz="3200" spc="-1" strike="noStrike">
                <a:latin typeface="Times New Roman"/>
              </a:rPr>
              <a:t>Έτσι, η κοινωνία της πληροφορίας ανάχθηκε σε συνταγματική έννοια.</a:t>
            </a:r>
            <a:endParaRPr b="0" lang="el-GR" sz="3200" spc="-1" strike="noStrike">
              <a:latin typeface="Arial"/>
            </a:endParaRPr>
          </a:p>
          <a:p>
            <a:pPr algn="just">
              <a:spcAft>
                <a:spcPts val="1414"/>
              </a:spcAft>
            </a:pPr>
            <a:endParaRPr b="0" lang="el-GR" sz="3200" spc="-1" strike="noStrike">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5" name="TextShape 1"/>
          <p:cNvSpPr txBox="1"/>
          <p:nvPr/>
        </p:nvSpPr>
        <p:spPr>
          <a:xfrm>
            <a:off x="504000" y="283320"/>
            <a:ext cx="9071640" cy="1084680"/>
          </a:xfrm>
          <a:prstGeom prst="rect">
            <a:avLst/>
          </a:prstGeom>
          <a:noFill/>
          <a:ln w="36000">
            <a:solidFill>
              <a:srgbClr val="66ffff"/>
            </a:solidFill>
            <a:round/>
          </a:ln>
        </p:spPr>
        <p:txBody>
          <a:bodyPr lIns="18000" rIns="18000" tIns="18000" bIns="18000" anchor="ctr">
            <a:noAutofit/>
          </a:bodyPr>
          <a:p>
            <a:pPr algn="ctr">
              <a:spcAft>
                <a:spcPts val="1414"/>
              </a:spcAft>
            </a:pPr>
            <a:r>
              <a:rPr b="1" lang="el-GR" sz="4000" spc="-1" strike="noStrike">
                <a:latin typeface="Arial"/>
                <a:ea typeface="Mangal"/>
              </a:rPr>
              <a:t>Εισαγωγικές παρατηρήσεις</a:t>
            </a:r>
            <a:endParaRPr b="0" lang="el-GR" sz="4000" spc="-1" strike="noStrike">
              <a:latin typeface="Arial"/>
            </a:endParaRPr>
          </a:p>
        </p:txBody>
      </p:sp>
      <p:sp>
        <p:nvSpPr>
          <p:cNvPr id="56" name="TextShape 2"/>
          <p:cNvSpPr txBox="1"/>
          <p:nvPr/>
        </p:nvSpPr>
        <p:spPr>
          <a:xfrm>
            <a:off x="578160" y="1446120"/>
            <a:ext cx="9071640" cy="5888160"/>
          </a:xfrm>
          <a:prstGeom prst="rect">
            <a:avLst/>
          </a:prstGeom>
          <a:noFill/>
          <a:ln w="0">
            <a:noFill/>
          </a:ln>
        </p:spPr>
        <p:txBody>
          <a:bodyPr lIns="0" rIns="0" tIns="0" bIns="0">
            <a:noAutofit/>
          </a:bodyPr>
          <a:p>
            <a:pPr algn="just">
              <a:spcAft>
                <a:spcPts val="1414"/>
              </a:spcAft>
            </a:pPr>
            <a:endParaRPr b="0" lang="el-GR" sz="3200" spc="-1" strike="noStrike">
              <a:latin typeface="Arial"/>
            </a:endParaRPr>
          </a:p>
          <a:p>
            <a:pPr algn="just">
              <a:spcAft>
                <a:spcPts val="1414"/>
              </a:spcAft>
            </a:pPr>
            <a:endParaRPr b="0" lang="el-GR" sz="3200" spc="-1" strike="noStrike">
              <a:latin typeface="Arial"/>
            </a:endParaRPr>
          </a:p>
          <a:p>
            <a:pPr algn="just">
              <a:spcAft>
                <a:spcPts val="1414"/>
              </a:spcAft>
            </a:pPr>
            <a:r>
              <a:rPr b="1" lang="el-GR" sz="3200" spc="-1" strike="noStrike">
                <a:latin typeface="Times New Roman"/>
                <a:ea typeface="TimesNewRoman"/>
              </a:rPr>
              <a:t>Δ.</a:t>
            </a:r>
            <a:r>
              <a:rPr b="0" lang="el-GR" sz="3200" spc="-1" strike="noStrike">
                <a:latin typeface="Times New Roman"/>
                <a:ea typeface="TimesNewRoman"/>
              </a:rPr>
              <a:t> Η διάταξη του άρθρ. 5Α § 2 Σ έχει ως εξής: </a:t>
            </a:r>
            <a:r>
              <a:rPr b="0" i="1" lang="el-GR" sz="3200" spc="-1" strike="noStrike">
                <a:latin typeface="Times New Roman"/>
                <a:ea typeface="TimesNewRoman"/>
              </a:rPr>
              <a:t>"Καθένας έχει δικαίωμα συμμετοχής στην Κοινωνία της Πληροφορίας. Η διευκόλυνση της πρόσβασης στις πληροφορίες που διακινούνται ηλεκτρονικά, καθώς και της παραγωγής, ανταλλαγής και διάδοσής τους αποτελεί υποχρέωση του Κράτους, τηρουμένων πάντοτε των εγγυήσεων των άρθρων 9, 9Α και 19."</a:t>
            </a:r>
            <a:endParaRPr b="0" lang="el-GR" sz="3200" spc="-1" strike="noStrike">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7" name="TextShape 1"/>
          <p:cNvSpPr txBox="1"/>
          <p:nvPr/>
        </p:nvSpPr>
        <p:spPr>
          <a:xfrm>
            <a:off x="504000" y="283320"/>
            <a:ext cx="9071640" cy="1298160"/>
          </a:xfrm>
          <a:prstGeom prst="rect">
            <a:avLst/>
          </a:prstGeom>
          <a:noFill/>
          <a:ln w="36000">
            <a:solidFill>
              <a:srgbClr val="66ffff"/>
            </a:solidFill>
            <a:round/>
          </a:ln>
        </p:spPr>
        <p:txBody>
          <a:bodyPr lIns="18000" rIns="18000" tIns="18000" bIns="18000" anchor="ctr">
            <a:noAutofit/>
          </a:bodyPr>
          <a:p>
            <a:pPr algn="ctr"/>
            <a:r>
              <a:rPr b="1" lang="el-GR" sz="4000" spc="-1" strike="noStrike">
                <a:solidFill>
                  <a:srgbClr val="000000"/>
                </a:solidFill>
                <a:latin typeface="Arial"/>
                <a:ea typeface="Mangal"/>
              </a:rPr>
              <a:t>Νομοθετική ρύθμιση: Εισαγωγικές παρατηρήσεις</a:t>
            </a:r>
            <a:endParaRPr b="0" lang="el-GR" sz="4000" spc="-1" strike="noStrike">
              <a:latin typeface="Arial"/>
            </a:endParaRPr>
          </a:p>
        </p:txBody>
      </p:sp>
      <p:sp>
        <p:nvSpPr>
          <p:cNvPr id="58" name="TextShape 2"/>
          <p:cNvSpPr txBox="1"/>
          <p:nvPr/>
        </p:nvSpPr>
        <p:spPr>
          <a:xfrm>
            <a:off x="504000" y="1769040"/>
            <a:ext cx="9071640" cy="5663160"/>
          </a:xfrm>
          <a:prstGeom prst="rect">
            <a:avLst/>
          </a:prstGeom>
          <a:noFill/>
          <a:ln w="0">
            <a:noFill/>
          </a:ln>
        </p:spPr>
        <p:txBody>
          <a:bodyPr lIns="0" rIns="0" tIns="0" bIns="0">
            <a:noAutofit/>
          </a:bodyPr>
          <a:p>
            <a:pPr algn="just">
              <a:spcAft>
                <a:spcPts val="1414"/>
              </a:spcAft>
            </a:pPr>
            <a:endParaRPr b="0" lang="el-GR" sz="3200" spc="-1" strike="noStrike">
              <a:latin typeface="Arial"/>
            </a:endParaRPr>
          </a:p>
          <a:p>
            <a:pPr algn="just">
              <a:spcAft>
                <a:spcPts val="1414"/>
              </a:spcAft>
            </a:pPr>
            <a:endParaRPr b="0" lang="el-GR" sz="3200" spc="-1" strike="noStrike">
              <a:latin typeface="Arial"/>
            </a:endParaRPr>
          </a:p>
          <a:p>
            <a:pPr algn="just">
              <a:spcAft>
                <a:spcPts val="1414"/>
              </a:spcAft>
            </a:pPr>
            <a:endParaRPr b="0" lang="el-GR" sz="3200" spc="-1" strike="noStrike">
              <a:latin typeface="Arial"/>
            </a:endParaRPr>
          </a:p>
          <a:p>
            <a:pPr algn="just">
              <a:spcAft>
                <a:spcPts val="1414"/>
              </a:spcAft>
            </a:pPr>
            <a:r>
              <a:rPr b="1" lang="el-GR" sz="3200" spc="-1" strike="noStrike">
                <a:solidFill>
                  <a:srgbClr val="000000"/>
                </a:solidFill>
                <a:latin typeface="Times New Roman"/>
                <a:ea typeface="Times New Roman"/>
              </a:rPr>
              <a:t>Α.</a:t>
            </a:r>
            <a:r>
              <a:rPr b="0" lang="el-GR" sz="3200" spc="-1" strike="noStrike">
                <a:solidFill>
                  <a:srgbClr val="000000"/>
                </a:solidFill>
                <a:latin typeface="Times New Roman"/>
                <a:ea typeface="Times New Roman"/>
              </a:rPr>
              <a:t> Τα σχετικά με ορισμένες νομικές πτυχές των υπηρεσιών της κοινωνίας της πληροφορίας, ιδίως του ηλεκτρονικού εμπορίου, στην εσωτερική αγορά ρυθμίζονται από την Οδηγία 2000/31.</a:t>
            </a:r>
            <a:endParaRPr b="0" lang="el-GR" sz="3200" spc="-1" strike="noStrike">
              <a:latin typeface="Arial"/>
            </a:endParaRPr>
          </a:p>
          <a:p>
            <a:pPr algn="just">
              <a:spcAft>
                <a:spcPts val="1414"/>
              </a:spcAft>
            </a:pPr>
            <a:endParaRPr b="0" lang="el-GR" sz="32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3019</TotalTime>
  <Application>LibreOffice/7.0.4.2$Windows_X86_64 LibreOffice_project/dcf040e67528d9187c66b2379df5ea4407429775</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2017-06-25T19:11:34Z</dcterms:created>
  <dc:creator>g k</dc:creator>
  <dc:description/>
  <dc:language>el-GR</dc:language>
  <cp:lastModifiedBy/>
  <dcterms:modified xsi:type="dcterms:W3CDTF">2021-02-22T10:45:45Z</dcterms:modified>
  <cp:revision>282</cp:revision>
  <dc:subject/>
  <dc:title/>
</cp:coreProperties>
</file>