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sldIdLst>
    <p:sldId id="267" r:id="rId2"/>
    <p:sldId id="280" r:id="rId3"/>
    <p:sldId id="257" r:id="rId4"/>
    <p:sldId id="263" r:id="rId5"/>
    <p:sldId id="256" r:id="rId6"/>
    <p:sldId id="258" r:id="rId7"/>
    <p:sldId id="259" r:id="rId8"/>
    <p:sldId id="260" r:id="rId9"/>
    <p:sldId id="261" r:id="rId10"/>
    <p:sldId id="262" r:id="rId11"/>
    <p:sldId id="300" r:id="rId12"/>
    <p:sldId id="301" r:id="rId13"/>
    <p:sldId id="302" r:id="rId14"/>
    <p:sldId id="303" r:id="rId15"/>
    <p:sldId id="304" r:id="rId16"/>
    <p:sldId id="305" r:id="rId17"/>
    <p:sldId id="306" r:id="rId18"/>
    <p:sldId id="307" r:id="rId19"/>
    <p:sldId id="309" r:id="rId20"/>
    <p:sldId id="310" r:id="rId21"/>
    <p:sldId id="311" r:id="rId22"/>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13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AEC90B-7937-49B0-8311-05F2C03CF491}" type="doc">
      <dgm:prSet loTypeId="urn:microsoft.com/office/officeart/2005/8/layout/hProcess4" loCatId="process" qsTypeId="urn:microsoft.com/office/officeart/2005/8/quickstyle/simple5" qsCatId="simple" csTypeId="urn:microsoft.com/office/officeart/2005/8/colors/accent6_2" csCatId="accent6" phldr="1"/>
      <dgm:spPr/>
      <dgm:t>
        <a:bodyPr/>
        <a:lstStyle/>
        <a:p>
          <a:endParaRPr lang="el-GR"/>
        </a:p>
      </dgm:t>
    </dgm:pt>
    <dgm:pt modelId="{E5A905B3-BBBE-45A9-AE0B-11B5B7CC37D2}">
      <dgm:prSet phldrT="[Κείμενο]"/>
      <dgm:spPr/>
      <dgm:t>
        <a:bodyPr/>
        <a:lstStyle/>
        <a:p>
          <a:r>
            <a:rPr lang="el-GR" b="1" u="none"/>
            <a:t>Ανθρώπινοι</a:t>
          </a:r>
          <a:r>
            <a:rPr lang="el-GR" b="1" u="none">
              <a:effectLst>
                <a:outerShdw blurRad="38100" dist="38100" dir="2700000" algn="tl">
                  <a:srgbClr val="C0C0C0"/>
                </a:outerShdw>
              </a:effectLst>
            </a:rPr>
            <a:t> </a:t>
          </a:r>
          <a:r>
            <a:rPr lang="el-GR" b="1" u="none"/>
            <a:t>Πόροι</a:t>
          </a:r>
          <a:r>
            <a:rPr lang="el-GR" b="1" u="none">
              <a:effectLst>
                <a:outerShdw blurRad="38100" dist="38100" dir="2700000" algn="tl">
                  <a:srgbClr val="C0C0C0"/>
                </a:outerShdw>
              </a:effectLst>
            </a:rPr>
            <a:t>:</a:t>
          </a:r>
          <a:endParaRPr lang="el-GR" u="none" dirty="0"/>
        </a:p>
      </dgm:t>
    </dgm:pt>
    <dgm:pt modelId="{E21AE7F3-96DD-4BEC-9EA4-5C7607AB5C18}" type="parTrans" cxnId="{96F71306-BDC6-43A6-9B72-BC87AA95E309}">
      <dgm:prSet/>
      <dgm:spPr/>
      <dgm:t>
        <a:bodyPr/>
        <a:lstStyle/>
        <a:p>
          <a:endParaRPr lang="el-GR"/>
        </a:p>
      </dgm:t>
    </dgm:pt>
    <dgm:pt modelId="{5B31935F-2C89-4ACE-86B2-6141CB91C93A}" type="sibTrans" cxnId="{96F71306-BDC6-43A6-9B72-BC87AA95E309}">
      <dgm:prSet/>
      <dgm:spPr>
        <a:gradFill rotWithShape="0">
          <a:gsLst>
            <a:gs pos="0">
              <a:srgbClr val="FF0000"/>
            </a:gs>
            <a:gs pos="30000">
              <a:srgbClr val="66008F"/>
            </a:gs>
            <a:gs pos="64999">
              <a:srgbClr val="BA0066"/>
            </a:gs>
            <a:gs pos="89999">
              <a:srgbClr val="FF0000"/>
            </a:gs>
            <a:gs pos="100000">
              <a:srgbClr val="FF8200"/>
            </a:gs>
          </a:gsLst>
          <a:lin ang="16200000" scaled="0"/>
        </a:gradFill>
      </dgm:spPr>
      <dgm:t>
        <a:bodyPr/>
        <a:lstStyle/>
        <a:p>
          <a:endParaRPr lang="el-GR"/>
        </a:p>
      </dgm:t>
    </dgm:pt>
    <dgm:pt modelId="{2208783F-6DBD-4A2F-A978-7EB4038C5CCD}">
      <dgm:prSet phldrT="[Κείμενο]"/>
      <dgm:spPr>
        <a:blipFill rotWithShape="0">
          <a:blip xmlns:r="http://schemas.openxmlformats.org/officeDocument/2006/relationships" r:embed="rId1"/>
          <a:tile tx="0" ty="0" sx="100000" sy="100000" flip="none" algn="tl"/>
        </a:blipFill>
      </dgm:spPr>
      <dgm:t>
        <a:bodyPr/>
        <a:lstStyle/>
        <a:p>
          <a:r>
            <a:rPr lang="el-GR" b="1" i="1" dirty="0"/>
            <a:t>Δημιουργούν αξία</a:t>
          </a:r>
          <a:endParaRPr lang="el-GR" dirty="0"/>
        </a:p>
      </dgm:t>
    </dgm:pt>
    <dgm:pt modelId="{244EF0EA-B985-462D-BE72-D11A0035D9A7}" type="parTrans" cxnId="{9C17B789-86FB-423D-8E36-C11F1F147F65}">
      <dgm:prSet/>
      <dgm:spPr/>
      <dgm:t>
        <a:bodyPr/>
        <a:lstStyle/>
        <a:p>
          <a:endParaRPr lang="el-GR"/>
        </a:p>
      </dgm:t>
    </dgm:pt>
    <dgm:pt modelId="{955E8DF1-447A-4F9C-AB78-11EF7CF10386}" type="sibTrans" cxnId="{9C17B789-86FB-423D-8E36-C11F1F147F65}">
      <dgm:prSet/>
      <dgm:spPr/>
      <dgm:t>
        <a:bodyPr/>
        <a:lstStyle/>
        <a:p>
          <a:endParaRPr lang="el-GR"/>
        </a:p>
      </dgm:t>
    </dgm:pt>
    <dgm:pt modelId="{069C595A-7957-4A66-817E-47098B54CD50}">
      <dgm:prSet phldrT="[Κείμενο]"/>
      <dgm:spPr>
        <a:solidFill>
          <a:srgbClr val="FF0000"/>
        </a:solidFill>
      </dgm:spPr>
      <dgm:t>
        <a:bodyPr/>
        <a:lstStyle/>
        <a:p>
          <a:r>
            <a:rPr lang="el-GR" b="1" u="none" dirty="0"/>
            <a:t>Ανθρώπινο κεφάλαιο:</a:t>
          </a:r>
          <a:endParaRPr lang="el-GR" u="none" dirty="0"/>
        </a:p>
      </dgm:t>
    </dgm:pt>
    <dgm:pt modelId="{AF65EA74-FE29-450D-9BB0-400AF3FFC137}" type="parTrans" cxnId="{D866A32A-BAD0-4E52-89B6-E30317792C1C}">
      <dgm:prSet/>
      <dgm:spPr/>
      <dgm:t>
        <a:bodyPr/>
        <a:lstStyle/>
        <a:p>
          <a:endParaRPr lang="el-GR"/>
        </a:p>
      </dgm:t>
    </dgm:pt>
    <dgm:pt modelId="{7737173E-099F-4C48-B22A-4C63E4284099}" type="sibTrans" cxnId="{D866A32A-BAD0-4E52-89B6-E30317792C1C}">
      <dgm:prSet/>
      <dgm:spPr/>
      <dgm:t>
        <a:bodyPr/>
        <a:lstStyle/>
        <a:p>
          <a:endParaRPr lang="el-GR"/>
        </a:p>
      </dgm:t>
    </dgm:pt>
    <dgm:pt modelId="{02E5B3EE-AD84-4EB6-9C0A-45416B615629}">
      <dgm:prSet phldrT="[Κείμενο]"/>
      <dgm:spPr>
        <a:blipFill rotWithShape="0">
          <a:blip xmlns:r="http://schemas.openxmlformats.org/officeDocument/2006/relationships" r:embed="rId2"/>
          <a:tile tx="0" ty="0" sx="100000" sy="100000" flip="none" algn="tl"/>
        </a:blipFill>
      </dgm:spPr>
      <dgm:t>
        <a:bodyPr/>
        <a:lstStyle/>
        <a:p>
          <a:r>
            <a:rPr lang="el-GR" b="1" i="1" dirty="0"/>
            <a:t>Γνώση</a:t>
          </a:r>
          <a:r>
            <a:rPr lang="en-US" b="1" i="1" dirty="0"/>
            <a:t> </a:t>
          </a:r>
          <a:endParaRPr lang="el-GR" dirty="0"/>
        </a:p>
      </dgm:t>
    </dgm:pt>
    <dgm:pt modelId="{FF637F4D-E0F1-4F12-A57E-A94C1B863D53}" type="parTrans" cxnId="{EEDBC079-6F00-4284-B67B-0D3D81EE1398}">
      <dgm:prSet/>
      <dgm:spPr/>
      <dgm:t>
        <a:bodyPr/>
        <a:lstStyle/>
        <a:p>
          <a:endParaRPr lang="el-GR"/>
        </a:p>
      </dgm:t>
    </dgm:pt>
    <dgm:pt modelId="{55B2BD11-8B0E-466C-8611-3C8C2DADD17D}" type="sibTrans" cxnId="{EEDBC079-6F00-4284-B67B-0D3D81EE1398}">
      <dgm:prSet/>
      <dgm:spPr/>
      <dgm:t>
        <a:bodyPr/>
        <a:lstStyle/>
        <a:p>
          <a:endParaRPr lang="el-GR"/>
        </a:p>
      </dgm:t>
    </dgm:pt>
    <dgm:pt modelId="{B52AAE74-A051-436C-BF0B-1433A21B516A}">
      <dgm:prSet/>
      <dgm:spPr/>
      <dgm:t>
        <a:bodyPr/>
        <a:lstStyle/>
        <a:p>
          <a:r>
            <a:rPr lang="el-GR" b="1" i="1"/>
            <a:t>Είναι σπάνιοι</a:t>
          </a:r>
          <a:endParaRPr lang="el-GR" b="1" i="1" dirty="0"/>
        </a:p>
      </dgm:t>
    </dgm:pt>
    <dgm:pt modelId="{4CAE8142-0F4E-4725-B890-BA4D27302890}" type="parTrans" cxnId="{2AB7A1B0-5801-462B-A8D0-AB4646B279B3}">
      <dgm:prSet/>
      <dgm:spPr/>
      <dgm:t>
        <a:bodyPr/>
        <a:lstStyle/>
        <a:p>
          <a:endParaRPr lang="el-GR"/>
        </a:p>
      </dgm:t>
    </dgm:pt>
    <dgm:pt modelId="{D1410AFC-4720-4B92-99D4-6402AB49622C}" type="sibTrans" cxnId="{2AB7A1B0-5801-462B-A8D0-AB4646B279B3}">
      <dgm:prSet/>
      <dgm:spPr/>
      <dgm:t>
        <a:bodyPr/>
        <a:lstStyle/>
        <a:p>
          <a:endParaRPr lang="el-GR"/>
        </a:p>
      </dgm:t>
    </dgm:pt>
    <dgm:pt modelId="{AA16B26E-815D-4F0D-88C4-9DDDEEAEFBB3}">
      <dgm:prSet/>
      <dgm:spPr/>
      <dgm:t>
        <a:bodyPr/>
        <a:lstStyle/>
        <a:p>
          <a:r>
            <a:rPr lang="el-GR" b="1" i="1"/>
            <a:t>Δεν αντιγράφονται</a:t>
          </a:r>
          <a:endParaRPr lang="el-GR" b="1" i="1" dirty="0"/>
        </a:p>
      </dgm:t>
    </dgm:pt>
    <dgm:pt modelId="{484DD5D0-7021-462B-8C24-78642548C12B}" type="parTrans" cxnId="{65F97990-C562-4B0B-A0D1-348E43E73CDA}">
      <dgm:prSet/>
      <dgm:spPr/>
      <dgm:t>
        <a:bodyPr/>
        <a:lstStyle/>
        <a:p>
          <a:endParaRPr lang="el-GR"/>
        </a:p>
      </dgm:t>
    </dgm:pt>
    <dgm:pt modelId="{CC118C71-F234-4207-8B0A-DD34C016AF4B}" type="sibTrans" cxnId="{65F97990-C562-4B0B-A0D1-348E43E73CDA}">
      <dgm:prSet/>
      <dgm:spPr/>
      <dgm:t>
        <a:bodyPr/>
        <a:lstStyle/>
        <a:p>
          <a:endParaRPr lang="el-GR"/>
        </a:p>
      </dgm:t>
    </dgm:pt>
    <dgm:pt modelId="{D01726A0-7365-4E5D-BADA-0CF64DA772EF}">
      <dgm:prSet/>
      <dgm:spPr/>
      <dgm:t>
        <a:bodyPr/>
        <a:lstStyle/>
        <a:p>
          <a:r>
            <a:rPr lang="el-GR" b="1" i="1" dirty="0"/>
            <a:t>Οργανώνονται</a:t>
          </a:r>
          <a:endParaRPr lang="en-US" b="1" i="1" dirty="0"/>
        </a:p>
      </dgm:t>
    </dgm:pt>
    <dgm:pt modelId="{6A3FA45D-EDBF-4FE5-835F-5184BF0BFE77}" type="parTrans" cxnId="{1A998C61-F063-4841-9550-24D0DFC3163A}">
      <dgm:prSet/>
      <dgm:spPr/>
      <dgm:t>
        <a:bodyPr/>
        <a:lstStyle/>
        <a:p>
          <a:endParaRPr lang="el-GR"/>
        </a:p>
      </dgm:t>
    </dgm:pt>
    <dgm:pt modelId="{21F0E1D7-D9D3-436B-A7AB-F3AA861221A7}" type="sibTrans" cxnId="{1A998C61-F063-4841-9550-24D0DFC3163A}">
      <dgm:prSet/>
      <dgm:spPr/>
      <dgm:t>
        <a:bodyPr/>
        <a:lstStyle/>
        <a:p>
          <a:endParaRPr lang="el-GR"/>
        </a:p>
      </dgm:t>
    </dgm:pt>
    <dgm:pt modelId="{FBB3E697-E784-4A5C-A825-01E19CE22C5B}">
      <dgm:prSet/>
      <dgm:spPr/>
      <dgm:t>
        <a:bodyPr/>
        <a:lstStyle/>
        <a:p>
          <a:r>
            <a:rPr lang="el-GR" b="1" i="1"/>
            <a:t>Δεξιότητες</a:t>
          </a:r>
          <a:r>
            <a:rPr lang="en-US" b="1" i="1"/>
            <a:t> </a:t>
          </a:r>
          <a:endParaRPr lang="el-GR" b="1" i="1" dirty="0"/>
        </a:p>
      </dgm:t>
    </dgm:pt>
    <dgm:pt modelId="{D2885F3B-0CD3-44FB-B9B3-79AF0E114B2C}" type="parTrans" cxnId="{3E80C781-DE4F-439F-B0B9-2F5D82AB1864}">
      <dgm:prSet/>
      <dgm:spPr/>
      <dgm:t>
        <a:bodyPr/>
        <a:lstStyle/>
        <a:p>
          <a:endParaRPr lang="el-GR"/>
        </a:p>
      </dgm:t>
    </dgm:pt>
    <dgm:pt modelId="{D9776C89-013A-4250-9249-6E58BAEF9C7C}" type="sibTrans" cxnId="{3E80C781-DE4F-439F-B0B9-2F5D82AB1864}">
      <dgm:prSet/>
      <dgm:spPr/>
      <dgm:t>
        <a:bodyPr/>
        <a:lstStyle/>
        <a:p>
          <a:endParaRPr lang="el-GR"/>
        </a:p>
      </dgm:t>
    </dgm:pt>
    <dgm:pt modelId="{BE3CD685-F6CA-47DC-8A29-10EEF7850C2E}">
      <dgm:prSet/>
      <dgm:spPr/>
      <dgm:t>
        <a:bodyPr/>
        <a:lstStyle/>
        <a:p>
          <a:r>
            <a:rPr lang="el-GR" b="1" i="1"/>
            <a:t>Δυνατότητες</a:t>
          </a:r>
          <a:endParaRPr lang="el-GR" b="1" i="1" dirty="0"/>
        </a:p>
      </dgm:t>
    </dgm:pt>
    <dgm:pt modelId="{A8B9D37E-5B8C-45EA-929C-FEC2247C49C8}" type="parTrans" cxnId="{85C26A46-5180-49B6-87FB-F7B390067E4B}">
      <dgm:prSet/>
      <dgm:spPr/>
      <dgm:t>
        <a:bodyPr/>
        <a:lstStyle/>
        <a:p>
          <a:endParaRPr lang="el-GR"/>
        </a:p>
      </dgm:t>
    </dgm:pt>
    <dgm:pt modelId="{8FF35828-73DB-4858-B0E3-2D946A2D932E}" type="sibTrans" cxnId="{85C26A46-5180-49B6-87FB-F7B390067E4B}">
      <dgm:prSet/>
      <dgm:spPr/>
      <dgm:t>
        <a:bodyPr/>
        <a:lstStyle/>
        <a:p>
          <a:endParaRPr lang="el-GR"/>
        </a:p>
      </dgm:t>
    </dgm:pt>
    <dgm:pt modelId="{EBFB2FC9-8C00-422F-829C-8D5DF2B2140D}">
      <dgm:prSet/>
      <dgm:spPr/>
      <dgm:t>
        <a:bodyPr/>
        <a:lstStyle/>
        <a:p>
          <a:r>
            <a:rPr lang="el-GR" b="1" i="1" dirty="0"/>
            <a:t>Εμπειρία </a:t>
          </a:r>
          <a:endParaRPr lang="en-US" b="1" i="1" dirty="0"/>
        </a:p>
      </dgm:t>
    </dgm:pt>
    <dgm:pt modelId="{4646933E-C5C3-43BF-99E2-ADCFB7974D9D}" type="parTrans" cxnId="{F6DD7B85-87E4-4840-BFA1-F205FB486560}">
      <dgm:prSet/>
      <dgm:spPr/>
      <dgm:t>
        <a:bodyPr/>
        <a:lstStyle/>
        <a:p>
          <a:endParaRPr lang="el-GR"/>
        </a:p>
      </dgm:t>
    </dgm:pt>
    <dgm:pt modelId="{84A898D5-C135-4035-9086-273CE61A730C}" type="sibTrans" cxnId="{F6DD7B85-87E4-4840-BFA1-F205FB486560}">
      <dgm:prSet/>
      <dgm:spPr/>
      <dgm:t>
        <a:bodyPr/>
        <a:lstStyle/>
        <a:p>
          <a:endParaRPr lang="el-GR"/>
        </a:p>
      </dgm:t>
    </dgm:pt>
    <dgm:pt modelId="{7811B07C-03FB-4D31-8F50-1CAE060C3D30}" type="pres">
      <dgm:prSet presAssocID="{58AEC90B-7937-49B0-8311-05F2C03CF491}" presName="Name0" presStyleCnt="0">
        <dgm:presLayoutVars>
          <dgm:dir/>
          <dgm:animLvl val="lvl"/>
          <dgm:resizeHandles val="exact"/>
        </dgm:presLayoutVars>
      </dgm:prSet>
      <dgm:spPr/>
      <dgm:t>
        <a:bodyPr/>
        <a:lstStyle/>
        <a:p>
          <a:endParaRPr lang="el-GR"/>
        </a:p>
      </dgm:t>
    </dgm:pt>
    <dgm:pt modelId="{05276CDC-146E-434A-A140-6789C8F08039}" type="pres">
      <dgm:prSet presAssocID="{58AEC90B-7937-49B0-8311-05F2C03CF491}" presName="tSp" presStyleCnt="0"/>
      <dgm:spPr/>
    </dgm:pt>
    <dgm:pt modelId="{D592F834-E081-48AD-A7CC-64857FF9A668}" type="pres">
      <dgm:prSet presAssocID="{58AEC90B-7937-49B0-8311-05F2C03CF491}" presName="bSp" presStyleCnt="0"/>
      <dgm:spPr/>
    </dgm:pt>
    <dgm:pt modelId="{5F92BC7A-067E-4A1D-8538-67BF80D4F9A0}" type="pres">
      <dgm:prSet presAssocID="{58AEC90B-7937-49B0-8311-05F2C03CF491}" presName="process" presStyleCnt="0"/>
      <dgm:spPr/>
    </dgm:pt>
    <dgm:pt modelId="{7539A83B-6F1C-47B4-8D28-D374D73A43F7}" type="pres">
      <dgm:prSet presAssocID="{E5A905B3-BBBE-45A9-AE0B-11B5B7CC37D2}" presName="composite1" presStyleCnt="0"/>
      <dgm:spPr/>
    </dgm:pt>
    <dgm:pt modelId="{C66265A5-CCBB-43C5-A6F3-6EBA2D282252}" type="pres">
      <dgm:prSet presAssocID="{E5A905B3-BBBE-45A9-AE0B-11B5B7CC37D2}" presName="dummyNode1" presStyleLbl="node1" presStyleIdx="0" presStyleCnt="2"/>
      <dgm:spPr/>
    </dgm:pt>
    <dgm:pt modelId="{7585EB69-B3E8-4644-9448-B18AB02E30E4}" type="pres">
      <dgm:prSet presAssocID="{E5A905B3-BBBE-45A9-AE0B-11B5B7CC37D2}" presName="childNode1" presStyleLbl="bgAcc1" presStyleIdx="0" presStyleCnt="2" custScaleX="121060">
        <dgm:presLayoutVars>
          <dgm:bulletEnabled val="1"/>
        </dgm:presLayoutVars>
      </dgm:prSet>
      <dgm:spPr/>
      <dgm:t>
        <a:bodyPr/>
        <a:lstStyle/>
        <a:p>
          <a:endParaRPr lang="el-GR"/>
        </a:p>
      </dgm:t>
    </dgm:pt>
    <dgm:pt modelId="{1130B885-DEA3-4214-A062-1331BDEC31B3}" type="pres">
      <dgm:prSet presAssocID="{E5A905B3-BBBE-45A9-AE0B-11B5B7CC37D2}" presName="childNode1tx" presStyleLbl="bgAcc1" presStyleIdx="0" presStyleCnt="2">
        <dgm:presLayoutVars>
          <dgm:bulletEnabled val="1"/>
        </dgm:presLayoutVars>
      </dgm:prSet>
      <dgm:spPr/>
      <dgm:t>
        <a:bodyPr/>
        <a:lstStyle/>
        <a:p>
          <a:endParaRPr lang="el-GR"/>
        </a:p>
      </dgm:t>
    </dgm:pt>
    <dgm:pt modelId="{6A03BBA7-53DE-45FB-8A73-8FF9E62AFF60}" type="pres">
      <dgm:prSet presAssocID="{E5A905B3-BBBE-45A9-AE0B-11B5B7CC37D2}" presName="parentNode1" presStyleLbl="node1" presStyleIdx="0" presStyleCnt="2">
        <dgm:presLayoutVars>
          <dgm:chMax val="1"/>
          <dgm:bulletEnabled val="1"/>
        </dgm:presLayoutVars>
      </dgm:prSet>
      <dgm:spPr/>
      <dgm:t>
        <a:bodyPr/>
        <a:lstStyle/>
        <a:p>
          <a:endParaRPr lang="el-GR"/>
        </a:p>
      </dgm:t>
    </dgm:pt>
    <dgm:pt modelId="{5CBD77C6-21DA-4199-912D-2491E0C62348}" type="pres">
      <dgm:prSet presAssocID="{E5A905B3-BBBE-45A9-AE0B-11B5B7CC37D2}" presName="connSite1" presStyleCnt="0"/>
      <dgm:spPr/>
    </dgm:pt>
    <dgm:pt modelId="{42D8C4EF-C354-441C-98D5-1556406A53E4}" type="pres">
      <dgm:prSet presAssocID="{5B31935F-2C89-4ACE-86B2-6141CB91C93A}" presName="Name9" presStyleLbl="sibTrans2D1" presStyleIdx="0" presStyleCnt="1" custScaleX="91032"/>
      <dgm:spPr/>
      <dgm:t>
        <a:bodyPr/>
        <a:lstStyle/>
        <a:p>
          <a:endParaRPr lang="el-GR"/>
        </a:p>
      </dgm:t>
    </dgm:pt>
    <dgm:pt modelId="{C98EDA09-FC17-42DF-A594-62C3D49AA11A}" type="pres">
      <dgm:prSet presAssocID="{069C595A-7957-4A66-817E-47098B54CD50}" presName="composite2" presStyleCnt="0"/>
      <dgm:spPr/>
    </dgm:pt>
    <dgm:pt modelId="{AC792A38-A952-4CB7-A15B-F5E2244BF847}" type="pres">
      <dgm:prSet presAssocID="{069C595A-7957-4A66-817E-47098B54CD50}" presName="dummyNode2" presStyleLbl="node1" presStyleIdx="0" presStyleCnt="2"/>
      <dgm:spPr/>
    </dgm:pt>
    <dgm:pt modelId="{667719F3-2197-47DD-BD40-CCA9467A4F70}" type="pres">
      <dgm:prSet presAssocID="{069C595A-7957-4A66-817E-47098B54CD50}" presName="childNode2" presStyleLbl="bgAcc1" presStyleIdx="1" presStyleCnt="2">
        <dgm:presLayoutVars>
          <dgm:bulletEnabled val="1"/>
        </dgm:presLayoutVars>
      </dgm:prSet>
      <dgm:spPr/>
      <dgm:t>
        <a:bodyPr/>
        <a:lstStyle/>
        <a:p>
          <a:endParaRPr lang="el-GR"/>
        </a:p>
      </dgm:t>
    </dgm:pt>
    <dgm:pt modelId="{B2095477-7EBB-45B6-997C-8634525C338C}" type="pres">
      <dgm:prSet presAssocID="{069C595A-7957-4A66-817E-47098B54CD50}" presName="childNode2tx" presStyleLbl="bgAcc1" presStyleIdx="1" presStyleCnt="2">
        <dgm:presLayoutVars>
          <dgm:bulletEnabled val="1"/>
        </dgm:presLayoutVars>
      </dgm:prSet>
      <dgm:spPr/>
      <dgm:t>
        <a:bodyPr/>
        <a:lstStyle/>
        <a:p>
          <a:endParaRPr lang="el-GR"/>
        </a:p>
      </dgm:t>
    </dgm:pt>
    <dgm:pt modelId="{DC8D4FAA-B935-4A60-A335-647A4C995D10}" type="pres">
      <dgm:prSet presAssocID="{069C595A-7957-4A66-817E-47098B54CD50}" presName="parentNode2" presStyleLbl="node1" presStyleIdx="1" presStyleCnt="2">
        <dgm:presLayoutVars>
          <dgm:chMax val="0"/>
          <dgm:bulletEnabled val="1"/>
        </dgm:presLayoutVars>
      </dgm:prSet>
      <dgm:spPr/>
      <dgm:t>
        <a:bodyPr/>
        <a:lstStyle/>
        <a:p>
          <a:endParaRPr lang="el-GR"/>
        </a:p>
      </dgm:t>
    </dgm:pt>
    <dgm:pt modelId="{DDF5AAE9-F1AC-404A-8257-E83D6293D0C7}" type="pres">
      <dgm:prSet presAssocID="{069C595A-7957-4A66-817E-47098B54CD50}" presName="connSite2" presStyleCnt="0"/>
      <dgm:spPr/>
    </dgm:pt>
  </dgm:ptLst>
  <dgm:cxnLst>
    <dgm:cxn modelId="{7857AB30-26D7-43DD-A8B2-5780146613B4}" type="presOf" srcId="{BE3CD685-F6CA-47DC-8A29-10EEF7850C2E}" destId="{667719F3-2197-47DD-BD40-CCA9467A4F70}" srcOrd="0" destOrd="2" presId="urn:microsoft.com/office/officeart/2005/8/layout/hProcess4"/>
    <dgm:cxn modelId="{3143E663-6F3E-4068-A63B-8A7BD67C6279}" type="presOf" srcId="{069C595A-7957-4A66-817E-47098B54CD50}" destId="{DC8D4FAA-B935-4A60-A335-647A4C995D10}" srcOrd="0" destOrd="0" presId="urn:microsoft.com/office/officeart/2005/8/layout/hProcess4"/>
    <dgm:cxn modelId="{6ACB7CC0-045D-4D91-A26E-187D86D421F0}" type="presOf" srcId="{B52AAE74-A051-436C-BF0B-1433A21B516A}" destId="{1130B885-DEA3-4214-A062-1331BDEC31B3}" srcOrd="1" destOrd="1" presId="urn:microsoft.com/office/officeart/2005/8/layout/hProcess4"/>
    <dgm:cxn modelId="{0B3081DB-EB8B-4ED3-9201-A89D37BF6E96}" type="presOf" srcId="{2208783F-6DBD-4A2F-A978-7EB4038C5CCD}" destId="{7585EB69-B3E8-4644-9448-B18AB02E30E4}" srcOrd="0" destOrd="0" presId="urn:microsoft.com/office/officeart/2005/8/layout/hProcess4"/>
    <dgm:cxn modelId="{2FBD0AC3-B781-44F4-8220-072ED7389FBA}" type="presOf" srcId="{BE3CD685-F6CA-47DC-8A29-10EEF7850C2E}" destId="{B2095477-7EBB-45B6-997C-8634525C338C}" srcOrd="1" destOrd="2" presId="urn:microsoft.com/office/officeart/2005/8/layout/hProcess4"/>
    <dgm:cxn modelId="{9C17B789-86FB-423D-8E36-C11F1F147F65}" srcId="{E5A905B3-BBBE-45A9-AE0B-11B5B7CC37D2}" destId="{2208783F-6DBD-4A2F-A978-7EB4038C5CCD}" srcOrd="0" destOrd="0" parTransId="{244EF0EA-B985-462D-BE72-D11A0035D9A7}" sibTransId="{955E8DF1-447A-4F9C-AB78-11EF7CF10386}"/>
    <dgm:cxn modelId="{EEDBC079-6F00-4284-B67B-0D3D81EE1398}" srcId="{069C595A-7957-4A66-817E-47098B54CD50}" destId="{02E5B3EE-AD84-4EB6-9C0A-45416B615629}" srcOrd="0" destOrd="0" parTransId="{FF637F4D-E0F1-4F12-A57E-A94C1B863D53}" sibTransId="{55B2BD11-8B0E-466C-8611-3C8C2DADD17D}"/>
    <dgm:cxn modelId="{C6F6BC03-45AC-4C69-9E23-6703F021FBBE}" type="presOf" srcId="{EBFB2FC9-8C00-422F-829C-8D5DF2B2140D}" destId="{667719F3-2197-47DD-BD40-CCA9467A4F70}" srcOrd="0" destOrd="3" presId="urn:microsoft.com/office/officeart/2005/8/layout/hProcess4"/>
    <dgm:cxn modelId="{85C26A46-5180-49B6-87FB-F7B390067E4B}" srcId="{069C595A-7957-4A66-817E-47098B54CD50}" destId="{BE3CD685-F6CA-47DC-8A29-10EEF7850C2E}" srcOrd="2" destOrd="0" parTransId="{A8B9D37E-5B8C-45EA-929C-FEC2247C49C8}" sibTransId="{8FF35828-73DB-4858-B0E3-2D946A2D932E}"/>
    <dgm:cxn modelId="{3E80C781-DE4F-439F-B0B9-2F5D82AB1864}" srcId="{069C595A-7957-4A66-817E-47098B54CD50}" destId="{FBB3E697-E784-4A5C-A825-01E19CE22C5B}" srcOrd="1" destOrd="0" parTransId="{D2885F3B-0CD3-44FB-B9B3-79AF0E114B2C}" sibTransId="{D9776C89-013A-4250-9249-6E58BAEF9C7C}"/>
    <dgm:cxn modelId="{1A998C61-F063-4841-9550-24D0DFC3163A}" srcId="{E5A905B3-BBBE-45A9-AE0B-11B5B7CC37D2}" destId="{D01726A0-7365-4E5D-BADA-0CF64DA772EF}" srcOrd="3" destOrd="0" parTransId="{6A3FA45D-EDBF-4FE5-835F-5184BF0BFE77}" sibTransId="{21F0E1D7-D9D3-436B-A7AB-F3AA861221A7}"/>
    <dgm:cxn modelId="{EA4D474D-256B-46BD-B6F5-797B35532299}" type="presOf" srcId="{58AEC90B-7937-49B0-8311-05F2C03CF491}" destId="{7811B07C-03FB-4D31-8F50-1CAE060C3D30}" srcOrd="0" destOrd="0" presId="urn:microsoft.com/office/officeart/2005/8/layout/hProcess4"/>
    <dgm:cxn modelId="{D9B585E0-C228-4329-9106-F6BC78CC4EA2}" type="presOf" srcId="{FBB3E697-E784-4A5C-A825-01E19CE22C5B}" destId="{667719F3-2197-47DD-BD40-CCA9467A4F70}" srcOrd="0" destOrd="1" presId="urn:microsoft.com/office/officeart/2005/8/layout/hProcess4"/>
    <dgm:cxn modelId="{CE63817C-86C2-4214-A154-D625019D6CD9}" type="presOf" srcId="{02E5B3EE-AD84-4EB6-9C0A-45416B615629}" destId="{B2095477-7EBB-45B6-997C-8634525C338C}" srcOrd="1" destOrd="0" presId="urn:microsoft.com/office/officeart/2005/8/layout/hProcess4"/>
    <dgm:cxn modelId="{19DDE198-3CA2-4DAB-924D-6D093910B360}" type="presOf" srcId="{5B31935F-2C89-4ACE-86B2-6141CB91C93A}" destId="{42D8C4EF-C354-441C-98D5-1556406A53E4}" srcOrd="0" destOrd="0" presId="urn:microsoft.com/office/officeart/2005/8/layout/hProcess4"/>
    <dgm:cxn modelId="{A3B6BD65-F074-446E-B294-B98CCAB057B4}" type="presOf" srcId="{AA16B26E-815D-4F0D-88C4-9DDDEEAEFBB3}" destId="{1130B885-DEA3-4214-A062-1331BDEC31B3}" srcOrd="1" destOrd="2" presId="urn:microsoft.com/office/officeart/2005/8/layout/hProcess4"/>
    <dgm:cxn modelId="{35CF9B8B-7C45-4573-88CF-31826AB19206}" type="presOf" srcId="{02E5B3EE-AD84-4EB6-9C0A-45416B615629}" destId="{667719F3-2197-47DD-BD40-CCA9467A4F70}" srcOrd="0" destOrd="0" presId="urn:microsoft.com/office/officeart/2005/8/layout/hProcess4"/>
    <dgm:cxn modelId="{D866A32A-BAD0-4E52-89B6-E30317792C1C}" srcId="{58AEC90B-7937-49B0-8311-05F2C03CF491}" destId="{069C595A-7957-4A66-817E-47098B54CD50}" srcOrd="1" destOrd="0" parTransId="{AF65EA74-FE29-450D-9BB0-400AF3FFC137}" sibTransId="{7737173E-099F-4C48-B22A-4C63E4284099}"/>
    <dgm:cxn modelId="{F6DD7B85-87E4-4840-BFA1-F205FB486560}" srcId="{069C595A-7957-4A66-817E-47098B54CD50}" destId="{EBFB2FC9-8C00-422F-829C-8D5DF2B2140D}" srcOrd="3" destOrd="0" parTransId="{4646933E-C5C3-43BF-99E2-ADCFB7974D9D}" sibTransId="{84A898D5-C135-4035-9086-273CE61A730C}"/>
    <dgm:cxn modelId="{A1F1D12C-759C-4C73-8D22-F91A7EC93407}" type="presOf" srcId="{EBFB2FC9-8C00-422F-829C-8D5DF2B2140D}" destId="{B2095477-7EBB-45B6-997C-8634525C338C}" srcOrd="1" destOrd="3" presId="urn:microsoft.com/office/officeart/2005/8/layout/hProcess4"/>
    <dgm:cxn modelId="{5E7B374E-A11C-4402-90CC-3951FD158962}" type="presOf" srcId="{FBB3E697-E784-4A5C-A825-01E19CE22C5B}" destId="{B2095477-7EBB-45B6-997C-8634525C338C}" srcOrd="1" destOrd="1" presId="urn:microsoft.com/office/officeart/2005/8/layout/hProcess4"/>
    <dgm:cxn modelId="{1254DD90-BDB0-41E4-BF19-1DCA70A5FE83}" type="presOf" srcId="{D01726A0-7365-4E5D-BADA-0CF64DA772EF}" destId="{7585EB69-B3E8-4644-9448-B18AB02E30E4}" srcOrd="0" destOrd="3" presId="urn:microsoft.com/office/officeart/2005/8/layout/hProcess4"/>
    <dgm:cxn modelId="{0583049B-1297-4A1F-A321-CF6BEEB647E5}" type="presOf" srcId="{B52AAE74-A051-436C-BF0B-1433A21B516A}" destId="{7585EB69-B3E8-4644-9448-B18AB02E30E4}" srcOrd="0" destOrd="1" presId="urn:microsoft.com/office/officeart/2005/8/layout/hProcess4"/>
    <dgm:cxn modelId="{2AB7A1B0-5801-462B-A8D0-AB4646B279B3}" srcId="{E5A905B3-BBBE-45A9-AE0B-11B5B7CC37D2}" destId="{B52AAE74-A051-436C-BF0B-1433A21B516A}" srcOrd="1" destOrd="0" parTransId="{4CAE8142-0F4E-4725-B890-BA4D27302890}" sibTransId="{D1410AFC-4720-4B92-99D4-6402AB49622C}"/>
    <dgm:cxn modelId="{96F71306-BDC6-43A6-9B72-BC87AA95E309}" srcId="{58AEC90B-7937-49B0-8311-05F2C03CF491}" destId="{E5A905B3-BBBE-45A9-AE0B-11B5B7CC37D2}" srcOrd="0" destOrd="0" parTransId="{E21AE7F3-96DD-4BEC-9EA4-5C7607AB5C18}" sibTransId="{5B31935F-2C89-4ACE-86B2-6141CB91C93A}"/>
    <dgm:cxn modelId="{65F97990-C562-4B0B-A0D1-348E43E73CDA}" srcId="{E5A905B3-BBBE-45A9-AE0B-11B5B7CC37D2}" destId="{AA16B26E-815D-4F0D-88C4-9DDDEEAEFBB3}" srcOrd="2" destOrd="0" parTransId="{484DD5D0-7021-462B-8C24-78642548C12B}" sibTransId="{CC118C71-F234-4207-8B0A-DD34C016AF4B}"/>
    <dgm:cxn modelId="{3F06EB09-00C6-492F-AD93-6C4E9AACEA21}" type="presOf" srcId="{D01726A0-7365-4E5D-BADA-0CF64DA772EF}" destId="{1130B885-DEA3-4214-A062-1331BDEC31B3}" srcOrd="1" destOrd="3" presId="urn:microsoft.com/office/officeart/2005/8/layout/hProcess4"/>
    <dgm:cxn modelId="{F0DAEB3A-7B52-4FD7-A950-3C7539B8FBB9}" type="presOf" srcId="{AA16B26E-815D-4F0D-88C4-9DDDEEAEFBB3}" destId="{7585EB69-B3E8-4644-9448-B18AB02E30E4}" srcOrd="0" destOrd="2" presId="urn:microsoft.com/office/officeart/2005/8/layout/hProcess4"/>
    <dgm:cxn modelId="{6DFB4311-4C4A-4749-930D-9C6417606D8C}" type="presOf" srcId="{2208783F-6DBD-4A2F-A978-7EB4038C5CCD}" destId="{1130B885-DEA3-4214-A062-1331BDEC31B3}" srcOrd="1" destOrd="0" presId="urn:microsoft.com/office/officeart/2005/8/layout/hProcess4"/>
    <dgm:cxn modelId="{0746896F-5D1A-4BBE-A7D9-3506B8D0478C}" type="presOf" srcId="{E5A905B3-BBBE-45A9-AE0B-11B5B7CC37D2}" destId="{6A03BBA7-53DE-45FB-8A73-8FF9E62AFF60}" srcOrd="0" destOrd="0" presId="urn:microsoft.com/office/officeart/2005/8/layout/hProcess4"/>
    <dgm:cxn modelId="{566C3D10-E02D-4BCF-A399-5B90C41566FF}" type="presParOf" srcId="{7811B07C-03FB-4D31-8F50-1CAE060C3D30}" destId="{05276CDC-146E-434A-A140-6789C8F08039}" srcOrd="0" destOrd="0" presId="urn:microsoft.com/office/officeart/2005/8/layout/hProcess4"/>
    <dgm:cxn modelId="{BBDD7206-2F9C-4EF7-94EB-AAA4D9BD5500}" type="presParOf" srcId="{7811B07C-03FB-4D31-8F50-1CAE060C3D30}" destId="{D592F834-E081-48AD-A7CC-64857FF9A668}" srcOrd="1" destOrd="0" presId="urn:microsoft.com/office/officeart/2005/8/layout/hProcess4"/>
    <dgm:cxn modelId="{D677D893-EDE9-4068-B5A6-A04F3259A1AE}" type="presParOf" srcId="{7811B07C-03FB-4D31-8F50-1CAE060C3D30}" destId="{5F92BC7A-067E-4A1D-8538-67BF80D4F9A0}" srcOrd="2" destOrd="0" presId="urn:microsoft.com/office/officeart/2005/8/layout/hProcess4"/>
    <dgm:cxn modelId="{A8E2A9F9-18C5-412D-B7B8-3684CA86FC8C}" type="presParOf" srcId="{5F92BC7A-067E-4A1D-8538-67BF80D4F9A0}" destId="{7539A83B-6F1C-47B4-8D28-D374D73A43F7}" srcOrd="0" destOrd="0" presId="urn:microsoft.com/office/officeart/2005/8/layout/hProcess4"/>
    <dgm:cxn modelId="{01491803-3BC5-47AB-8CFB-B7B3ED65C703}" type="presParOf" srcId="{7539A83B-6F1C-47B4-8D28-D374D73A43F7}" destId="{C66265A5-CCBB-43C5-A6F3-6EBA2D282252}" srcOrd="0" destOrd="0" presId="urn:microsoft.com/office/officeart/2005/8/layout/hProcess4"/>
    <dgm:cxn modelId="{72903AE0-238E-4C55-9B65-94282DBF4CA3}" type="presParOf" srcId="{7539A83B-6F1C-47B4-8D28-D374D73A43F7}" destId="{7585EB69-B3E8-4644-9448-B18AB02E30E4}" srcOrd="1" destOrd="0" presId="urn:microsoft.com/office/officeart/2005/8/layout/hProcess4"/>
    <dgm:cxn modelId="{6D6B5E67-7953-461B-A8F9-27764E122ED7}" type="presParOf" srcId="{7539A83B-6F1C-47B4-8D28-D374D73A43F7}" destId="{1130B885-DEA3-4214-A062-1331BDEC31B3}" srcOrd="2" destOrd="0" presId="urn:microsoft.com/office/officeart/2005/8/layout/hProcess4"/>
    <dgm:cxn modelId="{601F4CDF-04C0-44E1-9CB8-4AEE9A2E8FBB}" type="presParOf" srcId="{7539A83B-6F1C-47B4-8D28-D374D73A43F7}" destId="{6A03BBA7-53DE-45FB-8A73-8FF9E62AFF60}" srcOrd="3" destOrd="0" presId="urn:microsoft.com/office/officeart/2005/8/layout/hProcess4"/>
    <dgm:cxn modelId="{D3B99F4D-58C1-470C-B8A7-43DB2938203A}" type="presParOf" srcId="{7539A83B-6F1C-47B4-8D28-D374D73A43F7}" destId="{5CBD77C6-21DA-4199-912D-2491E0C62348}" srcOrd="4" destOrd="0" presId="urn:microsoft.com/office/officeart/2005/8/layout/hProcess4"/>
    <dgm:cxn modelId="{A2F3B0FE-B536-4745-8EBB-010F6A68E15A}" type="presParOf" srcId="{5F92BC7A-067E-4A1D-8538-67BF80D4F9A0}" destId="{42D8C4EF-C354-441C-98D5-1556406A53E4}" srcOrd="1" destOrd="0" presId="urn:microsoft.com/office/officeart/2005/8/layout/hProcess4"/>
    <dgm:cxn modelId="{7B774B1F-F286-4394-BF15-EE01B3D3CF7D}" type="presParOf" srcId="{5F92BC7A-067E-4A1D-8538-67BF80D4F9A0}" destId="{C98EDA09-FC17-42DF-A594-62C3D49AA11A}" srcOrd="2" destOrd="0" presId="urn:microsoft.com/office/officeart/2005/8/layout/hProcess4"/>
    <dgm:cxn modelId="{BDA65524-5C67-4032-8FD6-BCE360764A50}" type="presParOf" srcId="{C98EDA09-FC17-42DF-A594-62C3D49AA11A}" destId="{AC792A38-A952-4CB7-A15B-F5E2244BF847}" srcOrd="0" destOrd="0" presId="urn:microsoft.com/office/officeart/2005/8/layout/hProcess4"/>
    <dgm:cxn modelId="{DC05E407-E722-4563-869A-966753761271}" type="presParOf" srcId="{C98EDA09-FC17-42DF-A594-62C3D49AA11A}" destId="{667719F3-2197-47DD-BD40-CCA9467A4F70}" srcOrd="1" destOrd="0" presId="urn:microsoft.com/office/officeart/2005/8/layout/hProcess4"/>
    <dgm:cxn modelId="{F1C6FD2B-90D7-471C-8164-AD87833A231F}" type="presParOf" srcId="{C98EDA09-FC17-42DF-A594-62C3D49AA11A}" destId="{B2095477-7EBB-45B6-997C-8634525C338C}" srcOrd="2" destOrd="0" presId="urn:microsoft.com/office/officeart/2005/8/layout/hProcess4"/>
    <dgm:cxn modelId="{EDA2096F-368C-4DFA-8107-42D51B0435CD}" type="presParOf" srcId="{C98EDA09-FC17-42DF-A594-62C3D49AA11A}" destId="{DC8D4FAA-B935-4A60-A335-647A4C995D10}" srcOrd="3" destOrd="0" presId="urn:microsoft.com/office/officeart/2005/8/layout/hProcess4"/>
    <dgm:cxn modelId="{7780DA23-A16A-4773-8D2A-DDDB6B1A9238}" type="presParOf" srcId="{C98EDA09-FC17-42DF-A594-62C3D49AA11A}" destId="{DDF5AAE9-F1AC-404A-8257-E83D6293D0C7}"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5EDF02-C84E-4DC0-BDA4-73DABB4E6B2D}" type="doc">
      <dgm:prSet loTypeId="urn:microsoft.com/office/officeart/2005/8/layout/hierarchy6" loCatId="hierarchy" qsTypeId="urn:microsoft.com/office/officeart/2005/8/quickstyle/3d1" qsCatId="3D" csTypeId="urn:microsoft.com/office/officeart/2005/8/colors/accent1_2" csCatId="accent1" phldr="1"/>
      <dgm:spPr/>
      <dgm:t>
        <a:bodyPr/>
        <a:lstStyle/>
        <a:p>
          <a:endParaRPr lang="el-GR"/>
        </a:p>
      </dgm:t>
    </dgm:pt>
    <dgm:pt modelId="{06EF2441-4BCA-40F4-80B5-45C1FE20D105}" type="pres">
      <dgm:prSet presAssocID="{275EDF02-C84E-4DC0-BDA4-73DABB4E6B2D}" presName="mainComposite" presStyleCnt="0">
        <dgm:presLayoutVars>
          <dgm:chPref val="1"/>
          <dgm:dir/>
          <dgm:animOne val="branch"/>
          <dgm:animLvl val="lvl"/>
          <dgm:resizeHandles val="exact"/>
        </dgm:presLayoutVars>
      </dgm:prSet>
      <dgm:spPr/>
      <dgm:t>
        <a:bodyPr/>
        <a:lstStyle/>
        <a:p>
          <a:endParaRPr lang="el-GR"/>
        </a:p>
      </dgm:t>
    </dgm:pt>
    <dgm:pt modelId="{8B11816E-8225-4463-8994-DBE23E000E41}" type="pres">
      <dgm:prSet presAssocID="{275EDF02-C84E-4DC0-BDA4-73DABB4E6B2D}" presName="hierFlow" presStyleCnt="0"/>
      <dgm:spPr/>
    </dgm:pt>
    <dgm:pt modelId="{FA647164-0CE7-4799-B35E-61D7E0A349F3}" type="pres">
      <dgm:prSet presAssocID="{275EDF02-C84E-4DC0-BDA4-73DABB4E6B2D}" presName="hierChild1" presStyleCnt="0">
        <dgm:presLayoutVars>
          <dgm:chPref val="1"/>
          <dgm:animOne val="branch"/>
          <dgm:animLvl val="lvl"/>
        </dgm:presLayoutVars>
      </dgm:prSet>
      <dgm:spPr/>
    </dgm:pt>
    <dgm:pt modelId="{5353705D-5FDB-41D2-AAB6-E228236AA007}" type="pres">
      <dgm:prSet presAssocID="{275EDF02-C84E-4DC0-BDA4-73DABB4E6B2D}" presName="bgShapesFlow" presStyleCnt="0"/>
      <dgm:spPr/>
    </dgm:pt>
  </dgm:ptLst>
  <dgm:cxnLst>
    <dgm:cxn modelId="{F98DFB85-FA38-4B42-BF84-3A9A1C708F68}" type="presOf" srcId="{275EDF02-C84E-4DC0-BDA4-73DABB4E6B2D}" destId="{06EF2441-4BCA-40F4-80B5-45C1FE20D105}" srcOrd="0" destOrd="0" presId="urn:microsoft.com/office/officeart/2005/8/layout/hierarchy6"/>
    <dgm:cxn modelId="{31CCFFF6-6670-4279-A2B1-29EED04642B2}" type="presParOf" srcId="{06EF2441-4BCA-40F4-80B5-45C1FE20D105}" destId="{8B11816E-8225-4463-8994-DBE23E000E41}" srcOrd="0" destOrd="0" presId="urn:microsoft.com/office/officeart/2005/8/layout/hierarchy6"/>
    <dgm:cxn modelId="{3F06BDC2-7DA9-4C54-9E27-8F091CA1012E}" type="presParOf" srcId="{8B11816E-8225-4463-8994-DBE23E000E41}" destId="{FA647164-0CE7-4799-B35E-61D7E0A349F3}" srcOrd="0" destOrd="0" presId="urn:microsoft.com/office/officeart/2005/8/layout/hierarchy6"/>
    <dgm:cxn modelId="{1EC78A77-D8B0-451D-A3B6-DCF5CF2B2494}" type="presParOf" srcId="{06EF2441-4BCA-40F4-80B5-45C1FE20D105}" destId="{5353705D-5FDB-41D2-AAB6-E228236AA007}"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85EB69-B3E8-4644-9448-B18AB02E30E4}">
      <dsp:nvSpPr>
        <dsp:cNvPr id="0" name=""/>
        <dsp:cNvSpPr/>
      </dsp:nvSpPr>
      <dsp:spPr>
        <a:xfrm>
          <a:off x="43492" y="1285279"/>
          <a:ext cx="3625020" cy="2469753"/>
        </a:xfrm>
        <a:prstGeom prst="roundRect">
          <a:avLst>
            <a:gd name="adj" fmla="val 10000"/>
          </a:avLst>
        </a:prstGeom>
        <a:blipFill rotWithShape="0">
          <a:blip xmlns:r="http://schemas.openxmlformats.org/officeDocument/2006/relationships" r:embed="rId1"/>
          <a:tile tx="0" ty="0" sx="100000" sy="100000" flip="none" algn="tl"/>
        </a:blip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55245" tIns="55245" rIns="55245" bIns="55245" numCol="1" spcCol="1270" anchor="t" anchorCtr="0">
          <a:noAutofit/>
        </a:bodyPr>
        <a:lstStyle/>
        <a:p>
          <a:pPr marL="285750" lvl="1" indent="-285750" algn="l" defTabSz="1289050">
            <a:lnSpc>
              <a:spcPct val="90000"/>
            </a:lnSpc>
            <a:spcBef>
              <a:spcPct val="0"/>
            </a:spcBef>
            <a:spcAft>
              <a:spcPct val="15000"/>
            </a:spcAft>
            <a:buChar char="••"/>
          </a:pPr>
          <a:r>
            <a:rPr lang="el-GR" sz="2900" b="1" i="1" kern="1200" dirty="0"/>
            <a:t>Δημιουργούν αξία</a:t>
          </a:r>
          <a:endParaRPr lang="el-GR" sz="2900" kern="1200" dirty="0"/>
        </a:p>
        <a:p>
          <a:pPr marL="285750" lvl="1" indent="-285750" algn="l" defTabSz="1289050">
            <a:lnSpc>
              <a:spcPct val="90000"/>
            </a:lnSpc>
            <a:spcBef>
              <a:spcPct val="0"/>
            </a:spcBef>
            <a:spcAft>
              <a:spcPct val="15000"/>
            </a:spcAft>
            <a:buChar char="••"/>
          </a:pPr>
          <a:r>
            <a:rPr lang="el-GR" sz="2900" b="1" i="1" kern="1200"/>
            <a:t>Είναι σπάνιοι</a:t>
          </a:r>
          <a:endParaRPr lang="el-GR" sz="2900" b="1" i="1" kern="1200" dirty="0"/>
        </a:p>
        <a:p>
          <a:pPr marL="285750" lvl="1" indent="-285750" algn="l" defTabSz="1289050">
            <a:lnSpc>
              <a:spcPct val="90000"/>
            </a:lnSpc>
            <a:spcBef>
              <a:spcPct val="0"/>
            </a:spcBef>
            <a:spcAft>
              <a:spcPct val="15000"/>
            </a:spcAft>
            <a:buChar char="••"/>
          </a:pPr>
          <a:r>
            <a:rPr lang="el-GR" sz="2900" b="1" i="1" kern="1200"/>
            <a:t>Δεν αντιγράφονται</a:t>
          </a:r>
          <a:endParaRPr lang="el-GR" sz="2900" b="1" i="1" kern="1200" dirty="0"/>
        </a:p>
        <a:p>
          <a:pPr marL="285750" lvl="1" indent="-285750" algn="l" defTabSz="1289050">
            <a:lnSpc>
              <a:spcPct val="90000"/>
            </a:lnSpc>
            <a:spcBef>
              <a:spcPct val="0"/>
            </a:spcBef>
            <a:spcAft>
              <a:spcPct val="15000"/>
            </a:spcAft>
            <a:buChar char="••"/>
          </a:pPr>
          <a:r>
            <a:rPr lang="el-GR" sz="2900" b="1" i="1" kern="1200" dirty="0"/>
            <a:t>Οργανώνονται</a:t>
          </a:r>
          <a:endParaRPr lang="en-US" sz="2900" b="1" i="1" kern="1200" dirty="0"/>
        </a:p>
      </dsp:txBody>
      <dsp:txXfrm>
        <a:off x="100328" y="1342115"/>
        <a:ext cx="3511348" cy="1826848"/>
      </dsp:txXfrm>
    </dsp:sp>
    <dsp:sp modelId="{42D8C4EF-C354-441C-98D5-1556406A53E4}">
      <dsp:nvSpPr>
        <dsp:cNvPr id="0" name=""/>
        <dsp:cNvSpPr/>
      </dsp:nvSpPr>
      <dsp:spPr>
        <a:xfrm>
          <a:off x="2218381" y="2008901"/>
          <a:ext cx="2824027" cy="3102236"/>
        </a:xfrm>
        <a:prstGeom prst="leftCircularArrow">
          <a:avLst>
            <a:gd name="adj1" fmla="val 2514"/>
            <a:gd name="adj2" fmla="val 304791"/>
            <a:gd name="adj3" fmla="val 2080301"/>
            <a:gd name="adj4" fmla="val 9024489"/>
            <a:gd name="adj5" fmla="val 2933"/>
          </a:avLst>
        </a:prstGeom>
        <a:gradFill rotWithShape="0">
          <a:gsLst>
            <a:gs pos="0">
              <a:srgbClr val="FF0000"/>
            </a:gs>
            <a:gs pos="30000">
              <a:srgbClr val="66008F"/>
            </a:gs>
            <a:gs pos="64999">
              <a:srgbClr val="BA0066"/>
            </a:gs>
            <a:gs pos="89999">
              <a:srgbClr val="FF0000"/>
            </a:gs>
            <a:gs pos="100000">
              <a:srgbClr val="FF8200"/>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A03BBA7-53DE-45FB-8A73-8FF9E62AFF60}">
      <dsp:nvSpPr>
        <dsp:cNvPr id="0" name=""/>
        <dsp:cNvSpPr/>
      </dsp:nvSpPr>
      <dsp:spPr>
        <a:xfrm>
          <a:off x="1024224" y="3225800"/>
          <a:ext cx="2661688" cy="1058465"/>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el-GR" sz="3500" b="1" u="none" kern="1200"/>
            <a:t>Ανθρώπινοι</a:t>
          </a:r>
          <a:r>
            <a:rPr lang="el-GR" sz="3500" b="1" u="none" kern="1200">
              <a:effectLst>
                <a:outerShdw blurRad="38100" dist="38100" dir="2700000" algn="tl">
                  <a:srgbClr val="C0C0C0"/>
                </a:outerShdw>
              </a:effectLst>
            </a:rPr>
            <a:t> </a:t>
          </a:r>
          <a:r>
            <a:rPr lang="el-GR" sz="3500" b="1" u="none" kern="1200"/>
            <a:t>Πόροι</a:t>
          </a:r>
          <a:r>
            <a:rPr lang="el-GR" sz="3500" b="1" u="none" kern="1200">
              <a:effectLst>
                <a:outerShdw blurRad="38100" dist="38100" dir="2700000" algn="tl">
                  <a:srgbClr val="C0C0C0"/>
                </a:outerShdw>
              </a:effectLst>
            </a:rPr>
            <a:t>:</a:t>
          </a:r>
          <a:endParaRPr lang="el-GR" sz="3500" u="none" kern="1200" dirty="0"/>
        </a:p>
      </dsp:txBody>
      <dsp:txXfrm>
        <a:off x="1055225" y="3256801"/>
        <a:ext cx="2599686" cy="996463"/>
      </dsp:txXfrm>
    </dsp:sp>
    <dsp:sp modelId="{667719F3-2197-47DD-BD40-CCA9467A4F70}">
      <dsp:nvSpPr>
        <dsp:cNvPr id="0" name=""/>
        <dsp:cNvSpPr/>
      </dsp:nvSpPr>
      <dsp:spPr>
        <a:xfrm>
          <a:off x="4057308" y="1285279"/>
          <a:ext cx="2994399" cy="2469753"/>
        </a:xfrm>
        <a:prstGeom prst="roundRect">
          <a:avLst>
            <a:gd name="adj" fmla="val 10000"/>
          </a:avLst>
        </a:prstGeom>
        <a:blipFill rotWithShape="0">
          <a:blip xmlns:r="http://schemas.openxmlformats.org/officeDocument/2006/relationships" r:embed="rId2"/>
          <a:tile tx="0" ty="0" sx="100000" sy="100000" flip="none" algn="tl"/>
        </a:blip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55245" tIns="55245" rIns="55245" bIns="55245" numCol="1" spcCol="1270" anchor="t" anchorCtr="0">
          <a:noAutofit/>
        </a:bodyPr>
        <a:lstStyle/>
        <a:p>
          <a:pPr marL="285750" lvl="1" indent="-285750" algn="l" defTabSz="1289050">
            <a:lnSpc>
              <a:spcPct val="90000"/>
            </a:lnSpc>
            <a:spcBef>
              <a:spcPct val="0"/>
            </a:spcBef>
            <a:spcAft>
              <a:spcPct val="15000"/>
            </a:spcAft>
            <a:buChar char="••"/>
          </a:pPr>
          <a:r>
            <a:rPr lang="el-GR" sz="2900" b="1" i="1" kern="1200" dirty="0"/>
            <a:t>Γνώση</a:t>
          </a:r>
          <a:r>
            <a:rPr lang="en-US" sz="2900" b="1" i="1" kern="1200" dirty="0"/>
            <a:t> </a:t>
          </a:r>
          <a:endParaRPr lang="el-GR" sz="2900" kern="1200" dirty="0"/>
        </a:p>
        <a:p>
          <a:pPr marL="285750" lvl="1" indent="-285750" algn="l" defTabSz="1289050">
            <a:lnSpc>
              <a:spcPct val="90000"/>
            </a:lnSpc>
            <a:spcBef>
              <a:spcPct val="0"/>
            </a:spcBef>
            <a:spcAft>
              <a:spcPct val="15000"/>
            </a:spcAft>
            <a:buChar char="••"/>
          </a:pPr>
          <a:r>
            <a:rPr lang="el-GR" sz="2900" b="1" i="1" kern="1200"/>
            <a:t>Δεξιότητες</a:t>
          </a:r>
          <a:r>
            <a:rPr lang="en-US" sz="2900" b="1" i="1" kern="1200"/>
            <a:t> </a:t>
          </a:r>
          <a:endParaRPr lang="el-GR" sz="2900" b="1" i="1" kern="1200" dirty="0"/>
        </a:p>
        <a:p>
          <a:pPr marL="285750" lvl="1" indent="-285750" algn="l" defTabSz="1289050">
            <a:lnSpc>
              <a:spcPct val="90000"/>
            </a:lnSpc>
            <a:spcBef>
              <a:spcPct val="0"/>
            </a:spcBef>
            <a:spcAft>
              <a:spcPct val="15000"/>
            </a:spcAft>
            <a:buChar char="••"/>
          </a:pPr>
          <a:r>
            <a:rPr lang="el-GR" sz="2900" b="1" i="1" kern="1200"/>
            <a:t>Δυνατότητες</a:t>
          </a:r>
          <a:endParaRPr lang="el-GR" sz="2900" b="1" i="1" kern="1200" dirty="0"/>
        </a:p>
        <a:p>
          <a:pPr marL="285750" lvl="1" indent="-285750" algn="l" defTabSz="1289050">
            <a:lnSpc>
              <a:spcPct val="90000"/>
            </a:lnSpc>
            <a:spcBef>
              <a:spcPct val="0"/>
            </a:spcBef>
            <a:spcAft>
              <a:spcPct val="15000"/>
            </a:spcAft>
            <a:buChar char="••"/>
          </a:pPr>
          <a:r>
            <a:rPr lang="el-GR" sz="2900" b="1" i="1" kern="1200" dirty="0"/>
            <a:t>Εμπειρία </a:t>
          </a:r>
          <a:endParaRPr lang="en-US" sz="2900" b="1" i="1" kern="1200" dirty="0"/>
        </a:p>
      </dsp:txBody>
      <dsp:txXfrm>
        <a:off x="4114144" y="1871348"/>
        <a:ext cx="2880727" cy="1826848"/>
      </dsp:txXfrm>
    </dsp:sp>
    <dsp:sp modelId="{DC8D4FAA-B935-4A60-A335-647A4C995D10}">
      <dsp:nvSpPr>
        <dsp:cNvPr id="0" name=""/>
        <dsp:cNvSpPr/>
      </dsp:nvSpPr>
      <dsp:spPr>
        <a:xfrm>
          <a:off x="4722731" y="756046"/>
          <a:ext cx="2661688" cy="1058465"/>
        </a:xfrm>
        <a:prstGeom prst="roundRect">
          <a:avLst>
            <a:gd name="adj" fmla="val 10000"/>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6675" tIns="44450" rIns="66675" bIns="44450" numCol="1" spcCol="1270" anchor="ctr" anchorCtr="0">
          <a:noAutofit/>
        </a:bodyPr>
        <a:lstStyle/>
        <a:p>
          <a:pPr lvl="0" algn="ctr" defTabSz="1555750">
            <a:lnSpc>
              <a:spcPct val="90000"/>
            </a:lnSpc>
            <a:spcBef>
              <a:spcPct val="0"/>
            </a:spcBef>
            <a:spcAft>
              <a:spcPct val="35000"/>
            </a:spcAft>
          </a:pPr>
          <a:r>
            <a:rPr lang="el-GR" sz="3500" b="1" u="none" kern="1200" dirty="0"/>
            <a:t>Ανθρώπινο κεφάλαιο:</a:t>
          </a:r>
          <a:endParaRPr lang="el-GR" sz="3500" u="none" kern="1200" dirty="0"/>
        </a:p>
      </dsp:txBody>
      <dsp:txXfrm>
        <a:off x="4753732" y="787047"/>
        <a:ext cx="2599686" cy="9964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DED1787-A20B-23CB-06F9-ACFA8BD35CD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l-GR"/>
          </a:p>
        </p:txBody>
      </p:sp>
      <p:sp>
        <p:nvSpPr>
          <p:cNvPr id="14339" name="Rectangle 3">
            <a:extLst>
              <a:ext uri="{FF2B5EF4-FFF2-40B4-BE49-F238E27FC236}">
                <a16:creationId xmlns:a16="http://schemas.microsoft.com/office/drawing/2014/main" id="{6CBF70F2-8348-C351-FD48-99B35B39A561}"/>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l-GR"/>
          </a:p>
        </p:txBody>
      </p:sp>
      <p:sp>
        <p:nvSpPr>
          <p:cNvPr id="24580" name="Rectangle 4">
            <a:extLst>
              <a:ext uri="{FF2B5EF4-FFF2-40B4-BE49-F238E27FC236}">
                <a16:creationId xmlns:a16="http://schemas.microsoft.com/office/drawing/2014/main" id="{780926E1-047B-1FF4-B23C-26DF6224ECE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a:extLst>
              <a:ext uri="{FF2B5EF4-FFF2-40B4-BE49-F238E27FC236}">
                <a16:creationId xmlns:a16="http://schemas.microsoft.com/office/drawing/2014/main" id="{00E37922-DB1D-7E71-684F-5D126A69B0B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a:t>Κάντε κλικ για να επεξεργαστείτε τα στυλ κειμένου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14342" name="Rectangle 6">
            <a:extLst>
              <a:ext uri="{FF2B5EF4-FFF2-40B4-BE49-F238E27FC236}">
                <a16:creationId xmlns:a16="http://schemas.microsoft.com/office/drawing/2014/main" id="{ED2755DC-BFFE-84CE-CC5C-810ADB28C03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l-GR"/>
          </a:p>
        </p:txBody>
      </p:sp>
      <p:sp>
        <p:nvSpPr>
          <p:cNvPr id="14343" name="Rectangle 7">
            <a:extLst>
              <a:ext uri="{FF2B5EF4-FFF2-40B4-BE49-F238E27FC236}">
                <a16:creationId xmlns:a16="http://schemas.microsoft.com/office/drawing/2014/main" id="{B2C523B4-A5FE-B305-BE69-7F1570D65FEC}"/>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68CA9716-5747-4E14-90E5-2AE1BC413CC5}" type="slidenum">
              <a:rPr lang="el-GR" altLang="el-GR"/>
              <a:pPr/>
              <a:t>‹#›</a:t>
            </a:fld>
            <a:endParaRPr lang="el-GR" alt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47ABCE27-8967-A773-4418-286D363E2B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9753A37-83AF-4995-92C3-11E8FD075A88}" type="slidenum">
              <a:rPr lang="el-GR" altLang="el-GR">
                <a:latin typeface="Arial" panose="020B0604020202020204" pitchFamily="34" charset="0"/>
              </a:rPr>
              <a:pPr/>
              <a:t>1</a:t>
            </a:fld>
            <a:endParaRPr lang="el-GR" altLang="el-GR">
              <a:latin typeface="Arial" panose="020B0604020202020204" pitchFamily="34" charset="0"/>
            </a:endParaRPr>
          </a:p>
        </p:txBody>
      </p:sp>
      <p:sp>
        <p:nvSpPr>
          <p:cNvPr id="25603" name="1 - Θέση εικόνας διαφάνειας">
            <a:extLst>
              <a:ext uri="{FF2B5EF4-FFF2-40B4-BE49-F238E27FC236}">
                <a16:creationId xmlns:a16="http://schemas.microsoft.com/office/drawing/2014/main" id="{B9C74D7B-A2A2-E006-DAB9-3D6D9BEC1B33}"/>
              </a:ext>
            </a:extLst>
          </p:cNvPr>
          <p:cNvSpPr>
            <a:spLocks noGrp="1" noRot="1" noChangeAspect="1" noTextEdit="1"/>
          </p:cNvSpPr>
          <p:nvPr>
            <p:ph type="sldImg"/>
          </p:nvPr>
        </p:nvSpPr>
        <p:spPr>
          <a:ln/>
        </p:spPr>
      </p:sp>
      <p:sp>
        <p:nvSpPr>
          <p:cNvPr id="25604" name="2 - Θέση σημειώσεων">
            <a:extLst>
              <a:ext uri="{FF2B5EF4-FFF2-40B4-BE49-F238E27FC236}">
                <a16:creationId xmlns:a16="http://schemas.microsoft.com/office/drawing/2014/main" id="{30A42DF3-ECD0-A238-ABCF-0B7CD30B0DA3}"/>
              </a:ext>
            </a:extLst>
          </p:cNvPr>
          <p:cNvSpPr>
            <a:spLocks noGrp="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
        <p:nvSpPr>
          <p:cNvPr id="25605" name="3 - Θέση αριθμού διαφάνειας">
            <a:extLst>
              <a:ext uri="{FF2B5EF4-FFF2-40B4-BE49-F238E27FC236}">
                <a16:creationId xmlns:a16="http://schemas.microsoft.com/office/drawing/2014/main" id="{25033DAF-5CDC-A115-94EF-76C3B85687D8}"/>
              </a:ext>
            </a:extLst>
          </p:cNvPr>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a:fld id="{81CF95C1-8B33-4C43-A314-5F3C09E3CF29}" type="slidenum">
              <a:rPr lang="en-GB" altLang="el-GR" sz="1200">
                <a:latin typeface="Arial" panose="020B0604020202020204" pitchFamily="34" charset="0"/>
              </a:rPr>
              <a:pPr algn="r"/>
              <a:t>1</a:t>
            </a:fld>
            <a:endParaRPr lang="en-GB" altLang="el-GR" sz="120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Θέση εικόνας διαφάνειας">
            <a:extLst>
              <a:ext uri="{FF2B5EF4-FFF2-40B4-BE49-F238E27FC236}">
                <a16:creationId xmlns:a16="http://schemas.microsoft.com/office/drawing/2014/main" id="{8CE48DA3-72FB-C333-B194-D6D32E26E753}"/>
              </a:ext>
            </a:extLst>
          </p:cNvPr>
          <p:cNvSpPr>
            <a:spLocks noGrp="1" noRot="1" noChangeAspect="1" noTextEdit="1"/>
          </p:cNvSpPr>
          <p:nvPr>
            <p:ph type="sldImg"/>
          </p:nvPr>
        </p:nvSpPr>
        <p:spPr>
          <a:ln/>
        </p:spPr>
      </p:sp>
      <p:sp>
        <p:nvSpPr>
          <p:cNvPr id="34819" name="2 - Θέση σημειώσεων">
            <a:extLst>
              <a:ext uri="{FF2B5EF4-FFF2-40B4-BE49-F238E27FC236}">
                <a16:creationId xmlns:a16="http://schemas.microsoft.com/office/drawing/2014/main" id="{32C80A36-59D0-BE70-5B54-927D4B3A417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
        <p:nvSpPr>
          <p:cNvPr id="34820" name="3 - Θέση αριθμού διαφάνειας">
            <a:extLst>
              <a:ext uri="{FF2B5EF4-FFF2-40B4-BE49-F238E27FC236}">
                <a16:creationId xmlns:a16="http://schemas.microsoft.com/office/drawing/2014/main" id="{C80D6139-B4D8-CB6B-8A90-ADE3D164FA1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21A33F4-0161-4D86-B47C-D2BBFB228BDA}" type="slidenum">
              <a:rPr lang="el-GR" altLang="el-GR">
                <a:latin typeface="Arial" panose="020B0604020202020204" pitchFamily="34" charset="0"/>
              </a:rPr>
              <a:pPr/>
              <a:t>18</a:t>
            </a:fld>
            <a:endParaRPr lang="el-GR" altLang="el-GR">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Θέση εικόνας διαφάνειας">
            <a:extLst>
              <a:ext uri="{FF2B5EF4-FFF2-40B4-BE49-F238E27FC236}">
                <a16:creationId xmlns:a16="http://schemas.microsoft.com/office/drawing/2014/main" id="{9238E4A1-0CEC-2BF9-C4AA-5F2821AF29B8}"/>
              </a:ext>
            </a:extLst>
          </p:cNvPr>
          <p:cNvSpPr>
            <a:spLocks noGrp="1" noRot="1" noChangeAspect="1" noTextEdit="1"/>
          </p:cNvSpPr>
          <p:nvPr>
            <p:ph type="sldImg"/>
          </p:nvPr>
        </p:nvSpPr>
        <p:spPr>
          <a:ln/>
        </p:spPr>
      </p:sp>
      <p:sp>
        <p:nvSpPr>
          <p:cNvPr id="35843" name="2 - Θέση σημειώσεων">
            <a:extLst>
              <a:ext uri="{FF2B5EF4-FFF2-40B4-BE49-F238E27FC236}">
                <a16:creationId xmlns:a16="http://schemas.microsoft.com/office/drawing/2014/main" id="{1F79EC11-120F-DDD4-60BD-2581780C7A0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
        <p:nvSpPr>
          <p:cNvPr id="35844" name="3 - Θέση αριθμού διαφάνειας">
            <a:extLst>
              <a:ext uri="{FF2B5EF4-FFF2-40B4-BE49-F238E27FC236}">
                <a16:creationId xmlns:a16="http://schemas.microsoft.com/office/drawing/2014/main" id="{298DDF2F-3023-E97F-7DCD-B0F842D94CD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79AE58EF-26B3-4EE4-8A8D-79B36C14D803}" type="slidenum">
              <a:rPr lang="el-GR" altLang="el-GR">
                <a:latin typeface="Arial" panose="020B0604020202020204" pitchFamily="34" charset="0"/>
              </a:rPr>
              <a:pPr/>
              <a:t>19</a:t>
            </a:fld>
            <a:endParaRPr lang="el-GR" altLang="el-GR">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Θέση εικόνας διαφάνειας">
            <a:extLst>
              <a:ext uri="{FF2B5EF4-FFF2-40B4-BE49-F238E27FC236}">
                <a16:creationId xmlns:a16="http://schemas.microsoft.com/office/drawing/2014/main" id="{9F6B3684-8A29-7E73-EB12-EEAA52930108}"/>
              </a:ext>
            </a:extLst>
          </p:cNvPr>
          <p:cNvSpPr>
            <a:spLocks noGrp="1" noRot="1" noChangeAspect="1" noTextEdit="1"/>
          </p:cNvSpPr>
          <p:nvPr>
            <p:ph type="sldImg"/>
          </p:nvPr>
        </p:nvSpPr>
        <p:spPr>
          <a:ln/>
        </p:spPr>
      </p:sp>
      <p:sp>
        <p:nvSpPr>
          <p:cNvPr id="36867" name="2 - Θέση σημειώσεων">
            <a:extLst>
              <a:ext uri="{FF2B5EF4-FFF2-40B4-BE49-F238E27FC236}">
                <a16:creationId xmlns:a16="http://schemas.microsoft.com/office/drawing/2014/main" id="{A0DAAFD7-8110-3992-0B4C-55C499EE771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
        <p:nvSpPr>
          <p:cNvPr id="36868" name="3 - Θέση αριθμού διαφάνειας">
            <a:extLst>
              <a:ext uri="{FF2B5EF4-FFF2-40B4-BE49-F238E27FC236}">
                <a16:creationId xmlns:a16="http://schemas.microsoft.com/office/drawing/2014/main" id="{F8560FE0-FCD5-7475-40FC-CC6B2330C51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4163881A-52AC-4EB7-A491-B93DA787ECDA}" type="slidenum">
              <a:rPr lang="el-GR" altLang="el-GR">
                <a:latin typeface="Arial" panose="020B0604020202020204" pitchFamily="34" charset="0"/>
              </a:rPr>
              <a:pPr/>
              <a:t>21</a:t>
            </a:fld>
            <a:endParaRPr lang="el-GR" altLang="el-GR">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0EF434F6-A47F-F332-212A-E5487D3B5EF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CE38F56-A4E6-417E-9378-E871FE68A332}" type="slidenum">
              <a:rPr lang="el-GR" altLang="el-GR">
                <a:latin typeface="Arial" panose="020B0604020202020204" pitchFamily="34" charset="0"/>
              </a:rPr>
              <a:pPr/>
              <a:t>2</a:t>
            </a:fld>
            <a:endParaRPr lang="el-GR" altLang="el-GR">
              <a:latin typeface="Arial" panose="020B0604020202020204" pitchFamily="34" charset="0"/>
            </a:endParaRPr>
          </a:p>
        </p:txBody>
      </p:sp>
      <p:sp>
        <p:nvSpPr>
          <p:cNvPr id="26627" name="Rectangle 7">
            <a:extLst>
              <a:ext uri="{FF2B5EF4-FFF2-40B4-BE49-F238E27FC236}">
                <a16:creationId xmlns:a16="http://schemas.microsoft.com/office/drawing/2014/main" id="{F23DCF59-CE54-6516-7AB2-F344DA59750C}"/>
              </a:ext>
            </a:extLst>
          </p:cNvPr>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a:fld id="{1AE25EC4-867E-466A-BEC8-4E17B9578FD2}" type="slidenum">
              <a:rPr lang="en-GB" altLang="el-GR" sz="1200">
                <a:latin typeface="Arial" panose="020B0604020202020204" pitchFamily="34" charset="0"/>
              </a:rPr>
              <a:pPr algn="r"/>
              <a:t>2</a:t>
            </a:fld>
            <a:endParaRPr lang="en-GB" altLang="el-GR" sz="1200">
              <a:latin typeface="Arial" panose="020B0604020202020204" pitchFamily="34" charset="0"/>
            </a:endParaRPr>
          </a:p>
        </p:txBody>
      </p:sp>
      <p:sp>
        <p:nvSpPr>
          <p:cNvPr id="26628" name="Rectangle 2">
            <a:extLst>
              <a:ext uri="{FF2B5EF4-FFF2-40B4-BE49-F238E27FC236}">
                <a16:creationId xmlns:a16="http://schemas.microsoft.com/office/drawing/2014/main" id="{6191EEB8-912D-78CF-5D48-EE6851319771}"/>
              </a:ext>
            </a:extLst>
          </p:cNvPr>
          <p:cNvSpPr>
            <a:spLocks noGrp="1" noRot="1" noChangeAspect="1" noChangeArrowheads="1" noTextEdit="1"/>
          </p:cNvSpPr>
          <p:nvPr>
            <p:ph type="sldImg"/>
          </p:nvPr>
        </p:nvSpPr>
        <p:spPr>
          <a:ln/>
        </p:spPr>
      </p:sp>
      <p:sp>
        <p:nvSpPr>
          <p:cNvPr id="26629" name="Rectangle 3">
            <a:extLst>
              <a:ext uri="{FF2B5EF4-FFF2-40B4-BE49-F238E27FC236}">
                <a16:creationId xmlns:a16="http://schemas.microsoft.com/office/drawing/2014/main" id="{FB0D9DFE-D72E-E206-EEF5-AFA96C7224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l-GR">
                <a:latin typeface="Arial" panose="020B0604020202020204" pitchFamily="34" charset="0"/>
              </a:rPr>
              <a:t>Κάθε διαδικασία είναι άμεσα συνδεδεμένη και επηρεάζει η μία με την άλλη και όλες μαζί πρέπει να έχουν </a:t>
            </a:r>
            <a:r>
              <a:rPr lang="en-US" altLang="el-GR">
                <a:latin typeface="Arial" panose="020B0604020202020204" pitchFamily="34" charset="0"/>
              </a:rPr>
              <a:t>fit</a:t>
            </a:r>
            <a:endParaRPr lang="el-GR" altLang="el-GR">
              <a:latin typeface="Arial" panose="020B0604020202020204" pitchFamily="34" charset="0"/>
            </a:endParaRPr>
          </a:p>
          <a:p>
            <a:pPr marL="228600" indent="-228600" eaLnBrk="1" hangingPunct="1"/>
            <a:r>
              <a:rPr lang="en-US" altLang="el-GR">
                <a:latin typeface="Arial" panose="020B0604020202020204" pitchFamily="34" charset="0"/>
              </a:rPr>
              <a:t>the emphasis on different HR activities depends on whether the organization is growing, declining, or standing skill</a:t>
            </a:r>
            <a:endParaRPr lang="el-GR" altLang="el-GR">
              <a:latin typeface="Arial" panose="020B0604020202020204" pitchFamily="34" charset="0"/>
            </a:endParaRPr>
          </a:p>
          <a:p>
            <a:pPr marL="228600" indent="-228600" eaLnBrk="1" hangingPunct="1"/>
            <a:r>
              <a:rPr lang="el-GR" altLang="el-GR">
                <a:latin typeface="Arial" panose="020B0604020202020204" pitchFamily="34" charset="0"/>
              </a:rPr>
              <a:t>Βέβαια η έμφαση σε κάθε δραστηριότητα εξαρτάται από την περίοδο που διανύει οργανισμός, δηλαδή είναι σε περίοδο ανάπτυξης (όπως εμείς)</a:t>
            </a:r>
            <a:r>
              <a:rPr lang="en-US" altLang="el-GR">
                <a:latin typeface="Arial" panose="020B0604020202020204" pitchFamily="34" charset="0"/>
              </a:rPr>
              <a:t>, </a:t>
            </a:r>
            <a:r>
              <a:rPr lang="el-GR" altLang="el-GR">
                <a:latin typeface="Arial" panose="020B0604020202020204" pitchFamily="34" charset="0"/>
              </a:rPr>
              <a:t>σε ώριμη, σε φθορά κ.λ.π.</a:t>
            </a:r>
            <a:endParaRPr lang="en-US" altLang="el-GR">
              <a:latin typeface="Arial" panose="020B0604020202020204" pitchFamily="34" charset="0"/>
            </a:endParaRPr>
          </a:p>
          <a:p>
            <a:pPr marL="228600" indent="-228600" eaLnBrk="1" hangingPunct="1"/>
            <a:r>
              <a:rPr lang="en-US" altLang="el-GR">
                <a:latin typeface="Arial" panose="020B0604020202020204" pitchFamily="34" charset="0"/>
              </a:rPr>
              <a:t>HRM activities</a:t>
            </a:r>
            <a:r>
              <a:rPr lang="el-GR" altLang="el-GR">
                <a:latin typeface="Arial" panose="020B0604020202020204" pitchFamily="34" charset="0"/>
              </a:rPr>
              <a:t>: </a:t>
            </a:r>
            <a:r>
              <a:rPr lang="en-US" altLang="el-GR">
                <a:latin typeface="Arial" panose="020B0604020202020204" pitchFamily="34" charset="0"/>
              </a:rPr>
              <a:t>Recruitment and selection</a:t>
            </a:r>
            <a:r>
              <a:rPr lang="el-GR" altLang="el-GR">
                <a:latin typeface="Arial" panose="020B0604020202020204" pitchFamily="34" charset="0"/>
              </a:rPr>
              <a:t>, </a:t>
            </a:r>
            <a:r>
              <a:rPr lang="en-US" altLang="el-GR">
                <a:latin typeface="Arial" panose="020B0604020202020204" pitchFamily="34" charset="0"/>
              </a:rPr>
              <a:t>Training and development</a:t>
            </a:r>
            <a:r>
              <a:rPr lang="el-GR" altLang="el-GR">
                <a:latin typeface="Arial" panose="020B0604020202020204" pitchFamily="34" charset="0"/>
              </a:rPr>
              <a:t>, </a:t>
            </a:r>
            <a:r>
              <a:rPr lang="en-US" altLang="el-GR">
                <a:latin typeface="Arial" panose="020B0604020202020204" pitchFamily="34" charset="0"/>
              </a:rPr>
              <a:t>Performance appraisal and feedback</a:t>
            </a:r>
            <a:r>
              <a:rPr lang="el-GR" altLang="el-GR">
                <a:latin typeface="Arial" panose="020B0604020202020204" pitchFamily="34" charset="0"/>
              </a:rPr>
              <a:t>, </a:t>
            </a:r>
            <a:r>
              <a:rPr lang="en-US" altLang="el-GR">
                <a:latin typeface="Arial" panose="020B0604020202020204" pitchFamily="34" charset="0"/>
              </a:rPr>
              <a:t>Pay and benefits</a:t>
            </a:r>
            <a:r>
              <a:rPr lang="el-GR" altLang="el-GR">
                <a:latin typeface="Arial" panose="020B0604020202020204" pitchFamily="34" charset="0"/>
              </a:rPr>
              <a:t>, </a:t>
            </a:r>
            <a:r>
              <a:rPr lang="en-US" altLang="el-GR">
                <a:latin typeface="Arial" panose="020B0604020202020204" pitchFamily="34" charset="0"/>
              </a:rPr>
              <a:t>Labor relations</a:t>
            </a:r>
          </a:p>
          <a:p>
            <a:pPr marL="228600" indent="-228600" eaLnBrk="1" hangingPunct="1"/>
            <a:r>
              <a:rPr lang="el-GR" altLang="el-GR">
                <a:latin typeface="Arial" panose="020B0604020202020204" pitchFamily="34" charset="0"/>
              </a:rPr>
              <a:t>Όμως τα συστήματα χωρίς τν εμπλοκή των ίδιων των </a:t>
            </a:r>
            <a:r>
              <a:rPr lang="en-US" altLang="el-GR">
                <a:latin typeface="Arial" panose="020B0604020202020204" pitchFamily="34" charset="0"/>
              </a:rPr>
              <a:t>managers </a:t>
            </a:r>
            <a:r>
              <a:rPr lang="el-GR" altLang="el-GR">
                <a:latin typeface="Arial" panose="020B0604020202020204" pitchFamily="34" charset="0"/>
              </a:rPr>
              <a:t>είναι απλά εργαλεία … εμείς όμως δεν είμαστε εργοστάσιο… ακουμπάμε στην καρδιά και την ψυχή…</a:t>
            </a:r>
          </a:p>
          <a:p>
            <a:pPr marL="228600" indent="-228600" eaLnBrk="1" hangingPunct="1"/>
            <a:r>
              <a:rPr lang="el-GR" altLang="el-GR">
                <a:latin typeface="Arial" panose="020B0604020202020204" pitchFamily="34" charset="0"/>
              </a:rPr>
              <a:t>Προγραμματισμός: </a:t>
            </a:r>
            <a:r>
              <a:rPr lang="en-US" altLang="el-GR">
                <a:latin typeface="Arial" panose="020B0604020202020204" pitchFamily="34" charset="0"/>
              </a:rPr>
              <a:t>“an effort to anticipate future business and environmental demands upon and organization and to provide personnel to fulfil that business and satisfy that demand</a:t>
            </a:r>
            <a:r>
              <a:rPr lang="el-GR" altLang="el-GR">
                <a:latin typeface="Arial" panose="020B0604020202020204" pitchFamily="34" charset="0"/>
              </a:rPr>
              <a:t> </a:t>
            </a:r>
            <a:r>
              <a:rPr lang="en-US" altLang="el-GR">
                <a:latin typeface="Arial" panose="020B0604020202020204" pitchFamily="34" charset="0"/>
              </a:rPr>
              <a:t>(Bowey, 1974)</a:t>
            </a:r>
          </a:p>
          <a:p>
            <a:pPr marL="228600" indent="-228600" eaLnBrk="1" hangingPunct="1"/>
            <a:endParaRPr lang="el-GR" altLang="el-GR">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3731D8F9-6406-0345-E35A-D9C57EAC37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21B33122-D1DB-4E96-B229-D9301903CF0F}" type="slidenum">
              <a:rPr lang="el-GR" altLang="el-GR">
                <a:latin typeface="Arial" panose="020B0604020202020204" pitchFamily="34" charset="0"/>
              </a:rPr>
              <a:pPr/>
              <a:t>4</a:t>
            </a:fld>
            <a:endParaRPr lang="el-GR" altLang="el-GR">
              <a:latin typeface="Arial" panose="020B0604020202020204" pitchFamily="34" charset="0"/>
            </a:endParaRPr>
          </a:p>
        </p:txBody>
      </p:sp>
      <p:sp>
        <p:nvSpPr>
          <p:cNvPr id="27651" name="Rectangle 7">
            <a:extLst>
              <a:ext uri="{FF2B5EF4-FFF2-40B4-BE49-F238E27FC236}">
                <a16:creationId xmlns:a16="http://schemas.microsoft.com/office/drawing/2014/main" id="{19565FD0-9496-E6C0-2F70-478AA9835F5E}"/>
              </a:ext>
            </a:extLst>
          </p:cNvPr>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a:fld id="{A61026A2-D9A5-4EE7-A561-6025DB4B95CF}" type="slidenum">
              <a:rPr lang="en-GB" altLang="el-GR" sz="1200">
                <a:latin typeface="Arial" panose="020B0604020202020204" pitchFamily="34" charset="0"/>
              </a:rPr>
              <a:pPr algn="r"/>
              <a:t>4</a:t>
            </a:fld>
            <a:endParaRPr lang="en-GB" altLang="el-GR" sz="1200">
              <a:latin typeface="Arial" panose="020B0604020202020204" pitchFamily="34" charset="0"/>
            </a:endParaRPr>
          </a:p>
        </p:txBody>
      </p:sp>
      <p:sp>
        <p:nvSpPr>
          <p:cNvPr id="27652" name="Rectangle 2">
            <a:extLst>
              <a:ext uri="{FF2B5EF4-FFF2-40B4-BE49-F238E27FC236}">
                <a16:creationId xmlns:a16="http://schemas.microsoft.com/office/drawing/2014/main" id="{438D0839-D91A-C8F2-BC41-8E8C1E41A5EB}"/>
              </a:ext>
            </a:extLst>
          </p:cNvPr>
          <p:cNvSpPr>
            <a:spLocks noGrp="1" noRot="1" noChangeAspect="1" noChangeArrowheads="1" noTextEdit="1"/>
          </p:cNvSpPr>
          <p:nvPr>
            <p:ph type="sldImg"/>
          </p:nvPr>
        </p:nvSpPr>
        <p:spPr>
          <a:ln/>
        </p:spPr>
      </p:sp>
      <p:sp>
        <p:nvSpPr>
          <p:cNvPr id="27653" name="Rectangle 3">
            <a:extLst>
              <a:ext uri="{FF2B5EF4-FFF2-40B4-BE49-F238E27FC236}">
                <a16:creationId xmlns:a16="http://schemas.microsoft.com/office/drawing/2014/main" id="{3CC08971-C17D-63FD-26CE-37A96A3E79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US" altLang="el-GR" sz="100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Θέση εικόνας διαφάνειας">
            <a:extLst>
              <a:ext uri="{FF2B5EF4-FFF2-40B4-BE49-F238E27FC236}">
                <a16:creationId xmlns:a16="http://schemas.microsoft.com/office/drawing/2014/main" id="{4AF3BBD0-E6AC-D996-5111-54A119696125}"/>
              </a:ext>
            </a:extLst>
          </p:cNvPr>
          <p:cNvSpPr>
            <a:spLocks noGrp="1" noRot="1" noChangeAspect="1" noTextEdit="1"/>
          </p:cNvSpPr>
          <p:nvPr>
            <p:ph type="sldImg"/>
          </p:nvPr>
        </p:nvSpPr>
        <p:spPr>
          <a:ln/>
        </p:spPr>
      </p:sp>
      <p:sp>
        <p:nvSpPr>
          <p:cNvPr id="28675" name="2 - Θέση σημειώσεων">
            <a:extLst>
              <a:ext uri="{FF2B5EF4-FFF2-40B4-BE49-F238E27FC236}">
                <a16:creationId xmlns:a16="http://schemas.microsoft.com/office/drawing/2014/main" id="{26F89846-8CF5-3A65-7658-2C1F0C1E8E2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
        <p:nvSpPr>
          <p:cNvPr id="28676" name="3 - Θέση αριθμού διαφάνειας">
            <a:extLst>
              <a:ext uri="{FF2B5EF4-FFF2-40B4-BE49-F238E27FC236}">
                <a16:creationId xmlns:a16="http://schemas.microsoft.com/office/drawing/2014/main" id="{03E7C52C-812F-A5DD-E2EA-03D59C7C383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654F05F9-5491-44A3-89C9-E543BBA07B01}" type="slidenum">
              <a:rPr lang="el-GR" altLang="el-GR">
                <a:latin typeface="Arial" panose="020B0604020202020204" pitchFamily="34" charset="0"/>
              </a:rPr>
              <a:pPr/>
              <a:t>11</a:t>
            </a:fld>
            <a:endParaRPr lang="el-GR" altLang="el-GR">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Θέση εικόνας διαφάνειας">
            <a:extLst>
              <a:ext uri="{FF2B5EF4-FFF2-40B4-BE49-F238E27FC236}">
                <a16:creationId xmlns:a16="http://schemas.microsoft.com/office/drawing/2014/main" id="{B5C0650D-F263-48FA-C7D3-2CD1AB3D54CF}"/>
              </a:ext>
            </a:extLst>
          </p:cNvPr>
          <p:cNvSpPr>
            <a:spLocks noGrp="1" noRot="1" noChangeAspect="1" noTextEdit="1"/>
          </p:cNvSpPr>
          <p:nvPr>
            <p:ph type="sldImg"/>
          </p:nvPr>
        </p:nvSpPr>
        <p:spPr>
          <a:ln/>
        </p:spPr>
      </p:sp>
      <p:sp>
        <p:nvSpPr>
          <p:cNvPr id="29699" name="2 - Θέση σημειώσεων">
            <a:extLst>
              <a:ext uri="{FF2B5EF4-FFF2-40B4-BE49-F238E27FC236}">
                <a16:creationId xmlns:a16="http://schemas.microsoft.com/office/drawing/2014/main" id="{E9B73ECD-0E70-36EF-BDF8-6B947BA8482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
        <p:nvSpPr>
          <p:cNvPr id="29700" name="3 - Θέση αριθμού διαφάνειας">
            <a:extLst>
              <a:ext uri="{FF2B5EF4-FFF2-40B4-BE49-F238E27FC236}">
                <a16:creationId xmlns:a16="http://schemas.microsoft.com/office/drawing/2014/main" id="{354E8054-AF1A-01BA-2434-00055A050A6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23DDED83-18FD-429D-A2C6-68A794C950E4}" type="slidenum">
              <a:rPr lang="el-GR" altLang="el-GR">
                <a:latin typeface="Arial" panose="020B0604020202020204" pitchFamily="34" charset="0"/>
              </a:rPr>
              <a:pPr/>
              <a:t>12</a:t>
            </a:fld>
            <a:endParaRPr lang="el-GR" altLang="el-GR">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a:extLst>
              <a:ext uri="{FF2B5EF4-FFF2-40B4-BE49-F238E27FC236}">
                <a16:creationId xmlns:a16="http://schemas.microsoft.com/office/drawing/2014/main" id="{7AFDDA3E-E0E0-ECD1-8957-E1CF0F7BCB37}"/>
              </a:ext>
            </a:extLst>
          </p:cNvPr>
          <p:cNvSpPr>
            <a:spLocks noGrp="1" noRot="1" noChangeAspect="1" noTextEdit="1"/>
          </p:cNvSpPr>
          <p:nvPr>
            <p:ph type="sldImg"/>
          </p:nvPr>
        </p:nvSpPr>
        <p:spPr>
          <a:ln/>
        </p:spPr>
      </p:sp>
      <p:sp>
        <p:nvSpPr>
          <p:cNvPr id="30723" name="2 - Θέση σημειώσεων">
            <a:extLst>
              <a:ext uri="{FF2B5EF4-FFF2-40B4-BE49-F238E27FC236}">
                <a16:creationId xmlns:a16="http://schemas.microsoft.com/office/drawing/2014/main" id="{EC983697-CA42-1046-14BB-9FCF8D5024B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
        <p:nvSpPr>
          <p:cNvPr id="30724" name="3 - Θέση αριθμού διαφάνειας">
            <a:extLst>
              <a:ext uri="{FF2B5EF4-FFF2-40B4-BE49-F238E27FC236}">
                <a16:creationId xmlns:a16="http://schemas.microsoft.com/office/drawing/2014/main" id="{2896AC53-5DB8-5C44-67AB-F562953CA87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B44ABE2-9CFF-414C-A056-28EC78EAA56B}" type="slidenum">
              <a:rPr lang="el-GR" altLang="el-GR">
                <a:latin typeface="Arial" panose="020B0604020202020204" pitchFamily="34" charset="0"/>
              </a:rPr>
              <a:pPr/>
              <a:t>13</a:t>
            </a:fld>
            <a:endParaRPr lang="el-GR" altLang="el-GR">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Θέση εικόνας διαφάνειας">
            <a:extLst>
              <a:ext uri="{FF2B5EF4-FFF2-40B4-BE49-F238E27FC236}">
                <a16:creationId xmlns:a16="http://schemas.microsoft.com/office/drawing/2014/main" id="{E6905C62-2067-99D3-0BE3-E4E2F6F4291D}"/>
              </a:ext>
            </a:extLst>
          </p:cNvPr>
          <p:cNvSpPr>
            <a:spLocks noGrp="1" noRot="1" noChangeAspect="1" noTextEdit="1"/>
          </p:cNvSpPr>
          <p:nvPr>
            <p:ph type="sldImg"/>
          </p:nvPr>
        </p:nvSpPr>
        <p:spPr>
          <a:ln/>
        </p:spPr>
      </p:sp>
      <p:sp>
        <p:nvSpPr>
          <p:cNvPr id="31747" name="2 - Θέση σημειώσεων">
            <a:extLst>
              <a:ext uri="{FF2B5EF4-FFF2-40B4-BE49-F238E27FC236}">
                <a16:creationId xmlns:a16="http://schemas.microsoft.com/office/drawing/2014/main" id="{931C57B1-9442-C482-CDBF-92B5D7250BB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
        <p:nvSpPr>
          <p:cNvPr id="31748" name="3 - Θέση αριθμού διαφάνειας">
            <a:extLst>
              <a:ext uri="{FF2B5EF4-FFF2-40B4-BE49-F238E27FC236}">
                <a16:creationId xmlns:a16="http://schemas.microsoft.com/office/drawing/2014/main" id="{B797716C-227F-4F52-B147-AB8070A8C79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3AD426E2-E2F3-44A3-8184-1FB74E63477E}" type="slidenum">
              <a:rPr lang="el-GR" altLang="el-GR">
                <a:latin typeface="Arial" panose="020B0604020202020204" pitchFamily="34" charset="0"/>
              </a:rPr>
              <a:pPr/>
              <a:t>14</a:t>
            </a:fld>
            <a:endParaRPr lang="el-GR" altLang="el-GR">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Θέση εικόνας διαφάνειας">
            <a:extLst>
              <a:ext uri="{FF2B5EF4-FFF2-40B4-BE49-F238E27FC236}">
                <a16:creationId xmlns:a16="http://schemas.microsoft.com/office/drawing/2014/main" id="{3F765956-F6B4-71CE-34F3-CA857E47B284}"/>
              </a:ext>
            </a:extLst>
          </p:cNvPr>
          <p:cNvSpPr>
            <a:spLocks noGrp="1" noRot="1" noChangeAspect="1" noTextEdit="1"/>
          </p:cNvSpPr>
          <p:nvPr>
            <p:ph type="sldImg"/>
          </p:nvPr>
        </p:nvSpPr>
        <p:spPr>
          <a:ln/>
        </p:spPr>
      </p:sp>
      <p:sp>
        <p:nvSpPr>
          <p:cNvPr id="32771" name="2 - Θέση σημειώσεων">
            <a:extLst>
              <a:ext uri="{FF2B5EF4-FFF2-40B4-BE49-F238E27FC236}">
                <a16:creationId xmlns:a16="http://schemas.microsoft.com/office/drawing/2014/main" id="{EB288E52-4A04-DFB1-5E48-2764AFD5F00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
        <p:nvSpPr>
          <p:cNvPr id="32772" name="3 - Θέση αριθμού διαφάνειας">
            <a:extLst>
              <a:ext uri="{FF2B5EF4-FFF2-40B4-BE49-F238E27FC236}">
                <a16:creationId xmlns:a16="http://schemas.microsoft.com/office/drawing/2014/main" id="{802FB24D-3034-F191-79A4-07FDEB11D08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4CAFCA2D-BBFA-406F-9E90-56774A075FC1}" type="slidenum">
              <a:rPr lang="el-GR" altLang="el-GR">
                <a:latin typeface="Arial" panose="020B0604020202020204" pitchFamily="34" charset="0"/>
              </a:rPr>
              <a:pPr/>
              <a:t>15</a:t>
            </a:fld>
            <a:endParaRPr lang="el-GR" altLang="el-GR">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131C3019-2528-48B9-5AE2-231C8AF734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E4215107-CD7E-4499-A187-08952BE210D4}" type="slidenum">
              <a:rPr lang="el-GR" altLang="el-GR">
                <a:latin typeface="Arial" panose="020B0604020202020204" pitchFamily="34" charset="0"/>
              </a:rPr>
              <a:pPr/>
              <a:t>17</a:t>
            </a:fld>
            <a:endParaRPr lang="el-GR" altLang="el-GR">
              <a:latin typeface="Arial" panose="020B0604020202020204" pitchFamily="34" charset="0"/>
            </a:endParaRPr>
          </a:p>
        </p:txBody>
      </p:sp>
      <p:sp>
        <p:nvSpPr>
          <p:cNvPr id="33795" name="1 - Θέση εικόνας διαφάνειας">
            <a:extLst>
              <a:ext uri="{FF2B5EF4-FFF2-40B4-BE49-F238E27FC236}">
                <a16:creationId xmlns:a16="http://schemas.microsoft.com/office/drawing/2014/main" id="{E69AE960-8EE9-1B42-BBBB-CD53AAB1D74B}"/>
              </a:ext>
            </a:extLst>
          </p:cNvPr>
          <p:cNvSpPr>
            <a:spLocks noGrp="1" noRot="1" noChangeAspect="1" noTextEdit="1"/>
          </p:cNvSpPr>
          <p:nvPr>
            <p:ph type="sldImg"/>
          </p:nvPr>
        </p:nvSpPr>
        <p:spPr>
          <a:ln/>
        </p:spPr>
      </p:sp>
      <p:sp>
        <p:nvSpPr>
          <p:cNvPr id="33796" name="2 - Θέση σημειώσεων">
            <a:extLst>
              <a:ext uri="{FF2B5EF4-FFF2-40B4-BE49-F238E27FC236}">
                <a16:creationId xmlns:a16="http://schemas.microsoft.com/office/drawing/2014/main" id="{0A53B3E1-1593-2D06-9158-D422391F5B1F}"/>
              </a:ext>
            </a:extLst>
          </p:cNvPr>
          <p:cNvSpPr>
            <a:spLocks noGrp="1"/>
          </p:cNvSpPr>
          <p:nvPr>
            <p:ph type="body" idx="1"/>
          </p:nvPr>
        </p:nvSpPr>
        <p:spPr>
          <a:xfrm>
            <a:off x="914400" y="4341813"/>
            <a:ext cx="5029200" cy="41163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l-GR" altLang="el-GR">
              <a:latin typeface="Arial" panose="020B0604020202020204" pitchFamily="34" charset="0"/>
            </a:endParaRPr>
          </a:p>
        </p:txBody>
      </p:sp>
      <p:sp>
        <p:nvSpPr>
          <p:cNvPr id="33797" name="3 - Θέση αριθμού διαφάνειας">
            <a:extLst>
              <a:ext uri="{FF2B5EF4-FFF2-40B4-BE49-F238E27FC236}">
                <a16:creationId xmlns:a16="http://schemas.microsoft.com/office/drawing/2014/main" id="{39EF965F-F2F7-2E65-8F59-8BD03056E575}"/>
              </a:ext>
            </a:extLst>
          </p:cNvPr>
          <p:cNvSpPr txBox="1">
            <a:spLocks noGrp="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a:fld id="{79E57E49-F4F4-4DA1-8782-2CF90355B2C8}" type="slidenum">
              <a:rPr lang="en-GB" altLang="el-GR" sz="1200">
                <a:latin typeface="Arial" panose="020B0604020202020204" pitchFamily="34" charset="0"/>
              </a:rPr>
              <a:pPr algn="r"/>
              <a:t>17</a:t>
            </a:fld>
            <a:endParaRPr lang="en-GB" altLang="el-GR" sz="12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47C3A392-3E34-FBB4-6F5B-7877634665EE}"/>
              </a:ext>
            </a:extLst>
          </p:cNvPr>
          <p:cNvGrpSpPr>
            <a:grpSpLocks/>
          </p:cNvGrpSpPr>
          <p:nvPr/>
        </p:nvGrpSpPr>
        <p:grpSpPr bwMode="auto">
          <a:xfrm>
            <a:off x="0" y="2438400"/>
            <a:ext cx="9144000" cy="4046538"/>
            <a:chOff x="0" y="1536"/>
            <a:chExt cx="5760" cy="2549"/>
          </a:xfrm>
        </p:grpSpPr>
        <p:sp>
          <p:nvSpPr>
            <p:cNvPr id="3" name="Rectangle 3">
              <a:extLst>
                <a:ext uri="{FF2B5EF4-FFF2-40B4-BE49-F238E27FC236}">
                  <a16:creationId xmlns:a16="http://schemas.microsoft.com/office/drawing/2014/main" id="{3DD0E4C1-B4E5-E519-98A5-42BF3A9D921E}"/>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eaLnBrk="1" hangingPunct="1">
                <a:defRPr/>
              </a:pPr>
              <a:endParaRPr lang="el-GR"/>
            </a:p>
          </p:txBody>
        </p:sp>
        <p:sp>
          <p:nvSpPr>
            <p:cNvPr id="4" name="Freeform 4">
              <a:extLst>
                <a:ext uri="{FF2B5EF4-FFF2-40B4-BE49-F238E27FC236}">
                  <a16:creationId xmlns:a16="http://schemas.microsoft.com/office/drawing/2014/main" id="{962BCC59-7633-9205-F94D-05EF397E1E44}"/>
                </a:ext>
              </a:extLst>
            </p:cNvPr>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p:spPr>
          <p:txBody>
            <a:bodyPr/>
            <a:lstStyle/>
            <a:p>
              <a:pPr>
                <a:defRPr/>
              </a:pPr>
              <a:endParaRPr lang="el-GR"/>
            </a:p>
          </p:txBody>
        </p:sp>
        <p:sp>
          <p:nvSpPr>
            <p:cNvPr id="5" name="Freeform 5">
              <a:extLst>
                <a:ext uri="{FF2B5EF4-FFF2-40B4-BE49-F238E27FC236}">
                  <a16:creationId xmlns:a16="http://schemas.microsoft.com/office/drawing/2014/main" id="{0007C0AD-5AAF-689F-F1CD-7229D1BA79AC}"/>
                </a:ext>
              </a:extLst>
            </p:cNvPr>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l-GR"/>
            </a:p>
          </p:txBody>
        </p:sp>
        <p:sp>
          <p:nvSpPr>
            <p:cNvPr id="6" name="Freeform 6">
              <a:extLst>
                <a:ext uri="{FF2B5EF4-FFF2-40B4-BE49-F238E27FC236}">
                  <a16:creationId xmlns:a16="http://schemas.microsoft.com/office/drawing/2014/main" id="{8E5C63B0-51B5-FB7F-64A2-65752D529D61}"/>
                </a:ext>
              </a:extLst>
            </p:cNvPr>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eaLnBrk="1" hangingPunct="1">
                <a:defRPr/>
              </a:pPr>
              <a:endParaRPr lang="el-GR"/>
            </a:p>
          </p:txBody>
        </p:sp>
        <p:sp>
          <p:nvSpPr>
            <p:cNvPr id="7" name="Freeform 7">
              <a:extLst>
                <a:ext uri="{FF2B5EF4-FFF2-40B4-BE49-F238E27FC236}">
                  <a16:creationId xmlns:a16="http://schemas.microsoft.com/office/drawing/2014/main" id="{E8517220-6F55-87B6-FFFD-4AEEF820F06A}"/>
                </a:ext>
              </a:extLst>
            </p:cNvPr>
            <p:cNvSpPr>
              <a:spLocks/>
            </p:cNvSpPr>
            <p:nvPr userDrawn="1"/>
          </p:nvSpPr>
          <p:spPr bwMode="hidden">
            <a:xfrm>
              <a:off x="3599" y="2477"/>
              <a:ext cx="186" cy="120"/>
            </a:xfrm>
            <a:custGeom>
              <a:avLst/>
              <a:gdLst>
                <a:gd name="T0" fmla="*/ 185 w 185"/>
                <a:gd name="T1" fmla="*/ 0 h 120"/>
                <a:gd name="T2" fmla="*/ 185 w 185"/>
                <a:gd name="T3" fmla="*/ 6 h 120"/>
                <a:gd name="T4" fmla="*/ 185 w 185"/>
                <a:gd name="T5" fmla="*/ 18 h 120"/>
                <a:gd name="T6" fmla="*/ 185 w 185"/>
                <a:gd name="T7" fmla="*/ 36 h 120"/>
                <a:gd name="T8" fmla="*/ 179 w 185"/>
                <a:gd name="T9" fmla="*/ 54 h 120"/>
                <a:gd name="T10" fmla="*/ 161 w 185"/>
                <a:gd name="T11" fmla="*/ 72 h 120"/>
                <a:gd name="T12" fmla="*/ 137 w 185"/>
                <a:gd name="T13" fmla="*/ 96 h 120"/>
                <a:gd name="T14" fmla="*/ 101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5 w 185"/>
                <a:gd name="T29" fmla="*/ 0 h 120"/>
                <a:gd name="T30" fmla="*/ 185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w="9525">
              <a:noFill/>
              <a:round/>
              <a:headEnd/>
              <a:tailEnd/>
            </a:ln>
          </p:spPr>
          <p:txBody>
            <a:bodyPr/>
            <a:lstStyle/>
            <a:p>
              <a:pPr>
                <a:defRPr/>
              </a:pPr>
              <a:endParaRPr lang="el-GR"/>
            </a:p>
          </p:txBody>
        </p:sp>
        <p:sp>
          <p:nvSpPr>
            <p:cNvPr id="8" name="Freeform 8">
              <a:extLst>
                <a:ext uri="{FF2B5EF4-FFF2-40B4-BE49-F238E27FC236}">
                  <a16:creationId xmlns:a16="http://schemas.microsoft.com/office/drawing/2014/main" id="{BB751285-5154-BCF7-C76F-36427216E70E}"/>
                </a:ext>
              </a:extLst>
            </p:cNvPr>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w="9525">
              <a:noFill/>
              <a:round/>
              <a:headEnd/>
              <a:tailEnd/>
            </a:ln>
          </p:spPr>
          <p:txBody>
            <a:bodyPr/>
            <a:lstStyle/>
            <a:p>
              <a:pPr>
                <a:defRPr/>
              </a:pPr>
              <a:endParaRPr lang="el-GR"/>
            </a:p>
          </p:txBody>
        </p:sp>
        <p:sp>
          <p:nvSpPr>
            <p:cNvPr id="9" name="Freeform 9">
              <a:extLst>
                <a:ext uri="{FF2B5EF4-FFF2-40B4-BE49-F238E27FC236}">
                  <a16:creationId xmlns:a16="http://schemas.microsoft.com/office/drawing/2014/main" id="{8F5CAFD3-E791-4F1B-25EB-54C3CE4EC94C}"/>
                </a:ext>
              </a:extLst>
            </p:cNvPr>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7 w 526"/>
                <a:gd name="T17" fmla="*/ 179 h 275"/>
                <a:gd name="T18" fmla="*/ 209 w 526"/>
                <a:gd name="T19" fmla="*/ 143 h 275"/>
                <a:gd name="T20" fmla="*/ 251 w 526"/>
                <a:gd name="T21" fmla="*/ 120 h 275"/>
                <a:gd name="T22" fmla="*/ 299 w 526"/>
                <a:gd name="T23" fmla="*/ 96 h 275"/>
                <a:gd name="T24" fmla="*/ 394 w 526"/>
                <a:gd name="T25" fmla="*/ 48 h 275"/>
                <a:gd name="T26" fmla="*/ 442 w 526"/>
                <a:gd name="T27" fmla="*/ 30 h 275"/>
                <a:gd name="T28" fmla="*/ 478 w 526"/>
                <a:gd name="T29" fmla="*/ 12 h 275"/>
                <a:gd name="T30" fmla="*/ 502 w 526"/>
                <a:gd name="T31" fmla="*/ 6 h 275"/>
                <a:gd name="T32" fmla="*/ 520 w 526"/>
                <a:gd name="T33" fmla="*/ 0 h 275"/>
                <a:gd name="T34" fmla="*/ 526 w 526"/>
                <a:gd name="T35" fmla="*/ 0 h 275"/>
                <a:gd name="T36" fmla="*/ 520 w 526"/>
                <a:gd name="T37" fmla="*/ 6 h 275"/>
                <a:gd name="T38" fmla="*/ 508 w 526"/>
                <a:gd name="T39" fmla="*/ 12 h 275"/>
                <a:gd name="T40" fmla="*/ 484 w 526"/>
                <a:gd name="T41" fmla="*/ 24 h 275"/>
                <a:gd name="T42" fmla="*/ 460 w 526"/>
                <a:gd name="T43" fmla="*/ 42 h 275"/>
                <a:gd name="T44" fmla="*/ 436 w 526"/>
                <a:gd name="T45" fmla="*/ 54 h 275"/>
                <a:gd name="T46" fmla="*/ 394 w 526"/>
                <a:gd name="T47" fmla="*/ 78 h 275"/>
                <a:gd name="T48" fmla="*/ 340 w 526"/>
                <a:gd name="T49" fmla="*/ 108 h 275"/>
                <a:gd name="T50" fmla="*/ 275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w="9525">
              <a:noFill/>
              <a:round/>
              <a:headEnd/>
              <a:tailEnd/>
            </a:ln>
          </p:spPr>
          <p:txBody>
            <a:bodyPr/>
            <a:lstStyle/>
            <a:p>
              <a:pPr>
                <a:defRPr/>
              </a:pPr>
              <a:endParaRPr lang="el-GR"/>
            </a:p>
          </p:txBody>
        </p:sp>
        <p:sp>
          <p:nvSpPr>
            <p:cNvPr id="10" name="Freeform 10">
              <a:extLst>
                <a:ext uri="{FF2B5EF4-FFF2-40B4-BE49-F238E27FC236}">
                  <a16:creationId xmlns:a16="http://schemas.microsoft.com/office/drawing/2014/main" id="{B6D92CA7-F801-D96A-CBF6-2CFACFFEEABC}"/>
                </a:ext>
              </a:extLst>
            </p:cNvPr>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0 w 718"/>
                <a:gd name="T17" fmla="*/ 228 h 306"/>
                <a:gd name="T18" fmla="*/ 126 w 718"/>
                <a:gd name="T19" fmla="*/ 228 h 306"/>
                <a:gd name="T20" fmla="*/ 144 w 718"/>
                <a:gd name="T21" fmla="*/ 222 h 306"/>
                <a:gd name="T22" fmla="*/ 168 w 718"/>
                <a:gd name="T23" fmla="*/ 216 h 306"/>
                <a:gd name="T24" fmla="*/ 198 w 718"/>
                <a:gd name="T25" fmla="*/ 204 h 306"/>
                <a:gd name="T26" fmla="*/ 275 w 718"/>
                <a:gd name="T27" fmla="*/ 180 h 306"/>
                <a:gd name="T28" fmla="*/ 371 w 718"/>
                <a:gd name="T29" fmla="*/ 156 h 306"/>
                <a:gd name="T30" fmla="*/ 461 w 718"/>
                <a:gd name="T31" fmla="*/ 126 h 306"/>
                <a:gd name="T32" fmla="*/ 544 w 718"/>
                <a:gd name="T33" fmla="*/ 102 h 306"/>
                <a:gd name="T34" fmla="*/ 574 w 718"/>
                <a:gd name="T35" fmla="*/ 90 h 306"/>
                <a:gd name="T36" fmla="*/ 604 w 718"/>
                <a:gd name="T37" fmla="*/ 84 h 306"/>
                <a:gd name="T38" fmla="*/ 622 w 718"/>
                <a:gd name="T39" fmla="*/ 78 h 306"/>
                <a:gd name="T40" fmla="*/ 628 w 718"/>
                <a:gd name="T41" fmla="*/ 72 h 306"/>
                <a:gd name="T42" fmla="*/ 634 w 718"/>
                <a:gd name="T43" fmla="*/ 66 h 306"/>
                <a:gd name="T44" fmla="*/ 652 w 718"/>
                <a:gd name="T45" fmla="*/ 60 h 306"/>
                <a:gd name="T46" fmla="*/ 694 w 718"/>
                <a:gd name="T47" fmla="*/ 30 h 306"/>
                <a:gd name="T48" fmla="*/ 712 w 718"/>
                <a:gd name="T49" fmla="*/ 18 h 306"/>
                <a:gd name="T50" fmla="*/ 718 w 718"/>
                <a:gd name="T51" fmla="*/ 6 h 306"/>
                <a:gd name="T52" fmla="*/ 712 w 718"/>
                <a:gd name="T53" fmla="*/ 0 h 306"/>
                <a:gd name="T54" fmla="*/ 688 w 718"/>
                <a:gd name="T55" fmla="*/ 0 h 306"/>
                <a:gd name="T56" fmla="*/ 628 w 718"/>
                <a:gd name="T57" fmla="*/ 0 h 306"/>
                <a:gd name="T58" fmla="*/ 580 w 718"/>
                <a:gd name="T59" fmla="*/ 0 h 306"/>
                <a:gd name="T60" fmla="*/ 544 w 718"/>
                <a:gd name="T61" fmla="*/ 0 h 306"/>
                <a:gd name="T62" fmla="*/ 514 w 718"/>
                <a:gd name="T63" fmla="*/ 18 h 306"/>
                <a:gd name="T64" fmla="*/ 485 w 718"/>
                <a:gd name="T65" fmla="*/ 42 h 306"/>
                <a:gd name="T66" fmla="*/ 467 w 718"/>
                <a:gd name="T67" fmla="*/ 54 h 306"/>
                <a:gd name="T68" fmla="*/ 449 w 718"/>
                <a:gd name="T69" fmla="*/ 60 h 306"/>
                <a:gd name="T70" fmla="*/ 425 w 718"/>
                <a:gd name="T71" fmla="*/ 60 h 306"/>
                <a:gd name="T72" fmla="*/ 389 w 718"/>
                <a:gd name="T73" fmla="*/ 66 h 306"/>
                <a:gd name="T74" fmla="*/ 347 w 718"/>
                <a:gd name="T75" fmla="*/ 84 h 306"/>
                <a:gd name="T76" fmla="*/ 311 w 718"/>
                <a:gd name="T77" fmla="*/ 108 h 306"/>
                <a:gd name="T78" fmla="*/ 287 w 718"/>
                <a:gd name="T79" fmla="*/ 126 h 306"/>
                <a:gd name="T80" fmla="*/ 275 w 718"/>
                <a:gd name="T81" fmla="*/ 132 h 306"/>
                <a:gd name="T82" fmla="*/ 257 w 718"/>
                <a:gd name="T83" fmla="*/ 138 h 306"/>
                <a:gd name="T84" fmla="*/ 221 w 718"/>
                <a:gd name="T85" fmla="*/ 138 h 306"/>
                <a:gd name="T86" fmla="*/ 186 w 718"/>
                <a:gd name="T87" fmla="*/ 138 h 306"/>
                <a:gd name="T88" fmla="*/ 180 w 718"/>
                <a:gd name="T89" fmla="*/ 138 h 306"/>
                <a:gd name="T90" fmla="*/ 174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w="9525">
              <a:noFill/>
              <a:round/>
              <a:headEnd/>
              <a:tailEnd/>
            </a:ln>
          </p:spPr>
          <p:txBody>
            <a:bodyPr/>
            <a:lstStyle/>
            <a:p>
              <a:pPr>
                <a:defRPr/>
              </a:pPr>
              <a:endParaRPr lang="el-GR"/>
            </a:p>
          </p:txBody>
        </p:sp>
        <p:sp>
          <p:nvSpPr>
            <p:cNvPr id="11" name="Freeform 11">
              <a:extLst>
                <a:ext uri="{FF2B5EF4-FFF2-40B4-BE49-F238E27FC236}">
                  <a16:creationId xmlns:a16="http://schemas.microsoft.com/office/drawing/2014/main" id="{AFA01269-C356-1025-5F45-E696EA97FFE1}"/>
                </a:ext>
              </a:extLst>
            </p:cNvPr>
            <p:cNvSpPr>
              <a:spLocks/>
            </p:cNvSpPr>
            <p:nvPr userDrawn="1"/>
          </p:nvSpPr>
          <p:spPr bwMode="hidden">
            <a:xfrm>
              <a:off x="3358" y="1890"/>
              <a:ext cx="2400" cy="881"/>
            </a:xfrm>
            <a:custGeom>
              <a:avLst/>
              <a:gdLst>
                <a:gd name="T0" fmla="*/ 2231 w 2392"/>
                <a:gd name="T1" fmla="*/ 54 h 881"/>
                <a:gd name="T2" fmla="*/ 2189 w 2392"/>
                <a:gd name="T3" fmla="*/ 54 h 881"/>
                <a:gd name="T4" fmla="*/ 2147 w 2392"/>
                <a:gd name="T5" fmla="*/ 66 h 881"/>
                <a:gd name="T6" fmla="*/ 2021 w 2392"/>
                <a:gd name="T7" fmla="*/ 101 h 881"/>
                <a:gd name="T8" fmla="*/ 1956 w 2392"/>
                <a:gd name="T9" fmla="*/ 119 h 881"/>
                <a:gd name="T10" fmla="*/ 1860 w 2392"/>
                <a:gd name="T11" fmla="*/ 167 h 881"/>
                <a:gd name="T12" fmla="*/ 1836 w 2392"/>
                <a:gd name="T13" fmla="*/ 245 h 881"/>
                <a:gd name="T14" fmla="*/ 1842 w 2392"/>
                <a:gd name="T15" fmla="*/ 305 h 881"/>
                <a:gd name="T16" fmla="*/ 1758 w 2392"/>
                <a:gd name="T17" fmla="*/ 317 h 881"/>
                <a:gd name="T18" fmla="*/ 1597 w 2392"/>
                <a:gd name="T19" fmla="*/ 263 h 881"/>
                <a:gd name="T20" fmla="*/ 1507 w 2392"/>
                <a:gd name="T21" fmla="*/ 257 h 881"/>
                <a:gd name="T22" fmla="*/ 1399 w 2392"/>
                <a:gd name="T23" fmla="*/ 311 h 881"/>
                <a:gd name="T24" fmla="*/ 1334 w 2392"/>
                <a:gd name="T25" fmla="*/ 353 h 881"/>
                <a:gd name="T26" fmla="*/ 1310 w 2392"/>
                <a:gd name="T27" fmla="*/ 359 h 881"/>
                <a:gd name="T28" fmla="*/ 1214 w 2392"/>
                <a:gd name="T29" fmla="*/ 371 h 881"/>
                <a:gd name="T30" fmla="*/ 1160 w 2392"/>
                <a:gd name="T31" fmla="*/ 365 h 881"/>
                <a:gd name="T32" fmla="*/ 1053 w 2392"/>
                <a:gd name="T33" fmla="*/ 371 h 881"/>
                <a:gd name="T34" fmla="*/ 957 w 2392"/>
                <a:gd name="T35" fmla="*/ 383 h 881"/>
                <a:gd name="T36" fmla="*/ 921 w 2392"/>
                <a:gd name="T37" fmla="*/ 401 h 881"/>
                <a:gd name="T38" fmla="*/ 819 w 2392"/>
                <a:gd name="T39" fmla="*/ 419 h 881"/>
                <a:gd name="T40" fmla="*/ 778 w 2392"/>
                <a:gd name="T41" fmla="*/ 419 h 881"/>
                <a:gd name="T42" fmla="*/ 664 w 2392"/>
                <a:gd name="T43" fmla="*/ 437 h 881"/>
                <a:gd name="T44" fmla="*/ 598 w 2392"/>
                <a:gd name="T45" fmla="*/ 473 h 881"/>
                <a:gd name="T46" fmla="*/ 503 w 2392"/>
                <a:gd name="T47" fmla="*/ 467 h 881"/>
                <a:gd name="T48" fmla="*/ 431 w 2392"/>
                <a:gd name="T49" fmla="*/ 491 h 881"/>
                <a:gd name="T50" fmla="*/ 413 w 2392"/>
                <a:gd name="T51" fmla="*/ 539 h 881"/>
                <a:gd name="T52" fmla="*/ 347 w 2392"/>
                <a:gd name="T53" fmla="*/ 569 h 881"/>
                <a:gd name="T54" fmla="*/ 222 w 2392"/>
                <a:gd name="T55" fmla="*/ 599 h 881"/>
                <a:gd name="T56" fmla="*/ 138 w 2392"/>
                <a:gd name="T57" fmla="*/ 647 h 881"/>
                <a:gd name="T58" fmla="*/ 108 w 2392"/>
                <a:gd name="T59" fmla="*/ 659 h 881"/>
                <a:gd name="T60" fmla="*/ 0 w 2392"/>
                <a:gd name="T61" fmla="*/ 671 h 881"/>
                <a:gd name="T62" fmla="*/ 84 w 2392"/>
                <a:gd name="T63" fmla="*/ 695 h 881"/>
                <a:gd name="T64" fmla="*/ 263 w 2392"/>
                <a:gd name="T65" fmla="*/ 653 h 881"/>
                <a:gd name="T66" fmla="*/ 473 w 2392"/>
                <a:gd name="T67" fmla="*/ 569 h 881"/>
                <a:gd name="T68" fmla="*/ 568 w 2392"/>
                <a:gd name="T69" fmla="*/ 521 h 881"/>
                <a:gd name="T70" fmla="*/ 646 w 2392"/>
                <a:gd name="T71" fmla="*/ 515 h 881"/>
                <a:gd name="T72" fmla="*/ 873 w 2392"/>
                <a:gd name="T73" fmla="*/ 461 h 881"/>
                <a:gd name="T74" fmla="*/ 1148 w 2392"/>
                <a:gd name="T75" fmla="*/ 425 h 881"/>
                <a:gd name="T76" fmla="*/ 1292 w 2392"/>
                <a:gd name="T77" fmla="*/ 461 h 881"/>
                <a:gd name="T78" fmla="*/ 1417 w 2392"/>
                <a:gd name="T79" fmla="*/ 533 h 881"/>
                <a:gd name="T80" fmla="*/ 1435 w 2392"/>
                <a:gd name="T81" fmla="*/ 617 h 881"/>
                <a:gd name="T82" fmla="*/ 1376 w 2392"/>
                <a:gd name="T83" fmla="*/ 653 h 881"/>
                <a:gd name="T84" fmla="*/ 1226 w 2392"/>
                <a:gd name="T85" fmla="*/ 701 h 881"/>
                <a:gd name="T86" fmla="*/ 1112 w 2392"/>
                <a:gd name="T87" fmla="*/ 755 h 881"/>
                <a:gd name="T88" fmla="*/ 1065 w 2392"/>
                <a:gd name="T89" fmla="*/ 809 h 881"/>
                <a:gd name="T90" fmla="*/ 1077 w 2392"/>
                <a:gd name="T91" fmla="*/ 869 h 881"/>
                <a:gd name="T92" fmla="*/ 1106 w 2392"/>
                <a:gd name="T93" fmla="*/ 881 h 881"/>
                <a:gd name="T94" fmla="*/ 1208 w 2392"/>
                <a:gd name="T95" fmla="*/ 869 h 881"/>
                <a:gd name="T96" fmla="*/ 1388 w 2392"/>
                <a:gd name="T97" fmla="*/ 857 h 881"/>
                <a:gd name="T98" fmla="*/ 1441 w 2392"/>
                <a:gd name="T99" fmla="*/ 851 h 881"/>
                <a:gd name="T100" fmla="*/ 1483 w 2392"/>
                <a:gd name="T101" fmla="*/ 833 h 881"/>
                <a:gd name="T102" fmla="*/ 1675 w 2392"/>
                <a:gd name="T103" fmla="*/ 743 h 881"/>
                <a:gd name="T104" fmla="*/ 1806 w 2392"/>
                <a:gd name="T105" fmla="*/ 689 h 881"/>
                <a:gd name="T106" fmla="*/ 1884 w 2392"/>
                <a:gd name="T107" fmla="*/ 581 h 881"/>
                <a:gd name="T108" fmla="*/ 2039 w 2392"/>
                <a:gd name="T109" fmla="*/ 389 h 881"/>
                <a:gd name="T110" fmla="*/ 2207 w 2392"/>
                <a:gd name="T111" fmla="*/ 269 h 881"/>
                <a:gd name="T112" fmla="*/ 2249 w 2392"/>
                <a:gd name="T113" fmla="*/ 239 h 881"/>
                <a:gd name="T114" fmla="*/ 2392 w 2392"/>
                <a:gd name="T115" fmla="*/ 0 h 881"/>
                <a:gd name="T116" fmla="*/ 2302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w="9525">
              <a:noFill/>
              <a:round/>
              <a:headEnd/>
              <a:tailEnd/>
            </a:ln>
          </p:spPr>
          <p:txBody>
            <a:bodyPr/>
            <a:lstStyle/>
            <a:p>
              <a:pPr>
                <a:defRPr/>
              </a:pPr>
              <a:endParaRPr lang="el-GR"/>
            </a:p>
          </p:txBody>
        </p:sp>
        <p:sp>
          <p:nvSpPr>
            <p:cNvPr id="12" name="Freeform 12">
              <a:extLst>
                <a:ext uri="{FF2B5EF4-FFF2-40B4-BE49-F238E27FC236}">
                  <a16:creationId xmlns:a16="http://schemas.microsoft.com/office/drawing/2014/main" id="{295D2FC5-4FC4-F115-6B29-FDCD745FD68C}"/>
                </a:ext>
              </a:extLst>
            </p:cNvPr>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eaLnBrk="1" hangingPunct="1">
                <a:defRPr/>
              </a:pPr>
              <a:endParaRPr lang="el-GR"/>
            </a:p>
          </p:txBody>
        </p:sp>
        <p:sp>
          <p:nvSpPr>
            <p:cNvPr id="13" name="Freeform 13">
              <a:extLst>
                <a:ext uri="{FF2B5EF4-FFF2-40B4-BE49-F238E27FC236}">
                  <a16:creationId xmlns:a16="http://schemas.microsoft.com/office/drawing/2014/main" id="{5E4A7FCD-B898-E860-1728-59DF5D2AAD89}"/>
                </a:ext>
              </a:extLst>
            </p:cNvPr>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w="9525">
              <a:noFill/>
              <a:round/>
              <a:headEnd/>
              <a:tailEnd/>
            </a:ln>
          </p:spPr>
          <p:txBody>
            <a:bodyPr/>
            <a:lstStyle/>
            <a:p>
              <a:pPr>
                <a:defRPr/>
              </a:pPr>
              <a:endParaRPr lang="el-GR"/>
            </a:p>
          </p:txBody>
        </p:sp>
        <p:sp>
          <p:nvSpPr>
            <p:cNvPr id="14" name="Freeform 14">
              <a:extLst>
                <a:ext uri="{FF2B5EF4-FFF2-40B4-BE49-F238E27FC236}">
                  <a16:creationId xmlns:a16="http://schemas.microsoft.com/office/drawing/2014/main" id="{EBB65B1C-C677-A03C-131E-05CB2AFBA0E1}"/>
                </a:ext>
              </a:extLst>
            </p:cNvPr>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eaLnBrk="1" hangingPunct="1">
                <a:defRPr/>
              </a:pPr>
              <a:endParaRPr lang="el-GR"/>
            </a:p>
          </p:txBody>
        </p:sp>
        <p:sp>
          <p:nvSpPr>
            <p:cNvPr id="15" name="Freeform 15">
              <a:extLst>
                <a:ext uri="{FF2B5EF4-FFF2-40B4-BE49-F238E27FC236}">
                  <a16:creationId xmlns:a16="http://schemas.microsoft.com/office/drawing/2014/main" id="{7702A72F-B6D4-287E-CA5A-CABCF5A4D785}"/>
                </a:ext>
              </a:extLst>
            </p:cNvPr>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eaLnBrk="1" hangingPunct="1">
                <a:defRPr/>
              </a:pPr>
              <a:endParaRPr lang="el-GR"/>
            </a:p>
          </p:txBody>
        </p:sp>
        <p:sp>
          <p:nvSpPr>
            <p:cNvPr id="16" name="Freeform 16">
              <a:extLst>
                <a:ext uri="{FF2B5EF4-FFF2-40B4-BE49-F238E27FC236}">
                  <a16:creationId xmlns:a16="http://schemas.microsoft.com/office/drawing/2014/main" id="{51E55CCE-4158-2F33-EBBC-9739E7A2148D}"/>
                </a:ext>
              </a:extLst>
            </p:cNvPr>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eaLnBrk="1" hangingPunct="1">
                <a:defRPr/>
              </a:pPr>
              <a:endParaRPr lang="el-GR"/>
            </a:p>
          </p:txBody>
        </p:sp>
        <p:sp>
          <p:nvSpPr>
            <p:cNvPr id="17" name="Freeform 17">
              <a:extLst>
                <a:ext uri="{FF2B5EF4-FFF2-40B4-BE49-F238E27FC236}">
                  <a16:creationId xmlns:a16="http://schemas.microsoft.com/office/drawing/2014/main" id="{E9C3E74E-38E9-D255-1A67-6CE45303A47D}"/>
                </a:ext>
              </a:extLst>
            </p:cNvPr>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l-GR"/>
            </a:p>
          </p:txBody>
        </p:sp>
      </p:grpSp>
      <p:sp>
        <p:nvSpPr>
          <p:cNvPr id="5138" name="Rectangle 18"/>
          <p:cNvSpPr>
            <a:spLocks noGrp="1" noChangeArrowheads="1"/>
          </p:cNvSpPr>
          <p:nvPr>
            <p:ph type="ctrTitle" sz="quarter"/>
          </p:nvPr>
        </p:nvSpPr>
        <p:spPr>
          <a:xfrm>
            <a:off x="685800" y="1768475"/>
            <a:ext cx="7772400" cy="1736725"/>
          </a:xfrm>
        </p:spPr>
        <p:txBody>
          <a:bodyPr anchor="b"/>
          <a:lstStyle>
            <a:lvl1pPr>
              <a:defRPr sz="5400"/>
            </a:lvl1pPr>
          </a:lstStyle>
          <a:p>
            <a:r>
              <a:rPr lang="el-GR"/>
              <a:t>Κάντε κλικ για επεξεργασία του τίτλου</a:t>
            </a:r>
          </a:p>
        </p:txBody>
      </p:sp>
      <p:sp>
        <p:nvSpPr>
          <p:cNvPr id="5139"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l-GR"/>
              <a:t>Κάντε κλικ για να επεξεργαστείτε τον υπότιτλο του υποδείγματος</a:t>
            </a:r>
          </a:p>
        </p:txBody>
      </p:sp>
      <p:sp>
        <p:nvSpPr>
          <p:cNvPr id="18" name="Rectangle 20">
            <a:extLst>
              <a:ext uri="{FF2B5EF4-FFF2-40B4-BE49-F238E27FC236}">
                <a16:creationId xmlns:a16="http://schemas.microsoft.com/office/drawing/2014/main" id="{A1AC61A8-DB6D-D7DB-3F8B-01EE5EDCB8D4}"/>
              </a:ext>
            </a:extLst>
          </p:cNvPr>
          <p:cNvSpPr>
            <a:spLocks noGrp="1" noChangeArrowheads="1"/>
          </p:cNvSpPr>
          <p:nvPr>
            <p:ph type="dt" sz="quarter" idx="10"/>
          </p:nvPr>
        </p:nvSpPr>
        <p:spPr/>
        <p:txBody>
          <a:bodyPr/>
          <a:lstStyle>
            <a:lvl1pPr>
              <a:defRPr/>
            </a:lvl1pPr>
          </a:lstStyle>
          <a:p>
            <a:pPr>
              <a:defRPr/>
            </a:pPr>
            <a:endParaRPr lang="el-GR"/>
          </a:p>
        </p:txBody>
      </p:sp>
      <p:sp>
        <p:nvSpPr>
          <p:cNvPr id="19" name="Rectangle 21">
            <a:extLst>
              <a:ext uri="{FF2B5EF4-FFF2-40B4-BE49-F238E27FC236}">
                <a16:creationId xmlns:a16="http://schemas.microsoft.com/office/drawing/2014/main" id="{27FDC959-778B-E2BF-2281-902F2A864B6D}"/>
              </a:ext>
            </a:extLst>
          </p:cNvPr>
          <p:cNvSpPr>
            <a:spLocks noGrp="1" noChangeArrowheads="1"/>
          </p:cNvSpPr>
          <p:nvPr>
            <p:ph type="ftr" sz="quarter" idx="11"/>
          </p:nvPr>
        </p:nvSpPr>
        <p:spPr/>
        <p:txBody>
          <a:bodyPr/>
          <a:lstStyle>
            <a:lvl1pPr>
              <a:defRPr/>
            </a:lvl1pPr>
          </a:lstStyle>
          <a:p>
            <a:pPr>
              <a:defRPr/>
            </a:pPr>
            <a:endParaRPr lang="el-GR"/>
          </a:p>
        </p:txBody>
      </p:sp>
      <p:sp>
        <p:nvSpPr>
          <p:cNvPr id="20" name="Rectangle 22">
            <a:extLst>
              <a:ext uri="{FF2B5EF4-FFF2-40B4-BE49-F238E27FC236}">
                <a16:creationId xmlns:a16="http://schemas.microsoft.com/office/drawing/2014/main" id="{7CE7A44A-1B1A-1A2E-F4C6-2AF14E7FCB82}"/>
              </a:ext>
            </a:extLst>
          </p:cNvPr>
          <p:cNvSpPr>
            <a:spLocks noGrp="1" noChangeArrowheads="1"/>
          </p:cNvSpPr>
          <p:nvPr>
            <p:ph type="sldNum" sz="quarter" idx="12"/>
          </p:nvPr>
        </p:nvSpPr>
        <p:spPr/>
        <p:txBody>
          <a:bodyPr/>
          <a:lstStyle>
            <a:lvl1pPr>
              <a:defRPr/>
            </a:lvl1pPr>
          </a:lstStyle>
          <a:p>
            <a:fld id="{41F11682-9FF4-4FC0-AC21-7F3A58AF9F30}" type="slidenum">
              <a:rPr lang="el-GR" altLang="el-GR"/>
              <a:pPr/>
              <a:t>‹#›</a:t>
            </a:fld>
            <a:endParaRPr lang="el-GR" altLang="el-GR"/>
          </a:p>
        </p:txBody>
      </p:sp>
    </p:spTree>
    <p:extLst>
      <p:ext uri="{BB962C8B-B14F-4D97-AF65-F5344CB8AC3E}">
        <p14:creationId xmlns:p14="http://schemas.microsoft.com/office/powerpoint/2010/main" val="3719985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19">
            <a:extLst>
              <a:ext uri="{FF2B5EF4-FFF2-40B4-BE49-F238E27FC236}">
                <a16:creationId xmlns:a16="http://schemas.microsoft.com/office/drawing/2014/main" id="{C4B5B21A-FAED-5377-DC1C-A4EDED4D9612}"/>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20">
            <a:extLst>
              <a:ext uri="{FF2B5EF4-FFF2-40B4-BE49-F238E27FC236}">
                <a16:creationId xmlns:a16="http://schemas.microsoft.com/office/drawing/2014/main" id="{6D2C5A0F-A41E-CAC1-622D-071AE444C2E8}"/>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21">
            <a:extLst>
              <a:ext uri="{FF2B5EF4-FFF2-40B4-BE49-F238E27FC236}">
                <a16:creationId xmlns:a16="http://schemas.microsoft.com/office/drawing/2014/main" id="{20247F7E-48C9-3EFB-5A0A-8B68868EC5FD}"/>
              </a:ext>
            </a:extLst>
          </p:cNvPr>
          <p:cNvSpPr>
            <a:spLocks noGrp="1" noChangeArrowheads="1"/>
          </p:cNvSpPr>
          <p:nvPr>
            <p:ph type="sldNum" sz="quarter" idx="12"/>
          </p:nvPr>
        </p:nvSpPr>
        <p:spPr>
          <a:ln/>
        </p:spPr>
        <p:txBody>
          <a:bodyPr/>
          <a:lstStyle>
            <a:lvl1pPr>
              <a:defRPr/>
            </a:lvl1pPr>
          </a:lstStyle>
          <a:p>
            <a:fld id="{5FE6027E-5C9D-4FB7-8F94-EC62AEBAE02F}" type="slidenum">
              <a:rPr lang="el-GR" altLang="el-GR"/>
              <a:pPr/>
              <a:t>‹#›</a:t>
            </a:fld>
            <a:endParaRPr lang="el-GR" altLang="el-GR"/>
          </a:p>
        </p:txBody>
      </p:sp>
    </p:spTree>
    <p:extLst>
      <p:ext uri="{BB962C8B-B14F-4D97-AF65-F5344CB8AC3E}">
        <p14:creationId xmlns:p14="http://schemas.microsoft.com/office/powerpoint/2010/main" val="2508476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21362"/>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21362"/>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19">
            <a:extLst>
              <a:ext uri="{FF2B5EF4-FFF2-40B4-BE49-F238E27FC236}">
                <a16:creationId xmlns:a16="http://schemas.microsoft.com/office/drawing/2014/main" id="{808B1405-A669-1C7E-CAC0-73C42FB5454E}"/>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20">
            <a:extLst>
              <a:ext uri="{FF2B5EF4-FFF2-40B4-BE49-F238E27FC236}">
                <a16:creationId xmlns:a16="http://schemas.microsoft.com/office/drawing/2014/main" id="{63DE397B-23DB-E758-2437-DF54D247A2AC}"/>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21">
            <a:extLst>
              <a:ext uri="{FF2B5EF4-FFF2-40B4-BE49-F238E27FC236}">
                <a16:creationId xmlns:a16="http://schemas.microsoft.com/office/drawing/2014/main" id="{A3F63DD9-1238-CAF9-2B3B-454CF701A632}"/>
              </a:ext>
            </a:extLst>
          </p:cNvPr>
          <p:cNvSpPr>
            <a:spLocks noGrp="1" noChangeArrowheads="1"/>
          </p:cNvSpPr>
          <p:nvPr>
            <p:ph type="sldNum" sz="quarter" idx="12"/>
          </p:nvPr>
        </p:nvSpPr>
        <p:spPr>
          <a:ln/>
        </p:spPr>
        <p:txBody>
          <a:bodyPr/>
          <a:lstStyle>
            <a:lvl1pPr>
              <a:defRPr/>
            </a:lvl1pPr>
          </a:lstStyle>
          <a:p>
            <a:fld id="{61A2F106-BB70-4824-8D8F-BAC7638E1F8E}" type="slidenum">
              <a:rPr lang="el-GR" altLang="el-GR"/>
              <a:pPr/>
              <a:t>‹#›</a:t>
            </a:fld>
            <a:endParaRPr lang="el-GR" altLang="el-GR"/>
          </a:p>
        </p:txBody>
      </p:sp>
    </p:spTree>
    <p:extLst>
      <p:ext uri="{BB962C8B-B14F-4D97-AF65-F5344CB8AC3E}">
        <p14:creationId xmlns:p14="http://schemas.microsoft.com/office/powerpoint/2010/main" val="3367841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19">
            <a:extLst>
              <a:ext uri="{FF2B5EF4-FFF2-40B4-BE49-F238E27FC236}">
                <a16:creationId xmlns:a16="http://schemas.microsoft.com/office/drawing/2014/main" id="{F8230CA3-1BE7-524E-7768-3EB3035E0EC3}"/>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20">
            <a:extLst>
              <a:ext uri="{FF2B5EF4-FFF2-40B4-BE49-F238E27FC236}">
                <a16:creationId xmlns:a16="http://schemas.microsoft.com/office/drawing/2014/main" id="{D45ACFFC-608F-A471-147E-5D00C9C5EDF8}"/>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21">
            <a:extLst>
              <a:ext uri="{FF2B5EF4-FFF2-40B4-BE49-F238E27FC236}">
                <a16:creationId xmlns:a16="http://schemas.microsoft.com/office/drawing/2014/main" id="{F4C2AFC7-69D9-5536-142A-14B59E8D0560}"/>
              </a:ext>
            </a:extLst>
          </p:cNvPr>
          <p:cNvSpPr>
            <a:spLocks noGrp="1" noChangeArrowheads="1"/>
          </p:cNvSpPr>
          <p:nvPr>
            <p:ph type="sldNum" sz="quarter" idx="12"/>
          </p:nvPr>
        </p:nvSpPr>
        <p:spPr>
          <a:ln/>
        </p:spPr>
        <p:txBody>
          <a:bodyPr/>
          <a:lstStyle>
            <a:lvl1pPr>
              <a:defRPr/>
            </a:lvl1pPr>
          </a:lstStyle>
          <a:p>
            <a:fld id="{73F41297-FA62-42C7-9004-272B347D43DB}" type="slidenum">
              <a:rPr lang="el-GR" altLang="el-GR"/>
              <a:pPr/>
              <a:t>‹#›</a:t>
            </a:fld>
            <a:endParaRPr lang="el-GR" altLang="el-GR"/>
          </a:p>
        </p:txBody>
      </p:sp>
    </p:spTree>
    <p:extLst>
      <p:ext uri="{BB962C8B-B14F-4D97-AF65-F5344CB8AC3E}">
        <p14:creationId xmlns:p14="http://schemas.microsoft.com/office/powerpoint/2010/main" val="3589612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19">
            <a:extLst>
              <a:ext uri="{FF2B5EF4-FFF2-40B4-BE49-F238E27FC236}">
                <a16:creationId xmlns:a16="http://schemas.microsoft.com/office/drawing/2014/main" id="{507848BF-AB47-32AC-CD4D-396E225C5A26}"/>
              </a:ext>
            </a:extLst>
          </p:cNvPr>
          <p:cNvSpPr>
            <a:spLocks noGrp="1" noChangeArrowheads="1"/>
          </p:cNvSpPr>
          <p:nvPr>
            <p:ph type="dt" sz="half" idx="10"/>
          </p:nvPr>
        </p:nvSpPr>
        <p:spPr>
          <a:ln/>
        </p:spPr>
        <p:txBody>
          <a:bodyPr/>
          <a:lstStyle>
            <a:lvl1pPr>
              <a:defRPr/>
            </a:lvl1pPr>
          </a:lstStyle>
          <a:p>
            <a:pPr>
              <a:defRPr/>
            </a:pPr>
            <a:endParaRPr lang="el-GR"/>
          </a:p>
        </p:txBody>
      </p:sp>
      <p:sp>
        <p:nvSpPr>
          <p:cNvPr id="5" name="Rectangle 20">
            <a:extLst>
              <a:ext uri="{FF2B5EF4-FFF2-40B4-BE49-F238E27FC236}">
                <a16:creationId xmlns:a16="http://schemas.microsoft.com/office/drawing/2014/main" id="{5782ACBC-B71F-31E9-BAF6-0DEEEA6462A3}"/>
              </a:ext>
            </a:extLst>
          </p:cNvPr>
          <p:cNvSpPr>
            <a:spLocks noGrp="1" noChangeArrowheads="1"/>
          </p:cNvSpPr>
          <p:nvPr>
            <p:ph type="ftr" sz="quarter" idx="11"/>
          </p:nvPr>
        </p:nvSpPr>
        <p:spPr>
          <a:ln/>
        </p:spPr>
        <p:txBody>
          <a:bodyPr/>
          <a:lstStyle>
            <a:lvl1pPr>
              <a:defRPr/>
            </a:lvl1pPr>
          </a:lstStyle>
          <a:p>
            <a:pPr>
              <a:defRPr/>
            </a:pPr>
            <a:endParaRPr lang="el-GR"/>
          </a:p>
        </p:txBody>
      </p:sp>
      <p:sp>
        <p:nvSpPr>
          <p:cNvPr id="6" name="Rectangle 21">
            <a:extLst>
              <a:ext uri="{FF2B5EF4-FFF2-40B4-BE49-F238E27FC236}">
                <a16:creationId xmlns:a16="http://schemas.microsoft.com/office/drawing/2014/main" id="{2DD1D1E9-82A3-BF48-FBAD-C2D44D9CDB9D}"/>
              </a:ext>
            </a:extLst>
          </p:cNvPr>
          <p:cNvSpPr>
            <a:spLocks noGrp="1" noChangeArrowheads="1"/>
          </p:cNvSpPr>
          <p:nvPr>
            <p:ph type="sldNum" sz="quarter" idx="12"/>
          </p:nvPr>
        </p:nvSpPr>
        <p:spPr>
          <a:ln/>
        </p:spPr>
        <p:txBody>
          <a:bodyPr/>
          <a:lstStyle>
            <a:lvl1pPr>
              <a:defRPr/>
            </a:lvl1pPr>
          </a:lstStyle>
          <a:p>
            <a:fld id="{A4439B51-AECF-4C6E-92B4-AD85FA9DFB74}" type="slidenum">
              <a:rPr lang="el-GR" altLang="el-GR"/>
              <a:pPr/>
              <a:t>‹#›</a:t>
            </a:fld>
            <a:endParaRPr lang="el-GR" altLang="el-GR"/>
          </a:p>
        </p:txBody>
      </p:sp>
    </p:spTree>
    <p:extLst>
      <p:ext uri="{BB962C8B-B14F-4D97-AF65-F5344CB8AC3E}">
        <p14:creationId xmlns:p14="http://schemas.microsoft.com/office/powerpoint/2010/main" val="975641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19">
            <a:extLst>
              <a:ext uri="{FF2B5EF4-FFF2-40B4-BE49-F238E27FC236}">
                <a16:creationId xmlns:a16="http://schemas.microsoft.com/office/drawing/2014/main" id="{E12D88AD-7AF8-AAA1-6C6A-562619F74954}"/>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20">
            <a:extLst>
              <a:ext uri="{FF2B5EF4-FFF2-40B4-BE49-F238E27FC236}">
                <a16:creationId xmlns:a16="http://schemas.microsoft.com/office/drawing/2014/main" id="{6F504E8D-89A5-BBCB-B165-9661244E6B9F}"/>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21">
            <a:extLst>
              <a:ext uri="{FF2B5EF4-FFF2-40B4-BE49-F238E27FC236}">
                <a16:creationId xmlns:a16="http://schemas.microsoft.com/office/drawing/2014/main" id="{12E32EA9-A8C8-14BF-134A-417F85231B02}"/>
              </a:ext>
            </a:extLst>
          </p:cNvPr>
          <p:cNvSpPr>
            <a:spLocks noGrp="1" noChangeArrowheads="1"/>
          </p:cNvSpPr>
          <p:nvPr>
            <p:ph type="sldNum" sz="quarter" idx="12"/>
          </p:nvPr>
        </p:nvSpPr>
        <p:spPr>
          <a:ln/>
        </p:spPr>
        <p:txBody>
          <a:bodyPr/>
          <a:lstStyle>
            <a:lvl1pPr>
              <a:defRPr/>
            </a:lvl1pPr>
          </a:lstStyle>
          <a:p>
            <a:fld id="{AE24ECA7-841E-42F9-B47F-80D3210055F6}" type="slidenum">
              <a:rPr lang="el-GR" altLang="el-GR"/>
              <a:pPr/>
              <a:t>‹#›</a:t>
            </a:fld>
            <a:endParaRPr lang="el-GR" altLang="el-GR"/>
          </a:p>
        </p:txBody>
      </p:sp>
    </p:spTree>
    <p:extLst>
      <p:ext uri="{BB962C8B-B14F-4D97-AF65-F5344CB8AC3E}">
        <p14:creationId xmlns:p14="http://schemas.microsoft.com/office/powerpoint/2010/main" val="87581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19">
            <a:extLst>
              <a:ext uri="{FF2B5EF4-FFF2-40B4-BE49-F238E27FC236}">
                <a16:creationId xmlns:a16="http://schemas.microsoft.com/office/drawing/2014/main" id="{275A8D2D-45C8-53F3-636F-635854C35933}"/>
              </a:ext>
            </a:extLst>
          </p:cNvPr>
          <p:cNvSpPr>
            <a:spLocks noGrp="1" noChangeArrowheads="1"/>
          </p:cNvSpPr>
          <p:nvPr>
            <p:ph type="dt" sz="half" idx="10"/>
          </p:nvPr>
        </p:nvSpPr>
        <p:spPr>
          <a:ln/>
        </p:spPr>
        <p:txBody>
          <a:bodyPr/>
          <a:lstStyle>
            <a:lvl1pPr>
              <a:defRPr/>
            </a:lvl1pPr>
          </a:lstStyle>
          <a:p>
            <a:pPr>
              <a:defRPr/>
            </a:pPr>
            <a:endParaRPr lang="el-GR"/>
          </a:p>
        </p:txBody>
      </p:sp>
      <p:sp>
        <p:nvSpPr>
          <p:cNvPr id="8" name="Rectangle 20">
            <a:extLst>
              <a:ext uri="{FF2B5EF4-FFF2-40B4-BE49-F238E27FC236}">
                <a16:creationId xmlns:a16="http://schemas.microsoft.com/office/drawing/2014/main" id="{E88B4A54-3EA7-6718-C8D0-D61C14EA5652}"/>
              </a:ext>
            </a:extLst>
          </p:cNvPr>
          <p:cNvSpPr>
            <a:spLocks noGrp="1" noChangeArrowheads="1"/>
          </p:cNvSpPr>
          <p:nvPr>
            <p:ph type="ftr" sz="quarter" idx="11"/>
          </p:nvPr>
        </p:nvSpPr>
        <p:spPr>
          <a:ln/>
        </p:spPr>
        <p:txBody>
          <a:bodyPr/>
          <a:lstStyle>
            <a:lvl1pPr>
              <a:defRPr/>
            </a:lvl1pPr>
          </a:lstStyle>
          <a:p>
            <a:pPr>
              <a:defRPr/>
            </a:pPr>
            <a:endParaRPr lang="el-GR"/>
          </a:p>
        </p:txBody>
      </p:sp>
      <p:sp>
        <p:nvSpPr>
          <p:cNvPr id="9" name="Rectangle 21">
            <a:extLst>
              <a:ext uri="{FF2B5EF4-FFF2-40B4-BE49-F238E27FC236}">
                <a16:creationId xmlns:a16="http://schemas.microsoft.com/office/drawing/2014/main" id="{0F25C83A-0243-8585-C3AB-AE3145CDF6D3}"/>
              </a:ext>
            </a:extLst>
          </p:cNvPr>
          <p:cNvSpPr>
            <a:spLocks noGrp="1" noChangeArrowheads="1"/>
          </p:cNvSpPr>
          <p:nvPr>
            <p:ph type="sldNum" sz="quarter" idx="12"/>
          </p:nvPr>
        </p:nvSpPr>
        <p:spPr>
          <a:ln/>
        </p:spPr>
        <p:txBody>
          <a:bodyPr/>
          <a:lstStyle>
            <a:lvl1pPr>
              <a:defRPr/>
            </a:lvl1pPr>
          </a:lstStyle>
          <a:p>
            <a:fld id="{60BAE0E0-4691-46F0-BD2D-C9943BE2CE12}" type="slidenum">
              <a:rPr lang="el-GR" altLang="el-GR"/>
              <a:pPr/>
              <a:t>‹#›</a:t>
            </a:fld>
            <a:endParaRPr lang="el-GR" altLang="el-GR"/>
          </a:p>
        </p:txBody>
      </p:sp>
    </p:spTree>
    <p:extLst>
      <p:ext uri="{BB962C8B-B14F-4D97-AF65-F5344CB8AC3E}">
        <p14:creationId xmlns:p14="http://schemas.microsoft.com/office/powerpoint/2010/main" val="51448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19">
            <a:extLst>
              <a:ext uri="{FF2B5EF4-FFF2-40B4-BE49-F238E27FC236}">
                <a16:creationId xmlns:a16="http://schemas.microsoft.com/office/drawing/2014/main" id="{EB95CD0A-B276-17B6-8015-2E6048347492}"/>
              </a:ext>
            </a:extLst>
          </p:cNvPr>
          <p:cNvSpPr>
            <a:spLocks noGrp="1" noChangeArrowheads="1"/>
          </p:cNvSpPr>
          <p:nvPr>
            <p:ph type="dt" sz="half" idx="10"/>
          </p:nvPr>
        </p:nvSpPr>
        <p:spPr>
          <a:ln/>
        </p:spPr>
        <p:txBody>
          <a:bodyPr/>
          <a:lstStyle>
            <a:lvl1pPr>
              <a:defRPr/>
            </a:lvl1pPr>
          </a:lstStyle>
          <a:p>
            <a:pPr>
              <a:defRPr/>
            </a:pPr>
            <a:endParaRPr lang="el-GR"/>
          </a:p>
        </p:txBody>
      </p:sp>
      <p:sp>
        <p:nvSpPr>
          <p:cNvPr id="4" name="Rectangle 20">
            <a:extLst>
              <a:ext uri="{FF2B5EF4-FFF2-40B4-BE49-F238E27FC236}">
                <a16:creationId xmlns:a16="http://schemas.microsoft.com/office/drawing/2014/main" id="{FD0ECFCF-BAA0-B3C4-D687-371AC21A44C1}"/>
              </a:ext>
            </a:extLst>
          </p:cNvPr>
          <p:cNvSpPr>
            <a:spLocks noGrp="1" noChangeArrowheads="1"/>
          </p:cNvSpPr>
          <p:nvPr>
            <p:ph type="ftr" sz="quarter" idx="11"/>
          </p:nvPr>
        </p:nvSpPr>
        <p:spPr>
          <a:ln/>
        </p:spPr>
        <p:txBody>
          <a:bodyPr/>
          <a:lstStyle>
            <a:lvl1pPr>
              <a:defRPr/>
            </a:lvl1pPr>
          </a:lstStyle>
          <a:p>
            <a:pPr>
              <a:defRPr/>
            </a:pPr>
            <a:endParaRPr lang="el-GR"/>
          </a:p>
        </p:txBody>
      </p:sp>
      <p:sp>
        <p:nvSpPr>
          <p:cNvPr id="5" name="Rectangle 21">
            <a:extLst>
              <a:ext uri="{FF2B5EF4-FFF2-40B4-BE49-F238E27FC236}">
                <a16:creationId xmlns:a16="http://schemas.microsoft.com/office/drawing/2014/main" id="{C31CC442-3CA7-5D67-4411-F9E065C0E8ED}"/>
              </a:ext>
            </a:extLst>
          </p:cNvPr>
          <p:cNvSpPr>
            <a:spLocks noGrp="1" noChangeArrowheads="1"/>
          </p:cNvSpPr>
          <p:nvPr>
            <p:ph type="sldNum" sz="quarter" idx="12"/>
          </p:nvPr>
        </p:nvSpPr>
        <p:spPr>
          <a:ln/>
        </p:spPr>
        <p:txBody>
          <a:bodyPr/>
          <a:lstStyle>
            <a:lvl1pPr>
              <a:defRPr/>
            </a:lvl1pPr>
          </a:lstStyle>
          <a:p>
            <a:fld id="{C01420DB-66E8-42E0-9E50-279047F882DB}" type="slidenum">
              <a:rPr lang="el-GR" altLang="el-GR"/>
              <a:pPr/>
              <a:t>‹#›</a:t>
            </a:fld>
            <a:endParaRPr lang="el-GR" altLang="el-GR"/>
          </a:p>
        </p:txBody>
      </p:sp>
    </p:spTree>
    <p:extLst>
      <p:ext uri="{BB962C8B-B14F-4D97-AF65-F5344CB8AC3E}">
        <p14:creationId xmlns:p14="http://schemas.microsoft.com/office/powerpoint/2010/main" val="2837798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9">
            <a:extLst>
              <a:ext uri="{FF2B5EF4-FFF2-40B4-BE49-F238E27FC236}">
                <a16:creationId xmlns:a16="http://schemas.microsoft.com/office/drawing/2014/main" id="{C915A297-2A64-CE6F-62C5-C7CF1C9EA1E3}"/>
              </a:ext>
            </a:extLst>
          </p:cNvPr>
          <p:cNvSpPr>
            <a:spLocks noGrp="1" noChangeArrowheads="1"/>
          </p:cNvSpPr>
          <p:nvPr>
            <p:ph type="dt" sz="half" idx="10"/>
          </p:nvPr>
        </p:nvSpPr>
        <p:spPr>
          <a:ln/>
        </p:spPr>
        <p:txBody>
          <a:bodyPr/>
          <a:lstStyle>
            <a:lvl1pPr>
              <a:defRPr/>
            </a:lvl1pPr>
          </a:lstStyle>
          <a:p>
            <a:pPr>
              <a:defRPr/>
            </a:pPr>
            <a:endParaRPr lang="el-GR"/>
          </a:p>
        </p:txBody>
      </p:sp>
      <p:sp>
        <p:nvSpPr>
          <p:cNvPr id="3" name="Rectangle 20">
            <a:extLst>
              <a:ext uri="{FF2B5EF4-FFF2-40B4-BE49-F238E27FC236}">
                <a16:creationId xmlns:a16="http://schemas.microsoft.com/office/drawing/2014/main" id="{3492FC5B-DA67-7BEE-CD1A-5ECBBDB4A7FE}"/>
              </a:ext>
            </a:extLst>
          </p:cNvPr>
          <p:cNvSpPr>
            <a:spLocks noGrp="1" noChangeArrowheads="1"/>
          </p:cNvSpPr>
          <p:nvPr>
            <p:ph type="ftr" sz="quarter" idx="11"/>
          </p:nvPr>
        </p:nvSpPr>
        <p:spPr>
          <a:ln/>
        </p:spPr>
        <p:txBody>
          <a:bodyPr/>
          <a:lstStyle>
            <a:lvl1pPr>
              <a:defRPr/>
            </a:lvl1pPr>
          </a:lstStyle>
          <a:p>
            <a:pPr>
              <a:defRPr/>
            </a:pPr>
            <a:endParaRPr lang="el-GR"/>
          </a:p>
        </p:txBody>
      </p:sp>
      <p:sp>
        <p:nvSpPr>
          <p:cNvPr id="4" name="Rectangle 21">
            <a:extLst>
              <a:ext uri="{FF2B5EF4-FFF2-40B4-BE49-F238E27FC236}">
                <a16:creationId xmlns:a16="http://schemas.microsoft.com/office/drawing/2014/main" id="{DFA0E033-5D1E-53BB-28BF-7263E648EFE1}"/>
              </a:ext>
            </a:extLst>
          </p:cNvPr>
          <p:cNvSpPr>
            <a:spLocks noGrp="1" noChangeArrowheads="1"/>
          </p:cNvSpPr>
          <p:nvPr>
            <p:ph type="sldNum" sz="quarter" idx="12"/>
          </p:nvPr>
        </p:nvSpPr>
        <p:spPr>
          <a:ln/>
        </p:spPr>
        <p:txBody>
          <a:bodyPr/>
          <a:lstStyle>
            <a:lvl1pPr>
              <a:defRPr/>
            </a:lvl1pPr>
          </a:lstStyle>
          <a:p>
            <a:fld id="{0DDAEB74-9666-467E-9799-C2BACBD7D1E9}" type="slidenum">
              <a:rPr lang="el-GR" altLang="el-GR"/>
              <a:pPr/>
              <a:t>‹#›</a:t>
            </a:fld>
            <a:endParaRPr lang="el-GR" altLang="el-GR"/>
          </a:p>
        </p:txBody>
      </p:sp>
    </p:spTree>
    <p:extLst>
      <p:ext uri="{BB962C8B-B14F-4D97-AF65-F5344CB8AC3E}">
        <p14:creationId xmlns:p14="http://schemas.microsoft.com/office/powerpoint/2010/main" val="2617045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19">
            <a:extLst>
              <a:ext uri="{FF2B5EF4-FFF2-40B4-BE49-F238E27FC236}">
                <a16:creationId xmlns:a16="http://schemas.microsoft.com/office/drawing/2014/main" id="{52EDA9A1-2B69-81FB-9929-637A736A4EAD}"/>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20">
            <a:extLst>
              <a:ext uri="{FF2B5EF4-FFF2-40B4-BE49-F238E27FC236}">
                <a16:creationId xmlns:a16="http://schemas.microsoft.com/office/drawing/2014/main" id="{A0A457AB-D74B-32BF-96C5-1BB5B3DC431E}"/>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21">
            <a:extLst>
              <a:ext uri="{FF2B5EF4-FFF2-40B4-BE49-F238E27FC236}">
                <a16:creationId xmlns:a16="http://schemas.microsoft.com/office/drawing/2014/main" id="{8A426786-F2C3-EC4B-06E4-FA496462D983}"/>
              </a:ext>
            </a:extLst>
          </p:cNvPr>
          <p:cNvSpPr>
            <a:spLocks noGrp="1" noChangeArrowheads="1"/>
          </p:cNvSpPr>
          <p:nvPr>
            <p:ph type="sldNum" sz="quarter" idx="12"/>
          </p:nvPr>
        </p:nvSpPr>
        <p:spPr>
          <a:ln/>
        </p:spPr>
        <p:txBody>
          <a:bodyPr/>
          <a:lstStyle>
            <a:lvl1pPr>
              <a:defRPr/>
            </a:lvl1pPr>
          </a:lstStyle>
          <a:p>
            <a:fld id="{4B38EF39-30FB-4668-9778-556EDABC24D9}" type="slidenum">
              <a:rPr lang="el-GR" altLang="el-GR"/>
              <a:pPr/>
              <a:t>‹#›</a:t>
            </a:fld>
            <a:endParaRPr lang="el-GR" altLang="el-GR"/>
          </a:p>
        </p:txBody>
      </p:sp>
    </p:spTree>
    <p:extLst>
      <p:ext uri="{BB962C8B-B14F-4D97-AF65-F5344CB8AC3E}">
        <p14:creationId xmlns:p14="http://schemas.microsoft.com/office/powerpoint/2010/main" val="3857169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19">
            <a:extLst>
              <a:ext uri="{FF2B5EF4-FFF2-40B4-BE49-F238E27FC236}">
                <a16:creationId xmlns:a16="http://schemas.microsoft.com/office/drawing/2014/main" id="{EFD0C7C7-97B9-C1DF-F7B7-1806F5A91BAC}"/>
              </a:ext>
            </a:extLst>
          </p:cNvPr>
          <p:cNvSpPr>
            <a:spLocks noGrp="1" noChangeArrowheads="1"/>
          </p:cNvSpPr>
          <p:nvPr>
            <p:ph type="dt" sz="half" idx="10"/>
          </p:nvPr>
        </p:nvSpPr>
        <p:spPr>
          <a:ln/>
        </p:spPr>
        <p:txBody>
          <a:bodyPr/>
          <a:lstStyle>
            <a:lvl1pPr>
              <a:defRPr/>
            </a:lvl1pPr>
          </a:lstStyle>
          <a:p>
            <a:pPr>
              <a:defRPr/>
            </a:pPr>
            <a:endParaRPr lang="el-GR"/>
          </a:p>
        </p:txBody>
      </p:sp>
      <p:sp>
        <p:nvSpPr>
          <p:cNvPr id="6" name="Rectangle 20">
            <a:extLst>
              <a:ext uri="{FF2B5EF4-FFF2-40B4-BE49-F238E27FC236}">
                <a16:creationId xmlns:a16="http://schemas.microsoft.com/office/drawing/2014/main" id="{7611C85B-AE8A-B2BC-8985-6296E0366A36}"/>
              </a:ext>
            </a:extLst>
          </p:cNvPr>
          <p:cNvSpPr>
            <a:spLocks noGrp="1" noChangeArrowheads="1"/>
          </p:cNvSpPr>
          <p:nvPr>
            <p:ph type="ftr" sz="quarter" idx="11"/>
          </p:nvPr>
        </p:nvSpPr>
        <p:spPr>
          <a:ln/>
        </p:spPr>
        <p:txBody>
          <a:bodyPr/>
          <a:lstStyle>
            <a:lvl1pPr>
              <a:defRPr/>
            </a:lvl1pPr>
          </a:lstStyle>
          <a:p>
            <a:pPr>
              <a:defRPr/>
            </a:pPr>
            <a:endParaRPr lang="el-GR"/>
          </a:p>
        </p:txBody>
      </p:sp>
      <p:sp>
        <p:nvSpPr>
          <p:cNvPr id="7" name="Rectangle 21">
            <a:extLst>
              <a:ext uri="{FF2B5EF4-FFF2-40B4-BE49-F238E27FC236}">
                <a16:creationId xmlns:a16="http://schemas.microsoft.com/office/drawing/2014/main" id="{6D7F6EBE-ACD0-AFDB-E6F0-9B724FB79FA8}"/>
              </a:ext>
            </a:extLst>
          </p:cNvPr>
          <p:cNvSpPr>
            <a:spLocks noGrp="1" noChangeArrowheads="1"/>
          </p:cNvSpPr>
          <p:nvPr>
            <p:ph type="sldNum" sz="quarter" idx="12"/>
          </p:nvPr>
        </p:nvSpPr>
        <p:spPr>
          <a:ln/>
        </p:spPr>
        <p:txBody>
          <a:bodyPr/>
          <a:lstStyle>
            <a:lvl1pPr>
              <a:defRPr/>
            </a:lvl1pPr>
          </a:lstStyle>
          <a:p>
            <a:fld id="{78AEC518-D04D-4C36-8A65-E65E9FB23922}" type="slidenum">
              <a:rPr lang="el-GR" altLang="el-GR"/>
              <a:pPr/>
              <a:t>‹#›</a:t>
            </a:fld>
            <a:endParaRPr lang="el-GR" altLang="el-GR"/>
          </a:p>
        </p:txBody>
      </p:sp>
    </p:spTree>
    <p:extLst>
      <p:ext uri="{BB962C8B-B14F-4D97-AF65-F5344CB8AC3E}">
        <p14:creationId xmlns:p14="http://schemas.microsoft.com/office/powerpoint/2010/main" val="211218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408E7F5B-9CAF-0FDF-748D-E1DD84657EC1}"/>
              </a:ext>
            </a:extLst>
          </p:cNvPr>
          <p:cNvGrpSpPr>
            <a:grpSpLocks/>
          </p:cNvGrpSpPr>
          <p:nvPr/>
        </p:nvGrpSpPr>
        <p:grpSpPr bwMode="auto">
          <a:xfrm>
            <a:off x="0" y="2438400"/>
            <a:ext cx="9144000" cy="4046538"/>
            <a:chOff x="0" y="1536"/>
            <a:chExt cx="5760" cy="2549"/>
          </a:xfrm>
        </p:grpSpPr>
        <p:sp>
          <p:nvSpPr>
            <p:cNvPr id="4099" name="Rectangle 3">
              <a:extLst>
                <a:ext uri="{FF2B5EF4-FFF2-40B4-BE49-F238E27FC236}">
                  <a16:creationId xmlns:a16="http://schemas.microsoft.com/office/drawing/2014/main" id="{9D9D4321-556A-AEC7-6AB8-59CB682E5325}"/>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eaLnBrk="1" hangingPunct="1">
                <a:defRPr/>
              </a:pPr>
              <a:endParaRPr lang="el-GR"/>
            </a:p>
          </p:txBody>
        </p:sp>
        <p:sp>
          <p:nvSpPr>
            <p:cNvPr id="1033" name="Freeform 4">
              <a:extLst>
                <a:ext uri="{FF2B5EF4-FFF2-40B4-BE49-F238E27FC236}">
                  <a16:creationId xmlns:a16="http://schemas.microsoft.com/office/drawing/2014/main" id="{4505D53C-24D2-C3B6-DA39-2C5BA97D5043}"/>
                </a:ext>
              </a:extLst>
            </p:cNvPr>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p:spPr>
          <p:txBody>
            <a:bodyPr/>
            <a:lstStyle/>
            <a:p>
              <a:pPr>
                <a:defRPr/>
              </a:pPr>
              <a:endParaRPr lang="el-GR"/>
            </a:p>
          </p:txBody>
        </p:sp>
        <p:sp>
          <p:nvSpPr>
            <p:cNvPr id="1034" name="Freeform 5">
              <a:extLst>
                <a:ext uri="{FF2B5EF4-FFF2-40B4-BE49-F238E27FC236}">
                  <a16:creationId xmlns:a16="http://schemas.microsoft.com/office/drawing/2014/main" id="{1036E549-1311-9785-FB35-5B9325DFA602}"/>
                </a:ext>
              </a:extLst>
            </p:cNvPr>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l-GR"/>
            </a:p>
          </p:txBody>
        </p:sp>
        <p:sp>
          <p:nvSpPr>
            <p:cNvPr id="4102" name="Freeform 6">
              <a:extLst>
                <a:ext uri="{FF2B5EF4-FFF2-40B4-BE49-F238E27FC236}">
                  <a16:creationId xmlns:a16="http://schemas.microsoft.com/office/drawing/2014/main" id="{C0361CEB-7C40-31BE-6C90-E98B41766A8D}"/>
                </a:ext>
              </a:extLst>
            </p:cNvPr>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eaLnBrk="1" hangingPunct="1">
                <a:defRPr/>
              </a:pPr>
              <a:endParaRPr lang="el-GR"/>
            </a:p>
          </p:txBody>
        </p:sp>
        <p:sp>
          <p:nvSpPr>
            <p:cNvPr id="1036" name="Freeform 7">
              <a:extLst>
                <a:ext uri="{FF2B5EF4-FFF2-40B4-BE49-F238E27FC236}">
                  <a16:creationId xmlns:a16="http://schemas.microsoft.com/office/drawing/2014/main" id="{A19474DF-5B85-9C21-CF3D-EDE9C09722EE}"/>
                </a:ext>
              </a:extLst>
            </p:cNvPr>
            <p:cNvSpPr>
              <a:spLocks/>
            </p:cNvSpPr>
            <p:nvPr userDrawn="1"/>
          </p:nvSpPr>
          <p:spPr bwMode="hidden">
            <a:xfrm>
              <a:off x="3599" y="2477"/>
              <a:ext cx="186" cy="120"/>
            </a:xfrm>
            <a:custGeom>
              <a:avLst/>
              <a:gdLst>
                <a:gd name="T0" fmla="*/ 185 w 185"/>
                <a:gd name="T1" fmla="*/ 0 h 120"/>
                <a:gd name="T2" fmla="*/ 185 w 185"/>
                <a:gd name="T3" fmla="*/ 6 h 120"/>
                <a:gd name="T4" fmla="*/ 185 w 185"/>
                <a:gd name="T5" fmla="*/ 18 h 120"/>
                <a:gd name="T6" fmla="*/ 185 w 185"/>
                <a:gd name="T7" fmla="*/ 36 h 120"/>
                <a:gd name="T8" fmla="*/ 179 w 185"/>
                <a:gd name="T9" fmla="*/ 54 h 120"/>
                <a:gd name="T10" fmla="*/ 161 w 185"/>
                <a:gd name="T11" fmla="*/ 72 h 120"/>
                <a:gd name="T12" fmla="*/ 137 w 185"/>
                <a:gd name="T13" fmla="*/ 96 h 120"/>
                <a:gd name="T14" fmla="*/ 101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5 w 185"/>
                <a:gd name="T29" fmla="*/ 0 h 120"/>
                <a:gd name="T30" fmla="*/ 185 w 185"/>
                <a:gd name="T31" fmla="*/ 0 h 1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close/>
                </a:path>
              </a:pathLst>
            </a:custGeom>
            <a:solidFill>
              <a:schemeClr val="bg1"/>
            </a:solidFill>
            <a:ln w="9525">
              <a:noFill/>
              <a:round/>
              <a:headEnd/>
              <a:tailEnd/>
            </a:ln>
          </p:spPr>
          <p:txBody>
            <a:bodyPr/>
            <a:lstStyle/>
            <a:p>
              <a:pPr>
                <a:defRPr/>
              </a:pPr>
              <a:endParaRPr lang="el-GR"/>
            </a:p>
          </p:txBody>
        </p:sp>
        <p:sp>
          <p:nvSpPr>
            <p:cNvPr id="1037" name="Freeform 8">
              <a:extLst>
                <a:ext uri="{FF2B5EF4-FFF2-40B4-BE49-F238E27FC236}">
                  <a16:creationId xmlns:a16="http://schemas.microsoft.com/office/drawing/2014/main" id="{9CCB7135-045C-EE48-7B1D-8255779AD8FD}"/>
                </a:ext>
              </a:extLst>
            </p:cNvPr>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close/>
                </a:path>
              </a:pathLst>
            </a:custGeom>
            <a:solidFill>
              <a:schemeClr val="bg1"/>
            </a:solidFill>
            <a:ln w="9525">
              <a:noFill/>
              <a:round/>
              <a:headEnd/>
              <a:tailEnd/>
            </a:ln>
          </p:spPr>
          <p:txBody>
            <a:bodyPr/>
            <a:lstStyle/>
            <a:p>
              <a:pPr>
                <a:defRPr/>
              </a:pPr>
              <a:endParaRPr lang="el-GR"/>
            </a:p>
          </p:txBody>
        </p:sp>
        <p:sp>
          <p:nvSpPr>
            <p:cNvPr id="1038" name="Freeform 9">
              <a:extLst>
                <a:ext uri="{FF2B5EF4-FFF2-40B4-BE49-F238E27FC236}">
                  <a16:creationId xmlns:a16="http://schemas.microsoft.com/office/drawing/2014/main" id="{2E5EBA0F-B58F-EE4C-7712-3C3687E9F9A3}"/>
                </a:ext>
              </a:extLst>
            </p:cNvPr>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7 w 526"/>
                <a:gd name="T17" fmla="*/ 179 h 275"/>
                <a:gd name="T18" fmla="*/ 209 w 526"/>
                <a:gd name="T19" fmla="*/ 143 h 275"/>
                <a:gd name="T20" fmla="*/ 251 w 526"/>
                <a:gd name="T21" fmla="*/ 120 h 275"/>
                <a:gd name="T22" fmla="*/ 299 w 526"/>
                <a:gd name="T23" fmla="*/ 96 h 275"/>
                <a:gd name="T24" fmla="*/ 394 w 526"/>
                <a:gd name="T25" fmla="*/ 48 h 275"/>
                <a:gd name="T26" fmla="*/ 442 w 526"/>
                <a:gd name="T27" fmla="*/ 30 h 275"/>
                <a:gd name="T28" fmla="*/ 478 w 526"/>
                <a:gd name="T29" fmla="*/ 12 h 275"/>
                <a:gd name="T30" fmla="*/ 502 w 526"/>
                <a:gd name="T31" fmla="*/ 6 h 275"/>
                <a:gd name="T32" fmla="*/ 520 w 526"/>
                <a:gd name="T33" fmla="*/ 0 h 275"/>
                <a:gd name="T34" fmla="*/ 526 w 526"/>
                <a:gd name="T35" fmla="*/ 0 h 275"/>
                <a:gd name="T36" fmla="*/ 520 w 526"/>
                <a:gd name="T37" fmla="*/ 6 h 275"/>
                <a:gd name="T38" fmla="*/ 508 w 526"/>
                <a:gd name="T39" fmla="*/ 12 h 275"/>
                <a:gd name="T40" fmla="*/ 484 w 526"/>
                <a:gd name="T41" fmla="*/ 24 h 275"/>
                <a:gd name="T42" fmla="*/ 460 w 526"/>
                <a:gd name="T43" fmla="*/ 42 h 275"/>
                <a:gd name="T44" fmla="*/ 436 w 526"/>
                <a:gd name="T45" fmla="*/ 54 h 275"/>
                <a:gd name="T46" fmla="*/ 394 w 526"/>
                <a:gd name="T47" fmla="*/ 78 h 275"/>
                <a:gd name="T48" fmla="*/ 340 w 526"/>
                <a:gd name="T49" fmla="*/ 108 h 275"/>
                <a:gd name="T50" fmla="*/ 275 w 526"/>
                <a:gd name="T51" fmla="*/ 143 h 275"/>
                <a:gd name="T52" fmla="*/ 131 w 526"/>
                <a:gd name="T53" fmla="*/ 221 h 275"/>
                <a:gd name="T54" fmla="*/ 65 w 526"/>
                <a:gd name="T55" fmla="*/ 251 h 275"/>
                <a:gd name="T56" fmla="*/ 0 w 526"/>
                <a:gd name="T57" fmla="*/ 275 h 275"/>
                <a:gd name="T58" fmla="*/ 0 w 526"/>
                <a:gd name="T59" fmla="*/ 275 h 27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close/>
                </a:path>
              </a:pathLst>
            </a:custGeom>
            <a:solidFill>
              <a:schemeClr val="bg1"/>
            </a:solidFill>
            <a:ln w="9525">
              <a:noFill/>
              <a:round/>
              <a:headEnd/>
              <a:tailEnd/>
            </a:ln>
          </p:spPr>
          <p:txBody>
            <a:bodyPr/>
            <a:lstStyle/>
            <a:p>
              <a:pPr>
                <a:defRPr/>
              </a:pPr>
              <a:endParaRPr lang="el-GR"/>
            </a:p>
          </p:txBody>
        </p:sp>
        <p:sp>
          <p:nvSpPr>
            <p:cNvPr id="1039" name="Freeform 10">
              <a:extLst>
                <a:ext uri="{FF2B5EF4-FFF2-40B4-BE49-F238E27FC236}">
                  <a16:creationId xmlns:a16="http://schemas.microsoft.com/office/drawing/2014/main" id="{5D1A2824-F680-D035-BF0B-E0A29B6192EF}"/>
                </a:ext>
              </a:extLst>
            </p:cNvPr>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0 w 718"/>
                <a:gd name="T17" fmla="*/ 228 h 306"/>
                <a:gd name="T18" fmla="*/ 126 w 718"/>
                <a:gd name="T19" fmla="*/ 228 h 306"/>
                <a:gd name="T20" fmla="*/ 144 w 718"/>
                <a:gd name="T21" fmla="*/ 222 h 306"/>
                <a:gd name="T22" fmla="*/ 168 w 718"/>
                <a:gd name="T23" fmla="*/ 216 h 306"/>
                <a:gd name="T24" fmla="*/ 198 w 718"/>
                <a:gd name="T25" fmla="*/ 204 h 306"/>
                <a:gd name="T26" fmla="*/ 275 w 718"/>
                <a:gd name="T27" fmla="*/ 180 h 306"/>
                <a:gd name="T28" fmla="*/ 371 w 718"/>
                <a:gd name="T29" fmla="*/ 156 h 306"/>
                <a:gd name="T30" fmla="*/ 461 w 718"/>
                <a:gd name="T31" fmla="*/ 126 h 306"/>
                <a:gd name="T32" fmla="*/ 544 w 718"/>
                <a:gd name="T33" fmla="*/ 102 h 306"/>
                <a:gd name="T34" fmla="*/ 574 w 718"/>
                <a:gd name="T35" fmla="*/ 90 h 306"/>
                <a:gd name="T36" fmla="*/ 604 w 718"/>
                <a:gd name="T37" fmla="*/ 84 h 306"/>
                <a:gd name="T38" fmla="*/ 622 w 718"/>
                <a:gd name="T39" fmla="*/ 78 h 306"/>
                <a:gd name="T40" fmla="*/ 628 w 718"/>
                <a:gd name="T41" fmla="*/ 72 h 306"/>
                <a:gd name="T42" fmla="*/ 634 w 718"/>
                <a:gd name="T43" fmla="*/ 66 h 306"/>
                <a:gd name="T44" fmla="*/ 652 w 718"/>
                <a:gd name="T45" fmla="*/ 60 h 306"/>
                <a:gd name="T46" fmla="*/ 694 w 718"/>
                <a:gd name="T47" fmla="*/ 30 h 306"/>
                <a:gd name="T48" fmla="*/ 712 w 718"/>
                <a:gd name="T49" fmla="*/ 18 h 306"/>
                <a:gd name="T50" fmla="*/ 718 w 718"/>
                <a:gd name="T51" fmla="*/ 6 h 306"/>
                <a:gd name="T52" fmla="*/ 712 w 718"/>
                <a:gd name="T53" fmla="*/ 0 h 306"/>
                <a:gd name="T54" fmla="*/ 688 w 718"/>
                <a:gd name="T55" fmla="*/ 0 h 306"/>
                <a:gd name="T56" fmla="*/ 628 w 718"/>
                <a:gd name="T57" fmla="*/ 0 h 306"/>
                <a:gd name="T58" fmla="*/ 580 w 718"/>
                <a:gd name="T59" fmla="*/ 0 h 306"/>
                <a:gd name="T60" fmla="*/ 544 w 718"/>
                <a:gd name="T61" fmla="*/ 0 h 306"/>
                <a:gd name="T62" fmla="*/ 514 w 718"/>
                <a:gd name="T63" fmla="*/ 18 h 306"/>
                <a:gd name="T64" fmla="*/ 485 w 718"/>
                <a:gd name="T65" fmla="*/ 42 h 306"/>
                <a:gd name="T66" fmla="*/ 467 w 718"/>
                <a:gd name="T67" fmla="*/ 54 h 306"/>
                <a:gd name="T68" fmla="*/ 449 w 718"/>
                <a:gd name="T69" fmla="*/ 60 h 306"/>
                <a:gd name="T70" fmla="*/ 425 w 718"/>
                <a:gd name="T71" fmla="*/ 60 h 306"/>
                <a:gd name="T72" fmla="*/ 389 w 718"/>
                <a:gd name="T73" fmla="*/ 66 h 306"/>
                <a:gd name="T74" fmla="*/ 347 w 718"/>
                <a:gd name="T75" fmla="*/ 84 h 306"/>
                <a:gd name="T76" fmla="*/ 311 w 718"/>
                <a:gd name="T77" fmla="*/ 108 h 306"/>
                <a:gd name="T78" fmla="*/ 287 w 718"/>
                <a:gd name="T79" fmla="*/ 126 h 306"/>
                <a:gd name="T80" fmla="*/ 275 w 718"/>
                <a:gd name="T81" fmla="*/ 132 h 306"/>
                <a:gd name="T82" fmla="*/ 257 w 718"/>
                <a:gd name="T83" fmla="*/ 138 h 306"/>
                <a:gd name="T84" fmla="*/ 221 w 718"/>
                <a:gd name="T85" fmla="*/ 138 h 306"/>
                <a:gd name="T86" fmla="*/ 186 w 718"/>
                <a:gd name="T87" fmla="*/ 138 h 306"/>
                <a:gd name="T88" fmla="*/ 180 w 718"/>
                <a:gd name="T89" fmla="*/ 138 h 306"/>
                <a:gd name="T90" fmla="*/ 174 w 718"/>
                <a:gd name="T91" fmla="*/ 138 h 306"/>
                <a:gd name="T92" fmla="*/ 114 w 718"/>
                <a:gd name="T93" fmla="*/ 162 h 306"/>
                <a:gd name="T94" fmla="*/ 48 w 718"/>
                <a:gd name="T95" fmla="*/ 216 h 306"/>
                <a:gd name="T96" fmla="*/ 48 w 718"/>
                <a:gd name="T97" fmla="*/ 21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close/>
                </a:path>
              </a:pathLst>
            </a:custGeom>
            <a:solidFill>
              <a:schemeClr val="bg1"/>
            </a:solidFill>
            <a:ln w="9525">
              <a:noFill/>
              <a:round/>
              <a:headEnd/>
              <a:tailEnd/>
            </a:ln>
          </p:spPr>
          <p:txBody>
            <a:bodyPr/>
            <a:lstStyle/>
            <a:p>
              <a:pPr>
                <a:defRPr/>
              </a:pPr>
              <a:endParaRPr lang="el-GR"/>
            </a:p>
          </p:txBody>
        </p:sp>
        <p:sp>
          <p:nvSpPr>
            <p:cNvPr id="1040" name="Freeform 11">
              <a:extLst>
                <a:ext uri="{FF2B5EF4-FFF2-40B4-BE49-F238E27FC236}">
                  <a16:creationId xmlns:a16="http://schemas.microsoft.com/office/drawing/2014/main" id="{F2C6AF23-F0EA-9BD6-96E0-9F8751E29801}"/>
                </a:ext>
              </a:extLst>
            </p:cNvPr>
            <p:cNvSpPr>
              <a:spLocks/>
            </p:cNvSpPr>
            <p:nvPr userDrawn="1"/>
          </p:nvSpPr>
          <p:spPr bwMode="hidden">
            <a:xfrm>
              <a:off x="3358" y="1890"/>
              <a:ext cx="2400" cy="881"/>
            </a:xfrm>
            <a:custGeom>
              <a:avLst/>
              <a:gdLst>
                <a:gd name="T0" fmla="*/ 2231 w 2392"/>
                <a:gd name="T1" fmla="*/ 54 h 881"/>
                <a:gd name="T2" fmla="*/ 2189 w 2392"/>
                <a:gd name="T3" fmla="*/ 54 h 881"/>
                <a:gd name="T4" fmla="*/ 2147 w 2392"/>
                <a:gd name="T5" fmla="*/ 66 h 881"/>
                <a:gd name="T6" fmla="*/ 2021 w 2392"/>
                <a:gd name="T7" fmla="*/ 101 h 881"/>
                <a:gd name="T8" fmla="*/ 1956 w 2392"/>
                <a:gd name="T9" fmla="*/ 119 h 881"/>
                <a:gd name="T10" fmla="*/ 1860 w 2392"/>
                <a:gd name="T11" fmla="*/ 167 h 881"/>
                <a:gd name="T12" fmla="*/ 1836 w 2392"/>
                <a:gd name="T13" fmla="*/ 245 h 881"/>
                <a:gd name="T14" fmla="*/ 1842 w 2392"/>
                <a:gd name="T15" fmla="*/ 305 h 881"/>
                <a:gd name="T16" fmla="*/ 1758 w 2392"/>
                <a:gd name="T17" fmla="*/ 317 h 881"/>
                <a:gd name="T18" fmla="*/ 1597 w 2392"/>
                <a:gd name="T19" fmla="*/ 263 h 881"/>
                <a:gd name="T20" fmla="*/ 1507 w 2392"/>
                <a:gd name="T21" fmla="*/ 257 h 881"/>
                <a:gd name="T22" fmla="*/ 1399 w 2392"/>
                <a:gd name="T23" fmla="*/ 311 h 881"/>
                <a:gd name="T24" fmla="*/ 1334 w 2392"/>
                <a:gd name="T25" fmla="*/ 353 h 881"/>
                <a:gd name="T26" fmla="*/ 1310 w 2392"/>
                <a:gd name="T27" fmla="*/ 359 h 881"/>
                <a:gd name="T28" fmla="*/ 1214 w 2392"/>
                <a:gd name="T29" fmla="*/ 371 h 881"/>
                <a:gd name="T30" fmla="*/ 1160 w 2392"/>
                <a:gd name="T31" fmla="*/ 365 h 881"/>
                <a:gd name="T32" fmla="*/ 1053 w 2392"/>
                <a:gd name="T33" fmla="*/ 371 h 881"/>
                <a:gd name="T34" fmla="*/ 957 w 2392"/>
                <a:gd name="T35" fmla="*/ 383 h 881"/>
                <a:gd name="T36" fmla="*/ 921 w 2392"/>
                <a:gd name="T37" fmla="*/ 401 h 881"/>
                <a:gd name="T38" fmla="*/ 819 w 2392"/>
                <a:gd name="T39" fmla="*/ 419 h 881"/>
                <a:gd name="T40" fmla="*/ 778 w 2392"/>
                <a:gd name="T41" fmla="*/ 419 h 881"/>
                <a:gd name="T42" fmla="*/ 664 w 2392"/>
                <a:gd name="T43" fmla="*/ 437 h 881"/>
                <a:gd name="T44" fmla="*/ 598 w 2392"/>
                <a:gd name="T45" fmla="*/ 473 h 881"/>
                <a:gd name="T46" fmla="*/ 503 w 2392"/>
                <a:gd name="T47" fmla="*/ 467 h 881"/>
                <a:gd name="T48" fmla="*/ 431 w 2392"/>
                <a:gd name="T49" fmla="*/ 491 h 881"/>
                <a:gd name="T50" fmla="*/ 413 w 2392"/>
                <a:gd name="T51" fmla="*/ 539 h 881"/>
                <a:gd name="T52" fmla="*/ 347 w 2392"/>
                <a:gd name="T53" fmla="*/ 569 h 881"/>
                <a:gd name="T54" fmla="*/ 222 w 2392"/>
                <a:gd name="T55" fmla="*/ 599 h 881"/>
                <a:gd name="T56" fmla="*/ 138 w 2392"/>
                <a:gd name="T57" fmla="*/ 647 h 881"/>
                <a:gd name="T58" fmla="*/ 108 w 2392"/>
                <a:gd name="T59" fmla="*/ 659 h 881"/>
                <a:gd name="T60" fmla="*/ 0 w 2392"/>
                <a:gd name="T61" fmla="*/ 671 h 881"/>
                <a:gd name="T62" fmla="*/ 84 w 2392"/>
                <a:gd name="T63" fmla="*/ 695 h 881"/>
                <a:gd name="T64" fmla="*/ 263 w 2392"/>
                <a:gd name="T65" fmla="*/ 653 h 881"/>
                <a:gd name="T66" fmla="*/ 473 w 2392"/>
                <a:gd name="T67" fmla="*/ 569 h 881"/>
                <a:gd name="T68" fmla="*/ 568 w 2392"/>
                <a:gd name="T69" fmla="*/ 521 h 881"/>
                <a:gd name="T70" fmla="*/ 646 w 2392"/>
                <a:gd name="T71" fmla="*/ 515 h 881"/>
                <a:gd name="T72" fmla="*/ 873 w 2392"/>
                <a:gd name="T73" fmla="*/ 461 h 881"/>
                <a:gd name="T74" fmla="*/ 1148 w 2392"/>
                <a:gd name="T75" fmla="*/ 425 h 881"/>
                <a:gd name="T76" fmla="*/ 1292 w 2392"/>
                <a:gd name="T77" fmla="*/ 461 h 881"/>
                <a:gd name="T78" fmla="*/ 1417 w 2392"/>
                <a:gd name="T79" fmla="*/ 533 h 881"/>
                <a:gd name="T80" fmla="*/ 1435 w 2392"/>
                <a:gd name="T81" fmla="*/ 617 h 881"/>
                <a:gd name="T82" fmla="*/ 1376 w 2392"/>
                <a:gd name="T83" fmla="*/ 653 h 881"/>
                <a:gd name="T84" fmla="*/ 1226 w 2392"/>
                <a:gd name="T85" fmla="*/ 701 h 881"/>
                <a:gd name="T86" fmla="*/ 1112 w 2392"/>
                <a:gd name="T87" fmla="*/ 755 h 881"/>
                <a:gd name="T88" fmla="*/ 1065 w 2392"/>
                <a:gd name="T89" fmla="*/ 809 h 881"/>
                <a:gd name="T90" fmla="*/ 1077 w 2392"/>
                <a:gd name="T91" fmla="*/ 869 h 881"/>
                <a:gd name="T92" fmla="*/ 1106 w 2392"/>
                <a:gd name="T93" fmla="*/ 881 h 881"/>
                <a:gd name="T94" fmla="*/ 1208 w 2392"/>
                <a:gd name="T95" fmla="*/ 869 h 881"/>
                <a:gd name="T96" fmla="*/ 1388 w 2392"/>
                <a:gd name="T97" fmla="*/ 857 h 881"/>
                <a:gd name="T98" fmla="*/ 1441 w 2392"/>
                <a:gd name="T99" fmla="*/ 851 h 881"/>
                <a:gd name="T100" fmla="*/ 1483 w 2392"/>
                <a:gd name="T101" fmla="*/ 833 h 881"/>
                <a:gd name="T102" fmla="*/ 1675 w 2392"/>
                <a:gd name="T103" fmla="*/ 743 h 881"/>
                <a:gd name="T104" fmla="*/ 1806 w 2392"/>
                <a:gd name="T105" fmla="*/ 689 h 881"/>
                <a:gd name="T106" fmla="*/ 1884 w 2392"/>
                <a:gd name="T107" fmla="*/ 581 h 881"/>
                <a:gd name="T108" fmla="*/ 2039 w 2392"/>
                <a:gd name="T109" fmla="*/ 389 h 881"/>
                <a:gd name="T110" fmla="*/ 2207 w 2392"/>
                <a:gd name="T111" fmla="*/ 269 h 881"/>
                <a:gd name="T112" fmla="*/ 2249 w 2392"/>
                <a:gd name="T113" fmla="*/ 239 h 881"/>
                <a:gd name="T114" fmla="*/ 2392 w 2392"/>
                <a:gd name="T115" fmla="*/ 0 h 881"/>
                <a:gd name="T116" fmla="*/ 2302 w 2392"/>
                <a:gd name="T117" fmla="*/ 36 h 88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92" h="881">
                  <a:moveTo>
                    <a:pt x="2302" y="36"/>
                  </a:moveTo>
                  <a:lnTo>
                    <a:pt x="2266" y="48"/>
                  </a:lnTo>
                  <a:lnTo>
                    <a:pt x="2231" y="54"/>
                  </a:lnTo>
                  <a:lnTo>
                    <a:pt x="2201" y="54"/>
                  </a:lnTo>
                  <a:lnTo>
                    <a:pt x="2195"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392" y="167"/>
                  </a:lnTo>
                  <a:lnTo>
                    <a:pt x="2392" y="60"/>
                  </a:lnTo>
                  <a:lnTo>
                    <a:pt x="2392" y="0"/>
                  </a:lnTo>
                  <a:lnTo>
                    <a:pt x="2344" y="18"/>
                  </a:lnTo>
                  <a:lnTo>
                    <a:pt x="2302" y="36"/>
                  </a:lnTo>
                  <a:close/>
                </a:path>
              </a:pathLst>
            </a:custGeom>
            <a:solidFill>
              <a:schemeClr val="bg1"/>
            </a:solidFill>
            <a:ln w="9525">
              <a:noFill/>
              <a:round/>
              <a:headEnd/>
              <a:tailEnd/>
            </a:ln>
          </p:spPr>
          <p:txBody>
            <a:bodyPr/>
            <a:lstStyle/>
            <a:p>
              <a:pPr>
                <a:defRPr/>
              </a:pPr>
              <a:endParaRPr lang="el-GR"/>
            </a:p>
          </p:txBody>
        </p:sp>
        <p:sp>
          <p:nvSpPr>
            <p:cNvPr id="4108" name="Freeform 12">
              <a:extLst>
                <a:ext uri="{FF2B5EF4-FFF2-40B4-BE49-F238E27FC236}">
                  <a16:creationId xmlns:a16="http://schemas.microsoft.com/office/drawing/2014/main" id="{6DF0AFB9-A20F-827A-66D7-759352DB69B1}"/>
                </a:ext>
              </a:extLst>
            </p:cNvPr>
            <p:cNvSpPr>
              <a:spLocks/>
            </p:cNvSpPr>
            <p:nvPr userDrawn="1"/>
          </p:nvSpPr>
          <p:spPr bwMode="hidden">
            <a:xfrm>
              <a:off x="3839" y="1854"/>
              <a:ext cx="577" cy="258"/>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eaLnBrk="1" hangingPunct="1">
                <a:defRPr/>
              </a:pPr>
              <a:endParaRPr lang="el-GR"/>
            </a:p>
          </p:txBody>
        </p:sp>
        <p:sp>
          <p:nvSpPr>
            <p:cNvPr id="1042" name="Freeform 13">
              <a:extLst>
                <a:ext uri="{FF2B5EF4-FFF2-40B4-BE49-F238E27FC236}">
                  <a16:creationId xmlns:a16="http://schemas.microsoft.com/office/drawing/2014/main" id="{C70394A5-BF90-CCF9-BE6F-ABBCD2E1BFB7}"/>
                </a:ext>
              </a:extLst>
            </p:cNvPr>
            <p:cNvSpPr>
              <a:spLocks/>
            </p:cNvSpPr>
            <p:nvPr userDrawn="1"/>
          </p:nvSpPr>
          <p:spPr bwMode="hidden">
            <a:xfrm>
              <a:off x="5327" y="1642"/>
              <a:ext cx="5" cy="1"/>
            </a:xfrm>
            <a:custGeom>
              <a:avLst/>
              <a:gdLst>
                <a:gd name="T0" fmla="*/ 0 w 5"/>
                <a:gd name="T1" fmla="*/ 0 h 1"/>
                <a:gd name="T2" fmla="*/ 5 w 5"/>
                <a:gd name="T3" fmla="*/ 0 h 1"/>
                <a:gd name="T4" fmla="*/ 0 w 5"/>
                <a:gd name="T5" fmla="*/ 0 h 1"/>
                <a:gd name="T6" fmla="*/ 0 w 5"/>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 h="1">
                  <a:moveTo>
                    <a:pt x="0" y="0"/>
                  </a:moveTo>
                  <a:lnTo>
                    <a:pt x="5" y="0"/>
                  </a:lnTo>
                  <a:lnTo>
                    <a:pt x="0" y="0"/>
                  </a:lnTo>
                  <a:close/>
                </a:path>
              </a:pathLst>
            </a:custGeom>
            <a:solidFill>
              <a:srgbClr val="FED1AD"/>
            </a:solidFill>
            <a:ln w="9525">
              <a:noFill/>
              <a:round/>
              <a:headEnd/>
              <a:tailEnd/>
            </a:ln>
          </p:spPr>
          <p:txBody>
            <a:bodyPr/>
            <a:lstStyle/>
            <a:p>
              <a:pPr>
                <a:defRPr/>
              </a:pPr>
              <a:endParaRPr lang="el-GR"/>
            </a:p>
          </p:txBody>
        </p:sp>
        <p:sp>
          <p:nvSpPr>
            <p:cNvPr id="4110" name="Freeform 14">
              <a:extLst>
                <a:ext uri="{FF2B5EF4-FFF2-40B4-BE49-F238E27FC236}">
                  <a16:creationId xmlns:a16="http://schemas.microsoft.com/office/drawing/2014/main" id="{34C8D622-E35C-22B3-DDB6-90BE228DE341}"/>
                </a:ext>
              </a:extLst>
            </p:cNvPr>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eaLnBrk="1" hangingPunct="1">
                <a:defRPr/>
              </a:pPr>
              <a:endParaRPr lang="el-GR"/>
            </a:p>
          </p:txBody>
        </p:sp>
        <p:sp>
          <p:nvSpPr>
            <p:cNvPr id="4111" name="Freeform 15">
              <a:extLst>
                <a:ext uri="{FF2B5EF4-FFF2-40B4-BE49-F238E27FC236}">
                  <a16:creationId xmlns:a16="http://schemas.microsoft.com/office/drawing/2014/main" id="{0F977451-EEBC-1668-2B6A-200A850A6E27}"/>
                </a:ext>
              </a:extLst>
            </p:cNvPr>
            <p:cNvSpPr>
              <a:spLocks/>
            </p:cNvSpPr>
            <p:nvPr userDrawn="1"/>
          </p:nvSpPr>
          <p:spPr bwMode="hidden">
            <a:xfrm>
              <a:off x="3453" y="2271"/>
              <a:ext cx="318"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eaLnBrk="1" hangingPunct="1">
                <a:defRPr/>
              </a:pPr>
              <a:endParaRPr lang="el-GR"/>
            </a:p>
          </p:txBody>
        </p:sp>
        <p:sp>
          <p:nvSpPr>
            <p:cNvPr id="4112" name="Freeform 16">
              <a:extLst>
                <a:ext uri="{FF2B5EF4-FFF2-40B4-BE49-F238E27FC236}">
                  <a16:creationId xmlns:a16="http://schemas.microsoft.com/office/drawing/2014/main" id="{FA3CE4D9-961E-EF4D-D0D8-FE8F8F575DDA}"/>
                </a:ext>
              </a:extLst>
            </p:cNvPr>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eaLnBrk="1" hangingPunct="1">
                <a:defRPr/>
              </a:pPr>
              <a:endParaRPr lang="el-GR"/>
            </a:p>
          </p:txBody>
        </p:sp>
        <p:sp>
          <p:nvSpPr>
            <p:cNvPr id="1046" name="Freeform 17">
              <a:extLst>
                <a:ext uri="{FF2B5EF4-FFF2-40B4-BE49-F238E27FC236}">
                  <a16:creationId xmlns:a16="http://schemas.microsoft.com/office/drawing/2014/main" id="{EA32D6BC-2885-BB58-39DF-7B6A230313AE}"/>
                </a:ext>
              </a:extLst>
            </p:cNvPr>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l-GR"/>
            </a:p>
          </p:txBody>
        </p:sp>
      </p:grpSp>
      <p:sp>
        <p:nvSpPr>
          <p:cNvPr id="4114" name="Rectangle 18">
            <a:extLst>
              <a:ext uri="{FF2B5EF4-FFF2-40B4-BE49-F238E27FC236}">
                <a16:creationId xmlns:a16="http://schemas.microsoft.com/office/drawing/2014/main" id="{B95D743B-7F2A-599A-E2E5-E4B00E4D6B6C}"/>
              </a:ext>
            </a:extLst>
          </p:cNvPr>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l-GR"/>
              <a:t>Κάντε κλικ για επεξεργασία του τίτλου</a:t>
            </a:r>
          </a:p>
        </p:txBody>
      </p:sp>
      <p:sp>
        <p:nvSpPr>
          <p:cNvPr id="4115" name="Rectangle 19">
            <a:extLst>
              <a:ext uri="{FF2B5EF4-FFF2-40B4-BE49-F238E27FC236}">
                <a16:creationId xmlns:a16="http://schemas.microsoft.com/office/drawing/2014/main" id="{D037DD79-4F4D-B2FD-88B1-A9DF233997F8}"/>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l-GR"/>
          </a:p>
        </p:txBody>
      </p:sp>
      <p:sp>
        <p:nvSpPr>
          <p:cNvPr id="4116" name="Rectangle 20">
            <a:extLst>
              <a:ext uri="{FF2B5EF4-FFF2-40B4-BE49-F238E27FC236}">
                <a16:creationId xmlns:a16="http://schemas.microsoft.com/office/drawing/2014/main" id="{BA1CA4DF-257B-4231-E646-259FC9582F23}"/>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l-GR"/>
          </a:p>
        </p:txBody>
      </p:sp>
      <p:sp>
        <p:nvSpPr>
          <p:cNvPr id="4117" name="Rectangle 21">
            <a:extLst>
              <a:ext uri="{FF2B5EF4-FFF2-40B4-BE49-F238E27FC236}">
                <a16:creationId xmlns:a16="http://schemas.microsoft.com/office/drawing/2014/main" id="{1EF7592B-6FFB-8524-A697-42BE2F3CDA61}"/>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F7D89FF-CCEE-4A87-8EEB-87CDD936B3A3}" type="slidenum">
              <a:rPr lang="el-GR" altLang="el-GR"/>
              <a:pPr/>
              <a:t>‹#›</a:t>
            </a:fld>
            <a:endParaRPr lang="el-GR" altLang="el-GR"/>
          </a:p>
        </p:txBody>
      </p:sp>
      <p:sp>
        <p:nvSpPr>
          <p:cNvPr id="4118" name="Rectangle 22">
            <a:extLst>
              <a:ext uri="{FF2B5EF4-FFF2-40B4-BE49-F238E27FC236}">
                <a16:creationId xmlns:a16="http://schemas.microsoft.com/office/drawing/2014/main" id="{B0FE9D2A-4F65-5BE3-1DE7-311C88EFD0FA}"/>
              </a:ext>
            </a:extLst>
          </p:cNvPr>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cSld>
  <p:clrMap bg1="dk2" tx1="lt1" bg2="dk1" tx2="lt2" accent1="accent1" accent2="accent2" accent3="accent3" accent4="accent4" accent5="accent5" accent6="accent6" hlink="hlink" folHlink="folHlink"/>
  <p:sldLayoutIdLst>
    <p:sldLayoutId id="2147483948"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a:extLst>
              <a:ext uri="{FF2B5EF4-FFF2-40B4-BE49-F238E27FC236}">
                <a16:creationId xmlns:a16="http://schemas.microsoft.com/office/drawing/2014/main" id="{88D5F80C-E64C-6F41-FEB0-EC8DF2482863}"/>
              </a:ext>
            </a:extLst>
          </p:cNvPr>
          <p:cNvSpPr txBox="1">
            <a:spLocks noGrp="1" noChangeArrowheads="1"/>
          </p:cNvSpPr>
          <p:nvPr/>
        </p:nvSpPr>
        <p:spPr bwMode="auto">
          <a:xfrm>
            <a:off x="8243888" y="6245225"/>
            <a:ext cx="44291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DC22943D-BE88-4A4F-8F31-D79668A7B895}" type="slidenum">
              <a:rPr lang="en-US" altLang="el-GR" sz="1400">
                <a:latin typeface="Arial" panose="020B0604020202020204" pitchFamily="34" charset="0"/>
              </a:rPr>
              <a:pPr algn="r" eaLnBrk="1" hangingPunct="1"/>
              <a:t>1</a:t>
            </a:fld>
            <a:endParaRPr lang="en-US" altLang="el-GR" sz="1400">
              <a:latin typeface="Arial" panose="020B0604020202020204" pitchFamily="34" charset="0"/>
            </a:endParaRPr>
          </a:p>
        </p:txBody>
      </p:sp>
      <p:sp>
        <p:nvSpPr>
          <p:cNvPr id="19459" name="Rectangle 10">
            <a:extLst>
              <a:ext uri="{FF2B5EF4-FFF2-40B4-BE49-F238E27FC236}">
                <a16:creationId xmlns:a16="http://schemas.microsoft.com/office/drawing/2014/main" id="{18C77673-5372-61F2-F083-039D3D75D884}"/>
              </a:ext>
            </a:extLst>
          </p:cNvPr>
          <p:cNvSpPr>
            <a:spLocks noGrp="1" noChangeArrowheads="1"/>
          </p:cNvSpPr>
          <p:nvPr>
            <p:ph type="ctrTitle" idx="4294967295"/>
          </p:nvPr>
        </p:nvSpPr>
        <p:spPr>
          <a:xfrm>
            <a:off x="323850" y="2852738"/>
            <a:ext cx="8496300" cy="1728787"/>
          </a:xfrm>
        </p:spPr>
        <p:txBody>
          <a:bodyPr anchorCtr="0"/>
          <a:lstStyle/>
          <a:p>
            <a:pPr eaLnBrk="1" hangingPunct="1">
              <a:defRPr/>
            </a:pPr>
            <a:r>
              <a:rPr lang="el-GR" sz="4800" dirty="0"/>
              <a:t> </a:t>
            </a:r>
            <a:br>
              <a:rPr lang="el-GR" sz="4800" dirty="0"/>
            </a:br>
            <a:r>
              <a:rPr lang="el-GR" sz="4000" i="1" dirty="0"/>
              <a:t>Διοίκηση Ανθρώπινου Δυναμικού σε Δημόσιες </a:t>
            </a:r>
            <a:r>
              <a:rPr lang="en-US" sz="4000" i="1" dirty="0"/>
              <a:t>–</a:t>
            </a:r>
            <a:r>
              <a:rPr lang="el-GR" sz="4000" i="1" dirty="0"/>
              <a:t>Ιδιωτικές Επιχειρήσεις και Οργανισμούς</a:t>
            </a:r>
            <a:r>
              <a:rPr lang="el-GR" sz="4800" dirty="0"/>
              <a:t/>
            </a:r>
            <a:br>
              <a:rPr lang="el-GR" sz="4800" dirty="0"/>
            </a:br>
            <a:r>
              <a:rPr lang="el-GR" sz="4800" dirty="0"/>
              <a:t/>
            </a:r>
            <a:br>
              <a:rPr lang="el-GR" sz="4800" dirty="0"/>
            </a:br>
            <a:r>
              <a:rPr lang="el-GR" sz="4800" dirty="0"/>
              <a:t/>
            </a:r>
            <a:br>
              <a:rPr lang="el-GR" sz="4800" dirty="0"/>
            </a:br>
            <a:endParaRPr lang="el-GR" sz="4800" dirty="0"/>
          </a:p>
        </p:txBody>
      </p:sp>
      <p:sp>
        <p:nvSpPr>
          <p:cNvPr id="7" name="Rectangle 2">
            <a:extLst>
              <a:ext uri="{FF2B5EF4-FFF2-40B4-BE49-F238E27FC236}">
                <a16:creationId xmlns:a16="http://schemas.microsoft.com/office/drawing/2014/main" id="{7C941F77-0782-FFDD-7089-B4D88144ADE0}"/>
              </a:ext>
            </a:extLst>
          </p:cNvPr>
          <p:cNvSpPr txBox="1">
            <a:spLocks noChangeArrowheads="1"/>
          </p:cNvSpPr>
          <p:nvPr/>
        </p:nvSpPr>
        <p:spPr>
          <a:xfrm>
            <a:off x="179388" y="3786188"/>
            <a:ext cx="8640762" cy="2882900"/>
          </a:xfrm>
          <a:prstGeom prst="rect">
            <a:avLst/>
          </a:prstGeom>
        </p:spPr>
        <p:txBody>
          <a:bodyPr/>
          <a:lstStyle/>
          <a:p>
            <a:pPr marL="342900" indent="-342900" eaLnBrk="1" hangingPunct="1">
              <a:lnSpc>
                <a:spcPct val="90000"/>
              </a:lnSpc>
              <a:spcBef>
                <a:spcPct val="20000"/>
              </a:spcBef>
              <a:buClr>
                <a:schemeClr val="hlink"/>
              </a:buClr>
              <a:buFontTx/>
              <a:buChar char="•"/>
              <a:defRPr/>
            </a:pPr>
            <a:endParaRPr lang="el-GR" sz="2400" b="1" i="1" u="sng" kern="0" dirty="0">
              <a:effectLst>
                <a:outerShdw blurRad="38100" dist="38100" dir="2700000" algn="tl">
                  <a:srgbClr val="000000"/>
                </a:outerShdw>
              </a:effectLst>
              <a:latin typeface="+mn-lt"/>
            </a:endParaRPr>
          </a:p>
          <a:p>
            <a:pPr marL="342900" indent="-342900" algn="ctr" eaLnBrk="1" hangingPunct="1">
              <a:lnSpc>
                <a:spcPct val="90000"/>
              </a:lnSpc>
              <a:spcBef>
                <a:spcPct val="20000"/>
              </a:spcBef>
              <a:buClr>
                <a:schemeClr val="hlink"/>
              </a:buClr>
              <a:defRPr/>
            </a:pPr>
            <a:r>
              <a:rPr lang="el-GR" sz="2400" b="1" i="1" u="sng" kern="0" dirty="0">
                <a:effectLst>
                  <a:outerShdw blurRad="38100" dist="38100" dir="2700000" algn="tl">
                    <a:srgbClr val="000000"/>
                  </a:outerShdw>
                </a:effectLst>
                <a:latin typeface="+mn-lt"/>
              </a:rPr>
              <a:t>Διδάσκων</a:t>
            </a:r>
            <a:endParaRPr lang="en-US" sz="2400" b="1" kern="0" dirty="0">
              <a:effectLst>
                <a:outerShdw blurRad="38100" dist="38100" dir="2700000" algn="tl">
                  <a:srgbClr val="000000"/>
                </a:outerShdw>
              </a:effectLst>
              <a:latin typeface="+mn-lt"/>
            </a:endParaRPr>
          </a:p>
          <a:p>
            <a:pPr marL="342900" indent="-342900" algn="ctr" eaLnBrk="1" hangingPunct="1">
              <a:lnSpc>
                <a:spcPct val="90000"/>
              </a:lnSpc>
              <a:spcBef>
                <a:spcPct val="20000"/>
              </a:spcBef>
              <a:buClr>
                <a:schemeClr val="hlink"/>
              </a:buClr>
              <a:defRPr/>
            </a:pPr>
            <a:r>
              <a:rPr lang="el-GR" sz="2400" b="1" kern="0" dirty="0">
                <a:solidFill>
                  <a:srgbClr val="FFFF00"/>
                </a:solidFill>
                <a:effectLst>
                  <a:outerShdw blurRad="38100" dist="38100" dir="2700000" algn="tl">
                    <a:srgbClr val="000000"/>
                  </a:outerShdw>
                </a:effectLst>
                <a:latin typeface="+mn-lt"/>
              </a:rPr>
              <a:t>Σταύρος </a:t>
            </a:r>
            <a:r>
              <a:rPr lang="el-GR" sz="2400" b="1" kern="0" dirty="0" err="1">
                <a:solidFill>
                  <a:srgbClr val="FFFF00"/>
                </a:solidFill>
                <a:effectLst>
                  <a:outerShdw blurRad="38100" dist="38100" dir="2700000" algn="tl">
                    <a:srgbClr val="000000"/>
                  </a:outerShdw>
                </a:effectLst>
                <a:latin typeface="+mn-lt"/>
              </a:rPr>
              <a:t>Καλογιαννίδης</a:t>
            </a:r>
            <a:endParaRPr lang="el-GR" sz="2400" kern="0" dirty="0">
              <a:solidFill>
                <a:srgbClr val="FFFF00"/>
              </a:solidFill>
              <a:effectLst>
                <a:outerShdw blurRad="38100" dist="38100" dir="2700000" algn="tl">
                  <a:srgbClr val="000000"/>
                </a:outerShdw>
              </a:effectLst>
              <a:latin typeface="+mn-lt"/>
            </a:endParaRPr>
          </a:p>
          <a:p>
            <a:pPr marL="342900" indent="-342900" algn="ctr" eaLnBrk="1" hangingPunct="1">
              <a:lnSpc>
                <a:spcPct val="90000"/>
              </a:lnSpc>
              <a:spcBef>
                <a:spcPct val="20000"/>
              </a:spcBef>
              <a:buClr>
                <a:schemeClr val="hlink"/>
              </a:buClr>
              <a:defRPr/>
            </a:pPr>
            <a:r>
              <a:rPr lang="el-GR" sz="2400" kern="0" dirty="0" smtClean="0">
                <a:effectLst>
                  <a:outerShdw blurRad="38100" dist="38100" dir="2700000" algn="tl">
                    <a:srgbClr val="000000"/>
                  </a:outerShdw>
                </a:effectLst>
                <a:latin typeface="+mn-lt"/>
              </a:rPr>
              <a:t>Επίκουρος </a:t>
            </a:r>
            <a:r>
              <a:rPr lang="el-GR" sz="2400" kern="0" dirty="0">
                <a:effectLst>
                  <a:outerShdw blurRad="38100" dist="38100" dir="2700000" algn="tl">
                    <a:srgbClr val="000000"/>
                  </a:outerShdw>
                </a:effectLst>
                <a:latin typeface="+mn-lt"/>
              </a:rPr>
              <a:t>Καθηγητής</a:t>
            </a:r>
          </a:p>
          <a:p>
            <a:pPr marL="342900" indent="-342900" algn="ctr" eaLnBrk="1" hangingPunct="1">
              <a:lnSpc>
                <a:spcPct val="90000"/>
              </a:lnSpc>
              <a:spcBef>
                <a:spcPct val="20000"/>
              </a:spcBef>
              <a:buClr>
                <a:schemeClr val="hlink"/>
              </a:buClr>
              <a:defRPr/>
            </a:pPr>
            <a:r>
              <a:rPr lang="en-US" sz="2400" kern="0" dirty="0">
                <a:effectLst>
                  <a:outerShdw blurRad="38100" dist="38100" dir="2700000" algn="tl">
                    <a:srgbClr val="000000"/>
                  </a:outerShdw>
                </a:effectLst>
                <a:latin typeface="+mn-lt"/>
              </a:rPr>
              <a:t>   </a:t>
            </a:r>
            <a:r>
              <a:rPr lang="el-GR" sz="2400" kern="0" dirty="0">
                <a:effectLst>
                  <a:outerShdw blurRad="38100" dist="38100" dir="2700000" algn="tl">
                    <a:srgbClr val="000000"/>
                  </a:outerShdw>
                </a:effectLst>
                <a:latin typeface="+mn-lt"/>
              </a:rPr>
              <a:t>Τμήματος  Οργάνωσης και Διοίκησης Επιχειρήσεων </a:t>
            </a:r>
          </a:p>
          <a:p>
            <a:pPr marL="342900" indent="-342900" algn="ctr" eaLnBrk="1" hangingPunct="1">
              <a:lnSpc>
                <a:spcPct val="90000"/>
              </a:lnSpc>
              <a:spcBef>
                <a:spcPct val="20000"/>
              </a:spcBef>
              <a:buClr>
                <a:schemeClr val="hlink"/>
              </a:buClr>
              <a:defRPr/>
            </a:pPr>
            <a:r>
              <a:rPr lang="el-GR" sz="2400" kern="0" dirty="0">
                <a:effectLst>
                  <a:outerShdw blurRad="38100" dist="38100" dir="2700000" algn="tl">
                    <a:srgbClr val="000000"/>
                  </a:outerShdw>
                </a:effectLst>
                <a:latin typeface="+mn-lt"/>
              </a:rPr>
              <a:t>Πανεπιστήμιο  Δυτικής Μακεδονίας</a:t>
            </a:r>
            <a:r>
              <a:rPr lang="en-US" sz="2400" kern="0" dirty="0">
                <a:effectLst>
                  <a:outerShdw blurRad="38100" dist="38100" dir="2700000" algn="tl">
                    <a:srgbClr val="000000"/>
                  </a:outerShdw>
                </a:effectLst>
                <a:latin typeface="+mn-lt"/>
              </a:rPr>
              <a:t> </a:t>
            </a:r>
            <a:r>
              <a:rPr lang="el-GR" sz="2400" kern="0" dirty="0">
                <a:effectLst>
                  <a:outerShdw blurRad="38100" dist="38100" dir="2700000" algn="tl">
                    <a:srgbClr val="000000"/>
                  </a:outerShdw>
                </a:effectLst>
                <a:latin typeface="+mn-lt"/>
              </a:rPr>
              <a:t> </a:t>
            </a:r>
            <a:endParaRPr lang="en-US" sz="2400" kern="0" dirty="0">
              <a:effectLst>
                <a:outerShdw blurRad="38100" dist="38100" dir="2700000" algn="tl">
                  <a:srgbClr val="000000"/>
                </a:outerShdw>
              </a:effectLst>
              <a:latin typeface="+mn-lt"/>
            </a:endParaRPr>
          </a:p>
          <a:p>
            <a:pPr marL="342900" indent="-342900" algn="ctr" eaLnBrk="1" hangingPunct="1">
              <a:lnSpc>
                <a:spcPct val="90000"/>
              </a:lnSpc>
              <a:spcBef>
                <a:spcPct val="20000"/>
              </a:spcBef>
              <a:buClr>
                <a:schemeClr val="hlink"/>
              </a:buClr>
              <a:defRPr/>
            </a:pPr>
            <a:r>
              <a:rPr lang="el-GR" sz="2400" kern="0" dirty="0">
                <a:effectLst>
                  <a:outerShdw blurRad="38100" dist="38100" dir="2700000" algn="tl">
                    <a:srgbClr val="000000"/>
                  </a:outerShdw>
                </a:effectLst>
                <a:latin typeface="+mn-lt"/>
              </a:rPr>
              <a:t>Ε-</a:t>
            </a:r>
            <a:r>
              <a:rPr lang="en-US" sz="2400" kern="0" dirty="0">
                <a:effectLst>
                  <a:outerShdw blurRad="38100" dist="38100" dir="2700000" algn="tl">
                    <a:srgbClr val="000000"/>
                  </a:outerShdw>
                </a:effectLst>
                <a:latin typeface="+mn-lt"/>
              </a:rPr>
              <a:t>mail: </a:t>
            </a:r>
            <a:r>
              <a:rPr lang="en-US" sz="2400" kern="0" dirty="0" smtClean="0">
                <a:effectLst>
                  <a:outerShdw blurRad="38100" dist="38100" dir="2700000" algn="tl">
                    <a:srgbClr val="000000"/>
                  </a:outerShdw>
                </a:effectLst>
                <a:latin typeface="+mn-lt"/>
              </a:rPr>
              <a:t>sk</a:t>
            </a:r>
            <a:r>
              <a:rPr lang="en-US" sz="2400" kern="0" dirty="0" smtClean="0">
                <a:effectLst>
                  <a:outerShdw blurRad="38100" dist="38100" dir="2700000" algn="tl">
                    <a:srgbClr val="000000"/>
                  </a:outerShdw>
                </a:effectLst>
                <a:latin typeface="+mn-lt"/>
              </a:rPr>
              <a:t>al</a:t>
            </a:r>
            <a:r>
              <a:rPr lang="en-US" sz="2400" kern="0" dirty="0" smtClean="0">
                <a:effectLst>
                  <a:outerShdw blurRad="38100" dist="38100" dir="2700000" algn="tl">
                    <a:srgbClr val="000000"/>
                  </a:outerShdw>
                </a:effectLst>
                <a:latin typeface="+mn-lt"/>
              </a:rPr>
              <a:t>ogiannidis@uowm.gr</a:t>
            </a:r>
            <a:endParaRPr lang="el-GR" sz="2400" kern="0" dirty="0">
              <a:effectLst>
                <a:outerShdw blurRad="38100" dist="38100" dir="2700000" algn="tl">
                  <a:srgbClr val="000000"/>
                </a:outerShdw>
              </a:effectLst>
              <a:latin typeface="+mn-l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07A20A9-8C51-021E-5D25-D151FB119036}"/>
              </a:ext>
            </a:extLst>
          </p:cNvPr>
          <p:cNvSpPr>
            <a:spLocks noGrp="1" noChangeArrowheads="1"/>
          </p:cNvSpPr>
          <p:nvPr>
            <p:ph type="title"/>
          </p:nvPr>
        </p:nvSpPr>
        <p:spPr/>
        <p:txBody>
          <a:bodyPr/>
          <a:lstStyle/>
          <a:p>
            <a:pPr eaLnBrk="1" hangingPunct="1">
              <a:defRPr/>
            </a:pPr>
            <a:r>
              <a:rPr lang="el-GR" sz="4000"/>
              <a:t>Ανάλυση του Μοντέλου του </a:t>
            </a:r>
            <a:r>
              <a:rPr lang="en-US" sz="4000"/>
              <a:t>Mayo(2001)</a:t>
            </a:r>
            <a:endParaRPr lang="el-GR" sz="4000"/>
          </a:p>
        </p:txBody>
      </p:sp>
      <p:sp>
        <p:nvSpPr>
          <p:cNvPr id="12291" name="Rectangle 3">
            <a:extLst>
              <a:ext uri="{FF2B5EF4-FFF2-40B4-BE49-F238E27FC236}">
                <a16:creationId xmlns:a16="http://schemas.microsoft.com/office/drawing/2014/main" id="{FCB7F3BB-6E7A-E958-F2C1-1C8F995626A4}"/>
              </a:ext>
            </a:extLst>
          </p:cNvPr>
          <p:cNvSpPr>
            <a:spLocks noGrp="1" noChangeArrowheads="1"/>
          </p:cNvSpPr>
          <p:nvPr>
            <p:ph type="body" idx="1"/>
          </p:nvPr>
        </p:nvSpPr>
        <p:spPr>
          <a:xfrm>
            <a:off x="179388" y="1600200"/>
            <a:ext cx="8964612" cy="5257800"/>
          </a:xfrm>
        </p:spPr>
        <p:txBody>
          <a:bodyPr/>
          <a:lstStyle/>
          <a:p>
            <a:pPr eaLnBrk="1" hangingPunct="1">
              <a:lnSpc>
                <a:spcPct val="80000"/>
              </a:lnSpc>
              <a:defRPr/>
            </a:pPr>
            <a:r>
              <a:rPr lang="el-GR" sz="1800"/>
              <a:t>Η </a:t>
            </a:r>
            <a:r>
              <a:rPr lang="el-GR" sz="1800" b="1" u="sng"/>
              <a:t>αγοραία αξία</a:t>
            </a:r>
            <a:r>
              <a:rPr lang="el-GR" sz="1800"/>
              <a:t> της επιχείρησης (αξία της μετοχής της πολλαπλασιαζόμενη με τον αριθμό των μετοχών της) είναι το άθροισμα του καθαρού ενεργητικού και του άυλου ενεργητικού της. Ως ενεργητικό νοείται το σύνολο των οικονομικών και φυσικών στοιχείων της επιχείρησης. </a:t>
            </a:r>
          </a:p>
          <a:p>
            <a:pPr eaLnBrk="1" hangingPunct="1">
              <a:lnSpc>
                <a:spcPct val="80000"/>
              </a:lnSpc>
              <a:defRPr/>
            </a:pPr>
            <a:endParaRPr lang="el-GR" sz="1800"/>
          </a:p>
          <a:p>
            <a:pPr eaLnBrk="1" hangingPunct="1">
              <a:lnSpc>
                <a:spcPct val="80000"/>
              </a:lnSpc>
              <a:defRPr/>
            </a:pPr>
            <a:r>
              <a:rPr lang="el-GR" sz="1800"/>
              <a:t>Ως άυλο ενεργητικό θεωρείται το </a:t>
            </a:r>
            <a:r>
              <a:rPr lang="el-GR" sz="1800" b="1"/>
              <a:t>νοητικό κεφάλαιο</a:t>
            </a:r>
            <a:r>
              <a:rPr lang="el-GR" sz="1800"/>
              <a:t>, το οποίο περιλαμβάνει τη γνώση, τις πληροφορίες, την πνευματική περιουσία και την εμπειρία της επιχείρησης. Ειδικότερα, το </a:t>
            </a:r>
            <a:r>
              <a:rPr lang="el-GR" sz="1800" b="1" u="sng"/>
              <a:t>νοητικό κεφάλαιο αποτελείται από 3 στοιχεία, ως εξής:</a:t>
            </a:r>
          </a:p>
          <a:p>
            <a:pPr eaLnBrk="1" hangingPunct="1">
              <a:lnSpc>
                <a:spcPct val="80000"/>
              </a:lnSpc>
              <a:defRPr/>
            </a:pPr>
            <a:endParaRPr lang="el-GR" sz="1800" b="1" u="sng"/>
          </a:p>
          <a:p>
            <a:pPr eaLnBrk="1" hangingPunct="1">
              <a:lnSpc>
                <a:spcPct val="80000"/>
              </a:lnSpc>
              <a:defRPr/>
            </a:pPr>
            <a:r>
              <a:rPr lang="el-GR" sz="1800" b="1"/>
              <a:t>Πελατειακό κεφάλαιο : </a:t>
            </a:r>
            <a:r>
              <a:rPr lang="el-GR" sz="1800"/>
              <a:t>Περιλαμβάνει τους πελάτες και το πλέγμα των σχέσεών τους με την επιχείρηση ή τον οργανισμό όπως,  συμβόλαια, ικανοποίηση και αφοσίωση πελατών, μερίδια αγοράς, εικόνα, φήμη, μάρκες προϊόντων, κανάλια διανομής κ.ά.</a:t>
            </a:r>
          </a:p>
          <a:p>
            <a:pPr eaLnBrk="1" hangingPunct="1">
              <a:lnSpc>
                <a:spcPct val="80000"/>
              </a:lnSpc>
              <a:defRPr/>
            </a:pPr>
            <a:endParaRPr lang="el-GR" sz="1800" b="1"/>
          </a:p>
          <a:p>
            <a:pPr eaLnBrk="1" hangingPunct="1">
              <a:lnSpc>
                <a:spcPct val="80000"/>
              </a:lnSpc>
              <a:defRPr/>
            </a:pPr>
            <a:r>
              <a:rPr lang="el-GR" sz="1800" b="1"/>
              <a:t>Οργανωσιακό κεφάλαιο: </a:t>
            </a:r>
            <a:r>
              <a:rPr lang="el-GR" sz="1800"/>
              <a:t>Εμπεριέχει όλα όσα αναφέρονται στην εσωτερική λειτουργία και αποτελεσματικότητα της επιχείρησης, δηλαδή στρατηγικές, συστήματα και διαδικασίες παραγωγής προϊόντων και υπηρεσιών. Περιλαμβάνει επίσης όλη την καταγεγραμμένη γνώση στην επιχείρηση (ευρεσιτεχνίες, τεχνογνωσία, βάσεις δεδομένων και τεχνολογίες) καθώς επίσης και ό,τι συνθέτει την  κουλτούρα της επιχείρησης / οργανισμού.</a:t>
            </a:r>
          </a:p>
          <a:p>
            <a:pPr eaLnBrk="1" hangingPunct="1">
              <a:lnSpc>
                <a:spcPct val="80000"/>
              </a:lnSpc>
              <a:defRPr/>
            </a:pPr>
            <a:endParaRPr lang="el-GR" sz="1800" b="1"/>
          </a:p>
          <a:p>
            <a:pPr eaLnBrk="1" hangingPunct="1">
              <a:lnSpc>
                <a:spcPct val="80000"/>
              </a:lnSpc>
              <a:defRPr/>
            </a:pPr>
            <a:r>
              <a:rPr lang="el-GR" sz="1800" b="1"/>
              <a:t>Ανθρώπινο Κεφάλαιο:  </a:t>
            </a:r>
            <a:r>
              <a:rPr lang="el-GR" sz="1800"/>
              <a:t>Αποτελείται από το σύνολο των εργαζομένων, τις ατομικές ικανότητες που έχουν, τη δέσμευσή τους προς την επιχείρηση ή τον οργανισμό  όπου απασχολούνται αλλά και  τις προσωπικές γνώσεις και εμπειρίες τους.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87FA9CCF-F0C6-9D9B-5BC7-8095FCFD781B}"/>
              </a:ext>
            </a:extLst>
          </p:cNvPr>
          <p:cNvSpPr>
            <a:spLocks noGrp="1"/>
          </p:cNvSpPr>
          <p:nvPr>
            <p:ph type="title"/>
          </p:nvPr>
        </p:nvSpPr>
        <p:spPr>
          <a:xfrm>
            <a:off x="428625" y="571500"/>
            <a:ext cx="8229600" cy="1398588"/>
          </a:xfrm>
        </p:spPr>
        <p:txBody>
          <a:bodyPr>
            <a:normAutofit fontScale="90000"/>
          </a:bodyPr>
          <a:lstStyle/>
          <a:p>
            <a:pPr eaLnBrk="1" hangingPunct="1">
              <a:defRPr/>
            </a:pPr>
            <a:r>
              <a:rPr lang="el-GR" dirty="0"/>
              <a:t>Τι είναι η Διοίκηση Ανθρώπινων  Πόρων</a:t>
            </a:r>
            <a:r>
              <a:rPr lang="en-US" dirty="0"/>
              <a:t/>
            </a:r>
            <a:br>
              <a:rPr lang="en-US" dirty="0"/>
            </a:br>
            <a:endParaRPr lang="el-GR" dirty="0"/>
          </a:p>
        </p:txBody>
      </p:sp>
      <p:sp>
        <p:nvSpPr>
          <p:cNvPr id="3" name="2 - Θέση περιεχομένου">
            <a:extLst>
              <a:ext uri="{FF2B5EF4-FFF2-40B4-BE49-F238E27FC236}">
                <a16:creationId xmlns:a16="http://schemas.microsoft.com/office/drawing/2014/main" id="{C0BA2BF6-2DC8-9B3C-BA4A-A7A93E9FB75F}"/>
              </a:ext>
            </a:extLst>
          </p:cNvPr>
          <p:cNvSpPr>
            <a:spLocks noGrp="1"/>
          </p:cNvSpPr>
          <p:nvPr>
            <p:ph idx="1"/>
          </p:nvPr>
        </p:nvSpPr>
        <p:spPr>
          <a:xfrm>
            <a:off x="500063" y="2214563"/>
            <a:ext cx="8229600" cy="3381375"/>
          </a:xfrm>
        </p:spPr>
        <p:txBody>
          <a:bodyPr/>
          <a:lstStyle/>
          <a:p>
            <a:pPr eaLnBrk="1" hangingPunct="1">
              <a:defRPr/>
            </a:pPr>
            <a:r>
              <a:rPr lang="el-GR" dirty="0"/>
              <a:t>Διοίκηση Ανθρωπίνων Πόρων (ΔΑΠ) ή Διοίκηση Προσωπικού (ΔΠ) είναι η διοικητική λειτουργία που μελετά, εφαρμόζει και εποπτεύει μια σειρά από δραστηριότητες που έχουν άμεση σχέση με τη διοίκηση και ανάπτυξη του ανθρωπίνου παράγοντα στα πλαίσια μιας επιχείρησης ή ενός οργανισμού</a:t>
            </a:r>
          </a:p>
        </p:txBody>
      </p:sp>
      <p:sp>
        <p:nvSpPr>
          <p:cNvPr id="13316" name="4 - Ορθογώνιο">
            <a:extLst>
              <a:ext uri="{FF2B5EF4-FFF2-40B4-BE49-F238E27FC236}">
                <a16:creationId xmlns:a16="http://schemas.microsoft.com/office/drawing/2014/main" id="{24C94A9E-DF79-D066-F33E-C72C86102576}"/>
              </a:ext>
            </a:extLst>
          </p:cNvPr>
          <p:cNvSpPr>
            <a:spLocks noChangeArrowheads="1"/>
          </p:cNvSpPr>
          <p:nvPr/>
        </p:nvSpPr>
        <p:spPr bwMode="auto">
          <a:xfrm>
            <a:off x="5000625" y="6211888"/>
            <a:ext cx="4143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r>
              <a:rPr lang="en-US" altLang="el-GR"/>
              <a:t>https://www.youtube.com/watch?v=57PmDk73u7I</a:t>
            </a:r>
            <a:endParaRPr lang="el-GR" altLang="el-GR"/>
          </a:p>
        </p:txBody>
      </p:sp>
      <p:sp>
        <p:nvSpPr>
          <p:cNvPr id="13317" name="6 - Ορθογώνιο">
            <a:extLst>
              <a:ext uri="{FF2B5EF4-FFF2-40B4-BE49-F238E27FC236}">
                <a16:creationId xmlns:a16="http://schemas.microsoft.com/office/drawing/2014/main" id="{22466BCE-1B37-CF0F-5F20-8FA1CF58539F}"/>
              </a:ext>
            </a:extLst>
          </p:cNvPr>
          <p:cNvSpPr>
            <a:spLocks noChangeArrowheads="1"/>
          </p:cNvSpPr>
          <p:nvPr/>
        </p:nvSpPr>
        <p:spPr bwMode="auto">
          <a:xfrm>
            <a:off x="0" y="6211888"/>
            <a:ext cx="457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r>
              <a:rPr lang="en-US" altLang="el-GR"/>
              <a:t>https://www.youtube.com/watch?v=rByDmC0SqtM</a:t>
            </a:r>
            <a:endParaRPr lang="el-GR" alt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C4966F93-4057-7EA2-84B1-1310D6DE78D1}"/>
              </a:ext>
            </a:extLst>
          </p:cNvPr>
          <p:cNvSpPr>
            <a:spLocks noGrp="1"/>
          </p:cNvSpPr>
          <p:nvPr>
            <p:ph type="title"/>
          </p:nvPr>
        </p:nvSpPr>
        <p:spPr>
          <a:xfrm>
            <a:off x="428625" y="357188"/>
            <a:ext cx="8229600" cy="1398587"/>
          </a:xfrm>
        </p:spPr>
        <p:txBody>
          <a:bodyPr>
            <a:normAutofit fontScale="90000"/>
          </a:bodyPr>
          <a:lstStyle/>
          <a:p>
            <a:pPr eaLnBrk="1" hangingPunct="1">
              <a:defRPr/>
            </a:pPr>
            <a:r>
              <a:rPr lang="el-GR" dirty="0"/>
              <a:t/>
            </a:r>
            <a:br>
              <a:rPr lang="el-GR" dirty="0"/>
            </a:br>
            <a:r>
              <a:rPr lang="el-GR" dirty="0"/>
              <a:t> Διοίκηση Ανθρώπινων  Πόρων</a:t>
            </a:r>
          </a:p>
        </p:txBody>
      </p:sp>
      <p:sp>
        <p:nvSpPr>
          <p:cNvPr id="3" name="2 - Θέση περιεχομένου">
            <a:extLst>
              <a:ext uri="{FF2B5EF4-FFF2-40B4-BE49-F238E27FC236}">
                <a16:creationId xmlns:a16="http://schemas.microsoft.com/office/drawing/2014/main" id="{3FF6C185-09C7-04BC-1166-FD6D709CCEBD}"/>
              </a:ext>
            </a:extLst>
          </p:cNvPr>
          <p:cNvSpPr>
            <a:spLocks noGrp="1"/>
          </p:cNvSpPr>
          <p:nvPr>
            <p:ph idx="1"/>
          </p:nvPr>
        </p:nvSpPr>
        <p:spPr>
          <a:xfrm>
            <a:off x="457200" y="2071688"/>
            <a:ext cx="8229600" cy="4024312"/>
          </a:xfrm>
        </p:spPr>
        <p:txBody>
          <a:bodyPr/>
          <a:lstStyle/>
          <a:p>
            <a:pPr eaLnBrk="1" hangingPunct="1">
              <a:defRPr/>
            </a:pPr>
            <a:r>
              <a:rPr lang="el-GR" dirty="0"/>
              <a:t>Η Δ.Α.Π. περιλαμβάνει την προσέλκυση, επιλογή, ανάπτυξη, αξιοποίηση και προσαρμογή των ανθρωπίνων πόρων στον εργασιακό χώρο με σκοπό την αύξηση της εργασιακής τους ικανοποίησης και της αποτελεσματικότητας  των επιχειρήσεων.</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589B6C4C-3201-4E04-4FB8-8D51CB5A329D}"/>
              </a:ext>
            </a:extLst>
          </p:cNvPr>
          <p:cNvSpPr>
            <a:spLocks noGrp="1"/>
          </p:cNvSpPr>
          <p:nvPr>
            <p:ph type="title"/>
          </p:nvPr>
        </p:nvSpPr>
        <p:spPr>
          <a:xfrm>
            <a:off x="428625" y="428625"/>
            <a:ext cx="8229600" cy="1398588"/>
          </a:xfrm>
        </p:spPr>
        <p:txBody>
          <a:bodyPr>
            <a:normAutofit/>
          </a:bodyPr>
          <a:lstStyle/>
          <a:p>
            <a:pPr eaLnBrk="1" hangingPunct="1">
              <a:defRPr/>
            </a:pPr>
            <a:r>
              <a:rPr lang="el-GR" dirty="0"/>
              <a:t>Διοίκηση Ανθρώπινων  Πόρων</a:t>
            </a:r>
          </a:p>
        </p:txBody>
      </p:sp>
      <p:sp>
        <p:nvSpPr>
          <p:cNvPr id="3" name="2 - Θέση περιεχομένου">
            <a:extLst>
              <a:ext uri="{FF2B5EF4-FFF2-40B4-BE49-F238E27FC236}">
                <a16:creationId xmlns:a16="http://schemas.microsoft.com/office/drawing/2014/main" id="{F0DCAE31-A836-A3BE-9152-EB142452837C}"/>
              </a:ext>
            </a:extLst>
          </p:cNvPr>
          <p:cNvSpPr>
            <a:spLocks noGrp="1"/>
          </p:cNvSpPr>
          <p:nvPr>
            <p:ph idx="1"/>
          </p:nvPr>
        </p:nvSpPr>
        <p:spPr>
          <a:xfrm>
            <a:off x="428625" y="1785938"/>
            <a:ext cx="8229600" cy="4495800"/>
          </a:xfrm>
        </p:spPr>
        <p:txBody>
          <a:bodyPr>
            <a:noAutofit/>
          </a:bodyPr>
          <a:lstStyle/>
          <a:p>
            <a:pPr eaLnBrk="1" hangingPunct="1">
              <a:defRPr/>
            </a:pPr>
            <a:r>
              <a:rPr lang="el-GR" sz="2400" dirty="0"/>
              <a:t>ΔΑΠ είναι η λειτουργία της διοίκησης ενός Οργανισμού που ειδικεύεται στη διαχείριση των ανθρώπων δίνοντας έμφαση στα ακόλουθα.</a:t>
            </a:r>
          </a:p>
          <a:p>
            <a:pPr eaLnBrk="1" hangingPunct="1">
              <a:defRPr/>
            </a:pPr>
            <a:endParaRPr lang="el-GR" sz="2400" dirty="0"/>
          </a:p>
          <a:p>
            <a:pPr marL="628650" indent="-382588" eaLnBrk="1" hangingPunct="1">
              <a:buFont typeface="Wingdings" pitchFamily="2" charset="2"/>
              <a:buChar char="Ø"/>
              <a:defRPr/>
            </a:pPr>
            <a:r>
              <a:rPr lang="el-GR" sz="2400" dirty="0"/>
              <a:t>Οι εργαζόμενοι πρέπει να παίζουν καθοριστικό ρόλο στην επίτευξη συνεχούς ανταγωνιστικού πλεονεκτήματος</a:t>
            </a:r>
          </a:p>
          <a:p>
            <a:pPr marL="628650" indent="-382588" eaLnBrk="1" hangingPunct="1">
              <a:buFont typeface="Wingdings" pitchFamily="2" charset="2"/>
              <a:buChar char="Ø"/>
              <a:defRPr/>
            </a:pPr>
            <a:r>
              <a:rPr lang="el-GR" sz="2400" dirty="0"/>
              <a:t>Οι πρακτικές ΔΑΠ πρέπει να είναι εναρμονισμένες με την επιχειρησιακή στρατηγική</a:t>
            </a:r>
          </a:p>
          <a:p>
            <a:pPr marL="628650" indent="-382588" eaLnBrk="1" hangingPunct="1">
              <a:buFont typeface="Wingdings" pitchFamily="2" charset="2"/>
              <a:buChar char="Ø"/>
              <a:defRPr/>
            </a:pPr>
            <a:r>
              <a:rPr lang="el-GR" sz="2400" dirty="0"/>
              <a:t>Οι υπεύθυνοι ΔΑΠ πρέπει να βοηθούν την ανώτατη διεύθυνση να καλύπτει στόχους τόσο αποτελεσματικότητας όσο και κοινωνικής δικαιοσύνης.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B9802AD0-28AA-057C-39B9-DDC91C17B639}"/>
              </a:ext>
            </a:extLst>
          </p:cNvPr>
          <p:cNvSpPr>
            <a:spLocks noGrp="1"/>
          </p:cNvSpPr>
          <p:nvPr>
            <p:ph type="title"/>
          </p:nvPr>
        </p:nvSpPr>
        <p:spPr>
          <a:xfrm>
            <a:off x="428625" y="214313"/>
            <a:ext cx="8143875" cy="857250"/>
          </a:xfrm>
        </p:spPr>
        <p:txBody>
          <a:bodyPr/>
          <a:lstStyle/>
          <a:p>
            <a:pPr eaLnBrk="1" hangingPunct="1">
              <a:defRPr/>
            </a:pPr>
            <a:r>
              <a:rPr lang="el-GR" dirty="0"/>
              <a:t>Περιεχόμενο </a:t>
            </a:r>
          </a:p>
        </p:txBody>
      </p:sp>
      <p:graphicFrame>
        <p:nvGraphicFramePr>
          <p:cNvPr id="4" name="3 - Θέση περιεχομένου">
            <a:extLst>
              <a:ext uri="{FF2B5EF4-FFF2-40B4-BE49-F238E27FC236}">
                <a16:creationId xmlns:a16="http://schemas.microsoft.com/office/drawing/2014/main" id="{55FF66C4-551E-9C7D-442E-588BE19ACB3D}"/>
              </a:ext>
            </a:extLst>
          </p:cNvPr>
          <p:cNvGraphicFramePr>
            <a:graphicFrameLocks noGrp="1"/>
          </p:cNvGraphicFramePr>
          <p:nvPr>
            <p:ph idx="1"/>
          </p:nvPr>
        </p:nvGraphicFramePr>
        <p:xfrm>
          <a:off x="342912" y="1285860"/>
          <a:ext cx="8186766" cy="5572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 TextBox">
            <a:extLst>
              <a:ext uri="{FF2B5EF4-FFF2-40B4-BE49-F238E27FC236}">
                <a16:creationId xmlns:a16="http://schemas.microsoft.com/office/drawing/2014/main" id="{3007AE1E-733C-8039-507A-662730077E68}"/>
              </a:ext>
            </a:extLst>
          </p:cNvPr>
          <p:cNvSpPr txBox="1"/>
          <p:nvPr/>
        </p:nvSpPr>
        <p:spPr>
          <a:xfrm>
            <a:off x="3357563" y="2500313"/>
            <a:ext cx="2357437" cy="461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Προγραμματισμός Ανθρώπινου Δυναμικού</a:t>
            </a:r>
          </a:p>
        </p:txBody>
      </p:sp>
      <p:sp>
        <p:nvSpPr>
          <p:cNvPr id="6" name="5 - TextBox">
            <a:extLst>
              <a:ext uri="{FF2B5EF4-FFF2-40B4-BE49-F238E27FC236}">
                <a16:creationId xmlns:a16="http://schemas.microsoft.com/office/drawing/2014/main" id="{AF340D02-20BE-E4E5-3280-BF9713A50BEF}"/>
              </a:ext>
            </a:extLst>
          </p:cNvPr>
          <p:cNvSpPr txBox="1"/>
          <p:nvPr/>
        </p:nvSpPr>
        <p:spPr>
          <a:xfrm>
            <a:off x="3357563" y="3286125"/>
            <a:ext cx="2357437" cy="276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Προσέλκυση</a:t>
            </a:r>
          </a:p>
        </p:txBody>
      </p:sp>
      <p:sp>
        <p:nvSpPr>
          <p:cNvPr id="17" name="16 - TextBox">
            <a:extLst>
              <a:ext uri="{FF2B5EF4-FFF2-40B4-BE49-F238E27FC236}">
                <a16:creationId xmlns:a16="http://schemas.microsoft.com/office/drawing/2014/main" id="{B515DF5B-014E-7881-59B1-973877EA1652}"/>
              </a:ext>
            </a:extLst>
          </p:cNvPr>
          <p:cNvSpPr txBox="1"/>
          <p:nvPr/>
        </p:nvSpPr>
        <p:spPr>
          <a:xfrm>
            <a:off x="3357563" y="4071938"/>
            <a:ext cx="2357437" cy="276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Επιλογή</a:t>
            </a:r>
          </a:p>
        </p:txBody>
      </p:sp>
      <p:sp>
        <p:nvSpPr>
          <p:cNvPr id="18" name="17 - TextBox">
            <a:extLst>
              <a:ext uri="{FF2B5EF4-FFF2-40B4-BE49-F238E27FC236}">
                <a16:creationId xmlns:a16="http://schemas.microsoft.com/office/drawing/2014/main" id="{810653DD-9095-1085-B3E9-33581B61FE04}"/>
              </a:ext>
            </a:extLst>
          </p:cNvPr>
          <p:cNvSpPr txBox="1"/>
          <p:nvPr/>
        </p:nvSpPr>
        <p:spPr>
          <a:xfrm>
            <a:off x="3357563" y="4714875"/>
            <a:ext cx="2357437" cy="276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Αξιολόγηση Εργαζομένων</a:t>
            </a:r>
          </a:p>
        </p:txBody>
      </p:sp>
      <p:sp>
        <p:nvSpPr>
          <p:cNvPr id="19" name="18 - TextBox">
            <a:extLst>
              <a:ext uri="{FF2B5EF4-FFF2-40B4-BE49-F238E27FC236}">
                <a16:creationId xmlns:a16="http://schemas.microsoft.com/office/drawing/2014/main" id="{71099325-62FB-1A23-8BE3-DEA710B762AF}"/>
              </a:ext>
            </a:extLst>
          </p:cNvPr>
          <p:cNvSpPr txBox="1"/>
          <p:nvPr/>
        </p:nvSpPr>
        <p:spPr>
          <a:xfrm>
            <a:off x="3357563" y="5429250"/>
            <a:ext cx="2357437" cy="276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Διοίκηση Απόδοσης</a:t>
            </a:r>
          </a:p>
        </p:txBody>
      </p:sp>
      <p:sp>
        <p:nvSpPr>
          <p:cNvPr id="20" name="19 - TextBox">
            <a:extLst>
              <a:ext uri="{FF2B5EF4-FFF2-40B4-BE49-F238E27FC236}">
                <a16:creationId xmlns:a16="http://schemas.microsoft.com/office/drawing/2014/main" id="{7FEDC91F-9CC3-CDB8-70C8-EC244698E026}"/>
              </a:ext>
            </a:extLst>
          </p:cNvPr>
          <p:cNvSpPr txBox="1"/>
          <p:nvPr/>
        </p:nvSpPr>
        <p:spPr>
          <a:xfrm>
            <a:off x="3429000" y="6286500"/>
            <a:ext cx="2357438" cy="2778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Στόχοι ΔΑΠ</a:t>
            </a:r>
          </a:p>
        </p:txBody>
      </p:sp>
      <p:sp>
        <p:nvSpPr>
          <p:cNvPr id="21" name="20 - TextBox">
            <a:extLst>
              <a:ext uri="{FF2B5EF4-FFF2-40B4-BE49-F238E27FC236}">
                <a16:creationId xmlns:a16="http://schemas.microsoft.com/office/drawing/2014/main" id="{5A3074BD-CF1B-AC13-CBA9-A7E8A6292C84}"/>
              </a:ext>
            </a:extLst>
          </p:cNvPr>
          <p:cNvSpPr txBox="1"/>
          <p:nvPr/>
        </p:nvSpPr>
        <p:spPr>
          <a:xfrm>
            <a:off x="6572250" y="5857875"/>
            <a:ext cx="2357438" cy="276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Εσωτερική Επικοινωνία </a:t>
            </a:r>
          </a:p>
        </p:txBody>
      </p:sp>
      <p:sp>
        <p:nvSpPr>
          <p:cNvPr id="22" name="21 - TextBox">
            <a:extLst>
              <a:ext uri="{FF2B5EF4-FFF2-40B4-BE49-F238E27FC236}">
                <a16:creationId xmlns:a16="http://schemas.microsoft.com/office/drawing/2014/main" id="{0449BF67-ED1A-7BF1-F659-A826DC0FF47B}"/>
              </a:ext>
            </a:extLst>
          </p:cNvPr>
          <p:cNvSpPr txBox="1"/>
          <p:nvPr/>
        </p:nvSpPr>
        <p:spPr>
          <a:xfrm>
            <a:off x="6572250" y="4714875"/>
            <a:ext cx="2357438" cy="276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Αμοιβές - Παροχές</a:t>
            </a:r>
          </a:p>
        </p:txBody>
      </p:sp>
      <p:sp>
        <p:nvSpPr>
          <p:cNvPr id="23" name="22 - TextBox">
            <a:extLst>
              <a:ext uri="{FF2B5EF4-FFF2-40B4-BE49-F238E27FC236}">
                <a16:creationId xmlns:a16="http://schemas.microsoft.com/office/drawing/2014/main" id="{C0569E1D-EAEA-9AFE-A571-C3058C070DDE}"/>
              </a:ext>
            </a:extLst>
          </p:cNvPr>
          <p:cNvSpPr txBox="1"/>
          <p:nvPr/>
        </p:nvSpPr>
        <p:spPr>
          <a:xfrm>
            <a:off x="6572250" y="3786188"/>
            <a:ext cx="2357438" cy="276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Εργασιακές Σχέσεις</a:t>
            </a:r>
          </a:p>
        </p:txBody>
      </p:sp>
      <p:sp>
        <p:nvSpPr>
          <p:cNvPr id="24" name="23 - TextBox">
            <a:extLst>
              <a:ext uri="{FF2B5EF4-FFF2-40B4-BE49-F238E27FC236}">
                <a16:creationId xmlns:a16="http://schemas.microsoft.com/office/drawing/2014/main" id="{490D7167-332E-D25B-A314-62E4E8E77BC7}"/>
              </a:ext>
            </a:extLst>
          </p:cNvPr>
          <p:cNvSpPr txBox="1"/>
          <p:nvPr/>
        </p:nvSpPr>
        <p:spPr>
          <a:xfrm>
            <a:off x="357188" y="5786438"/>
            <a:ext cx="2357437" cy="461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Οργανωσιακή και Διοικητική Ανάπτυξη</a:t>
            </a:r>
          </a:p>
        </p:txBody>
      </p:sp>
      <p:sp>
        <p:nvSpPr>
          <p:cNvPr id="25" name="24 - TextBox">
            <a:extLst>
              <a:ext uri="{FF2B5EF4-FFF2-40B4-BE49-F238E27FC236}">
                <a16:creationId xmlns:a16="http://schemas.microsoft.com/office/drawing/2014/main" id="{2BD11516-C9F5-6729-CCA1-C35426952040}"/>
              </a:ext>
            </a:extLst>
          </p:cNvPr>
          <p:cNvSpPr txBox="1"/>
          <p:nvPr/>
        </p:nvSpPr>
        <p:spPr>
          <a:xfrm>
            <a:off x="285750" y="4786313"/>
            <a:ext cx="2357438" cy="276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Εκπαίδευση - Ανάπτυξη</a:t>
            </a:r>
          </a:p>
        </p:txBody>
      </p:sp>
      <p:sp>
        <p:nvSpPr>
          <p:cNvPr id="26" name="25 - TextBox">
            <a:extLst>
              <a:ext uri="{FF2B5EF4-FFF2-40B4-BE49-F238E27FC236}">
                <a16:creationId xmlns:a16="http://schemas.microsoft.com/office/drawing/2014/main" id="{1BC32D8E-EAED-C3CD-C5B1-7100A3FEADD6}"/>
              </a:ext>
            </a:extLst>
          </p:cNvPr>
          <p:cNvSpPr txBox="1"/>
          <p:nvPr/>
        </p:nvSpPr>
        <p:spPr>
          <a:xfrm>
            <a:off x="285750" y="2714625"/>
            <a:ext cx="2357438" cy="461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Ανάλυση και περιγραφή θέσης</a:t>
            </a:r>
          </a:p>
        </p:txBody>
      </p:sp>
      <p:sp>
        <p:nvSpPr>
          <p:cNvPr id="27" name="26 - TextBox">
            <a:extLst>
              <a:ext uri="{FF2B5EF4-FFF2-40B4-BE49-F238E27FC236}">
                <a16:creationId xmlns:a16="http://schemas.microsoft.com/office/drawing/2014/main" id="{561A0821-D999-81EF-0D59-CE653882CA69}"/>
              </a:ext>
            </a:extLst>
          </p:cNvPr>
          <p:cNvSpPr txBox="1"/>
          <p:nvPr/>
        </p:nvSpPr>
        <p:spPr>
          <a:xfrm>
            <a:off x="6286500" y="1857375"/>
            <a:ext cx="2357438" cy="276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Οργανωσιακό Περιβάλλον</a:t>
            </a:r>
          </a:p>
        </p:txBody>
      </p:sp>
      <p:sp>
        <p:nvSpPr>
          <p:cNvPr id="28" name="27 - TextBox">
            <a:extLst>
              <a:ext uri="{FF2B5EF4-FFF2-40B4-BE49-F238E27FC236}">
                <a16:creationId xmlns:a16="http://schemas.microsoft.com/office/drawing/2014/main" id="{B991AC96-FFFB-5148-5DEE-89731E2DC6D8}"/>
              </a:ext>
            </a:extLst>
          </p:cNvPr>
          <p:cNvSpPr txBox="1"/>
          <p:nvPr/>
        </p:nvSpPr>
        <p:spPr>
          <a:xfrm>
            <a:off x="285750" y="1857375"/>
            <a:ext cx="2357438" cy="276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Εξωτερικό Περιβάλλον</a:t>
            </a:r>
          </a:p>
        </p:txBody>
      </p:sp>
      <p:sp>
        <p:nvSpPr>
          <p:cNvPr id="29" name="28 - TextBox">
            <a:extLst>
              <a:ext uri="{FF2B5EF4-FFF2-40B4-BE49-F238E27FC236}">
                <a16:creationId xmlns:a16="http://schemas.microsoft.com/office/drawing/2014/main" id="{5296795D-436E-EB1B-44B3-384598403088}"/>
              </a:ext>
            </a:extLst>
          </p:cNvPr>
          <p:cNvSpPr txBox="1"/>
          <p:nvPr/>
        </p:nvSpPr>
        <p:spPr>
          <a:xfrm>
            <a:off x="3286125" y="1214438"/>
            <a:ext cx="2357438" cy="276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eaLnBrk="1" hangingPunct="1">
              <a:defRPr/>
            </a:pPr>
            <a:r>
              <a:rPr lang="el-GR" sz="1200" b="1" dirty="0"/>
              <a:t>Λειτουργίες ΔΑΠ</a:t>
            </a:r>
          </a:p>
        </p:txBody>
      </p:sp>
      <p:sp>
        <p:nvSpPr>
          <p:cNvPr id="16403" name="29 - TextBox">
            <a:extLst>
              <a:ext uri="{FF2B5EF4-FFF2-40B4-BE49-F238E27FC236}">
                <a16:creationId xmlns:a16="http://schemas.microsoft.com/office/drawing/2014/main" id="{D3E814A6-AFD0-F9C7-6B75-D81F15829C9D}"/>
              </a:ext>
            </a:extLst>
          </p:cNvPr>
          <p:cNvSpPr txBox="1">
            <a:spLocks noChangeArrowheads="1"/>
          </p:cNvSpPr>
          <p:nvPr/>
        </p:nvSpPr>
        <p:spPr bwMode="auto">
          <a:xfrm>
            <a:off x="6929438" y="6572250"/>
            <a:ext cx="22145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r>
              <a:rPr lang="el-GR" altLang="el-GR" sz="800"/>
              <a:t>Παπαλεξανδρή και Μπουραντάς , σελ. 21</a:t>
            </a:r>
          </a:p>
        </p:txBody>
      </p:sp>
      <p:cxnSp>
        <p:nvCxnSpPr>
          <p:cNvPr id="32" name="31 - Ευθύγραμμο βέλος σύνδεσης">
            <a:extLst>
              <a:ext uri="{FF2B5EF4-FFF2-40B4-BE49-F238E27FC236}">
                <a16:creationId xmlns:a16="http://schemas.microsoft.com/office/drawing/2014/main" id="{02390B15-D7B9-7F8E-10B2-017F7298B537}"/>
              </a:ext>
            </a:extLst>
          </p:cNvPr>
          <p:cNvCxnSpPr>
            <a:stCxn id="29" idx="2"/>
          </p:cNvCxnSpPr>
          <p:nvPr/>
        </p:nvCxnSpPr>
        <p:spPr>
          <a:xfrm rot="5400000">
            <a:off x="3965575" y="1989138"/>
            <a:ext cx="998537"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0" name="39 - Ευθύγραμμο βέλος σύνδεσης">
            <a:extLst>
              <a:ext uri="{FF2B5EF4-FFF2-40B4-BE49-F238E27FC236}">
                <a16:creationId xmlns:a16="http://schemas.microsoft.com/office/drawing/2014/main" id="{CD06FA40-7069-582A-44BC-8FACFD6C30D3}"/>
              </a:ext>
            </a:extLst>
          </p:cNvPr>
          <p:cNvCxnSpPr/>
          <p:nvPr/>
        </p:nvCxnSpPr>
        <p:spPr>
          <a:xfrm rot="5400000">
            <a:off x="4287043" y="3142457"/>
            <a:ext cx="284163"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1" name="40 - Ευθύγραμμο βέλος σύνδεσης">
            <a:extLst>
              <a:ext uri="{FF2B5EF4-FFF2-40B4-BE49-F238E27FC236}">
                <a16:creationId xmlns:a16="http://schemas.microsoft.com/office/drawing/2014/main" id="{E8545A09-5BEA-C98D-207B-85728DFBD8F8}"/>
              </a:ext>
            </a:extLst>
          </p:cNvPr>
          <p:cNvCxnSpPr/>
          <p:nvPr/>
        </p:nvCxnSpPr>
        <p:spPr>
          <a:xfrm rot="5400000">
            <a:off x="4108450" y="5964238"/>
            <a:ext cx="642937"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2" name="41 - Ευθύγραμμο βέλος σύνδεσης">
            <a:extLst>
              <a:ext uri="{FF2B5EF4-FFF2-40B4-BE49-F238E27FC236}">
                <a16:creationId xmlns:a16="http://schemas.microsoft.com/office/drawing/2014/main" id="{951997C9-33CE-74B9-3D83-A28F928663B8}"/>
              </a:ext>
            </a:extLst>
          </p:cNvPr>
          <p:cNvCxnSpPr/>
          <p:nvPr/>
        </p:nvCxnSpPr>
        <p:spPr>
          <a:xfrm rot="5400000">
            <a:off x="4215606" y="5214144"/>
            <a:ext cx="428625"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3" name="42 - Ευθύγραμμο βέλος σύνδεσης">
            <a:extLst>
              <a:ext uri="{FF2B5EF4-FFF2-40B4-BE49-F238E27FC236}">
                <a16:creationId xmlns:a16="http://schemas.microsoft.com/office/drawing/2014/main" id="{CDC8D30D-108B-36D7-74DB-6C9F0FC0D12F}"/>
              </a:ext>
            </a:extLst>
          </p:cNvPr>
          <p:cNvCxnSpPr/>
          <p:nvPr/>
        </p:nvCxnSpPr>
        <p:spPr>
          <a:xfrm rot="5400000">
            <a:off x="4251325" y="4535488"/>
            <a:ext cx="357187"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4" name="43 - Ευθύγραμμο βέλος σύνδεσης">
            <a:extLst>
              <a:ext uri="{FF2B5EF4-FFF2-40B4-BE49-F238E27FC236}">
                <a16:creationId xmlns:a16="http://schemas.microsoft.com/office/drawing/2014/main" id="{88A12CF8-D87E-713C-EE9C-79D7B420C125}"/>
              </a:ext>
            </a:extLst>
          </p:cNvPr>
          <p:cNvCxnSpPr/>
          <p:nvPr/>
        </p:nvCxnSpPr>
        <p:spPr>
          <a:xfrm rot="5400000">
            <a:off x="4180681" y="3821907"/>
            <a:ext cx="498475"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65" name="64 - Ευθύγραμμο βέλος σύνδεσης">
            <a:extLst>
              <a:ext uri="{FF2B5EF4-FFF2-40B4-BE49-F238E27FC236}">
                <a16:creationId xmlns:a16="http://schemas.microsoft.com/office/drawing/2014/main" id="{35562C78-9700-8AC2-2DA9-3E519E58089A}"/>
              </a:ext>
            </a:extLst>
          </p:cNvPr>
          <p:cNvCxnSpPr>
            <a:stCxn id="28" idx="3"/>
          </p:cNvCxnSpPr>
          <p:nvPr/>
        </p:nvCxnSpPr>
        <p:spPr>
          <a:xfrm>
            <a:off x="2643188" y="1995488"/>
            <a:ext cx="1643062" cy="476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66" name="65 - Ευθύγραμμο βέλος σύνδεσης">
            <a:extLst>
              <a:ext uri="{FF2B5EF4-FFF2-40B4-BE49-F238E27FC236}">
                <a16:creationId xmlns:a16="http://schemas.microsoft.com/office/drawing/2014/main" id="{C2A73BA5-0A26-82B9-C6F4-72325FB23CFE}"/>
              </a:ext>
            </a:extLst>
          </p:cNvPr>
          <p:cNvCxnSpPr/>
          <p:nvPr/>
        </p:nvCxnSpPr>
        <p:spPr>
          <a:xfrm>
            <a:off x="2643188" y="2857500"/>
            <a:ext cx="714375"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68" name="67 - Ευθύγραμμο βέλος σύνδεσης">
            <a:extLst>
              <a:ext uri="{FF2B5EF4-FFF2-40B4-BE49-F238E27FC236}">
                <a16:creationId xmlns:a16="http://schemas.microsoft.com/office/drawing/2014/main" id="{02F33D72-632E-E4B2-186A-B677884AF197}"/>
              </a:ext>
            </a:extLst>
          </p:cNvPr>
          <p:cNvCxnSpPr/>
          <p:nvPr/>
        </p:nvCxnSpPr>
        <p:spPr>
          <a:xfrm>
            <a:off x="2714625" y="6000750"/>
            <a:ext cx="1643063" cy="4763"/>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1" name="70 - Shape">
            <a:extLst>
              <a:ext uri="{FF2B5EF4-FFF2-40B4-BE49-F238E27FC236}">
                <a16:creationId xmlns:a16="http://schemas.microsoft.com/office/drawing/2014/main" id="{E48C0F3E-0B3C-990C-8071-204AE0391DBB}"/>
              </a:ext>
            </a:extLst>
          </p:cNvPr>
          <p:cNvCxnSpPr>
            <a:stCxn id="25" idx="2"/>
          </p:cNvCxnSpPr>
          <p:nvPr/>
        </p:nvCxnSpPr>
        <p:spPr>
          <a:xfrm rot="16200000" flipH="1">
            <a:off x="2120106" y="4406107"/>
            <a:ext cx="509587" cy="1822450"/>
          </a:xfrm>
          <a:prstGeom prst="bentConnector2">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7" name="76 - Ευθύγραμμο βέλος σύνδεσης">
            <a:extLst>
              <a:ext uri="{FF2B5EF4-FFF2-40B4-BE49-F238E27FC236}">
                <a16:creationId xmlns:a16="http://schemas.microsoft.com/office/drawing/2014/main" id="{97F155BA-CA81-61DF-EB67-06B399AC5224}"/>
              </a:ext>
            </a:extLst>
          </p:cNvPr>
          <p:cNvCxnSpPr/>
          <p:nvPr/>
        </p:nvCxnSpPr>
        <p:spPr>
          <a:xfrm>
            <a:off x="2714625" y="4929188"/>
            <a:ext cx="571500" cy="1587"/>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80" name="79 - Ευθύγραμμο βέλος σύνδεσης">
            <a:extLst>
              <a:ext uri="{FF2B5EF4-FFF2-40B4-BE49-F238E27FC236}">
                <a16:creationId xmlns:a16="http://schemas.microsoft.com/office/drawing/2014/main" id="{6D93413E-0ED1-DE68-0A62-264430708A96}"/>
              </a:ext>
            </a:extLst>
          </p:cNvPr>
          <p:cNvCxnSpPr>
            <a:stCxn id="27" idx="1"/>
          </p:cNvCxnSpPr>
          <p:nvPr/>
        </p:nvCxnSpPr>
        <p:spPr>
          <a:xfrm rot="10800000" flipV="1">
            <a:off x="4643438" y="1995488"/>
            <a:ext cx="1643062" cy="476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82" name="81 - Ευθύγραμμο βέλος σύνδεσης">
            <a:extLst>
              <a:ext uri="{FF2B5EF4-FFF2-40B4-BE49-F238E27FC236}">
                <a16:creationId xmlns:a16="http://schemas.microsoft.com/office/drawing/2014/main" id="{2D5244F8-C1F1-CE7A-BD3C-AD03FD94213A}"/>
              </a:ext>
            </a:extLst>
          </p:cNvPr>
          <p:cNvCxnSpPr/>
          <p:nvPr/>
        </p:nvCxnSpPr>
        <p:spPr>
          <a:xfrm rot="5400000">
            <a:off x="7430294" y="4358481"/>
            <a:ext cx="5715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84" name="83 - Γωνιακή σύνδεση">
            <a:extLst>
              <a:ext uri="{FF2B5EF4-FFF2-40B4-BE49-F238E27FC236}">
                <a16:creationId xmlns:a16="http://schemas.microsoft.com/office/drawing/2014/main" id="{08F794AF-7EC6-EE3D-8A52-C9DEFCC0B1A6}"/>
              </a:ext>
            </a:extLst>
          </p:cNvPr>
          <p:cNvCxnSpPr>
            <a:stCxn id="22" idx="2"/>
          </p:cNvCxnSpPr>
          <p:nvPr/>
        </p:nvCxnSpPr>
        <p:spPr>
          <a:xfrm rot="5400000">
            <a:off x="6550025" y="4370388"/>
            <a:ext cx="581025" cy="1822450"/>
          </a:xfrm>
          <a:prstGeom prst="bentConnector2">
            <a:avLst/>
          </a:prstGeom>
          <a:ln>
            <a:tailEnd type="arrow"/>
          </a:ln>
        </p:spPr>
        <p:style>
          <a:lnRef idx="2">
            <a:schemeClr val="accent2"/>
          </a:lnRef>
          <a:fillRef idx="0">
            <a:schemeClr val="accent2"/>
          </a:fillRef>
          <a:effectRef idx="1">
            <a:schemeClr val="accent2"/>
          </a:effectRef>
          <a:fontRef idx="minor">
            <a:schemeClr val="tx1"/>
          </a:fontRef>
        </p:style>
      </p:cxnSp>
      <p:cxnSp>
        <p:nvCxnSpPr>
          <p:cNvPr id="87" name="86 - Ευθύγραμμο βέλος σύνδεσης">
            <a:extLst>
              <a:ext uri="{FF2B5EF4-FFF2-40B4-BE49-F238E27FC236}">
                <a16:creationId xmlns:a16="http://schemas.microsoft.com/office/drawing/2014/main" id="{29503E6F-47D3-DC8C-E0ED-3133207ED513}"/>
              </a:ext>
            </a:extLst>
          </p:cNvPr>
          <p:cNvCxnSpPr/>
          <p:nvPr/>
        </p:nvCxnSpPr>
        <p:spPr>
          <a:xfrm>
            <a:off x="5929313" y="4857750"/>
            <a:ext cx="500062" cy="1588"/>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89" name="88 - Ευθύγραμμο βέλος σύνδεσης">
            <a:extLst>
              <a:ext uri="{FF2B5EF4-FFF2-40B4-BE49-F238E27FC236}">
                <a16:creationId xmlns:a16="http://schemas.microsoft.com/office/drawing/2014/main" id="{FF93FE46-C6AE-86AD-CF44-2C3FB36B9C61}"/>
              </a:ext>
            </a:extLst>
          </p:cNvPr>
          <p:cNvCxnSpPr/>
          <p:nvPr/>
        </p:nvCxnSpPr>
        <p:spPr>
          <a:xfrm rot="10800000">
            <a:off x="4714875" y="6000750"/>
            <a:ext cx="1857375"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A76C8E3F-7FE5-EBC2-818D-62B706379B37}"/>
              </a:ext>
            </a:extLst>
          </p:cNvPr>
          <p:cNvSpPr>
            <a:spLocks noGrp="1"/>
          </p:cNvSpPr>
          <p:nvPr>
            <p:ph type="title"/>
          </p:nvPr>
        </p:nvSpPr>
        <p:spPr/>
        <p:txBody>
          <a:bodyPr/>
          <a:lstStyle/>
          <a:p>
            <a:pPr eaLnBrk="1" hangingPunct="1">
              <a:defRPr/>
            </a:pPr>
            <a:r>
              <a:rPr lang="el-GR" dirty="0"/>
              <a:t>Στόχοι ΔΑΠ</a:t>
            </a:r>
          </a:p>
        </p:txBody>
      </p:sp>
      <p:sp>
        <p:nvSpPr>
          <p:cNvPr id="3" name="2 - Θέση περιεχομένου">
            <a:extLst>
              <a:ext uri="{FF2B5EF4-FFF2-40B4-BE49-F238E27FC236}">
                <a16:creationId xmlns:a16="http://schemas.microsoft.com/office/drawing/2014/main" id="{FE55AF25-08EC-C4CC-8E9B-AE1945A92847}"/>
              </a:ext>
            </a:extLst>
          </p:cNvPr>
          <p:cNvSpPr>
            <a:spLocks noGrp="1"/>
          </p:cNvSpPr>
          <p:nvPr>
            <p:ph idx="1"/>
          </p:nvPr>
        </p:nvSpPr>
        <p:spPr>
          <a:xfrm>
            <a:off x="571500" y="1857375"/>
            <a:ext cx="8229600" cy="4495800"/>
          </a:xfrm>
        </p:spPr>
        <p:txBody>
          <a:bodyPr/>
          <a:lstStyle/>
          <a:p>
            <a:pPr eaLnBrk="1" hangingPunct="1">
              <a:defRPr/>
            </a:pPr>
            <a:r>
              <a:rPr lang="el-GR" dirty="0"/>
              <a:t>Αύξηση  Ανταγωνιστικότητας</a:t>
            </a:r>
          </a:p>
          <a:p>
            <a:pPr eaLnBrk="1" hangingPunct="1">
              <a:defRPr/>
            </a:pPr>
            <a:r>
              <a:rPr lang="el-GR" dirty="0"/>
              <a:t>Βελτίωση Ποιότητας και Παραγωγικότητας</a:t>
            </a:r>
          </a:p>
          <a:p>
            <a:pPr eaLnBrk="1" hangingPunct="1">
              <a:defRPr/>
            </a:pPr>
            <a:r>
              <a:rPr lang="el-GR" dirty="0"/>
              <a:t>Τήρηση Νομικών και Κοινωνικών  Υποχρεώσεων</a:t>
            </a:r>
          </a:p>
          <a:p>
            <a:pPr eaLnBrk="1" hangingPunct="1">
              <a:defRPr/>
            </a:pPr>
            <a:r>
              <a:rPr lang="el-GR" dirty="0"/>
              <a:t>Εργασιακή Ικανοποίηση και Ανάπτυξη Προσωπικού</a:t>
            </a:r>
          </a:p>
          <a:p>
            <a:pPr eaLnBrk="1" hangingPunct="1">
              <a:defRPr/>
            </a:pPr>
            <a:r>
              <a:rPr lang="el-GR" dirty="0"/>
              <a:t>Επίτευξη Επιχειρησιακών Στόχων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a:extLst>
              <a:ext uri="{FF2B5EF4-FFF2-40B4-BE49-F238E27FC236}">
                <a16:creationId xmlns:a16="http://schemas.microsoft.com/office/drawing/2014/main" id="{936F046B-E812-0663-9E8F-3EA468CCF071}"/>
              </a:ext>
            </a:extLst>
          </p:cNvPr>
          <p:cNvSpPr>
            <a:spLocks noGrp="1" noChangeArrowheads="1"/>
          </p:cNvSpPr>
          <p:nvPr>
            <p:ph type="body" idx="1"/>
          </p:nvPr>
        </p:nvSpPr>
        <p:spPr>
          <a:xfrm>
            <a:off x="539750" y="1989138"/>
            <a:ext cx="8229600" cy="4495800"/>
          </a:xfrm>
          <a:noFill/>
          <a:extLst>
            <a:ext uri="{909E8E84-426E-40DD-AFC4-6F175D3DCCD1}">
              <a14:hiddenFill xmlns:a14="http://schemas.microsoft.com/office/drawing/2010/main">
                <a:solidFill>
                  <a:srgbClr val="FFFFFF"/>
                </a:solidFill>
              </a14:hiddenFill>
            </a:ext>
          </a:extLst>
        </p:spPr>
        <p:txBody>
          <a:bodyPr/>
          <a:lstStyle/>
          <a:p>
            <a:pPr lvl="1" eaLnBrk="1" hangingPunct="1"/>
            <a:r>
              <a:rPr lang="el-GR" altLang="el-GR" b="1" i="1">
                <a:effectLst/>
              </a:rPr>
              <a:t>«… είναι η στρατηγική και συνεκτική προσέγγιση για το πώς διοικείται ο πολυτιμότερος πόρος κάθε επιχείρησης.</a:t>
            </a:r>
          </a:p>
          <a:p>
            <a:pPr lvl="1" eaLnBrk="1" hangingPunct="1"/>
            <a:endParaRPr lang="el-GR" altLang="el-GR" b="1" i="1">
              <a:effectLst/>
            </a:endParaRPr>
          </a:p>
          <a:p>
            <a:pPr lvl="1" eaLnBrk="1" hangingPunct="1"/>
            <a:r>
              <a:rPr lang="el-GR" altLang="el-GR" b="1" i="1">
                <a:effectLst/>
              </a:rPr>
              <a:t>….και πως δουλεύει ο καθένας ατομικά και συλλογικά για να συνεισφέρει στην εκπλήρωση των στόχων της επιχείρησης!!!</a:t>
            </a:r>
            <a:endParaRPr lang="en-US" altLang="el-GR" b="1" i="1">
              <a:effectLst/>
            </a:endParaRPr>
          </a:p>
        </p:txBody>
      </p:sp>
      <p:sp>
        <p:nvSpPr>
          <p:cNvPr id="28677" name="Rectangle 2">
            <a:extLst>
              <a:ext uri="{FF2B5EF4-FFF2-40B4-BE49-F238E27FC236}">
                <a16:creationId xmlns:a16="http://schemas.microsoft.com/office/drawing/2014/main" id="{E0766EAB-E4EE-4674-BA23-526A1EB694A9}"/>
              </a:ext>
            </a:extLst>
          </p:cNvPr>
          <p:cNvSpPr>
            <a:spLocks noGrp="1" noChangeArrowheads="1"/>
          </p:cNvSpPr>
          <p:nvPr>
            <p:ph type="title"/>
          </p:nvPr>
        </p:nvSpPr>
        <p:spPr/>
        <p:txBody>
          <a:bodyPr/>
          <a:lstStyle/>
          <a:p>
            <a:pPr eaLnBrk="1" hangingPunct="1">
              <a:defRPr/>
            </a:pPr>
            <a:r>
              <a:rPr lang="el-GR" b="0"/>
              <a:t>Στρατηγική</a:t>
            </a:r>
            <a:r>
              <a:rPr lang="en-US" b="0"/>
              <a:t> </a:t>
            </a:r>
            <a:r>
              <a:rPr lang="el-GR" b="0"/>
              <a:t>Δ Α</a:t>
            </a:r>
            <a:r>
              <a:rPr lang="en-US" b="0"/>
              <a:t> </a:t>
            </a:r>
            <a:r>
              <a:rPr lang="el-GR" b="0"/>
              <a:t>Δ</a:t>
            </a:r>
            <a:endParaRPr lang="en-US" b="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4 - Θέση αριθμού διαφάνειας">
            <a:extLst>
              <a:ext uri="{FF2B5EF4-FFF2-40B4-BE49-F238E27FC236}">
                <a16:creationId xmlns:a16="http://schemas.microsoft.com/office/drawing/2014/main" id="{4BBD01C1-C3C2-BD9D-D22B-967DFA58D376}"/>
              </a:ext>
            </a:extLst>
          </p:cNvPr>
          <p:cNvSpPr txBox="1">
            <a:spLocks noGrp="1"/>
          </p:cNvSpPr>
          <p:nvPr/>
        </p:nvSpPr>
        <p:spPr bwMode="auto">
          <a:xfrm>
            <a:off x="8316913" y="6453188"/>
            <a:ext cx="369887"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DF59FE46-AF76-4299-9A3C-E90063A11B61}" type="slidenum">
              <a:rPr lang="en-US" altLang="el-GR" sz="1000">
                <a:latin typeface="Arial" panose="020B0604020202020204" pitchFamily="34" charset="0"/>
              </a:rPr>
              <a:pPr algn="r" eaLnBrk="1" hangingPunct="1"/>
              <a:t>17</a:t>
            </a:fld>
            <a:endParaRPr lang="en-US" altLang="el-GR" sz="1000">
              <a:latin typeface="Arial" panose="020B0604020202020204" pitchFamily="34" charset="0"/>
            </a:endParaRPr>
          </a:p>
        </p:txBody>
      </p:sp>
      <p:grpSp>
        <p:nvGrpSpPr>
          <p:cNvPr id="2" name="Group 19">
            <a:extLst>
              <a:ext uri="{FF2B5EF4-FFF2-40B4-BE49-F238E27FC236}">
                <a16:creationId xmlns:a16="http://schemas.microsoft.com/office/drawing/2014/main" id="{4020CEE3-39FC-132B-F0FC-53BD73DA5D2A}"/>
              </a:ext>
            </a:extLst>
          </p:cNvPr>
          <p:cNvGrpSpPr>
            <a:grpSpLocks/>
          </p:cNvGrpSpPr>
          <p:nvPr/>
        </p:nvGrpSpPr>
        <p:grpSpPr bwMode="auto">
          <a:xfrm>
            <a:off x="2268538" y="1412875"/>
            <a:ext cx="1905000" cy="1447800"/>
            <a:chOff x="1429" y="890"/>
            <a:chExt cx="1200" cy="912"/>
          </a:xfrm>
        </p:grpSpPr>
        <p:sp>
          <p:nvSpPr>
            <p:cNvPr id="19472" name="AutoShape 2">
              <a:extLst>
                <a:ext uri="{FF2B5EF4-FFF2-40B4-BE49-F238E27FC236}">
                  <a16:creationId xmlns:a16="http://schemas.microsoft.com/office/drawing/2014/main" id="{1CF87D07-74C9-99F7-0758-BAA8AAACB54B}"/>
                </a:ext>
              </a:extLst>
            </p:cNvPr>
            <p:cNvSpPr>
              <a:spLocks noChangeArrowheads="1"/>
            </p:cNvSpPr>
            <p:nvPr/>
          </p:nvSpPr>
          <p:spPr bwMode="auto">
            <a:xfrm>
              <a:off x="1429" y="890"/>
              <a:ext cx="1200" cy="912"/>
            </a:xfrm>
            <a:prstGeom prst="star24">
              <a:avLst>
                <a:gd name="adj" fmla="val 37500"/>
              </a:avLst>
            </a:prstGeom>
            <a:solidFill>
              <a:srgbClr val="FF0000"/>
            </a:solidFill>
            <a:ln w="9525">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n-US" altLang="el-GR" sz="2400" b="1">
                <a:solidFill>
                  <a:schemeClr val="bg1"/>
                </a:solidFill>
                <a:latin typeface="Arial Narrow" panose="020B0606020202030204" pitchFamily="34" charset="0"/>
              </a:endParaRPr>
            </a:p>
          </p:txBody>
        </p:sp>
        <p:sp>
          <p:nvSpPr>
            <p:cNvPr id="19473" name="Text Box 3">
              <a:extLst>
                <a:ext uri="{FF2B5EF4-FFF2-40B4-BE49-F238E27FC236}">
                  <a16:creationId xmlns:a16="http://schemas.microsoft.com/office/drawing/2014/main" id="{9447D718-A175-E1F6-8A30-CF87CDFD7D9F}"/>
                </a:ext>
              </a:extLst>
            </p:cNvPr>
            <p:cNvSpPr txBox="1">
              <a:spLocks noChangeArrowheads="1"/>
            </p:cNvSpPr>
            <p:nvPr/>
          </p:nvSpPr>
          <p:spPr bwMode="auto">
            <a:xfrm>
              <a:off x="1754" y="1202"/>
              <a:ext cx="672" cy="288"/>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spcBef>
                  <a:spcPct val="50000"/>
                </a:spcBef>
              </a:pPr>
              <a:r>
                <a:rPr lang="el-GR" altLang="el-GR" sz="2400" b="1">
                  <a:solidFill>
                    <a:schemeClr val="bg1"/>
                  </a:solidFill>
                  <a:latin typeface="Arial Narrow" panose="020B0606020202030204" pitchFamily="34" charset="0"/>
                </a:rPr>
                <a:t>Όραμα</a:t>
              </a:r>
              <a:endParaRPr lang="en-US" altLang="el-GR" sz="2400" b="1">
                <a:solidFill>
                  <a:schemeClr val="bg1"/>
                </a:solidFill>
                <a:latin typeface="Arial Narrow" panose="020B0606020202030204" pitchFamily="34" charset="0"/>
              </a:endParaRPr>
            </a:p>
          </p:txBody>
        </p:sp>
      </p:grpSp>
      <p:sp>
        <p:nvSpPr>
          <p:cNvPr id="765956" name="Text Box 4">
            <a:extLst>
              <a:ext uri="{FF2B5EF4-FFF2-40B4-BE49-F238E27FC236}">
                <a16:creationId xmlns:a16="http://schemas.microsoft.com/office/drawing/2014/main" id="{8EF6C717-0222-72C0-561C-388B0B5F13ED}"/>
              </a:ext>
            </a:extLst>
          </p:cNvPr>
          <p:cNvSpPr txBox="1">
            <a:spLocks noChangeArrowheads="1"/>
          </p:cNvSpPr>
          <p:nvPr/>
        </p:nvSpPr>
        <p:spPr bwMode="auto">
          <a:xfrm>
            <a:off x="3924300" y="3203575"/>
            <a:ext cx="2514600" cy="495300"/>
          </a:xfrm>
          <a:prstGeom prst="rect">
            <a:avLst/>
          </a:prstGeom>
          <a:noFill/>
          <a:ln w="38100">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spcBef>
                <a:spcPct val="50000"/>
              </a:spcBef>
            </a:pPr>
            <a:r>
              <a:rPr lang="en-US" altLang="el-GR" sz="2400" b="1">
                <a:latin typeface="Arial Narrow" panose="020B0606020202030204" pitchFamily="34" charset="0"/>
              </a:rPr>
              <a:t>Business Strategy</a:t>
            </a:r>
          </a:p>
        </p:txBody>
      </p:sp>
      <p:sp>
        <p:nvSpPr>
          <p:cNvPr id="765957" name="Text Box 5">
            <a:extLst>
              <a:ext uri="{FF2B5EF4-FFF2-40B4-BE49-F238E27FC236}">
                <a16:creationId xmlns:a16="http://schemas.microsoft.com/office/drawing/2014/main" id="{E3C2BC7C-B032-5A2B-EA3A-61E2786DF18E}"/>
              </a:ext>
            </a:extLst>
          </p:cNvPr>
          <p:cNvSpPr txBox="1">
            <a:spLocks noChangeArrowheads="1"/>
          </p:cNvSpPr>
          <p:nvPr/>
        </p:nvSpPr>
        <p:spPr bwMode="auto">
          <a:xfrm>
            <a:off x="5241925" y="4194175"/>
            <a:ext cx="2209800" cy="860425"/>
          </a:xfrm>
          <a:prstGeom prst="rect">
            <a:avLst/>
          </a:prstGeom>
          <a:noFill/>
          <a:ln w="3810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spcBef>
                <a:spcPct val="50000"/>
              </a:spcBef>
            </a:pPr>
            <a:r>
              <a:rPr lang="en-US" altLang="el-GR" sz="2400" b="1">
                <a:latin typeface="Arial Narrow" panose="020B0606020202030204" pitchFamily="34" charset="0"/>
              </a:rPr>
              <a:t>Organizational Strategy</a:t>
            </a:r>
          </a:p>
        </p:txBody>
      </p:sp>
      <p:sp>
        <p:nvSpPr>
          <p:cNvPr id="765958" name="Text Box 6">
            <a:extLst>
              <a:ext uri="{FF2B5EF4-FFF2-40B4-BE49-F238E27FC236}">
                <a16:creationId xmlns:a16="http://schemas.microsoft.com/office/drawing/2014/main" id="{A96BF1E5-1B10-E032-2E9F-0E5E36FBDCC8}"/>
              </a:ext>
            </a:extLst>
          </p:cNvPr>
          <p:cNvSpPr txBox="1">
            <a:spLocks noChangeArrowheads="1"/>
          </p:cNvSpPr>
          <p:nvPr/>
        </p:nvSpPr>
        <p:spPr bwMode="auto">
          <a:xfrm>
            <a:off x="6502400" y="5445125"/>
            <a:ext cx="2533650" cy="898525"/>
          </a:xfrm>
          <a:prstGeom prst="rect">
            <a:avLst/>
          </a:prstGeom>
          <a:noFill/>
          <a:ln w="76200">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spcBef>
                <a:spcPct val="50000"/>
              </a:spcBef>
            </a:pPr>
            <a:r>
              <a:rPr lang="el-GR" altLang="el-GR" sz="2400" b="1">
                <a:latin typeface="Arial Narrow" panose="020B0606020202030204" pitchFamily="34" charset="0"/>
              </a:rPr>
              <a:t>Στρατηγική </a:t>
            </a:r>
            <a:r>
              <a:rPr lang="en-US" altLang="el-GR" sz="2400" b="1">
                <a:latin typeface="Arial Narrow" panose="020B0606020202030204" pitchFamily="34" charset="0"/>
              </a:rPr>
              <a:t>HR: </a:t>
            </a:r>
            <a:r>
              <a:rPr lang="el-GR" altLang="el-GR" sz="2400" b="1">
                <a:latin typeface="Arial Narrow" panose="020B0606020202030204" pitchFamily="34" charset="0"/>
              </a:rPr>
              <a:t>Ικανότητα</a:t>
            </a:r>
            <a:endParaRPr lang="en-US" altLang="el-GR" sz="2400" b="1">
              <a:latin typeface="Arial Narrow" panose="020B0606020202030204" pitchFamily="34" charset="0"/>
            </a:endParaRPr>
          </a:p>
        </p:txBody>
      </p:sp>
      <p:cxnSp>
        <p:nvCxnSpPr>
          <p:cNvPr id="765959" name="AutoShape 7">
            <a:extLst>
              <a:ext uri="{FF2B5EF4-FFF2-40B4-BE49-F238E27FC236}">
                <a16:creationId xmlns:a16="http://schemas.microsoft.com/office/drawing/2014/main" id="{D85C26C8-6EE1-F7A7-CFC0-750B2E74DAA3}"/>
              </a:ext>
            </a:extLst>
          </p:cNvPr>
          <p:cNvCxnSpPr>
            <a:cxnSpLocks noChangeShapeType="1"/>
            <a:stCxn id="19472" idx="2"/>
            <a:endCxn id="765956" idx="1"/>
          </p:cNvCxnSpPr>
          <p:nvPr/>
        </p:nvCxnSpPr>
        <p:spPr bwMode="auto">
          <a:xfrm rot="16200000" flipH="1">
            <a:off x="3267869" y="2813844"/>
            <a:ext cx="590550" cy="684212"/>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765960" name="AutoShape 8">
            <a:extLst>
              <a:ext uri="{FF2B5EF4-FFF2-40B4-BE49-F238E27FC236}">
                <a16:creationId xmlns:a16="http://schemas.microsoft.com/office/drawing/2014/main" id="{CB2FA0DD-979B-2B32-23B1-4F54C9E9C29E}"/>
              </a:ext>
            </a:extLst>
          </p:cNvPr>
          <p:cNvCxnSpPr>
            <a:cxnSpLocks noChangeShapeType="1"/>
            <a:stCxn id="765956" idx="1"/>
            <a:endCxn id="765957" idx="1"/>
          </p:cNvCxnSpPr>
          <p:nvPr/>
        </p:nvCxnSpPr>
        <p:spPr bwMode="auto">
          <a:xfrm rot="10800000" flipH="1" flipV="1">
            <a:off x="3905250" y="3451225"/>
            <a:ext cx="1317625" cy="1173163"/>
          </a:xfrm>
          <a:prstGeom prst="bentConnector3">
            <a:avLst>
              <a:gd name="adj1" fmla="val -15903"/>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765961" name="AutoShape 9">
            <a:extLst>
              <a:ext uri="{FF2B5EF4-FFF2-40B4-BE49-F238E27FC236}">
                <a16:creationId xmlns:a16="http://schemas.microsoft.com/office/drawing/2014/main" id="{5AFCE369-C671-4CF1-3F10-C6140A7CBB7D}"/>
              </a:ext>
            </a:extLst>
          </p:cNvPr>
          <p:cNvCxnSpPr>
            <a:cxnSpLocks noChangeShapeType="1"/>
            <a:stCxn id="765956" idx="2"/>
          </p:cNvCxnSpPr>
          <p:nvPr/>
        </p:nvCxnSpPr>
        <p:spPr bwMode="auto">
          <a:xfrm rot="16200000" flipH="1">
            <a:off x="5762625" y="3136900"/>
            <a:ext cx="400050" cy="1562100"/>
          </a:xfrm>
          <a:prstGeom prst="curvedConnector2">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765962" name="AutoShape 10">
            <a:extLst>
              <a:ext uri="{FF2B5EF4-FFF2-40B4-BE49-F238E27FC236}">
                <a16:creationId xmlns:a16="http://schemas.microsoft.com/office/drawing/2014/main" id="{51EF7FA7-1A8D-C042-4FBF-5ADDFCE97328}"/>
              </a:ext>
            </a:extLst>
          </p:cNvPr>
          <p:cNvCxnSpPr>
            <a:cxnSpLocks noChangeShapeType="1"/>
            <a:stCxn id="765957" idx="2"/>
            <a:endCxn id="765958" idx="1"/>
          </p:cNvCxnSpPr>
          <p:nvPr/>
        </p:nvCxnSpPr>
        <p:spPr bwMode="auto">
          <a:xfrm rot="16200000" flipH="1">
            <a:off x="5995194" y="5425281"/>
            <a:ext cx="820738" cy="117475"/>
          </a:xfrm>
          <a:prstGeom prst="bentConnector2">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grpSp>
        <p:nvGrpSpPr>
          <p:cNvPr id="3" name="Group 20">
            <a:extLst>
              <a:ext uri="{FF2B5EF4-FFF2-40B4-BE49-F238E27FC236}">
                <a16:creationId xmlns:a16="http://schemas.microsoft.com/office/drawing/2014/main" id="{D1ED3F83-1A80-3DCC-112B-589FB09742E6}"/>
              </a:ext>
            </a:extLst>
          </p:cNvPr>
          <p:cNvGrpSpPr>
            <a:grpSpLocks/>
          </p:cNvGrpSpPr>
          <p:nvPr/>
        </p:nvGrpSpPr>
        <p:grpSpPr bwMode="auto">
          <a:xfrm>
            <a:off x="4067175" y="2205038"/>
            <a:ext cx="3673475" cy="3436937"/>
            <a:chOff x="2562" y="1389"/>
            <a:chExt cx="2314" cy="2165"/>
          </a:xfrm>
        </p:grpSpPr>
        <p:sp>
          <p:nvSpPr>
            <p:cNvPr id="19470" name="Line 11">
              <a:extLst>
                <a:ext uri="{FF2B5EF4-FFF2-40B4-BE49-F238E27FC236}">
                  <a16:creationId xmlns:a16="http://schemas.microsoft.com/office/drawing/2014/main" id="{B23F59CB-12CB-69C2-6133-0A832410FC9B}"/>
                </a:ext>
              </a:extLst>
            </p:cNvPr>
            <p:cNvSpPr>
              <a:spLocks noChangeShapeType="1"/>
            </p:cNvSpPr>
            <p:nvPr/>
          </p:nvSpPr>
          <p:spPr bwMode="auto">
            <a:xfrm flipH="1" flipV="1">
              <a:off x="4876" y="1394"/>
              <a:ext cx="0" cy="2160"/>
            </a:xfrm>
            <a:prstGeom prst="line">
              <a:avLst/>
            </a:prstGeom>
            <a:noFill/>
            <a:ln w="28575">
              <a:solidFill>
                <a:schemeClr val="tx1"/>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71" name="Line 12">
              <a:extLst>
                <a:ext uri="{FF2B5EF4-FFF2-40B4-BE49-F238E27FC236}">
                  <a16:creationId xmlns:a16="http://schemas.microsoft.com/office/drawing/2014/main" id="{88922675-3C69-A6C1-314B-3FCB0F5AE121}"/>
                </a:ext>
              </a:extLst>
            </p:cNvPr>
            <p:cNvSpPr>
              <a:spLocks noChangeShapeType="1"/>
            </p:cNvSpPr>
            <p:nvPr/>
          </p:nvSpPr>
          <p:spPr bwMode="auto">
            <a:xfrm flipH="1" flipV="1">
              <a:off x="2562" y="1389"/>
              <a:ext cx="2314" cy="5"/>
            </a:xfrm>
            <a:prstGeom prst="line">
              <a:avLst/>
            </a:prstGeom>
            <a:noFill/>
            <a:ln w="28575">
              <a:solidFill>
                <a:schemeClr val="tx1"/>
              </a:solidFill>
              <a:prstDash val="lgDash"/>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765965" name="Rectangle 13">
            <a:extLst>
              <a:ext uri="{FF2B5EF4-FFF2-40B4-BE49-F238E27FC236}">
                <a16:creationId xmlns:a16="http://schemas.microsoft.com/office/drawing/2014/main" id="{5FA4A0F7-6FC5-4896-7F97-21B1D7CF4008}"/>
              </a:ext>
            </a:extLst>
          </p:cNvPr>
          <p:cNvSpPr>
            <a:spLocks noGrp="1" noChangeArrowheads="1"/>
          </p:cNvSpPr>
          <p:nvPr>
            <p:ph type="title" idx="4294967295"/>
          </p:nvPr>
        </p:nvSpPr>
        <p:spPr>
          <a:xfrm>
            <a:off x="468313" y="476250"/>
            <a:ext cx="8675687" cy="561975"/>
          </a:xfrm>
        </p:spPr>
        <p:txBody>
          <a:bodyPr anchorCtr="0"/>
          <a:lstStyle/>
          <a:p>
            <a:pPr eaLnBrk="1" hangingPunct="1">
              <a:defRPr/>
            </a:pPr>
            <a:r>
              <a:rPr lang="el-GR" b="0"/>
              <a:t>Η ΔΑΔ αφορά την </a:t>
            </a:r>
            <a:r>
              <a:rPr lang="el-GR" b="0">
                <a:solidFill>
                  <a:schemeClr val="tx1"/>
                </a:solidFill>
              </a:rPr>
              <a:t>εργασιακή ικανότητα</a:t>
            </a:r>
            <a:endParaRPr lang="en-US" b="0">
              <a:solidFill>
                <a:schemeClr val="tx1"/>
              </a:solidFill>
            </a:endParaRPr>
          </a:p>
        </p:txBody>
      </p:sp>
      <p:sp>
        <p:nvSpPr>
          <p:cNvPr id="765970" name="AutoShape 18">
            <a:extLst>
              <a:ext uri="{FF2B5EF4-FFF2-40B4-BE49-F238E27FC236}">
                <a16:creationId xmlns:a16="http://schemas.microsoft.com/office/drawing/2014/main" id="{693DB82D-DDE8-C40E-A11F-6BB7EF6A1DC3}"/>
              </a:ext>
            </a:extLst>
          </p:cNvPr>
          <p:cNvSpPr>
            <a:spLocks noChangeArrowheads="1"/>
          </p:cNvSpPr>
          <p:nvPr/>
        </p:nvSpPr>
        <p:spPr bwMode="auto">
          <a:xfrm>
            <a:off x="1116013" y="2781300"/>
            <a:ext cx="2519362" cy="3527425"/>
          </a:xfrm>
          <a:prstGeom prst="rightArrowCallout">
            <a:avLst>
              <a:gd name="adj1" fmla="val 17605"/>
              <a:gd name="adj2" fmla="val 35003"/>
              <a:gd name="adj3" fmla="val 17264"/>
              <a:gd name="adj4" fmla="val 66667"/>
            </a:avLst>
          </a:prstGeom>
          <a:solidFill>
            <a:srgbClr val="000080"/>
          </a:solidFill>
          <a:ln w="9525" algn="ctr">
            <a:solidFill>
              <a:schemeClr val="tx1"/>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nSpc>
                <a:spcPct val="70000"/>
              </a:lnSpc>
              <a:spcBef>
                <a:spcPct val="50000"/>
              </a:spcBef>
            </a:pPr>
            <a:r>
              <a:rPr lang="el-GR" altLang="el-GR" b="1" i="1">
                <a:solidFill>
                  <a:schemeClr val="bg1"/>
                </a:solidFill>
                <a:latin typeface="Arial Narrow" panose="020B0606020202030204" pitchFamily="34" charset="0"/>
              </a:rPr>
              <a:t>Όταν απαιτείς μία υψηλή ποιότητα ανθρώπινου δυναμικού διαθέσιμου για να ανταπεξέλθει στους στρατηγικούς στόχους</a:t>
            </a:r>
            <a:r>
              <a:rPr lang="en-US" altLang="el-GR" b="1" i="1">
                <a:solidFill>
                  <a:schemeClr val="bg1"/>
                </a:solidFill>
                <a:latin typeface="Arial Narrow" panose="020B0606020202030204" pitchFamily="34" charset="0"/>
              </a:rPr>
              <a:t>, </a:t>
            </a:r>
            <a:r>
              <a:rPr lang="el-GR" altLang="el-GR" b="1" i="1">
                <a:solidFill>
                  <a:schemeClr val="bg1"/>
                </a:solidFill>
                <a:latin typeface="Arial Narrow" panose="020B0606020202030204" pitchFamily="34" charset="0"/>
              </a:rPr>
              <a:t>πρέπει πρωτίστως να κατανοούμε τις παρούσες και τις μελλοντικές ικανότητες εργασίας</a:t>
            </a:r>
            <a:endParaRPr lang="en-US" altLang="el-GR" b="1" i="1">
              <a:solidFill>
                <a:schemeClr val="bg1"/>
              </a:solidFill>
              <a:latin typeface="Arial Narrow" panose="020B060602020203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par>
                          <p:cTn id="15" fill="hold" nodeType="afterGroup">
                            <p:stCondLst>
                              <p:cond delay="1000"/>
                            </p:stCondLst>
                            <p:childTnLst>
                              <p:par>
                                <p:cTn id="16" presetID="23" presetClass="entr" presetSubtype="16" fill="hold" nodeType="afterEffect">
                                  <p:stCondLst>
                                    <p:cond delay="0"/>
                                  </p:stCondLst>
                                  <p:childTnLst>
                                    <p:set>
                                      <p:cBhvr>
                                        <p:cTn id="17" dur="1" fill="hold">
                                          <p:stCondLst>
                                            <p:cond delay="0"/>
                                          </p:stCondLst>
                                        </p:cTn>
                                        <p:tgtEl>
                                          <p:spTgt spid="765959"/>
                                        </p:tgtEl>
                                        <p:attrNameLst>
                                          <p:attrName>style.visibility</p:attrName>
                                        </p:attrNameLst>
                                      </p:cBhvr>
                                      <p:to>
                                        <p:strVal val="visible"/>
                                      </p:to>
                                    </p:set>
                                    <p:anim calcmode="lin" valueType="num">
                                      <p:cBhvr>
                                        <p:cTn id="18" dur="500" fill="hold"/>
                                        <p:tgtEl>
                                          <p:spTgt spid="765959"/>
                                        </p:tgtEl>
                                        <p:attrNameLst>
                                          <p:attrName>ppt_w</p:attrName>
                                        </p:attrNameLst>
                                      </p:cBhvr>
                                      <p:tavLst>
                                        <p:tav tm="0">
                                          <p:val>
                                            <p:fltVal val="0"/>
                                          </p:val>
                                        </p:tav>
                                        <p:tav tm="100000">
                                          <p:val>
                                            <p:strVal val="#ppt_w"/>
                                          </p:val>
                                        </p:tav>
                                      </p:tavLst>
                                    </p:anim>
                                    <p:anim calcmode="lin" valueType="num">
                                      <p:cBhvr>
                                        <p:cTn id="19" dur="500" fill="hold"/>
                                        <p:tgtEl>
                                          <p:spTgt spid="765959"/>
                                        </p:tgtEl>
                                        <p:attrNameLst>
                                          <p:attrName>ppt_h</p:attrName>
                                        </p:attrNameLst>
                                      </p:cBhvr>
                                      <p:tavLst>
                                        <p:tav tm="0">
                                          <p:val>
                                            <p:fltVal val="0"/>
                                          </p:val>
                                        </p:tav>
                                        <p:tav tm="100000">
                                          <p:val>
                                            <p:strVal val="#ppt_h"/>
                                          </p:val>
                                        </p:tav>
                                      </p:tavLst>
                                    </p:anim>
                                  </p:childTnLst>
                                </p:cTn>
                              </p:par>
                              <p:par>
                                <p:cTn id="20" presetID="23" presetClass="entr" presetSubtype="16" fill="hold" grpId="0" nodeType="withEffect">
                                  <p:stCondLst>
                                    <p:cond delay="0"/>
                                  </p:stCondLst>
                                  <p:childTnLst>
                                    <p:set>
                                      <p:cBhvr>
                                        <p:cTn id="21" dur="1" fill="hold">
                                          <p:stCondLst>
                                            <p:cond delay="0"/>
                                          </p:stCondLst>
                                        </p:cTn>
                                        <p:tgtEl>
                                          <p:spTgt spid="765956"/>
                                        </p:tgtEl>
                                        <p:attrNameLst>
                                          <p:attrName>style.visibility</p:attrName>
                                        </p:attrNameLst>
                                      </p:cBhvr>
                                      <p:to>
                                        <p:strVal val="visible"/>
                                      </p:to>
                                    </p:set>
                                    <p:anim calcmode="lin" valueType="num">
                                      <p:cBhvr>
                                        <p:cTn id="22" dur="500" fill="hold"/>
                                        <p:tgtEl>
                                          <p:spTgt spid="765956"/>
                                        </p:tgtEl>
                                        <p:attrNameLst>
                                          <p:attrName>ppt_w</p:attrName>
                                        </p:attrNameLst>
                                      </p:cBhvr>
                                      <p:tavLst>
                                        <p:tav tm="0">
                                          <p:val>
                                            <p:fltVal val="0"/>
                                          </p:val>
                                        </p:tav>
                                        <p:tav tm="100000">
                                          <p:val>
                                            <p:strVal val="#ppt_w"/>
                                          </p:val>
                                        </p:tav>
                                      </p:tavLst>
                                    </p:anim>
                                    <p:anim calcmode="lin" valueType="num">
                                      <p:cBhvr>
                                        <p:cTn id="23" dur="500" fill="hold"/>
                                        <p:tgtEl>
                                          <p:spTgt spid="765956"/>
                                        </p:tgtEl>
                                        <p:attrNameLst>
                                          <p:attrName>ppt_h</p:attrName>
                                        </p:attrNameLst>
                                      </p:cBhvr>
                                      <p:tavLst>
                                        <p:tav tm="0">
                                          <p:val>
                                            <p:fltVal val="0"/>
                                          </p:val>
                                        </p:tav>
                                        <p:tav tm="100000">
                                          <p:val>
                                            <p:strVal val="#ppt_h"/>
                                          </p:val>
                                        </p:tav>
                                      </p:tavLst>
                                    </p:anim>
                                  </p:childTnLst>
                                </p:cTn>
                              </p:par>
                            </p:childTnLst>
                          </p:cTn>
                        </p:par>
                        <p:par>
                          <p:cTn id="24" fill="hold" nodeType="afterGroup">
                            <p:stCondLst>
                              <p:cond delay="1500"/>
                            </p:stCondLst>
                            <p:childTnLst>
                              <p:par>
                                <p:cTn id="25" presetID="23" presetClass="entr" presetSubtype="16" fill="hold" nodeType="afterEffect">
                                  <p:stCondLst>
                                    <p:cond delay="0"/>
                                  </p:stCondLst>
                                  <p:childTnLst>
                                    <p:set>
                                      <p:cBhvr>
                                        <p:cTn id="26" dur="1" fill="hold">
                                          <p:stCondLst>
                                            <p:cond delay="0"/>
                                          </p:stCondLst>
                                        </p:cTn>
                                        <p:tgtEl>
                                          <p:spTgt spid="765960"/>
                                        </p:tgtEl>
                                        <p:attrNameLst>
                                          <p:attrName>style.visibility</p:attrName>
                                        </p:attrNameLst>
                                      </p:cBhvr>
                                      <p:to>
                                        <p:strVal val="visible"/>
                                      </p:to>
                                    </p:set>
                                    <p:anim calcmode="lin" valueType="num">
                                      <p:cBhvr>
                                        <p:cTn id="27" dur="500" fill="hold"/>
                                        <p:tgtEl>
                                          <p:spTgt spid="765960"/>
                                        </p:tgtEl>
                                        <p:attrNameLst>
                                          <p:attrName>ppt_w</p:attrName>
                                        </p:attrNameLst>
                                      </p:cBhvr>
                                      <p:tavLst>
                                        <p:tav tm="0">
                                          <p:val>
                                            <p:fltVal val="0"/>
                                          </p:val>
                                        </p:tav>
                                        <p:tav tm="100000">
                                          <p:val>
                                            <p:strVal val="#ppt_w"/>
                                          </p:val>
                                        </p:tav>
                                      </p:tavLst>
                                    </p:anim>
                                    <p:anim calcmode="lin" valueType="num">
                                      <p:cBhvr>
                                        <p:cTn id="28" dur="500" fill="hold"/>
                                        <p:tgtEl>
                                          <p:spTgt spid="765960"/>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765957"/>
                                        </p:tgtEl>
                                        <p:attrNameLst>
                                          <p:attrName>style.visibility</p:attrName>
                                        </p:attrNameLst>
                                      </p:cBhvr>
                                      <p:to>
                                        <p:strVal val="visible"/>
                                      </p:to>
                                    </p:set>
                                    <p:anim calcmode="lin" valueType="num">
                                      <p:cBhvr>
                                        <p:cTn id="31" dur="500" fill="hold"/>
                                        <p:tgtEl>
                                          <p:spTgt spid="765957"/>
                                        </p:tgtEl>
                                        <p:attrNameLst>
                                          <p:attrName>ppt_w</p:attrName>
                                        </p:attrNameLst>
                                      </p:cBhvr>
                                      <p:tavLst>
                                        <p:tav tm="0">
                                          <p:val>
                                            <p:fltVal val="0"/>
                                          </p:val>
                                        </p:tav>
                                        <p:tav tm="100000">
                                          <p:val>
                                            <p:strVal val="#ppt_w"/>
                                          </p:val>
                                        </p:tav>
                                      </p:tavLst>
                                    </p:anim>
                                    <p:anim calcmode="lin" valueType="num">
                                      <p:cBhvr>
                                        <p:cTn id="32" dur="500" fill="hold"/>
                                        <p:tgtEl>
                                          <p:spTgt spid="765957"/>
                                        </p:tgtEl>
                                        <p:attrNameLst>
                                          <p:attrName>ppt_h</p:attrName>
                                        </p:attrNameLst>
                                      </p:cBhvr>
                                      <p:tavLst>
                                        <p:tav tm="0">
                                          <p:val>
                                            <p:fltVal val="0"/>
                                          </p:val>
                                        </p:tav>
                                        <p:tav tm="100000">
                                          <p:val>
                                            <p:strVal val="#ppt_h"/>
                                          </p:val>
                                        </p:tav>
                                      </p:tavLst>
                                    </p:anim>
                                  </p:childTnLst>
                                </p:cTn>
                              </p:par>
                            </p:childTnLst>
                          </p:cTn>
                        </p:par>
                        <p:par>
                          <p:cTn id="33" fill="hold" nodeType="afterGroup">
                            <p:stCondLst>
                              <p:cond delay="2000"/>
                            </p:stCondLst>
                            <p:childTnLst>
                              <p:par>
                                <p:cTn id="34" presetID="30" presetClass="entr" presetSubtype="0" fill="hold" nodeType="afterEffect">
                                  <p:stCondLst>
                                    <p:cond delay="0"/>
                                  </p:stCondLst>
                                  <p:childTnLst>
                                    <p:set>
                                      <p:cBhvr>
                                        <p:cTn id="35" dur="1" fill="hold">
                                          <p:stCondLst>
                                            <p:cond delay="0"/>
                                          </p:stCondLst>
                                        </p:cTn>
                                        <p:tgtEl>
                                          <p:spTgt spid="765961"/>
                                        </p:tgtEl>
                                        <p:attrNameLst>
                                          <p:attrName>style.visibility</p:attrName>
                                        </p:attrNameLst>
                                      </p:cBhvr>
                                      <p:to>
                                        <p:strVal val="visible"/>
                                      </p:to>
                                    </p:set>
                                    <p:animEffect transition="in" filter="fade">
                                      <p:cBhvr>
                                        <p:cTn id="36" dur="800" decel="100000"/>
                                        <p:tgtEl>
                                          <p:spTgt spid="765961"/>
                                        </p:tgtEl>
                                      </p:cBhvr>
                                    </p:animEffect>
                                    <p:anim calcmode="lin" valueType="num">
                                      <p:cBhvr>
                                        <p:cTn id="37" dur="800" decel="100000" fill="hold"/>
                                        <p:tgtEl>
                                          <p:spTgt spid="765961"/>
                                        </p:tgtEl>
                                        <p:attrNameLst>
                                          <p:attrName>style.rotation</p:attrName>
                                        </p:attrNameLst>
                                      </p:cBhvr>
                                      <p:tavLst>
                                        <p:tav tm="0">
                                          <p:val>
                                            <p:fltVal val="-90"/>
                                          </p:val>
                                        </p:tav>
                                        <p:tav tm="100000">
                                          <p:val>
                                            <p:fltVal val="0"/>
                                          </p:val>
                                        </p:tav>
                                      </p:tavLst>
                                    </p:anim>
                                    <p:anim calcmode="lin" valueType="num">
                                      <p:cBhvr>
                                        <p:cTn id="38" dur="800" decel="100000" fill="hold"/>
                                        <p:tgtEl>
                                          <p:spTgt spid="765961"/>
                                        </p:tgtEl>
                                        <p:attrNameLst>
                                          <p:attrName>ppt_x</p:attrName>
                                        </p:attrNameLst>
                                      </p:cBhvr>
                                      <p:tavLst>
                                        <p:tav tm="0">
                                          <p:val>
                                            <p:strVal val="#ppt_x+0.4"/>
                                          </p:val>
                                        </p:tav>
                                        <p:tav tm="100000">
                                          <p:val>
                                            <p:strVal val="#ppt_x-0.05"/>
                                          </p:val>
                                        </p:tav>
                                      </p:tavLst>
                                    </p:anim>
                                    <p:anim calcmode="lin" valueType="num">
                                      <p:cBhvr>
                                        <p:cTn id="39" dur="800" decel="100000" fill="hold"/>
                                        <p:tgtEl>
                                          <p:spTgt spid="765961"/>
                                        </p:tgtEl>
                                        <p:attrNameLst>
                                          <p:attrName>ppt_y</p:attrName>
                                        </p:attrNameLst>
                                      </p:cBhvr>
                                      <p:tavLst>
                                        <p:tav tm="0">
                                          <p:val>
                                            <p:strVal val="#ppt_y-0.4"/>
                                          </p:val>
                                        </p:tav>
                                        <p:tav tm="100000">
                                          <p:val>
                                            <p:strVal val="#ppt_y+0.1"/>
                                          </p:val>
                                        </p:tav>
                                      </p:tavLst>
                                    </p:anim>
                                    <p:anim calcmode="lin" valueType="num">
                                      <p:cBhvr>
                                        <p:cTn id="40" dur="200" accel="100000" fill="hold">
                                          <p:stCondLst>
                                            <p:cond delay="800"/>
                                          </p:stCondLst>
                                        </p:cTn>
                                        <p:tgtEl>
                                          <p:spTgt spid="765961"/>
                                        </p:tgtEl>
                                        <p:attrNameLst>
                                          <p:attrName>ppt_x</p:attrName>
                                        </p:attrNameLst>
                                      </p:cBhvr>
                                      <p:tavLst>
                                        <p:tav tm="0">
                                          <p:val>
                                            <p:strVal val="#ppt_x-0.05"/>
                                          </p:val>
                                        </p:tav>
                                        <p:tav tm="100000">
                                          <p:val>
                                            <p:strVal val="#ppt_x"/>
                                          </p:val>
                                        </p:tav>
                                      </p:tavLst>
                                    </p:anim>
                                    <p:anim calcmode="lin" valueType="num">
                                      <p:cBhvr>
                                        <p:cTn id="41" dur="200" accel="100000" fill="hold">
                                          <p:stCondLst>
                                            <p:cond delay="800"/>
                                          </p:stCondLst>
                                        </p:cTn>
                                        <p:tgtEl>
                                          <p:spTgt spid="765961"/>
                                        </p:tgtEl>
                                        <p:attrNameLst>
                                          <p:attrName>ppt_y</p:attrName>
                                        </p:attrNameLst>
                                      </p:cBhvr>
                                      <p:tavLst>
                                        <p:tav tm="0">
                                          <p:val>
                                            <p:strVal val="#ppt_y+0.1"/>
                                          </p:val>
                                        </p:tav>
                                        <p:tav tm="100000">
                                          <p:val>
                                            <p:strVal val="#ppt_y"/>
                                          </p:val>
                                        </p:tav>
                                      </p:tavLst>
                                    </p:anim>
                                  </p:childTnLst>
                                </p:cTn>
                              </p:par>
                            </p:childTnLst>
                          </p:cTn>
                        </p:par>
                        <p:par>
                          <p:cTn id="42" fill="hold" nodeType="afterGroup">
                            <p:stCondLst>
                              <p:cond delay="3000"/>
                            </p:stCondLst>
                            <p:childTnLst>
                              <p:par>
                                <p:cTn id="43" presetID="23" presetClass="entr" presetSubtype="16" fill="hold" nodeType="afterEffect">
                                  <p:stCondLst>
                                    <p:cond delay="0"/>
                                  </p:stCondLst>
                                  <p:childTnLst>
                                    <p:set>
                                      <p:cBhvr>
                                        <p:cTn id="44" dur="1" fill="hold">
                                          <p:stCondLst>
                                            <p:cond delay="0"/>
                                          </p:stCondLst>
                                        </p:cTn>
                                        <p:tgtEl>
                                          <p:spTgt spid="765962"/>
                                        </p:tgtEl>
                                        <p:attrNameLst>
                                          <p:attrName>style.visibility</p:attrName>
                                        </p:attrNameLst>
                                      </p:cBhvr>
                                      <p:to>
                                        <p:strVal val="visible"/>
                                      </p:to>
                                    </p:set>
                                    <p:anim calcmode="lin" valueType="num">
                                      <p:cBhvr>
                                        <p:cTn id="45" dur="500" fill="hold"/>
                                        <p:tgtEl>
                                          <p:spTgt spid="765962"/>
                                        </p:tgtEl>
                                        <p:attrNameLst>
                                          <p:attrName>ppt_w</p:attrName>
                                        </p:attrNameLst>
                                      </p:cBhvr>
                                      <p:tavLst>
                                        <p:tav tm="0">
                                          <p:val>
                                            <p:fltVal val="0"/>
                                          </p:val>
                                        </p:tav>
                                        <p:tav tm="100000">
                                          <p:val>
                                            <p:strVal val="#ppt_w"/>
                                          </p:val>
                                        </p:tav>
                                      </p:tavLst>
                                    </p:anim>
                                    <p:anim calcmode="lin" valueType="num">
                                      <p:cBhvr>
                                        <p:cTn id="46" dur="500" fill="hold"/>
                                        <p:tgtEl>
                                          <p:spTgt spid="765962"/>
                                        </p:tgtEl>
                                        <p:attrNameLst>
                                          <p:attrName>ppt_h</p:attrName>
                                        </p:attrNameLst>
                                      </p:cBhvr>
                                      <p:tavLst>
                                        <p:tav tm="0">
                                          <p:val>
                                            <p:fltVal val="0"/>
                                          </p:val>
                                        </p:tav>
                                        <p:tav tm="100000">
                                          <p:val>
                                            <p:strVal val="#ppt_h"/>
                                          </p:val>
                                        </p:tav>
                                      </p:tavLst>
                                    </p:anim>
                                  </p:childTnLst>
                                </p:cTn>
                              </p:par>
                              <p:par>
                                <p:cTn id="47" presetID="23" presetClass="entr" presetSubtype="16" fill="hold" grpId="0" nodeType="withEffect">
                                  <p:stCondLst>
                                    <p:cond delay="0"/>
                                  </p:stCondLst>
                                  <p:childTnLst>
                                    <p:set>
                                      <p:cBhvr>
                                        <p:cTn id="48" dur="1" fill="hold">
                                          <p:stCondLst>
                                            <p:cond delay="0"/>
                                          </p:stCondLst>
                                        </p:cTn>
                                        <p:tgtEl>
                                          <p:spTgt spid="765958"/>
                                        </p:tgtEl>
                                        <p:attrNameLst>
                                          <p:attrName>style.visibility</p:attrName>
                                        </p:attrNameLst>
                                      </p:cBhvr>
                                      <p:to>
                                        <p:strVal val="visible"/>
                                      </p:to>
                                    </p:set>
                                    <p:anim calcmode="lin" valueType="num">
                                      <p:cBhvr>
                                        <p:cTn id="49" dur="500" fill="hold"/>
                                        <p:tgtEl>
                                          <p:spTgt spid="765958"/>
                                        </p:tgtEl>
                                        <p:attrNameLst>
                                          <p:attrName>ppt_w</p:attrName>
                                        </p:attrNameLst>
                                      </p:cBhvr>
                                      <p:tavLst>
                                        <p:tav tm="0">
                                          <p:val>
                                            <p:fltVal val="0"/>
                                          </p:val>
                                        </p:tav>
                                        <p:tav tm="100000">
                                          <p:val>
                                            <p:strVal val="#ppt_w"/>
                                          </p:val>
                                        </p:tav>
                                      </p:tavLst>
                                    </p:anim>
                                    <p:anim calcmode="lin" valueType="num">
                                      <p:cBhvr>
                                        <p:cTn id="50" dur="500" fill="hold"/>
                                        <p:tgtEl>
                                          <p:spTgt spid="765958"/>
                                        </p:tgtEl>
                                        <p:attrNameLst>
                                          <p:attrName>ppt_h</p:attrName>
                                        </p:attrNameLst>
                                      </p:cBhvr>
                                      <p:tavLst>
                                        <p:tav tm="0">
                                          <p:val>
                                            <p:fltVal val="0"/>
                                          </p:val>
                                        </p:tav>
                                        <p:tav tm="100000">
                                          <p:val>
                                            <p:strVal val="#ppt_h"/>
                                          </p:val>
                                        </p:tav>
                                      </p:tavLst>
                                    </p:anim>
                                  </p:childTnLst>
                                </p:cTn>
                              </p:par>
                              <p:par>
                                <p:cTn id="51" presetID="23" presetClass="entr" presetSubtype="288" fill="hold" nodeType="with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500" fill="hold"/>
                                        <p:tgtEl>
                                          <p:spTgt spid="3"/>
                                        </p:tgtEl>
                                        <p:attrNameLst>
                                          <p:attrName>ppt_w</p:attrName>
                                        </p:attrNameLst>
                                      </p:cBhvr>
                                      <p:tavLst>
                                        <p:tav tm="0">
                                          <p:val>
                                            <p:strVal val="4/3*#ppt_w"/>
                                          </p:val>
                                        </p:tav>
                                        <p:tav tm="100000">
                                          <p:val>
                                            <p:strVal val="#ppt_w"/>
                                          </p:val>
                                        </p:tav>
                                      </p:tavLst>
                                    </p:anim>
                                    <p:anim calcmode="lin" valueType="num">
                                      <p:cBhvr>
                                        <p:cTn id="54" dur="500" fill="hold"/>
                                        <p:tgtEl>
                                          <p:spTgt spid="3"/>
                                        </p:tgtEl>
                                        <p:attrNameLst>
                                          <p:attrName>ppt_h</p:attrName>
                                        </p:attrNameLst>
                                      </p:cBhvr>
                                      <p:tavLst>
                                        <p:tav tm="0">
                                          <p:val>
                                            <p:strVal val="4/3*#ppt_h"/>
                                          </p:val>
                                        </p:tav>
                                        <p:tav tm="100000">
                                          <p:val>
                                            <p:strVal val="#ppt_h"/>
                                          </p:val>
                                        </p:tav>
                                      </p:tavLst>
                                    </p:anim>
                                  </p:childTnLst>
                                </p:cTn>
                              </p:par>
                            </p:childTnLst>
                          </p:cTn>
                        </p:par>
                        <p:par>
                          <p:cTn id="55" fill="hold" nodeType="afterGroup">
                            <p:stCondLst>
                              <p:cond delay="3500"/>
                            </p:stCondLst>
                            <p:childTnLst>
                              <p:par>
                                <p:cTn id="56" presetID="30" presetClass="entr" presetSubtype="0" fill="hold" grpId="0" nodeType="afterEffect">
                                  <p:stCondLst>
                                    <p:cond delay="0"/>
                                  </p:stCondLst>
                                  <p:childTnLst>
                                    <p:set>
                                      <p:cBhvr>
                                        <p:cTn id="57" dur="1" fill="hold">
                                          <p:stCondLst>
                                            <p:cond delay="0"/>
                                          </p:stCondLst>
                                        </p:cTn>
                                        <p:tgtEl>
                                          <p:spTgt spid="765970"/>
                                        </p:tgtEl>
                                        <p:attrNameLst>
                                          <p:attrName>style.visibility</p:attrName>
                                        </p:attrNameLst>
                                      </p:cBhvr>
                                      <p:to>
                                        <p:strVal val="visible"/>
                                      </p:to>
                                    </p:set>
                                    <p:animEffect transition="in" filter="fade">
                                      <p:cBhvr>
                                        <p:cTn id="58" dur="800" decel="100000"/>
                                        <p:tgtEl>
                                          <p:spTgt spid="765970"/>
                                        </p:tgtEl>
                                      </p:cBhvr>
                                    </p:animEffect>
                                    <p:anim calcmode="lin" valueType="num">
                                      <p:cBhvr>
                                        <p:cTn id="59" dur="800" decel="100000" fill="hold"/>
                                        <p:tgtEl>
                                          <p:spTgt spid="765970"/>
                                        </p:tgtEl>
                                        <p:attrNameLst>
                                          <p:attrName>style.rotation</p:attrName>
                                        </p:attrNameLst>
                                      </p:cBhvr>
                                      <p:tavLst>
                                        <p:tav tm="0">
                                          <p:val>
                                            <p:fltVal val="-90"/>
                                          </p:val>
                                        </p:tav>
                                        <p:tav tm="100000">
                                          <p:val>
                                            <p:fltVal val="0"/>
                                          </p:val>
                                        </p:tav>
                                      </p:tavLst>
                                    </p:anim>
                                    <p:anim calcmode="lin" valueType="num">
                                      <p:cBhvr>
                                        <p:cTn id="60" dur="800" decel="100000" fill="hold"/>
                                        <p:tgtEl>
                                          <p:spTgt spid="765970"/>
                                        </p:tgtEl>
                                        <p:attrNameLst>
                                          <p:attrName>ppt_x</p:attrName>
                                        </p:attrNameLst>
                                      </p:cBhvr>
                                      <p:tavLst>
                                        <p:tav tm="0">
                                          <p:val>
                                            <p:strVal val="#ppt_x+0.4"/>
                                          </p:val>
                                        </p:tav>
                                        <p:tav tm="100000">
                                          <p:val>
                                            <p:strVal val="#ppt_x-0.05"/>
                                          </p:val>
                                        </p:tav>
                                      </p:tavLst>
                                    </p:anim>
                                    <p:anim calcmode="lin" valueType="num">
                                      <p:cBhvr>
                                        <p:cTn id="61" dur="800" decel="100000" fill="hold"/>
                                        <p:tgtEl>
                                          <p:spTgt spid="765970"/>
                                        </p:tgtEl>
                                        <p:attrNameLst>
                                          <p:attrName>ppt_y</p:attrName>
                                        </p:attrNameLst>
                                      </p:cBhvr>
                                      <p:tavLst>
                                        <p:tav tm="0">
                                          <p:val>
                                            <p:strVal val="#ppt_y-0.4"/>
                                          </p:val>
                                        </p:tav>
                                        <p:tav tm="100000">
                                          <p:val>
                                            <p:strVal val="#ppt_y+0.1"/>
                                          </p:val>
                                        </p:tav>
                                      </p:tavLst>
                                    </p:anim>
                                    <p:anim calcmode="lin" valueType="num">
                                      <p:cBhvr>
                                        <p:cTn id="62" dur="200" accel="100000" fill="hold">
                                          <p:stCondLst>
                                            <p:cond delay="800"/>
                                          </p:stCondLst>
                                        </p:cTn>
                                        <p:tgtEl>
                                          <p:spTgt spid="765970"/>
                                        </p:tgtEl>
                                        <p:attrNameLst>
                                          <p:attrName>ppt_x</p:attrName>
                                        </p:attrNameLst>
                                      </p:cBhvr>
                                      <p:tavLst>
                                        <p:tav tm="0">
                                          <p:val>
                                            <p:strVal val="#ppt_x-0.05"/>
                                          </p:val>
                                        </p:tav>
                                        <p:tav tm="100000">
                                          <p:val>
                                            <p:strVal val="#ppt_x"/>
                                          </p:val>
                                        </p:tav>
                                      </p:tavLst>
                                    </p:anim>
                                    <p:anim calcmode="lin" valueType="num">
                                      <p:cBhvr>
                                        <p:cTn id="63" dur="200" accel="100000" fill="hold">
                                          <p:stCondLst>
                                            <p:cond delay="800"/>
                                          </p:stCondLst>
                                        </p:cTn>
                                        <p:tgtEl>
                                          <p:spTgt spid="76597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5956" grpId="0" animBg="1"/>
      <p:bldP spid="765957" grpId="0" animBg="1"/>
      <p:bldP spid="765958" grpId="0" animBg="1"/>
      <p:bldP spid="76597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5D6AEC6E-F531-4237-ECC1-E2053D6AD634}"/>
              </a:ext>
            </a:extLst>
          </p:cNvPr>
          <p:cNvSpPr>
            <a:spLocks noGrp="1"/>
          </p:cNvSpPr>
          <p:nvPr>
            <p:ph type="title"/>
          </p:nvPr>
        </p:nvSpPr>
        <p:spPr/>
        <p:txBody>
          <a:bodyPr/>
          <a:lstStyle/>
          <a:p>
            <a:pPr eaLnBrk="1" hangingPunct="1">
              <a:defRPr/>
            </a:pPr>
            <a:r>
              <a:rPr lang="el-GR" dirty="0"/>
              <a:t>ΔΑΠ και στελέχη γραμμής</a:t>
            </a:r>
          </a:p>
        </p:txBody>
      </p:sp>
      <p:sp>
        <p:nvSpPr>
          <p:cNvPr id="3" name="2 - Θέση περιεχομένου">
            <a:extLst>
              <a:ext uri="{FF2B5EF4-FFF2-40B4-BE49-F238E27FC236}">
                <a16:creationId xmlns:a16="http://schemas.microsoft.com/office/drawing/2014/main" id="{6826B4F5-0834-D489-C842-F8ADEC6C6676}"/>
              </a:ext>
            </a:extLst>
          </p:cNvPr>
          <p:cNvSpPr>
            <a:spLocks noGrp="1"/>
          </p:cNvSpPr>
          <p:nvPr>
            <p:ph idx="1"/>
          </p:nvPr>
        </p:nvSpPr>
        <p:spPr/>
        <p:txBody>
          <a:bodyPr>
            <a:normAutofit fontScale="92500" lnSpcReduction="20000"/>
          </a:bodyPr>
          <a:lstStyle/>
          <a:p>
            <a:pPr eaLnBrk="1" hangingPunct="1">
              <a:defRPr/>
            </a:pPr>
            <a:r>
              <a:rPr lang="el-GR" dirty="0"/>
              <a:t>Πρακτική εφαρμογή των καθημερινών λειτουργιών της ΔΑΠ.</a:t>
            </a:r>
          </a:p>
          <a:p>
            <a:pPr eaLnBrk="1" hangingPunct="1">
              <a:defRPr/>
            </a:pPr>
            <a:r>
              <a:rPr lang="el-GR" dirty="0"/>
              <a:t>Λειτουργία τμήματος ΔΑΠ ως Συμβουλευτικού Κέντρου</a:t>
            </a:r>
          </a:p>
          <a:p>
            <a:pPr eaLnBrk="1" hangingPunct="1">
              <a:defRPr/>
            </a:pPr>
            <a:r>
              <a:rPr lang="el-GR" dirty="0"/>
              <a:t>Ρόλοι οργανωτικής μονάδας ΔΑΠ :</a:t>
            </a:r>
          </a:p>
          <a:p>
            <a:pPr marL="722313" indent="-449263" eaLnBrk="1" hangingPunct="1">
              <a:buFont typeface="Wingdings" pitchFamily="2" charset="2"/>
              <a:buChar char="Ø"/>
              <a:defRPr/>
            </a:pPr>
            <a:r>
              <a:rPr lang="el-GR" dirty="0"/>
              <a:t>Επιτελικός</a:t>
            </a:r>
          </a:p>
          <a:p>
            <a:pPr marL="722313" indent="-449263" eaLnBrk="1" hangingPunct="1">
              <a:buFont typeface="Wingdings" pitchFamily="2" charset="2"/>
              <a:buChar char="Ø"/>
              <a:defRPr/>
            </a:pPr>
            <a:r>
              <a:rPr lang="el-GR" dirty="0"/>
              <a:t>Υποστηρικτικός </a:t>
            </a:r>
          </a:p>
          <a:p>
            <a:pPr marL="722313" indent="-449263" eaLnBrk="1" hangingPunct="1">
              <a:buFont typeface="Wingdings" pitchFamily="2" charset="2"/>
              <a:buChar char="Ø"/>
              <a:defRPr/>
            </a:pPr>
            <a:r>
              <a:rPr lang="el-GR" dirty="0"/>
              <a:t>Συμβουλευτικός</a:t>
            </a:r>
          </a:p>
          <a:p>
            <a:pPr marL="722313" indent="-449263" eaLnBrk="1" hangingPunct="1">
              <a:buFont typeface="Wingdings" pitchFamily="2" charset="2"/>
              <a:buChar char="Ø"/>
              <a:defRPr/>
            </a:pPr>
            <a:r>
              <a:rPr lang="el-GR" dirty="0"/>
              <a:t>Εποπτικός</a:t>
            </a:r>
          </a:p>
          <a:p>
            <a:pPr marL="722313" indent="-449263" eaLnBrk="1" hangingPunct="1">
              <a:buFont typeface="Wingdings" pitchFamily="2" charset="2"/>
              <a:buChar char="Ø"/>
              <a:defRPr/>
            </a:pPr>
            <a:r>
              <a:rPr lang="el-GR" dirty="0"/>
              <a:t>Εκτελεστικός</a:t>
            </a:r>
          </a:p>
          <a:p>
            <a:pPr eaLnBrk="1" hangingPunct="1">
              <a:defRPr/>
            </a:pP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357ABC35-4358-4931-0F48-DEDFB1270A7A}"/>
              </a:ext>
            </a:extLst>
          </p:cNvPr>
          <p:cNvSpPr>
            <a:spLocks noGrp="1"/>
          </p:cNvSpPr>
          <p:nvPr>
            <p:ph type="title"/>
          </p:nvPr>
        </p:nvSpPr>
        <p:spPr>
          <a:xfrm>
            <a:off x="428625" y="428625"/>
            <a:ext cx="8229600" cy="1398588"/>
          </a:xfrm>
        </p:spPr>
        <p:txBody>
          <a:bodyPr>
            <a:normAutofit fontScale="90000"/>
          </a:bodyPr>
          <a:lstStyle/>
          <a:p>
            <a:pPr eaLnBrk="1" hangingPunct="1">
              <a:defRPr/>
            </a:pPr>
            <a:r>
              <a:rPr lang="el-GR" dirty="0"/>
              <a:t>Αξιολόγηση Συμβολής ΔΑΠ στην επιχείρηση</a:t>
            </a:r>
          </a:p>
        </p:txBody>
      </p:sp>
      <p:sp>
        <p:nvSpPr>
          <p:cNvPr id="3" name="2 - Θέση περιεχομένου">
            <a:extLst>
              <a:ext uri="{FF2B5EF4-FFF2-40B4-BE49-F238E27FC236}">
                <a16:creationId xmlns:a16="http://schemas.microsoft.com/office/drawing/2014/main" id="{7137722A-1926-F99E-13D6-53234CA827E1}"/>
              </a:ext>
            </a:extLst>
          </p:cNvPr>
          <p:cNvSpPr>
            <a:spLocks noGrp="1"/>
          </p:cNvSpPr>
          <p:nvPr>
            <p:ph idx="1"/>
          </p:nvPr>
        </p:nvSpPr>
        <p:spPr>
          <a:xfrm>
            <a:off x="457200" y="2286000"/>
            <a:ext cx="8229600" cy="3810000"/>
          </a:xfrm>
        </p:spPr>
        <p:txBody>
          <a:bodyPr>
            <a:normAutofit fontScale="92500"/>
          </a:bodyPr>
          <a:lstStyle/>
          <a:p>
            <a:pPr eaLnBrk="1" hangingPunct="1">
              <a:defRPr/>
            </a:pPr>
            <a:r>
              <a:rPr lang="el-GR" dirty="0"/>
              <a:t>Κριτήρια αξιολόγησης ΔΑΠ κατά </a:t>
            </a:r>
            <a:r>
              <a:rPr lang="en-US" dirty="0"/>
              <a:t>Armstrong (1999)</a:t>
            </a:r>
          </a:p>
          <a:p>
            <a:pPr marL="800100" indent="-382588" eaLnBrk="1" hangingPunct="1">
              <a:lnSpc>
                <a:spcPct val="150000"/>
              </a:lnSpc>
              <a:buFont typeface="Wingdings" pitchFamily="2" charset="2"/>
              <a:buChar char="Ø"/>
              <a:defRPr/>
            </a:pPr>
            <a:r>
              <a:rPr lang="el-GR" dirty="0"/>
              <a:t>συνολικής λειτουργίας της επιχείρησης</a:t>
            </a:r>
          </a:p>
          <a:p>
            <a:pPr marL="800100" indent="-382588" eaLnBrk="1" hangingPunct="1">
              <a:lnSpc>
                <a:spcPct val="150000"/>
              </a:lnSpc>
              <a:buFont typeface="Wingdings" pitchFamily="2" charset="2"/>
              <a:buChar char="Ø"/>
              <a:defRPr/>
            </a:pPr>
            <a:r>
              <a:rPr lang="el-GR" dirty="0"/>
              <a:t>παρεχόμενων υπηρεσιών ΔΑΠ</a:t>
            </a:r>
          </a:p>
          <a:p>
            <a:pPr marL="800100" indent="-382588" eaLnBrk="1" hangingPunct="1">
              <a:lnSpc>
                <a:spcPct val="150000"/>
              </a:lnSpc>
              <a:buFont typeface="Wingdings" pitchFamily="2" charset="2"/>
              <a:buChar char="Ø"/>
              <a:defRPr/>
            </a:pPr>
            <a:r>
              <a:rPr lang="el-GR" dirty="0"/>
              <a:t>συμπεριφοράς εργαζομένων</a:t>
            </a:r>
          </a:p>
          <a:p>
            <a:pPr marL="800100" indent="-382588" eaLnBrk="1" hangingPunct="1">
              <a:lnSpc>
                <a:spcPct val="150000"/>
              </a:lnSpc>
              <a:buFont typeface="Wingdings" pitchFamily="2" charset="2"/>
              <a:buChar char="Ø"/>
              <a:defRPr/>
            </a:pPr>
            <a:r>
              <a:rPr lang="el-GR" dirty="0"/>
              <a:t>ικανοποίησης εργαζόμενων</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4 - Θέση αριθμού διαφάνειας">
            <a:extLst>
              <a:ext uri="{FF2B5EF4-FFF2-40B4-BE49-F238E27FC236}">
                <a16:creationId xmlns:a16="http://schemas.microsoft.com/office/drawing/2014/main" id="{710286BD-9F26-7FC1-EE65-4B3C59DC2EDD}"/>
              </a:ext>
            </a:extLst>
          </p:cNvPr>
          <p:cNvSpPr txBox="1">
            <a:spLocks noGrp="1"/>
          </p:cNvSpPr>
          <p:nvPr/>
        </p:nvSpPr>
        <p:spPr bwMode="auto">
          <a:xfrm>
            <a:off x="8316913" y="6453188"/>
            <a:ext cx="369887"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965935BA-E6A5-4AA0-A94E-776A40075503}" type="slidenum">
              <a:rPr lang="en-US" altLang="el-GR" sz="1000">
                <a:latin typeface="Arial" panose="020B0604020202020204" pitchFamily="34" charset="0"/>
              </a:rPr>
              <a:pPr algn="r" eaLnBrk="1" hangingPunct="1"/>
              <a:t>2</a:t>
            </a:fld>
            <a:endParaRPr lang="en-US" altLang="el-GR" sz="1000">
              <a:latin typeface="Arial" panose="020B0604020202020204" pitchFamily="34" charset="0"/>
            </a:endParaRPr>
          </a:p>
        </p:txBody>
      </p:sp>
      <p:sp>
        <p:nvSpPr>
          <p:cNvPr id="40963" name="Rectangle 2">
            <a:extLst>
              <a:ext uri="{FF2B5EF4-FFF2-40B4-BE49-F238E27FC236}">
                <a16:creationId xmlns:a16="http://schemas.microsoft.com/office/drawing/2014/main" id="{3154A454-98F2-38E7-2C43-4EAF2A729BE8}"/>
              </a:ext>
            </a:extLst>
          </p:cNvPr>
          <p:cNvSpPr>
            <a:spLocks noGrp="1" noChangeArrowheads="1"/>
          </p:cNvSpPr>
          <p:nvPr>
            <p:ph type="title" idx="4294967295"/>
          </p:nvPr>
        </p:nvSpPr>
        <p:spPr/>
        <p:txBody>
          <a:bodyPr anchorCtr="0"/>
          <a:lstStyle/>
          <a:p>
            <a:pPr eaLnBrk="1" hangingPunct="1">
              <a:defRPr/>
            </a:pPr>
            <a:r>
              <a:rPr lang="el-GR" b="0"/>
              <a:t>Κύριες λειτουργίες</a:t>
            </a:r>
            <a:endParaRPr lang="en-US" b="0"/>
          </a:p>
        </p:txBody>
      </p:sp>
      <p:sp>
        <p:nvSpPr>
          <p:cNvPr id="749571" name="Oval 3">
            <a:extLst>
              <a:ext uri="{FF2B5EF4-FFF2-40B4-BE49-F238E27FC236}">
                <a16:creationId xmlns:a16="http://schemas.microsoft.com/office/drawing/2014/main" id="{A6AEBF2F-0C8D-FFCA-17FE-2EFBC2C29A48}"/>
              </a:ext>
            </a:extLst>
          </p:cNvPr>
          <p:cNvSpPr>
            <a:spLocks noChangeArrowheads="1"/>
          </p:cNvSpPr>
          <p:nvPr/>
        </p:nvSpPr>
        <p:spPr bwMode="auto">
          <a:xfrm>
            <a:off x="2973388" y="3308350"/>
            <a:ext cx="981075" cy="914400"/>
          </a:xfrm>
          <a:prstGeom prst="ellipse">
            <a:avLst/>
          </a:prstGeom>
          <a:solidFill>
            <a:srgbClr val="000080">
              <a:alpha val="54117"/>
            </a:srgbClr>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chemeClr val="bg1"/>
                </a:solidFill>
                <a:latin typeface="Arial Narrow" panose="020B0606020202030204" pitchFamily="34" charset="0"/>
              </a:rPr>
              <a:t>Στρατολόγηση </a:t>
            </a:r>
          </a:p>
          <a:p>
            <a:pPr algn="ctr" eaLnBrk="1" hangingPunct="1"/>
            <a:r>
              <a:rPr lang="el-GR" altLang="el-GR" sz="1200" b="1">
                <a:solidFill>
                  <a:schemeClr val="bg1"/>
                </a:solidFill>
                <a:latin typeface="Arial Narrow" panose="020B0606020202030204" pitchFamily="34" charset="0"/>
              </a:rPr>
              <a:t>&amp; Επιλογή</a:t>
            </a:r>
            <a:endParaRPr lang="en-GB" altLang="el-GR" sz="1200" b="1">
              <a:solidFill>
                <a:schemeClr val="bg1"/>
              </a:solidFill>
              <a:latin typeface="Arial Narrow" panose="020B0606020202030204" pitchFamily="34" charset="0"/>
            </a:endParaRPr>
          </a:p>
        </p:txBody>
      </p:sp>
      <p:sp>
        <p:nvSpPr>
          <p:cNvPr id="749572" name="Oval 4">
            <a:extLst>
              <a:ext uri="{FF2B5EF4-FFF2-40B4-BE49-F238E27FC236}">
                <a16:creationId xmlns:a16="http://schemas.microsoft.com/office/drawing/2014/main" id="{E055D3E4-AD43-6460-F8F4-42EDDE909CE4}"/>
              </a:ext>
            </a:extLst>
          </p:cNvPr>
          <p:cNvSpPr>
            <a:spLocks noChangeArrowheads="1"/>
          </p:cNvSpPr>
          <p:nvPr/>
        </p:nvSpPr>
        <p:spPr bwMode="auto">
          <a:xfrm>
            <a:off x="8042275" y="3294063"/>
            <a:ext cx="914400" cy="914400"/>
          </a:xfrm>
          <a:prstGeom prst="ellipse">
            <a:avLst/>
          </a:prstGeom>
          <a:solidFill>
            <a:srgbClr val="000080">
              <a:alpha val="54117"/>
            </a:srgbClr>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chemeClr val="bg1"/>
                </a:solidFill>
                <a:latin typeface="Arial Narrow" panose="020B0606020202030204" pitchFamily="34" charset="0"/>
              </a:rPr>
              <a:t>Εκπαίδευση </a:t>
            </a:r>
          </a:p>
          <a:p>
            <a:pPr algn="ctr" eaLnBrk="1" hangingPunct="1"/>
            <a:r>
              <a:rPr lang="el-GR" altLang="el-GR" sz="1200" b="1">
                <a:solidFill>
                  <a:schemeClr val="bg1"/>
                </a:solidFill>
                <a:latin typeface="Arial Narrow" panose="020B0606020202030204" pitchFamily="34" charset="0"/>
              </a:rPr>
              <a:t>&amp; Ανάπτυξη</a:t>
            </a:r>
            <a:endParaRPr lang="en-GB" altLang="el-GR" sz="1200" b="1">
              <a:solidFill>
                <a:schemeClr val="bg1"/>
              </a:solidFill>
              <a:latin typeface="Arial Narrow" panose="020B0606020202030204" pitchFamily="34" charset="0"/>
            </a:endParaRPr>
          </a:p>
        </p:txBody>
      </p:sp>
      <p:sp>
        <p:nvSpPr>
          <p:cNvPr id="749573" name="Oval 5">
            <a:extLst>
              <a:ext uri="{FF2B5EF4-FFF2-40B4-BE49-F238E27FC236}">
                <a16:creationId xmlns:a16="http://schemas.microsoft.com/office/drawing/2014/main" id="{C22FC13F-5D30-5392-976F-4CA30018CCD7}"/>
              </a:ext>
            </a:extLst>
          </p:cNvPr>
          <p:cNvSpPr>
            <a:spLocks noChangeArrowheads="1"/>
          </p:cNvSpPr>
          <p:nvPr/>
        </p:nvSpPr>
        <p:spPr bwMode="auto">
          <a:xfrm>
            <a:off x="1339850" y="3308350"/>
            <a:ext cx="914400" cy="914400"/>
          </a:xfrm>
          <a:prstGeom prst="ellipse">
            <a:avLst/>
          </a:prstGeom>
          <a:solidFill>
            <a:srgbClr val="000080">
              <a:alpha val="54117"/>
            </a:srgbClr>
          </a:solidFill>
          <a:ln w="9525">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chemeClr val="bg1"/>
                </a:solidFill>
                <a:latin typeface="Arial Narrow" panose="020B0606020202030204" pitchFamily="34" charset="0"/>
              </a:rPr>
              <a:t>Περιγραφές</a:t>
            </a:r>
          </a:p>
          <a:p>
            <a:pPr algn="ctr" eaLnBrk="1" hangingPunct="1"/>
            <a:r>
              <a:rPr lang="el-GR" altLang="el-GR" sz="1200" b="1">
                <a:solidFill>
                  <a:schemeClr val="bg1"/>
                </a:solidFill>
                <a:latin typeface="Arial Narrow" panose="020B0606020202030204" pitchFamily="34" charset="0"/>
              </a:rPr>
              <a:t>Θέσεων </a:t>
            </a:r>
            <a:endParaRPr lang="en-GB" altLang="el-GR" sz="1200" b="1">
              <a:solidFill>
                <a:schemeClr val="bg1"/>
              </a:solidFill>
              <a:latin typeface="Arial Narrow" panose="020B0606020202030204" pitchFamily="34" charset="0"/>
            </a:endParaRPr>
          </a:p>
        </p:txBody>
      </p:sp>
      <p:sp>
        <p:nvSpPr>
          <p:cNvPr id="749574" name="Oval 6">
            <a:extLst>
              <a:ext uri="{FF2B5EF4-FFF2-40B4-BE49-F238E27FC236}">
                <a16:creationId xmlns:a16="http://schemas.microsoft.com/office/drawing/2014/main" id="{27B4C0F9-D9F2-F2EB-E62B-78D077D7332A}"/>
              </a:ext>
            </a:extLst>
          </p:cNvPr>
          <p:cNvSpPr>
            <a:spLocks noChangeArrowheads="1"/>
          </p:cNvSpPr>
          <p:nvPr/>
        </p:nvSpPr>
        <p:spPr bwMode="auto">
          <a:xfrm>
            <a:off x="1187450" y="1773238"/>
            <a:ext cx="1219200" cy="1219200"/>
          </a:xfrm>
          <a:prstGeom prst="ellipse">
            <a:avLst/>
          </a:prstGeom>
          <a:solidFill>
            <a:srgbClr val="000080"/>
          </a:solidFill>
          <a:ln w="9525">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n-US" altLang="el-GR" sz="1600" b="1">
                <a:solidFill>
                  <a:schemeClr val="bg1"/>
                </a:solidFill>
                <a:latin typeface="Arial Narrow" panose="020B0606020202030204" pitchFamily="34" charset="0"/>
              </a:rPr>
              <a:t>1.</a:t>
            </a:r>
          </a:p>
          <a:p>
            <a:pPr algn="ctr" eaLnBrk="1" hangingPunct="1"/>
            <a:r>
              <a:rPr lang="el-GR" altLang="el-GR" sz="1600" b="1">
                <a:solidFill>
                  <a:schemeClr val="bg1"/>
                </a:solidFill>
                <a:latin typeface="Arial Narrow" panose="020B0606020202030204" pitchFamily="34" charset="0"/>
              </a:rPr>
              <a:t>Προγραμ-</a:t>
            </a:r>
          </a:p>
          <a:p>
            <a:pPr algn="ctr" eaLnBrk="1" hangingPunct="1"/>
            <a:r>
              <a:rPr lang="el-GR" altLang="el-GR" sz="1600" b="1">
                <a:solidFill>
                  <a:schemeClr val="bg1"/>
                </a:solidFill>
                <a:latin typeface="Arial Narrow" panose="020B0606020202030204" pitchFamily="34" charset="0"/>
              </a:rPr>
              <a:t>ματισμός</a:t>
            </a:r>
            <a:endParaRPr lang="en-GB" altLang="el-GR" sz="1600" b="1">
              <a:solidFill>
                <a:schemeClr val="bg1"/>
              </a:solidFill>
              <a:latin typeface="Arial Narrow" panose="020B0606020202030204" pitchFamily="34" charset="0"/>
            </a:endParaRPr>
          </a:p>
        </p:txBody>
      </p:sp>
      <p:sp>
        <p:nvSpPr>
          <p:cNvPr id="749575" name="Oval 7">
            <a:extLst>
              <a:ext uri="{FF2B5EF4-FFF2-40B4-BE49-F238E27FC236}">
                <a16:creationId xmlns:a16="http://schemas.microsoft.com/office/drawing/2014/main" id="{86CA768B-BFF5-08DA-F221-949D21E2B849}"/>
              </a:ext>
            </a:extLst>
          </p:cNvPr>
          <p:cNvSpPr>
            <a:spLocks noChangeArrowheads="1"/>
          </p:cNvSpPr>
          <p:nvPr/>
        </p:nvSpPr>
        <p:spPr bwMode="auto">
          <a:xfrm>
            <a:off x="6388100" y="3297238"/>
            <a:ext cx="914400" cy="914400"/>
          </a:xfrm>
          <a:prstGeom prst="ellipse">
            <a:avLst/>
          </a:prstGeom>
          <a:solidFill>
            <a:srgbClr val="000080">
              <a:alpha val="54117"/>
            </a:srgbClr>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chemeClr val="bg1"/>
                </a:solidFill>
                <a:latin typeface="Arial Narrow" panose="020B0606020202030204" pitchFamily="34" charset="0"/>
              </a:rPr>
              <a:t>Αμοιβές &amp; </a:t>
            </a:r>
          </a:p>
          <a:p>
            <a:pPr algn="ctr" eaLnBrk="1" hangingPunct="1"/>
            <a:r>
              <a:rPr lang="el-GR" altLang="el-GR" sz="1200" b="1">
                <a:solidFill>
                  <a:schemeClr val="bg1"/>
                </a:solidFill>
                <a:latin typeface="Arial Narrow" panose="020B0606020202030204" pitchFamily="34" charset="0"/>
              </a:rPr>
              <a:t>Παροχές</a:t>
            </a:r>
            <a:endParaRPr lang="en-GB" altLang="el-GR" sz="1200" b="1">
              <a:solidFill>
                <a:schemeClr val="bg1"/>
              </a:solidFill>
              <a:latin typeface="Arial Narrow" panose="020B0606020202030204" pitchFamily="34" charset="0"/>
            </a:endParaRPr>
          </a:p>
        </p:txBody>
      </p:sp>
      <p:sp>
        <p:nvSpPr>
          <p:cNvPr id="749576" name="Oval 8">
            <a:extLst>
              <a:ext uri="{FF2B5EF4-FFF2-40B4-BE49-F238E27FC236}">
                <a16:creationId xmlns:a16="http://schemas.microsoft.com/office/drawing/2014/main" id="{0375CB03-9AFE-77C8-A95F-B08EA0CEAB75}"/>
              </a:ext>
            </a:extLst>
          </p:cNvPr>
          <p:cNvSpPr>
            <a:spLocks noChangeArrowheads="1"/>
          </p:cNvSpPr>
          <p:nvPr/>
        </p:nvSpPr>
        <p:spPr bwMode="auto">
          <a:xfrm>
            <a:off x="4678363" y="3308350"/>
            <a:ext cx="914400" cy="914400"/>
          </a:xfrm>
          <a:prstGeom prst="ellipse">
            <a:avLst/>
          </a:prstGeom>
          <a:solidFill>
            <a:srgbClr val="000080">
              <a:alpha val="54117"/>
            </a:srgbClr>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chemeClr val="bg1"/>
                </a:solidFill>
                <a:latin typeface="Arial Narrow" panose="020B0606020202030204" pitchFamily="34" charset="0"/>
              </a:rPr>
              <a:t>Σύστημα</a:t>
            </a:r>
            <a:endParaRPr lang="en-GB" altLang="el-GR" sz="1200" b="1">
              <a:solidFill>
                <a:schemeClr val="bg1"/>
              </a:solidFill>
              <a:latin typeface="Arial Narrow" panose="020B0606020202030204" pitchFamily="34" charset="0"/>
            </a:endParaRPr>
          </a:p>
        </p:txBody>
      </p:sp>
      <p:sp>
        <p:nvSpPr>
          <p:cNvPr id="749577" name="Oval 9">
            <a:extLst>
              <a:ext uri="{FF2B5EF4-FFF2-40B4-BE49-F238E27FC236}">
                <a16:creationId xmlns:a16="http://schemas.microsoft.com/office/drawing/2014/main" id="{D6EB01A8-E7D6-911B-F5F9-16579735792B}"/>
              </a:ext>
            </a:extLst>
          </p:cNvPr>
          <p:cNvSpPr>
            <a:spLocks noChangeArrowheads="1"/>
          </p:cNvSpPr>
          <p:nvPr/>
        </p:nvSpPr>
        <p:spPr bwMode="auto">
          <a:xfrm>
            <a:off x="8050213" y="4437063"/>
            <a:ext cx="914400" cy="914400"/>
          </a:xfrm>
          <a:prstGeom prst="ellipse">
            <a:avLst/>
          </a:prstGeom>
          <a:solidFill>
            <a:srgbClr val="000080">
              <a:alpha val="54117"/>
            </a:srgbClr>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chemeClr val="bg1"/>
                </a:solidFill>
                <a:latin typeface="Arial Narrow" panose="020B0606020202030204" pitchFamily="34" charset="0"/>
              </a:rPr>
              <a:t>Πλάνα </a:t>
            </a:r>
          </a:p>
          <a:p>
            <a:pPr algn="ctr" eaLnBrk="1" hangingPunct="1"/>
            <a:r>
              <a:rPr lang="el-GR" altLang="el-GR" sz="1200" b="1">
                <a:solidFill>
                  <a:schemeClr val="bg1"/>
                </a:solidFill>
                <a:latin typeface="Arial Narrow" panose="020B0606020202030204" pitchFamily="34" charset="0"/>
              </a:rPr>
              <a:t>Καριέρας</a:t>
            </a:r>
            <a:endParaRPr lang="en-GB" altLang="el-GR" sz="1200" b="1">
              <a:solidFill>
                <a:schemeClr val="bg1"/>
              </a:solidFill>
              <a:latin typeface="Arial Narrow" panose="020B0606020202030204" pitchFamily="34" charset="0"/>
            </a:endParaRPr>
          </a:p>
        </p:txBody>
      </p:sp>
      <p:sp>
        <p:nvSpPr>
          <p:cNvPr id="749578" name="Oval 10">
            <a:extLst>
              <a:ext uri="{FF2B5EF4-FFF2-40B4-BE49-F238E27FC236}">
                <a16:creationId xmlns:a16="http://schemas.microsoft.com/office/drawing/2014/main" id="{1856AA8B-6395-7F9D-BD22-61930FDDF1BE}"/>
              </a:ext>
            </a:extLst>
          </p:cNvPr>
          <p:cNvSpPr>
            <a:spLocks noChangeArrowheads="1"/>
          </p:cNvSpPr>
          <p:nvPr/>
        </p:nvSpPr>
        <p:spPr bwMode="auto">
          <a:xfrm>
            <a:off x="2863850" y="1746250"/>
            <a:ext cx="1219200" cy="1219200"/>
          </a:xfrm>
          <a:prstGeom prst="ellipse">
            <a:avLst/>
          </a:prstGeom>
          <a:solidFill>
            <a:srgbClr val="000080"/>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n-US" altLang="el-GR" sz="1600" b="1">
                <a:solidFill>
                  <a:schemeClr val="bg1"/>
                </a:solidFill>
                <a:latin typeface="Arial Narrow" panose="020B0606020202030204" pitchFamily="34" charset="0"/>
              </a:rPr>
              <a:t>2.</a:t>
            </a:r>
          </a:p>
          <a:p>
            <a:pPr algn="ctr" eaLnBrk="1" hangingPunct="1"/>
            <a:r>
              <a:rPr lang="el-GR" altLang="el-GR" sz="1600" b="1">
                <a:solidFill>
                  <a:schemeClr val="bg1"/>
                </a:solidFill>
                <a:latin typeface="Arial Narrow" panose="020B0606020202030204" pitchFamily="34" charset="0"/>
              </a:rPr>
              <a:t>Στελέχωση</a:t>
            </a:r>
          </a:p>
          <a:p>
            <a:pPr algn="ctr" eaLnBrk="1" hangingPunct="1"/>
            <a:endParaRPr lang="en-GB" altLang="el-GR" sz="1600" b="1">
              <a:solidFill>
                <a:schemeClr val="bg1"/>
              </a:solidFill>
              <a:latin typeface="Arial Narrow" panose="020B0606020202030204" pitchFamily="34" charset="0"/>
            </a:endParaRPr>
          </a:p>
        </p:txBody>
      </p:sp>
      <p:sp>
        <p:nvSpPr>
          <p:cNvPr id="749579" name="Oval 11">
            <a:extLst>
              <a:ext uri="{FF2B5EF4-FFF2-40B4-BE49-F238E27FC236}">
                <a16:creationId xmlns:a16="http://schemas.microsoft.com/office/drawing/2014/main" id="{8FE52D0A-F720-2887-30CE-CDBF01AD3EBD}"/>
              </a:ext>
            </a:extLst>
          </p:cNvPr>
          <p:cNvSpPr>
            <a:spLocks noChangeArrowheads="1"/>
          </p:cNvSpPr>
          <p:nvPr/>
        </p:nvSpPr>
        <p:spPr bwMode="auto">
          <a:xfrm>
            <a:off x="4540250" y="1746250"/>
            <a:ext cx="1219200" cy="1219200"/>
          </a:xfrm>
          <a:prstGeom prst="ellipse">
            <a:avLst/>
          </a:prstGeom>
          <a:solidFill>
            <a:srgbClr val="000080"/>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n-US" altLang="el-GR" sz="1600" b="1">
                <a:solidFill>
                  <a:schemeClr val="bg1"/>
                </a:solidFill>
                <a:latin typeface="Arial Narrow" panose="020B0606020202030204" pitchFamily="34" charset="0"/>
              </a:rPr>
              <a:t>3.</a:t>
            </a:r>
          </a:p>
          <a:p>
            <a:pPr algn="ctr" eaLnBrk="1" hangingPunct="1"/>
            <a:r>
              <a:rPr lang="el-GR" altLang="el-GR" sz="1600" b="1">
                <a:solidFill>
                  <a:schemeClr val="bg1"/>
                </a:solidFill>
                <a:latin typeface="Arial Narrow" panose="020B0606020202030204" pitchFamily="34" charset="0"/>
              </a:rPr>
              <a:t>Αξιολόγηση</a:t>
            </a:r>
          </a:p>
          <a:p>
            <a:pPr algn="ctr" eaLnBrk="1" hangingPunct="1"/>
            <a:endParaRPr lang="en-GB" altLang="el-GR" sz="1600" b="1">
              <a:solidFill>
                <a:schemeClr val="bg1"/>
              </a:solidFill>
              <a:latin typeface="Arial Narrow" panose="020B0606020202030204" pitchFamily="34" charset="0"/>
            </a:endParaRPr>
          </a:p>
        </p:txBody>
      </p:sp>
      <p:sp>
        <p:nvSpPr>
          <p:cNvPr id="749580" name="Oval 12">
            <a:extLst>
              <a:ext uri="{FF2B5EF4-FFF2-40B4-BE49-F238E27FC236}">
                <a16:creationId xmlns:a16="http://schemas.microsoft.com/office/drawing/2014/main" id="{87F9C80E-859A-8533-6982-DDA2377B35D7}"/>
              </a:ext>
            </a:extLst>
          </p:cNvPr>
          <p:cNvSpPr>
            <a:spLocks noChangeArrowheads="1"/>
          </p:cNvSpPr>
          <p:nvPr/>
        </p:nvSpPr>
        <p:spPr bwMode="auto">
          <a:xfrm>
            <a:off x="6227763" y="1746250"/>
            <a:ext cx="1219200" cy="1219200"/>
          </a:xfrm>
          <a:prstGeom prst="ellipse">
            <a:avLst/>
          </a:prstGeom>
          <a:solidFill>
            <a:srgbClr val="000080"/>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n-US" altLang="el-GR" sz="1600" b="1">
                <a:solidFill>
                  <a:schemeClr val="bg1"/>
                </a:solidFill>
                <a:latin typeface="Arial Narrow" panose="020B0606020202030204" pitchFamily="34" charset="0"/>
              </a:rPr>
              <a:t>4.</a:t>
            </a:r>
          </a:p>
          <a:p>
            <a:pPr algn="ctr" eaLnBrk="1" hangingPunct="1"/>
            <a:r>
              <a:rPr lang="el-GR" altLang="el-GR" sz="1600" b="1">
                <a:solidFill>
                  <a:schemeClr val="bg1"/>
                </a:solidFill>
                <a:latin typeface="Arial Narrow" panose="020B0606020202030204" pitchFamily="34" charset="0"/>
              </a:rPr>
              <a:t>Αποδοχές</a:t>
            </a:r>
          </a:p>
          <a:p>
            <a:pPr algn="ctr" eaLnBrk="1" hangingPunct="1"/>
            <a:endParaRPr lang="en-GB" altLang="el-GR" sz="1600" b="1">
              <a:solidFill>
                <a:schemeClr val="bg1"/>
              </a:solidFill>
              <a:latin typeface="Arial Narrow" panose="020B0606020202030204" pitchFamily="34" charset="0"/>
            </a:endParaRPr>
          </a:p>
        </p:txBody>
      </p:sp>
      <p:sp>
        <p:nvSpPr>
          <p:cNvPr id="749581" name="Oval 13">
            <a:extLst>
              <a:ext uri="{FF2B5EF4-FFF2-40B4-BE49-F238E27FC236}">
                <a16:creationId xmlns:a16="http://schemas.microsoft.com/office/drawing/2014/main" id="{D51F0C45-3B94-4874-BDC2-9373768668A8}"/>
              </a:ext>
            </a:extLst>
          </p:cNvPr>
          <p:cNvSpPr>
            <a:spLocks noChangeArrowheads="1"/>
          </p:cNvSpPr>
          <p:nvPr/>
        </p:nvSpPr>
        <p:spPr bwMode="auto">
          <a:xfrm>
            <a:off x="7885113" y="1746250"/>
            <a:ext cx="1219200" cy="1219200"/>
          </a:xfrm>
          <a:prstGeom prst="ellipse">
            <a:avLst/>
          </a:prstGeom>
          <a:solidFill>
            <a:srgbClr val="000080"/>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n-US" altLang="el-GR" sz="1600" b="1">
                <a:solidFill>
                  <a:schemeClr val="bg1"/>
                </a:solidFill>
                <a:latin typeface="Arial Narrow" panose="020B0606020202030204" pitchFamily="34" charset="0"/>
              </a:rPr>
              <a:t>5.</a:t>
            </a:r>
          </a:p>
          <a:p>
            <a:pPr algn="ctr" eaLnBrk="1" hangingPunct="1"/>
            <a:r>
              <a:rPr lang="el-GR" altLang="el-GR" sz="1600" b="1">
                <a:solidFill>
                  <a:schemeClr val="bg1"/>
                </a:solidFill>
                <a:latin typeface="Arial Narrow" panose="020B0606020202030204" pitchFamily="34" charset="0"/>
              </a:rPr>
              <a:t>Ανάπτυξη</a:t>
            </a:r>
          </a:p>
          <a:p>
            <a:pPr algn="ctr" eaLnBrk="1" hangingPunct="1"/>
            <a:endParaRPr lang="en-GB" altLang="el-GR" sz="1600" b="1">
              <a:solidFill>
                <a:schemeClr val="bg1"/>
              </a:solidFill>
              <a:latin typeface="Arial Narrow" panose="020B0606020202030204" pitchFamily="34" charset="0"/>
            </a:endParaRPr>
          </a:p>
        </p:txBody>
      </p:sp>
      <p:sp>
        <p:nvSpPr>
          <p:cNvPr id="749582" name="Oval 14">
            <a:extLst>
              <a:ext uri="{FF2B5EF4-FFF2-40B4-BE49-F238E27FC236}">
                <a16:creationId xmlns:a16="http://schemas.microsoft.com/office/drawing/2014/main" id="{ED0E9199-3339-2EFA-2899-6C40399ADF21}"/>
              </a:ext>
            </a:extLst>
          </p:cNvPr>
          <p:cNvSpPr>
            <a:spLocks noChangeArrowheads="1"/>
          </p:cNvSpPr>
          <p:nvPr/>
        </p:nvSpPr>
        <p:spPr bwMode="auto">
          <a:xfrm>
            <a:off x="4678363" y="4459288"/>
            <a:ext cx="914400" cy="914400"/>
          </a:xfrm>
          <a:prstGeom prst="ellipse">
            <a:avLst/>
          </a:prstGeom>
          <a:solidFill>
            <a:srgbClr val="000080">
              <a:alpha val="54117"/>
            </a:srgbClr>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n-GB" altLang="el-GR" sz="1200" b="1">
                <a:solidFill>
                  <a:schemeClr val="bg1"/>
                </a:solidFill>
                <a:latin typeface="Arial Narrow" panose="020B0606020202030204" pitchFamily="34" charset="0"/>
              </a:rPr>
              <a:t>Evaluation</a:t>
            </a:r>
          </a:p>
          <a:p>
            <a:pPr algn="ctr" eaLnBrk="1" hangingPunct="1"/>
            <a:r>
              <a:rPr lang="en-GB" altLang="el-GR" sz="1200" b="1">
                <a:solidFill>
                  <a:schemeClr val="bg1"/>
                </a:solidFill>
                <a:latin typeface="Arial Narrow" panose="020B0606020202030204" pitchFamily="34" charset="0"/>
              </a:rPr>
              <a:t>Grid</a:t>
            </a:r>
          </a:p>
        </p:txBody>
      </p:sp>
      <p:sp>
        <p:nvSpPr>
          <p:cNvPr id="749583" name="Oval 15">
            <a:extLst>
              <a:ext uri="{FF2B5EF4-FFF2-40B4-BE49-F238E27FC236}">
                <a16:creationId xmlns:a16="http://schemas.microsoft.com/office/drawing/2014/main" id="{64B188CC-EC5B-57FF-34C4-DC80659408B3}"/>
              </a:ext>
            </a:extLst>
          </p:cNvPr>
          <p:cNvSpPr>
            <a:spLocks noChangeArrowheads="1"/>
          </p:cNvSpPr>
          <p:nvPr/>
        </p:nvSpPr>
        <p:spPr bwMode="auto">
          <a:xfrm>
            <a:off x="2987675" y="4459288"/>
            <a:ext cx="979488" cy="914400"/>
          </a:xfrm>
          <a:prstGeom prst="ellipse">
            <a:avLst/>
          </a:prstGeom>
          <a:solidFill>
            <a:srgbClr val="000080">
              <a:alpha val="54117"/>
            </a:srgbClr>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chemeClr val="bg1"/>
                </a:solidFill>
                <a:latin typeface="Arial Narrow" panose="020B0606020202030204" pitchFamily="34" charset="0"/>
              </a:rPr>
              <a:t>Ένταξη</a:t>
            </a:r>
            <a:endParaRPr lang="en-GB" altLang="el-GR" sz="1200" b="1">
              <a:solidFill>
                <a:schemeClr val="bg1"/>
              </a:solidFill>
              <a:latin typeface="Arial Narrow" panose="020B0606020202030204" pitchFamily="34" charset="0"/>
            </a:endParaRPr>
          </a:p>
        </p:txBody>
      </p:sp>
      <p:sp>
        <p:nvSpPr>
          <p:cNvPr id="749584" name="Oval 16">
            <a:extLst>
              <a:ext uri="{FF2B5EF4-FFF2-40B4-BE49-F238E27FC236}">
                <a16:creationId xmlns:a16="http://schemas.microsoft.com/office/drawing/2014/main" id="{1BD965B1-7DBA-16B4-60BD-848DE8779C6C}"/>
              </a:ext>
            </a:extLst>
          </p:cNvPr>
          <p:cNvSpPr>
            <a:spLocks noChangeArrowheads="1"/>
          </p:cNvSpPr>
          <p:nvPr/>
        </p:nvSpPr>
        <p:spPr bwMode="auto">
          <a:xfrm>
            <a:off x="7813675" y="5373688"/>
            <a:ext cx="1079500" cy="1079500"/>
          </a:xfrm>
          <a:prstGeom prst="ellipse">
            <a:avLst/>
          </a:prstGeom>
          <a:solidFill>
            <a:srgbClr val="FF0000"/>
          </a:solidFill>
          <a:ln w="9525">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400" b="1">
                <a:solidFill>
                  <a:schemeClr val="bg1"/>
                </a:solidFill>
                <a:latin typeface="Arial Narrow" panose="020B0606020202030204" pitchFamily="34" charset="0"/>
              </a:rPr>
              <a:t>Έρευνες </a:t>
            </a:r>
          </a:p>
          <a:p>
            <a:pPr algn="ctr" eaLnBrk="1" hangingPunct="1"/>
            <a:r>
              <a:rPr lang="el-GR" altLang="el-GR" sz="1400" b="1">
                <a:solidFill>
                  <a:schemeClr val="bg1"/>
                </a:solidFill>
                <a:latin typeface="Arial Narrow" panose="020B0606020202030204" pitchFamily="34" charset="0"/>
              </a:rPr>
              <a:t>Κλίματος</a:t>
            </a:r>
            <a:endParaRPr lang="en-GB" altLang="el-GR" sz="1400" b="1">
              <a:solidFill>
                <a:schemeClr val="bg1"/>
              </a:solidFill>
              <a:latin typeface="Arial Narrow" panose="020B0606020202030204" pitchFamily="34" charset="0"/>
            </a:endParaRPr>
          </a:p>
        </p:txBody>
      </p:sp>
      <p:sp>
        <p:nvSpPr>
          <p:cNvPr id="749585" name="Oval 17">
            <a:extLst>
              <a:ext uri="{FF2B5EF4-FFF2-40B4-BE49-F238E27FC236}">
                <a16:creationId xmlns:a16="http://schemas.microsoft.com/office/drawing/2014/main" id="{C34F4416-5780-194E-9BA4-CB2B16048955}"/>
              </a:ext>
            </a:extLst>
          </p:cNvPr>
          <p:cNvSpPr>
            <a:spLocks noChangeArrowheads="1"/>
          </p:cNvSpPr>
          <p:nvPr/>
        </p:nvSpPr>
        <p:spPr bwMode="auto">
          <a:xfrm>
            <a:off x="1339850" y="4459288"/>
            <a:ext cx="914400" cy="914400"/>
          </a:xfrm>
          <a:prstGeom prst="ellipse">
            <a:avLst/>
          </a:prstGeom>
          <a:solidFill>
            <a:srgbClr val="000080">
              <a:alpha val="54117"/>
            </a:srgbClr>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chemeClr val="bg1"/>
                </a:solidFill>
                <a:latin typeface="Arial Narrow" panose="020B0606020202030204" pitchFamily="34" charset="0"/>
              </a:rPr>
              <a:t>Στόχοι</a:t>
            </a:r>
            <a:endParaRPr lang="en-GB" altLang="el-GR" sz="1200" b="1">
              <a:solidFill>
                <a:schemeClr val="bg1"/>
              </a:solidFill>
              <a:latin typeface="Arial Narrow" panose="020B0606020202030204" pitchFamily="34" charset="0"/>
            </a:endParaRPr>
          </a:p>
        </p:txBody>
      </p:sp>
      <p:sp>
        <p:nvSpPr>
          <p:cNvPr id="749586" name="AutoShape 18">
            <a:extLst>
              <a:ext uri="{FF2B5EF4-FFF2-40B4-BE49-F238E27FC236}">
                <a16:creationId xmlns:a16="http://schemas.microsoft.com/office/drawing/2014/main" id="{65B1FE71-4866-99E8-BD54-150F19D64C98}"/>
              </a:ext>
            </a:extLst>
          </p:cNvPr>
          <p:cNvSpPr>
            <a:spLocks noChangeArrowheads="1"/>
          </p:cNvSpPr>
          <p:nvPr/>
        </p:nvSpPr>
        <p:spPr bwMode="auto">
          <a:xfrm>
            <a:off x="2482850" y="2241550"/>
            <a:ext cx="304800" cy="228600"/>
          </a:xfrm>
          <a:prstGeom prst="rightArrow">
            <a:avLst>
              <a:gd name="adj1" fmla="val 50000"/>
              <a:gd name="adj2" fmla="val 33333"/>
            </a:avLst>
          </a:prstGeom>
          <a:solidFill>
            <a:srgbClr val="FFFF00"/>
          </a:solidFill>
          <a:ln w="9525">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l-GR" altLang="el-GR">
              <a:latin typeface="Arial" panose="020B0604020202020204" pitchFamily="34" charset="0"/>
            </a:endParaRPr>
          </a:p>
        </p:txBody>
      </p:sp>
      <p:sp>
        <p:nvSpPr>
          <p:cNvPr id="749587" name="AutoShape 19">
            <a:extLst>
              <a:ext uri="{FF2B5EF4-FFF2-40B4-BE49-F238E27FC236}">
                <a16:creationId xmlns:a16="http://schemas.microsoft.com/office/drawing/2014/main" id="{EA4DA09D-C8D6-E76D-F611-465038EC4CCF}"/>
              </a:ext>
            </a:extLst>
          </p:cNvPr>
          <p:cNvSpPr>
            <a:spLocks noChangeArrowheads="1"/>
          </p:cNvSpPr>
          <p:nvPr/>
        </p:nvSpPr>
        <p:spPr bwMode="auto">
          <a:xfrm>
            <a:off x="4159250" y="2241550"/>
            <a:ext cx="304800" cy="228600"/>
          </a:xfrm>
          <a:prstGeom prst="rightArrow">
            <a:avLst>
              <a:gd name="adj1" fmla="val 50000"/>
              <a:gd name="adj2" fmla="val 33333"/>
            </a:avLst>
          </a:prstGeom>
          <a:solidFill>
            <a:srgbClr val="FFFF00"/>
          </a:solidFill>
          <a:ln w="9525">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l-GR" altLang="el-GR">
              <a:latin typeface="Arial" panose="020B0604020202020204" pitchFamily="34" charset="0"/>
            </a:endParaRPr>
          </a:p>
        </p:txBody>
      </p:sp>
      <p:sp>
        <p:nvSpPr>
          <p:cNvPr id="749588" name="AutoShape 20">
            <a:extLst>
              <a:ext uri="{FF2B5EF4-FFF2-40B4-BE49-F238E27FC236}">
                <a16:creationId xmlns:a16="http://schemas.microsoft.com/office/drawing/2014/main" id="{E9AAF564-39FC-65D6-B1B5-B6E012BF58AF}"/>
              </a:ext>
            </a:extLst>
          </p:cNvPr>
          <p:cNvSpPr>
            <a:spLocks noChangeArrowheads="1"/>
          </p:cNvSpPr>
          <p:nvPr/>
        </p:nvSpPr>
        <p:spPr bwMode="auto">
          <a:xfrm>
            <a:off x="5867400" y="2241550"/>
            <a:ext cx="304800" cy="228600"/>
          </a:xfrm>
          <a:prstGeom prst="rightArrow">
            <a:avLst>
              <a:gd name="adj1" fmla="val 50000"/>
              <a:gd name="adj2" fmla="val 33333"/>
            </a:avLst>
          </a:prstGeom>
          <a:solidFill>
            <a:srgbClr val="FFFF00"/>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l-GR" altLang="el-GR">
              <a:latin typeface="Arial" panose="020B0604020202020204" pitchFamily="34" charset="0"/>
            </a:endParaRPr>
          </a:p>
        </p:txBody>
      </p:sp>
      <p:sp>
        <p:nvSpPr>
          <p:cNvPr id="749589" name="AutoShape 21">
            <a:extLst>
              <a:ext uri="{FF2B5EF4-FFF2-40B4-BE49-F238E27FC236}">
                <a16:creationId xmlns:a16="http://schemas.microsoft.com/office/drawing/2014/main" id="{DE56C16C-F756-4733-4823-94F33569E6F5}"/>
              </a:ext>
            </a:extLst>
          </p:cNvPr>
          <p:cNvSpPr>
            <a:spLocks noChangeArrowheads="1"/>
          </p:cNvSpPr>
          <p:nvPr/>
        </p:nvSpPr>
        <p:spPr bwMode="auto">
          <a:xfrm>
            <a:off x="7524750" y="2241550"/>
            <a:ext cx="304800" cy="228600"/>
          </a:xfrm>
          <a:prstGeom prst="rightArrow">
            <a:avLst>
              <a:gd name="adj1" fmla="val 50000"/>
              <a:gd name="adj2" fmla="val 33333"/>
            </a:avLst>
          </a:prstGeom>
          <a:solidFill>
            <a:srgbClr val="FFFF00"/>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l-GR" altLang="el-GR">
              <a:latin typeface="Arial" panose="020B0604020202020204" pitchFamily="34" charset="0"/>
            </a:endParaRPr>
          </a:p>
        </p:txBody>
      </p:sp>
      <p:sp>
        <p:nvSpPr>
          <p:cNvPr id="749590" name="AutoShape 22">
            <a:extLst>
              <a:ext uri="{FF2B5EF4-FFF2-40B4-BE49-F238E27FC236}">
                <a16:creationId xmlns:a16="http://schemas.microsoft.com/office/drawing/2014/main" id="{9F722DF1-362D-1EB9-A504-640BBA56CFEC}"/>
              </a:ext>
            </a:extLst>
          </p:cNvPr>
          <p:cNvSpPr>
            <a:spLocks noChangeArrowheads="1"/>
          </p:cNvSpPr>
          <p:nvPr/>
        </p:nvSpPr>
        <p:spPr bwMode="auto">
          <a:xfrm>
            <a:off x="3397250" y="3041650"/>
            <a:ext cx="152400" cy="228600"/>
          </a:xfrm>
          <a:prstGeom prst="downArrow">
            <a:avLst>
              <a:gd name="adj1" fmla="val 50000"/>
              <a:gd name="adj2" fmla="val 37500"/>
            </a:avLst>
          </a:prstGeom>
          <a:solidFill>
            <a:srgbClr val="FFFF99"/>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l-GR" altLang="el-GR">
              <a:latin typeface="Arial" panose="020B0604020202020204" pitchFamily="34" charset="0"/>
            </a:endParaRPr>
          </a:p>
        </p:txBody>
      </p:sp>
      <p:sp>
        <p:nvSpPr>
          <p:cNvPr id="749591" name="AutoShape 23">
            <a:extLst>
              <a:ext uri="{FF2B5EF4-FFF2-40B4-BE49-F238E27FC236}">
                <a16:creationId xmlns:a16="http://schemas.microsoft.com/office/drawing/2014/main" id="{CD664946-E134-4A96-BC42-93F52811CB40}"/>
              </a:ext>
            </a:extLst>
          </p:cNvPr>
          <p:cNvSpPr>
            <a:spLocks noChangeArrowheads="1"/>
          </p:cNvSpPr>
          <p:nvPr/>
        </p:nvSpPr>
        <p:spPr bwMode="auto">
          <a:xfrm>
            <a:off x="5073650" y="3041650"/>
            <a:ext cx="152400" cy="228600"/>
          </a:xfrm>
          <a:prstGeom prst="downArrow">
            <a:avLst>
              <a:gd name="adj1" fmla="val 50000"/>
              <a:gd name="adj2" fmla="val 37500"/>
            </a:avLst>
          </a:prstGeom>
          <a:solidFill>
            <a:srgbClr val="FFFF99"/>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l-GR" altLang="el-GR">
              <a:latin typeface="Arial" panose="020B0604020202020204" pitchFamily="34" charset="0"/>
            </a:endParaRPr>
          </a:p>
        </p:txBody>
      </p:sp>
      <p:sp>
        <p:nvSpPr>
          <p:cNvPr id="749592" name="AutoShape 24">
            <a:extLst>
              <a:ext uri="{FF2B5EF4-FFF2-40B4-BE49-F238E27FC236}">
                <a16:creationId xmlns:a16="http://schemas.microsoft.com/office/drawing/2014/main" id="{5002BC33-EC88-3BC5-45B6-BCFDBB0869DB}"/>
              </a:ext>
            </a:extLst>
          </p:cNvPr>
          <p:cNvSpPr>
            <a:spLocks noChangeArrowheads="1"/>
          </p:cNvSpPr>
          <p:nvPr/>
        </p:nvSpPr>
        <p:spPr bwMode="auto">
          <a:xfrm>
            <a:off x="6769100" y="3041650"/>
            <a:ext cx="152400" cy="228600"/>
          </a:xfrm>
          <a:prstGeom prst="downArrow">
            <a:avLst>
              <a:gd name="adj1" fmla="val 50000"/>
              <a:gd name="adj2" fmla="val 37500"/>
            </a:avLst>
          </a:prstGeom>
          <a:solidFill>
            <a:srgbClr val="FFFF99"/>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l-GR" altLang="el-GR">
              <a:latin typeface="Arial" panose="020B0604020202020204" pitchFamily="34" charset="0"/>
            </a:endParaRPr>
          </a:p>
        </p:txBody>
      </p:sp>
      <p:sp>
        <p:nvSpPr>
          <p:cNvPr id="749593" name="AutoShape 25">
            <a:extLst>
              <a:ext uri="{FF2B5EF4-FFF2-40B4-BE49-F238E27FC236}">
                <a16:creationId xmlns:a16="http://schemas.microsoft.com/office/drawing/2014/main" id="{3B65E9F4-3A0A-AF82-28F8-17383F1EDED0}"/>
              </a:ext>
            </a:extLst>
          </p:cNvPr>
          <p:cNvSpPr>
            <a:spLocks noChangeArrowheads="1"/>
          </p:cNvSpPr>
          <p:nvPr/>
        </p:nvSpPr>
        <p:spPr bwMode="auto">
          <a:xfrm>
            <a:off x="8423275" y="3027363"/>
            <a:ext cx="152400" cy="228600"/>
          </a:xfrm>
          <a:prstGeom prst="downArrow">
            <a:avLst>
              <a:gd name="adj1" fmla="val 50000"/>
              <a:gd name="adj2" fmla="val 37500"/>
            </a:avLst>
          </a:prstGeom>
          <a:solidFill>
            <a:srgbClr val="FFFF99"/>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l-GR" altLang="el-GR">
              <a:latin typeface="Arial" panose="020B0604020202020204" pitchFamily="34" charset="0"/>
            </a:endParaRPr>
          </a:p>
        </p:txBody>
      </p:sp>
      <p:sp>
        <p:nvSpPr>
          <p:cNvPr id="4123" name="Line 26">
            <a:extLst>
              <a:ext uri="{FF2B5EF4-FFF2-40B4-BE49-F238E27FC236}">
                <a16:creationId xmlns:a16="http://schemas.microsoft.com/office/drawing/2014/main" id="{E060E63D-3AEC-6F80-E830-ECBD989DE5BF}"/>
              </a:ext>
            </a:extLst>
          </p:cNvPr>
          <p:cNvSpPr>
            <a:spLocks noChangeShapeType="1"/>
          </p:cNvSpPr>
          <p:nvPr/>
        </p:nvSpPr>
        <p:spPr bwMode="auto">
          <a:xfrm>
            <a:off x="3473450" y="4217988"/>
            <a:ext cx="1588" cy="228600"/>
          </a:xfrm>
          <a:prstGeom prst="line">
            <a:avLst/>
          </a:prstGeom>
          <a:noFill/>
          <a:ln w="349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124" name="Line 27">
            <a:extLst>
              <a:ext uri="{FF2B5EF4-FFF2-40B4-BE49-F238E27FC236}">
                <a16:creationId xmlns:a16="http://schemas.microsoft.com/office/drawing/2014/main" id="{8382C509-178D-231A-8298-A7644E5760C6}"/>
              </a:ext>
            </a:extLst>
          </p:cNvPr>
          <p:cNvSpPr>
            <a:spLocks noChangeShapeType="1"/>
          </p:cNvSpPr>
          <p:nvPr/>
        </p:nvSpPr>
        <p:spPr bwMode="auto">
          <a:xfrm>
            <a:off x="5149850" y="4213225"/>
            <a:ext cx="1588" cy="228600"/>
          </a:xfrm>
          <a:prstGeom prst="line">
            <a:avLst/>
          </a:prstGeom>
          <a:noFill/>
          <a:ln w="349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125" name="Line 28">
            <a:extLst>
              <a:ext uri="{FF2B5EF4-FFF2-40B4-BE49-F238E27FC236}">
                <a16:creationId xmlns:a16="http://schemas.microsoft.com/office/drawing/2014/main" id="{B08A7D88-1005-A6F1-759E-36C0EAC198A4}"/>
              </a:ext>
            </a:extLst>
          </p:cNvPr>
          <p:cNvSpPr>
            <a:spLocks noChangeShapeType="1"/>
          </p:cNvSpPr>
          <p:nvPr/>
        </p:nvSpPr>
        <p:spPr bwMode="auto">
          <a:xfrm>
            <a:off x="8504238" y="4217988"/>
            <a:ext cx="1587" cy="228600"/>
          </a:xfrm>
          <a:prstGeom prst="line">
            <a:avLst/>
          </a:prstGeom>
          <a:noFill/>
          <a:ln w="349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126" name="Line 29">
            <a:extLst>
              <a:ext uri="{FF2B5EF4-FFF2-40B4-BE49-F238E27FC236}">
                <a16:creationId xmlns:a16="http://schemas.microsoft.com/office/drawing/2014/main" id="{77DAFEC2-ABE0-2513-7828-09115C90D7F3}"/>
              </a:ext>
            </a:extLst>
          </p:cNvPr>
          <p:cNvSpPr>
            <a:spLocks noChangeShapeType="1"/>
          </p:cNvSpPr>
          <p:nvPr/>
        </p:nvSpPr>
        <p:spPr bwMode="auto">
          <a:xfrm>
            <a:off x="1797050" y="4227513"/>
            <a:ext cx="1588" cy="228600"/>
          </a:xfrm>
          <a:prstGeom prst="line">
            <a:avLst/>
          </a:prstGeom>
          <a:noFill/>
          <a:ln w="349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49598" name="AutoShape 30">
            <a:extLst>
              <a:ext uri="{FF2B5EF4-FFF2-40B4-BE49-F238E27FC236}">
                <a16:creationId xmlns:a16="http://schemas.microsoft.com/office/drawing/2014/main" id="{7636965A-A79D-EF62-C286-4406D041DE8E}"/>
              </a:ext>
            </a:extLst>
          </p:cNvPr>
          <p:cNvSpPr>
            <a:spLocks noChangeArrowheads="1"/>
          </p:cNvSpPr>
          <p:nvPr/>
        </p:nvSpPr>
        <p:spPr bwMode="auto">
          <a:xfrm>
            <a:off x="1720850" y="3041650"/>
            <a:ext cx="152400" cy="228600"/>
          </a:xfrm>
          <a:prstGeom prst="downArrow">
            <a:avLst>
              <a:gd name="adj1" fmla="val 50000"/>
              <a:gd name="adj2" fmla="val 37500"/>
            </a:avLst>
          </a:prstGeom>
          <a:solidFill>
            <a:srgbClr val="FFFF99"/>
          </a:solidFill>
          <a:ln w="9525">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l-GR" altLang="el-GR">
              <a:latin typeface="Arial" panose="020B0604020202020204" pitchFamily="34" charset="0"/>
            </a:endParaRPr>
          </a:p>
        </p:txBody>
      </p:sp>
      <p:sp>
        <p:nvSpPr>
          <p:cNvPr id="4128" name="Text Box 31">
            <a:extLst>
              <a:ext uri="{FF2B5EF4-FFF2-40B4-BE49-F238E27FC236}">
                <a16:creationId xmlns:a16="http://schemas.microsoft.com/office/drawing/2014/main" id="{9E7E74F3-65A6-6747-BAE3-031180ADA0B5}"/>
              </a:ext>
            </a:extLst>
          </p:cNvPr>
          <p:cNvSpPr txBox="1">
            <a:spLocks noChangeArrowheads="1"/>
          </p:cNvSpPr>
          <p:nvPr/>
        </p:nvSpPr>
        <p:spPr bwMode="auto">
          <a:xfrm>
            <a:off x="3735388" y="1374775"/>
            <a:ext cx="274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spcBef>
                <a:spcPct val="50000"/>
              </a:spcBef>
            </a:pPr>
            <a:r>
              <a:rPr lang="el-GR" altLang="el-GR" b="1" i="1">
                <a:latin typeface="Arial" panose="020B0604020202020204" pitchFamily="34" charset="0"/>
              </a:rPr>
              <a:t>Βασικές Ενέργειες</a:t>
            </a:r>
            <a:endParaRPr lang="en-GB" altLang="el-GR" b="1" i="1">
              <a:latin typeface="Arial" panose="020B0604020202020204" pitchFamily="34" charset="0"/>
            </a:endParaRPr>
          </a:p>
        </p:txBody>
      </p:sp>
      <p:sp>
        <p:nvSpPr>
          <p:cNvPr id="4129" name="Text Box 32">
            <a:extLst>
              <a:ext uri="{FF2B5EF4-FFF2-40B4-BE49-F238E27FC236}">
                <a16:creationId xmlns:a16="http://schemas.microsoft.com/office/drawing/2014/main" id="{77653F7B-4073-C693-7BDE-2F452BD0338F}"/>
              </a:ext>
            </a:extLst>
          </p:cNvPr>
          <p:cNvSpPr txBox="1">
            <a:spLocks noChangeArrowheads="1"/>
          </p:cNvSpPr>
          <p:nvPr/>
        </p:nvSpPr>
        <p:spPr bwMode="auto">
          <a:xfrm>
            <a:off x="7707313" y="1389063"/>
            <a:ext cx="1828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spcBef>
                <a:spcPct val="50000"/>
              </a:spcBef>
            </a:pPr>
            <a:r>
              <a:rPr lang="el-GR" altLang="el-GR" b="1" i="1">
                <a:latin typeface="Arial" panose="020B0604020202020204" pitchFamily="34" charset="0"/>
              </a:rPr>
              <a:t>Δράση</a:t>
            </a:r>
            <a:endParaRPr lang="en-GB" altLang="el-GR" b="1" i="1">
              <a:latin typeface="Arial" panose="020B0604020202020204" pitchFamily="34" charset="0"/>
            </a:endParaRPr>
          </a:p>
        </p:txBody>
      </p:sp>
      <p:sp>
        <p:nvSpPr>
          <p:cNvPr id="4130" name="Line 33">
            <a:extLst>
              <a:ext uri="{FF2B5EF4-FFF2-40B4-BE49-F238E27FC236}">
                <a16:creationId xmlns:a16="http://schemas.microsoft.com/office/drawing/2014/main" id="{B2DE0C91-0AAE-D9E2-3729-E4510FE31846}"/>
              </a:ext>
            </a:extLst>
          </p:cNvPr>
          <p:cNvSpPr>
            <a:spLocks noChangeShapeType="1"/>
          </p:cNvSpPr>
          <p:nvPr/>
        </p:nvSpPr>
        <p:spPr bwMode="auto">
          <a:xfrm>
            <a:off x="2635250" y="1414463"/>
            <a:ext cx="1588" cy="4951412"/>
          </a:xfrm>
          <a:prstGeom prst="line">
            <a:avLst/>
          </a:prstGeom>
          <a:noFill/>
          <a:ln w="3175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4131" name="Line 34">
            <a:extLst>
              <a:ext uri="{FF2B5EF4-FFF2-40B4-BE49-F238E27FC236}">
                <a16:creationId xmlns:a16="http://schemas.microsoft.com/office/drawing/2014/main" id="{5403122E-A5B8-9ECD-FE1A-A0C9EBF742A1}"/>
              </a:ext>
            </a:extLst>
          </p:cNvPr>
          <p:cNvSpPr>
            <a:spLocks noChangeShapeType="1"/>
          </p:cNvSpPr>
          <p:nvPr/>
        </p:nvSpPr>
        <p:spPr bwMode="auto">
          <a:xfrm>
            <a:off x="7667625" y="1341438"/>
            <a:ext cx="1588" cy="5024437"/>
          </a:xfrm>
          <a:prstGeom prst="line">
            <a:avLst/>
          </a:prstGeom>
          <a:noFill/>
          <a:ln w="3175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49603" name="Oval 35">
            <a:extLst>
              <a:ext uri="{FF2B5EF4-FFF2-40B4-BE49-F238E27FC236}">
                <a16:creationId xmlns:a16="http://schemas.microsoft.com/office/drawing/2014/main" id="{845A6DFF-9FD0-2EB5-8E7F-B9723CCE1CB6}"/>
              </a:ext>
            </a:extLst>
          </p:cNvPr>
          <p:cNvSpPr>
            <a:spLocks noChangeArrowheads="1"/>
          </p:cNvSpPr>
          <p:nvPr/>
        </p:nvSpPr>
        <p:spPr bwMode="auto">
          <a:xfrm>
            <a:off x="6300788" y="5373688"/>
            <a:ext cx="1079500" cy="1079500"/>
          </a:xfrm>
          <a:prstGeom prst="ellipse">
            <a:avLst/>
          </a:prstGeom>
          <a:solidFill>
            <a:srgbClr val="FF0000"/>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400" b="1">
                <a:solidFill>
                  <a:schemeClr val="bg1"/>
                </a:solidFill>
                <a:latin typeface="Arial Narrow" panose="020B0606020202030204" pitchFamily="34" charset="0"/>
              </a:rPr>
              <a:t>Εργασιακές </a:t>
            </a:r>
          </a:p>
          <a:p>
            <a:pPr algn="ctr" eaLnBrk="1" hangingPunct="1"/>
            <a:r>
              <a:rPr lang="el-GR" altLang="el-GR" sz="1400" b="1">
                <a:solidFill>
                  <a:schemeClr val="bg1"/>
                </a:solidFill>
                <a:latin typeface="Arial Narrow" panose="020B0606020202030204" pitchFamily="34" charset="0"/>
              </a:rPr>
              <a:t>Σχέσεις</a:t>
            </a:r>
            <a:endParaRPr lang="en-GB" altLang="el-GR" sz="1400" b="1">
              <a:solidFill>
                <a:schemeClr val="bg1"/>
              </a:solidFill>
              <a:latin typeface="Arial Narrow" panose="020B0606020202030204" pitchFamily="34" charset="0"/>
            </a:endParaRPr>
          </a:p>
        </p:txBody>
      </p:sp>
      <p:sp>
        <p:nvSpPr>
          <p:cNvPr id="749604" name="Oval 36">
            <a:extLst>
              <a:ext uri="{FF2B5EF4-FFF2-40B4-BE49-F238E27FC236}">
                <a16:creationId xmlns:a16="http://schemas.microsoft.com/office/drawing/2014/main" id="{71E3CEDD-1F99-4D37-EB21-468674EACF64}"/>
              </a:ext>
            </a:extLst>
          </p:cNvPr>
          <p:cNvSpPr>
            <a:spLocks noChangeArrowheads="1"/>
          </p:cNvSpPr>
          <p:nvPr/>
        </p:nvSpPr>
        <p:spPr bwMode="auto">
          <a:xfrm>
            <a:off x="4932363" y="5373688"/>
            <a:ext cx="1079500" cy="1079500"/>
          </a:xfrm>
          <a:prstGeom prst="ellipse">
            <a:avLst/>
          </a:prstGeom>
          <a:solidFill>
            <a:srgbClr val="FF0000"/>
          </a:solidFill>
          <a:ln w="9525">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400" b="1">
                <a:solidFill>
                  <a:schemeClr val="bg1"/>
                </a:solidFill>
                <a:latin typeface="Arial Narrow" panose="020B0606020202030204" pitchFamily="34" charset="0"/>
              </a:rPr>
              <a:t>Θέματα </a:t>
            </a:r>
          </a:p>
          <a:p>
            <a:pPr algn="ctr" eaLnBrk="1" hangingPunct="1"/>
            <a:r>
              <a:rPr lang="el-GR" altLang="el-GR" sz="1400" b="1">
                <a:solidFill>
                  <a:schemeClr val="bg1"/>
                </a:solidFill>
                <a:latin typeface="Arial Narrow" panose="020B0606020202030204" pitchFamily="34" charset="0"/>
              </a:rPr>
              <a:t>Εργατικού </a:t>
            </a:r>
          </a:p>
          <a:p>
            <a:pPr algn="ctr" eaLnBrk="1" hangingPunct="1"/>
            <a:r>
              <a:rPr lang="el-GR" altLang="el-GR" sz="1400" b="1">
                <a:solidFill>
                  <a:schemeClr val="bg1"/>
                </a:solidFill>
                <a:latin typeface="Arial Narrow" panose="020B0606020202030204" pitchFamily="34" charset="0"/>
              </a:rPr>
              <a:t>Δικαίου</a:t>
            </a:r>
            <a:endParaRPr lang="en-GB" altLang="el-GR" sz="1400" b="1">
              <a:solidFill>
                <a:schemeClr val="bg1"/>
              </a:solidFill>
              <a:latin typeface="Arial Narrow" panose="020B0606020202030204" pitchFamily="34" charset="0"/>
            </a:endParaRPr>
          </a:p>
        </p:txBody>
      </p:sp>
      <p:sp>
        <p:nvSpPr>
          <p:cNvPr id="749605" name="Oval 37">
            <a:extLst>
              <a:ext uri="{FF2B5EF4-FFF2-40B4-BE49-F238E27FC236}">
                <a16:creationId xmlns:a16="http://schemas.microsoft.com/office/drawing/2014/main" id="{94FD377B-32B5-DBC7-F7B3-268143755F97}"/>
              </a:ext>
            </a:extLst>
          </p:cNvPr>
          <p:cNvSpPr>
            <a:spLocks noChangeArrowheads="1"/>
          </p:cNvSpPr>
          <p:nvPr/>
        </p:nvSpPr>
        <p:spPr bwMode="auto">
          <a:xfrm>
            <a:off x="6388100" y="4440238"/>
            <a:ext cx="914400" cy="914400"/>
          </a:xfrm>
          <a:prstGeom prst="ellipse">
            <a:avLst/>
          </a:prstGeom>
          <a:solidFill>
            <a:srgbClr val="000080">
              <a:alpha val="54117"/>
            </a:srgbClr>
          </a:solidFill>
          <a:ln w="9525" algn="ctr">
            <a:solidFill>
              <a:schemeClr val="tx1"/>
            </a:solidFill>
            <a:miter lim="800000"/>
            <a:headEnd/>
            <a:tailEnd/>
          </a:ln>
        </p:spPr>
        <p:txBody>
          <a:bodyPr wrap="none" anchor="ct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chemeClr val="bg1"/>
                </a:solidFill>
                <a:latin typeface="Arial Narrow" panose="020B0606020202030204" pitchFamily="34" charset="0"/>
              </a:rPr>
              <a:t>Διοίκηση </a:t>
            </a:r>
          </a:p>
          <a:p>
            <a:pPr algn="ctr" eaLnBrk="1" hangingPunct="1"/>
            <a:r>
              <a:rPr lang="el-GR" altLang="el-GR" sz="1200" b="1">
                <a:solidFill>
                  <a:schemeClr val="bg1"/>
                </a:solidFill>
                <a:latin typeface="Arial Narrow" panose="020B0606020202030204" pitchFamily="34" charset="0"/>
              </a:rPr>
              <a:t>Αμοιβών</a:t>
            </a:r>
            <a:endParaRPr lang="en-GB" altLang="el-GR" sz="1200" b="1">
              <a:solidFill>
                <a:schemeClr val="bg1"/>
              </a:solidFill>
              <a:latin typeface="Arial Narrow" panose="020B0606020202030204" pitchFamily="34" charset="0"/>
            </a:endParaRPr>
          </a:p>
        </p:txBody>
      </p:sp>
      <p:sp>
        <p:nvSpPr>
          <p:cNvPr id="4135" name="Line 38">
            <a:extLst>
              <a:ext uri="{FF2B5EF4-FFF2-40B4-BE49-F238E27FC236}">
                <a16:creationId xmlns:a16="http://schemas.microsoft.com/office/drawing/2014/main" id="{9B727A0F-DA4D-C2CC-CA0A-C60818542C52}"/>
              </a:ext>
            </a:extLst>
          </p:cNvPr>
          <p:cNvSpPr>
            <a:spLocks noChangeShapeType="1"/>
          </p:cNvSpPr>
          <p:nvPr/>
        </p:nvSpPr>
        <p:spPr bwMode="auto">
          <a:xfrm>
            <a:off x="6859588" y="4240213"/>
            <a:ext cx="1587" cy="228600"/>
          </a:xfrm>
          <a:prstGeom prst="line">
            <a:avLst/>
          </a:prstGeom>
          <a:noFill/>
          <a:ln w="349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49574"/>
                                        </p:tgtEl>
                                        <p:attrNameLst>
                                          <p:attrName>style.visibility</p:attrName>
                                        </p:attrNameLst>
                                      </p:cBhvr>
                                      <p:to>
                                        <p:strVal val="visible"/>
                                      </p:to>
                                    </p:set>
                                    <p:anim calcmode="lin" valueType="num">
                                      <p:cBhvr>
                                        <p:cTn id="7" dur="500" fill="hold"/>
                                        <p:tgtEl>
                                          <p:spTgt spid="749574"/>
                                        </p:tgtEl>
                                        <p:attrNameLst>
                                          <p:attrName>ppt_w</p:attrName>
                                        </p:attrNameLst>
                                      </p:cBhvr>
                                      <p:tavLst>
                                        <p:tav tm="0">
                                          <p:val>
                                            <p:fltVal val="0"/>
                                          </p:val>
                                        </p:tav>
                                        <p:tav tm="100000">
                                          <p:val>
                                            <p:strVal val="#ppt_w"/>
                                          </p:val>
                                        </p:tav>
                                      </p:tavLst>
                                    </p:anim>
                                    <p:anim calcmode="lin" valueType="num">
                                      <p:cBhvr>
                                        <p:cTn id="8" dur="500" fill="hold"/>
                                        <p:tgtEl>
                                          <p:spTgt spid="749574"/>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749598"/>
                                        </p:tgtEl>
                                        <p:attrNameLst>
                                          <p:attrName>style.visibility</p:attrName>
                                        </p:attrNameLst>
                                      </p:cBhvr>
                                      <p:to>
                                        <p:strVal val="visible"/>
                                      </p:to>
                                    </p:set>
                                    <p:anim calcmode="lin" valueType="num">
                                      <p:cBhvr>
                                        <p:cTn id="12" dur="500" fill="hold"/>
                                        <p:tgtEl>
                                          <p:spTgt spid="749598"/>
                                        </p:tgtEl>
                                        <p:attrNameLst>
                                          <p:attrName>ppt_w</p:attrName>
                                        </p:attrNameLst>
                                      </p:cBhvr>
                                      <p:tavLst>
                                        <p:tav tm="0">
                                          <p:val>
                                            <p:fltVal val="0"/>
                                          </p:val>
                                        </p:tav>
                                        <p:tav tm="100000">
                                          <p:val>
                                            <p:strVal val="#ppt_w"/>
                                          </p:val>
                                        </p:tav>
                                      </p:tavLst>
                                    </p:anim>
                                    <p:anim calcmode="lin" valueType="num">
                                      <p:cBhvr>
                                        <p:cTn id="13" dur="500" fill="hold"/>
                                        <p:tgtEl>
                                          <p:spTgt spid="749598"/>
                                        </p:tgtEl>
                                        <p:attrNameLst>
                                          <p:attrName>ppt_h</p:attrName>
                                        </p:attrNameLst>
                                      </p:cBhvr>
                                      <p:tavLst>
                                        <p:tav tm="0">
                                          <p:val>
                                            <p:fltVal val="0"/>
                                          </p:val>
                                        </p:tav>
                                        <p:tav tm="100000">
                                          <p:val>
                                            <p:strVal val="#ppt_h"/>
                                          </p:val>
                                        </p:tav>
                                      </p:tavLst>
                                    </p:anim>
                                  </p:childTnLst>
                                </p:cTn>
                              </p:par>
                            </p:childTnLst>
                          </p:cTn>
                        </p:par>
                        <p:par>
                          <p:cTn id="14" fill="hold" nodeType="afterGroup">
                            <p:stCondLst>
                              <p:cond delay="1000"/>
                            </p:stCondLst>
                            <p:childTnLst>
                              <p:par>
                                <p:cTn id="15" presetID="2" presetClass="entr" presetSubtype="1" fill="hold" grpId="0" nodeType="afterEffect">
                                  <p:stCondLst>
                                    <p:cond delay="0"/>
                                  </p:stCondLst>
                                  <p:childTnLst>
                                    <p:set>
                                      <p:cBhvr>
                                        <p:cTn id="16" dur="1" fill="hold">
                                          <p:stCondLst>
                                            <p:cond delay="0"/>
                                          </p:stCondLst>
                                        </p:cTn>
                                        <p:tgtEl>
                                          <p:spTgt spid="749573"/>
                                        </p:tgtEl>
                                        <p:attrNameLst>
                                          <p:attrName>style.visibility</p:attrName>
                                        </p:attrNameLst>
                                      </p:cBhvr>
                                      <p:to>
                                        <p:strVal val="visible"/>
                                      </p:to>
                                    </p:set>
                                    <p:anim calcmode="lin" valueType="num">
                                      <p:cBhvr additive="base">
                                        <p:cTn id="17" dur="500" fill="hold"/>
                                        <p:tgtEl>
                                          <p:spTgt spid="749573"/>
                                        </p:tgtEl>
                                        <p:attrNameLst>
                                          <p:attrName>ppt_x</p:attrName>
                                        </p:attrNameLst>
                                      </p:cBhvr>
                                      <p:tavLst>
                                        <p:tav tm="0">
                                          <p:val>
                                            <p:strVal val="#ppt_x"/>
                                          </p:val>
                                        </p:tav>
                                        <p:tav tm="100000">
                                          <p:val>
                                            <p:strVal val="#ppt_x"/>
                                          </p:val>
                                        </p:tav>
                                      </p:tavLst>
                                    </p:anim>
                                    <p:anim calcmode="lin" valueType="num">
                                      <p:cBhvr additive="base">
                                        <p:cTn id="18" dur="500" fill="hold"/>
                                        <p:tgtEl>
                                          <p:spTgt spid="749573"/>
                                        </p:tgtEl>
                                        <p:attrNameLst>
                                          <p:attrName>ppt_y</p:attrName>
                                        </p:attrNameLst>
                                      </p:cBhvr>
                                      <p:tavLst>
                                        <p:tav tm="0">
                                          <p:val>
                                            <p:strVal val="0-#ppt_h/2"/>
                                          </p:val>
                                        </p:tav>
                                        <p:tav tm="100000">
                                          <p:val>
                                            <p:strVal val="#ppt_y"/>
                                          </p:val>
                                        </p:tav>
                                      </p:tavLst>
                                    </p:anim>
                                  </p:childTnLst>
                                </p:cTn>
                              </p:par>
                            </p:childTnLst>
                          </p:cTn>
                        </p:par>
                        <p:par>
                          <p:cTn id="19" fill="hold" nodeType="afterGroup">
                            <p:stCondLst>
                              <p:cond delay="1500"/>
                            </p:stCondLst>
                            <p:childTnLst>
                              <p:par>
                                <p:cTn id="20" presetID="2" presetClass="entr" presetSubtype="1" fill="hold" grpId="0" nodeType="afterEffect">
                                  <p:stCondLst>
                                    <p:cond delay="0"/>
                                  </p:stCondLst>
                                  <p:childTnLst>
                                    <p:set>
                                      <p:cBhvr>
                                        <p:cTn id="21" dur="1" fill="hold">
                                          <p:stCondLst>
                                            <p:cond delay="0"/>
                                          </p:stCondLst>
                                        </p:cTn>
                                        <p:tgtEl>
                                          <p:spTgt spid="749585"/>
                                        </p:tgtEl>
                                        <p:attrNameLst>
                                          <p:attrName>style.visibility</p:attrName>
                                        </p:attrNameLst>
                                      </p:cBhvr>
                                      <p:to>
                                        <p:strVal val="visible"/>
                                      </p:to>
                                    </p:set>
                                    <p:anim calcmode="lin" valueType="num">
                                      <p:cBhvr additive="base">
                                        <p:cTn id="22" dur="500" fill="hold"/>
                                        <p:tgtEl>
                                          <p:spTgt spid="749585"/>
                                        </p:tgtEl>
                                        <p:attrNameLst>
                                          <p:attrName>ppt_x</p:attrName>
                                        </p:attrNameLst>
                                      </p:cBhvr>
                                      <p:tavLst>
                                        <p:tav tm="0">
                                          <p:val>
                                            <p:strVal val="#ppt_x"/>
                                          </p:val>
                                        </p:tav>
                                        <p:tav tm="100000">
                                          <p:val>
                                            <p:strVal val="#ppt_x"/>
                                          </p:val>
                                        </p:tav>
                                      </p:tavLst>
                                    </p:anim>
                                    <p:anim calcmode="lin" valueType="num">
                                      <p:cBhvr additive="base">
                                        <p:cTn id="23" dur="500" fill="hold"/>
                                        <p:tgtEl>
                                          <p:spTgt spid="749585"/>
                                        </p:tgtEl>
                                        <p:attrNameLst>
                                          <p:attrName>ppt_y</p:attrName>
                                        </p:attrNameLst>
                                      </p:cBhvr>
                                      <p:tavLst>
                                        <p:tav tm="0">
                                          <p:val>
                                            <p:strVal val="0-#ppt_h/2"/>
                                          </p:val>
                                        </p:tav>
                                        <p:tav tm="100000">
                                          <p:val>
                                            <p:strVal val="#ppt_y"/>
                                          </p:val>
                                        </p:tav>
                                      </p:tavLst>
                                    </p:anim>
                                  </p:childTnLst>
                                </p:cTn>
                              </p:par>
                              <p:par>
                                <p:cTn id="24" presetID="23" presetClass="entr" presetSubtype="16" fill="hold" grpId="0" nodeType="withEffect">
                                  <p:stCondLst>
                                    <p:cond delay="0"/>
                                  </p:stCondLst>
                                  <p:childTnLst>
                                    <p:set>
                                      <p:cBhvr>
                                        <p:cTn id="25" dur="1" fill="hold">
                                          <p:stCondLst>
                                            <p:cond delay="0"/>
                                          </p:stCondLst>
                                        </p:cTn>
                                        <p:tgtEl>
                                          <p:spTgt spid="749586"/>
                                        </p:tgtEl>
                                        <p:attrNameLst>
                                          <p:attrName>style.visibility</p:attrName>
                                        </p:attrNameLst>
                                      </p:cBhvr>
                                      <p:to>
                                        <p:strVal val="visible"/>
                                      </p:to>
                                    </p:set>
                                    <p:anim calcmode="lin" valueType="num">
                                      <p:cBhvr>
                                        <p:cTn id="26" dur="500" fill="hold"/>
                                        <p:tgtEl>
                                          <p:spTgt spid="749586"/>
                                        </p:tgtEl>
                                        <p:attrNameLst>
                                          <p:attrName>ppt_w</p:attrName>
                                        </p:attrNameLst>
                                      </p:cBhvr>
                                      <p:tavLst>
                                        <p:tav tm="0">
                                          <p:val>
                                            <p:fltVal val="0"/>
                                          </p:val>
                                        </p:tav>
                                        <p:tav tm="100000">
                                          <p:val>
                                            <p:strVal val="#ppt_w"/>
                                          </p:val>
                                        </p:tav>
                                      </p:tavLst>
                                    </p:anim>
                                    <p:anim calcmode="lin" valueType="num">
                                      <p:cBhvr>
                                        <p:cTn id="27" dur="500" fill="hold"/>
                                        <p:tgtEl>
                                          <p:spTgt spid="749586"/>
                                        </p:tgtEl>
                                        <p:attrNameLst>
                                          <p:attrName>ppt_h</p:attrName>
                                        </p:attrNameLst>
                                      </p:cBhvr>
                                      <p:tavLst>
                                        <p:tav tm="0">
                                          <p:val>
                                            <p:fltVal val="0"/>
                                          </p:val>
                                        </p:tav>
                                        <p:tav tm="100000">
                                          <p:val>
                                            <p:strVal val="#ppt_h"/>
                                          </p:val>
                                        </p:tav>
                                      </p:tavLst>
                                    </p:anim>
                                  </p:childTnLst>
                                </p:cTn>
                              </p:par>
                            </p:childTnLst>
                          </p:cTn>
                        </p:par>
                        <p:par>
                          <p:cTn id="28" fill="hold" nodeType="afterGroup">
                            <p:stCondLst>
                              <p:cond delay="2000"/>
                            </p:stCondLst>
                            <p:childTnLst>
                              <p:par>
                                <p:cTn id="29" presetID="2" presetClass="entr" presetSubtype="1" fill="hold" grpId="0" nodeType="afterEffect">
                                  <p:stCondLst>
                                    <p:cond delay="0"/>
                                  </p:stCondLst>
                                  <p:childTnLst>
                                    <p:set>
                                      <p:cBhvr>
                                        <p:cTn id="30" dur="1" fill="hold">
                                          <p:stCondLst>
                                            <p:cond delay="0"/>
                                          </p:stCondLst>
                                        </p:cTn>
                                        <p:tgtEl>
                                          <p:spTgt spid="749578"/>
                                        </p:tgtEl>
                                        <p:attrNameLst>
                                          <p:attrName>style.visibility</p:attrName>
                                        </p:attrNameLst>
                                      </p:cBhvr>
                                      <p:to>
                                        <p:strVal val="visible"/>
                                      </p:to>
                                    </p:set>
                                    <p:anim calcmode="lin" valueType="num">
                                      <p:cBhvr additive="base">
                                        <p:cTn id="31" dur="500" fill="hold"/>
                                        <p:tgtEl>
                                          <p:spTgt spid="749578"/>
                                        </p:tgtEl>
                                        <p:attrNameLst>
                                          <p:attrName>ppt_x</p:attrName>
                                        </p:attrNameLst>
                                      </p:cBhvr>
                                      <p:tavLst>
                                        <p:tav tm="0">
                                          <p:val>
                                            <p:strVal val="#ppt_x"/>
                                          </p:val>
                                        </p:tav>
                                        <p:tav tm="100000">
                                          <p:val>
                                            <p:strVal val="#ppt_x"/>
                                          </p:val>
                                        </p:tav>
                                      </p:tavLst>
                                    </p:anim>
                                    <p:anim calcmode="lin" valueType="num">
                                      <p:cBhvr additive="base">
                                        <p:cTn id="32" dur="500" fill="hold"/>
                                        <p:tgtEl>
                                          <p:spTgt spid="749578"/>
                                        </p:tgtEl>
                                        <p:attrNameLst>
                                          <p:attrName>ppt_y</p:attrName>
                                        </p:attrNameLst>
                                      </p:cBhvr>
                                      <p:tavLst>
                                        <p:tav tm="0">
                                          <p:val>
                                            <p:strVal val="0-#ppt_h/2"/>
                                          </p:val>
                                        </p:tav>
                                        <p:tav tm="100000">
                                          <p:val>
                                            <p:strVal val="#ppt_y"/>
                                          </p:val>
                                        </p:tav>
                                      </p:tavLst>
                                    </p:anim>
                                  </p:childTnLst>
                                </p:cTn>
                              </p:par>
                            </p:childTnLst>
                          </p:cTn>
                        </p:par>
                        <p:par>
                          <p:cTn id="33" fill="hold" nodeType="afterGroup">
                            <p:stCondLst>
                              <p:cond delay="2500"/>
                            </p:stCondLst>
                            <p:childTnLst>
                              <p:par>
                                <p:cTn id="34" presetID="23" presetClass="entr" presetSubtype="272" fill="hold" grpId="0" nodeType="afterEffect">
                                  <p:stCondLst>
                                    <p:cond delay="0"/>
                                  </p:stCondLst>
                                  <p:childTnLst>
                                    <p:set>
                                      <p:cBhvr>
                                        <p:cTn id="35" dur="1" fill="hold">
                                          <p:stCondLst>
                                            <p:cond delay="0"/>
                                          </p:stCondLst>
                                        </p:cTn>
                                        <p:tgtEl>
                                          <p:spTgt spid="749590"/>
                                        </p:tgtEl>
                                        <p:attrNameLst>
                                          <p:attrName>style.visibility</p:attrName>
                                        </p:attrNameLst>
                                      </p:cBhvr>
                                      <p:to>
                                        <p:strVal val="visible"/>
                                      </p:to>
                                    </p:set>
                                    <p:anim calcmode="lin" valueType="num">
                                      <p:cBhvr>
                                        <p:cTn id="36" dur="500" fill="hold"/>
                                        <p:tgtEl>
                                          <p:spTgt spid="749590"/>
                                        </p:tgtEl>
                                        <p:attrNameLst>
                                          <p:attrName>ppt_w</p:attrName>
                                        </p:attrNameLst>
                                      </p:cBhvr>
                                      <p:tavLst>
                                        <p:tav tm="0">
                                          <p:val>
                                            <p:strVal val="2/3*#ppt_w"/>
                                          </p:val>
                                        </p:tav>
                                        <p:tav tm="100000">
                                          <p:val>
                                            <p:strVal val="#ppt_w"/>
                                          </p:val>
                                        </p:tav>
                                      </p:tavLst>
                                    </p:anim>
                                    <p:anim calcmode="lin" valueType="num">
                                      <p:cBhvr>
                                        <p:cTn id="37" dur="500" fill="hold"/>
                                        <p:tgtEl>
                                          <p:spTgt spid="749590"/>
                                        </p:tgtEl>
                                        <p:attrNameLst>
                                          <p:attrName>ppt_h</p:attrName>
                                        </p:attrNameLst>
                                      </p:cBhvr>
                                      <p:tavLst>
                                        <p:tav tm="0">
                                          <p:val>
                                            <p:strVal val="2/3*#ppt_h"/>
                                          </p:val>
                                        </p:tav>
                                        <p:tav tm="100000">
                                          <p:val>
                                            <p:strVal val="#ppt_h"/>
                                          </p:val>
                                        </p:tav>
                                      </p:tavLst>
                                    </p:anim>
                                  </p:childTnLst>
                                </p:cTn>
                              </p:par>
                              <p:par>
                                <p:cTn id="38" presetID="23" presetClass="entr" presetSubtype="16" fill="hold" grpId="0" nodeType="withEffect">
                                  <p:stCondLst>
                                    <p:cond delay="0"/>
                                  </p:stCondLst>
                                  <p:childTnLst>
                                    <p:set>
                                      <p:cBhvr>
                                        <p:cTn id="39" dur="1" fill="hold">
                                          <p:stCondLst>
                                            <p:cond delay="0"/>
                                          </p:stCondLst>
                                        </p:cTn>
                                        <p:tgtEl>
                                          <p:spTgt spid="749571"/>
                                        </p:tgtEl>
                                        <p:attrNameLst>
                                          <p:attrName>style.visibility</p:attrName>
                                        </p:attrNameLst>
                                      </p:cBhvr>
                                      <p:to>
                                        <p:strVal val="visible"/>
                                      </p:to>
                                    </p:set>
                                    <p:anim calcmode="lin" valueType="num">
                                      <p:cBhvr>
                                        <p:cTn id="40" dur="500" fill="hold"/>
                                        <p:tgtEl>
                                          <p:spTgt spid="749571"/>
                                        </p:tgtEl>
                                        <p:attrNameLst>
                                          <p:attrName>ppt_w</p:attrName>
                                        </p:attrNameLst>
                                      </p:cBhvr>
                                      <p:tavLst>
                                        <p:tav tm="0">
                                          <p:val>
                                            <p:fltVal val="0"/>
                                          </p:val>
                                        </p:tav>
                                        <p:tav tm="100000">
                                          <p:val>
                                            <p:strVal val="#ppt_w"/>
                                          </p:val>
                                        </p:tav>
                                      </p:tavLst>
                                    </p:anim>
                                    <p:anim calcmode="lin" valueType="num">
                                      <p:cBhvr>
                                        <p:cTn id="41" dur="500" fill="hold"/>
                                        <p:tgtEl>
                                          <p:spTgt spid="749571"/>
                                        </p:tgtEl>
                                        <p:attrNameLst>
                                          <p:attrName>ppt_h</p:attrName>
                                        </p:attrNameLst>
                                      </p:cBhvr>
                                      <p:tavLst>
                                        <p:tav tm="0">
                                          <p:val>
                                            <p:fltVal val="0"/>
                                          </p:val>
                                        </p:tav>
                                        <p:tav tm="100000">
                                          <p:val>
                                            <p:strVal val="#ppt_h"/>
                                          </p:val>
                                        </p:tav>
                                      </p:tavLst>
                                    </p:anim>
                                  </p:childTnLst>
                                </p:cTn>
                              </p:par>
                            </p:childTnLst>
                          </p:cTn>
                        </p:par>
                        <p:par>
                          <p:cTn id="42" fill="hold" nodeType="afterGroup">
                            <p:stCondLst>
                              <p:cond delay="3000"/>
                            </p:stCondLst>
                            <p:childTnLst>
                              <p:par>
                                <p:cTn id="43" presetID="23" presetClass="entr" presetSubtype="16" fill="hold" grpId="0" nodeType="afterEffect">
                                  <p:stCondLst>
                                    <p:cond delay="0"/>
                                  </p:stCondLst>
                                  <p:childTnLst>
                                    <p:set>
                                      <p:cBhvr>
                                        <p:cTn id="44" dur="1" fill="hold">
                                          <p:stCondLst>
                                            <p:cond delay="0"/>
                                          </p:stCondLst>
                                        </p:cTn>
                                        <p:tgtEl>
                                          <p:spTgt spid="749583"/>
                                        </p:tgtEl>
                                        <p:attrNameLst>
                                          <p:attrName>style.visibility</p:attrName>
                                        </p:attrNameLst>
                                      </p:cBhvr>
                                      <p:to>
                                        <p:strVal val="visible"/>
                                      </p:to>
                                    </p:set>
                                    <p:anim calcmode="lin" valueType="num">
                                      <p:cBhvr>
                                        <p:cTn id="45" dur="500" fill="hold"/>
                                        <p:tgtEl>
                                          <p:spTgt spid="749583"/>
                                        </p:tgtEl>
                                        <p:attrNameLst>
                                          <p:attrName>ppt_w</p:attrName>
                                        </p:attrNameLst>
                                      </p:cBhvr>
                                      <p:tavLst>
                                        <p:tav tm="0">
                                          <p:val>
                                            <p:fltVal val="0"/>
                                          </p:val>
                                        </p:tav>
                                        <p:tav tm="100000">
                                          <p:val>
                                            <p:strVal val="#ppt_w"/>
                                          </p:val>
                                        </p:tav>
                                      </p:tavLst>
                                    </p:anim>
                                    <p:anim calcmode="lin" valueType="num">
                                      <p:cBhvr>
                                        <p:cTn id="46" dur="500" fill="hold"/>
                                        <p:tgtEl>
                                          <p:spTgt spid="749583"/>
                                        </p:tgtEl>
                                        <p:attrNameLst>
                                          <p:attrName>ppt_h</p:attrName>
                                        </p:attrNameLst>
                                      </p:cBhvr>
                                      <p:tavLst>
                                        <p:tav tm="0">
                                          <p:val>
                                            <p:fltVal val="0"/>
                                          </p:val>
                                        </p:tav>
                                        <p:tav tm="100000">
                                          <p:val>
                                            <p:strVal val="#ppt_h"/>
                                          </p:val>
                                        </p:tav>
                                      </p:tavLst>
                                    </p:anim>
                                  </p:childTnLst>
                                </p:cTn>
                              </p:par>
                              <p:par>
                                <p:cTn id="47" presetID="23" presetClass="entr" presetSubtype="16" fill="hold" grpId="0" nodeType="withEffect">
                                  <p:stCondLst>
                                    <p:cond delay="0"/>
                                  </p:stCondLst>
                                  <p:childTnLst>
                                    <p:set>
                                      <p:cBhvr>
                                        <p:cTn id="48" dur="1" fill="hold">
                                          <p:stCondLst>
                                            <p:cond delay="0"/>
                                          </p:stCondLst>
                                        </p:cTn>
                                        <p:tgtEl>
                                          <p:spTgt spid="749587"/>
                                        </p:tgtEl>
                                        <p:attrNameLst>
                                          <p:attrName>style.visibility</p:attrName>
                                        </p:attrNameLst>
                                      </p:cBhvr>
                                      <p:to>
                                        <p:strVal val="visible"/>
                                      </p:to>
                                    </p:set>
                                    <p:anim calcmode="lin" valueType="num">
                                      <p:cBhvr>
                                        <p:cTn id="49" dur="500" fill="hold"/>
                                        <p:tgtEl>
                                          <p:spTgt spid="749587"/>
                                        </p:tgtEl>
                                        <p:attrNameLst>
                                          <p:attrName>ppt_w</p:attrName>
                                        </p:attrNameLst>
                                      </p:cBhvr>
                                      <p:tavLst>
                                        <p:tav tm="0">
                                          <p:val>
                                            <p:fltVal val="0"/>
                                          </p:val>
                                        </p:tav>
                                        <p:tav tm="100000">
                                          <p:val>
                                            <p:strVal val="#ppt_w"/>
                                          </p:val>
                                        </p:tav>
                                      </p:tavLst>
                                    </p:anim>
                                    <p:anim calcmode="lin" valueType="num">
                                      <p:cBhvr>
                                        <p:cTn id="50" dur="500" fill="hold"/>
                                        <p:tgtEl>
                                          <p:spTgt spid="749587"/>
                                        </p:tgtEl>
                                        <p:attrNameLst>
                                          <p:attrName>ppt_h</p:attrName>
                                        </p:attrNameLst>
                                      </p:cBhvr>
                                      <p:tavLst>
                                        <p:tav tm="0">
                                          <p:val>
                                            <p:fltVal val="0"/>
                                          </p:val>
                                        </p:tav>
                                        <p:tav tm="100000">
                                          <p:val>
                                            <p:strVal val="#ppt_h"/>
                                          </p:val>
                                        </p:tav>
                                      </p:tavLst>
                                    </p:anim>
                                  </p:childTnLst>
                                </p:cTn>
                              </p:par>
                            </p:childTnLst>
                          </p:cTn>
                        </p:par>
                        <p:par>
                          <p:cTn id="51" fill="hold" nodeType="afterGroup">
                            <p:stCondLst>
                              <p:cond delay="3500"/>
                            </p:stCondLst>
                            <p:childTnLst>
                              <p:par>
                                <p:cTn id="52" presetID="2" presetClass="entr" presetSubtype="1" fill="hold" grpId="0" nodeType="afterEffect">
                                  <p:stCondLst>
                                    <p:cond delay="0"/>
                                  </p:stCondLst>
                                  <p:childTnLst>
                                    <p:set>
                                      <p:cBhvr>
                                        <p:cTn id="53" dur="1" fill="hold">
                                          <p:stCondLst>
                                            <p:cond delay="0"/>
                                          </p:stCondLst>
                                        </p:cTn>
                                        <p:tgtEl>
                                          <p:spTgt spid="749579"/>
                                        </p:tgtEl>
                                        <p:attrNameLst>
                                          <p:attrName>style.visibility</p:attrName>
                                        </p:attrNameLst>
                                      </p:cBhvr>
                                      <p:to>
                                        <p:strVal val="visible"/>
                                      </p:to>
                                    </p:set>
                                    <p:anim calcmode="lin" valueType="num">
                                      <p:cBhvr additive="base">
                                        <p:cTn id="54" dur="500" fill="hold"/>
                                        <p:tgtEl>
                                          <p:spTgt spid="749579"/>
                                        </p:tgtEl>
                                        <p:attrNameLst>
                                          <p:attrName>ppt_x</p:attrName>
                                        </p:attrNameLst>
                                      </p:cBhvr>
                                      <p:tavLst>
                                        <p:tav tm="0">
                                          <p:val>
                                            <p:strVal val="#ppt_x"/>
                                          </p:val>
                                        </p:tav>
                                        <p:tav tm="100000">
                                          <p:val>
                                            <p:strVal val="#ppt_x"/>
                                          </p:val>
                                        </p:tav>
                                      </p:tavLst>
                                    </p:anim>
                                    <p:anim calcmode="lin" valueType="num">
                                      <p:cBhvr additive="base">
                                        <p:cTn id="55" dur="500" fill="hold"/>
                                        <p:tgtEl>
                                          <p:spTgt spid="749579"/>
                                        </p:tgtEl>
                                        <p:attrNameLst>
                                          <p:attrName>ppt_y</p:attrName>
                                        </p:attrNameLst>
                                      </p:cBhvr>
                                      <p:tavLst>
                                        <p:tav tm="0">
                                          <p:val>
                                            <p:strVal val="0-#ppt_h/2"/>
                                          </p:val>
                                        </p:tav>
                                        <p:tav tm="100000">
                                          <p:val>
                                            <p:strVal val="#ppt_y"/>
                                          </p:val>
                                        </p:tav>
                                      </p:tavLst>
                                    </p:anim>
                                  </p:childTnLst>
                                </p:cTn>
                              </p:par>
                            </p:childTnLst>
                          </p:cTn>
                        </p:par>
                        <p:par>
                          <p:cTn id="56" fill="hold" nodeType="afterGroup">
                            <p:stCondLst>
                              <p:cond delay="4000"/>
                            </p:stCondLst>
                            <p:childTnLst>
                              <p:par>
                                <p:cTn id="57" presetID="23" presetClass="entr" presetSubtype="16" fill="hold" grpId="0" nodeType="afterEffect">
                                  <p:stCondLst>
                                    <p:cond delay="0"/>
                                  </p:stCondLst>
                                  <p:childTnLst>
                                    <p:set>
                                      <p:cBhvr>
                                        <p:cTn id="58" dur="1" fill="hold">
                                          <p:stCondLst>
                                            <p:cond delay="0"/>
                                          </p:stCondLst>
                                        </p:cTn>
                                        <p:tgtEl>
                                          <p:spTgt spid="749591"/>
                                        </p:tgtEl>
                                        <p:attrNameLst>
                                          <p:attrName>style.visibility</p:attrName>
                                        </p:attrNameLst>
                                      </p:cBhvr>
                                      <p:to>
                                        <p:strVal val="visible"/>
                                      </p:to>
                                    </p:set>
                                    <p:anim calcmode="lin" valueType="num">
                                      <p:cBhvr>
                                        <p:cTn id="59" dur="500" fill="hold"/>
                                        <p:tgtEl>
                                          <p:spTgt spid="749591"/>
                                        </p:tgtEl>
                                        <p:attrNameLst>
                                          <p:attrName>ppt_w</p:attrName>
                                        </p:attrNameLst>
                                      </p:cBhvr>
                                      <p:tavLst>
                                        <p:tav tm="0">
                                          <p:val>
                                            <p:fltVal val="0"/>
                                          </p:val>
                                        </p:tav>
                                        <p:tav tm="100000">
                                          <p:val>
                                            <p:strVal val="#ppt_w"/>
                                          </p:val>
                                        </p:tav>
                                      </p:tavLst>
                                    </p:anim>
                                    <p:anim calcmode="lin" valueType="num">
                                      <p:cBhvr>
                                        <p:cTn id="60" dur="500" fill="hold"/>
                                        <p:tgtEl>
                                          <p:spTgt spid="749591"/>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749576"/>
                                        </p:tgtEl>
                                        <p:attrNameLst>
                                          <p:attrName>style.visibility</p:attrName>
                                        </p:attrNameLst>
                                      </p:cBhvr>
                                      <p:to>
                                        <p:strVal val="visible"/>
                                      </p:to>
                                    </p:set>
                                    <p:anim calcmode="lin" valueType="num">
                                      <p:cBhvr>
                                        <p:cTn id="63" dur="500" fill="hold"/>
                                        <p:tgtEl>
                                          <p:spTgt spid="749576"/>
                                        </p:tgtEl>
                                        <p:attrNameLst>
                                          <p:attrName>ppt_w</p:attrName>
                                        </p:attrNameLst>
                                      </p:cBhvr>
                                      <p:tavLst>
                                        <p:tav tm="0">
                                          <p:val>
                                            <p:fltVal val="0"/>
                                          </p:val>
                                        </p:tav>
                                        <p:tav tm="100000">
                                          <p:val>
                                            <p:strVal val="#ppt_w"/>
                                          </p:val>
                                        </p:tav>
                                      </p:tavLst>
                                    </p:anim>
                                    <p:anim calcmode="lin" valueType="num">
                                      <p:cBhvr>
                                        <p:cTn id="64" dur="500" fill="hold"/>
                                        <p:tgtEl>
                                          <p:spTgt spid="749576"/>
                                        </p:tgtEl>
                                        <p:attrNameLst>
                                          <p:attrName>ppt_h</p:attrName>
                                        </p:attrNameLst>
                                      </p:cBhvr>
                                      <p:tavLst>
                                        <p:tav tm="0">
                                          <p:val>
                                            <p:fltVal val="0"/>
                                          </p:val>
                                        </p:tav>
                                        <p:tav tm="100000">
                                          <p:val>
                                            <p:strVal val="#ppt_h"/>
                                          </p:val>
                                        </p:tav>
                                      </p:tavLst>
                                    </p:anim>
                                  </p:childTnLst>
                                </p:cTn>
                              </p:par>
                            </p:childTnLst>
                          </p:cTn>
                        </p:par>
                        <p:par>
                          <p:cTn id="65" fill="hold" nodeType="afterGroup">
                            <p:stCondLst>
                              <p:cond delay="4500"/>
                            </p:stCondLst>
                            <p:childTnLst>
                              <p:par>
                                <p:cTn id="66" presetID="23" presetClass="entr" presetSubtype="16" fill="hold" grpId="0" nodeType="afterEffect">
                                  <p:stCondLst>
                                    <p:cond delay="0"/>
                                  </p:stCondLst>
                                  <p:childTnLst>
                                    <p:set>
                                      <p:cBhvr>
                                        <p:cTn id="67" dur="1" fill="hold">
                                          <p:stCondLst>
                                            <p:cond delay="0"/>
                                          </p:stCondLst>
                                        </p:cTn>
                                        <p:tgtEl>
                                          <p:spTgt spid="749582"/>
                                        </p:tgtEl>
                                        <p:attrNameLst>
                                          <p:attrName>style.visibility</p:attrName>
                                        </p:attrNameLst>
                                      </p:cBhvr>
                                      <p:to>
                                        <p:strVal val="visible"/>
                                      </p:to>
                                    </p:set>
                                    <p:anim calcmode="lin" valueType="num">
                                      <p:cBhvr>
                                        <p:cTn id="68" dur="500" fill="hold"/>
                                        <p:tgtEl>
                                          <p:spTgt spid="749582"/>
                                        </p:tgtEl>
                                        <p:attrNameLst>
                                          <p:attrName>ppt_w</p:attrName>
                                        </p:attrNameLst>
                                      </p:cBhvr>
                                      <p:tavLst>
                                        <p:tav tm="0">
                                          <p:val>
                                            <p:fltVal val="0"/>
                                          </p:val>
                                        </p:tav>
                                        <p:tav tm="100000">
                                          <p:val>
                                            <p:strVal val="#ppt_w"/>
                                          </p:val>
                                        </p:tav>
                                      </p:tavLst>
                                    </p:anim>
                                    <p:anim calcmode="lin" valueType="num">
                                      <p:cBhvr>
                                        <p:cTn id="69" dur="500" fill="hold"/>
                                        <p:tgtEl>
                                          <p:spTgt spid="749582"/>
                                        </p:tgtEl>
                                        <p:attrNameLst>
                                          <p:attrName>ppt_h</p:attrName>
                                        </p:attrNameLst>
                                      </p:cBhvr>
                                      <p:tavLst>
                                        <p:tav tm="0">
                                          <p:val>
                                            <p:fltVal val="0"/>
                                          </p:val>
                                        </p:tav>
                                        <p:tav tm="100000">
                                          <p:val>
                                            <p:strVal val="#ppt_h"/>
                                          </p:val>
                                        </p:tav>
                                      </p:tavLst>
                                    </p:anim>
                                  </p:childTnLst>
                                </p:cTn>
                              </p:par>
                              <p:par>
                                <p:cTn id="70" presetID="23" presetClass="entr" presetSubtype="16" fill="hold" grpId="0" nodeType="withEffect">
                                  <p:stCondLst>
                                    <p:cond delay="0"/>
                                  </p:stCondLst>
                                  <p:childTnLst>
                                    <p:set>
                                      <p:cBhvr>
                                        <p:cTn id="71" dur="1" fill="hold">
                                          <p:stCondLst>
                                            <p:cond delay="0"/>
                                          </p:stCondLst>
                                        </p:cTn>
                                        <p:tgtEl>
                                          <p:spTgt spid="749588"/>
                                        </p:tgtEl>
                                        <p:attrNameLst>
                                          <p:attrName>style.visibility</p:attrName>
                                        </p:attrNameLst>
                                      </p:cBhvr>
                                      <p:to>
                                        <p:strVal val="visible"/>
                                      </p:to>
                                    </p:set>
                                    <p:anim calcmode="lin" valueType="num">
                                      <p:cBhvr>
                                        <p:cTn id="72" dur="500" fill="hold"/>
                                        <p:tgtEl>
                                          <p:spTgt spid="749588"/>
                                        </p:tgtEl>
                                        <p:attrNameLst>
                                          <p:attrName>ppt_w</p:attrName>
                                        </p:attrNameLst>
                                      </p:cBhvr>
                                      <p:tavLst>
                                        <p:tav tm="0">
                                          <p:val>
                                            <p:fltVal val="0"/>
                                          </p:val>
                                        </p:tav>
                                        <p:tav tm="100000">
                                          <p:val>
                                            <p:strVal val="#ppt_w"/>
                                          </p:val>
                                        </p:tav>
                                      </p:tavLst>
                                    </p:anim>
                                    <p:anim calcmode="lin" valueType="num">
                                      <p:cBhvr>
                                        <p:cTn id="73" dur="500" fill="hold"/>
                                        <p:tgtEl>
                                          <p:spTgt spid="749588"/>
                                        </p:tgtEl>
                                        <p:attrNameLst>
                                          <p:attrName>ppt_h</p:attrName>
                                        </p:attrNameLst>
                                      </p:cBhvr>
                                      <p:tavLst>
                                        <p:tav tm="0">
                                          <p:val>
                                            <p:fltVal val="0"/>
                                          </p:val>
                                        </p:tav>
                                        <p:tav tm="100000">
                                          <p:val>
                                            <p:strVal val="#ppt_h"/>
                                          </p:val>
                                        </p:tav>
                                      </p:tavLst>
                                    </p:anim>
                                  </p:childTnLst>
                                </p:cTn>
                              </p:par>
                            </p:childTnLst>
                          </p:cTn>
                        </p:par>
                        <p:par>
                          <p:cTn id="74" fill="hold" nodeType="afterGroup">
                            <p:stCondLst>
                              <p:cond delay="5000"/>
                            </p:stCondLst>
                            <p:childTnLst>
                              <p:par>
                                <p:cTn id="75" presetID="2" presetClass="entr" presetSubtype="1" fill="hold" grpId="0" nodeType="afterEffect">
                                  <p:stCondLst>
                                    <p:cond delay="0"/>
                                  </p:stCondLst>
                                  <p:childTnLst>
                                    <p:set>
                                      <p:cBhvr>
                                        <p:cTn id="76" dur="1" fill="hold">
                                          <p:stCondLst>
                                            <p:cond delay="0"/>
                                          </p:stCondLst>
                                        </p:cTn>
                                        <p:tgtEl>
                                          <p:spTgt spid="749580"/>
                                        </p:tgtEl>
                                        <p:attrNameLst>
                                          <p:attrName>style.visibility</p:attrName>
                                        </p:attrNameLst>
                                      </p:cBhvr>
                                      <p:to>
                                        <p:strVal val="visible"/>
                                      </p:to>
                                    </p:set>
                                    <p:anim calcmode="lin" valueType="num">
                                      <p:cBhvr additive="base">
                                        <p:cTn id="77" dur="500" fill="hold"/>
                                        <p:tgtEl>
                                          <p:spTgt spid="749580"/>
                                        </p:tgtEl>
                                        <p:attrNameLst>
                                          <p:attrName>ppt_x</p:attrName>
                                        </p:attrNameLst>
                                      </p:cBhvr>
                                      <p:tavLst>
                                        <p:tav tm="0">
                                          <p:val>
                                            <p:strVal val="#ppt_x"/>
                                          </p:val>
                                        </p:tav>
                                        <p:tav tm="100000">
                                          <p:val>
                                            <p:strVal val="#ppt_x"/>
                                          </p:val>
                                        </p:tav>
                                      </p:tavLst>
                                    </p:anim>
                                    <p:anim calcmode="lin" valueType="num">
                                      <p:cBhvr additive="base">
                                        <p:cTn id="78" dur="500" fill="hold"/>
                                        <p:tgtEl>
                                          <p:spTgt spid="749580"/>
                                        </p:tgtEl>
                                        <p:attrNameLst>
                                          <p:attrName>ppt_y</p:attrName>
                                        </p:attrNameLst>
                                      </p:cBhvr>
                                      <p:tavLst>
                                        <p:tav tm="0">
                                          <p:val>
                                            <p:strVal val="0-#ppt_h/2"/>
                                          </p:val>
                                        </p:tav>
                                        <p:tav tm="100000">
                                          <p:val>
                                            <p:strVal val="#ppt_y"/>
                                          </p:val>
                                        </p:tav>
                                      </p:tavLst>
                                    </p:anim>
                                  </p:childTnLst>
                                </p:cTn>
                              </p:par>
                            </p:childTnLst>
                          </p:cTn>
                        </p:par>
                        <p:par>
                          <p:cTn id="79" fill="hold" nodeType="afterGroup">
                            <p:stCondLst>
                              <p:cond delay="5500"/>
                            </p:stCondLst>
                            <p:childTnLst>
                              <p:par>
                                <p:cTn id="80" presetID="23" presetClass="entr" presetSubtype="16" fill="hold" grpId="0" nodeType="afterEffect">
                                  <p:stCondLst>
                                    <p:cond delay="0"/>
                                  </p:stCondLst>
                                  <p:childTnLst>
                                    <p:set>
                                      <p:cBhvr>
                                        <p:cTn id="81" dur="1" fill="hold">
                                          <p:stCondLst>
                                            <p:cond delay="0"/>
                                          </p:stCondLst>
                                        </p:cTn>
                                        <p:tgtEl>
                                          <p:spTgt spid="749592"/>
                                        </p:tgtEl>
                                        <p:attrNameLst>
                                          <p:attrName>style.visibility</p:attrName>
                                        </p:attrNameLst>
                                      </p:cBhvr>
                                      <p:to>
                                        <p:strVal val="visible"/>
                                      </p:to>
                                    </p:set>
                                    <p:anim calcmode="lin" valueType="num">
                                      <p:cBhvr>
                                        <p:cTn id="82" dur="500" fill="hold"/>
                                        <p:tgtEl>
                                          <p:spTgt spid="749592"/>
                                        </p:tgtEl>
                                        <p:attrNameLst>
                                          <p:attrName>ppt_w</p:attrName>
                                        </p:attrNameLst>
                                      </p:cBhvr>
                                      <p:tavLst>
                                        <p:tav tm="0">
                                          <p:val>
                                            <p:fltVal val="0"/>
                                          </p:val>
                                        </p:tav>
                                        <p:tav tm="100000">
                                          <p:val>
                                            <p:strVal val="#ppt_w"/>
                                          </p:val>
                                        </p:tav>
                                      </p:tavLst>
                                    </p:anim>
                                    <p:anim calcmode="lin" valueType="num">
                                      <p:cBhvr>
                                        <p:cTn id="83" dur="500" fill="hold"/>
                                        <p:tgtEl>
                                          <p:spTgt spid="749592"/>
                                        </p:tgtEl>
                                        <p:attrNameLst>
                                          <p:attrName>ppt_h</p:attrName>
                                        </p:attrNameLst>
                                      </p:cBhvr>
                                      <p:tavLst>
                                        <p:tav tm="0">
                                          <p:val>
                                            <p:fltVal val="0"/>
                                          </p:val>
                                        </p:tav>
                                        <p:tav tm="100000">
                                          <p:val>
                                            <p:strVal val="#ppt_h"/>
                                          </p:val>
                                        </p:tav>
                                      </p:tavLst>
                                    </p:anim>
                                  </p:childTnLst>
                                </p:cTn>
                              </p:par>
                              <p:par>
                                <p:cTn id="84" presetID="23" presetClass="entr" presetSubtype="16" fill="hold" grpId="0" nodeType="withEffect">
                                  <p:stCondLst>
                                    <p:cond delay="0"/>
                                  </p:stCondLst>
                                  <p:childTnLst>
                                    <p:set>
                                      <p:cBhvr>
                                        <p:cTn id="85" dur="1" fill="hold">
                                          <p:stCondLst>
                                            <p:cond delay="0"/>
                                          </p:stCondLst>
                                        </p:cTn>
                                        <p:tgtEl>
                                          <p:spTgt spid="749575"/>
                                        </p:tgtEl>
                                        <p:attrNameLst>
                                          <p:attrName>style.visibility</p:attrName>
                                        </p:attrNameLst>
                                      </p:cBhvr>
                                      <p:to>
                                        <p:strVal val="visible"/>
                                      </p:to>
                                    </p:set>
                                    <p:anim calcmode="lin" valueType="num">
                                      <p:cBhvr>
                                        <p:cTn id="86" dur="500" fill="hold"/>
                                        <p:tgtEl>
                                          <p:spTgt spid="749575"/>
                                        </p:tgtEl>
                                        <p:attrNameLst>
                                          <p:attrName>ppt_w</p:attrName>
                                        </p:attrNameLst>
                                      </p:cBhvr>
                                      <p:tavLst>
                                        <p:tav tm="0">
                                          <p:val>
                                            <p:fltVal val="0"/>
                                          </p:val>
                                        </p:tav>
                                        <p:tav tm="100000">
                                          <p:val>
                                            <p:strVal val="#ppt_w"/>
                                          </p:val>
                                        </p:tav>
                                      </p:tavLst>
                                    </p:anim>
                                    <p:anim calcmode="lin" valueType="num">
                                      <p:cBhvr>
                                        <p:cTn id="87" dur="500" fill="hold"/>
                                        <p:tgtEl>
                                          <p:spTgt spid="749575"/>
                                        </p:tgtEl>
                                        <p:attrNameLst>
                                          <p:attrName>ppt_h</p:attrName>
                                        </p:attrNameLst>
                                      </p:cBhvr>
                                      <p:tavLst>
                                        <p:tav tm="0">
                                          <p:val>
                                            <p:fltVal val="0"/>
                                          </p:val>
                                        </p:tav>
                                        <p:tav tm="100000">
                                          <p:val>
                                            <p:strVal val="#ppt_h"/>
                                          </p:val>
                                        </p:tav>
                                      </p:tavLst>
                                    </p:anim>
                                  </p:childTnLst>
                                </p:cTn>
                              </p:par>
                            </p:childTnLst>
                          </p:cTn>
                        </p:par>
                        <p:par>
                          <p:cTn id="88" fill="hold" nodeType="afterGroup">
                            <p:stCondLst>
                              <p:cond delay="6000"/>
                            </p:stCondLst>
                            <p:childTnLst>
                              <p:par>
                                <p:cTn id="89" presetID="23" presetClass="entr" presetSubtype="16" fill="hold" grpId="0" nodeType="afterEffect">
                                  <p:stCondLst>
                                    <p:cond delay="0"/>
                                  </p:stCondLst>
                                  <p:childTnLst>
                                    <p:set>
                                      <p:cBhvr>
                                        <p:cTn id="90" dur="1" fill="hold">
                                          <p:stCondLst>
                                            <p:cond delay="0"/>
                                          </p:stCondLst>
                                        </p:cTn>
                                        <p:tgtEl>
                                          <p:spTgt spid="749605"/>
                                        </p:tgtEl>
                                        <p:attrNameLst>
                                          <p:attrName>style.visibility</p:attrName>
                                        </p:attrNameLst>
                                      </p:cBhvr>
                                      <p:to>
                                        <p:strVal val="visible"/>
                                      </p:to>
                                    </p:set>
                                    <p:anim calcmode="lin" valueType="num">
                                      <p:cBhvr>
                                        <p:cTn id="91" dur="500" fill="hold"/>
                                        <p:tgtEl>
                                          <p:spTgt spid="749605"/>
                                        </p:tgtEl>
                                        <p:attrNameLst>
                                          <p:attrName>ppt_w</p:attrName>
                                        </p:attrNameLst>
                                      </p:cBhvr>
                                      <p:tavLst>
                                        <p:tav tm="0">
                                          <p:val>
                                            <p:fltVal val="0"/>
                                          </p:val>
                                        </p:tav>
                                        <p:tav tm="100000">
                                          <p:val>
                                            <p:strVal val="#ppt_w"/>
                                          </p:val>
                                        </p:tav>
                                      </p:tavLst>
                                    </p:anim>
                                    <p:anim calcmode="lin" valueType="num">
                                      <p:cBhvr>
                                        <p:cTn id="92" dur="500" fill="hold"/>
                                        <p:tgtEl>
                                          <p:spTgt spid="749605"/>
                                        </p:tgtEl>
                                        <p:attrNameLst>
                                          <p:attrName>ppt_h</p:attrName>
                                        </p:attrNameLst>
                                      </p:cBhvr>
                                      <p:tavLst>
                                        <p:tav tm="0">
                                          <p:val>
                                            <p:fltVal val="0"/>
                                          </p:val>
                                        </p:tav>
                                        <p:tav tm="100000">
                                          <p:val>
                                            <p:strVal val="#ppt_h"/>
                                          </p:val>
                                        </p:tav>
                                      </p:tavLst>
                                    </p:anim>
                                  </p:childTnLst>
                                </p:cTn>
                              </p:par>
                              <p:par>
                                <p:cTn id="93" presetID="23" presetClass="entr" presetSubtype="16" fill="hold" grpId="0" nodeType="withEffect">
                                  <p:stCondLst>
                                    <p:cond delay="0"/>
                                  </p:stCondLst>
                                  <p:childTnLst>
                                    <p:set>
                                      <p:cBhvr>
                                        <p:cTn id="94" dur="1" fill="hold">
                                          <p:stCondLst>
                                            <p:cond delay="0"/>
                                          </p:stCondLst>
                                        </p:cTn>
                                        <p:tgtEl>
                                          <p:spTgt spid="749589"/>
                                        </p:tgtEl>
                                        <p:attrNameLst>
                                          <p:attrName>style.visibility</p:attrName>
                                        </p:attrNameLst>
                                      </p:cBhvr>
                                      <p:to>
                                        <p:strVal val="visible"/>
                                      </p:to>
                                    </p:set>
                                    <p:anim calcmode="lin" valueType="num">
                                      <p:cBhvr>
                                        <p:cTn id="95" dur="500" fill="hold"/>
                                        <p:tgtEl>
                                          <p:spTgt spid="749589"/>
                                        </p:tgtEl>
                                        <p:attrNameLst>
                                          <p:attrName>ppt_w</p:attrName>
                                        </p:attrNameLst>
                                      </p:cBhvr>
                                      <p:tavLst>
                                        <p:tav tm="0">
                                          <p:val>
                                            <p:fltVal val="0"/>
                                          </p:val>
                                        </p:tav>
                                        <p:tav tm="100000">
                                          <p:val>
                                            <p:strVal val="#ppt_w"/>
                                          </p:val>
                                        </p:tav>
                                      </p:tavLst>
                                    </p:anim>
                                    <p:anim calcmode="lin" valueType="num">
                                      <p:cBhvr>
                                        <p:cTn id="96" dur="500" fill="hold"/>
                                        <p:tgtEl>
                                          <p:spTgt spid="749589"/>
                                        </p:tgtEl>
                                        <p:attrNameLst>
                                          <p:attrName>ppt_h</p:attrName>
                                        </p:attrNameLst>
                                      </p:cBhvr>
                                      <p:tavLst>
                                        <p:tav tm="0">
                                          <p:val>
                                            <p:fltVal val="0"/>
                                          </p:val>
                                        </p:tav>
                                        <p:tav tm="100000">
                                          <p:val>
                                            <p:strVal val="#ppt_h"/>
                                          </p:val>
                                        </p:tav>
                                      </p:tavLst>
                                    </p:anim>
                                  </p:childTnLst>
                                </p:cTn>
                              </p:par>
                            </p:childTnLst>
                          </p:cTn>
                        </p:par>
                        <p:par>
                          <p:cTn id="97" fill="hold" nodeType="afterGroup">
                            <p:stCondLst>
                              <p:cond delay="6500"/>
                            </p:stCondLst>
                            <p:childTnLst>
                              <p:par>
                                <p:cTn id="98" presetID="2" presetClass="entr" presetSubtype="1" fill="hold" grpId="0" nodeType="afterEffect">
                                  <p:stCondLst>
                                    <p:cond delay="0"/>
                                  </p:stCondLst>
                                  <p:childTnLst>
                                    <p:set>
                                      <p:cBhvr>
                                        <p:cTn id="99" dur="1" fill="hold">
                                          <p:stCondLst>
                                            <p:cond delay="0"/>
                                          </p:stCondLst>
                                        </p:cTn>
                                        <p:tgtEl>
                                          <p:spTgt spid="749581"/>
                                        </p:tgtEl>
                                        <p:attrNameLst>
                                          <p:attrName>style.visibility</p:attrName>
                                        </p:attrNameLst>
                                      </p:cBhvr>
                                      <p:to>
                                        <p:strVal val="visible"/>
                                      </p:to>
                                    </p:set>
                                    <p:anim calcmode="lin" valueType="num">
                                      <p:cBhvr additive="base">
                                        <p:cTn id="100" dur="500" fill="hold"/>
                                        <p:tgtEl>
                                          <p:spTgt spid="749581"/>
                                        </p:tgtEl>
                                        <p:attrNameLst>
                                          <p:attrName>ppt_x</p:attrName>
                                        </p:attrNameLst>
                                      </p:cBhvr>
                                      <p:tavLst>
                                        <p:tav tm="0">
                                          <p:val>
                                            <p:strVal val="#ppt_x"/>
                                          </p:val>
                                        </p:tav>
                                        <p:tav tm="100000">
                                          <p:val>
                                            <p:strVal val="#ppt_x"/>
                                          </p:val>
                                        </p:tav>
                                      </p:tavLst>
                                    </p:anim>
                                    <p:anim calcmode="lin" valueType="num">
                                      <p:cBhvr additive="base">
                                        <p:cTn id="101" dur="500" fill="hold"/>
                                        <p:tgtEl>
                                          <p:spTgt spid="749581"/>
                                        </p:tgtEl>
                                        <p:attrNameLst>
                                          <p:attrName>ppt_y</p:attrName>
                                        </p:attrNameLst>
                                      </p:cBhvr>
                                      <p:tavLst>
                                        <p:tav tm="0">
                                          <p:val>
                                            <p:strVal val="0-#ppt_h/2"/>
                                          </p:val>
                                        </p:tav>
                                        <p:tav tm="100000">
                                          <p:val>
                                            <p:strVal val="#ppt_y"/>
                                          </p:val>
                                        </p:tav>
                                      </p:tavLst>
                                    </p:anim>
                                  </p:childTnLst>
                                </p:cTn>
                              </p:par>
                            </p:childTnLst>
                          </p:cTn>
                        </p:par>
                        <p:par>
                          <p:cTn id="102" fill="hold" nodeType="afterGroup">
                            <p:stCondLst>
                              <p:cond delay="7000"/>
                            </p:stCondLst>
                            <p:childTnLst>
                              <p:par>
                                <p:cTn id="103" presetID="23" presetClass="entr" presetSubtype="16" fill="hold" grpId="0" nodeType="afterEffect">
                                  <p:stCondLst>
                                    <p:cond delay="0"/>
                                  </p:stCondLst>
                                  <p:childTnLst>
                                    <p:set>
                                      <p:cBhvr>
                                        <p:cTn id="104" dur="1" fill="hold">
                                          <p:stCondLst>
                                            <p:cond delay="0"/>
                                          </p:stCondLst>
                                        </p:cTn>
                                        <p:tgtEl>
                                          <p:spTgt spid="749593"/>
                                        </p:tgtEl>
                                        <p:attrNameLst>
                                          <p:attrName>style.visibility</p:attrName>
                                        </p:attrNameLst>
                                      </p:cBhvr>
                                      <p:to>
                                        <p:strVal val="visible"/>
                                      </p:to>
                                    </p:set>
                                    <p:anim calcmode="lin" valueType="num">
                                      <p:cBhvr>
                                        <p:cTn id="105" dur="500" fill="hold"/>
                                        <p:tgtEl>
                                          <p:spTgt spid="749593"/>
                                        </p:tgtEl>
                                        <p:attrNameLst>
                                          <p:attrName>ppt_w</p:attrName>
                                        </p:attrNameLst>
                                      </p:cBhvr>
                                      <p:tavLst>
                                        <p:tav tm="0">
                                          <p:val>
                                            <p:fltVal val="0"/>
                                          </p:val>
                                        </p:tav>
                                        <p:tav tm="100000">
                                          <p:val>
                                            <p:strVal val="#ppt_w"/>
                                          </p:val>
                                        </p:tav>
                                      </p:tavLst>
                                    </p:anim>
                                    <p:anim calcmode="lin" valueType="num">
                                      <p:cBhvr>
                                        <p:cTn id="106" dur="500" fill="hold"/>
                                        <p:tgtEl>
                                          <p:spTgt spid="749593"/>
                                        </p:tgtEl>
                                        <p:attrNameLst>
                                          <p:attrName>ppt_h</p:attrName>
                                        </p:attrNameLst>
                                      </p:cBhvr>
                                      <p:tavLst>
                                        <p:tav tm="0">
                                          <p:val>
                                            <p:fltVal val="0"/>
                                          </p:val>
                                        </p:tav>
                                        <p:tav tm="100000">
                                          <p:val>
                                            <p:strVal val="#ppt_h"/>
                                          </p:val>
                                        </p:tav>
                                      </p:tavLst>
                                    </p:anim>
                                  </p:childTnLst>
                                </p:cTn>
                              </p:par>
                              <p:par>
                                <p:cTn id="107" presetID="23" presetClass="entr" presetSubtype="16" fill="hold" grpId="0" nodeType="withEffect">
                                  <p:stCondLst>
                                    <p:cond delay="0"/>
                                  </p:stCondLst>
                                  <p:childTnLst>
                                    <p:set>
                                      <p:cBhvr>
                                        <p:cTn id="108" dur="1" fill="hold">
                                          <p:stCondLst>
                                            <p:cond delay="0"/>
                                          </p:stCondLst>
                                        </p:cTn>
                                        <p:tgtEl>
                                          <p:spTgt spid="749572"/>
                                        </p:tgtEl>
                                        <p:attrNameLst>
                                          <p:attrName>style.visibility</p:attrName>
                                        </p:attrNameLst>
                                      </p:cBhvr>
                                      <p:to>
                                        <p:strVal val="visible"/>
                                      </p:to>
                                    </p:set>
                                    <p:anim calcmode="lin" valueType="num">
                                      <p:cBhvr>
                                        <p:cTn id="109" dur="500" fill="hold"/>
                                        <p:tgtEl>
                                          <p:spTgt spid="749572"/>
                                        </p:tgtEl>
                                        <p:attrNameLst>
                                          <p:attrName>ppt_w</p:attrName>
                                        </p:attrNameLst>
                                      </p:cBhvr>
                                      <p:tavLst>
                                        <p:tav tm="0">
                                          <p:val>
                                            <p:fltVal val="0"/>
                                          </p:val>
                                        </p:tav>
                                        <p:tav tm="100000">
                                          <p:val>
                                            <p:strVal val="#ppt_w"/>
                                          </p:val>
                                        </p:tav>
                                      </p:tavLst>
                                    </p:anim>
                                    <p:anim calcmode="lin" valueType="num">
                                      <p:cBhvr>
                                        <p:cTn id="110" dur="500" fill="hold"/>
                                        <p:tgtEl>
                                          <p:spTgt spid="749572"/>
                                        </p:tgtEl>
                                        <p:attrNameLst>
                                          <p:attrName>ppt_h</p:attrName>
                                        </p:attrNameLst>
                                      </p:cBhvr>
                                      <p:tavLst>
                                        <p:tav tm="0">
                                          <p:val>
                                            <p:fltVal val="0"/>
                                          </p:val>
                                        </p:tav>
                                        <p:tav tm="100000">
                                          <p:val>
                                            <p:strVal val="#ppt_h"/>
                                          </p:val>
                                        </p:tav>
                                      </p:tavLst>
                                    </p:anim>
                                  </p:childTnLst>
                                </p:cTn>
                              </p:par>
                            </p:childTnLst>
                          </p:cTn>
                        </p:par>
                        <p:par>
                          <p:cTn id="111" fill="hold" nodeType="afterGroup">
                            <p:stCondLst>
                              <p:cond delay="7500"/>
                            </p:stCondLst>
                            <p:childTnLst>
                              <p:par>
                                <p:cTn id="112" presetID="23" presetClass="entr" presetSubtype="16" fill="hold" grpId="0" nodeType="afterEffect">
                                  <p:stCondLst>
                                    <p:cond delay="0"/>
                                  </p:stCondLst>
                                  <p:childTnLst>
                                    <p:set>
                                      <p:cBhvr>
                                        <p:cTn id="113" dur="1" fill="hold">
                                          <p:stCondLst>
                                            <p:cond delay="0"/>
                                          </p:stCondLst>
                                        </p:cTn>
                                        <p:tgtEl>
                                          <p:spTgt spid="749577"/>
                                        </p:tgtEl>
                                        <p:attrNameLst>
                                          <p:attrName>style.visibility</p:attrName>
                                        </p:attrNameLst>
                                      </p:cBhvr>
                                      <p:to>
                                        <p:strVal val="visible"/>
                                      </p:to>
                                    </p:set>
                                    <p:anim calcmode="lin" valueType="num">
                                      <p:cBhvr>
                                        <p:cTn id="114" dur="500" fill="hold"/>
                                        <p:tgtEl>
                                          <p:spTgt spid="749577"/>
                                        </p:tgtEl>
                                        <p:attrNameLst>
                                          <p:attrName>ppt_w</p:attrName>
                                        </p:attrNameLst>
                                      </p:cBhvr>
                                      <p:tavLst>
                                        <p:tav tm="0">
                                          <p:val>
                                            <p:fltVal val="0"/>
                                          </p:val>
                                        </p:tav>
                                        <p:tav tm="100000">
                                          <p:val>
                                            <p:strVal val="#ppt_w"/>
                                          </p:val>
                                        </p:tav>
                                      </p:tavLst>
                                    </p:anim>
                                    <p:anim calcmode="lin" valueType="num">
                                      <p:cBhvr>
                                        <p:cTn id="115" dur="500" fill="hold"/>
                                        <p:tgtEl>
                                          <p:spTgt spid="749577"/>
                                        </p:tgtEl>
                                        <p:attrNameLst>
                                          <p:attrName>ppt_h</p:attrName>
                                        </p:attrNameLst>
                                      </p:cBhvr>
                                      <p:tavLst>
                                        <p:tav tm="0">
                                          <p:val>
                                            <p:fltVal val="0"/>
                                          </p:val>
                                        </p:tav>
                                        <p:tav tm="100000">
                                          <p:val>
                                            <p:strVal val="#ppt_h"/>
                                          </p:val>
                                        </p:tav>
                                      </p:tavLst>
                                    </p:anim>
                                  </p:childTnLst>
                                </p:cTn>
                              </p:par>
                            </p:childTnLst>
                          </p:cTn>
                        </p:par>
                        <p:par>
                          <p:cTn id="116" fill="hold" nodeType="afterGroup">
                            <p:stCondLst>
                              <p:cond delay="8000"/>
                            </p:stCondLst>
                            <p:childTnLst>
                              <p:par>
                                <p:cTn id="117" presetID="23" presetClass="entr" presetSubtype="16" fill="hold" grpId="0" nodeType="afterEffect">
                                  <p:stCondLst>
                                    <p:cond delay="0"/>
                                  </p:stCondLst>
                                  <p:childTnLst>
                                    <p:set>
                                      <p:cBhvr>
                                        <p:cTn id="118" dur="1" fill="hold">
                                          <p:stCondLst>
                                            <p:cond delay="0"/>
                                          </p:stCondLst>
                                        </p:cTn>
                                        <p:tgtEl>
                                          <p:spTgt spid="749604"/>
                                        </p:tgtEl>
                                        <p:attrNameLst>
                                          <p:attrName>style.visibility</p:attrName>
                                        </p:attrNameLst>
                                      </p:cBhvr>
                                      <p:to>
                                        <p:strVal val="visible"/>
                                      </p:to>
                                    </p:set>
                                    <p:anim calcmode="lin" valueType="num">
                                      <p:cBhvr>
                                        <p:cTn id="119" dur="500" fill="hold"/>
                                        <p:tgtEl>
                                          <p:spTgt spid="749604"/>
                                        </p:tgtEl>
                                        <p:attrNameLst>
                                          <p:attrName>ppt_w</p:attrName>
                                        </p:attrNameLst>
                                      </p:cBhvr>
                                      <p:tavLst>
                                        <p:tav tm="0">
                                          <p:val>
                                            <p:fltVal val="0"/>
                                          </p:val>
                                        </p:tav>
                                        <p:tav tm="100000">
                                          <p:val>
                                            <p:strVal val="#ppt_w"/>
                                          </p:val>
                                        </p:tav>
                                      </p:tavLst>
                                    </p:anim>
                                    <p:anim calcmode="lin" valueType="num">
                                      <p:cBhvr>
                                        <p:cTn id="120" dur="500" fill="hold"/>
                                        <p:tgtEl>
                                          <p:spTgt spid="749604"/>
                                        </p:tgtEl>
                                        <p:attrNameLst>
                                          <p:attrName>ppt_h</p:attrName>
                                        </p:attrNameLst>
                                      </p:cBhvr>
                                      <p:tavLst>
                                        <p:tav tm="0">
                                          <p:val>
                                            <p:fltVal val="0"/>
                                          </p:val>
                                        </p:tav>
                                        <p:tav tm="100000">
                                          <p:val>
                                            <p:strVal val="#ppt_h"/>
                                          </p:val>
                                        </p:tav>
                                      </p:tavLst>
                                    </p:anim>
                                  </p:childTnLst>
                                </p:cTn>
                              </p:par>
                            </p:childTnLst>
                          </p:cTn>
                        </p:par>
                        <p:par>
                          <p:cTn id="121" fill="hold" nodeType="afterGroup">
                            <p:stCondLst>
                              <p:cond delay="8500"/>
                            </p:stCondLst>
                            <p:childTnLst>
                              <p:par>
                                <p:cTn id="122" presetID="6" presetClass="emph" presetSubtype="0" fill="hold" grpId="1" nodeType="afterEffect">
                                  <p:stCondLst>
                                    <p:cond delay="0"/>
                                  </p:stCondLst>
                                  <p:childTnLst>
                                    <p:animScale>
                                      <p:cBhvr>
                                        <p:cTn id="123" dur="2000" fill="hold"/>
                                        <p:tgtEl>
                                          <p:spTgt spid="749604"/>
                                        </p:tgtEl>
                                      </p:cBhvr>
                                      <p:by x="150000" y="150000"/>
                                    </p:animScale>
                                  </p:childTnLst>
                                </p:cTn>
                              </p:par>
                            </p:childTnLst>
                          </p:cTn>
                        </p:par>
                        <p:par>
                          <p:cTn id="124" fill="hold" nodeType="afterGroup">
                            <p:stCondLst>
                              <p:cond delay="10500"/>
                            </p:stCondLst>
                            <p:childTnLst>
                              <p:par>
                                <p:cTn id="125" presetID="23" presetClass="entr" presetSubtype="16" fill="hold" grpId="0" nodeType="afterEffect">
                                  <p:stCondLst>
                                    <p:cond delay="0"/>
                                  </p:stCondLst>
                                  <p:childTnLst>
                                    <p:set>
                                      <p:cBhvr>
                                        <p:cTn id="126" dur="1" fill="hold">
                                          <p:stCondLst>
                                            <p:cond delay="0"/>
                                          </p:stCondLst>
                                        </p:cTn>
                                        <p:tgtEl>
                                          <p:spTgt spid="749603"/>
                                        </p:tgtEl>
                                        <p:attrNameLst>
                                          <p:attrName>style.visibility</p:attrName>
                                        </p:attrNameLst>
                                      </p:cBhvr>
                                      <p:to>
                                        <p:strVal val="visible"/>
                                      </p:to>
                                    </p:set>
                                    <p:anim calcmode="lin" valueType="num">
                                      <p:cBhvr>
                                        <p:cTn id="127" dur="500" fill="hold"/>
                                        <p:tgtEl>
                                          <p:spTgt spid="749603"/>
                                        </p:tgtEl>
                                        <p:attrNameLst>
                                          <p:attrName>ppt_w</p:attrName>
                                        </p:attrNameLst>
                                      </p:cBhvr>
                                      <p:tavLst>
                                        <p:tav tm="0">
                                          <p:val>
                                            <p:fltVal val="0"/>
                                          </p:val>
                                        </p:tav>
                                        <p:tav tm="100000">
                                          <p:val>
                                            <p:strVal val="#ppt_w"/>
                                          </p:val>
                                        </p:tav>
                                      </p:tavLst>
                                    </p:anim>
                                    <p:anim calcmode="lin" valueType="num">
                                      <p:cBhvr>
                                        <p:cTn id="128" dur="500" fill="hold"/>
                                        <p:tgtEl>
                                          <p:spTgt spid="749603"/>
                                        </p:tgtEl>
                                        <p:attrNameLst>
                                          <p:attrName>ppt_h</p:attrName>
                                        </p:attrNameLst>
                                      </p:cBhvr>
                                      <p:tavLst>
                                        <p:tav tm="0">
                                          <p:val>
                                            <p:fltVal val="0"/>
                                          </p:val>
                                        </p:tav>
                                        <p:tav tm="100000">
                                          <p:val>
                                            <p:strVal val="#ppt_h"/>
                                          </p:val>
                                        </p:tav>
                                      </p:tavLst>
                                    </p:anim>
                                  </p:childTnLst>
                                </p:cTn>
                              </p:par>
                            </p:childTnLst>
                          </p:cTn>
                        </p:par>
                        <p:par>
                          <p:cTn id="129" fill="hold" nodeType="afterGroup">
                            <p:stCondLst>
                              <p:cond delay="11000"/>
                            </p:stCondLst>
                            <p:childTnLst>
                              <p:par>
                                <p:cTn id="130" presetID="6" presetClass="emph" presetSubtype="0" fill="hold" grpId="1" nodeType="afterEffect">
                                  <p:stCondLst>
                                    <p:cond delay="0"/>
                                  </p:stCondLst>
                                  <p:childTnLst>
                                    <p:animScale>
                                      <p:cBhvr>
                                        <p:cTn id="131" dur="2000" fill="hold"/>
                                        <p:tgtEl>
                                          <p:spTgt spid="749603"/>
                                        </p:tgtEl>
                                      </p:cBhvr>
                                      <p:by x="150000" y="150000"/>
                                    </p:animScale>
                                  </p:childTnLst>
                                </p:cTn>
                              </p:par>
                            </p:childTnLst>
                          </p:cTn>
                        </p:par>
                        <p:par>
                          <p:cTn id="132" fill="hold" nodeType="afterGroup">
                            <p:stCondLst>
                              <p:cond delay="13000"/>
                            </p:stCondLst>
                            <p:childTnLst>
                              <p:par>
                                <p:cTn id="133" presetID="23" presetClass="entr" presetSubtype="16" fill="hold" grpId="0" nodeType="afterEffect">
                                  <p:stCondLst>
                                    <p:cond delay="0"/>
                                  </p:stCondLst>
                                  <p:childTnLst>
                                    <p:set>
                                      <p:cBhvr>
                                        <p:cTn id="134" dur="1" fill="hold">
                                          <p:stCondLst>
                                            <p:cond delay="0"/>
                                          </p:stCondLst>
                                        </p:cTn>
                                        <p:tgtEl>
                                          <p:spTgt spid="749584"/>
                                        </p:tgtEl>
                                        <p:attrNameLst>
                                          <p:attrName>style.visibility</p:attrName>
                                        </p:attrNameLst>
                                      </p:cBhvr>
                                      <p:to>
                                        <p:strVal val="visible"/>
                                      </p:to>
                                    </p:set>
                                    <p:anim calcmode="lin" valueType="num">
                                      <p:cBhvr>
                                        <p:cTn id="135" dur="500" fill="hold"/>
                                        <p:tgtEl>
                                          <p:spTgt spid="749584"/>
                                        </p:tgtEl>
                                        <p:attrNameLst>
                                          <p:attrName>ppt_w</p:attrName>
                                        </p:attrNameLst>
                                      </p:cBhvr>
                                      <p:tavLst>
                                        <p:tav tm="0">
                                          <p:val>
                                            <p:fltVal val="0"/>
                                          </p:val>
                                        </p:tav>
                                        <p:tav tm="100000">
                                          <p:val>
                                            <p:strVal val="#ppt_w"/>
                                          </p:val>
                                        </p:tav>
                                      </p:tavLst>
                                    </p:anim>
                                    <p:anim calcmode="lin" valueType="num">
                                      <p:cBhvr>
                                        <p:cTn id="136" dur="500" fill="hold"/>
                                        <p:tgtEl>
                                          <p:spTgt spid="749584"/>
                                        </p:tgtEl>
                                        <p:attrNameLst>
                                          <p:attrName>ppt_h</p:attrName>
                                        </p:attrNameLst>
                                      </p:cBhvr>
                                      <p:tavLst>
                                        <p:tav tm="0">
                                          <p:val>
                                            <p:fltVal val="0"/>
                                          </p:val>
                                        </p:tav>
                                        <p:tav tm="100000">
                                          <p:val>
                                            <p:strVal val="#ppt_h"/>
                                          </p:val>
                                        </p:tav>
                                      </p:tavLst>
                                    </p:anim>
                                  </p:childTnLst>
                                </p:cTn>
                              </p:par>
                            </p:childTnLst>
                          </p:cTn>
                        </p:par>
                        <p:par>
                          <p:cTn id="137" fill="hold" nodeType="afterGroup">
                            <p:stCondLst>
                              <p:cond delay="13500"/>
                            </p:stCondLst>
                            <p:childTnLst>
                              <p:par>
                                <p:cTn id="138" presetID="6" presetClass="emph" presetSubtype="0" fill="hold" grpId="1" nodeType="afterEffect">
                                  <p:stCondLst>
                                    <p:cond delay="0"/>
                                  </p:stCondLst>
                                  <p:childTnLst>
                                    <p:animScale>
                                      <p:cBhvr>
                                        <p:cTn id="139" dur="2000" fill="hold"/>
                                        <p:tgtEl>
                                          <p:spTgt spid="74958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9571" grpId="0" animBg="1"/>
      <p:bldP spid="749572" grpId="0" animBg="1"/>
      <p:bldP spid="749573" grpId="0" animBg="1"/>
      <p:bldP spid="749574" grpId="0" animBg="1"/>
      <p:bldP spid="749575" grpId="0" animBg="1"/>
      <p:bldP spid="749576" grpId="0" animBg="1"/>
      <p:bldP spid="749577" grpId="0" animBg="1"/>
      <p:bldP spid="749578" grpId="0" animBg="1"/>
      <p:bldP spid="749579" grpId="0" animBg="1"/>
      <p:bldP spid="749580" grpId="0" animBg="1"/>
      <p:bldP spid="749581" grpId="0" animBg="1"/>
      <p:bldP spid="749582" grpId="0" animBg="1"/>
      <p:bldP spid="749583" grpId="0" animBg="1"/>
      <p:bldP spid="749584" grpId="0" animBg="1"/>
      <p:bldP spid="749584" grpId="1" animBg="1"/>
      <p:bldP spid="749585" grpId="0" animBg="1"/>
      <p:bldP spid="749586" grpId="0" animBg="1"/>
      <p:bldP spid="749587" grpId="0" animBg="1"/>
      <p:bldP spid="749588" grpId="0" animBg="1"/>
      <p:bldP spid="749589" grpId="0" animBg="1"/>
      <p:bldP spid="749590" grpId="0" animBg="1"/>
      <p:bldP spid="749591" grpId="0" animBg="1"/>
      <p:bldP spid="749592" grpId="0" animBg="1"/>
      <p:bldP spid="749593" grpId="0" animBg="1"/>
      <p:bldP spid="749598" grpId="0" animBg="1"/>
      <p:bldP spid="749603" grpId="0" animBg="1"/>
      <p:bldP spid="749603" grpId="1" animBg="1"/>
      <p:bldP spid="749604" grpId="0" animBg="1"/>
      <p:bldP spid="749604" grpId="1" animBg="1"/>
      <p:bldP spid="74960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9BF92A16-6A12-896B-9338-431EE21EF0A5}"/>
              </a:ext>
            </a:extLst>
          </p:cNvPr>
          <p:cNvSpPr>
            <a:spLocks noGrp="1"/>
          </p:cNvSpPr>
          <p:nvPr>
            <p:ph type="title"/>
          </p:nvPr>
        </p:nvSpPr>
        <p:spPr/>
        <p:txBody>
          <a:bodyPr>
            <a:normAutofit fontScale="90000"/>
          </a:bodyPr>
          <a:lstStyle/>
          <a:p>
            <a:pPr eaLnBrk="1" hangingPunct="1">
              <a:defRPr/>
            </a:pPr>
            <a:r>
              <a:rPr lang="el-GR" dirty="0"/>
              <a:t>Προσόντα Επιτυχημένων Στελεχών ΔΑΠ </a:t>
            </a:r>
          </a:p>
        </p:txBody>
      </p:sp>
      <p:sp>
        <p:nvSpPr>
          <p:cNvPr id="3" name="2 - Θέση περιεχομένου">
            <a:extLst>
              <a:ext uri="{FF2B5EF4-FFF2-40B4-BE49-F238E27FC236}">
                <a16:creationId xmlns:a16="http://schemas.microsoft.com/office/drawing/2014/main" id="{BCE3BFD4-4BE7-1E54-60AD-3EB03B987C36}"/>
              </a:ext>
            </a:extLst>
          </p:cNvPr>
          <p:cNvSpPr>
            <a:spLocks noGrp="1"/>
          </p:cNvSpPr>
          <p:nvPr>
            <p:ph idx="1"/>
          </p:nvPr>
        </p:nvSpPr>
        <p:spPr>
          <a:xfrm>
            <a:off x="457200" y="2000250"/>
            <a:ext cx="8229600" cy="4095750"/>
          </a:xfrm>
        </p:spPr>
        <p:txBody>
          <a:bodyPr>
            <a:normAutofit fontScale="62500" lnSpcReduction="20000"/>
          </a:bodyPr>
          <a:lstStyle/>
          <a:p>
            <a:pPr eaLnBrk="1" hangingPunct="1">
              <a:defRPr/>
            </a:pPr>
            <a:r>
              <a:rPr lang="el-GR" dirty="0"/>
              <a:t>Διοικητική πείρα</a:t>
            </a:r>
          </a:p>
          <a:p>
            <a:pPr eaLnBrk="1" hangingPunct="1">
              <a:defRPr/>
            </a:pPr>
            <a:r>
              <a:rPr lang="el-GR" dirty="0"/>
              <a:t>Γνώση σχετικής νομοθεσίας</a:t>
            </a:r>
          </a:p>
          <a:p>
            <a:pPr eaLnBrk="1" hangingPunct="1">
              <a:defRPr/>
            </a:pPr>
            <a:r>
              <a:rPr lang="el-GR" dirty="0"/>
              <a:t>Γνώση φιλοσοφίας, κουλτούρας και λειτουργίας της επιχείρησης</a:t>
            </a:r>
          </a:p>
          <a:p>
            <a:pPr eaLnBrk="1" hangingPunct="1">
              <a:defRPr/>
            </a:pPr>
            <a:r>
              <a:rPr lang="el-GR" dirty="0"/>
              <a:t>Αποτελεσματικότητα ως υπεύθυνου προσωπικού</a:t>
            </a:r>
          </a:p>
          <a:p>
            <a:pPr eaLnBrk="1" hangingPunct="1">
              <a:defRPr/>
            </a:pPr>
            <a:r>
              <a:rPr lang="el-GR" dirty="0"/>
              <a:t>Ικανότητα διαπραγματεύσεων</a:t>
            </a:r>
          </a:p>
          <a:p>
            <a:pPr eaLnBrk="1" hangingPunct="1">
              <a:defRPr/>
            </a:pPr>
            <a:r>
              <a:rPr lang="el-GR" dirty="0"/>
              <a:t>Πανεπιστημιακή εκπαίδευση</a:t>
            </a:r>
          </a:p>
          <a:p>
            <a:pPr eaLnBrk="1" hangingPunct="1">
              <a:defRPr/>
            </a:pPr>
            <a:r>
              <a:rPr lang="el-GR" dirty="0"/>
              <a:t>Καλές δημόσιες σχέσεις / Κοινωνικές δεξιότητες</a:t>
            </a:r>
          </a:p>
          <a:p>
            <a:pPr eaLnBrk="1" hangingPunct="1">
              <a:defRPr/>
            </a:pPr>
            <a:r>
              <a:rPr lang="el-GR" dirty="0"/>
              <a:t>Υπομονετικός και επίμονος</a:t>
            </a:r>
          </a:p>
          <a:p>
            <a:pPr eaLnBrk="1" hangingPunct="1">
              <a:defRPr/>
            </a:pPr>
            <a:r>
              <a:rPr lang="el-GR" dirty="0"/>
              <a:t>Ακέραιος</a:t>
            </a:r>
          </a:p>
          <a:p>
            <a:pPr eaLnBrk="1" hangingPunct="1">
              <a:defRPr/>
            </a:pPr>
            <a:r>
              <a:rPr lang="el-GR" dirty="0"/>
              <a:t>Καλές σχέσεις με συνδικαλιστές</a:t>
            </a:r>
          </a:p>
          <a:p>
            <a:pPr eaLnBrk="1" hangingPunct="1">
              <a:defRPr/>
            </a:pPr>
            <a:r>
              <a:rPr lang="el-GR" dirty="0"/>
              <a:t>Σεβασμός</a:t>
            </a:r>
          </a:p>
          <a:p>
            <a:pPr eaLnBrk="1" hangingPunct="1">
              <a:defRPr/>
            </a:pPr>
            <a:r>
              <a:rPr lang="el-GR" dirty="0"/>
              <a:t>Καλός άνθρωπος</a:t>
            </a:r>
          </a:p>
          <a:p>
            <a:pPr eaLnBrk="1" hangingPunct="1">
              <a:defRPr/>
            </a:pPr>
            <a:r>
              <a:rPr lang="el-GR" dirty="0"/>
              <a:t>Αφοσίωση στον Προϊστάμενο</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a:extLst>
              <a:ext uri="{FF2B5EF4-FFF2-40B4-BE49-F238E27FC236}">
                <a16:creationId xmlns:a16="http://schemas.microsoft.com/office/drawing/2014/main" id="{C3197E8F-BB4E-DCDF-5935-C3570AFBDD6E}"/>
              </a:ext>
            </a:extLst>
          </p:cNvPr>
          <p:cNvSpPr>
            <a:spLocks noGrp="1"/>
          </p:cNvSpPr>
          <p:nvPr>
            <p:ph type="title"/>
          </p:nvPr>
        </p:nvSpPr>
        <p:spPr>
          <a:xfrm>
            <a:off x="428625" y="500063"/>
            <a:ext cx="8229600" cy="1398587"/>
          </a:xfrm>
        </p:spPr>
        <p:txBody>
          <a:bodyPr/>
          <a:lstStyle/>
          <a:p>
            <a:pPr eaLnBrk="1" hangingPunct="1">
              <a:defRPr/>
            </a:pPr>
            <a:r>
              <a:rPr lang="el-GR" dirty="0"/>
              <a:t>Βασικοί Ρόλοι του στελέχους ΔΑΠ</a:t>
            </a:r>
          </a:p>
        </p:txBody>
      </p:sp>
      <p:sp>
        <p:nvSpPr>
          <p:cNvPr id="3" name="2 - Θέση περιεχομένου">
            <a:extLst>
              <a:ext uri="{FF2B5EF4-FFF2-40B4-BE49-F238E27FC236}">
                <a16:creationId xmlns:a16="http://schemas.microsoft.com/office/drawing/2014/main" id="{B465CC5D-5D60-59F6-311D-249E55845CDE}"/>
              </a:ext>
            </a:extLst>
          </p:cNvPr>
          <p:cNvSpPr>
            <a:spLocks noGrp="1"/>
          </p:cNvSpPr>
          <p:nvPr>
            <p:ph idx="1"/>
          </p:nvPr>
        </p:nvSpPr>
        <p:spPr>
          <a:xfrm>
            <a:off x="457200" y="1785938"/>
            <a:ext cx="8229600" cy="4310062"/>
          </a:xfrm>
        </p:spPr>
        <p:txBody>
          <a:bodyPr/>
          <a:lstStyle/>
          <a:p>
            <a:pPr eaLnBrk="1" hangingPunct="1">
              <a:lnSpc>
                <a:spcPct val="150000"/>
              </a:lnSpc>
              <a:defRPr/>
            </a:pPr>
            <a:r>
              <a:rPr lang="el-GR" dirty="0"/>
              <a:t>Επιχειρηματίας</a:t>
            </a:r>
          </a:p>
          <a:p>
            <a:pPr eaLnBrk="1" hangingPunct="1">
              <a:lnSpc>
                <a:spcPct val="150000"/>
              </a:lnSpc>
              <a:defRPr/>
            </a:pPr>
            <a:r>
              <a:rPr lang="el-GR" dirty="0"/>
              <a:t>Σύμβουλος Επιχείρησης</a:t>
            </a:r>
          </a:p>
          <a:p>
            <a:pPr eaLnBrk="1" hangingPunct="1">
              <a:lnSpc>
                <a:spcPct val="150000"/>
              </a:lnSpc>
              <a:defRPr/>
            </a:pPr>
            <a:r>
              <a:rPr lang="el-GR" dirty="0"/>
              <a:t>Στρατηγικός Προγραμματιστής</a:t>
            </a:r>
          </a:p>
          <a:p>
            <a:pPr eaLnBrk="1" hangingPunct="1">
              <a:lnSpc>
                <a:spcPct val="150000"/>
              </a:lnSpc>
              <a:defRPr/>
            </a:pPr>
            <a:r>
              <a:rPr lang="el-GR" dirty="0"/>
              <a:t>Διαχειριστής Ταλέντων</a:t>
            </a:r>
          </a:p>
          <a:p>
            <a:pPr eaLnBrk="1" hangingPunct="1">
              <a:lnSpc>
                <a:spcPct val="150000"/>
              </a:lnSpc>
              <a:defRPr/>
            </a:pPr>
            <a:r>
              <a:rPr lang="el-GR" dirty="0"/>
              <a:t>Διαχειριστής Οικονομικών Πόρων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a:extLst>
              <a:ext uri="{FF2B5EF4-FFF2-40B4-BE49-F238E27FC236}">
                <a16:creationId xmlns:a16="http://schemas.microsoft.com/office/drawing/2014/main" id="{5737DD1E-49AA-E64F-CB83-78128EC7510A}"/>
              </a:ext>
            </a:extLst>
          </p:cNvPr>
          <p:cNvSpPr>
            <a:spLocks noGrp="1" noChangeArrowheads="1"/>
          </p:cNvSpPr>
          <p:nvPr>
            <p:ph type="title"/>
          </p:nvPr>
        </p:nvSpPr>
        <p:spPr>
          <a:xfrm>
            <a:off x="468313" y="2349500"/>
            <a:ext cx="8229600" cy="1143000"/>
          </a:xfrm>
        </p:spPr>
        <p:txBody>
          <a:bodyPr/>
          <a:lstStyle/>
          <a:p>
            <a:pPr eaLnBrk="1" hangingPunct="1">
              <a:defRPr/>
            </a:pPr>
            <a:r>
              <a:rPr lang="el-GR" sz="4000"/>
              <a:t>ΔΙΟΙΚΗΣΗ ΤΟΥ  ΑΝΘΡΩΠΙΝΟΥ  ΚΕΦΑΛΑΙΟΥ</a:t>
            </a:r>
            <a:r>
              <a:rPr lang="el-GR" sz="4000" i="1"/>
              <a:t/>
            </a:r>
            <a:br>
              <a:rPr lang="el-GR" sz="4000" i="1"/>
            </a:br>
            <a:r>
              <a:rPr lang="el-GR" sz="4000" i="1"/>
              <a:t>(</a:t>
            </a:r>
            <a:r>
              <a:rPr lang="en-US" sz="4000" i="1"/>
              <a:t>Human Capital Management</a:t>
            </a:r>
            <a:r>
              <a:rPr lang="el-GR" sz="4000" i="1"/>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D1A08DD-2047-F91D-E292-D66958D1E7AF}"/>
              </a:ext>
            </a:extLst>
          </p:cNvPr>
          <p:cNvSpPr>
            <a:spLocks noGrp="1" noChangeArrowheads="1"/>
          </p:cNvSpPr>
          <p:nvPr>
            <p:ph type="title" idx="4294967295"/>
          </p:nvPr>
        </p:nvSpPr>
        <p:spPr>
          <a:xfrm>
            <a:off x="323850" y="0"/>
            <a:ext cx="8229600" cy="1143000"/>
          </a:xfrm>
        </p:spPr>
        <p:txBody>
          <a:bodyPr anchorCtr="0"/>
          <a:lstStyle/>
          <a:p>
            <a:pPr eaLnBrk="1" hangingPunct="1">
              <a:defRPr/>
            </a:pPr>
            <a:r>
              <a:rPr lang="el-GR">
                <a:solidFill>
                  <a:schemeClr val="tx1"/>
                </a:solidFill>
              </a:rPr>
              <a:t>Πόροι </a:t>
            </a:r>
            <a:r>
              <a:rPr lang="en-US">
                <a:solidFill>
                  <a:schemeClr val="tx1"/>
                </a:solidFill>
              </a:rPr>
              <a:t>vs </a:t>
            </a:r>
            <a:r>
              <a:rPr lang="el-GR">
                <a:solidFill>
                  <a:schemeClr val="tx1"/>
                </a:solidFill>
              </a:rPr>
              <a:t>Κεφάλαιο</a:t>
            </a:r>
            <a:endParaRPr lang="en-US">
              <a:solidFill>
                <a:schemeClr val="tx1"/>
              </a:solidFill>
            </a:endParaRPr>
          </a:p>
        </p:txBody>
      </p:sp>
      <p:graphicFrame>
        <p:nvGraphicFramePr>
          <p:cNvPr id="12" name="11 - Θέση περιεχομένου">
            <a:extLst>
              <a:ext uri="{FF2B5EF4-FFF2-40B4-BE49-F238E27FC236}">
                <a16:creationId xmlns:a16="http://schemas.microsoft.com/office/drawing/2014/main" id="{1B645C5C-35B8-470B-D55B-410D32CFF9EC}"/>
              </a:ext>
            </a:extLst>
          </p:cNvPr>
          <p:cNvGraphicFramePr>
            <a:graphicFrameLocks noGrp="1"/>
          </p:cNvGraphicFramePr>
          <p:nvPr>
            <p:ph idx="4294967295"/>
          </p:nvPr>
        </p:nvGraphicFramePr>
        <p:xfrm>
          <a:off x="1258888" y="1196975"/>
          <a:ext cx="7427912" cy="50403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8" name="6 - Θέση αριθμού διαφάνειας">
            <a:extLst>
              <a:ext uri="{FF2B5EF4-FFF2-40B4-BE49-F238E27FC236}">
                <a16:creationId xmlns:a16="http://schemas.microsoft.com/office/drawing/2014/main" id="{87BE0669-2631-7FE4-0589-839DB7FB3F7D}"/>
              </a:ext>
            </a:extLst>
          </p:cNvPr>
          <p:cNvSpPr txBox="1">
            <a:spLocks noGrp="1"/>
          </p:cNvSpPr>
          <p:nvPr/>
        </p:nvSpPr>
        <p:spPr bwMode="auto">
          <a:xfrm>
            <a:off x="8316913" y="6453188"/>
            <a:ext cx="369887"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7700FE93-9AE3-418F-89EE-52DA985CC484}" type="slidenum">
              <a:rPr lang="en-US" altLang="el-GR" sz="1000">
                <a:latin typeface="Arial" panose="020B0604020202020204" pitchFamily="34" charset="0"/>
              </a:rPr>
              <a:pPr algn="r" eaLnBrk="1" hangingPunct="1"/>
              <a:t>4</a:t>
            </a:fld>
            <a:endParaRPr lang="en-US" altLang="el-GR" sz="1000">
              <a:latin typeface="Arial" panose="020B0604020202020204" pitchFamily="34" charset="0"/>
            </a:endParaRPr>
          </a:p>
        </p:txBody>
      </p:sp>
      <p:sp>
        <p:nvSpPr>
          <p:cNvPr id="955397" name="Rectangle 5">
            <a:extLst>
              <a:ext uri="{FF2B5EF4-FFF2-40B4-BE49-F238E27FC236}">
                <a16:creationId xmlns:a16="http://schemas.microsoft.com/office/drawing/2014/main" id="{7702B0CC-462E-B22E-19C1-3F23EB95A2AD}"/>
              </a:ext>
            </a:extLst>
          </p:cNvPr>
          <p:cNvSpPr>
            <a:spLocks noChangeArrowheads="1"/>
          </p:cNvSpPr>
          <p:nvPr/>
        </p:nvSpPr>
        <p:spPr bwMode="auto">
          <a:xfrm>
            <a:off x="1258888" y="1052513"/>
            <a:ext cx="7885112" cy="522287"/>
          </a:xfrm>
          <a:prstGeom prst="rect">
            <a:avLst/>
          </a:prstGeom>
          <a:solidFill>
            <a:schemeClr val="accent2"/>
          </a:solidFill>
          <a:ln w="9525" algn="ctr">
            <a:noFill/>
            <a:miter lim="800000"/>
            <a:headEnd/>
            <a:tailEnd/>
          </a:ln>
          <a:effectLst/>
        </p:spPr>
        <p:txBody>
          <a:bodyPr/>
          <a:lstStyle/>
          <a:p>
            <a:pPr marL="342900" indent="-342900" algn="ctr" eaLnBrk="1" hangingPunct="1">
              <a:lnSpc>
                <a:spcPct val="110000"/>
              </a:lnSpc>
              <a:spcBef>
                <a:spcPct val="20000"/>
              </a:spcBef>
              <a:defRPr/>
            </a:pPr>
            <a:r>
              <a:rPr lang="el-GR" sz="2800" b="1" dirty="0">
                <a:solidFill>
                  <a:schemeClr val="bg1"/>
                </a:solidFill>
                <a:latin typeface="Arial" charset="0"/>
              </a:rPr>
              <a:t>Στόχος  : Μετατροπή</a:t>
            </a:r>
            <a:endParaRPr lang="en-US" sz="2800" b="1" dirty="0">
              <a:solidFill>
                <a:schemeClr val="bg1"/>
              </a:solidFill>
              <a:effectLst>
                <a:outerShdw blurRad="38100" dist="38100" dir="2700000" algn="tl">
                  <a:srgbClr val="808080"/>
                </a:outerShdw>
              </a:effectLst>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955397"/>
                                        </p:tgtEl>
                                        <p:attrNameLst>
                                          <p:attrName>style.visibility</p:attrName>
                                        </p:attrNameLst>
                                      </p:cBhvr>
                                      <p:to>
                                        <p:strVal val="visible"/>
                                      </p:to>
                                    </p:set>
                                    <p:animEffect transition="in" filter="fade">
                                      <p:cBhvr>
                                        <p:cTn id="7" dur="1000"/>
                                        <p:tgtEl>
                                          <p:spTgt spid="955397"/>
                                        </p:tgtEl>
                                      </p:cBhvr>
                                    </p:animEffect>
                                    <p:anim calcmode="lin" valueType="num">
                                      <p:cBhvr>
                                        <p:cTn id="8" dur="1000" fill="hold"/>
                                        <p:tgtEl>
                                          <p:spTgt spid="955397"/>
                                        </p:tgtEl>
                                        <p:attrNameLst>
                                          <p:attrName>ppt_x</p:attrName>
                                        </p:attrNameLst>
                                      </p:cBhvr>
                                      <p:tavLst>
                                        <p:tav tm="0">
                                          <p:val>
                                            <p:strVal val="#ppt_x-.1"/>
                                          </p:val>
                                        </p:tav>
                                        <p:tav tm="100000">
                                          <p:val>
                                            <p:strVal val="#ppt_x"/>
                                          </p:val>
                                        </p:tav>
                                      </p:tavLst>
                                    </p:anim>
                                    <p:anim calcmode="lin" valueType="num">
                                      <p:cBhvr>
                                        <p:cTn id="9" dur="1000" fill="hold"/>
                                        <p:tgtEl>
                                          <p:spTgt spid="9553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539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E76B7C6-AA4B-9651-048B-F9D9D0825C8F}"/>
              </a:ext>
            </a:extLst>
          </p:cNvPr>
          <p:cNvSpPr>
            <a:spLocks noGrp="1" noChangeArrowheads="1"/>
          </p:cNvSpPr>
          <p:nvPr>
            <p:ph type="ctrTitle"/>
          </p:nvPr>
        </p:nvSpPr>
        <p:spPr>
          <a:xfrm>
            <a:off x="323850" y="981075"/>
            <a:ext cx="8820150" cy="719138"/>
          </a:xfrm>
        </p:spPr>
        <p:txBody>
          <a:bodyPr/>
          <a:lstStyle/>
          <a:p>
            <a:pPr eaLnBrk="1" hangingPunct="1">
              <a:defRPr/>
            </a:pPr>
            <a:r>
              <a:rPr lang="el-GR" sz="2800"/>
              <a:t>Η ΕΝΝΟΙΑ ΤΗΣ ΔΙΟΙΚΗΣΗΣ </a:t>
            </a:r>
            <a:br>
              <a:rPr lang="el-GR" sz="2800"/>
            </a:br>
            <a:r>
              <a:rPr lang="el-GR" sz="2800"/>
              <a:t>ΤΟΥ  ΑΝΘΡΩΠΙΝΟΥ  ΚΕΦΑΛΑΙΟΥ</a:t>
            </a:r>
            <a:r>
              <a:rPr lang="el-GR" sz="2800" i="1"/>
              <a:t/>
            </a:r>
            <a:br>
              <a:rPr lang="el-GR" sz="2800" i="1"/>
            </a:br>
            <a:endParaRPr lang="el-GR" sz="2800" i="1"/>
          </a:p>
        </p:txBody>
      </p:sp>
      <p:sp>
        <p:nvSpPr>
          <p:cNvPr id="2051" name="Rectangle 3">
            <a:extLst>
              <a:ext uri="{FF2B5EF4-FFF2-40B4-BE49-F238E27FC236}">
                <a16:creationId xmlns:a16="http://schemas.microsoft.com/office/drawing/2014/main" id="{6355273B-B84D-0176-2A5D-787F867DDA67}"/>
              </a:ext>
            </a:extLst>
          </p:cNvPr>
          <p:cNvSpPr>
            <a:spLocks noGrp="1" noChangeArrowheads="1"/>
          </p:cNvSpPr>
          <p:nvPr>
            <p:ph type="subTitle" idx="1"/>
          </p:nvPr>
        </p:nvSpPr>
        <p:spPr>
          <a:xfrm>
            <a:off x="323850" y="2105025"/>
            <a:ext cx="8713788" cy="4752975"/>
          </a:xfrm>
        </p:spPr>
        <p:txBody>
          <a:bodyPr/>
          <a:lstStyle/>
          <a:p>
            <a:pPr algn="l" eaLnBrk="1" hangingPunct="1">
              <a:lnSpc>
                <a:spcPct val="90000"/>
              </a:lnSpc>
              <a:defRPr/>
            </a:pPr>
            <a:r>
              <a:rPr lang="el-GR" sz="2400"/>
              <a:t>Η διοίκηση του Ανθρώπινου Κεφαλαίου περιλαμβάνει τη </a:t>
            </a:r>
            <a:r>
              <a:rPr lang="el-GR" sz="2400" b="1" u="sng"/>
              <a:t>συγκέντρωση, ανάλυση και παρουσίαση στοιχείων δηλ. τη χρήση μετρήσεων που θα βοηθήσουν να προσεγγίσουμε και να διοικήσουμε τους ανθρώπους σαν στοιχεία του ενεργητικού  </a:t>
            </a:r>
            <a:r>
              <a:rPr lang="el-GR" sz="2400" b="1" i="1" u="sng"/>
              <a:t>(</a:t>
            </a:r>
            <a:r>
              <a:rPr lang="en-US" sz="2400" b="1" i="1" u="sng"/>
              <a:t>assets</a:t>
            </a:r>
            <a:r>
              <a:rPr lang="el-GR" sz="2400" b="1" i="1" u="sng"/>
              <a:t>),</a:t>
            </a:r>
            <a:r>
              <a:rPr lang="el-GR" sz="2400" i="1"/>
              <a:t> </a:t>
            </a:r>
            <a:r>
              <a:rPr lang="el-GR" sz="2400"/>
              <a:t>στα οποία θα επενδύσουμε για να προσδώσουν ανταγωνιστικό πλεονέκτημα στην επιχείρηση / οργανισμό. </a:t>
            </a:r>
          </a:p>
          <a:p>
            <a:pPr algn="l" eaLnBrk="1" hangingPunct="1">
              <a:lnSpc>
                <a:spcPct val="90000"/>
              </a:lnSpc>
              <a:defRPr/>
            </a:pPr>
            <a:endParaRPr lang="el-GR" sz="2400"/>
          </a:p>
          <a:p>
            <a:pPr algn="l" eaLnBrk="1" hangingPunct="1">
              <a:lnSpc>
                <a:spcPct val="90000"/>
              </a:lnSpc>
              <a:defRPr/>
            </a:pPr>
            <a:endParaRPr lang="el-GR" sz="2400"/>
          </a:p>
          <a:p>
            <a:pPr algn="l" eaLnBrk="1" hangingPunct="1">
              <a:lnSpc>
                <a:spcPct val="90000"/>
              </a:lnSpc>
              <a:defRPr/>
            </a:pPr>
            <a:r>
              <a:rPr lang="el-GR" sz="2400"/>
              <a:t>Το ανταγωνιστικό αυτό πλεονέκτημα επιτυγχάνεται με προσέλκυση και διατήρηση ικανών εργαζομένων, διοίκηση των ικανοτήτων τους, διαδικασίες μάθησης και προγράμματα ανάπτυξης.</a:t>
            </a:r>
            <a:r>
              <a:rPr lang="el-GR" sz="2400" i="1"/>
              <a:t> </a:t>
            </a:r>
            <a:endParaRPr lang="en-US" sz="2400" i="1"/>
          </a:p>
          <a:p>
            <a:pPr algn="l" eaLnBrk="1" hangingPunct="1">
              <a:lnSpc>
                <a:spcPct val="90000"/>
              </a:lnSpc>
              <a:defRPr/>
            </a:pPr>
            <a:endParaRPr 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E235862-1163-D86D-C915-52F83FFE65DE}"/>
              </a:ext>
            </a:extLst>
          </p:cNvPr>
          <p:cNvSpPr>
            <a:spLocks noGrp="1" noChangeArrowheads="1"/>
          </p:cNvSpPr>
          <p:nvPr>
            <p:ph type="title"/>
          </p:nvPr>
        </p:nvSpPr>
        <p:spPr/>
        <p:txBody>
          <a:bodyPr/>
          <a:lstStyle/>
          <a:p>
            <a:pPr eaLnBrk="1" hangingPunct="1">
              <a:defRPr/>
            </a:pPr>
            <a:endParaRPr lang="el-GR"/>
          </a:p>
        </p:txBody>
      </p:sp>
      <p:sp>
        <p:nvSpPr>
          <p:cNvPr id="8195" name="Rectangle 3">
            <a:extLst>
              <a:ext uri="{FF2B5EF4-FFF2-40B4-BE49-F238E27FC236}">
                <a16:creationId xmlns:a16="http://schemas.microsoft.com/office/drawing/2014/main" id="{43E20624-4ABD-281A-4997-7E311B04B50B}"/>
              </a:ext>
            </a:extLst>
          </p:cNvPr>
          <p:cNvSpPr>
            <a:spLocks noGrp="1" noChangeArrowheads="1"/>
          </p:cNvSpPr>
          <p:nvPr>
            <p:ph type="body" idx="1"/>
          </p:nvPr>
        </p:nvSpPr>
        <p:spPr/>
        <p:txBody>
          <a:bodyPr/>
          <a:lstStyle/>
          <a:p>
            <a:pPr eaLnBrk="1" hangingPunct="1">
              <a:lnSpc>
                <a:spcPct val="80000"/>
              </a:lnSpc>
              <a:defRPr/>
            </a:pPr>
            <a:r>
              <a:rPr lang="el-GR" sz="2800"/>
              <a:t>Άρα, η Διοίκηση Ανθρώπινου Κεφαλαίου περιλαμβάνει τη συστηματική ανάλυση, μέτρηση και αξιολόγηση του βαθμού στον οποίο οι πολιτικές και πρακτικές διοίκησης των ανθρώπων δημιουργούν αξία </a:t>
            </a:r>
            <a:r>
              <a:rPr lang="el-GR" sz="2800" i="1"/>
              <a:t>(</a:t>
            </a:r>
            <a:r>
              <a:rPr lang="en-US" sz="2800" i="1"/>
              <a:t>The Accounting for People Task Force Report</a:t>
            </a:r>
            <a:r>
              <a:rPr lang="el-GR" sz="2800" i="1"/>
              <a:t> 2003)(</a:t>
            </a:r>
            <a:r>
              <a:rPr lang="en-US" sz="2800" i="1"/>
              <a:t>Armstrong</a:t>
            </a:r>
            <a:r>
              <a:rPr lang="el-GR" sz="2800" i="1"/>
              <a:t>, 2006). </a:t>
            </a:r>
            <a:endParaRPr lang="en-US" sz="2800" i="1"/>
          </a:p>
          <a:p>
            <a:pPr eaLnBrk="1" hangingPunct="1">
              <a:lnSpc>
                <a:spcPct val="80000"/>
              </a:lnSpc>
              <a:defRPr/>
            </a:pPr>
            <a:endParaRPr lang="en-US" sz="2800"/>
          </a:p>
          <a:p>
            <a:pPr eaLnBrk="1" hangingPunct="1">
              <a:lnSpc>
                <a:spcPct val="80000"/>
              </a:lnSpc>
              <a:defRPr/>
            </a:pPr>
            <a:r>
              <a:rPr lang="el-GR" sz="2800"/>
              <a:t>Η σχέση αυτή καθώς και η παραδοχή της δημιουργίας αξίας από το ανθρώπινο δυναμικό οδηγούν στη στρατηγική προσέγγιση των θεμάτων που το αφορούν και στην άποψη ότι η Διοίκηση Ανθρώπινου Κεφαλαίου συμπληρώνει, υποστηρίζει και ενδυναμώνει τη Διοίκηση των Ανθρωπίνων Πόρων </a:t>
            </a:r>
            <a:r>
              <a:rPr lang="el-GR" sz="2800" i="1"/>
              <a:t>(</a:t>
            </a:r>
            <a:r>
              <a:rPr lang="en-US" sz="2800" i="1"/>
              <a:t>Armstrong</a:t>
            </a:r>
            <a:r>
              <a:rPr lang="el-GR" sz="2800" i="1"/>
              <a:t>, 2006)</a:t>
            </a:r>
            <a:r>
              <a:rPr lang="el-GR" sz="2800"/>
              <a:t>.</a:t>
            </a:r>
            <a:r>
              <a:rPr lang="el-GR" sz="2800" i="1"/>
              <a:t> </a:t>
            </a:r>
          </a:p>
          <a:p>
            <a:pPr eaLnBrk="1" hangingPunct="1">
              <a:lnSpc>
                <a:spcPct val="80000"/>
              </a:lnSpc>
              <a:defRPr/>
            </a:pPr>
            <a:endParaRPr lang="el-GR"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5C2C069-1284-9AB0-9925-C8EFCD0C8D4B}"/>
              </a:ext>
            </a:extLst>
          </p:cNvPr>
          <p:cNvSpPr>
            <a:spLocks noGrp="1" noChangeArrowheads="1"/>
          </p:cNvSpPr>
          <p:nvPr>
            <p:ph type="title"/>
          </p:nvPr>
        </p:nvSpPr>
        <p:spPr>
          <a:xfrm>
            <a:off x="0" y="274638"/>
            <a:ext cx="9144000" cy="1143000"/>
          </a:xfrm>
        </p:spPr>
        <p:txBody>
          <a:bodyPr/>
          <a:lstStyle/>
          <a:p>
            <a:pPr eaLnBrk="1" hangingPunct="1">
              <a:defRPr/>
            </a:pPr>
            <a:r>
              <a:rPr lang="el-GR" sz="2400" i="1"/>
              <a:t>Το </a:t>
            </a:r>
            <a:r>
              <a:rPr lang="en-GB" sz="2400" i="1"/>
              <a:t>θεωρητικό μοντέλο των </a:t>
            </a:r>
            <a:r>
              <a:rPr lang="en-US" sz="2400"/>
              <a:t>Wright </a:t>
            </a:r>
            <a:r>
              <a:rPr lang="en-GB" sz="2400" i="1"/>
              <a:t>και </a:t>
            </a:r>
            <a:r>
              <a:rPr lang="en-US" sz="2400"/>
              <a:t>McMahan</a:t>
            </a:r>
            <a:r>
              <a:rPr lang="el-GR"/>
              <a:t> </a:t>
            </a:r>
          </a:p>
        </p:txBody>
      </p:sp>
      <p:sp>
        <p:nvSpPr>
          <p:cNvPr id="9219" name="Rectangle 15">
            <a:extLst>
              <a:ext uri="{FF2B5EF4-FFF2-40B4-BE49-F238E27FC236}">
                <a16:creationId xmlns:a16="http://schemas.microsoft.com/office/drawing/2014/main" id="{9801F73B-0719-7C99-73B4-63D6FE018DB2}"/>
              </a:ext>
            </a:extLst>
          </p:cNvPr>
          <p:cNvSpPr>
            <a:spLocks noChangeArrowheads="1"/>
          </p:cNvSpPr>
          <p:nvPr/>
        </p:nvSpPr>
        <p:spPr bwMode="auto">
          <a:xfrm>
            <a:off x="2555875" y="3594100"/>
            <a:ext cx="3671888" cy="482600"/>
          </a:xfrm>
          <a:prstGeom prst="rect">
            <a:avLst/>
          </a:prstGeom>
          <a:solidFill>
            <a:srgbClr val="CC6600"/>
          </a:solidFill>
          <a:ln w="9525">
            <a:solidFill>
              <a:srgbClr val="000000"/>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rgbClr val="FFFFFF"/>
                </a:solidFill>
                <a:latin typeface="Arial" panose="020B0604020202020204" pitchFamily="34" charset="0"/>
                <a:cs typeface="Times New Roman" panose="02020603050405020304" pitchFamily="18" charset="0"/>
              </a:rPr>
              <a:t>Πρακτικές Διοίκησης</a:t>
            </a:r>
            <a:endParaRPr lang="el-GR" altLang="el-GR" sz="1200" b="1">
              <a:latin typeface="Arial" panose="020B0604020202020204" pitchFamily="34" charset="0"/>
              <a:cs typeface="Times New Roman" panose="02020603050405020304" pitchFamily="18" charset="0"/>
            </a:endParaRPr>
          </a:p>
          <a:p>
            <a:pPr algn="ctr"/>
            <a:r>
              <a:rPr lang="el-GR" altLang="el-GR" sz="1200" b="1">
                <a:solidFill>
                  <a:srgbClr val="FFFFFF"/>
                </a:solidFill>
                <a:latin typeface="Arial" panose="020B0604020202020204" pitchFamily="34" charset="0"/>
                <a:cs typeface="Times New Roman" panose="02020603050405020304" pitchFamily="18" charset="0"/>
              </a:rPr>
              <a:t>Ανθρώπινου Δυναμικού</a:t>
            </a:r>
            <a:endParaRPr lang="el-GR" altLang="el-GR" sz="1200">
              <a:latin typeface="Arial" panose="020B0604020202020204" pitchFamily="34" charset="0"/>
            </a:endParaRPr>
          </a:p>
        </p:txBody>
      </p:sp>
      <p:sp>
        <p:nvSpPr>
          <p:cNvPr id="9220" name="Rectangle 14">
            <a:extLst>
              <a:ext uri="{FF2B5EF4-FFF2-40B4-BE49-F238E27FC236}">
                <a16:creationId xmlns:a16="http://schemas.microsoft.com/office/drawing/2014/main" id="{82B457B1-5786-4E58-2ED5-0E981C4660A6}"/>
              </a:ext>
            </a:extLst>
          </p:cNvPr>
          <p:cNvSpPr>
            <a:spLocks noChangeArrowheads="1"/>
          </p:cNvSpPr>
          <p:nvPr/>
        </p:nvSpPr>
        <p:spPr bwMode="auto">
          <a:xfrm>
            <a:off x="5795963" y="4365625"/>
            <a:ext cx="1871662" cy="1323975"/>
          </a:xfrm>
          <a:prstGeom prst="rect">
            <a:avLst/>
          </a:prstGeom>
          <a:solidFill>
            <a:srgbClr val="993300"/>
          </a:solidFill>
          <a:ln w="9525">
            <a:solidFill>
              <a:srgbClr val="000000"/>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rgbClr val="FFFFFF"/>
                </a:solidFill>
                <a:latin typeface="Arial" panose="020B0604020202020204" pitchFamily="34" charset="0"/>
                <a:cs typeface="Times New Roman" panose="02020603050405020304" pitchFamily="18" charset="0"/>
              </a:rPr>
              <a:t>Συνολικά Αποτελέσματα Επιχείρησης</a:t>
            </a:r>
            <a:endParaRPr lang="el-GR" altLang="el-GR" sz="1200">
              <a:latin typeface="Arial" panose="020B0604020202020204" pitchFamily="34" charset="0"/>
            </a:endParaRPr>
          </a:p>
          <a:p>
            <a:endParaRPr lang="el-GR" altLang="el-GR">
              <a:latin typeface="Arial" panose="020B0604020202020204" pitchFamily="34" charset="0"/>
            </a:endParaRPr>
          </a:p>
        </p:txBody>
      </p:sp>
      <p:sp>
        <p:nvSpPr>
          <p:cNvPr id="9221" name="Rectangle 13">
            <a:extLst>
              <a:ext uri="{FF2B5EF4-FFF2-40B4-BE49-F238E27FC236}">
                <a16:creationId xmlns:a16="http://schemas.microsoft.com/office/drawing/2014/main" id="{8270F2C7-995E-DB2C-233E-11E87912BDD7}"/>
              </a:ext>
            </a:extLst>
          </p:cNvPr>
          <p:cNvSpPr>
            <a:spLocks noChangeArrowheads="1"/>
          </p:cNvSpPr>
          <p:nvPr/>
        </p:nvSpPr>
        <p:spPr bwMode="auto">
          <a:xfrm>
            <a:off x="4140200" y="4365625"/>
            <a:ext cx="1368425" cy="1325563"/>
          </a:xfrm>
          <a:prstGeom prst="rect">
            <a:avLst/>
          </a:prstGeom>
          <a:solidFill>
            <a:srgbClr val="0099CC"/>
          </a:solidFill>
          <a:ln w="9525">
            <a:solidFill>
              <a:srgbClr val="000000"/>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rgbClr val="FFFFFF"/>
                </a:solidFill>
                <a:latin typeface="Arial" panose="020B0604020202020204" pitchFamily="34" charset="0"/>
                <a:cs typeface="Times New Roman" panose="02020603050405020304" pitchFamily="18" charset="0"/>
              </a:rPr>
              <a:t>Συμπεριφορές</a:t>
            </a:r>
            <a:endParaRPr lang="el-GR" altLang="el-GR" sz="1200" b="1">
              <a:latin typeface="Arial" panose="020B0604020202020204" pitchFamily="34" charset="0"/>
              <a:cs typeface="Times New Roman" panose="02020603050405020304" pitchFamily="18" charset="0"/>
            </a:endParaRPr>
          </a:p>
          <a:p>
            <a:pPr algn="ctr"/>
            <a:r>
              <a:rPr lang="el-GR" altLang="el-GR" sz="1200" b="1">
                <a:solidFill>
                  <a:srgbClr val="FFFFFF"/>
                </a:solidFill>
                <a:latin typeface="Arial" panose="020B0604020202020204" pitchFamily="34" charset="0"/>
                <a:cs typeface="Times New Roman" panose="02020603050405020304" pitchFamily="18" charset="0"/>
              </a:rPr>
              <a:t>Ανθρώπινου</a:t>
            </a:r>
            <a:endParaRPr lang="el-GR" altLang="el-GR" sz="1200">
              <a:latin typeface="Arial" panose="020B0604020202020204" pitchFamily="34" charset="0"/>
            </a:endParaRPr>
          </a:p>
          <a:p>
            <a:pPr algn="ctr"/>
            <a:r>
              <a:rPr lang="el-GR" altLang="el-GR" sz="1200" b="1">
                <a:solidFill>
                  <a:srgbClr val="FFFFFF"/>
                </a:solidFill>
                <a:latin typeface="Arial" panose="020B0604020202020204" pitchFamily="34" charset="0"/>
                <a:cs typeface="Times New Roman" panose="02020603050405020304" pitchFamily="18" charset="0"/>
              </a:rPr>
              <a:t>Δυναμικού</a:t>
            </a:r>
            <a:endParaRPr lang="el-GR" altLang="el-GR" sz="1200">
              <a:latin typeface="Arial" panose="020B0604020202020204" pitchFamily="34" charset="0"/>
            </a:endParaRPr>
          </a:p>
        </p:txBody>
      </p:sp>
      <p:sp>
        <p:nvSpPr>
          <p:cNvPr id="9222" name="Rectangle 12">
            <a:extLst>
              <a:ext uri="{FF2B5EF4-FFF2-40B4-BE49-F238E27FC236}">
                <a16:creationId xmlns:a16="http://schemas.microsoft.com/office/drawing/2014/main" id="{7B3E69AD-B497-2D57-68B5-2351978E42F0}"/>
              </a:ext>
            </a:extLst>
          </p:cNvPr>
          <p:cNvSpPr>
            <a:spLocks noChangeArrowheads="1"/>
          </p:cNvSpPr>
          <p:nvPr/>
        </p:nvSpPr>
        <p:spPr bwMode="auto">
          <a:xfrm>
            <a:off x="1331913" y="4437063"/>
            <a:ext cx="2592387" cy="1325562"/>
          </a:xfrm>
          <a:prstGeom prst="rect">
            <a:avLst/>
          </a:prstGeom>
          <a:solidFill>
            <a:srgbClr val="008000"/>
          </a:solidFill>
          <a:ln w="9525">
            <a:solidFill>
              <a:srgbClr val="000000"/>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rgbClr val="FFFFFF"/>
                </a:solidFill>
                <a:latin typeface="Arial" panose="020B0604020202020204" pitchFamily="34" charset="0"/>
                <a:cs typeface="Times New Roman" panose="02020603050405020304" pitchFamily="18" charset="0"/>
              </a:rPr>
              <a:t>Διαθέσιμο</a:t>
            </a:r>
            <a:endParaRPr lang="el-GR" altLang="el-GR" sz="1200">
              <a:latin typeface="Arial" panose="020B0604020202020204" pitchFamily="34" charset="0"/>
            </a:endParaRPr>
          </a:p>
          <a:p>
            <a:pPr algn="ctr"/>
            <a:r>
              <a:rPr lang="el-GR" altLang="el-GR" sz="1200" b="1">
                <a:solidFill>
                  <a:srgbClr val="FFFFFF"/>
                </a:solidFill>
                <a:latin typeface="Arial" panose="020B0604020202020204" pitchFamily="34" charset="0"/>
                <a:cs typeface="Times New Roman" panose="02020603050405020304" pitchFamily="18" charset="0"/>
              </a:rPr>
              <a:t>Ανθρώπινο Κεφάλαιο</a:t>
            </a:r>
            <a:endParaRPr lang="el-GR" altLang="el-GR" sz="1200">
              <a:latin typeface="Arial" panose="020B0604020202020204" pitchFamily="34" charset="0"/>
            </a:endParaRPr>
          </a:p>
          <a:p>
            <a:pPr algn="ctr"/>
            <a:r>
              <a:rPr lang="el-GR" altLang="el-GR" sz="1200" b="1">
                <a:solidFill>
                  <a:srgbClr val="FFFFFF"/>
                </a:solidFill>
                <a:latin typeface="Arial" panose="020B0604020202020204" pitchFamily="34" charset="0"/>
                <a:cs typeface="Times New Roman" panose="02020603050405020304" pitchFamily="18" charset="0"/>
              </a:rPr>
              <a:t>(Ικανότητες, Δεξιότητες)</a:t>
            </a:r>
            <a:endParaRPr lang="el-GR" altLang="el-GR" sz="1200">
              <a:latin typeface="Arial" panose="020B0604020202020204" pitchFamily="34" charset="0"/>
            </a:endParaRPr>
          </a:p>
        </p:txBody>
      </p:sp>
      <p:sp>
        <p:nvSpPr>
          <p:cNvPr id="9223" name="Rectangle 11">
            <a:extLst>
              <a:ext uri="{FF2B5EF4-FFF2-40B4-BE49-F238E27FC236}">
                <a16:creationId xmlns:a16="http://schemas.microsoft.com/office/drawing/2014/main" id="{4DA63E86-D0B9-1823-99B1-736335299A9D}"/>
              </a:ext>
            </a:extLst>
          </p:cNvPr>
          <p:cNvSpPr>
            <a:spLocks noChangeArrowheads="1"/>
          </p:cNvSpPr>
          <p:nvPr/>
        </p:nvSpPr>
        <p:spPr bwMode="auto">
          <a:xfrm>
            <a:off x="4572000" y="2133600"/>
            <a:ext cx="3095625" cy="1150938"/>
          </a:xfrm>
          <a:prstGeom prst="rect">
            <a:avLst/>
          </a:prstGeom>
          <a:solidFill>
            <a:srgbClr val="993366"/>
          </a:solidFill>
          <a:ln w="9525">
            <a:solidFill>
              <a:srgbClr val="000000"/>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r>
              <a:rPr lang="el-GR" altLang="el-GR" sz="1200" b="1">
                <a:solidFill>
                  <a:srgbClr val="FFFFFF"/>
                </a:solidFill>
                <a:latin typeface="Arial" panose="020B0604020202020204" pitchFamily="34" charset="0"/>
                <a:cs typeface="Times New Roman" panose="02020603050405020304" pitchFamily="18" charset="0"/>
              </a:rPr>
              <a:t>Θεσμικοί / Πολιτικοί Παράγοντες </a:t>
            </a:r>
            <a:endParaRPr lang="el-GR" altLang="el-GR" sz="1200">
              <a:latin typeface="Arial" panose="020B0604020202020204" pitchFamily="34" charset="0"/>
            </a:endParaRPr>
          </a:p>
        </p:txBody>
      </p:sp>
      <p:sp>
        <p:nvSpPr>
          <p:cNvPr id="9224" name="Rectangle 10">
            <a:extLst>
              <a:ext uri="{FF2B5EF4-FFF2-40B4-BE49-F238E27FC236}">
                <a16:creationId xmlns:a16="http://schemas.microsoft.com/office/drawing/2014/main" id="{F636568D-0871-F047-89EE-DEDD4F56CE40}"/>
              </a:ext>
            </a:extLst>
          </p:cNvPr>
          <p:cNvSpPr>
            <a:spLocks noChangeArrowheads="1"/>
          </p:cNvSpPr>
          <p:nvPr/>
        </p:nvSpPr>
        <p:spPr bwMode="auto">
          <a:xfrm>
            <a:off x="1258888" y="2133600"/>
            <a:ext cx="2808287" cy="1150938"/>
          </a:xfrm>
          <a:prstGeom prst="rect">
            <a:avLst/>
          </a:prstGeom>
          <a:solidFill>
            <a:srgbClr val="0000FF"/>
          </a:solidFill>
          <a:ln w="9525">
            <a:solidFill>
              <a:srgbClr val="000000"/>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a:solidFill>
                  <a:srgbClr val="FFFFFF"/>
                </a:solidFill>
                <a:latin typeface="Arial" panose="020B0604020202020204" pitchFamily="34" charset="0"/>
                <a:cs typeface="Times New Roman" panose="02020603050405020304" pitchFamily="18" charset="0"/>
              </a:rPr>
              <a:t>Επιχειρησιακή Στρατηγική</a:t>
            </a:r>
            <a:endParaRPr lang="el-GR" altLang="el-GR" sz="1200">
              <a:latin typeface="Arial" panose="020B0604020202020204" pitchFamily="34" charset="0"/>
            </a:endParaRPr>
          </a:p>
        </p:txBody>
      </p:sp>
      <p:sp>
        <p:nvSpPr>
          <p:cNvPr id="9225" name="Line 9">
            <a:extLst>
              <a:ext uri="{FF2B5EF4-FFF2-40B4-BE49-F238E27FC236}">
                <a16:creationId xmlns:a16="http://schemas.microsoft.com/office/drawing/2014/main" id="{22752E1D-552F-F43F-9E8B-6DEE7B39CEA2}"/>
              </a:ext>
            </a:extLst>
          </p:cNvPr>
          <p:cNvSpPr>
            <a:spLocks noChangeShapeType="1"/>
          </p:cNvSpPr>
          <p:nvPr/>
        </p:nvSpPr>
        <p:spPr bwMode="auto">
          <a:xfrm>
            <a:off x="3429000" y="3257550"/>
            <a:ext cx="685800" cy="342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26" name="Line 8">
            <a:extLst>
              <a:ext uri="{FF2B5EF4-FFF2-40B4-BE49-F238E27FC236}">
                <a16:creationId xmlns:a16="http://schemas.microsoft.com/office/drawing/2014/main" id="{AB87DCF0-9A1C-BEE0-F04A-A2E9B808F07A}"/>
              </a:ext>
            </a:extLst>
          </p:cNvPr>
          <p:cNvSpPr>
            <a:spLocks noChangeShapeType="1"/>
          </p:cNvSpPr>
          <p:nvPr/>
        </p:nvSpPr>
        <p:spPr bwMode="auto">
          <a:xfrm>
            <a:off x="6011863" y="4149725"/>
            <a:ext cx="414337" cy="1968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27" name="Line 7">
            <a:extLst>
              <a:ext uri="{FF2B5EF4-FFF2-40B4-BE49-F238E27FC236}">
                <a16:creationId xmlns:a16="http://schemas.microsoft.com/office/drawing/2014/main" id="{33D65DFD-9D25-11F5-9143-DF74E7633A9B}"/>
              </a:ext>
            </a:extLst>
          </p:cNvPr>
          <p:cNvSpPr>
            <a:spLocks noChangeShapeType="1"/>
          </p:cNvSpPr>
          <p:nvPr/>
        </p:nvSpPr>
        <p:spPr bwMode="auto">
          <a:xfrm>
            <a:off x="3924300" y="5084763"/>
            <a:ext cx="228600" cy="158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28" name="Line 6">
            <a:extLst>
              <a:ext uri="{FF2B5EF4-FFF2-40B4-BE49-F238E27FC236}">
                <a16:creationId xmlns:a16="http://schemas.microsoft.com/office/drawing/2014/main" id="{7762C9F7-97D4-8C23-844E-200D942C7856}"/>
              </a:ext>
            </a:extLst>
          </p:cNvPr>
          <p:cNvSpPr>
            <a:spLocks noChangeShapeType="1"/>
          </p:cNvSpPr>
          <p:nvPr/>
        </p:nvSpPr>
        <p:spPr bwMode="auto">
          <a:xfrm flipH="1">
            <a:off x="3276600" y="4076700"/>
            <a:ext cx="457200" cy="342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29" name="Line 5">
            <a:extLst>
              <a:ext uri="{FF2B5EF4-FFF2-40B4-BE49-F238E27FC236}">
                <a16:creationId xmlns:a16="http://schemas.microsoft.com/office/drawing/2014/main" id="{C02B1E78-7167-D7B2-BFA7-B3FB6FF3FD85}"/>
              </a:ext>
            </a:extLst>
          </p:cNvPr>
          <p:cNvSpPr>
            <a:spLocks noChangeShapeType="1"/>
          </p:cNvSpPr>
          <p:nvPr/>
        </p:nvSpPr>
        <p:spPr bwMode="auto">
          <a:xfrm flipH="1">
            <a:off x="4457700" y="3257550"/>
            <a:ext cx="571500" cy="342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0" name="Line 24">
            <a:extLst>
              <a:ext uri="{FF2B5EF4-FFF2-40B4-BE49-F238E27FC236}">
                <a16:creationId xmlns:a16="http://schemas.microsoft.com/office/drawing/2014/main" id="{6D8CDFAF-5D0A-6894-70D6-870255ABB6F5}"/>
              </a:ext>
            </a:extLst>
          </p:cNvPr>
          <p:cNvSpPr>
            <a:spLocks noChangeShapeType="1"/>
          </p:cNvSpPr>
          <p:nvPr/>
        </p:nvSpPr>
        <p:spPr bwMode="auto">
          <a:xfrm>
            <a:off x="5580063" y="5013325"/>
            <a:ext cx="228600" cy="15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31" name="Line 25">
            <a:extLst>
              <a:ext uri="{FF2B5EF4-FFF2-40B4-BE49-F238E27FC236}">
                <a16:creationId xmlns:a16="http://schemas.microsoft.com/office/drawing/2014/main" id="{F0908C66-9B34-BECE-00A2-820BE2042916}"/>
              </a:ext>
            </a:extLst>
          </p:cNvPr>
          <p:cNvSpPr>
            <a:spLocks noChangeShapeType="1"/>
          </p:cNvSpPr>
          <p:nvPr/>
        </p:nvSpPr>
        <p:spPr bwMode="auto">
          <a:xfrm>
            <a:off x="4716463" y="4076700"/>
            <a:ext cx="142875" cy="3603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017F402-EEE3-F7BA-0B3A-663CA8E01EFD}"/>
              </a:ext>
            </a:extLst>
          </p:cNvPr>
          <p:cNvSpPr>
            <a:spLocks noGrp="1" noChangeArrowheads="1"/>
          </p:cNvSpPr>
          <p:nvPr>
            <p:ph type="title"/>
          </p:nvPr>
        </p:nvSpPr>
        <p:spPr/>
        <p:txBody>
          <a:bodyPr/>
          <a:lstStyle/>
          <a:p>
            <a:pPr eaLnBrk="1" hangingPunct="1">
              <a:defRPr/>
            </a:pPr>
            <a:r>
              <a:rPr lang="el-GR"/>
              <a:t>Ανάλυση του Μοντέλου</a:t>
            </a:r>
          </a:p>
        </p:txBody>
      </p:sp>
      <p:sp>
        <p:nvSpPr>
          <p:cNvPr id="10243" name="Rectangle 3">
            <a:extLst>
              <a:ext uri="{FF2B5EF4-FFF2-40B4-BE49-F238E27FC236}">
                <a16:creationId xmlns:a16="http://schemas.microsoft.com/office/drawing/2014/main" id="{B664ED49-AFEA-6A21-6256-2A8A0FAD5091}"/>
              </a:ext>
            </a:extLst>
          </p:cNvPr>
          <p:cNvSpPr>
            <a:spLocks noGrp="1" noChangeArrowheads="1"/>
          </p:cNvSpPr>
          <p:nvPr>
            <p:ph type="body" idx="1"/>
          </p:nvPr>
        </p:nvSpPr>
        <p:spPr>
          <a:xfrm>
            <a:off x="179388" y="1600200"/>
            <a:ext cx="8964612" cy="5068888"/>
          </a:xfrm>
        </p:spPr>
        <p:txBody>
          <a:bodyPr/>
          <a:lstStyle/>
          <a:p>
            <a:pPr eaLnBrk="1" hangingPunct="1">
              <a:lnSpc>
                <a:spcPct val="80000"/>
              </a:lnSpc>
            </a:pPr>
            <a:r>
              <a:rPr lang="el-GR" altLang="el-GR" sz="2000" b="1">
                <a:effectLst/>
              </a:rPr>
              <a:t>Οι </a:t>
            </a:r>
            <a:r>
              <a:rPr lang="el-GR" altLang="el-GR" sz="2000" b="1" u="sng">
                <a:effectLst/>
              </a:rPr>
              <a:t>απαιτήσεις της στρατηγικής</a:t>
            </a:r>
            <a:r>
              <a:rPr lang="el-GR" altLang="el-GR" sz="2000">
                <a:effectLst/>
              </a:rPr>
              <a:t> καθορίζουν σε μεγάλο βαθμό το </a:t>
            </a:r>
            <a:r>
              <a:rPr lang="el-GR" altLang="el-GR" sz="2000" b="1" u="sng">
                <a:effectLst/>
              </a:rPr>
              <a:t>περιεχόμενο των</a:t>
            </a:r>
            <a:r>
              <a:rPr lang="el-GR" altLang="el-GR" sz="2000">
                <a:effectLst/>
              </a:rPr>
              <a:t> πολιτικών και πρακτικών, με τις οποίες θα διοικηθούν οι άνθρωποι της επιχείρησης / οργανισμού ώστε να υποστηριχθεί αποτελεσματικά η επίτευξη των επιχειρησιακών στόχων.</a:t>
            </a:r>
          </a:p>
          <a:p>
            <a:pPr eaLnBrk="1" hangingPunct="1">
              <a:lnSpc>
                <a:spcPct val="80000"/>
              </a:lnSpc>
            </a:pPr>
            <a:endParaRPr lang="el-GR" altLang="el-GR" sz="2000">
              <a:effectLst/>
            </a:endParaRPr>
          </a:p>
          <a:p>
            <a:pPr eaLnBrk="1" hangingPunct="1">
              <a:lnSpc>
                <a:spcPct val="80000"/>
              </a:lnSpc>
            </a:pPr>
            <a:r>
              <a:rPr lang="el-GR" altLang="el-GR" sz="2000">
                <a:effectLst/>
              </a:rPr>
              <a:t> Σημαντικό ρόλο, επίσης, παίζουν και μια σειρά από άλλους παράγοντες, που συμμετέχουν κι’ αυτοί καθοριστικά στη διαμόρφωση των ίδιων πολιτικών και πρακτικών. Πρόκειται για διάφορους </a:t>
            </a:r>
            <a:r>
              <a:rPr lang="el-GR" altLang="el-GR" sz="2000" b="1" u="sng">
                <a:effectLst/>
              </a:rPr>
              <a:t>θεσμικούς ή πολιτικούς παράγοντες</a:t>
            </a:r>
            <a:r>
              <a:rPr lang="el-GR" altLang="el-GR" sz="2000">
                <a:effectLst/>
              </a:rPr>
              <a:t> που επενεργούν ταυτόχρονα, όπως η φιλοσοφία διοίκησης που εφαρμόζει η επιχείρηση / οργανισμός, η ισχύουσα νομοθεσία, οι κανόνες εταιρικής διακυβέρνησης, η ισχύς του συνδικαλισμού, οι συλλογικές διαπραγματεύσεις &amp; συλλογικές συμβάσεις,  η κυβερνητική πολιτική κ.ά.</a:t>
            </a:r>
          </a:p>
          <a:p>
            <a:pPr eaLnBrk="1" hangingPunct="1">
              <a:lnSpc>
                <a:spcPct val="80000"/>
              </a:lnSpc>
            </a:pPr>
            <a:endParaRPr lang="el-GR" altLang="el-GR" sz="2000">
              <a:effectLst/>
            </a:endParaRPr>
          </a:p>
          <a:p>
            <a:pPr eaLnBrk="1" hangingPunct="1">
              <a:lnSpc>
                <a:spcPct val="80000"/>
              </a:lnSpc>
            </a:pPr>
            <a:endParaRPr lang="el-GR" altLang="el-GR" sz="2000">
              <a:effectLst/>
            </a:endParaRPr>
          </a:p>
          <a:p>
            <a:pPr eaLnBrk="1" hangingPunct="1">
              <a:lnSpc>
                <a:spcPct val="80000"/>
              </a:lnSpc>
            </a:pPr>
            <a:r>
              <a:rPr lang="el-GR" altLang="el-GR" sz="2000">
                <a:effectLst/>
              </a:rPr>
              <a:t>Από το μοντέλο προκύπτει ότι η επιχείρηση / οργανισμός, </a:t>
            </a:r>
            <a:r>
              <a:rPr lang="el-GR" altLang="el-GR" sz="2000" b="1" u="sng">
                <a:effectLst/>
              </a:rPr>
              <a:t>αξιοποιώντας τα αποθέματα ανθρώπινου κεφαλαίου της μέσα από την εφαρμογή κατάλληλων πρακτικών διοίκησης ανθρώπινου δυναμικού</a:t>
            </a:r>
            <a:r>
              <a:rPr lang="el-GR" altLang="el-GR" sz="2000">
                <a:effectLst/>
              </a:rPr>
              <a:t>, μπορεί να διαμορφώσει τις επιθυμητές συμπεριφορές των εργαζομένων που με τη σειρά τους θα οδηγήσουν στην </a:t>
            </a:r>
            <a:r>
              <a:rPr lang="el-GR" altLang="el-GR" sz="2000" b="1" u="sng">
                <a:effectLst/>
              </a:rPr>
              <a:t>επίτευξη των οργανωσιακών αποτελεσμάτων.</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CF5888F-EE12-7423-4422-448B13E6C23F}"/>
              </a:ext>
            </a:extLst>
          </p:cNvPr>
          <p:cNvSpPr>
            <a:spLocks noGrp="1" noChangeArrowheads="1"/>
          </p:cNvSpPr>
          <p:nvPr>
            <p:ph type="title"/>
          </p:nvPr>
        </p:nvSpPr>
        <p:spPr>
          <a:xfrm>
            <a:off x="457200" y="274638"/>
            <a:ext cx="8362950" cy="1498600"/>
          </a:xfrm>
        </p:spPr>
        <p:txBody>
          <a:bodyPr/>
          <a:lstStyle/>
          <a:p>
            <a:pPr eaLnBrk="1" hangingPunct="1">
              <a:defRPr/>
            </a:pPr>
            <a:r>
              <a:rPr lang="el-GR" i="1"/>
              <a:t>Η </a:t>
            </a:r>
            <a:r>
              <a:rPr lang="en-GB" i="1"/>
              <a:t>συμβολή του ανθρωπίνου κεφαλαίου στην αξία της επιχείρησης</a:t>
            </a:r>
            <a:r>
              <a:rPr lang="el-GR"/>
              <a:t> </a:t>
            </a:r>
          </a:p>
        </p:txBody>
      </p:sp>
      <p:sp>
        <p:nvSpPr>
          <p:cNvPr id="11267" name="Rectangle 21">
            <a:extLst>
              <a:ext uri="{FF2B5EF4-FFF2-40B4-BE49-F238E27FC236}">
                <a16:creationId xmlns:a16="http://schemas.microsoft.com/office/drawing/2014/main" id="{FA302D00-AF3B-89C4-1E34-4F9535992AC8}"/>
              </a:ext>
            </a:extLst>
          </p:cNvPr>
          <p:cNvSpPr>
            <a:spLocks noChangeArrowheads="1"/>
          </p:cNvSpPr>
          <p:nvPr/>
        </p:nvSpPr>
        <p:spPr bwMode="auto">
          <a:xfrm>
            <a:off x="3708400" y="2349500"/>
            <a:ext cx="1655763" cy="457200"/>
          </a:xfrm>
          <a:prstGeom prst="rect">
            <a:avLst/>
          </a:prstGeom>
          <a:solidFill>
            <a:srgbClr val="993300"/>
          </a:solidFill>
          <a:ln w="9525">
            <a:solidFill>
              <a:srgbClr val="000000"/>
            </a:solidFill>
            <a:miter lim="800000"/>
            <a:headEnd/>
            <a:tailEnd/>
          </a:ln>
        </p:spPr>
        <p:txBody>
          <a:bodyPr/>
          <a:lstStyle>
            <a:lvl1pPr>
              <a:tabLst>
                <a:tab pos="457200" algn="r"/>
                <a:tab pos="2636838" algn="ctr"/>
                <a:tab pos="5273675" algn="r"/>
              </a:tabLst>
              <a:defRPr>
                <a:solidFill>
                  <a:schemeClr val="tx1"/>
                </a:solidFill>
                <a:latin typeface="Garamond" panose="02020404030301010803" pitchFamily="18" charset="0"/>
              </a:defRPr>
            </a:lvl1pPr>
            <a:lvl2pPr marL="742950" indent="-285750">
              <a:tabLst>
                <a:tab pos="457200" algn="r"/>
                <a:tab pos="2636838" algn="ctr"/>
                <a:tab pos="5273675" algn="r"/>
              </a:tabLst>
              <a:defRPr>
                <a:solidFill>
                  <a:schemeClr val="tx1"/>
                </a:solidFill>
                <a:latin typeface="Garamond" panose="02020404030301010803" pitchFamily="18" charset="0"/>
              </a:defRPr>
            </a:lvl2pPr>
            <a:lvl3pPr marL="1143000" indent="-228600">
              <a:tabLst>
                <a:tab pos="457200" algn="r"/>
                <a:tab pos="2636838" algn="ctr"/>
                <a:tab pos="5273675" algn="r"/>
              </a:tabLst>
              <a:defRPr>
                <a:solidFill>
                  <a:schemeClr val="tx1"/>
                </a:solidFill>
                <a:latin typeface="Garamond" panose="02020404030301010803" pitchFamily="18" charset="0"/>
              </a:defRPr>
            </a:lvl3pPr>
            <a:lvl4pPr marL="1600200" indent="-228600">
              <a:tabLst>
                <a:tab pos="457200" algn="r"/>
                <a:tab pos="2636838" algn="ctr"/>
                <a:tab pos="5273675" algn="r"/>
              </a:tabLst>
              <a:defRPr>
                <a:solidFill>
                  <a:schemeClr val="tx1"/>
                </a:solidFill>
                <a:latin typeface="Garamond" panose="02020404030301010803" pitchFamily="18" charset="0"/>
              </a:defRPr>
            </a:lvl4pPr>
            <a:lvl5pPr marL="2057400" indent="-228600">
              <a:tabLst>
                <a:tab pos="457200" algn="r"/>
                <a:tab pos="2636838" algn="ctr"/>
                <a:tab pos="5273675" algn="r"/>
              </a:tabLst>
              <a:defRPr>
                <a:solidFill>
                  <a:schemeClr val="tx1"/>
                </a:solidFill>
                <a:latin typeface="Garamond" panose="02020404030301010803" pitchFamily="18" charset="0"/>
              </a:defRPr>
            </a:lvl5pPr>
            <a:lvl6pPr marL="2514600" indent="-228600" eaLnBrk="0" fontAlgn="base" hangingPunct="0">
              <a:spcBef>
                <a:spcPct val="0"/>
              </a:spcBef>
              <a:spcAft>
                <a:spcPct val="0"/>
              </a:spcAft>
              <a:tabLst>
                <a:tab pos="457200" algn="r"/>
                <a:tab pos="2636838" algn="ctr"/>
                <a:tab pos="5273675" algn="r"/>
              </a:tabLst>
              <a:defRPr>
                <a:solidFill>
                  <a:schemeClr val="tx1"/>
                </a:solidFill>
                <a:latin typeface="Garamond" panose="02020404030301010803" pitchFamily="18" charset="0"/>
              </a:defRPr>
            </a:lvl6pPr>
            <a:lvl7pPr marL="2971800" indent="-228600" eaLnBrk="0" fontAlgn="base" hangingPunct="0">
              <a:spcBef>
                <a:spcPct val="0"/>
              </a:spcBef>
              <a:spcAft>
                <a:spcPct val="0"/>
              </a:spcAft>
              <a:tabLst>
                <a:tab pos="457200" algn="r"/>
                <a:tab pos="2636838" algn="ctr"/>
                <a:tab pos="5273675" algn="r"/>
              </a:tabLst>
              <a:defRPr>
                <a:solidFill>
                  <a:schemeClr val="tx1"/>
                </a:solidFill>
                <a:latin typeface="Garamond" panose="02020404030301010803" pitchFamily="18" charset="0"/>
              </a:defRPr>
            </a:lvl7pPr>
            <a:lvl8pPr marL="3429000" indent="-228600" eaLnBrk="0" fontAlgn="base" hangingPunct="0">
              <a:spcBef>
                <a:spcPct val="0"/>
              </a:spcBef>
              <a:spcAft>
                <a:spcPct val="0"/>
              </a:spcAft>
              <a:tabLst>
                <a:tab pos="457200" algn="r"/>
                <a:tab pos="2636838" algn="ctr"/>
                <a:tab pos="5273675" algn="r"/>
              </a:tabLst>
              <a:defRPr>
                <a:solidFill>
                  <a:schemeClr val="tx1"/>
                </a:solidFill>
                <a:latin typeface="Garamond" panose="02020404030301010803" pitchFamily="18" charset="0"/>
              </a:defRPr>
            </a:lvl8pPr>
            <a:lvl9pPr marL="3886200" indent="-228600" eaLnBrk="0" fontAlgn="base" hangingPunct="0">
              <a:spcBef>
                <a:spcPct val="0"/>
              </a:spcBef>
              <a:spcAft>
                <a:spcPct val="0"/>
              </a:spcAft>
              <a:tabLst>
                <a:tab pos="457200" algn="r"/>
                <a:tab pos="2636838" algn="ctr"/>
                <a:tab pos="5273675" algn="r"/>
              </a:tabLst>
              <a:defRPr>
                <a:solidFill>
                  <a:schemeClr val="tx1"/>
                </a:solidFill>
                <a:latin typeface="Garamond" panose="02020404030301010803" pitchFamily="18" charset="0"/>
              </a:defRPr>
            </a:lvl9pPr>
          </a:lstStyle>
          <a:p>
            <a:pPr algn="ctr" eaLnBrk="1" hangingPunct="1"/>
            <a:r>
              <a:rPr lang="el-GR" altLang="el-GR" sz="800" b="1">
                <a:solidFill>
                  <a:srgbClr val="FFFFFF"/>
                </a:solidFill>
                <a:latin typeface="Arial" panose="020B0604020202020204" pitchFamily="34" charset="0"/>
                <a:cs typeface="Times New Roman" panose="02020603050405020304" pitchFamily="18" charset="0"/>
              </a:rPr>
              <a:t>ΑΞΙΑ</a:t>
            </a:r>
            <a:endParaRPr lang="el-GR" altLang="el-GR" sz="800">
              <a:latin typeface="Arial" panose="020B0604020202020204" pitchFamily="34" charset="0"/>
            </a:endParaRPr>
          </a:p>
          <a:p>
            <a:pPr algn="ctr"/>
            <a:r>
              <a:rPr lang="el-GR" altLang="el-GR" sz="800" b="1">
                <a:solidFill>
                  <a:srgbClr val="FFFFFF"/>
                </a:solidFill>
                <a:latin typeface="Arial" panose="020B0604020202020204" pitchFamily="34" charset="0"/>
                <a:cs typeface="Times New Roman" panose="02020603050405020304" pitchFamily="18" charset="0"/>
              </a:rPr>
              <a:t>ΕΠΙΧΕΙΡΗΣΗΣ</a:t>
            </a:r>
            <a:endParaRPr lang="el-GR" altLang="el-GR">
              <a:latin typeface="Arial" panose="020B0604020202020204" pitchFamily="34" charset="0"/>
            </a:endParaRPr>
          </a:p>
        </p:txBody>
      </p:sp>
      <p:sp>
        <p:nvSpPr>
          <p:cNvPr id="11268" name="Rectangle 20">
            <a:extLst>
              <a:ext uri="{FF2B5EF4-FFF2-40B4-BE49-F238E27FC236}">
                <a16:creationId xmlns:a16="http://schemas.microsoft.com/office/drawing/2014/main" id="{E384EA55-8623-0815-9927-3774838F8C6A}"/>
              </a:ext>
            </a:extLst>
          </p:cNvPr>
          <p:cNvSpPr>
            <a:spLocks noChangeArrowheads="1"/>
          </p:cNvSpPr>
          <p:nvPr/>
        </p:nvSpPr>
        <p:spPr bwMode="auto">
          <a:xfrm>
            <a:off x="4716463" y="3573463"/>
            <a:ext cx="1676400" cy="368300"/>
          </a:xfrm>
          <a:prstGeom prst="rect">
            <a:avLst/>
          </a:prstGeom>
          <a:solidFill>
            <a:srgbClr val="3366FF"/>
          </a:solidFill>
          <a:ln w="9525">
            <a:solidFill>
              <a:srgbClr val="000000"/>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800" b="1">
                <a:solidFill>
                  <a:srgbClr val="FFFFFF"/>
                </a:solidFill>
                <a:latin typeface="Arial" panose="020B0604020202020204" pitchFamily="34" charset="0"/>
                <a:cs typeface="Times New Roman" panose="02020603050405020304" pitchFamily="18" charset="0"/>
              </a:rPr>
              <a:t>ΝΟΗΤΙΚΟ</a:t>
            </a:r>
            <a:endParaRPr lang="el-GR" altLang="el-GR" sz="800">
              <a:latin typeface="Arial" panose="020B0604020202020204" pitchFamily="34" charset="0"/>
            </a:endParaRPr>
          </a:p>
          <a:p>
            <a:pPr algn="ctr"/>
            <a:r>
              <a:rPr lang="el-GR" altLang="el-GR" sz="800" b="1">
                <a:solidFill>
                  <a:srgbClr val="FFFFFF"/>
                </a:solidFill>
                <a:latin typeface="Arial" panose="020B0604020202020204" pitchFamily="34" charset="0"/>
                <a:cs typeface="Times New Roman" panose="02020603050405020304" pitchFamily="18" charset="0"/>
              </a:rPr>
              <a:t>ΚΕΦΑΛΑΙΟ</a:t>
            </a:r>
            <a:endParaRPr lang="el-GR" altLang="el-GR">
              <a:latin typeface="Arial" panose="020B0604020202020204" pitchFamily="34" charset="0"/>
            </a:endParaRPr>
          </a:p>
        </p:txBody>
      </p:sp>
      <p:sp>
        <p:nvSpPr>
          <p:cNvPr id="11269" name="Rectangle 19">
            <a:extLst>
              <a:ext uri="{FF2B5EF4-FFF2-40B4-BE49-F238E27FC236}">
                <a16:creationId xmlns:a16="http://schemas.microsoft.com/office/drawing/2014/main" id="{EC6DA038-8D0B-81D3-00C5-7ED74CE562E7}"/>
              </a:ext>
            </a:extLst>
          </p:cNvPr>
          <p:cNvSpPr>
            <a:spLocks noChangeArrowheads="1"/>
          </p:cNvSpPr>
          <p:nvPr/>
        </p:nvSpPr>
        <p:spPr bwMode="auto">
          <a:xfrm>
            <a:off x="2771775" y="3573463"/>
            <a:ext cx="1676400" cy="368300"/>
          </a:xfrm>
          <a:prstGeom prst="rect">
            <a:avLst/>
          </a:prstGeom>
          <a:solidFill>
            <a:srgbClr val="FF6600"/>
          </a:solidFill>
          <a:ln w="9525">
            <a:solidFill>
              <a:srgbClr val="000000"/>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800" b="1">
                <a:solidFill>
                  <a:srgbClr val="FFFFFF"/>
                </a:solidFill>
                <a:latin typeface="Arial" panose="020B0604020202020204" pitchFamily="34" charset="0"/>
                <a:cs typeface="Times New Roman" panose="02020603050405020304" pitchFamily="18" charset="0"/>
              </a:rPr>
              <a:t>ΟΙΚΟΝΟΜΙΚΟ &amp; ΦΥΣΙΚΟ ΚΕΦΑΛΑΙΟ</a:t>
            </a:r>
            <a:endParaRPr lang="el-GR" altLang="el-GR">
              <a:latin typeface="Arial" panose="020B0604020202020204" pitchFamily="34" charset="0"/>
            </a:endParaRPr>
          </a:p>
        </p:txBody>
      </p:sp>
      <p:sp>
        <p:nvSpPr>
          <p:cNvPr id="11270" name="Rectangle 6">
            <a:extLst>
              <a:ext uri="{FF2B5EF4-FFF2-40B4-BE49-F238E27FC236}">
                <a16:creationId xmlns:a16="http://schemas.microsoft.com/office/drawing/2014/main" id="{B3D9D52E-61D8-F877-8994-88D5C21D07D3}"/>
              </a:ext>
            </a:extLst>
          </p:cNvPr>
          <p:cNvSpPr>
            <a:spLocks noChangeArrowheads="1"/>
          </p:cNvSpPr>
          <p:nvPr/>
        </p:nvSpPr>
        <p:spPr bwMode="auto">
          <a:xfrm>
            <a:off x="4140200" y="4724400"/>
            <a:ext cx="1219200" cy="368300"/>
          </a:xfrm>
          <a:prstGeom prst="rect">
            <a:avLst/>
          </a:prstGeom>
          <a:solidFill>
            <a:srgbClr val="993366"/>
          </a:solidFill>
          <a:ln w="9525">
            <a:solidFill>
              <a:srgbClr val="000000"/>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800" b="1">
                <a:solidFill>
                  <a:srgbClr val="FFFFFF"/>
                </a:solidFill>
                <a:latin typeface="Arial" panose="020B0604020202020204" pitchFamily="34" charset="0"/>
                <a:cs typeface="Times New Roman" panose="02020603050405020304" pitchFamily="18" charset="0"/>
              </a:rPr>
              <a:t>ΠΕΛΑΤΕΙΑΚΟ</a:t>
            </a:r>
            <a:endParaRPr lang="el-GR" altLang="el-GR" sz="800">
              <a:latin typeface="Arial" panose="020B0604020202020204" pitchFamily="34" charset="0"/>
            </a:endParaRPr>
          </a:p>
          <a:p>
            <a:pPr algn="ctr"/>
            <a:r>
              <a:rPr lang="el-GR" altLang="el-GR" sz="800" b="1">
                <a:solidFill>
                  <a:srgbClr val="FFFFFF"/>
                </a:solidFill>
                <a:latin typeface="Arial" panose="020B0604020202020204" pitchFamily="34" charset="0"/>
                <a:cs typeface="Times New Roman" panose="02020603050405020304" pitchFamily="18" charset="0"/>
              </a:rPr>
              <a:t>ΚΕΦΑΛΑΙΟ</a:t>
            </a:r>
            <a:endParaRPr lang="el-GR" altLang="el-GR">
              <a:latin typeface="Arial" panose="020B0604020202020204" pitchFamily="34" charset="0"/>
            </a:endParaRPr>
          </a:p>
        </p:txBody>
      </p:sp>
      <p:sp>
        <p:nvSpPr>
          <p:cNvPr id="11271" name="Rectangle 4">
            <a:extLst>
              <a:ext uri="{FF2B5EF4-FFF2-40B4-BE49-F238E27FC236}">
                <a16:creationId xmlns:a16="http://schemas.microsoft.com/office/drawing/2014/main" id="{EB537E42-1737-A370-AE36-84D7817B6135}"/>
              </a:ext>
            </a:extLst>
          </p:cNvPr>
          <p:cNvSpPr>
            <a:spLocks noChangeArrowheads="1"/>
          </p:cNvSpPr>
          <p:nvPr/>
        </p:nvSpPr>
        <p:spPr bwMode="auto">
          <a:xfrm>
            <a:off x="2124075" y="4724400"/>
            <a:ext cx="1511300" cy="368300"/>
          </a:xfrm>
          <a:prstGeom prst="rect">
            <a:avLst/>
          </a:prstGeom>
          <a:solidFill>
            <a:srgbClr val="666699"/>
          </a:solidFill>
          <a:ln w="9525">
            <a:solidFill>
              <a:srgbClr val="000000"/>
            </a:solidFill>
            <a:miter lim="800000"/>
            <a:headEnd/>
            <a:tailEnd/>
          </a:ln>
        </p:spPr>
        <p:txBody>
          <a:bodyPr bIns="0"/>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r>
              <a:rPr lang="el-GR" altLang="el-GR" sz="800" b="1">
                <a:solidFill>
                  <a:srgbClr val="FFFFFF"/>
                </a:solidFill>
                <a:latin typeface="Arial" panose="020B0604020202020204" pitchFamily="34" charset="0"/>
                <a:cs typeface="Times New Roman" panose="02020603050405020304" pitchFamily="18" charset="0"/>
              </a:rPr>
              <a:t>ΟΡΓΑΝΩΣΙΑΚΟ</a:t>
            </a:r>
            <a:endParaRPr lang="el-GR" altLang="el-GR" sz="1000" b="1">
              <a:latin typeface="Arial" panose="020B0604020202020204" pitchFamily="34" charset="0"/>
              <a:cs typeface="Times New Roman" panose="02020603050405020304" pitchFamily="18" charset="0"/>
            </a:endParaRPr>
          </a:p>
          <a:p>
            <a:pPr algn="ctr"/>
            <a:r>
              <a:rPr lang="el-GR" altLang="el-GR" sz="800" b="1">
                <a:solidFill>
                  <a:srgbClr val="FFFFFF"/>
                </a:solidFill>
                <a:latin typeface="Arial" panose="020B0604020202020204" pitchFamily="34" charset="0"/>
                <a:cs typeface="Times New Roman" panose="02020603050405020304" pitchFamily="18" charset="0"/>
              </a:rPr>
              <a:t>ΚΕΦΑΛΑΙΟ</a:t>
            </a:r>
            <a:endParaRPr lang="el-GR" altLang="el-GR" sz="1000" b="1">
              <a:latin typeface="Arial" panose="020B0604020202020204" pitchFamily="34" charset="0"/>
              <a:cs typeface="Times New Roman" panose="02020603050405020304" pitchFamily="18" charset="0"/>
            </a:endParaRPr>
          </a:p>
          <a:p>
            <a:endParaRPr lang="el-GR" altLang="el-GR">
              <a:latin typeface="Arial" panose="020B0604020202020204" pitchFamily="34" charset="0"/>
            </a:endParaRPr>
          </a:p>
        </p:txBody>
      </p:sp>
      <p:sp>
        <p:nvSpPr>
          <p:cNvPr id="11272" name="Rectangle 5">
            <a:extLst>
              <a:ext uri="{FF2B5EF4-FFF2-40B4-BE49-F238E27FC236}">
                <a16:creationId xmlns:a16="http://schemas.microsoft.com/office/drawing/2014/main" id="{C15D267D-E600-D9E9-B3DF-5B4407AF1232}"/>
              </a:ext>
            </a:extLst>
          </p:cNvPr>
          <p:cNvSpPr>
            <a:spLocks noChangeArrowheads="1"/>
          </p:cNvSpPr>
          <p:nvPr/>
        </p:nvSpPr>
        <p:spPr bwMode="auto">
          <a:xfrm>
            <a:off x="5795963" y="4797425"/>
            <a:ext cx="1219200" cy="368300"/>
          </a:xfrm>
          <a:prstGeom prst="rect">
            <a:avLst/>
          </a:prstGeom>
          <a:solidFill>
            <a:srgbClr val="008000"/>
          </a:solidFill>
          <a:ln w="9525">
            <a:solidFill>
              <a:srgbClr val="000000"/>
            </a:solidFill>
            <a:miter lim="800000"/>
            <a:headEnd/>
            <a:tailEnd/>
          </a:ln>
        </p:spPr>
        <p:txBody>
          <a:bodyPr bIns="0"/>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800" b="1">
                <a:solidFill>
                  <a:srgbClr val="FFFFFF"/>
                </a:solidFill>
                <a:latin typeface="Arial" panose="020B0604020202020204" pitchFamily="34" charset="0"/>
                <a:cs typeface="Times New Roman" panose="02020603050405020304" pitchFamily="18" charset="0"/>
              </a:rPr>
              <a:t>ΑΝΘΡΩΠΙΝΟ</a:t>
            </a:r>
            <a:endParaRPr lang="el-GR" altLang="el-GR" sz="1000" b="1">
              <a:latin typeface="Arial" panose="020B0604020202020204" pitchFamily="34" charset="0"/>
              <a:cs typeface="Times New Roman" panose="02020603050405020304" pitchFamily="18" charset="0"/>
            </a:endParaRPr>
          </a:p>
          <a:p>
            <a:pPr algn="ctr"/>
            <a:r>
              <a:rPr lang="el-GR" altLang="el-GR" sz="800" b="1">
                <a:solidFill>
                  <a:srgbClr val="FFFFFF"/>
                </a:solidFill>
                <a:latin typeface="Arial" panose="020B0604020202020204" pitchFamily="34" charset="0"/>
                <a:cs typeface="Times New Roman" panose="02020603050405020304" pitchFamily="18" charset="0"/>
              </a:rPr>
              <a:t>ΚΕΦΑΛΑΙΟ</a:t>
            </a:r>
            <a:endParaRPr lang="el-GR" altLang="el-GR" sz="1000" b="1">
              <a:latin typeface="Arial" panose="020B0604020202020204" pitchFamily="34" charset="0"/>
              <a:cs typeface="Times New Roman" panose="02020603050405020304" pitchFamily="18" charset="0"/>
            </a:endParaRPr>
          </a:p>
          <a:p>
            <a:endParaRPr lang="el-GR" altLang="el-GR">
              <a:latin typeface="Arial" panose="020B0604020202020204" pitchFamily="34" charset="0"/>
            </a:endParaRPr>
          </a:p>
        </p:txBody>
      </p:sp>
      <p:sp>
        <p:nvSpPr>
          <p:cNvPr id="11273" name="Text Box 13">
            <a:extLst>
              <a:ext uri="{FF2B5EF4-FFF2-40B4-BE49-F238E27FC236}">
                <a16:creationId xmlns:a16="http://schemas.microsoft.com/office/drawing/2014/main" id="{99CF449E-E848-AEE4-DA5F-0F031536503C}"/>
              </a:ext>
            </a:extLst>
          </p:cNvPr>
          <p:cNvSpPr txBox="1">
            <a:spLocks noChangeArrowheads="1"/>
          </p:cNvSpPr>
          <p:nvPr/>
        </p:nvSpPr>
        <p:spPr bwMode="auto">
          <a:xfrm>
            <a:off x="6877050" y="2852738"/>
            <a:ext cx="1439863" cy="792162"/>
          </a:xfrm>
          <a:prstGeom prst="rect">
            <a:avLst/>
          </a:prstGeom>
          <a:solidFill>
            <a:srgbClr val="C0C0C0"/>
          </a:solidFill>
          <a:ln w="9525">
            <a:solidFill>
              <a:srgbClr val="000000"/>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i="1">
                <a:latin typeface="Arial" panose="020B0604020202020204" pitchFamily="34" charset="0"/>
                <a:cs typeface="Times New Roman" panose="02020603050405020304" pitchFamily="18" charset="0"/>
              </a:rPr>
              <a:t>Άυλο</a:t>
            </a:r>
            <a:r>
              <a:rPr lang="en-US" altLang="el-GR" sz="1200" b="1" i="1">
                <a:latin typeface="Arial" panose="020B0604020202020204" pitchFamily="34" charset="0"/>
                <a:cs typeface="Times New Roman" panose="02020603050405020304" pitchFamily="18" charset="0"/>
              </a:rPr>
              <a:t> </a:t>
            </a:r>
            <a:r>
              <a:rPr lang="el-GR" altLang="el-GR" sz="1200" b="1" i="1">
                <a:latin typeface="Arial" panose="020B0604020202020204" pitchFamily="34" charset="0"/>
                <a:cs typeface="Times New Roman" panose="02020603050405020304" pitchFamily="18" charset="0"/>
              </a:rPr>
              <a:t>Ενεργητικό</a:t>
            </a:r>
          </a:p>
          <a:p>
            <a:pPr algn="ctr"/>
            <a:r>
              <a:rPr lang="en-US" altLang="el-GR" sz="1200" b="1" i="1">
                <a:latin typeface="Arial" panose="020B0604020202020204" pitchFamily="34" charset="0"/>
                <a:cs typeface="Times New Roman" panose="02020603050405020304" pitchFamily="18" charset="0"/>
              </a:rPr>
              <a:t>(Intangible Assets)</a:t>
            </a:r>
            <a:endParaRPr lang="el-GR" altLang="el-GR" sz="1200">
              <a:latin typeface="Arial" panose="020B0604020202020204" pitchFamily="34" charset="0"/>
            </a:endParaRPr>
          </a:p>
          <a:p>
            <a:endParaRPr lang="el-GR" altLang="el-GR">
              <a:latin typeface="Arial" panose="020B0604020202020204" pitchFamily="34" charset="0"/>
            </a:endParaRPr>
          </a:p>
        </p:txBody>
      </p:sp>
      <p:sp>
        <p:nvSpPr>
          <p:cNvPr id="11274" name="Text Box 12">
            <a:extLst>
              <a:ext uri="{FF2B5EF4-FFF2-40B4-BE49-F238E27FC236}">
                <a16:creationId xmlns:a16="http://schemas.microsoft.com/office/drawing/2014/main" id="{843805A1-9727-FB38-7187-C0DFFD83F1A9}"/>
              </a:ext>
            </a:extLst>
          </p:cNvPr>
          <p:cNvSpPr txBox="1">
            <a:spLocks noChangeArrowheads="1"/>
          </p:cNvSpPr>
          <p:nvPr/>
        </p:nvSpPr>
        <p:spPr bwMode="auto">
          <a:xfrm>
            <a:off x="1258888" y="2852738"/>
            <a:ext cx="1441450" cy="647700"/>
          </a:xfrm>
          <a:prstGeom prst="rect">
            <a:avLst/>
          </a:prstGeom>
          <a:solidFill>
            <a:srgbClr val="C0C0C0"/>
          </a:solidFill>
          <a:ln w="9525">
            <a:solidFill>
              <a:srgbClr val="000000"/>
            </a:solidFill>
            <a:miter lim="800000"/>
            <a:headEnd/>
            <a:tailEnd/>
          </a:ln>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eaLnBrk="1" hangingPunct="1"/>
            <a:r>
              <a:rPr lang="el-GR" altLang="el-GR" sz="1200" b="1" i="1">
                <a:latin typeface="Arial" panose="020B0604020202020204" pitchFamily="34" charset="0"/>
                <a:cs typeface="Times New Roman" panose="02020603050405020304" pitchFamily="18" charset="0"/>
              </a:rPr>
              <a:t>Ενεργητικό</a:t>
            </a:r>
          </a:p>
          <a:p>
            <a:pPr algn="ctr"/>
            <a:r>
              <a:rPr lang="en-US" altLang="el-GR" sz="1200" b="1" i="1">
                <a:latin typeface="Arial" panose="020B0604020202020204" pitchFamily="34" charset="0"/>
                <a:cs typeface="Times New Roman" panose="02020603050405020304" pitchFamily="18" charset="0"/>
              </a:rPr>
              <a:t>(Tangible Assets)</a:t>
            </a:r>
            <a:endParaRPr lang="el-GR" altLang="el-GR" sz="1200" b="1" i="1">
              <a:latin typeface="Arial" panose="020B0604020202020204" pitchFamily="34" charset="0"/>
              <a:cs typeface="Times New Roman" panose="02020603050405020304" pitchFamily="18" charset="0"/>
            </a:endParaRPr>
          </a:p>
          <a:p>
            <a:endParaRPr lang="el-GR" altLang="el-GR" sz="1200">
              <a:latin typeface="Arial" panose="020B0604020202020204" pitchFamily="34" charset="0"/>
            </a:endParaRPr>
          </a:p>
        </p:txBody>
      </p:sp>
      <p:sp>
        <p:nvSpPr>
          <p:cNvPr id="11275" name="Rectangle 22">
            <a:extLst>
              <a:ext uri="{FF2B5EF4-FFF2-40B4-BE49-F238E27FC236}">
                <a16:creationId xmlns:a16="http://schemas.microsoft.com/office/drawing/2014/main" id="{DAA23197-F5D6-AEEA-30E5-29CAA83DEA74}"/>
              </a:ext>
            </a:extLst>
          </p:cNvPr>
          <p:cNvSpPr>
            <a:spLocks noChangeArrowheads="1"/>
          </p:cNvSpPr>
          <p:nvPr/>
        </p:nvSpPr>
        <p:spPr bwMode="auto">
          <a:xfrm>
            <a:off x="0" y="2827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endParaRPr lang="el-GR" altLang="el-GR">
              <a:latin typeface="Arial" panose="020B0604020202020204" pitchFamily="34" charset="0"/>
            </a:endParaRPr>
          </a:p>
        </p:txBody>
      </p:sp>
      <p:sp>
        <p:nvSpPr>
          <p:cNvPr id="11276" name="Rectangle 28">
            <a:extLst>
              <a:ext uri="{FF2B5EF4-FFF2-40B4-BE49-F238E27FC236}">
                <a16:creationId xmlns:a16="http://schemas.microsoft.com/office/drawing/2014/main" id="{15107F23-3292-844D-6B2B-DA97E82CCD05}"/>
              </a:ext>
            </a:extLst>
          </p:cNvPr>
          <p:cNvSpPr>
            <a:spLocks noChangeArrowheads="1"/>
          </p:cNvSpPr>
          <p:nvPr/>
        </p:nvSpPr>
        <p:spPr bwMode="auto">
          <a:xfrm>
            <a:off x="0" y="2827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endParaRPr lang="el-GR" altLang="el-GR">
              <a:latin typeface="Arial" panose="020B0604020202020204" pitchFamily="34" charset="0"/>
            </a:endParaRPr>
          </a:p>
        </p:txBody>
      </p:sp>
      <p:sp>
        <p:nvSpPr>
          <p:cNvPr id="11277" name="Rectangle 29">
            <a:extLst>
              <a:ext uri="{FF2B5EF4-FFF2-40B4-BE49-F238E27FC236}">
                <a16:creationId xmlns:a16="http://schemas.microsoft.com/office/drawing/2014/main" id="{22AD7393-7D75-C213-12E2-EE7D206A8E13}"/>
              </a:ext>
            </a:extLst>
          </p:cNvPr>
          <p:cNvSpPr>
            <a:spLocks noChangeArrowheads="1"/>
          </p:cNvSpPr>
          <p:nvPr/>
        </p:nvSpPr>
        <p:spPr bwMode="auto">
          <a:xfrm>
            <a:off x="0" y="28273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endParaRPr lang="el-GR" altLang="el-GR">
              <a:latin typeface="Arial" panose="020B0604020202020204" pitchFamily="34" charset="0"/>
            </a:endParaRPr>
          </a:p>
        </p:txBody>
      </p:sp>
      <p:sp>
        <p:nvSpPr>
          <p:cNvPr id="11278" name="Rectangle 30">
            <a:extLst>
              <a:ext uri="{FF2B5EF4-FFF2-40B4-BE49-F238E27FC236}">
                <a16:creationId xmlns:a16="http://schemas.microsoft.com/office/drawing/2014/main" id="{D3C848EE-7820-4037-7CC1-3D7A043FCBEF}"/>
              </a:ext>
            </a:extLst>
          </p:cNvPr>
          <p:cNvSpPr>
            <a:spLocks noChangeArrowheads="1"/>
          </p:cNvSpPr>
          <p:nvPr/>
        </p:nvSpPr>
        <p:spPr bwMode="auto">
          <a:xfrm>
            <a:off x="179388" y="5942013"/>
            <a:ext cx="9286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r>
              <a:rPr lang="el-GR" altLang="el-GR" sz="800">
                <a:latin typeface="Arial" panose="020B0604020202020204" pitchFamily="34" charset="0"/>
              </a:rPr>
              <a:t/>
            </a:r>
            <a:br>
              <a:rPr lang="el-GR" altLang="el-GR" sz="800">
                <a:latin typeface="Arial" panose="020B0604020202020204" pitchFamily="34" charset="0"/>
              </a:rPr>
            </a:br>
            <a:endParaRPr lang="el-GR" altLang="el-GR">
              <a:latin typeface="Arial" panose="020B0604020202020204" pitchFamily="34" charset="0"/>
            </a:endParaRPr>
          </a:p>
          <a:p>
            <a:r>
              <a:rPr lang="el-GR" altLang="el-GR" sz="1000" i="1">
                <a:latin typeface="Arial" panose="020B0604020202020204" pitchFamily="34" charset="0"/>
                <a:cs typeface="Times New Roman" panose="02020603050405020304" pitchFamily="18" charset="0"/>
              </a:rPr>
              <a:t>(Μ</a:t>
            </a:r>
            <a:r>
              <a:rPr lang="en-US" altLang="el-GR" sz="1000" i="1">
                <a:latin typeface="Arial" panose="020B0604020202020204" pitchFamily="34" charset="0"/>
                <a:cs typeface="Times New Roman" panose="02020603050405020304" pitchFamily="18" charset="0"/>
              </a:rPr>
              <a:t>ayo</a:t>
            </a:r>
            <a:r>
              <a:rPr lang="el-GR" altLang="el-GR" sz="1000" i="1">
                <a:latin typeface="Arial" panose="020B0604020202020204" pitchFamily="34" charset="0"/>
                <a:cs typeface="Times New Roman" panose="02020603050405020304" pitchFamily="18" charset="0"/>
              </a:rPr>
              <a:t>, 2001)</a:t>
            </a:r>
            <a:endParaRPr lang="el-GR" altLang="el-GR" sz="800">
              <a:latin typeface="Arial" panose="020B0604020202020204" pitchFamily="34" charset="0"/>
            </a:endParaRPr>
          </a:p>
          <a:p>
            <a:endParaRPr lang="el-GR" altLang="el-GR">
              <a:latin typeface="Arial" panose="020B0604020202020204" pitchFamily="34" charset="0"/>
            </a:endParaRPr>
          </a:p>
        </p:txBody>
      </p:sp>
      <p:sp>
        <p:nvSpPr>
          <p:cNvPr id="11279" name="Line 31">
            <a:extLst>
              <a:ext uri="{FF2B5EF4-FFF2-40B4-BE49-F238E27FC236}">
                <a16:creationId xmlns:a16="http://schemas.microsoft.com/office/drawing/2014/main" id="{A535686F-03CE-92D2-F1C9-A041FE736083}"/>
              </a:ext>
            </a:extLst>
          </p:cNvPr>
          <p:cNvSpPr>
            <a:spLocks noChangeShapeType="1"/>
          </p:cNvSpPr>
          <p:nvPr/>
        </p:nvSpPr>
        <p:spPr bwMode="auto">
          <a:xfrm flipH="1">
            <a:off x="3635375" y="2852738"/>
            <a:ext cx="576263"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0" name="Line 32">
            <a:extLst>
              <a:ext uri="{FF2B5EF4-FFF2-40B4-BE49-F238E27FC236}">
                <a16:creationId xmlns:a16="http://schemas.microsoft.com/office/drawing/2014/main" id="{53612FF9-A1E4-17F1-3116-E59C70CDE38C}"/>
              </a:ext>
            </a:extLst>
          </p:cNvPr>
          <p:cNvSpPr>
            <a:spLocks noChangeShapeType="1"/>
          </p:cNvSpPr>
          <p:nvPr/>
        </p:nvSpPr>
        <p:spPr bwMode="auto">
          <a:xfrm>
            <a:off x="5076825" y="2781300"/>
            <a:ext cx="574675"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1" name="Line 33">
            <a:extLst>
              <a:ext uri="{FF2B5EF4-FFF2-40B4-BE49-F238E27FC236}">
                <a16:creationId xmlns:a16="http://schemas.microsoft.com/office/drawing/2014/main" id="{E55E7BE6-0ADD-3BEE-970C-110AFF800AE5}"/>
              </a:ext>
            </a:extLst>
          </p:cNvPr>
          <p:cNvSpPr>
            <a:spLocks noChangeShapeType="1"/>
          </p:cNvSpPr>
          <p:nvPr/>
        </p:nvSpPr>
        <p:spPr bwMode="auto">
          <a:xfrm flipH="1">
            <a:off x="2916238" y="3933825"/>
            <a:ext cx="2735262" cy="719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2" name="Line 34">
            <a:extLst>
              <a:ext uri="{FF2B5EF4-FFF2-40B4-BE49-F238E27FC236}">
                <a16:creationId xmlns:a16="http://schemas.microsoft.com/office/drawing/2014/main" id="{453B4BA2-1E9F-A466-0CEB-C394443D84C8}"/>
              </a:ext>
            </a:extLst>
          </p:cNvPr>
          <p:cNvSpPr>
            <a:spLocks noChangeShapeType="1"/>
          </p:cNvSpPr>
          <p:nvPr/>
        </p:nvSpPr>
        <p:spPr bwMode="auto">
          <a:xfrm flipH="1">
            <a:off x="4859338" y="3933825"/>
            <a:ext cx="865187" cy="719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3" name="Line 35">
            <a:extLst>
              <a:ext uri="{FF2B5EF4-FFF2-40B4-BE49-F238E27FC236}">
                <a16:creationId xmlns:a16="http://schemas.microsoft.com/office/drawing/2014/main" id="{A208F848-0364-719A-F493-12ED046892F1}"/>
              </a:ext>
            </a:extLst>
          </p:cNvPr>
          <p:cNvSpPr>
            <a:spLocks noChangeShapeType="1"/>
          </p:cNvSpPr>
          <p:nvPr/>
        </p:nvSpPr>
        <p:spPr bwMode="auto">
          <a:xfrm>
            <a:off x="6156325" y="3933825"/>
            <a:ext cx="431800" cy="863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4" name="Line 36">
            <a:extLst>
              <a:ext uri="{FF2B5EF4-FFF2-40B4-BE49-F238E27FC236}">
                <a16:creationId xmlns:a16="http://schemas.microsoft.com/office/drawing/2014/main" id="{BD5EB3E5-509B-D5D4-BC4A-5C423E35E24C}"/>
              </a:ext>
            </a:extLst>
          </p:cNvPr>
          <p:cNvSpPr>
            <a:spLocks noChangeShapeType="1"/>
          </p:cNvSpPr>
          <p:nvPr/>
        </p:nvSpPr>
        <p:spPr bwMode="auto">
          <a:xfrm flipH="1">
            <a:off x="6227763" y="2997200"/>
            <a:ext cx="649287" cy="5032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5" name="Line 37">
            <a:extLst>
              <a:ext uri="{FF2B5EF4-FFF2-40B4-BE49-F238E27FC236}">
                <a16:creationId xmlns:a16="http://schemas.microsoft.com/office/drawing/2014/main" id="{D5475E84-0CD7-57B7-A7C0-42260F4F4423}"/>
              </a:ext>
            </a:extLst>
          </p:cNvPr>
          <p:cNvSpPr>
            <a:spLocks noChangeShapeType="1"/>
          </p:cNvSpPr>
          <p:nvPr/>
        </p:nvSpPr>
        <p:spPr bwMode="auto">
          <a:xfrm>
            <a:off x="2700338" y="3068638"/>
            <a:ext cx="64770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theme/theme1.xml><?xml version="1.0" encoding="utf-8"?>
<a:theme xmlns:a="http://schemas.openxmlformats.org/drawingml/2006/main" name="Ομαδική εργασία">
  <a:themeElements>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Ομαδική εργασία">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Ομαδική εργασία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Ομαδική εργασία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Ομαδική εργασία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Ομαδική εργασία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Ομαδική εργασία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Ομαδική εργασία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Ομαδική εργασία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Ομαδική εργασία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Ομαδική εργασία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Teamwork</Template>
  <TotalTime>367</TotalTime>
  <Words>1325</Words>
  <Application>Microsoft Office PowerPoint</Application>
  <PresentationFormat>Προβολή στην οθόνη (4:3)</PresentationFormat>
  <Paragraphs>220</Paragraphs>
  <Slides>21</Slides>
  <Notes>12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21</vt:i4>
      </vt:variant>
    </vt:vector>
  </HeadingPairs>
  <TitlesOfParts>
    <vt:vector size="27" baseType="lpstr">
      <vt:lpstr>Arial</vt:lpstr>
      <vt:lpstr>Arial Narrow</vt:lpstr>
      <vt:lpstr>Garamond</vt:lpstr>
      <vt:lpstr>Times New Roman</vt:lpstr>
      <vt:lpstr>Wingdings</vt:lpstr>
      <vt:lpstr>Ομαδική εργασία</vt:lpstr>
      <vt:lpstr>  Διοίκηση Ανθρώπινου Δυναμικού σε Δημόσιες –Ιδιωτικές Επιχειρήσεις και Οργανισμούς   </vt:lpstr>
      <vt:lpstr>Κύριες λειτουργίες</vt:lpstr>
      <vt:lpstr>ΔΙΟΙΚΗΣΗ ΤΟΥ  ΑΝΘΡΩΠΙΝΟΥ  ΚΕΦΑΛΑΙΟΥ (Human Capital Management)</vt:lpstr>
      <vt:lpstr>Πόροι vs Κεφάλαιο</vt:lpstr>
      <vt:lpstr>Η ΕΝΝΟΙΑ ΤΗΣ ΔΙΟΙΚΗΣΗΣ  ΤΟΥ  ΑΝΘΡΩΠΙΝΟΥ  ΚΕΦΑΛΑΙΟΥ </vt:lpstr>
      <vt:lpstr>Παρουσίαση του PowerPoint</vt:lpstr>
      <vt:lpstr>Το θεωρητικό μοντέλο των Wright και McMahan </vt:lpstr>
      <vt:lpstr>Ανάλυση του Μοντέλου</vt:lpstr>
      <vt:lpstr>Η συμβολή του ανθρωπίνου κεφαλαίου στην αξία της επιχείρησης </vt:lpstr>
      <vt:lpstr>Ανάλυση του Μοντέλου του Mayo(2001)</vt:lpstr>
      <vt:lpstr>Τι είναι η Διοίκηση Ανθρώπινων  Πόρων </vt:lpstr>
      <vt:lpstr>  Διοίκηση Ανθρώπινων  Πόρων</vt:lpstr>
      <vt:lpstr>Διοίκηση Ανθρώπινων  Πόρων</vt:lpstr>
      <vt:lpstr>Περιεχόμενο </vt:lpstr>
      <vt:lpstr>Στόχοι ΔΑΠ</vt:lpstr>
      <vt:lpstr>Στρατηγική Δ Α Δ</vt:lpstr>
      <vt:lpstr>Η ΔΑΔ αφορά την εργασιακή ικανότητα</vt:lpstr>
      <vt:lpstr>ΔΑΠ και στελέχη γραμμής</vt:lpstr>
      <vt:lpstr>Αξιολόγηση Συμβολής ΔΑΠ στην επιχείρηση</vt:lpstr>
      <vt:lpstr>Προσόντα Επιτυχημένων Στελεχών ΔΑΠ </vt:lpstr>
      <vt:lpstr>Βασικοί Ρόλοι του στελέχους ΔΑΠ</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ΕΝΝΟΙΑ ΤΗΣ ΔΙΟΙΚΗΣΗΣ  ΤΟΥ  ΑΝΘΡΩΠΙΝΟΥ  ΚΕΦΑΛΑΙΟΥ</dc:title>
  <dc:creator>user</dc:creator>
  <cp:lastModifiedBy>Steve</cp:lastModifiedBy>
  <cp:revision>84</cp:revision>
  <dcterms:created xsi:type="dcterms:W3CDTF">2014-03-05T11:25:15Z</dcterms:created>
  <dcterms:modified xsi:type="dcterms:W3CDTF">2025-04-02T11:03:06Z</dcterms:modified>
</cp:coreProperties>
</file>