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80" r:id="rId23"/>
    <p:sldId id="281" r:id="rId24"/>
    <p:sldId id="282" r:id="rId25"/>
    <p:sldId id="283" r:id="rId26"/>
    <p:sldId id="278" r:id="rId27"/>
    <p:sldId id="284" r:id="rId28"/>
    <p:sldId id="285" r:id="rId29"/>
    <p:sldId id="286" r:id="rId30"/>
    <p:sldId id="287" r:id="rId31"/>
    <p:sldId id="279" r:id="rId32"/>
    <p:sldId id="288" r:id="rId33"/>
    <p:sldId id="289" r:id="rId34"/>
    <p:sldId id="265" r:id="rId35"/>
    <p:sldId id="290" r:id="rId36"/>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E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1" d="100"/>
          <a:sy n="81" d="100"/>
        </p:scale>
        <p:origin x="67" y="11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B2070F0-523C-615B-3E2A-29107DA064AB}"/>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F87DC190-A46C-EBF2-2782-912352C143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3198EFD3-1D24-BFCA-B98D-1F7C4B667A47}"/>
              </a:ext>
            </a:extLst>
          </p:cNvPr>
          <p:cNvSpPr>
            <a:spLocks noGrp="1"/>
          </p:cNvSpPr>
          <p:nvPr>
            <p:ph type="dt" sz="half" idx="10"/>
          </p:nvPr>
        </p:nvSpPr>
        <p:spPr/>
        <p:txBody>
          <a:bodyPr/>
          <a:lstStyle/>
          <a:p>
            <a:fld id="{F9B45153-49C4-4F1E-A7EA-D6C968B4B768}" type="datetimeFigureOut">
              <a:rPr lang="el-GR" smtClean="0"/>
              <a:t>1/11/2023</a:t>
            </a:fld>
            <a:endParaRPr lang="el-GR"/>
          </a:p>
        </p:txBody>
      </p:sp>
      <p:sp>
        <p:nvSpPr>
          <p:cNvPr id="5" name="Θέση υποσέλιδου 4">
            <a:extLst>
              <a:ext uri="{FF2B5EF4-FFF2-40B4-BE49-F238E27FC236}">
                <a16:creationId xmlns:a16="http://schemas.microsoft.com/office/drawing/2014/main" id="{2D42245A-81B4-313B-927D-A1BEAF88CF5E}"/>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4037C0ED-32F7-72EE-27ED-A4E4088D6DA1}"/>
              </a:ext>
            </a:extLst>
          </p:cNvPr>
          <p:cNvSpPr>
            <a:spLocks noGrp="1"/>
          </p:cNvSpPr>
          <p:nvPr>
            <p:ph type="sldNum" sz="quarter" idx="12"/>
          </p:nvPr>
        </p:nvSpPr>
        <p:spPr/>
        <p:txBody>
          <a:bodyPr/>
          <a:lstStyle/>
          <a:p>
            <a:fld id="{7B14A676-742D-4F0F-84C5-EFF54FA5B099}" type="slidenum">
              <a:rPr lang="el-GR" smtClean="0"/>
              <a:t>‹#›</a:t>
            </a:fld>
            <a:endParaRPr lang="el-GR"/>
          </a:p>
        </p:txBody>
      </p:sp>
    </p:spTree>
    <p:extLst>
      <p:ext uri="{BB962C8B-B14F-4D97-AF65-F5344CB8AC3E}">
        <p14:creationId xmlns:p14="http://schemas.microsoft.com/office/powerpoint/2010/main" val="3198229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4DBAC2D-2810-954A-0BE8-421C3B78FCF8}"/>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F63DCD72-B6AC-0AA6-D4E0-1865D9EE1CAA}"/>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DAC4A162-4336-AD40-DCC1-02C9870A6492}"/>
              </a:ext>
            </a:extLst>
          </p:cNvPr>
          <p:cNvSpPr>
            <a:spLocks noGrp="1"/>
          </p:cNvSpPr>
          <p:nvPr>
            <p:ph type="dt" sz="half" idx="10"/>
          </p:nvPr>
        </p:nvSpPr>
        <p:spPr/>
        <p:txBody>
          <a:bodyPr/>
          <a:lstStyle/>
          <a:p>
            <a:fld id="{F9B45153-49C4-4F1E-A7EA-D6C968B4B768}" type="datetimeFigureOut">
              <a:rPr lang="el-GR" smtClean="0"/>
              <a:t>1/11/2023</a:t>
            </a:fld>
            <a:endParaRPr lang="el-GR"/>
          </a:p>
        </p:txBody>
      </p:sp>
      <p:sp>
        <p:nvSpPr>
          <p:cNvPr id="5" name="Θέση υποσέλιδου 4">
            <a:extLst>
              <a:ext uri="{FF2B5EF4-FFF2-40B4-BE49-F238E27FC236}">
                <a16:creationId xmlns:a16="http://schemas.microsoft.com/office/drawing/2014/main" id="{507EC4C8-1118-B815-50AC-01681CE5E582}"/>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F921CBDA-CB95-AD23-0AD6-4627D69794BE}"/>
              </a:ext>
            </a:extLst>
          </p:cNvPr>
          <p:cNvSpPr>
            <a:spLocks noGrp="1"/>
          </p:cNvSpPr>
          <p:nvPr>
            <p:ph type="sldNum" sz="quarter" idx="12"/>
          </p:nvPr>
        </p:nvSpPr>
        <p:spPr/>
        <p:txBody>
          <a:bodyPr/>
          <a:lstStyle/>
          <a:p>
            <a:fld id="{7B14A676-742D-4F0F-84C5-EFF54FA5B099}" type="slidenum">
              <a:rPr lang="el-GR" smtClean="0"/>
              <a:t>‹#›</a:t>
            </a:fld>
            <a:endParaRPr lang="el-GR"/>
          </a:p>
        </p:txBody>
      </p:sp>
    </p:spTree>
    <p:extLst>
      <p:ext uri="{BB962C8B-B14F-4D97-AF65-F5344CB8AC3E}">
        <p14:creationId xmlns:p14="http://schemas.microsoft.com/office/powerpoint/2010/main" val="3188408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56B2D44B-FEC6-4306-AF79-FC1DAB363FD7}"/>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3A3F433A-3DC4-576F-AE56-974134DA45BB}"/>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8D636ABD-3887-E509-FE87-112A9F61C1B9}"/>
              </a:ext>
            </a:extLst>
          </p:cNvPr>
          <p:cNvSpPr>
            <a:spLocks noGrp="1"/>
          </p:cNvSpPr>
          <p:nvPr>
            <p:ph type="dt" sz="half" idx="10"/>
          </p:nvPr>
        </p:nvSpPr>
        <p:spPr/>
        <p:txBody>
          <a:bodyPr/>
          <a:lstStyle/>
          <a:p>
            <a:fld id="{F9B45153-49C4-4F1E-A7EA-D6C968B4B768}" type="datetimeFigureOut">
              <a:rPr lang="el-GR" smtClean="0"/>
              <a:t>1/11/2023</a:t>
            </a:fld>
            <a:endParaRPr lang="el-GR"/>
          </a:p>
        </p:txBody>
      </p:sp>
      <p:sp>
        <p:nvSpPr>
          <p:cNvPr id="5" name="Θέση υποσέλιδου 4">
            <a:extLst>
              <a:ext uri="{FF2B5EF4-FFF2-40B4-BE49-F238E27FC236}">
                <a16:creationId xmlns:a16="http://schemas.microsoft.com/office/drawing/2014/main" id="{BC7041CF-BC5D-5C7C-6A14-C721FA6D0B05}"/>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5782E82-E73D-3FC9-A92C-E7A9EFF83B9B}"/>
              </a:ext>
            </a:extLst>
          </p:cNvPr>
          <p:cNvSpPr>
            <a:spLocks noGrp="1"/>
          </p:cNvSpPr>
          <p:nvPr>
            <p:ph type="sldNum" sz="quarter" idx="12"/>
          </p:nvPr>
        </p:nvSpPr>
        <p:spPr/>
        <p:txBody>
          <a:bodyPr/>
          <a:lstStyle/>
          <a:p>
            <a:fld id="{7B14A676-742D-4F0F-84C5-EFF54FA5B099}" type="slidenum">
              <a:rPr lang="el-GR" smtClean="0"/>
              <a:t>‹#›</a:t>
            </a:fld>
            <a:endParaRPr lang="el-GR"/>
          </a:p>
        </p:txBody>
      </p:sp>
    </p:spTree>
    <p:extLst>
      <p:ext uri="{BB962C8B-B14F-4D97-AF65-F5344CB8AC3E}">
        <p14:creationId xmlns:p14="http://schemas.microsoft.com/office/powerpoint/2010/main" val="2054084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26618DE-C502-33B0-55C1-664A6A6E7D65}"/>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D3A5F793-3C18-89DD-0A85-99E34C610994}"/>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7D2D508F-2685-ABC6-F803-D206DE7F8E24}"/>
              </a:ext>
            </a:extLst>
          </p:cNvPr>
          <p:cNvSpPr>
            <a:spLocks noGrp="1"/>
          </p:cNvSpPr>
          <p:nvPr>
            <p:ph type="dt" sz="half" idx="10"/>
          </p:nvPr>
        </p:nvSpPr>
        <p:spPr/>
        <p:txBody>
          <a:bodyPr/>
          <a:lstStyle/>
          <a:p>
            <a:fld id="{F9B45153-49C4-4F1E-A7EA-D6C968B4B768}" type="datetimeFigureOut">
              <a:rPr lang="el-GR" smtClean="0"/>
              <a:t>1/11/2023</a:t>
            </a:fld>
            <a:endParaRPr lang="el-GR"/>
          </a:p>
        </p:txBody>
      </p:sp>
      <p:sp>
        <p:nvSpPr>
          <p:cNvPr id="5" name="Θέση υποσέλιδου 4">
            <a:extLst>
              <a:ext uri="{FF2B5EF4-FFF2-40B4-BE49-F238E27FC236}">
                <a16:creationId xmlns:a16="http://schemas.microsoft.com/office/drawing/2014/main" id="{CC92435A-5E1D-0546-1017-2A71453F104C}"/>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21440A47-1EF8-64BF-71F8-07B16AC42960}"/>
              </a:ext>
            </a:extLst>
          </p:cNvPr>
          <p:cNvSpPr>
            <a:spLocks noGrp="1"/>
          </p:cNvSpPr>
          <p:nvPr>
            <p:ph type="sldNum" sz="quarter" idx="12"/>
          </p:nvPr>
        </p:nvSpPr>
        <p:spPr/>
        <p:txBody>
          <a:bodyPr/>
          <a:lstStyle/>
          <a:p>
            <a:fld id="{7B14A676-742D-4F0F-84C5-EFF54FA5B099}" type="slidenum">
              <a:rPr lang="el-GR" smtClean="0"/>
              <a:t>‹#›</a:t>
            </a:fld>
            <a:endParaRPr lang="el-GR"/>
          </a:p>
        </p:txBody>
      </p:sp>
    </p:spTree>
    <p:extLst>
      <p:ext uri="{BB962C8B-B14F-4D97-AF65-F5344CB8AC3E}">
        <p14:creationId xmlns:p14="http://schemas.microsoft.com/office/powerpoint/2010/main" val="2644555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CFA4F8F-B720-4CAE-BF48-DFE0E81EBC79}"/>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377D7214-7215-D6A5-F2D7-CD8D67B78B4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57C22020-3405-902E-3E97-6C7474360A30}"/>
              </a:ext>
            </a:extLst>
          </p:cNvPr>
          <p:cNvSpPr>
            <a:spLocks noGrp="1"/>
          </p:cNvSpPr>
          <p:nvPr>
            <p:ph type="dt" sz="half" idx="10"/>
          </p:nvPr>
        </p:nvSpPr>
        <p:spPr/>
        <p:txBody>
          <a:bodyPr/>
          <a:lstStyle/>
          <a:p>
            <a:fld id="{F9B45153-49C4-4F1E-A7EA-D6C968B4B768}" type="datetimeFigureOut">
              <a:rPr lang="el-GR" smtClean="0"/>
              <a:t>1/11/2023</a:t>
            </a:fld>
            <a:endParaRPr lang="el-GR"/>
          </a:p>
        </p:txBody>
      </p:sp>
      <p:sp>
        <p:nvSpPr>
          <p:cNvPr id="5" name="Θέση υποσέλιδου 4">
            <a:extLst>
              <a:ext uri="{FF2B5EF4-FFF2-40B4-BE49-F238E27FC236}">
                <a16:creationId xmlns:a16="http://schemas.microsoft.com/office/drawing/2014/main" id="{FA124E31-1893-0962-F3B5-DFC3E619D35D}"/>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2A38E265-370D-A53A-506E-9D276CD3C848}"/>
              </a:ext>
            </a:extLst>
          </p:cNvPr>
          <p:cNvSpPr>
            <a:spLocks noGrp="1"/>
          </p:cNvSpPr>
          <p:nvPr>
            <p:ph type="sldNum" sz="quarter" idx="12"/>
          </p:nvPr>
        </p:nvSpPr>
        <p:spPr/>
        <p:txBody>
          <a:bodyPr/>
          <a:lstStyle/>
          <a:p>
            <a:fld id="{7B14A676-742D-4F0F-84C5-EFF54FA5B099}" type="slidenum">
              <a:rPr lang="el-GR" smtClean="0"/>
              <a:t>‹#›</a:t>
            </a:fld>
            <a:endParaRPr lang="el-GR"/>
          </a:p>
        </p:txBody>
      </p:sp>
    </p:spTree>
    <p:extLst>
      <p:ext uri="{BB962C8B-B14F-4D97-AF65-F5344CB8AC3E}">
        <p14:creationId xmlns:p14="http://schemas.microsoft.com/office/powerpoint/2010/main" val="3534265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6BAB0E2-AA06-04DD-AD81-E1C84546878B}"/>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0B3A137D-2645-489E-0A8F-AB0AFEBDFBF9}"/>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1A80259E-E72F-92C9-9FCC-681301DD5442}"/>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EB928961-0AD8-D4BA-60DD-0FB70ECA858E}"/>
              </a:ext>
            </a:extLst>
          </p:cNvPr>
          <p:cNvSpPr>
            <a:spLocks noGrp="1"/>
          </p:cNvSpPr>
          <p:nvPr>
            <p:ph type="dt" sz="half" idx="10"/>
          </p:nvPr>
        </p:nvSpPr>
        <p:spPr/>
        <p:txBody>
          <a:bodyPr/>
          <a:lstStyle/>
          <a:p>
            <a:fld id="{F9B45153-49C4-4F1E-A7EA-D6C968B4B768}" type="datetimeFigureOut">
              <a:rPr lang="el-GR" smtClean="0"/>
              <a:t>1/11/2023</a:t>
            </a:fld>
            <a:endParaRPr lang="el-GR"/>
          </a:p>
        </p:txBody>
      </p:sp>
      <p:sp>
        <p:nvSpPr>
          <p:cNvPr id="6" name="Θέση υποσέλιδου 5">
            <a:extLst>
              <a:ext uri="{FF2B5EF4-FFF2-40B4-BE49-F238E27FC236}">
                <a16:creationId xmlns:a16="http://schemas.microsoft.com/office/drawing/2014/main" id="{52746C3C-A2DF-8A51-2962-D50510AED231}"/>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35C00E46-6DFC-C422-19D0-6257351B8C37}"/>
              </a:ext>
            </a:extLst>
          </p:cNvPr>
          <p:cNvSpPr>
            <a:spLocks noGrp="1"/>
          </p:cNvSpPr>
          <p:nvPr>
            <p:ph type="sldNum" sz="quarter" idx="12"/>
          </p:nvPr>
        </p:nvSpPr>
        <p:spPr/>
        <p:txBody>
          <a:bodyPr/>
          <a:lstStyle/>
          <a:p>
            <a:fld id="{7B14A676-742D-4F0F-84C5-EFF54FA5B099}" type="slidenum">
              <a:rPr lang="el-GR" smtClean="0"/>
              <a:t>‹#›</a:t>
            </a:fld>
            <a:endParaRPr lang="el-GR"/>
          </a:p>
        </p:txBody>
      </p:sp>
    </p:spTree>
    <p:extLst>
      <p:ext uri="{BB962C8B-B14F-4D97-AF65-F5344CB8AC3E}">
        <p14:creationId xmlns:p14="http://schemas.microsoft.com/office/powerpoint/2010/main" val="14118269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63CED28-44E8-70FC-4C60-13CFF16239CA}"/>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7106F49A-B4E4-2C2C-FE37-99594CB2AB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CDB43A03-2A84-A3B2-B351-2308752C526F}"/>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3BD16F74-C737-6726-B02E-7FFFDA88C2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A2F88EE1-3FB8-DC70-972A-BF252B2468F2}"/>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FE77F81A-2804-C8F3-3987-828BC0E4ABB9}"/>
              </a:ext>
            </a:extLst>
          </p:cNvPr>
          <p:cNvSpPr>
            <a:spLocks noGrp="1"/>
          </p:cNvSpPr>
          <p:nvPr>
            <p:ph type="dt" sz="half" idx="10"/>
          </p:nvPr>
        </p:nvSpPr>
        <p:spPr/>
        <p:txBody>
          <a:bodyPr/>
          <a:lstStyle/>
          <a:p>
            <a:fld id="{F9B45153-49C4-4F1E-A7EA-D6C968B4B768}" type="datetimeFigureOut">
              <a:rPr lang="el-GR" smtClean="0"/>
              <a:t>1/11/2023</a:t>
            </a:fld>
            <a:endParaRPr lang="el-GR"/>
          </a:p>
        </p:txBody>
      </p:sp>
      <p:sp>
        <p:nvSpPr>
          <p:cNvPr id="8" name="Θέση υποσέλιδου 7">
            <a:extLst>
              <a:ext uri="{FF2B5EF4-FFF2-40B4-BE49-F238E27FC236}">
                <a16:creationId xmlns:a16="http://schemas.microsoft.com/office/drawing/2014/main" id="{036FD7A6-E634-2D5E-964C-39C0638501E5}"/>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F5BB0B18-3BBD-4CC3-672A-45FF76171DAD}"/>
              </a:ext>
            </a:extLst>
          </p:cNvPr>
          <p:cNvSpPr>
            <a:spLocks noGrp="1"/>
          </p:cNvSpPr>
          <p:nvPr>
            <p:ph type="sldNum" sz="quarter" idx="12"/>
          </p:nvPr>
        </p:nvSpPr>
        <p:spPr/>
        <p:txBody>
          <a:bodyPr/>
          <a:lstStyle/>
          <a:p>
            <a:fld id="{7B14A676-742D-4F0F-84C5-EFF54FA5B099}" type="slidenum">
              <a:rPr lang="el-GR" smtClean="0"/>
              <a:t>‹#›</a:t>
            </a:fld>
            <a:endParaRPr lang="el-GR"/>
          </a:p>
        </p:txBody>
      </p:sp>
    </p:spTree>
    <p:extLst>
      <p:ext uri="{BB962C8B-B14F-4D97-AF65-F5344CB8AC3E}">
        <p14:creationId xmlns:p14="http://schemas.microsoft.com/office/powerpoint/2010/main" val="14854137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B712E59-456B-0432-7A4B-73076635FF56}"/>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C9FD681E-F0F6-6B35-8CD7-283E4E49D715}"/>
              </a:ext>
            </a:extLst>
          </p:cNvPr>
          <p:cNvSpPr>
            <a:spLocks noGrp="1"/>
          </p:cNvSpPr>
          <p:nvPr>
            <p:ph type="dt" sz="half" idx="10"/>
          </p:nvPr>
        </p:nvSpPr>
        <p:spPr/>
        <p:txBody>
          <a:bodyPr/>
          <a:lstStyle/>
          <a:p>
            <a:fld id="{F9B45153-49C4-4F1E-A7EA-D6C968B4B768}" type="datetimeFigureOut">
              <a:rPr lang="el-GR" smtClean="0"/>
              <a:t>1/11/2023</a:t>
            </a:fld>
            <a:endParaRPr lang="el-GR"/>
          </a:p>
        </p:txBody>
      </p:sp>
      <p:sp>
        <p:nvSpPr>
          <p:cNvPr id="4" name="Θέση υποσέλιδου 3">
            <a:extLst>
              <a:ext uri="{FF2B5EF4-FFF2-40B4-BE49-F238E27FC236}">
                <a16:creationId xmlns:a16="http://schemas.microsoft.com/office/drawing/2014/main" id="{A1394FE2-908D-D6B2-6EFD-A869CAF87160}"/>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C2EEB62F-1744-515A-5C6F-CDF2D8ED725A}"/>
              </a:ext>
            </a:extLst>
          </p:cNvPr>
          <p:cNvSpPr>
            <a:spLocks noGrp="1"/>
          </p:cNvSpPr>
          <p:nvPr>
            <p:ph type="sldNum" sz="quarter" idx="12"/>
          </p:nvPr>
        </p:nvSpPr>
        <p:spPr/>
        <p:txBody>
          <a:bodyPr/>
          <a:lstStyle/>
          <a:p>
            <a:fld id="{7B14A676-742D-4F0F-84C5-EFF54FA5B099}" type="slidenum">
              <a:rPr lang="el-GR" smtClean="0"/>
              <a:t>‹#›</a:t>
            </a:fld>
            <a:endParaRPr lang="el-GR"/>
          </a:p>
        </p:txBody>
      </p:sp>
    </p:spTree>
    <p:extLst>
      <p:ext uri="{BB962C8B-B14F-4D97-AF65-F5344CB8AC3E}">
        <p14:creationId xmlns:p14="http://schemas.microsoft.com/office/powerpoint/2010/main" val="41354066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F3A95BFE-73EC-8770-1D00-D6FCF5F7CEF3}"/>
              </a:ext>
            </a:extLst>
          </p:cNvPr>
          <p:cNvSpPr>
            <a:spLocks noGrp="1"/>
          </p:cNvSpPr>
          <p:nvPr>
            <p:ph type="dt" sz="half" idx="10"/>
          </p:nvPr>
        </p:nvSpPr>
        <p:spPr/>
        <p:txBody>
          <a:bodyPr/>
          <a:lstStyle/>
          <a:p>
            <a:fld id="{F9B45153-49C4-4F1E-A7EA-D6C968B4B768}" type="datetimeFigureOut">
              <a:rPr lang="el-GR" smtClean="0"/>
              <a:t>1/11/2023</a:t>
            </a:fld>
            <a:endParaRPr lang="el-GR"/>
          </a:p>
        </p:txBody>
      </p:sp>
      <p:sp>
        <p:nvSpPr>
          <p:cNvPr id="3" name="Θέση υποσέλιδου 2">
            <a:extLst>
              <a:ext uri="{FF2B5EF4-FFF2-40B4-BE49-F238E27FC236}">
                <a16:creationId xmlns:a16="http://schemas.microsoft.com/office/drawing/2014/main" id="{822D98E4-20CC-69C2-5D19-B58C198CF27E}"/>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AF671946-B69D-A39B-11AC-D96C25C8DFC8}"/>
              </a:ext>
            </a:extLst>
          </p:cNvPr>
          <p:cNvSpPr>
            <a:spLocks noGrp="1"/>
          </p:cNvSpPr>
          <p:nvPr>
            <p:ph type="sldNum" sz="quarter" idx="12"/>
          </p:nvPr>
        </p:nvSpPr>
        <p:spPr/>
        <p:txBody>
          <a:bodyPr/>
          <a:lstStyle/>
          <a:p>
            <a:fld id="{7B14A676-742D-4F0F-84C5-EFF54FA5B099}" type="slidenum">
              <a:rPr lang="el-GR" smtClean="0"/>
              <a:t>‹#›</a:t>
            </a:fld>
            <a:endParaRPr lang="el-GR"/>
          </a:p>
        </p:txBody>
      </p:sp>
    </p:spTree>
    <p:extLst>
      <p:ext uri="{BB962C8B-B14F-4D97-AF65-F5344CB8AC3E}">
        <p14:creationId xmlns:p14="http://schemas.microsoft.com/office/powerpoint/2010/main" val="1043918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9EB295F-43E2-7C91-F854-0380177C377F}"/>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71D67CAF-AE7A-D461-F9E0-E3EFB4C0E0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20F61788-3B50-ADC0-D76B-D1581A2076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3B470E0B-2D01-E9DD-D08E-EF67B305ECF3}"/>
              </a:ext>
            </a:extLst>
          </p:cNvPr>
          <p:cNvSpPr>
            <a:spLocks noGrp="1"/>
          </p:cNvSpPr>
          <p:nvPr>
            <p:ph type="dt" sz="half" idx="10"/>
          </p:nvPr>
        </p:nvSpPr>
        <p:spPr/>
        <p:txBody>
          <a:bodyPr/>
          <a:lstStyle/>
          <a:p>
            <a:fld id="{F9B45153-49C4-4F1E-A7EA-D6C968B4B768}" type="datetimeFigureOut">
              <a:rPr lang="el-GR" smtClean="0"/>
              <a:t>1/11/2023</a:t>
            </a:fld>
            <a:endParaRPr lang="el-GR"/>
          </a:p>
        </p:txBody>
      </p:sp>
      <p:sp>
        <p:nvSpPr>
          <p:cNvPr id="6" name="Θέση υποσέλιδου 5">
            <a:extLst>
              <a:ext uri="{FF2B5EF4-FFF2-40B4-BE49-F238E27FC236}">
                <a16:creationId xmlns:a16="http://schemas.microsoft.com/office/drawing/2014/main" id="{637C3993-0A7D-0A61-3E13-ECDA6D741898}"/>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8116C57C-E570-7D16-F892-B5E23E9599C1}"/>
              </a:ext>
            </a:extLst>
          </p:cNvPr>
          <p:cNvSpPr>
            <a:spLocks noGrp="1"/>
          </p:cNvSpPr>
          <p:nvPr>
            <p:ph type="sldNum" sz="quarter" idx="12"/>
          </p:nvPr>
        </p:nvSpPr>
        <p:spPr/>
        <p:txBody>
          <a:bodyPr/>
          <a:lstStyle/>
          <a:p>
            <a:fld id="{7B14A676-742D-4F0F-84C5-EFF54FA5B099}" type="slidenum">
              <a:rPr lang="el-GR" smtClean="0"/>
              <a:t>‹#›</a:t>
            </a:fld>
            <a:endParaRPr lang="el-GR"/>
          </a:p>
        </p:txBody>
      </p:sp>
    </p:spTree>
    <p:extLst>
      <p:ext uri="{BB962C8B-B14F-4D97-AF65-F5344CB8AC3E}">
        <p14:creationId xmlns:p14="http://schemas.microsoft.com/office/powerpoint/2010/main" val="2340495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CE6E77C-656C-FCB6-8EA9-332291ED80A1}"/>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ACC3CE20-6072-8909-FAC3-7F005249E1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3F7A7B16-B18B-ECA5-0C93-4559FABE22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25CF163A-45F2-7957-4FAF-46A84ADCAE8D}"/>
              </a:ext>
            </a:extLst>
          </p:cNvPr>
          <p:cNvSpPr>
            <a:spLocks noGrp="1"/>
          </p:cNvSpPr>
          <p:nvPr>
            <p:ph type="dt" sz="half" idx="10"/>
          </p:nvPr>
        </p:nvSpPr>
        <p:spPr/>
        <p:txBody>
          <a:bodyPr/>
          <a:lstStyle/>
          <a:p>
            <a:fld id="{F9B45153-49C4-4F1E-A7EA-D6C968B4B768}" type="datetimeFigureOut">
              <a:rPr lang="el-GR" smtClean="0"/>
              <a:t>1/11/2023</a:t>
            </a:fld>
            <a:endParaRPr lang="el-GR"/>
          </a:p>
        </p:txBody>
      </p:sp>
      <p:sp>
        <p:nvSpPr>
          <p:cNvPr id="6" name="Θέση υποσέλιδου 5">
            <a:extLst>
              <a:ext uri="{FF2B5EF4-FFF2-40B4-BE49-F238E27FC236}">
                <a16:creationId xmlns:a16="http://schemas.microsoft.com/office/drawing/2014/main" id="{2C517319-0251-1155-D140-E6EEE501CBAC}"/>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E6B43906-87A8-383D-8B09-FF5F032F8988}"/>
              </a:ext>
            </a:extLst>
          </p:cNvPr>
          <p:cNvSpPr>
            <a:spLocks noGrp="1"/>
          </p:cNvSpPr>
          <p:nvPr>
            <p:ph type="sldNum" sz="quarter" idx="12"/>
          </p:nvPr>
        </p:nvSpPr>
        <p:spPr/>
        <p:txBody>
          <a:bodyPr/>
          <a:lstStyle/>
          <a:p>
            <a:fld id="{7B14A676-742D-4F0F-84C5-EFF54FA5B099}" type="slidenum">
              <a:rPr lang="el-GR" smtClean="0"/>
              <a:t>‹#›</a:t>
            </a:fld>
            <a:endParaRPr lang="el-GR"/>
          </a:p>
        </p:txBody>
      </p:sp>
    </p:spTree>
    <p:extLst>
      <p:ext uri="{BB962C8B-B14F-4D97-AF65-F5344CB8AC3E}">
        <p14:creationId xmlns:p14="http://schemas.microsoft.com/office/powerpoint/2010/main" val="5806440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883CD10D-9FEA-28D4-4461-F75E1E146F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A73CBC07-1F52-F070-227F-FE1740C82D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62AAE8D7-B6B7-FCD4-7609-D4167D160E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B45153-49C4-4F1E-A7EA-D6C968B4B768}" type="datetimeFigureOut">
              <a:rPr lang="el-GR" smtClean="0"/>
              <a:t>1/11/2023</a:t>
            </a:fld>
            <a:endParaRPr lang="el-GR"/>
          </a:p>
        </p:txBody>
      </p:sp>
      <p:sp>
        <p:nvSpPr>
          <p:cNvPr id="5" name="Θέση υποσέλιδου 4">
            <a:extLst>
              <a:ext uri="{FF2B5EF4-FFF2-40B4-BE49-F238E27FC236}">
                <a16:creationId xmlns:a16="http://schemas.microsoft.com/office/drawing/2014/main" id="{9092E156-B2E4-D8DF-DEEF-53B309E96B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6136270E-F77E-0922-B146-987BFC0092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14A676-742D-4F0F-84C5-EFF54FA5B099}" type="slidenum">
              <a:rPr lang="el-GR" smtClean="0"/>
              <a:t>‹#›</a:t>
            </a:fld>
            <a:endParaRPr lang="el-GR"/>
          </a:p>
        </p:txBody>
      </p:sp>
    </p:spTree>
    <p:extLst>
      <p:ext uri="{BB962C8B-B14F-4D97-AF65-F5344CB8AC3E}">
        <p14:creationId xmlns:p14="http://schemas.microsoft.com/office/powerpoint/2010/main" val="24414910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hyperlink" Target="https://enallaktikos.gr/oi-taseis-stin-agrotiki-apascholisi-ka/" TargetMode="External"/><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ekke.gr/" TargetMode="External"/><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https://enallaktikos.gr/oi-taseis-stin-agrotiki-apascholisi-ka/"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85830AE-EA7D-F22D-CBE3-A7238B55D2A9}"/>
              </a:ext>
            </a:extLst>
          </p:cNvPr>
          <p:cNvSpPr>
            <a:spLocks noGrp="1"/>
          </p:cNvSpPr>
          <p:nvPr>
            <p:ph type="ctrTitle"/>
          </p:nvPr>
        </p:nvSpPr>
        <p:spPr>
          <a:xfrm>
            <a:off x="1621277" y="558159"/>
            <a:ext cx="9144000" cy="2387600"/>
          </a:xfrm>
        </p:spPr>
        <p:txBody>
          <a:bodyPr/>
          <a:lstStyle/>
          <a:p>
            <a:pPr algn="r"/>
            <a:r>
              <a:rPr lang="el-GR" dirty="0"/>
              <a:t>Εισαγωγικό μάθημα: </a:t>
            </a:r>
            <a:br>
              <a:rPr lang="el-GR" dirty="0"/>
            </a:br>
            <a:r>
              <a:rPr lang="el-GR" u="sng" dirty="0"/>
              <a:t>Έννοιες &amp; Ορισμοί</a:t>
            </a:r>
          </a:p>
        </p:txBody>
      </p:sp>
      <p:sp>
        <p:nvSpPr>
          <p:cNvPr id="4" name="Υπότιτλος 2">
            <a:extLst>
              <a:ext uri="{FF2B5EF4-FFF2-40B4-BE49-F238E27FC236}">
                <a16:creationId xmlns:a16="http://schemas.microsoft.com/office/drawing/2014/main" id="{6A89C5CD-CB0C-D63E-55DD-4D55CA1058A1}"/>
              </a:ext>
            </a:extLst>
          </p:cNvPr>
          <p:cNvSpPr>
            <a:spLocks noGrp="1"/>
          </p:cNvSpPr>
          <p:nvPr/>
        </p:nvSpPr>
        <p:spPr>
          <a:xfrm>
            <a:off x="1524000" y="2945759"/>
            <a:ext cx="9144000" cy="2594481"/>
          </a:xfrm>
          <a:prstGeom prst="rect">
            <a:avLst/>
          </a:prstGeom>
          <a:ln>
            <a:solidFill>
              <a:schemeClr val="tx1"/>
            </a:solidFill>
          </a:ln>
        </p:spPr>
        <p:txBody>
          <a:bodyPr vert="horz" lIns="91440" tIns="45720" rIns="91440" bIns="45720" rtlCol="0">
            <a:normAutofit fontScale="92500" lnSpcReduction="20000"/>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l-GR" sz="2900" b="1" dirty="0"/>
              <a:t>ΑΓΡΟΤΙΚΗ ΚΟΙΝΩΝΙΟΛΟΓΙΑ </a:t>
            </a:r>
            <a:r>
              <a:rPr lang="tr-TR" sz="2400" b="1" i="0" dirty="0">
                <a:solidFill>
                  <a:srgbClr val="000000"/>
                </a:solidFill>
                <a:effectLst/>
                <a:latin typeface="Times New Roman" panose="02020603050405020304" pitchFamily="18" charset="0"/>
              </a:rPr>
              <a:t>GEB0308-2</a:t>
            </a:r>
            <a:endParaRPr lang="el-GR" sz="2900" b="1" dirty="0"/>
          </a:p>
          <a:p>
            <a:pPr algn="r">
              <a:spcBef>
                <a:spcPts val="0"/>
              </a:spcBef>
            </a:pPr>
            <a:r>
              <a:rPr lang="el-GR" sz="1800" i="1" dirty="0"/>
              <a:t>μάθημα επιλογής 3</a:t>
            </a:r>
            <a:r>
              <a:rPr lang="el-GR" sz="1800" i="1" baseline="30000" dirty="0"/>
              <a:t>ου</a:t>
            </a:r>
            <a:r>
              <a:rPr lang="el-GR" sz="1800" i="1" dirty="0"/>
              <a:t> εξαμήνου</a:t>
            </a:r>
          </a:p>
          <a:p>
            <a:pPr algn="r">
              <a:spcBef>
                <a:spcPts val="0"/>
              </a:spcBef>
            </a:pPr>
            <a:endParaRPr lang="el-GR" sz="1800" i="1" dirty="0"/>
          </a:p>
          <a:p>
            <a:pPr algn="r"/>
            <a:endParaRPr lang="el-GR" sz="1800" b="1" dirty="0"/>
          </a:p>
          <a:p>
            <a:pPr algn="r"/>
            <a:endParaRPr lang="el-GR" dirty="0"/>
          </a:p>
          <a:p>
            <a:pPr algn="r"/>
            <a:endParaRPr lang="el-GR" dirty="0"/>
          </a:p>
          <a:p>
            <a:pPr algn="r"/>
            <a:endParaRPr lang="el-GR" dirty="0"/>
          </a:p>
          <a:p>
            <a:pPr>
              <a:spcBef>
                <a:spcPts val="0"/>
              </a:spcBef>
            </a:pPr>
            <a:r>
              <a:rPr lang="el-GR" sz="1900" dirty="0"/>
              <a:t>ΠΑΝΕΠΙΣΤΗΜΙΟ ΔΥΤΙΚΗΣ ΜΑΚΕΔΟΝΙΑΣ</a:t>
            </a:r>
          </a:p>
          <a:p>
            <a:pPr>
              <a:spcBef>
                <a:spcPts val="0"/>
              </a:spcBef>
            </a:pPr>
            <a:r>
              <a:rPr lang="el-GR" sz="1900" dirty="0"/>
              <a:t>ΤΜΗΜΑ ΓΕΩΠΟΝΙΑΣ</a:t>
            </a:r>
          </a:p>
          <a:p>
            <a:pPr>
              <a:spcBef>
                <a:spcPts val="0"/>
              </a:spcBef>
            </a:pPr>
            <a:r>
              <a:rPr lang="el-GR" sz="1900" dirty="0"/>
              <a:t>ΦΛΩΡΙΝΑ</a:t>
            </a:r>
          </a:p>
        </p:txBody>
      </p:sp>
    </p:spTree>
    <p:extLst>
      <p:ext uri="{BB962C8B-B14F-4D97-AF65-F5344CB8AC3E}">
        <p14:creationId xmlns:p14="http://schemas.microsoft.com/office/powerpoint/2010/main" val="22222978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CF894880-1F26-8DEC-BBAF-CAFB17AE457C}"/>
              </a:ext>
            </a:extLst>
          </p:cNvPr>
          <p:cNvSpPr>
            <a:spLocks noGrp="1"/>
          </p:cNvSpPr>
          <p:nvPr>
            <p:ph idx="1"/>
          </p:nvPr>
        </p:nvSpPr>
        <p:spPr>
          <a:xfrm>
            <a:off x="838200" y="5618375"/>
            <a:ext cx="10515600" cy="558587"/>
          </a:xfrm>
        </p:spPr>
        <p:txBody>
          <a:bodyPr>
            <a:normAutofit/>
          </a:bodyPr>
          <a:lstStyle/>
          <a:p>
            <a:pPr marL="0" indent="0" algn="ctr">
              <a:buNone/>
            </a:pPr>
            <a:r>
              <a:rPr lang="el-GR" sz="3300" dirty="0">
                <a:solidFill>
                  <a:schemeClr val="accent2">
                    <a:lumMod val="75000"/>
                  </a:schemeClr>
                </a:solidFill>
              </a:rPr>
              <a:t>Η κοινωνιολογία του καφέ</a:t>
            </a:r>
          </a:p>
        </p:txBody>
      </p:sp>
      <p:sp>
        <p:nvSpPr>
          <p:cNvPr id="4" name="Τίτλος 1">
            <a:extLst>
              <a:ext uri="{FF2B5EF4-FFF2-40B4-BE49-F238E27FC236}">
                <a16:creationId xmlns:a16="http://schemas.microsoft.com/office/drawing/2014/main" id="{74583C93-909D-5F8F-3E9C-AA99163B8335}"/>
              </a:ext>
            </a:extLst>
          </p:cNvPr>
          <p:cNvSpPr>
            <a:spLocks noGrp="1"/>
          </p:cNvSpPr>
          <p:nvPr>
            <p:ph type="title"/>
          </p:nvPr>
        </p:nvSpPr>
        <p:spPr>
          <a:xfrm>
            <a:off x="838200" y="365125"/>
            <a:ext cx="10515600" cy="752475"/>
          </a:xfrm>
        </p:spPr>
        <p:txBody>
          <a:bodyPr/>
          <a:lstStyle/>
          <a:p>
            <a:pPr algn="ctr"/>
            <a:r>
              <a:rPr lang="el-GR" u="sng" dirty="0">
                <a:effectLst>
                  <a:outerShdw blurRad="38100" dist="38100" dir="2700000" algn="tl">
                    <a:srgbClr val="000000">
                      <a:alpha val="43137"/>
                    </a:srgbClr>
                  </a:outerShdw>
                </a:effectLst>
              </a:rPr>
              <a:t>2</a:t>
            </a:r>
            <a:r>
              <a:rPr lang="el-GR" u="sng" baseline="30000" dirty="0">
                <a:effectLst>
                  <a:outerShdw blurRad="38100" dist="38100" dir="2700000" algn="tl">
                    <a:srgbClr val="000000">
                      <a:alpha val="43137"/>
                    </a:srgbClr>
                  </a:outerShdw>
                </a:effectLst>
              </a:rPr>
              <a:t>ο</a:t>
            </a:r>
            <a:r>
              <a:rPr lang="el-GR" u="sng" dirty="0">
                <a:effectLst>
                  <a:outerShdw blurRad="38100" dist="38100" dir="2700000" algn="tl">
                    <a:srgbClr val="000000">
                      <a:alpha val="43137"/>
                    </a:srgbClr>
                  </a:outerShdw>
                </a:effectLst>
              </a:rPr>
              <a:t> παράδειγμα κατανόησης</a:t>
            </a:r>
          </a:p>
        </p:txBody>
      </p:sp>
      <p:pic>
        <p:nvPicPr>
          <p:cNvPr id="5" name="Εικόνα 4">
            <a:extLst>
              <a:ext uri="{FF2B5EF4-FFF2-40B4-BE49-F238E27FC236}">
                <a16:creationId xmlns:a16="http://schemas.microsoft.com/office/drawing/2014/main" id="{DB751F2B-D256-4417-0D4F-0323738F8E33}"/>
              </a:ext>
            </a:extLst>
          </p:cNvPr>
          <p:cNvPicPr>
            <a:picLocks noChangeAspect="1"/>
          </p:cNvPicPr>
          <p:nvPr/>
        </p:nvPicPr>
        <p:blipFill>
          <a:blip r:embed="rId2"/>
          <a:stretch>
            <a:fillRect/>
          </a:stretch>
        </p:blipFill>
        <p:spPr>
          <a:xfrm>
            <a:off x="2414587" y="1310326"/>
            <a:ext cx="7530691" cy="41289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221319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Εικόνα 5">
            <a:extLst>
              <a:ext uri="{FF2B5EF4-FFF2-40B4-BE49-F238E27FC236}">
                <a16:creationId xmlns:a16="http://schemas.microsoft.com/office/drawing/2014/main" id="{3E30EA7C-2998-7062-957E-47B9C0B63A34}"/>
              </a:ext>
            </a:extLst>
          </p:cNvPr>
          <p:cNvPicPr>
            <a:picLocks noChangeAspect="1"/>
          </p:cNvPicPr>
          <p:nvPr/>
        </p:nvPicPr>
        <p:blipFill>
          <a:blip r:embed="rId2">
            <a:alphaModFix amt="35000"/>
          </a:blip>
          <a:stretch>
            <a:fillRect/>
          </a:stretch>
        </p:blipFill>
        <p:spPr>
          <a:xfrm>
            <a:off x="7046662" y="0"/>
            <a:ext cx="5145338" cy="3429000"/>
          </a:xfrm>
          <a:prstGeom prst="rect">
            <a:avLst/>
          </a:prstGeom>
          <a:ln>
            <a:noFill/>
          </a:ln>
          <a:effectLst>
            <a:softEdge rad="112500"/>
          </a:effectLst>
        </p:spPr>
      </p:pic>
      <p:sp>
        <p:nvSpPr>
          <p:cNvPr id="3" name="Θέση περιεχομένου 2">
            <a:extLst>
              <a:ext uri="{FF2B5EF4-FFF2-40B4-BE49-F238E27FC236}">
                <a16:creationId xmlns:a16="http://schemas.microsoft.com/office/drawing/2014/main" id="{E7B9DE5E-A5FC-9361-4EE8-CC1340E15374}"/>
              </a:ext>
            </a:extLst>
          </p:cNvPr>
          <p:cNvSpPr>
            <a:spLocks noGrp="1"/>
          </p:cNvSpPr>
          <p:nvPr>
            <p:ph idx="1"/>
          </p:nvPr>
        </p:nvSpPr>
        <p:spPr>
          <a:xfrm>
            <a:off x="838200" y="1233415"/>
            <a:ext cx="10515600" cy="1906457"/>
          </a:xfrm>
        </p:spPr>
        <p:txBody>
          <a:bodyPr/>
          <a:lstStyle/>
          <a:p>
            <a:pPr marL="0" indent="0" algn="ctr">
              <a:buNone/>
            </a:pPr>
            <a:r>
              <a:rPr lang="el-GR" dirty="0">
                <a:solidFill>
                  <a:schemeClr val="accent2">
                    <a:lumMod val="75000"/>
                  </a:schemeClr>
                </a:solidFill>
                <a:effectLst>
                  <a:outerShdw blurRad="38100" dist="38100" dir="2700000" algn="tl">
                    <a:srgbClr val="000000">
                      <a:alpha val="43137"/>
                    </a:srgbClr>
                  </a:outerShdw>
                </a:effectLst>
              </a:rPr>
              <a:t>Ας πιούμε ένα φλυτζάνι καφέ!</a:t>
            </a:r>
          </a:p>
          <a:p>
            <a:pPr marL="0" indent="0" algn="ctr">
              <a:buNone/>
            </a:pPr>
            <a:endParaRPr lang="el-GR" sz="1000" dirty="0"/>
          </a:p>
          <a:p>
            <a:pPr marL="0" indent="0" algn="ctr">
              <a:buNone/>
            </a:pPr>
            <a:r>
              <a:rPr lang="el-GR" dirty="0"/>
              <a:t>Τι μπορούμε να βρούμε για να μιλήσουμε </a:t>
            </a:r>
          </a:p>
          <a:p>
            <a:pPr marL="0" indent="0" algn="ctr">
              <a:buNone/>
            </a:pPr>
            <a:r>
              <a:rPr lang="el-GR" dirty="0"/>
              <a:t>από κοινωνιολογικής άποψης;</a:t>
            </a:r>
          </a:p>
        </p:txBody>
      </p:sp>
      <p:sp>
        <p:nvSpPr>
          <p:cNvPr id="4" name="Τίτλος 1">
            <a:extLst>
              <a:ext uri="{FF2B5EF4-FFF2-40B4-BE49-F238E27FC236}">
                <a16:creationId xmlns:a16="http://schemas.microsoft.com/office/drawing/2014/main" id="{88066133-562C-9F14-42DC-9D14DD70ACE8}"/>
              </a:ext>
            </a:extLst>
          </p:cNvPr>
          <p:cNvSpPr>
            <a:spLocks noGrp="1"/>
          </p:cNvSpPr>
          <p:nvPr>
            <p:ph type="title"/>
          </p:nvPr>
        </p:nvSpPr>
        <p:spPr>
          <a:xfrm>
            <a:off x="838200" y="246189"/>
            <a:ext cx="10515600" cy="752475"/>
          </a:xfrm>
        </p:spPr>
        <p:txBody>
          <a:bodyPr/>
          <a:lstStyle/>
          <a:p>
            <a:pPr algn="ctr"/>
            <a:r>
              <a:rPr lang="el-GR" u="sng" dirty="0">
                <a:effectLst>
                  <a:outerShdw blurRad="38100" dist="38100" dir="2700000" algn="tl">
                    <a:srgbClr val="000000">
                      <a:alpha val="43137"/>
                    </a:srgbClr>
                  </a:outerShdw>
                </a:effectLst>
              </a:rPr>
              <a:t>2</a:t>
            </a:r>
            <a:r>
              <a:rPr lang="el-GR" u="sng" baseline="30000" dirty="0">
                <a:effectLst>
                  <a:outerShdw blurRad="38100" dist="38100" dir="2700000" algn="tl">
                    <a:srgbClr val="000000">
                      <a:alpha val="43137"/>
                    </a:srgbClr>
                  </a:outerShdw>
                </a:effectLst>
              </a:rPr>
              <a:t>ο</a:t>
            </a:r>
            <a:r>
              <a:rPr lang="el-GR" u="sng" dirty="0">
                <a:effectLst>
                  <a:outerShdw blurRad="38100" dist="38100" dir="2700000" algn="tl">
                    <a:srgbClr val="000000">
                      <a:alpha val="43137"/>
                    </a:srgbClr>
                  </a:outerShdw>
                </a:effectLst>
              </a:rPr>
              <a:t> παράδειγμα κατανόησης</a:t>
            </a:r>
          </a:p>
        </p:txBody>
      </p:sp>
      <p:sp>
        <p:nvSpPr>
          <p:cNvPr id="5" name="TextBox 4">
            <a:extLst>
              <a:ext uri="{FF2B5EF4-FFF2-40B4-BE49-F238E27FC236}">
                <a16:creationId xmlns:a16="http://schemas.microsoft.com/office/drawing/2014/main" id="{8E4DCB52-4630-0BDF-B861-ED46EC6EF317}"/>
              </a:ext>
            </a:extLst>
          </p:cNvPr>
          <p:cNvSpPr txBox="1"/>
          <p:nvPr/>
        </p:nvSpPr>
        <p:spPr>
          <a:xfrm>
            <a:off x="345649" y="3139872"/>
            <a:ext cx="11500701" cy="3293209"/>
          </a:xfrm>
          <a:prstGeom prst="rect">
            <a:avLst/>
          </a:prstGeom>
          <a:noFill/>
          <a:ln>
            <a:solidFill>
              <a:schemeClr val="tx1"/>
            </a:solidFill>
          </a:ln>
        </p:spPr>
        <p:txBody>
          <a:bodyPr wrap="square" rtlCol="0">
            <a:spAutoFit/>
          </a:bodyPr>
          <a:lstStyle/>
          <a:p>
            <a:pPr marL="285750" indent="-285750" algn="just">
              <a:buFont typeface="Wingdings" panose="05000000000000000000" pitchFamily="2" charset="2"/>
              <a:buChar char="ü"/>
            </a:pPr>
            <a:r>
              <a:rPr lang="el-GR" sz="2300" dirty="0"/>
              <a:t>Δεν πρόκειται απλά για την πόση ενός ροφήματος</a:t>
            </a:r>
          </a:p>
          <a:p>
            <a:pPr marL="285750" indent="-285750" algn="just">
              <a:buFont typeface="Wingdings" panose="05000000000000000000" pitchFamily="2" charset="2"/>
              <a:buChar char="ü"/>
            </a:pPr>
            <a:r>
              <a:rPr lang="el-GR" sz="2300" dirty="0"/>
              <a:t>Έχει μια συμβολική αξία αποτελώντας μέρος των καθημερινών δραστηριοτήτων μας</a:t>
            </a:r>
          </a:p>
          <a:p>
            <a:pPr marL="285750" indent="-285750" algn="just">
              <a:buFont typeface="Wingdings" panose="05000000000000000000" pitchFamily="2" charset="2"/>
              <a:buChar char="ü"/>
            </a:pPr>
            <a:r>
              <a:rPr lang="el-GR" sz="2300" dirty="0"/>
              <a:t>Μαζί με το φαγητό και το ποτό αποτελούν, στην πλειονότητα των κοινωνιών ευκαιρίες για κοινωνικές συναλλαγές</a:t>
            </a:r>
          </a:p>
          <a:p>
            <a:pPr marL="285750" indent="-285750" algn="just">
              <a:buFont typeface="Wingdings" panose="05000000000000000000" pitchFamily="2" charset="2"/>
              <a:buChar char="ü"/>
            </a:pPr>
            <a:r>
              <a:rPr lang="el-GR" sz="2300" dirty="0"/>
              <a:t>Πρόκειται για μια ψυχότροπη ουσία κοινωνικά αποδεκτή, καθώς περιέχει καφεΐνη. Αντιθέτως, η μαριχουάνα δεν είναι αποδεκτή.</a:t>
            </a:r>
          </a:p>
          <a:p>
            <a:pPr marL="285750" indent="-285750" algn="just">
              <a:buFont typeface="Wingdings" panose="05000000000000000000" pitchFamily="2" charset="2"/>
              <a:buChar char="ü"/>
            </a:pPr>
            <a:r>
              <a:rPr lang="el-GR" sz="2300" dirty="0"/>
              <a:t>Κάθε άτομο που πίνει καφέ είναι ενταγμένο σε ένα περίπλοκο δίκτυο κοινωνικών και οικονομικών σχέσεων που αφορά ολόκληρο τον κόσμο.</a:t>
            </a:r>
          </a:p>
          <a:p>
            <a:pPr algn="r"/>
            <a:r>
              <a:rPr lang="en-US" sz="1700" i="1" dirty="0">
                <a:solidFill>
                  <a:srgbClr val="FF0000"/>
                </a:solidFill>
              </a:rPr>
              <a:t>(Giddens,200</a:t>
            </a:r>
            <a:r>
              <a:rPr lang="el-GR" sz="1700" i="1" dirty="0">
                <a:solidFill>
                  <a:srgbClr val="FF0000"/>
                </a:solidFill>
              </a:rPr>
              <a:t>9</a:t>
            </a:r>
            <a:r>
              <a:rPr lang="en-US" sz="1700" i="1" dirty="0">
                <a:solidFill>
                  <a:srgbClr val="FF0000"/>
                </a:solidFill>
              </a:rPr>
              <a:t>)</a:t>
            </a:r>
            <a:endParaRPr lang="el-GR" sz="1700" i="1" dirty="0">
              <a:solidFill>
                <a:srgbClr val="FF0000"/>
              </a:solidFill>
            </a:endParaRPr>
          </a:p>
        </p:txBody>
      </p:sp>
    </p:spTree>
    <p:extLst>
      <p:ext uri="{BB962C8B-B14F-4D97-AF65-F5344CB8AC3E}">
        <p14:creationId xmlns:p14="http://schemas.microsoft.com/office/powerpoint/2010/main" val="32670220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1">
            <a:extLst>
              <a:ext uri="{FF2B5EF4-FFF2-40B4-BE49-F238E27FC236}">
                <a16:creationId xmlns:a16="http://schemas.microsoft.com/office/drawing/2014/main" id="{B42B4694-48F6-6FF5-E33A-E213FC6469AF}"/>
              </a:ext>
            </a:extLst>
          </p:cNvPr>
          <p:cNvSpPr>
            <a:spLocks noGrp="1"/>
          </p:cNvSpPr>
          <p:nvPr>
            <p:ph type="title"/>
          </p:nvPr>
        </p:nvSpPr>
        <p:spPr>
          <a:xfrm>
            <a:off x="893189" y="128096"/>
            <a:ext cx="10515600" cy="752475"/>
          </a:xfrm>
        </p:spPr>
        <p:txBody>
          <a:bodyPr/>
          <a:lstStyle/>
          <a:p>
            <a:pPr algn="ctr"/>
            <a:r>
              <a:rPr lang="el-GR" u="sng" dirty="0">
                <a:effectLst>
                  <a:outerShdw blurRad="38100" dist="38100" dir="2700000" algn="tl">
                    <a:srgbClr val="000000">
                      <a:alpha val="43137"/>
                    </a:srgbClr>
                  </a:outerShdw>
                </a:effectLst>
              </a:rPr>
              <a:t>2</a:t>
            </a:r>
            <a:r>
              <a:rPr lang="el-GR" u="sng" baseline="30000" dirty="0">
                <a:effectLst>
                  <a:outerShdw blurRad="38100" dist="38100" dir="2700000" algn="tl">
                    <a:srgbClr val="000000">
                      <a:alpha val="43137"/>
                    </a:srgbClr>
                  </a:outerShdw>
                </a:effectLst>
              </a:rPr>
              <a:t>ο</a:t>
            </a:r>
            <a:r>
              <a:rPr lang="el-GR" u="sng" dirty="0">
                <a:effectLst>
                  <a:outerShdw blurRad="38100" dist="38100" dir="2700000" algn="tl">
                    <a:srgbClr val="000000">
                      <a:alpha val="43137"/>
                    </a:srgbClr>
                  </a:outerShdw>
                </a:effectLst>
              </a:rPr>
              <a:t> παράδειγμα κατανόησης</a:t>
            </a:r>
          </a:p>
        </p:txBody>
      </p:sp>
      <p:pic>
        <p:nvPicPr>
          <p:cNvPr id="8" name="Εικόνα 7">
            <a:extLst>
              <a:ext uri="{FF2B5EF4-FFF2-40B4-BE49-F238E27FC236}">
                <a16:creationId xmlns:a16="http://schemas.microsoft.com/office/drawing/2014/main" id="{B6A0C079-C5A5-E210-003B-75654C20DFAC}"/>
              </a:ext>
            </a:extLst>
          </p:cNvPr>
          <p:cNvPicPr>
            <a:picLocks noChangeAspect="1"/>
          </p:cNvPicPr>
          <p:nvPr/>
        </p:nvPicPr>
        <p:blipFill rotWithShape="1">
          <a:blip r:embed="rId2">
            <a:extLst>
              <a:ext uri="{28A0092B-C50C-407E-A947-70E740481C1C}">
                <a14:useLocalDpi xmlns:a14="http://schemas.microsoft.com/office/drawing/2010/main" val="0"/>
              </a:ext>
            </a:extLst>
          </a:blip>
          <a:srcRect l="9760" t="27904" r="10331" b="31821"/>
          <a:stretch/>
        </p:blipFill>
        <p:spPr>
          <a:xfrm>
            <a:off x="2168165" y="880571"/>
            <a:ext cx="7965649" cy="5755899"/>
          </a:xfrm>
          <a:prstGeom prst="rect">
            <a:avLst/>
          </a:prstGeom>
        </p:spPr>
      </p:pic>
      <p:sp>
        <p:nvSpPr>
          <p:cNvPr id="10" name="TextBox 9">
            <a:extLst>
              <a:ext uri="{FF2B5EF4-FFF2-40B4-BE49-F238E27FC236}">
                <a16:creationId xmlns:a16="http://schemas.microsoft.com/office/drawing/2014/main" id="{03E1ABA5-258E-67C4-0785-327543C2B22C}"/>
              </a:ext>
            </a:extLst>
          </p:cNvPr>
          <p:cNvSpPr txBox="1"/>
          <p:nvPr/>
        </p:nvSpPr>
        <p:spPr>
          <a:xfrm>
            <a:off x="8527284" y="6313304"/>
            <a:ext cx="1606530" cy="646331"/>
          </a:xfrm>
          <a:prstGeom prst="rect">
            <a:avLst/>
          </a:prstGeom>
          <a:noFill/>
        </p:spPr>
        <p:txBody>
          <a:bodyPr wrap="none" rtlCol="0">
            <a:spAutoFit/>
          </a:bodyPr>
          <a:lstStyle/>
          <a:p>
            <a:r>
              <a:rPr lang="en-US" sz="1800" i="1" dirty="0">
                <a:solidFill>
                  <a:srgbClr val="FF0000"/>
                </a:solidFill>
              </a:rPr>
              <a:t>(Giddens,200</a:t>
            </a:r>
            <a:r>
              <a:rPr lang="el-GR" sz="1800" i="1" dirty="0">
                <a:solidFill>
                  <a:srgbClr val="FF0000"/>
                </a:solidFill>
              </a:rPr>
              <a:t>9</a:t>
            </a:r>
            <a:r>
              <a:rPr lang="en-US" sz="1800" i="1" dirty="0">
                <a:solidFill>
                  <a:srgbClr val="FF0000"/>
                </a:solidFill>
              </a:rPr>
              <a:t>)</a:t>
            </a:r>
            <a:endParaRPr lang="el-GR" sz="1800" i="1" dirty="0">
              <a:solidFill>
                <a:srgbClr val="FF0000"/>
              </a:solidFill>
            </a:endParaRPr>
          </a:p>
          <a:p>
            <a:endParaRPr lang="el-GR" dirty="0"/>
          </a:p>
        </p:txBody>
      </p:sp>
    </p:spTree>
    <p:extLst>
      <p:ext uri="{BB962C8B-B14F-4D97-AF65-F5344CB8AC3E}">
        <p14:creationId xmlns:p14="http://schemas.microsoft.com/office/powerpoint/2010/main" val="19261256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EABBA448-C5B5-B3EB-119F-735701AB838F}"/>
              </a:ext>
            </a:extLst>
          </p:cNvPr>
          <p:cNvSpPr>
            <a:spLocks noGrp="1"/>
          </p:cNvSpPr>
          <p:nvPr>
            <p:ph idx="1"/>
          </p:nvPr>
        </p:nvSpPr>
        <p:spPr>
          <a:xfrm>
            <a:off x="329938" y="1145310"/>
            <a:ext cx="11528194" cy="2597131"/>
          </a:xfrm>
        </p:spPr>
        <p:txBody>
          <a:bodyPr>
            <a:normAutofit/>
          </a:bodyPr>
          <a:lstStyle/>
          <a:p>
            <a:pPr marL="0" indent="0" algn="ctr">
              <a:lnSpc>
                <a:spcPct val="150000"/>
              </a:lnSpc>
              <a:buNone/>
            </a:pPr>
            <a:r>
              <a:rPr lang="el-GR" sz="2500" dirty="0"/>
              <a:t> Οι πρώτες προσπάθειες κατανόησης και ερμηνείας της συμπεριφοράς των ανθρώπων βασίστηκαν κυρίως σε σκέψεις ανθρώπων, που μεταδόθηκαν από γενιά σε γενιά και διατυπώνονταν στην πλειονότητα τους μέσω της θρησκείας </a:t>
            </a:r>
            <a:r>
              <a:rPr lang="en-US" sz="2500" i="1" dirty="0">
                <a:solidFill>
                  <a:srgbClr val="FF0000"/>
                </a:solidFill>
              </a:rPr>
              <a:t>(Giddens,200</a:t>
            </a:r>
            <a:r>
              <a:rPr lang="el-GR" sz="2500" i="1" dirty="0">
                <a:solidFill>
                  <a:srgbClr val="FF0000"/>
                </a:solidFill>
              </a:rPr>
              <a:t>9</a:t>
            </a:r>
            <a:r>
              <a:rPr lang="en-US" sz="2500" i="1" dirty="0">
                <a:solidFill>
                  <a:srgbClr val="FF0000"/>
                </a:solidFill>
              </a:rPr>
              <a:t>)</a:t>
            </a:r>
            <a:endParaRPr lang="el-GR" sz="2500" i="1" dirty="0">
              <a:solidFill>
                <a:srgbClr val="FF0000"/>
              </a:solidFill>
            </a:endParaRPr>
          </a:p>
          <a:p>
            <a:pPr marL="0" indent="0" algn="ctr">
              <a:lnSpc>
                <a:spcPct val="150000"/>
              </a:lnSpc>
              <a:buNone/>
            </a:pPr>
            <a:endParaRPr lang="el-GR" sz="2500" dirty="0"/>
          </a:p>
        </p:txBody>
      </p:sp>
      <p:sp>
        <p:nvSpPr>
          <p:cNvPr id="4" name="Τίτλος 1">
            <a:extLst>
              <a:ext uri="{FF2B5EF4-FFF2-40B4-BE49-F238E27FC236}">
                <a16:creationId xmlns:a16="http://schemas.microsoft.com/office/drawing/2014/main" id="{DA4C2949-8AFA-C517-AAE0-0FFE2361815E}"/>
              </a:ext>
            </a:extLst>
          </p:cNvPr>
          <p:cNvSpPr>
            <a:spLocks noGrp="1"/>
          </p:cNvSpPr>
          <p:nvPr>
            <p:ph type="title"/>
          </p:nvPr>
        </p:nvSpPr>
        <p:spPr>
          <a:xfrm>
            <a:off x="414779" y="365126"/>
            <a:ext cx="11359299" cy="780184"/>
          </a:xfrm>
        </p:spPr>
        <p:txBody>
          <a:bodyPr>
            <a:normAutofit/>
          </a:bodyPr>
          <a:lstStyle/>
          <a:p>
            <a:r>
              <a:rPr lang="el-GR" sz="3900" b="1" u="sng" dirty="0"/>
              <a:t>1. Κοινωνιολογία – Ποιοι είναι οι πρώτοι στοχαστές της;</a:t>
            </a:r>
          </a:p>
        </p:txBody>
      </p:sp>
      <p:pic>
        <p:nvPicPr>
          <p:cNvPr id="5" name="Εικόνα 4">
            <a:extLst>
              <a:ext uri="{FF2B5EF4-FFF2-40B4-BE49-F238E27FC236}">
                <a16:creationId xmlns:a16="http://schemas.microsoft.com/office/drawing/2014/main" id="{502C3ACA-F79B-A0B3-891B-3B3C790CB26E}"/>
              </a:ext>
            </a:extLst>
          </p:cNvPr>
          <p:cNvPicPr>
            <a:picLocks noChangeAspect="1"/>
          </p:cNvPicPr>
          <p:nvPr/>
        </p:nvPicPr>
        <p:blipFill rotWithShape="1">
          <a:blip r:embed="rId2"/>
          <a:srcRect b="25523"/>
          <a:stretch/>
        </p:blipFill>
        <p:spPr>
          <a:xfrm>
            <a:off x="2889258" y="3233394"/>
            <a:ext cx="6113338" cy="3164693"/>
          </a:xfrm>
          <a:prstGeom prst="rect">
            <a:avLst/>
          </a:prstGeom>
        </p:spPr>
      </p:pic>
      <p:pic>
        <p:nvPicPr>
          <p:cNvPr id="6" name="Εικόνα 5">
            <a:extLst>
              <a:ext uri="{FF2B5EF4-FFF2-40B4-BE49-F238E27FC236}">
                <a16:creationId xmlns:a16="http://schemas.microsoft.com/office/drawing/2014/main" id="{4515D35E-FEBD-CD77-D2E2-A1580B766E14}"/>
              </a:ext>
            </a:extLst>
          </p:cNvPr>
          <p:cNvPicPr>
            <a:picLocks noChangeAspect="1"/>
          </p:cNvPicPr>
          <p:nvPr/>
        </p:nvPicPr>
        <p:blipFill>
          <a:blip r:embed="rId3"/>
          <a:stretch>
            <a:fillRect/>
          </a:stretch>
        </p:blipFill>
        <p:spPr>
          <a:xfrm rot="19932404">
            <a:off x="654135" y="3495022"/>
            <a:ext cx="2262488" cy="3009069"/>
          </a:xfrm>
          <a:prstGeom prst="rect">
            <a:avLst/>
          </a:prstGeom>
          <a:ln>
            <a:noFill/>
          </a:ln>
          <a:effectLst>
            <a:softEdge rad="112500"/>
          </a:effectLst>
        </p:spPr>
      </p:pic>
      <p:pic>
        <p:nvPicPr>
          <p:cNvPr id="7" name="Εικόνα 6">
            <a:extLst>
              <a:ext uri="{FF2B5EF4-FFF2-40B4-BE49-F238E27FC236}">
                <a16:creationId xmlns:a16="http://schemas.microsoft.com/office/drawing/2014/main" id="{489EE0F9-35E8-B7B3-2A6A-7BB0A89321A6}"/>
              </a:ext>
            </a:extLst>
          </p:cNvPr>
          <p:cNvPicPr>
            <a:picLocks noChangeAspect="1"/>
          </p:cNvPicPr>
          <p:nvPr/>
        </p:nvPicPr>
        <p:blipFill>
          <a:blip r:embed="rId4"/>
          <a:stretch>
            <a:fillRect/>
          </a:stretch>
        </p:blipFill>
        <p:spPr>
          <a:xfrm rot="1753069">
            <a:off x="9140693" y="3493826"/>
            <a:ext cx="2256308" cy="3112035"/>
          </a:xfrm>
          <a:prstGeom prst="rect">
            <a:avLst/>
          </a:prstGeom>
          <a:ln>
            <a:noFill/>
          </a:ln>
          <a:effectLst>
            <a:softEdge rad="112500"/>
          </a:effectLst>
        </p:spPr>
      </p:pic>
    </p:spTree>
    <p:extLst>
      <p:ext uri="{BB962C8B-B14F-4D97-AF65-F5344CB8AC3E}">
        <p14:creationId xmlns:p14="http://schemas.microsoft.com/office/powerpoint/2010/main" val="1069771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53"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par>
                                <p:cTn id="13" presetID="53"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0E48780D-DCA6-22C8-887C-0B939789846D}"/>
              </a:ext>
            </a:extLst>
          </p:cNvPr>
          <p:cNvSpPr>
            <a:spLocks noGrp="1"/>
          </p:cNvSpPr>
          <p:nvPr>
            <p:ph idx="1"/>
          </p:nvPr>
        </p:nvSpPr>
        <p:spPr>
          <a:xfrm>
            <a:off x="715651" y="1253331"/>
            <a:ext cx="10515600" cy="5239543"/>
          </a:xfrm>
        </p:spPr>
        <p:txBody>
          <a:bodyPr>
            <a:normAutofit fontScale="92500" lnSpcReduction="10000"/>
          </a:bodyPr>
          <a:lstStyle/>
          <a:p>
            <a:pPr algn="just">
              <a:buFont typeface="Wingdings" panose="05000000000000000000" pitchFamily="2" charset="2"/>
              <a:buChar char="q"/>
            </a:pPr>
            <a:r>
              <a:rPr lang="el-GR" dirty="0"/>
              <a:t> Με το πέρασμα των ετών, η κοινωνιολογία αποτελεί πλέον μία σύγχρονη επιστήμη η οποία μελετά την ανθρώπινη συμπεριφορά συστηματικά και αντικειμενικά.</a:t>
            </a:r>
          </a:p>
          <a:p>
            <a:pPr marL="0" indent="0" algn="just">
              <a:buNone/>
            </a:pPr>
            <a:endParaRPr lang="el-GR" dirty="0"/>
          </a:p>
          <a:p>
            <a:pPr algn="just">
              <a:buFont typeface="Wingdings" panose="05000000000000000000" pitchFamily="2" charset="2"/>
              <a:buChar char="q"/>
            </a:pPr>
            <a:r>
              <a:rPr lang="el-GR" dirty="0"/>
              <a:t> Η επιστήμη της κοινωνιολογίας έκανε την εμφάνισή της το 19</a:t>
            </a:r>
            <a:r>
              <a:rPr lang="el-GR" baseline="30000" dirty="0"/>
              <a:t>ο</a:t>
            </a:r>
            <a:r>
              <a:rPr lang="el-GR" dirty="0"/>
              <a:t> αιώνα, άμεσα επηρεασμένη από την 1</a:t>
            </a:r>
            <a:r>
              <a:rPr lang="el-GR" baseline="30000" dirty="0"/>
              <a:t>η</a:t>
            </a:r>
            <a:r>
              <a:rPr lang="el-GR" dirty="0"/>
              <a:t> Βιομηχανική Επανάσταση (1760-1860) καθώς και τη Γαλλική Επανάσταση (1789-1799) που συνθέτουν στην ουσία το «σκηνικό γένεσης» της επιστήμης της Κοινωνιολογίας.</a:t>
            </a:r>
          </a:p>
          <a:p>
            <a:pPr marL="0" indent="0" algn="just">
              <a:buNone/>
            </a:pPr>
            <a:endParaRPr lang="el-GR" dirty="0"/>
          </a:p>
          <a:p>
            <a:pPr algn="just">
              <a:buFont typeface="Wingdings" panose="05000000000000000000" pitchFamily="2" charset="2"/>
              <a:buChar char="q"/>
            </a:pPr>
            <a:r>
              <a:rPr lang="el-GR" dirty="0"/>
              <a:t> Η συντριβή των παραδοσιακών μέχρι τότε τρόπων ζωής προκάλεσαν μεταβολές ιδιάζουσας σημασίας, τις οποίες οι στοχαστές της εποχής επιχείρησαν να τις ερμηνεύσουν και να αναπτύξουν νέες αντιλήψεις τόσο του κοινωνικού όσο και του φυσικού περιβάλλοντος. </a:t>
            </a:r>
          </a:p>
          <a:p>
            <a:pPr marL="0" indent="0" algn="r">
              <a:buNone/>
            </a:pPr>
            <a:r>
              <a:rPr lang="en-US" sz="1800" i="1" dirty="0">
                <a:solidFill>
                  <a:srgbClr val="FF0000"/>
                </a:solidFill>
              </a:rPr>
              <a:t>(Giddens,200</a:t>
            </a:r>
            <a:r>
              <a:rPr lang="el-GR" sz="1800" i="1" dirty="0">
                <a:solidFill>
                  <a:srgbClr val="FF0000"/>
                </a:solidFill>
              </a:rPr>
              <a:t>9</a:t>
            </a:r>
            <a:r>
              <a:rPr lang="en-US" sz="1800" i="1" dirty="0">
                <a:solidFill>
                  <a:srgbClr val="FF0000"/>
                </a:solidFill>
              </a:rPr>
              <a:t>)</a:t>
            </a:r>
            <a:endParaRPr lang="el-GR" sz="1800" i="1" dirty="0">
              <a:solidFill>
                <a:srgbClr val="FF0000"/>
              </a:solidFill>
            </a:endParaRPr>
          </a:p>
        </p:txBody>
      </p:sp>
      <p:sp>
        <p:nvSpPr>
          <p:cNvPr id="4" name="Τίτλος 1">
            <a:extLst>
              <a:ext uri="{FF2B5EF4-FFF2-40B4-BE49-F238E27FC236}">
                <a16:creationId xmlns:a16="http://schemas.microsoft.com/office/drawing/2014/main" id="{DCFFCFEB-042A-FEBF-C48B-6D1C9E40F935}"/>
              </a:ext>
            </a:extLst>
          </p:cNvPr>
          <p:cNvSpPr>
            <a:spLocks noGrp="1"/>
          </p:cNvSpPr>
          <p:nvPr>
            <p:ph type="title"/>
          </p:nvPr>
        </p:nvSpPr>
        <p:spPr>
          <a:xfrm>
            <a:off x="414779" y="365126"/>
            <a:ext cx="11359299" cy="780184"/>
          </a:xfrm>
        </p:spPr>
        <p:txBody>
          <a:bodyPr>
            <a:normAutofit/>
          </a:bodyPr>
          <a:lstStyle/>
          <a:p>
            <a:r>
              <a:rPr lang="el-GR" sz="3900" b="1" u="sng" dirty="0"/>
              <a:t>1. Κοινωνιολογία – Ποιοι είναι οι πρώτοι στοχαστές της;</a:t>
            </a:r>
          </a:p>
        </p:txBody>
      </p:sp>
    </p:spTree>
    <p:extLst>
      <p:ext uri="{BB962C8B-B14F-4D97-AF65-F5344CB8AC3E}">
        <p14:creationId xmlns:p14="http://schemas.microsoft.com/office/powerpoint/2010/main" val="16234862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A3B0CD33-E811-5A38-7ED4-01771B0A915D}"/>
              </a:ext>
            </a:extLst>
          </p:cNvPr>
          <p:cNvSpPr>
            <a:spLocks noGrp="1"/>
          </p:cNvSpPr>
          <p:nvPr>
            <p:ph idx="1"/>
          </p:nvPr>
        </p:nvSpPr>
        <p:spPr>
          <a:xfrm>
            <a:off x="488224" y="4827124"/>
            <a:ext cx="2442328" cy="901447"/>
          </a:xfrm>
          <a:ln>
            <a:solidFill>
              <a:schemeClr val="tx1"/>
            </a:solidFill>
          </a:ln>
        </p:spPr>
        <p:txBody>
          <a:bodyPr vert="horz" lIns="91440" tIns="45720" rIns="91440" bIns="45720" rtlCol="0">
            <a:noAutofit/>
          </a:bodyPr>
          <a:lstStyle/>
          <a:p>
            <a:pPr marL="0" indent="0" algn="ctr">
              <a:lnSpc>
                <a:spcPct val="100000"/>
              </a:lnSpc>
              <a:buNone/>
            </a:pPr>
            <a:r>
              <a:rPr lang="el-GR" sz="2000" dirty="0"/>
              <a:t>Αύγουστος </a:t>
            </a:r>
            <a:r>
              <a:rPr lang="el-GR" sz="2000" dirty="0" err="1"/>
              <a:t>Κοντ</a:t>
            </a:r>
            <a:r>
              <a:rPr lang="el-GR" sz="2000" dirty="0"/>
              <a:t>,</a:t>
            </a:r>
          </a:p>
          <a:p>
            <a:pPr marL="0" indent="0" algn="ctr">
              <a:lnSpc>
                <a:spcPct val="100000"/>
              </a:lnSpc>
              <a:buNone/>
            </a:pPr>
            <a:r>
              <a:rPr lang="el-GR" sz="2000" dirty="0"/>
              <a:t>1798-1857</a:t>
            </a:r>
          </a:p>
        </p:txBody>
      </p:sp>
      <p:sp>
        <p:nvSpPr>
          <p:cNvPr id="4" name="Τίτλος 1">
            <a:extLst>
              <a:ext uri="{FF2B5EF4-FFF2-40B4-BE49-F238E27FC236}">
                <a16:creationId xmlns:a16="http://schemas.microsoft.com/office/drawing/2014/main" id="{F3DF41B3-D5CC-E0CA-5FCE-4151899B38E9}"/>
              </a:ext>
            </a:extLst>
          </p:cNvPr>
          <p:cNvSpPr>
            <a:spLocks noGrp="1"/>
          </p:cNvSpPr>
          <p:nvPr>
            <p:ph type="title"/>
          </p:nvPr>
        </p:nvSpPr>
        <p:spPr>
          <a:xfrm>
            <a:off x="414779" y="365126"/>
            <a:ext cx="11359299" cy="780184"/>
          </a:xfrm>
        </p:spPr>
        <p:txBody>
          <a:bodyPr>
            <a:normAutofit/>
          </a:bodyPr>
          <a:lstStyle/>
          <a:p>
            <a:r>
              <a:rPr lang="el-GR" sz="3900" b="1" u="sng" dirty="0"/>
              <a:t>1. Κοινωνιολογία – Ποιοι είναι οι πρώτοι στοχαστές της;</a:t>
            </a:r>
          </a:p>
        </p:txBody>
      </p:sp>
      <p:sp>
        <p:nvSpPr>
          <p:cNvPr id="5" name="Θέση περιεχομένου 2">
            <a:extLst>
              <a:ext uri="{FF2B5EF4-FFF2-40B4-BE49-F238E27FC236}">
                <a16:creationId xmlns:a16="http://schemas.microsoft.com/office/drawing/2014/main" id="{7C14943B-7CC1-3449-4AD2-1DE0E657C396}"/>
              </a:ext>
            </a:extLst>
          </p:cNvPr>
          <p:cNvSpPr txBox="1">
            <a:spLocks/>
          </p:cNvSpPr>
          <p:nvPr/>
        </p:nvSpPr>
        <p:spPr>
          <a:xfrm>
            <a:off x="3366152" y="4833021"/>
            <a:ext cx="2442329" cy="859436"/>
          </a:xfrm>
          <a:prstGeom prst="rect">
            <a:avLst/>
          </a:prstGeom>
          <a:ln>
            <a:solidFill>
              <a:schemeClr val="tx1"/>
            </a:solidFill>
          </a:ln>
        </p:spPr>
        <p:txBody>
          <a:bodyPr vert="horz" lIns="91440" tIns="45720" rIns="91440" bIns="45720" rtlCol="0">
            <a:noAutofit/>
          </a:bodyPr>
          <a:lstStyle>
            <a:lvl1pPr indent="0" algn="ctr">
              <a:lnSpc>
                <a:spcPct val="100000"/>
              </a:lnSpc>
              <a:spcBef>
                <a:spcPts val="1000"/>
              </a:spcBef>
              <a:buFont typeface="Arial" panose="020B0604020202020204" pitchFamily="34" charset="0"/>
              <a:buNone/>
              <a:defRPr sz="20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l-GR" dirty="0" err="1"/>
              <a:t>Εμίλ</a:t>
            </a:r>
            <a:r>
              <a:rPr lang="el-GR" dirty="0"/>
              <a:t> </a:t>
            </a:r>
            <a:r>
              <a:rPr lang="el-GR" dirty="0" err="1"/>
              <a:t>Ντυρκάημ</a:t>
            </a:r>
            <a:r>
              <a:rPr lang="el-GR" dirty="0"/>
              <a:t>,</a:t>
            </a:r>
          </a:p>
          <a:p>
            <a:r>
              <a:rPr lang="el-GR" dirty="0"/>
              <a:t>1858-1917</a:t>
            </a:r>
          </a:p>
        </p:txBody>
      </p:sp>
      <p:sp>
        <p:nvSpPr>
          <p:cNvPr id="6" name="Θέση περιεχομένου 2">
            <a:extLst>
              <a:ext uri="{FF2B5EF4-FFF2-40B4-BE49-F238E27FC236}">
                <a16:creationId xmlns:a16="http://schemas.microsoft.com/office/drawing/2014/main" id="{D6E2AA71-FAD7-B477-5AE3-99C2305F6EE2}"/>
              </a:ext>
            </a:extLst>
          </p:cNvPr>
          <p:cNvSpPr txBox="1">
            <a:spLocks/>
          </p:cNvSpPr>
          <p:nvPr/>
        </p:nvSpPr>
        <p:spPr>
          <a:xfrm>
            <a:off x="6244081" y="4827124"/>
            <a:ext cx="2442329" cy="859436"/>
          </a:xfrm>
          <a:prstGeom prst="rect">
            <a:avLst/>
          </a:prstGeom>
          <a:ln>
            <a:solidFill>
              <a:schemeClr val="tx1"/>
            </a:solidFill>
          </a:ln>
        </p:spPr>
        <p:txBody>
          <a:bodyPr vert="horz" lIns="91440" tIns="45720" rIns="91440" bIns="45720" rtlCol="0">
            <a:noAutofit/>
          </a:bodyPr>
          <a:lstStyle>
            <a:defPPr>
              <a:defRPr lang="el-GR"/>
            </a:defPPr>
            <a:lvl1pPr indent="0" algn="ctr">
              <a:lnSpc>
                <a:spcPct val="100000"/>
              </a:lnSpc>
              <a:spcBef>
                <a:spcPts val="1000"/>
              </a:spcBef>
              <a:buFont typeface="Arial" panose="020B0604020202020204" pitchFamily="34" charset="0"/>
              <a:buNone/>
              <a:defRPr sz="20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l-GR" dirty="0"/>
              <a:t>Κάρολος </a:t>
            </a:r>
            <a:r>
              <a:rPr lang="el-GR" dirty="0" err="1"/>
              <a:t>Μάρξ</a:t>
            </a:r>
            <a:r>
              <a:rPr lang="el-GR" dirty="0"/>
              <a:t>,</a:t>
            </a:r>
          </a:p>
          <a:p>
            <a:r>
              <a:rPr lang="el-GR" dirty="0"/>
              <a:t>1818-1883</a:t>
            </a:r>
          </a:p>
        </p:txBody>
      </p:sp>
      <p:sp>
        <p:nvSpPr>
          <p:cNvPr id="7" name="Θέση περιεχομένου 2">
            <a:extLst>
              <a:ext uri="{FF2B5EF4-FFF2-40B4-BE49-F238E27FC236}">
                <a16:creationId xmlns:a16="http://schemas.microsoft.com/office/drawing/2014/main" id="{E788EC8A-92DD-CDCE-0D0F-DECE13DB9CCC}"/>
              </a:ext>
            </a:extLst>
          </p:cNvPr>
          <p:cNvSpPr txBox="1">
            <a:spLocks/>
          </p:cNvSpPr>
          <p:nvPr/>
        </p:nvSpPr>
        <p:spPr>
          <a:xfrm>
            <a:off x="9122010" y="4811026"/>
            <a:ext cx="2442329" cy="859435"/>
          </a:xfrm>
          <a:prstGeom prst="rect">
            <a:avLst/>
          </a:prstGeom>
          <a:ln>
            <a:solidFill>
              <a:schemeClr val="tx1"/>
            </a:solidFill>
          </a:ln>
        </p:spPr>
        <p:txBody>
          <a:bodyPr vert="horz" lIns="91440" tIns="45720" rIns="91440" bIns="45720" rtlCol="0">
            <a:noAutofit/>
          </a:bodyPr>
          <a:lstStyle>
            <a:defPPr>
              <a:defRPr lang="el-GR"/>
            </a:defPPr>
            <a:lvl1pPr indent="0" algn="ctr">
              <a:lnSpc>
                <a:spcPct val="100000"/>
              </a:lnSpc>
              <a:spcBef>
                <a:spcPts val="1000"/>
              </a:spcBef>
              <a:buFont typeface="Arial" panose="020B0604020202020204" pitchFamily="34" charset="0"/>
              <a:buNone/>
              <a:defRPr sz="20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l-GR" dirty="0"/>
              <a:t>Μαξ Βέμπερ,</a:t>
            </a:r>
          </a:p>
          <a:p>
            <a:r>
              <a:rPr lang="el-GR" dirty="0"/>
              <a:t>1864-1920</a:t>
            </a:r>
          </a:p>
        </p:txBody>
      </p:sp>
      <p:pic>
        <p:nvPicPr>
          <p:cNvPr id="8" name="Εικόνα 7">
            <a:extLst>
              <a:ext uri="{FF2B5EF4-FFF2-40B4-BE49-F238E27FC236}">
                <a16:creationId xmlns:a16="http://schemas.microsoft.com/office/drawing/2014/main" id="{5A2CC591-7150-3778-14F8-0DFE9CD99261}"/>
              </a:ext>
            </a:extLst>
          </p:cNvPr>
          <p:cNvPicPr>
            <a:picLocks noChangeAspect="1"/>
          </p:cNvPicPr>
          <p:nvPr/>
        </p:nvPicPr>
        <p:blipFill>
          <a:blip r:embed="rId2"/>
          <a:stretch>
            <a:fillRect/>
          </a:stretch>
        </p:blipFill>
        <p:spPr>
          <a:xfrm>
            <a:off x="488226" y="1474473"/>
            <a:ext cx="2442328" cy="3306593"/>
          </a:xfrm>
          <a:prstGeom prst="rect">
            <a:avLst/>
          </a:prstGeom>
          <a:ln>
            <a:solidFill>
              <a:schemeClr val="tx1"/>
            </a:solidFill>
          </a:ln>
        </p:spPr>
      </p:pic>
      <p:pic>
        <p:nvPicPr>
          <p:cNvPr id="9" name="Εικόνα 8">
            <a:extLst>
              <a:ext uri="{FF2B5EF4-FFF2-40B4-BE49-F238E27FC236}">
                <a16:creationId xmlns:a16="http://schemas.microsoft.com/office/drawing/2014/main" id="{B5CBC8A4-EC0D-A607-1D0C-7417C7A479FC}"/>
              </a:ext>
            </a:extLst>
          </p:cNvPr>
          <p:cNvPicPr>
            <a:picLocks noChangeAspect="1"/>
          </p:cNvPicPr>
          <p:nvPr/>
        </p:nvPicPr>
        <p:blipFill>
          <a:blip r:embed="rId3"/>
          <a:stretch>
            <a:fillRect/>
          </a:stretch>
        </p:blipFill>
        <p:spPr>
          <a:xfrm>
            <a:off x="3366153" y="1474473"/>
            <a:ext cx="2442329" cy="3336553"/>
          </a:xfrm>
          <a:prstGeom prst="rect">
            <a:avLst/>
          </a:prstGeom>
          <a:ln>
            <a:solidFill>
              <a:schemeClr val="tx1"/>
            </a:solidFill>
          </a:ln>
        </p:spPr>
      </p:pic>
      <p:pic>
        <p:nvPicPr>
          <p:cNvPr id="10" name="Εικόνα 9">
            <a:extLst>
              <a:ext uri="{FF2B5EF4-FFF2-40B4-BE49-F238E27FC236}">
                <a16:creationId xmlns:a16="http://schemas.microsoft.com/office/drawing/2014/main" id="{50E539F5-9FC4-4C27-F40E-D179F177C261}"/>
              </a:ext>
            </a:extLst>
          </p:cNvPr>
          <p:cNvPicPr>
            <a:picLocks noChangeAspect="1"/>
          </p:cNvPicPr>
          <p:nvPr/>
        </p:nvPicPr>
        <p:blipFill>
          <a:blip r:embed="rId4"/>
          <a:stretch>
            <a:fillRect/>
          </a:stretch>
        </p:blipFill>
        <p:spPr>
          <a:xfrm>
            <a:off x="6244081" y="1409740"/>
            <a:ext cx="2442329" cy="3401286"/>
          </a:xfrm>
          <a:prstGeom prst="rect">
            <a:avLst/>
          </a:prstGeom>
          <a:ln>
            <a:solidFill>
              <a:schemeClr val="tx1"/>
            </a:solidFill>
          </a:ln>
        </p:spPr>
      </p:pic>
      <p:pic>
        <p:nvPicPr>
          <p:cNvPr id="11" name="Εικόνα 10">
            <a:extLst>
              <a:ext uri="{FF2B5EF4-FFF2-40B4-BE49-F238E27FC236}">
                <a16:creationId xmlns:a16="http://schemas.microsoft.com/office/drawing/2014/main" id="{18EA51D4-2DA1-4B32-91B1-3B759304AFF9}"/>
              </a:ext>
            </a:extLst>
          </p:cNvPr>
          <p:cNvPicPr>
            <a:picLocks noChangeAspect="1"/>
          </p:cNvPicPr>
          <p:nvPr/>
        </p:nvPicPr>
        <p:blipFill>
          <a:blip r:embed="rId5"/>
          <a:stretch>
            <a:fillRect/>
          </a:stretch>
        </p:blipFill>
        <p:spPr>
          <a:xfrm>
            <a:off x="9122009" y="1409741"/>
            <a:ext cx="2442330" cy="3371326"/>
          </a:xfrm>
          <a:prstGeom prst="rect">
            <a:avLst/>
          </a:prstGeom>
          <a:ln>
            <a:solidFill>
              <a:schemeClr val="tx1"/>
            </a:solidFill>
          </a:ln>
        </p:spPr>
      </p:pic>
    </p:spTree>
    <p:extLst>
      <p:ext uri="{BB962C8B-B14F-4D97-AF65-F5344CB8AC3E}">
        <p14:creationId xmlns:p14="http://schemas.microsoft.com/office/powerpoint/2010/main" val="2944970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bg/>
                                          </p:spTgt>
                                        </p:tgtEl>
                                        <p:attrNameLst>
                                          <p:attrName>style.visibility</p:attrName>
                                        </p:attrNameLst>
                                      </p:cBhvr>
                                      <p:to>
                                        <p:strVal val="visible"/>
                                      </p:to>
                                    </p:set>
                                    <p:animEffect transition="in" filter="barn(inVertical)">
                                      <p:cBhvr>
                                        <p:cTn id="32" dur="500"/>
                                        <p:tgtEl>
                                          <p:spTgt spid="3">
                                            <p:bg/>
                                          </p:spTgt>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animEffect transition="in" filter="barn(inVertical)">
                                      <p:cBhvr>
                                        <p:cTn id="35" dur="500"/>
                                        <p:tgtEl>
                                          <p:spTgt spid="3">
                                            <p:txEl>
                                              <p:pRg st="0" end="0"/>
                                            </p:txEl>
                                          </p:spTgt>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3">
                                            <p:txEl>
                                              <p:pRg st="1" end="1"/>
                                            </p:txEl>
                                          </p:spTgt>
                                        </p:tgtEl>
                                        <p:attrNameLst>
                                          <p:attrName>style.visibility</p:attrName>
                                        </p:attrNameLst>
                                      </p:cBhvr>
                                      <p:to>
                                        <p:strVal val="visible"/>
                                      </p:to>
                                    </p:set>
                                    <p:animEffect transition="in" filter="barn(inVertical)">
                                      <p:cBhvr>
                                        <p:cTn id="38" dur="500"/>
                                        <p:tgtEl>
                                          <p:spTgt spid="3">
                                            <p:txEl>
                                              <p:pRg st="1" end="1"/>
                                            </p:txEl>
                                          </p:spTgt>
                                        </p:tgtEl>
                                      </p:cBhvr>
                                    </p:animEffect>
                                  </p:childTnLst>
                                </p:cTn>
                              </p:par>
                            </p:childTnLst>
                          </p:cTn>
                        </p:par>
                        <p:par>
                          <p:cTn id="39" fill="hold">
                            <p:stCondLst>
                              <p:cond delay="500"/>
                            </p:stCondLst>
                            <p:childTnLst>
                              <p:par>
                                <p:cTn id="40" presetID="16" presetClass="entr" presetSubtype="21" fill="hold" grpId="0"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barn(inVertical)">
                                      <p:cBhvr>
                                        <p:cTn id="42" dur="500"/>
                                        <p:tgtEl>
                                          <p:spTgt spid="7"/>
                                        </p:tgtEl>
                                      </p:cBhvr>
                                    </p:animEffect>
                                  </p:childTnLst>
                                </p:cTn>
                              </p:par>
                            </p:childTnLst>
                          </p:cTn>
                        </p:par>
                        <p:par>
                          <p:cTn id="43" fill="hold">
                            <p:stCondLst>
                              <p:cond delay="1000"/>
                            </p:stCondLst>
                            <p:childTnLst>
                              <p:par>
                                <p:cTn id="44" presetID="16" presetClass="entr" presetSubtype="21" fill="hold" grpId="0" nodeType="after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barn(inVertical)">
                                      <p:cBhvr>
                                        <p:cTn id="46" dur="500"/>
                                        <p:tgtEl>
                                          <p:spTgt spid="5"/>
                                        </p:tgtEl>
                                      </p:cBhvr>
                                    </p:animEffect>
                                  </p:childTnLst>
                                </p:cTn>
                              </p:par>
                            </p:childTnLst>
                          </p:cTn>
                        </p:par>
                        <p:par>
                          <p:cTn id="47" fill="hold">
                            <p:stCondLst>
                              <p:cond delay="1500"/>
                            </p:stCondLst>
                            <p:childTnLst>
                              <p:par>
                                <p:cTn id="48" presetID="16" presetClass="entr" presetSubtype="21" fill="hold" grpId="0" nodeType="after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barn(inVertical)">
                                      <p:cBhvr>
                                        <p:cTn id="5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5" grpId="0" animBg="1"/>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A3B0CD33-E811-5A38-7ED4-01771B0A915D}"/>
              </a:ext>
            </a:extLst>
          </p:cNvPr>
          <p:cNvSpPr>
            <a:spLocks noGrp="1"/>
          </p:cNvSpPr>
          <p:nvPr>
            <p:ph idx="1"/>
          </p:nvPr>
        </p:nvSpPr>
        <p:spPr>
          <a:xfrm>
            <a:off x="488224" y="4827124"/>
            <a:ext cx="2442328" cy="901447"/>
          </a:xfrm>
          <a:ln>
            <a:solidFill>
              <a:schemeClr val="tx1"/>
            </a:solidFill>
          </a:ln>
        </p:spPr>
        <p:txBody>
          <a:bodyPr vert="horz" lIns="91440" tIns="45720" rIns="91440" bIns="45720" rtlCol="0">
            <a:noAutofit/>
          </a:bodyPr>
          <a:lstStyle/>
          <a:p>
            <a:pPr marL="0" indent="0" algn="ctr">
              <a:lnSpc>
                <a:spcPct val="100000"/>
              </a:lnSpc>
              <a:buNone/>
            </a:pPr>
            <a:r>
              <a:rPr lang="el-GR" sz="2000" dirty="0"/>
              <a:t>Αύγουστος </a:t>
            </a:r>
            <a:r>
              <a:rPr lang="el-GR" sz="2000" dirty="0" err="1"/>
              <a:t>Κοντ</a:t>
            </a:r>
            <a:r>
              <a:rPr lang="el-GR" sz="2000" dirty="0"/>
              <a:t>,</a:t>
            </a:r>
          </a:p>
          <a:p>
            <a:pPr marL="0" indent="0" algn="ctr">
              <a:lnSpc>
                <a:spcPct val="100000"/>
              </a:lnSpc>
              <a:buNone/>
            </a:pPr>
            <a:r>
              <a:rPr lang="el-GR" sz="2000" dirty="0"/>
              <a:t>1798-1857</a:t>
            </a:r>
          </a:p>
        </p:txBody>
      </p:sp>
      <p:sp>
        <p:nvSpPr>
          <p:cNvPr id="4" name="Τίτλος 1">
            <a:extLst>
              <a:ext uri="{FF2B5EF4-FFF2-40B4-BE49-F238E27FC236}">
                <a16:creationId xmlns:a16="http://schemas.microsoft.com/office/drawing/2014/main" id="{F3DF41B3-D5CC-E0CA-5FCE-4151899B38E9}"/>
              </a:ext>
            </a:extLst>
          </p:cNvPr>
          <p:cNvSpPr>
            <a:spLocks noGrp="1"/>
          </p:cNvSpPr>
          <p:nvPr>
            <p:ph type="title"/>
          </p:nvPr>
        </p:nvSpPr>
        <p:spPr>
          <a:xfrm>
            <a:off x="414779" y="365126"/>
            <a:ext cx="11359299" cy="780184"/>
          </a:xfrm>
        </p:spPr>
        <p:txBody>
          <a:bodyPr>
            <a:normAutofit/>
          </a:bodyPr>
          <a:lstStyle/>
          <a:p>
            <a:r>
              <a:rPr lang="el-GR" sz="3900" b="1" u="sng" dirty="0"/>
              <a:t>1. Κοινωνιολογία – Ποιοι είναι οι πρώτοι στοχαστές της;</a:t>
            </a:r>
          </a:p>
        </p:txBody>
      </p:sp>
      <p:pic>
        <p:nvPicPr>
          <p:cNvPr id="8" name="Εικόνα 7">
            <a:extLst>
              <a:ext uri="{FF2B5EF4-FFF2-40B4-BE49-F238E27FC236}">
                <a16:creationId xmlns:a16="http://schemas.microsoft.com/office/drawing/2014/main" id="{5A2CC591-7150-3778-14F8-0DFE9CD99261}"/>
              </a:ext>
            </a:extLst>
          </p:cNvPr>
          <p:cNvPicPr>
            <a:picLocks noChangeAspect="1"/>
          </p:cNvPicPr>
          <p:nvPr/>
        </p:nvPicPr>
        <p:blipFill>
          <a:blip r:embed="rId2"/>
          <a:stretch>
            <a:fillRect/>
          </a:stretch>
        </p:blipFill>
        <p:spPr>
          <a:xfrm>
            <a:off x="488226" y="1474473"/>
            <a:ext cx="2442328" cy="3306593"/>
          </a:xfrm>
          <a:prstGeom prst="rect">
            <a:avLst/>
          </a:prstGeom>
          <a:ln>
            <a:solidFill>
              <a:schemeClr val="tx1"/>
            </a:solidFill>
          </a:ln>
        </p:spPr>
      </p:pic>
      <p:sp>
        <p:nvSpPr>
          <p:cNvPr id="2" name="TextBox 1">
            <a:extLst>
              <a:ext uri="{FF2B5EF4-FFF2-40B4-BE49-F238E27FC236}">
                <a16:creationId xmlns:a16="http://schemas.microsoft.com/office/drawing/2014/main" id="{A2FEFBF4-4E0B-1FAB-F8FD-14AE24E5C80F}"/>
              </a:ext>
            </a:extLst>
          </p:cNvPr>
          <p:cNvSpPr txBox="1"/>
          <p:nvPr/>
        </p:nvSpPr>
        <p:spPr>
          <a:xfrm>
            <a:off x="3167406" y="1342498"/>
            <a:ext cx="8248453" cy="4969053"/>
          </a:xfrm>
          <a:prstGeom prst="rect">
            <a:avLst/>
          </a:prstGeom>
          <a:noFill/>
          <a:ln>
            <a:solidFill>
              <a:schemeClr val="tx1"/>
            </a:solidFill>
          </a:ln>
        </p:spPr>
        <p:txBody>
          <a:bodyPr wrap="square" rtlCol="0">
            <a:spAutoFit/>
          </a:bodyPr>
          <a:lstStyle/>
          <a:p>
            <a:pPr marL="285750" indent="-285750">
              <a:buFont typeface="Wingdings" panose="05000000000000000000" pitchFamily="2" charset="2"/>
              <a:buChar char="ü"/>
            </a:pPr>
            <a:r>
              <a:rPr lang="el-GR" sz="2000" dirty="0"/>
              <a:t>Δημιουργός του όρου «Κοινωνιολογία»</a:t>
            </a:r>
          </a:p>
          <a:p>
            <a:pPr marL="285750" indent="-285750">
              <a:lnSpc>
                <a:spcPct val="150000"/>
              </a:lnSpc>
              <a:buFont typeface="Wingdings" panose="05000000000000000000" pitchFamily="2" charset="2"/>
              <a:buChar char="ü"/>
            </a:pPr>
            <a:r>
              <a:rPr lang="el-GR" sz="2000" dirty="0"/>
              <a:t>Στην αρχή έκανε χρήση του όρου «κοινωνική φυσική»</a:t>
            </a:r>
          </a:p>
          <a:p>
            <a:pPr marL="285750" indent="-285750">
              <a:lnSpc>
                <a:spcPct val="150000"/>
              </a:lnSpc>
              <a:buFont typeface="Wingdings" panose="05000000000000000000" pitchFamily="2" charset="2"/>
              <a:buChar char="ü"/>
            </a:pPr>
            <a:r>
              <a:rPr lang="el-GR" sz="2000" dirty="0"/>
              <a:t>Προσπάθησε να δημιουργήσει γνώση σύμφωνα με επιστημονικές αποδείξεις</a:t>
            </a:r>
          </a:p>
          <a:p>
            <a:pPr marL="285750" indent="-285750">
              <a:lnSpc>
                <a:spcPct val="150000"/>
              </a:lnSpc>
              <a:buFont typeface="Wingdings" panose="05000000000000000000" pitchFamily="2" charset="2"/>
              <a:buChar char="ü"/>
            </a:pPr>
            <a:r>
              <a:rPr lang="el-GR" sz="2000" dirty="0"/>
              <a:t>Θεωρούσε την κοινωνιολογία ως την τελευταία επιστήμη που θα αναπτυσσόταν και ταυτοχρόνως την πιο σύνθετη και σημαντική εν αντιθέσει όλων των άλλων</a:t>
            </a:r>
          </a:p>
          <a:p>
            <a:pPr marL="285750" indent="-285750">
              <a:lnSpc>
                <a:spcPct val="150000"/>
              </a:lnSpc>
              <a:buFont typeface="Wingdings" panose="05000000000000000000" pitchFamily="2" charset="2"/>
              <a:buChar char="ü"/>
            </a:pPr>
            <a:r>
              <a:rPr lang="el-GR" sz="2000" dirty="0"/>
              <a:t>Πρέσβευε πως η επιστήμη αυτή πρέπει να συμβάλλει στην ευημερία της κοινωνίας, για να κατανοήσει, να προβλέψει και να ελέγξει την ανθρώπινη συμπεριφορά.</a:t>
            </a:r>
          </a:p>
          <a:p>
            <a:pPr algn="r">
              <a:lnSpc>
                <a:spcPct val="150000"/>
              </a:lnSpc>
            </a:pPr>
            <a:r>
              <a:rPr lang="en-US" sz="2000" i="1" dirty="0">
                <a:solidFill>
                  <a:srgbClr val="FF0000"/>
                </a:solidFill>
              </a:rPr>
              <a:t>(Giddens,200</a:t>
            </a:r>
            <a:r>
              <a:rPr lang="el-GR" sz="2000" i="1" dirty="0">
                <a:solidFill>
                  <a:srgbClr val="FF0000"/>
                </a:solidFill>
              </a:rPr>
              <a:t>9</a:t>
            </a:r>
            <a:r>
              <a:rPr lang="en-US" sz="2000" i="1" dirty="0">
                <a:solidFill>
                  <a:srgbClr val="FF0000"/>
                </a:solidFill>
              </a:rPr>
              <a:t>)</a:t>
            </a:r>
            <a:endParaRPr lang="el-GR" sz="2000" i="1" dirty="0">
              <a:solidFill>
                <a:srgbClr val="FF0000"/>
              </a:solidFill>
            </a:endParaRPr>
          </a:p>
        </p:txBody>
      </p:sp>
      <p:pic>
        <p:nvPicPr>
          <p:cNvPr id="12" name="Εικόνα 11">
            <a:extLst>
              <a:ext uri="{FF2B5EF4-FFF2-40B4-BE49-F238E27FC236}">
                <a16:creationId xmlns:a16="http://schemas.microsoft.com/office/drawing/2014/main" id="{E5BB6565-BC67-A6A8-9AED-A8B52561E836}"/>
              </a:ext>
            </a:extLst>
          </p:cNvPr>
          <p:cNvPicPr>
            <a:picLocks noChangeAspect="1"/>
          </p:cNvPicPr>
          <p:nvPr/>
        </p:nvPicPr>
        <p:blipFill rotWithShape="1">
          <a:blip r:embed="rId3"/>
          <a:srcRect t="19575" b="19575"/>
          <a:stretch/>
        </p:blipFill>
        <p:spPr>
          <a:xfrm rot="20192222">
            <a:off x="1839297" y="5560998"/>
            <a:ext cx="1628031" cy="990636"/>
          </a:xfrm>
          <a:prstGeom prst="rect">
            <a:avLst/>
          </a:prstGeom>
        </p:spPr>
      </p:pic>
    </p:spTree>
    <p:extLst>
      <p:ext uri="{BB962C8B-B14F-4D97-AF65-F5344CB8AC3E}">
        <p14:creationId xmlns:p14="http://schemas.microsoft.com/office/powerpoint/2010/main" val="2505862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bg/>
                                          </p:spTgt>
                                        </p:tgtEl>
                                        <p:attrNameLst>
                                          <p:attrName>style.visibility</p:attrName>
                                        </p:attrNameLst>
                                      </p:cBhvr>
                                      <p:to>
                                        <p:strVal val="visible"/>
                                      </p:to>
                                    </p:set>
                                    <p:animEffect transition="in" filter="fade">
                                      <p:cBhvr>
                                        <p:cTn id="19" dur="1000"/>
                                        <p:tgtEl>
                                          <p:spTgt spid="3">
                                            <p:bg/>
                                          </p:spTgt>
                                        </p:tgtEl>
                                      </p:cBhvr>
                                    </p:animEffect>
                                    <p:anim calcmode="lin" valueType="num">
                                      <p:cBhvr>
                                        <p:cTn id="20" dur="1000" fill="hold"/>
                                        <p:tgtEl>
                                          <p:spTgt spid="3">
                                            <p:bg/>
                                          </p:spTgt>
                                        </p:tgtEl>
                                        <p:attrNameLst>
                                          <p:attrName>ppt_x</p:attrName>
                                        </p:attrNameLst>
                                      </p:cBhvr>
                                      <p:tavLst>
                                        <p:tav tm="0">
                                          <p:val>
                                            <p:strVal val="#ppt_x"/>
                                          </p:val>
                                        </p:tav>
                                        <p:tav tm="100000">
                                          <p:val>
                                            <p:strVal val="#ppt_x"/>
                                          </p:val>
                                        </p:tav>
                                      </p:tavLst>
                                    </p:anim>
                                    <p:anim calcmode="lin" valueType="num">
                                      <p:cBhvr>
                                        <p:cTn id="21" dur="1000" fill="hold"/>
                                        <p:tgtEl>
                                          <p:spTgt spid="3">
                                            <p:bg/>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1000"/>
                                        <p:tgtEl>
                                          <p:spTgt spid="3">
                                            <p:txEl>
                                              <p:pRg st="0" end="0"/>
                                            </p:txEl>
                                          </p:spTgt>
                                        </p:tgtEl>
                                      </p:cBhvr>
                                    </p:animEffect>
                                    <p:anim calcmode="lin" valueType="num">
                                      <p:cBhvr>
                                        <p:cTn id="2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Effect transition="in" filter="fade">
                                      <p:cBhvr>
                                        <p:cTn id="31" dur="1000"/>
                                        <p:tgtEl>
                                          <p:spTgt spid="3">
                                            <p:txEl>
                                              <p:pRg st="1" end="1"/>
                                            </p:txEl>
                                          </p:spTgt>
                                        </p:tgtEl>
                                      </p:cBhvr>
                                    </p:animEffect>
                                    <p:anim calcmode="lin" valueType="num">
                                      <p:cBhvr>
                                        <p:cTn id="3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53" presetClass="entr" presetSubtype="16" fill="hold" grpId="0" nodeType="after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p:cTn id="37" dur="500" fill="hold"/>
                                        <p:tgtEl>
                                          <p:spTgt spid="2"/>
                                        </p:tgtEl>
                                        <p:attrNameLst>
                                          <p:attrName>ppt_w</p:attrName>
                                        </p:attrNameLst>
                                      </p:cBhvr>
                                      <p:tavLst>
                                        <p:tav tm="0">
                                          <p:val>
                                            <p:fltVal val="0"/>
                                          </p:val>
                                        </p:tav>
                                        <p:tav tm="100000">
                                          <p:val>
                                            <p:strVal val="#ppt_w"/>
                                          </p:val>
                                        </p:tav>
                                      </p:tavLst>
                                    </p:anim>
                                    <p:anim calcmode="lin" valueType="num">
                                      <p:cBhvr>
                                        <p:cTn id="38" dur="500" fill="hold"/>
                                        <p:tgtEl>
                                          <p:spTgt spid="2"/>
                                        </p:tgtEl>
                                        <p:attrNameLst>
                                          <p:attrName>ppt_h</p:attrName>
                                        </p:attrNameLst>
                                      </p:cBhvr>
                                      <p:tavLst>
                                        <p:tav tm="0">
                                          <p:val>
                                            <p:fltVal val="0"/>
                                          </p:val>
                                        </p:tav>
                                        <p:tav tm="100000">
                                          <p:val>
                                            <p:strVal val="#ppt_h"/>
                                          </p:val>
                                        </p:tav>
                                      </p:tavLst>
                                    </p:anim>
                                    <p:animEffect transition="in" filter="fade">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1">
            <a:extLst>
              <a:ext uri="{FF2B5EF4-FFF2-40B4-BE49-F238E27FC236}">
                <a16:creationId xmlns:a16="http://schemas.microsoft.com/office/drawing/2014/main" id="{F3DF41B3-D5CC-E0CA-5FCE-4151899B38E9}"/>
              </a:ext>
            </a:extLst>
          </p:cNvPr>
          <p:cNvSpPr>
            <a:spLocks noGrp="1"/>
          </p:cNvSpPr>
          <p:nvPr>
            <p:ph type="title"/>
          </p:nvPr>
        </p:nvSpPr>
        <p:spPr>
          <a:xfrm>
            <a:off x="414779" y="365126"/>
            <a:ext cx="11359299" cy="780184"/>
          </a:xfrm>
        </p:spPr>
        <p:txBody>
          <a:bodyPr>
            <a:normAutofit/>
          </a:bodyPr>
          <a:lstStyle/>
          <a:p>
            <a:r>
              <a:rPr lang="el-GR" sz="3900" b="1" u="sng" dirty="0"/>
              <a:t>1. Κοινωνιολογία – Ποιοι είναι οι πρώτοι στοχαστές της;</a:t>
            </a:r>
          </a:p>
        </p:txBody>
      </p:sp>
      <p:sp>
        <p:nvSpPr>
          <p:cNvPr id="5" name="Θέση περιεχομένου 2">
            <a:extLst>
              <a:ext uri="{FF2B5EF4-FFF2-40B4-BE49-F238E27FC236}">
                <a16:creationId xmlns:a16="http://schemas.microsoft.com/office/drawing/2014/main" id="{7C14943B-7CC1-3449-4AD2-1DE0E657C396}"/>
              </a:ext>
            </a:extLst>
          </p:cNvPr>
          <p:cNvSpPr txBox="1">
            <a:spLocks/>
          </p:cNvSpPr>
          <p:nvPr/>
        </p:nvSpPr>
        <p:spPr>
          <a:xfrm>
            <a:off x="556965" y="4663339"/>
            <a:ext cx="2469037" cy="859436"/>
          </a:xfrm>
          <a:prstGeom prst="rect">
            <a:avLst/>
          </a:prstGeom>
          <a:ln>
            <a:solidFill>
              <a:schemeClr val="tx1"/>
            </a:solidFill>
          </a:ln>
        </p:spPr>
        <p:txBody>
          <a:bodyPr vert="horz" lIns="91440" tIns="45720" rIns="91440" bIns="45720" rtlCol="0">
            <a:noAutofit/>
          </a:bodyPr>
          <a:lstStyle>
            <a:lvl1pPr indent="0" algn="ctr">
              <a:lnSpc>
                <a:spcPct val="100000"/>
              </a:lnSpc>
              <a:spcBef>
                <a:spcPts val="1000"/>
              </a:spcBef>
              <a:buFont typeface="Arial" panose="020B0604020202020204" pitchFamily="34" charset="0"/>
              <a:buNone/>
              <a:defRPr sz="20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l-GR" dirty="0" err="1"/>
              <a:t>Εμίλ</a:t>
            </a:r>
            <a:r>
              <a:rPr lang="el-GR" dirty="0"/>
              <a:t> </a:t>
            </a:r>
            <a:r>
              <a:rPr lang="el-GR" dirty="0" err="1"/>
              <a:t>Ντυρκάημ</a:t>
            </a:r>
            <a:r>
              <a:rPr lang="el-GR" dirty="0"/>
              <a:t>,</a:t>
            </a:r>
          </a:p>
          <a:p>
            <a:r>
              <a:rPr lang="el-GR" dirty="0"/>
              <a:t>1858-1917</a:t>
            </a:r>
          </a:p>
        </p:txBody>
      </p:sp>
      <p:pic>
        <p:nvPicPr>
          <p:cNvPr id="9" name="Εικόνα 8">
            <a:extLst>
              <a:ext uri="{FF2B5EF4-FFF2-40B4-BE49-F238E27FC236}">
                <a16:creationId xmlns:a16="http://schemas.microsoft.com/office/drawing/2014/main" id="{B5CBC8A4-EC0D-A607-1D0C-7417C7A479FC}"/>
              </a:ext>
            </a:extLst>
          </p:cNvPr>
          <p:cNvPicPr>
            <a:picLocks noChangeAspect="1"/>
          </p:cNvPicPr>
          <p:nvPr/>
        </p:nvPicPr>
        <p:blipFill>
          <a:blip r:embed="rId2"/>
          <a:stretch>
            <a:fillRect/>
          </a:stretch>
        </p:blipFill>
        <p:spPr>
          <a:xfrm>
            <a:off x="556966" y="1304791"/>
            <a:ext cx="2469038" cy="3336553"/>
          </a:xfrm>
          <a:prstGeom prst="rect">
            <a:avLst/>
          </a:prstGeom>
          <a:ln>
            <a:solidFill>
              <a:schemeClr val="tx1"/>
            </a:solidFill>
          </a:ln>
        </p:spPr>
      </p:pic>
      <p:sp>
        <p:nvSpPr>
          <p:cNvPr id="14" name="TextBox 13">
            <a:extLst>
              <a:ext uri="{FF2B5EF4-FFF2-40B4-BE49-F238E27FC236}">
                <a16:creationId xmlns:a16="http://schemas.microsoft.com/office/drawing/2014/main" id="{F41C22E4-D4F8-EDF1-9647-6685B58D70C4}"/>
              </a:ext>
            </a:extLst>
          </p:cNvPr>
          <p:cNvSpPr txBox="1"/>
          <p:nvPr/>
        </p:nvSpPr>
        <p:spPr>
          <a:xfrm>
            <a:off x="3176833" y="1304791"/>
            <a:ext cx="8785781" cy="5238357"/>
          </a:xfrm>
          <a:prstGeom prst="rect">
            <a:avLst/>
          </a:prstGeom>
          <a:noFill/>
          <a:ln>
            <a:solidFill>
              <a:schemeClr val="tx1"/>
            </a:solidFill>
          </a:ln>
        </p:spPr>
        <p:txBody>
          <a:bodyPr wrap="square" rtlCol="0">
            <a:spAutoFit/>
          </a:bodyPr>
          <a:lstStyle/>
          <a:p>
            <a:pPr marL="342900" indent="-342900" algn="just">
              <a:lnSpc>
                <a:spcPct val="150000"/>
              </a:lnSpc>
              <a:buFont typeface="Wingdings" panose="05000000000000000000" pitchFamily="2" charset="2"/>
              <a:buChar char="ü"/>
            </a:pPr>
            <a:r>
              <a:rPr lang="el-GR" sz="2000" dirty="0"/>
              <a:t>Πίστευε πως η κοινωνιολογία έπρεπε να μελετάει κοινωνικά γεγονότα – </a:t>
            </a:r>
            <a:r>
              <a:rPr lang="el-GR" sz="2000" i="1" dirty="0"/>
              <a:t>όψεις της κοινωνικής ζωής, π.χ. οικονομία &amp; θρησκεία</a:t>
            </a:r>
          </a:p>
          <a:p>
            <a:pPr algn="just">
              <a:lnSpc>
                <a:spcPct val="150000"/>
              </a:lnSpc>
            </a:pPr>
            <a:endParaRPr lang="el-GR" sz="500" i="1" dirty="0"/>
          </a:p>
          <a:p>
            <a:pPr marL="342900" indent="-342900" algn="just">
              <a:lnSpc>
                <a:spcPct val="150000"/>
              </a:lnSpc>
              <a:buFont typeface="Wingdings" panose="05000000000000000000" pitchFamily="2" charset="2"/>
              <a:buChar char="ü"/>
            </a:pPr>
            <a:r>
              <a:rPr lang="el-GR" sz="2000" dirty="0"/>
              <a:t>Πρώτη αρχή της κοινωνιολογίας: </a:t>
            </a:r>
            <a:r>
              <a:rPr lang="el-GR" sz="2000" i="1" dirty="0"/>
              <a:t>«μελέτησε τα κοινωνικά γεγονότα ως πράγματα», </a:t>
            </a:r>
            <a:r>
              <a:rPr lang="el-GR" sz="2000" dirty="0"/>
              <a:t>με την ίδια αντικειμενικότητα που μελετούν οι φυσικοί επιστήμονες τον κόσμο</a:t>
            </a:r>
          </a:p>
          <a:p>
            <a:pPr marL="342900" indent="-342900" algn="just">
              <a:lnSpc>
                <a:spcPct val="150000"/>
              </a:lnSpc>
              <a:buFont typeface="Wingdings" panose="05000000000000000000" pitchFamily="2" charset="2"/>
              <a:buChar char="ü"/>
            </a:pPr>
            <a:r>
              <a:rPr lang="el-GR" sz="2000" dirty="0"/>
              <a:t>Ανάλυση της κοινωνικής μεταβολής με βάση την εξέλιξη του καταμερισμού της εργασίας (αντικατάσταση της θρησκείας ως βάση της κοινωνικής συνοχής)</a:t>
            </a:r>
          </a:p>
          <a:p>
            <a:pPr marL="342900" indent="-342900" algn="just">
              <a:lnSpc>
                <a:spcPct val="150000"/>
              </a:lnSpc>
              <a:buFont typeface="Wingdings" panose="05000000000000000000" pitchFamily="2" charset="2"/>
              <a:buChar char="ü"/>
            </a:pPr>
            <a:r>
              <a:rPr lang="el-GR" sz="2000" dirty="0"/>
              <a:t>Ανάλυση των αυτοκτονιών – από τις πιο γνωστές μελέτες του – οι κοινωνικοί παράγοντες ασκούν θεμελιώδη επίδραση στην αυτοκαταστροφική συμπεριφορά.</a:t>
            </a:r>
            <a:endParaRPr lang="en-US" sz="2000" dirty="0"/>
          </a:p>
          <a:p>
            <a:pPr algn="r">
              <a:lnSpc>
                <a:spcPct val="150000"/>
              </a:lnSpc>
            </a:pPr>
            <a:r>
              <a:rPr lang="en-US" sz="2000" i="1" dirty="0">
                <a:solidFill>
                  <a:srgbClr val="FF0000"/>
                </a:solidFill>
              </a:rPr>
              <a:t>(Giddens,200</a:t>
            </a:r>
            <a:r>
              <a:rPr lang="el-GR" sz="2000" i="1" dirty="0">
                <a:solidFill>
                  <a:srgbClr val="FF0000"/>
                </a:solidFill>
              </a:rPr>
              <a:t>9</a:t>
            </a:r>
            <a:r>
              <a:rPr lang="en-US" sz="2000" i="1" dirty="0">
                <a:solidFill>
                  <a:srgbClr val="FF0000"/>
                </a:solidFill>
              </a:rPr>
              <a:t>)</a:t>
            </a:r>
            <a:endParaRPr lang="el-GR" sz="2000" i="1" dirty="0">
              <a:solidFill>
                <a:srgbClr val="FF0000"/>
              </a:solidFill>
            </a:endParaRPr>
          </a:p>
        </p:txBody>
      </p:sp>
      <p:pic>
        <p:nvPicPr>
          <p:cNvPr id="15" name="Εικόνα 14">
            <a:extLst>
              <a:ext uri="{FF2B5EF4-FFF2-40B4-BE49-F238E27FC236}">
                <a16:creationId xmlns:a16="http://schemas.microsoft.com/office/drawing/2014/main" id="{FF57D052-5709-9098-17F4-5790BC72ED9F}"/>
              </a:ext>
            </a:extLst>
          </p:cNvPr>
          <p:cNvPicPr>
            <a:picLocks noChangeAspect="1"/>
          </p:cNvPicPr>
          <p:nvPr/>
        </p:nvPicPr>
        <p:blipFill>
          <a:blip r:embed="rId3"/>
          <a:stretch>
            <a:fillRect/>
          </a:stretch>
        </p:blipFill>
        <p:spPr>
          <a:xfrm rot="21322410">
            <a:off x="1641218" y="5061908"/>
            <a:ext cx="1896020" cy="1566808"/>
          </a:xfrm>
          <a:prstGeom prst="rect">
            <a:avLst/>
          </a:prstGeom>
        </p:spPr>
      </p:pic>
    </p:spTree>
    <p:extLst>
      <p:ext uri="{BB962C8B-B14F-4D97-AF65-F5344CB8AC3E}">
        <p14:creationId xmlns:p14="http://schemas.microsoft.com/office/powerpoint/2010/main" val="2641800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53" presetClass="entr" presetSubtype="16"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1">
            <a:extLst>
              <a:ext uri="{FF2B5EF4-FFF2-40B4-BE49-F238E27FC236}">
                <a16:creationId xmlns:a16="http://schemas.microsoft.com/office/drawing/2014/main" id="{F3DF41B3-D5CC-E0CA-5FCE-4151899B38E9}"/>
              </a:ext>
            </a:extLst>
          </p:cNvPr>
          <p:cNvSpPr>
            <a:spLocks noGrp="1"/>
          </p:cNvSpPr>
          <p:nvPr>
            <p:ph type="title"/>
          </p:nvPr>
        </p:nvSpPr>
        <p:spPr>
          <a:xfrm>
            <a:off x="414779" y="365126"/>
            <a:ext cx="11359299" cy="780184"/>
          </a:xfrm>
        </p:spPr>
        <p:txBody>
          <a:bodyPr>
            <a:normAutofit/>
          </a:bodyPr>
          <a:lstStyle/>
          <a:p>
            <a:r>
              <a:rPr lang="el-GR" sz="3900" b="1" u="sng" dirty="0"/>
              <a:t>1. Κοινωνιολογία – Ποιοι είναι οι πρώτοι στοχαστές της;</a:t>
            </a:r>
          </a:p>
        </p:txBody>
      </p:sp>
      <p:sp>
        <p:nvSpPr>
          <p:cNvPr id="6" name="Θέση περιεχομένου 2">
            <a:extLst>
              <a:ext uri="{FF2B5EF4-FFF2-40B4-BE49-F238E27FC236}">
                <a16:creationId xmlns:a16="http://schemas.microsoft.com/office/drawing/2014/main" id="{D6E2AA71-FAD7-B477-5AE3-99C2305F6EE2}"/>
              </a:ext>
            </a:extLst>
          </p:cNvPr>
          <p:cNvSpPr txBox="1">
            <a:spLocks/>
          </p:cNvSpPr>
          <p:nvPr/>
        </p:nvSpPr>
        <p:spPr>
          <a:xfrm>
            <a:off x="559719" y="4657442"/>
            <a:ext cx="2442329" cy="859436"/>
          </a:xfrm>
          <a:prstGeom prst="rect">
            <a:avLst/>
          </a:prstGeom>
          <a:ln>
            <a:solidFill>
              <a:schemeClr val="tx1"/>
            </a:solidFill>
          </a:ln>
        </p:spPr>
        <p:txBody>
          <a:bodyPr vert="horz" lIns="91440" tIns="45720" rIns="91440" bIns="45720" rtlCol="0">
            <a:noAutofit/>
          </a:bodyPr>
          <a:lstStyle>
            <a:defPPr>
              <a:defRPr lang="el-GR"/>
            </a:defPPr>
            <a:lvl1pPr indent="0" algn="ctr">
              <a:lnSpc>
                <a:spcPct val="100000"/>
              </a:lnSpc>
              <a:spcBef>
                <a:spcPts val="1000"/>
              </a:spcBef>
              <a:buFont typeface="Arial" panose="020B0604020202020204" pitchFamily="34" charset="0"/>
              <a:buNone/>
              <a:defRPr sz="20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l-GR" dirty="0"/>
              <a:t>Κάρολος Μαρξ,</a:t>
            </a:r>
          </a:p>
          <a:p>
            <a:r>
              <a:rPr lang="el-GR" dirty="0"/>
              <a:t>1818-1883</a:t>
            </a:r>
          </a:p>
        </p:txBody>
      </p:sp>
      <p:pic>
        <p:nvPicPr>
          <p:cNvPr id="10" name="Εικόνα 9">
            <a:extLst>
              <a:ext uri="{FF2B5EF4-FFF2-40B4-BE49-F238E27FC236}">
                <a16:creationId xmlns:a16="http://schemas.microsoft.com/office/drawing/2014/main" id="{50E539F5-9FC4-4C27-F40E-D179F177C261}"/>
              </a:ext>
            </a:extLst>
          </p:cNvPr>
          <p:cNvPicPr>
            <a:picLocks noChangeAspect="1"/>
          </p:cNvPicPr>
          <p:nvPr/>
        </p:nvPicPr>
        <p:blipFill>
          <a:blip r:embed="rId2"/>
          <a:stretch>
            <a:fillRect/>
          </a:stretch>
        </p:blipFill>
        <p:spPr>
          <a:xfrm>
            <a:off x="559719" y="1240058"/>
            <a:ext cx="2442329" cy="3401286"/>
          </a:xfrm>
          <a:prstGeom prst="rect">
            <a:avLst/>
          </a:prstGeom>
          <a:ln>
            <a:solidFill>
              <a:schemeClr val="tx1"/>
            </a:solidFill>
          </a:ln>
        </p:spPr>
      </p:pic>
      <p:sp>
        <p:nvSpPr>
          <p:cNvPr id="13" name="TextBox 12">
            <a:extLst>
              <a:ext uri="{FF2B5EF4-FFF2-40B4-BE49-F238E27FC236}">
                <a16:creationId xmlns:a16="http://schemas.microsoft.com/office/drawing/2014/main" id="{D9BF3B2A-41A2-A093-CAEB-604D3C428288}"/>
              </a:ext>
            </a:extLst>
          </p:cNvPr>
          <p:cNvSpPr txBox="1"/>
          <p:nvPr/>
        </p:nvSpPr>
        <p:spPr>
          <a:xfrm>
            <a:off x="3082564" y="1559914"/>
            <a:ext cx="8785781" cy="3391698"/>
          </a:xfrm>
          <a:prstGeom prst="rect">
            <a:avLst/>
          </a:prstGeom>
          <a:noFill/>
          <a:ln>
            <a:solidFill>
              <a:schemeClr val="tx1"/>
            </a:solidFill>
          </a:ln>
        </p:spPr>
        <p:txBody>
          <a:bodyPr wrap="square" rtlCol="0">
            <a:spAutoFit/>
          </a:bodyPr>
          <a:lstStyle/>
          <a:p>
            <a:pPr marL="342900" indent="-342900" algn="just">
              <a:lnSpc>
                <a:spcPct val="150000"/>
              </a:lnSpc>
              <a:buFont typeface="Wingdings" panose="05000000000000000000" pitchFamily="2" charset="2"/>
              <a:buChar char="ü"/>
            </a:pPr>
            <a:r>
              <a:rPr lang="el-GR" sz="2000" dirty="0"/>
              <a:t>Το έργο του αποτέλεσε σημαντική εξέλιξη της κοινωνιολογίας</a:t>
            </a:r>
          </a:p>
          <a:p>
            <a:pPr marL="342900" indent="-342900" algn="just">
              <a:lnSpc>
                <a:spcPct val="150000"/>
              </a:lnSpc>
              <a:buFont typeface="Wingdings" panose="05000000000000000000" pitchFamily="2" charset="2"/>
              <a:buChar char="ü"/>
            </a:pPr>
            <a:r>
              <a:rPr lang="el-GR" sz="2000" dirty="0"/>
              <a:t>Σύνδεση οικονομικών προβλημάτων με τους κοινωνικούς θεσμούς</a:t>
            </a:r>
          </a:p>
          <a:p>
            <a:pPr marL="342900" indent="-342900" algn="just">
              <a:buFont typeface="Wingdings" panose="05000000000000000000" pitchFamily="2" charset="2"/>
              <a:buChar char="ü"/>
            </a:pPr>
            <a:r>
              <a:rPr lang="el-GR" sz="2000" b="1" dirty="0"/>
              <a:t>Υλιστική Αντίληψη της Ιστορίας, </a:t>
            </a:r>
            <a:r>
              <a:rPr lang="el-GR" sz="2000" dirty="0"/>
              <a:t>«</a:t>
            </a:r>
            <a:r>
              <a:rPr lang="el-GR" sz="2000" i="1" dirty="0"/>
              <a:t>Η κοινωνική μεταβολή προωθείται μάλλον από τις κοινωνικές επιδράσεις» – ταξικές συγκρούσεις = κίνητρα ιστορικής εξέλιξης</a:t>
            </a:r>
          </a:p>
          <a:p>
            <a:pPr marL="342900" indent="-342900" algn="just">
              <a:lnSpc>
                <a:spcPct val="150000"/>
              </a:lnSpc>
              <a:buFont typeface="Wingdings" panose="05000000000000000000" pitchFamily="2" charset="2"/>
              <a:buChar char="ü"/>
            </a:pPr>
            <a:r>
              <a:rPr lang="el-GR" sz="2000" dirty="0"/>
              <a:t>Σύγχρονη εποχή </a:t>
            </a:r>
            <a:r>
              <a:rPr lang="el-GR" sz="2000" dirty="0">
                <a:sym typeface="Wingdings" panose="05000000000000000000" pitchFamily="2" charset="2"/>
              </a:rPr>
              <a:t> ανάπτυξη καπιταλισμού (άρχουσα </a:t>
            </a:r>
            <a:r>
              <a:rPr lang="en-US" sz="2000" dirty="0">
                <a:sym typeface="Wingdings" panose="05000000000000000000" pitchFamily="2" charset="2"/>
              </a:rPr>
              <a:t>vs</a:t>
            </a:r>
            <a:r>
              <a:rPr lang="el-GR" sz="2000" dirty="0">
                <a:sym typeface="Wingdings" panose="05000000000000000000" pitchFamily="2" charset="2"/>
              </a:rPr>
              <a:t> εργατική τάξη)</a:t>
            </a:r>
          </a:p>
          <a:p>
            <a:pPr marL="342900" indent="-342900" algn="just">
              <a:lnSpc>
                <a:spcPct val="150000"/>
              </a:lnSpc>
              <a:buFont typeface="Wingdings" panose="05000000000000000000" pitchFamily="2" charset="2"/>
              <a:buChar char="ü"/>
            </a:pPr>
            <a:r>
              <a:rPr lang="el-GR" sz="2000" dirty="0">
                <a:sym typeface="Wingdings" panose="05000000000000000000" pitchFamily="2" charset="2"/>
              </a:rPr>
              <a:t>Μεγάλη επίδραση τον 20</a:t>
            </a:r>
            <a:r>
              <a:rPr lang="el-GR" sz="2000" baseline="30000" dirty="0">
                <a:sym typeface="Wingdings" panose="05000000000000000000" pitchFamily="2" charset="2"/>
              </a:rPr>
              <a:t>ο</a:t>
            </a:r>
            <a:r>
              <a:rPr lang="el-GR" sz="2000" dirty="0">
                <a:sym typeface="Wingdings" panose="05000000000000000000" pitchFamily="2" charset="2"/>
              </a:rPr>
              <a:t> αιώνα</a:t>
            </a:r>
            <a:endParaRPr lang="el-GR" sz="2000" dirty="0"/>
          </a:p>
          <a:p>
            <a:pPr algn="just">
              <a:lnSpc>
                <a:spcPct val="150000"/>
              </a:lnSpc>
            </a:pPr>
            <a:endParaRPr lang="el-GR" sz="500" i="1" dirty="0"/>
          </a:p>
          <a:p>
            <a:pPr algn="r">
              <a:lnSpc>
                <a:spcPct val="150000"/>
              </a:lnSpc>
            </a:pPr>
            <a:r>
              <a:rPr lang="en-US" sz="2000" i="1" dirty="0">
                <a:solidFill>
                  <a:srgbClr val="FF0000"/>
                </a:solidFill>
              </a:rPr>
              <a:t>(Giddens,200</a:t>
            </a:r>
            <a:r>
              <a:rPr lang="el-GR" sz="2000" i="1" dirty="0">
                <a:solidFill>
                  <a:srgbClr val="FF0000"/>
                </a:solidFill>
              </a:rPr>
              <a:t>9</a:t>
            </a:r>
            <a:r>
              <a:rPr lang="en-US" sz="2000" i="1" dirty="0">
                <a:solidFill>
                  <a:srgbClr val="FF0000"/>
                </a:solidFill>
              </a:rPr>
              <a:t>)</a:t>
            </a:r>
            <a:endParaRPr lang="el-GR" sz="2000" i="1" dirty="0">
              <a:solidFill>
                <a:srgbClr val="FF0000"/>
              </a:solidFill>
            </a:endParaRPr>
          </a:p>
        </p:txBody>
      </p:sp>
      <p:pic>
        <p:nvPicPr>
          <p:cNvPr id="14" name="Εικόνα 13">
            <a:extLst>
              <a:ext uri="{FF2B5EF4-FFF2-40B4-BE49-F238E27FC236}">
                <a16:creationId xmlns:a16="http://schemas.microsoft.com/office/drawing/2014/main" id="{A6ADBB2C-A769-6D57-971C-DA174B3A5246}"/>
              </a:ext>
            </a:extLst>
          </p:cNvPr>
          <p:cNvPicPr>
            <a:picLocks noChangeAspect="1"/>
          </p:cNvPicPr>
          <p:nvPr/>
        </p:nvPicPr>
        <p:blipFill>
          <a:blip r:embed="rId3"/>
          <a:stretch>
            <a:fillRect/>
          </a:stretch>
        </p:blipFill>
        <p:spPr>
          <a:xfrm rot="20044909">
            <a:off x="2027191" y="5167574"/>
            <a:ext cx="1797064" cy="1078238"/>
          </a:xfrm>
          <a:prstGeom prst="rect">
            <a:avLst/>
          </a:prstGeom>
        </p:spPr>
      </p:pic>
    </p:spTree>
    <p:extLst>
      <p:ext uri="{BB962C8B-B14F-4D97-AF65-F5344CB8AC3E}">
        <p14:creationId xmlns:p14="http://schemas.microsoft.com/office/powerpoint/2010/main" val="1764360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53" presetClass="entr" presetSubtype="16"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1">
            <a:extLst>
              <a:ext uri="{FF2B5EF4-FFF2-40B4-BE49-F238E27FC236}">
                <a16:creationId xmlns:a16="http://schemas.microsoft.com/office/drawing/2014/main" id="{F3DF41B3-D5CC-E0CA-5FCE-4151899B38E9}"/>
              </a:ext>
            </a:extLst>
          </p:cNvPr>
          <p:cNvSpPr>
            <a:spLocks noGrp="1"/>
          </p:cNvSpPr>
          <p:nvPr>
            <p:ph type="title"/>
          </p:nvPr>
        </p:nvSpPr>
        <p:spPr>
          <a:xfrm>
            <a:off x="414779" y="365126"/>
            <a:ext cx="11359299" cy="780184"/>
          </a:xfrm>
        </p:spPr>
        <p:txBody>
          <a:bodyPr>
            <a:normAutofit/>
          </a:bodyPr>
          <a:lstStyle/>
          <a:p>
            <a:r>
              <a:rPr lang="el-GR" sz="3900" b="1" u="sng" dirty="0"/>
              <a:t>1. Κοινωνιολογία – Ποιοι είναι οι πρώτοι στοχαστές της;</a:t>
            </a:r>
          </a:p>
        </p:txBody>
      </p:sp>
      <p:sp>
        <p:nvSpPr>
          <p:cNvPr id="7" name="Θέση περιεχομένου 2">
            <a:extLst>
              <a:ext uri="{FF2B5EF4-FFF2-40B4-BE49-F238E27FC236}">
                <a16:creationId xmlns:a16="http://schemas.microsoft.com/office/drawing/2014/main" id="{E788EC8A-92DD-CDCE-0D0F-DECE13DB9CCC}"/>
              </a:ext>
            </a:extLst>
          </p:cNvPr>
          <p:cNvSpPr txBox="1">
            <a:spLocks/>
          </p:cNvSpPr>
          <p:nvPr/>
        </p:nvSpPr>
        <p:spPr>
          <a:xfrm>
            <a:off x="553045" y="4669624"/>
            <a:ext cx="2442329" cy="859435"/>
          </a:xfrm>
          <a:prstGeom prst="rect">
            <a:avLst/>
          </a:prstGeom>
          <a:ln>
            <a:solidFill>
              <a:schemeClr val="tx1"/>
            </a:solidFill>
          </a:ln>
        </p:spPr>
        <p:txBody>
          <a:bodyPr vert="horz" lIns="91440" tIns="45720" rIns="91440" bIns="45720" rtlCol="0">
            <a:noAutofit/>
          </a:bodyPr>
          <a:lstStyle>
            <a:defPPr>
              <a:defRPr lang="el-GR"/>
            </a:defPPr>
            <a:lvl1pPr indent="0" algn="ctr">
              <a:lnSpc>
                <a:spcPct val="100000"/>
              </a:lnSpc>
              <a:spcBef>
                <a:spcPts val="1000"/>
              </a:spcBef>
              <a:buFont typeface="Arial" panose="020B0604020202020204" pitchFamily="34" charset="0"/>
              <a:buNone/>
              <a:defRPr sz="20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l-GR" dirty="0"/>
              <a:t>Μαξ Βέμπερ,</a:t>
            </a:r>
          </a:p>
          <a:p>
            <a:r>
              <a:rPr lang="el-GR" dirty="0"/>
              <a:t>1864-1920</a:t>
            </a:r>
          </a:p>
        </p:txBody>
      </p:sp>
      <p:pic>
        <p:nvPicPr>
          <p:cNvPr id="11" name="Εικόνα 10">
            <a:extLst>
              <a:ext uri="{FF2B5EF4-FFF2-40B4-BE49-F238E27FC236}">
                <a16:creationId xmlns:a16="http://schemas.microsoft.com/office/drawing/2014/main" id="{18EA51D4-2DA1-4B32-91B1-3B759304AFF9}"/>
              </a:ext>
            </a:extLst>
          </p:cNvPr>
          <p:cNvPicPr>
            <a:picLocks noChangeAspect="1"/>
          </p:cNvPicPr>
          <p:nvPr/>
        </p:nvPicPr>
        <p:blipFill>
          <a:blip r:embed="rId2"/>
          <a:stretch>
            <a:fillRect/>
          </a:stretch>
        </p:blipFill>
        <p:spPr>
          <a:xfrm>
            <a:off x="553044" y="1268339"/>
            <a:ext cx="2442330" cy="3371326"/>
          </a:xfrm>
          <a:prstGeom prst="rect">
            <a:avLst/>
          </a:prstGeom>
          <a:ln>
            <a:solidFill>
              <a:schemeClr val="tx1"/>
            </a:solidFill>
          </a:ln>
        </p:spPr>
      </p:pic>
      <p:sp>
        <p:nvSpPr>
          <p:cNvPr id="13" name="TextBox 12">
            <a:extLst>
              <a:ext uri="{FF2B5EF4-FFF2-40B4-BE49-F238E27FC236}">
                <a16:creationId xmlns:a16="http://schemas.microsoft.com/office/drawing/2014/main" id="{704E8086-F4B6-AD12-CB52-E43A58A74CD4}"/>
              </a:ext>
            </a:extLst>
          </p:cNvPr>
          <p:cNvSpPr txBox="1"/>
          <p:nvPr/>
        </p:nvSpPr>
        <p:spPr>
          <a:xfrm>
            <a:off x="2995374" y="1145310"/>
            <a:ext cx="8785781" cy="5169107"/>
          </a:xfrm>
          <a:prstGeom prst="rect">
            <a:avLst/>
          </a:prstGeom>
          <a:noFill/>
          <a:ln>
            <a:solidFill>
              <a:schemeClr val="tx1"/>
            </a:solidFill>
          </a:ln>
        </p:spPr>
        <p:txBody>
          <a:bodyPr wrap="square" rtlCol="0">
            <a:spAutoFit/>
          </a:bodyPr>
          <a:lstStyle/>
          <a:p>
            <a:pPr marL="342900" indent="-342900" algn="just">
              <a:lnSpc>
                <a:spcPct val="150000"/>
              </a:lnSpc>
              <a:buFont typeface="Wingdings" panose="05000000000000000000" pitchFamily="2" charset="2"/>
              <a:buChar char="ü"/>
            </a:pPr>
            <a:r>
              <a:rPr lang="el-GR" sz="2000" dirty="0"/>
              <a:t>Δεν ήταν απλώς ένας κοινωνιολόγος – ευρεία μόρφωση</a:t>
            </a:r>
          </a:p>
          <a:p>
            <a:pPr marL="342900" indent="-342900" algn="just">
              <a:lnSpc>
                <a:spcPct val="150000"/>
              </a:lnSpc>
              <a:buFont typeface="Wingdings" panose="05000000000000000000" pitchFamily="2" charset="2"/>
              <a:buChar char="ü"/>
            </a:pPr>
            <a:r>
              <a:rPr lang="el-GR" sz="2000" dirty="0"/>
              <a:t>Επηρεασμένος από τον Μαρξ, όμως λάμβανε υπόψη του όχι μόνο τους οικονομικούς παράγοντες αλλά τις ιδέες και τις αξίες των ανθρώπων</a:t>
            </a:r>
          </a:p>
          <a:p>
            <a:pPr marL="342900" indent="-342900" algn="just">
              <a:lnSpc>
                <a:spcPct val="150000"/>
              </a:lnSpc>
              <a:buFont typeface="Wingdings" panose="05000000000000000000" pitchFamily="2" charset="2"/>
              <a:buChar char="ü"/>
            </a:pPr>
            <a:r>
              <a:rPr lang="el-GR" sz="2000" dirty="0"/>
              <a:t>Τα έργα του με μεγάλη επιρροή αφορούσαν τις ιδιαιτερότητες της δυτικής κοινωνίας</a:t>
            </a:r>
          </a:p>
          <a:p>
            <a:pPr marL="342900" indent="-342900" algn="just">
              <a:lnSpc>
                <a:spcPct val="150000"/>
              </a:lnSpc>
              <a:buFont typeface="Wingdings" panose="05000000000000000000" pitchFamily="2" charset="2"/>
              <a:buChar char="ü"/>
            </a:pPr>
            <a:r>
              <a:rPr lang="el-GR" sz="2000" dirty="0"/>
              <a:t>Συνέβαλε σημαντικά στην κοινωνιολογία της θρησκείας</a:t>
            </a:r>
          </a:p>
          <a:p>
            <a:pPr marL="342900" indent="-342900" algn="just">
              <a:lnSpc>
                <a:spcPct val="150000"/>
              </a:lnSpc>
              <a:buFont typeface="Wingdings" panose="05000000000000000000" pitchFamily="2" charset="2"/>
              <a:buChar char="ü"/>
            </a:pPr>
            <a:r>
              <a:rPr lang="el-GR" sz="2000" dirty="0"/>
              <a:t>«</a:t>
            </a:r>
            <a:r>
              <a:rPr lang="el-GR" sz="2000" i="1" dirty="0"/>
              <a:t>οι πολιτισμικές ιδέες και αξίες συμβάλλουν στη διαμόρφωση της κοινωνίας και διαμορφώνουν τις ατομικές μας πράξεις</a:t>
            </a:r>
            <a:r>
              <a:rPr lang="el-GR" sz="2000" dirty="0"/>
              <a:t>»</a:t>
            </a:r>
          </a:p>
          <a:p>
            <a:pPr marL="342900" indent="-342900" algn="just">
              <a:lnSpc>
                <a:spcPct val="150000"/>
              </a:lnSpc>
              <a:buFont typeface="Wingdings" panose="05000000000000000000" pitchFamily="2" charset="2"/>
              <a:buChar char="ü"/>
            </a:pPr>
            <a:r>
              <a:rPr lang="el-GR" sz="2000" dirty="0"/>
              <a:t>Καπιταλισμός + επιστήμη / τεχνολογία + γραφειοκρατία = </a:t>
            </a:r>
            <a:r>
              <a:rPr lang="el-GR" sz="2000" b="1" dirty="0"/>
              <a:t>εξορθολογισμός</a:t>
            </a:r>
            <a:r>
              <a:rPr lang="el-GR" sz="2000" dirty="0"/>
              <a:t> </a:t>
            </a:r>
            <a:r>
              <a:rPr lang="el-GR" sz="1700" i="1" dirty="0"/>
              <a:t>(οργάνωση κοινωνικής και οικονομικής ζωής με βάση τις αρχές τις αποδοτικότητας)</a:t>
            </a:r>
          </a:p>
          <a:p>
            <a:pPr algn="just">
              <a:lnSpc>
                <a:spcPct val="150000"/>
              </a:lnSpc>
            </a:pPr>
            <a:endParaRPr lang="el-GR" sz="500" i="1" dirty="0"/>
          </a:p>
          <a:p>
            <a:pPr algn="r">
              <a:lnSpc>
                <a:spcPct val="150000"/>
              </a:lnSpc>
            </a:pPr>
            <a:r>
              <a:rPr lang="en-US" sz="2000" i="1" dirty="0">
                <a:solidFill>
                  <a:srgbClr val="FF0000"/>
                </a:solidFill>
              </a:rPr>
              <a:t>(Giddens,200</a:t>
            </a:r>
            <a:r>
              <a:rPr lang="el-GR" sz="2000" i="1" dirty="0">
                <a:solidFill>
                  <a:srgbClr val="FF0000"/>
                </a:solidFill>
              </a:rPr>
              <a:t>9</a:t>
            </a:r>
            <a:r>
              <a:rPr lang="en-US" sz="2000" i="1" dirty="0">
                <a:solidFill>
                  <a:srgbClr val="FF0000"/>
                </a:solidFill>
              </a:rPr>
              <a:t>)</a:t>
            </a:r>
            <a:endParaRPr lang="el-GR" sz="2000" i="1" dirty="0">
              <a:solidFill>
                <a:srgbClr val="FF0000"/>
              </a:solidFill>
            </a:endParaRPr>
          </a:p>
        </p:txBody>
      </p:sp>
      <p:pic>
        <p:nvPicPr>
          <p:cNvPr id="14" name="Εικόνα 13">
            <a:extLst>
              <a:ext uri="{FF2B5EF4-FFF2-40B4-BE49-F238E27FC236}">
                <a16:creationId xmlns:a16="http://schemas.microsoft.com/office/drawing/2014/main" id="{59B2B264-CD79-6BEC-DA15-F4923751690C}"/>
              </a:ext>
            </a:extLst>
          </p:cNvPr>
          <p:cNvPicPr>
            <a:picLocks noChangeAspect="1"/>
          </p:cNvPicPr>
          <p:nvPr/>
        </p:nvPicPr>
        <p:blipFill>
          <a:blip r:embed="rId3"/>
          <a:stretch>
            <a:fillRect/>
          </a:stretch>
        </p:blipFill>
        <p:spPr>
          <a:xfrm rot="20618958">
            <a:off x="1584132" y="5477623"/>
            <a:ext cx="1797064" cy="1078238"/>
          </a:xfrm>
          <a:prstGeom prst="rect">
            <a:avLst/>
          </a:prstGeom>
        </p:spPr>
      </p:pic>
    </p:spTree>
    <p:extLst>
      <p:ext uri="{BB962C8B-B14F-4D97-AF65-F5344CB8AC3E}">
        <p14:creationId xmlns:p14="http://schemas.microsoft.com/office/powerpoint/2010/main" val="3580818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53" presetClass="entr" presetSubtype="16"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4EC0E3E-F1AD-BBC3-602F-7C07646BDBC5}"/>
              </a:ext>
            </a:extLst>
          </p:cNvPr>
          <p:cNvSpPr>
            <a:spLocks noGrp="1"/>
          </p:cNvSpPr>
          <p:nvPr>
            <p:ph type="title"/>
          </p:nvPr>
        </p:nvSpPr>
        <p:spPr>
          <a:xfrm>
            <a:off x="838200" y="365126"/>
            <a:ext cx="10515600" cy="918730"/>
          </a:xfrm>
        </p:spPr>
        <p:txBody>
          <a:bodyPr/>
          <a:lstStyle/>
          <a:p>
            <a:r>
              <a:rPr lang="el-GR" u="sng" dirty="0"/>
              <a:t>Περιεχόμενα </a:t>
            </a:r>
          </a:p>
        </p:txBody>
      </p:sp>
      <p:sp>
        <p:nvSpPr>
          <p:cNvPr id="3" name="Θέση περιεχομένου 2">
            <a:extLst>
              <a:ext uri="{FF2B5EF4-FFF2-40B4-BE49-F238E27FC236}">
                <a16:creationId xmlns:a16="http://schemas.microsoft.com/office/drawing/2014/main" id="{F0DF03D7-5553-B400-EAE1-14F80197B3C9}"/>
              </a:ext>
            </a:extLst>
          </p:cNvPr>
          <p:cNvSpPr>
            <a:spLocks noGrp="1"/>
          </p:cNvSpPr>
          <p:nvPr>
            <p:ph idx="1"/>
          </p:nvPr>
        </p:nvSpPr>
        <p:spPr>
          <a:xfrm>
            <a:off x="838200" y="1283856"/>
            <a:ext cx="10515600" cy="4351338"/>
          </a:xfrm>
        </p:spPr>
        <p:txBody>
          <a:bodyPr/>
          <a:lstStyle/>
          <a:p>
            <a:pPr marL="514350" indent="-514350">
              <a:buFont typeface="+mj-lt"/>
              <a:buAutoNum type="arabicPeriod"/>
            </a:pPr>
            <a:r>
              <a:rPr lang="el-GR" dirty="0"/>
              <a:t>Κοινωνιολογία</a:t>
            </a:r>
          </a:p>
          <a:p>
            <a:pPr marL="971550" lvl="1" indent="-514350">
              <a:buFont typeface="+mj-lt"/>
              <a:buAutoNum type="romanLcPeriod"/>
            </a:pPr>
            <a:r>
              <a:rPr lang="el-GR" dirty="0"/>
              <a:t>Ποιο είναι το αντικείμενο της;</a:t>
            </a:r>
          </a:p>
          <a:p>
            <a:pPr marL="971550" lvl="1" indent="-514350">
              <a:buFont typeface="+mj-lt"/>
              <a:buAutoNum type="romanLcPeriod"/>
            </a:pPr>
            <a:r>
              <a:rPr lang="el-GR" dirty="0"/>
              <a:t>Ποιοι είναι οι πρώτοι στοχαστές της;</a:t>
            </a:r>
          </a:p>
          <a:p>
            <a:pPr marL="971550" lvl="1" indent="-514350">
              <a:buFont typeface="+mj-lt"/>
              <a:buAutoNum type="romanLcPeriod"/>
            </a:pPr>
            <a:r>
              <a:rPr lang="el-GR" dirty="0"/>
              <a:t>Πως η επιστήμη της κοινωνιολογίας μπορεί να μας βοηθήσει στην καθημερινότητά μας;</a:t>
            </a:r>
          </a:p>
          <a:p>
            <a:pPr marL="971550" lvl="1" indent="-514350">
              <a:buFont typeface="+mj-lt"/>
              <a:buAutoNum type="romanLcPeriod"/>
            </a:pPr>
            <a:endParaRPr lang="el-GR" dirty="0"/>
          </a:p>
          <a:p>
            <a:pPr marL="0" indent="0">
              <a:buNone/>
            </a:pPr>
            <a:r>
              <a:rPr lang="el-GR" dirty="0"/>
              <a:t>2. Αγροτική κοινωνιολογία</a:t>
            </a:r>
          </a:p>
          <a:p>
            <a:pPr marL="971550" lvl="1" indent="-514350">
              <a:buFont typeface="+mj-lt"/>
              <a:buAutoNum type="romanLcPeriod"/>
            </a:pPr>
            <a:r>
              <a:rPr lang="el-GR" dirty="0"/>
              <a:t>Η μελέτη της αγροτικής κοινωνίας</a:t>
            </a:r>
          </a:p>
          <a:p>
            <a:pPr marL="971550" lvl="1" indent="-514350">
              <a:buFont typeface="+mj-lt"/>
              <a:buAutoNum type="romanLcPeriod"/>
            </a:pPr>
            <a:r>
              <a:rPr lang="el-GR" dirty="0"/>
              <a:t>Η αγροτική κοινωνία στη σύγχρονη εποχή</a:t>
            </a:r>
          </a:p>
          <a:p>
            <a:pPr marL="971550" lvl="1" indent="-514350">
              <a:buFont typeface="+mj-lt"/>
              <a:buAutoNum type="romanLcPeriod"/>
            </a:pPr>
            <a:r>
              <a:rPr lang="el-GR" dirty="0"/>
              <a:t>Η εξέλιξη των αγροτικών κοινωνιών</a:t>
            </a:r>
          </a:p>
        </p:txBody>
      </p:sp>
    </p:spTree>
    <p:extLst>
      <p:ext uri="{BB962C8B-B14F-4D97-AF65-F5344CB8AC3E}">
        <p14:creationId xmlns:p14="http://schemas.microsoft.com/office/powerpoint/2010/main" val="24294359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Εικόνα 7">
            <a:extLst>
              <a:ext uri="{FF2B5EF4-FFF2-40B4-BE49-F238E27FC236}">
                <a16:creationId xmlns:a16="http://schemas.microsoft.com/office/drawing/2014/main" id="{9468F8CB-2156-440F-C265-956C35543CA1}"/>
              </a:ext>
            </a:extLst>
          </p:cNvPr>
          <p:cNvPicPr>
            <a:picLocks noChangeAspect="1"/>
          </p:cNvPicPr>
          <p:nvPr/>
        </p:nvPicPr>
        <p:blipFill>
          <a:blip r:embed="rId2"/>
          <a:stretch>
            <a:fillRect/>
          </a:stretch>
        </p:blipFill>
        <p:spPr>
          <a:xfrm rot="19689144">
            <a:off x="8325307" y="2542800"/>
            <a:ext cx="2847975" cy="3761824"/>
          </a:xfrm>
          <a:prstGeom prst="rect">
            <a:avLst/>
          </a:prstGeom>
        </p:spPr>
      </p:pic>
      <p:sp>
        <p:nvSpPr>
          <p:cNvPr id="2" name="Τίτλος 1">
            <a:extLst>
              <a:ext uri="{FF2B5EF4-FFF2-40B4-BE49-F238E27FC236}">
                <a16:creationId xmlns:a16="http://schemas.microsoft.com/office/drawing/2014/main" id="{C07B40C4-E274-B002-C616-AF3308E551E4}"/>
              </a:ext>
            </a:extLst>
          </p:cNvPr>
          <p:cNvSpPr>
            <a:spLocks noGrp="1"/>
          </p:cNvSpPr>
          <p:nvPr>
            <p:ph type="title"/>
          </p:nvPr>
        </p:nvSpPr>
        <p:spPr>
          <a:xfrm>
            <a:off x="838200" y="563088"/>
            <a:ext cx="10515600" cy="539848"/>
          </a:xfrm>
        </p:spPr>
        <p:txBody>
          <a:bodyPr>
            <a:noAutofit/>
          </a:bodyPr>
          <a:lstStyle/>
          <a:p>
            <a:pPr algn="just"/>
            <a:r>
              <a:rPr lang="el-GR" sz="3000" b="1" u="sng" dirty="0"/>
              <a:t>1. Κοινωνιολογία- </a:t>
            </a:r>
            <a:r>
              <a:rPr lang="el-GR" sz="2500" b="1" u="sng" dirty="0"/>
              <a:t>Πως μπορεί να μας βοηθήσει στην καθημερινότητά μας; </a:t>
            </a:r>
            <a:br>
              <a:rPr lang="el-GR" sz="2500" b="1" u="sng" dirty="0"/>
            </a:br>
            <a:endParaRPr lang="el-GR" sz="2500" b="1" u="sng" dirty="0"/>
          </a:p>
        </p:txBody>
      </p:sp>
      <p:sp>
        <p:nvSpPr>
          <p:cNvPr id="3" name="Θέση περιεχομένου 2">
            <a:extLst>
              <a:ext uri="{FF2B5EF4-FFF2-40B4-BE49-F238E27FC236}">
                <a16:creationId xmlns:a16="http://schemas.microsoft.com/office/drawing/2014/main" id="{5A370557-1B35-0CDE-F9DA-41C39519335D}"/>
              </a:ext>
            </a:extLst>
          </p:cNvPr>
          <p:cNvSpPr>
            <a:spLocks noGrp="1"/>
          </p:cNvSpPr>
          <p:nvPr>
            <p:ph idx="1"/>
          </p:nvPr>
        </p:nvSpPr>
        <p:spPr>
          <a:xfrm>
            <a:off x="838200" y="1238709"/>
            <a:ext cx="10515600" cy="1586878"/>
          </a:xfrm>
        </p:spPr>
        <p:txBody>
          <a:bodyPr>
            <a:normAutofit/>
          </a:bodyPr>
          <a:lstStyle/>
          <a:p>
            <a:pPr marL="571500" indent="-571500">
              <a:buFont typeface="+mj-lt"/>
              <a:buAutoNum type="romanLcPeriod"/>
            </a:pPr>
            <a:r>
              <a:rPr lang="el-GR" sz="2500" dirty="0"/>
              <a:t>Συνειδητοποίηση πολιτιστικών διαφορών</a:t>
            </a:r>
          </a:p>
          <a:p>
            <a:pPr marL="571500" indent="-571500">
              <a:buFont typeface="+mj-lt"/>
              <a:buAutoNum type="romanLcPeriod"/>
            </a:pPr>
            <a:r>
              <a:rPr lang="el-GR" sz="2500" dirty="0"/>
              <a:t>Αποτίμηση των αποτελεσμάτων των πολιτικών</a:t>
            </a:r>
          </a:p>
          <a:p>
            <a:pPr marL="571500" indent="-571500">
              <a:buFont typeface="+mj-lt"/>
              <a:buAutoNum type="romanLcPeriod"/>
            </a:pPr>
            <a:r>
              <a:rPr lang="el-GR" sz="2500" dirty="0"/>
              <a:t>Αυτοδιαφωτισμός – αυξημένη αυτοσυνειδησία                               </a:t>
            </a:r>
            <a:r>
              <a:rPr lang="en-US" sz="1800" i="1" dirty="0">
                <a:solidFill>
                  <a:srgbClr val="FF0000"/>
                </a:solidFill>
              </a:rPr>
              <a:t>(Giddens,200</a:t>
            </a:r>
            <a:r>
              <a:rPr lang="el-GR" sz="1800" i="1" dirty="0">
                <a:solidFill>
                  <a:srgbClr val="FF0000"/>
                </a:solidFill>
              </a:rPr>
              <a:t>9</a:t>
            </a:r>
            <a:r>
              <a:rPr lang="en-US" sz="1800" i="1" dirty="0">
                <a:solidFill>
                  <a:srgbClr val="FF0000"/>
                </a:solidFill>
              </a:rPr>
              <a:t>)</a:t>
            </a:r>
            <a:endParaRPr lang="el-GR" sz="1800" i="1" dirty="0">
              <a:solidFill>
                <a:srgbClr val="FF0000"/>
              </a:solidFill>
            </a:endParaRPr>
          </a:p>
        </p:txBody>
      </p:sp>
      <p:pic>
        <p:nvPicPr>
          <p:cNvPr id="6" name="Εικόνα 5">
            <a:extLst>
              <a:ext uri="{FF2B5EF4-FFF2-40B4-BE49-F238E27FC236}">
                <a16:creationId xmlns:a16="http://schemas.microsoft.com/office/drawing/2014/main" id="{B590D2A1-40C8-DF50-1C0D-6E0DC72515C0}"/>
              </a:ext>
            </a:extLst>
          </p:cNvPr>
          <p:cNvPicPr>
            <a:picLocks noChangeAspect="1"/>
          </p:cNvPicPr>
          <p:nvPr/>
        </p:nvPicPr>
        <p:blipFill>
          <a:blip r:embed="rId3"/>
          <a:stretch>
            <a:fillRect/>
          </a:stretch>
        </p:blipFill>
        <p:spPr>
          <a:xfrm rot="14023694">
            <a:off x="606876" y="3425919"/>
            <a:ext cx="3549542" cy="2442965"/>
          </a:xfrm>
          <a:prstGeom prst="rect">
            <a:avLst/>
          </a:prstGeom>
          <a:ln>
            <a:noFill/>
          </a:ln>
          <a:effectLst>
            <a:softEdge rad="112500"/>
          </a:effectLst>
        </p:spPr>
      </p:pic>
      <p:pic>
        <p:nvPicPr>
          <p:cNvPr id="7" name="Εικόνα 6">
            <a:extLst>
              <a:ext uri="{FF2B5EF4-FFF2-40B4-BE49-F238E27FC236}">
                <a16:creationId xmlns:a16="http://schemas.microsoft.com/office/drawing/2014/main" id="{583C6699-F01C-9638-BEB7-6060EBE6FA76}"/>
              </a:ext>
            </a:extLst>
          </p:cNvPr>
          <p:cNvPicPr>
            <a:picLocks noChangeAspect="1"/>
          </p:cNvPicPr>
          <p:nvPr/>
        </p:nvPicPr>
        <p:blipFill>
          <a:blip r:embed="rId4"/>
          <a:stretch>
            <a:fillRect/>
          </a:stretch>
        </p:blipFill>
        <p:spPr>
          <a:xfrm rot="19568444">
            <a:off x="4801439" y="2930405"/>
            <a:ext cx="2589122" cy="3358220"/>
          </a:xfrm>
          <a:prstGeom prst="rect">
            <a:avLst/>
          </a:prstGeom>
          <a:ln>
            <a:noFill/>
          </a:ln>
          <a:effectLst>
            <a:softEdge rad="112500"/>
          </a:effectLst>
        </p:spPr>
      </p:pic>
    </p:spTree>
    <p:extLst>
      <p:ext uri="{BB962C8B-B14F-4D97-AF65-F5344CB8AC3E}">
        <p14:creationId xmlns:p14="http://schemas.microsoft.com/office/powerpoint/2010/main" val="3651769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ircle(in)">
                                      <p:cBhvr>
                                        <p:cTn id="11" dur="2000"/>
                                        <p:tgtEl>
                                          <p:spTgt spid="7"/>
                                        </p:tgtEl>
                                      </p:cBhvr>
                                    </p:animEffect>
                                  </p:childTnLst>
                                </p:cTn>
                              </p:par>
                            </p:childTnLst>
                          </p:cTn>
                        </p:par>
                        <p:par>
                          <p:cTn id="12" fill="hold">
                            <p:stCondLst>
                              <p:cond delay="4000"/>
                            </p:stCondLst>
                            <p:childTnLst>
                              <p:par>
                                <p:cTn id="13" presetID="6" presetClass="entr" presetSubtype="16"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D2C05CE-814E-FA11-7C43-869A14CB0F3B}"/>
              </a:ext>
            </a:extLst>
          </p:cNvPr>
          <p:cNvSpPr>
            <a:spLocks noGrp="1"/>
          </p:cNvSpPr>
          <p:nvPr>
            <p:ph type="title"/>
          </p:nvPr>
        </p:nvSpPr>
        <p:spPr>
          <a:xfrm>
            <a:off x="838200" y="214883"/>
            <a:ext cx="10750485" cy="578702"/>
          </a:xfrm>
        </p:spPr>
        <p:txBody>
          <a:bodyPr>
            <a:normAutofit fontScale="90000"/>
          </a:bodyPr>
          <a:lstStyle/>
          <a:p>
            <a:pPr algn="just"/>
            <a:r>
              <a:rPr lang="el-GR" b="1" u="sng" dirty="0"/>
              <a:t>2. Αγροτική Κοινωνιολογία - </a:t>
            </a:r>
            <a:r>
              <a:rPr lang="el-GR" sz="3000" b="1" u="sng" dirty="0"/>
              <a:t>Η μελέτη της αγροτικής κοινωνίας</a:t>
            </a:r>
            <a:endParaRPr lang="el-GR" b="1" u="sng" dirty="0"/>
          </a:p>
        </p:txBody>
      </p:sp>
      <p:sp>
        <p:nvSpPr>
          <p:cNvPr id="3" name="Θέση περιεχομένου 2">
            <a:extLst>
              <a:ext uri="{FF2B5EF4-FFF2-40B4-BE49-F238E27FC236}">
                <a16:creationId xmlns:a16="http://schemas.microsoft.com/office/drawing/2014/main" id="{23D9FCBF-AF5B-F03A-540A-16B74D7EC5D6}"/>
              </a:ext>
            </a:extLst>
          </p:cNvPr>
          <p:cNvSpPr>
            <a:spLocks noGrp="1"/>
          </p:cNvSpPr>
          <p:nvPr>
            <p:ph idx="1"/>
          </p:nvPr>
        </p:nvSpPr>
        <p:spPr>
          <a:xfrm>
            <a:off x="838200" y="933254"/>
            <a:ext cx="10643647" cy="5420512"/>
          </a:xfrm>
        </p:spPr>
        <p:txBody>
          <a:bodyPr/>
          <a:lstStyle/>
          <a:p>
            <a:pPr>
              <a:buFont typeface="Wingdings" panose="05000000000000000000" pitchFamily="2" charset="2"/>
              <a:buChar char="Ø"/>
            </a:pPr>
            <a:r>
              <a:rPr lang="el-GR" dirty="0"/>
              <a:t>Γεωπονική επιστήμη </a:t>
            </a:r>
            <a:r>
              <a:rPr lang="el-GR" dirty="0">
                <a:sym typeface="Wingdings" panose="05000000000000000000" pitchFamily="2" charset="2"/>
              </a:rPr>
              <a:t> Γεωργικής επανάστασης </a:t>
            </a:r>
          </a:p>
          <a:p>
            <a:pPr marL="457200" lvl="1" indent="0">
              <a:buNone/>
            </a:pPr>
            <a:r>
              <a:rPr lang="el-GR" dirty="0">
                <a:sym typeface="Wingdings" panose="05000000000000000000" pitchFamily="2" charset="2"/>
              </a:rPr>
              <a:t>διαμέσου των εντυπωσιακών αυξήσεων στις αποδόσεις της φυτικής και της ζωικής παραγωγής. </a:t>
            </a:r>
          </a:p>
          <a:p>
            <a:pPr algn="just">
              <a:buFont typeface="Wingdings" panose="05000000000000000000" pitchFamily="2" charset="2"/>
              <a:buChar char="Ø"/>
            </a:pPr>
            <a:r>
              <a:rPr lang="el-GR" dirty="0">
                <a:sym typeface="Wingdings" panose="05000000000000000000" pitchFamily="2" charset="2"/>
              </a:rPr>
              <a:t>Η ανάπτυξη και ο εκχρηματισμός της αγροτικής οικονομίας μιας χώρας λειτούργησαν ως μέσα ανάπτυξης επιστημών με κύριο ενδιαφέρον τις σχέσεις της αγροτικής κοινωνίας με την εθνική και τη διεθνή οικονομία.</a:t>
            </a:r>
          </a:p>
          <a:p>
            <a:pPr algn="just">
              <a:buFont typeface="Wingdings" panose="05000000000000000000" pitchFamily="2" charset="2"/>
              <a:buChar char="Ø"/>
            </a:pPr>
            <a:endParaRPr lang="el-GR" dirty="0">
              <a:sym typeface="Wingdings" panose="05000000000000000000" pitchFamily="2" charset="2"/>
            </a:endParaRPr>
          </a:p>
          <a:p>
            <a:pPr algn="just">
              <a:buFont typeface="Wingdings" panose="05000000000000000000" pitchFamily="2" charset="2"/>
              <a:buChar char="Ø"/>
            </a:pPr>
            <a:r>
              <a:rPr lang="el-GR" dirty="0">
                <a:sym typeface="Wingdings" panose="05000000000000000000" pitchFamily="2" charset="2"/>
              </a:rPr>
              <a:t>Έτσι αναπτύχθηκε ο κλάδος της </a:t>
            </a:r>
          </a:p>
          <a:p>
            <a:pPr marL="0" indent="0" algn="just">
              <a:buNone/>
            </a:pPr>
            <a:r>
              <a:rPr lang="el-GR" b="1" dirty="0">
                <a:sym typeface="Wingdings" panose="05000000000000000000" pitchFamily="2" charset="2"/>
              </a:rPr>
              <a:t>     Αγροτικής Κοινωνιολογίας</a:t>
            </a:r>
          </a:p>
          <a:p>
            <a:pPr marL="0" indent="0">
              <a:buNone/>
            </a:pPr>
            <a:r>
              <a:rPr lang="el-GR" b="1" dirty="0">
                <a:sym typeface="Wingdings" panose="05000000000000000000" pitchFamily="2" charset="2"/>
              </a:rPr>
              <a:t>              </a:t>
            </a:r>
            <a:r>
              <a:rPr lang="el-GR" sz="1700" dirty="0">
                <a:solidFill>
                  <a:srgbClr val="C00000"/>
                </a:solidFill>
                <a:sym typeface="Wingdings" panose="05000000000000000000" pitchFamily="2" charset="2"/>
              </a:rPr>
              <a:t>(Δαουτόπουλος, 2005)</a:t>
            </a:r>
          </a:p>
          <a:p>
            <a:pPr>
              <a:buFont typeface="Wingdings" panose="05000000000000000000" pitchFamily="2" charset="2"/>
              <a:buChar char="Ø"/>
            </a:pPr>
            <a:endParaRPr lang="el-GR" dirty="0"/>
          </a:p>
        </p:txBody>
      </p:sp>
      <p:pic>
        <p:nvPicPr>
          <p:cNvPr id="4" name="Εικόνα 3">
            <a:extLst>
              <a:ext uri="{FF2B5EF4-FFF2-40B4-BE49-F238E27FC236}">
                <a16:creationId xmlns:a16="http://schemas.microsoft.com/office/drawing/2014/main" id="{A7743402-D465-D370-7823-01030F2E1D03}"/>
              </a:ext>
            </a:extLst>
          </p:cNvPr>
          <p:cNvPicPr>
            <a:picLocks noChangeAspect="1"/>
          </p:cNvPicPr>
          <p:nvPr/>
        </p:nvPicPr>
        <p:blipFill>
          <a:blip r:embed="rId2"/>
          <a:stretch>
            <a:fillRect/>
          </a:stretch>
        </p:blipFill>
        <p:spPr>
          <a:xfrm>
            <a:off x="7771861" y="3552888"/>
            <a:ext cx="3581939" cy="2591755"/>
          </a:xfrm>
          <a:prstGeom prst="rect">
            <a:avLst/>
          </a:prstGeom>
        </p:spPr>
      </p:pic>
      <p:sp>
        <p:nvSpPr>
          <p:cNvPr id="6" name="TextBox 5">
            <a:extLst>
              <a:ext uri="{FF2B5EF4-FFF2-40B4-BE49-F238E27FC236}">
                <a16:creationId xmlns:a16="http://schemas.microsoft.com/office/drawing/2014/main" id="{84992A93-1460-A8A4-10AC-FCB17852EE88}"/>
              </a:ext>
            </a:extLst>
          </p:cNvPr>
          <p:cNvSpPr txBox="1"/>
          <p:nvPr/>
        </p:nvSpPr>
        <p:spPr>
          <a:xfrm>
            <a:off x="5784131" y="6124103"/>
            <a:ext cx="5804554" cy="369332"/>
          </a:xfrm>
          <a:prstGeom prst="rect">
            <a:avLst/>
          </a:prstGeom>
          <a:noFill/>
        </p:spPr>
        <p:txBody>
          <a:bodyPr wrap="square">
            <a:spAutoFit/>
          </a:bodyPr>
          <a:lstStyle/>
          <a:p>
            <a:r>
              <a:rPr lang="tr-TR" dirty="0">
                <a:hlinkClick r:id="rId3"/>
              </a:rPr>
              <a:t>https://enallaktikos.gr/oi-taseis-stin-agrotiki-apascholisi-ka/</a:t>
            </a:r>
            <a:r>
              <a:rPr lang="el-GR" dirty="0"/>
              <a:t> </a:t>
            </a:r>
          </a:p>
        </p:txBody>
      </p:sp>
    </p:spTree>
    <p:extLst>
      <p:ext uri="{BB962C8B-B14F-4D97-AF65-F5344CB8AC3E}">
        <p14:creationId xmlns:p14="http://schemas.microsoft.com/office/powerpoint/2010/main" val="32396191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47CD7660-BE36-40DF-7BA9-720C9E98678B}"/>
              </a:ext>
            </a:extLst>
          </p:cNvPr>
          <p:cNvSpPr>
            <a:spLocks noGrp="1"/>
          </p:cNvSpPr>
          <p:nvPr>
            <p:ph idx="1"/>
          </p:nvPr>
        </p:nvSpPr>
        <p:spPr>
          <a:xfrm>
            <a:off x="838200" y="942680"/>
            <a:ext cx="10515600" cy="1319753"/>
          </a:xfrm>
        </p:spPr>
        <p:txBody>
          <a:bodyPr>
            <a:normAutofit/>
          </a:bodyPr>
          <a:lstStyle/>
          <a:p>
            <a:pPr marL="0" indent="0">
              <a:buNone/>
            </a:pPr>
            <a:r>
              <a:rPr lang="el-GR" dirty="0"/>
              <a:t>Αγροτική Οικονομία και Αγροτική Κοινωνική Έρευνα </a:t>
            </a:r>
            <a:r>
              <a:rPr lang="el-GR" dirty="0">
                <a:sym typeface="Wingdings" panose="05000000000000000000" pitchFamily="2" charset="2"/>
              </a:rPr>
              <a:t></a:t>
            </a:r>
          </a:p>
          <a:p>
            <a:pPr marL="457200" lvl="1" indent="0">
              <a:buNone/>
            </a:pPr>
            <a:r>
              <a:rPr lang="el-GR" dirty="0">
                <a:sym typeface="Wingdings" panose="05000000000000000000" pitchFamily="2" charset="2"/>
              </a:rPr>
              <a:t>κατανόηση των μετασχηματισμών που συμβαίνουν μέσα στην αγροτική κοινωνία και ιδίως στη γεωργία και το γεωργικό επάγγελμα  </a:t>
            </a:r>
            <a:r>
              <a:rPr lang="el-GR" sz="1800" dirty="0">
                <a:solidFill>
                  <a:srgbClr val="C00000"/>
                </a:solidFill>
                <a:sym typeface="Wingdings" panose="05000000000000000000" pitchFamily="2" charset="2"/>
              </a:rPr>
              <a:t>(Δαουτόπουλος, 2005)</a:t>
            </a:r>
            <a:endParaRPr lang="el-GR" sz="1800" dirty="0">
              <a:sym typeface="Wingdings" panose="05000000000000000000" pitchFamily="2" charset="2"/>
            </a:endParaRPr>
          </a:p>
        </p:txBody>
      </p:sp>
      <p:sp>
        <p:nvSpPr>
          <p:cNvPr id="4" name="Τίτλος 1">
            <a:extLst>
              <a:ext uri="{FF2B5EF4-FFF2-40B4-BE49-F238E27FC236}">
                <a16:creationId xmlns:a16="http://schemas.microsoft.com/office/drawing/2014/main" id="{672770FF-5EF9-9F04-4A91-63E3F390B39B}"/>
              </a:ext>
            </a:extLst>
          </p:cNvPr>
          <p:cNvSpPr>
            <a:spLocks noGrp="1"/>
          </p:cNvSpPr>
          <p:nvPr>
            <p:ph type="title"/>
          </p:nvPr>
        </p:nvSpPr>
        <p:spPr>
          <a:xfrm>
            <a:off x="838200" y="214883"/>
            <a:ext cx="10750485" cy="578702"/>
          </a:xfrm>
        </p:spPr>
        <p:txBody>
          <a:bodyPr>
            <a:normAutofit fontScale="90000"/>
          </a:bodyPr>
          <a:lstStyle/>
          <a:p>
            <a:pPr algn="just"/>
            <a:r>
              <a:rPr lang="el-GR" b="1" u="sng" dirty="0"/>
              <a:t>2. Αγροτική Κοινωνιολογία - </a:t>
            </a:r>
            <a:r>
              <a:rPr lang="el-GR" sz="3000" b="1" u="sng" dirty="0"/>
              <a:t>Η μελέτη της αγροτικής κοινωνίας</a:t>
            </a:r>
            <a:endParaRPr lang="el-GR" b="1" u="sng" dirty="0"/>
          </a:p>
        </p:txBody>
      </p:sp>
      <p:pic>
        <p:nvPicPr>
          <p:cNvPr id="5" name="Εικόνα 4">
            <a:extLst>
              <a:ext uri="{FF2B5EF4-FFF2-40B4-BE49-F238E27FC236}">
                <a16:creationId xmlns:a16="http://schemas.microsoft.com/office/drawing/2014/main" id="{AF7A94FE-C66D-5F77-A10B-46C763D70B21}"/>
              </a:ext>
            </a:extLst>
          </p:cNvPr>
          <p:cNvPicPr>
            <a:picLocks noChangeAspect="1"/>
          </p:cNvPicPr>
          <p:nvPr/>
        </p:nvPicPr>
        <p:blipFill>
          <a:blip r:embed="rId2"/>
          <a:stretch>
            <a:fillRect/>
          </a:stretch>
        </p:blipFill>
        <p:spPr>
          <a:xfrm>
            <a:off x="1508287" y="2411528"/>
            <a:ext cx="4092068" cy="2994171"/>
          </a:xfrm>
          <a:prstGeom prst="rect">
            <a:avLst/>
          </a:prstGeom>
          <a:ln>
            <a:solidFill>
              <a:srgbClr val="00B050"/>
            </a:solidFill>
          </a:ln>
        </p:spPr>
      </p:pic>
      <p:pic>
        <p:nvPicPr>
          <p:cNvPr id="6" name="Εικόνα 5">
            <a:extLst>
              <a:ext uri="{FF2B5EF4-FFF2-40B4-BE49-F238E27FC236}">
                <a16:creationId xmlns:a16="http://schemas.microsoft.com/office/drawing/2014/main" id="{7FDD3A6F-E7CA-A94B-BEE7-4EA57063E9C0}"/>
              </a:ext>
            </a:extLst>
          </p:cNvPr>
          <p:cNvPicPr>
            <a:picLocks noChangeAspect="1"/>
          </p:cNvPicPr>
          <p:nvPr/>
        </p:nvPicPr>
        <p:blipFill>
          <a:blip r:embed="rId3"/>
          <a:stretch>
            <a:fillRect/>
          </a:stretch>
        </p:blipFill>
        <p:spPr>
          <a:xfrm>
            <a:off x="5856354" y="2411528"/>
            <a:ext cx="4092068" cy="2994171"/>
          </a:xfrm>
          <a:prstGeom prst="rect">
            <a:avLst/>
          </a:prstGeom>
          <a:ln>
            <a:solidFill>
              <a:srgbClr val="00B050"/>
            </a:solidFill>
          </a:ln>
        </p:spPr>
      </p:pic>
      <p:sp>
        <p:nvSpPr>
          <p:cNvPr id="7" name="TextBox 6">
            <a:extLst>
              <a:ext uri="{FF2B5EF4-FFF2-40B4-BE49-F238E27FC236}">
                <a16:creationId xmlns:a16="http://schemas.microsoft.com/office/drawing/2014/main" id="{DDD9A7BD-76A9-A5E8-3E91-1D4799F6FE3E}"/>
              </a:ext>
            </a:extLst>
          </p:cNvPr>
          <p:cNvSpPr txBox="1"/>
          <p:nvPr/>
        </p:nvSpPr>
        <p:spPr>
          <a:xfrm>
            <a:off x="1354310" y="5472555"/>
            <a:ext cx="8872109" cy="615553"/>
          </a:xfrm>
          <a:prstGeom prst="rect">
            <a:avLst/>
          </a:prstGeom>
          <a:noFill/>
        </p:spPr>
        <p:txBody>
          <a:bodyPr wrap="none" rtlCol="0">
            <a:spAutoFit/>
          </a:bodyPr>
          <a:lstStyle/>
          <a:p>
            <a:r>
              <a:rPr lang="el-GR" sz="3400" u="sng" dirty="0">
                <a:solidFill>
                  <a:srgbClr val="00B050"/>
                </a:solidFill>
                <a:effectLst>
                  <a:outerShdw blurRad="38100" dist="38100" dir="2700000" algn="tl">
                    <a:srgbClr val="000000">
                      <a:alpha val="43137"/>
                    </a:srgbClr>
                  </a:outerShdw>
                </a:effectLst>
              </a:rPr>
              <a:t>Προαγωγή ευημερίας του αγροτικού πληθυσμού</a:t>
            </a:r>
          </a:p>
        </p:txBody>
      </p:sp>
    </p:spTree>
    <p:extLst>
      <p:ext uri="{BB962C8B-B14F-4D97-AF65-F5344CB8AC3E}">
        <p14:creationId xmlns:p14="http://schemas.microsoft.com/office/powerpoint/2010/main" val="2384170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Εικόνα 7">
            <a:extLst>
              <a:ext uri="{FF2B5EF4-FFF2-40B4-BE49-F238E27FC236}">
                <a16:creationId xmlns:a16="http://schemas.microsoft.com/office/drawing/2014/main" id="{89F1F7E3-F184-E307-0C79-77B231C06A4D}"/>
              </a:ext>
            </a:extLst>
          </p:cNvPr>
          <p:cNvPicPr>
            <a:picLocks noChangeAspect="1"/>
          </p:cNvPicPr>
          <p:nvPr/>
        </p:nvPicPr>
        <p:blipFill>
          <a:blip r:embed="rId2"/>
          <a:stretch>
            <a:fillRect/>
          </a:stretch>
        </p:blipFill>
        <p:spPr>
          <a:xfrm>
            <a:off x="2884847" y="3429000"/>
            <a:ext cx="5743575" cy="2371725"/>
          </a:xfrm>
          <a:prstGeom prst="rect">
            <a:avLst/>
          </a:prstGeom>
        </p:spPr>
      </p:pic>
      <p:sp>
        <p:nvSpPr>
          <p:cNvPr id="2" name="Τίτλος 1">
            <a:extLst>
              <a:ext uri="{FF2B5EF4-FFF2-40B4-BE49-F238E27FC236}">
                <a16:creationId xmlns:a16="http://schemas.microsoft.com/office/drawing/2014/main" id="{AD2C05CE-814E-FA11-7C43-869A14CB0F3B}"/>
              </a:ext>
            </a:extLst>
          </p:cNvPr>
          <p:cNvSpPr>
            <a:spLocks noGrp="1"/>
          </p:cNvSpPr>
          <p:nvPr>
            <p:ph type="title"/>
          </p:nvPr>
        </p:nvSpPr>
        <p:spPr>
          <a:xfrm>
            <a:off x="838200" y="214883"/>
            <a:ext cx="10750485" cy="578702"/>
          </a:xfrm>
        </p:spPr>
        <p:txBody>
          <a:bodyPr>
            <a:normAutofit fontScale="90000"/>
          </a:bodyPr>
          <a:lstStyle/>
          <a:p>
            <a:pPr algn="just"/>
            <a:r>
              <a:rPr lang="el-GR" b="1" u="sng" dirty="0"/>
              <a:t>2. Αγροτική Κοινωνιολογία - </a:t>
            </a:r>
            <a:r>
              <a:rPr lang="el-GR" sz="3000" b="1" u="sng" dirty="0"/>
              <a:t>Η μελέτη της αγροτικής κοινωνίας</a:t>
            </a:r>
            <a:endParaRPr lang="el-GR" b="1" u="sng" dirty="0"/>
          </a:p>
        </p:txBody>
      </p:sp>
      <p:sp>
        <p:nvSpPr>
          <p:cNvPr id="3" name="Θέση περιεχομένου 2">
            <a:extLst>
              <a:ext uri="{FF2B5EF4-FFF2-40B4-BE49-F238E27FC236}">
                <a16:creationId xmlns:a16="http://schemas.microsoft.com/office/drawing/2014/main" id="{23D9FCBF-AF5B-F03A-540A-16B74D7EC5D6}"/>
              </a:ext>
            </a:extLst>
          </p:cNvPr>
          <p:cNvSpPr>
            <a:spLocks noGrp="1"/>
          </p:cNvSpPr>
          <p:nvPr>
            <p:ph idx="1"/>
          </p:nvPr>
        </p:nvSpPr>
        <p:spPr>
          <a:xfrm>
            <a:off x="838200" y="933254"/>
            <a:ext cx="10643647" cy="3242820"/>
          </a:xfrm>
        </p:spPr>
        <p:txBody>
          <a:bodyPr/>
          <a:lstStyle/>
          <a:p>
            <a:pPr>
              <a:buFont typeface="Wingdings" panose="05000000000000000000" pitchFamily="2" charset="2"/>
              <a:buChar char="Ø"/>
            </a:pPr>
            <a:r>
              <a:rPr lang="el-GR" dirty="0"/>
              <a:t>Η συστηματική μελέτη της αγροτικής κοινωνίας τοποθετείται χρονικά στη διάρκεια του 20</a:t>
            </a:r>
            <a:r>
              <a:rPr lang="el-GR" baseline="30000" dirty="0">
                <a:sym typeface="Wingdings" panose="05000000000000000000" pitchFamily="2" charset="2"/>
              </a:rPr>
              <a:t>ου</a:t>
            </a:r>
            <a:r>
              <a:rPr lang="el-GR" dirty="0">
                <a:sym typeface="Wingdings" panose="05000000000000000000" pitchFamily="2" charset="2"/>
              </a:rPr>
              <a:t> αιώνα*</a:t>
            </a:r>
          </a:p>
          <a:p>
            <a:pPr>
              <a:buFont typeface="Wingdings" panose="05000000000000000000" pitchFamily="2" charset="2"/>
              <a:buChar char="Ø"/>
            </a:pPr>
            <a:endParaRPr lang="el-GR" dirty="0">
              <a:sym typeface="Wingdings" panose="05000000000000000000" pitchFamily="2" charset="2"/>
            </a:endParaRPr>
          </a:p>
          <a:p>
            <a:pPr>
              <a:buFont typeface="Wingdings" panose="05000000000000000000" pitchFamily="2" charset="2"/>
              <a:buChar char="Ø"/>
            </a:pPr>
            <a:r>
              <a:rPr lang="el-GR" dirty="0">
                <a:sym typeface="Wingdings" panose="05000000000000000000" pitchFamily="2" charset="2"/>
              </a:rPr>
              <a:t>Διακρίνεται σε 2 φάσεις: </a:t>
            </a:r>
          </a:p>
          <a:p>
            <a:pPr marL="971550" lvl="1" indent="-514350">
              <a:buFont typeface="+mj-lt"/>
              <a:buAutoNum type="romanLcPeriod"/>
            </a:pPr>
            <a:r>
              <a:rPr lang="el-GR" dirty="0">
                <a:sym typeface="Wingdings" panose="05000000000000000000" pitchFamily="2" charset="2"/>
              </a:rPr>
              <a:t>Από τις αρχές του αιώνα έως και τον Β’ Παγκόσμιο Πόλεμο</a:t>
            </a:r>
          </a:p>
          <a:p>
            <a:pPr marL="971550" lvl="1" indent="-514350">
              <a:buFont typeface="+mj-lt"/>
              <a:buAutoNum type="romanLcPeriod"/>
            </a:pPr>
            <a:r>
              <a:rPr lang="el-GR" dirty="0">
                <a:sym typeface="Wingdings" panose="05000000000000000000" pitchFamily="2" charset="2"/>
              </a:rPr>
              <a:t>Στη μεταπολεμική περίοδο</a:t>
            </a:r>
          </a:p>
          <a:p>
            <a:pPr marL="0" indent="0">
              <a:buNone/>
            </a:pPr>
            <a:r>
              <a:rPr lang="el-GR" b="1" dirty="0">
                <a:sym typeface="Wingdings" panose="05000000000000000000" pitchFamily="2" charset="2"/>
              </a:rPr>
              <a:t>     </a:t>
            </a:r>
            <a:r>
              <a:rPr lang="el-GR" sz="1700" dirty="0">
                <a:solidFill>
                  <a:srgbClr val="C00000"/>
                </a:solidFill>
                <a:sym typeface="Wingdings" panose="05000000000000000000" pitchFamily="2" charset="2"/>
              </a:rPr>
              <a:t>(Δαουτόπουλος, 2005)</a:t>
            </a:r>
          </a:p>
          <a:p>
            <a:pPr>
              <a:buFont typeface="Wingdings" panose="05000000000000000000" pitchFamily="2" charset="2"/>
              <a:buChar char="Ø"/>
            </a:pPr>
            <a:endParaRPr lang="el-GR" dirty="0"/>
          </a:p>
        </p:txBody>
      </p:sp>
      <p:sp>
        <p:nvSpPr>
          <p:cNvPr id="7" name="TextBox 6">
            <a:extLst>
              <a:ext uri="{FF2B5EF4-FFF2-40B4-BE49-F238E27FC236}">
                <a16:creationId xmlns:a16="http://schemas.microsoft.com/office/drawing/2014/main" id="{01B07823-9EA4-364D-B1D6-9638AFB0B7A8}"/>
              </a:ext>
            </a:extLst>
          </p:cNvPr>
          <p:cNvSpPr txBox="1"/>
          <p:nvPr/>
        </p:nvSpPr>
        <p:spPr>
          <a:xfrm>
            <a:off x="838200" y="5755064"/>
            <a:ext cx="4693763" cy="553998"/>
          </a:xfrm>
          <a:prstGeom prst="rect">
            <a:avLst/>
          </a:prstGeom>
          <a:noFill/>
          <a:ln>
            <a:solidFill>
              <a:schemeClr val="tx1">
                <a:lumMod val="50000"/>
                <a:lumOff val="50000"/>
              </a:schemeClr>
            </a:solidFill>
          </a:ln>
        </p:spPr>
        <p:txBody>
          <a:bodyPr wrap="square">
            <a:spAutoFit/>
          </a:bodyPr>
          <a:lstStyle/>
          <a:p>
            <a:r>
              <a:rPr lang="el-GR" sz="1500" b="0" i="0" dirty="0">
                <a:solidFill>
                  <a:srgbClr val="202124"/>
                </a:solidFill>
                <a:effectLst/>
                <a:latin typeface="Google Sans"/>
              </a:rPr>
              <a:t>* 20</a:t>
            </a:r>
            <a:r>
              <a:rPr lang="el-GR" sz="1500" b="0" i="0" baseline="30000" dirty="0">
                <a:solidFill>
                  <a:srgbClr val="202124"/>
                </a:solidFill>
                <a:effectLst/>
                <a:latin typeface="Google Sans"/>
              </a:rPr>
              <a:t>ος</a:t>
            </a:r>
            <a:r>
              <a:rPr lang="el-GR" sz="1500" b="0" i="0" dirty="0">
                <a:solidFill>
                  <a:srgbClr val="202124"/>
                </a:solidFill>
                <a:effectLst/>
                <a:latin typeface="Google Sans"/>
              </a:rPr>
              <a:t> </a:t>
            </a:r>
            <a:r>
              <a:rPr lang="el-GR" sz="1500" b="0" i="0" dirty="0">
                <a:solidFill>
                  <a:srgbClr val="040C28"/>
                </a:solidFill>
                <a:effectLst/>
                <a:latin typeface="Google Sans"/>
              </a:rPr>
              <a:t>αιώνας</a:t>
            </a:r>
            <a:r>
              <a:rPr lang="el-GR" sz="1500" dirty="0">
                <a:solidFill>
                  <a:srgbClr val="202124"/>
                </a:solidFill>
                <a:latin typeface="Google Sans"/>
              </a:rPr>
              <a:t>:</a:t>
            </a:r>
            <a:r>
              <a:rPr lang="el-GR" sz="1500" b="0" i="0" dirty="0">
                <a:solidFill>
                  <a:srgbClr val="202124"/>
                </a:solidFill>
                <a:effectLst/>
                <a:latin typeface="Google Sans"/>
              </a:rPr>
              <a:t> 1η Ιανουαρίου 1901 - 31 Δεκεμβρίου 2000</a:t>
            </a:r>
            <a:endParaRPr lang="el-GR" sz="1500" dirty="0">
              <a:solidFill>
                <a:srgbClr val="202124"/>
              </a:solidFill>
              <a:latin typeface="Google Sans"/>
            </a:endParaRPr>
          </a:p>
          <a:p>
            <a:r>
              <a:rPr lang="el-GR" sz="1500" dirty="0">
                <a:solidFill>
                  <a:srgbClr val="202124"/>
                </a:solidFill>
                <a:latin typeface="Google Sans"/>
              </a:rPr>
              <a:t>   Β’ Παγκόσμιος Πόλεμος: 1939 – 1945</a:t>
            </a:r>
          </a:p>
        </p:txBody>
      </p:sp>
    </p:spTree>
    <p:extLst>
      <p:ext uri="{BB962C8B-B14F-4D97-AF65-F5344CB8AC3E}">
        <p14:creationId xmlns:p14="http://schemas.microsoft.com/office/powerpoint/2010/main" val="23960357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Εικόνα 5">
            <a:extLst>
              <a:ext uri="{FF2B5EF4-FFF2-40B4-BE49-F238E27FC236}">
                <a16:creationId xmlns:a16="http://schemas.microsoft.com/office/drawing/2014/main" id="{61AF0800-E518-557C-104C-414420D82340}"/>
              </a:ext>
            </a:extLst>
          </p:cNvPr>
          <p:cNvPicPr>
            <a:picLocks noChangeAspect="1"/>
          </p:cNvPicPr>
          <p:nvPr/>
        </p:nvPicPr>
        <p:blipFill>
          <a:blip r:embed="rId2">
            <a:alphaModFix amt="35000"/>
          </a:blip>
          <a:stretch>
            <a:fillRect/>
          </a:stretch>
        </p:blipFill>
        <p:spPr>
          <a:xfrm>
            <a:off x="1470581" y="3899497"/>
            <a:ext cx="6693031" cy="2914568"/>
          </a:xfrm>
          <a:prstGeom prst="rect">
            <a:avLst/>
          </a:prstGeom>
          <a:ln>
            <a:noFill/>
          </a:ln>
          <a:effectLst>
            <a:softEdge rad="112500"/>
          </a:effectLst>
        </p:spPr>
      </p:pic>
      <p:sp>
        <p:nvSpPr>
          <p:cNvPr id="3" name="Θέση περιεχομένου 2">
            <a:extLst>
              <a:ext uri="{FF2B5EF4-FFF2-40B4-BE49-F238E27FC236}">
                <a16:creationId xmlns:a16="http://schemas.microsoft.com/office/drawing/2014/main" id="{5510CA7D-8AA1-8830-3F98-17EC7B26DED3}"/>
              </a:ext>
            </a:extLst>
          </p:cNvPr>
          <p:cNvSpPr>
            <a:spLocks noGrp="1"/>
          </p:cNvSpPr>
          <p:nvPr>
            <p:ph idx="1"/>
          </p:nvPr>
        </p:nvSpPr>
        <p:spPr>
          <a:xfrm>
            <a:off x="677945" y="1154781"/>
            <a:ext cx="4817883" cy="3855563"/>
          </a:xfrm>
          <a:ln>
            <a:solidFill>
              <a:schemeClr val="tx1">
                <a:lumMod val="50000"/>
                <a:lumOff val="50000"/>
              </a:schemeClr>
            </a:solidFill>
          </a:ln>
        </p:spPr>
        <p:txBody>
          <a:bodyPr/>
          <a:lstStyle/>
          <a:p>
            <a:pPr marL="0" indent="0" algn="ctr">
              <a:buNone/>
            </a:pPr>
            <a:r>
              <a:rPr lang="el-GR" sz="3400" b="1" dirty="0"/>
              <a:t>1</a:t>
            </a:r>
            <a:r>
              <a:rPr lang="el-GR" sz="3400" b="1" baseline="30000" dirty="0"/>
              <a:t>η</a:t>
            </a:r>
            <a:r>
              <a:rPr lang="el-GR" sz="3400" b="1" dirty="0"/>
              <a:t> φάση</a:t>
            </a:r>
          </a:p>
          <a:p>
            <a:pPr marL="0" indent="0">
              <a:buNone/>
            </a:pPr>
            <a:endParaRPr lang="el-GR" sz="500" dirty="0"/>
          </a:p>
          <a:p>
            <a:pPr marL="0" indent="0" algn="just">
              <a:buNone/>
            </a:pPr>
            <a:r>
              <a:rPr lang="el-GR" b="1" dirty="0"/>
              <a:t>Η.Π.Α. </a:t>
            </a:r>
            <a:r>
              <a:rPr lang="el-GR" dirty="0">
                <a:sym typeface="Wingdings" panose="05000000000000000000" pitchFamily="2" charset="2"/>
              </a:rPr>
              <a:t> ανάπτυξη του επιστημονικού κλάδου της Αγροτικής Κοινωνιολογίας</a:t>
            </a:r>
          </a:p>
          <a:p>
            <a:pPr marL="0" indent="0">
              <a:buNone/>
            </a:pPr>
            <a:endParaRPr lang="el-GR" dirty="0">
              <a:sym typeface="Wingdings" panose="05000000000000000000" pitchFamily="2" charset="2"/>
            </a:endParaRPr>
          </a:p>
          <a:p>
            <a:pPr marL="0" indent="0" algn="just">
              <a:buNone/>
            </a:pPr>
            <a:r>
              <a:rPr lang="el-GR" b="1" dirty="0">
                <a:sym typeface="Wingdings" panose="05000000000000000000" pitchFamily="2" charset="2"/>
              </a:rPr>
              <a:t>Ευρώπη</a:t>
            </a:r>
            <a:r>
              <a:rPr lang="el-GR" dirty="0">
                <a:sym typeface="Wingdings" panose="05000000000000000000" pitchFamily="2" charset="2"/>
              </a:rPr>
              <a:t> αγροτική οικονομία, ανθρωπογεωγραφία, ανθρωπολογία κ.α.</a:t>
            </a:r>
            <a:endParaRPr lang="el-GR" dirty="0"/>
          </a:p>
        </p:txBody>
      </p:sp>
      <p:sp>
        <p:nvSpPr>
          <p:cNvPr id="4" name="Τίτλος 1">
            <a:extLst>
              <a:ext uri="{FF2B5EF4-FFF2-40B4-BE49-F238E27FC236}">
                <a16:creationId xmlns:a16="http://schemas.microsoft.com/office/drawing/2014/main" id="{639C7EBF-5B93-B5DE-0B1A-1C1289532E93}"/>
              </a:ext>
            </a:extLst>
          </p:cNvPr>
          <p:cNvSpPr>
            <a:spLocks noGrp="1"/>
          </p:cNvSpPr>
          <p:nvPr>
            <p:ph type="title"/>
          </p:nvPr>
        </p:nvSpPr>
        <p:spPr>
          <a:xfrm>
            <a:off x="838200" y="391686"/>
            <a:ext cx="10750485" cy="578702"/>
          </a:xfrm>
        </p:spPr>
        <p:txBody>
          <a:bodyPr>
            <a:normAutofit fontScale="90000"/>
          </a:bodyPr>
          <a:lstStyle/>
          <a:p>
            <a:pPr algn="just"/>
            <a:r>
              <a:rPr lang="el-GR" b="1" u="sng" dirty="0"/>
              <a:t>2. Αγροτική Κοινωνιολογία - </a:t>
            </a:r>
            <a:r>
              <a:rPr lang="el-GR" sz="3000" b="1" u="sng" dirty="0"/>
              <a:t>Η μελέτη της αγροτικής κοινωνίας</a:t>
            </a:r>
            <a:endParaRPr lang="el-GR" b="1" u="sng" dirty="0"/>
          </a:p>
        </p:txBody>
      </p:sp>
      <p:sp>
        <p:nvSpPr>
          <p:cNvPr id="5" name="Θέση περιεχομένου 2">
            <a:extLst>
              <a:ext uri="{FF2B5EF4-FFF2-40B4-BE49-F238E27FC236}">
                <a16:creationId xmlns:a16="http://schemas.microsoft.com/office/drawing/2014/main" id="{3848BE75-3F3E-4DFB-7F18-EECECED60A20}"/>
              </a:ext>
            </a:extLst>
          </p:cNvPr>
          <p:cNvSpPr txBox="1">
            <a:spLocks/>
          </p:cNvSpPr>
          <p:nvPr/>
        </p:nvSpPr>
        <p:spPr>
          <a:xfrm>
            <a:off x="6547306" y="1154780"/>
            <a:ext cx="4817883" cy="3855563"/>
          </a:xfrm>
          <a:prstGeom prst="rect">
            <a:avLst/>
          </a:prstGeom>
          <a:ln>
            <a:solidFill>
              <a:schemeClr val="tx1">
                <a:lumMod val="50000"/>
                <a:lumOff val="50000"/>
              </a:schemeClr>
            </a:solidFill>
          </a:ln>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l-GR" sz="3400" b="1" dirty="0"/>
              <a:t>2</a:t>
            </a:r>
            <a:r>
              <a:rPr lang="el-GR" sz="3400" b="1" baseline="30000" dirty="0"/>
              <a:t>η</a:t>
            </a:r>
            <a:r>
              <a:rPr lang="el-GR" sz="3400" b="1" dirty="0"/>
              <a:t> φάση</a:t>
            </a:r>
          </a:p>
          <a:p>
            <a:pPr marL="0" indent="0">
              <a:buFont typeface="Arial" panose="020B0604020202020204" pitchFamily="34" charset="0"/>
              <a:buNone/>
            </a:pPr>
            <a:endParaRPr lang="el-GR" sz="500" dirty="0"/>
          </a:p>
          <a:p>
            <a:pPr marL="0" indent="0" algn="just">
              <a:buFont typeface="Arial" panose="020B0604020202020204" pitchFamily="34" charset="0"/>
              <a:buNone/>
            </a:pPr>
            <a:r>
              <a:rPr lang="el-GR" b="1" dirty="0"/>
              <a:t>Η.Π.Α. και Ευρώπη </a:t>
            </a:r>
            <a:r>
              <a:rPr lang="el-GR" dirty="0">
                <a:sym typeface="Wingdings" panose="05000000000000000000" pitchFamily="2" charset="2"/>
              </a:rPr>
              <a:t> συμβολή της Αγροτικής Κοινωνιολογίας στη μελέτη των κοινωνικών προβλημάτων του αγροτικού χώρου.</a:t>
            </a:r>
          </a:p>
          <a:p>
            <a:pPr marL="0" indent="0" algn="just">
              <a:buFont typeface="Arial" panose="020B0604020202020204" pitchFamily="34" charset="0"/>
              <a:buNone/>
            </a:pPr>
            <a:r>
              <a:rPr lang="el-GR" dirty="0">
                <a:sym typeface="Wingdings" panose="05000000000000000000" pitchFamily="2" charset="2"/>
              </a:rPr>
              <a:t>Ιδιάζουσας σημασίας η κοινωνική έρευνα σε αναπτυσσόμενες χώρες και στον Τρίτο Κόσμο.</a:t>
            </a:r>
          </a:p>
        </p:txBody>
      </p:sp>
      <p:sp>
        <p:nvSpPr>
          <p:cNvPr id="8" name="TextBox 7">
            <a:extLst>
              <a:ext uri="{FF2B5EF4-FFF2-40B4-BE49-F238E27FC236}">
                <a16:creationId xmlns:a16="http://schemas.microsoft.com/office/drawing/2014/main" id="{2566D103-7671-C55F-1AF1-3342519455A7}"/>
              </a:ext>
            </a:extLst>
          </p:cNvPr>
          <p:cNvSpPr txBox="1"/>
          <p:nvPr/>
        </p:nvSpPr>
        <p:spPr>
          <a:xfrm>
            <a:off x="8590176" y="6366962"/>
            <a:ext cx="2597480" cy="369332"/>
          </a:xfrm>
          <a:prstGeom prst="rect">
            <a:avLst/>
          </a:prstGeom>
          <a:noFill/>
        </p:spPr>
        <p:txBody>
          <a:bodyPr wrap="square">
            <a:spAutoFit/>
          </a:bodyPr>
          <a:lstStyle/>
          <a:p>
            <a:r>
              <a:rPr lang="el-GR" b="1" dirty="0">
                <a:sym typeface="Wingdings" panose="05000000000000000000" pitchFamily="2" charset="2"/>
              </a:rPr>
              <a:t> </a:t>
            </a:r>
            <a:r>
              <a:rPr lang="el-GR" sz="1800" dirty="0">
                <a:solidFill>
                  <a:srgbClr val="C00000"/>
                </a:solidFill>
                <a:sym typeface="Wingdings" panose="05000000000000000000" pitchFamily="2" charset="2"/>
              </a:rPr>
              <a:t>(Δαουτόπουλος, 2005)</a:t>
            </a:r>
            <a:endParaRPr lang="el-GR" dirty="0"/>
          </a:p>
        </p:txBody>
      </p:sp>
    </p:spTree>
    <p:extLst>
      <p:ext uri="{BB962C8B-B14F-4D97-AF65-F5344CB8AC3E}">
        <p14:creationId xmlns:p14="http://schemas.microsoft.com/office/powerpoint/2010/main" val="19089894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67E79385-F52D-BAF1-1F94-A0EC5D1244B3}"/>
              </a:ext>
            </a:extLst>
          </p:cNvPr>
          <p:cNvPicPr>
            <a:picLocks noChangeAspect="1"/>
          </p:cNvPicPr>
          <p:nvPr/>
        </p:nvPicPr>
        <p:blipFill rotWithShape="1">
          <a:blip r:embed="rId2"/>
          <a:srcRect r="18323"/>
          <a:stretch/>
        </p:blipFill>
        <p:spPr>
          <a:xfrm>
            <a:off x="7871382" y="1393883"/>
            <a:ext cx="3878344" cy="49873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Θέση περιεχομένου 2">
            <a:extLst>
              <a:ext uri="{FF2B5EF4-FFF2-40B4-BE49-F238E27FC236}">
                <a16:creationId xmlns:a16="http://schemas.microsoft.com/office/drawing/2014/main" id="{B307B4B7-0C03-5726-65A4-BBD6DCB5FDE2}"/>
              </a:ext>
            </a:extLst>
          </p:cNvPr>
          <p:cNvSpPr>
            <a:spLocks noGrp="1"/>
          </p:cNvSpPr>
          <p:nvPr>
            <p:ph idx="1"/>
          </p:nvPr>
        </p:nvSpPr>
        <p:spPr>
          <a:xfrm>
            <a:off x="838200" y="1139597"/>
            <a:ext cx="8004142" cy="5495925"/>
          </a:xfrm>
        </p:spPr>
        <p:txBody>
          <a:bodyPr>
            <a:normAutofit/>
          </a:bodyPr>
          <a:lstStyle/>
          <a:p>
            <a:pPr marL="0" indent="0" algn="just">
              <a:buNone/>
            </a:pPr>
            <a:r>
              <a:rPr lang="el-GR" sz="2400" b="1" dirty="0">
                <a:solidFill>
                  <a:srgbClr val="0070C0"/>
                </a:solidFill>
              </a:rPr>
              <a:t>Στην Ελλάδα…</a:t>
            </a:r>
          </a:p>
          <a:p>
            <a:pPr algn="just">
              <a:buFont typeface="Wingdings" panose="05000000000000000000" pitchFamily="2" charset="2"/>
              <a:buChar char="§"/>
            </a:pPr>
            <a:r>
              <a:rPr lang="el-GR" sz="2400" dirty="0"/>
              <a:t>Μελέτη του αγροτικού χώρου από κοινωνικής πλευράς από το </a:t>
            </a:r>
            <a:r>
              <a:rPr lang="el-GR" sz="2400" b="1" dirty="0"/>
              <a:t>1950</a:t>
            </a:r>
          </a:p>
          <a:p>
            <a:pPr algn="just">
              <a:buFont typeface="Wingdings" panose="05000000000000000000" pitchFamily="2" charset="2"/>
              <a:buChar char="§"/>
            </a:pPr>
            <a:r>
              <a:rPr lang="el-GR" sz="2400" dirty="0"/>
              <a:t>Συνέβαλε το </a:t>
            </a:r>
            <a:r>
              <a:rPr lang="el-GR" sz="2400" b="1" dirty="0">
                <a:hlinkClick r:id="rId3"/>
              </a:rPr>
              <a:t>Εθνικό Κέντρο Κοινωνικών Ερευνών</a:t>
            </a:r>
            <a:r>
              <a:rPr lang="el-GR" sz="2400" dirty="0"/>
              <a:t>, από το 1960</a:t>
            </a:r>
          </a:p>
          <a:p>
            <a:pPr algn="just">
              <a:buFont typeface="Wingdings" panose="05000000000000000000" pitchFamily="2" charset="2"/>
              <a:buChar char="§"/>
            </a:pPr>
            <a:r>
              <a:rPr lang="el-GR" sz="2400" b="1" dirty="0"/>
              <a:t>Μελετητές</a:t>
            </a:r>
            <a:r>
              <a:rPr lang="el-GR" sz="2400" dirty="0"/>
              <a:t>: κοινωνικοί ανθρωπολόγοι, ανθρωπογεωγράφοι και κοινωνιολόγοι </a:t>
            </a:r>
            <a:r>
              <a:rPr lang="el-GR" sz="2000" i="1" dirty="0"/>
              <a:t>(κυρίως ξένοι και έπειτα ακολούθησαν και Έλληνες)</a:t>
            </a:r>
          </a:p>
          <a:p>
            <a:pPr algn="just">
              <a:buFont typeface="Wingdings" panose="05000000000000000000" pitchFamily="2" charset="2"/>
              <a:buChar char="§"/>
            </a:pPr>
            <a:r>
              <a:rPr lang="el-GR" sz="2400" dirty="0"/>
              <a:t>Από το μεγαλύτερο μέρος αυτών των ερευνών λείπει η </a:t>
            </a:r>
            <a:r>
              <a:rPr lang="el-GR" sz="2400" b="1" dirty="0"/>
              <a:t>ιστορική διάσταση</a:t>
            </a:r>
            <a:r>
              <a:rPr lang="el-GR" sz="2400" dirty="0"/>
              <a:t> καθώς…</a:t>
            </a:r>
            <a:endParaRPr lang="el-GR" sz="2400" b="1" dirty="0"/>
          </a:p>
          <a:p>
            <a:pPr marL="457200" lvl="1" indent="0" algn="just">
              <a:buNone/>
            </a:pPr>
            <a:r>
              <a:rPr lang="el-GR" sz="2000" dirty="0"/>
              <a:t>η πλειονότητα των μελετών αφορούν εμπειρικές, επιτόπιες έρευνες διαμέσου ερωτηματολογίων, συνεντεύξεων, παρατήρησης κ.α., με τη συμμετοχή ή όχι των ίδιων των ερευνητών (Λαμπίρη - Δημάκη, 1984)</a:t>
            </a:r>
          </a:p>
        </p:txBody>
      </p:sp>
      <p:sp>
        <p:nvSpPr>
          <p:cNvPr id="4" name="Τίτλος 1">
            <a:extLst>
              <a:ext uri="{FF2B5EF4-FFF2-40B4-BE49-F238E27FC236}">
                <a16:creationId xmlns:a16="http://schemas.microsoft.com/office/drawing/2014/main" id="{AF1E430F-C534-FAE4-294C-B226953B68A4}"/>
              </a:ext>
            </a:extLst>
          </p:cNvPr>
          <p:cNvSpPr>
            <a:spLocks noGrp="1"/>
          </p:cNvSpPr>
          <p:nvPr>
            <p:ph type="title"/>
          </p:nvPr>
        </p:nvSpPr>
        <p:spPr>
          <a:xfrm>
            <a:off x="838200" y="391686"/>
            <a:ext cx="10750485" cy="578702"/>
          </a:xfrm>
        </p:spPr>
        <p:txBody>
          <a:bodyPr>
            <a:normAutofit fontScale="90000"/>
          </a:bodyPr>
          <a:lstStyle/>
          <a:p>
            <a:pPr algn="just"/>
            <a:r>
              <a:rPr lang="el-GR" b="1" u="sng" dirty="0"/>
              <a:t>2. Αγροτική Κοινωνιολογία - </a:t>
            </a:r>
            <a:r>
              <a:rPr lang="el-GR" sz="3000" b="1" u="sng" dirty="0"/>
              <a:t>Η μελέτη της αγροτικής κοινωνίας</a:t>
            </a:r>
            <a:endParaRPr lang="el-GR" b="1" u="sng" dirty="0"/>
          </a:p>
        </p:txBody>
      </p:sp>
      <p:sp>
        <p:nvSpPr>
          <p:cNvPr id="6" name="TextBox 5">
            <a:extLst>
              <a:ext uri="{FF2B5EF4-FFF2-40B4-BE49-F238E27FC236}">
                <a16:creationId xmlns:a16="http://schemas.microsoft.com/office/drawing/2014/main" id="{33C64F27-B329-0C59-19E5-4C07658028D7}"/>
              </a:ext>
            </a:extLst>
          </p:cNvPr>
          <p:cNvSpPr txBox="1"/>
          <p:nvPr/>
        </p:nvSpPr>
        <p:spPr>
          <a:xfrm>
            <a:off x="8590176" y="6366962"/>
            <a:ext cx="2597480" cy="369332"/>
          </a:xfrm>
          <a:prstGeom prst="rect">
            <a:avLst/>
          </a:prstGeom>
          <a:noFill/>
        </p:spPr>
        <p:txBody>
          <a:bodyPr wrap="square">
            <a:spAutoFit/>
          </a:bodyPr>
          <a:lstStyle/>
          <a:p>
            <a:r>
              <a:rPr lang="el-GR" b="1" dirty="0">
                <a:sym typeface="Wingdings" panose="05000000000000000000" pitchFamily="2" charset="2"/>
              </a:rPr>
              <a:t> </a:t>
            </a:r>
            <a:r>
              <a:rPr lang="el-GR" sz="1800" dirty="0">
                <a:solidFill>
                  <a:srgbClr val="C00000"/>
                </a:solidFill>
                <a:sym typeface="Wingdings" panose="05000000000000000000" pitchFamily="2" charset="2"/>
              </a:rPr>
              <a:t>(Δαουτόπουλος, 2005)</a:t>
            </a:r>
            <a:endParaRPr lang="el-GR" dirty="0"/>
          </a:p>
        </p:txBody>
      </p:sp>
    </p:spTree>
    <p:extLst>
      <p:ext uri="{BB962C8B-B14F-4D97-AF65-F5344CB8AC3E}">
        <p14:creationId xmlns:p14="http://schemas.microsoft.com/office/powerpoint/2010/main" val="721952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additive="base">
                                        <p:cTn id="16"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grpId="0" nodeType="after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grpId="0" nodeType="after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8" fill="hold">
                            <p:stCondLst>
                              <p:cond delay="2500"/>
                            </p:stCondLst>
                            <p:childTnLst>
                              <p:par>
                                <p:cTn id="29" presetID="2" presetClass="entr" presetSubtype="4"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33" fill="hold">
                            <p:stCondLst>
                              <p:cond delay="3000"/>
                            </p:stCondLst>
                            <p:childTnLst>
                              <p:par>
                                <p:cTn id="34" presetID="2" presetClass="entr" presetSubtype="4" fill="hold" grpId="0" nodeType="after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 calcmode="lin" valueType="num">
                                      <p:cBhvr additive="base">
                                        <p:cTn id="36"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D2C05CE-814E-FA11-7C43-869A14CB0F3B}"/>
              </a:ext>
            </a:extLst>
          </p:cNvPr>
          <p:cNvSpPr>
            <a:spLocks noGrp="1"/>
          </p:cNvSpPr>
          <p:nvPr>
            <p:ph type="title"/>
          </p:nvPr>
        </p:nvSpPr>
        <p:spPr>
          <a:xfrm>
            <a:off x="838200" y="377073"/>
            <a:ext cx="10750485" cy="988667"/>
          </a:xfrm>
        </p:spPr>
        <p:txBody>
          <a:bodyPr>
            <a:noAutofit/>
          </a:bodyPr>
          <a:lstStyle/>
          <a:p>
            <a:r>
              <a:rPr lang="el-GR" sz="3400" b="1" u="sng" dirty="0"/>
              <a:t>2. Αγροτική Κοινωνιολογία – </a:t>
            </a:r>
            <a:br>
              <a:rPr lang="en-US" sz="3400" b="1" u="sng" dirty="0"/>
            </a:br>
            <a:r>
              <a:rPr lang="el-GR" sz="3400" b="1" u="sng" dirty="0"/>
              <a:t>Η αγροτική κοινωνία στη σύγχρονη εποχή</a:t>
            </a:r>
          </a:p>
        </p:txBody>
      </p:sp>
      <p:sp>
        <p:nvSpPr>
          <p:cNvPr id="3" name="Θέση περιεχομένου 2">
            <a:extLst>
              <a:ext uri="{FF2B5EF4-FFF2-40B4-BE49-F238E27FC236}">
                <a16:creationId xmlns:a16="http://schemas.microsoft.com/office/drawing/2014/main" id="{23D9FCBF-AF5B-F03A-540A-16B74D7EC5D6}"/>
              </a:ext>
            </a:extLst>
          </p:cNvPr>
          <p:cNvSpPr>
            <a:spLocks noGrp="1"/>
          </p:cNvSpPr>
          <p:nvPr>
            <p:ph idx="1"/>
          </p:nvPr>
        </p:nvSpPr>
        <p:spPr>
          <a:xfrm>
            <a:off x="838199" y="1602556"/>
            <a:ext cx="10750484" cy="490196"/>
          </a:xfrm>
        </p:spPr>
        <p:txBody>
          <a:bodyPr/>
          <a:lstStyle/>
          <a:p>
            <a:pPr marL="0" indent="0">
              <a:buNone/>
            </a:pPr>
            <a:r>
              <a:rPr lang="el-GR" dirty="0"/>
              <a:t>«Εκσυγχρονισμός και αλλαγές των αγροτικών κοινωνιών»</a:t>
            </a:r>
          </a:p>
        </p:txBody>
      </p:sp>
      <p:pic>
        <p:nvPicPr>
          <p:cNvPr id="1026" name="Picture 2" descr="Από την αγροτική οικογένεια στην παγκοσμιοποίηση - ΤΟ ΒΗΜΑ">
            <a:extLst>
              <a:ext uri="{FF2B5EF4-FFF2-40B4-BE49-F238E27FC236}">
                <a16:creationId xmlns:a16="http://schemas.microsoft.com/office/drawing/2014/main" id="{834FCC13-67F8-B9C0-7516-486AB39F1D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3233" y="2092753"/>
            <a:ext cx="4916902" cy="3723586"/>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pic>
        <p:nvPicPr>
          <p:cNvPr id="4" name="Εικόνα 3">
            <a:extLst>
              <a:ext uri="{FF2B5EF4-FFF2-40B4-BE49-F238E27FC236}">
                <a16:creationId xmlns:a16="http://schemas.microsoft.com/office/drawing/2014/main" id="{AFFF50EA-76A0-7E1D-6EED-DC9707DB69A7}"/>
              </a:ext>
            </a:extLst>
          </p:cNvPr>
          <p:cNvPicPr>
            <a:picLocks noChangeAspect="1"/>
          </p:cNvPicPr>
          <p:nvPr/>
        </p:nvPicPr>
        <p:blipFill>
          <a:blip r:embed="rId3"/>
          <a:stretch>
            <a:fillRect/>
          </a:stretch>
        </p:blipFill>
        <p:spPr>
          <a:xfrm>
            <a:off x="6201867" y="2092752"/>
            <a:ext cx="4916900" cy="3723587"/>
          </a:xfrm>
          <a:prstGeom prst="rect">
            <a:avLst/>
          </a:prstGeom>
        </p:spPr>
      </p:pic>
      <p:cxnSp>
        <p:nvCxnSpPr>
          <p:cNvPr id="6" name="Ευθύγραμμο βέλος σύνδεσης 5">
            <a:extLst>
              <a:ext uri="{FF2B5EF4-FFF2-40B4-BE49-F238E27FC236}">
                <a16:creationId xmlns:a16="http://schemas.microsoft.com/office/drawing/2014/main" id="{9F30C126-E9B5-E2AC-E7BE-055E9258DDB7}"/>
              </a:ext>
            </a:extLst>
          </p:cNvPr>
          <p:cNvCxnSpPr>
            <a:cxnSpLocks/>
          </p:cNvCxnSpPr>
          <p:nvPr/>
        </p:nvCxnSpPr>
        <p:spPr>
          <a:xfrm>
            <a:off x="1073233" y="5816339"/>
            <a:ext cx="10515450" cy="0"/>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B99CADE-B025-7F40-5E4A-3F64856FE94A}"/>
              </a:ext>
            </a:extLst>
          </p:cNvPr>
          <p:cNvSpPr txBox="1"/>
          <p:nvPr/>
        </p:nvSpPr>
        <p:spPr>
          <a:xfrm>
            <a:off x="8590176" y="6366962"/>
            <a:ext cx="2597480" cy="369332"/>
          </a:xfrm>
          <a:prstGeom prst="rect">
            <a:avLst/>
          </a:prstGeom>
          <a:noFill/>
        </p:spPr>
        <p:txBody>
          <a:bodyPr wrap="square">
            <a:spAutoFit/>
          </a:bodyPr>
          <a:lstStyle/>
          <a:p>
            <a:r>
              <a:rPr lang="el-GR" b="1" dirty="0">
                <a:sym typeface="Wingdings" panose="05000000000000000000" pitchFamily="2" charset="2"/>
              </a:rPr>
              <a:t> </a:t>
            </a:r>
            <a:r>
              <a:rPr lang="el-GR" sz="1800" dirty="0">
                <a:solidFill>
                  <a:srgbClr val="C00000"/>
                </a:solidFill>
                <a:sym typeface="Wingdings" panose="05000000000000000000" pitchFamily="2" charset="2"/>
              </a:rPr>
              <a:t>(Δαουτόπουλος, 2005)</a:t>
            </a:r>
            <a:endParaRPr lang="el-GR" dirty="0"/>
          </a:p>
        </p:txBody>
      </p:sp>
    </p:spTree>
    <p:extLst>
      <p:ext uri="{BB962C8B-B14F-4D97-AF65-F5344CB8AC3E}">
        <p14:creationId xmlns:p14="http://schemas.microsoft.com/office/powerpoint/2010/main" val="521243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6" presetClass="entr" presetSubtype="16" fill="hold" nodeType="after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circle(in)">
                                      <p:cBhvr>
                                        <p:cTn id="12" dur="2000"/>
                                        <p:tgtEl>
                                          <p:spTgt spid="1026"/>
                                        </p:tgtEl>
                                      </p:cBhvr>
                                    </p:animEffect>
                                  </p:childTnLst>
                                </p:cTn>
                              </p:par>
                            </p:childTnLst>
                          </p:cTn>
                        </p:par>
                        <p:par>
                          <p:cTn id="13" fill="hold">
                            <p:stCondLst>
                              <p:cond delay="2500"/>
                            </p:stCondLst>
                            <p:childTnLst>
                              <p:par>
                                <p:cTn id="14" presetID="6" presetClass="entr" presetSubtype="16"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ircle(in)">
                                      <p:cBhvr>
                                        <p:cTn id="1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D2C05CE-814E-FA11-7C43-869A14CB0F3B}"/>
              </a:ext>
            </a:extLst>
          </p:cNvPr>
          <p:cNvSpPr>
            <a:spLocks noGrp="1"/>
          </p:cNvSpPr>
          <p:nvPr>
            <p:ph type="title"/>
          </p:nvPr>
        </p:nvSpPr>
        <p:spPr>
          <a:xfrm>
            <a:off x="838200" y="377073"/>
            <a:ext cx="10750485" cy="988667"/>
          </a:xfrm>
        </p:spPr>
        <p:txBody>
          <a:bodyPr>
            <a:noAutofit/>
          </a:bodyPr>
          <a:lstStyle/>
          <a:p>
            <a:r>
              <a:rPr lang="el-GR" sz="3400" b="1" u="sng" dirty="0"/>
              <a:t>2. Αγροτική Κοινωνιολογία – </a:t>
            </a:r>
            <a:br>
              <a:rPr lang="en-US" sz="3400" b="1" u="sng" dirty="0"/>
            </a:br>
            <a:r>
              <a:rPr lang="el-GR" sz="3400" b="1" u="sng" dirty="0"/>
              <a:t>Η αγροτική κοινωνία στη σύγχρονη εποχή</a:t>
            </a:r>
          </a:p>
        </p:txBody>
      </p:sp>
      <p:sp>
        <p:nvSpPr>
          <p:cNvPr id="3" name="Θέση περιεχομένου 2">
            <a:extLst>
              <a:ext uri="{FF2B5EF4-FFF2-40B4-BE49-F238E27FC236}">
                <a16:creationId xmlns:a16="http://schemas.microsoft.com/office/drawing/2014/main" id="{23D9FCBF-AF5B-F03A-540A-16B74D7EC5D6}"/>
              </a:ext>
            </a:extLst>
          </p:cNvPr>
          <p:cNvSpPr>
            <a:spLocks noGrp="1"/>
          </p:cNvSpPr>
          <p:nvPr>
            <p:ph idx="1"/>
          </p:nvPr>
        </p:nvSpPr>
        <p:spPr>
          <a:xfrm>
            <a:off x="838199" y="1602555"/>
            <a:ext cx="10750484" cy="2121033"/>
          </a:xfrm>
          <a:ln>
            <a:solidFill>
              <a:srgbClr val="00B050"/>
            </a:solidFill>
          </a:ln>
        </p:spPr>
        <p:txBody>
          <a:bodyPr/>
          <a:lstStyle/>
          <a:p>
            <a:pPr marL="0" indent="0">
              <a:buNone/>
            </a:pPr>
            <a:r>
              <a:rPr lang="el-GR" u="sng" dirty="0">
                <a:effectLst>
                  <a:outerShdw blurRad="38100" dist="38100" dir="2700000" algn="tl">
                    <a:srgbClr val="000000">
                      <a:alpha val="43137"/>
                    </a:srgbClr>
                  </a:outerShdw>
                </a:effectLst>
              </a:rPr>
              <a:t>Εκσυγχρονισμός και αλλαγές των αγροτικών κοινωνιών:</a:t>
            </a:r>
          </a:p>
          <a:p>
            <a:pPr marL="514350" indent="-514350">
              <a:buFont typeface="+mj-lt"/>
              <a:buAutoNum type="arabicPeriod"/>
            </a:pPr>
            <a:r>
              <a:rPr lang="el-GR" dirty="0"/>
              <a:t>Λήψη μέτρων πολιτικής και τιμών </a:t>
            </a:r>
            <a:r>
              <a:rPr lang="el-GR" dirty="0">
                <a:sym typeface="Wingdings" panose="05000000000000000000" pitchFamily="2" charset="2"/>
              </a:rPr>
              <a:t> γεωργικό εισόδημα</a:t>
            </a:r>
          </a:p>
          <a:p>
            <a:pPr marL="514350" indent="-514350">
              <a:buFont typeface="+mj-lt"/>
              <a:buAutoNum type="arabicPeriod"/>
            </a:pPr>
            <a:r>
              <a:rPr lang="el-GR" dirty="0">
                <a:sym typeface="Wingdings" panose="05000000000000000000" pitchFamily="2" charset="2"/>
              </a:rPr>
              <a:t>Μέτρα βελτίωσης συνθηκών τεχνικής υποδομής στην ύπαιθρο</a:t>
            </a:r>
          </a:p>
          <a:p>
            <a:pPr marL="0" indent="0">
              <a:buNone/>
            </a:pPr>
            <a:r>
              <a:rPr lang="el-GR" dirty="0">
                <a:sym typeface="Wingdings" panose="05000000000000000000" pitchFamily="2" charset="2"/>
              </a:rPr>
              <a:t>      (οδικό δίκτυο, αρδευτικά, ηλεκτροδότηση κ.α.)</a:t>
            </a:r>
          </a:p>
        </p:txBody>
      </p:sp>
      <p:pic>
        <p:nvPicPr>
          <p:cNvPr id="5" name="Εικόνα 4">
            <a:extLst>
              <a:ext uri="{FF2B5EF4-FFF2-40B4-BE49-F238E27FC236}">
                <a16:creationId xmlns:a16="http://schemas.microsoft.com/office/drawing/2014/main" id="{1E77B97E-83D9-60D3-B7E5-39056D935C7F}"/>
              </a:ext>
            </a:extLst>
          </p:cNvPr>
          <p:cNvPicPr>
            <a:picLocks noChangeAspect="1"/>
          </p:cNvPicPr>
          <p:nvPr/>
        </p:nvPicPr>
        <p:blipFill>
          <a:blip r:embed="rId2">
            <a:alphaModFix amt="50000"/>
          </a:blip>
          <a:stretch>
            <a:fillRect/>
          </a:stretch>
        </p:blipFill>
        <p:spPr>
          <a:xfrm>
            <a:off x="5959163" y="3643362"/>
            <a:ext cx="6232837" cy="3214638"/>
          </a:xfrm>
          <a:prstGeom prst="rect">
            <a:avLst/>
          </a:prstGeom>
          <a:ln>
            <a:noFill/>
          </a:ln>
          <a:effectLst>
            <a:softEdge rad="112500"/>
          </a:effectLst>
        </p:spPr>
      </p:pic>
      <p:sp>
        <p:nvSpPr>
          <p:cNvPr id="7" name="TextBox 6">
            <a:extLst>
              <a:ext uri="{FF2B5EF4-FFF2-40B4-BE49-F238E27FC236}">
                <a16:creationId xmlns:a16="http://schemas.microsoft.com/office/drawing/2014/main" id="{107F3D49-C897-0C5B-0C0D-06B8ACE84F5D}"/>
              </a:ext>
            </a:extLst>
          </p:cNvPr>
          <p:cNvSpPr txBox="1"/>
          <p:nvPr/>
        </p:nvSpPr>
        <p:spPr>
          <a:xfrm>
            <a:off x="8590176" y="6366962"/>
            <a:ext cx="2597480" cy="369332"/>
          </a:xfrm>
          <a:prstGeom prst="rect">
            <a:avLst/>
          </a:prstGeom>
          <a:noFill/>
        </p:spPr>
        <p:txBody>
          <a:bodyPr wrap="square">
            <a:spAutoFit/>
          </a:bodyPr>
          <a:lstStyle/>
          <a:p>
            <a:r>
              <a:rPr lang="el-GR" b="1" dirty="0">
                <a:sym typeface="Wingdings" panose="05000000000000000000" pitchFamily="2" charset="2"/>
              </a:rPr>
              <a:t> </a:t>
            </a:r>
            <a:r>
              <a:rPr lang="el-GR" sz="1800" dirty="0">
                <a:solidFill>
                  <a:srgbClr val="C00000"/>
                </a:solidFill>
                <a:sym typeface="Wingdings" panose="05000000000000000000" pitchFamily="2" charset="2"/>
              </a:rPr>
              <a:t>(Δαουτόπουλος, 2005)</a:t>
            </a:r>
            <a:endParaRPr lang="el-GR" dirty="0"/>
          </a:p>
        </p:txBody>
      </p:sp>
    </p:spTree>
    <p:extLst>
      <p:ext uri="{BB962C8B-B14F-4D97-AF65-F5344CB8AC3E}">
        <p14:creationId xmlns:p14="http://schemas.microsoft.com/office/powerpoint/2010/main" val="42043488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D2C05CE-814E-FA11-7C43-869A14CB0F3B}"/>
              </a:ext>
            </a:extLst>
          </p:cNvPr>
          <p:cNvSpPr>
            <a:spLocks noGrp="1"/>
          </p:cNvSpPr>
          <p:nvPr>
            <p:ph type="title"/>
          </p:nvPr>
        </p:nvSpPr>
        <p:spPr>
          <a:xfrm>
            <a:off x="838198" y="169684"/>
            <a:ext cx="10750485" cy="988667"/>
          </a:xfrm>
        </p:spPr>
        <p:txBody>
          <a:bodyPr>
            <a:noAutofit/>
          </a:bodyPr>
          <a:lstStyle/>
          <a:p>
            <a:r>
              <a:rPr lang="el-GR" sz="3400" b="1" u="sng" dirty="0"/>
              <a:t>2. Αγροτική Κοινωνιολογία – </a:t>
            </a:r>
            <a:br>
              <a:rPr lang="en-US" sz="3400" b="1" u="sng" dirty="0"/>
            </a:br>
            <a:r>
              <a:rPr lang="el-GR" sz="3400" b="1" u="sng" dirty="0"/>
              <a:t>Η αγροτική κοινωνία στη σύγχρονη εποχή</a:t>
            </a:r>
          </a:p>
        </p:txBody>
      </p:sp>
      <p:sp>
        <p:nvSpPr>
          <p:cNvPr id="3" name="Θέση περιεχομένου 2">
            <a:extLst>
              <a:ext uri="{FF2B5EF4-FFF2-40B4-BE49-F238E27FC236}">
                <a16:creationId xmlns:a16="http://schemas.microsoft.com/office/drawing/2014/main" id="{23D9FCBF-AF5B-F03A-540A-16B74D7EC5D6}"/>
              </a:ext>
            </a:extLst>
          </p:cNvPr>
          <p:cNvSpPr>
            <a:spLocks noGrp="1"/>
          </p:cNvSpPr>
          <p:nvPr>
            <p:ph idx="1"/>
          </p:nvPr>
        </p:nvSpPr>
        <p:spPr>
          <a:xfrm>
            <a:off x="838197" y="1583702"/>
            <a:ext cx="10750484" cy="4062954"/>
          </a:xfrm>
          <a:ln>
            <a:solidFill>
              <a:srgbClr val="00B050"/>
            </a:solidFill>
          </a:ln>
        </p:spPr>
        <p:txBody>
          <a:bodyPr>
            <a:normAutofit fontScale="92500" lnSpcReduction="20000"/>
          </a:bodyPr>
          <a:lstStyle/>
          <a:p>
            <a:pPr marL="0" indent="0">
              <a:buNone/>
            </a:pPr>
            <a:r>
              <a:rPr lang="el-GR" u="sng" dirty="0">
                <a:effectLst>
                  <a:outerShdw blurRad="38100" dist="38100" dir="2700000" algn="tl">
                    <a:srgbClr val="000000">
                      <a:alpha val="43137"/>
                    </a:srgbClr>
                  </a:outerShdw>
                </a:effectLst>
              </a:rPr>
              <a:t>Εκσυγχρονισμός και αλλαγές των αγροτικών κοινωνιών (συνέχεια):</a:t>
            </a:r>
            <a:endParaRPr lang="el-GR" dirty="0"/>
          </a:p>
          <a:p>
            <a:pPr marL="0" indent="0">
              <a:buNone/>
            </a:pPr>
            <a:r>
              <a:rPr lang="el-GR" dirty="0"/>
              <a:t>3. Βελτίωση συνθηκών γενικής και επαγγελματικής εκπαίδευσης</a:t>
            </a:r>
          </a:p>
          <a:p>
            <a:pPr marL="0" indent="0">
              <a:buNone/>
            </a:pPr>
            <a:r>
              <a:rPr lang="el-GR" dirty="0"/>
              <a:t>4. Παροχή νοσοκομειακής και φαρμακευτικής περίθαλψης</a:t>
            </a:r>
          </a:p>
          <a:p>
            <a:pPr marL="0" indent="0">
              <a:buNone/>
            </a:pPr>
            <a:r>
              <a:rPr lang="el-GR" dirty="0"/>
              <a:t>5. Χαμηλότοκα δάνεια σε γεωργούς</a:t>
            </a:r>
          </a:p>
          <a:p>
            <a:pPr marL="0" indent="0">
              <a:buNone/>
            </a:pPr>
            <a:r>
              <a:rPr lang="el-GR" dirty="0"/>
              <a:t>6. Προώθηση αγροτικών συνεταιρισμών</a:t>
            </a:r>
          </a:p>
          <a:p>
            <a:pPr marL="0" indent="0">
              <a:buNone/>
            </a:pPr>
            <a:r>
              <a:rPr lang="el-GR" dirty="0"/>
              <a:t>7. Προσπάθειες συνολικής αναδιάρθρωσης της αγροτικής οικονομίας</a:t>
            </a:r>
          </a:p>
          <a:p>
            <a:pPr marL="457200" lvl="1" indent="0">
              <a:lnSpc>
                <a:spcPct val="120000"/>
              </a:lnSpc>
              <a:buNone/>
            </a:pPr>
            <a:r>
              <a:rPr lang="el-GR" dirty="0"/>
              <a:t>π.χ. καθεστώς </a:t>
            </a:r>
            <a:r>
              <a:rPr lang="el-GR" dirty="0" err="1"/>
              <a:t>Τσαουσέσκου</a:t>
            </a:r>
            <a:r>
              <a:rPr lang="el-GR" dirty="0"/>
              <a:t>, 1988 = αναδιάταξη αγροτικού πληθυσμού με τη συγκέντρωση των αγροτικών χωριών σε πόλεις που χτίζονταν Στη Ρουμανική ύπαιθρο.</a:t>
            </a:r>
          </a:p>
          <a:p>
            <a:pPr marL="457200" lvl="1" indent="0">
              <a:lnSpc>
                <a:spcPct val="120000"/>
              </a:lnSpc>
              <a:buNone/>
            </a:pPr>
            <a:r>
              <a:rPr lang="el-GR" dirty="0"/>
              <a:t>Η πρακτική αυτή του ανατρέποντος Ρουμανικού καθεστώτος καταδικάστηκε στο Παγκόσμιο Συνέδριο Αγροτικής Κοινωνιολογίας, </a:t>
            </a:r>
            <a:r>
              <a:rPr lang="el-GR" dirty="0" err="1"/>
              <a:t>Μπολώνια</a:t>
            </a:r>
            <a:r>
              <a:rPr lang="el-GR" dirty="0"/>
              <a:t> 1988 - Ιταλία</a:t>
            </a:r>
          </a:p>
        </p:txBody>
      </p:sp>
      <p:sp>
        <p:nvSpPr>
          <p:cNvPr id="4" name="TextBox 3">
            <a:extLst>
              <a:ext uri="{FF2B5EF4-FFF2-40B4-BE49-F238E27FC236}">
                <a16:creationId xmlns:a16="http://schemas.microsoft.com/office/drawing/2014/main" id="{6AAF49F7-AEB2-8FB8-7C77-1AA496747550}"/>
              </a:ext>
            </a:extLst>
          </p:cNvPr>
          <p:cNvSpPr txBox="1"/>
          <p:nvPr/>
        </p:nvSpPr>
        <p:spPr>
          <a:xfrm>
            <a:off x="8590176" y="6366962"/>
            <a:ext cx="2597480" cy="369332"/>
          </a:xfrm>
          <a:prstGeom prst="rect">
            <a:avLst/>
          </a:prstGeom>
          <a:noFill/>
        </p:spPr>
        <p:txBody>
          <a:bodyPr wrap="square">
            <a:spAutoFit/>
          </a:bodyPr>
          <a:lstStyle/>
          <a:p>
            <a:r>
              <a:rPr lang="el-GR" b="1" dirty="0">
                <a:sym typeface="Wingdings" panose="05000000000000000000" pitchFamily="2" charset="2"/>
              </a:rPr>
              <a:t> </a:t>
            </a:r>
            <a:r>
              <a:rPr lang="el-GR" sz="1800" dirty="0">
                <a:solidFill>
                  <a:srgbClr val="C00000"/>
                </a:solidFill>
                <a:sym typeface="Wingdings" panose="05000000000000000000" pitchFamily="2" charset="2"/>
              </a:rPr>
              <a:t>(Δαουτόπουλος, 2005)</a:t>
            </a:r>
            <a:endParaRPr lang="el-GR" dirty="0"/>
          </a:p>
        </p:txBody>
      </p:sp>
    </p:spTree>
    <p:extLst>
      <p:ext uri="{BB962C8B-B14F-4D97-AF65-F5344CB8AC3E}">
        <p14:creationId xmlns:p14="http://schemas.microsoft.com/office/powerpoint/2010/main" val="2935760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45F79E0D-A57A-69C6-F852-318409234927}"/>
              </a:ext>
            </a:extLst>
          </p:cNvPr>
          <p:cNvSpPr>
            <a:spLocks noGrp="1"/>
          </p:cNvSpPr>
          <p:nvPr>
            <p:ph idx="1"/>
          </p:nvPr>
        </p:nvSpPr>
        <p:spPr>
          <a:xfrm>
            <a:off x="1965979" y="2439184"/>
            <a:ext cx="8494926" cy="897903"/>
          </a:xfrm>
        </p:spPr>
        <p:txBody>
          <a:bodyPr>
            <a:noAutofit/>
          </a:bodyPr>
          <a:lstStyle/>
          <a:p>
            <a:pPr marL="0" indent="0" algn="ctr">
              <a:buNone/>
            </a:pPr>
            <a:r>
              <a:rPr lang="el-GR" sz="3400" b="1" dirty="0">
                <a:solidFill>
                  <a:schemeClr val="accent2">
                    <a:lumMod val="75000"/>
                  </a:schemeClr>
                </a:solidFill>
                <a:effectLst>
                  <a:outerShdw blurRad="38100" dist="38100" dir="2700000" algn="tl">
                    <a:srgbClr val="000000">
                      <a:alpha val="43137"/>
                    </a:srgbClr>
                  </a:outerShdw>
                </a:effectLst>
              </a:rPr>
              <a:t>Οι αλλαγές σε μια κοινωνία, ιδίως αγροτική, φέρουν πάντοτε θετικό πρόσημο;</a:t>
            </a:r>
          </a:p>
        </p:txBody>
      </p:sp>
      <p:sp>
        <p:nvSpPr>
          <p:cNvPr id="4" name="Τίτλος 1">
            <a:extLst>
              <a:ext uri="{FF2B5EF4-FFF2-40B4-BE49-F238E27FC236}">
                <a16:creationId xmlns:a16="http://schemas.microsoft.com/office/drawing/2014/main" id="{636B3D07-2C27-6F58-98E3-D2AA50F8D9E3}"/>
              </a:ext>
            </a:extLst>
          </p:cNvPr>
          <p:cNvSpPr>
            <a:spLocks noGrp="1"/>
          </p:cNvSpPr>
          <p:nvPr>
            <p:ph type="title"/>
          </p:nvPr>
        </p:nvSpPr>
        <p:spPr>
          <a:xfrm>
            <a:off x="838200" y="395928"/>
            <a:ext cx="10750485" cy="988667"/>
          </a:xfrm>
        </p:spPr>
        <p:txBody>
          <a:bodyPr>
            <a:noAutofit/>
          </a:bodyPr>
          <a:lstStyle/>
          <a:p>
            <a:r>
              <a:rPr lang="el-GR" sz="3400" b="1" u="sng" dirty="0"/>
              <a:t>2. Αγροτική Κοινωνιολογία – </a:t>
            </a:r>
            <a:br>
              <a:rPr lang="en-US" sz="3400" b="1" u="sng" dirty="0"/>
            </a:br>
            <a:r>
              <a:rPr lang="el-GR" sz="3400" b="1" u="sng" dirty="0"/>
              <a:t>Η αγροτική κοινωνία στη σύγχρονη εποχή</a:t>
            </a:r>
          </a:p>
        </p:txBody>
      </p:sp>
      <p:sp>
        <p:nvSpPr>
          <p:cNvPr id="5" name="TextBox 4">
            <a:extLst>
              <a:ext uri="{FF2B5EF4-FFF2-40B4-BE49-F238E27FC236}">
                <a16:creationId xmlns:a16="http://schemas.microsoft.com/office/drawing/2014/main" id="{80309C3D-FB87-5870-AE08-6561C6A04936}"/>
              </a:ext>
            </a:extLst>
          </p:cNvPr>
          <p:cNvSpPr txBox="1"/>
          <p:nvPr/>
        </p:nvSpPr>
        <p:spPr>
          <a:xfrm>
            <a:off x="833309" y="4015403"/>
            <a:ext cx="10525382" cy="923330"/>
          </a:xfrm>
          <a:prstGeom prst="rect">
            <a:avLst/>
          </a:prstGeom>
          <a:noFill/>
        </p:spPr>
        <p:txBody>
          <a:bodyPr wrap="none" rtlCol="0">
            <a:spAutoFit/>
          </a:bodyPr>
          <a:lstStyle/>
          <a:p>
            <a:pPr marL="285750" indent="-285750">
              <a:buFont typeface="Wingdings" panose="05000000000000000000" pitchFamily="2" charset="2"/>
              <a:buChar char="§"/>
            </a:pPr>
            <a:r>
              <a:rPr lang="el-GR" dirty="0"/>
              <a:t>Όχι, ιδίως σε περιπτώσεις όπου οι αλλαγές αυτές έχουν αναγκαστικό χαρακτήρα</a:t>
            </a:r>
          </a:p>
          <a:p>
            <a:pPr marL="285750" indent="-285750">
              <a:buFont typeface="Wingdings" panose="05000000000000000000" pitchFamily="2" charset="2"/>
              <a:buChar char="§"/>
            </a:pPr>
            <a:r>
              <a:rPr lang="el-GR" dirty="0"/>
              <a:t>Οι αλλαγές που επιδέχεται μια αγροτική περιοχή διαφέρει από περιοχή σε περιοχή και από χώρα σε χώρα</a:t>
            </a:r>
          </a:p>
          <a:p>
            <a:pPr marL="285750" indent="-285750">
              <a:buFont typeface="Wingdings" panose="05000000000000000000" pitchFamily="2" charset="2"/>
              <a:buChar char="§"/>
            </a:pPr>
            <a:r>
              <a:rPr lang="el-GR" dirty="0"/>
              <a:t>Η μείωση του αγροτικού πληθυσμού αποτελεί ένα σημαντικό σύγχρονο ζήτημα</a:t>
            </a:r>
          </a:p>
        </p:txBody>
      </p:sp>
      <p:sp>
        <p:nvSpPr>
          <p:cNvPr id="8" name="TextBox 7">
            <a:extLst>
              <a:ext uri="{FF2B5EF4-FFF2-40B4-BE49-F238E27FC236}">
                <a16:creationId xmlns:a16="http://schemas.microsoft.com/office/drawing/2014/main" id="{DFE30157-3A59-2DAC-2BA4-4B1414C93F4C}"/>
              </a:ext>
            </a:extLst>
          </p:cNvPr>
          <p:cNvSpPr txBox="1"/>
          <p:nvPr/>
        </p:nvSpPr>
        <p:spPr>
          <a:xfrm>
            <a:off x="8590176" y="6366962"/>
            <a:ext cx="2597480" cy="369332"/>
          </a:xfrm>
          <a:prstGeom prst="rect">
            <a:avLst/>
          </a:prstGeom>
          <a:noFill/>
        </p:spPr>
        <p:txBody>
          <a:bodyPr wrap="square">
            <a:spAutoFit/>
          </a:bodyPr>
          <a:lstStyle/>
          <a:p>
            <a:r>
              <a:rPr lang="el-GR" b="1" dirty="0">
                <a:sym typeface="Wingdings" panose="05000000000000000000" pitchFamily="2" charset="2"/>
              </a:rPr>
              <a:t> </a:t>
            </a:r>
            <a:r>
              <a:rPr lang="el-GR" sz="1800" dirty="0">
                <a:solidFill>
                  <a:srgbClr val="C00000"/>
                </a:solidFill>
                <a:sym typeface="Wingdings" panose="05000000000000000000" pitchFamily="2" charset="2"/>
              </a:rPr>
              <a:t>(Δαουτόπουλος, 2005)</a:t>
            </a:r>
            <a:endParaRPr lang="el-GR" dirty="0"/>
          </a:p>
        </p:txBody>
      </p:sp>
    </p:spTree>
    <p:extLst>
      <p:ext uri="{BB962C8B-B14F-4D97-AF65-F5344CB8AC3E}">
        <p14:creationId xmlns:p14="http://schemas.microsoft.com/office/powerpoint/2010/main" val="3652574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12B88A8-8A4E-5301-93EC-1BFC5EE605E9}"/>
              </a:ext>
            </a:extLst>
          </p:cNvPr>
          <p:cNvSpPr>
            <a:spLocks noGrp="1"/>
          </p:cNvSpPr>
          <p:nvPr>
            <p:ph type="title"/>
          </p:nvPr>
        </p:nvSpPr>
        <p:spPr>
          <a:xfrm>
            <a:off x="838200" y="365126"/>
            <a:ext cx="10515600" cy="780184"/>
          </a:xfrm>
        </p:spPr>
        <p:txBody>
          <a:bodyPr>
            <a:normAutofit/>
          </a:bodyPr>
          <a:lstStyle/>
          <a:p>
            <a:r>
              <a:rPr lang="el-GR" sz="3900" b="1" u="sng" dirty="0"/>
              <a:t>1. Κοινωνιολογία – Ποιο είναι το αντικείμενό της;</a:t>
            </a:r>
          </a:p>
        </p:txBody>
      </p:sp>
      <p:sp>
        <p:nvSpPr>
          <p:cNvPr id="3" name="Θέση περιεχομένου 2">
            <a:extLst>
              <a:ext uri="{FF2B5EF4-FFF2-40B4-BE49-F238E27FC236}">
                <a16:creationId xmlns:a16="http://schemas.microsoft.com/office/drawing/2014/main" id="{345CCF0B-A816-3864-F802-05F31890D8A1}"/>
              </a:ext>
            </a:extLst>
          </p:cNvPr>
          <p:cNvSpPr>
            <a:spLocks noGrp="1"/>
          </p:cNvSpPr>
          <p:nvPr>
            <p:ph idx="1"/>
          </p:nvPr>
        </p:nvSpPr>
        <p:spPr>
          <a:xfrm>
            <a:off x="838200" y="1253331"/>
            <a:ext cx="10515600" cy="4351338"/>
          </a:xfrm>
        </p:spPr>
        <p:txBody>
          <a:bodyPr>
            <a:normAutofit fontScale="92500" lnSpcReduction="20000"/>
          </a:bodyPr>
          <a:lstStyle/>
          <a:p>
            <a:pPr marL="0" indent="0">
              <a:buNone/>
            </a:pPr>
            <a:r>
              <a:rPr lang="el-GR" b="1" dirty="0"/>
              <a:t>Κοινωνιολογία </a:t>
            </a:r>
            <a:r>
              <a:rPr lang="el-GR" dirty="0"/>
              <a:t>είναι…</a:t>
            </a:r>
          </a:p>
          <a:p>
            <a:pPr>
              <a:lnSpc>
                <a:spcPct val="150000"/>
              </a:lnSpc>
              <a:buFont typeface="Wingdings" panose="05000000000000000000" pitchFamily="2" charset="2"/>
              <a:buChar char="§"/>
            </a:pPr>
            <a:r>
              <a:rPr lang="el-GR" dirty="0"/>
              <a:t>η επιστήμη εκείνη που μελετά την κοινωνική ζωή, τις ομάδες και τις κοινωνίες των ανθρώπων. </a:t>
            </a:r>
          </a:p>
          <a:p>
            <a:pPr>
              <a:lnSpc>
                <a:spcPct val="150000"/>
              </a:lnSpc>
              <a:buFont typeface="Wingdings" panose="05000000000000000000" pitchFamily="2" charset="2"/>
              <a:buChar char="§"/>
            </a:pPr>
            <a:r>
              <a:rPr lang="el-GR" dirty="0"/>
              <a:t>Το αντικείμενό της είναι αφορά την συμπεριφορά των ανθρώπων ως κοινωνικά όντα, καλύπτοντας ένα μεγάλο φάσμα μελέτης: από φευγαλέες συναντήσεις ατόμων στο δρόμο έως και τη διερεύνηση παγκόσμιων κοινωνικών διαδικασιών.</a:t>
            </a:r>
          </a:p>
          <a:p>
            <a:pPr marL="0" indent="0" algn="r">
              <a:lnSpc>
                <a:spcPct val="150000"/>
              </a:lnSpc>
              <a:buNone/>
            </a:pPr>
            <a:r>
              <a:rPr lang="en-US" sz="1800" i="1" dirty="0">
                <a:solidFill>
                  <a:srgbClr val="FF0000"/>
                </a:solidFill>
              </a:rPr>
              <a:t>(Giddens,200</a:t>
            </a:r>
            <a:r>
              <a:rPr lang="el-GR" sz="1800" i="1" dirty="0">
                <a:solidFill>
                  <a:srgbClr val="FF0000"/>
                </a:solidFill>
              </a:rPr>
              <a:t>9</a:t>
            </a:r>
            <a:r>
              <a:rPr lang="en-US" sz="1800" i="1" dirty="0">
                <a:solidFill>
                  <a:srgbClr val="FF0000"/>
                </a:solidFill>
              </a:rPr>
              <a:t>)</a:t>
            </a:r>
            <a:endParaRPr lang="el-GR" sz="1800" i="1" dirty="0">
              <a:solidFill>
                <a:srgbClr val="FF0000"/>
              </a:solidFill>
            </a:endParaRPr>
          </a:p>
        </p:txBody>
      </p:sp>
    </p:spTree>
    <p:extLst>
      <p:ext uri="{BB962C8B-B14F-4D97-AF65-F5344CB8AC3E}">
        <p14:creationId xmlns:p14="http://schemas.microsoft.com/office/powerpoint/2010/main" val="9309938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Εικόνα 6">
            <a:extLst>
              <a:ext uri="{FF2B5EF4-FFF2-40B4-BE49-F238E27FC236}">
                <a16:creationId xmlns:a16="http://schemas.microsoft.com/office/drawing/2014/main" id="{05F5C66C-EFA7-1B14-A340-747EDC3CE08E}"/>
              </a:ext>
            </a:extLst>
          </p:cNvPr>
          <p:cNvPicPr>
            <a:picLocks noChangeAspect="1"/>
          </p:cNvPicPr>
          <p:nvPr/>
        </p:nvPicPr>
        <p:blipFill rotWithShape="1">
          <a:blip r:embed="rId2"/>
          <a:srcRect t="14207" b="42152"/>
          <a:stretch/>
        </p:blipFill>
        <p:spPr>
          <a:xfrm>
            <a:off x="2950590" y="4767108"/>
            <a:ext cx="5456156" cy="11918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isometricOffAxis1Right"/>
            <a:lightRig rig="threePt" dir="t"/>
          </a:scene3d>
        </p:spPr>
      </p:pic>
      <p:sp>
        <p:nvSpPr>
          <p:cNvPr id="4" name="Τίτλος 1">
            <a:extLst>
              <a:ext uri="{FF2B5EF4-FFF2-40B4-BE49-F238E27FC236}">
                <a16:creationId xmlns:a16="http://schemas.microsoft.com/office/drawing/2014/main" id="{C73D2CBD-6C73-8DD2-5EE4-9701A37C3963}"/>
              </a:ext>
            </a:extLst>
          </p:cNvPr>
          <p:cNvSpPr>
            <a:spLocks noGrp="1"/>
          </p:cNvSpPr>
          <p:nvPr>
            <p:ph type="title"/>
          </p:nvPr>
        </p:nvSpPr>
        <p:spPr>
          <a:xfrm>
            <a:off x="838200" y="282807"/>
            <a:ext cx="10750485" cy="988667"/>
          </a:xfrm>
        </p:spPr>
        <p:txBody>
          <a:bodyPr>
            <a:noAutofit/>
          </a:bodyPr>
          <a:lstStyle/>
          <a:p>
            <a:r>
              <a:rPr lang="el-GR" sz="3400" b="1" u="sng" dirty="0"/>
              <a:t>2. Αγροτική Κοινωνιολογία – </a:t>
            </a:r>
            <a:br>
              <a:rPr lang="en-US" sz="3400" b="1" u="sng" dirty="0"/>
            </a:br>
            <a:r>
              <a:rPr lang="el-GR" sz="3400" b="1" u="sng" dirty="0"/>
              <a:t>Η αγροτική κοινωνία στη σύγχρονη εποχή</a:t>
            </a:r>
          </a:p>
        </p:txBody>
      </p:sp>
      <p:sp>
        <p:nvSpPr>
          <p:cNvPr id="5" name="TextBox 4">
            <a:extLst>
              <a:ext uri="{FF2B5EF4-FFF2-40B4-BE49-F238E27FC236}">
                <a16:creationId xmlns:a16="http://schemas.microsoft.com/office/drawing/2014/main" id="{8AE09AF2-EDEF-7757-9B6A-8397AF379EC4}"/>
              </a:ext>
            </a:extLst>
          </p:cNvPr>
          <p:cNvSpPr txBox="1"/>
          <p:nvPr/>
        </p:nvSpPr>
        <p:spPr>
          <a:xfrm>
            <a:off x="838199" y="1609024"/>
            <a:ext cx="10285429" cy="1631216"/>
          </a:xfrm>
          <a:prstGeom prst="rect">
            <a:avLst/>
          </a:prstGeom>
          <a:noFill/>
          <a:ln>
            <a:solidFill>
              <a:srgbClr val="00B050"/>
            </a:solidFill>
          </a:ln>
        </p:spPr>
        <p:txBody>
          <a:bodyPr wrap="square" rtlCol="0">
            <a:spAutoFit/>
          </a:bodyPr>
          <a:lstStyle/>
          <a:p>
            <a:pPr marL="285750" indent="-285750" algn="just">
              <a:buFont typeface="Wingdings" panose="05000000000000000000" pitchFamily="2" charset="2"/>
              <a:buChar char="§"/>
            </a:pPr>
            <a:r>
              <a:rPr lang="el-GR" sz="2500" b="1" dirty="0"/>
              <a:t>Αγροτικός πληθυσμός </a:t>
            </a:r>
            <a:r>
              <a:rPr lang="el-GR" sz="2500" dirty="0"/>
              <a:t>= ο πληθυσμός που διαβιεί σε κάποια αγροτική περιοχή</a:t>
            </a:r>
          </a:p>
          <a:p>
            <a:pPr marL="285750" indent="-285750" algn="just">
              <a:buFont typeface="Wingdings" panose="05000000000000000000" pitchFamily="2" charset="2"/>
              <a:buChar char="§"/>
            </a:pPr>
            <a:r>
              <a:rPr lang="el-GR" sz="2500" b="1" dirty="0"/>
              <a:t>Γεωργικός Πληθυσμός </a:t>
            </a:r>
            <a:r>
              <a:rPr lang="el-GR" sz="2500" dirty="0"/>
              <a:t>= ο οικονομικά ενεργός πληθυσμός που ασχολείται  </a:t>
            </a:r>
          </a:p>
          <a:p>
            <a:pPr algn="just"/>
            <a:r>
              <a:rPr lang="el-GR" sz="2500" dirty="0"/>
              <a:t>                                                 με τη γεωργία, ηλικίας 10-65 ετών</a:t>
            </a:r>
          </a:p>
        </p:txBody>
      </p:sp>
      <p:sp>
        <p:nvSpPr>
          <p:cNvPr id="6" name="TextBox 5">
            <a:extLst>
              <a:ext uri="{FF2B5EF4-FFF2-40B4-BE49-F238E27FC236}">
                <a16:creationId xmlns:a16="http://schemas.microsoft.com/office/drawing/2014/main" id="{62F86F30-86EB-FA88-1F7D-3DAD031CC57B}"/>
              </a:ext>
            </a:extLst>
          </p:cNvPr>
          <p:cNvSpPr txBox="1"/>
          <p:nvPr/>
        </p:nvSpPr>
        <p:spPr>
          <a:xfrm>
            <a:off x="838198" y="3728003"/>
            <a:ext cx="10285429" cy="1246495"/>
          </a:xfrm>
          <a:prstGeom prst="rect">
            <a:avLst/>
          </a:prstGeom>
          <a:noFill/>
          <a:ln>
            <a:solidFill>
              <a:srgbClr val="00B050"/>
            </a:solidFill>
          </a:ln>
        </p:spPr>
        <p:txBody>
          <a:bodyPr wrap="square" rtlCol="0">
            <a:spAutoFit/>
          </a:bodyPr>
          <a:lstStyle/>
          <a:p>
            <a:pPr marL="285750" indent="-285750">
              <a:buFont typeface="Wingdings" panose="05000000000000000000" pitchFamily="2" charset="2"/>
              <a:buChar char="§"/>
            </a:pPr>
            <a:r>
              <a:rPr lang="el-GR" sz="2500" dirty="0"/>
              <a:t>Αγροτική περιοχή = πληθυσμός &lt;2.000 κατοίκων</a:t>
            </a:r>
          </a:p>
          <a:p>
            <a:pPr marL="285750" indent="-285750">
              <a:buFont typeface="Wingdings" panose="05000000000000000000" pitchFamily="2" charset="2"/>
              <a:buChar char="§"/>
            </a:pPr>
            <a:r>
              <a:rPr lang="el-GR" sz="2500" dirty="0"/>
              <a:t>Ημιαστική περιοχή = πληθυσμός 2.000 – 9.999 κατοίκων</a:t>
            </a:r>
          </a:p>
          <a:p>
            <a:pPr marL="285750" indent="-285750">
              <a:buFont typeface="Wingdings" panose="05000000000000000000" pitchFamily="2" charset="2"/>
              <a:buChar char="§"/>
            </a:pPr>
            <a:r>
              <a:rPr lang="el-GR" sz="2500" dirty="0"/>
              <a:t>Αστική περιοχή = πληθυσμός &gt;10.000 κατοίκων</a:t>
            </a:r>
          </a:p>
        </p:txBody>
      </p:sp>
      <p:sp>
        <p:nvSpPr>
          <p:cNvPr id="8" name="TextBox 7">
            <a:extLst>
              <a:ext uri="{FF2B5EF4-FFF2-40B4-BE49-F238E27FC236}">
                <a16:creationId xmlns:a16="http://schemas.microsoft.com/office/drawing/2014/main" id="{18988487-9917-4AB1-DAFB-EB2763862142}"/>
              </a:ext>
            </a:extLst>
          </p:cNvPr>
          <p:cNvSpPr txBox="1"/>
          <p:nvPr/>
        </p:nvSpPr>
        <p:spPr>
          <a:xfrm>
            <a:off x="8590176" y="6366962"/>
            <a:ext cx="2597480" cy="369332"/>
          </a:xfrm>
          <a:prstGeom prst="rect">
            <a:avLst/>
          </a:prstGeom>
          <a:noFill/>
        </p:spPr>
        <p:txBody>
          <a:bodyPr wrap="square">
            <a:spAutoFit/>
          </a:bodyPr>
          <a:lstStyle/>
          <a:p>
            <a:r>
              <a:rPr lang="el-GR" b="1" dirty="0">
                <a:sym typeface="Wingdings" panose="05000000000000000000" pitchFamily="2" charset="2"/>
              </a:rPr>
              <a:t> </a:t>
            </a:r>
            <a:r>
              <a:rPr lang="el-GR" sz="1800" dirty="0">
                <a:solidFill>
                  <a:srgbClr val="C00000"/>
                </a:solidFill>
                <a:sym typeface="Wingdings" panose="05000000000000000000" pitchFamily="2" charset="2"/>
              </a:rPr>
              <a:t>(Δαουτόπουλος, 2005)</a:t>
            </a:r>
            <a:endParaRPr lang="el-GR" dirty="0"/>
          </a:p>
        </p:txBody>
      </p:sp>
    </p:spTree>
    <p:extLst>
      <p:ext uri="{BB962C8B-B14F-4D97-AF65-F5344CB8AC3E}">
        <p14:creationId xmlns:p14="http://schemas.microsoft.com/office/powerpoint/2010/main" val="19914792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Ο Δαρβίνος θα τράβαγε τα μαλλιά του: Η Εξέλιξη μας κάνει πιο χαζούς λένε οι  επιστήμονες - iefimerida.gr">
            <a:extLst>
              <a:ext uri="{FF2B5EF4-FFF2-40B4-BE49-F238E27FC236}">
                <a16:creationId xmlns:a16="http://schemas.microsoft.com/office/drawing/2014/main" id="{62447F11-E4FE-8520-1B7B-CF7BAB939003}"/>
              </a:ext>
            </a:extLst>
          </p:cNvPr>
          <p:cNvPicPr>
            <a:picLocks noChangeAspect="1" noChangeArrowheads="1"/>
          </p:cNvPicPr>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1520072" y="2596663"/>
            <a:ext cx="9151856" cy="446359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Τίτλος 1">
            <a:extLst>
              <a:ext uri="{FF2B5EF4-FFF2-40B4-BE49-F238E27FC236}">
                <a16:creationId xmlns:a16="http://schemas.microsoft.com/office/drawing/2014/main" id="{AD2C05CE-814E-FA11-7C43-869A14CB0F3B}"/>
              </a:ext>
            </a:extLst>
          </p:cNvPr>
          <p:cNvSpPr>
            <a:spLocks noGrp="1"/>
          </p:cNvSpPr>
          <p:nvPr>
            <p:ph type="title"/>
          </p:nvPr>
        </p:nvSpPr>
        <p:spPr>
          <a:xfrm>
            <a:off x="838200" y="329938"/>
            <a:ext cx="10750485" cy="932108"/>
          </a:xfrm>
        </p:spPr>
        <p:txBody>
          <a:bodyPr>
            <a:noAutofit/>
          </a:bodyPr>
          <a:lstStyle/>
          <a:p>
            <a:r>
              <a:rPr lang="el-GR" sz="3400" b="1" u="sng" dirty="0"/>
              <a:t>2. Αγροτική Κοινωνιολογία –</a:t>
            </a:r>
            <a:br>
              <a:rPr lang="en-US" sz="3400" b="1" u="sng" dirty="0"/>
            </a:br>
            <a:r>
              <a:rPr lang="el-GR" sz="3400" b="1" u="sng" dirty="0"/>
              <a:t>Η εξέλιξη των αγροτικών κοινωνιών</a:t>
            </a:r>
          </a:p>
        </p:txBody>
      </p:sp>
      <p:sp>
        <p:nvSpPr>
          <p:cNvPr id="3" name="Θέση περιεχομένου 2">
            <a:extLst>
              <a:ext uri="{FF2B5EF4-FFF2-40B4-BE49-F238E27FC236}">
                <a16:creationId xmlns:a16="http://schemas.microsoft.com/office/drawing/2014/main" id="{23D9FCBF-AF5B-F03A-540A-16B74D7EC5D6}"/>
              </a:ext>
            </a:extLst>
          </p:cNvPr>
          <p:cNvSpPr>
            <a:spLocks noGrp="1"/>
          </p:cNvSpPr>
          <p:nvPr>
            <p:ph idx="1"/>
          </p:nvPr>
        </p:nvSpPr>
        <p:spPr>
          <a:xfrm>
            <a:off x="1201524" y="1536568"/>
            <a:ext cx="10023835" cy="1753387"/>
          </a:xfrm>
        </p:spPr>
        <p:txBody>
          <a:bodyPr/>
          <a:lstStyle/>
          <a:p>
            <a:pPr marL="0" indent="0" algn="ctr">
              <a:buNone/>
            </a:pPr>
            <a:r>
              <a:rPr lang="el-GR" dirty="0"/>
              <a:t>Η εξέλιξη των αγροτικών κοινωνιών είναι μια συνεχής διαδικασία που μας οδηγεί από το στάδιο της «πρωτόγονης κοινωνίας» στο στάδιο της «κοινωνίας των χωρικών» και στο τελικό στάδιο της «σύγχρονης κοινωνίας».</a:t>
            </a:r>
          </a:p>
        </p:txBody>
      </p:sp>
      <p:sp>
        <p:nvSpPr>
          <p:cNvPr id="4" name="TextBox 3">
            <a:extLst>
              <a:ext uri="{FF2B5EF4-FFF2-40B4-BE49-F238E27FC236}">
                <a16:creationId xmlns:a16="http://schemas.microsoft.com/office/drawing/2014/main" id="{A600D69B-66C4-7CB3-7361-84E4BB1341F4}"/>
              </a:ext>
            </a:extLst>
          </p:cNvPr>
          <p:cNvSpPr txBox="1"/>
          <p:nvPr/>
        </p:nvSpPr>
        <p:spPr>
          <a:xfrm>
            <a:off x="8590176" y="6366962"/>
            <a:ext cx="2597480" cy="369332"/>
          </a:xfrm>
          <a:prstGeom prst="rect">
            <a:avLst/>
          </a:prstGeom>
          <a:noFill/>
        </p:spPr>
        <p:txBody>
          <a:bodyPr wrap="square">
            <a:spAutoFit/>
          </a:bodyPr>
          <a:lstStyle/>
          <a:p>
            <a:r>
              <a:rPr lang="el-GR" b="1" dirty="0">
                <a:sym typeface="Wingdings" panose="05000000000000000000" pitchFamily="2" charset="2"/>
              </a:rPr>
              <a:t> </a:t>
            </a:r>
            <a:r>
              <a:rPr lang="el-GR" sz="1800" dirty="0">
                <a:solidFill>
                  <a:srgbClr val="C00000"/>
                </a:solidFill>
                <a:sym typeface="Wingdings" panose="05000000000000000000" pitchFamily="2" charset="2"/>
              </a:rPr>
              <a:t>(Δαουτόπουλος, 2005)</a:t>
            </a:r>
            <a:endParaRPr lang="el-GR" dirty="0"/>
          </a:p>
        </p:txBody>
      </p:sp>
    </p:spTree>
    <p:extLst>
      <p:ext uri="{BB962C8B-B14F-4D97-AF65-F5344CB8AC3E}">
        <p14:creationId xmlns:p14="http://schemas.microsoft.com/office/powerpoint/2010/main" val="9390511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55E602D6-D785-0913-8B5E-B9FBDF6B8512}"/>
              </a:ext>
            </a:extLst>
          </p:cNvPr>
          <p:cNvSpPr>
            <a:spLocks noGrp="1"/>
          </p:cNvSpPr>
          <p:nvPr>
            <p:ph idx="1"/>
          </p:nvPr>
        </p:nvSpPr>
        <p:spPr>
          <a:xfrm>
            <a:off x="273377" y="1216058"/>
            <a:ext cx="11642103" cy="5426960"/>
          </a:xfrm>
        </p:spPr>
        <p:txBody>
          <a:bodyPr>
            <a:normAutofit/>
          </a:bodyPr>
          <a:lstStyle/>
          <a:p>
            <a:pPr marL="0" indent="0" algn="just">
              <a:buNone/>
            </a:pPr>
            <a:r>
              <a:rPr lang="el-GR" sz="2500" dirty="0"/>
              <a:t>Τα στάδια αυτά αποτελούν τα κύρια συστήματα κοινωνικής οργάνωσης διακρίνονται με ορισμένα βασικά χαρακτηριστικά (</a:t>
            </a:r>
            <a:r>
              <a:rPr lang="el-GR" sz="1700" dirty="0">
                <a:solidFill>
                  <a:schemeClr val="accent2">
                    <a:lumMod val="75000"/>
                  </a:schemeClr>
                </a:solidFill>
              </a:rPr>
              <a:t>Τσαούσης, 1970</a:t>
            </a:r>
            <a:r>
              <a:rPr lang="el-GR" sz="2500" dirty="0"/>
              <a:t>).</a:t>
            </a:r>
          </a:p>
          <a:p>
            <a:pPr marL="0" indent="0" algn="just">
              <a:buNone/>
            </a:pPr>
            <a:endParaRPr lang="el-GR" sz="1000" dirty="0"/>
          </a:p>
          <a:p>
            <a:pPr marL="514350" indent="-514350" algn="just">
              <a:lnSpc>
                <a:spcPct val="100000"/>
              </a:lnSpc>
              <a:spcBef>
                <a:spcPts val="0"/>
              </a:spcBef>
              <a:buAutoNum type="arabicPeriod"/>
            </a:pPr>
            <a:r>
              <a:rPr lang="el-GR" sz="2500" b="1" dirty="0"/>
              <a:t>Η πρωτόγονη κοινωνία:</a:t>
            </a:r>
          </a:p>
          <a:p>
            <a:pPr marL="0" indent="0" algn="just">
              <a:lnSpc>
                <a:spcPct val="100000"/>
              </a:lnSpc>
              <a:spcBef>
                <a:spcPts val="0"/>
              </a:spcBef>
              <a:buNone/>
            </a:pPr>
            <a:r>
              <a:rPr lang="el-GR" sz="2500" dirty="0"/>
              <a:t>μικρή σε μέγεθος και απομονωμένη γεωγραφικά, οικονομικά, κοινωνικά και πολιτιστικά.</a:t>
            </a:r>
          </a:p>
          <a:p>
            <a:pPr marL="0" indent="0" algn="just">
              <a:lnSpc>
                <a:spcPct val="100000"/>
              </a:lnSpc>
              <a:spcBef>
                <a:spcPts val="0"/>
              </a:spcBef>
              <a:buNone/>
            </a:pPr>
            <a:endParaRPr lang="el-GR" sz="1000" dirty="0"/>
          </a:p>
          <a:p>
            <a:pPr marL="0" indent="0" algn="just">
              <a:lnSpc>
                <a:spcPct val="100000"/>
              </a:lnSpc>
              <a:spcBef>
                <a:spcPts val="0"/>
              </a:spcBef>
              <a:buNone/>
            </a:pPr>
            <a:r>
              <a:rPr lang="el-GR" sz="2500" b="1" dirty="0"/>
              <a:t>2. Η κοινωνία των χωρικών:</a:t>
            </a:r>
          </a:p>
          <a:p>
            <a:pPr marL="0" indent="0" algn="just">
              <a:lnSpc>
                <a:spcPct val="100000"/>
              </a:lnSpc>
              <a:spcBef>
                <a:spcPts val="0"/>
              </a:spcBef>
              <a:buNone/>
            </a:pPr>
            <a:r>
              <a:rPr lang="el-GR" sz="2500" dirty="0"/>
              <a:t>Ξεκίνησε με την εμφάνιση του φαινομένου της πόλης, συναισθηματικός δεσμός με τη γη και εμφάνιση γεωργικού επαγγέλματος </a:t>
            </a:r>
            <a:r>
              <a:rPr lang="el-GR" sz="2500" dirty="0">
                <a:sym typeface="Wingdings" panose="05000000000000000000" pitchFamily="2" charset="2"/>
              </a:rPr>
              <a:t> τρόπος ζωής για αυτοσυντήρηση και αυτάρκεια.</a:t>
            </a:r>
          </a:p>
          <a:p>
            <a:pPr marL="0" indent="0" algn="just">
              <a:lnSpc>
                <a:spcPct val="100000"/>
              </a:lnSpc>
              <a:spcBef>
                <a:spcPts val="0"/>
              </a:spcBef>
              <a:buNone/>
            </a:pPr>
            <a:endParaRPr lang="el-GR" sz="1000" dirty="0">
              <a:sym typeface="Wingdings" panose="05000000000000000000" pitchFamily="2" charset="2"/>
            </a:endParaRPr>
          </a:p>
          <a:p>
            <a:pPr marL="0" indent="0" algn="just">
              <a:lnSpc>
                <a:spcPct val="100000"/>
              </a:lnSpc>
              <a:spcBef>
                <a:spcPts val="0"/>
              </a:spcBef>
              <a:buNone/>
            </a:pPr>
            <a:r>
              <a:rPr lang="el-GR" sz="2500" b="1" dirty="0"/>
              <a:t>3. Η βιομηχανική ή σύγχρονη κοινωνία:</a:t>
            </a:r>
          </a:p>
          <a:p>
            <a:pPr marL="0" indent="0" algn="just">
              <a:lnSpc>
                <a:spcPct val="100000"/>
              </a:lnSpc>
              <a:spcBef>
                <a:spcPts val="0"/>
              </a:spcBef>
              <a:buNone/>
            </a:pPr>
            <a:r>
              <a:rPr lang="el-GR" sz="2500" dirty="0"/>
              <a:t>Ο σύγχρονος γεωργός παίρνει σιγά- σιγά τη θέση του χωρικού, οικονομικός δεσμός με τη γη, γεωργία = μορφή επιχείρησης.</a:t>
            </a:r>
          </a:p>
        </p:txBody>
      </p:sp>
      <p:sp>
        <p:nvSpPr>
          <p:cNvPr id="4" name="Τίτλος 1">
            <a:extLst>
              <a:ext uri="{FF2B5EF4-FFF2-40B4-BE49-F238E27FC236}">
                <a16:creationId xmlns:a16="http://schemas.microsoft.com/office/drawing/2014/main" id="{D86562DD-C23D-45D1-2713-C625FE1B0555}"/>
              </a:ext>
            </a:extLst>
          </p:cNvPr>
          <p:cNvSpPr>
            <a:spLocks noGrp="1"/>
          </p:cNvSpPr>
          <p:nvPr>
            <p:ph type="title"/>
          </p:nvPr>
        </p:nvSpPr>
        <p:spPr>
          <a:xfrm>
            <a:off x="838200" y="214983"/>
            <a:ext cx="10750485" cy="932108"/>
          </a:xfrm>
        </p:spPr>
        <p:txBody>
          <a:bodyPr>
            <a:noAutofit/>
          </a:bodyPr>
          <a:lstStyle/>
          <a:p>
            <a:r>
              <a:rPr lang="el-GR" sz="3400" b="1" u="sng" dirty="0"/>
              <a:t>2. Αγροτική Κοινωνιολογία –</a:t>
            </a:r>
            <a:br>
              <a:rPr lang="en-US" sz="3400" b="1" u="sng" dirty="0"/>
            </a:br>
            <a:r>
              <a:rPr lang="el-GR" sz="3400" b="1" u="sng" dirty="0"/>
              <a:t>Η εξέλιξη των αγροτικών κοινωνιών</a:t>
            </a:r>
          </a:p>
        </p:txBody>
      </p:sp>
      <p:sp>
        <p:nvSpPr>
          <p:cNvPr id="5" name="TextBox 4">
            <a:extLst>
              <a:ext uri="{FF2B5EF4-FFF2-40B4-BE49-F238E27FC236}">
                <a16:creationId xmlns:a16="http://schemas.microsoft.com/office/drawing/2014/main" id="{0BB34BE5-6C8C-748E-DE96-546257466AB8}"/>
              </a:ext>
            </a:extLst>
          </p:cNvPr>
          <p:cNvSpPr txBox="1"/>
          <p:nvPr/>
        </p:nvSpPr>
        <p:spPr>
          <a:xfrm>
            <a:off x="9318000" y="6342653"/>
            <a:ext cx="2597480" cy="369332"/>
          </a:xfrm>
          <a:prstGeom prst="rect">
            <a:avLst/>
          </a:prstGeom>
          <a:noFill/>
        </p:spPr>
        <p:txBody>
          <a:bodyPr wrap="square">
            <a:spAutoFit/>
          </a:bodyPr>
          <a:lstStyle/>
          <a:p>
            <a:r>
              <a:rPr lang="el-GR" b="1" dirty="0">
                <a:sym typeface="Wingdings" panose="05000000000000000000" pitchFamily="2" charset="2"/>
              </a:rPr>
              <a:t> </a:t>
            </a:r>
            <a:r>
              <a:rPr lang="el-GR" sz="1800" dirty="0">
                <a:solidFill>
                  <a:srgbClr val="C00000"/>
                </a:solidFill>
                <a:sym typeface="Wingdings" panose="05000000000000000000" pitchFamily="2" charset="2"/>
              </a:rPr>
              <a:t>(Δαουτόπουλος, 2005)</a:t>
            </a:r>
            <a:endParaRPr lang="el-GR" dirty="0"/>
          </a:p>
        </p:txBody>
      </p:sp>
    </p:spTree>
    <p:extLst>
      <p:ext uri="{BB962C8B-B14F-4D97-AF65-F5344CB8AC3E}">
        <p14:creationId xmlns:p14="http://schemas.microsoft.com/office/powerpoint/2010/main" val="29471280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8F0B288-DB40-A560-A46C-2C1AEFE122F4}"/>
              </a:ext>
            </a:extLst>
          </p:cNvPr>
          <p:cNvSpPr>
            <a:spLocks noGrp="1"/>
          </p:cNvSpPr>
          <p:nvPr>
            <p:ph type="title"/>
          </p:nvPr>
        </p:nvSpPr>
        <p:spPr>
          <a:xfrm>
            <a:off x="838200" y="112135"/>
            <a:ext cx="10515600" cy="956829"/>
          </a:xfrm>
        </p:spPr>
        <p:txBody>
          <a:bodyPr/>
          <a:lstStyle/>
          <a:p>
            <a:r>
              <a:rPr lang="el-GR" u="sng" dirty="0"/>
              <a:t>Εργασίες Μαθήματος</a:t>
            </a:r>
          </a:p>
        </p:txBody>
      </p:sp>
      <p:sp>
        <p:nvSpPr>
          <p:cNvPr id="3" name="Θέση περιεχομένου 2">
            <a:extLst>
              <a:ext uri="{FF2B5EF4-FFF2-40B4-BE49-F238E27FC236}">
                <a16:creationId xmlns:a16="http://schemas.microsoft.com/office/drawing/2014/main" id="{87BD691B-65FA-95FC-17C5-4D828F8B5158}"/>
              </a:ext>
            </a:extLst>
          </p:cNvPr>
          <p:cNvSpPr>
            <a:spLocks noGrp="1"/>
          </p:cNvSpPr>
          <p:nvPr>
            <p:ph idx="1"/>
          </p:nvPr>
        </p:nvSpPr>
        <p:spPr>
          <a:xfrm>
            <a:off x="838200" y="1068964"/>
            <a:ext cx="10515600" cy="4980854"/>
          </a:xfrm>
        </p:spPr>
        <p:txBody>
          <a:bodyPr>
            <a:normAutofit fontScale="92500" lnSpcReduction="10000"/>
          </a:bodyPr>
          <a:lstStyle/>
          <a:p>
            <a:pPr marL="514350" indent="-514350">
              <a:buFont typeface="+mj-lt"/>
              <a:buAutoNum type="arabicPeriod"/>
            </a:pPr>
            <a:r>
              <a:rPr lang="el-GR" dirty="0"/>
              <a:t>Δώστε έναν ορισμό για τον όρο «Αγροτική Κοινωνιολογία»</a:t>
            </a:r>
            <a:endParaRPr lang="en-US" dirty="0"/>
          </a:p>
          <a:p>
            <a:pPr marL="514350" indent="-514350">
              <a:buFont typeface="+mj-lt"/>
              <a:buAutoNum type="arabicPeriod"/>
            </a:pPr>
            <a:endParaRPr lang="en-US" dirty="0"/>
          </a:p>
          <a:p>
            <a:pPr marL="514350" indent="-514350">
              <a:buFont typeface="+mj-lt"/>
              <a:buAutoNum type="arabicPeriod"/>
            </a:pPr>
            <a:endParaRPr lang="el-GR" dirty="0"/>
          </a:p>
          <a:p>
            <a:pPr marL="514350" indent="-514350">
              <a:buFont typeface="+mj-lt"/>
              <a:buAutoNum type="arabicPeriod"/>
            </a:pPr>
            <a:endParaRPr lang="el-GR" dirty="0"/>
          </a:p>
          <a:p>
            <a:pPr marL="514350" indent="-514350">
              <a:buFont typeface="+mj-lt"/>
              <a:buAutoNum type="arabicPeriod"/>
            </a:pPr>
            <a:r>
              <a:rPr lang="el-GR" dirty="0"/>
              <a:t>Διαβάστε το άρθρο με τίτλο: «Από τους καταυλισμούς σε σπίτια - Το μεγάλο στοίχημα για την κοινωνική ένταξη των </a:t>
            </a:r>
            <a:r>
              <a:rPr lang="el-GR" dirty="0" err="1"/>
              <a:t>Ρομά</a:t>
            </a:r>
            <a:r>
              <a:rPr lang="el-GR" dirty="0"/>
              <a:t>» και απαντήστε στα παρακάτω ερωτήματα:</a:t>
            </a:r>
          </a:p>
          <a:p>
            <a:pPr marL="971550" lvl="1" indent="-514350">
              <a:buFont typeface="+mj-lt"/>
              <a:buAutoNum type="romanLcPeriod"/>
            </a:pPr>
            <a:r>
              <a:rPr lang="el-GR" dirty="0"/>
              <a:t>Σε ποιο επιστημονικό πεδίο το εντάσσεται;</a:t>
            </a:r>
          </a:p>
          <a:p>
            <a:pPr marL="971550" lvl="1" indent="-514350">
              <a:buFont typeface="+mj-lt"/>
              <a:buAutoNum type="romanLcPeriod"/>
            </a:pPr>
            <a:r>
              <a:rPr lang="el-GR" dirty="0"/>
              <a:t>Τι είδους θεματικές παρουσιάζονται;</a:t>
            </a:r>
          </a:p>
          <a:p>
            <a:pPr marL="971550" lvl="1" indent="-514350">
              <a:buFont typeface="+mj-lt"/>
              <a:buAutoNum type="romanLcPeriod"/>
            </a:pPr>
            <a:r>
              <a:rPr lang="el-GR" dirty="0"/>
              <a:t>Ποιοι είναι οι εμπλεκόμενοι στο ζήτημα που πραγματεύεται το άρθρο;</a:t>
            </a:r>
          </a:p>
          <a:p>
            <a:pPr marL="971550" lvl="1" indent="-514350">
              <a:buFont typeface="+mj-lt"/>
              <a:buAutoNum type="romanLcPeriod"/>
            </a:pPr>
            <a:r>
              <a:rPr lang="el-GR" dirty="0"/>
              <a:t>Ποιο στοιχείο επηρέασε τις σημερινές συνθήκες διαβίωσης των εν λόγω πληθυσμού;</a:t>
            </a:r>
          </a:p>
          <a:p>
            <a:pPr marL="971550" lvl="1" indent="-514350">
              <a:buFont typeface="+mj-lt"/>
              <a:buAutoNum type="romanLcPeriod"/>
            </a:pPr>
            <a:r>
              <a:rPr lang="el-GR" dirty="0"/>
              <a:t>Με ποιον τρόπο συγκεντρώθηκαν τα στοιχεία που παρουσιάζονται στο άρθρο;</a:t>
            </a:r>
          </a:p>
        </p:txBody>
      </p:sp>
      <p:sp>
        <p:nvSpPr>
          <p:cNvPr id="5" name="TextBox 4">
            <a:extLst>
              <a:ext uri="{FF2B5EF4-FFF2-40B4-BE49-F238E27FC236}">
                <a16:creationId xmlns:a16="http://schemas.microsoft.com/office/drawing/2014/main" id="{A05AFA2E-717B-708F-CB29-A699C5F9BED1}"/>
              </a:ext>
            </a:extLst>
          </p:cNvPr>
          <p:cNvSpPr txBox="1"/>
          <p:nvPr/>
        </p:nvSpPr>
        <p:spPr>
          <a:xfrm>
            <a:off x="1450109" y="1437698"/>
            <a:ext cx="9799782" cy="923330"/>
          </a:xfrm>
          <a:prstGeom prst="rect">
            <a:avLst/>
          </a:prstGeom>
          <a:noFill/>
          <a:ln>
            <a:solidFill>
              <a:schemeClr val="accent6">
                <a:lumMod val="75000"/>
              </a:schemeClr>
            </a:solidFill>
          </a:ln>
        </p:spPr>
        <p:txBody>
          <a:bodyPr wrap="square">
            <a:spAutoFit/>
          </a:bodyPr>
          <a:lstStyle/>
          <a:p>
            <a:pPr algn="just"/>
            <a:r>
              <a:rPr lang="el-GR" b="1" dirty="0">
                <a:solidFill>
                  <a:schemeClr val="accent6">
                    <a:lumMod val="75000"/>
                  </a:schemeClr>
                </a:solidFill>
                <a:latin typeface="arial" panose="020B0604020202020204" pitchFamily="34" charset="0"/>
              </a:rPr>
              <a:t>Είναι ένα επιστημονικό πεδίο</a:t>
            </a:r>
            <a:r>
              <a:rPr lang="en-US" b="1" dirty="0">
                <a:solidFill>
                  <a:schemeClr val="accent6">
                    <a:lumMod val="75000"/>
                  </a:schemeClr>
                </a:solidFill>
                <a:latin typeface="arial" panose="020B0604020202020204" pitchFamily="34" charset="0"/>
              </a:rPr>
              <a:t>, </a:t>
            </a:r>
            <a:r>
              <a:rPr lang="el-GR" b="1" dirty="0">
                <a:solidFill>
                  <a:schemeClr val="accent6">
                    <a:lumMod val="75000"/>
                  </a:schemeClr>
                </a:solidFill>
                <a:latin typeface="arial" panose="020B0604020202020204" pitchFamily="34" charset="0"/>
              </a:rPr>
              <a:t>υποπεδίο της επιστήμης της Κοινωνιολογίας, άμεσα συνδεόμενο μ</a:t>
            </a:r>
            <a:r>
              <a:rPr lang="el-GR" b="1" i="0" dirty="0">
                <a:solidFill>
                  <a:schemeClr val="accent6">
                    <a:lumMod val="75000"/>
                  </a:schemeClr>
                </a:solidFill>
                <a:effectLst/>
                <a:latin typeface="arial" panose="020B0604020202020204" pitchFamily="34" charset="0"/>
              </a:rPr>
              <a:t>ε τη μελέτη της κοινωνικής δομής και των συγκρούσεων στις αγροτικές περιοχές</a:t>
            </a:r>
            <a:r>
              <a:rPr lang="el-GR" b="1" dirty="0">
                <a:solidFill>
                  <a:schemeClr val="accent6">
                    <a:lumMod val="75000"/>
                  </a:schemeClr>
                </a:solidFill>
                <a:latin typeface="arial" panose="020B0604020202020204" pitchFamily="34" charset="0"/>
              </a:rPr>
              <a:t>, το οποίο επιχειρεί να επιλύσει διάφορα ζητήματα.</a:t>
            </a:r>
            <a:endParaRPr lang="el-GR" b="1" dirty="0">
              <a:solidFill>
                <a:schemeClr val="accent6">
                  <a:lumMod val="75000"/>
                </a:schemeClr>
              </a:solidFill>
            </a:endParaRPr>
          </a:p>
        </p:txBody>
      </p:sp>
    </p:spTree>
    <p:extLst>
      <p:ext uri="{BB962C8B-B14F-4D97-AF65-F5344CB8AC3E}">
        <p14:creationId xmlns:p14="http://schemas.microsoft.com/office/powerpoint/2010/main" val="3921609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92BA5E1-C139-F086-BC4C-6B4D508720FB}"/>
              </a:ext>
            </a:extLst>
          </p:cNvPr>
          <p:cNvSpPr>
            <a:spLocks noGrp="1"/>
          </p:cNvSpPr>
          <p:nvPr>
            <p:ph type="title"/>
          </p:nvPr>
        </p:nvSpPr>
        <p:spPr>
          <a:xfrm>
            <a:off x="838200" y="223724"/>
            <a:ext cx="10515600" cy="700104"/>
          </a:xfrm>
        </p:spPr>
        <p:txBody>
          <a:bodyPr/>
          <a:lstStyle/>
          <a:p>
            <a:r>
              <a:rPr lang="el-GR" b="1" u="sng" dirty="0"/>
              <a:t>Βιβλιογραφία</a:t>
            </a:r>
          </a:p>
        </p:txBody>
      </p:sp>
      <p:sp>
        <p:nvSpPr>
          <p:cNvPr id="3" name="Θέση περιεχομένου 2">
            <a:extLst>
              <a:ext uri="{FF2B5EF4-FFF2-40B4-BE49-F238E27FC236}">
                <a16:creationId xmlns:a16="http://schemas.microsoft.com/office/drawing/2014/main" id="{8E496215-3479-B690-A20A-86954E51E5C5}"/>
              </a:ext>
            </a:extLst>
          </p:cNvPr>
          <p:cNvSpPr>
            <a:spLocks noGrp="1"/>
          </p:cNvSpPr>
          <p:nvPr>
            <p:ph idx="1"/>
          </p:nvPr>
        </p:nvSpPr>
        <p:spPr>
          <a:xfrm>
            <a:off x="838200" y="1065230"/>
            <a:ext cx="10515600" cy="4939644"/>
          </a:xfrm>
        </p:spPr>
        <p:txBody>
          <a:bodyPr>
            <a:normAutofit fontScale="77500" lnSpcReduction="20000"/>
          </a:bodyPr>
          <a:lstStyle/>
          <a:p>
            <a:pPr marL="0" indent="-457200" algn="just">
              <a:buNone/>
            </a:pPr>
            <a:r>
              <a:rPr lang="el-GR" b="0" i="0" dirty="0">
                <a:solidFill>
                  <a:srgbClr val="202122"/>
                </a:solidFill>
                <a:effectLst/>
                <a:latin typeface="Arial" panose="020B0604020202020204" pitchFamily="34" charset="0"/>
              </a:rPr>
              <a:t>Αρετή Δημοσθένους, Γυναίκα και Ισλάμ. Το διαζύγιο και οι μεικτοί γάμοι. Έρευνα νομική και θρησκειολογική, </a:t>
            </a:r>
            <a:r>
              <a:rPr lang="el-GR" b="0" i="0" dirty="0" err="1">
                <a:solidFill>
                  <a:srgbClr val="202122"/>
                </a:solidFill>
                <a:effectLst/>
                <a:latin typeface="Arial" panose="020B0604020202020204" pitchFamily="34" charset="0"/>
              </a:rPr>
              <a:t>εκδ</a:t>
            </a:r>
            <a:r>
              <a:rPr lang="el-GR" b="0" i="0" dirty="0">
                <a:solidFill>
                  <a:srgbClr val="202122"/>
                </a:solidFill>
                <a:effectLst/>
                <a:latin typeface="Arial" panose="020B0604020202020204" pitchFamily="34" charset="0"/>
              </a:rPr>
              <a:t>. Ακρίτας, Αθήνα, 2005, σελ. 36, υπος.9.</a:t>
            </a:r>
          </a:p>
          <a:p>
            <a:pPr marL="0" indent="-457200" algn="just">
              <a:buNone/>
            </a:pPr>
            <a:endParaRPr lang="el-GR" sz="600" b="0" i="0" dirty="0">
              <a:solidFill>
                <a:srgbClr val="202122"/>
              </a:solidFill>
              <a:effectLst/>
              <a:latin typeface="Arial" panose="020B0604020202020204" pitchFamily="34" charset="0"/>
            </a:endParaRPr>
          </a:p>
          <a:p>
            <a:pPr marL="0" indent="-457200" algn="just">
              <a:buNone/>
            </a:pPr>
            <a:r>
              <a:rPr lang="en-US" b="0" i="0" dirty="0">
                <a:solidFill>
                  <a:srgbClr val="202122"/>
                </a:solidFill>
                <a:effectLst/>
                <a:latin typeface="Arial" panose="020B0604020202020204" pitchFamily="34" charset="0"/>
              </a:rPr>
              <a:t>Giddens Antony, 200</a:t>
            </a:r>
            <a:r>
              <a:rPr lang="el-GR" b="0" i="0" dirty="0">
                <a:solidFill>
                  <a:srgbClr val="202122"/>
                </a:solidFill>
                <a:effectLst/>
                <a:latin typeface="Arial" panose="020B0604020202020204" pitchFamily="34" charset="0"/>
              </a:rPr>
              <a:t>9</a:t>
            </a:r>
            <a:r>
              <a:rPr lang="en-US" b="0" i="0" dirty="0">
                <a:solidFill>
                  <a:srgbClr val="202122"/>
                </a:solidFill>
                <a:effectLst/>
                <a:latin typeface="Arial" panose="020B0604020202020204" pitchFamily="34" charset="0"/>
              </a:rPr>
              <a:t>, (</a:t>
            </a:r>
            <a:r>
              <a:rPr lang="el-GR" b="0" i="0" dirty="0">
                <a:solidFill>
                  <a:srgbClr val="202122"/>
                </a:solidFill>
                <a:effectLst/>
                <a:latin typeface="Arial" panose="020B0604020202020204" pitchFamily="34" charset="0"/>
              </a:rPr>
              <a:t>επιμέλεια-μετάφραση Τσαούσης Γ. Δημήτρης</a:t>
            </a:r>
            <a:r>
              <a:rPr lang="en-US" b="0" i="0" dirty="0">
                <a:solidFill>
                  <a:srgbClr val="202122"/>
                </a:solidFill>
                <a:effectLst/>
                <a:latin typeface="Arial" panose="020B0604020202020204" pitchFamily="34" charset="0"/>
              </a:rPr>
              <a:t>)</a:t>
            </a:r>
            <a:r>
              <a:rPr lang="el-GR" b="0" i="0" dirty="0">
                <a:solidFill>
                  <a:srgbClr val="202122"/>
                </a:solidFill>
                <a:effectLst/>
                <a:latin typeface="Arial" panose="020B0604020202020204" pitchFamily="34" charset="0"/>
              </a:rPr>
              <a:t>, Κοινωνιολογία, εκδόσεις ΔΙΔΟΤΟΥ, Αθήνα</a:t>
            </a:r>
          </a:p>
          <a:p>
            <a:pPr marL="0" indent="-457200" algn="just">
              <a:buNone/>
            </a:pPr>
            <a:endParaRPr lang="el-GR" sz="600" b="0" i="0" dirty="0">
              <a:solidFill>
                <a:srgbClr val="202122"/>
              </a:solidFill>
              <a:effectLst/>
              <a:latin typeface="Arial" panose="020B0604020202020204" pitchFamily="34" charset="0"/>
            </a:endParaRPr>
          </a:p>
          <a:p>
            <a:pPr marL="0" indent="-457200" algn="just">
              <a:buNone/>
            </a:pPr>
            <a:r>
              <a:rPr lang="el-GR" b="0" i="0" dirty="0">
                <a:solidFill>
                  <a:srgbClr val="202122"/>
                </a:solidFill>
                <a:effectLst/>
                <a:latin typeface="Arial" panose="020B0604020202020204" pitchFamily="34" charset="0"/>
              </a:rPr>
              <a:t>Παναγής Λεκατσάς, Η Ψυχή. Η ιδέα της ψυχής και της αθανασίας της και τα έθιμα του θανάτου. </a:t>
            </a:r>
            <a:r>
              <a:rPr lang="el-GR" b="0" i="0" dirty="0" err="1">
                <a:solidFill>
                  <a:srgbClr val="202122"/>
                </a:solidFill>
                <a:effectLst/>
                <a:latin typeface="Arial" panose="020B0604020202020204" pitchFamily="34" charset="0"/>
              </a:rPr>
              <a:t>εκδ</a:t>
            </a:r>
            <a:r>
              <a:rPr lang="el-GR" b="0" i="0" dirty="0">
                <a:solidFill>
                  <a:srgbClr val="202122"/>
                </a:solidFill>
                <a:effectLst/>
                <a:latin typeface="Arial" panose="020B0604020202020204" pitchFamily="34" charset="0"/>
              </a:rPr>
              <a:t>. Καστανιώτης, Αθήνα, 2000, σελ. 364-365.</a:t>
            </a:r>
          </a:p>
          <a:p>
            <a:pPr marL="0" indent="-457200" algn="just">
              <a:buNone/>
            </a:pPr>
            <a:endParaRPr lang="el-GR" sz="600" b="0" i="0" dirty="0">
              <a:solidFill>
                <a:srgbClr val="202122"/>
              </a:solidFill>
              <a:effectLst/>
              <a:latin typeface="Arial" panose="020B0604020202020204" pitchFamily="34" charset="0"/>
            </a:endParaRPr>
          </a:p>
          <a:p>
            <a:pPr marL="0" indent="-457200" algn="just">
              <a:buNone/>
            </a:pPr>
            <a:r>
              <a:rPr lang="el-GR" b="0" i="0" dirty="0">
                <a:solidFill>
                  <a:srgbClr val="202122"/>
                </a:solidFill>
                <a:effectLst/>
                <a:latin typeface="Arial" panose="020B0604020202020204" pitchFamily="34" charset="0"/>
              </a:rPr>
              <a:t>Oswyn </a:t>
            </a:r>
            <a:r>
              <a:rPr lang="el-GR" b="0" i="0" dirty="0" err="1">
                <a:solidFill>
                  <a:srgbClr val="202122"/>
                </a:solidFill>
                <a:effectLst/>
                <a:latin typeface="Arial" panose="020B0604020202020204" pitchFamily="34" charset="0"/>
              </a:rPr>
              <a:t>Murray</a:t>
            </a:r>
            <a:r>
              <a:rPr lang="el-GR" b="0" i="0" dirty="0">
                <a:solidFill>
                  <a:srgbClr val="202122"/>
                </a:solidFill>
                <a:effectLst/>
                <a:latin typeface="Arial" panose="020B0604020202020204" pitchFamily="34" charset="0"/>
              </a:rPr>
              <a:t>, «Η κοινωνική ζωή στην Κλασσική Ελλάδα’’ , στο: Πανεπιστήμιο της Οξφόρδης, Η Ελλάδα και ο Ελληνιστικός κόσμος, </a:t>
            </a:r>
            <a:r>
              <a:rPr lang="el-GR" b="0" i="0" dirty="0" err="1">
                <a:solidFill>
                  <a:srgbClr val="202122"/>
                </a:solidFill>
                <a:effectLst/>
                <a:latin typeface="Arial" panose="020B0604020202020204" pitchFamily="34" charset="0"/>
              </a:rPr>
              <a:t>μτφρ</a:t>
            </a:r>
            <a:r>
              <a:rPr lang="el-GR" b="0" i="0" dirty="0">
                <a:solidFill>
                  <a:srgbClr val="202122"/>
                </a:solidFill>
                <a:effectLst/>
                <a:latin typeface="Arial" panose="020B0604020202020204" pitchFamily="34" charset="0"/>
              </a:rPr>
              <a:t>. </a:t>
            </a:r>
            <a:r>
              <a:rPr lang="el-GR" b="0" i="0" dirty="0" err="1">
                <a:solidFill>
                  <a:srgbClr val="202122"/>
                </a:solidFill>
                <a:effectLst/>
                <a:latin typeface="Arial" panose="020B0604020202020204" pitchFamily="34" charset="0"/>
              </a:rPr>
              <a:t>Αλική</a:t>
            </a:r>
            <a:r>
              <a:rPr lang="el-GR" b="0" i="0" dirty="0">
                <a:solidFill>
                  <a:srgbClr val="202122"/>
                </a:solidFill>
                <a:effectLst/>
                <a:latin typeface="Arial" panose="020B0604020202020204" pitchFamily="34" charset="0"/>
              </a:rPr>
              <a:t> </a:t>
            </a:r>
            <a:r>
              <a:rPr lang="el-GR" b="0" i="0" dirty="0" err="1">
                <a:solidFill>
                  <a:srgbClr val="202122"/>
                </a:solidFill>
                <a:effectLst/>
                <a:latin typeface="Arial" panose="020B0604020202020204" pitchFamily="34" charset="0"/>
              </a:rPr>
              <a:t>Τσοστσορού</a:t>
            </a:r>
            <a:r>
              <a:rPr lang="el-GR" b="0" i="0" dirty="0">
                <a:solidFill>
                  <a:srgbClr val="202122"/>
                </a:solidFill>
                <a:effectLst/>
                <a:latin typeface="Arial" panose="020B0604020202020204" pitchFamily="34" charset="0"/>
              </a:rPr>
              <a:t>-Μύστακα, </a:t>
            </a:r>
            <a:r>
              <a:rPr lang="el-GR" b="0" i="0" dirty="0" err="1">
                <a:solidFill>
                  <a:srgbClr val="202122"/>
                </a:solidFill>
                <a:effectLst/>
                <a:latin typeface="Arial" panose="020B0604020202020204" pitchFamily="34" charset="0"/>
              </a:rPr>
              <a:t>εκδ</a:t>
            </a:r>
            <a:r>
              <a:rPr lang="el-GR" b="0" i="0" dirty="0">
                <a:solidFill>
                  <a:srgbClr val="202122"/>
                </a:solidFill>
                <a:effectLst/>
                <a:latin typeface="Arial" panose="020B0604020202020204" pitchFamily="34" charset="0"/>
              </a:rPr>
              <a:t>. Νεφέλη, Αθήνα, 1996, σελ. 309.</a:t>
            </a:r>
          </a:p>
          <a:p>
            <a:pPr marL="0" indent="-457200" algn="just">
              <a:buNone/>
            </a:pPr>
            <a:endParaRPr lang="en-US" sz="600" b="0" i="0" dirty="0">
              <a:solidFill>
                <a:srgbClr val="202122"/>
              </a:solidFill>
              <a:effectLst/>
              <a:latin typeface="Arial" panose="020B0604020202020204" pitchFamily="34" charset="0"/>
            </a:endParaRPr>
          </a:p>
          <a:p>
            <a:pPr marL="0" indent="0">
              <a:buNone/>
            </a:pPr>
            <a:r>
              <a:rPr lang="el-GR" b="0" i="0" dirty="0" err="1">
                <a:solidFill>
                  <a:srgbClr val="202122"/>
                </a:solidFill>
                <a:effectLst/>
                <a:latin typeface="Arial" panose="020B0604020202020204" pitchFamily="34" charset="0"/>
              </a:rPr>
              <a:t>Pierre</a:t>
            </a:r>
            <a:r>
              <a:rPr lang="el-GR" b="0" i="0" dirty="0">
                <a:solidFill>
                  <a:srgbClr val="202122"/>
                </a:solidFill>
                <a:effectLst/>
                <a:latin typeface="Arial" panose="020B0604020202020204" pitchFamily="34" charset="0"/>
              </a:rPr>
              <a:t> </a:t>
            </a:r>
            <a:r>
              <a:rPr lang="el-GR" b="0" i="0" dirty="0" err="1">
                <a:solidFill>
                  <a:srgbClr val="202122"/>
                </a:solidFill>
                <a:effectLst/>
                <a:latin typeface="Arial" panose="020B0604020202020204" pitchFamily="34" charset="0"/>
              </a:rPr>
              <a:t>Montet</a:t>
            </a:r>
            <a:r>
              <a:rPr lang="el-GR" b="0" i="0" dirty="0">
                <a:solidFill>
                  <a:srgbClr val="202122"/>
                </a:solidFill>
                <a:effectLst/>
                <a:latin typeface="Arial" panose="020B0604020202020204" pitchFamily="34" charset="0"/>
              </a:rPr>
              <a:t>, Η καθημερινή ζωή στην Αρχαία Αίγυπτο, </a:t>
            </a:r>
            <a:r>
              <a:rPr lang="el-GR" b="0" i="0" dirty="0" err="1">
                <a:solidFill>
                  <a:srgbClr val="202122"/>
                </a:solidFill>
                <a:effectLst/>
                <a:latin typeface="Arial" panose="020B0604020202020204" pitchFamily="34" charset="0"/>
              </a:rPr>
              <a:t>μτφρ</a:t>
            </a:r>
            <a:r>
              <a:rPr lang="el-GR" b="0" i="0" dirty="0">
                <a:solidFill>
                  <a:srgbClr val="202122"/>
                </a:solidFill>
                <a:effectLst/>
                <a:latin typeface="Arial" panose="020B0604020202020204" pitchFamily="34" charset="0"/>
              </a:rPr>
              <a:t>. Έλλη Αγγέλου, </a:t>
            </a:r>
            <a:r>
              <a:rPr lang="el-GR" b="0" i="0" dirty="0" err="1">
                <a:solidFill>
                  <a:srgbClr val="202122"/>
                </a:solidFill>
                <a:effectLst/>
                <a:latin typeface="Arial" panose="020B0604020202020204" pitchFamily="34" charset="0"/>
              </a:rPr>
              <a:t>εκδ</a:t>
            </a:r>
            <a:r>
              <a:rPr lang="el-GR" b="0" i="0" dirty="0">
                <a:solidFill>
                  <a:srgbClr val="202122"/>
                </a:solidFill>
                <a:effectLst/>
                <a:latin typeface="Arial" panose="020B0604020202020204" pitchFamily="34" charset="0"/>
              </a:rPr>
              <a:t>. Παπαδήμας, Αθήνα, 2006, σελ. 55-56.</a:t>
            </a:r>
          </a:p>
          <a:p>
            <a:pPr marL="0" indent="0">
              <a:buNone/>
            </a:pPr>
            <a:r>
              <a:rPr lang="el-GR" sz="2800" dirty="0"/>
              <a:t>Τσαούσης Δ., 1970, Στοιχεία Κοινωνιολογίας, Αθήνα.</a:t>
            </a:r>
            <a:endParaRPr lang="el-GR" b="0" i="0" dirty="0">
              <a:effectLst/>
              <a:latin typeface="Arial" panose="020B0604020202020204" pitchFamily="34" charset="0"/>
            </a:endParaRPr>
          </a:p>
          <a:p>
            <a:pPr marL="0" indent="0">
              <a:buNone/>
            </a:pPr>
            <a:endParaRPr lang="el-GR" sz="500" b="0" i="0" dirty="0">
              <a:solidFill>
                <a:srgbClr val="202122"/>
              </a:solidFill>
              <a:effectLst/>
              <a:latin typeface="Arial" panose="020B0604020202020204" pitchFamily="34" charset="0"/>
            </a:endParaRPr>
          </a:p>
          <a:p>
            <a:pPr marL="0" indent="0">
              <a:buNone/>
            </a:pPr>
            <a:r>
              <a:rPr lang="tr-TR" b="0" i="0" dirty="0">
                <a:solidFill>
                  <a:srgbClr val="202122"/>
                </a:solidFill>
                <a:effectLst/>
                <a:latin typeface="Arial" panose="020B0604020202020204" pitchFamily="34" charset="0"/>
                <a:hlinkClick r:id="rId2"/>
              </a:rPr>
              <a:t>https://enallaktikos.gr/oi-taseis-stin-agrotiki-apascholisi-ka/</a:t>
            </a:r>
            <a:r>
              <a:rPr lang="el-GR" b="0" i="0" dirty="0">
                <a:solidFill>
                  <a:srgbClr val="202122"/>
                </a:solidFill>
                <a:effectLst/>
                <a:latin typeface="Arial" panose="020B0604020202020204" pitchFamily="34" charset="0"/>
              </a:rPr>
              <a:t> </a:t>
            </a:r>
          </a:p>
          <a:p>
            <a:pPr marL="0" indent="0">
              <a:buNone/>
            </a:pPr>
            <a:endParaRPr lang="el-GR" dirty="0"/>
          </a:p>
        </p:txBody>
      </p:sp>
    </p:spTree>
    <p:extLst>
      <p:ext uri="{BB962C8B-B14F-4D97-AF65-F5344CB8AC3E}">
        <p14:creationId xmlns:p14="http://schemas.microsoft.com/office/powerpoint/2010/main" val="37242095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9089151-0749-F37E-AEA8-ED200B5E3421}"/>
              </a:ext>
            </a:extLst>
          </p:cNvPr>
          <p:cNvSpPr>
            <a:spLocks noGrp="1"/>
          </p:cNvSpPr>
          <p:nvPr>
            <p:ph type="title"/>
          </p:nvPr>
        </p:nvSpPr>
        <p:spPr>
          <a:xfrm>
            <a:off x="1017310" y="4946552"/>
            <a:ext cx="10515600" cy="1325563"/>
          </a:xfrm>
        </p:spPr>
        <p:txBody>
          <a:bodyPr/>
          <a:lstStyle/>
          <a:p>
            <a:pPr algn="r"/>
            <a:r>
              <a:rPr lang="el-GR" b="1" dirty="0">
                <a:effectLst>
                  <a:outerShdw blurRad="38100" dist="38100" dir="2700000" algn="tl">
                    <a:srgbClr val="000000">
                      <a:alpha val="43137"/>
                    </a:srgbClr>
                  </a:outerShdw>
                </a:effectLst>
              </a:rPr>
              <a:t>Τέλος…</a:t>
            </a:r>
          </a:p>
        </p:txBody>
      </p:sp>
    </p:spTree>
    <p:extLst>
      <p:ext uri="{BB962C8B-B14F-4D97-AF65-F5344CB8AC3E}">
        <p14:creationId xmlns:p14="http://schemas.microsoft.com/office/powerpoint/2010/main" val="20706386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F159747-54BB-34CE-9996-FD467F60604D}"/>
              </a:ext>
            </a:extLst>
          </p:cNvPr>
          <p:cNvSpPr>
            <a:spLocks noGrp="1"/>
          </p:cNvSpPr>
          <p:nvPr>
            <p:ph type="title"/>
          </p:nvPr>
        </p:nvSpPr>
        <p:spPr>
          <a:xfrm>
            <a:off x="838200" y="365125"/>
            <a:ext cx="10515600" cy="752475"/>
          </a:xfrm>
        </p:spPr>
        <p:txBody>
          <a:bodyPr/>
          <a:lstStyle/>
          <a:p>
            <a:pPr algn="ctr"/>
            <a:r>
              <a:rPr lang="el-GR" u="sng" dirty="0">
                <a:effectLst>
                  <a:outerShdw blurRad="38100" dist="38100" dir="2700000" algn="tl">
                    <a:srgbClr val="000000">
                      <a:alpha val="43137"/>
                    </a:srgbClr>
                  </a:outerShdw>
                </a:effectLst>
              </a:rPr>
              <a:t>1</a:t>
            </a:r>
            <a:r>
              <a:rPr lang="el-GR" u="sng" baseline="30000" dirty="0">
                <a:effectLst>
                  <a:outerShdw blurRad="38100" dist="38100" dir="2700000" algn="tl">
                    <a:srgbClr val="000000">
                      <a:alpha val="43137"/>
                    </a:srgbClr>
                  </a:outerShdw>
                </a:effectLst>
              </a:rPr>
              <a:t>ο</a:t>
            </a:r>
            <a:r>
              <a:rPr lang="el-GR" u="sng" dirty="0">
                <a:effectLst>
                  <a:outerShdw blurRad="38100" dist="38100" dir="2700000" algn="tl">
                    <a:srgbClr val="000000">
                      <a:alpha val="43137"/>
                    </a:srgbClr>
                  </a:outerShdw>
                </a:effectLst>
              </a:rPr>
              <a:t> παράδειγμα κατανόησης</a:t>
            </a:r>
          </a:p>
        </p:txBody>
      </p:sp>
      <p:sp>
        <p:nvSpPr>
          <p:cNvPr id="3" name="Θέση περιεχομένου 2">
            <a:extLst>
              <a:ext uri="{FF2B5EF4-FFF2-40B4-BE49-F238E27FC236}">
                <a16:creationId xmlns:a16="http://schemas.microsoft.com/office/drawing/2014/main" id="{69D1739A-DFFE-E43F-A57E-96DEC9F17AC4}"/>
              </a:ext>
            </a:extLst>
          </p:cNvPr>
          <p:cNvSpPr>
            <a:spLocks noGrp="1"/>
          </p:cNvSpPr>
          <p:nvPr>
            <p:ph idx="1"/>
          </p:nvPr>
        </p:nvSpPr>
        <p:spPr>
          <a:xfrm>
            <a:off x="838200" y="5279448"/>
            <a:ext cx="10515600" cy="473364"/>
          </a:xfrm>
        </p:spPr>
        <p:txBody>
          <a:bodyPr>
            <a:noAutofit/>
          </a:bodyPr>
          <a:lstStyle/>
          <a:p>
            <a:pPr marL="0" indent="0" algn="ctr">
              <a:buNone/>
            </a:pPr>
            <a:r>
              <a:rPr lang="el-GR" sz="3300" b="1" dirty="0">
                <a:solidFill>
                  <a:srgbClr val="8E0000"/>
                </a:solidFill>
                <a:effectLst>
                  <a:outerShdw blurRad="38100" dist="38100" dir="2700000" algn="tl">
                    <a:srgbClr val="000000">
                      <a:alpha val="43137"/>
                    </a:srgbClr>
                  </a:outerShdw>
                </a:effectLst>
              </a:rPr>
              <a:t>Έχετε ερωτευθεί ποτέ;</a:t>
            </a:r>
          </a:p>
        </p:txBody>
      </p:sp>
      <p:pic>
        <p:nvPicPr>
          <p:cNvPr id="4" name="Εικόνα 3">
            <a:extLst>
              <a:ext uri="{FF2B5EF4-FFF2-40B4-BE49-F238E27FC236}">
                <a16:creationId xmlns:a16="http://schemas.microsoft.com/office/drawing/2014/main" id="{F08001D9-B4A4-AFBB-3F05-FDF236690D9B}"/>
              </a:ext>
            </a:extLst>
          </p:cNvPr>
          <p:cNvPicPr>
            <a:picLocks noChangeAspect="1"/>
          </p:cNvPicPr>
          <p:nvPr/>
        </p:nvPicPr>
        <p:blipFill>
          <a:blip r:embed="rId2"/>
          <a:stretch>
            <a:fillRect/>
          </a:stretch>
        </p:blipFill>
        <p:spPr>
          <a:xfrm>
            <a:off x="2951018" y="1190336"/>
            <a:ext cx="6289964" cy="3931228"/>
          </a:xfrm>
          <a:prstGeom prst="rect">
            <a:avLst/>
          </a:prstGeom>
          <a:ln>
            <a:noFill/>
          </a:ln>
          <a:effectLst>
            <a:softEdge rad="112500"/>
          </a:effectLst>
        </p:spPr>
      </p:pic>
    </p:spTree>
    <p:extLst>
      <p:ext uri="{BB962C8B-B14F-4D97-AF65-F5344CB8AC3E}">
        <p14:creationId xmlns:p14="http://schemas.microsoft.com/office/powerpoint/2010/main" val="4262543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par>
                          <p:cTn id="8" fill="hold">
                            <p:stCondLst>
                              <p:cond delay="2000"/>
                            </p:stCondLst>
                            <p:childTnLst>
                              <p:par>
                                <p:cTn id="9" presetID="53" presetClass="entr" presetSubtype="16"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p:cTn id="11"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Εικόνα 10">
            <a:extLst>
              <a:ext uri="{FF2B5EF4-FFF2-40B4-BE49-F238E27FC236}">
                <a16:creationId xmlns:a16="http://schemas.microsoft.com/office/drawing/2014/main" id="{99F3A89F-876C-52DD-5912-D117CA2055EB}"/>
              </a:ext>
            </a:extLst>
          </p:cNvPr>
          <p:cNvPicPr>
            <a:picLocks noChangeAspect="1"/>
          </p:cNvPicPr>
          <p:nvPr/>
        </p:nvPicPr>
        <p:blipFill>
          <a:blip r:embed="rId2"/>
          <a:stretch>
            <a:fillRect/>
          </a:stretch>
        </p:blipFill>
        <p:spPr>
          <a:xfrm>
            <a:off x="4950557" y="2912539"/>
            <a:ext cx="3344322" cy="3344322"/>
          </a:xfrm>
          <a:prstGeom prst="rect">
            <a:avLst/>
          </a:prstGeom>
        </p:spPr>
      </p:pic>
      <p:sp>
        <p:nvSpPr>
          <p:cNvPr id="3" name="Θέση περιεχομένου 2">
            <a:extLst>
              <a:ext uri="{FF2B5EF4-FFF2-40B4-BE49-F238E27FC236}">
                <a16:creationId xmlns:a16="http://schemas.microsoft.com/office/drawing/2014/main" id="{3BE94543-C41C-91F3-2A6E-AD8D68DBCB70}"/>
              </a:ext>
            </a:extLst>
          </p:cNvPr>
          <p:cNvSpPr>
            <a:spLocks noGrp="1"/>
          </p:cNvSpPr>
          <p:nvPr>
            <p:ph idx="1"/>
          </p:nvPr>
        </p:nvSpPr>
        <p:spPr>
          <a:xfrm>
            <a:off x="524366" y="1117600"/>
            <a:ext cx="11143268" cy="2134647"/>
          </a:xfrm>
        </p:spPr>
        <p:txBody>
          <a:bodyPr/>
          <a:lstStyle/>
          <a:p>
            <a:pPr marL="0" indent="0" algn="ctr">
              <a:lnSpc>
                <a:spcPct val="150000"/>
              </a:lnSpc>
              <a:buNone/>
            </a:pPr>
            <a:r>
              <a:rPr lang="el-GR" dirty="0"/>
              <a:t>Πρόκειται για μία αυτονόητη κατάσταση, όπου δύο άνθρωποι αναπτύσσουν έντονα συναισθήματα μεταξύ τους, αναζητώντας προσωπική και συναισθηματική ολοκλήρωση, ίσως με την μορφή ενός γάμου.</a:t>
            </a:r>
          </a:p>
        </p:txBody>
      </p:sp>
      <p:sp>
        <p:nvSpPr>
          <p:cNvPr id="5" name="Τίτλος 1">
            <a:extLst>
              <a:ext uri="{FF2B5EF4-FFF2-40B4-BE49-F238E27FC236}">
                <a16:creationId xmlns:a16="http://schemas.microsoft.com/office/drawing/2014/main" id="{4F1C780E-7C80-808F-E276-93E6F8B02A0A}"/>
              </a:ext>
            </a:extLst>
          </p:cNvPr>
          <p:cNvSpPr>
            <a:spLocks noGrp="1"/>
          </p:cNvSpPr>
          <p:nvPr>
            <p:ph type="title"/>
          </p:nvPr>
        </p:nvSpPr>
        <p:spPr>
          <a:xfrm>
            <a:off x="838200" y="365125"/>
            <a:ext cx="10515600" cy="752475"/>
          </a:xfrm>
        </p:spPr>
        <p:txBody>
          <a:bodyPr/>
          <a:lstStyle/>
          <a:p>
            <a:pPr algn="ctr"/>
            <a:r>
              <a:rPr lang="el-GR" u="sng" dirty="0">
                <a:effectLst>
                  <a:outerShdw blurRad="38100" dist="38100" dir="2700000" algn="tl">
                    <a:srgbClr val="000000">
                      <a:alpha val="43137"/>
                    </a:srgbClr>
                  </a:outerShdw>
                </a:effectLst>
              </a:rPr>
              <a:t>1</a:t>
            </a:r>
            <a:r>
              <a:rPr lang="el-GR" u="sng" baseline="30000" dirty="0">
                <a:effectLst>
                  <a:outerShdw blurRad="38100" dist="38100" dir="2700000" algn="tl">
                    <a:srgbClr val="000000">
                      <a:alpha val="43137"/>
                    </a:srgbClr>
                  </a:outerShdw>
                </a:effectLst>
              </a:rPr>
              <a:t>ο</a:t>
            </a:r>
            <a:r>
              <a:rPr lang="el-GR" u="sng" dirty="0">
                <a:effectLst>
                  <a:outerShdw blurRad="38100" dist="38100" dir="2700000" algn="tl">
                    <a:srgbClr val="000000">
                      <a:alpha val="43137"/>
                    </a:srgbClr>
                  </a:outerShdw>
                </a:effectLst>
              </a:rPr>
              <a:t> παράδειγμα κατανόησης</a:t>
            </a:r>
          </a:p>
        </p:txBody>
      </p:sp>
      <p:pic>
        <p:nvPicPr>
          <p:cNvPr id="6" name="Εικόνα 5">
            <a:extLst>
              <a:ext uri="{FF2B5EF4-FFF2-40B4-BE49-F238E27FC236}">
                <a16:creationId xmlns:a16="http://schemas.microsoft.com/office/drawing/2014/main" id="{529C4334-BCE6-3A69-80AF-67AC58C1FC75}"/>
              </a:ext>
            </a:extLst>
          </p:cNvPr>
          <p:cNvPicPr>
            <a:picLocks noChangeAspect="1"/>
          </p:cNvPicPr>
          <p:nvPr/>
        </p:nvPicPr>
        <p:blipFill rotWithShape="1">
          <a:blip r:embed="rId3"/>
          <a:srcRect r="42613" b="6082"/>
          <a:stretch/>
        </p:blipFill>
        <p:spPr>
          <a:xfrm>
            <a:off x="1061203" y="3429000"/>
            <a:ext cx="2996176" cy="2311400"/>
          </a:xfrm>
          <a:prstGeom prst="rect">
            <a:avLst/>
          </a:prstGeom>
        </p:spPr>
      </p:pic>
      <p:pic>
        <p:nvPicPr>
          <p:cNvPr id="9" name="Εικόνα 8">
            <a:extLst>
              <a:ext uri="{FF2B5EF4-FFF2-40B4-BE49-F238E27FC236}">
                <a16:creationId xmlns:a16="http://schemas.microsoft.com/office/drawing/2014/main" id="{D5068DBD-AFD6-AB95-829E-F510DEE6904B}"/>
              </a:ext>
            </a:extLst>
          </p:cNvPr>
          <p:cNvPicPr>
            <a:picLocks noChangeAspect="1"/>
          </p:cNvPicPr>
          <p:nvPr/>
        </p:nvPicPr>
        <p:blipFill>
          <a:blip r:embed="rId4"/>
          <a:stretch>
            <a:fillRect/>
          </a:stretch>
        </p:blipFill>
        <p:spPr>
          <a:xfrm>
            <a:off x="8559538" y="3429000"/>
            <a:ext cx="3563333" cy="3344322"/>
          </a:xfrm>
          <a:prstGeom prst="rect">
            <a:avLst/>
          </a:prstGeom>
        </p:spPr>
      </p:pic>
      <p:sp>
        <p:nvSpPr>
          <p:cNvPr id="10" name="TextBox 9">
            <a:extLst>
              <a:ext uri="{FF2B5EF4-FFF2-40B4-BE49-F238E27FC236}">
                <a16:creationId xmlns:a16="http://schemas.microsoft.com/office/drawing/2014/main" id="{3FFBE39A-7134-CCED-C018-5898A74A1064}"/>
              </a:ext>
            </a:extLst>
          </p:cNvPr>
          <p:cNvSpPr txBox="1"/>
          <p:nvPr/>
        </p:nvSpPr>
        <p:spPr>
          <a:xfrm>
            <a:off x="4176463" y="4740013"/>
            <a:ext cx="4892510" cy="1107996"/>
          </a:xfrm>
          <a:prstGeom prst="rect">
            <a:avLst/>
          </a:prstGeom>
          <a:noFill/>
          <a:ln>
            <a:solidFill>
              <a:srgbClr val="C00000"/>
            </a:solidFill>
          </a:ln>
        </p:spPr>
        <p:txBody>
          <a:bodyPr wrap="square" rtlCol="0">
            <a:spAutoFit/>
          </a:bodyPr>
          <a:lstStyle/>
          <a:p>
            <a:pPr algn="ctr"/>
            <a:r>
              <a:rPr lang="el-GR" sz="3300" b="1" dirty="0">
                <a:solidFill>
                  <a:srgbClr val="C00000"/>
                </a:solidFill>
              </a:rPr>
              <a:t>Είναι δεδομένο για όλους τους ανθρώπους ;;;</a:t>
            </a:r>
          </a:p>
        </p:txBody>
      </p:sp>
    </p:spTree>
    <p:extLst>
      <p:ext uri="{BB962C8B-B14F-4D97-AF65-F5344CB8AC3E}">
        <p14:creationId xmlns:p14="http://schemas.microsoft.com/office/powerpoint/2010/main" val="816337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heel(1)">
                                      <p:cBhvr>
                                        <p:cTn id="16" dur="2000"/>
                                        <p:tgtEl>
                                          <p:spTgt spid="11"/>
                                        </p:tgtEl>
                                      </p:cBhvr>
                                    </p:animEffect>
                                  </p:childTnLst>
                                </p:cTn>
                              </p:par>
                            </p:childTnLst>
                          </p:cTn>
                        </p:par>
                        <p:par>
                          <p:cTn id="17" fill="hold">
                            <p:stCondLst>
                              <p:cond delay="2000"/>
                            </p:stCondLst>
                            <p:childTnLst>
                              <p:par>
                                <p:cTn id="18" presetID="53" presetClass="entr" presetSubtype="16"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B704AB77-44E5-E2AA-AA95-CD9B5E02E9D3}"/>
              </a:ext>
            </a:extLst>
          </p:cNvPr>
          <p:cNvSpPr>
            <a:spLocks noGrp="1"/>
          </p:cNvSpPr>
          <p:nvPr>
            <p:ph idx="1"/>
          </p:nvPr>
        </p:nvSpPr>
        <p:spPr>
          <a:xfrm>
            <a:off x="838199" y="3677257"/>
            <a:ext cx="4590209" cy="2912884"/>
          </a:xfrm>
          <a:ln>
            <a:solidFill>
              <a:schemeClr val="accent4">
                <a:lumMod val="50000"/>
              </a:schemeClr>
            </a:solidFill>
          </a:ln>
        </p:spPr>
        <p:txBody>
          <a:bodyPr>
            <a:normAutofit fontScale="77500" lnSpcReduction="20000"/>
          </a:bodyPr>
          <a:lstStyle/>
          <a:p>
            <a:pPr marL="0" indent="0" algn="just">
              <a:buNone/>
            </a:pPr>
            <a:endParaRPr lang="el-GR" sz="1400" dirty="0"/>
          </a:p>
          <a:p>
            <a:pPr marL="0" indent="0" algn="just">
              <a:buNone/>
            </a:pPr>
            <a:r>
              <a:rPr lang="el-GR" dirty="0"/>
              <a:t>Στην Ευρώπη του Μεσαίωνα οι γάμοι μεταξύ αντρών και γυναικών γίνονταν με σκοπό να παραμείνει η περιουσία στην οικογένεια και έπειτα να κάνουν παιδιά (αγόρια) που θα καλλιεργούν τον οικογενειακό αγρό.</a:t>
            </a:r>
          </a:p>
          <a:p>
            <a:pPr marL="0" indent="0" algn="just">
              <a:buNone/>
            </a:pPr>
            <a:endParaRPr lang="el-GR" sz="1300" dirty="0"/>
          </a:p>
          <a:p>
            <a:pPr marL="0" indent="0" algn="just">
              <a:buNone/>
            </a:pPr>
            <a:r>
              <a:rPr lang="el-GR" dirty="0"/>
              <a:t>«είναι μοιχεία να αγαπάς την γυναίκα σου με συναίσθημα»</a:t>
            </a:r>
          </a:p>
          <a:p>
            <a:pPr marL="0" indent="0" algn="r">
              <a:buNone/>
            </a:pPr>
            <a:r>
              <a:rPr lang="en-US" sz="2200" i="1" dirty="0">
                <a:solidFill>
                  <a:srgbClr val="FF0000"/>
                </a:solidFill>
              </a:rPr>
              <a:t>(Giddens,200</a:t>
            </a:r>
            <a:r>
              <a:rPr lang="el-GR" sz="2200" i="1" dirty="0">
                <a:solidFill>
                  <a:srgbClr val="FF0000"/>
                </a:solidFill>
              </a:rPr>
              <a:t>9</a:t>
            </a:r>
            <a:r>
              <a:rPr lang="en-US" sz="2200" i="1" dirty="0">
                <a:solidFill>
                  <a:srgbClr val="FF0000"/>
                </a:solidFill>
              </a:rPr>
              <a:t>)</a:t>
            </a:r>
            <a:endParaRPr lang="el-GR" sz="2200" i="1" dirty="0">
              <a:solidFill>
                <a:srgbClr val="FF0000"/>
              </a:solidFill>
            </a:endParaRPr>
          </a:p>
          <a:p>
            <a:pPr marL="0" indent="0" algn="just">
              <a:buNone/>
            </a:pPr>
            <a:endParaRPr lang="el-GR" dirty="0"/>
          </a:p>
          <a:p>
            <a:pPr marL="0" indent="0" algn="just">
              <a:buNone/>
            </a:pPr>
            <a:endParaRPr lang="el-GR" dirty="0"/>
          </a:p>
        </p:txBody>
      </p:sp>
      <p:pic>
        <p:nvPicPr>
          <p:cNvPr id="4" name="Εικόνα 3">
            <a:extLst>
              <a:ext uri="{FF2B5EF4-FFF2-40B4-BE49-F238E27FC236}">
                <a16:creationId xmlns:a16="http://schemas.microsoft.com/office/drawing/2014/main" id="{EEA36EAB-D74D-D473-FFBB-D7CA5AE2DAE4}"/>
              </a:ext>
            </a:extLst>
          </p:cNvPr>
          <p:cNvPicPr>
            <a:picLocks noChangeAspect="1"/>
          </p:cNvPicPr>
          <p:nvPr/>
        </p:nvPicPr>
        <p:blipFill>
          <a:blip r:embed="rId2"/>
          <a:stretch>
            <a:fillRect/>
          </a:stretch>
        </p:blipFill>
        <p:spPr>
          <a:xfrm>
            <a:off x="838201" y="681037"/>
            <a:ext cx="4590208" cy="2996220"/>
          </a:xfrm>
          <a:prstGeom prst="rect">
            <a:avLst/>
          </a:prstGeom>
        </p:spPr>
      </p:pic>
      <p:pic>
        <p:nvPicPr>
          <p:cNvPr id="5" name="Εικόνα 4">
            <a:extLst>
              <a:ext uri="{FF2B5EF4-FFF2-40B4-BE49-F238E27FC236}">
                <a16:creationId xmlns:a16="http://schemas.microsoft.com/office/drawing/2014/main" id="{580CA2A3-975B-DAC6-30FA-EAA33B70E708}"/>
              </a:ext>
            </a:extLst>
          </p:cNvPr>
          <p:cNvPicPr>
            <a:picLocks noChangeAspect="1"/>
          </p:cNvPicPr>
          <p:nvPr/>
        </p:nvPicPr>
        <p:blipFill>
          <a:blip r:embed="rId3"/>
          <a:stretch>
            <a:fillRect/>
          </a:stretch>
        </p:blipFill>
        <p:spPr>
          <a:xfrm>
            <a:off x="6763589" y="681037"/>
            <a:ext cx="4590210" cy="2996220"/>
          </a:xfrm>
          <a:prstGeom prst="rect">
            <a:avLst/>
          </a:prstGeom>
        </p:spPr>
      </p:pic>
      <p:sp>
        <p:nvSpPr>
          <p:cNvPr id="6" name="Θέση περιεχομένου 2">
            <a:extLst>
              <a:ext uri="{FF2B5EF4-FFF2-40B4-BE49-F238E27FC236}">
                <a16:creationId xmlns:a16="http://schemas.microsoft.com/office/drawing/2014/main" id="{AB46B0F0-5C20-0FE5-2384-770737059685}"/>
              </a:ext>
            </a:extLst>
          </p:cNvPr>
          <p:cNvSpPr txBox="1">
            <a:spLocks/>
          </p:cNvSpPr>
          <p:nvPr/>
        </p:nvSpPr>
        <p:spPr>
          <a:xfrm>
            <a:off x="6763590" y="3677257"/>
            <a:ext cx="4590209" cy="2912884"/>
          </a:xfrm>
          <a:prstGeom prst="rect">
            <a:avLst/>
          </a:prstGeom>
          <a:ln>
            <a:solidFill>
              <a:schemeClr val="accent4">
                <a:lumMod val="50000"/>
              </a:schemeClr>
            </a:solidFill>
          </a:ln>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endParaRPr lang="el-GR" sz="1200" dirty="0"/>
          </a:p>
          <a:p>
            <a:pPr marL="0" indent="0" algn="just">
              <a:buFont typeface="Arial" panose="020B0604020202020204" pitchFamily="34" charset="0"/>
              <a:buNone/>
            </a:pPr>
            <a:r>
              <a:rPr lang="el-GR" dirty="0"/>
              <a:t>Στην αρχαία Αίγυπτο σπανίως γίνεται αναφορά στον όρο γάμος, αλλά στη μεταφορά κοπέλας και της προίκας της από το πατρικό της σπίτι σε αυτό του αρραβωνιαστικού της, μέσω κάποιου τελετουργικού. </a:t>
            </a:r>
          </a:p>
          <a:p>
            <a:pPr marL="0" indent="0" algn="just">
              <a:buFont typeface="Arial" panose="020B0604020202020204" pitchFamily="34" charset="0"/>
              <a:buNone/>
            </a:pPr>
            <a:endParaRPr lang="el-GR" sz="1300" dirty="0"/>
          </a:p>
          <a:p>
            <a:pPr marL="0" indent="0" algn="r">
              <a:buFont typeface="Arial" panose="020B0604020202020204" pitchFamily="34" charset="0"/>
              <a:buNone/>
            </a:pPr>
            <a:r>
              <a:rPr lang="en-US" sz="2200" i="1" dirty="0">
                <a:solidFill>
                  <a:srgbClr val="FF0000"/>
                </a:solidFill>
              </a:rPr>
              <a:t>(Montet,2006)</a:t>
            </a:r>
            <a:endParaRPr lang="el-GR" sz="2200" i="1" dirty="0">
              <a:solidFill>
                <a:srgbClr val="FF0000"/>
              </a:solidFill>
            </a:endParaRPr>
          </a:p>
          <a:p>
            <a:pPr marL="0" indent="0" algn="just">
              <a:buFont typeface="Arial" panose="020B0604020202020204" pitchFamily="34" charset="0"/>
              <a:buNone/>
            </a:pPr>
            <a:endParaRPr lang="el-GR" dirty="0"/>
          </a:p>
          <a:p>
            <a:pPr marL="0" indent="0" algn="just">
              <a:buFont typeface="Arial" panose="020B0604020202020204" pitchFamily="34" charset="0"/>
              <a:buNone/>
            </a:pPr>
            <a:endParaRPr lang="el-GR" dirty="0"/>
          </a:p>
        </p:txBody>
      </p:sp>
      <p:sp>
        <p:nvSpPr>
          <p:cNvPr id="7" name="Τίτλος 1">
            <a:extLst>
              <a:ext uri="{FF2B5EF4-FFF2-40B4-BE49-F238E27FC236}">
                <a16:creationId xmlns:a16="http://schemas.microsoft.com/office/drawing/2014/main" id="{6076F020-734F-400A-0050-D6906080DB29}"/>
              </a:ext>
            </a:extLst>
          </p:cNvPr>
          <p:cNvSpPr>
            <a:spLocks noGrp="1"/>
          </p:cNvSpPr>
          <p:nvPr>
            <p:ph type="title"/>
          </p:nvPr>
        </p:nvSpPr>
        <p:spPr>
          <a:xfrm>
            <a:off x="838200" y="11898"/>
            <a:ext cx="10515600" cy="752475"/>
          </a:xfrm>
        </p:spPr>
        <p:txBody>
          <a:bodyPr/>
          <a:lstStyle/>
          <a:p>
            <a:pPr algn="ctr"/>
            <a:r>
              <a:rPr lang="el-GR" u="sng" dirty="0">
                <a:effectLst>
                  <a:outerShdw blurRad="38100" dist="38100" dir="2700000" algn="tl">
                    <a:srgbClr val="000000">
                      <a:alpha val="43137"/>
                    </a:srgbClr>
                  </a:outerShdw>
                </a:effectLst>
              </a:rPr>
              <a:t>1</a:t>
            </a:r>
            <a:r>
              <a:rPr lang="el-GR" u="sng" baseline="30000" dirty="0">
                <a:effectLst>
                  <a:outerShdw blurRad="38100" dist="38100" dir="2700000" algn="tl">
                    <a:srgbClr val="000000">
                      <a:alpha val="43137"/>
                    </a:srgbClr>
                  </a:outerShdw>
                </a:effectLst>
              </a:rPr>
              <a:t>ο</a:t>
            </a:r>
            <a:r>
              <a:rPr lang="el-GR" u="sng" dirty="0">
                <a:effectLst>
                  <a:outerShdw blurRad="38100" dist="38100" dir="2700000" algn="tl">
                    <a:srgbClr val="000000">
                      <a:alpha val="43137"/>
                    </a:srgbClr>
                  </a:outerShdw>
                </a:effectLst>
              </a:rPr>
              <a:t> παράδειγμα κατανόησης</a:t>
            </a:r>
          </a:p>
        </p:txBody>
      </p:sp>
    </p:spTree>
    <p:extLst>
      <p:ext uri="{BB962C8B-B14F-4D97-AF65-F5344CB8AC3E}">
        <p14:creationId xmlns:p14="http://schemas.microsoft.com/office/powerpoint/2010/main" val="2384636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par>
                          <p:cTn id="8" fill="hold">
                            <p:stCondLst>
                              <p:cond delay="2000"/>
                            </p:stCondLst>
                            <p:childTnLst>
                              <p:par>
                                <p:cTn id="9" presetID="2" presetClass="entr" presetSubtype="1" fill="hold" grpId="0" nodeType="afterEffect">
                                  <p:stCondLst>
                                    <p:cond delay="0"/>
                                  </p:stCondLst>
                                  <p:childTnLst>
                                    <p:set>
                                      <p:cBhvr>
                                        <p:cTn id="10" dur="1" fill="hold">
                                          <p:stCondLst>
                                            <p:cond delay="0"/>
                                          </p:stCondLst>
                                        </p:cTn>
                                        <p:tgtEl>
                                          <p:spTgt spid="3">
                                            <p:bg/>
                                          </p:spTgt>
                                        </p:tgtEl>
                                        <p:attrNameLst>
                                          <p:attrName>style.visibility</p:attrName>
                                        </p:attrNameLst>
                                      </p:cBhvr>
                                      <p:to>
                                        <p:strVal val="visible"/>
                                      </p:to>
                                    </p:set>
                                    <p:anim calcmode="lin" valueType="num">
                                      <p:cBhvr additive="base">
                                        <p:cTn id="11"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2" dur="500" fill="hold"/>
                                        <p:tgtEl>
                                          <p:spTgt spid="3">
                                            <p:bg/>
                                          </p:spTgt>
                                        </p:tgtEl>
                                        <p:attrNameLst>
                                          <p:attrName>ppt_y</p:attrName>
                                        </p:attrNameLst>
                                      </p:cBhvr>
                                      <p:tavLst>
                                        <p:tav tm="0">
                                          <p:val>
                                            <p:strVal val="0-#ppt_h/2"/>
                                          </p:val>
                                        </p:tav>
                                        <p:tav tm="100000">
                                          <p:val>
                                            <p:strVal val="#ppt_y"/>
                                          </p:val>
                                        </p:tav>
                                      </p:tavLst>
                                    </p:anim>
                                  </p:childTnLst>
                                </p:cTn>
                              </p:par>
                            </p:childTnLst>
                          </p:cTn>
                        </p:par>
                        <p:par>
                          <p:cTn id="13" fill="hold">
                            <p:stCondLst>
                              <p:cond delay="2500"/>
                            </p:stCondLst>
                            <p:childTnLst>
                              <p:par>
                                <p:cTn id="14" presetID="2" presetClass="entr" presetSubtype="1" fill="hold" grpId="0"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additive="base">
                                        <p:cTn id="16"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1" end="1"/>
                                            </p:txEl>
                                          </p:spTgt>
                                        </p:tgtEl>
                                        <p:attrNameLst>
                                          <p:attrName>ppt_y</p:attrName>
                                        </p:attrNameLst>
                                      </p:cBhvr>
                                      <p:tavLst>
                                        <p:tav tm="0">
                                          <p:val>
                                            <p:strVal val="0-#ppt_h/2"/>
                                          </p:val>
                                        </p:tav>
                                        <p:tav tm="100000">
                                          <p:val>
                                            <p:strVal val="#ppt_y"/>
                                          </p:val>
                                        </p:tav>
                                      </p:tavLst>
                                    </p:anim>
                                  </p:childTnLst>
                                </p:cTn>
                              </p:par>
                            </p:childTnLst>
                          </p:cTn>
                        </p:par>
                        <p:par>
                          <p:cTn id="18" fill="hold">
                            <p:stCondLst>
                              <p:cond delay="3000"/>
                            </p:stCondLst>
                            <p:childTnLst>
                              <p:par>
                                <p:cTn id="19" presetID="2" presetClass="entr" presetSubtype="1" fill="hold" grpId="0" nodeType="after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0-#ppt_h/2"/>
                                          </p:val>
                                        </p:tav>
                                        <p:tav tm="100000">
                                          <p:val>
                                            <p:strVal val="#ppt_y"/>
                                          </p:val>
                                        </p:tav>
                                      </p:tavLst>
                                    </p:anim>
                                  </p:childTnLst>
                                </p:cTn>
                              </p:par>
                            </p:childTnLst>
                          </p:cTn>
                        </p:par>
                        <p:par>
                          <p:cTn id="23" fill="hold">
                            <p:stCondLst>
                              <p:cond delay="3500"/>
                            </p:stCondLst>
                            <p:childTnLst>
                              <p:par>
                                <p:cTn id="24" presetID="2" presetClass="entr" presetSubtype="1" fill="hold" grpId="0" nodeType="after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 calcmode="lin" valueType="num">
                                      <p:cBhvr additive="base">
                                        <p:cTn id="2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4" end="4"/>
                                            </p:txEl>
                                          </p:spTgt>
                                        </p:tgtEl>
                                        <p:attrNameLst>
                                          <p:attrName>ppt_y</p:attrName>
                                        </p:attrNameLst>
                                      </p:cBhvr>
                                      <p:tavLst>
                                        <p:tav tm="0">
                                          <p:val>
                                            <p:strVal val="0-#ppt_h/2"/>
                                          </p:val>
                                        </p:tav>
                                        <p:tav tm="100000">
                                          <p:val>
                                            <p:strVal val="#ppt_y"/>
                                          </p:val>
                                        </p:tav>
                                      </p:tavLst>
                                    </p:anim>
                                  </p:childTnLst>
                                </p:cTn>
                              </p:par>
                            </p:childTnLst>
                          </p:cTn>
                        </p:par>
                        <p:par>
                          <p:cTn id="28" fill="hold">
                            <p:stCondLst>
                              <p:cond delay="4000"/>
                            </p:stCondLst>
                            <p:childTnLst>
                              <p:par>
                                <p:cTn id="29" presetID="2" presetClass="entr" presetSubtype="1" fill="hold" grpId="0" nodeType="afterEffect">
                                  <p:stCondLst>
                                    <p:cond delay="0"/>
                                  </p:stCondLst>
                                  <p:childTnLst>
                                    <p:set>
                                      <p:cBhvr>
                                        <p:cTn id="30" dur="1" fill="hold">
                                          <p:stCondLst>
                                            <p:cond delay="0"/>
                                          </p:stCondLst>
                                        </p:cTn>
                                        <p:tgtEl>
                                          <p:spTgt spid="6">
                                            <p:bg/>
                                          </p:spTgt>
                                        </p:tgtEl>
                                        <p:attrNameLst>
                                          <p:attrName>style.visibility</p:attrName>
                                        </p:attrNameLst>
                                      </p:cBhvr>
                                      <p:to>
                                        <p:strVal val="visible"/>
                                      </p:to>
                                    </p:set>
                                    <p:anim calcmode="lin" valueType="num">
                                      <p:cBhvr additive="base">
                                        <p:cTn id="31" dur="500" fill="hold"/>
                                        <p:tgtEl>
                                          <p:spTgt spid="6">
                                            <p:bg/>
                                          </p:spTgt>
                                        </p:tgtEl>
                                        <p:attrNameLst>
                                          <p:attrName>ppt_x</p:attrName>
                                        </p:attrNameLst>
                                      </p:cBhvr>
                                      <p:tavLst>
                                        <p:tav tm="0">
                                          <p:val>
                                            <p:strVal val="#ppt_x"/>
                                          </p:val>
                                        </p:tav>
                                        <p:tav tm="100000">
                                          <p:val>
                                            <p:strVal val="#ppt_x"/>
                                          </p:val>
                                        </p:tav>
                                      </p:tavLst>
                                    </p:anim>
                                    <p:anim calcmode="lin" valueType="num">
                                      <p:cBhvr additive="base">
                                        <p:cTn id="32" dur="500" fill="hold"/>
                                        <p:tgtEl>
                                          <p:spTgt spid="6">
                                            <p:bg/>
                                          </p:spTgt>
                                        </p:tgtEl>
                                        <p:attrNameLst>
                                          <p:attrName>ppt_y</p:attrName>
                                        </p:attrNameLst>
                                      </p:cBhvr>
                                      <p:tavLst>
                                        <p:tav tm="0">
                                          <p:val>
                                            <p:strVal val="0-#ppt_h/2"/>
                                          </p:val>
                                        </p:tav>
                                        <p:tav tm="100000">
                                          <p:val>
                                            <p:strVal val="#ppt_y"/>
                                          </p:val>
                                        </p:tav>
                                      </p:tavLst>
                                    </p:anim>
                                  </p:childTnLst>
                                </p:cTn>
                              </p:par>
                            </p:childTnLst>
                          </p:cTn>
                        </p:par>
                        <p:par>
                          <p:cTn id="33" fill="hold">
                            <p:stCondLst>
                              <p:cond delay="4500"/>
                            </p:stCondLst>
                            <p:childTnLst>
                              <p:par>
                                <p:cTn id="34" presetID="2" presetClass="entr" presetSubtype="1" fill="hold" grpId="0" nodeType="afterEffect">
                                  <p:stCondLst>
                                    <p:cond delay="0"/>
                                  </p:stCondLst>
                                  <p:childTnLst>
                                    <p:set>
                                      <p:cBhvr>
                                        <p:cTn id="35" dur="1" fill="hold">
                                          <p:stCondLst>
                                            <p:cond delay="0"/>
                                          </p:stCondLst>
                                        </p:cTn>
                                        <p:tgtEl>
                                          <p:spTgt spid="6">
                                            <p:txEl>
                                              <p:pRg st="1" end="1"/>
                                            </p:txEl>
                                          </p:spTgt>
                                        </p:tgtEl>
                                        <p:attrNameLst>
                                          <p:attrName>style.visibility</p:attrName>
                                        </p:attrNameLst>
                                      </p:cBhvr>
                                      <p:to>
                                        <p:strVal val="visible"/>
                                      </p:to>
                                    </p:set>
                                    <p:anim calcmode="lin" valueType="num">
                                      <p:cBhvr additive="base">
                                        <p:cTn id="36"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6">
                                            <p:txEl>
                                              <p:pRg st="1" end="1"/>
                                            </p:txEl>
                                          </p:spTgt>
                                        </p:tgtEl>
                                        <p:attrNameLst>
                                          <p:attrName>ppt_y</p:attrName>
                                        </p:attrNameLst>
                                      </p:cBhvr>
                                      <p:tavLst>
                                        <p:tav tm="0">
                                          <p:val>
                                            <p:strVal val="0-#ppt_h/2"/>
                                          </p:val>
                                        </p:tav>
                                        <p:tav tm="100000">
                                          <p:val>
                                            <p:strVal val="#ppt_y"/>
                                          </p:val>
                                        </p:tav>
                                      </p:tavLst>
                                    </p:anim>
                                  </p:childTnLst>
                                </p:cTn>
                              </p:par>
                            </p:childTnLst>
                          </p:cTn>
                        </p:par>
                        <p:par>
                          <p:cTn id="38" fill="hold">
                            <p:stCondLst>
                              <p:cond delay="5000"/>
                            </p:stCondLst>
                            <p:childTnLst>
                              <p:par>
                                <p:cTn id="39" presetID="2" presetClass="entr" presetSubtype="1" fill="hold" grpId="0" nodeType="afterEffect">
                                  <p:stCondLst>
                                    <p:cond delay="0"/>
                                  </p:stCondLst>
                                  <p:childTnLst>
                                    <p:set>
                                      <p:cBhvr>
                                        <p:cTn id="40" dur="1" fill="hold">
                                          <p:stCondLst>
                                            <p:cond delay="0"/>
                                          </p:stCondLst>
                                        </p:cTn>
                                        <p:tgtEl>
                                          <p:spTgt spid="6">
                                            <p:txEl>
                                              <p:pRg st="3" end="3"/>
                                            </p:txEl>
                                          </p:spTgt>
                                        </p:tgtEl>
                                        <p:attrNameLst>
                                          <p:attrName>style.visibility</p:attrName>
                                        </p:attrNameLst>
                                      </p:cBhvr>
                                      <p:to>
                                        <p:strVal val="visible"/>
                                      </p:to>
                                    </p:set>
                                    <p:anim calcmode="lin" valueType="num">
                                      <p:cBhvr additive="base">
                                        <p:cTn id="41"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6">
                                            <p:txEl>
                                              <p:pRg st="3" end="3"/>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6" grpId="0"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9DDC46EB-2F41-8CCB-BFC7-78BAE993706B}"/>
              </a:ext>
            </a:extLst>
          </p:cNvPr>
          <p:cNvPicPr>
            <a:picLocks noChangeAspect="1"/>
          </p:cNvPicPr>
          <p:nvPr/>
        </p:nvPicPr>
        <p:blipFill>
          <a:blip r:embed="rId2"/>
          <a:stretch>
            <a:fillRect/>
          </a:stretch>
        </p:blipFill>
        <p:spPr>
          <a:xfrm>
            <a:off x="525520" y="838986"/>
            <a:ext cx="3650554" cy="2677212"/>
          </a:xfrm>
          <a:prstGeom prst="rect">
            <a:avLst/>
          </a:prstGeom>
        </p:spPr>
      </p:pic>
      <p:sp>
        <p:nvSpPr>
          <p:cNvPr id="5" name="Θέση περιεχομένου 2">
            <a:extLst>
              <a:ext uri="{FF2B5EF4-FFF2-40B4-BE49-F238E27FC236}">
                <a16:creationId xmlns:a16="http://schemas.microsoft.com/office/drawing/2014/main" id="{9B7047CF-55D0-DA32-1A4E-8609A8ACE62A}"/>
              </a:ext>
            </a:extLst>
          </p:cNvPr>
          <p:cNvSpPr>
            <a:spLocks noGrp="1"/>
          </p:cNvSpPr>
          <p:nvPr>
            <p:ph idx="1"/>
          </p:nvPr>
        </p:nvSpPr>
        <p:spPr>
          <a:xfrm>
            <a:off x="525521" y="3516198"/>
            <a:ext cx="3650553" cy="2926059"/>
          </a:xfrm>
          <a:ln>
            <a:solidFill>
              <a:schemeClr val="accent4">
                <a:lumMod val="50000"/>
              </a:schemeClr>
            </a:solidFill>
          </a:ln>
        </p:spPr>
        <p:txBody>
          <a:bodyPr>
            <a:normAutofit fontScale="62500" lnSpcReduction="20000"/>
          </a:bodyPr>
          <a:lstStyle/>
          <a:p>
            <a:pPr marL="0" indent="0" algn="just">
              <a:buNone/>
            </a:pPr>
            <a:endParaRPr lang="el-GR" dirty="0"/>
          </a:p>
          <a:p>
            <a:pPr marL="0" indent="0" algn="just">
              <a:buNone/>
            </a:pPr>
            <a:r>
              <a:rPr lang="el-GR" dirty="0"/>
              <a:t>Στην Αρχαία Αθήνα ο γάμος ολοκληρωνόταν με την καταβολή προίκας. </a:t>
            </a:r>
            <a:endParaRPr lang="en-US" dirty="0"/>
          </a:p>
          <a:p>
            <a:pPr marL="0" indent="0" algn="just">
              <a:buNone/>
            </a:pPr>
            <a:endParaRPr lang="el-GR" sz="1600" dirty="0"/>
          </a:p>
          <a:p>
            <a:pPr marL="0" indent="0" algn="just">
              <a:buNone/>
            </a:pPr>
            <a:r>
              <a:rPr lang="el-GR" dirty="0"/>
              <a:t>Συνήθως η νύφη ήταν 12-16 ετών και γαμπρός 24-30 ετών.</a:t>
            </a:r>
            <a:endParaRPr lang="en-US" dirty="0"/>
          </a:p>
          <a:p>
            <a:pPr marL="0" indent="0" algn="just">
              <a:buNone/>
            </a:pPr>
            <a:endParaRPr lang="el-GR" sz="1600" dirty="0"/>
          </a:p>
          <a:p>
            <a:pPr marL="0" indent="0" algn="just">
              <a:buNone/>
            </a:pPr>
            <a:r>
              <a:rPr lang="el-GR" dirty="0"/>
              <a:t>Υπήρχε μεγάλη ανησυχία για την αγνότητα της νύφης.</a:t>
            </a:r>
          </a:p>
          <a:p>
            <a:pPr marL="0" indent="0" algn="r">
              <a:buNone/>
            </a:pPr>
            <a:r>
              <a:rPr lang="en-US" sz="2200" i="1" dirty="0">
                <a:solidFill>
                  <a:srgbClr val="FF0000"/>
                </a:solidFill>
              </a:rPr>
              <a:t>(Murray,1996)</a:t>
            </a:r>
            <a:endParaRPr lang="el-GR" dirty="0"/>
          </a:p>
          <a:p>
            <a:pPr marL="0" indent="0" algn="just">
              <a:buNone/>
            </a:pPr>
            <a:endParaRPr lang="el-GR" dirty="0"/>
          </a:p>
        </p:txBody>
      </p:sp>
      <p:pic>
        <p:nvPicPr>
          <p:cNvPr id="6" name="Εικόνα 5">
            <a:extLst>
              <a:ext uri="{FF2B5EF4-FFF2-40B4-BE49-F238E27FC236}">
                <a16:creationId xmlns:a16="http://schemas.microsoft.com/office/drawing/2014/main" id="{52009E96-3D30-4335-D635-0DD64F618E9A}"/>
              </a:ext>
            </a:extLst>
          </p:cNvPr>
          <p:cNvPicPr>
            <a:picLocks noChangeAspect="1"/>
          </p:cNvPicPr>
          <p:nvPr/>
        </p:nvPicPr>
        <p:blipFill rotWithShape="1">
          <a:blip r:embed="rId3"/>
          <a:srcRect l="14819" r="13992"/>
          <a:stretch/>
        </p:blipFill>
        <p:spPr>
          <a:xfrm>
            <a:off x="4458878" y="838985"/>
            <a:ext cx="3864990" cy="2677213"/>
          </a:xfrm>
          <a:prstGeom prst="rect">
            <a:avLst/>
          </a:prstGeom>
        </p:spPr>
      </p:pic>
      <p:sp>
        <p:nvSpPr>
          <p:cNvPr id="7" name="Θέση περιεχομένου 2">
            <a:extLst>
              <a:ext uri="{FF2B5EF4-FFF2-40B4-BE49-F238E27FC236}">
                <a16:creationId xmlns:a16="http://schemas.microsoft.com/office/drawing/2014/main" id="{540C6A11-D9B2-CD24-4A08-E6AAE48C2D0E}"/>
              </a:ext>
            </a:extLst>
          </p:cNvPr>
          <p:cNvSpPr txBox="1">
            <a:spLocks/>
          </p:cNvSpPr>
          <p:nvPr/>
        </p:nvSpPr>
        <p:spPr>
          <a:xfrm>
            <a:off x="4451022" y="3516198"/>
            <a:ext cx="3872846" cy="2926059"/>
          </a:xfrm>
          <a:prstGeom prst="rect">
            <a:avLst/>
          </a:prstGeom>
          <a:ln>
            <a:solidFill>
              <a:schemeClr val="accent4">
                <a:lumMod val="50000"/>
              </a:schemeClr>
            </a:solidFill>
          </a:ln>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endParaRPr lang="el-GR" dirty="0"/>
          </a:p>
          <a:p>
            <a:pPr marL="0" indent="0" algn="just">
              <a:buFont typeface="Arial" panose="020B0604020202020204" pitchFamily="34" charset="0"/>
              <a:buNone/>
            </a:pPr>
            <a:r>
              <a:rPr lang="el-GR" dirty="0"/>
              <a:t>Στο Ισλάμ, επιτρέπεται στους άντρες να παντρεύονται αλλόθρησκες. Στις γυναίκες όμως απαγορεύεται.</a:t>
            </a:r>
          </a:p>
          <a:p>
            <a:pPr marL="0" indent="0" algn="just">
              <a:buFont typeface="Arial" panose="020B0604020202020204" pitchFamily="34" charset="0"/>
              <a:buNone/>
            </a:pPr>
            <a:endParaRPr lang="el-GR" sz="1800" dirty="0"/>
          </a:p>
          <a:p>
            <a:pPr marL="0" indent="0" algn="just">
              <a:buFont typeface="Arial" panose="020B0604020202020204" pitchFamily="34" charset="0"/>
              <a:buNone/>
            </a:pPr>
            <a:r>
              <a:rPr lang="el-GR" dirty="0"/>
              <a:t>Είναι νόμιμος ο γάμος 9 χρόνων κοριτσιών. </a:t>
            </a:r>
          </a:p>
          <a:p>
            <a:pPr marL="0" indent="0" algn="just">
              <a:buFont typeface="Arial" panose="020B0604020202020204" pitchFamily="34" charset="0"/>
              <a:buNone/>
            </a:pPr>
            <a:endParaRPr lang="el-GR" sz="1800" dirty="0"/>
          </a:p>
          <a:p>
            <a:pPr marL="0" indent="0" algn="just">
              <a:buFont typeface="Arial" panose="020B0604020202020204" pitchFamily="34" charset="0"/>
              <a:buNone/>
            </a:pPr>
            <a:r>
              <a:rPr lang="el-GR" dirty="0"/>
              <a:t>Επιτρέπεται η πολυγαμία στους άντρες, αν και νομικά απαγορεύεται.</a:t>
            </a:r>
            <a:endParaRPr lang="el-GR" sz="1800" dirty="0"/>
          </a:p>
          <a:p>
            <a:pPr marL="0" indent="0" algn="r">
              <a:buFont typeface="Arial" panose="020B0604020202020204" pitchFamily="34" charset="0"/>
              <a:buNone/>
            </a:pPr>
            <a:r>
              <a:rPr lang="en-US" sz="2200" i="1" dirty="0">
                <a:solidFill>
                  <a:srgbClr val="FF0000"/>
                </a:solidFill>
              </a:rPr>
              <a:t>(</a:t>
            </a:r>
            <a:r>
              <a:rPr lang="el-GR" sz="2200" i="1" dirty="0">
                <a:solidFill>
                  <a:srgbClr val="FF0000"/>
                </a:solidFill>
              </a:rPr>
              <a:t>Δημοσθένους,2005)</a:t>
            </a:r>
            <a:endParaRPr lang="el-GR" dirty="0"/>
          </a:p>
        </p:txBody>
      </p:sp>
      <p:pic>
        <p:nvPicPr>
          <p:cNvPr id="8" name="Εικόνα 7">
            <a:extLst>
              <a:ext uri="{FF2B5EF4-FFF2-40B4-BE49-F238E27FC236}">
                <a16:creationId xmlns:a16="http://schemas.microsoft.com/office/drawing/2014/main" id="{C9A2B6C0-58AE-BFB6-8FF4-04CB8A407512}"/>
              </a:ext>
            </a:extLst>
          </p:cNvPr>
          <p:cNvPicPr>
            <a:picLocks noChangeAspect="1"/>
          </p:cNvPicPr>
          <p:nvPr/>
        </p:nvPicPr>
        <p:blipFill rotWithShape="1">
          <a:blip r:embed="rId4"/>
          <a:srcRect b="10188"/>
          <a:stretch/>
        </p:blipFill>
        <p:spPr>
          <a:xfrm>
            <a:off x="8512404" y="838983"/>
            <a:ext cx="3321378" cy="2677213"/>
          </a:xfrm>
          <a:prstGeom prst="rect">
            <a:avLst/>
          </a:prstGeom>
          <a:ln>
            <a:solidFill>
              <a:schemeClr val="tx1"/>
            </a:solidFill>
          </a:ln>
        </p:spPr>
      </p:pic>
      <p:sp>
        <p:nvSpPr>
          <p:cNvPr id="10" name="Θέση περιεχομένου 2">
            <a:extLst>
              <a:ext uri="{FF2B5EF4-FFF2-40B4-BE49-F238E27FC236}">
                <a16:creationId xmlns:a16="http://schemas.microsoft.com/office/drawing/2014/main" id="{C4307019-ABD5-176C-1D79-EF71AFA6B76E}"/>
              </a:ext>
            </a:extLst>
          </p:cNvPr>
          <p:cNvSpPr txBox="1">
            <a:spLocks/>
          </p:cNvSpPr>
          <p:nvPr/>
        </p:nvSpPr>
        <p:spPr>
          <a:xfrm>
            <a:off x="8512404" y="3516197"/>
            <a:ext cx="3321378" cy="2926059"/>
          </a:xfrm>
          <a:prstGeom prst="rect">
            <a:avLst/>
          </a:prstGeom>
          <a:ln>
            <a:solidFill>
              <a:schemeClr val="accent4">
                <a:lumMod val="50000"/>
              </a:schemeClr>
            </a:solidFill>
          </a:ln>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endParaRPr lang="el-GR" dirty="0"/>
          </a:p>
          <a:p>
            <a:pPr marL="0" indent="0" algn="just">
              <a:buFont typeface="Arial" panose="020B0604020202020204" pitchFamily="34" charset="0"/>
              <a:buNone/>
            </a:pPr>
            <a:r>
              <a:rPr lang="el-GR" dirty="0"/>
              <a:t>Ο γάμος των νεκρών, συναντάται σε διάφορες χρονικές περιόδους και σε διάφορους πολιτισμούς.</a:t>
            </a:r>
          </a:p>
          <a:p>
            <a:pPr marL="0" indent="0" algn="just">
              <a:buFont typeface="Arial" panose="020B0604020202020204" pitchFamily="34" charset="0"/>
              <a:buNone/>
            </a:pPr>
            <a:r>
              <a:rPr lang="el-GR" dirty="0"/>
              <a:t>Έπρεπε να υπάρχει συνοδεία του νεκρού από το αντίθετο φύλο, κυρίως αν ο πρώτος ήταν άντρας.</a:t>
            </a:r>
          </a:p>
          <a:p>
            <a:pPr marL="0" indent="0" algn="just">
              <a:buFont typeface="Arial" panose="020B0604020202020204" pitchFamily="34" charset="0"/>
              <a:buNone/>
            </a:pPr>
            <a:r>
              <a:rPr lang="el-GR" dirty="0"/>
              <a:t>Ο ανύπαντρος νεκρός ήταν μια επικίνδυνη ομάδα νεκρών, για τον κόσμο των ζωντανών.</a:t>
            </a:r>
          </a:p>
          <a:p>
            <a:pPr marL="0" indent="0" algn="r">
              <a:buFont typeface="Arial" panose="020B0604020202020204" pitchFamily="34" charset="0"/>
              <a:buNone/>
            </a:pPr>
            <a:r>
              <a:rPr lang="en-US" sz="2200" i="1" dirty="0">
                <a:solidFill>
                  <a:srgbClr val="FF0000"/>
                </a:solidFill>
              </a:rPr>
              <a:t>(</a:t>
            </a:r>
            <a:r>
              <a:rPr lang="el-GR" sz="2200" i="1" dirty="0">
                <a:solidFill>
                  <a:srgbClr val="FF0000"/>
                </a:solidFill>
              </a:rPr>
              <a:t>Λεκατσάς, 2000)</a:t>
            </a:r>
            <a:endParaRPr lang="el-GR" dirty="0"/>
          </a:p>
        </p:txBody>
      </p:sp>
      <p:sp>
        <p:nvSpPr>
          <p:cNvPr id="11" name="Τίτλος 1">
            <a:extLst>
              <a:ext uri="{FF2B5EF4-FFF2-40B4-BE49-F238E27FC236}">
                <a16:creationId xmlns:a16="http://schemas.microsoft.com/office/drawing/2014/main" id="{03FCC497-A9CC-4559-9C0C-D7DF32F5799F}"/>
              </a:ext>
            </a:extLst>
          </p:cNvPr>
          <p:cNvSpPr>
            <a:spLocks noGrp="1"/>
          </p:cNvSpPr>
          <p:nvPr>
            <p:ph type="title"/>
          </p:nvPr>
        </p:nvSpPr>
        <p:spPr>
          <a:xfrm>
            <a:off x="838200" y="86507"/>
            <a:ext cx="10515600" cy="752475"/>
          </a:xfrm>
        </p:spPr>
        <p:txBody>
          <a:bodyPr/>
          <a:lstStyle/>
          <a:p>
            <a:pPr algn="ctr"/>
            <a:r>
              <a:rPr lang="el-GR" u="sng" dirty="0">
                <a:effectLst>
                  <a:outerShdw blurRad="38100" dist="38100" dir="2700000" algn="tl">
                    <a:srgbClr val="000000">
                      <a:alpha val="43137"/>
                    </a:srgbClr>
                  </a:outerShdw>
                </a:effectLst>
              </a:rPr>
              <a:t>1</a:t>
            </a:r>
            <a:r>
              <a:rPr lang="el-GR" u="sng" baseline="30000" dirty="0">
                <a:effectLst>
                  <a:outerShdw blurRad="38100" dist="38100" dir="2700000" algn="tl">
                    <a:srgbClr val="000000">
                      <a:alpha val="43137"/>
                    </a:srgbClr>
                  </a:outerShdw>
                </a:effectLst>
              </a:rPr>
              <a:t>ο</a:t>
            </a:r>
            <a:r>
              <a:rPr lang="el-GR" u="sng" dirty="0">
                <a:effectLst>
                  <a:outerShdw blurRad="38100" dist="38100" dir="2700000" algn="tl">
                    <a:srgbClr val="000000">
                      <a:alpha val="43137"/>
                    </a:srgbClr>
                  </a:outerShdw>
                </a:effectLst>
              </a:rPr>
              <a:t> παράδειγμα κατανόησης</a:t>
            </a:r>
          </a:p>
        </p:txBody>
      </p:sp>
    </p:spTree>
    <p:extLst>
      <p:ext uri="{BB962C8B-B14F-4D97-AF65-F5344CB8AC3E}">
        <p14:creationId xmlns:p14="http://schemas.microsoft.com/office/powerpoint/2010/main" val="4183438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par>
                          <p:cTn id="8" fill="hold">
                            <p:stCondLst>
                              <p:cond delay="2000"/>
                            </p:stCondLst>
                            <p:childTnLst>
                              <p:par>
                                <p:cTn id="9" presetID="2" presetClass="entr" presetSubtype="1" fill="hold" grpId="0" nodeType="afterEffect">
                                  <p:stCondLst>
                                    <p:cond delay="0"/>
                                  </p:stCondLst>
                                  <p:childTnLst>
                                    <p:set>
                                      <p:cBhvr>
                                        <p:cTn id="10" dur="1" fill="hold">
                                          <p:stCondLst>
                                            <p:cond delay="0"/>
                                          </p:stCondLst>
                                        </p:cTn>
                                        <p:tgtEl>
                                          <p:spTgt spid="5">
                                            <p:bg/>
                                          </p:spTgt>
                                        </p:tgtEl>
                                        <p:attrNameLst>
                                          <p:attrName>style.visibility</p:attrName>
                                        </p:attrNameLst>
                                      </p:cBhvr>
                                      <p:to>
                                        <p:strVal val="visible"/>
                                      </p:to>
                                    </p:set>
                                    <p:anim calcmode="lin" valueType="num">
                                      <p:cBhvr additive="base">
                                        <p:cTn id="11" dur="500" fill="hold"/>
                                        <p:tgtEl>
                                          <p:spTgt spid="5">
                                            <p:bg/>
                                          </p:spTgt>
                                        </p:tgtEl>
                                        <p:attrNameLst>
                                          <p:attrName>ppt_x</p:attrName>
                                        </p:attrNameLst>
                                      </p:cBhvr>
                                      <p:tavLst>
                                        <p:tav tm="0">
                                          <p:val>
                                            <p:strVal val="#ppt_x"/>
                                          </p:val>
                                        </p:tav>
                                        <p:tav tm="100000">
                                          <p:val>
                                            <p:strVal val="#ppt_x"/>
                                          </p:val>
                                        </p:tav>
                                      </p:tavLst>
                                    </p:anim>
                                    <p:anim calcmode="lin" valueType="num">
                                      <p:cBhvr additive="base">
                                        <p:cTn id="12" dur="500" fill="hold"/>
                                        <p:tgtEl>
                                          <p:spTgt spid="5">
                                            <p:bg/>
                                          </p:spTgt>
                                        </p:tgtEl>
                                        <p:attrNameLst>
                                          <p:attrName>ppt_y</p:attrName>
                                        </p:attrNameLst>
                                      </p:cBhvr>
                                      <p:tavLst>
                                        <p:tav tm="0">
                                          <p:val>
                                            <p:strVal val="0-#ppt_h/2"/>
                                          </p:val>
                                        </p:tav>
                                        <p:tav tm="100000">
                                          <p:val>
                                            <p:strVal val="#ppt_y"/>
                                          </p:val>
                                        </p:tav>
                                      </p:tavLst>
                                    </p:anim>
                                  </p:childTnLst>
                                </p:cTn>
                              </p:par>
                            </p:childTnLst>
                          </p:cTn>
                        </p:par>
                        <p:par>
                          <p:cTn id="13" fill="hold">
                            <p:stCondLst>
                              <p:cond delay="2500"/>
                            </p:stCondLst>
                            <p:childTnLst>
                              <p:par>
                                <p:cTn id="14" presetID="2" presetClass="entr" presetSubtype="1" fill="hold" grpId="0" nodeType="after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 calcmode="lin" valueType="num">
                                      <p:cBhvr additive="base">
                                        <p:cTn id="16"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5">
                                            <p:txEl>
                                              <p:pRg st="1" end="1"/>
                                            </p:txEl>
                                          </p:spTgt>
                                        </p:tgtEl>
                                        <p:attrNameLst>
                                          <p:attrName>ppt_y</p:attrName>
                                        </p:attrNameLst>
                                      </p:cBhvr>
                                      <p:tavLst>
                                        <p:tav tm="0">
                                          <p:val>
                                            <p:strVal val="0-#ppt_h/2"/>
                                          </p:val>
                                        </p:tav>
                                        <p:tav tm="100000">
                                          <p:val>
                                            <p:strVal val="#ppt_y"/>
                                          </p:val>
                                        </p:tav>
                                      </p:tavLst>
                                    </p:anim>
                                  </p:childTnLst>
                                </p:cTn>
                              </p:par>
                            </p:childTnLst>
                          </p:cTn>
                        </p:par>
                        <p:par>
                          <p:cTn id="18" fill="hold">
                            <p:stCondLst>
                              <p:cond delay="3000"/>
                            </p:stCondLst>
                            <p:childTnLst>
                              <p:par>
                                <p:cTn id="19" presetID="2" presetClass="entr" presetSubtype="1" fill="hold" grpId="0" nodeType="after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 calcmode="lin" valueType="num">
                                      <p:cBhvr additive="base">
                                        <p:cTn id="2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3" end="3"/>
                                            </p:txEl>
                                          </p:spTgt>
                                        </p:tgtEl>
                                        <p:attrNameLst>
                                          <p:attrName>ppt_y</p:attrName>
                                        </p:attrNameLst>
                                      </p:cBhvr>
                                      <p:tavLst>
                                        <p:tav tm="0">
                                          <p:val>
                                            <p:strVal val="0-#ppt_h/2"/>
                                          </p:val>
                                        </p:tav>
                                        <p:tav tm="100000">
                                          <p:val>
                                            <p:strVal val="#ppt_y"/>
                                          </p:val>
                                        </p:tav>
                                      </p:tavLst>
                                    </p:anim>
                                  </p:childTnLst>
                                </p:cTn>
                              </p:par>
                            </p:childTnLst>
                          </p:cTn>
                        </p:par>
                        <p:par>
                          <p:cTn id="23" fill="hold">
                            <p:stCondLst>
                              <p:cond delay="3500"/>
                            </p:stCondLst>
                            <p:childTnLst>
                              <p:par>
                                <p:cTn id="24" presetID="2" presetClass="entr" presetSubtype="1" fill="hold" grpId="0" nodeType="afterEffect">
                                  <p:stCondLst>
                                    <p:cond delay="0"/>
                                  </p:stCondLst>
                                  <p:childTnLst>
                                    <p:set>
                                      <p:cBhvr>
                                        <p:cTn id="25" dur="1" fill="hold">
                                          <p:stCondLst>
                                            <p:cond delay="0"/>
                                          </p:stCondLst>
                                        </p:cTn>
                                        <p:tgtEl>
                                          <p:spTgt spid="5">
                                            <p:txEl>
                                              <p:pRg st="5" end="5"/>
                                            </p:txEl>
                                          </p:spTgt>
                                        </p:tgtEl>
                                        <p:attrNameLst>
                                          <p:attrName>style.visibility</p:attrName>
                                        </p:attrNameLst>
                                      </p:cBhvr>
                                      <p:to>
                                        <p:strVal val="visible"/>
                                      </p:to>
                                    </p:set>
                                    <p:anim calcmode="lin" valueType="num">
                                      <p:cBhvr additive="base">
                                        <p:cTn id="26"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5">
                                            <p:txEl>
                                              <p:pRg st="5" end="5"/>
                                            </p:txEl>
                                          </p:spTgt>
                                        </p:tgtEl>
                                        <p:attrNameLst>
                                          <p:attrName>ppt_y</p:attrName>
                                        </p:attrNameLst>
                                      </p:cBhvr>
                                      <p:tavLst>
                                        <p:tav tm="0">
                                          <p:val>
                                            <p:strVal val="0-#ppt_h/2"/>
                                          </p:val>
                                        </p:tav>
                                        <p:tav tm="100000">
                                          <p:val>
                                            <p:strVal val="#ppt_y"/>
                                          </p:val>
                                        </p:tav>
                                      </p:tavLst>
                                    </p:anim>
                                  </p:childTnLst>
                                </p:cTn>
                              </p:par>
                            </p:childTnLst>
                          </p:cTn>
                        </p:par>
                        <p:par>
                          <p:cTn id="28" fill="hold">
                            <p:stCondLst>
                              <p:cond delay="4000"/>
                            </p:stCondLst>
                            <p:childTnLst>
                              <p:par>
                                <p:cTn id="29" presetID="2" presetClass="entr" presetSubtype="1" fill="hold" grpId="0" nodeType="after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anim calcmode="lin" valueType="num">
                                      <p:cBhvr additive="base">
                                        <p:cTn id="31"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circle(in)">
                                      <p:cBhvr>
                                        <p:cTn id="37" dur="2000"/>
                                        <p:tgtEl>
                                          <p:spTgt spid="6"/>
                                        </p:tgtEl>
                                      </p:cBhvr>
                                    </p:animEffect>
                                  </p:childTnLst>
                                </p:cTn>
                              </p:par>
                            </p:childTnLst>
                          </p:cTn>
                        </p:par>
                        <p:par>
                          <p:cTn id="38" fill="hold">
                            <p:stCondLst>
                              <p:cond delay="2000"/>
                            </p:stCondLst>
                            <p:childTnLst>
                              <p:par>
                                <p:cTn id="39" presetID="2" presetClass="entr" presetSubtype="1" fill="hold" grpId="0" nodeType="after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500" fill="hold"/>
                                        <p:tgtEl>
                                          <p:spTgt spid="7"/>
                                        </p:tgtEl>
                                        <p:attrNameLst>
                                          <p:attrName>ppt_x</p:attrName>
                                        </p:attrNameLst>
                                      </p:cBhvr>
                                      <p:tavLst>
                                        <p:tav tm="0">
                                          <p:val>
                                            <p:strVal val="#ppt_x"/>
                                          </p:val>
                                        </p:tav>
                                        <p:tav tm="100000">
                                          <p:val>
                                            <p:strVal val="#ppt_x"/>
                                          </p:val>
                                        </p:tav>
                                      </p:tavLst>
                                    </p:anim>
                                    <p:anim calcmode="lin" valueType="num">
                                      <p:cBhvr additive="base">
                                        <p:cTn id="42"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circle(in)">
                                      <p:cBhvr>
                                        <p:cTn id="47" dur="2000"/>
                                        <p:tgtEl>
                                          <p:spTgt spid="8"/>
                                        </p:tgtEl>
                                      </p:cBhvr>
                                    </p:animEffect>
                                  </p:childTnLst>
                                </p:cTn>
                              </p:par>
                            </p:childTnLst>
                          </p:cTn>
                        </p:par>
                        <p:par>
                          <p:cTn id="48" fill="hold">
                            <p:stCondLst>
                              <p:cond delay="2000"/>
                            </p:stCondLst>
                            <p:childTnLst>
                              <p:par>
                                <p:cTn id="49" presetID="2" presetClass="entr" presetSubtype="1" fill="hold" grpId="0" nodeType="after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500" fill="hold"/>
                                        <p:tgtEl>
                                          <p:spTgt spid="10"/>
                                        </p:tgtEl>
                                        <p:attrNameLst>
                                          <p:attrName>ppt_x</p:attrName>
                                        </p:attrNameLst>
                                      </p:cBhvr>
                                      <p:tavLst>
                                        <p:tav tm="0">
                                          <p:val>
                                            <p:strVal val="#ppt_x"/>
                                          </p:val>
                                        </p:tav>
                                        <p:tav tm="100000">
                                          <p:val>
                                            <p:strVal val="#ppt_x"/>
                                          </p:val>
                                        </p:tav>
                                      </p:tavLst>
                                    </p:anim>
                                    <p:anim calcmode="lin" valueType="num">
                                      <p:cBhvr additive="base">
                                        <p:cTn id="52"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7"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46086913-BB07-4D9E-8BD7-3BB469CA29A7}"/>
              </a:ext>
            </a:extLst>
          </p:cNvPr>
          <p:cNvPicPr>
            <a:picLocks noChangeAspect="1"/>
          </p:cNvPicPr>
          <p:nvPr/>
        </p:nvPicPr>
        <p:blipFill>
          <a:blip r:embed="rId2">
            <a:alphaModFix amt="35000"/>
          </a:blip>
          <a:stretch>
            <a:fillRect/>
          </a:stretch>
        </p:blipFill>
        <p:spPr>
          <a:xfrm>
            <a:off x="6229350" y="2919183"/>
            <a:ext cx="5962650" cy="3971925"/>
          </a:xfrm>
          <a:prstGeom prst="rect">
            <a:avLst/>
          </a:prstGeom>
          <a:ln>
            <a:noFill/>
          </a:ln>
          <a:effectLst>
            <a:softEdge rad="112500"/>
          </a:effectLst>
        </p:spPr>
      </p:pic>
      <p:sp>
        <p:nvSpPr>
          <p:cNvPr id="2" name="Τίτλος 1">
            <a:extLst>
              <a:ext uri="{FF2B5EF4-FFF2-40B4-BE49-F238E27FC236}">
                <a16:creationId xmlns:a16="http://schemas.microsoft.com/office/drawing/2014/main" id="{750F9BEB-0791-AD03-3D8D-58879B2969B7}"/>
              </a:ext>
            </a:extLst>
          </p:cNvPr>
          <p:cNvSpPr>
            <a:spLocks noGrp="1"/>
          </p:cNvSpPr>
          <p:nvPr>
            <p:ph type="title"/>
          </p:nvPr>
        </p:nvSpPr>
        <p:spPr>
          <a:xfrm>
            <a:off x="704851" y="770477"/>
            <a:ext cx="10515600" cy="784945"/>
          </a:xfrm>
        </p:spPr>
        <p:txBody>
          <a:bodyPr/>
          <a:lstStyle/>
          <a:p>
            <a:r>
              <a:rPr lang="el-GR" u="sng" dirty="0">
                <a:effectLst>
                  <a:outerShdw blurRad="38100" dist="38100" dir="2700000" algn="tl">
                    <a:srgbClr val="000000">
                      <a:alpha val="43137"/>
                    </a:srgbClr>
                  </a:outerShdw>
                </a:effectLst>
              </a:rPr>
              <a:t>Σήμερα στην Ελλάδα…</a:t>
            </a:r>
          </a:p>
        </p:txBody>
      </p:sp>
      <p:sp>
        <p:nvSpPr>
          <p:cNvPr id="3" name="Θέση περιεχομένου 2">
            <a:extLst>
              <a:ext uri="{FF2B5EF4-FFF2-40B4-BE49-F238E27FC236}">
                <a16:creationId xmlns:a16="http://schemas.microsoft.com/office/drawing/2014/main" id="{3C5FB27D-143E-6B71-838B-0C676C5E7FA7}"/>
              </a:ext>
            </a:extLst>
          </p:cNvPr>
          <p:cNvSpPr>
            <a:spLocks noGrp="1"/>
          </p:cNvSpPr>
          <p:nvPr>
            <p:ph idx="1"/>
          </p:nvPr>
        </p:nvSpPr>
        <p:spPr>
          <a:xfrm>
            <a:off x="704851" y="1555422"/>
            <a:ext cx="10515600" cy="4270342"/>
          </a:xfrm>
        </p:spPr>
        <p:txBody>
          <a:bodyPr>
            <a:normAutofit fontScale="70000" lnSpcReduction="20000"/>
          </a:bodyPr>
          <a:lstStyle/>
          <a:p>
            <a:pPr>
              <a:lnSpc>
                <a:spcPct val="160000"/>
              </a:lnSpc>
              <a:buFont typeface="Wingdings" panose="05000000000000000000" pitchFamily="2" charset="2"/>
              <a:buChar char="ü"/>
            </a:pPr>
            <a:r>
              <a:rPr lang="el-GR" dirty="0"/>
              <a:t>Η ηλικία ή/και η ηλικιακή διαφορά δεν αποτελούν βασικούς παράγοντες</a:t>
            </a:r>
          </a:p>
          <a:p>
            <a:pPr>
              <a:lnSpc>
                <a:spcPct val="160000"/>
              </a:lnSpc>
              <a:buFont typeface="Wingdings" panose="05000000000000000000" pitchFamily="2" charset="2"/>
              <a:buChar char="ü"/>
            </a:pPr>
            <a:r>
              <a:rPr lang="el-GR" dirty="0"/>
              <a:t>Η προίκα - η οικονομική κατάσταση της γυναίκας</a:t>
            </a:r>
            <a:r>
              <a:rPr lang="en-US" dirty="0"/>
              <a:t> </a:t>
            </a:r>
            <a:r>
              <a:rPr lang="el-GR" dirty="0"/>
              <a:t>δεν απαιτείται</a:t>
            </a:r>
          </a:p>
          <a:p>
            <a:pPr>
              <a:lnSpc>
                <a:spcPct val="160000"/>
              </a:lnSpc>
              <a:buFont typeface="Wingdings" panose="05000000000000000000" pitchFamily="2" charset="2"/>
              <a:buChar char="ü"/>
            </a:pPr>
            <a:r>
              <a:rPr lang="el-GR" dirty="0"/>
              <a:t>Ο γάμος δεν είναι απαραίτητα η κατάληξη δύο συντρόφων</a:t>
            </a:r>
          </a:p>
          <a:p>
            <a:pPr>
              <a:lnSpc>
                <a:spcPct val="160000"/>
              </a:lnSpc>
              <a:buFont typeface="Wingdings" panose="05000000000000000000" pitchFamily="2" charset="2"/>
              <a:buChar char="ü"/>
            </a:pPr>
            <a:r>
              <a:rPr lang="el-GR" dirty="0"/>
              <a:t>Επιτρέπονται τα σύμφωνα συμβίωσης</a:t>
            </a:r>
          </a:p>
          <a:p>
            <a:pPr>
              <a:lnSpc>
                <a:spcPct val="160000"/>
              </a:lnSpc>
              <a:buFont typeface="Wingdings" panose="05000000000000000000" pitchFamily="2" charset="2"/>
              <a:buChar char="ü"/>
            </a:pPr>
            <a:r>
              <a:rPr lang="el-GR" dirty="0"/>
              <a:t>Η ολοκλήρωση ενός ζευγαριού δεν αφορά απαραίτητα την απόκτηση παιδιών</a:t>
            </a:r>
          </a:p>
          <a:p>
            <a:pPr>
              <a:lnSpc>
                <a:spcPct val="160000"/>
              </a:lnSpc>
              <a:buFont typeface="Wingdings" panose="05000000000000000000" pitchFamily="2" charset="2"/>
              <a:buChar char="ü"/>
            </a:pPr>
            <a:r>
              <a:rPr lang="el-GR" dirty="0"/>
              <a:t>Η μοιχεία δεν διώκεται ποινικά</a:t>
            </a:r>
          </a:p>
          <a:p>
            <a:pPr>
              <a:lnSpc>
                <a:spcPct val="110000"/>
              </a:lnSpc>
              <a:buFont typeface="Wingdings" panose="05000000000000000000" pitchFamily="2" charset="2"/>
              <a:buChar char="ü"/>
            </a:pPr>
            <a:r>
              <a:rPr lang="el-GR" dirty="0"/>
              <a:t>Η ενασχόληση με τον αγροτικό χώρο δεν αποτελεί μέρος διαπραγμάτευσης του κοινού βίου ενός ζευγαριού</a:t>
            </a:r>
          </a:p>
        </p:txBody>
      </p:sp>
      <p:sp>
        <p:nvSpPr>
          <p:cNvPr id="5" name="Τίτλος 1">
            <a:extLst>
              <a:ext uri="{FF2B5EF4-FFF2-40B4-BE49-F238E27FC236}">
                <a16:creationId xmlns:a16="http://schemas.microsoft.com/office/drawing/2014/main" id="{95ADEA5B-5BA5-2AF6-1ACA-E723C0711D09}"/>
              </a:ext>
            </a:extLst>
          </p:cNvPr>
          <p:cNvSpPr txBox="1">
            <a:spLocks/>
          </p:cNvSpPr>
          <p:nvPr/>
        </p:nvSpPr>
        <p:spPr>
          <a:xfrm>
            <a:off x="838200" y="34237"/>
            <a:ext cx="10515600" cy="7524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u="sng">
                <a:effectLst>
                  <a:outerShdw blurRad="38100" dist="38100" dir="2700000" algn="tl">
                    <a:srgbClr val="000000">
                      <a:alpha val="43137"/>
                    </a:srgbClr>
                  </a:outerShdw>
                </a:effectLst>
              </a:rPr>
              <a:t>1</a:t>
            </a:r>
            <a:r>
              <a:rPr lang="el-GR" u="sng" baseline="30000">
                <a:effectLst>
                  <a:outerShdw blurRad="38100" dist="38100" dir="2700000" algn="tl">
                    <a:srgbClr val="000000">
                      <a:alpha val="43137"/>
                    </a:srgbClr>
                  </a:outerShdw>
                </a:effectLst>
              </a:rPr>
              <a:t>ο</a:t>
            </a:r>
            <a:r>
              <a:rPr lang="el-GR" u="sng">
                <a:effectLst>
                  <a:outerShdw blurRad="38100" dist="38100" dir="2700000" algn="tl">
                    <a:srgbClr val="000000">
                      <a:alpha val="43137"/>
                    </a:srgbClr>
                  </a:outerShdw>
                </a:effectLst>
              </a:rPr>
              <a:t> παράδειγμα κατανόησης</a:t>
            </a:r>
            <a:endParaRPr lang="el-GR" u="sng"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99046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742989F-54FE-E58A-2985-42E42CE6292C}"/>
              </a:ext>
            </a:extLst>
          </p:cNvPr>
          <p:cNvSpPr>
            <a:spLocks noGrp="1"/>
          </p:cNvSpPr>
          <p:nvPr>
            <p:ph type="title"/>
          </p:nvPr>
        </p:nvSpPr>
        <p:spPr>
          <a:xfrm>
            <a:off x="838200" y="365126"/>
            <a:ext cx="10515600" cy="700104"/>
          </a:xfrm>
        </p:spPr>
        <p:txBody>
          <a:bodyPr/>
          <a:lstStyle/>
          <a:p>
            <a:pPr algn="ctr"/>
            <a:r>
              <a:rPr lang="el-GR" u="sng" dirty="0">
                <a:effectLst>
                  <a:outerShdw blurRad="38100" dist="38100" dir="2700000" algn="tl">
                    <a:srgbClr val="000000">
                      <a:alpha val="43137"/>
                    </a:srgbClr>
                  </a:outerShdw>
                </a:effectLst>
              </a:rPr>
              <a:t>Που καταλήγουμε;</a:t>
            </a:r>
          </a:p>
        </p:txBody>
      </p:sp>
      <p:sp>
        <p:nvSpPr>
          <p:cNvPr id="3" name="Θέση περιεχομένου 2">
            <a:extLst>
              <a:ext uri="{FF2B5EF4-FFF2-40B4-BE49-F238E27FC236}">
                <a16:creationId xmlns:a16="http://schemas.microsoft.com/office/drawing/2014/main" id="{62EF49E0-974B-6711-2E45-2AF5FF0BCD53}"/>
              </a:ext>
            </a:extLst>
          </p:cNvPr>
          <p:cNvSpPr>
            <a:spLocks noGrp="1"/>
          </p:cNvSpPr>
          <p:nvPr>
            <p:ph idx="1"/>
          </p:nvPr>
        </p:nvSpPr>
        <p:spPr>
          <a:xfrm>
            <a:off x="838200" y="1187779"/>
            <a:ext cx="10515600" cy="5111733"/>
          </a:xfrm>
        </p:spPr>
        <p:txBody>
          <a:bodyPr>
            <a:normAutofit lnSpcReduction="10000"/>
          </a:bodyPr>
          <a:lstStyle/>
          <a:p>
            <a:pPr marL="0" indent="0" algn="ctr">
              <a:buNone/>
            </a:pPr>
            <a:r>
              <a:rPr lang="el-GR" dirty="0"/>
              <a:t>Συνηθίζουμε να αντιλαμβανόμαστε τον κόσμο με βάση τα γνώριμα χαρακτηριστικά της δικής ζωής.</a:t>
            </a:r>
          </a:p>
          <a:p>
            <a:pPr marL="0" indent="0" algn="ctr">
              <a:buNone/>
            </a:pPr>
            <a:endParaRPr lang="el-GR" sz="2300" dirty="0"/>
          </a:p>
          <a:p>
            <a:pPr marL="0" indent="0" algn="ctr">
              <a:buNone/>
            </a:pPr>
            <a:r>
              <a:rPr lang="el-GR" dirty="0"/>
              <a:t>Η κοινωνιολογία μας διδάσκει πως αυτό που εμείς θεωρούμε δεδομένο ΔΕΝ ΕΊΝΑΙ.</a:t>
            </a:r>
          </a:p>
          <a:p>
            <a:pPr marL="0" indent="0" algn="ctr">
              <a:buNone/>
            </a:pPr>
            <a:endParaRPr lang="el-GR" sz="2300" dirty="0"/>
          </a:p>
          <a:p>
            <a:pPr marL="0" indent="0" algn="ctr">
              <a:buNone/>
            </a:pPr>
            <a:r>
              <a:rPr lang="el-GR" dirty="0"/>
              <a:t>Τα δεδομένα της ζωής μας είναι άμεσα επηρεασμένα από ευρύτερες κοινωνικές και ιστορικές επιδράσεις.</a:t>
            </a:r>
          </a:p>
          <a:p>
            <a:pPr marL="0" indent="0" algn="ctr">
              <a:buNone/>
            </a:pPr>
            <a:endParaRPr lang="el-GR" sz="2300" dirty="0"/>
          </a:p>
          <a:p>
            <a:pPr marL="0" indent="0" algn="ctr">
              <a:buNone/>
            </a:pPr>
            <a:r>
              <a:rPr lang="el-GR" dirty="0"/>
              <a:t>Αυτού του είδους τις επιδράσεις μελετά η επιστήμη της κοινωνιολογίας!</a:t>
            </a:r>
          </a:p>
          <a:p>
            <a:pPr marL="0" indent="0" algn="ctr">
              <a:buNone/>
            </a:pPr>
            <a:r>
              <a:rPr lang="en-US" sz="1700" i="1" dirty="0">
                <a:solidFill>
                  <a:srgbClr val="FF0000"/>
                </a:solidFill>
              </a:rPr>
              <a:t>(Giddens,200</a:t>
            </a:r>
            <a:r>
              <a:rPr lang="el-GR" sz="1700" i="1" dirty="0">
                <a:solidFill>
                  <a:srgbClr val="FF0000"/>
                </a:solidFill>
              </a:rPr>
              <a:t>9</a:t>
            </a:r>
            <a:r>
              <a:rPr lang="en-US" sz="1700" i="1" dirty="0">
                <a:solidFill>
                  <a:srgbClr val="FF0000"/>
                </a:solidFill>
              </a:rPr>
              <a:t>)</a:t>
            </a:r>
            <a:endParaRPr lang="el-GR" sz="1700" i="1" dirty="0">
              <a:solidFill>
                <a:srgbClr val="FF0000"/>
              </a:solidFill>
            </a:endParaRPr>
          </a:p>
        </p:txBody>
      </p:sp>
    </p:spTree>
    <p:extLst>
      <p:ext uri="{BB962C8B-B14F-4D97-AF65-F5344CB8AC3E}">
        <p14:creationId xmlns:p14="http://schemas.microsoft.com/office/powerpoint/2010/main" val="3272034461"/>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7266</TotalTime>
  <Words>2444</Words>
  <Application>Microsoft Office PowerPoint</Application>
  <PresentationFormat>Ευρεία οθόνη</PresentationFormat>
  <Paragraphs>270</Paragraphs>
  <Slides>35</Slides>
  <Notes>0</Notes>
  <HiddenSlides>0</HiddenSlides>
  <MMClips>0</MMClips>
  <ScaleCrop>false</ScaleCrop>
  <HeadingPairs>
    <vt:vector size="6" baseType="variant">
      <vt:variant>
        <vt:lpstr>Γραμματοσειρές που χρησιμοποιούνται</vt:lpstr>
      </vt:variant>
      <vt:variant>
        <vt:i4>7</vt:i4>
      </vt:variant>
      <vt:variant>
        <vt:lpstr>Θέμα</vt:lpstr>
      </vt:variant>
      <vt:variant>
        <vt:i4>1</vt:i4>
      </vt:variant>
      <vt:variant>
        <vt:lpstr>Τίτλοι διαφανειών</vt:lpstr>
      </vt:variant>
      <vt:variant>
        <vt:i4>35</vt:i4>
      </vt:variant>
    </vt:vector>
  </HeadingPairs>
  <TitlesOfParts>
    <vt:vector size="43" baseType="lpstr">
      <vt:lpstr>Arial</vt:lpstr>
      <vt:lpstr>Arial</vt:lpstr>
      <vt:lpstr>Calibri</vt:lpstr>
      <vt:lpstr>Calibri Light</vt:lpstr>
      <vt:lpstr>Google Sans</vt:lpstr>
      <vt:lpstr>Times New Roman</vt:lpstr>
      <vt:lpstr>Wingdings</vt:lpstr>
      <vt:lpstr>Θέμα του Office</vt:lpstr>
      <vt:lpstr>Εισαγωγικό μάθημα:  Έννοιες &amp; Ορισμοί</vt:lpstr>
      <vt:lpstr>Περιεχόμενα </vt:lpstr>
      <vt:lpstr>1. Κοινωνιολογία – Ποιο είναι το αντικείμενό της;</vt:lpstr>
      <vt:lpstr>1ο παράδειγμα κατανόησης</vt:lpstr>
      <vt:lpstr>1ο παράδειγμα κατανόησης</vt:lpstr>
      <vt:lpstr>1ο παράδειγμα κατανόησης</vt:lpstr>
      <vt:lpstr>1ο παράδειγμα κατανόησης</vt:lpstr>
      <vt:lpstr>Σήμερα στην Ελλάδα…</vt:lpstr>
      <vt:lpstr>Που καταλήγουμε;</vt:lpstr>
      <vt:lpstr>2ο παράδειγμα κατανόησης</vt:lpstr>
      <vt:lpstr>2ο παράδειγμα κατανόησης</vt:lpstr>
      <vt:lpstr>2ο παράδειγμα κατανόησης</vt:lpstr>
      <vt:lpstr>1. Κοινωνιολογία – Ποιοι είναι οι πρώτοι στοχαστές της;</vt:lpstr>
      <vt:lpstr>1. Κοινωνιολογία – Ποιοι είναι οι πρώτοι στοχαστές της;</vt:lpstr>
      <vt:lpstr>1. Κοινωνιολογία – Ποιοι είναι οι πρώτοι στοχαστές της;</vt:lpstr>
      <vt:lpstr>1. Κοινωνιολογία – Ποιοι είναι οι πρώτοι στοχαστές της;</vt:lpstr>
      <vt:lpstr>1. Κοινωνιολογία – Ποιοι είναι οι πρώτοι στοχαστές της;</vt:lpstr>
      <vt:lpstr>1. Κοινωνιολογία – Ποιοι είναι οι πρώτοι στοχαστές της;</vt:lpstr>
      <vt:lpstr>1. Κοινωνιολογία – Ποιοι είναι οι πρώτοι στοχαστές της;</vt:lpstr>
      <vt:lpstr>1. Κοινωνιολογία- Πως μπορεί να μας βοηθήσει στην καθημερινότητά μας;  </vt:lpstr>
      <vt:lpstr>2. Αγροτική Κοινωνιολογία - Η μελέτη της αγροτικής κοινωνίας</vt:lpstr>
      <vt:lpstr>2. Αγροτική Κοινωνιολογία - Η μελέτη της αγροτικής κοινωνίας</vt:lpstr>
      <vt:lpstr>2. Αγροτική Κοινωνιολογία - Η μελέτη της αγροτικής κοινωνίας</vt:lpstr>
      <vt:lpstr>2. Αγροτική Κοινωνιολογία - Η μελέτη της αγροτικής κοινωνίας</vt:lpstr>
      <vt:lpstr>2. Αγροτική Κοινωνιολογία - Η μελέτη της αγροτικής κοινωνίας</vt:lpstr>
      <vt:lpstr>2. Αγροτική Κοινωνιολογία –  Η αγροτική κοινωνία στη σύγχρονη εποχή</vt:lpstr>
      <vt:lpstr>2. Αγροτική Κοινωνιολογία –  Η αγροτική κοινωνία στη σύγχρονη εποχή</vt:lpstr>
      <vt:lpstr>2. Αγροτική Κοινωνιολογία –  Η αγροτική κοινωνία στη σύγχρονη εποχή</vt:lpstr>
      <vt:lpstr>2. Αγροτική Κοινωνιολογία –  Η αγροτική κοινωνία στη σύγχρονη εποχή</vt:lpstr>
      <vt:lpstr>2. Αγροτική Κοινωνιολογία –  Η αγροτική κοινωνία στη σύγχρονη εποχή</vt:lpstr>
      <vt:lpstr>2. Αγροτική Κοινωνιολογία – Η εξέλιξη των αγροτικών κοινωνιών</vt:lpstr>
      <vt:lpstr>2. Αγροτική Κοινωνιολογία – Η εξέλιξη των αγροτικών κοινωνιών</vt:lpstr>
      <vt:lpstr>Εργασίες Μαθήματος</vt:lpstr>
      <vt:lpstr>Βιβλιογραφία</vt:lpstr>
      <vt:lpstr>Τέλος…</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Εισαγωγικό μάθημα:  Έννοιες &amp; Ορισμοί</dc:title>
  <dc:creator>user</dc:creator>
  <cp:lastModifiedBy>user</cp:lastModifiedBy>
  <cp:revision>63</cp:revision>
  <dcterms:created xsi:type="dcterms:W3CDTF">2023-10-19T20:28:46Z</dcterms:created>
  <dcterms:modified xsi:type="dcterms:W3CDTF">2023-11-01T20:00:43Z</dcterms:modified>
</cp:coreProperties>
</file>