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-1332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2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282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E142E-F3DE-7443-A7FA-18A8B8B50DC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32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335A1-BF97-184E-B3D9-1B1CF2E9AC3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76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8DEDE-ADBF-5542-B3B1-B3FBF97E8EC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30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76990-E969-8046-A099-817C4167BF6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19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3524A6-8913-4F4E-9CCF-D6F8033CB6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5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F4557-AC1E-A043-BBA2-99809B9F470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64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55E1A-C57A-1649-999B-1212213405A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65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BD012-7F01-5148-B1FD-ABAB2EC9D38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45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FAA1A-342A-8C46-9A19-8D3982D88C0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3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0B978-F394-9C48-9E65-D3FB8E63551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7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3E995-BAEE-344E-ABBE-12AE4D38F80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54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5F474-CA98-C647-9E68-607CD2F15A5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1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8CAA-9733-4FD3-A7D6-0830D58F9E16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4EA3-C8D5-455E-AA02-5CA3729D4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l="61019" t="46825" r="13268" b="16154"/>
          <a:stretch>
            <a:fillRect/>
          </a:stretch>
        </p:blipFill>
        <p:spPr bwMode="auto">
          <a:xfrm>
            <a:off x="5773115" y="2496909"/>
            <a:ext cx="3202075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Διαγράμματα φάσεων</a:t>
            </a:r>
            <a:endParaRPr lang="en-US" sz="4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97685"/>
            <a:ext cx="8229600" cy="5554951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Οι φάσεις μιας ουσίας μπορούν να παρασταθούν σε ένα διάγραμμα της πίεσης ως προς τη θερμοκρασία</a:t>
            </a:r>
            <a:endParaRPr lang="en-US" sz="2000" dirty="0" smtClean="0"/>
          </a:p>
          <a:p>
            <a:pPr lvl="1"/>
            <a:r>
              <a:rPr lang="el-GR" sz="2000" dirty="0" smtClean="0"/>
              <a:t>Οι γραμμές που διαχωρίζουν τις περιοχές σημειώνουν τις αλλαγές φάσης</a:t>
            </a:r>
            <a:endParaRPr lang="en-US" sz="2000" dirty="0" smtClean="0"/>
          </a:p>
          <a:p>
            <a:pPr lvl="2"/>
            <a:r>
              <a:rPr lang="el-GR" sz="2000" dirty="0" smtClean="0"/>
              <a:t>Οι γραμμές τέμνονται σε ένα</a:t>
            </a:r>
            <a:r>
              <a:rPr lang="en-US" sz="2000" dirty="0" smtClean="0"/>
              <a:t> </a:t>
            </a:r>
            <a:r>
              <a:rPr lang="el-GR" sz="2000" b="1" dirty="0" smtClean="0"/>
              <a:t>τριπλό σημείο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l-GR" sz="2000" dirty="0" smtClean="0"/>
              <a:t>όπου και οι τρεις φάσεις</a:t>
            </a:r>
            <a:r>
              <a:rPr lang="en-US" sz="2000" dirty="0" smtClean="0"/>
              <a:t> </a:t>
            </a:r>
            <a:r>
              <a:rPr lang="el-GR" sz="2000" dirty="0" smtClean="0"/>
              <a:t>συνυπάρχουν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l-GR" sz="2000" dirty="0" smtClean="0"/>
              <a:t>σε ισορροπία</a:t>
            </a:r>
            <a:endParaRPr lang="en-US" sz="2000" dirty="0" smtClean="0"/>
          </a:p>
          <a:p>
            <a:pPr lvl="2"/>
            <a:r>
              <a:rPr lang="el-GR" sz="2000" dirty="0" smtClean="0"/>
              <a:t>Η γραμμή</a:t>
            </a:r>
            <a:r>
              <a:rPr lang="en-US" sz="2000" dirty="0" smtClean="0"/>
              <a:t> </a:t>
            </a:r>
            <a:r>
              <a:rPr lang="el-GR" sz="2000" dirty="0" smtClean="0"/>
              <a:t>υγρό-αέριο καταλήγει σε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l-GR" sz="2000" dirty="0" smtClean="0"/>
              <a:t>ένα </a:t>
            </a:r>
            <a:r>
              <a:rPr lang="el-GR" sz="2000" b="1" dirty="0" smtClean="0"/>
              <a:t>κρίσιμο σημείο</a:t>
            </a:r>
            <a:r>
              <a:rPr lang="en-US" sz="2000" dirty="0" smtClean="0"/>
              <a:t>, </a:t>
            </a:r>
            <a:r>
              <a:rPr lang="el-GR" sz="2000" dirty="0" smtClean="0"/>
              <a:t>όπου ο απόλυτος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l-GR" sz="2000" dirty="0" smtClean="0"/>
              <a:t>διαχωρισμός</a:t>
            </a:r>
            <a:r>
              <a:rPr lang="en-US" sz="2000" dirty="0" smtClean="0"/>
              <a:t> </a:t>
            </a:r>
            <a:r>
              <a:rPr lang="el-GR" sz="2000" dirty="0" smtClean="0"/>
              <a:t>μεταξύ υγρού και αερίου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εξαλείφεται</a:t>
            </a:r>
            <a:endParaRPr lang="en-US" sz="2000" dirty="0" smtClean="0"/>
          </a:p>
          <a:p>
            <a:pPr lvl="2"/>
            <a:r>
              <a:rPr lang="el-GR" sz="2000" dirty="0" smtClean="0"/>
              <a:t>Οι διάφορες διαδρομές</a:t>
            </a:r>
            <a:r>
              <a:rPr lang="en-US" sz="2000" dirty="0" smtClean="0"/>
              <a:t> </a:t>
            </a:r>
            <a:r>
              <a:rPr lang="el-GR" sz="2000" dirty="0" smtClean="0"/>
              <a:t>σε ένα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l-GR" sz="2000" dirty="0" smtClean="0"/>
              <a:t>διάγραμμα φάσης αποτυπώνουν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τις επιμέρους ακολουθίες φάσεων ενός υλικού</a:t>
            </a:r>
            <a:r>
              <a:rPr lang="en-US" sz="2000" dirty="0" smtClean="0"/>
              <a:t>:</a:t>
            </a:r>
          </a:p>
          <a:p>
            <a:pPr lvl="3"/>
            <a:r>
              <a:rPr lang="el-GR" sz="1800" dirty="0" smtClean="0"/>
              <a:t>Η διαδρομή</a:t>
            </a:r>
            <a:r>
              <a:rPr lang="en-US" sz="1800" dirty="0" smtClean="0"/>
              <a:t> </a:t>
            </a:r>
            <a:r>
              <a:rPr lang="el-GR" sz="1800" i="1" dirty="0" smtClean="0"/>
              <a:t>ΓΔ</a:t>
            </a:r>
            <a:r>
              <a:rPr lang="en-US" sz="1800" dirty="0" smtClean="0"/>
              <a:t> </a:t>
            </a:r>
            <a:r>
              <a:rPr lang="el-GR" sz="1800" dirty="0" smtClean="0"/>
              <a:t>δείχνει γνωστή σειρά στερεό-υγρό-αέριο</a:t>
            </a:r>
            <a:endParaRPr lang="en-US" sz="1800" dirty="0" smtClean="0"/>
          </a:p>
          <a:p>
            <a:pPr lvl="3"/>
            <a:r>
              <a:rPr lang="el-GR" sz="1800" dirty="0" smtClean="0"/>
              <a:t>Η διαδρομή</a:t>
            </a:r>
            <a:r>
              <a:rPr lang="en-US" sz="1800" dirty="0" smtClean="0"/>
              <a:t> </a:t>
            </a:r>
            <a:r>
              <a:rPr lang="en-US" sz="1800" i="1" dirty="0" smtClean="0"/>
              <a:t>AB</a:t>
            </a:r>
            <a:r>
              <a:rPr lang="en-US" sz="1800" dirty="0" smtClean="0"/>
              <a:t> </a:t>
            </a:r>
            <a:r>
              <a:rPr lang="el-GR" sz="1800" dirty="0" smtClean="0"/>
              <a:t>οδηγεί απευθείας από στερεό σε</a:t>
            </a:r>
            <a:r>
              <a:rPr lang="en-US" sz="1800" dirty="0" smtClean="0"/>
              <a:t> </a:t>
            </a:r>
            <a:r>
              <a:rPr lang="el-GR" sz="1800" dirty="0" smtClean="0"/>
              <a:t>αέριο</a:t>
            </a:r>
            <a:endParaRPr lang="en-US" sz="1800" dirty="0" smtClean="0"/>
          </a:p>
          <a:p>
            <a:pPr lvl="3"/>
            <a:r>
              <a:rPr lang="el-GR" sz="1800" dirty="0" smtClean="0"/>
              <a:t>Η διαδρομή</a:t>
            </a:r>
            <a:r>
              <a:rPr lang="en-US" sz="1800" dirty="0" smtClean="0"/>
              <a:t> </a:t>
            </a:r>
            <a:r>
              <a:rPr lang="en-US" sz="1800" i="1" dirty="0" smtClean="0"/>
              <a:t>H</a:t>
            </a:r>
            <a:r>
              <a:rPr lang="el-GR" sz="1800" i="1" dirty="0" smtClean="0"/>
              <a:t>Θ</a:t>
            </a:r>
            <a:r>
              <a:rPr lang="en-US" sz="1800" dirty="0" smtClean="0"/>
              <a:t> </a:t>
            </a:r>
            <a:r>
              <a:rPr lang="el-GR" sz="1800" dirty="0" smtClean="0"/>
              <a:t>δείχνει ότι η αλλαγή πίεσης μπορεί να οδηγήσει σε αλλαγές φάσης</a:t>
            </a:r>
            <a:r>
              <a:rPr lang="en-US" sz="18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147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94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sz="4000" dirty="0" smtClean="0"/>
              <a:t>Θερμική διαστολή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2" y="1141413"/>
            <a:ext cx="5430695" cy="5497223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Τα περισσότερα υλικά διαστέλλονται όταν θερμαίνονται</a:t>
            </a:r>
            <a:endParaRPr lang="en-US" sz="2200" dirty="0"/>
          </a:p>
          <a:p>
            <a:pPr lvl="1"/>
            <a:r>
              <a:rPr lang="el-GR" sz="2200" dirty="0" smtClean="0"/>
              <a:t>Τα υγρά χαρακτηρίζονται καλύτερα από τον</a:t>
            </a:r>
            <a:r>
              <a:rPr lang="en-US" sz="2200" dirty="0" smtClean="0"/>
              <a:t> </a:t>
            </a:r>
            <a:r>
              <a:rPr lang="el-GR" sz="2200" b="1" dirty="0" smtClean="0"/>
              <a:t>συντελεστή διαστολής όγκου</a:t>
            </a:r>
            <a:r>
              <a:rPr lang="en-US" sz="2200" dirty="0" smtClean="0"/>
              <a:t>, </a:t>
            </a:r>
            <a:r>
              <a:rPr lang="en-US" sz="2200" i="1" dirty="0"/>
              <a:t>β</a:t>
            </a:r>
            <a:r>
              <a:rPr lang="en-US" sz="2200" dirty="0"/>
              <a:t>, </a:t>
            </a:r>
            <a:r>
              <a:rPr lang="el-GR" sz="2200" dirty="0" smtClean="0"/>
              <a:t>που ορίζεται ως η σχετική μεταβολή του όγκου μιας ουσίας όταν αυτή υφίσταται μια μικρή αλλαγή θερμοκρασίας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lvl="1"/>
            <a:r>
              <a:rPr lang="el-GR" sz="2200" dirty="0" smtClean="0"/>
              <a:t>Τα στερεά χαρακτηρίζονται καλύτερα από τον </a:t>
            </a:r>
            <a:r>
              <a:rPr lang="el-GR" sz="2200" b="1" dirty="0" smtClean="0"/>
              <a:t>συντελεστή γραμμικής διαστολής</a:t>
            </a:r>
            <a:r>
              <a:rPr lang="en-US" sz="2200" dirty="0" smtClean="0"/>
              <a:t>, </a:t>
            </a:r>
            <a:r>
              <a:rPr lang="en-US" sz="2200" i="1" dirty="0"/>
              <a:t>α</a:t>
            </a:r>
            <a:r>
              <a:rPr lang="en-US" sz="2200" dirty="0" smtClean="0"/>
              <a:t>,</a:t>
            </a:r>
            <a:r>
              <a:rPr lang="el-GR" sz="2200" dirty="0" smtClean="0"/>
              <a:t> ο οποίος ορίζεται ως</a:t>
            </a:r>
            <a:r>
              <a:rPr lang="en-US" sz="2200" dirty="0" smtClean="0"/>
              <a:t>:</a:t>
            </a:r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l-GR" sz="2200" dirty="0" smtClean="0"/>
              <a:t>Οι συνήθεις τιμές είναι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 descr="17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5" y="1298736"/>
            <a:ext cx="3244594" cy="4445994"/>
          </a:xfrm>
          <a:prstGeom prst="rect">
            <a:avLst/>
          </a:prstGeom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8" y="3658527"/>
            <a:ext cx="1079685" cy="612000"/>
          </a:xfrm>
          <a:prstGeom prst="rect">
            <a:avLst/>
          </a:prstGeom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41" y="5264905"/>
            <a:ext cx="1143983" cy="684000"/>
          </a:xfrm>
          <a:prstGeom prst="rect">
            <a:avLst/>
          </a:prstGeom>
        </p:spPr>
      </p:pic>
      <p:pic>
        <p:nvPicPr>
          <p:cNvPr id="8" name="Picture 7" descr="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614" b="-39810"/>
          <a:stretch>
            <a:fillRect/>
          </a:stretch>
        </p:blipFill>
        <p:spPr>
          <a:xfrm>
            <a:off x="2091773" y="6359415"/>
            <a:ext cx="1425149" cy="498585"/>
          </a:xfrm>
          <a:prstGeom prst="rect">
            <a:avLst/>
          </a:prstGeom>
        </p:spPr>
      </p:pic>
      <p:pic>
        <p:nvPicPr>
          <p:cNvPr id="9" name="Picture 7" descr="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14" t="428"/>
          <a:stretch>
            <a:fillRect/>
          </a:stretch>
        </p:blipFill>
        <p:spPr>
          <a:xfrm>
            <a:off x="3882684" y="6372666"/>
            <a:ext cx="1462011" cy="355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sz="4000" dirty="0" smtClean="0"/>
              <a:t>Το κατανοήσατε;</a:t>
            </a:r>
            <a:endParaRPr lang="en-US" sz="4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80569"/>
            <a:ext cx="8229600" cy="9540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sz="2400" dirty="0" smtClean="0"/>
              <a:t>Το σχήμα δείχνει ένα σώμα σε σχήμα λουκουμά (</a:t>
            </a:r>
            <a:r>
              <a:rPr lang="el-GR" sz="2400" dirty="0" err="1" smtClean="0"/>
              <a:t>ντόνατ</a:t>
            </a:r>
            <a:r>
              <a:rPr lang="el-GR" sz="2400" dirty="0" smtClean="0"/>
              <a:t>). Αν αυτό θερμανθεί, η τρύπα θα γίνει (α) μεγαλύτερη ή (β) μικρότερη;</a:t>
            </a:r>
            <a:endParaRPr lang="en-US" sz="2400" dirty="0"/>
          </a:p>
        </p:txBody>
      </p:sp>
      <p:pic>
        <p:nvPicPr>
          <p:cNvPr id="4" name="Picture 3" descr="17_Pg310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01"/>
          <a:stretch/>
        </p:blipFill>
        <p:spPr>
          <a:xfrm>
            <a:off x="2549562" y="2890940"/>
            <a:ext cx="4012642" cy="2149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Η παράδοξη συμπεριφορά του νερού</a:t>
            </a:r>
            <a:endParaRPr lang="en-US" dirty="0" smtClean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8840"/>
            <a:ext cx="8229600" cy="4525963"/>
          </a:xfrm>
        </p:spPr>
        <p:txBody>
          <a:bodyPr/>
          <a:lstStyle/>
          <a:p>
            <a:r>
              <a:rPr lang="el-GR" sz="2200" dirty="0" smtClean="0"/>
              <a:t>Μεταξύ</a:t>
            </a:r>
            <a:r>
              <a:rPr lang="en-US" sz="2200" dirty="0" smtClean="0"/>
              <a:t> 0˚C </a:t>
            </a:r>
            <a:r>
              <a:rPr lang="el-GR" sz="2200" dirty="0" smtClean="0"/>
              <a:t>και</a:t>
            </a:r>
            <a:r>
              <a:rPr lang="en-US" sz="2200" dirty="0" smtClean="0"/>
              <a:t> 4˚C</a:t>
            </a:r>
            <a:r>
              <a:rPr lang="el-GR" sz="2200" dirty="0" smtClean="0"/>
              <a:t> το νερό συστέλλεται όταν θερμαίνεται</a:t>
            </a:r>
            <a:endParaRPr lang="en-US" sz="2200" dirty="0" smtClean="0"/>
          </a:p>
          <a:p>
            <a:pPr lvl="1"/>
            <a:r>
              <a:rPr lang="el-GR" sz="2200" dirty="0" smtClean="0"/>
              <a:t>Αυτό είναι ένα </a:t>
            </a:r>
            <a:r>
              <a:rPr lang="el-GR" sz="2200" smtClean="0"/>
              <a:t>υπολειπόμενο αποτέλεσμα</a:t>
            </a:r>
            <a:r>
              <a:rPr lang="en-US" sz="2200" smtClean="0"/>
              <a:t> </a:t>
            </a:r>
            <a:r>
              <a:rPr lang="el-GR" sz="2200" dirty="0" smtClean="0"/>
              <a:t>των δεσμών υδρογόνου</a:t>
            </a:r>
            <a:r>
              <a:rPr lang="en-US" sz="2200" dirty="0" smtClean="0"/>
              <a:t> </a:t>
            </a:r>
            <a:r>
              <a:rPr lang="el-GR" sz="2200" dirty="0" smtClean="0"/>
              <a:t>που σχηματίζουν κρυστάλλους πάγου</a:t>
            </a:r>
            <a:endParaRPr lang="en-US" sz="2200" dirty="0" smtClean="0"/>
          </a:p>
          <a:p>
            <a:pPr lvl="1"/>
            <a:r>
              <a:rPr lang="el-GR" sz="2200" dirty="0" smtClean="0"/>
              <a:t>Η ανοιχτή δομή του κρυστάλλου πάγου κάνει τον πάγο λιγότερο πυκνό από το υγρό νερό</a:t>
            </a:r>
            <a:endParaRPr lang="en-US" sz="2200" dirty="0" smtClean="0"/>
          </a:p>
          <a:p>
            <a:pPr lvl="1"/>
            <a:r>
              <a:rPr lang="el-GR" sz="2200" dirty="0" smtClean="0"/>
              <a:t>Έτσι το στέρεο νερό, σε αντίθεση με τις περισσότερες ουσίες, επιπλέει μέσα στην υγρή φάση του</a:t>
            </a:r>
            <a:endParaRPr lang="en-US" sz="2200" dirty="0" smtClean="0"/>
          </a:p>
          <a:p>
            <a:pPr lvl="1"/>
            <a:r>
              <a:rPr lang="el-GR" sz="2200" dirty="0" smtClean="0"/>
              <a:t>Το γεγονός αυτό έχει τεράστιες επιδράσεις στην υδρόβια ζωή</a:t>
            </a:r>
            <a:endParaRPr lang="en-US" sz="2200" dirty="0" smtClean="0"/>
          </a:p>
        </p:txBody>
      </p:sp>
      <p:pic>
        <p:nvPicPr>
          <p:cNvPr id="6" name="Picture 5" descr="17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541196" y="4439576"/>
            <a:ext cx="2019096" cy="2259467"/>
          </a:xfrm>
          <a:prstGeom prst="rect">
            <a:avLst/>
          </a:prstGeom>
        </p:spPr>
      </p:pic>
      <p:pic>
        <p:nvPicPr>
          <p:cNvPr id="10" name="Picture 9" descr="17_Pg311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2" y="4611251"/>
            <a:ext cx="4012642" cy="199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6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6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1141412"/>
            <a:ext cx="8229600" cy="5554951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Η </a:t>
            </a:r>
            <a:r>
              <a:rPr lang="el-GR" sz="2200" b="1" dirty="0" smtClean="0"/>
              <a:t>καταστατική εξίσωση των ιδανικών αερίων </a:t>
            </a:r>
            <a:r>
              <a:rPr lang="el-GR" sz="2200" dirty="0" smtClean="0"/>
              <a:t>συσχετίζει την πίεση, τον όγκο και τη θερμοκρασία</a:t>
            </a:r>
            <a:r>
              <a:rPr lang="en-US" sz="2200" dirty="0" smtClean="0"/>
              <a:t>:</a:t>
            </a:r>
          </a:p>
          <a:p>
            <a:pPr lvl="1"/>
            <a:r>
              <a:rPr lang="el-GR" sz="2200" dirty="0" smtClean="0"/>
              <a:t>Η σχέση της καταστατικής εξίσωσης των ιδανικών αερίων</a:t>
            </a:r>
            <a:r>
              <a:rPr lang="en-US" sz="2200" dirty="0" smtClean="0"/>
              <a:t> </a:t>
            </a:r>
            <a:r>
              <a:rPr lang="el-GR" sz="2200" dirty="0" smtClean="0"/>
              <a:t>με τη Νευτώνεια μηχανική δείχνει ότι η θερμοκρασία είναι ένα μέτρο της μέσης τιμής της κινητικής ενέργειας των μορίων</a:t>
            </a:r>
            <a:endParaRPr lang="en-US" sz="2200" dirty="0" smtClean="0"/>
          </a:p>
          <a:p>
            <a:r>
              <a:rPr lang="el-GR" sz="2200" dirty="0" smtClean="0"/>
              <a:t>Οι </a:t>
            </a:r>
            <a:r>
              <a:rPr lang="el-GR" sz="2200" b="1" dirty="0" smtClean="0"/>
              <a:t>αλλαγές φάσεις</a:t>
            </a:r>
            <a:r>
              <a:rPr lang="en-US" sz="2200" dirty="0" smtClean="0"/>
              <a:t> </a:t>
            </a:r>
            <a:r>
              <a:rPr lang="el-GR" sz="2200" dirty="0" smtClean="0"/>
              <a:t>μεταβάλλουν τις ουσίες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l-GR" sz="2200" dirty="0" smtClean="0"/>
              <a:t>από</a:t>
            </a:r>
            <a:r>
              <a:rPr lang="en-US" sz="2200" dirty="0" smtClean="0"/>
              <a:t> </a:t>
            </a:r>
            <a:r>
              <a:rPr lang="el-GR" sz="2200" dirty="0" smtClean="0"/>
              <a:t>στερεό σε υγρό, από υγρό σε αέριο,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από στερεό σε αέριο</a:t>
            </a:r>
            <a:endParaRPr lang="en-US" sz="2200" dirty="0" smtClean="0"/>
          </a:p>
          <a:p>
            <a:pPr lvl="1"/>
            <a:r>
              <a:rPr lang="el-GR" sz="2200" dirty="0" smtClean="0"/>
              <a:t>Οι αλλαγές φάσεις απαιτούν ενέργεια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η οποία περιγράφεται ως</a:t>
            </a:r>
            <a:r>
              <a:rPr lang="en-US" sz="2200" dirty="0" smtClean="0"/>
              <a:t> </a:t>
            </a:r>
            <a:r>
              <a:rPr lang="el-GR" sz="2200" b="1" dirty="0" smtClean="0"/>
              <a:t>λανθάνουσα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/>
              <a:t>θερμοκρασία</a:t>
            </a:r>
            <a:endParaRPr lang="en-US" sz="2200" b="1" dirty="0" smtClean="0"/>
          </a:p>
          <a:p>
            <a:pPr lvl="1"/>
            <a:r>
              <a:rPr lang="el-GR" sz="2200" dirty="0" smtClean="0"/>
              <a:t>Η δομή των φάσεων μιας ουσίας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περιγράφεται σε ένα</a:t>
            </a:r>
            <a:r>
              <a:rPr lang="en-US" sz="2200" dirty="0" smtClean="0"/>
              <a:t> </a:t>
            </a:r>
            <a:r>
              <a:rPr lang="el-GR" sz="2200" b="1" dirty="0" smtClean="0"/>
              <a:t>διάγραμμα φάσης</a:t>
            </a:r>
            <a:endParaRPr lang="en-US" altLang="zh-TW" sz="2200" b="1" dirty="0" smtClean="0"/>
          </a:p>
          <a:p>
            <a:r>
              <a:rPr lang="el-GR" sz="2200" dirty="0" smtClean="0"/>
              <a:t>Η </a:t>
            </a:r>
            <a:r>
              <a:rPr lang="el-GR" sz="2200" b="1" dirty="0" smtClean="0"/>
              <a:t>θερμική διαστολή</a:t>
            </a:r>
            <a:r>
              <a:rPr lang="en-US" sz="2200" dirty="0" smtClean="0"/>
              <a:t> </a:t>
            </a:r>
            <a:r>
              <a:rPr lang="el-GR" sz="2200" dirty="0" smtClean="0"/>
              <a:t>παρατηρείται με τη θέρμανση των περισσότερων ουσιών</a:t>
            </a:r>
            <a:endParaRPr lang="en-US" sz="2200" dirty="0" smtClean="0"/>
          </a:p>
          <a:p>
            <a:pPr lvl="1"/>
            <a:r>
              <a:rPr lang="el-GR" sz="2200" dirty="0" smtClean="0"/>
              <a:t>Εξαίρεση αποτελεί το νερό σε θερμοκρασία</a:t>
            </a:r>
            <a:r>
              <a:rPr lang="en-US" sz="2200" dirty="0" smtClean="0"/>
              <a:t> </a:t>
            </a:r>
            <a:r>
              <a:rPr lang="el-GR" sz="2200" dirty="0" smtClean="0"/>
              <a:t>μεταξύ</a:t>
            </a:r>
            <a:r>
              <a:rPr lang="en-US" sz="2200" dirty="0" smtClean="0"/>
              <a:t> 0˚C </a:t>
            </a:r>
            <a:r>
              <a:rPr lang="el-GR" sz="2200" dirty="0" smtClean="0"/>
              <a:t>και</a:t>
            </a:r>
            <a:r>
              <a:rPr lang="en-US" sz="2200" dirty="0" smtClean="0"/>
              <a:t> 4˚C</a:t>
            </a:r>
          </a:p>
        </p:txBody>
      </p:sp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34" b="12884"/>
          <a:stretch>
            <a:fillRect/>
          </a:stretch>
        </p:blipFill>
        <p:spPr>
          <a:xfrm>
            <a:off x="5003503" y="1496380"/>
            <a:ext cx="1186282" cy="276148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l="58565" t="51190" r="20909" b="17857"/>
          <a:stretch>
            <a:fillRect/>
          </a:stretch>
        </p:blipFill>
        <p:spPr bwMode="auto">
          <a:xfrm>
            <a:off x="6002212" y="2830283"/>
            <a:ext cx="288738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43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=""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="" xmlns:p14="http://schemas.microsoft.com/office/powerpoint/2010/main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l-GR" sz="5700" dirty="0" smtClean="0">
                <a:solidFill>
                  <a:srgbClr val="FFFFFF"/>
                </a:solidFill>
              </a:rPr>
              <a:t>1</a:t>
            </a:r>
            <a:r>
              <a:rPr lang="en-US" sz="5700" dirty="0" smtClean="0">
                <a:solidFill>
                  <a:srgbClr val="FFFFFF"/>
                </a:solidFill>
              </a:rPr>
              <a:t>7</a:t>
            </a:r>
            <a:r>
              <a:rPr lang="en-US" sz="5700" dirty="0">
                <a:solidFill>
                  <a:srgbClr val="FFFFFF"/>
                </a:solidFill>
              </a:rPr>
              <a:t>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Η θερμική συμπεριφορά </a:t>
            </a:r>
            <a:r>
              <a:rPr lang="el-GR" sz="5700" dirty="0">
                <a:solidFill>
                  <a:srgbClr val="FFFFFF"/>
                </a:solidFill>
              </a:rPr>
              <a:t>της </a:t>
            </a:r>
            <a:r>
              <a:rPr lang="el-GR" sz="5700" dirty="0" smtClean="0">
                <a:solidFill>
                  <a:srgbClr val="FFFFFF"/>
                </a:solidFill>
              </a:rPr>
              <a:t>ύλης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41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5765" y="2305986"/>
            <a:ext cx="3840085" cy="346222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800" dirty="0" smtClean="0"/>
              <a:t>Θα κατανοήσετε τα ιδανικά αέρια βασιζόμενοι τόσο σε πειράματα όσο και στην εφαρμογή της Νευτώνειας φυσικής στα μόριά τους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l-GR" sz="1800" dirty="0"/>
              <a:t>Π</a:t>
            </a:r>
            <a:r>
              <a:rPr lang="el-GR" sz="1800" dirty="0" smtClean="0"/>
              <a:t>ώς η θερμοκρασία συνδέεται με την ενέργεια των μορίων</a:t>
            </a:r>
          </a:p>
          <a:p>
            <a:pPr>
              <a:lnSpc>
                <a:spcPct val="100000"/>
              </a:lnSpc>
            </a:pPr>
            <a:r>
              <a:rPr lang="el-GR" sz="1800" dirty="0" smtClean="0"/>
              <a:t>Να περιγράφετε τις τρεις φάσεις της ύλης: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l-GR" sz="1600" dirty="0"/>
              <a:t>Ν</a:t>
            </a:r>
            <a:r>
              <a:rPr lang="el-GR" sz="1600" dirty="0" smtClean="0"/>
              <a:t>α υπολογίζετε την ενέργεια που σχετίζεται με τις αλλαγές φάσεων</a:t>
            </a:r>
          </a:p>
          <a:p>
            <a:pPr lvl="1">
              <a:lnSpc>
                <a:spcPct val="100000"/>
              </a:lnSpc>
            </a:pPr>
            <a:r>
              <a:rPr lang="el-GR" sz="1600" dirty="0"/>
              <a:t>Ν</a:t>
            </a:r>
            <a:r>
              <a:rPr lang="el-GR" sz="1600" dirty="0" smtClean="0"/>
              <a:t>α ερμηνεύετε τα διαγράμματα φάσης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l-GR" sz="1800" dirty="0" smtClean="0"/>
              <a:t>Να υπολογίζετε τη θερμική διαστολή στερεών, υγρών και αερίων</a:t>
            </a:r>
            <a:endParaRPr lang="en-US" sz="1800" dirty="0"/>
          </a:p>
        </p:txBody>
      </p:sp>
      <p:pic>
        <p:nvPicPr>
          <p:cNvPr id="2" name="Picture 1" descr="07_00_Figure.jpg"/>
          <p:cNvPicPr>
            <a:picLocks noChangeAspect="1"/>
          </p:cNvPicPr>
          <p:nvPr/>
        </p:nvPicPr>
        <p:blipFill>
          <a:blip r:embed="rId3"/>
          <a:srcRect l="1130" r="76951" b="41014"/>
          <a:stretch>
            <a:fillRect/>
          </a:stretch>
        </p:blipFill>
        <p:spPr>
          <a:xfrm>
            <a:off x="4135915" y="0"/>
            <a:ext cx="4954459" cy="685799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0778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2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Η καταστατική εξίσωση </a:t>
            </a:r>
            <a:br>
              <a:rPr lang="el-GR" dirty="0" smtClean="0"/>
            </a:br>
            <a:r>
              <a:rPr lang="el-GR" dirty="0" smtClean="0"/>
              <a:t>των ιδανικών αερίων </a:t>
            </a:r>
            <a:endParaRPr lang="en-US" dirty="0" smtClean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436841"/>
            <a:ext cx="6950075" cy="5421159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Πειραματικά αποδεικνύεται ότι ένα αέριο με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l-GR" sz="2400" dirty="0"/>
              <a:t> </a:t>
            </a:r>
            <a:r>
              <a:rPr lang="el-GR" sz="2400" dirty="0" smtClean="0"/>
              <a:t>μόρια που βρίσκεται σε ένα</a:t>
            </a:r>
            <a:r>
              <a:rPr lang="en-US" sz="2400" dirty="0" smtClean="0"/>
              <a:t> </a:t>
            </a:r>
            <a:r>
              <a:rPr lang="el-GR" sz="2400" dirty="0" smtClean="0"/>
              <a:t>ερμητικά κλειστό δοχείο υπακούει σε μια απλή σχέση μεταξύ πίεσης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, </a:t>
            </a:r>
            <a:r>
              <a:rPr lang="el-GR" sz="2400" dirty="0" smtClean="0"/>
              <a:t>όγκου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l-GR" sz="2400" dirty="0"/>
              <a:t> </a:t>
            </a:r>
            <a:r>
              <a:rPr lang="el-GR" sz="2400" dirty="0" smtClean="0"/>
              <a:t>και θερμοκρασίας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dirty="0" smtClean="0"/>
              <a:t>:</a:t>
            </a:r>
          </a:p>
          <a:p>
            <a:endParaRPr lang="en-US" altLang="zh-TW" sz="2400" dirty="0" smtClean="0"/>
          </a:p>
          <a:p>
            <a:pPr lvl="1"/>
            <a:r>
              <a:rPr lang="el-GR" sz="2400" dirty="0" smtClean="0"/>
              <a:t>Αυτή είναι η</a:t>
            </a:r>
            <a:r>
              <a:rPr lang="en-US" sz="2400" dirty="0" smtClean="0"/>
              <a:t> </a:t>
            </a:r>
            <a:r>
              <a:rPr lang="el-GR" sz="2400" b="1" dirty="0" smtClean="0"/>
              <a:t>καταστατική εξίσωση</a:t>
            </a:r>
            <a:r>
              <a:rPr lang="el-GR" sz="2400" dirty="0"/>
              <a:t> </a:t>
            </a:r>
            <a:r>
              <a:rPr lang="el-GR" sz="2400" b="1" dirty="0" smtClean="0"/>
              <a:t>των</a:t>
            </a:r>
            <a:r>
              <a:rPr lang="el-GR" sz="2400" dirty="0" smtClean="0"/>
              <a:t> </a:t>
            </a:r>
            <a:r>
              <a:rPr lang="el-GR" sz="2400" b="1" dirty="0" smtClean="0"/>
              <a:t>ιδανικών αερίων</a:t>
            </a:r>
            <a:r>
              <a:rPr lang="el-GR" sz="2400" dirty="0" smtClean="0"/>
              <a:t> και τα περισσότερα</a:t>
            </a:r>
            <a:r>
              <a:rPr lang="el-GR" sz="2400" dirty="0"/>
              <a:t> </a:t>
            </a:r>
            <a:r>
              <a:rPr lang="el-GR" sz="2400" dirty="0" smtClean="0"/>
              <a:t>πραγματικά αέρια υπακούουν σε αυτή με πολύ καλή προσέγγιση</a:t>
            </a:r>
            <a:endParaRPr lang="en-US" sz="2400" dirty="0" smtClean="0"/>
          </a:p>
          <a:p>
            <a:pPr lvl="1"/>
            <a:r>
              <a:rPr lang="el-GR" sz="2400" dirty="0" smtClean="0"/>
              <a:t>Εδώ</a:t>
            </a:r>
            <a:r>
              <a:rPr lang="en-US" sz="2400" dirty="0" smtClean="0"/>
              <a:t>                               </a:t>
            </a:r>
            <a:r>
              <a:rPr lang="el-GR" sz="2400" dirty="0" smtClean="0"/>
              <a:t>    είναι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b="1" dirty="0" smtClean="0"/>
              <a:t>σταθερά του </a:t>
            </a:r>
            <a:r>
              <a:rPr lang="en-US" sz="2400" b="1" dirty="0" smtClean="0"/>
              <a:t>Boltzmann</a:t>
            </a:r>
            <a:endParaRPr lang="en-US" altLang="zh-TW" sz="2400" b="1" dirty="0" smtClean="0"/>
          </a:p>
          <a:p>
            <a:pPr lvl="1"/>
            <a:r>
              <a:rPr lang="el-GR" sz="2400" dirty="0" smtClean="0">
                <a:sym typeface="Symbol" charset="0"/>
              </a:rPr>
              <a:t>Η καταστατική εξίσωση μπορεί επίσης να γραφεί</a:t>
            </a:r>
            <a:r>
              <a:rPr lang="en-US" sz="2400" dirty="0" smtClean="0">
                <a:sym typeface="Symbol" charset="0"/>
              </a:rPr>
              <a:t>:</a:t>
            </a:r>
            <a:r>
              <a:rPr lang="en-US" altLang="zh-TW" sz="2400" dirty="0" smtClean="0">
                <a:sym typeface="Symbol" charset="0"/>
              </a:rPr>
              <a:t/>
            </a:r>
            <a:br>
              <a:rPr lang="en-US" altLang="zh-TW" sz="2400" dirty="0" smtClean="0">
                <a:sym typeface="Symbol" charset="0"/>
              </a:rPr>
            </a:br>
            <a:r>
              <a:rPr lang="en-US" altLang="zh-TW" sz="2400" dirty="0" smtClean="0">
                <a:sym typeface="Symbol" charset="0"/>
              </a:rPr>
              <a:t/>
            </a:r>
            <a:br>
              <a:rPr lang="en-US" altLang="zh-TW" sz="2400" dirty="0" smtClean="0">
                <a:sym typeface="Symbol" charset="0"/>
              </a:rPr>
            </a:br>
            <a:r>
              <a:rPr lang="el-GR" altLang="zh-TW" sz="2400" dirty="0" smtClean="0">
                <a:sym typeface="Symbol" charset="0"/>
              </a:rPr>
              <a:t>όπου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i="1" dirty="0" smtClean="0">
                <a:sym typeface="Symbol" charset="0"/>
              </a:rPr>
              <a:t>n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l-GR" sz="2400" dirty="0" smtClean="0">
                <a:sym typeface="Symbol" charset="0"/>
              </a:rPr>
              <a:t>είναι ο αριθμός μορίων του αερίου</a:t>
            </a:r>
            <a:r>
              <a:rPr lang="el-GR" sz="2400" dirty="0">
                <a:sym typeface="Symbol" charset="0"/>
              </a:rPr>
              <a:t> </a:t>
            </a:r>
            <a:r>
              <a:rPr lang="el-GR" sz="2400" dirty="0" smtClean="0">
                <a:sym typeface="Symbol" charset="0"/>
              </a:rPr>
              <a:t>και</a:t>
            </a:r>
            <a:r>
              <a:rPr lang="en-US" sz="2400" dirty="0" smtClean="0">
                <a:sym typeface="Symbol" charset="0"/>
              </a:rPr>
              <a:t/>
            </a:r>
            <a:br>
              <a:rPr lang="en-US" sz="2400" dirty="0" smtClean="0">
                <a:sym typeface="Symbol" charset="0"/>
              </a:rPr>
            </a:br>
            <a:r>
              <a:rPr lang="en-US" sz="2400" dirty="0" smtClean="0">
                <a:sym typeface="Symbol" charset="0"/>
              </a:rPr>
              <a:t>                                      </a:t>
            </a:r>
            <a:r>
              <a:rPr lang="el-GR" sz="2400" dirty="0" smtClean="0">
                <a:sym typeface="Symbol" charset="0"/>
              </a:rPr>
              <a:t>   η</a:t>
            </a:r>
            <a:r>
              <a:rPr lang="en-US" altLang="zh-TW" sz="2400" dirty="0" smtClean="0">
                <a:sym typeface="Symbol" charset="0"/>
              </a:rPr>
              <a:t> </a:t>
            </a:r>
            <a:r>
              <a:rPr lang="el-GR" altLang="zh-TW" sz="2400" b="1" dirty="0" smtClean="0">
                <a:sym typeface="Symbol" charset="0"/>
              </a:rPr>
              <a:t>παγκόσμια σταθερά των αεριών</a:t>
            </a:r>
            <a:endParaRPr lang="en-US" sz="2400" b="1" dirty="0" smtClean="0">
              <a:sym typeface="Symbol" charset="0"/>
            </a:endParaRPr>
          </a:p>
        </p:txBody>
      </p:sp>
      <p:pic>
        <p:nvPicPr>
          <p:cNvPr id="12" name="Picture 11" descr="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50" y="2858357"/>
            <a:ext cx="1295400" cy="330200"/>
          </a:xfrm>
          <a:prstGeom prst="rect">
            <a:avLst/>
          </a:prstGeom>
        </p:spPr>
      </p:pic>
      <p:pic>
        <p:nvPicPr>
          <p:cNvPr id="14" name="Picture 13" descr="3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0" y="5469467"/>
            <a:ext cx="1163520" cy="288000"/>
          </a:xfrm>
          <a:prstGeom prst="rect">
            <a:avLst/>
          </a:prstGeom>
        </p:spPr>
      </p:pic>
      <p:pic>
        <p:nvPicPr>
          <p:cNvPr id="11265" name="Picture 1" descr="C:\Users\admin\Desktop\Χωρίς τίτλο.png"/>
          <p:cNvPicPr>
            <a:picLocks noChangeAspect="1" noChangeArrowheads="1"/>
          </p:cNvPicPr>
          <p:nvPr/>
        </p:nvPicPr>
        <p:blipFill>
          <a:blip r:embed="rId5"/>
          <a:srcRect l="6280" t="7371" r="74362" b="83768"/>
          <a:stretch>
            <a:fillRect/>
          </a:stretch>
        </p:blipFill>
        <p:spPr bwMode="auto">
          <a:xfrm>
            <a:off x="1730326" y="4346921"/>
            <a:ext cx="2135999" cy="396000"/>
          </a:xfrm>
          <a:prstGeom prst="rect">
            <a:avLst/>
          </a:prstGeom>
          <a:noFill/>
        </p:spPr>
      </p:pic>
      <p:pic>
        <p:nvPicPr>
          <p:cNvPr id="11267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6"/>
          <a:srcRect l="4975" t="11667" r="68597" b="78666"/>
          <a:stretch>
            <a:fillRect/>
          </a:stretch>
        </p:blipFill>
        <p:spPr bwMode="auto">
          <a:xfrm>
            <a:off x="1083213" y="6091316"/>
            <a:ext cx="2673000" cy="39600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/>
          <a:srcRect l="13023" t="51010" r="76814" b="27259"/>
          <a:stretch>
            <a:fillRect/>
          </a:stretch>
        </p:blipFill>
        <p:spPr bwMode="auto">
          <a:xfrm>
            <a:off x="7427738" y="1505243"/>
            <a:ext cx="1467398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7280031" y="3196377"/>
            <a:ext cx="1863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+mn-lt"/>
              </a:rPr>
              <a:t>Ένα σύστημα εμβόλου-κυλίνδρου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8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l="60238" t="49423" r="13993" b="24038"/>
          <a:stretch>
            <a:fillRect/>
          </a:stretch>
        </p:blipFill>
        <p:spPr bwMode="auto">
          <a:xfrm>
            <a:off x="1127425" y="4375051"/>
            <a:ext cx="3352800" cy="19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16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Κινητική θεωρία των ιδανικών αερίων </a:t>
            </a:r>
            <a:endParaRPr lang="en-US" dirty="0" smtClean="0"/>
          </a:p>
        </p:txBody>
      </p:sp>
      <p:sp>
        <p:nvSpPr>
          <p:cNvPr id="72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6636"/>
            <a:ext cx="8229600" cy="4525963"/>
          </a:xfrm>
        </p:spPr>
        <p:txBody>
          <a:bodyPr/>
          <a:lstStyle/>
          <a:p>
            <a:r>
              <a:rPr lang="el-GR" sz="2000" dirty="0" smtClean="0"/>
              <a:t>Η καταστατική εξίσωση των ιδανικών αερίων προκύπτει από την παραδοχή ότι ένα αέριο απαρτίζεται από μόρια που υπακούουν στους νόμους του Νεύτωνα</a:t>
            </a:r>
            <a:r>
              <a:rPr lang="en-US" sz="2000" dirty="0" smtClean="0"/>
              <a:t>. </a:t>
            </a:r>
            <a:r>
              <a:rPr lang="el-GR" sz="2000" dirty="0" smtClean="0"/>
              <a:t>Για την ανάλυση κάνουμε τις παρακάτω </a:t>
            </a:r>
            <a:r>
              <a:rPr lang="el-GR" sz="2000" dirty="0" smtClean="0"/>
              <a:t>παραδοχές</a:t>
            </a:r>
            <a:endParaRPr lang="en-US" sz="2000" dirty="0" smtClean="0"/>
          </a:p>
          <a:p>
            <a:pPr lvl="1"/>
            <a:r>
              <a:rPr lang="el-GR" sz="1800" dirty="0" smtClean="0"/>
              <a:t>Το αέριο αποτελείται από </a:t>
            </a:r>
            <a:r>
              <a:rPr lang="en-US" sz="1800" i="1" dirty="0" smtClean="0"/>
              <a:t>N</a:t>
            </a:r>
            <a:r>
              <a:rPr lang="en-US" sz="1800" dirty="0" smtClean="0"/>
              <a:t> </a:t>
            </a:r>
            <a:r>
              <a:rPr lang="el-GR" sz="1800" dirty="0" smtClean="0"/>
              <a:t>πανομοιότυπα μόρια</a:t>
            </a:r>
            <a:r>
              <a:rPr lang="el-GR" sz="1800" dirty="0"/>
              <a:t> </a:t>
            </a:r>
            <a:r>
              <a:rPr lang="el-GR" sz="1800" dirty="0" smtClean="0"/>
              <a:t>μάζας</a:t>
            </a:r>
            <a:r>
              <a:rPr lang="en-US" sz="1800" dirty="0" smtClean="0"/>
              <a:t> </a:t>
            </a:r>
            <a:r>
              <a:rPr lang="en-US" sz="1800" i="1" dirty="0" smtClean="0"/>
              <a:t>m</a:t>
            </a:r>
            <a:r>
              <a:rPr lang="en-US" sz="1800" dirty="0" smtClean="0"/>
              <a:t> </a:t>
            </a:r>
            <a:r>
              <a:rPr lang="el-GR" sz="1800" dirty="0" smtClean="0"/>
              <a:t>χωρίς εσωτερική δομή</a:t>
            </a:r>
            <a:endParaRPr lang="en-US" sz="1800" dirty="0" smtClean="0"/>
          </a:p>
          <a:p>
            <a:pPr lvl="1"/>
            <a:r>
              <a:rPr lang="el-GR" sz="1800" dirty="0" smtClean="0"/>
              <a:t>Τα μόρια δεν ασκούν μεταξύ τους δυνάμεις και έχουν μόνο κινητική ενέργεια </a:t>
            </a:r>
            <a:endParaRPr lang="en-US" sz="1800" dirty="0" smtClean="0"/>
          </a:p>
          <a:p>
            <a:pPr lvl="1"/>
            <a:r>
              <a:rPr lang="el-GR" sz="1800" dirty="0" smtClean="0"/>
              <a:t>Η κίνηση των μορίων είναι τυχαία</a:t>
            </a:r>
            <a:endParaRPr lang="en-US" sz="1800" dirty="0" smtClean="0"/>
          </a:p>
          <a:p>
            <a:pPr lvl="1"/>
            <a:r>
              <a:rPr lang="el-GR" sz="1800" dirty="0" smtClean="0"/>
              <a:t>Οι κρούσεις με τα τοιχώματα του δοχείου είναι ελαστικές </a:t>
            </a:r>
            <a:endParaRPr lang="en-US" sz="1800" dirty="0" smtClean="0"/>
          </a:p>
          <a:p>
            <a:pPr lvl="2"/>
            <a:r>
              <a:rPr lang="el-GR" sz="1600" dirty="0" smtClean="0"/>
              <a:t>Η πίεση του αερίου προκύπτει από τη μέση δύναμη που ασκούν τα μόρια όταν προσκρούουν στα τοιχώματα του δοχείου</a:t>
            </a:r>
            <a:endParaRPr lang="en-US" altLang="zh-TW" sz="2000" dirty="0" smtClean="0"/>
          </a:p>
        </p:txBody>
      </p:sp>
      <p:sp>
        <p:nvSpPr>
          <p:cNvPr id="724999" name="Text Box 7"/>
          <p:cNvSpPr txBox="1">
            <a:spLocks noChangeArrowheads="1"/>
          </p:cNvSpPr>
          <p:nvPr/>
        </p:nvSpPr>
        <p:spPr bwMode="auto">
          <a:xfrm>
            <a:off x="886750" y="6184352"/>
            <a:ext cx="4008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dirty="0" smtClean="0">
                <a:latin typeface="+mn-lt"/>
              </a:rPr>
              <a:t>Μόρια αερίου περιορισμένα μέσα σε ένα ορθογώνιο δοχείο</a:t>
            </a:r>
            <a:endParaRPr lang="en-US" sz="1800" b="0" dirty="0">
              <a:latin typeface="+mn-lt"/>
              <a:cs typeface="+mn-cs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 l="59011" t="40079" r="14105" b="14039"/>
          <a:stretch>
            <a:fillRect/>
          </a:stretch>
        </p:blipFill>
        <p:spPr bwMode="auto">
          <a:xfrm>
            <a:off x="6105003" y="4153020"/>
            <a:ext cx="2738851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80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2228"/>
            <a:ext cx="8229600" cy="4525963"/>
          </a:xfrm>
        </p:spPr>
        <p:txBody>
          <a:bodyPr/>
          <a:lstStyle/>
          <a:p>
            <a:r>
              <a:rPr lang="el-GR" altLang="zh-TW" sz="2400" dirty="0" smtClean="0"/>
              <a:t>Ας θεωρήσουμε την κρούση που φαίνεται στο σχήμα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el-GR" altLang="zh-TW" sz="2200" dirty="0" smtClean="0"/>
              <a:t>Το μέτρο των</a:t>
            </a:r>
            <a:r>
              <a:rPr lang="en-US" altLang="zh-TW" sz="2200" dirty="0" smtClean="0"/>
              <a:t> </a:t>
            </a:r>
            <a:r>
              <a:rPr lang="en-US" altLang="zh-TW" sz="2200" i="1" dirty="0" err="1" smtClean="0"/>
              <a:t>v</a:t>
            </a:r>
            <a:r>
              <a:rPr lang="en-US" altLang="zh-TW" sz="2200" i="1" baseline="-25000" dirty="0" err="1" smtClean="0"/>
              <a:t>x</a:t>
            </a:r>
            <a:r>
              <a:rPr lang="en-US" altLang="zh-TW" sz="2200" dirty="0" smtClean="0"/>
              <a:t> </a:t>
            </a:r>
            <a:r>
              <a:rPr lang="el-GR" altLang="zh-TW" sz="2200" dirty="0" smtClean="0"/>
              <a:t>και</a:t>
            </a:r>
            <a:r>
              <a:rPr lang="en-US" altLang="zh-TW" sz="2200" dirty="0" smtClean="0"/>
              <a:t> </a:t>
            </a:r>
            <a:r>
              <a:rPr lang="en-US" altLang="zh-TW" sz="2200" i="1" dirty="0" err="1" smtClean="0"/>
              <a:t>v</a:t>
            </a:r>
            <a:r>
              <a:rPr lang="en-US" altLang="zh-TW" sz="2200" i="1" baseline="-25000" dirty="0" err="1" smtClean="0"/>
              <a:t>y</a:t>
            </a:r>
            <a:r>
              <a:rPr lang="en-US" altLang="zh-TW" sz="2200" dirty="0" smtClean="0"/>
              <a:t> </a:t>
            </a:r>
            <a:r>
              <a:rPr lang="el-GR" altLang="zh-TW" sz="2200" dirty="0" smtClean="0"/>
              <a:t>δεν αλλάζει</a:t>
            </a:r>
            <a:endParaRPr lang="en-US" altLang="zh-TW" sz="2200" dirty="0" smtClean="0"/>
          </a:p>
          <a:p>
            <a:pPr lvl="1"/>
            <a:r>
              <a:rPr lang="el-GR" altLang="zh-TW" sz="2200" dirty="0" smtClean="0"/>
              <a:t>Στη διάρκεια της κρούσης, το μέτρο της μεταβολής της ορμής είναι</a:t>
            </a:r>
            <a:r>
              <a:rPr lang="en-US" altLang="zh-TW" sz="2200" dirty="0" smtClean="0"/>
              <a:t> 2</a:t>
            </a:r>
            <a:r>
              <a:rPr lang="en-US" altLang="zh-TW" sz="2200" i="1" dirty="0" smtClean="0"/>
              <a:t>mv</a:t>
            </a:r>
            <a:r>
              <a:rPr lang="en-US" altLang="zh-TW" sz="2200" i="1" baseline="-25000" dirty="0" smtClean="0"/>
              <a:t>x</a:t>
            </a:r>
            <a:endParaRPr lang="en-US" altLang="zh-TW" sz="2200" dirty="0" smtClean="0"/>
          </a:p>
          <a:p>
            <a:pPr lvl="1"/>
            <a:r>
              <a:rPr lang="el-GR" altLang="zh-TW" sz="2200" dirty="0" smtClean="0"/>
              <a:t>Μεταξύ δύο κρούσεων μεσολαβεί </a:t>
            </a:r>
            <a:r>
              <a:rPr lang="en-US" altLang="zh-TW" sz="2200" dirty="0" smtClean="0"/>
              <a:t> </a:t>
            </a:r>
            <a:r>
              <a:rPr lang="el-GR" altLang="zh-TW" sz="2200" dirty="0" smtClean="0"/>
              <a:t>χρόνος </a:t>
            </a:r>
            <a:r>
              <a:rPr lang="en-US" altLang="zh-TW" sz="2200" dirty="0" smtClean="0"/>
              <a:t>2</a:t>
            </a:r>
            <a:r>
              <a:rPr lang="en-US" altLang="zh-TW" sz="2200" i="1" dirty="0" smtClean="0"/>
              <a:t>L/</a:t>
            </a:r>
            <a:r>
              <a:rPr lang="en-US" altLang="zh-TW" sz="2200" i="1" dirty="0" err="1" smtClean="0"/>
              <a:t>v</a:t>
            </a:r>
            <a:r>
              <a:rPr lang="en-US" altLang="zh-TW" sz="2200" i="1" baseline="-25000" dirty="0" err="1" smtClean="0"/>
              <a:t>x</a:t>
            </a:r>
            <a:endParaRPr lang="en-US" altLang="zh-TW" sz="2200" dirty="0" smtClean="0"/>
          </a:p>
          <a:p>
            <a:r>
              <a:rPr lang="el-GR" altLang="zh-TW" sz="2400" dirty="0" smtClean="0"/>
              <a:t>Η μέση δύναμη που ασκείται από το </a:t>
            </a:r>
            <a:r>
              <a:rPr lang="en-US" altLang="zh-TW" sz="2400" i="1" dirty="0" err="1" smtClean="0"/>
              <a:t>i</a:t>
            </a:r>
            <a:r>
              <a:rPr lang="el-GR" altLang="zh-TW" sz="2400" dirty="0" smtClean="0"/>
              <a:t>οστό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l-GR" altLang="zh-TW" sz="2400" dirty="0" smtClean="0"/>
              <a:t>μόριο είναι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l-GR" altLang="zh-TW" sz="2400" dirty="0" smtClean="0"/>
              <a:t>Αθροίζοντας όλα τα μόρια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/>
              <a:t>N</a:t>
            </a:r>
            <a:r>
              <a:rPr lang="el-GR" altLang="zh-TW" sz="2400" dirty="0" smtClean="0"/>
              <a:t>, προκύπτει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graphicFrame>
        <p:nvGraphicFramePr>
          <p:cNvPr id="12292" name="Object 1"/>
          <p:cNvGraphicFramePr>
            <a:graphicFrameLocks noChangeAspect="1"/>
          </p:cNvGraphicFramePr>
          <p:nvPr/>
        </p:nvGraphicFramePr>
        <p:xfrm>
          <a:off x="4470400" y="3581400"/>
          <a:ext cx="165100" cy="266700"/>
        </p:xfrm>
        <a:graphic>
          <a:graphicData uri="http://schemas.openxmlformats.org/presentationml/2006/ole">
            <p:oleObj spid="_x0000_s7203" name="Equation" r:id="rId4" imgW="155160" imgH="255960" progId="">
              <p:embed/>
            </p:oleObj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16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Κινητική θεωρία των ιδανικών αερίων </a:t>
            </a:r>
            <a:endParaRPr lang="en-US" dirty="0" smtClean="0"/>
          </a:p>
        </p:txBody>
      </p: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5"/>
          <a:srcRect l="23727" t="62740" r="60163" b="24760"/>
          <a:stretch>
            <a:fillRect/>
          </a:stretch>
        </p:blipFill>
        <p:spPr bwMode="auto">
          <a:xfrm>
            <a:off x="2278966" y="3924886"/>
            <a:ext cx="2096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6"/>
          <a:srcRect l="32593" t="45625" r="35079" b="40721"/>
          <a:stretch>
            <a:fillRect/>
          </a:stretch>
        </p:blipFill>
        <p:spPr bwMode="auto">
          <a:xfrm>
            <a:off x="1603717" y="5444197"/>
            <a:ext cx="4206240" cy="9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/>
          <a:srcRect l="59011" t="40079" r="14105" b="14039"/>
          <a:stretch>
            <a:fillRect/>
          </a:stretch>
        </p:blipFill>
        <p:spPr bwMode="auto">
          <a:xfrm>
            <a:off x="6090932" y="3759116"/>
            <a:ext cx="292644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0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20" y="1389019"/>
            <a:ext cx="1243584" cy="6979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13277"/>
            <a:ext cx="8229600" cy="5566496"/>
          </a:xfrm>
        </p:spPr>
        <p:txBody>
          <a:bodyPr/>
          <a:lstStyle/>
          <a:p>
            <a:r>
              <a:rPr lang="el-GR" sz="2200" dirty="0" smtClean="0"/>
              <a:t>Η προηγούμενη διαφάνεια έδειξε ότι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l-GR" sz="2200" dirty="0" smtClean="0"/>
              <a:t>Ωστόσο</a:t>
            </a:r>
            <a:r>
              <a:rPr lang="en-US" sz="2200" dirty="0" smtClean="0"/>
              <a:t>, </a:t>
            </a:r>
            <a:r>
              <a:rPr lang="el-GR" sz="2200" dirty="0" smtClean="0"/>
              <a:t>η κίνηση των μορίων είναι τυχαία, επομένως το μέτρο της ταχύτητάς </a:t>
            </a:r>
            <a:r>
              <a:rPr lang="el-GR" sz="2200" dirty="0" smtClean="0"/>
              <a:t>του</a:t>
            </a:r>
            <a:r>
              <a:rPr lang="el-GR" sz="2200" dirty="0" smtClean="0"/>
              <a:t>ς</a:t>
            </a:r>
            <a:r>
              <a:rPr lang="el-GR" sz="2200" dirty="0" smtClean="0"/>
              <a:t> </a:t>
            </a:r>
            <a:r>
              <a:rPr lang="el-GR" sz="2200" dirty="0" smtClean="0"/>
              <a:t>είναι ανεξάρτητο από την κατεύθυνση της κίνησης</a:t>
            </a:r>
            <a:r>
              <a:rPr lang="en-US" sz="2200" dirty="0" smtClean="0"/>
              <a:t>. </a:t>
            </a:r>
            <a:r>
              <a:rPr lang="el-GR" sz="2200" dirty="0" smtClean="0"/>
              <a:t>Οπότε, μπορούμε να γράψουμε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l-GR" sz="2200" dirty="0" smtClean="0"/>
              <a:t>Επομένως</a:t>
            </a:r>
            <a:r>
              <a:rPr lang="en-US" sz="2200" dirty="0" smtClean="0"/>
              <a:t>,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l-GR" sz="2200" dirty="0" smtClean="0"/>
              <a:t>Σημειώστε ότι αυτή είναι η καταστατική εξίσωση των ιδανικών αερίων αν κάνουμε την αντικατάσταση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2016 Pearson Education, Inc.</a:t>
            </a:r>
            <a:endParaRPr lang="en-GB" dirty="0"/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4470400" y="3581400"/>
          <a:ext cx="165100" cy="266700"/>
        </p:xfrm>
        <a:graphic>
          <a:graphicData uri="http://schemas.openxmlformats.org/presentationml/2006/ole">
            <p:oleObj spid="_x0000_s9371" name="Equation" r:id="rId5" imgW="155160" imgH="255960" progId="">
              <p:embed/>
            </p:oleObj>
          </a:graphicData>
        </a:graphic>
      </p:graphicFrame>
      <p:graphicFrame>
        <p:nvGraphicFramePr>
          <p:cNvPr id="14342" name="Object 1"/>
          <p:cNvGraphicFramePr>
            <a:graphicFrameLocks noChangeAspect="1"/>
          </p:cNvGraphicFramePr>
          <p:nvPr/>
        </p:nvGraphicFramePr>
        <p:xfrm>
          <a:off x="5854700" y="3517900"/>
          <a:ext cx="165100" cy="266700"/>
        </p:xfrm>
        <a:graphic>
          <a:graphicData uri="http://schemas.openxmlformats.org/presentationml/2006/ole">
            <p:oleObj spid="_x0000_s9372" name="Equation" r:id="rId6" imgW="155160" imgH="255960" progId="Equation.3">
              <p:embed/>
            </p:oleObj>
          </a:graphicData>
        </a:graphic>
      </p:graphicFrame>
      <p:graphicFrame>
        <p:nvGraphicFramePr>
          <p:cNvPr id="14343" name="Object 2"/>
          <p:cNvGraphicFramePr>
            <a:graphicFrameLocks noChangeAspect="1"/>
          </p:cNvGraphicFramePr>
          <p:nvPr/>
        </p:nvGraphicFramePr>
        <p:xfrm>
          <a:off x="5854700" y="3517900"/>
          <a:ext cx="165100" cy="266700"/>
        </p:xfrm>
        <a:graphic>
          <a:graphicData uri="http://schemas.openxmlformats.org/presentationml/2006/ole">
            <p:oleObj spid="_x0000_s9373" name="Equation" r:id="rId7" imgW="155160" imgH="255960" progId="Equation.3">
              <p:embed/>
            </p:oleObj>
          </a:graphicData>
        </a:graphic>
      </p:graphicFrame>
      <p:graphicFrame>
        <p:nvGraphicFramePr>
          <p:cNvPr id="14344" name="Object 3"/>
          <p:cNvGraphicFramePr>
            <a:graphicFrameLocks noChangeAspect="1"/>
          </p:cNvGraphicFramePr>
          <p:nvPr/>
        </p:nvGraphicFramePr>
        <p:xfrm>
          <a:off x="5854700" y="3517900"/>
          <a:ext cx="165100" cy="266700"/>
        </p:xfrm>
        <a:graphic>
          <a:graphicData uri="http://schemas.openxmlformats.org/presentationml/2006/ole">
            <p:oleObj spid="_x0000_s9374" name="Equation" r:id="rId8" imgW="155160" imgH="255960" progId="Equation.3">
              <p:embed/>
            </p:oleObj>
          </a:graphicData>
        </a:graphic>
      </p:graphicFrame>
      <p:graphicFrame>
        <p:nvGraphicFramePr>
          <p:cNvPr id="143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225605"/>
              </p:ext>
            </p:extLst>
          </p:nvPr>
        </p:nvGraphicFramePr>
        <p:xfrm>
          <a:off x="4784725" y="4573588"/>
          <a:ext cx="228600" cy="341312"/>
        </p:xfrm>
        <a:graphic>
          <a:graphicData uri="http://schemas.openxmlformats.org/presentationml/2006/ole">
            <p:oleObj spid="_x0000_s9375" name="Equation" r:id="rId9" imgW="118800" imgH="182520" progId="">
              <p:embed/>
            </p:oleObj>
          </a:graphicData>
        </a:graphic>
      </p:graphicFrame>
      <p:pic>
        <p:nvPicPr>
          <p:cNvPr id="8" name="Picture 7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20" y="3147996"/>
            <a:ext cx="2462784" cy="49377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847593"/>
            <a:ext cx="3163824" cy="813816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32" y="5296201"/>
            <a:ext cx="2270760" cy="1548384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7768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Κινητική θεωρία των ιδανικών αερίων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094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3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Η κατανομή </a:t>
            </a:r>
            <a:r>
              <a:rPr lang="en-US" sz="4000" dirty="0" smtClean="0"/>
              <a:t>Maxwell-Boltzmann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296161"/>
            <a:ext cx="8229600" cy="54510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l-GR" sz="2600" dirty="0" smtClean="0"/>
              <a:t>Τα μόρια σε ένα αέριο εμφανίζουν ένα εύρος μέτρων των ταχυτήτων ως αποτέλεσμα τυχαίων κρούσεων μεταξύ των μορίων</a:t>
            </a:r>
            <a:endParaRPr lang="en-US" sz="2600" dirty="0" smtClean="0"/>
          </a:p>
          <a:p>
            <a:pPr lvl="1"/>
            <a:r>
              <a:rPr lang="el-GR" sz="2400" dirty="0" smtClean="0"/>
              <a:t>Αυτή είναι η</a:t>
            </a:r>
            <a:r>
              <a:rPr lang="en-US" sz="2400" dirty="0" smtClean="0"/>
              <a:t> </a:t>
            </a:r>
            <a:r>
              <a:rPr lang="el-GR" sz="2400" b="1" dirty="0" smtClean="0"/>
              <a:t>κατανομή </a:t>
            </a:r>
            <a:r>
              <a:rPr lang="en-US" sz="2400" b="1" dirty="0" smtClean="0"/>
              <a:t>Maxwell-Boltzmann </a:t>
            </a:r>
          </a:p>
          <a:p>
            <a:pPr lvl="1"/>
            <a:r>
              <a:rPr lang="el-GR" sz="2400" dirty="0" smtClean="0"/>
              <a:t>Σε υψηλές θερμοκρασίες η κατανομή έχει μεγαλύτερο εύρος και κορυφώνεται με μια μεγαλύτερη ταχύτητα</a:t>
            </a:r>
            <a:r>
              <a:rPr lang="en-US" sz="2400" dirty="0" smtClean="0"/>
              <a:t> </a:t>
            </a:r>
          </a:p>
          <a:p>
            <a:pPr lvl="1"/>
            <a:r>
              <a:rPr lang="el-GR" altLang="zh-TW" sz="2400" dirty="0" smtClean="0"/>
              <a:t>Η μέση κινητική ενέργεια είναι</a:t>
            </a:r>
            <a:endParaRPr lang="en-US" altLang="zh-TW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l-GR" sz="2400" dirty="0"/>
              <a:t>Η</a:t>
            </a:r>
            <a:r>
              <a:rPr lang="en-US" sz="2400" dirty="0" smtClean="0"/>
              <a:t> </a:t>
            </a:r>
            <a:r>
              <a:rPr lang="el-GR" sz="2400" b="1" dirty="0" smtClean="0"/>
              <a:t>θερμική ταχύτητα</a:t>
            </a:r>
            <a:r>
              <a:rPr lang="en-US" sz="2400" dirty="0" smtClean="0"/>
              <a:t> </a:t>
            </a:r>
            <a:r>
              <a:rPr lang="el-GR" sz="2400" dirty="0" smtClean="0"/>
              <a:t>είναι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l-GR" sz="2400" dirty="0" smtClean="0"/>
              <a:t>όπου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είναι η μοριακή μάζα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72" y="3379142"/>
            <a:ext cx="1879200" cy="648000"/>
          </a:xfrm>
          <a:prstGeom prst="rect">
            <a:avLst/>
          </a:prstGeom>
        </p:spPr>
      </p:pic>
      <p:pic>
        <p:nvPicPr>
          <p:cNvPr id="9" name="Picture 8" descr="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34" y="4349478"/>
            <a:ext cx="1151607" cy="684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 l="63795" t="50397" r="14216" b="6250"/>
          <a:stretch>
            <a:fillRect/>
          </a:stretch>
        </p:blipFill>
        <p:spPr bwMode="auto">
          <a:xfrm>
            <a:off x="5753685" y="2912901"/>
            <a:ext cx="302047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Αλλαγές φάσης</a:t>
            </a:r>
            <a:endParaRPr lang="en-US" sz="4000" dirty="0" smtClean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>
          <a:xfrm>
            <a:off x="280717" y="1054099"/>
            <a:ext cx="8386330" cy="5635764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Οι περισσότερες ουσίες εμφανίζονται σε τρεις</a:t>
            </a:r>
            <a:r>
              <a:rPr lang="en-US" sz="2200" dirty="0" smtClean="0"/>
              <a:t> </a:t>
            </a:r>
            <a:r>
              <a:rPr lang="el-GR" sz="2200" b="1" dirty="0" smtClean="0"/>
              <a:t>φάσεις</a:t>
            </a:r>
            <a:r>
              <a:rPr lang="el-GR" sz="2200" dirty="0" smtClean="0"/>
              <a:t> – στερεά</a:t>
            </a:r>
            <a:r>
              <a:rPr lang="en-US" sz="2200" dirty="0" smtClean="0"/>
              <a:t>,</a:t>
            </a:r>
            <a:r>
              <a:rPr lang="el-GR" sz="2200" dirty="0" smtClean="0"/>
              <a:t> υγρή, αέρια</a:t>
            </a:r>
            <a:endParaRPr lang="en-US" sz="2200" dirty="0" smtClean="0"/>
          </a:p>
          <a:p>
            <a:pPr lvl="1"/>
            <a:r>
              <a:rPr lang="el-GR" sz="1900" dirty="0" smtClean="0"/>
              <a:t>Απαιτείται ενέργεια</a:t>
            </a:r>
            <a:r>
              <a:rPr lang="en-US" sz="1900" dirty="0" smtClean="0"/>
              <a:t>, </a:t>
            </a:r>
            <a:r>
              <a:rPr lang="el-GR" sz="1900" dirty="0" smtClean="0"/>
              <a:t>που ονομάζεται</a:t>
            </a:r>
            <a:r>
              <a:rPr lang="en-US" sz="1900" dirty="0" smtClean="0"/>
              <a:t> </a:t>
            </a:r>
            <a:r>
              <a:rPr lang="el-GR" sz="1900" b="1" dirty="0" smtClean="0"/>
              <a:t>λανθάνουσα θερμότητα</a:t>
            </a:r>
            <a:r>
              <a:rPr lang="en-US" sz="1900" dirty="0" smtClean="0"/>
              <a:t>, </a:t>
            </a:r>
            <a:r>
              <a:rPr lang="en-US" sz="1900" i="1" dirty="0" smtClean="0"/>
              <a:t>L</a:t>
            </a:r>
            <a:r>
              <a:rPr lang="en-US" sz="1900" dirty="0" smtClean="0"/>
              <a:t>, </a:t>
            </a:r>
            <a:r>
              <a:rPr lang="el-GR" sz="1900" dirty="0" smtClean="0"/>
              <a:t>για να επιτευχθεί η αλλαγή φάσης από στερεό σε υγρό και από υγρό σε αέριο</a:t>
            </a:r>
            <a:endParaRPr lang="en-US" sz="1900" dirty="0" smtClean="0"/>
          </a:p>
          <a:p>
            <a:pPr marL="1085850" lvl="2">
              <a:defRPr/>
            </a:pPr>
            <a:r>
              <a:rPr lang="el-GR" sz="1800" dirty="0" smtClean="0"/>
              <a:t>Η λανθάνουσα θερμότητα μετρά</a:t>
            </a:r>
            <a:r>
              <a:rPr lang="en-US" sz="1800" dirty="0" smtClean="0"/>
              <a:t> </a:t>
            </a:r>
            <a:r>
              <a:rPr lang="el-GR" sz="1800" dirty="0" smtClean="0"/>
              <a:t>την ενέργεια</a:t>
            </a:r>
            <a:r>
              <a:rPr lang="en-US" sz="1800" dirty="0" smtClean="0"/>
              <a:t> </a:t>
            </a:r>
            <a:r>
              <a:rPr lang="en-US" sz="1800" i="1" dirty="0" smtClean="0"/>
              <a:t>Q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l-GR" sz="1800" dirty="0" smtClean="0"/>
              <a:t>που απαιτείται</a:t>
            </a:r>
            <a:r>
              <a:rPr lang="en-US" sz="1800" dirty="0" smtClean="0"/>
              <a:t> </a:t>
            </a:r>
            <a:r>
              <a:rPr lang="el-GR" sz="1800" dirty="0" smtClean="0"/>
              <a:t>για την αλλαγή φάση μιας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μάζας</a:t>
            </a:r>
            <a:r>
              <a:rPr lang="en-US" sz="1800" dirty="0" smtClean="0"/>
              <a:t> </a:t>
            </a:r>
            <a:r>
              <a:rPr lang="en-US" sz="1800" i="1" dirty="0" smtClean="0"/>
              <a:t>m</a:t>
            </a:r>
            <a:r>
              <a:rPr lang="en-US" sz="1800" dirty="0" smtClean="0"/>
              <a:t>: </a:t>
            </a:r>
            <a:r>
              <a:rPr lang="en-US" sz="1800" i="1" dirty="0" smtClean="0"/>
              <a:t>Q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i="1" dirty="0" err="1" smtClean="0"/>
              <a:t>mL</a:t>
            </a:r>
            <a:endParaRPr lang="en-US" sz="1800" i="1" dirty="0"/>
          </a:p>
          <a:p>
            <a:pPr marL="1085850" lvl="2">
              <a:defRPr/>
            </a:pPr>
            <a:r>
              <a:rPr lang="el-GR" sz="1800" dirty="0" smtClean="0"/>
              <a:t>Για να αντιστραφεί</a:t>
            </a:r>
            <a:r>
              <a:rPr lang="en-US" sz="1800" dirty="0" smtClean="0"/>
              <a:t> </a:t>
            </a:r>
            <a:r>
              <a:rPr lang="el-GR" sz="1800" dirty="0" smtClean="0"/>
              <a:t>η αλλαγή, πρέπει</a:t>
            </a:r>
            <a:r>
              <a:rPr lang="en-US" sz="1800" dirty="0" smtClean="0"/>
              <a:t> </a:t>
            </a:r>
            <a:r>
              <a:rPr lang="el-GR" sz="1800" dirty="0" smtClean="0"/>
              <a:t>να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αφαιρεθεί το ίδιο ποσό ενέργειας</a:t>
            </a:r>
            <a:endParaRPr lang="en-US" sz="1800" dirty="0"/>
          </a:p>
          <a:p>
            <a:pPr marL="1085850" lvl="2">
              <a:defRPr/>
            </a:pPr>
            <a:r>
              <a:rPr lang="el-GR" sz="1800" dirty="0" smtClean="0"/>
              <a:t>Για την αλλαγή</a:t>
            </a:r>
            <a:r>
              <a:rPr lang="en-US" sz="1800" dirty="0" smtClean="0"/>
              <a:t> </a:t>
            </a:r>
            <a:r>
              <a:rPr lang="el-GR" sz="1800" dirty="0" smtClean="0"/>
              <a:t>από τη στερεή</a:t>
            </a:r>
            <a:r>
              <a:rPr lang="en-US" sz="1800" dirty="0" smtClean="0"/>
              <a:t> </a:t>
            </a:r>
            <a:r>
              <a:rPr lang="el-GR" sz="1800" dirty="0" smtClean="0"/>
              <a:t>στην υγρή φάση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l-GR" sz="1800" dirty="0" smtClean="0"/>
              <a:t>απαιτείται </a:t>
            </a:r>
            <a:r>
              <a:rPr lang="el-GR" sz="1800" b="1" dirty="0" smtClean="0"/>
              <a:t>λανθάνουσα θερμότητα τήξης</a:t>
            </a:r>
            <a:r>
              <a:rPr lang="en-US" sz="1800" dirty="0" smtClean="0"/>
              <a:t>, </a:t>
            </a:r>
            <a:r>
              <a:rPr lang="en-US" sz="1800" i="1" dirty="0" smtClean="0"/>
              <a:t>L</a:t>
            </a:r>
            <a:r>
              <a:rPr lang="en-US" sz="1800" baseline="-25000" dirty="0" smtClean="0"/>
              <a:t>f</a:t>
            </a:r>
            <a:endParaRPr lang="en-US" sz="1800" dirty="0"/>
          </a:p>
          <a:p>
            <a:pPr marL="1085850" lvl="2">
              <a:defRPr/>
            </a:pPr>
            <a:r>
              <a:rPr lang="el-GR" sz="1800" dirty="0" smtClean="0"/>
              <a:t>Για την αλλαγή</a:t>
            </a:r>
            <a:r>
              <a:rPr lang="en-US" sz="1800" dirty="0" smtClean="0"/>
              <a:t> </a:t>
            </a:r>
            <a:r>
              <a:rPr lang="el-GR" sz="1800" dirty="0" smtClean="0"/>
              <a:t>από την υγρή στην αέρια φάση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 απαιτείται</a:t>
            </a:r>
            <a:r>
              <a:rPr lang="en-US" sz="1800" dirty="0" smtClean="0"/>
              <a:t> </a:t>
            </a:r>
            <a:r>
              <a:rPr lang="el-GR" sz="1800" b="1" dirty="0" smtClean="0"/>
              <a:t>λανθάνουσα ενέργεια εξαέρωσης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L</a:t>
            </a:r>
            <a:r>
              <a:rPr lang="en-US" sz="1800" baseline="-25000" dirty="0" err="1" smtClean="0"/>
              <a:t>v</a:t>
            </a:r>
            <a:endParaRPr lang="en-US" sz="1800" dirty="0"/>
          </a:p>
          <a:p>
            <a:pPr marL="1085850" lvl="2" eaLnBrk="1" hangingPunct="1">
              <a:defRPr/>
            </a:pPr>
            <a:r>
              <a:rPr lang="el-GR" sz="1800" dirty="0" smtClean="0"/>
              <a:t>Για την απευθείας μετάβαση από τη στερεά στην αέρια φάση απαιτείται</a:t>
            </a:r>
            <a:r>
              <a:rPr lang="en-US" sz="1800" dirty="0" smtClean="0"/>
              <a:t> </a:t>
            </a:r>
            <a:r>
              <a:rPr lang="el-GR" sz="1800" b="1" dirty="0" smtClean="0"/>
              <a:t>λανθάνουσα ενέργεια εξάχνωσης, </a:t>
            </a:r>
            <a:r>
              <a:rPr lang="en-US" sz="1800" i="1" dirty="0" smtClean="0"/>
              <a:t>L</a:t>
            </a:r>
            <a:r>
              <a:rPr lang="en-US" sz="1800" baseline="-25000" dirty="0" smtClean="0"/>
              <a:t>s</a:t>
            </a:r>
            <a:endParaRPr lang="en-US" sz="1800" dirty="0" smtClean="0"/>
          </a:p>
          <a:p>
            <a:pPr marL="742950" lvl="1">
              <a:defRPr/>
            </a:pPr>
            <a:r>
              <a:rPr lang="el-GR" sz="2200" dirty="0" smtClean="0"/>
              <a:t>Στη διάρκεια μιας αλλαγής φάσης</a:t>
            </a:r>
            <a:r>
              <a:rPr lang="en-US" sz="2200" dirty="0" smtClean="0"/>
              <a:t>, </a:t>
            </a:r>
            <a:r>
              <a:rPr lang="el-GR" sz="2200" dirty="0" smtClean="0"/>
              <a:t>η θερμοκρασία παραμένει σταθερή καθώς η ενέργεια εισέρχεται για να σπάσει τους μοριακούς δεσμούς</a:t>
            </a:r>
            <a:endParaRPr lang="en-US" sz="2200" dirty="0"/>
          </a:p>
          <a:p>
            <a:pPr marL="857250" lvl="2" indent="0" eaLnBrk="1" hangingPunct="1">
              <a:buNone/>
              <a:defRPr/>
            </a:pPr>
            <a:endParaRPr lang="en-US" sz="220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17848" t="37103" r="53929" b="16923"/>
          <a:stretch>
            <a:fillRect/>
          </a:stretch>
        </p:blipFill>
        <p:spPr bwMode="auto">
          <a:xfrm>
            <a:off x="6176846" y="2292142"/>
            <a:ext cx="2672957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64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733</Words>
  <Application>Microsoft Office PowerPoint</Application>
  <PresentationFormat>Προβολή στην οθόνη (4:3)</PresentationFormat>
  <Paragraphs>111</Paragraphs>
  <Slides>15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Θέμα του Office</vt:lpstr>
      <vt:lpstr>Equation</vt:lpstr>
      <vt:lpstr>Διαφάνεια 1</vt:lpstr>
      <vt:lpstr>Κεφάλαιο 17:  Η θερμική συμπεριφορά της ύλης</vt:lpstr>
      <vt:lpstr>Τι μαθαίνετε</vt:lpstr>
      <vt:lpstr>Η καταστατική εξίσωση  των ιδανικών αερίων </vt:lpstr>
      <vt:lpstr>Κινητική θεωρία των ιδανικών αερίων </vt:lpstr>
      <vt:lpstr>Κινητική θεωρία των ιδανικών αερίων </vt:lpstr>
      <vt:lpstr>Κινητική θεωρία των ιδανικών αερίων </vt:lpstr>
      <vt:lpstr>Η κατανομή Maxwell-Boltzmann </vt:lpstr>
      <vt:lpstr>Αλλαγές φάσης</vt:lpstr>
      <vt:lpstr>Διαγράμματα φάσεων</vt:lpstr>
      <vt:lpstr>Θερμική διαστολή</vt:lpstr>
      <vt:lpstr>Το κατανοήσατε;</vt:lpstr>
      <vt:lpstr>Η παράδοξη συμπεριφορά του νερού</vt:lpstr>
      <vt:lpstr>Σύνοψη</vt:lpstr>
      <vt:lpstr>Διαφάνεια 15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135</cp:revision>
  <dcterms:created xsi:type="dcterms:W3CDTF">2007-09-26T05:29:17Z</dcterms:created>
  <dcterms:modified xsi:type="dcterms:W3CDTF">2019-08-23T17:06:04Z</dcterms:modified>
</cp:coreProperties>
</file>