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CA32F-B830-42A1-83A0-E441D985BD64}" type="datetimeFigureOut">
              <a:rPr lang="pl-PL" smtClean="0"/>
              <a:t>29.09.2023</a:t>
            </a:fld>
            <a:endParaRPr lang="pl-PL"/>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161C8F-F322-439F-A93F-C002BEEFE6B6}" type="slidenum">
              <a:rPr lang="pl-PL" smtClean="0"/>
              <a:t>‹#›</a:t>
            </a:fld>
            <a:endParaRPr lang="pl-PL"/>
          </a:p>
        </p:txBody>
      </p:sp>
    </p:spTree>
    <p:extLst>
      <p:ext uri="{BB962C8B-B14F-4D97-AF65-F5344CB8AC3E}">
        <p14:creationId xmlns:p14="http://schemas.microsoft.com/office/powerpoint/2010/main" val="3804940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7F3AE86-A6B8-CB9A-593B-BAEDC053E637}"/>
              </a:ext>
            </a:extLst>
          </p:cNvPr>
          <p:cNvSpPr>
            <a:spLocks noGrp="1" noChangeArrowheads="1"/>
          </p:cNvSpPr>
          <p:nvPr>
            <p:ph type="sldNum"/>
          </p:nvPr>
        </p:nvSpPr>
        <p:spPr>
          <a:ln/>
        </p:spPr>
        <p:txBody>
          <a:bodyPr/>
          <a:lstStyle/>
          <a:p>
            <a:fld id="{D20516F6-C393-4FEA-924A-21C91D9D40FD}" type="slidenum">
              <a:rPr lang="el-GR" altLang="pl-PL"/>
              <a:pPr/>
              <a:t>2</a:t>
            </a:fld>
            <a:endParaRPr lang="el-GR" altLang="pl-PL"/>
          </a:p>
        </p:txBody>
      </p:sp>
      <p:sp>
        <p:nvSpPr>
          <p:cNvPr id="46081" name="Rectangle 1">
            <a:extLst>
              <a:ext uri="{FF2B5EF4-FFF2-40B4-BE49-F238E27FC236}">
                <a16:creationId xmlns:a16="http://schemas.microsoft.com/office/drawing/2014/main" id="{849D4EBE-673A-D431-C3A0-9111736D67DB}"/>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Text Box 2">
            <a:extLst>
              <a:ext uri="{FF2B5EF4-FFF2-40B4-BE49-F238E27FC236}">
                <a16:creationId xmlns:a16="http://schemas.microsoft.com/office/drawing/2014/main" id="{C437781B-892A-7F04-A660-858ACA6A3CF9}"/>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16.1: Describe Yalom’s therapeutic factors for group psychotherapy.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Practiced in a wide variety of therapy forms: including</a:t>
            </a:r>
            <a:r>
              <a:rPr lang="el-GR" altLang="pl-PL" b="1">
                <a:latin typeface="+mn-lt" charset="0"/>
                <a:cs typeface="+mn-ea" charset="0"/>
              </a:rPr>
              <a:t> </a:t>
            </a:r>
            <a:r>
              <a:rPr lang="el-GR" altLang="pl-PL">
                <a:latin typeface="+mn-lt" charset="0"/>
                <a:cs typeface="+mn-ea" charset="0"/>
              </a:rPr>
              <a:t>adaptations of many well-known individual therapy approaches such as psychodynamic, behavioral, cognitive, humanistic-existential, and many others.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Emphasis on interpersonal interaction: Most forms of group therapy take advantage of the fact that the group therapy experience itself is based on interacting with other people.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Irvin Yalom’s interpersonal approach to group therapy: A leading figure in the interpersonal approach to group therapy. In fact, the term interpersonal has been used as a label for his approach to group therapy, and his writings have influenced group therapists of all kinds.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According to Yalom (2005), although it may be possible to conduct group therapy as a series of one-on-one interactions between therapist and clients, such an approach fails to “reap the full therapeutic harvest” (p. xv) that group therapy can offer. Instead, he encourages group therapists to recognize the unique opportunity that group therapy presents: the display of clients’ problematic interpersonal tendencies in the group itself.</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46083" name="Text Box 3">
            <a:extLst>
              <a:ext uri="{FF2B5EF4-FFF2-40B4-BE49-F238E27FC236}">
                <a16:creationId xmlns:a16="http://schemas.microsoft.com/office/drawing/2014/main" id="{3E914D6C-E88D-A44B-2E0B-DD1ED2A858EB}"/>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FCE6EC3-461D-4224-ADF4-CD856FFA407B}" type="slidenum">
              <a:rPr lang="el-GR" altLang="pl-PL">
                <a:latin typeface="+mn-lt" charset="0"/>
                <a:cs typeface="+mn-ea" charset="0"/>
              </a:rPr>
              <a:pPr hangingPunct="1">
                <a:lnSpc>
                  <a:spcPct val="100000"/>
                </a:lnSpc>
                <a:buClrTx/>
                <a:buFontTx/>
                <a:buNone/>
              </a:pPr>
              <a:t>2</a:t>
            </a:fld>
            <a:endParaRPr lang="el-GR" altLang="pl-PL">
              <a:latin typeface="+mn-lt" charset="0"/>
              <a:cs typeface="+mn-ea"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7A0B7AE5-87FE-9824-545A-2DBF71495160}"/>
              </a:ext>
            </a:extLst>
          </p:cNvPr>
          <p:cNvSpPr>
            <a:spLocks noGrp="1" noChangeArrowheads="1"/>
          </p:cNvSpPr>
          <p:nvPr>
            <p:ph type="sldNum"/>
          </p:nvPr>
        </p:nvSpPr>
        <p:spPr>
          <a:ln/>
        </p:spPr>
        <p:txBody>
          <a:bodyPr/>
          <a:lstStyle/>
          <a:p>
            <a:fld id="{B750A93B-27C7-40E8-A14E-866A4633E422}" type="slidenum">
              <a:rPr lang="el-GR" altLang="pl-PL"/>
              <a:pPr/>
              <a:t>11</a:t>
            </a:fld>
            <a:endParaRPr lang="el-GR" altLang="pl-PL"/>
          </a:p>
        </p:txBody>
      </p:sp>
      <p:sp>
        <p:nvSpPr>
          <p:cNvPr id="55297" name="Rectangle 1">
            <a:extLst>
              <a:ext uri="{FF2B5EF4-FFF2-40B4-BE49-F238E27FC236}">
                <a16:creationId xmlns:a16="http://schemas.microsoft.com/office/drawing/2014/main" id="{EC742A74-C55D-5F8B-5F67-556248DE367B}"/>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Text Box 2">
            <a:extLst>
              <a:ext uri="{FF2B5EF4-FFF2-40B4-BE49-F238E27FC236}">
                <a16:creationId xmlns:a16="http://schemas.microsoft.com/office/drawing/2014/main" id="{59BC2742-D594-3355-4045-A955CED92E21}"/>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16.2: Debate the ideal characteristics of a group therapy group (e.g., composition, cotherapists).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Second set of eyes and ears: One advantage of a cotherapist is the mere presence to notice the rich array of verbal and nonverbal communication inevitably produced by a room full of clients.</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Models a collaborative relationships: Among group members whose previous models of two-person teams used destructive or hurtful tactics, the power of two partners working together constructively can be compelling.</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Recapitulation of the family group: With one male and one female cotherapist, for example, a group can evoke the same dynamics as a traditional family, and the way clients from such families respond to each cotherapist.</a:t>
            </a:r>
          </a:p>
        </p:txBody>
      </p:sp>
      <p:sp>
        <p:nvSpPr>
          <p:cNvPr id="55299" name="Text Box 3">
            <a:extLst>
              <a:ext uri="{FF2B5EF4-FFF2-40B4-BE49-F238E27FC236}">
                <a16:creationId xmlns:a16="http://schemas.microsoft.com/office/drawing/2014/main" id="{DE2E8AB2-1E0C-B5F5-8A85-EF77A644A50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478C395-9E4C-46F2-851F-45104EA4EDC9}" type="slidenum">
              <a:rPr lang="el-GR" altLang="pl-PL">
                <a:latin typeface="+mn-lt" charset="0"/>
                <a:cs typeface="+mn-ea" charset="0"/>
              </a:rPr>
              <a:pPr hangingPunct="1">
                <a:lnSpc>
                  <a:spcPct val="100000"/>
                </a:lnSpc>
                <a:buClrTx/>
                <a:buFontTx/>
                <a:buNone/>
              </a:pPr>
              <a:t>11</a:t>
            </a:fld>
            <a:endParaRPr lang="el-GR" altLang="pl-PL">
              <a:latin typeface="+mn-lt" charset="0"/>
              <a:cs typeface="+mn-ea"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7B4DD2F1-FF8A-8A0B-34EB-7A258B6E38BD}"/>
              </a:ext>
            </a:extLst>
          </p:cNvPr>
          <p:cNvSpPr>
            <a:spLocks noGrp="1" noChangeArrowheads="1"/>
          </p:cNvSpPr>
          <p:nvPr>
            <p:ph type="sldNum"/>
          </p:nvPr>
        </p:nvSpPr>
        <p:spPr>
          <a:ln/>
        </p:spPr>
        <p:txBody>
          <a:bodyPr/>
          <a:lstStyle/>
          <a:p>
            <a:fld id="{F49923DD-EDE1-4F3B-BF01-F016FCBC64D8}" type="slidenum">
              <a:rPr lang="el-GR" altLang="pl-PL"/>
              <a:pPr/>
              <a:t>12</a:t>
            </a:fld>
            <a:endParaRPr lang="el-GR" altLang="pl-PL"/>
          </a:p>
        </p:txBody>
      </p:sp>
      <p:sp>
        <p:nvSpPr>
          <p:cNvPr id="56321" name="Rectangle 1">
            <a:extLst>
              <a:ext uri="{FF2B5EF4-FFF2-40B4-BE49-F238E27FC236}">
                <a16:creationId xmlns:a16="http://schemas.microsoft.com/office/drawing/2014/main" id="{7E78DBC4-AD32-53D5-43E6-8313DC0FBAEB}"/>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Text Box 2">
            <a:extLst>
              <a:ext uri="{FF2B5EF4-FFF2-40B4-BE49-F238E27FC236}">
                <a16:creationId xmlns:a16="http://schemas.microsoft.com/office/drawing/2014/main" id="{AF28E274-0D27-DA02-ED00-17C3CDB83221}"/>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16.2: Debate the ideal characteristics of a group therapy group (e.g., composition, cotherapists).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Potential pitfall includes incompatible therapy orientations of therapists: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Lack of trust: Occurs when the cotherapists don’t trust each other, compete with each other, or “step on each other’s toes” by approaching group therapy with incompatible therapy orientations.</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Nonidentical styles: The group may benefit from somewhat distinct but complementary therapists—but cotherapists do need to be able to work well together both in and out of session.</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6323" name="Text Box 3">
            <a:extLst>
              <a:ext uri="{FF2B5EF4-FFF2-40B4-BE49-F238E27FC236}">
                <a16:creationId xmlns:a16="http://schemas.microsoft.com/office/drawing/2014/main" id="{5EB2C0E5-E9E0-BA9B-6EFB-E810C5FA77E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DE402E5-E0C7-46BE-8113-EAC0EB8E827A}" type="slidenum">
              <a:rPr lang="el-GR" altLang="pl-PL">
                <a:latin typeface="+mn-lt" charset="0"/>
                <a:cs typeface="+mn-ea" charset="0"/>
              </a:rPr>
              <a:pPr hangingPunct="1">
                <a:lnSpc>
                  <a:spcPct val="100000"/>
                </a:lnSpc>
                <a:buClrTx/>
                <a:buFontTx/>
                <a:buNone/>
              </a:pPr>
              <a:t>12</a:t>
            </a:fld>
            <a:endParaRPr lang="el-GR" altLang="pl-PL">
              <a:latin typeface="+mn-lt" charset="0"/>
              <a:cs typeface="+mn-ea"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DEEB1B85-2901-6B88-8565-003BA10F41B6}"/>
              </a:ext>
            </a:extLst>
          </p:cNvPr>
          <p:cNvSpPr>
            <a:spLocks noGrp="1" noChangeArrowheads="1"/>
          </p:cNvSpPr>
          <p:nvPr>
            <p:ph type="sldNum"/>
          </p:nvPr>
        </p:nvSpPr>
        <p:spPr>
          <a:ln/>
        </p:spPr>
        <p:txBody>
          <a:bodyPr/>
          <a:lstStyle/>
          <a:p>
            <a:fld id="{05A732EF-1FB9-412F-A987-306CCFEB092F}" type="slidenum">
              <a:rPr lang="el-GR" altLang="pl-PL"/>
              <a:pPr/>
              <a:t>13</a:t>
            </a:fld>
            <a:endParaRPr lang="el-GR" altLang="pl-PL"/>
          </a:p>
        </p:txBody>
      </p:sp>
      <p:sp>
        <p:nvSpPr>
          <p:cNvPr id="57345" name="Rectangle 1">
            <a:extLst>
              <a:ext uri="{FF2B5EF4-FFF2-40B4-BE49-F238E27FC236}">
                <a16:creationId xmlns:a16="http://schemas.microsoft.com/office/drawing/2014/main" id="{84D47E84-BD6B-07B9-2407-5A0C4922E7D2}"/>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Text Box 2">
            <a:extLst>
              <a:ext uri="{FF2B5EF4-FFF2-40B4-BE49-F238E27FC236}">
                <a16:creationId xmlns:a16="http://schemas.microsoft.com/office/drawing/2014/main" id="{CC7945A6-B638-D867-5F31-C57A06AD7E0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16.3: Explain limitations on confidentiality inherent in group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Spectators rather than active participants in group process: </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Reluctance to comment on each other’s behavior in front of group</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Direct, meaningful exchanges saves for private moments instead of in group</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7347" name="Text Box 3">
            <a:extLst>
              <a:ext uri="{FF2B5EF4-FFF2-40B4-BE49-F238E27FC236}">
                <a16:creationId xmlns:a16="http://schemas.microsoft.com/office/drawing/2014/main" id="{DF8FFA9C-6271-67A2-9366-FDF7CA35D02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CDE88BA-28A2-4904-B3DA-0D537FAB011F}" type="slidenum">
              <a:rPr lang="el-GR" altLang="pl-PL">
                <a:latin typeface="+mn-lt" charset="0"/>
                <a:cs typeface="+mn-ea" charset="0"/>
              </a:rPr>
              <a:pPr hangingPunct="1">
                <a:lnSpc>
                  <a:spcPct val="100000"/>
                </a:lnSpc>
                <a:buClrTx/>
                <a:buFontTx/>
                <a:buNone/>
              </a:pPr>
              <a:t>13</a:t>
            </a:fld>
            <a:endParaRPr lang="el-GR" altLang="pl-PL">
              <a:latin typeface="+mn-lt" charset="0"/>
              <a:cs typeface="+mn-ea"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DE8F5BAC-AF96-3EC3-8385-CA42E7F505AA}"/>
              </a:ext>
            </a:extLst>
          </p:cNvPr>
          <p:cNvSpPr>
            <a:spLocks noGrp="1" noChangeArrowheads="1"/>
          </p:cNvSpPr>
          <p:nvPr>
            <p:ph type="sldNum"/>
          </p:nvPr>
        </p:nvSpPr>
        <p:spPr>
          <a:ln/>
        </p:spPr>
        <p:txBody>
          <a:bodyPr/>
          <a:lstStyle/>
          <a:p>
            <a:fld id="{60672DD3-0C60-414E-BA97-BC9C07D98F8F}" type="slidenum">
              <a:rPr lang="el-GR" altLang="pl-PL"/>
              <a:pPr/>
              <a:t>14</a:t>
            </a:fld>
            <a:endParaRPr lang="el-GR" altLang="pl-PL"/>
          </a:p>
        </p:txBody>
      </p:sp>
      <p:sp>
        <p:nvSpPr>
          <p:cNvPr id="58369" name="Rectangle 1">
            <a:extLst>
              <a:ext uri="{FF2B5EF4-FFF2-40B4-BE49-F238E27FC236}">
                <a16:creationId xmlns:a16="http://schemas.microsoft.com/office/drawing/2014/main" id="{64EE7C73-C8A3-CFD5-C2DE-E24ABD60FA95}"/>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Text Box 2">
            <a:extLst>
              <a:ext uri="{FF2B5EF4-FFF2-40B4-BE49-F238E27FC236}">
                <a16:creationId xmlns:a16="http://schemas.microsoft.com/office/drawing/2014/main" id="{7DB86829-ECE6-7FC7-085A-35B62CCC2FEA}"/>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16.3: Explain limitations on confidentiality inherent in group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Positive outcomes: Such behavior can also provide meaningful material for therapy sessions, especially if such defiant or secretive behavior is related to the reasons the client sought treatment in the first place.</a:t>
            </a:r>
          </a:p>
        </p:txBody>
      </p:sp>
      <p:sp>
        <p:nvSpPr>
          <p:cNvPr id="58371" name="Text Box 3">
            <a:extLst>
              <a:ext uri="{FF2B5EF4-FFF2-40B4-BE49-F238E27FC236}">
                <a16:creationId xmlns:a16="http://schemas.microsoft.com/office/drawing/2014/main" id="{12A69D83-7B2B-5DFA-FA26-3648C3A890E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354B992-FD40-48F2-AF1A-B621AD355615}" type="slidenum">
              <a:rPr lang="el-GR" altLang="pl-PL">
                <a:latin typeface="+mn-lt" charset="0"/>
                <a:cs typeface="+mn-ea" charset="0"/>
              </a:rPr>
              <a:pPr hangingPunct="1">
                <a:lnSpc>
                  <a:spcPct val="100000"/>
                </a:lnSpc>
                <a:buClrTx/>
                <a:buFontTx/>
                <a:buNone/>
              </a:pPr>
              <a:t>14</a:t>
            </a:fld>
            <a:endParaRPr lang="el-GR" altLang="pl-PL">
              <a:latin typeface="+mn-lt" charset="0"/>
              <a:cs typeface="+mn-ea"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ACEEA367-6CF1-0089-C008-B1538721E440}"/>
              </a:ext>
            </a:extLst>
          </p:cNvPr>
          <p:cNvSpPr>
            <a:spLocks noGrp="1" noChangeArrowheads="1"/>
          </p:cNvSpPr>
          <p:nvPr>
            <p:ph type="sldNum"/>
          </p:nvPr>
        </p:nvSpPr>
        <p:spPr>
          <a:ln/>
        </p:spPr>
        <p:txBody>
          <a:bodyPr/>
          <a:lstStyle/>
          <a:p>
            <a:fld id="{DB232EA0-09FA-40A5-B673-57F7EDAA0BE9}" type="slidenum">
              <a:rPr lang="el-GR" altLang="pl-PL"/>
              <a:pPr/>
              <a:t>15</a:t>
            </a:fld>
            <a:endParaRPr lang="el-GR" altLang="pl-PL"/>
          </a:p>
        </p:txBody>
      </p:sp>
      <p:sp>
        <p:nvSpPr>
          <p:cNvPr id="59393" name="Rectangle 1">
            <a:extLst>
              <a:ext uri="{FF2B5EF4-FFF2-40B4-BE49-F238E27FC236}">
                <a16:creationId xmlns:a16="http://schemas.microsoft.com/office/drawing/2014/main" id="{59CAD6B8-4BDD-A569-6DF9-8DD790726B4D}"/>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Text Box 2">
            <a:extLst>
              <a:ext uri="{FF2B5EF4-FFF2-40B4-BE49-F238E27FC236}">
                <a16:creationId xmlns:a16="http://schemas.microsoft.com/office/drawing/2014/main" id="{CBF15427-8389-13D5-F861-D058A2E4CBB0}"/>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16.3: Explain limitations on confidentiality inherent in group therapy.</a:t>
            </a:r>
          </a:p>
        </p:txBody>
      </p:sp>
      <p:sp>
        <p:nvSpPr>
          <p:cNvPr id="59395" name="Text Box 3">
            <a:extLst>
              <a:ext uri="{FF2B5EF4-FFF2-40B4-BE49-F238E27FC236}">
                <a16:creationId xmlns:a16="http://schemas.microsoft.com/office/drawing/2014/main" id="{C4EFDD5F-9B09-EC21-3906-3A7ADECFB68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FFA7887-9A88-4B9D-8A00-BD3774DD004A}" type="slidenum">
              <a:rPr lang="el-GR" altLang="pl-PL">
                <a:latin typeface="+mn-lt" charset="0"/>
                <a:cs typeface="+mn-ea" charset="0"/>
              </a:rPr>
              <a:pPr hangingPunct="1">
                <a:lnSpc>
                  <a:spcPct val="100000"/>
                </a:lnSpc>
                <a:buClrTx/>
                <a:buFontTx/>
                <a:buNone/>
              </a:pPr>
              <a:t>15</a:t>
            </a:fld>
            <a:endParaRPr lang="el-GR" altLang="pl-PL">
              <a:latin typeface="+mn-lt" charset="0"/>
              <a:cs typeface="+mn-ea"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4AF5715-FB11-7F6A-6236-F00012E7058E}"/>
              </a:ext>
            </a:extLst>
          </p:cNvPr>
          <p:cNvSpPr>
            <a:spLocks noGrp="1" noChangeArrowheads="1"/>
          </p:cNvSpPr>
          <p:nvPr>
            <p:ph type="sldNum"/>
          </p:nvPr>
        </p:nvSpPr>
        <p:spPr>
          <a:ln/>
        </p:spPr>
        <p:txBody>
          <a:bodyPr/>
          <a:lstStyle/>
          <a:p>
            <a:fld id="{35B96E82-5C55-475A-AB87-F2F5F82132E3}" type="slidenum">
              <a:rPr lang="el-GR" altLang="pl-PL"/>
              <a:pPr/>
              <a:t>16</a:t>
            </a:fld>
            <a:endParaRPr lang="el-GR" altLang="pl-PL"/>
          </a:p>
        </p:txBody>
      </p:sp>
      <p:sp>
        <p:nvSpPr>
          <p:cNvPr id="60417" name="Rectangle 1">
            <a:extLst>
              <a:ext uri="{FF2B5EF4-FFF2-40B4-BE49-F238E27FC236}">
                <a16:creationId xmlns:a16="http://schemas.microsoft.com/office/drawing/2014/main" id="{7E32CDBB-8A12-09E4-A7CC-963B70C753EF}"/>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Text Box 2">
            <a:extLst>
              <a:ext uri="{FF2B5EF4-FFF2-40B4-BE49-F238E27FC236}">
                <a16:creationId xmlns:a16="http://schemas.microsoft.com/office/drawing/2014/main" id="{5C8B2B3F-D99C-F74A-D2D8-79B78A6FE228}"/>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16.4: Summarize group psychotherapy outcome research.</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As effective as individual therapy: Specifically, meta-analyses and reviews have consistently found that group therapy is superior to no treatment and generally as effective as individual therapy, although a minority of comparative studies have found individual therapy to be slightly superior.</a:t>
            </a:r>
          </a:p>
        </p:txBody>
      </p:sp>
      <p:sp>
        <p:nvSpPr>
          <p:cNvPr id="60419" name="Text Box 3">
            <a:extLst>
              <a:ext uri="{FF2B5EF4-FFF2-40B4-BE49-F238E27FC236}">
                <a16:creationId xmlns:a16="http://schemas.microsoft.com/office/drawing/2014/main" id="{455A6EF6-8A6A-7E06-B2B5-36BA39E15F0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63519C7-7A5C-4D84-8017-475D36BB757D}" type="slidenum">
              <a:rPr lang="el-GR" altLang="pl-PL">
                <a:latin typeface="+mn-lt" charset="0"/>
                <a:cs typeface="+mn-ea" charset="0"/>
              </a:rPr>
              <a:pPr hangingPunct="1">
                <a:lnSpc>
                  <a:spcPct val="100000"/>
                </a:lnSpc>
                <a:buClrTx/>
                <a:buFontTx/>
                <a:buNone/>
              </a:pPr>
              <a:t>16</a:t>
            </a:fld>
            <a:endParaRPr lang="el-GR" altLang="pl-PL">
              <a:latin typeface="+mn-lt" charset="0"/>
              <a:cs typeface="+mn-ea"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68E2BCBD-78B0-B73B-D42B-6DBAB2444CD4}"/>
              </a:ext>
            </a:extLst>
          </p:cNvPr>
          <p:cNvSpPr>
            <a:spLocks noGrp="1" noChangeArrowheads="1"/>
          </p:cNvSpPr>
          <p:nvPr>
            <p:ph type="sldNum"/>
          </p:nvPr>
        </p:nvSpPr>
        <p:spPr>
          <a:ln/>
        </p:spPr>
        <p:txBody>
          <a:bodyPr/>
          <a:lstStyle/>
          <a:p>
            <a:fld id="{6C96C1F0-B7CB-4F2E-B366-9E102E7F2B2B}" type="slidenum">
              <a:rPr lang="el-GR" altLang="pl-PL"/>
              <a:pPr/>
              <a:t>17</a:t>
            </a:fld>
            <a:endParaRPr lang="el-GR" altLang="pl-PL"/>
          </a:p>
        </p:txBody>
      </p:sp>
      <p:sp>
        <p:nvSpPr>
          <p:cNvPr id="61441" name="Rectangle 1">
            <a:extLst>
              <a:ext uri="{FF2B5EF4-FFF2-40B4-BE49-F238E27FC236}">
                <a16:creationId xmlns:a16="http://schemas.microsoft.com/office/drawing/2014/main" id="{F9195355-C836-CFFD-F50D-05853AFE031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Text Box 2">
            <a:extLst>
              <a:ext uri="{FF2B5EF4-FFF2-40B4-BE49-F238E27FC236}">
                <a16:creationId xmlns:a16="http://schemas.microsoft.com/office/drawing/2014/main" id="{3CD7A738-CF27-85F6-6E61-86A2B19B429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Systems approach: Family members worked together with a therapist to improve their interactions, which in turn strengthened the mental health of each member. The whole is more than the sum of the parts.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Linear causality: It suggests that events from the past cause or determine events in the present in a unidirectional or “one-way-street” manner.</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Circular causality: It suggests that events influence one another in a reciprocal way.</a:t>
            </a:r>
          </a:p>
        </p:txBody>
      </p:sp>
      <p:sp>
        <p:nvSpPr>
          <p:cNvPr id="61443" name="Text Box 3">
            <a:extLst>
              <a:ext uri="{FF2B5EF4-FFF2-40B4-BE49-F238E27FC236}">
                <a16:creationId xmlns:a16="http://schemas.microsoft.com/office/drawing/2014/main" id="{0021D9AB-D4B2-055D-9127-24D69072620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836DCE7-35F3-49F8-AE13-5BC4BB74B01C}" type="slidenum">
              <a:rPr lang="el-GR" altLang="pl-PL">
                <a:latin typeface="+mn-lt" charset="0"/>
                <a:cs typeface="+mn-ea" charset="0"/>
              </a:rPr>
              <a:pPr hangingPunct="1">
                <a:lnSpc>
                  <a:spcPct val="100000"/>
                </a:lnSpc>
                <a:buClrTx/>
                <a:buFontTx/>
                <a:buNone/>
              </a:pPr>
              <a:t>17</a:t>
            </a:fld>
            <a:endParaRPr lang="el-GR" altLang="pl-PL">
              <a:latin typeface="+mn-lt" charset="0"/>
              <a:cs typeface="+mn-e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4FE478D4-D058-816A-95E6-F0665C7E23EB}"/>
              </a:ext>
            </a:extLst>
          </p:cNvPr>
          <p:cNvSpPr>
            <a:spLocks noGrp="1" noChangeArrowheads="1"/>
          </p:cNvSpPr>
          <p:nvPr>
            <p:ph type="sldNum"/>
          </p:nvPr>
        </p:nvSpPr>
        <p:spPr>
          <a:ln/>
        </p:spPr>
        <p:txBody>
          <a:bodyPr/>
          <a:lstStyle/>
          <a:p>
            <a:fld id="{0B832153-0E6C-45A2-98D6-16D0AFC2D6E7}" type="slidenum">
              <a:rPr lang="el-GR" altLang="pl-PL"/>
              <a:pPr/>
              <a:t>18</a:t>
            </a:fld>
            <a:endParaRPr lang="el-GR" altLang="pl-PL"/>
          </a:p>
        </p:txBody>
      </p:sp>
      <p:sp>
        <p:nvSpPr>
          <p:cNvPr id="62465" name="Rectangle 1">
            <a:extLst>
              <a:ext uri="{FF2B5EF4-FFF2-40B4-BE49-F238E27FC236}">
                <a16:creationId xmlns:a16="http://schemas.microsoft.com/office/drawing/2014/main" id="{B61953AA-37AA-A784-4014-582EEE85483C}"/>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Text Box 2">
            <a:extLst>
              <a:ext uri="{FF2B5EF4-FFF2-40B4-BE49-F238E27FC236}">
                <a16:creationId xmlns:a16="http://schemas.microsoft.com/office/drawing/2014/main" id="{703138BE-D44E-06D3-500B-F04E9E2A41DA}"/>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Communication patterns among family members significant contributor to psychological problems:  Early in the history of family therapy, numerous theorists attempted to make connections between particular communication patterns and pathological outcomes in family members. Two well-known examples are the theory of the schizophrenogenic mother (Fromm-Reichmann, 1948)—cold, authoritarian mothers in combination with ineffectual fathers were thought to cause schizophrenic symptoms in their children—and the double-bind theory (Bateson, Jackson, Haley, &amp; Weakland, 1956)—parents who consistently gave their children inescapable mixed-message commands also supposedly caused schizophrenic symptoms. Today, these two particular theories are neither widely held nor empirically supported, especially as findings regarding the biological factors underlying schizophrenia have been strongly established. </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Emphasis on functionalism: Family therapists believe that although psychological symptoms may appear maladaptive, they are in fact functional within the individual’s family environment.</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Homeostasis: Suggests that family members can perceive tension within families.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Feedback: Families have emotional or behavioral comfort zones, and when family members detect that the family is straying from theirs, they may take action to bring the family back. Family therapists often call these actions feedback, and these behaviors may, if viewed in isolation, qualify an individual for a mental disorder: conduct disorder, oppositional defiant disorder, depression, or substance abuse, to name a few. But in the view of family therapists, if the symptoms effectively return the family to a more familiar, comfortable, safe way of interacting, they have served a valuable and often unrecognized function within the context of the family (Hanna, 2007; Thompson, 2015).</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2467" name="Text Box 3">
            <a:extLst>
              <a:ext uri="{FF2B5EF4-FFF2-40B4-BE49-F238E27FC236}">
                <a16:creationId xmlns:a16="http://schemas.microsoft.com/office/drawing/2014/main" id="{A2C4D326-8667-C858-3ED0-8A495DE36A5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B354988-B06B-4921-8135-B2543865273C}" type="slidenum">
              <a:rPr lang="el-GR" altLang="pl-PL">
                <a:latin typeface="+mn-lt" charset="0"/>
                <a:cs typeface="+mn-ea" charset="0"/>
              </a:rPr>
              <a:pPr hangingPunct="1">
                <a:lnSpc>
                  <a:spcPct val="100000"/>
                </a:lnSpc>
                <a:buClrTx/>
                <a:buFontTx/>
                <a:buNone/>
              </a:pPr>
              <a:t>18</a:t>
            </a:fld>
            <a:endParaRPr lang="el-GR" altLang="pl-PL">
              <a:latin typeface="+mn-lt" charset="0"/>
              <a:cs typeface="+mn-ea"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1CB6B1C5-16E5-C4BB-C1F7-87E9E8CE972D}"/>
              </a:ext>
            </a:extLst>
          </p:cNvPr>
          <p:cNvSpPr>
            <a:spLocks noGrp="1" noChangeArrowheads="1"/>
          </p:cNvSpPr>
          <p:nvPr>
            <p:ph type="sldNum"/>
          </p:nvPr>
        </p:nvSpPr>
        <p:spPr>
          <a:ln/>
        </p:spPr>
        <p:txBody>
          <a:bodyPr/>
          <a:lstStyle/>
          <a:p>
            <a:fld id="{B9A3B7BB-65A1-4BB1-98E7-BE9027144C69}" type="slidenum">
              <a:rPr lang="el-GR" altLang="pl-PL"/>
              <a:pPr/>
              <a:t>19</a:t>
            </a:fld>
            <a:endParaRPr lang="el-GR" altLang="pl-PL"/>
          </a:p>
        </p:txBody>
      </p:sp>
      <p:sp>
        <p:nvSpPr>
          <p:cNvPr id="63489" name="Rectangle 1">
            <a:extLst>
              <a:ext uri="{FF2B5EF4-FFF2-40B4-BE49-F238E27FC236}">
                <a16:creationId xmlns:a16="http://schemas.microsoft.com/office/drawing/2014/main" id="{4409E4CF-ECFF-A562-4643-377BD048D4DC}"/>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Text Box 2">
            <a:extLst>
              <a:ext uri="{FF2B5EF4-FFF2-40B4-BE49-F238E27FC236}">
                <a16:creationId xmlns:a16="http://schemas.microsoft.com/office/drawing/2014/main" id="{3DD6D894-F740-0289-135A-8C4E92F07416}"/>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Family configurations: An important initial step in assessing a family is to assess who, exactly, the family includes. The configuration of families can differ greatly across diverse groups. Some clients may include numerous “aunts,” “uncles,” “cousins,” or other relatives who are not technically related but unquestionably function as family. Others may exclude close relatives who they see as extraneous or outcast from the family. Simple questions such as, “Who do you consider family?” or “Who lives with you?” can go a long way toward helping the clinical psychologist understand the client’s perception of family. At times, such questions can yield different answers from members of the same family, and these differences in perception may actually be relevant to the problems for which the family is seeking help.</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Genograms: A pencil-and-paper method of creating a family tree that incorporates detailed information about the relationships among family members for at least three generations. Generally, genograms use a consistent approach to notation: Males are represented by boxes and females by circles, relationships are represented by lines between two individuals, and the quality of these relationships is indicated by the types of lines selected. Not only is the result helpful in understanding the complexities of the family, but the process of creating a genogram can also be a constructive way for the therapist to engage with the family and begin to establish a healthy alliance. </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3491" name="Text Box 3">
            <a:extLst>
              <a:ext uri="{FF2B5EF4-FFF2-40B4-BE49-F238E27FC236}">
                <a16:creationId xmlns:a16="http://schemas.microsoft.com/office/drawing/2014/main" id="{2A3095F3-D0BF-EE24-EEE7-83BC67137B7C}"/>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C06D0A9-490F-43A1-8618-928D63B658D0}" type="slidenum">
              <a:rPr lang="el-GR" altLang="pl-PL">
                <a:latin typeface="+mn-lt" charset="0"/>
                <a:cs typeface="+mn-ea" charset="0"/>
              </a:rPr>
              <a:pPr hangingPunct="1">
                <a:lnSpc>
                  <a:spcPct val="100000"/>
                </a:lnSpc>
                <a:buClrTx/>
                <a:buFontTx/>
                <a:buNone/>
              </a:pPr>
              <a:t>19</a:t>
            </a:fld>
            <a:endParaRPr lang="el-GR" altLang="pl-PL">
              <a:latin typeface="+mn-lt" charset="0"/>
              <a:cs typeface="+mn-ea"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D275739-715C-139F-2998-3DEDD334B2FF}"/>
              </a:ext>
            </a:extLst>
          </p:cNvPr>
          <p:cNvSpPr>
            <a:spLocks noGrp="1" noChangeArrowheads="1"/>
          </p:cNvSpPr>
          <p:nvPr>
            <p:ph type="sldNum"/>
          </p:nvPr>
        </p:nvSpPr>
        <p:spPr>
          <a:ln/>
        </p:spPr>
        <p:txBody>
          <a:bodyPr/>
          <a:lstStyle/>
          <a:p>
            <a:fld id="{0473EE38-B25B-449C-8328-D50E3F8563A2}" type="slidenum">
              <a:rPr lang="el-GR" altLang="pl-PL"/>
              <a:pPr/>
              <a:t>20</a:t>
            </a:fld>
            <a:endParaRPr lang="el-GR" altLang="pl-PL"/>
          </a:p>
        </p:txBody>
      </p:sp>
      <p:sp>
        <p:nvSpPr>
          <p:cNvPr id="64513" name="Rectangle 1">
            <a:extLst>
              <a:ext uri="{FF2B5EF4-FFF2-40B4-BE49-F238E27FC236}">
                <a16:creationId xmlns:a16="http://schemas.microsoft.com/office/drawing/2014/main" id="{1B4C1FEF-5485-D28C-8E54-5AD74880ACC0}"/>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Text Box 2">
            <a:extLst>
              <a:ext uri="{FF2B5EF4-FFF2-40B4-BE49-F238E27FC236}">
                <a16:creationId xmlns:a16="http://schemas.microsoft.com/office/drawing/2014/main" id="{E430E9A1-23EB-531E-D75A-56995732BF65}"/>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Sample genogram: Figure 16.2 presents a genogram for the fictional television family from </a:t>
            </a:r>
            <a:r>
              <a:rPr lang="el-GR" altLang="pl-PL" i="1">
                <a:latin typeface="+mn-lt" charset="0"/>
                <a:cs typeface="+mn-ea" charset="0"/>
              </a:rPr>
              <a:t>The Simpsons</a:t>
            </a:r>
            <a:r>
              <a:rPr lang="el-GR" altLang="pl-PL">
                <a:latin typeface="+mn-lt" charset="0"/>
                <a:cs typeface="+mn-ea" charset="0"/>
              </a:rPr>
              <a:t>.</a:t>
            </a:r>
          </a:p>
        </p:txBody>
      </p:sp>
      <p:sp>
        <p:nvSpPr>
          <p:cNvPr id="64515" name="Text Box 3">
            <a:extLst>
              <a:ext uri="{FF2B5EF4-FFF2-40B4-BE49-F238E27FC236}">
                <a16:creationId xmlns:a16="http://schemas.microsoft.com/office/drawing/2014/main" id="{95ED39E3-92FD-9D88-57A2-6A272785CDD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9B9BA08-7D24-40D3-A53D-E35C6C852114}" type="slidenum">
              <a:rPr lang="el-GR" altLang="pl-PL">
                <a:latin typeface="+mn-lt" charset="0"/>
                <a:cs typeface="+mn-ea" charset="0"/>
              </a:rPr>
              <a:pPr hangingPunct="1">
                <a:lnSpc>
                  <a:spcPct val="100000"/>
                </a:lnSpc>
                <a:buClrTx/>
                <a:buFontTx/>
                <a:buNone/>
              </a:pPr>
              <a:t>20</a:t>
            </a:fld>
            <a:endParaRPr lang="el-GR" altLang="pl-PL">
              <a:latin typeface="+mn-lt" charset="0"/>
              <a:cs typeface="+mn-e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A1F40B4A-B4FF-B59E-7A46-FDCC9F66FDF2}"/>
              </a:ext>
            </a:extLst>
          </p:cNvPr>
          <p:cNvSpPr>
            <a:spLocks noGrp="1" noChangeArrowheads="1"/>
          </p:cNvSpPr>
          <p:nvPr>
            <p:ph type="sldNum"/>
          </p:nvPr>
        </p:nvSpPr>
        <p:spPr>
          <a:ln/>
        </p:spPr>
        <p:txBody>
          <a:bodyPr/>
          <a:lstStyle/>
          <a:p>
            <a:fld id="{27059802-980E-4A79-BA33-210682D11914}" type="slidenum">
              <a:rPr lang="el-GR" altLang="pl-PL"/>
              <a:pPr/>
              <a:t>3</a:t>
            </a:fld>
            <a:endParaRPr lang="el-GR" altLang="pl-PL"/>
          </a:p>
        </p:txBody>
      </p:sp>
      <p:sp>
        <p:nvSpPr>
          <p:cNvPr id="47105" name="Rectangle 1">
            <a:extLst>
              <a:ext uri="{FF2B5EF4-FFF2-40B4-BE49-F238E27FC236}">
                <a16:creationId xmlns:a16="http://schemas.microsoft.com/office/drawing/2014/main" id="{6DD5C829-4888-0F50-8B4B-F923D507075C}"/>
              </a:ext>
            </a:extLst>
          </p:cNvPr>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a:extLst>
              <a:ext uri="{FF2B5EF4-FFF2-40B4-BE49-F238E27FC236}">
                <a16:creationId xmlns:a16="http://schemas.microsoft.com/office/drawing/2014/main" id="{1C347371-036D-5B30-CC27-83990E455AC8}"/>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605ED1BF-3E1A-A5B3-1AF8-1C99E8E0870E}"/>
              </a:ext>
            </a:extLst>
          </p:cNvPr>
          <p:cNvSpPr>
            <a:spLocks noGrp="1" noChangeArrowheads="1"/>
          </p:cNvSpPr>
          <p:nvPr>
            <p:ph type="sldNum"/>
          </p:nvPr>
        </p:nvSpPr>
        <p:spPr>
          <a:ln/>
        </p:spPr>
        <p:txBody>
          <a:bodyPr/>
          <a:lstStyle/>
          <a:p>
            <a:fld id="{8A67EEF9-96E6-4C9F-A5F4-DC887FBC7DB5}" type="slidenum">
              <a:rPr lang="el-GR" altLang="pl-PL"/>
              <a:pPr/>
              <a:t>21</a:t>
            </a:fld>
            <a:endParaRPr lang="el-GR" altLang="pl-PL"/>
          </a:p>
        </p:txBody>
      </p:sp>
      <p:sp>
        <p:nvSpPr>
          <p:cNvPr id="65537" name="Rectangle 1">
            <a:extLst>
              <a:ext uri="{FF2B5EF4-FFF2-40B4-BE49-F238E27FC236}">
                <a16:creationId xmlns:a16="http://schemas.microsoft.com/office/drawing/2014/main" id="{2B67275E-CF7C-1304-84CF-CB5CAE240390}"/>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Text Box 2">
            <a:extLst>
              <a:ext uri="{FF2B5EF4-FFF2-40B4-BE49-F238E27FC236}">
                <a16:creationId xmlns:a16="http://schemas.microsoft.com/office/drawing/2014/main" id="{A62BE8F8-7B34-605F-2F27-62B84F854730}"/>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Family life cycle: Another essential part of the family assessment process is an appreciation of the family’s current developmental stage.</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Seven life stages in intact middle-class American families: </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Leaving home</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Joining of families through marriage or union</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Families with young children</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Families with adolescents</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Launching children and moving on in midlife</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Families in late middle age</a:t>
            </a:r>
          </a:p>
          <a:p>
            <a:pPr marL="228600" lvl="1"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Families nearing the end of life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Variations to the traditional family: Authors of family therapy and others emphasize that the life-cycle must be modified to account for the wide variety of families that a family therapist may see, especially in countries as demographically or culturally diverse as the United States. </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Divorced families, step-families, single-parent families, families with gay/lesbian members, families of diverse or blended ethnicities or religions, families with parents in nontraditional gender roles, nonmarried cohabitating couples, couples without children, families that have experienced an unexpected or premature loss, and families with many years between offspring are only some of the families that might not match the prototype.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5539" name="Text Box 3">
            <a:extLst>
              <a:ext uri="{FF2B5EF4-FFF2-40B4-BE49-F238E27FC236}">
                <a16:creationId xmlns:a16="http://schemas.microsoft.com/office/drawing/2014/main" id="{CB8B2A4F-7BC1-9804-6872-AFEAB7ABCB5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20543AA-6249-4B8C-A9D2-437DCBD7216E}" type="slidenum">
              <a:rPr lang="el-GR" altLang="pl-PL">
                <a:latin typeface="+mn-lt" charset="0"/>
                <a:cs typeface="+mn-ea" charset="0"/>
              </a:rPr>
              <a:pPr hangingPunct="1">
                <a:lnSpc>
                  <a:spcPct val="100000"/>
                </a:lnSpc>
                <a:buClrTx/>
                <a:buFontTx/>
                <a:buNone/>
              </a:pPr>
              <a:t>21</a:t>
            </a:fld>
            <a:endParaRPr lang="el-GR" altLang="pl-PL">
              <a:latin typeface="+mn-lt" charset="0"/>
              <a:cs typeface="+mn-ea"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221C3C6C-FAE4-31C2-BD44-B5AEF1625AB2}"/>
              </a:ext>
            </a:extLst>
          </p:cNvPr>
          <p:cNvSpPr>
            <a:spLocks noGrp="1" noChangeArrowheads="1"/>
          </p:cNvSpPr>
          <p:nvPr>
            <p:ph type="sldNum"/>
          </p:nvPr>
        </p:nvSpPr>
        <p:spPr>
          <a:ln/>
        </p:spPr>
        <p:txBody>
          <a:bodyPr/>
          <a:lstStyle/>
          <a:p>
            <a:fld id="{78DBDC1D-2FB1-4CC2-AEF0-969A10615E30}" type="slidenum">
              <a:rPr lang="el-GR" altLang="pl-PL"/>
              <a:pPr/>
              <a:t>22</a:t>
            </a:fld>
            <a:endParaRPr lang="el-GR" altLang="pl-PL"/>
          </a:p>
        </p:txBody>
      </p:sp>
      <p:sp>
        <p:nvSpPr>
          <p:cNvPr id="66561" name="Rectangle 1">
            <a:extLst>
              <a:ext uri="{FF2B5EF4-FFF2-40B4-BE49-F238E27FC236}">
                <a16:creationId xmlns:a16="http://schemas.microsoft.com/office/drawing/2014/main" id="{D8AE0589-A9C7-FD6B-A743-F5D0B939FA25}"/>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Text Box 2">
            <a:extLst>
              <a:ext uri="{FF2B5EF4-FFF2-40B4-BE49-F238E27FC236}">
                <a16:creationId xmlns:a16="http://schemas.microsoft.com/office/drawing/2014/main" id="{37F545B9-D0EB-23F0-DF5F-D376FE63148A}"/>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6563" name="Text Box 3">
            <a:extLst>
              <a:ext uri="{FF2B5EF4-FFF2-40B4-BE49-F238E27FC236}">
                <a16:creationId xmlns:a16="http://schemas.microsoft.com/office/drawing/2014/main" id="{69A23F4F-835E-A727-69E0-214A4851A4D2}"/>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E15E701-F34B-456E-AB26-CF35C80B25F7}" type="slidenum">
              <a:rPr lang="el-GR" altLang="pl-PL">
                <a:latin typeface="+mn-lt" charset="0"/>
                <a:cs typeface="+mn-ea" charset="0"/>
              </a:rPr>
              <a:pPr hangingPunct="1">
                <a:lnSpc>
                  <a:spcPct val="100000"/>
                </a:lnSpc>
                <a:buClrTx/>
                <a:buFontTx/>
                <a:buNone/>
              </a:pPr>
              <a:t>22</a:t>
            </a:fld>
            <a:endParaRPr lang="el-GR" altLang="pl-PL">
              <a:latin typeface="+mn-lt" charset="0"/>
              <a:cs typeface="+mn-ea"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77BA16CF-43CD-0FB3-9DE0-B1F2E6FA6BE2}"/>
              </a:ext>
            </a:extLst>
          </p:cNvPr>
          <p:cNvSpPr>
            <a:spLocks noGrp="1" noChangeArrowheads="1"/>
          </p:cNvSpPr>
          <p:nvPr>
            <p:ph type="sldNum"/>
          </p:nvPr>
        </p:nvSpPr>
        <p:spPr>
          <a:ln/>
        </p:spPr>
        <p:txBody>
          <a:bodyPr/>
          <a:lstStyle/>
          <a:p>
            <a:fld id="{DF5B82D5-9ED1-4183-A0F9-73EADFB961E0}" type="slidenum">
              <a:rPr lang="el-GR" altLang="pl-PL"/>
              <a:pPr/>
              <a:t>23</a:t>
            </a:fld>
            <a:endParaRPr lang="el-GR" altLang="pl-PL"/>
          </a:p>
        </p:txBody>
      </p:sp>
      <p:sp>
        <p:nvSpPr>
          <p:cNvPr id="67585" name="Rectangle 1">
            <a:extLst>
              <a:ext uri="{FF2B5EF4-FFF2-40B4-BE49-F238E27FC236}">
                <a16:creationId xmlns:a16="http://schemas.microsoft.com/office/drawing/2014/main" id="{89F8F929-C5E3-E667-3D7D-995C489A368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Text Box 2">
            <a:extLst>
              <a:ext uri="{FF2B5EF4-FFF2-40B4-BE49-F238E27FC236}">
                <a16:creationId xmlns:a16="http://schemas.microsoft.com/office/drawing/2014/main" id="{509FFCB0-223F-7566-9FCC-857395CCCD2F}"/>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16.5: Illustrate the systems approach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Identified patient: A member with the most obvious or problematic symptoms.</a:t>
            </a:r>
          </a:p>
        </p:txBody>
      </p:sp>
      <p:sp>
        <p:nvSpPr>
          <p:cNvPr id="67587" name="Text Box 3">
            <a:extLst>
              <a:ext uri="{FF2B5EF4-FFF2-40B4-BE49-F238E27FC236}">
                <a16:creationId xmlns:a16="http://schemas.microsoft.com/office/drawing/2014/main" id="{BF765EBB-220B-DD13-76C7-E8EE2DEC113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FF2AC8A-A07B-4B1D-9F91-523CB890C910}" type="slidenum">
              <a:rPr lang="el-GR" altLang="pl-PL">
                <a:latin typeface="+mn-lt" charset="0"/>
                <a:cs typeface="+mn-ea" charset="0"/>
              </a:rPr>
              <a:pPr hangingPunct="1">
                <a:lnSpc>
                  <a:spcPct val="100000"/>
                </a:lnSpc>
                <a:buClrTx/>
                <a:buFontTx/>
                <a:buNone/>
              </a:pPr>
              <a:t>23</a:t>
            </a:fld>
            <a:endParaRPr lang="el-GR" altLang="pl-PL">
              <a:latin typeface="+mn-lt" charset="0"/>
              <a:cs typeface="+mn-ea"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C7B5BDCC-89DB-E521-E37E-CC5399D5F7FB}"/>
              </a:ext>
            </a:extLst>
          </p:cNvPr>
          <p:cNvSpPr>
            <a:spLocks noGrp="1" noChangeArrowheads="1"/>
          </p:cNvSpPr>
          <p:nvPr>
            <p:ph type="sldNum"/>
          </p:nvPr>
        </p:nvSpPr>
        <p:spPr>
          <a:ln/>
        </p:spPr>
        <p:txBody>
          <a:bodyPr/>
          <a:lstStyle/>
          <a:p>
            <a:fld id="{EB908E83-4C49-49FE-AF21-AC75A80BC813}" type="slidenum">
              <a:rPr lang="el-GR" altLang="pl-PL"/>
              <a:pPr/>
              <a:t>24</a:t>
            </a:fld>
            <a:endParaRPr lang="el-GR" altLang="pl-PL"/>
          </a:p>
        </p:txBody>
      </p:sp>
      <p:sp>
        <p:nvSpPr>
          <p:cNvPr id="68609" name="Rectangle 1">
            <a:extLst>
              <a:ext uri="{FF2B5EF4-FFF2-40B4-BE49-F238E27FC236}">
                <a16:creationId xmlns:a16="http://schemas.microsoft.com/office/drawing/2014/main" id="{25019F7A-3C8C-A098-EB21-FB775734790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Text Box 2">
            <a:extLst>
              <a:ext uri="{FF2B5EF4-FFF2-40B4-BE49-F238E27FC236}">
                <a16:creationId xmlns:a16="http://schemas.microsoft.com/office/drawing/2014/main" id="{AA5D92C2-8B21-708B-AC7A-7E1C80144F4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p:txBody>
      </p:sp>
      <p:sp>
        <p:nvSpPr>
          <p:cNvPr id="68611" name="Text Box 3">
            <a:extLst>
              <a:ext uri="{FF2B5EF4-FFF2-40B4-BE49-F238E27FC236}">
                <a16:creationId xmlns:a16="http://schemas.microsoft.com/office/drawing/2014/main" id="{47F7286D-9454-5AC9-698F-F35877A031C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6245D8F-F010-4968-AF70-277230C36771}" type="slidenum">
              <a:rPr lang="el-GR" altLang="pl-PL">
                <a:latin typeface="+mn-lt" charset="0"/>
                <a:cs typeface="+mn-ea" charset="0"/>
              </a:rPr>
              <a:pPr hangingPunct="1">
                <a:lnSpc>
                  <a:spcPct val="100000"/>
                </a:lnSpc>
                <a:buClrTx/>
                <a:buFontTx/>
                <a:buNone/>
              </a:pPr>
              <a:t>24</a:t>
            </a:fld>
            <a:endParaRPr lang="el-GR" altLang="pl-PL">
              <a:latin typeface="+mn-lt" charset="0"/>
              <a:cs typeface="+mn-ea"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95E7605C-1DD6-AE51-C9D0-DD51692259B8}"/>
              </a:ext>
            </a:extLst>
          </p:cNvPr>
          <p:cNvSpPr>
            <a:spLocks noGrp="1" noChangeArrowheads="1"/>
          </p:cNvSpPr>
          <p:nvPr>
            <p:ph type="sldNum"/>
          </p:nvPr>
        </p:nvSpPr>
        <p:spPr>
          <a:ln/>
        </p:spPr>
        <p:txBody>
          <a:bodyPr/>
          <a:lstStyle/>
          <a:p>
            <a:fld id="{B62D3026-EDA6-42D2-9D14-822C8AFF6796}" type="slidenum">
              <a:rPr lang="el-GR" altLang="pl-PL"/>
              <a:pPr/>
              <a:t>25</a:t>
            </a:fld>
            <a:endParaRPr lang="el-GR" altLang="pl-PL"/>
          </a:p>
        </p:txBody>
      </p:sp>
      <p:sp>
        <p:nvSpPr>
          <p:cNvPr id="69633" name="Rectangle 1">
            <a:extLst>
              <a:ext uri="{FF2B5EF4-FFF2-40B4-BE49-F238E27FC236}">
                <a16:creationId xmlns:a16="http://schemas.microsoft.com/office/drawing/2014/main" id="{37F54E02-F9F6-19A4-9278-07BA342FD2A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Text Box 2">
            <a:extLst>
              <a:ext uri="{FF2B5EF4-FFF2-40B4-BE49-F238E27FC236}">
                <a16:creationId xmlns:a16="http://schemas.microsoft.com/office/drawing/2014/main" id="{C1920817-9B18-6831-C0A9-CE8A087C6DB6}"/>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Family Structure: Every family has rules by which it operates. These rules are rarely explicit, but they nonetheless powerfully govern family members’ behavior. Collectively, these rules are known as the family structure.</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Salvador Minuchin: Emphasized to improve the structure of families as a means of improving the functioning of their members.</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Subsystems: Within families, like parental subsystems, sibling subsystems, etc.</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Boundaries: These boundaries should be permeable enough to allow emotional closeness between family members but rigid enough to allow for independence as well.</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Enmeshed: If boundaries are too permeable, family members can become enmeshed.</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Disengaged: If they are too rigid, family members can become disengaged.</a:t>
            </a:r>
          </a:p>
        </p:txBody>
      </p:sp>
      <p:sp>
        <p:nvSpPr>
          <p:cNvPr id="69635" name="Text Box 3">
            <a:extLst>
              <a:ext uri="{FF2B5EF4-FFF2-40B4-BE49-F238E27FC236}">
                <a16:creationId xmlns:a16="http://schemas.microsoft.com/office/drawing/2014/main" id="{744CB6D8-FDA4-5730-51F9-9C4DE260FDF1}"/>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E44A5C6-7794-4613-830B-9444A1A3E5F5}" type="slidenum">
              <a:rPr lang="el-GR" altLang="pl-PL">
                <a:latin typeface="+mn-lt" charset="0"/>
                <a:cs typeface="+mn-ea" charset="0"/>
              </a:rPr>
              <a:pPr hangingPunct="1">
                <a:lnSpc>
                  <a:spcPct val="100000"/>
                </a:lnSpc>
                <a:buClrTx/>
                <a:buFontTx/>
                <a:buNone/>
              </a:pPr>
              <a:t>25</a:t>
            </a:fld>
            <a:endParaRPr lang="el-GR" altLang="pl-PL">
              <a:latin typeface="+mn-lt" charset="0"/>
              <a:cs typeface="+mn-ea"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1F6DA49-A79E-EDCB-46A5-6D09E11F2B18}"/>
              </a:ext>
            </a:extLst>
          </p:cNvPr>
          <p:cNvSpPr>
            <a:spLocks noGrp="1" noChangeArrowheads="1"/>
          </p:cNvSpPr>
          <p:nvPr>
            <p:ph type="sldNum"/>
          </p:nvPr>
        </p:nvSpPr>
        <p:spPr>
          <a:ln/>
        </p:spPr>
        <p:txBody>
          <a:bodyPr/>
          <a:lstStyle/>
          <a:p>
            <a:fld id="{E42F97AE-434F-41A0-8341-4238E4A6EFA8}" type="slidenum">
              <a:rPr lang="el-GR" altLang="pl-PL"/>
              <a:pPr/>
              <a:t>26</a:t>
            </a:fld>
            <a:endParaRPr lang="el-GR" altLang="pl-PL"/>
          </a:p>
        </p:txBody>
      </p:sp>
      <p:sp>
        <p:nvSpPr>
          <p:cNvPr id="70657" name="Rectangle 1">
            <a:extLst>
              <a:ext uri="{FF2B5EF4-FFF2-40B4-BE49-F238E27FC236}">
                <a16:creationId xmlns:a16="http://schemas.microsoft.com/office/drawing/2014/main" id="{BA4923CE-39CF-4099-0F08-CE6A1F06973F}"/>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Text Box 2">
            <a:extLst>
              <a:ext uri="{FF2B5EF4-FFF2-40B4-BE49-F238E27FC236}">
                <a16:creationId xmlns:a16="http://schemas.microsoft.com/office/drawing/2014/main" id="{28D7F41D-9F2E-9074-2530-38B8E7FCDDBD}"/>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b="1">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Differentiation of self: According to Murray Bowen, a primary task for each individual family member is an appropriate degree of self-determination. In other words, healthy families allow each member to become their own person without sacrificing emotional closeness with other members of the family.</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Emotionally fused members: Family members who remain overly connected with one another emotionally. Families sometimes experience problems in this regard, resulting in family members who remain overly connected with one another in an emotional sense.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Undifferentiated ego mass: When families have little tolerance for differences in feeling or belief, what one member thinks or feels, all members think or feel.</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Triangles: When two people are in conflict, either one might decide to bring in a third party in an attempt to garner support. A common scenario for triangles in families involves parents at odds and a child recruited to side with one parent.</a:t>
            </a:r>
          </a:p>
        </p:txBody>
      </p:sp>
      <p:sp>
        <p:nvSpPr>
          <p:cNvPr id="70659" name="Text Box 3">
            <a:extLst>
              <a:ext uri="{FF2B5EF4-FFF2-40B4-BE49-F238E27FC236}">
                <a16:creationId xmlns:a16="http://schemas.microsoft.com/office/drawing/2014/main" id="{E32ED1A3-A281-9A60-CA29-77E91E20B1A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AE4CFC6-2C3E-4007-B4A9-ED45A1FE4E50}" type="slidenum">
              <a:rPr lang="el-GR" altLang="pl-PL">
                <a:latin typeface="+mn-lt" charset="0"/>
                <a:cs typeface="+mn-ea" charset="0"/>
              </a:rPr>
              <a:pPr hangingPunct="1">
                <a:lnSpc>
                  <a:spcPct val="100000"/>
                </a:lnSpc>
                <a:buClrTx/>
                <a:buFontTx/>
                <a:buNone/>
              </a:pPr>
              <a:t>26</a:t>
            </a:fld>
            <a:endParaRPr lang="el-GR" altLang="pl-PL">
              <a:latin typeface="+mn-lt" charset="0"/>
              <a:cs typeface="+mn-ea"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00F7A1C5-2209-DE5D-2056-0812CC154A1D}"/>
              </a:ext>
            </a:extLst>
          </p:cNvPr>
          <p:cNvSpPr>
            <a:spLocks noGrp="1" noChangeArrowheads="1"/>
          </p:cNvSpPr>
          <p:nvPr>
            <p:ph type="sldNum"/>
          </p:nvPr>
        </p:nvSpPr>
        <p:spPr>
          <a:ln/>
        </p:spPr>
        <p:txBody>
          <a:bodyPr/>
          <a:lstStyle/>
          <a:p>
            <a:fld id="{28A12C2D-07B7-40A5-A7BA-C0F67F220EC0}" type="slidenum">
              <a:rPr lang="el-GR" altLang="pl-PL"/>
              <a:pPr/>
              <a:t>27</a:t>
            </a:fld>
            <a:endParaRPr lang="el-GR" altLang="pl-PL"/>
          </a:p>
        </p:txBody>
      </p:sp>
      <p:sp>
        <p:nvSpPr>
          <p:cNvPr id="71681" name="Rectangle 1">
            <a:extLst>
              <a:ext uri="{FF2B5EF4-FFF2-40B4-BE49-F238E27FC236}">
                <a16:creationId xmlns:a16="http://schemas.microsoft.com/office/drawing/2014/main" id="{26B7B0EC-2443-09F4-5FFD-EC4B6CF5118B}"/>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Text Box 2">
            <a:extLst>
              <a:ext uri="{FF2B5EF4-FFF2-40B4-BE49-F238E27FC236}">
                <a16:creationId xmlns:a16="http://schemas.microsoft.com/office/drawing/2014/main" id="{586EE587-C4EB-212E-EB56-5A207294BAD8}"/>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71683" name="Text Box 3">
            <a:extLst>
              <a:ext uri="{FF2B5EF4-FFF2-40B4-BE49-F238E27FC236}">
                <a16:creationId xmlns:a16="http://schemas.microsoft.com/office/drawing/2014/main" id="{992E015A-FFE9-0648-69C6-EA2EF90700B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BCE9122-8BAF-43F1-A0BD-436C0F8688A8}" type="slidenum">
              <a:rPr lang="el-GR" altLang="pl-PL">
                <a:latin typeface="+mn-lt" charset="0"/>
                <a:cs typeface="+mn-ea" charset="0"/>
              </a:rPr>
              <a:pPr hangingPunct="1">
                <a:lnSpc>
                  <a:spcPct val="100000"/>
                </a:lnSpc>
                <a:buClrTx/>
                <a:buFontTx/>
                <a:buNone/>
              </a:pPr>
              <a:t>27</a:t>
            </a:fld>
            <a:endParaRPr lang="el-GR" altLang="pl-PL">
              <a:latin typeface="+mn-lt" charset="0"/>
              <a:cs typeface="+mn-ea"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96806235-2C4D-818A-53BA-5D3A344D85F0}"/>
              </a:ext>
            </a:extLst>
          </p:cNvPr>
          <p:cNvSpPr>
            <a:spLocks noGrp="1" noChangeArrowheads="1"/>
          </p:cNvSpPr>
          <p:nvPr>
            <p:ph type="sldNum"/>
          </p:nvPr>
        </p:nvSpPr>
        <p:spPr>
          <a:ln/>
        </p:spPr>
        <p:txBody>
          <a:bodyPr/>
          <a:lstStyle/>
          <a:p>
            <a:fld id="{7EA3E83A-AD4B-44CE-B4CD-63DCF21B3CE8}" type="slidenum">
              <a:rPr lang="el-GR" altLang="pl-PL"/>
              <a:pPr/>
              <a:t>28</a:t>
            </a:fld>
            <a:endParaRPr lang="el-GR" altLang="pl-PL"/>
          </a:p>
        </p:txBody>
      </p:sp>
      <p:sp>
        <p:nvSpPr>
          <p:cNvPr id="72705" name="Rectangle 1">
            <a:extLst>
              <a:ext uri="{FF2B5EF4-FFF2-40B4-BE49-F238E27FC236}">
                <a16:creationId xmlns:a16="http://schemas.microsoft.com/office/drawing/2014/main" id="{4FFE7B3B-F516-8284-A3B3-EFFAA8D65D4E}"/>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Text Box 2">
            <a:extLst>
              <a:ext uri="{FF2B5EF4-FFF2-40B4-BE49-F238E27FC236}">
                <a16:creationId xmlns:a16="http://schemas.microsoft.com/office/drawing/2014/main" id="{803EBA57-7F13-262B-7D42-DD90B30CF7F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Solution-Focused Therapy: Structured, positive-oriented questions, along with an emphasis on quick resolution of presenting problems, have contributed to the increasing popularity of solution-focused therapy in recent years.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Family therapists should use “solution-talk” rather than “problem-talk”: By discussing positive outcomes that the future may hold rather than unpleasant situations that characterize the present, clients begin to adopt a more positive point of view.</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Formula first-session task: In this, clients are instructed to take note of aspects of their lives in the upcoming week that they want to continue to happen. This forces clients to focus on the positive rather than the negative facets of their day-to-day lives.</a:t>
            </a:r>
          </a:p>
        </p:txBody>
      </p:sp>
      <p:sp>
        <p:nvSpPr>
          <p:cNvPr id="72707" name="Text Box 3">
            <a:extLst>
              <a:ext uri="{FF2B5EF4-FFF2-40B4-BE49-F238E27FC236}">
                <a16:creationId xmlns:a16="http://schemas.microsoft.com/office/drawing/2014/main" id="{95DAB6C5-0B35-1B6C-9A30-11BAF8C54A8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CB28162-8A01-46D1-BA92-F65FD6D93562}" type="slidenum">
              <a:rPr lang="el-GR" altLang="pl-PL">
                <a:latin typeface="+mn-lt" charset="0"/>
                <a:cs typeface="+mn-ea" charset="0"/>
              </a:rPr>
              <a:pPr hangingPunct="1">
                <a:lnSpc>
                  <a:spcPct val="100000"/>
                </a:lnSpc>
                <a:buClrTx/>
                <a:buFontTx/>
                <a:buNone/>
              </a:pPr>
              <a:t>28</a:t>
            </a:fld>
            <a:endParaRPr lang="el-GR" altLang="pl-PL">
              <a:latin typeface="+mn-lt" charset="0"/>
              <a:cs typeface="+mn-ea"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E7EF50CC-E9EB-3F14-3058-87EEE49B0277}"/>
              </a:ext>
            </a:extLst>
          </p:cNvPr>
          <p:cNvSpPr>
            <a:spLocks noGrp="1" noChangeArrowheads="1"/>
          </p:cNvSpPr>
          <p:nvPr>
            <p:ph type="sldNum"/>
          </p:nvPr>
        </p:nvSpPr>
        <p:spPr>
          <a:ln/>
        </p:spPr>
        <p:txBody>
          <a:bodyPr/>
          <a:lstStyle/>
          <a:p>
            <a:fld id="{891B1DC6-C1AB-43F3-BFD0-1CE454596BE7}" type="slidenum">
              <a:rPr lang="el-GR" altLang="pl-PL"/>
              <a:pPr/>
              <a:t>29</a:t>
            </a:fld>
            <a:endParaRPr lang="el-GR" altLang="pl-PL"/>
          </a:p>
        </p:txBody>
      </p:sp>
      <p:sp>
        <p:nvSpPr>
          <p:cNvPr id="73729" name="Rectangle 1">
            <a:extLst>
              <a:ext uri="{FF2B5EF4-FFF2-40B4-BE49-F238E27FC236}">
                <a16:creationId xmlns:a16="http://schemas.microsoft.com/office/drawing/2014/main" id="{93DF5B6F-DF40-C2A2-D6A5-B64E210C471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Text Box 2">
            <a:extLst>
              <a:ext uri="{FF2B5EF4-FFF2-40B4-BE49-F238E27FC236}">
                <a16:creationId xmlns:a16="http://schemas.microsoft.com/office/drawing/2014/main" id="{3EED4FB7-13E4-699A-E373-76D19C158CA0}"/>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Exception questions: Example; “When was this not a problem for you? When was it not so bad?”</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Miracle questions: Example; “If the problem disappeared, how would your life be different?”</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Scaling questions: Example; “On a scale of 1 to 10, how bad has the problem been in the past week? When has the problem been better? How did you make it improve at that time?”</a:t>
            </a:r>
          </a:p>
        </p:txBody>
      </p:sp>
      <p:sp>
        <p:nvSpPr>
          <p:cNvPr id="73731" name="Text Box 3">
            <a:extLst>
              <a:ext uri="{FF2B5EF4-FFF2-40B4-BE49-F238E27FC236}">
                <a16:creationId xmlns:a16="http://schemas.microsoft.com/office/drawing/2014/main" id="{051DC3E0-4571-E717-A1F1-3C8C6129510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E2773FF-1636-42F1-B61A-50160D14BF1C}" type="slidenum">
              <a:rPr lang="el-GR" altLang="pl-PL">
                <a:latin typeface="+mn-lt" charset="0"/>
                <a:cs typeface="+mn-ea" charset="0"/>
              </a:rPr>
              <a:pPr hangingPunct="1">
                <a:lnSpc>
                  <a:spcPct val="100000"/>
                </a:lnSpc>
                <a:buClrTx/>
                <a:buFontTx/>
                <a:buNone/>
              </a:pPr>
              <a:t>29</a:t>
            </a:fld>
            <a:endParaRPr lang="el-GR" altLang="pl-PL">
              <a:latin typeface="+mn-lt" charset="0"/>
              <a:cs typeface="+mn-ea"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13FD36BB-CD51-CDA9-1B65-0CDC3C3E2B7A}"/>
              </a:ext>
            </a:extLst>
          </p:cNvPr>
          <p:cNvSpPr>
            <a:spLocks noGrp="1" noChangeArrowheads="1"/>
          </p:cNvSpPr>
          <p:nvPr>
            <p:ph type="sldNum"/>
          </p:nvPr>
        </p:nvSpPr>
        <p:spPr>
          <a:ln/>
        </p:spPr>
        <p:txBody>
          <a:bodyPr/>
          <a:lstStyle/>
          <a:p>
            <a:fld id="{45909AD9-9C7F-4BF7-9602-BB80957A41F3}" type="slidenum">
              <a:rPr lang="el-GR" altLang="pl-PL"/>
              <a:pPr/>
              <a:t>30</a:t>
            </a:fld>
            <a:endParaRPr lang="el-GR" altLang="pl-PL"/>
          </a:p>
        </p:txBody>
      </p:sp>
      <p:sp>
        <p:nvSpPr>
          <p:cNvPr id="74753" name="Rectangle 1">
            <a:extLst>
              <a:ext uri="{FF2B5EF4-FFF2-40B4-BE49-F238E27FC236}">
                <a16:creationId xmlns:a16="http://schemas.microsoft.com/office/drawing/2014/main" id="{6A4C20AC-172C-8650-6A9B-B6A328D6B680}"/>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Text Box 2">
            <a:extLst>
              <a:ext uri="{FF2B5EF4-FFF2-40B4-BE49-F238E27FC236}">
                <a16:creationId xmlns:a16="http://schemas.microsoft.com/office/drawing/2014/main" id="{687297BD-ABE5-00D5-02E8-B6175069BC81}"/>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Narrative Therapy: Narrative therapists believe that the stories we construct about our own lives are powerful influences on the way we experience new events. In a sense, we “edit” our experiences in order to fit the story line we have developed. So, if we cast ourselves as failures in our own life stories, we are likely to interpret events in ways that support such a tale. If we can revise our stories and recast ourselves as heroes, however, the same sequence of events might be interpreted in a more flattering way, and our view of ourselves might be enhanced (e.g., White &amp; Epston, 1990).</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Multisystemic Family Therapy: This is designed for adolescents with long-term behavioral and emotional problems that involve legal offenses. It utilizes elements of cognitive, behavioral, parent-training, solution-focused, and other kinds of therapy.</a:t>
            </a:r>
          </a:p>
        </p:txBody>
      </p:sp>
      <p:sp>
        <p:nvSpPr>
          <p:cNvPr id="74755" name="Text Box 3">
            <a:extLst>
              <a:ext uri="{FF2B5EF4-FFF2-40B4-BE49-F238E27FC236}">
                <a16:creationId xmlns:a16="http://schemas.microsoft.com/office/drawing/2014/main" id="{130D67CE-80CB-7365-2F44-7E764F02BCE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206F5B8-5D94-4745-BAF4-0F5253274349}" type="slidenum">
              <a:rPr lang="el-GR" altLang="pl-PL">
                <a:latin typeface="+mn-lt" charset="0"/>
                <a:cs typeface="+mn-ea" charset="0"/>
              </a:rPr>
              <a:pPr hangingPunct="1">
                <a:lnSpc>
                  <a:spcPct val="100000"/>
                </a:lnSpc>
                <a:buClrTx/>
                <a:buFontTx/>
                <a:buNone/>
              </a:pPr>
              <a:t>30</a:t>
            </a:fld>
            <a:endParaRPr lang="el-GR" altLang="pl-PL">
              <a:latin typeface="+mn-lt"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721938F2-77D5-15CF-6565-20C20A8A77F3}"/>
              </a:ext>
            </a:extLst>
          </p:cNvPr>
          <p:cNvSpPr>
            <a:spLocks noGrp="1" noChangeArrowheads="1"/>
          </p:cNvSpPr>
          <p:nvPr>
            <p:ph type="sldNum"/>
          </p:nvPr>
        </p:nvSpPr>
        <p:spPr>
          <a:ln/>
        </p:spPr>
        <p:txBody>
          <a:bodyPr/>
          <a:lstStyle/>
          <a:p>
            <a:fld id="{3775941D-BD55-4F90-91D0-12563DBA7EDF}" type="slidenum">
              <a:rPr lang="el-GR" altLang="pl-PL"/>
              <a:pPr/>
              <a:t>4</a:t>
            </a:fld>
            <a:endParaRPr lang="el-GR" altLang="pl-PL"/>
          </a:p>
        </p:txBody>
      </p:sp>
      <p:sp>
        <p:nvSpPr>
          <p:cNvPr id="48129" name="Rectangle 1">
            <a:extLst>
              <a:ext uri="{FF2B5EF4-FFF2-40B4-BE49-F238E27FC236}">
                <a16:creationId xmlns:a16="http://schemas.microsoft.com/office/drawing/2014/main" id="{3E374C0C-DFA2-D04E-E2DE-ADEC70733196}"/>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Text Box 2">
            <a:extLst>
              <a:ext uri="{FF2B5EF4-FFF2-40B4-BE49-F238E27FC236}">
                <a16:creationId xmlns:a16="http://schemas.microsoft.com/office/drawing/2014/main" id="{76121EF6-ECA0-BCFA-86E1-674A2D69162C}"/>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16.1: Describe Yalom’s therapeutic factors for group psychotherapy.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Clients with psychological problems  believe that they are unique: Clients with psychological problems often believe that no one shares their struggles. To find oneself in a room full of other people who have similar problems can be uplifting in and of itself. Yalom describes this phenomenon as universality.</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Homogeneous groups: If the group is organized around a single problem—eating disorders, panic disorder, chemical dependency, and so on—clients may experience this “we’re all in the same boat” feeling right away. Universality is built into homogeneous groups such as these.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b="1">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Heterogeneous groups: Clients in heterogeneous groups often come to realize that although their symptoms may differ superficially, the fundamental issues that underlie them may in fact be quite similar.</a:t>
            </a:r>
          </a:p>
        </p:txBody>
      </p:sp>
      <p:sp>
        <p:nvSpPr>
          <p:cNvPr id="48131" name="Text Box 3">
            <a:extLst>
              <a:ext uri="{FF2B5EF4-FFF2-40B4-BE49-F238E27FC236}">
                <a16:creationId xmlns:a16="http://schemas.microsoft.com/office/drawing/2014/main" id="{418C267A-2D2B-88ED-9B01-F5A79D85B2C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018E41B-6FC4-4400-9CB7-5093C118592F}" type="slidenum">
              <a:rPr lang="el-GR" altLang="pl-PL">
                <a:latin typeface="+mn-lt" charset="0"/>
                <a:cs typeface="+mn-ea" charset="0"/>
              </a:rPr>
              <a:pPr hangingPunct="1">
                <a:lnSpc>
                  <a:spcPct val="100000"/>
                </a:lnSpc>
                <a:buClrTx/>
                <a:buFontTx/>
                <a:buNone/>
              </a:pPr>
              <a:t>4</a:t>
            </a:fld>
            <a:endParaRPr lang="el-GR" altLang="pl-PL">
              <a:latin typeface="+mn-lt" charset="0"/>
              <a:cs typeface="+mn-ea"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1C41488-0E17-00BA-990F-5EAEA58922D8}"/>
              </a:ext>
            </a:extLst>
          </p:cNvPr>
          <p:cNvSpPr>
            <a:spLocks noGrp="1" noChangeArrowheads="1"/>
          </p:cNvSpPr>
          <p:nvPr>
            <p:ph type="sldNum"/>
          </p:nvPr>
        </p:nvSpPr>
        <p:spPr>
          <a:ln/>
        </p:spPr>
        <p:txBody>
          <a:bodyPr/>
          <a:lstStyle/>
          <a:p>
            <a:fld id="{2ED3CB98-D11F-4A06-8592-DFB59CE3E079}" type="slidenum">
              <a:rPr lang="el-GR" altLang="pl-PL"/>
              <a:pPr/>
              <a:t>31</a:t>
            </a:fld>
            <a:endParaRPr lang="el-GR" altLang="pl-PL"/>
          </a:p>
        </p:txBody>
      </p:sp>
      <p:sp>
        <p:nvSpPr>
          <p:cNvPr id="75777" name="Rectangle 1">
            <a:extLst>
              <a:ext uri="{FF2B5EF4-FFF2-40B4-BE49-F238E27FC236}">
                <a16:creationId xmlns:a16="http://schemas.microsoft.com/office/drawing/2014/main" id="{B45F557D-8F23-6255-1E60-BCA607CB61A3}"/>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Text Box 2">
            <a:extLst>
              <a:ext uri="{FF2B5EF4-FFF2-40B4-BE49-F238E27FC236}">
                <a16:creationId xmlns:a16="http://schemas.microsoft.com/office/drawing/2014/main" id="{96868A9E-154C-B208-5115-D2F8DB13585E}"/>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16.6: Discuss essential concepts of family therapy.</a:t>
            </a:r>
          </a:p>
        </p:txBody>
      </p:sp>
      <p:sp>
        <p:nvSpPr>
          <p:cNvPr id="75779" name="Text Box 3">
            <a:extLst>
              <a:ext uri="{FF2B5EF4-FFF2-40B4-BE49-F238E27FC236}">
                <a16:creationId xmlns:a16="http://schemas.microsoft.com/office/drawing/2014/main" id="{B615C27C-A42E-0F40-7A8E-88A11444EB3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A206340-D37B-48EF-A28C-F568B8D30A43}" type="slidenum">
              <a:rPr lang="el-GR" altLang="pl-PL">
                <a:latin typeface="+mn-lt" charset="0"/>
                <a:cs typeface="+mn-ea" charset="0"/>
              </a:rPr>
              <a:pPr hangingPunct="1">
                <a:lnSpc>
                  <a:spcPct val="100000"/>
                </a:lnSpc>
                <a:buClrTx/>
                <a:buFontTx/>
                <a:buNone/>
              </a:pPr>
              <a:t>31</a:t>
            </a:fld>
            <a:endParaRPr lang="el-GR" altLang="pl-PL">
              <a:latin typeface="+mn-lt" charset="0"/>
              <a:cs typeface="+mn-ea"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C9400931-1957-5DB1-EC20-A48EE1DDD03D}"/>
              </a:ext>
            </a:extLst>
          </p:cNvPr>
          <p:cNvSpPr>
            <a:spLocks noGrp="1" noChangeArrowheads="1"/>
          </p:cNvSpPr>
          <p:nvPr>
            <p:ph type="sldNum"/>
          </p:nvPr>
        </p:nvSpPr>
        <p:spPr>
          <a:ln/>
        </p:spPr>
        <p:txBody>
          <a:bodyPr/>
          <a:lstStyle/>
          <a:p>
            <a:fld id="{49A93452-1B10-4BC0-9B80-15613F0F4DAF}" type="slidenum">
              <a:rPr lang="el-GR" altLang="pl-PL"/>
              <a:pPr/>
              <a:t>32</a:t>
            </a:fld>
            <a:endParaRPr lang="el-GR" altLang="pl-PL"/>
          </a:p>
        </p:txBody>
      </p:sp>
      <p:sp>
        <p:nvSpPr>
          <p:cNvPr id="76801" name="Rectangle 1">
            <a:extLst>
              <a:ext uri="{FF2B5EF4-FFF2-40B4-BE49-F238E27FC236}">
                <a16:creationId xmlns:a16="http://schemas.microsoft.com/office/drawing/2014/main" id="{0845170E-CE19-E8BF-06FB-0C748C15C2E3}"/>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Text Box 2">
            <a:extLst>
              <a:ext uri="{FF2B5EF4-FFF2-40B4-BE49-F238E27FC236}">
                <a16:creationId xmlns:a16="http://schemas.microsoft.com/office/drawing/2014/main" id="{E7263A7F-2122-770A-830F-A05905BBAADD}"/>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16.7: Analyze ethical issues that may arise for a psychologist practicing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Therapists should have appreciation and acceptance of cultural background of families with whom they work, including such characteristics as ethnicity and religion.</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Understanding of variables within the family: Partners, for example, might have been raised in different religions or different ethnicities. Or, a three-generation family living in the same house may include three distinct levels of acculturation. Or, a family with adopted children may include parents whose race or ethnicity is different from that of their children.</a:t>
            </a:r>
          </a:p>
        </p:txBody>
      </p:sp>
      <p:sp>
        <p:nvSpPr>
          <p:cNvPr id="76803" name="Text Box 3">
            <a:extLst>
              <a:ext uri="{FF2B5EF4-FFF2-40B4-BE49-F238E27FC236}">
                <a16:creationId xmlns:a16="http://schemas.microsoft.com/office/drawing/2014/main" id="{D420DE8D-9E15-1C28-0A1D-459278E7A88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4D7F84E-5826-4D56-96E6-D0C8135FDBC7}" type="slidenum">
              <a:rPr lang="el-GR" altLang="pl-PL">
                <a:latin typeface="+mn-lt" charset="0"/>
                <a:cs typeface="+mn-ea" charset="0"/>
              </a:rPr>
              <a:pPr hangingPunct="1">
                <a:lnSpc>
                  <a:spcPct val="100000"/>
                </a:lnSpc>
                <a:buClrTx/>
                <a:buFontTx/>
                <a:buNone/>
              </a:pPr>
              <a:t>32</a:t>
            </a:fld>
            <a:endParaRPr lang="el-GR" altLang="pl-PL">
              <a:latin typeface="+mn-lt" charset="0"/>
              <a:cs typeface="+mn-ea"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391DBD36-D690-0390-A80F-87120F55E4AC}"/>
              </a:ext>
            </a:extLst>
          </p:cNvPr>
          <p:cNvSpPr>
            <a:spLocks noGrp="1" noChangeArrowheads="1"/>
          </p:cNvSpPr>
          <p:nvPr>
            <p:ph type="sldNum"/>
          </p:nvPr>
        </p:nvSpPr>
        <p:spPr>
          <a:ln/>
        </p:spPr>
        <p:txBody>
          <a:bodyPr/>
          <a:lstStyle/>
          <a:p>
            <a:fld id="{EC70C7A3-8451-49C2-8409-38B7A75F3E8E}" type="slidenum">
              <a:rPr lang="el-GR" altLang="pl-PL"/>
              <a:pPr/>
              <a:t>33</a:t>
            </a:fld>
            <a:endParaRPr lang="el-GR" altLang="pl-PL"/>
          </a:p>
        </p:txBody>
      </p:sp>
      <p:sp>
        <p:nvSpPr>
          <p:cNvPr id="77825" name="Rectangle 1">
            <a:extLst>
              <a:ext uri="{FF2B5EF4-FFF2-40B4-BE49-F238E27FC236}">
                <a16:creationId xmlns:a16="http://schemas.microsoft.com/office/drawing/2014/main" id="{7610CC45-A271-86BF-068C-5B386EBA9F5C}"/>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Text Box 2">
            <a:extLst>
              <a:ext uri="{FF2B5EF4-FFF2-40B4-BE49-F238E27FC236}">
                <a16:creationId xmlns:a16="http://schemas.microsoft.com/office/drawing/2014/main" id="{A327FE12-D1D5-4D10-DDA8-6E87A82758D1}"/>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16.7: Analyze ethical issues that may arise for a psychologist practicing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Presents unique ethical quandaries: Family therapists often find themselves in the difficult position of having learned information from one family member in a private conversation—perhaps a phone call or a comment made in a brief one-on-one conversation before or after a session. Should the family therapist hold this information confidential from the other family members? Or should any information shared by any family member be shared with all family members? Does the answer depend on how serious or trivial this information may be to the rest of the family?</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77827" name="Text Box 3">
            <a:extLst>
              <a:ext uri="{FF2B5EF4-FFF2-40B4-BE49-F238E27FC236}">
                <a16:creationId xmlns:a16="http://schemas.microsoft.com/office/drawing/2014/main" id="{E33618CC-AADF-40BB-EDCE-39AD15E10B9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15C9494-E162-4DAF-A0F9-EDFEA6CA5823}" type="slidenum">
              <a:rPr lang="el-GR" altLang="pl-PL">
                <a:latin typeface="+mn-lt" charset="0"/>
                <a:cs typeface="+mn-ea" charset="0"/>
              </a:rPr>
              <a:pPr hangingPunct="1">
                <a:lnSpc>
                  <a:spcPct val="100000"/>
                </a:lnSpc>
                <a:buClrTx/>
                <a:buFontTx/>
                <a:buNone/>
              </a:pPr>
              <a:t>33</a:t>
            </a:fld>
            <a:endParaRPr lang="el-GR" altLang="pl-PL">
              <a:latin typeface="+mn-lt" charset="0"/>
              <a:cs typeface="+mn-ea"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D7DC9B9B-AFCF-0ED9-8780-68CFB1F7060E}"/>
              </a:ext>
            </a:extLst>
          </p:cNvPr>
          <p:cNvSpPr>
            <a:spLocks noGrp="1" noChangeArrowheads="1"/>
          </p:cNvSpPr>
          <p:nvPr>
            <p:ph type="sldNum"/>
          </p:nvPr>
        </p:nvSpPr>
        <p:spPr>
          <a:ln/>
        </p:spPr>
        <p:txBody>
          <a:bodyPr/>
          <a:lstStyle/>
          <a:p>
            <a:fld id="{2FC94EB3-0B30-47C9-AFB3-6F880CC37671}" type="slidenum">
              <a:rPr lang="el-GR" altLang="pl-PL"/>
              <a:pPr/>
              <a:t>34</a:t>
            </a:fld>
            <a:endParaRPr lang="el-GR" altLang="pl-PL"/>
          </a:p>
        </p:txBody>
      </p:sp>
      <p:sp>
        <p:nvSpPr>
          <p:cNvPr id="78849" name="Rectangle 1">
            <a:extLst>
              <a:ext uri="{FF2B5EF4-FFF2-40B4-BE49-F238E27FC236}">
                <a16:creationId xmlns:a16="http://schemas.microsoft.com/office/drawing/2014/main" id="{EEF2BBB4-E467-4A00-47DE-C4D89BA4B976}"/>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0" name="Text Box 2">
            <a:extLst>
              <a:ext uri="{FF2B5EF4-FFF2-40B4-BE49-F238E27FC236}">
                <a16:creationId xmlns:a16="http://schemas.microsoft.com/office/drawing/2014/main" id="{17967D3A-D53D-1F2F-99D0-2AC800D6D215}"/>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16.7 Analyze ethical issues that may arise for a psychologist practicing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Limitations of </a:t>
            </a:r>
            <a:r>
              <a:rPr lang="el-GR" altLang="pl-PL" i="1">
                <a:latin typeface="+mn-lt" charset="0"/>
                <a:cs typeface="+mn-ea" charset="0"/>
              </a:rPr>
              <a:t>DSM</a:t>
            </a:r>
            <a:r>
              <a:rPr lang="el-GR" altLang="pl-PL">
                <a:latin typeface="+mn-lt" charset="0"/>
                <a:cs typeface="+mn-ea" charset="0"/>
              </a:rPr>
              <a:t>: </a:t>
            </a:r>
            <a:r>
              <a:rPr lang="el-GR" altLang="pl-PL" i="1">
                <a:latin typeface="+mn-lt" charset="0"/>
                <a:cs typeface="+mn-ea" charset="0"/>
              </a:rPr>
              <a:t>DSM</a:t>
            </a:r>
            <a:r>
              <a:rPr lang="el-GR" altLang="pl-PL">
                <a:latin typeface="+mn-lt" charset="0"/>
                <a:cs typeface="+mn-ea" charset="0"/>
              </a:rPr>
              <a:t> diagnoses apply to disordered individuals, but family therapists work with disordered family systems. The </a:t>
            </a:r>
            <a:r>
              <a:rPr lang="el-GR" altLang="pl-PL" i="1">
                <a:latin typeface="+mn-lt" charset="0"/>
                <a:cs typeface="+mn-ea" charset="0"/>
              </a:rPr>
              <a:t>DSM</a:t>
            </a:r>
            <a:r>
              <a:rPr lang="el-GR" altLang="pl-PL">
                <a:latin typeface="+mn-lt" charset="0"/>
                <a:cs typeface="+mn-ea" charset="0"/>
              </a:rPr>
              <a:t> contains no diagnostic labels that apply to families.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Pressure to assign diagnosis to qualify for payment: When there is pressure to assign a diagnosis to qualify for payment from managed-care/insurance companies, family therapists may consider assigning a </a:t>
            </a:r>
            <a:r>
              <a:rPr lang="el-GR" altLang="pl-PL" i="1">
                <a:latin typeface="+mn-lt" charset="0"/>
                <a:cs typeface="+mn-ea" charset="0"/>
              </a:rPr>
              <a:t>DSM</a:t>
            </a:r>
            <a:r>
              <a:rPr lang="el-GR" altLang="pl-PL">
                <a:latin typeface="+mn-lt" charset="0"/>
                <a:cs typeface="+mn-ea" charset="0"/>
              </a:rPr>
              <a:t> diagnosis to one member of the family.</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Family therapists often have justified reservations about diagnosing in this manner. For one, to diagnose only the identified patient may reinforce the family’s assumption that the problem is individual, not systemic. The identified patient can feel further stigmatized. A diagnosis made when </a:t>
            </a:r>
            <a:r>
              <a:rPr lang="el-GR" altLang="pl-PL" i="1">
                <a:latin typeface="+mn-lt" charset="0"/>
                <a:cs typeface="+mn-ea" charset="0"/>
              </a:rPr>
              <a:t>DSM</a:t>
            </a:r>
            <a:r>
              <a:rPr lang="el-GR" altLang="pl-PL">
                <a:latin typeface="+mn-lt" charset="0"/>
                <a:cs typeface="+mn-ea" charset="0"/>
              </a:rPr>
              <a:t> criteria are not met represents both an ethical violation and insurance fraud.</a:t>
            </a:r>
          </a:p>
        </p:txBody>
      </p:sp>
      <p:sp>
        <p:nvSpPr>
          <p:cNvPr id="78851" name="Text Box 3">
            <a:extLst>
              <a:ext uri="{FF2B5EF4-FFF2-40B4-BE49-F238E27FC236}">
                <a16:creationId xmlns:a16="http://schemas.microsoft.com/office/drawing/2014/main" id="{16F0E42A-7320-884A-7113-AA7EC993509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B918AAD-4900-417B-93B6-1743B2CC972F}" type="slidenum">
              <a:rPr lang="el-GR" altLang="pl-PL">
                <a:latin typeface="+mn-lt" charset="0"/>
                <a:cs typeface="+mn-ea" charset="0"/>
              </a:rPr>
              <a:pPr hangingPunct="1">
                <a:lnSpc>
                  <a:spcPct val="100000"/>
                </a:lnSpc>
                <a:buClrTx/>
                <a:buFontTx/>
                <a:buNone/>
              </a:pPr>
              <a:t>34</a:t>
            </a:fld>
            <a:endParaRPr lang="el-GR" altLang="pl-PL">
              <a:latin typeface="+mn-lt" charset="0"/>
              <a:cs typeface="+mn-ea"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B1DB4244-36AA-8027-75A8-6B0AEAF7C056}"/>
              </a:ext>
            </a:extLst>
          </p:cNvPr>
          <p:cNvSpPr>
            <a:spLocks noGrp="1" noChangeArrowheads="1"/>
          </p:cNvSpPr>
          <p:nvPr>
            <p:ph type="sldNum"/>
          </p:nvPr>
        </p:nvSpPr>
        <p:spPr>
          <a:ln/>
        </p:spPr>
        <p:txBody>
          <a:bodyPr/>
          <a:lstStyle/>
          <a:p>
            <a:fld id="{8B353EDA-66AA-4358-9C45-6C770140F5EE}" type="slidenum">
              <a:rPr lang="el-GR" altLang="pl-PL"/>
              <a:pPr/>
              <a:t>35</a:t>
            </a:fld>
            <a:endParaRPr lang="el-GR" altLang="pl-PL"/>
          </a:p>
        </p:txBody>
      </p:sp>
      <p:sp>
        <p:nvSpPr>
          <p:cNvPr id="79873" name="Rectangle 1">
            <a:extLst>
              <a:ext uri="{FF2B5EF4-FFF2-40B4-BE49-F238E27FC236}">
                <a16:creationId xmlns:a16="http://schemas.microsoft.com/office/drawing/2014/main" id="{7DBEDAFF-5C72-E6F0-8A99-DB72B289EB48}"/>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4" name="Text Box 2">
            <a:extLst>
              <a:ext uri="{FF2B5EF4-FFF2-40B4-BE49-F238E27FC236}">
                <a16:creationId xmlns:a16="http://schemas.microsoft.com/office/drawing/2014/main" id="{CAFCB7E4-8C37-E0EB-4308-22DE9ED3BC8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16.8: Review the outcome research for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Efficacy studies show that family therapy works: More specifically, family therapy tends to be about as effective as most other modes of therapy, and the differences among various family therapy approaches are typically insignificant.</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Other outcomes: Some of this success has been measured in terms of financial benefits to society, particularly as multisystemic family produces outcomes that reduce the need for taxpayer-funded services.</a:t>
            </a:r>
          </a:p>
        </p:txBody>
      </p:sp>
      <p:sp>
        <p:nvSpPr>
          <p:cNvPr id="79875" name="Text Box 3">
            <a:extLst>
              <a:ext uri="{FF2B5EF4-FFF2-40B4-BE49-F238E27FC236}">
                <a16:creationId xmlns:a16="http://schemas.microsoft.com/office/drawing/2014/main" id="{5D0F5EC0-3480-8E38-2CDA-4E389F09FA4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EDAF89C-8D55-41FC-BB77-DABD34CCD818}" type="slidenum">
              <a:rPr lang="el-GR" altLang="pl-PL">
                <a:latin typeface="+mn-lt" charset="0"/>
                <a:cs typeface="+mn-ea" charset="0"/>
              </a:rPr>
              <a:pPr hangingPunct="1">
                <a:lnSpc>
                  <a:spcPct val="100000"/>
                </a:lnSpc>
                <a:buClrTx/>
                <a:buFontTx/>
                <a:buNone/>
              </a:pPr>
              <a:t>35</a:t>
            </a:fld>
            <a:endParaRPr lang="el-GR" altLang="pl-PL">
              <a:latin typeface="+mn-lt" charset="0"/>
              <a:cs typeface="+mn-ea"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5593F3CF-986D-9E48-F586-93CD09A3B233}"/>
              </a:ext>
            </a:extLst>
          </p:cNvPr>
          <p:cNvSpPr>
            <a:spLocks noGrp="1" noChangeArrowheads="1"/>
          </p:cNvSpPr>
          <p:nvPr>
            <p:ph type="sldNum"/>
          </p:nvPr>
        </p:nvSpPr>
        <p:spPr>
          <a:ln/>
        </p:spPr>
        <p:txBody>
          <a:bodyPr/>
          <a:lstStyle/>
          <a:p>
            <a:fld id="{DF04F3A4-2D6D-486D-A35E-9BD12C1E7B38}" type="slidenum">
              <a:rPr lang="el-GR" altLang="pl-PL"/>
              <a:pPr/>
              <a:t>36</a:t>
            </a:fld>
            <a:endParaRPr lang="el-GR" altLang="pl-PL"/>
          </a:p>
        </p:txBody>
      </p:sp>
      <p:sp>
        <p:nvSpPr>
          <p:cNvPr id="80897" name="Rectangle 1">
            <a:extLst>
              <a:ext uri="{FF2B5EF4-FFF2-40B4-BE49-F238E27FC236}">
                <a16:creationId xmlns:a16="http://schemas.microsoft.com/office/drawing/2014/main" id="{29F3DBCD-1C45-BEA7-2B64-420A3B274166}"/>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8" name="Text Box 2">
            <a:extLst>
              <a:ext uri="{FF2B5EF4-FFF2-40B4-BE49-F238E27FC236}">
                <a16:creationId xmlns:a16="http://schemas.microsoft.com/office/drawing/2014/main" id="{096804A9-A12C-9298-BCFD-087113C1E03B}"/>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16.8: Review the outcome research for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80899" name="Text Box 3">
            <a:extLst>
              <a:ext uri="{FF2B5EF4-FFF2-40B4-BE49-F238E27FC236}">
                <a16:creationId xmlns:a16="http://schemas.microsoft.com/office/drawing/2014/main" id="{CB9BD725-D825-BB8B-6E28-E3F817034D0B}"/>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DC09BE0-1239-4F40-B80D-15816CA9801F}" type="slidenum">
              <a:rPr lang="el-GR" altLang="pl-PL">
                <a:latin typeface="+mn-lt" charset="0"/>
                <a:cs typeface="+mn-ea" charset="0"/>
              </a:rPr>
              <a:pPr hangingPunct="1">
                <a:lnSpc>
                  <a:spcPct val="100000"/>
                </a:lnSpc>
                <a:buClrTx/>
                <a:buFontTx/>
                <a:buNone/>
              </a:pPr>
              <a:t>36</a:t>
            </a:fld>
            <a:endParaRPr lang="el-GR" altLang="pl-PL">
              <a:latin typeface="+mn-lt" charset="0"/>
              <a:cs typeface="+mn-ea"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460C9D88-6301-9C86-8838-FC214F3B2C59}"/>
              </a:ext>
            </a:extLst>
          </p:cNvPr>
          <p:cNvSpPr>
            <a:spLocks noGrp="1" noChangeArrowheads="1"/>
          </p:cNvSpPr>
          <p:nvPr>
            <p:ph type="sldNum"/>
          </p:nvPr>
        </p:nvSpPr>
        <p:spPr>
          <a:ln/>
        </p:spPr>
        <p:txBody>
          <a:bodyPr/>
          <a:lstStyle/>
          <a:p>
            <a:fld id="{BA87371B-E09D-40C4-B5AF-5F1A5D677C7B}" type="slidenum">
              <a:rPr lang="el-GR" altLang="pl-PL"/>
              <a:pPr/>
              <a:t>37</a:t>
            </a:fld>
            <a:endParaRPr lang="el-GR" altLang="pl-PL"/>
          </a:p>
        </p:txBody>
      </p:sp>
      <p:sp>
        <p:nvSpPr>
          <p:cNvPr id="81921" name="Rectangle 1">
            <a:extLst>
              <a:ext uri="{FF2B5EF4-FFF2-40B4-BE49-F238E27FC236}">
                <a16:creationId xmlns:a16="http://schemas.microsoft.com/office/drawing/2014/main" id="{F654DE18-B3A6-370C-F355-B3D028B9D3D7}"/>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2" name="Text Box 2">
            <a:extLst>
              <a:ext uri="{FF2B5EF4-FFF2-40B4-BE49-F238E27FC236}">
                <a16:creationId xmlns:a16="http://schemas.microsoft.com/office/drawing/2014/main" id="{70E88FD0-F45E-A4D3-5037-707D0286D2CF}"/>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16.8: Review the outcome research for family 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81923" name="Text Box 3">
            <a:extLst>
              <a:ext uri="{FF2B5EF4-FFF2-40B4-BE49-F238E27FC236}">
                <a16:creationId xmlns:a16="http://schemas.microsoft.com/office/drawing/2014/main" id="{77979EE6-57B8-FF25-85A9-CAAFCF6E0BD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1C05C8A-D9B4-4B76-B1C1-471F4FF98A99}" type="slidenum">
              <a:rPr lang="el-GR" altLang="pl-PL">
                <a:latin typeface="+mn-lt" charset="0"/>
                <a:cs typeface="+mn-ea" charset="0"/>
              </a:rPr>
              <a:pPr hangingPunct="1">
                <a:lnSpc>
                  <a:spcPct val="100000"/>
                </a:lnSpc>
                <a:buClrTx/>
                <a:buFontTx/>
                <a:buNone/>
              </a:pPr>
              <a:t>37</a:t>
            </a:fld>
            <a:endParaRPr lang="el-GR" altLang="pl-PL">
              <a:latin typeface="+mn-lt" charset="0"/>
              <a:cs typeface="+mn-e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E514717D-81A7-AC39-BC6F-CBA89B993B70}"/>
              </a:ext>
            </a:extLst>
          </p:cNvPr>
          <p:cNvSpPr>
            <a:spLocks noGrp="1" noChangeArrowheads="1"/>
          </p:cNvSpPr>
          <p:nvPr>
            <p:ph type="sldNum"/>
          </p:nvPr>
        </p:nvSpPr>
        <p:spPr>
          <a:ln/>
        </p:spPr>
        <p:txBody>
          <a:bodyPr/>
          <a:lstStyle/>
          <a:p>
            <a:fld id="{2DB53404-48FC-4610-931C-7763875CDE09}" type="slidenum">
              <a:rPr lang="el-GR" altLang="pl-PL"/>
              <a:pPr/>
              <a:t>5</a:t>
            </a:fld>
            <a:endParaRPr lang="el-GR" altLang="pl-PL"/>
          </a:p>
        </p:txBody>
      </p:sp>
      <p:sp>
        <p:nvSpPr>
          <p:cNvPr id="49153" name="Rectangle 1">
            <a:extLst>
              <a:ext uri="{FF2B5EF4-FFF2-40B4-BE49-F238E27FC236}">
                <a16:creationId xmlns:a16="http://schemas.microsoft.com/office/drawing/2014/main" id="{48B1C16F-3551-53EF-862E-76E7F194D4E0}"/>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Text Box 2">
            <a:extLst>
              <a:ext uri="{FF2B5EF4-FFF2-40B4-BE49-F238E27FC236}">
                <a16:creationId xmlns:a16="http://schemas.microsoft.com/office/drawing/2014/main" id="{415B33E3-7F44-DB75-1755-B241C3577978}"/>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16.1: Describe Yalom’s therapeutic factors for group psychotherapy.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49155" name="Text Box 3">
            <a:extLst>
              <a:ext uri="{FF2B5EF4-FFF2-40B4-BE49-F238E27FC236}">
                <a16:creationId xmlns:a16="http://schemas.microsoft.com/office/drawing/2014/main" id="{223430A5-AF04-535B-DBAE-850CDA27160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C7D9350-E0DC-4220-B777-D5F52ED8CDC0}" type="slidenum">
              <a:rPr lang="el-GR" altLang="pl-PL">
                <a:latin typeface="+mn-lt" charset="0"/>
                <a:cs typeface="+mn-ea" charset="0"/>
              </a:rPr>
              <a:pPr hangingPunct="1">
                <a:lnSpc>
                  <a:spcPct val="100000"/>
                </a:lnSpc>
                <a:buClrTx/>
                <a:buFontTx/>
                <a:buNone/>
              </a:pPr>
              <a:t>5</a:t>
            </a:fld>
            <a:endParaRPr lang="el-GR" altLang="pl-PL">
              <a:latin typeface="+mn-lt" charset="0"/>
              <a:cs typeface="+mn-e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142560C3-FA49-28E6-2BDC-A2A6531B0AC7}"/>
              </a:ext>
            </a:extLst>
          </p:cNvPr>
          <p:cNvSpPr>
            <a:spLocks noGrp="1" noChangeArrowheads="1"/>
          </p:cNvSpPr>
          <p:nvPr>
            <p:ph type="sldNum"/>
          </p:nvPr>
        </p:nvSpPr>
        <p:spPr>
          <a:ln/>
        </p:spPr>
        <p:txBody>
          <a:bodyPr/>
          <a:lstStyle/>
          <a:p>
            <a:fld id="{42D1157A-82AE-4940-830C-669F9A30AEC0}" type="slidenum">
              <a:rPr lang="el-GR" altLang="pl-PL"/>
              <a:pPr/>
              <a:t>6</a:t>
            </a:fld>
            <a:endParaRPr lang="el-GR" altLang="pl-PL"/>
          </a:p>
        </p:txBody>
      </p:sp>
      <p:sp>
        <p:nvSpPr>
          <p:cNvPr id="50177" name="Rectangle 1">
            <a:extLst>
              <a:ext uri="{FF2B5EF4-FFF2-40B4-BE49-F238E27FC236}">
                <a16:creationId xmlns:a16="http://schemas.microsoft.com/office/drawing/2014/main" id="{998193FA-E8E9-0D3C-D36B-E95D963B18F0}"/>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Text Box 2">
            <a:extLst>
              <a:ext uri="{FF2B5EF4-FFF2-40B4-BE49-F238E27FC236}">
                <a16:creationId xmlns:a16="http://schemas.microsoft.com/office/drawing/2014/main" id="{A076389E-4106-4BCC-BFB0-92C29BE44F4A}"/>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16.1: Describe Yalom’s therapeutic factors for group psychotherapy.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0179" name="Text Box 3">
            <a:extLst>
              <a:ext uri="{FF2B5EF4-FFF2-40B4-BE49-F238E27FC236}">
                <a16:creationId xmlns:a16="http://schemas.microsoft.com/office/drawing/2014/main" id="{FC4CE6DE-803F-E19E-3321-489309A10FD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230F5D7-6176-408C-AAF2-412192B604A4}" type="slidenum">
              <a:rPr lang="el-GR" altLang="pl-PL">
                <a:latin typeface="+mn-lt" charset="0"/>
                <a:cs typeface="+mn-ea" charset="0"/>
              </a:rPr>
              <a:pPr hangingPunct="1">
                <a:lnSpc>
                  <a:spcPct val="100000"/>
                </a:lnSpc>
                <a:buClrTx/>
                <a:buFontTx/>
                <a:buNone/>
              </a:pPr>
              <a:t>6</a:t>
            </a:fld>
            <a:endParaRPr lang="el-GR" altLang="pl-PL">
              <a:latin typeface="+mn-lt" charset="0"/>
              <a:cs typeface="+mn-e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24F9D9E5-8AC6-E9CB-3634-C9D17169CAB8}"/>
              </a:ext>
            </a:extLst>
          </p:cNvPr>
          <p:cNvSpPr>
            <a:spLocks noGrp="1" noChangeArrowheads="1"/>
          </p:cNvSpPr>
          <p:nvPr>
            <p:ph type="sldNum"/>
          </p:nvPr>
        </p:nvSpPr>
        <p:spPr>
          <a:ln/>
        </p:spPr>
        <p:txBody>
          <a:bodyPr/>
          <a:lstStyle/>
          <a:p>
            <a:fld id="{A58F38AC-0F9A-4BE3-90E6-F8F4F45EE4F8}" type="slidenum">
              <a:rPr lang="el-GR" altLang="pl-PL"/>
              <a:pPr/>
              <a:t>7</a:t>
            </a:fld>
            <a:endParaRPr lang="el-GR" altLang="pl-PL"/>
          </a:p>
        </p:txBody>
      </p:sp>
      <p:sp>
        <p:nvSpPr>
          <p:cNvPr id="51201" name="Rectangle 1">
            <a:extLst>
              <a:ext uri="{FF2B5EF4-FFF2-40B4-BE49-F238E27FC236}">
                <a16:creationId xmlns:a16="http://schemas.microsoft.com/office/drawing/2014/main" id="{2948E265-09E1-8C69-0254-A50438B06BB9}"/>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Text Box 2">
            <a:extLst>
              <a:ext uri="{FF2B5EF4-FFF2-40B4-BE49-F238E27FC236}">
                <a16:creationId xmlns:a16="http://schemas.microsoft.com/office/drawing/2014/main" id="{FF2CF301-D513-93E3-831B-A1AA2966A76A}"/>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16.1: Describe Yalom’s therapeutic factors for group psychotherapy.</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Social Microcosm: The relationship tendencies that characterize clients’ relationships with important people in their personal lives—romantic partners, friends, coworkers, children, siblings, and so on—will predictably characterize the relationships they form with their fellow group members.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The Here and Now: Rather than encouraging clients to talk about events that have happened in their lives outside the group, the group therapist steers clients toward examining the relationships among group members.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Experience and illumination of process: Yalom promotes two activities among group members to maximize the use of the here and now: interaction, and reflection/discussion of that interaction.</a:t>
            </a:r>
          </a:p>
        </p:txBody>
      </p:sp>
      <p:sp>
        <p:nvSpPr>
          <p:cNvPr id="51203" name="Text Box 3">
            <a:extLst>
              <a:ext uri="{FF2B5EF4-FFF2-40B4-BE49-F238E27FC236}">
                <a16:creationId xmlns:a16="http://schemas.microsoft.com/office/drawing/2014/main" id="{BE51303C-C03A-107D-65E7-DDF778BA6F5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0FAF9C7-B6DE-4966-BFCE-29732352EF4A}" type="slidenum">
              <a:rPr lang="el-GR" altLang="pl-PL">
                <a:latin typeface="+mn-lt" charset="0"/>
                <a:cs typeface="+mn-ea" charset="0"/>
              </a:rPr>
              <a:pPr hangingPunct="1">
                <a:lnSpc>
                  <a:spcPct val="100000"/>
                </a:lnSpc>
                <a:buClrTx/>
                <a:buFontTx/>
                <a:buNone/>
              </a:pPr>
              <a:t>7</a:t>
            </a:fld>
            <a:endParaRPr lang="el-GR" altLang="pl-PL">
              <a:latin typeface="+mn-lt" charset="0"/>
              <a:cs typeface="+mn-e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883AEC43-9928-DEA3-6A3C-591BC9C2D210}"/>
              </a:ext>
            </a:extLst>
          </p:cNvPr>
          <p:cNvSpPr>
            <a:spLocks noGrp="1" noChangeArrowheads="1"/>
          </p:cNvSpPr>
          <p:nvPr>
            <p:ph type="sldNum"/>
          </p:nvPr>
        </p:nvSpPr>
        <p:spPr>
          <a:ln/>
        </p:spPr>
        <p:txBody>
          <a:bodyPr/>
          <a:lstStyle/>
          <a:p>
            <a:fld id="{C856CB71-B7A3-4DAC-BEF1-973DDC935973}" type="slidenum">
              <a:rPr lang="el-GR" altLang="pl-PL"/>
              <a:pPr/>
              <a:t>8</a:t>
            </a:fld>
            <a:endParaRPr lang="el-GR" altLang="pl-PL"/>
          </a:p>
        </p:txBody>
      </p:sp>
      <p:sp>
        <p:nvSpPr>
          <p:cNvPr id="52225" name="Rectangle 1">
            <a:extLst>
              <a:ext uri="{FF2B5EF4-FFF2-40B4-BE49-F238E27FC236}">
                <a16:creationId xmlns:a16="http://schemas.microsoft.com/office/drawing/2014/main" id="{858545BA-0E12-84D7-D8DE-CBEC44B5DBBF}"/>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Text Box 2">
            <a:extLst>
              <a:ext uri="{FF2B5EF4-FFF2-40B4-BE49-F238E27FC236}">
                <a16:creationId xmlns:a16="http://schemas.microsoft.com/office/drawing/2014/main" id="{A1F51D36-4917-0AE8-CF4E-9C078CC089C7}"/>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16.2: Debate the ideal characteristics of a group therapy group (e.g., composition, cotherapists).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Open-enrollment groups: A strength of such groups is that at any given point in time, the group includes members at various stages of improvement.</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Closed-enrollment groups: All members start and finish therapy together, with no new members added during the process. In this type of group, cohesiveness can be easier to establish and maintain than in open-enrollment groups because of the stability of membership.</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Characteristics for nonselection of member: Include those that would interfere with the client’s ability to interact meaningfully with others and reflect on that interaction. Such characteristics often include psychosis, organic brain damage, acute crisis, and pragmatic issues such as travel or transportation that would interfere with regular attendance.</a:t>
            </a:r>
          </a:p>
        </p:txBody>
      </p:sp>
      <p:sp>
        <p:nvSpPr>
          <p:cNvPr id="52227" name="Text Box 3">
            <a:extLst>
              <a:ext uri="{FF2B5EF4-FFF2-40B4-BE49-F238E27FC236}">
                <a16:creationId xmlns:a16="http://schemas.microsoft.com/office/drawing/2014/main" id="{264301DD-B30F-C734-BF9E-8585E99DD1A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4D93783-BBE0-4AD7-96AC-31834DE7B032}" type="slidenum">
              <a:rPr lang="el-GR" altLang="pl-PL">
                <a:latin typeface="+mn-lt" charset="0"/>
                <a:cs typeface="+mn-ea" charset="0"/>
              </a:rPr>
              <a:pPr hangingPunct="1">
                <a:lnSpc>
                  <a:spcPct val="100000"/>
                </a:lnSpc>
                <a:buClrTx/>
                <a:buFontTx/>
                <a:buNone/>
              </a:pPr>
              <a:t>8</a:t>
            </a:fld>
            <a:endParaRPr lang="el-GR" altLang="pl-PL">
              <a:latin typeface="+mn-lt" charset="0"/>
              <a:cs typeface="+mn-ea"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0421DD6E-C2DF-8DBB-72FB-80787AF0A8C6}"/>
              </a:ext>
            </a:extLst>
          </p:cNvPr>
          <p:cNvSpPr>
            <a:spLocks noGrp="1" noChangeArrowheads="1"/>
          </p:cNvSpPr>
          <p:nvPr>
            <p:ph type="sldNum"/>
          </p:nvPr>
        </p:nvSpPr>
        <p:spPr>
          <a:ln/>
        </p:spPr>
        <p:txBody>
          <a:bodyPr/>
          <a:lstStyle/>
          <a:p>
            <a:fld id="{BBE406AE-475D-414C-B701-6EC4897A55BC}" type="slidenum">
              <a:rPr lang="el-GR" altLang="pl-PL"/>
              <a:pPr/>
              <a:t>9</a:t>
            </a:fld>
            <a:endParaRPr lang="el-GR" altLang="pl-PL"/>
          </a:p>
        </p:txBody>
      </p:sp>
      <p:sp>
        <p:nvSpPr>
          <p:cNvPr id="53249" name="Rectangle 1">
            <a:extLst>
              <a:ext uri="{FF2B5EF4-FFF2-40B4-BE49-F238E27FC236}">
                <a16:creationId xmlns:a16="http://schemas.microsoft.com/office/drawing/2014/main" id="{98301EC5-5D81-3CA3-E04C-09697BB48F51}"/>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Text Box 2">
            <a:extLst>
              <a:ext uri="{FF2B5EF4-FFF2-40B4-BE49-F238E27FC236}">
                <a16:creationId xmlns:a16="http://schemas.microsoft.com/office/drawing/2014/main" id="{A70D2948-C847-2D9E-A93D-F89F52EC6B71}"/>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16.2: Debate the ideal characteristics of a group therapy group (e.g., composition, cotherapists).</a:t>
            </a:r>
          </a:p>
          <a:p>
            <a:pPr marL="215900" indent="-198438"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To correct misconceptions and maximize therapeutic benefits: Some clients may mistakenly believe that group therapy is second-rate, that they will immediately be forced to disclose intimate personal details to strangers, or that interacting with other people with psychological problems will somehow worsen their own symptoms.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To behaviors that can maximize benefit, such as active participation and consistent, punctual attendance.</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Therapist assurance: In pregroup individual meetings, group therapists can assure clients that such notions are false and can provide realistic and encouraging data about how well their therapy works for most clients.</a:t>
            </a: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198438"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Client orientation: Group therapists can orient clients to the kinds of activities that will take place in group therapy and the behaviors that can maximize the benefit they receive, such as active participation and consistent, punctual attendance.</a:t>
            </a:r>
          </a:p>
        </p:txBody>
      </p:sp>
      <p:sp>
        <p:nvSpPr>
          <p:cNvPr id="53251" name="Text Box 3">
            <a:extLst>
              <a:ext uri="{FF2B5EF4-FFF2-40B4-BE49-F238E27FC236}">
                <a16:creationId xmlns:a16="http://schemas.microsoft.com/office/drawing/2014/main" id="{15A208D2-E605-7D62-DA12-1EF3852688B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1E101C1-84C4-4BB4-94BC-591BC7F71E9B}" type="slidenum">
              <a:rPr lang="el-GR" altLang="pl-PL">
                <a:latin typeface="+mn-lt" charset="0"/>
                <a:cs typeface="+mn-ea" charset="0"/>
              </a:rPr>
              <a:pPr hangingPunct="1">
                <a:lnSpc>
                  <a:spcPct val="100000"/>
                </a:lnSpc>
                <a:buClrTx/>
                <a:buFontTx/>
                <a:buNone/>
              </a:pPr>
              <a:t>9</a:t>
            </a:fld>
            <a:endParaRPr lang="el-GR" altLang="pl-PL">
              <a:latin typeface="+mn-lt" charset="0"/>
              <a:cs typeface="+mn-ea"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6">
            <a:extLst>
              <a:ext uri="{FF2B5EF4-FFF2-40B4-BE49-F238E27FC236}">
                <a16:creationId xmlns:a16="http://schemas.microsoft.com/office/drawing/2014/main" id="{43B54B91-BAC1-96EF-FE49-7220BE79EA1A}"/>
              </a:ext>
            </a:extLst>
          </p:cNvPr>
          <p:cNvSpPr>
            <a:spLocks noGrp="1" noChangeArrowheads="1"/>
          </p:cNvSpPr>
          <p:nvPr>
            <p:ph type="sldNum"/>
          </p:nvPr>
        </p:nvSpPr>
        <p:spPr>
          <a:ln/>
        </p:spPr>
        <p:txBody>
          <a:bodyPr/>
          <a:lstStyle/>
          <a:p>
            <a:fld id="{01BDBE8D-9491-4082-8178-1F764980F643}" type="slidenum">
              <a:rPr lang="el-GR" altLang="pl-PL"/>
              <a:pPr/>
              <a:t>10</a:t>
            </a:fld>
            <a:endParaRPr lang="el-GR" altLang="pl-PL"/>
          </a:p>
        </p:txBody>
      </p:sp>
      <p:sp>
        <p:nvSpPr>
          <p:cNvPr id="54273" name="Rectangle 1">
            <a:extLst>
              <a:ext uri="{FF2B5EF4-FFF2-40B4-BE49-F238E27FC236}">
                <a16:creationId xmlns:a16="http://schemas.microsoft.com/office/drawing/2014/main" id="{BDA84CAD-37F7-1B17-722C-862E7B648B52}"/>
              </a:ext>
            </a:extLst>
          </p:cNvPr>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FB6BB815-79D2-F4EC-DCC2-965703EF3A14}"/>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28600" indent="-211138"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16.2: Debate the ideal characteristics of a group therapy group (e.g., composition, cotherapists).</a:t>
            </a:r>
          </a:p>
          <a:p>
            <a:pPr marL="228600" indent="-211138"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a:latin typeface="+mn-lt" charset="0"/>
              <a:cs typeface="+mn-ea" charset="0"/>
            </a:endParaRPr>
          </a:p>
          <a:p>
            <a:pPr marL="228600" indent="-211138"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Predictable set of stages: These stages have been assigned a variety of different labels but they have quite similar meanings.</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Initial stage: Clients are cautious and concerned about whether they will be accepted into the group.</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Competitive stage: After they overcome initial concerns, clients move onto a second stage in which there is some competition or jockeying for position within the social pecking order.</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Cohesiveness stage: Members feel closely connected and trusting of one another, and the group sessions become more consistently productive as clients learn about and improve on their interpersonal skills.</a:t>
            </a:r>
          </a:p>
        </p:txBody>
      </p:sp>
      <p:sp>
        <p:nvSpPr>
          <p:cNvPr id="54275" name="Text Box 3">
            <a:extLst>
              <a:ext uri="{FF2B5EF4-FFF2-40B4-BE49-F238E27FC236}">
                <a16:creationId xmlns:a16="http://schemas.microsoft.com/office/drawing/2014/main" id="{A83F8B69-99E0-CD98-B43B-F390BDDE306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7BF771F-9FA1-4DB1-B977-F5D3CBFF83B1}" type="slidenum">
              <a:rPr lang="el-GR" altLang="pl-PL">
                <a:latin typeface="+mn-lt" charset="0"/>
                <a:cs typeface="+mn-ea" charset="0"/>
              </a:rPr>
              <a:pPr hangingPunct="1">
                <a:lnSpc>
                  <a:spcPct val="100000"/>
                </a:lnSpc>
                <a:buClrTx/>
                <a:buFontTx/>
                <a:buNone/>
              </a:pPr>
              <a:t>10</a:t>
            </a:fld>
            <a:endParaRPr lang="el-GR" altLang="pl-PL">
              <a:latin typeface="+mn-lt" charset="0"/>
              <a:cs typeface="+mn-e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01F7FC-D8BA-B351-A048-239C2CB88FA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pl-PL"/>
          </a:p>
        </p:txBody>
      </p:sp>
      <p:sp>
        <p:nvSpPr>
          <p:cNvPr id="3" name="Υπότιτλος 2">
            <a:extLst>
              <a:ext uri="{FF2B5EF4-FFF2-40B4-BE49-F238E27FC236}">
                <a16:creationId xmlns:a16="http://schemas.microsoft.com/office/drawing/2014/main" id="{C6917C1A-2046-CE81-0DCA-503E9AD6F5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pl-PL"/>
          </a:p>
        </p:txBody>
      </p:sp>
      <p:sp>
        <p:nvSpPr>
          <p:cNvPr id="4" name="Θέση ημερομηνίας 3">
            <a:extLst>
              <a:ext uri="{FF2B5EF4-FFF2-40B4-BE49-F238E27FC236}">
                <a16:creationId xmlns:a16="http://schemas.microsoft.com/office/drawing/2014/main" id="{16318761-9052-A30B-5609-C8CF6EA55762}"/>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CB5756B6-19B6-3654-F549-F9064561FE0F}"/>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C05B4A70-96B7-ED90-887D-C655CE5FDC54}"/>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96320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D16A9-25D3-ACB3-5E1B-56E4ADEDE525}"/>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5102991F-5434-2412-4A45-DA86241CB3A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47558E17-E779-4B50-0F72-129785EA2500}"/>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91DAEB4E-FEBE-D926-8DC1-6DCB62CD6997}"/>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258A63DF-BE3C-62F6-22AF-84E17AE14889}"/>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160544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7912916-CE74-806F-11D8-E43C95647BD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0FEAB67F-E302-E50B-6E75-367ED483AAC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B21C7CE0-9114-E729-E190-286B3AC30CDF}"/>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79E1BB22-A762-10D0-D1E7-25130418CC87}"/>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BF874D80-19EC-F15B-843D-7538CF7C7209}"/>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34762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43EDD2-CA8C-D258-E0D5-BA4721075E09}"/>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727B3A7D-18DF-1A59-A9C1-FAFAEE8F0EC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B677FC2D-023F-F0C6-5318-3A83BD6D13FA}"/>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F916D3FB-D79C-C87D-934A-CA79D65672E1}"/>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DF7B48EE-A392-02C0-BD96-DAB632A58937}"/>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98696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600B63-C6C9-15D3-DCA4-A5838765EEB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44D52A24-B0E6-D77F-6979-6EA20893FE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4B35D1A-A2EA-E4E7-DF6E-A675803BEC31}"/>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FAD05CE3-1837-13F6-EA31-D4835963DFE6}"/>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C1F47082-08F7-A918-1C79-8EA9FE7FBF35}"/>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322166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8E8162-7BB0-508B-2F81-605837301837}"/>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EDAC450F-183D-16EC-18EA-52CF81EB2A0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περιεχομένου 3">
            <a:extLst>
              <a:ext uri="{FF2B5EF4-FFF2-40B4-BE49-F238E27FC236}">
                <a16:creationId xmlns:a16="http://schemas.microsoft.com/office/drawing/2014/main" id="{C556CCF1-A0DD-DB55-7C7C-1F9F35C8F4E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ημερομηνίας 4">
            <a:extLst>
              <a:ext uri="{FF2B5EF4-FFF2-40B4-BE49-F238E27FC236}">
                <a16:creationId xmlns:a16="http://schemas.microsoft.com/office/drawing/2014/main" id="{F7AA4B0C-6C30-BDC8-E234-D4B16F31A8B7}"/>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6" name="Θέση υποσέλιδου 5">
            <a:extLst>
              <a:ext uri="{FF2B5EF4-FFF2-40B4-BE49-F238E27FC236}">
                <a16:creationId xmlns:a16="http://schemas.microsoft.com/office/drawing/2014/main" id="{5B91CB05-CEC4-1F7C-96AD-DCE35A95525E}"/>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4504CF28-3EF5-136B-B0BA-4214DD0BD5E4}"/>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99495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49FF7C-243A-16DE-B32A-CACD12AFD05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270B1762-B6C6-8FF5-7C30-6738454C5C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0AA7CA3-C1DD-71E5-4241-D373DBDA743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κειμένου 4">
            <a:extLst>
              <a:ext uri="{FF2B5EF4-FFF2-40B4-BE49-F238E27FC236}">
                <a16:creationId xmlns:a16="http://schemas.microsoft.com/office/drawing/2014/main" id="{D0F698D8-D86C-DA6F-88AB-0334DF0C7A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F5FF6CD-2B10-55C3-AA93-B9C1CE6B041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7" name="Θέση ημερομηνίας 6">
            <a:extLst>
              <a:ext uri="{FF2B5EF4-FFF2-40B4-BE49-F238E27FC236}">
                <a16:creationId xmlns:a16="http://schemas.microsoft.com/office/drawing/2014/main" id="{D187136E-7D78-3204-4808-450661780FD1}"/>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8" name="Θέση υποσέλιδου 7">
            <a:extLst>
              <a:ext uri="{FF2B5EF4-FFF2-40B4-BE49-F238E27FC236}">
                <a16:creationId xmlns:a16="http://schemas.microsoft.com/office/drawing/2014/main" id="{A978D8AD-733F-912E-C864-1F99ECFF473A}"/>
              </a:ext>
            </a:extLst>
          </p:cNvPr>
          <p:cNvSpPr>
            <a:spLocks noGrp="1"/>
          </p:cNvSpPr>
          <p:nvPr>
            <p:ph type="ftr" sz="quarter" idx="11"/>
          </p:nvPr>
        </p:nvSpPr>
        <p:spPr/>
        <p:txBody>
          <a:bodyPr/>
          <a:lstStyle/>
          <a:p>
            <a:endParaRPr lang="pl-PL"/>
          </a:p>
        </p:txBody>
      </p:sp>
      <p:sp>
        <p:nvSpPr>
          <p:cNvPr id="9" name="Θέση αριθμού διαφάνειας 8">
            <a:extLst>
              <a:ext uri="{FF2B5EF4-FFF2-40B4-BE49-F238E27FC236}">
                <a16:creationId xmlns:a16="http://schemas.microsoft.com/office/drawing/2014/main" id="{54B138E8-1689-DA54-BFE4-0E24873BED26}"/>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57370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AE35B-5C9E-2499-60D8-BE9FB49E33E5}"/>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ημερομηνίας 2">
            <a:extLst>
              <a:ext uri="{FF2B5EF4-FFF2-40B4-BE49-F238E27FC236}">
                <a16:creationId xmlns:a16="http://schemas.microsoft.com/office/drawing/2014/main" id="{9F6586EA-A748-9DF6-1F28-6E5C1113E793}"/>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4" name="Θέση υποσέλιδου 3">
            <a:extLst>
              <a:ext uri="{FF2B5EF4-FFF2-40B4-BE49-F238E27FC236}">
                <a16:creationId xmlns:a16="http://schemas.microsoft.com/office/drawing/2014/main" id="{BE3DAB70-D26C-C582-83E8-4A4066C000A1}"/>
              </a:ext>
            </a:extLst>
          </p:cNvPr>
          <p:cNvSpPr>
            <a:spLocks noGrp="1"/>
          </p:cNvSpPr>
          <p:nvPr>
            <p:ph type="ftr" sz="quarter" idx="11"/>
          </p:nvPr>
        </p:nvSpPr>
        <p:spPr/>
        <p:txBody>
          <a:bodyPr/>
          <a:lstStyle/>
          <a:p>
            <a:endParaRPr lang="pl-PL"/>
          </a:p>
        </p:txBody>
      </p:sp>
      <p:sp>
        <p:nvSpPr>
          <p:cNvPr id="5" name="Θέση αριθμού διαφάνειας 4">
            <a:extLst>
              <a:ext uri="{FF2B5EF4-FFF2-40B4-BE49-F238E27FC236}">
                <a16:creationId xmlns:a16="http://schemas.microsoft.com/office/drawing/2014/main" id="{879C72CF-738A-A352-849F-B1705EF26DED}"/>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07907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C2A7710-CEB5-7F0C-A20B-A1B208B05C6A}"/>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3" name="Θέση υποσέλιδου 2">
            <a:extLst>
              <a:ext uri="{FF2B5EF4-FFF2-40B4-BE49-F238E27FC236}">
                <a16:creationId xmlns:a16="http://schemas.microsoft.com/office/drawing/2014/main" id="{301968D6-6C74-70F3-2261-7810CEEF155E}"/>
              </a:ext>
            </a:extLst>
          </p:cNvPr>
          <p:cNvSpPr>
            <a:spLocks noGrp="1"/>
          </p:cNvSpPr>
          <p:nvPr>
            <p:ph type="ftr" sz="quarter" idx="11"/>
          </p:nvPr>
        </p:nvSpPr>
        <p:spPr/>
        <p:txBody>
          <a:bodyPr/>
          <a:lstStyle/>
          <a:p>
            <a:endParaRPr lang="pl-PL"/>
          </a:p>
        </p:txBody>
      </p:sp>
      <p:sp>
        <p:nvSpPr>
          <p:cNvPr id="4" name="Θέση αριθμού διαφάνειας 3">
            <a:extLst>
              <a:ext uri="{FF2B5EF4-FFF2-40B4-BE49-F238E27FC236}">
                <a16:creationId xmlns:a16="http://schemas.microsoft.com/office/drawing/2014/main" id="{46541CAD-CC1B-3903-C839-2456275C7455}"/>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6992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68CD68-2759-EBFD-1E27-54E831E5350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4D63135C-3F25-0180-8279-837A337A40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κειμένου 3">
            <a:extLst>
              <a:ext uri="{FF2B5EF4-FFF2-40B4-BE49-F238E27FC236}">
                <a16:creationId xmlns:a16="http://schemas.microsoft.com/office/drawing/2014/main" id="{2D1638A4-D706-830D-256F-965AE94321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3B068A-A29E-3415-736F-C507CDB7E020}"/>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6" name="Θέση υποσέλιδου 5">
            <a:extLst>
              <a:ext uri="{FF2B5EF4-FFF2-40B4-BE49-F238E27FC236}">
                <a16:creationId xmlns:a16="http://schemas.microsoft.com/office/drawing/2014/main" id="{67E7743F-817D-974C-B917-EA2141D03179}"/>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A90C9813-F89E-E5B7-65CC-4D8B0CBFCCAE}"/>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90221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4B815A-05DE-FDB1-929D-CF2A166143C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εικόνας 2">
            <a:extLst>
              <a:ext uri="{FF2B5EF4-FFF2-40B4-BE49-F238E27FC236}">
                <a16:creationId xmlns:a16="http://schemas.microsoft.com/office/drawing/2014/main" id="{3CD42EFF-A3AC-80F6-7DB8-D38D510F2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Θέση κειμένου 3">
            <a:extLst>
              <a:ext uri="{FF2B5EF4-FFF2-40B4-BE49-F238E27FC236}">
                <a16:creationId xmlns:a16="http://schemas.microsoft.com/office/drawing/2014/main" id="{CD9DACCE-C67D-18F1-45C3-E62F4EAE1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F708F5-63EA-5CB4-A6A0-894E9B170822}"/>
              </a:ext>
            </a:extLst>
          </p:cNvPr>
          <p:cNvSpPr>
            <a:spLocks noGrp="1"/>
          </p:cNvSpPr>
          <p:nvPr>
            <p:ph type="dt" sz="half" idx="10"/>
          </p:nvPr>
        </p:nvSpPr>
        <p:spPr/>
        <p:txBody>
          <a:bodyPr/>
          <a:lstStyle/>
          <a:p>
            <a:fld id="{340EDD70-58CF-4500-8FAE-9E618CDC7990}" type="datetimeFigureOut">
              <a:rPr lang="pl-PL" smtClean="0"/>
              <a:t>29.09.2023</a:t>
            </a:fld>
            <a:endParaRPr lang="pl-PL"/>
          </a:p>
        </p:txBody>
      </p:sp>
      <p:sp>
        <p:nvSpPr>
          <p:cNvPr id="6" name="Θέση υποσέλιδου 5">
            <a:extLst>
              <a:ext uri="{FF2B5EF4-FFF2-40B4-BE49-F238E27FC236}">
                <a16:creationId xmlns:a16="http://schemas.microsoft.com/office/drawing/2014/main" id="{DC01BBEA-FBCE-6457-EAEA-DE9C5099C2DD}"/>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A9828F02-9983-02CE-612A-2B9AC9FE34F7}"/>
              </a:ext>
            </a:extLst>
          </p:cNvPr>
          <p:cNvSpPr>
            <a:spLocks noGrp="1"/>
          </p:cNvSpPr>
          <p:nvPr>
            <p:ph type="sldNum" sz="quarter" idx="12"/>
          </p:nvPr>
        </p:nvSpPr>
        <p:spPr/>
        <p:txBody>
          <a:bodyPr/>
          <a:lstStyle/>
          <a:p>
            <a:fld id="{734A5CB8-C50C-41CC-ACD6-5A07CDC8DFB1}" type="slidenum">
              <a:rPr lang="pl-PL" smtClean="0"/>
              <a:t>‹#›</a:t>
            </a:fld>
            <a:endParaRPr lang="pl-PL"/>
          </a:p>
        </p:txBody>
      </p:sp>
    </p:spTree>
    <p:extLst>
      <p:ext uri="{BB962C8B-B14F-4D97-AF65-F5344CB8AC3E}">
        <p14:creationId xmlns:p14="http://schemas.microsoft.com/office/powerpoint/2010/main" val="279490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6772962-8334-C1BE-547D-59A0F47646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6D06B0F3-0A7B-E3BF-5C23-F99E1D51CF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428B39CC-4B9E-C498-9776-920DE74CAE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EDD70-58CF-4500-8FAE-9E618CDC7990}" type="datetimeFigureOut">
              <a:rPr lang="pl-PL" smtClean="0"/>
              <a:t>29.09.2023</a:t>
            </a:fld>
            <a:endParaRPr lang="pl-PL"/>
          </a:p>
        </p:txBody>
      </p:sp>
      <p:sp>
        <p:nvSpPr>
          <p:cNvPr id="5" name="Θέση υποσέλιδου 4">
            <a:extLst>
              <a:ext uri="{FF2B5EF4-FFF2-40B4-BE49-F238E27FC236}">
                <a16:creationId xmlns:a16="http://schemas.microsoft.com/office/drawing/2014/main" id="{47958B52-2A2F-634C-0C84-CEEFB4F3B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Θέση αριθμού διαφάνειας 5">
            <a:extLst>
              <a:ext uri="{FF2B5EF4-FFF2-40B4-BE49-F238E27FC236}">
                <a16:creationId xmlns:a16="http://schemas.microsoft.com/office/drawing/2014/main" id="{A4B768FA-5266-E3F1-0864-11BBC8602B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A5CB8-C50C-41CC-ACD6-5A07CDC8DFB1}" type="slidenum">
              <a:rPr lang="pl-PL" smtClean="0"/>
              <a:t>‹#›</a:t>
            </a:fld>
            <a:endParaRPr lang="pl-PL"/>
          </a:p>
        </p:txBody>
      </p:sp>
    </p:spTree>
    <p:extLst>
      <p:ext uri="{BB962C8B-B14F-4D97-AF65-F5344CB8AC3E}">
        <p14:creationId xmlns:p14="http://schemas.microsoft.com/office/powerpoint/2010/main" val="3563066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532D38-161E-2EA0-4A7F-8C8E98857FFF}"/>
              </a:ext>
            </a:extLst>
          </p:cNvPr>
          <p:cNvSpPr>
            <a:spLocks noGrp="1"/>
          </p:cNvSpPr>
          <p:nvPr>
            <p:ph type="ctrTitle"/>
          </p:nvPr>
        </p:nvSpPr>
        <p:spPr/>
        <p:txBody>
          <a:bodyPr/>
          <a:lstStyle/>
          <a:p>
            <a:r>
              <a:rPr lang="el-GR" dirty="0"/>
              <a:t>Ομαδική θεραπεία και θεραπεία οικογένειας</a:t>
            </a:r>
            <a:endParaRPr lang="pl-PL" dirty="0"/>
          </a:p>
        </p:txBody>
      </p:sp>
      <p:sp>
        <p:nvSpPr>
          <p:cNvPr id="3" name="Υπότιτλος 2">
            <a:extLst>
              <a:ext uri="{FF2B5EF4-FFF2-40B4-BE49-F238E27FC236}">
                <a16:creationId xmlns:a16="http://schemas.microsoft.com/office/drawing/2014/main" id="{FE28AAF2-DF36-6728-8F39-59F380181DD4}"/>
              </a:ext>
            </a:extLst>
          </p:cNvPr>
          <p:cNvSpPr>
            <a:spLocks noGrp="1"/>
          </p:cNvSpPr>
          <p:nvPr>
            <p:ph type="subTitle" idx="1"/>
          </p:nvPr>
        </p:nvSpPr>
        <p:spPr/>
        <p:txBody>
          <a:bodyPr/>
          <a:lstStyle/>
          <a:p>
            <a:r>
              <a:rPr lang="el-GR" dirty="0"/>
              <a:t>Κατερίνα Φλωρά</a:t>
            </a:r>
          </a:p>
          <a:p>
            <a:endParaRPr lang="el-GR" dirty="0"/>
          </a:p>
          <a:p>
            <a:r>
              <a:rPr lang="el-GR" dirty="0"/>
              <a:t>Κλινική Ψυχολογία ΙΙ</a:t>
            </a:r>
            <a:endParaRPr lang="pl-PL" dirty="0"/>
          </a:p>
        </p:txBody>
      </p:sp>
    </p:spTree>
    <p:extLst>
      <p:ext uri="{BB962C8B-B14F-4D97-AF65-F5344CB8AC3E}">
        <p14:creationId xmlns:p14="http://schemas.microsoft.com/office/powerpoint/2010/main" val="150312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41FABF94-1366-5F52-5BEF-70635346875F}"/>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(9 από 15)</a:t>
            </a:r>
          </a:p>
        </p:txBody>
      </p:sp>
      <p:sp>
        <p:nvSpPr>
          <p:cNvPr id="15362" name="Text Box 2">
            <a:extLst>
              <a:ext uri="{FF2B5EF4-FFF2-40B4-BE49-F238E27FC236}">
                <a16:creationId xmlns:a16="http://schemas.microsoft.com/office/drawing/2014/main" id="{3CFF0FDB-F900-FFC0-A9F8-3FC08274028B}"/>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Πρακτικά θέματα στην ομαδική θεραπεία: Αναπτυξιακά στάδια των ομάδων θεραπείας</a:t>
            </a:r>
          </a:p>
          <a:p>
            <a:pPr marL="330200" indent="-312738">
              <a:spcBef>
                <a:spcPts val="638"/>
              </a:spcBef>
              <a:spcAft>
                <a:spcPts val="1425"/>
              </a:spcAft>
              <a:buSzPct val="45000"/>
              <a:buFont typeface="Symbol" panose="05050102010706020507" pitchFamily="18" charset="2"/>
              <a:buChar char=""/>
            </a:pPr>
            <a:r>
              <a:rPr lang="en-US" altLang="pl-PL" sz="3200"/>
              <a:t> Προβλέψιμη σειρά σταδίων </a:t>
            </a:r>
          </a:p>
          <a:p>
            <a:pPr lvl="1">
              <a:spcBef>
                <a:spcPts val="638"/>
              </a:spcBef>
              <a:spcAft>
                <a:spcPts val="1425"/>
              </a:spcAft>
              <a:buFont typeface="Times New Roman" panose="02020603050405020304" pitchFamily="18" charset="0"/>
              <a:buChar char="–"/>
            </a:pPr>
            <a:r>
              <a:rPr lang="en-US" altLang="pl-PL" sz="2800"/>
              <a:t>Αρχικό στάδιο</a:t>
            </a:r>
          </a:p>
          <a:p>
            <a:pPr lvl="1">
              <a:spcBef>
                <a:spcPts val="638"/>
              </a:spcBef>
              <a:spcAft>
                <a:spcPts val="1425"/>
              </a:spcAft>
              <a:buFont typeface="Times New Roman" panose="02020603050405020304" pitchFamily="18" charset="0"/>
              <a:buChar char="–"/>
            </a:pPr>
            <a:r>
              <a:rPr lang="en-US" altLang="pl-PL" sz="2800"/>
              <a:t>Ανταγωνιστικό στάδιο</a:t>
            </a:r>
          </a:p>
          <a:p>
            <a:pPr lvl="1">
              <a:spcBef>
                <a:spcPts val="638"/>
              </a:spcBef>
              <a:spcAft>
                <a:spcPts val="1425"/>
              </a:spcAft>
              <a:buFont typeface="Times New Roman" panose="02020603050405020304" pitchFamily="18" charset="0"/>
              <a:buChar char="–"/>
            </a:pPr>
            <a:r>
              <a:rPr lang="en-US" altLang="pl-PL" sz="2800"/>
              <a:t>Στάδιο συνοχής</a:t>
            </a:r>
          </a:p>
        </p:txBody>
      </p:sp>
      <p:sp>
        <p:nvSpPr>
          <p:cNvPr id="15363" name="Text Box 3">
            <a:extLst>
              <a:ext uri="{FF2B5EF4-FFF2-40B4-BE49-F238E27FC236}">
                <a16:creationId xmlns:a16="http://schemas.microsoft.com/office/drawing/2014/main" id="{4BB4C62F-17B4-AFDE-69F0-BA8D6595954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3C7CE45-5DF3-46F7-9326-072ADCDF86B8}" type="slidenum">
              <a:rPr lang="el-GR" altLang="pl-PL">
                <a:cs typeface="Arial" panose="020B0604020202020204" pitchFamily="34" charset="0"/>
              </a:rPr>
              <a:pPr hangingPunct="1">
                <a:lnSpc>
                  <a:spcPct val="100000"/>
                </a:lnSpc>
                <a:buClrTx/>
                <a:buFontTx/>
                <a:buNone/>
              </a:pPr>
              <a:t>10</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924563C3-3224-DBBD-4EC5-789B5FBB812B}"/>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(10 από 15)</a:t>
            </a:r>
          </a:p>
        </p:txBody>
      </p:sp>
      <p:sp>
        <p:nvSpPr>
          <p:cNvPr id="16386" name="Text Box 2">
            <a:extLst>
              <a:ext uri="{FF2B5EF4-FFF2-40B4-BE49-F238E27FC236}">
                <a16:creationId xmlns:a16="http://schemas.microsoft.com/office/drawing/2014/main" id="{825EBFA1-D336-7A76-30EC-C5437D4BB06E}"/>
              </a:ext>
            </a:extLst>
          </p:cNvPr>
          <p:cNvSpPr txBox="1">
            <a:spLocks noChangeArrowheads="1"/>
          </p:cNvSpPr>
          <p:nvPr/>
        </p:nvSpPr>
        <p:spPr bwMode="auto">
          <a:xfrm>
            <a:off x="1981200" y="1800225"/>
            <a:ext cx="8229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Πρακτικά θέματα στην ομαδική θεραπεία: Συνθεραπευτές</a:t>
            </a:r>
          </a:p>
          <a:p>
            <a:pPr marL="327025" indent="-309563">
              <a:spcBef>
                <a:spcPts val="638"/>
              </a:spcBef>
              <a:spcAft>
                <a:spcPts val="1425"/>
              </a:spcAft>
              <a:buSzPct val="45000"/>
              <a:buFont typeface="Arial" panose="020B0604020202020204" pitchFamily="34" charset="0"/>
              <a:buChar char="•"/>
            </a:pPr>
            <a:r>
              <a:rPr lang="en-US" altLang="pl-PL" sz="3200"/>
              <a:t>Πλεονεκτήματα</a:t>
            </a:r>
          </a:p>
          <a:p>
            <a:pPr lvl="1">
              <a:spcBef>
                <a:spcPts val="563"/>
              </a:spcBef>
              <a:spcAft>
                <a:spcPts val="1425"/>
              </a:spcAft>
              <a:buSzPct val="75000"/>
              <a:buFont typeface="Arial" panose="020B0604020202020204" pitchFamily="34" charset="0"/>
              <a:buChar char="–"/>
            </a:pPr>
            <a:r>
              <a:rPr lang="en-US" altLang="pl-PL" sz="2800"/>
              <a:t>Ένα δεύτερο ζεύγος ματιών και αυτιών για τη λεκτική και μη λεκτική επικοινωνία</a:t>
            </a:r>
          </a:p>
          <a:p>
            <a:pPr lvl="1">
              <a:spcBef>
                <a:spcPts val="563"/>
              </a:spcBef>
              <a:spcAft>
                <a:spcPts val="1425"/>
              </a:spcAft>
              <a:buSzPct val="75000"/>
              <a:buFont typeface="Arial" panose="020B0604020202020204" pitchFamily="34" charset="0"/>
              <a:buChar char="–"/>
            </a:pPr>
            <a:r>
              <a:rPr lang="en-US" altLang="pl-PL" sz="2800"/>
              <a:t>Ένα πρότυπο σχέσεων συνεργασίας</a:t>
            </a:r>
          </a:p>
          <a:p>
            <a:pPr lvl="1">
              <a:spcBef>
                <a:spcPts val="563"/>
              </a:spcBef>
              <a:spcAft>
                <a:spcPts val="1425"/>
              </a:spcAft>
              <a:buSzPct val="75000"/>
              <a:buFont typeface="Arial" panose="020B0604020202020204" pitchFamily="34" charset="0"/>
              <a:buChar char="–"/>
            </a:pPr>
            <a:r>
              <a:rPr lang="en-US" altLang="pl-PL" sz="2800"/>
              <a:t>Ανακεφαλαίωση της ομάδας των μελών της οικογένειας</a:t>
            </a:r>
          </a:p>
        </p:txBody>
      </p:sp>
      <p:sp>
        <p:nvSpPr>
          <p:cNvPr id="16387" name="Text Box 3">
            <a:extLst>
              <a:ext uri="{FF2B5EF4-FFF2-40B4-BE49-F238E27FC236}">
                <a16:creationId xmlns:a16="http://schemas.microsoft.com/office/drawing/2014/main" id="{DC419379-9154-6F9D-32D7-662ED0C28FE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DF142B3-8EAD-4ABB-A38B-32A52160CE20}" type="slidenum">
              <a:rPr lang="el-GR" altLang="pl-PL">
                <a:cs typeface="Arial" panose="020B0604020202020204" pitchFamily="34" charset="0"/>
              </a:rPr>
              <a:pPr hangingPunct="1">
                <a:lnSpc>
                  <a:spcPct val="100000"/>
                </a:lnSpc>
                <a:buClrTx/>
                <a:buFontTx/>
                <a:buNone/>
              </a:pPr>
              <a:t>11</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81775ECF-3F93-1A77-503F-8B2E3C23ECB9}"/>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(11 από 15)</a:t>
            </a:r>
          </a:p>
        </p:txBody>
      </p:sp>
      <p:sp>
        <p:nvSpPr>
          <p:cNvPr id="17410" name="Text Box 2">
            <a:extLst>
              <a:ext uri="{FF2B5EF4-FFF2-40B4-BE49-F238E27FC236}">
                <a16:creationId xmlns:a16="http://schemas.microsoft.com/office/drawing/2014/main" id="{0D6377C5-F4F6-16B9-8E57-2464C7DA1B63}"/>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Πρακτικά θέματα στην ομαδική θεραπεία: Συνθεραπευτές</a:t>
            </a:r>
          </a:p>
          <a:p>
            <a:pPr marL="327025" indent="-309563">
              <a:spcBef>
                <a:spcPts val="638"/>
              </a:spcBef>
              <a:spcAft>
                <a:spcPts val="1425"/>
              </a:spcAft>
              <a:buSzPct val="45000"/>
              <a:buFont typeface="Arial" panose="020B0604020202020204" pitchFamily="34" charset="0"/>
              <a:buChar char="•"/>
            </a:pPr>
            <a:r>
              <a:rPr lang="en-US" altLang="pl-PL" sz="3200"/>
              <a:t>Οι πιθανές παγίδες περιλαμβάνουν </a:t>
            </a:r>
          </a:p>
          <a:p>
            <a:pPr lvl="1">
              <a:spcBef>
                <a:spcPts val="563"/>
              </a:spcBef>
              <a:spcAft>
                <a:spcPts val="1425"/>
              </a:spcAft>
              <a:buSzPct val="75000"/>
              <a:buFont typeface="Arial" panose="020B0604020202020204" pitchFamily="34" charset="0"/>
              <a:buChar char="–"/>
            </a:pPr>
            <a:r>
              <a:rPr lang="en-US" altLang="pl-PL" sz="2800"/>
              <a:t>Μη συμβατούς θεραπευτικούς προσανατολισμούς των συνθεραπευτών      και διαφορετικό θεραπευτικό ύφος</a:t>
            </a:r>
          </a:p>
          <a:p>
            <a:pPr>
              <a:spcAft>
                <a:spcPts val="1425"/>
              </a:spcAft>
            </a:pPr>
            <a:endParaRPr lang="en-US" altLang="pl-PL" sz="2800"/>
          </a:p>
          <a:p>
            <a:pPr>
              <a:spcAft>
                <a:spcPts val="1425"/>
              </a:spcAft>
            </a:pPr>
            <a:endParaRPr lang="en-US" altLang="pl-PL" sz="2800"/>
          </a:p>
        </p:txBody>
      </p:sp>
      <p:sp>
        <p:nvSpPr>
          <p:cNvPr id="17411" name="Text Box 3">
            <a:extLst>
              <a:ext uri="{FF2B5EF4-FFF2-40B4-BE49-F238E27FC236}">
                <a16:creationId xmlns:a16="http://schemas.microsoft.com/office/drawing/2014/main" id="{EB635DBD-34B4-9103-814E-1FF83E58F96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DB1E240-88DE-408C-88EA-8607289F04CE}" type="slidenum">
              <a:rPr lang="el-GR" altLang="pl-PL">
                <a:cs typeface="Arial" panose="020B0604020202020204" pitchFamily="34" charset="0"/>
              </a:rPr>
              <a:pPr hangingPunct="1">
                <a:lnSpc>
                  <a:spcPct val="100000"/>
                </a:lnSpc>
                <a:buClrTx/>
                <a:buFontTx/>
                <a:buNone/>
              </a:pPr>
              <a:t>12</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334B52C4-13E5-B908-2700-F1C0BCD27004}"/>
              </a:ext>
            </a:extLst>
          </p:cNvPr>
          <p:cNvSpPr>
            <a:spLocks noGrp="1" noChangeArrowheads="1"/>
          </p:cNvSpPr>
          <p:nvPr>
            <p:ph type="title" idx="4294967295"/>
          </p:nvPr>
        </p:nvSpPr>
        <p:spPr>
          <a:xfrm>
            <a:off x="1981200" y="720726"/>
            <a:ext cx="8229600" cy="12604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(12 από 15)</a:t>
            </a:r>
          </a:p>
        </p:txBody>
      </p:sp>
      <p:sp>
        <p:nvSpPr>
          <p:cNvPr id="18434" name="Text Box 2">
            <a:extLst>
              <a:ext uri="{FF2B5EF4-FFF2-40B4-BE49-F238E27FC236}">
                <a16:creationId xmlns:a16="http://schemas.microsoft.com/office/drawing/2014/main" id="{AA97DCAF-ED72-6D8D-185B-32DDCEA6333C}"/>
              </a:ext>
            </a:extLst>
          </p:cNvPr>
          <p:cNvSpPr txBox="1">
            <a:spLocks noChangeArrowheads="1"/>
          </p:cNvSpPr>
          <p:nvPr/>
        </p:nvSpPr>
        <p:spPr bwMode="auto">
          <a:xfrm>
            <a:off x="1981200" y="1584325"/>
            <a:ext cx="8229600" cy="454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Πρακτικά θέματα στην ομαδική θεραπεία: Κοινωνικές επαφές μεταξύ θεραπευομένων</a:t>
            </a:r>
          </a:p>
          <a:p>
            <a:pPr marL="327025" indent="-309563">
              <a:spcBef>
                <a:spcPts val="638"/>
              </a:spcBef>
              <a:spcAft>
                <a:spcPts val="1425"/>
              </a:spcAft>
              <a:buSzPct val="45000"/>
              <a:buFont typeface="Arial" panose="020B0604020202020204" pitchFamily="34" charset="0"/>
              <a:buChar char="•"/>
            </a:pPr>
            <a:r>
              <a:rPr lang="en-US" altLang="pl-PL" sz="2600"/>
              <a:t>Αρνητικές συνέπειες των κοινωνικών επαφών εκτός ομάδας</a:t>
            </a:r>
          </a:p>
          <a:p>
            <a:pPr lvl="1">
              <a:spcBef>
                <a:spcPts val="563"/>
              </a:spcBef>
              <a:spcAft>
                <a:spcPts val="1425"/>
              </a:spcAft>
              <a:buSzPct val="75000"/>
              <a:buFont typeface="Arial" panose="020B0604020202020204" pitchFamily="34" charset="0"/>
              <a:buChar char="–"/>
            </a:pPr>
            <a:r>
              <a:rPr lang="en-US" altLang="pl-PL" sz="2200"/>
              <a:t>Mεγαλύτερη αφοσίωση στη φιλία παρά στην ομάδα </a:t>
            </a:r>
          </a:p>
          <a:p>
            <a:pPr lvl="1">
              <a:spcBef>
                <a:spcPts val="563"/>
              </a:spcBef>
              <a:spcAft>
                <a:spcPts val="1425"/>
              </a:spcAft>
              <a:buSzPct val="75000"/>
              <a:buFont typeface="Arial" panose="020B0604020202020204" pitchFamily="34" charset="0"/>
              <a:buChar char="–"/>
            </a:pPr>
            <a:r>
              <a:rPr lang="en-US" altLang="pl-PL" sz="2200"/>
              <a:t>Ενδέχεται να γίνουν θεατές της ομαδικής διαδικασίας αντί να συμμετέχουν ενεργά σε αυτήν</a:t>
            </a:r>
          </a:p>
          <a:p>
            <a:pPr lvl="1">
              <a:spcBef>
                <a:spcPts val="563"/>
              </a:spcBef>
              <a:spcAft>
                <a:spcPts val="1425"/>
              </a:spcAft>
              <a:buSzPct val="75000"/>
              <a:buFont typeface="Arial" panose="020B0604020202020204" pitchFamily="34" charset="0"/>
              <a:buChar char="–"/>
            </a:pPr>
            <a:r>
              <a:rPr lang="en-US" altLang="pl-PL" sz="2200"/>
              <a:t>Η αποκλειστικότητα της σχέσης τους μπορεί να κάνει άλλα μέλη να αισθανθούν “αποκλεισμένα</a:t>
            </a:r>
            <a:r>
              <a:rPr lang="en-US" altLang="pl-PL" sz="2400"/>
              <a:t>”</a:t>
            </a:r>
          </a:p>
        </p:txBody>
      </p:sp>
      <p:sp>
        <p:nvSpPr>
          <p:cNvPr id="18435" name="Text Box 3">
            <a:extLst>
              <a:ext uri="{FF2B5EF4-FFF2-40B4-BE49-F238E27FC236}">
                <a16:creationId xmlns:a16="http://schemas.microsoft.com/office/drawing/2014/main" id="{F96DE452-7338-484B-1767-244723F1189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67B77FC-B817-419E-A33E-9A52A31671C7}" type="slidenum">
              <a:rPr lang="el-GR" altLang="pl-PL">
                <a:cs typeface="Arial" panose="020B0604020202020204" pitchFamily="34" charset="0"/>
              </a:rPr>
              <a:pPr hangingPunct="1">
                <a:lnSpc>
                  <a:spcPct val="100000"/>
                </a:lnSpc>
                <a:buClrTx/>
                <a:buFontTx/>
                <a:buNone/>
              </a:pPr>
              <a:t>13</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3BEDFF6C-786F-C48B-B1B8-D71C21E8B261}"/>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(13 από 15)</a:t>
            </a:r>
          </a:p>
        </p:txBody>
      </p:sp>
      <p:sp>
        <p:nvSpPr>
          <p:cNvPr id="19458" name="Text Box 2">
            <a:extLst>
              <a:ext uri="{FF2B5EF4-FFF2-40B4-BE49-F238E27FC236}">
                <a16:creationId xmlns:a16="http://schemas.microsoft.com/office/drawing/2014/main" id="{D05CC066-7185-FEB9-5BD4-FF3AD5714E11}"/>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Πρακτικά θέματα στην ομαδική θεραπεία: Κοινωνικές επαφές μεταξύ θεραπευομένων</a:t>
            </a:r>
          </a:p>
          <a:p>
            <a:pPr marL="327025" indent="-309563">
              <a:spcBef>
                <a:spcPts val="638"/>
              </a:spcBef>
              <a:spcAft>
                <a:spcPts val="1425"/>
              </a:spcAft>
              <a:buSzPct val="45000"/>
              <a:buFont typeface="Arial" panose="020B0604020202020204" pitchFamily="34" charset="0"/>
              <a:buChar char="•"/>
            </a:pPr>
            <a:r>
              <a:rPr lang="en-US" altLang="pl-PL" sz="3200"/>
              <a:t>Θετικά αποτελέσματα</a:t>
            </a:r>
          </a:p>
          <a:p>
            <a:pPr lvl="1">
              <a:spcBef>
                <a:spcPts val="563"/>
              </a:spcBef>
              <a:spcAft>
                <a:spcPts val="1425"/>
              </a:spcAft>
              <a:buSzPct val="75000"/>
              <a:buFont typeface="Arial" panose="020B0604020202020204" pitchFamily="34" charset="0"/>
              <a:buChar char="–"/>
            </a:pPr>
            <a:r>
              <a:rPr lang="en-US" altLang="pl-PL" sz="2800"/>
              <a:t>Μπορεί να παρέχουν σημαντικό υλικό για τις θεραπευτικές συνεδρίες</a:t>
            </a:r>
          </a:p>
        </p:txBody>
      </p:sp>
      <p:sp>
        <p:nvSpPr>
          <p:cNvPr id="19459" name="Text Box 3">
            <a:extLst>
              <a:ext uri="{FF2B5EF4-FFF2-40B4-BE49-F238E27FC236}">
                <a16:creationId xmlns:a16="http://schemas.microsoft.com/office/drawing/2014/main" id="{01900010-5954-E575-72E3-49E1FF20E430}"/>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E419830-623C-438E-BB68-ACA6B130B46B}" type="slidenum">
              <a:rPr lang="el-GR" altLang="pl-PL">
                <a:cs typeface="Arial" panose="020B0604020202020204" pitchFamily="34" charset="0"/>
              </a:rPr>
              <a:pPr hangingPunct="1">
                <a:lnSpc>
                  <a:spcPct val="100000"/>
                </a:lnSpc>
                <a:buClrTx/>
                <a:buFontTx/>
                <a:buNone/>
              </a:pPr>
              <a:t>14</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B524A1CC-F903-5C60-0DAB-12D4C39DFDFA}"/>
              </a:ext>
            </a:extLst>
          </p:cNvPr>
          <p:cNvSpPr>
            <a:spLocks noGrp="1" noChangeArrowheads="1"/>
          </p:cNvSpPr>
          <p:nvPr>
            <p:ph type="title" idx="4294967295"/>
          </p:nvPr>
        </p:nvSpPr>
        <p:spPr>
          <a:xfrm>
            <a:off x="1981200" y="576264"/>
            <a:ext cx="8229600" cy="7207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(14 από 15)</a:t>
            </a:r>
          </a:p>
        </p:txBody>
      </p:sp>
      <p:sp>
        <p:nvSpPr>
          <p:cNvPr id="20482" name="Text Box 2">
            <a:extLst>
              <a:ext uri="{FF2B5EF4-FFF2-40B4-BE49-F238E27FC236}">
                <a16:creationId xmlns:a16="http://schemas.microsoft.com/office/drawing/2014/main" id="{35C23523-C6D1-3515-1409-E56E13A37DBD}"/>
              </a:ext>
            </a:extLst>
          </p:cNvPr>
          <p:cNvSpPr txBox="1">
            <a:spLocks noChangeArrowheads="1"/>
          </p:cNvSpPr>
          <p:nvPr/>
        </p:nvSpPr>
        <p:spPr bwMode="auto">
          <a:xfrm>
            <a:off x="1981200" y="1295401"/>
            <a:ext cx="8229600" cy="4843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3150" indent="-61595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Ζητήματα ηθικής και δεοντολογίας στην ομαδική θεραπεία: Εχεμύθεια</a:t>
            </a:r>
          </a:p>
          <a:p>
            <a:pPr marL="331788" indent="-314325">
              <a:spcBef>
                <a:spcPts val="638"/>
              </a:spcBef>
              <a:spcAft>
                <a:spcPts val="1425"/>
              </a:spcAft>
              <a:buSzPct val="45000"/>
              <a:buFont typeface="Symbol" panose="05050102010706020507" pitchFamily="18" charset="2"/>
              <a:buChar char=""/>
            </a:pPr>
            <a:r>
              <a:rPr lang="en-US" altLang="pl-PL" sz="2200"/>
              <a:t> Πιθανότητα παραβίασης της εχεμύθειας από άλλα μέλη της ομάδας</a:t>
            </a:r>
          </a:p>
          <a:p>
            <a:pPr marL="331788" indent="-314325">
              <a:spcBef>
                <a:spcPts val="638"/>
              </a:spcBef>
              <a:spcAft>
                <a:spcPts val="1425"/>
              </a:spcAft>
              <a:buSzPct val="45000"/>
              <a:buFont typeface="Symbol" panose="05050102010706020507" pitchFamily="18" charset="2"/>
              <a:buChar char=""/>
            </a:pPr>
            <a:r>
              <a:rPr lang="en-US" altLang="pl-PL" sz="2200"/>
              <a:t> Προληπτικές ενέργειες των θεραπευτών</a:t>
            </a:r>
          </a:p>
          <a:p>
            <a:pPr lvl="1">
              <a:spcBef>
                <a:spcPts val="638"/>
              </a:spcBef>
              <a:spcAft>
                <a:spcPts val="1425"/>
              </a:spcAft>
              <a:buFont typeface="Times New Roman" panose="02020603050405020304" pitchFamily="18" charset="0"/>
              <a:buChar char="–"/>
            </a:pPr>
            <a:r>
              <a:rPr lang="en-US" altLang="pl-PL" sz="2000"/>
              <a:t>Ζητούν από τους θεραπευόμενους να δεσμευτούν για την τήρηση του απόρρητου στη φάση της προετοιμασίας </a:t>
            </a:r>
          </a:p>
          <a:p>
            <a:pPr lvl="1">
              <a:spcBef>
                <a:spcPts val="638"/>
              </a:spcBef>
              <a:spcAft>
                <a:spcPts val="1425"/>
              </a:spcAft>
              <a:buFont typeface="Times New Roman" panose="02020603050405020304" pitchFamily="18" charset="0"/>
              <a:buChar char="–"/>
            </a:pPr>
            <a:r>
              <a:rPr lang="en-US" altLang="pl-PL" sz="2000"/>
              <a:t>Eπίδειξη άψογης συμπεριφοράς σχετικά με την εχεμύθεια </a:t>
            </a:r>
          </a:p>
          <a:p>
            <a:pPr lvl="1">
              <a:spcBef>
                <a:spcPts val="638"/>
              </a:spcBef>
              <a:spcAft>
                <a:spcPts val="1425"/>
              </a:spcAft>
              <a:buFont typeface="Times New Roman" panose="02020603050405020304" pitchFamily="18" charset="0"/>
              <a:buChar char="–"/>
            </a:pPr>
            <a:r>
              <a:rPr lang="en-US" altLang="pl-PL" sz="2000"/>
              <a:t>Συχνές υπενθυμίσεις σχετικά με την εχεμύθεια</a:t>
            </a:r>
          </a:p>
          <a:p>
            <a:pPr lvl="1">
              <a:spcBef>
                <a:spcPts val="638"/>
              </a:spcBef>
              <a:spcAft>
                <a:spcPts val="1425"/>
              </a:spcAft>
              <a:buFont typeface="Times New Roman" panose="02020603050405020304" pitchFamily="18" charset="0"/>
              <a:buChar char="–"/>
            </a:pPr>
            <a:r>
              <a:rPr lang="en-US" altLang="pl-PL" sz="2000"/>
              <a:t>Συζήτηση σε περίπτωση που λάβουν χώρα παραβιάσεις της εχεμύθειας</a:t>
            </a:r>
          </a:p>
        </p:txBody>
      </p:sp>
      <p:sp>
        <p:nvSpPr>
          <p:cNvPr id="20483" name="Text Box 3">
            <a:extLst>
              <a:ext uri="{FF2B5EF4-FFF2-40B4-BE49-F238E27FC236}">
                <a16:creationId xmlns:a16="http://schemas.microsoft.com/office/drawing/2014/main" id="{430B8345-FBC1-F91C-5E43-5728D0B923F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B6DB041-1EFA-4F0F-A5D2-D550BD7D3C17}" type="slidenum">
              <a:rPr lang="el-GR" altLang="pl-PL">
                <a:cs typeface="Arial" panose="020B0604020202020204" pitchFamily="34" charset="0"/>
              </a:rPr>
              <a:pPr hangingPunct="1">
                <a:lnSpc>
                  <a:spcPct val="100000"/>
                </a:lnSpc>
                <a:buClrTx/>
                <a:buFontTx/>
                <a:buNone/>
              </a:pPr>
              <a:t>15</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140C9131-51EE-7A4C-8925-8146210ECEC3}"/>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(15 από 15)</a:t>
            </a:r>
          </a:p>
        </p:txBody>
      </p:sp>
      <p:sp>
        <p:nvSpPr>
          <p:cNvPr id="21506" name="Text Box 2">
            <a:extLst>
              <a:ext uri="{FF2B5EF4-FFF2-40B4-BE49-F238E27FC236}">
                <a16:creationId xmlns:a16="http://schemas.microsoft.com/office/drawing/2014/main" id="{C0057449-7D3F-1B85-0F6E-A2B4BDD8A21C}"/>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Πόσο αποτελεσματική είναι;</a:t>
            </a:r>
          </a:p>
          <a:p>
            <a:pPr marL="327025" indent="-309563">
              <a:spcBef>
                <a:spcPts val="638"/>
              </a:spcBef>
              <a:spcAft>
                <a:spcPts val="1425"/>
              </a:spcAft>
              <a:buSzPct val="45000"/>
              <a:buFont typeface="Arial" panose="020B0604020202020204" pitchFamily="34" charset="0"/>
              <a:buChar char="•"/>
            </a:pPr>
            <a:r>
              <a:rPr lang="en-US" altLang="pl-PL" sz="2800"/>
              <a:t>Εξίσου αποτελεσματική με την ατομική θεραπεία</a:t>
            </a:r>
          </a:p>
          <a:p>
            <a:pPr marL="327025" indent="-309563">
              <a:spcBef>
                <a:spcPts val="638"/>
              </a:spcBef>
              <a:spcAft>
                <a:spcPts val="1425"/>
              </a:spcAft>
              <a:buSzPct val="45000"/>
              <a:buFont typeface="Arial" panose="020B0604020202020204" pitchFamily="34" charset="0"/>
              <a:buChar char="•"/>
            </a:pPr>
            <a:r>
              <a:rPr lang="en-US" altLang="pl-PL" sz="2800"/>
              <a:t>Αποτελεσματική για ένα ευρύ φάσμα διαταραχών</a:t>
            </a:r>
          </a:p>
          <a:p>
            <a:pPr marL="327025" indent="-309563">
              <a:spcBef>
                <a:spcPts val="638"/>
              </a:spcBef>
              <a:spcAft>
                <a:spcPts val="1425"/>
              </a:spcAft>
              <a:buSzPct val="45000"/>
              <a:buFont typeface="Arial" panose="020B0604020202020204" pitchFamily="34" charset="0"/>
              <a:buChar char="•"/>
            </a:pPr>
            <a:r>
              <a:rPr lang="en-US" altLang="pl-PL" sz="2800"/>
              <a:t>Η συνοχή εντός της ομάδας συμβάλλει σημαντικά στην επιτυχή έκβαση</a:t>
            </a:r>
          </a:p>
          <a:p>
            <a:pPr marL="327025" indent="-309563">
              <a:spcBef>
                <a:spcPts val="638"/>
              </a:spcBef>
              <a:spcAft>
                <a:spcPts val="1425"/>
              </a:spcAft>
              <a:buSzPct val="45000"/>
              <a:buFont typeface="Arial" panose="020B0604020202020204" pitchFamily="34" charset="0"/>
              <a:buChar char="•"/>
            </a:pPr>
            <a:r>
              <a:rPr lang="en-US" altLang="pl-PL" sz="2800"/>
              <a:t>Αποδοτική οικονομικά προσέγγιση στη θεραπεία</a:t>
            </a:r>
          </a:p>
          <a:p>
            <a:pPr>
              <a:spcBef>
                <a:spcPts val="638"/>
              </a:spcBef>
              <a:spcAft>
                <a:spcPts val="1425"/>
              </a:spcAft>
            </a:pPr>
            <a:endParaRPr lang="en-US" altLang="pl-PL" sz="2800"/>
          </a:p>
        </p:txBody>
      </p:sp>
      <p:sp>
        <p:nvSpPr>
          <p:cNvPr id="21507" name="Text Box 3">
            <a:extLst>
              <a:ext uri="{FF2B5EF4-FFF2-40B4-BE49-F238E27FC236}">
                <a16:creationId xmlns:a16="http://schemas.microsoft.com/office/drawing/2014/main" id="{7CFC32B1-D346-14E8-4821-256D60EFE83D}"/>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D1E6285-3B57-4F2B-9D97-56DCBA829702}" type="slidenum">
              <a:rPr lang="el-GR" altLang="pl-PL">
                <a:cs typeface="Arial" panose="020B0604020202020204" pitchFamily="34" charset="0"/>
              </a:rPr>
              <a:pPr hangingPunct="1">
                <a:lnSpc>
                  <a:spcPct val="100000"/>
                </a:lnSpc>
                <a:buClrTx/>
                <a:buFontTx/>
                <a:buNone/>
              </a:pPr>
              <a:t>16</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BC38FBA8-32AC-DB65-17CA-3C159F789606}"/>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 από 21)</a:t>
            </a:r>
          </a:p>
        </p:txBody>
      </p:sp>
      <p:sp>
        <p:nvSpPr>
          <p:cNvPr id="22530" name="Text Box 2">
            <a:extLst>
              <a:ext uri="{FF2B5EF4-FFF2-40B4-BE49-F238E27FC236}">
                <a16:creationId xmlns:a16="http://schemas.microsoft.com/office/drawing/2014/main" id="{1F25483C-B229-1C1A-413C-6EE82C383CFE}"/>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096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500"/>
              <a:t>Tο σύστημα ως το “πρόβλημα”</a:t>
            </a:r>
          </a:p>
          <a:p>
            <a:pPr marL="330200" indent="-312738">
              <a:spcBef>
                <a:spcPts val="638"/>
              </a:spcBef>
              <a:spcAft>
                <a:spcPts val="1425"/>
              </a:spcAft>
              <a:buSzPct val="45000"/>
              <a:buFont typeface="Symbol" panose="05050102010706020507" pitchFamily="18" charset="2"/>
              <a:buChar char=""/>
            </a:pPr>
            <a:r>
              <a:rPr lang="en-US" altLang="pl-PL" sz="2800"/>
              <a:t> Πεποίθηση ότι τα ψυχολογικά συμπτώματα είναι υποπροϊόν των δυσλειτουργικών οικογενειών στις οποίες ζουν οι θεραπευόμενοι</a:t>
            </a:r>
          </a:p>
          <a:p>
            <a:pPr marL="330200" indent="-312738">
              <a:spcBef>
                <a:spcPts val="638"/>
              </a:spcBef>
              <a:spcAft>
                <a:spcPts val="1425"/>
              </a:spcAft>
              <a:buSzPct val="45000"/>
              <a:buFont typeface="Symbol" panose="05050102010706020507" pitchFamily="18" charset="2"/>
              <a:buChar char=""/>
            </a:pPr>
            <a:r>
              <a:rPr lang="en-US" altLang="pl-PL" sz="2800"/>
              <a:t> Συστημική προσέγγιση</a:t>
            </a:r>
          </a:p>
          <a:p>
            <a:pPr lvl="1">
              <a:spcBef>
                <a:spcPts val="638"/>
              </a:spcBef>
              <a:spcAft>
                <a:spcPts val="1425"/>
              </a:spcAft>
            </a:pPr>
            <a:r>
              <a:rPr lang="en-US" altLang="pl-PL" sz="2600"/>
              <a:t>- Η κυκλική αιτιακή σχέση εξηγεί τα ψυχολογικά προβλήματα καλύτερα από ό,τι η γραμμική αιτιότητα </a:t>
            </a:r>
          </a:p>
        </p:txBody>
      </p:sp>
      <p:sp>
        <p:nvSpPr>
          <p:cNvPr id="22531" name="Text Box 3">
            <a:extLst>
              <a:ext uri="{FF2B5EF4-FFF2-40B4-BE49-F238E27FC236}">
                <a16:creationId xmlns:a16="http://schemas.microsoft.com/office/drawing/2014/main" id="{3E7AD632-5079-CEB0-B401-AFBD247887B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266E01E-4B01-48A8-ABC0-E52125F6B263}" type="slidenum">
              <a:rPr lang="el-GR" altLang="pl-PL">
                <a:cs typeface="Arial" panose="020B0604020202020204" pitchFamily="34" charset="0"/>
              </a:rPr>
              <a:pPr hangingPunct="1">
                <a:lnSpc>
                  <a:spcPct val="100000"/>
                </a:lnSpc>
                <a:buClrTx/>
                <a:buFontTx/>
                <a:buNone/>
              </a:pPr>
              <a:t>17</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a:extLst>
              <a:ext uri="{FF2B5EF4-FFF2-40B4-BE49-F238E27FC236}">
                <a16:creationId xmlns:a16="http://schemas.microsoft.com/office/drawing/2014/main" id="{E206CEB0-374B-C0F8-C37C-C33ECE77704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500"/>
              <a:t>Tο σύστημα ως το “πρόβλημα”</a:t>
            </a:r>
          </a:p>
          <a:p>
            <a:pPr marL="327025" indent="-309563">
              <a:spcBef>
                <a:spcPts val="638"/>
              </a:spcBef>
              <a:spcAft>
                <a:spcPts val="1425"/>
              </a:spcAft>
              <a:buSzPct val="45000"/>
              <a:buFont typeface="Arial" panose="020B0604020202020204" pitchFamily="34" charset="0"/>
              <a:buChar char="•"/>
            </a:pPr>
            <a:r>
              <a:rPr lang="en-US" altLang="pl-PL" sz="2800"/>
              <a:t>Τα μοτίβα επικοινωνίας μεταξύ των μελών της οικογένειας συμβάλλουν καθοριστικά στα ψυχολογικά προβλήματα</a:t>
            </a:r>
          </a:p>
          <a:p>
            <a:pPr marL="327025" indent="-309563">
              <a:spcBef>
                <a:spcPts val="638"/>
              </a:spcBef>
              <a:spcAft>
                <a:spcPts val="1425"/>
              </a:spcAft>
              <a:buSzPct val="45000"/>
              <a:buFont typeface="Arial" panose="020B0604020202020204" pitchFamily="34" charset="0"/>
              <a:buChar char="•"/>
            </a:pPr>
            <a:r>
              <a:rPr lang="en-US" altLang="pl-PL" sz="2800"/>
              <a:t>Έμφαση στον λειτουργισμό</a:t>
            </a:r>
          </a:p>
          <a:p>
            <a:pPr marL="327025" indent="-309563">
              <a:spcBef>
                <a:spcPts val="638"/>
              </a:spcBef>
              <a:spcAft>
                <a:spcPts val="1425"/>
              </a:spcAft>
              <a:buSzPct val="45000"/>
              <a:buFont typeface="Arial" panose="020B0604020202020204" pitchFamily="34" charset="0"/>
              <a:buChar char="•"/>
            </a:pPr>
            <a:r>
              <a:rPr lang="en-US" altLang="pl-PL" sz="2800"/>
              <a:t>Ομοιόσταση</a:t>
            </a:r>
          </a:p>
          <a:p>
            <a:pPr lvl="1">
              <a:spcBef>
                <a:spcPts val="563"/>
              </a:spcBef>
              <a:spcAft>
                <a:spcPts val="1425"/>
              </a:spcAft>
              <a:buSzPct val="75000"/>
              <a:buFont typeface="Arial" panose="020B0604020202020204" pitchFamily="34" charset="0"/>
              <a:buChar char="–"/>
            </a:pPr>
            <a:r>
              <a:rPr lang="en-US" altLang="pl-PL" sz="2600"/>
              <a:t>Ανατροφοδότηση</a:t>
            </a:r>
          </a:p>
          <a:p>
            <a:pPr>
              <a:spcBef>
                <a:spcPts val="638"/>
              </a:spcBef>
              <a:spcAft>
                <a:spcPts val="1425"/>
              </a:spcAft>
            </a:pPr>
            <a:endParaRPr lang="en-US" altLang="pl-PL" sz="2600"/>
          </a:p>
        </p:txBody>
      </p:sp>
      <p:sp>
        <p:nvSpPr>
          <p:cNvPr id="23554" name="Text Box 2">
            <a:extLst>
              <a:ext uri="{FF2B5EF4-FFF2-40B4-BE49-F238E27FC236}">
                <a16:creationId xmlns:a16="http://schemas.microsoft.com/office/drawing/2014/main" id="{F59615F1-4A71-000C-9BE2-E3BED39B341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68DD4B8-4AD0-44F2-8BBA-3ABB6865B94F}" type="slidenum">
              <a:rPr lang="el-GR" altLang="pl-PL">
                <a:cs typeface="Arial" panose="020B0604020202020204" pitchFamily="34" charset="0"/>
              </a:rPr>
              <a:pPr hangingPunct="1">
                <a:lnSpc>
                  <a:spcPct val="100000"/>
                </a:lnSpc>
                <a:buClrTx/>
                <a:buFontTx/>
                <a:buNone/>
              </a:pPr>
              <a:t>18</a:t>
            </a:fld>
            <a:endParaRPr lang="el-GR" altLang="pl-PL">
              <a:cs typeface="Arial" panose="020B0604020202020204" pitchFamily="34" charset="0"/>
            </a:endParaRPr>
          </a:p>
        </p:txBody>
      </p:sp>
      <p:sp>
        <p:nvSpPr>
          <p:cNvPr id="23555" name="Rectangle 3">
            <a:extLst>
              <a:ext uri="{FF2B5EF4-FFF2-40B4-BE49-F238E27FC236}">
                <a16:creationId xmlns:a16="http://schemas.microsoft.com/office/drawing/2014/main" id="{C9A7BE03-CCC4-5A3E-B108-21A54DEE2F4A}"/>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(2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9E533D06-6B50-4D2A-9A52-26E51B69D4F5}"/>
              </a:ext>
            </a:extLst>
          </p:cNvPr>
          <p:cNvSpPr txBox="1">
            <a:spLocks noChangeArrowheads="1"/>
          </p:cNvSpPr>
          <p:nvPr/>
        </p:nvSpPr>
        <p:spPr bwMode="auto">
          <a:xfrm>
            <a:off x="1981200" y="1655763"/>
            <a:ext cx="8229600" cy="447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Κλινική αξιολόγηση οικογενειών</a:t>
            </a:r>
          </a:p>
          <a:p>
            <a:pPr marL="330200" indent="-312738">
              <a:spcBef>
                <a:spcPts val="638"/>
              </a:spcBef>
              <a:spcAft>
                <a:spcPts val="1425"/>
              </a:spcAft>
              <a:buSzPct val="45000"/>
              <a:buFont typeface="Symbol" panose="05050102010706020507" pitchFamily="18" charset="2"/>
              <a:buChar char=""/>
            </a:pPr>
            <a:r>
              <a:rPr lang="en-US" altLang="pl-PL" sz="2800"/>
              <a:t> Aξιολόγηση της λειτουργίας της οικογένειας</a:t>
            </a:r>
          </a:p>
          <a:p>
            <a:pPr lvl="1">
              <a:spcBef>
                <a:spcPts val="638"/>
              </a:spcBef>
              <a:spcAft>
                <a:spcPts val="1425"/>
              </a:spcAft>
              <a:buFont typeface="Times New Roman" panose="02020603050405020304" pitchFamily="18" charset="0"/>
              <a:buChar char="–"/>
            </a:pPr>
            <a:r>
              <a:rPr lang="en-US" altLang="pl-PL" sz="2600"/>
              <a:t>Ορισμός του παρουσιαζόμενου προβλήματος </a:t>
            </a:r>
          </a:p>
          <a:p>
            <a:pPr lvl="1">
              <a:spcBef>
                <a:spcPts val="638"/>
              </a:spcBef>
              <a:spcAft>
                <a:spcPts val="1425"/>
              </a:spcAft>
              <a:buFont typeface="Times New Roman" panose="02020603050405020304" pitchFamily="18" charset="0"/>
              <a:buChar char="–"/>
            </a:pPr>
            <a:r>
              <a:rPr lang="en-US" altLang="pl-PL" sz="2600"/>
              <a:t>Κατανόηση των πεποιθήσεων των μελών της οικογένειας για τις αιτίες του</a:t>
            </a:r>
          </a:p>
          <a:p>
            <a:pPr lvl="1">
              <a:spcBef>
                <a:spcPts val="638"/>
              </a:spcBef>
              <a:spcAft>
                <a:spcPts val="1425"/>
              </a:spcAft>
              <a:buFont typeface="Times New Roman" panose="02020603050405020304" pitchFamily="18" charset="0"/>
              <a:buChar char="–"/>
            </a:pPr>
            <a:r>
              <a:rPr lang="en-US" altLang="pl-PL" sz="2600"/>
              <a:t>Εκτίμηση των σχέσεων εντός της οικογένειας</a:t>
            </a:r>
          </a:p>
          <a:p>
            <a:pPr lvl="1">
              <a:spcBef>
                <a:spcPts val="638"/>
              </a:spcBef>
              <a:spcAft>
                <a:spcPts val="1425"/>
              </a:spcAft>
              <a:buFont typeface="Times New Roman" panose="02020603050405020304" pitchFamily="18" charset="0"/>
              <a:buChar char="–"/>
            </a:pPr>
            <a:r>
              <a:rPr lang="en-US" altLang="pl-PL" sz="2600"/>
              <a:t>Χρήση γενεογραμμάτων για την κατανόηση της οικογενειακής διαμόρφωσης</a:t>
            </a:r>
          </a:p>
        </p:txBody>
      </p:sp>
      <p:sp>
        <p:nvSpPr>
          <p:cNvPr id="24578" name="Text Box 2">
            <a:extLst>
              <a:ext uri="{FF2B5EF4-FFF2-40B4-BE49-F238E27FC236}">
                <a16:creationId xmlns:a16="http://schemas.microsoft.com/office/drawing/2014/main" id="{3EC963E0-420F-0059-EC90-0CD551FF8B5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34146E5-646C-4E6D-B6C0-375B9CABE175}" type="slidenum">
              <a:rPr lang="el-GR" altLang="pl-PL">
                <a:cs typeface="Arial" panose="020B0604020202020204" pitchFamily="34" charset="0"/>
              </a:rPr>
              <a:pPr hangingPunct="1">
                <a:lnSpc>
                  <a:spcPct val="100000"/>
                </a:lnSpc>
                <a:buClrTx/>
                <a:buFontTx/>
                <a:buNone/>
              </a:pPr>
              <a:t>19</a:t>
            </a:fld>
            <a:endParaRPr lang="el-GR" altLang="pl-PL">
              <a:cs typeface="Arial" panose="020B0604020202020204" pitchFamily="34" charset="0"/>
            </a:endParaRPr>
          </a:p>
        </p:txBody>
      </p:sp>
      <p:sp>
        <p:nvSpPr>
          <p:cNvPr id="24579" name="Rectangle 3">
            <a:extLst>
              <a:ext uri="{FF2B5EF4-FFF2-40B4-BE49-F238E27FC236}">
                <a16:creationId xmlns:a16="http://schemas.microsoft.com/office/drawing/2014/main" id="{A6C92C68-9D1A-EF14-FB4B-D4C460AF5576}"/>
              </a:ext>
            </a:extLst>
          </p:cNvPr>
          <p:cNvSpPr>
            <a:spLocks noGrp="1" noChangeArrowheads="1"/>
          </p:cNvSpPr>
          <p:nvPr>
            <p:ph type="title" idx="4294967295"/>
          </p:nvPr>
        </p:nvSpPr>
        <p:spPr>
          <a:xfrm>
            <a:off x="1981200" y="720726"/>
            <a:ext cx="8229600" cy="93662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(3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28B43ABD-F97B-E3EB-1AF9-9EF0685D466F}"/>
              </a:ext>
            </a:extLst>
          </p:cNvPr>
          <p:cNvSpPr>
            <a:spLocks noGrp="1" noChangeArrowheads="1"/>
          </p:cNvSpPr>
          <p:nvPr>
            <p:ph type="title" idx="4294967295"/>
          </p:nvPr>
        </p:nvSpPr>
        <p:spPr>
          <a:xfrm>
            <a:off x="1981200" y="720726"/>
            <a:ext cx="8229600" cy="7207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(1 από 15)</a:t>
            </a:r>
          </a:p>
        </p:txBody>
      </p:sp>
      <p:sp>
        <p:nvSpPr>
          <p:cNvPr id="7170" name="Text Box 2">
            <a:extLst>
              <a:ext uri="{FF2B5EF4-FFF2-40B4-BE49-F238E27FC236}">
                <a16:creationId xmlns:a16="http://schemas.microsoft.com/office/drawing/2014/main" id="{98039AE7-0DA5-AE13-84CF-9D53F048D662}"/>
              </a:ext>
            </a:extLst>
          </p:cNvPr>
          <p:cNvSpPr txBox="1">
            <a:spLocks noChangeArrowheads="1"/>
          </p:cNvSpPr>
          <p:nvPr/>
        </p:nvSpPr>
        <p:spPr bwMode="auto">
          <a:xfrm>
            <a:off x="1981200" y="1439863"/>
            <a:ext cx="8229600" cy="468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69975" indent="-6127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500"/>
              <a:t>Έμφαση στη διαπροσωπική διάσταση</a:t>
            </a:r>
          </a:p>
          <a:p>
            <a:pPr marL="328613" indent="-311150">
              <a:spcBef>
                <a:spcPts val="638"/>
              </a:spcBef>
              <a:spcAft>
                <a:spcPts val="1425"/>
              </a:spcAft>
              <a:buSzPct val="45000"/>
              <a:buFont typeface="Symbol" panose="05050102010706020507" pitchFamily="18" charset="2"/>
              <a:buChar char=""/>
            </a:pPr>
            <a:r>
              <a:rPr lang="en-US" altLang="pl-PL" sz="2800"/>
              <a:t> Ασκείται σε ποικίλες μορφές θεραπειών</a:t>
            </a:r>
          </a:p>
          <a:p>
            <a:pPr marL="328613" indent="-311150">
              <a:spcBef>
                <a:spcPts val="638"/>
              </a:spcBef>
              <a:spcAft>
                <a:spcPts val="1425"/>
              </a:spcAft>
              <a:buSzPct val="45000"/>
              <a:buFont typeface="Symbol" panose="05050102010706020507" pitchFamily="18" charset="2"/>
              <a:buChar char=""/>
            </a:pPr>
            <a:r>
              <a:rPr lang="en-US" altLang="pl-PL" sz="2800"/>
              <a:t> Έμφαση στη διαπροσωπική αλληλεπίδραση</a:t>
            </a:r>
          </a:p>
          <a:p>
            <a:pPr marL="328613" indent="-311150">
              <a:spcBef>
                <a:spcPts val="638"/>
              </a:spcBef>
              <a:spcAft>
                <a:spcPts val="1425"/>
              </a:spcAft>
              <a:buSzPct val="45000"/>
              <a:buFont typeface="Symbol" panose="05050102010706020507" pitchFamily="18" charset="2"/>
              <a:buChar char=""/>
            </a:pPr>
            <a:r>
              <a:rPr lang="en-US" altLang="pl-PL" sz="2800"/>
              <a:t> Η διαπροσωπική προσέγγιση του Irvin Yalom στην ομαδική θεραπεία</a:t>
            </a:r>
          </a:p>
          <a:p>
            <a:pPr lvl="1">
              <a:spcBef>
                <a:spcPts val="638"/>
              </a:spcBef>
              <a:spcAft>
                <a:spcPts val="1425"/>
              </a:spcAft>
              <a:buFont typeface="Times New Roman" panose="02020603050405020304" pitchFamily="18" charset="0"/>
              <a:buChar char="–"/>
            </a:pPr>
            <a:r>
              <a:rPr lang="en-US" altLang="pl-PL" sz="2200"/>
              <a:t>Όλες οι ψυχολογικές δυσκολίες πηγάζουν από προβληματικές διαπροσωπικές σχέσεις</a:t>
            </a:r>
          </a:p>
          <a:p>
            <a:pPr lvl="1">
              <a:spcBef>
                <a:spcPts val="638"/>
              </a:spcBef>
              <a:spcAft>
                <a:spcPts val="1425"/>
              </a:spcAft>
              <a:buFont typeface="Times New Roman" panose="02020603050405020304" pitchFamily="18" charset="0"/>
              <a:buChar char="–"/>
            </a:pPr>
            <a:r>
              <a:rPr lang="en-US" altLang="pl-PL" sz="2200"/>
              <a:t>Στο επίκεντρο της ομαδικής θεραπείας βρίσκεται η ενίσχυση των δεξιοτήτων στις διαπροσωπικές σχέσεις</a:t>
            </a:r>
          </a:p>
        </p:txBody>
      </p:sp>
      <p:sp>
        <p:nvSpPr>
          <p:cNvPr id="7171" name="Text Box 3">
            <a:extLst>
              <a:ext uri="{FF2B5EF4-FFF2-40B4-BE49-F238E27FC236}">
                <a16:creationId xmlns:a16="http://schemas.microsoft.com/office/drawing/2014/main" id="{69B8F5D7-D1AF-3E20-3522-FA60C2BACF2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438B620-09F4-472B-A8AD-B0E6DB9771E7}" type="slidenum">
              <a:rPr lang="el-GR" altLang="pl-PL">
                <a:cs typeface="Arial" panose="020B0604020202020204" pitchFamily="34" charset="0"/>
              </a:rPr>
              <a:pPr hangingPunct="1">
                <a:lnSpc>
                  <a:spcPct val="100000"/>
                </a:lnSpc>
                <a:buClrTx/>
                <a:buFontTx/>
                <a:buNone/>
              </a:pPr>
              <a:t>2</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a:extLst>
              <a:ext uri="{FF2B5EF4-FFF2-40B4-BE49-F238E27FC236}">
                <a16:creationId xmlns:a16="http://schemas.microsoft.com/office/drawing/2014/main" id="{C0E25109-A7A3-DE5F-0FDD-048360DB9261}"/>
              </a:ext>
            </a:extLst>
          </p:cNvPr>
          <p:cNvSpPr txBox="1">
            <a:spLocks noChangeArrowheads="1"/>
          </p:cNvSpPr>
          <p:nvPr/>
        </p:nvSpPr>
        <p:spPr bwMode="auto">
          <a:xfrm>
            <a:off x="1981200" y="2133601"/>
            <a:ext cx="314325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431800" indent="-307975">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1pPr>
            <a:lvl2pPr>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2pPr>
            <a:lvl3pPr>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3pPr>
            <a:lvl4pPr>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4pPr>
            <a:lvl5pPr>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Κλινική αξιολόγηση</a:t>
            </a:r>
          </a:p>
          <a:p>
            <a:pPr>
              <a:spcBef>
                <a:spcPts val="638"/>
              </a:spcBef>
              <a:spcAft>
                <a:spcPts val="1425"/>
              </a:spcAft>
            </a:pPr>
            <a:r>
              <a:rPr lang="en-US" altLang="pl-PL" sz="2600"/>
              <a:t>οικογενειών</a:t>
            </a:r>
            <a:r>
              <a:rPr lang="en-US" altLang="pl-PL" sz="3200"/>
              <a:t> </a:t>
            </a:r>
          </a:p>
          <a:p>
            <a:pPr marL="415925" indent="-311150">
              <a:spcBef>
                <a:spcPts val="638"/>
              </a:spcBef>
              <a:spcAft>
                <a:spcPts val="1425"/>
              </a:spcAft>
              <a:buSzPct val="45000"/>
              <a:buFont typeface="Symbol" panose="05050102010706020507" pitchFamily="18" charset="2"/>
              <a:buChar char=""/>
            </a:pPr>
            <a:r>
              <a:rPr lang="en-US" altLang="pl-PL" sz="2600"/>
              <a:t>Δείγμα γενεογράμματος</a:t>
            </a:r>
          </a:p>
          <a:p>
            <a:pPr marL="342900" indent="-325438">
              <a:spcBef>
                <a:spcPts val="638"/>
              </a:spcBef>
              <a:spcAft>
                <a:spcPts val="1425"/>
              </a:spcAft>
              <a:buSzPct val="45000"/>
            </a:pPr>
            <a:endParaRPr lang="en-US" altLang="pl-PL" sz="2600"/>
          </a:p>
        </p:txBody>
      </p:sp>
      <p:sp>
        <p:nvSpPr>
          <p:cNvPr id="25602" name="Text Box 2">
            <a:extLst>
              <a:ext uri="{FF2B5EF4-FFF2-40B4-BE49-F238E27FC236}">
                <a16:creationId xmlns:a16="http://schemas.microsoft.com/office/drawing/2014/main" id="{EB2971C3-B763-D921-7A47-62917746C34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8F9D237-C42E-492A-814F-AF9F267C9EF4}" type="slidenum">
              <a:rPr lang="el-GR" altLang="pl-PL">
                <a:cs typeface="Arial" panose="020B0604020202020204" pitchFamily="34" charset="0"/>
              </a:rPr>
              <a:pPr hangingPunct="1">
                <a:lnSpc>
                  <a:spcPct val="100000"/>
                </a:lnSpc>
                <a:buClrTx/>
                <a:buFontTx/>
                <a:buNone/>
              </a:pPr>
              <a:t>20</a:t>
            </a:fld>
            <a:endParaRPr lang="el-GR" altLang="pl-PL">
              <a:cs typeface="Arial" panose="020B0604020202020204" pitchFamily="34" charset="0"/>
            </a:endParaRPr>
          </a:p>
        </p:txBody>
      </p:sp>
      <p:sp>
        <p:nvSpPr>
          <p:cNvPr id="25603" name="Rectangle 3">
            <a:extLst>
              <a:ext uri="{FF2B5EF4-FFF2-40B4-BE49-F238E27FC236}">
                <a16:creationId xmlns:a16="http://schemas.microsoft.com/office/drawing/2014/main" id="{E4B0958C-0CBA-C70B-7E1E-21C42E776C3A}"/>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(4 από 21)</a:t>
            </a:r>
          </a:p>
        </p:txBody>
      </p:sp>
      <p:pic>
        <p:nvPicPr>
          <p:cNvPr id="25604" name="Picture 4">
            <a:extLst>
              <a:ext uri="{FF2B5EF4-FFF2-40B4-BE49-F238E27FC236}">
                <a16:creationId xmlns:a16="http://schemas.microsoft.com/office/drawing/2014/main" id="{06A34AD9-1D14-75B8-90FB-2AE202B372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8975" y="2160588"/>
            <a:ext cx="4033838" cy="38163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a:extLst>
              <a:ext uri="{FF2B5EF4-FFF2-40B4-BE49-F238E27FC236}">
                <a16:creationId xmlns:a16="http://schemas.microsoft.com/office/drawing/2014/main" id="{1E5A548A-3BAA-C94E-4030-7DB1B3F592CD}"/>
              </a:ext>
            </a:extLst>
          </p:cNvPr>
          <p:cNvSpPr txBox="1">
            <a:spLocks noChangeArrowheads="1"/>
          </p:cNvSpPr>
          <p:nvPr/>
        </p:nvSpPr>
        <p:spPr bwMode="auto">
          <a:xfrm>
            <a:off x="1981200" y="1800225"/>
            <a:ext cx="8229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Κλινική αξιολόγηση οικογενειών</a:t>
            </a:r>
          </a:p>
          <a:p>
            <a:pPr marL="330200" indent="-312738">
              <a:spcBef>
                <a:spcPts val="638"/>
              </a:spcBef>
              <a:spcAft>
                <a:spcPts val="1425"/>
              </a:spcAft>
              <a:buSzPct val="45000"/>
              <a:buFont typeface="Symbol" panose="05050102010706020507" pitchFamily="18" charset="2"/>
              <a:buChar char=""/>
            </a:pPr>
            <a:r>
              <a:rPr lang="en-US" altLang="pl-PL" sz="2800"/>
              <a:t> Κύκλος ζωής της οικογένειας</a:t>
            </a:r>
          </a:p>
          <a:p>
            <a:pPr lvl="1">
              <a:spcBef>
                <a:spcPts val="638"/>
              </a:spcBef>
              <a:spcAft>
                <a:spcPts val="1425"/>
              </a:spcAft>
              <a:buFont typeface="Times New Roman" panose="02020603050405020304" pitchFamily="18" charset="0"/>
              <a:buChar char="–"/>
            </a:pPr>
            <a:r>
              <a:rPr lang="en-US" altLang="pl-PL" sz="2600"/>
              <a:t>Εκτίμηση του τρέχοντος σταδίου ανάπτυξης της οικογένειας</a:t>
            </a:r>
          </a:p>
          <a:p>
            <a:pPr lvl="1">
              <a:spcBef>
                <a:spcPts val="638"/>
              </a:spcBef>
              <a:spcAft>
                <a:spcPts val="1425"/>
              </a:spcAft>
              <a:buFont typeface="Times New Roman" panose="02020603050405020304" pitchFamily="18" charset="0"/>
              <a:buChar char="–"/>
            </a:pPr>
            <a:r>
              <a:rPr lang="en-US" altLang="pl-PL" sz="2600"/>
              <a:t>Επτά στάδια, ένας χρήσιμος τρόπος κατανόησης της εξέλιξης μιας οικογένειας</a:t>
            </a:r>
          </a:p>
          <a:p>
            <a:pPr marL="330200" indent="-312738">
              <a:spcBef>
                <a:spcPts val="638"/>
              </a:spcBef>
              <a:spcAft>
                <a:spcPts val="1425"/>
              </a:spcAft>
              <a:buSzPct val="45000"/>
              <a:buFont typeface="Symbol" panose="05050102010706020507" pitchFamily="18" charset="2"/>
              <a:buChar char=""/>
            </a:pPr>
            <a:r>
              <a:rPr lang="en-US" altLang="pl-PL" sz="2800"/>
              <a:t> Eκτεταμένος κατάλογος παραλλαγών της παραδοσιακής οικογένειας</a:t>
            </a:r>
          </a:p>
          <a:p>
            <a:pPr>
              <a:spcBef>
                <a:spcPts val="638"/>
              </a:spcBef>
              <a:spcAft>
                <a:spcPts val="1425"/>
              </a:spcAft>
            </a:pPr>
            <a:endParaRPr lang="en-US" altLang="pl-PL" sz="2800"/>
          </a:p>
        </p:txBody>
      </p:sp>
      <p:sp>
        <p:nvSpPr>
          <p:cNvPr id="26626" name="Text Box 2">
            <a:extLst>
              <a:ext uri="{FF2B5EF4-FFF2-40B4-BE49-F238E27FC236}">
                <a16:creationId xmlns:a16="http://schemas.microsoft.com/office/drawing/2014/main" id="{3EC9CFCD-8B82-2CF1-48DC-1FCE155FBB1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71A7C69-89ED-448E-9ADF-045A97BF42D0}" type="slidenum">
              <a:rPr lang="el-GR" altLang="pl-PL">
                <a:cs typeface="Arial" panose="020B0604020202020204" pitchFamily="34" charset="0"/>
              </a:rPr>
              <a:pPr hangingPunct="1">
                <a:lnSpc>
                  <a:spcPct val="100000"/>
                </a:lnSpc>
                <a:buClrTx/>
                <a:buFontTx/>
                <a:buNone/>
              </a:pPr>
              <a:t>21</a:t>
            </a:fld>
            <a:endParaRPr lang="el-GR" altLang="pl-PL">
              <a:cs typeface="Arial" panose="020B0604020202020204" pitchFamily="34" charset="0"/>
            </a:endParaRPr>
          </a:p>
        </p:txBody>
      </p:sp>
      <p:sp>
        <p:nvSpPr>
          <p:cNvPr id="26627" name="Rectangle 3">
            <a:extLst>
              <a:ext uri="{FF2B5EF4-FFF2-40B4-BE49-F238E27FC236}">
                <a16:creationId xmlns:a16="http://schemas.microsoft.com/office/drawing/2014/main" id="{359F0558-41A8-3676-1BD3-561621FB5BF6}"/>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(5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a:extLst>
              <a:ext uri="{FF2B5EF4-FFF2-40B4-BE49-F238E27FC236}">
                <a16:creationId xmlns:a16="http://schemas.microsoft.com/office/drawing/2014/main" id="{136777F7-5D5C-6DD9-C214-DF2F43B441CE}"/>
              </a:ext>
            </a:extLst>
          </p:cNvPr>
          <p:cNvSpPr txBox="1">
            <a:spLocks noChangeArrowheads="1"/>
          </p:cNvSpPr>
          <p:nvPr/>
        </p:nvSpPr>
        <p:spPr bwMode="auto">
          <a:xfrm>
            <a:off x="1981200" y="1439863"/>
            <a:ext cx="8229600" cy="468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Κλινική αξιολόγηση οικογενειών</a:t>
            </a:r>
          </a:p>
          <a:p>
            <a:pPr marL="330200" indent="-312738">
              <a:spcBef>
                <a:spcPts val="638"/>
              </a:spcBef>
              <a:spcAft>
                <a:spcPts val="1425"/>
              </a:spcAft>
              <a:buSzPct val="45000"/>
              <a:buFont typeface="Symbol" panose="05050102010706020507" pitchFamily="18" charset="2"/>
              <a:buChar char=""/>
            </a:pPr>
            <a:r>
              <a:rPr lang="en-US" altLang="pl-PL" sz="2800"/>
              <a:t> Κλίμακες Τακτικών Σύγκρουσης (CTS)</a:t>
            </a:r>
          </a:p>
          <a:p>
            <a:pPr lvl="1">
              <a:spcBef>
                <a:spcPts val="638"/>
              </a:spcBef>
              <a:spcAft>
                <a:spcPts val="1425"/>
              </a:spcAft>
              <a:buFont typeface="Times New Roman" panose="02020603050405020304" pitchFamily="18" charset="0"/>
              <a:buChar char="–"/>
            </a:pPr>
            <a:r>
              <a:rPr lang="en-US" altLang="pl-PL" sz="2200"/>
              <a:t>Δομημένος και επίσημος τρόπος αξιολόγησης της κακοποίησης και της βίας μέσα στις οικογένειες</a:t>
            </a:r>
          </a:p>
          <a:p>
            <a:pPr lvl="1">
              <a:spcBef>
                <a:spcPts val="638"/>
              </a:spcBef>
              <a:spcAft>
                <a:spcPts val="1425"/>
              </a:spcAft>
              <a:buFont typeface="Times New Roman" panose="02020603050405020304" pitchFamily="18" charset="0"/>
              <a:buChar char="–"/>
            </a:pPr>
            <a:r>
              <a:rPr lang="en-US" altLang="pl-PL" sz="2200"/>
              <a:t>Αξιολογούν τη μεταχείριση των συντρόφων μεταξύ τους και τη μεταχείριση των παιδιών από γονείς ή φροντιστές</a:t>
            </a:r>
          </a:p>
          <a:p>
            <a:pPr lvl="1">
              <a:spcBef>
                <a:spcPts val="638"/>
              </a:spcBef>
              <a:spcAft>
                <a:spcPts val="1425"/>
              </a:spcAft>
              <a:buFont typeface="Times New Roman" panose="02020603050405020304" pitchFamily="18" charset="0"/>
              <a:buChar char="–"/>
            </a:pPr>
            <a:r>
              <a:rPr lang="en-US" altLang="pl-PL" sz="2200"/>
              <a:t>Αντικειμενικό ερωτηματολόγιο αυτοαναφοράς που περιλαμβάνει 40 στοιχεία </a:t>
            </a:r>
          </a:p>
          <a:p>
            <a:pPr lvl="1">
              <a:spcBef>
                <a:spcPts val="638"/>
              </a:spcBef>
              <a:spcAft>
                <a:spcPts val="1425"/>
              </a:spcAft>
              <a:buFont typeface="Times New Roman" panose="02020603050405020304" pitchFamily="18" charset="0"/>
              <a:buChar char="–"/>
            </a:pPr>
            <a:r>
              <a:rPr lang="en-US" altLang="pl-PL" sz="2200"/>
              <a:t>Η συμπλήρωσή του διαρκεί λιγότερο από 15 λεπτά</a:t>
            </a:r>
          </a:p>
        </p:txBody>
      </p:sp>
      <p:sp>
        <p:nvSpPr>
          <p:cNvPr id="27650" name="Text Box 2">
            <a:extLst>
              <a:ext uri="{FF2B5EF4-FFF2-40B4-BE49-F238E27FC236}">
                <a16:creationId xmlns:a16="http://schemas.microsoft.com/office/drawing/2014/main" id="{5A2ADAAC-F94C-B570-6C11-3B8E5A966DC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4A07473-58BD-488E-9268-992132CF587E}" type="slidenum">
              <a:rPr lang="el-GR" altLang="pl-PL">
                <a:cs typeface="Arial" panose="020B0604020202020204" pitchFamily="34" charset="0"/>
              </a:rPr>
              <a:pPr hangingPunct="1">
                <a:lnSpc>
                  <a:spcPct val="100000"/>
                </a:lnSpc>
                <a:buClrTx/>
                <a:buFontTx/>
                <a:buNone/>
              </a:pPr>
              <a:t>22</a:t>
            </a:fld>
            <a:endParaRPr lang="el-GR" altLang="pl-PL">
              <a:cs typeface="Arial" panose="020B0604020202020204" pitchFamily="34" charset="0"/>
            </a:endParaRPr>
          </a:p>
        </p:txBody>
      </p:sp>
      <p:sp>
        <p:nvSpPr>
          <p:cNvPr id="27651" name="Rectangle 3">
            <a:extLst>
              <a:ext uri="{FF2B5EF4-FFF2-40B4-BE49-F238E27FC236}">
                <a16:creationId xmlns:a16="http://schemas.microsoft.com/office/drawing/2014/main" id="{936E4151-0701-64B8-2761-39C2954EA053}"/>
              </a:ext>
            </a:extLst>
          </p:cNvPr>
          <p:cNvSpPr>
            <a:spLocks noGrp="1" noChangeArrowheads="1"/>
          </p:cNvSpPr>
          <p:nvPr>
            <p:ph type="title" idx="4294967295"/>
          </p:nvPr>
        </p:nvSpPr>
        <p:spPr>
          <a:xfrm>
            <a:off x="1981200" y="576263"/>
            <a:ext cx="8229600" cy="792162"/>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(6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a:extLst>
              <a:ext uri="{FF2B5EF4-FFF2-40B4-BE49-F238E27FC236}">
                <a16:creationId xmlns:a16="http://schemas.microsoft.com/office/drawing/2014/main" id="{73F23E6F-BDA6-D17E-9A06-DBF61C2CC20F}"/>
              </a:ext>
            </a:extLst>
          </p:cNvPr>
          <p:cNvSpPr txBox="1">
            <a:spLocks noChangeArrowheads="1"/>
          </p:cNvSpPr>
          <p:nvPr/>
        </p:nvSpPr>
        <p:spPr bwMode="auto">
          <a:xfrm>
            <a:off x="1981200" y="1800225"/>
            <a:ext cx="8229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Κλινική αξιολόγηση οικογενειών</a:t>
            </a:r>
          </a:p>
          <a:p>
            <a:pPr marL="330200" indent="-312738">
              <a:spcBef>
                <a:spcPts val="638"/>
              </a:spcBef>
              <a:spcAft>
                <a:spcPts val="1425"/>
              </a:spcAft>
              <a:buSzPct val="45000"/>
              <a:buFont typeface="Symbol" panose="05050102010706020507" pitchFamily="18" charset="2"/>
              <a:buChar char=""/>
            </a:pPr>
            <a:r>
              <a:rPr lang="en-US" altLang="pl-PL" sz="3200"/>
              <a:t> Φάση της θεραπείας</a:t>
            </a:r>
          </a:p>
          <a:p>
            <a:pPr lvl="1">
              <a:spcBef>
                <a:spcPts val="638"/>
              </a:spcBef>
              <a:spcAft>
                <a:spcPts val="1425"/>
              </a:spcAft>
              <a:buFont typeface="Times New Roman" panose="02020603050405020304" pitchFamily="18" charset="0"/>
              <a:buChar char="–"/>
            </a:pPr>
            <a:r>
              <a:rPr lang="en-US" altLang="pl-PL" sz="2800"/>
              <a:t>Είναι ανάγκη ο θεραπευτής να πείσει την οικογένεια ότι το πρόβλημα είναι συστημικό και όχι ατομικό</a:t>
            </a:r>
          </a:p>
          <a:p>
            <a:pPr lvl="1">
              <a:spcBef>
                <a:spcPts val="638"/>
              </a:spcBef>
              <a:spcAft>
                <a:spcPts val="1425"/>
              </a:spcAft>
              <a:buFont typeface="Times New Roman" panose="02020603050405020304" pitchFamily="18" charset="0"/>
              <a:buChar char="–"/>
            </a:pPr>
            <a:r>
              <a:rPr lang="en-US" altLang="pl-PL" sz="2800"/>
              <a:t>Οι οικογένειες μπαίνουν στη θεραπευτική διαδικασία με έναν προσδιοριζόμενο ως ασθενή </a:t>
            </a:r>
          </a:p>
        </p:txBody>
      </p:sp>
      <p:sp>
        <p:nvSpPr>
          <p:cNvPr id="28674" name="Text Box 2">
            <a:extLst>
              <a:ext uri="{FF2B5EF4-FFF2-40B4-BE49-F238E27FC236}">
                <a16:creationId xmlns:a16="http://schemas.microsoft.com/office/drawing/2014/main" id="{80F57624-317A-0B1C-D0D8-18AA3BEA68F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308AAA4-B339-4E94-AF6F-84B93A9D049A}" type="slidenum">
              <a:rPr lang="el-GR" altLang="pl-PL">
                <a:cs typeface="Arial" panose="020B0604020202020204" pitchFamily="34" charset="0"/>
              </a:rPr>
              <a:pPr hangingPunct="1">
                <a:lnSpc>
                  <a:spcPct val="100000"/>
                </a:lnSpc>
                <a:buClrTx/>
                <a:buFontTx/>
                <a:buNone/>
              </a:pPr>
              <a:t>23</a:t>
            </a:fld>
            <a:endParaRPr lang="el-GR" altLang="pl-PL">
              <a:cs typeface="Arial" panose="020B0604020202020204" pitchFamily="34" charset="0"/>
            </a:endParaRPr>
          </a:p>
        </p:txBody>
      </p:sp>
      <p:sp>
        <p:nvSpPr>
          <p:cNvPr id="28675" name="Rectangle 3">
            <a:extLst>
              <a:ext uri="{FF2B5EF4-FFF2-40B4-BE49-F238E27FC236}">
                <a16:creationId xmlns:a16="http://schemas.microsoft.com/office/drawing/2014/main" id="{97929EFA-6DC7-F5FF-5157-8772862F4D6F}"/>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(7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a:extLst>
              <a:ext uri="{FF2B5EF4-FFF2-40B4-BE49-F238E27FC236}">
                <a16:creationId xmlns:a16="http://schemas.microsoft.com/office/drawing/2014/main" id="{310E3E61-E63F-49A3-A5A2-14ABA5BF5991}"/>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a:t>
            </a:r>
          </a:p>
          <a:p>
            <a:pPr marL="327025" indent="-309563">
              <a:spcBef>
                <a:spcPts val="638"/>
              </a:spcBef>
              <a:spcAft>
                <a:spcPts val="1425"/>
              </a:spcAft>
              <a:buSzPct val="45000"/>
              <a:buFont typeface="Arial" panose="020B0604020202020204" pitchFamily="34" charset="0"/>
              <a:buChar char="•"/>
            </a:pPr>
            <a:r>
              <a:rPr lang="en-US" altLang="pl-PL" sz="3200"/>
              <a:t>Διαδεδομένα σύγχρονα ανιστορικά στυλ θεραπείας οικογένειας</a:t>
            </a:r>
          </a:p>
          <a:p>
            <a:pPr lvl="1">
              <a:spcBef>
                <a:spcPts val="563"/>
              </a:spcBef>
              <a:spcAft>
                <a:spcPts val="1425"/>
              </a:spcAft>
              <a:buSzPct val="75000"/>
              <a:buFont typeface="Arial" panose="020B0604020202020204" pitchFamily="34" charset="0"/>
              <a:buChar char="–"/>
            </a:pPr>
            <a:r>
              <a:rPr lang="en-US" altLang="pl-PL" sz="2800"/>
              <a:t>Αφηγηματική</a:t>
            </a:r>
          </a:p>
          <a:p>
            <a:pPr lvl="1">
              <a:spcBef>
                <a:spcPts val="563"/>
              </a:spcBef>
              <a:spcAft>
                <a:spcPts val="1425"/>
              </a:spcAft>
              <a:buSzPct val="75000"/>
              <a:buFont typeface="Arial" panose="020B0604020202020204" pitchFamily="34" charset="0"/>
              <a:buChar char="–"/>
            </a:pPr>
            <a:r>
              <a:rPr lang="en-US" altLang="pl-PL" sz="2800"/>
              <a:t>Εστιασμένη στη λύση</a:t>
            </a:r>
          </a:p>
          <a:p>
            <a:pPr lvl="1">
              <a:spcBef>
                <a:spcPts val="563"/>
              </a:spcBef>
              <a:spcAft>
                <a:spcPts val="1425"/>
              </a:spcAft>
              <a:buSzPct val="75000"/>
              <a:buFont typeface="Arial" panose="020B0604020202020204" pitchFamily="34" charset="0"/>
              <a:buChar char="–"/>
            </a:pPr>
            <a:r>
              <a:rPr lang="en-US" altLang="pl-PL" sz="2800"/>
              <a:t>Πολυσυστημική</a:t>
            </a:r>
          </a:p>
        </p:txBody>
      </p:sp>
      <p:sp>
        <p:nvSpPr>
          <p:cNvPr id="29698" name="Text Box 2">
            <a:extLst>
              <a:ext uri="{FF2B5EF4-FFF2-40B4-BE49-F238E27FC236}">
                <a16:creationId xmlns:a16="http://schemas.microsoft.com/office/drawing/2014/main" id="{51483B88-7035-40FE-34AA-5AA5D7EC18D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1E88D1C-AF5B-4C30-8418-2855145B3204}" type="slidenum">
              <a:rPr lang="el-GR" altLang="pl-PL">
                <a:cs typeface="Arial" panose="020B0604020202020204" pitchFamily="34" charset="0"/>
              </a:rPr>
              <a:pPr hangingPunct="1">
                <a:lnSpc>
                  <a:spcPct val="100000"/>
                </a:lnSpc>
                <a:buClrTx/>
                <a:buFontTx/>
                <a:buNone/>
              </a:pPr>
              <a:t>24</a:t>
            </a:fld>
            <a:endParaRPr lang="el-GR" altLang="pl-PL">
              <a:cs typeface="Arial" panose="020B0604020202020204" pitchFamily="34" charset="0"/>
            </a:endParaRPr>
          </a:p>
        </p:txBody>
      </p:sp>
      <p:sp>
        <p:nvSpPr>
          <p:cNvPr id="29699" name="Rectangle 3">
            <a:extLst>
              <a:ext uri="{FF2B5EF4-FFF2-40B4-BE49-F238E27FC236}">
                <a16:creationId xmlns:a16="http://schemas.microsoft.com/office/drawing/2014/main" id="{781C5B2B-D3C4-2078-0983-A7300E49E498}"/>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(8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a:extLst>
              <a:ext uri="{FF2B5EF4-FFF2-40B4-BE49-F238E27FC236}">
                <a16:creationId xmlns:a16="http://schemas.microsoft.com/office/drawing/2014/main" id="{94AFFCF4-D73A-8FD3-7D7F-ED43271555FB}"/>
              </a:ext>
            </a:extLst>
          </p:cNvPr>
          <p:cNvSpPr txBox="1">
            <a:spLocks noChangeArrowheads="1"/>
          </p:cNvSpPr>
          <p:nvPr/>
        </p:nvSpPr>
        <p:spPr bwMode="auto">
          <a:xfrm>
            <a:off x="1981200" y="1655763"/>
            <a:ext cx="8229600" cy="447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Κλασικές έννοιες</a:t>
            </a:r>
          </a:p>
          <a:p>
            <a:pPr marL="327025" indent="-309563">
              <a:spcBef>
                <a:spcPts val="638"/>
              </a:spcBef>
              <a:spcAft>
                <a:spcPts val="1425"/>
              </a:spcAft>
              <a:buSzPct val="45000"/>
              <a:buFont typeface="Arial" panose="020B0604020202020204" pitchFamily="34" charset="0"/>
              <a:buChar char="•"/>
            </a:pPr>
            <a:r>
              <a:rPr lang="en-US" altLang="pl-PL" sz="2800"/>
              <a:t>Δομή οικογένειας</a:t>
            </a:r>
          </a:p>
          <a:p>
            <a:pPr lvl="1">
              <a:spcBef>
                <a:spcPts val="563"/>
              </a:spcBef>
              <a:spcAft>
                <a:spcPts val="1425"/>
              </a:spcAft>
              <a:buSzPct val="75000"/>
              <a:buFont typeface="Arial" panose="020B0604020202020204" pitchFamily="34" charset="0"/>
              <a:buChar char="–"/>
            </a:pPr>
            <a:r>
              <a:rPr lang="en-US" altLang="pl-PL" sz="2400"/>
              <a:t>Salvador Minuchin</a:t>
            </a:r>
          </a:p>
          <a:p>
            <a:pPr lvl="1">
              <a:spcBef>
                <a:spcPts val="563"/>
              </a:spcBef>
              <a:spcAft>
                <a:spcPts val="1425"/>
              </a:spcAft>
              <a:buSzPct val="75000"/>
              <a:buFont typeface="Arial" panose="020B0604020202020204" pitchFamily="34" charset="0"/>
              <a:buChar char="–"/>
            </a:pPr>
            <a:r>
              <a:rPr lang="en-US" altLang="pl-PL" sz="2400"/>
              <a:t>Υποσυστήματα</a:t>
            </a:r>
          </a:p>
          <a:p>
            <a:pPr lvl="1">
              <a:spcBef>
                <a:spcPts val="563"/>
              </a:spcBef>
              <a:spcAft>
                <a:spcPts val="1425"/>
              </a:spcAft>
              <a:buSzPct val="75000"/>
              <a:buFont typeface="Arial" panose="020B0604020202020204" pitchFamily="34" charset="0"/>
              <a:buChar char="–"/>
            </a:pPr>
            <a:r>
              <a:rPr lang="en-US" altLang="pl-PL" sz="2400"/>
              <a:t>Όρια</a:t>
            </a:r>
          </a:p>
          <a:p>
            <a:pPr lvl="1">
              <a:spcBef>
                <a:spcPts val="563"/>
              </a:spcBef>
              <a:spcAft>
                <a:spcPts val="1425"/>
              </a:spcAft>
              <a:buSzPct val="75000"/>
              <a:buFont typeface="Arial" panose="020B0604020202020204" pitchFamily="34" charset="0"/>
              <a:buChar char="–"/>
            </a:pPr>
            <a:r>
              <a:rPr lang="en-US" altLang="pl-PL" sz="2400"/>
              <a:t>Σε συγκύτιο</a:t>
            </a:r>
          </a:p>
          <a:p>
            <a:pPr lvl="1">
              <a:spcBef>
                <a:spcPts val="563"/>
              </a:spcBef>
              <a:spcAft>
                <a:spcPts val="1425"/>
              </a:spcAft>
              <a:buSzPct val="75000"/>
              <a:buFont typeface="Arial" panose="020B0604020202020204" pitchFamily="34" charset="0"/>
              <a:buChar char="–"/>
            </a:pPr>
            <a:r>
              <a:rPr lang="en-US" altLang="pl-PL" sz="2400"/>
              <a:t>Αποδεσμευμένα</a:t>
            </a:r>
          </a:p>
        </p:txBody>
      </p:sp>
      <p:sp>
        <p:nvSpPr>
          <p:cNvPr id="30722" name="Text Box 2">
            <a:extLst>
              <a:ext uri="{FF2B5EF4-FFF2-40B4-BE49-F238E27FC236}">
                <a16:creationId xmlns:a16="http://schemas.microsoft.com/office/drawing/2014/main" id="{811E73F4-2402-080D-E006-09B68FAAE08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FE32C94-DB0A-43A7-9248-D9A22595D3F2}" type="slidenum">
              <a:rPr lang="el-GR" altLang="pl-PL">
                <a:cs typeface="Arial" panose="020B0604020202020204" pitchFamily="34" charset="0"/>
              </a:rPr>
              <a:pPr hangingPunct="1">
                <a:lnSpc>
                  <a:spcPct val="100000"/>
                </a:lnSpc>
                <a:buClrTx/>
                <a:buFontTx/>
                <a:buNone/>
              </a:pPr>
              <a:t>25</a:t>
            </a:fld>
            <a:endParaRPr lang="el-GR" altLang="pl-PL">
              <a:cs typeface="Arial" panose="020B0604020202020204" pitchFamily="34" charset="0"/>
            </a:endParaRPr>
          </a:p>
        </p:txBody>
      </p:sp>
      <p:sp>
        <p:nvSpPr>
          <p:cNvPr id="30723" name="Rectangle 3">
            <a:extLst>
              <a:ext uri="{FF2B5EF4-FFF2-40B4-BE49-F238E27FC236}">
                <a16:creationId xmlns:a16="http://schemas.microsoft.com/office/drawing/2014/main" id="{3F0645E6-0B23-526D-6BAE-8168E1B4DBC2}"/>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(9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a:extLst>
              <a:ext uri="{FF2B5EF4-FFF2-40B4-BE49-F238E27FC236}">
                <a16:creationId xmlns:a16="http://schemas.microsoft.com/office/drawing/2014/main" id="{C9E71455-A68D-C1F4-7C51-7D2B3AE50C40}"/>
              </a:ext>
            </a:extLst>
          </p:cNvPr>
          <p:cNvSpPr txBox="1">
            <a:spLocks noChangeArrowheads="1"/>
          </p:cNvSpPr>
          <p:nvPr/>
        </p:nvSpPr>
        <p:spPr bwMode="auto">
          <a:xfrm>
            <a:off x="1981200" y="1295401"/>
            <a:ext cx="8229600" cy="4829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Θεραπεία οικογένειας: Βασικές έννοιες: Κλασικές έννοιες</a:t>
            </a:r>
          </a:p>
          <a:p>
            <a:pPr marL="327025" indent="-309563">
              <a:spcBef>
                <a:spcPts val="638"/>
              </a:spcBef>
              <a:spcAft>
                <a:spcPts val="1425"/>
              </a:spcAft>
              <a:buSzPct val="45000"/>
              <a:buFont typeface="Arial" panose="020B0604020202020204" pitchFamily="34" charset="0"/>
              <a:buChar char="•"/>
            </a:pPr>
            <a:r>
              <a:rPr lang="en-US" altLang="pl-PL" sz="2400"/>
              <a:t>Διαφοροποίηση του εαυτού </a:t>
            </a:r>
          </a:p>
          <a:p>
            <a:pPr lvl="1">
              <a:spcBef>
                <a:spcPts val="563"/>
              </a:spcBef>
              <a:spcAft>
                <a:spcPts val="1425"/>
              </a:spcAft>
              <a:buSzPct val="75000"/>
              <a:buFont typeface="Arial" panose="020B0604020202020204" pitchFamily="34" charset="0"/>
              <a:buChar char="–"/>
            </a:pPr>
            <a:r>
              <a:rPr lang="en-US" altLang="pl-PL" sz="2200"/>
              <a:t>Τα μέλη αναπτύσσουν τη δική τους προσωπικότητα χωρίς να θυσιάζουν τη συναισθηματική εγγύτητα με άλλα μέλη </a:t>
            </a:r>
            <a:r>
              <a:rPr lang="en-US" altLang="pl-PL" sz="2400"/>
              <a:t> </a:t>
            </a:r>
          </a:p>
          <a:p>
            <a:pPr marL="327025" indent="-309563">
              <a:spcBef>
                <a:spcPts val="638"/>
              </a:spcBef>
              <a:spcAft>
                <a:spcPts val="1425"/>
              </a:spcAft>
              <a:buSzPct val="45000"/>
              <a:buFont typeface="Arial" panose="020B0604020202020204" pitchFamily="34" charset="0"/>
              <a:buChar char="•"/>
            </a:pPr>
            <a:r>
              <a:rPr lang="en-US" altLang="pl-PL" sz="2400"/>
              <a:t>Συναισθηματικά σε διάχυση ορίων</a:t>
            </a:r>
          </a:p>
          <a:p>
            <a:pPr marL="327025" indent="-309563">
              <a:spcBef>
                <a:spcPts val="638"/>
              </a:spcBef>
              <a:spcAft>
                <a:spcPts val="1425"/>
              </a:spcAft>
              <a:buSzPct val="45000"/>
              <a:buFont typeface="Arial" panose="020B0604020202020204" pitchFamily="34" charset="0"/>
              <a:buChar char="•"/>
            </a:pPr>
            <a:r>
              <a:rPr lang="en-US" altLang="pl-PL" sz="2400"/>
              <a:t>Αδιαφοροποίητη μάζα του Εγώ</a:t>
            </a:r>
          </a:p>
          <a:p>
            <a:pPr lvl="1">
              <a:spcBef>
                <a:spcPts val="563"/>
              </a:spcBef>
              <a:spcAft>
                <a:spcPts val="1425"/>
              </a:spcAft>
              <a:buSzPct val="75000"/>
              <a:buFont typeface="Arial" panose="020B0604020202020204" pitchFamily="34" charset="0"/>
              <a:buChar char="–"/>
            </a:pPr>
            <a:r>
              <a:rPr lang="en-US" altLang="pl-PL" sz="2200"/>
              <a:t>Μικρή ανοχή στις διαφορές στα συναισθήματα ή στις πεποιθήσεις</a:t>
            </a:r>
          </a:p>
          <a:p>
            <a:pPr lvl="1">
              <a:spcBef>
                <a:spcPts val="563"/>
              </a:spcBef>
              <a:spcAft>
                <a:spcPts val="1425"/>
              </a:spcAft>
              <a:buSzPct val="75000"/>
              <a:buFont typeface="Arial" panose="020B0604020202020204" pitchFamily="34" charset="0"/>
              <a:buChar char="–"/>
            </a:pPr>
            <a:r>
              <a:rPr lang="en-US" altLang="pl-PL" sz="2200"/>
              <a:t>Ό,τι αισθάνεται ένα μέλος, το ίδιο αισθάνονται όλα</a:t>
            </a:r>
          </a:p>
          <a:p>
            <a:pPr>
              <a:spcBef>
                <a:spcPts val="638"/>
              </a:spcBef>
              <a:spcAft>
                <a:spcPts val="1425"/>
              </a:spcAft>
            </a:pPr>
            <a:endParaRPr lang="en-US" altLang="pl-PL" sz="2200"/>
          </a:p>
        </p:txBody>
      </p:sp>
      <p:sp>
        <p:nvSpPr>
          <p:cNvPr id="31746" name="Text Box 2">
            <a:extLst>
              <a:ext uri="{FF2B5EF4-FFF2-40B4-BE49-F238E27FC236}">
                <a16:creationId xmlns:a16="http://schemas.microsoft.com/office/drawing/2014/main" id="{D55A2C27-3BB0-2652-F6C6-0B82F320429E}"/>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2C69533-87FD-4519-AF5A-E3FA34281A54}" type="slidenum">
              <a:rPr lang="el-GR" altLang="pl-PL">
                <a:cs typeface="Arial" panose="020B0604020202020204" pitchFamily="34" charset="0"/>
              </a:rPr>
              <a:pPr hangingPunct="1">
                <a:lnSpc>
                  <a:spcPct val="100000"/>
                </a:lnSpc>
                <a:buClrTx/>
                <a:buFontTx/>
                <a:buNone/>
              </a:pPr>
              <a:t>26</a:t>
            </a:fld>
            <a:endParaRPr lang="el-GR" altLang="pl-PL">
              <a:cs typeface="Arial" panose="020B0604020202020204" pitchFamily="34" charset="0"/>
            </a:endParaRPr>
          </a:p>
        </p:txBody>
      </p:sp>
      <p:sp>
        <p:nvSpPr>
          <p:cNvPr id="31747" name="Rectangle 3">
            <a:extLst>
              <a:ext uri="{FF2B5EF4-FFF2-40B4-BE49-F238E27FC236}">
                <a16:creationId xmlns:a16="http://schemas.microsoft.com/office/drawing/2014/main" id="{9E472609-ACF3-EA06-C49C-412D668B6FA2}"/>
              </a:ext>
            </a:extLst>
          </p:cNvPr>
          <p:cNvSpPr>
            <a:spLocks noGrp="1" noChangeArrowheads="1"/>
          </p:cNvSpPr>
          <p:nvPr>
            <p:ph type="title" idx="4294967295"/>
          </p:nvPr>
        </p:nvSpPr>
        <p:spPr>
          <a:xfrm>
            <a:off x="1981200" y="576263"/>
            <a:ext cx="8229600" cy="1008062"/>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(10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18B3A20A-A314-8954-D9B3-A3FC158D4B4A}"/>
              </a:ext>
            </a:extLst>
          </p:cNvPr>
          <p:cNvSpPr txBox="1">
            <a:spLocks noChangeArrowheads="1"/>
          </p:cNvSpPr>
          <p:nvPr/>
        </p:nvSpPr>
        <p:spPr bwMode="auto">
          <a:xfrm>
            <a:off x="1981200" y="1511301"/>
            <a:ext cx="8229600" cy="461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Κλασικές έννοιες</a:t>
            </a:r>
          </a:p>
          <a:p>
            <a:pPr marL="327025" indent="-309563">
              <a:spcBef>
                <a:spcPts val="638"/>
              </a:spcBef>
              <a:spcAft>
                <a:spcPts val="1425"/>
              </a:spcAft>
              <a:buSzPct val="45000"/>
              <a:buFont typeface="Arial" panose="020B0604020202020204" pitchFamily="34" charset="0"/>
              <a:buChar char="•"/>
            </a:pPr>
            <a:r>
              <a:rPr lang="en-US" altLang="pl-PL" sz="2800"/>
              <a:t>Tρίγωνα</a:t>
            </a:r>
            <a:r>
              <a:rPr lang="en-US" altLang="pl-PL" sz="3200"/>
              <a:t> </a:t>
            </a:r>
          </a:p>
          <a:p>
            <a:pPr lvl="1">
              <a:spcBef>
                <a:spcPts val="563"/>
              </a:spcBef>
              <a:spcAft>
                <a:spcPts val="1425"/>
              </a:spcAft>
              <a:buSzPct val="75000"/>
              <a:buFont typeface="Arial" panose="020B0604020202020204" pitchFamily="34" charset="0"/>
              <a:buChar char="–"/>
            </a:pPr>
            <a:r>
              <a:rPr lang="en-US" altLang="pl-PL" sz="2200"/>
              <a:t>Δύο άτομα βρίσκονται  σε σύγκρουση και ένα από τα δύο εμπλέκει ένα τρίτο άτομο σε μια προσπάθεια εξασφάλισης υποστήριξης</a:t>
            </a:r>
          </a:p>
          <a:p>
            <a:pPr lvl="1">
              <a:spcBef>
                <a:spcPts val="563"/>
              </a:spcBef>
              <a:spcAft>
                <a:spcPts val="1425"/>
              </a:spcAft>
              <a:buSzPct val="75000"/>
              <a:buFont typeface="Arial" panose="020B0604020202020204" pitchFamily="34" charset="0"/>
              <a:buChar char="–"/>
            </a:pPr>
            <a:r>
              <a:rPr lang="en-US" altLang="pl-PL" sz="2200"/>
              <a:t>Στις οικογένειες, αφορά γονείς και παιδιά που στρατολογούνται στο πλευρό του ενός γονέα </a:t>
            </a:r>
          </a:p>
          <a:p>
            <a:pPr lvl="1">
              <a:spcBef>
                <a:spcPts val="563"/>
              </a:spcBef>
              <a:spcAft>
                <a:spcPts val="1425"/>
              </a:spcAft>
              <a:buSzPct val="75000"/>
              <a:buFont typeface="Arial" panose="020B0604020202020204" pitchFamily="34" charset="0"/>
              <a:buChar char="–"/>
            </a:pPr>
            <a:r>
              <a:rPr lang="en-US" altLang="pl-PL" sz="2200"/>
              <a:t>Σε τέτοιου είδους περιστάσεις τα παιδιά βρίσκονται σε μη υγιείς ψυχολογικά καταστάσεις </a:t>
            </a:r>
          </a:p>
        </p:txBody>
      </p:sp>
      <p:sp>
        <p:nvSpPr>
          <p:cNvPr id="32770" name="Text Box 2">
            <a:extLst>
              <a:ext uri="{FF2B5EF4-FFF2-40B4-BE49-F238E27FC236}">
                <a16:creationId xmlns:a16="http://schemas.microsoft.com/office/drawing/2014/main" id="{F256B5C2-59DC-6911-8C2B-F3EFA0B2812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C9590AF-FCB9-494F-A969-DD5FCDFEDE1C}" type="slidenum">
              <a:rPr lang="el-GR" altLang="pl-PL">
                <a:cs typeface="Arial" panose="020B0604020202020204" pitchFamily="34" charset="0"/>
              </a:rPr>
              <a:pPr hangingPunct="1">
                <a:lnSpc>
                  <a:spcPct val="100000"/>
                </a:lnSpc>
                <a:buClrTx/>
                <a:buFontTx/>
                <a:buNone/>
              </a:pPr>
              <a:t>27</a:t>
            </a:fld>
            <a:endParaRPr lang="el-GR" altLang="pl-PL">
              <a:cs typeface="Arial" panose="020B0604020202020204" pitchFamily="34" charset="0"/>
            </a:endParaRPr>
          </a:p>
        </p:txBody>
      </p:sp>
      <p:sp>
        <p:nvSpPr>
          <p:cNvPr id="32771" name="Rectangle 3">
            <a:extLst>
              <a:ext uri="{FF2B5EF4-FFF2-40B4-BE49-F238E27FC236}">
                <a16:creationId xmlns:a16="http://schemas.microsoft.com/office/drawing/2014/main" id="{F77CBF20-3020-69CF-D023-68957BE433A9}"/>
              </a:ext>
            </a:extLst>
          </p:cNvPr>
          <p:cNvSpPr>
            <a:spLocks noGrp="1" noChangeArrowheads="1"/>
          </p:cNvSpPr>
          <p:nvPr>
            <p:ph type="title" idx="4294967295"/>
          </p:nvPr>
        </p:nvSpPr>
        <p:spPr>
          <a:xfrm>
            <a:off x="1981200" y="647700"/>
            <a:ext cx="8229600" cy="13335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(11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1">
            <a:extLst>
              <a:ext uri="{FF2B5EF4-FFF2-40B4-BE49-F238E27FC236}">
                <a16:creationId xmlns:a16="http://schemas.microsoft.com/office/drawing/2014/main" id="{F1E6A4CA-B03C-32DD-9D99-B2B8D475EBA1}"/>
              </a:ext>
            </a:extLst>
          </p:cNvPr>
          <p:cNvSpPr txBox="1">
            <a:spLocks noChangeArrowheads="1"/>
          </p:cNvSpPr>
          <p:nvPr/>
        </p:nvSpPr>
        <p:spPr bwMode="auto">
          <a:xfrm>
            <a:off x="1981200" y="1511301"/>
            <a:ext cx="8229600" cy="4614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Πιο σύγχρονες προσεγγίσεις</a:t>
            </a:r>
          </a:p>
          <a:p>
            <a:pPr marL="330200" indent="-312738">
              <a:spcBef>
                <a:spcPts val="638"/>
              </a:spcBef>
              <a:spcAft>
                <a:spcPts val="1425"/>
              </a:spcAft>
              <a:buSzPct val="45000"/>
              <a:buFont typeface="Symbol" panose="05050102010706020507" pitchFamily="18" charset="2"/>
              <a:buChar char=""/>
            </a:pPr>
            <a:r>
              <a:rPr lang="en-US" altLang="pl-PL" sz="2800"/>
              <a:t> Θεραπεία εστιασμένη στη λύση</a:t>
            </a:r>
          </a:p>
          <a:p>
            <a:pPr lvl="1">
              <a:spcBef>
                <a:spcPts val="638"/>
              </a:spcBef>
              <a:spcAft>
                <a:spcPts val="1425"/>
              </a:spcAft>
              <a:buFont typeface="Times New Roman" panose="02020603050405020304" pitchFamily="18" charset="0"/>
              <a:buChar char="–"/>
            </a:pPr>
            <a:r>
              <a:rPr lang="en-US" altLang="pl-PL" sz="2600"/>
              <a:t>Μετεξέλιξη της προσέγγισης της στρατηγικής θεραπείας οικογένειας</a:t>
            </a:r>
          </a:p>
          <a:p>
            <a:pPr lvl="1">
              <a:spcBef>
                <a:spcPts val="638"/>
              </a:spcBef>
              <a:spcAft>
                <a:spcPts val="1425"/>
              </a:spcAft>
              <a:buFont typeface="Times New Roman" panose="02020603050405020304" pitchFamily="18" charset="0"/>
              <a:buChar char="–"/>
            </a:pPr>
            <a:r>
              <a:rPr lang="en-US" altLang="pl-PL" sz="2600"/>
              <a:t>Οι οικογενειακοί θεραπευτές θα πρέπει να χρησιμοποιούν τη “συζήτηση για εύρεση λύσης” παρά τη “συζήτηση για το πρόβλημα”</a:t>
            </a:r>
          </a:p>
          <a:p>
            <a:pPr lvl="1">
              <a:spcBef>
                <a:spcPts val="638"/>
              </a:spcBef>
              <a:spcAft>
                <a:spcPts val="1425"/>
              </a:spcAft>
              <a:buFont typeface="Times New Roman" panose="02020603050405020304" pitchFamily="18" charset="0"/>
              <a:buChar char="–"/>
            </a:pPr>
            <a:r>
              <a:rPr lang="en-US" altLang="pl-PL" sz="2600"/>
              <a:t>Φόρμουλα εργασίας πρώτης συνεδρίας</a:t>
            </a:r>
          </a:p>
        </p:txBody>
      </p:sp>
      <p:sp>
        <p:nvSpPr>
          <p:cNvPr id="33794" name="Text Box 2">
            <a:extLst>
              <a:ext uri="{FF2B5EF4-FFF2-40B4-BE49-F238E27FC236}">
                <a16:creationId xmlns:a16="http://schemas.microsoft.com/office/drawing/2014/main" id="{CFA7C89C-CE1C-B318-F982-E5978E52CDC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B5D6BF5-28E9-41CA-9FF5-7F138EA6E888}" type="slidenum">
              <a:rPr lang="el-GR" altLang="pl-PL">
                <a:cs typeface="Arial" panose="020B0604020202020204" pitchFamily="34" charset="0"/>
              </a:rPr>
              <a:pPr hangingPunct="1">
                <a:lnSpc>
                  <a:spcPct val="100000"/>
                </a:lnSpc>
                <a:buClrTx/>
                <a:buFontTx/>
                <a:buNone/>
              </a:pPr>
              <a:t>28</a:t>
            </a:fld>
            <a:endParaRPr lang="el-GR" altLang="pl-PL">
              <a:cs typeface="Arial" panose="020B0604020202020204" pitchFamily="34" charset="0"/>
            </a:endParaRPr>
          </a:p>
        </p:txBody>
      </p:sp>
      <p:sp>
        <p:nvSpPr>
          <p:cNvPr id="33795" name="Rectangle 3">
            <a:extLst>
              <a:ext uri="{FF2B5EF4-FFF2-40B4-BE49-F238E27FC236}">
                <a16:creationId xmlns:a16="http://schemas.microsoft.com/office/drawing/2014/main" id="{D27FEB3A-527F-E210-D2F0-C7E9E568DC86}"/>
              </a:ext>
            </a:extLst>
          </p:cNvPr>
          <p:cNvSpPr>
            <a:spLocks noGrp="1" noChangeArrowheads="1"/>
          </p:cNvSpPr>
          <p:nvPr>
            <p:ph type="title" idx="4294967295"/>
          </p:nvPr>
        </p:nvSpPr>
        <p:spPr>
          <a:xfrm>
            <a:off x="1981200" y="720725"/>
            <a:ext cx="8229600" cy="8636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(12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a:extLst>
              <a:ext uri="{FF2B5EF4-FFF2-40B4-BE49-F238E27FC236}">
                <a16:creationId xmlns:a16="http://schemas.microsoft.com/office/drawing/2014/main" id="{C3CD77CF-FD45-B526-1862-0FB078AADFA2}"/>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Πιο σύγχρονες προσεγγίσεις</a:t>
            </a:r>
          </a:p>
          <a:p>
            <a:pPr>
              <a:spcBef>
                <a:spcPts val="638"/>
              </a:spcBef>
              <a:spcAft>
                <a:spcPts val="1425"/>
              </a:spcAft>
            </a:pPr>
            <a:r>
              <a:rPr lang="en-US" altLang="pl-PL" sz="3200"/>
              <a:t>Θεραπεία εστιασμένη στη λύση</a:t>
            </a:r>
          </a:p>
          <a:p>
            <a:pPr lvl="1">
              <a:spcBef>
                <a:spcPts val="563"/>
              </a:spcBef>
              <a:spcAft>
                <a:spcPts val="1425"/>
              </a:spcAft>
              <a:buSzPct val="75000"/>
              <a:buFont typeface="Arial" panose="020B0604020202020204" pitchFamily="34" charset="0"/>
              <a:buChar char="–"/>
            </a:pPr>
            <a:r>
              <a:rPr lang="en-US" altLang="pl-PL" sz="2800"/>
              <a:t>Eρωτήσεις της εξαίρεσης</a:t>
            </a:r>
          </a:p>
          <a:p>
            <a:pPr lvl="1">
              <a:spcBef>
                <a:spcPts val="563"/>
              </a:spcBef>
              <a:spcAft>
                <a:spcPts val="1425"/>
              </a:spcAft>
              <a:buSzPct val="75000"/>
              <a:buFont typeface="Arial" panose="020B0604020202020204" pitchFamily="34" charset="0"/>
              <a:buChar char="–"/>
            </a:pPr>
            <a:r>
              <a:rPr lang="en-US" altLang="pl-PL" sz="2800"/>
              <a:t>Ερωτήσεις του θαύματος</a:t>
            </a:r>
          </a:p>
          <a:p>
            <a:pPr lvl="1">
              <a:spcBef>
                <a:spcPts val="563"/>
              </a:spcBef>
              <a:spcAft>
                <a:spcPts val="1425"/>
              </a:spcAft>
              <a:buSzPct val="75000"/>
              <a:buFont typeface="Arial" panose="020B0604020202020204" pitchFamily="34" charset="0"/>
              <a:buChar char="–"/>
            </a:pPr>
            <a:r>
              <a:rPr lang="en-US" altLang="pl-PL" sz="2800"/>
              <a:t>Ερωτήσεις διαβάθμισης</a:t>
            </a:r>
          </a:p>
        </p:txBody>
      </p:sp>
      <p:sp>
        <p:nvSpPr>
          <p:cNvPr id="34818" name="Text Box 2">
            <a:extLst>
              <a:ext uri="{FF2B5EF4-FFF2-40B4-BE49-F238E27FC236}">
                <a16:creationId xmlns:a16="http://schemas.microsoft.com/office/drawing/2014/main" id="{486CA401-1433-DF83-1C89-815B19E18F9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EF1BAC3-4003-47B3-8DFD-B64B252A33DB}" type="slidenum">
              <a:rPr lang="el-GR" altLang="pl-PL">
                <a:cs typeface="Arial" panose="020B0604020202020204" pitchFamily="34" charset="0"/>
              </a:rPr>
              <a:pPr hangingPunct="1">
                <a:lnSpc>
                  <a:spcPct val="100000"/>
                </a:lnSpc>
                <a:buClrTx/>
                <a:buFontTx/>
                <a:buNone/>
              </a:pPr>
              <a:t>29</a:t>
            </a:fld>
            <a:endParaRPr lang="el-GR" altLang="pl-PL">
              <a:cs typeface="Arial" panose="020B0604020202020204" pitchFamily="34" charset="0"/>
            </a:endParaRPr>
          </a:p>
        </p:txBody>
      </p:sp>
      <p:sp>
        <p:nvSpPr>
          <p:cNvPr id="34819" name="Rectangle 3">
            <a:extLst>
              <a:ext uri="{FF2B5EF4-FFF2-40B4-BE49-F238E27FC236}">
                <a16:creationId xmlns:a16="http://schemas.microsoft.com/office/drawing/2014/main" id="{8CDFF756-1E67-D61C-F171-2859E831DCC2}"/>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(13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294011AF-E8BC-643A-ECCC-5E1A4AB46BA3}"/>
              </a:ext>
            </a:extLst>
          </p:cNvPr>
          <p:cNvSpPr>
            <a:spLocks noGrp="1" noChangeArrowheads="1"/>
          </p:cNvSpPr>
          <p:nvPr>
            <p:ph type="title" idx="4294967295"/>
          </p:nvPr>
        </p:nvSpPr>
        <p:spPr>
          <a:xfrm>
            <a:off x="1939925" y="588963"/>
            <a:ext cx="8229600" cy="1143000"/>
          </a:xfrm>
          <a:ln/>
        </p:spPr>
        <p:txBody>
          <a:bodyPr/>
          <a:lstStyle/>
          <a:p>
            <a:pP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dirty="0" err="1">
                <a:solidFill>
                  <a:srgbClr val="1F497D"/>
                </a:solidFill>
              </a:rPr>
              <a:t>Ομ</a:t>
            </a:r>
            <a:r>
              <a:rPr lang="en-US" altLang="pl-PL" b="1" dirty="0">
                <a:solidFill>
                  <a:srgbClr val="1F497D"/>
                </a:solidFill>
              </a:rPr>
              <a:t>αδική θεραπεία </a:t>
            </a:r>
            <a:r>
              <a:rPr lang="en-US" altLang="pl-PL" sz="2700" b="1" dirty="0">
                <a:solidFill>
                  <a:srgbClr val="1F497D"/>
                </a:solidFill>
              </a:rPr>
              <a:t>(2 από 15)</a:t>
            </a:r>
          </a:p>
        </p:txBody>
      </p:sp>
      <p:sp>
        <p:nvSpPr>
          <p:cNvPr id="8194" name="Rectangle 2">
            <a:extLst>
              <a:ext uri="{FF2B5EF4-FFF2-40B4-BE49-F238E27FC236}">
                <a16:creationId xmlns:a16="http://schemas.microsoft.com/office/drawing/2014/main" id="{EA943D0A-ECF4-ABD7-AC9C-F4CA97387EF4}"/>
              </a:ext>
            </a:extLst>
          </p:cNvPr>
          <p:cNvSpPr>
            <a:spLocks noGrp="1" noChangeArrowheads="1"/>
          </p:cNvSpPr>
          <p:nvPr>
            <p:ph type="body" idx="4294967295"/>
          </p:nvPr>
        </p:nvSpPr>
        <p:spPr>
          <a:xfrm>
            <a:off x="1981200" y="1282700"/>
            <a:ext cx="8229600" cy="1309688"/>
          </a:xfrm>
          <a:ln/>
        </p:spPr>
        <p:txBody>
          <a:bodyPr/>
          <a:lstStyle/>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a:t>Έμφαση στη διαπροσωπική διάσταση: Θεραπευτικοί παράγοντες στην ομαδική θεραπεία</a:t>
            </a:r>
          </a:p>
        </p:txBody>
      </p:sp>
      <p:graphicFrame>
        <p:nvGraphicFramePr>
          <p:cNvPr id="8195" name="Group 3">
            <a:extLst>
              <a:ext uri="{FF2B5EF4-FFF2-40B4-BE49-F238E27FC236}">
                <a16:creationId xmlns:a16="http://schemas.microsoft.com/office/drawing/2014/main" id="{40590940-C93C-CE89-47C0-897F50545A15}"/>
              </a:ext>
            </a:extLst>
          </p:cNvPr>
          <p:cNvGraphicFramePr>
            <a:graphicFrameLocks noGrp="1"/>
          </p:cNvGraphicFramePr>
          <p:nvPr/>
        </p:nvGraphicFramePr>
        <p:xfrm>
          <a:off x="1939926" y="2022476"/>
          <a:ext cx="8247063" cy="3999595"/>
        </p:xfrm>
        <a:graphic>
          <a:graphicData uri="http://schemas.openxmlformats.org/drawingml/2006/table">
            <a:tbl>
              <a:tblPr/>
              <a:tblGrid>
                <a:gridCol w="8247063">
                  <a:extLst>
                    <a:ext uri="{9D8B030D-6E8A-4147-A177-3AD203B41FA5}">
                      <a16:colId xmlns:a16="http://schemas.microsoft.com/office/drawing/2014/main" val="517164908"/>
                    </a:ext>
                  </a:extLst>
                </a:gridCol>
              </a:tblGrid>
              <a:tr h="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Πίνακας 16.1 Οι θεραπευτικοί παράγοντες της ομαδικής ψυχοθεραπείας, κατά τον Yalom</a:t>
                      </a:r>
                    </a:p>
                  </a:txBody>
                  <a:tcPr marT="760968"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7000176"/>
                  </a:ext>
                </a:extLst>
              </a:tr>
              <a:tr h="306070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1. Ενστάλαξη ελπίδας</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2. Οικουμενικότητα</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3. Μετάδοση πληροφοριών</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endParaRP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4. Aλτρουισμός</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5. Διορθωτική ανακεφαλαίωση της ομάδας των μελών της βασικής οικογένειας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6. Ανάπτυξη τεχνικών κοινωνικοποίησης</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7. Μιμητική συμπεριφορά</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8. Διαπροσωπική μάθηση</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 9. Συνοχή ομάδας</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endParaRP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10. Κάθαρση </a:t>
                      </a: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endParaRPr>
                    </a:p>
                    <a:p>
                      <a:pPr marL="0" marR="0" lvl="0" indent="0" algn="l" defTabSz="449263" rtl="0" eaLnBrk="1" fontAlgn="base" latinLnBrk="0" hangingPunct="1">
                        <a:lnSpc>
                          <a:spcPct val="4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5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11. Υπαρξιακοί παράγοντες	</a:t>
                      </a:r>
                    </a:p>
                  </a:txBody>
                  <a:tcPr marT="71757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235642151"/>
                  </a:ext>
                </a:extLst>
              </a:tr>
            </a:tbl>
          </a:graphicData>
        </a:graphic>
      </p:graphicFrame>
      <p:sp>
        <p:nvSpPr>
          <p:cNvPr id="8205" name="Text Box 13">
            <a:extLst>
              <a:ext uri="{FF2B5EF4-FFF2-40B4-BE49-F238E27FC236}">
                <a16:creationId xmlns:a16="http://schemas.microsoft.com/office/drawing/2014/main" id="{C3E87EC9-8DE4-881D-5C9E-60225E7951C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51B96B8-94E3-4696-B8BD-E56781B6EE5E}" type="slidenum">
              <a:rPr lang="el-GR" altLang="pl-PL">
                <a:cs typeface="Arial" panose="020B0604020202020204" pitchFamily="34" charset="0"/>
              </a:rPr>
              <a:pPr hangingPunct="1">
                <a:lnSpc>
                  <a:spcPct val="100000"/>
                </a:lnSpc>
                <a:buClrTx/>
                <a:buFontTx/>
                <a:buNone/>
              </a:pPr>
              <a:t>3</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a:extLst>
              <a:ext uri="{FF2B5EF4-FFF2-40B4-BE49-F238E27FC236}">
                <a16:creationId xmlns:a16="http://schemas.microsoft.com/office/drawing/2014/main" id="{EBF6A974-10A1-E840-6411-C4F07E1F858E}"/>
              </a:ext>
            </a:extLst>
          </p:cNvPr>
          <p:cNvSpPr txBox="1">
            <a:spLocks noChangeArrowheads="1"/>
          </p:cNvSpPr>
          <p:nvPr/>
        </p:nvSpPr>
        <p:spPr bwMode="auto">
          <a:xfrm>
            <a:off x="1981200" y="1728789"/>
            <a:ext cx="8229600" cy="439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Πιο σύγχρονες προσεγγίσεις</a:t>
            </a:r>
          </a:p>
          <a:p>
            <a:pPr marL="330200" indent="-312738">
              <a:spcBef>
                <a:spcPts val="638"/>
              </a:spcBef>
              <a:spcAft>
                <a:spcPts val="1425"/>
              </a:spcAft>
              <a:buSzPct val="45000"/>
              <a:buFont typeface="Symbol" panose="05050102010706020507" pitchFamily="18" charset="2"/>
              <a:buChar char=""/>
            </a:pPr>
            <a:r>
              <a:rPr lang="en-US" altLang="pl-PL" sz="3200"/>
              <a:t> Αφηγηματική θεραπεία</a:t>
            </a:r>
          </a:p>
          <a:p>
            <a:pPr lvl="1">
              <a:spcBef>
                <a:spcPts val="638"/>
              </a:spcBef>
              <a:spcAft>
                <a:spcPts val="1425"/>
              </a:spcAft>
              <a:buFont typeface="Times New Roman" panose="02020603050405020304" pitchFamily="18" charset="0"/>
              <a:buChar char="–"/>
            </a:pPr>
            <a:r>
              <a:rPr lang="en-US" altLang="pl-PL" sz="2800"/>
              <a:t>Δημιουργία νοημάτων από το άτομο για τον εαυτό του και για τα γεγονότα της ζωής του   με συγκεκριμένους τρόπους</a:t>
            </a:r>
          </a:p>
          <a:p>
            <a:pPr lvl="1">
              <a:spcBef>
                <a:spcPts val="638"/>
              </a:spcBef>
              <a:spcAft>
                <a:spcPts val="1425"/>
              </a:spcAft>
              <a:buFont typeface="Times New Roman" panose="02020603050405020304" pitchFamily="18" charset="0"/>
              <a:buChar char="–"/>
            </a:pPr>
            <a:r>
              <a:rPr lang="en-US" altLang="pl-PL" sz="2800"/>
              <a:t>Ενδέχεται να προκαλέσει ψυχολογικές δυσκολίες</a:t>
            </a:r>
          </a:p>
        </p:txBody>
      </p:sp>
      <p:sp>
        <p:nvSpPr>
          <p:cNvPr id="35842" name="Text Box 2">
            <a:extLst>
              <a:ext uri="{FF2B5EF4-FFF2-40B4-BE49-F238E27FC236}">
                <a16:creationId xmlns:a16="http://schemas.microsoft.com/office/drawing/2014/main" id="{CE5E1A09-4D55-F309-A90A-177CE4034FD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C03074A-3A42-43A4-9280-3C0F07B2474D}" type="slidenum">
              <a:rPr lang="el-GR" altLang="pl-PL">
                <a:cs typeface="Arial" panose="020B0604020202020204" pitchFamily="34" charset="0"/>
              </a:rPr>
              <a:pPr hangingPunct="1">
                <a:lnSpc>
                  <a:spcPct val="100000"/>
                </a:lnSpc>
                <a:buClrTx/>
                <a:buFontTx/>
                <a:buNone/>
              </a:pPr>
              <a:t>30</a:t>
            </a:fld>
            <a:endParaRPr lang="el-GR" altLang="pl-PL">
              <a:cs typeface="Arial" panose="020B0604020202020204" pitchFamily="34" charset="0"/>
            </a:endParaRPr>
          </a:p>
        </p:txBody>
      </p:sp>
      <p:sp>
        <p:nvSpPr>
          <p:cNvPr id="35843" name="Rectangle 3">
            <a:extLst>
              <a:ext uri="{FF2B5EF4-FFF2-40B4-BE49-F238E27FC236}">
                <a16:creationId xmlns:a16="http://schemas.microsoft.com/office/drawing/2014/main" id="{52AB2345-7DA2-C4DA-D192-88B777A9D9BF}"/>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(14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a:extLst>
              <a:ext uri="{FF2B5EF4-FFF2-40B4-BE49-F238E27FC236}">
                <a16:creationId xmlns:a16="http://schemas.microsoft.com/office/drawing/2014/main" id="{81E2C953-9129-4E7E-7704-7542394910DF}"/>
              </a:ext>
            </a:extLst>
          </p:cNvPr>
          <p:cNvSpPr txBox="1">
            <a:spLocks noChangeArrowheads="1"/>
          </p:cNvSpPr>
          <p:nvPr/>
        </p:nvSpPr>
        <p:spPr bwMode="auto">
          <a:xfrm>
            <a:off x="1981200" y="1368425"/>
            <a:ext cx="8229600" cy="4757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15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Θεραπεία οικογένειας: Βασικές έννοιες: Πιο σύγχρονες προσεγγίσεις</a:t>
            </a:r>
          </a:p>
          <a:p>
            <a:pPr marL="330200" indent="-312738">
              <a:spcBef>
                <a:spcPts val="638"/>
              </a:spcBef>
              <a:spcAft>
                <a:spcPts val="1425"/>
              </a:spcAft>
              <a:buSzPct val="45000"/>
              <a:buFont typeface="Symbol" panose="05050102010706020507" pitchFamily="18" charset="2"/>
              <a:buChar char=""/>
            </a:pPr>
            <a:r>
              <a:rPr lang="en-US" altLang="pl-PL" sz="3200"/>
              <a:t> Πολυσυστημική θεραπεία οικογένειας</a:t>
            </a:r>
          </a:p>
          <a:p>
            <a:pPr lvl="1">
              <a:spcBef>
                <a:spcPts val="638"/>
              </a:spcBef>
              <a:spcAft>
                <a:spcPts val="1425"/>
              </a:spcAft>
              <a:buFont typeface="Times New Roman" panose="02020603050405020304" pitchFamily="18" charset="0"/>
              <a:buChar char="–"/>
            </a:pPr>
            <a:r>
              <a:rPr lang="en-US" altLang="pl-PL" sz="2400"/>
              <a:t>Για εφήβους με μακροχρόνια συμπεριφορικά και συναισθηματικά προβλήματα, τα οποία περιλαμβάνουν και νομικά αδικήματα </a:t>
            </a:r>
          </a:p>
          <a:p>
            <a:pPr lvl="1">
              <a:spcBef>
                <a:spcPts val="638"/>
              </a:spcBef>
              <a:spcAft>
                <a:spcPts val="1425"/>
              </a:spcAft>
              <a:buFont typeface="Times New Roman" panose="02020603050405020304" pitchFamily="18" charset="0"/>
              <a:buChar char="–"/>
            </a:pPr>
            <a:r>
              <a:rPr lang="en-US" altLang="pl-PL" sz="2400"/>
              <a:t>Χρησιμοποιεί στοιχεία της γνωσιακής και της συμπεριφοριστικής θεραπείας, της εκπαίδευσης γονέων, της θεραπείας εστιασμένης στη λύση και άλλων ειδών θεραπείας</a:t>
            </a:r>
          </a:p>
          <a:p>
            <a:pPr>
              <a:spcBef>
                <a:spcPts val="638"/>
              </a:spcBef>
              <a:spcAft>
                <a:spcPts val="1425"/>
              </a:spcAft>
            </a:pPr>
            <a:endParaRPr lang="en-US" altLang="pl-PL" sz="2400"/>
          </a:p>
        </p:txBody>
      </p:sp>
      <p:sp>
        <p:nvSpPr>
          <p:cNvPr id="36866" name="Text Box 2">
            <a:extLst>
              <a:ext uri="{FF2B5EF4-FFF2-40B4-BE49-F238E27FC236}">
                <a16:creationId xmlns:a16="http://schemas.microsoft.com/office/drawing/2014/main" id="{CE87BC3E-49C5-9FA0-309F-D6307B25622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3692DD3-F7F5-4037-A2AF-8821CD3C9905}" type="slidenum">
              <a:rPr lang="el-GR" altLang="pl-PL">
                <a:cs typeface="Arial" panose="020B0604020202020204" pitchFamily="34" charset="0"/>
              </a:rPr>
              <a:pPr hangingPunct="1">
                <a:lnSpc>
                  <a:spcPct val="100000"/>
                </a:lnSpc>
                <a:buClrTx/>
                <a:buFontTx/>
                <a:buNone/>
              </a:pPr>
              <a:t>31</a:t>
            </a:fld>
            <a:endParaRPr lang="el-GR" altLang="pl-PL">
              <a:cs typeface="Arial" panose="020B0604020202020204" pitchFamily="34" charset="0"/>
            </a:endParaRPr>
          </a:p>
        </p:txBody>
      </p:sp>
      <p:sp>
        <p:nvSpPr>
          <p:cNvPr id="36867" name="Rectangle 3">
            <a:extLst>
              <a:ext uri="{FF2B5EF4-FFF2-40B4-BE49-F238E27FC236}">
                <a16:creationId xmlns:a16="http://schemas.microsoft.com/office/drawing/2014/main" id="{8AB3ED8A-8707-9DD9-FEC4-53E498D75F98}"/>
              </a:ext>
            </a:extLst>
          </p:cNvPr>
          <p:cNvSpPr>
            <a:spLocks noGrp="1" noChangeArrowheads="1"/>
          </p:cNvSpPr>
          <p:nvPr>
            <p:ph type="title" idx="4294967295"/>
          </p:nvPr>
        </p:nvSpPr>
        <p:spPr>
          <a:xfrm>
            <a:off x="1981200" y="647701"/>
            <a:ext cx="8229600" cy="7207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(15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a:extLst>
              <a:ext uri="{FF2B5EF4-FFF2-40B4-BE49-F238E27FC236}">
                <a16:creationId xmlns:a16="http://schemas.microsoft.com/office/drawing/2014/main" id="{B0F0316A-ABD2-84AA-2E35-3925887170FA}"/>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Ζητήματα ηθικής και δεοντολογίας στη θεραπεία οικογένειας: Πολιτισμική επάρκεια</a:t>
            </a:r>
          </a:p>
          <a:p>
            <a:pPr marL="330200" indent="-312738">
              <a:spcBef>
                <a:spcPts val="638"/>
              </a:spcBef>
              <a:spcAft>
                <a:spcPts val="1425"/>
              </a:spcAft>
              <a:buSzPct val="45000"/>
              <a:buFont typeface="Symbol" panose="05050102010706020507" pitchFamily="18" charset="2"/>
              <a:buChar char=""/>
            </a:pPr>
            <a:r>
              <a:rPr lang="en-US" altLang="pl-PL" sz="2800"/>
              <a:t>Είναι σημαντικό οι θεραπευτές να μπορούν να εκτιμήσουν και να αποδεχτούν το πολιτισμικό υπόβαθρο των οικογενειών </a:t>
            </a:r>
          </a:p>
          <a:p>
            <a:pPr marL="330200" indent="-312738">
              <a:spcBef>
                <a:spcPts val="638"/>
              </a:spcBef>
              <a:spcAft>
                <a:spcPts val="1425"/>
              </a:spcAft>
              <a:buSzPct val="45000"/>
              <a:buFont typeface="Symbol" panose="05050102010706020507" pitchFamily="18" charset="2"/>
              <a:buChar char=""/>
            </a:pPr>
            <a:r>
              <a:rPr lang="en-US" altLang="pl-PL" sz="2800"/>
              <a:t> Εκτίμηση μεταβλητών εντός της οικογένειας </a:t>
            </a:r>
          </a:p>
        </p:txBody>
      </p:sp>
      <p:sp>
        <p:nvSpPr>
          <p:cNvPr id="37890" name="Text Box 2">
            <a:extLst>
              <a:ext uri="{FF2B5EF4-FFF2-40B4-BE49-F238E27FC236}">
                <a16:creationId xmlns:a16="http://schemas.microsoft.com/office/drawing/2014/main" id="{586A33BE-F8C1-8242-03BC-664269A5D3AE}"/>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30DA2D0-C5A5-4AD1-9148-15C650CC9BB5}" type="slidenum">
              <a:rPr lang="el-GR" altLang="pl-PL">
                <a:cs typeface="Arial" panose="020B0604020202020204" pitchFamily="34" charset="0"/>
              </a:rPr>
              <a:pPr hangingPunct="1">
                <a:lnSpc>
                  <a:spcPct val="100000"/>
                </a:lnSpc>
                <a:buClrTx/>
                <a:buFontTx/>
                <a:buNone/>
              </a:pPr>
              <a:t>32</a:t>
            </a:fld>
            <a:endParaRPr lang="el-GR" altLang="pl-PL">
              <a:cs typeface="Arial" panose="020B0604020202020204" pitchFamily="34" charset="0"/>
            </a:endParaRPr>
          </a:p>
        </p:txBody>
      </p:sp>
      <p:sp>
        <p:nvSpPr>
          <p:cNvPr id="37891" name="Rectangle 3">
            <a:extLst>
              <a:ext uri="{FF2B5EF4-FFF2-40B4-BE49-F238E27FC236}">
                <a16:creationId xmlns:a16="http://schemas.microsoft.com/office/drawing/2014/main" id="{CC2926A6-41B0-A9C9-6C43-0116FF6263CF}"/>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(16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a:extLst>
              <a:ext uri="{FF2B5EF4-FFF2-40B4-BE49-F238E27FC236}">
                <a16:creationId xmlns:a16="http://schemas.microsoft.com/office/drawing/2014/main" id="{5E71CE80-B02A-B911-7791-7EEBE897C5E3}"/>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Ζητήματα ηθικής και δεοντολογίας στη θεραπεία οικογένειας: Εχεμύθεια</a:t>
            </a:r>
          </a:p>
          <a:p>
            <a:pPr marL="327025" indent="-309563">
              <a:spcBef>
                <a:spcPts val="638"/>
              </a:spcBef>
              <a:spcAft>
                <a:spcPts val="1425"/>
              </a:spcAft>
              <a:buSzPct val="45000"/>
              <a:buFont typeface="Arial" panose="020B0604020202020204" pitchFamily="34" charset="0"/>
              <a:buChar char="•"/>
            </a:pPr>
            <a:r>
              <a:rPr lang="en-US" altLang="pl-PL" sz="3200"/>
              <a:t>Τρόποι αντιμετώπισης μοναδικών ηθικών διλημμάτων</a:t>
            </a:r>
          </a:p>
          <a:p>
            <a:pPr lvl="1">
              <a:spcBef>
                <a:spcPts val="563"/>
              </a:spcBef>
              <a:spcAft>
                <a:spcPts val="1425"/>
              </a:spcAft>
              <a:buSzPct val="75000"/>
              <a:buFont typeface="Arial" panose="020B0604020202020204" pitchFamily="34" charset="0"/>
              <a:buChar char="–"/>
            </a:pPr>
            <a:r>
              <a:rPr lang="en-US" altLang="pl-PL" sz="2800"/>
              <a:t>Οι βασικοί κανόνες εχεμύθειας καλό είναι να τίθενται κατά την αρχική διαδικασία</a:t>
            </a:r>
          </a:p>
          <a:p>
            <a:pPr lvl="1">
              <a:spcBef>
                <a:spcPts val="563"/>
              </a:spcBef>
              <a:spcAft>
                <a:spcPts val="1425"/>
              </a:spcAft>
              <a:buSzPct val="75000"/>
              <a:buFont typeface="Arial" panose="020B0604020202020204" pitchFamily="34" charset="0"/>
              <a:buChar char="–"/>
            </a:pPr>
            <a:r>
              <a:rPr lang="en-US" altLang="pl-PL" sz="2800"/>
              <a:t>Aποφυγή ιδιωτικών συνομιλιών</a:t>
            </a:r>
          </a:p>
        </p:txBody>
      </p:sp>
      <p:sp>
        <p:nvSpPr>
          <p:cNvPr id="38914" name="Text Box 2">
            <a:extLst>
              <a:ext uri="{FF2B5EF4-FFF2-40B4-BE49-F238E27FC236}">
                <a16:creationId xmlns:a16="http://schemas.microsoft.com/office/drawing/2014/main" id="{3AD40074-1954-64E9-FBFC-3EA76271952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5725C68-C83A-41F3-ABBF-A0AECB42E39D}" type="slidenum">
              <a:rPr lang="el-GR" altLang="pl-PL">
                <a:cs typeface="Arial" panose="020B0604020202020204" pitchFamily="34" charset="0"/>
              </a:rPr>
              <a:pPr hangingPunct="1">
                <a:lnSpc>
                  <a:spcPct val="100000"/>
                </a:lnSpc>
                <a:buClrTx/>
                <a:buFontTx/>
                <a:buNone/>
              </a:pPr>
              <a:t>33</a:t>
            </a:fld>
            <a:endParaRPr lang="el-GR" altLang="pl-PL">
              <a:cs typeface="Arial" panose="020B0604020202020204" pitchFamily="34" charset="0"/>
            </a:endParaRPr>
          </a:p>
        </p:txBody>
      </p:sp>
      <p:sp>
        <p:nvSpPr>
          <p:cNvPr id="38915" name="Rectangle 3">
            <a:extLst>
              <a:ext uri="{FF2B5EF4-FFF2-40B4-BE49-F238E27FC236}">
                <a16:creationId xmlns:a16="http://schemas.microsoft.com/office/drawing/2014/main" id="{6E5305A8-EDC0-780E-00F7-3E3B089072AA}"/>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(17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a:extLst>
              <a:ext uri="{FF2B5EF4-FFF2-40B4-BE49-F238E27FC236}">
                <a16:creationId xmlns:a16="http://schemas.microsoft.com/office/drawing/2014/main" id="{B886C539-4E36-24C4-20A4-A98861CFB6FF}"/>
              </a:ext>
            </a:extLst>
          </p:cNvPr>
          <p:cNvSpPr txBox="1">
            <a:spLocks noChangeArrowheads="1"/>
          </p:cNvSpPr>
          <p:nvPr/>
        </p:nvSpPr>
        <p:spPr bwMode="auto">
          <a:xfrm>
            <a:off x="1981200" y="1511301"/>
            <a:ext cx="8229600" cy="461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Ζητήματα ηθικής και δεοντολογίας στη θεραπεία οικογένειας: Διαγνωστική ακρίβεια</a:t>
            </a:r>
          </a:p>
          <a:p>
            <a:pPr marL="327025" indent="-309563">
              <a:spcBef>
                <a:spcPts val="638"/>
              </a:spcBef>
              <a:spcAft>
                <a:spcPts val="1425"/>
              </a:spcAft>
              <a:buSzPct val="45000"/>
              <a:buFont typeface="Arial" panose="020B0604020202020204" pitchFamily="34" charset="0"/>
              <a:buChar char="•"/>
            </a:pPr>
            <a:r>
              <a:rPr lang="en-US" altLang="pl-PL" sz="2800"/>
              <a:t>Περιορισμοί του </a:t>
            </a:r>
            <a:r>
              <a:rPr lang="en-US" altLang="pl-PL" sz="2800" i="1"/>
              <a:t>DSM</a:t>
            </a:r>
          </a:p>
          <a:p>
            <a:pPr marL="327025" indent="-309563">
              <a:spcBef>
                <a:spcPts val="638"/>
              </a:spcBef>
              <a:spcAft>
                <a:spcPts val="1425"/>
              </a:spcAft>
              <a:buSzPct val="45000"/>
              <a:buFont typeface="Arial" panose="020B0604020202020204" pitchFamily="34" charset="0"/>
              <a:buChar char="•"/>
            </a:pPr>
            <a:r>
              <a:rPr lang="en-US" altLang="pl-PL" sz="2800"/>
              <a:t>Πίεση για διάγνωση προκειμένου να πληρούνται οι προϋποθέσεις πληρωμής</a:t>
            </a:r>
          </a:p>
          <a:p>
            <a:pPr lvl="1">
              <a:spcBef>
                <a:spcPts val="563"/>
              </a:spcBef>
              <a:spcAft>
                <a:spcPts val="1425"/>
              </a:spcAft>
              <a:buSzPct val="75000"/>
              <a:buFont typeface="Arial" panose="020B0604020202020204" pitchFamily="34" charset="0"/>
              <a:buChar char="–"/>
            </a:pPr>
            <a:r>
              <a:rPr lang="en-US" altLang="pl-PL" sz="2600"/>
              <a:t>Μπορεί να ενισχύσει την υπόθεση της οικογένειας ότι το πρόβλημα είναι ατομικό και όχι συστημικό</a:t>
            </a:r>
          </a:p>
          <a:p>
            <a:pPr lvl="1">
              <a:spcBef>
                <a:spcPts val="563"/>
              </a:spcBef>
              <a:spcAft>
                <a:spcPts val="1425"/>
              </a:spcAft>
              <a:buSzPct val="75000"/>
              <a:buFont typeface="Arial" panose="020B0604020202020204" pitchFamily="34" charset="0"/>
              <a:buChar char="–"/>
            </a:pPr>
            <a:r>
              <a:rPr lang="en-US" altLang="pl-PL" sz="2600"/>
              <a:t>Ο προσδιοριζόμενος ως ασθενής μπορεί να νιώσει ότι στιγματίζεται</a:t>
            </a:r>
          </a:p>
        </p:txBody>
      </p:sp>
      <p:sp>
        <p:nvSpPr>
          <p:cNvPr id="39938" name="Text Box 2">
            <a:extLst>
              <a:ext uri="{FF2B5EF4-FFF2-40B4-BE49-F238E27FC236}">
                <a16:creationId xmlns:a16="http://schemas.microsoft.com/office/drawing/2014/main" id="{4CC59C55-F683-F501-9B5A-7C093C5938BD}"/>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0A73796-E17C-48D6-AC5B-4E24FA2EA68D}" type="slidenum">
              <a:rPr lang="el-GR" altLang="pl-PL">
                <a:cs typeface="Arial" panose="020B0604020202020204" pitchFamily="34" charset="0"/>
              </a:rPr>
              <a:pPr hangingPunct="1">
                <a:lnSpc>
                  <a:spcPct val="100000"/>
                </a:lnSpc>
                <a:buClrTx/>
                <a:buFontTx/>
                <a:buNone/>
              </a:pPr>
              <a:t>34</a:t>
            </a:fld>
            <a:endParaRPr lang="el-GR" altLang="pl-PL">
              <a:cs typeface="Arial" panose="020B0604020202020204" pitchFamily="34" charset="0"/>
            </a:endParaRPr>
          </a:p>
        </p:txBody>
      </p:sp>
      <p:sp>
        <p:nvSpPr>
          <p:cNvPr id="39939" name="Rectangle 3">
            <a:extLst>
              <a:ext uri="{FF2B5EF4-FFF2-40B4-BE49-F238E27FC236}">
                <a16:creationId xmlns:a16="http://schemas.microsoft.com/office/drawing/2014/main" id="{4E6448CB-0A9B-0361-D72D-D6C476927DC9}"/>
              </a:ext>
            </a:extLst>
          </p:cNvPr>
          <p:cNvSpPr>
            <a:spLocks noGrp="1" noChangeArrowheads="1"/>
          </p:cNvSpPr>
          <p:nvPr>
            <p:ph type="title" idx="4294967295"/>
          </p:nvPr>
        </p:nvSpPr>
        <p:spPr>
          <a:xfrm>
            <a:off x="1981200" y="720726"/>
            <a:ext cx="8229600" cy="792163"/>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(18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
            <a:extLst>
              <a:ext uri="{FF2B5EF4-FFF2-40B4-BE49-F238E27FC236}">
                <a16:creationId xmlns:a16="http://schemas.microsoft.com/office/drawing/2014/main" id="{DFAF12E8-394D-4140-B03C-6A32610ADBB4}"/>
              </a:ext>
            </a:extLst>
          </p:cNvPr>
          <p:cNvSpPr txBox="1">
            <a:spLocks noChangeArrowheads="1"/>
          </p:cNvSpPr>
          <p:nvPr/>
        </p:nvSpPr>
        <p:spPr bwMode="auto">
          <a:xfrm>
            <a:off x="1981200" y="1655763"/>
            <a:ext cx="8229600" cy="447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Πόσο αποτελεσματική είναι;</a:t>
            </a:r>
          </a:p>
          <a:p>
            <a:pPr marL="327025" indent="-309563">
              <a:spcBef>
                <a:spcPts val="638"/>
              </a:spcBef>
              <a:spcAft>
                <a:spcPts val="1425"/>
              </a:spcAft>
              <a:buSzPct val="45000"/>
              <a:buFont typeface="Arial" panose="020B0604020202020204" pitchFamily="34" charset="0"/>
              <a:buChar char="•"/>
            </a:pPr>
            <a:r>
              <a:rPr lang="en-US" altLang="pl-PL" sz="2800"/>
              <a:t>Οι σχετικές μελέτες περιλαμβάνουν τις μεθοδολογικές δυσκολίες των μελετών έκβασης της ατομικής θεραπείας</a:t>
            </a:r>
          </a:p>
          <a:p>
            <a:pPr lvl="1">
              <a:spcBef>
                <a:spcPts val="563"/>
              </a:spcBef>
              <a:spcAft>
                <a:spcPts val="1425"/>
              </a:spcAft>
              <a:buSzPct val="75000"/>
              <a:buFont typeface="Arial" panose="020B0604020202020204" pitchFamily="34" charset="0"/>
              <a:buChar char="–"/>
            </a:pPr>
            <a:r>
              <a:rPr lang="en-US" altLang="pl-PL" sz="2600"/>
              <a:t>Πρόσθετος παράγοντας που περιπλέκει τα πράγματα: Οι απόψεις των διαφόρων μελών    της οικογένειας ενδέχεται να διαφέρουν</a:t>
            </a:r>
          </a:p>
          <a:p>
            <a:pPr marL="327025" indent="-309563">
              <a:spcBef>
                <a:spcPts val="638"/>
              </a:spcBef>
              <a:spcAft>
                <a:spcPts val="1425"/>
              </a:spcAft>
              <a:buSzPct val="45000"/>
              <a:buFont typeface="Arial" panose="020B0604020202020204" pitchFamily="34" charset="0"/>
              <a:buChar char="•"/>
            </a:pPr>
            <a:r>
              <a:rPr lang="en-US" altLang="pl-PL" sz="2800"/>
              <a:t>Οι μελέτες αποτελεσματικότητας δείχνουν ότι η θεραπεία οικογένειας είναι αποτελεσματική</a:t>
            </a:r>
          </a:p>
        </p:txBody>
      </p:sp>
      <p:sp>
        <p:nvSpPr>
          <p:cNvPr id="40962" name="Text Box 2">
            <a:extLst>
              <a:ext uri="{FF2B5EF4-FFF2-40B4-BE49-F238E27FC236}">
                <a16:creationId xmlns:a16="http://schemas.microsoft.com/office/drawing/2014/main" id="{83265ABE-A827-4401-7DD6-CAB5DBD8D97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48FCEFA-64A4-4048-9828-E3C12EB789C7}" type="slidenum">
              <a:rPr lang="el-GR" altLang="pl-PL">
                <a:cs typeface="Arial" panose="020B0604020202020204" pitchFamily="34" charset="0"/>
              </a:rPr>
              <a:pPr hangingPunct="1">
                <a:lnSpc>
                  <a:spcPct val="100000"/>
                </a:lnSpc>
                <a:buClrTx/>
                <a:buFontTx/>
                <a:buNone/>
              </a:pPr>
              <a:t>35</a:t>
            </a:fld>
            <a:endParaRPr lang="el-GR" altLang="pl-PL">
              <a:cs typeface="Arial" panose="020B0604020202020204" pitchFamily="34" charset="0"/>
            </a:endParaRPr>
          </a:p>
        </p:txBody>
      </p:sp>
      <p:sp>
        <p:nvSpPr>
          <p:cNvPr id="40963" name="Rectangle 3">
            <a:extLst>
              <a:ext uri="{FF2B5EF4-FFF2-40B4-BE49-F238E27FC236}">
                <a16:creationId xmlns:a16="http://schemas.microsoft.com/office/drawing/2014/main" id="{7D9CA9B5-2A58-0A8A-EB40-88F29E22C44E}"/>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(19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657372B1-5EC1-049C-1DC3-ED45B227E3FD}"/>
              </a:ext>
            </a:extLst>
          </p:cNvPr>
          <p:cNvSpPr txBox="1">
            <a:spLocks noChangeArrowheads="1"/>
          </p:cNvSpPr>
          <p:nvPr/>
        </p:nvSpPr>
        <p:spPr bwMode="auto">
          <a:xfrm>
            <a:off x="1981200" y="1800225"/>
            <a:ext cx="8229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Πόσο αποτελεσματική είναι;</a:t>
            </a:r>
          </a:p>
          <a:p>
            <a:pPr marL="327025" indent="-309563">
              <a:spcBef>
                <a:spcPts val="638"/>
              </a:spcBef>
              <a:spcAft>
                <a:spcPts val="1425"/>
              </a:spcAft>
              <a:buSzPct val="45000"/>
              <a:buFont typeface="Arial" panose="020B0604020202020204" pitchFamily="34" charset="0"/>
              <a:buChar char="•"/>
            </a:pPr>
            <a:r>
              <a:rPr lang="en-US" altLang="pl-PL" sz="3200"/>
              <a:t>Προβλήματα για τα οποία η επιτυχία της θεραπείας οικογένειας είναι τεκμηριωμένη</a:t>
            </a:r>
          </a:p>
          <a:p>
            <a:pPr lvl="1">
              <a:spcBef>
                <a:spcPts val="563"/>
              </a:spcBef>
              <a:spcAft>
                <a:spcPts val="1425"/>
              </a:spcAft>
              <a:buSzPct val="75000"/>
              <a:buFont typeface="Arial" panose="020B0604020202020204" pitchFamily="34" charset="0"/>
              <a:buChar char="–"/>
            </a:pPr>
            <a:r>
              <a:rPr lang="en-US" altLang="pl-PL" sz="2600"/>
              <a:t>Σχιζοφρένεια, διαφωνίες ζευγαριών, διαταραχές πρόσληψης τροφής (ιδιαίτερα  ανορεξία) σε εφήβους, αυτοτραυματισμός σε εφήβους, παραβατικότητα των εφήβων, διαταραχή συμπεριφοράς και άλλες αποδιοργανωτικές διαταραχές σε παιδιά</a:t>
            </a:r>
          </a:p>
        </p:txBody>
      </p:sp>
      <p:sp>
        <p:nvSpPr>
          <p:cNvPr id="41986" name="Text Box 2">
            <a:extLst>
              <a:ext uri="{FF2B5EF4-FFF2-40B4-BE49-F238E27FC236}">
                <a16:creationId xmlns:a16="http://schemas.microsoft.com/office/drawing/2014/main" id="{9F1BDE4E-156B-2DB1-F6FE-18A9C834CD2E}"/>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E00E949-5BE6-492B-AF75-779661E5766D}" type="slidenum">
              <a:rPr lang="el-GR" altLang="pl-PL">
                <a:cs typeface="Arial" panose="020B0604020202020204" pitchFamily="34" charset="0"/>
              </a:rPr>
              <a:pPr hangingPunct="1">
                <a:lnSpc>
                  <a:spcPct val="100000"/>
                </a:lnSpc>
                <a:buClrTx/>
                <a:buFontTx/>
                <a:buNone/>
              </a:pPr>
              <a:t>36</a:t>
            </a:fld>
            <a:endParaRPr lang="el-GR" altLang="pl-PL">
              <a:cs typeface="Arial" panose="020B0604020202020204" pitchFamily="34" charset="0"/>
            </a:endParaRPr>
          </a:p>
        </p:txBody>
      </p:sp>
      <p:sp>
        <p:nvSpPr>
          <p:cNvPr id="41987" name="Rectangle 3">
            <a:extLst>
              <a:ext uri="{FF2B5EF4-FFF2-40B4-BE49-F238E27FC236}">
                <a16:creationId xmlns:a16="http://schemas.microsoft.com/office/drawing/2014/main" id="{97E46483-C72B-51BD-9ABE-EC4691441D51}"/>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(20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a:extLst>
              <a:ext uri="{FF2B5EF4-FFF2-40B4-BE49-F238E27FC236}">
                <a16:creationId xmlns:a16="http://schemas.microsoft.com/office/drawing/2014/main" id="{071EEEBC-716F-DFAB-A158-37CF8951FF1F}"/>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Πόσο αποτελεσματική είναι;</a:t>
            </a:r>
          </a:p>
          <a:p>
            <a:pPr marL="327025" indent="-309563">
              <a:spcBef>
                <a:spcPts val="638"/>
              </a:spcBef>
              <a:spcAft>
                <a:spcPts val="1425"/>
              </a:spcAft>
              <a:buSzPct val="45000"/>
              <a:buFont typeface="Arial" panose="020B0604020202020204" pitchFamily="34" charset="0"/>
              <a:buChar char="•"/>
            </a:pPr>
            <a:r>
              <a:rPr lang="en-US" altLang="pl-PL" sz="3200"/>
              <a:t>Επιτυχία με όρους οικονομικού οφέλους για την κοινωνία</a:t>
            </a:r>
          </a:p>
          <a:p>
            <a:pPr lvl="1">
              <a:spcBef>
                <a:spcPts val="563"/>
              </a:spcBef>
              <a:spcAft>
                <a:spcPts val="1425"/>
              </a:spcAft>
              <a:buSzPct val="75000"/>
              <a:buFont typeface="Arial" panose="020B0604020202020204" pitchFamily="34" charset="0"/>
              <a:buChar char="–"/>
            </a:pPr>
            <a:r>
              <a:rPr lang="en-US" altLang="pl-PL" sz="2800"/>
              <a:t>Η πολυσυστημική θεραπεία οικογένειας παράγει αποτελέσματα που μειώνουν την ανάγκη για χρηματοδοτούμενες από τους φορολογούμενους υπηρεσίες</a:t>
            </a:r>
          </a:p>
        </p:txBody>
      </p:sp>
      <p:sp>
        <p:nvSpPr>
          <p:cNvPr id="43010" name="Text Box 2">
            <a:extLst>
              <a:ext uri="{FF2B5EF4-FFF2-40B4-BE49-F238E27FC236}">
                <a16:creationId xmlns:a16="http://schemas.microsoft.com/office/drawing/2014/main" id="{5C527EFC-EFB0-7F38-A54F-C4978EC7F34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743CA2A-4F01-43BD-875F-7D0D5F6102F8}" type="slidenum">
              <a:rPr lang="el-GR" altLang="pl-PL">
                <a:cs typeface="Arial" panose="020B0604020202020204" pitchFamily="34" charset="0"/>
              </a:rPr>
              <a:pPr hangingPunct="1">
                <a:lnSpc>
                  <a:spcPct val="100000"/>
                </a:lnSpc>
                <a:buClrTx/>
                <a:buFontTx/>
                <a:buNone/>
              </a:pPr>
              <a:t>37</a:t>
            </a:fld>
            <a:endParaRPr lang="el-GR" altLang="pl-PL">
              <a:cs typeface="Arial" panose="020B0604020202020204" pitchFamily="34" charset="0"/>
            </a:endParaRPr>
          </a:p>
        </p:txBody>
      </p:sp>
      <p:sp>
        <p:nvSpPr>
          <p:cNvPr id="43011" name="Rectangle 3">
            <a:extLst>
              <a:ext uri="{FF2B5EF4-FFF2-40B4-BE49-F238E27FC236}">
                <a16:creationId xmlns:a16="http://schemas.microsoft.com/office/drawing/2014/main" id="{84D022B0-240B-53D3-DBC3-236DAA4BCB09}"/>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Θεραπεία οικογένειας </a:t>
            </a:r>
            <a:r>
              <a:rPr lang="en-US" altLang="pl-PL" sz="2700" b="1">
                <a:solidFill>
                  <a:srgbClr val="1F497D"/>
                </a:solidFill>
              </a:rPr>
              <a:t>(21 από 21)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1626BFBD-EDFA-A608-051C-0E75870D43F2}"/>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(3 από 15)</a:t>
            </a:r>
          </a:p>
        </p:txBody>
      </p:sp>
      <p:sp>
        <p:nvSpPr>
          <p:cNvPr id="9218" name="Text Box 2">
            <a:extLst>
              <a:ext uri="{FF2B5EF4-FFF2-40B4-BE49-F238E27FC236}">
                <a16:creationId xmlns:a16="http://schemas.microsoft.com/office/drawing/2014/main" id="{B711F026-067A-5D88-4322-77D7A75ABFE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Έμφαση στη διαπροσωπική διάσταση: Οικουμενικότητα</a:t>
            </a:r>
          </a:p>
          <a:p>
            <a:pPr marL="327025" indent="-309563">
              <a:spcBef>
                <a:spcPts val="638"/>
              </a:spcBef>
              <a:spcAft>
                <a:spcPts val="1425"/>
              </a:spcAft>
              <a:buSzPct val="45000"/>
              <a:buFont typeface="Arial" panose="020B0604020202020204" pitchFamily="34" charset="0"/>
              <a:buChar char="•"/>
            </a:pPr>
            <a:r>
              <a:rPr lang="en-US" altLang="pl-PL" sz="3200"/>
              <a:t>Οι θεραπευόμενοι με ψυχολογικές δυσκολίες πιστεύουν ότι κανένας άλλος δεν αντιμετωπίζει ανάλογες δυσκολίες</a:t>
            </a:r>
          </a:p>
          <a:p>
            <a:pPr marL="327025" indent="-309563">
              <a:spcBef>
                <a:spcPts val="638"/>
              </a:spcBef>
              <a:spcAft>
                <a:spcPts val="1425"/>
              </a:spcAft>
              <a:buSzPct val="45000"/>
              <a:buFont typeface="Arial" panose="020B0604020202020204" pitchFamily="34" charset="0"/>
              <a:buChar char="•"/>
            </a:pPr>
            <a:r>
              <a:rPr lang="en-US" altLang="pl-PL" sz="3200"/>
              <a:t>Ομοιογενείς ομάδες</a:t>
            </a:r>
          </a:p>
          <a:p>
            <a:pPr marL="327025" indent="-309563">
              <a:spcBef>
                <a:spcPts val="638"/>
              </a:spcBef>
              <a:spcAft>
                <a:spcPts val="1425"/>
              </a:spcAft>
              <a:buSzPct val="45000"/>
              <a:buFont typeface="Arial" panose="020B0604020202020204" pitchFamily="34" charset="0"/>
              <a:buChar char="•"/>
            </a:pPr>
            <a:r>
              <a:rPr lang="en-US" altLang="pl-PL" sz="3200"/>
              <a:t>Ετερογενείς ομάδες</a:t>
            </a:r>
          </a:p>
        </p:txBody>
      </p:sp>
      <p:sp>
        <p:nvSpPr>
          <p:cNvPr id="9219" name="Text Box 3">
            <a:extLst>
              <a:ext uri="{FF2B5EF4-FFF2-40B4-BE49-F238E27FC236}">
                <a16:creationId xmlns:a16="http://schemas.microsoft.com/office/drawing/2014/main" id="{EAC579FA-A267-7EC0-EE71-F0010B036C8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F83B2B1-C272-4C05-971C-F7A9EDC66075}" type="slidenum">
              <a:rPr lang="el-GR" altLang="pl-PL">
                <a:cs typeface="Arial" panose="020B0604020202020204" pitchFamily="34" charset="0"/>
              </a:rPr>
              <a:pPr hangingPunct="1">
                <a:lnSpc>
                  <a:spcPct val="100000"/>
                </a:lnSpc>
                <a:buClrTx/>
                <a:buFontTx/>
                <a:buNone/>
              </a:pPr>
              <a:t>4</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C4C8692F-D69F-0D61-FB0F-293E1AC44AED}"/>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(4 από 15)</a:t>
            </a:r>
          </a:p>
        </p:txBody>
      </p:sp>
      <p:sp>
        <p:nvSpPr>
          <p:cNvPr id="10242" name="Text Box 2">
            <a:extLst>
              <a:ext uri="{FF2B5EF4-FFF2-40B4-BE49-F238E27FC236}">
                <a16:creationId xmlns:a16="http://schemas.microsoft.com/office/drawing/2014/main" id="{ADB85C58-8E8C-6434-D7E3-08D5E6132754}"/>
              </a:ext>
            </a:extLst>
          </p:cNvPr>
          <p:cNvSpPr txBox="1">
            <a:spLocks noChangeArrowheads="1"/>
          </p:cNvSpPr>
          <p:nvPr/>
        </p:nvSpPr>
        <p:spPr bwMode="auto">
          <a:xfrm>
            <a:off x="1981200" y="1223963"/>
            <a:ext cx="8542338" cy="490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847725" indent="-3175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Έμφαση στη διαπροσωπική διάσταση: Συνοχή ομάδας</a:t>
            </a:r>
          </a:p>
          <a:p>
            <a:pPr marL="327025" indent="-309563">
              <a:spcBef>
                <a:spcPts val="638"/>
              </a:spcBef>
              <a:spcAft>
                <a:spcPts val="1425"/>
              </a:spcAft>
              <a:buSzPct val="45000"/>
              <a:buFont typeface="Arial" panose="020B0604020202020204" pitchFamily="34" charset="0"/>
              <a:buChar char="•"/>
            </a:pPr>
            <a:r>
              <a:rPr lang="en-US" altLang="pl-PL" sz="2400"/>
              <a:t>Συναισθήματα διασύνδεσης μεταξύ των μελών της ομάδας</a:t>
            </a:r>
          </a:p>
          <a:p>
            <a:pPr marL="327025" indent="-309563">
              <a:spcBef>
                <a:spcPts val="638"/>
              </a:spcBef>
              <a:spcAft>
                <a:spcPts val="1425"/>
              </a:spcAft>
              <a:buSzPct val="45000"/>
              <a:buFont typeface="Arial" panose="020B0604020202020204" pitchFamily="34" charset="0"/>
              <a:buChar char="•"/>
            </a:pPr>
            <a:r>
              <a:rPr lang="en-US" altLang="pl-PL" sz="2400"/>
              <a:t>Η συνοχή είναι από μόνη της θεραπευτική</a:t>
            </a:r>
          </a:p>
          <a:p>
            <a:pPr marL="327025" indent="-309563">
              <a:spcBef>
                <a:spcPts val="638"/>
              </a:spcBef>
              <a:spcAft>
                <a:spcPts val="1425"/>
              </a:spcAft>
              <a:buSzPct val="45000"/>
              <a:buFont typeface="Arial" panose="020B0604020202020204" pitchFamily="34" charset="0"/>
              <a:buChar char="•"/>
            </a:pPr>
            <a:r>
              <a:rPr lang="en-US" altLang="pl-PL" sz="2400"/>
              <a:t>Προετοιμάζει το έδαφος προκειμένου να λειτουργήσουν άλλοι θεραπευτικοί παράγοντες</a:t>
            </a:r>
          </a:p>
          <a:p>
            <a:pPr marL="327025" indent="-309563">
              <a:spcBef>
                <a:spcPts val="638"/>
              </a:spcBef>
              <a:spcAft>
                <a:spcPts val="1425"/>
              </a:spcAft>
              <a:buSzPct val="45000"/>
              <a:buFont typeface="Arial" panose="020B0604020202020204" pitchFamily="34" charset="0"/>
              <a:buChar char="•"/>
            </a:pPr>
            <a:r>
              <a:rPr lang="en-US" altLang="pl-PL" sz="2400"/>
              <a:t>Είναι σημαντικό για τους ομαδικούς θεραπευτές </a:t>
            </a:r>
          </a:p>
          <a:p>
            <a:pPr lvl="1">
              <a:spcAft>
                <a:spcPts val="1138"/>
              </a:spcAft>
              <a:buSzPct val="75000"/>
              <a:buFont typeface="Symbol" panose="05050102010706020507" pitchFamily="18" charset="2"/>
              <a:buChar char=""/>
            </a:pPr>
            <a:r>
              <a:rPr lang="en-US" altLang="pl-PL" sz="2000"/>
              <a:t>Να διατηρούν μια σχέση εμπιστοσύνης και συνεργασίας οι ίδιοι με τον θεραπευόμενο</a:t>
            </a:r>
          </a:p>
          <a:p>
            <a:pPr lvl="1">
              <a:spcAft>
                <a:spcPts val="1138"/>
              </a:spcAft>
              <a:buSzPct val="75000"/>
              <a:buFont typeface="Symbol" panose="05050102010706020507" pitchFamily="18" charset="2"/>
              <a:buChar char=""/>
            </a:pPr>
            <a:r>
              <a:rPr lang="en-US" altLang="pl-PL" sz="2000"/>
              <a:t>Να δημιουργούν μια ομάδα στην οποία οι θεραπευόμενοι αναπτύσσουν σχέσεις εμπιστοσύνης και συνεργασίας μεταξύ τους</a:t>
            </a:r>
          </a:p>
        </p:txBody>
      </p:sp>
      <p:sp>
        <p:nvSpPr>
          <p:cNvPr id="10243" name="Text Box 3">
            <a:extLst>
              <a:ext uri="{FF2B5EF4-FFF2-40B4-BE49-F238E27FC236}">
                <a16:creationId xmlns:a16="http://schemas.microsoft.com/office/drawing/2014/main" id="{46D00E0D-AC32-889B-F9FE-90DBCA2DB7DD}"/>
              </a:ext>
            </a:extLst>
          </p:cNvPr>
          <p:cNvSpPr txBox="1">
            <a:spLocks noChangeArrowheads="1"/>
          </p:cNvSpPr>
          <p:nvPr/>
        </p:nvSpPr>
        <p:spPr bwMode="auto">
          <a:xfrm>
            <a:off x="9745663" y="6408739"/>
            <a:ext cx="457200" cy="31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5E3B27A-8B99-4F4C-A613-8B84841E14E8}" type="slidenum">
              <a:rPr lang="el-GR" altLang="pl-PL">
                <a:cs typeface="Arial" panose="020B0604020202020204" pitchFamily="34" charset="0"/>
              </a:rPr>
              <a:pPr hangingPunct="1">
                <a:lnSpc>
                  <a:spcPct val="100000"/>
                </a:lnSpc>
                <a:buClrTx/>
                <a:buFontTx/>
                <a:buNone/>
              </a:pPr>
              <a:t>5</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6A42785B-4107-4374-3C21-96C341B3E5C6}"/>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(5 από 15)</a:t>
            </a:r>
          </a:p>
        </p:txBody>
      </p:sp>
      <p:sp>
        <p:nvSpPr>
          <p:cNvPr id="11266" name="Text Box 2">
            <a:extLst>
              <a:ext uri="{FF2B5EF4-FFF2-40B4-BE49-F238E27FC236}">
                <a16:creationId xmlns:a16="http://schemas.microsoft.com/office/drawing/2014/main" id="{4B06C05E-35D2-024E-1A28-7EF14567C6E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Έμφαση στη διαπροσωπική διάσταση: Διαπροσωπική μάθηση</a:t>
            </a:r>
          </a:p>
          <a:p>
            <a:pPr marL="327025" indent="-309563">
              <a:spcBef>
                <a:spcPts val="638"/>
              </a:spcBef>
              <a:spcAft>
                <a:spcPts val="1425"/>
              </a:spcAft>
              <a:buSzPct val="45000"/>
              <a:buFont typeface="Arial" panose="020B0604020202020204" pitchFamily="34" charset="0"/>
              <a:buChar char="•"/>
            </a:pPr>
            <a:r>
              <a:rPr lang="en-US" altLang="pl-PL" sz="2800"/>
              <a:t>Η μάθηση προερχόμενη από τη διαπροσωπική εμπειρία εντός της ομάδας βρίσκεται στην καρδιά της ομαδικής θεραπείας</a:t>
            </a:r>
          </a:p>
          <a:p>
            <a:pPr marL="327025" indent="-309563">
              <a:spcBef>
                <a:spcPts val="638"/>
              </a:spcBef>
              <a:spcAft>
                <a:spcPts val="1425"/>
              </a:spcAft>
              <a:buSzPct val="45000"/>
              <a:buFont typeface="Arial" panose="020B0604020202020204" pitchFamily="34" charset="0"/>
              <a:buChar char="•"/>
            </a:pPr>
            <a:r>
              <a:rPr lang="en-US" altLang="pl-PL" sz="2800"/>
              <a:t>Παρέχει μια ευκαιρία για “εξάσκηση στις σχέσεις”</a:t>
            </a:r>
          </a:p>
        </p:txBody>
      </p:sp>
      <p:sp>
        <p:nvSpPr>
          <p:cNvPr id="11267" name="Text Box 3">
            <a:extLst>
              <a:ext uri="{FF2B5EF4-FFF2-40B4-BE49-F238E27FC236}">
                <a16:creationId xmlns:a16="http://schemas.microsoft.com/office/drawing/2014/main" id="{DE647F63-0EE8-E061-DB1C-38B70932F6C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CCE9728-33B8-43DF-9398-6863ED03FF16}" type="slidenum">
              <a:rPr lang="el-GR" altLang="pl-PL">
                <a:cs typeface="Arial" panose="020B0604020202020204" pitchFamily="34" charset="0"/>
              </a:rPr>
              <a:pPr hangingPunct="1">
                <a:lnSpc>
                  <a:spcPct val="100000"/>
                </a:lnSpc>
                <a:buClrTx/>
                <a:buFontTx/>
                <a:buNone/>
              </a:pPr>
              <a:t>6</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32E49207-D3D7-7F20-033E-49309A22CDEF}"/>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(6 από 15)</a:t>
            </a:r>
          </a:p>
        </p:txBody>
      </p:sp>
      <p:sp>
        <p:nvSpPr>
          <p:cNvPr id="12290" name="Text Box 2">
            <a:extLst>
              <a:ext uri="{FF2B5EF4-FFF2-40B4-BE49-F238E27FC236}">
                <a16:creationId xmlns:a16="http://schemas.microsoft.com/office/drawing/2014/main" id="{85605AB4-467C-E86C-398E-FD566466FF12}"/>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Έμφαση στη διαπροσωπική διάσταση: Διαπροσωπική μάθηση</a:t>
            </a:r>
          </a:p>
          <a:p>
            <a:pPr marL="327025" indent="-309563">
              <a:spcBef>
                <a:spcPts val="638"/>
              </a:spcBef>
              <a:spcAft>
                <a:spcPts val="1425"/>
              </a:spcAft>
              <a:buSzPct val="45000"/>
              <a:buFont typeface="Arial" panose="020B0604020202020204" pitchFamily="34" charset="0"/>
              <a:buChar char="•"/>
            </a:pPr>
            <a:r>
              <a:rPr lang="en-US" altLang="pl-PL" sz="3200"/>
              <a:t>Κοινωνικός μικρόκοσμος</a:t>
            </a:r>
          </a:p>
          <a:p>
            <a:pPr marL="327025" indent="-309563">
              <a:spcBef>
                <a:spcPts val="638"/>
              </a:spcBef>
              <a:spcAft>
                <a:spcPts val="1425"/>
              </a:spcAft>
              <a:buSzPct val="45000"/>
              <a:buFont typeface="Arial" panose="020B0604020202020204" pitchFamily="34" charset="0"/>
              <a:buChar char="•"/>
            </a:pPr>
            <a:r>
              <a:rPr lang="en-US" altLang="pl-PL" sz="3200"/>
              <a:t>Tο εδώ και τώρα</a:t>
            </a:r>
          </a:p>
          <a:p>
            <a:pPr lvl="1">
              <a:spcBef>
                <a:spcPts val="563"/>
              </a:spcBef>
              <a:spcAft>
                <a:spcPts val="1425"/>
              </a:spcAft>
              <a:buSzPct val="75000"/>
              <a:buFont typeface="Arial" panose="020B0604020202020204" pitchFamily="34" charset="0"/>
              <a:buChar char="–"/>
            </a:pPr>
            <a:r>
              <a:rPr lang="en-US" altLang="pl-PL" sz="2800"/>
              <a:t>Eμπειρία </a:t>
            </a:r>
          </a:p>
          <a:p>
            <a:pPr lvl="1">
              <a:spcBef>
                <a:spcPts val="563"/>
              </a:spcBef>
              <a:spcAft>
                <a:spcPts val="1425"/>
              </a:spcAft>
              <a:buSzPct val="75000"/>
              <a:buFont typeface="Arial" panose="020B0604020202020204" pitchFamily="34" charset="0"/>
              <a:buChar char="–"/>
            </a:pPr>
            <a:r>
              <a:rPr lang="en-US" altLang="pl-PL" sz="2800"/>
              <a:t>Διαφώτιση της διαδικασίας</a:t>
            </a:r>
          </a:p>
        </p:txBody>
      </p:sp>
      <p:sp>
        <p:nvSpPr>
          <p:cNvPr id="12291" name="Text Box 3">
            <a:extLst>
              <a:ext uri="{FF2B5EF4-FFF2-40B4-BE49-F238E27FC236}">
                <a16:creationId xmlns:a16="http://schemas.microsoft.com/office/drawing/2014/main" id="{7BBD6E13-E9B8-6E8B-8F89-40F9F1E80FF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BB8F31C-FDF8-4010-8744-308D68DE2C4C}" type="slidenum">
              <a:rPr lang="el-GR" altLang="pl-PL">
                <a:cs typeface="Arial" panose="020B0604020202020204" pitchFamily="34" charset="0"/>
              </a:rPr>
              <a:pPr hangingPunct="1">
                <a:lnSpc>
                  <a:spcPct val="100000"/>
                </a:lnSpc>
                <a:buClrTx/>
                <a:buFontTx/>
                <a:buNone/>
              </a:pPr>
              <a:t>7</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DCC98774-7445-8C6F-3313-E72F0DB2EC69}"/>
              </a:ext>
            </a:extLst>
          </p:cNvPr>
          <p:cNvSpPr>
            <a:spLocks noGrp="1" noChangeArrowheads="1"/>
          </p:cNvSpPr>
          <p:nvPr>
            <p:ph type="title" idx="4294967295"/>
          </p:nvPr>
        </p:nvSpPr>
        <p:spPr>
          <a:xfrm>
            <a:off x="1981200" y="647701"/>
            <a:ext cx="8229600" cy="1008063"/>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(7 από 15)</a:t>
            </a:r>
          </a:p>
        </p:txBody>
      </p:sp>
      <p:sp>
        <p:nvSpPr>
          <p:cNvPr id="13314" name="Text Box 2">
            <a:extLst>
              <a:ext uri="{FF2B5EF4-FFF2-40B4-BE49-F238E27FC236}">
                <a16:creationId xmlns:a16="http://schemas.microsoft.com/office/drawing/2014/main" id="{C1B3788B-790C-DE43-B9D7-C849E67BB32C}"/>
              </a:ext>
            </a:extLst>
          </p:cNvPr>
          <p:cNvSpPr txBox="1">
            <a:spLocks noChangeArrowheads="1"/>
          </p:cNvSpPr>
          <p:nvPr/>
        </p:nvSpPr>
        <p:spPr bwMode="auto">
          <a:xfrm>
            <a:off x="1981200" y="1439863"/>
            <a:ext cx="8229600" cy="468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Πρακτικά θέματα στην ομαδική θεραπεία: Συμμετοχή στην ομάδα</a:t>
            </a:r>
          </a:p>
          <a:p>
            <a:pPr marL="327025" indent="-309563">
              <a:spcBef>
                <a:spcPts val="638"/>
              </a:spcBef>
              <a:spcAft>
                <a:spcPts val="1425"/>
              </a:spcAft>
              <a:buSzPct val="45000"/>
              <a:buFont typeface="Arial" panose="020B0604020202020204" pitchFamily="34" charset="0"/>
              <a:buChar char="•"/>
            </a:pPr>
            <a:r>
              <a:rPr lang="en-US" altLang="pl-PL" sz="2600"/>
              <a:t>Oμάδες ελεύθερης πρόσβασης</a:t>
            </a:r>
          </a:p>
          <a:p>
            <a:pPr lvl="1">
              <a:spcBef>
                <a:spcPts val="563"/>
              </a:spcBef>
              <a:spcAft>
                <a:spcPts val="1425"/>
              </a:spcAft>
              <a:buSzPct val="75000"/>
              <a:buFont typeface="Arial" panose="020B0604020202020204" pitchFamily="34" charset="0"/>
              <a:buChar char="–"/>
            </a:pPr>
            <a:r>
              <a:rPr lang="en-US" altLang="pl-PL" sz="2400"/>
              <a:t>Κάθε μέλος έχει τη δυνατότητα να συμμετέχει ή να αποσύρεται από την ομάδα ανά πάσα στιγμή</a:t>
            </a:r>
            <a:r>
              <a:rPr lang="en-US" altLang="pl-PL" sz="2600"/>
              <a:t> </a:t>
            </a:r>
            <a:r>
              <a:rPr lang="en-US" altLang="pl-PL" sz="3000"/>
              <a:t> </a:t>
            </a:r>
          </a:p>
          <a:p>
            <a:pPr marL="327025" indent="-309563">
              <a:spcBef>
                <a:spcPts val="638"/>
              </a:spcBef>
              <a:spcAft>
                <a:spcPts val="1425"/>
              </a:spcAft>
              <a:buSzPct val="45000"/>
              <a:buFont typeface="Arial" panose="020B0604020202020204" pitchFamily="34" charset="0"/>
              <a:buChar char="•"/>
            </a:pPr>
            <a:r>
              <a:rPr lang="en-US" altLang="pl-PL" sz="2600"/>
              <a:t>Ομάδες μη ελεύθερης πρόσβασης</a:t>
            </a:r>
          </a:p>
          <a:p>
            <a:pPr lvl="1">
              <a:spcBef>
                <a:spcPts val="563"/>
              </a:spcBef>
              <a:spcAft>
                <a:spcPts val="1425"/>
              </a:spcAft>
              <a:buSzPct val="75000"/>
              <a:buFont typeface="Arial" panose="020B0604020202020204" pitchFamily="34" charset="0"/>
              <a:buChar char="–"/>
            </a:pPr>
            <a:r>
              <a:rPr lang="en-US" altLang="pl-PL" sz="2400"/>
              <a:t>Όλα τα μέλη ξεκινούν και τελειώνουν τη θεραπεία μαζί</a:t>
            </a:r>
          </a:p>
          <a:p>
            <a:pPr marL="327025" indent="-309563">
              <a:spcBef>
                <a:spcPts val="638"/>
              </a:spcBef>
              <a:spcAft>
                <a:spcPts val="1425"/>
              </a:spcAft>
              <a:buSzPct val="45000"/>
              <a:buFont typeface="Arial" panose="020B0604020202020204" pitchFamily="34" charset="0"/>
              <a:buChar char="•"/>
            </a:pPr>
            <a:r>
              <a:rPr lang="en-US" altLang="pl-PL" sz="2600"/>
              <a:t>Χαρακτηριστικά για τη μη επιλογή ενός μέλους</a:t>
            </a:r>
          </a:p>
        </p:txBody>
      </p:sp>
      <p:sp>
        <p:nvSpPr>
          <p:cNvPr id="13315" name="Text Box 3">
            <a:extLst>
              <a:ext uri="{FF2B5EF4-FFF2-40B4-BE49-F238E27FC236}">
                <a16:creationId xmlns:a16="http://schemas.microsoft.com/office/drawing/2014/main" id="{F0FFADB1-D3FE-B507-A752-953E7534AE1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FCB6260-52A8-4002-8EC7-1BE60DE3962E}" type="slidenum">
              <a:rPr lang="el-GR" altLang="pl-PL">
                <a:cs typeface="Arial" panose="020B0604020202020204" pitchFamily="34" charset="0"/>
              </a:rPr>
              <a:pPr hangingPunct="1">
                <a:lnSpc>
                  <a:spcPct val="100000"/>
                </a:lnSpc>
                <a:buClrTx/>
                <a:buFontTx/>
                <a:buNone/>
              </a:pPr>
              <a:t>8</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EE2F5B5D-E919-6E00-4383-B51E367B773D}"/>
              </a:ext>
            </a:extLst>
          </p:cNvPr>
          <p:cNvSpPr>
            <a:spLocks noGrp="1" noChangeArrowheads="1"/>
          </p:cNvSpPr>
          <p:nvPr>
            <p:ph type="title" idx="4294967295"/>
          </p:nvPr>
        </p:nvSpPr>
        <p:spPr>
          <a:xfrm>
            <a:off x="1981200" y="576264"/>
            <a:ext cx="8229600" cy="140493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Ομαδική θεραπεία </a:t>
            </a:r>
            <a:r>
              <a:rPr lang="en-US" altLang="pl-PL" sz="2700" b="1">
                <a:solidFill>
                  <a:srgbClr val="1F497D"/>
                </a:solidFill>
              </a:rPr>
              <a:t>(8 από 15)</a:t>
            </a:r>
          </a:p>
        </p:txBody>
      </p:sp>
      <p:sp>
        <p:nvSpPr>
          <p:cNvPr id="14338" name="Text Box 2">
            <a:extLst>
              <a:ext uri="{FF2B5EF4-FFF2-40B4-BE49-F238E27FC236}">
                <a16:creationId xmlns:a16="http://schemas.microsoft.com/office/drawing/2014/main" id="{7361BE6D-E404-0BA4-4AE0-B85C6CA6F07A}"/>
              </a:ext>
            </a:extLst>
          </p:cNvPr>
          <p:cNvSpPr txBox="1">
            <a:spLocks noChangeArrowheads="1"/>
          </p:cNvSpPr>
          <p:nvPr/>
        </p:nvSpPr>
        <p:spPr bwMode="auto">
          <a:xfrm>
            <a:off x="1981200" y="1439863"/>
            <a:ext cx="8326438" cy="468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254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27075" indent="-2698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Πρακτικά θέματα στην ομαδική θεραπεία: Προετοιμασία θεραπευομένων για ομαδική θεραπεία</a:t>
            </a:r>
          </a:p>
          <a:p>
            <a:pPr marL="327025" indent="-309563">
              <a:spcBef>
                <a:spcPts val="638"/>
              </a:spcBef>
              <a:spcAft>
                <a:spcPts val="1425"/>
              </a:spcAft>
              <a:buSzPct val="45000"/>
              <a:buFont typeface="Arial" panose="020B0604020202020204" pitchFamily="34" charset="0"/>
              <a:buChar char="•"/>
            </a:pPr>
            <a:r>
              <a:rPr lang="en-US" altLang="pl-PL" sz="2600"/>
              <a:t>Για να αποκατασταθούν πιθανές παρανοήσεις και να μεγιστοποιηθεί το θεραπευτικό όφελος </a:t>
            </a:r>
          </a:p>
          <a:p>
            <a:pPr marL="327025" indent="-309563">
              <a:spcBef>
                <a:spcPts val="638"/>
              </a:spcBef>
              <a:spcAft>
                <a:spcPts val="1425"/>
              </a:spcAft>
              <a:buSzPct val="45000"/>
              <a:buFont typeface="Arial" panose="020B0604020202020204" pitchFamily="34" charset="0"/>
              <a:buChar char="•"/>
            </a:pPr>
            <a:r>
              <a:rPr lang="en-US" altLang="pl-PL" sz="2600"/>
              <a:t>Για να προσανατολιστούν οι θεραπευόμενοι ως προς</a:t>
            </a:r>
            <a:r>
              <a:rPr lang="en-US" altLang="pl-PL" sz="3200"/>
              <a:t> </a:t>
            </a:r>
          </a:p>
          <a:p>
            <a:pPr lvl="1">
              <a:spcBef>
                <a:spcPts val="563"/>
              </a:spcBef>
              <a:spcAft>
                <a:spcPts val="1425"/>
              </a:spcAft>
              <a:buSzPct val="75000"/>
              <a:buFont typeface="Arial" panose="020B0604020202020204" pitchFamily="34" charset="0"/>
              <a:buChar char="–"/>
            </a:pPr>
            <a:r>
              <a:rPr lang="en-US" altLang="pl-PL" sz="2200"/>
              <a:t>To είδος των δραστηριοτήτων που θα λάβουν χώρα στην ομαδική θεραπεία  </a:t>
            </a:r>
          </a:p>
          <a:p>
            <a:pPr lvl="1">
              <a:spcBef>
                <a:spcPts val="563"/>
              </a:spcBef>
              <a:spcAft>
                <a:spcPts val="1425"/>
              </a:spcAft>
              <a:buSzPct val="75000"/>
              <a:buFont typeface="Arial" panose="020B0604020202020204" pitchFamily="34" charset="0"/>
              <a:buChar char="–"/>
            </a:pPr>
            <a:r>
              <a:rPr lang="en-US" altLang="pl-PL" sz="2200"/>
              <a:t>Tις συμπεριφορές που μπορούν να μεγιστοποιήσουν το όφελος που θα αποκομίσουν</a:t>
            </a:r>
          </a:p>
        </p:txBody>
      </p:sp>
      <p:sp>
        <p:nvSpPr>
          <p:cNvPr id="14339" name="Text Box 3">
            <a:extLst>
              <a:ext uri="{FF2B5EF4-FFF2-40B4-BE49-F238E27FC236}">
                <a16:creationId xmlns:a16="http://schemas.microsoft.com/office/drawing/2014/main" id="{25879800-A731-F798-7BC8-88361F5E76F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3EC1A48-6111-49D3-8D9B-5EF39A863712}" type="slidenum">
              <a:rPr lang="el-GR" altLang="pl-PL">
                <a:cs typeface="Arial" panose="020B0604020202020204" pitchFamily="34" charset="0"/>
              </a:rPr>
              <a:pPr hangingPunct="1">
                <a:lnSpc>
                  <a:spcPct val="100000"/>
                </a:lnSpc>
                <a:buClrTx/>
                <a:buFontTx/>
                <a:buNone/>
              </a:pPr>
              <a:t>9</a:t>
            </a:fld>
            <a:endParaRPr lang="el-GR" altLang="pl-PL">
              <a:cs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5236</Words>
  <Application>Microsoft Office PowerPoint</Application>
  <PresentationFormat>Ευρεία οθόνη</PresentationFormat>
  <Paragraphs>508</Paragraphs>
  <Slides>37</Slides>
  <Notes>36</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37</vt:i4>
      </vt:variant>
    </vt:vector>
  </HeadingPairs>
  <TitlesOfParts>
    <vt:vector size="43" baseType="lpstr">
      <vt:lpstr>Arial</vt:lpstr>
      <vt:lpstr>Calibri</vt:lpstr>
      <vt:lpstr>Calibri Light</vt:lpstr>
      <vt:lpstr>Symbol</vt:lpstr>
      <vt:lpstr>Times New Roman</vt:lpstr>
      <vt:lpstr>Θέμα του Office</vt:lpstr>
      <vt:lpstr>Ομαδική θεραπεία και θεραπεία οικογένειας</vt:lpstr>
      <vt:lpstr>Ομαδική θεραπεία (1 από 15)</vt:lpstr>
      <vt:lpstr>Ομαδική θεραπεία (2 από 15)</vt:lpstr>
      <vt:lpstr>Ομαδική θεραπεία (3 από 15)</vt:lpstr>
      <vt:lpstr>Ομαδική θεραπεία (4 από 15)</vt:lpstr>
      <vt:lpstr>Ομαδική θεραπεία (5 από 15)</vt:lpstr>
      <vt:lpstr>Ομαδική θεραπεία (6 από 15)</vt:lpstr>
      <vt:lpstr>Ομαδική θεραπεία (7 από 15)</vt:lpstr>
      <vt:lpstr>Ομαδική θεραπεία (8 από 15)</vt:lpstr>
      <vt:lpstr>Ομαδική θεραπεία (9 από 15)</vt:lpstr>
      <vt:lpstr>Ομαδική θεραπεία (10 από 15)</vt:lpstr>
      <vt:lpstr>Ομαδική θεραπεία (11 από 15)</vt:lpstr>
      <vt:lpstr>Ομαδική θεραπεία (12 από 15)</vt:lpstr>
      <vt:lpstr>Ομαδική θεραπεία (13 από 15)</vt:lpstr>
      <vt:lpstr>Ομαδική θεραπεία (14 από 15)</vt:lpstr>
      <vt:lpstr>Ομαδική θεραπεία (15 από 15)</vt:lpstr>
      <vt:lpstr>Θεραπεία οικογένειας (1 από 21)</vt:lpstr>
      <vt:lpstr>Θεραπεία οικογένειας (2 από 21)</vt:lpstr>
      <vt:lpstr>Θεραπεία οικογένειας (3 από 21)</vt:lpstr>
      <vt:lpstr>Θεραπεία οικογένειας (4 από 21)</vt:lpstr>
      <vt:lpstr>Θεραπεία οικογένειας (5 από 21)</vt:lpstr>
      <vt:lpstr>Θεραπεία οικογένειας (6 από 21)</vt:lpstr>
      <vt:lpstr>Θεραπεία οικογένειας (7 από 21)</vt:lpstr>
      <vt:lpstr>Θεραπεία οικογένειας (8 από 21)</vt:lpstr>
      <vt:lpstr>Θεραπεία οικογένειας (9 από 21)</vt:lpstr>
      <vt:lpstr>Θεραπεία οικογένειας (10 από 21)</vt:lpstr>
      <vt:lpstr>Θεραπεία οικογένειας (11 από 21)</vt:lpstr>
      <vt:lpstr>Θεραπεία οικογένειας (12 από 21)</vt:lpstr>
      <vt:lpstr>Θεραπεία οικογένειας (13 από 21)</vt:lpstr>
      <vt:lpstr>Θεραπεία οικογένειας (14 από 21)</vt:lpstr>
      <vt:lpstr>Θεραπεία οικογένειας (15 από 21)</vt:lpstr>
      <vt:lpstr>Θεραπεία οικογένειας (16 από 21)</vt:lpstr>
      <vt:lpstr>Θεραπεία οικογένειας (17 από 21)</vt:lpstr>
      <vt:lpstr>Θεραπεία οικογένειας (18 από 21)</vt:lpstr>
      <vt:lpstr>Θεραπεία οικογένειας (19 από 21)</vt:lpstr>
      <vt:lpstr>Θεραπεία οικογένειας (20 από 21)</vt:lpstr>
      <vt:lpstr>Θεραπεία οικογένειας (21 από 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Ομαδική θεραπεία και θεραπεία οικογένειας</dc:title>
  <dc:creator>Katerina Flora</dc:creator>
  <cp:lastModifiedBy>Katerina Flora</cp:lastModifiedBy>
  <cp:revision>1</cp:revision>
  <dcterms:created xsi:type="dcterms:W3CDTF">2023-09-29T06:24:15Z</dcterms:created>
  <dcterms:modified xsi:type="dcterms:W3CDTF">2023-09-29T06:25:32Z</dcterms:modified>
</cp:coreProperties>
</file>