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1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F0660-50FF-4A19-9908-F5C0FDA704D1}" type="datetimeFigureOut">
              <a:rPr lang="el-GR" smtClean="0"/>
              <a:pPr/>
              <a:t>24/10/2022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E962-66C7-4F2E-815C-EAE00791841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F0660-50FF-4A19-9908-F5C0FDA704D1}" type="datetimeFigureOut">
              <a:rPr lang="el-GR" smtClean="0"/>
              <a:pPr/>
              <a:t>24/10/2022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E962-66C7-4F2E-815C-EAE00791841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F0660-50FF-4A19-9908-F5C0FDA704D1}" type="datetimeFigureOut">
              <a:rPr lang="el-GR" smtClean="0"/>
              <a:pPr/>
              <a:t>24/10/2022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E962-66C7-4F2E-815C-EAE00791841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F0660-50FF-4A19-9908-F5C0FDA704D1}" type="datetimeFigureOut">
              <a:rPr lang="el-GR" smtClean="0"/>
              <a:pPr/>
              <a:t>24/10/2022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E962-66C7-4F2E-815C-EAE00791841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F0660-50FF-4A19-9908-F5C0FDA704D1}" type="datetimeFigureOut">
              <a:rPr lang="el-GR" smtClean="0"/>
              <a:pPr/>
              <a:t>24/10/2022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E962-66C7-4F2E-815C-EAE00791841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F0660-50FF-4A19-9908-F5C0FDA704D1}" type="datetimeFigureOut">
              <a:rPr lang="el-GR" smtClean="0"/>
              <a:pPr/>
              <a:t>24/10/2022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E962-66C7-4F2E-815C-EAE00791841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F0660-50FF-4A19-9908-F5C0FDA704D1}" type="datetimeFigureOut">
              <a:rPr lang="el-GR" smtClean="0"/>
              <a:pPr/>
              <a:t>24/10/2022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E962-66C7-4F2E-815C-EAE00791841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F0660-50FF-4A19-9908-F5C0FDA704D1}" type="datetimeFigureOut">
              <a:rPr lang="el-GR" smtClean="0"/>
              <a:pPr/>
              <a:t>24/10/2022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E962-66C7-4F2E-815C-EAE00791841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F0660-50FF-4A19-9908-F5C0FDA704D1}" type="datetimeFigureOut">
              <a:rPr lang="el-GR" smtClean="0"/>
              <a:pPr/>
              <a:t>24/10/2022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E962-66C7-4F2E-815C-EAE00791841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F0660-50FF-4A19-9908-F5C0FDA704D1}" type="datetimeFigureOut">
              <a:rPr lang="el-GR" smtClean="0"/>
              <a:pPr/>
              <a:t>24/10/2022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E962-66C7-4F2E-815C-EAE00791841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F0660-50FF-4A19-9908-F5C0FDA704D1}" type="datetimeFigureOut">
              <a:rPr lang="el-GR" smtClean="0"/>
              <a:pPr/>
              <a:t>24/10/2022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E962-66C7-4F2E-815C-EAE00791841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F0660-50FF-4A19-9908-F5C0FDA704D1}" type="datetimeFigureOut">
              <a:rPr lang="el-GR" smtClean="0"/>
              <a:pPr/>
              <a:t>24/10/2022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1E962-66C7-4F2E-815C-EAE007918414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reek-language.gr/greekLang/modern_greek/tools/lexica/glossology/show.html?id=3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6n9ESFJTnH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μεταφορά ως τρόπος κατηγοριοποίησης των </a:t>
            </a:r>
            <a:r>
              <a:rPr lang="el-GR" dirty="0" err="1" smtClean="0"/>
              <a:t>οργανωσιακών</a:t>
            </a:r>
            <a:r>
              <a:rPr lang="el-GR" dirty="0" smtClean="0"/>
              <a:t> θεωριών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Η μεταφορά ως σχήμα λόγου: Από τη λογοτεχνία και τη ρητορική στην καθημερινότητα και την επιστημονική γνώση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3143248"/>
            <a:ext cx="8229600" cy="4525963"/>
          </a:xfrm>
        </p:spPr>
        <p:txBody>
          <a:bodyPr/>
          <a:lstStyle/>
          <a:p>
            <a:r>
              <a:rPr lang="el-GR" dirty="0" smtClean="0"/>
              <a:t>Ποιητική &amp; Ρητορική του Αριστοτέλη (385-322π.Χ.)</a:t>
            </a:r>
          </a:p>
          <a:p>
            <a:r>
              <a:rPr lang="en-US" dirty="0" err="1" smtClean="0"/>
              <a:t>Lakoff</a:t>
            </a:r>
            <a:r>
              <a:rPr lang="en-US" dirty="0" smtClean="0"/>
              <a:t> &amp; Johnson </a:t>
            </a:r>
            <a:r>
              <a:rPr lang="en-US" dirty="0" smtClean="0"/>
              <a:t>(</a:t>
            </a:r>
            <a:r>
              <a:rPr lang="el-GR" smtClean="0"/>
              <a:t>2003/</a:t>
            </a:r>
            <a:r>
              <a:rPr lang="en-US" smtClean="0"/>
              <a:t>200</a:t>
            </a:r>
            <a:r>
              <a:rPr lang="el-GR" dirty="0" smtClean="0"/>
              <a:t>6</a:t>
            </a:r>
            <a:r>
              <a:rPr lang="en-US" dirty="0" smtClean="0"/>
              <a:t>) </a:t>
            </a:r>
            <a:r>
              <a:rPr lang="el-GR" dirty="0" smtClean="0"/>
              <a:t>Ο μεταφορικός λόγος: </a:t>
            </a:r>
            <a:r>
              <a:rPr lang="el-GR" i="1" dirty="0" smtClean="0"/>
              <a:t>Ο ρόλος της μεταφοράς στην καθημερινή μας ζωή</a:t>
            </a:r>
          </a:p>
          <a:p>
            <a:pPr>
              <a:buNone/>
            </a:pPr>
            <a:r>
              <a:rPr lang="en-US" sz="2000" i="1" dirty="0" smtClean="0">
                <a:hlinkClick r:id="rId2"/>
              </a:rPr>
              <a:t>https://www.greek-language.gr/greekLang/modern_greek/tools/lexica/glossology/show.html?id=38</a:t>
            </a:r>
            <a:endParaRPr lang="el-GR" sz="2000" i="1" dirty="0" smtClean="0"/>
          </a:p>
          <a:p>
            <a:pPr>
              <a:buNone/>
            </a:pPr>
            <a:endParaRPr lang="el-GR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Η μεταφορά ως εργαλείο για την πλουραλιστική κατανόηση της </a:t>
            </a:r>
            <a:r>
              <a:rPr lang="el-GR" dirty="0" err="1" smtClean="0"/>
              <a:t>οργανωσιακής</a:t>
            </a:r>
            <a:r>
              <a:rPr lang="el-GR" dirty="0" smtClean="0"/>
              <a:t> θεωρίας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2332037"/>
            <a:ext cx="8229600" cy="4525963"/>
          </a:xfrm>
        </p:spPr>
        <p:txBody>
          <a:bodyPr/>
          <a:lstStyle/>
          <a:p>
            <a:r>
              <a:rPr lang="en-US" dirty="0" smtClean="0"/>
              <a:t>Morgan (1986, 1997</a:t>
            </a:r>
            <a:r>
              <a:rPr lang="el-GR" dirty="0" smtClean="0"/>
              <a:t>/2000</a:t>
            </a:r>
            <a:r>
              <a:rPr lang="en-US" dirty="0" smtClean="0"/>
              <a:t>, 2006) </a:t>
            </a:r>
            <a:r>
              <a:rPr lang="el-GR" i="1" dirty="0" smtClean="0"/>
              <a:t>Όψεις της οργάνωσης</a:t>
            </a:r>
            <a:endParaRPr lang="en-US" i="1" dirty="0" smtClean="0"/>
          </a:p>
          <a:p>
            <a:r>
              <a:rPr lang="en-US" dirty="0" smtClean="0"/>
              <a:t>Burrell &amp; Morgan</a:t>
            </a:r>
            <a:r>
              <a:rPr lang="el-GR" dirty="0" smtClean="0"/>
              <a:t> (1979) </a:t>
            </a:r>
            <a:r>
              <a:rPr lang="en-US" i="1" dirty="0" smtClean="0"/>
              <a:t>Sociological paradigms and organizational analysis</a:t>
            </a:r>
          </a:p>
          <a:p>
            <a:r>
              <a:rPr lang="en-US" dirty="0" smtClean="0"/>
              <a:t>Kuhn</a:t>
            </a:r>
            <a:r>
              <a:rPr lang="el-GR" dirty="0" smtClean="0"/>
              <a:t> (1962, 1970/1981, 1996, 2012) </a:t>
            </a:r>
            <a:r>
              <a:rPr lang="el-GR" i="1" dirty="0" smtClean="0"/>
              <a:t>Η δομή των επιστημονικών επαναστάσεων</a:t>
            </a:r>
            <a:endParaRPr lang="en-US" i="1" dirty="0" smtClean="0"/>
          </a:p>
          <a:p>
            <a:r>
              <a:rPr lang="en-US" dirty="0" smtClean="0"/>
              <a:t>Foster (1986) </a:t>
            </a:r>
            <a:r>
              <a:rPr lang="en-US" i="1" dirty="0" smtClean="0"/>
              <a:t>Paradigms and promises: New approaches to educational administration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Οργανώσεις &amp; </a:t>
            </a:r>
            <a:r>
              <a:rPr lang="el-GR" dirty="0" err="1" smtClean="0"/>
              <a:t>οργανωσιακές</a:t>
            </a:r>
            <a:r>
              <a:rPr lang="el-GR" dirty="0" smtClean="0"/>
              <a:t> σπουδές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Οργάνωση = μια συνάθροιση ανθρώπων που δρουν για έναν κοινό σκοπό</a:t>
            </a:r>
          </a:p>
          <a:p>
            <a:r>
              <a:rPr lang="el-GR" dirty="0" err="1" smtClean="0"/>
              <a:t>Οργανωσιακές</a:t>
            </a:r>
            <a:r>
              <a:rPr lang="el-GR" dirty="0" smtClean="0"/>
              <a:t> σπουδές: θεωρία &amp; εμπειρική έρευνα</a:t>
            </a:r>
          </a:p>
          <a:p>
            <a:r>
              <a:rPr lang="el-GR" dirty="0" smtClean="0"/>
              <a:t>Οι επιμέρους </a:t>
            </a:r>
            <a:r>
              <a:rPr lang="el-GR" dirty="0" err="1" smtClean="0"/>
              <a:t>οργανωσιακές</a:t>
            </a:r>
            <a:r>
              <a:rPr lang="el-GR" dirty="0" smtClean="0"/>
              <a:t> θεωρίες ως μεταφορές: η μεταφορά</a:t>
            </a:r>
          </a:p>
          <a:p>
            <a:pPr lvl="1"/>
            <a:r>
              <a:rPr lang="el-GR" dirty="0" smtClean="0"/>
              <a:t>ως «σημείο θέασης» των οργανώσεων</a:t>
            </a:r>
          </a:p>
          <a:p>
            <a:pPr lvl="1"/>
            <a:r>
              <a:rPr lang="el-GR" dirty="0" smtClean="0"/>
              <a:t>ως «εργαλείο» για την κατανόηση των οργανώσεων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l-GR" dirty="0" err="1" smtClean="0"/>
              <a:t>αναστοχασμό</a:t>
            </a:r>
            <a:endParaRPr lang="el-GR" dirty="0" smtClean="0"/>
          </a:p>
          <a:p>
            <a:pPr lvl="1"/>
            <a:r>
              <a:rPr lang="el-GR" dirty="0" smtClean="0"/>
              <a:t>ως προσανατολισμός για δράση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Οι </a:t>
            </a:r>
            <a:r>
              <a:rPr lang="el-GR" dirty="0" err="1" smtClean="0"/>
              <a:t>οργανωσιακές</a:t>
            </a:r>
            <a:r>
              <a:rPr lang="el-GR" dirty="0" smtClean="0"/>
              <a:t> θεωρίες ως μεταφορές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Κάθε θεωρία είναι:</a:t>
            </a:r>
          </a:p>
          <a:p>
            <a:pPr lvl="1"/>
            <a:r>
              <a:rPr lang="el-GR" dirty="0" smtClean="0"/>
              <a:t>επιλεκτική</a:t>
            </a:r>
          </a:p>
          <a:p>
            <a:pPr lvl="1"/>
            <a:r>
              <a:rPr lang="el-GR" smtClean="0"/>
              <a:t>«προκατειλημμένη</a:t>
            </a:r>
            <a:r>
              <a:rPr lang="el-GR" dirty="0" smtClean="0"/>
              <a:t>»</a:t>
            </a:r>
          </a:p>
          <a:p>
            <a:pPr lvl="1">
              <a:buNone/>
            </a:pPr>
            <a:endParaRPr lang="el-GR" dirty="0" smtClean="0"/>
          </a:p>
          <a:p>
            <a:pPr lvl="1"/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Μεταφορά 1: Η οργάνωση ως μηχανή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Κλασική θεωρία διοίκησης</a:t>
            </a:r>
          </a:p>
          <a:p>
            <a:pPr lvl="1"/>
            <a:r>
              <a:rPr lang="el-GR" dirty="0" smtClean="0"/>
              <a:t>Γραφειοκρατία (</a:t>
            </a:r>
            <a:r>
              <a:rPr lang="en-US" dirty="0" smtClean="0"/>
              <a:t>Max Weber</a:t>
            </a:r>
            <a:r>
              <a:rPr lang="el-GR" dirty="0" smtClean="0"/>
              <a:t>)</a:t>
            </a:r>
          </a:p>
          <a:p>
            <a:pPr lvl="1"/>
            <a:r>
              <a:rPr lang="el-GR" dirty="0" err="1" smtClean="0"/>
              <a:t>Ρουτινοποίηση</a:t>
            </a:r>
            <a:endParaRPr lang="el-GR" dirty="0" smtClean="0"/>
          </a:p>
          <a:p>
            <a:pPr lvl="1"/>
            <a:r>
              <a:rPr lang="el-GR" dirty="0" smtClean="0"/>
              <a:t>Ιεραρχία (πυραμίδα)</a:t>
            </a:r>
          </a:p>
          <a:p>
            <a:r>
              <a:rPr lang="el-GR" dirty="0" smtClean="0"/>
              <a:t>Επιστημονική διοίκηση</a:t>
            </a:r>
          </a:p>
          <a:p>
            <a:pPr lvl="1"/>
            <a:r>
              <a:rPr lang="en-US" dirty="0" smtClean="0"/>
              <a:t>F.W. Taylor (1911/2007) </a:t>
            </a:r>
            <a:r>
              <a:rPr lang="el-GR" i="1" dirty="0" smtClean="0"/>
              <a:t>Αρχές επιστημονικού μάνατζμεντ</a:t>
            </a:r>
            <a:endParaRPr lang="el-GR" dirty="0" smtClean="0"/>
          </a:p>
          <a:p>
            <a:pPr lvl="1"/>
            <a:r>
              <a:rPr lang="el-GR" dirty="0" err="1" smtClean="0"/>
              <a:t>Εξορθολογισμός</a:t>
            </a:r>
            <a:r>
              <a:rPr lang="el-GR" dirty="0" smtClean="0"/>
              <a:t>: σχεδιασμός με βάση στόχους</a:t>
            </a:r>
            <a:endParaRPr lang="el-GR" i="1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οργάνωση ως μηχανή: </a:t>
            </a:r>
            <a:r>
              <a:rPr lang="el-GR" smtClean="0"/>
              <a:t>Πρακτικά πλεονεκτήματα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Απλό καθήκον</a:t>
            </a:r>
          </a:p>
          <a:p>
            <a:r>
              <a:rPr lang="el-GR" dirty="0" smtClean="0"/>
              <a:t>Ευσταθές περιβάλλον</a:t>
            </a:r>
          </a:p>
          <a:p>
            <a:r>
              <a:rPr lang="el-GR" dirty="0" smtClean="0"/>
              <a:t>Μαζική παραγωγή</a:t>
            </a:r>
          </a:p>
          <a:p>
            <a:r>
              <a:rPr lang="el-GR" dirty="0" smtClean="0"/>
              <a:t>Ακρίβεια</a:t>
            </a:r>
          </a:p>
          <a:p>
            <a:r>
              <a:rPr lang="el-GR" dirty="0" smtClean="0"/>
              <a:t>Τα δρώντα μέρη είναι υπάκουα και συμπεριφέρονται με τον τρόπο που «σχεδιάστηκαν» να συμπεριφέρονται</a:t>
            </a:r>
            <a:endParaRPr lang="en-US" dirty="0" smtClean="0"/>
          </a:p>
          <a:p>
            <a:r>
              <a:rPr lang="el-GR" dirty="0" smtClean="0"/>
              <a:t> </a:t>
            </a:r>
            <a:r>
              <a:rPr lang="en-US" i="1" dirty="0" smtClean="0"/>
              <a:t>Modern Times </a:t>
            </a:r>
            <a:r>
              <a:rPr lang="en-US" dirty="0" smtClean="0"/>
              <a:t>(1936</a:t>
            </a:r>
            <a:r>
              <a:rPr lang="en-US" smtClean="0"/>
              <a:t>) Charlie Chaplin</a:t>
            </a:r>
          </a:p>
          <a:p>
            <a:pPr>
              <a:buNone/>
            </a:pPr>
            <a:r>
              <a:rPr lang="en-US" smtClean="0">
                <a:hlinkClick r:id="rId2"/>
              </a:rPr>
              <a:t>https</a:t>
            </a:r>
            <a:r>
              <a:rPr lang="en-US" dirty="0" smtClean="0">
                <a:hlinkClick r:id="rId2"/>
              </a:rPr>
              <a:t>://www.youtube.com/watch?v=6n9ESFJTnHs</a:t>
            </a:r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σχολείο ως μηχανή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Διοικητική/γραφειοκρατική οργάνωση</a:t>
            </a:r>
          </a:p>
          <a:p>
            <a:r>
              <a:rPr lang="el-GR" dirty="0" smtClean="0"/>
              <a:t>Αναλυτικό πρόγραμμα</a:t>
            </a:r>
          </a:p>
          <a:p>
            <a:r>
              <a:rPr lang="el-GR" dirty="0" err="1" smtClean="0"/>
              <a:t>Ρουτινοποίηση</a:t>
            </a:r>
            <a:r>
              <a:rPr lang="el-GR" dirty="0" smtClean="0"/>
              <a:t> της καθημερινότητας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274</Words>
  <Application>Microsoft Office PowerPoint</Application>
  <PresentationFormat>Προβολή στην οθόνη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Η μεταφορά ως τρόπος κατηγοριοποίησης των οργανωσιακών θεωριών</vt:lpstr>
      <vt:lpstr>Η μεταφορά ως σχήμα λόγου: Από τη λογοτεχνία και τη ρητορική στην καθημερινότητα και την επιστημονική γνώση</vt:lpstr>
      <vt:lpstr>Η μεταφορά ως εργαλείο για την πλουραλιστική κατανόηση της οργανωσιακής θεωρίας</vt:lpstr>
      <vt:lpstr>Οργανώσεις &amp; οργανωσιακές σπουδές</vt:lpstr>
      <vt:lpstr>Οι οργανωσιακές θεωρίες ως μεταφορές</vt:lpstr>
      <vt:lpstr>Μεταφορά 1: Η οργάνωση ως μηχανή</vt:lpstr>
      <vt:lpstr>Η οργάνωση ως μηχανή: Πρακτικά πλεονεκτήματα</vt:lpstr>
      <vt:lpstr>Το σχολείο ως μηχανή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μεταφορά ως τρόπος κατηγοριοποίησης των οργανωσιακών θεωριών</dc:title>
  <dc:creator>thalia konst</dc:creator>
  <cp:lastModifiedBy>thalia konst</cp:lastModifiedBy>
  <cp:revision>48</cp:revision>
  <dcterms:created xsi:type="dcterms:W3CDTF">2020-10-19T11:55:33Z</dcterms:created>
  <dcterms:modified xsi:type="dcterms:W3CDTF">2022-10-24T14:37:12Z</dcterms:modified>
</cp:coreProperties>
</file>