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257" r:id="rId3"/>
    <p:sldId id="258" r:id="rId4"/>
    <p:sldId id="259" r:id="rId5"/>
    <p:sldId id="260" r:id="rId6"/>
    <p:sldId id="267" r:id="rId7"/>
    <p:sldId id="268" r:id="rId8"/>
    <p:sldId id="269" r:id="rId9"/>
    <p:sldId id="270" r:id="rId10"/>
    <p:sldId id="271" r:id="rId11"/>
    <p:sldId id="272" r:id="rId12"/>
    <p:sldId id="273" r:id="rId13"/>
    <p:sldId id="274" r:id="rId14"/>
    <p:sldId id="276" r:id="rId15"/>
    <p:sldId id="277" r:id="rId16"/>
    <p:sldId id="278" r:id="rId17"/>
    <p:sldId id="279" r:id="rId18"/>
    <p:sldId id="280" r:id="rId19"/>
    <p:sldId id="281" r:id="rId20"/>
    <p:sldId id="282" r:id="rId21"/>
    <p:sldId id="283" r:id="rId22"/>
    <p:sldId id="275" r:id="rId23"/>
    <p:sldId id="262" r:id="rId24"/>
    <p:sldId id="261" r:id="rId25"/>
    <p:sldId id="263" r:id="rId26"/>
    <p:sldId id="264" r:id="rId27"/>
    <p:sldId id="265" r:id="rId28"/>
    <p:sldId id="266"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58" autoAdjust="0"/>
    <p:restoredTop sz="94660"/>
  </p:normalViewPr>
  <p:slideViewPr>
    <p:cSldViewPr>
      <p:cViewPr varScale="1">
        <p:scale>
          <a:sx n="80" d="100"/>
          <a:sy n="80" d="100"/>
        </p:scale>
        <p:origin x="-203"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6C2469-1F42-441A-8ECD-E79906BAC461}" type="datetimeFigureOut">
              <a:rPr lang="el-GR" smtClean="0"/>
              <a:t>28/10/2016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6B004A-66EB-4D4D-8A7A-EBAD2082EBEF}" type="slidenum">
              <a:rPr lang="el-GR" smtClean="0"/>
              <a:t>‹#›</a:t>
            </a:fld>
            <a:endParaRPr lang="el-GR"/>
          </a:p>
        </p:txBody>
      </p:sp>
    </p:spTree>
    <p:extLst>
      <p:ext uri="{BB962C8B-B14F-4D97-AF65-F5344CB8AC3E}">
        <p14:creationId xmlns:p14="http://schemas.microsoft.com/office/powerpoint/2010/main" val="536858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dirty="0"/>
          </a:p>
        </p:txBody>
      </p:sp>
      <p:sp>
        <p:nvSpPr>
          <p:cNvPr id="3" name="Υπότιτλος 2"/>
          <p:cNvSpPr>
            <a:spLocks noGrp="1"/>
          </p:cNvSpPr>
          <p:nvPr>
            <p:ph type="subTitle" idx="1"/>
          </p:nvPr>
        </p:nvSpPr>
        <p:spPr>
          <a:xfrm>
            <a:off x="1371600" y="3886200"/>
            <a:ext cx="6400800" cy="1752600"/>
          </a:xfrm>
          <a:no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
        <p:nvSpPr>
          <p:cNvPr id="4" name="Θέση ημερομηνίας 3"/>
          <p:cNvSpPr>
            <a:spLocks noGrp="1"/>
          </p:cNvSpPr>
          <p:nvPr>
            <p:ph type="dt" sz="half" idx="10"/>
          </p:nvPr>
        </p:nvSpPr>
        <p:spPr/>
        <p:txBody>
          <a:bodyPr/>
          <a:lstStyle/>
          <a:p>
            <a:fld id="{015CB64E-6737-4DFD-98E3-379F8F0005DB}" type="datetime1">
              <a:rPr lang="el-GR" smtClean="0"/>
              <a:t>28/10/2016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
        <p:nvSpPr>
          <p:cNvPr id="9" name="Title 1"/>
          <p:cNvSpPr txBox="1">
            <a:spLocks/>
          </p:cNvSpPr>
          <p:nvPr userDrawn="1"/>
        </p:nvSpPr>
        <p:spPr bwMode="auto">
          <a:xfrm>
            <a:off x="251519" y="311696"/>
            <a:ext cx="8655755" cy="81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600" b="1">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2600" b="1">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2600" b="1">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2600" b="1">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2600" b="1">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2600" b="1">
                <a:solidFill>
                  <a:schemeClr val="tx1"/>
                </a:solidFill>
                <a:latin typeface="Arial" charset="0"/>
              </a:defRPr>
            </a:lvl6pPr>
            <a:lvl7pPr marL="914400" algn="l" rtl="0" fontAlgn="base">
              <a:spcBef>
                <a:spcPct val="0"/>
              </a:spcBef>
              <a:spcAft>
                <a:spcPct val="0"/>
              </a:spcAft>
              <a:defRPr sz="2600" b="1">
                <a:solidFill>
                  <a:schemeClr val="tx1"/>
                </a:solidFill>
                <a:latin typeface="Arial" charset="0"/>
              </a:defRPr>
            </a:lvl7pPr>
            <a:lvl8pPr marL="1371600" algn="l" rtl="0" fontAlgn="base">
              <a:spcBef>
                <a:spcPct val="0"/>
              </a:spcBef>
              <a:spcAft>
                <a:spcPct val="0"/>
              </a:spcAft>
              <a:defRPr sz="2600" b="1">
                <a:solidFill>
                  <a:schemeClr val="tx1"/>
                </a:solidFill>
                <a:latin typeface="Arial" charset="0"/>
              </a:defRPr>
            </a:lvl8pPr>
            <a:lvl9pPr marL="1828800" algn="l" rtl="0" fontAlgn="base">
              <a:spcBef>
                <a:spcPct val="0"/>
              </a:spcBef>
              <a:spcAft>
                <a:spcPct val="0"/>
              </a:spcAft>
              <a:defRPr sz="2600" b="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t/>
            </a:r>
            <a:b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br>
            <a: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t> Πανεπιστήμιο Δυτικής Μακεδονίας </a:t>
            </a:r>
            <a:b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br>
            <a: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t>  Παιδαγωγικό Τμήμα Νηπιαγωγών</a:t>
            </a:r>
            <a:b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br>
            <a:endParaRPr kumimoji="0" lang="el-GR" sz="2600" b="1" i="0" u="none" strike="noStrike" kern="0" cap="none" spc="0" normalizeH="0" baseline="0" noProof="0" dirty="0">
              <a:ln>
                <a:noFill/>
              </a:ln>
              <a:solidFill>
                <a:srgbClr val="000000"/>
              </a:solidFill>
              <a:effectLst/>
              <a:uLnTx/>
              <a:uFillTx/>
              <a:latin typeface="Arial"/>
              <a:ea typeface="ＭＳ Ｐゴシック" charset="-128"/>
            </a:endParaRP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2644" y="404664"/>
            <a:ext cx="56297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ooter Placeholder 4"/>
          <p:cNvSpPr txBox="1">
            <a:spLocks/>
          </p:cNvSpPr>
          <p:nvPr userDrawn="1"/>
        </p:nvSpPr>
        <p:spPr>
          <a:xfrm>
            <a:off x="-90764" y="6336938"/>
            <a:ext cx="8568952" cy="43204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lIns="91440" tIns="45720" rIns="91440" bIns="45720" rtlCol="0" anchor="ctr"/>
          <a:lstStyle>
            <a:defPPr>
              <a:defRPr lang="el-GR"/>
            </a:defPPr>
            <a:lvl1pPr marL="0" algn="ctr" defTabSz="914400" rtl="0" eaLnBrk="0" latinLnBrk="0" hangingPunct="0">
              <a:defRPr sz="2400" kern="1200">
                <a:solidFill>
                  <a:schemeClr val="tx1"/>
                </a:solidFill>
                <a:latin typeface="Arial" charset="0"/>
                <a:ea typeface="ＭＳ Ｐゴシック" pitchFamily="34" charset="-128"/>
                <a:cs typeface="+mn-cs"/>
              </a:defRPr>
            </a:lvl1pPr>
            <a:lvl2pPr marL="742950" indent="-285750" algn="l" defTabSz="914400" rtl="0" eaLnBrk="0" latinLnBrk="0" hangingPunct="0">
              <a:defRPr sz="2400" kern="1200">
                <a:solidFill>
                  <a:schemeClr val="tx1"/>
                </a:solidFill>
                <a:latin typeface="Arial" charset="0"/>
                <a:ea typeface="ＭＳ Ｐゴシック" pitchFamily="34" charset="-128"/>
                <a:cs typeface="+mn-cs"/>
              </a:defRPr>
            </a:lvl2pPr>
            <a:lvl3pPr marL="1143000" indent="-228600" algn="l" defTabSz="914400" rtl="0" eaLnBrk="0" latinLnBrk="0" hangingPunct="0">
              <a:defRPr sz="2400" kern="1200">
                <a:solidFill>
                  <a:schemeClr val="tx1"/>
                </a:solidFill>
                <a:latin typeface="Arial" charset="0"/>
                <a:ea typeface="ＭＳ Ｐゴシック" pitchFamily="34" charset="-128"/>
                <a:cs typeface="+mn-cs"/>
              </a:defRPr>
            </a:lvl3pPr>
            <a:lvl4pPr marL="1600200" indent="-228600" algn="l" defTabSz="914400" rtl="0" eaLnBrk="0" latinLnBrk="0" hangingPunct="0">
              <a:defRPr sz="2400" kern="1200">
                <a:solidFill>
                  <a:schemeClr val="tx1"/>
                </a:solidFill>
                <a:latin typeface="Arial" charset="0"/>
                <a:ea typeface="ＭＳ Ｐゴシック" pitchFamily="34" charset="-128"/>
                <a:cs typeface="+mn-cs"/>
              </a:defRPr>
            </a:lvl4pPr>
            <a:lvl5pPr marL="2057400" indent="-228600" algn="l" defTabSz="914400" rtl="0" eaLnBrk="0" latinLnBrk="0" hangingPunct="0">
              <a:defRPr sz="2400" kern="1200">
                <a:solidFill>
                  <a:schemeClr val="tx1"/>
                </a:solidFill>
                <a:latin typeface="Arial"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9pPr>
          </a:lstStyle>
          <a:p>
            <a:pPr eaLnBrk="1" hangingPunct="1"/>
            <a:r>
              <a:rPr lang="el-GR" sz="1200" dirty="0" smtClean="0"/>
              <a:t> </a:t>
            </a:r>
            <a:endParaRPr lang="el-GR" sz="1400" dirty="0" smtClean="0">
              <a:solidFill>
                <a:srgbClr val="000000"/>
              </a:solidFill>
            </a:endParaRPr>
          </a:p>
        </p:txBody>
      </p:sp>
    </p:spTree>
    <p:extLst>
      <p:ext uri="{BB962C8B-B14F-4D97-AF65-F5344CB8AC3E}">
        <p14:creationId xmlns:p14="http://schemas.microsoft.com/office/powerpoint/2010/main" val="4043068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92C42B1-B3C0-4C5E-A764-F7BF15999750}" type="datetime1">
              <a:rPr lang="el-GR" smtClean="0"/>
              <a:t>28/10/2016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1467397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910A68A-E52B-40E2-AC97-1FE45E071797}" type="datetime1">
              <a:rPr lang="el-GR" smtClean="0"/>
              <a:t>28/10/2016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104667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CC4C466-407A-4A6A-8222-4328B1A82D03}" type="datetime1">
              <a:rPr lang="el-GR" smtClean="0"/>
              <a:t>28/10/2016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76212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6D8C1AF9-C5B9-4F03-BB49-46C55890B292}" type="datetime1">
              <a:rPr lang="el-GR" smtClean="0"/>
              <a:t>28/10/2016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4293335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536599DC-F6F7-49F4-85C8-69D5D1B07918}" type="datetime1">
              <a:rPr lang="el-GR" smtClean="0"/>
              <a:t>28/10/2016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3006351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8D59C52-5454-4E41-8E08-3B1EDEB275BE}" type="datetime1">
              <a:rPr lang="el-GR" smtClean="0"/>
              <a:t>28/10/2016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2031632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1"/>
            </a:lvl1pPr>
          </a:lstStyle>
          <a:p>
            <a:r>
              <a:rPr lang="el-GR" dirty="0" smtClean="0"/>
              <a:t>Στυλ κύριου τίτλου</a:t>
            </a:r>
            <a:endParaRPr lang="el-GR" dirty="0"/>
          </a:p>
        </p:txBody>
      </p:sp>
      <p:sp>
        <p:nvSpPr>
          <p:cNvPr id="3" name="Θέση ημερομηνίας 2"/>
          <p:cNvSpPr>
            <a:spLocks noGrp="1"/>
          </p:cNvSpPr>
          <p:nvPr>
            <p:ph type="dt" sz="half" idx="10"/>
          </p:nvPr>
        </p:nvSpPr>
        <p:spPr/>
        <p:txBody>
          <a:bodyPr/>
          <a:lstStyle/>
          <a:p>
            <a:fld id="{418A2E75-D3B9-4A55-97AA-4BF2AC101A1C}" type="datetime1">
              <a:rPr lang="el-GR" smtClean="0"/>
              <a:t>28/10/2016</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117713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26E1568-E4DD-44EF-9D99-D38ADEED5DFF}" type="datetime1">
              <a:rPr lang="el-GR" smtClean="0"/>
              <a:t>28/10/2016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3736394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CDD1FBA-9501-4A04-9E13-40D5BF437177}" type="datetime1">
              <a:rPr lang="el-GR" smtClean="0"/>
              <a:t>28/10/2016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3702919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DE308D2-BF7F-4866-BF6E-65A1B56D1499}" type="datetime1">
              <a:rPr lang="el-GR" smtClean="0"/>
              <a:t>28/10/2016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351758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403898"/>
            <a:ext cx="8229600" cy="4641379"/>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t="100000"/>
            </a:path>
            <a:tileRect r="-100000" b="-100000"/>
          </a:gradFill>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AD539-5A64-487B-A5B2-B41656749417}" type="datetime1">
              <a:rPr lang="el-GR" smtClean="0"/>
              <a:t>28/10/2016</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365ED-FD8C-4697-988C-39E77CBFEA0E}" type="slidenum">
              <a:rPr lang="el-GR" smtClean="0"/>
              <a:t>‹#›</a:t>
            </a:fld>
            <a:endParaRPr lang="el-GR"/>
          </a:p>
        </p:txBody>
      </p:sp>
      <p:sp>
        <p:nvSpPr>
          <p:cNvPr id="7" name="Footer Placeholder 4"/>
          <p:cNvSpPr txBox="1">
            <a:spLocks/>
          </p:cNvSpPr>
          <p:nvPr/>
        </p:nvSpPr>
        <p:spPr>
          <a:xfrm>
            <a:off x="683568" y="6336938"/>
            <a:ext cx="7951698" cy="43204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lIns="91440" tIns="45720" rIns="91440" bIns="45720" rtlCol="0" anchor="ctr"/>
          <a:lstStyle>
            <a:defPPr>
              <a:defRPr lang="el-GR"/>
            </a:defPPr>
            <a:lvl1pPr marL="0" algn="ctr" defTabSz="914400" rtl="0" eaLnBrk="0" latinLnBrk="0" hangingPunct="0">
              <a:defRPr sz="2400" kern="1200">
                <a:solidFill>
                  <a:schemeClr val="tx1"/>
                </a:solidFill>
                <a:latin typeface="Arial" charset="0"/>
                <a:ea typeface="ＭＳ Ｐゴシック" pitchFamily="34" charset="-128"/>
                <a:cs typeface="+mn-cs"/>
              </a:defRPr>
            </a:lvl1pPr>
            <a:lvl2pPr marL="742950" indent="-285750" algn="l" defTabSz="914400" rtl="0" eaLnBrk="0" latinLnBrk="0" hangingPunct="0">
              <a:defRPr sz="2400" kern="1200">
                <a:solidFill>
                  <a:schemeClr val="tx1"/>
                </a:solidFill>
                <a:latin typeface="Arial" charset="0"/>
                <a:ea typeface="ＭＳ Ｐゴシック" pitchFamily="34" charset="-128"/>
                <a:cs typeface="+mn-cs"/>
              </a:defRPr>
            </a:lvl2pPr>
            <a:lvl3pPr marL="1143000" indent="-228600" algn="l" defTabSz="914400" rtl="0" eaLnBrk="0" latinLnBrk="0" hangingPunct="0">
              <a:defRPr sz="2400" kern="1200">
                <a:solidFill>
                  <a:schemeClr val="tx1"/>
                </a:solidFill>
                <a:latin typeface="Arial" charset="0"/>
                <a:ea typeface="ＭＳ Ｐゴシック" pitchFamily="34" charset="-128"/>
                <a:cs typeface="+mn-cs"/>
              </a:defRPr>
            </a:lvl3pPr>
            <a:lvl4pPr marL="1600200" indent="-228600" algn="l" defTabSz="914400" rtl="0" eaLnBrk="0" latinLnBrk="0" hangingPunct="0">
              <a:defRPr sz="2400" kern="1200">
                <a:solidFill>
                  <a:schemeClr val="tx1"/>
                </a:solidFill>
                <a:latin typeface="Arial" charset="0"/>
                <a:ea typeface="ＭＳ Ｐゴシック" pitchFamily="34" charset="-128"/>
                <a:cs typeface="+mn-cs"/>
              </a:defRPr>
            </a:lvl4pPr>
            <a:lvl5pPr marL="2057400" indent="-228600" algn="l" defTabSz="914400" rtl="0" eaLnBrk="0" latinLnBrk="0" hangingPunct="0">
              <a:defRPr sz="2400" kern="1200">
                <a:solidFill>
                  <a:schemeClr val="tx1"/>
                </a:solidFill>
                <a:latin typeface="Arial"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9pPr>
          </a:lstStyle>
          <a:p>
            <a:pPr algn="l" eaLnBrk="1" hangingPunct="1"/>
            <a:r>
              <a:rPr lang="el-GR" sz="1200" dirty="0" smtClean="0"/>
              <a:t> </a:t>
            </a:r>
            <a:r>
              <a:rPr lang="el-GR" sz="1400" dirty="0" smtClean="0"/>
              <a:t>Πανεπιστήμιο Δυτικής Μακεδονίας</a:t>
            </a:r>
            <a:endParaRPr lang="el-GR" sz="1400" dirty="0" smtClean="0">
              <a:solidFill>
                <a:srgbClr val="000000"/>
              </a:solidFill>
            </a:endParaRPr>
          </a:p>
        </p:txBody>
      </p:sp>
      <p:pic>
        <p:nvPicPr>
          <p:cNvPr id="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0074" y="6309320"/>
            <a:ext cx="425502" cy="435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Ευθεία γραμμή σύνδεσης 8"/>
          <p:cNvCxnSpPr/>
          <p:nvPr/>
        </p:nvCxnSpPr>
        <p:spPr>
          <a:xfrm>
            <a:off x="436726" y="6165304"/>
            <a:ext cx="82397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a:off x="467544" y="1233248"/>
            <a:ext cx="82089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815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algn="ctr"/>
            <a:r>
              <a:rPr lang="el-GR" dirty="0" smtClean="0"/>
              <a:t>Αρχές Πληροφορικής</a:t>
            </a:r>
            <a:endParaRPr lang="el-GR" dirty="0"/>
          </a:p>
        </p:txBody>
      </p:sp>
      <p:sp>
        <p:nvSpPr>
          <p:cNvPr id="3" name="Υπότιτλος 2"/>
          <p:cNvSpPr>
            <a:spLocks noGrp="1"/>
          </p:cNvSpPr>
          <p:nvPr>
            <p:ph type="subTitle" idx="1"/>
          </p:nvPr>
        </p:nvSpPr>
        <p:spPr/>
        <p:txBody>
          <a:bodyPr>
            <a:normAutofit fontScale="85000" lnSpcReduction="20000"/>
          </a:bodyPr>
          <a:lstStyle/>
          <a:p>
            <a:r>
              <a:rPr lang="el-GR" b="1" dirty="0">
                <a:solidFill>
                  <a:schemeClr val="tx1"/>
                </a:solidFill>
              </a:rPr>
              <a:t>Ενότητα </a:t>
            </a:r>
            <a:r>
              <a:rPr lang="en-US" b="1" dirty="0">
                <a:solidFill>
                  <a:schemeClr val="tx1"/>
                </a:solidFill>
              </a:rPr>
              <a:t># </a:t>
            </a:r>
            <a:r>
              <a:rPr lang="el-GR" b="1" dirty="0" smtClean="0">
                <a:solidFill>
                  <a:schemeClr val="tx1"/>
                </a:solidFill>
              </a:rPr>
              <a:t>8:</a:t>
            </a:r>
            <a:r>
              <a:rPr lang="en-US" dirty="0" smtClean="0">
                <a:solidFill>
                  <a:schemeClr val="tx1"/>
                </a:solidFill>
              </a:rPr>
              <a:t> </a:t>
            </a:r>
            <a:r>
              <a:rPr lang="el-GR" dirty="0" smtClean="0">
                <a:solidFill>
                  <a:schemeClr val="tx1"/>
                </a:solidFill>
              </a:rPr>
              <a:t>Αλγόριθμοι και δίκτυα</a:t>
            </a:r>
            <a:endParaRPr lang="en-US" dirty="0">
              <a:solidFill>
                <a:schemeClr val="tx1"/>
              </a:solidFill>
            </a:endParaRPr>
          </a:p>
          <a:p>
            <a:r>
              <a:rPr lang="el-GR" dirty="0" smtClean="0">
                <a:solidFill>
                  <a:schemeClr val="tx1"/>
                </a:solidFill>
              </a:rPr>
              <a:t> </a:t>
            </a:r>
            <a:endParaRPr lang="en-US" dirty="0">
              <a:solidFill>
                <a:schemeClr val="tx1"/>
              </a:solidFill>
            </a:endParaRPr>
          </a:p>
          <a:p>
            <a:r>
              <a:rPr lang="el-GR" dirty="0" smtClean="0">
                <a:solidFill>
                  <a:schemeClr val="tx1"/>
                </a:solidFill>
              </a:rPr>
              <a:t>Θαρρενός Μπράτιτσης</a:t>
            </a:r>
            <a:endParaRPr lang="el-GR" dirty="0">
              <a:solidFill>
                <a:schemeClr val="tx1"/>
              </a:solidFill>
            </a:endParaRPr>
          </a:p>
          <a:p>
            <a:r>
              <a:rPr lang="el-GR" dirty="0" smtClean="0">
                <a:solidFill>
                  <a:schemeClr val="tx1"/>
                </a:solidFill>
              </a:rPr>
              <a:t>Παιδαγωγικό</a:t>
            </a:r>
            <a:r>
              <a:rPr lang="el-GR" dirty="0">
                <a:solidFill>
                  <a:schemeClr val="tx1"/>
                </a:solidFill>
              </a:rPr>
              <a:t> </a:t>
            </a:r>
            <a:r>
              <a:rPr lang="el-GR" dirty="0" smtClean="0">
                <a:solidFill>
                  <a:schemeClr val="tx1"/>
                </a:solidFill>
              </a:rPr>
              <a:t>Τμήμα Νηπιαγωγών</a:t>
            </a:r>
            <a:endParaRPr lang="el-GR" dirty="0">
              <a:solidFill>
                <a:schemeClr val="tx1"/>
              </a:solidFill>
            </a:endParaRPr>
          </a:p>
          <a:p>
            <a:endParaRPr lang="el-GR" dirty="0"/>
          </a:p>
        </p:txBody>
      </p:sp>
      <p:pic>
        <p:nvPicPr>
          <p:cNvPr id="4" name="7 - Εικόνα" descr="Λογότυπο για Άδειες χρήσης Creative Commons BY-NC-ND"/>
          <p:cNvPicPr>
            <a:picLocks noChangeAspect="1"/>
          </p:cNvPicPr>
          <p:nvPr/>
        </p:nvPicPr>
        <p:blipFill>
          <a:blip r:embed="rId2" cstate="print"/>
          <a:stretch>
            <a:fillRect/>
          </a:stretch>
        </p:blipFill>
        <p:spPr>
          <a:xfrm>
            <a:off x="5220456" y="6399909"/>
            <a:ext cx="819136" cy="286595"/>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6084168" y="6237312"/>
            <a:ext cx="2232248" cy="531288"/>
          </a:xfrm>
          <a:prstGeom prst="rect">
            <a:avLst/>
          </a:prstGeom>
          <a:noFill/>
        </p:spPr>
      </p:pic>
    </p:spTree>
    <p:extLst>
      <p:ext uri="{BB962C8B-B14F-4D97-AF65-F5344CB8AC3E}">
        <p14:creationId xmlns:p14="http://schemas.microsoft.com/office/powerpoint/2010/main" val="1287081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idx="4294967295"/>
          </p:nvPr>
        </p:nvSpPr>
        <p:spPr/>
        <p:txBody>
          <a:bodyPr/>
          <a:lstStyle/>
          <a:p>
            <a:r>
              <a:rPr lang="el-GR" altLang="el-GR" dirty="0" smtClean="0"/>
              <a:t>Βασικές έννοιες λογισμικού 2/3</a:t>
            </a:r>
            <a:endParaRPr lang="en-US" altLang="el-GR" dirty="0" smtClean="0"/>
          </a:p>
        </p:txBody>
      </p:sp>
      <p:sp>
        <p:nvSpPr>
          <p:cNvPr id="376835" name="Rectangle 3"/>
          <p:cNvSpPr>
            <a:spLocks noGrp="1" noChangeArrowheads="1"/>
          </p:cNvSpPr>
          <p:nvPr>
            <p:ph type="body" idx="4294967295"/>
          </p:nvPr>
        </p:nvSpPr>
        <p:spPr/>
        <p:txBody>
          <a:bodyPr>
            <a:normAutofit/>
          </a:bodyPr>
          <a:lstStyle/>
          <a:p>
            <a:pPr eaLnBrk="1" hangingPunct="1">
              <a:lnSpc>
                <a:spcPct val="80000"/>
              </a:lnSpc>
              <a:spcBef>
                <a:spcPct val="50000"/>
              </a:spcBef>
              <a:buClrTx/>
              <a:buSzTx/>
              <a:buFontTx/>
              <a:buNone/>
            </a:pPr>
            <a:r>
              <a:rPr lang="el-GR" altLang="el-GR" sz="2000" b="1" dirty="0" smtClean="0">
                <a:solidFill>
                  <a:srgbClr val="CC3300"/>
                </a:solidFill>
              </a:rPr>
              <a:t>Αλγόριθμος</a:t>
            </a:r>
            <a:r>
              <a:rPr lang="el-GR" altLang="el-GR" sz="2000" b="1" dirty="0" smtClean="0"/>
              <a:t> </a:t>
            </a:r>
            <a:r>
              <a:rPr lang="el-GR" altLang="el-GR" sz="2000" dirty="0" smtClean="0"/>
              <a:t>ονομάζεται ένα σύνολο καθορισμένων μεθόδων των διαδικασιών (βημάτων) που απαιτούνται για την επίλυση προβλημάτων </a:t>
            </a:r>
          </a:p>
          <a:p>
            <a:pPr>
              <a:lnSpc>
                <a:spcPct val="80000"/>
              </a:lnSpc>
            </a:pPr>
            <a:endParaRPr lang="el-GR" altLang="el-GR" sz="2000" dirty="0" smtClean="0"/>
          </a:p>
          <a:p>
            <a:pPr>
              <a:lnSpc>
                <a:spcPct val="80000"/>
              </a:lnSpc>
              <a:buFont typeface="Wingdings" pitchFamily="2" charset="2"/>
              <a:buNone/>
            </a:pPr>
            <a:r>
              <a:rPr lang="el-GR" altLang="el-GR" sz="2000" dirty="0" smtClean="0"/>
              <a:t>Κάθε αλγόριθμος πρέπει να ικανοποιεί τα εξής κριτήρια:</a:t>
            </a:r>
          </a:p>
          <a:p>
            <a:pPr>
              <a:lnSpc>
                <a:spcPct val="80000"/>
              </a:lnSpc>
            </a:pPr>
            <a:r>
              <a:rPr lang="el-GR" altLang="el-GR" sz="2000" dirty="0" smtClean="0">
                <a:solidFill>
                  <a:srgbClr val="000066"/>
                </a:solidFill>
              </a:rPr>
              <a:t>Είσοδος (</a:t>
            </a:r>
            <a:r>
              <a:rPr lang="el-GR" altLang="el-GR" sz="2000" dirty="0" err="1" smtClean="0">
                <a:solidFill>
                  <a:srgbClr val="000066"/>
                </a:solidFill>
              </a:rPr>
              <a:t>input</a:t>
            </a:r>
            <a:r>
              <a:rPr lang="el-GR" altLang="el-GR" sz="2000" dirty="0" smtClean="0">
                <a:solidFill>
                  <a:srgbClr val="000066"/>
                </a:solidFill>
              </a:rPr>
              <a:t>):</a:t>
            </a:r>
            <a:r>
              <a:rPr lang="el-GR" altLang="el-GR" sz="2000" dirty="0" smtClean="0"/>
              <a:t> Καμία, μία ή και περισσότερες τιμές δεδομένων πρέπει να δίνονται ως είσοδοι στον αλγόριθμο.  </a:t>
            </a:r>
          </a:p>
          <a:p>
            <a:pPr>
              <a:lnSpc>
                <a:spcPct val="80000"/>
              </a:lnSpc>
            </a:pPr>
            <a:r>
              <a:rPr lang="el-GR" altLang="el-GR" sz="2000" dirty="0" smtClean="0">
                <a:solidFill>
                  <a:srgbClr val="000066"/>
                </a:solidFill>
              </a:rPr>
              <a:t>Έξοδος (</a:t>
            </a:r>
            <a:r>
              <a:rPr lang="el-GR" altLang="el-GR" sz="2000" dirty="0" err="1" smtClean="0">
                <a:solidFill>
                  <a:srgbClr val="000066"/>
                </a:solidFill>
              </a:rPr>
              <a:t>output</a:t>
            </a:r>
            <a:r>
              <a:rPr lang="el-GR" altLang="el-GR" sz="2000" dirty="0" smtClean="0">
                <a:solidFill>
                  <a:srgbClr val="000066"/>
                </a:solidFill>
              </a:rPr>
              <a:t>):</a:t>
            </a:r>
            <a:r>
              <a:rPr lang="el-GR" altLang="el-GR" sz="2000" dirty="0" smtClean="0"/>
              <a:t> Ο αλγόριθμος πρέπει να δημιουργεί τουλάχιστον μία τιμή δεδομένων ως αποτέλεσμα προς το χρήστη ή προς έναν άλλο αλγόριθμο. </a:t>
            </a:r>
          </a:p>
          <a:p>
            <a:pPr>
              <a:lnSpc>
                <a:spcPct val="80000"/>
              </a:lnSpc>
            </a:pPr>
            <a:r>
              <a:rPr lang="el-GR" altLang="el-GR" sz="2000" dirty="0" err="1" smtClean="0">
                <a:solidFill>
                  <a:srgbClr val="000066"/>
                </a:solidFill>
              </a:rPr>
              <a:t>Καθοριστικότητα</a:t>
            </a:r>
            <a:r>
              <a:rPr lang="el-GR" altLang="el-GR" sz="2000" dirty="0" smtClean="0">
                <a:solidFill>
                  <a:srgbClr val="000066"/>
                </a:solidFill>
              </a:rPr>
              <a:t> (</a:t>
            </a:r>
            <a:r>
              <a:rPr lang="en-US" altLang="el-GR" sz="2000" dirty="0" smtClean="0">
                <a:solidFill>
                  <a:srgbClr val="000066"/>
                </a:solidFill>
              </a:rPr>
              <a:t>definiteness</a:t>
            </a:r>
            <a:r>
              <a:rPr lang="el-GR" altLang="el-GR" sz="2000" dirty="0" smtClean="0">
                <a:solidFill>
                  <a:srgbClr val="000066"/>
                </a:solidFill>
              </a:rPr>
              <a:t>):</a:t>
            </a:r>
            <a:r>
              <a:rPr lang="el-GR" altLang="el-GR" sz="2000" dirty="0" smtClean="0"/>
              <a:t> Κάθε εντολή πρέπει να καθορίζεται χωρίς καμία αμφιβολία για τον τρόπο εκτέλεσης της.  </a:t>
            </a:r>
          </a:p>
          <a:p>
            <a:pPr>
              <a:lnSpc>
                <a:spcPct val="80000"/>
              </a:lnSpc>
            </a:pPr>
            <a:r>
              <a:rPr lang="el-GR" altLang="el-GR" sz="2000" dirty="0" smtClean="0">
                <a:solidFill>
                  <a:srgbClr val="000066"/>
                </a:solidFill>
              </a:rPr>
              <a:t>Περατότητα (</a:t>
            </a:r>
            <a:r>
              <a:rPr lang="el-GR" altLang="el-GR" sz="2000" dirty="0" err="1" smtClean="0">
                <a:solidFill>
                  <a:srgbClr val="000066"/>
                </a:solidFill>
              </a:rPr>
              <a:t>finiteness</a:t>
            </a:r>
            <a:r>
              <a:rPr lang="el-GR" altLang="el-GR" sz="2000" dirty="0" smtClean="0">
                <a:solidFill>
                  <a:srgbClr val="000066"/>
                </a:solidFill>
              </a:rPr>
              <a:t>):</a:t>
            </a:r>
            <a:r>
              <a:rPr lang="el-GR" altLang="el-GR" sz="2000" dirty="0" smtClean="0"/>
              <a:t> Ο αλγόριθμος να τελειώνει μετά από πεπερασμένα βήματα εκτέλεσης των εντολών του.  </a:t>
            </a:r>
          </a:p>
          <a:p>
            <a:pPr>
              <a:lnSpc>
                <a:spcPct val="80000"/>
              </a:lnSpc>
            </a:pPr>
            <a:r>
              <a:rPr lang="el-GR" altLang="el-GR" sz="2000" dirty="0" smtClean="0">
                <a:solidFill>
                  <a:srgbClr val="000066"/>
                </a:solidFill>
              </a:rPr>
              <a:t>Αποτελεσματικότητα (</a:t>
            </a:r>
            <a:r>
              <a:rPr lang="el-GR" altLang="el-GR" sz="2000" dirty="0" err="1" smtClean="0">
                <a:solidFill>
                  <a:srgbClr val="000066"/>
                </a:solidFill>
              </a:rPr>
              <a:t>effectiveness</a:t>
            </a:r>
            <a:r>
              <a:rPr lang="el-GR" altLang="el-GR" sz="2000" dirty="0" smtClean="0">
                <a:solidFill>
                  <a:srgbClr val="000066"/>
                </a:solidFill>
              </a:rPr>
              <a:t>):</a:t>
            </a:r>
            <a:r>
              <a:rPr lang="el-GR" altLang="el-GR" sz="2000" dirty="0" smtClean="0"/>
              <a:t> Κάθε μεμονωμένη εντολή του αλγορίθμου να είναι απλή. Αυτό σημαίνει ότι μια εντολή δεν αρκεί να έχει ορισθεί, αλλά πρέπει να είναι και εκτελέσιμη. </a:t>
            </a:r>
          </a:p>
          <a:p>
            <a:pPr>
              <a:lnSpc>
                <a:spcPct val="80000"/>
              </a:lnSpc>
            </a:pPr>
            <a:endParaRPr lang="en-US" altLang="el-GR" sz="2000" dirty="0" smtClean="0"/>
          </a:p>
        </p:txBody>
      </p:sp>
      <p:sp>
        <p:nvSpPr>
          <p:cNvPr id="4"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10</a:t>
            </a:fld>
            <a:endParaRPr lang="el-GR" dirty="0"/>
          </a:p>
        </p:txBody>
      </p:sp>
    </p:spTree>
    <p:extLst>
      <p:ext uri="{BB962C8B-B14F-4D97-AF65-F5344CB8AC3E}">
        <p14:creationId xmlns:p14="http://schemas.microsoft.com/office/powerpoint/2010/main" val="251361296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9" name="Rectangle 3"/>
          <p:cNvSpPr>
            <a:spLocks noGrp="1" noChangeArrowheads="1"/>
          </p:cNvSpPr>
          <p:nvPr>
            <p:ph type="body" idx="4294967295"/>
          </p:nvPr>
        </p:nvSpPr>
        <p:spPr/>
        <p:txBody>
          <a:bodyPr>
            <a:normAutofit/>
          </a:bodyPr>
          <a:lstStyle/>
          <a:p>
            <a:pPr>
              <a:lnSpc>
                <a:spcPct val="80000"/>
              </a:lnSpc>
              <a:buFont typeface="Wingdings" pitchFamily="2" charset="2"/>
              <a:buNone/>
            </a:pPr>
            <a:r>
              <a:rPr lang="el-GR" altLang="el-GR" sz="2400" b="1" dirty="0" smtClean="0">
                <a:solidFill>
                  <a:srgbClr val="CC3300"/>
                </a:solidFill>
              </a:rPr>
              <a:t>Γλώσσα προγραμματισμού </a:t>
            </a:r>
            <a:r>
              <a:rPr lang="el-GR" altLang="el-GR" sz="2400" dirty="0" smtClean="0">
                <a:solidFill>
                  <a:srgbClr val="CC3300"/>
                </a:solidFill>
              </a:rPr>
              <a:t>(πηγαίος κώδικας)</a:t>
            </a:r>
            <a:r>
              <a:rPr lang="el-GR" altLang="el-GR" sz="2400" dirty="0" smtClean="0"/>
              <a:t>  ονομάζεται το μέσον που μας επιτρέπει να δίνουμε εντολές στον Η/Υ.</a:t>
            </a:r>
          </a:p>
          <a:p>
            <a:pPr>
              <a:lnSpc>
                <a:spcPct val="80000"/>
              </a:lnSpc>
              <a:buFont typeface="Wingdings" pitchFamily="2" charset="2"/>
              <a:buNone/>
            </a:pPr>
            <a:r>
              <a:rPr lang="el-GR" altLang="el-GR" sz="2400" dirty="0" smtClean="0"/>
              <a:t>Οι γλώσσες προγραμματισμού διακρίνονται σε δύο γενικές κατηγορίες: </a:t>
            </a:r>
          </a:p>
          <a:p>
            <a:pPr>
              <a:lnSpc>
                <a:spcPct val="80000"/>
              </a:lnSpc>
            </a:pPr>
            <a:r>
              <a:rPr lang="el-GR" altLang="el-GR" sz="2400" dirty="0" smtClean="0"/>
              <a:t>Γλώσσες χαμηλού επιπέδου που προσομοιάζουν στη γλώσσα του υπολογιστή όπως είναι οι: η Γλώσσα Μηχανής, </a:t>
            </a:r>
            <a:r>
              <a:rPr lang="el-GR" altLang="el-GR" sz="2400" dirty="0" err="1" smtClean="0"/>
              <a:t>Assembly</a:t>
            </a:r>
            <a:endParaRPr lang="el-GR" altLang="el-GR" sz="2400" dirty="0" smtClean="0"/>
          </a:p>
          <a:p>
            <a:pPr>
              <a:lnSpc>
                <a:spcPct val="80000"/>
              </a:lnSpc>
            </a:pPr>
            <a:r>
              <a:rPr lang="el-GR" altLang="el-GR" sz="2400" dirty="0" smtClean="0"/>
              <a:t>Γλώσσες υψηλού επιπέδου που προσομοιάζουν στη γλώσσα του ανθρώπου όπως είναι οι : C, COBOL, </a:t>
            </a:r>
            <a:r>
              <a:rPr lang="el-GR" altLang="el-GR" sz="2400" dirty="0" err="1" smtClean="0"/>
              <a:t>Algol</a:t>
            </a:r>
            <a:r>
              <a:rPr lang="el-GR" altLang="el-GR" sz="2400" dirty="0" smtClean="0"/>
              <a:t> κλπ.</a:t>
            </a:r>
          </a:p>
          <a:p>
            <a:pPr>
              <a:lnSpc>
                <a:spcPct val="80000"/>
              </a:lnSpc>
              <a:buFont typeface="Wingdings" pitchFamily="2" charset="2"/>
              <a:buNone/>
            </a:pPr>
            <a:endParaRPr lang="el-GR" altLang="el-GR" sz="2400" dirty="0" smtClean="0"/>
          </a:p>
          <a:p>
            <a:pPr>
              <a:lnSpc>
                <a:spcPct val="80000"/>
              </a:lnSpc>
              <a:buFont typeface="Wingdings" pitchFamily="2" charset="2"/>
              <a:buNone/>
            </a:pPr>
            <a:endParaRPr lang="el-GR" altLang="el-GR" sz="2400" dirty="0" smtClean="0"/>
          </a:p>
          <a:p>
            <a:pPr>
              <a:lnSpc>
                <a:spcPct val="80000"/>
              </a:lnSpc>
              <a:buFont typeface="Wingdings" pitchFamily="2" charset="2"/>
              <a:buNone/>
            </a:pPr>
            <a:r>
              <a:rPr lang="el-GR" altLang="el-GR" sz="2400" dirty="0" smtClean="0"/>
              <a:t>Υπάρχουν κι άλλοι τρόποι κατηγοριοποίησης των γλωσσών προγραμματισμού, με κυριότερο το διαχωρισμό τους σε </a:t>
            </a:r>
            <a:r>
              <a:rPr lang="el-GR" altLang="el-GR" sz="2400" i="1" dirty="0" smtClean="0"/>
              <a:t>γενιές</a:t>
            </a:r>
            <a:r>
              <a:rPr lang="el-GR" altLang="el-GR" sz="2400" dirty="0" smtClean="0"/>
              <a:t>, με βάση τη χρονική περίοδο και την τεχνική προσέγγιση στην ανάπτυξή τους.</a:t>
            </a:r>
            <a:endParaRPr lang="en-US" altLang="el-GR" sz="2400" dirty="0" smtClean="0"/>
          </a:p>
        </p:txBody>
      </p:sp>
      <p:sp>
        <p:nvSpPr>
          <p:cNvPr id="377860" name="Rectangle 4"/>
          <p:cNvSpPr>
            <a:spLocks noGrp="1" noChangeArrowheads="1"/>
          </p:cNvSpPr>
          <p:nvPr>
            <p:ph type="title" idx="4294967295"/>
          </p:nvPr>
        </p:nvSpPr>
        <p:spPr>
          <a:noFill/>
        </p:spPr>
        <p:txBody>
          <a:bodyPr/>
          <a:lstStyle/>
          <a:p>
            <a:r>
              <a:rPr lang="el-GR" altLang="el-GR" dirty="0" smtClean="0"/>
              <a:t>Βασικές έννοιες λογισμικού 3/3</a:t>
            </a:r>
            <a:endParaRPr lang="en-US" altLang="el-GR" dirty="0" smtClean="0"/>
          </a:p>
        </p:txBody>
      </p:sp>
      <p:sp>
        <p:nvSpPr>
          <p:cNvPr id="4"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11</a:t>
            </a:fld>
            <a:endParaRPr lang="el-GR" dirty="0"/>
          </a:p>
        </p:txBody>
      </p:sp>
    </p:spTree>
    <p:extLst>
      <p:ext uri="{BB962C8B-B14F-4D97-AF65-F5344CB8AC3E}">
        <p14:creationId xmlns:p14="http://schemas.microsoft.com/office/powerpoint/2010/main" val="3225554586"/>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idx="4294967295"/>
          </p:nvPr>
        </p:nvSpPr>
        <p:spPr/>
        <p:txBody>
          <a:bodyPr/>
          <a:lstStyle/>
          <a:p>
            <a:r>
              <a:rPr lang="el-GR" altLang="el-GR" dirty="0" smtClean="0"/>
              <a:t>Λογισμικό Εφαρμογών</a:t>
            </a:r>
            <a:endParaRPr lang="en-US" altLang="el-GR" dirty="0" smtClean="0"/>
          </a:p>
        </p:txBody>
      </p:sp>
      <p:sp>
        <p:nvSpPr>
          <p:cNvPr id="378883" name="Rectangle 3"/>
          <p:cNvSpPr>
            <a:spLocks noGrp="1" noChangeArrowheads="1"/>
          </p:cNvSpPr>
          <p:nvPr>
            <p:ph type="body" idx="4294967295"/>
          </p:nvPr>
        </p:nvSpPr>
        <p:spPr>
          <a:xfrm>
            <a:off x="539553" y="1340768"/>
            <a:ext cx="8064896" cy="4752528"/>
          </a:xfrm>
        </p:spPr>
        <p:txBody>
          <a:bodyPr>
            <a:noAutofit/>
          </a:bodyPr>
          <a:lstStyle/>
          <a:p>
            <a:pPr>
              <a:lnSpc>
                <a:spcPct val="80000"/>
              </a:lnSpc>
              <a:buFont typeface="Wingdings" pitchFamily="2" charset="2"/>
              <a:buNone/>
            </a:pPr>
            <a:r>
              <a:rPr lang="el-GR" altLang="el-GR" sz="1700" dirty="0" smtClean="0"/>
              <a:t>Το </a:t>
            </a:r>
            <a:r>
              <a:rPr lang="el-GR" altLang="el-GR" sz="1700" b="1" dirty="0" smtClean="0">
                <a:solidFill>
                  <a:srgbClr val="CC3300"/>
                </a:solidFill>
              </a:rPr>
              <a:t>Λογισμικό Εφαρμογών</a:t>
            </a:r>
            <a:r>
              <a:rPr lang="el-GR" altLang="el-GR" sz="1700" dirty="0" smtClean="0"/>
              <a:t> είναι ένα σύνολο εξειδικευμένων προγραμμάτων που εκτελούν συγκεκριμένα είδη εργασιών.</a:t>
            </a:r>
          </a:p>
          <a:p>
            <a:pPr>
              <a:lnSpc>
                <a:spcPct val="80000"/>
              </a:lnSpc>
              <a:buFont typeface="Wingdings" pitchFamily="2" charset="2"/>
              <a:buNone/>
            </a:pPr>
            <a:r>
              <a:rPr lang="el-GR" altLang="el-GR" sz="1700" dirty="0" smtClean="0"/>
              <a:t>Με τα προγράμματα αυτά μπορούμε να κάνουμε: Επεξεργασία Κειμένου, Επεξεργασία Εικόνας, ήχου, </a:t>
            </a:r>
            <a:r>
              <a:rPr lang="en-US" altLang="el-GR" sz="1700" dirty="0" smtClean="0"/>
              <a:t>video</a:t>
            </a:r>
            <a:r>
              <a:rPr lang="el-GR" altLang="el-GR" sz="1700" dirty="0" smtClean="0"/>
              <a:t>, Φύλλα Υπολογισμών, Διαχείριση Βάσεων Δεδομένων, Παρουσιάσεις), παιχνίδια, Εγκυκλοπαίδειες, προγράμματα περιήγησης στο διαδίκτυο (</a:t>
            </a:r>
            <a:r>
              <a:rPr lang="el-GR" altLang="el-GR" sz="1700" dirty="0" err="1" smtClean="0"/>
              <a:t>Φυλλομετρητές</a:t>
            </a:r>
            <a:r>
              <a:rPr lang="el-GR" altLang="el-GR" sz="1700" dirty="0" smtClean="0"/>
              <a:t> - </a:t>
            </a:r>
            <a:r>
              <a:rPr lang="en-US" altLang="el-GR" sz="1700" dirty="0" smtClean="0"/>
              <a:t>browsers</a:t>
            </a:r>
            <a:r>
              <a:rPr lang="el-GR" altLang="el-GR" sz="1700" dirty="0" smtClean="0"/>
              <a:t>), Εφαρμογές Ηλεκτρονικού Ταχυδρομείου και άλλα.</a:t>
            </a:r>
          </a:p>
          <a:p>
            <a:pPr>
              <a:lnSpc>
                <a:spcPct val="80000"/>
              </a:lnSpc>
              <a:buFont typeface="Wingdings" pitchFamily="2" charset="2"/>
              <a:buNone/>
            </a:pPr>
            <a:endParaRPr lang="el-GR" altLang="el-GR" sz="1700" dirty="0" smtClean="0"/>
          </a:p>
          <a:p>
            <a:pPr algn="just" eaLnBrk="1" hangingPunct="1">
              <a:lnSpc>
                <a:spcPct val="80000"/>
              </a:lnSpc>
              <a:buFont typeface="Wingdings" pitchFamily="2" charset="2"/>
              <a:buNone/>
            </a:pPr>
            <a:r>
              <a:rPr lang="el-GR" altLang="el-GR" sz="1700" b="1" dirty="0" smtClean="0">
                <a:solidFill>
                  <a:srgbClr val="CC3300"/>
                </a:solidFill>
              </a:rPr>
              <a:t>Λογισμικό ανάπτυξης λογισμικού</a:t>
            </a:r>
            <a:r>
              <a:rPr lang="el-GR" altLang="el-GR" sz="1700" dirty="0" smtClean="0"/>
              <a:t> είναι το λογισμικό που χρησιμοποιείται για τη δημιουργία νέου λογισμικού και εφαρμογών. Αυτό περιλαμβάνει</a:t>
            </a:r>
            <a:endParaRPr lang="en-US" altLang="el-GR" sz="1700" dirty="0" smtClean="0"/>
          </a:p>
          <a:p>
            <a:pPr lvl="1" algn="just" eaLnBrk="1" hangingPunct="1">
              <a:lnSpc>
                <a:spcPct val="80000"/>
              </a:lnSpc>
            </a:pPr>
            <a:r>
              <a:rPr lang="el-GR" altLang="el-GR" sz="1700" dirty="0" smtClean="0"/>
              <a:t>τις γλώσσες προγραμματισμού (</a:t>
            </a:r>
            <a:r>
              <a:rPr lang="en-US" altLang="el-GR" sz="1700" dirty="0" smtClean="0"/>
              <a:t>BASIC</a:t>
            </a:r>
            <a:r>
              <a:rPr lang="el-GR" altLang="el-GR" sz="1700" dirty="0" smtClean="0"/>
              <a:t>, </a:t>
            </a:r>
            <a:r>
              <a:rPr lang="en-US" altLang="el-GR" sz="1700" dirty="0" smtClean="0"/>
              <a:t>C</a:t>
            </a:r>
            <a:r>
              <a:rPr lang="el-GR" altLang="el-GR" sz="1700" dirty="0" smtClean="0"/>
              <a:t>, </a:t>
            </a:r>
            <a:r>
              <a:rPr lang="en-US" altLang="el-GR" sz="1700" dirty="0" smtClean="0"/>
              <a:t>PASCAL</a:t>
            </a:r>
            <a:r>
              <a:rPr lang="el-GR" altLang="el-GR" sz="1700" dirty="0" smtClean="0"/>
              <a:t>, </a:t>
            </a:r>
            <a:r>
              <a:rPr lang="en-US" altLang="el-GR" sz="1700" dirty="0" smtClean="0"/>
              <a:t>PROLOG</a:t>
            </a:r>
            <a:r>
              <a:rPr lang="el-GR" altLang="el-GR" sz="1700" dirty="0" smtClean="0"/>
              <a:t>, </a:t>
            </a:r>
            <a:r>
              <a:rPr lang="en-US" altLang="el-GR" sz="1700" dirty="0" smtClean="0"/>
              <a:t>LISP</a:t>
            </a:r>
            <a:r>
              <a:rPr lang="el-GR" altLang="el-GR" sz="1700" dirty="0" smtClean="0"/>
              <a:t>, </a:t>
            </a:r>
            <a:r>
              <a:rPr lang="en-US" altLang="el-GR" sz="1700" dirty="0" smtClean="0"/>
              <a:t>FORTRAN</a:t>
            </a:r>
            <a:r>
              <a:rPr lang="el-GR" altLang="el-GR" sz="1700" dirty="0" smtClean="0"/>
              <a:t>, </a:t>
            </a:r>
            <a:r>
              <a:rPr lang="en-US" altLang="el-GR" sz="1700" dirty="0" smtClean="0"/>
              <a:t>COBOL</a:t>
            </a:r>
            <a:r>
              <a:rPr lang="el-GR" altLang="el-GR" sz="1700" dirty="0" smtClean="0"/>
              <a:t> </a:t>
            </a:r>
            <a:r>
              <a:rPr lang="el-GR" altLang="el-GR" sz="1700" dirty="0" smtClean="0">
                <a:latin typeface="Calibri"/>
              </a:rPr>
              <a:t>…</a:t>
            </a:r>
            <a:r>
              <a:rPr lang="el-GR" altLang="el-GR" sz="1700" dirty="0" smtClean="0"/>
              <a:t> )</a:t>
            </a:r>
            <a:endParaRPr lang="en-US" altLang="el-GR" sz="1700" dirty="0" smtClean="0"/>
          </a:p>
          <a:p>
            <a:pPr lvl="1" algn="just" eaLnBrk="1" hangingPunct="1">
              <a:lnSpc>
                <a:spcPct val="80000"/>
              </a:lnSpc>
            </a:pPr>
            <a:r>
              <a:rPr lang="el-GR" altLang="el-GR" sz="1700" dirty="0" smtClean="0"/>
              <a:t>αντίστοιχα προγράμματα μετάφρασης και μεταγλώττισής τους στις διάφορες πλατφόρμες υπολογιστών.</a:t>
            </a:r>
          </a:p>
          <a:p>
            <a:pPr>
              <a:lnSpc>
                <a:spcPct val="80000"/>
              </a:lnSpc>
              <a:buFont typeface="Wingdings" pitchFamily="2" charset="2"/>
              <a:buNone/>
            </a:pPr>
            <a:endParaRPr lang="el-GR" altLang="el-GR" sz="1700" dirty="0" smtClean="0"/>
          </a:p>
          <a:p>
            <a:pPr>
              <a:lnSpc>
                <a:spcPct val="80000"/>
              </a:lnSpc>
              <a:buFont typeface="Wingdings" pitchFamily="2" charset="2"/>
              <a:buNone/>
            </a:pPr>
            <a:r>
              <a:rPr lang="el-GR" altLang="el-GR" sz="1700" dirty="0" smtClean="0"/>
              <a:t>Με τον όρο </a:t>
            </a:r>
            <a:r>
              <a:rPr lang="en-US" altLang="el-GR" sz="1700" b="1" dirty="0" err="1" smtClean="0">
                <a:solidFill>
                  <a:srgbClr val="CC3300"/>
                </a:solidFill>
              </a:rPr>
              <a:t>Βοηθητικό</a:t>
            </a:r>
            <a:r>
              <a:rPr lang="en-US" altLang="el-GR" sz="1700" b="1" dirty="0" smtClean="0">
                <a:solidFill>
                  <a:srgbClr val="CC3300"/>
                </a:solidFill>
              </a:rPr>
              <a:t> </a:t>
            </a:r>
            <a:r>
              <a:rPr lang="en-US" altLang="el-GR" sz="1700" b="1" dirty="0" err="1" smtClean="0">
                <a:solidFill>
                  <a:srgbClr val="CC3300"/>
                </a:solidFill>
              </a:rPr>
              <a:t>Λογισμικό</a:t>
            </a:r>
            <a:r>
              <a:rPr lang="en-US" altLang="el-GR" sz="1700" b="1" dirty="0" smtClean="0">
                <a:solidFill>
                  <a:srgbClr val="CC3300"/>
                </a:solidFill>
              </a:rPr>
              <a:t> (Utilities)</a:t>
            </a:r>
            <a:r>
              <a:rPr lang="el-GR" altLang="el-GR" sz="1700" b="1" dirty="0" smtClean="0">
                <a:solidFill>
                  <a:srgbClr val="CC3300"/>
                </a:solidFill>
              </a:rPr>
              <a:t> </a:t>
            </a:r>
            <a:r>
              <a:rPr lang="el-GR" altLang="el-GR" sz="1700" dirty="0" smtClean="0"/>
              <a:t>περιγράφονται  προγράμματα – εργαλεία που υποβοηθούν τη γενικότερη λειτουργία του ηλεκτρονικού υπολογιστή και επεκτείνουν τις δυνατότητες του λειτουργικού συστήματος. Αρκετά από αυτά συχνά ενσωματώνονται στις επόμενες εκδόσεις του λειτουργικού συστήματος. Τα προγράμματα αυτά κάνουν ελέγχους, συμπιέζουν αρχεία, δημιουργούν αντίγραφα ασφαλείας και εκτελούν ορισμένες εργασίες ταχύτερα και αποτελεσματικότερα.</a:t>
            </a:r>
            <a:endParaRPr lang="en-US" altLang="el-GR" sz="1700" dirty="0" smtClean="0"/>
          </a:p>
        </p:txBody>
      </p:sp>
      <p:sp>
        <p:nvSpPr>
          <p:cNvPr id="4"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12</a:t>
            </a:fld>
            <a:endParaRPr lang="el-GR" dirty="0"/>
          </a:p>
        </p:txBody>
      </p:sp>
    </p:spTree>
    <p:extLst>
      <p:ext uri="{BB962C8B-B14F-4D97-AF65-F5344CB8AC3E}">
        <p14:creationId xmlns:p14="http://schemas.microsoft.com/office/powerpoint/2010/main" val="343424264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idx="4294967295"/>
          </p:nvPr>
        </p:nvSpPr>
        <p:spPr/>
        <p:txBody>
          <a:bodyPr>
            <a:normAutofit fontScale="90000"/>
          </a:bodyPr>
          <a:lstStyle/>
          <a:p>
            <a:r>
              <a:rPr lang="en-US" altLang="el-GR" dirty="0" smtClean="0"/>
              <a:t>Κα</a:t>
            </a:r>
            <a:r>
              <a:rPr lang="en-US" altLang="el-GR" dirty="0" err="1" smtClean="0"/>
              <a:t>τηγορίες</a:t>
            </a:r>
            <a:r>
              <a:rPr lang="en-US" altLang="el-GR" dirty="0" smtClean="0"/>
              <a:t> </a:t>
            </a:r>
            <a:r>
              <a:rPr lang="en-US" altLang="el-GR" dirty="0" err="1" smtClean="0"/>
              <a:t>Λογισμικού</a:t>
            </a:r>
            <a:r>
              <a:rPr lang="en-US" altLang="el-GR" dirty="0" smtClean="0"/>
              <a:t> </a:t>
            </a:r>
            <a:r>
              <a:rPr lang="en-US" altLang="el-GR" dirty="0" err="1" smtClean="0"/>
              <a:t>Εφ</a:t>
            </a:r>
            <a:r>
              <a:rPr lang="en-US" altLang="el-GR" dirty="0" smtClean="0"/>
              <a:t>αρμογών </a:t>
            </a:r>
          </a:p>
        </p:txBody>
      </p:sp>
      <p:sp>
        <p:nvSpPr>
          <p:cNvPr id="379907" name="Rectangle 3"/>
          <p:cNvSpPr>
            <a:spLocks noGrp="1" noChangeArrowheads="1"/>
          </p:cNvSpPr>
          <p:nvPr>
            <p:ph type="body" idx="4294967295"/>
          </p:nvPr>
        </p:nvSpPr>
        <p:spPr>
          <a:xfrm>
            <a:off x="539552" y="1412874"/>
            <a:ext cx="8155632" cy="4608413"/>
          </a:xfrm>
        </p:spPr>
        <p:txBody>
          <a:bodyPr>
            <a:normAutofit/>
          </a:bodyPr>
          <a:lstStyle/>
          <a:p>
            <a:pPr algn="just" eaLnBrk="1" hangingPunct="1">
              <a:lnSpc>
                <a:spcPct val="80000"/>
              </a:lnSpc>
              <a:spcBef>
                <a:spcPct val="50000"/>
              </a:spcBef>
              <a:buFont typeface="Wingdings" pitchFamily="2" charset="2"/>
              <a:buBlip>
                <a:blip r:embed="rId2"/>
              </a:buBlip>
            </a:pPr>
            <a:r>
              <a:rPr lang="el-GR" altLang="el-GR" sz="1600" b="1" dirty="0" smtClean="0">
                <a:solidFill>
                  <a:srgbClr val="CC3300"/>
                </a:solidFill>
              </a:rPr>
              <a:t>Προγράμματα Εφαρμογών</a:t>
            </a:r>
            <a:r>
              <a:rPr lang="el-GR" altLang="el-GR" sz="1600" dirty="0" smtClean="0">
                <a:solidFill>
                  <a:srgbClr val="CC3300"/>
                </a:solidFill>
              </a:rPr>
              <a:t>.</a:t>
            </a:r>
            <a:r>
              <a:rPr lang="el-GR" altLang="el-GR" sz="1600" dirty="0" smtClean="0"/>
              <a:t> Αυτά τα προγράμματα καλύπτουν συγκεκριμένες ανάγκες επεξεργασίας πληροφοριών και παραγγέλνονται σε ειδικά γραφεία ανάπτυξης λογισμικού (</a:t>
            </a:r>
            <a:r>
              <a:rPr lang="el-GR" altLang="el-GR" sz="1600" dirty="0" err="1" smtClean="0"/>
              <a:t>software</a:t>
            </a:r>
            <a:r>
              <a:rPr lang="el-GR" altLang="el-GR" sz="1600" dirty="0" smtClean="0"/>
              <a:t> </a:t>
            </a:r>
            <a:r>
              <a:rPr lang="el-GR" altLang="el-GR" sz="1600" dirty="0" err="1" smtClean="0"/>
              <a:t>houses</a:t>
            </a:r>
            <a:r>
              <a:rPr lang="el-GR" altLang="el-GR" sz="1600" dirty="0" smtClean="0"/>
              <a:t>). π.χ. τα προγράμματα με τα οποία λειτουργεί μια τράπεζα. </a:t>
            </a:r>
          </a:p>
          <a:p>
            <a:pPr algn="just" eaLnBrk="1" hangingPunct="1">
              <a:lnSpc>
                <a:spcPct val="80000"/>
              </a:lnSpc>
              <a:spcBef>
                <a:spcPct val="50000"/>
              </a:spcBef>
              <a:buFont typeface="Wingdings" pitchFamily="2" charset="2"/>
              <a:buBlip>
                <a:blip r:embed="rId2"/>
              </a:buBlip>
            </a:pPr>
            <a:r>
              <a:rPr lang="el-GR" altLang="el-GR" sz="1600" b="1" dirty="0" smtClean="0">
                <a:solidFill>
                  <a:srgbClr val="CC3300"/>
                </a:solidFill>
              </a:rPr>
              <a:t>Πακέτα Εφαρμογών</a:t>
            </a:r>
            <a:r>
              <a:rPr lang="el-GR" altLang="el-GR" sz="1600" dirty="0" smtClean="0">
                <a:solidFill>
                  <a:srgbClr val="CC3300"/>
                </a:solidFill>
              </a:rPr>
              <a:t>.</a:t>
            </a:r>
            <a:r>
              <a:rPr lang="el-GR" altLang="el-GR" sz="1600" dirty="0" smtClean="0"/>
              <a:t> Είναι ένα σύνολο από διάφορα προγράμματα που σα στόχο έχουν να καλύψουν κάποιες εργασίες στο χώρο των επιχειρήσεων, όπως η γενική λογιστική, η μισθοδοσία κ.τ.λ. Το χαρακτηριστικό των πακέτων εφαρμογών είναι η δυνατότητα παραμετροποίησης που παρέχουν. </a:t>
            </a:r>
          </a:p>
          <a:p>
            <a:pPr algn="just" eaLnBrk="1" hangingPunct="1">
              <a:lnSpc>
                <a:spcPct val="80000"/>
              </a:lnSpc>
              <a:spcBef>
                <a:spcPct val="50000"/>
              </a:spcBef>
              <a:buFont typeface="Wingdings" pitchFamily="2" charset="2"/>
              <a:buBlip>
                <a:blip r:embed="rId2"/>
              </a:buBlip>
            </a:pPr>
            <a:r>
              <a:rPr lang="el-GR" altLang="el-GR" sz="1600" b="1" dirty="0" smtClean="0">
                <a:solidFill>
                  <a:srgbClr val="CC3300"/>
                </a:solidFill>
              </a:rPr>
              <a:t>Λογισμικό γενικής χρήσης.</a:t>
            </a:r>
            <a:r>
              <a:rPr lang="el-GR" altLang="el-GR" sz="1600" dirty="0" smtClean="0"/>
              <a:t> Εδώ ανήκουν πολλά προγράμματα που στοχεύουν στην αυτοματοποίηση των περισσότερων λειτουργιών του γραφείου μιας επιχείρησης (π.χ. δημιουργία και επεξεργασία κειμένου, πινάκων, παρουσιάσεων, βάσεων δεδομένων, διαχείριση αρχείων κτλ.). </a:t>
            </a:r>
          </a:p>
          <a:p>
            <a:pPr algn="just" eaLnBrk="1" hangingPunct="1">
              <a:lnSpc>
                <a:spcPct val="80000"/>
              </a:lnSpc>
              <a:spcBef>
                <a:spcPct val="50000"/>
              </a:spcBef>
              <a:buFont typeface="Wingdings" pitchFamily="2" charset="2"/>
              <a:buBlip>
                <a:blip r:embed="rId2"/>
              </a:buBlip>
            </a:pPr>
            <a:r>
              <a:rPr lang="el-GR" altLang="el-GR" sz="1600" b="1" dirty="0" smtClean="0">
                <a:solidFill>
                  <a:srgbClr val="CC3300"/>
                </a:solidFill>
              </a:rPr>
              <a:t>Πακέτα Επιτραπέζιων Εκδόσεων (</a:t>
            </a:r>
            <a:r>
              <a:rPr lang="el-GR" altLang="el-GR" sz="1600" b="1" dirty="0" err="1" smtClean="0">
                <a:solidFill>
                  <a:srgbClr val="CC3300"/>
                </a:solidFill>
              </a:rPr>
              <a:t>Desk</a:t>
            </a:r>
            <a:r>
              <a:rPr lang="el-GR" altLang="el-GR" sz="1600" b="1" dirty="0" smtClean="0">
                <a:solidFill>
                  <a:srgbClr val="CC3300"/>
                </a:solidFill>
              </a:rPr>
              <a:t> </a:t>
            </a:r>
            <a:r>
              <a:rPr lang="el-GR" altLang="el-GR" sz="1600" b="1" dirty="0" err="1" smtClean="0">
                <a:solidFill>
                  <a:srgbClr val="CC3300"/>
                </a:solidFill>
              </a:rPr>
              <a:t>Top</a:t>
            </a:r>
            <a:r>
              <a:rPr lang="el-GR" altLang="el-GR" sz="1600" b="1" dirty="0" smtClean="0">
                <a:solidFill>
                  <a:srgbClr val="CC3300"/>
                </a:solidFill>
              </a:rPr>
              <a:t> </a:t>
            </a:r>
            <a:r>
              <a:rPr lang="el-GR" altLang="el-GR" sz="1600" b="1" dirty="0" err="1" smtClean="0">
                <a:solidFill>
                  <a:srgbClr val="CC3300"/>
                </a:solidFill>
              </a:rPr>
              <a:t>Publishing</a:t>
            </a:r>
            <a:r>
              <a:rPr lang="el-GR" altLang="el-GR" sz="1600" b="1" dirty="0" smtClean="0">
                <a:solidFill>
                  <a:srgbClr val="CC3300"/>
                </a:solidFill>
              </a:rPr>
              <a:t>).</a:t>
            </a:r>
            <a:r>
              <a:rPr lang="el-GR" altLang="el-GR" sz="1600" dirty="0" smtClean="0"/>
              <a:t> Είναι προγράμματα που καλύπτουν όλο το φάσμα των εργασιών των εκδόσεων, από δημιουργία και επεξεργασία εικόνας και γραφικών έως και ηλεκτρονική επεξεργασία σελίδας όπου ενσωματώνονται όλα τα στοιχεία μιας σελίδας προς έκδοση (κείμενα, εικόνες και γραφικά). </a:t>
            </a:r>
          </a:p>
          <a:p>
            <a:pPr algn="just" eaLnBrk="1" hangingPunct="1">
              <a:lnSpc>
                <a:spcPct val="80000"/>
              </a:lnSpc>
              <a:spcBef>
                <a:spcPct val="50000"/>
              </a:spcBef>
              <a:buFont typeface="Wingdings" pitchFamily="2" charset="2"/>
              <a:buBlip>
                <a:blip r:embed="rId2"/>
              </a:buBlip>
            </a:pPr>
            <a:r>
              <a:rPr lang="el-GR" altLang="el-GR" sz="1600" b="1" dirty="0" smtClean="0">
                <a:solidFill>
                  <a:srgbClr val="CC3300"/>
                </a:solidFill>
              </a:rPr>
              <a:t>Λογισμικό επικοινωνιών.</a:t>
            </a:r>
            <a:r>
              <a:rPr lang="el-GR" altLang="el-GR" sz="1600" dirty="0" smtClean="0"/>
              <a:t> Αυτά τα προγράμματα επιτρέπουν την επικοινωνία μεταξύ δύο ή και περισσότερων υπολογιστών που βρίσκονται στον ίδιο ή σε διαφορετικό χώρο (Internet).</a:t>
            </a:r>
          </a:p>
          <a:p>
            <a:pPr>
              <a:lnSpc>
                <a:spcPct val="80000"/>
              </a:lnSpc>
              <a:buFont typeface="Wingdings" pitchFamily="2" charset="2"/>
              <a:buNone/>
            </a:pPr>
            <a:endParaRPr lang="el-GR" altLang="el-GR" sz="1600" dirty="0" smtClean="0"/>
          </a:p>
          <a:p>
            <a:pPr>
              <a:lnSpc>
                <a:spcPct val="80000"/>
              </a:lnSpc>
              <a:buFont typeface="Wingdings" pitchFamily="2" charset="2"/>
              <a:buNone/>
            </a:pPr>
            <a:r>
              <a:rPr lang="el-GR" altLang="el-GR" sz="1600" dirty="0" smtClean="0"/>
              <a:t>Υπάρχουν πολλοί ακόμα τρόποι κατηγοριοποίησης του λογισμικού εφαρμογών</a:t>
            </a:r>
            <a:endParaRPr lang="en-US" altLang="el-GR" sz="1600" dirty="0" smtClean="0"/>
          </a:p>
        </p:txBody>
      </p:sp>
      <p:sp>
        <p:nvSpPr>
          <p:cNvPr id="4"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13</a:t>
            </a:fld>
            <a:endParaRPr lang="el-GR" dirty="0"/>
          </a:p>
        </p:txBody>
      </p:sp>
    </p:spTree>
    <p:extLst>
      <p:ext uri="{BB962C8B-B14F-4D97-AF65-F5344CB8AC3E}">
        <p14:creationId xmlns:p14="http://schemas.microsoft.com/office/powerpoint/2010/main" val="433366317"/>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idx="4294967295"/>
          </p:nvPr>
        </p:nvSpPr>
        <p:spPr>
          <a:xfrm>
            <a:off x="467545" y="228600"/>
            <a:ext cx="8371656" cy="823913"/>
          </a:xfrm>
        </p:spPr>
        <p:txBody>
          <a:bodyPr/>
          <a:lstStyle/>
          <a:p>
            <a:r>
              <a:rPr lang="el-GR" altLang="el-GR" dirty="0" smtClean="0"/>
              <a:t>Δίκτυα υπολογιστών -Ορισμοί</a:t>
            </a:r>
            <a:endParaRPr lang="en-US" altLang="el-GR" dirty="0" smtClean="0"/>
          </a:p>
        </p:txBody>
      </p:sp>
      <p:sp>
        <p:nvSpPr>
          <p:cNvPr id="380931" name="Rectangle 3"/>
          <p:cNvSpPr>
            <a:spLocks noGrp="1" noChangeArrowheads="1"/>
          </p:cNvSpPr>
          <p:nvPr>
            <p:ph type="body" idx="4294967295"/>
          </p:nvPr>
        </p:nvSpPr>
        <p:spPr>
          <a:xfrm>
            <a:off x="467545" y="1340767"/>
            <a:ext cx="8208911" cy="4680521"/>
          </a:xfrm>
        </p:spPr>
        <p:txBody>
          <a:bodyPr>
            <a:normAutofit lnSpcReduction="10000"/>
          </a:bodyPr>
          <a:lstStyle/>
          <a:p>
            <a:pPr>
              <a:lnSpc>
                <a:spcPct val="80000"/>
              </a:lnSpc>
              <a:buFont typeface="Wingdings" pitchFamily="2" charset="2"/>
              <a:buNone/>
            </a:pPr>
            <a:r>
              <a:rPr lang="el-GR" altLang="el-GR" sz="1600" dirty="0" smtClean="0"/>
              <a:t>Δίκτυο υπολογιστών είναι η σύνδεση δύο ή περισσότερων αυτόνομων και ανεξάρτητων υπολογιστών και περιφερειακών που σα σκοπό έχουν την μεταξύ τους ανταλλαγή πληροφοριών (σύστημα επικοινωνίας δεδομένων). </a:t>
            </a:r>
          </a:p>
          <a:p>
            <a:pPr>
              <a:lnSpc>
                <a:spcPct val="80000"/>
              </a:lnSpc>
              <a:buFont typeface="Wingdings" pitchFamily="2" charset="2"/>
              <a:buNone/>
            </a:pPr>
            <a:r>
              <a:rPr lang="el-GR" altLang="el-GR" sz="1600" dirty="0" smtClean="0"/>
              <a:t>Δικτύωση είναι η σύνδεση δύο ή περισσοτέρων υπολογιστικών συσκευών μαζί με το υλικό και το λογισμικό που υποστηρίζει την επικοινωνία κατά μήκος αυτών των συσκευών.</a:t>
            </a:r>
          </a:p>
          <a:p>
            <a:pPr>
              <a:lnSpc>
                <a:spcPct val="80000"/>
              </a:lnSpc>
              <a:buFont typeface="Wingdings" pitchFamily="2" charset="2"/>
              <a:buNone/>
            </a:pPr>
            <a:r>
              <a:rPr lang="el-GR" altLang="el-GR" sz="1600" dirty="0" smtClean="0"/>
              <a:t>Ο</a:t>
            </a:r>
            <a:r>
              <a:rPr lang="en-US" altLang="el-GR" sz="1600" dirty="0" smtClean="0"/>
              <a:t> </a:t>
            </a:r>
            <a:r>
              <a:rPr lang="el-GR" altLang="el-GR" sz="1600" dirty="0" smtClean="0"/>
              <a:t>τρόπος σύνδεσης των υπολογιστών μεταξύ τους μπορεί να είναι:  </a:t>
            </a:r>
          </a:p>
          <a:p>
            <a:pPr lvl="1">
              <a:lnSpc>
                <a:spcPct val="80000"/>
              </a:lnSpc>
            </a:pPr>
            <a:r>
              <a:rPr lang="el-GR" altLang="el-GR" sz="1600" dirty="0" smtClean="0"/>
              <a:t>ενσύρματος (καλώδιο)</a:t>
            </a:r>
          </a:p>
          <a:p>
            <a:pPr lvl="1">
              <a:lnSpc>
                <a:spcPct val="80000"/>
              </a:lnSpc>
            </a:pPr>
            <a:r>
              <a:rPr lang="el-GR" altLang="el-GR" sz="1600" dirty="0" smtClean="0"/>
              <a:t>ασύρματος (ασύρματα δίκτυα -</a:t>
            </a:r>
            <a:r>
              <a:rPr lang="el-GR" altLang="el-GR" sz="1600" dirty="0" err="1" smtClean="0"/>
              <a:t>WiFi</a:t>
            </a:r>
            <a:r>
              <a:rPr lang="el-GR" altLang="el-GR" sz="1600" dirty="0" smtClean="0"/>
              <a:t>)</a:t>
            </a:r>
          </a:p>
          <a:p>
            <a:pPr>
              <a:lnSpc>
                <a:spcPct val="80000"/>
              </a:lnSpc>
            </a:pPr>
            <a:endParaRPr lang="el-GR" altLang="el-GR" sz="1600" dirty="0" smtClean="0"/>
          </a:p>
          <a:p>
            <a:pPr>
              <a:lnSpc>
                <a:spcPct val="80000"/>
              </a:lnSpc>
              <a:buFont typeface="Wingdings" pitchFamily="2" charset="2"/>
              <a:buNone/>
            </a:pPr>
            <a:r>
              <a:rPr lang="el-GR" altLang="el-GR" sz="1600" dirty="0" smtClean="0">
                <a:solidFill>
                  <a:srgbClr val="000066"/>
                </a:solidFill>
              </a:rPr>
              <a:t>Ο πρωταρχικός σκοπός</a:t>
            </a:r>
            <a:r>
              <a:rPr lang="el-GR" altLang="el-GR" sz="1600" dirty="0" smtClean="0"/>
              <a:t> ενός δικτύου υπολογιστικών συστημάτων είναι η διανομή πόρων δηλαδή να μπορούν : </a:t>
            </a:r>
          </a:p>
          <a:p>
            <a:pPr lvl="1">
              <a:lnSpc>
                <a:spcPct val="80000"/>
              </a:lnSpc>
            </a:pPr>
            <a:r>
              <a:rPr lang="el-GR" altLang="el-GR" sz="1600" dirty="0" smtClean="0"/>
              <a:t>να παράγουν, </a:t>
            </a:r>
          </a:p>
          <a:p>
            <a:pPr lvl="1">
              <a:lnSpc>
                <a:spcPct val="80000"/>
              </a:lnSpc>
            </a:pPr>
            <a:r>
              <a:rPr lang="el-GR" altLang="el-GR" sz="1600" dirty="0" smtClean="0"/>
              <a:t>να στέλνουν, </a:t>
            </a:r>
          </a:p>
          <a:p>
            <a:pPr lvl="1">
              <a:lnSpc>
                <a:spcPct val="80000"/>
              </a:lnSpc>
            </a:pPr>
            <a:r>
              <a:rPr lang="el-GR" altLang="el-GR" sz="1600" dirty="0" smtClean="0"/>
              <a:t>να προωθούν, </a:t>
            </a:r>
          </a:p>
          <a:p>
            <a:pPr lvl="1">
              <a:lnSpc>
                <a:spcPct val="80000"/>
              </a:lnSpc>
            </a:pPr>
            <a:r>
              <a:rPr lang="el-GR" altLang="el-GR" sz="1600" dirty="0" smtClean="0"/>
              <a:t>και να λαμβάνουν πληροφορίες. </a:t>
            </a:r>
          </a:p>
          <a:p>
            <a:pPr>
              <a:lnSpc>
                <a:spcPct val="80000"/>
              </a:lnSpc>
              <a:buFont typeface="Wingdings" pitchFamily="2" charset="2"/>
              <a:buNone/>
            </a:pPr>
            <a:r>
              <a:rPr lang="el-GR" altLang="el-GR" sz="1600" dirty="0" smtClean="0"/>
              <a:t>Οι πληροφορίες αυτές μπορεί να είναι οποιασδήποτε μορφής ψηφιακά στοιχεία όπως δεδομένα, ήχος, βίντεο, εικόνα κλπ.</a:t>
            </a:r>
          </a:p>
          <a:p>
            <a:pPr>
              <a:lnSpc>
                <a:spcPct val="80000"/>
              </a:lnSpc>
              <a:buFont typeface="Wingdings" pitchFamily="2" charset="2"/>
              <a:buNone/>
            </a:pPr>
            <a:endParaRPr lang="el-GR" altLang="el-GR" sz="1600" dirty="0" smtClean="0"/>
          </a:p>
          <a:p>
            <a:pPr>
              <a:lnSpc>
                <a:spcPct val="80000"/>
              </a:lnSpc>
              <a:buFont typeface="Wingdings" pitchFamily="2" charset="2"/>
              <a:buNone/>
            </a:pPr>
            <a:endParaRPr lang="el-GR" altLang="el-GR" sz="1600" dirty="0" smtClean="0"/>
          </a:p>
          <a:p>
            <a:pPr algn="just" eaLnBrk="1" hangingPunct="1">
              <a:spcBef>
                <a:spcPct val="0"/>
              </a:spcBef>
              <a:buClrTx/>
              <a:buSzTx/>
              <a:buFontTx/>
              <a:buNone/>
            </a:pPr>
            <a:r>
              <a:rPr lang="el-GR" altLang="el-GR" sz="1600" dirty="0" smtClean="0"/>
              <a:t>Αυτόνομοι θεωρούνται οι υπολογιστές που στη λειτουργία τους δεν μπορεί να επέμβει άλλος υπολογιστής (π.χ. κατά την εκκίνηση τους ή κατά τον τερματισμό τους κλπ).</a:t>
            </a:r>
          </a:p>
          <a:p>
            <a:pPr>
              <a:lnSpc>
                <a:spcPct val="80000"/>
              </a:lnSpc>
              <a:buFont typeface="Wingdings" pitchFamily="2" charset="2"/>
              <a:buNone/>
            </a:pPr>
            <a:endParaRPr lang="el-GR" altLang="el-GR" sz="1600" dirty="0" smtClean="0"/>
          </a:p>
          <a:p>
            <a:pPr>
              <a:lnSpc>
                <a:spcPct val="80000"/>
              </a:lnSpc>
              <a:buFont typeface="Wingdings" pitchFamily="2" charset="2"/>
              <a:buNone/>
            </a:pPr>
            <a:endParaRPr lang="en-US" altLang="el-GR" sz="1600" dirty="0" smtClean="0"/>
          </a:p>
        </p:txBody>
      </p:sp>
      <p:sp>
        <p:nvSpPr>
          <p:cNvPr id="4"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14</a:t>
            </a:fld>
            <a:endParaRPr lang="el-GR" dirty="0"/>
          </a:p>
        </p:txBody>
      </p:sp>
    </p:spTree>
    <p:extLst>
      <p:ext uri="{BB962C8B-B14F-4D97-AF65-F5344CB8AC3E}">
        <p14:creationId xmlns:p14="http://schemas.microsoft.com/office/powerpoint/2010/main" val="3938389909"/>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idx="4294967295"/>
          </p:nvPr>
        </p:nvSpPr>
        <p:spPr/>
        <p:txBody>
          <a:bodyPr/>
          <a:lstStyle/>
          <a:p>
            <a:r>
              <a:rPr lang="el-GR" altLang="el-GR" dirty="0" smtClean="0"/>
              <a:t>Υλικό δικτύων</a:t>
            </a:r>
            <a:endParaRPr lang="en-US" altLang="el-GR" dirty="0" smtClean="0"/>
          </a:p>
        </p:txBody>
      </p:sp>
      <p:sp>
        <p:nvSpPr>
          <p:cNvPr id="382979" name="Rectangle 3"/>
          <p:cNvSpPr>
            <a:spLocks noGrp="1" noChangeArrowheads="1"/>
          </p:cNvSpPr>
          <p:nvPr>
            <p:ph type="body" idx="4294967295"/>
          </p:nvPr>
        </p:nvSpPr>
        <p:spPr/>
        <p:txBody>
          <a:bodyPr/>
          <a:lstStyle/>
          <a:p>
            <a:pPr>
              <a:lnSpc>
                <a:spcPct val="80000"/>
              </a:lnSpc>
            </a:pPr>
            <a:r>
              <a:rPr lang="el-GR" altLang="el-GR" sz="2000" smtClean="0">
                <a:solidFill>
                  <a:srgbClr val="CC3300"/>
                </a:solidFill>
              </a:rPr>
              <a:t>Κάρτα Δικτύου </a:t>
            </a:r>
          </a:p>
          <a:p>
            <a:pPr lvl="1">
              <a:lnSpc>
                <a:spcPct val="80000"/>
              </a:lnSpc>
            </a:pPr>
            <a:r>
              <a:rPr lang="el-GR" altLang="el-GR" sz="1800" smtClean="0"/>
              <a:t>Συνδέεται στο δίαυλο του Η/Υ και μεταφέρει δεδομένα από και προς το δίκτυο. </a:t>
            </a:r>
          </a:p>
          <a:p>
            <a:pPr lvl="1">
              <a:lnSpc>
                <a:spcPct val="80000"/>
              </a:lnSpc>
            </a:pPr>
            <a:r>
              <a:rPr lang="el-GR" altLang="el-GR" sz="1800" smtClean="0"/>
              <a:t>Μετατρέπει τα δεδομένα σε μορφή συμβατή με το πρωτόκολλο του δικτύου (π.χ. Ethernet, TCP/IP). </a:t>
            </a:r>
          </a:p>
          <a:p>
            <a:pPr>
              <a:lnSpc>
                <a:spcPct val="80000"/>
              </a:lnSpc>
            </a:pPr>
            <a:r>
              <a:rPr lang="el-GR" altLang="el-GR" sz="2000" smtClean="0"/>
              <a:t>• </a:t>
            </a:r>
            <a:r>
              <a:rPr lang="el-GR" altLang="el-GR" sz="2000" smtClean="0">
                <a:solidFill>
                  <a:srgbClr val="CC3300"/>
                </a:solidFill>
              </a:rPr>
              <a:t>Επαναλήπτης (Repeater) </a:t>
            </a:r>
          </a:p>
          <a:p>
            <a:pPr lvl="1">
              <a:lnSpc>
                <a:spcPct val="80000"/>
              </a:lnSpc>
            </a:pPr>
            <a:r>
              <a:rPr lang="el-GR" altLang="el-GR" sz="1800" smtClean="0"/>
              <a:t>συσκευή ενίσχυσης του σήματος </a:t>
            </a:r>
          </a:p>
          <a:p>
            <a:pPr lvl="1">
              <a:lnSpc>
                <a:spcPct val="80000"/>
              </a:lnSpc>
            </a:pPr>
            <a:r>
              <a:rPr lang="el-GR" altLang="el-GR" sz="1800" smtClean="0"/>
              <a:t>Τοποθετούνται σε τακτά διαστήματα κατά μήκος της διεύθυνσης μετάδοσης ώστε να μην εξασθενίσει η ισχύς του σήματος </a:t>
            </a:r>
          </a:p>
          <a:p>
            <a:pPr>
              <a:lnSpc>
                <a:spcPct val="80000"/>
              </a:lnSpc>
            </a:pPr>
            <a:r>
              <a:rPr lang="el-GR" altLang="el-GR" sz="2000" smtClean="0"/>
              <a:t>• </a:t>
            </a:r>
            <a:r>
              <a:rPr lang="el-GR" altLang="el-GR" sz="2000" smtClean="0">
                <a:solidFill>
                  <a:srgbClr val="CC3300"/>
                </a:solidFill>
              </a:rPr>
              <a:t>Δρομολογητές (Router) </a:t>
            </a:r>
          </a:p>
          <a:p>
            <a:pPr lvl="1">
              <a:lnSpc>
                <a:spcPct val="80000"/>
              </a:lnSpc>
            </a:pPr>
            <a:r>
              <a:rPr lang="el-GR" altLang="el-GR" sz="1800" smtClean="0"/>
              <a:t>Οι δρομολογητές προωθούν τα πακέτα πληροφορίας μόνο σε επιλεγμένους προορισμούς. </a:t>
            </a:r>
          </a:p>
          <a:p>
            <a:pPr lvl="1">
              <a:lnSpc>
                <a:spcPct val="80000"/>
              </a:lnSpc>
            </a:pPr>
            <a:r>
              <a:rPr lang="el-GR" altLang="el-GR" sz="1800" smtClean="0"/>
              <a:t>Αποφεύγεται η άσκοπη μετάδοση δεδομένων σε τμήματα δικτύων που είναι άσχετα με τον προορισμό. </a:t>
            </a:r>
          </a:p>
          <a:p>
            <a:pPr>
              <a:lnSpc>
                <a:spcPct val="80000"/>
              </a:lnSpc>
            </a:pPr>
            <a:r>
              <a:rPr lang="el-GR" altLang="el-GR" sz="2000" smtClean="0"/>
              <a:t>• </a:t>
            </a:r>
            <a:r>
              <a:rPr lang="el-GR" altLang="el-GR" sz="2000" smtClean="0">
                <a:solidFill>
                  <a:srgbClr val="CC3300"/>
                </a:solidFill>
              </a:rPr>
              <a:t>Γέφυρες (Bridge) </a:t>
            </a:r>
          </a:p>
          <a:p>
            <a:pPr lvl="1">
              <a:lnSpc>
                <a:spcPct val="80000"/>
              </a:lnSpc>
            </a:pPr>
            <a:r>
              <a:rPr lang="el-GR" altLang="el-GR" sz="1800" smtClean="0"/>
              <a:t>Οι γέφυρες φροντίζουν για την συνένωση διαφορετικών δικτύων. </a:t>
            </a:r>
          </a:p>
          <a:p>
            <a:pPr>
              <a:lnSpc>
                <a:spcPct val="80000"/>
              </a:lnSpc>
            </a:pPr>
            <a:endParaRPr lang="en-US" altLang="el-GR" sz="2000" smtClean="0"/>
          </a:p>
        </p:txBody>
      </p:sp>
      <p:sp>
        <p:nvSpPr>
          <p:cNvPr id="4"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15</a:t>
            </a:fld>
            <a:endParaRPr lang="el-GR" dirty="0"/>
          </a:p>
        </p:txBody>
      </p:sp>
    </p:spTree>
    <p:extLst>
      <p:ext uri="{BB962C8B-B14F-4D97-AF65-F5344CB8AC3E}">
        <p14:creationId xmlns:p14="http://schemas.microsoft.com/office/powerpoint/2010/main" val="2930264432"/>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idx="4294967295"/>
          </p:nvPr>
        </p:nvSpPr>
        <p:spPr/>
        <p:txBody>
          <a:bodyPr/>
          <a:lstStyle/>
          <a:p>
            <a:r>
              <a:rPr lang="el-GR" altLang="el-GR" dirty="0" smtClean="0"/>
              <a:t>Κάρτα δικτύου</a:t>
            </a:r>
            <a:endParaRPr lang="en-US" altLang="el-GR" dirty="0" smtClean="0"/>
          </a:p>
        </p:txBody>
      </p:sp>
      <p:sp>
        <p:nvSpPr>
          <p:cNvPr id="384003" name="Rectangle 3"/>
          <p:cNvSpPr>
            <a:spLocks noGrp="1" noChangeArrowheads="1"/>
          </p:cNvSpPr>
          <p:nvPr>
            <p:ph type="body" idx="4294967295"/>
          </p:nvPr>
        </p:nvSpPr>
        <p:spPr/>
        <p:txBody>
          <a:bodyPr/>
          <a:lstStyle/>
          <a:p>
            <a:pPr>
              <a:lnSpc>
                <a:spcPct val="80000"/>
              </a:lnSpc>
              <a:buFont typeface="Wingdings" pitchFamily="2" charset="2"/>
              <a:buNone/>
            </a:pPr>
            <a:r>
              <a:rPr lang="el-GR" altLang="el-GR" sz="2000" smtClean="0"/>
              <a:t>Η </a:t>
            </a:r>
            <a:r>
              <a:rPr lang="el-GR" altLang="el-GR" sz="2000" b="1" smtClean="0">
                <a:solidFill>
                  <a:srgbClr val="CC3300"/>
                </a:solidFill>
              </a:rPr>
              <a:t>Κάρτα Δικτύου (</a:t>
            </a:r>
            <a:r>
              <a:rPr lang="en-US" altLang="el-GR" sz="2000" b="1" smtClean="0">
                <a:solidFill>
                  <a:srgbClr val="CC3300"/>
                </a:solidFill>
              </a:rPr>
              <a:t>Network Interface Card</a:t>
            </a:r>
            <a:r>
              <a:rPr lang="el-GR" altLang="el-GR" sz="2000" b="1" smtClean="0">
                <a:solidFill>
                  <a:srgbClr val="CC3300"/>
                </a:solidFill>
              </a:rPr>
              <a:t>)</a:t>
            </a:r>
            <a:r>
              <a:rPr lang="el-GR" altLang="el-GR" sz="2000" smtClean="0"/>
              <a:t> είναι το βασικότερο μέσο διασύνδεσης των υπολογιστών σε δίκτυο.</a:t>
            </a:r>
            <a:r>
              <a:rPr lang="en-US" altLang="el-GR" sz="2000" smtClean="0"/>
              <a:t> </a:t>
            </a:r>
            <a:r>
              <a:rPr lang="el-GR" altLang="el-GR" sz="2000" smtClean="0"/>
              <a:t>Τοποθετείται σε κάποια υποδοχή (</a:t>
            </a:r>
            <a:r>
              <a:rPr lang="en-US" altLang="el-GR" sz="2000" smtClean="0"/>
              <a:t>Slot</a:t>
            </a:r>
            <a:r>
              <a:rPr lang="el-GR" altLang="el-GR" sz="2000" smtClean="0"/>
              <a:t> επέκτασης) της μητρικής πλακέτας. </a:t>
            </a:r>
            <a:endParaRPr lang="en-US" altLang="el-GR" sz="2000" smtClean="0"/>
          </a:p>
          <a:p>
            <a:pPr>
              <a:lnSpc>
                <a:spcPct val="80000"/>
              </a:lnSpc>
              <a:buFont typeface="Wingdings" pitchFamily="2" charset="2"/>
              <a:buNone/>
            </a:pPr>
            <a:r>
              <a:rPr lang="el-GR" altLang="el-GR" sz="2000" smtClean="0"/>
              <a:t>Ο ρόλος της κάρτας ΝΙC είναι: </a:t>
            </a:r>
          </a:p>
          <a:p>
            <a:pPr>
              <a:lnSpc>
                <a:spcPct val="80000"/>
              </a:lnSpc>
            </a:pPr>
            <a:r>
              <a:rPr lang="el-GR" altLang="el-GR" sz="2000" smtClean="0"/>
              <a:t>η προετοιμασία δεδομένων του υπολογιστή  για να διοχετευτούν στο καλώδιο του δικτύου. </a:t>
            </a:r>
          </a:p>
          <a:p>
            <a:pPr>
              <a:lnSpc>
                <a:spcPct val="80000"/>
              </a:lnSpc>
            </a:pPr>
            <a:r>
              <a:rPr lang="el-GR" altLang="el-GR" sz="2000" smtClean="0"/>
              <a:t>η αποστολή των δεδομένων σε έναν άλλον υπολογιστή. </a:t>
            </a:r>
          </a:p>
          <a:p>
            <a:pPr>
              <a:lnSpc>
                <a:spcPct val="80000"/>
              </a:lnSpc>
            </a:pPr>
            <a:r>
              <a:rPr lang="el-GR" altLang="el-GR" sz="2000" smtClean="0"/>
              <a:t>ο έλεγχος ροής των δεδομένων μεταξύ του υπολογιστή και του καλωδιακού συστήματος.       </a:t>
            </a:r>
          </a:p>
          <a:p>
            <a:pPr>
              <a:lnSpc>
                <a:spcPct val="80000"/>
              </a:lnSpc>
            </a:pPr>
            <a:r>
              <a:rPr lang="el-GR" altLang="el-GR" sz="2000" smtClean="0"/>
              <a:t>η λήψη εισερχόμενων δεδομένων από το καλώδιο του δικτύου και η μετατροπή τους σε  byte που θα μπορούν να γίνουν κατανοητά από την κεντρική μονάδα επεξεργασίας του υπολογιστή.</a:t>
            </a:r>
          </a:p>
          <a:p>
            <a:pPr>
              <a:lnSpc>
                <a:spcPct val="80000"/>
              </a:lnSpc>
              <a:buFont typeface="Wingdings" pitchFamily="2" charset="2"/>
              <a:buNone/>
            </a:pPr>
            <a:endParaRPr lang="en-US" altLang="el-GR" sz="2000" smtClean="0"/>
          </a:p>
        </p:txBody>
      </p:sp>
      <p:sp>
        <p:nvSpPr>
          <p:cNvPr id="4"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16</a:t>
            </a:fld>
            <a:endParaRPr lang="el-GR" dirty="0"/>
          </a:p>
        </p:txBody>
      </p:sp>
    </p:spTree>
    <p:extLst>
      <p:ext uri="{BB962C8B-B14F-4D97-AF65-F5344CB8AC3E}">
        <p14:creationId xmlns:p14="http://schemas.microsoft.com/office/powerpoint/2010/main" val="3572057042"/>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idx="4294967295"/>
          </p:nvPr>
        </p:nvSpPr>
        <p:spPr/>
        <p:txBody>
          <a:bodyPr/>
          <a:lstStyle/>
          <a:p>
            <a:r>
              <a:rPr lang="el-GR" altLang="el-GR" dirty="0" smtClean="0"/>
              <a:t>Δρομολογητής (</a:t>
            </a:r>
            <a:r>
              <a:rPr lang="en-US" altLang="el-GR" dirty="0" smtClean="0"/>
              <a:t>Router)</a:t>
            </a:r>
          </a:p>
        </p:txBody>
      </p:sp>
      <p:sp>
        <p:nvSpPr>
          <p:cNvPr id="385027" name="Rectangle 3"/>
          <p:cNvSpPr>
            <a:spLocks noGrp="1" noChangeArrowheads="1"/>
          </p:cNvSpPr>
          <p:nvPr>
            <p:ph type="body" idx="4294967295"/>
          </p:nvPr>
        </p:nvSpPr>
        <p:spPr>
          <a:xfrm>
            <a:off x="539552" y="1340769"/>
            <a:ext cx="8136904" cy="4752528"/>
          </a:xfrm>
        </p:spPr>
        <p:txBody>
          <a:bodyPr/>
          <a:lstStyle/>
          <a:p>
            <a:pPr>
              <a:lnSpc>
                <a:spcPct val="90000"/>
              </a:lnSpc>
              <a:buFont typeface="Wingdings" pitchFamily="2" charset="2"/>
              <a:buNone/>
            </a:pPr>
            <a:r>
              <a:rPr lang="el-GR" altLang="el-GR" sz="1600" dirty="0" smtClean="0"/>
              <a:t>Ο δρομολογητής είναι μία συσκευή στην οποία </a:t>
            </a:r>
          </a:p>
          <a:p>
            <a:pPr>
              <a:lnSpc>
                <a:spcPct val="90000"/>
              </a:lnSpc>
              <a:buFont typeface="Wingdings" pitchFamily="2" charset="2"/>
              <a:buNone/>
            </a:pPr>
            <a:r>
              <a:rPr lang="el-GR" altLang="el-GR" sz="1600" dirty="0"/>
              <a:t> </a:t>
            </a:r>
            <a:r>
              <a:rPr lang="el-GR" altLang="el-GR" sz="1600" dirty="0" smtClean="0"/>
              <a:t>     συνδέονται περισσότεροι του ενός </a:t>
            </a:r>
          </a:p>
          <a:p>
            <a:pPr>
              <a:lnSpc>
                <a:spcPct val="90000"/>
              </a:lnSpc>
              <a:buFont typeface="Wingdings" pitchFamily="2" charset="2"/>
              <a:buNone/>
            </a:pPr>
            <a:r>
              <a:rPr lang="el-GR" altLang="el-GR" sz="1600" dirty="0"/>
              <a:t> </a:t>
            </a:r>
            <a:r>
              <a:rPr lang="el-GR" altLang="el-GR" sz="1600" dirty="0" smtClean="0"/>
              <a:t>     ηλεκτρονικοί υπολογιστές ενός τοπικού δικτύου. </a:t>
            </a:r>
          </a:p>
          <a:p>
            <a:pPr>
              <a:lnSpc>
                <a:spcPct val="90000"/>
              </a:lnSpc>
              <a:buFont typeface="Wingdings" pitchFamily="2" charset="2"/>
              <a:buNone/>
            </a:pPr>
            <a:r>
              <a:rPr lang="el-GR" altLang="el-GR" sz="1600" dirty="0" smtClean="0"/>
              <a:t>Ο δρομολογητής αναλαμβάνει τη δρομολόγηση </a:t>
            </a:r>
          </a:p>
          <a:p>
            <a:pPr>
              <a:lnSpc>
                <a:spcPct val="90000"/>
              </a:lnSpc>
              <a:buFont typeface="Wingdings" pitchFamily="2" charset="2"/>
              <a:buNone/>
            </a:pPr>
            <a:r>
              <a:rPr lang="el-GR" altLang="el-GR" sz="1600" dirty="0"/>
              <a:t> </a:t>
            </a:r>
            <a:r>
              <a:rPr lang="el-GR" altLang="el-GR" sz="1600" dirty="0" smtClean="0"/>
              <a:t>   (μεταβίβαση) των δεδομένων από και προς </a:t>
            </a:r>
          </a:p>
          <a:p>
            <a:pPr>
              <a:lnSpc>
                <a:spcPct val="90000"/>
              </a:lnSpc>
              <a:buFont typeface="Wingdings" pitchFamily="2" charset="2"/>
              <a:buNone/>
            </a:pPr>
            <a:r>
              <a:rPr lang="el-GR" altLang="el-GR" sz="1600" dirty="0"/>
              <a:t> </a:t>
            </a:r>
            <a:r>
              <a:rPr lang="el-GR" altLang="el-GR" sz="1600" dirty="0" smtClean="0"/>
              <a:t>   τον κατάλληλο υπολογιστή του δικτύου, </a:t>
            </a:r>
          </a:p>
          <a:p>
            <a:pPr>
              <a:lnSpc>
                <a:spcPct val="90000"/>
              </a:lnSpc>
              <a:buFont typeface="Wingdings" pitchFamily="2" charset="2"/>
              <a:buNone/>
            </a:pPr>
            <a:r>
              <a:rPr lang="el-GR" altLang="el-GR" sz="1600" dirty="0"/>
              <a:t> </a:t>
            </a:r>
            <a:r>
              <a:rPr lang="el-GR" altLang="el-GR" sz="1600" dirty="0" smtClean="0"/>
              <a:t>   χρησιμοποιώντας συγκεκριμένους </a:t>
            </a:r>
          </a:p>
          <a:p>
            <a:pPr>
              <a:lnSpc>
                <a:spcPct val="90000"/>
              </a:lnSpc>
              <a:buFont typeface="Wingdings" pitchFamily="2" charset="2"/>
              <a:buNone/>
            </a:pPr>
            <a:r>
              <a:rPr lang="el-GR" altLang="el-GR" sz="1600" dirty="0"/>
              <a:t> </a:t>
            </a:r>
            <a:r>
              <a:rPr lang="el-GR" altLang="el-GR" sz="1600" dirty="0" smtClean="0"/>
              <a:t>   αλγόριθμους καθορισμού των διαδρομών </a:t>
            </a:r>
            <a:endParaRPr lang="el-GR" altLang="el-GR" sz="1600" dirty="0"/>
          </a:p>
          <a:p>
            <a:pPr>
              <a:lnSpc>
                <a:spcPct val="90000"/>
              </a:lnSpc>
              <a:buFont typeface="Wingdings" pitchFamily="2" charset="2"/>
              <a:buNone/>
            </a:pPr>
            <a:r>
              <a:rPr lang="el-GR" altLang="el-GR" sz="1600" dirty="0" smtClean="0"/>
              <a:t>    και κατάτμησης της μεταφερόμενης </a:t>
            </a:r>
          </a:p>
          <a:p>
            <a:pPr>
              <a:lnSpc>
                <a:spcPct val="90000"/>
              </a:lnSpc>
              <a:buFont typeface="Wingdings" pitchFamily="2" charset="2"/>
              <a:buNone/>
            </a:pPr>
            <a:r>
              <a:rPr lang="el-GR" altLang="el-GR" sz="1600" dirty="0"/>
              <a:t> </a:t>
            </a:r>
            <a:r>
              <a:rPr lang="el-GR" altLang="el-GR" sz="1600" dirty="0" smtClean="0"/>
              <a:t>   πληροφορίας σε μικρότερα μέρη</a:t>
            </a:r>
          </a:p>
          <a:p>
            <a:pPr>
              <a:lnSpc>
                <a:spcPct val="90000"/>
              </a:lnSpc>
              <a:buFont typeface="Wingdings" pitchFamily="2" charset="2"/>
              <a:buNone/>
            </a:pPr>
            <a:endParaRPr lang="el-GR" altLang="el-GR" sz="1600" dirty="0" smtClean="0"/>
          </a:p>
          <a:p>
            <a:pPr>
              <a:lnSpc>
                <a:spcPct val="90000"/>
              </a:lnSpc>
              <a:buFont typeface="Wingdings" pitchFamily="2" charset="2"/>
              <a:buNone/>
            </a:pPr>
            <a:r>
              <a:rPr lang="el-GR" altLang="el-GR" sz="1600" dirty="0" smtClean="0"/>
              <a:t>Στις οικιακές συνδέσεις, ο </a:t>
            </a:r>
            <a:r>
              <a:rPr lang="el-GR" altLang="el-GR" sz="1600" dirty="0" err="1" smtClean="0"/>
              <a:t>πάροχος</a:t>
            </a:r>
            <a:r>
              <a:rPr lang="el-GR" altLang="el-GR" sz="1600" dirty="0" smtClean="0"/>
              <a:t> </a:t>
            </a:r>
          </a:p>
          <a:p>
            <a:pPr>
              <a:lnSpc>
                <a:spcPct val="90000"/>
              </a:lnSpc>
              <a:buFont typeface="Wingdings" pitchFamily="2" charset="2"/>
              <a:buNone/>
            </a:pPr>
            <a:r>
              <a:rPr lang="el-GR" altLang="el-GR" sz="1600" dirty="0"/>
              <a:t> </a:t>
            </a:r>
            <a:r>
              <a:rPr lang="el-GR" altLang="el-GR" sz="1600" dirty="0" smtClean="0"/>
              <a:t>   προμηθεύει τον καταναλωτή </a:t>
            </a:r>
          </a:p>
          <a:p>
            <a:pPr>
              <a:lnSpc>
                <a:spcPct val="90000"/>
              </a:lnSpc>
              <a:buFont typeface="Wingdings" pitchFamily="2" charset="2"/>
              <a:buNone/>
            </a:pPr>
            <a:r>
              <a:rPr lang="el-GR" altLang="el-GR" sz="1600" dirty="0"/>
              <a:t> </a:t>
            </a:r>
            <a:r>
              <a:rPr lang="el-GR" altLang="el-GR" sz="1600" dirty="0" smtClean="0"/>
              <a:t>   με μια συσκευή που είναι </a:t>
            </a:r>
          </a:p>
          <a:p>
            <a:pPr>
              <a:lnSpc>
                <a:spcPct val="90000"/>
              </a:lnSpc>
              <a:buFont typeface="Wingdings" pitchFamily="2" charset="2"/>
              <a:buNone/>
            </a:pPr>
            <a:r>
              <a:rPr lang="el-GR" altLang="el-GR" sz="1600" dirty="0"/>
              <a:t> </a:t>
            </a:r>
            <a:r>
              <a:rPr lang="el-GR" altLang="el-GR" sz="1600" dirty="0" smtClean="0"/>
              <a:t>   ταυτόχρονα και </a:t>
            </a:r>
            <a:r>
              <a:rPr lang="en-US" altLang="el-GR" sz="1600" dirty="0" smtClean="0"/>
              <a:t>modem </a:t>
            </a:r>
            <a:r>
              <a:rPr lang="el-GR" altLang="el-GR" sz="1600" dirty="0" smtClean="0"/>
              <a:t>και </a:t>
            </a:r>
            <a:r>
              <a:rPr lang="en-US" altLang="el-GR" sz="1600" dirty="0" smtClean="0"/>
              <a:t>router</a:t>
            </a:r>
          </a:p>
        </p:txBody>
      </p:sp>
      <p:pic>
        <p:nvPicPr>
          <p:cNvPr id="385029" name="Picture 22" descr="World1SMCo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486" y="4364509"/>
            <a:ext cx="9366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5030" name="Text Box 23"/>
          <p:cNvSpPr txBox="1">
            <a:spLocks noChangeArrowheads="1"/>
          </p:cNvSpPr>
          <p:nvPr/>
        </p:nvSpPr>
        <p:spPr bwMode="auto">
          <a:xfrm>
            <a:off x="4932486" y="4940772"/>
            <a:ext cx="1152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algn="r" eaLnBrk="0" fontAlgn="base" hangingPunct="0">
              <a:spcBef>
                <a:spcPct val="0"/>
              </a:spcBef>
              <a:spcAft>
                <a:spcPct val="0"/>
              </a:spcAft>
              <a:defRPr b="1">
                <a:solidFill>
                  <a:schemeClr val="tx1"/>
                </a:solidFill>
                <a:latin typeface="Calibri" pitchFamily="34" charset="0"/>
              </a:defRPr>
            </a:lvl6pPr>
            <a:lvl7pPr marL="2971800" indent="-228600" algn="r" eaLnBrk="0" fontAlgn="base" hangingPunct="0">
              <a:spcBef>
                <a:spcPct val="0"/>
              </a:spcBef>
              <a:spcAft>
                <a:spcPct val="0"/>
              </a:spcAft>
              <a:defRPr b="1">
                <a:solidFill>
                  <a:schemeClr val="tx1"/>
                </a:solidFill>
                <a:latin typeface="Calibri" pitchFamily="34" charset="0"/>
              </a:defRPr>
            </a:lvl7pPr>
            <a:lvl8pPr marL="3429000" indent="-228600" algn="r" eaLnBrk="0" fontAlgn="base" hangingPunct="0">
              <a:spcBef>
                <a:spcPct val="0"/>
              </a:spcBef>
              <a:spcAft>
                <a:spcPct val="0"/>
              </a:spcAft>
              <a:defRPr b="1">
                <a:solidFill>
                  <a:schemeClr val="tx1"/>
                </a:solidFill>
                <a:latin typeface="Calibri" pitchFamily="34" charset="0"/>
              </a:defRPr>
            </a:lvl8pPr>
            <a:lvl9pPr marL="3886200" indent="-228600" algn="r" eaLnBrk="0" fontAlgn="base" hangingPunct="0">
              <a:spcBef>
                <a:spcPct val="0"/>
              </a:spcBef>
              <a:spcAft>
                <a:spcPct val="0"/>
              </a:spcAft>
              <a:defRPr b="1">
                <a:solidFill>
                  <a:schemeClr val="tx1"/>
                </a:solidFill>
                <a:latin typeface="Calibri" pitchFamily="34" charset="0"/>
              </a:defRPr>
            </a:lvl9pPr>
          </a:lstStyle>
          <a:p>
            <a:pPr algn="l" eaLnBrk="1" hangingPunct="1">
              <a:spcBef>
                <a:spcPct val="50000"/>
              </a:spcBef>
            </a:pPr>
            <a:r>
              <a:rPr lang="el-GR" altLang="el-GR" sz="1400">
                <a:solidFill>
                  <a:srgbClr val="000066"/>
                </a:solidFill>
              </a:rPr>
              <a:t>Διαδίκτυο</a:t>
            </a:r>
          </a:p>
        </p:txBody>
      </p:sp>
      <p:pic>
        <p:nvPicPr>
          <p:cNvPr id="385031" name="Picture 30" descr="j039844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386" y="2924647"/>
            <a:ext cx="3841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5032" name="Line 31"/>
          <p:cNvSpPr>
            <a:spLocks noChangeShapeType="1"/>
          </p:cNvSpPr>
          <p:nvPr/>
        </p:nvSpPr>
        <p:spPr bwMode="auto">
          <a:xfrm flipH="1" flipV="1">
            <a:off x="5292849" y="3573934"/>
            <a:ext cx="0" cy="719138"/>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85033" name="Text Box 32"/>
          <p:cNvSpPr txBox="1">
            <a:spLocks noChangeArrowheads="1"/>
          </p:cNvSpPr>
          <p:nvPr/>
        </p:nvSpPr>
        <p:spPr bwMode="auto">
          <a:xfrm>
            <a:off x="4788024" y="2564284"/>
            <a:ext cx="86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algn="r" eaLnBrk="0" fontAlgn="base" hangingPunct="0">
              <a:spcBef>
                <a:spcPct val="0"/>
              </a:spcBef>
              <a:spcAft>
                <a:spcPct val="0"/>
              </a:spcAft>
              <a:defRPr b="1">
                <a:solidFill>
                  <a:schemeClr val="tx1"/>
                </a:solidFill>
                <a:latin typeface="Calibri" pitchFamily="34" charset="0"/>
              </a:defRPr>
            </a:lvl6pPr>
            <a:lvl7pPr marL="2971800" indent="-228600" algn="r" eaLnBrk="0" fontAlgn="base" hangingPunct="0">
              <a:spcBef>
                <a:spcPct val="0"/>
              </a:spcBef>
              <a:spcAft>
                <a:spcPct val="0"/>
              </a:spcAft>
              <a:defRPr b="1">
                <a:solidFill>
                  <a:schemeClr val="tx1"/>
                </a:solidFill>
                <a:latin typeface="Calibri" pitchFamily="34" charset="0"/>
              </a:defRPr>
            </a:lvl7pPr>
            <a:lvl8pPr marL="3429000" indent="-228600" algn="r" eaLnBrk="0" fontAlgn="base" hangingPunct="0">
              <a:spcBef>
                <a:spcPct val="0"/>
              </a:spcBef>
              <a:spcAft>
                <a:spcPct val="0"/>
              </a:spcAft>
              <a:defRPr b="1">
                <a:solidFill>
                  <a:schemeClr val="tx1"/>
                </a:solidFill>
                <a:latin typeface="Calibri" pitchFamily="34" charset="0"/>
              </a:defRPr>
            </a:lvl8pPr>
            <a:lvl9pPr marL="3886200" indent="-228600" algn="r" eaLnBrk="0" fontAlgn="base" hangingPunct="0">
              <a:spcBef>
                <a:spcPct val="0"/>
              </a:spcBef>
              <a:spcAft>
                <a:spcPct val="0"/>
              </a:spcAft>
              <a:defRPr b="1">
                <a:solidFill>
                  <a:schemeClr val="tx1"/>
                </a:solidFill>
                <a:latin typeface="Calibri" pitchFamily="34" charset="0"/>
              </a:defRPr>
            </a:lvl9pPr>
          </a:lstStyle>
          <a:p>
            <a:pPr algn="ctr" eaLnBrk="1" hangingPunct="1">
              <a:spcBef>
                <a:spcPct val="50000"/>
              </a:spcBef>
            </a:pPr>
            <a:r>
              <a:rPr lang="en-US" altLang="el-GR" sz="1400">
                <a:solidFill>
                  <a:srgbClr val="000066"/>
                </a:solidFill>
              </a:rPr>
              <a:t>Modem</a:t>
            </a:r>
            <a:endParaRPr lang="el-GR" altLang="el-GR" sz="1400">
              <a:solidFill>
                <a:srgbClr val="000066"/>
              </a:solidFill>
            </a:endParaRPr>
          </a:p>
        </p:txBody>
      </p:sp>
      <p:sp>
        <p:nvSpPr>
          <p:cNvPr id="385034" name="Text Box 33"/>
          <p:cNvSpPr txBox="1">
            <a:spLocks noChangeArrowheads="1"/>
          </p:cNvSpPr>
          <p:nvPr/>
        </p:nvSpPr>
        <p:spPr bwMode="auto">
          <a:xfrm>
            <a:off x="5508749" y="2781772"/>
            <a:ext cx="1439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algn="r" eaLnBrk="0" fontAlgn="base" hangingPunct="0">
              <a:spcBef>
                <a:spcPct val="0"/>
              </a:spcBef>
              <a:spcAft>
                <a:spcPct val="0"/>
              </a:spcAft>
              <a:defRPr b="1">
                <a:solidFill>
                  <a:schemeClr val="tx1"/>
                </a:solidFill>
                <a:latin typeface="Calibri" pitchFamily="34" charset="0"/>
              </a:defRPr>
            </a:lvl6pPr>
            <a:lvl7pPr marL="2971800" indent="-228600" algn="r" eaLnBrk="0" fontAlgn="base" hangingPunct="0">
              <a:spcBef>
                <a:spcPct val="0"/>
              </a:spcBef>
              <a:spcAft>
                <a:spcPct val="0"/>
              </a:spcAft>
              <a:defRPr b="1">
                <a:solidFill>
                  <a:schemeClr val="tx1"/>
                </a:solidFill>
                <a:latin typeface="Calibri" pitchFamily="34" charset="0"/>
              </a:defRPr>
            </a:lvl7pPr>
            <a:lvl8pPr marL="3429000" indent="-228600" algn="r" eaLnBrk="0" fontAlgn="base" hangingPunct="0">
              <a:spcBef>
                <a:spcPct val="0"/>
              </a:spcBef>
              <a:spcAft>
                <a:spcPct val="0"/>
              </a:spcAft>
              <a:defRPr b="1">
                <a:solidFill>
                  <a:schemeClr val="tx1"/>
                </a:solidFill>
                <a:latin typeface="Calibri" pitchFamily="34" charset="0"/>
              </a:defRPr>
            </a:lvl8pPr>
            <a:lvl9pPr marL="3886200" indent="-228600" algn="r" eaLnBrk="0" fontAlgn="base" hangingPunct="0">
              <a:spcBef>
                <a:spcPct val="0"/>
              </a:spcBef>
              <a:spcAft>
                <a:spcPct val="0"/>
              </a:spcAft>
              <a:defRPr b="1">
                <a:solidFill>
                  <a:schemeClr val="tx1"/>
                </a:solidFill>
                <a:latin typeface="Calibri" pitchFamily="34" charset="0"/>
              </a:defRPr>
            </a:lvl9pPr>
          </a:lstStyle>
          <a:p>
            <a:pPr algn="l" eaLnBrk="1" hangingPunct="1">
              <a:spcBef>
                <a:spcPct val="50000"/>
              </a:spcBef>
            </a:pPr>
            <a:r>
              <a:rPr lang="el-GR" altLang="el-GR" sz="1400">
                <a:solidFill>
                  <a:srgbClr val="000066"/>
                </a:solidFill>
              </a:rPr>
              <a:t>Δρομολογητής</a:t>
            </a:r>
          </a:p>
        </p:txBody>
      </p:sp>
      <p:sp>
        <p:nvSpPr>
          <p:cNvPr id="385035" name="Text Box 35"/>
          <p:cNvSpPr txBox="1">
            <a:spLocks noChangeArrowheads="1"/>
          </p:cNvSpPr>
          <p:nvPr/>
        </p:nvSpPr>
        <p:spPr bwMode="auto">
          <a:xfrm>
            <a:off x="6732711" y="1484784"/>
            <a:ext cx="1368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algn="r" eaLnBrk="0" fontAlgn="base" hangingPunct="0">
              <a:spcBef>
                <a:spcPct val="0"/>
              </a:spcBef>
              <a:spcAft>
                <a:spcPct val="0"/>
              </a:spcAft>
              <a:defRPr b="1">
                <a:solidFill>
                  <a:schemeClr val="tx1"/>
                </a:solidFill>
                <a:latin typeface="Calibri" pitchFamily="34" charset="0"/>
              </a:defRPr>
            </a:lvl6pPr>
            <a:lvl7pPr marL="2971800" indent="-228600" algn="r" eaLnBrk="0" fontAlgn="base" hangingPunct="0">
              <a:spcBef>
                <a:spcPct val="0"/>
              </a:spcBef>
              <a:spcAft>
                <a:spcPct val="0"/>
              </a:spcAft>
              <a:defRPr b="1">
                <a:solidFill>
                  <a:schemeClr val="tx1"/>
                </a:solidFill>
                <a:latin typeface="Calibri" pitchFamily="34" charset="0"/>
              </a:defRPr>
            </a:lvl7pPr>
            <a:lvl8pPr marL="3429000" indent="-228600" algn="r" eaLnBrk="0" fontAlgn="base" hangingPunct="0">
              <a:spcBef>
                <a:spcPct val="0"/>
              </a:spcBef>
              <a:spcAft>
                <a:spcPct val="0"/>
              </a:spcAft>
              <a:defRPr b="1">
                <a:solidFill>
                  <a:schemeClr val="tx1"/>
                </a:solidFill>
                <a:latin typeface="Calibri" pitchFamily="34" charset="0"/>
              </a:defRPr>
            </a:lvl8pPr>
            <a:lvl9pPr marL="3886200" indent="-228600" algn="r" eaLnBrk="0" fontAlgn="base" hangingPunct="0">
              <a:spcBef>
                <a:spcPct val="0"/>
              </a:spcBef>
              <a:spcAft>
                <a:spcPct val="0"/>
              </a:spcAft>
              <a:defRPr b="1">
                <a:solidFill>
                  <a:schemeClr val="tx1"/>
                </a:solidFill>
                <a:latin typeface="Calibri" pitchFamily="34" charset="0"/>
              </a:defRPr>
            </a:lvl9pPr>
          </a:lstStyle>
          <a:p>
            <a:pPr algn="l" eaLnBrk="1" hangingPunct="1">
              <a:spcBef>
                <a:spcPct val="50000"/>
              </a:spcBef>
            </a:pPr>
            <a:r>
              <a:rPr lang="el-GR" altLang="el-GR" sz="1400">
                <a:solidFill>
                  <a:srgbClr val="000066"/>
                </a:solidFill>
              </a:rPr>
              <a:t>Υπολογιστής - Α</a:t>
            </a:r>
          </a:p>
        </p:txBody>
      </p:sp>
      <p:sp>
        <p:nvSpPr>
          <p:cNvPr id="385036" name="Text Box 36"/>
          <p:cNvSpPr txBox="1">
            <a:spLocks noChangeArrowheads="1"/>
          </p:cNvSpPr>
          <p:nvPr/>
        </p:nvSpPr>
        <p:spPr bwMode="auto">
          <a:xfrm>
            <a:off x="6877174" y="5517034"/>
            <a:ext cx="1368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algn="r" eaLnBrk="0" fontAlgn="base" hangingPunct="0">
              <a:spcBef>
                <a:spcPct val="0"/>
              </a:spcBef>
              <a:spcAft>
                <a:spcPct val="0"/>
              </a:spcAft>
              <a:defRPr b="1">
                <a:solidFill>
                  <a:schemeClr val="tx1"/>
                </a:solidFill>
                <a:latin typeface="Calibri" pitchFamily="34" charset="0"/>
              </a:defRPr>
            </a:lvl6pPr>
            <a:lvl7pPr marL="2971800" indent="-228600" algn="r" eaLnBrk="0" fontAlgn="base" hangingPunct="0">
              <a:spcBef>
                <a:spcPct val="0"/>
              </a:spcBef>
              <a:spcAft>
                <a:spcPct val="0"/>
              </a:spcAft>
              <a:defRPr b="1">
                <a:solidFill>
                  <a:schemeClr val="tx1"/>
                </a:solidFill>
                <a:latin typeface="Calibri" pitchFamily="34" charset="0"/>
              </a:defRPr>
            </a:lvl7pPr>
            <a:lvl8pPr marL="3429000" indent="-228600" algn="r" eaLnBrk="0" fontAlgn="base" hangingPunct="0">
              <a:spcBef>
                <a:spcPct val="0"/>
              </a:spcBef>
              <a:spcAft>
                <a:spcPct val="0"/>
              </a:spcAft>
              <a:defRPr b="1">
                <a:solidFill>
                  <a:schemeClr val="tx1"/>
                </a:solidFill>
                <a:latin typeface="Calibri" pitchFamily="34" charset="0"/>
              </a:defRPr>
            </a:lvl8pPr>
            <a:lvl9pPr marL="3886200" indent="-228600" algn="r" eaLnBrk="0" fontAlgn="base" hangingPunct="0">
              <a:spcBef>
                <a:spcPct val="0"/>
              </a:spcBef>
              <a:spcAft>
                <a:spcPct val="0"/>
              </a:spcAft>
              <a:defRPr b="1">
                <a:solidFill>
                  <a:schemeClr val="tx1"/>
                </a:solidFill>
                <a:latin typeface="Calibri" pitchFamily="34" charset="0"/>
              </a:defRPr>
            </a:lvl9pPr>
          </a:lstStyle>
          <a:p>
            <a:pPr algn="l" eaLnBrk="1" hangingPunct="1">
              <a:spcBef>
                <a:spcPct val="50000"/>
              </a:spcBef>
            </a:pPr>
            <a:r>
              <a:rPr lang="el-GR" altLang="el-GR" sz="1400">
                <a:solidFill>
                  <a:srgbClr val="000066"/>
                </a:solidFill>
              </a:rPr>
              <a:t>Υπολογιστής -Β</a:t>
            </a:r>
          </a:p>
        </p:txBody>
      </p:sp>
      <p:pic>
        <p:nvPicPr>
          <p:cNvPr id="385037" name="Picture 44" descr="MCj0431564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5736" y="1629247"/>
            <a:ext cx="1905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5039" name="Picture 48" descr="network-hu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3211" y="3069109"/>
            <a:ext cx="123983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5040" name="Line 49"/>
          <p:cNvSpPr>
            <a:spLocks noChangeShapeType="1"/>
          </p:cNvSpPr>
          <p:nvPr/>
        </p:nvSpPr>
        <p:spPr bwMode="auto">
          <a:xfrm>
            <a:off x="6229474" y="3500909"/>
            <a:ext cx="576262" cy="1008063"/>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85041" name="Line 50"/>
          <p:cNvSpPr>
            <a:spLocks noChangeShapeType="1"/>
          </p:cNvSpPr>
          <p:nvPr/>
        </p:nvSpPr>
        <p:spPr bwMode="auto">
          <a:xfrm>
            <a:off x="6516811" y="3500909"/>
            <a:ext cx="0" cy="144463"/>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l-GR"/>
          </a:p>
        </p:txBody>
      </p:sp>
      <p:pic>
        <p:nvPicPr>
          <p:cNvPr id="385042" name="Picture 45" descr="MCj0431564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811" y="3645372"/>
            <a:ext cx="1905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5043" name="Line 51"/>
          <p:cNvSpPr>
            <a:spLocks noChangeShapeType="1"/>
          </p:cNvSpPr>
          <p:nvPr/>
        </p:nvSpPr>
        <p:spPr bwMode="auto">
          <a:xfrm>
            <a:off x="6516811" y="3645372"/>
            <a:ext cx="360363" cy="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85044" name="Line 52"/>
          <p:cNvSpPr>
            <a:spLocks noChangeShapeType="1"/>
          </p:cNvSpPr>
          <p:nvPr/>
        </p:nvSpPr>
        <p:spPr bwMode="auto">
          <a:xfrm flipV="1">
            <a:off x="6877174" y="2276947"/>
            <a:ext cx="0" cy="1368425"/>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85045" name="Line 53"/>
          <p:cNvSpPr>
            <a:spLocks noChangeShapeType="1"/>
          </p:cNvSpPr>
          <p:nvPr/>
        </p:nvSpPr>
        <p:spPr bwMode="auto">
          <a:xfrm>
            <a:off x="6877174" y="2276947"/>
            <a:ext cx="215900" cy="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85046" name="Line 37"/>
          <p:cNvSpPr>
            <a:spLocks noChangeShapeType="1"/>
          </p:cNvSpPr>
          <p:nvPr/>
        </p:nvSpPr>
        <p:spPr bwMode="auto">
          <a:xfrm>
            <a:off x="5437311" y="3356447"/>
            <a:ext cx="360363" cy="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17</a:t>
            </a:fld>
            <a:endParaRPr lang="el-GR" dirty="0"/>
          </a:p>
        </p:txBody>
      </p:sp>
    </p:spTree>
    <p:extLst>
      <p:ext uri="{BB962C8B-B14F-4D97-AF65-F5344CB8AC3E}">
        <p14:creationId xmlns:p14="http://schemas.microsoft.com/office/powerpoint/2010/main" val="961240151"/>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idx="4294967295"/>
          </p:nvPr>
        </p:nvSpPr>
        <p:spPr/>
        <p:txBody>
          <a:bodyPr/>
          <a:lstStyle/>
          <a:p>
            <a:r>
              <a:rPr lang="el-GR" altLang="el-GR" dirty="0" smtClean="0"/>
              <a:t>Αρχιτεκτονική δικτύων</a:t>
            </a:r>
            <a:endParaRPr lang="en-US" altLang="el-GR" dirty="0" smtClean="0"/>
          </a:p>
        </p:txBody>
      </p:sp>
      <p:sp>
        <p:nvSpPr>
          <p:cNvPr id="386051" name="Rectangle 3"/>
          <p:cNvSpPr>
            <a:spLocks noGrp="1" noChangeArrowheads="1"/>
          </p:cNvSpPr>
          <p:nvPr>
            <p:ph type="body" idx="4294967295"/>
          </p:nvPr>
        </p:nvSpPr>
        <p:spPr>
          <a:xfrm>
            <a:off x="467544" y="1381472"/>
            <a:ext cx="8136903" cy="4639816"/>
          </a:xfrm>
        </p:spPr>
        <p:txBody>
          <a:bodyPr/>
          <a:lstStyle/>
          <a:p>
            <a:pPr>
              <a:lnSpc>
                <a:spcPct val="80000"/>
              </a:lnSpc>
              <a:buFont typeface="Wingdings" pitchFamily="2" charset="2"/>
              <a:buNone/>
            </a:pPr>
            <a:r>
              <a:rPr lang="el-GR" altLang="el-GR" sz="1800" dirty="0" smtClean="0"/>
              <a:t>Η Αρχιτεκτονική Δικτύων αφορά τον τρόπο σύνδεσης των συσκευών που υπάγονται σε ένα δίκτυο (υπολογιστές, εκτυπωτές κλπ) και τα δικαιώματα πρόσβασης των υπολογιστών που απαρτίζουν το δίκτυο. </a:t>
            </a:r>
          </a:p>
          <a:p>
            <a:pPr>
              <a:lnSpc>
                <a:spcPct val="80000"/>
              </a:lnSpc>
              <a:buFont typeface="Wingdings" pitchFamily="2" charset="2"/>
              <a:buNone/>
            </a:pPr>
            <a:r>
              <a:rPr lang="el-GR" altLang="el-GR" sz="1800" dirty="0" smtClean="0"/>
              <a:t>Υπάρχουν 2 βασικές κατηγορίες δικτύων:</a:t>
            </a:r>
          </a:p>
          <a:p>
            <a:pPr>
              <a:lnSpc>
                <a:spcPct val="80000"/>
              </a:lnSpc>
            </a:pPr>
            <a:r>
              <a:rPr lang="el-GR" altLang="el-GR" sz="1800" b="1" dirty="0" smtClean="0">
                <a:solidFill>
                  <a:srgbClr val="CC3300"/>
                </a:solidFill>
              </a:rPr>
              <a:t>Ομότιμο </a:t>
            </a:r>
            <a:r>
              <a:rPr lang="el-GR" altLang="el-GR" sz="1800" b="1" dirty="0" err="1" smtClean="0">
                <a:solidFill>
                  <a:srgbClr val="CC3300"/>
                </a:solidFill>
              </a:rPr>
              <a:t>Δίκτυο(Peer</a:t>
            </a:r>
            <a:r>
              <a:rPr lang="el-GR" altLang="el-GR" sz="1800" b="1" dirty="0" smtClean="0">
                <a:solidFill>
                  <a:srgbClr val="CC3300"/>
                </a:solidFill>
              </a:rPr>
              <a:t>-</a:t>
            </a:r>
            <a:r>
              <a:rPr lang="el-GR" altLang="el-GR" sz="1800" b="1" dirty="0" err="1" smtClean="0">
                <a:solidFill>
                  <a:srgbClr val="CC3300"/>
                </a:solidFill>
              </a:rPr>
              <a:t>to</a:t>
            </a:r>
            <a:r>
              <a:rPr lang="el-GR" altLang="el-GR" sz="1800" b="1" dirty="0" smtClean="0">
                <a:solidFill>
                  <a:srgbClr val="CC3300"/>
                </a:solidFill>
              </a:rPr>
              <a:t>-</a:t>
            </a:r>
            <a:r>
              <a:rPr lang="el-GR" altLang="el-GR" sz="1800" b="1" dirty="0" err="1" smtClean="0">
                <a:solidFill>
                  <a:srgbClr val="CC3300"/>
                </a:solidFill>
              </a:rPr>
              <a:t>Peer</a:t>
            </a:r>
            <a:r>
              <a:rPr lang="el-GR" altLang="el-GR" sz="1800" b="1" dirty="0" smtClean="0">
                <a:solidFill>
                  <a:srgbClr val="CC3300"/>
                </a:solidFill>
              </a:rPr>
              <a:t>):</a:t>
            </a:r>
          </a:p>
          <a:p>
            <a:pPr>
              <a:lnSpc>
                <a:spcPct val="80000"/>
              </a:lnSpc>
              <a:buFont typeface="Wingdings" pitchFamily="2" charset="2"/>
              <a:buNone/>
            </a:pPr>
            <a:endParaRPr lang="el-GR" altLang="el-GR" sz="1800" b="1" dirty="0" smtClean="0"/>
          </a:p>
          <a:p>
            <a:pPr>
              <a:lnSpc>
                <a:spcPct val="80000"/>
              </a:lnSpc>
              <a:buFont typeface="Wingdings" pitchFamily="2" charset="2"/>
              <a:buNone/>
            </a:pPr>
            <a:endParaRPr lang="el-GR" altLang="el-GR" sz="1800" b="1" dirty="0" smtClean="0"/>
          </a:p>
          <a:p>
            <a:pPr>
              <a:lnSpc>
                <a:spcPct val="80000"/>
              </a:lnSpc>
              <a:buFont typeface="Wingdings" pitchFamily="2" charset="2"/>
              <a:buNone/>
            </a:pPr>
            <a:r>
              <a:rPr lang="el-GR" altLang="el-GR" sz="1800" b="1" dirty="0" smtClean="0"/>
              <a:t>      </a:t>
            </a:r>
            <a:r>
              <a:rPr lang="el-GR" altLang="el-GR" sz="1800" dirty="0" smtClean="0"/>
              <a:t>Όλοι οι υπολογιστές είναι ισότιμοι</a:t>
            </a:r>
          </a:p>
          <a:p>
            <a:pPr>
              <a:lnSpc>
                <a:spcPct val="80000"/>
              </a:lnSpc>
            </a:pPr>
            <a:endParaRPr lang="el-GR" altLang="el-GR" sz="1800" dirty="0" smtClean="0"/>
          </a:p>
          <a:p>
            <a:pPr>
              <a:lnSpc>
                <a:spcPct val="80000"/>
              </a:lnSpc>
            </a:pPr>
            <a:r>
              <a:rPr lang="el-GR" altLang="el-GR" sz="1800" b="1" dirty="0" smtClean="0">
                <a:solidFill>
                  <a:srgbClr val="CC3300"/>
                </a:solidFill>
              </a:rPr>
              <a:t>Δίκτυο Πελάτη-</a:t>
            </a:r>
            <a:r>
              <a:rPr lang="el-GR" altLang="el-GR" sz="1800" b="1" dirty="0" err="1" smtClean="0">
                <a:solidFill>
                  <a:srgbClr val="CC3300"/>
                </a:solidFill>
              </a:rPr>
              <a:t>Διακομιστή</a:t>
            </a:r>
            <a:r>
              <a:rPr lang="el-GR" altLang="el-GR" sz="1800" b="1" dirty="0" smtClean="0">
                <a:solidFill>
                  <a:srgbClr val="CC3300"/>
                </a:solidFill>
              </a:rPr>
              <a:t> </a:t>
            </a:r>
            <a:br>
              <a:rPr lang="el-GR" altLang="el-GR" sz="1800" b="1" dirty="0" smtClean="0">
                <a:solidFill>
                  <a:srgbClr val="CC3300"/>
                </a:solidFill>
              </a:rPr>
            </a:br>
            <a:r>
              <a:rPr lang="el-GR" altLang="el-GR" sz="1800" b="1" dirty="0" smtClean="0">
                <a:solidFill>
                  <a:srgbClr val="CC3300"/>
                </a:solidFill>
              </a:rPr>
              <a:t>(Server-</a:t>
            </a:r>
            <a:r>
              <a:rPr lang="el-GR" altLang="el-GR" sz="1800" b="1" dirty="0" err="1" smtClean="0">
                <a:solidFill>
                  <a:srgbClr val="CC3300"/>
                </a:solidFill>
              </a:rPr>
              <a:t>base</a:t>
            </a:r>
            <a:r>
              <a:rPr lang="el-GR" altLang="el-GR" sz="1800" b="1" dirty="0" smtClean="0">
                <a:solidFill>
                  <a:srgbClr val="CC3300"/>
                </a:solidFill>
              </a:rPr>
              <a:t>d) ή </a:t>
            </a:r>
            <a:r>
              <a:rPr lang="en-US" altLang="el-GR" sz="1800" dirty="0" smtClean="0">
                <a:solidFill>
                  <a:srgbClr val="CC3300"/>
                </a:solidFill>
              </a:rPr>
              <a:t>(</a:t>
            </a:r>
            <a:r>
              <a:rPr lang="en-US" altLang="el-GR" sz="1800" b="1" dirty="0" smtClean="0">
                <a:solidFill>
                  <a:srgbClr val="CC3300"/>
                </a:solidFill>
              </a:rPr>
              <a:t>client-server</a:t>
            </a:r>
            <a:r>
              <a:rPr lang="en-US" altLang="el-GR" sz="1800" dirty="0" smtClean="0"/>
              <a:t>)</a:t>
            </a:r>
            <a:r>
              <a:rPr lang="el-GR" altLang="el-GR" sz="1800" dirty="0" smtClean="0"/>
              <a:t>: </a:t>
            </a:r>
          </a:p>
          <a:p>
            <a:pPr>
              <a:lnSpc>
                <a:spcPct val="80000"/>
              </a:lnSpc>
              <a:buFont typeface="Wingdings" pitchFamily="2" charset="2"/>
              <a:buNone/>
            </a:pPr>
            <a:r>
              <a:rPr lang="el-GR" altLang="el-GR" sz="1800" dirty="0" smtClean="0"/>
              <a:t>      Πελάτης θεωρείται οποιοσδήποτε </a:t>
            </a:r>
            <a:br>
              <a:rPr lang="el-GR" altLang="el-GR" sz="1800" dirty="0" smtClean="0"/>
            </a:br>
            <a:r>
              <a:rPr lang="el-GR" altLang="el-GR" sz="1800" dirty="0" smtClean="0"/>
              <a:t>υπολογιστής είναι συνδεδεμένος σε </a:t>
            </a:r>
            <a:br>
              <a:rPr lang="el-GR" altLang="el-GR" sz="1800" dirty="0" smtClean="0"/>
            </a:br>
            <a:r>
              <a:rPr lang="el-GR" altLang="el-GR" sz="1800" dirty="0" smtClean="0"/>
              <a:t>ένα </a:t>
            </a:r>
            <a:r>
              <a:rPr lang="el-GR" altLang="el-GR" sz="1800" dirty="0" err="1" smtClean="0"/>
              <a:t>διακομιστή</a:t>
            </a:r>
            <a:r>
              <a:rPr lang="el-GR" altLang="el-GR" sz="1800" dirty="0" smtClean="0"/>
              <a:t> και χρησιμοποιεί </a:t>
            </a:r>
            <a:br>
              <a:rPr lang="el-GR" altLang="el-GR" sz="1800" dirty="0" smtClean="0"/>
            </a:br>
            <a:r>
              <a:rPr lang="el-GR" altLang="el-GR" sz="1800" dirty="0" smtClean="0"/>
              <a:t>τους πόρους που ελέγχει ο </a:t>
            </a:r>
            <a:br>
              <a:rPr lang="el-GR" altLang="el-GR" sz="1800" dirty="0" smtClean="0"/>
            </a:br>
            <a:r>
              <a:rPr lang="el-GR" altLang="el-GR" sz="1800" dirty="0" err="1" smtClean="0"/>
              <a:t>διακομιστής</a:t>
            </a:r>
            <a:r>
              <a:rPr lang="el-GR" altLang="el-GR" sz="1800" dirty="0" smtClean="0"/>
              <a:t> π.χ. έναν εκτυπωτή, </a:t>
            </a:r>
            <a:br>
              <a:rPr lang="el-GR" altLang="el-GR" sz="1800" dirty="0" smtClean="0"/>
            </a:br>
            <a:r>
              <a:rPr lang="el-GR" altLang="el-GR" sz="1800" dirty="0" smtClean="0"/>
              <a:t>πρόσβαση στο Internet, χρήση </a:t>
            </a:r>
            <a:br>
              <a:rPr lang="el-GR" altLang="el-GR" sz="1800" dirty="0" smtClean="0"/>
            </a:br>
            <a:r>
              <a:rPr lang="el-GR" altLang="el-GR" sz="1800" dirty="0" smtClean="0"/>
              <a:t>ηλεκτρονικού ταχυδρομείου κλπ. </a:t>
            </a:r>
            <a:endParaRPr lang="en-US" altLang="el-GR" sz="1800" dirty="0" smtClean="0"/>
          </a:p>
        </p:txBody>
      </p:sp>
      <p:sp>
        <p:nvSpPr>
          <p:cNvPr id="386073" name="AutoShape 34" descr="PEER-TO-PEER"/>
          <p:cNvSpPr>
            <a:spLocks noChangeArrowheads="1"/>
          </p:cNvSpPr>
          <p:nvPr/>
        </p:nvSpPr>
        <p:spPr bwMode="auto">
          <a:xfrm>
            <a:off x="5364163" y="2420938"/>
            <a:ext cx="1327150" cy="1331912"/>
          </a:xfrm>
          <a:prstGeom prst="roundRect">
            <a:avLst>
              <a:gd name="adj" fmla="val 16667"/>
            </a:avLst>
          </a:prstGeom>
          <a:blipFill dpi="0" rotWithShape="1">
            <a:blip r:embed="rId2"/>
            <a:srcRect/>
            <a:stretch>
              <a:fillRect/>
            </a:stretch>
          </a:blipFill>
          <a:ln w="9525" cap="rnd">
            <a:solidFill>
              <a:schemeClr val="tx1"/>
            </a:solidFill>
            <a:prstDash val="sysDot"/>
            <a:round/>
            <a:headEnd/>
            <a:tailEnd/>
          </a:ln>
        </p:spPr>
        <p:txBody>
          <a:bodyPr wrap="none" anchor="ct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algn="r" eaLnBrk="0" fontAlgn="base" hangingPunct="0">
              <a:spcBef>
                <a:spcPct val="0"/>
              </a:spcBef>
              <a:spcAft>
                <a:spcPct val="0"/>
              </a:spcAft>
              <a:defRPr b="1">
                <a:solidFill>
                  <a:schemeClr val="tx1"/>
                </a:solidFill>
                <a:latin typeface="Calibri" pitchFamily="34" charset="0"/>
              </a:defRPr>
            </a:lvl6pPr>
            <a:lvl7pPr marL="2971800" indent="-228600" algn="r" eaLnBrk="0" fontAlgn="base" hangingPunct="0">
              <a:spcBef>
                <a:spcPct val="0"/>
              </a:spcBef>
              <a:spcAft>
                <a:spcPct val="0"/>
              </a:spcAft>
              <a:defRPr b="1">
                <a:solidFill>
                  <a:schemeClr val="tx1"/>
                </a:solidFill>
                <a:latin typeface="Calibri" pitchFamily="34" charset="0"/>
              </a:defRPr>
            </a:lvl7pPr>
            <a:lvl8pPr marL="3429000" indent="-228600" algn="r" eaLnBrk="0" fontAlgn="base" hangingPunct="0">
              <a:spcBef>
                <a:spcPct val="0"/>
              </a:spcBef>
              <a:spcAft>
                <a:spcPct val="0"/>
              </a:spcAft>
              <a:defRPr b="1">
                <a:solidFill>
                  <a:schemeClr val="tx1"/>
                </a:solidFill>
                <a:latin typeface="Calibri" pitchFamily="34" charset="0"/>
              </a:defRPr>
            </a:lvl8pPr>
            <a:lvl9pPr marL="3886200" indent="-228600" algn="r" eaLnBrk="0" fontAlgn="base" hangingPunct="0">
              <a:spcBef>
                <a:spcPct val="0"/>
              </a:spcBef>
              <a:spcAft>
                <a:spcPct val="0"/>
              </a:spcAft>
              <a:defRPr b="1">
                <a:solidFill>
                  <a:schemeClr val="tx1"/>
                </a:solidFill>
                <a:latin typeface="Calibri" pitchFamily="34" charset="0"/>
              </a:defRPr>
            </a:lvl9pPr>
          </a:lstStyle>
          <a:p>
            <a:pPr eaLnBrk="1" hangingPunct="1"/>
            <a:endParaRPr lang="el-GR" altLang="el-GR"/>
          </a:p>
        </p:txBody>
      </p:sp>
      <p:sp>
        <p:nvSpPr>
          <p:cNvPr id="386080" name="AutoShape 41" descr="client-server2"/>
          <p:cNvSpPr>
            <a:spLocks noChangeArrowheads="1"/>
          </p:cNvSpPr>
          <p:nvPr/>
        </p:nvSpPr>
        <p:spPr bwMode="auto">
          <a:xfrm>
            <a:off x="5435600" y="4292600"/>
            <a:ext cx="1325563" cy="1331913"/>
          </a:xfrm>
          <a:prstGeom prst="roundRect">
            <a:avLst>
              <a:gd name="adj" fmla="val 16667"/>
            </a:avLst>
          </a:prstGeom>
          <a:blipFill dpi="0" rotWithShape="1">
            <a:blip r:embed="rId3"/>
            <a:srcRect/>
            <a:stretch>
              <a:fillRect/>
            </a:stretch>
          </a:blipFill>
          <a:ln w="9525" cap="rnd">
            <a:solidFill>
              <a:schemeClr val="tx1"/>
            </a:solidFill>
            <a:prstDash val="sysDot"/>
            <a:round/>
            <a:headEnd/>
            <a:tailEnd/>
          </a:ln>
        </p:spPr>
        <p:txBody>
          <a:bodyPr wrap="none" anchor="ct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algn="r" eaLnBrk="0" fontAlgn="base" hangingPunct="0">
              <a:spcBef>
                <a:spcPct val="0"/>
              </a:spcBef>
              <a:spcAft>
                <a:spcPct val="0"/>
              </a:spcAft>
              <a:defRPr b="1">
                <a:solidFill>
                  <a:schemeClr val="tx1"/>
                </a:solidFill>
                <a:latin typeface="Calibri" pitchFamily="34" charset="0"/>
              </a:defRPr>
            </a:lvl6pPr>
            <a:lvl7pPr marL="2971800" indent="-228600" algn="r" eaLnBrk="0" fontAlgn="base" hangingPunct="0">
              <a:spcBef>
                <a:spcPct val="0"/>
              </a:spcBef>
              <a:spcAft>
                <a:spcPct val="0"/>
              </a:spcAft>
              <a:defRPr b="1">
                <a:solidFill>
                  <a:schemeClr val="tx1"/>
                </a:solidFill>
                <a:latin typeface="Calibri" pitchFamily="34" charset="0"/>
              </a:defRPr>
            </a:lvl7pPr>
            <a:lvl8pPr marL="3429000" indent="-228600" algn="r" eaLnBrk="0" fontAlgn="base" hangingPunct="0">
              <a:spcBef>
                <a:spcPct val="0"/>
              </a:spcBef>
              <a:spcAft>
                <a:spcPct val="0"/>
              </a:spcAft>
              <a:defRPr b="1">
                <a:solidFill>
                  <a:schemeClr val="tx1"/>
                </a:solidFill>
                <a:latin typeface="Calibri" pitchFamily="34" charset="0"/>
              </a:defRPr>
            </a:lvl8pPr>
            <a:lvl9pPr marL="3886200" indent="-228600" algn="r" eaLnBrk="0" fontAlgn="base" hangingPunct="0">
              <a:spcBef>
                <a:spcPct val="0"/>
              </a:spcBef>
              <a:spcAft>
                <a:spcPct val="0"/>
              </a:spcAft>
              <a:defRPr b="1">
                <a:solidFill>
                  <a:schemeClr val="tx1"/>
                </a:solidFill>
                <a:latin typeface="Calibri" pitchFamily="34" charset="0"/>
              </a:defRPr>
            </a:lvl9pPr>
          </a:lstStyle>
          <a:p>
            <a:pPr eaLnBrk="1" hangingPunct="1"/>
            <a:endParaRPr lang="el-GR" altLang="el-GR"/>
          </a:p>
        </p:txBody>
      </p:sp>
      <p:sp>
        <p:nvSpPr>
          <p:cNvPr id="6"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18</a:t>
            </a:fld>
            <a:endParaRPr lang="el-GR" dirty="0"/>
          </a:p>
        </p:txBody>
      </p:sp>
    </p:spTree>
    <p:extLst>
      <p:ext uri="{BB962C8B-B14F-4D97-AF65-F5344CB8AC3E}">
        <p14:creationId xmlns:p14="http://schemas.microsoft.com/office/powerpoint/2010/main" val="292597424"/>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idx="4294967295"/>
          </p:nvPr>
        </p:nvSpPr>
        <p:spPr>
          <a:xfrm>
            <a:off x="467545" y="228600"/>
            <a:ext cx="8371656" cy="679450"/>
          </a:xfrm>
        </p:spPr>
        <p:txBody>
          <a:bodyPr>
            <a:normAutofit fontScale="90000"/>
          </a:bodyPr>
          <a:lstStyle/>
          <a:p>
            <a:r>
              <a:rPr lang="el-GR" altLang="el-GR" dirty="0" smtClean="0"/>
              <a:t>Βασικά στοιχεία δικτύου</a:t>
            </a:r>
            <a:endParaRPr lang="en-US" altLang="el-GR" dirty="0" smtClean="0"/>
          </a:p>
        </p:txBody>
      </p:sp>
      <p:sp>
        <p:nvSpPr>
          <p:cNvPr id="387075" name="Rectangle 3"/>
          <p:cNvSpPr>
            <a:spLocks noGrp="1" noChangeArrowheads="1"/>
          </p:cNvSpPr>
          <p:nvPr>
            <p:ph type="body" idx="4294967295"/>
          </p:nvPr>
        </p:nvSpPr>
        <p:spPr>
          <a:xfrm>
            <a:off x="467545" y="1340768"/>
            <a:ext cx="8208911" cy="4680520"/>
          </a:xfrm>
        </p:spPr>
        <p:txBody>
          <a:bodyPr>
            <a:normAutofit fontScale="92500" lnSpcReduction="20000"/>
          </a:bodyPr>
          <a:lstStyle/>
          <a:p>
            <a:pPr marL="4392613" indent="-265113">
              <a:lnSpc>
                <a:spcPct val="80000"/>
              </a:lnSpc>
            </a:pPr>
            <a:r>
              <a:rPr lang="el-GR" altLang="ko-KR" sz="1800" b="1" dirty="0" err="1" smtClean="0">
                <a:solidFill>
                  <a:srgbClr val="CC3300"/>
                </a:solidFill>
              </a:rPr>
              <a:t>Διακομιστής</a:t>
            </a:r>
            <a:r>
              <a:rPr lang="el-GR" altLang="ko-KR" sz="1800" b="1" dirty="0" smtClean="0">
                <a:solidFill>
                  <a:srgbClr val="CC3300"/>
                </a:solidFill>
              </a:rPr>
              <a:t> </a:t>
            </a:r>
            <a:r>
              <a:rPr lang="en-US" altLang="ko-KR" sz="1800" b="1" dirty="0" smtClean="0">
                <a:solidFill>
                  <a:srgbClr val="CC3300"/>
                </a:solidFill>
                <a:ea typeface="굴림" charset="-127"/>
              </a:rPr>
              <a:t>(server)</a:t>
            </a:r>
            <a:r>
              <a:rPr lang="en-US" altLang="ko-KR" sz="1800" b="1" dirty="0" smtClean="0">
                <a:ea typeface="굴림" charset="-127"/>
              </a:rPr>
              <a:t> </a:t>
            </a:r>
            <a:r>
              <a:rPr lang="el-GR" altLang="ko-KR" sz="1800" dirty="0" smtClean="0"/>
              <a:t>ή </a:t>
            </a:r>
            <a:r>
              <a:rPr lang="el-GR" altLang="ko-KR" sz="1800" b="1" dirty="0" smtClean="0">
                <a:solidFill>
                  <a:srgbClr val="CC3300"/>
                </a:solidFill>
              </a:rPr>
              <a:t>εξυπηρετητής</a:t>
            </a:r>
            <a:r>
              <a:rPr lang="el-GR" altLang="ko-KR" sz="1800" b="1" dirty="0" smtClean="0"/>
              <a:t> </a:t>
            </a:r>
            <a:r>
              <a:rPr lang="el-GR" altLang="ko-KR" sz="1800" dirty="0" smtClean="0"/>
              <a:t>είναι ένα πρόγραμμα υπολογιστή το οποίο περιμένει να προσφέρει μια υπηρεσία. Συνήθως </a:t>
            </a:r>
            <a:r>
              <a:rPr lang="el-GR" altLang="ko-KR" sz="1800" dirty="0" err="1" smtClean="0"/>
              <a:t>διακομιστής</a:t>
            </a:r>
            <a:r>
              <a:rPr lang="el-GR" altLang="ko-KR" sz="1800" dirty="0" smtClean="0"/>
              <a:t> ονομάζεται και ο υπολογιστής στον οποίο τρέχει αυτό το πρόγραμμα. </a:t>
            </a:r>
          </a:p>
          <a:p>
            <a:pPr marL="4392613" indent="-265113">
              <a:lnSpc>
                <a:spcPct val="80000"/>
              </a:lnSpc>
            </a:pPr>
            <a:r>
              <a:rPr lang="el-GR" altLang="ko-KR" sz="1800" b="1" dirty="0" smtClean="0">
                <a:solidFill>
                  <a:srgbClr val="CC3300"/>
                </a:solidFill>
              </a:rPr>
              <a:t>Πελάτης (</a:t>
            </a:r>
            <a:r>
              <a:rPr lang="en-US" altLang="ko-KR" sz="1800" b="1" dirty="0" smtClean="0">
                <a:solidFill>
                  <a:srgbClr val="CC3300"/>
                </a:solidFill>
                <a:ea typeface="굴림" charset="-127"/>
              </a:rPr>
              <a:t>Client)</a:t>
            </a:r>
            <a:r>
              <a:rPr lang="el-GR" altLang="ko-KR" sz="1800" dirty="0" smtClean="0"/>
              <a:t> είναι  ο υπολογιστής που χρησιμοποιεί ο χρήστης για να έχει πρόσβαση στους </a:t>
            </a:r>
            <a:r>
              <a:rPr lang="el-GR" altLang="ko-KR" sz="1800" dirty="0" err="1" smtClean="0"/>
              <a:t>διακομιστές</a:t>
            </a:r>
            <a:r>
              <a:rPr lang="el-GR" altLang="ko-KR" sz="1800" dirty="0" smtClean="0"/>
              <a:t>  και να μοιράζεται πόρους όπως σκληροί δίσκοι, εκτυπωτές κλπ.</a:t>
            </a:r>
            <a:endParaRPr lang="en-US" altLang="ko-KR" sz="1800" dirty="0" smtClean="0">
              <a:ea typeface="굴림" charset="-127"/>
            </a:endParaRPr>
          </a:p>
          <a:p>
            <a:pPr marL="4392613" indent="-265113">
              <a:lnSpc>
                <a:spcPct val="80000"/>
              </a:lnSpc>
            </a:pPr>
            <a:r>
              <a:rPr lang="el-GR" altLang="ko-KR" sz="1800" b="1" dirty="0" smtClean="0">
                <a:solidFill>
                  <a:srgbClr val="CC3300"/>
                </a:solidFill>
              </a:rPr>
              <a:t>Κανάλι (</a:t>
            </a:r>
            <a:r>
              <a:rPr lang="en-US" altLang="ko-KR" sz="1800" b="1" dirty="0" smtClean="0">
                <a:solidFill>
                  <a:srgbClr val="CC3300"/>
                </a:solidFill>
                <a:ea typeface="굴림" charset="-127"/>
              </a:rPr>
              <a:t>Channels)</a:t>
            </a:r>
            <a:r>
              <a:rPr lang="el-GR" altLang="ko-KR" sz="1800" b="1" dirty="0" smtClean="0">
                <a:solidFill>
                  <a:srgbClr val="CC3300"/>
                </a:solidFill>
              </a:rPr>
              <a:t> </a:t>
            </a:r>
            <a:r>
              <a:rPr lang="el-GR" altLang="ko-KR" sz="1800" dirty="0" smtClean="0"/>
              <a:t>ονομάζεται και κύκλωμα δικτύου (</a:t>
            </a:r>
            <a:r>
              <a:rPr lang="en-US" altLang="ko-KR" sz="1800" dirty="0" smtClean="0">
                <a:ea typeface="굴림" charset="-127"/>
              </a:rPr>
              <a:t>network circuit)</a:t>
            </a:r>
            <a:r>
              <a:rPr lang="el-GR" altLang="ko-KR" sz="1800" dirty="0" smtClean="0"/>
              <a:t> και  ο ρόλος του στο δίκτυο είναι η μετάδοση των πληροφοριών μεταξύ </a:t>
            </a:r>
            <a:r>
              <a:rPr lang="el-GR" altLang="ko-KR" sz="1800" dirty="0" err="1" smtClean="0"/>
              <a:t>διακομιστή</a:t>
            </a:r>
            <a:r>
              <a:rPr lang="el-GR" altLang="ko-KR" sz="1800" dirty="0" smtClean="0"/>
              <a:t> /πελάτη.</a:t>
            </a:r>
            <a:endParaRPr lang="en-US" altLang="ko-KR" sz="1800" dirty="0" smtClean="0">
              <a:ea typeface="굴림" charset="-127"/>
            </a:endParaRPr>
          </a:p>
          <a:p>
            <a:pPr marL="4392613" indent="-265113">
              <a:lnSpc>
                <a:spcPct val="80000"/>
              </a:lnSpc>
            </a:pPr>
            <a:r>
              <a:rPr lang="el-GR" altLang="ko-KR" sz="1800" b="1" dirty="0" smtClean="0">
                <a:solidFill>
                  <a:srgbClr val="CC3300"/>
                </a:solidFill>
              </a:rPr>
              <a:t>Μονάδα </a:t>
            </a:r>
            <a:r>
              <a:rPr lang="el-GR" altLang="ko-KR" sz="1800" b="1" dirty="0" err="1" smtClean="0">
                <a:solidFill>
                  <a:srgbClr val="CC3300"/>
                </a:solidFill>
              </a:rPr>
              <a:t>Διεπαφής</a:t>
            </a:r>
            <a:r>
              <a:rPr lang="el-GR" altLang="ko-KR" sz="1800" dirty="0" smtClean="0"/>
              <a:t> είναι η μονάδα υλικού που συνδέει πελάτη-</a:t>
            </a:r>
            <a:r>
              <a:rPr lang="el-GR" altLang="ko-KR" sz="1800" dirty="0" err="1" smtClean="0"/>
              <a:t>διακομιστή</a:t>
            </a:r>
            <a:r>
              <a:rPr lang="el-GR" altLang="ko-KR" sz="1800" dirty="0" smtClean="0"/>
              <a:t> (και μερικές φορές και άλλα δίκτυα μεταξύ τους) π.χ. </a:t>
            </a:r>
            <a:r>
              <a:rPr lang="en-US" altLang="ko-KR" sz="1800" dirty="0" smtClean="0">
                <a:ea typeface="굴림" charset="-127"/>
              </a:rPr>
              <a:t>modem, </a:t>
            </a:r>
            <a:r>
              <a:rPr lang="el-GR" altLang="ko-KR" sz="1800" dirty="0" smtClean="0"/>
              <a:t>κάρτα δικτύου.</a:t>
            </a:r>
            <a:endParaRPr lang="en-US" altLang="ko-KR" sz="1800" dirty="0" smtClean="0">
              <a:ea typeface="굴림" charset="-127"/>
            </a:endParaRPr>
          </a:p>
          <a:p>
            <a:pPr marL="4392613" indent="-265113">
              <a:lnSpc>
                <a:spcPct val="80000"/>
              </a:lnSpc>
            </a:pPr>
            <a:r>
              <a:rPr lang="el-GR" altLang="ko-KR" sz="1800" b="1" dirty="0" smtClean="0">
                <a:solidFill>
                  <a:srgbClr val="CC3300"/>
                </a:solidFill>
              </a:rPr>
              <a:t>Λειτουργικό Σύστημα:</a:t>
            </a:r>
            <a:r>
              <a:rPr lang="el-GR" altLang="ko-KR" sz="1800" dirty="0" smtClean="0"/>
              <a:t> δικτυακό λειτουργικό σύστημα ονομάζεται το λογισμικό του δικτύου και δουλεύει όπως το λειτουργικό σύστημα ενός μεμονωμένου υπολογιστή, αλλά σε επίπεδο δικτύου.</a:t>
            </a:r>
            <a:endParaRPr lang="en-US" altLang="ko-KR" sz="1800" dirty="0" smtClean="0">
              <a:ea typeface="굴림" charset="-127"/>
            </a:endParaRPr>
          </a:p>
          <a:p>
            <a:pPr marL="4572000" indent="-4572000">
              <a:lnSpc>
                <a:spcPct val="80000"/>
              </a:lnSpc>
            </a:pPr>
            <a:endParaRPr lang="en-US" altLang="ko-KR" sz="1800" dirty="0" smtClean="0">
              <a:ea typeface="굴림" charset="-127"/>
            </a:endParaRPr>
          </a:p>
          <a:p>
            <a:pPr marL="4572000" indent="-4572000">
              <a:lnSpc>
                <a:spcPct val="80000"/>
              </a:lnSpc>
            </a:pPr>
            <a:endParaRPr lang="en-US" altLang="el-GR" sz="1800" dirty="0" smtClean="0"/>
          </a:p>
        </p:txBody>
      </p:sp>
      <p:grpSp>
        <p:nvGrpSpPr>
          <p:cNvPr id="387076" name="Group 146"/>
          <p:cNvGrpSpPr>
            <a:grpSpLocks/>
          </p:cNvGrpSpPr>
          <p:nvPr/>
        </p:nvGrpSpPr>
        <p:grpSpPr bwMode="auto">
          <a:xfrm>
            <a:off x="1116013" y="1557338"/>
            <a:ext cx="2951162" cy="3717925"/>
            <a:chOff x="68" y="1706"/>
            <a:chExt cx="2041" cy="2342"/>
          </a:xfrm>
        </p:grpSpPr>
        <p:pic>
          <p:nvPicPr>
            <p:cNvPr id="387077" name="Picture 126" descr="MCj043264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 y="2659"/>
              <a:ext cx="590"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7078" name="Picture 127" descr="MCj043264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 y="2704"/>
              <a:ext cx="635"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7079" name="Line 128"/>
            <p:cNvSpPr>
              <a:spLocks noChangeShapeType="1"/>
            </p:cNvSpPr>
            <p:nvPr/>
          </p:nvSpPr>
          <p:spPr bwMode="auto">
            <a:xfrm>
              <a:off x="431" y="2432"/>
              <a:ext cx="127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87080" name="Line 130"/>
            <p:cNvSpPr>
              <a:spLocks noChangeShapeType="1"/>
            </p:cNvSpPr>
            <p:nvPr/>
          </p:nvSpPr>
          <p:spPr bwMode="auto">
            <a:xfrm>
              <a:off x="521" y="2115"/>
              <a:ext cx="0" cy="31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pic>
          <p:nvPicPr>
            <p:cNvPr id="387081" name="Picture 106" descr="MCj043161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 y="1889"/>
              <a:ext cx="40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7082" name="Line 131"/>
            <p:cNvSpPr>
              <a:spLocks noChangeShapeType="1"/>
            </p:cNvSpPr>
            <p:nvPr/>
          </p:nvSpPr>
          <p:spPr bwMode="auto">
            <a:xfrm>
              <a:off x="431" y="2432"/>
              <a:ext cx="0" cy="31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87083" name="Line 132"/>
            <p:cNvSpPr>
              <a:spLocks noChangeShapeType="1"/>
            </p:cNvSpPr>
            <p:nvPr/>
          </p:nvSpPr>
          <p:spPr bwMode="auto">
            <a:xfrm>
              <a:off x="1156" y="2432"/>
              <a:ext cx="0" cy="27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87084" name="Line 133"/>
            <p:cNvSpPr>
              <a:spLocks noChangeShapeType="1"/>
            </p:cNvSpPr>
            <p:nvPr/>
          </p:nvSpPr>
          <p:spPr bwMode="auto">
            <a:xfrm>
              <a:off x="975" y="2115"/>
              <a:ext cx="0" cy="31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pic>
          <p:nvPicPr>
            <p:cNvPr id="387085" name="Picture 125" descr="MCj0432646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1842"/>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7086" name="Line 134"/>
            <p:cNvSpPr>
              <a:spLocks noChangeShapeType="1"/>
            </p:cNvSpPr>
            <p:nvPr/>
          </p:nvSpPr>
          <p:spPr bwMode="auto">
            <a:xfrm>
              <a:off x="1701" y="2069"/>
              <a:ext cx="0" cy="36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87087" name="Line 135"/>
            <p:cNvSpPr>
              <a:spLocks noChangeShapeType="1"/>
            </p:cNvSpPr>
            <p:nvPr/>
          </p:nvSpPr>
          <p:spPr bwMode="auto">
            <a:xfrm>
              <a:off x="1565" y="2432"/>
              <a:ext cx="0" cy="40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87088" name="Line 136"/>
            <p:cNvSpPr>
              <a:spLocks noChangeShapeType="1"/>
            </p:cNvSpPr>
            <p:nvPr/>
          </p:nvSpPr>
          <p:spPr bwMode="auto">
            <a:xfrm flipV="1">
              <a:off x="1247" y="2976"/>
              <a:ext cx="318" cy="499"/>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pic>
          <p:nvPicPr>
            <p:cNvPr id="387089" name="Picture 111" descr="MCj043161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 y="2750"/>
              <a:ext cx="635"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7090" name="Picture 115" descr="MCj0431635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5" y="3385"/>
              <a:ext cx="453"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7091" name="Text Box 138"/>
            <p:cNvSpPr txBox="1">
              <a:spLocks noChangeArrowheads="1"/>
            </p:cNvSpPr>
            <p:nvPr/>
          </p:nvSpPr>
          <p:spPr bwMode="auto">
            <a:xfrm>
              <a:off x="1066" y="2251"/>
              <a:ext cx="543"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algn="r" eaLnBrk="0" fontAlgn="base" hangingPunct="0">
                <a:spcBef>
                  <a:spcPct val="0"/>
                </a:spcBef>
                <a:spcAft>
                  <a:spcPct val="0"/>
                </a:spcAft>
                <a:defRPr b="1">
                  <a:solidFill>
                    <a:schemeClr val="tx1"/>
                  </a:solidFill>
                  <a:latin typeface="Calibri" pitchFamily="34" charset="0"/>
                </a:defRPr>
              </a:lvl6pPr>
              <a:lvl7pPr marL="2971800" indent="-228600" algn="r" eaLnBrk="0" fontAlgn="base" hangingPunct="0">
                <a:spcBef>
                  <a:spcPct val="0"/>
                </a:spcBef>
                <a:spcAft>
                  <a:spcPct val="0"/>
                </a:spcAft>
                <a:defRPr b="1">
                  <a:solidFill>
                    <a:schemeClr val="tx1"/>
                  </a:solidFill>
                  <a:latin typeface="Calibri" pitchFamily="34" charset="0"/>
                </a:defRPr>
              </a:lvl7pPr>
              <a:lvl8pPr marL="3429000" indent="-228600" algn="r" eaLnBrk="0" fontAlgn="base" hangingPunct="0">
                <a:spcBef>
                  <a:spcPct val="0"/>
                </a:spcBef>
                <a:spcAft>
                  <a:spcPct val="0"/>
                </a:spcAft>
                <a:defRPr b="1">
                  <a:solidFill>
                    <a:schemeClr val="tx1"/>
                  </a:solidFill>
                  <a:latin typeface="Calibri" pitchFamily="34" charset="0"/>
                </a:defRPr>
              </a:lvl8pPr>
              <a:lvl9pPr marL="3886200" indent="-228600" algn="r" eaLnBrk="0" fontAlgn="base" hangingPunct="0">
                <a:spcBef>
                  <a:spcPct val="0"/>
                </a:spcBef>
                <a:spcAft>
                  <a:spcPct val="0"/>
                </a:spcAft>
                <a:defRPr b="1">
                  <a:solidFill>
                    <a:schemeClr val="tx1"/>
                  </a:solidFill>
                  <a:latin typeface="Calibri" pitchFamily="34" charset="0"/>
                </a:defRPr>
              </a:lvl9pPr>
            </a:lstStyle>
            <a:p>
              <a:pPr eaLnBrk="1" hangingPunct="1">
                <a:spcBef>
                  <a:spcPct val="50000"/>
                </a:spcBef>
              </a:pPr>
              <a:r>
                <a:rPr lang="el-GR" altLang="el-GR" sz="1100">
                  <a:solidFill>
                    <a:schemeClr val="tx2"/>
                  </a:solidFill>
                  <a:latin typeface="Arial" charset="0"/>
                </a:rPr>
                <a:t>κανάλι</a:t>
              </a:r>
            </a:p>
          </p:txBody>
        </p:sp>
        <p:sp>
          <p:nvSpPr>
            <p:cNvPr id="387092" name="Text Box 141"/>
            <p:cNvSpPr txBox="1">
              <a:spLocks noChangeArrowheads="1"/>
            </p:cNvSpPr>
            <p:nvPr/>
          </p:nvSpPr>
          <p:spPr bwMode="auto">
            <a:xfrm>
              <a:off x="158" y="1706"/>
              <a:ext cx="771"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algn="r" eaLnBrk="0" fontAlgn="base" hangingPunct="0">
                <a:spcBef>
                  <a:spcPct val="0"/>
                </a:spcBef>
                <a:spcAft>
                  <a:spcPct val="0"/>
                </a:spcAft>
                <a:defRPr b="1">
                  <a:solidFill>
                    <a:schemeClr val="tx1"/>
                  </a:solidFill>
                  <a:latin typeface="Calibri" pitchFamily="34" charset="0"/>
                </a:defRPr>
              </a:lvl6pPr>
              <a:lvl7pPr marL="2971800" indent="-228600" algn="r" eaLnBrk="0" fontAlgn="base" hangingPunct="0">
                <a:spcBef>
                  <a:spcPct val="0"/>
                </a:spcBef>
                <a:spcAft>
                  <a:spcPct val="0"/>
                </a:spcAft>
                <a:defRPr b="1">
                  <a:solidFill>
                    <a:schemeClr val="tx1"/>
                  </a:solidFill>
                  <a:latin typeface="Calibri" pitchFamily="34" charset="0"/>
                </a:defRPr>
              </a:lvl7pPr>
              <a:lvl8pPr marL="3429000" indent="-228600" algn="r" eaLnBrk="0" fontAlgn="base" hangingPunct="0">
                <a:spcBef>
                  <a:spcPct val="0"/>
                </a:spcBef>
                <a:spcAft>
                  <a:spcPct val="0"/>
                </a:spcAft>
                <a:defRPr b="1">
                  <a:solidFill>
                    <a:schemeClr val="tx1"/>
                  </a:solidFill>
                  <a:latin typeface="Calibri" pitchFamily="34" charset="0"/>
                </a:defRPr>
              </a:lvl8pPr>
              <a:lvl9pPr marL="3886200" indent="-228600" algn="r" eaLnBrk="0" fontAlgn="base" hangingPunct="0">
                <a:spcBef>
                  <a:spcPct val="0"/>
                </a:spcBef>
                <a:spcAft>
                  <a:spcPct val="0"/>
                </a:spcAft>
                <a:defRPr b="1">
                  <a:solidFill>
                    <a:schemeClr val="tx1"/>
                  </a:solidFill>
                  <a:latin typeface="Calibri" pitchFamily="34" charset="0"/>
                </a:defRPr>
              </a:lvl9pPr>
            </a:lstStyle>
            <a:p>
              <a:pPr eaLnBrk="1" hangingPunct="1">
                <a:spcBef>
                  <a:spcPct val="50000"/>
                </a:spcBef>
              </a:pPr>
              <a:r>
                <a:rPr lang="el-GR" altLang="el-GR" sz="1100">
                  <a:effectLst>
                    <a:outerShdw blurRad="38100" dist="38100" dir="2700000" algn="tl">
                      <a:srgbClr val="FFFFFF"/>
                    </a:outerShdw>
                  </a:effectLst>
                  <a:latin typeface="Arial" charset="0"/>
                </a:rPr>
                <a:t>διακομιστής</a:t>
              </a:r>
            </a:p>
          </p:txBody>
        </p:sp>
        <p:pic>
          <p:nvPicPr>
            <p:cNvPr id="387093" name="Picture 120" descr="MCj0432646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5" y="1842"/>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7094" name="Text Box 142"/>
            <p:cNvSpPr txBox="1">
              <a:spLocks noChangeArrowheads="1"/>
            </p:cNvSpPr>
            <p:nvPr/>
          </p:nvSpPr>
          <p:spPr bwMode="auto">
            <a:xfrm>
              <a:off x="703" y="3702"/>
              <a:ext cx="117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algn="r" eaLnBrk="0" fontAlgn="base" hangingPunct="0">
                <a:spcBef>
                  <a:spcPct val="0"/>
                </a:spcBef>
                <a:spcAft>
                  <a:spcPct val="0"/>
                </a:spcAft>
                <a:defRPr b="1">
                  <a:solidFill>
                    <a:schemeClr val="tx1"/>
                  </a:solidFill>
                  <a:latin typeface="Calibri" pitchFamily="34" charset="0"/>
                </a:defRPr>
              </a:lvl6pPr>
              <a:lvl7pPr marL="2971800" indent="-228600" algn="r" eaLnBrk="0" fontAlgn="base" hangingPunct="0">
                <a:spcBef>
                  <a:spcPct val="0"/>
                </a:spcBef>
                <a:spcAft>
                  <a:spcPct val="0"/>
                </a:spcAft>
                <a:defRPr b="1">
                  <a:solidFill>
                    <a:schemeClr val="tx1"/>
                  </a:solidFill>
                  <a:latin typeface="Calibri" pitchFamily="34" charset="0"/>
                </a:defRPr>
              </a:lvl7pPr>
              <a:lvl8pPr marL="3429000" indent="-228600" algn="r" eaLnBrk="0" fontAlgn="base" hangingPunct="0">
                <a:spcBef>
                  <a:spcPct val="0"/>
                </a:spcBef>
                <a:spcAft>
                  <a:spcPct val="0"/>
                </a:spcAft>
                <a:defRPr b="1">
                  <a:solidFill>
                    <a:schemeClr val="tx1"/>
                  </a:solidFill>
                  <a:latin typeface="Calibri" pitchFamily="34" charset="0"/>
                </a:defRPr>
              </a:lvl8pPr>
              <a:lvl9pPr marL="3886200" indent="-228600" algn="r" eaLnBrk="0" fontAlgn="base" hangingPunct="0">
                <a:spcBef>
                  <a:spcPct val="0"/>
                </a:spcBef>
                <a:spcAft>
                  <a:spcPct val="0"/>
                </a:spcAft>
                <a:defRPr b="1">
                  <a:solidFill>
                    <a:schemeClr val="tx1"/>
                  </a:solidFill>
                  <a:latin typeface="Calibri" pitchFamily="34" charset="0"/>
                </a:defRPr>
              </a:lvl9pPr>
            </a:lstStyle>
            <a:p>
              <a:pPr algn="l" eaLnBrk="1" hangingPunct="1">
                <a:spcBef>
                  <a:spcPct val="50000"/>
                </a:spcBef>
              </a:pPr>
              <a:r>
                <a:rPr lang="el-GR" altLang="el-GR" sz="1000" b="0">
                  <a:latin typeface="Arial" charset="0"/>
                </a:rPr>
                <a:t>Πόρος που μοιράζεται μεταξύ των πελατών του δικτύου.</a:t>
              </a:r>
            </a:p>
          </p:txBody>
        </p:sp>
        <p:sp>
          <p:nvSpPr>
            <p:cNvPr id="387095" name="Text Box 143"/>
            <p:cNvSpPr txBox="1">
              <a:spLocks noChangeArrowheads="1"/>
            </p:cNvSpPr>
            <p:nvPr/>
          </p:nvSpPr>
          <p:spPr bwMode="auto">
            <a:xfrm>
              <a:off x="1474" y="3475"/>
              <a:ext cx="635" cy="141"/>
            </a:xfrm>
            <a:prstGeom prst="rect">
              <a:avLst/>
            </a:prstGeom>
            <a:noFill/>
            <a:ln w="9525" cap="rnd">
              <a:solidFill>
                <a:srgbClr val="000066"/>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0" tIns="0">
              <a:spAutoFit/>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algn="r" eaLnBrk="0" fontAlgn="base" hangingPunct="0">
                <a:spcBef>
                  <a:spcPct val="0"/>
                </a:spcBef>
                <a:spcAft>
                  <a:spcPct val="0"/>
                </a:spcAft>
                <a:defRPr b="1">
                  <a:solidFill>
                    <a:schemeClr val="tx1"/>
                  </a:solidFill>
                  <a:latin typeface="Calibri" pitchFamily="34" charset="0"/>
                </a:defRPr>
              </a:lvl6pPr>
              <a:lvl7pPr marL="2971800" indent="-228600" algn="r" eaLnBrk="0" fontAlgn="base" hangingPunct="0">
                <a:spcBef>
                  <a:spcPct val="0"/>
                </a:spcBef>
                <a:spcAft>
                  <a:spcPct val="0"/>
                </a:spcAft>
                <a:defRPr b="1">
                  <a:solidFill>
                    <a:schemeClr val="tx1"/>
                  </a:solidFill>
                  <a:latin typeface="Calibri" pitchFamily="34" charset="0"/>
                </a:defRPr>
              </a:lvl7pPr>
              <a:lvl8pPr marL="3429000" indent="-228600" algn="r" eaLnBrk="0" fontAlgn="base" hangingPunct="0">
                <a:spcBef>
                  <a:spcPct val="0"/>
                </a:spcBef>
                <a:spcAft>
                  <a:spcPct val="0"/>
                </a:spcAft>
                <a:defRPr b="1">
                  <a:solidFill>
                    <a:schemeClr val="tx1"/>
                  </a:solidFill>
                  <a:latin typeface="Calibri" pitchFamily="34" charset="0"/>
                </a:defRPr>
              </a:lvl8pPr>
              <a:lvl9pPr marL="3886200" indent="-228600" algn="r" eaLnBrk="0" fontAlgn="base" hangingPunct="0">
                <a:spcBef>
                  <a:spcPct val="0"/>
                </a:spcBef>
                <a:spcAft>
                  <a:spcPct val="0"/>
                </a:spcAft>
                <a:defRPr b="1">
                  <a:solidFill>
                    <a:schemeClr val="tx1"/>
                  </a:solidFill>
                  <a:latin typeface="Calibri" pitchFamily="34" charset="0"/>
                </a:defRPr>
              </a:lvl9pPr>
            </a:lstStyle>
            <a:p>
              <a:pPr algn="ctr" eaLnBrk="1" hangingPunct="1">
                <a:spcBef>
                  <a:spcPct val="50000"/>
                </a:spcBef>
              </a:pPr>
              <a:r>
                <a:rPr lang="el-GR" altLang="el-GR" sz="1100">
                  <a:effectLst>
                    <a:outerShdw blurRad="38100" dist="38100" dir="2700000" algn="tl">
                      <a:srgbClr val="FFFFFF"/>
                    </a:outerShdw>
                  </a:effectLst>
                  <a:latin typeface="Arial" charset="0"/>
                </a:rPr>
                <a:t>εκτυπωτής</a:t>
              </a:r>
            </a:p>
          </p:txBody>
        </p:sp>
        <p:sp>
          <p:nvSpPr>
            <p:cNvPr id="387096" name="Line 144"/>
            <p:cNvSpPr>
              <a:spLocks noChangeShapeType="1"/>
            </p:cNvSpPr>
            <p:nvPr/>
          </p:nvSpPr>
          <p:spPr bwMode="auto">
            <a:xfrm flipH="1">
              <a:off x="1383" y="3612"/>
              <a:ext cx="91" cy="136"/>
            </a:xfrm>
            <a:prstGeom prst="line">
              <a:avLst/>
            </a:prstGeom>
            <a:noFill/>
            <a:ln w="19050" cap="rnd">
              <a:solidFill>
                <a:srgbClr val="000066"/>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87097" name="Text Box 145"/>
            <p:cNvSpPr txBox="1">
              <a:spLocks noChangeArrowheads="1"/>
            </p:cNvSpPr>
            <p:nvPr/>
          </p:nvSpPr>
          <p:spPr bwMode="auto">
            <a:xfrm>
              <a:off x="975" y="1706"/>
              <a:ext cx="63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alibri" pitchFamily="34" charset="0"/>
                </a:defRPr>
              </a:lvl1pPr>
              <a:lvl2pPr marL="742950" indent="-285750" eaLnBrk="0" hangingPunct="0">
                <a:defRPr b="1">
                  <a:solidFill>
                    <a:schemeClr val="tx1"/>
                  </a:solidFill>
                  <a:latin typeface="Calibri" pitchFamily="34" charset="0"/>
                </a:defRPr>
              </a:lvl2pPr>
              <a:lvl3pPr marL="1143000" indent="-228600" eaLnBrk="0" hangingPunct="0">
                <a:defRPr b="1">
                  <a:solidFill>
                    <a:schemeClr val="tx1"/>
                  </a:solidFill>
                  <a:latin typeface="Calibri" pitchFamily="34" charset="0"/>
                </a:defRPr>
              </a:lvl3pPr>
              <a:lvl4pPr marL="1600200" indent="-228600" eaLnBrk="0" hangingPunct="0">
                <a:defRPr b="1">
                  <a:solidFill>
                    <a:schemeClr val="tx1"/>
                  </a:solidFill>
                  <a:latin typeface="Calibri" pitchFamily="34" charset="0"/>
                </a:defRPr>
              </a:lvl4pPr>
              <a:lvl5pPr marL="2057400" indent="-228600" eaLnBrk="0" hangingPunct="0">
                <a:defRPr b="1">
                  <a:solidFill>
                    <a:schemeClr val="tx1"/>
                  </a:solidFill>
                  <a:latin typeface="Calibri" pitchFamily="34" charset="0"/>
                </a:defRPr>
              </a:lvl5pPr>
              <a:lvl6pPr marL="2514600" indent="-228600" algn="r" eaLnBrk="0" fontAlgn="base" hangingPunct="0">
                <a:spcBef>
                  <a:spcPct val="0"/>
                </a:spcBef>
                <a:spcAft>
                  <a:spcPct val="0"/>
                </a:spcAft>
                <a:defRPr b="1">
                  <a:solidFill>
                    <a:schemeClr val="tx1"/>
                  </a:solidFill>
                  <a:latin typeface="Calibri" pitchFamily="34" charset="0"/>
                </a:defRPr>
              </a:lvl6pPr>
              <a:lvl7pPr marL="2971800" indent="-228600" algn="r" eaLnBrk="0" fontAlgn="base" hangingPunct="0">
                <a:spcBef>
                  <a:spcPct val="0"/>
                </a:spcBef>
                <a:spcAft>
                  <a:spcPct val="0"/>
                </a:spcAft>
                <a:defRPr b="1">
                  <a:solidFill>
                    <a:schemeClr val="tx1"/>
                  </a:solidFill>
                  <a:latin typeface="Calibri" pitchFamily="34" charset="0"/>
                </a:defRPr>
              </a:lvl7pPr>
              <a:lvl8pPr marL="3429000" indent="-228600" algn="r" eaLnBrk="0" fontAlgn="base" hangingPunct="0">
                <a:spcBef>
                  <a:spcPct val="0"/>
                </a:spcBef>
                <a:spcAft>
                  <a:spcPct val="0"/>
                </a:spcAft>
                <a:defRPr b="1">
                  <a:solidFill>
                    <a:schemeClr val="tx1"/>
                  </a:solidFill>
                  <a:latin typeface="Calibri" pitchFamily="34" charset="0"/>
                </a:defRPr>
              </a:lvl8pPr>
              <a:lvl9pPr marL="3886200" indent="-228600" algn="r" eaLnBrk="0" fontAlgn="base" hangingPunct="0">
                <a:spcBef>
                  <a:spcPct val="0"/>
                </a:spcBef>
                <a:spcAft>
                  <a:spcPct val="0"/>
                </a:spcAft>
                <a:defRPr b="1">
                  <a:solidFill>
                    <a:schemeClr val="tx1"/>
                  </a:solidFill>
                  <a:latin typeface="Calibri" pitchFamily="34" charset="0"/>
                </a:defRPr>
              </a:lvl9pPr>
            </a:lstStyle>
            <a:p>
              <a:pPr algn="l" eaLnBrk="1" hangingPunct="1">
                <a:spcBef>
                  <a:spcPct val="50000"/>
                </a:spcBef>
              </a:pPr>
              <a:r>
                <a:rPr lang="el-GR" altLang="el-GR" sz="1100">
                  <a:effectLst>
                    <a:outerShdw blurRad="38100" dist="38100" dir="2700000" algn="tl">
                      <a:srgbClr val="FFFFFF"/>
                    </a:outerShdw>
                  </a:effectLst>
                  <a:latin typeface="Arial" charset="0"/>
                </a:rPr>
                <a:t>πελάτης</a:t>
              </a:r>
            </a:p>
          </p:txBody>
        </p:sp>
      </p:grpSp>
      <p:sp>
        <p:nvSpPr>
          <p:cNvPr id="26"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19</a:t>
            </a:fld>
            <a:endParaRPr lang="el-GR" dirty="0"/>
          </a:p>
        </p:txBody>
      </p:sp>
    </p:spTree>
    <p:extLst>
      <p:ext uri="{BB962C8B-B14F-4D97-AF65-F5344CB8AC3E}">
        <p14:creationId xmlns:p14="http://schemas.microsoft.com/office/powerpoint/2010/main" val="3464786540"/>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Άδειες Χρήσης</a:t>
            </a:r>
          </a:p>
        </p:txBody>
      </p:sp>
      <p:sp>
        <p:nvSpPr>
          <p:cNvPr id="3" name="Θέση περιεχομένου 2"/>
          <p:cNvSpPr>
            <a:spLocks noGrp="1"/>
          </p:cNvSpPr>
          <p:nvPr>
            <p:ph idx="1"/>
          </p:nvPr>
        </p:nvSpPr>
        <p:spPr/>
        <p:txBody>
          <a:bodyPr/>
          <a:lstStyle/>
          <a:p>
            <a:r>
              <a:rPr lang="el-GR" sz="2800" dirty="0"/>
              <a:t>Το παρόν εκπαιδευτικό υλικό υπόκειται σε</a:t>
            </a:r>
            <a:r>
              <a:rPr lang="en-US" sz="2800" dirty="0"/>
              <a:t> </a:t>
            </a:r>
            <a:r>
              <a:rPr lang="el-GR" sz="2800" dirty="0"/>
              <a:t>άδειες χρήσης </a:t>
            </a:r>
            <a:r>
              <a:rPr lang="en-US" sz="2800" dirty="0"/>
              <a:t>Creative Commons. </a:t>
            </a:r>
          </a:p>
          <a:p>
            <a:r>
              <a:rPr lang="el-GR" sz="2800" dirty="0"/>
              <a:t>Για εκπαιδευτικό υλικό, όπως εικόνες, που υπόκειται σε άλλου τύπου άδειας χρήσης, η άδεια χρήσης αναφέρεται ρητώς. </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2</a:t>
            </a:fld>
            <a:endParaRPr lang="el-GR"/>
          </a:p>
        </p:txBody>
      </p:sp>
      <p:pic>
        <p:nvPicPr>
          <p:cNvPr id="5" name="7 - Εικόνα" descr="Λογότυπο για Άδειες χρήσης Creative Commons BY-NC-ND"/>
          <p:cNvPicPr>
            <a:picLocks noChangeAspect="1"/>
          </p:cNvPicPr>
          <p:nvPr/>
        </p:nvPicPr>
        <p:blipFill>
          <a:blip r:embed="rId2" cstate="print"/>
          <a:stretch>
            <a:fillRect/>
          </a:stretch>
        </p:blipFill>
        <p:spPr>
          <a:xfrm>
            <a:off x="3782403" y="5035847"/>
            <a:ext cx="1581685" cy="553393"/>
          </a:xfrm>
          <a:prstGeom prst="rect">
            <a:avLst/>
          </a:prstGeom>
        </p:spPr>
      </p:pic>
    </p:spTree>
    <p:extLst>
      <p:ext uri="{BB962C8B-B14F-4D97-AF65-F5344CB8AC3E}">
        <p14:creationId xmlns:p14="http://schemas.microsoft.com/office/powerpoint/2010/main" val="922867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idx="4294967295"/>
          </p:nvPr>
        </p:nvSpPr>
        <p:spPr/>
        <p:txBody>
          <a:bodyPr>
            <a:normAutofit/>
          </a:bodyPr>
          <a:lstStyle/>
          <a:p>
            <a:r>
              <a:rPr lang="el-GR" altLang="el-GR" sz="3600" dirty="0" smtClean="0"/>
              <a:t>Χωροταξική κατηγοριοποίηση δικτύων</a:t>
            </a:r>
            <a:endParaRPr lang="en-US" altLang="el-GR" sz="3600" dirty="0" smtClean="0"/>
          </a:p>
        </p:txBody>
      </p:sp>
      <p:sp>
        <p:nvSpPr>
          <p:cNvPr id="388099" name="Rectangle 3"/>
          <p:cNvSpPr>
            <a:spLocks noGrp="1" noChangeArrowheads="1"/>
          </p:cNvSpPr>
          <p:nvPr>
            <p:ph type="body" idx="4294967295"/>
          </p:nvPr>
        </p:nvSpPr>
        <p:spPr/>
        <p:txBody>
          <a:bodyPr/>
          <a:lstStyle/>
          <a:p>
            <a:pPr>
              <a:lnSpc>
                <a:spcPct val="80000"/>
              </a:lnSpc>
              <a:buFont typeface="Wingdings" pitchFamily="2" charset="2"/>
              <a:buNone/>
            </a:pPr>
            <a:r>
              <a:rPr lang="el-GR" altLang="el-GR" sz="1600" smtClean="0"/>
              <a:t>Ανάλογα με την έκταση που καταλαμβάνουν τα δίκτυα, χωρίζονται σε:</a:t>
            </a:r>
          </a:p>
          <a:p>
            <a:pPr>
              <a:lnSpc>
                <a:spcPct val="80000"/>
              </a:lnSpc>
            </a:pPr>
            <a:r>
              <a:rPr lang="el-GR" altLang="ko-KR" sz="1600" b="1" smtClean="0">
                <a:solidFill>
                  <a:srgbClr val="CC3300"/>
                </a:solidFill>
              </a:rPr>
              <a:t>Τοπικό Δίκτυο (</a:t>
            </a:r>
            <a:r>
              <a:rPr lang="en-US" altLang="ko-KR" sz="1600" b="1" smtClean="0">
                <a:solidFill>
                  <a:srgbClr val="CC3300"/>
                </a:solidFill>
                <a:ea typeface="굴림" charset="-127"/>
              </a:rPr>
              <a:t>Local Area Network – LAN):</a:t>
            </a:r>
            <a:r>
              <a:rPr lang="el-GR" altLang="ko-KR" sz="1600" smtClean="0"/>
              <a:t> </a:t>
            </a:r>
            <a:r>
              <a:rPr lang="el-GR" altLang="el-GR" sz="1600" smtClean="0"/>
              <a:t>καταλαμβάνει μικρή έκταση και όλοι οι υπολογιστές του βρίσκονται μέσα σε ένα συγκεκριμένο χώρο όπως δωμάτιο, κτίριο ή συγκρότημα κτιρίων. Απαραιτήτως όλοι οι υπολογιστές του είναι εφοδιασμένοι με μια κάρτα δικτύου για να μπορούν να συνδεθούν με τον διακομιστή μέσω καλωδίου είτε ασύρματα. Συνήθως ένα τέτοιο δίκτυο αποτελείται από έναν κεντρικό ισχυρό υπολογιστή που λειτουργεί σαν διακομιστής των διαφόρων τερματικών του δικτύου. Οι υπολογιστές και τα περιφερειακά που είναι συνδεδεμένα στο τοπικό δίκτυο καλούνται κόμβοι του δικτύου.</a:t>
            </a:r>
            <a:endParaRPr lang="el-GR" altLang="ko-KR" sz="1600" smtClean="0"/>
          </a:p>
          <a:p>
            <a:pPr>
              <a:lnSpc>
                <a:spcPct val="80000"/>
              </a:lnSpc>
            </a:pPr>
            <a:r>
              <a:rPr lang="el-GR" altLang="ko-KR" sz="1600" b="1" smtClean="0">
                <a:solidFill>
                  <a:srgbClr val="CC3300"/>
                </a:solidFill>
              </a:rPr>
              <a:t>Μητροπολιτικό Δίκτυό: </a:t>
            </a:r>
            <a:r>
              <a:rPr lang="el-GR" altLang="ko-KR" sz="1600" smtClean="0"/>
              <a:t>είναι ένα εκτεταμένο τοπικό δίκτυο το οποίο μπορεί να καλύπτει μία ολόκληρη πόλη. Πολλά Μητροπολιτικά Δίκτυα καλύπτουν μία περιοχή μεγέθους μίας πόλης, αν και υπάρχουν περιπτώσεις όπου Μητροπολιτικά Δίκτυα καλύπτουν πιο μικρές περιοχές, όπως ομάδες κτιρίων. Ουσιαστικά ένα μητροπολιτικό δίκτυο συνδέει τοπικά δίκτυα χρησιμοποιώντας τεχνολογίες υψηλής ταχύτητας μεταφοράς, ενώ συνήθως παρέχει συνδέσεις σε Ευρείας Περιοχής Δίκτυα. .</a:t>
            </a:r>
          </a:p>
          <a:p>
            <a:pPr>
              <a:lnSpc>
                <a:spcPct val="80000"/>
              </a:lnSpc>
            </a:pPr>
            <a:r>
              <a:rPr lang="el-GR" altLang="ko-KR" sz="1600" b="1" smtClean="0">
                <a:solidFill>
                  <a:srgbClr val="CC3300"/>
                </a:solidFill>
              </a:rPr>
              <a:t>Ευρείας Περιοχής Δίκτυο: </a:t>
            </a:r>
            <a:r>
              <a:rPr lang="el-GR" altLang="ko-KR" sz="1600" smtClean="0"/>
              <a:t>επεκτείνεται σε μεγάλες γεωγραφικές περιοχές που αποτελούνται από διάφορες χώρες ή ακόμα και ηπείρους. Χρησιμοποιεί διάφορες συσκευές, όπως είναι οι δορυφόροι, ακόμα και κάποια υπάρχοντα τηλεφωνικά δίκτυα. Αποτελείται από μια σειρά διασυνδεδεμένων τοπικών δικτύων (LAN). Το πιο γνωστό δίκτυο ευρείας περιοχής δίκτυο είναι το Internet</a:t>
            </a:r>
            <a:endParaRPr lang="en-US" altLang="el-GR" sz="1600" smtClean="0"/>
          </a:p>
        </p:txBody>
      </p:sp>
      <p:sp>
        <p:nvSpPr>
          <p:cNvPr id="4"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20</a:t>
            </a:fld>
            <a:endParaRPr lang="el-GR" dirty="0"/>
          </a:p>
        </p:txBody>
      </p:sp>
    </p:spTree>
    <p:extLst>
      <p:ext uri="{BB962C8B-B14F-4D97-AF65-F5344CB8AC3E}">
        <p14:creationId xmlns:p14="http://schemas.microsoft.com/office/powerpoint/2010/main" val="3538408138"/>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idx="4294967295"/>
          </p:nvPr>
        </p:nvSpPr>
        <p:spPr/>
        <p:txBody>
          <a:bodyPr/>
          <a:lstStyle/>
          <a:p>
            <a:r>
              <a:rPr lang="el-GR" altLang="el-GR" dirty="0" smtClean="0"/>
              <a:t>Διαδίκτυο</a:t>
            </a:r>
            <a:r>
              <a:rPr lang="en-US" altLang="el-GR" dirty="0" smtClean="0"/>
              <a:t> - Internet</a:t>
            </a:r>
          </a:p>
        </p:txBody>
      </p:sp>
      <p:sp>
        <p:nvSpPr>
          <p:cNvPr id="389123" name="Rectangle 3"/>
          <p:cNvSpPr>
            <a:spLocks noGrp="1" noChangeArrowheads="1"/>
          </p:cNvSpPr>
          <p:nvPr>
            <p:ph type="body" idx="4294967295"/>
          </p:nvPr>
        </p:nvSpPr>
        <p:spPr/>
        <p:txBody>
          <a:bodyPr/>
          <a:lstStyle/>
          <a:p>
            <a:pPr>
              <a:lnSpc>
                <a:spcPct val="80000"/>
              </a:lnSpc>
              <a:buFont typeface="Wingdings" pitchFamily="2" charset="2"/>
              <a:buNone/>
            </a:pPr>
            <a:r>
              <a:rPr lang="el-GR" altLang="el-GR" sz="2000" smtClean="0"/>
              <a:t>Το Internet είναι ένα διαδίκτυο το οποίο ενώνει εκατομμύρια υπολογιστές σ' όλο τον κόσμο. </a:t>
            </a:r>
            <a:endParaRPr lang="en-US" altLang="el-GR" sz="2000" smtClean="0"/>
          </a:p>
          <a:p>
            <a:pPr>
              <a:lnSpc>
                <a:spcPct val="80000"/>
              </a:lnSpc>
              <a:buFont typeface="Wingdings" pitchFamily="2" charset="2"/>
              <a:buNone/>
            </a:pPr>
            <a:r>
              <a:rPr lang="el-GR" altLang="el-GR" sz="2000" smtClean="0"/>
              <a:t>Μια εταιρία η οποία διαθέτει την κατάλληλη υποδομή και μπορεί να μας προσφέρει τις κατάλληλες υπηρεσίες για να συνδεθούμε στο Internet, ονομάζεται Παροχέας Υπηρεσιών Internet (ISP = Internet Services Provider). Τέτοιες εταιρίες υπάρχουν αρκετές σήμερα στην Ελλάδα.</a:t>
            </a:r>
          </a:p>
          <a:p>
            <a:pPr>
              <a:lnSpc>
                <a:spcPct val="80000"/>
              </a:lnSpc>
              <a:buFont typeface="Wingdings" pitchFamily="2" charset="2"/>
              <a:buNone/>
            </a:pPr>
            <a:r>
              <a:rPr lang="el-GR" altLang="el-GR" sz="2000" smtClean="0"/>
              <a:t>Η IP διεύθυνση είναι η μοναδική διεύθυνση με την οποία κάθε υπολογιστής είναι συνδεδεμένος στο Διαδίκτυο. Η IP  διεύθυνση συντελεί στην αναγνώριση του συγκεκριμένου υπολογιστή από  ο από τους άλλους υπολογιστές. </a:t>
            </a:r>
          </a:p>
          <a:p>
            <a:pPr>
              <a:lnSpc>
                <a:spcPct val="80000"/>
              </a:lnSpc>
              <a:buFont typeface="Wingdings" pitchFamily="2" charset="2"/>
              <a:buNone/>
            </a:pPr>
            <a:r>
              <a:rPr lang="el-GR" altLang="el-GR" sz="2000" smtClean="0"/>
              <a:t>H IP διεύθυνση έχει σήμερα την μορφή ενός 32 bit αριθμού για παράδειγμα 62.103.149.33. Οι υπολογιστές που έχουν μόνιμη σύνδεση στο Διαδίκτυο έχουν και σταθερή διεύθυνση (στατική IP).</a:t>
            </a:r>
          </a:p>
          <a:p>
            <a:pPr>
              <a:lnSpc>
                <a:spcPct val="80000"/>
              </a:lnSpc>
              <a:buFont typeface="Wingdings" pitchFamily="2" charset="2"/>
              <a:buNone/>
            </a:pPr>
            <a:endParaRPr lang="en-US" altLang="el-GR" sz="2000" smtClean="0"/>
          </a:p>
        </p:txBody>
      </p:sp>
      <p:sp>
        <p:nvSpPr>
          <p:cNvPr id="4"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21</a:t>
            </a:fld>
            <a:endParaRPr lang="el-GR" dirty="0"/>
          </a:p>
        </p:txBody>
      </p:sp>
    </p:spTree>
    <p:extLst>
      <p:ext uri="{BB962C8B-B14F-4D97-AF65-F5344CB8AC3E}">
        <p14:creationId xmlns:p14="http://schemas.microsoft.com/office/powerpoint/2010/main" val="2107878165"/>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Επικοινωνία στο διαδίκτυο</a:t>
            </a:r>
            <a:endParaRPr lang="el-GR" dirty="0"/>
          </a:p>
        </p:txBody>
      </p:sp>
      <p:sp>
        <p:nvSpPr>
          <p:cNvPr id="3" name="Content Placeholder 2"/>
          <p:cNvSpPr>
            <a:spLocks noGrp="1"/>
          </p:cNvSpPr>
          <p:nvPr>
            <p:ph idx="1"/>
          </p:nvPr>
        </p:nvSpPr>
        <p:spPr/>
        <p:txBody>
          <a:bodyPr/>
          <a:lstStyle/>
          <a:p>
            <a:r>
              <a:rPr lang="el-GR" dirty="0" smtClean="0"/>
              <a:t>Υπολογιστές αντιστοιχούν σε </a:t>
            </a:r>
            <a:r>
              <a:rPr lang="en-US" dirty="0" smtClean="0"/>
              <a:t>IP </a:t>
            </a:r>
            <a:r>
              <a:rPr lang="el-GR" dirty="0" smtClean="0"/>
              <a:t>διευθύνσεις</a:t>
            </a:r>
          </a:p>
          <a:p>
            <a:r>
              <a:rPr lang="el-GR" dirty="0" smtClean="0"/>
              <a:t>Ανοίγουν κανάλια επικοινωνίας ανάμεσα σε υπολογιστές</a:t>
            </a:r>
            <a:endParaRPr lang="el-GR" dirty="0"/>
          </a:p>
        </p:txBody>
      </p:sp>
      <p:sp>
        <p:nvSpPr>
          <p:cNvPr id="4" name="Slide Number Placeholder 3"/>
          <p:cNvSpPr>
            <a:spLocks noGrp="1"/>
          </p:cNvSpPr>
          <p:nvPr>
            <p:ph type="sldNum" sz="quarter" idx="12"/>
          </p:nvPr>
        </p:nvSpPr>
        <p:spPr/>
        <p:txBody>
          <a:bodyPr/>
          <a:lstStyle/>
          <a:p>
            <a:fld id="{140365ED-FD8C-4697-988C-39E77CBFEA0E}" type="slidenum">
              <a:rPr lang="el-GR" smtClean="0"/>
              <a:t>22</a:t>
            </a:fld>
            <a:endParaRPr lang="el-GR"/>
          </a:p>
        </p:txBody>
      </p:sp>
    </p:spTree>
    <p:extLst>
      <p:ext uri="{BB962C8B-B14F-4D97-AF65-F5344CB8AC3E}">
        <p14:creationId xmlns:p14="http://schemas.microsoft.com/office/powerpoint/2010/main" val="3672233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Οδηγίες (</a:t>
            </a:r>
            <a:r>
              <a:rPr lang="en-US" dirty="0"/>
              <a:t>1</a:t>
            </a:r>
            <a:r>
              <a:rPr lang="el-GR" dirty="0"/>
              <a:t> από 4)</a:t>
            </a:r>
          </a:p>
        </p:txBody>
      </p:sp>
      <p:sp>
        <p:nvSpPr>
          <p:cNvPr id="6" name="Θέση περιεχομένου 5"/>
          <p:cNvSpPr>
            <a:spLocks noGrp="1"/>
          </p:cNvSpPr>
          <p:nvPr>
            <p:ph sz="half" idx="1"/>
          </p:nvPr>
        </p:nvSpPr>
        <p:spPr/>
        <p:txBody>
          <a:bodyPr/>
          <a:lstStyle/>
          <a:p>
            <a:r>
              <a:rPr lang="el-GR" sz="2400" dirty="0"/>
              <a:t>Το πρότυπο παρουσίασης (</a:t>
            </a:r>
            <a:r>
              <a:rPr lang="en-US" sz="2400" dirty="0"/>
              <a:t>template</a:t>
            </a:r>
            <a:r>
              <a:rPr lang="el-GR" sz="2400" dirty="0"/>
              <a:t>)</a:t>
            </a:r>
            <a:r>
              <a:rPr lang="en-US" sz="2400" dirty="0"/>
              <a:t> </a:t>
            </a:r>
            <a:r>
              <a:rPr lang="el-GR" sz="2400" dirty="0"/>
              <a:t>περιέχει συγκεκριμένες διατάξεις διαφανειών. Προτιμήστε μια από τις 9 προκαθορισμένες διατάξεις.</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23</a:t>
            </a:fld>
            <a:endParaRPr lang="el-GR" dirty="0"/>
          </a:p>
        </p:txBody>
      </p:sp>
      <p:pic>
        <p:nvPicPr>
          <p:cNvPr id="10" name="Θέση περιεχομένου 5" descr="Εικόνα με τις 9 διαφορετικές διατάξεις διαφανειών.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09864" y="2348880"/>
            <a:ext cx="4038600" cy="2813329"/>
          </a:xfrm>
          <a:prstGeom prst="rect">
            <a:avLst/>
          </a:prstGeom>
          <a:ln>
            <a:solidFill>
              <a:schemeClr val="tx1">
                <a:lumMod val="75000"/>
                <a:lumOff val="2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56829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Οδηγίες </a:t>
            </a:r>
            <a:r>
              <a:rPr lang="el-GR" dirty="0" smtClean="0"/>
              <a:t>(2 </a:t>
            </a:r>
            <a:r>
              <a:rPr lang="el-GR" dirty="0"/>
              <a:t>από 4)</a:t>
            </a:r>
          </a:p>
        </p:txBody>
      </p:sp>
      <p:sp>
        <p:nvSpPr>
          <p:cNvPr id="3" name="Θέση περιεχομένου 2"/>
          <p:cNvSpPr>
            <a:spLocks noGrp="1"/>
          </p:cNvSpPr>
          <p:nvPr>
            <p:ph idx="1"/>
          </p:nvPr>
        </p:nvSpPr>
        <p:spPr/>
        <p:txBody>
          <a:bodyPr>
            <a:normAutofit fontScale="70000" lnSpcReduction="20000"/>
          </a:bodyPr>
          <a:lstStyle/>
          <a:p>
            <a:pPr marL="514350" indent="-514350">
              <a:buFont typeface="+mj-lt"/>
              <a:buAutoNum type="arabicPeriod" startAt="2"/>
            </a:pPr>
            <a:r>
              <a:rPr lang="el-GR" sz="3400" dirty="0"/>
              <a:t>Κάθε διαφάνεια πρέπει να έχει τίτλο που να είναι μοναδικός.</a:t>
            </a:r>
          </a:p>
          <a:p>
            <a:pPr marL="514350" indent="-514350">
              <a:buFont typeface="+mj-lt"/>
              <a:buAutoNum type="arabicPeriod" startAt="2"/>
            </a:pPr>
            <a:r>
              <a:rPr lang="el-GR" sz="3400" dirty="0"/>
              <a:t>Ο τίτλος διαφάνειας είναι </a:t>
            </a:r>
            <a:r>
              <a:rPr lang="en-US" sz="3400" b="1" dirty="0"/>
              <a:t>bold</a:t>
            </a:r>
            <a:r>
              <a:rPr lang="en-US" sz="3400" dirty="0"/>
              <a:t> </a:t>
            </a:r>
            <a:r>
              <a:rPr lang="el-GR" sz="3400" dirty="0"/>
              <a:t>44</a:t>
            </a:r>
            <a:r>
              <a:rPr lang="en-US" sz="3400" dirty="0" err="1"/>
              <a:t>pt</a:t>
            </a:r>
            <a:r>
              <a:rPr lang="en-US" sz="3400" dirty="0"/>
              <a:t> </a:t>
            </a:r>
            <a:r>
              <a:rPr lang="el-GR" sz="3400" dirty="0"/>
              <a:t>και δεν πρέπει να ξεπερνάει τις 2 γραμμές. (Στις 2 γραμμές το μέγεθος γραμματοσειράς προσαρμόζεται αυτόματα από το πρόγραμμα σε </a:t>
            </a:r>
            <a:r>
              <a:rPr lang="en-US" sz="3400" dirty="0"/>
              <a:t>40pt).</a:t>
            </a:r>
          </a:p>
          <a:p>
            <a:pPr marL="514350" indent="-514350">
              <a:buFont typeface="+mj-lt"/>
              <a:buAutoNum type="arabicPeriod" startAt="2"/>
            </a:pPr>
            <a:r>
              <a:rPr lang="el-GR" sz="3400" dirty="0"/>
              <a:t>Χρησιμοποιήστε τα ορισμένα μεγέθη γραμματοσειρών για το κείμενο: 32</a:t>
            </a:r>
            <a:r>
              <a:rPr lang="en-US" sz="3400" dirty="0" err="1"/>
              <a:t>pt</a:t>
            </a:r>
            <a:r>
              <a:rPr lang="el-GR" sz="3400" dirty="0"/>
              <a:t> για το πρώτο επίπεδο, 28</a:t>
            </a:r>
            <a:r>
              <a:rPr lang="en-US" sz="3400" dirty="0" err="1"/>
              <a:t>pt</a:t>
            </a:r>
            <a:r>
              <a:rPr lang="en-US" sz="3400" dirty="0"/>
              <a:t> </a:t>
            </a:r>
            <a:r>
              <a:rPr lang="el-GR" sz="3400" dirty="0"/>
              <a:t>για το δεύτερο, 24</a:t>
            </a:r>
            <a:r>
              <a:rPr lang="en-US" sz="3400" dirty="0" err="1"/>
              <a:t>pt</a:t>
            </a:r>
            <a:r>
              <a:rPr lang="en-US" sz="3400" dirty="0"/>
              <a:t> </a:t>
            </a:r>
            <a:r>
              <a:rPr lang="el-GR" sz="3400" dirty="0"/>
              <a:t>για το τρίτο, 22</a:t>
            </a:r>
            <a:r>
              <a:rPr lang="en-US" sz="3400" dirty="0" err="1"/>
              <a:t>pt</a:t>
            </a:r>
            <a:r>
              <a:rPr lang="el-GR" sz="3400" dirty="0"/>
              <a:t> για το τέταρτο και 20</a:t>
            </a:r>
            <a:r>
              <a:rPr lang="en-US" sz="3400" dirty="0" err="1"/>
              <a:t>pt</a:t>
            </a:r>
            <a:r>
              <a:rPr lang="el-GR" sz="3400" dirty="0"/>
              <a:t> για το πέμπτο. Μη χρησιμοποιείτε προσαρμοσμένο μέγεθος μικρότερο από 20</a:t>
            </a:r>
            <a:r>
              <a:rPr lang="en-US" sz="3400" dirty="0" err="1"/>
              <a:t>pt</a:t>
            </a:r>
            <a:r>
              <a:rPr lang="el-GR" sz="3400" dirty="0"/>
              <a:t>.</a:t>
            </a:r>
            <a:endParaRPr lang="en-US" sz="3400" dirty="0"/>
          </a:p>
          <a:p>
            <a:pPr marL="514350" indent="-514350">
              <a:buFont typeface="+mj-lt"/>
              <a:buAutoNum type="arabicPeriod" startAt="2"/>
            </a:pPr>
            <a:r>
              <a:rPr lang="el-GR" sz="3400" dirty="0"/>
              <a:t>Επιλέξτε γραμματοσειρές που είναι εύκολο να διαβαστούν και συναντώνται συχνά στα έγγραφα (π.χ. τύπου </a:t>
            </a:r>
            <a:r>
              <a:rPr lang="el-GR" sz="3400" dirty="0" err="1"/>
              <a:t>Sans</a:t>
            </a:r>
            <a:r>
              <a:rPr lang="el-GR" sz="3400" dirty="0"/>
              <a:t> </a:t>
            </a:r>
            <a:r>
              <a:rPr lang="el-GR" sz="3400" dirty="0" err="1"/>
              <a:t>Serif</a:t>
            </a:r>
            <a:r>
              <a:rPr lang="el-GR" sz="3400" dirty="0"/>
              <a:t>), όπως για παράδειγμα οι </a:t>
            </a:r>
            <a:r>
              <a:rPr lang="en-US" sz="3400" dirty="0"/>
              <a:t>Arial</a:t>
            </a:r>
            <a:r>
              <a:rPr lang="el-GR" sz="3400" dirty="0"/>
              <a:t>, </a:t>
            </a:r>
            <a:r>
              <a:rPr lang="en-US" sz="3400" dirty="0"/>
              <a:t>Verdana</a:t>
            </a:r>
            <a:r>
              <a:rPr lang="el-GR" sz="3400" dirty="0"/>
              <a:t>, </a:t>
            </a:r>
            <a:r>
              <a:rPr lang="en-US" sz="3400" dirty="0"/>
              <a:t>Tahoma, Calibri</a:t>
            </a:r>
            <a:r>
              <a:rPr lang="el-GR" sz="3400" dirty="0"/>
              <a:t>.</a:t>
            </a:r>
            <a:endParaRPr lang="en-US" sz="3400" dirty="0"/>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24</a:t>
            </a:fld>
            <a:endParaRPr lang="el-GR"/>
          </a:p>
        </p:txBody>
      </p:sp>
    </p:spTree>
    <p:extLst>
      <p:ext uri="{BB962C8B-B14F-4D97-AF65-F5344CB8AC3E}">
        <p14:creationId xmlns:p14="http://schemas.microsoft.com/office/powerpoint/2010/main" val="2986906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Οδηγίες </a:t>
            </a:r>
            <a:r>
              <a:rPr lang="el-GR" dirty="0" smtClean="0"/>
              <a:t>(3 </a:t>
            </a:r>
            <a:r>
              <a:rPr lang="el-GR" dirty="0"/>
              <a:t>από 4)</a:t>
            </a:r>
          </a:p>
        </p:txBody>
      </p:sp>
      <p:sp>
        <p:nvSpPr>
          <p:cNvPr id="3" name="Θέση περιεχομένου 2"/>
          <p:cNvSpPr>
            <a:spLocks noGrp="1"/>
          </p:cNvSpPr>
          <p:nvPr>
            <p:ph idx="1"/>
          </p:nvPr>
        </p:nvSpPr>
        <p:spPr/>
        <p:txBody>
          <a:bodyPr>
            <a:normAutofit fontScale="92500" lnSpcReduction="10000"/>
          </a:bodyPr>
          <a:lstStyle/>
          <a:p>
            <a:pPr marL="514350" indent="-514350">
              <a:buFont typeface="+mj-lt"/>
              <a:buAutoNum type="arabicPeriod" startAt="6"/>
            </a:pPr>
            <a:r>
              <a:rPr lang="el-GR" sz="2600" b="1" dirty="0"/>
              <a:t>Μην </a:t>
            </a:r>
            <a:r>
              <a:rPr lang="el-GR" sz="2600" dirty="0"/>
              <a:t>αλλοιώνετε</a:t>
            </a:r>
            <a:r>
              <a:rPr lang="el-GR" sz="2600" b="1" dirty="0"/>
              <a:t> </a:t>
            </a:r>
            <a:r>
              <a:rPr lang="el-GR" sz="2600" dirty="0"/>
              <a:t>τα πλαίσια του τίτλου και του κειμένου ως προς το μέγεθος και τη θέση τους.</a:t>
            </a:r>
          </a:p>
          <a:p>
            <a:pPr marL="514350" indent="-514350">
              <a:buFont typeface="+mj-lt"/>
              <a:buAutoNum type="arabicPeriod" startAt="6"/>
            </a:pPr>
            <a:r>
              <a:rPr lang="el-GR" sz="2600" dirty="0"/>
              <a:t>Μη χρησιμοποιείται αλλαγή χρώματος για επισήμανση λέξεων. Συνίσταται η χρήση </a:t>
            </a:r>
            <a:r>
              <a:rPr lang="en-US" sz="2600" b="1" dirty="0"/>
              <a:t>bold</a:t>
            </a:r>
            <a:r>
              <a:rPr lang="en-US" sz="2600" dirty="0"/>
              <a:t>.</a:t>
            </a:r>
            <a:endParaRPr lang="el-GR" sz="2600" dirty="0"/>
          </a:p>
          <a:p>
            <a:pPr marL="514350" indent="-514350">
              <a:buFont typeface="+mj-lt"/>
              <a:buAutoNum type="arabicPeriod" startAt="6"/>
            </a:pPr>
            <a:r>
              <a:rPr lang="el-GR" sz="2600" dirty="0"/>
              <a:t>Συνίσταται να χρησιμοποιείται  </a:t>
            </a:r>
            <a:r>
              <a:rPr lang="el-GR" sz="2600" b="1" dirty="0"/>
              <a:t>1</a:t>
            </a:r>
            <a:r>
              <a:rPr lang="el-GR" sz="2600" dirty="0"/>
              <a:t> σχήμα, γράφημα, εικόνα, φωτογραφία ανά διαφάνεια</a:t>
            </a:r>
            <a:r>
              <a:rPr lang="en-US" sz="2600" dirty="0"/>
              <a:t>.</a:t>
            </a:r>
            <a:r>
              <a:rPr lang="el-GR" sz="2600" dirty="0"/>
              <a:t> Συνίσταται να χρησιμοποιούνται μόνο όσα σχήματα χρειάζονται για να αποδώσουν την απαιτούμενη πληροφορία και όχι για «διακόσμηση».</a:t>
            </a:r>
          </a:p>
          <a:p>
            <a:pPr marL="514350" indent="-514350">
              <a:buFont typeface="+mj-lt"/>
              <a:buAutoNum type="arabicPeriod" startAt="6"/>
            </a:pPr>
            <a:r>
              <a:rPr lang="el-GR" sz="2600" dirty="0"/>
              <a:t>Συνίσταται να χρησιμοποιούνται μέχρι 6 </a:t>
            </a:r>
            <a:r>
              <a:rPr lang="en-US" sz="2600" dirty="0"/>
              <a:t>bullets </a:t>
            </a:r>
            <a:r>
              <a:rPr lang="el-GR" sz="2600" dirty="0"/>
              <a:t>ανά διαφάνεια. Διαφάνειες που περιέχουν μεγάλη ποσότητα πληροφορίας καλό είναι να αναλύονται σε επιμέρους διαφάνειες. </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25</a:t>
            </a:fld>
            <a:endParaRPr lang="el-GR"/>
          </a:p>
        </p:txBody>
      </p:sp>
    </p:spTree>
    <p:extLst>
      <p:ext uri="{BB962C8B-B14F-4D97-AF65-F5344CB8AC3E}">
        <p14:creationId xmlns:p14="http://schemas.microsoft.com/office/powerpoint/2010/main" val="3220899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Οδηγίες </a:t>
            </a:r>
            <a:r>
              <a:rPr lang="el-GR" dirty="0" smtClean="0"/>
              <a:t>(4 </a:t>
            </a:r>
            <a:r>
              <a:rPr lang="el-GR" dirty="0"/>
              <a:t>από 4)</a:t>
            </a:r>
          </a:p>
        </p:txBody>
      </p:sp>
      <p:sp>
        <p:nvSpPr>
          <p:cNvPr id="3" name="Θέση περιεχομένου 2"/>
          <p:cNvSpPr>
            <a:spLocks noGrp="1"/>
          </p:cNvSpPr>
          <p:nvPr>
            <p:ph idx="1"/>
          </p:nvPr>
        </p:nvSpPr>
        <p:spPr/>
        <p:txBody>
          <a:bodyPr>
            <a:normAutofit fontScale="92500" lnSpcReduction="10000"/>
          </a:bodyPr>
          <a:lstStyle/>
          <a:p>
            <a:pPr marL="514350" indent="-514350">
              <a:buFont typeface="+mj-lt"/>
              <a:buAutoNum type="arabicPeriod" startAt="10"/>
            </a:pPr>
            <a:r>
              <a:rPr lang="el-GR" sz="2600" dirty="0"/>
              <a:t>Μην χρησιμοποιείτε εικόνες πίσω από γράμματα ως φόντο ούτε χρωματιστά πλαίσια. Για πλαίσια προτιμήστε μαύρο περίγραμμα τουλάχιστον 2</a:t>
            </a:r>
            <a:r>
              <a:rPr lang="en-US" sz="2600" dirty="0"/>
              <a:t>pt.</a:t>
            </a:r>
            <a:endParaRPr lang="el-GR" sz="2600" dirty="0"/>
          </a:p>
          <a:p>
            <a:pPr marL="514350" indent="-514350">
              <a:buFont typeface="+mj-lt"/>
              <a:buAutoNum type="arabicPeriod" startAt="10"/>
            </a:pPr>
            <a:r>
              <a:rPr lang="el-GR" sz="2600" dirty="0"/>
              <a:t>Μην χρησιμοποιείτε σκιά στα γράμματα</a:t>
            </a:r>
            <a:r>
              <a:rPr lang="en-US" sz="2600" dirty="0"/>
              <a:t>.</a:t>
            </a:r>
            <a:r>
              <a:rPr lang="el-GR" sz="2600" dirty="0"/>
              <a:t> </a:t>
            </a:r>
          </a:p>
          <a:p>
            <a:pPr marL="514350" indent="-514350">
              <a:buFont typeface="+mj-lt"/>
              <a:buAutoNum type="arabicPeriod" startAt="10"/>
            </a:pPr>
            <a:r>
              <a:rPr lang="el-GR" sz="2600" dirty="0"/>
              <a:t>Μην στοιχίζετε το κείμενο σε πλήρη στοίχιση (</a:t>
            </a:r>
            <a:r>
              <a:rPr lang="en-US" sz="2600" dirty="0"/>
              <a:t>justify</a:t>
            </a:r>
            <a:r>
              <a:rPr lang="el-GR" sz="2600" dirty="0"/>
              <a:t>)</a:t>
            </a:r>
            <a:r>
              <a:rPr lang="en-US" sz="2600" dirty="0"/>
              <a:t>.</a:t>
            </a:r>
            <a:endParaRPr lang="el-GR" sz="2600" dirty="0"/>
          </a:p>
          <a:p>
            <a:pPr marL="514350" indent="-514350">
              <a:buFont typeface="+mj-lt"/>
              <a:buAutoNum type="arabicPeriod" startAt="10"/>
            </a:pPr>
            <a:r>
              <a:rPr lang="el-GR" sz="2600" dirty="0"/>
              <a:t>Οι υπερσυνδέσεις να συνοδεύονται από αντιπροσωπευτικό κείμενο.</a:t>
            </a:r>
          </a:p>
          <a:p>
            <a:pPr marL="514350" indent="-514350">
              <a:buFont typeface="+mj-lt"/>
              <a:buAutoNum type="arabicPeriod" startAt="10"/>
            </a:pPr>
            <a:r>
              <a:rPr lang="el-GR" sz="2600" dirty="0"/>
              <a:t>Να είναι ενεργοποιημένος ο αυτόματος ορθογραφικός έλεγχος.</a:t>
            </a:r>
          </a:p>
          <a:p>
            <a:pPr marL="514350" indent="-514350">
              <a:buFont typeface="+mj-lt"/>
              <a:buAutoNum type="arabicPeriod" startAt="10"/>
            </a:pPr>
            <a:r>
              <a:rPr lang="el-GR" sz="2600" dirty="0"/>
              <a:t>Κατά την παρουσίαση, η μετάβαση μεταξύ διαφανειών να γίνεται με τον προκαθορισμένο τρόπο (</a:t>
            </a:r>
            <a:r>
              <a:rPr lang="en-US" sz="2600" dirty="0"/>
              <a:t>enter, </a:t>
            </a:r>
            <a:r>
              <a:rPr lang="el-GR" sz="2600" dirty="0"/>
              <a:t>βέλος, κλικ) και χωρίς όριο χρόνου.</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26</a:t>
            </a:fld>
            <a:endParaRPr lang="el-GR"/>
          </a:p>
        </p:txBody>
      </p:sp>
    </p:spTree>
    <p:extLst>
      <p:ext uri="{BB962C8B-B14F-4D97-AF65-F5344CB8AC3E}">
        <p14:creationId xmlns:p14="http://schemas.microsoft.com/office/powerpoint/2010/main" val="25659545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Βασικές Οδηγίες Προσβασιμότητας</a:t>
            </a:r>
          </a:p>
        </p:txBody>
      </p:sp>
      <p:sp>
        <p:nvSpPr>
          <p:cNvPr id="3" name="Θέση περιεχομένου 2"/>
          <p:cNvSpPr>
            <a:spLocks noGrp="1"/>
          </p:cNvSpPr>
          <p:nvPr>
            <p:ph idx="1"/>
          </p:nvPr>
        </p:nvSpPr>
        <p:spPr/>
        <p:txBody>
          <a:bodyPr>
            <a:normAutofit fontScale="92500" lnSpcReduction="10000"/>
          </a:bodyPr>
          <a:lstStyle/>
          <a:p>
            <a:r>
              <a:rPr lang="el-GR" sz="2800" dirty="0"/>
              <a:t>Όλα τα αντικείμενα (π</a:t>
            </a:r>
            <a:r>
              <a:rPr lang="en-US" sz="2800" dirty="0"/>
              <a:t>.</a:t>
            </a:r>
            <a:r>
              <a:rPr lang="el-GR" sz="2800" dirty="0"/>
              <a:t>χ</a:t>
            </a:r>
            <a:r>
              <a:rPr lang="en-US" sz="2800" dirty="0"/>
              <a:t>.</a:t>
            </a:r>
            <a:r>
              <a:rPr lang="el-GR" sz="2800" dirty="0"/>
              <a:t> εικόνες, φωτογραφίες, σχήματα, γραφικά) πρέπει να συνοδεύονται από εναλλακτικό κείμενο περιγραφής τους. </a:t>
            </a:r>
          </a:p>
          <a:p>
            <a:r>
              <a:rPr lang="el-GR" sz="2800" dirty="0"/>
              <a:t>Διασφαλίστε ότι η σειρά αυτόματης ανάγνωσης σε κάθε διαφάνεια είναι λογική: η μετατροπή κειμένου σε ομιλία «διαβάζει» τον τίτλο, τα κείμενα και τα εναλλακτικά κείμενα των αντικειμένων με τη σειρά που έχουν εισαχθεί και όχι με τη σειρά που εμφανίζονται στη διαφάνεια. </a:t>
            </a:r>
          </a:p>
          <a:p>
            <a:r>
              <a:rPr lang="el-GR" sz="2800" dirty="0"/>
              <a:t>Ελέγξτε την ορατότητα για χρήστες με αχρωματοψία.</a:t>
            </a:r>
          </a:p>
          <a:p>
            <a:r>
              <a:rPr lang="el-GR" sz="2800" dirty="0"/>
              <a:t>Ακολουθείστε τις ειδικές οδηγίες για επιστημονικά σύμβολα, ηχητικά αρχεία και </a:t>
            </a:r>
            <a:r>
              <a:rPr lang="en-US" sz="2800" dirty="0"/>
              <a:t>video clips. </a:t>
            </a:r>
            <a:endParaRPr lang="el-GR" sz="2800" dirty="0"/>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27</a:t>
            </a:fld>
            <a:endParaRPr lang="el-GR"/>
          </a:p>
        </p:txBody>
      </p:sp>
    </p:spTree>
    <p:extLst>
      <p:ext uri="{BB962C8B-B14F-4D97-AF65-F5344CB8AC3E}">
        <p14:creationId xmlns:p14="http://schemas.microsoft.com/office/powerpoint/2010/main" val="13821450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a:xfrm>
            <a:off x="722313" y="2492896"/>
            <a:ext cx="7772400" cy="1500187"/>
          </a:xfrm>
        </p:spPr>
        <p:txBody>
          <a:bodyPr anchor="ctr" anchorCtr="0">
            <a:normAutofit/>
          </a:bodyPr>
          <a:lstStyle/>
          <a:p>
            <a:pPr algn="ctr"/>
            <a:r>
              <a:rPr lang="el-GR" sz="4000" dirty="0" smtClean="0">
                <a:solidFill>
                  <a:schemeClr val="tx1"/>
                </a:solidFill>
              </a:rPr>
              <a:t>Τέλος ενότητας</a:t>
            </a:r>
            <a:endParaRPr lang="el-GR" sz="4000" dirty="0">
              <a:solidFill>
                <a:schemeClr val="tx1"/>
              </a:solidFill>
            </a:endParaRPr>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28</a:t>
            </a:fld>
            <a:endParaRPr lang="el-GR"/>
          </a:p>
        </p:txBody>
      </p:sp>
      <p:pic>
        <p:nvPicPr>
          <p:cNvPr id="9" name="7 - Εικόνα" descr="Λογότυπο για Άδειες χρήσης Creative Commons"/>
          <p:cNvPicPr>
            <a:picLocks noChangeAspect="1"/>
          </p:cNvPicPr>
          <p:nvPr/>
        </p:nvPicPr>
        <p:blipFill>
          <a:blip r:embed="rId2" cstate="print"/>
          <a:stretch>
            <a:fillRect/>
          </a:stretch>
        </p:blipFill>
        <p:spPr>
          <a:xfrm>
            <a:off x="2080877" y="5251871"/>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157192"/>
            <a:ext cx="3240360" cy="771224"/>
          </a:xfrm>
          <a:prstGeom prst="rect">
            <a:avLst/>
          </a:prstGeom>
          <a:noFill/>
        </p:spPr>
      </p:pic>
    </p:spTree>
    <p:extLst>
      <p:ext uri="{BB962C8B-B14F-4D97-AF65-F5344CB8AC3E}">
        <p14:creationId xmlns:p14="http://schemas.microsoft.com/office/powerpoint/2010/main" val="3330456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Χρηματοδότηση</a:t>
            </a:r>
          </a:p>
        </p:txBody>
      </p:sp>
      <p:sp>
        <p:nvSpPr>
          <p:cNvPr id="3" name="Θέση περιεχομένου 2"/>
          <p:cNvSpPr>
            <a:spLocks noGrp="1"/>
          </p:cNvSpPr>
          <p:nvPr>
            <p:ph idx="1"/>
          </p:nvPr>
        </p:nvSpPr>
        <p:spPr/>
        <p:txBody>
          <a:bodyPr>
            <a:normAutofit/>
          </a:bodyPr>
          <a:lstStyle/>
          <a:p>
            <a:r>
              <a:rPr lang="el-GR" sz="2400" dirty="0"/>
              <a:t>Το παρόν εκπαιδευτικό υλικό έχει αναπτυχθεί στα πλαίσια του εκπαιδευτικού έργου του διδάσκοντα.</a:t>
            </a:r>
            <a:endParaRPr lang="en-US" sz="2400" dirty="0"/>
          </a:p>
          <a:p>
            <a:r>
              <a:rPr lang="el-GR" sz="2400" dirty="0"/>
              <a:t>Το έργο «</a:t>
            </a:r>
            <a:r>
              <a:rPr lang="el-GR" sz="2400" b="1" dirty="0"/>
              <a:t>Ανοικτά Ακαδημαϊκά Μαθήματα στο Πανεπιστήμιο Αθηνών</a:t>
            </a:r>
            <a:r>
              <a:rPr lang="el-GR" sz="2400" dirty="0"/>
              <a:t>» έχει χρηματοδοτήσει μόνο τη αναδιαμόρφωση του εκπαιδευτικού υλικού. </a:t>
            </a:r>
          </a:p>
          <a:p>
            <a:r>
              <a:rPr lang="el-GR" sz="24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3</a:t>
            </a:fld>
            <a:endParaRPr lang="el-G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2" cstate="print"/>
          <a:srcRect/>
          <a:stretch>
            <a:fillRect/>
          </a:stretch>
        </p:blipFill>
        <p:spPr bwMode="auto">
          <a:xfrm>
            <a:off x="2259534" y="4955500"/>
            <a:ext cx="4608512" cy="10968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6196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Σκοποί  ενότητας</a:t>
            </a:r>
          </a:p>
        </p:txBody>
      </p:sp>
      <p:sp>
        <p:nvSpPr>
          <p:cNvPr id="3" name="Θέση περιεχομένου 2"/>
          <p:cNvSpPr>
            <a:spLocks noGrp="1"/>
          </p:cNvSpPr>
          <p:nvPr>
            <p:ph idx="1"/>
          </p:nvPr>
        </p:nvSpPr>
        <p:spPr/>
        <p:txBody>
          <a:bodyPr>
            <a:normAutofit fontScale="92500" lnSpcReduction="10000"/>
          </a:bodyPr>
          <a:lstStyle/>
          <a:p>
            <a:r>
              <a:rPr lang="el-GR" dirty="0" smtClean="0"/>
              <a:t>Η ενότητα αυτή ασχολείται αρχικά με την έννοια του αλγόριθμου, ώστε ο φοιτητής να κατανοήσει τη δομή του και τον τρόπο που λειτουργεί. Πρόκειται για βασική γνώση που αξιοποιείται στις προσεγγίσεις επίλυσης προβλήματος. Στη συνέχεια γίνεται επέκταση της έννοιας, μιλώντας για προγραμματισμό, εφαρμογές και υπηρεσίες. Τέλος, στην ενότητα αυτή εξετάζεται η έννοια του υπολογιστικού δικτύου, φτάνοντας μέχρι το διαδίκτυο και τις σχετικές έννοιες.</a:t>
            </a:r>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4</a:t>
            </a:fld>
            <a:endParaRPr lang="el-GR"/>
          </a:p>
        </p:txBody>
      </p:sp>
    </p:spTree>
    <p:extLst>
      <p:ext uri="{BB962C8B-B14F-4D97-AF65-F5344CB8AC3E}">
        <p14:creationId xmlns:p14="http://schemas.microsoft.com/office/powerpoint/2010/main" val="2229331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Περιεχόμενα ενότητας</a:t>
            </a:r>
          </a:p>
        </p:txBody>
      </p:sp>
      <p:sp>
        <p:nvSpPr>
          <p:cNvPr id="3" name="Θέση περιεχομένου 2"/>
          <p:cNvSpPr>
            <a:spLocks noGrp="1"/>
          </p:cNvSpPr>
          <p:nvPr>
            <p:ph idx="1"/>
          </p:nvPr>
        </p:nvSpPr>
        <p:spPr/>
        <p:txBody>
          <a:bodyPr>
            <a:normAutofit/>
          </a:bodyPr>
          <a:lstStyle/>
          <a:p>
            <a:pPr>
              <a:defRPr/>
            </a:pPr>
            <a:r>
              <a:rPr lang="el-GR" dirty="0" smtClean="0">
                <a:effectLst>
                  <a:outerShdw blurRad="38100" dist="38100" dir="2700000" algn="tl">
                    <a:srgbClr val="FFFFFF"/>
                  </a:outerShdw>
                </a:effectLst>
              </a:rPr>
              <a:t>Αλγόριθμος – έννοιες και δομή</a:t>
            </a:r>
          </a:p>
          <a:p>
            <a:pPr>
              <a:defRPr/>
            </a:pPr>
            <a:r>
              <a:rPr lang="el-GR" dirty="0" smtClean="0">
                <a:effectLst>
                  <a:outerShdw blurRad="38100" dist="38100" dir="2700000" algn="tl">
                    <a:srgbClr val="FFFFFF"/>
                  </a:outerShdw>
                </a:effectLst>
              </a:rPr>
              <a:t>Εφαρμογές και υπηρεσίες</a:t>
            </a:r>
          </a:p>
          <a:p>
            <a:pPr>
              <a:defRPr/>
            </a:pPr>
            <a:r>
              <a:rPr lang="el-GR" dirty="0" smtClean="0">
                <a:effectLst>
                  <a:outerShdw blurRad="38100" dist="38100" dir="2700000" algn="tl">
                    <a:srgbClr val="FFFFFF"/>
                  </a:outerShdw>
                </a:effectLst>
              </a:rPr>
              <a:t>Δίκτυο υπολογιστών</a:t>
            </a:r>
          </a:p>
          <a:p>
            <a:pPr>
              <a:defRPr/>
            </a:pPr>
            <a:r>
              <a:rPr lang="el-GR" dirty="0" smtClean="0">
                <a:effectLst>
                  <a:outerShdw blurRad="38100" dist="38100" dir="2700000" algn="tl">
                    <a:srgbClr val="FFFFFF"/>
                  </a:outerShdw>
                </a:effectLst>
              </a:rPr>
              <a:t>Διαδίκτυο και πρωτόκολλα επικοινωνίας</a:t>
            </a:r>
            <a:endParaRPr lang="en-US" dirty="0">
              <a:effectLst>
                <a:outerShdw blurRad="38100" dist="38100" dir="2700000" algn="tl">
                  <a:srgbClr val="FFFFFF"/>
                </a:outerShdw>
              </a:effectLst>
            </a:endParaRPr>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5</a:t>
            </a:fld>
            <a:endParaRPr lang="el-GR" dirty="0"/>
          </a:p>
        </p:txBody>
      </p:sp>
    </p:spTree>
    <p:extLst>
      <p:ext uri="{BB962C8B-B14F-4D97-AF65-F5344CB8AC3E}">
        <p14:creationId xmlns:p14="http://schemas.microsoft.com/office/powerpoint/2010/main" val="2082546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smtClean="0"/>
              <a:t>Αλγόριθμος</a:t>
            </a:r>
            <a:endParaRPr lang="el-GR" dirty="0"/>
          </a:p>
        </p:txBody>
      </p:sp>
      <p:sp>
        <p:nvSpPr>
          <p:cNvPr id="3" name="Content Placeholder 2"/>
          <p:cNvSpPr>
            <a:spLocks noGrp="1"/>
          </p:cNvSpPr>
          <p:nvPr>
            <p:ph idx="1"/>
          </p:nvPr>
        </p:nvSpPr>
        <p:spPr/>
        <p:txBody>
          <a:bodyPr>
            <a:normAutofit/>
          </a:bodyPr>
          <a:lstStyle/>
          <a:p>
            <a:r>
              <a:rPr lang="el-GR" altLang="el-GR" sz="2400" dirty="0" smtClean="0"/>
              <a:t>Είναι μια αλληλουχία βημάτων, αυστηρά καθορισμένων, που αν εκτελεστούν από οποιονδήποτε και οποτεδήποτε, θα φέρουν το ίδιο αποτέλεσμα, εφ’ όσον η κατάσταση έναρξης χρήσης του αλγόριθμου είναι η ίδια.</a:t>
            </a:r>
          </a:p>
          <a:p>
            <a:r>
              <a:rPr lang="el-GR" altLang="el-GR" sz="2400" dirty="0" smtClean="0"/>
              <a:t>Απαιτείται αυστηρά μονοσήμαντος καθορισμός της αρχικής κατάστασης ενός αλγορίθμου</a:t>
            </a:r>
          </a:p>
          <a:p>
            <a:r>
              <a:rPr lang="el-GR" altLang="el-GR" sz="2400" dirty="0" smtClean="0"/>
              <a:t>Απαιτείται αυστηρά μονοσήμαντος καθορισμός των βημάτων που αποτελούν το σώμα του αλγόριθμου και των χαρακτηριστικών τους</a:t>
            </a:r>
          </a:p>
          <a:p>
            <a:r>
              <a:rPr lang="el-GR" altLang="el-GR" sz="2400" dirty="0" smtClean="0"/>
              <a:t>Έτσι πάντα θα έχουμε το ίδιο αποτέλεσμα</a:t>
            </a:r>
            <a:endParaRPr lang="el-GR" altLang="el-GR" sz="2400" dirty="0"/>
          </a:p>
        </p:txBody>
      </p:sp>
      <p:sp>
        <p:nvSpPr>
          <p:cNvPr id="4" name="Slide Number Placeholder 3"/>
          <p:cNvSpPr>
            <a:spLocks noGrp="1"/>
          </p:cNvSpPr>
          <p:nvPr>
            <p:ph type="sldNum" sz="quarter" idx="12"/>
          </p:nvPr>
        </p:nvSpPr>
        <p:spPr/>
        <p:txBody>
          <a:bodyPr/>
          <a:lstStyle/>
          <a:p>
            <a:fld id="{140365ED-FD8C-4697-988C-39E77CBFEA0E}" type="slidenum">
              <a:rPr lang="el-GR" smtClean="0"/>
              <a:t>6</a:t>
            </a:fld>
            <a:endParaRPr lang="el-GR"/>
          </a:p>
        </p:txBody>
      </p:sp>
    </p:spTree>
    <p:extLst>
      <p:ext uri="{BB962C8B-B14F-4D97-AF65-F5344CB8AC3E}">
        <p14:creationId xmlns:p14="http://schemas.microsoft.com/office/powerpoint/2010/main" val="25539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Πέρα από τους αλγόριθμους</a:t>
            </a:r>
            <a:endParaRPr lang="el-GR" dirty="0"/>
          </a:p>
        </p:txBody>
      </p:sp>
      <p:sp>
        <p:nvSpPr>
          <p:cNvPr id="3" name="Content Placeholder 2"/>
          <p:cNvSpPr>
            <a:spLocks noGrp="1"/>
          </p:cNvSpPr>
          <p:nvPr>
            <p:ph idx="1"/>
          </p:nvPr>
        </p:nvSpPr>
        <p:spPr/>
        <p:txBody>
          <a:bodyPr/>
          <a:lstStyle/>
          <a:p>
            <a:r>
              <a:rPr lang="el-GR" dirty="0" smtClean="0"/>
              <a:t>Οι υπολογιστές εκτελούν αλγόριθμους.</a:t>
            </a:r>
          </a:p>
          <a:p>
            <a:r>
              <a:rPr lang="el-GR" dirty="0" smtClean="0"/>
              <a:t>Οι αλγόριθμοι χαρακτηρίζουν όλες τις διεργασίες ενός υπολογιστή</a:t>
            </a:r>
          </a:p>
          <a:p>
            <a:r>
              <a:rPr lang="el-GR" dirty="0" smtClean="0"/>
              <a:t>Ένα σύνολο (μεγάλο) αλγορίθμων φτιάχνει ένα πρόγραμμα και τελικά μια εφαρμογή (λογισμικό)</a:t>
            </a:r>
          </a:p>
          <a:p>
            <a:endParaRPr lang="el-GR" dirty="0"/>
          </a:p>
        </p:txBody>
      </p:sp>
      <p:sp>
        <p:nvSpPr>
          <p:cNvPr id="4" name="Slide Number Placeholder 3"/>
          <p:cNvSpPr>
            <a:spLocks noGrp="1"/>
          </p:cNvSpPr>
          <p:nvPr>
            <p:ph type="sldNum" sz="quarter" idx="12"/>
          </p:nvPr>
        </p:nvSpPr>
        <p:spPr/>
        <p:txBody>
          <a:bodyPr/>
          <a:lstStyle/>
          <a:p>
            <a:fld id="{140365ED-FD8C-4697-988C-39E77CBFEA0E}" type="slidenum">
              <a:rPr lang="el-GR" smtClean="0"/>
              <a:t>7</a:t>
            </a:fld>
            <a:endParaRPr lang="el-GR"/>
          </a:p>
        </p:txBody>
      </p:sp>
    </p:spTree>
    <p:extLst>
      <p:ext uri="{BB962C8B-B14F-4D97-AF65-F5344CB8AC3E}">
        <p14:creationId xmlns:p14="http://schemas.microsoft.com/office/powerpoint/2010/main" val="3938880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Αλγόριθμοι και δίκτυα</a:t>
            </a:r>
            <a:endParaRPr lang="el-GR" dirty="0"/>
          </a:p>
        </p:txBody>
      </p:sp>
      <p:sp>
        <p:nvSpPr>
          <p:cNvPr id="3" name="Content Placeholder 2"/>
          <p:cNvSpPr>
            <a:spLocks noGrp="1"/>
          </p:cNvSpPr>
          <p:nvPr>
            <p:ph idx="1"/>
          </p:nvPr>
        </p:nvSpPr>
        <p:spPr/>
        <p:txBody>
          <a:bodyPr/>
          <a:lstStyle/>
          <a:p>
            <a:r>
              <a:rPr lang="el-GR" dirty="0" smtClean="0"/>
              <a:t>Οι αλγόριθμοι αξιοποιούνται για να περιγραφούν οι διαδικασίες επικοινωνίας υπολογιστών μέσω δικτυακής σύνδεσης.</a:t>
            </a:r>
          </a:p>
          <a:p>
            <a:r>
              <a:rPr lang="el-GR" dirty="0" smtClean="0"/>
              <a:t>Εξασφαλίσουν απρόσκοπτη ανταλλαγή δεδομένων, χωρίς </a:t>
            </a:r>
            <a:r>
              <a:rPr lang="el-GR" dirty="0" err="1" smtClean="0"/>
              <a:t>λάθς</a:t>
            </a:r>
            <a:endParaRPr lang="el-GR" dirty="0"/>
          </a:p>
        </p:txBody>
      </p:sp>
      <p:sp>
        <p:nvSpPr>
          <p:cNvPr id="4" name="Slide Number Placeholder 3"/>
          <p:cNvSpPr>
            <a:spLocks noGrp="1"/>
          </p:cNvSpPr>
          <p:nvPr>
            <p:ph type="sldNum" sz="quarter" idx="12"/>
          </p:nvPr>
        </p:nvSpPr>
        <p:spPr/>
        <p:txBody>
          <a:bodyPr/>
          <a:lstStyle/>
          <a:p>
            <a:fld id="{140365ED-FD8C-4697-988C-39E77CBFEA0E}" type="slidenum">
              <a:rPr lang="el-GR" smtClean="0"/>
              <a:t>8</a:t>
            </a:fld>
            <a:endParaRPr lang="el-GR"/>
          </a:p>
        </p:txBody>
      </p:sp>
    </p:spTree>
    <p:extLst>
      <p:ext uri="{BB962C8B-B14F-4D97-AF65-F5344CB8AC3E}">
        <p14:creationId xmlns:p14="http://schemas.microsoft.com/office/powerpoint/2010/main" val="4086058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idx="4294967295"/>
          </p:nvPr>
        </p:nvSpPr>
        <p:spPr>
          <a:xfrm>
            <a:off x="467544" y="274638"/>
            <a:ext cx="8229600" cy="1143000"/>
          </a:xfrm>
        </p:spPr>
        <p:txBody>
          <a:bodyPr/>
          <a:lstStyle/>
          <a:p>
            <a:r>
              <a:rPr lang="el-GR" altLang="el-GR" dirty="0" smtClean="0"/>
              <a:t>Βασικές έννοιες λογισμικού 1/3</a:t>
            </a:r>
            <a:endParaRPr lang="en-US" altLang="el-GR" dirty="0" smtClean="0"/>
          </a:p>
        </p:txBody>
      </p:sp>
      <p:sp>
        <p:nvSpPr>
          <p:cNvPr id="375811" name="Rectangle 3"/>
          <p:cNvSpPr>
            <a:spLocks noGrp="1" noChangeArrowheads="1"/>
          </p:cNvSpPr>
          <p:nvPr>
            <p:ph type="body" idx="4294967295"/>
          </p:nvPr>
        </p:nvSpPr>
        <p:spPr>
          <a:xfrm>
            <a:off x="467544" y="1403898"/>
            <a:ext cx="8229600" cy="4641379"/>
          </a:xfrm>
        </p:spPr>
        <p:txBody>
          <a:bodyPr>
            <a:normAutofit/>
          </a:bodyPr>
          <a:lstStyle/>
          <a:p>
            <a:pPr marL="609600" indent="-609600">
              <a:lnSpc>
                <a:spcPct val="80000"/>
              </a:lnSpc>
            </a:pPr>
            <a:r>
              <a:rPr lang="el-GR" altLang="el-GR" sz="2400" dirty="0" smtClean="0">
                <a:solidFill>
                  <a:srgbClr val="CC3300"/>
                </a:solidFill>
              </a:rPr>
              <a:t>Πρόγραμμα</a:t>
            </a:r>
            <a:r>
              <a:rPr lang="el-GR" altLang="el-GR" sz="2400" dirty="0" smtClean="0">
                <a:solidFill>
                  <a:srgbClr val="000066"/>
                </a:solidFill>
              </a:rPr>
              <a:t> </a:t>
            </a:r>
            <a:r>
              <a:rPr lang="el-GR" altLang="el-GR" sz="2400" dirty="0" smtClean="0"/>
              <a:t>ονομάζεται το σύνολο των εντολών που χρησιμοποιεί ο υπολογιστής για να εκτελέσει μια συγκεκριμένη εργασία</a:t>
            </a:r>
          </a:p>
          <a:p>
            <a:pPr marL="609600" indent="-609600">
              <a:lnSpc>
                <a:spcPct val="80000"/>
              </a:lnSpc>
            </a:pPr>
            <a:endParaRPr lang="el-GR" altLang="el-GR" sz="2400" dirty="0" smtClean="0"/>
          </a:p>
          <a:p>
            <a:pPr marL="609600" indent="-609600">
              <a:lnSpc>
                <a:spcPct val="80000"/>
              </a:lnSpc>
              <a:buFont typeface="Wingdings" pitchFamily="2" charset="2"/>
              <a:buNone/>
            </a:pPr>
            <a:r>
              <a:rPr lang="el-GR" altLang="el-GR" sz="2400" dirty="0" smtClean="0"/>
              <a:t>Η διαδικασία που ακολουθείται είναι:</a:t>
            </a:r>
          </a:p>
          <a:p>
            <a:pPr marL="609600" indent="-609600">
              <a:lnSpc>
                <a:spcPct val="80000"/>
              </a:lnSpc>
              <a:buFont typeface="Wingdings" pitchFamily="2" charset="2"/>
              <a:buAutoNum type="arabicPeriod"/>
            </a:pPr>
            <a:r>
              <a:rPr lang="el-GR" altLang="el-GR" sz="2400" dirty="0" smtClean="0"/>
              <a:t>Στον υπολογιστή εισάγουμε δεδομένα, αλλά και τον τρόπο διαχείρισης τους  που εκτελείται βάσει προκαθορισμένων υπολογιστικών διαδικασιών. Οι τελευταίες προϋποθέτουν ένα σύνολο εντολών που καταλαβαίνει και εκτελεί ο ηλεκτρονικός υπολογιστής.</a:t>
            </a:r>
          </a:p>
          <a:p>
            <a:pPr marL="609600" indent="-609600">
              <a:lnSpc>
                <a:spcPct val="80000"/>
              </a:lnSpc>
              <a:buFont typeface="Wingdings" pitchFamily="2" charset="2"/>
              <a:buAutoNum type="arabicPeriod"/>
            </a:pPr>
            <a:r>
              <a:rPr lang="el-GR" altLang="el-GR" sz="2400" dirty="0" smtClean="0"/>
              <a:t>Επεξεργασία των δεδομένων από τον υπολογιστή, με βάση τις διαδικασίες</a:t>
            </a:r>
          </a:p>
          <a:p>
            <a:pPr marL="609600" indent="-609600">
              <a:lnSpc>
                <a:spcPct val="80000"/>
              </a:lnSpc>
              <a:buFont typeface="Wingdings" pitchFamily="2" charset="2"/>
              <a:buAutoNum type="arabicPeriod"/>
            </a:pPr>
            <a:r>
              <a:rPr lang="el-GR" altLang="el-GR" sz="2400" dirty="0" smtClean="0"/>
              <a:t>Εξαγωγή αποτελέσματος (προς το χρήστη ή προς ένα άλλο πρόγραμμα ως νέα δεδομένα)</a:t>
            </a:r>
          </a:p>
          <a:p>
            <a:pPr marL="609600" indent="-609600">
              <a:lnSpc>
                <a:spcPct val="80000"/>
              </a:lnSpc>
              <a:buFont typeface="Wingdings" pitchFamily="2" charset="2"/>
              <a:buAutoNum type="arabicPeriod"/>
            </a:pPr>
            <a:endParaRPr lang="en-US" altLang="el-GR" sz="2400" dirty="0" smtClean="0">
              <a:solidFill>
                <a:srgbClr val="000066"/>
              </a:solidFill>
            </a:endParaRPr>
          </a:p>
        </p:txBody>
      </p:sp>
      <p:sp>
        <p:nvSpPr>
          <p:cNvPr id="4" name="Θέση αριθμού διαφάνειας 3"/>
          <p:cNvSpPr>
            <a:spLocks noGrp="1"/>
          </p:cNvSpPr>
          <p:nvPr>
            <p:ph type="sldNum" sz="quarter" idx="12"/>
          </p:nvPr>
        </p:nvSpPr>
        <p:spPr>
          <a:xfrm>
            <a:off x="6553200" y="6356350"/>
            <a:ext cx="2133600" cy="365125"/>
          </a:xfrm>
        </p:spPr>
        <p:txBody>
          <a:bodyPr/>
          <a:lstStyle/>
          <a:p>
            <a:fld id="{140365ED-FD8C-4697-988C-39E77CBFEA0E}" type="slidenum">
              <a:rPr lang="el-GR" smtClean="0"/>
              <a:t>9</a:t>
            </a:fld>
            <a:endParaRPr lang="el-GR" dirty="0"/>
          </a:p>
        </p:txBody>
      </p:sp>
    </p:spTree>
    <p:extLst>
      <p:ext uri="{BB962C8B-B14F-4D97-AF65-F5344CB8AC3E}">
        <p14:creationId xmlns:p14="http://schemas.microsoft.com/office/powerpoint/2010/main" val="1289821305"/>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EMP NHPIA">
  <a:themeElements>
    <a:clrScheme name="Office">
      <a:dk1>
        <a:sysClr val="windowText" lastClr="000000"/>
      </a:dk1>
      <a:lt1>
        <a:sysClr val="window" lastClr="C9C9C9"/>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C9C9C9"/>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1933</TotalTime>
  <Words>2419</Words>
  <Application>Microsoft Office PowerPoint</Application>
  <PresentationFormat>On-screen Show (4:3)</PresentationFormat>
  <Paragraphs>214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TEMP NHPIA</vt:lpstr>
      <vt:lpstr>Αρχές Πληροφορικής</vt:lpstr>
      <vt:lpstr>Άδειες Χρήσης</vt:lpstr>
      <vt:lpstr>Χρηματοδότηση</vt:lpstr>
      <vt:lpstr>Σκοποί  ενότητας</vt:lpstr>
      <vt:lpstr>Περιεχόμενα ενότητας</vt:lpstr>
      <vt:lpstr>Αλγόριθμος</vt:lpstr>
      <vt:lpstr>Πέρα από τους αλγόριθμους</vt:lpstr>
      <vt:lpstr>Αλγόριθμοι και δίκτυα</vt:lpstr>
      <vt:lpstr>Βασικές έννοιες λογισμικού 1/3</vt:lpstr>
      <vt:lpstr>Βασικές έννοιες λογισμικού 2/3</vt:lpstr>
      <vt:lpstr>Βασικές έννοιες λογισμικού 3/3</vt:lpstr>
      <vt:lpstr>Λογισμικό Εφαρμογών</vt:lpstr>
      <vt:lpstr>Κατηγορίες Λογισμικού Εφαρμογών </vt:lpstr>
      <vt:lpstr>Δίκτυα υπολογιστών -Ορισμοί</vt:lpstr>
      <vt:lpstr>Υλικό δικτύων</vt:lpstr>
      <vt:lpstr>Κάρτα δικτύου</vt:lpstr>
      <vt:lpstr>Δρομολογητής (Router)</vt:lpstr>
      <vt:lpstr>Αρχιτεκτονική δικτύων</vt:lpstr>
      <vt:lpstr>Βασικά στοιχεία δικτύου</vt:lpstr>
      <vt:lpstr>Χωροταξική κατηγοριοποίηση δικτύων</vt:lpstr>
      <vt:lpstr>Διαδίκτυο - Internet</vt:lpstr>
      <vt:lpstr>Επικοινωνία στο διαδίκτυο</vt:lpstr>
      <vt:lpstr>Οδηγίες (1 από 4)</vt:lpstr>
      <vt:lpstr>Οδηγίες (2 από 4)</vt:lpstr>
      <vt:lpstr>Οδηγίες (3 από 4)</vt:lpstr>
      <vt:lpstr>Οδηγίες (4 από 4)</vt:lpstr>
      <vt:lpstr>Βασικές Οδηγίες Προσβασιμότητας</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Katerina</dc:creator>
  <cp:lastModifiedBy>akis</cp:lastModifiedBy>
  <cp:revision>46</cp:revision>
  <dcterms:created xsi:type="dcterms:W3CDTF">2012-11-26T09:41:26Z</dcterms:created>
  <dcterms:modified xsi:type="dcterms:W3CDTF">2016-10-28T20:49:11Z</dcterms:modified>
</cp:coreProperties>
</file>