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0" r:id="rId2"/>
    <p:sldId id="261" r:id="rId3"/>
    <p:sldId id="262" r:id="rId4"/>
    <p:sldId id="257" r:id="rId5"/>
    <p:sldId id="258" r:id="rId6"/>
    <p:sldId id="259"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360"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3813D0-58AF-488F-A5A7-07197841BBEE}" type="datetimeFigureOut">
              <a:rPr lang="el-GR" smtClean="0"/>
              <a:pPr/>
              <a:t>10/10/2017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C98E04-F696-4631-817C-BD33446C1608}"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A0C98E04-F696-4631-817C-BD33446C1608}" type="slidenum">
              <a:rPr lang="el-GR" smtClean="0"/>
              <a:pPr/>
              <a:t>6</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E40B951-BC13-4CC3-93DB-CEDCAB8958B1}" type="datetimeFigureOut">
              <a:rPr lang="el-GR" smtClean="0"/>
              <a:pPr/>
              <a:t>10/10/2017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9D6BD58-32E5-4A42-889D-EAC2C7CB87A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E40B951-BC13-4CC3-93DB-CEDCAB8958B1}" type="datetimeFigureOut">
              <a:rPr lang="el-GR" smtClean="0"/>
              <a:pPr/>
              <a:t>10/10/2017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9D6BD58-32E5-4A42-889D-EAC2C7CB87A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E40B951-BC13-4CC3-93DB-CEDCAB8958B1}" type="datetimeFigureOut">
              <a:rPr lang="el-GR" smtClean="0"/>
              <a:pPr/>
              <a:t>10/10/2017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9D6BD58-32E5-4A42-889D-EAC2C7CB87A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E40B951-BC13-4CC3-93DB-CEDCAB8958B1}" type="datetimeFigureOut">
              <a:rPr lang="el-GR" smtClean="0"/>
              <a:pPr/>
              <a:t>10/10/2017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9D6BD58-32E5-4A42-889D-EAC2C7CB87A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E40B951-BC13-4CC3-93DB-CEDCAB8958B1}" type="datetimeFigureOut">
              <a:rPr lang="el-GR" smtClean="0"/>
              <a:pPr/>
              <a:t>10/10/2017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9D6BD58-32E5-4A42-889D-EAC2C7CB87A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E40B951-BC13-4CC3-93DB-CEDCAB8958B1}" type="datetimeFigureOut">
              <a:rPr lang="el-GR" smtClean="0"/>
              <a:pPr/>
              <a:t>10/10/2017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9D6BD58-32E5-4A42-889D-EAC2C7CB87A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E40B951-BC13-4CC3-93DB-CEDCAB8958B1}" type="datetimeFigureOut">
              <a:rPr lang="el-GR" smtClean="0"/>
              <a:pPr/>
              <a:t>10/10/2017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9D6BD58-32E5-4A42-889D-EAC2C7CB87A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E40B951-BC13-4CC3-93DB-CEDCAB8958B1}" type="datetimeFigureOut">
              <a:rPr lang="el-GR" smtClean="0"/>
              <a:pPr/>
              <a:t>10/10/2017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9D6BD58-32E5-4A42-889D-EAC2C7CB87A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E40B951-BC13-4CC3-93DB-CEDCAB8958B1}" type="datetimeFigureOut">
              <a:rPr lang="el-GR" smtClean="0"/>
              <a:pPr/>
              <a:t>10/10/2017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9D6BD58-32E5-4A42-889D-EAC2C7CB87A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E40B951-BC13-4CC3-93DB-CEDCAB8958B1}" type="datetimeFigureOut">
              <a:rPr lang="el-GR" smtClean="0"/>
              <a:pPr/>
              <a:t>10/10/2017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9D6BD58-32E5-4A42-889D-EAC2C7CB87A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E40B951-BC13-4CC3-93DB-CEDCAB8958B1}" type="datetimeFigureOut">
              <a:rPr lang="el-GR" smtClean="0"/>
              <a:pPr/>
              <a:t>10/10/2017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9D6BD58-32E5-4A42-889D-EAC2C7CB87A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40B951-BC13-4CC3-93DB-CEDCAB8958B1}" type="datetimeFigureOut">
              <a:rPr lang="el-GR" smtClean="0"/>
              <a:pPr/>
              <a:t>10/10/2017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D6BD58-32E5-4A42-889D-EAC2C7CB87A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725470"/>
          </a:xfrm>
        </p:spPr>
        <p:txBody>
          <a:bodyPr>
            <a:noAutofit/>
          </a:bodyPr>
          <a:lstStyle/>
          <a:p>
            <a:r>
              <a:rPr lang="el-GR" sz="3600" b="1" dirty="0" smtClean="0"/>
              <a:t>Η ποίηση ως σύνθεση και τα στοιχεία της</a:t>
            </a:r>
            <a:endParaRPr lang="el-GR" sz="3600" b="1" dirty="0"/>
          </a:p>
        </p:txBody>
      </p:sp>
      <p:sp>
        <p:nvSpPr>
          <p:cNvPr id="3" name="2 - Θέση περιεχομένου"/>
          <p:cNvSpPr>
            <a:spLocks noGrp="1"/>
          </p:cNvSpPr>
          <p:nvPr>
            <p:ph idx="1"/>
          </p:nvPr>
        </p:nvSpPr>
        <p:spPr>
          <a:xfrm>
            <a:off x="457200" y="928670"/>
            <a:ext cx="8229600" cy="5197493"/>
          </a:xfrm>
        </p:spPr>
        <p:txBody>
          <a:bodyPr>
            <a:normAutofit fontScale="62500" lnSpcReduction="20000"/>
          </a:bodyPr>
          <a:lstStyle/>
          <a:p>
            <a:pPr algn="just"/>
            <a:r>
              <a:rPr lang="el-GR" dirty="0" smtClean="0"/>
              <a:t>Η έννοια της (ποιητικής) </a:t>
            </a:r>
            <a:r>
              <a:rPr lang="el-GR" b="1" dirty="0" smtClean="0"/>
              <a:t>σύνθεσης</a:t>
            </a:r>
            <a:r>
              <a:rPr lang="el-GR" dirty="0" smtClean="0"/>
              <a:t> γίνεται αντιληπτή και εστιάζεται περισσότερο στον </a:t>
            </a:r>
            <a:r>
              <a:rPr lang="el-GR" b="1" dirty="0" smtClean="0"/>
              <a:t>δημιουργό ποιητή-συγγραφέα </a:t>
            </a:r>
            <a:r>
              <a:rPr lang="el-GR" dirty="0" smtClean="0"/>
              <a:t>και στο </a:t>
            </a:r>
            <a:r>
              <a:rPr lang="el-GR" b="1" dirty="0" smtClean="0"/>
              <a:t>κείμενο</a:t>
            </a:r>
            <a:r>
              <a:rPr lang="el-GR" dirty="0" smtClean="0"/>
              <a:t>.</a:t>
            </a:r>
          </a:p>
          <a:p>
            <a:pPr algn="just"/>
            <a:r>
              <a:rPr lang="el-GR" dirty="0" smtClean="0"/>
              <a:t>Κάθε ολοκληρωμένο ποίημα που αξίζει να χαρακτηρίζεται ως έργο τέχνης αποτελεί «δυναμικό συνδυασμό καταστάσεων». Οι πιο βασικές είναι οι εξής:</a:t>
            </a:r>
          </a:p>
          <a:p>
            <a:pPr algn="just"/>
            <a:r>
              <a:rPr lang="el-GR" dirty="0" smtClean="0"/>
              <a:t>Η οργάνωση, </a:t>
            </a:r>
          </a:p>
          <a:p>
            <a:pPr algn="just"/>
            <a:r>
              <a:rPr lang="el-GR" dirty="0" smtClean="0"/>
              <a:t>η ρυθμική ενέργεια,</a:t>
            </a:r>
          </a:p>
          <a:p>
            <a:pPr algn="just"/>
            <a:r>
              <a:rPr lang="el-GR" dirty="0" smtClean="0"/>
              <a:t> η εικονοποιία, </a:t>
            </a:r>
          </a:p>
          <a:p>
            <a:pPr algn="just"/>
            <a:r>
              <a:rPr lang="el-GR" dirty="0" smtClean="0"/>
              <a:t>η συγκινησιακή δύναμη</a:t>
            </a:r>
          </a:p>
          <a:p>
            <a:pPr algn="just"/>
            <a:r>
              <a:rPr lang="el-GR" dirty="0" smtClean="0"/>
              <a:t>Τα θεμελιώδη στοιχεία και αρχές της ποίησης (του ποιητικού λόγου) που την διαφοροποιούν (ως ειδοποιοί διαφορές) από την πεζογραφία  διαχωρίζονται σε δύο ομάδες:</a:t>
            </a:r>
          </a:p>
          <a:p>
            <a:pPr marL="457200" indent="-457200" algn="just">
              <a:buAutoNum type="arabicPeriod"/>
            </a:pPr>
            <a:r>
              <a:rPr lang="el-GR" dirty="0" smtClean="0"/>
              <a:t>Ως προς την ηχητική λειτουργία του ποιητικού λόγου: ήχος, ρυθμός, μέτρο, στιχοποιία </a:t>
            </a:r>
          </a:p>
          <a:p>
            <a:pPr marL="457200" indent="-457200" algn="just">
              <a:buAutoNum type="arabicPeriod"/>
            </a:pPr>
            <a:r>
              <a:rPr lang="el-GR" dirty="0" smtClean="0"/>
              <a:t>Ως προς τη νοηματική λειτουργία (συνδηλωτική): ομιλητής, </a:t>
            </a:r>
          </a:p>
          <a:p>
            <a:pPr marL="457200" indent="-457200" algn="just">
              <a:buNone/>
            </a:pPr>
            <a:r>
              <a:rPr lang="el-GR" dirty="0" smtClean="0"/>
              <a:t>       φωνή, τόνος, εικονοποιία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rmAutofit fontScale="90000"/>
          </a:bodyPr>
          <a:lstStyle/>
          <a:p>
            <a:r>
              <a:rPr lang="el-GR" sz="2400" b="1" dirty="0" smtClean="0"/>
              <a:t>Η εξέταση των στοιχείων και των αρχών της ποιητικής δημιουργίας Ι</a:t>
            </a:r>
            <a:endParaRPr lang="el-GR" sz="2400" b="1" dirty="0"/>
          </a:p>
        </p:txBody>
      </p:sp>
      <p:sp>
        <p:nvSpPr>
          <p:cNvPr id="3" name="2 - Θέση περιεχομένου"/>
          <p:cNvSpPr>
            <a:spLocks noGrp="1"/>
          </p:cNvSpPr>
          <p:nvPr>
            <p:ph idx="1"/>
          </p:nvPr>
        </p:nvSpPr>
        <p:spPr>
          <a:xfrm>
            <a:off x="457200" y="1142984"/>
            <a:ext cx="8229600" cy="4983179"/>
          </a:xfrm>
        </p:spPr>
        <p:txBody>
          <a:bodyPr>
            <a:normAutofit fontScale="92500" lnSpcReduction="20000"/>
          </a:bodyPr>
          <a:lstStyle/>
          <a:p>
            <a:pPr algn="just">
              <a:buNone/>
            </a:pPr>
            <a:r>
              <a:rPr lang="el-GR" sz="2000" dirty="0" smtClean="0"/>
              <a:t>Σε ποιο λογοτεχνικό </a:t>
            </a:r>
            <a:r>
              <a:rPr lang="el-GR" sz="2000" b="1" dirty="0" smtClean="0"/>
              <a:t>είδος</a:t>
            </a:r>
            <a:r>
              <a:rPr lang="el-GR" sz="2000" dirty="0" smtClean="0"/>
              <a:t> ανήκει το ποίημα; (κάθε είδος έχει τις δικές του </a:t>
            </a:r>
            <a:r>
              <a:rPr lang="el-GR" sz="2000" b="1" dirty="0" smtClean="0"/>
              <a:t>συμβάσεις</a:t>
            </a:r>
            <a:r>
              <a:rPr lang="el-GR" sz="2000" dirty="0" smtClean="0"/>
              <a:t>· διαφορετικές συμβάσεις συνεπάγονται διαφορετικά κριτήρια: άλλα στο λίμερικ και άλλα σε ένα σονέτο ή σε ένα χαϊκού). </a:t>
            </a:r>
          </a:p>
          <a:p>
            <a:pPr algn="just">
              <a:buNone/>
            </a:pPr>
            <a:r>
              <a:rPr lang="el-GR" sz="2000" dirty="0" smtClean="0"/>
              <a:t>Ποιος μιλά μέσα στο ποίημα; (αυτό που διαβάζουμε είναι μια ομιλία από ένα υποκείμενο· η </a:t>
            </a:r>
            <a:r>
              <a:rPr lang="el-GR" sz="2000" b="1" dirty="0" smtClean="0"/>
              <a:t>φωνή</a:t>
            </a:r>
            <a:r>
              <a:rPr lang="el-GR" sz="2000" dirty="0" smtClean="0"/>
              <a:t> του δεν ταυτίζεται με αυτήν του ποιητή και μπορεί να είναι δραματοποιημένη ή μη δραματοποιημένη).</a:t>
            </a:r>
          </a:p>
          <a:p>
            <a:pPr algn="just">
              <a:buNone/>
            </a:pPr>
            <a:r>
              <a:rPr lang="el-GR" sz="2000" dirty="0" smtClean="0"/>
              <a:t>Ποια είναι η</a:t>
            </a:r>
            <a:r>
              <a:rPr lang="el-GR" sz="2000" b="1" dirty="0" smtClean="0"/>
              <a:t> στάση </a:t>
            </a:r>
            <a:r>
              <a:rPr lang="el-GR" sz="2000" dirty="0" smtClean="0"/>
              <a:t>του ομιλητή; (η στάση του ομιλητή απέναντι στο θέμα του και απέναντι στον ακροατή του καθορίζει τον </a:t>
            </a:r>
            <a:r>
              <a:rPr lang="el-GR" sz="2000" b="1" dirty="0" smtClean="0"/>
              <a:t>τόνο</a:t>
            </a:r>
            <a:r>
              <a:rPr lang="el-GR" sz="2000" dirty="0" smtClean="0"/>
              <a:t> του ποιήματος, δηλαδή οι αναφορές που γίνονται στη στάση του ομιλητή απέναντι στον ακροατή του – όλα αυτά όταν αντιλαμβανόμαστε το ποίημα ως στοιχειακό δράμα: ομιλία, ομιλητής, ακροατήριο, θέμα). </a:t>
            </a:r>
          </a:p>
          <a:p>
            <a:pPr algn="just">
              <a:buNone/>
            </a:pPr>
            <a:r>
              <a:rPr lang="el-GR" sz="2000" dirty="0" smtClean="0"/>
              <a:t>Ποιο είναι το επιχείρημα, η θέση ή το </a:t>
            </a:r>
            <a:r>
              <a:rPr lang="el-GR" sz="2000" b="1" dirty="0" smtClean="0"/>
              <a:t>θέμα</a:t>
            </a:r>
            <a:r>
              <a:rPr lang="el-GR" sz="2000" dirty="0" smtClean="0"/>
              <a:t> του ποιήματος; (ο ομιλητής δεν μιλάει τυχαία, κάτι τον έκανε να μιλήσει και αυτό είναι το θέμα)</a:t>
            </a:r>
          </a:p>
          <a:p>
            <a:pPr algn="just">
              <a:buNone/>
            </a:pPr>
            <a:r>
              <a:rPr lang="el-GR" sz="2000" dirty="0" smtClean="0"/>
              <a:t>Ποια είναι η </a:t>
            </a:r>
            <a:r>
              <a:rPr lang="el-GR" sz="2000" b="1" dirty="0" smtClean="0"/>
              <a:t>δομή </a:t>
            </a:r>
            <a:r>
              <a:rPr lang="el-GR" sz="2000" dirty="0" smtClean="0"/>
              <a:t>του ποιήματος; (βρίσκεται στη μορφή/μορφική δομή και στο θέμα/θεματική δομή.</a:t>
            </a:r>
          </a:p>
          <a:p>
            <a:pPr algn="just">
              <a:buNone/>
            </a:pPr>
            <a:r>
              <a:rPr lang="el-GR" sz="2000" dirty="0" smtClean="0"/>
              <a:t>Γίνεται χρήση </a:t>
            </a:r>
            <a:r>
              <a:rPr lang="el-GR" sz="2000" b="1" dirty="0" smtClean="0"/>
              <a:t>σκηνικού</a:t>
            </a:r>
            <a:r>
              <a:rPr lang="el-GR" sz="2000" dirty="0" smtClean="0"/>
              <a:t>; (στο μυθιστόρημα έχουμε το μυθιστορηματικό σκηνικό, που στο λυρικό ποίημα  παίρνει τη σημασία του λυρικού τοπίου· το ποιητικό τοπίο συγκροτείται από εικόνες, ειδικές και συγκεκριμένες έως αφηρημένες και αλληγορικές ).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642918"/>
          </a:xfrm>
        </p:spPr>
        <p:txBody>
          <a:bodyPr>
            <a:normAutofit/>
          </a:bodyPr>
          <a:lstStyle/>
          <a:p>
            <a:r>
              <a:rPr lang="el-GR" sz="2000" b="1" dirty="0" smtClean="0"/>
              <a:t>Η εξέταση των στοιχείων και των αρχών της ποιητικής δημιουργίας ΙΙ</a:t>
            </a:r>
            <a:endParaRPr lang="el-GR" sz="2000" dirty="0"/>
          </a:p>
        </p:txBody>
      </p:sp>
      <p:sp>
        <p:nvSpPr>
          <p:cNvPr id="3" name="2 - Θέση περιεχομένου"/>
          <p:cNvSpPr>
            <a:spLocks noGrp="1"/>
          </p:cNvSpPr>
          <p:nvPr>
            <p:ph idx="1"/>
          </p:nvPr>
        </p:nvSpPr>
        <p:spPr>
          <a:xfrm>
            <a:off x="457200" y="571480"/>
            <a:ext cx="8229600" cy="6858048"/>
          </a:xfrm>
        </p:spPr>
        <p:txBody>
          <a:bodyPr>
            <a:normAutofit fontScale="25000" lnSpcReduction="20000"/>
          </a:bodyPr>
          <a:lstStyle/>
          <a:p>
            <a:pPr algn="just">
              <a:buNone/>
            </a:pPr>
            <a:r>
              <a:rPr lang="el-GR" sz="7200" dirty="0" smtClean="0"/>
              <a:t>Ποια είναι η λειτουργία της εικονοποιίας; (με τον όρο </a:t>
            </a:r>
            <a:r>
              <a:rPr lang="el-GR" sz="7200" b="1" dirty="0" smtClean="0"/>
              <a:t>εικονοποιία</a:t>
            </a:r>
            <a:r>
              <a:rPr lang="el-GR" sz="7200" dirty="0" smtClean="0"/>
              <a:t> εννοούμε το σύνολο των εικόνων, οι οποίες λειτουργούν κυριολεκτικά, μεταφορικά και συμβολικά).</a:t>
            </a:r>
          </a:p>
          <a:p>
            <a:pPr algn="just">
              <a:buNone/>
            </a:pPr>
            <a:r>
              <a:rPr lang="el-GR" sz="7200" dirty="0" smtClean="0"/>
              <a:t>Ποια είναι η συμβολή του ήχου στη συγκρότηση του νοήματος; (η σχέση νοήματος και ήχου, του ρυθμού και του ήχου των λέξεων αποτελούν έναν από τους τρόπους παραγωγής του ποιητικού νοήματος , βλ. Ομοιοκαταληξία και νόημα</a:t>
            </a:r>
          </a:p>
          <a:p>
            <a:pPr algn="just">
              <a:buNone/>
            </a:pPr>
            <a:r>
              <a:rPr lang="el-GR" sz="7200" dirty="0" smtClean="0"/>
              <a:t>Ποιες είναι οι ιδιαιτερότητες  στη χρήση της γλώσσας; (οι επιλογές και οι αποκλίσεις από τη χρήση της καθημερινής γλώσσας αποτελούν βασική στρατηγική του ποιητή, η οποία  καταλήγει στην ποιητική γραμματική του)</a:t>
            </a:r>
          </a:p>
          <a:p>
            <a:pPr algn="just">
              <a:buNone/>
            </a:pPr>
            <a:r>
              <a:rPr lang="el-GR" sz="7200" dirty="0" smtClean="0"/>
              <a:t>Διακρίνονται τρόποι με τους οποίους το ποίημα συνδέεται με παλιότερα κείμενα; (με άμεσες ή έμμεσες αναφορές ή νύξεις ο ποιητής κατευθύνει τον αναγνώστη σε προϋπάρχοντα έργα, λογοτέχνες, σχολές και τάσεις, την κριτική·  είναι αυτό που ονομάζουμε διακειμενικότητα)</a:t>
            </a:r>
          </a:p>
          <a:p>
            <a:pPr algn="just">
              <a:buNone/>
            </a:pPr>
            <a:r>
              <a:rPr lang="el-GR" sz="7200" dirty="0" smtClean="0"/>
              <a:t>Ποια αναγνωστική ανταπόκριση προκαλεί το ποίημα; (όλοι οι τρόποι με τους οποίους συγκροτείται το ποιητικό νόημα -θέμα, λεκτικό, δομή, διακειμενικότητα, κλπ.- γίνονται μέσα διαμόρφωσης του εννοούμενου αναγνώστη, τον οποίο έχει υπόψη ο ποιητής όταν συνθέτει την ποιητική δημιουργία)</a:t>
            </a:r>
          </a:p>
          <a:p>
            <a:pPr algn="just">
              <a:buNone/>
            </a:pPr>
            <a:r>
              <a:rPr lang="el-GR" sz="7200" dirty="0" smtClean="0"/>
              <a:t>Ποια είναι η ιστορική και πολιτιστική απόσταση του ποιήματος; (η φωνή του ομιλητή μέσα στο ποίημα και του αναγνώστη  του ποιήματος δημιουργεί μια απόσταση που προκύπτει από την ιστορικότητα του περιβάλλοντος που γράφεται από τη μια και  του πολιτιστικού περιβάλλοντος που διαβάζεται από την άλλη που βοηθούν στη διακρίβωση της «ποιητικής αλήθειας».</a:t>
            </a:r>
          </a:p>
          <a:p>
            <a:pPr algn="just">
              <a:buNone/>
            </a:pPr>
            <a:r>
              <a:rPr lang="el-GR" sz="7200" dirty="0" smtClean="0"/>
              <a:t>Ποια είναι η ιδεολογία και η κοσμοαντίληψη του ποιήματος; (είναι η  εικόνα, μερική ή συνολική, της ζωής και του κόσμου, η οποία παρουσιάζεται συνήθως έμμεσα, δεν προσφέρεται αλλά συμπεραίνεται). </a:t>
            </a:r>
          </a:p>
          <a:p>
            <a:pPr algn="just">
              <a:buNone/>
            </a:pPr>
            <a:r>
              <a:rPr lang="el-GR" sz="7200" dirty="0" smtClean="0"/>
              <a:t>Πηγή: Βαγγέλης Αθανασόπουλος, 2004</a:t>
            </a:r>
          </a:p>
          <a:p>
            <a:pPr algn="just">
              <a:buNone/>
            </a:pPr>
            <a:endParaRPr lang="el-GR" sz="6400" dirty="0" smtClean="0"/>
          </a:p>
          <a:p>
            <a:pPr algn="just">
              <a:buNone/>
            </a:pPr>
            <a:endParaRPr lang="el-GR" sz="6400" dirty="0" smtClean="0"/>
          </a:p>
          <a:p>
            <a:pPr algn="just">
              <a:buNone/>
            </a:pPr>
            <a:endParaRPr lang="el-GR" sz="6400" dirty="0" smtClean="0"/>
          </a:p>
          <a:p>
            <a:pPr algn="just">
              <a:buNone/>
            </a:pPr>
            <a:endParaRPr lang="el-GR" sz="6400" dirty="0" smtClean="0"/>
          </a:p>
          <a:p>
            <a:pPr algn="just">
              <a:buNone/>
            </a:pPr>
            <a:endParaRPr lang="el-GR" sz="6400" dirty="0" smtClean="0"/>
          </a:p>
          <a:p>
            <a:pPr algn="just">
              <a:buNone/>
            </a:pPr>
            <a:endParaRPr lang="el-GR" sz="6400" dirty="0" smtClean="0"/>
          </a:p>
          <a:p>
            <a:pPr algn="just">
              <a:buNone/>
            </a:pPr>
            <a:endParaRPr lang="el-GR" sz="6400" dirty="0" smtClean="0"/>
          </a:p>
          <a:p>
            <a:pPr algn="just">
              <a:buNone/>
            </a:pPr>
            <a:endParaRPr lang="el-GR" sz="6400" dirty="0" smtClean="0"/>
          </a:p>
          <a:p>
            <a:pPr algn="just">
              <a:buNone/>
            </a:pPr>
            <a:endParaRPr lang="el-GR" sz="6400" dirty="0" smtClean="0"/>
          </a:p>
          <a:p>
            <a:pPr algn="just">
              <a:buNone/>
            </a:pPr>
            <a:endParaRPr lang="el-GR" sz="6400" dirty="0" smtClean="0"/>
          </a:p>
          <a:p>
            <a:pPr algn="just">
              <a:buNone/>
            </a:pPr>
            <a:endParaRPr lang="el-GR" sz="6400" dirty="0" smtClean="0"/>
          </a:p>
          <a:p>
            <a:pPr algn="just">
              <a:buNone/>
            </a:pPr>
            <a:endParaRPr lang="el-GR" sz="6400" dirty="0" smtClean="0"/>
          </a:p>
          <a:p>
            <a:pPr algn="just">
              <a:buNone/>
            </a:pPr>
            <a:endParaRPr lang="el-GR" sz="6400" dirty="0" smtClean="0"/>
          </a:p>
          <a:p>
            <a:pPr algn="just">
              <a:buNone/>
            </a:pPr>
            <a:endParaRPr lang="el-GR" sz="6400" dirty="0" smtClean="0"/>
          </a:p>
          <a:p>
            <a:pPr algn="just">
              <a:buNone/>
            </a:pPr>
            <a:endParaRPr lang="el-GR" sz="6400" dirty="0" smtClean="0"/>
          </a:p>
          <a:p>
            <a:pPr algn="just">
              <a:buNone/>
            </a:pPr>
            <a:endParaRPr lang="el-GR" sz="6400" dirty="0" smtClean="0"/>
          </a:p>
          <a:p>
            <a:pPr algn="just">
              <a:buNone/>
            </a:pPr>
            <a:endParaRPr lang="el-GR" sz="6400" dirty="0" smtClean="0"/>
          </a:p>
          <a:p>
            <a:pPr algn="just">
              <a:buNone/>
            </a:pPr>
            <a:endParaRPr lang="el-GR" sz="6400" dirty="0" smtClean="0"/>
          </a:p>
          <a:p>
            <a:pPr algn="just">
              <a:buNone/>
            </a:pPr>
            <a:endParaRPr lang="el-GR" sz="6400" dirty="0" smtClean="0"/>
          </a:p>
          <a:p>
            <a:pPr algn="just">
              <a:buNone/>
            </a:pPr>
            <a:endParaRPr lang="el-GR" dirty="0" smtClean="0"/>
          </a:p>
          <a:p>
            <a:pPr algn="just">
              <a:buNone/>
            </a:pPr>
            <a:r>
              <a:rPr lang="el-GR" dirty="0" smtClean="0"/>
              <a:t>Πηγή: Βαγγέλης Αθανασόπουλος, 2004</a:t>
            </a:r>
          </a:p>
          <a:p>
            <a:pPr algn="just">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714356"/>
          </a:xfrm>
        </p:spPr>
        <p:txBody>
          <a:bodyPr>
            <a:normAutofit fontScale="90000"/>
          </a:bodyPr>
          <a:lstStyle/>
          <a:p>
            <a:r>
              <a:rPr lang="el-GR" dirty="0" smtClean="0"/>
              <a:t>Η ανάλυση της ποίησης Ι</a:t>
            </a:r>
            <a:endParaRPr lang="el-GR" dirty="0"/>
          </a:p>
        </p:txBody>
      </p:sp>
      <p:sp>
        <p:nvSpPr>
          <p:cNvPr id="3" name="2 - Θέση περιεχομένου"/>
          <p:cNvSpPr>
            <a:spLocks noGrp="1"/>
          </p:cNvSpPr>
          <p:nvPr>
            <p:ph idx="1"/>
          </p:nvPr>
        </p:nvSpPr>
        <p:spPr>
          <a:xfrm>
            <a:off x="457200" y="1214422"/>
            <a:ext cx="8229600" cy="5643578"/>
          </a:xfrm>
        </p:spPr>
        <p:txBody>
          <a:bodyPr>
            <a:normAutofit fontScale="92500"/>
          </a:bodyPr>
          <a:lstStyle/>
          <a:p>
            <a:pPr algn="just"/>
            <a:r>
              <a:rPr lang="el-GR" sz="2000" dirty="0" smtClean="0"/>
              <a:t>Η έννοια της </a:t>
            </a:r>
            <a:r>
              <a:rPr lang="el-GR" sz="2000" b="1" dirty="0" smtClean="0"/>
              <a:t>ανάλυσης</a:t>
            </a:r>
            <a:r>
              <a:rPr lang="el-GR" sz="2000" dirty="0" smtClean="0"/>
              <a:t> γίνεται αντιληπτή και εστιάζεται περισσότερο στον αναγνώστη και την </a:t>
            </a:r>
            <a:r>
              <a:rPr lang="el-GR" sz="2000" b="1" dirty="0" smtClean="0"/>
              <a:t>ανάγνωση </a:t>
            </a:r>
            <a:r>
              <a:rPr lang="el-GR" sz="2000" dirty="0" smtClean="0"/>
              <a:t>του έργου.</a:t>
            </a:r>
          </a:p>
          <a:p>
            <a:pPr algn="just"/>
            <a:r>
              <a:rPr lang="el-GR" sz="2200" dirty="0" smtClean="0"/>
              <a:t>Η ανάλυση μιας ποιητικής σύνθεσης (ενός ποιήματος) αποσκοπεί/είναι στ(η)ν ανάδειξη όλων των στοιχείων που συγκροτούν το ποίημα ως έργο τέχνης. </a:t>
            </a:r>
          </a:p>
          <a:p>
            <a:pPr algn="just"/>
            <a:r>
              <a:rPr lang="el-GR" sz="2200" dirty="0" smtClean="0"/>
              <a:t>Η ανάλυση εξηγεί τι σημαίνει ένα λογοτεχνικό έργο. </a:t>
            </a:r>
          </a:p>
          <a:p>
            <a:pPr algn="just"/>
            <a:r>
              <a:rPr lang="el-GR" sz="2200" dirty="0" smtClean="0"/>
              <a:t>Η ανάλυση, εφόσον αποτελεί μια εξηγητική διαδικασία, μια διαδικασία αποτίμησης, προϋποθέτει την ανάγνωση του έργου αλλά και προσφέρει γνώση που προέρχεται από αυτό.</a:t>
            </a:r>
          </a:p>
          <a:p>
            <a:pPr algn="just"/>
            <a:r>
              <a:rPr lang="el-GR" sz="2200" dirty="0" smtClean="0"/>
              <a:t>Η απόλαυση που πηγάζει από την ανάγνωση(ανάλυση) της ποίησης δεν είναι ενστικτώδης αλλά, επειδή αποτελεί καρπό γνώσης, προέρχεται από τη συμμετοχή του υποκειμένου(αναγνώστη) στο αντικείμενο και στην κατάσταση του αντικειμένου του (κείμενο- έργο- ποίημα).</a:t>
            </a:r>
          </a:p>
          <a:p>
            <a:r>
              <a:rPr lang="el-GR" sz="2200" dirty="0" smtClean="0"/>
              <a:t>Η  γνώση που προέρχεται από την ανάλυση της λογοτεχνίας (ποίησης) δεν αφορά μόνον στο έργο (ποίημα) καθεαυτό αλλά στο πολιτισμικό, λογοτεχνικό και ιδεολογικό περιβάλλον του (στην ανθρώπινη εμπειρία, στην ανθρώπινη κατάσταση, στους συμβολικούς κόσμους των κοινωνιών).</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500042"/>
          </a:xfrm>
        </p:spPr>
        <p:txBody>
          <a:bodyPr>
            <a:normAutofit fontScale="90000"/>
          </a:bodyPr>
          <a:lstStyle/>
          <a:p>
            <a:r>
              <a:rPr lang="el-GR" sz="3600" dirty="0" smtClean="0"/>
              <a:t>Η ανάλυση της ποίησης ΙΙ</a:t>
            </a:r>
            <a:endParaRPr lang="el-GR" sz="3600" dirty="0"/>
          </a:p>
        </p:txBody>
      </p:sp>
      <p:sp>
        <p:nvSpPr>
          <p:cNvPr id="3" name="2 - Θέση περιεχομένου"/>
          <p:cNvSpPr>
            <a:spLocks noGrp="1"/>
          </p:cNvSpPr>
          <p:nvPr>
            <p:ph idx="1"/>
          </p:nvPr>
        </p:nvSpPr>
        <p:spPr>
          <a:xfrm>
            <a:off x="0" y="928670"/>
            <a:ext cx="9144000" cy="5929330"/>
          </a:xfrm>
        </p:spPr>
        <p:txBody>
          <a:bodyPr>
            <a:noAutofit/>
          </a:bodyPr>
          <a:lstStyle/>
          <a:p>
            <a:pPr algn="just"/>
            <a:r>
              <a:rPr lang="el-GR" sz="2000" dirty="0" smtClean="0"/>
              <a:t>Η διαδικασία της ανάλυσης ολοκληρώνεται σε δύο φάσεις: </a:t>
            </a:r>
          </a:p>
          <a:p>
            <a:pPr algn="just"/>
            <a:r>
              <a:rPr lang="el-GR" sz="2000" dirty="0" smtClean="0"/>
              <a:t>α) του </a:t>
            </a:r>
            <a:r>
              <a:rPr lang="el-GR" sz="2000" b="1" dirty="0" smtClean="0"/>
              <a:t>εντοπισμού των στοιχείων </a:t>
            </a:r>
            <a:r>
              <a:rPr lang="el-GR" sz="2000" dirty="0" smtClean="0"/>
              <a:t>(είδος, θέμα, φόρμα, λεκτικό/χρήση της γλώσσας, ομιλητής, ακροατής, εικόνες, τόνος, ήχος, ρυθμός, μέτρο, ομοιοκαταληξία) που συγκροτούν το έργο) </a:t>
            </a:r>
          </a:p>
          <a:p>
            <a:pPr algn="just"/>
            <a:r>
              <a:rPr lang="el-GR" sz="2000" dirty="0" smtClean="0"/>
              <a:t>β) της </a:t>
            </a:r>
            <a:r>
              <a:rPr lang="el-GR" sz="2000" b="1" dirty="0" smtClean="0"/>
              <a:t>εξακρίβωσης των αρχών </a:t>
            </a:r>
            <a:r>
              <a:rPr lang="el-GR" sz="2000" dirty="0" smtClean="0"/>
              <a:t>(της κλιμάκωσης, της ενότητας/συνέχειας, της ασυνέχειας, της κυριολεκτικής ή μεταφορικής ή συμβολικής λειτουργίας των εικόνων, της λειτουργίας θεματικών εικόνων ή της οργάνωσης των εικόνων σε συστήματα, της ιδεολογίας ή της κοσμοθεωρίας, του επιχειρήματος) βάσει των οποίων οργανώνονται τα στοιχεία.</a:t>
            </a:r>
          </a:p>
          <a:p>
            <a:pPr algn="just"/>
            <a:r>
              <a:rPr lang="el-GR" sz="2000" dirty="0" smtClean="0"/>
              <a:t>Η έλλογη ανάλυση ενός ποιήματος μας οδηγεί στην κριτική αποτίμησή του, άρα στην αποτίμηση της αξίας του. Η </a:t>
            </a:r>
            <a:r>
              <a:rPr lang="el-GR" sz="2000" b="1" dirty="0" smtClean="0"/>
              <a:t>αποτίμηση</a:t>
            </a:r>
            <a:r>
              <a:rPr lang="el-GR" sz="2000" dirty="0" smtClean="0"/>
              <a:t> στηρίζεται σε κριτήρια και αποσκοπεί στην εξέταση της λειτουργικότητας των στοιχείων και των αξιών, δηλαδή στην ανάδειξη των σχέσεων που αναπτύσσονται  ανάμεσα στο μέρος και στο  σύνολο και  έχει δύο προοπτικές: την </a:t>
            </a:r>
            <a:r>
              <a:rPr lang="el-GR" sz="2000" b="1" dirty="0" smtClean="0"/>
              <a:t>ερμηνευτική</a:t>
            </a:r>
            <a:r>
              <a:rPr lang="el-GR" sz="2000" dirty="0" smtClean="0"/>
              <a:t> και </a:t>
            </a:r>
            <a:r>
              <a:rPr lang="el-GR" sz="2000" b="1" dirty="0" smtClean="0"/>
              <a:t>την αξιολογική.</a:t>
            </a:r>
          </a:p>
          <a:p>
            <a:pPr algn="just"/>
            <a:endParaRPr lang="el-GR" sz="2000" dirty="0" smtClean="0"/>
          </a:p>
          <a:p>
            <a:pPr algn="just">
              <a:buNone/>
            </a:pPr>
            <a:endParaRPr lang="el-GR"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642918"/>
          </a:xfrm>
        </p:spPr>
        <p:txBody>
          <a:bodyPr>
            <a:normAutofit fontScale="90000"/>
          </a:bodyPr>
          <a:lstStyle/>
          <a:p>
            <a:r>
              <a:rPr lang="el-GR" dirty="0" smtClean="0"/>
              <a:t>Η ανάλυση της ποίησης ΙΙΙ</a:t>
            </a:r>
            <a:endParaRPr lang="el-GR" dirty="0"/>
          </a:p>
        </p:txBody>
      </p:sp>
      <p:sp>
        <p:nvSpPr>
          <p:cNvPr id="3" name="2 - Θέση περιεχομένου"/>
          <p:cNvSpPr>
            <a:spLocks noGrp="1"/>
          </p:cNvSpPr>
          <p:nvPr>
            <p:ph idx="1"/>
          </p:nvPr>
        </p:nvSpPr>
        <p:spPr>
          <a:xfrm>
            <a:off x="457200" y="714356"/>
            <a:ext cx="8229600" cy="6143644"/>
          </a:xfrm>
        </p:spPr>
        <p:txBody>
          <a:bodyPr>
            <a:noAutofit/>
          </a:bodyPr>
          <a:lstStyle/>
          <a:p>
            <a:pPr algn="just"/>
            <a:r>
              <a:rPr lang="el-GR" sz="2000" dirty="0" smtClean="0"/>
              <a:t>Η </a:t>
            </a:r>
            <a:r>
              <a:rPr lang="el-GR" sz="2000" b="1" dirty="0" smtClean="0"/>
              <a:t>ερμηνευτική</a:t>
            </a:r>
            <a:r>
              <a:rPr lang="el-GR" sz="2000" dirty="0" smtClean="0"/>
              <a:t> έχει περισσότερο αντικειμενικό χαρακτήρα  (περιγραφή  της λειτουργικότητας των σχέσεων – εξακρίβωση των διαδικασιών-  αποτελεσματικότερη η παραγωγή του ιδιαίτερου νοήματος του ποιήματος)</a:t>
            </a:r>
          </a:p>
          <a:p>
            <a:pPr algn="just"/>
            <a:r>
              <a:rPr lang="el-GR" sz="2000" dirty="0" smtClean="0"/>
              <a:t>Η </a:t>
            </a:r>
            <a:r>
              <a:rPr lang="el-GR" sz="2000" b="1" dirty="0" smtClean="0"/>
              <a:t>αξιολογική</a:t>
            </a:r>
            <a:r>
              <a:rPr lang="el-GR" sz="2000" dirty="0" smtClean="0"/>
              <a:t> είναι πιο υποκειμενική με την έννοια ότι γίνεται κάποια διάκριση ή μια λανθάνουσα επιλογή  στοιχείων και αρχών (από τον αναλυτή) ως προς τη νοηματική αποτελεσματικότητά τους ή ως προς την αισθητική τους ποιότητα.</a:t>
            </a:r>
          </a:p>
          <a:p>
            <a:pPr algn="just"/>
            <a:r>
              <a:rPr lang="el-GR" sz="2000" dirty="0" smtClean="0"/>
              <a:t>Η αποτίμηση στηρίζεται σε κριτήρια α) </a:t>
            </a:r>
            <a:r>
              <a:rPr lang="el-GR" sz="2000" b="1" dirty="0" smtClean="0"/>
              <a:t>εσωτερικά</a:t>
            </a:r>
            <a:r>
              <a:rPr lang="el-GR" sz="2000" dirty="0" smtClean="0"/>
              <a:t> (κειμενική προσέγγιση του λογοτεχνικού έργου και συνήθως ονομάζεται </a:t>
            </a:r>
            <a:r>
              <a:rPr lang="el-GR" sz="2000" b="1" dirty="0" smtClean="0"/>
              <a:t>φορμαλιστική</a:t>
            </a:r>
            <a:r>
              <a:rPr lang="el-GR" sz="2000" dirty="0" smtClean="0"/>
              <a:t>).  Στο πλαίσιο  της φορμαλιστικής ανάλυσης αναπτύσσεται συνήθως  η χαρακτηρολογική ανάλυση, η θεματική ανάλυση, αιτιακή ανάλυση, η συγκριτική ανάλυση, η συμβολική ανάλυση</a:t>
            </a:r>
          </a:p>
          <a:p>
            <a:pPr algn="just"/>
            <a:r>
              <a:rPr lang="el-GR" sz="2000" dirty="0" smtClean="0"/>
              <a:t>και β) </a:t>
            </a:r>
            <a:r>
              <a:rPr lang="el-GR" sz="2000" b="1" dirty="0" smtClean="0"/>
              <a:t>εξωτερικά</a:t>
            </a:r>
            <a:r>
              <a:rPr lang="el-GR" sz="2000" dirty="0" smtClean="0"/>
              <a:t> (εστιάζει σε εξωκειμενική κριτική και συνήθως ονομάζεται παραδοσιακή). Στο πλαίσιο  της παραδοσιακής ανάλυσης  αναπτύσσεται κυρίως η </a:t>
            </a:r>
            <a:r>
              <a:rPr lang="el-GR" sz="2000" b="1" dirty="0" smtClean="0"/>
              <a:t>βιογραφική ανάλυση</a:t>
            </a:r>
            <a:r>
              <a:rPr lang="el-GR" sz="2000" dirty="0" smtClean="0"/>
              <a:t>, η ιστορική ή κοινωνική ανάλυση, η φιλοσοφική ή ηθική ανάλυση, η ψυχολογική ανάλυση.</a:t>
            </a:r>
          </a:p>
          <a:p>
            <a:pPr algn="just">
              <a:buNone/>
            </a:pPr>
            <a:endParaRPr lang="el-GR" sz="2000" dirty="0" smtClean="0"/>
          </a:p>
          <a:p>
            <a:pPr algn="just">
              <a:buNone/>
            </a:pPr>
            <a:r>
              <a:rPr lang="el-GR" sz="2000" dirty="0" smtClean="0"/>
              <a:t>Πηγή: Βαγγέλης Αθανασόπουλος, 2004</a:t>
            </a:r>
          </a:p>
          <a:p>
            <a:pPr algn="just"/>
            <a:endParaRPr lang="el-GR" sz="2000" dirty="0" smtClean="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TotalTime>
  <Words>1152</Words>
  <Application>Microsoft Office PowerPoint</Application>
  <PresentationFormat>Προβολή στην οθόνη (4:3)</PresentationFormat>
  <Paragraphs>68</Paragraphs>
  <Slides>6</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Θέμα του Office</vt:lpstr>
      <vt:lpstr>Η ποίηση ως σύνθεση και τα στοιχεία της</vt:lpstr>
      <vt:lpstr>Η εξέταση των στοιχείων και των αρχών της ποιητικής δημιουργίας Ι</vt:lpstr>
      <vt:lpstr>Η εξέταση των στοιχείων και των αρχών της ποιητικής δημιουργίας ΙΙ</vt:lpstr>
      <vt:lpstr>Η ανάλυση της ποίησης Ι</vt:lpstr>
      <vt:lpstr>Η ανάλυση της ποίησης ΙΙ</vt:lpstr>
      <vt:lpstr>Η ανάλυση της ποίησης ΙΙΙ</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ποίηση ως σύνθεση και τα στοιχεία της</dc:title>
  <dc:creator>alex</dc:creator>
  <cp:lastModifiedBy>alex</cp:lastModifiedBy>
  <cp:revision>6</cp:revision>
  <dcterms:created xsi:type="dcterms:W3CDTF">2017-09-29T04:21:22Z</dcterms:created>
  <dcterms:modified xsi:type="dcterms:W3CDTF">2017-10-10T10:05:43Z</dcterms:modified>
</cp:coreProperties>
</file>